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88" r:id="rId2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タイトルなしのセクション" id="{EA2E619D-7F90-40CE-8B1E-974C6039A1F0}">
          <p14:sldIdLst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C3300"/>
    <a:srgbClr val="003399"/>
    <a:srgbClr val="FFFF00"/>
    <a:srgbClr val="CC0000"/>
    <a:srgbClr val="990000"/>
    <a:srgbClr val="FF6600"/>
    <a:srgbClr val="33CCCC"/>
    <a:srgbClr val="E6E6E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43" autoAdjust="0"/>
    <p:restoredTop sz="94255" autoAdjust="0"/>
  </p:normalViewPr>
  <p:slideViewPr>
    <p:cSldViewPr snapToGrid="0">
      <p:cViewPr varScale="1">
        <p:scale>
          <a:sx n="74" d="100"/>
          <a:sy n="74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9575" cy="49847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1" y="3"/>
            <a:ext cx="2949575" cy="49847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68517ADA-014A-468F-85BB-515418408D69}" type="datetimeFigureOut">
              <a:rPr kumimoji="1" lang="ja-JP" altLang="en-US" smtClean="0"/>
              <a:t>2022/4/5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83141"/>
            <a:ext cx="5445125" cy="3913187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865"/>
            <a:ext cx="2949575" cy="49847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1" y="9440865"/>
            <a:ext cx="2949575" cy="49847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EE452120-73EF-4EDE-A1A8-264021586EC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0102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1039" y="4783141"/>
            <a:ext cx="5445125" cy="391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3:notes"/>
          <p:cNvSpPr txBox="1">
            <a:spLocks noGrp="1"/>
          </p:cNvSpPr>
          <p:nvPr>
            <p:ph type="sldNum" idx="12"/>
          </p:nvPr>
        </p:nvSpPr>
        <p:spPr>
          <a:xfrm>
            <a:off x="3856041" y="9440865"/>
            <a:ext cx="29495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520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30FF-9E68-4904-9C59-1854D4E06BE7}" type="datetimeFigureOut">
              <a:rPr kumimoji="1" lang="ja-JP" altLang="en-US" smtClean="0"/>
              <a:t>2022/4/5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8C72-1C07-4E64-B7A9-BF698E1EE63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9902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30FF-9E68-4904-9C59-1854D4E06BE7}" type="datetimeFigureOut">
              <a:rPr kumimoji="1" lang="ja-JP" altLang="en-US" smtClean="0"/>
              <a:t>2022/4/5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8C72-1C07-4E64-B7A9-BF698E1EE63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501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30FF-9E68-4904-9C59-1854D4E06BE7}" type="datetimeFigureOut">
              <a:rPr kumimoji="1" lang="ja-JP" altLang="en-US" smtClean="0"/>
              <a:t>2022/4/5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8C72-1C07-4E64-B7A9-BF698E1EE63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198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30FF-9E68-4904-9C59-1854D4E06BE7}" type="datetimeFigureOut">
              <a:rPr kumimoji="1" lang="ja-JP" altLang="en-US" smtClean="0"/>
              <a:t>2022/4/5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8C72-1C07-4E64-B7A9-BF698E1EE63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470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30FF-9E68-4904-9C59-1854D4E06BE7}" type="datetimeFigureOut">
              <a:rPr kumimoji="1" lang="ja-JP" altLang="en-US" smtClean="0"/>
              <a:t>2022/4/5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8C72-1C07-4E64-B7A9-BF698E1EE63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792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30FF-9E68-4904-9C59-1854D4E06BE7}" type="datetimeFigureOut">
              <a:rPr kumimoji="1" lang="ja-JP" altLang="en-US" smtClean="0"/>
              <a:t>2022/4/5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8C72-1C07-4E64-B7A9-BF698E1EE63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14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30FF-9E68-4904-9C59-1854D4E06BE7}" type="datetimeFigureOut">
              <a:rPr kumimoji="1" lang="ja-JP" altLang="en-US" smtClean="0"/>
              <a:t>2022/4/5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8C72-1C07-4E64-B7A9-BF698E1EE63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9716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30FF-9E68-4904-9C59-1854D4E06BE7}" type="datetimeFigureOut">
              <a:rPr kumimoji="1" lang="ja-JP" altLang="en-US" smtClean="0"/>
              <a:t>2022/4/5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8C72-1C07-4E64-B7A9-BF698E1EE63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824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30FF-9E68-4904-9C59-1854D4E06BE7}" type="datetimeFigureOut">
              <a:rPr kumimoji="1" lang="ja-JP" altLang="en-US" smtClean="0"/>
              <a:t>2022/4/5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8C72-1C07-4E64-B7A9-BF698E1EE63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599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30FF-9E68-4904-9C59-1854D4E06BE7}" type="datetimeFigureOut">
              <a:rPr kumimoji="1" lang="ja-JP" altLang="en-US" smtClean="0"/>
              <a:t>2022/4/5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8C72-1C07-4E64-B7A9-BF698E1EE63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296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30FF-9E68-4904-9C59-1854D4E06BE7}" type="datetimeFigureOut">
              <a:rPr kumimoji="1" lang="ja-JP" altLang="en-US" smtClean="0"/>
              <a:t>2022/4/5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8C72-1C07-4E64-B7A9-BF698E1EE63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697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430FF-9E68-4904-9C59-1854D4E06BE7}" type="datetimeFigureOut">
              <a:rPr kumimoji="1" lang="ja-JP" altLang="en-US" smtClean="0"/>
              <a:t>2022/4/5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08C72-1C07-4E64-B7A9-BF698E1EE63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999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"/>
          <p:cNvSpPr/>
          <p:nvPr/>
        </p:nvSpPr>
        <p:spPr>
          <a:xfrm>
            <a:off x="129303" y="540000"/>
            <a:ext cx="3792102" cy="432000"/>
          </a:xfrm>
          <a:prstGeom prst="roundRect">
            <a:avLst>
              <a:gd name="adj" fmla="val 2571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200" b="1" dirty="0">
                <a:solidFill>
                  <a:schemeClr val="lt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rPr>
              <a:t>服部緑地</a:t>
            </a:r>
            <a:endParaRPr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3" name="Google Shape;133;p15"/>
          <p:cNvSpPr/>
          <p:nvPr/>
        </p:nvSpPr>
        <p:spPr>
          <a:xfrm>
            <a:off x="120108" y="1008000"/>
            <a:ext cx="3811134" cy="799625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rPr>
              <a:t>～多様な人と自然がつながるサードプレイス～</a:t>
            </a:r>
            <a:endParaRPr sz="1400" b="0" i="0" u="none" strike="noStrike" cap="none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rPr>
              <a:t>心・体・社会が元気になる公園</a:t>
            </a:r>
            <a:endParaRPr sz="1400" b="0" i="0" u="none" strike="noStrike" cap="none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ja-JP" sz="1400" b="0" i="0" u="none" strike="noStrike" cap="none" dirty="0">
                <a:solidFill>
                  <a:schemeClr val="dk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rPr>
              <a:t>Hattori Well-being Park</a:t>
            </a:r>
            <a:r>
              <a:rPr lang="ja-JP" sz="1400" b="0" i="0" u="none" strike="noStrike" cap="none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rPr>
              <a:t> </a:t>
            </a:r>
            <a:endParaRPr sz="1400" dirty="0">
              <a:solidFill>
                <a:schemeClr val="lt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/>
              <a:sym typeface="Calibri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4183709" y="1008000"/>
            <a:ext cx="3812400" cy="799625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rPr>
              <a:t>賑わい・健康・歴史を育む浜寺公園</a:t>
            </a:r>
            <a:endParaRPr sz="1400" b="0" i="0" u="none" strike="noStrike" cap="none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rPr>
              <a:t>～悠久の松林～</a:t>
            </a:r>
            <a:endParaRPr sz="1800" dirty="0">
              <a:solidFill>
                <a:schemeClr val="lt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/>
              <a:sym typeface="Calibri"/>
            </a:endParaRPr>
          </a:p>
        </p:txBody>
      </p:sp>
      <p:sp>
        <p:nvSpPr>
          <p:cNvPr id="135" name="Google Shape;135;p15"/>
          <p:cNvSpPr/>
          <p:nvPr/>
        </p:nvSpPr>
        <p:spPr>
          <a:xfrm>
            <a:off x="8257147" y="1008000"/>
            <a:ext cx="3812400" cy="799625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rPr>
              <a:t>地域と繋がり、地域と共に育てる公園づくり</a:t>
            </a:r>
            <a:endParaRPr sz="1800" dirty="0">
              <a:solidFill>
                <a:schemeClr val="lt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/>
              <a:sym typeface="Calibri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09307" y="1872000"/>
            <a:ext cx="3811714" cy="3380385"/>
            <a:chOff x="136201" y="2031730"/>
            <a:chExt cx="3811714" cy="3380385"/>
          </a:xfrm>
        </p:grpSpPr>
        <p:pic>
          <p:nvPicPr>
            <p:cNvPr id="137" name="Google Shape;137;p15"/>
            <p:cNvPicPr preferRelativeResize="0"/>
            <p:nvPr/>
          </p:nvPicPr>
          <p:blipFill rotWithShape="1">
            <a:blip r:embed="rId3">
              <a:alphaModFix/>
            </a:blip>
            <a:srcRect t="3504"/>
            <a:stretch/>
          </p:blipFill>
          <p:spPr>
            <a:xfrm>
              <a:off x="136201" y="2031730"/>
              <a:ext cx="3811134" cy="3362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15"/>
            <p:cNvSpPr txBox="1"/>
            <p:nvPr/>
          </p:nvSpPr>
          <p:spPr>
            <a:xfrm>
              <a:off x="493652" y="5205177"/>
              <a:ext cx="1489190" cy="184666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179388" marR="0" lvl="0" indent="-179388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00" b="1" dirty="0">
                  <a:solidFill>
                    <a:schemeClr val="dk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Arial"/>
                  <a:sym typeface="Arial"/>
                </a:rPr>
                <a:t>レストハウスの建替 イメージ</a:t>
              </a:r>
              <a:endParaRPr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140" name="Google Shape;140;p15"/>
            <p:cNvSpPr txBox="1"/>
            <p:nvPr/>
          </p:nvSpPr>
          <p:spPr>
            <a:xfrm>
              <a:off x="2710831" y="5227449"/>
              <a:ext cx="1235916" cy="184666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179388" marR="0" lvl="0" indent="-179388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00" b="1" dirty="0">
                  <a:solidFill>
                    <a:schemeClr val="dk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Arial"/>
                  <a:sym typeface="Arial"/>
                </a:rPr>
                <a:t>円形花壇改修 イメージ</a:t>
              </a:r>
              <a:endParaRPr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141" name="Google Shape;141;p15"/>
            <p:cNvSpPr txBox="1"/>
            <p:nvPr/>
          </p:nvSpPr>
          <p:spPr>
            <a:xfrm>
              <a:off x="2583759" y="4208727"/>
              <a:ext cx="1364156" cy="184666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179388" marR="0" lvl="0" indent="-179388" algn="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00" b="1" dirty="0">
                  <a:solidFill>
                    <a:schemeClr val="dk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Arial"/>
                  <a:sym typeface="Arial"/>
                </a:rPr>
                <a:t>東中央広場改修 イメージ</a:t>
              </a:r>
              <a:endParaRPr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4192837" y="1872000"/>
            <a:ext cx="3790375" cy="3414984"/>
            <a:chOff x="4219731" y="2031730"/>
            <a:chExt cx="3790375" cy="3414984"/>
          </a:xfrm>
        </p:grpSpPr>
        <p:pic>
          <p:nvPicPr>
            <p:cNvPr id="129" name="Google Shape;129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19731" y="2031730"/>
              <a:ext cx="3790375" cy="34076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" name="Google Shape;142;p15"/>
            <p:cNvSpPr txBox="1"/>
            <p:nvPr/>
          </p:nvSpPr>
          <p:spPr>
            <a:xfrm>
              <a:off x="7229888" y="4346585"/>
              <a:ext cx="779059" cy="184666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179388" marR="0" lvl="0" indent="-179388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00" b="1" dirty="0">
                  <a:solidFill>
                    <a:schemeClr val="dk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Arial"/>
                  <a:sym typeface="Arial"/>
                </a:rPr>
                <a:t>カフェ イメージ</a:t>
              </a:r>
              <a:endParaRPr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143" name="Google Shape;143;p15"/>
            <p:cNvSpPr txBox="1"/>
            <p:nvPr/>
          </p:nvSpPr>
          <p:spPr>
            <a:xfrm>
              <a:off x="5979593" y="5252845"/>
              <a:ext cx="722954" cy="184666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179388" marR="0" lvl="0" indent="-179388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00" b="1" dirty="0">
                  <a:solidFill>
                    <a:schemeClr val="dk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Arial"/>
                  <a:sym typeface="Arial"/>
                </a:rPr>
                <a:t>売店 イメージ</a:t>
              </a:r>
              <a:endParaRPr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144" name="Google Shape;144;p15"/>
            <p:cNvSpPr txBox="1"/>
            <p:nvPr/>
          </p:nvSpPr>
          <p:spPr>
            <a:xfrm>
              <a:off x="6828943" y="5262048"/>
              <a:ext cx="1179811" cy="184666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179388" marR="0" lvl="0" indent="-179388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800" b="1" spc="-110" dirty="0">
                  <a:solidFill>
                    <a:schemeClr val="dk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Arial"/>
                  <a:sym typeface="Arial"/>
                </a:rPr>
                <a:t>ランニングバイク練習場 イメージ</a:t>
              </a:r>
              <a:endParaRPr b="1" spc="-11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145" name="Google Shape;145;p15"/>
            <p:cNvSpPr txBox="1"/>
            <p:nvPr/>
          </p:nvSpPr>
          <p:spPr>
            <a:xfrm>
              <a:off x="4323454" y="5230650"/>
              <a:ext cx="1013098" cy="184666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179388" marR="0" lvl="0" indent="-179388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800" b="1" spc="-110" dirty="0">
                  <a:solidFill>
                    <a:schemeClr val="dk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Arial"/>
                  <a:sym typeface="Arial"/>
                </a:rPr>
                <a:t>デジタルサイネージ イメージ</a:t>
              </a:r>
              <a:endParaRPr b="1" spc="-11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8256197" y="1872000"/>
            <a:ext cx="3841796" cy="3432590"/>
            <a:chOff x="8283090" y="2008842"/>
            <a:chExt cx="3858941" cy="3402148"/>
          </a:xfrm>
        </p:grpSpPr>
        <p:pic>
          <p:nvPicPr>
            <p:cNvPr id="138" name="Google Shape;138;p15"/>
            <p:cNvPicPr preferRelativeResize="0"/>
            <p:nvPr/>
          </p:nvPicPr>
          <p:blipFill rotWithShape="1">
            <a:blip r:embed="rId5">
              <a:alphaModFix/>
            </a:blip>
            <a:srcRect l="1547" b="1846"/>
            <a:stretch/>
          </p:blipFill>
          <p:spPr>
            <a:xfrm>
              <a:off x="8283090" y="2008842"/>
              <a:ext cx="3858941" cy="33930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15"/>
            <p:cNvSpPr txBox="1"/>
            <p:nvPr/>
          </p:nvSpPr>
          <p:spPr>
            <a:xfrm>
              <a:off x="9270351" y="5041658"/>
              <a:ext cx="1439497" cy="369332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179388" marR="0" lvl="0" indent="-179388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00" b="1" dirty="0">
                  <a:solidFill>
                    <a:schemeClr val="dk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Arial"/>
                  <a:sym typeface="Arial"/>
                </a:rPr>
                <a:t>カフェ・レストラン イメージ</a:t>
              </a:r>
              <a:endParaRPr sz="1000" b="1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/>
                <a:sym typeface="Arial"/>
              </a:endParaRPr>
            </a:p>
            <a:p>
              <a:pPr marL="179388" marR="0" lvl="0" indent="-179388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00" b="1" dirty="0">
                  <a:solidFill>
                    <a:schemeClr val="dk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Arial"/>
                  <a:sym typeface="Arial"/>
                </a:rPr>
                <a:t>（既存レストハウスの改修）</a:t>
              </a:r>
              <a:endParaRPr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147" name="Google Shape;147;p15"/>
            <p:cNvSpPr txBox="1"/>
            <p:nvPr/>
          </p:nvSpPr>
          <p:spPr>
            <a:xfrm>
              <a:off x="10455232" y="3497714"/>
              <a:ext cx="1656000" cy="184666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179388" marR="0" lvl="0" indent="-179388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00" b="1" dirty="0">
                  <a:solidFill>
                    <a:schemeClr val="dk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Arial"/>
                  <a:sym typeface="Arial"/>
                </a:rPr>
                <a:t>BBQガーデン施設 イメージ</a:t>
              </a:r>
              <a:endParaRPr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148" name="Google Shape;148;p15"/>
            <p:cNvSpPr txBox="1"/>
            <p:nvPr/>
          </p:nvSpPr>
          <p:spPr>
            <a:xfrm>
              <a:off x="10902568" y="4318980"/>
              <a:ext cx="1208664" cy="184666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179388" marR="0" lvl="0" indent="-179388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00" b="1" dirty="0">
                  <a:solidFill>
                    <a:schemeClr val="dk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Arial"/>
                  <a:sym typeface="Arial"/>
                </a:rPr>
                <a:t>マリンレジャー イメージ</a:t>
              </a:r>
              <a:endParaRPr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149" name="Google Shape;149;p15"/>
            <p:cNvSpPr txBox="1"/>
            <p:nvPr/>
          </p:nvSpPr>
          <p:spPr>
            <a:xfrm>
              <a:off x="10875316" y="5195205"/>
              <a:ext cx="1235916" cy="184666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179388" marR="0" lvl="0" indent="-179388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00" b="1" spc="-100" dirty="0">
                  <a:solidFill>
                    <a:schemeClr val="dk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Arial"/>
                  <a:sym typeface="Arial"/>
                </a:rPr>
                <a:t>スケートパーク イメージ</a:t>
              </a:r>
              <a:endParaRPr b="1" spc="-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sp>
        <p:nvSpPr>
          <p:cNvPr id="150" name="Google Shape;150;p15"/>
          <p:cNvSpPr/>
          <p:nvPr/>
        </p:nvSpPr>
        <p:spPr>
          <a:xfrm>
            <a:off x="4183233" y="540000"/>
            <a:ext cx="3812400" cy="432000"/>
          </a:xfrm>
          <a:prstGeom prst="roundRect">
            <a:avLst>
              <a:gd name="adj" fmla="val 2571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200" b="1" dirty="0">
                <a:solidFill>
                  <a:schemeClr val="lt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rPr>
              <a:t>浜寺公園</a:t>
            </a:r>
            <a:endParaRPr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1" name="Google Shape;151;p15"/>
          <p:cNvSpPr/>
          <p:nvPr/>
        </p:nvSpPr>
        <p:spPr>
          <a:xfrm>
            <a:off x="8257146" y="540000"/>
            <a:ext cx="3812400" cy="432000"/>
          </a:xfrm>
          <a:prstGeom prst="roundRect">
            <a:avLst>
              <a:gd name="adj" fmla="val 2571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200" b="1" dirty="0">
                <a:solidFill>
                  <a:schemeClr val="lt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rPr>
              <a:t>　二色の浜公園</a:t>
            </a:r>
            <a:endParaRPr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0" y="-3041"/>
            <a:ext cx="12203126" cy="432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spc="300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府営公園　</a:t>
            </a:r>
            <a:r>
              <a:rPr kumimoji="1" lang="en-US" altLang="ja-JP" sz="2400" b="1" spc="300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PMO</a:t>
            </a:r>
            <a:r>
              <a:rPr kumimoji="1" lang="ja-JP" altLang="en-US" sz="2400" b="1" spc="300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型指定管理　候補者の選定結果について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11346286" y="23596"/>
            <a:ext cx="778599" cy="3373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別添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78037" y="5328000"/>
            <a:ext cx="12037100" cy="1493312"/>
            <a:chOff x="78037" y="5400149"/>
            <a:chExt cx="12037100" cy="1493312"/>
          </a:xfrm>
        </p:grpSpPr>
        <p:sp>
          <p:nvSpPr>
            <p:cNvPr id="126" name="Google Shape;126;p15"/>
            <p:cNvSpPr/>
            <p:nvPr/>
          </p:nvSpPr>
          <p:spPr>
            <a:xfrm>
              <a:off x="8256197" y="5400149"/>
              <a:ext cx="3811134" cy="1296000"/>
            </a:xfrm>
            <a:prstGeom prst="rect">
              <a:avLst/>
            </a:prstGeom>
            <a:noFill/>
            <a:ln w="19050" cap="flat" cmpd="sng">
              <a:solidFill>
                <a:srgbClr val="385623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  <a:sym typeface="Calibri"/>
              </a:endParaRPr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4183234" y="5400149"/>
              <a:ext cx="3811134" cy="1296000"/>
            </a:xfrm>
            <a:prstGeom prst="rect">
              <a:avLst/>
            </a:prstGeom>
            <a:noFill/>
            <a:ln w="19050" cap="flat" cmpd="sng">
              <a:solidFill>
                <a:srgbClr val="385623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  <a:sym typeface="Calibri"/>
              </a:endParaRPr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109307" y="5405718"/>
              <a:ext cx="3888000" cy="1296000"/>
            </a:xfrm>
            <a:prstGeom prst="rect">
              <a:avLst/>
            </a:prstGeom>
            <a:noFill/>
            <a:ln w="19050" cap="flat" cmpd="sng">
              <a:solidFill>
                <a:srgbClr val="385623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/>
                <a:sym typeface="Calibri"/>
              </a:endParaRPr>
            </a:p>
          </p:txBody>
        </p:sp>
        <p:sp>
          <p:nvSpPr>
            <p:cNvPr id="136" name="Google Shape;136;p15"/>
            <p:cNvSpPr txBox="1"/>
            <p:nvPr/>
          </p:nvSpPr>
          <p:spPr>
            <a:xfrm>
              <a:off x="78037" y="5439265"/>
              <a:ext cx="3991776" cy="12464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400" dirty="0">
                  <a:solidFill>
                    <a:schemeClr val="dk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Arial"/>
                  <a:sym typeface="Arial"/>
                </a:rPr>
                <a:t>◆魅力向上事業の提案</a:t>
              </a:r>
              <a:endParaRPr sz="1400" dirty="0">
                <a:solidFill>
                  <a:schemeClr val="dk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400" dirty="0">
                  <a:solidFill>
                    <a:schemeClr val="dk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Arial"/>
                  <a:sym typeface="Arial"/>
                </a:rPr>
                <a:t>【ハード事業】</a:t>
              </a:r>
              <a:endParaRPr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marL="0" marR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300" dirty="0">
                  <a:solidFill>
                    <a:schemeClr val="dk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Arial"/>
                  <a:sym typeface="Arial"/>
                </a:rPr>
                <a:t>　</a:t>
              </a:r>
              <a:r>
                <a:rPr lang="en-US" altLang="ja-JP" sz="1300" dirty="0" smtClean="0">
                  <a:solidFill>
                    <a:schemeClr val="dk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Arial"/>
                  <a:sym typeface="Arial"/>
                </a:rPr>
                <a:t> </a:t>
              </a:r>
              <a:r>
                <a:rPr lang="ja-JP" sz="1300" spc="-40" dirty="0" smtClean="0">
                  <a:solidFill>
                    <a:schemeClr val="dk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Arial"/>
                  <a:sym typeface="Arial"/>
                </a:rPr>
                <a:t>・</a:t>
              </a:r>
              <a:r>
                <a:rPr lang="ja-JP" sz="1300" spc="-120" dirty="0">
                  <a:solidFill>
                    <a:schemeClr val="dk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Arial"/>
                  <a:sym typeface="Arial"/>
                </a:rPr>
                <a:t>カフェ</a:t>
              </a:r>
              <a:r>
                <a:rPr lang="ja-JP" sz="1300" spc="-120" dirty="0" smtClean="0">
                  <a:solidFill>
                    <a:schemeClr val="dk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Arial"/>
                  <a:sym typeface="Arial"/>
                </a:rPr>
                <a:t>、スケートボード場</a:t>
              </a:r>
              <a:r>
                <a:rPr lang="ja-JP" sz="1300" spc="-120" dirty="0">
                  <a:solidFill>
                    <a:schemeClr val="dk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Arial"/>
                  <a:sym typeface="Arial"/>
                </a:rPr>
                <a:t>等の</a:t>
              </a:r>
              <a:r>
                <a:rPr lang="ja-JP" sz="1300" spc="-120" dirty="0" smtClean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Arial"/>
                  <a:sym typeface="Arial"/>
                </a:rPr>
                <a:t>新設</a:t>
              </a:r>
              <a:r>
                <a:rPr lang="ja-JP" altLang="en-US" sz="1300" spc="-120" dirty="0" smtClean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Arial"/>
                  <a:sym typeface="Arial"/>
                </a:rPr>
                <a:t>、レストハウス</a:t>
              </a:r>
              <a:r>
                <a:rPr lang="ja-JP" altLang="en-US" sz="1300" spc="-12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Arial"/>
                  <a:sym typeface="Arial"/>
                </a:rPr>
                <a:t>等</a:t>
              </a:r>
              <a:r>
                <a:rPr lang="ja-JP" altLang="en-US" sz="1300" spc="-120" dirty="0" smtClean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Arial"/>
                  <a:sym typeface="Arial"/>
                </a:rPr>
                <a:t>の改修</a:t>
              </a:r>
              <a:endParaRPr sz="1300" spc="-12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400" dirty="0">
                  <a:solidFill>
                    <a:schemeClr val="dk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Arial"/>
                  <a:sym typeface="Arial"/>
                </a:rPr>
                <a:t>【ソフト事業】</a:t>
              </a:r>
              <a:endParaRPr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marL="0" marR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300" dirty="0">
                  <a:solidFill>
                    <a:schemeClr val="dk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Arial"/>
                  <a:sym typeface="Arial"/>
                </a:rPr>
                <a:t>　</a:t>
              </a:r>
              <a:r>
                <a:rPr lang="en-US" altLang="ja-JP" sz="1300" dirty="0" smtClean="0">
                  <a:solidFill>
                    <a:schemeClr val="dk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Arial"/>
                  <a:sym typeface="Arial"/>
                </a:rPr>
                <a:t> </a:t>
              </a:r>
              <a:r>
                <a:rPr lang="ja-JP" sz="1300" dirty="0" smtClean="0">
                  <a:solidFill>
                    <a:schemeClr val="dk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Arial"/>
                  <a:sym typeface="Arial"/>
                </a:rPr>
                <a:t>・</a:t>
              </a:r>
              <a:r>
                <a:rPr lang="ja-JP" sz="1300" dirty="0">
                  <a:solidFill>
                    <a:schemeClr val="dk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Arial"/>
                  <a:sym typeface="Arial"/>
                </a:rPr>
                <a:t>大規模アウトドアイベント、スポーツ教室の開催等</a:t>
              </a:r>
              <a:endParaRPr sz="1300" dirty="0">
                <a:solidFill>
                  <a:schemeClr val="dk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</p:txBody>
        </p:sp>
        <p:sp>
          <p:nvSpPr>
            <p:cNvPr id="152" name="Google Shape;152;p15"/>
            <p:cNvSpPr txBox="1"/>
            <p:nvPr/>
          </p:nvSpPr>
          <p:spPr>
            <a:xfrm>
              <a:off x="4192837" y="5466128"/>
              <a:ext cx="3680085" cy="12464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400" dirty="0">
                  <a:solidFill>
                    <a:schemeClr val="dk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Arial"/>
                  <a:sym typeface="Arial"/>
                </a:rPr>
                <a:t>◆魅力向上事業の提案</a:t>
              </a:r>
              <a:endParaRPr sz="1400" dirty="0">
                <a:solidFill>
                  <a:schemeClr val="dk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400" dirty="0">
                  <a:solidFill>
                    <a:schemeClr val="dk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Arial"/>
                  <a:sym typeface="Arial"/>
                </a:rPr>
                <a:t>【ハード事業】</a:t>
              </a:r>
              <a:endParaRPr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marL="0" marR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ja-JP" sz="1300" dirty="0" smtClean="0">
                  <a:solidFill>
                    <a:schemeClr val="dk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Arial"/>
                  <a:sym typeface="Arial"/>
                </a:rPr>
                <a:t>  </a:t>
              </a:r>
              <a:r>
                <a:rPr lang="ja-JP" sz="1300" dirty="0" smtClean="0">
                  <a:solidFill>
                    <a:schemeClr val="dk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Arial"/>
                  <a:sym typeface="Arial"/>
                </a:rPr>
                <a:t>・</a:t>
              </a:r>
              <a:r>
                <a:rPr lang="ja-JP" sz="1300" dirty="0">
                  <a:solidFill>
                    <a:schemeClr val="dk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Arial"/>
                  <a:sym typeface="Arial"/>
                </a:rPr>
                <a:t>カフェ、ランニングバイク練習場等の新設</a:t>
              </a:r>
              <a:endParaRPr sz="1300" dirty="0">
                <a:solidFill>
                  <a:schemeClr val="dk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400" dirty="0">
                  <a:solidFill>
                    <a:schemeClr val="dk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Arial"/>
                  <a:sym typeface="Arial"/>
                </a:rPr>
                <a:t>【ソフト事業】</a:t>
              </a:r>
              <a:endParaRPr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marL="0" marR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ja-JP" sz="1300" dirty="0" smtClean="0">
                  <a:solidFill>
                    <a:schemeClr val="dk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Arial"/>
                  <a:sym typeface="Arial"/>
                </a:rPr>
                <a:t>  </a:t>
              </a:r>
              <a:r>
                <a:rPr lang="ja-JP" sz="1300" dirty="0" smtClean="0">
                  <a:solidFill>
                    <a:schemeClr val="dk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Arial"/>
                  <a:sym typeface="Arial"/>
                </a:rPr>
                <a:t>・</a:t>
              </a:r>
              <a:r>
                <a:rPr lang="ja-JP" sz="1300" dirty="0">
                  <a:solidFill>
                    <a:schemeClr val="dk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Arial"/>
                  <a:sym typeface="Arial"/>
                </a:rPr>
                <a:t>フィッシングパーク、フードイベントの開催等</a:t>
              </a:r>
              <a:endParaRPr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153" name="Google Shape;153;p15"/>
            <p:cNvSpPr txBox="1"/>
            <p:nvPr/>
          </p:nvSpPr>
          <p:spPr>
            <a:xfrm>
              <a:off x="8256196" y="5439264"/>
              <a:ext cx="3858941" cy="12464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400" dirty="0">
                  <a:solidFill>
                    <a:schemeClr val="dk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Arial"/>
                  <a:sym typeface="Arial"/>
                </a:rPr>
                <a:t>◆魅力向上事業の提案</a:t>
              </a:r>
              <a:endParaRPr sz="1400" dirty="0">
                <a:solidFill>
                  <a:schemeClr val="dk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400" dirty="0">
                  <a:solidFill>
                    <a:schemeClr val="dk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Arial"/>
                  <a:sym typeface="Arial"/>
                </a:rPr>
                <a:t>【ハード事業】</a:t>
              </a:r>
              <a:endParaRPr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marL="0" marR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ja-JP" sz="1300" spc="-50" dirty="0" smtClean="0">
                  <a:solidFill>
                    <a:schemeClr val="dk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Arial"/>
                  <a:sym typeface="Arial"/>
                </a:rPr>
                <a:t>  </a:t>
              </a:r>
              <a:r>
                <a:rPr lang="ja-JP" sz="1300" spc="-50" dirty="0" smtClean="0">
                  <a:solidFill>
                    <a:schemeClr val="dk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Arial"/>
                  <a:sym typeface="Arial"/>
                </a:rPr>
                <a:t>・</a:t>
              </a:r>
              <a:r>
                <a:rPr lang="ja-JP" sz="1300" spc="-50" dirty="0">
                  <a:solidFill>
                    <a:schemeClr val="dk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Arial"/>
                  <a:sym typeface="Arial"/>
                </a:rPr>
                <a:t>グランピング施設、BBQ場、スケートパーク等の新設</a:t>
              </a:r>
              <a:endParaRPr sz="1300" spc="-50" dirty="0">
                <a:solidFill>
                  <a:schemeClr val="dk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300" dirty="0">
                  <a:solidFill>
                    <a:schemeClr val="dk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Arial"/>
                  <a:sym typeface="Arial"/>
                </a:rPr>
                <a:t>【</a:t>
              </a:r>
              <a:r>
                <a:rPr lang="ja-JP" sz="1400" dirty="0">
                  <a:solidFill>
                    <a:schemeClr val="dk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Arial"/>
                  <a:sym typeface="Arial"/>
                </a:rPr>
                <a:t>ソフト事業】</a:t>
              </a:r>
              <a:endParaRPr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marL="0" marR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ja-JP" sz="1300" dirty="0" smtClean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Arial"/>
                  <a:sym typeface="Arial"/>
                </a:rPr>
                <a:t>  </a:t>
              </a:r>
              <a:r>
                <a:rPr lang="ja-JP" sz="1300" dirty="0" smtClean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Arial"/>
                  <a:sym typeface="Arial"/>
                </a:rPr>
                <a:t>・</a:t>
              </a:r>
              <a:r>
                <a:rPr lang="ja-JP" altLang="en-US" sz="1300" dirty="0" smtClean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Arial"/>
                  <a:sym typeface="Arial"/>
                </a:rPr>
                <a:t>地元農家・飲食店と連携したマルシェの</a:t>
              </a:r>
              <a:r>
                <a:rPr lang="ja-JP" sz="1300" dirty="0" smtClean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Arial"/>
                  <a:sym typeface="Arial"/>
                </a:rPr>
                <a:t>開催</a:t>
              </a:r>
              <a:r>
                <a:rPr lang="ja-JP" sz="13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Arial"/>
                  <a:sym typeface="Arial"/>
                </a:rPr>
                <a:t>等</a:t>
              </a:r>
              <a:endParaRPr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35" name="テキスト ボックス 482"/>
            <p:cNvSpPr txBox="1"/>
            <p:nvPr/>
          </p:nvSpPr>
          <p:spPr>
            <a:xfrm>
              <a:off x="6713961" y="6739573"/>
              <a:ext cx="5392502" cy="1538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79388" indent="-179388" algn="r">
                <a:lnSpc>
                  <a:spcPts val="1200"/>
                </a:lnSpc>
                <a:tabLst>
                  <a:tab pos="179388" algn="l"/>
                </a:tabLst>
              </a:pPr>
              <a:r>
                <a:rPr lang="en-US" altLang="ja-JP" sz="1000" kern="1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Arial" panose="020B0604020202020204" pitchFamily="34" charset="0"/>
                </a:rPr>
                <a:t>※</a:t>
              </a:r>
              <a:r>
                <a:rPr lang="ja-JP" altLang="en-US" sz="1000" kern="1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Arial" panose="020B0604020202020204" pitchFamily="34" charset="0"/>
                </a:rPr>
                <a:t>　提案書を基に作成。事業</a:t>
              </a:r>
              <a:r>
                <a:rPr lang="ja-JP" altLang="en-US" sz="1000" kern="1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Arial" panose="020B0604020202020204" pitchFamily="34" charset="0"/>
                </a:rPr>
                <a:t>実施の</a:t>
              </a:r>
              <a:r>
                <a:rPr lang="ja-JP" altLang="en-US" sz="1000" kern="1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Arial" panose="020B0604020202020204" pitchFamily="34" charset="0"/>
                </a:rPr>
                <a:t>可否・開業時期も</a:t>
              </a:r>
              <a:r>
                <a:rPr lang="ja-JP" altLang="en-US" sz="1000" kern="1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Arial" panose="020B0604020202020204" pitchFamily="34" charset="0"/>
                </a:rPr>
                <a:t>含め、大阪府との協議等により決定</a:t>
              </a:r>
              <a:r>
                <a:rPr lang="ja-JP" altLang="en-US" sz="1000" kern="1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Arial" panose="020B0604020202020204" pitchFamily="34" charset="0"/>
                </a:rPr>
                <a:t>いたします。</a:t>
              </a:r>
              <a:endParaRPr lang="ja-JP" altLang="en-US" sz="100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67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10233</TotalTime>
  <Words>252</Words>
  <Application>Microsoft Office PowerPoint</Application>
  <PresentationFormat>ワイド画面</PresentationFormat>
  <Paragraphs>40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UD デジタル 教科書体 NK-B</vt:lpstr>
      <vt:lpstr>UD デジタル 教科書体 NK-R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石黒　明伸</dc:creator>
  <cp:lastModifiedBy>江城　光</cp:lastModifiedBy>
  <cp:revision>568</cp:revision>
  <cp:lastPrinted>2022-04-01T00:41:36Z</cp:lastPrinted>
  <dcterms:created xsi:type="dcterms:W3CDTF">2020-04-20T08:50:29Z</dcterms:created>
  <dcterms:modified xsi:type="dcterms:W3CDTF">2022-04-05T00:42:43Z</dcterms:modified>
</cp:coreProperties>
</file>