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90ED59E-F7A1-4782-92EE-ED9428EC4031}" type="datetimeFigureOut">
              <a:rPr kumimoji="1" lang="ja-JP" altLang="en-US" smtClean="0"/>
              <a:t>2023/5/30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F12ECE71-0DCE-4F60-BFE8-DED5AAEF87E3}" type="slidenum">
              <a:rPr kumimoji="1" lang="ja-JP" altLang="en-US" smtClean="0"/>
              <a:t>‹#›</a:t>
            </a:fld>
            <a:endParaRPr kumimoji="1" lang="ja-JP" altLang="en-US"/>
          </a:p>
        </p:txBody>
      </p:sp>
    </p:spTree>
    <p:extLst>
      <p:ext uri="{BB962C8B-B14F-4D97-AF65-F5344CB8AC3E}">
        <p14:creationId xmlns:p14="http://schemas.microsoft.com/office/powerpoint/2010/main" val="13007553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73722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50892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337881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8168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272645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88061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922837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6035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522769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96718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2023/5/30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4621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A6CE-542B-499F-BDB2-50A260FF4327}" type="datetimeFigureOut">
              <a:rPr kumimoji="1" lang="ja-JP" altLang="en-US" smtClean="0"/>
              <a:t>2023/5/30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301324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188640"/>
            <a:ext cx="7772400" cy="288031"/>
          </a:xfrm>
        </p:spPr>
        <p:txBody>
          <a:bodyPr>
            <a:normAutofit/>
          </a:bodyPr>
          <a:lstStyle/>
          <a:p>
            <a:r>
              <a:rPr kumimoji="1" lang="ja-JP" altLang="en-US" sz="1200" b="1" dirty="0"/>
              <a:t>府営公園に</a:t>
            </a:r>
            <a:r>
              <a:rPr kumimoji="1" lang="ja-JP" altLang="en-US" sz="1200" b="1" dirty="0" smtClean="0"/>
              <a:t>おけるイベント</a:t>
            </a:r>
            <a:r>
              <a:rPr kumimoji="1" lang="ja-JP" altLang="en-US" sz="1200" b="1" dirty="0"/>
              <a:t>等の考え方について</a:t>
            </a:r>
          </a:p>
        </p:txBody>
      </p:sp>
      <p:grpSp>
        <p:nvGrpSpPr>
          <p:cNvPr id="6" name="グループ化 5"/>
          <p:cNvGrpSpPr/>
          <p:nvPr/>
        </p:nvGrpSpPr>
        <p:grpSpPr>
          <a:xfrm>
            <a:off x="251520" y="548680"/>
            <a:ext cx="4104456" cy="1744454"/>
            <a:chOff x="251520" y="620688"/>
            <a:chExt cx="4104456" cy="1744454"/>
          </a:xfrm>
        </p:grpSpPr>
        <p:sp>
          <p:nvSpPr>
            <p:cNvPr id="4" name="角丸四角形 3"/>
            <p:cNvSpPr/>
            <p:nvPr/>
          </p:nvSpPr>
          <p:spPr>
            <a:xfrm>
              <a:off x="251520" y="764704"/>
              <a:ext cx="4104456" cy="160043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800" dirty="0">
                <a:solidFill>
                  <a:schemeClr val="tx1"/>
                </a:solidFill>
              </a:endParaRPr>
            </a:p>
            <a:p>
              <a:r>
                <a:rPr lang="ja-JP" altLang="en-US" sz="800" dirty="0">
                  <a:solidFill>
                    <a:schemeClr val="tx1"/>
                  </a:solidFill>
                </a:rPr>
                <a:t>　府営公園は、レクリエーションや憩い、安らぎ、様々なイベントやコミュニティ活動などの場として、広く活用されている。近年、府民のライフスタイルの多様化など、府営公園を取り巻く環境が変化する中、より質の高いサービスの提供に向け、民間の知恵とノウハウ、活力をより積極的に導入していく視点が必要である。</a:t>
              </a:r>
              <a:endParaRPr lang="en-US" altLang="ja-JP" sz="800" dirty="0">
                <a:solidFill>
                  <a:schemeClr val="tx1"/>
                </a:solidFill>
              </a:endParaRPr>
            </a:p>
            <a:p>
              <a:r>
                <a:rPr kumimoji="1" lang="ja-JP" altLang="en-US" sz="800" dirty="0">
                  <a:solidFill>
                    <a:schemeClr val="tx1"/>
                  </a:solidFill>
                </a:rPr>
                <a:t>　そこで、これまでにない新たな魅力づくりを進めていくため、「原則、営利を目的としないもの」に限っていたイベント等の開催条件を緩和することとし、平成</a:t>
              </a:r>
              <a:r>
                <a:rPr kumimoji="1" lang="en-US" altLang="ja-JP" sz="800" dirty="0">
                  <a:solidFill>
                    <a:schemeClr val="tx1"/>
                  </a:solidFill>
                </a:rPr>
                <a:t>29</a:t>
              </a:r>
              <a:r>
                <a:rPr kumimoji="1" lang="ja-JP" altLang="en-US" sz="800" dirty="0">
                  <a:solidFill>
                    <a:schemeClr val="tx1"/>
                  </a:solidFill>
                </a:rPr>
                <a:t>年度から適用することとしている。</a:t>
              </a:r>
              <a:endParaRPr kumimoji="1" lang="en-US" altLang="ja-JP" sz="800" dirty="0">
                <a:solidFill>
                  <a:schemeClr val="tx1"/>
                </a:solidFill>
              </a:endParaRPr>
            </a:p>
            <a:p>
              <a:r>
                <a:rPr lang="ja-JP" altLang="en-US" sz="800" dirty="0">
                  <a:solidFill>
                    <a:schemeClr val="tx1"/>
                  </a:solidFill>
                </a:rPr>
                <a:t>　適用に</a:t>
              </a:r>
              <a:r>
                <a:rPr lang="ja-JP" altLang="en-US" sz="800" dirty="0" smtClean="0">
                  <a:solidFill>
                    <a:schemeClr val="tx1"/>
                  </a:solidFill>
                </a:rPr>
                <a:t>あたり府営</a:t>
              </a:r>
              <a:r>
                <a:rPr lang="ja-JP" altLang="en-US" sz="800" dirty="0">
                  <a:solidFill>
                    <a:schemeClr val="tx1"/>
                  </a:solidFill>
                </a:rPr>
                <a:t>公園でイベントを行う際の基本的な考え方、及び持込み事業</a:t>
              </a:r>
              <a:r>
                <a:rPr lang="en-US" altLang="ja-JP" sz="800" baseline="30000" dirty="0">
                  <a:solidFill>
                    <a:schemeClr val="tx1"/>
                  </a:solidFill>
                </a:rPr>
                <a:t>※</a:t>
              </a:r>
              <a:r>
                <a:rPr lang="ja-JP" altLang="en-US" sz="800" baseline="30000" dirty="0">
                  <a:solidFill>
                    <a:schemeClr val="tx1"/>
                  </a:solidFill>
                </a:rPr>
                <a:t>１</a:t>
              </a:r>
              <a:r>
                <a:rPr lang="ja-JP" altLang="en-US" sz="800" dirty="0">
                  <a:solidFill>
                    <a:schemeClr val="tx1"/>
                  </a:solidFill>
                </a:rPr>
                <a:t>の許可に際して考慮すべき事項の整理を行うものである。</a:t>
              </a:r>
              <a:endParaRPr lang="en-US" altLang="ja-JP" sz="800" dirty="0">
                <a:solidFill>
                  <a:schemeClr val="tx1"/>
                </a:solidFill>
              </a:endParaRPr>
            </a:p>
            <a:p>
              <a:r>
                <a:rPr kumimoji="1" lang="ja-JP" altLang="en-US" sz="800" dirty="0">
                  <a:solidFill>
                    <a:schemeClr val="tx1"/>
                  </a:solidFill>
                </a:rPr>
                <a:t>　</a:t>
              </a:r>
              <a:r>
                <a:rPr kumimoji="1" lang="en-US" altLang="ja-JP" sz="800" dirty="0">
                  <a:solidFill>
                    <a:schemeClr val="tx1"/>
                  </a:solidFill>
                </a:rPr>
                <a:t>※</a:t>
              </a:r>
              <a:r>
                <a:rPr kumimoji="1" lang="ja-JP" altLang="en-US" sz="800" dirty="0">
                  <a:solidFill>
                    <a:schemeClr val="tx1"/>
                  </a:solidFill>
                </a:rPr>
                <a:t>１　</a:t>
              </a:r>
              <a:r>
                <a:rPr kumimoji="1" lang="ja-JP" altLang="en-US" sz="800" dirty="0" smtClean="0">
                  <a:solidFill>
                    <a:schemeClr val="tx1"/>
                  </a:solidFill>
                </a:rPr>
                <a:t>持込み</a:t>
              </a:r>
              <a:r>
                <a:rPr kumimoji="1" lang="ja-JP" altLang="en-US" sz="800" dirty="0">
                  <a:solidFill>
                    <a:schemeClr val="tx1"/>
                  </a:solidFill>
                </a:rPr>
                <a:t>事業とは、公園管理者及び指定管理者以外が実施する事業をいう。</a:t>
              </a:r>
            </a:p>
          </p:txBody>
        </p:sp>
        <p:sp>
          <p:nvSpPr>
            <p:cNvPr id="5" name="角丸四角形 4"/>
            <p:cNvSpPr/>
            <p:nvPr/>
          </p:nvSpPr>
          <p:spPr>
            <a:xfrm>
              <a:off x="395536" y="620688"/>
              <a:ext cx="1224136"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１．目的及び経緯</a:t>
              </a:r>
            </a:p>
          </p:txBody>
        </p:sp>
      </p:grpSp>
      <p:sp>
        <p:nvSpPr>
          <p:cNvPr id="8" name="角丸四角形 7"/>
          <p:cNvSpPr/>
          <p:nvPr/>
        </p:nvSpPr>
        <p:spPr>
          <a:xfrm>
            <a:off x="251520" y="2558390"/>
            <a:ext cx="4104456" cy="4216985"/>
          </a:xfrm>
          <a:prstGeom prst="roundRect">
            <a:avLst>
              <a:gd name="adj" fmla="val 10406"/>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900" dirty="0">
              <a:solidFill>
                <a:schemeClr val="tx1"/>
              </a:solidFill>
            </a:endParaRPr>
          </a:p>
          <a:p>
            <a:r>
              <a:rPr lang="ja-JP" altLang="en-US" sz="900" dirty="0">
                <a:solidFill>
                  <a:schemeClr val="tx1"/>
                </a:solidFill>
              </a:rPr>
              <a:t>◆　</a:t>
            </a:r>
            <a:r>
              <a:rPr lang="ja-JP" altLang="en-US" sz="900" dirty="0" smtClean="0">
                <a:solidFill>
                  <a:schemeClr val="tx1"/>
                </a:solidFill>
              </a:rPr>
              <a:t>府営</a:t>
            </a:r>
            <a:r>
              <a:rPr lang="ja-JP" altLang="en-US" sz="900" dirty="0">
                <a:solidFill>
                  <a:schemeClr val="tx1"/>
                </a:solidFill>
              </a:rPr>
              <a:t>公園で実施するイベント等については、国の動向</a:t>
            </a:r>
            <a:r>
              <a:rPr lang="en-US" altLang="ja-JP" sz="900" baseline="30000" dirty="0">
                <a:solidFill>
                  <a:schemeClr val="tx1"/>
                </a:solidFill>
              </a:rPr>
              <a:t>※</a:t>
            </a:r>
            <a:r>
              <a:rPr lang="ja-JP" altLang="en-US" sz="900" baseline="30000" dirty="0">
                <a:solidFill>
                  <a:schemeClr val="tx1"/>
                </a:solidFill>
              </a:rPr>
              <a:t>２</a:t>
            </a:r>
            <a:r>
              <a:rPr lang="ja-JP" altLang="en-US" sz="900" dirty="0">
                <a:solidFill>
                  <a:schemeClr val="tx1"/>
                </a:solidFill>
              </a:rPr>
              <a:t>も踏まえ、府営公園のポテンシャルを最大限発揮し、公園の活性化や利用者サービスの向上を図るため、可能な限り規制を緩和した上で、次の事項を考慮するものとする。</a:t>
            </a:r>
            <a:endParaRPr lang="en-US" altLang="ja-JP" sz="900" dirty="0">
              <a:solidFill>
                <a:schemeClr val="tx1"/>
              </a:solidFill>
            </a:endParaRPr>
          </a:p>
          <a:p>
            <a:r>
              <a:rPr lang="ja-JP" altLang="en-US" sz="900" dirty="0">
                <a:solidFill>
                  <a:schemeClr val="tx1"/>
                </a:solidFill>
              </a:rPr>
              <a:t>　</a:t>
            </a:r>
            <a:endParaRPr lang="en-US" altLang="ja-JP" sz="900" dirty="0">
              <a:solidFill>
                <a:schemeClr val="tx1"/>
              </a:solidFill>
            </a:endParaRPr>
          </a:p>
          <a:p>
            <a:r>
              <a:rPr kumimoji="1" lang="ja-JP" altLang="en-US" sz="900" dirty="0">
                <a:solidFill>
                  <a:schemeClr val="tx1"/>
                </a:solidFill>
              </a:rPr>
              <a:t>　＜許可の可否判断に際して考慮すべき事項＞</a:t>
            </a:r>
            <a:endParaRPr kumimoji="1" lang="en-US" altLang="ja-JP" sz="900" dirty="0">
              <a:solidFill>
                <a:schemeClr val="tx1"/>
              </a:solidFill>
            </a:endParaRPr>
          </a:p>
          <a:p>
            <a:r>
              <a:rPr lang="ja-JP" altLang="en-US" sz="900" dirty="0">
                <a:solidFill>
                  <a:schemeClr val="tx1"/>
                </a:solidFill>
              </a:rPr>
              <a:t>　　○　公園の通常利用への配慮</a:t>
            </a:r>
            <a:endParaRPr lang="en-US" altLang="ja-JP" sz="900" dirty="0">
              <a:solidFill>
                <a:schemeClr val="tx1"/>
              </a:solidFill>
            </a:endParaRPr>
          </a:p>
          <a:p>
            <a:r>
              <a:rPr kumimoji="1" lang="ja-JP" altLang="en-US" sz="900" dirty="0">
                <a:solidFill>
                  <a:schemeClr val="tx1"/>
                </a:solidFill>
              </a:rPr>
              <a:t>　　　</a:t>
            </a:r>
            <a:r>
              <a:rPr kumimoji="1" lang="ja-JP" altLang="en-US" sz="800" dirty="0">
                <a:solidFill>
                  <a:schemeClr val="tx1"/>
                </a:solidFill>
              </a:rPr>
              <a:t>　・　通常利用に著しい支障が生じないように、事前に土木事務所と指定管理者と</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の間で協議・合意形成を図ること。</a:t>
            </a:r>
            <a:endParaRPr kumimoji="1" lang="en-US" altLang="ja-JP" sz="800" dirty="0">
              <a:solidFill>
                <a:schemeClr val="tx1"/>
              </a:solidFill>
            </a:endParaRPr>
          </a:p>
          <a:p>
            <a:r>
              <a:rPr lang="ja-JP" altLang="en-US" sz="800" dirty="0">
                <a:solidFill>
                  <a:schemeClr val="tx1"/>
                </a:solidFill>
              </a:rPr>
              <a:t>　　　　　（例）大規模イベントの開催については、受入回数を制限するなど調整</a:t>
            </a:r>
            <a:endParaRPr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　公園毎の特性を踏まえ、一般的な許可基準に加えて新たな考え方を</a:t>
            </a:r>
            <a:endParaRPr kumimoji="1" lang="en-US" altLang="ja-JP" sz="900" dirty="0">
              <a:solidFill>
                <a:schemeClr val="tx1"/>
              </a:solidFill>
            </a:endParaRPr>
          </a:p>
          <a:p>
            <a:r>
              <a:rPr lang="ja-JP" altLang="en-US" sz="900" dirty="0">
                <a:solidFill>
                  <a:schemeClr val="tx1"/>
                </a:solidFill>
              </a:rPr>
              <a:t>　　　　</a:t>
            </a:r>
            <a:r>
              <a:rPr kumimoji="1" lang="ja-JP" altLang="en-US" sz="900" dirty="0">
                <a:solidFill>
                  <a:schemeClr val="tx1"/>
                </a:solidFill>
              </a:rPr>
              <a:t>設定</a:t>
            </a:r>
            <a:endParaRPr kumimoji="1" lang="en-US" altLang="ja-JP" sz="900" dirty="0">
              <a:solidFill>
                <a:schemeClr val="tx1"/>
              </a:solidFill>
            </a:endParaRPr>
          </a:p>
          <a:p>
            <a:r>
              <a:rPr lang="ja-JP" altLang="en-US" sz="800" dirty="0">
                <a:solidFill>
                  <a:schemeClr val="tx1"/>
                </a:solidFill>
              </a:rPr>
              <a:t>　　　　・　「柔軟な規制緩和」と「適切な規制・誘導」をバランスよく実施すること。　</a:t>
            </a:r>
            <a:endParaRPr lang="en-US" altLang="ja-JP" sz="800" dirty="0">
              <a:solidFill>
                <a:schemeClr val="tx1"/>
              </a:solidFill>
            </a:endParaRPr>
          </a:p>
          <a:p>
            <a:r>
              <a:rPr kumimoji="1" lang="ja-JP" altLang="en-US" sz="800" dirty="0">
                <a:solidFill>
                  <a:schemeClr val="tx1"/>
                </a:solidFill>
              </a:rPr>
              <a:t>　　　　　（例）・エリア分け、時期による棲み分けを公園毎に設定</a:t>
            </a:r>
            <a:endParaRPr kumimoji="1" lang="en-US" altLang="ja-JP" sz="800" dirty="0">
              <a:solidFill>
                <a:schemeClr val="tx1"/>
              </a:solidFill>
            </a:endParaRPr>
          </a:p>
          <a:p>
            <a:r>
              <a:rPr lang="ja-JP" altLang="en-US" sz="800" dirty="0">
                <a:solidFill>
                  <a:schemeClr val="tx1"/>
                </a:solidFill>
              </a:rPr>
              <a:t>　　　　　　　　</a:t>
            </a:r>
            <a:r>
              <a:rPr lang="ja-JP" altLang="en-US" sz="800" dirty="0" smtClean="0">
                <a:solidFill>
                  <a:schemeClr val="tx1"/>
                </a:solidFill>
              </a:rPr>
              <a:t>・各公園マネジメントプランにおける</a:t>
            </a:r>
            <a:r>
              <a:rPr lang="ja-JP" altLang="en-US" sz="800" dirty="0">
                <a:solidFill>
                  <a:schemeClr val="tx1"/>
                </a:solidFill>
              </a:rPr>
              <a:t>、</a:t>
            </a:r>
            <a:r>
              <a:rPr lang="ja-JP" altLang="en-US" sz="800" dirty="0" smtClean="0">
                <a:solidFill>
                  <a:schemeClr val="tx1"/>
                </a:solidFill>
              </a:rPr>
              <a:t>目標像の実現</a:t>
            </a:r>
            <a:r>
              <a:rPr lang="ja-JP" altLang="en-US" sz="800" dirty="0">
                <a:solidFill>
                  <a:schemeClr val="tx1"/>
                </a:solidFill>
              </a:rPr>
              <a:t>にも寄与すると</a:t>
            </a:r>
            <a:r>
              <a:rPr lang="ja-JP" altLang="en-US" sz="800" dirty="0" smtClean="0">
                <a:solidFill>
                  <a:schemeClr val="tx1"/>
                </a:solidFill>
              </a:rPr>
              <a:t>判断</a:t>
            </a:r>
            <a:endParaRPr lang="en-US" altLang="ja-JP" sz="800" dirty="0" smtClean="0">
              <a:solidFill>
                <a:schemeClr val="tx1"/>
              </a:solidFill>
            </a:endParaRPr>
          </a:p>
          <a:p>
            <a:r>
              <a:rPr lang="ja-JP" altLang="en-US" sz="800" dirty="0">
                <a:solidFill>
                  <a:schemeClr val="tx1"/>
                </a:solidFill>
              </a:rPr>
              <a:t>　</a:t>
            </a:r>
            <a:r>
              <a:rPr lang="ja-JP" altLang="en-US" sz="800" dirty="0" smtClean="0">
                <a:solidFill>
                  <a:schemeClr val="tx1"/>
                </a:solidFill>
              </a:rPr>
              <a:t>　　　　　　　  できる</a:t>
            </a:r>
            <a:r>
              <a:rPr lang="ja-JP" altLang="en-US" sz="800" dirty="0">
                <a:solidFill>
                  <a:schemeClr val="tx1"/>
                </a:solidFill>
              </a:rPr>
              <a:t>催しを優先</a:t>
            </a:r>
            <a:endParaRPr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a:t>
            </a:r>
            <a:endParaRPr kumimoji="1"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endParaRPr kumimoji="1" lang="en-US" altLang="ja-JP" sz="800" dirty="0">
              <a:solidFill>
                <a:schemeClr val="tx1"/>
              </a:solidFill>
            </a:endParaRPr>
          </a:p>
          <a:p>
            <a:endParaRPr lang="en-US" altLang="ja-JP" sz="800" dirty="0">
              <a:solidFill>
                <a:schemeClr val="tx1"/>
              </a:solidFill>
            </a:endParaRPr>
          </a:p>
          <a:p>
            <a:r>
              <a:rPr kumimoji="1" lang="ja-JP" altLang="en-US" sz="900" dirty="0">
                <a:solidFill>
                  <a:schemeClr val="tx1"/>
                </a:solidFill>
              </a:rPr>
              <a:t>　</a:t>
            </a:r>
            <a:endParaRPr kumimoji="1" lang="ja-JP" altLang="en-US" sz="800" dirty="0">
              <a:solidFill>
                <a:schemeClr val="tx1"/>
              </a:solidFill>
            </a:endParaRPr>
          </a:p>
        </p:txBody>
      </p:sp>
      <p:sp>
        <p:nvSpPr>
          <p:cNvPr id="9" name="角丸四角形 8"/>
          <p:cNvSpPr/>
          <p:nvPr/>
        </p:nvSpPr>
        <p:spPr>
          <a:xfrm>
            <a:off x="395536" y="2420888"/>
            <a:ext cx="1224136" cy="288031"/>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２．基本方針</a:t>
            </a:r>
          </a:p>
        </p:txBody>
      </p:sp>
      <p:grpSp>
        <p:nvGrpSpPr>
          <p:cNvPr id="13" name="グループ化 12"/>
          <p:cNvGrpSpPr/>
          <p:nvPr/>
        </p:nvGrpSpPr>
        <p:grpSpPr>
          <a:xfrm>
            <a:off x="4716016" y="548680"/>
            <a:ext cx="4104456" cy="3911544"/>
            <a:chOff x="251520" y="620688"/>
            <a:chExt cx="4104456" cy="4908702"/>
          </a:xfrm>
        </p:grpSpPr>
        <p:sp>
          <p:nvSpPr>
            <p:cNvPr id="14" name="角丸四角形 13"/>
            <p:cNvSpPr/>
            <p:nvPr/>
          </p:nvSpPr>
          <p:spPr>
            <a:xfrm>
              <a:off x="251520" y="764703"/>
              <a:ext cx="4104456" cy="476468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ja-JP" altLang="en-US" sz="900" dirty="0">
                  <a:solidFill>
                    <a:schemeClr val="tx1"/>
                  </a:solidFill>
                </a:rPr>
                <a:t>◆　「法・条例との整合」や「土木事務所と指定管理者間での協議・調整」に加え、「公園毎の状況を踏まえた判断の考え方」を作成し、許可の可否を判断する。</a:t>
              </a:r>
              <a:endParaRPr lang="en-US" altLang="ja-JP" sz="900" dirty="0">
                <a:solidFill>
                  <a:schemeClr val="tx1"/>
                </a:solidFill>
              </a:endParaRPr>
            </a:p>
            <a:p>
              <a:endParaRPr lang="en-US" altLang="ja-JP" sz="900" dirty="0">
                <a:solidFill>
                  <a:schemeClr val="tx1"/>
                </a:solidFill>
              </a:endParaRPr>
            </a:p>
            <a:p>
              <a:r>
                <a:rPr kumimoji="1" lang="ja-JP" altLang="en-US" sz="900" dirty="0">
                  <a:solidFill>
                    <a:schemeClr val="tx1"/>
                  </a:solidFill>
                </a:rPr>
                <a:t>　＜都市公園法、条例との整合＞</a:t>
              </a:r>
              <a:endParaRPr kumimoji="1" lang="en-US" altLang="ja-JP" sz="900" dirty="0">
                <a:solidFill>
                  <a:schemeClr val="tx1"/>
                </a:solidFill>
              </a:endParaRPr>
            </a:p>
            <a:p>
              <a:r>
                <a:rPr lang="ja-JP" altLang="en-US" sz="800" dirty="0">
                  <a:solidFill>
                    <a:schemeClr val="tx1"/>
                  </a:solidFill>
                </a:rPr>
                <a:t>　　　　・　公衆の都市公園の利用への支障、近隣住民への著しい迷惑などを考慮</a:t>
              </a:r>
              <a:endParaRPr lang="en-US" altLang="ja-JP" sz="800" dirty="0">
                <a:solidFill>
                  <a:schemeClr val="tx1"/>
                </a:solidFill>
              </a:endParaRPr>
            </a:p>
            <a:p>
              <a:r>
                <a:rPr lang="ja-JP" altLang="en-US" sz="800" dirty="0">
                  <a:solidFill>
                    <a:schemeClr val="tx1"/>
                  </a:solidFill>
                </a:rPr>
                <a:t>　　　　　　すること。</a:t>
              </a:r>
              <a:endParaRPr lang="en-US" altLang="ja-JP" sz="800" dirty="0">
                <a:solidFill>
                  <a:schemeClr val="tx1"/>
                </a:solidFill>
              </a:endParaRPr>
            </a:p>
            <a:p>
              <a:endParaRPr lang="en-US" altLang="ja-JP" sz="800" dirty="0">
                <a:solidFill>
                  <a:schemeClr val="tx1"/>
                </a:solidFill>
              </a:endParaRPr>
            </a:p>
            <a:p>
              <a:r>
                <a:rPr lang="ja-JP" altLang="en-US" sz="900" dirty="0">
                  <a:solidFill>
                    <a:schemeClr val="tx1"/>
                  </a:solidFill>
                </a:rPr>
                <a:t>　＜土木事務所と指定管理者間での協議・調整＞</a:t>
              </a:r>
              <a:endParaRPr lang="en-US" altLang="ja-JP" sz="900" dirty="0">
                <a:solidFill>
                  <a:schemeClr val="tx1"/>
                </a:solidFill>
              </a:endParaRPr>
            </a:p>
            <a:p>
              <a:r>
                <a:rPr lang="ja-JP" altLang="en-US" sz="800" dirty="0">
                  <a:solidFill>
                    <a:schemeClr val="tx1"/>
                  </a:solidFill>
                </a:rPr>
                <a:t>　　　　　・　指定管理者が行う通常の公園管理・運営への影響の度合いなどを考慮。</a:t>
              </a:r>
              <a:endParaRPr lang="en-US" altLang="ja-JP" sz="800" dirty="0">
                <a:solidFill>
                  <a:schemeClr val="tx1"/>
                </a:solidFill>
              </a:endParaRPr>
            </a:p>
            <a:p>
              <a:r>
                <a:rPr lang="ja-JP" altLang="en-US" sz="800" dirty="0">
                  <a:solidFill>
                    <a:schemeClr val="tx1"/>
                  </a:solidFill>
                </a:rPr>
                <a:t>　　　　　・　大規模イベントや繁忙期の催しは、事前調整に必要な期間を提示。</a:t>
              </a:r>
            </a:p>
            <a:p>
              <a:endParaRPr lang="en-US" altLang="ja-JP" sz="800" dirty="0">
                <a:solidFill>
                  <a:schemeClr val="tx1"/>
                </a:solidFill>
              </a:endParaRPr>
            </a:p>
            <a:p>
              <a:r>
                <a:rPr kumimoji="1" lang="ja-JP" altLang="en-US" sz="900" dirty="0">
                  <a:solidFill>
                    <a:schemeClr val="tx1"/>
                  </a:solidFill>
                </a:rPr>
                <a:t>　＜公園毎の状況＞</a:t>
              </a:r>
              <a:endParaRPr kumimoji="1" lang="en-US" altLang="ja-JP" sz="900" dirty="0">
                <a:solidFill>
                  <a:schemeClr val="tx1"/>
                </a:solidFill>
              </a:endParaRPr>
            </a:p>
            <a:p>
              <a:r>
                <a:rPr lang="ja-JP" altLang="en-US" sz="900" dirty="0">
                  <a:solidFill>
                    <a:schemeClr val="tx1"/>
                  </a:solidFill>
                </a:rPr>
                <a:t>　　○　エリア分け</a:t>
              </a:r>
              <a:endParaRPr lang="en-US" altLang="ja-JP" sz="900" dirty="0">
                <a:solidFill>
                  <a:schemeClr val="tx1"/>
                </a:solidFill>
              </a:endParaRPr>
            </a:p>
            <a:p>
              <a:r>
                <a:rPr kumimoji="1" lang="ja-JP" altLang="en-US" sz="800" dirty="0">
                  <a:solidFill>
                    <a:schemeClr val="tx1"/>
                  </a:solidFill>
                </a:rPr>
                <a:t>　　　　</a:t>
              </a:r>
              <a:r>
                <a:rPr lang="en-US" altLang="ja-JP" sz="800" dirty="0">
                  <a:solidFill>
                    <a:schemeClr val="tx1"/>
                  </a:solidFill>
                </a:rPr>
                <a:t>〔</a:t>
              </a:r>
              <a:r>
                <a:rPr kumimoji="1" lang="ja-JP" altLang="en-US" sz="800" dirty="0">
                  <a:solidFill>
                    <a:schemeClr val="tx1"/>
                  </a:solidFill>
                </a:rPr>
                <a:t>例えば・・・</a:t>
              </a:r>
              <a:r>
                <a:rPr kumimoji="1" lang="en-US" altLang="ja-JP" sz="800" dirty="0">
                  <a:solidFill>
                    <a:schemeClr val="tx1"/>
                  </a:solidFill>
                </a:rPr>
                <a:t>〕</a:t>
              </a:r>
            </a:p>
            <a:p>
              <a:r>
                <a:rPr kumimoji="1" lang="ja-JP" altLang="en-US" sz="800" dirty="0">
                  <a:solidFill>
                    <a:schemeClr val="tx1"/>
                  </a:solidFill>
                </a:rPr>
                <a:t>　　　　　・　エントランス広場は、賑わいを促進するエリアとして活用を促進するなど。</a:t>
              </a:r>
              <a:endParaRPr kumimoji="1" lang="en-US" altLang="ja-JP" sz="800" dirty="0">
                <a:solidFill>
                  <a:schemeClr val="tx1"/>
                </a:solidFill>
              </a:endParaRPr>
            </a:p>
            <a:p>
              <a:r>
                <a:rPr lang="ja-JP" altLang="en-US" sz="800" dirty="0">
                  <a:solidFill>
                    <a:schemeClr val="tx1"/>
                  </a:solidFill>
                </a:rPr>
                <a:t>　　　　　・　樹林地の散策路は、静けさを享受するエリアとして通常利用への配慮が</a:t>
              </a:r>
              <a:endParaRPr lang="en-US" altLang="ja-JP" sz="800" dirty="0">
                <a:solidFill>
                  <a:schemeClr val="tx1"/>
                </a:solidFill>
              </a:endParaRPr>
            </a:p>
            <a:p>
              <a:r>
                <a:rPr lang="ja-JP" altLang="en-US" sz="800" dirty="0">
                  <a:solidFill>
                    <a:schemeClr val="tx1"/>
                  </a:solidFill>
                </a:rPr>
                <a:t>　　　　　　必要とするなど。</a:t>
              </a:r>
              <a:endParaRPr lang="en-US" altLang="ja-JP" sz="800" dirty="0">
                <a:solidFill>
                  <a:schemeClr val="tx1"/>
                </a:solidFill>
              </a:endParaRPr>
            </a:p>
            <a:p>
              <a:r>
                <a:rPr kumimoji="1" lang="ja-JP" altLang="en-US" sz="900" dirty="0">
                  <a:solidFill>
                    <a:schemeClr val="tx1"/>
                  </a:solidFill>
                </a:rPr>
                <a:t>　　○　時期による棲み分け</a:t>
              </a:r>
              <a:endParaRPr kumimoji="1" lang="en-US" altLang="ja-JP" sz="900" dirty="0">
                <a:solidFill>
                  <a:schemeClr val="tx1"/>
                </a:solidFill>
              </a:endParaRPr>
            </a:p>
            <a:p>
              <a:r>
                <a:rPr lang="ja-JP" altLang="en-US" sz="800" dirty="0">
                  <a:solidFill>
                    <a:schemeClr val="tx1"/>
                  </a:solidFill>
                </a:rPr>
                <a:t>　　　　</a:t>
              </a:r>
              <a:r>
                <a:rPr lang="en-US" altLang="ja-JP" sz="800" dirty="0">
                  <a:solidFill>
                    <a:schemeClr val="tx1"/>
                  </a:solidFill>
                </a:rPr>
                <a:t>〔</a:t>
              </a:r>
              <a:r>
                <a:rPr lang="ja-JP" altLang="en-US" sz="800" dirty="0">
                  <a:solidFill>
                    <a:schemeClr val="tx1"/>
                  </a:solidFill>
                </a:rPr>
                <a:t>例えば・・・</a:t>
              </a:r>
              <a:r>
                <a:rPr lang="en-US" altLang="ja-JP" sz="800" dirty="0">
                  <a:solidFill>
                    <a:schemeClr val="tx1"/>
                  </a:solidFill>
                </a:rPr>
                <a:t>〕</a:t>
              </a:r>
            </a:p>
            <a:p>
              <a:r>
                <a:rPr kumimoji="1" lang="ja-JP" altLang="en-US" sz="800" dirty="0">
                  <a:solidFill>
                    <a:schemeClr val="tx1"/>
                  </a:solidFill>
                </a:rPr>
                <a:t>　　　　　・　繁忙期は過密で通常利用に支障をきたすため、通常利用への配慮が不</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可欠であるが、閑散期や閉鎖期間中のプールなどは利用頻度が低い又</a:t>
              </a:r>
              <a:endParaRPr kumimoji="1" lang="en-US" altLang="ja-JP" sz="800" dirty="0">
                <a:solidFill>
                  <a:schemeClr val="tx1"/>
                </a:solidFill>
              </a:endParaRPr>
            </a:p>
            <a:p>
              <a:r>
                <a:rPr lang="ja-JP" altLang="en-US" sz="800" dirty="0">
                  <a:solidFill>
                    <a:schemeClr val="tx1"/>
                  </a:solidFill>
                </a:rPr>
                <a:t>　　　　　　</a:t>
              </a:r>
              <a:r>
                <a:rPr kumimoji="1" lang="ja-JP" altLang="en-US" sz="800" dirty="0">
                  <a:solidFill>
                    <a:schemeClr val="tx1"/>
                  </a:solidFill>
                </a:rPr>
                <a:t>は未利用の状態であるため、安全面に配慮しつつ活用を促進するなど。</a:t>
              </a:r>
              <a:endParaRPr kumimoji="1" lang="en-US" altLang="ja-JP" sz="800" dirty="0">
                <a:solidFill>
                  <a:schemeClr val="tx1"/>
                </a:solidFill>
              </a:endParaRPr>
            </a:p>
            <a:p>
              <a:endParaRPr lang="en-US" altLang="ja-JP" sz="800" dirty="0">
                <a:solidFill>
                  <a:schemeClr val="tx1"/>
                </a:solidFill>
              </a:endParaRPr>
            </a:p>
            <a:p>
              <a:r>
                <a:rPr kumimoji="1" lang="en-US" altLang="ja-JP" sz="800" dirty="0">
                  <a:solidFill>
                    <a:schemeClr val="tx1"/>
                  </a:solidFill>
                </a:rPr>
                <a:t>※</a:t>
              </a:r>
              <a:r>
                <a:rPr kumimoji="1" lang="ja-JP" altLang="en-US" sz="800" dirty="0">
                  <a:solidFill>
                    <a:schemeClr val="tx1"/>
                  </a:solidFill>
                </a:rPr>
                <a:t>なお、指定管理者が実施するイベント等は許可対象外と</a:t>
              </a:r>
              <a:r>
                <a:rPr kumimoji="1" lang="ja-JP" altLang="en-US" sz="800" dirty="0" smtClean="0">
                  <a:solidFill>
                    <a:schemeClr val="tx1"/>
                  </a:solidFill>
                </a:rPr>
                <a:t>なるが</a:t>
              </a:r>
              <a:r>
                <a:rPr kumimoji="1" lang="ja-JP" altLang="en-US" sz="800" dirty="0">
                  <a:solidFill>
                    <a:schemeClr val="tx1"/>
                  </a:solidFill>
                </a:rPr>
                <a:t>、上記内容に</a:t>
              </a:r>
              <a:endParaRPr kumimoji="1" lang="en-US" altLang="ja-JP" sz="800" dirty="0">
                <a:solidFill>
                  <a:schemeClr val="tx1"/>
                </a:solidFill>
              </a:endParaRPr>
            </a:p>
            <a:p>
              <a:r>
                <a:rPr lang="ja-JP" altLang="en-US" sz="800" dirty="0">
                  <a:solidFill>
                    <a:schemeClr val="tx1"/>
                  </a:solidFill>
                </a:rPr>
                <a:t>　</a:t>
              </a:r>
              <a:r>
                <a:rPr kumimoji="1" lang="ja-JP" altLang="en-US" sz="800" dirty="0" smtClean="0">
                  <a:solidFill>
                    <a:schemeClr val="tx1"/>
                  </a:solidFill>
                </a:rPr>
                <a:t>ついて</a:t>
              </a:r>
              <a:r>
                <a:rPr kumimoji="1" lang="ja-JP" altLang="en-US" sz="800" dirty="0">
                  <a:solidFill>
                    <a:schemeClr val="tx1"/>
                  </a:solidFill>
                </a:rPr>
                <a:t>は留意しなければならない</a:t>
              </a:r>
              <a:endParaRPr kumimoji="1" lang="en-US" altLang="ja-JP" sz="800" dirty="0">
                <a:solidFill>
                  <a:schemeClr val="tx1"/>
                </a:solidFill>
              </a:endParaRPr>
            </a:p>
          </p:txBody>
        </p:sp>
        <p:sp>
          <p:nvSpPr>
            <p:cNvPr id="15" name="角丸四角形 14"/>
            <p:cNvSpPr/>
            <p:nvPr/>
          </p:nvSpPr>
          <p:spPr>
            <a:xfrm>
              <a:off x="395536" y="620688"/>
              <a:ext cx="2016224"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３．許可の可否判断の考え方</a:t>
              </a:r>
            </a:p>
          </p:txBody>
        </p:sp>
      </p:grpSp>
      <p:grpSp>
        <p:nvGrpSpPr>
          <p:cNvPr id="17" name="グループ化 16"/>
          <p:cNvGrpSpPr/>
          <p:nvPr/>
        </p:nvGrpSpPr>
        <p:grpSpPr>
          <a:xfrm>
            <a:off x="4716016" y="4581128"/>
            <a:ext cx="4104456" cy="1267728"/>
            <a:chOff x="251520" y="779880"/>
            <a:chExt cx="4104456" cy="1267728"/>
          </a:xfrm>
        </p:grpSpPr>
        <p:sp>
          <p:nvSpPr>
            <p:cNvPr id="18" name="角丸四角形 17"/>
            <p:cNvSpPr/>
            <p:nvPr/>
          </p:nvSpPr>
          <p:spPr>
            <a:xfrm>
              <a:off x="251520" y="923896"/>
              <a:ext cx="4104456" cy="112371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kumimoji="1" lang="en-US" altLang="ja-JP" sz="900" dirty="0">
                <a:solidFill>
                  <a:schemeClr val="tx1"/>
                </a:solidFill>
              </a:endParaRPr>
            </a:p>
            <a:p>
              <a:r>
                <a:rPr lang="ja-JP" altLang="en-US" sz="900" dirty="0">
                  <a:solidFill>
                    <a:schemeClr val="tx1"/>
                  </a:solidFill>
                </a:rPr>
                <a:t>　①企画書の提出</a:t>
              </a:r>
              <a:endParaRPr lang="en-US" altLang="ja-JP" sz="900" dirty="0">
                <a:solidFill>
                  <a:schemeClr val="tx1"/>
                </a:solidFill>
              </a:endParaRPr>
            </a:p>
            <a:p>
              <a:r>
                <a:rPr kumimoji="1" lang="ja-JP" altLang="en-US" sz="800" dirty="0">
                  <a:solidFill>
                    <a:schemeClr val="tx1"/>
                  </a:solidFill>
                </a:rPr>
                <a:t>　　　・　申請者から、府が作成した共通フォーマットに基づく企画書を求める。</a:t>
              </a:r>
              <a:endParaRPr kumimoji="1" lang="en-US" altLang="ja-JP" sz="800" dirty="0">
                <a:solidFill>
                  <a:schemeClr val="tx1"/>
                </a:solidFill>
              </a:endParaRPr>
            </a:p>
            <a:p>
              <a:endParaRPr lang="en-US" altLang="ja-JP" sz="900" dirty="0">
                <a:solidFill>
                  <a:schemeClr val="tx1"/>
                </a:solidFill>
              </a:endParaRPr>
            </a:p>
            <a:p>
              <a:r>
                <a:rPr kumimoji="1" lang="ja-JP" altLang="en-US" sz="900" dirty="0">
                  <a:solidFill>
                    <a:schemeClr val="tx1"/>
                  </a:solidFill>
                </a:rPr>
                <a:t>　②許可の可否の判断</a:t>
              </a:r>
              <a:endParaRPr kumimoji="1" lang="en-US" altLang="ja-JP" sz="900" dirty="0">
                <a:solidFill>
                  <a:schemeClr val="tx1"/>
                </a:solidFill>
              </a:endParaRPr>
            </a:p>
            <a:p>
              <a:r>
                <a:rPr lang="ja-JP" altLang="en-US" sz="800" dirty="0">
                  <a:solidFill>
                    <a:schemeClr val="tx1"/>
                  </a:solidFill>
                </a:rPr>
                <a:t>　　　・　府が作成した</a:t>
              </a:r>
              <a:r>
                <a:rPr lang="ja-JP" altLang="en-US" sz="800" spc="-30" dirty="0">
                  <a:solidFill>
                    <a:schemeClr val="tx1"/>
                  </a:solidFill>
                </a:rPr>
                <a:t>チェックリスト（共通フォーマットと連動）に基づき、土木事務所と指定管</a:t>
              </a:r>
              <a:endParaRPr lang="en-US" altLang="ja-JP" sz="800" spc="-30" dirty="0">
                <a:solidFill>
                  <a:schemeClr val="tx1"/>
                </a:solidFill>
              </a:endParaRPr>
            </a:p>
            <a:p>
              <a:r>
                <a:rPr lang="ja-JP" altLang="en-US" sz="800" spc="-30" dirty="0">
                  <a:solidFill>
                    <a:schemeClr val="tx1"/>
                  </a:solidFill>
                </a:rPr>
                <a:t>　　　　　理者間で協議の上、許可の可否を判断</a:t>
              </a:r>
              <a:endParaRPr lang="en-US" altLang="ja-JP" sz="800" spc="-30" dirty="0">
                <a:solidFill>
                  <a:schemeClr val="tx1"/>
                </a:solidFill>
              </a:endParaRPr>
            </a:p>
          </p:txBody>
        </p:sp>
        <p:sp>
          <p:nvSpPr>
            <p:cNvPr id="19" name="角丸四角形 18"/>
            <p:cNvSpPr/>
            <p:nvPr/>
          </p:nvSpPr>
          <p:spPr>
            <a:xfrm>
              <a:off x="395536" y="779880"/>
              <a:ext cx="1800200"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４．許可の可否判断の流れ</a:t>
              </a:r>
            </a:p>
          </p:txBody>
        </p:sp>
      </p:grpSp>
      <p:sp>
        <p:nvSpPr>
          <p:cNvPr id="3" name="テキスト ボックス 2"/>
          <p:cNvSpPr txBox="1"/>
          <p:nvPr/>
        </p:nvSpPr>
        <p:spPr>
          <a:xfrm>
            <a:off x="4716016" y="6033482"/>
            <a:ext cx="4104456" cy="707886"/>
          </a:xfrm>
          <a:prstGeom prst="rect">
            <a:avLst/>
          </a:prstGeom>
          <a:noFill/>
          <a:ln w="12700">
            <a:solidFill>
              <a:schemeClr val="tx1"/>
            </a:solidFill>
          </a:ln>
        </p:spPr>
        <p:txBody>
          <a:bodyPr wrap="square" rtlCol="0">
            <a:spAutoFit/>
          </a:bodyPr>
          <a:lstStyle/>
          <a:p>
            <a:r>
              <a:rPr kumimoji="1" lang="en-US" altLang="ja-JP" sz="800" dirty="0"/>
              <a:t>※</a:t>
            </a:r>
            <a:r>
              <a:rPr kumimoji="1" lang="ja-JP" altLang="en-US" sz="800" dirty="0"/>
              <a:t>２「新たな時代の都市マネジメントに対応した都市公園等のあり方検討会」最終とりまとめ</a:t>
            </a:r>
            <a:endParaRPr kumimoji="1" lang="en-US" altLang="ja-JP" sz="800" dirty="0"/>
          </a:p>
          <a:p>
            <a:r>
              <a:rPr lang="ja-JP" altLang="en-US" sz="800" dirty="0"/>
              <a:t>　　　（国土交通省）</a:t>
            </a:r>
            <a:endParaRPr lang="en-US" altLang="ja-JP" sz="800" dirty="0"/>
          </a:p>
          <a:p>
            <a:endParaRPr lang="en-US" altLang="ja-JP" sz="800" dirty="0"/>
          </a:p>
          <a:p>
            <a:r>
              <a:rPr kumimoji="1" lang="ja-JP" altLang="en-US" sz="800" dirty="0">
                <a:effectLst>
                  <a:outerShdw blurRad="38100" dist="38100" dir="2700000" algn="tl">
                    <a:srgbClr val="000000">
                      <a:alpha val="43137"/>
                    </a:srgbClr>
                  </a:outerShdw>
                </a:effectLst>
              </a:rPr>
              <a:t>　</a:t>
            </a:r>
            <a:r>
              <a:rPr kumimoji="1" lang="ja-JP" altLang="en-US" sz="800" dirty="0"/>
              <a:t>新たなステージで重視すべき観点</a:t>
            </a:r>
            <a:endParaRPr kumimoji="1" lang="en-US" altLang="ja-JP" sz="800" dirty="0"/>
          </a:p>
          <a:p>
            <a:r>
              <a:rPr lang="ja-JP" altLang="en-US" sz="800" b="1" dirty="0"/>
              <a:t>・ストック効果をより高める</a:t>
            </a:r>
            <a:r>
              <a:rPr lang="ja-JP" altLang="en-US" sz="800" dirty="0"/>
              <a:t>　　</a:t>
            </a:r>
            <a:r>
              <a:rPr lang="ja-JP" altLang="en-US" sz="800" b="1" dirty="0"/>
              <a:t>・民との連携を加速する</a:t>
            </a:r>
            <a:r>
              <a:rPr lang="ja-JP" altLang="en-US" sz="800" dirty="0"/>
              <a:t>　　</a:t>
            </a:r>
            <a:r>
              <a:rPr lang="ja-JP" altLang="en-US" sz="800" b="1" dirty="0"/>
              <a:t>・都市公園を一層柔軟に使いこなす</a:t>
            </a:r>
            <a:endParaRPr kumimoji="1" lang="ja-JP" altLang="en-US" sz="800" b="1" dirty="0"/>
          </a:p>
        </p:txBody>
      </p:sp>
      <p:sp>
        <p:nvSpPr>
          <p:cNvPr id="10" name="角丸四角形 9"/>
          <p:cNvSpPr/>
          <p:nvPr/>
        </p:nvSpPr>
        <p:spPr>
          <a:xfrm>
            <a:off x="359532" y="5229200"/>
            <a:ext cx="3888432" cy="1408666"/>
          </a:xfrm>
          <a:prstGeom prst="round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lvl="0"/>
            <a:r>
              <a:rPr lang="en-US" altLang="ja-JP" sz="900">
                <a:solidFill>
                  <a:schemeClr val="tx1"/>
                </a:solidFill>
              </a:rPr>
              <a:t>【</a:t>
            </a:r>
            <a:r>
              <a:rPr lang="ja-JP" altLang="en-US" sz="900">
                <a:solidFill>
                  <a:schemeClr val="tx1"/>
                </a:solidFill>
              </a:rPr>
              <a:t>参考</a:t>
            </a:r>
            <a:r>
              <a:rPr lang="en-US" altLang="ja-JP" sz="900">
                <a:solidFill>
                  <a:schemeClr val="tx1"/>
                </a:solidFill>
              </a:rPr>
              <a:t>】</a:t>
            </a:r>
            <a:r>
              <a:rPr lang="ja-JP" altLang="en-US" sz="900">
                <a:solidFill>
                  <a:schemeClr val="tx1"/>
                </a:solidFill>
              </a:rPr>
              <a:t>　物品販売の取扱い</a:t>
            </a:r>
            <a:endParaRPr lang="en-US" altLang="ja-JP" sz="900">
              <a:solidFill>
                <a:schemeClr val="tx1"/>
              </a:solidFill>
            </a:endParaRPr>
          </a:p>
          <a:p>
            <a:pPr lvl="0"/>
            <a:r>
              <a:rPr lang="ja-JP" altLang="en-US" sz="800">
                <a:solidFill>
                  <a:schemeClr val="tx1"/>
                </a:solidFill>
              </a:rPr>
              <a:t>　　　　・　府営公園内で物品販売を行える者は、以下のとおりとすること。</a:t>
            </a:r>
            <a:endParaRPr lang="en-US" altLang="ja-JP" sz="800">
              <a:solidFill>
                <a:schemeClr val="tx1"/>
              </a:solidFill>
            </a:endParaRPr>
          </a:p>
          <a:p>
            <a:pPr lvl="0">
              <a:lnSpc>
                <a:spcPts val="960"/>
              </a:lnSpc>
            </a:pPr>
            <a:r>
              <a:rPr lang="ja-JP" altLang="en-US" sz="800">
                <a:solidFill>
                  <a:schemeClr val="tx1"/>
                </a:solidFill>
              </a:rPr>
              <a:t>　　　　　≪府営公園内における物品販売≫</a:t>
            </a:r>
            <a:endParaRPr lang="en-US" altLang="ja-JP" sz="800">
              <a:solidFill>
                <a:schemeClr val="tx1"/>
              </a:solidFill>
            </a:endParaRPr>
          </a:p>
          <a:p>
            <a:pPr lvl="0">
              <a:lnSpc>
                <a:spcPts val="960"/>
              </a:lnSpc>
            </a:pPr>
            <a:r>
              <a:rPr lang="ja-JP" altLang="en-US" sz="800">
                <a:solidFill>
                  <a:schemeClr val="tx1"/>
                </a:solidFill>
              </a:rPr>
              <a:t>　　　　　　　　</a:t>
            </a:r>
            <a:r>
              <a:rPr lang="ja-JP" altLang="en-US" sz="800" b="1">
                <a:solidFill>
                  <a:schemeClr val="tx1"/>
                </a:solidFill>
              </a:rPr>
              <a:t>物品販売のみを行える者は、次に限定</a:t>
            </a:r>
            <a:endParaRPr lang="en-US" altLang="ja-JP" sz="800" b="1">
              <a:solidFill>
                <a:schemeClr val="tx1"/>
              </a:solidFill>
            </a:endParaRPr>
          </a:p>
          <a:p>
            <a:pPr lvl="0">
              <a:lnSpc>
                <a:spcPts val="960"/>
              </a:lnSpc>
            </a:pPr>
            <a:r>
              <a:rPr lang="ja-JP" altLang="en-US" sz="800">
                <a:solidFill>
                  <a:schemeClr val="tx1"/>
                </a:solidFill>
              </a:rPr>
              <a:t>　　　　　　　　　１）府が公募により決定した者（自動販売機や売店の設置者など）</a:t>
            </a:r>
            <a:endParaRPr lang="en-US" altLang="ja-JP" sz="800">
              <a:solidFill>
                <a:schemeClr val="tx1"/>
              </a:solidFill>
            </a:endParaRPr>
          </a:p>
          <a:p>
            <a:pPr lvl="0">
              <a:lnSpc>
                <a:spcPts val="960"/>
              </a:lnSpc>
            </a:pPr>
            <a:r>
              <a:rPr lang="ja-JP" altLang="en-US" sz="800">
                <a:solidFill>
                  <a:schemeClr val="tx1"/>
                </a:solidFill>
              </a:rPr>
              <a:t>　　　　　　　　　２）指定管理者（公募により公園の包括管理（物販を含む）の提案を</a:t>
            </a:r>
            <a:endParaRPr lang="en-US" altLang="ja-JP" sz="800">
              <a:solidFill>
                <a:schemeClr val="tx1"/>
              </a:solidFill>
            </a:endParaRPr>
          </a:p>
          <a:p>
            <a:pPr lvl="0">
              <a:lnSpc>
                <a:spcPts val="960"/>
              </a:lnSpc>
            </a:pPr>
            <a:r>
              <a:rPr lang="ja-JP" altLang="en-US" sz="800">
                <a:solidFill>
                  <a:schemeClr val="tx1"/>
                </a:solidFill>
              </a:rPr>
              <a:t>　　　　　　　　　　　求め決定した者）及びその外注先</a:t>
            </a:r>
            <a:endParaRPr lang="en-US" altLang="ja-JP" sz="800">
              <a:solidFill>
                <a:schemeClr val="tx1"/>
              </a:solidFill>
            </a:endParaRPr>
          </a:p>
          <a:p>
            <a:pPr lvl="0">
              <a:lnSpc>
                <a:spcPts val="960"/>
              </a:lnSpc>
            </a:pPr>
            <a:r>
              <a:rPr lang="ja-JP" altLang="en-US" sz="800">
                <a:solidFill>
                  <a:schemeClr val="tx1"/>
                </a:solidFill>
              </a:rPr>
              <a:t>　　　　　　　　　３）指定管理者が公募により決定したもの</a:t>
            </a:r>
            <a:endParaRPr lang="en-US" altLang="ja-JP" sz="800">
              <a:solidFill>
                <a:schemeClr val="tx1"/>
              </a:solidFill>
            </a:endParaRPr>
          </a:p>
          <a:p>
            <a:pPr lvl="0">
              <a:lnSpc>
                <a:spcPts val="960"/>
              </a:lnSpc>
            </a:pPr>
            <a:r>
              <a:rPr lang="ja-JP" altLang="en-US" sz="800" b="1">
                <a:solidFill>
                  <a:schemeClr val="tx1"/>
                </a:solidFill>
              </a:rPr>
              <a:t>　　　　　　　　催しに伴う物品販売を行える者は、次に限定</a:t>
            </a:r>
            <a:endParaRPr lang="en-US" altLang="ja-JP" sz="800" b="1">
              <a:solidFill>
                <a:schemeClr val="tx1"/>
              </a:solidFill>
            </a:endParaRPr>
          </a:p>
          <a:p>
            <a:pPr lvl="0">
              <a:lnSpc>
                <a:spcPts val="960"/>
              </a:lnSpc>
            </a:pPr>
            <a:r>
              <a:rPr lang="ja-JP" altLang="en-US" sz="800">
                <a:solidFill>
                  <a:schemeClr val="tx1"/>
                </a:solidFill>
              </a:rPr>
              <a:t>　　　　　　　　　１）当該催しの許可対象者</a:t>
            </a:r>
            <a:endParaRPr lang="ja-JP" altLang="en-US" sz="800" dirty="0">
              <a:solidFill>
                <a:schemeClr val="tx1"/>
              </a:solidFill>
            </a:endParaRPr>
          </a:p>
        </p:txBody>
      </p:sp>
    </p:spTree>
    <p:extLst>
      <p:ext uri="{BB962C8B-B14F-4D97-AF65-F5344CB8AC3E}">
        <p14:creationId xmlns:p14="http://schemas.microsoft.com/office/powerpoint/2010/main" val="36115857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1179</Words>
  <Application>Microsoft Office PowerPoint</Application>
  <PresentationFormat>画面に合わせる (4:3)</PresentationFormat>
  <Paragraphs>82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府営公園におけるイベント等の考え方について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2023-05-30T01:46:51Z</dcterms:created>
  <dcterms:modified xsi:type="dcterms:W3CDTF">2023-05-30T01:47:20Z</dcterms:modified>
</cp:coreProperties>
</file>