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charts/chart12.xml" ContentType="application/vnd.openxmlformats-officedocument.drawingml.chart+xml"/>
  <Override PartName="/ppt/notesSlides/notesSlide2.xml" ContentType="application/vnd.openxmlformats-officedocument.presentationml.notesSlide+xml"/>
  <Override PartName="/ppt/charts/chart13.xml" ContentType="application/vnd.openxmlformats-officedocument.drawingml.chart+xml"/>
  <Override PartName="/ppt/theme/themeOverride3.xml" ContentType="application/vnd.openxmlformats-officedocument.themeOverride+xml"/>
  <Override PartName="/ppt/charts/chart14.xml" ContentType="application/vnd.openxmlformats-officedocument.drawingml.chart+xml"/>
  <Override PartName="/ppt/theme/themeOverride4.xml" ContentType="application/vnd.openxmlformats-officedocument.themeOverr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xml" ContentType="application/vnd.openxmlformats-officedocument.presentationml.notesSlide+xml"/>
  <Override PartName="/ppt/charts/chart17.xml" ContentType="application/vnd.openxmlformats-officedocument.drawingml.chart+xml"/>
  <Override PartName="/ppt/theme/themeOverride5.xml" ContentType="application/vnd.openxmlformats-officedocument.themeOverride+xml"/>
  <Override PartName="/ppt/charts/chart18.xml" ContentType="application/vnd.openxmlformats-officedocument.drawingml.chart+xml"/>
  <Override PartName="/ppt/theme/themeOverride6.xml" ContentType="application/vnd.openxmlformats-officedocument.themeOverride+xml"/>
  <Override PartName="/ppt/notesSlides/notesSlide4.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5.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6.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26" r:id="rId1"/>
    <p:sldMasterId id="2147484038" r:id="rId2"/>
    <p:sldMasterId id="2147484051" r:id="rId3"/>
  </p:sldMasterIdLst>
  <p:notesMasterIdLst>
    <p:notesMasterId r:id="rId41"/>
  </p:notesMasterIdLst>
  <p:handoutMasterIdLst>
    <p:handoutMasterId r:id="rId42"/>
  </p:handoutMasterIdLst>
  <p:sldIdLst>
    <p:sldId id="443" r:id="rId4"/>
    <p:sldId id="442" r:id="rId5"/>
    <p:sldId id="444" r:id="rId6"/>
    <p:sldId id="445" r:id="rId7"/>
    <p:sldId id="446" r:id="rId8"/>
    <p:sldId id="447" r:id="rId9"/>
    <p:sldId id="448" r:id="rId10"/>
    <p:sldId id="449" r:id="rId11"/>
    <p:sldId id="451" r:id="rId12"/>
    <p:sldId id="452" r:id="rId13"/>
    <p:sldId id="453" r:id="rId14"/>
    <p:sldId id="454" r:id="rId15"/>
    <p:sldId id="455" r:id="rId16"/>
    <p:sldId id="456" r:id="rId17"/>
    <p:sldId id="457" r:id="rId18"/>
    <p:sldId id="458" r:id="rId19"/>
    <p:sldId id="459" r:id="rId20"/>
    <p:sldId id="460" r:id="rId21"/>
    <p:sldId id="461" r:id="rId22"/>
    <p:sldId id="462" r:id="rId23"/>
    <p:sldId id="463" r:id="rId24"/>
    <p:sldId id="464" r:id="rId25"/>
    <p:sldId id="465" r:id="rId26"/>
    <p:sldId id="466" r:id="rId27"/>
    <p:sldId id="467" r:id="rId28"/>
    <p:sldId id="468" r:id="rId29"/>
    <p:sldId id="469" r:id="rId30"/>
    <p:sldId id="470" r:id="rId31"/>
    <p:sldId id="471" r:id="rId32"/>
    <p:sldId id="472" r:id="rId33"/>
    <p:sldId id="473" r:id="rId34"/>
    <p:sldId id="474" r:id="rId35"/>
    <p:sldId id="475" r:id="rId36"/>
    <p:sldId id="476" r:id="rId37"/>
    <p:sldId id="477" r:id="rId38"/>
    <p:sldId id="478" r:id="rId39"/>
    <p:sldId id="479" r:id="rId40"/>
  </p:sldIdLst>
  <p:sldSz cx="9144000" cy="6858000" type="screen4x3"/>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EFF"/>
    <a:srgbClr val="000080"/>
    <a:srgbClr val="FFCC99"/>
    <a:srgbClr val="FF6600"/>
    <a:srgbClr val="000000"/>
    <a:srgbClr val="FF9933"/>
    <a:srgbClr val="FF9966"/>
    <a:srgbClr val="DDF4FF"/>
    <a:srgbClr val="FF006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0" autoAdjust="0"/>
    <p:restoredTop sz="81651" autoAdjust="0"/>
  </p:normalViewPr>
  <p:slideViewPr>
    <p:cSldViewPr>
      <p:cViewPr varScale="1">
        <p:scale>
          <a:sx n="74" d="100"/>
          <a:sy n="74" d="100"/>
        </p:scale>
        <p:origin x="27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10000ws810346\F\R3(2021)\20_&#25351;&#23450;&#31649;&#29702;&#32773;&#36984;&#23450;\08&#65288;&#23665;&#30000;&#27744;&#12539;&#23517;&#23627;&#24029;&#65289;1220&#29694;&#22320;&#35222;&#23519;\03&#24403;&#26085;&#36039;&#26009;\&#65288;&#21442;&#32771;&#65289;&#12493;&#12479;&#35413;&#20385;&#22996;&#21729;&#20250;\&#12493;&#12479;\&#26469;&#22290;&#32773;&#25968;&#65288;&#65299;&#20844;&#22290;&#6528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______3.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13.xml.rels><?xml version="1.0" encoding="UTF-8" standalone="yes"?>
<Relationships xmlns="http://schemas.openxmlformats.org/package/2006/relationships"><Relationship Id="rId2" Type="http://schemas.openxmlformats.org/officeDocument/2006/relationships/oleObject" Target="file:///\\10000ws810525\f\01%20&#25351;&#23450;&#31649;&#29702;\03_&#35413;&#20385;&#38306;&#36899;&#65288;&#22996;&#21729;&#20250;&#12539;&#20778;&#33391;&#34920;&#24432;&#65289;\2020&#65288;R&#65298;&#65289;&#24180;&#24230;\&#12450;&#12531;&#12465;&#12540;&#12488;&#35519;&#26619;\&#12450;&#12531;&#12465;&#12540;&#12488;&#32080;&#26524;\&#12304;&#22823;&#27849;&#32209;&#22320;&#12305;R&#65298;&#24180;&#24230;_&#21033;&#29992;&#32773;&#28288;&#36275;&#24230;&#35519;&#26619;&#12487;&#12540;&#12479;&#20837;&#21147;&#27096;&#24335;&#65288;&#26149;&#12539;&#31179;&#65289;.xls" TargetMode="External"/><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______6.xlsx"/><Relationship Id="rId1" Type="http://schemas.openxmlformats.org/officeDocument/2006/relationships/themeOverride" Target="../theme/themeOverride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______9.xlsx"/><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______10.xlsx"/><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______11.xlsx"/></Relationships>
</file>

<file path=ppt/charts/_rels/chart2.xml.rels><?xml version="1.0" encoding="UTF-8" standalone="yes"?>
<Relationships xmlns="http://schemas.openxmlformats.org/package/2006/relationships"><Relationship Id="rId3" Type="http://schemas.openxmlformats.org/officeDocument/2006/relationships/oleObject" Target="file:///\\10000ws810346\F\R3(2021)\20_&#25351;&#23450;&#31649;&#29702;&#32773;&#36984;&#23450;\08&#65288;&#23665;&#30000;&#27744;&#12539;&#23517;&#23627;&#24029;&#65289;1220&#29694;&#22320;&#35222;&#23519;\03&#24403;&#26085;&#36039;&#26009;\&#65288;&#21442;&#32771;&#65289;&#12493;&#12479;&#35413;&#20385;&#22996;&#21729;&#20250;\&#12493;&#12479;\1&#23665;&#30000;&#27744;&#12288;&#28288;&#36275;&#24230;&#35519;&#26619;&#12288;0823&#36895;&#22577;_&#12304;&#23665;&#30000;&#27744;&#20844;&#22290;&#12305;R3&#24180;&#24230;_&#21033;&#29992;&#32773;&#28288;&#36275;&#24230;&#35519;&#26619;&#12487;&#12540;&#12479;&#20837;&#21147;&#38598;&#35336;&#27096;&#24335;&#65288;&#20462;&#27491;&#29256;&#65289;.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_____12.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_____13.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______14.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______15.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______16.xlsx"/></Relationships>
</file>

<file path=ppt/charts/_rels/chart3.xml.rels><?xml version="1.0" encoding="UTF-8" standalone="yes"?>
<Relationships xmlns="http://schemas.openxmlformats.org/package/2006/relationships"><Relationship Id="rId3" Type="http://schemas.openxmlformats.org/officeDocument/2006/relationships/oleObject" Target="file:///\\10000ws810346\F\R3(2021)\20_&#25351;&#23450;&#31649;&#29702;&#32773;&#36984;&#23450;\08&#65288;&#23665;&#30000;&#27744;&#12539;&#23517;&#23627;&#24029;&#65289;1220&#29694;&#22320;&#35222;&#23519;\03&#24403;&#26085;&#36039;&#26009;\&#65288;&#21442;&#32771;&#65289;&#12493;&#12479;&#35413;&#20385;&#22996;&#21729;&#20250;\&#12493;&#12479;\1&#23665;&#30000;&#27744;&#12288;&#28288;&#36275;&#24230;&#35519;&#26619;&#12288;0823&#36895;&#22577;_&#12304;&#23665;&#30000;&#27744;&#20844;&#22290;&#12305;R3&#24180;&#24230;_&#21033;&#29992;&#32773;&#28288;&#36275;&#24230;&#35519;&#26619;&#12487;&#12540;&#12479;&#20837;&#21147;&#38598;&#35336;&#27096;&#24335;&#65288;&#20462;&#27491;&#29256;&#65289;.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000ws810346\F\R3(2021)\20_&#25351;&#23450;&#31649;&#29702;&#32773;&#36984;&#23450;\08&#65288;&#23665;&#30000;&#27744;&#12539;&#23517;&#23627;&#24029;&#65289;1220&#29694;&#22320;&#35222;&#23519;\03&#24403;&#26085;&#36039;&#26009;\&#65288;&#21442;&#32771;&#65289;&#12493;&#12479;&#35413;&#20385;&#22996;&#21729;&#20250;\&#12493;&#12479;\(&#35199;&#30000;&#32232;&#38598;)&#26469;&#22290;&#32773;&#25968;&#65288;&#65299;&#20844;&#22290;&#652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10000ws810346\F\R3(2021)\20_&#25351;&#23450;&#31649;&#29702;&#32773;&#36984;&#23450;\08&#65288;&#23665;&#30000;&#27744;&#12539;&#23517;&#23627;&#24029;&#65289;1220&#29694;&#22320;&#35222;&#23519;\03&#24403;&#26085;&#36039;&#26009;\&#65288;&#21442;&#32771;&#65289;&#12493;&#12479;&#35413;&#20385;&#22996;&#21729;&#20250;\&#12493;&#12479;\2&#23517;&#23627;&#24029;&#12288;&#28288;&#36275;&#24230;&#35519;&#26619;&#12288;&#12304;&#23517;&#23627;&#24029;&#20844;&#22290;&#12305;R3&#24180;&#24230;_&#21033;&#29992;&#32773;&#28288;&#36275;&#24230;&#35519;&#26619;&#12487;&#12540;&#12479;&#20837;&#21147;&#38598;&#35336;&#27096;&#24335;&#65288;&#20462;&#27491;&#29256;&#65289;.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10000ws810346\F\R3(2021)\20_&#25351;&#23450;&#31649;&#29702;&#32773;&#36984;&#23450;\08&#65288;&#23665;&#30000;&#27744;&#12539;&#23517;&#23627;&#24029;&#65289;1220&#29694;&#22320;&#35222;&#23519;\03&#24403;&#26085;&#36039;&#26009;\&#65288;&#21442;&#32771;&#65289;&#12493;&#12479;&#35413;&#20385;&#22996;&#21729;&#20250;\&#12493;&#12479;\2&#23517;&#23627;&#24029;&#12288;&#28288;&#36275;&#24230;&#35519;&#26619;&#12288;&#12304;&#23517;&#23627;&#24029;&#20844;&#22290;&#12305;R3&#24180;&#24230;_&#21033;&#29992;&#32773;&#28288;&#36275;&#24230;&#35519;&#26619;&#12487;&#12540;&#12479;&#20837;&#21147;&#38598;&#35336;&#27096;&#24335;&#65288;&#20462;&#27491;&#29256;&#65289;.xls"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______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7030A0"/>
                </a:solidFill>
                <a:latin typeface="+mn-lt"/>
                <a:ea typeface="+mn-ea"/>
                <a:cs typeface="+mn-cs"/>
              </a:defRPr>
            </a:pPr>
            <a:r>
              <a:rPr lang="ja-JP" altLang="ja-JP" sz="2000" b="0" i="0" baseline="0" dirty="0">
                <a:solidFill>
                  <a:schemeClr val="tx1"/>
                </a:solidFill>
                <a:effectLst/>
              </a:rPr>
              <a:t>来</a:t>
            </a:r>
            <a:r>
              <a:rPr lang="ja-JP" altLang="ja-JP" sz="2000" b="0" i="0" baseline="0" dirty="0" smtClean="0">
                <a:solidFill>
                  <a:schemeClr val="tx1"/>
                </a:solidFill>
                <a:effectLst/>
              </a:rPr>
              <a:t>園者</a:t>
            </a:r>
            <a:r>
              <a:rPr lang="ja-JP" altLang="en-US" sz="2000" b="0" i="0" baseline="0" dirty="0" smtClean="0">
                <a:solidFill>
                  <a:schemeClr val="tx1"/>
                </a:solidFill>
                <a:effectLst/>
              </a:rPr>
              <a:t>数</a:t>
            </a:r>
            <a:r>
              <a:rPr lang="ja-JP" altLang="ja-JP" sz="2000" b="0" i="0" baseline="0" dirty="0" smtClean="0">
                <a:solidFill>
                  <a:schemeClr val="tx1"/>
                </a:solidFill>
                <a:effectLst/>
              </a:rPr>
              <a:t>の推移</a:t>
            </a:r>
            <a:endParaRPr lang="ja-JP" altLang="ja-JP" sz="2000" b="0" baseline="0" dirty="0">
              <a:solidFill>
                <a:schemeClr val="tx1"/>
              </a:solidFill>
              <a:effectLst/>
            </a:endParaRPr>
          </a:p>
        </c:rich>
      </c:tx>
      <c:layout>
        <c:manualLayout>
          <c:xMode val="edge"/>
          <c:yMode val="edge"/>
          <c:x val="0.42912262085105807"/>
          <c:y val="2.654606253959700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7030A0"/>
              </a:solidFill>
              <a:latin typeface="+mn-lt"/>
              <a:ea typeface="+mn-ea"/>
              <a:cs typeface="+mn-cs"/>
            </a:defRPr>
          </a:pPr>
          <a:endParaRPr lang="ja-JP"/>
        </a:p>
      </c:txPr>
    </c:title>
    <c:autoTitleDeleted val="0"/>
    <c:plotArea>
      <c:layout/>
      <c:lineChart>
        <c:grouping val="standard"/>
        <c:varyColors val="0"/>
        <c:ser>
          <c:idx val="1"/>
          <c:order val="0"/>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'山田池公園 '!$C$7:$C$20</c:f>
              <c:strCache>
                <c:ptCount val="14"/>
                <c:pt idx="0">
                  <c:v>H19</c:v>
                </c:pt>
                <c:pt idx="1">
                  <c:v>H20</c:v>
                </c:pt>
                <c:pt idx="2">
                  <c:v>H21</c:v>
                </c:pt>
                <c:pt idx="3">
                  <c:v>H22</c:v>
                </c:pt>
                <c:pt idx="4">
                  <c:v>H23</c:v>
                </c:pt>
                <c:pt idx="5">
                  <c:v>H24</c:v>
                </c:pt>
                <c:pt idx="6">
                  <c:v>H25</c:v>
                </c:pt>
                <c:pt idx="7">
                  <c:v>H26</c:v>
                </c:pt>
                <c:pt idx="8">
                  <c:v>H27</c:v>
                </c:pt>
                <c:pt idx="9">
                  <c:v>H28</c:v>
                </c:pt>
                <c:pt idx="10">
                  <c:v>H29</c:v>
                </c:pt>
                <c:pt idx="11">
                  <c:v>H30</c:v>
                </c:pt>
                <c:pt idx="12">
                  <c:v>R1</c:v>
                </c:pt>
                <c:pt idx="13">
                  <c:v>R2</c:v>
                </c:pt>
              </c:strCache>
            </c:strRef>
          </c:cat>
          <c:val>
            <c:numRef>
              <c:f>'山田池公園 '!$D$7:$D$20</c:f>
              <c:numCache>
                <c:formatCode>0_ </c:formatCode>
                <c:ptCount val="14"/>
                <c:pt idx="0">
                  <c:v>808937</c:v>
                </c:pt>
                <c:pt idx="1">
                  <c:v>790905</c:v>
                </c:pt>
                <c:pt idx="2">
                  <c:v>763580</c:v>
                </c:pt>
                <c:pt idx="3">
                  <c:v>662250</c:v>
                </c:pt>
                <c:pt idx="4">
                  <c:v>756850</c:v>
                </c:pt>
                <c:pt idx="5">
                  <c:v>803080</c:v>
                </c:pt>
                <c:pt idx="6">
                  <c:v>822370</c:v>
                </c:pt>
                <c:pt idx="7">
                  <c:v>840518</c:v>
                </c:pt>
                <c:pt idx="8">
                  <c:v>948202</c:v>
                </c:pt>
                <c:pt idx="9">
                  <c:v>980858</c:v>
                </c:pt>
                <c:pt idx="10">
                  <c:v>1047108</c:v>
                </c:pt>
                <c:pt idx="11">
                  <c:v>1031248</c:v>
                </c:pt>
                <c:pt idx="12">
                  <c:v>1208174</c:v>
                </c:pt>
                <c:pt idx="13">
                  <c:v>1308914</c:v>
                </c:pt>
              </c:numCache>
            </c:numRef>
          </c:val>
          <c:smooth val="0"/>
          <c:extLst>
            <c:ext xmlns:c16="http://schemas.microsoft.com/office/drawing/2014/chart" uri="{C3380CC4-5D6E-409C-BE32-E72D297353CC}">
              <c16:uniqueId val="{00000000-B32E-4C0F-8C81-2B62CA2C3057}"/>
            </c:ext>
          </c:extLst>
        </c:ser>
        <c:dLbls>
          <c:showLegendKey val="0"/>
          <c:showVal val="0"/>
          <c:showCatName val="0"/>
          <c:showSerName val="0"/>
          <c:showPercent val="0"/>
          <c:showBubbleSize val="0"/>
        </c:dLbls>
        <c:marker val="1"/>
        <c:smooth val="0"/>
        <c:axId val="1823772063"/>
        <c:axId val="1823770399"/>
      </c:lineChart>
      <c:catAx>
        <c:axId val="1823772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1823770399"/>
        <c:crosses val="autoZero"/>
        <c:auto val="1"/>
        <c:lblAlgn val="ctr"/>
        <c:lblOffset val="100"/>
        <c:noMultiLvlLbl val="0"/>
      </c:catAx>
      <c:valAx>
        <c:axId val="1823770399"/>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82377206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nchor="ctr" anchorCtr="1"/>
          <a:lstStyle/>
          <a:p>
            <a:pPr>
              <a:defRPr/>
            </a:pPr>
            <a:r>
              <a:rPr lang="ja-JP" altLang="en-US" sz="1000" b="0" i="0" u="none" strike="noStrike" baseline="0" dirty="0">
                <a:effectLst/>
                <a:latin typeface="Meiryo UI" panose="020B0604030504040204" pitchFamily="50" charset="-128"/>
                <a:ea typeface="Meiryo UI" panose="020B0604030504040204" pitchFamily="50" charset="-128"/>
                <a:cs typeface="Meiryo UI" panose="020B0604030504040204" pitchFamily="50" charset="-128"/>
              </a:rPr>
              <a:t>Ｑ４．どのような施設サービスがあれば、より多くパークゴルフ場を利用したいと思いますか？</a:t>
            </a:r>
            <a:endParaRPr lang="ja-JP" altLang="en-US" sz="1000" b="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11517413164519641"/>
          <c:y val="8.5564085374649532E-2"/>
        </c:manualLayout>
      </c:layout>
      <c:overlay val="0"/>
    </c:title>
    <c:autoTitleDeleted val="0"/>
    <c:plotArea>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7741-4D5F-9A48-B100C6ADD522}"/>
              </c:ext>
            </c:extLst>
          </c:dPt>
          <c:dPt>
            <c:idx val="1"/>
            <c:invertIfNegative val="0"/>
            <c:bubble3D val="0"/>
            <c:extLst>
              <c:ext xmlns:c16="http://schemas.microsoft.com/office/drawing/2014/chart" uri="{C3380CC4-5D6E-409C-BE32-E72D297353CC}">
                <c16:uniqueId val="{00000001-7741-4D5F-9A48-B100C6ADD522}"/>
              </c:ext>
            </c:extLst>
          </c:dPt>
          <c:dPt>
            <c:idx val="2"/>
            <c:invertIfNegative val="0"/>
            <c:bubble3D val="0"/>
            <c:extLst>
              <c:ext xmlns:c16="http://schemas.microsoft.com/office/drawing/2014/chart" uri="{C3380CC4-5D6E-409C-BE32-E72D297353CC}">
                <c16:uniqueId val="{00000002-7741-4D5F-9A48-B100C6ADD522}"/>
              </c:ext>
            </c:extLst>
          </c:dPt>
          <c:dPt>
            <c:idx val="3"/>
            <c:invertIfNegative val="0"/>
            <c:bubble3D val="0"/>
            <c:extLst>
              <c:ext xmlns:c16="http://schemas.microsoft.com/office/drawing/2014/chart" uri="{C3380CC4-5D6E-409C-BE32-E72D297353CC}">
                <c16:uniqueId val="{00000003-7741-4D5F-9A48-B100C6ADD522}"/>
              </c:ext>
            </c:extLst>
          </c:dPt>
          <c:dPt>
            <c:idx val="4"/>
            <c:invertIfNegative val="0"/>
            <c:bubble3D val="0"/>
            <c:extLst>
              <c:ext xmlns:c16="http://schemas.microsoft.com/office/drawing/2014/chart" uri="{C3380CC4-5D6E-409C-BE32-E72D297353CC}">
                <c16:uniqueId val="{00000004-7741-4D5F-9A48-B100C6ADD522}"/>
              </c:ext>
            </c:extLst>
          </c:dPt>
          <c:dPt>
            <c:idx val="5"/>
            <c:invertIfNegative val="0"/>
            <c:bubble3D val="0"/>
            <c:extLst>
              <c:ext xmlns:c16="http://schemas.microsoft.com/office/drawing/2014/chart" uri="{C3380CC4-5D6E-409C-BE32-E72D297353CC}">
                <c16:uniqueId val="{00000005-7741-4D5F-9A48-B100C6ADD522}"/>
              </c:ext>
            </c:extLst>
          </c:dPt>
          <c:dPt>
            <c:idx val="6"/>
            <c:invertIfNegative val="0"/>
            <c:bubble3D val="0"/>
            <c:extLst>
              <c:ext xmlns:c16="http://schemas.microsoft.com/office/drawing/2014/chart" uri="{C3380CC4-5D6E-409C-BE32-E72D297353CC}">
                <c16:uniqueId val="{00000006-7741-4D5F-9A48-B100C6ADD522}"/>
              </c:ext>
            </c:extLst>
          </c:dPt>
          <c:dLbls>
            <c:dLbl>
              <c:idx val="0"/>
              <c:layout>
                <c:manualLayout>
                  <c:x val="1.1571906867310796E-3"/>
                  <c:y val="2.3249780285581494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741-4D5F-9A48-B100C6ADD522}"/>
                </c:ext>
              </c:extLst>
            </c:dLbl>
            <c:dLbl>
              <c:idx val="1"/>
              <c:layout>
                <c:manualLayout>
                  <c:x val="-1.9095379124086779E-3"/>
                  <c:y val="2.211491128520263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741-4D5F-9A48-B100C6ADD522}"/>
                </c:ext>
              </c:extLst>
            </c:dLbl>
            <c:dLbl>
              <c:idx val="2"/>
              <c:layout>
                <c:manualLayout>
                  <c:x val="-8.4518292465842544E-4"/>
                  <c:y val="2.0634469949167147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741-4D5F-9A48-B100C6ADD522}"/>
                </c:ext>
              </c:extLst>
            </c:dLbl>
            <c:dLbl>
              <c:idx val="3"/>
              <c:layout>
                <c:manualLayout>
                  <c:x val="-2.7803451702700186E-3"/>
                  <c:y val="2.1689442797361881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741-4D5F-9A48-B100C6ADD522}"/>
                </c:ext>
              </c:extLst>
            </c:dLbl>
            <c:dLbl>
              <c:idx val="4"/>
              <c:layout>
                <c:manualLayout>
                  <c:x val="-5.2048901729525995E-3"/>
                  <c:y val="1.479260075720934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741-4D5F-9A48-B100C6ADD522}"/>
                </c:ext>
              </c:extLst>
            </c:dLbl>
            <c:dLbl>
              <c:idx val="5"/>
              <c:layout>
                <c:manualLayout>
                  <c:x val="-1.1891160854756344E-3"/>
                  <c:y val="2.2728092775755555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741-4D5F-9A48-B100C6ADD522}"/>
                </c:ext>
              </c:extLst>
            </c:dLbl>
            <c:dLbl>
              <c:idx val="6"/>
              <c:layout>
                <c:manualLayout>
                  <c:x val="1.4379031566132991E-3"/>
                  <c:y val="1.0701144576812418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741-4D5F-9A48-B100C6ADD522}"/>
                </c:ext>
              </c:extLst>
            </c:dLbl>
            <c:dLbl>
              <c:idx val="8"/>
              <c:layout>
                <c:manualLayout>
                  <c:x val="-9.1598171365169581E-3"/>
                  <c:y val="-6.327175394397469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7741-4D5F-9A48-B100C6ADD522}"/>
                </c:ext>
              </c:extLst>
            </c:dLbl>
            <c:dLbl>
              <c:idx val="9"/>
              <c:layout>
                <c:manualLayout>
                  <c:x val="2.4988415365883705E-2"/>
                  <c:y val="1.2389506110022719E-3"/>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41-4D5F-9A48-B100C6ADD522}"/>
                </c:ext>
              </c:extLst>
            </c:dLbl>
            <c:numFmt formatCode="0.0%" sourceLinked="0"/>
            <c:spPr>
              <a:noFill/>
              <a:ln w="25400">
                <a:noFill/>
              </a:ln>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'Q４・Ｑ５・Ｑ６　まとめ３'!$B$4:$J$4</c:f>
              <c:strCache>
                <c:ptCount val="9"/>
                <c:pt idx="0">
                  <c:v>1.施設料金割引</c:v>
                </c:pt>
                <c:pt idx="1">
                  <c:v>２．利用回数券</c:v>
                </c:pt>
                <c:pt idx="2">
                  <c:v>3. 運動用具の貸出サービス</c:v>
                </c:pt>
                <c:pt idx="3">
                  <c:v>4.スマホで施設予約</c:v>
                </c:pt>
                <c:pt idx="4">
                  <c:v>5. 夜間利用</c:v>
                </c:pt>
                <c:pt idx="5">
                  <c:v>6.早朝利用</c:v>
                </c:pt>
                <c:pt idx="6">
                  <c:v>７.更衣室など利用時間拡大</c:v>
                </c:pt>
                <c:pt idx="7">
                  <c:v>８.運動施設は利用しない</c:v>
                </c:pt>
                <c:pt idx="8">
                  <c:v>9.その他</c:v>
                </c:pt>
              </c:strCache>
            </c:strRef>
          </c:cat>
          <c:val>
            <c:numRef>
              <c:f>'Q４・Ｑ５・Ｑ６　まとめ３'!$B$6:$J$6</c:f>
              <c:numCache>
                <c:formatCode>0.0%</c:formatCode>
                <c:ptCount val="9"/>
                <c:pt idx="0">
                  <c:v>0</c:v>
                </c:pt>
                <c:pt idx="1">
                  <c:v>0</c:v>
                </c:pt>
                <c:pt idx="2">
                  <c:v>4.1493775933609959E-3</c:v>
                </c:pt>
                <c:pt idx="3">
                  <c:v>0.24481327800829875</c:v>
                </c:pt>
                <c:pt idx="4">
                  <c:v>0.12863070539419086</c:v>
                </c:pt>
                <c:pt idx="5">
                  <c:v>0.23651452282157676</c:v>
                </c:pt>
                <c:pt idx="6">
                  <c:v>0</c:v>
                </c:pt>
                <c:pt idx="7">
                  <c:v>0.38589211618257263</c:v>
                </c:pt>
                <c:pt idx="8">
                  <c:v>9.9585062240663894E-2</c:v>
                </c:pt>
              </c:numCache>
            </c:numRef>
          </c:val>
          <c:extLst>
            <c:ext xmlns:c16="http://schemas.microsoft.com/office/drawing/2014/chart" uri="{C3380CC4-5D6E-409C-BE32-E72D297353CC}">
              <c16:uniqueId val="{00000009-7741-4D5F-9A48-B100C6ADD522}"/>
            </c:ext>
          </c:extLst>
        </c:ser>
        <c:dLbls>
          <c:showLegendKey val="0"/>
          <c:showVal val="0"/>
          <c:showCatName val="0"/>
          <c:showSerName val="0"/>
          <c:showPercent val="0"/>
          <c:showBubbleSize val="0"/>
        </c:dLbls>
        <c:gapWidth val="100"/>
        <c:axId val="642427696"/>
        <c:axId val="1"/>
      </c:barChart>
      <c:catAx>
        <c:axId val="642427696"/>
        <c:scaling>
          <c:orientation val="minMax"/>
        </c:scaling>
        <c:delete val="0"/>
        <c:axPos val="b"/>
        <c:numFmt formatCode="General" sourceLinked="1"/>
        <c:majorTickMark val="out"/>
        <c:minorTickMark val="none"/>
        <c:tickLblPos val="nextTo"/>
        <c:txPr>
          <a:bodyPr/>
          <a:lstStyle/>
          <a:p>
            <a:pPr>
              <a:defRPr sz="800"/>
            </a:pPr>
            <a:endParaRPr lang="ja-JP"/>
          </a:p>
        </c:txPr>
        <c:crossAx val="1"/>
        <c:crosses val="autoZero"/>
        <c:auto val="1"/>
        <c:lblAlgn val="ctr"/>
        <c:lblOffset val="100"/>
        <c:noMultiLvlLbl val="0"/>
      </c:catAx>
      <c:valAx>
        <c:axId val="1"/>
        <c:scaling>
          <c:orientation val="minMax"/>
        </c:scaling>
        <c:delete val="0"/>
        <c:axPos val="l"/>
        <c:majorGridlines/>
        <c:numFmt formatCode="0%" sourceLinked="0"/>
        <c:majorTickMark val="out"/>
        <c:minorTickMark val="none"/>
        <c:tickLblPos val="nextTo"/>
        <c:crossAx val="642427696"/>
        <c:crosses val="autoZero"/>
        <c:crossBetween val="between"/>
        <c:majorUnit val="0.1"/>
      </c:valAx>
      <c:spPr>
        <a:noFill/>
        <a:ln w="25400">
          <a:noFill/>
        </a:ln>
      </c:spPr>
    </c:plotArea>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ja-JP" sz="1400" dirty="0"/>
              <a:t>来園者数の</a:t>
            </a:r>
            <a:r>
              <a:rPr lang="ja-JP" sz="1400" dirty="0" smtClean="0"/>
              <a:t>推移</a:t>
            </a:r>
            <a:r>
              <a:rPr lang="ja-JP" altLang="en-US" sz="1400" dirty="0" smtClean="0"/>
              <a:t>（年度別）</a:t>
            </a:r>
            <a:endParaRPr lang="en-US" sz="1400" dirty="0"/>
          </a:p>
        </c:rich>
      </c:tx>
      <c:layout/>
      <c:overlay val="0"/>
    </c:title>
    <c:autoTitleDeleted val="0"/>
    <c:plotArea>
      <c:layout/>
      <c:lineChart>
        <c:grouping val="standard"/>
        <c:varyColors val="0"/>
        <c:ser>
          <c:idx val="0"/>
          <c:order val="0"/>
          <c:tx>
            <c:strRef>
              <c:f>Sheet1!$B$6</c:f>
              <c:strCache>
                <c:ptCount val="1"/>
                <c:pt idx="0">
                  <c:v>大泉緑地</c:v>
                </c:pt>
              </c:strCache>
            </c:strRef>
          </c:tx>
          <c:spPr>
            <a:ln>
              <a:solidFill>
                <a:schemeClr val="tx1"/>
              </a:solidFill>
            </a:ln>
          </c:spPr>
          <c:marker>
            <c:symbol val="square"/>
            <c:size val="10"/>
            <c:spPr>
              <a:solidFill>
                <a:schemeClr val="tx1"/>
              </a:solidFill>
            </c:spPr>
          </c:marker>
          <c:dLbls>
            <c:dLbl>
              <c:idx val="0"/>
              <c:layout>
                <c:manualLayout>
                  <c:x val="-6.422727485234303E-2"/>
                  <c:y val="-4.87646918033080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CC6-4365-888B-E72CDAC08B21}"/>
                </c:ext>
              </c:extLst>
            </c:dLbl>
            <c:dLbl>
              <c:idx val="1"/>
              <c:layout>
                <c:manualLayout>
                  <c:x val="-5.343412373130773E-2"/>
                  <c:y val="4.2262732896200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CC6-4365-888B-E72CDAC08B21}"/>
                </c:ext>
              </c:extLst>
            </c:dLbl>
            <c:dLbl>
              <c:idx val="2"/>
              <c:layout>
                <c:manualLayout>
                  <c:x val="-7.676158714822244E-2"/>
                  <c:y val="-4.2262732896200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CC6-4365-888B-E72CDAC08B21}"/>
                </c:ext>
              </c:extLst>
            </c:dLbl>
            <c:dLbl>
              <c:idx val="3"/>
              <c:layout>
                <c:manualLayout>
                  <c:x val="-5.2375757764652711E-2"/>
                  <c:y val="-4.22627328962003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CC6-4365-888B-E72CDAC08B21}"/>
                </c:ext>
              </c:extLst>
            </c:dLbl>
            <c:dLbl>
              <c:idx val="4"/>
              <c:layout>
                <c:manualLayout>
                  <c:x val="-5.6953402065527861E-2"/>
                  <c:y val="4.87646918033080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CC6-4365-888B-E72CDAC08B21}"/>
                </c:ext>
              </c:extLst>
            </c:dLbl>
            <c:dLbl>
              <c:idx val="5"/>
              <c:layout>
                <c:manualLayout>
                  <c:x val="-6.4762023495991611E-2"/>
                  <c:y val="-5.52666507104158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CC6-4365-888B-E72CDAC08B21}"/>
                </c:ext>
              </c:extLst>
            </c:dLbl>
            <c:dLbl>
              <c:idx val="6"/>
              <c:layout>
                <c:manualLayout>
                  <c:x val="-5.627995716667817E-2"/>
                  <c:y val="-3.57607739890926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CC6-4365-888B-E72CDAC08B21}"/>
                </c:ext>
              </c:extLst>
            </c:dLbl>
            <c:dLbl>
              <c:idx val="7"/>
              <c:layout>
                <c:manualLayout>
                  <c:x val="-6.193466805288713E-2"/>
                  <c:y val="3.25095385529045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CC6-4365-888B-E72CDAC08B21}"/>
                </c:ext>
              </c:extLst>
            </c:dLbl>
            <c:dLbl>
              <c:idx val="8"/>
              <c:layout>
                <c:manualLayout>
                  <c:x val="-2.6256066805357504E-2"/>
                  <c:y val="3.25097945355387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CC6-4365-888B-E72CDAC08B21}"/>
                </c:ext>
              </c:extLst>
            </c:dLbl>
            <c:dLbl>
              <c:idx val="9"/>
              <c:layout>
                <c:manualLayout>
                  <c:x val="-8.8457933626161375E-2"/>
                  <c:y val="-4.55137123497541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CC6-4365-888B-E72CDAC08B21}"/>
                </c:ext>
              </c:extLst>
            </c:dLbl>
            <c:dLbl>
              <c:idx val="10"/>
              <c:layout>
                <c:manualLayout>
                  <c:x val="-1.979148810173147E-2"/>
                  <c:y val="-3.90117534426465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1C9-4D77-B4ED-234D886F84CF}"/>
                </c:ext>
              </c:extLst>
            </c:dLbl>
            <c:spPr>
              <a:noFill/>
              <a:ln>
                <a:noFill/>
              </a:ln>
              <a:effectLst/>
            </c:spPr>
            <c:txPr>
              <a:bodyPr/>
              <a:lstStyle/>
              <a:p>
                <a:pPr>
                  <a:defRPr sz="11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Sheet1!$G$2:$Q$2</c:f>
              <c:numCache>
                <c:formatCode>General</c:formatCode>
                <c:ptCount val="11"/>
                <c:pt idx="0">
                  <c:v>22</c:v>
                </c:pt>
                <c:pt idx="1">
                  <c:v>23</c:v>
                </c:pt>
                <c:pt idx="2">
                  <c:v>24</c:v>
                </c:pt>
                <c:pt idx="3">
                  <c:v>25</c:v>
                </c:pt>
                <c:pt idx="4">
                  <c:v>26</c:v>
                </c:pt>
                <c:pt idx="5">
                  <c:v>27</c:v>
                </c:pt>
                <c:pt idx="6">
                  <c:v>28</c:v>
                </c:pt>
                <c:pt idx="7">
                  <c:v>29</c:v>
                </c:pt>
                <c:pt idx="8">
                  <c:v>30</c:v>
                </c:pt>
                <c:pt idx="9">
                  <c:v>1</c:v>
                </c:pt>
                <c:pt idx="10">
                  <c:v>2</c:v>
                </c:pt>
              </c:numCache>
            </c:numRef>
          </c:cat>
          <c:val>
            <c:numRef>
              <c:f>Sheet1!$G$6:$Q$6</c:f>
              <c:numCache>
                <c:formatCode>0_ </c:formatCode>
                <c:ptCount val="11"/>
                <c:pt idx="0">
                  <c:v>239.4</c:v>
                </c:pt>
                <c:pt idx="1">
                  <c:v>229.1</c:v>
                </c:pt>
                <c:pt idx="2">
                  <c:v>240.7</c:v>
                </c:pt>
                <c:pt idx="3">
                  <c:v>241.1</c:v>
                </c:pt>
                <c:pt idx="4">
                  <c:v>240.9</c:v>
                </c:pt>
                <c:pt idx="5">
                  <c:v>262.5</c:v>
                </c:pt>
                <c:pt idx="6">
                  <c:v>250</c:v>
                </c:pt>
                <c:pt idx="7">
                  <c:v>242</c:v>
                </c:pt>
                <c:pt idx="8">
                  <c:v>243</c:v>
                </c:pt>
                <c:pt idx="9">
                  <c:v>273</c:v>
                </c:pt>
                <c:pt idx="10">
                  <c:v>275</c:v>
                </c:pt>
              </c:numCache>
            </c:numRef>
          </c:val>
          <c:smooth val="0"/>
          <c:extLst>
            <c:ext xmlns:c16="http://schemas.microsoft.com/office/drawing/2014/chart" uri="{C3380CC4-5D6E-409C-BE32-E72D297353CC}">
              <c16:uniqueId val="{0000000A-ECC6-4365-888B-E72CDAC08B21}"/>
            </c:ext>
          </c:extLst>
        </c:ser>
        <c:dLbls>
          <c:showLegendKey val="0"/>
          <c:showVal val="0"/>
          <c:showCatName val="0"/>
          <c:showSerName val="0"/>
          <c:showPercent val="0"/>
          <c:showBubbleSize val="0"/>
        </c:dLbls>
        <c:marker val="1"/>
        <c:smooth val="0"/>
        <c:axId val="202193536"/>
        <c:axId val="210215680"/>
      </c:lineChart>
      <c:catAx>
        <c:axId val="202193536"/>
        <c:scaling>
          <c:orientation val="minMax"/>
        </c:scaling>
        <c:delete val="0"/>
        <c:axPos val="b"/>
        <c:title>
          <c:tx>
            <c:rich>
              <a:bodyPr/>
              <a:lstStyle/>
              <a:p>
                <a:pPr>
                  <a:defRPr/>
                </a:pPr>
                <a:r>
                  <a:rPr lang="ja-JP" altLang="en-US" dirty="0" smtClean="0"/>
                  <a:t>年度別</a:t>
                </a:r>
                <a:endParaRPr lang="ja-JP" dirty="0"/>
              </a:p>
            </c:rich>
          </c:tx>
          <c:layout/>
          <c:overlay val="0"/>
        </c:title>
        <c:numFmt formatCode="General" sourceLinked="1"/>
        <c:majorTickMark val="out"/>
        <c:minorTickMark val="none"/>
        <c:tickLblPos val="nextTo"/>
        <c:txPr>
          <a:bodyPr/>
          <a:lstStyle/>
          <a:p>
            <a:pPr>
              <a:defRPr sz="1300" baseline="0"/>
            </a:pPr>
            <a:endParaRPr lang="ja-JP"/>
          </a:p>
        </c:txPr>
        <c:crossAx val="210215680"/>
        <c:crosses val="autoZero"/>
        <c:auto val="1"/>
        <c:lblAlgn val="ctr"/>
        <c:lblOffset val="100"/>
        <c:noMultiLvlLbl val="0"/>
      </c:catAx>
      <c:valAx>
        <c:axId val="210215680"/>
        <c:scaling>
          <c:orientation val="minMax"/>
          <c:max val="350"/>
          <c:min val="100"/>
        </c:scaling>
        <c:delete val="0"/>
        <c:axPos val="l"/>
        <c:majorGridlines/>
        <c:title>
          <c:tx>
            <c:rich>
              <a:bodyPr rot="0" vert="wordArtVertRtl"/>
              <a:lstStyle/>
              <a:p>
                <a:pPr>
                  <a:defRPr/>
                </a:pPr>
                <a:r>
                  <a:rPr lang="ja-JP"/>
                  <a:t>来園者数（万人）</a:t>
                </a:r>
              </a:p>
            </c:rich>
          </c:tx>
          <c:layout/>
          <c:overlay val="0"/>
        </c:title>
        <c:numFmt formatCode="0_ " sourceLinked="1"/>
        <c:majorTickMark val="out"/>
        <c:minorTickMark val="none"/>
        <c:tickLblPos val="nextTo"/>
        <c:txPr>
          <a:bodyPr/>
          <a:lstStyle/>
          <a:p>
            <a:pPr>
              <a:defRPr sz="1200"/>
            </a:pPr>
            <a:endParaRPr lang="ja-JP"/>
          </a:p>
        </c:txPr>
        <c:crossAx val="202193536"/>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ja-JP" sz="1400" dirty="0"/>
              <a:t>来園者数の</a:t>
            </a:r>
            <a:r>
              <a:rPr lang="ja-JP" sz="1400" dirty="0" smtClean="0"/>
              <a:t>推移</a:t>
            </a:r>
            <a:r>
              <a:rPr lang="ja-JP" altLang="en-US" sz="1400" dirty="0" smtClean="0"/>
              <a:t>（</a:t>
            </a:r>
            <a:r>
              <a:rPr lang="en-US" altLang="ja-JP" sz="1400" dirty="0" smtClean="0"/>
              <a:t>R</a:t>
            </a:r>
            <a:r>
              <a:rPr lang="ja-JP" altLang="en-US" sz="1400" dirty="0" smtClean="0"/>
              <a:t>２年度：月別）</a:t>
            </a:r>
            <a:endParaRPr lang="en-US" sz="1400" dirty="0"/>
          </a:p>
        </c:rich>
      </c:tx>
      <c:layout>
        <c:manualLayout>
          <c:xMode val="edge"/>
          <c:yMode val="edge"/>
          <c:x val="0.32072482446892009"/>
          <c:y val="1.5919251539466835E-2"/>
        </c:manualLayout>
      </c:layout>
      <c:overlay val="0"/>
    </c:title>
    <c:autoTitleDeleted val="0"/>
    <c:plotArea>
      <c:layout/>
      <c:lineChart>
        <c:grouping val="standard"/>
        <c:varyColors val="0"/>
        <c:ser>
          <c:idx val="0"/>
          <c:order val="0"/>
          <c:tx>
            <c:strRef>
              <c:f>Sheet1!$B$6</c:f>
              <c:strCache>
                <c:ptCount val="1"/>
                <c:pt idx="0">
                  <c:v>大泉緑地</c:v>
                </c:pt>
              </c:strCache>
            </c:strRef>
          </c:tx>
          <c:spPr>
            <a:ln>
              <a:solidFill>
                <a:schemeClr val="tx1"/>
              </a:solidFill>
            </a:ln>
          </c:spPr>
          <c:marker>
            <c:symbol val="square"/>
            <c:size val="10"/>
            <c:spPr>
              <a:solidFill>
                <a:schemeClr val="tx1"/>
              </a:solidFill>
            </c:spPr>
          </c:marker>
          <c:dLbls>
            <c:dLbl>
              <c:idx val="0"/>
              <c:layout>
                <c:manualLayout>
                  <c:x val="-6.7663130792325998E-2"/>
                  <c:y val="-4.37684152522976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618-4265-9370-1EF635E08864}"/>
                </c:ext>
              </c:extLst>
            </c:dLbl>
            <c:dLbl>
              <c:idx val="1"/>
              <c:layout>
                <c:manualLayout>
                  <c:x val="2.2086728356210356E-2"/>
                  <c:y val="-8.746061865470541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618-4265-9370-1EF635E08864}"/>
                </c:ext>
              </c:extLst>
            </c:dLbl>
            <c:dLbl>
              <c:idx val="2"/>
              <c:layout>
                <c:manualLayout>
                  <c:x val="-0.18882901315293144"/>
                  <c:y val="7.106002911593502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618-4265-9370-1EF635E08864}"/>
                </c:ext>
              </c:extLst>
            </c:dLbl>
            <c:dLbl>
              <c:idx val="3"/>
              <c:layout>
                <c:manualLayout>
                  <c:x val="-8.5803286246949967E-2"/>
                  <c:y val="3.90788795153327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618-4265-9370-1EF635E08864}"/>
                </c:ext>
              </c:extLst>
            </c:dLbl>
            <c:dLbl>
              <c:idx val="4"/>
              <c:layout>
                <c:manualLayout>
                  <c:x val="-3.6844977649746487E-2"/>
                  <c:y val="3.88775699249990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618-4265-9370-1EF635E08864}"/>
                </c:ext>
              </c:extLst>
            </c:dLbl>
            <c:dLbl>
              <c:idx val="5"/>
              <c:layout>
                <c:manualLayout>
                  <c:x val="-0.12675475916133444"/>
                  <c:y val="-4.68850787977880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618-4265-9370-1EF635E08864}"/>
                </c:ext>
              </c:extLst>
            </c:dLbl>
            <c:dLbl>
              <c:idx val="6"/>
              <c:layout>
                <c:manualLayout>
                  <c:x val="-0.14276801023166888"/>
                  <c:y val="-5.32527794135748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618-4265-9370-1EF635E08864}"/>
                </c:ext>
              </c:extLst>
            </c:dLbl>
            <c:dLbl>
              <c:idx val="7"/>
              <c:layout>
                <c:manualLayout>
                  <c:x val="-8.1383881128719845E-2"/>
                  <c:y val="-4.3835852711575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618-4265-9370-1EF635E08864}"/>
                </c:ext>
              </c:extLst>
            </c:dLbl>
            <c:dLbl>
              <c:idx val="8"/>
              <c:layout>
                <c:manualLayout>
                  <c:x val="-0.13034218972592343"/>
                  <c:y val="4.20614202328923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618-4265-9370-1EF635E08864}"/>
                </c:ext>
              </c:extLst>
            </c:dLbl>
            <c:dLbl>
              <c:idx val="9"/>
              <c:layout>
                <c:manualLayout>
                  <c:x val="-3.9600433660694441E-2"/>
                  <c:y val="3.89445059905271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618-4265-9370-1EF635E08864}"/>
                </c:ext>
              </c:extLst>
            </c:dLbl>
            <c:dLbl>
              <c:idx val="10"/>
              <c:layout>
                <c:manualLayout>
                  <c:x val="-5.3377503567781856E-2"/>
                  <c:y val="-4.45739043105071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618-4265-9370-1EF635E08864}"/>
                </c:ext>
              </c:extLst>
            </c:dLbl>
            <c:dLbl>
              <c:idx val="11"/>
              <c:layout>
                <c:manualLayout>
                  <c:x val="-8.0066255351672645E-3"/>
                  <c:y val="4.139005400261376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618-4265-9370-1EF635E08864}"/>
                </c:ext>
              </c:extLst>
            </c:dLbl>
            <c:spPr>
              <a:noFill/>
              <a:ln>
                <a:noFill/>
              </a:ln>
              <a:effectLst/>
            </c:spPr>
            <c:txPr>
              <a:bodyPr/>
              <a:lstStyle/>
              <a:p>
                <a:pPr>
                  <a:defRPr sz="11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Sheet1!$C$2:$N$2</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Sheet1!$C$6:$N$6</c:f>
              <c:numCache>
                <c:formatCode>#,##0_);[Red]\(#,##0\)</c:formatCode>
                <c:ptCount val="12"/>
                <c:pt idx="0">
                  <c:v>262333</c:v>
                </c:pt>
                <c:pt idx="1">
                  <c:v>208653</c:v>
                </c:pt>
                <c:pt idx="2">
                  <c:v>182205</c:v>
                </c:pt>
                <c:pt idx="3">
                  <c:v>150548</c:v>
                </c:pt>
                <c:pt idx="4">
                  <c:v>182050</c:v>
                </c:pt>
                <c:pt idx="5">
                  <c:v>215491</c:v>
                </c:pt>
                <c:pt idx="6">
                  <c:v>255522</c:v>
                </c:pt>
                <c:pt idx="7">
                  <c:v>316685</c:v>
                </c:pt>
                <c:pt idx="8">
                  <c:v>190161</c:v>
                </c:pt>
                <c:pt idx="9">
                  <c:v>181619</c:v>
                </c:pt>
                <c:pt idx="10">
                  <c:v>337361</c:v>
                </c:pt>
                <c:pt idx="11">
                  <c:v>270545</c:v>
                </c:pt>
              </c:numCache>
            </c:numRef>
          </c:val>
          <c:smooth val="0"/>
          <c:extLst>
            <c:ext xmlns:c16="http://schemas.microsoft.com/office/drawing/2014/chart" uri="{C3380CC4-5D6E-409C-BE32-E72D297353CC}">
              <c16:uniqueId val="{0000000C-D618-4265-9370-1EF635E08864}"/>
            </c:ext>
          </c:extLst>
        </c:ser>
        <c:dLbls>
          <c:showLegendKey val="0"/>
          <c:showVal val="0"/>
          <c:showCatName val="0"/>
          <c:showSerName val="0"/>
          <c:showPercent val="0"/>
          <c:showBubbleSize val="0"/>
        </c:dLbls>
        <c:marker val="1"/>
        <c:smooth val="0"/>
        <c:axId val="202193536"/>
        <c:axId val="210215680"/>
      </c:lineChart>
      <c:catAx>
        <c:axId val="202193536"/>
        <c:scaling>
          <c:orientation val="minMax"/>
        </c:scaling>
        <c:delete val="0"/>
        <c:axPos val="b"/>
        <c:title>
          <c:tx>
            <c:rich>
              <a:bodyPr/>
              <a:lstStyle/>
              <a:p>
                <a:pPr>
                  <a:defRPr/>
                </a:pPr>
                <a:r>
                  <a:rPr lang="ja-JP" altLang="en-US" dirty="0" smtClean="0"/>
                  <a:t>月別</a:t>
                </a:r>
                <a:endParaRPr lang="ja-JP" dirty="0"/>
              </a:p>
            </c:rich>
          </c:tx>
          <c:layout/>
          <c:overlay val="0"/>
        </c:title>
        <c:numFmt formatCode="General" sourceLinked="1"/>
        <c:majorTickMark val="out"/>
        <c:minorTickMark val="none"/>
        <c:tickLblPos val="nextTo"/>
        <c:txPr>
          <a:bodyPr/>
          <a:lstStyle/>
          <a:p>
            <a:pPr>
              <a:defRPr sz="1300" baseline="0"/>
            </a:pPr>
            <a:endParaRPr lang="ja-JP"/>
          </a:p>
        </c:txPr>
        <c:crossAx val="210215680"/>
        <c:crosses val="autoZero"/>
        <c:auto val="1"/>
        <c:lblAlgn val="ctr"/>
        <c:lblOffset val="100"/>
        <c:noMultiLvlLbl val="0"/>
      </c:catAx>
      <c:valAx>
        <c:axId val="210215680"/>
        <c:scaling>
          <c:orientation val="minMax"/>
        </c:scaling>
        <c:delete val="0"/>
        <c:axPos val="l"/>
        <c:majorGridlines/>
        <c:title>
          <c:tx>
            <c:rich>
              <a:bodyPr rot="0" vert="wordArtVertRtl"/>
              <a:lstStyle/>
              <a:p>
                <a:pPr>
                  <a:defRPr/>
                </a:pPr>
                <a:r>
                  <a:rPr lang="ja-JP" dirty="0"/>
                  <a:t>来園者数</a:t>
                </a:r>
                <a:r>
                  <a:rPr lang="ja-JP" dirty="0" smtClean="0"/>
                  <a:t>（人</a:t>
                </a:r>
                <a:r>
                  <a:rPr lang="ja-JP" dirty="0"/>
                  <a:t>）</a:t>
                </a:r>
              </a:p>
            </c:rich>
          </c:tx>
          <c:layout/>
          <c:overlay val="0"/>
        </c:title>
        <c:numFmt formatCode="#,##0_);[Red]\(#,##0\)" sourceLinked="1"/>
        <c:majorTickMark val="out"/>
        <c:minorTickMark val="none"/>
        <c:tickLblPos val="nextTo"/>
        <c:txPr>
          <a:bodyPr/>
          <a:lstStyle/>
          <a:p>
            <a:pPr>
              <a:defRPr sz="1200"/>
            </a:pPr>
            <a:endParaRPr lang="ja-JP"/>
          </a:p>
        </c:txPr>
        <c:crossAx val="202193536"/>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extLst>
              <c:ext xmlns:c16="http://schemas.microsoft.com/office/drawing/2014/chart" uri="{C3380CC4-5D6E-409C-BE32-E72D297353CC}">
                <c16:uniqueId val="{00000000-9605-4675-B7FF-8DF149367F06}"/>
              </c:ext>
            </c:extLst>
          </c:dPt>
          <c:dPt>
            <c:idx val="1"/>
            <c:bubble3D val="0"/>
            <c:extLst>
              <c:ext xmlns:c16="http://schemas.microsoft.com/office/drawing/2014/chart" uri="{C3380CC4-5D6E-409C-BE32-E72D297353CC}">
                <c16:uniqueId val="{00000001-9605-4675-B7FF-8DF149367F06}"/>
              </c:ext>
            </c:extLst>
          </c:dPt>
          <c:dPt>
            <c:idx val="2"/>
            <c:bubble3D val="0"/>
            <c:extLst>
              <c:ext xmlns:c16="http://schemas.microsoft.com/office/drawing/2014/chart" uri="{C3380CC4-5D6E-409C-BE32-E72D297353CC}">
                <c16:uniqueId val="{00000002-9605-4675-B7FF-8DF149367F06}"/>
              </c:ext>
            </c:extLst>
          </c:dPt>
          <c:dPt>
            <c:idx val="3"/>
            <c:bubble3D val="0"/>
            <c:extLst>
              <c:ext xmlns:c16="http://schemas.microsoft.com/office/drawing/2014/chart" uri="{C3380CC4-5D6E-409C-BE32-E72D297353CC}">
                <c16:uniqueId val="{00000003-9605-4675-B7FF-8DF149367F06}"/>
              </c:ext>
            </c:extLst>
          </c:dPt>
          <c:dPt>
            <c:idx val="4"/>
            <c:bubble3D val="0"/>
            <c:extLst>
              <c:ext xmlns:c16="http://schemas.microsoft.com/office/drawing/2014/chart" uri="{C3380CC4-5D6E-409C-BE32-E72D297353CC}">
                <c16:uniqueId val="{00000004-9605-4675-B7FF-8DF149367F06}"/>
              </c:ext>
            </c:extLst>
          </c:dPt>
          <c:dPt>
            <c:idx val="5"/>
            <c:bubble3D val="0"/>
            <c:extLst>
              <c:ext xmlns:c16="http://schemas.microsoft.com/office/drawing/2014/chart" uri="{C3380CC4-5D6E-409C-BE32-E72D297353CC}">
                <c16:uniqueId val="{00000005-9605-4675-B7FF-8DF149367F06}"/>
              </c:ext>
            </c:extLst>
          </c:dPt>
          <c:dPt>
            <c:idx val="6"/>
            <c:bubble3D val="0"/>
            <c:extLst>
              <c:ext xmlns:c16="http://schemas.microsoft.com/office/drawing/2014/chart" uri="{C3380CC4-5D6E-409C-BE32-E72D297353CC}">
                <c16:uniqueId val="{00000006-9605-4675-B7FF-8DF149367F06}"/>
              </c:ext>
            </c:extLst>
          </c:dPt>
          <c:dPt>
            <c:idx val="7"/>
            <c:bubble3D val="0"/>
            <c:extLst>
              <c:ext xmlns:c16="http://schemas.microsoft.com/office/drawing/2014/chart" uri="{C3380CC4-5D6E-409C-BE32-E72D297353CC}">
                <c16:uniqueId val="{00000007-9605-4675-B7FF-8DF149367F06}"/>
              </c:ext>
            </c:extLst>
          </c:dPt>
          <c:dPt>
            <c:idx val="8"/>
            <c:bubble3D val="0"/>
            <c:extLst>
              <c:ext xmlns:c16="http://schemas.microsoft.com/office/drawing/2014/chart" uri="{C3380CC4-5D6E-409C-BE32-E72D297353CC}">
                <c16:uniqueId val="{00000008-9605-4675-B7FF-8DF149367F06}"/>
              </c:ext>
            </c:extLst>
          </c:dPt>
          <c:dPt>
            <c:idx val="9"/>
            <c:bubble3D val="0"/>
            <c:extLst>
              <c:ext xmlns:c16="http://schemas.microsoft.com/office/drawing/2014/chart" uri="{C3380CC4-5D6E-409C-BE32-E72D297353CC}">
                <c16:uniqueId val="{00000009-9605-4675-B7FF-8DF149367F06}"/>
              </c:ext>
            </c:extLst>
          </c:dPt>
          <c:dPt>
            <c:idx val="10"/>
            <c:bubble3D val="0"/>
            <c:extLst>
              <c:ext xmlns:c16="http://schemas.microsoft.com/office/drawing/2014/chart" uri="{C3380CC4-5D6E-409C-BE32-E72D297353CC}">
                <c16:uniqueId val="{0000000A-9605-4675-B7FF-8DF149367F06}"/>
              </c:ext>
            </c:extLst>
          </c:dPt>
          <c:dPt>
            <c:idx val="11"/>
            <c:bubble3D val="0"/>
            <c:extLst>
              <c:ext xmlns:c16="http://schemas.microsoft.com/office/drawing/2014/chart" uri="{C3380CC4-5D6E-409C-BE32-E72D297353CC}">
                <c16:uniqueId val="{0000000B-9605-4675-B7FF-8DF149367F06}"/>
              </c:ext>
            </c:extLst>
          </c:dPt>
          <c:dLbls>
            <c:dLbl>
              <c:idx val="0"/>
              <c:layout>
                <c:manualLayout>
                  <c:x val="-0.11438643396562892"/>
                  <c:y val="0.18515118269775205"/>
                </c:manualLayout>
              </c:layout>
              <c:numFmt formatCode="0.0%" sourceLinked="0"/>
              <c:spPr>
                <a:noFill/>
                <a:ln w="25400">
                  <a:noFill/>
                </a:ln>
              </c:spPr>
              <c:txPr>
                <a:bodyPr/>
                <a:lstStyle/>
                <a:p>
                  <a:pPr>
                    <a:defRPr sz="1050">
                      <a:solidFill>
                        <a:schemeClr val="bg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9605-4675-B7FF-8DF149367F06}"/>
                </c:ext>
              </c:extLst>
            </c:dLbl>
            <c:dLbl>
              <c:idx val="1"/>
              <c:layout>
                <c:manualLayout>
                  <c:x val="9.0522311450158786E-3"/>
                  <c:y val="-7.2923081917562055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9605-4675-B7FF-8DF149367F06}"/>
                </c:ext>
              </c:extLst>
            </c:dLbl>
            <c:dLbl>
              <c:idx val="2"/>
              <c:layout>
                <c:manualLayout>
                  <c:x val="-0.1086644268822182"/>
                  <c:y val="-3.0969370071296954E-2"/>
                </c:manualLayout>
              </c:layout>
              <c:numFmt formatCode="0.0%" sourceLinked="0"/>
              <c:spPr/>
              <c:txPr>
                <a:bodyPr/>
                <a:lstStyle/>
                <a:p>
                  <a:pPr>
                    <a:defRPr sz="1050">
                      <a:solidFill>
                        <a:schemeClr val="bg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9605-4675-B7FF-8DF149367F06}"/>
                </c:ext>
              </c:extLst>
            </c:dLbl>
            <c:dLbl>
              <c:idx val="3"/>
              <c:layout>
                <c:manualLayout>
                  <c:x val="-9.4665312077557212E-2"/>
                  <c:y val="-0.12697398761969964"/>
                </c:manualLayout>
              </c:layout>
              <c:numFmt formatCode="0.0%" sourceLinked="0"/>
              <c:spPr/>
              <c:txPr>
                <a:bodyPr/>
                <a:lstStyle/>
                <a:p>
                  <a:pPr>
                    <a:defRPr sz="1050">
                      <a:solidFill>
                        <a:schemeClr val="bg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9605-4675-B7FF-8DF149367F06}"/>
                </c:ext>
              </c:extLst>
            </c:dLbl>
            <c:dLbl>
              <c:idx val="4"/>
              <c:layout>
                <c:manualLayout>
                  <c:x val="2.1991744952861964E-2"/>
                  <c:y val="-0.18404119510096828"/>
                </c:manualLayout>
              </c:layout>
              <c:numFmt formatCode="0.0%" sourceLinked="0"/>
              <c:spPr/>
              <c:txPr>
                <a:bodyPr/>
                <a:lstStyle/>
                <a:p>
                  <a:pPr>
                    <a:defRPr sz="1050">
                      <a:solidFill>
                        <a:schemeClr val="bg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9605-4675-B7FF-8DF149367F06}"/>
                </c:ext>
              </c:extLst>
            </c:dLbl>
            <c:dLbl>
              <c:idx val="5"/>
              <c:layout>
                <c:manualLayout>
                  <c:x val="0.12201004022187172"/>
                  <c:y val="-6.524244516183858E-2"/>
                </c:manualLayout>
              </c:layout>
              <c:numFmt formatCode="0.0%" sourceLinked="0"/>
              <c:spPr>
                <a:noFill/>
                <a:ln w="25400">
                  <a:noFill/>
                </a:ln>
              </c:spPr>
              <c:txPr>
                <a:bodyPr/>
                <a:lstStyle/>
                <a:p>
                  <a:pPr>
                    <a:defRPr sz="1050">
                      <a:solidFill>
                        <a:schemeClr val="bg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9605-4675-B7FF-8DF149367F06}"/>
                </c:ext>
              </c:extLst>
            </c:dLbl>
            <c:dLbl>
              <c:idx val="6"/>
              <c:layout>
                <c:manualLayout>
                  <c:x val="-2.6463704672295023E-2"/>
                  <c:y val="7.4085010207057447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9605-4675-B7FF-8DF149367F06}"/>
                </c:ext>
              </c:extLst>
            </c:dLbl>
            <c:dLbl>
              <c:idx val="7"/>
              <c:layout>
                <c:manualLayout>
                  <c:x val="-3.2679231266060337E-2"/>
                  <c:y val="4.2995906652191419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9605-4675-B7FF-8DF149367F06}"/>
                </c:ext>
              </c:extLst>
            </c:dLbl>
            <c:dLbl>
              <c:idx val="8"/>
              <c:layout>
                <c:manualLayout>
                  <c:x val="-4.1925272142126518E-2"/>
                  <c:y val="4.082796958681726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9605-4675-B7FF-8DF149367F06}"/>
                </c:ext>
              </c:extLst>
            </c:dLbl>
            <c:dLbl>
              <c:idx val="9"/>
              <c:layout>
                <c:manualLayout>
                  <c:x val="-5.9335230312488739E-2"/>
                  <c:y val="1.0642035922540529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9605-4675-B7FF-8DF149367F06}"/>
                </c:ext>
              </c:extLst>
            </c:dLbl>
            <c:dLbl>
              <c:idx val="10"/>
              <c:layout>
                <c:manualLayout>
                  <c:x val="2.7063600083899516E-2"/>
                  <c:y val="-1.4619372124177295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A-9605-4675-B7FF-8DF149367F06}"/>
                </c:ext>
              </c:extLst>
            </c:dLbl>
            <c:numFmt formatCode="0.0%" sourceLinked="0"/>
            <c:spPr>
              <a:noFill/>
              <a:ln w="25400">
                <a:noFill/>
              </a:ln>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'Q１　まとめ１'!$B$37:$M$37</c:f>
              <c:strCache>
                <c:ptCount val="12"/>
                <c:pt idx="0">
                  <c:v>1. 散歩</c:v>
                </c:pt>
                <c:pt idx="1">
                  <c:v>2. 通勤・通学・生活路</c:v>
                </c:pt>
                <c:pt idx="2">
                  <c:v>3. 休憩・休息</c:v>
                </c:pt>
                <c:pt idx="3">
                  <c:v>4. 遊具で遊ぶ</c:v>
                </c:pt>
                <c:pt idx="4">
                  <c:v>5. 運動施設の利用</c:v>
                </c:pt>
                <c:pt idx="5">
                  <c:v>6. 花や緑を楽しむ</c:v>
                </c:pt>
                <c:pt idx="6">
                  <c:v>7. イベントに参加</c:v>
                </c:pt>
                <c:pt idx="7">
                  <c:v>8. ボランティア活動</c:v>
                </c:pt>
                <c:pt idx="8">
                  <c:v>9. ジョギング、ウォーキング</c:v>
                </c:pt>
                <c:pt idx="9">
                  <c:v>10. その他</c:v>
                </c:pt>
                <c:pt idx="10">
                  <c:v>11. その他</c:v>
                </c:pt>
                <c:pt idx="11">
                  <c:v>12. その他</c:v>
                </c:pt>
              </c:strCache>
            </c:strRef>
          </c:cat>
          <c:val>
            <c:numRef>
              <c:f>'Q１　まとめ１'!$B$38:$M$38</c:f>
              <c:numCache>
                <c:formatCode>General</c:formatCode>
                <c:ptCount val="12"/>
                <c:pt idx="0">
                  <c:v>150</c:v>
                </c:pt>
                <c:pt idx="1">
                  <c:v>2</c:v>
                </c:pt>
                <c:pt idx="2">
                  <c:v>43</c:v>
                </c:pt>
                <c:pt idx="3">
                  <c:v>69</c:v>
                </c:pt>
                <c:pt idx="4">
                  <c:v>117</c:v>
                </c:pt>
                <c:pt idx="5">
                  <c:v>99</c:v>
                </c:pt>
                <c:pt idx="6">
                  <c:v>33</c:v>
                </c:pt>
                <c:pt idx="7">
                  <c:v>5</c:v>
                </c:pt>
                <c:pt idx="8">
                  <c:v>44</c:v>
                </c:pt>
                <c:pt idx="9">
                  <c:v>24</c:v>
                </c:pt>
                <c:pt idx="10">
                  <c:v>10</c:v>
                </c:pt>
                <c:pt idx="11">
                  <c:v>30</c:v>
                </c:pt>
              </c:numCache>
            </c:numRef>
          </c:val>
          <c:extLst>
            <c:ext xmlns:c16="http://schemas.microsoft.com/office/drawing/2014/chart" uri="{C3380CC4-5D6E-409C-BE32-E72D297353CC}">
              <c16:uniqueId val="{0000000C-9605-4675-B7FF-8DF149367F06}"/>
            </c:ext>
          </c:extLst>
        </c:ser>
        <c:ser>
          <c:idx val="1"/>
          <c:order val="1"/>
          <c:dPt>
            <c:idx val="0"/>
            <c:bubble3D val="0"/>
            <c:extLst>
              <c:ext xmlns:c16="http://schemas.microsoft.com/office/drawing/2014/chart" uri="{C3380CC4-5D6E-409C-BE32-E72D297353CC}">
                <c16:uniqueId val="{0000000D-9605-4675-B7FF-8DF149367F06}"/>
              </c:ext>
            </c:extLst>
          </c:dPt>
          <c:dPt>
            <c:idx val="1"/>
            <c:bubble3D val="0"/>
            <c:extLst>
              <c:ext xmlns:c16="http://schemas.microsoft.com/office/drawing/2014/chart" uri="{C3380CC4-5D6E-409C-BE32-E72D297353CC}">
                <c16:uniqueId val="{0000000E-9605-4675-B7FF-8DF149367F06}"/>
              </c:ext>
            </c:extLst>
          </c:dPt>
          <c:dPt>
            <c:idx val="2"/>
            <c:bubble3D val="0"/>
            <c:extLst>
              <c:ext xmlns:c16="http://schemas.microsoft.com/office/drawing/2014/chart" uri="{C3380CC4-5D6E-409C-BE32-E72D297353CC}">
                <c16:uniqueId val="{0000000F-9605-4675-B7FF-8DF149367F06}"/>
              </c:ext>
            </c:extLst>
          </c:dPt>
          <c:dPt>
            <c:idx val="3"/>
            <c:bubble3D val="0"/>
            <c:extLst>
              <c:ext xmlns:c16="http://schemas.microsoft.com/office/drawing/2014/chart" uri="{C3380CC4-5D6E-409C-BE32-E72D297353CC}">
                <c16:uniqueId val="{00000010-9605-4675-B7FF-8DF149367F06}"/>
              </c:ext>
            </c:extLst>
          </c:dPt>
          <c:dPt>
            <c:idx val="4"/>
            <c:bubble3D val="0"/>
            <c:extLst>
              <c:ext xmlns:c16="http://schemas.microsoft.com/office/drawing/2014/chart" uri="{C3380CC4-5D6E-409C-BE32-E72D297353CC}">
                <c16:uniqueId val="{00000011-9605-4675-B7FF-8DF149367F06}"/>
              </c:ext>
            </c:extLst>
          </c:dPt>
          <c:dPt>
            <c:idx val="5"/>
            <c:bubble3D val="0"/>
            <c:extLst>
              <c:ext xmlns:c16="http://schemas.microsoft.com/office/drawing/2014/chart" uri="{C3380CC4-5D6E-409C-BE32-E72D297353CC}">
                <c16:uniqueId val="{00000012-9605-4675-B7FF-8DF149367F06}"/>
              </c:ext>
            </c:extLst>
          </c:dPt>
          <c:dPt>
            <c:idx val="6"/>
            <c:bubble3D val="0"/>
            <c:extLst>
              <c:ext xmlns:c16="http://schemas.microsoft.com/office/drawing/2014/chart" uri="{C3380CC4-5D6E-409C-BE32-E72D297353CC}">
                <c16:uniqueId val="{00000013-9605-4675-B7FF-8DF149367F06}"/>
              </c:ext>
            </c:extLst>
          </c:dPt>
          <c:dPt>
            <c:idx val="7"/>
            <c:bubble3D val="0"/>
            <c:extLst>
              <c:ext xmlns:c16="http://schemas.microsoft.com/office/drawing/2014/chart" uri="{C3380CC4-5D6E-409C-BE32-E72D297353CC}">
                <c16:uniqueId val="{00000014-9605-4675-B7FF-8DF149367F06}"/>
              </c:ext>
            </c:extLst>
          </c:dPt>
          <c:dPt>
            <c:idx val="8"/>
            <c:bubble3D val="0"/>
            <c:extLst>
              <c:ext xmlns:c16="http://schemas.microsoft.com/office/drawing/2014/chart" uri="{C3380CC4-5D6E-409C-BE32-E72D297353CC}">
                <c16:uniqueId val="{00000015-9605-4675-B7FF-8DF149367F06}"/>
              </c:ext>
            </c:extLst>
          </c:dPt>
          <c:dPt>
            <c:idx val="9"/>
            <c:bubble3D val="0"/>
            <c:extLst>
              <c:ext xmlns:c16="http://schemas.microsoft.com/office/drawing/2014/chart" uri="{C3380CC4-5D6E-409C-BE32-E72D297353CC}">
                <c16:uniqueId val="{00000016-9605-4675-B7FF-8DF149367F06}"/>
              </c:ext>
            </c:extLst>
          </c:dPt>
          <c:dPt>
            <c:idx val="10"/>
            <c:bubble3D val="0"/>
            <c:extLst>
              <c:ext xmlns:c16="http://schemas.microsoft.com/office/drawing/2014/chart" uri="{C3380CC4-5D6E-409C-BE32-E72D297353CC}">
                <c16:uniqueId val="{00000017-9605-4675-B7FF-8DF149367F06}"/>
              </c:ext>
            </c:extLst>
          </c:dPt>
          <c:dPt>
            <c:idx val="11"/>
            <c:bubble3D val="0"/>
            <c:extLst>
              <c:ext xmlns:c16="http://schemas.microsoft.com/office/drawing/2014/chart" uri="{C3380CC4-5D6E-409C-BE32-E72D297353CC}">
                <c16:uniqueId val="{00000018-9605-4675-B7FF-8DF149367F06}"/>
              </c:ext>
            </c:extLst>
          </c:dPt>
          <c:dLbls>
            <c:spPr>
              <a:noFill/>
              <a:ln w="25400">
                <a:noFill/>
              </a:ln>
            </c:spPr>
            <c:showLegendKey val="0"/>
            <c:showVal val="0"/>
            <c:showCatName val="0"/>
            <c:showSerName val="0"/>
            <c:showPercent val="1"/>
            <c:showBubbleSize val="0"/>
            <c:showLeaderLines val="1"/>
            <c:extLst>
              <c:ext xmlns:c15="http://schemas.microsoft.com/office/drawing/2012/chart" uri="{CE6537A1-D6FC-4f65-9D91-7224C49458BB}"/>
            </c:extLst>
          </c:dLbls>
          <c:cat>
            <c:strRef>
              <c:f>'Q１　まとめ１'!$B$37:$M$37</c:f>
              <c:strCache>
                <c:ptCount val="12"/>
                <c:pt idx="0">
                  <c:v>1. 散歩</c:v>
                </c:pt>
                <c:pt idx="1">
                  <c:v>2. 通勤・通学・生活路</c:v>
                </c:pt>
                <c:pt idx="2">
                  <c:v>3. 休憩・休息</c:v>
                </c:pt>
                <c:pt idx="3">
                  <c:v>4. 遊具で遊ぶ</c:v>
                </c:pt>
                <c:pt idx="4">
                  <c:v>5. 運動施設の利用</c:v>
                </c:pt>
                <c:pt idx="5">
                  <c:v>6. 花や緑を楽しむ</c:v>
                </c:pt>
                <c:pt idx="6">
                  <c:v>7. イベントに参加</c:v>
                </c:pt>
                <c:pt idx="7">
                  <c:v>8. ボランティア活動</c:v>
                </c:pt>
                <c:pt idx="8">
                  <c:v>9. ジョギング、ウォーキング</c:v>
                </c:pt>
                <c:pt idx="9">
                  <c:v>10. その他</c:v>
                </c:pt>
                <c:pt idx="10">
                  <c:v>11. その他</c:v>
                </c:pt>
                <c:pt idx="11">
                  <c:v>12. その他</c:v>
                </c:pt>
              </c:strCache>
            </c:strRef>
          </c:cat>
          <c:val>
            <c:numRef>
              <c:f>'Q１　まとめ１'!$B$39:$K$39</c:f>
              <c:numCache>
                <c:formatCode>0.0%</c:formatCode>
                <c:ptCount val="10"/>
                <c:pt idx="0">
                  <c:v>0.23961661341853036</c:v>
                </c:pt>
                <c:pt idx="1">
                  <c:v>3.1948881789137379E-3</c:v>
                </c:pt>
                <c:pt idx="2">
                  <c:v>6.8690095846645371E-2</c:v>
                </c:pt>
                <c:pt idx="3">
                  <c:v>0.11022364217252396</c:v>
                </c:pt>
                <c:pt idx="4">
                  <c:v>0.18690095846645369</c:v>
                </c:pt>
                <c:pt idx="5">
                  <c:v>0.15814696485623003</c:v>
                </c:pt>
                <c:pt idx="6">
                  <c:v>5.2715654952076675E-2</c:v>
                </c:pt>
                <c:pt idx="7">
                  <c:v>7.9872204472843447E-3</c:v>
                </c:pt>
                <c:pt idx="8">
                  <c:v>7.0287539936102233E-2</c:v>
                </c:pt>
                <c:pt idx="9">
                  <c:v>3.8338658146964855E-2</c:v>
                </c:pt>
              </c:numCache>
            </c:numRef>
          </c:val>
          <c:extLst>
            <c:ext xmlns:c16="http://schemas.microsoft.com/office/drawing/2014/chart" uri="{C3380CC4-5D6E-409C-BE32-E72D297353CC}">
              <c16:uniqueId val="{00000019-9605-4675-B7FF-8DF149367F06}"/>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62456109652960046"/>
          <c:y val="3.2285123110753371E-2"/>
          <c:w val="0.35609621252612317"/>
          <c:h val="0.89370042652168558"/>
        </c:manualLayout>
      </c:layout>
      <c:overlay val="0"/>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ja-JP" altLang="en-US" sz="1200" b="0" i="0" u="none" strike="noStrike" baseline="0" dirty="0">
                <a:effectLst/>
                <a:latin typeface="Meiryo UI" panose="020B0604030504040204" pitchFamily="50" charset="-128"/>
                <a:ea typeface="Meiryo UI" panose="020B0604030504040204" pitchFamily="50" charset="-128"/>
                <a:cs typeface="Meiryo UI" panose="020B0604030504040204" pitchFamily="50" charset="-128"/>
              </a:rPr>
              <a:t>新たにほしい施設は？</a:t>
            </a:r>
            <a:endParaRPr lang="ja-JP" altLang="en-US" sz="1200" b="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36759631948377869"/>
          <c:y val="5.8066617287181099E-2"/>
        </c:manualLayout>
      </c:layout>
      <c:overlay val="0"/>
    </c:title>
    <c:autoTitleDeleted val="0"/>
    <c:plotArea>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9173-4D30-BA9E-3D139A790829}"/>
              </c:ext>
            </c:extLst>
          </c:dPt>
          <c:dPt>
            <c:idx val="1"/>
            <c:invertIfNegative val="0"/>
            <c:bubble3D val="0"/>
            <c:extLst>
              <c:ext xmlns:c16="http://schemas.microsoft.com/office/drawing/2014/chart" uri="{C3380CC4-5D6E-409C-BE32-E72D297353CC}">
                <c16:uniqueId val="{00000001-9173-4D30-BA9E-3D139A790829}"/>
              </c:ext>
            </c:extLst>
          </c:dPt>
          <c:dPt>
            <c:idx val="2"/>
            <c:invertIfNegative val="0"/>
            <c:bubble3D val="0"/>
            <c:extLst>
              <c:ext xmlns:c16="http://schemas.microsoft.com/office/drawing/2014/chart" uri="{C3380CC4-5D6E-409C-BE32-E72D297353CC}">
                <c16:uniqueId val="{00000002-9173-4D30-BA9E-3D139A790829}"/>
              </c:ext>
            </c:extLst>
          </c:dPt>
          <c:dPt>
            <c:idx val="3"/>
            <c:invertIfNegative val="0"/>
            <c:bubble3D val="0"/>
            <c:extLst>
              <c:ext xmlns:c16="http://schemas.microsoft.com/office/drawing/2014/chart" uri="{C3380CC4-5D6E-409C-BE32-E72D297353CC}">
                <c16:uniqueId val="{00000003-9173-4D30-BA9E-3D139A790829}"/>
              </c:ext>
            </c:extLst>
          </c:dPt>
          <c:dPt>
            <c:idx val="4"/>
            <c:invertIfNegative val="0"/>
            <c:bubble3D val="0"/>
            <c:extLst>
              <c:ext xmlns:c16="http://schemas.microsoft.com/office/drawing/2014/chart" uri="{C3380CC4-5D6E-409C-BE32-E72D297353CC}">
                <c16:uniqueId val="{00000004-9173-4D30-BA9E-3D139A790829}"/>
              </c:ext>
            </c:extLst>
          </c:dPt>
          <c:dPt>
            <c:idx val="5"/>
            <c:invertIfNegative val="0"/>
            <c:bubble3D val="0"/>
            <c:extLst>
              <c:ext xmlns:c16="http://schemas.microsoft.com/office/drawing/2014/chart" uri="{C3380CC4-5D6E-409C-BE32-E72D297353CC}">
                <c16:uniqueId val="{00000005-9173-4D30-BA9E-3D139A790829}"/>
              </c:ext>
            </c:extLst>
          </c:dPt>
          <c:dPt>
            <c:idx val="6"/>
            <c:invertIfNegative val="0"/>
            <c:bubble3D val="0"/>
            <c:extLst>
              <c:ext xmlns:c16="http://schemas.microsoft.com/office/drawing/2014/chart" uri="{C3380CC4-5D6E-409C-BE32-E72D297353CC}">
                <c16:uniqueId val="{00000006-9173-4D30-BA9E-3D139A790829}"/>
              </c:ext>
            </c:extLst>
          </c:dPt>
          <c:dLbls>
            <c:dLbl>
              <c:idx val="0"/>
              <c:layout>
                <c:manualLayout>
                  <c:x val="1.1572623696121703E-3"/>
                  <c:y val="-2.1477959593838585E-3"/>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173-4D30-BA9E-3D139A790829}"/>
                </c:ext>
              </c:extLst>
            </c:dLbl>
            <c:dLbl>
              <c:idx val="1"/>
              <c:layout>
                <c:manualLayout>
                  <c:x val="-1.9095379124086779E-3"/>
                  <c:y val="2.211491128520263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173-4D30-BA9E-3D139A790829}"/>
                </c:ext>
              </c:extLst>
            </c:dLbl>
            <c:dLbl>
              <c:idx val="2"/>
              <c:layout>
                <c:manualLayout>
                  <c:x val="7.1121197387481764E-3"/>
                  <c:y val="3.7026482484164005E-3"/>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173-4D30-BA9E-3D139A790829}"/>
                </c:ext>
              </c:extLst>
            </c:dLbl>
            <c:dLbl>
              <c:idx val="3"/>
              <c:layout>
                <c:manualLayout>
                  <c:x val="-2.7803451702700186E-3"/>
                  <c:y val="2.1689442797361881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173-4D30-BA9E-3D139A790829}"/>
                </c:ext>
              </c:extLst>
            </c:dLbl>
            <c:dLbl>
              <c:idx val="4"/>
              <c:layout>
                <c:manualLayout>
                  <c:x val="-5.2048901729525995E-3"/>
                  <c:y val="1.479260075720934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173-4D30-BA9E-3D139A790829}"/>
                </c:ext>
              </c:extLst>
            </c:dLbl>
            <c:dLbl>
              <c:idx val="5"/>
              <c:layout>
                <c:manualLayout>
                  <c:x val="-1.1891160854756344E-3"/>
                  <c:y val="2.2728092775755555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173-4D30-BA9E-3D139A790829}"/>
                </c:ext>
              </c:extLst>
            </c:dLbl>
            <c:dLbl>
              <c:idx val="6"/>
              <c:layout>
                <c:manualLayout>
                  <c:x val="-1.2144884820961632E-3"/>
                  <c:y val="-1.9978102080302758E-3"/>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173-4D30-BA9E-3D139A790829}"/>
                </c:ext>
              </c:extLst>
            </c:dLbl>
            <c:dLbl>
              <c:idx val="8"/>
              <c:layout>
                <c:manualLayout>
                  <c:x val="6.7549786717861059E-3"/>
                  <c:y val="8.688174623410698E-3"/>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173-4D30-BA9E-3D139A790829}"/>
                </c:ext>
              </c:extLst>
            </c:dLbl>
            <c:dLbl>
              <c:idx val="9"/>
              <c:layout>
                <c:manualLayout>
                  <c:x val="1.1163269022877776E-3"/>
                  <c:y val="1.8170607125656359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173-4D30-BA9E-3D139A790829}"/>
                </c:ext>
              </c:extLst>
            </c:dLbl>
            <c:numFmt formatCode="0.0%" sourceLinked="0"/>
            <c:spPr>
              <a:noFill/>
              <a:ln w="25400">
                <a:noFill/>
              </a:ln>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　まとめ３'!$B$3:$L$3</c:f>
              <c:strCache>
                <c:ptCount val="11"/>
                <c:pt idx="0">
                  <c:v>1. コンビニ</c:v>
                </c:pt>
                <c:pt idx="1">
                  <c:v>2. スーパー（食料品）</c:v>
                </c:pt>
                <c:pt idx="2">
                  <c:v>3. カフェ</c:v>
                </c:pt>
                <c:pt idx="3">
                  <c:v>4. レストラン</c:v>
                </c:pt>
                <c:pt idx="4">
                  <c:v>5. ランニングステーション</c:v>
                </c:pt>
                <c:pt idx="5">
                  <c:v>6.フィットネス</c:v>
                </c:pt>
                <c:pt idx="6">
                  <c:v>７.温浴施設</c:v>
                </c:pt>
                <c:pt idx="7">
                  <c:v>８.有料バーベキュー施設</c:v>
                </c:pt>
                <c:pt idx="8">
                  <c:v>9.自転車ひろば（自転車の安全教育施設）</c:v>
                </c:pt>
                <c:pt idx="9">
                  <c:v>10.特にない</c:v>
                </c:pt>
                <c:pt idx="10">
                  <c:v>11.その他</c:v>
                </c:pt>
              </c:strCache>
            </c:strRef>
          </c:cat>
          <c:val>
            <c:numRef>
              <c:f>'Q４・Ｑ５　まとめ３'!$B$5:$L$5</c:f>
              <c:numCache>
                <c:formatCode>0.0%</c:formatCode>
                <c:ptCount val="11"/>
                <c:pt idx="0">
                  <c:v>0.28353140916808151</c:v>
                </c:pt>
                <c:pt idx="1">
                  <c:v>4.7538200339558571E-2</c:v>
                </c:pt>
                <c:pt idx="2">
                  <c:v>0.18166383701188454</c:v>
                </c:pt>
                <c:pt idx="3">
                  <c:v>0.10186757215619695</c:v>
                </c:pt>
                <c:pt idx="4">
                  <c:v>2.3769100169779286E-2</c:v>
                </c:pt>
                <c:pt idx="5">
                  <c:v>1.8675721561969439E-2</c:v>
                </c:pt>
                <c:pt idx="6">
                  <c:v>0.11205432937181664</c:v>
                </c:pt>
                <c:pt idx="7">
                  <c:v>2.037351443123939E-2</c:v>
                </c:pt>
                <c:pt idx="8">
                  <c:v>3.5653650254668934E-2</c:v>
                </c:pt>
                <c:pt idx="9">
                  <c:v>0.14431239388794567</c:v>
                </c:pt>
                <c:pt idx="10">
                  <c:v>3.0560271646859084E-2</c:v>
                </c:pt>
              </c:numCache>
            </c:numRef>
          </c:val>
          <c:extLst>
            <c:ext xmlns:c16="http://schemas.microsoft.com/office/drawing/2014/chart" uri="{C3380CC4-5D6E-409C-BE32-E72D297353CC}">
              <c16:uniqueId val="{00000009-9173-4D30-BA9E-3D139A790829}"/>
            </c:ext>
          </c:extLst>
        </c:ser>
        <c:dLbls>
          <c:showLegendKey val="0"/>
          <c:showVal val="0"/>
          <c:showCatName val="0"/>
          <c:showSerName val="0"/>
          <c:showPercent val="0"/>
          <c:showBubbleSize val="0"/>
        </c:dLbls>
        <c:gapWidth val="100"/>
        <c:axId val="570993359"/>
        <c:axId val="1"/>
      </c:barChart>
      <c:catAx>
        <c:axId val="570993359"/>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crossAx val="570993359"/>
        <c:crosses val="autoZero"/>
        <c:crossBetween val="between"/>
      </c:valAx>
      <c:spPr>
        <a:noFill/>
        <a:ln w="25400">
          <a:noFill/>
        </a:ln>
      </c:spPr>
    </c:plotArea>
    <c:plotVisOnly val="1"/>
    <c:dispBlanksAs val="gap"/>
    <c:showDLblsOverMax val="0"/>
  </c:chart>
  <c:spPr>
    <a:ln>
      <a:noFill/>
    </a:ln>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ja-JP" altLang="en-US" dirty="0">
                <a:solidFill>
                  <a:schemeClr val="tx1"/>
                </a:solidFill>
              </a:rPr>
              <a:t>来</a:t>
            </a:r>
            <a:r>
              <a:rPr lang="ja-JP" altLang="en-US" dirty="0" smtClean="0">
                <a:solidFill>
                  <a:schemeClr val="tx1"/>
                </a:solidFill>
              </a:rPr>
              <a:t>園者数</a:t>
            </a:r>
            <a:endParaRPr lang="ja-JP" altLang="en-US" dirty="0">
              <a:solidFill>
                <a:schemeClr val="tx1"/>
              </a:solidFill>
            </a:endParaRPr>
          </a:p>
        </c:rich>
      </c:tx>
      <c:layout>
        <c:manualLayout>
          <c:xMode val="edge"/>
          <c:yMode val="edge"/>
          <c:x val="0.38899488310621344"/>
          <c:y val="3.951976726537331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ja-JP"/>
        </a:p>
      </c:txPr>
    </c:title>
    <c:autoTitleDeleted val="0"/>
    <c:plotArea>
      <c:layout/>
      <c:lineChart>
        <c:grouping val="standard"/>
        <c:varyColors val="0"/>
        <c:ser>
          <c:idx val="0"/>
          <c:order val="0"/>
          <c:tx>
            <c:strRef>
              <c:f>Sheet1!$B$1</c:f>
              <c:strCache>
                <c:ptCount val="1"/>
                <c:pt idx="0">
                  <c:v>来園者数</c:v>
                </c:pt>
              </c:strCache>
            </c:strRef>
          </c:tx>
          <c:spPr>
            <a:ln w="28575" cap="rnd">
              <a:solidFill>
                <a:schemeClr val="tx1"/>
              </a:solidFill>
              <a:round/>
              <a:headEnd type="oval"/>
            </a:ln>
            <a:effectLst/>
          </c:spPr>
          <c:marker>
            <c:symbol val="none"/>
          </c:marker>
          <c:dPt>
            <c:idx val="2"/>
            <c:marker>
              <c:symbol val="none"/>
            </c:marker>
            <c:bubble3D val="0"/>
            <c:spPr>
              <a:ln w="28575" cap="rnd">
                <a:solidFill>
                  <a:schemeClr val="tx1"/>
                </a:solidFill>
                <a:round/>
                <a:headEnd type="oval"/>
                <a:tailEnd type="oval"/>
              </a:ln>
              <a:effectLst/>
            </c:spPr>
            <c:extLst>
              <c:ext xmlns:c16="http://schemas.microsoft.com/office/drawing/2014/chart" uri="{C3380CC4-5D6E-409C-BE32-E72D297353CC}">
                <c16:uniqueId val="{00000006-0818-4646-AB52-B89E10E25116}"/>
              </c:ext>
            </c:extLst>
          </c:dPt>
          <c:dPt>
            <c:idx val="4"/>
            <c:marker>
              <c:symbol val="none"/>
            </c:marker>
            <c:bubble3D val="0"/>
            <c:spPr>
              <a:ln w="28575" cap="rnd">
                <a:solidFill>
                  <a:schemeClr val="tx1"/>
                </a:solidFill>
                <a:round/>
                <a:headEnd type="oval"/>
                <a:tailEnd type="oval"/>
              </a:ln>
              <a:effectLst/>
            </c:spPr>
            <c:extLst>
              <c:ext xmlns:c16="http://schemas.microsoft.com/office/drawing/2014/chart" uri="{C3380CC4-5D6E-409C-BE32-E72D297353CC}">
                <c16:uniqueId val="{00000005-0818-4646-AB52-B89E10E25116}"/>
              </c:ext>
            </c:extLst>
          </c:dPt>
          <c:dPt>
            <c:idx val="6"/>
            <c:marker>
              <c:symbol val="none"/>
            </c:marker>
            <c:bubble3D val="0"/>
            <c:spPr>
              <a:ln w="28575" cap="rnd">
                <a:solidFill>
                  <a:schemeClr val="tx1"/>
                </a:solidFill>
                <a:round/>
                <a:headEnd type="oval"/>
                <a:tailEnd type="oval"/>
              </a:ln>
              <a:effectLst/>
            </c:spPr>
            <c:extLst>
              <c:ext xmlns:c16="http://schemas.microsoft.com/office/drawing/2014/chart" uri="{C3380CC4-5D6E-409C-BE32-E72D297353CC}">
                <c16:uniqueId val="{00000004-0818-4646-AB52-B89E10E25116}"/>
              </c:ext>
            </c:extLst>
          </c:dPt>
          <c:dPt>
            <c:idx val="7"/>
            <c:marker>
              <c:symbol val="none"/>
            </c:marker>
            <c:bubble3D val="0"/>
            <c:spPr>
              <a:ln w="28575" cap="rnd">
                <a:solidFill>
                  <a:schemeClr val="tx1"/>
                </a:solidFill>
                <a:round/>
                <a:headEnd type="oval"/>
                <a:tailEnd type="oval"/>
              </a:ln>
              <a:effectLst/>
            </c:spPr>
            <c:extLst>
              <c:ext xmlns:c16="http://schemas.microsoft.com/office/drawing/2014/chart" uri="{C3380CC4-5D6E-409C-BE32-E72D297353CC}">
                <c16:uniqueId val="{00000003-0818-4646-AB52-B89E10E25116}"/>
              </c:ext>
            </c:extLst>
          </c:dPt>
          <c:dPt>
            <c:idx val="8"/>
            <c:marker>
              <c:symbol val="none"/>
            </c:marker>
            <c:bubble3D val="0"/>
            <c:spPr>
              <a:ln w="28575" cap="rnd">
                <a:solidFill>
                  <a:schemeClr val="tx1"/>
                </a:solidFill>
                <a:round/>
                <a:headEnd type="oval"/>
                <a:tailEnd type="oval"/>
              </a:ln>
              <a:effectLst/>
            </c:spPr>
            <c:extLst>
              <c:ext xmlns:c16="http://schemas.microsoft.com/office/drawing/2014/chart" uri="{C3380CC4-5D6E-409C-BE32-E72D297353CC}">
                <c16:uniqueId val="{00000007-0818-4646-AB52-B89E10E25116}"/>
              </c:ext>
            </c:extLst>
          </c:dPt>
          <c:dPt>
            <c:idx val="9"/>
            <c:marker>
              <c:symbol val="none"/>
            </c:marker>
            <c:bubble3D val="0"/>
            <c:spPr>
              <a:ln w="28575" cap="rnd">
                <a:solidFill>
                  <a:schemeClr val="tx1"/>
                </a:solidFill>
                <a:round/>
                <a:headEnd type="oval"/>
                <a:tailEnd type="oval"/>
              </a:ln>
              <a:effectLst/>
            </c:spPr>
            <c:extLst>
              <c:ext xmlns:c16="http://schemas.microsoft.com/office/drawing/2014/chart" uri="{C3380CC4-5D6E-409C-BE32-E72D297353CC}">
                <c16:uniqueId val="{00000008-0818-4646-AB52-B89E10E25116}"/>
              </c:ext>
            </c:extLst>
          </c:dPt>
          <c:cat>
            <c:strRef>
              <c:f>Sheet1!$A$2:$A$11</c:f>
              <c:strCache>
                <c:ptCount val="10"/>
                <c:pt idx="0">
                  <c:v>平成2３年度</c:v>
                </c:pt>
                <c:pt idx="1">
                  <c:v>平成24年度</c:v>
                </c:pt>
                <c:pt idx="2">
                  <c:v>平成25年度</c:v>
                </c:pt>
                <c:pt idx="3">
                  <c:v>平成26年度</c:v>
                </c:pt>
                <c:pt idx="4">
                  <c:v>平成27年度</c:v>
                </c:pt>
                <c:pt idx="5">
                  <c:v>平成28年度</c:v>
                </c:pt>
                <c:pt idx="6">
                  <c:v>平成29年度</c:v>
                </c:pt>
                <c:pt idx="7">
                  <c:v>平成30年度</c:v>
                </c:pt>
                <c:pt idx="8">
                  <c:v>令和元年度</c:v>
                </c:pt>
                <c:pt idx="9">
                  <c:v>令和２年度</c:v>
                </c:pt>
              </c:strCache>
            </c:strRef>
          </c:cat>
          <c:val>
            <c:numRef>
              <c:f>Sheet1!$B$2:$B$11</c:f>
              <c:numCache>
                <c:formatCode>General</c:formatCode>
                <c:ptCount val="10"/>
                <c:pt idx="0">
                  <c:v>76</c:v>
                </c:pt>
                <c:pt idx="1">
                  <c:v>78</c:v>
                </c:pt>
                <c:pt idx="2">
                  <c:v>78</c:v>
                </c:pt>
                <c:pt idx="3">
                  <c:v>84</c:v>
                </c:pt>
                <c:pt idx="4">
                  <c:v>92</c:v>
                </c:pt>
                <c:pt idx="5">
                  <c:v>93</c:v>
                </c:pt>
                <c:pt idx="6">
                  <c:v>90</c:v>
                </c:pt>
                <c:pt idx="7">
                  <c:v>89</c:v>
                </c:pt>
                <c:pt idx="8">
                  <c:v>88</c:v>
                </c:pt>
                <c:pt idx="9">
                  <c:v>68</c:v>
                </c:pt>
              </c:numCache>
            </c:numRef>
          </c:val>
          <c:smooth val="0"/>
          <c:extLst>
            <c:ext xmlns:c16="http://schemas.microsoft.com/office/drawing/2014/chart" uri="{C3380CC4-5D6E-409C-BE32-E72D297353CC}">
              <c16:uniqueId val="{00000000-0818-4646-AB52-B89E10E25116}"/>
            </c:ext>
          </c:extLst>
        </c:ser>
        <c:dLbls>
          <c:showLegendKey val="0"/>
          <c:showVal val="0"/>
          <c:showCatName val="0"/>
          <c:showSerName val="0"/>
          <c:showPercent val="0"/>
          <c:showBubbleSize val="0"/>
        </c:dLbls>
        <c:smooth val="0"/>
        <c:axId val="1133681727"/>
        <c:axId val="1133679647"/>
      </c:lineChart>
      <c:catAx>
        <c:axId val="1133681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1133679647"/>
        <c:crosses val="autoZero"/>
        <c:auto val="1"/>
        <c:lblAlgn val="ctr"/>
        <c:lblOffset val="100"/>
        <c:noMultiLvlLbl val="0"/>
      </c:catAx>
      <c:valAx>
        <c:axId val="1133679647"/>
        <c:scaling>
          <c:orientation val="minMax"/>
          <c:max val="95"/>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1133681727"/>
        <c:crosses val="autoZero"/>
        <c:crossBetween val="between"/>
      </c:valAx>
      <c:spPr>
        <a:noFill/>
        <a:ln>
          <a:noFill/>
        </a:ln>
        <a:effectLst/>
      </c:spPr>
    </c:plotArea>
    <c:plotVisOnly val="1"/>
    <c:dispBlanksAs val="gap"/>
    <c:showDLblsOverMax val="0"/>
  </c:chart>
  <c:spPr>
    <a:noFill/>
    <a:ln>
      <a:solidFill>
        <a:srgbClr val="000000"/>
      </a:solidFill>
    </a:ln>
    <a:effectLst/>
  </c:spPr>
  <c:txPr>
    <a:bodyPr/>
    <a:lstStyle/>
    <a:p>
      <a:pPr>
        <a:defRPr/>
      </a:pPr>
      <a:endParaRPr lang="ja-JP"/>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ja-JP" altLang="en-US" dirty="0" smtClean="0">
                <a:solidFill>
                  <a:schemeClr val="tx1"/>
                </a:solidFill>
              </a:rPr>
              <a:t>令和２年度　月別来園者数</a:t>
            </a:r>
            <a:endParaRPr lang="ja-JP" altLang="en-US" dirty="0">
              <a:solidFill>
                <a:schemeClr val="tx1"/>
              </a:solidFill>
            </a:endParaRPr>
          </a:p>
        </c:rich>
      </c:tx>
      <c:layout>
        <c:manualLayout>
          <c:xMode val="edge"/>
          <c:yMode val="edge"/>
          <c:x val="0.27274852208390632"/>
          <c:y val="3.951976726537331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来園者数</c:v>
                </c:pt>
              </c:strCache>
            </c:strRef>
          </c:tx>
          <c:spPr>
            <a:solidFill>
              <a:schemeClr val="accent2">
                <a:lumMod val="25000"/>
              </a:schemeClr>
            </a:solidFill>
            <a:ln>
              <a:solidFill>
                <a:schemeClr val="tx1"/>
              </a:solidFill>
              <a:headEnd type="oval"/>
            </a:ln>
            <a:effectLst/>
          </c:spPr>
          <c:invertIfNegative val="0"/>
          <c:dPt>
            <c:idx val="2"/>
            <c:invertIfNegative val="0"/>
            <c:bubble3D val="0"/>
            <c:spPr>
              <a:solidFill>
                <a:schemeClr val="accent2">
                  <a:lumMod val="25000"/>
                </a:schemeClr>
              </a:solidFill>
              <a:ln w="28575" cap="rnd">
                <a:solidFill>
                  <a:schemeClr val="tx1"/>
                </a:solidFill>
                <a:round/>
                <a:headEnd type="oval"/>
                <a:tailEnd type="oval"/>
              </a:ln>
              <a:effectLst/>
            </c:spPr>
            <c:extLst>
              <c:ext xmlns:c16="http://schemas.microsoft.com/office/drawing/2014/chart" uri="{C3380CC4-5D6E-409C-BE32-E72D297353CC}">
                <c16:uniqueId val="{00000001-26C3-46E3-A26C-426E475EB229}"/>
              </c:ext>
            </c:extLst>
          </c:dPt>
          <c:dPt>
            <c:idx val="4"/>
            <c:invertIfNegative val="0"/>
            <c:bubble3D val="0"/>
            <c:spPr>
              <a:solidFill>
                <a:schemeClr val="accent2">
                  <a:lumMod val="25000"/>
                </a:schemeClr>
              </a:solidFill>
              <a:ln w="28575" cap="rnd">
                <a:solidFill>
                  <a:schemeClr val="tx1"/>
                </a:solidFill>
                <a:round/>
                <a:headEnd type="oval"/>
                <a:tailEnd type="oval"/>
              </a:ln>
              <a:effectLst/>
            </c:spPr>
            <c:extLst>
              <c:ext xmlns:c16="http://schemas.microsoft.com/office/drawing/2014/chart" uri="{C3380CC4-5D6E-409C-BE32-E72D297353CC}">
                <c16:uniqueId val="{00000003-26C3-46E3-A26C-426E475EB229}"/>
              </c:ext>
            </c:extLst>
          </c:dPt>
          <c:dPt>
            <c:idx val="6"/>
            <c:invertIfNegative val="0"/>
            <c:bubble3D val="0"/>
            <c:spPr>
              <a:solidFill>
                <a:schemeClr val="accent2">
                  <a:lumMod val="25000"/>
                </a:schemeClr>
              </a:solidFill>
              <a:ln w="28575" cap="rnd">
                <a:solidFill>
                  <a:schemeClr val="tx1"/>
                </a:solidFill>
                <a:round/>
                <a:headEnd type="oval"/>
                <a:tailEnd type="oval"/>
              </a:ln>
              <a:effectLst/>
            </c:spPr>
            <c:extLst>
              <c:ext xmlns:c16="http://schemas.microsoft.com/office/drawing/2014/chart" uri="{C3380CC4-5D6E-409C-BE32-E72D297353CC}">
                <c16:uniqueId val="{00000005-26C3-46E3-A26C-426E475EB229}"/>
              </c:ext>
            </c:extLst>
          </c:dPt>
          <c:dPt>
            <c:idx val="7"/>
            <c:invertIfNegative val="0"/>
            <c:bubble3D val="0"/>
            <c:spPr>
              <a:solidFill>
                <a:schemeClr val="accent2">
                  <a:lumMod val="25000"/>
                </a:schemeClr>
              </a:solidFill>
              <a:ln w="28575" cap="rnd">
                <a:solidFill>
                  <a:schemeClr val="tx1"/>
                </a:solidFill>
                <a:round/>
                <a:headEnd type="oval"/>
                <a:tailEnd type="oval"/>
              </a:ln>
              <a:effectLst/>
            </c:spPr>
            <c:extLst>
              <c:ext xmlns:c16="http://schemas.microsoft.com/office/drawing/2014/chart" uri="{C3380CC4-5D6E-409C-BE32-E72D297353CC}">
                <c16:uniqueId val="{00000007-26C3-46E3-A26C-426E475EB229}"/>
              </c:ext>
            </c:extLst>
          </c:dPt>
          <c:dPt>
            <c:idx val="8"/>
            <c:invertIfNegative val="0"/>
            <c:bubble3D val="0"/>
            <c:spPr>
              <a:solidFill>
                <a:schemeClr val="accent2">
                  <a:lumMod val="25000"/>
                </a:schemeClr>
              </a:solidFill>
              <a:ln w="28575" cap="rnd">
                <a:solidFill>
                  <a:schemeClr val="tx1"/>
                </a:solidFill>
                <a:round/>
                <a:headEnd type="oval"/>
                <a:tailEnd type="oval"/>
              </a:ln>
              <a:effectLst/>
            </c:spPr>
            <c:extLst>
              <c:ext xmlns:c16="http://schemas.microsoft.com/office/drawing/2014/chart" uri="{C3380CC4-5D6E-409C-BE32-E72D297353CC}">
                <c16:uniqueId val="{00000009-26C3-46E3-A26C-426E475EB229}"/>
              </c:ext>
            </c:extLst>
          </c:dPt>
          <c:dPt>
            <c:idx val="9"/>
            <c:invertIfNegative val="0"/>
            <c:bubble3D val="0"/>
            <c:spPr>
              <a:solidFill>
                <a:schemeClr val="accent2">
                  <a:lumMod val="25000"/>
                </a:schemeClr>
              </a:solidFill>
              <a:ln w="28575" cap="rnd">
                <a:solidFill>
                  <a:schemeClr val="tx1"/>
                </a:solidFill>
                <a:round/>
                <a:headEnd type="oval"/>
                <a:tailEnd type="oval"/>
              </a:ln>
              <a:effectLst/>
            </c:spPr>
            <c:extLst>
              <c:ext xmlns:c16="http://schemas.microsoft.com/office/drawing/2014/chart" uri="{C3380CC4-5D6E-409C-BE32-E72D297353CC}">
                <c16:uniqueId val="{0000000B-26C3-46E3-A26C-426E475EB229}"/>
              </c:ext>
            </c:extLst>
          </c:dPt>
          <c:dPt>
            <c:idx val="10"/>
            <c:invertIfNegative val="0"/>
            <c:bubble3D val="0"/>
            <c:spPr>
              <a:solidFill>
                <a:schemeClr val="accent2">
                  <a:lumMod val="25000"/>
                </a:schemeClr>
              </a:solidFill>
              <a:ln>
                <a:solidFill>
                  <a:schemeClr val="tx1"/>
                </a:solidFill>
                <a:headEnd type="oval"/>
                <a:tailEnd type="oval"/>
              </a:ln>
              <a:effectLst/>
            </c:spPr>
            <c:extLst>
              <c:ext xmlns:c16="http://schemas.microsoft.com/office/drawing/2014/chart" uri="{C3380CC4-5D6E-409C-BE32-E72D297353CC}">
                <c16:uniqueId val="{0000000D-26C3-46E3-A26C-426E475EB229}"/>
              </c:ext>
            </c:extLst>
          </c:dPt>
          <c:dPt>
            <c:idx val="11"/>
            <c:invertIfNegative val="0"/>
            <c:bubble3D val="0"/>
            <c:spPr>
              <a:solidFill>
                <a:schemeClr val="accent2">
                  <a:lumMod val="25000"/>
                </a:schemeClr>
              </a:solidFill>
              <a:ln>
                <a:solidFill>
                  <a:schemeClr val="tx1"/>
                </a:solidFill>
                <a:headEnd type="oval"/>
                <a:tailEnd type="oval"/>
              </a:ln>
              <a:effectLst/>
            </c:spPr>
            <c:extLst>
              <c:ext xmlns:c16="http://schemas.microsoft.com/office/drawing/2014/chart" uri="{C3380CC4-5D6E-409C-BE32-E72D297353CC}">
                <c16:uniqueId val="{0000000E-26C3-46E3-A26C-426E475EB229}"/>
              </c:ext>
            </c:extLst>
          </c:dPt>
          <c:cat>
            <c:strRef>
              <c:f>Sheet1!$A$2:$A$13</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Sheet1!$B$2:$B$13</c:f>
              <c:numCache>
                <c:formatCode>General</c:formatCode>
                <c:ptCount val="12"/>
                <c:pt idx="0">
                  <c:v>17073</c:v>
                </c:pt>
                <c:pt idx="1">
                  <c:v>17206</c:v>
                </c:pt>
                <c:pt idx="2">
                  <c:v>58986</c:v>
                </c:pt>
                <c:pt idx="3">
                  <c:v>52330</c:v>
                </c:pt>
                <c:pt idx="4">
                  <c:v>52310</c:v>
                </c:pt>
                <c:pt idx="5">
                  <c:v>98580</c:v>
                </c:pt>
                <c:pt idx="6">
                  <c:v>90636</c:v>
                </c:pt>
                <c:pt idx="7">
                  <c:v>84059</c:v>
                </c:pt>
                <c:pt idx="8">
                  <c:v>53230</c:v>
                </c:pt>
                <c:pt idx="9">
                  <c:v>52052</c:v>
                </c:pt>
                <c:pt idx="10">
                  <c:v>35980</c:v>
                </c:pt>
                <c:pt idx="11">
                  <c:v>72084</c:v>
                </c:pt>
              </c:numCache>
            </c:numRef>
          </c:val>
          <c:extLst>
            <c:ext xmlns:c16="http://schemas.microsoft.com/office/drawing/2014/chart" uri="{C3380CC4-5D6E-409C-BE32-E72D297353CC}">
              <c16:uniqueId val="{0000000C-26C3-46E3-A26C-426E475EB229}"/>
            </c:ext>
          </c:extLst>
        </c:ser>
        <c:dLbls>
          <c:showLegendKey val="0"/>
          <c:showVal val="0"/>
          <c:showCatName val="0"/>
          <c:showSerName val="0"/>
          <c:showPercent val="0"/>
          <c:showBubbleSize val="0"/>
        </c:dLbls>
        <c:gapWidth val="150"/>
        <c:axId val="1133681727"/>
        <c:axId val="1133679647"/>
      </c:barChart>
      <c:catAx>
        <c:axId val="1133681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1133679647"/>
        <c:crosses val="autoZero"/>
        <c:auto val="1"/>
        <c:lblAlgn val="ctr"/>
        <c:lblOffset val="100"/>
        <c:noMultiLvlLbl val="0"/>
      </c:catAx>
      <c:valAx>
        <c:axId val="1133679647"/>
        <c:scaling>
          <c:orientation val="minMax"/>
          <c:max val="100000"/>
          <c:min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1133681727"/>
        <c:crosses val="autoZero"/>
        <c:crossBetween val="between"/>
      </c:valAx>
      <c:spPr>
        <a:noFill/>
        <a:ln>
          <a:noFill/>
        </a:ln>
        <a:effectLst/>
      </c:spPr>
    </c:plotArea>
    <c:plotVisOnly val="1"/>
    <c:dispBlanksAs val="gap"/>
    <c:showDLblsOverMax val="0"/>
  </c:chart>
  <c:spPr>
    <a:noFill/>
    <a:ln>
      <a:solidFill>
        <a:srgbClr val="000000"/>
      </a:solid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ja-JP" altLang="en-US" sz="1600" b="0" i="0" u="sng" strike="noStrike" baseline="0" dirty="0" smtClean="0">
                <a:effectLst/>
                <a:latin typeface="Meiryo UI" panose="020B0604030504040204" pitchFamily="50" charset="-128"/>
                <a:ea typeface="Meiryo UI" panose="020B0604030504040204" pitchFamily="50" charset="-128"/>
                <a:cs typeface="Meiryo UI" panose="020B0604030504040204" pitchFamily="50" charset="-128"/>
              </a:rPr>
              <a:t>〇新た</a:t>
            </a:r>
            <a:r>
              <a:rPr lang="ja-JP" altLang="en-US" sz="1600" b="0" i="0" u="sng" strike="noStrike" baseline="0" dirty="0">
                <a:effectLst/>
                <a:latin typeface="Meiryo UI" panose="020B0604030504040204" pitchFamily="50" charset="-128"/>
                <a:ea typeface="Meiryo UI" panose="020B0604030504040204" pitchFamily="50" charset="-128"/>
                <a:cs typeface="Meiryo UI" panose="020B0604030504040204" pitchFamily="50" charset="-128"/>
              </a:rPr>
              <a:t>にほしい施設は？</a:t>
            </a:r>
            <a:endParaRPr lang="ja-JP" altLang="en-US" sz="1600" b="0" u="sng"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33032882651783751"/>
          <c:y val="6.1296394613639657E-2"/>
        </c:manualLayout>
      </c:layout>
      <c:overlay val="0"/>
    </c:title>
    <c:autoTitleDeleted val="0"/>
    <c:plotArea>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E689-4B40-AEC9-07AB1D5212E2}"/>
              </c:ext>
            </c:extLst>
          </c:dPt>
          <c:dPt>
            <c:idx val="1"/>
            <c:invertIfNegative val="0"/>
            <c:bubble3D val="0"/>
            <c:extLst>
              <c:ext xmlns:c16="http://schemas.microsoft.com/office/drawing/2014/chart" uri="{C3380CC4-5D6E-409C-BE32-E72D297353CC}">
                <c16:uniqueId val="{00000001-E689-4B40-AEC9-07AB1D5212E2}"/>
              </c:ext>
            </c:extLst>
          </c:dPt>
          <c:dPt>
            <c:idx val="2"/>
            <c:invertIfNegative val="0"/>
            <c:bubble3D val="0"/>
            <c:extLst>
              <c:ext xmlns:c16="http://schemas.microsoft.com/office/drawing/2014/chart" uri="{C3380CC4-5D6E-409C-BE32-E72D297353CC}">
                <c16:uniqueId val="{00000002-E689-4B40-AEC9-07AB1D5212E2}"/>
              </c:ext>
            </c:extLst>
          </c:dPt>
          <c:dPt>
            <c:idx val="3"/>
            <c:invertIfNegative val="0"/>
            <c:bubble3D val="0"/>
            <c:extLst>
              <c:ext xmlns:c16="http://schemas.microsoft.com/office/drawing/2014/chart" uri="{C3380CC4-5D6E-409C-BE32-E72D297353CC}">
                <c16:uniqueId val="{00000003-E689-4B40-AEC9-07AB1D5212E2}"/>
              </c:ext>
            </c:extLst>
          </c:dPt>
          <c:dPt>
            <c:idx val="4"/>
            <c:invertIfNegative val="0"/>
            <c:bubble3D val="0"/>
            <c:extLst>
              <c:ext xmlns:c16="http://schemas.microsoft.com/office/drawing/2014/chart" uri="{C3380CC4-5D6E-409C-BE32-E72D297353CC}">
                <c16:uniqueId val="{00000004-E689-4B40-AEC9-07AB1D5212E2}"/>
              </c:ext>
            </c:extLst>
          </c:dPt>
          <c:dPt>
            <c:idx val="5"/>
            <c:invertIfNegative val="0"/>
            <c:bubble3D val="0"/>
            <c:extLst>
              <c:ext xmlns:c16="http://schemas.microsoft.com/office/drawing/2014/chart" uri="{C3380CC4-5D6E-409C-BE32-E72D297353CC}">
                <c16:uniqueId val="{00000005-E689-4B40-AEC9-07AB1D5212E2}"/>
              </c:ext>
            </c:extLst>
          </c:dPt>
          <c:dPt>
            <c:idx val="6"/>
            <c:invertIfNegative val="0"/>
            <c:bubble3D val="0"/>
            <c:extLst>
              <c:ext xmlns:c16="http://schemas.microsoft.com/office/drawing/2014/chart" uri="{C3380CC4-5D6E-409C-BE32-E72D297353CC}">
                <c16:uniqueId val="{00000006-E689-4B40-AEC9-07AB1D5212E2}"/>
              </c:ext>
            </c:extLst>
          </c:dPt>
          <c:dLbls>
            <c:dLbl>
              <c:idx val="0"/>
              <c:layout>
                <c:manualLayout>
                  <c:x val="5.3690124459475639E-3"/>
                  <c:y val="1.8433683035307968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689-4B40-AEC9-07AB1D5212E2}"/>
                </c:ext>
              </c:extLst>
            </c:dLbl>
            <c:dLbl>
              <c:idx val="1"/>
              <c:layout>
                <c:manualLayout>
                  <c:x val="-1.9095379124086779E-3"/>
                  <c:y val="2.211491128520263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689-4B40-AEC9-07AB1D5212E2}"/>
                </c:ext>
              </c:extLst>
            </c:dLbl>
            <c:dLbl>
              <c:idx val="2"/>
              <c:layout>
                <c:manualLayout>
                  <c:x val="-8.4517299598488933E-4"/>
                  <c:y val="2.5450602826336217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689-4B40-AEC9-07AB1D5212E2}"/>
                </c:ext>
              </c:extLst>
            </c:dLbl>
            <c:dLbl>
              <c:idx val="3"/>
              <c:layout>
                <c:manualLayout>
                  <c:x val="-2.7803451702700186E-3"/>
                  <c:y val="2.1689442797361881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689-4B40-AEC9-07AB1D5212E2}"/>
                </c:ext>
              </c:extLst>
            </c:dLbl>
            <c:dLbl>
              <c:idx val="4"/>
              <c:layout>
                <c:manualLayout>
                  <c:x val="-5.2048901729525995E-3"/>
                  <c:y val="1.479260075720934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689-4B40-AEC9-07AB1D5212E2}"/>
                </c:ext>
              </c:extLst>
            </c:dLbl>
            <c:dLbl>
              <c:idx val="5"/>
              <c:layout>
                <c:manualLayout>
                  <c:x val="-1.1891160854756344E-3"/>
                  <c:y val="2.2728092775755555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689-4B40-AEC9-07AB1D5212E2}"/>
                </c:ext>
              </c:extLst>
            </c:dLbl>
            <c:dLbl>
              <c:idx val="6"/>
              <c:layout>
                <c:manualLayout>
                  <c:x val="-6.6791383712527525E-4"/>
                  <c:y val="1.5517393071896217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689-4B40-AEC9-07AB1D5212E2}"/>
                </c:ext>
              </c:extLst>
            </c:dLbl>
            <c:dLbl>
              <c:idx val="7"/>
              <c:layout>
                <c:manualLayout>
                  <c:x val="-2.1058852362191255E-3"/>
                  <c:y val="1.92649584058929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E689-4B40-AEC9-07AB1D5212E2}"/>
                </c:ext>
              </c:extLst>
            </c:dLbl>
            <c:dLbl>
              <c:idx val="8"/>
              <c:layout>
                <c:manualLayout>
                  <c:x val="-2.8421159802200884E-3"/>
                  <c:y val="2.8236816397361742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689-4B40-AEC9-07AB1D5212E2}"/>
                </c:ext>
              </c:extLst>
            </c:dLbl>
            <c:dLbl>
              <c:idx val="9"/>
              <c:layout>
                <c:manualLayout>
                  <c:x val="-2.3881070214194946E-3"/>
                  <c:y val="2.0503907601012006E-2"/>
                </c:manualLayout>
              </c:layout>
              <c:numFmt formatCode="0.0%" sourceLinked="0"/>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689-4B40-AEC9-07AB1D5212E2}"/>
                </c:ext>
              </c:extLst>
            </c:dLbl>
            <c:numFmt formatCode="0.0%" sourceLinked="0"/>
            <c:spPr>
              <a:noFill/>
              <a:ln w="25400">
                <a:noFill/>
              </a:ln>
            </c:spPr>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'Q４・Ｑ５　まとめ３'!$B$3:$K$3</c:f>
              <c:strCache>
                <c:ptCount val="10"/>
                <c:pt idx="0">
                  <c:v>1. コンビニ</c:v>
                </c:pt>
                <c:pt idx="1">
                  <c:v>2. スーパー（食料品）</c:v>
                </c:pt>
                <c:pt idx="2">
                  <c:v>3. カフェ</c:v>
                </c:pt>
                <c:pt idx="3">
                  <c:v>4. レストラン</c:v>
                </c:pt>
                <c:pt idx="4">
                  <c:v>5. ランニングステーション</c:v>
                </c:pt>
                <c:pt idx="5">
                  <c:v>6.有料バーベキュー施設</c:v>
                </c:pt>
                <c:pt idx="6">
                  <c:v>７.有料駐車場</c:v>
                </c:pt>
                <c:pt idx="7">
                  <c:v>８.自転車ひろば</c:v>
                </c:pt>
                <c:pt idx="8">
                  <c:v>9.特にない</c:v>
                </c:pt>
                <c:pt idx="9">
                  <c:v>10。その他</c:v>
                </c:pt>
              </c:strCache>
            </c:strRef>
          </c:cat>
          <c:val>
            <c:numRef>
              <c:f>'Q４・Ｑ５　まとめ３'!$B$5:$K$5</c:f>
              <c:numCache>
                <c:formatCode>0.0%</c:formatCode>
                <c:ptCount val="10"/>
                <c:pt idx="0">
                  <c:v>0.23214285714285715</c:v>
                </c:pt>
                <c:pt idx="1">
                  <c:v>4.5634920634920632E-2</c:v>
                </c:pt>
                <c:pt idx="2">
                  <c:v>0.22222222222222221</c:v>
                </c:pt>
                <c:pt idx="3">
                  <c:v>4.5634920634920632E-2</c:v>
                </c:pt>
                <c:pt idx="4">
                  <c:v>2.5793650793650792E-2</c:v>
                </c:pt>
                <c:pt idx="5">
                  <c:v>2.1825396825396824E-2</c:v>
                </c:pt>
                <c:pt idx="6">
                  <c:v>6.9444444444444448E-2</c:v>
                </c:pt>
                <c:pt idx="7">
                  <c:v>2.5793650793650792E-2</c:v>
                </c:pt>
                <c:pt idx="8">
                  <c:v>0.2638888888888889</c:v>
                </c:pt>
                <c:pt idx="9">
                  <c:v>4.7619047619047616E-2</c:v>
                </c:pt>
              </c:numCache>
            </c:numRef>
          </c:val>
          <c:extLst>
            <c:ext xmlns:c16="http://schemas.microsoft.com/office/drawing/2014/chart" uri="{C3380CC4-5D6E-409C-BE32-E72D297353CC}">
              <c16:uniqueId val="{00000009-E689-4B40-AEC9-07AB1D5212E2}"/>
            </c:ext>
          </c:extLst>
        </c:ser>
        <c:dLbls>
          <c:showLegendKey val="0"/>
          <c:showVal val="0"/>
          <c:showCatName val="0"/>
          <c:showSerName val="0"/>
          <c:showPercent val="0"/>
          <c:showBubbleSize val="0"/>
        </c:dLbls>
        <c:gapWidth val="100"/>
        <c:axId val="2053855200"/>
        <c:axId val="1"/>
      </c:barChart>
      <c:catAx>
        <c:axId val="205385520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crossAx val="2053855200"/>
        <c:crosses val="autoZero"/>
        <c:crossBetween val="between"/>
      </c:valAx>
      <c:spPr>
        <a:noFill/>
        <a:ln w="25400">
          <a:noFill/>
        </a:ln>
      </c:spPr>
    </c:plotArea>
    <c:plotVisOnly val="1"/>
    <c:dispBlanksAs val="gap"/>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449280241395003"/>
          <c:y val="0.23356886049621156"/>
          <c:w val="0.48109700064214062"/>
          <c:h val="0.76430881988808008"/>
        </c:manualLayout>
      </c:layout>
      <c:pieChart>
        <c:varyColors val="1"/>
        <c:ser>
          <c:idx val="0"/>
          <c:order val="0"/>
          <c:dPt>
            <c:idx val="0"/>
            <c:bubble3D val="0"/>
            <c:extLst>
              <c:ext xmlns:c16="http://schemas.microsoft.com/office/drawing/2014/chart" uri="{C3380CC4-5D6E-409C-BE32-E72D297353CC}">
                <c16:uniqueId val="{00000000-A5D5-4499-A4B8-392D945ED1BB}"/>
              </c:ext>
            </c:extLst>
          </c:dPt>
          <c:dPt>
            <c:idx val="1"/>
            <c:bubble3D val="0"/>
            <c:extLst>
              <c:ext xmlns:c16="http://schemas.microsoft.com/office/drawing/2014/chart" uri="{C3380CC4-5D6E-409C-BE32-E72D297353CC}">
                <c16:uniqueId val="{00000001-A5D5-4499-A4B8-392D945ED1BB}"/>
              </c:ext>
            </c:extLst>
          </c:dPt>
          <c:dPt>
            <c:idx val="2"/>
            <c:bubble3D val="0"/>
            <c:extLst>
              <c:ext xmlns:c16="http://schemas.microsoft.com/office/drawing/2014/chart" uri="{C3380CC4-5D6E-409C-BE32-E72D297353CC}">
                <c16:uniqueId val="{00000002-A5D5-4499-A4B8-392D945ED1BB}"/>
              </c:ext>
            </c:extLst>
          </c:dPt>
          <c:dPt>
            <c:idx val="3"/>
            <c:bubble3D val="0"/>
            <c:extLst>
              <c:ext xmlns:c16="http://schemas.microsoft.com/office/drawing/2014/chart" uri="{C3380CC4-5D6E-409C-BE32-E72D297353CC}">
                <c16:uniqueId val="{00000003-A5D5-4499-A4B8-392D945ED1BB}"/>
              </c:ext>
            </c:extLst>
          </c:dPt>
          <c:dPt>
            <c:idx val="4"/>
            <c:bubble3D val="0"/>
            <c:extLst>
              <c:ext xmlns:c16="http://schemas.microsoft.com/office/drawing/2014/chart" uri="{C3380CC4-5D6E-409C-BE32-E72D297353CC}">
                <c16:uniqueId val="{00000004-A5D5-4499-A4B8-392D945ED1BB}"/>
              </c:ext>
            </c:extLst>
          </c:dPt>
          <c:dLbls>
            <c:dLbl>
              <c:idx val="0"/>
              <c:layout>
                <c:manualLayout>
                  <c:x val="-0.20310530630696211"/>
                  <c:y val="-2.5280300166491059E-2"/>
                </c:manualLayout>
              </c:layout>
              <c:numFmt formatCode="0.0%" sourceLinked="0"/>
              <c:spPr/>
              <c:txPr>
                <a:bodyPr/>
                <a:lstStyle/>
                <a:p>
                  <a:pPr>
                    <a:defRPr sz="1050">
                      <a:solidFill>
                        <a:schemeClr val="bg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0-A5D5-4499-A4B8-392D945ED1BB}"/>
                </c:ext>
              </c:extLst>
            </c:dLbl>
            <c:dLbl>
              <c:idx val="1"/>
              <c:layout>
                <c:manualLayout>
                  <c:x val="0.16060021108765696"/>
                  <c:y val="-9.1439383580925113E-4"/>
                </c:manualLayout>
              </c:layout>
              <c:numFmt formatCode="0.0%" sourceLinked="0"/>
              <c:spPr/>
              <c:txPr>
                <a:bodyPr/>
                <a:lstStyle/>
                <a:p>
                  <a:pPr>
                    <a:defRPr sz="1050">
                      <a:solidFill>
                        <a:schemeClr val="bg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A5D5-4499-A4B8-392D945ED1BB}"/>
                </c:ext>
              </c:extLst>
            </c:dLbl>
            <c:dLbl>
              <c:idx val="2"/>
              <c:layout>
                <c:manualLayout>
                  <c:x val="-0.12515156361936797"/>
                  <c:y val="0.22584924516009683"/>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A5D5-4499-A4B8-392D945ED1BB}"/>
                </c:ext>
              </c:extLst>
            </c:dLbl>
            <c:dLbl>
              <c:idx val="3"/>
              <c:layout>
                <c:manualLayout>
                  <c:x val="-4.7416666347417334E-2"/>
                  <c:y val="-4.296142957106433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A5D5-4499-A4B8-392D945ED1BB}"/>
                </c:ext>
              </c:extLst>
            </c:dLbl>
            <c:dLbl>
              <c:idx val="4"/>
              <c:layout>
                <c:manualLayout>
                  <c:x val="0.15183705641901857"/>
                  <c:y val="1.2768336134994491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A5D5-4499-A4B8-392D945ED1BB}"/>
                </c:ext>
              </c:extLst>
            </c:dLbl>
            <c:numFmt formatCode="0.0%" sourceLinked="0"/>
            <c:spPr>
              <a:noFill/>
              <a:ln w="25400">
                <a:noFill/>
              </a:ln>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1"/>
            <c:showCatName val="1"/>
            <c:showSerName val="0"/>
            <c:showPercent val="0"/>
            <c:showBubbleSize val="0"/>
            <c:showLeaderLines val="1"/>
            <c:extLst>
              <c:ext xmlns:c15="http://schemas.microsoft.com/office/drawing/2012/chart" uri="{CE6537A1-D6FC-4f65-9D91-7224C49458BB}"/>
            </c:extLst>
          </c:dLbls>
          <c:cat>
            <c:strRef>
              <c:f>'Q２・Ｑ３　まとめ２'!$B$68:$F$68</c:f>
              <c:strCache>
                <c:ptCount val="5"/>
                <c:pt idx="0">
                  <c:v>満足</c:v>
                </c:pt>
                <c:pt idx="1">
                  <c:v>やや満足</c:v>
                </c:pt>
                <c:pt idx="2">
                  <c:v>やや不満</c:v>
                </c:pt>
                <c:pt idx="3">
                  <c:v>不満</c:v>
                </c:pt>
                <c:pt idx="4">
                  <c:v>わからない</c:v>
                </c:pt>
              </c:strCache>
            </c:strRef>
          </c:cat>
          <c:val>
            <c:numRef>
              <c:f>'Q２・Ｑ３　まとめ２'!$B$69:$F$69</c:f>
              <c:numCache>
                <c:formatCode>0%</c:formatCode>
                <c:ptCount val="5"/>
                <c:pt idx="0">
                  <c:v>0.57499999999999996</c:v>
                </c:pt>
                <c:pt idx="1">
                  <c:v>0.36</c:v>
                </c:pt>
                <c:pt idx="2">
                  <c:v>1.7500000000000002E-2</c:v>
                </c:pt>
                <c:pt idx="3">
                  <c:v>2.5000000000000001E-3</c:v>
                </c:pt>
                <c:pt idx="4">
                  <c:v>4.4999999999999998E-2</c:v>
                </c:pt>
              </c:numCache>
            </c:numRef>
          </c:val>
          <c:extLst>
            <c:ext xmlns:c16="http://schemas.microsoft.com/office/drawing/2014/chart" uri="{C3380CC4-5D6E-409C-BE32-E72D297353CC}">
              <c16:uniqueId val="{00000005-A5D5-4499-A4B8-392D945ED1BB}"/>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ln>
      <a:no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800" b="0">
                <a:effectLst/>
                <a:latin typeface="Meiryo UI" panose="020B0604030504040204" pitchFamily="50" charset="-128"/>
                <a:ea typeface="Meiryo UI" panose="020B0604030504040204" pitchFamily="50" charset="-128"/>
                <a:cs typeface="Meiryo UI" panose="020B0604030504040204" pitchFamily="50" charset="-128"/>
              </a:rPr>
              <a:t>あったらよいイベントは？</a:t>
            </a:r>
            <a:endParaRPr lang="ja-JP" altLang="ja-JP" b="0">
              <a:effectLst/>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38598316375309949"/>
          <c:y val="1.3644621582795977E-2"/>
        </c:manualLayout>
      </c:layout>
      <c:overlay val="0"/>
    </c:title>
    <c:autoTitleDeleted val="0"/>
    <c:plotArea>
      <c:layout/>
      <c:barChart>
        <c:barDir val="col"/>
        <c:grouping val="clustered"/>
        <c:varyColors val="0"/>
        <c:ser>
          <c:idx val="0"/>
          <c:order val="0"/>
          <c:spPr>
            <a:solidFill>
              <a:srgbClr val="FF0000"/>
            </a:solidFill>
          </c:spPr>
          <c:invertIfNegative val="0"/>
          <c:dLbls>
            <c:dLbl>
              <c:idx val="0"/>
              <c:layout>
                <c:manualLayout>
                  <c:x val="-1.2778560918544131E-3"/>
                  <c:y val="7.5765991813576978E-3"/>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18A-48F4-ADA3-2D3D90B5F182}"/>
                </c:ext>
              </c:extLst>
            </c:dLbl>
            <c:dLbl>
              <c:idx val="1"/>
              <c:layout>
                <c:manualLayout>
                  <c:x val="-5.1962787167123892E-4"/>
                  <c:y val="1.8346730813918462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18A-48F4-ADA3-2D3D90B5F182}"/>
                </c:ext>
              </c:extLst>
            </c:dLbl>
            <c:dLbl>
              <c:idx val="2"/>
              <c:layout>
                <c:manualLayout>
                  <c:x val="-1.2429901958570704E-3"/>
                  <c:y val="2.107974918577344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18A-48F4-ADA3-2D3D90B5F182}"/>
                </c:ext>
              </c:extLst>
            </c:dLbl>
            <c:dLbl>
              <c:idx val="3"/>
              <c:layout>
                <c:manualLayout>
                  <c:x val="1.6683121199210392E-3"/>
                  <c:y val="1.6113554406107185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18A-48F4-ADA3-2D3D90B5F182}"/>
                </c:ext>
              </c:extLst>
            </c:dLbl>
            <c:dLbl>
              <c:idx val="4"/>
              <c:layout>
                <c:manualLayout>
                  <c:x val="-1.72260630133849E-3"/>
                  <c:y val="1.6728039412067935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18A-48F4-ADA3-2D3D90B5F182}"/>
                </c:ext>
              </c:extLst>
            </c:dLbl>
            <c:dLbl>
              <c:idx val="6"/>
              <c:layout>
                <c:manualLayout>
                  <c:x val="-3.195610598926292E-3"/>
                  <c:y val="-5.7331446172333494E-3"/>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18A-48F4-ADA3-2D3D90B5F182}"/>
                </c:ext>
              </c:extLst>
            </c:dLbl>
            <c:dLbl>
              <c:idx val="8"/>
              <c:layout>
                <c:manualLayout>
                  <c:x val="1.077812993653608E-2"/>
                  <c:y val="-5.9226226623065627E-2"/>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8A-48F4-ADA3-2D3D90B5F182}"/>
                </c:ext>
              </c:extLst>
            </c:dLbl>
            <c:dLbl>
              <c:idx val="9"/>
              <c:layout>
                <c:manualLayout>
                  <c:x val="2.6776587916489819E-2"/>
                  <c:y val="-2.6350826456697242E-3"/>
                </c:manualLayout>
              </c:layout>
              <c:numFmt formatCode="0.0%" sourceLinked="0"/>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8A-48F4-ADA3-2D3D90B5F182}"/>
                </c:ext>
              </c:extLst>
            </c:dLbl>
            <c:numFmt formatCode="0.0%" sourceLinked="0"/>
            <c:spPr>
              <a:noFill/>
              <a:ln w="25400">
                <a:noFill/>
              </a:ln>
            </c:spPr>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　まとめ３'!$B$8:$I$8</c:f>
              <c:strCache>
                <c:ptCount val="8"/>
                <c:pt idx="0">
                  <c:v>1. 野外ライブ・コンサート</c:v>
                </c:pt>
                <c:pt idx="1">
                  <c:v>2.マルシェ（青空市）</c:v>
                </c:pt>
                <c:pt idx="2">
                  <c:v>3.フリーマーケット、ガレージセール</c:v>
                </c:pt>
                <c:pt idx="3">
                  <c:v>4. 野外映画観賞会</c:v>
                </c:pt>
                <c:pt idx="4">
                  <c:v>5. マラソン大会</c:v>
                </c:pt>
                <c:pt idx="5">
                  <c:v>6. コスプレイベント</c:v>
                </c:pt>
                <c:pt idx="6">
                  <c:v>7. 特にない</c:v>
                </c:pt>
                <c:pt idx="7">
                  <c:v>8.その他</c:v>
                </c:pt>
              </c:strCache>
            </c:strRef>
          </c:cat>
          <c:val>
            <c:numRef>
              <c:f>'Q４・Ｑ５　まとめ３'!$B$10:$I$10</c:f>
              <c:numCache>
                <c:formatCode>0.0%</c:formatCode>
                <c:ptCount val="8"/>
                <c:pt idx="0">
                  <c:v>0.14586994727592267</c:v>
                </c:pt>
                <c:pt idx="1">
                  <c:v>0.29525483304042177</c:v>
                </c:pt>
                <c:pt idx="2">
                  <c:v>0.210896309314587</c:v>
                </c:pt>
                <c:pt idx="3">
                  <c:v>8.0843585237258347E-2</c:v>
                </c:pt>
                <c:pt idx="4">
                  <c:v>3.3391915641476276E-2</c:v>
                </c:pt>
                <c:pt idx="5">
                  <c:v>2.2847100175746926E-2</c:v>
                </c:pt>
                <c:pt idx="6">
                  <c:v>2.2847100175746926E-2</c:v>
                </c:pt>
                <c:pt idx="7">
                  <c:v>0.19507908611599298</c:v>
                </c:pt>
              </c:numCache>
            </c:numRef>
          </c:val>
          <c:extLst>
            <c:ext xmlns:c16="http://schemas.microsoft.com/office/drawing/2014/chart" uri="{C3380CC4-5D6E-409C-BE32-E72D297353CC}">
              <c16:uniqueId val="{00000008-918A-48F4-ADA3-2D3D90B5F182}"/>
            </c:ext>
          </c:extLst>
        </c:ser>
        <c:dLbls>
          <c:showLegendKey val="0"/>
          <c:showVal val="0"/>
          <c:showCatName val="0"/>
          <c:showSerName val="0"/>
          <c:showPercent val="0"/>
          <c:showBubbleSize val="0"/>
        </c:dLbls>
        <c:gapWidth val="100"/>
        <c:axId val="384385776"/>
        <c:axId val="1"/>
      </c:barChart>
      <c:catAx>
        <c:axId val="384385776"/>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crossAx val="384385776"/>
        <c:crosses val="autoZero"/>
        <c:crossBetween val="between"/>
      </c:valAx>
      <c:spPr>
        <a:noFill/>
        <a:ln w="25400">
          <a:no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sz="1600" dirty="0">
                <a:solidFill>
                  <a:srgbClr val="000080"/>
                </a:solidFill>
                <a:latin typeface="HGS創英角ｺﾞｼｯｸUB" panose="020B0900000000000000" pitchFamily="50" charset="-128"/>
                <a:ea typeface="HGS創英角ｺﾞｼｯｸUB" panose="020B0900000000000000" pitchFamily="50" charset="-128"/>
              </a:rPr>
              <a:t>〇公園に行くにあたり重視することは？</a:t>
            </a:r>
          </a:p>
        </c:rich>
      </c:tx>
      <c:layout>
        <c:manualLayout>
          <c:xMode val="edge"/>
          <c:yMode val="edge"/>
          <c:x val="7.4234470691163668E-3"/>
          <c:y val="1.851851851851851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'Q４・Ｑ５・Ｑ６　まとめ３'!$B$9:$I$9</c:f>
              <c:strCache>
                <c:ptCount val="8"/>
                <c:pt idx="0">
                  <c:v>1.スポーツ施設</c:v>
                </c:pt>
                <c:pt idx="1">
                  <c:v>2.遊戯や芝生広場</c:v>
                </c:pt>
                <c:pt idx="2">
                  <c:v>3.駐車場料金が安価</c:v>
                </c:pt>
                <c:pt idx="3">
                  <c:v>４．イベント</c:v>
                </c:pt>
                <c:pt idx="4">
                  <c:v>５．バーベキュー広場</c:v>
                </c:pt>
                <c:pt idx="5">
                  <c:v>６．ジョギング・ランニング環境</c:v>
                </c:pt>
                <c:pt idx="6">
                  <c:v>７．花と緑でリラックス</c:v>
                </c:pt>
                <c:pt idx="7">
                  <c:v>８．その他</c:v>
                </c:pt>
              </c:strCache>
            </c:strRef>
          </c:cat>
          <c:val>
            <c:numRef>
              <c:f>'Q４・Ｑ５・Ｑ６　まとめ３'!$B$11:$I$11</c:f>
              <c:numCache>
                <c:formatCode>0.0%</c:formatCode>
                <c:ptCount val="8"/>
                <c:pt idx="0">
                  <c:v>2.1052631578947368E-2</c:v>
                </c:pt>
                <c:pt idx="1">
                  <c:v>0.17894736842105263</c:v>
                </c:pt>
                <c:pt idx="2">
                  <c:v>0.14736842105263157</c:v>
                </c:pt>
                <c:pt idx="3">
                  <c:v>5.2631578947368418E-2</c:v>
                </c:pt>
                <c:pt idx="4">
                  <c:v>6.3157894736842107E-2</c:v>
                </c:pt>
                <c:pt idx="5">
                  <c:v>0.1368421052631579</c:v>
                </c:pt>
                <c:pt idx="6">
                  <c:v>0.4</c:v>
                </c:pt>
                <c:pt idx="7">
                  <c:v>0</c:v>
                </c:pt>
              </c:numCache>
            </c:numRef>
          </c:val>
          <c:extLst>
            <c:ext xmlns:c16="http://schemas.microsoft.com/office/drawing/2014/chart" uri="{C3380CC4-5D6E-409C-BE32-E72D297353CC}">
              <c16:uniqueId val="{00000000-D703-4EAE-A796-BA305C4BAB3E}"/>
            </c:ext>
          </c:extLst>
        </c:ser>
        <c:dLbls>
          <c:dLblPos val="outEnd"/>
          <c:showLegendKey val="0"/>
          <c:showVal val="1"/>
          <c:showCatName val="0"/>
          <c:showSerName val="0"/>
          <c:showPercent val="0"/>
          <c:showBubbleSize val="0"/>
        </c:dLbls>
        <c:gapWidth val="219"/>
        <c:overlap val="-27"/>
        <c:axId val="1974770223"/>
        <c:axId val="1974770639"/>
      </c:barChart>
      <c:catAx>
        <c:axId val="197477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30" b="0" i="0" u="none" strike="noStrike" kern="1200" baseline="0">
                <a:solidFill>
                  <a:schemeClr val="tx1">
                    <a:lumMod val="65000"/>
                    <a:lumOff val="35000"/>
                  </a:schemeClr>
                </a:solidFill>
                <a:latin typeface="+mn-lt"/>
                <a:ea typeface="+mn-ea"/>
                <a:cs typeface="+mn-cs"/>
              </a:defRPr>
            </a:pPr>
            <a:endParaRPr lang="ja-JP"/>
          </a:p>
        </c:txPr>
        <c:crossAx val="1974770639"/>
        <c:crosses val="autoZero"/>
        <c:auto val="1"/>
        <c:lblAlgn val="ctr"/>
        <c:lblOffset val="100"/>
        <c:noMultiLvlLbl val="0"/>
      </c:catAx>
      <c:valAx>
        <c:axId val="197477063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9747702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800" b="0" i="0" u="none" strike="noStrike" baseline="0">
                <a:effectLst/>
                <a:latin typeface="Meiryo UI" panose="020B0604030504040204" pitchFamily="50" charset="-128"/>
                <a:ea typeface="Meiryo UI" panose="020B0604030504040204" pitchFamily="50" charset="-128"/>
                <a:cs typeface="Meiryo UI" panose="020B0604030504040204" pitchFamily="50" charset="-128"/>
              </a:rPr>
              <a:t>新たにほしい施設は？</a:t>
            </a:r>
            <a:endParaRPr lang="ja-JP" altLang="en-US" b="0">
              <a:latin typeface="Meiryo UI" panose="020B0604030504040204" pitchFamily="50" charset="-128"/>
              <a:ea typeface="Meiryo UI" panose="020B0604030504040204" pitchFamily="50" charset="-128"/>
              <a:cs typeface="Meiryo UI" panose="020B0604030504040204" pitchFamily="50" charset="-128"/>
            </a:endParaRPr>
          </a:p>
        </c:rich>
      </c:tx>
      <c:layout/>
      <c:overlay val="0"/>
    </c:title>
    <c:autoTitleDeleted val="0"/>
    <c:plotArea>
      <c:layout/>
      <c:barChart>
        <c:barDir val="col"/>
        <c:grouping val="clustered"/>
        <c:varyColors val="0"/>
        <c:ser>
          <c:idx val="0"/>
          <c:order val="0"/>
          <c:spPr>
            <a:solidFill>
              <a:srgbClr val="FF0000"/>
            </a:solidFill>
          </c:spPr>
          <c:invertIfNegative val="0"/>
          <c:dPt>
            <c:idx val="0"/>
            <c:invertIfNegative val="0"/>
            <c:bubble3D val="0"/>
            <c:extLst>
              <c:ext xmlns:c16="http://schemas.microsoft.com/office/drawing/2014/chart" uri="{C3380CC4-5D6E-409C-BE32-E72D297353CC}">
                <c16:uniqueId val="{00000000-E42F-4E32-8E3C-E79D4201B299}"/>
              </c:ext>
            </c:extLst>
          </c:dPt>
          <c:dPt>
            <c:idx val="1"/>
            <c:invertIfNegative val="0"/>
            <c:bubble3D val="0"/>
            <c:extLst>
              <c:ext xmlns:c16="http://schemas.microsoft.com/office/drawing/2014/chart" uri="{C3380CC4-5D6E-409C-BE32-E72D297353CC}">
                <c16:uniqueId val="{00000001-E42F-4E32-8E3C-E79D4201B299}"/>
              </c:ext>
            </c:extLst>
          </c:dPt>
          <c:dPt>
            <c:idx val="2"/>
            <c:invertIfNegative val="0"/>
            <c:bubble3D val="0"/>
            <c:extLst>
              <c:ext xmlns:c16="http://schemas.microsoft.com/office/drawing/2014/chart" uri="{C3380CC4-5D6E-409C-BE32-E72D297353CC}">
                <c16:uniqueId val="{00000002-E42F-4E32-8E3C-E79D4201B299}"/>
              </c:ext>
            </c:extLst>
          </c:dPt>
          <c:dPt>
            <c:idx val="3"/>
            <c:invertIfNegative val="0"/>
            <c:bubble3D val="0"/>
            <c:extLst>
              <c:ext xmlns:c16="http://schemas.microsoft.com/office/drawing/2014/chart" uri="{C3380CC4-5D6E-409C-BE32-E72D297353CC}">
                <c16:uniqueId val="{00000003-E42F-4E32-8E3C-E79D4201B299}"/>
              </c:ext>
            </c:extLst>
          </c:dPt>
          <c:dPt>
            <c:idx val="4"/>
            <c:invertIfNegative val="0"/>
            <c:bubble3D val="0"/>
            <c:extLst>
              <c:ext xmlns:c16="http://schemas.microsoft.com/office/drawing/2014/chart" uri="{C3380CC4-5D6E-409C-BE32-E72D297353CC}">
                <c16:uniqueId val="{00000004-E42F-4E32-8E3C-E79D4201B299}"/>
              </c:ext>
            </c:extLst>
          </c:dPt>
          <c:dPt>
            <c:idx val="5"/>
            <c:invertIfNegative val="0"/>
            <c:bubble3D val="0"/>
            <c:extLst>
              <c:ext xmlns:c16="http://schemas.microsoft.com/office/drawing/2014/chart" uri="{C3380CC4-5D6E-409C-BE32-E72D297353CC}">
                <c16:uniqueId val="{00000005-E42F-4E32-8E3C-E79D4201B299}"/>
              </c:ext>
            </c:extLst>
          </c:dPt>
          <c:dPt>
            <c:idx val="6"/>
            <c:invertIfNegative val="0"/>
            <c:bubble3D val="0"/>
            <c:extLst>
              <c:ext xmlns:c16="http://schemas.microsoft.com/office/drawing/2014/chart" uri="{C3380CC4-5D6E-409C-BE32-E72D297353CC}">
                <c16:uniqueId val="{00000006-E42F-4E32-8E3C-E79D4201B299}"/>
              </c:ext>
            </c:extLst>
          </c:dPt>
          <c:dLbls>
            <c:dLbl>
              <c:idx val="0"/>
              <c:layout>
                <c:manualLayout>
                  <c:x val="1.1571906867310796E-3"/>
                  <c:y val="2.3249780285581494E-2"/>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42F-4E32-8E3C-E79D4201B299}"/>
                </c:ext>
              </c:extLst>
            </c:dLbl>
            <c:dLbl>
              <c:idx val="1"/>
              <c:layout>
                <c:manualLayout>
                  <c:x val="-1.9095379124086779E-3"/>
                  <c:y val="2.211491128520263E-2"/>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42F-4E32-8E3C-E79D4201B299}"/>
                </c:ext>
              </c:extLst>
            </c:dLbl>
            <c:dLbl>
              <c:idx val="2"/>
              <c:layout>
                <c:manualLayout>
                  <c:x val="-8.4518292465842544E-4"/>
                  <c:y val="2.0634469949167147E-2"/>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42F-4E32-8E3C-E79D4201B299}"/>
                </c:ext>
              </c:extLst>
            </c:dLbl>
            <c:dLbl>
              <c:idx val="3"/>
              <c:layout>
                <c:manualLayout>
                  <c:x val="-2.7803451702700186E-3"/>
                  <c:y val="2.1689442797361881E-2"/>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42F-4E32-8E3C-E79D4201B299}"/>
                </c:ext>
              </c:extLst>
            </c:dLbl>
            <c:dLbl>
              <c:idx val="4"/>
              <c:layout>
                <c:manualLayout>
                  <c:x val="-5.2048901729525995E-3"/>
                  <c:y val="1.479260075720934E-2"/>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42F-4E32-8E3C-E79D4201B299}"/>
                </c:ext>
              </c:extLst>
            </c:dLbl>
            <c:dLbl>
              <c:idx val="5"/>
              <c:layout>
                <c:manualLayout>
                  <c:x val="-1.1891160854756344E-3"/>
                  <c:y val="2.2728092775755555E-2"/>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42F-4E32-8E3C-E79D4201B299}"/>
                </c:ext>
              </c:extLst>
            </c:dLbl>
            <c:dLbl>
              <c:idx val="6"/>
              <c:layout>
                <c:manualLayout>
                  <c:x val="1.4379031566132991E-3"/>
                  <c:y val="1.0701144576812418E-2"/>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42F-4E32-8E3C-E79D4201B299}"/>
                </c:ext>
              </c:extLst>
            </c:dLbl>
            <c:dLbl>
              <c:idx val="8"/>
              <c:layout>
                <c:manualLayout>
                  <c:x val="-9.1598171365169581E-3"/>
                  <c:y val="-6.327175394397469E-2"/>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42F-4E32-8E3C-E79D4201B299}"/>
                </c:ext>
              </c:extLst>
            </c:dLbl>
            <c:dLbl>
              <c:idx val="9"/>
              <c:layout>
                <c:manualLayout>
                  <c:x val="2.4988415365883705E-2"/>
                  <c:y val="1.2389506110022719E-3"/>
                </c:manualLayout>
              </c:layout>
              <c:numFmt formatCode="0.0%" sourceLinked="0"/>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42F-4E32-8E3C-E79D4201B299}"/>
                </c:ext>
              </c:extLst>
            </c:dLbl>
            <c:numFmt formatCode="0.0%" sourceLinked="0"/>
            <c:spPr>
              <a:noFill/>
              <a:ln w="25400">
                <a:noFill/>
              </a:ln>
            </c:spPr>
            <c:txPr>
              <a:bodyPr/>
              <a:lstStyle/>
              <a:p>
                <a:pPr>
                  <a:defRPr sz="125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　まとめ３'!$B$3:$M$3</c:f>
              <c:strCache>
                <c:ptCount val="12"/>
                <c:pt idx="0">
                  <c:v>1. コンビニ</c:v>
                </c:pt>
                <c:pt idx="1">
                  <c:v>2. スーパー（食料品）</c:v>
                </c:pt>
                <c:pt idx="2">
                  <c:v>3. カフェ</c:v>
                </c:pt>
                <c:pt idx="3">
                  <c:v>4. レストラン</c:v>
                </c:pt>
                <c:pt idx="4">
                  <c:v>5. ランニングステーション</c:v>
                </c:pt>
                <c:pt idx="5">
                  <c:v>6.フィットネス</c:v>
                </c:pt>
                <c:pt idx="6">
                  <c:v>７.温浴施設</c:v>
                </c:pt>
                <c:pt idx="7">
                  <c:v>８.有料バーベキュー施設</c:v>
                </c:pt>
                <c:pt idx="8">
                  <c:v>9.自転車ひろば（自転車の安全教育施設）</c:v>
                </c:pt>
                <c:pt idx="9">
                  <c:v>10.特にない</c:v>
                </c:pt>
                <c:pt idx="10">
                  <c:v>11.その他</c:v>
                </c:pt>
                <c:pt idx="11">
                  <c:v>12.その他</c:v>
                </c:pt>
              </c:strCache>
            </c:strRef>
          </c:cat>
          <c:val>
            <c:numRef>
              <c:f>'Q４・Ｑ５　まとめ３'!$B$5:$M$5</c:f>
              <c:numCache>
                <c:formatCode>0.0%</c:formatCode>
                <c:ptCount val="12"/>
                <c:pt idx="0">
                  <c:v>0.25367156208277702</c:v>
                </c:pt>
                <c:pt idx="1">
                  <c:v>5.6074766355140186E-2</c:v>
                </c:pt>
                <c:pt idx="2">
                  <c:v>0.20827770360480641</c:v>
                </c:pt>
                <c:pt idx="3">
                  <c:v>0.13618157543391188</c:v>
                </c:pt>
                <c:pt idx="4">
                  <c:v>1.335113484646195E-2</c:v>
                </c:pt>
                <c:pt idx="5">
                  <c:v>9.3457943925233638E-3</c:v>
                </c:pt>
                <c:pt idx="6">
                  <c:v>9.879839786381843E-2</c:v>
                </c:pt>
                <c:pt idx="7">
                  <c:v>5.0734312416555405E-2</c:v>
                </c:pt>
                <c:pt idx="8">
                  <c:v>1.7356475300400534E-2</c:v>
                </c:pt>
                <c:pt idx="9">
                  <c:v>5.3404539385847796E-3</c:v>
                </c:pt>
                <c:pt idx="10">
                  <c:v>8.2777036048064079E-2</c:v>
                </c:pt>
                <c:pt idx="11">
                  <c:v>6.8090787716955939E-2</c:v>
                </c:pt>
              </c:numCache>
            </c:numRef>
          </c:val>
          <c:extLst>
            <c:ext xmlns:c16="http://schemas.microsoft.com/office/drawing/2014/chart" uri="{C3380CC4-5D6E-409C-BE32-E72D297353CC}">
              <c16:uniqueId val="{00000009-E42F-4E32-8E3C-E79D4201B299}"/>
            </c:ext>
          </c:extLst>
        </c:ser>
        <c:dLbls>
          <c:showLegendKey val="0"/>
          <c:showVal val="0"/>
          <c:showCatName val="0"/>
          <c:showSerName val="0"/>
          <c:showPercent val="0"/>
          <c:showBubbleSize val="0"/>
        </c:dLbls>
        <c:gapWidth val="100"/>
        <c:axId val="392328080"/>
        <c:axId val="1"/>
      </c:barChart>
      <c:catAx>
        <c:axId val="39232808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crossAx val="392328080"/>
        <c:crosses val="autoZero"/>
        <c:crossBetween val="between"/>
      </c:valAx>
      <c:spPr>
        <a:noFill/>
        <a:ln w="25400">
          <a:noFill/>
        </a:ln>
      </c:spPr>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800" b="0" i="0" u="none" strike="noStrike" baseline="0">
                <a:effectLst/>
                <a:latin typeface="Meiryo UI" panose="020B0604030504040204" pitchFamily="50" charset="-128"/>
                <a:ea typeface="Meiryo UI" panose="020B0604030504040204" pitchFamily="50" charset="-128"/>
                <a:cs typeface="Meiryo UI" panose="020B0604030504040204" pitchFamily="50" charset="-128"/>
              </a:rPr>
              <a:t>新たにほしい施設は？</a:t>
            </a:r>
            <a:endParaRPr lang="ja-JP" altLang="en-US" b="0">
              <a:latin typeface="Meiryo UI" panose="020B0604030504040204" pitchFamily="50" charset="-128"/>
              <a:ea typeface="Meiryo UI" panose="020B0604030504040204" pitchFamily="50" charset="-128"/>
              <a:cs typeface="Meiryo UI" panose="020B0604030504040204" pitchFamily="50" charset="-128"/>
            </a:endParaRPr>
          </a:p>
        </c:rich>
      </c:tx>
      <c:layout/>
      <c:overlay val="0"/>
    </c:title>
    <c:autoTitleDeleted val="0"/>
    <c:plotArea>
      <c:layout/>
      <c:barChart>
        <c:barDir val="col"/>
        <c:grouping val="clustered"/>
        <c:varyColors val="0"/>
        <c:ser>
          <c:idx val="0"/>
          <c:order val="0"/>
          <c:spPr>
            <a:solidFill>
              <a:srgbClr val="FF0000"/>
            </a:solidFill>
          </c:spPr>
          <c:invertIfNegative val="0"/>
          <c:dLbls>
            <c:dLbl>
              <c:idx val="0"/>
              <c:layout>
                <c:manualLayout>
                  <c:x val="1.1571906867310796E-3"/>
                  <c:y val="2.3249780285581494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2AB-4EE8-9DF4-30879028FD08}"/>
                </c:ext>
              </c:extLst>
            </c:dLbl>
            <c:dLbl>
              <c:idx val="1"/>
              <c:layout>
                <c:manualLayout>
                  <c:x val="-1.9095379124086779E-3"/>
                  <c:y val="2.211491128520263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2AB-4EE8-9DF4-30879028FD08}"/>
                </c:ext>
              </c:extLst>
            </c:dLbl>
            <c:dLbl>
              <c:idx val="2"/>
              <c:layout>
                <c:manualLayout>
                  <c:x val="-8.4518292465842544E-4"/>
                  <c:y val="2.0634469949167147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2AB-4EE8-9DF4-30879028FD08}"/>
                </c:ext>
              </c:extLst>
            </c:dLbl>
            <c:dLbl>
              <c:idx val="3"/>
              <c:layout>
                <c:manualLayout>
                  <c:x val="-2.7803451702700186E-3"/>
                  <c:y val="2.1689442797361881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2AB-4EE8-9DF4-30879028FD08}"/>
                </c:ext>
              </c:extLst>
            </c:dLbl>
            <c:dLbl>
              <c:idx val="4"/>
              <c:layout>
                <c:manualLayout>
                  <c:x val="-5.2048901729525995E-3"/>
                  <c:y val="1.479260075720934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2AB-4EE8-9DF4-30879028FD08}"/>
                </c:ext>
              </c:extLst>
            </c:dLbl>
            <c:dLbl>
              <c:idx val="5"/>
              <c:layout>
                <c:manualLayout>
                  <c:x val="-1.1891160854756344E-3"/>
                  <c:y val="2.2728092775755555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2AB-4EE8-9DF4-30879028FD08}"/>
                </c:ext>
              </c:extLst>
            </c:dLbl>
            <c:dLbl>
              <c:idx val="6"/>
              <c:layout>
                <c:manualLayout>
                  <c:x val="1.4379031566132991E-3"/>
                  <c:y val="1.0701144576812418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2AB-4EE8-9DF4-30879028FD08}"/>
                </c:ext>
              </c:extLst>
            </c:dLbl>
            <c:dLbl>
              <c:idx val="8"/>
              <c:layout>
                <c:manualLayout>
                  <c:x val="-9.1598171365169581E-3"/>
                  <c:y val="-6.327175394397469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2AB-4EE8-9DF4-30879028FD08}"/>
                </c:ext>
              </c:extLst>
            </c:dLbl>
            <c:dLbl>
              <c:idx val="9"/>
              <c:layout>
                <c:manualLayout>
                  <c:x val="2.4988415365883705E-2"/>
                  <c:y val="1.2389506110022719E-3"/>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2AB-4EE8-9DF4-30879028FD08}"/>
                </c:ext>
              </c:extLst>
            </c:dLbl>
            <c:numFmt formatCode="0.0%" sourceLinked="0"/>
            <c:spPr>
              <a:noFill/>
              <a:ln w="25400">
                <a:noFill/>
              </a:ln>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　まとめ３'!$B$3:$L$3</c:f>
              <c:strCache>
                <c:ptCount val="11"/>
                <c:pt idx="0">
                  <c:v>1. コンビニ</c:v>
                </c:pt>
                <c:pt idx="1">
                  <c:v>2. スーパー（食料品）</c:v>
                </c:pt>
                <c:pt idx="2">
                  <c:v>3. カフェ</c:v>
                </c:pt>
                <c:pt idx="3">
                  <c:v>4. レストラン</c:v>
                </c:pt>
                <c:pt idx="4">
                  <c:v>5. ランニングステーション</c:v>
                </c:pt>
                <c:pt idx="5">
                  <c:v>6.フィットネス</c:v>
                </c:pt>
                <c:pt idx="6">
                  <c:v>７.温浴施設</c:v>
                </c:pt>
                <c:pt idx="7">
                  <c:v>８.有料バーベキュー施設</c:v>
                </c:pt>
                <c:pt idx="8">
                  <c:v>9.自転車ひろば（自転車の安全教育施設）</c:v>
                </c:pt>
                <c:pt idx="9">
                  <c:v>10.特にない</c:v>
                </c:pt>
                <c:pt idx="10">
                  <c:v>11.その他</c:v>
                </c:pt>
              </c:strCache>
            </c:strRef>
          </c:cat>
          <c:val>
            <c:numRef>
              <c:f>'Q４・Ｑ５　まとめ３'!$B$5:$L$5</c:f>
              <c:numCache>
                <c:formatCode>0.0%</c:formatCode>
                <c:ptCount val="11"/>
                <c:pt idx="0">
                  <c:v>0.21019108280254778</c:v>
                </c:pt>
                <c:pt idx="1">
                  <c:v>3.5031847133757961E-2</c:v>
                </c:pt>
                <c:pt idx="2">
                  <c:v>0.32006369426751591</c:v>
                </c:pt>
                <c:pt idx="3">
                  <c:v>0.10031847133757962</c:v>
                </c:pt>
                <c:pt idx="4">
                  <c:v>1.751592356687898E-2</c:v>
                </c:pt>
                <c:pt idx="5">
                  <c:v>1.5923566878980892E-2</c:v>
                </c:pt>
                <c:pt idx="6">
                  <c:v>6.0509554140127389E-2</c:v>
                </c:pt>
                <c:pt idx="7">
                  <c:v>8.7579617834394899E-2</c:v>
                </c:pt>
                <c:pt idx="8">
                  <c:v>1.1146496815286623E-2</c:v>
                </c:pt>
                <c:pt idx="9">
                  <c:v>0.12738853503184713</c:v>
                </c:pt>
                <c:pt idx="10">
                  <c:v>1.4331210191082803E-2</c:v>
                </c:pt>
              </c:numCache>
            </c:numRef>
          </c:val>
          <c:extLst>
            <c:ext xmlns:c16="http://schemas.microsoft.com/office/drawing/2014/chart" uri="{C3380CC4-5D6E-409C-BE32-E72D297353CC}">
              <c16:uniqueId val="{00000009-92AB-4EE8-9DF4-30879028FD08}"/>
            </c:ext>
          </c:extLst>
        </c:ser>
        <c:dLbls>
          <c:showLegendKey val="0"/>
          <c:showVal val="0"/>
          <c:showCatName val="0"/>
          <c:showSerName val="0"/>
          <c:showPercent val="0"/>
          <c:showBubbleSize val="0"/>
        </c:dLbls>
        <c:gapWidth val="100"/>
        <c:axId val="150068000"/>
        <c:axId val="1"/>
      </c:barChart>
      <c:catAx>
        <c:axId val="15006800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crossAx val="150068000"/>
        <c:crosses val="autoZero"/>
        <c:crossBetween val="between"/>
      </c:valAx>
      <c:spPr>
        <a:noFill/>
        <a:ln w="25400">
          <a:noFill/>
        </a:ln>
      </c:spPr>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800" b="0">
                <a:effectLst/>
                <a:latin typeface="Meiryo UI" panose="020B0604030504040204" pitchFamily="50" charset="-128"/>
                <a:ea typeface="Meiryo UI" panose="020B0604030504040204" pitchFamily="50" charset="-128"/>
                <a:cs typeface="Meiryo UI" panose="020B0604030504040204" pitchFamily="50" charset="-128"/>
              </a:rPr>
              <a:t>あったらよいイベントは？</a:t>
            </a:r>
            <a:endParaRPr lang="ja-JP" altLang="ja-JP" b="0">
              <a:effectLst/>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21445178179282098"/>
          <c:y val="1.8390268135151263E-2"/>
        </c:manualLayout>
      </c:layout>
      <c:overlay val="0"/>
    </c:title>
    <c:autoTitleDeleted val="0"/>
    <c:plotArea>
      <c:layout/>
      <c:barChart>
        <c:barDir val="col"/>
        <c:grouping val="clustered"/>
        <c:varyColors val="0"/>
        <c:ser>
          <c:idx val="0"/>
          <c:order val="0"/>
          <c:spPr>
            <a:solidFill>
              <a:srgbClr val="FF0000"/>
            </a:solidFill>
          </c:spPr>
          <c:invertIfNegative val="0"/>
          <c:dPt>
            <c:idx val="0"/>
            <c:invertIfNegative val="0"/>
            <c:bubble3D val="0"/>
            <c:extLst>
              <c:ext xmlns:c16="http://schemas.microsoft.com/office/drawing/2014/chart" uri="{C3380CC4-5D6E-409C-BE32-E72D297353CC}">
                <c16:uniqueId val="{00000000-34E6-44CB-9CB2-FEC125D51497}"/>
              </c:ext>
            </c:extLst>
          </c:dPt>
          <c:dPt>
            <c:idx val="1"/>
            <c:invertIfNegative val="0"/>
            <c:bubble3D val="0"/>
            <c:extLst>
              <c:ext xmlns:c16="http://schemas.microsoft.com/office/drawing/2014/chart" uri="{C3380CC4-5D6E-409C-BE32-E72D297353CC}">
                <c16:uniqueId val="{00000001-34E6-44CB-9CB2-FEC125D51497}"/>
              </c:ext>
            </c:extLst>
          </c:dPt>
          <c:dPt>
            <c:idx val="2"/>
            <c:invertIfNegative val="0"/>
            <c:bubble3D val="0"/>
            <c:extLst>
              <c:ext xmlns:c16="http://schemas.microsoft.com/office/drawing/2014/chart" uri="{C3380CC4-5D6E-409C-BE32-E72D297353CC}">
                <c16:uniqueId val="{00000002-34E6-44CB-9CB2-FEC125D51497}"/>
              </c:ext>
            </c:extLst>
          </c:dPt>
          <c:dPt>
            <c:idx val="3"/>
            <c:invertIfNegative val="0"/>
            <c:bubble3D val="0"/>
            <c:extLst>
              <c:ext xmlns:c16="http://schemas.microsoft.com/office/drawing/2014/chart" uri="{C3380CC4-5D6E-409C-BE32-E72D297353CC}">
                <c16:uniqueId val="{00000003-34E6-44CB-9CB2-FEC125D51497}"/>
              </c:ext>
            </c:extLst>
          </c:dPt>
          <c:dPt>
            <c:idx val="4"/>
            <c:invertIfNegative val="0"/>
            <c:bubble3D val="0"/>
            <c:extLst>
              <c:ext xmlns:c16="http://schemas.microsoft.com/office/drawing/2014/chart" uri="{C3380CC4-5D6E-409C-BE32-E72D297353CC}">
                <c16:uniqueId val="{00000004-34E6-44CB-9CB2-FEC125D51497}"/>
              </c:ext>
            </c:extLst>
          </c:dPt>
          <c:dLbls>
            <c:dLbl>
              <c:idx val="0"/>
              <c:layout>
                <c:manualLayout>
                  <c:x val="-1.2778560918544131E-3"/>
                  <c:y val="7.5765991813576978E-3"/>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4E6-44CB-9CB2-FEC125D51497}"/>
                </c:ext>
              </c:extLst>
            </c:dLbl>
            <c:dLbl>
              <c:idx val="1"/>
              <c:layout>
                <c:manualLayout>
                  <c:x val="-5.1962787167123892E-4"/>
                  <c:y val="1.8346730813918462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4E6-44CB-9CB2-FEC125D51497}"/>
                </c:ext>
              </c:extLst>
            </c:dLbl>
            <c:dLbl>
              <c:idx val="2"/>
              <c:layout>
                <c:manualLayout>
                  <c:x val="-1.2429901958570704E-3"/>
                  <c:y val="2.107974918577344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4E6-44CB-9CB2-FEC125D51497}"/>
                </c:ext>
              </c:extLst>
            </c:dLbl>
            <c:dLbl>
              <c:idx val="3"/>
              <c:layout>
                <c:manualLayout>
                  <c:x val="1.6683121199210392E-3"/>
                  <c:y val="1.6113554406107185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4E6-44CB-9CB2-FEC125D51497}"/>
                </c:ext>
              </c:extLst>
            </c:dLbl>
            <c:dLbl>
              <c:idx val="4"/>
              <c:layout>
                <c:manualLayout>
                  <c:x val="-1.72260630133849E-3"/>
                  <c:y val="1.6728039412067935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4E6-44CB-9CB2-FEC125D51497}"/>
                </c:ext>
              </c:extLst>
            </c:dLbl>
            <c:dLbl>
              <c:idx val="6"/>
              <c:layout>
                <c:manualLayout>
                  <c:x val="-3.195610598926292E-3"/>
                  <c:y val="-5.7331446172333494E-3"/>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4E6-44CB-9CB2-FEC125D51497}"/>
                </c:ext>
              </c:extLst>
            </c:dLbl>
            <c:dLbl>
              <c:idx val="8"/>
              <c:layout>
                <c:manualLayout>
                  <c:x val="1.077812993653608E-2"/>
                  <c:y val="-5.9226226623065627E-2"/>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E6-44CB-9CB2-FEC125D51497}"/>
                </c:ext>
              </c:extLst>
            </c:dLbl>
            <c:dLbl>
              <c:idx val="9"/>
              <c:layout>
                <c:manualLayout>
                  <c:x val="2.6776587916489819E-2"/>
                  <c:y val="-2.6350826456697242E-3"/>
                </c:manualLayout>
              </c:layout>
              <c:numFmt formatCode="0.0%" sourceLinked="0"/>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E6-44CB-9CB2-FEC125D51497}"/>
                </c:ext>
              </c:extLst>
            </c:dLbl>
            <c:numFmt formatCode="0.0%" sourceLinked="0"/>
            <c:spPr>
              <a:noFill/>
              <a:ln w="25400">
                <a:noFill/>
              </a:ln>
            </c:spPr>
            <c:txPr>
              <a:bodyPr/>
              <a:lstStyle/>
              <a:p>
                <a:pPr>
                  <a:defRPr sz="12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　まとめ３'!$B$8:$I$8</c:f>
              <c:strCache>
                <c:ptCount val="8"/>
                <c:pt idx="0">
                  <c:v>1. 野外ライブ・コンサート</c:v>
                </c:pt>
                <c:pt idx="1">
                  <c:v>2.マルシェ（青空市）</c:v>
                </c:pt>
                <c:pt idx="2">
                  <c:v>3.フリーマーケット、ガレージセール</c:v>
                </c:pt>
                <c:pt idx="3">
                  <c:v>4. 野外映画観賞会</c:v>
                </c:pt>
                <c:pt idx="4">
                  <c:v>5. マラソン大会</c:v>
                </c:pt>
                <c:pt idx="5">
                  <c:v>6. コスプレイベント</c:v>
                </c:pt>
                <c:pt idx="6">
                  <c:v>7. 特にない</c:v>
                </c:pt>
                <c:pt idx="7">
                  <c:v>8.その他</c:v>
                </c:pt>
              </c:strCache>
            </c:strRef>
          </c:cat>
          <c:val>
            <c:numRef>
              <c:f>'Q４・Ｑ５　まとめ３'!$B$10:$I$10</c:f>
              <c:numCache>
                <c:formatCode>0.0%</c:formatCode>
                <c:ptCount val="8"/>
                <c:pt idx="0">
                  <c:v>0.17864077669902911</c:v>
                </c:pt>
                <c:pt idx="1">
                  <c:v>0.19223300970873786</c:v>
                </c:pt>
                <c:pt idx="2">
                  <c:v>0.14563106796116504</c:v>
                </c:pt>
                <c:pt idx="3">
                  <c:v>0.10485436893203884</c:v>
                </c:pt>
                <c:pt idx="4">
                  <c:v>2.524271844660194E-2</c:v>
                </c:pt>
                <c:pt idx="5">
                  <c:v>0.11844660194174757</c:v>
                </c:pt>
                <c:pt idx="6">
                  <c:v>0.11844660194174757</c:v>
                </c:pt>
                <c:pt idx="7">
                  <c:v>0.21553398058252426</c:v>
                </c:pt>
              </c:numCache>
            </c:numRef>
          </c:val>
          <c:extLst>
            <c:ext xmlns:c16="http://schemas.microsoft.com/office/drawing/2014/chart" uri="{C3380CC4-5D6E-409C-BE32-E72D297353CC}">
              <c16:uniqueId val="{00000008-34E6-44CB-9CB2-FEC125D51497}"/>
            </c:ext>
          </c:extLst>
        </c:ser>
        <c:dLbls>
          <c:showLegendKey val="0"/>
          <c:showVal val="0"/>
          <c:showCatName val="0"/>
          <c:showSerName val="0"/>
          <c:showPercent val="0"/>
          <c:showBubbleSize val="0"/>
        </c:dLbls>
        <c:gapWidth val="100"/>
        <c:axId val="150067584"/>
        <c:axId val="1"/>
      </c:barChart>
      <c:catAx>
        <c:axId val="150067584"/>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crossAx val="150067584"/>
        <c:crosses val="autoZero"/>
        <c:crossBetween val="between"/>
      </c:valAx>
      <c:spPr>
        <a:noFill/>
        <a:ln w="25400">
          <a:noFill/>
        </a:ln>
      </c:spPr>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800" b="0" i="0" u="none" strike="noStrike" baseline="0">
                <a:effectLst/>
                <a:latin typeface="Meiryo UI" panose="020B0604030504040204" pitchFamily="50" charset="-128"/>
                <a:ea typeface="Meiryo UI" panose="020B0604030504040204" pitchFamily="50" charset="-128"/>
                <a:cs typeface="Meiryo UI" panose="020B0604030504040204" pitchFamily="50" charset="-128"/>
              </a:rPr>
              <a:t>新たにほしい施設は？</a:t>
            </a:r>
            <a:endParaRPr lang="ja-JP" altLang="en-US" b="0">
              <a:latin typeface="Meiryo UI" panose="020B0604030504040204" pitchFamily="50" charset="-128"/>
              <a:ea typeface="Meiryo UI" panose="020B0604030504040204" pitchFamily="50" charset="-128"/>
              <a:cs typeface="Meiryo UI" panose="020B0604030504040204" pitchFamily="50" charset="-128"/>
            </a:endParaRPr>
          </a:p>
        </c:rich>
      </c:tx>
      <c:layout/>
      <c:overlay val="0"/>
    </c:title>
    <c:autoTitleDeleted val="0"/>
    <c:plotArea>
      <c:layout/>
      <c:barChart>
        <c:barDir val="col"/>
        <c:grouping val="clustered"/>
        <c:varyColors val="0"/>
        <c:ser>
          <c:idx val="0"/>
          <c:order val="0"/>
          <c:spPr>
            <a:solidFill>
              <a:srgbClr val="FF0000"/>
            </a:solidFill>
          </c:spPr>
          <c:invertIfNegative val="0"/>
          <c:dPt>
            <c:idx val="0"/>
            <c:invertIfNegative val="0"/>
            <c:bubble3D val="0"/>
            <c:extLst>
              <c:ext xmlns:c16="http://schemas.microsoft.com/office/drawing/2014/chart" uri="{C3380CC4-5D6E-409C-BE32-E72D297353CC}">
                <c16:uniqueId val="{00000000-D02A-4ABA-9B1F-AA362C555171}"/>
              </c:ext>
            </c:extLst>
          </c:dPt>
          <c:dPt>
            <c:idx val="1"/>
            <c:invertIfNegative val="0"/>
            <c:bubble3D val="0"/>
            <c:extLst>
              <c:ext xmlns:c16="http://schemas.microsoft.com/office/drawing/2014/chart" uri="{C3380CC4-5D6E-409C-BE32-E72D297353CC}">
                <c16:uniqueId val="{00000001-D02A-4ABA-9B1F-AA362C555171}"/>
              </c:ext>
            </c:extLst>
          </c:dPt>
          <c:dPt>
            <c:idx val="2"/>
            <c:invertIfNegative val="0"/>
            <c:bubble3D val="0"/>
            <c:extLst>
              <c:ext xmlns:c16="http://schemas.microsoft.com/office/drawing/2014/chart" uri="{C3380CC4-5D6E-409C-BE32-E72D297353CC}">
                <c16:uniqueId val="{00000002-D02A-4ABA-9B1F-AA362C555171}"/>
              </c:ext>
            </c:extLst>
          </c:dPt>
          <c:dPt>
            <c:idx val="3"/>
            <c:invertIfNegative val="0"/>
            <c:bubble3D val="0"/>
            <c:extLst>
              <c:ext xmlns:c16="http://schemas.microsoft.com/office/drawing/2014/chart" uri="{C3380CC4-5D6E-409C-BE32-E72D297353CC}">
                <c16:uniqueId val="{00000003-D02A-4ABA-9B1F-AA362C555171}"/>
              </c:ext>
            </c:extLst>
          </c:dPt>
          <c:dPt>
            <c:idx val="4"/>
            <c:invertIfNegative val="0"/>
            <c:bubble3D val="0"/>
            <c:extLst>
              <c:ext xmlns:c16="http://schemas.microsoft.com/office/drawing/2014/chart" uri="{C3380CC4-5D6E-409C-BE32-E72D297353CC}">
                <c16:uniqueId val="{00000004-D02A-4ABA-9B1F-AA362C555171}"/>
              </c:ext>
            </c:extLst>
          </c:dPt>
          <c:dPt>
            <c:idx val="5"/>
            <c:invertIfNegative val="0"/>
            <c:bubble3D val="0"/>
            <c:extLst>
              <c:ext xmlns:c16="http://schemas.microsoft.com/office/drawing/2014/chart" uri="{C3380CC4-5D6E-409C-BE32-E72D297353CC}">
                <c16:uniqueId val="{00000005-D02A-4ABA-9B1F-AA362C555171}"/>
              </c:ext>
            </c:extLst>
          </c:dPt>
          <c:dPt>
            <c:idx val="6"/>
            <c:invertIfNegative val="0"/>
            <c:bubble3D val="0"/>
            <c:extLst>
              <c:ext xmlns:c16="http://schemas.microsoft.com/office/drawing/2014/chart" uri="{C3380CC4-5D6E-409C-BE32-E72D297353CC}">
                <c16:uniqueId val="{00000006-D02A-4ABA-9B1F-AA362C555171}"/>
              </c:ext>
            </c:extLst>
          </c:dPt>
          <c:dLbls>
            <c:dLbl>
              <c:idx val="0"/>
              <c:layout>
                <c:manualLayout>
                  <c:x val="1.1571906867310796E-3"/>
                  <c:y val="2.3249780285581494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02A-4ABA-9B1F-AA362C555171}"/>
                </c:ext>
              </c:extLst>
            </c:dLbl>
            <c:dLbl>
              <c:idx val="1"/>
              <c:layout>
                <c:manualLayout>
                  <c:x val="-1.9095379124086779E-3"/>
                  <c:y val="2.211491128520263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02A-4ABA-9B1F-AA362C555171}"/>
                </c:ext>
              </c:extLst>
            </c:dLbl>
            <c:dLbl>
              <c:idx val="2"/>
              <c:layout>
                <c:manualLayout>
                  <c:x val="-8.4518292465842544E-4"/>
                  <c:y val="2.0634469949167147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02A-4ABA-9B1F-AA362C555171}"/>
                </c:ext>
              </c:extLst>
            </c:dLbl>
            <c:dLbl>
              <c:idx val="3"/>
              <c:layout>
                <c:manualLayout>
                  <c:x val="-2.7803451702700186E-3"/>
                  <c:y val="2.1689442797361881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02A-4ABA-9B1F-AA362C555171}"/>
                </c:ext>
              </c:extLst>
            </c:dLbl>
            <c:dLbl>
              <c:idx val="4"/>
              <c:layout>
                <c:manualLayout>
                  <c:x val="-5.2048901729525995E-3"/>
                  <c:y val="1.479260075720934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02A-4ABA-9B1F-AA362C555171}"/>
                </c:ext>
              </c:extLst>
            </c:dLbl>
            <c:dLbl>
              <c:idx val="5"/>
              <c:layout>
                <c:manualLayout>
                  <c:x val="-1.1891160854756344E-3"/>
                  <c:y val="2.2728092775755555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02A-4ABA-9B1F-AA362C555171}"/>
                </c:ext>
              </c:extLst>
            </c:dLbl>
            <c:dLbl>
              <c:idx val="6"/>
              <c:layout>
                <c:manualLayout>
                  <c:x val="1.4379031566132991E-3"/>
                  <c:y val="1.0701144576812418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02A-4ABA-9B1F-AA362C555171}"/>
                </c:ext>
              </c:extLst>
            </c:dLbl>
            <c:dLbl>
              <c:idx val="8"/>
              <c:layout>
                <c:manualLayout>
                  <c:x val="-9.1598171365169581E-3"/>
                  <c:y val="-6.327175394397469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02A-4ABA-9B1F-AA362C555171}"/>
                </c:ext>
              </c:extLst>
            </c:dLbl>
            <c:dLbl>
              <c:idx val="9"/>
              <c:layout>
                <c:manualLayout>
                  <c:x val="2.4988415365883705E-2"/>
                  <c:y val="1.2389506110022719E-3"/>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02A-4ABA-9B1F-AA362C555171}"/>
                </c:ext>
              </c:extLst>
            </c:dLbl>
            <c:numFmt formatCode="0.0%" sourceLinked="0"/>
            <c:spPr>
              <a:noFill/>
              <a:ln w="25400">
                <a:noFill/>
              </a:ln>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　まとめ３'!$B$3:$M$3</c:f>
              <c:strCache>
                <c:ptCount val="12"/>
                <c:pt idx="0">
                  <c:v>1. コンビニ</c:v>
                </c:pt>
                <c:pt idx="1">
                  <c:v>2. スーパー（食料品）</c:v>
                </c:pt>
                <c:pt idx="2">
                  <c:v>3. カフェ</c:v>
                </c:pt>
                <c:pt idx="3">
                  <c:v>4. レストラン</c:v>
                </c:pt>
                <c:pt idx="4">
                  <c:v>5. ランニングステーション</c:v>
                </c:pt>
                <c:pt idx="5">
                  <c:v>6.フィットネス</c:v>
                </c:pt>
                <c:pt idx="6">
                  <c:v>７.温浴施設</c:v>
                </c:pt>
                <c:pt idx="7">
                  <c:v>８.有料バーベキュー施設</c:v>
                </c:pt>
                <c:pt idx="8">
                  <c:v>9.自転車ひろば（自転車の安全教育施設）</c:v>
                </c:pt>
                <c:pt idx="9">
                  <c:v>10.シャワー施設</c:v>
                </c:pt>
                <c:pt idx="10">
                  <c:v>11.特にない</c:v>
                </c:pt>
                <c:pt idx="11">
                  <c:v>12．その他</c:v>
                </c:pt>
              </c:strCache>
            </c:strRef>
          </c:cat>
          <c:val>
            <c:numRef>
              <c:f>'Q４・Ｑ５　まとめ３'!$B$5:$M$5</c:f>
              <c:numCache>
                <c:formatCode>0.0%</c:formatCode>
                <c:ptCount val="12"/>
                <c:pt idx="0">
                  <c:v>0.26158445440956651</c:v>
                </c:pt>
                <c:pt idx="1">
                  <c:v>5.9790732436472344E-2</c:v>
                </c:pt>
                <c:pt idx="2">
                  <c:v>0.20179372197309417</c:v>
                </c:pt>
                <c:pt idx="3">
                  <c:v>8.0717488789237665E-2</c:v>
                </c:pt>
                <c:pt idx="4">
                  <c:v>1.0463378176382661E-2</c:v>
                </c:pt>
                <c:pt idx="5">
                  <c:v>2.391629297458894E-2</c:v>
                </c:pt>
                <c:pt idx="6">
                  <c:v>0.1031390134529148</c:v>
                </c:pt>
                <c:pt idx="7">
                  <c:v>2.5411061285500747E-2</c:v>
                </c:pt>
                <c:pt idx="8">
                  <c:v>2.8400597907324365E-2</c:v>
                </c:pt>
                <c:pt idx="9">
                  <c:v>6.5769805680119586E-2</c:v>
                </c:pt>
                <c:pt idx="10">
                  <c:v>0.1210762331838565</c:v>
                </c:pt>
                <c:pt idx="11">
                  <c:v>1.7937219730941704E-2</c:v>
                </c:pt>
              </c:numCache>
            </c:numRef>
          </c:val>
          <c:extLst>
            <c:ext xmlns:c16="http://schemas.microsoft.com/office/drawing/2014/chart" uri="{C3380CC4-5D6E-409C-BE32-E72D297353CC}">
              <c16:uniqueId val="{00000009-D02A-4ABA-9B1F-AA362C555171}"/>
            </c:ext>
          </c:extLst>
        </c:ser>
        <c:dLbls>
          <c:showLegendKey val="0"/>
          <c:showVal val="0"/>
          <c:showCatName val="0"/>
          <c:showSerName val="0"/>
          <c:showPercent val="0"/>
          <c:showBubbleSize val="0"/>
        </c:dLbls>
        <c:gapWidth val="100"/>
        <c:axId val="1967719200"/>
        <c:axId val="1"/>
      </c:barChart>
      <c:catAx>
        <c:axId val="196771920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crossAx val="1967719200"/>
        <c:crosses val="autoZero"/>
        <c:crossBetween val="between"/>
      </c:valAx>
      <c:spPr>
        <a:noFill/>
        <a:ln w="25400">
          <a:noFill/>
        </a:ln>
      </c:spPr>
    </c:plotArea>
    <c:plotVisOnly val="1"/>
    <c:dispBlanksAs val="gap"/>
    <c:showDLblsOverMax val="0"/>
  </c:chart>
  <c:spPr>
    <a:ln>
      <a:noFill/>
    </a:ln>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800" b="0" dirty="0">
                <a:effectLst/>
                <a:latin typeface="Meiryo UI" panose="020B0604030504040204" pitchFamily="50" charset="-128"/>
                <a:ea typeface="Meiryo UI" panose="020B0604030504040204" pitchFamily="50" charset="-128"/>
                <a:cs typeface="Meiryo UI" panose="020B0604030504040204" pitchFamily="50" charset="-128"/>
              </a:rPr>
              <a:t>あったらよいイベントは？</a:t>
            </a:r>
            <a:endParaRPr lang="ja-JP" altLang="ja-JP" b="0" dirty="0">
              <a:effectLst/>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18393416974209995"/>
          <c:y val="2.2861399747738285E-2"/>
        </c:manualLayout>
      </c:layout>
      <c:overlay val="0"/>
    </c:title>
    <c:autoTitleDeleted val="0"/>
    <c:plotArea>
      <c:layout/>
      <c:barChart>
        <c:barDir val="col"/>
        <c:grouping val="clustered"/>
        <c:varyColors val="0"/>
        <c:ser>
          <c:idx val="0"/>
          <c:order val="0"/>
          <c:spPr>
            <a:solidFill>
              <a:srgbClr val="FF0000"/>
            </a:solidFill>
          </c:spPr>
          <c:invertIfNegative val="0"/>
          <c:dPt>
            <c:idx val="0"/>
            <c:invertIfNegative val="0"/>
            <c:bubble3D val="0"/>
            <c:extLst>
              <c:ext xmlns:c16="http://schemas.microsoft.com/office/drawing/2014/chart" uri="{C3380CC4-5D6E-409C-BE32-E72D297353CC}">
                <c16:uniqueId val="{00000000-8C9D-4009-A31E-B8C2097CA011}"/>
              </c:ext>
            </c:extLst>
          </c:dPt>
          <c:dPt>
            <c:idx val="1"/>
            <c:invertIfNegative val="0"/>
            <c:bubble3D val="0"/>
            <c:extLst>
              <c:ext xmlns:c16="http://schemas.microsoft.com/office/drawing/2014/chart" uri="{C3380CC4-5D6E-409C-BE32-E72D297353CC}">
                <c16:uniqueId val="{00000001-8C9D-4009-A31E-B8C2097CA011}"/>
              </c:ext>
            </c:extLst>
          </c:dPt>
          <c:dPt>
            <c:idx val="2"/>
            <c:invertIfNegative val="0"/>
            <c:bubble3D val="0"/>
            <c:extLst>
              <c:ext xmlns:c16="http://schemas.microsoft.com/office/drawing/2014/chart" uri="{C3380CC4-5D6E-409C-BE32-E72D297353CC}">
                <c16:uniqueId val="{00000002-8C9D-4009-A31E-B8C2097CA011}"/>
              </c:ext>
            </c:extLst>
          </c:dPt>
          <c:dPt>
            <c:idx val="3"/>
            <c:invertIfNegative val="0"/>
            <c:bubble3D val="0"/>
            <c:extLst>
              <c:ext xmlns:c16="http://schemas.microsoft.com/office/drawing/2014/chart" uri="{C3380CC4-5D6E-409C-BE32-E72D297353CC}">
                <c16:uniqueId val="{00000003-8C9D-4009-A31E-B8C2097CA011}"/>
              </c:ext>
            </c:extLst>
          </c:dPt>
          <c:dPt>
            <c:idx val="4"/>
            <c:invertIfNegative val="0"/>
            <c:bubble3D val="0"/>
            <c:extLst>
              <c:ext xmlns:c16="http://schemas.microsoft.com/office/drawing/2014/chart" uri="{C3380CC4-5D6E-409C-BE32-E72D297353CC}">
                <c16:uniqueId val="{00000004-8C9D-4009-A31E-B8C2097CA011}"/>
              </c:ext>
            </c:extLst>
          </c:dPt>
          <c:dLbls>
            <c:dLbl>
              <c:idx val="0"/>
              <c:layout>
                <c:manualLayout>
                  <c:x val="-1.2778560918544131E-3"/>
                  <c:y val="7.5765991813576978E-3"/>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C9D-4009-A31E-B8C2097CA011}"/>
                </c:ext>
              </c:extLst>
            </c:dLbl>
            <c:dLbl>
              <c:idx val="1"/>
              <c:layout>
                <c:manualLayout>
                  <c:x val="-5.1962787167123892E-4"/>
                  <c:y val="1.8346730813918462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C9D-4009-A31E-B8C2097CA011}"/>
                </c:ext>
              </c:extLst>
            </c:dLbl>
            <c:dLbl>
              <c:idx val="2"/>
              <c:layout>
                <c:manualLayout>
                  <c:x val="-1.2429901958570704E-3"/>
                  <c:y val="2.107974918577344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C9D-4009-A31E-B8C2097CA011}"/>
                </c:ext>
              </c:extLst>
            </c:dLbl>
            <c:dLbl>
              <c:idx val="3"/>
              <c:layout>
                <c:manualLayout>
                  <c:x val="1.6683121199210392E-3"/>
                  <c:y val="1.6113554406107185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C9D-4009-A31E-B8C2097CA011}"/>
                </c:ext>
              </c:extLst>
            </c:dLbl>
            <c:dLbl>
              <c:idx val="4"/>
              <c:layout>
                <c:manualLayout>
                  <c:x val="-1.72260630133849E-3"/>
                  <c:y val="1.6728039412067935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C9D-4009-A31E-B8C2097CA011}"/>
                </c:ext>
              </c:extLst>
            </c:dLbl>
            <c:dLbl>
              <c:idx val="6"/>
              <c:layout>
                <c:manualLayout>
                  <c:x val="-3.195610598926292E-3"/>
                  <c:y val="-5.7331446172333494E-3"/>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C9D-4009-A31E-B8C2097CA011}"/>
                </c:ext>
              </c:extLst>
            </c:dLbl>
            <c:dLbl>
              <c:idx val="8"/>
              <c:layout>
                <c:manualLayout>
                  <c:x val="1.077812993653608E-2"/>
                  <c:y val="-5.9226226623065627E-2"/>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C9D-4009-A31E-B8C2097CA011}"/>
                </c:ext>
              </c:extLst>
            </c:dLbl>
            <c:dLbl>
              <c:idx val="9"/>
              <c:layout>
                <c:manualLayout>
                  <c:x val="2.6776587916489819E-2"/>
                  <c:y val="-2.6350826456697242E-3"/>
                </c:manualLayout>
              </c:layout>
              <c:numFmt formatCode="0.0%" sourceLinked="0"/>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C9D-4009-A31E-B8C2097CA011}"/>
                </c:ext>
              </c:extLst>
            </c:dLbl>
            <c:numFmt formatCode="0.0%" sourceLinked="0"/>
            <c:spPr>
              <a:noFill/>
              <a:ln w="25400">
                <a:noFill/>
              </a:ln>
            </c:spPr>
            <c:txPr>
              <a:bodyPr/>
              <a:lstStyle/>
              <a:p>
                <a:pPr>
                  <a:defRPr sz="100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　まとめ３'!$B$8:$J$8</c:f>
              <c:strCache>
                <c:ptCount val="9"/>
                <c:pt idx="0">
                  <c:v>1. 野外ライブ・コンサート</c:v>
                </c:pt>
                <c:pt idx="1">
                  <c:v>2.マルシェ（青空市）</c:v>
                </c:pt>
                <c:pt idx="2">
                  <c:v>3.フリーマーケット、ガレージセール</c:v>
                </c:pt>
                <c:pt idx="3">
                  <c:v>4. 野外映画観賞会</c:v>
                </c:pt>
                <c:pt idx="4">
                  <c:v>5. マラソン大会</c:v>
                </c:pt>
                <c:pt idx="5">
                  <c:v>6. コスプレイベント</c:v>
                </c:pt>
                <c:pt idx="6">
                  <c:v>7. スポーツイベント</c:v>
                </c:pt>
                <c:pt idx="7">
                  <c:v>8.特に無し</c:v>
                </c:pt>
                <c:pt idx="8">
                  <c:v>9.その他</c:v>
                </c:pt>
              </c:strCache>
            </c:strRef>
          </c:cat>
          <c:val>
            <c:numRef>
              <c:f>'Q４・Ｑ５　まとめ３'!$B$10:$J$10</c:f>
              <c:numCache>
                <c:formatCode>0.0%</c:formatCode>
                <c:ptCount val="9"/>
                <c:pt idx="0">
                  <c:v>0.14478114478114479</c:v>
                </c:pt>
                <c:pt idx="1">
                  <c:v>0.18518518518518517</c:v>
                </c:pt>
                <c:pt idx="2">
                  <c:v>0.16498316498316498</c:v>
                </c:pt>
                <c:pt idx="3">
                  <c:v>7.2390572390572394E-2</c:v>
                </c:pt>
                <c:pt idx="4">
                  <c:v>3.3670033670033669E-2</c:v>
                </c:pt>
                <c:pt idx="5">
                  <c:v>4.3771043771043773E-2</c:v>
                </c:pt>
                <c:pt idx="6">
                  <c:v>0.14478114478114479</c:v>
                </c:pt>
                <c:pt idx="7">
                  <c:v>0.19360269360269361</c:v>
                </c:pt>
                <c:pt idx="8">
                  <c:v>1.6835016835016835E-2</c:v>
                </c:pt>
              </c:numCache>
            </c:numRef>
          </c:val>
          <c:extLst>
            <c:ext xmlns:c16="http://schemas.microsoft.com/office/drawing/2014/chart" uri="{C3380CC4-5D6E-409C-BE32-E72D297353CC}">
              <c16:uniqueId val="{00000008-8C9D-4009-A31E-B8C2097CA011}"/>
            </c:ext>
          </c:extLst>
        </c:ser>
        <c:dLbls>
          <c:showLegendKey val="0"/>
          <c:showVal val="0"/>
          <c:showCatName val="0"/>
          <c:showSerName val="0"/>
          <c:showPercent val="0"/>
          <c:showBubbleSize val="0"/>
        </c:dLbls>
        <c:gapWidth val="100"/>
        <c:axId val="1967715456"/>
        <c:axId val="1"/>
      </c:barChart>
      <c:catAx>
        <c:axId val="1967715456"/>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crossAx val="1967715456"/>
        <c:crosses val="autoZero"/>
        <c:crossBetween val="between"/>
      </c:valAx>
      <c:spPr>
        <a:noFill/>
        <a:ln w="25400">
          <a:noFill/>
        </a:ln>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000080"/>
                </a:solidFill>
                <a:latin typeface="+mn-lt"/>
                <a:ea typeface="+mn-ea"/>
                <a:cs typeface="+mn-cs"/>
              </a:defRPr>
            </a:pPr>
            <a:r>
              <a:rPr lang="ja-JP" altLang="en-US" sz="1600" b="0" i="0" u="none" strike="noStrike" kern="1200" spc="0" baseline="0" dirty="0" smtClean="0">
                <a:solidFill>
                  <a:srgbClr val="000080"/>
                </a:solidFill>
                <a:latin typeface="HGS創英角ｺﾞｼｯｸUB" panose="020B0900000000000000" pitchFamily="50" charset="-128"/>
                <a:ea typeface="HGS創英角ｺﾞｼｯｸUB" panose="020B0900000000000000" pitchFamily="50" charset="-128"/>
                <a:cs typeface="+mn-cs"/>
              </a:rPr>
              <a:t>〇公園の利用</a:t>
            </a:r>
            <a:r>
              <a:rPr lang="ja-JP" altLang="en-US" sz="1600" b="0" i="0" u="none" strike="noStrike" kern="1200" spc="0" baseline="0" dirty="0">
                <a:solidFill>
                  <a:srgbClr val="000080"/>
                </a:solidFill>
                <a:latin typeface="HGS創英角ｺﾞｼｯｸUB" panose="020B0900000000000000" pitchFamily="50" charset="-128"/>
                <a:ea typeface="HGS創英角ｺﾞｼｯｸUB" panose="020B0900000000000000" pitchFamily="50" charset="-128"/>
                <a:cs typeface="+mn-cs"/>
              </a:rPr>
              <a:t>目的</a:t>
            </a:r>
          </a:p>
        </c:rich>
      </c:tx>
      <c:layout>
        <c:manualLayout>
          <c:xMode val="edge"/>
          <c:yMode val="edge"/>
          <c:x val="1.1107382298310773E-4"/>
          <c:y val="4.5471538050173753E-2"/>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0080"/>
              </a:solidFill>
              <a:latin typeface="+mn-lt"/>
              <a:ea typeface="+mn-ea"/>
              <a:cs typeface="+mn-cs"/>
            </a:defRPr>
          </a:pPr>
          <a:endParaRPr lang="ja-JP"/>
        </a:p>
      </c:txPr>
    </c:title>
    <c:autoTitleDeleted val="0"/>
    <c:plotArea>
      <c:layout>
        <c:manualLayout>
          <c:layoutTarget val="inner"/>
          <c:xMode val="edge"/>
          <c:yMode val="edge"/>
          <c:x val="5.4675511852916671E-2"/>
          <c:y val="0.26123162310806602"/>
          <c:w val="0.3698892935947698"/>
          <c:h val="0.66519456633086727"/>
        </c:manualLayout>
      </c:layout>
      <c:pie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0-0299-40D6-9CF9-197C1A811194}"/>
              </c:ext>
            </c:extLst>
          </c:dPt>
          <c:dPt>
            <c:idx val="1"/>
            <c:bubble3D val="0"/>
            <c:spPr>
              <a:solidFill>
                <a:schemeClr val="accent2"/>
              </a:solidFill>
              <a:ln>
                <a:noFill/>
              </a:ln>
              <a:effectLst/>
            </c:spPr>
            <c:extLst>
              <c:ext xmlns:c16="http://schemas.microsoft.com/office/drawing/2014/chart" uri="{C3380CC4-5D6E-409C-BE32-E72D297353CC}">
                <c16:uniqueId val="{00000001-0299-40D6-9CF9-197C1A811194}"/>
              </c:ext>
            </c:extLst>
          </c:dPt>
          <c:dPt>
            <c:idx val="2"/>
            <c:bubble3D val="0"/>
            <c:spPr>
              <a:solidFill>
                <a:schemeClr val="accent3"/>
              </a:solidFill>
              <a:ln>
                <a:noFill/>
              </a:ln>
              <a:effectLst/>
            </c:spPr>
            <c:extLst>
              <c:ext xmlns:c16="http://schemas.microsoft.com/office/drawing/2014/chart" uri="{C3380CC4-5D6E-409C-BE32-E72D297353CC}">
                <c16:uniqueId val="{00000002-0299-40D6-9CF9-197C1A811194}"/>
              </c:ext>
            </c:extLst>
          </c:dPt>
          <c:dPt>
            <c:idx val="3"/>
            <c:bubble3D val="0"/>
            <c:spPr>
              <a:solidFill>
                <a:schemeClr val="accent4"/>
              </a:solidFill>
              <a:ln>
                <a:noFill/>
              </a:ln>
              <a:effectLst/>
            </c:spPr>
            <c:extLst>
              <c:ext xmlns:c16="http://schemas.microsoft.com/office/drawing/2014/chart" uri="{C3380CC4-5D6E-409C-BE32-E72D297353CC}">
                <c16:uniqueId val="{00000003-0299-40D6-9CF9-197C1A811194}"/>
              </c:ext>
            </c:extLst>
          </c:dPt>
          <c:dPt>
            <c:idx val="4"/>
            <c:bubble3D val="0"/>
            <c:spPr>
              <a:solidFill>
                <a:schemeClr val="accent5"/>
              </a:solidFill>
              <a:ln>
                <a:noFill/>
              </a:ln>
              <a:effectLst/>
            </c:spPr>
            <c:extLst>
              <c:ext xmlns:c16="http://schemas.microsoft.com/office/drawing/2014/chart" uri="{C3380CC4-5D6E-409C-BE32-E72D297353CC}">
                <c16:uniqueId val="{00000004-0299-40D6-9CF9-197C1A811194}"/>
              </c:ext>
            </c:extLst>
          </c:dPt>
          <c:dPt>
            <c:idx val="5"/>
            <c:bubble3D val="0"/>
            <c:spPr>
              <a:solidFill>
                <a:schemeClr val="accent6"/>
              </a:solidFill>
              <a:ln>
                <a:noFill/>
              </a:ln>
              <a:effectLst/>
            </c:spPr>
            <c:extLst>
              <c:ext xmlns:c16="http://schemas.microsoft.com/office/drawing/2014/chart" uri="{C3380CC4-5D6E-409C-BE32-E72D297353CC}">
                <c16:uniqueId val="{00000005-0299-40D6-9CF9-197C1A811194}"/>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6-0299-40D6-9CF9-197C1A811194}"/>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7-0299-40D6-9CF9-197C1A811194}"/>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08-0299-40D6-9CF9-197C1A811194}"/>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09-0299-40D6-9CF9-197C1A811194}"/>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0A-0299-40D6-9CF9-197C1A811194}"/>
              </c:ext>
            </c:extLst>
          </c:dPt>
          <c:dPt>
            <c:idx val="11"/>
            <c:bubble3D val="0"/>
            <c:spPr>
              <a:solidFill>
                <a:schemeClr val="accent6">
                  <a:lumMod val="60000"/>
                </a:schemeClr>
              </a:solidFill>
              <a:ln>
                <a:noFill/>
              </a:ln>
              <a:effectLst/>
            </c:spPr>
            <c:extLst>
              <c:ext xmlns:c16="http://schemas.microsoft.com/office/drawing/2014/chart" uri="{C3380CC4-5D6E-409C-BE32-E72D297353CC}">
                <c16:uniqueId val="{0000000B-0299-40D6-9CF9-197C1A811194}"/>
              </c:ext>
            </c:extLst>
          </c:dPt>
          <c:dLbls>
            <c:dLbl>
              <c:idx val="1"/>
              <c:layout>
                <c:manualLayout>
                  <c:x val="-7.5409441433065813E-2"/>
                  <c:y val="-8.3134851221523767E-2"/>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0299-40D6-9CF9-197C1A811194}"/>
                </c:ext>
              </c:extLst>
            </c:dLbl>
            <c:dLbl>
              <c:idx val="2"/>
              <c:layout>
                <c:manualLayout>
                  <c:x val="-7.0365859780563977E-2"/>
                  <c:y val="-0.11527929702031467"/>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0299-40D6-9CF9-197C1A811194}"/>
                </c:ext>
              </c:extLst>
            </c:dLbl>
            <c:dLbl>
              <c:idx val="3"/>
              <c:layout>
                <c:manualLayout>
                  <c:x val="-1.7149837796643246E-2"/>
                  <c:y val="-6.4770124313173376E-3"/>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0299-40D6-9CF9-197C1A811194}"/>
                </c:ext>
              </c:extLst>
            </c:dLbl>
            <c:dLbl>
              <c:idx val="4"/>
              <c:layout>
                <c:manualLayout>
                  <c:x val="6.8738885206192119E-2"/>
                  <c:y val="-0.11677206824006563"/>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0299-40D6-9CF9-197C1A811194}"/>
                </c:ext>
              </c:extLst>
            </c:dLbl>
            <c:dLbl>
              <c:idx val="6"/>
              <c:layout>
                <c:manualLayout>
                  <c:x val="-2.6463704672295023E-2"/>
                  <c:y val="7.4085010207057447E-2"/>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0299-40D6-9CF9-197C1A811194}"/>
                </c:ext>
              </c:extLst>
            </c:dLbl>
            <c:dLbl>
              <c:idx val="7"/>
              <c:layout>
                <c:manualLayout>
                  <c:x val="-2.0944313368771141E-2"/>
                  <c:y val="-4.7951662292213475E-2"/>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0299-40D6-9CF9-197C1A811194}"/>
                </c:ext>
              </c:extLst>
            </c:dLbl>
            <c:dLbl>
              <c:idx val="8"/>
              <c:layout>
                <c:manualLayout>
                  <c:x val="2.6088513583221766E-5"/>
                  <c:y val="-9.677368290246649E-2"/>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0299-40D6-9CF9-197C1A811194}"/>
                </c:ext>
              </c:extLst>
            </c:dLbl>
            <c:dLbl>
              <c:idx val="11"/>
              <c:delete val="1"/>
              <c:extLst>
                <c:ext xmlns:c15="http://schemas.microsoft.com/office/drawing/2012/chart" uri="{CE6537A1-D6FC-4f65-9D91-7224C49458BB}"/>
                <c:ext xmlns:c16="http://schemas.microsoft.com/office/drawing/2014/chart" uri="{C3380CC4-5D6E-409C-BE32-E72D297353CC}">
                  <c16:uniqueId val="{0000000B-0299-40D6-9CF9-197C1A811194}"/>
                </c:ext>
              </c:extLst>
            </c:dLbl>
            <c:numFmt formatCode="0.0%" sourceLinked="0"/>
            <c:spPr>
              <a:noFill/>
              <a:ln w="25400">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'Q１　まとめ１'!$B$42:$M$42</c:f>
              <c:strCache>
                <c:ptCount val="12"/>
                <c:pt idx="0">
                  <c:v>1. 散歩</c:v>
                </c:pt>
                <c:pt idx="1">
                  <c:v>2. 休憩・休息</c:v>
                </c:pt>
                <c:pt idx="2">
                  <c:v>3.遊具で遊ぶ</c:v>
                </c:pt>
                <c:pt idx="3">
                  <c:v>4. 通勤・通学・生活路</c:v>
                </c:pt>
                <c:pt idx="4">
                  <c:v>5. 花や緑を楽しむ</c:v>
                </c:pt>
                <c:pt idx="5">
                  <c:v>6. イベントに参加</c:v>
                </c:pt>
                <c:pt idx="6">
                  <c:v>7. ボランティア活動</c:v>
                </c:pt>
                <c:pt idx="7">
                  <c:v>8. ジョギング、ウォーキング</c:v>
                </c:pt>
                <c:pt idx="8">
                  <c:v>9. 健康遊具</c:v>
                </c:pt>
                <c:pt idx="9">
                  <c:v>10. バーベキュー</c:v>
                </c:pt>
                <c:pt idx="10">
                  <c:v>11. その他</c:v>
                </c:pt>
                <c:pt idx="11">
                  <c:v>12. その他</c:v>
                </c:pt>
              </c:strCache>
            </c:strRef>
          </c:cat>
          <c:val>
            <c:numRef>
              <c:f>'Q１　まとめ１'!$B$43:$M$43</c:f>
              <c:numCache>
                <c:formatCode>General</c:formatCode>
                <c:ptCount val="12"/>
                <c:pt idx="0">
                  <c:v>67</c:v>
                </c:pt>
                <c:pt idx="1">
                  <c:v>17</c:v>
                </c:pt>
                <c:pt idx="2">
                  <c:v>17</c:v>
                </c:pt>
                <c:pt idx="3">
                  <c:v>0</c:v>
                </c:pt>
                <c:pt idx="4">
                  <c:v>38</c:v>
                </c:pt>
                <c:pt idx="5">
                  <c:v>15</c:v>
                </c:pt>
                <c:pt idx="6">
                  <c:v>23</c:v>
                </c:pt>
                <c:pt idx="7">
                  <c:v>20</c:v>
                </c:pt>
                <c:pt idx="8">
                  <c:v>2</c:v>
                </c:pt>
                <c:pt idx="9">
                  <c:v>9</c:v>
                </c:pt>
                <c:pt idx="10">
                  <c:v>6</c:v>
                </c:pt>
                <c:pt idx="11">
                  <c:v>0</c:v>
                </c:pt>
              </c:numCache>
            </c:numRef>
          </c:val>
          <c:extLst>
            <c:ext xmlns:c16="http://schemas.microsoft.com/office/drawing/2014/chart" uri="{C3380CC4-5D6E-409C-BE32-E72D297353CC}">
              <c16:uniqueId val="{0000000C-0299-40D6-9CF9-197C1A811194}"/>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D-0299-40D6-9CF9-197C1A811194}"/>
              </c:ext>
            </c:extLst>
          </c:dPt>
          <c:dPt>
            <c:idx val="1"/>
            <c:bubble3D val="0"/>
            <c:spPr>
              <a:solidFill>
                <a:schemeClr val="accent2"/>
              </a:solidFill>
              <a:ln>
                <a:noFill/>
              </a:ln>
              <a:effectLst/>
            </c:spPr>
            <c:extLst>
              <c:ext xmlns:c16="http://schemas.microsoft.com/office/drawing/2014/chart" uri="{C3380CC4-5D6E-409C-BE32-E72D297353CC}">
                <c16:uniqueId val="{0000000E-0299-40D6-9CF9-197C1A811194}"/>
              </c:ext>
            </c:extLst>
          </c:dPt>
          <c:dPt>
            <c:idx val="2"/>
            <c:bubble3D val="0"/>
            <c:spPr>
              <a:solidFill>
                <a:schemeClr val="accent3"/>
              </a:solidFill>
              <a:ln>
                <a:noFill/>
              </a:ln>
              <a:effectLst/>
            </c:spPr>
            <c:extLst>
              <c:ext xmlns:c16="http://schemas.microsoft.com/office/drawing/2014/chart" uri="{C3380CC4-5D6E-409C-BE32-E72D297353CC}">
                <c16:uniqueId val="{0000000F-0299-40D6-9CF9-197C1A811194}"/>
              </c:ext>
            </c:extLst>
          </c:dPt>
          <c:dPt>
            <c:idx val="3"/>
            <c:bubble3D val="0"/>
            <c:spPr>
              <a:solidFill>
                <a:schemeClr val="accent4"/>
              </a:solidFill>
              <a:ln>
                <a:noFill/>
              </a:ln>
              <a:effectLst/>
            </c:spPr>
            <c:extLst>
              <c:ext xmlns:c16="http://schemas.microsoft.com/office/drawing/2014/chart" uri="{C3380CC4-5D6E-409C-BE32-E72D297353CC}">
                <c16:uniqueId val="{00000010-0299-40D6-9CF9-197C1A811194}"/>
              </c:ext>
            </c:extLst>
          </c:dPt>
          <c:dPt>
            <c:idx val="4"/>
            <c:bubble3D val="0"/>
            <c:spPr>
              <a:solidFill>
                <a:schemeClr val="accent5"/>
              </a:solidFill>
              <a:ln>
                <a:noFill/>
              </a:ln>
              <a:effectLst/>
            </c:spPr>
            <c:extLst>
              <c:ext xmlns:c16="http://schemas.microsoft.com/office/drawing/2014/chart" uri="{C3380CC4-5D6E-409C-BE32-E72D297353CC}">
                <c16:uniqueId val="{00000011-0299-40D6-9CF9-197C1A811194}"/>
              </c:ext>
            </c:extLst>
          </c:dPt>
          <c:dPt>
            <c:idx val="5"/>
            <c:bubble3D val="0"/>
            <c:spPr>
              <a:solidFill>
                <a:schemeClr val="accent6"/>
              </a:solidFill>
              <a:ln>
                <a:noFill/>
              </a:ln>
              <a:effectLst/>
            </c:spPr>
            <c:extLst>
              <c:ext xmlns:c16="http://schemas.microsoft.com/office/drawing/2014/chart" uri="{C3380CC4-5D6E-409C-BE32-E72D297353CC}">
                <c16:uniqueId val="{00000012-0299-40D6-9CF9-197C1A811194}"/>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13-0299-40D6-9CF9-197C1A811194}"/>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14-0299-40D6-9CF9-197C1A811194}"/>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5-0299-40D6-9CF9-197C1A811194}"/>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16-0299-40D6-9CF9-197C1A811194}"/>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17-0299-40D6-9CF9-197C1A811194}"/>
              </c:ext>
            </c:extLst>
          </c:dPt>
          <c:dPt>
            <c:idx val="11"/>
            <c:bubble3D val="0"/>
            <c:spPr>
              <a:solidFill>
                <a:schemeClr val="accent6">
                  <a:lumMod val="60000"/>
                </a:schemeClr>
              </a:solidFill>
              <a:ln>
                <a:noFill/>
              </a:ln>
              <a:effectLst/>
            </c:spPr>
            <c:extLst>
              <c:ext xmlns:c16="http://schemas.microsoft.com/office/drawing/2014/chart" uri="{C3380CC4-5D6E-409C-BE32-E72D297353CC}">
                <c16:uniqueId val="{00000018-0299-40D6-9CF9-197C1A811194}"/>
              </c:ext>
            </c:extLst>
          </c:dPt>
          <c:dLbls>
            <c:spPr>
              <a:noFill/>
              <a:ln w="25400">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'Q１　まとめ１'!$B$42:$M$42</c:f>
              <c:strCache>
                <c:ptCount val="12"/>
                <c:pt idx="0">
                  <c:v>1. 散歩</c:v>
                </c:pt>
                <c:pt idx="1">
                  <c:v>2. 休憩・休息</c:v>
                </c:pt>
                <c:pt idx="2">
                  <c:v>3.遊具で遊ぶ</c:v>
                </c:pt>
                <c:pt idx="3">
                  <c:v>4. 通勤・通学・生活路</c:v>
                </c:pt>
                <c:pt idx="4">
                  <c:v>5. 花や緑を楽しむ</c:v>
                </c:pt>
                <c:pt idx="5">
                  <c:v>6. イベントに参加</c:v>
                </c:pt>
                <c:pt idx="6">
                  <c:v>7. ボランティア活動</c:v>
                </c:pt>
                <c:pt idx="7">
                  <c:v>8. ジョギング、ウォーキング</c:v>
                </c:pt>
                <c:pt idx="8">
                  <c:v>9. 健康遊具</c:v>
                </c:pt>
                <c:pt idx="9">
                  <c:v>10. バーベキュー</c:v>
                </c:pt>
                <c:pt idx="10">
                  <c:v>11. その他</c:v>
                </c:pt>
                <c:pt idx="11">
                  <c:v>12. その他</c:v>
                </c:pt>
              </c:strCache>
            </c:strRef>
          </c:cat>
          <c:val>
            <c:numRef>
              <c:f>'Q１　まとめ１'!$B$44:$K$44</c:f>
              <c:numCache>
                <c:formatCode>0.0%</c:formatCode>
                <c:ptCount val="10"/>
                <c:pt idx="0">
                  <c:v>0.31308411214953269</c:v>
                </c:pt>
                <c:pt idx="1">
                  <c:v>7.9439252336448593E-2</c:v>
                </c:pt>
                <c:pt idx="2">
                  <c:v>7.9439252336448593E-2</c:v>
                </c:pt>
                <c:pt idx="3">
                  <c:v>0</c:v>
                </c:pt>
                <c:pt idx="4">
                  <c:v>0.17757009345794392</c:v>
                </c:pt>
                <c:pt idx="5">
                  <c:v>7.0093457943925228E-2</c:v>
                </c:pt>
                <c:pt idx="6">
                  <c:v>0.10747663551401869</c:v>
                </c:pt>
                <c:pt idx="7">
                  <c:v>9.3457943925233641E-2</c:v>
                </c:pt>
                <c:pt idx="8">
                  <c:v>9.3457943925233638E-3</c:v>
                </c:pt>
                <c:pt idx="9">
                  <c:v>4.2056074766355138E-2</c:v>
                </c:pt>
              </c:numCache>
            </c:numRef>
          </c:val>
          <c:extLst>
            <c:ext xmlns:c16="http://schemas.microsoft.com/office/drawing/2014/chart" uri="{C3380CC4-5D6E-409C-BE32-E72D297353CC}">
              <c16:uniqueId val="{00000019-0299-40D6-9CF9-197C1A811194}"/>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r"/>
      <c:legendEntry>
        <c:idx val="11"/>
        <c:delete val="1"/>
      </c:legendEntry>
      <c:layout>
        <c:manualLayout>
          <c:xMode val="edge"/>
          <c:yMode val="edge"/>
          <c:x val="0.50247722294887953"/>
          <c:y val="0.11651150605260949"/>
          <c:w val="0.32317399718974527"/>
          <c:h val="0.863384238353491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noFill/>
    <a:ln w="6350" cap="flat" cmpd="sng" algn="ctr">
      <a:noFill/>
      <a:prstDash val="solid"/>
      <a:miter lim="800000"/>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ja-JP" altLang="en-US" sz="1800" dirty="0"/>
              <a:t>　</a:t>
            </a:r>
            <a:r>
              <a:rPr lang="ja-JP" altLang="ja-JP" sz="1800" b="0" i="0" baseline="0" dirty="0">
                <a:effectLst/>
              </a:rPr>
              <a:t>来</a:t>
            </a:r>
            <a:r>
              <a:rPr lang="ja-JP" altLang="ja-JP" sz="1800" b="0" i="0" baseline="0" dirty="0" smtClean="0">
                <a:effectLst/>
              </a:rPr>
              <a:t>園者</a:t>
            </a:r>
            <a:r>
              <a:rPr lang="ja-JP" altLang="en-US" sz="1800" b="0" i="0" baseline="0" dirty="0" smtClean="0">
                <a:effectLst/>
              </a:rPr>
              <a:t>数</a:t>
            </a:r>
            <a:r>
              <a:rPr lang="ja-JP" altLang="ja-JP" sz="1800" b="0" i="0" baseline="0" dirty="0" smtClean="0">
                <a:effectLst/>
              </a:rPr>
              <a:t>の推移</a:t>
            </a:r>
            <a:endParaRPr lang="ja-JP" altLang="ja-JP" sz="1800" dirty="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寝屋川公園!$C$7:$C$20</c:f>
              <c:strCache>
                <c:ptCount val="14"/>
                <c:pt idx="0">
                  <c:v>H19</c:v>
                </c:pt>
                <c:pt idx="1">
                  <c:v>H20</c:v>
                </c:pt>
                <c:pt idx="2">
                  <c:v>H21</c:v>
                </c:pt>
                <c:pt idx="3">
                  <c:v>H22</c:v>
                </c:pt>
                <c:pt idx="4">
                  <c:v>H23</c:v>
                </c:pt>
                <c:pt idx="5">
                  <c:v>H24</c:v>
                </c:pt>
                <c:pt idx="6">
                  <c:v>H25</c:v>
                </c:pt>
                <c:pt idx="7">
                  <c:v>H26</c:v>
                </c:pt>
                <c:pt idx="8">
                  <c:v>H27</c:v>
                </c:pt>
                <c:pt idx="9">
                  <c:v>H28</c:v>
                </c:pt>
                <c:pt idx="10">
                  <c:v>H29</c:v>
                </c:pt>
                <c:pt idx="11">
                  <c:v>H30</c:v>
                </c:pt>
                <c:pt idx="12">
                  <c:v>R1</c:v>
                </c:pt>
                <c:pt idx="13">
                  <c:v>R2</c:v>
                </c:pt>
              </c:strCache>
            </c:strRef>
          </c:cat>
          <c:val>
            <c:numRef>
              <c:f>寝屋川公園!$D$7:$D$20</c:f>
              <c:numCache>
                <c:formatCode>0_ </c:formatCode>
                <c:ptCount val="14"/>
                <c:pt idx="0">
                  <c:v>632531</c:v>
                </c:pt>
                <c:pt idx="1">
                  <c:v>580194</c:v>
                </c:pt>
                <c:pt idx="2">
                  <c:v>567593</c:v>
                </c:pt>
                <c:pt idx="3">
                  <c:v>542798</c:v>
                </c:pt>
                <c:pt idx="4">
                  <c:v>588805</c:v>
                </c:pt>
                <c:pt idx="5">
                  <c:v>644601</c:v>
                </c:pt>
                <c:pt idx="6">
                  <c:v>686353</c:v>
                </c:pt>
                <c:pt idx="7">
                  <c:v>689183</c:v>
                </c:pt>
                <c:pt idx="8">
                  <c:v>732042</c:v>
                </c:pt>
                <c:pt idx="9">
                  <c:v>726177</c:v>
                </c:pt>
                <c:pt idx="10">
                  <c:v>754848</c:v>
                </c:pt>
                <c:pt idx="11">
                  <c:v>664709</c:v>
                </c:pt>
                <c:pt idx="12">
                  <c:v>747852</c:v>
                </c:pt>
                <c:pt idx="13">
                  <c:v>736603</c:v>
                </c:pt>
              </c:numCache>
            </c:numRef>
          </c:val>
          <c:smooth val="0"/>
          <c:extLst>
            <c:ext xmlns:c16="http://schemas.microsoft.com/office/drawing/2014/chart" uri="{C3380CC4-5D6E-409C-BE32-E72D297353CC}">
              <c16:uniqueId val="{00000000-E713-4D7A-B2A0-840CA6455BC4}"/>
            </c:ext>
          </c:extLst>
        </c:ser>
        <c:dLbls>
          <c:showLegendKey val="0"/>
          <c:showVal val="0"/>
          <c:showCatName val="0"/>
          <c:showSerName val="0"/>
          <c:showPercent val="0"/>
          <c:showBubbleSize val="0"/>
        </c:dLbls>
        <c:marker val="1"/>
        <c:smooth val="0"/>
        <c:axId val="1833445071"/>
        <c:axId val="1833460879"/>
      </c:lineChart>
      <c:catAx>
        <c:axId val="1833445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833460879"/>
        <c:crosses val="autoZero"/>
        <c:auto val="1"/>
        <c:lblAlgn val="ctr"/>
        <c:lblOffset val="100"/>
        <c:noMultiLvlLbl val="0"/>
      </c:catAx>
      <c:valAx>
        <c:axId val="1833460879"/>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8334450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ja-JP" altLang="ja-JP" sz="1600" b="0" i="0" baseline="0" dirty="0" smtClean="0">
                <a:solidFill>
                  <a:srgbClr val="000080"/>
                </a:solidFill>
                <a:effectLst/>
                <a:latin typeface="HGS創英角ｺﾞｼｯｸUB" panose="020B0900000000000000" pitchFamily="50" charset="-128"/>
                <a:ea typeface="HGS創英角ｺﾞｼｯｸUB" panose="020B0900000000000000" pitchFamily="50" charset="-128"/>
              </a:rPr>
              <a:t>〇公園の利用目的</a:t>
            </a:r>
            <a:endParaRPr lang="ja-JP" altLang="ja-JP" sz="1600" b="0" baseline="0" dirty="0">
              <a:solidFill>
                <a:srgbClr val="000080"/>
              </a:solidFill>
              <a:effectLst/>
              <a:latin typeface="HGS創英角ｺﾞｼｯｸUB" panose="020B0900000000000000" pitchFamily="50" charset="-128"/>
              <a:ea typeface="HGS創英角ｺﾞｼｯｸUB" panose="020B0900000000000000" pitchFamily="50" charset="-128"/>
            </a:endParaRPr>
          </a:p>
        </c:rich>
      </c:tx>
      <c:layout>
        <c:manualLayout>
          <c:xMode val="edge"/>
          <c:yMode val="edge"/>
          <c:x val="2.5937655944963375E-2"/>
          <c:y val="3.98457510454253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title>
    <c:autoTitleDeleted val="0"/>
    <c:plotArea>
      <c:layout>
        <c:manualLayout>
          <c:layoutTarget val="inner"/>
          <c:xMode val="edge"/>
          <c:yMode val="edge"/>
          <c:x val="8.620596196991126E-2"/>
          <c:y val="0.26890270561203"/>
          <c:w val="0.3698892935947698"/>
          <c:h val="0.66519456633086727"/>
        </c:manualLayout>
      </c:layout>
      <c:pie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0-C68C-4950-BD4B-296574664C6C}"/>
              </c:ext>
            </c:extLst>
          </c:dPt>
          <c:dPt>
            <c:idx val="1"/>
            <c:bubble3D val="0"/>
            <c:spPr>
              <a:solidFill>
                <a:schemeClr val="accent2"/>
              </a:solidFill>
              <a:ln>
                <a:noFill/>
              </a:ln>
              <a:effectLst/>
            </c:spPr>
            <c:extLst>
              <c:ext xmlns:c16="http://schemas.microsoft.com/office/drawing/2014/chart" uri="{C3380CC4-5D6E-409C-BE32-E72D297353CC}">
                <c16:uniqueId val="{00000001-C68C-4950-BD4B-296574664C6C}"/>
              </c:ext>
            </c:extLst>
          </c:dPt>
          <c:dPt>
            <c:idx val="2"/>
            <c:bubble3D val="0"/>
            <c:spPr>
              <a:solidFill>
                <a:schemeClr val="accent3"/>
              </a:solidFill>
              <a:ln>
                <a:noFill/>
              </a:ln>
              <a:effectLst/>
            </c:spPr>
            <c:extLst>
              <c:ext xmlns:c16="http://schemas.microsoft.com/office/drawing/2014/chart" uri="{C3380CC4-5D6E-409C-BE32-E72D297353CC}">
                <c16:uniqueId val="{00000002-C68C-4950-BD4B-296574664C6C}"/>
              </c:ext>
            </c:extLst>
          </c:dPt>
          <c:dPt>
            <c:idx val="3"/>
            <c:bubble3D val="0"/>
            <c:spPr>
              <a:solidFill>
                <a:schemeClr val="accent4"/>
              </a:solidFill>
              <a:ln>
                <a:noFill/>
              </a:ln>
              <a:effectLst/>
            </c:spPr>
            <c:extLst>
              <c:ext xmlns:c16="http://schemas.microsoft.com/office/drawing/2014/chart" uri="{C3380CC4-5D6E-409C-BE32-E72D297353CC}">
                <c16:uniqueId val="{00000003-C68C-4950-BD4B-296574664C6C}"/>
              </c:ext>
            </c:extLst>
          </c:dPt>
          <c:dPt>
            <c:idx val="4"/>
            <c:bubble3D val="0"/>
            <c:spPr>
              <a:solidFill>
                <a:schemeClr val="accent5"/>
              </a:solidFill>
              <a:ln>
                <a:noFill/>
              </a:ln>
              <a:effectLst/>
            </c:spPr>
            <c:extLst>
              <c:ext xmlns:c16="http://schemas.microsoft.com/office/drawing/2014/chart" uri="{C3380CC4-5D6E-409C-BE32-E72D297353CC}">
                <c16:uniqueId val="{00000004-C68C-4950-BD4B-296574664C6C}"/>
              </c:ext>
            </c:extLst>
          </c:dPt>
          <c:dPt>
            <c:idx val="5"/>
            <c:bubble3D val="0"/>
            <c:spPr>
              <a:solidFill>
                <a:schemeClr val="accent6"/>
              </a:solidFill>
              <a:ln>
                <a:noFill/>
              </a:ln>
              <a:effectLst/>
            </c:spPr>
            <c:extLst>
              <c:ext xmlns:c16="http://schemas.microsoft.com/office/drawing/2014/chart" uri="{C3380CC4-5D6E-409C-BE32-E72D297353CC}">
                <c16:uniqueId val="{00000005-C68C-4950-BD4B-296574664C6C}"/>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6-C68C-4950-BD4B-296574664C6C}"/>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7-C68C-4950-BD4B-296574664C6C}"/>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08-C68C-4950-BD4B-296574664C6C}"/>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09-C68C-4950-BD4B-296574664C6C}"/>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0A-C68C-4950-BD4B-296574664C6C}"/>
              </c:ext>
            </c:extLst>
          </c:dPt>
          <c:dPt>
            <c:idx val="11"/>
            <c:bubble3D val="0"/>
            <c:spPr>
              <a:solidFill>
                <a:schemeClr val="accent6">
                  <a:lumMod val="60000"/>
                </a:schemeClr>
              </a:solidFill>
              <a:ln>
                <a:noFill/>
              </a:ln>
              <a:effectLst/>
            </c:spPr>
            <c:extLst>
              <c:ext xmlns:c16="http://schemas.microsoft.com/office/drawing/2014/chart" uri="{C3380CC4-5D6E-409C-BE32-E72D297353CC}">
                <c16:uniqueId val="{0000000B-C68C-4950-BD4B-296574664C6C}"/>
              </c:ext>
            </c:extLst>
          </c:dPt>
          <c:dLbls>
            <c:dLbl>
              <c:idx val="1"/>
              <c:layout>
                <c:manualLayout>
                  <c:x val="3.2521959123340632E-2"/>
                  <c:y val="-0.10323891805191018"/>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68C-4950-BD4B-296574664C6C}"/>
                </c:ext>
              </c:extLst>
            </c:dLbl>
            <c:dLbl>
              <c:idx val="2"/>
              <c:layout>
                <c:manualLayout>
                  <c:x val="1.748514738906734E-2"/>
                  <c:y val="-6.7169728783902016E-3"/>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C68C-4950-BD4B-296574664C6C}"/>
                </c:ext>
              </c:extLst>
            </c:dLbl>
            <c:dLbl>
              <c:idx val="3"/>
              <c:layout>
                <c:manualLayout>
                  <c:x val="-8.7972614098955695E-3"/>
                  <c:y val="1.0207553020569159E-2"/>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68C-4950-BD4B-296574664C6C}"/>
                </c:ext>
              </c:extLst>
            </c:dLbl>
            <c:dLbl>
              <c:idx val="4"/>
              <c:layout>
                <c:manualLayout>
                  <c:x val="-4.1937454018218093E-2"/>
                  <c:y val="-0.10592004624257348"/>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C68C-4950-BD4B-296574664C6C}"/>
                </c:ext>
              </c:extLst>
            </c:dLbl>
            <c:dLbl>
              <c:idx val="6"/>
              <c:layout>
                <c:manualLayout>
                  <c:x val="-2.6463704672295023E-2"/>
                  <c:y val="7.4085010207057447E-2"/>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C68C-4950-BD4B-296574664C6C}"/>
                </c:ext>
              </c:extLst>
            </c:dLbl>
            <c:dLbl>
              <c:idx val="7"/>
              <c:layout>
                <c:manualLayout>
                  <c:x val="-9.1711155376837505E-3"/>
                  <c:y val="1.152418184865258E-2"/>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C68C-4950-BD4B-296574664C6C}"/>
                </c:ext>
              </c:extLst>
            </c:dLbl>
            <c:dLbl>
              <c:idx val="8"/>
              <c:layout>
                <c:manualLayout>
                  <c:x val="0"/>
                  <c:y val="-0.17991953711933253"/>
                </c:manualLayout>
              </c:layout>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C68C-4950-BD4B-296574664C6C}"/>
                </c:ext>
              </c:extLst>
            </c:dLbl>
            <c:dLbl>
              <c:idx val="9"/>
              <c:layout>
                <c:manualLayout>
                  <c:x val="-7.1605375554781314E-4"/>
                  <c:y val="9.4970551468780418E-3"/>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C68C-4950-BD4B-296574664C6C}"/>
                </c:ext>
              </c:extLst>
            </c:dLbl>
            <c:dLbl>
              <c:idx val="10"/>
              <c:layout>
                <c:manualLayout>
                  <c:x val="0"/>
                  <c:y val="-1.3042519818843112E-3"/>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A-C68C-4950-BD4B-296574664C6C}"/>
                </c:ext>
              </c:extLst>
            </c:dLbl>
            <c:numFmt formatCode="0.0%" sourceLinked="0"/>
            <c:spPr>
              <a:noFill/>
              <a:ln w="25400">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'Q１　まとめ１'!$B$42:$M$42</c:f>
              <c:strCache>
                <c:ptCount val="12"/>
                <c:pt idx="0">
                  <c:v>1. 散歩</c:v>
                </c:pt>
                <c:pt idx="1">
                  <c:v>2. 休憩・休息</c:v>
                </c:pt>
                <c:pt idx="2">
                  <c:v>3. 遊具で遊ぶ</c:v>
                </c:pt>
                <c:pt idx="3">
                  <c:v>4. 通勤・通学・生活路</c:v>
                </c:pt>
                <c:pt idx="4">
                  <c:v>5. 運動施設の利用</c:v>
                </c:pt>
                <c:pt idx="5">
                  <c:v>6. 花や緑を楽しむ</c:v>
                </c:pt>
                <c:pt idx="6">
                  <c:v>7. イベントに参加</c:v>
                </c:pt>
                <c:pt idx="7">
                  <c:v>8. ボランティア活動</c:v>
                </c:pt>
                <c:pt idx="8">
                  <c:v>9. ジョギング、ウォーキング</c:v>
                </c:pt>
                <c:pt idx="9">
                  <c:v>10. 健康遊具</c:v>
                </c:pt>
                <c:pt idx="10">
                  <c:v>11. バーベキュー</c:v>
                </c:pt>
                <c:pt idx="11">
                  <c:v>12. 噴水を楽しむ</c:v>
                </c:pt>
              </c:strCache>
            </c:strRef>
          </c:cat>
          <c:val>
            <c:numRef>
              <c:f>'Q１　まとめ１'!$B$43:$M$43</c:f>
              <c:numCache>
                <c:formatCode>General</c:formatCode>
                <c:ptCount val="12"/>
                <c:pt idx="0">
                  <c:v>29</c:v>
                </c:pt>
                <c:pt idx="1">
                  <c:v>18</c:v>
                </c:pt>
                <c:pt idx="2">
                  <c:v>33</c:v>
                </c:pt>
                <c:pt idx="3">
                  <c:v>0</c:v>
                </c:pt>
                <c:pt idx="4">
                  <c:v>35</c:v>
                </c:pt>
                <c:pt idx="5">
                  <c:v>19</c:v>
                </c:pt>
                <c:pt idx="6">
                  <c:v>4</c:v>
                </c:pt>
                <c:pt idx="7">
                  <c:v>6</c:v>
                </c:pt>
                <c:pt idx="8">
                  <c:v>5</c:v>
                </c:pt>
                <c:pt idx="9">
                  <c:v>2</c:v>
                </c:pt>
                <c:pt idx="10">
                  <c:v>6</c:v>
                </c:pt>
                <c:pt idx="11">
                  <c:v>52</c:v>
                </c:pt>
              </c:numCache>
            </c:numRef>
          </c:val>
          <c:extLst>
            <c:ext xmlns:c16="http://schemas.microsoft.com/office/drawing/2014/chart" uri="{C3380CC4-5D6E-409C-BE32-E72D297353CC}">
              <c16:uniqueId val="{0000000C-C68C-4950-BD4B-296574664C6C}"/>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D-C68C-4950-BD4B-296574664C6C}"/>
              </c:ext>
            </c:extLst>
          </c:dPt>
          <c:dPt>
            <c:idx val="1"/>
            <c:bubble3D val="0"/>
            <c:spPr>
              <a:solidFill>
                <a:schemeClr val="accent2"/>
              </a:solidFill>
              <a:ln>
                <a:noFill/>
              </a:ln>
              <a:effectLst/>
            </c:spPr>
            <c:extLst>
              <c:ext xmlns:c16="http://schemas.microsoft.com/office/drawing/2014/chart" uri="{C3380CC4-5D6E-409C-BE32-E72D297353CC}">
                <c16:uniqueId val="{0000000E-C68C-4950-BD4B-296574664C6C}"/>
              </c:ext>
            </c:extLst>
          </c:dPt>
          <c:dPt>
            <c:idx val="2"/>
            <c:bubble3D val="0"/>
            <c:spPr>
              <a:solidFill>
                <a:schemeClr val="accent3"/>
              </a:solidFill>
              <a:ln>
                <a:noFill/>
              </a:ln>
              <a:effectLst/>
            </c:spPr>
            <c:extLst>
              <c:ext xmlns:c16="http://schemas.microsoft.com/office/drawing/2014/chart" uri="{C3380CC4-5D6E-409C-BE32-E72D297353CC}">
                <c16:uniqueId val="{0000000F-C68C-4950-BD4B-296574664C6C}"/>
              </c:ext>
            </c:extLst>
          </c:dPt>
          <c:dPt>
            <c:idx val="3"/>
            <c:bubble3D val="0"/>
            <c:spPr>
              <a:solidFill>
                <a:schemeClr val="accent4"/>
              </a:solidFill>
              <a:ln>
                <a:noFill/>
              </a:ln>
              <a:effectLst/>
            </c:spPr>
            <c:extLst>
              <c:ext xmlns:c16="http://schemas.microsoft.com/office/drawing/2014/chart" uri="{C3380CC4-5D6E-409C-BE32-E72D297353CC}">
                <c16:uniqueId val="{00000010-C68C-4950-BD4B-296574664C6C}"/>
              </c:ext>
            </c:extLst>
          </c:dPt>
          <c:dPt>
            <c:idx val="4"/>
            <c:bubble3D val="0"/>
            <c:spPr>
              <a:solidFill>
                <a:schemeClr val="accent5"/>
              </a:solidFill>
              <a:ln>
                <a:noFill/>
              </a:ln>
              <a:effectLst/>
            </c:spPr>
            <c:extLst>
              <c:ext xmlns:c16="http://schemas.microsoft.com/office/drawing/2014/chart" uri="{C3380CC4-5D6E-409C-BE32-E72D297353CC}">
                <c16:uniqueId val="{00000011-C68C-4950-BD4B-296574664C6C}"/>
              </c:ext>
            </c:extLst>
          </c:dPt>
          <c:dPt>
            <c:idx val="5"/>
            <c:bubble3D val="0"/>
            <c:spPr>
              <a:solidFill>
                <a:schemeClr val="accent6"/>
              </a:solidFill>
              <a:ln>
                <a:noFill/>
              </a:ln>
              <a:effectLst/>
            </c:spPr>
            <c:extLst>
              <c:ext xmlns:c16="http://schemas.microsoft.com/office/drawing/2014/chart" uri="{C3380CC4-5D6E-409C-BE32-E72D297353CC}">
                <c16:uniqueId val="{00000012-C68C-4950-BD4B-296574664C6C}"/>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13-C68C-4950-BD4B-296574664C6C}"/>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14-C68C-4950-BD4B-296574664C6C}"/>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5-C68C-4950-BD4B-296574664C6C}"/>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16-C68C-4950-BD4B-296574664C6C}"/>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17-C68C-4950-BD4B-296574664C6C}"/>
              </c:ext>
            </c:extLst>
          </c:dPt>
          <c:dPt>
            <c:idx val="11"/>
            <c:bubble3D val="0"/>
            <c:spPr>
              <a:solidFill>
                <a:schemeClr val="accent6">
                  <a:lumMod val="60000"/>
                </a:schemeClr>
              </a:solidFill>
              <a:ln>
                <a:noFill/>
              </a:ln>
              <a:effectLst/>
            </c:spPr>
            <c:extLst>
              <c:ext xmlns:c16="http://schemas.microsoft.com/office/drawing/2014/chart" uri="{C3380CC4-5D6E-409C-BE32-E72D297353CC}">
                <c16:uniqueId val="{00000018-C68C-4950-BD4B-296574664C6C}"/>
              </c:ext>
            </c:extLst>
          </c:dPt>
          <c:dLbls>
            <c:spPr>
              <a:noFill/>
              <a:ln w="25400">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'Q１　まとめ１'!$B$42:$M$42</c:f>
              <c:strCache>
                <c:ptCount val="12"/>
                <c:pt idx="0">
                  <c:v>1. 散歩</c:v>
                </c:pt>
                <c:pt idx="1">
                  <c:v>2. 休憩・休息</c:v>
                </c:pt>
                <c:pt idx="2">
                  <c:v>3. 遊具で遊ぶ</c:v>
                </c:pt>
                <c:pt idx="3">
                  <c:v>4. 通勤・通学・生活路</c:v>
                </c:pt>
                <c:pt idx="4">
                  <c:v>5. 運動施設の利用</c:v>
                </c:pt>
                <c:pt idx="5">
                  <c:v>6. 花や緑を楽しむ</c:v>
                </c:pt>
                <c:pt idx="6">
                  <c:v>7. イベントに参加</c:v>
                </c:pt>
                <c:pt idx="7">
                  <c:v>8. ボランティア活動</c:v>
                </c:pt>
                <c:pt idx="8">
                  <c:v>9. ジョギング、ウォーキング</c:v>
                </c:pt>
                <c:pt idx="9">
                  <c:v>10. 健康遊具</c:v>
                </c:pt>
                <c:pt idx="10">
                  <c:v>11. バーベキュー</c:v>
                </c:pt>
                <c:pt idx="11">
                  <c:v>12. 噴水を楽しむ</c:v>
                </c:pt>
              </c:strCache>
            </c:strRef>
          </c:cat>
          <c:val>
            <c:numRef>
              <c:f>'Q１　まとめ１'!$B$44:$K$44</c:f>
              <c:numCache>
                <c:formatCode>0.0%</c:formatCode>
                <c:ptCount val="10"/>
                <c:pt idx="0">
                  <c:v>0.13875598086124402</c:v>
                </c:pt>
                <c:pt idx="1">
                  <c:v>8.6124401913875603E-2</c:v>
                </c:pt>
                <c:pt idx="2">
                  <c:v>0.15789473684210525</c:v>
                </c:pt>
                <c:pt idx="3">
                  <c:v>0</c:v>
                </c:pt>
                <c:pt idx="4">
                  <c:v>0.1674641148325359</c:v>
                </c:pt>
                <c:pt idx="5">
                  <c:v>9.0909090909090912E-2</c:v>
                </c:pt>
                <c:pt idx="6">
                  <c:v>1.9138755980861243E-2</c:v>
                </c:pt>
                <c:pt idx="7">
                  <c:v>2.8708133971291867E-2</c:v>
                </c:pt>
                <c:pt idx="8">
                  <c:v>2.3923444976076555E-2</c:v>
                </c:pt>
                <c:pt idx="9">
                  <c:v>9.5693779904306216E-3</c:v>
                </c:pt>
              </c:numCache>
            </c:numRef>
          </c:val>
          <c:extLst>
            <c:ext xmlns:c16="http://schemas.microsoft.com/office/drawing/2014/chart" uri="{C3380CC4-5D6E-409C-BE32-E72D297353CC}">
              <c16:uniqueId val="{00000019-C68C-4950-BD4B-296574664C6C}"/>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r"/>
      <c:layout>
        <c:manualLayout>
          <c:xMode val="edge"/>
          <c:yMode val="edge"/>
          <c:x val="0.56366713038095462"/>
          <c:y val="0.11061956819525177"/>
          <c:w val="0.32317398136178244"/>
          <c:h val="0.8633843813001635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noFill/>
    <a:ln w="6350" cap="flat" cmpd="sng" algn="ctr">
      <a:noFill/>
      <a:prstDash val="solid"/>
      <a:miter lim="800000"/>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sz="1600" b="0" dirty="0">
                <a:solidFill>
                  <a:srgbClr val="000080"/>
                </a:solidFill>
                <a:latin typeface="HGS創英角ｺﾞｼｯｸUB" panose="020B0900000000000000" pitchFamily="50" charset="-128"/>
                <a:ea typeface="HGS創英角ｺﾞｼｯｸUB" panose="020B0900000000000000" pitchFamily="50" charset="-128"/>
              </a:rPr>
              <a:t>〇公園に行くにあたり重視すること</a:t>
            </a:r>
          </a:p>
        </c:rich>
      </c:tx>
      <c:layout>
        <c:manualLayout>
          <c:xMode val="edge"/>
          <c:yMode val="edge"/>
          <c:x val="7.9943954902501879E-4"/>
          <c:y val="4.185269696142829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2587394186115007E-2"/>
          <c:y val="0.19618124313198304"/>
          <c:w val="0.8803580289080406"/>
          <c:h val="0.46054553284847605"/>
        </c:manualLayout>
      </c:layout>
      <c:barChart>
        <c:barDir val="col"/>
        <c:grouping val="clustered"/>
        <c:varyColors val="0"/>
        <c:ser>
          <c:idx val="0"/>
          <c:order val="0"/>
          <c:spPr>
            <a:solidFill>
              <a:schemeClr val="accent1">
                <a:lumMod val="75000"/>
              </a:schemeClr>
            </a:solidFill>
            <a:ln>
              <a:noFill/>
            </a:ln>
            <a:effectLst/>
          </c:spPr>
          <c:invertIfNegative val="0"/>
          <c:dPt>
            <c:idx val="0"/>
            <c:invertIfNegative val="0"/>
            <c:bubble3D val="0"/>
            <c:extLst>
              <c:ext xmlns:c16="http://schemas.microsoft.com/office/drawing/2014/chart" uri="{C3380CC4-5D6E-409C-BE32-E72D297353CC}">
                <c16:uniqueId val="{00000000-2529-47D3-9ADA-5213FE56AF4B}"/>
              </c:ext>
            </c:extLst>
          </c:dPt>
          <c:dPt>
            <c:idx val="1"/>
            <c:invertIfNegative val="0"/>
            <c:bubble3D val="0"/>
            <c:extLst>
              <c:ext xmlns:c16="http://schemas.microsoft.com/office/drawing/2014/chart" uri="{C3380CC4-5D6E-409C-BE32-E72D297353CC}">
                <c16:uniqueId val="{00000001-2529-47D3-9ADA-5213FE56AF4B}"/>
              </c:ext>
            </c:extLst>
          </c:dPt>
          <c:dPt>
            <c:idx val="2"/>
            <c:invertIfNegative val="0"/>
            <c:bubble3D val="0"/>
            <c:extLst>
              <c:ext xmlns:c16="http://schemas.microsoft.com/office/drawing/2014/chart" uri="{C3380CC4-5D6E-409C-BE32-E72D297353CC}">
                <c16:uniqueId val="{00000002-2529-47D3-9ADA-5213FE56AF4B}"/>
              </c:ext>
            </c:extLst>
          </c:dPt>
          <c:dPt>
            <c:idx val="3"/>
            <c:invertIfNegative val="0"/>
            <c:bubble3D val="0"/>
            <c:extLst>
              <c:ext xmlns:c16="http://schemas.microsoft.com/office/drawing/2014/chart" uri="{C3380CC4-5D6E-409C-BE32-E72D297353CC}">
                <c16:uniqueId val="{00000003-2529-47D3-9ADA-5213FE56AF4B}"/>
              </c:ext>
            </c:extLst>
          </c:dPt>
          <c:dPt>
            <c:idx val="4"/>
            <c:invertIfNegative val="0"/>
            <c:bubble3D val="0"/>
            <c:extLst>
              <c:ext xmlns:c16="http://schemas.microsoft.com/office/drawing/2014/chart" uri="{C3380CC4-5D6E-409C-BE32-E72D297353CC}">
                <c16:uniqueId val="{00000004-2529-47D3-9ADA-5213FE56AF4B}"/>
              </c:ext>
            </c:extLst>
          </c:dPt>
          <c:dLbls>
            <c:dLbl>
              <c:idx val="0"/>
              <c:layout>
                <c:manualLayout>
                  <c:x val="-1.2778560918544131E-3"/>
                  <c:y val="7.576599181357697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529-47D3-9ADA-5213FE56AF4B}"/>
                </c:ext>
              </c:extLst>
            </c:dLbl>
            <c:dLbl>
              <c:idx val="1"/>
              <c:layout>
                <c:manualLayout>
                  <c:x val="-5.1962787167123892E-4"/>
                  <c:y val="1.834673081391846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29-47D3-9ADA-5213FE56AF4B}"/>
                </c:ext>
              </c:extLst>
            </c:dLbl>
            <c:dLbl>
              <c:idx val="2"/>
              <c:layout>
                <c:manualLayout>
                  <c:x val="-1.2429901958570704E-3"/>
                  <c:y val="2.10797491857734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29-47D3-9ADA-5213FE56AF4B}"/>
                </c:ext>
              </c:extLst>
            </c:dLbl>
            <c:dLbl>
              <c:idx val="3"/>
              <c:layout>
                <c:manualLayout>
                  <c:x val="1.6683121199210392E-3"/>
                  <c:y val="1.611355440610718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29-47D3-9ADA-5213FE56AF4B}"/>
                </c:ext>
              </c:extLst>
            </c:dLbl>
            <c:dLbl>
              <c:idx val="4"/>
              <c:layout>
                <c:manualLayout>
                  <c:x val="-1.72260630133849E-3"/>
                  <c:y val="1.672803941206793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29-47D3-9ADA-5213FE56AF4B}"/>
                </c:ext>
              </c:extLst>
            </c:dLbl>
            <c:dLbl>
              <c:idx val="6"/>
              <c:layout>
                <c:manualLayout>
                  <c:x val="-3.195610598926292E-3"/>
                  <c:y val="-5.733144617233349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29-47D3-9ADA-5213FE56AF4B}"/>
                </c:ext>
              </c:extLst>
            </c:dLbl>
            <c:dLbl>
              <c:idx val="8"/>
              <c:layout>
                <c:manualLayout>
                  <c:x val="1.077812993653608E-2"/>
                  <c:y val="-5.922622662306562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29-47D3-9ADA-5213FE56AF4B}"/>
                </c:ext>
              </c:extLst>
            </c:dLbl>
            <c:dLbl>
              <c:idx val="9"/>
              <c:layout>
                <c:manualLayout>
                  <c:x val="2.6776587916489819E-2"/>
                  <c:y val="-2.63508264566972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29-47D3-9ADA-5213FE56AF4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'Q４・Ｑ５・Ｑ６　まとめ３'!$B$9:$I$9</c:f>
              <c:strCache>
                <c:ptCount val="8"/>
                <c:pt idx="0">
                  <c:v>1.スポーツ施設</c:v>
                </c:pt>
                <c:pt idx="1">
                  <c:v>2.遊戯や芝生広場</c:v>
                </c:pt>
                <c:pt idx="2">
                  <c:v>3.イベント</c:v>
                </c:pt>
                <c:pt idx="3">
                  <c:v>４．バーベキュー広場</c:v>
                </c:pt>
                <c:pt idx="4">
                  <c:v>５．ジョギング・ランニング環境</c:v>
                </c:pt>
                <c:pt idx="5">
                  <c:v>６．駐車場料金が安価</c:v>
                </c:pt>
                <c:pt idx="6">
                  <c:v>７．花と緑でリラックス</c:v>
                </c:pt>
                <c:pt idx="7">
                  <c:v>８．その他</c:v>
                </c:pt>
              </c:strCache>
            </c:strRef>
          </c:cat>
          <c:val>
            <c:numRef>
              <c:f>'Q４・Ｑ５・Ｑ６　まとめ３'!$B$11:$I$11</c:f>
              <c:numCache>
                <c:formatCode>0.0%</c:formatCode>
                <c:ptCount val="8"/>
                <c:pt idx="0">
                  <c:v>0.125</c:v>
                </c:pt>
                <c:pt idx="1">
                  <c:v>0.5178571428571429</c:v>
                </c:pt>
                <c:pt idx="2">
                  <c:v>0.17857142857142858</c:v>
                </c:pt>
                <c:pt idx="3">
                  <c:v>2.6785714285714284E-2</c:v>
                </c:pt>
                <c:pt idx="4">
                  <c:v>5.3571428571428568E-2</c:v>
                </c:pt>
                <c:pt idx="5">
                  <c:v>3.5714285714285712E-2</c:v>
                </c:pt>
                <c:pt idx="6">
                  <c:v>6.25E-2</c:v>
                </c:pt>
                <c:pt idx="7">
                  <c:v>0</c:v>
                </c:pt>
              </c:numCache>
            </c:numRef>
          </c:val>
          <c:extLst>
            <c:ext xmlns:c16="http://schemas.microsoft.com/office/drawing/2014/chart" uri="{C3380CC4-5D6E-409C-BE32-E72D297353CC}">
              <c16:uniqueId val="{00000008-2529-47D3-9ADA-5213FE56AF4B}"/>
            </c:ext>
          </c:extLst>
        </c:ser>
        <c:dLbls>
          <c:showLegendKey val="0"/>
          <c:showVal val="0"/>
          <c:showCatName val="0"/>
          <c:showSerName val="0"/>
          <c:showPercent val="0"/>
          <c:showBubbleSize val="0"/>
        </c:dLbls>
        <c:gapWidth val="219"/>
        <c:overlap val="-27"/>
        <c:axId val="1974770639"/>
        <c:axId val="1"/>
      </c:barChart>
      <c:catAx>
        <c:axId val="1974770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2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9747706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dk1"/>
                </a:solidFill>
                <a:latin typeface="+mn-lt"/>
                <a:ea typeface="+mn-ea"/>
                <a:cs typeface="+mn-cs"/>
              </a:defRPr>
            </a:pPr>
            <a:r>
              <a:rPr lang="ja-JP"/>
              <a:t>来園者数の推移（年度別）</a:t>
            </a:r>
            <a:endParaRPr lang="en-US"/>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dk1"/>
              </a:solidFill>
              <a:latin typeface="+mn-lt"/>
              <a:ea typeface="+mn-ea"/>
              <a:cs typeface="+mn-cs"/>
            </a:defRPr>
          </a:pPr>
          <a:endParaRPr lang="ja-JP"/>
        </a:p>
      </c:txPr>
    </c:title>
    <c:autoTitleDeleted val="0"/>
    <c:plotArea>
      <c:layout/>
      <c:lineChart>
        <c:grouping val="standard"/>
        <c:varyColors val="0"/>
        <c:ser>
          <c:idx val="0"/>
          <c:order val="0"/>
          <c:tx>
            <c:strRef>
              <c:f>Sheet1!$B$2</c:f>
              <c:strCache>
                <c:ptCount val="1"/>
                <c:pt idx="0">
                  <c:v>来園者数</c:v>
                </c:pt>
              </c:strCache>
            </c:strRef>
          </c:tx>
          <c:spPr>
            <a:ln w="28575" cap="rnd">
              <a:solidFill>
                <a:schemeClr val="accent4"/>
              </a:solidFill>
              <a:round/>
            </a:ln>
            <a:effectLst/>
          </c:spPr>
          <c:marker>
            <c:symbol val="none"/>
          </c:marker>
          <c:cat>
            <c:strRef>
              <c:f>Sheet1!$A$3:$A$10</c:f>
              <c:strCache>
                <c:ptCount val="8"/>
                <c:pt idx="0">
                  <c:v>H25</c:v>
                </c:pt>
                <c:pt idx="1">
                  <c:v>H26</c:v>
                </c:pt>
                <c:pt idx="2">
                  <c:v>H27</c:v>
                </c:pt>
                <c:pt idx="3">
                  <c:v>H28</c:v>
                </c:pt>
                <c:pt idx="4">
                  <c:v>H29</c:v>
                </c:pt>
                <c:pt idx="5">
                  <c:v>H30</c:v>
                </c:pt>
                <c:pt idx="6">
                  <c:v>R1</c:v>
                </c:pt>
                <c:pt idx="7">
                  <c:v>R2</c:v>
                </c:pt>
              </c:strCache>
            </c:strRef>
          </c:cat>
          <c:val>
            <c:numRef>
              <c:f>Sheet1!$B$3:$B$10</c:f>
              <c:numCache>
                <c:formatCode>General</c:formatCode>
                <c:ptCount val="8"/>
                <c:pt idx="0">
                  <c:v>252307</c:v>
                </c:pt>
                <c:pt idx="1">
                  <c:v>244640</c:v>
                </c:pt>
                <c:pt idx="2">
                  <c:v>263984</c:v>
                </c:pt>
                <c:pt idx="3">
                  <c:v>231980</c:v>
                </c:pt>
                <c:pt idx="4">
                  <c:v>209104</c:v>
                </c:pt>
                <c:pt idx="5">
                  <c:v>239381</c:v>
                </c:pt>
                <c:pt idx="6">
                  <c:v>241847</c:v>
                </c:pt>
                <c:pt idx="7">
                  <c:v>205584</c:v>
                </c:pt>
              </c:numCache>
            </c:numRef>
          </c:val>
          <c:smooth val="0"/>
          <c:extLst>
            <c:ext xmlns:c16="http://schemas.microsoft.com/office/drawing/2014/chart" uri="{C3380CC4-5D6E-409C-BE32-E72D297353CC}">
              <c16:uniqueId val="{00000000-71E2-477E-8E31-4D6EB5236520}"/>
            </c:ext>
          </c:extLst>
        </c:ser>
        <c:dLbls>
          <c:showLegendKey val="0"/>
          <c:showVal val="0"/>
          <c:showCatName val="0"/>
          <c:showSerName val="0"/>
          <c:showPercent val="0"/>
          <c:showBubbleSize val="0"/>
        </c:dLbls>
        <c:smooth val="0"/>
        <c:axId val="373129776"/>
        <c:axId val="373131440"/>
      </c:lineChart>
      <c:catAx>
        <c:axId val="37312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ja-JP"/>
          </a:p>
        </c:txPr>
        <c:crossAx val="373131440"/>
        <c:crosses val="autoZero"/>
        <c:auto val="1"/>
        <c:lblAlgn val="ctr"/>
        <c:lblOffset val="100"/>
        <c:noMultiLvlLbl val="0"/>
      </c:catAx>
      <c:valAx>
        <c:axId val="373131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ja-JP"/>
                  <a:t>来園者数（万人）</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ja-JP"/>
          </a:p>
        </c:txPr>
        <c:crossAx val="373129776"/>
        <c:crosses val="autoZero"/>
        <c:crossBetween val="between"/>
        <c:dispUnits>
          <c:builtInUnit val="tenThousands"/>
        </c:dispUnits>
      </c:valAx>
      <c:spPr>
        <a:noFill/>
        <a:ln>
          <a:noFill/>
        </a:ln>
        <a:effectLst/>
      </c:spPr>
    </c:plotArea>
    <c:plotVisOnly val="1"/>
    <c:dispBlanksAs val="gap"/>
    <c:showDLblsOverMax val="0"/>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dk1"/>
                </a:solidFill>
                <a:latin typeface="+mn-lt"/>
                <a:ea typeface="+mn-ea"/>
                <a:cs typeface="+mn-cs"/>
              </a:defRPr>
            </a:pPr>
            <a:r>
              <a:rPr lang="ja-JP"/>
              <a:t>駐車場利用件数の推移（年度別）</a:t>
            </a:r>
            <a:endParaRPr lang="en-US"/>
          </a:p>
        </c:rich>
      </c:tx>
      <c:layout>
        <c:manualLayout>
          <c:xMode val="edge"/>
          <c:yMode val="edge"/>
          <c:x val="0.30253136736024455"/>
          <c:y val="3.57267438589384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dk1"/>
              </a:solidFill>
              <a:latin typeface="+mn-lt"/>
              <a:ea typeface="+mn-ea"/>
              <a:cs typeface="+mn-cs"/>
            </a:defRPr>
          </a:pPr>
          <a:endParaRPr lang="ja-JP"/>
        </a:p>
      </c:txPr>
    </c:title>
    <c:autoTitleDeleted val="0"/>
    <c:plotArea>
      <c:layout/>
      <c:lineChart>
        <c:grouping val="standard"/>
        <c:varyColors val="0"/>
        <c:ser>
          <c:idx val="0"/>
          <c:order val="0"/>
          <c:tx>
            <c:strRef>
              <c:f>Sheet1!$B$2</c:f>
              <c:strCache>
                <c:ptCount val="1"/>
                <c:pt idx="0">
                  <c:v>駐車場</c:v>
                </c:pt>
              </c:strCache>
            </c:strRef>
          </c:tx>
          <c:spPr>
            <a:ln w="28575" cap="rnd">
              <a:solidFill>
                <a:schemeClr val="accent4"/>
              </a:solidFill>
              <a:round/>
            </a:ln>
            <a:effectLst/>
          </c:spPr>
          <c:marker>
            <c:symbol val="none"/>
          </c:marker>
          <c:cat>
            <c:strRef>
              <c:f>Sheet1!$A$3:$A$10</c:f>
              <c:strCache>
                <c:ptCount val="8"/>
                <c:pt idx="0">
                  <c:v>H25</c:v>
                </c:pt>
                <c:pt idx="1">
                  <c:v>H26</c:v>
                </c:pt>
                <c:pt idx="2">
                  <c:v>H27</c:v>
                </c:pt>
                <c:pt idx="3">
                  <c:v>H28</c:v>
                </c:pt>
                <c:pt idx="4">
                  <c:v>H29</c:v>
                </c:pt>
                <c:pt idx="5">
                  <c:v>H30</c:v>
                </c:pt>
                <c:pt idx="6">
                  <c:v>R1</c:v>
                </c:pt>
                <c:pt idx="7">
                  <c:v>R2</c:v>
                </c:pt>
              </c:strCache>
            </c:strRef>
          </c:cat>
          <c:val>
            <c:numRef>
              <c:f>Sheet1!$B$3:$B$10</c:f>
              <c:numCache>
                <c:formatCode>General</c:formatCode>
                <c:ptCount val="8"/>
                <c:pt idx="0">
                  <c:v>13128</c:v>
                </c:pt>
                <c:pt idx="1">
                  <c:v>14574</c:v>
                </c:pt>
                <c:pt idx="2">
                  <c:v>15620</c:v>
                </c:pt>
                <c:pt idx="3">
                  <c:v>14305</c:v>
                </c:pt>
                <c:pt idx="4">
                  <c:v>12786</c:v>
                </c:pt>
                <c:pt idx="5">
                  <c:v>12141</c:v>
                </c:pt>
                <c:pt idx="6">
                  <c:v>12414</c:v>
                </c:pt>
                <c:pt idx="7">
                  <c:v>9419</c:v>
                </c:pt>
              </c:numCache>
            </c:numRef>
          </c:val>
          <c:smooth val="0"/>
          <c:extLst>
            <c:ext xmlns:c16="http://schemas.microsoft.com/office/drawing/2014/chart" uri="{C3380CC4-5D6E-409C-BE32-E72D297353CC}">
              <c16:uniqueId val="{00000000-84A8-4561-A82B-FF07076F7361}"/>
            </c:ext>
          </c:extLst>
        </c:ser>
        <c:dLbls>
          <c:showLegendKey val="0"/>
          <c:showVal val="0"/>
          <c:showCatName val="0"/>
          <c:showSerName val="0"/>
          <c:showPercent val="0"/>
          <c:showBubbleSize val="0"/>
        </c:dLbls>
        <c:smooth val="0"/>
        <c:axId val="373129776"/>
        <c:axId val="373131440"/>
      </c:lineChart>
      <c:catAx>
        <c:axId val="37312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ja-JP"/>
          </a:p>
        </c:txPr>
        <c:crossAx val="373131440"/>
        <c:crosses val="autoZero"/>
        <c:auto val="1"/>
        <c:lblAlgn val="ctr"/>
        <c:lblOffset val="100"/>
        <c:noMultiLvlLbl val="0"/>
      </c:catAx>
      <c:valAx>
        <c:axId val="373131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ja-JP" dirty="0"/>
                  <a:t>来</a:t>
                </a:r>
                <a:r>
                  <a:rPr lang="ja-JP" dirty="0" smtClean="0"/>
                  <a:t>園者数（</a:t>
                </a:r>
                <a:r>
                  <a:rPr lang="ja-JP" altLang="en-US" dirty="0" smtClean="0"/>
                  <a:t>千</a:t>
                </a:r>
                <a:r>
                  <a:rPr lang="ja-JP" dirty="0" smtClean="0"/>
                  <a:t>人</a:t>
                </a:r>
                <a:r>
                  <a:rPr lang="ja-JP" dirty="0"/>
                  <a:t>）</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ja-JP"/>
          </a:p>
        </c:txPr>
        <c:crossAx val="373129776"/>
        <c:crosses val="autoZero"/>
        <c:crossBetween val="between"/>
        <c:dispUnits>
          <c:builtInUnit val="thousands"/>
        </c:dispUnits>
      </c:valAx>
      <c:spPr>
        <a:noFill/>
        <a:ln>
          <a:noFill/>
        </a:ln>
        <a:effectLst/>
      </c:spPr>
    </c:plotArea>
    <c:plotVisOnly val="1"/>
    <c:dispBlanksAs val="gap"/>
    <c:showDLblsOverMax val="0"/>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675511852916671E-2"/>
          <c:y val="0.26123162310806602"/>
          <c:w val="0.3698892935947698"/>
          <c:h val="0.66519456633086727"/>
        </c:manualLayout>
      </c:layout>
      <c:pieChart>
        <c:varyColors val="1"/>
        <c:ser>
          <c:idx val="0"/>
          <c:order val="0"/>
          <c:dPt>
            <c:idx val="0"/>
            <c:bubble3D val="0"/>
            <c:extLst>
              <c:ext xmlns:c16="http://schemas.microsoft.com/office/drawing/2014/chart" uri="{C3380CC4-5D6E-409C-BE32-E72D297353CC}">
                <c16:uniqueId val="{00000000-632F-4863-A59C-2D4C872C2890}"/>
              </c:ext>
            </c:extLst>
          </c:dPt>
          <c:dPt>
            <c:idx val="1"/>
            <c:bubble3D val="0"/>
            <c:extLst>
              <c:ext xmlns:c16="http://schemas.microsoft.com/office/drawing/2014/chart" uri="{C3380CC4-5D6E-409C-BE32-E72D297353CC}">
                <c16:uniqueId val="{00000001-632F-4863-A59C-2D4C872C2890}"/>
              </c:ext>
            </c:extLst>
          </c:dPt>
          <c:dPt>
            <c:idx val="2"/>
            <c:bubble3D val="0"/>
            <c:extLst>
              <c:ext xmlns:c16="http://schemas.microsoft.com/office/drawing/2014/chart" uri="{C3380CC4-5D6E-409C-BE32-E72D297353CC}">
                <c16:uniqueId val="{00000002-632F-4863-A59C-2D4C872C2890}"/>
              </c:ext>
            </c:extLst>
          </c:dPt>
          <c:dPt>
            <c:idx val="3"/>
            <c:bubble3D val="0"/>
            <c:extLst>
              <c:ext xmlns:c16="http://schemas.microsoft.com/office/drawing/2014/chart" uri="{C3380CC4-5D6E-409C-BE32-E72D297353CC}">
                <c16:uniqueId val="{00000003-632F-4863-A59C-2D4C872C2890}"/>
              </c:ext>
            </c:extLst>
          </c:dPt>
          <c:dPt>
            <c:idx val="4"/>
            <c:bubble3D val="0"/>
            <c:extLst>
              <c:ext xmlns:c16="http://schemas.microsoft.com/office/drawing/2014/chart" uri="{C3380CC4-5D6E-409C-BE32-E72D297353CC}">
                <c16:uniqueId val="{00000004-632F-4863-A59C-2D4C872C2890}"/>
              </c:ext>
            </c:extLst>
          </c:dPt>
          <c:dPt>
            <c:idx val="5"/>
            <c:bubble3D val="0"/>
            <c:extLst>
              <c:ext xmlns:c16="http://schemas.microsoft.com/office/drawing/2014/chart" uri="{C3380CC4-5D6E-409C-BE32-E72D297353CC}">
                <c16:uniqueId val="{00000005-632F-4863-A59C-2D4C872C2890}"/>
              </c:ext>
            </c:extLst>
          </c:dPt>
          <c:dPt>
            <c:idx val="6"/>
            <c:bubble3D val="0"/>
            <c:extLst>
              <c:ext xmlns:c16="http://schemas.microsoft.com/office/drawing/2014/chart" uri="{C3380CC4-5D6E-409C-BE32-E72D297353CC}">
                <c16:uniqueId val="{00000006-632F-4863-A59C-2D4C872C2890}"/>
              </c:ext>
            </c:extLst>
          </c:dPt>
          <c:dPt>
            <c:idx val="7"/>
            <c:bubble3D val="0"/>
            <c:extLst>
              <c:ext xmlns:c16="http://schemas.microsoft.com/office/drawing/2014/chart" uri="{C3380CC4-5D6E-409C-BE32-E72D297353CC}">
                <c16:uniqueId val="{00000007-632F-4863-A59C-2D4C872C2890}"/>
              </c:ext>
            </c:extLst>
          </c:dPt>
          <c:dPt>
            <c:idx val="8"/>
            <c:bubble3D val="0"/>
            <c:extLst>
              <c:ext xmlns:c16="http://schemas.microsoft.com/office/drawing/2014/chart" uri="{C3380CC4-5D6E-409C-BE32-E72D297353CC}">
                <c16:uniqueId val="{00000008-632F-4863-A59C-2D4C872C2890}"/>
              </c:ext>
            </c:extLst>
          </c:dPt>
          <c:dPt>
            <c:idx val="9"/>
            <c:bubble3D val="0"/>
            <c:extLst>
              <c:ext xmlns:c16="http://schemas.microsoft.com/office/drawing/2014/chart" uri="{C3380CC4-5D6E-409C-BE32-E72D297353CC}">
                <c16:uniqueId val="{00000009-632F-4863-A59C-2D4C872C2890}"/>
              </c:ext>
            </c:extLst>
          </c:dPt>
          <c:dPt>
            <c:idx val="10"/>
            <c:bubble3D val="0"/>
            <c:extLst>
              <c:ext xmlns:c16="http://schemas.microsoft.com/office/drawing/2014/chart" uri="{C3380CC4-5D6E-409C-BE32-E72D297353CC}">
                <c16:uniqueId val="{0000000A-632F-4863-A59C-2D4C872C2890}"/>
              </c:ext>
            </c:extLst>
          </c:dPt>
          <c:dPt>
            <c:idx val="11"/>
            <c:bubble3D val="0"/>
            <c:extLst>
              <c:ext xmlns:c16="http://schemas.microsoft.com/office/drawing/2014/chart" uri="{C3380CC4-5D6E-409C-BE32-E72D297353CC}">
                <c16:uniqueId val="{0000000B-632F-4863-A59C-2D4C872C2890}"/>
              </c:ext>
            </c:extLst>
          </c:dPt>
          <c:dLbls>
            <c:dLbl>
              <c:idx val="0"/>
              <c:layout>
                <c:manualLayout>
                  <c:x val="-0.13817103512826778"/>
                  <c:y val="0.25498865298670254"/>
                </c:manualLayout>
              </c:layout>
              <c:tx>
                <c:rich>
                  <a:bodyPr/>
                  <a:lstStyle/>
                  <a:p>
                    <a:r>
                      <a:rPr lang="ja-JP" altLang="en-US" dirty="0" smtClean="0"/>
                      <a:t>散歩</a:t>
                    </a:r>
                  </a:p>
                  <a:p>
                    <a:fld id="{951FF62C-B91B-48AD-9DC9-0BBF576999C3}" type="PERCENTAGE">
                      <a:rPr lang="en-US" altLang="ja-JP" smtClean="0"/>
                      <a:pPr/>
                      <a:t>[パーセンテージ]</a:t>
                    </a:fld>
                    <a:endParaRPr lang="ja-JP" altLang="en-US"/>
                  </a:p>
                </c:rich>
              </c:tx>
              <c:dLblPos val="bestFit"/>
              <c:showLegendKey val="0"/>
              <c:showVal val="0"/>
              <c:showCatName val="0"/>
              <c:showSerName val="0"/>
              <c:showPercent val="1"/>
              <c:showBubbleSize val="0"/>
              <c:extLst>
                <c:ext xmlns:c15="http://schemas.microsoft.com/office/drawing/2012/chart" uri="{CE6537A1-D6FC-4f65-9D91-7224C49458BB}">
                  <c15:layout>
                    <c:manualLayout>
                      <c:w val="0.16803715699964125"/>
                      <c:h val="0.28092748543586094"/>
                    </c:manualLayout>
                  </c15:layout>
                  <c15:dlblFieldTable/>
                  <c15:showDataLabelsRange val="0"/>
                </c:ext>
                <c:ext xmlns:c16="http://schemas.microsoft.com/office/drawing/2014/chart" uri="{C3380CC4-5D6E-409C-BE32-E72D297353CC}">
                  <c16:uniqueId val="{00000000-632F-4863-A59C-2D4C872C2890}"/>
                </c:ext>
              </c:extLst>
            </c:dLbl>
            <c:dLbl>
              <c:idx val="1"/>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inEnd"/>
              <c:showLegendKey val="0"/>
              <c:showVal val="0"/>
              <c:showCatName val="0"/>
              <c:showSerName val="0"/>
              <c:showPercent val="1"/>
              <c:showBubbleSize val="0"/>
              <c:extLst>
                <c:ext xmlns:c16="http://schemas.microsoft.com/office/drawing/2014/chart" uri="{C3380CC4-5D6E-409C-BE32-E72D297353CC}">
                  <c16:uniqueId val="{00000001-632F-4863-A59C-2D4C872C2890}"/>
                </c:ext>
              </c:extLst>
            </c:dLbl>
            <c:dLbl>
              <c:idx val="2"/>
              <c:layout>
                <c:manualLayout>
                  <c:x val="-0.122942018500432"/>
                  <c:y val="-0.13418182351453123"/>
                </c:manualLayout>
              </c:layout>
              <c:tx>
                <c:rich>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r>
                      <a:rPr lang="ja-JP" altLang="en-US" dirty="0" smtClean="0"/>
                      <a:t>休憩・休息</a:t>
                    </a:r>
                    <a:fld id="{4A986236-142C-43B6-9A76-D03F490903FF}" type="PERCENTAGE">
                      <a:rPr lang="en-US" altLang="ja-JP" smtClean="0"/>
                      <a:pPr>
                        <a:defRPr sz="1050">
                          <a:latin typeface="Meiryo UI" panose="020B0604030504040204" pitchFamily="50" charset="-128"/>
                          <a:ea typeface="Meiryo UI" panose="020B0604030504040204" pitchFamily="50" charset="-128"/>
                          <a:cs typeface="Meiryo UI" panose="020B0604030504040204" pitchFamily="50" charset="-128"/>
                        </a:defRPr>
                      </a:pPr>
                      <a:t>[パーセンテージ]</a:t>
                    </a:fld>
                    <a:endParaRPr lang="ja-JP" altLang="en-US" dirty="0" smtClean="0"/>
                  </a:p>
                </c:rich>
              </c:tx>
              <c:numFmt formatCode="0.0%" sourceLinked="0"/>
              <c:spPr/>
              <c:dLblPos val="bestFit"/>
              <c:showLegendKey val="0"/>
              <c:showVal val="0"/>
              <c:showCatName val="0"/>
              <c:showSerName val="0"/>
              <c:showPercent val="1"/>
              <c:showBubbleSize val="0"/>
              <c:extLst>
                <c:ext xmlns:c15="http://schemas.microsoft.com/office/drawing/2012/chart" uri="{CE6537A1-D6FC-4f65-9D91-7224C49458BB}">
                  <c15:layout>
                    <c:manualLayout>
                      <c:w val="0.16803715699964125"/>
                      <c:h val="0.22039786038224221"/>
                    </c:manualLayout>
                  </c15:layout>
                  <c15:dlblFieldTable/>
                  <c15:showDataLabelsRange val="0"/>
                </c:ext>
                <c:ext xmlns:c16="http://schemas.microsoft.com/office/drawing/2014/chart" uri="{C3380CC4-5D6E-409C-BE32-E72D297353CC}">
                  <c16:uniqueId val="{00000002-632F-4863-A59C-2D4C872C2890}"/>
                </c:ext>
              </c:extLst>
            </c:dLbl>
            <c:dLbl>
              <c:idx val="3"/>
              <c:layout>
                <c:manualLayout>
                  <c:x val="1.1175393371422508E-2"/>
                  <c:y val="1.0341901969248173E-3"/>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632F-4863-A59C-2D4C872C2890}"/>
                </c:ext>
              </c:extLst>
            </c:dLbl>
            <c:dLbl>
              <c:idx val="4"/>
              <c:layout>
                <c:manualLayout>
                  <c:x val="2.9847534284288057E-2"/>
                  <c:y val="-0.1171994324660232"/>
                </c:manualLayout>
              </c:layout>
              <c:tx>
                <c:rich>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r>
                      <a:rPr lang="ja-JP" altLang="en-US" dirty="0" smtClean="0"/>
                      <a:t>運動施設の利用</a:t>
                    </a:r>
                  </a:p>
                  <a:p>
                    <a:pPr>
                      <a:defRPr sz="1050">
                        <a:latin typeface="Meiryo UI" panose="020B0604030504040204" pitchFamily="50" charset="-128"/>
                        <a:ea typeface="Meiryo UI" panose="020B0604030504040204" pitchFamily="50" charset="-128"/>
                        <a:cs typeface="Meiryo UI" panose="020B0604030504040204" pitchFamily="50" charset="-128"/>
                      </a:defRPr>
                    </a:pPr>
                    <a:fld id="{34D56B4F-8992-41C1-8A5C-BC1B9A29D12F}" type="PERCENTAGE">
                      <a:rPr lang="en-US" altLang="ja-JP" smtClean="0"/>
                      <a:pPr>
                        <a:defRPr sz="1050">
                          <a:latin typeface="Meiryo UI" panose="020B0604030504040204" pitchFamily="50" charset="-128"/>
                          <a:ea typeface="Meiryo UI" panose="020B0604030504040204" pitchFamily="50" charset="-128"/>
                          <a:cs typeface="Meiryo UI" panose="020B0604030504040204" pitchFamily="50" charset="-128"/>
                        </a:defRPr>
                      </a:pPr>
                      <a:t>[パーセンテージ]</a:t>
                    </a:fld>
                    <a:endParaRPr lang="ja-JP" altLang="en-US"/>
                  </a:p>
                </c:rich>
              </c:tx>
              <c:numFmt formatCode="0.0%" sourceLinked="0"/>
              <c:spPr/>
              <c:dLblPos val="bestFit"/>
              <c:showLegendKey val="0"/>
              <c:showVal val="0"/>
              <c:showCatName val="0"/>
              <c:showSerName val="0"/>
              <c:showPercent val="1"/>
              <c:showBubbleSize val="0"/>
              <c:extLst>
                <c:ext xmlns:c15="http://schemas.microsoft.com/office/drawing/2012/chart" uri="{CE6537A1-D6FC-4f65-9D91-7224C49458BB}">
                  <c15:layout>
                    <c:manualLayout>
                      <c:w val="0.30180582539109835"/>
                      <c:h val="0.21188191773690326"/>
                    </c:manualLayout>
                  </c15:layout>
                  <c15:dlblFieldTable/>
                  <c15:showDataLabelsRange val="0"/>
                </c:ext>
                <c:ext xmlns:c16="http://schemas.microsoft.com/office/drawing/2014/chart" uri="{C3380CC4-5D6E-409C-BE32-E72D297353CC}">
                  <c16:uniqueId val="{00000004-632F-4863-A59C-2D4C872C2890}"/>
                </c:ext>
              </c:extLst>
            </c:dLbl>
            <c:dLbl>
              <c:idx val="6"/>
              <c:layout>
                <c:manualLayout>
                  <c:x val="7.1388733965421086E-2"/>
                  <c:y val="4.1333670720271498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632F-4863-A59C-2D4C872C2890}"/>
                </c:ext>
              </c:extLst>
            </c:dLbl>
            <c:dLbl>
              <c:idx val="7"/>
              <c:layout>
                <c:manualLayout>
                  <c:x val="-5.7118013622530312E-3"/>
                  <c:y val="4.5076879567747793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632F-4863-A59C-2D4C872C2890}"/>
                </c:ext>
              </c:extLst>
            </c:dLbl>
            <c:dLbl>
              <c:idx val="8"/>
              <c:layout>
                <c:manualLayout>
                  <c:x val="-4.5204667319541127E-3"/>
                  <c:y val="-6.3090365122129453E-3"/>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632F-4863-A59C-2D4C872C2890}"/>
                </c:ext>
              </c:extLst>
            </c:dLbl>
            <c:dLbl>
              <c:idx val="9"/>
              <c:layout>
                <c:manualLayout>
                  <c:x val="-0.10186308146909764"/>
                  <c:y val="-7.1068064953174193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632F-4863-A59C-2D4C872C2890}"/>
                </c:ext>
              </c:extLst>
            </c:dLbl>
            <c:dLbl>
              <c:idx val="10"/>
              <c:layout>
                <c:manualLayout>
                  <c:x val="-1.2939032369977736E-2"/>
                  <c:y val="-0.12375571201047884"/>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A-632F-4863-A59C-2D4C872C2890}"/>
                </c:ext>
              </c:extLst>
            </c:dLbl>
            <c:dLbl>
              <c:idx val="11"/>
              <c:layout>
                <c:manualLayout>
                  <c:x val="3.5953116011084224E-2"/>
                  <c:y val="8.8509593200660819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632F-4863-A59C-2D4C872C2890}"/>
                </c:ext>
              </c:extLst>
            </c:dLbl>
            <c:numFmt formatCode="0.0%" sourceLinked="0"/>
            <c:spPr>
              <a:noFill/>
              <a:ln w="25400">
                <a:noFill/>
              </a:ln>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inEnd"/>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'Q１　まとめ１'!$B$42:$M$42</c:f>
              <c:strCache>
                <c:ptCount val="12"/>
                <c:pt idx="0">
                  <c:v>1. 散歩</c:v>
                </c:pt>
                <c:pt idx="1">
                  <c:v>2. 通勤・通学・生活路</c:v>
                </c:pt>
                <c:pt idx="2">
                  <c:v>3. 休憩・休息</c:v>
                </c:pt>
                <c:pt idx="3">
                  <c:v>4. 遊具で遊ぶ</c:v>
                </c:pt>
                <c:pt idx="4">
                  <c:v>5. 運動施設の利用</c:v>
                </c:pt>
                <c:pt idx="5">
                  <c:v>6. 花や緑を楽しむ</c:v>
                </c:pt>
                <c:pt idx="6">
                  <c:v>7. イベントに参加</c:v>
                </c:pt>
                <c:pt idx="7">
                  <c:v>8. ボランティア活動</c:v>
                </c:pt>
                <c:pt idx="8">
                  <c:v>9. ジョギング、ウォーキング</c:v>
                </c:pt>
                <c:pt idx="9">
                  <c:v>10. 健康遊具</c:v>
                </c:pt>
                <c:pt idx="10">
                  <c:v>11. BBQ</c:v>
                </c:pt>
                <c:pt idx="11">
                  <c:v>12. その他</c:v>
                </c:pt>
              </c:strCache>
            </c:strRef>
          </c:cat>
          <c:val>
            <c:numRef>
              <c:f>'Q１　まとめ１'!$B$43:$M$43</c:f>
              <c:numCache>
                <c:formatCode>General</c:formatCode>
                <c:ptCount val="12"/>
                <c:pt idx="0">
                  <c:v>102</c:v>
                </c:pt>
                <c:pt idx="1">
                  <c:v>40</c:v>
                </c:pt>
                <c:pt idx="2">
                  <c:v>72</c:v>
                </c:pt>
                <c:pt idx="3">
                  <c:v>2</c:v>
                </c:pt>
                <c:pt idx="4">
                  <c:v>156</c:v>
                </c:pt>
                <c:pt idx="5">
                  <c:v>32</c:v>
                </c:pt>
                <c:pt idx="6">
                  <c:v>35</c:v>
                </c:pt>
                <c:pt idx="7">
                  <c:v>3</c:v>
                </c:pt>
                <c:pt idx="8">
                  <c:v>21</c:v>
                </c:pt>
                <c:pt idx="9">
                  <c:v>3</c:v>
                </c:pt>
                <c:pt idx="10">
                  <c:v>14</c:v>
                </c:pt>
                <c:pt idx="11">
                  <c:v>39</c:v>
                </c:pt>
              </c:numCache>
            </c:numRef>
          </c:val>
          <c:extLst>
            <c:ext xmlns:c16="http://schemas.microsoft.com/office/drawing/2014/chart" uri="{C3380CC4-5D6E-409C-BE32-E72D297353CC}">
              <c16:uniqueId val="{0000000C-632F-4863-A59C-2D4C872C2890}"/>
            </c:ext>
          </c:extLst>
        </c:ser>
        <c:ser>
          <c:idx val="1"/>
          <c:order val="1"/>
          <c:dPt>
            <c:idx val="0"/>
            <c:bubble3D val="0"/>
            <c:extLst>
              <c:ext xmlns:c16="http://schemas.microsoft.com/office/drawing/2014/chart" uri="{C3380CC4-5D6E-409C-BE32-E72D297353CC}">
                <c16:uniqueId val="{0000000D-632F-4863-A59C-2D4C872C2890}"/>
              </c:ext>
            </c:extLst>
          </c:dPt>
          <c:dPt>
            <c:idx val="1"/>
            <c:bubble3D val="0"/>
            <c:extLst>
              <c:ext xmlns:c16="http://schemas.microsoft.com/office/drawing/2014/chart" uri="{C3380CC4-5D6E-409C-BE32-E72D297353CC}">
                <c16:uniqueId val="{0000000E-632F-4863-A59C-2D4C872C2890}"/>
              </c:ext>
            </c:extLst>
          </c:dPt>
          <c:dPt>
            <c:idx val="2"/>
            <c:bubble3D val="0"/>
            <c:extLst>
              <c:ext xmlns:c16="http://schemas.microsoft.com/office/drawing/2014/chart" uri="{C3380CC4-5D6E-409C-BE32-E72D297353CC}">
                <c16:uniqueId val="{0000000F-632F-4863-A59C-2D4C872C2890}"/>
              </c:ext>
            </c:extLst>
          </c:dPt>
          <c:dPt>
            <c:idx val="3"/>
            <c:bubble3D val="0"/>
            <c:extLst>
              <c:ext xmlns:c16="http://schemas.microsoft.com/office/drawing/2014/chart" uri="{C3380CC4-5D6E-409C-BE32-E72D297353CC}">
                <c16:uniqueId val="{00000010-632F-4863-A59C-2D4C872C2890}"/>
              </c:ext>
            </c:extLst>
          </c:dPt>
          <c:dPt>
            <c:idx val="4"/>
            <c:bubble3D val="0"/>
            <c:extLst>
              <c:ext xmlns:c16="http://schemas.microsoft.com/office/drawing/2014/chart" uri="{C3380CC4-5D6E-409C-BE32-E72D297353CC}">
                <c16:uniqueId val="{00000011-632F-4863-A59C-2D4C872C2890}"/>
              </c:ext>
            </c:extLst>
          </c:dPt>
          <c:dPt>
            <c:idx val="5"/>
            <c:bubble3D val="0"/>
            <c:extLst>
              <c:ext xmlns:c16="http://schemas.microsoft.com/office/drawing/2014/chart" uri="{C3380CC4-5D6E-409C-BE32-E72D297353CC}">
                <c16:uniqueId val="{00000012-632F-4863-A59C-2D4C872C2890}"/>
              </c:ext>
            </c:extLst>
          </c:dPt>
          <c:dPt>
            <c:idx val="6"/>
            <c:bubble3D val="0"/>
            <c:extLst>
              <c:ext xmlns:c16="http://schemas.microsoft.com/office/drawing/2014/chart" uri="{C3380CC4-5D6E-409C-BE32-E72D297353CC}">
                <c16:uniqueId val="{00000013-632F-4863-A59C-2D4C872C2890}"/>
              </c:ext>
            </c:extLst>
          </c:dPt>
          <c:dPt>
            <c:idx val="7"/>
            <c:bubble3D val="0"/>
            <c:extLst>
              <c:ext xmlns:c16="http://schemas.microsoft.com/office/drawing/2014/chart" uri="{C3380CC4-5D6E-409C-BE32-E72D297353CC}">
                <c16:uniqueId val="{00000014-632F-4863-A59C-2D4C872C2890}"/>
              </c:ext>
            </c:extLst>
          </c:dPt>
          <c:dPt>
            <c:idx val="8"/>
            <c:bubble3D val="0"/>
            <c:extLst>
              <c:ext xmlns:c16="http://schemas.microsoft.com/office/drawing/2014/chart" uri="{C3380CC4-5D6E-409C-BE32-E72D297353CC}">
                <c16:uniqueId val="{00000015-632F-4863-A59C-2D4C872C2890}"/>
              </c:ext>
            </c:extLst>
          </c:dPt>
          <c:dPt>
            <c:idx val="9"/>
            <c:bubble3D val="0"/>
            <c:extLst>
              <c:ext xmlns:c16="http://schemas.microsoft.com/office/drawing/2014/chart" uri="{C3380CC4-5D6E-409C-BE32-E72D297353CC}">
                <c16:uniqueId val="{00000016-632F-4863-A59C-2D4C872C2890}"/>
              </c:ext>
            </c:extLst>
          </c:dPt>
          <c:dPt>
            <c:idx val="10"/>
            <c:bubble3D val="0"/>
            <c:extLst>
              <c:ext xmlns:c16="http://schemas.microsoft.com/office/drawing/2014/chart" uri="{C3380CC4-5D6E-409C-BE32-E72D297353CC}">
                <c16:uniqueId val="{00000017-632F-4863-A59C-2D4C872C2890}"/>
              </c:ext>
            </c:extLst>
          </c:dPt>
          <c:dPt>
            <c:idx val="11"/>
            <c:bubble3D val="0"/>
            <c:extLst>
              <c:ext xmlns:c16="http://schemas.microsoft.com/office/drawing/2014/chart" uri="{C3380CC4-5D6E-409C-BE32-E72D297353CC}">
                <c16:uniqueId val="{00000018-632F-4863-A59C-2D4C872C2890}"/>
              </c:ext>
            </c:extLst>
          </c:dPt>
          <c:dLbls>
            <c:spPr>
              <a:noFill/>
              <a:ln w="25400">
                <a:noFill/>
              </a:ln>
            </c:spPr>
            <c:showLegendKey val="0"/>
            <c:showVal val="0"/>
            <c:showCatName val="0"/>
            <c:showSerName val="0"/>
            <c:showPercent val="1"/>
            <c:showBubbleSize val="0"/>
            <c:showLeaderLines val="1"/>
            <c:extLst>
              <c:ext xmlns:c15="http://schemas.microsoft.com/office/drawing/2012/chart" uri="{CE6537A1-D6FC-4f65-9D91-7224C49458BB}"/>
            </c:extLst>
          </c:dLbls>
          <c:cat>
            <c:strRef>
              <c:f>'Q１　まとめ１'!$B$42:$M$42</c:f>
              <c:strCache>
                <c:ptCount val="12"/>
                <c:pt idx="0">
                  <c:v>1. 散歩</c:v>
                </c:pt>
                <c:pt idx="1">
                  <c:v>2. 通勤・通学・生活路</c:v>
                </c:pt>
                <c:pt idx="2">
                  <c:v>3. 休憩・休息</c:v>
                </c:pt>
                <c:pt idx="3">
                  <c:v>4. 遊具で遊ぶ</c:v>
                </c:pt>
                <c:pt idx="4">
                  <c:v>5. 運動施設の利用</c:v>
                </c:pt>
                <c:pt idx="5">
                  <c:v>6. 花や緑を楽しむ</c:v>
                </c:pt>
                <c:pt idx="6">
                  <c:v>7. イベントに参加</c:v>
                </c:pt>
                <c:pt idx="7">
                  <c:v>8. ボランティア活動</c:v>
                </c:pt>
                <c:pt idx="8">
                  <c:v>9. ジョギング、ウォーキング</c:v>
                </c:pt>
                <c:pt idx="9">
                  <c:v>10. 健康遊具</c:v>
                </c:pt>
                <c:pt idx="10">
                  <c:v>11. BBQ</c:v>
                </c:pt>
                <c:pt idx="11">
                  <c:v>12. その他</c:v>
                </c:pt>
              </c:strCache>
            </c:strRef>
          </c:cat>
          <c:val>
            <c:numRef>
              <c:f>'Q１　まとめ１'!$B$44:$K$44</c:f>
              <c:numCache>
                <c:formatCode>0.0%</c:formatCode>
                <c:ptCount val="10"/>
                <c:pt idx="0">
                  <c:v>0.19653179190751446</c:v>
                </c:pt>
                <c:pt idx="1">
                  <c:v>7.7071290944123308E-2</c:v>
                </c:pt>
                <c:pt idx="2">
                  <c:v>0.13872832369942195</c:v>
                </c:pt>
                <c:pt idx="3">
                  <c:v>3.8535645472061657E-3</c:v>
                </c:pt>
                <c:pt idx="4">
                  <c:v>0.30057803468208094</c:v>
                </c:pt>
                <c:pt idx="5">
                  <c:v>6.1657032755298651E-2</c:v>
                </c:pt>
                <c:pt idx="6">
                  <c:v>6.7437379576107903E-2</c:v>
                </c:pt>
                <c:pt idx="7">
                  <c:v>5.7803468208092483E-3</c:v>
                </c:pt>
                <c:pt idx="8">
                  <c:v>4.046242774566474E-2</c:v>
                </c:pt>
                <c:pt idx="9">
                  <c:v>5.7803468208092483E-3</c:v>
                </c:pt>
              </c:numCache>
            </c:numRef>
          </c:val>
          <c:extLst>
            <c:ext xmlns:c16="http://schemas.microsoft.com/office/drawing/2014/chart" uri="{C3380CC4-5D6E-409C-BE32-E72D297353CC}">
              <c16:uniqueId val="{00000019-632F-4863-A59C-2D4C872C2890}"/>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39230775426631592"/>
          <c:y val="0.1127009557888099"/>
          <c:w val="0.39598507759645368"/>
          <c:h val="0.85881733621824186"/>
        </c:manualLayout>
      </c:layout>
      <c:overlay val="0"/>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7">
  <a:schemeClr val="accent4"/>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0.04693</cdr:y>
    </cdr:from>
    <cdr:to>
      <cdr:x>0.14468</cdr:x>
      <cdr:y>0.12153</cdr:y>
    </cdr:to>
    <cdr:sp macro="" textlink="">
      <cdr:nvSpPr>
        <cdr:cNvPr id="2" name="テキスト ボックス 1"/>
        <cdr:cNvSpPr txBox="1"/>
      </cdr:nvSpPr>
      <cdr:spPr>
        <a:xfrm xmlns:a="http://schemas.openxmlformats.org/drawingml/2006/main">
          <a:off x="0" y="181191"/>
          <a:ext cx="648072"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dirty="0" smtClean="0"/>
            <a:t>（万人）</a:t>
          </a:r>
          <a:endParaRPr lang="ja-JP"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3"/>
            <a:ext cx="43068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169987" name="Rectangle 3"/>
          <p:cNvSpPr>
            <a:spLocks noGrp="1" noChangeArrowheads="1"/>
          </p:cNvSpPr>
          <p:nvPr>
            <p:ph type="dt" sz="quarter" idx="1"/>
          </p:nvPr>
        </p:nvSpPr>
        <p:spPr bwMode="auto">
          <a:xfrm>
            <a:off x="5630863" y="3"/>
            <a:ext cx="43068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169988" name="Rectangle 4"/>
          <p:cNvSpPr>
            <a:spLocks noGrp="1" noChangeArrowheads="1"/>
          </p:cNvSpPr>
          <p:nvPr>
            <p:ph type="ftr" sz="quarter" idx="2"/>
          </p:nvPr>
        </p:nvSpPr>
        <p:spPr bwMode="auto">
          <a:xfrm>
            <a:off x="0" y="6465890"/>
            <a:ext cx="43068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169989" name="Rectangle 5"/>
          <p:cNvSpPr>
            <a:spLocks noGrp="1" noChangeArrowheads="1"/>
          </p:cNvSpPr>
          <p:nvPr>
            <p:ph type="sldNum" sz="quarter" idx="3"/>
          </p:nvPr>
        </p:nvSpPr>
        <p:spPr bwMode="auto">
          <a:xfrm>
            <a:off x="5630863" y="6465890"/>
            <a:ext cx="43068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b" anchorCtr="0" compatLnSpc="1">
            <a:prstTxWarp prst="textNoShape">
              <a:avLst/>
            </a:prstTxWarp>
          </a:bodyPr>
          <a:lstStyle>
            <a:lvl1pPr algn="r">
              <a:defRPr sz="1200">
                <a:latin typeface="Arial" panose="020B0604020202020204" pitchFamily="34" charset="0"/>
              </a:defRPr>
            </a:lvl1pPr>
          </a:lstStyle>
          <a:p>
            <a:fld id="{9169D4C0-7D93-4EDD-A898-47FCD0F9EB14}" type="slidenum">
              <a:rPr lang="en-US" altLang="ja-JP"/>
              <a:pPr/>
              <a:t>‹#›</a:t>
            </a:fld>
            <a:endParaRPr lang="en-US" altLang="ja-JP"/>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3"/>
            <a:ext cx="43068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67587" name="Rectangle 3"/>
          <p:cNvSpPr>
            <a:spLocks noGrp="1" noChangeArrowheads="1"/>
          </p:cNvSpPr>
          <p:nvPr>
            <p:ph type="dt" idx="1"/>
          </p:nvPr>
        </p:nvSpPr>
        <p:spPr bwMode="auto">
          <a:xfrm>
            <a:off x="5630863" y="3"/>
            <a:ext cx="43068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74756" name="Rectangle 4"/>
          <p:cNvSpPr>
            <a:spLocks noGrp="1" noRot="1" noChangeAspect="1" noChangeArrowheads="1" noTextEdit="1"/>
          </p:cNvSpPr>
          <p:nvPr>
            <p:ph type="sldImg" idx="2"/>
          </p:nvPr>
        </p:nvSpPr>
        <p:spPr bwMode="auto">
          <a:xfrm>
            <a:off x="3271838" y="511175"/>
            <a:ext cx="3398837" cy="25511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993777" y="3233740"/>
            <a:ext cx="7951788" cy="306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7590" name="Rectangle 6"/>
          <p:cNvSpPr>
            <a:spLocks noGrp="1" noChangeArrowheads="1"/>
          </p:cNvSpPr>
          <p:nvPr>
            <p:ph type="ftr" sz="quarter" idx="4"/>
          </p:nvPr>
        </p:nvSpPr>
        <p:spPr bwMode="auto">
          <a:xfrm>
            <a:off x="0" y="6465890"/>
            <a:ext cx="43068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67591" name="Rectangle 7"/>
          <p:cNvSpPr>
            <a:spLocks noGrp="1" noChangeArrowheads="1"/>
          </p:cNvSpPr>
          <p:nvPr>
            <p:ph type="sldNum" sz="quarter" idx="5"/>
          </p:nvPr>
        </p:nvSpPr>
        <p:spPr bwMode="auto">
          <a:xfrm>
            <a:off x="5630863" y="6465890"/>
            <a:ext cx="43068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b" anchorCtr="0" compatLnSpc="1">
            <a:prstTxWarp prst="textNoShape">
              <a:avLst/>
            </a:prstTxWarp>
          </a:bodyPr>
          <a:lstStyle>
            <a:lvl1pPr algn="r">
              <a:defRPr sz="1200">
                <a:latin typeface="Arial" panose="020B0604020202020204" pitchFamily="34" charset="0"/>
              </a:defRPr>
            </a:lvl1pPr>
          </a:lstStyle>
          <a:p>
            <a:fld id="{BD8DA191-D2DB-4399-986F-641265E9193C}" type="slidenum">
              <a:rPr lang="en-US" altLang="ja-JP"/>
              <a:pPr/>
              <a:t>‹#›</a:t>
            </a:fld>
            <a:endParaRPr lang="en-US" altLang="ja-JP"/>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6869" indent="-283412"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3644" indent="-226729"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7101" indent="-226729"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0560" indent="-226729"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4017" indent="-22672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475" indent="-22672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0932" indent="-22672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4391" indent="-22672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575661-FBB1-47C9-BDEF-E27B4EBD8660}" type="slidenum">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137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2709" indent="-27796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11861" indent="-222372"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56604" indent="-222372"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01349" indent="-222372"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46093" indent="-22237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890837" indent="-22237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35581" indent="-22237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780326" indent="-22237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575661-FBB1-47C9-BDEF-E27B4EBD8660}" type="slidenum">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40906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575661-FBB1-47C9-BDEF-E27B4EBD8660}" type="slidenum">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39502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0761" indent="-281063"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4249" indent="-2248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3947" indent="-2248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23649" indent="-2248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73347" indent="-2248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23046" indent="-2248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72747" indent="-2248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446" indent="-2248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575661-FBB1-47C9-BDEF-E27B4EBD8660}" type="slidenum">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743062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0809" indent="-281081"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4323" indent="-22486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4050" indent="-22486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23781" indent="-22486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73510" indent="-22486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23238" indent="-22486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72968" indent="-22486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97" indent="-22486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575661-FBB1-47C9-BDEF-E27B4EBD8660}" type="slidenum">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6407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0761" indent="-281063"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4249" indent="-2248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3947" indent="-2248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23649" indent="-2248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73347" indent="-2248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23046" indent="-2248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72747" indent="-2248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446" indent="-2248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575661-FBB1-47C9-BDEF-E27B4EBD8660}" type="slidenum">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46956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9403524-B172-4890-B5FD-0EBC0A516305}" type="slidenum">
              <a:rPr lang="en-US" altLang="ja-JP" smtClean="0"/>
              <a:pPr/>
              <a:t>‹#›</a:t>
            </a:fld>
            <a:endParaRPr lang="en-US" altLang="ja-JP"/>
          </a:p>
        </p:txBody>
      </p:sp>
    </p:spTree>
    <p:extLst>
      <p:ext uri="{BB962C8B-B14F-4D97-AF65-F5344CB8AC3E}">
        <p14:creationId xmlns:p14="http://schemas.microsoft.com/office/powerpoint/2010/main" val="277980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r>
              <a:rPr lang="en-US" altLang="ja-JP" smtClean="0"/>
              <a:t>‹#›</a:t>
            </a:r>
            <a:endParaRPr lang="en-US" altLang="ja-JP"/>
          </a:p>
        </p:txBody>
      </p:sp>
      <p:sp>
        <p:nvSpPr>
          <p:cNvPr id="6" name="スライド番号プレースホルダー 5"/>
          <p:cNvSpPr>
            <a:spLocks noGrp="1"/>
          </p:cNvSpPr>
          <p:nvPr>
            <p:ph type="sldNum" sz="quarter" idx="12"/>
          </p:nvPr>
        </p:nvSpPr>
        <p:spPr/>
        <p:txBody>
          <a:bodyPr/>
          <a:lstStyle/>
          <a:p>
            <a:fld id="{A52BD738-4A6C-4B9E-B6FD-F7C18B6E3839}" type="slidenum">
              <a:rPr lang="en-US" altLang="ja-JP" smtClean="0"/>
              <a:pPr/>
              <a:t>‹#›</a:t>
            </a:fld>
            <a:endParaRPr lang="en-US" altLang="ja-JP"/>
          </a:p>
        </p:txBody>
      </p:sp>
    </p:spTree>
    <p:extLst>
      <p:ext uri="{BB962C8B-B14F-4D97-AF65-F5344CB8AC3E}">
        <p14:creationId xmlns:p14="http://schemas.microsoft.com/office/powerpoint/2010/main" val="299506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r>
              <a:rPr lang="en-US" altLang="ja-JP" smtClean="0"/>
              <a:t>‹#›</a:t>
            </a:r>
            <a:endParaRPr lang="en-US" altLang="ja-JP"/>
          </a:p>
        </p:txBody>
      </p:sp>
      <p:sp>
        <p:nvSpPr>
          <p:cNvPr id="6" name="スライド番号プレースホルダー 5"/>
          <p:cNvSpPr>
            <a:spLocks noGrp="1"/>
          </p:cNvSpPr>
          <p:nvPr>
            <p:ph type="sldNum" sz="quarter" idx="12"/>
          </p:nvPr>
        </p:nvSpPr>
        <p:spPr/>
        <p:txBody>
          <a:bodyPr/>
          <a:lstStyle/>
          <a:p>
            <a:fld id="{3C43BA86-41B4-4BB0-B4F3-33ED258D5207}" type="slidenum">
              <a:rPr lang="en-US" altLang="ja-JP" smtClean="0"/>
              <a:pPr/>
              <a:t>‹#›</a:t>
            </a:fld>
            <a:endParaRPr lang="en-US" altLang="ja-JP"/>
          </a:p>
        </p:txBody>
      </p:sp>
    </p:spTree>
    <p:extLst>
      <p:ext uri="{BB962C8B-B14F-4D97-AF65-F5344CB8AC3E}">
        <p14:creationId xmlns:p14="http://schemas.microsoft.com/office/powerpoint/2010/main" val="169711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794231041 w 596"/>
                  <a:gd name="T1" fmla="*/ 2147483647 h 666"/>
                  <a:gd name="T2" fmla="*/ 284333675 w 596"/>
                  <a:gd name="T3" fmla="*/ 2147483647 h 666"/>
                  <a:gd name="T4" fmla="*/ 0 w 596"/>
                  <a:gd name="T5" fmla="*/ 2147483647 h 666"/>
                  <a:gd name="T6" fmla="*/ 197885174 w 596"/>
                  <a:gd name="T7" fmla="*/ 2147483647 h 666"/>
                  <a:gd name="T8" fmla="*/ 1227598968 w 596"/>
                  <a:gd name="T9" fmla="*/ 2147483647 h 666"/>
                  <a:gd name="T10" fmla="*/ 2147483647 w 596"/>
                  <a:gd name="T11" fmla="*/ 2147483647 h 666"/>
                  <a:gd name="T12" fmla="*/ 2147483647 w 596"/>
                  <a:gd name="T13" fmla="*/ 1420011657 h 666"/>
                  <a:gd name="T14" fmla="*/ 2147483647 w 596"/>
                  <a:gd name="T15" fmla="*/ 83210026 h 666"/>
                  <a:gd name="T16" fmla="*/ 2147483647 w 596"/>
                  <a:gd name="T17" fmla="*/ 413694843 h 666"/>
                  <a:gd name="T18" fmla="*/ 2147483647 w 596"/>
                  <a:gd name="T19" fmla="*/ 2147483647 h 666"/>
                  <a:gd name="T20" fmla="*/ 2147483647 w 596"/>
                  <a:gd name="T21" fmla="*/ 2147483647 h 666"/>
                  <a:gd name="T22" fmla="*/ 2147483647 w 596"/>
                  <a:gd name="T23" fmla="*/ 2147483647 h 666"/>
                  <a:gd name="T24" fmla="*/ 2147483647 w 596"/>
                  <a:gd name="T25" fmla="*/ 2147483647 h 666"/>
                  <a:gd name="T26" fmla="*/ 2147483647 w 596"/>
                  <a:gd name="T27" fmla="*/ 2147483647 h 666"/>
                  <a:gd name="T28" fmla="*/ 2147483647 w 596"/>
                  <a:gd name="T29" fmla="*/ 2147483647 h 666"/>
                  <a:gd name="T30" fmla="*/ 2147483647 w 596"/>
                  <a:gd name="T31" fmla="*/ 2147483647 h 666"/>
                  <a:gd name="T32" fmla="*/ 2147483647 w 596"/>
                  <a:gd name="T33" fmla="*/ 2147483647 h 666"/>
                  <a:gd name="T34" fmla="*/ 2147483647 w 596"/>
                  <a:gd name="T35" fmla="*/ 2147483647 h 666"/>
                  <a:gd name="T36" fmla="*/ 2147483647 w 596"/>
                  <a:gd name="T37" fmla="*/ 2147483647 h 666"/>
                  <a:gd name="T38" fmla="*/ 2147483647 w 596"/>
                  <a:gd name="T39" fmla="*/ 2147483647 h 666"/>
                  <a:gd name="T40" fmla="*/ 2147483647 w 596"/>
                  <a:gd name="T41" fmla="*/ 2147483647 h 666"/>
                  <a:gd name="T42" fmla="*/ 2147483647 w 596"/>
                  <a:gd name="T43" fmla="*/ 2147483647 h 666"/>
                  <a:gd name="T44" fmla="*/ 2147483647 w 596"/>
                  <a:gd name="T45" fmla="*/ 2147483647 h 666"/>
                  <a:gd name="T46" fmla="*/ 2147483647 w 596"/>
                  <a:gd name="T47" fmla="*/ 2147483647 h 666"/>
                  <a:gd name="T48" fmla="*/ 2147483647 w 596"/>
                  <a:gd name="T49" fmla="*/ 2147483647 h 666"/>
                  <a:gd name="T50" fmla="*/ 2147483647 w 596"/>
                  <a:gd name="T51" fmla="*/ 2147483647 h 666"/>
                  <a:gd name="T52" fmla="*/ 2147483647 w 596"/>
                  <a:gd name="T53" fmla="*/ 2147483647 h 666"/>
                  <a:gd name="T54" fmla="*/ 2147483647 w 596"/>
                  <a:gd name="T55" fmla="*/ 2147483647 h 666"/>
                  <a:gd name="T56" fmla="*/ 2147483647 w 596"/>
                  <a:gd name="T57" fmla="*/ 2147483647 h 666"/>
                  <a:gd name="T58" fmla="*/ 2147483647 w 596"/>
                  <a:gd name="T59" fmla="*/ 2147483647 h 666"/>
                  <a:gd name="T60" fmla="*/ 1950824727 w 596"/>
                  <a:gd name="T61" fmla="*/ 2147483647 h 666"/>
                  <a:gd name="T62" fmla="*/ 1382693967 w 596"/>
                  <a:gd name="T63" fmla="*/ 2147483647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269270948 h 237"/>
                  <a:gd name="T4" fmla="*/ 139349442 w 257"/>
                  <a:gd name="T5" fmla="*/ 2147483647 h 237"/>
                  <a:gd name="T6" fmla="*/ 246750794 w 257"/>
                  <a:gd name="T7" fmla="*/ 2147483647 h 237"/>
                  <a:gd name="T8" fmla="*/ 455899533 w 257"/>
                  <a:gd name="T9" fmla="*/ 2147483647 h 237"/>
                  <a:gd name="T10" fmla="*/ 766155471 w 257"/>
                  <a:gd name="T11" fmla="*/ 2147483647 h 237"/>
                  <a:gd name="T12" fmla="*/ 1139864349 w 257"/>
                  <a:gd name="T13" fmla="*/ 2147483647 h 237"/>
                  <a:gd name="T14" fmla="*/ 1604170037 w 257"/>
                  <a:gd name="T15" fmla="*/ 2147483647 h 237"/>
                  <a:gd name="T16" fmla="*/ 2147483647 w 257"/>
                  <a:gd name="T17" fmla="*/ 2147483647 h 237"/>
                  <a:gd name="T18" fmla="*/ 2147483647 w 257"/>
                  <a:gd name="T19" fmla="*/ 2147483647 h 237"/>
                  <a:gd name="T20" fmla="*/ 2147483647 w 257"/>
                  <a:gd name="T21" fmla="*/ 2147483647 h 237"/>
                  <a:gd name="T22" fmla="*/ 2147483647 w 257"/>
                  <a:gd name="T23" fmla="*/ 2147483647 h 237"/>
                  <a:gd name="T24" fmla="*/ 2147483647 w 257"/>
                  <a:gd name="T25" fmla="*/ 2147483647 h 237"/>
                  <a:gd name="T26" fmla="*/ 2147483647 w 257"/>
                  <a:gd name="T27" fmla="*/ 2147483647 h 237"/>
                  <a:gd name="T28" fmla="*/ 2147483647 w 257"/>
                  <a:gd name="T29" fmla="*/ 2147483647 h 237"/>
                  <a:gd name="T30" fmla="*/ 2147483647 w 257"/>
                  <a:gd name="T31" fmla="*/ 2147483647 h 237"/>
                  <a:gd name="T32" fmla="*/ 2147483647 w 257"/>
                  <a:gd name="T33" fmla="*/ 2147483647 h 237"/>
                  <a:gd name="T34" fmla="*/ 2147483647 w 257"/>
                  <a:gd name="T35" fmla="*/ 2147483647 h 237"/>
                  <a:gd name="T36" fmla="*/ 2147483647 w 257"/>
                  <a:gd name="T37" fmla="*/ 2147483647 h 237"/>
                  <a:gd name="T38" fmla="*/ 2147483647 w 257"/>
                  <a:gd name="T39" fmla="*/ 2147483647 h 237"/>
                  <a:gd name="T40" fmla="*/ 2147483647 w 257"/>
                  <a:gd name="T41" fmla="*/ 2147483647 h 237"/>
                  <a:gd name="T42" fmla="*/ 2147483647 w 257"/>
                  <a:gd name="T43" fmla="*/ 2147483647 h 237"/>
                  <a:gd name="T44" fmla="*/ 2147483647 w 257"/>
                  <a:gd name="T45" fmla="*/ 2147483647 h 237"/>
                  <a:gd name="T46" fmla="*/ 2147483647 w 257"/>
                  <a:gd name="T47" fmla="*/ 2147483647 h 237"/>
                  <a:gd name="T48" fmla="*/ 2147483647 w 257"/>
                  <a:gd name="T49" fmla="*/ 2147483647 h 237"/>
                  <a:gd name="T50" fmla="*/ 2147483647 w 257"/>
                  <a:gd name="T51" fmla="*/ 2147483647 h 237"/>
                  <a:gd name="T52" fmla="*/ 2147483647 w 257"/>
                  <a:gd name="T53" fmla="*/ 2147483647 h 237"/>
                  <a:gd name="T54" fmla="*/ 2147483647 w 257"/>
                  <a:gd name="T55" fmla="*/ 2147483647 h 237"/>
                  <a:gd name="T56" fmla="*/ 1829219367 w 257"/>
                  <a:gd name="T57" fmla="*/ 2147483647 h 237"/>
                  <a:gd name="T58" fmla="*/ 1392050776 w 257"/>
                  <a:gd name="T59" fmla="*/ 2147483647 h 237"/>
                  <a:gd name="T60" fmla="*/ 971359061 w 257"/>
                  <a:gd name="T61" fmla="*/ 2147483647 h 237"/>
                  <a:gd name="T62" fmla="*/ 513038770 w 257"/>
                  <a:gd name="T63" fmla="*/ 122864169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 name="Freeform 6"/>
              <p:cNvSpPr>
                <a:spLocks/>
              </p:cNvSpPr>
              <p:nvPr userDrawn="1"/>
            </p:nvSpPr>
            <p:spPr bwMode="ltGray">
              <a:xfrm rot="12185230" flipV="1">
                <a:off x="3639" y="2167"/>
                <a:ext cx="277" cy="249"/>
              </a:xfrm>
              <a:custGeom>
                <a:avLst/>
                <a:gdLst>
                  <a:gd name="T0" fmla="*/ 2147483647 w 124"/>
                  <a:gd name="T1" fmla="*/ 0 h 110"/>
                  <a:gd name="T2" fmla="*/ 2147483647 w 124"/>
                  <a:gd name="T3" fmla="*/ 2147483647 h 110"/>
                  <a:gd name="T4" fmla="*/ 2147483647 w 124"/>
                  <a:gd name="T5" fmla="*/ 2147483647 h 110"/>
                  <a:gd name="T6" fmla="*/ 2147483647 w 124"/>
                  <a:gd name="T7" fmla="*/ 2147483647 h 110"/>
                  <a:gd name="T8" fmla="*/ 2147483647 w 124"/>
                  <a:gd name="T9" fmla="*/ 2147483647 h 110"/>
                  <a:gd name="T10" fmla="*/ 2147483647 w 124"/>
                  <a:gd name="T11" fmla="*/ 2147483647 h 110"/>
                  <a:gd name="T12" fmla="*/ 2147483647 w 124"/>
                  <a:gd name="T13" fmla="*/ 2147483647 h 110"/>
                  <a:gd name="T14" fmla="*/ 1195839251 w 124"/>
                  <a:gd name="T15" fmla="*/ 2147483647 h 110"/>
                  <a:gd name="T16" fmla="*/ 433742465 w 124"/>
                  <a:gd name="T17" fmla="*/ 2147483647 h 110"/>
                  <a:gd name="T18" fmla="*/ 0 w 124"/>
                  <a:gd name="T19" fmla="*/ 2147483647 h 110"/>
                  <a:gd name="T20" fmla="*/ 194166302 w 124"/>
                  <a:gd name="T21" fmla="*/ 2147483647 h 110"/>
                  <a:gd name="T22" fmla="*/ 382139847 w 124"/>
                  <a:gd name="T23" fmla="*/ 2147483647 h 110"/>
                  <a:gd name="T24" fmla="*/ 767889915 w 124"/>
                  <a:gd name="T25" fmla="*/ 2147483647 h 110"/>
                  <a:gd name="T26" fmla="*/ 1195839251 w 124"/>
                  <a:gd name="T27" fmla="*/ 2147483647 h 110"/>
                  <a:gd name="T28" fmla="*/ 1715366988 w 124"/>
                  <a:gd name="T29" fmla="*/ 2147483647 h 110"/>
                  <a:gd name="T30" fmla="*/ 2147483647 w 124"/>
                  <a:gd name="T31" fmla="*/ 2147483647 h 110"/>
                  <a:gd name="T32" fmla="*/ 2147483647 w 124"/>
                  <a:gd name="T33" fmla="*/ 2147483647 h 110"/>
                  <a:gd name="T34" fmla="*/ 2147483647 w 124"/>
                  <a:gd name="T35" fmla="*/ 2147483647 h 110"/>
                  <a:gd name="T36" fmla="*/ 2147483647 w 124"/>
                  <a:gd name="T37" fmla="*/ 2147483647 h 110"/>
                  <a:gd name="T38" fmla="*/ 2147483647 w 124"/>
                  <a:gd name="T39" fmla="*/ 2147483647 h 110"/>
                  <a:gd name="T40" fmla="*/ 2147483647 w 124"/>
                  <a:gd name="T41" fmla="*/ 2147483647 h 110"/>
                  <a:gd name="T42" fmla="*/ 2147483647 w 124"/>
                  <a:gd name="T43" fmla="*/ 1923257253 h 110"/>
                  <a:gd name="T44" fmla="*/ 2147483647 w 124"/>
                  <a:gd name="T45" fmla="*/ 1923257253 h 110"/>
                  <a:gd name="T46" fmla="*/ 2147483647 w 124"/>
                  <a:gd name="T47" fmla="*/ 1857791796 h 110"/>
                  <a:gd name="T48" fmla="*/ 2147483647 w 124"/>
                  <a:gd name="T49" fmla="*/ 1670541396 h 110"/>
                  <a:gd name="T50" fmla="*/ 2147483647 w 124"/>
                  <a:gd name="T51" fmla="*/ 1470480295 h 110"/>
                  <a:gd name="T52" fmla="*/ 2147483647 w 124"/>
                  <a:gd name="T53" fmla="*/ 1212483717 h 110"/>
                  <a:gd name="T54" fmla="*/ 2147483647 w 124"/>
                  <a:gd name="T55" fmla="*/ 898144109 h 110"/>
                  <a:gd name="T56" fmla="*/ 2147483647 w 124"/>
                  <a:gd name="T57" fmla="*/ 514208420 h 110"/>
                  <a:gd name="T58" fmla="*/ 214748364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2" name="Freeform 7"/>
              <p:cNvSpPr>
                <a:spLocks/>
              </p:cNvSpPr>
              <p:nvPr userDrawn="1"/>
            </p:nvSpPr>
            <p:spPr bwMode="ltGray">
              <a:xfrm rot="12185230" flipV="1">
                <a:off x="3979" y="977"/>
                <a:ext cx="245" cy="347"/>
              </a:xfrm>
              <a:custGeom>
                <a:avLst/>
                <a:gdLst>
                  <a:gd name="T0" fmla="*/ 0 w 109"/>
                  <a:gd name="T1" fmla="*/ 0 h 156"/>
                  <a:gd name="T2" fmla="*/ 270009820 w 109"/>
                  <a:gd name="T3" fmla="*/ 35208377 h 156"/>
                  <a:gd name="T4" fmla="*/ 973314979 w 109"/>
                  <a:gd name="T5" fmla="*/ 209417943 h 156"/>
                  <a:gd name="T6" fmla="*/ 2024752772 w 109"/>
                  <a:gd name="T7" fmla="*/ 525762400 h 156"/>
                  <a:gd name="T8" fmla="*/ 2147483647 w 109"/>
                  <a:gd name="T9" fmla="*/ 1036152412 h 156"/>
                  <a:gd name="T10" fmla="*/ 2147483647 w 109"/>
                  <a:gd name="T11" fmla="*/ 1917213094 h 156"/>
                  <a:gd name="T12" fmla="*/ 2147483647 w 109"/>
                  <a:gd name="T13" fmla="*/ 2147483647 h 156"/>
                  <a:gd name="T14" fmla="*/ 2147483647 w 109"/>
                  <a:gd name="T15" fmla="*/ 2147483647 h 156"/>
                  <a:gd name="T16" fmla="*/ 2147483647 w 109"/>
                  <a:gd name="T17" fmla="*/ 2147483647 h 156"/>
                  <a:gd name="T18" fmla="*/ 2147483647 w 109"/>
                  <a:gd name="T19" fmla="*/ 2147483647 h 156"/>
                  <a:gd name="T20" fmla="*/ 2147483647 w 109"/>
                  <a:gd name="T21" fmla="*/ 2147483647 h 156"/>
                  <a:gd name="T22" fmla="*/ 2147483647 w 109"/>
                  <a:gd name="T23" fmla="*/ 2147483647 h 156"/>
                  <a:gd name="T24" fmla="*/ 2147483647 w 109"/>
                  <a:gd name="T25" fmla="*/ 2147483647 h 156"/>
                  <a:gd name="T26" fmla="*/ 2147483647 w 109"/>
                  <a:gd name="T27" fmla="*/ 2147483647 h 156"/>
                  <a:gd name="T28" fmla="*/ 2147483647 w 109"/>
                  <a:gd name="T29" fmla="*/ 2147483647 h 156"/>
                  <a:gd name="T30" fmla="*/ 2147483647 w 109"/>
                  <a:gd name="T31" fmla="*/ 2147483647 h 156"/>
                  <a:gd name="T32" fmla="*/ 2147483647 w 109"/>
                  <a:gd name="T33" fmla="*/ 2147483647 h 156"/>
                  <a:gd name="T34" fmla="*/ 2147483647 w 109"/>
                  <a:gd name="T35" fmla="*/ 2147483647 h 156"/>
                  <a:gd name="T36" fmla="*/ 2147483647 w 109"/>
                  <a:gd name="T37" fmla="*/ 2147483647 h 156"/>
                  <a:gd name="T38" fmla="*/ 2147483647 w 109"/>
                  <a:gd name="T39" fmla="*/ 2147483647 h 156"/>
                  <a:gd name="T40" fmla="*/ 2147483647 w 109"/>
                  <a:gd name="T41" fmla="*/ 2147483647 h 156"/>
                  <a:gd name="T42" fmla="*/ 2147483647 w 109"/>
                  <a:gd name="T43" fmla="*/ 2147483647 h 156"/>
                  <a:gd name="T44" fmla="*/ 2147483647 w 109"/>
                  <a:gd name="T45" fmla="*/ 1882353828 h 156"/>
                  <a:gd name="T46" fmla="*/ 1699948337 w 109"/>
                  <a:gd name="T47" fmla="*/ 99121269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 name="Freeform 8"/>
              <p:cNvSpPr>
                <a:spLocks/>
              </p:cNvSpPr>
              <p:nvPr userDrawn="1"/>
            </p:nvSpPr>
            <p:spPr bwMode="ltGray">
              <a:xfrm rot="12185230" flipV="1">
                <a:off x="3845" y="2207"/>
                <a:ext cx="103" cy="209"/>
              </a:xfrm>
              <a:custGeom>
                <a:avLst/>
                <a:gdLst>
                  <a:gd name="T0" fmla="*/ 1555608275 w 46"/>
                  <a:gd name="T1" fmla="*/ 0 h 94"/>
                  <a:gd name="T2" fmla="*/ 1013052176 w 46"/>
                  <a:gd name="T3" fmla="*/ 1631551587 h 94"/>
                  <a:gd name="T4" fmla="*/ 762673804 w 46"/>
                  <a:gd name="T5" fmla="*/ 2147483647 h 94"/>
                  <a:gd name="T6" fmla="*/ 560614049 w 46"/>
                  <a:gd name="T7" fmla="*/ 2147483647 h 94"/>
                  <a:gd name="T8" fmla="*/ 0 w 46"/>
                  <a:gd name="T9" fmla="*/ 2147483647 h 94"/>
                  <a:gd name="T10" fmla="*/ 600915529 w 46"/>
                  <a:gd name="T11" fmla="*/ 2147483647 h 94"/>
                  <a:gd name="T12" fmla="*/ 1165055423 w 46"/>
                  <a:gd name="T13" fmla="*/ 2147483647 h 94"/>
                  <a:gd name="T14" fmla="*/ 1617485883 w 46"/>
                  <a:gd name="T15" fmla="*/ 2147483647 h 94"/>
                  <a:gd name="T16" fmla="*/ 2025856606 w 46"/>
                  <a:gd name="T17" fmla="*/ 2147483647 h 94"/>
                  <a:gd name="T18" fmla="*/ 2147483647 w 46"/>
                  <a:gd name="T19" fmla="*/ 1901261825 h 94"/>
                  <a:gd name="T20" fmla="*/ 2147483647 w 46"/>
                  <a:gd name="T21" fmla="*/ 1297384934 h 94"/>
                  <a:gd name="T22" fmla="*/ 2106059865 w 46"/>
                  <a:gd name="T23" fmla="*/ 634525912 h 94"/>
                  <a:gd name="T24" fmla="*/ 1555608275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 name="Freeform 9"/>
              <p:cNvSpPr>
                <a:spLocks/>
              </p:cNvSpPr>
              <p:nvPr userDrawn="1"/>
            </p:nvSpPr>
            <p:spPr bwMode="ltGray">
              <a:xfrm rot="12185230" flipV="1">
                <a:off x="3895" y="1325"/>
                <a:ext cx="120" cy="90"/>
              </a:xfrm>
              <a:custGeom>
                <a:avLst/>
                <a:gdLst>
                  <a:gd name="T0" fmla="*/ 0 w 54"/>
                  <a:gd name="T1" fmla="*/ 0 h 40"/>
                  <a:gd name="T2" fmla="*/ 34675369 w 54"/>
                  <a:gd name="T3" fmla="*/ 54475189 h 40"/>
                  <a:gd name="T4" fmla="*/ 248283027 w 54"/>
                  <a:gd name="T5" fmla="*/ 176996972 h 40"/>
                  <a:gd name="T6" fmla="*/ 551740060 w 54"/>
                  <a:gd name="T7" fmla="*/ 452554306 h 40"/>
                  <a:gd name="T8" fmla="*/ 895874380 w 54"/>
                  <a:gd name="T9" fmla="*/ 672662916 h 40"/>
                  <a:gd name="T10" fmla="*/ 1226089022 w 54"/>
                  <a:gd name="T11" fmla="*/ 849504292 h 40"/>
                  <a:gd name="T12" fmla="*/ 1613473660 w 54"/>
                  <a:gd name="T13" fmla="*/ 954345690 h 40"/>
                  <a:gd name="T14" fmla="*/ 1956125058 w 54"/>
                  <a:gd name="T15" fmla="*/ 1018247189 h 40"/>
                  <a:gd name="T16" fmla="*/ 2147483647 w 54"/>
                  <a:gd name="T17" fmla="*/ 896047171 h 40"/>
                  <a:gd name="T18" fmla="*/ 2147483647 w 54"/>
                  <a:gd name="T19" fmla="*/ 1396139510 h 40"/>
                  <a:gd name="T20" fmla="*/ 2130580587 w 54"/>
                  <a:gd name="T21" fmla="*/ 1848318073 h 40"/>
                  <a:gd name="T22" fmla="*/ 1879137349 w 54"/>
                  <a:gd name="T23" fmla="*/ 2147277803 h 40"/>
                  <a:gd name="T24" fmla="*/ 1568931564 w 54"/>
                  <a:gd name="T25" fmla="*/ 2147483647 h 40"/>
                  <a:gd name="T26" fmla="*/ 1191572409 w 54"/>
                  <a:gd name="T27" fmla="*/ 2147483647 h 40"/>
                  <a:gd name="T28" fmla="*/ 803262529 w 54"/>
                  <a:gd name="T29" fmla="*/ 1793088167 h 40"/>
                  <a:gd name="T30" fmla="*/ 423055407 w 54"/>
                  <a:gd name="T31" fmla="*/ 111661101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232912024 w 149"/>
                  <a:gd name="T3" fmla="*/ 2147483647 h 704"/>
                  <a:gd name="T4" fmla="*/ 629339859 w 149"/>
                  <a:gd name="T5" fmla="*/ 2147483647 h 704"/>
                  <a:gd name="T6" fmla="*/ 1102984005 w 149"/>
                  <a:gd name="T7" fmla="*/ 2147483647 h 704"/>
                  <a:gd name="T8" fmla="*/ 1627817139 w 149"/>
                  <a:gd name="T9" fmla="*/ 2147483647 h 704"/>
                  <a:gd name="T10" fmla="*/ 2147483647 w 149"/>
                  <a:gd name="T11" fmla="*/ 2147483647 h 704"/>
                  <a:gd name="T12" fmla="*/ 2147483647 w 149"/>
                  <a:gd name="T13" fmla="*/ 2147483647 h 704"/>
                  <a:gd name="T14" fmla="*/ 2147483647 w 149"/>
                  <a:gd name="T15" fmla="*/ 2147483647 h 704"/>
                  <a:gd name="T16" fmla="*/ 2147483647 w 149"/>
                  <a:gd name="T17" fmla="*/ 2147483647 h 704"/>
                  <a:gd name="T18" fmla="*/ 2147483647 w 149"/>
                  <a:gd name="T19" fmla="*/ 2147483647 h 704"/>
                  <a:gd name="T20" fmla="*/ 2147483647 w 149"/>
                  <a:gd name="T21" fmla="*/ 2147483647 h 704"/>
                  <a:gd name="T22" fmla="*/ 2147483647 w 149"/>
                  <a:gd name="T23" fmla="*/ 2147483647 h 704"/>
                  <a:gd name="T24" fmla="*/ 2147483647 w 149"/>
                  <a:gd name="T25" fmla="*/ 2147483647 h 704"/>
                  <a:gd name="T26" fmla="*/ 2147483647 w 149"/>
                  <a:gd name="T27" fmla="*/ 2147483647 h 704"/>
                  <a:gd name="T28" fmla="*/ 2147483647 w 149"/>
                  <a:gd name="T29" fmla="*/ 2147483647 h 704"/>
                  <a:gd name="T30" fmla="*/ 2147483647 w 149"/>
                  <a:gd name="T31" fmla="*/ 2147483647 h 704"/>
                  <a:gd name="T32" fmla="*/ 2147483647 w 149"/>
                  <a:gd name="T33" fmla="*/ 2147483647 h 704"/>
                  <a:gd name="T34" fmla="*/ 1531998906 w 149"/>
                  <a:gd name="T35" fmla="*/ 2147483647 h 704"/>
                  <a:gd name="T36" fmla="*/ 836497915 w 149"/>
                  <a:gd name="T37" fmla="*/ 2147483647 h 704"/>
                  <a:gd name="T38" fmla="*/ 396485913 w 149"/>
                  <a:gd name="T39" fmla="*/ 2147483647 h 704"/>
                  <a:gd name="T40" fmla="*/ 232912024 w 149"/>
                  <a:gd name="T41" fmla="*/ 2147483647 h 704"/>
                  <a:gd name="T42" fmla="*/ 232912024 w 149"/>
                  <a:gd name="T43" fmla="*/ 2147483647 h 704"/>
                  <a:gd name="T44" fmla="*/ 323649048 w 149"/>
                  <a:gd name="T45" fmla="*/ 2147483647 h 704"/>
                  <a:gd name="T46" fmla="*/ 484712560 w 149"/>
                  <a:gd name="T47" fmla="*/ 2147483647 h 704"/>
                  <a:gd name="T48" fmla="*/ 557342023 w 149"/>
                  <a:gd name="T49" fmla="*/ 2147483647 h 704"/>
                  <a:gd name="T50" fmla="*/ 1627817139 w 149"/>
                  <a:gd name="T51" fmla="*/ 2147483647 h 704"/>
                  <a:gd name="T52" fmla="*/ 1531998906 w 149"/>
                  <a:gd name="T53" fmla="*/ 2147483647 h 704"/>
                  <a:gd name="T54" fmla="*/ 1426733379 w 149"/>
                  <a:gd name="T55" fmla="*/ 2147483647 h 704"/>
                  <a:gd name="T56" fmla="*/ 1307160610 w 149"/>
                  <a:gd name="T57" fmla="*/ 2147483647 h 704"/>
                  <a:gd name="T58" fmla="*/ 1393839956 w 149"/>
                  <a:gd name="T59" fmla="*/ 2147483647 h 704"/>
                  <a:gd name="T60" fmla="*/ 1627817139 w 149"/>
                  <a:gd name="T61" fmla="*/ 2147483647 h 704"/>
                  <a:gd name="T62" fmla="*/ 2147483647 w 149"/>
                  <a:gd name="T63" fmla="*/ 2147483647 h 704"/>
                  <a:gd name="T64" fmla="*/ 2147483647 w 149"/>
                  <a:gd name="T65" fmla="*/ 2147483647 h 704"/>
                  <a:gd name="T66" fmla="*/ 2147483647 w 149"/>
                  <a:gd name="T67" fmla="*/ 2147483647 h 704"/>
                  <a:gd name="T68" fmla="*/ 2147483647 w 149"/>
                  <a:gd name="T69" fmla="*/ 2147483647 h 704"/>
                  <a:gd name="T70" fmla="*/ 2147483647 w 149"/>
                  <a:gd name="T71" fmla="*/ 2147483647 h 704"/>
                  <a:gd name="T72" fmla="*/ 2147483647 w 149"/>
                  <a:gd name="T73" fmla="*/ 2147483647 h 704"/>
                  <a:gd name="T74" fmla="*/ 2147483647 w 149"/>
                  <a:gd name="T75" fmla="*/ 2147483647 h 704"/>
                  <a:gd name="T76" fmla="*/ 2147483647 w 149"/>
                  <a:gd name="T77" fmla="*/ 2147483647 h 704"/>
                  <a:gd name="T78" fmla="*/ 2147483647 w 149"/>
                  <a:gd name="T79" fmla="*/ 2147483647 h 704"/>
                  <a:gd name="T80" fmla="*/ 1732395749 w 149"/>
                  <a:gd name="T81" fmla="*/ 214748364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6" name="Freeform 11"/>
            <p:cNvSpPr>
              <a:spLocks/>
            </p:cNvSpPr>
            <p:nvPr userDrawn="1"/>
          </p:nvSpPr>
          <p:spPr bwMode="ltGray">
            <a:xfrm rot="373331" flipH="1">
              <a:off x="22" y="1957"/>
              <a:ext cx="323" cy="649"/>
            </a:xfrm>
            <a:custGeom>
              <a:avLst/>
              <a:gdLst>
                <a:gd name="T0" fmla="*/ 2147483647 w 128"/>
                <a:gd name="T1" fmla="*/ 0 h 217"/>
                <a:gd name="T2" fmla="*/ 2147483647 w 128"/>
                <a:gd name="T3" fmla="*/ 2147483647 h 217"/>
                <a:gd name="T4" fmla="*/ 2147483647 w 128"/>
                <a:gd name="T5" fmla="*/ 2147483647 h 217"/>
                <a:gd name="T6" fmla="*/ 2147483647 w 128"/>
                <a:gd name="T7" fmla="*/ 2147483647 h 217"/>
                <a:gd name="T8" fmla="*/ 2147483647 w 128"/>
                <a:gd name="T9" fmla="*/ 2147483647 h 217"/>
                <a:gd name="T10" fmla="*/ 2147483647 w 128"/>
                <a:gd name="T11" fmla="*/ 2147483647 h 217"/>
                <a:gd name="T12" fmla="*/ 2147483647 w 128"/>
                <a:gd name="T13" fmla="*/ 2147483647 h 217"/>
                <a:gd name="T14" fmla="*/ 2147483647 w 128"/>
                <a:gd name="T15" fmla="*/ 2147483647 h 217"/>
                <a:gd name="T16" fmla="*/ 2147483647 w 128"/>
                <a:gd name="T17" fmla="*/ 2147483647 h 217"/>
                <a:gd name="T18" fmla="*/ 2147483647 w 128"/>
                <a:gd name="T19" fmla="*/ 2147483647 h 217"/>
                <a:gd name="T20" fmla="*/ 2147483647 w 128"/>
                <a:gd name="T21" fmla="*/ 2147483647 h 217"/>
                <a:gd name="T22" fmla="*/ 2147483647 w 128"/>
                <a:gd name="T23" fmla="*/ 2147483647 h 217"/>
                <a:gd name="T24" fmla="*/ 2147483647 w 128"/>
                <a:gd name="T25" fmla="*/ 2147483647 h 217"/>
                <a:gd name="T26" fmla="*/ 2147483647 w 128"/>
                <a:gd name="T27" fmla="*/ 2147483647 h 217"/>
                <a:gd name="T28" fmla="*/ 1424728603 w 128"/>
                <a:gd name="T29" fmla="*/ 2147483647 h 217"/>
                <a:gd name="T30" fmla="*/ 0 w 128"/>
                <a:gd name="T31" fmla="*/ 2147483647 h 217"/>
                <a:gd name="T32" fmla="*/ 859145252 w 128"/>
                <a:gd name="T33" fmla="*/ 2147483647 h 217"/>
                <a:gd name="T34" fmla="*/ 2147483647 w 128"/>
                <a:gd name="T35" fmla="*/ 2147483647 h 217"/>
                <a:gd name="T36" fmla="*/ 2147483647 w 128"/>
                <a:gd name="T37" fmla="*/ 2147483647 h 217"/>
                <a:gd name="T38" fmla="*/ 2147483647 w 128"/>
                <a:gd name="T39" fmla="*/ 2147483647 h 217"/>
                <a:gd name="T40" fmla="*/ 2147483647 w 128"/>
                <a:gd name="T41" fmla="*/ 2147483647 h 217"/>
                <a:gd name="T42" fmla="*/ 2147483647 w 128"/>
                <a:gd name="T43" fmla="*/ 2147483647 h 217"/>
                <a:gd name="T44" fmla="*/ 2147483647 w 128"/>
                <a:gd name="T45" fmla="*/ 2147483647 h 217"/>
                <a:gd name="T46" fmla="*/ 2147483647 w 128"/>
                <a:gd name="T47" fmla="*/ 2147483647 h 217"/>
                <a:gd name="T48" fmla="*/ 2147483647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14"/>
            <p:cNvSpPr>
              <a:spLocks/>
            </p:cNvSpPr>
            <p:nvPr userDrawn="1"/>
          </p:nvSpPr>
          <p:spPr bwMode="ltGray">
            <a:xfrm rot="373331" flipH="1">
              <a:off x="898" y="2855"/>
              <a:ext cx="354" cy="464"/>
            </a:xfrm>
            <a:custGeom>
              <a:avLst/>
              <a:gdLst>
                <a:gd name="T0" fmla="*/ 2147483647 w 117"/>
                <a:gd name="T1" fmla="*/ 0 h 132"/>
                <a:gd name="T2" fmla="*/ 0 w 117"/>
                <a:gd name="T3" fmla="*/ 2147483647 h 132"/>
                <a:gd name="T4" fmla="*/ 2147483647 w 117"/>
                <a:gd name="T5" fmla="*/ 2147483647 h 132"/>
                <a:gd name="T6" fmla="*/ 2147483647 w 117"/>
                <a:gd name="T7" fmla="*/ 2147483647 h 132"/>
                <a:gd name="T8" fmla="*/ 2147483647 w 117"/>
                <a:gd name="T9" fmla="*/ 2147483647 h 132"/>
                <a:gd name="T10" fmla="*/ 2147483647 w 117"/>
                <a:gd name="T11" fmla="*/ 2147483647 h 132"/>
                <a:gd name="T12" fmla="*/ 2147483647 w 117"/>
                <a:gd name="T13" fmla="*/ 2147483647 h 132"/>
                <a:gd name="T14" fmla="*/ 2147483647 w 117"/>
                <a:gd name="T15" fmla="*/ 2147483647 h 132"/>
                <a:gd name="T16" fmla="*/ 2147483647 w 117"/>
                <a:gd name="T17" fmla="*/ 2147483647 h 132"/>
                <a:gd name="T18" fmla="*/ 2147483647 w 117"/>
                <a:gd name="T19" fmla="*/ 2147483647 h 132"/>
                <a:gd name="T20" fmla="*/ 2147483647 w 117"/>
                <a:gd name="T21" fmla="*/ 2147483647 h 132"/>
                <a:gd name="T22" fmla="*/ 2147483647 w 117"/>
                <a:gd name="T23" fmla="*/ 2147483647 h 132"/>
                <a:gd name="T24" fmla="*/ 2147483647 w 117"/>
                <a:gd name="T25" fmla="*/ 2147483647 h 132"/>
                <a:gd name="T26" fmla="*/ 2147483647 w 117"/>
                <a:gd name="T27" fmla="*/ 2147483647 h 132"/>
                <a:gd name="T28" fmla="*/ 2147483647 w 117"/>
                <a:gd name="T29" fmla="*/ 2147483647 h 132"/>
                <a:gd name="T30" fmla="*/ 2147483647 w 117"/>
                <a:gd name="T31" fmla="*/ 2147483647 h 132"/>
                <a:gd name="T32" fmla="*/ 2147483647 w 117"/>
                <a:gd name="T33" fmla="*/ 2147483647 h 132"/>
                <a:gd name="T34" fmla="*/ 2147483647 w 117"/>
                <a:gd name="T35" fmla="*/ 2147483647 h 132"/>
                <a:gd name="T36" fmla="*/ 2147483647 w 117"/>
                <a:gd name="T37" fmla="*/ 2147483647 h 132"/>
                <a:gd name="T38" fmla="*/ 2147483647 w 117"/>
                <a:gd name="T39" fmla="*/ 2147483647 h 132"/>
                <a:gd name="T40" fmla="*/ 2147483647 w 117"/>
                <a:gd name="T41" fmla="*/ 2147483647 h 132"/>
                <a:gd name="T42" fmla="*/ 2147483647 w 117"/>
                <a:gd name="T43" fmla="*/ 2147483647 h 132"/>
                <a:gd name="T44" fmla="*/ 2147483647 w 117"/>
                <a:gd name="T45" fmla="*/ 2147483647 h 132"/>
                <a:gd name="T46" fmla="*/ 2147483647 w 117"/>
                <a:gd name="T47" fmla="*/ 2147483647 h 132"/>
                <a:gd name="T48" fmla="*/ 2147483647 w 117"/>
                <a:gd name="T49" fmla="*/ 2147483647 h 132"/>
                <a:gd name="T50" fmla="*/ 2147483647 w 117"/>
                <a:gd name="T51" fmla="*/ 2147483647 h 132"/>
                <a:gd name="T52" fmla="*/ 2147483647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 name="Freeform 15"/>
            <p:cNvSpPr>
              <a:spLocks/>
            </p:cNvSpPr>
            <p:nvPr userDrawn="1"/>
          </p:nvSpPr>
          <p:spPr bwMode="ltGray">
            <a:xfrm rot="373331" flipH="1">
              <a:off x="799" y="2979"/>
              <a:ext cx="87" cy="274"/>
            </a:xfrm>
            <a:custGeom>
              <a:avLst/>
              <a:gdLst>
                <a:gd name="T0" fmla="*/ 2147483647 w 29"/>
                <a:gd name="T1" fmla="*/ 0 h 77"/>
                <a:gd name="T2" fmla="*/ 2147483647 w 29"/>
                <a:gd name="T3" fmla="*/ 0 h 77"/>
                <a:gd name="T4" fmla="*/ 2147483647 w 29"/>
                <a:gd name="T5" fmla="*/ 2147483647 h 77"/>
                <a:gd name="T6" fmla="*/ 2147483647 w 29"/>
                <a:gd name="T7" fmla="*/ 2147483647 h 77"/>
                <a:gd name="T8" fmla="*/ 2147483647 w 29"/>
                <a:gd name="T9" fmla="*/ 2147483647 h 77"/>
                <a:gd name="T10" fmla="*/ 2147483647 w 29"/>
                <a:gd name="T11" fmla="*/ 2147483647 h 77"/>
                <a:gd name="T12" fmla="*/ 0 w 29"/>
                <a:gd name="T13" fmla="*/ 2147483647 h 77"/>
                <a:gd name="T14" fmla="*/ 2147483647 w 29"/>
                <a:gd name="T15" fmla="*/ 2147483647 h 77"/>
                <a:gd name="T16" fmla="*/ 2147483647 w 29"/>
                <a:gd name="T17" fmla="*/ 2147483647 h 77"/>
                <a:gd name="T18" fmla="*/ 2147483647 w 29"/>
                <a:gd name="T19" fmla="*/ 2147483647 h 77"/>
                <a:gd name="T20" fmla="*/ 2147483647 w 29"/>
                <a:gd name="T21" fmla="*/ 2147483647 h 77"/>
                <a:gd name="T22" fmla="*/ 2147483647 w 29"/>
                <a:gd name="T23" fmla="*/ 2147483647 h 77"/>
                <a:gd name="T24" fmla="*/ 21474836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 name="Freeform 1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 name="Freeform 2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 name="Freeform 23"/>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 name="Freeform 24"/>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1" name="Freeform 27"/>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2" name="Freeform 28"/>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 name="Freeform 3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9" name="Freeform 3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5" name="Freeform 3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 name="Freeform 3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2147483647 h 237"/>
                <a:gd name="T4" fmla="*/ 2147483647 w 257"/>
                <a:gd name="T5" fmla="*/ 2147483647 h 237"/>
                <a:gd name="T6" fmla="*/ 2147483647 w 257"/>
                <a:gd name="T7" fmla="*/ 2147483647 h 237"/>
                <a:gd name="T8" fmla="*/ 2147483647 w 257"/>
                <a:gd name="T9" fmla="*/ 2147483647 h 237"/>
                <a:gd name="T10" fmla="*/ 2147483647 w 257"/>
                <a:gd name="T11" fmla="*/ 2147483647 h 237"/>
                <a:gd name="T12" fmla="*/ 2147483647 w 257"/>
                <a:gd name="T13" fmla="*/ 2147483647 h 237"/>
                <a:gd name="T14" fmla="*/ 2147483647 w 257"/>
                <a:gd name="T15" fmla="*/ 2147483647 h 237"/>
                <a:gd name="T16" fmla="*/ 2147483647 w 257"/>
                <a:gd name="T17" fmla="*/ 2147483647 h 237"/>
                <a:gd name="T18" fmla="*/ 2147483647 w 257"/>
                <a:gd name="T19" fmla="*/ 2147483647 h 237"/>
                <a:gd name="T20" fmla="*/ 2147483647 w 257"/>
                <a:gd name="T21" fmla="*/ 2147483647 h 237"/>
                <a:gd name="T22" fmla="*/ 2147483647 w 257"/>
                <a:gd name="T23" fmla="*/ 2147483647 h 237"/>
                <a:gd name="T24" fmla="*/ 2147483647 w 257"/>
                <a:gd name="T25" fmla="*/ 2147483647 h 237"/>
                <a:gd name="T26" fmla="*/ 2147483647 w 257"/>
                <a:gd name="T27" fmla="*/ 2147483647 h 237"/>
                <a:gd name="T28" fmla="*/ 2147483647 w 257"/>
                <a:gd name="T29" fmla="*/ 2147483647 h 237"/>
                <a:gd name="T30" fmla="*/ 2147483647 w 257"/>
                <a:gd name="T31" fmla="*/ 2147483647 h 237"/>
                <a:gd name="T32" fmla="*/ 2147483647 w 257"/>
                <a:gd name="T33" fmla="*/ 2147483647 h 237"/>
                <a:gd name="T34" fmla="*/ 2147483647 w 257"/>
                <a:gd name="T35" fmla="*/ 2147483647 h 237"/>
                <a:gd name="T36" fmla="*/ 2147483647 w 257"/>
                <a:gd name="T37" fmla="*/ 2147483647 h 237"/>
                <a:gd name="T38" fmla="*/ 2147483647 w 257"/>
                <a:gd name="T39" fmla="*/ 2147483647 h 237"/>
                <a:gd name="T40" fmla="*/ 2147483647 w 257"/>
                <a:gd name="T41" fmla="*/ 2147483647 h 237"/>
                <a:gd name="T42" fmla="*/ 2147483647 w 257"/>
                <a:gd name="T43" fmla="*/ 2147483647 h 237"/>
                <a:gd name="T44" fmla="*/ 2147483647 w 257"/>
                <a:gd name="T45" fmla="*/ 2147483647 h 237"/>
                <a:gd name="T46" fmla="*/ 2147483647 w 257"/>
                <a:gd name="T47" fmla="*/ 2147483647 h 237"/>
                <a:gd name="T48" fmla="*/ 2147483647 w 257"/>
                <a:gd name="T49" fmla="*/ 2147483647 h 237"/>
                <a:gd name="T50" fmla="*/ 2147483647 w 257"/>
                <a:gd name="T51" fmla="*/ 2147483647 h 237"/>
                <a:gd name="T52" fmla="*/ 2147483647 w 257"/>
                <a:gd name="T53" fmla="*/ 2147483647 h 237"/>
                <a:gd name="T54" fmla="*/ 2147483647 w 257"/>
                <a:gd name="T55" fmla="*/ 2147483647 h 237"/>
                <a:gd name="T56" fmla="*/ 2147483647 w 257"/>
                <a:gd name="T57" fmla="*/ 2147483647 h 237"/>
                <a:gd name="T58" fmla="*/ 2147483647 w 257"/>
                <a:gd name="T59" fmla="*/ 2147483647 h 237"/>
                <a:gd name="T60" fmla="*/ 2147483647 w 257"/>
                <a:gd name="T61" fmla="*/ 2147483647 h 237"/>
                <a:gd name="T62" fmla="*/ 2147483647 w 257"/>
                <a:gd name="T63" fmla="*/ 21474836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9" name="Freeform 39"/>
            <p:cNvSpPr>
              <a:spLocks/>
            </p:cNvSpPr>
            <p:nvPr userDrawn="1"/>
          </p:nvSpPr>
          <p:spPr bwMode="ltGray">
            <a:xfrm rot="9832527" flipV="1">
              <a:off x="1997" y="858"/>
              <a:ext cx="330" cy="278"/>
            </a:xfrm>
            <a:custGeom>
              <a:avLst/>
              <a:gdLst>
                <a:gd name="T0" fmla="*/ 2147483647 w 124"/>
                <a:gd name="T1" fmla="*/ 0 h 110"/>
                <a:gd name="T2" fmla="*/ 2147483647 w 124"/>
                <a:gd name="T3" fmla="*/ 2147483647 h 110"/>
                <a:gd name="T4" fmla="*/ 2147483647 w 124"/>
                <a:gd name="T5" fmla="*/ 2147483647 h 110"/>
                <a:gd name="T6" fmla="*/ 2147483647 w 124"/>
                <a:gd name="T7" fmla="*/ 2147483647 h 110"/>
                <a:gd name="T8" fmla="*/ 2147483647 w 124"/>
                <a:gd name="T9" fmla="*/ 2147483647 h 110"/>
                <a:gd name="T10" fmla="*/ 2147483647 w 124"/>
                <a:gd name="T11" fmla="*/ 2147483647 h 110"/>
                <a:gd name="T12" fmla="*/ 2147483647 w 124"/>
                <a:gd name="T13" fmla="*/ 2147483647 h 110"/>
                <a:gd name="T14" fmla="*/ 2147483647 w 124"/>
                <a:gd name="T15" fmla="*/ 2147483647 h 110"/>
                <a:gd name="T16" fmla="*/ 2147483647 w 124"/>
                <a:gd name="T17" fmla="*/ 2147483647 h 110"/>
                <a:gd name="T18" fmla="*/ 0 w 124"/>
                <a:gd name="T19" fmla="*/ 2147483647 h 110"/>
                <a:gd name="T20" fmla="*/ 2147483647 w 124"/>
                <a:gd name="T21" fmla="*/ 2147483647 h 110"/>
                <a:gd name="T22" fmla="*/ 2147483647 w 124"/>
                <a:gd name="T23" fmla="*/ 2147483647 h 110"/>
                <a:gd name="T24" fmla="*/ 2147483647 w 124"/>
                <a:gd name="T25" fmla="*/ 2147483647 h 110"/>
                <a:gd name="T26" fmla="*/ 2147483647 w 124"/>
                <a:gd name="T27" fmla="*/ 2147483647 h 110"/>
                <a:gd name="T28" fmla="*/ 2147483647 w 124"/>
                <a:gd name="T29" fmla="*/ 2147483647 h 110"/>
                <a:gd name="T30" fmla="*/ 2147483647 w 124"/>
                <a:gd name="T31" fmla="*/ 2147483647 h 110"/>
                <a:gd name="T32" fmla="*/ 2147483647 w 124"/>
                <a:gd name="T33" fmla="*/ 2147483647 h 110"/>
                <a:gd name="T34" fmla="*/ 2147483647 w 124"/>
                <a:gd name="T35" fmla="*/ 2147483647 h 110"/>
                <a:gd name="T36" fmla="*/ 2147483647 w 124"/>
                <a:gd name="T37" fmla="*/ 2147483647 h 110"/>
                <a:gd name="T38" fmla="*/ 2147483647 w 124"/>
                <a:gd name="T39" fmla="*/ 2147483647 h 110"/>
                <a:gd name="T40" fmla="*/ 2147483647 w 124"/>
                <a:gd name="T41" fmla="*/ 2147483647 h 110"/>
                <a:gd name="T42" fmla="*/ 2147483647 w 124"/>
                <a:gd name="T43" fmla="*/ 2147483647 h 110"/>
                <a:gd name="T44" fmla="*/ 2147483647 w 124"/>
                <a:gd name="T45" fmla="*/ 2147483647 h 110"/>
                <a:gd name="T46" fmla="*/ 2147483647 w 124"/>
                <a:gd name="T47" fmla="*/ 2147483647 h 110"/>
                <a:gd name="T48" fmla="*/ 2147483647 w 124"/>
                <a:gd name="T49" fmla="*/ 2147483647 h 110"/>
                <a:gd name="T50" fmla="*/ 2147483647 w 124"/>
                <a:gd name="T51" fmla="*/ 2147483647 h 110"/>
                <a:gd name="T52" fmla="*/ 2147483647 w 124"/>
                <a:gd name="T53" fmla="*/ 2147483647 h 110"/>
                <a:gd name="T54" fmla="*/ 2147483647 w 124"/>
                <a:gd name="T55" fmla="*/ 2147483647 h 110"/>
                <a:gd name="T56" fmla="*/ 2147483647 w 124"/>
                <a:gd name="T57" fmla="*/ 2147483647 h 110"/>
                <a:gd name="T58" fmla="*/ 214748364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 name="Freeform 40"/>
            <p:cNvSpPr>
              <a:spLocks/>
            </p:cNvSpPr>
            <p:nvPr userDrawn="1"/>
          </p:nvSpPr>
          <p:spPr bwMode="ltGray">
            <a:xfrm rot="9832527" flipV="1">
              <a:off x="2224" y="808"/>
              <a:ext cx="123" cy="233"/>
            </a:xfrm>
            <a:custGeom>
              <a:avLst/>
              <a:gdLst>
                <a:gd name="T0" fmla="*/ 2147483647 w 46"/>
                <a:gd name="T1" fmla="*/ 0 h 94"/>
                <a:gd name="T2" fmla="*/ 2147483647 w 46"/>
                <a:gd name="T3" fmla="*/ 2147483647 h 94"/>
                <a:gd name="T4" fmla="*/ 2147483647 w 46"/>
                <a:gd name="T5" fmla="*/ 2147483647 h 94"/>
                <a:gd name="T6" fmla="*/ 2147483647 w 46"/>
                <a:gd name="T7" fmla="*/ 2147483647 h 94"/>
                <a:gd name="T8" fmla="*/ 0 w 46"/>
                <a:gd name="T9" fmla="*/ 2147483647 h 94"/>
                <a:gd name="T10" fmla="*/ 2147483647 w 46"/>
                <a:gd name="T11" fmla="*/ 2147483647 h 94"/>
                <a:gd name="T12" fmla="*/ 2147483647 w 46"/>
                <a:gd name="T13" fmla="*/ 2147483647 h 94"/>
                <a:gd name="T14" fmla="*/ 2147483647 w 46"/>
                <a:gd name="T15" fmla="*/ 2147483647 h 94"/>
                <a:gd name="T16" fmla="*/ 2147483647 w 46"/>
                <a:gd name="T17" fmla="*/ 2147483647 h 94"/>
                <a:gd name="T18" fmla="*/ 2147483647 w 46"/>
                <a:gd name="T19" fmla="*/ 2147483647 h 94"/>
                <a:gd name="T20" fmla="*/ 2147483647 w 46"/>
                <a:gd name="T21" fmla="*/ 2147483647 h 94"/>
                <a:gd name="T22" fmla="*/ 2147483647 w 46"/>
                <a:gd name="T23" fmla="*/ 2147483647 h 94"/>
                <a:gd name="T24" fmla="*/ 214748364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2147483647 w 149"/>
                <a:gd name="T3" fmla="*/ 2147483647 h 704"/>
                <a:gd name="T4" fmla="*/ 2147483647 w 149"/>
                <a:gd name="T5" fmla="*/ 2147483647 h 704"/>
                <a:gd name="T6" fmla="*/ 2147483647 w 149"/>
                <a:gd name="T7" fmla="*/ 2147483647 h 704"/>
                <a:gd name="T8" fmla="*/ 2147483647 w 149"/>
                <a:gd name="T9" fmla="*/ 2147483647 h 704"/>
                <a:gd name="T10" fmla="*/ 2147483647 w 149"/>
                <a:gd name="T11" fmla="*/ 2147483647 h 704"/>
                <a:gd name="T12" fmla="*/ 2147483647 w 149"/>
                <a:gd name="T13" fmla="*/ 2147483647 h 704"/>
                <a:gd name="T14" fmla="*/ 2147483647 w 149"/>
                <a:gd name="T15" fmla="*/ 2147483647 h 704"/>
                <a:gd name="T16" fmla="*/ 2147483647 w 149"/>
                <a:gd name="T17" fmla="*/ 2147483647 h 704"/>
                <a:gd name="T18" fmla="*/ 2147483647 w 149"/>
                <a:gd name="T19" fmla="*/ 2147483647 h 704"/>
                <a:gd name="T20" fmla="*/ 2147483647 w 149"/>
                <a:gd name="T21" fmla="*/ 2147483647 h 704"/>
                <a:gd name="T22" fmla="*/ 2147483647 w 149"/>
                <a:gd name="T23" fmla="*/ 2147483647 h 704"/>
                <a:gd name="T24" fmla="*/ 2147483647 w 149"/>
                <a:gd name="T25" fmla="*/ 2147483647 h 704"/>
                <a:gd name="T26" fmla="*/ 2147483647 w 149"/>
                <a:gd name="T27" fmla="*/ 2147483647 h 704"/>
                <a:gd name="T28" fmla="*/ 2147483647 w 149"/>
                <a:gd name="T29" fmla="*/ 2147483647 h 704"/>
                <a:gd name="T30" fmla="*/ 2147483647 w 149"/>
                <a:gd name="T31" fmla="*/ 2147483647 h 704"/>
                <a:gd name="T32" fmla="*/ 2147483647 w 149"/>
                <a:gd name="T33" fmla="*/ 2147483647 h 704"/>
                <a:gd name="T34" fmla="*/ 2147483647 w 149"/>
                <a:gd name="T35" fmla="*/ 2147483647 h 704"/>
                <a:gd name="T36" fmla="*/ 2147483647 w 149"/>
                <a:gd name="T37" fmla="*/ 2147483647 h 704"/>
                <a:gd name="T38" fmla="*/ 2147483647 w 149"/>
                <a:gd name="T39" fmla="*/ 2147483647 h 704"/>
                <a:gd name="T40" fmla="*/ 2147483647 w 149"/>
                <a:gd name="T41" fmla="*/ 2147483647 h 704"/>
                <a:gd name="T42" fmla="*/ 2147483647 w 149"/>
                <a:gd name="T43" fmla="*/ 2147483647 h 704"/>
                <a:gd name="T44" fmla="*/ 2147483647 w 149"/>
                <a:gd name="T45" fmla="*/ 2147483647 h 704"/>
                <a:gd name="T46" fmla="*/ 2147483647 w 149"/>
                <a:gd name="T47" fmla="*/ 2147483647 h 704"/>
                <a:gd name="T48" fmla="*/ 2147483647 w 149"/>
                <a:gd name="T49" fmla="*/ 2147483647 h 704"/>
                <a:gd name="T50" fmla="*/ 2147483647 w 149"/>
                <a:gd name="T51" fmla="*/ 2147483647 h 704"/>
                <a:gd name="T52" fmla="*/ 2147483647 w 149"/>
                <a:gd name="T53" fmla="*/ 2147483647 h 704"/>
                <a:gd name="T54" fmla="*/ 2147483647 w 149"/>
                <a:gd name="T55" fmla="*/ 2147483647 h 704"/>
                <a:gd name="T56" fmla="*/ 2147483647 w 149"/>
                <a:gd name="T57" fmla="*/ 2147483647 h 704"/>
                <a:gd name="T58" fmla="*/ 2147483647 w 149"/>
                <a:gd name="T59" fmla="*/ 2147483647 h 704"/>
                <a:gd name="T60" fmla="*/ 2147483647 w 149"/>
                <a:gd name="T61" fmla="*/ 2147483647 h 704"/>
                <a:gd name="T62" fmla="*/ 2147483647 w 149"/>
                <a:gd name="T63" fmla="*/ 2147483647 h 704"/>
                <a:gd name="T64" fmla="*/ 2147483647 w 149"/>
                <a:gd name="T65" fmla="*/ 2147483647 h 704"/>
                <a:gd name="T66" fmla="*/ 2147483647 w 149"/>
                <a:gd name="T67" fmla="*/ 2147483647 h 704"/>
                <a:gd name="T68" fmla="*/ 2147483647 w 149"/>
                <a:gd name="T69" fmla="*/ 2147483647 h 704"/>
                <a:gd name="T70" fmla="*/ 2147483647 w 149"/>
                <a:gd name="T71" fmla="*/ 2147483647 h 704"/>
                <a:gd name="T72" fmla="*/ 2147483647 w 149"/>
                <a:gd name="T73" fmla="*/ 2147483647 h 704"/>
                <a:gd name="T74" fmla="*/ 2147483647 w 149"/>
                <a:gd name="T75" fmla="*/ 2147483647 h 704"/>
                <a:gd name="T76" fmla="*/ 2147483647 w 149"/>
                <a:gd name="T77" fmla="*/ 2147483647 h 704"/>
                <a:gd name="T78" fmla="*/ 2147483647 w 149"/>
                <a:gd name="T79" fmla="*/ 2147483647 h 704"/>
                <a:gd name="T80" fmla="*/ 2147483647 w 149"/>
                <a:gd name="T81" fmla="*/ 214748364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8959" name="Rectangle 47"/>
          <p:cNvSpPr>
            <a:spLocks noGrp="1" noChangeArrowheads="1"/>
          </p:cNvSpPr>
          <p:nvPr>
            <p:ph type="ctrTitle"/>
          </p:nvPr>
        </p:nvSpPr>
        <p:spPr>
          <a:xfrm>
            <a:off x="2455863" y="596900"/>
            <a:ext cx="6192837"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ja-JP" altLang="en-US" noProof="0" smtClean="0"/>
              <a:t>マスタ タイトルの書式設定</a:t>
            </a:r>
          </a:p>
        </p:txBody>
      </p:sp>
      <p:sp>
        <p:nvSpPr>
          <p:cNvPr id="38960"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ja-JP" altLang="en-US" noProof="0" smtClean="0"/>
              <a:t>マスタ サブタイトルの書式設定</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ja-JP"/>
          </a:p>
        </p:txBody>
      </p:sp>
      <p:sp>
        <p:nvSpPr>
          <p:cNvPr id="47" name="Rectangle 46"/>
          <p:cNvSpPr>
            <a:spLocks noGrp="1" noChangeArrowheads="1"/>
          </p:cNvSpPr>
          <p:nvPr>
            <p:ph type="sldNum" sz="quarter" idx="11"/>
          </p:nvPr>
        </p:nvSpPr>
        <p:spPr/>
        <p:txBody>
          <a:bodyPr/>
          <a:lstStyle>
            <a:lvl1pPr>
              <a:defRPr b="1"/>
            </a:lvl1pPr>
          </a:lstStyle>
          <a:p>
            <a:fld id="{59403524-B172-4890-B5FD-0EBC0A516305}" type="slidenum">
              <a:rPr lang="en-US" altLang="ja-JP"/>
              <a:pPr/>
              <a:t>‹#›</a:t>
            </a:fld>
            <a:endParaRPr lang="en-US" altLang="ja-JP"/>
          </a:p>
        </p:txBody>
      </p:sp>
    </p:spTree>
    <p:extLst>
      <p:ext uri="{BB962C8B-B14F-4D97-AF65-F5344CB8AC3E}">
        <p14:creationId xmlns:p14="http://schemas.microsoft.com/office/powerpoint/2010/main" val="2421222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852030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b="1"/>
            </a:lvl1pPr>
          </a:lstStyle>
          <a:p>
            <a:fld id="{8400D0D0-374C-474B-A3A6-A594C41DC508}" type="slidenum">
              <a:rPr lang="en-US" altLang="ja-JP"/>
              <a:pPr/>
              <a:t>‹#›</a:t>
            </a:fld>
            <a:endParaRPr lang="en-US" altLang="ja-JP"/>
          </a:p>
        </p:txBody>
      </p:sp>
    </p:spTree>
    <p:extLst>
      <p:ext uri="{BB962C8B-B14F-4D97-AF65-F5344CB8AC3E}">
        <p14:creationId xmlns:p14="http://schemas.microsoft.com/office/powerpoint/2010/main" val="1230336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b="1"/>
            </a:lvl1pPr>
          </a:lstStyle>
          <a:p>
            <a:fld id="{77AB4E56-37B2-4363-A02E-CBBFB78FEB9C}" type="slidenum">
              <a:rPr lang="en-US" altLang="ja-JP"/>
              <a:pPr/>
              <a:t>‹#›</a:t>
            </a:fld>
            <a:endParaRPr lang="en-US" altLang="ja-JP"/>
          </a:p>
        </p:txBody>
      </p:sp>
    </p:spTree>
    <p:extLst>
      <p:ext uri="{BB962C8B-B14F-4D97-AF65-F5344CB8AC3E}">
        <p14:creationId xmlns:p14="http://schemas.microsoft.com/office/powerpoint/2010/main" val="2935241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7"/>
          <p:cNvSpPr>
            <a:spLocks noGrp="1" noChangeArrowheads="1"/>
          </p:cNvSpPr>
          <p:nvPr>
            <p:ph type="dt" sz="half" idx="10"/>
          </p:nvPr>
        </p:nvSpPr>
        <p:spPr/>
        <p:txBody>
          <a:bodyPr/>
          <a:lstStyle>
            <a:lvl1pPr>
              <a:defRPr/>
            </a:lvl1pPr>
          </a:lstStyle>
          <a:p>
            <a:pPr>
              <a:defRPr/>
            </a:pPr>
            <a:endParaRPr lang="en-US" altLang="ja-JP"/>
          </a:p>
        </p:txBody>
      </p:sp>
      <p:sp>
        <p:nvSpPr>
          <p:cNvPr id="8"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9" name="Rectangle 49"/>
          <p:cNvSpPr>
            <a:spLocks noGrp="1" noChangeArrowheads="1"/>
          </p:cNvSpPr>
          <p:nvPr>
            <p:ph type="sldNum" sz="quarter" idx="12"/>
          </p:nvPr>
        </p:nvSpPr>
        <p:spPr/>
        <p:txBody>
          <a:bodyPr/>
          <a:lstStyle>
            <a:lvl1pPr>
              <a:defRPr/>
            </a:lvl1pPr>
          </a:lstStyle>
          <a:p>
            <a:fld id="{2848D1D2-4E4C-4B0E-9BE6-A50E613C6B48}" type="slidenum">
              <a:rPr lang="en-US" altLang="ja-JP"/>
              <a:pPr/>
              <a:t>‹#›</a:t>
            </a:fld>
            <a:endParaRPr lang="en-US" altLang="ja-JP"/>
          </a:p>
        </p:txBody>
      </p:sp>
    </p:spTree>
    <p:extLst>
      <p:ext uri="{BB962C8B-B14F-4D97-AF65-F5344CB8AC3E}">
        <p14:creationId xmlns:p14="http://schemas.microsoft.com/office/powerpoint/2010/main" val="3775853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7"/>
          <p:cNvSpPr>
            <a:spLocks noGrp="1" noChangeArrowheads="1"/>
          </p:cNvSpPr>
          <p:nvPr>
            <p:ph type="dt" sz="half" idx="10"/>
          </p:nvPr>
        </p:nvSpPr>
        <p:spPr/>
        <p:txBody>
          <a:bodyPr/>
          <a:lstStyle>
            <a:lvl1pPr>
              <a:defRPr/>
            </a:lvl1pPr>
          </a:lstStyle>
          <a:p>
            <a:pPr>
              <a:defRPr/>
            </a:pPr>
            <a:endParaRPr lang="en-US" altLang="ja-JP"/>
          </a:p>
        </p:txBody>
      </p:sp>
      <p:sp>
        <p:nvSpPr>
          <p:cNvPr id="4"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5" name="Rectangle 49"/>
          <p:cNvSpPr>
            <a:spLocks noGrp="1" noChangeArrowheads="1"/>
          </p:cNvSpPr>
          <p:nvPr>
            <p:ph type="sldNum" sz="quarter" idx="12"/>
          </p:nvPr>
        </p:nvSpPr>
        <p:spPr/>
        <p:txBody>
          <a:bodyPr/>
          <a:lstStyle>
            <a:lvl1pPr>
              <a:defRPr b="1"/>
            </a:lvl1pPr>
          </a:lstStyle>
          <a:p>
            <a:fld id="{E6833B5F-6F50-44D2-82CF-D9EE330FD1A4}" type="slidenum">
              <a:rPr lang="en-US" altLang="ja-JP"/>
              <a:pPr/>
              <a:t>‹#›</a:t>
            </a:fld>
            <a:endParaRPr lang="en-US" altLang="ja-JP"/>
          </a:p>
        </p:txBody>
      </p:sp>
    </p:spTree>
    <p:extLst>
      <p:ext uri="{BB962C8B-B14F-4D97-AF65-F5344CB8AC3E}">
        <p14:creationId xmlns:p14="http://schemas.microsoft.com/office/powerpoint/2010/main" val="3729345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p:txBody>
          <a:bodyPr/>
          <a:lstStyle>
            <a:lvl1pPr>
              <a:defRPr/>
            </a:lvl1pPr>
          </a:lstStyle>
          <a:p>
            <a:pPr>
              <a:defRPr/>
            </a:pPr>
            <a:endParaRPr lang="en-US" altLang="ja-JP"/>
          </a:p>
        </p:txBody>
      </p:sp>
      <p:sp>
        <p:nvSpPr>
          <p:cNvPr id="3"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4" name="Rectangle 49"/>
          <p:cNvSpPr>
            <a:spLocks noGrp="1" noChangeArrowheads="1"/>
          </p:cNvSpPr>
          <p:nvPr>
            <p:ph type="sldNum" sz="quarter" idx="12"/>
          </p:nvPr>
        </p:nvSpPr>
        <p:spPr/>
        <p:txBody>
          <a:bodyPr/>
          <a:lstStyle>
            <a:lvl1pPr>
              <a:defRPr/>
            </a:lvl1pPr>
          </a:lstStyle>
          <a:p>
            <a:fld id="{D7876BFD-D015-4FD2-858A-92C0B5168A4D}" type="slidenum">
              <a:rPr lang="en-US" altLang="ja-JP"/>
              <a:pPr/>
              <a:t>‹#›</a:t>
            </a:fld>
            <a:endParaRPr lang="en-US" altLang="ja-JP"/>
          </a:p>
        </p:txBody>
      </p:sp>
    </p:spTree>
    <p:extLst>
      <p:ext uri="{BB962C8B-B14F-4D97-AF65-F5344CB8AC3E}">
        <p14:creationId xmlns:p14="http://schemas.microsoft.com/office/powerpoint/2010/main" val="53858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a:lvl1pPr>
          </a:lstStyle>
          <a:p>
            <a:fld id="{C0D77826-F092-45CF-99C2-D4979561729B}" type="slidenum">
              <a:rPr lang="en-US" altLang="ja-JP"/>
              <a:pPr/>
              <a:t>‹#›</a:t>
            </a:fld>
            <a:endParaRPr lang="en-US" altLang="ja-JP"/>
          </a:p>
        </p:txBody>
      </p:sp>
    </p:spTree>
    <p:extLst>
      <p:ext uri="{BB962C8B-B14F-4D97-AF65-F5344CB8AC3E}">
        <p14:creationId xmlns:p14="http://schemas.microsoft.com/office/powerpoint/2010/main" val="282513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C456B1-39A4-4061-8FC7-CFDA1F834638}" type="slidenum">
              <a:rPr kumimoji="1" lang="ja-JP" altLang="en-US" smtClean="0"/>
              <a:t>‹#›</a:t>
            </a:fld>
            <a:endParaRPr kumimoji="1" lang="ja-JP" altLang="en-US"/>
          </a:p>
        </p:txBody>
      </p:sp>
    </p:spTree>
    <p:extLst>
      <p:ext uri="{BB962C8B-B14F-4D97-AF65-F5344CB8AC3E}">
        <p14:creationId xmlns:p14="http://schemas.microsoft.com/office/powerpoint/2010/main" val="319485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a:lvl1pPr>
          </a:lstStyle>
          <a:p>
            <a:fld id="{A26FCB5D-0F3B-4CE9-9550-A9FB77233CF2}" type="slidenum">
              <a:rPr lang="en-US" altLang="ja-JP"/>
              <a:pPr/>
              <a:t>‹#›</a:t>
            </a:fld>
            <a:endParaRPr lang="en-US" altLang="ja-JP"/>
          </a:p>
        </p:txBody>
      </p:sp>
    </p:spTree>
    <p:extLst>
      <p:ext uri="{BB962C8B-B14F-4D97-AF65-F5344CB8AC3E}">
        <p14:creationId xmlns:p14="http://schemas.microsoft.com/office/powerpoint/2010/main" val="4113510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a:lvl1pPr>
          </a:lstStyle>
          <a:p>
            <a:fld id="{A52BD738-4A6C-4B9E-B6FD-F7C18B6E3839}" type="slidenum">
              <a:rPr lang="en-US" altLang="ja-JP"/>
              <a:pPr/>
              <a:t>‹#›</a:t>
            </a:fld>
            <a:endParaRPr lang="en-US" altLang="ja-JP"/>
          </a:p>
        </p:txBody>
      </p:sp>
    </p:spTree>
    <p:extLst>
      <p:ext uri="{BB962C8B-B14F-4D97-AF65-F5344CB8AC3E}">
        <p14:creationId xmlns:p14="http://schemas.microsoft.com/office/powerpoint/2010/main" val="423099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6225" y="103188"/>
            <a:ext cx="2060575" cy="59531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42913" y="103188"/>
            <a:ext cx="6030912" cy="59531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a:lvl1pPr>
          </a:lstStyle>
          <a:p>
            <a:fld id="{3C43BA86-41B4-4BB0-B4F3-33ED258D5207}" type="slidenum">
              <a:rPr lang="en-US" altLang="ja-JP"/>
              <a:pPr/>
              <a:t>‹#›</a:t>
            </a:fld>
            <a:endParaRPr lang="en-US" altLang="ja-JP"/>
          </a:p>
        </p:txBody>
      </p:sp>
    </p:spTree>
    <p:extLst>
      <p:ext uri="{BB962C8B-B14F-4D97-AF65-F5344CB8AC3E}">
        <p14:creationId xmlns:p14="http://schemas.microsoft.com/office/powerpoint/2010/main" val="1010029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65E8E4-C857-48AF-BA49-69B66511466A}" type="datetimeFigureOut">
              <a:rPr kumimoji="1" lang="ja-JP" altLang="en-US" smtClean="0"/>
              <a:t>2022/4/12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74100F-500D-446F-AB60-BC6BCCB7C898}"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197371615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794231041 w 596"/>
                  <a:gd name="T1" fmla="*/ 2147483647 h 666"/>
                  <a:gd name="T2" fmla="*/ 284333675 w 596"/>
                  <a:gd name="T3" fmla="*/ 2147483647 h 666"/>
                  <a:gd name="T4" fmla="*/ 0 w 596"/>
                  <a:gd name="T5" fmla="*/ 2147483647 h 666"/>
                  <a:gd name="T6" fmla="*/ 197885174 w 596"/>
                  <a:gd name="T7" fmla="*/ 2147483647 h 666"/>
                  <a:gd name="T8" fmla="*/ 1227598968 w 596"/>
                  <a:gd name="T9" fmla="*/ 2147483647 h 666"/>
                  <a:gd name="T10" fmla="*/ 2147483647 w 596"/>
                  <a:gd name="T11" fmla="*/ 2147483647 h 666"/>
                  <a:gd name="T12" fmla="*/ 2147483647 w 596"/>
                  <a:gd name="T13" fmla="*/ 1420011657 h 666"/>
                  <a:gd name="T14" fmla="*/ 2147483647 w 596"/>
                  <a:gd name="T15" fmla="*/ 83210026 h 666"/>
                  <a:gd name="T16" fmla="*/ 2147483647 w 596"/>
                  <a:gd name="T17" fmla="*/ 413694843 h 666"/>
                  <a:gd name="T18" fmla="*/ 2147483647 w 596"/>
                  <a:gd name="T19" fmla="*/ 2147483647 h 666"/>
                  <a:gd name="T20" fmla="*/ 2147483647 w 596"/>
                  <a:gd name="T21" fmla="*/ 2147483647 h 666"/>
                  <a:gd name="T22" fmla="*/ 2147483647 w 596"/>
                  <a:gd name="T23" fmla="*/ 2147483647 h 666"/>
                  <a:gd name="T24" fmla="*/ 2147483647 w 596"/>
                  <a:gd name="T25" fmla="*/ 2147483647 h 666"/>
                  <a:gd name="T26" fmla="*/ 2147483647 w 596"/>
                  <a:gd name="T27" fmla="*/ 2147483647 h 666"/>
                  <a:gd name="T28" fmla="*/ 2147483647 w 596"/>
                  <a:gd name="T29" fmla="*/ 2147483647 h 666"/>
                  <a:gd name="T30" fmla="*/ 2147483647 w 596"/>
                  <a:gd name="T31" fmla="*/ 2147483647 h 666"/>
                  <a:gd name="T32" fmla="*/ 2147483647 w 596"/>
                  <a:gd name="T33" fmla="*/ 2147483647 h 666"/>
                  <a:gd name="T34" fmla="*/ 2147483647 w 596"/>
                  <a:gd name="T35" fmla="*/ 2147483647 h 666"/>
                  <a:gd name="T36" fmla="*/ 2147483647 w 596"/>
                  <a:gd name="T37" fmla="*/ 2147483647 h 666"/>
                  <a:gd name="T38" fmla="*/ 2147483647 w 596"/>
                  <a:gd name="T39" fmla="*/ 2147483647 h 666"/>
                  <a:gd name="T40" fmla="*/ 2147483647 w 596"/>
                  <a:gd name="T41" fmla="*/ 2147483647 h 666"/>
                  <a:gd name="T42" fmla="*/ 2147483647 w 596"/>
                  <a:gd name="T43" fmla="*/ 2147483647 h 666"/>
                  <a:gd name="T44" fmla="*/ 2147483647 w 596"/>
                  <a:gd name="T45" fmla="*/ 2147483647 h 666"/>
                  <a:gd name="T46" fmla="*/ 2147483647 w 596"/>
                  <a:gd name="T47" fmla="*/ 2147483647 h 666"/>
                  <a:gd name="T48" fmla="*/ 2147483647 w 596"/>
                  <a:gd name="T49" fmla="*/ 2147483647 h 666"/>
                  <a:gd name="T50" fmla="*/ 2147483647 w 596"/>
                  <a:gd name="T51" fmla="*/ 2147483647 h 666"/>
                  <a:gd name="T52" fmla="*/ 2147483647 w 596"/>
                  <a:gd name="T53" fmla="*/ 2147483647 h 666"/>
                  <a:gd name="T54" fmla="*/ 2147483647 w 596"/>
                  <a:gd name="T55" fmla="*/ 2147483647 h 666"/>
                  <a:gd name="T56" fmla="*/ 2147483647 w 596"/>
                  <a:gd name="T57" fmla="*/ 2147483647 h 666"/>
                  <a:gd name="T58" fmla="*/ 2147483647 w 596"/>
                  <a:gd name="T59" fmla="*/ 2147483647 h 666"/>
                  <a:gd name="T60" fmla="*/ 1950824727 w 596"/>
                  <a:gd name="T61" fmla="*/ 2147483647 h 666"/>
                  <a:gd name="T62" fmla="*/ 1382693967 w 596"/>
                  <a:gd name="T63" fmla="*/ 2147483647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269270948 h 237"/>
                  <a:gd name="T4" fmla="*/ 139349442 w 257"/>
                  <a:gd name="T5" fmla="*/ 2147483647 h 237"/>
                  <a:gd name="T6" fmla="*/ 246750794 w 257"/>
                  <a:gd name="T7" fmla="*/ 2147483647 h 237"/>
                  <a:gd name="T8" fmla="*/ 455899533 w 257"/>
                  <a:gd name="T9" fmla="*/ 2147483647 h 237"/>
                  <a:gd name="T10" fmla="*/ 766155471 w 257"/>
                  <a:gd name="T11" fmla="*/ 2147483647 h 237"/>
                  <a:gd name="T12" fmla="*/ 1139864349 w 257"/>
                  <a:gd name="T13" fmla="*/ 2147483647 h 237"/>
                  <a:gd name="T14" fmla="*/ 1604170037 w 257"/>
                  <a:gd name="T15" fmla="*/ 2147483647 h 237"/>
                  <a:gd name="T16" fmla="*/ 2147483647 w 257"/>
                  <a:gd name="T17" fmla="*/ 2147483647 h 237"/>
                  <a:gd name="T18" fmla="*/ 2147483647 w 257"/>
                  <a:gd name="T19" fmla="*/ 2147483647 h 237"/>
                  <a:gd name="T20" fmla="*/ 2147483647 w 257"/>
                  <a:gd name="T21" fmla="*/ 2147483647 h 237"/>
                  <a:gd name="T22" fmla="*/ 2147483647 w 257"/>
                  <a:gd name="T23" fmla="*/ 2147483647 h 237"/>
                  <a:gd name="T24" fmla="*/ 2147483647 w 257"/>
                  <a:gd name="T25" fmla="*/ 2147483647 h 237"/>
                  <a:gd name="T26" fmla="*/ 2147483647 w 257"/>
                  <a:gd name="T27" fmla="*/ 2147483647 h 237"/>
                  <a:gd name="T28" fmla="*/ 2147483647 w 257"/>
                  <a:gd name="T29" fmla="*/ 2147483647 h 237"/>
                  <a:gd name="T30" fmla="*/ 2147483647 w 257"/>
                  <a:gd name="T31" fmla="*/ 2147483647 h 237"/>
                  <a:gd name="T32" fmla="*/ 2147483647 w 257"/>
                  <a:gd name="T33" fmla="*/ 2147483647 h 237"/>
                  <a:gd name="T34" fmla="*/ 2147483647 w 257"/>
                  <a:gd name="T35" fmla="*/ 2147483647 h 237"/>
                  <a:gd name="T36" fmla="*/ 2147483647 w 257"/>
                  <a:gd name="T37" fmla="*/ 2147483647 h 237"/>
                  <a:gd name="T38" fmla="*/ 2147483647 w 257"/>
                  <a:gd name="T39" fmla="*/ 2147483647 h 237"/>
                  <a:gd name="T40" fmla="*/ 2147483647 w 257"/>
                  <a:gd name="T41" fmla="*/ 2147483647 h 237"/>
                  <a:gd name="T42" fmla="*/ 2147483647 w 257"/>
                  <a:gd name="T43" fmla="*/ 2147483647 h 237"/>
                  <a:gd name="T44" fmla="*/ 2147483647 w 257"/>
                  <a:gd name="T45" fmla="*/ 2147483647 h 237"/>
                  <a:gd name="T46" fmla="*/ 2147483647 w 257"/>
                  <a:gd name="T47" fmla="*/ 2147483647 h 237"/>
                  <a:gd name="T48" fmla="*/ 2147483647 w 257"/>
                  <a:gd name="T49" fmla="*/ 2147483647 h 237"/>
                  <a:gd name="T50" fmla="*/ 2147483647 w 257"/>
                  <a:gd name="T51" fmla="*/ 2147483647 h 237"/>
                  <a:gd name="T52" fmla="*/ 2147483647 w 257"/>
                  <a:gd name="T53" fmla="*/ 2147483647 h 237"/>
                  <a:gd name="T54" fmla="*/ 2147483647 w 257"/>
                  <a:gd name="T55" fmla="*/ 2147483647 h 237"/>
                  <a:gd name="T56" fmla="*/ 1829219367 w 257"/>
                  <a:gd name="T57" fmla="*/ 2147483647 h 237"/>
                  <a:gd name="T58" fmla="*/ 1392050776 w 257"/>
                  <a:gd name="T59" fmla="*/ 2147483647 h 237"/>
                  <a:gd name="T60" fmla="*/ 971359061 w 257"/>
                  <a:gd name="T61" fmla="*/ 2147483647 h 237"/>
                  <a:gd name="T62" fmla="*/ 513038770 w 257"/>
                  <a:gd name="T63" fmla="*/ 122864169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 name="Freeform 6"/>
              <p:cNvSpPr>
                <a:spLocks/>
              </p:cNvSpPr>
              <p:nvPr userDrawn="1"/>
            </p:nvSpPr>
            <p:spPr bwMode="ltGray">
              <a:xfrm rot="12185230" flipV="1">
                <a:off x="3639" y="2167"/>
                <a:ext cx="277" cy="249"/>
              </a:xfrm>
              <a:custGeom>
                <a:avLst/>
                <a:gdLst>
                  <a:gd name="T0" fmla="*/ 2147483647 w 124"/>
                  <a:gd name="T1" fmla="*/ 0 h 110"/>
                  <a:gd name="T2" fmla="*/ 2147483647 w 124"/>
                  <a:gd name="T3" fmla="*/ 2147483647 h 110"/>
                  <a:gd name="T4" fmla="*/ 2147483647 w 124"/>
                  <a:gd name="T5" fmla="*/ 2147483647 h 110"/>
                  <a:gd name="T6" fmla="*/ 2147483647 w 124"/>
                  <a:gd name="T7" fmla="*/ 2147483647 h 110"/>
                  <a:gd name="T8" fmla="*/ 2147483647 w 124"/>
                  <a:gd name="T9" fmla="*/ 2147483647 h 110"/>
                  <a:gd name="T10" fmla="*/ 2147483647 w 124"/>
                  <a:gd name="T11" fmla="*/ 2147483647 h 110"/>
                  <a:gd name="T12" fmla="*/ 2147483647 w 124"/>
                  <a:gd name="T13" fmla="*/ 2147483647 h 110"/>
                  <a:gd name="T14" fmla="*/ 1195839251 w 124"/>
                  <a:gd name="T15" fmla="*/ 2147483647 h 110"/>
                  <a:gd name="T16" fmla="*/ 433742465 w 124"/>
                  <a:gd name="T17" fmla="*/ 2147483647 h 110"/>
                  <a:gd name="T18" fmla="*/ 0 w 124"/>
                  <a:gd name="T19" fmla="*/ 2147483647 h 110"/>
                  <a:gd name="T20" fmla="*/ 194166302 w 124"/>
                  <a:gd name="T21" fmla="*/ 2147483647 h 110"/>
                  <a:gd name="T22" fmla="*/ 382139847 w 124"/>
                  <a:gd name="T23" fmla="*/ 2147483647 h 110"/>
                  <a:gd name="T24" fmla="*/ 767889915 w 124"/>
                  <a:gd name="T25" fmla="*/ 2147483647 h 110"/>
                  <a:gd name="T26" fmla="*/ 1195839251 w 124"/>
                  <a:gd name="T27" fmla="*/ 2147483647 h 110"/>
                  <a:gd name="T28" fmla="*/ 1715366988 w 124"/>
                  <a:gd name="T29" fmla="*/ 2147483647 h 110"/>
                  <a:gd name="T30" fmla="*/ 2147483647 w 124"/>
                  <a:gd name="T31" fmla="*/ 2147483647 h 110"/>
                  <a:gd name="T32" fmla="*/ 2147483647 w 124"/>
                  <a:gd name="T33" fmla="*/ 2147483647 h 110"/>
                  <a:gd name="T34" fmla="*/ 2147483647 w 124"/>
                  <a:gd name="T35" fmla="*/ 2147483647 h 110"/>
                  <a:gd name="T36" fmla="*/ 2147483647 w 124"/>
                  <a:gd name="T37" fmla="*/ 2147483647 h 110"/>
                  <a:gd name="T38" fmla="*/ 2147483647 w 124"/>
                  <a:gd name="T39" fmla="*/ 2147483647 h 110"/>
                  <a:gd name="T40" fmla="*/ 2147483647 w 124"/>
                  <a:gd name="T41" fmla="*/ 2147483647 h 110"/>
                  <a:gd name="T42" fmla="*/ 2147483647 w 124"/>
                  <a:gd name="T43" fmla="*/ 1923257253 h 110"/>
                  <a:gd name="T44" fmla="*/ 2147483647 w 124"/>
                  <a:gd name="T45" fmla="*/ 1923257253 h 110"/>
                  <a:gd name="T46" fmla="*/ 2147483647 w 124"/>
                  <a:gd name="T47" fmla="*/ 1857791796 h 110"/>
                  <a:gd name="T48" fmla="*/ 2147483647 w 124"/>
                  <a:gd name="T49" fmla="*/ 1670541396 h 110"/>
                  <a:gd name="T50" fmla="*/ 2147483647 w 124"/>
                  <a:gd name="T51" fmla="*/ 1470480295 h 110"/>
                  <a:gd name="T52" fmla="*/ 2147483647 w 124"/>
                  <a:gd name="T53" fmla="*/ 1212483717 h 110"/>
                  <a:gd name="T54" fmla="*/ 2147483647 w 124"/>
                  <a:gd name="T55" fmla="*/ 898144109 h 110"/>
                  <a:gd name="T56" fmla="*/ 2147483647 w 124"/>
                  <a:gd name="T57" fmla="*/ 514208420 h 110"/>
                  <a:gd name="T58" fmla="*/ 214748364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2" name="Freeform 7"/>
              <p:cNvSpPr>
                <a:spLocks/>
              </p:cNvSpPr>
              <p:nvPr userDrawn="1"/>
            </p:nvSpPr>
            <p:spPr bwMode="ltGray">
              <a:xfrm rot="12185230" flipV="1">
                <a:off x="3979" y="977"/>
                <a:ext cx="245" cy="347"/>
              </a:xfrm>
              <a:custGeom>
                <a:avLst/>
                <a:gdLst>
                  <a:gd name="T0" fmla="*/ 0 w 109"/>
                  <a:gd name="T1" fmla="*/ 0 h 156"/>
                  <a:gd name="T2" fmla="*/ 270009820 w 109"/>
                  <a:gd name="T3" fmla="*/ 35208377 h 156"/>
                  <a:gd name="T4" fmla="*/ 973314979 w 109"/>
                  <a:gd name="T5" fmla="*/ 209417943 h 156"/>
                  <a:gd name="T6" fmla="*/ 2024752772 w 109"/>
                  <a:gd name="T7" fmla="*/ 525762400 h 156"/>
                  <a:gd name="T8" fmla="*/ 2147483647 w 109"/>
                  <a:gd name="T9" fmla="*/ 1036152412 h 156"/>
                  <a:gd name="T10" fmla="*/ 2147483647 w 109"/>
                  <a:gd name="T11" fmla="*/ 1917213094 h 156"/>
                  <a:gd name="T12" fmla="*/ 2147483647 w 109"/>
                  <a:gd name="T13" fmla="*/ 2147483647 h 156"/>
                  <a:gd name="T14" fmla="*/ 2147483647 w 109"/>
                  <a:gd name="T15" fmla="*/ 2147483647 h 156"/>
                  <a:gd name="T16" fmla="*/ 2147483647 w 109"/>
                  <a:gd name="T17" fmla="*/ 2147483647 h 156"/>
                  <a:gd name="T18" fmla="*/ 2147483647 w 109"/>
                  <a:gd name="T19" fmla="*/ 2147483647 h 156"/>
                  <a:gd name="T20" fmla="*/ 2147483647 w 109"/>
                  <a:gd name="T21" fmla="*/ 2147483647 h 156"/>
                  <a:gd name="T22" fmla="*/ 2147483647 w 109"/>
                  <a:gd name="T23" fmla="*/ 2147483647 h 156"/>
                  <a:gd name="T24" fmla="*/ 2147483647 w 109"/>
                  <a:gd name="T25" fmla="*/ 2147483647 h 156"/>
                  <a:gd name="T26" fmla="*/ 2147483647 w 109"/>
                  <a:gd name="T27" fmla="*/ 2147483647 h 156"/>
                  <a:gd name="T28" fmla="*/ 2147483647 w 109"/>
                  <a:gd name="T29" fmla="*/ 2147483647 h 156"/>
                  <a:gd name="T30" fmla="*/ 2147483647 w 109"/>
                  <a:gd name="T31" fmla="*/ 2147483647 h 156"/>
                  <a:gd name="T32" fmla="*/ 2147483647 w 109"/>
                  <a:gd name="T33" fmla="*/ 2147483647 h 156"/>
                  <a:gd name="T34" fmla="*/ 2147483647 w 109"/>
                  <a:gd name="T35" fmla="*/ 2147483647 h 156"/>
                  <a:gd name="T36" fmla="*/ 2147483647 w 109"/>
                  <a:gd name="T37" fmla="*/ 2147483647 h 156"/>
                  <a:gd name="T38" fmla="*/ 2147483647 w 109"/>
                  <a:gd name="T39" fmla="*/ 2147483647 h 156"/>
                  <a:gd name="T40" fmla="*/ 2147483647 w 109"/>
                  <a:gd name="T41" fmla="*/ 2147483647 h 156"/>
                  <a:gd name="T42" fmla="*/ 2147483647 w 109"/>
                  <a:gd name="T43" fmla="*/ 2147483647 h 156"/>
                  <a:gd name="T44" fmla="*/ 2147483647 w 109"/>
                  <a:gd name="T45" fmla="*/ 1882353828 h 156"/>
                  <a:gd name="T46" fmla="*/ 1699948337 w 109"/>
                  <a:gd name="T47" fmla="*/ 99121269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 name="Freeform 8"/>
              <p:cNvSpPr>
                <a:spLocks/>
              </p:cNvSpPr>
              <p:nvPr userDrawn="1"/>
            </p:nvSpPr>
            <p:spPr bwMode="ltGray">
              <a:xfrm rot="12185230" flipV="1">
                <a:off x="3845" y="2207"/>
                <a:ext cx="103" cy="209"/>
              </a:xfrm>
              <a:custGeom>
                <a:avLst/>
                <a:gdLst>
                  <a:gd name="T0" fmla="*/ 1555608275 w 46"/>
                  <a:gd name="T1" fmla="*/ 0 h 94"/>
                  <a:gd name="T2" fmla="*/ 1013052176 w 46"/>
                  <a:gd name="T3" fmla="*/ 1631551587 h 94"/>
                  <a:gd name="T4" fmla="*/ 762673804 w 46"/>
                  <a:gd name="T5" fmla="*/ 2147483647 h 94"/>
                  <a:gd name="T6" fmla="*/ 560614049 w 46"/>
                  <a:gd name="T7" fmla="*/ 2147483647 h 94"/>
                  <a:gd name="T8" fmla="*/ 0 w 46"/>
                  <a:gd name="T9" fmla="*/ 2147483647 h 94"/>
                  <a:gd name="T10" fmla="*/ 600915529 w 46"/>
                  <a:gd name="T11" fmla="*/ 2147483647 h 94"/>
                  <a:gd name="T12" fmla="*/ 1165055423 w 46"/>
                  <a:gd name="T13" fmla="*/ 2147483647 h 94"/>
                  <a:gd name="T14" fmla="*/ 1617485883 w 46"/>
                  <a:gd name="T15" fmla="*/ 2147483647 h 94"/>
                  <a:gd name="T16" fmla="*/ 2025856606 w 46"/>
                  <a:gd name="T17" fmla="*/ 2147483647 h 94"/>
                  <a:gd name="T18" fmla="*/ 2147483647 w 46"/>
                  <a:gd name="T19" fmla="*/ 1901261825 h 94"/>
                  <a:gd name="T20" fmla="*/ 2147483647 w 46"/>
                  <a:gd name="T21" fmla="*/ 1297384934 h 94"/>
                  <a:gd name="T22" fmla="*/ 2106059865 w 46"/>
                  <a:gd name="T23" fmla="*/ 634525912 h 94"/>
                  <a:gd name="T24" fmla="*/ 1555608275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 name="Freeform 9"/>
              <p:cNvSpPr>
                <a:spLocks/>
              </p:cNvSpPr>
              <p:nvPr userDrawn="1"/>
            </p:nvSpPr>
            <p:spPr bwMode="ltGray">
              <a:xfrm rot="12185230" flipV="1">
                <a:off x="3895" y="1325"/>
                <a:ext cx="120" cy="90"/>
              </a:xfrm>
              <a:custGeom>
                <a:avLst/>
                <a:gdLst>
                  <a:gd name="T0" fmla="*/ 0 w 54"/>
                  <a:gd name="T1" fmla="*/ 0 h 40"/>
                  <a:gd name="T2" fmla="*/ 34675369 w 54"/>
                  <a:gd name="T3" fmla="*/ 54475189 h 40"/>
                  <a:gd name="T4" fmla="*/ 248283027 w 54"/>
                  <a:gd name="T5" fmla="*/ 176996972 h 40"/>
                  <a:gd name="T6" fmla="*/ 551740060 w 54"/>
                  <a:gd name="T7" fmla="*/ 452554306 h 40"/>
                  <a:gd name="T8" fmla="*/ 895874380 w 54"/>
                  <a:gd name="T9" fmla="*/ 672662916 h 40"/>
                  <a:gd name="T10" fmla="*/ 1226089022 w 54"/>
                  <a:gd name="T11" fmla="*/ 849504292 h 40"/>
                  <a:gd name="T12" fmla="*/ 1613473660 w 54"/>
                  <a:gd name="T13" fmla="*/ 954345690 h 40"/>
                  <a:gd name="T14" fmla="*/ 1956125058 w 54"/>
                  <a:gd name="T15" fmla="*/ 1018247189 h 40"/>
                  <a:gd name="T16" fmla="*/ 2147483647 w 54"/>
                  <a:gd name="T17" fmla="*/ 896047171 h 40"/>
                  <a:gd name="T18" fmla="*/ 2147483647 w 54"/>
                  <a:gd name="T19" fmla="*/ 1396139510 h 40"/>
                  <a:gd name="T20" fmla="*/ 2130580587 w 54"/>
                  <a:gd name="T21" fmla="*/ 1848318073 h 40"/>
                  <a:gd name="T22" fmla="*/ 1879137349 w 54"/>
                  <a:gd name="T23" fmla="*/ 2147277803 h 40"/>
                  <a:gd name="T24" fmla="*/ 1568931564 w 54"/>
                  <a:gd name="T25" fmla="*/ 2147483647 h 40"/>
                  <a:gd name="T26" fmla="*/ 1191572409 w 54"/>
                  <a:gd name="T27" fmla="*/ 2147483647 h 40"/>
                  <a:gd name="T28" fmla="*/ 803262529 w 54"/>
                  <a:gd name="T29" fmla="*/ 1793088167 h 40"/>
                  <a:gd name="T30" fmla="*/ 423055407 w 54"/>
                  <a:gd name="T31" fmla="*/ 111661101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232912024 w 149"/>
                  <a:gd name="T3" fmla="*/ 2147483647 h 704"/>
                  <a:gd name="T4" fmla="*/ 629339859 w 149"/>
                  <a:gd name="T5" fmla="*/ 2147483647 h 704"/>
                  <a:gd name="T6" fmla="*/ 1102984005 w 149"/>
                  <a:gd name="T7" fmla="*/ 2147483647 h 704"/>
                  <a:gd name="T8" fmla="*/ 1627817139 w 149"/>
                  <a:gd name="T9" fmla="*/ 2147483647 h 704"/>
                  <a:gd name="T10" fmla="*/ 2147483647 w 149"/>
                  <a:gd name="T11" fmla="*/ 2147483647 h 704"/>
                  <a:gd name="T12" fmla="*/ 2147483647 w 149"/>
                  <a:gd name="T13" fmla="*/ 2147483647 h 704"/>
                  <a:gd name="T14" fmla="*/ 2147483647 w 149"/>
                  <a:gd name="T15" fmla="*/ 2147483647 h 704"/>
                  <a:gd name="T16" fmla="*/ 2147483647 w 149"/>
                  <a:gd name="T17" fmla="*/ 2147483647 h 704"/>
                  <a:gd name="T18" fmla="*/ 2147483647 w 149"/>
                  <a:gd name="T19" fmla="*/ 2147483647 h 704"/>
                  <a:gd name="T20" fmla="*/ 2147483647 w 149"/>
                  <a:gd name="T21" fmla="*/ 2147483647 h 704"/>
                  <a:gd name="T22" fmla="*/ 2147483647 w 149"/>
                  <a:gd name="T23" fmla="*/ 2147483647 h 704"/>
                  <a:gd name="T24" fmla="*/ 2147483647 w 149"/>
                  <a:gd name="T25" fmla="*/ 2147483647 h 704"/>
                  <a:gd name="T26" fmla="*/ 2147483647 w 149"/>
                  <a:gd name="T27" fmla="*/ 2147483647 h 704"/>
                  <a:gd name="T28" fmla="*/ 2147483647 w 149"/>
                  <a:gd name="T29" fmla="*/ 2147483647 h 704"/>
                  <a:gd name="T30" fmla="*/ 2147483647 w 149"/>
                  <a:gd name="T31" fmla="*/ 2147483647 h 704"/>
                  <a:gd name="T32" fmla="*/ 2147483647 w 149"/>
                  <a:gd name="T33" fmla="*/ 2147483647 h 704"/>
                  <a:gd name="T34" fmla="*/ 1531998906 w 149"/>
                  <a:gd name="T35" fmla="*/ 2147483647 h 704"/>
                  <a:gd name="T36" fmla="*/ 836497915 w 149"/>
                  <a:gd name="T37" fmla="*/ 2147483647 h 704"/>
                  <a:gd name="T38" fmla="*/ 396485913 w 149"/>
                  <a:gd name="T39" fmla="*/ 2147483647 h 704"/>
                  <a:gd name="T40" fmla="*/ 232912024 w 149"/>
                  <a:gd name="T41" fmla="*/ 2147483647 h 704"/>
                  <a:gd name="T42" fmla="*/ 232912024 w 149"/>
                  <a:gd name="T43" fmla="*/ 2147483647 h 704"/>
                  <a:gd name="T44" fmla="*/ 323649048 w 149"/>
                  <a:gd name="T45" fmla="*/ 2147483647 h 704"/>
                  <a:gd name="T46" fmla="*/ 484712560 w 149"/>
                  <a:gd name="T47" fmla="*/ 2147483647 h 704"/>
                  <a:gd name="T48" fmla="*/ 557342023 w 149"/>
                  <a:gd name="T49" fmla="*/ 2147483647 h 704"/>
                  <a:gd name="T50" fmla="*/ 1627817139 w 149"/>
                  <a:gd name="T51" fmla="*/ 2147483647 h 704"/>
                  <a:gd name="T52" fmla="*/ 1531998906 w 149"/>
                  <a:gd name="T53" fmla="*/ 2147483647 h 704"/>
                  <a:gd name="T54" fmla="*/ 1426733379 w 149"/>
                  <a:gd name="T55" fmla="*/ 2147483647 h 704"/>
                  <a:gd name="T56" fmla="*/ 1307160610 w 149"/>
                  <a:gd name="T57" fmla="*/ 2147483647 h 704"/>
                  <a:gd name="T58" fmla="*/ 1393839956 w 149"/>
                  <a:gd name="T59" fmla="*/ 2147483647 h 704"/>
                  <a:gd name="T60" fmla="*/ 1627817139 w 149"/>
                  <a:gd name="T61" fmla="*/ 2147483647 h 704"/>
                  <a:gd name="T62" fmla="*/ 2147483647 w 149"/>
                  <a:gd name="T63" fmla="*/ 2147483647 h 704"/>
                  <a:gd name="T64" fmla="*/ 2147483647 w 149"/>
                  <a:gd name="T65" fmla="*/ 2147483647 h 704"/>
                  <a:gd name="T66" fmla="*/ 2147483647 w 149"/>
                  <a:gd name="T67" fmla="*/ 2147483647 h 704"/>
                  <a:gd name="T68" fmla="*/ 2147483647 w 149"/>
                  <a:gd name="T69" fmla="*/ 2147483647 h 704"/>
                  <a:gd name="T70" fmla="*/ 2147483647 w 149"/>
                  <a:gd name="T71" fmla="*/ 2147483647 h 704"/>
                  <a:gd name="T72" fmla="*/ 2147483647 w 149"/>
                  <a:gd name="T73" fmla="*/ 2147483647 h 704"/>
                  <a:gd name="T74" fmla="*/ 2147483647 w 149"/>
                  <a:gd name="T75" fmla="*/ 2147483647 h 704"/>
                  <a:gd name="T76" fmla="*/ 2147483647 w 149"/>
                  <a:gd name="T77" fmla="*/ 2147483647 h 704"/>
                  <a:gd name="T78" fmla="*/ 2147483647 w 149"/>
                  <a:gd name="T79" fmla="*/ 2147483647 h 704"/>
                  <a:gd name="T80" fmla="*/ 1732395749 w 149"/>
                  <a:gd name="T81" fmla="*/ 214748364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6" name="Freeform 11"/>
            <p:cNvSpPr>
              <a:spLocks/>
            </p:cNvSpPr>
            <p:nvPr userDrawn="1"/>
          </p:nvSpPr>
          <p:spPr bwMode="ltGray">
            <a:xfrm rot="373331" flipH="1">
              <a:off x="22" y="1957"/>
              <a:ext cx="323" cy="649"/>
            </a:xfrm>
            <a:custGeom>
              <a:avLst/>
              <a:gdLst>
                <a:gd name="T0" fmla="*/ 2147483647 w 128"/>
                <a:gd name="T1" fmla="*/ 0 h 217"/>
                <a:gd name="T2" fmla="*/ 2147483647 w 128"/>
                <a:gd name="T3" fmla="*/ 2147483647 h 217"/>
                <a:gd name="T4" fmla="*/ 2147483647 w 128"/>
                <a:gd name="T5" fmla="*/ 2147483647 h 217"/>
                <a:gd name="T6" fmla="*/ 2147483647 w 128"/>
                <a:gd name="T7" fmla="*/ 2147483647 h 217"/>
                <a:gd name="T8" fmla="*/ 2147483647 w 128"/>
                <a:gd name="T9" fmla="*/ 2147483647 h 217"/>
                <a:gd name="T10" fmla="*/ 2147483647 w 128"/>
                <a:gd name="T11" fmla="*/ 2147483647 h 217"/>
                <a:gd name="T12" fmla="*/ 2147483647 w 128"/>
                <a:gd name="T13" fmla="*/ 2147483647 h 217"/>
                <a:gd name="T14" fmla="*/ 2147483647 w 128"/>
                <a:gd name="T15" fmla="*/ 2147483647 h 217"/>
                <a:gd name="T16" fmla="*/ 2147483647 w 128"/>
                <a:gd name="T17" fmla="*/ 2147483647 h 217"/>
                <a:gd name="T18" fmla="*/ 2147483647 w 128"/>
                <a:gd name="T19" fmla="*/ 2147483647 h 217"/>
                <a:gd name="T20" fmla="*/ 2147483647 w 128"/>
                <a:gd name="T21" fmla="*/ 2147483647 h 217"/>
                <a:gd name="T22" fmla="*/ 2147483647 w 128"/>
                <a:gd name="T23" fmla="*/ 2147483647 h 217"/>
                <a:gd name="T24" fmla="*/ 2147483647 w 128"/>
                <a:gd name="T25" fmla="*/ 2147483647 h 217"/>
                <a:gd name="T26" fmla="*/ 2147483647 w 128"/>
                <a:gd name="T27" fmla="*/ 2147483647 h 217"/>
                <a:gd name="T28" fmla="*/ 1424728603 w 128"/>
                <a:gd name="T29" fmla="*/ 2147483647 h 217"/>
                <a:gd name="T30" fmla="*/ 0 w 128"/>
                <a:gd name="T31" fmla="*/ 2147483647 h 217"/>
                <a:gd name="T32" fmla="*/ 859145252 w 128"/>
                <a:gd name="T33" fmla="*/ 2147483647 h 217"/>
                <a:gd name="T34" fmla="*/ 2147483647 w 128"/>
                <a:gd name="T35" fmla="*/ 2147483647 h 217"/>
                <a:gd name="T36" fmla="*/ 2147483647 w 128"/>
                <a:gd name="T37" fmla="*/ 2147483647 h 217"/>
                <a:gd name="T38" fmla="*/ 2147483647 w 128"/>
                <a:gd name="T39" fmla="*/ 2147483647 h 217"/>
                <a:gd name="T40" fmla="*/ 2147483647 w 128"/>
                <a:gd name="T41" fmla="*/ 2147483647 h 217"/>
                <a:gd name="T42" fmla="*/ 2147483647 w 128"/>
                <a:gd name="T43" fmla="*/ 2147483647 h 217"/>
                <a:gd name="T44" fmla="*/ 2147483647 w 128"/>
                <a:gd name="T45" fmla="*/ 2147483647 h 217"/>
                <a:gd name="T46" fmla="*/ 2147483647 w 128"/>
                <a:gd name="T47" fmla="*/ 2147483647 h 217"/>
                <a:gd name="T48" fmla="*/ 2147483647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14"/>
            <p:cNvSpPr>
              <a:spLocks/>
            </p:cNvSpPr>
            <p:nvPr userDrawn="1"/>
          </p:nvSpPr>
          <p:spPr bwMode="ltGray">
            <a:xfrm rot="373331" flipH="1">
              <a:off x="898" y="2855"/>
              <a:ext cx="354" cy="464"/>
            </a:xfrm>
            <a:custGeom>
              <a:avLst/>
              <a:gdLst>
                <a:gd name="T0" fmla="*/ 2147483647 w 117"/>
                <a:gd name="T1" fmla="*/ 0 h 132"/>
                <a:gd name="T2" fmla="*/ 0 w 117"/>
                <a:gd name="T3" fmla="*/ 2147483647 h 132"/>
                <a:gd name="T4" fmla="*/ 2147483647 w 117"/>
                <a:gd name="T5" fmla="*/ 2147483647 h 132"/>
                <a:gd name="T6" fmla="*/ 2147483647 w 117"/>
                <a:gd name="T7" fmla="*/ 2147483647 h 132"/>
                <a:gd name="T8" fmla="*/ 2147483647 w 117"/>
                <a:gd name="T9" fmla="*/ 2147483647 h 132"/>
                <a:gd name="T10" fmla="*/ 2147483647 w 117"/>
                <a:gd name="T11" fmla="*/ 2147483647 h 132"/>
                <a:gd name="T12" fmla="*/ 2147483647 w 117"/>
                <a:gd name="T13" fmla="*/ 2147483647 h 132"/>
                <a:gd name="T14" fmla="*/ 2147483647 w 117"/>
                <a:gd name="T15" fmla="*/ 2147483647 h 132"/>
                <a:gd name="T16" fmla="*/ 2147483647 w 117"/>
                <a:gd name="T17" fmla="*/ 2147483647 h 132"/>
                <a:gd name="T18" fmla="*/ 2147483647 w 117"/>
                <a:gd name="T19" fmla="*/ 2147483647 h 132"/>
                <a:gd name="T20" fmla="*/ 2147483647 w 117"/>
                <a:gd name="T21" fmla="*/ 2147483647 h 132"/>
                <a:gd name="T22" fmla="*/ 2147483647 w 117"/>
                <a:gd name="T23" fmla="*/ 2147483647 h 132"/>
                <a:gd name="T24" fmla="*/ 2147483647 w 117"/>
                <a:gd name="T25" fmla="*/ 2147483647 h 132"/>
                <a:gd name="T26" fmla="*/ 2147483647 w 117"/>
                <a:gd name="T27" fmla="*/ 2147483647 h 132"/>
                <a:gd name="T28" fmla="*/ 2147483647 w 117"/>
                <a:gd name="T29" fmla="*/ 2147483647 h 132"/>
                <a:gd name="T30" fmla="*/ 2147483647 w 117"/>
                <a:gd name="T31" fmla="*/ 2147483647 h 132"/>
                <a:gd name="T32" fmla="*/ 2147483647 w 117"/>
                <a:gd name="T33" fmla="*/ 2147483647 h 132"/>
                <a:gd name="T34" fmla="*/ 2147483647 w 117"/>
                <a:gd name="T35" fmla="*/ 2147483647 h 132"/>
                <a:gd name="T36" fmla="*/ 2147483647 w 117"/>
                <a:gd name="T37" fmla="*/ 2147483647 h 132"/>
                <a:gd name="T38" fmla="*/ 2147483647 w 117"/>
                <a:gd name="T39" fmla="*/ 2147483647 h 132"/>
                <a:gd name="T40" fmla="*/ 2147483647 w 117"/>
                <a:gd name="T41" fmla="*/ 2147483647 h 132"/>
                <a:gd name="T42" fmla="*/ 2147483647 w 117"/>
                <a:gd name="T43" fmla="*/ 2147483647 h 132"/>
                <a:gd name="T44" fmla="*/ 2147483647 w 117"/>
                <a:gd name="T45" fmla="*/ 2147483647 h 132"/>
                <a:gd name="T46" fmla="*/ 2147483647 w 117"/>
                <a:gd name="T47" fmla="*/ 2147483647 h 132"/>
                <a:gd name="T48" fmla="*/ 2147483647 w 117"/>
                <a:gd name="T49" fmla="*/ 2147483647 h 132"/>
                <a:gd name="T50" fmla="*/ 2147483647 w 117"/>
                <a:gd name="T51" fmla="*/ 2147483647 h 132"/>
                <a:gd name="T52" fmla="*/ 2147483647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 name="Freeform 15"/>
            <p:cNvSpPr>
              <a:spLocks/>
            </p:cNvSpPr>
            <p:nvPr userDrawn="1"/>
          </p:nvSpPr>
          <p:spPr bwMode="ltGray">
            <a:xfrm rot="373331" flipH="1">
              <a:off x="799" y="2979"/>
              <a:ext cx="87" cy="274"/>
            </a:xfrm>
            <a:custGeom>
              <a:avLst/>
              <a:gdLst>
                <a:gd name="T0" fmla="*/ 2147483647 w 29"/>
                <a:gd name="T1" fmla="*/ 0 h 77"/>
                <a:gd name="T2" fmla="*/ 2147483647 w 29"/>
                <a:gd name="T3" fmla="*/ 0 h 77"/>
                <a:gd name="T4" fmla="*/ 2147483647 w 29"/>
                <a:gd name="T5" fmla="*/ 2147483647 h 77"/>
                <a:gd name="T6" fmla="*/ 2147483647 w 29"/>
                <a:gd name="T7" fmla="*/ 2147483647 h 77"/>
                <a:gd name="T8" fmla="*/ 2147483647 w 29"/>
                <a:gd name="T9" fmla="*/ 2147483647 h 77"/>
                <a:gd name="T10" fmla="*/ 2147483647 w 29"/>
                <a:gd name="T11" fmla="*/ 2147483647 h 77"/>
                <a:gd name="T12" fmla="*/ 0 w 29"/>
                <a:gd name="T13" fmla="*/ 2147483647 h 77"/>
                <a:gd name="T14" fmla="*/ 2147483647 w 29"/>
                <a:gd name="T15" fmla="*/ 2147483647 h 77"/>
                <a:gd name="T16" fmla="*/ 2147483647 w 29"/>
                <a:gd name="T17" fmla="*/ 2147483647 h 77"/>
                <a:gd name="T18" fmla="*/ 2147483647 w 29"/>
                <a:gd name="T19" fmla="*/ 2147483647 h 77"/>
                <a:gd name="T20" fmla="*/ 2147483647 w 29"/>
                <a:gd name="T21" fmla="*/ 2147483647 h 77"/>
                <a:gd name="T22" fmla="*/ 2147483647 w 29"/>
                <a:gd name="T23" fmla="*/ 2147483647 h 77"/>
                <a:gd name="T24" fmla="*/ 21474836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 name="Freeform 1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 name="Freeform 2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 name="Freeform 23"/>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 name="Freeform 24"/>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1" name="Freeform 27"/>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2" name="Freeform 28"/>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 name="Freeform 3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9" name="Freeform 3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5" name="Freeform 3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 name="Freeform 3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2147483647 h 237"/>
                <a:gd name="T4" fmla="*/ 2147483647 w 257"/>
                <a:gd name="T5" fmla="*/ 2147483647 h 237"/>
                <a:gd name="T6" fmla="*/ 2147483647 w 257"/>
                <a:gd name="T7" fmla="*/ 2147483647 h 237"/>
                <a:gd name="T8" fmla="*/ 2147483647 w 257"/>
                <a:gd name="T9" fmla="*/ 2147483647 h 237"/>
                <a:gd name="T10" fmla="*/ 2147483647 w 257"/>
                <a:gd name="T11" fmla="*/ 2147483647 h 237"/>
                <a:gd name="T12" fmla="*/ 2147483647 w 257"/>
                <a:gd name="T13" fmla="*/ 2147483647 h 237"/>
                <a:gd name="T14" fmla="*/ 2147483647 w 257"/>
                <a:gd name="T15" fmla="*/ 2147483647 h 237"/>
                <a:gd name="T16" fmla="*/ 2147483647 w 257"/>
                <a:gd name="T17" fmla="*/ 2147483647 h 237"/>
                <a:gd name="T18" fmla="*/ 2147483647 w 257"/>
                <a:gd name="T19" fmla="*/ 2147483647 h 237"/>
                <a:gd name="T20" fmla="*/ 2147483647 w 257"/>
                <a:gd name="T21" fmla="*/ 2147483647 h 237"/>
                <a:gd name="T22" fmla="*/ 2147483647 w 257"/>
                <a:gd name="T23" fmla="*/ 2147483647 h 237"/>
                <a:gd name="T24" fmla="*/ 2147483647 w 257"/>
                <a:gd name="T25" fmla="*/ 2147483647 h 237"/>
                <a:gd name="T26" fmla="*/ 2147483647 w 257"/>
                <a:gd name="T27" fmla="*/ 2147483647 h 237"/>
                <a:gd name="T28" fmla="*/ 2147483647 w 257"/>
                <a:gd name="T29" fmla="*/ 2147483647 h 237"/>
                <a:gd name="T30" fmla="*/ 2147483647 w 257"/>
                <a:gd name="T31" fmla="*/ 2147483647 h 237"/>
                <a:gd name="T32" fmla="*/ 2147483647 w 257"/>
                <a:gd name="T33" fmla="*/ 2147483647 h 237"/>
                <a:gd name="T34" fmla="*/ 2147483647 w 257"/>
                <a:gd name="T35" fmla="*/ 2147483647 h 237"/>
                <a:gd name="T36" fmla="*/ 2147483647 w 257"/>
                <a:gd name="T37" fmla="*/ 2147483647 h 237"/>
                <a:gd name="T38" fmla="*/ 2147483647 w 257"/>
                <a:gd name="T39" fmla="*/ 2147483647 h 237"/>
                <a:gd name="T40" fmla="*/ 2147483647 w 257"/>
                <a:gd name="T41" fmla="*/ 2147483647 h 237"/>
                <a:gd name="T42" fmla="*/ 2147483647 w 257"/>
                <a:gd name="T43" fmla="*/ 2147483647 h 237"/>
                <a:gd name="T44" fmla="*/ 2147483647 w 257"/>
                <a:gd name="T45" fmla="*/ 2147483647 h 237"/>
                <a:gd name="T46" fmla="*/ 2147483647 w 257"/>
                <a:gd name="T47" fmla="*/ 2147483647 h 237"/>
                <a:gd name="T48" fmla="*/ 2147483647 w 257"/>
                <a:gd name="T49" fmla="*/ 2147483647 h 237"/>
                <a:gd name="T50" fmla="*/ 2147483647 w 257"/>
                <a:gd name="T51" fmla="*/ 2147483647 h 237"/>
                <a:gd name="T52" fmla="*/ 2147483647 w 257"/>
                <a:gd name="T53" fmla="*/ 2147483647 h 237"/>
                <a:gd name="T54" fmla="*/ 2147483647 w 257"/>
                <a:gd name="T55" fmla="*/ 2147483647 h 237"/>
                <a:gd name="T56" fmla="*/ 2147483647 w 257"/>
                <a:gd name="T57" fmla="*/ 2147483647 h 237"/>
                <a:gd name="T58" fmla="*/ 2147483647 w 257"/>
                <a:gd name="T59" fmla="*/ 2147483647 h 237"/>
                <a:gd name="T60" fmla="*/ 2147483647 w 257"/>
                <a:gd name="T61" fmla="*/ 2147483647 h 237"/>
                <a:gd name="T62" fmla="*/ 2147483647 w 257"/>
                <a:gd name="T63" fmla="*/ 21474836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9" name="Freeform 39"/>
            <p:cNvSpPr>
              <a:spLocks/>
            </p:cNvSpPr>
            <p:nvPr userDrawn="1"/>
          </p:nvSpPr>
          <p:spPr bwMode="ltGray">
            <a:xfrm rot="9832527" flipV="1">
              <a:off x="1997" y="858"/>
              <a:ext cx="330" cy="278"/>
            </a:xfrm>
            <a:custGeom>
              <a:avLst/>
              <a:gdLst>
                <a:gd name="T0" fmla="*/ 2147483647 w 124"/>
                <a:gd name="T1" fmla="*/ 0 h 110"/>
                <a:gd name="T2" fmla="*/ 2147483647 w 124"/>
                <a:gd name="T3" fmla="*/ 2147483647 h 110"/>
                <a:gd name="T4" fmla="*/ 2147483647 w 124"/>
                <a:gd name="T5" fmla="*/ 2147483647 h 110"/>
                <a:gd name="T6" fmla="*/ 2147483647 w 124"/>
                <a:gd name="T7" fmla="*/ 2147483647 h 110"/>
                <a:gd name="T8" fmla="*/ 2147483647 w 124"/>
                <a:gd name="T9" fmla="*/ 2147483647 h 110"/>
                <a:gd name="T10" fmla="*/ 2147483647 w 124"/>
                <a:gd name="T11" fmla="*/ 2147483647 h 110"/>
                <a:gd name="T12" fmla="*/ 2147483647 w 124"/>
                <a:gd name="T13" fmla="*/ 2147483647 h 110"/>
                <a:gd name="T14" fmla="*/ 2147483647 w 124"/>
                <a:gd name="T15" fmla="*/ 2147483647 h 110"/>
                <a:gd name="T16" fmla="*/ 2147483647 w 124"/>
                <a:gd name="T17" fmla="*/ 2147483647 h 110"/>
                <a:gd name="T18" fmla="*/ 0 w 124"/>
                <a:gd name="T19" fmla="*/ 2147483647 h 110"/>
                <a:gd name="T20" fmla="*/ 2147483647 w 124"/>
                <a:gd name="T21" fmla="*/ 2147483647 h 110"/>
                <a:gd name="T22" fmla="*/ 2147483647 w 124"/>
                <a:gd name="T23" fmla="*/ 2147483647 h 110"/>
                <a:gd name="T24" fmla="*/ 2147483647 w 124"/>
                <a:gd name="T25" fmla="*/ 2147483647 h 110"/>
                <a:gd name="T26" fmla="*/ 2147483647 w 124"/>
                <a:gd name="T27" fmla="*/ 2147483647 h 110"/>
                <a:gd name="T28" fmla="*/ 2147483647 w 124"/>
                <a:gd name="T29" fmla="*/ 2147483647 h 110"/>
                <a:gd name="T30" fmla="*/ 2147483647 w 124"/>
                <a:gd name="T31" fmla="*/ 2147483647 h 110"/>
                <a:gd name="T32" fmla="*/ 2147483647 w 124"/>
                <a:gd name="T33" fmla="*/ 2147483647 h 110"/>
                <a:gd name="T34" fmla="*/ 2147483647 w 124"/>
                <a:gd name="T35" fmla="*/ 2147483647 h 110"/>
                <a:gd name="T36" fmla="*/ 2147483647 w 124"/>
                <a:gd name="T37" fmla="*/ 2147483647 h 110"/>
                <a:gd name="T38" fmla="*/ 2147483647 w 124"/>
                <a:gd name="T39" fmla="*/ 2147483647 h 110"/>
                <a:gd name="T40" fmla="*/ 2147483647 w 124"/>
                <a:gd name="T41" fmla="*/ 2147483647 h 110"/>
                <a:gd name="T42" fmla="*/ 2147483647 w 124"/>
                <a:gd name="T43" fmla="*/ 2147483647 h 110"/>
                <a:gd name="T44" fmla="*/ 2147483647 w 124"/>
                <a:gd name="T45" fmla="*/ 2147483647 h 110"/>
                <a:gd name="T46" fmla="*/ 2147483647 w 124"/>
                <a:gd name="T47" fmla="*/ 2147483647 h 110"/>
                <a:gd name="T48" fmla="*/ 2147483647 w 124"/>
                <a:gd name="T49" fmla="*/ 2147483647 h 110"/>
                <a:gd name="T50" fmla="*/ 2147483647 w 124"/>
                <a:gd name="T51" fmla="*/ 2147483647 h 110"/>
                <a:gd name="T52" fmla="*/ 2147483647 w 124"/>
                <a:gd name="T53" fmla="*/ 2147483647 h 110"/>
                <a:gd name="T54" fmla="*/ 2147483647 w 124"/>
                <a:gd name="T55" fmla="*/ 2147483647 h 110"/>
                <a:gd name="T56" fmla="*/ 2147483647 w 124"/>
                <a:gd name="T57" fmla="*/ 2147483647 h 110"/>
                <a:gd name="T58" fmla="*/ 214748364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 name="Freeform 40"/>
            <p:cNvSpPr>
              <a:spLocks/>
            </p:cNvSpPr>
            <p:nvPr userDrawn="1"/>
          </p:nvSpPr>
          <p:spPr bwMode="ltGray">
            <a:xfrm rot="9832527" flipV="1">
              <a:off x="2224" y="808"/>
              <a:ext cx="123" cy="233"/>
            </a:xfrm>
            <a:custGeom>
              <a:avLst/>
              <a:gdLst>
                <a:gd name="T0" fmla="*/ 2147483647 w 46"/>
                <a:gd name="T1" fmla="*/ 0 h 94"/>
                <a:gd name="T2" fmla="*/ 2147483647 w 46"/>
                <a:gd name="T3" fmla="*/ 2147483647 h 94"/>
                <a:gd name="T4" fmla="*/ 2147483647 w 46"/>
                <a:gd name="T5" fmla="*/ 2147483647 h 94"/>
                <a:gd name="T6" fmla="*/ 2147483647 w 46"/>
                <a:gd name="T7" fmla="*/ 2147483647 h 94"/>
                <a:gd name="T8" fmla="*/ 0 w 46"/>
                <a:gd name="T9" fmla="*/ 2147483647 h 94"/>
                <a:gd name="T10" fmla="*/ 2147483647 w 46"/>
                <a:gd name="T11" fmla="*/ 2147483647 h 94"/>
                <a:gd name="T12" fmla="*/ 2147483647 w 46"/>
                <a:gd name="T13" fmla="*/ 2147483647 h 94"/>
                <a:gd name="T14" fmla="*/ 2147483647 w 46"/>
                <a:gd name="T15" fmla="*/ 2147483647 h 94"/>
                <a:gd name="T16" fmla="*/ 2147483647 w 46"/>
                <a:gd name="T17" fmla="*/ 2147483647 h 94"/>
                <a:gd name="T18" fmla="*/ 2147483647 w 46"/>
                <a:gd name="T19" fmla="*/ 2147483647 h 94"/>
                <a:gd name="T20" fmla="*/ 2147483647 w 46"/>
                <a:gd name="T21" fmla="*/ 2147483647 h 94"/>
                <a:gd name="T22" fmla="*/ 2147483647 w 46"/>
                <a:gd name="T23" fmla="*/ 2147483647 h 94"/>
                <a:gd name="T24" fmla="*/ 214748364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2147483647 w 149"/>
                <a:gd name="T3" fmla="*/ 2147483647 h 704"/>
                <a:gd name="T4" fmla="*/ 2147483647 w 149"/>
                <a:gd name="T5" fmla="*/ 2147483647 h 704"/>
                <a:gd name="T6" fmla="*/ 2147483647 w 149"/>
                <a:gd name="T7" fmla="*/ 2147483647 h 704"/>
                <a:gd name="T8" fmla="*/ 2147483647 w 149"/>
                <a:gd name="T9" fmla="*/ 2147483647 h 704"/>
                <a:gd name="T10" fmla="*/ 2147483647 w 149"/>
                <a:gd name="T11" fmla="*/ 2147483647 h 704"/>
                <a:gd name="T12" fmla="*/ 2147483647 w 149"/>
                <a:gd name="T13" fmla="*/ 2147483647 h 704"/>
                <a:gd name="T14" fmla="*/ 2147483647 w 149"/>
                <a:gd name="T15" fmla="*/ 2147483647 h 704"/>
                <a:gd name="T16" fmla="*/ 2147483647 w 149"/>
                <a:gd name="T17" fmla="*/ 2147483647 h 704"/>
                <a:gd name="T18" fmla="*/ 2147483647 w 149"/>
                <a:gd name="T19" fmla="*/ 2147483647 h 704"/>
                <a:gd name="T20" fmla="*/ 2147483647 w 149"/>
                <a:gd name="T21" fmla="*/ 2147483647 h 704"/>
                <a:gd name="T22" fmla="*/ 2147483647 w 149"/>
                <a:gd name="T23" fmla="*/ 2147483647 h 704"/>
                <a:gd name="T24" fmla="*/ 2147483647 w 149"/>
                <a:gd name="T25" fmla="*/ 2147483647 h 704"/>
                <a:gd name="T26" fmla="*/ 2147483647 w 149"/>
                <a:gd name="T27" fmla="*/ 2147483647 h 704"/>
                <a:gd name="T28" fmla="*/ 2147483647 w 149"/>
                <a:gd name="T29" fmla="*/ 2147483647 h 704"/>
                <a:gd name="T30" fmla="*/ 2147483647 w 149"/>
                <a:gd name="T31" fmla="*/ 2147483647 h 704"/>
                <a:gd name="T32" fmla="*/ 2147483647 w 149"/>
                <a:gd name="T33" fmla="*/ 2147483647 h 704"/>
                <a:gd name="T34" fmla="*/ 2147483647 w 149"/>
                <a:gd name="T35" fmla="*/ 2147483647 h 704"/>
                <a:gd name="T36" fmla="*/ 2147483647 w 149"/>
                <a:gd name="T37" fmla="*/ 2147483647 h 704"/>
                <a:gd name="T38" fmla="*/ 2147483647 w 149"/>
                <a:gd name="T39" fmla="*/ 2147483647 h 704"/>
                <a:gd name="T40" fmla="*/ 2147483647 w 149"/>
                <a:gd name="T41" fmla="*/ 2147483647 h 704"/>
                <a:gd name="T42" fmla="*/ 2147483647 w 149"/>
                <a:gd name="T43" fmla="*/ 2147483647 h 704"/>
                <a:gd name="T44" fmla="*/ 2147483647 w 149"/>
                <a:gd name="T45" fmla="*/ 2147483647 h 704"/>
                <a:gd name="T46" fmla="*/ 2147483647 w 149"/>
                <a:gd name="T47" fmla="*/ 2147483647 h 704"/>
                <a:gd name="T48" fmla="*/ 2147483647 w 149"/>
                <a:gd name="T49" fmla="*/ 2147483647 h 704"/>
                <a:gd name="T50" fmla="*/ 2147483647 w 149"/>
                <a:gd name="T51" fmla="*/ 2147483647 h 704"/>
                <a:gd name="T52" fmla="*/ 2147483647 w 149"/>
                <a:gd name="T53" fmla="*/ 2147483647 h 704"/>
                <a:gd name="T54" fmla="*/ 2147483647 w 149"/>
                <a:gd name="T55" fmla="*/ 2147483647 h 704"/>
                <a:gd name="T56" fmla="*/ 2147483647 w 149"/>
                <a:gd name="T57" fmla="*/ 2147483647 h 704"/>
                <a:gd name="T58" fmla="*/ 2147483647 w 149"/>
                <a:gd name="T59" fmla="*/ 2147483647 h 704"/>
                <a:gd name="T60" fmla="*/ 2147483647 w 149"/>
                <a:gd name="T61" fmla="*/ 2147483647 h 704"/>
                <a:gd name="T62" fmla="*/ 2147483647 w 149"/>
                <a:gd name="T63" fmla="*/ 2147483647 h 704"/>
                <a:gd name="T64" fmla="*/ 2147483647 w 149"/>
                <a:gd name="T65" fmla="*/ 2147483647 h 704"/>
                <a:gd name="T66" fmla="*/ 2147483647 w 149"/>
                <a:gd name="T67" fmla="*/ 2147483647 h 704"/>
                <a:gd name="T68" fmla="*/ 2147483647 w 149"/>
                <a:gd name="T69" fmla="*/ 2147483647 h 704"/>
                <a:gd name="T70" fmla="*/ 2147483647 w 149"/>
                <a:gd name="T71" fmla="*/ 2147483647 h 704"/>
                <a:gd name="T72" fmla="*/ 2147483647 w 149"/>
                <a:gd name="T73" fmla="*/ 2147483647 h 704"/>
                <a:gd name="T74" fmla="*/ 2147483647 w 149"/>
                <a:gd name="T75" fmla="*/ 2147483647 h 704"/>
                <a:gd name="T76" fmla="*/ 2147483647 w 149"/>
                <a:gd name="T77" fmla="*/ 2147483647 h 704"/>
                <a:gd name="T78" fmla="*/ 2147483647 w 149"/>
                <a:gd name="T79" fmla="*/ 2147483647 h 704"/>
                <a:gd name="T80" fmla="*/ 2147483647 w 149"/>
                <a:gd name="T81" fmla="*/ 214748364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8959" name="Rectangle 47"/>
          <p:cNvSpPr>
            <a:spLocks noGrp="1" noChangeArrowheads="1"/>
          </p:cNvSpPr>
          <p:nvPr>
            <p:ph type="ctrTitle"/>
          </p:nvPr>
        </p:nvSpPr>
        <p:spPr>
          <a:xfrm>
            <a:off x="2455863" y="596900"/>
            <a:ext cx="6192837"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ja-JP" altLang="en-US" noProof="0" smtClean="0"/>
              <a:t>マスタ タイトルの書式設定</a:t>
            </a:r>
          </a:p>
        </p:txBody>
      </p:sp>
      <p:sp>
        <p:nvSpPr>
          <p:cNvPr id="38960"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ja-JP" altLang="en-US" noProof="0" smtClean="0"/>
              <a:t>マスタ サブタイトルの書式設定</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ja-JP"/>
          </a:p>
        </p:txBody>
      </p:sp>
      <p:sp>
        <p:nvSpPr>
          <p:cNvPr id="47" name="Rectangle 46"/>
          <p:cNvSpPr>
            <a:spLocks noGrp="1" noChangeArrowheads="1"/>
          </p:cNvSpPr>
          <p:nvPr>
            <p:ph type="sldNum" sz="quarter" idx="11"/>
          </p:nvPr>
        </p:nvSpPr>
        <p:spPr/>
        <p:txBody>
          <a:bodyPr/>
          <a:lstStyle>
            <a:lvl1pPr>
              <a:defRPr b="1"/>
            </a:lvl1pPr>
          </a:lstStyle>
          <a:p>
            <a:fld id="{59403524-B172-4890-B5FD-0EBC0A516305}" type="slidenum">
              <a:rPr lang="en-US" altLang="ja-JP"/>
              <a:pPr/>
              <a:t>‹#›</a:t>
            </a:fld>
            <a:endParaRPr lang="en-US" altLang="ja-JP"/>
          </a:p>
        </p:txBody>
      </p:sp>
    </p:spTree>
    <p:extLst>
      <p:ext uri="{BB962C8B-B14F-4D97-AF65-F5344CB8AC3E}">
        <p14:creationId xmlns:p14="http://schemas.microsoft.com/office/powerpoint/2010/main" val="3778058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212547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b="1"/>
            </a:lvl1pPr>
          </a:lstStyle>
          <a:p>
            <a:fld id="{8400D0D0-374C-474B-A3A6-A594C41DC508}" type="slidenum">
              <a:rPr lang="en-US" altLang="ja-JP"/>
              <a:pPr/>
              <a:t>‹#›</a:t>
            </a:fld>
            <a:endParaRPr lang="en-US" altLang="ja-JP"/>
          </a:p>
        </p:txBody>
      </p:sp>
    </p:spTree>
    <p:extLst>
      <p:ext uri="{BB962C8B-B14F-4D97-AF65-F5344CB8AC3E}">
        <p14:creationId xmlns:p14="http://schemas.microsoft.com/office/powerpoint/2010/main" val="610835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b="1"/>
            </a:lvl1pPr>
          </a:lstStyle>
          <a:p>
            <a:fld id="{77AB4E56-37B2-4363-A02E-CBBFB78FEB9C}" type="slidenum">
              <a:rPr lang="en-US" altLang="ja-JP"/>
              <a:pPr/>
              <a:t>‹#›</a:t>
            </a:fld>
            <a:endParaRPr lang="en-US" altLang="ja-JP"/>
          </a:p>
        </p:txBody>
      </p:sp>
    </p:spTree>
    <p:extLst>
      <p:ext uri="{BB962C8B-B14F-4D97-AF65-F5344CB8AC3E}">
        <p14:creationId xmlns:p14="http://schemas.microsoft.com/office/powerpoint/2010/main" val="2231002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7"/>
          <p:cNvSpPr>
            <a:spLocks noGrp="1" noChangeArrowheads="1"/>
          </p:cNvSpPr>
          <p:nvPr>
            <p:ph type="dt" sz="half" idx="10"/>
          </p:nvPr>
        </p:nvSpPr>
        <p:spPr/>
        <p:txBody>
          <a:bodyPr/>
          <a:lstStyle>
            <a:lvl1pPr>
              <a:defRPr/>
            </a:lvl1pPr>
          </a:lstStyle>
          <a:p>
            <a:pPr>
              <a:defRPr/>
            </a:pPr>
            <a:endParaRPr lang="en-US" altLang="ja-JP"/>
          </a:p>
        </p:txBody>
      </p:sp>
      <p:sp>
        <p:nvSpPr>
          <p:cNvPr id="8"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9" name="Rectangle 49"/>
          <p:cNvSpPr>
            <a:spLocks noGrp="1" noChangeArrowheads="1"/>
          </p:cNvSpPr>
          <p:nvPr>
            <p:ph type="sldNum" sz="quarter" idx="12"/>
          </p:nvPr>
        </p:nvSpPr>
        <p:spPr/>
        <p:txBody>
          <a:bodyPr/>
          <a:lstStyle>
            <a:lvl1pPr>
              <a:defRPr/>
            </a:lvl1pPr>
          </a:lstStyle>
          <a:p>
            <a:fld id="{2848D1D2-4E4C-4B0E-9BE6-A50E613C6B48}" type="slidenum">
              <a:rPr lang="en-US" altLang="ja-JP"/>
              <a:pPr/>
              <a:t>‹#›</a:t>
            </a:fld>
            <a:endParaRPr lang="en-US" altLang="ja-JP"/>
          </a:p>
        </p:txBody>
      </p:sp>
    </p:spTree>
    <p:extLst>
      <p:ext uri="{BB962C8B-B14F-4D97-AF65-F5344CB8AC3E}">
        <p14:creationId xmlns:p14="http://schemas.microsoft.com/office/powerpoint/2010/main" val="3716009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7"/>
          <p:cNvSpPr>
            <a:spLocks noGrp="1" noChangeArrowheads="1"/>
          </p:cNvSpPr>
          <p:nvPr>
            <p:ph type="dt" sz="half" idx="10"/>
          </p:nvPr>
        </p:nvSpPr>
        <p:spPr/>
        <p:txBody>
          <a:bodyPr/>
          <a:lstStyle>
            <a:lvl1pPr>
              <a:defRPr/>
            </a:lvl1pPr>
          </a:lstStyle>
          <a:p>
            <a:pPr>
              <a:defRPr/>
            </a:pPr>
            <a:endParaRPr lang="en-US" altLang="ja-JP"/>
          </a:p>
        </p:txBody>
      </p:sp>
      <p:sp>
        <p:nvSpPr>
          <p:cNvPr id="4"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5" name="Rectangle 49"/>
          <p:cNvSpPr>
            <a:spLocks noGrp="1" noChangeArrowheads="1"/>
          </p:cNvSpPr>
          <p:nvPr>
            <p:ph type="sldNum" sz="quarter" idx="12"/>
          </p:nvPr>
        </p:nvSpPr>
        <p:spPr/>
        <p:txBody>
          <a:bodyPr/>
          <a:lstStyle>
            <a:lvl1pPr>
              <a:defRPr b="1"/>
            </a:lvl1pPr>
          </a:lstStyle>
          <a:p>
            <a:fld id="{E6833B5F-6F50-44D2-82CF-D9EE330FD1A4}" type="slidenum">
              <a:rPr lang="en-US" altLang="ja-JP"/>
              <a:pPr/>
              <a:t>‹#›</a:t>
            </a:fld>
            <a:endParaRPr lang="en-US" altLang="ja-JP"/>
          </a:p>
        </p:txBody>
      </p:sp>
    </p:spTree>
    <p:extLst>
      <p:ext uri="{BB962C8B-B14F-4D97-AF65-F5344CB8AC3E}">
        <p14:creationId xmlns:p14="http://schemas.microsoft.com/office/powerpoint/2010/main" val="157230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r>
              <a:rPr lang="en-US" altLang="ja-JP" smtClean="0"/>
              <a:t>‹#›</a:t>
            </a:r>
            <a:endParaRPr lang="en-US" altLang="ja-JP"/>
          </a:p>
        </p:txBody>
      </p:sp>
      <p:sp>
        <p:nvSpPr>
          <p:cNvPr id="6" name="スライド番号プレースホルダー 5"/>
          <p:cNvSpPr>
            <a:spLocks noGrp="1"/>
          </p:cNvSpPr>
          <p:nvPr>
            <p:ph type="sldNum" sz="quarter" idx="12"/>
          </p:nvPr>
        </p:nvSpPr>
        <p:spPr/>
        <p:txBody>
          <a:bodyPr/>
          <a:lstStyle/>
          <a:p>
            <a:fld id="{8400D0D0-374C-474B-A3A6-A594C41DC508}" type="slidenum">
              <a:rPr lang="en-US" altLang="ja-JP" smtClean="0"/>
              <a:pPr/>
              <a:t>‹#›</a:t>
            </a:fld>
            <a:endParaRPr lang="en-US" altLang="ja-JP"/>
          </a:p>
        </p:txBody>
      </p:sp>
    </p:spTree>
    <p:extLst>
      <p:ext uri="{BB962C8B-B14F-4D97-AF65-F5344CB8AC3E}">
        <p14:creationId xmlns:p14="http://schemas.microsoft.com/office/powerpoint/2010/main" val="3339120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p:txBody>
          <a:bodyPr/>
          <a:lstStyle>
            <a:lvl1pPr>
              <a:defRPr/>
            </a:lvl1pPr>
          </a:lstStyle>
          <a:p>
            <a:pPr>
              <a:defRPr/>
            </a:pPr>
            <a:endParaRPr lang="en-US" altLang="ja-JP"/>
          </a:p>
        </p:txBody>
      </p:sp>
      <p:sp>
        <p:nvSpPr>
          <p:cNvPr id="3"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4" name="Rectangle 49"/>
          <p:cNvSpPr>
            <a:spLocks noGrp="1" noChangeArrowheads="1"/>
          </p:cNvSpPr>
          <p:nvPr>
            <p:ph type="sldNum" sz="quarter" idx="12"/>
          </p:nvPr>
        </p:nvSpPr>
        <p:spPr/>
        <p:txBody>
          <a:bodyPr/>
          <a:lstStyle>
            <a:lvl1pPr>
              <a:defRPr/>
            </a:lvl1pPr>
          </a:lstStyle>
          <a:p>
            <a:fld id="{D7876BFD-D015-4FD2-858A-92C0B5168A4D}" type="slidenum">
              <a:rPr lang="en-US" altLang="ja-JP"/>
              <a:pPr/>
              <a:t>‹#›</a:t>
            </a:fld>
            <a:endParaRPr lang="en-US" altLang="ja-JP"/>
          </a:p>
        </p:txBody>
      </p:sp>
    </p:spTree>
    <p:extLst>
      <p:ext uri="{BB962C8B-B14F-4D97-AF65-F5344CB8AC3E}">
        <p14:creationId xmlns:p14="http://schemas.microsoft.com/office/powerpoint/2010/main" val="3290158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a:lvl1pPr>
          </a:lstStyle>
          <a:p>
            <a:fld id="{C0D77826-F092-45CF-99C2-D4979561729B}" type="slidenum">
              <a:rPr lang="en-US" altLang="ja-JP"/>
              <a:pPr/>
              <a:t>‹#›</a:t>
            </a:fld>
            <a:endParaRPr lang="en-US" altLang="ja-JP"/>
          </a:p>
        </p:txBody>
      </p:sp>
    </p:spTree>
    <p:extLst>
      <p:ext uri="{BB962C8B-B14F-4D97-AF65-F5344CB8AC3E}">
        <p14:creationId xmlns:p14="http://schemas.microsoft.com/office/powerpoint/2010/main" val="1017708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a:lvl1pPr>
          </a:lstStyle>
          <a:p>
            <a:fld id="{A26FCB5D-0F3B-4CE9-9550-A9FB77233CF2}" type="slidenum">
              <a:rPr lang="en-US" altLang="ja-JP"/>
              <a:pPr/>
              <a:t>‹#›</a:t>
            </a:fld>
            <a:endParaRPr lang="en-US" altLang="ja-JP"/>
          </a:p>
        </p:txBody>
      </p:sp>
    </p:spTree>
    <p:extLst>
      <p:ext uri="{BB962C8B-B14F-4D97-AF65-F5344CB8AC3E}">
        <p14:creationId xmlns:p14="http://schemas.microsoft.com/office/powerpoint/2010/main" val="1473715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a:lvl1pPr>
          </a:lstStyle>
          <a:p>
            <a:fld id="{A52BD738-4A6C-4B9E-B6FD-F7C18B6E3839}" type="slidenum">
              <a:rPr lang="en-US" altLang="ja-JP"/>
              <a:pPr/>
              <a:t>‹#›</a:t>
            </a:fld>
            <a:endParaRPr lang="en-US" altLang="ja-JP"/>
          </a:p>
        </p:txBody>
      </p:sp>
    </p:spTree>
    <p:extLst>
      <p:ext uri="{BB962C8B-B14F-4D97-AF65-F5344CB8AC3E}">
        <p14:creationId xmlns:p14="http://schemas.microsoft.com/office/powerpoint/2010/main" val="2827678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6225" y="103188"/>
            <a:ext cx="2060575" cy="59531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42913" y="103188"/>
            <a:ext cx="6030912" cy="59531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a:lvl1pPr>
          </a:lstStyle>
          <a:p>
            <a:fld id="{3C43BA86-41B4-4BB0-B4F3-33ED258D5207}" type="slidenum">
              <a:rPr lang="en-US" altLang="ja-JP"/>
              <a:pPr/>
              <a:t>‹#›</a:t>
            </a:fld>
            <a:endParaRPr lang="en-US" altLang="ja-JP"/>
          </a:p>
        </p:txBody>
      </p:sp>
    </p:spTree>
    <p:extLst>
      <p:ext uri="{BB962C8B-B14F-4D97-AF65-F5344CB8AC3E}">
        <p14:creationId xmlns:p14="http://schemas.microsoft.com/office/powerpoint/2010/main" val="483521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65E8E4-C857-48AF-BA49-69B66511466A}" type="datetimeFigureOut">
              <a:rPr kumimoji="1" lang="ja-JP" altLang="en-US" smtClean="0"/>
              <a:t>2022/4/12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74100F-500D-446F-AB60-BC6BCCB7C898}"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36674512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r>
              <a:rPr lang="en-US" altLang="ja-JP" smtClean="0"/>
              <a:t>‹#›</a:t>
            </a:r>
            <a:endParaRPr lang="en-US" altLang="ja-JP"/>
          </a:p>
        </p:txBody>
      </p:sp>
      <p:sp>
        <p:nvSpPr>
          <p:cNvPr id="7" name="スライド番号プレースホルダー 6"/>
          <p:cNvSpPr>
            <a:spLocks noGrp="1"/>
          </p:cNvSpPr>
          <p:nvPr>
            <p:ph type="sldNum" sz="quarter" idx="12"/>
          </p:nvPr>
        </p:nvSpPr>
        <p:spPr/>
        <p:txBody>
          <a:bodyPr/>
          <a:lstStyle/>
          <a:p>
            <a:fld id="{77AB4E56-37B2-4363-A02E-CBBFB78FEB9C}" type="slidenum">
              <a:rPr lang="en-US" altLang="ja-JP" smtClean="0"/>
              <a:pPr/>
              <a:t>‹#›</a:t>
            </a:fld>
            <a:endParaRPr lang="en-US" altLang="ja-JP"/>
          </a:p>
        </p:txBody>
      </p:sp>
    </p:spTree>
    <p:extLst>
      <p:ext uri="{BB962C8B-B14F-4D97-AF65-F5344CB8AC3E}">
        <p14:creationId xmlns:p14="http://schemas.microsoft.com/office/powerpoint/2010/main" val="392123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endParaRPr lang="en-US" altLang="ja-JP"/>
          </a:p>
        </p:txBody>
      </p:sp>
      <p:sp>
        <p:nvSpPr>
          <p:cNvPr id="8" name="フッター プレースホルダー 7"/>
          <p:cNvSpPr>
            <a:spLocks noGrp="1"/>
          </p:cNvSpPr>
          <p:nvPr>
            <p:ph type="ftr" sz="quarter" idx="11"/>
          </p:nvPr>
        </p:nvSpPr>
        <p:spPr/>
        <p:txBody>
          <a:bodyPr/>
          <a:lstStyle/>
          <a:p>
            <a:pPr>
              <a:defRPr/>
            </a:pPr>
            <a:r>
              <a:rPr lang="en-US" altLang="ja-JP" smtClean="0"/>
              <a:t>‹#›</a:t>
            </a:r>
            <a:endParaRPr lang="en-US" altLang="ja-JP"/>
          </a:p>
        </p:txBody>
      </p:sp>
      <p:sp>
        <p:nvSpPr>
          <p:cNvPr id="9" name="スライド番号プレースホルダー 8"/>
          <p:cNvSpPr>
            <a:spLocks noGrp="1"/>
          </p:cNvSpPr>
          <p:nvPr>
            <p:ph type="sldNum" sz="quarter" idx="12"/>
          </p:nvPr>
        </p:nvSpPr>
        <p:spPr/>
        <p:txBody>
          <a:bodyPr/>
          <a:lstStyle/>
          <a:p>
            <a:fld id="{2848D1D2-4E4C-4B0E-9BE6-A50E613C6B48}" type="slidenum">
              <a:rPr lang="en-US" altLang="ja-JP" smtClean="0"/>
              <a:pPr/>
              <a:t>‹#›</a:t>
            </a:fld>
            <a:endParaRPr lang="en-US" altLang="ja-JP"/>
          </a:p>
        </p:txBody>
      </p:sp>
    </p:spTree>
    <p:extLst>
      <p:ext uri="{BB962C8B-B14F-4D97-AF65-F5344CB8AC3E}">
        <p14:creationId xmlns:p14="http://schemas.microsoft.com/office/powerpoint/2010/main" val="302381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endParaRPr lang="en-US" altLang="ja-JP"/>
          </a:p>
        </p:txBody>
      </p:sp>
      <p:sp>
        <p:nvSpPr>
          <p:cNvPr id="4" name="フッター プレースホルダー 3"/>
          <p:cNvSpPr>
            <a:spLocks noGrp="1"/>
          </p:cNvSpPr>
          <p:nvPr>
            <p:ph type="ftr" sz="quarter" idx="11"/>
          </p:nvPr>
        </p:nvSpPr>
        <p:spPr/>
        <p:txBody>
          <a:bodyPr/>
          <a:lstStyle/>
          <a:p>
            <a:pPr>
              <a:defRPr/>
            </a:pPr>
            <a:r>
              <a:rPr lang="en-US" altLang="ja-JP" smtClean="0"/>
              <a:t>‹#›</a:t>
            </a:r>
            <a:endParaRPr lang="en-US" altLang="ja-JP"/>
          </a:p>
        </p:txBody>
      </p:sp>
      <p:sp>
        <p:nvSpPr>
          <p:cNvPr id="5" name="スライド番号プレースホルダー 4"/>
          <p:cNvSpPr>
            <a:spLocks noGrp="1"/>
          </p:cNvSpPr>
          <p:nvPr>
            <p:ph type="sldNum" sz="quarter" idx="12"/>
          </p:nvPr>
        </p:nvSpPr>
        <p:spPr/>
        <p:txBody>
          <a:bodyPr/>
          <a:lstStyle/>
          <a:p>
            <a:fld id="{E6833B5F-6F50-44D2-82CF-D9EE330FD1A4}" type="slidenum">
              <a:rPr lang="en-US" altLang="ja-JP" smtClean="0"/>
              <a:pPr/>
              <a:t>‹#›</a:t>
            </a:fld>
            <a:endParaRPr lang="en-US" altLang="ja-JP"/>
          </a:p>
        </p:txBody>
      </p:sp>
    </p:spTree>
    <p:extLst>
      <p:ext uri="{BB962C8B-B14F-4D97-AF65-F5344CB8AC3E}">
        <p14:creationId xmlns:p14="http://schemas.microsoft.com/office/powerpoint/2010/main" val="323263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p>
        </p:txBody>
      </p:sp>
      <p:sp>
        <p:nvSpPr>
          <p:cNvPr id="3" name="フッター プレースホルダー 2"/>
          <p:cNvSpPr>
            <a:spLocks noGrp="1"/>
          </p:cNvSpPr>
          <p:nvPr>
            <p:ph type="ftr" sz="quarter" idx="11"/>
          </p:nvPr>
        </p:nvSpPr>
        <p:spPr/>
        <p:txBody>
          <a:bodyPr/>
          <a:lstStyle/>
          <a:p>
            <a:pPr>
              <a:defRPr/>
            </a:pPr>
            <a:r>
              <a:rPr lang="en-US" altLang="ja-JP" smtClean="0"/>
              <a:t>‹#›</a:t>
            </a:r>
            <a:endParaRPr lang="en-US" altLang="ja-JP"/>
          </a:p>
        </p:txBody>
      </p:sp>
      <p:sp>
        <p:nvSpPr>
          <p:cNvPr id="4" name="スライド番号プレースホルダー 3"/>
          <p:cNvSpPr>
            <a:spLocks noGrp="1"/>
          </p:cNvSpPr>
          <p:nvPr>
            <p:ph type="sldNum" sz="quarter" idx="12"/>
          </p:nvPr>
        </p:nvSpPr>
        <p:spPr/>
        <p:txBody>
          <a:bodyPr/>
          <a:lstStyle/>
          <a:p>
            <a:fld id="{D7876BFD-D015-4FD2-858A-92C0B5168A4D}" type="slidenum">
              <a:rPr lang="en-US" altLang="ja-JP" smtClean="0"/>
              <a:pPr/>
              <a:t>‹#›</a:t>
            </a:fld>
            <a:endParaRPr lang="en-US" altLang="ja-JP"/>
          </a:p>
        </p:txBody>
      </p:sp>
    </p:spTree>
    <p:extLst>
      <p:ext uri="{BB962C8B-B14F-4D97-AF65-F5344CB8AC3E}">
        <p14:creationId xmlns:p14="http://schemas.microsoft.com/office/powerpoint/2010/main" val="363209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r>
              <a:rPr lang="en-US" altLang="ja-JP" smtClean="0"/>
              <a:t>‹#›</a:t>
            </a:r>
            <a:endParaRPr lang="en-US" altLang="ja-JP"/>
          </a:p>
        </p:txBody>
      </p:sp>
      <p:sp>
        <p:nvSpPr>
          <p:cNvPr id="7" name="スライド番号プレースホルダー 6"/>
          <p:cNvSpPr>
            <a:spLocks noGrp="1"/>
          </p:cNvSpPr>
          <p:nvPr>
            <p:ph type="sldNum" sz="quarter" idx="12"/>
          </p:nvPr>
        </p:nvSpPr>
        <p:spPr/>
        <p:txBody>
          <a:bodyPr/>
          <a:lstStyle/>
          <a:p>
            <a:fld id="{C0D77826-F092-45CF-99C2-D4979561729B}" type="slidenum">
              <a:rPr lang="en-US" altLang="ja-JP" smtClean="0"/>
              <a:pPr/>
              <a:t>‹#›</a:t>
            </a:fld>
            <a:endParaRPr lang="en-US" altLang="ja-JP"/>
          </a:p>
        </p:txBody>
      </p:sp>
    </p:spTree>
    <p:extLst>
      <p:ext uri="{BB962C8B-B14F-4D97-AF65-F5344CB8AC3E}">
        <p14:creationId xmlns:p14="http://schemas.microsoft.com/office/powerpoint/2010/main" val="363874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r>
              <a:rPr lang="en-US" altLang="ja-JP" smtClean="0"/>
              <a:t>‹#›</a:t>
            </a:r>
            <a:endParaRPr lang="en-US" altLang="ja-JP"/>
          </a:p>
        </p:txBody>
      </p:sp>
      <p:sp>
        <p:nvSpPr>
          <p:cNvPr id="7" name="スライド番号プレースホルダー 6"/>
          <p:cNvSpPr>
            <a:spLocks noGrp="1"/>
          </p:cNvSpPr>
          <p:nvPr>
            <p:ph type="sldNum" sz="quarter" idx="12"/>
          </p:nvPr>
        </p:nvSpPr>
        <p:spPr/>
        <p:txBody>
          <a:bodyPr/>
          <a:lstStyle/>
          <a:p>
            <a:fld id="{A26FCB5D-0F3B-4CE9-9550-A9FB77233CF2}" type="slidenum">
              <a:rPr lang="en-US" altLang="ja-JP" smtClean="0"/>
              <a:pPr/>
              <a:t>‹#›</a:t>
            </a:fld>
            <a:endParaRPr lang="en-US" altLang="ja-JP"/>
          </a:p>
        </p:txBody>
      </p:sp>
    </p:spTree>
    <p:extLst>
      <p:ext uri="{BB962C8B-B14F-4D97-AF65-F5344CB8AC3E}">
        <p14:creationId xmlns:p14="http://schemas.microsoft.com/office/powerpoint/2010/main" val="3975555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969E91-69D0-4EAA-96B7-8FFA4DBF82AB}" type="slidenum">
              <a:rPr lang="en-US" altLang="ja-JP" smtClean="0"/>
              <a:pPr/>
              <a:t>‹#›</a:t>
            </a:fld>
            <a:endParaRPr lang="en-US" altLang="ja-JP"/>
          </a:p>
        </p:txBody>
      </p:sp>
    </p:spTree>
    <p:extLst>
      <p:ext uri="{BB962C8B-B14F-4D97-AF65-F5344CB8AC3E}">
        <p14:creationId xmlns:p14="http://schemas.microsoft.com/office/powerpoint/2010/main" val="125810647"/>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8" y="0"/>
            <a:ext cx="2833688" cy="6856413"/>
            <a:chOff x="-5" y="0"/>
            <a:chExt cx="1785" cy="4319"/>
          </a:xfrm>
        </p:grpSpPr>
        <p:sp>
          <p:nvSpPr>
            <p:cNvPr id="1031"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32" name="Group 4"/>
            <p:cNvGrpSpPr>
              <a:grpSpLocks/>
            </p:cNvGrpSpPr>
            <p:nvPr/>
          </p:nvGrpSpPr>
          <p:grpSpPr bwMode="auto">
            <a:xfrm rot="14964908" flipH="1">
              <a:off x="104" y="2441"/>
              <a:ext cx="452" cy="444"/>
              <a:chOff x="1727" y="866"/>
              <a:chExt cx="129" cy="157"/>
            </a:xfrm>
          </p:grpSpPr>
          <p:sp>
            <p:nvSpPr>
              <p:cNvPr id="1070" name="Freeform 5"/>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1" name="Freeform 6"/>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2" name="Freeform 7"/>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033"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34" name="Group 9"/>
            <p:cNvGrpSpPr>
              <a:grpSpLocks/>
            </p:cNvGrpSpPr>
            <p:nvPr/>
          </p:nvGrpSpPr>
          <p:grpSpPr bwMode="auto">
            <a:xfrm rot="416244">
              <a:off x="9" y="1746"/>
              <a:ext cx="1771" cy="1741"/>
              <a:chOff x="41" y="2787"/>
              <a:chExt cx="902" cy="833"/>
            </a:xfrm>
          </p:grpSpPr>
          <p:sp>
            <p:nvSpPr>
              <p:cNvPr id="1061" name="Freeform 10"/>
              <p:cNvSpPr>
                <a:spLocks/>
              </p:cNvSpPr>
              <p:nvPr userDrawn="1"/>
            </p:nvSpPr>
            <p:spPr bwMode="ltGray">
              <a:xfrm rot="373331" flipH="1">
                <a:off x="125" y="2787"/>
                <a:ext cx="313" cy="303"/>
              </a:xfrm>
              <a:custGeom>
                <a:avLst/>
                <a:gdLst>
                  <a:gd name="T0" fmla="*/ 145040 w 217"/>
                  <a:gd name="T1" fmla="*/ 668245 h 210"/>
                  <a:gd name="T2" fmla="*/ 115884 w 217"/>
                  <a:gd name="T3" fmla="*/ 631821 h 210"/>
                  <a:gd name="T4" fmla="*/ 83251 w 217"/>
                  <a:gd name="T5" fmla="*/ 576885 h 210"/>
                  <a:gd name="T6" fmla="*/ 48332 w 217"/>
                  <a:gd name="T7" fmla="*/ 504483 h 210"/>
                  <a:gd name="T8" fmla="*/ 14861 w 217"/>
                  <a:gd name="T9" fmla="*/ 429080 h 210"/>
                  <a:gd name="T10" fmla="*/ 0 w 217"/>
                  <a:gd name="T11" fmla="*/ 347209 h 210"/>
                  <a:gd name="T12" fmla="*/ 1 w 217"/>
                  <a:gd name="T13" fmla="*/ 259929 h 210"/>
                  <a:gd name="T14" fmla="*/ 28578 w 217"/>
                  <a:gd name="T15" fmla="*/ 180149 h 210"/>
                  <a:gd name="T16" fmla="*/ 85761 w 217"/>
                  <a:gd name="T17" fmla="*/ 113033 h 210"/>
                  <a:gd name="T18" fmla="*/ 143018 w 217"/>
                  <a:gd name="T19" fmla="*/ 70025 h 210"/>
                  <a:gd name="T20" fmla="*/ 189871 w 217"/>
                  <a:gd name="T21" fmla="*/ 38214 h 210"/>
                  <a:gd name="T22" fmla="*/ 227721 w 217"/>
                  <a:gd name="T23" fmla="*/ 21530 h 210"/>
                  <a:gd name="T24" fmla="*/ 257361 w 217"/>
                  <a:gd name="T25" fmla="*/ 14922 h 210"/>
                  <a:gd name="T26" fmla="*/ 278430 w 217"/>
                  <a:gd name="T27" fmla="*/ 14922 h 210"/>
                  <a:gd name="T28" fmla="*/ 328464 w 217"/>
                  <a:gd name="T29" fmla="*/ 0 h 210"/>
                  <a:gd name="T30" fmla="*/ 466908 w 217"/>
                  <a:gd name="T31" fmla="*/ 26485 h 210"/>
                  <a:gd name="T32" fmla="*/ 505466 w 217"/>
                  <a:gd name="T33" fmla="*/ 38214 h 210"/>
                  <a:gd name="T34" fmla="*/ 543424 w 217"/>
                  <a:gd name="T35" fmla="*/ 48532 h 210"/>
                  <a:gd name="T36" fmla="*/ 575981 w 217"/>
                  <a:gd name="T37" fmla="*/ 59716 h 210"/>
                  <a:gd name="T38" fmla="*/ 600736 w 217"/>
                  <a:gd name="T39" fmla="*/ 73382 h 210"/>
                  <a:gd name="T40" fmla="*/ 627807 w 217"/>
                  <a:gd name="T41" fmla="*/ 86162 h 210"/>
                  <a:gd name="T42" fmla="*/ 649104 w 217"/>
                  <a:gd name="T43" fmla="*/ 101036 h 210"/>
                  <a:gd name="T44" fmla="*/ 665838 w 217"/>
                  <a:gd name="T45" fmla="*/ 120474 h 210"/>
                  <a:gd name="T46" fmla="*/ 685415 w 217"/>
                  <a:gd name="T47" fmla="*/ 143999 h 210"/>
                  <a:gd name="T48" fmla="*/ 649104 w 217"/>
                  <a:gd name="T49" fmla="*/ 128847 h 210"/>
                  <a:gd name="T50" fmla="*/ 614332 w 217"/>
                  <a:gd name="T51" fmla="*/ 114787 h 210"/>
                  <a:gd name="T52" fmla="*/ 579275 w 217"/>
                  <a:gd name="T53" fmla="*/ 105880 h 210"/>
                  <a:gd name="T54" fmla="*/ 543424 w 217"/>
                  <a:gd name="T55" fmla="*/ 94154 h 210"/>
                  <a:gd name="T56" fmla="*/ 514907 w 217"/>
                  <a:gd name="T57" fmla="*/ 86162 h 210"/>
                  <a:gd name="T58" fmla="*/ 485114 w 217"/>
                  <a:gd name="T59" fmla="*/ 83497 h 210"/>
                  <a:gd name="T60" fmla="*/ 450770 w 217"/>
                  <a:gd name="T61" fmla="*/ 78340 h 210"/>
                  <a:gd name="T62" fmla="*/ 422309 w 217"/>
                  <a:gd name="T63" fmla="*/ 78340 h 210"/>
                  <a:gd name="T64" fmla="*/ 395028 w 217"/>
                  <a:gd name="T65" fmla="*/ 78340 h 210"/>
                  <a:gd name="T66" fmla="*/ 366468 w 217"/>
                  <a:gd name="T67" fmla="*/ 79555 h 210"/>
                  <a:gd name="T68" fmla="*/ 337193 w 217"/>
                  <a:gd name="T69" fmla="*/ 86162 h 210"/>
                  <a:gd name="T70" fmla="*/ 312515 w 217"/>
                  <a:gd name="T71" fmla="*/ 93312 h 210"/>
                  <a:gd name="T72" fmla="*/ 287341 w 217"/>
                  <a:gd name="T73" fmla="*/ 105880 h 210"/>
                  <a:gd name="T74" fmla="*/ 257737 w 217"/>
                  <a:gd name="T75" fmla="*/ 114787 h 210"/>
                  <a:gd name="T76" fmla="*/ 233773 w 217"/>
                  <a:gd name="T77" fmla="*/ 129797 h 210"/>
                  <a:gd name="T78" fmla="*/ 209205 w 217"/>
                  <a:gd name="T79" fmla="*/ 145781 h 210"/>
                  <a:gd name="T80" fmla="*/ 164453 w 217"/>
                  <a:gd name="T81" fmla="*/ 194261 h 210"/>
                  <a:gd name="T82" fmla="*/ 133828 w 217"/>
                  <a:gd name="T83" fmla="*/ 254057 h 210"/>
                  <a:gd name="T84" fmla="*/ 115884 w 217"/>
                  <a:gd name="T85" fmla="*/ 328387 h 210"/>
                  <a:gd name="T86" fmla="*/ 109455 w 217"/>
                  <a:gd name="T87" fmla="*/ 401492 h 210"/>
                  <a:gd name="T88" fmla="*/ 109455 w 217"/>
                  <a:gd name="T89" fmla="*/ 482724 h 210"/>
                  <a:gd name="T90" fmla="*/ 120081 w 217"/>
                  <a:gd name="T91" fmla="*/ 552932 h 210"/>
                  <a:gd name="T92" fmla="*/ 129257 w 217"/>
                  <a:gd name="T93" fmla="*/ 617433 h 210"/>
                  <a:gd name="T94" fmla="*/ 145040 w 217"/>
                  <a:gd name="T95" fmla="*/ 668245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2" name="Freeform 11"/>
              <p:cNvSpPr>
                <a:spLocks/>
              </p:cNvSpPr>
              <p:nvPr userDrawn="1"/>
            </p:nvSpPr>
            <p:spPr bwMode="ltGray">
              <a:xfrm rot="373331" flipH="1">
                <a:off x="41" y="2843"/>
                <a:ext cx="262" cy="308"/>
              </a:xfrm>
              <a:custGeom>
                <a:avLst/>
                <a:gdLst>
                  <a:gd name="T0" fmla="*/ 329967 w 182"/>
                  <a:gd name="T1" fmla="*/ 0 h 213"/>
                  <a:gd name="T2" fmla="*/ 338747 w 182"/>
                  <a:gd name="T3" fmla="*/ 6737 h 213"/>
                  <a:gd name="T4" fmla="*/ 357706 w 182"/>
                  <a:gd name="T5" fmla="*/ 27340 h 213"/>
                  <a:gd name="T6" fmla="*/ 384688 w 182"/>
                  <a:gd name="T7" fmla="*/ 61432 h 213"/>
                  <a:gd name="T8" fmla="*/ 415546 w 182"/>
                  <a:gd name="T9" fmla="*/ 111133 h 213"/>
                  <a:gd name="T10" fmla="*/ 439100 w 182"/>
                  <a:gd name="T11" fmla="*/ 172846 h 213"/>
                  <a:gd name="T12" fmla="*/ 454782 w 182"/>
                  <a:gd name="T13" fmla="*/ 254709 h 213"/>
                  <a:gd name="T14" fmla="*/ 454782 w 182"/>
                  <a:gd name="T15" fmla="*/ 351392 h 213"/>
                  <a:gd name="T16" fmla="*/ 435739 w 182"/>
                  <a:gd name="T17" fmla="*/ 465465 h 213"/>
                  <a:gd name="T18" fmla="*/ 425102 w 182"/>
                  <a:gd name="T19" fmla="*/ 497245 h 213"/>
                  <a:gd name="T20" fmla="*/ 411901 w 182"/>
                  <a:gd name="T21" fmla="*/ 523499 h 213"/>
                  <a:gd name="T22" fmla="*/ 397692 w 182"/>
                  <a:gd name="T23" fmla="*/ 552162 h 213"/>
                  <a:gd name="T24" fmla="*/ 378537 w 182"/>
                  <a:gd name="T25" fmla="*/ 577384 h 213"/>
                  <a:gd name="T26" fmla="*/ 353002 w 182"/>
                  <a:gd name="T27" fmla="*/ 601486 h 213"/>
                  <a:gd name="T28" fmla="*/ 332069 w 182"/>
                  <a:gd name="T29" fmla="*/ 619671 h 213"/>
                  <a:gd name="T30" fmla="*/ 309559 w 182"/>
                  <a:gd name="T31" fmla="*/ 637306 h 213"/>
                  <a:gd name="T32" fmla="*/ 277541 w 182"/>
                  <a:gd name="T33" fmla="*/ 651447 h 213"/>
                  <a:gd name="T34" fmla="*/ 248483 w 182"/>
                  <a:gd name="T35" fmla="*/ 658450 h 213"/>
                  <a:gd name="T36" fmla="*/ 219454 w 182"/>
                  <a:gd name="T37" fmla="*/ 666814 h 213"/>
                  <a:gd name="T38" fmla="*/ 185630 w 182"/>
                  <a:gd name="T39" fmla="*/ 673067 h 213"/>
                  <a:gd name="T40" fmla="*/ 149377 w 182"/>
                  <a:gd name="T41" fmla="*/ 673067 h 213"/>
                  <a:gd name="T42" fmla="*/ 110607 w 182"/>
                  <a:gd name="T43" fmla="*/ 666814 h 213"/>
                  <a:gd name="T44" fmla="*/ 75819 w 182"/>
                  <a:gd name="T45" fmla="*/ 658450 h 213"/>
                  <a:gd name="T46" fmla="*/ 35497 w 182"/>
                  <a:gd name="T47" fmla="*/ 644029 h 213"/>
                  <a:gd name="T48" fmla="*/ 0 w 182"/>
                  <a:gd name="T49" fmla="*/ 626914 h 213"/>
                  <a:gd name="T50" fmla="*/ 33894 w 182"/>
                  <a:gd name="T51" fmla="*/ 651447 h 213"/>
                  <a:gd name="T52" fmla="*/ 67216 w 182"/>
                  <a:gd name="T53" fmla="*/ 666814 h 213"/>
                  <a:gd name="T54" fmla="*/ 101113 w 182"/>
                  <a:gd name="T55" fmla="*/ 683371 h 213"/>
                  <a:gd name="T56" fmla="*/ 129536 w 182"/>
                  <a:gd name="T57" fmla="*/ 695314 h 213"/>
                  <a:gd name="T58" fmla="*/ 159225 w 182"/>
                  <a:gd name="T59" fmla="*/ 705255 h 213"/>
                  <a:gd name="T60" fmla="*/ 191905 w 182"/>
                  <a:gd name="T61" fmla="*/ 709210 h 213"/>
                  <a:gd name="T62" fmla="*/ 219818 w 182"/>
                  <a:gd name="T63" fmla="*/ 710459 h 213"/>
                  <a:gd name="T64" fmla="*/ 249814 w 182"/>
                  <a:gd name="T65" fmla="*/ 710459 h 213"/>
                  <a:gd name="T66" fmla="*/ 276259 w 182"/>
                  <a:gd name="T67" fmla="*/ 709210 h 213"/>
                  <a:gd name="T68" fmla="*/ 302689 w 182"/>
                  <a:gd name="T69" fmla="*/ 702583 h 213"/>
                  <a:gd name="T70" fmla="*/ 325610 w 182"/>
                  <a:gd name="T71" fmla="*/ 695314 h 213"/>
                  <a:gd name="T72" fmla="*/ 349967 w 182"/>
                  <a:gd name="T73" fmla="*/ 688296 h 213"/>
                  <a:gd name="T74" fmla="*/ 372056 w 182"/>
                  <a:gd name="T75" fmla="*/ 679772 h 213"/>
                  <a:gd name="T76" fmla="*/ 392935 w 182"/>
                  <a:gd name="T77" fmla="*/ 664583 h 213"/>
                  <a:gd name="T78" fmla="*/ 411901 w 182"/>
                  <a:gd name="T79" fmla="*/ 651447 h 213"/>
                  <a:gd name="T80" fmla="*/ 429370 w 182"/>
                  <a:gd name="T81" fmla="*/ 637306 h 213"/>
                  <a:gd name="T82" fmla="*/ 478033 w 182"/>
                  <a:gd name="T83" fmla="*/ 587370 h 213"/>
                  <a:gd name="T84" fmla="*/ 511604 w 182"/>
                  <a:gd name="T85" fmla="*/ 538025 h 213"/>
                  <a:gd name="T86" fmla="*/ 531460 w 182"/>
                  <a:gd name="T87" fmla="*/ 480850 h 213"/>
                  <a:gd name="T88" fmla="*/ 542340 w 182"/>
                  <a:gd name="T89" fmla="*/ 428539 h 213"/>
                  <a:gd name="T90" fmla="*/ 548894 w 182"/>
                  <a:gd name="T91" fmla="*/ 372076 h 213"/>
                  <a:gd name="T92" fmla="*/ 548894 w 182"/>
                  <a:gd name="T93" fmla="*/ 316249 h 213"/>
                  <a:gd name="T94" fmla="*/ 551534 w 182"/>
                  <a:gd name="T95" fmla="*/ 264073 h 213"/>
                  <a:gd name="T96" fmla="*/ 522429 w 182"/>
                  <a:gd name="T97" fmla="*/ 154067 h 213"/>
                  <a:gd name="T98" fmla="*/ 473051 w 182"/>
                  <a:gd name="T99" fmla="*/ 68578 h 213"/>
                  <a:gd name="T100" fmla="*/ 455536 w 182"/>
                  <a:gd name="T101" fmla="*/ 61432 h 213"/>
                  <a:gd name="T102" fmla="*/ 445629 w 182"/>
                  <a:gd name="T103" fmla="*/ 50956 h 213"/>
                  <a:gd name="T104" fmla="*/ 429370 w 182"/>
                  <a:gd name="T105" fmla="*/ 42592 h 213"/>
                  <a:gd name="T106" fmla="*/ 418086 w 182"/>
                  <a:gd name="T107" fmla="*/ 36756 h 213"/>
                  <a:gd name="T108" fmla="*/ 399537 w 182"/>
                  <a:gd name="T109" fmla="*/ 29455 h 213"/>
                  <a:gd name="T110" fmla="*/ 381293 w 182"/>
                  <a:gd name="T111" fmla="*/ 20370 h 213"/>
                  <a:gd name="T112" fmla="*/ 359622 w 182"/>
                  <a:gd name="T113" fmla="*/ 9742 h 213"/>
                  <a:gd name="T114" fmla="*/ 329967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3" name="Freeform 12"/>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4" name="Freeform 13"/>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5" name="Freeform 14"/>
              <p:cNvSpPr>
                <a:spLocks/>
              </p:cNvSpPr>
              <p:nvPr userDrawn="1"/>
            </p:nvSpPr>
            <p:spPr bwMode="ltGray">
              <a:xfrm rot="373331" flipH="1">
                <a:off x="289" y="3135"/>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1066" name="Group 15"/>
              <p:cNvGrpSpPr>
                <a:grpSpLocks/>
              </p:cNvGrpSpPr>
              <p:nvPr userDrawn="1"/>
            </p:nvGrpSpPr>
            <p:grpSpPr bwMode="auto">
              <a:xfrm rot="10886446" flipH="1">
                <a:off x="335" y="3251"/>
                <a:ext cx="608" cy="369"/>
                <a:chOff x="-366" y="1704"/>
                <a:chExt cx="608" cy="369"/>
              </a:xfrm>
            </p:grpSpPr>
            <p:sp>
              <p:nvSpPr>
                <p:cNvPr id="1067" name="Freeform 16"/>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8" name="Freeform 17"/>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9" name="Freeform 18"/>
                <p:cNvSpPr>
                  <a:spLocks/>
                </p:cNvSpPr>
                <p:nvPr userDrawn="1"/>
              </p:nvSpPr>
              <p:spPr bwMode="ltGray">
                <a:xfrm rot="4200091">
                  <a:off x="199" y="1720"/>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grpSp>
          <p:nvGrpSpPr>
            <p:cNvPr id="1035" name="Group 19"/>
            <p:cNvGrpSpPr>
              <a:grpSpLocks/>
            </p:cNvGrpSpPr>
            <p:nvPr/>
          </p:nvGrpSpPr>
          <p:grpSpPr bwMode="auto">
            <a:xfrm rot="6248562">
              <a:off x="343" y="3854"/>
              <a:ext cx="392" cy="424"/>
              <a:chOff x="1727" y="866"/>
              <a:chExt cx="129" cy="157"/>
            </a:xfrm>
          </p:grpSpPr>
          <p:sp>
            <p:nvSpPr>
              <p:cNvPr id="1058" name="Freeform 2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9" name="Freeform 2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0" name="Freeform 2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036" name="Group 23"/>
            <p:cNvGrpSpPr>
              <a:grpSpLocks/>
            </p:cNvGrpSpPr>
            <p:nvPr/>
          </p:nvGrpSpPr>
          <p:grpSpPr bwMode="auto">
            <a:xfrm rot="5003157">
              <a:off x="249" y="1102"/>
              <a:ext cx="412" cy="500"/>
              <a:chOff x="1727" y="866"/>
              <a:chExt cx="129" cy="157"/>
            </a:xfrm>
          </p:grpSpPr>
          <p:sp>
            <p:nvSpPr>
              <p:cNvPr id="1055" name="Freeform 2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6" name="Freeform 2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7" name="Freeform 2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037" name="Group 27"/>
            <p:cNvGrpSpPr>
              <a:grpSpLocks/>
            </p:cNvGrpSpPr>
            <p:nvPr/>
          </p:nvGrpSpPr>
          <p:grpSpPr bwMode="auto">
            <a:xfrm>
              <a:off x="815" y="0"/>
              <a:ext cx="345" cy="367"/>
              <a:chOff x="1727" y="866"/>
              <a:chExt cx="129" cy="157"/>
            </a:xfrm>
          </p:grpSpPr>
          <p:sp>
            <p:nvSpPr>
              <p:cNvPr id="1052" name="Freeform 2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3" name="Freeform 2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4" name="Freeform 3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038"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9" name="Freeform 32"/>
            <p:cNvSpPr>
              <a:spLocks/>
            </p:cNvSpPr>
            <p:nvPr/>
          </p:nvSpPr>
          <p:spPr bwMode="ltGray">
            <a:xfrm rot="828663">
              <a:off x="242" y="3404"/>
              <a:ext cx="132" cy="167"/>
            </a:xfrm>
            <a:custGeom>
              <a:avLst/>
              <a:gdLst>
                <a:gd name="T0" fmla="*/ 0 w 109"/>
                <a:gd name="T1" fmla="*/ 0 h 156"/>
                <a:gd name="T2" fmla="*/ 326 w 109"/>
                <a:gd name="T3" fmla="*/ 1 h 156"/>
                <a:gd name="T4" fmla="*/ 1245 w 109"/>
                <a:gd name="T5" fmla="*/ 5 h 156"/>
                <a:gd name="T6" fmla="*/ 2480 w 109"/>
                <a:gd name="T7" fmla="*/ 51 h 156"/>
                <a:gd name="T8" fmla="*/ 3927 w 109"/>
                <a:gd name="T9" fmla="*/ 108 h 156"/>
                <a:gd name="T10" fmla="*/ 5249 w 109"/>
                <a:gd name="T11" fmla="*/ 198 h 156"/>
                <a:gd name="T12" fmla="*/ 6458 w 109"/>
                <a:gd name="T13" fmla="*/ 319 h 156"/>
                <a:gd name="T14" fmla="*/ 7208 w 109"/>
                <a:gd name="T15" fmla="*/ 483 h 156"/>
                <a:gd name="T16" fmla="*/ 7387 w 109"/>
                <a:gd name="T17" fmla="*/ 708 h 156"/>
                <a:gd name="T18" fmla="*/ 7036 w 109"/>
                <a:gd name="T19" fmla="*/ 708 h 156"/>
                <a:gd name="T20" fmla="*/ 6686 w 109"/>
                <a:gd name="T21" fmla="*/ 708 h 156"/>
                <a:gd name="T22" fmla="*/ 6282 w 109"/>
                <a:gd name="T23" fmla="*/ 708 h 156"/>
                <a:gd name="T24" fmla="*/ 5810 w 109"/>
                <a:gd name="T25" fmla="*/ 684 h 156"/>
                <a:gd name="T26" fmla="*/ 5471 w 109"/>
                <a:gd name="T27" fmla="*/ 683 h 156"/>
                <a:gd name="T28" fmla="*/ 5037 w 109"/>
                <a:gd name="T29" fmla="*/ 673 h 156"/>
                <a:gd name="T30" fmla="*/ 4442 w 109"/>
                <a:gd name="T31" fmla="*/ 649 h 156"/>
                <a:gd name="T32" fmla="*/ 3927 w 109"/>
                <a:gd name="T33" fmla="*/ 623 h 156"/>
                <a:gd name="T34" fmla="*/ 3579 w 109"/>
                <a:gd name="T35" fmla="*/ 566 h 156"/>
                <a:gd name="T36" fmla="*/ 3579 w 109"/>
                <a:gd name="T37" fmla="*/ 503 h 156"/>
                <a:gd name="T38" fmla="*/ 3765 w 109"/>
                <a:gd name="T39" fmla="*/ 431 h 156"/>
                <a:gd name="T40" fmla="*/ 3948 w 109"/>
                <a:gd name="T41" fmla="*/ 359 h 156"/>
                <a:gd name="T42" fmla="*/ 3765 w 109"/>
                <a:gd name="T43" fmla="*/ 278 h 156"/>
                <a:gd name="T44" fmla="*/ 3243 w 109"/>
                <a:gd name="T45" fmla="*/ 192 h 156"/>
                <a:gd name="T46" fmla="*/ 2120 w 109"/>
                <a:gd name="T47" fmla="*/ 104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0" name="Freeform 33"/>
            <p:cNvSpPr>
              <a:spLocks/>
            </p:cNvSpPr>
            <p:nvPr/>
          </p:nvSpPr>
          <p:spPr bwMode="ltGray">
            <a:xfrm rot="828663">
              <a:off x="266" y="3592"/>
              <a:ext cx="66" cy="43"/>
            </a:xfrm>
            <a:custGeom>
              <a:avLst/>
              <a:gdLst>
                <a:gd name="T0" fmla="*/ 0 w 54"/>
                <a:gd name="T1" fmla="*/ 0 h 40"/>
                <a:gd name="T2" fmla="*/ 1 w 54"/>
                <a:gd name="T3" fmla="*/ 1 h 40"/>
                <a:gd name="T4" fmla="*/ 483 w 54"/>
                <a:gd name="T5" fmla="*/ 3 h 40"/>
                <a:gd name="T6" fmla="*/ 1077 w 54"/>
                <a:gd name="T7" fmla="*/ 43 h 40"/>
                <a:gd name="T8" fmla="*/ 1797 w 54"/>
                <a:gd name="T9" fmla="*/ 57 h 40"/>
                <a:gd name="T10" fmla="*/ 2402 w 54"/>
                <a:gd name="T11" fmla="*/ 71 h 40"/>
                <a:gd name="T12" fmla="*/ 3043 w 54"/>
                <a:gd name="T13" fmla="*/ 82 h 40"/>
                <a:gd name="T14" fmla="*/ 3719 w 54"/>
                <a:gd name="T15" fmla="*/ 88 h 40"/>
                <a:gd name="T16" fmla="*/ 4488 w 54"/>
                <a:gd name="T17" fmla="*/ 76 h 40"/>
                <a:gd name="T18" fmla="*/ 4385 w 54"/>
                <a:gd name="T19" fmla="*/ 120 h 40"/>
                <a:gd name="T20" fmla="*/ 4140 w 54"/>
                <a:gd name="T21" fmla="*/ 160 h 40"/>
                <a:gd name="T22" fmla="*/ 3672 w 54"/>
                <a:gd name="T23" fmla="*/ 185 h 40"/>
                <a:gd name="T24" fmla="*/ 3010 w 54"/>
                <a:gd name="T25" fmla="*/ 197 h 40"/>
                <a:gd name="T26" fmla="*/ 2308 w 54"/>
                <a:gd name="T27" fmla="*/ 195 h 40"/>
                <a:gd name="T28" fmla="*/ 1545 w 54"/>
                <a:gd name="T29" fmla="*/ 158 h 40"/>
                <a:gd name="T30" fmla="*/ 812 w 54"/>
                <a:gd name="T31" fmla="*/ 10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1"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2"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3"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4"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5" name="Freeform 38"/>
            <p:cNvSpPr>
              <a:spLocks/>
            </p:cNvSpPr>
            <p:nvPr/>
          </p:nvSpPr>
          <p:spPr bwMode="ltGray">
            <a:xfrm rot="1584153">
              <a:off x="20" y="410"/>
              <a:ext cx="344" cy="245"/>
            </a:xfrm>
            <a:custGeom>
              <a:avLst/>
              <a:gdLst>
                <a:gd name="T0" fmla="*/ 0 w 257"/>
                <a:gd name="T1" fmla="*/ 0 h 237"/>
                <a:gd name="T2" fmla="*/ 0 w 257"/>
                <a:gd name="T3" fmla="*/ 49 h 237"/>
                <a:gd name="T4" fmla="*/ 1662 w 257"/>
                <a:gd name="T5" fmla="*/ 103 h 237"/>
                <a:gd name="T6" fmla="*/ 3804 w 257"/>
                <a:gd name="T7" fmla="*/ 157 h 237"/>
                <a:gd name="T8" fmla="*/ 6816 w 257"/>
                <a:gd name="T9" fmla="*/ 203 h 237"/>
                <a:gd name="T10" fmla="*/ 11012 w 257"/>
                <a:gd name="T11" fmla="*/ 247 h 237"/>
                <a:gd name="T12" fmla="*/ 16345 w 257"/>
                <a:gd name="T13" fmla="*/ 293 h 237"/>
                <a:gd name="T14" fmla="*/ 23154 w 257"/>
                <a:gd name="T15" fmla="*/ 335 h 237"/>
                <a:gd name="T16" fmla="*/ 30992 w 257"/>
                <a:gd name="T17" fmla="*/ 370 h 237"/>
                <a:gd name="T18" fmla="*/ 41069 w 257"/>
                <a:gd name="T19" fmla="*/ 403 h 237"/>
                <a:gd name="T20" fmla="*/ 52466 w 257"/>
                <a:gd name="T21" fmla="*/ 431 h 237"/>
                <a:gd name="T22" fmla="*/ 64621 w 257"/>
                <a:gd name="T23" fmla="*/ 454 h 237"/>
                <a:gd name="T24" fmla="*/ 79659 w 257"/>
                <a:gd name="T25" fmla="*/ 473 h 237"/>
                <a:gd name="T26" fmla="*/ 96074 w 257"/>
                <a:gd name="T27" fmla="*/ 485 h 237"/>
                <a:gd name="T28" fmla="*/ 114841 w 257"/>
                <a:gd name="T29" fmla="*/ 493 h 237"/>
                <a:gd name="T30" fmla="*/ 134219 w 257"/>
                <a:gd name="T31" fmla="*/ 489 h 237"/>
                <a:gd name="T32" fmla="*/ 156907 w 257"/>
                <a:gd name="T33" fmla="*/ 482 h 237"/>
                <a:gd name="T34" fmla="*/ 137028 w 257"/>
                <a:gd name="T35" fmla="*/ 470 h 237"/>
                <a:gd name="T36" fmla="*/ 118887 w 257"/>
                <a:gd name="T37" fmla="*/ 455 h 237"/>
                <a:gd name="T38" fmla="*/ 103824 w 257"/>
                <a:gd name="T39" fmla="*/ 439 h 237"/>
                <a:gd name="T40" fmla="*/ 90366 w 257"/>
                <a:gd name="T41" fmla="*/ 424 h 237"/>
                <a:gd name="T42" fmla="*/ 78096 w 257"/>
                <a:gd name="T43" fmla="*/ 401 h 237"/>
                <a:gd name="T44" fmla="*/ 68421 w 257"/>
                <a:gd name="T45" fmla="*/ 377 h 237"/>
                <a:gd name="T46" fmla="*/ 59495 w 257"/>
                <a:gd name="T47" fmla="*/ 351 h 237"/>
                <a:gd name="T48" fmla="*/ 51117 w 257"/>
                <a:gd name="T49" fmla="*/ 323 h 237"/>
                <a:gd name="T50" fmla="*/ 43589 w 257"/>
                <a:gd name="T51" fmla="*/ 293 h 237"/>
                <a:gd name="T52" fmla="*/ 37445 w 257"/>
                <a:gd name="T53" fmla="*/ 257 h 237"/>
                <a:gd name="T54" fmla="*/ 32177 w 257"/>
                <a:gd name="T55" fmla="*/ 223 h 237"/>
                <a:gd name="T56" fmla="*/ 26409 w 257"/>
                <a:gd name="T57" fmla="*/ 182 h 237"/>
                <a:gd name="T58" fmla="*/ 20131 w 257"/>
                <a:gd name="T59" fmla="*/ 142 h 237"/>
                <a:gd name="T60" fmla="*/ 14137 w 257"/>
                <a:gd name="T61" fmla="*/ 99 h 237"/>
                <a:gd name="T62" fmla="*/ 7141 w 257"/>
                <a:gd name="T63" fmla="*/ 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6" name="Freeform 39"/>
            <p:cNvSpPr>
              <a:spLocks/>
            </p:cNvSpPr>
            <p:nvPr/>
          </p:nvSpPr>
          <p:spPr bwMode="ltGray">
            <a:xfrm rot="1584153">
              <a:off x="242" y="756"/>
              <a:ext cx="167" cy="115"/>
            </a:xfrm>
            <a:custGeom>
              <a:avLst/>
              <a:gdLst>
                <a:gd name="T0" fmla="*/ 54140 w 124"/>
                <a:gd name="T1" fmla="*/ 0 h 110"/>
                <a:gd name="T2" fmla="*/ 86553 w 124"/>
                <a:gd name="T3" fmla="*/ 286 h 110"/>
                <a:gd name="T4" fmla="*/ 84110 w 124"/>
                <a:gd name="T5" fmla="*/ 285 h 110"/>
                <a:gd name="T6" fmla="*/ 74719 w 124"/>
                <a:gd name="T7" fmla="*/ 280 h 110"/>
                <a:gd name="T8" fmla="*/ 62453 w 124"/>
                <a:gd name="T9" fmla="*/ 271 h 110"/>
                <a:gd name="T10" fmla="*/ 47719 w 124"/>
                <a:gd name="T11" fmla="*/ 265 h 110"/>
                <a:gd name="T12" fmla="*/ 31404 w 124"/>
                <a:gd name="T13" fmla="*/ 259 h 110"/>
                <a:gd name="T14" fmla="*/ 17827 w 124"/>
                <a:gd name="T15" fmla="*/ 261 h 110"/>
                <a:gd name="T16" fmla="*/ 6346 w 124"/>
                <a:gd name="T17" fmla="*/ 273 h 110"/>
                <a:gd name="T18" fmla="*/ 0 w 124"/>
                <a:gd name="T19" fmla="*/ 293 h 110"/>
                <a:gd name="T20" fmla="*/ 2598 w 124"/>
                <a:gd name="T21" fmla="*/ 261 h 110"/>
                <a:gd name="T22" fmla="*/ 5708 w 124"/>
                <a:gd name="T23" fmla="*/ 237 h 110"/>
                <a:gd name="T24" fmla="*/ 11511 w 124"/>
                <a:gd name="T25" fmla="*/ 219 h 110"/>
                <a:gd name="T26" fmla="*/ 17827 w 124"/>
                <a:gd name="T27" fmla="*/ 202 h 110"/>
                <a:gd name="T28" fmla="*/ 25290 w 124"/>
                <a:gd name="T29" fmla="*/ 191 h 110"/>
                <a:gd name="T30" fmla="*/ 32655 w 124"/>
                <a:gd name="T31" fmla="*/ 190 h 110"/>
                <a:gd name="T32" fmla="*/ 40949 w 124"/>
                <a:gd name="T33" fmla="*/ 190 h 110"/>
                <a:gd name="T34" fmla="*/ 50332 w 124"/>
                <a:gd name="T35" fmla="*/ 199 h 110"/>
                <a:gd name="T36" fmla="*/ 51002 w 124"/>
                <a:gd name="T37" fmla="*/ 190 h 110"/>
                <a:gd name="T38" fmla="*/ 48971 w 124"/>
                <a:gd name="T39" fmla="*/ 152 h 110"/>
                <a:gd name="T40" fmla="*/ 46717 w 124"/>
                <a:gd name="T41" fmla="*/ 101 h 110"/>
                <a:gd name="T42" fmla="*/ 45871 w 124"/>
                <a:gd name="T43" fmla="*/ 79 h 110"/>
                <a:gd name="T44" fmla="*/ 43979 w 124"/>
                <a:gd name="T45" fmla="*/ 79 h 110"/>
                <a:gd name="T46" fmla="*/ 42294 w 124"/>
                <a:gd name="T47" fmla="*/ 76 h 110"/>
                <a:gd name="T48" fmla="*/ 40949 w 124"/>
                <a:gd name="T49" fmla="*/ 67 h 110"/>
                <a:gd name="T50" fmla="*/ 40200 w 124"/>
                <a:gd name="T51" fmla="*/ 58 h 110"/>
                <a:gd name="T52" fmla="*/ 40200 w 124"/>
                <a:gd name="T53" fmla="*/ 49 h 110"/>
                <a:gd name="T54" fmla="*/ 40949 w 124"/>
                <a:gd name="T55" fmla="*/ 39 h 110"/>
                <a:gd name="T56" fmla="*/ 46372 w 124"/>
                <a:gd name="T57" fmla="*/ 8 h 110"/>
                <a:gd name="T58" fmla="*/ 54140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7" name="Freeform 40"/>
            <p:cNvSpPr>
              <a:spLocks/>
            </p:cNvSpPr>
            <p:nvPr/>
          </p:nvSpPr>
          <p:spPr bwMode="ltGray">
            <a:xfrm rot="1584153">
              <a:off x="574" y="286"/>
              <a:ext cx="147" cy="160"/>
            </a:xfrm>
            <a:custGeom>
              <a:avLst/>
              <a:gdLst>
                <a:gd name="T0" fmla="*/ 0 w 109"/>
                <a:gd name="T1" fmla="*/ 0 h 156"/>
                <a:gd name="T2" fmla="*/ 3541 w 109"/>
                <a:gd name="T3" fmla="*/ 1 h 156"/>
                <a:gd name="T4" fmla="*/ 12620 w 109"/>
                <a:gd name="T5" fmla="*/ 5 h 156"/>
                <a:gd name="T6" fmla="*/ 26420 w 109"/>
                <a:gd name="T7" fmla="*/ 12 h 156"/>
                <a:gd name="T8" fmla="*/ 41748 w 109"/>
                <a:gd name="T9" fmla="*/ 46 h 156"/>
                <a:gd name="T10" fmla="*/ 56302 w 109"/>
                <a:gd name="T11" fmla="*/ 73 h 156"/>
                <a:gd name="T12" fmla="*/ 69078 w 109"/>
                <a:gd name="T13" fmla="*/ 123 h 156"/>
                <a:gd name="T14" fmla="*/ 76868 w 109"/>
                <a:gd name="T15" fmla="*/ 188 h 156"/>
                <a:gd name="T16" fmla="*/ 78396 w 109"/>
                <a:gd name="T17" fmla="*/ 272 h 156"/>
                <a:gd name="T18" fmla="*/ 75930 w 109"/>
                <a:gd name="T19" fmla="*/ 272 h 156"/>
                <a:gd name="T20" fmla="*/ 71754 w 109"/>
                <a:gd name="T21" fmla="*/ 272 h 156"/>
                <a:gd name="T22" fmla="*/ 66892 w 109"/>
                <a:gd name="T23" fmla="*/ 272 h 156"/>
                <a:gd name="T24" fmla="*/ 62494 w 109"/>
                <a:gd name="T25" fmla="*/ 268 h 156"/>
                <a:gd name="T26" fmla="*/ 58130 w 109"/>
                <a:gd name="T27" fmla="*/ 266 h 156"/>
                <a:gd name="T28" fmla="*/ 53260 w 109"/>
                <a:gd name="T29" fmla="*/ 261 h 156"/>
                <a:gd name="T30" fmla="*/ 47427 w 109"/>
                <a:gd name="T31" fmla="*/ 253 h 156"/>
                <a:gd name="T32" fmla="*/ 41748 w 109"/>
                <a:gd name="T33" fmla="*/ 243 h 156"/>
                <a:gd name="T34" fmla="*/ 37980 w 109"/>
                <a:gd name="T35" fmla="*/ 218 h 156"/>
                <a:gd name="T36" fmla="*/ 37980 w 109"/>
                <a:gd name="T37" fmla="*/ 193 h 156"/>
                <a:gd name="T38" fmla="*/ 40590 w 109"/>
                <a:gd name="T39" fmla="*/ 169 h 156"/>
                <a:gd name="T40" fmla="*/ 42994 w 109"/>
                <a:gd name="T41" fmla="*/ 137 h 156"/>
                <a:gd name="T42" fmla="*/ 40590 w 109"/>
                <a:gd name="T43" fmla="*/ 110 h 156"/>
                <a:gd name="T44" fmla="*/ 34812 w 109"/>
                <a:gd name="T45" fmla="*/ 71 h 156"/>
                <a:gd name="T46" fmla="*/ 22653 w 109"/>
                <a:gd name="T47" fmla="*/ 4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8" name="Freeform 41"/>
            <p:cNvSpPr>
              <a:spLocks/>
            </p:cNvSpPr>
            <p:nvPr/>
          </p:nvSpPr>
          <p:spPr bwMode="ltGray">
            <a:xfrm rot="1584153">
              <a:off x="236" y="721"/>
              <a:ext cx="62" cy="97"/>
            </a:xfrm>
            <a:custGeom>
              <a:avLst/>
              <a:gdLst>
                <a:gd name="T0" fmla="*/ 22457 w 46"/>
                <a:gd name="T1" fmla="*/ 0 h 94"/>
                <a:gd name="T2" fmla="*/ 14238 w 46"/>
                <a:gd name="T3" fmla="*/ 73 h 94"/>
                <a:gd name="T4" fmla="*/ 10564 w 46"/>
                <a:gd name="T5" fmla="*/ 122 h 94"/>
                <a:gd name="T6" fmla="*/ 7838 w 46"/>
                <a:gd name="T7" fmla="*/ 159 h 94"/>
                <a:gd name="T8" fmla="*/ 0 w 46"/>
                <a:gd name="T9" fmla="*/ 186 h 94"/>
                <a:gd name="T10" fmla="*/ 8603 w 46"/>
                <a:gd name="T11" fmla="*/ 174 h 94"/>
                <a:gd name="T12" fmla="*/ 16662 w 46"/>
                <a:gd name="T13" fmla="*/ 162 h 94"/>
                <a:gd name="T14" fmla="*/ 22567 w 46"/>
                <a:gd name="T15" fmla="*/ 136 h 94"/>
                <a:gd name="T16" fmla="*/ 28391 w 46"/>
                <a:gd name="T17" fmla="*/ 112 h 94"/>
                <a:gd name="T18" fmla="*/ 32318 w 46"/>
                <a:gd name="T19" fmla="*/ 88 h 94"/>
                <a:gd name="T20" fmla="*/ 32714 w 46"/>
                <a:gd name="T21" fmla="*/ 57 h 94"/>
                <a:gd name="T22" fmla="*/ 30268 w 46"/>
                <a:gd name="T23" fmla="*/ 15 h 94"/>
                <a:gd name="T24" fmla="*/ 2245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9" name="Freeform 42"/>
            <p:cNvSpPr>
              <a:spLocks/>
            </p:cNvSpPr>
            <p:nvPr/>
          </p:nvSpPr>
          <p:spPr bwMode="ltGray">
            <a:xfrm rot="1584153">
              <a:off x="585" y="466"/>
              <a:ext cx="72" cy="41"/>
            </a:xfrm>
            <a:custGeom>
              <a:avLst/>
              <a:gdLst>
                <a:gd name="T0" fmla="*/ 0 w 54"/>
                <a:gd name="T1" fmla="*/ 0 h 40"/>
                <a:gd name="T2" fmla="*/ 1 w 54"/>
                <a:gd name="T3" fmla="*/ 1 h 40"/>
                <a:gd name="T4" fmla="*/ 3568 w 54"/>
                <a:gd name="T5" fmla="*/ 3 h 40"/>
                <a:gd name="T6" fmla="*/ 7232 w 54"/>
                <a:gd name="T7" fmla="*/ 8 h 40"/>
                <a:gd name="T8" fmla="*/ 11627 w 54"/>
                <a:gd name="T9" fmla="*/ 12 h 40"/>
                <a:gd name="T10" fmla="*/ 16385 w 54"/>
                <a:gd name="T11" fmla="*/ 15 h 40"/>
                <a:gd name="T12" fmla="*/ 21505 w 54"/>
                <a:gd name="T13" fmla="*/ 17 h 40"/>
                <a:gd name="T14" fmla="*/ 25559 w 54"/>
                <a:gd name="T15" fmla="*/ 18 h 40"/>
                <a:gd name="T16" fmla="*/ 30320 w 54"/>
                <a:gd name="T17" fmla="*/ 16 h 40"/>
                <a:gd name="T18" fmla="*/ 29932 w 54"/>
                <a:gd name="T19" fmla="*/ 47 h 40"/>
                <a:gd name="T20" fmla="*/ 28252 w 54"/>
                <a:gd name="T21" fmla="*/ 55 h 40"/>
                <a:gd name="T22" fmla="*/ 24880 w 54"/>
                <a:gd name="T23" fmla="*/ 60 h 40"/>
                <a:gd name="T24" fmla="*/ 20671 w 54"/>
                <a:gd name="T25" fmla="*/ 64 h 40"/>
                <a:gd name="T26" fmla="*/ 15503 w 54"/>
                <a:gd name="T27" fmla="*/ 62 h 40"/>
                <a:gd name="T28" fmla="*/ 10496 w 54"/>
                <a:gd name="T29" fmla="*/ 54 h 40"/>
                <a:gd name="T30" fmla="*/ 5424 w 54"/>
                <a:gd name="T31" fmla="*/ 4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0"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1" name="Freeform 44"/>
            <p:cNvSpPr>
              <a:spLocks/>
            </p:cNvSpPr>
            <p:nvPr/>
          </p:nvSpPr>
          <p:spPr bwMode="ltGray">
            <a:xfrm rot="1584153">
              <a:off x="56" y="84"/>
              <a:ext cx="804" cy="686"/>
            </a:xfrm>
            <a:custGeom>
              <a:avLst/>
              <a:gdLst>
                <a:gd name="T0" fmla="*/ 11778 w 596"/>
                <a:gd name="T1" fmla="*/ 707 h 666"/>
                <a:gd name="T2" fmla="*/ 4365 w 596"/>
                <a:gd name="T3" fmla="*/ 655 h 666"/>
                <a:gd name="T4" fmla="*/ 0 w 596"/>
                <a:gd name="T5" fmla="*/ 554 h 666"/>
                <a:gd name="T6" fmla="*/ 2637 w 596"/>
                <a:gd name="T7" fmla="*/ 426 h 666"/>
                <a:gd name="T8" fmla="*/ 18353 w 596"/>
                <a:gd name="T9" fmla="*/ 290 h 666"/>
                <a:gd name="T10" fmla="*/ 49856 w 596"/>
                <a:gd name="T11" fmla="*/ 163 h 666"/>
                <a:gd name="T12" fmla="*/ 103042 w 596"/>
                <a:gd name="T13" fmla="*/ 56 h 666"/>
                <a:gd name="T14" fmla="*/ 178810 w 596"/>
                <a:gd name="T15" fmla="*/ 2 h 666"/>
                <a:gd name="T16" fmla="*/ 275740 w 596"/>
                <a:gd name="T17" fmla="*/ 9 h 666"/>
                <a:gd name="T18" fmla="*/ 350785 w 596"/>
                <a:gd name="T19" fmla="*/ 129 h 666"/>
                <a:gd name="T20" fmla="*/ 401509 w 596"/>
                <a:gd name="T21" fmla="*/ 315 h 666"/>
                <a:gd name="T22" fmla="*/ 428146 w 596"/>
                <a:gd name="T23" fmla="*/ 547 h 666"/>
                <a:gd name="T24" fmla="*/ 431444 w 596"/>
                <a:gd name="T25" fmla="*/ 786 h 666"/>
                <a:gd name="T26" fmla="*/ 410555 w 596"/>
                <a:gd name="T27" fmla="*/ 1006 h 666"/>
                <a:gd name="T28" fmla="*/ 367369 w 596"/>
                <a:gd name="T29" fmla="*/ 1178 h 666"/>
                <a:gd name="T30" fmla="*/ 302237 w 596"/>
                <a:gd name="T31" fmla="*/ 1272 h 666"/>
                <a:gd name="T32" fmla="*/ 282023 w 596"/>
                <a:gd name="T33" fmla="*/ 1265 h 666"/>
                <a:gd name="T34" fmla="*/ 319827 w 596"/>
                <a:gd name="T35" fmla="*/ 1187 h 666"/>
                <a:gd name="T36" fmla="*/ 349226 w 596"/>
                <a:gd name="T37" fmla="*/ 1041 h 666"/>
                <a:gd name="T38" fmla="*/ 369449 w 596"/>
                <a:gd name="T39" fmla="*/ 870 h 666"/>
                <a:gd name="T40" fmla="*/ 376629 w 596"/>
                <a:gd name="T41" fmla="*/ 682 h 666"/>
                <a:gd name="T42" fmla="*/ 372284 w 596"/>
                <a:gd name="T43" fmla="*/ 494 h 666"/>
                <a:gd name="T44" fmla="*/ 351250 w 596"/>
                <a:gd name="T45" fmla="*/ 333 h 666"/>
                <a:gd name="T46" fmla="*/ 313779 w 596"/>
                <a:gd name="T47" fmla="*/ 215 h 666"/>
                <a:gd name="T48" fmla="*/ 247319 w 596"/>
                <a:gd name="T49" fmla="*/ 142 h 666"/>
                <a:gd name="T50" fmla="*/ 178373 w 596"/>
                <a:gd name="T51" fmla="*/ 115 h 666"/>
                <a:gd name="T52" fmla="*/ 126229 w 596"/>
                <a:gd name="T53" fmla="*/ 134 h 666"/>
                <a:gd name="T54" fmla="*/ 87841 w 596"/>
                <a:gd name="T55" fmla="*/ 192 h 666"/>
                <a:gd name="T56" fmla="*/ 60778 w 596"/>
                <a:gd name="T57" fmla="*/ 285 h 666"/>
                <a:gd name="T58" fmla="*/ 41361 w 596"/>
                <a:gd name="T59" fmla="*/ 396 h 666"/>
                <a:gd name="T60" fmla="*/ 28913 w 596"/>
                <a:gd name="T61" fmla="*/ 520 h 666"/>
                <a:gd name="T62" fmla="*/ 20309 w 596"/>
                <a:gd name="T63" fmla="*/ 647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37933" name="Rectangle 45"/>
          <p:cNvSpPr>
            <a:spLocks noGrp="1" noChangeArrowheads="1"/>
          </p:cNvSpPr>
          <p:nvPr>
            <p:ph type="title"/>
          </p:nvPr>
        </p:nvSpPr>
        <p:spPr bwMode="auto">
          <a:xfrm>
            <a:off x="442913" y="103188"/>
            <a:ext cx="82438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028" name="Rectangle 46"/>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7935" name="Rectangle 47"/>
          <p:cNvSpPr>
            <a:spLocks noGrp="1" noChangeArrowheads="1"/>
          </p:cNvSpPr>
          <p:nvPr>
            <p:ph type="dt" sz="half" idx="2"/>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0" sz="1400">
                <a:ea typeface="ＭＳ Ｐゴシック" pitchFamily="50" charset="-128"/>
              </a:defRPr>
            </a:lvl1pPr>
          </a:lstStyle>
          <a:p>
            <a:pPr>
              <a:defRPr/>
            </a:pPr>
            <a:endParaRPr lang="en-US" altLang="ja-JP"/>
          </a:p>
        </p:txBody>
      </p:sp>
      <p:sp>
        <p:nvSpPr>
          <p:cNvPr id="37937" name="Rectangle 49"/>
          <p:cNvSpPr>
            <a:spLocks noGrp="1" noChangeArrowheads="1"/>
          </p:cNvSpPr>
          <p:nvPr>
            <p:ph type="sldNum" sz="quarter" idx="4"/>
          </p:nvPr>
        </p:nvSpPr>
        <p:spPr bwMode="auto">
          <a:xfrm>
            <a:off x="3492500" y="643096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kumimoji="0" sz="1400"/>
            </a:lvl1pPr>
          </a:lstStyle>
          <a:p>
            <a:fld id="{8B969E91-69D0-4EAA-96B7-8FFA4DBF82AB}" type="slidenum">
              <a:rPr lang="en-US" altLang="ja-JP"/>
              <a:pPr/>
              <a:t>‹#›</a:t>
            </a:fld>
            <a:endParaRPr lang="en-US" altLang="ja-JP"/>
          </a:p>
        </p:txBody>
      </p:sp>
    </p:spTree>
    <p:extLst>
      <p:ext uri="{BB962C8B-B14F-4D97-AF65-F5344CB8AC3E}">
        <p14:creationId xmlns:p14="http://schemas.microsoft.com/office/powerpoint/2010/main" val="1026274789"/>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8" y="0"/>
            <a:ext cx="2833688" cy="6856413"/>
            <a:chOff x="-5" y="0"/>
            <a:chExt cx="1785" cy="4319"/>
          </a:xfrm>
        </p:grpSpPr>
        <p:sp>
          <p:nvSpPr>
            <p:cNvPr id="1031"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32" name="Group 4"/>
            <p:cNvGrpSpPr>
              <a:grpSpLocks/>
            </p:cNvGrpSpPr>
            <p:nvPr/>
          </p:nvGrpSpPr>
          <p:grpSpPr bwMode="auto">
            <a:xfrm rot="14964908" flipH="1">
              <a:off x="104" y="2441"/>
              <a:ext cx="452" cy="444"/>
              <a:chOff x="1727" y="866"/>
              <a:chExt cx="129" cy="157"/>
            </a:xfrm>
          </p:grpSpPr>
          <p:sp>
            <p:nvSpPr>
              <p:cNvPr id="1070" name="Freeform 5"/>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1" name="Freeform 6"/>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2" name="Freeform 7"/>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033"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34" name="Group 9"/>
            <p:cNvGrpSpPr>
              <a:grpSpLocks/>
            </p:cNvGrpSpPr>
            <p:nvPr/>
          </p:nvGrpSpPr>
          <p:grpSpPr bwMode="auto">
            <a:xfrm rot="416244">
              <a:off x="9" y="1746"/>
              <a:ext cx="1771" cy="1741"/>
              <a:chOff x="41" y="2787"/>
              <a:chExt cx="902" cy="833"/>
            </a:xfrm>
          </p:grpSpPr>
          <p:sp>
            <p:nvSpPr>
              <p:cNvPr id="1061" name="Freeform 10"/>
              <p:cNvSpPr>
                <a:spLocks/>
              </p:cNvSpPr>
              <p:nvPr userDrawn="1"/>
            </p:nvSpPr>
            <p:spPr bwMode="ltGray">
              <a:xfrm rot="373331" flipH="1">
                <a:off x="125" y="2787"/>
                <a:ext cx="313" cy="303"/>
              </a:xfrm>
              <a:custGeom>
                <a:avLst/>
                <a:gdLst>
                  <a:gd name="T0" fmla="*/ 145040 w 217"/>
                  <a:gd name="T1" fmla="*/ 668245 h 210"/>
                  <a:gd name="T2" fmla="*/ 115884 w 217"/>
                  <a:gd name="T3" fmla="*/ 631821 h 210"/>
                  <a:gd name="T4" fmla="*/ 83251 w 217"/>
                  <a:gd name="T5" fmla="*/ 576885 h 210"/>
                  <a:gd name="T6" fmla="*/ 48332 w 217"/>
                  <a:gd name="T7" fmla="*/ 504483 h 210"/>
                  <a:gd name="T8" fmla="*/ 14861 w 217"/>
                  <a:gd name="T9" fmla="*/ 429080 h 210"/>
                  <a:gd name="T10" fmla="*/ 0 w 217"/>
                  <a:gd name="T11" fmla="*/ 347209 h 210"/>
                  <a:gd name="T12" fmla="*/ 1 w 217"/>
                  <a:gd name="T13" fmla="*/ 259929 h 210"/>
                  <a:gd name="T14" fmla="*/ 28578 w 217"/>
                  <a:gd name="T15" fmla="*/ 180149 h 210"/>
                  <a:gd name="T16" fmla="*/ 85761 w 217"/>
                  <a:gd name="T17" fmla="*/ 113033 h 210"/>
                  <a:gd name="T18" fmla="*/ 143018 w 217"/>
                  <a:gd name="T19" fmla="*/ 70025 h 210"/>
                  <a:gd name="T20" fmla="*/ 189871 w 217"/>
                  <a:gd name="T21" fmla="*/ 38214 h 210"/>
                  <a:gd name="T22" fmla="*/ 227721 w 217"/>
                  <a:gd name="T23" fmla="*/ 21530 h 210"/>
                  <a:gd name="T24" fmla="*/ 257361 w 217"/>
                  <a:gd name="T25" fmla="*/ 14922 h 210"/>
                  <a:gd name="T26" fmla="*/ 278430 w 217"/>
                  <a:gd name="T27" fmla="*/ 14922 h 210"/>
                  <a:gd name="T28" fmla="*/ 328464 w 217"/>
                  <a:gd name="T29" fmla="*/ 0 h 210"/>
                  <a:gd name="T30" fmla="*/ 466908 w 217"/>
                  <a:gd name="T31" fmla="*/ 26485 h 210"/>
                  <a:gd name="T32" fmla="*/ 505466 w 217"/>
                  <a:gd name="T33" fmla="*/ 38214 h 210"/>
                  <a:gd name="T34" fmla="*/ 543424 w 217"/>
                  <a:gd name="T35" fmla="*/ 48532 h 210"/>
                  <a:gd name="T36" fmla="*/ 575981 w 217"/>
                  <a:gd name="T37" fmla="*/ 59716 h 210"/>
                  <a:gd name="T38" fmla="*/ 600736 w 217"/>
                  <a:gd name="T39" fmla="*/ 73382 h 210"/>
                  <a:gd name="T40" fmla="*/ 627807 w 217"/>
                  <a:gd name="T41" fmla="*/ 86162 h 210"/>
                  <a:gd name="T42" fmla="*/ 649104 w 217"/>
                  <a:gd name="T43" fmla="*/ 101036 h 210"/>
                  <a:gd name="T44" fmla="*/ 665838 w 217"/>
                  <a:gd name="T45" fmla="*/ 120474 h 210"/>
                  <a:gd name="T46" fmla="*/ 685415 w 217"/>
                  <a:gd name="T47" fmla="*/ 143999 h 210"/>
                  <a:gd name="T48" fmla="*/ 649104 w 217"/>
                  <a:gd name="T49" fmla="*/ 128847 h 210"/>
                  <a:gd name="T50" fmla="*/ 614332 w 217"/>
                  <a:gd name="T51" fmla="*/ 114787 h 210"/>
                  <a:gd name="T52" fmla="*/ 579275 w 217"/>
                  <a:gd name="T53" fmla="*/ 105880 h 210"/>
                  <a:gd name="T54" fmla="*/ 543424 w 217"/>
                  <a:gd name="T55" fmla="*/ 94154 h 210"/>
                  <a:gd name="T56" fmla="*/ 514907 w 217"/>
                  <a:gd name="T57" fmla="*/ 86162 h 210"/>
                  <a:gd name="T58" fmla="*/ 485114 w 217"/>
                  <a:gd name="T59" fmla="*/ 83497 h 210"/>
                  <a:gd name="T60" fmla="*/ 450770 w 217"/>
                  <a:gd name="T61" fmla="*/ 78340 h 210"/>
                  <a:gd name="T62" fmla="*/ 422309 w 217"/>
                  <a:gd name="T63" fmla="*/ 78340 h 210"/>
                  <a:gd name="T64" fmla="*/ 395028 w 217"/>
                  <a:gd name="T65" fmla="*/ 78340 h 210"/>
                  <a:gd name="T66" fmla="*/ 366468 w 217"/>
                  <a:gd name="T67" fmla="*/ 79555 h 210"/>
                  <a:gd name="T68" fmla="*/ 337193 w 217"/>
                  <a:gd name="T69" fmla="*/ 86162 h 210"/>
                  <a:gd name="T70" fmla="*/ 312515 w 217"/>
                  <a:gd name="T71" fmla="*/ 93312 h 210"/>
                  <a:gd name="T72" fmla="*/ 287341 w 217"/>
                  <a:gd name="T73" fmla="*/ 105880 h 210"/>
                  <a:gd name="T74" fmla="*/ 257737 w 217"/>
                  <a:gd name="T75" fmla="*/ 114787 h 210"/>
                  <a:gd name="T76" fmla="*/ 233773 w 217"/>
                  <a:gd name="T77" fmla="*/ 129797 h 210"/>
                  <a:gd name="T78" fmla="*/ 209205 w 217"/>
                  <a:gd name="T79" fmla="*/ 145781 h 210"/>
                  <a:gd name="T80" fmla="*/ 164453 w 217"/>
                  <a:gd name="T81" fmla="*/ 194261 h 210"/>
                  <a:gd name="T82" fmla="*/ 133828 w 217"/>
                  <a:gd name="T83" fmla="*/ 254057 h 210"/>
                  <a:gd name="T84" fmla="*/ 115884 w 217"/>
                  <a:gd name="T85" fmla="*/ 328387 h 210"/>
                  <a:gd name="T86" fmla="*/ 109455 w 217"/>
                  <a:gd name="T87" fmla="*/ 401492 h 210"/>
                  <a:gd name="T88" fmla="*/ 109455 w 217"/>
                  <a:gd name="T89" fmla="*/ 482724 h 210"/>
                  <a:gd name="T90" fmla="*/ 120081 w 217"/>
                  <a:gd name="T91" fmla="*/ 552932 h 210"/>
                  <a:gd name="T92" fmla="*/ 129257 w 217"/>
                  <a:gd name="T93" fmla="*/ 617433 h 210"/>
                  <a:gd name="T94" fmla="*/ 145040 w 217"/>
                  <a:gd name="T95" fmla="*/ 668245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2" name="Freeform 11"/>
              <p:cNvSpPr>
                <a:spLocks/>
              </p:cNvSpPr>
              <p:nvPr userDrawn="1"/>
            </p:nvSpPr>
            <p:spPr bwMode="ltGray">
              <a:xfrm rot="373331" flipH="1">
                <a:off x="41" y="2843"/>
                <a:ext cx="262" cy="308"/>
              </a:xfrm>
              <a:custGeom>
                <a:avLst/>
                <a:gdLst>
                  <a:gd name="T0" fmla="*/ 329967 w 182"/>
                  <a:gd name="T1" fmla="*/ 0 h 213"/>
                  <a:gd name="T2" fmla="*/ 338747 w 182"/>
                  <a:gd name="T3" fmla="*/ 6737 h 213"/>
                  <a:gd name="T4" fmla="*/ 357706 w 182"/>
                  <a:gd name="T5" fmla="*/ 27340 h 213"/>
                  <a:gd name="T6" fmla="*/ 384688 w 182"/>
                  <a:gd name="T7" fmla="*/ 61432 h 213"/>
                  <a:gd name="T8" fmla="*/ 415546 w 182"/>
                  <a:gd name="T9" fmla="*/ 111133 h 213"/>
                  <a:gd name="T10" fmla="*/ 439100 w 182"/>
                  <a:gd name="T11" fmla="*/ 172846 h 213"/>
                  <a:gd name="T12" fmla="*/ 454782 w 182"/>
                  <a:gd name="T13" fmla="*/ 254709 h 213"/>
                  <a:gd name="T14" fmla="*/ 454782 w 182"/>
                  <a:gd name="T15" fmla="*/ 351392 h 213"/>
                  <a:gd name="T16" fmla="*/ 435739 w 182"/>
                  <a:gd name="T17" fmla="*/ 465465 h 213"/>
                  <a:gd name="T18" fmla="*/ 425102 w 182"/>
                  <a:gd name="T19" fmla="*/ 497245 h 213"/>
                  <a:gd name="T20" fmla="*/ 411901 w 182"/>
                  <a:gd name="T21" fmla="*/ 523499 h 213"/>
                  <a:gd name="T22" fmla="*/ 397692 w 182"/>
                  <a:gd name="T23" fmla="*/ 552162 h 213"/>
                  <a:gd name="T24" fmla="*/ 378537 w 182"/>
                  <a:gd name="T25" fmla="*/ 577384 h 213"/>
                  <a:gd name="T26" fmla="*/ 353002 w 182"/>
                  <a:gd name="T27" fmla="*/ 601486 h 213"/>
                  <a:gd name="T28" fmla="*/ 332069 w 182"/>
                  <a:gd name="T29" fmla="*/ 619671 h 213"/>
                  <a:gd name="T30" fmla="*/ 309559 w 182"/>
                  <a:gd name="T31" fmla="*/ 637306 h 213"/>
                  <a:gd name="T32" fmla="*/ 277541 w 182"/>
                  <a:gd name="T33" fmla="*/ 651447 h 213"/>
                  <a:gd name="T34" fmla="*/ 248483 w 182"/>
                  <a:gd name="T35" fmla="*/ 658450 h 213"/>
                  <a:gd name="T36" fmla="*/ 219454 w 182"/>
                  <a:gd name="T37" fmla="*/ 666814 h 213"/>
                  <a:gd name="T38" fmla="*/ 185630 w 182"/>
                  <a:gd name="T39" fmla="*/ 673067 h 213"/>
                  <a:gd name="T40" fmla="*/ 149377 w 182"/>
                  <a:gd name="T41" fmla="*/ 673067 h 213"/>
                  <a:gd name="T42" fmla="*/ 110607 w 182"/>
                  <a:gd name="T43" fmla="*/ 666814 h 213"/>
                  <a:gd name="T44" fmla="*/ 75819 w 182"/>
                  <a:gd name="T45" fmla="*/ 658450 h 213"/>
                  <a:gd name="T46" fmla="*/ 35497 w 182"/>
                  <a:gd name="T47" fmla="*/ 644029 h 213"/>
                  <a:gd name="T48" fmla="*/ 0 w 182"/>
                  <a:gd name="T49" fmla="*/ 626914 h 213"/>
                  <a:gd name="T50" fmla="*/ 33894 w 182"/>
                  <a:gd name="T51" fmla="*/ 651447 h 213"/>
                  <a:gd name="T52" fmla="*/ 67216 w 182"/>
                  <a:gd name="T53" fmla="*/ 666814 h 213"/>
                  <a:gd name="T54" fmla="*/ 101113 w 182"/>
                  <a:gd name="T55" fmla="*/ 683371 h 213"/>
                  <a:gd name="T56" fmla="*/ 129536 w 182"/>
                  <a:gd name="T57" fmla="*/ 695314 h 213"/>
                  <a:gd name="T58" fmla="*/ 159225 w 182"/>
                  <a:gd name="T59" fmla="*/ 705255 h 213"/>
                  <a:gd name="T60" fmla="*/ 191905 w 182"/>
                  <a:gd name="T61" fmla="*/ 709210 h 213"/>
                  <a:gd name="T62" fmla="*/ 219818 w 182"/>
                  <a:gd name="T63" fmla="*/ 710459 h 213"/>
                  <a:gd name="T64" fmla="*/ 249814 w 182"/>
                  <a:gd name="T65" fmla="*/ 710459 h 213"/>
                  <a:gd name="T66" fmla="*/ 276259 w 182"/>
                  <a:gd name="T67" fmla="*/ 709210 h 213"/>
                  <a:gd name="T68" fmla="*/ 302689 w 182"/>
                  <a:gd name="T69" fmla="*/ 702583 h 213"/>
                  <a:gd name="T70" fmla="*/ 325610 w 182"/>
                  <a:gd name="T71" fmla="*/ 695314 h 213"/>
                  <a:gd name="T72" fmla="*/ 349967 w 182"/>
                  <a:gd name="T73" fmla="*/ 688296 h 213"/>
                  <a:gd name="T74" fmla="*/ 372056 w 182"/>
                  <a:gd name="T75" fmla="*/ 679772 h 213"/>
                  <a:gd name="T76" fmla="*/ 392935 w 182"/>
                  <a:gd name="T77" fmla="*/ 664583 h 213"/>
                  <a:gd name="T78" fmla="*/ 411901 w 182"/>
                  <a:gd name="T79" fmla="*/ 651447 h 213"/>
                  <a:gd name="T80" fmla="*/ 429370 w 182"/>
                  <a:gd name="T81" fmla="*/ 637306 h 213"/>
                  <a:gd name="T82" fmla="*/ 478033 w 182"/>
                  <a:gd name="T83" fmla="*/ 587370 h 213"/>
                  <a:gd name="T84" fmla="*/ 511604 w 182"/>
                  <a:gd name="T85" fmla="*/ 538025 h 213"/>
                  <a:gd name="T86" fmla="*/ 531460 w 182"/>
                  <a:gd name="T87" fmla="*/ 480850 h 213"/>
                  <a:gd name="T88" fmla="*/ 542340 w 182"/>
                  <a:gd name="T89" fmla="*/ 428539 h 213"/>
                  <a:gd name="T90" fmla="*/ 548894 w 182"/>
                  <a:gd name="T91" fmla="*/ 372076 h 213"/>
                  <a:gd name="T92" fmla="*/ 548894 w 182"/>
                  <a:gd name="T93" fmla="*/ 316249 h 213"/>
                  <a:gd name="T94" fmla="*/ 551534 w 182"/>
                  <a:gd name="T95" fmla="*/ 264073 h 213"/>
                  <a:gd name="T96" fmla="*/ 522429 w 182"/>
                  <a:gd name="T97" fmla="*/ 154067 h 213"/>
                  <a:gd name="T98" fmla="*/ 473051 w 182"/>
                  <a:gd name="T99" fmla="*/ 68578 h 213"/>
                  <a:gd name="T100" fmla="*/ 455536 w 182"/>
                  <a:gd name="T101" fmla="*/ 61432 h 213"/>
                  <a:gd name="T102" fmla="*/ 445629 w 182"/>
                  <a:gd name="T103" fmla="*/ 50956 h 213"/>
                  <a:gd name="T104" fmla="*/ 429370 w 182"/>
                  <a:gd name="T105" fmla="*/ 42592 h 213"/>
                  <a:gd name="T106" fmla="*/ 418086 w 182"/>
                  <a:gd name="T107" fmla="*/ 36756 h 213"/>
                  <a:gd name="T108" fmla="*/ 399537 w 182"/>
                  <a:gd name="T109" fmla="*/ 29455 h 213"/>
                  <a:gd name="T110" fmla="*/ 381293 w 182"/>
                  <a:gd name="T111" fmla="*/ 20370 h 213"/>
                  <a:gd name="T112" fmla="*/ 359622 w 182"/>
                  <a:gd name="T113" fmla="*/ 9742 h 213"/>
                  <a:gd name="T114" fmla="*/ 329967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3" name="Freeform 12"/>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4" name="Freeform 13"/>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5" name="Freeform 14"/>
              <p:cNvSpPr>
                <a:spLocks/>
              </p:cNvSpPr>
              <p:nvPr userDrawn="1"/>
            </p:nvSpPr>
            <p:spPr bwMode="ltGray">
              <a:xfrm rot="373331" flipH="1">
                <a:off x="289" y="3135"/>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1066" name="Group 15"/>
              <p:cNvGrpSpPr>
                <a:grpSpLocks/>
              </p:cNvGrpSpPr>
              <p:nvPr userDrawn="1"/>
            </p:nvGrpSpPr>
            <p:grpSpPr bwMode="auto">
              <a:xfrm rot="10886446" flipH="1">
                <a:off x="335" y="3251"/>
                <a:ext cx="608" cy="369"/>
                <a:chOff x="-366" y="1704"/>
                <a:chExt cx="608" cy="369"/>
              </a:xfrm>
            </p:grpSpPr>
            <p:sp>
              <p:nvSpPr>
                <p:cNvPr id="1067" name="Freeform 16"/>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8" name="Freeform 17"/>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9" name="Freeform 18"/>
                <p:cNvSpPr>
                  <a:spLocks/>
                </p:cNvSpPr>
                <p:nvPr userDrawn="1"/>
              </p:nvSpPr>
              <p:spPr bwMode="ltGray">
                <a:xfrm rot="4200091">
                  <a:off x="199" y="1720"/>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grpSp>
          <p:nvGrpSpPr>
            <p:cNvPr id="1035" name="Group 19"/>
            <p:cNvGrpSpPr>
              <a:grpSpLocks/>
            </p:cNvGrpSpPr>
            <p:nvPr/>
          </p:nvGrpSpPr>
          <p:grpSpPr bwMode="auto">
            <a:xfrm rot="6248562">
              <a:off x="343" y="3854"/>
              <a:ext cx="392" cy="424"/>
              <a:chOff x="1727" y="866"/>
              <a:chExt cx="129" cy="157"/>
            </a:xfrm>
          </p:grpSpPr>
          <p:sp>
            <p:nvSpPr>
              <p:cNvPr id="1058" name="Freeform 2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9" name="Freeform 2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0" name="Freeform 2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036" name="Group 23"/>
            <p:cNvGrpSpPr>
              <a:grpSpLocks/>
            </p:cNvGrpSpPr>
            <p:nvPr/>
          </p:nvGrpSpPr>
          <p:grpSpPr bwMode="auto">
            <a:xfrm rot="5003157">
              <a:off x="249" y="1102"/>
              <a:ext cx="412" cy="500"/>
              <a:chOff x="1727" y="866"/>
              <a:chExt cx="129" cy="157"/>
            </a:xfrm>
          </p:grpSpPr>
          <p:sp>
            <p:nvSpPr>
              <p:cNvPr id="1055" name="Freeform 2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6" name="Freeform 2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7" name="Freeform 2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037" name="Group 27"/>
            <p:cNvGrpSpPr>
              <a:grpSpLocks/>
            </p:cNvGrpSpPr>
            <p:nvPr/>
          </p:nvGrpSpPr>
          <p:grpSpPr bwMode="auto">
            <a:xfrm>
              <a:off x="815" y="0"/>
              <a:ext cx="345" cy="367"/>
              <a:chOff x="1727" y="866"/>
              <a:chExt cx="129" cy="157"/>
            </a:xfrm>
          </p:grpSpPr>
          <p:sp>
            <p:nvSpPr>
              <p:cNvPr id="1052" name="Freeform 2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3" name="Freeform 2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4" name="Freeform 3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038"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9" name="Freeform 32"/>
            <p:cNvSpPr>
              <a:spLocks/>
            </p:cNvSpPr>
            <p:nvPr/>
          </p:nvSpPr>
          <p:spPr bwMode="ltGray">
            <a:xfrm rot="828663">
              <a:off x="242" y="3404"/>
              <a:ext cx="132" cy="167"/>
            </a:xfrm>
            <a:custGeom>
              <a:avLst/>
              <a:gdLst>
                <a:gd name="T0" fmla="*/ 0 w 109"/>
                <a:gd name="T1" fmla="*/ 0 h 156"/>
                <a:gd name="T2" fmla="*/ 326 w 109"/>
                <a:gd name="T3" fmla="*/ 1 h 156"/>
                <a:gd name="T4" fmla="*/ 1245 w 109"/>
                <a:gd name="T5" fmla="*/ 5 h 156"/>
                <a:gd name="T6" fmla="*/ 2480 w 109"/>
                <a:gd name="T7" fmla="*/ 51 h 156"/>
                <a:gd name="T8" fmla="*/ 3927 w 109"/>
                <a:gd name="T9" fmla="*/ 108 h 156"/>
                <a:gd name="T10" fmla="*/ 5249 w 109"/>
                <a:gd name="T11" fmla="*/ 198 h 156"/>
                <a:gd name="T12" fmla="*/ 6458 w 109"/>
                <a:gd name="T13" fmla="*/ 319 h 156"/>
                <a:gd name="T14" fmla="*/ 7208 w 109"/>
                <a:gd name="T15" fmla="*/ 483 h 156"/>
                <a:gd name="T16" fmla="*/ 7387 w 109"/>
                <a:gd name="T17" fmla="*/ 708 h 156"/>
                <a:gd name="T18" fmla="*/ 7036 w 109"/>
                <a:gd name="T19" fmla="*/ 708 h 156"/>
                <a:gd name="T20" fmla="*/ 6686 w 109"/>
                <a:gd name="T21" fmla="*/ 708 h 156"/>
                <a:gd name="T22" fmla="*/ 6282 w 109"/>
                <a:gd name="T23" fmla="*/ 708 h 156"/>
                <a:gd name="T24" fmla="*/ 5810 w 109"/>
                <a:gd name="T25" fmla="*/ 684 h 156"/>
                <a:gd name="T26" fmla="*/ 5471 w 109"/>
                <a:gd name="T27" fmla="*/ 683 h 156"/>
                <a:gd name="T28" fmla="*/ 5037 w 109"/>
                <a:gd name="T29" fmla="*/ 673 h 156"/>
                <a:gd name="T30" fmla="*/ 4442 w 109"/>
                <a:gd name="T31" fmla="*/ 649 h 156"/>
                <a:gd name="T32" fmla="*/ 3927 w 109"/>
                <a:gd name="T33" fmla="*/ 623 h 156"/>
                <a:gd name="T34" fmla="*/ 3579 w 109"/>
                <a:gd name="T35" fmla="*/ 566 h 156"/>
                <a:gd name="T36" fmla="*/ 3579 w 109"/>
                <a:gd name="T37" fmla="*/ 503 h 156"/>
                <a:gd name="T38" fmla="*/ 3765 w 109"/>
                <a:gd name="T39" fmla="*/ 431 h 156"/>
                <a:gd name="T40" fmla="*/ 3948 w 109"/>
                <a:gd name="T41" fmla="*/ 359 h 156"/>
                <a:gd name="T42" fmla="*/ 3765 w 109"/>
                <a:gd name="T43" fmla="*/ 278 h 156"/>
                <a:gd name="T44" fmla="*/ 3243 w 109"/>
                <a:gd name="T45" fmla="*/ 192 h 156"/>
                <a:gd name="T46" fmla="*/ 2120 w 109"/>
                <a:gd name="T47" fmla="*/ 104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0" name="Freeform 33"/>
            <p:cNvSpPr>
              <a:spLocks/>
            </p:cNvSpPr>
            <p:nvPr/>
          </p:nvSpPr>
          <p:spPr bwMode="ltGray">
            <a:xfrm rot="828663">
              <a:off x="266" y="3592"/>
              <a:ext cx="66" cy="43"/>
            </a:xfrm>
            <a:custGeom>
              <a:avLst/>
              <a:gdLst>
                <a:gd name="T0" fmla="*/ 0 w 54"/>
                <a:gd name="T1" fmla="*/ 0 h 40"/>
                <a:gd name="T2" fmla="*/ 1 w 54"/>
                <a:gd name="T3" fmla="*/ 1 h 40"/>
                <a:gd name="T4" fmla="*/ 483 w 54"/>
                <a:gd name="T5" fmla="*/ 3 h 40"/>
                <a:gd name="T6" fmla="*/ 1077 w 54"/>
                <a:gd name="T7" fmla="*/ 43 h 40"/>
                <a:gd name="T8" fmla="*/ 1797 w 54"/>
                <a:gd name="T9" fmla="*/ 57 h 40"/>
                <a:gd name="T10" fmla="*/ 2402 w 54"/>
                <a:gd name="T11" fmla="*/ 71 h 40"/>
                <a:gd name="T12" fmla="*/ 3043 w 54"/>
                <a:gd name="T13" fmla="*/ 82 h 40"/>
                <a:gd name="T14" fmla="*/ 3719 w 54"/>
                <a:gd name="T15" fmla="*/ 88 h 40"/>
                <a:gd name="T16" fmla="*/ 4488 w 54"/>
                <a:gd name="T17" fmla="*/ 76 h 40"/>
                <a:gd name="T18" fmla="*/ 4385 w 54"/>
                <a:gd name="T19" fmla="*/ 120 h 40"/>
                <a:gd name="T20" fmla="*/ 4140 w 54"/>
                <a:gd name="T21" fmla="*/ 160 h 40"/>
                <a:gd name="T22" fmla="*/ 3672 w 54"/>
                <a:gd name="T23" fmla="*/ 185 h 40"/>
                <a:gd name="T24" fmla="*/ 3010 w 54"/>
                <a:gd name="T25" fmla="*/ 197 h 40"/>
                <a:gd name="T26" fmla="*/ 2308 w 54"/>
                <a:gd name="T27" fmla="*/ 195 h 40"/>
                <a:gd name="T28" fmla="*/ 1545 w 54"/>
                <a:gd name="T29" fmla="*/ 158 h 40"/>
                <a:gd name="T30" fmla="*/ 812 w 54"/>
                <a:gd name="T31" fmla="*/ 10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1"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2"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3"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4"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5" name="Freeform 38"/>
            <p:cNvSpPr>
              <a:spLocks/>
            </p:cNvSpPr>
            <p:nvPr/>
          </p:nvSpPr>
          <p:spPr bwMode="ltGray">
            <a:xfrm rot="1584153">
              <a:off x="20" y="410"/>
              <a:ext cx="344" cy="245"/>
            </a:xfrm>
            <a:custGeom>
              <a:avLst/>
              <a:gdLst>
                <a:gd name="T0" fmla="*/ 0 w 257"/>
                <a:gd name="T1" fmla="*/ 0 h 237"/>
                <a:gd name="T2" fmla="*/ 0 w 257"/>
                <a:gd name="T3" fmla="*/ 49 h 237"/>
                <a:gd name="T4" fmla="*/ 1662 w 257"/>
                <a:gd name="T5" fmla="*/ 103 h 237"/>
                <a:gd name="T6" fmla="*/ 3804 w 257"/>
                <a:gd name="T7" fmla="*/ 157 h 237"/>
                <a:gd name="T8" fmla="*/ 6816 w 257"/>
                <a:gd name="T9" fmla="*/ 203 h 237"/>
                <a:gd name="T10" fmla="*/ 11012 w 257"/>
                <a:gd name="T11" fmla="*/ 247 h 237"/>
                <a:gd name="T12" fmla="*/ 16345 w 257"/>
                <a:gd name="T13" fmla="*/ 293 h 237"/>
                <a:gd name="T14" fmla="*/ 23154 w 257"/>
                <a:gd name="T15" fmla="*/ 335 h 237"/>
                <a:gd name="T16" fmla="*/ 30992 w 257"/>
                <a:gd name="T17" fmla="*/ 370 h 237"/>
                <a:gd name="T18" fmla="*/ 41069 w 257"/>
                <a:gd name="T19" fmla="*/ 403 h 237"/>
                <a:gd name="T20" fmla="*/ 52466 w 257"/>
                <a:gd name="T21" fmla="*/ 431 h 237"/>
                <a:gd name="T22" fmla="*/ 64621 w 257"/>
                <a:gd name="T23" fmla="*/ 454 h 237"/>
                <a:gd name="T24" fmla="*/ 79659 w 257"/>
                <a:gd name="T25" fmla="*/ 473 h 237"/>
                <a:gd name="T26" fmla="*/ 96074 w 257"/>
                <a:gd name="T27" fmla="*/ 485 h 237"/>
                <a:gd name="T28" fmla="*/ 114841 w 257"/>
                <a:gd name="T29" fmla="*/ 493 h 237"/>
                <a:gd name="T30" fmla="*/ 134219 w 257"/>
                <a:gd name="T31" fmla="*/ 489 h 237"/>
                <a:gd name="T32" fmla="*/ 156907 w 257"/>
                <a:gd name="T33" fmla="*/ 482 h 237"/>
                <a:gd name="T34" fmla="*/ 137028 w 257"/>
                <a:gd name="T35" fmla="*/ 470 h 237"/>
                <a:gd name="T36" fmla="*/ 118887 w 257"/>
                <a:gd name="T37" fmla="*/ 455 h 237"/>
                <a:gd name="T38" fmla="*/ 103824 w 257"/>
                <a:gd name="T39" fmla="*/ 439 h 237"/>
                <a:gd name="T40" fmla="*/ 90366 w 257"/>
                <a:gd name="T41" fmla="*/ 424 h 237"/>
                <a:gd name="T42" fmla="*/ 78096 w 257"/>
                <a:gd name="T43" fmla="*/ 401 h 237"/>
                <a:gd name="T44" fmla="*/ 68421 w 257"/>
                <a:gd name="T45" fmla="*/ 377 h 237"/>
                <a:gd name="T46" fmla="*/ 59495 w 257"/>
                <a:gd name="T47" fmla="*/ 351 h 237"/>
                <a:gd name="T48" fmla="*/ 51117 w 257"/>
                <a:gd name="T49" fmla="*/ 323 h 237"/>
                <a:gd name="T50" fmla="*/ 43589 w 257"/>
                <a:gd name="T51" fmla="*/ 293 h 237"/>
                <a:gd name="T52" fmla="*/ 37445 w 257"/>
                <a:gd name="T53" fmla="*/ 257 h 237"/>
                <a:gd name="T54" fmla="*/ 32177 w 257"/>
                <a:gd name="T55" fmla="*/ 223 h 237"/>
                <a:gd name="T56" fmla="*/ 26409 w 257"/>
                <a:gd name="T57" fmla="*/ 182 h 237"/>
                <a:gd name="T58" fmla="*/ 20131 w 257"/>
                <a:gd name="T59" fmla="*/ 142 h 237"/>
                <a:gd name="T60" fmla="*/ 14137 w 257"/>
                <a:gd name="T61" fmla="*/ 99 h 237"/>
                <a:gd name="T62" fmla="*/ 7141 w 257"/>
                <a:gd name="T63" fmla="*/ 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6" name="Freeform 39"/>
            <p:cNvSpPr>
              <a:spLocks/>
            </p:cNvSpPr>
            <p:nvPr/>
          </p:nvSpPr>
          <p:spPr bwMode="ltGray">
            <a:xfrm rot="1584153">
              <a:off x="242" y="756"/>
              <a:ext cx="167" cy="115"/>
            </a:xfrm>
            <a:custGeom>
              <a:avLst/>
              <a:gdLst>
                <a:gd name="T0" fmla="*/ 54140 w 124"/>
                <a:gd name="T1" fmla="*/ 0 h 110"/>
                <a:gd name="T2" fmla="*/ 86553 w 124"/>
                <a:gd name="T3" fmla="*/ 286 h 110"/>
                <a:gd name="T4" fmla="*/ 84110 w 124"/>
                <a:gd name="T5" fmla="*/ 285 h 110"/>
                <a:gd name="T6" fmla="*/ 74719 w 124"/>
                <a:gd name="T7" fmla="*/ 280 h 110"/>
                <a:gd name="T8" fmla="*/ 62453 w 124"/>
                <a:gd name="T9" fmla="*/ 271 h 110"/>
                <a:gd name="T10" fmla="*/ 47719 w 124"/>
                <a:gd name="T11" fmla="*/ 265 h 110"/>
                <a:gd name="T12" fmla="*/ 31404 w 124"/>
                <a:gd name="T13" fmla="*/ 259 h 110"/>
                <a:gd name="T14" fmla="*/ 17827 w 124"/>
                <a:gd name="T15" fmla="*/ 261 h 110"/>
                <a:gd name="T16" fmla="*/ 6346 w 124"/>
                <a:gd name="T17" fmla="*/ 273 h 110"/>
                <a:gd name="T18" fmla="*/ 0 w 124"/>
                <a:gd name="T19" fmla="*/ 293 h 110"/>
                <a:gd name="T20" fmla="*/ 2598 w 124"/>
                <a:gd name="T21" fmla="*/ 261 h 110"/>
                <a:gd name="T22" fmla="*/ 5708 w 124"/>
                <a:gd name="T23" fmla="*/ 237 h 110"/>
                <a:gd name="T24" fmla="*/ 11511 w 124"/>
                <a:gd name="T25" fmla="*/ 219 h 110"/>
                <a:gd name="T26" fmla="*/ 17827 w 124"/>
                <a:gd name="T27" fmla="*/ 202 h 110"/>
                <a:gd name="T28" fmla="*/ 25290 w 124"/>
                <a:gd name="T29" fmla="*/ 191 h 110"/>
                <a:gd name="T30" fmla="*/ 32655 w 124"/>
                <a:gd name="T31" fmla="*/ 190 h 110"/>
                <a:gd name="T32" fmla="*/ 40949 w 124"/>
                <a:gd name="T33" fmla="*/ 190 h 110"/>
                <a:gd name="T34" fmla="*/ 50332 w 124"/>
                <a:gd name="T35" fmla="*/ 199 h 110"/>
                <a:gd name="T36" fmla="*/ 51002 w 124"/>
                <a:gd name="T37" fmla="*/ 190 h 110"/>
                <a:gd name="T38" fmla="*/ 48971 w 124"/>
                <a:gd name="T39" fmla="*/ 152 h 110"/>
                <a:gd name="T40" fmla="*/ 46717 w 124"/>
                <a:gd name="T41" fmla="*/ 101 h 110"/>
                <a:gd name="T42" fmla="*/ 45871 w 124"/>
                <a:gd name="T43" fmla="*/ 79 h 110"/>
                <a:gd name="T44" fmla="*/ 43979 w 124"/>
                <a:gd name="T45" fmla="*/ 79 h 110"/>
                <a:gd name="T46" fmla="*/ 42294 w 124"/>
                <a:gd name="T47" fmla="*/ 76 h 110"/>
                <a:gd name="T48" fmla="*/ 40949 w 124"/>
                <a:gd name="T49" fmla="*/ 67 h 110"/>
                <a:gd name="T50" fmla="*/ 40200 w 124"/>
                <a:gd name="T51" fmla="*/ 58 h 110"/>
                <a:gd name="T52" fmla="*/ 40200 w 124"/>
                <a:gd name="T53" fmla="*/ 49 h 110"/>
                <a:gd name="T54" fmla="*/ 40949 w 124"/>
                <a:gd name="T55" fmla="*/ 39 h 110"/>
                <a:gd name="T56" fmla="*/ 46372 w 124"/>
                <a:gd name="T57" fmla="*/ 8 h 110"/>
                <a:gd name="T58" fmla="*/ 54140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7" name="Freeform 40"/>
            <p:cNvSpPr>
              <a:spLocks/>
            </p:cNvSpPr>
            <p:nvPr/>
          </p:nvSpPr>
          <p:spPr bwMode="ltGray">
            <a:xfrm rot="1584153">
              <a:off x="574" y="286"/>
              <a:ext cx="147" cy="160"/>
            </a:xfrm>
            <a:custGeom>
              <a:avLst/>
              <a:gdLst>
                <a:gd name="T0" fmla="*/ 0 w 109"/>
                <a:gd name="T1" fmla="*/ 0 h 156"/>
                <a:gd name="T2" fmla="*/ 3541 w 109"/>
                <a:gd name="T3" fmla="*/ 1 h 156"/>
                <a:gd name="T4" fmla="*/ 12620 w 109"/>
                <a:gd name="T5" fmla="*/ 5 h 156"/>
                <a:gd name="T6" fmla="*/ 26420 w 109"/>
                <a:gd name="T7" fmla="*/ 12 h 156"/>
                <a:gd name="T8" fmla="*/ 41748 w 109"/>
                <a:gd name="T9" fmla="*/ 46 h 156"/>
                <a:gd name="T10" fmla="*/ 56302 w 109"/>
                <a:gd name="T11" fmla="*/ 73 h 156"/>
                <a:gd name="T12" fmla="*/ 69078 w 109"/>
                <a:gd name="T13" fmla="*/ 123 h 156"/>
                <a:gd name="T14" fmla="*/ 76868 w 109"/>
                <a:gd name="T15" fmla="*/ 188 h 156"/>
                <a:gd name="T16" fmla="*/ 78396 w 109"/>
                <a:gd name="T17" fmla="*/ 272 h 156"/>
                <a:gd name="T18" fmla="*/ 75930 w 109"/>
                <a:gd name="T19" fmla="*/ 272 h 156"/>
                <a:gd name="T20" fmla="*/ 71754 w 109"/>
                <a:gd name="T21" fmla="*/ 272 h 156"/>
                <a:gd name="T22" fmla="*/ 66892 w 109"/>
                <a:gd name="T23" fmla="*/ 272 h 156"/>
                <a:gd name="T24" fmla="*/ 62494 w 109"/>
                <a:gd name="T25" fmla="*/ 268 h 156"/>
                <a:gd name="T26" fmla="*/ 58130 w 109"/>
                <a:gd name="T27" fmla="*/ 266 h 156"/>
                <a:gd name="T28" fmla="*/ 53260 w 109"/>
                <a:gd name="T29" fmla="*/ 261 h 156"/>
                <a:gd name="T30" fmla="*/ 47427 w 109"/>
                <a:gd name="T31" fmla="*/ 253 h 156"/>
                <a:gd name="T32" fmla="*/ 41748 w 109"/>
                <a:gd name="T33" fmla="*/ 243 h 156"/>
                <a:gd name="T34" fmla="*/ 37980 w 109"/>
                <a:gd name="T35" fmla="*/ 218 h 156"/>
                <a:gd name="T36" fmla="*/ 37980 w 109"/>
                <a:gd name="T37" fmla="*/ 193 h 156"/>
                <a:gd name="T38" fmla="*/ 40590 w 109"/>
                <a:gd name="T39" fmla="*/ 169 h 156"/>
                <a:gd name="T40" fmla="*/ 42994 w 109"/>
                <a:gd name="T41" fmla="*/ 137 h 156"/>
                <a:gd name="T42" fmla="*/ 40590 w 109"/>
                <a:gd name="T43" fmla="*/ 110 h 156"/>
                <a:gd name="T44" fmla="*/ 34812 w 109"/>
                <a:gd name="T45" fmla="*/ 71 h 156"/>
                <a:gd name="T46" fmla="*/ 22653 w 109"/>
                <a:gd name="T47" fmla="*/ 4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8" name="Freeform 41"/>
            <p:cNvSpPr>
              <a:spLocks/>
            </p:cNvSpPr>
            <p:nvPr/>
          </p:nvSpPr>
          <p:spPr bwMode="ltGray">
            <a:xfrm rot="1584153">
              <a:off x="236" y="721"/>
              <a:ext cx="62" cy="97"/>
            </a:xfrm>
            <a:custGeom>
              <a:avLst/>
              <a:gdLst>
                <a:gd name="T0" fmla="*/ 22457 w 46"/>
                <a:gd name="T1" fmla="*/ 0 h 94"/>
                <a:gd name="T2" fmla="*/ 14238 w 46"/>
                <a:gd name="T3" fmla="*/ 73 h 94"/>
                <a:gd name="T4" fmla="*/ 10564 w 46"/>
                <a:gd name="T5" fmla="*/ 122 h 94"/>
                <a:gd name="T6" fmla="*/ 7838 w 46"/>
                <a:gd name="T7" fmla="*/ 159 h 94"/>
                <a:gd name="T8" fmla="*/ 0 w 46"/>
                <a:gd name="T9" fmla="*/ 186 h 94"/>
                <a:gd name="T10" fmla="*/ 8603 w 46"/>
                <a:gd name="T11" fmla="*/ 174 h 94"/>
                <a:gd name="T12" fmla="*/ 16662 w 46"/>
                <a:gd name="T13" fmla="*/ 162 h 94"/>
                <a:gd name="T14" fmla="*/ 22567 w 46"/>
                <a:gd name="T15" fmla="*/ 136 h 94"/>
                <a:gd name="T16" fmla="*/ 28391 w 46"/>
                <a:gd name="T17" fmla="*/ 112 h 94"/>
                <a:gd name="T18" fmla="*/ 32318 w 46"/>
                <a:gd name="T19" fmla="*/ 88 h 94"/>
                <a:gd name="T20" fmla="*/ 32714 w 46"/>
                <a:gd name="T21" fmla="*/ 57 h 94"/>
                <a:gd name="T22" fmla="*/ 30268 w 46"/>
                <a:gd name="T23" fmla="*/ 15 h 94"/>
                <a:gd name="T24" fmla="*/ 2245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9" name="Freeform 42"/>
            <p:cNvSpPr>
              <a:spLocks/>
            </p:cNvSpPr>
            <p:nvPr/>
          </p:nvSpPr>
          <p:spPr bwMode="ltGray">
            <a:xfrm rot="1584153">
              <a:off x="585" y="466"/>
              <a:ext cx="72" cy="41"/>
            </a:xfrm>
            <a:custGeom>
              <a:avLst/>
              <a:gdLst>
                <a:gd name="T0" fmla="*/ 0 w 54"/>
                <a:gd name="T1" fmla="*/ 0 h 40"/>
                <a:gd name="T2" fmla="*/ 1 w 54"/>
                <a:gd name="T3" fmla="*/ 1 h 40"/>
                <a:gd name="T4" fmla="*/ 3568 w 54"/>
                <a:gd name="T5" fmla="*/ 3 h 40"/>
                <a:gd name="T6" fmla="*/ 7232 w 54"/>
                <a:gd name="T7" fmla="*/ 8 h 40"/>
                <a:gd name="T8" fmla="*/ 11627 w 54"/>
                <a:gd name="T9" fmla="*/ 12 h 40"/>
                <a:gd name="T10" fmla="*/ 16385 w 54"/>
                <a:gd name="T11" fmla="*/ 15 h 40"/>
                <a:gd name="T12" fmla="*/ 21505 w 54"/>
                <a:gd name="T13" fmla="*/ 17 h 40"/>
                <a:gd name="T14" fmla="*/ 25559 w 54"/>
                <a:gd name="T15" fmla="*/ 18 h 40"/>
                <a:gd name="T16" fmla="*/ 30320 w 54"/>
                <a:gd name="T17" fmla="*/ 16 h 40"/>
                <a:gd name="T18" fmla="*/ 29932 w 54"/>
                <a:gd name="T19" fmla="*/ 47 h 40"/>
                <a:gd name="T20" fmla="*/ 28252 w 54"/>
                <a:gd name="T21" fmla="*/ 55 h 40"/>
                <a:gd name="T22" fmla="*/ 24880 w 54"/>
                <a:gd name="T23" fmla="*/ 60 h 40"/>
                <a:gd name="T24" fmla="*/ 20671 w 54"/>
                <a:gd name="T25" fmla="*/ 64 h 40"/>
                <a:gd name="T26" fmla="*/ 15503 w 54"/>
                <a:gd name="T27" fmla="*/ 62 h 40"/>
                <a:gd name="T28" fmla="*/ 10496 w 54"/>
                <a:gd name="T29" fmla="*/ 54 h 40"/>
                <a:gd name="T30" fmla="*/ 5424 w 54"/>
                <a:gd name="T31" fmla="*/ 4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0"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1" name="Freeform 44"/>
            <p:cNvSpPr>
              <a:spLocks/>
            </p:cNvSpPr>
            <p:nvPr/>
          </p:nvSpPr>
          <p:spPr bwMode="ltGray">
            <a:xfrm rot="1584153">
              <a:off x="56" y="84"/>
              <a:ext cx="804" cy="686"/>
            </a:xfrm>
            <a:custGeom>
              <a:avLst/>
              <a:gdLst>
                <a:gd name="T0" fmla="*/ 11778 w 596"/>
                <a:gd name="T1" fmla="*/ 707 h 666"/>
                <a:gd name="T2" fmla="*/ 4365 w 596"/>
                <a:gd name="T3" fmla="*/ 655 h 666"/>
                <a:gd name="T4" fmla="*/ 0 w 596"/>
                <a:gd name="T5" fmla="*/ 554 h 666"/>
                <a:gd name="T6" fmla="*/ 2637 w 596"/>
                <a:gd name="T7" fmla="*/ 426 h 666"/>
                <a:gd name="T8" fmla="*/ 18353 w 596"/>
                <a:gd name="T9" fmla="*/ 290 h 666"/>
                <a:gd name="T10" fmla="*/ 49856 w 596"/>
                <a:gd name="T11" fmla="*/ 163 h 666"/>
                <a:gd name="T12" fmla="*/ 103042 w 596"/>
                <a:gd name="T13" fmla="*/ 56 h 666"/>
                <a:gd name="T14" fmla="*/ 178810 w 596"/>
                <a:gd name="T15" fmla="*/ 2 h 666"/>
                <a:gd name="T16" fmla="*/ 275740 w 596"/>
                <a:gd name="T17" fmla="*/ 9 h 666"/>
                <a:gd name="T18" fmla="*/ 350785 w 596"/>
                <a:gd name="T19" fmla="*/ 129 h 666"/>
                <a:gd name="T20" fmla="*/ 401509 w 596"/>
                <a:gd name="T21" fmla="*/ 315 h 666"/>
                <a:gd name="T22" fmla="*/ 428146 w 596"/>
                <a:gd name="T23" fmla="*/ 547 h 666"/>
                <a:gd name="T24" fmla="*/ 431444 w 596"/>
                <a:gd name="T25" fmla="*/ 786 h 666"/>
                <a:gd name="T26" fmla="*/ 410555 w 596"/>
                <a:gd name="T27" fmla="*/ 1006 h 666"/>
                <a:gd name="T28" fmla="*/ 367369 w 596"/>
                <a:gd name="T29" fmla="*/ 1178 h 666"/>
                <a:gd name="T30" fmla="*/ 302237 w 596"/>
                <a:gd name="T31" fmla="*/ 1272 h 666"/>
                <a:gd name="T32" fmla="*/ 282023 w 596"/>
                <a:gd name="T33" fmla="*/ 1265 h 666"/>
                <a:gd name="T34" fmla="*/ 319827 w 596"/>
                <a:gd name="T35" fmla="*/ 1187 h 666"/>
                <a:gd name="T36" fmla="*/ 349226 w 596"/>
                <a:gd name="T37" fmla="*/ 1041 h 666"/>
                <a:gd name="T38" fmla="*/ 369449 w 596"/>
                <a:gd name="T39" fmla="*/ 870 h 666"/>
                <a:gd name="T40" fmla="*/ 376629 w 596"/>
                <a:gd name="T41" fmla="*/ 682 h 666"/>
                <a:gd name="T42" fmla="*/ 372284 w 596"/>
                <a:gd name="T43" fmla="*/ 494 h 666"/>
                <a:gd name="T44" fmla="*/ 351250 w 596"/>
                <a:gd name="T45" fmla="*/ 333 h 666"/>
                <a:gd name="T46" fmla="*/ 313779 w 596"/>
                <a:gd name="T47" fmla="*/ 215 h 666"/>
                <a:gd name="T48" fmla="*/ 247319 w 596"/>
                <a:gd name="T49" fmla="*/ 142 h 666"/>
                <a:gd name="T50" fmla="*/ 178373 w 596"/>
                <a:gd name="T51" fmla="*/ 115 h 666"/>
                <a:gd name="T52" fmla="*/ 126229 w 596"/>
                <a:gd name="T53" fmla="*/ 134 h 666"/>
                <a:gd name="T54" fmla="*/ 87841 w 596"/>
                <a:gd name="T55" fmla="*/ 192 h 666"/>
                <a:gd name="T56" fmla="*/ 60778 w 596"/>
                <a:gd name="T57" fmla="*/ 285 h 666"/>
                <a:gd name="T58" fmla="*/ 41361 w 596"/>
                <a:gd name="T59" fmla="*/ 396 h 666"/>
                <a:gd name="T60" fmla="*/ 28913 w 596"/>
                <a:gd name="T61" fmla="*/ 520 h 666"/>
                <a:gd name="T62" fmla="*/ 20309 w 596"/>
                <a:gd name="T63" fmla="*/ 647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37933" name="Rectangle 45"/>
          <p:cNvSpPr>
            <a:spLocks noGrp="1" noChangeArrowheads="1"/>
          </p:cNvSpPr>
          <p:nvPr>
            <p:ph type="title"/>
          </p:nvPr>
        </p:nvSpPr>
        <p:spPr bwMode="auto">
          <a:xfrm>
            <a:off x="442913" y="103188"/>
            <a:ext cx="82438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028" name="Rectangle 46"/>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7935" name="Rectangle 47"/>
          <p:cNvSpPr>
            <a:spLocks noGrp="1" noChangeArrowheads="1"/>
          </p:cNvSpPr>
          <p:nvPr>
            <p:ph type="dt" sz="half" idx="2"/>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0" sz="1400">
                <a:ea typeface="ＭＳ Ｐゴシック" pitchFamily="50" charset="-128"/>
              </a:defRPr>
            </a:lvl1pPr>
          </a:lstStyle>
          <a:p>
            <a:pPr>
              <a:defRPr/>
            </a:pPr>
            <a:endParaRPr lang="en-US" altLang="ja-JP"/>
          </a:p>
        </p:txBody>
      </p:sp>
      <p:sp>
        <p:nvSpPr>
          <p:cNvPr id="37937" name="Rectangle 49"/>
          <p:cNvSpPr>
            <a:spLocks noGrp="1" noChangeArrowheads="1"/>
          </p:cNvSpPr>
          <p:nvPr>
            <p:ph type="sldNum" sz="quarter" idx="4"/>
          </p:nvPr>
        </p:nvSpPr>
        <p:spPr bwMode="auto">
          <a:xfrm>
            <a:off x="3492500" y="643096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kumimoji="0" sz="1400"/>
            </a:lvl1pPr>
          </a:lstStyle>
          <a:p>
            <a:fld id="{8B969E91-69D0-4EAA-96B7-8FFA4DBF82AB}" type="slidenum">
              <a:rPr lang="en-US" altLang="ja-JP"/>
              <a:pPr/>
              <a:t>‹#›</a:t>
            </a:fld>
            <a:endParaRPr lang="en-US" altLang="ja-JP"/>
          </a:p>
        </p:txBody>
      </p:sp>
    </p:spTree>
    <p:extLst>
      <p:ext uri="{BB962C8B-B14F-4D97-AF65-F5344CB8AC3E}">
        <p14:creationId xmlns:p14="http://schemas.microsoft.com/office/powerpoint/2010/main" val="1029977751"/>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3.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3.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5.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5.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chart" Target="../charts/chart22.xml"/><Relationship Id="rId4" Type="http://schemas.openxmlformats.org/officeDocument/2006/relationships/chart" Target="../charts/char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5.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chart" Target="../charts/chart24.xml"/><Relationship Id="rId4" Type="http://schemas.openxmlformats.org/officeDocument/2006/relationships/chart" Target="../charts/char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sv-dc01\dfs\115.社会計画G大阪\05_業務件名\H31\190715_府営公園の現況調査委託\00600_その他\06.山田池公園\画像データ\山田池公園.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4704196" y="585871"/>
            <a:ext cx="4439802" cy="6150761"/>
          </a:xfrm>
          <a:prstGeom prst="rect">
            <a:avLst/>
          </a:prstGeom>
          <a:noFill/>
          <a:ln>
            <a:noFill/>
          </a:ln>
          <a:extLst>
            <a:ext uri="{53640926-AAD7-44D8-BBD7-CCE9431645EC}">
              <a14:shadowObscured xmlns:a14="http://schemas.microsoft.com/office/drawing/2010/main"/>
            </a:ext>
          </a:extLst>
        </p:spPr>
      </p:pic>
      <p:pic>
        <p:nvPicPr>
          <p:cNvPr id="5" name="図 4"/>
          <p:cNvPicPr>
            <a:picLocks noChangeAspect="1"/>
          </p:cNvPicPr>
          <p:nvPr/>
        </p:nvPicPr>
        <p:blipFill>
          <a:blip r:embed="rId3"/>
          <a:stretch>
            <a:fillRect/>
          </a:stretch>
        </p:blipFill>
        <p:spPr>
          <a:xfrm>
            <a:off x="73695" y="3666432"/>
            <a:ext cx="4773245" cy="2865672"/>
          </a:xfrm>
          <a:prstGeom prst="rect">
            <a:avLst/>
          </a:prstGeom>
        </p:spPr>
      </p:pic>
      <p:sp>
        <p:nvSpPr>
          <p:cNvPr id="6" name="テキスト ボックス 3"/>
          <p:cNvSpPr txBox="1">
            <a:spLocks noChangeArrowheads="1"/>
          </p:cNvSpPr>
          <p:nvPr/>
        </p:nvSpPr>
        <p:spPr bwMode="auto">
          <a:xfrm>
            <a:off x="2704" y="781381"/>
            <a:ext cx="4823250" cy="2662267"/>
          </a:xfrm>
          <a:prstGeom prst="rect">
            <a:avLst/>
          </a:prstGeom>
          <a:noFill/>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45720" indent="0">
              <a:buNone/>
            </a:pPr>
            <a:r>
              <a:rPr lang="ja-JP" altLang="en-US" b="1" dirty="0">
                <a:latin typeface="+mn-ea"/>
                <a:ea typeface="+mn-ea"/>
              </a:rPr>
              <a:t>■</a:t>
            </a:r>
            <a:r>
              <a:rPr lang="ja-JP" altLang="en-US" b="1" dirty="0" smtClean="0">
                <a:latin typeface="+mn-ea"/>
                <a:ea typeface="+mn-ea"/>
              </a:rPr>
              <a:t>概要</a:t>
            </a:r>
            <a:endParaRPr lang="en-US" altLang="ja-JP" b="1" dirty="0">
              <a:latin typeface="+mn-ea"/>
              <a:ea typeface="+mn-ea"/>
            </a:endParaRPr>
          </a:p>
          <a:p>
            <a:pPr eaLnBrk="1" hangingPunct="1"/>
            <a:r>
              <a:rPr lang="ja-JP" altLang="en-US" sz="1400" dirty="0">
                <a:latin typeface="+mn-ea"/>
                <a:ea typeface="+mn-ea"/>
                <a:cs typeface="Meiryo UI" pitchFamily="50" charset="-128"/>
              </a:rPr>
              <a:t>　</a:t>
            </a:r>
            <a:r>
              <a:rPr lang="ja-JP" altLang="en-US" sz="1600" dirty="0" smtClean="0">
                <a:latin typeface="+mn-ea"/>
                <a:ea typeface="+mn-ea"/>
                <a:cs typeface="Meiryo UI" pitchFamily="50" charset="-128"/>
              </a:rPr>
              <a:t>公園の中心にある山田池は約</a:t>
            </a:r>
            <a:r>
              <a:rPr lang="en-US" altLang="ja-JP" sz="1600" dirty="0" smtClean="0">
                <a:latin typeface="+mn-ea"/>
                <a:ea typeface="+mn-ea"/>
                <a:cs typeface="Meiryo UI" pitchFamily="50" charset="-128"/>
              </a:rPr>
              <a:t>1200</a:t>
            </a:r>
            <a:r>
              <a:rPr lang="ja-JP" altLang="en-US" sz="1600" dirty="0" smtClean="0">
                <a:latin typeface="+mn-ea"/>
                <a:ea typeface="+mn-ea"/>
                <a:cs typeface="Meiryo UI" pitchFamily="50" charset="-128"/>
              </a:rPr>
              <a:t>年前に築造された歴史あるため池。北地区は樹林や竹林が広がり、南地区は開放的</a:t>
            </a:r>
            <a:r>
              <a:rPr lang="ja-JP" altLang="en-US" sz="1600" dirty="0">
                <a:latin typeface="+mn-ea"/>
                <a:ea typeface="+mn-ea"/>
                <a:cs typeface="Meiryo UI" pitchFamily="50" charset="-128"/>
              </a:rPr>
              <a:t>な芝生広場</a:t>
            </a:r>
            <a:r>
              <a:rPr lang="ja-JP" altLang="en-US" sz="1600" dirty="0" smtClean="0">
                <a:latin typeface="+mn-ea"/>
                <a:ea typeface="+mn-ea"/>
                <a:cs typeface="Meiryo UI" pitchFamily="50" charset="-128"/>
              </a:rPr>
              <a:t>がある。自然環境をできる限り生かした整備がされており、</a:t>
            </a:r>
            <a:r>
              <a:rPr lang="ja-JP" altLang="en-US" sz="1600" dirty="0">
                <a:latin typeface="+mn-ea"/>
                <a:ea typeface="+mn-ea"/>
                <a:cs typeface="Meiryo UI" pitchFamily="50" charset="-128"/>
              </a:rPr>
              <a:t>都会では味わうことのできない自然を満喫</a:t>
            </a:r>
            <a:r>
              <a:rPr lang="ja-JP" altLang="en-US" sz="1600" dirty="0" smtClean="0">
                <a:latin typeface="+mn-ea"/>
                <a:ea typeface="+mn-ea"/>
                <a:cs typeface="Meiryo UI" pitchFamily="50" charset="-128"/>
              </a:rPr>
              <a:t>できる公園。</a:t>
            </a:r>
            <a:endParaRPr lang="en-US" altLang="ja-JP" sz="1600" dirty="0" smtClean="0">
              <a:latin typeface="+mn-ea"/>
              <a:ea typeface="+mn-ea"/>
              <a:cs typeface="Meiryo UI" pitchFamily="50" charset="-128"/>
            </a:endParaRPr>
          </a:p>
          <a:p>
            <a:pPr eaLnBrk="1" hangingPunct="1"/>
            <a:endParaRPr lang="en-US" altLang="ja-JP" sz="1500" dirty="0" smtClean="0">
              <a:latin typeface="+mn-ea"/>
              <a:ea typeface="+mn-ea"/>
              <a:cs typeface="Meiryo UI" pitchFamily="50" charset="-128"/>
            </a:endParaRPr>
          </a:p>
          <a:p>
            <a:pPr eaLnBrk="1" hangingPunct="1"/>
            <a:r>
              <a:rPr lang="ja-JP" altLang="en-US" b="1" dirty="0" smtClean="0">
                <a:latin typeface="+mn-ea"/>
                <a:ea typeface="+mn-ea"/>
                <a:cs typeface="Meiryo UI" pitchFamily="50" charset="-128"/>
              </a:rPr>
              <a:t>■開設</a:t>
            </a:r>
            <a:r>
              <a:rPr lang="ja-JP" altLang="en-US" b="1" dirty="0">
                <a:latin typeface="+mn-ea"/>
                <a:ea typeface="+mn-ea"/>
                <a:cs typeface="Meiryo UI" pitchFamily="50" charset="-128"/>
              </a:rPr>
              <a:t>面積</a:t>
            </a:r>
            <a:r>
              <a:rPr lang="ja-JP" altLang="en-US" dirty="0" smtClean="0">
                <a:latin typeface="+mn-ea"/>
                <a:ea typeface="+mn-ea"/>
                <a:cs typeface="Meiryo UI" pitchFamily="50" charset="-128"/>
              </a:rPr>
              <a:t>：７３．７</a:t>
            </a:r>
            <a:r>
              <a:rPr lang="en-US" altLang="ja-JP" dirty="0" smtClean="0">
                <a:latin typeface="+mn-ea"/>
                <a:ea typeface="+mn-ea"/>
                <a:cs typeface="Meiryo UI" pitchFamily="50" charset="-128"/>
              </a:rPr>
              <a:t>ha</a:t>
            </a:r>
          </a:p>
          <a:p>
            <a:pPr eaLnBrk="1" hangingPunct="1"/>
            <a:r>
              <a:rPr lang="ja-JP" altLang="en-US" b="1" dirty="0">
                <a:latin typeface="+mn-ea"/>
                <a:ea typeface="+mn-ea"/>
              </a:rPr>
              <a:t>■開設年月</a:t>
            </a:r>
            <a:r>
              <a:rPr lang="ja-JP" altLang="en-US" dirty="0" smtClean="0">
                <a:latin typeface="+mn-ea"/>
                <a:ea typeface="+mn-ea"/>
                <a:cs typeface="Meiryo UI" pitchFamily="50" charset="-128"/>
              </a:rPr>
              <a:t>：昭和５４年</a:t>
            </a:r>
            <a:r>
              <a:rPr lang="ja-JP" altLang="en-US" dirty="0">
                <a:latin typeface="+mn-ea"/>
                <a:ea typeface="+mn-ea"/>
                <a:cs typeface="Meiryo UI" pitchFamily="50" charset="-128"/>
              </a:rPr>
              <a:t>１０</a:t>
            </a:r>
            <a:r>
              <a:rPr lang="ja-JP" altLang="en-US" dirty="0" smtClean="0">
                <a:latin typeface="+mn-ea"/>
                <a:ea typeface="+mn-ea"/>
                <a:cs typeface="Meiryo UI" pitchFamily="50" charset="-128"/>
              </a:rPr>
              <a:t>月</a:t>
            </a:r>
            <a:endParaRPr lang="en-US" altLang="ja-JP" dirty="0" smtClean="0">
              <a:latin typeface="+mn-ea"/>
              <a:ea typeface="+mn-ea"/>
              <a:cs typeface="Meiryo UI" pitchFamily="50" charset="-128"/>
            </a:endParaRPr>
          </a:p>
          <a:p>
            <a:pPr eaLnBrk="1" hangingPunct="1"/>
            <a:r>
              <a:rPr lang="ja-JP" altLang="en-US" b="1" dirty="0">
                <a:latin typeface="+mn-ea"/>
                <a:ea typeface="+mn-ea"/>
              </a:rPr>
              <a:t>■立地</a:t>
            </a:r>
            <a:r>
              <a:rPr lang="ja-JP" altLang="en-US" b="1" dirty="0" smtClean="0">
                <a:latin typeface="+mn-ea"/>
                <a:ea typeface="+mn-ea"/>
              </a:rPr>
              <a:t>特性 </a:t>
            </a:r>
            <a:r>
              <a:rPr lang="ja-JP" altLang="en-US" dirty="0" smtClean="0">
                <a:latin typeface="+mn-ea"/>
                <a:cs typeface="Meiryo UI" pitchFamily="50" charset="-128"/>
              </a:rPr>
              <a:t>：</a:t>
            </a:r>
            <a:endParaRPr lang="en-US" altLang="ja-JP" b="1" dirty="0">
              <a:latin typeface="+mn-ea"/>
              <a:ea typeface="+mn-ea"/>
            </a:endParaRPr>
          </a:p>
        </p:txBody>
      </p:sp>
      <p:sp>
        <p:nvSpPr>
          <p:cNvPr id="8" name="タイトル 1"/>
          <p:cNvSpPr txBox="1">
            <a:spLocks/>
          </p:cNvSpPr>
          <p:nvPr/>
        </p:nvSpPr>
        <p:spPr>
          <a:xfrm>
            <a:off x="0" y="0"/>
            <a:ext cx="9143998" cy="585871"/>
          </a:xfrm>
          <a:prstGeom prst="rect">
            <a:avLst/>
          </a:prstGeom>
          <a:solidFill>
            <a:srgbClr val="43CEFF"/>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smtClean="0"/>
              <a:t>山田池公園</a:t>
            </a:r>
            <a:endParaRPr lang="ja-JP" altLang="en-US" sz="4400" dirty="0"/>
          </a:p>
        </p:txBody>
      </p:sp>
    </p:spTree>
    <p:extLst>
      <p:ext uri="{BB962C8B-B14F-4D97-AF65-F5344CB8AC3E}">
        <p14:creationId xmlns:p14="http://schemas.microsoft.com/office/powerpoint/2010/main" val="189760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石川河川</a:t>
            </a:r>
            <a:r>
              <a:rPr lang="ja-JP" altLang="en-US" sz="4000" dirty="0" smtClean="0"/>
              <a:t>公園</a:t>
            </a:r>
            <a:endParaRPr kumimoji="1" lang="ja-JP" altLang="en-US" sz="4000" dirty="0"/>
          </a:p>
        </p:txBody>
      </p:sp>
      <p:sp>
        <p:nvSpPr>
          <p:cNvPr id="27" name="コンテンツ プレースホルダー 2"/>
          <p:cNvSpPr txBox="1">
            <a:spLocks/>
          </p:cNvSpPr>
          <p:nvPr/>
        </p:nvSpPr>
        <p:spPr>
          <a:xfrm>
            <a:off x="23901" y="2729288"/>
            <a:ext cx="3751908"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主要施設（１）　</a:t>
            </a:r>
            <a:r>
              <a:rPr kumimoji="1" lang="ja-JP" altLang="en-US" sz="2000" b="1" i="0" u="none" strike="noStrike" kern="0" cap="none" spc="0" normalizeH="0" baseline="0" noProof="0" dirty="0">
                <a:ln>
                  <a:noFill/>
                </a:ln>
                <a:solidFill>
                  <a:srgbClr val="006699"/>
                </a:solidFill>
                <a:effectLst/>
                <a:uLnTx/>
                <a:uFillTx/>
                <a:latin typeface="Verdana"/>
                <a:ea typeface="ＭＳ Ｐゴシック"/>
                <a:cs typeface="+mn-cs"/>
              </a:rPr>
              <a:t>駒ヶ谷地区</a:t>
            </a:r>
            <a:endPar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sp>
        <p:nvSpPr>
          <p:cNvPr id="45" name="テキスト ボックス 12"/>
          <p:cNvSpPr txBox="1">
            <a:spLocks noChangeArrowheads="1"/>
          </p:cNvSpPr>
          <p:nvPr/>
        </p:nvSpPr>
        <p:spPr bwMode="auto">
          <a:xfrm>
            <a:off x="349505" y="3195856"/>
            <a:ext cx="51172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石川</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河川公園唯一の堤内地に整備された地区で、遊戯広場とバーベキュー可能な芝生広場を有する</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。また</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、広域避難地にも指定され、防災公園としての機能をもつ</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隣接には、</a:t>
            </a:r>
            <a:r>
              <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18</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ホールを有するパークゴルフ場がある。</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p:txBody>
      </p:sp>
      <p:sp>
        <p:nvSpPr>
          <p:cNvPr id="47" name="コンテンツ プレースホルダー 2"/>
          <p:cNvSpPr>
            <a:spLocks noGrp="1"/>
          </p:cNvSpPr>
          <p:nvPr>
            <p:ph idx="4294967295"/>
          </p:nvPr>
        </p:nvSpPr>
        <p:spPr>
          <a:xfrm>
            <a:off x="35312" y="4794828"/>
            <a:ext cx="6188340" cy="503238"/>
          </a:xfrm>
          <a:prstGeom prst="rect">
            <a:avLst/>
          </a:prstGeom>
        </p:spPr>
        <p:txBody>
          <a:bodyPr/>
          <a:lstStyle/>
          <a:p>
            <a:pPr marL="0" indent="0">
              <a:buFontTx/>
              <a:buNone/>
            </a:pPr>
            <a:r>
              <a:rPr lang="ja-JP" altLang="en-US" sz="2000" b="1" dirty="0" smtClean="0"/>
              <a:t>■　主要施設（２）　あすか</a:t>
            </a:r>
            <a:r>
              <a:rPr lang="ja-JP" altLang="en-US" sz="2000" b="1" dirty="0"/>
              <a:t>花回廊</a:t>
            </a:r>
            <a:r>
              <a:rPr lang="ja-JP" altLang="en-US" sz="2000" b="1" dirty="0" smtClean="0"/>
              <a:t>　</a:t>
            </a:r>
          </a:p>
        </p:txBody>
      </p:sp>
      <p:sp>
        <p:nvSpPr>
          <p:cNvPr id="48" name="テキスト ボックス 12"/>
          <p:cNvSpPr txBox="1">
            <a:spLocks noChangeArrowheads="1"/>
          </p:cNvSpPr>
          <p:nvPr/>
        </p:nvSpPr>
        <p:spPr bwMode="auto">
          <a:xfrm>
            <a:off x="349505" y="5192563"/>
            <a:ext cx="51172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飛鳥時代をテーマに田園的な風景を方形の平面デザインで表現</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。ハギ</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などの秋の七草を中心に、万葉の時代から日本人に親しまれてきた</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草木を植栽している。</a:t>
            </a:r>
            <a:endParaRPr kumimoji="1" lang="en-US" altLang="ja-JP" sz="1400" b="0" i="0" u="none" strike="noStrike" kern="1200" cap="none" spc="0" normalizeH="0" baseline="0" noProof="0" dirty="0">
              <a:ln>
                <a:noFill/>
              </a:ln>
              <a:solidFill>
                <a:srgbClr val="006699"/>
              </a:solidFill>
              <a:effectLst/>
              <a:uLnTx/>
              <a:uFillTx/>
              <a:latin typeface="ＭＳ Ｐゴシック"/>
              <a:ea typeface="ＭＳ Ｐゴシック"/>
              <a:cs typeface="+mn-cs"/>
            </a:endParaRPr>
          </a:p>
        </p:txBody>
      </p:sp>
      <p:sp>
        <p:nvSpPr>
          <p:cNvPr id="15" name="テキスト ボックス 22"/>
          <p:cNvSpPr txBox="1">
            <a:spLocks noChangeArrowheads="1"/>
          </p:cNvSpPr>
          <p:nvPr/>
        </p:nvSpPr>
        <p:spPr bwMode="auto">
          <a:xfrm>
            <a:off x="7902429" y="877433"/>
            <a:ext cx="1238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50" charset="-128"/>
                <a:cs typeface="+mn-cs"/>
              </a:rPr>
              <a:t>里山ゾーン</a:t>
            </a:r>
          </a:p>
        </p:txBody>
      </p:sp>
      <p:sp>
        <p:nvSpPr>
          <p:cNvPr id="16" name="テキスト ボックス 22"/>
          <p:cNvSpPr txBox="1">
            <a:spLocks noChangeArrowheads="1"/>
          </p:cNvSpPr>
          <p:nvPr/>
        </p:nvSpPr>
        <p:spPr bwMode="auto">
          <a:xfrm>
            <a:off x="6447497" y="2692940"/>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つつじの丘</a:t>
            </a:r>
            <a:endParaRPr kumimoji="1" lang="en-US" altLang="ja-JP" sz="11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5037" y="423087"/>
            <a:ext cx="3260656" cy="1819466"/>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16" y="1991485"/>
            <a:ext cx="2681519" cy="1506365"/>
          </a:xfrm>
          <a:prstGeom prst="rect">
            <a:avLst/>
          </a:prstGeom>
          <a:ln w="28575">
            <a:solidFill>
              <a:schemeClr val="bg1"/>
            </a:solidFill>
          </a:ln>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038" y="5243299"/>
            <a:ext cx="3260656" cy="1463503"/>
          </a:xfrm>
          <a:prstGeom prst="rect">
            <a:avLst/>
          </a:prstGeom>
          <a:ln w="38100">
            <a:solidFill>
              <a:schemeClr val="bg1"/>
            </a:solidFill>
          </a:ln>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0469" y="3623742"/>
            <a:ext cx="3255224" cy="1534095"/>
          </a:xfrm>
          <a:prstGeom prst="rect">
            <a:avLst/>
          </a:prstGeom>
        </p:spPr>
      </p:pic>
      <p:sp>
        <p:nvSpPr>
          <p:cNvPr id="14" name="テキスト ボックス 13"/>
          <p:cNvSpPr txBox="1"/>
          <p:nvPr/>
        </p:nvSpPr>
        <p:spPr>
          <a:xfrm>
            <a:off x="5732786" y="465169"/>
            <a:ext cx="936104"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遊戯場</a:t>
            </a:r>
            <a:endParaRPr kumimoji="1" lang="ja-JP" altLang="en-US" sz="14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sp>
        <p:nvSpPr>
          <p:cNvPr id="17" name="テキスト ボックス 16"/>
          <p:cNvSpPr txBox="1"/>
          <p:nvPr/>
        </p:nvSpPr>
        <p:spPr>
          <a:xfrm>
            <a:off x="7557693" y="3130799"/>
            <a:ext cx="1378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パークゴルフ場</a:t>
            </a:r>
            <a:endParaRPr kumimoji="1" lang="ja-JP" altLang="en-US" sz="14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sp>
        <p:nvSpPr>
          <p:cNvPr id="18" name="テキスト ボックス 17"/>
          <p:cNvSpPr txBox="1"/>
          <p:nvPr/>
        </p:nvSpPr>
        <p:spPr>
          <a:xfrm>
            <a:off x="8063880" y="3654301"/>
            <a:ext cx="108012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コスモス</a:t>
            </a:r>
            <a:endParaRPr kumimoji="1" lang="ja-JP" altLang="en-US" sz="14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sp>
        <p:nvSpPr>
          <p:cNvPr id="19" name="テキスト ボックス 18"/>
          <p:cNvSpPr txBox="1"/>
          <p:nvPr/>
        </p:nvSpPr>
        <p:spPr>
          <a:xfrm>
            <a:off x="5710061" y="6269781"/>
            <a:ext cx="12161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ナノハナ</a:t>
            </a:r>
            <a:endParaRPr kumimoji="1" lang="ja-JP" altLang="en-US" sz="16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sp>
        <p:nvSpPr>
          <p:cNvPr id="20" name="コンテンツ プレースホルダー 2"/>
          <p:cNvSpPr txBox="1">
            <a:spLocks/>
          </p:cNvSpPr>
          <p:nvPr/>
        </p:nvSpPr>
        <p:spPr>
          <a:xfrm>
            <a:off x="-9393" y="863326"/>
            <a:ext cx="3751908"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周辺環境など</a:t>
            </a:r>
          </a:p>
        </p:txBody>
      </p:sp>
      <p:sp>
        <p:nvSpPr>
          <p:cNvPr id="21" name="テキスト ボックス 20"/>
          <p:cNvSpPr txBox="1"/>
          <p:nvPr/>
        </p:nvSpPr>
        <p:spPr>
          <a:xfrm>
            <a:off x="349505" y="1326653"/>
            <a:ext cx="4726551" cy="1323439"/>
          </a:xfrm>
          <a:prstGeom prst="rect">
            <a:avLst/>
          </a:prstGeom>
          <a:ln w="12700">
            <a:no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・１級</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河川石川の河川敷を利用した公園で、４市１町にまたがり、</a:t>
            </a:r>
            <a:r>
              <a:rPr kumimoji="1" lang="en-US"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rPr>
              <a:t>11.6Km</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の延長をもつ。周辺は住宅地、工場、田畑など多岐にわたる。公共交通アクセスは、近鉄南大阪線道明寺駅、古市駅、駒ヶ谷駅、喜志駅、富田林駅から</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endParaRPr kumimoji="1" lang="en-US"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p:txBody>
      </p:sp>
      <p:sp>
        <p:nvSpPr>
          <p:cNvPr id="22" name="テキスト ボックス 21"/>
          <p:cNvSpPr txBox="1"/>
          <p:nvPr/>
        </p:nvSpPr>
        <p:spPr>
          <a:xfrm>
            <a:off x="9435817" y="1042393"/>
            <a:ext cx="4726551" cy="1323439"/>
          </a:xfrm>
          <a:prstGeom prst="rect">
            <a:avLst/>
          </a:prstGeom>
          <a:ln w="12700">
            <a:no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自然ゾーンに関する参考情報</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平成</a:t>
            </a:r>
            <a:r>
              <a:rPr kumimoji="1" lang="en-US"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rPr>
              <a:t>17</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年より</a:t>
            </a:r>
            <a:r>
              <a:rPr kumimoji="1" lang="en-US"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rPr>
              <a:t>『</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石川河川公園自然ゾーン計画・運営協議会</a:t>
            </a:r>
            <a:r>
              <a:rPr kumimoji="1" lang="en-US"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rPr>
              <a:t>』</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を学識経験者、地域住民を交えて開催し、石川の自然を次世代に残していくために自然観察会などの取り組みを</a:t>
            </a:r>
            <a:r>
              <a:rPr kumimoji="1" lang="ja-JP"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rPr>
              <a:t>実施</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endParaRPr kumimoji="1" lang="en-US"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2319938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effectLst/>
              </a:rPr>
              <a:t>■</a:t>
            </a:r>
            <a:r>
              <a:rPr kumimoji="1" lang="ja-JP" altLang="en-US" sz="2700" b="1" dirty="0" smtClean="0">
                <a:solidFill>
                  <a:schemeClr val="tx1"/>
                </a:solidFill>
                <a:effectLst/>
              </a:rPr>
              <a:t>利用状況</a:t>
            </a:r>
            <a:endParaRPr kumimoji="1" lang="ja-JP" altLang="en-US" sz="2000" dirty="0">
              <a:solidFill>
                <a:schemeClr val="tx1"/>
              </a:solidFill>
              <a:effectLst/>
            </a:endParaRPr>
          </a:p>
        </p:txBody>
      </p:sp>
      <p:sp>
        <p:nvSpPr>
          <p:cNvPr id="3" name="正方形/長方形 2"/>
          <p:cNvSpPr/>
          <p:nvPr/>
        </p:nvSpPr>
        <p:spPr>
          <a:xfrm>
            <a:off x="101733" y="1293349"/>
            <a:ext cx="9058745"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○令和２年度は、約</a:t>
            </a:r>
            <a:r>
              <a:rPr kumimoji="1" lang="en-US" altLang="ja-JP" sz="1800" b="0" i="0" u="none" strike="noStrike" kern="1200" cap="none" spc="0" normalizeH="0" baseline="0" noProof="0" dirty="0">
                <a:ln>
                  <a:noFill/>
                </a:ln>
                <a:solidFill>
                  <a:srgbClr val="000000"/>
                </a:solidFill>
                <a:effectLst/>
                <a:uLnTx/>
                <a:uFillTx/>
                <a:latin typeface="ＭＳ Ｐゴシック"/>
                <a:ea typeface="ＭＳ Ｐゴシック"/>
                <a:cs typeface="+mn-cs"/>
              </a:rPr>
              <a:t>21</a:t>
            </a:r>
            <a:r>
              <a:rPr kumimoji="1" lang="ja-JP" altLang="en-US"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万人</a:t>
            </a: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年が来園しており、来園者数は横ばいである。</a:t>
            </a:r>
            <a:endParaRPr kumimoji="1" lang="en-US" altLang="ja-JP"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夏休みなどの行楽シーズンを中心に</a:t>
            </a:r>
            <a:r>
              <a:rPr kumimoji="1" lang="en-US" altLang="ja-JP"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BBQ</a:t>
            </a:r>
            <a:r>
              <a:rPr kumimoji="1" lang="ja-JP" altLang="en-US"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利用者が多い。</a:t>
            </a:r>
            <a:endParaRPr kumimoji="1" lang="en-US" altLang="ja-JP"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○駐車場利用件数は約</a:t>
            </a:r>
            <a:r>
              <a:rPr kumimoji="1" lang="en-US" altLang="ja-JP"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13000</a:t>
            </a:r>
            <a:r>
              <a:rPr kumimoji="1" lang="ja-JP" altLang="en-US"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件</a:t>
            </a: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rPr>
              <a:t>／年</a:t>
            </a:r>
            <a:r>
              <a:rPr kumimoji="1" lang="ja-JP" altLang="en-US" sz="18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であり、横ばいである。</a:t>
            </a:r>
            <a:endPar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rPr>
              <a:t>石川河川</a:t>
            </a: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graphicFrame>
        <p:nvGraphicFramePr>
          <p:cNvPr id="7" name="グラフ 6"/>
          <p:cNvGraphicFramePr/>
          <p:nvPr>
            <p:extLst/>
          </p:nvPr>
        </p:nvGraphicFramePr>
        <p:xfrm>
          <a:off x="1097746" y="2243646"/>
          <a:ext cx="6779340" cy="22322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p:cNvGraphicFramePr/>
          <p:nvPr>
            <p:extLst/>
          </p:nvPr>
        </p:nvGraphicFramePr>
        <p:xfrm>
          <a:off x="1097746" y="4581128"/>
          <a:ext cx="6779340" cy="2043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2622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9" name="タイトル 1"/>
          <p:cNvSpPr>
            <a:spLocks noGrp="1"/>
          </p:cNvSpPr>
          <p:nvPr>
            <p:ph type="title"/>
          </p:nvPr>
        </p:nvSpPr>
        <p:spPr>
          <a:xfrm>
            <a:off x="-1" y="1131417"/>
            <a:ext cx="6372703" cy="3217656"/>
          </a:xfrm>
        </p:spPr>
        <p:txBody>
          <a:bodyPr anchor="t">
            <a:noAutofit/>
          </a:bodyPr>
          <a:lstStyle/>
          <a:p>
            <a:pPr algn="l">
              <a:defRPr/>
            </a:pPr>
            <a:r>
              <a:rPr lang="ja-JP" altLang="en-US" sz="1600" dirty="0">
                <a:solidFill>
                  <a:srgbClr val="000000"/>
                </a:solidFill>
              </a:rPr>
              <a:t>　</a:t>
            </a:r>
            <a:r>
              <a:rPr lang="ja-JP" altLang="en-US" sz="1600" dirty="0" smtClean="0">
                <a:solidFill>
                  <a:srgbClr val="000000"/>
                </a:solidFill>
              </a:rPr>
              <a:t>　</a:t>
            </a:r>
            <a:r>
              <a:rPr lang="ja-JP" altLang="en-US" sz="1600" b="1" dirty="0" smtClean="0">
                <a:solidFill>
                  <a:schemeClr val="tx1"/>
                </a:solidFill>
                <a:effectLst/>
              </a:rPr>
              <a:t>◆アンケート結果から売店の設置要望が見受けられた</a:t>
            </a:r>
            <a:r>
              <a:rPr lang="en-US" altLang="ja-JP" sz="1600" b="1" dirty="0" smtClean="0">
                <a:solidFill>
                  <a:schemeClr val="tx1"/>
                </a:solidFill>
                <a:effectLst/>
              </a:rPr>
              <a:t/>
            </a:r>
            <a:br>
              <a:rPr lang="en-US" altLang="ja-JP" sz="1600" b="1"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○公園周辺にも売店が無く、園内に軽食等の売店を希望する</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声を受けて、ケータリングカー等を活用したサービス提供の強化</a:t>
            </a:r>
            <a:r>
              <a:rPr lang="en-US" altLang="ja-JP" sz="1600" dirty="0" smtClean="0">
                <a:solidFill>
                  <a:schemeClr val="tx1"/>
                </a:solidFill>
                <a:effectLst/>
              </a:rPr>
              <a:t/>
            </a:r>
            <a:br>
              <a:rPr lang="en-US" altLang="ja-JP" sz="1600" dirty="0" smtClean="0">
                <a:solidFill>
                  <a:schemeClr val="tx1"/>
                </a:solidFill>
                <a:effectLst/>
              </a:rPr>
            </a:br>
            <a:r>
              <a:rPr lang="en-US" altLang="ja-JP" sz="1600" dirty="0">
                <a:solidFill>
                  <a:schemeClr val="tx1"/>
                </a:solidFill>
                <a:effectLst/>
              </a:rPr>
              <a:t> </a:t>
            </a:r>
            <a:r>
              <a:rPr lang="en-US" altLang="ja-JP" sz="1600" dirty="0" smtClean="0">
                <a:solidFill>
                  <a:schemeClr val="tx1"/>
                </a:solidFill>
                <a:effectLst/>
              </a:rPr>
              <a:t>          </a:t>
            </a:r>
            <a:r>
              <a:rPr lang="ja-JP" altLang="en-US" sz="1600" dirty="0" smtClean="0">
                <a:solidFill>
                  <a:schemeClr val="tx1"/>
                </a:solidFill>
                <a:effectLst/>
              </a:rPr>
              <a:t>が求められる。</a:t>
            </a:r>
            <a:r>
              <a:rPr lang="en-US" altLang="ja-JP" sz="1600" dirty="0" smtClean="0">
                <a:solidFill>
                  <a:schemeClr val="tx1"/>
                </a:solidFill>
                <a:effectLst/>
              </a:rPr>
              <a:t/>
            </a:r>
            <a:br>
              <a:rPr lang="en-US" altLang="ja-JP" sz="1600" dirty="0" smtClean="0">
                <a:solidFill>
                  <a:schemeClr val="tx1"/>
                </a:solidFill>
                <a:effectLst/>
              </a:rPr>
            </a:b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b="1" dirty="0" smtClean="0">
                <a:solidFill>
                  <a:schemeClr val="tx1"/>
                </a:solidFill>
                <a:effectLst/>
              </a:rPr>
              <a:t>◆ビジターセンターの活用</a:t>
            </a:r>
            <a:r>
              <a:rPr lang="en-US" altLang="ja-JP" sz="1600" b="1" dirty="0">
                <a:solidFill>
                  <a:schemeClr val="tx1"/>
                </a:solidFill>
                <a:effectLst/>
              </a:rPr>
              <a:t/>
            </a:r>
            <a:br>
              <a:rPr lang="en-US" altLang="ja-JP" sz="1600" b="1" dirty="0">
                <a:solidFill>
                  <a:schemeClr val="tx1"/>
                </a:solidFill>
                <a:effectLst/>
              </a:rPr>
            </a:br>
            <a:r>
              <a:rPr lang="ja-JP" altLang="en-US" sz="1600" dirty="0">
                <a:solidFill>
                  <a:schemeClr val="tx1"/>
                </a:solidFill>
                <a:effectLst/>
              </a:rPr>
              <a:t>　　　　○管理事務所に併設されて</a:t>
            </a:r>
            <a:r>
              <a:rPr lang="ja-JP" altLang="en-US" sz="1600" dirty="0" smtClean="0">
                <a:solidFill>
                  <a:schemeClr val="tx1"/>
                </a:solidFill>
                <a:effectLst/>
              </a:rPr>
              <a:t>いるビジターセンターを活用し、</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展示会の開催や情報発信を強化するなど活性化が求められる</a:t>
            </a:r>
            <a:r>
              <a:rPr lang="ja-JP" altLang="en-US" sz="1600" dirty="0">
                <a:solidFill>
                  <a:schemeClr val="tx1"/>
                </a:solidFill>
                <a:effectLst/>
              </a:rPr>
              <a:t>。</a:t>
            </a:r>
            <a:r>
              <a:rPr lang="ja-JP" altLang="en-US" sz="1600" dirty="0">
                <a:solidFill>
                  <a:srgbClr val="000000"/>
                </a:solidFill>
                <a:effectLst/>
              </a:rPr>
              <a:t>　</a:t>
            </a:r>
            <a:r>
              <a:rPr lang="ja-JP" altLang="en-US" sz="1600" dirty="0" smtClean="0">
                <a:solidFill>
                  <a:srgbClr val="000000"/>
                </a:solidFill>
                <a:effectLst/>
              </a:rPr>
              <a:t>　　</a:t>
            </a:r>
            <a:r>
              <a:rPr lang="ja-JP" altLang="en-US" sz="1600" dirty="0" smtClean="0">
                <a:solidFill>
                  <a:srgbClr val="006699"/>
                </a:solidFill>
                <a:effectLst/>
              </a:rPr>
              <a:t>　</a:t>
            </a:r>
            <a:endParaRPr lang="ja-JP" altLang="en-US" sz="1600" dirty="0">
              <a:solidFill>
                <a:srgbClr val="006699"/>
              </a:solidFill>
              <a:effectLst/>
            </a:endParaRPr>
          </a:p>
        </p:txBody>
      </p:sp>
      <p:sp>
        <p:nvSpPr>
          <p:cNvPr id="10"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rPr>
              <a:t>石川河川</a:t>
            </a: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sp>
        <p:nvSpPr>
          <p:cNvPr id="13" name="コンテンツ プレースホルダー 2"/>
          <p:cNvSpPr txBox="1">
            <a:spLocks/>
          </p:cNvSpPr>
          <p:nvPr/>
        </p:nvSpPr>
        <p:spPr bwMode="auto">
          <a:xfrm>
            <a:off x="46805" y="3348090"/>
            <a:ext cx="476103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公園満足度調査結果</a:t>
            </a: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n-cs"/>
              </a:rPr>
              <a:t>（令和３年度実施）</a:t>
            </a:r>
            <a:endPar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sp>
        <p:nvSpPr>
          <p:cNvPr id="16" name="タイトル 1"/>
          <p:cNvSpPr txBox="1">
            <a:spLocks/>
          </p:cNvSpPr>
          <p:nvPr/>
        </p:nvSpPr>
        <p:spPr bwMode="auto">
          <a:xfrm>
            <a:off x="193232" y="3710113"/>
            <a:ext cx="1816899" cy="4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1400" b="1" i="0" u="none" strike="noStrike" kern="0" cap="none" spc="0" normalizeH="0" baseline="0" noProof="0" dirty="0" smtClean="0">
                <a:ln>
                  <a:noFill/>
                </a:ln>
                <a:solidFill>
                  <a:srgbClr val="006699"/>
                </a:solidFill>
                <a:effectLst/>
                <a:uLnTx/>
                <a:uFillTx/>
                <a:latin typeface="Verdana"/>
                <a:ea typeface="ＭＳ Ｐゴシック"/>
                <a:cs typeface="+mj-cs"/>
              </a:rPr>
              <a:t>○公園の</a:t>
            </a:r>
            <a:r>
              <a:rPr kumimoji="1" lang="ja-JP" altLang="en-US" sz="1400" b="1" i="0" u="none" strike="noStrike" kern="0" cap="none" spc="0" normalizeH="0" baseline="0" noProof="0" dirty="0">
                <a:ln>
                  <a:noFill/>
                </a:ln>
                <a:solidFill>
                  <a:srgbClr val="006699"/>
                </a:solidFill>
                <a:effectLst/>
                <a:uLnTx/>
                <a:uFillTx/>
                <a:latin typeface="Verdana"/>
                <a:ea typeface="ＭＳ Ｐゴシック"/>
                <a:cs typeface="+mj-cs"/>
              </a:rPr>
              <a:t>利用目的</a:t>
            </a:r>
          </a:p>
        </p:txBody>
      </p:sp>
      <p:sp>
        <p:nvSpPr>
          <p:cNvPr id="18" name="テキスト ボックス 22"/>
          <p:cNvSpPr txBox="1">
            <a:spLocks noChangeArrowheads="1"/>
          </p:cNvSpPr>
          <p:nvPr/>
        </p:nvSpPr>
        <p:spPr bwMode="auto">
          <a:xfrm>
            <a:off x="7893107" y="2249814"/>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ナラ枯れ対策</a:t>
            </a:r>
            <a:endParaRPr kumimoji="1" lang="en-US" altLang="ja-JP" sz="11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sp>
        <p:nvSpPr>
          <p:cNvPr id="17" name="テキスト ボックス 22"/>
          <p:cNvSpPr txBox="1">
            <a:spLocks noChangeArrowheads="1"/>
          </p:cNvSpPr>
          <p:nvPr/>
        </p:nvSpPr>
        <p:spPr bwMode="auto">
          <a:xfrm>
            <a:off x="6222664" y="2548869"/>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パークセンター</a:t>
            </a:r>
            <a:endParaRPr kumimoji="1" lang="en-US" altLang="ja-JP" sz="11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graphicFrame>
        <p:nvGraphicFramePr>
          <p:cNvPr id="23" name="グラフ 22"/>
          <p:cNvGraphicFramePr>
            <a:graphicFrameLocks/>
          </p:cNvGraphicFramePr>
          <p:nvPr>
            <p:extLst/>
          </p:nvPr>
        </p:nvGraphicFramePr>
        <p:xfrm>
          <a:off x="1676" y="3851328"/>
          <a:ext cx="4841941" cy="28329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グラフ 23"/>
          <p:cNvGraphicFramePr>
            <a:graphicFrameLocks/>
          </p:cNvGraphicFramePr>
          <p:nvPr>
            <p:extLst/>
          </p:nvPr>
        </p:nvGraphicFramePr>
        <p:xfrm>
          <a:off x="3639301" y="3845363"/>
          <a:ext cx="5492056" cy="3051485"/>
        </p:xfrm>
        <a:graphic>
          <a:graphicData uri="http://schemas.openxmlformats.org/drawingml/2006/chart">
            <c:chart xmlns:c="http://schemas.openxmlformats.org/drawingml/2006/chart" xmlns:r="http://schemas.openxmlformats.org/officeDocument/2006/relationships" r:id="rId4"/>
          </a:graphicData>
        </a:graphic>
      </p:graphicFrame>
      <p:pic>
        <p:nvPicPr>
          <p:cNvPr id="2" name="図 1"/>
          <p:cNvPicPr>
            <a:picLocks noChangeAspect="1"/>
          </p:cNvPicPr>
          <p:nvPr/>
        </p:nvPicPr>
        <p:blipFill>
          <a:blip r:embed="rId5"/>
          <a:stretch>
            <a:fillRect/>
          </a:stretch>
        </p:blipFill>
        <p:spPr>
          <a:xfrm>
            <a:off x="6364021" y="2419788"/>
            <a:ext cx="2617297" cy="1692081"/>
          </a:xfrm>
          <a:prstGeom prst="rect">
            <a:avLst/>
          </a:prstGeom>
        </p:spPr>
      </p:pic>
      <p:pic>
        <p:nvPicPr>
          <p:cNvPr id="4" name="図 3"/>
          <p:cNvPicPr>
            <a:picLocks noChangeAspect="1"/>
          </p:cNvPicPr>
          <p:nvPr/>
        </p:nvPicPr>
        <p:blipFill rotWithShape="1">
          <a:blip r:embed="rId6"/>
          <a:srcRect r="4898" b="5010"/>
          <a:stretch/>
        </p:blipFill>
        <p:spPr>
          <a:xfrm>
            <a:off x="6364021" y="608389"/>
            <a:ext cx="2617297" cy="1770955"/>
          </a:xfrm>
          <a:prstGeom prst="rect">
            <a:avLst/>
          </a:prstGeom>
        </p:spPr>
      </p:pic>
      <p:cxnSp>
        <p:nvCxnSpPr>
          <p:cNvPr id="8" name="直線コネクタ 7"/>
          <p:cNvCxnSpPr/>
          <p:nvPr/>
        </p:nvCxnSpPr>
        <p:spPr>
          <a:xfrm>
            <a:off x="6516216" y="2190279"/>
            <a:ext cx="216024" cy="81782"/>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フリーフォーム 11"/>
          <p:cNvSpPr/>
          <p:nvPr/>
        </p:nvSpPr>
        <p:spPr>
          <a:xfrm>
            <a:off x="6921500" y="608389"/>
            <a:ext cx="674836" cy="523028"/>
          </a:xfrm>
          <a:custGeom>
            <a:avLst/>
            <a:gdLst>
              <a:gd name="connsiteX0" fmla="*/ 0 w 609600"/>
              <a:gd name="connsiteY0" fmla="*/ 171450 h 444500"/>
              <a:gd name="connsiteX1" fmla="*/ 6350 w 609600"/>
              <a:gd name="connsiteY1" fmla="*/ 419100 h 444500"/>
              <a:gd name="connsiteX2" fmla="*/ 12700 w 609600"/>
              <a:gd name="connsiteY2" fmla="*/ 444500 h 444500"/>
              <a:gd name="connsiteX3" fmla="*/ 577850 w 609600"/>
              <a:gd name="connsiteY3" fmla="*/ 247650 h 444500"/>
              <a:gd name="connsiteX4" fmla="*/ 609600 w 609600"/>
              <a:gd name="connsiteY4" fmla="*/ 215900 h 444500"/>
              <a:gd name="connsiteX5" fmla="*/ 609600 w 609600"/>
              <a:gd name="connsiteY5" fmla="*/ 0 h 444500"/>
              <a:gd name="connsiteX6" fmla="*/ 476250 w 609600"/>
              <a:gd name="connsiteY6" fmla="*/ 0 h 444500"/>
              <a:gd name="connsiteX7" fmla="*/ 0 w 609600"/>
              <a:gd name="connsiteY7" fmla="*/ 17145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 h="444500">
                <a:moveTo>
                  <a:pt x="0" y="171450"/>
                </a:moveTo>
                <a:lnTo>
                  <a:pt x="6350" y="419100"/>
                </a:lnTo>
                <a:lnTo>
                  <a:pt x="12700" y="444500"/>
                </a:lnTo>
                <a:lnTo>
                  <a:pt x="577850" y="247650"/>
                </a:lnTo>
                <a:lnTo>
                  <a:pt x="609600" y="215900"/>
                </a:lnTo>
                <a:lnTo>
                  <a:pt x="609600" y="0"/>
                </a:lnTo>
                <a:lnTo>
                  <a:pt x="476250" y="0"/>
                </a:lnTo>
                <a:lnTo>
                  <a:pt x="0" y="171450"/>
                </a:lnTo>
                <a:close/>
              </a:path>
            </a:pathLst>
          </a:custGeom>
          <a:solidFill>
            <a:srgbClr val="B3C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4" name="テキスト ボックス 13"/>
          <p:cNvSpPr txBox="1"/>
          <p:nvPr/>
        </p:nvSpPr>
        <p:spPr>
          <a:xfrm>
            <a:off x="6364021" y="2030545"/>
            <a:ext cx="1512168"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ケータリングカー</a:t>
            </a:r>
            <a:endParaRPr kumimoji="1" lang="ja-JP" altLang="en-US" sz="14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sp>
        <p:nvSpPr>
          <p:cNvPr id="15" name="テキスト ボックス 14"/>
          <p:cNvSpPr txBox="1"/>
          <p:nvPr/>
        </p:nvSpPr>
        <p:spPr>
          <a:xfrm>
            <a:off x="7596336" y="3783110"/>
            <a:ext cx="158417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FFFFFF"/>
                </a:solidFill>
                <a:effectLst/>
                <a:uLnTx/>
                <a:uFillTx/>
                <a:latin typeface="Verdana" panose="020B0604030504040204" pitchFamily="34" charset="0"/>
                <a:ea typeface="ＭＳ Ｐゴシック" panose="020B0600070205080204" pitchFamily="50" charset="-128"/>
                <a:cs typeface="+mn-cs"/>
              </a:rPr>
              <a:t>ビジターセンター</a:t>
            </a:r>
            <a:endParaRPr kumimoji="1" lang="ja-JP" altLang="en-US" sz="14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928474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28588" y="1122324"/>
            <a:ext cx="3600400"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大泉緑地</a:t>
            </a:r>
            <a:endParaRPr kumimoji="1" lang="ja-JP" altLang="en-US" sz="4000" dirty="0"/>
          </a:p>
        </p:txBody>
      </p:sp>
      <p:sp>
        <p:nvSpPr>
          <p:cNvPr id="3" name="コンテンツ プレースホルダー 2"/>
          <p:cNvSpPr>
            <a:spLocks noGrp="1"/>
          </p:cNvSpPr>
          <p:nvPr>
            <p:ph sz="quarter" idx="13"/>
          </p:nvPr>
        </p:nvSpPr>
        <p:spPr>
          <a:xfrm>
            <a:off x="0" y="764704"/>
            <a:ext cx="4788024" cy="6093296"/>
          </a:xfrm>
        </p:spPr>
        <p:txBody>
          <a:bodyPr>
            <a:noAutofit/>
          </a:bodyPr>
          <a:lstStyle/>
          <a:p>
            <a:pPr marL="45720" indent="0">
              <a:buNone/>
            </a:pPr>
            <a:r>
              <a:rPr lang="ja-JP" altLang="en-US" sz="1800" b="1" dirty="0" smtClean="0">
                <a:latin typeface="+mn-ea"/>
              </a:rPr>
              <a:t>■概要</a:t>
            </a:r>
            <a:endParaRPr lang="en-US" altLang="ja-JP" sz="1800" b="1" dirty="0" smtClean="0">
              <a:latin typeface="+mn-ea"/>
            </a:endParaRPr>
          </a:p>
          <a:p>
            <a:pPr marL="45720" indent="0">
              <a:buNone/>
            </a:pPr>
            <a:r>
              <a:rPr lang="ja-JP" altLang="en-US" sz="1400" dirty="0" smtClean="0">
                <a:latin typeface="+mn-ea"/>
              </a:rPr>
              <a:t>みどりの</a:t>
            </a:r>
            <a:r>
              <a:rPr lang="ja-JP" altLang="en-US" sz="1400" dirty="0">
                <a:latin typeface="+mn-ea"/>
              </a:rPr>
              <a:t>少ない大都市の中心部に森をつくる「森林公園」として計画。近隣住民のみならず、広大な自然の中でのレクリエーション活動を求める人々が広く府域から多数来園。植栽樹木は約</a:t>
            </a:r>
            <a:r>
              <a:rPr lang="en-US" altLang="ja-JP" sz="1400" dirty="0">
                <a:latin typeface="+mn-ea"/>
              </a:rPr>
              <a:t>230</a:t>
            </a:r>
            <a:r>
              <a:rPr lang="ja-JP" altLang="en-US" sz="1400" dirty="0">
                <a:latin typeface="+mn-ea"/>
              </a:rPr>
              <a:t>種、</a:t>
            </a:r>
            <a:r>
              <a:rPr lang="en-US" altLang="ja-JP" sz="1400" dirty="0">
                <a:latin typeface="+mn-ea"/>
              </a:rPr>
              <a:t>34</a:t>
            </a:r>
            <a:r>
              <a:rPr lang="ja-JP" altLang="en-US" sz="1400" dirty="0">
                <a:latin typeface="+mn-ea"/>
              </a:rPr>
              <a:t>万本にも上り、四季を通じて花と緑が</a:t>
            </a:r>
            <a:r>
              <a:rPr lang="ja-JP" altLang="en-US" sz="1400" dirty="0" smtClean="0">
                <a:latin typeface="+mn-ea"/>
              </a:rPr>
              <a:t>美しい大阪４大緑地のひとつ。</a:t>
            </a:r>
            <a:endParaRPr lang="ja-JP" altLang="en-US" sz="1400" dirty="0">
              <a:latin typeface="+mn-ea"/>
            </a:endParaRPr>
          </a:p>
          <a:p>
            <a:pPr marL="45720" indent="0">
              <a:buNone/>
            </a:pPr>
            <a:r>
              <a:rPr lang="ja-JP" altLang="en-US" sz="1800" b="1" dirty="0" smtClean="0">
                <a:latin typeface="+mn-ea"/>
              </a:rPr>
              <a:t>■開設面積 ： </a:t>
            </a:r>
            <a:r>
              <a:rPr lang="en-US" altLang="ja-JP" sz="1800" dirty="0" smtClean="0">
                <a:latin typeface="+mn-ea"/>
              </a:rPr>
              <a:t>101.5 ha</a:t>
            </a:r>
            <a:endParaRPr lang="en-US" altLang="ja-JP" sz="1400" dirty="0" smtClean="0">
              <a:latin typeface="+mn-ea"/>
            </a:endParaRPr>
          </a:p>
          <a:p>
            <a:pPr marL="45720" indent="0">
              <a:buNone/>
            </a:pPr>
            <a:r>
              <a:rPr lang="ja-JP" altLang="en-US" sz="1800" b="1" dirty="0" smtClean="0">
                <a:latin typeface="+mn-ea"/>
              </a:rPr>
              <a:t>■開設年月 ： </a:t>
            </a:r>
            <a:r>
              <a:rPr lang="ja-JP" altLang="en-US" sz="1800" dirty="0" smtClean="0">
                <a:latin typeface="+mn-ea"/>
              </a:rPr>
              <a:t>昭和</a:t>
            </a:r>
            <a:r>
              <a:rPr lang="en-US" altLang="ja-JP" sz="1800" dirty="0" smtClean="0">
                <a:latin typeface="+mn-ea"/>
              </a:rPr>
              <a:t>47</a:t>
            </a:r>
            <a:r>
              <a:rPr lang="ja-JP" altLang="en-US" sz="1800" dirty="0" smtClean="0">
                <a:latin typeface="+mn-ea"/>
              </a:rPr>
              <a:t>年４月１日</a:t>
            </a:r>
            <a:endParaRPr lang="en-US" altLang="ja-JP" sz="1800" dirty="0" smtClean="0">
              <a:latin typeface="+mn-ea"/>
            </a:endParaRPr>
          </a:p>
          <a:p>
            <a:pPr marL="45720" indent="0">
              <a:buNone/>
            </a:pPr>
            <a:r>
              <a:rPr lang="ja-JP" altLang="en-US" sz="1800" b="1" dirty="0" smtClean="0">
                <a:latin typeface="+mn-ea"/>
              </a:rPr>
              <a:t>■立地特性</a:t>
            </a:r>
            <a:endParaRPr lang="en-US" altLang="ja-JP" sz="1800" b="1" dirty="0" smtClean="0">
              <a:latin typeface="+mn-ea"/>
            </a:endParaRPr>
          </a:p>
          <a:p>
            <a:pPr>
              <a:buNone/>
            </a:pPr>
            <a:r>
              <a:rPr lang="ja-JP" altLang="en-US" sz="1400" dirty="0" smtClean="0">
                <a:latin typeface="+mn-ea"/>
              </a:rPr>
              <a:t> </a:t>
            </a:r>
            <a:endParaRPr lang="en-US" altLang="ja-JP" sz="1400" dirty="0">
              <a:latin typeface="+mn-ea"/>
            </a:endParaRPr>
          </a:p>
        </p:txBody>
      </p:sp>
      <p:grpSp>
        <p:nvGrpSpPr>
          <p:cNvPr id="17" name="グループ化 16"/>
          <p:cNvGrpSpPr/>
          <p:nvPr/>
        </p:nvGrpSpPr>
        <p:grpSpPr>
          <a:xfrm>
            <a:off x="5269782" y="1337836"/>
            <a:ext cx="3879263" cy="4450883"/>
            <a:chOff x="4210683" y="995222"/>
            <a:chExt cx="3879263" cy="4450883"/>
          </a:xfrm>
        </p:grpSpPr>
        <p:sp>
          <p:nvSpPr>
            <p:cNvPr id="29" name="テキスト ボックス 28"/>
            <p:cNvSpPr txBox="1"/>
            <p:nvPr/>
          </p:nvSpPr>
          <p:spPr>
            <a:xfrm>
              <a:off x="6530314" y="4072731"/>
              <a:ext cx="1259634"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冒険ランド</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0" name="楕円 29"/>
            <p:cNvSpPr/>
            <p:nvPr/>
          </p:nvSpPr>
          <p:spPr>
            <a:xfrm>
              <a:off x="5056267" y="2538245"/>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33" name="楕円 32"/>
            <p:cNvSpPr/>
            <p:nvPr/>
          </p:nvSpPr>
          <p:spPr>
            <a:xfrm>
              <a:off x="7117272" y="3958888"/>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34" name="テキスト ボックス 33"/>
            <p:cNvSpPr txBox="1"/>
            <p:nvPr/>
          </p:nvSpPr>
          <p:spPr>
            <a:xfrm>
              <a:off x="4376997" y="2634593"/>
              <a:ext cx="1421062"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第１駐車場</a:t>
              </a:r>
              <a:endParaRPr kumimoji="1" lang="zh-TW"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5" name="楕円 34"/>
            <p:cNvSpPr/>
            <p:nvPr/>
          </p:nvSpPr>
          <p:spPr>
            <a:xfrm>
              <a:off x="5126857" y="1933298"/>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36" name="テキスト ボックス 35"/>
            <p:cNvSpPr txBox="1"/>
            <p:nvPr/>
          </p:nvSpPr>
          <p:spPr>
            <a:xfrm>
              <a:off x="6003312" y="2736957"/>
              <a:ext cx="153039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かきつばた園</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7" name="テキスト ボックス 36"/>
            <p:cNvSpPr txBox="1"/>
            <p:nvPr/>
          </p:nvSpPr>
          <p:spPr>
            <a:xfrm>
              <a:off x="4623406" y="1637300"/>
              <a:ext cx="1179241"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四季彩園</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8" name="楕円 37"/>
            <p:cNvSpPr/>
            <p:nvPr/>
          </p:nvSpPr>
          <p:spPr>
            <a:xfrm>
              <a:off x="6683625" y="3006531"/>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21" name="楕円 20"/>
            <p:cNvSpPr/>
            <p:nvPr/>
          </p:nvSpPr>
          <p:spPr>
            <a:xfrm>
              <a:off x="6268338" y="127619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22" name="テキスト ボックス 21"/>
            <p:cNvSpPr txBox="1"/>
            <p:nvPr/>
          </p:nvSpPr>
          <p:spPr>
            <a:xfrm>
              <a:off x="5531041" y="2354140"/>
              <a:ext cx="1200131"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中央休憩所</a:t>
              </a:r>
              <a:endParaRPr kumimoji="1" lang="en-US" altLang="ja-JP"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23" name="楕円 22"/>
            <p:cNvSpPr/>
            <p:nvPr/>
          </p:nvSpPr>
          <p:spPr>
            <a:xfrm>
              <a:off x="5069677" y="3444795"/>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24" name="テキスト ボックス 23"/>
            <p:cNvSpPr txBox="1"/>
            <p:nvPr/>
          </p:nvSpPr>
          <p:spPr>
            <a:xfrm>
              <a:off x="4210683" y="3549119"/>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わんぱくランド</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25" name="楕円 24"/>
            <p:cNvSpPr/>
            <p:nvPr/>
          </p:nvSpPr>
          <p:spPr>
            <a:xfrm>
              <a:off x="5989447" y="3688579"/>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26" name="テキスト ボックス 25"/>
            <p:cNvSpPr txBox="1"/>
            <p:nvPr/>
          </p:nvSpPr>
          <p:spPr>
            <a:xfrm>
              <a:off x="5144273" y="3813656"/>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大芝生広場</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27" name="楕円 26"/>
            <p:cNvSpPr/>
            <p:nvPr/>
          </p:nvSpPr>
          <p:spPr>
            <a:xfrm>
              <a:off x="6030403" y="2661917"/>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31" name="テキスト ボックス 30"/>
            <p:cNvSpPr txBox="1"/>
            <p:nvPr/>
          </p:nvSpPr>
          <p:spPr>
            <a:xfrm>
              <a:off x="5346993" y="995222"/>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海遊ランド</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2" name="楕円 31"/>
            <p:cNvSpPr/>
            <p:nvPr/>
          </p:nvSpPr>
          <p:spPr>
            <a:xfrm>
              <a:off x="6630957" y="1552905"/>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39" name="テキスト ボックス 38"/>
            <p:cNvSpPr txBox="1"/>
            <p:nvPr/>
          </p:nvSpPr>
          <p:spPr>
            <a:xfrm>
              <a:off x="6244908" y="1653631"/>
              <a:ext cx="930876"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桜広場</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44" name="楕円 43"/>
            <p:cNvSpPr/>
            <p:nvPr/>
          </p:nvSpPr>
          <p:spPr>
            <a:xfrm>
              <a:off x="6248284" y="505408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45" name="テキスト ボックス 44"/>
            <p:cNvSpPr txBox="1"/>
            <p:nvPr/>
          </p:nvSpPr>
          <p:spPr>
            <a:xfrm>
              <a:off x="5788319" y="5138328"/>
              <a:ext cx="1507256"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第３駐車場</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48" name="テキスト ボックス 47"/>
            <p:cNvSpPr txBox="1"/>
            <p:nvPr/>
          </p:nvSpPr>
          <p:spPr>
            <a:xfrm>
              <a:off x="4340854" y="5074635"/>
              <a:ext cx="1507256"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第２駐車場</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49" name="楕円 48"/>
            <p:cNvSpPr/>
            <p:nvPr/>
          </p:nvSpPr>
          <p:spPr>
            <a:xfrm>
              <a:off x="5122921" y="489330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50" name="楕円 49"/>
            <p:cNvSpPr/>
            <p:nvPr/>
          </p:nvSpPr>
          <p:spPr>
            <a:xfrm>
              <a:off x="7246066" y="3657137"/>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51" name="テキスト ボックス 50"/>
            <p:cNvSpPr txBox="1"/>
            <p:nvPr/>
          </p:nvSpPr>
          <p:spPr>
            <a:xfrm>
              <a:off x="6212987" y="3378683"/>
              <a:ext cx="187695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サイクルどろんこ広場</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grpSp>
      <p:sp>
        <p:nvSpPr>
          <p:cNvPr id="42" name="コンテンツ プレースホルダー 2"/>
          <p:cNvSpPr txBox="1">
            <a:spLocks/>
          </p:cNvSpPr>
          <p:nvPr/>
        </p:nvSpPr>
        <p:spPr bwMode="auto">
          <a:xfrm>
            <a:off x="4946830" y="764939"/>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Verdana"/>
                <a:ea typeface="ＭＳ Ｐゴシック"/>
                <a:cs typeface="+mn-cs"/>
              </a:rPr>
              <a:t>■主要施設</a:t>
            </a:r>
            <a:endParaRPr kumimoji="1" lang="en-US" altLang="ja-JP" sz="18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cxnSp>
        <p:nvCxnSpPr>
          <p:cNvPr id="46" name="直線コネクタ 45"/>
          <p:cNvCxnSpPr>
            <a:stCxn id="45" idx="1"/>
          </p:cNvCxnSpPr>
          <p:nvPr/>
        </p:nvCxnSpPr>
        <p:spPr>
          <a:xfrm>
            <a:off x="6847418" y="5634831"/>
            <a:ext cx="51464" cy="21411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3"/>
          <a:stretch>
            <a:fillRect/>
          </a:stretch>
        </p:blipFill>
        <p:spPr>
          <a:xfrm>
            <a:off x="34851" y="3368407"/>
            <a:ext cx="5325218" cy="3181794"/>
          </a:xfrm>
          <a:prstGeom prst="rect">
            <a:avLst/>
          </a:prstGeom>
        </p:spPr>
      </p:pic>
    </p:spTree>
    <p:extLst>
      <p:ext uri="{BB962C8B-B14F-4D97-AF65-F5344CB8AC3E}">
        <p14:creationId xmlns:p14="http://schemas.microsoft.com/office/powerpoint/2010/main" val="14220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コンテンツ プレースホルダー 2"/>
          <p:cNvSpPr txBox="1">
            <a:spLocks/>
          </p:cNvSpPr>
          <p:nvPr/>
        </p:nvSpPr>
        <p:spPr>
          <a:xfrm>
            <a:off x="28004" y="764704"/>
            <a:ext cx="4616004"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主要施設（１）　樹林地（都市林）</a:t>
            </a:r>
          </a:p>
        </p:txBody>
      </p:sp>
      <p:sp>
        <p:nvSpPr>
          <p:cNvPr id="45" name="テキスト ボックス 12"/>
          <p:cNvSpPr txBox="1">
            <a:spLocks noChangeArrowheads="1"/>
          </p:cNvSpPr>
          <p:nvPr/>
        </p:nvSpPr>
        <p:spPr bwMode="auto">
          <a:xfrm>
            <a:off x="71376" y="1192684"/>
            <a:ext cx="602132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6699"/>
                </a:solidFill>
                <a:effectLst/>
                <a:uLnTx/>
                <a:uFillTx/>
                <a:latin typeface="ＭＳ Ｐゴシック"/>
                <a:ea typeface="ＭＳ Ｐゴシック"/>
                <a:cs typeface="+mn-cs"/>
              </a:rPr>
              <a:t>特色</a:t>
            </a:r>
            <a:endParaRPr kumimoji="1" lang="en-US" altLang="ja-JP" sz="1600" b="1"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○昭和</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４０年代から、本格的な造成事業を開始。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緑</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の少ない都市環境にあって、四季の変化</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を植栽</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によって現し</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緑</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あふれる自然豊かな公園。</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○植栽</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樹木は、約２３０種３４万本に上り、</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市街地の</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広大な森林</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へ</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と</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成長。</a:t>
            </a:r>
          </a:p>
        </p:txBody>
      </p:sp>
      <p:pic>
        <p:nvPicPr>
          <p:cNvPr id="10" name="Picture 29" descr="F:\313_都市みどり課\■写真入れ（ｻｲｽﾞﾀﾞｳﾝしてね！）\01大泉\☆大泉\大泉緑地_樹の道.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1" y="1248732"/>
            <a:ext cx="2952328" cy="212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KatsuyamaK\Desktop\201412191317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789040"/>
            <a:ext cx="34432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大泉緑地2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782121"/>
            <a:ext cx="34512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大泉緑地</a:t>
            </a:r>
            <a:endParaRPr kumimoji="1" lang="ja-JP" altLang="en-US" sz="4000" dirty="0"/>
          </a:p>
        </p:txBody>
      </p:sp>
    </p:spTree>
    <p:extLst>
      <p:ext uri="{BB962C8B-B14F-4D97-AF65-F5344CB8AC3E}">
        <p14:creationId xmlns:p14="http://schemas.microsoft.com/office/powerpoint/2010/main" val="27368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コンテンツ プレースホルダー 2"/>
          <p:cNvSpPr txBox="1">
            <a:spLocks/>
          </p:cNvSpPr>
          <p:nvPr/>
        </p:nvSpPr>
        <p:spPr>
          <a:xfrm>
            <a:off x="28004" y="764704"/>
            <a:ext cx="4616004"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主要施設（２）　かきつばた園</a:t>
            </a:r>
          </a:p>
        </p:txBody>
      </p:sp>
      <p:sp>
        <p:nvSpPr>
          <p:cNvPr id="45" name="テキスト ボックス 12"/>
          <p:cNvSpPr txBox="1">
            <a:spLocks noChangeArrowheads="1"/>
          </p:cNvSpPr>
          <p:nvPr/>
        </p:nvSpPr>
        <p:spPr bwMode="auto">
          <a:xfrm>
            <a:off x="71376" y="1192684"/>
            <a:ext cx="57967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6699"/>
                </a:solidFill>
                <a:effectLst/>
                <a:uLnTx/>
                <a:uFillTx/>
                <a:latin typeface="ＭＳ Ｐゴシック"/>
                <a:ea typeface="ＭＳ Ｐゴシック"/>
                <a:cs typeface="+mn-cs"/>
              </a:rPr>
              <a:t>特色</a:t>
            </a:r>
            <a:endParaRPr kumimoji="1" lang="en-US" altLang="ja-JP" sz="1600" b="1"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○かきつばた園は、府営公園の花の名所づくりの</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一つとして</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整備</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された施設であり、昭和</a:t>
            </a:r>
            <a:r>
              <a:rPr kumimoji="1" lang="en-US"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rPr>
              <a:t>6</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１年に</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開園。</a:t>
            </a:r>
            <a:endPar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○日本</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の古典園芸植物である約</a:t>
            </a:r>
            <a:r>
              <a:rPr kumimoji="1" lang="en-US" altLang="ja-JP" sz="1600" b="0" i="0" u="none" strike="noStrike" kern="1200" cap="none" spc="0" normalizeH="0" baseline="0" noProof="0" dirty="0">
                <a:ln>
                  <a:noFill/>
                </a:ln>
                <a:solidFill>
                  <a:srgbClr val="006699"/>
                </a:solidFill>
                <a:effectLst/>
                <a:uLnTx/>
                <a:uFillTx/>
                <a:latin typeface="ＭＳ Ｐゴシック"/>
                <a:ea typeface="ＭＳ Ｐゴシック"/>
                <a:cs typeface="+mn-cs"/>
              </a:rPr>
              <a:t>1</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万株のカキツバタ</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を中心と</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した</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水辺の風景庭園という全国的にも特色</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ある施設</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a:t>
            </a:r>
          </a:p>
        </p:txBody>
      </p:sp>
      <p:sp>
        <p:nvSpPr>
          <p:cNvPr id="13"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大泉緑地</a:t>
            </a:r>
            <a:endParaRPr kumimoji="1" lang="ja-JP" altLang="en-US" sz="4000" dirty="0"/>
          </a:p>
        </p:txBody>
      </p:sp>
      <p:pic>
        <p:nvPicPr>
          <p:cNvPr id="10" name="Picture 4" descr="F:\20110611公園バックアップ\3_府営公園G\◇各種データ\写真・画像\13_大泉緑地\かきつばた園\P1010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679825"/>
            <a:ext cx="33607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 name="Picture 13" descr="F:\313_都市みどり課\■写真入れ（ｻｲｽﾞﾀﾞｳﾝしてね！）\01大泉\☆大泉\カキツバタ園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679825"/>
            <a:ext cx="33607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F:\313_都市みどり課\■写真入れ（ｻｲｽﾞﾀﾞｳﾝしてね！）\01大泉\☆大泉\カキツバタ園展示.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313" y="981075"/>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22"/>
          <p:cNvSpPr txBox="1">
            <a:spLocks noChangeArrowheads="1"/>
          </p:cNvSpPr>
          <p:nvPr/>
        </p:nvSpPr>
        <p:spPr bwMode="auto">
          <a:xfrm>
            <a:off x="5789613" y="3190875"/>
            <a:ext cx="2808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かきつばた等伝統園芸植物展示</a:t>
            </a:r>
          </a:p>
        </p:txBody>
      </p:sp>
    </p:spTree>
    <p:extLst>
      <p:ext uri="{BB962C8B-B14F-4D97-AF65-F5344CB8AC3E}">
        <p14:creationId xmlns:p14="http://schemas.microsoft.com/office/powerpoint/2010/main" val="1289266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コンテンツ プレースホルダー 2"/>
          <p:cNvSpPr txBox="1">
            <a:spLocks/>
          </p:cNvSpPr>
          <p:nvPr/>
        </p:nvSpPr>
        <p:spPr>
          <a:xfrm>
            <a:off x="28004" y="764704"/>
            <a:ext cx="4616004"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a:t>
            </a:r>
            <a:r>
              <a:rPr kumimoji="1" lang="ja-JP" altLang="en-US" sz="2000" b="1" i="0" u="none" strike="noStrike" kern="0" cap="none" spc="0" normalizeH="0" baseline="0" noProof="0" dirty="0">
                <a:ln>
                  <a:noFill/>
                </a:ln>
                <a:solidFill>
                  <a:srgbClr val="006699"/>
                </a:solidFill>
                <a:effectLst/>
                <a:uLnTx/>
                <a:uFillTx/>
                <a:latin typeface="Verdana"/>
                <a:ea typeface="ＭＳ Ｐゴシック"/>
                <a:cs typeface="+mn-cs"/>
              </a:rPr>
              <a:t>主要施設（３）　ふれあいの庭</a:t>
            </a:r>
          </a:p>
        </p:txBody>
      </p:sp>
      <p:sp>
        <p:nvSpPr>
          <p:cNvPr id="13"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大泉緑地</a:t>
            </a:r>
            <a:endParaRPr kumimoji="1" lang="ja-JP" altLang="en-US" sz="4000" dirty="0"/>
          </a:p>
        </p:txBody>
      </p:sp>
      <p:sp>
        <p:nvSpPr>
          <p:cNvPr id="14" name="テキスト ボックス 12"/>
          <p:cNvSpPr txBox="1">
            <a:spLocks noChangeArrowheads="1"/>
          </p:cNvSpPr>
          <p:nvPr/>
        </p:nvSpPr>
        <p:spPr bwMode="auto">
          <a:xfrm>
            <a:off x="71376" y="1196752"/>
            <a:ext cx="546195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6699"/>
                </a:solidFill>
                <a:effectLst/>
                <a:uLnTx/>
                <a:uFillTx/>
                <a:latin typeface="ＭＳ Ｐゴシック"/>
                <a:ea typeface="ＭＳ Ｐゴシック"/>
                <a:cs typeface="+mn-cs"/>
              </a:rPr>
              <a:t>特色</a:t>
            </a:r>
            <a:endParaRPr kumimoji="1" lang="en-US" altLang="ja-JP" sz="1600" b="1"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○ふれあいの庭は、美しい四季の草花がいつ</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でも見られ、</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より</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身近に植物とふれあうことで、</a:t>
            </a:r>
            <a:r>
              <a:rPr kumimoji="1" lang="ja-JP" altLang="en-US" sz="1600" b="0" i="0" u="none" strike="noStrike" kern="1200" cap="none" spc="0" normalizeH="0" baseline="0" noProof="0" dirty="0" err="1">
                <a:ln>
                  <a:noFill/>
                </a:ln>
                <a:solidFill>
                  <a:srgbClr val="006699"/>
                </a:solidFill>
                <a:effectLst/>
                <a:uLnTx/>
                <a:uFillTx/>
                <a:latin typeface="ＭＳ Ｐゴシック"/>
                <a:ea typeface="ＭＳ Ｐゴシック"/>
                <a:cs typeface="+mn-cs"/>
              </a:rPr>
              <a:t>障</a:t>
            </a:r>
            <a:r>
              <a:rPr kumimoji="1" lang="ja-JP" altLang="en-US" sz="1600" b="0" i="0" u="none" strike="noStrike" kern="1200" cap="none" spc="0" normalizeH="0" baseline="0" noProof="0" dirty="0" err="1" smtClean="0">
                <a:ln>
                  <a:noFill/>
                </a:ln>
                <a:solidFill>
                  <a:srgbClr val="006699"/>
                </a:solidFill>
                <a:effectLst/>
                <a:uLnTx/>
                <a:uFillTx/>
                <a:latin typeface="ＭＳ Ｐゴシック"/>
                <a:ea typeface="ＭＳ Ｐゴシック"/>
                <a:cs typeface="+mn-cs"/>
              </a:rPr>
              <a:t>がい</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者</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も、</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お年寄り</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も</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、子供も大人もあらゆる人が</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五感</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（見る、聴く、触る</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嗅ぐ</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、味わう）を通じて</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草花の</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色彩や香り、水の音や</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感触</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等</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を楽しむことが</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できる</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ようデザインされた</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庭園。</a:t>
            </a:r>
            <a:endPar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○一年</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を通じて花と緑を楽しむことができ、</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ユニバーサル</a:t>
            </a:r>
            <a:endParaRPr kumimoji="1" lang="en-US" altLang="ja-JP"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デザイン</a:t>
            </a:r>
            <a:r>
              <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rPr>
              <a:t>を取り入れた空間として</a:t>
            </a:r>
            <a:r>
              <a:rPr kumimoji="1" lang="ja-JP" altLang="en-US" sz="16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整備。</a:t>
            </a:r>
            <a:endPar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006699"/>
              </a:solidFill>
              <a:effectLst/>
              <a:uLnTx/>
              <a:uFillTx/>
              <a:latin typeface="ＭＳ Ｐゴシック"/>
              <a:ea typeface="ＭＳ Ｐゴシック"/>
              <a:cs typeface="+mn-cs"/>
            </a:endParaRPr>
          </a:p>
        </p:txBody>
      </p:sp>
      <p:pic>
        <p:nvPicPr>
          <p:cNvPr id="10" name="Picture 6" descr="F:\20110611公園バックアップ\3_府営公園G\◇各種データ\写真・画像\13_大泉緑地\大泉緑地「ふれあいの庭」\DSC023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093" y="3933974"/>
            <a:ext cx="33591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 name="Picture 12" descr="F:\313_都市みどり課\■写真入れ（ｻｲｽﾞﾀﾞｳﾝしてね！）\01大泉\☆大泉\ふれあいの庭ライトアップ＆コンサート\P41502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130" y="3914924"/>
            <a:ext cx="33591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F:\313_都市みどり課\■写真入れ（ｻｲｽﾞﾀﾞｳﾝしてね！）\01大泉\☆大泉\ふれあいの庭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330" y="1053654"/>
            <a:ext cx="33591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526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92696"/>
            <a:ext cx="8974832" cy="534953"/>
          </a:xfrm>
        </p:spPr>
        <p:txBody>
          <a:bodyPr>
            <a:normAutofit/>
          </a:bodyPr>
          <a:lstStyle/>
          <a:p>
            <a:pPr marL="0" indent="0" algn="l">
              <a:buNone/>
            </a:pPr>
            <a:r>
              <a:rPr lang="ja-JP" altLang="en-US" sz="2700" b="1" dirty="0" smtClean="0">
                <a:solidFill>
                  <a:schemeClr val="tx1"/>
                </a:solidFill>
              </a:rPr>
              <a:t>■</a:t>
            </a:r>
            <a:r>
              <a:rPr kumimoji="1" lang="ja-JP" altLang="en-US" sz="2700" b="1" dirty="0" smtClean="0">
                <a:solidFill>
                  <a:schemeClr val="tx1"/>
                </a:solidFill>
              </a:rPr>
              <a:t>利用状況</a:t>
            </a:r>
            <a:endParaRPr kumimoji="1" lang="ja-JP" altLang="en-US" sz="2000" dirty="0">
              <a:solidFill>
                <a:schemeClr val="tx1"/>
              </a:solidFill>
            </a:endParaRPr>
          </a:p>
        </p:txBody>
      </p:sp>
      <p:sp>
        <p:nvSpPr>
          <p:cNvPr id="3" name="正方形/長方形 2"/>
          <p:cNvSpPr/>
          <p:nvPr/>
        </p:nvSpPr>
        <p:spPr>
          <a:xfrm>
            <a:off x="55790" y="1124744"/>
            <a:ext cx="9058745" cy="193899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○年間</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約</a:t>
            </a:r>
            <a:r>
              <a:rPr kumimoji="1" lang="en-US" altLang="ja-JP"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260</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万人</a:t>
            </a: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の来</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園者数（過去</a:t>
            </a:r>
            <a:r>
              <a:rPr kumimoji="1" lang="en-US" altLang="ja-JP"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3</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ヵ年平均）</a:t>
            </a:r>
            <a:endParaRPr kumimoji="1" lang="en-US" altLang="ja-JP" sz="2000" b="0" i="0" u="none" strike="noStrike" kern="1200" cap="none" spc="0" normalizeH="0" baseline="0" noProof="0" dirty="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　　各公園施設利用者に加え、森林や池をフィールドとした野鳥観察など、自然と</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の</a:t>
            </a:r>
            <a:endParaRPr kumimoji="1" lang="en-US" altLang="ja-JP"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ふれあい</a:t>
            </a: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を目的とした来園者も多い</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。春秋</a:t>
            </a: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の行楽シーズンだけでなく、年間</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通じて</a:t>
            </a:r>
            <a:endParaRPr kumimoji="1" lang="en-US" altLang="ja-JP"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安定</a:t>
            </a: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した利用がある。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en-US" altLang="ja-JP"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a:t>
            </a:r>
            <a:r>
              <a:rPr kumimoji="1" lang="en-US" altLang="ja-JP" sz="2000" b="0" i="0" u="none" strike="noStrike" kern="1200" cap="none" spc="0" normalizeH="0" baseline="0" noProof="0" dirty="0">
                <a:ln>
                  <a:noFill/>
                </a:ln>
                <a:solidFill>
                  <a:srgbClr val="006699"/>
                </a:solidFill>
                <a:effectLst/>
                <a:uLnTx/>
                <a:uFillTx/>
                <a:latin typeface="ＭＳ Ｐゴシック"/>
                <a:ea typeface="ＭＳ Ｐゴシック"/>
                <a:cs typeface="+mn-cs"/>
              </a:rPr>
              <a:t>H30</a:t>
            </a: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年度は台風による園内</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閉鎖、</a:t>
            </a:r>
            <a:r>
              <a:rPr kumimoji="1" lang="en-US" altLang="ja-JP"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R2</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年度</a:t>
            </a: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はコロナにより運動施設が</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閉鎖</a:t>
            </a:r>
            <a:endParaRPr kumimoji="1" lang="en-US" altLang="ja-JP"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　</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　　（</a:t>
            </a:r>
            <a:r>
              <a:rPr kumimoji="1" lang="en-US" altLang="ja-JP" sz="2000" b="0" i="0" u="none" strike="noStrike" kern="1200" cap="none" spc="0" normalizeH="0" baseline="0" noProof="0" dirty="0">
                <a:ln>
                  <a:noFill/>
                </a:ln>
                <a:solidFill>
                  <a:srgbClr val="006699"/>
                </a:solidFill>
                <a:effectLst/>
                <a:uLnTx/>
                <a:uFillTx/>
                <a:latin typeface="ＭＳ Ｐゴシック"/>
                <a:ea typeface="ＭＳ Ｐゴシック"/>
                <a:cs typeface="+mn-cs"/>
              </a:rPr>
              <a:t>4/8</a:t>
            </a:r>
            <a:r>
              <a:rPr kumimoji="1" lang="ja-JP" altLang="en-US" sz="2000" b="0" i="0" u="none" strike="noStrike" kern="1200" cap="none" spc="0" normalizeH="0" baseline="0" noProof="0" dirty="0">
                <a:ln>
                  <a:noFill/>
                </a:ln>
                <a:solidFill>
                  <a:srgbClr val="006699"/>
                </a:solidFill>
                <a:effectLst/>
                <a:uLnTx/>
                <a:uFillTx/>
                <a:latin typeface="ＭＳ Ｐゴシック"/>
                <a:ea typeface="ＭＳ Ｐゴシック"/>
                <a:cs typeface="+mn-cs"/>
              </a:rPr>
              <a:t>～</a:t>
            </a:r>
            <a:r>
              <a:rPr kumimoji="1" lang="en-US" altLang="ja-JP" sz="2000" b="0" i="0" u="none" strike="noStrike" kern="1200" cap="none" spc="0" normalizeH="0" baseline="0" noProof="0" dirty="0">
                <a:ln>
                  <a:noFill/>
                </a:ln>
                <a:solidFill>
                  <a:srgbClr val="006699"/>
                </a:solidFill>
                <a:effectLst/>
                <a:uLnTx/>
                <a:uFillTx/>
                <a:latin typeface="ＭＳ Ｐゴシック"/>
                <a:ea typeface="ＭＳ Ｐゴシック"/>
                <a:cs typeface="+mn-cs"/>
              </a:rPr>
              <a:t>5/15</a:t>
            </a:r>
            <a:r>
              <a:rPr kumimoji="1" lang="ja-JP" altLang="en-US" sz="2000" b="0" i="0" u="none" strike="noStrike" kern="1200" cap="none" spc="0" normalizeH="0" baseline="0" noProof="0" dirty="0" smtClean="0">
                <a:ln>
                  <a:noFill/>
                </a:ln>
                <a:solidFill>
                  <a:srgbClr val="006699"/>
                </a:solidFill>
                <a:effectLst/>
                <a:uLnTx/>
                <a:uFillTx/>
                <a:latin typeface="ＭＳ Ｐゴシック"/>
                <a:ea typeface="ＭＳ Ｐゴシック"/>
                <a:cs typeface="+mn-cs"/>
              </a:rPr>
              <a:t>）となるが、年間来園者数に大きな影響なし。</a:t>
            </a:r>
            <a:endParaRPr kumimoji="1" lang="en-US" altLang="ja-JP" sz="2000" b="0" i="0" u="none" strike="noStrike" kern="1200" cap="none" spc="0" normalizeH="0" baseline="0" noProof="0" dirty="0">
              <a:ln>
                <a:noFill/>
              </a:ln>
              <a:solidFill>
                <a:srgbClr val="006699"/>
              </a:solidFill>
              <a:effectLst/>
              <a:uLnTx/>
              <a:uFillTx/>
              <a:latin typeface="ＭＳ Ｐゴシック"/>
              <a:ea typeface="ＭＳ Ｐゴシック"/>
              <a:cs typeface="+mn-cs"/>
            </a:endParaRPr>
          </a:p>
        </p:txBody>
      </p:sp>
      <p:graphicFrame>
        <p:nvGraphicFramePr>
          <p:cNvPr id="12" name="グラフ 11"/>
          <p:cNvGraphicFramePr>
            <a:graphicFrameLocks/>
          </p:cNvGraphicFramePr>
          <p:nvPr>
            <p:extLst/>
          </p:nvPr>
        </p:nvGraphicFramePr>
        <p:xfrm>
          <a:off x="-4414" y="3063736"/>
          <a:ext cx="4491830" cy="37924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グラフ 16"/>
          <p:cNvGraphicFramePr>
            <a:graphicFrameLocks/>
          </p:cNvGraphicFramePr>
          <p:nvPr>
            <p:extLst/>
          </p:nvPr>
        </p:nvGraphicFramePr>
        <p:xfrm>
          <a:off x="4355976" y="3093720"/>
          <a:ext cx="4758559" cy="3841518"/>
        </p:xfrm>
        <a:graphic>
          <a:graphicData uri="http://schemas.openxmlformats.org/drawingml/2006/chart">
            <c:chart xmlns:c="http://schemas.openxmlformats.org/drawingml/2006/chart" xmlns:r="http://schemas.openxmlformats.org/officeDocument/2006/relationships" r:id="rId3"/>
          </a:graphicData>
        </a:graphic>
      </p:graphicFrame>
      <p:sp>
        <p:nvSpPr>
          <p:cNvPr id="7" name="タイトル 1"/>
          <p:cNvSpPr txBox="1">
            <a:spLocks/>
          </p:cNvSpPr>
          <p:nvPr/>
        </p:nvSpPr>
        <p:spPr bwMode="auto">
          <a:xfrm>
            <a:off x="-24005" y="0"/>
            <a:ext cx="9168005" cy="764704"/>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4000" b="0" i="0" u="none" strike="noStrike" kern="0" cap="none" spc="0" normalizeH="0" baseline="0" noProof="0" smtClean="0">
                <a:ln>
                  <a:noFill/>
                </a:ln>
                <a:solidFill>
                  <a:srgbClr val="006666"/>
                </a:solidFill>
                <a:effectLst>
                  <a:outerShdw blurRad="38100" dist="38100" dir="2700000" algn="tl">
                    <a:srgbClr val="C0C0C0"/>
                  </a:outerShdw>
                </a:effectLst>
                <a:uLnTx/>
                <a:uFillTx/>
                <a:latin typeface="Verdana"/>
                <a:ea typeface="ＭＳ Ｐゴシック"/>
                <a:cs typeface="+mj-cs"/>
              </a:rPr>
              <a:t>大泉緑地</a:t>
            </a:r>
            <a:endParaRPr kumimoji="1" lang="ja-JP" altLang="en-US" sz="4000" b="0" i="0" u="none" strike="noStrike" kern="0" cap="none" spc="0" normalizeH="0" baseline="0" noProof="0" dirty="0">
              <a:ln>
                <a:noFill/>
              </a:ln>
              <a:solidFill>
                <a:srgbClr val="006666"/>
              </a:solidFill>
              <a:effectLst>
                <a:outerShdw blurRad="38100" dist="38100" dir="2700000" algn="tl">
                  <a:srgbClr val="C0C0C0"/>
                </a:outerShdw>
              </a:effectLst>
              <a:uLnTx/>
              <a:uFillTx/>
              <a:latin typeface="Verdana"/>
              <a:ea typeface="ＭＳ Ｐゴシック"/>
              <a:cs typeface="+mj-cs"/>
            </a:endParaRPr>
          </a:p>
        </p:txBody>
      </p:sp>
    </p:spTree>
    <p:extLst>
      <p:ext uri="{BB962C8B-B14F-4D97-AF65-F5344CB8AC3E}">
        <p14:creationId xmlns:p14="http://schemas.microsoft.com/office/powerpoint/2010/main" val="11319858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13" name="コンテンツ プレースホルダー 2"/>
          <p:cNvSpPr txBox="1">
            <a:spLocks/>
          </p:cNvSpPr>
          <p:nvPr/>
        </p:nvSpPr>
        <p:spPr bwMode="auto">
          <a:xfrm>
            <a:off x="-24005" y="4077890"/>
            <a:ext cx="476103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公園満足度調査結果</a:t>
            </a: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n-cs"/>
              </a:rPr>
              <a:t>（令和２年度実施）</a:t>
            </a:r>
            <a:endPar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sp>
        <p:nvSpPr>
          <p:cNvPr id="16" name="正方形/長方形 15"/>
          <p:cNvSpPr/>
          <p:nvPr/>
        </p:nvSpPr>
        <p:spPr>
          <a:xfrm>
            <a:off x="26988" y="4485506"/>
            <a:ext cx="2735096" cy="26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dirty="0">
                <a:ln>
                  <a:noFill/>
                </a:ln>
                <a:solidFill>
                  <a:srgbClr val="006699"/>
                </a:solidFill>
                <a:effectLst/>
                <a:uLnTx/>
                <a:uFillTx/>
                <a:latin typeface="Meiryo UI" panose="020B0604030504040204" pitchFamily="50" charset="-128"/>
                <a:ea typeface="Meiryo UI" panose="020B0604030504040204" pitchFamily="50" charset="-128"/>
                <a:cs typeface="Meiryo UI" panose="020B0604030504040204" pitchFamily="50" charset="-128"/>
              </a:rPr>
              <a:t>○公園</a:t>
            </a:r>
            <a:r>
              <a:rPr kumimoji="1" lang="ja-JP" altLang="en-US" sz="1600" b="0" i="0" u="sng" strike="noStrike" kern="1200" cap="none" spc="0" normalizeH="0" baseline="0" noProof="0" dirty="0" smtClean="0">
                <a:ln>
                  <a:noFill/>
                </a:ln>
                <a:solidFill>
                  <a:srgbClr val="006699"/>
                </a:solidFill>
                <a:effectLst/>
                <a:uLnTx/>
                <a:uFillTx/>
                <a:latin typeface="Meiryo UI" panose="020B0604030504040204" pitchFamily="50" charset="-128"/>
                <a:ea typeface="Meiryo UI" panose="020B0604030504040204" pitchFamily="50" charset="-128"/>
                <a:cs typeface="Meiryo UI" panose="020B0604030504040204" pitchFamily="50" charset="-128"/>
              </a:rPr>
              <a:t>の利用目的</a:t>
            </a:r>
            <a:endParaRPr kumimoji="1" lang="ja-JP" altLang="en-US" sz="1400" b="0" i="0" u="sng" strike="noStrike" kern="1200" cap="none" spc="0" normalizeH="0" baseline="0" noProof="0" dirty="0">
              <a:ln>
                <a:noFill/>
              </a:ln>
              <a:solidFill>
                <a:srgbClr val="006699"/>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3316" y="2306588"/>
            <a:ext cx="2901214" cy="1864227"/>
          </a:xfrm>
          <a:prstGeom prst="rect">
            <a:avLst/>
          </a:prstGeom>
        </p:spPr>
      </p:pic>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1689" y="465393"/>
            <a:ext cx="2897962" cy="1782171"/>
          </a:xfrm>
          <a:prstGeom prst="rect">
            <a:avLst/>
          </a:prstGeom>
          <a:ln>
            <a:solidFill>
              <a:schemeClr val="bg1"/>
            </a:solidFill>
          </a:ln>
        </p:spPr>
      </p:pic>
      <p:sp>
        <p:nvSpPr>
          <p:cNvPr id="15" name="タイトル 1"/>
          <p:cNvSpPr txBox="1">
            <a:spLocks/>
          </p:cNvSpPr>
          <p:nvPr/>
        </p:nvSpPr>
        <p:spPr bwMode="auto">
          <a:xfrm>
            <a:off x="-247420" y="1070026"/>
            <a:ext cx="6228184" cy="282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1600" b="0" i="0" u="none" strike="noStrike" kern="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　　</a:t>
            </a: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j-cs"/>
              </a:rPr>
              <a:t>◆都市林の適正管理</a:t>
            </a:r>
            <a:r>
              <a:rPr kumimoji="1" lang="en-US" altLang="ja-JP" sz="1600" b="1" i="0" u="none" strike="noStrike" kern="0" cap="none" spc="0" normalizeH="0" baseline="0" noProof="0" dirty="0" smtClean="0">
                <a:ln>
                  <a:noFill/>
                </a:ln>
                <a:solidFill>
                  <a:srgbClr val="006699"/>
                </a:solidFill>
                <a:effectLst/>
                <a:uLnTx/>
                <a:uFillTx/>
                <a:latin typeface="Verdana"/>
                <a:ea typeface="ＭＳ Ｐゴシック"/>
                <a:cs typeface="+mj-cs"/>
              </a:rPr>
              <a:t/>
            </a:r>
            <a:br>
              <a:rPr kumimoji="1" lang="en-US" altLang="ja-JP" sz="1600" b="1" i="0" u="none" strike="noStrike" kern="0" cap="none" spc="0" normalizeH="0" baseline="0" noProof="0" dirty="0" smtClean="0">
                <a:ln>
                  <a:noFill/>
                </a:ln>
                <a:solidFill>
                  <a:srgbClr val="006699"/>
                </a:solidFill>
                <a:effectLst/>
                <a:uLnTx/>
                <a:uFillTx/>
                <a:latin typeface="Verdana"/>
                <a:ea typeface="ＭＳ Ｐゴシック"/>
                <a:cs typeface="+mj-cs"/>
              </a:rPr>
            </a:b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j-cs"/>
              </a:rPr>
              <a:t>　　　　</a:t>
            </a:r>
            <a:r>
              <a:rPr kumimoji="1" lang="ja-JP" altLang="en-US" sz="1600" b="0" i="0" u="none" strike="noStrike" kern="0" cap="none" spc="0" normalizeH="0" baseline="0" noProof="0" dirty="0" smtClean="0">
                <a:ln>
                  <a:noFill/>
                </a:ln>
                <a:solidFill>
                  <a:srgbClr val="006699"/>
                </a:solidFill>
                <a:effectLst/>
                <a:uLnTx/>
                <a:uFillTx/>
                <a:latin typeface="Verdana"/>
                <a:ea typeface="ＭＳ Ｐゴシック"/>
                <a:cs typeface="+mj-cs"/>
              </a:rPr>
              <a:t>〇都市の中の広大な森として景観保全と安全確保が必要</a:t>
            </a:r>
            <a:r>
              <a:rPr kumimoji="1" lang="en-US" altLang="ja-JP" sz="1600" b="0" i="0" u="none" strike="noStrike" kern="0" cap="none" spc="0" normalizeH="0" baseline="0" noProof="0" dirty="0" smtClean="0">
                <a:ln>
                  <a:noFill/>
                </a:ln>
                <a:solidFill>
                  <a:srgbClr val="006699"/>
                </a:solidFill>
                <a:effectLst/>
                <a:uLnTx/>
                <a:uFillTx/>
                <a:latin typeface="Verdana"/>
                <a:ea typeface="ＭＳ Ｐゴシック"/>
                <a:cs typeface="+mj-cs"/>
              </a:rPr>
              <a:t/>
            </a:r>
            <a:br>
              <a:rPr kumimoji="1" lang="en-US" altLang="ja-JP" sz="1600" b="0" i="0" u="none" strike="noStrike" kern="0" cap="none" spc="0" normalizeH="0" baseline="0" noProof="0" dirty="0" smtClean="0">
                <a:ln>
                  <a:noFill/>
                </a:ln>
                <a:solidFill>
                  <a:srgbClr val="006699"/>
                </a:solidFill>
                <a:effectLst/>
                <a:uLnTx/>
                <a:uFillTx/>
                <a:latin typeface="Verdana"/>
                <a:ea typeface="ＭＳ Ｐゴシック"/>
                <a:cs typeface="+mj-cs"/>
              </a:rPr>
            </a:br>
            <a:r>
              <a:rPr kumimoji="1" lang="ja-JP" altLang="en-US" sz="1600" b="0" i="0" u="none" strike="noStrike" kern="0" cap="none" spc="0" normalizeH="0" baseline="0" noProof="0" dirty="0" smtClean="0">
                <a:ln>
                  <a:noFill/>
                </a:ln>
                <a:solidFill>
                  <a:srgbClr val="006699"/>
                </a:solidFill>
                <a:effectLst/>
                <a:uLnTx/>
                <a:uFillTx/>
                <a:latin typeface="Verdana"/>
                <a:ea typeface="ＭＳ Ｐゴシック"/>
                <a:cs typeface="+mj-cs"/>
              </a:rPr>
              <a:t>　　　　　⇒都市林として景観面と安全面の両面から適正な維持管理を</a:t>
            </a:r>
            <a:endParaRPr kumimoji="1" lang="en-US" altLang="ja-JP" sz="1600" b="0" i="0" u="none" strike="noStrike" kern="0" cap="none" spc="0" normalizeH="0" baseline="0" noProof="0" dirty="0" smtClean="0">
              <a:ln>
                <a:noFill/>
              </a:ln>
              <a:solidFill>
                <a:srgbClr val="006699"/>
              </a:solidFill>
              <a:effectLst/>
              <a:uLnTx/>
              <a:uFillTx/>
              <a:latin typeface="Verdana"/>
              <a:ea typeface="ＭＳ Ｐゴシック"/>
              <a:cs typeface="+mj-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1600" b="0" i="0" u="none" strike="noStrike" kern="0" cap="none" spc="0" normalizeH="0" baseline="0" noProof="0" dirty="0">
                <a:ln>
                  <a:noFill/>
                </a:ln>
                <a:solidFill>
                  <a:srgbClr val="006699"/>
                </a:solidFill>
                <a:effectLst/>
                <a:uLnTx/>
                <a:uFillTx/>
                <a:latin typeface="Verdana"/>
                <a:ea typeface="ＭＳ Ｐゴシック"/>
                <a:cs typeface="+mj-cs"/>
              </a:rPr>
              <a:t>　</a:t>
            </a:r>
            <a:r>
              <a:rPr kumimoji="1" lang="ja-JP" altLang="en-US" sz="1600" b="0" i="0" u="none" strike="noStrike" kern="0" cap="none" spc="0" normalizeH="0" baseline="0" noProof="0" dirty="0" smtClean="0">
                <a:ln>
                  <a:noFill/>
                </a:ln>
                <a:solidFill>
                  <a:srgbClr val="006699"/>
                </a:solidFill>
                <a:effectLst/>
                <a:uLnTx/>
                <a:uFillTx/>
                <a:latin typeface="Verdana"/>
                <a:ea typeface="ＭＳ Ｐゴシック"/>
                <a:cs typeface="+mj-cs"/>
              </a:rPr>
              <a:t>　　　　　行う必要がある。</a:t>
            </a:r>
            <a:r>
              <a:rPr kumimoji="1" lang="en-US" altLang="ja-JP" sz="1600" b="0" i="0" u="none" strike="noStrike" kern="0" cap="none" spc="0" normalizeH="0" baseline="0" noProof="0" dirty="0" smtClean="0">
                <a:ln>
                  <a:noFill/>
                </a:ln>
                <a:solidFill>
                  <a:srgbClr val="006699"/>
                </a:solidFill>
                <a:effectLst/>
                <a:uLnTx/>
                <a:uFillTx/>
                <a:latin typeface="Verdana"/>
                <a:ea typeface="ＭＳ Ｐゴシック"/>
                <a:cs typeface="+mj-cs"/>
              </a:rPr>
              <a:t/>
            </a:r>
            <a:br>
              <a:rPr kumimoji="1" lang="en-US" altLang="ja-JP" sz="1600" b="0" i="0" u="none" strike="noStrike" kern="0" cap="none" spc="0" normalizeH="0" baseline="0" noProof="0" dirty="0" smtClean="0">
                <a:ln>
                  <a:noFill/>
                </a:ln>
                <a:solidFill>
                  <a:srgbClr val="006699"/>
                </a:solidFill>
                <a:effectLst/>
                <a:uLnTx/>
                <a:uFillTx/>
                <a:latin typeface="Verdana"/>
                <a:ea typeface="ＭＳ Ｐゴシック"/>
                <a:cs typeface="+mj-cs"/>
              </a:rPr>
            </a:br>
            <a:r>
              <a:rPr kumimoji="1" lang="en-US" altLang="ja-JP" sz="1000" b="0" i="0" u="none" strike="noStrike" kern="0" cap="none" spc="0" normalizeH="0" baseline="0" noProof="0" dirty="0" smtClean="0">
                <a:ln>
                  <a:noFill/>
                </a:ln>
                <a:solidFill>
                  <a:srgbClr val="006699"/>
                </a:solidFill>
                <a:effectLst/>
                <a:uLnTx/>
                <a:uFillTx/>
                <a:latin typeface="Verdana"/>
                <a:ea typeface="ＭＳ Ｐゴシック"/>
                <a:cs typeface="+mj-cs"/>
              </a:rPr>
              <a:t/>
            </a:r>
            <a:br>
              <a:rPr kumimoji="1" lang="en-US" altLang="ja-JP" sz="1000" b="0" i="0" u="none" strike="noStrike" kern="0" cap="none" spc="0" normalizeH="0" baseline="0" noProof="0" dirty="0" smtClean="0">
                <a:ln>
                  <a:noFill/>
                </a:ln>
                <a:solidFill>
                  <a:srgbClr val="006699"/>
                </a:solidFill>
                <a:effectLst/>
                <a:uLnTx/>
                <a:uFillTx/>
                <a:latin typeface="Verdana"/>
                <a:ea typeface="ＭＳ Ｐゴシック"/>
                <a:cs typeface="+mj-cs"/>
              </a:rPr>
            </a:br>
            <a:r>
              <a:rPr kumimoji="1" lang="ja-JP" altLang="en-US" sz="1600" b="0" i="0" u="none" strike="noStrike" kern="0" cap="none" spc="0" normalizeH="0" baseline="0" noProof="0" dirty="0" smtClean="0">
                <a:ln>
                  <a:noFill/>
                </a:ln>
                <a:solidFill>
                  <a:srgbClr val="006699"/>
                </a:solidFill>
                <a:effectLst/>
                <a:uLnTx/>
                <a:uFillTx/>
                <a:latin typeface="Verdana"/>
                <a:ea typeface="ＭＳ Ｐゴシック"/>
                <a:cs typeface="+mj-cs"/>
              </a:rPr>
              <a:t>　　</a:t>
            </a: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j-cs"/>
              </a:rPr>
              <a:t>◆広大な空間を活用したにぎわいづくり</a:t>
            </a:r>
            <a:r>
              <a:rPr kumimoji="1" lang="en-US" altLang="ja-JP" sz="1600" b="1" i="0" u="none" strike="noStrike" kern="0" cap="none" spc="0" normalizeH="0" baseline="0" noProof="0" dirty="0" smtClean="0">
                <a:ln>
                  <a:noFill/>
                </a:ln>
                <a:solidFill>
                  <a:srgbClr val="006699"/>
                </a:solidFill>
                <a:effectLst/>
                <a:uLnTx/>
                <a:uFillTx/>
                <a:latin typeface="Verdana"/>
                <a:ea typeface="ＭＳ Ｐゴシック"/>
                <a:cs typeface="+mj-cs"/>
              </a:rPr>
              <a:t/>
            </a:r>
            <a:br>
              <a:rPr kumimoji="1" lang="en-US" altLang="ja-JP" sz="1600" b="1" i="0" u="none" strike="noStrike" kern="0" cap="none" spc="0" normalizeH="0" baseline="0" noProof="0" dirty="0" smtClean="0">
                <a:ln>
                  <a:noFill/>
                </a:ln>
                <a:solidFill>
                  <a:srgbClr val="006699"/>
                </a:solidFill>
                <a:effectLst/>
                <a:uLnTx/>
                <a:uFillTx/>
                <a:latin typeface="Verdana"/>
                <a:ea typeface="ＭＳ Ｐゴシック"/>
                <a:cs typeface="+mj-cs"/>
              </a:rPr>
            </a:b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j-cs"/>
              </a:rPr>
              <a:t>　　　　</a:t>
            </a:r>
            <a:r>
              <a:rPr kumimoji="1" lang="ja-JP" altLang="en-US" sz="1600" b="0" i="0" u="none" strike="noStrike" kern="0" cap="none" spc="0" normalizeH="0" baseline="0" noProof="0" dirty="0" smtClean="0">
                <a:ln>
                  <a:noFill/>
                </a:ln>
                <a:solidFill>
                  <a:srgbClr val="006699"/>
                </a:solidFill>
                <a:effectLst/>
                <a:uLnTx/>
                <a:uFillTx/>
                <a:latin typeface="Verdana"/>
                <a:ea typeface="ＭＳ Ｐゴシック"/>
                <a:cs typeface="+mj-cs"/>
              </a:rPr>
              <a:t>○大芝生広場や多様な運動施設を活かし、民間活力の積極導</a:t>
            </a:r>
            <a:endParaRPr kumimoji="1" lang="en-US" altLang="ja-JP" sz="1600" b="0" i="0" u="none" strike="noStrike" kern="0" cap="none" spc="0" normalizeH="0" baseline="0" noProof="0" dirty="0" smtClean="0">
              <a:ln>
                <a:noFill/>
              </a:ln>
              <a:solidFill>
                <a:srgbClr val="006699"/>
              </a:solidFill>
              <a:effectLst/>
              <a:uLnTx/>
              <a:uFillTx/>
              <a:latin typeface="Verdana"/>
              <a:ea typeface="ＭＳ Ｐゴシック"/>
              <a:cs typeface="+mj-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1600" b="0" i="0" u="none" strike="noStrike" kern="0" cap="none" spc="0" normalizeH="0" baseline="0" noProof="0" dirty="0">
                <a:ln>
                  <a:noFill/>
                </a:ln>
                <a:solidFill>
                  <a:srgbClr val="006699"/>
                </a:solidFill>
                <a:effectLst/>
                <a:uLnTx/>
                <a:uFillTx/>
                <a:latin typeface="Verdana"/>
                <a:ea typeface="ＭＳ Ｐゴシック"/>
                <a:cs typeface="+mj-cs"/>
              </a:rPr>
              <a:t>　</a:t>
            </a:r>
            <a:r>
              <a:rPr kumimoji="1" lang="ja-JP" altLang="en-US" sz="1600" b="0" i="0" u="none" strike="noStrike" kern="0" cap="none" spc="0" normalizeH="0" baseline="0" noProof="0" dirty="0" smtClean="0">
                <a:ln>
                  <a:noFill/>
                </a:ln>
                <a:solidFill>
                  <a:srgbClr val="006699"/>
                </a:solidFill>
                <a:effectLst/>
                <a:uLnTx/>
                <a:uFillTx/>
                <a:latin typeface="Verdana"/>
                <a:ea typeface="ＭＳ Ｐゴシック"/>
                <a:cs typeface="+mj-cs"/>
              </a:rPr>
              <a:t>　　　　入などにより、にぎわいづくりや利用者サービスの向上を図る</a:t>
            </a:r>
            <a:endParaRPr kumimoji="1" lang="en-US" altLang="ja-JP" sz="1600" b="0" i="0" u="none" strike="noStrike" kern="0" cap="none" spc="0" normalizeH="0" baseline="0" noProof="0" dirty="0" smtClean="0">
              <a:ln>
                <a:noFill/>
              </a:ln>
              <a:solidFill>
                <a:srgbClr val="006699"/>
              </a:solidFill>
              <a:effectLst/>
              <a:uLnTx/>
              <a:uFillTx/>
              <a:latin typeface="Verdana"/>
              <a:ea typeface="ＭＳ Ｐゴシック"/>
              <a:cs typeface="+mj-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1600" b="0" i="0" u="none" strike="noStrike" kern="0" cap="none" spc="0" normalizeH="0" baseline="0" noProof="0" dirty="0">
                <a:ln>
                  <a:noFill/>
                </a:ln>
                <a:solidFill>
                  <a:srgbClr val="006699"/>
                </a:solidFill>
                <a:effectLst/>
                <a:uLnTx/>
                <a:uFillTx/>
                <a:latin typeface="Verdana"/>
                <a:ea typeface="ＭＳ Ｐゴシック"/>
                <a:cs typeface="+mj-cs"/>
              </a:rPr>
              <a:t>　</a:t>
            </a:r>
            <a:r>
              <a:rPr kumimoji="1" lang="ja-JP" altLang="en-US" sz="1600" b="0" i="0" u="none" strike="noStrike" kern="0" cap="none" spc="0" normalizeH="0" baseline="0" noProof="0" dirty="0" smtClean="0">
                <a:ln>
                  <a:noFill/>
                </a:ln>
                <a:solidFill>
                  <a:srgbClr val="006699"/>
                </a:solidFill>
                <a:effectLst/>
                <a:uLnTx/>
                <a:uFillTx/>
                <a:latin typeface="Verdana"/>
                <a:ea typeface="ＭＳ Ｐゴシック"/>
                <a:cs typeface="+mj-cs"/>
              </a:rPr>
              <a:t>　　　　必要がある。</a:t>
            </a:r>
            <a:r>
              <a:rPr kumimoji="1" lang="en-US" altLang="ja-JP" sz="1600" b="1" i="0" u="none" strike="noStrike" kern="0" cap="none" spc="0" normalizeH="0" baseline="0" noProof="0" dirty="0" smtClean="0">
                <a:ln>
                  <a:noFill/>
                </a:ln>
                <a:solidFill>
                  <a:srgbClr val="006699"/>
                </a:solidFill>
                <a:effectLst/>
                <a:uLnTx/>
                <a:uFillTx/>
                <a:latin typeface="Verdana"/>
                <a:ea typeface="ＭＳ Ｐゴシック"/>
                <a:cs typeface="+mj-cs"/>
              </a:rPr>
              <a:t/>
            </a:r>
            <a:br>
              <a:rPr kumimoji="1" lang="en-US" altLang="ja-JP" sz="1600" b="1" i="0" u="none" strike="noStrike" kern="0" cap="none" spc="0" normalizeH="0" baseline="0" noProof="0" dirty="0" smtClean="0">
                <a:ln>
                  <a:noFill/>
                </a:ln>
                <a:solidFill>
                  <a:srgbClr val="006699"/>
                </a:solidFill>
                <a:effectLst/>
                <a:uLnTx/>
                <a:uFillTx/>
                <a:latin typeface="Verdana"/>
                <a:ea typeface="ＭＳ Ｐゴシック"/>
                <a:cs typeface="+mj-cs"/>
              </a:rPr>
            </a:br>
            <a:r>
              <a:rPr kumimoji="1" lang="en-US" altLang="ja-JP" sz="1000" b="1" i="0" u="none" strike="noStrike" kern="0" cap="none" spc="0" normalizeH="0" baseline="0" noProof="0" dirty="0" smtClean="0">
                <a:ln>
                  <a:noFill/>
                </a:ln>
                <a:solidFill>
                  <a:srgbClr val="006699"/>
                </a:solidFill>
                <a:effectLst/>
                <a:uLnTx/>
                <a:uFillTx/>
                <a:latin typeface="Verdana"/>
                <a:ea typeface="ＭＳ Ｐゴシック"/>
                <a:cs typeface="+mj-cs"/>
              </a:rPr>
              <a:t/>
            </a:r>
            <a:br>
              <a:rPr kumimoji="1" lang="en-US" altLang="ja-JP" sz="1000" b="1" i="0" u="none" strike="noStrike" kern="0" cap="none" spc="0" normalizeH="0" baseline="0" noProof="0" dirty="0" smtClean="0">
                <a:ln>
                  <a:noFill/>
                </a:ln>
                <a:solidFill>
                  <a:srgbClr val="006699"/>
                </a:solidFill>
                <a:effectLst/>
                <a:uLnTx/>
                <a:uFillTx/>
                <a:latin typeface="Verdana"/>
                <a:ea typeface="ＭＳ Ｐゴシック"/>
                <a:cs typeface="+mj-cs"/>
              </a:rPr>
            </a:b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j-cs"/>
              </a:rPr>
              <a:t>　　◆公園利便性の向上</a:t>
            </a:r>
            <a:r>
              <a:rPr kumimoji="1" lang="en-US" altLang="ja-JP" sz="1600" b="1" i="0" u="none" strike="noStrike" kern="0" cap="none" spc="0" normalizeH="0" baseline="0" noProof="0" dirty="0" smtClean="0">
                <a:ln>
                  <a:noFill/>
                </a:ln>
                <a:solidFill>
                  <a:srgbClr val="006699"/>
                </a:solidFill>
                <a:effectLst/>
                <a:uLnTx/>
                <a:uFillTx/>
                <a:latin typeface="Verdana"/>
                <a:ea typeface="ＭＳ Ｐゴシック"/>
                <a:cs typeface="+mj-cs"/>
              </a:rPr>
              <a:t/>
            </a:r>
            <a:br>
              <a:rPr kumimoji="1" lang="en-US" altLang="ja-JP" sz="1600" b="1" i="0" u="none" strike="noStrike" kern="0" cap="none" spc="0" normalizeH="0" baseline="0" noProof="0" dirty="0" smtClean="0">
                <a:ln>
                  <a:noFill/>
                </a:ln>
                <a:solidFill>
                  <a:srgbClr val="006699"/>
                </a:solidFill>
                <a:effectLst/>
                <a:uLnTx/>
                <a:uFillTx/>
                <a:latin typeface="Verdana"/>
                <a:ea typeface="ＭＳ Ｐゴシック"/>
                <a:cs typeface="+mj-cs"/>
              </a:rPr>
            </a:br>
            <a:r>
              <a:rPr kumimoji="1" lang="ja-JP" altLang="en-US" sz="1600" b="0" i="0" u="none" strike="noStrike" kern="0" cap="none" spc="0" normalizeH="0" baseline="0" noProof="0" dirty="0" smtClean="0">
                <a:ln>
                  <a:noFill/>
                </a:ln>
                <a:solidFill>
                  <a:srgbClr val="006699"/>
                </a:solidFill>
                <a:effectLst/>
                <a:uLnTx/>
                <a:uFillTx/>
                <a:latin typeface="Verdana"/>
                <a:ea typeface="ＭＳ Ｐゴシック"/>
                <a:cs typeface="+mj-cs"/>
              </a:rPr>
              <a:t>　　　　○バリアフリー化の推進（園内入口の車止め解放等）</a:t>
            </a:r>
            <a:endParaRPr kumimoji="1" lang="ja-JP" altLang="en-US" sz="1600" b="0" i="0" u="none" strike="noStrike" kern="0" cap="none" spc="0" normalizeH="0" baseline="0" noProof="0" dirty="0">
              <a:ln>
                <a:noFill/>
              </a:ln>
              <a:solidFill>
                <a:srgbClr val="006699"/>
              </a:solidFill>
              <a:effectLst/>
              <a:uLnTx/>
              <a:uFillTx/>
              <a:latin typeface="Verdana"/>
              <a:ea typeface="ＭＳ Ｐゴシック"/>
              <a:cs typeface="+mj-cs"/>
            </a:endParaRPr>
          </a:p>
        </p:txBody>
      </p:sp>
      <p:sp>
        <p:nvSpPr>
          <p:cNvPr id="1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大泉緑地</a:t>
            </a:r>
            <a:endParaRPr kumimoji="1" lang="ja-JP" altLang="en-US" sz="4000" dirty="0"/>
          </a:p>
        </p:txBody>
      </p:sp>
      <p:graphicFrame>
        <p:nvGraphicFramePr>
          <p:cNvPr id="14" name="グラフ 13"/>
          <p:cNvGraphicFramePr>
            <a:graphicFrameLocks/>
          </p:cNvGraphicFramePr>
          <p:nvPr>
            <p:extLst/>
          </p:nvPr>
        </p:nvGraphicFramePr>
        <p:xfrm>
          <a:off x="26988" y="4797152"/>
          <a:ext cx="4328988" cy="20946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グラフ 20"/>
          <p:cNvGraphicFramePr>
            <a:graphicFrameLocks/>
          </p:cNvGraphicFramePr>
          <p:nvPr>
            <p:extLst/>
          </p:nvPr>
        </p:nvGraphicFramePr>
        <p:xfrm>
          <a:off x="4355976" y="3957106"/>
          <a:ext cx="4788024" cy="300028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70114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14651" y="1029968"/>
            <a:ext cx="4106034" cy="5417921"/>
          </a:xfrm>
          <a:prstGeom prst="rect">
            <a:avLst/>
          </a:prstGeom>
          <a:ln>
            <a:noFill/>
          </a:ln>
        </p:spPr>
      </p:pic>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住吉公園</a:t>
            </a:r>
            <a:endParaRPr kumimoji="1" lang="ja-JP" altLang="en-US" sz="4000" dirty="0"/>
          </a:p>
        </p:txBody>
      </p:sp>
      <p:sp>
        <p:nvSpPr>
          <p:cNvPr id="3" name="コンテンツ プレースホルダー 2"/>
          <p:cNvSpPr>
            <a:spLocks noGrp="1"/>
          </p:cNvSpPr>
          <p:nvPr>
            <p:ph sz="quarter" idx="13"/>
          </p:nvPr>
        </p:nvSpPr>
        <p:spPr>
          <a:xfrm>
            <a:off x="-1" y="764704"/>
            <a:ext cx="4978401" cy="6093296"/>
          </a:xfrm>
        </p:spPr>
        <p:txBody>
          <a:bodyPr>
            <a:noAutofit/>
          </a:bodyPr>
          <a:lstStyle/>
          <a:p>
            <a:pPr marL="45720" indent="0">
              <a:buNone/>
            </a:pPr>
            <a:r>
              <a:rPr lang="ja-JP" altLang="en-US" sz="1600" b="1" dirty="0" smtClean="0"/>
              <a:t>■概要</a:t>
            </a:r>
            <a:endParaRPr lang="en-US" altLang="ja-JP" sz="1600" b="1" dirty="0" smtClean="0"/>
          </a:p>
          <a:p>
            <a:pPr marL="45720" indent="0">
              <a:buNone/>
            </a:pPr>
            <a:r>
              <a:rPr lang="ja-JP" altLang="en-US" sz="1400" dirty="0" smtClean="0"/>
              <a:t>明治６年の太政官布達によって開設された、大阪では最古の公園の一つ。もとは住吉大社の境内地の一部であり、表参道（汐掛道）の常夜灯や鎌倉時代の灯台を復元した高灯籠、松尾芭蕉の句碑など、往時の風情を残す歴史的建造物等を包含する。心字池や桜広場、花と水の広場等、みどころ施設が盛り沢山。野球場、テニスコート等の運動施設を合わせて、歴史散策やスポーツなど様々に楽しめる公園。「日本の歴史公園</a:t>
            </a:r>
            <a:r>
              <a:rPr lang="en-US" altLang="ja-JP" sz="1400" dirty="0" smtClean="0"/>
              <a:t>100</a:t>
            </a:r>
            <a:r>
              <a:rPr lang="ja-JP" altLang="en-US" sz="1400" dirty="0" smtClean="0"/>
              <a:t>選」にも選ばれている。</a:t>
            </a:r>
            <a:endParaRPr lang="en-US" altLang="ja-JP" sz="1400" dirty="0" smtClean="0"/>
          </a:p>
          <a:p>
            <a:pPr marL="45720" indent="0">
              <a:buNone/>
            </a:pPr>
            <a:r>
              <a:rPr lang="ja-JP" altLang="en-US" sz="1600" b="1" dirty="0" smtClean="0"/>
              <a:t>■開設面積：</a:t>
            </a:r>
            <a:r>
              <a:rPr lang="en-US" altLang="ja-JP" sz="1600" b="1" dirty="0" smtClean="0"/>
              <a:t>8.0 ha</a:t>
            </a:r>
          </a:p>
          <a:p>
            <a:pPr marL="45720" indent="0">
              <a:buNone/>
            </a:pPr>
            <a:r>
              <a:rPr lang="ja-JP" altLang="en-US" sz="1600" b="1" dirty="0" smtClean="0"/>
              <a:t>■開設</a:t>
            </a:r>
            <a:r>
              <a:rPr lang="ja-JP" altLang="en-US" sz="1600" b="1" dirty="0"/>
              <a:t>年月：明治６年８⽉２</a:t>
            </a:r>
            <a:r>
              <a:rPr lang="ja-JP" altLang="en-US" sz="1600" b="1" dirty="0" smtClean="0"/>
              <a:t>⽇</a:t>
            </a:r>
            <a:endParaRPr lang="en-US" altLang="ja-JP" sz="1600" b="1" dirty="0" smtClean="0"/>
          </a:p>
          <a:p>
            <a:pPr marL="45720" indent="0">
              <a:buNone/>
            </a:pPr>
            <a:r>
              <a:rPr lang="ja-JP" altLang="en-US" sz="1600" b="1" dirty="0" smtClean="0"/>
              <a:t>■立地特性</a:t>
            </a:r>
            <a:endParaRPr lang="en-US" altLang="ja-JP" sz="1600" b="1" dirty="0" smtClean="0"/>
          </a:p>
          <a:p>
            <a:pPr>
              <a:buNone/>
            </a:pPr>
            <a:r>
              <a:rPr lang="ja-JP" altLang="en-US" sz="1400" dirty="0" smtClean="0"/>
              <a:t> </a:t>
            </a:r>
            <a:endParaRPr lang="en-US" altLang="ja-JP" sz="1400" dirty="0"/>
          </a:p>
        </p:txBody>
      </p:sp>
      <p:sp>
        <p:nvSpPr>
          <p:cNvPr id="42" name="コンテンツ プレースホルダー 2"/>
          <p:cNvSpPr txBox="1">
            <a:spLocks/>
          </p:cNvSpPr>
          <p:nvPr/>
        </p:nvSpPr>
        <p:spPr bwMode="auto">
          <a:xfrm>
            <a:off x="5043202" y="1244744"/>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Verdana"/>
                <a:ea typeface="ＭＳ Ｐゴシック"/>
                <a:cs typeface="+mn-cs"/>
              </a:rPr>
              <a:t>■主要施設</a:t>
            </a:r>
            <a:endParaRPr kumimoji="1" lang="en-US" altLang="ja-JP" sz="18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sp>
        <p:nvSpPr>
          <p:cNvPr id="11" name="テキスト ボックス 10"/>
          <p:cNvSpPr txBox="1"/>
          <p:nvPr/>
        </p:nvSpPr>
        <p:spPr>
          <a:xfrm>
            <a:off x="6550142" y="3035659"/>
            <a:ext cx="100811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汐掛道</a:t>
            </a:r>
          </a:p>
        </p:txBody>
      </p:sp>
      <p:sp>
        <p:nvSpPr>
          <p:cNvPr id="45" name="テキスト ボックス 44"/>
          <p:cNvSpPr txBox="1"/>
          <p:nvPr/>
        </p:nvSpPr>
        <p:spPr>
          <a:xfrm>
            <a:off x="5643408" y="4303209"/>
            <a:ext cx="1008112"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軟式</a:t>
            </a:r>
            <a:endParaRPr kumimoji="1" lang="en-US" altLang="ja-JP"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野球場</a:t>
            </a:r>
            <a:endParaRPr kumimoji="1" lang="ja-JP" altLang="en-US" sz="1400" b="0" i="0" u="none" strike="noStrike" kern="1200" cap="none" spc="0" normalizeH="0" baseline="0" noProof="0" dirty="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46" name="テキスト ボックス 45"/>
          <p:cNvSpPr txBox="1"/>
          <p:nvPr/>
        </p:nvSpPr>
        <p:spPr>
          <a:xfrm>
            <a:off x="7566737" y="5051525"/>
            <a:ext cx="100811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体育館</a:t>
            </a:r>
            <a:endParaRPr kumimoji="1" lang="ja-JP" altLang="en-US" sz="1400" b="0" i="0" u="none" strike="noStrike" kern="1200" cap="none" spc="0" normalizeH="0" baseline="0" noProof="0" dirty="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47" name="テキスト ボックス 46"/>
          <p:cNvSpPr txBox="1"/>
          <p:nvPr/>
        </p:nvSpPr>
        <p:spPr>
          <a:xfrm>
            <a:off x="7495844" y="2482335"/>
            <a:ext cx="1008112"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花と水の広場</a:t>
            </a:r>
            <a:endParaRPr kumimoji="1" lang="ja-JP" altLang="en-US" sz="1400" b="0" i="0" u="none" strike="noStrike" kern="1200" cap="none" spc="0" normalizeH="0" baseline="0" noProof="0" dirty="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48" name="テキスト ボックス 47"/>
          <p:cNvSpPr txBox="1"/>
          <p:nvPr/>
        </p:nvSpPr>
        <p:spPr>
          <a:xfrm>
            <a:off x="6145144" y="2503633"/>
            <a:ext cx="110775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児童遊戯場</a:t>
            </a:r>
            <a:endParaRPr kumimoji="1" lang="ja-JP" altLang="en-US" sz="1400" b="0" i="0" u="none" strike="noStrike" kern="1200" cap="none" spc="0" normalizeH="0" baseline="0" noProof="0" dirty="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49" name="テキスト ボックス 48"/>
          <p:cNvSpPr txBox="1"/>
          <p:nvPr/>
        </p:nvSpPr>
        <p:spPr>
          <a:xfrm>
            <a:off x="6391053" y="3515392"/>
            <a:ext cx="100811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桜広場</a:t>
            </a:r>
            <a:endParaRPr kumimoji="1" lang="ja-JP" altLang="en-US" sz="1400" b="0" i="0" u="none" strike="noStrike" kern="1200" cap="none" spc="0" normalizeH="0" baseline="0" noProof="0" dirty="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50" name="テキスト ボックス 49"/>
          <p:cNvSpPr txBox="1"/>
          <p:nvPr/>
        </p:nvSpPr>
        <p:spPr>
          <a:xfrm>
            <a:off x="7257594" y="4013708"/>
            <a:ext cx="100811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運動場</a:t>
            </a:r>
            <a:endParaRPr kumimoji="1" lang="ja-JP" altLang="en-US" sz="1400" b="0" i="0" u="none" strike="noStrike" kern="1200" cap="none" spc="0" normalizeH="0" baseline="0" noProof="0" dirty="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51" name="テキスト ボックス 50"/>
          <p:cNvSpPr txBox="1"/>
          <p:nvPr/>
        </p:nvSpPr>
        <p:spPr>
          <a:xfrm>
            <a:off x="6568654" y="4647330"/>
            <a:ext cx="100811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rPr>
              <a:t>心字池</a:t>
            </a:r>
            <a:endParaRPr kumimoji="1" lang="ja-JP" altLang="en-US" sz="1400" b="0" i="0" u="none" strike="noStrike" kern="1200" cap="none" spc="0" normalizeH="0" baseline="0" noProof="0" dirty="0">
              <a:ln>
                <a:noFill/>
              </a:ln>
              <a:solidFill>
                <a:srgbClr val="000000"/>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grpSp>
        <p:nvGrpSpPr>
          <p:cNvPr id="13" name="グループ化 12"/>
          <p:cNvGrpSpPr/>
          <p:nvPr/>
        </p:nvGrpSpPr>
        <p:grpSpPr>
          <a:xfrm>
            <a:off x="112223" y="4493346"/>
            <a:ext cx="914400" cy="2282825"/>
            <a:chOff x="4114800" y="2287588"/>
            <a:chExt cx="914400" cy="2282825"/>
          </a:xfrm>
        </p:grpSpPr>
        <p:sp>
          <p:nvSpPr>
            <p:cNvPr id="55" name="正方形/長方形 54"/>
            <p:cNvSpPr/>
            <p:nvPr/>
          </p:nvSpPr>
          <p:spPr>
            <a:xfrm>
              <a:off x="4120515" y="2287588"/>
              <a:ext cx="908050" cy="228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grpSp>
          <p:nvGrpSpPr>
            <p:cNvPr id="56" name="グループ化 55"/>
            <p:cNvGrpSpPr/>
            <p:nvPr/>
          </p:nvGrpSpPr>
          <p:grpSpPr>
            <a:xfrm>
              <a:off x="4206240" y="4015424"/>
              <a:ext cx="184151" cy="484502"/>
              <a:chOff x="12492" y="-1"/>
              <a:chExt cx="231140" cy="604593"/>
            </a:xfrm>
          </p:grpSpPr>
          <p:sp>
            <p:nvSpPr>
              <p:cNvPr id="63" name="楕円 62"/>
              <p:cNvSpPr/>
              <p:nvPr/>
            </p:nvSpPr>
            <p:spPr>
              <a:xfrm>
                <a:off x="72540" y="172684"/>
                <a:ext cx="111760" cy="111761"/>
              </a:xfrm>
              <a:prstGeom prst="ellipse">
                <a:avLst/>
              </a:prstGeom>
              <a:solidFill>
                <a:schemeClr val="bg1"/>
              </a:solidFill>
              <a:ln w="190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64" name="楕円 63"/>
              <p:cNvSpPr/>
              <p:nvPr/>
            </p:nvSpPr>
            <p:spPr>
              <a:xfrm>
                <a:off x="72540" y="333193"/>
                <a:ext cx="111760" cy="111760"/>
              </a:xfrm>
              <a:prstGeom prst="ellipse">
                <a:avLst/>
              </a:prstGeom>
              <a:solidFill>
                <a:srgbClr val="FF0000"/>
              </a:solid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65" name="正方形/長方形 64"/>
              <p:cNvSpPr/>
              <p:nvPr/>
            </p:nvSpPr>
            <p:spPr>
              <a:xfrm>
                <a:off x="12492" y="-1"/>
                <a:ext cx="231140" cy="106680"/>
              </a:xfrm>
              <a:prstGeom prst="rect">
                <a:avLst/>
              </a:prstGeom>
              <a:solidFill>
                <a:srgbClr val="E2F0D9"/>
              </a:solidFill>
              <a:ln w="1270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66" name="楕円 65"/>
              <p:cNvSpPr/>
              <p:nvPr/>
            </p:nvSpPr>
            <p:spPr>
              <a:xfrm>
                <a:off x="72539" y="492831"/>
                <a:ext cx="111760" cy="111761"/>
              </a:xfrm>
              <a:prstGeom prst="ellipse">
                <a:avLst/>
              </a:prstGeom>
              <a:solidFill>
                <a:srgbClr val="7030A0"/>
              </a:solid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grpSp>
        <p:grpSp>
          <p:nvGrpSpPr>
            <p:cNvPr id="57" name="グループ化 56"/>
            <p:cNvGrpSpPr/>
            <p:nvPr/>
          </p:nvGrpSpPr>
          <p:grpSpPr>
            <a:xfrm>
              <a:off x="4418965" y="3983673"/>
              <a:ext cx="494665" cy="523875"/>
              <a:chOff x="0" y="0"/>
              <a:chExt cx="539750" cy="571500"/>
            </a:xfrm>
          </p:grpSpPr>
          <p:pic>
            <p:nvPicPr>
              <p:cNvPr id="59" name="図 5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4975"/>
                <a:ext cx="235585" cy="136525"/>
              </a:xfrm>
              <a:prstGeom prst="rect">
                <a:avLst/>
              </a:prstGeom>
              <a:noFill/>
              <a:ln>
                <a:noFill/>
              </a:ln>
            </p:spPr>
          </p:pic>
          <p:pic>
            <p:nvPicPr>
              <p:cNvPr id="60" name="図 5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86715" cy="136525"/>
              </a:xfrm>
              <a:prstGeom prst="rect">
                <a:avLst/>
              </a:prstGeom>
              <a:noFill/>
              <a:ln>
                <a:noFill/>
              </a:ln>
            </p:spPr>
          </p:pic>
          <p:pic>
            <p:nvPicPr>
              <p:cNvPr id="61" name="図 6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9225"/>
                <a:ext cx="539750" cy="136525"/>
              </a:xfrm>
              <a:prstGeom prst="rect">
                <a:avLst/>
              </a:prstGeom>
              <a:noFill/>
              <a:ln>
                <a:noFill/>
              </a:ln>
            </p:spPr>
          </p:pic>
          <p:pic>
            <p:nvPicPr>
              <p:cNvPr id="62" name="図 6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88925"/>
                <a:ext cx="539750" cy="136525"/>
              </a:xfrm>
              <a:prstGeom prst="rect">
                <a:avLst/>
              </a:prstGeom>
              <a:noFill/>
              <a:ln>
                <a:noFill/>
              </a:ln>
            </p:spPr>
          </p:pic>
        </p:grpSp>
        <p:pic>
          <p:nvPicPr>
            <p:cNvPr id="58" name="図 57"/>
            <p:cNvPicPr/>
            <p:nvPr/>
          </p:nvPicPr>
          <p:blipFill rotWithShape="1">
            <a:blip r:embed="rId7" cstate="print">
              <a:extLst>
                <a:ext uri="{28A0092B-C50C-407E-A947-70E740481C1C}">
                  <a14:useLocalDpi xmlns:a14="http://schemas.microsoft.com/office/drawing/2010/main" val="0"/>
                </a:ext>
              </a:extLst>
            </a:blip>
            <a:srcRect/>
            <a:stretch/>
          </p:blipFill>
          <p:spPr bwMode="auto">
            <a:xfrm>
              <a:off x="4114800" y="2295843"/>
              <a:ext cx="914400" cy="1657985"/>
            </a:xfrm>
            <a:prstGeom prst="rect">
              <a:avLst/>
            </a:prstGeom>
            <a:ln>
              <a:noFill/>
            </a:ln>
            <a:extLst>
              <a:ext uri="{53640926-AAD7-44D8-BBD7-CCE9431645EC}">
                <a14:shadowObscured xmlns:a14="http://schemas.microsoft.com/office/drawing/2010/main"/>
              </a:ext>
            </a:extLst>
          </p:spPr>
        </p:pic>
      </p:grpSp>
      <p:grpSp>
        <p:nvGrpSpPr>
          <p:cNvPr id="25" name="グループ化 24"/>
          <p:cNvGrpSpPr/>
          <p:nvPr/>
        </p:nvGrpSpPr>
        <p:grpSpPr>
          <a:xfrm>
            <a:off x="-100298" y="3046486"/>
            <a:ext cx="9277350" cy="3739535"/>
            <a:chOff x="0" y="0"/>
            <a:chExt cx="9277350" cy="3739535"/>
          </a:xfrm>
        </p:grpSpPr>
        <p:pic>
          <p:nvPicPr>
            <p:cNvPr id="2076" name="図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851" y="742554"/>
              <a:ext cx="4996995" cy="299698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73"/>
            <p:cNvSpPr txBox="1">
              <a:spLocks noChangeArrowheads="1"/>
            </p:cNvSpPr>
            <p:nvPr/>
          </p:nvSpPr>
          <p:spPr bwMode="auto">
            <a:xfrm>
              <a:off x="3949700" y="3462338"/>
              <a:ext cx="1358900" cy="184150"/>
            </a:xfrm>
            <a:prstGeom prst="rect">
              <a:avLst/>
            </a:prstGeom>
            <a:solidFill>
              <a:srgbClr val="FFFFFF">
                <a:alpha val="69803"/>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800" b="0" i="0" u="none" strike="noStrike" kern="1200" cap="none" spc="0" normalizeH="0" baseline="0" noProof="0" smtClean="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ベース図：</a:t>
              </a:r>
              <a:r>
                <a:rPr kumimoji="0" lang="en-US" altLang="ja-JP" sz="800" b="0" i="0" u="none" strike="noStrike" kern="1200" cap="none" spc="0" normalizeH="0" baseline="0" noProof="0" smtClean="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NTT</a:t>
              </a:r>
              <a:r>
                <a:rPr kumimoji="0" lang="ja-JP" altLang="en-US" sz="800" b="0" i="0" u="none" strike="noStrike" kern="1200" cap="none" spc="0" normalizeH="0" baseline="0" noProof="0" smtClean="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空間情報㈱</a:t>
              </a:r>
              <a:endParaRPr kumimoji="0" lang="ja-JP" altLang="en-US"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sp>
          <p:nvSpPr>
            <p:cNvPr id="15" name="テキスト ボックス 119"/>
            <p:cNvSpPr txBox="1">
              <a:spLocks noChangeArrowheads="1"/>
            </p:cNvSpPr>
            <p:nvPr/>
          </p:nvSpPr>
          <p:spPr bwMode="auto">
            <a:xfrm>
              <a:off x="2914650" y="1870075"/>
              <a:ext cx="346075" cy="130175"/>
            </a:xfrm>
            <a:prstGeom prst="rect">
              <a:avLst/>
            </a:prstGeom>
            <a:solidFill>
              <a:srgbClr val="FFFFFF"/>
            </a:solidFill>
            <a:ln w="6350">
              <a:solidFill>
                <a:srgbClr val="000000"/>
              </a:solidFill>
              <a:miter lim="800000"/>
              <a:headEnd/>
              <a:tailEnd/>
            </a:ln>
          </p:spPr>
          <p:txBody>
            <a:bodyPr vert="horz" wrap="none" lIns="18000" tIns="18000" rIns="18000" bIns="1800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住吉大社</a:t>
              </a:r>
              <a:endParaRPr kumimoji="0" lang="ja-JP" altLang="ja-JP"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sp>
          <p:nvSpPr>
            <p:cNvPr id="16" name="テキスト ボックス 32"/>
            <p:cNvSpPr txBox="1">
              <a:spLocks noChangeArrowheads="1"/>
            </p:cNvSpPr>
            <p:nvPr/>
          </p:nvSpPr>
          <p:spPr bwMode="auto">
            <a:xfrm>
              <a:off x="1757363" y="1787525"/>
              <a:ext cx="422275" cy="130175"/>
            </a:xfrm>
            <a:prstGeom prst="rect">
              <a:avLst/>
            </a:prstGeom>
            <a:solidFill>
              <a:srgbClr val="FFFFFF"/>
            </a:solidFill>
            <a:ln w="6350">
              <a:solidFill>
                <a:srgbClr val="000000"/>
              </a:solidFill>
              <a:miter lim="800000"/>
              <a:headEnd/>
              <a:tailEnd/>
            </a:ln>
          </p:spPr>
          <p:txBody>
            <a:bodyPr vert="horz" wrap="none" lIns="18000" tIns="18000" rIns="18000" bIns="1800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住之江公園</a:t>
              </a:r>
              <a:endParaRPr kumimoji="0" lang="ja-JP" altLang="ja-JP"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sp>
          <p:nvSpPr>
            <p:cNvPr id="17" name="テキスト ボックス 33"/>
            <p:cNvSpPr txBox="1">
              <a:spLocks noChangeArrowheads="1"/>
            </p:cNvSpPr>
            <p:nvPr/>
          </p:nvSpPr>
          <p:spPr bwMode="auto">
            <a:xfrm>
              <a:off x="4797425" y="1701800"/>
              <a:ext cx="346075" cy="130175"/>
            </a:xfrm>
            <a:prstGeom prst="rect">
              <a:avLst/>
            </a:prstGeom>
            <a:solidFill>
              <a:srgbClr val="FFFFFF"/>
            </a:solidFill>
            <a:ln w="6350">
              <a:solidFill>
                <a:srgbClr val="000000"/>
              </a:solidFill>
              <a:miter lim="800000"/>
              <a:headEnd/>
              <a:tailEnd/>
            </a:ln>
          </p:spPr>
          <p:txBody>
            <a:bodyPr vert="horz" wrap="none" lIns="18000" tIns="18000" rIns="18000" bIns="1800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長居公園</a:t>
              </a:r>
              <a:endParaRPr kumimoji="0" lang="ja-JP" altLang="ja-JP"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sp>
          <p:nvSpPr>
            <p:cNvPr id="18" name="テキスト ボックス 38"/>
            <p:cNvSpPr txBox="1">
              <a:spLocks noChangeArrowheads="1"/>
            </p:cNvSpPr>
            <p:nvPr/>
          </p:nvSpPr>
          <p:spPr bwMode="auto">
            <a:xfrm rot="918054">
              <a:off x="2587625" y="1392238"/>
              <a:ext cx="101600" cy="338137"/>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国道</a:t>
              </a:r>
              <a:r>
                <a:rPr kumimoji="0" lang="en-US"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26</a:t>
              </a:r>
              <a:r>
                <a:rPr kumimoji="0" lang="ja-JP" altLang="en-US"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号</a:t>
              </a:r>
              <a:endParaRPr kumimoji="0" lang="ja-JP" altLang="en-US"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sp>
          <p:nvSpPr>
            <p:cNvPr id="19" name="テキスト ボックス 43"/>
            <p:cNvSpPr txBox="1">
              <a:spLocks noChangeArrowheads="1"/>
            </p:cNvSpPr>
            <p:nvPr/>
          </p:nvSpPr>
          <p:spPr bwMode="auto">
            <a:xfrm rot="-263757">
              <a:off x="2432050" y="581025"/>
              <a:ext cx="101600" cy="64293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阪神高速</a:t>
              </a:r>
              <a:r>
                <a:rPr kumimoji="0" lang="en-US"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15</a:t>
              </a:r>
              <a:r>
                <a:rPr kumimoji="0" lang="ja-JP" altLang="en-US"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号堺線</a:t>
              </a:r>
              <a:endParaRPr kumimoji="0" lang="ja-JP" altLang="en-US"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sp>
          <p:nvSpPr>
            <p:cNvPr id="20" name="テキスト ボックス 50"/>
            <p:cNvSpPr txBox="1">
              <a:spLocks noChangeArrowheads="1"/>
            </p:cNvSpPr>
            <p:nvPr/>
          </p:nvSpPr>
          <p:spPr bwMode="auto">
            <a:xfrm>
              <a:off x="3594100" y="1292225"/>
              <a:ext cx="422275" cy="130175"/>
            </a:xfrm>
            <a:prstGeom prst="rect">
              <a:avLst/>
            </a:prstGeom>
            <a:solidFill>
              <a:srgbClr val="FFFFFF"/>
            </a:solidFill>
            <a:ln w="6350">
              <a:solidFill>
                <a:srgbClr val="000000"/>
              </a:solidFill>
              <a:miter lim="800000"/>
              <a:headEnd/>
              <a:tailEnd/>
            </a:ln>
          </p:spPr>
          <p:txBody>
            <a:bodyPr vert="horz" wrap="none" lIns="18000" tIns="18000" rIns="18000" bIns="1800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万代池公園</a:t>
              </a:r>
              <a:endParaRPr kumimoji="0" lang="ja-JP" altLang="ja-JP"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pic>
          <p:nvPicPr>
            <p:cNvPr id="2053" name="図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673" y="2073831"/>
              <a:ext cx="914400" cy="1658937"/>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116766"/>
            <p:cNvSpPr txBox="1">
              <a:spLocks noChangeArrowheads="1"/>
            </p:cNvSpPr>
            <p:nvPr/>
          </p:nvSpPr>
          <p:spPr bwMode="auto">
            <a:xfrm>
              <a:off x="1958975" y="2316163"/>
              <a:ext cx="498475" cy="142875"/>
            </a:xfrm>
            <a:prstGeom prst="rect">
              <a:avLst/>
            </a:prstGeom>
            <a:solidFill>
              <a:srgbClr val="FFFFFF"/>
            </a:solidFill>
            <a:ln w="6350">
              <a:solidFill>
                <a:srgbClr val="000000"/>
              </a:solidFill>
              <a:miter lim="800000"/>
              <a:headEnd/>
              <a:tailEnd/>
            </a:ln>
          </p:spPr>
          <p:txBody>
            <a:bodyPr vert="horz" wrap="none" lIns="18000" tIns="18000" rIns="18000" bIns="1800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住之江区役所</a:t>
              </a:r>
              <a:endParaRPr kumimoji="0" lang="ja-JP" altLang="ja-JP"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sp>
          <p:nvSpPr>
            <p:cNvPr id="22" name="テキスト ボックス 66"/>
            <p:cNvSpPr txBox="1">
              <a:spLocks noChangeArrowheads="1"/>
            </p:cNvSpPr>
            <p:nvPr/>
          </p:nvSpPr>
          <p:spPr bwMode="auto">
            <a:xfrm>
              <a:off x="3317875" y="2773363"/>
              <a:ext cx="422275" cy="142875"/>
            </a:xfrm>
            <a:prstGeom prst="rect">
              <a:avLst/>
            </a:prstGeom>
            <a:solidFill>
              <a:srgbClr val="FFFFFF"/>
            </a:solidFill>
            <a:ln w="6350">
              <a:solidFill>
                <a:srgbClr val="000000"/>
              </a:solidFill>
              <a:miter lim="800000"/>
              <a:headEnd/>
              <a:tailEnd/>
            </a:ln>
          </p:spPr>
          <p:txBody>
            <a:bodyPr vert="horz" wrap="none" lIns="18000" tIns="18000" rIns="18000" bIns="1800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600" b="0" i="0" u="none" strike="noStrike" kern="1200" cap="none" spc="0" normalizeH="0" baseline="0" noProof="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住吉区役所</a:t>
              </a:r>
              <a:endParaRPr kumimoji="0" lang="ja-JP" altLang="ja-JP"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sp>
          <p:nvSpPr>
            <p:cNvPr id="23" name="Rectangle 2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6699"/>
                </a:solidFill>
                <a:effectLst/>
                <a:uLnTx/>
                <a:uFillTx/>
                <a:latin typeface="Verdana" panose="020B0604030504040204" pitchFamily="34" charset="0"/>
                <a:ea typeface="ＭＳ Ｐゴシック" panose="020B0600070205080204" pitchFamily="50" charset="-128"/>
                <a:cs typeface="+mn-cs"/>
              </a:endParaRPr>
            </a:p>
          </p:txBody>
        </p:sp>
        <p:sp>
          <p:nvSpPr>
            <p:cNvPr id="24" name="Rectangle 39"/>
            <p:cNvSpPr>
              <a:spLocks noChangeArrowheads="1"/>
            </p:cNvSpPr>
            <p:nvPr/>
          </p:nvSpPr>
          <p:spPr bwMode="auto">
            <a:xfrm>
              <a:off x="13335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1000" b="0" i="0" u="none" strike="noStrike" kern="1200" cap="none" spc="0" normalizeH="0" baseline="0" noProof="0" smtClean="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000" b="0" i="0" u="none" strike="noStrike" kern="1200" cap="none" spc="0" normalizeH="0" baseline="0" noProof="0" smtClean="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
              </a:r>
              <a:br>
                <a:rPr kumimoji="0" lang="en-US" altLang="ja-JP" sz="1000" b="0" i="0" u="none" strike="noStrike" kern="1200" cap="none" spc="0" normalizeH="0" baseline="0" noProof="0" smtClean="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br>
              <a:endParaRPr kumimoji="0" lang="en-US" altLang="ja-JP" sz="800" b="0" i="0" u="none" strike="noStrike" kern="1200" cap="none" spc="0" normalizeH="0" baseline="0" noProof="0" smtClean="0">
                <a:ln>
                  <a:noFill/>
                </a:ln>
                <a:solidFill>
                  <a:srgbClr val="006699"/>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1800" b="0" i="0" u="none" strike="noStrike" kern="1200" cap="none" spc="0" normalizeH="0" baseline="0" noProof="0" smtClean="0">
                <a:ln>
                  <a:noFill/>
                </a:ln>
                <a:solidFill>
                  <a:srgbClr val="006699"/>
                </a:solidFill>
                <a:effectLst/>
                <a:uLnTx/>
                <a:uFillTx/>
                <a:latin typeface="Arial" panose="020B0604020202020204" pitchFamily="34" charset="0"/>
                <a:ea typeface="ＭＳ Ｐゴシック" panose="020B0600070205080204" pitchFamily="50" charset="-128"/>
                <a:cs typeface="+mn-cs"/>
              </a:endParaRPr>
            </a:p>
          </p:txBody>
        </p:sp>
      </p:grpSp>
    </p:spTree>
    <p:extLst>
      <p:ext uri="{BB962C8B-B14F-4D97-AF65-F5344CB8AC3E}">
        <p14:creationId xmlns:p14="http://schemas.microsoft.com/office/powerpoint/2010/main" val="1634609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876BFD-D015-4FD2-858A-92C0B5168A4D}" type="slidenum">
              <a:rPr lang="en-US" altLang="ja-JP" smtClean="0"/>
              <a:pPr/>
              <a:t>2</a:t>
            </a:fld>
            <a:endParaRPr lang="en-US" altLang="ja-JP"/>
          </a:p>
        </p:txBody>
      </p:sp>
      <p:sp>
        <p:nvSpPr>
          <p:cNvPr id="3" name="コンテンツ プレースホルダー 2"/>
          <p:cNvSpPr txBox="1">
            <a:spLocks/>
          </p:cNvSpPr>
          <p:nvPr/>
        </p:nvSpPr>
        <p:spPr>
          <a:xfrm>
            <a:off x="2208" y="750085"/>
            <a:ext cx="483700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a:t>
            </a:r>
            <a:r>
              <a:rPr lang="ja-JP" altLang="en-US" sz="2000" b="1" kern="0" dirty="0">
                <a:latin typeface="+mn-ea"/>
              </a:rPr>
              <a:t>主要施設（１</a:t>
            </a:r>
            <a:r>
              <a:rPr lang="ja-JP" altLang="en-US" sz="2000" b="1" kern="0" dirty="0" smtClean="0">
                <a:latin typeface="+mn-ea"/>
              </a:rPr>
              <a:t>）　</a:t>
            </a:r>
            <a:r>
              <a:rPr lang="ja-JP" altLang="en-US" sz="2000" b="1" kern="0" dirty="0" smtClean="0"/>
              <a:t>花しょうぶ園</a:t>
            </a:r>
            <a:endParaRPr lang="ja-JP" altLang="en-US" sz="2000" b="1" kern="0" dirty="0"/>
          </a:p>
        </p:txBody>
      </p:sp>
      <p:sp>
        <p:nvSpPr>
          <p:cNvPr id="4" name="テキスト ボックス 12"/>
          <p:cNvSpPr txBox="1">
            <a:spLocks noChangeArrowheads="1"/>
          </p:cNvSpPr>
          <p:nvPr/>
        </p:nvSpPr>
        <p:spPr bwMode="auto">
          <a:xfrm>
            <a:off x="222400" y="1173362"/>
            <a:ext cx="485790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800" b="1" dirty="0" smtClean="0">
                <a:latin typeface="+mn-ea"/>
                <a:ea typeface="+mn-ea"/>
              </a:rPr>
              <a:t>◆</a:t>
            </a:r>
            <a:r>
              <a:rPr lang="ja-JP" altLang="en-US" sz="1800" b="1" dirty="0">
                <a:latin typeface="+mn-ea"/>
                <a:ea typeface="+mn-ea"/>
              </a:rPr>
              <a:t>特色</a:t>
            </a:r>
            <a:endParaRPr lang="en-US" altLang="ja-JP" sz="1800" b="1" dirty="0">
              <a:latin typeface="+mn-ea"/>
              <a:ea typeface="+mn-ea"/>
            </a:endParaRPr>
          </a:p>
          <a:p>
            <a:pPr eaLnBrk="1" hangingPunct="1">
              <a:lnSpc>
                <a:spcPct val="150000"/>
              </a:lnSpc>
              <a:spcBef>
                <a:spcPct val="0"/>
              </a:spcBef>
              <a:buFontTx/>
              <a:buNone/>
            </a:pPr>
            <a:r>
              <a:rPr lang="ja-JP" altLang="en-US" sz="1600" dirty="0" smtClean="0">
                <a:latin typeface="+mn-ea"/>
                <a:ea typeface="+mn-ea"/>
              </a:rPr>
              <a:t>　○面</a:t>
            </a:r>
            <a:r>
              <a:rPr lang="ja-JP" altLang="en-US" sz="1600" dirty="0">
                <a:latin typeface="+mn-ea"/>
                <a:ea typeface="+mn-ea"/>
              </a:rPr>
              <a:t>　積　　　約６，２００㎡　　　　　</a:t>
            </a:r>
            <a:endParaRPr lang="ja-JP" altLang="en-US" sz="1400" dirty="0">
              <a:latin typeface="+mn-ea"/>
              <a:ea typeface="+mn-ea"/>
            </a:endParaRPr>
          </a:p>
          <a:p>
            <a:pPr eaLnBrk="1" hangingPunct="1">
              <a:lnSpc>
                <a:spcPct val="150000"/>
              </a:lnSpc>
              <a:spcBef>
                <a:spcPct val="0"/>
              </a:spcBef>
              <a:buFontTx/>
              <a:buNone/>
            </a:pPr>
            <a:r>
              <a:rPr lang="ja-JP" altLang="en-US" sz="1600" dirty="0" smtClean="0">
                <a:latin typeface="+mn-ea"/>
                <a:ea typeface="+mn-ea"/>
              </a:rPr>
              <a:t>　〇品</a:t>
            </a:r>
            <a:r>
              <a:rPr lang="ja-JP" altLang="en-US" sz="1600" dirty="0">
                <a:latin typeface="+mn-ea"/>
                <a:ea typeface="+mn-ea"/>
              </a:rPr>
              <a:t>　種　　　約１４０品種</a:t>
            </a:r>
          </a:p>
          <a:p>
            <a:pPr eaLnBrk="1" hangingPunct="1">
              <a:lnSpc>
                <a:spcPct val="150000"/>
              </a:lnSpc>
              <a:spcBef>
                <a:spcPct val="0"/>
              </a:spcBef>
              <a:buFontTx/>
              <a:buNone/>
            </a:pPr>
            <a:r>
              <a:rPr lang="ja-JP" altLang="en-US" sz="1600" dirty="0" smtClean="0">
                <a:latin typeface="+mn-ea"/>
                <a:ea typeface="+mn-ea"/>
              </a:rPr>
              <a:t>　〇株</a:t>
            </a:r>
            <a:r>
              <a:rPr lang="ja-JP" altLang="en-US" sz="1600" dirty="0">
                <a:latin typeface="+mn-ea"/>
                <a:ea typeface="+mn-ea"/>
              </a:rPr>
              <a:t>　数　    約 </a:t>
            </a:r>
            <a:r>
              <a:rPr lang="ja-JP" altLang="en-US" sz="1600" dirty="0" smtClean="0">
                <a:latin typeface="+mn-ea"/>
                <a:ea typeface="+mn-ea"/>
              </a:rPr>
              <a:t>１０，０００株</a:t>
            </a:r>
            <a:endParaRPr lang="ja-JP" altLang="en-US" sz="1600" dirty="0">
              <a:latin typeface="+mn-ea"/>
              <a:ea typeface="+mn-ea"/>
            </a:endParaRPr>
          </a:p>
        </p:txBody>
      </p:sp>
      <p:pic>
        <p:nvPicPr>
          <p:cNvPr id="6" name="図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177174" y="623583"/>
            <a:ext cx="3357549" cy="2239485"/>
          </a:xfrm>
          <a:prstGeom prst="rect">
            <a:avLst/>
          </a:prstGeom>
        </p:spPr>
      </p:pic>
      <p:sp>
        <p:nvSpPr>
          <p:cNvPr id="7" name="コンテンツ プレースホルダー 2"/>
          <p:cNvSpPr txBox="1">
            <a:spLocks/>
          </p:cNvSpPr>
          <p:nvPr/>
        </p:nvSpPr>
        <p:spPr>
          <a:xfrm>
            <a:off x="34359" y="2765720"/>
            <a:ext cx="483700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a:t>
            </a:r>
            <a:r>
              <a:rPr lang="ja-JP" altLang="en-US" sz="2000" b="1" kern="0" dirty="0">
                <a:latin typeface="+mn-ea"/>
              </a:rPr>
              <a:t>主要施設</a:t>
            </a:r>
            <a:r>
              <a:rPr lang="ja-JP" altLang="en-US" sz="2000" b="1" kern="0" dirty="0" smtClean="0">
                <a:latin typeface="+mn-ea"/>
              </a:rPr>
              <a:t>（２）　</a:t>
            </a:r>
            <a:r>
              <a:rPr lang="ja-JP" altLang="en-US" sz="2000" b="1" kern="0" dirty="0" smtClean="0"/>
              <a:t>実りの里</a:t>
            </a:r>
            <a:endParaRPr lang="ja-JP" altLang="en-US" sz="2000" b="1" kern="0" dirty="0"/>
          </a:p>
        </p:txBody>
      </p:sp>
      <p:sp>
        <p:nvSpPr>
          <p:cNvPr id="8" name="テキスト ボックス 12"/>
          <p:cNvSpPr txBox="1">
            <a:spLocks noChangeArrowheads="1"/>
          </p:cNvSpPr>
          <p:nvPr/>
        </p:nvSpPr>
        <p:spPr bwMode="auto">
          <a:xfrm>
            <a:off x="180341" y="3137657"/>
            <a:ext cx="494202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800" b="1" dirty="0" smtClean="0">
                <a:latin typeface="+mn-ea"/>
                <a:ea typeface="+mn-ea"/>
              </a:rPr>
              <a:t>◆</a:t>
            </a:r>
            <a:r>
              <a:rPr lang="ja-JP" altLang="en-US" sz="1800" b="1" dirty="0">
                <a:latin typeface="+mn-ea"/>
                <a:ea typeface="+mn-ea"/>
              </a:rPr>
              <a:t>特色</a:t>
            </a:r>
            <a:endParaRPr lang="en-US" altLang="ja-JP" sz="1800" b="1" dirty="0">
              <a:latin typeface="+mn-ea"/>
              <a:ea typeface="+mn-ea"/>
            </a:endParaRPr>
          </a:p>
          <a:p>
            <a:pPr eaLnBrk="1" hangingPunct="1">
              <a:lnSpc>
                <a:spcPct val="150000"/>
              </a:lnSpc>
              <a:spcBef>
                <a:spcPct val="0"/>
              </a:spcBef>
              <a:buNone/>
            </a:pPr>
            <a:r>
              <a:rPr lang="ja-JP" altLang="en-US" sz="1600" dirty="0" smtClean="0">
                <a:latin typeface="+mn-ea"/>
                <a:ea typeface="+mn-ea"/>
              </a:rPr>
              <a:t>　</a:t>
            </a:r>
            <a:r>
              <a:rPr lang="ja-JP" altLang="en-US" sz="1600" dirty="0">
                <a:latin typeface="+mn-ea"/>
                <a:ea typeface="+mn-ea"/>
              </a:rPr>
              <a:t>〇自然環境について楽しみながら学べる環境体験</a:t>
            </a:r>
            <a:endParaRPr lang="en-US" altLang="ja-JP" sz="1600" dirty="0">
              <a:latin typeface="+mn-ea"/>
              <a:ea typeface="+mn-ea"/>
            </a:endParaRPr>
          </a:p>
          <a:p>
            <a:pPr eaLnBrk="1" hangingPunct="1">
              <a:lnSpc>
                <a:spcPct val="150000"/>
              </a:lnSpc>
              <a:spcBef>
                <a:spcPct val="0"/>
              </a:spcBef>
              <a:buNone/>
            </a:pPr>
            <a:r>
              <a:rPr lang="ja-JP" altLang="en-US" sz="1600" dirty="0">
                <a:latin typeface="+mn-ea"/>
                <a:ea typeface="+mn-ea"/>
              </a:rPr>
              <a:t>　</a:t>
            </a:r>
            <a:r>
              <a:rPr lang="ja-JP" altLang="en-US" sz="1600" dirty="0" smtClean="0">
                <a:latin typeface="+mn-ea"/>
                <a:ea typeface="+mn-ea"/>
              </a:rPr>
              <a:t>　学習</a:t>
            </a:r>
            <a:r>
              <a:rPr lang="ja-JP" altLang="en-US" sz="1600" dirty="0">
                <a:latin typeface="+mn-ea"/>
                <a:ea typeface="+mn-ea"/>
              </a:rPr>
              <a:t>拠点</a:t>
            </a:r>
            <a:endParaRPr lang="en-US" altLang="ja-JP" sz="1600" dirty="0">
              <a:latin typeface="+mn-ea"/>
              <a:ea typeface="+mn-ea"/>
            </a:endParaRPr>
          </a:p>
          <a:p>
            <a:pPr eaLnBrk="1" hangingPunct="1">
              <a:lnSpc>
                <a:spcPct val="150000"/>
              </a:lnSpc>
              <a:spcBef>
                <a:spcPct val="0"/>
              </a:spcBef>
              <a:buNone/>
            </a:pPr>
            <a:r>
              <a:rPr lang="ja-JP" altLang="en-US" sz="1600" dirty="0" smtClean="0">
                <a:latin typeface="+mn-ea"/>
                <a:ea typeface="+mn-ea"/>
              </a:rPr>
              <a:t>　〇</a:t>
            </a:r>
            <a:r>
              <a:rPr lang="ja-JP" altLang="en-US" sz="1600" dirty="0">
                <a:latin typeface="+mn-ea"/>
                <a:ea typeface="+mn-ea"/>
              </a:rPr>
              <a:t>「棚田」・「果樹園」・「雑木林」の３</a:t>
            </a:r>
            <a:r>
              <a:rPr lang="ja-JP" altLang="en-US" sz="1600" dirty="0" smtClean="0">
                <a:latin typeface="+mn-ea"/>
                <a:ea typeface="+mn-ea"/>
              </a:rPr>
              <a:t>ゾーン</a:t>
            </a:r>
            <a:endParaRPr lang="en-US" altLang="ja-JP" sz="1600" dirty="0" smtClean="0">
              <a:latin typeface="+mn-ea"/>
              <a:ea typeface="+mn-ea"/>
            </a:endParaRPr>
          </a:p>
          <a:p>
            <a:pPr eaLnBrk="1" hangingPunct="1">
              <a:lnSpc>
                <a:spcPct val="150000"/>
              </a:lnSpc>
              <a:spcBef>
                <a:spcPct val="0"/>
              </a:spcBef>
              <a:buNone/>
            </a:pPr>
            <a:r>
              <a:rPr lang="en-US" altLang="ja-JP" sz="1600" dirty="0">
                <a:latin typeface="+mn-ea"/>
                <a:ea typeface="+mn-ea"/>
              </a:rPr>
              <a:t> </a:t>
            </a:r>
            <a:r>
              <a:rPr lang="en-US" altLang="ja-JP" sz="1600" dirty="0" smtClean="0">
                <a:latin typeface="+mn-ea"/>
                <a:ea typeface="+mn-ea"/>
              </a:rPr>
              <a:t>     </a:t>
            </a:r>
            <a:r>
              <a:rPr lang="ja-JP" altLang="en-US" sz="1600" dirty="0" smtClean="0">
                <a:latin typeface="+mn-ea"/>
                <a:ea typeface="+mn-ea"/>
              </a:rPr>
              <a:t>で構成され</a:t>
            </a:r>
            <a:r>
              <a:rPr lang="ja-JP" altLang="en-US" sz="1600" dirty="0">
                <a:latin typeface="+mn-ea"/>
                <a:ea typeface="+mn-ea"/>
              </a:rPr>
              <a:t>、昔ながらの里山の風景を再現</a:t>
            </a:r>
            <a:endParaRPr lang="en-US" altLang="ja-JP" sz="1600" dirty="0">
              <a:latin typeface="+mn-ea"/>
              <a:ea typeface="+mn-ea"/>
            </a:endParaRP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r="-5224"/>
          <a:stretch/>
        </p:blipFill>
        <p:spPr>
          <a:xfrm>
            <a:off x="5155363" y="2917689"/>
            <a:ext cx="3580964" cy="2020329"/>
          </a:xfrm>
          <a:prstGeom prst="rect">
            <a:avLst/>
          </a:prstGeom>
        </p:spPr>
      </p:pic>
      <p:sp>
        <p:nvSpPr>
          <p:cNvPr id="10" name="コンテンツ プレースホルダー 2"/>
          <p:cNvSpPr txBox="1">
            <a:spLocks/>
          </p:cNvSpPr>
          <p:nvPr/>
        </p:nvSpPr>
        <p:spPr>
          <a:xfrm>
            <a:off x="4743" y="5092759"/>
            <a:ext cx="483700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a:t>
            </a:r>
            <a:r>
              <a:rPr lang="ja-JP" altLang="en-US" sz="2000" b="1" kern="0" dirty="0">
                <a:latin typeface="+mn-ea"/>
              </a:rPr>
              <a:t>主要施設</a:t>
            </a:r>
            <a:r>
              <a:rPr lang="ja-JP" altLang="en-US" sz="2000" b="1" kern="0" dirty="0" smtClean="0">
                <a:latin typeface="+mn-ea"/>
              </a:rPr>
              <a:t>（３）　</a:t>
            </a:r>
            <a:r>
              <a:rPr lang="ja-JP" altLang="en-US" sz="2000" b="1" dirty="0" smtClean="0"/>
              <a:t>もみじ</a:t>
            </a:r>
            <a:r>
              <a:rPr lang="ja-JP" altLang="en-US" sz="2000" b="1" dirty="0"/>
              <a:t>谷</a:t>
            </a:r>
          </a:p>
        </p:txBody>
      </p:sp>
      <p:sp>
        <p:nvSpPr>
          <p:cNvPr id="11" name="テキスト ボックス 10"/>
          <p:cNvSpPr txBox="1"/>
          <p:nvPr/>
        </p:nvSpPr>
        <p:spPr>
          <a:xfrm>
            <a:off x="130595" y="5351628"/>
            <a:ext cx="5046579" cy="1246495"/>
          </a:xfrm>
          <a:prstGeom prst="rect">
            <a:avLst/>
          </a:prstGeom>
          <a:noFill/>
        </p:spPr>
        <p:txBody>
          <a:bodyPr wrap="square" rtlCol="0">
            <a:spAutoFit/>
          </a:bodyPr>
          <a:lstStyle/>
          <a:p>
            <a:pPr latinLnBrk="1">
              <a:lnSpc>
                <a:spcPct val="150000"/>
              </a:lnSpc>
            </a:pPr>
            <a:r>
              <a:rPr lang="ja-JP" altLang="en-US" b="1" dirty="0">
                <a:latin typeface="+mn-ea"/>
              </a:rPr>
              <a:t>◆</a:t>
            </a:r>
            <a:r>
              <a:rPr lang="ja-JP" altLang="en-US" b="1" dirty="0" smtClean="0">
                <a:latin typeface="+mn-ea"/>
              </a:rPr>
              <a:t>特色</a:t>
            </a:r>
            <a:endParaRPr lang="en-US" altLang="ja-JP" dirty="0" smtClean="0"/>
          </a:p>
          <a:p>
            <a:pPr latinLnBrk="1">
              <a:lnSpc>
                <a:spcPct val="150000"/>
              </a:lnSpc>
            </a:pPr>
            <a:r>
              <a:rPr lang="ja-JP" altLang="en-US" sz="1600" dirty="0" smtClean="0"/>
              <a:t>  ○</a:t>
            </a:r>
            <a:r>
              <a:rPr lang="ja-JP" altLang="en-US" sz="1600" dirty="0"/>
              <a:t>浅瀬の渓流に沿って山から里へと変化する</a:t>
            </a:r>
            <a:r>
              <a:rPr lang="ja-JP" altLang="en-US" sz="1600" dirty="0" smtClean="0"/>
              <a:t>景観</a:t>
            </a:r>
            <a:endParaRPr lang="en-US" altLang="ja-JP" sz="1600" dirty="0" smtClean="0"/>
          </a:p>
          <a:p>
            <a:pPr latinLnBrk="1">
              <a:lnSpc>
                <a:spcPct val="150000"/>
              </a:lnSpc>
            </a:pPr>
            <a:r>
              <a:rPr lang="ja-JP" altLang="en-US" sz="1600" dirty="0" smtClean="0"/>
              <a:t>　が</a:t>
            </a:r>
            <a:r>
              <a:rPr lang="ja-JP" altLang="en-US" sz="1600" dirty="0"/>
              <a:t>楽しめ、秋には</a:t>
            </a:r>
            <a:r>
              <a:rPr lang="ja-JP" altLang="en-US" sz="1600" dirty="0" smtClean="0"/>
              <a:t>紅葉が美しいエリア</a:t>
            </a:r>
            <a:endParaRPr kumimoji="1" lang="ja-JP" altLang="en-US" sz="1100" dirty="0"/>
          </a:p>
        </p:txBody>
      </p:sp>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2978" y="5043535"/>
            <a:ext cx="3377181" cy="1773825"/>
          </a:xfrm>
          <a:prstGeom prst="rect">
            <a:avLst/>
          </a:prstGeom>
        </p:spPr>
      </p:pic>
      <p:sp>
        <p:nvSpPr>
          <p:cNvPr id="13" name="タイトル 1"/>
          <p:cNvSpPr txBox="1">
            <a:spLocks/>
          </p:cNvSpPr>
          <p:nvPr/>
        </p:nvSpPr>
        <p:spPr>
          <a:xfrm>
            <a:off x="0" y="0"/>
            <a:ext cx="9143998" cy="585871"/>
          </a:xfrm>
          <a:prstGeom prst="rect">
            <a:avLst/>
          </a:prstGeom>
          <a:solidFill>
            <a:srgbClr val="43CEFF"/>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smtClean="0"/>
              <a:t>山田池公園</a:t>
            </a:r>
            <a:endParaRPr lang="ja-JP" altLang="en-US" sz="4400" dirty="0"/>
          </a:p>
        </p:txBody>
      </p:sp>
    </p:spTree>
    <p:extLst>
      <p:ext uri="{BB962C8B-B14F-4D97-AF65-F5344CB8AC3E}">
        <p14:creationId xmlns:p14="http://schemas.microsoft.com/office/powerpoint/2010/main" val="666635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住吉公園</a:t>
            </a:r>
            <a:endParaRPr kumimoji="1" lang="ja-JP" altLang="en-US" sz="4000" dirty="0"/>
          </a:p>
        </p:txBody>
      </p:sp>
      <p:sp>
        <p:nvSpPr>
          <p:cNvPr id="27" name="コンテンツ プレースホルダー 2"/>
          <p:cNvSpPr txBox="1">
            <a:spLocks/>
          </p:cNvSpPr>
          <p:nvPr/>
        </p:nvSpPr>
        <p:spPr>
          <a:xfrm>
            <a:off x="28004" y="764704"/>
            <a:ext cx="5336084"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主要施設（１）　汐掛道周辺（花の回廊）</a:t>
            </a:r>
          </a:p>
        </p:txBody>
      </p:sp>
      <p:sp>
        <p:nvSpPr>
          <p:cNvPr id="45" name="テキスト ボックス 12"/>
          <p:cNvSpPr txBox="1">
            <a:spLocks noChangeArrowheads="1"/>
          </p:cNvSpPr>
          <p:nvPr/>
        </p:nvSpPr>
        <p:spPr bwMode="auto">
          <a:xfrm>
            <a:off x="179513" y="1081764"/>
            <a:ext cx="602132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a:t>
            </a: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特色</a:t>
            </a:r>
            <a:endParaRPr kumimoji="1" lang="en-US" altLang="ja-JP"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○住吉大社に参拝するための参道として整備された潮掛道、</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その周囲に高灯篭、常夜灯があり、当時の名残をとどめる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○「花と水の広場」、「汐掛道」及び「立体花壇」で構成</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される花壇群をあわせて、花の回廊としている。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○年間を通じて四季折々の草花で演出</a:t>
            </a:r>
          </a:p>
        </p:txBody>
      </p:sp>
      <p:sp>
        <p:nvSpPr>
          <p:cNvPr id="47" name="コンテンツ プレースホルダー 2"/>
          <p:cNvSpPr>
            <a:spLocks noGrp="1"/>
          </p:cNvSpPr>
          <p:nvPr>
            <p:ph idx="4294967295"/>
          </p:nvPr>
        </p:nvSpPr>
        <p:spPr>
          <a:xfrm>
            <a:off x="12498" y="3825453"/>
            <a:ext cx="5351590" cy="503238"/>
          </a:xfrm>
          <a:prstGeom prst="rect">
            <a:avLst/>
          </a:prstGeom>
        </p:spPr>
        <p:txBody>
          <a:bodyPr/>
          <a:lstStyle/>
          <a:p>
            <a:pPr marL="0" indent="0">
              <a:buFontTx/>
              <a:buNone/>
            </a:pPr>
            <a:r>
              <a:rPr lang="ja-JP" altLang="en-US" sz="2000" b="1" dirty="0" smtClean="0"/>
              <a:t>■　主要施設（２）　</a:t>
            </a:r>
            <a:r>
              <a:rPr lang="ja-JP" altLang="en-US" sz="2000" b="1" dirty="0"/>
              <a:t>心字池周辺（水の回廊）</a:t>
            </a:r>
            <a:endParaRPr lang="ja-JP" altLang="en-US" sz="2000" b="1" dirty="0" smtClean="0"/>
          </a:p>
        </p:txBody>
      </p:sp>
      <p:sp>
        <p:nvSpPr>
          <p:cNvPr id="48" name="テキスト ボックス 12"/>
          <p:cNvSpPr txBox="1">
            <a:spLocks noChangeArrowheads="1"/>
          </p:cNvSpPr>
          <p:nvPr/>
        </p:nvSpPr>
        <p:spPr bwMode="auto">
          <a:xfrm>
            <a:off x="199824" y="4241378"/>
            <a:ext cx="600101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◆特色</a:t>
            </a:r>
            <a:endParaRPr kumimoji="1" lang="en-US" altLang="ja-JP"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○「花と水の広場」、「心字池周辺」、汐掛道沿いの「壁泉」</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を中心に、かつて浜であったことをイメージした水の景観を</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演出。</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○特に、太鼓橋のかかる心字池周辺は、開設当初の佇まいを</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今に伝える。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○住吉名勝保存会により復元、寄贈された「ラジオ塔」は、</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日本最古のものの一つとされ、現在も地域で親しまれている。</a:t>
            </a:r>
          </a:p>
        </p:txBody>
      </p:sp>
      <p:pic>
        <p:nvPicPr>
          <p:cNvPr id="13" name="Picture 14" descr="Z:\313_都市みどり課\■写真入れ（ｻｲｽﾞﾀﾞｳﾝしてね！）\04住吉\住吉公園　広報用\汐掛道③.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485" y="983280"/>
            <a:ext cx="28829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D:\KatsuyamaK\Desktop\sumiyoshi_points_inner09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787" y="4085853"/>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7216899" y="3181503"/>
            <a:ext cx="723275" cy="307777"/>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汐掛道</a:t>
            </a:r>
            <a:endParaRPr kumimoji="1" lang="ja-JP" altLang="en-US" sz="1400" b="0"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endParaRPr>
          </a:p>
        </p:txBody>
      </p:sp>
      <p:sp>
        <p:nvSpPr>
          <p:cNvPr id="16" name="テキスト ボックス 15"/>
          <p:cNvSpPr txBox="1"/>
          <p:nvPr/>
        </p:nvSpPr>
        <p:spPr>
          <a:xfrm>
            <a:off x="7054618" y="6236844"/>
            <a:ext cx="1220206" cy="307777"/>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花と水の広場</a:t>
            </a:r>
            <a:endParaRPr kumimoji="1" lang="ja-JP" altLang="en-US" sz="1400" b="0"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70066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rPr>
              <a:t>■</a:t>
            </a:r>
            <a:r>
              <a:rPr kumimoji="1" lang="ja-JP" altLang="en-US" sz="2700" b="1" dirty="0" smtClean="0">
                <a:solidFill>
                  <a:schemeClr val="tx1"/>
                </a:solidFill>
              </a:rPr>
              <a:t>利用状況</a:t>
            </a:r>
            <a:endParaRPr kumimoji="1" lang="ja-JP" altLang="en-US" sz="2000" dirty="0">
              <a:solidFill>
                <a:schemeClr val="tx1"/>
              </a:solidFill>
            </a:endParaRPr>
          </a:p>
        </p:txBody>
      </p:sp>
      <p:sp>
        <p:nvSpPr>
          <p:cNvPr id="3" name="正方形/長方形 2"/>
          <p:cNvSpPr/>
          <p:nvPr/>
        </p:nvSpPr>
        <p:spPr>
          <a:xfrm>
            <a:off x="-117318" y="1369603"/>
            <a:ext cx="9058745"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○平成２７年度から令和元年度にかけての、年間来園者数は</a:t>
            </a:r>
            <a:r>
              <a:rPr kumimoji="1" lang="en-US" altLang="ja-JP"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90</a:t>
            </a:r>
            <a:r>
              <a:rPr kumimoji="1" lang="ja-JP" altLang="en-US"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万人前後と横ばい。</a:t>
            </a:r>
            <a:endParaRPr kumimoji="1" lang="en-US" altLang="ja-JP"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〇令和２年度は、来園者数は約６８万人と、新型コロナウィルスの影響もあり、減少。</a:t>
            </a:r>
            <a:endParaRPr kumimoji="1" lang="en-US" altLang="ja-JP"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　しかし、</a:t>
            </a:r>
            <a:r>
              <a:rPr kumimoji="1" lang="en-US" altLang="ja-JP"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9</a:t>
            </a:r>
            <a:r>
              <a:rPr kumimoji="1" lang="ja-JP" altLang="en-US"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月以降は平年並みの来園者数となっている。</a:t>
            </a:r>
            <a:endParaRPr kumimoji="1" lang="en-US" altLang="ja-JP"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6699"/>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rPr>
              <a:t>〇園内散策やスポーツ施設の使用等、様々な目的で利用されている。</a:t>
            </a:r>
            <a:endParaRPr kumimoji="1" lang="en-US" altLang="ja-JP" sz="1800" b="0" i="0" u="none" strike="noStrike" kern="1200" cap="none" spc="0" normalizeH="0" baseline="0" noProof="0" dirty="0" smtClean="0">
              <a:ln>
                <a:noFill/>
              </a:ln>
              <a:solidFill>
                <a:srgbClr val="006699"/>
              </a:solidFill>
              <a:effectLst/>
              <a:uLnTx/>
              <a:uFillTx/>
              <a:latin typeface="Verdana" panose="020B0604030504040204" pitchFamily="34" charset="0"/>
              <a:ea typeface="ＭＳ Ｐゴシック" panose="020B0600070205080204" pitchFamily="50" charset="-128"/>
              <a:cs typeface="+mn-cs"/>
            </a:endParaRPr>
          </a:p>
        </p:txBody>
      </p:sp>
      <p:graphicFrame>
        <p:nvGraphicFramePr>
          <p:cNvPr id="6" name="グラフ 5"/>
          <p:cNvGraphicFramePr/>
          <p:nvPr>
            <p:extLst/>
          </p:nvPr>
        </p:nvGraphicFramePr>
        <p:xfrm>
          <a:off x="80717" y="2736474"/>
          <a:ext cx="4479280" cy="38608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グラフ 27"/>
          <p:cNvGraphicFramePr/>
          <p:nvPr>
            <p:extLst/>
          </p:nvPr>
        </p:nvGraphicFramePr>
        <p:xfrm>
          <a:off x="4505987" y="2736474"/>
          <a:ext cx="4479280" cy="3860878"/>
        </p:xfrm>
        <a:graphic>
          <a:graphicData uri="http://schemas.openxmlformats.org/drawingml/2006/chart">
            <c:chart xmlns:c="http://schemas.openxmlformats.org/drawingml/2006/chart" xmlns:r="http://schemas.openxmlformats.org/officeDocument/2006/relationships" r:id="rId3"/>
          </a:graphicData>
        </a:graphic>
      </p:graphicFrame>
      <p:sp>
        <p:nvSpPr>
          <p:cNvPr id="29" name="タイトル 1"/>
          <p:cNvSpPr txBox="1">
            <a:spLocks/>
          </p:cNvSpPr>
          <p:nvPr/>
        </p:nvSpPr>
        <p:spPr bwMode="auto">
          <a:xfrm>
            <a:off x="-24005" y="0"/>
            <a:ext cx="9168005" cy="764704"/>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4000" b="0" i="0" u="none" strike="noStrike" kern="0" cap="none" spc="0" normalizeH="0" baseline="0" noProof="0" smtClean="0">
                <a:ln>
                  <a:noFill/>
                </a:ln>
                <a:solidFill>
                  <a:srgbClr val="006666"/>
                </a:solidFill>
                <a:effectLst>
                  <a:outerShdw blurRad="38100" dist="38100" dir="2700000" algn="tl">
                    <a:srgbClr val="C0C0C0"/>
                  </a:outerShdw>
                </a:effectLst>
                <a:uLnTx/>
                <a:uFillTx/>
                <a:latin typeface="Verdana"/>
                <a:ea typeface="ＭＳ Ｐゴシック"/>
                <a:cs typeface="+mj-cs"/>
              </a:rPr>
              <a:t>住吉公園</a:t>
            </a:r>
            <a:endParaRPr kumimoji="1" lang="ja-JP" altLang="en-US" sz="4000" b="0" i="0" u="none" strike="noStrike" kern="0" cap="none" spc="0" normalizeH="0" baseline="0" noProof="0" dirty="0">
              <a:ln>
                <a:noFill/>
              </a:ln>
              <a:solidFill>
                <a:srgbClr val="006666"/>
              </a:solidFill>
              <a:effectLst>
                <a:outerShdw blurRad="38100" dist="38100" dir="2700000" algn="tl">
                  <a:srgbClr val="C0C0C0"/>
                </a:outerShdw>
              </a:effectLst>
              <a:uLnTx/>
              <a:uFillTx/>
              <a:latin typeface="Verdana"/>
              <a:ea typeface="ＭＳ Ｐゴシック"/>
              <a:cs typeface="+mj-cs"/>
            </a:endParaRPr>
          </a:p>
        </p:txBody>
      </p:sp>
    </p:spTree>
    <p:extLst>
      <p:ext uri="{BB962C8B-B14F-4D97-AF65-F5344CB8AC3E}">
        <p14:creationId xmlns:p14="http://schemas.microsoft.com/office/powerpoint/2010/main" val="1719347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グラフ 17"/>
          <p:cNvGraphicFramePr>
            <a:graphicFrameLocks/>
          </p:cNvGraphicFramePr>
          <p:nvPr>
            <p:extLst/>
          </p:nvPr>
        </p:nvGraphicFramePr>
        <p:xfrm>
          <a:off x="3023459" y="4024574"/>
          <a:ext cx="6030718" cy="2900660"/>
        </p:xfrm>
        <a:graphic>
          <a:graphicData uri="http://schemas.openxmlformats.org/drawingml/2006/chart">
            <c:chart xmlns:c="http://schemas.openxmlformats.org/drawingml/2006/chart" xmlns:r="http://schemas.openxmlformats.org/officeDocument/2006/relationships" r:id="rId3"/>
          </a:graphicData>
        </a:graphic>
      </p:graphicFrame>
      <p:sp>
        <p:nvSpPr>
          <p:cNvPr id="20482"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9" name="タイトル 1"/>
          <p:cNvSpPr>
            <a:spLocks noGrp="1"/>
          </p:cNvSpPr>
          <p:nvPr>
            <p:ph type="title"/>
          </p:nvPr>
        </p:nvSpPr>
        <p:spPr>
          <a:xfrm>
            <a:off x="0" y="1131416"/>
            <a:ext cx="9144000" cy="2940567"/>
          </a:xfrm>
        </p:spPr>
        <p:txBody>
          <a:bodyPr anchor="t">
            <a:noAutofit/>
          </a:bodyPr>
          <a:lstStyle/>
          <a:p>
            <a:pPr algn="l">
              <a:defRPr/>
            </a:pPr>
            <a:r>
              <a:rPr lang="ja-JP" altLang="en-US" sz="1600" dirty="0">
                <a:solidFill>
                  <a:schemeClr val="tx1"/>
                </a:solidFill>
              </a:rPr>
              <a:t>　</a:t>
            </a:r>
            <a:r>
              <a:rPr lang="ja-JP" altLang="en-US" sz="1600" dirty="0" smtClean="0">
                <a:solidFill>
                  <a:schemeClr val="tx1"/>
                </a:solidFill>
              </a:rPr>
              <a:t>　</a:t>
            </a:r>
            <a:r>
              <a:rPr lang="ja-JP" altLang="en-US" sz="1800" b="1" dirty="0" smtClean="0">
                <a:solidFill>
                  <a:schemeClr val="tx1"/>
                </a:solidFill>
                <a:effectLst/>
              </a:rPr>
              <a:t>◆草地管理・樹木管理</a:t>
            </a:r>
            <a:r>
              <a:rPr lang="en-US" altLang="ja-JP" sz="1600" b="1" dirty="0" smtClean="0">
                <a:solidFill>
                  <a:schemeClr val="tx1"/>
                </a:solidFill>
                <a:effectLst/>
              </a:rPr>
              <a:t/>
            </a:r>
            <a:br>
              <a:rPr lang="en-US" altLang="ja-JP" sz="1600" b="1" dirty="0" smtClean="0">
                <a:solidFill>
                  <a:schemeClr val="tx1"/>
                </a:solidFill>
                <a:effectLst/>
              </a:rPr>
            </a:br>
            <a:r>
              <a:rPr lang="ja-JP" altLang="en-US" sz="1600" dirty="0" smtClean="0">
                <a:solidFill>
                  <a:schemeClr val="tx1"/>
                </a:solidFill>
                <a:effectLst/>
              </a:rPr>
              <a:t>　　　　○歴史的建造物などと調和する美しい景観を保つよう維持管理を行う。</a:t>
            </a:r>
            <a:r>
              <a:rPr lang="en-US" altLang="ja-JP" sz="1600" dirty="0">
                <a:solidFill>
                  <a:schemeClr val="tx1"/>
                </a:solidFill>
                <a:effectLst/>
              </a:rPr>
              <a:t/>
            </a:r>
            <a:br>
              <a:rPr lang="en-US" altLang="ja-JP" sz="1600" dirty="0">
                <a:solidFill>
                  <a:schemeClr val="tx1"/>
                </a:solidFill>
                <a:effectLst/>
              </a:rPr>
            </a:br>
            <a:r>
              <a:rPr lang="ja-JP" altLang="en-US" sz="1600" dirty="0" smtClean="0">
                <a:solidFill>
                  <a:schemeClr val="tx1"/>
                </a:solidFill>
                <a:effectLst/>
              </a:rPr>
              <a:t>　　　　　・庭園仕立てのクロマツなどを活かし、歴史文化遺産を引き立たせる日本庭園風の品格ある</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景観づくりを行う。</a:t>
            </a:r>
            <a:r>
              <a:rPr lang="en-US" altLang="ja-JP" sz="1600" dirty="0">
                <a:solidFill>
                  <a:schemeClr val="tx1"/>
                </a:solidFill>
                <a:effectLst/>
              </a:rPr>
              <a:t/>
            </a:r>
            <a:br>
              <a:rPr lang="en-US" altLang="ja-JP" sz="1600" dirty="0">
                <a:solidFill>
                  <a:schemeClr val="tx1"/>
                </a:solidFill>
                <a:effectLst/>
              </a:rPr>
            </a:br>
            <a:r>
              <a:rPr lang="ja-JP" altLang="en-US" sz="1600" dirty="0" smtClean="0">
                <a:solidFill>
                  <a:schemeClr val="tx1"/>
                </a:solidFill>
                <a:effectLst/>
              </a:rPr>
              <a:t>　　　　　・多くの人が往来する汐掛道沿いの樹木については、来園者等が安全・安心に利用できるよう、</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適宜適切に剪定などの維持管理を行い、事故の未然防止に努める。</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・高燈籠周辺の芝や樹木について、美しい景観を維持するよう適切な維持管理を行う。</a:t>
            </a:r>
            <a:r>
              <a:rPr lang="en-US" altLang="ja-JP" sz="1600" dirty="0" smtClean="0">
                <a:solidFill>
                  <a:schemeClr val="tx1"/>
                </a:solidFill>
                <a:effectLst/>
              </a:rPr>
              <a:t/>
            </a:r>
            <a:br>
              <a:rPr lang="en-US" altLang="ja-JP" sz="1600" dirty="0" smtClean="0">
                <a:solidFill>
                  <a:schemeClr val="tx1"/>
                </a:solidFill>
                <a:effectLst/>
              </a:rPr>
            </a:br>
            <a:r>
              <a:rPr lang="en-US" altLang="ja-JP" sz="1600" dirty="0" smtClean="0">
                <a:solidFill>
                  <a:schemeClr val="tx1"/>
                </a:solidFill>
                <a:effectLst/>
              </a:rPr>
              <a:t/>
            </a:r>
            <a:br>
              <a:rPr lang="en-US" altLang="ja-JP" sz="1600" dirty="0" smtClean="0">
                <a:solidFill>
                  <a:schemeClr val="tx1"/>
                </a:solidFill>
                <a:effectLst/>
              </a:rPr>
            </a:br>
            <a:r>
              <a:rPr lang="ja-JP" altLang="en-US" sz="1800" dirty="0" smtClean="0">
                <a:solidFill>
                  <a:schemeClr val="tx1"/>
                </a:solidFill>
                <a:effectLst/>
              </a:rPr>
              <a:t>　　</a:t>
            </a:r>
            <a:r>
              <a:rPr lang="ja-JP" altLang="en-US" sz="1800" b="1" dirty="0" smtClean="0">
                <a:solidFill>
                  <a:schemeClr val="tx1"/>
                </a:solidFill>
                <a:effectLst/>
              </a:rPr>
              <a:t>◆施設管理</a:t>
            </a:r>
            <a:r>
              <a:rPr lang="en-US" altLang="ja-JP" sz="1800" b="1" dirty="0" smtClean="0">
                <a:solidFill>
                  <a:schemeClr val="tx1"/>
                </a:solidFill>
                <a:effectLst/>
              </a:rPr>
              <a:t/>
            </a:r>
            <a:br>
              <a:rPr lang="en-US" altLang="ja-JP" sz="1800" b="1" dirty="0" smtClean="0">
                <a:solidFill>
                  <a:schemeClr val="tx1"/>
                </a:solidFill>
                <a:effectLst/>
              </a:rPr>
            </a:br>
            <a:r>
              <a:rPr lang="ja-JP" altLang="en-US" sz="1600" dirty="0" smtClean="0">
                <a:solidFill>
                  <a:schemeClr val="tx1"/>
                </a:solidFill>
                <a:effectLst/>
              </a:rPr>
              <a:t>　　　　○歴史ある公園である一方、野球場やテニスコート、体育館などのスポーツ施設や遊戯場に</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ついても多くの利用者があることから、快適な利用環境を提供するための運営・維持管理が</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求められる。</a:t>
            </a:r>
            <a:endParaRPr lang="ja-JP" altLang="en-US" sz="1600" dirty="0">
              <a:solidFill>
                <a:schemeClr val="tx1"/>
              </a:solidFill>
              <a:effectLst/>
            </a:endParaRPr>
          </a:p>
        </p:txBody>
      </p:sp>
      <p:sp>
        <p:nvSpPr>
          <p:cNvPr id="13" name="コンテンツ プレースホルダー 2"/>
          <p:cNvSpPr txBox="1">
            <a:spLocks/>
          </p:cNvSpPr>
          <p:nvPr/>
        </p:nvSpPr>
        <p:spPr bwMode="auto">
          <a:xfrm>
            <a:off x="26988" y="3933056"/>
            <a:ext cx="476103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公園満足度調査結果</a:t>
            </a: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n-cs"/>
              </a:rPr>
              <a:t>（令和２年度実施）</a:t>
            </a:r>
            <a:endPar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sp>
        <p:nvSpPr>
          <p:cNvPr id="15" name="タイトル 1"/>
          <p:cNvSpPr txBox="1">
            <a:spLocks/>
          </p:cNvSpPr>
          <p:nvPr/>
        </p:nvSpPr>
        <p:spPr bwMode="auto">
          <a:xfrm>
            <a:off x="-24005" y="0"/>
            <a:ext cx="9168005" cy="764704"/>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4000" b="0" i="0" u="none" strike="noStrike" kern="0" cap="none" spc="0" normalizeH="0" baseline="0" noProof="0" smtClean="0">
                <a:ln>
                  <a:noFill/>
                </a:ln>
                <a:solidFill>
                  <a:srgbClr val="006666"/>
                </a:solidFill>
                <a:effectLst>
                  <a:outerShdw blurRad="38100" dist="38100" dir="2700000" algn="tl">
                    <a:srgbClr val="C0C0C0"/>
                  </a:outerShdw>
                </a:effectLst>
                <a:uLnTx/>
                <a:uFillTx/>
                <a:latin typeface="Verdana"/>
                <a:ea typeface="ＭＳ Ｐゴシック"/>
                <a:cs typeface="+mj-cs"/>
              </a:rPr>
              <a:t>住吉公園</a:t>
            </a:r>
            <a:endParaRPr kumimoji="1" lang="ja-JP" altLang="en-US" sz="4000" b="0" i="0" u="none" strike="noStrike" kern="0" cap="none" spc="0" normalizeH="0" baseline="0" noProof="0" dirty="0">
              <a:ln>
                <a:noFill/>
              </a:ln>
              <a:solidFill>
                <a:srgbClr val="006666"/>
              </a:solidFill>
              <a:effectLst>
                <a:outerShdw blurRad="38100" dist="38100" dir="2700000" algn="tl">
                  <a:srgbClr val="C0C0C0"/>
                </a:outerShdw>
              </a:effectLst>
              <a:uLnTx/>
              <a:uFillTx/>
              <a:latin typeface="Verdana"/>
              <a:ea typeface="ＭＳ Ｐゴシック"/>
              <a:cs typeface="+mj-cs"/>
            </a:endParaRPr>
          </a:p>
        </p:txBody>
      </p:sp>
      <p:graphicFrame>
        <p:nvGraphicFramePr>
          <p:cNvPr id="12" name="グラフ 11"/>
          <p:cNvGraphicFramePr>
            <a:graphicFrameLocks/>
          </p:cNvGraphicFramePr>
          <p:nvPr>
            <p:extLst/>
          </p:nvPr>
        </p:nvGraphicFramePr>
        <p:xfrm>
          <a:off x="9005" y="4742079"/>
          <a:ext cx="4176464" cy="1989296"/>
        </p:xfrm>
        <a:graphic>
          <a:graphicData uri="http://schemas.openxmlformats.org/drawingml/2006/chart">
            <c:chart xmlns:c="http://schemas.openxmlformats.org/drawingml/2006/chart" xmlns:r="http://schemas.openxmlformats.org/officeDocument/2006/relationships" r:id="rId4"/>
          </a:graphicData>
        </a:graphic>
      </p:graphicFrame>
      <p:sp>
        <p:nvSpPr>
          <p:cNvPr id="14" name="正方形/長方形 13"/>
          <p:cNvSpPr/>
          <p:nvPr/>
        </p:nvSpPr>
        <p:spPr>
          <a:xfrm>
            <a:off x="248910" y="4379930"/>
            <a:ext cx="2756867" cy="272201"/>
          </a:xfrm>
          <a:prstGeom prst="rect">
            <a:avLst/>
          </a:prstGeom>
          <a:solidFill>
            <a:sysClr val="window" lastClr="FFFFFF"/>
          </a:solidFill>
          <a:ln w="25400" cap="flat" cmpd="sng" algn="ctr">
            <a:noFill/>
            <a:prstDash val="solid"/>
          </a:ln>
          <a:effectLst/>
        </p:spPr>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○公園の全般的な満足度</a:t>
            </a:r>
            <a:endParaRPr kumimoji="1" lang="ja-JP" altLang="en-US" sz="1400" b="0" i="0" u="sng"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21623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68005" cy="764704"/>
          </a:xfrm>
          <a:solidFill>
            <a:schemeClr val="accent2">
              <a:lumMod val="75000"/>
            </a:schemeClr>
          </a:solidFill>
        </p:spPr>
        <p:txBody>
          <a:bodyPr/>
          <a:lstStyle/>
          <a:p>
            <a:pPr marL="0" indent="0" algn="l">
              <a:buNone/>
            </a:pPr>
            <a:r>
              <a:rPr lang="ja-JP" altLang="en-US" sz="4000" dirty="0" smtClean="0"/>
              <a:t>蜻蛉</a:t>
            </a:r>
            <a:r>
              <a:rPr lang="ja-JP" altLang="en-US" sz="4000" dirty="0"/>
              <a:t>池</a:t>
            </a:r>
            <a:r>
              <a:rPr lang="ja-JP" altLang="en-US" sz="4000" dirty="0" smtClean="0"/>
              <a:t>公園</a:t>
            </a:r>
            <a:endParaRPr kumimoji="1" lang="ja-JP" altLang="en-US" sz="4000" dirty="0"/>
          </a:p>
        </p:txBody>
      </p:sp>
      <p:sp>
        <p:nvSpPr>
          <p:cNvPr id="11" name="コンテンツ プレースホルダー 2"/>
          <p:cNvSpPr txBox="1">
            <a:spLocks/>
          </p:cNvSpPr>
          <p:nvPr/>
        </p:nvSpPr>
        <p:spPr bwMode="auto">
          <a:xfrm>
            <a:off x="448277" y="980727"/>
            <a:ext cx="4248472"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■概要</a:t>
            </a:r>
            <a:endParaRPr kumimoji="1" lang="en-US" altLang="ja-JP" sz="1800" b="1" i="0" u="none" strike="noStrike" kern="0" cap="none" spc="0" normalizeH="0" baseline="0" noProof="0" dirty="0" smtClean="0">
              <a:ln>
                <a:noFill/>
              </a:ln>
              <a:solidFill>
                <a:srgbClr val="006699"/>
              </a:solidFill>
              <a:effectLst/>
              <a:uLnTx/>
              <a:uFillTx/>
              <a:latin typeface="ＭＳ Ｐゴシック"/>
              <a:ea typeface="ＭＳ Ｐゴシック"/>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400" b="0" i="0" u="none" strike="noStrike" kern="0" cap="none" spc="0" normalizeH="0" baseline="0" noProof="0" dirty="0" smtClean="0">
                <a:ln>
                  <a:noFill/>
                </a:ln>
                <a:solidFill>
                  <a:srgbClr val="FF0000"/>
                </a:solidFill>
                <a:effectLst/>
                <a:uLnTx/>
                <a:uFillTx/>
                <a:latin typeface="ＭＳ Ｐゴシック"/>
                <a:ea typeface="ＭＳ Ｐゴシック"/>
                <a:cs typeface="+mn-cs"/>
              </a:rPr>
              <a:t>　</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当公園は泉南</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の丘陵地域に位置し、既存の樹林地や多くのため池を</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活かしつつ、テニスコートなどの運動施設も充実した広域公園で</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す</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。平成</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２４年に岸和田市の広域避難場所に指定され、平成２７年には府地域防災計画において</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後方支援</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活動拠点として位置付けられたことから、防災公園機能の拡充に向けた整備を実施して</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います。</a:t>
            </a:r>
            <a:endParaRPr kumimoji="1" lang="en-US" altLang="ja-JP" sz="1400" b="1" i="0" u="none" strike="noStrike" kern="0" cap="none" spc="0" normalizeH="0" baseline="0" noProof="0" dirty="0" smtClean="0">
              <a:ln>
                <a:noFill/>
              </a:ln>
              <a:solidFill>
                <a:srgbClr val="006699"/>
              </a:solidFill>
              <a:effectLst/>
              <a:uLnTx/>
              <a:uFillTx/>
              <a:latin typeface="ＭＳ Ｐゴシック"/>
              <a:ea typeface="ＭＳ Ｐゴシック"/>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■開設面積 </a:t>
            </a: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65.0ha</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■開設年月 </a:t>
            </a: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平成</a:t>
            </a:r>
            <a:r>
              <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3</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年</a:t>
            </a:r>
            <a:r>
              <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6</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月</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a:t>
            </a:r>
            <a:r>
              <a:rPr kumimoji="1" lang="ja-JP" altLang="en-US" sz="1800" b="1" i="0" u="none" strike="noStrike" kern="0" cap="none" spc="0" normalizeH="0" baseline="0" noProof="0" dirty="0">
                <a:ln>
                  <a:noFill/>
                </a:ln>
                <a:solidFill>
                  <a:srgbClr val="006699"/>
                </a:solidFill>
                <a:effectLst/>
                <a:uLnTx/>
                <a:uFillTx/>
                <a:latin typeface="ＭＳ Ｐゴシック"/>
                <a:ea typeface="ＭＳ Ｐゴシック"/>
                <a:cs typeface="+mn-cs"/>
              </a:rPr>
              <a:t>立地特性</a:t>
            </a:r>
            <a:endParaRPr kumimoji="1" lang="en-US" altLang="ja-JP" sz="1800" b="1" i="0" u="none" strike="noStrike" kern="0" cap="none" spc="0" normalizeH="0" baseline="0" noProof="0" dirty="0">
              <a:ln>
                <a:noFill/>
              </a:ln>
              <a:solidFill>
                <a:srgbClr val="006699"/>
              </a:solidFill>
              <a:effectLst/>
              <a:uLnTx/>
              <a:uFillTx/>
              <a:latin typeface="ＭＳ Ｐゴシック"/>
              <a:ea typeface="ＭＳ Ｐゴシック"/>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800" b="0" i="0" u="none" strike="noStrike" kern="0" cap="none" spc="0" normalizeH="0" baseline="0" noProof="0" dirty="0" smtClean="0">
              <a:ln>
                <a:noFill/>
              </a:ln>
              <a:solidFill>
                <a:srgbClr val="FF0000"/>
              </a:solidFill>
              <a:effectLst/>
              <a:uLnTx/>
              <a:uFillTx/>
              <a:latin typeface="ＭＳ Ｐゴシック"/>
              <a:ea typeface="ＭＳ Ｐゴシック"/>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1" lang="ja-JP" altLang="en-US" sz="1400" b="0" i="0" u="none" strike="noStrike" kern="0" cap="none" spc="0" normalizeH="0" baseline="0" noProof="0" dirty="0" smtClean="0">
                <a:ln>
                  <a:noFill/>
                </a:ln>
                <a:solidFill>
                  <a:srgbClr val="006699"/>
                </a:solidFill>
                <a:effectLst/>
                <a:uLnTx/>
                <a:uFillTx/>
                <a:latin typeface="ＭＳ Ｐゴシック"/>
                <a:ea typeface="ＭＳ Ｐゴシック"/>
                <a:cs typeface="+mn-cs"/>
              </a:rPr>
              <a:t> </a:t>
            </a:r>
            <a:endParaRPr kumimoji="1" lang="en-US" altLang="ja-JP" sz="1400" b="0" i="0" u="none" strike="noStrike" kern="0" cap="none" spc="0" normalizeH="0" baseline="0" noProof="0" dirty="0">
              <a:ln>
                <a:noFill/>
              </a:ln>
              <a:solidFill>
                <a:srgbClr val="006699"/>
              </a:solidFill>
              <a:effectLst/>
              <a:uLnTx/>
              <a:uFillTx/>
              <a:latin typeface="ＭＳ Ｐゴシック"/>
              <a:ea typeface="ＭＳ Ｐゴシック"/>
              <a:cs typeface="+mn-cs"/>
            </a:endParaRPr>
          </a:p>
        </p:txBody>
      </p:sp>
      <p:pic>
        <p:nvPicPr>
          <p:cNvPr id="4" name="図 3"/>
          <p:cNvPicPr>
            <a:picLocks noChangeAspect="1"/>
          </p:cNvPicPr>
          <p:nvPr/>
        </p:nvPicPr>
        <p:blipFill rotWithShape="1">
          <a:blip r:embed="rId2"/>
          <a:srcRect l="21584" t="24609" r="29160" b="15345"/>
          <a:stretch/>
        </p:blipFill>
        <p:spPr>
          <a:xfrm>
            <a:off x="635516" y="3961665"/>
            <a:ext cx="3694985" cy="2532518"/>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375988"/>
            <a:ext cx="4641254" cy="3895514"/>
          </a:xfrm>
          <a:prstGeom prst="rect">
            <a:avLst/>
          </a:prstGeom>
        </p:spPr>
      </p:pic>
      <p:sp>
        <p:nvSpPr>
          <p:cNvPr id="6" name="テキスト ボックス 22"/>
          <p:cNvSpPr txBox="1">
            <a:spLocks noChangeArrowheads="1"/>
          </p:cNvSpPr>
          <p:nvPr/>
        </p:nvSpPr>
        <p:spPr bwMode="auto">
          <a:xfrm>
            <a:off x="7092280" y="3884541"/>
            <a:ext cx="15128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大芝生広場</a:t>
            </a:r>
          </a:p>
        </p:txBody>
      </p:sp>
      <p:sp>
        <p:nvSpPr>
          <p:cNvPr id="7" name="楕円 6"/>
          <p:cNvSpPr/>
          <p:nvPr/>
        </p:nvSpPr>
        <p:spPr>
          <a:xfrm>
            <a:off x="7308304" y="3933056"/>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8" name="テキスト ボックス 22"/>
          <p:cNvSpPr txBox="1">
            <a:spLocks noChangeArrowheads="1"/>
          </p:cNvSpPr>
          <p:nvPr/>
        </p:nvSpPr>
        <p:spPr bwMode="auto">
          <a:xfrm>
            <a:off x="7158166" y="4323745"/>
            <a:ext cx="12068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花木園</a:t>
            </a:r>
          </a:p>
        </p:txBody>
      </p:sp>
      <p:sp>
        <p:nvSpPr>
          <p:cNvPr id="10" name="楕円 9"/>
          <p:cNvSpPr/>
          <p:nvPr/>
        </p:nvSpPr>
        <p:spPr>
          <a:xfrm>
            <a:off x="7353131" y="437226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2" name="テキスト ボックス 22"/>
          <p:cNvSpPr txBox="1">
            <a:spLocks noChangeArrowheads="1"/>
          </p:cNvSpPr>
          <p:nvPr/>
        </p:nvSpPr>
        <p:spPr bwMode="auto">
          <a:xfrm>
            <a:off x="7761606" y="4630925"/>
            <a:ext cx="9747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水仙郷</a:t>
            </a:r>
          </a:p>
        </p:txBody>
      </p:sp>
      <p:sp>
        <p:nvSpPr>
          <p:cNvPr id="13" name="楕円 12"/>
          <p:cNvSpPr/>
          <p:nvPr/>
        </p:nvSpPr>
        <p:spPr>
          <a:xfrm>
            <a:off x="7869236" y="467469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5" name="テキスト ボックス 22"/>
          <p:cNvSpPr txBox="1">
            <a:spLocks noChangeArrowheads="1"/>
          </p:cNvSpPr>
          <p:nvPr/>
        </p:nvSpPr>
        <p:spPr bwMode="auto">
          <a:xfrm>
            <a:off x="5913684" y="4771339"/>
            <a:ext cx="8349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バラ園</a:t>
            </a:r>
          </a:p>
        </p:txBody>
      </p:sp>
      <p:sp>
        <p:nvSpPr>
          <p:cNvPr id="16" name="楕円 15"/>
          <p:cNvSpPr/>
          <p:nvPr/>
        </p:nvSpPr>
        <p:spPr>
          <a:xfrm>
            <a:off x="5333712" y="384392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7" name="テキスト ボックス 22"/>
          <p:cNvSpPr txBox="1">
            <a:spLocks noChangeArrowheads="1"/>
          </p:cNvSpPr>
          <p:nvPr/>
        </p:nvSpPr>
        <p:spPr bwMode="auto">
          <a:xfrm>
            <a:off x="6905704" y="5636501"/>
            <a:ext cx="8012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あじさい園</a:t>
            </a:r>
          </a:p>
        </p:txBody>
      </p:sp>
      <p:sp>
        <p:nvSpPr>
          <p:cNvPr id="18" name="楕円 17"/>
          <p:cNvSpPr/>
          <p:nvPr/>
        </p:nvSpPr>
        <p:spPr>
          <a:xfrm>
            <a:off x="6812632" y="5673544"/>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21" name="テキスト ボックス 22"/>
          <p:cNvSpPr txBox="1">
            <a:spLocks noChangeArrowheads="1"/>
          </p:cNvSpPr>
          <p:nvPr/>
        </p:nvSpPr>
        <p:spPr bwMode="auto">
          <a:xfrm>
            <a:off x="6109130" y="2602330"/>
            <a:ext cx="9361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ふれあいの森</a:t>
            </a:r>
          </a:p>
        </p:txBody>
      </p:sp>
      <p:sp>
        <p:nvSpPr>
          <p:cNvPr id="22" name="楕円 21"/>
          <p:cNvSpPr/>
          <p:nvPr/>
        </p:nvSpPr>
        <p:spPr>
          <a:xfrm>
            <a:off x="5959938" y="2650845"/>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23" name="テキスト ボックス 22"/>
          <p:cNvSpPr txBox="1">
            <a:spLocks noChangeArrowheads="1"/>
          </p:cNvSpPr>
          <p:nvPr/>
        </p:nvSpPr>
        <p:spPr bwMode="auto">
          <a:xfrm>
            <a:off x="5426895" y="3809945"/>
            <a:ext cx="8811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テニスコート</a:t>
            </a:r>
          </a:p>
        </p:txBody>
      </p:sp>
      <p:sp>
        <p:nvSpPr>
          <p:cNvPr id="24" name="楕円 23"/>
          <p:cNvSpPr/>
          <p:nvPr/>
        </p:nvSpPr>
        <p:spPr>
          <a:xfrm>
            <a:off x="5955234" y="4820920"/>
            <a:ext cx="119610" cy="151833"/>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Tree>
    <p:extLst>
      <p:ext uri="{BB962C8B-B14F-4D97-AF65-F5344CB8AC3E}">
        <p14:creationId xmlns:p14="http://schemas.microsoft.com/office/powerpoint/2010/main" val="2144886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蜻蛉池公園</a:t>
            </a:r>
            <a:endParaRPr kumimoji="1" lang="ja-JP" altLang="en-US" sz="4000" dirty="0"/>
          </a:p>
        </p:txBody>
      </p:sp>
      <p:sp>
        <p:nvSpPr>
          <p:cNvPr id="10" name="テキスト ボックス 12"/>
          <p:cNvSpPr txBox="1">
            <a:spLocks noChangeArrowheads="1"/>
          </p:cNvSpPr>
          <p:nvPr/>
        </p:nvSpPr>
        <p:spPr bwMode="auto">
          <a:xfrm>
            <a:off x="358074" y="1333981"/>
            <a:ext cx="6086133"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ＭＳ Ｐゴシック"/>
                <a:ea typeface="ＭＳ Ｐゴシック" charset="-128"/>
                <a:cs typeface="+mn-cs"/>
              </a:rPr>
              <a:t>◆</a:t>
            </a:r>
            <a:r>
              <a:rPr kumimoji="1" lang="ja-JP" altLang="en-US"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特色</a:t>
            </a:r>
            <a:endParaRPr kumimoji="1" lang="en-US"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水と緑の音楽広場の回廊、大池を一体的に眺めることができる広がり</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の</a:t>
            </a:r>
            <a:endPar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ある</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景観を形成しており</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、散策</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しながら、移り変わるバラ風景や周辺の水</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と</a:t>
            </a:r>
            <a:endPar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緑</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が織りなす風景が楽しめる回遊式</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バラ園になっています。　</a:t>
            </a:r>
            <a:endPar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バラ類</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約</a:t>
            </a:r>
            <a:r>
              <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200</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種　約２，３００株</a:t>
            </a:r>
            <a:endPar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400" b="0"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○間近で花を観賞する「花の景」、眺望ポイントから眺める「谷間の景」</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など</a:t>
            </a:r>
            <a:r>
              <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a:r>
            <a:br>
              <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b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地形</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に応じてゾーニング</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　正面入り口部は解放感ある庭園風景を成し</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endPar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奥</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に進むにつれて谷地形を生かした風情ある景観</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を風景</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を演出して</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います。</a:t>
            </a:r>
            <a:endParaRPr kumimoji="1" lang="en-US"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・あじさい</a:t>
            </a:r>
            <a:r>
              <a:rPr kumimoji="1" lang="ja-JP"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約５０</a:t>
            </a:r>
            <a:r>
              <a:rPr kumimoji="1" lang="ja-JP"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rPr>
              <a:t>種</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　約</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８５００</a:t>
            </a:r>
            <a:r>
              <a:rPr kumimoji="1" lang="ja-JP" altLang="ja-JP"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株</a:t>
            </a:r>
            <a:endParaRPr kumimoji="1" lang="en-US" altLang="ja-JP" sz="16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1" name="Rectangle 2"/>
          <p:cNvSpPr txBox="1">
            <a:spLocks noChangeArrowheads="1"/>
          </p:cNvSpPr>
          <p:nvPr/>
        </p:nvSpPr>
        <p:spPr bwMode="auto">
          <a:xfrm>
            <a:off x="327546" y="1016037"/>
            <a:ext cx="765612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主要施設（１）　特殊庭園　水</a:t>
            </a: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と緑の音楽広場（バラ園</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a:t>
            </a: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あじさい園</a:t>
            </a:r>
            <a:endPar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endParaRPr>
          </a:p>
        </p:txBody>
      </p:sp>
      <p:pic>
        <p:nvPicPr>
          <p:cNvPr id="13" name="Picture 4" descr="水と緑の音楽広場の写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369" y="1529897"/>
            <a:ext cx="2028013" cy="15210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G0000sv0ns502\d10207$\doc\11_都市みどり課・工区\【0400番台】写真フォルダ\蜻蛉池公園\あじさい園\DSC_2048_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2642" y="3153418"/>
            <a:ext cx="1980740" cy="1325363"/>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7" name="テキスト ボックス 12"/>
          <p:cNvSpPr txBox="1">
            <a:spLocks noChangeArrowheads="1"/>
          </p:cNvSpPr>
          <p:nvPr/>
        </p:nvSpPr>
        <p:spPr bwMode="auto">
          <a:xfrm>
            <a:off x="358075" y="4868625"/>
            <a:ext cx="566178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ＭＳ Ｐゴシック"/>
                <a:ea typeface="ＭＳ Ｐゴシック" charset="-128"/>
                <a:cs typeface="+mn-cs"/>
              </a:rPr>
              <a:t>◆</a:t>
            </a:r>
            <a:r>
              <a:rPr kumimoji="1" lang="ja-JP" altLang="en-US"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特色</a:t>
            </a:r>
            <a:endParaRPr kumimoji="1" lang="en-US" altLang="ja-JP" sz="1400" b="0" i="0" u="none" strike="noStrike" kern="1200" cap="none" spc="0" normalizeH="0" baseline="0" noProof="0" dirty="0">
              <a:ln>
                <a:noFill/>
              </a:ln>
              <a:solidFill>
                <a:srgbClr val="212745"/>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○多様な種類の花木が植栽され、四季折々の花が楽しめる</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空間</a:t>
            </a:r>
            <a:endParaRPr kumimoji="1" lang="en-US"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○春にはフジやユキヤナギなどの花木が楽しめます。</a:t>
            </a:r>
            <a:endParaRPr kumimoji="1" lang="en-US" altLang="ja-JP" sz="14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○自然地形の斜面を利用し、斜面全体がスイセンに彩られ、</a:t>
            </a:r>
            <a:endParaRPr kumimoji="1" lang="en-US"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　 ボリューム感ある早春の景観を</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演出します</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a:t>
            </a:r>
            <a:endParaRPr kumimoji="1" lang="en-US"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○ニホンズイセン　約</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６０，０００株</a:t>
            </a:r>
            <a:endParaRPr kumimoji="1" lang="en-US"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279" y="4946014"/>
            <a:ext cx="2062193" cy="1230216"/>
          </a:xfrm>
          <a:prstGeom prst="rect">
            <a:avLst/>
          </a:prstGeom>
        </p:spPr>
      </p:pic>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1985" y="5430150"/>
            <a:ext cx="1750255" cy="1311218"/>
          </a:xfrm>
          <a:prstGeom prst="rect">
            <a:avLst/>
          </a:prstGeom>
        </p:spPr>
      </p:pic>
      <p:sp>
        <p:nvSpPr>
          <p:cNvPr id="20" name="Rectangle 2"/>
          <p:cNvSpPr txBox="1">
            <a:spLocks noChangeArrowheads="1"/>
          </p:cNvSpPr>
          <p:nvPr/>
        </p:nvSpPr>
        <p:spPr bwMode="auto">
          <a:xfrm>
            <a:off x="405980" y="4317429"/>
            <a:ext cx="445405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1" i="0" u="none" strike="noStrike" kern="0" cap="none" spc="0" normalizeH="0" baseline="0" noProof="0" dirty="0" smtClean="0">
                <a:ln>
                  <a:noFill/>
                </a:ln>
                <a:solidFill>
                  <a:srgbClr val="006666"/>
                </a:solidFill>
                <a:effectLst>
                  <a:outerShdw blurRad="38100" dist="38100" dir="2700000" algn="tl">
                    <a:srgbClr val="C0C0C0"/>
                  </a:outerShdw>
                </a:effectLst>
                <a:uLnTx/>
                <a:uFillTx/>
                <a:latin typeface="Verdana"/>
                <a:ea typeface="ＭＳ Ｐゴシック"/>
                <a:cs typeface="+mj-cs"/>
              </a:rPr>
              <a:t>主要施設（２）　花木園・水仙郷</a:t>
            </a:r>
            <a:endParaRPr kumimoji="1" lang="ja-JP" altLang="en-US" sz="2000" b="1" i="0" u="none" strike="noStrike" kern="0" cap="none" spc="0" normalizeH="0" baseline="0" noProof="0" dirty="0">
              <a:ln>
                <a:noFill/>
              </a:ln>
              <a:solidFill>
                <a:srgbClr val="006666"/>
              </a:solidFill>
              <a:effectLst>
                <a:outerShdw blurRad="38100" dist="38100" dir="2700000" algn="tl">
                  <a:srgbClr val="C0C0C0"/>
                </a:outerShdw>
              </a:effectLst>
              <a:uLnTx/>
              <a:uFillTx/>
              <a:latin typeface="Verdana"/>
              <a:ea typeface="ＭＳ Ｐゴシック"/>
              <a:cs typeface="+mj-cs"/>
            </a:endParaRPr>
          </a:p>
        </p:txBody>
      </p:sp>
    </p:spTree>
    <p:extLst>
      <p:ext uri="{BB962C8B-B14F-4D97-AF65-F5344CB8AC3E}">
        <p14:creationId xmlns:p14="http://schemas.microsoft.com/office/powerpoint/2010/main" val="1111834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rPr>
              <a:t>■</a:t>
            </a:r>
            <a:r>
              <a:rPr kumimoji="1" lang="ja-JP" altLang="en-US" sz="2700" b="1" dirty="0" smtClean="0">
                <a:solidFill>
                  <a:schemeClr val="tx1"/>
                </a:solidFill>
              </a:rPr>
              <a:t>利用状況</a:t>
            </a:r>
            <a:endParaRPr kumimoji="1" lang="ja-JP" altLang="en-US" sz="2000" dirty="0">
              <a:solidFill>
                <a:schemeClr val="tx1"/>
              </a:solidFill>
            </a:endParaRPr>
          </a:p>
        </p:txBody>
      </p:sp>
      <p:sp>
        <p:nvSpPr>
          <p:cNvPr id="3" name="正方形/長方形 2"/>
          <p:cNvSpPr/>
          <p:nvPr/>
        </p:nvSpPr>
        <p:spPr>
          <a:xfrm>
            <a:off x="1062" y="1336113"/>
            <a:ext cx="9142938"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a:t>
            </a:r>
            <a:endPar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蜻蛉</a:t>
            </a:r>
            <a:r>
              <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rPr>
              <a:t>池</a:t>
            </a: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pic>
        <p:nvPicPr>
          <p:cNvPr id="4" name="図 3"/>
          <p:cNvPicPr>
            <a:picLocks noChangeAspect="1"/>
          </p:cNvPicPr>
          <p:nvPr/>
        </p:nvPicPr>
        <p:blipFill>
          <a:blip r:embed="rId2"/>
          <a:stretch>
            <a:fillRect/>
          </a:stretch>
        </p:blipFill>
        <p:spPr>
          <a:xfrm>
            <a:off x="107503" y="3212976"/>
            <a:ext cx="4135161" cy="2952328"/>
          </a:xfrm>
          <a:prstGeom prst="rect">
            <a:avLst/>
          </a:prstGeom>
        </p:spPr>
      </p:pic>
      <p:sp>
        <p:nvSpPr>
          <p:cNvPr id="15" name="テキスト ボックス 12"/>
          <p:cNvSpPr txBox="1">
            <a:spLocks noChangeArrowheads="1"/>
          </p:cNvSpPr>
          <p:nvPr/>
        </p:nvSpPr>
        <p:spPr bwMode="auto">
          <a:xfrm>
            <a:off x="562980" y="1399690"/>
            <a:ext cx="7848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年間約１１７万人の来</a:t>
            </a:r>
            <a:r>
              <a:rPr kumimoji="1" lang="ja-JP" altLang="en-US" sz="2000" b="0" i="0" u="none" strike="noStrike" kern="1200" cap="none" spc="0" normalizeH="0" baseline="0" noProof="0" dirty="0" smtClean="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園者がありました。</a:t>
            </a:r>
            <a:endParaRPr kumimoji="1" lang="en-US" altLang="ja-JP" sz="20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新型</a:t>
            </a:r>
            <a:r>
              <a:rPr kumimoji="1" lang="ja-JP" altLang="en-US" sz="20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コロナウィルス感染症対策により駐車場を閉鎖した時期も</a:t>
            </a:r>
            <a:r>
              <a:rPr kumimoji="1" lang="ja-JP" altLang="en-US" sz="2000" b="0" i="0" u="none" strike="noStrike" kern="1200" cap="none" spc="0" normalizeH="0" baseline="0" noProof="0" dirty="0" smtClean="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ありましたが、来</a:t>
            </a:r>
            <a:r>
              <a:rPr kumimoji="1" lang="ja-JP" altLang="en-US" sz="20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園者は増加して</a:t>
            </a:r>
            <a:r>
              <a:rPr kumimoji="1" lang="ja-JP" altLang="en-US" sz="2000" b="0" i="0" u="none" strike="noStrike" kern="1200" cap="none" spc="0" normalizeH="0" baseline="0" noProof="0" dirty="0" smtClean="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います。</a:t>
            </a:r>
            <a:endParaRPr kumimoji="1" lang="en-US" altLang="ja-JP" sz="20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pic>
        <p:nvPicPr>
          <p:cNvPr id="10" name="図 9"/>
          <p:cNvPicPr>
            <a:picLocks noChangeAspect="1"/>
          </p:cNvPicPr>
          <p:nvPr/>
        </p:nvPicPr>
        <p:blipFill rotWithShape="1">
          <a:blip r:embed="rId3"/>
          <a:srcRect l="2480" t="15580"/>
          <a:stretch/>
        </p:blipFill>
        <p:spPr>
          <a:xfrm>
            <a:off x="4355975" y="3356992"/>
            <a:ext cx="4651091" cy="3019714"/>
          </a:xfrm>
          <a:prstGeom prst="rect">
            <a:avLst/>
          </a:prstGeom>
        </p:spPr>
      </p:pic>
    </p:spTree>
    <p:extLst>
      <p:ext uri="{BB962C8B-B14F-4D97-AF65-F5344CB8AC3E}">
        <p14:creationId xmlns:p14="http://schemas.microsoft.com/office/powerpoint/2010/main" val="4166291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蜻蛉池公園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sp>
        <p:nvSpPr>
          <p:cNvPr id="13" name="コンテンツ プレースホルダー 2"/>
          <p:cNvSpPr txBox="1">
            <a:spLocks/>
          </p:cNvSpPr>
          <p:nvPr/>
        </p:nvSpPr>
        <p:spPr bwMode="auto">
          <a:xfrm>
            <a:off x="0" y="777010"/>
            <a:ext cx="4744649"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公園満足度調査結果</a:t>
            </a:r>
            <a:r>
              <a:rPr kumimoji="1" lang="ja-JP" altLang="en-US" sz="1600" b="1" i="0" u="none" strike="noStrike" kern="0" cap="none" spc="0" normalizeH="0" baseline="0" noProof="0" smtClean="0">
                <a:ln>
                  <a:noFill/>
                </a:ln>
                <a:solidFill>
                  <a:srgbClr val="006699"/>
                </a:solidFill>
                <a:effectLst/>
                <a:uLnTx/>
                <a:uFillTx/>
                <a:latin typeface="Verdana"/>
                <a:ea typeface="ＭＳ Ｐゴシック"/>
                <a:cs typeface="+mn-cs"/>
              </a:rPr>
              <a:t>（令和２年度</a:t>
            </a: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n-cs"/>
              </a:rPr>
              <a:t>実施）</a:t>
            </a:r>
            <a:endPar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sp>
        <p:nvSpPr>
          <p:cNvPr id="4" name="テキスト ボックス 3"/>
          <p:cNvSpPr txBox="1"/>
          <p:nvPr/>
        </p:nvSpPr>
        <p:spPr bwMode="auto">
          <a:xfrm>
            <a:off x="172074" y="1114271"/>
            <a:ext cx="2037629" cy="33855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n-cs"/>
              </a:rPr>
              <a:t>〇公園利用の目的</a:t>
            </a:r>
          </a:p>
        </p:txBody>
      </p:sp>
      <p:graphicFrame>
        <p:nvGraphicFramePr>
          <p:cNvPr id="12" name="グラフ 11"/>
          <p:cNvGraphicFramePr>
            <a:graphicFrameLocks/>
          </p:cNvGraphicFramePr>
          <p:nvPr>
            <p:extLst/>
          </p:nvPr>
        </p:nvGraphicFramePr>
        <p:xfrm>
          <a:off x="172074" y="3869631"/>
          <a:ext cx="4727528" cy="29883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extLst/>
          </p:nvPr>
        </p:nvGraphicFramePr>
        <p:xfrm>
          <a:off x="4559997" y="715998"/>
          <a:ext cx="4399078" cy="3481788"/>
        </p:xfrm>
        <a:graphic>
          <a:graphicData uri="http://schemas.openxmlformats.org/drawingml/2006/chart">
            <c:chart xmlns:c="http://schemas.openxmlformats.org/drawingml/2006/chart" xmlns:r="http://schemas.openxmlformats.org/officeDocument/2006/relationships" r:id="rId4"/>
          </a:graphicData>
        </a:graphic>
      </p:graphicFrame>
      <p:pic>
        <p:nvPicPr>
          <p:cNvPr id="6" name="図 5"/>
          <p:cNvPicPr>
            <a:picLocks noChangeAspect="1"/>
          </p:cNvPicPr>
          <p:nvPr/>
        </p:nvPicPr>
        <p:blipFill>
          <a:blip r:embed="rId5"/>
          <a:stretch>
            <a:fillRect/>
          </a:stretch>
        </p:blipFill>
        <p:spPr>
          <a:xfrm>
            <a:off x="8264" y="1649813"/>
            <a:ext cx="4638167" cy="2380182"/>
          </a:xfrm>
          <a:prstGeom prst="rect">
            <a:avLst/>
          </a:prstGeom>
        </p:spPr>
      </p:pic>
      <p:pic>
        <p:nvPicPr>
          <p:cNvPr id="2" name="図 1"/>
          <p:cNvPicPr>
            <a:picLocks noChangeAspect="1"/>
          </p:cNvPicPr>
          <p:nvPr/>
        </p:nvPicPr>
        <p:blipFill>
          <a:blip r:embed="rId6"/>
          <a:stretch>
            <a:fillRect/>
          </a:stretch>
        </p:blipFill>
        <p:spPr>
          <a:xfrm>
            <a:off x="5370627" y="4065524"/>
            <a:ext cx="3117423" cy="2388614"/>
          </a:xfrm>
          <a:prstGeom prst="rect">
            <a:avLst/>
          </a:prstGeom>
        </p:spPr>
      </p:pic>
      <p:sp>
        <p:nvSpPr>
          <p:cNvPr id="11" name="テキスト ボックス 10"/>
          <p:cNvSpPr txBox="1"/>
          <p:nvPr/>
        </p:nvSpPr>
        <p:spPr bwMode="auto">
          <a:xfrm>
            <a:off x="5499396" y="4197786"/>
            <a:ext cx="3249068" cy="33855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n-cs"/>
              </a:rPr>
              <a:t>〇イベントの種類や数は十分ですか？</a:t>
            </a:r>
          </a:p>
        </p:txBody>
      </p:sp>
    </p:spTree>
    <p:extLst>
      <p:ext uri="{BB962C8B-B14F-4D97-AF65-F5344CB8AC3E}">
        <p14:creationId xmlns:p14="http://schemas.microsoft.com/office/powerpoint/2010/main" val="1604681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243284" y="907457"/>
            <a:ext cx="4256708" cy="503238"/>
          </a:xfrm>
        </p:spPr>
        <p:txBody>
          <a:bodyPr/>
          <a:lstStyle/>
          <a:p>
            <a:pPr marL="0" indent="0">
              <a:buFontTx/>
              <a:buNone/>
            </a:pPr>
            <a:r>
              <a:rPr lang="ja-JP" altLang="en-US" sz="2800" b="1" dirty="0" smtClean="0"/>
              <a:t>■　公園の管理上の課題</a:t>
            </a:r>
          </a:p>
        </p:txBody>
      </p:sp>
      <p:sp>
        <p:nvSpPr>
          <p:cNvPr id="5" name="タイトル 1"/>
          <p:cNvSpPr>
            <a:spLocks noGrp="1"/>
          </p:cNvSpPr>
          <p:nvPr>
            <p:ph type="title"/>
          </p:nvPr>
        </p:nvSpPr>
        <p:spPr>
          <a:xfrm>
            <a:off x="3851920" y="876346"/>
            <a:ext cx="4939539" cy="1313142"/>
          </a:xfrm>
        </p:spPr>
        <p:txBody>
          <a:bodyPr anchor="t">
            <a:noAutofit/>
          </a:bodyPr>
          <a:lstStyle/>
          <a:p>
            <a:pPr algn="l" eaLnBrk="1" hangingPunct="1">
              <a:lnSpc>
                <a:spcPct val="100000"/>
              </a:lnSpc>
            </a:pPr>
            <a:r>
              <a:rPr lang="en-US" altLang="ja-JP" sz="1400" dirty="0" smtClean="0">
                <a:solidFill>
                  <a:schemeClr val="tx1"/>
                </a:solidFill>
                <a:effectLst/>
                <a:latin typeface="+mn-ea"/>
                <a:ea typeface="+mn-ea"/>
              </a:rPr>
              <a:t/>
            </a:r>
            <a:br>
              <a:rPr lang="en-US" altLang="ja-JP" sz="1400" dirty="0" smtClean="0">
                <a:solidFill>
                  <a:schemeClr val="tx1"/>
                </a:solidFill>
                <a:effectLst/>
                <a:latin typeface="+mn-ea"/>
                <a:ea typeface="+mn-ea"/>
              </a:rPr>
            </a:br>
            <a:r>
              <a:rPr lang="ja-JP" altLang="en-US" sz="1400" b="1" dirty="0" smtClean="0">
                <a:solidFill>
                  <a:schemeClr val="tx1"/>
                </a:solidFill>
                <a:effectLst/>
                <a:latin typeface="+mn-ea"/>
                <a:ea typeface="+mn-ea"/>
              </a:rPr>
              <a:t>　　</a:t>
            </a:r>
            <a:r>
              <a:rPr lang="en-US" altLang="ja-JP" sz="1400" dirty="0" smtClean="0">
                <a:solidFill>
                  <a:schemeClr val="tx1"/>
                </a:solidFill>
                <a:effectLst/>
                <a:latin typeface="+mn-ea"/>
                <a:ea typeface="+mn-ea"/>
              </a:rPr>
              <a:t/>
            </a:r>
            <a:br>
              <a:rPr lang="en-US" altLang="ja-JP" sz="1400" dirty="0" smtClean="0">
                <a:solidFill>
                  <a:schemeClr val="tx1"/>
                </a:solidFill>
                <a:effectLst/>
                <a:latin typeface="+mn-ea"/>
                <a:ea typeface="+mn-ea"/>
              </a:rPr>
            </a:br>
            <a:r>
              <a:rPr lang="en-US" altLang="ja-JP" sz="1600" dirty="0">
                <a:solidFill>
                  <a:schemeClr val="tx1"/>
                </a:solidFill>
                <a:effectLst/>
                <a:latin typeface="+mn-ea"/>
                <a:ea typeface="+mn-ea"/>
              </a:rPr>
              <a:t> </a:t>
            </a:r>
            <a:endParaRPr lang="ja-JP" altLang="en-US" sz="1600" dirty="0">
              <a:solidFill>
                <a:schemeClr val="tx1"/>
              </a:solidFill>
              <a:effectLst/>
              <a:latin typeface="+mn-ea"/>
              <a:ea typeface="+mn-ea"/>
            </a:endParaRPr>
          </a:p>
        </p:txBody>
      </p:sp>
      <p:sp>
        <p:nvSpPr>
          <p:cNvPr id="6"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蜻蛉</a:t>
            </a:r>
            <a:r>
              <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rPr>
              <a:t>池</a:t>
            </a: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sp>
        <p:nvSpPr>
          <p:cNvPr id="2" name="正方形/長方形 1"/>
          <p:cNvSpPr/>
          <p:nvPr/>
        </p:nvSpPr>
        <p:spPr>
          <a:xfrm>
            <a:off x="415059" y="1754354"/>
            <a:ext cx="8503913" cy="48731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特殊庭園等の管理</a:t>
            </a:r>
            <a:endParaRPr kumimoji="1" lang="en-US" altLang="ja-JP" sz="1800" b="1"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特殊庭園であるバラ園やあじさい園、主要植物である</a:t>
            </a:r>
            <a:r>
              <a:rPr kumimoji="1" lang="ja-JP"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水仙郷</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や</a:t>
            </a:r>
            <a:r>
              <a:rPr kumimoji="1" lang="ja-JP"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花木</a:t>
            </a:r>
            <a:r>
              <a:rPr kumimoji="1" lang="ja-JP" altLang="ja-JP" sz="1800" b="0" i="0" u="none" strike="noStrike" kern="0" cap="none" spc="0" normalizeH="0" baseline="0" noProof="0" dirty="0">
                <a:ln>
                  <a:noFill/>
                </a:ln>
                <a:solidFill>
                  <a:srgbClr val="000000"/>
                </a:solidFill>
                <a:effectLst/>
                <a:uLnTx/>
                <a:uFillTx/>
                <a:latin typeface="ＭＳ Ｐゴシック"/>
                <a:ea typeface="ＭＳ Ｐゴシック"/>
                <a:cs typeface="+mn-cs"/>
              </a:rPr>
              <a:t>園</a:t>
            </a:r>
            <a:r>
              <a:rPr kumimoji="1" lang="ja-JP"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など</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の</a:t>
            </a:r>
            <a:r>
              <a:rPr kumimoji="1" lang="ja-JP"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花木</a:t>
            </a:r>
            <a:endParaRPr kumimoji="1" lang="en-US" altLang="ja-JP" sz="180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を</a:t>
            </a:r>
            <a:r>
              <a:rPr kumimoji="1" lang="ja-JP" altLang="ja-JP" sz="1800" b="0" i="0" u="none" strike="noStrike" kern="0" cap="none" spc="0" normalizeH="0" baseline="0" noProof="0" dirty="0">
                <a:ln>
                  <a:noFill/>
                </a:ln>
                <a:solidFill>
                  <a:srgbClr val="000000"/>
                </a:solidFill>
                <a:effectLst/>
                <a:uLnTx/>
                <a:uFillTx/>
                <a:latin typeface="ＭＳ Ｐゴシック"/>
                <a:ea typeface="ＭＳ Ｐゴシック"/>
                <a:cs typeface="+mn-cs"/>
              </a:rPr>
              <a:t>良好に管理し、四季を</a:t>
            </a:r>
            <a:r>
              <a:rPr kumimoji="1" lang="ja-JP"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通して</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見応えのある</a:t>
            </a:r>
            <a:r>
              <a:rPr kumimoji="1" lang="ja-JP"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景観づくり</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が期待されます。</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また、これらの植物管理において、長期的な視点を持った管理が求められます。</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樹林地の適切な管理</a:t>
            </a:r>
            <a:endParaRPr kumimoji="1" lang="en-US" altLang="ja-JP" sz="1800" b="1"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密集した樹林地の管理、拡大する竹林の間伐など、適切な樹林地の管理による</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利活用の促進や景観の向上が求められます。</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endParaRPr kumimoji="1" lang="en-US" altLang="ja-JP"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1"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サービス施設やイベントの充実</a:t>
            </a:r>
            <a:endParaRPr kumimoji="1" lang="en-US" altLang="ja-JP" sz="1800" b="1"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年間</a:t>
            </a:r>
            <a:r>
              <a:rPr kumimoji="1" lang="en-US" altLang="ja-JP"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117</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万人もの来園</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があります</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が</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来園者満足度調査において</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、「売店などの</a:t>
            </a:r>
            <a:endParaRPr kumimoji="1" lang="en-US" altLang="ja-JP"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サービス施設」、「</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イベントの種類や数</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」に対する評価</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が</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低くなっています。</a:t>
            </a:r>
            <a:endParaRPr kumimoji="1" lang="en-US" altLang="ja-JP"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来</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園者</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の満足度向上や地域のにぎわいづくり</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に向けて、公園の環境を</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生かした</a:t>
            </a:r>
            <a:endParaRPr kumimoji="1" lang="en-US" altLang="ja-JP"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様々</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なイベントの</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実施や臨時売店などの充実が</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求められます</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a:t>
            </a:r>
            <a:endParaRPr kumimoji="1" lang="en-US" altLang="ja-JP"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endParaRPr kumimoji="1" lang="en-US" altLang="ja-JP" sz="180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アクセス性の向上</a:t>
            </a:r>
            <a:endParaRPr kumimoji="1" lang="en-US" altLang="ja-JP" sz="1800" b="1"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最寄り駅から距離があり、アクセス手段が乗用車か路線バスに限られることから、</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様々なアクセス手段の検討が求められます。</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2042975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68005" cy="764704"/>
          </a:xfrm>
          <a:solidFill>
            <a:schemeClr val="accent2">
              <a:lumMod val="75000"/>
            </a:schemeClr>
          </a:solidFill>
        </p:spPr>
        <p:txBody>
          <a:bodyPr/>
          <a:lstStyle/>
          <a:p>
            <a:pPr marL="0" indent="0" algn="l">
              <a:buNone/>
            </a:pPr>
            <a:r>
              <a:rPr lang="ja-JP" altLang="en-US" sz="4000" dirty="0" smtClean="0"/>
              <a:t>りんく</a:t>
            </a:r>
            <a:r>
              <a:rPr lang="ja-JP" altLang="en-US" sz="4000" dirty="0"/>
              <a:t>う</a:t>
            </a:r>
            <a:r>
              <a:rPr lang="ja-JP" altLang="en-US" sz="4000" dirty="0" smtClean="0"/>
              <a:t>公園</a:t>
            </a:r>
            <a:endParaRPr kumimoji="1" lang="ja-JP" altLang="en-US" sz="4000" dirty="0"/>
          </a:p>
        </p:txBody>
      </p:sp>
      <p:sp>
        <p:nvSpPr>
          <p:cNvPr id="11" name="コンテンツ プレースホルダー 2"/>
          <p:cNvSpPr txBox="1">
            <a:spLocks/>
          </p:cNvSpPr>
          <p:nvPr/>
        </p:nvSpPr>
        <p:spPr bwMode="auto">
          <a:xfrm>
            <a:off x="207261" y="744888"/>
            <a:ext cx="626469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800" b="1" i="0" u="none" strike="noStrike" kern="0" cap="none" spc="0" normalizeH="0" baseline="0" noProof="0" dirty="0" smtClean="0">
              <a:ln>
                <a:noFill/>
              </a:ln>
              <a:solidFill>
                <a:srgbClr val="006699"/>
              </a:solidFill>
              <a:effectLst/>
              <a:uLnTx/>
              <a:uFillTx/>
              <a:latin typeface="ＭＳ Ｐゴシック"/>
              <a:ea typeface="ＭＳ Ｐゴシック"/>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■概要</a:t>
            </a:r>
            <a:endParaRPr kumimoji="1" lang="en-US" altLang="ja-JP" sz="1800" b="1" i="0" u="none" strike="noStrike" kern="0" cap="none" spc="0" normalizeH="0" baseline="0" noProof="0" dirty="0" smtClean="0">
              <a:ln>
                <a:noFill/>
              </a:ln>
              <a:solidFill>
                <a:srgbClr val="006699"/>
              </a:solidFill>
              <a:effectLst/>
              <a:uLnTx/>
              <a:uFillTx/>
              <a:latin typeface="ＭＳ Ｐゴシック"/>
              <a:ea typeface="ＭＳ Ｐゴシック"/>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1" lang="en-US" altLang="ja-JP" sz="1600" b="0" i="0" u="none" strike="noStrike" kern="1200" cap="none" spc="0" normalizeH="0" baseline="0" noProof="0" dirty="0" smtClean="0">
                <a:ln>
                  <a:noFill/>
                </a:ln>
                <a:solidFill>
                  <a:srgbClr val="006699"/>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関西</a:t>
            </a:r>
            <a:r>
              <a:rPr kumimoji="1" lang="ja-JP"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国際空港の対岸に位置し、泉佐野市、</a:t>
            </a:r>
            <a:r>
              <a:rPr kumimoji="1" lang="ja-JP"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田尻町両域（計画区域は更に泉南</a:t>
            </a:r>
            <a:endParaRPr kumimoji="1" lang="en-US"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市を含む）にまたがり、世界に開かれた</a:t>
            </a:r>
            <a:r>
              <a:rPr kumimoji="1" lang="ja-JP"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空港の玄関口として、魅力ある</a:t>
            </a:r>
            <a:r>
              <a:rPr kumimoji="1" lang="ja-JP"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都市</a:t>
            </a:r>
            <a:r>
              <a:rPr kumimoji="1" lang="ja-JP" altLang="en-US"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景</a:t>
            </a:r>
            <a:endParaRPr kumimoji="1" lang="en-US"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観</a:t>
            </a:r>
            <a:r>
              <a:rPr kumimoji="1" lang="ja-JP"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の創出や快適環境</a:t>
            </a:r>
            <a:r>
              <a:rPr kumimoji="1" lang="ja-JP"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の創造を目指して</a:t>
            </a:r>
            <a:r>
              <a:rPr kumimoji="1" lang="ja-JP"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整備</a:t>
            </a:r>
            <a:r>
              <a:rPr kumimoji="1" lang="ja-JP" altLang="ja-JP"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され</a:t>
            </a:r>
            <a:r>
              <a:rPr kumimoji="1" lang="ja-JP" altLang="en-US"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ました。</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公園</a:t>
            </a:r>
            <a:r>
              <a:rPr kumimoji="1" lang="ja-JP" altLang="en-US" sz="1400" b="0" i="0" u="none" strike="noStrike" kern="1200" cap="none" spc="0" normalizeH="0" baseline="0" noProof="0" dirty="0">
                <a:ln>
                  <a:noFill/>
                </a:ln>
                <a:solidFill>
                  <a:srgbClr val="000000"/>
                </a:solidFill>
                <a:effectLst/>
                <a:uLnTx/>
                <a:uFillTx/>
                <a:latin typeface="Verdana"/>
                <a:ea typeface="ＭＳ Ｐゴシック"/>
                <a:cs typeface="+mn-cs"/>
              </a:rPr>
              <a:t>の</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シンボルであ</a:t>
            </a:r>
            <a:endParaRPr kumimoji="1" lang="en-US" altLang="ja-JP" sz="1400" b="0" i="0" u="none" strike="noStrike" kern="1200" cap="none" spc="0" normalizeH="0" baseline="0" noProof="0" dirty="0" smtClean="0">
              <a:ln>
                <a:noFill/>
              </a:ln>
              <a:solidFill>
                <a:srgbClr val="000000"/>
              </a:solidFill>
              <a:effectLst/>
              <a:uLnTx/>
              <a:uFillTx/>
              <a:latin typeface="Verdana"/>
              <a:ea typeface="ＭＳ Ｐゴシック"/>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Verdana"/>
                <a:ea typeface="ＭＳ Ｐゴシック"/>
                <a:cs typeface="+mn-cs"/>
              </a:rPr>
              <a:t> </a:t>
            </a:r>
            <a:r>
              <a:rPr kumimoji="1" lang="en-US" altLang="ja-JP" sz="1400" b="0" i="0" u="none" strike="noStrike" kern="1200" cap="none" spc="0" normalizeH="0" baseline="0" noProof="0" dirty="0" smtClean="0">
                <a:ln>
                  <a:noFill/>
                </a:ln>
                <a:solidFill>
                  <a:srgbClr val="000000"/>
                </a:solidFill>
                <a:effectLst/>
                <a:uLnTx/>
                <a:uFillTx/>
                <a:latin typeface="Verdana"/>
                <a:ea typeface="ＭＳ Ｐゴシック"/>
                <a:cs typeface="+mn-cs"/>
              </a:rPr>
              <a:t>   </a:t>
            </a:r>
            <a:r>
              <a:rPr kumimoji="1" lang="ja-JP" altLang="en-US" sz="1400" b="0" i="0" u="none" strike="noStrike" kern="1200" cap="none" spc="0" normalizeH="0" baseline="0" noProof="0" dirty="0">
                <a:ln>
                  <a:noFill/>
                </a:ln>
                <a:solidFill>
                  <a:srgbClr val="000000"/>
                </a:solidFill>
                <a:effectLst/>
                <a:uLnTx/>
                <a:uFillTx/>
                <a:latin typeface="Verdana"/>
                <a:ea typeface="ＭＳ Ｐゴシック"/>
                <a:cs typeface="+mn-cs"/>
              </a:rPr>
              <a:t> </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る「</a:t>
            </a:r>
            <a:r>
              <a:rPr kumimoji="1" lang="ja-JP" altLang="en-US" sz="1400" b="0" i="0" u="none" strike="noStrike" kern="1200" cap="none" spc="0" normalizeH="0" baseline="0" noProof="0" dirty="0">
                <a:ln>
                  <a:noFill/>
                </a:ln>
                <a:solidFill>
                  <a:srgbClr val="000000"/>
                </a:solidFill>
                <a:effectLst/>
                <a:uLnTx/>
                <a:uFillTx/>
                <a:latin typeface="Verdana"/>
                <a:ea typeface="ＭＳ Ｐゴシック"/>
                <a:cs typeface="+mn-cs"/>
              </a:rPr>
              <a:t>太鼓橋</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a:t>
            </a:r>
            <a:r>
              <a:rPr kumimoji="1" lang="ja-JP" altLang="en-US" sz="1400" b="0" i="0" u="none" strike="noStrike" kern="1200" cap="none" spc="0" normalizeH="0" baseline="0" noProof="0" dirty="0">
                <a:ln>
                  <a:noFill/>
                </a:ln>
                <a:solidFill>
                  <a:srgbClr val="000000"/>
                </a:solidFill>
                <a:effectLst/>
                <a:uLnTx/>
                <a:uFillTx/>
                <a:latin typeface="Verdana"/>
                <a:ea typeface="ＭＳ Ｐゴシック"/>
                <a:cs typeface="+mn-cs"/>
              </a:rPr>
              <a:t>夕日の鑑賞スポット</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になっている「</a:t>
            </a:r>
            <a:r>
              <a:rPr kumimoji="1" lang="ja-JP" altLang="en-US" sz="1400" b="0" i="0" u="none" strike="noStrike" kern="1200" cap="none" spc="0" normalizeH="0" baseline="0" noProof="0" dirty="0">
                <a:ln>
                  <a:noFill/>
                </a:ln>
                <a:solidFill>
                  <a:srgbClr val="000000"/>
                </a:solidFill>
                <a:effectLst/>
                <a:uLnTx/>
                <a:uFillTx/>
                <a:latin typeface="Verdana"/>
                <a:ea typeface="ＭＳ Ｐゴシック"/>
                <a:cs typeface="+mn-cs"/>
              </a:rPr>
              <a:t>四季の泉」、外海と通じ</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干満</a:t>
            </a:r>
            <a:endParaRPr kumimoji="1" lang="en-US" altLang="ja-JP" sz="1400" b="0" i="0" u="none" strike="noStrike" kern="1200" cap="none" spc="0" normalizeH="0" baseline="0" noProof="0" dirty="0" smtClean="0">
              <a:ln>
                <a:noFill/>
              </a:ln>
              <a:solidFill>
                <a:srgbClr val="000000"/>
              </a:solidFill>
              <a:effectLst/>
              <a:uLnTx/>
              <a:uFillTx/>
              <a:latin typeface="Verdana"/>
              <a:ea typeface="ＭＳ Ｐゴシック"/>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Verdana"/>
                <a:ea typeface="ＭＳ Ｐゴシック"/>
                <a:cs typeface="+mn-cs"/>
              </a:rPr>
              <a:t>　</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　 の変化</a:t>
            </a:r>
            <a:r>
              <a:rPr kumimoji="1" lang="ja-JP" altLang="en-US" sz="1400" b="0" i="0" u="none" strike="noStrike" kern="1200" cap="none" spc="0" normalizeH="0" baseline="0" noProof="0" dirty="0">
                <a:ln>
                  <a:noFill/>
                </a:ln>
                <a:solidFill>
                  <a:srgbClr val="000000"/>
                </a:solidFill>
                <a:effectLst/>
                <a:uLnTx/>
                <a:uFillTx/>
                <a:latin typeface="Verdana"/>
                <a:ea typeface="ＭＳ Ｐゴシック"/>
                <a:cs typeface="+mn-cs"/>
              </a:rPr>
              <a:t>を見せる「内海」、四季折々の花が</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楽しめる「</a:t>
            </a:r>
            <a:r>
              <a:rPr kumimoji="1" lang="ja-JP" altLang="en-US" sz="1400" b="0" i="0" u="none" strike="noStrike" kern="1200" cap="none" spc="0" normalizeH="0" baseline="0" noProof="0" dirty="0">
                <a:ln>
                  <a:noFill/>
                </a:ln>
                <a:solidFill>
                  <a:srgbClr val="000000"/>
                </a:solidFill>
                <a:effectLst/>
                <a:uLnTx/>
                <a:uFillTx/>
                <a:latin typeface="Verdana"/>
                <a:ea typeface="ＭＳ Ｐゴシック"/>
                <a:cs typeface="+mn-cs"/>
              </a:rPr>
              <a:t>花海道」</a:t>
            </a:r>
            <a:r>
              <a:rPr kumimoji="1" lang="ja-JP" altLang="en-US" sz="1400" b="0" i="0" u="none" strike="noStrike" kern="1200" cap="none" spc="0" normalizeH="0" baseline="0" noProof="0" dirty="0" smtClean="0">
                <a:ln>
                  <a:noFill/>
                </a:ln>
                <a:solidFill>
                  <a:srgbClr val="000000"/>
                </a:solidFill>
                <a:effectLst/>
                <a:uLnTx/>
                <a:uFillTx/>
                <a:latin typeface="Verdana"/>
                <a:ea typeface="ＭＳ Ｐゴシック"/>
                <a:cs typeface="+mn-cs"/>
              </a:rPr>
              <a:t>などがあります。</a:t>
            </a:r>
            <a:endParaRPr kumimoji="1" lang="en-US" altLang="ja-JP" sz="140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400" b="0" i="0" u="none" strike="noStrike" kern="0" cap="none" spc="0" normalizeH="0" baseline="0" noProof="0" dirty="0" smtClean="0">
                <a:ln>
                  <a:noFill/>
                </a:ln>
                <a:solidFill>
                  <a:srgbClr val="FF0000"/>
                </a:solidFill>
                <a:effectLst/>
                <a:uLnTx/>
                <a:uFillTx/>
                <a:latin typeface="ＭＳ Ｐゴシック"/>
                <a:ea typeface="ＭＳ Ｐゴシック"/>
                <a:cs typeface="+mn-cs"/>
              </a:rPr>
              <a:t>　</a:t>
            </a: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■開設面積 </a:t>
            </a:r>
            <a:r>
              <a:rPr kumimoji="1" lang="ja-JP" altLang="en-US" sz="1800" b="1" i="0" u="none" strike="noStrike" kern="0" cap="none" spc="0" normalizeH="0" baseline="0" noProof="0" dirty="0" smtClean="0">
                <a:ln>
                  <a:noFill/>
                </a:ln>
                <a:solidFill>
                  <a:srgbClr val="D5E0E7">
                    <a:lumMod val="10000"/>
                  </a:srgbClr>
                </a:solidFill>
                <a:effectLst/>
                <a:uLnTx/>
                <a:uFillTx/>
                <a:latin typeface="ＭＳ Ｐゴシック"/>
                <a:ea typeface="ＭＳ Ｐゴシック"/>
                <a:cs typeface="+mn-cs"/>
              </a:rPr>
              <a:t>： </a:t>
            </a:r>
            <a:r>
              <a:rPr kumimoji="1" lang="en-US" altLang="ja-JP" sz="1800" b="0" i="0" u="none" strike="noStrike" kern="0" cap="none" spc="0" normalizeH="0" baseline="0" noProof="0" dirty="0" smtClean="0">
                <a:ln>
                  <a:noFill/>
                </a:ln>
                <a:solidFill>
                  <a:srgbClr val="D5E0E7">
                    <a:lumMod val="10000"/>
                  </a:srgbClr>
                </a:solidFill>
                <a:effectLst/>
                <a:uLnTx/>
                <a:uFillTx/>
                <a:latin typeface="ＭＳ Ｐゴシック"/>
                <a:ea typeface="ＭＳ Ｐゴシック"/>
                <a:cs typeface="+mn-cs"/>
              </a:rPr>
              <a:t>20.1ha </a:t>
            </a:r>
            <a:r>
              <a:rPr kumimoji="1" lang="en-US" altLang="ja-JP" sz="1400" b="0" i="0" u="none" strike="noStrike" kern="0" cap="none" spc="0" normalizeH="0" baseline="0" noProof="0" dirty="0" smtClean="0">
                <a:ln>
                  <a:noFill/>
                </a:ln>
                <a:solidFill>
                  <a:srgbClr val="D5E0E7">
                    <a:lumMod val="10000"/>
                  </a:srgbClr>
                </a:solidFill>
                <a:effectLst/>
                <a:uLnTx/>
                <a:uFillTx/>
                <a:latin typeface="ＭＳ Ｐゴシック"/>
                <a:ea typeface="ＭＳ Ｐゴシック"/>
                <a:cs typeface="+mn-cs"/>
              </a:rPr>
              <a:t> </a:t>
            </a:r>
            <a:r>
              <a:rPr kumimoji="1" lang="ja-JP" altLang="en-US" sz="1400" b="0" i="0" u="none" strike="noStrike" kern="1200" cap="none" spc="0" normalizeH="0" baseline="0" noProof="0" dirty="0" smtClean="0">
                <a:ln>
                  <a:noFill/>
                </a:ln>
                <a:solidFill>
                  <a:srgbClr val="D5E0E7">
                    <a:lumMod val="10000"/>
                  </a:srgbClr>
                </a:solidFill>
                <a:effectLst/>
                <a:uLnTx/>
                <a:uFillTx/>
                <a:latin typeface="ＭＳ Ｐゴシック"/>
                <a:ea typeface="ＭＳ Ｐゴシック"/>
                <a:cs typeface="+mn-cs"/>
              </a:rPr>
              <a:t>（</a:t>
            </a:r>
            <a:r>
              <a:rPr kumimoji="1" lang="ja-JP" altLang="en-US" sz="1400" b="0" i="0" u="none" strike="noStrike" kern="1200" cap="none" spc="0" normalizeH="0" baseline="0" noProof="0" dirty="0">
                <a:ln>
                  <a:noFill/>
                </a:ln>
                <a:solidFill>
                  <a:srgbClr val="D5E0E7">
                    <a:lumMod val="10000"/>
                  </a:srgbClr>
                </a:solidFill>
                <a:effectLst/>
                <a:uLnTx/>
                <a:uFillTx/>
                <a:latin typeface="ＭＳ Ｐゴシック"/>
                <a:ea typeface="ＭＳ Ｐゴシック"/>
                <a:cs typeface="+mn-cs"/>
              </a:rPr>
              <a:t>泉佐野市</a:t>
            </a:r>
            <a:r>
              <a:rPr kumimoji="1" lang="en-US" altLang="ja-JP" sz="1400" b="0" i="0" u="none" strike="noStrike" kern="1200" cap="none" spc="0" normalizeH="0" baseline="0" noProof="0" dirty="0">
                <a:ln>
                  <a:noFill/>
                </a:ln>
                <a:solidFill>
                  <a:srgbClr val="D5E0E7">
                    <a:lumMod val="10000"/>
                  </a:srgbClr>
                </a:solidFill>
                <a:effectLst/>
                <a:uLnTx/>
                <a:uFillTx/>
                <a:latin typeface="ＭＳ Ｐゴシック"/>
                <a:ea typeface="ＭＳ Ｐゴシック"/>
                <a:cs typeface="+mn-cs"/>
              </a:rPr>
              <a:t>16.8</a:t>
            </a:r>
            <a:r>
              <a:rPr kumimoji="1" lang="ja-JP" altLang="en-US" sz="1400" b="0" i="0" u="none" strike="noStrike" kern="1200" cap="none" spc="0" normalizeH="0" baseline="0" noProof="0" dirty="0">
                <a:ln>
                  <a:noFill/>
                </a:ln>
                <a:solidFill>
                  <a:srgbClr val="D5E0E7">
                    <a:lumMod val="10000"/>
                  </a:srgbClr>
                </a:solidFill>
                <a:effectLst/>
                <a:uLnTx/>
                <a:uFillTx/>
                <a:latin typeface="ＭＳ Ｐゴシック"/>
                <a:ea typeface="ＭＳ Ｐゴシック"/>
                <a:cs typeface="+mn-cs"/>
              </a:rPr>
              <a:t>　田尻町</a:t>
            </a:r>
            <a:r>
              <a:rPr kumimoji="1" lang="en-US" altLang="ja-JP" sz="1400" b="0" i="0" u="none" strike="noStrike" kern="1200" cap="none" spc="0" normalizeH="0" baseline="0" noProof="0" dirty="0">
                <a:ln>
                  <a:noFill/>
                </a:ln>
                <a:solidFill>
                  <a:srgbClr val="D5E0E7">
                    <a:lumMod val="10000"/>
                  </a:srgbClr>
                </a:solidFill>
                <a:effectLst/>
                <a:uLnTx/>
                <a:uFillTx/>
                <a:latin typeface="ＭＳ Ｐゴシック"/>
                <a:ea typeface="ＭＳ Ｐゴシック"/>
                <a:cs typeface="+mn-cs"/>
              </a:rPr>
              <a:t>3.3</a:t>
            </a:r>
            <a:r>
              <a:rPr kumimoji="1" lang="ja-JP" altLang="en-US" sz="1400" b="0" i="0" u="none" strike="noStrike" kern="1200" cap="none" spc="0" normalizeH="0" baseline="0" noProof="0" dirty="0">
                <a:ln>
                  <a:noFill/>
                </a:ln>
                <a:solidFill>
                  <a:srgbClr val="D5E0E7">
                    <a:lumMod val="10000"/>
                  </a:srgbClr>
                </a:solidFill>
                <a:effectLst/>
                <a:uLnTx/>
                <a:uFillTx/>
                <a:latin typeface="ＭＳ Ｐゴシック"/>
                <a:ea typeface="ＭＳ Ｐゴシック"/>
                <a:cs typeface="+mn-cs"/>
              </a:rPr>
              <a:t>　泉南市</a:t>
            </a:r>
            <a:r>
              <a:rPr kumimoji="1" lang="en-US" altLang="ja-JP" sz="1400" b="0" i="0" u="none" strike="noStrike" kern="1200" cap="none" spc="0" normalizeH="0" baseline="0" noProof="0" dirty="0">
                <a:ln>
                  <a:noFill/>
                </a:ln>
                <a:solidFill>
                  <a:srgbClr val="D5E0E7">
                    <a:lumMod val="10000"/>
                  </a:srgbClr>
                </a:solidFill>
                <a:effectLst/>
                <a:uLnTx/>
                <a:uFillTx/>
                <a:latin typeface="ＭＳ Ｐゴシック"/>
                <a:ea typeface="ＭＳ Ｐゴシック"/>
                <a:cs typeface="+mn-cs"/>
              </a:rPr>
              <a:t>0</a:t>
            </a:r>
            <a:r>
              <a:rPr kumimoji="1" lang="ja-JP" altLang="en-US" sz="1400" b="0" i="0" u="none" strike="noStrike" kern="1200" cap="none" spc="0" normalizeH="0" baseline="0" noProof="0" dirty="0" smtClean="0">
                <a:ln>
                  <a:noFill/>
                </a:ln>
                <a:solidFill>
                  <a:srgbClr val="D5E0E7">
                    <a:lumMod val="10000"/>
                  </a:srgbClr>
                </a:solidFill>
                <a:effectLst/>
                <a:uLnTx/>
                <a:uFillTx/>
                <a:latin typeface="ＭＳ Ｐゴシック"/>
                <a:ea typeface="ＭＳ Ｐゴシック"/>
                <a:cs typeface="+mn-cs"/>
              </a:rPr>
              <a:t>）</a:t>
            </a:r>
            <a:r>
              <a:rPr kumimoji="1" lang="ja-JP" altLang="en-US" sz="1400" b="1" i="0" u="none" strike="noStrike" kern="0" cap="none" spc="0" normalizeH="0" baseline="0" noProof="0" dirty="0" smtClean="0">
                <a:ln>
                  <a:noFill/>
                </a:ln>
                <a:solidFill>
                  <a:srgbClr val="FF0000"/>
                </a:solidFill>
                <a:effectLst/>
                <a:uLnTx/>
                <a:uFillTx/>
                <a:latin typeface="ＭＳ Ｐゴシック"/>
                <a:ea typeface="ＭＳ Ｐゴシック"/>
                <a:cs typeface="+mn-cs"/>
              </a:rPr>
              <a:t>  </a:t>
            </a:r>
            <a:endParaRPr kumimoji="1" lang="en-US" altLang="ja-JP" sz="1400" b="1" i="0" u="none" strike="noStrike" kern="0" cap="none" spc="0" normalizeH="0" baseline="0" noProof="0" dirty="0" smtClean="0">
              <a:ln>
                <a:noFill/>
              </a:ln>
              <a:solidFill>
                <a:srgbClr val="FF0000"/>
              </a:solidFill>
              <a:effectLst/>
              <a:uLnTx/>
              <a:uFillTx/>
              <a:latin typeface="ＭＳ Ｐゴシック"/>
              <a:ea typeface="ＭＳ Ｐゴシック"/>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a:ln>
                  <a:noFill/>
                </a:ln>
                <a:solidFill>
                  <a:srgbClr val="FF0000"/>
                </a:solidFill>
                <a:effectLst/>
                <a:uLnTx/>
                <a:uFillTx/>
                <a:latin typeface="ＭＳ Ｐゴシック"/>
                <a:ea typeface="ＭＳ Ｐゴシック"/>
                <a:cs typeface="+mn-cs"/>
              </a:rPr>
              <a:t>　</a:t>
            </a: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■開設年月 </a:t>
            </a: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平成</a:t>
            </a:r>
            <a:r>
              <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8</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年</a:t>
            </a:r>
            <a:r>
              <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10</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月</a:t>
            </a: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endParaRPr kumimoji="1" lang="en-US" altLang="ja-JP" sz="1800" b="1"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  ■立地特性</a:t>
            </a:r>
            <a:endParaRPr kumimoji="1" lang="en-US" altLang="ja-JP" sz="1800" b="1" i="0" u="none" strike="noStrike" kern="0" cap="none" spc="0" normalizeH="0" baseline="0" noProof="0" dirty="0" smtClean="0">
              <a:ln>
                <a:noFill/>
              </a:ln>
              <a:solidFill>
                <a:srgbClr val="006699"/>
              </a:solidFill>
              <a:effectLst/>
              <a:uLnTx/>
              <a:uFillTx/>
              <a:latin typeface="ＭＳ Ｐゴシック"/>
              <a:ea typeface="ＭＳ Ｐゴシック"/>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1" lang="en-US" altLang="ja-JP" sz="1800" b="0" i="0" u="none" strike="noStrike" kern="0" cap="none" spc="0" normalizeH="0" baseline="0" noProof="0" dirty="0" smtClean="0">
              <a:ln>
                <a:noFill/>
              </a:ln>
              <a:solidFill>
                <a:srgbClr val="FF0000"/>
              </a:solidFill>
              <a:effectLst/>
              <a:uLnTx/>
              <a:uFillTx/>
              <a:latin typeface="ＭＳ Ｐゴシック"/>
              <a:ea typeface="ＭＳ Ｐゴシック"/>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1" lang="ja-JP" altLang="en-US" sz="1400" b="0" i="0" u="none" strike="noStrike" kern="0" cap="none" spc="0" normalizeH="0" baseline="0" noProof="0" dirty="0" smtClean="0">
                <a:ln>
                  <a:noFill/>
                </a:ln>
                <a:solidFill>
                  <a:srgbClr val="006699"/>
                </a:solidFill>
                <a:effectLst/>
                <a:uLnTx/>
                <a:uFillTx/>
                <a:latin typeface="ＭＳ Ｐゴシック"/>
                <a:ea typeface="ＭＳ Ｐゴシック"/>
                <a:cs typeface="+mn-cs"/>
              </a:rPr>
              <a:t> </a:t>
            </a:r>
            <a:endParaRPr kumimoji="1" lang="en-US" altLang="ja-JP" sz="1400" b="0" i="0" u="none" strike="noStrike" kern="0" cap="none" spc="0" normalizeH="0" baseline="0" noProof="0" dirty="0">
              <a:ln>
                <a:noFill/>
              </a:ln>
              <a:solidFill>
                <a:srgbClr val="006699"/>
              </a:solidFill>
              <a:effectLst/>
              <a:uLnTx/>
              <a:uFillTx/>
              <a:latin typeface="ＭＳ Ｐゴシック"/>
              <a:ea typeface="ＭＳ Ｐゴシック"/>
              <a:cs typeface="+mn-cs"/>
            </a:endParaRPr>
          </a:p>
        </p:txBody>
      </p:sp>
      <p:sp>
        <p:nvSpPr>
          <p:cNvPr id="31" name="テキスト ボックス 30"/>
          <p:cNvSpPr txBox="1"/>
          <p:nvPr/>
        </p:nvSpPr>
        <p:spPr>
          <a:xfrm>
            <a:off x="9949619" y="6743867"/>
            <a:ext cx="762763"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松林</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pic>
        <p:nvPicPr>
          <p:cNvPr id="3" name="図 2"/>
          <p:cNvPicPr>
            <a:picLocks noChangeAspect="1"/>
          </p:cNvPicPr>
          <p:nvPr/>
        </p:nvPicPr>
        <p:blipFill rotWithShape="1">
          <a:blip r:embed="rId2"/>
          <a:srcRect l="17347" t="30313" r="30077" b="12963"/>
          <a:stretch/>
        </p:blipFill>
        <p:spPr>
          <a:xfrm>
            <a:off x="970334" y="3931594"/>
            <a:ext cx="3788944" cy="2298302"/>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4484183" y="2988359"/>
            <a:ext cx="5979162" cy="1627067"/>
          </a:xfrm>
          <a:prstGeom prst="rect">
            <a:avLst/>
          </a:prstGeom>
        </p:spPr>
      </p:pic>
      <p:sp>
        <p:nvSpPr>
          <p:cNvPr id="7" name="テキスト ボックス 22"/>
          <p:cNvSpPr txBox="1">
            <a:spLocks noChangeArrowheads="1"/>
          </p:cNvSpPr>
          <p:nvPr/>
        </p:nvSpPr>
        <p:spPr bwMode="auto">
          <a:xfrm rot="16200000">
            <a:off x="6606139" y="2003286"/>
            <a:ext cx="9316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花海道</a:t>
            </a:r>
            <a:endPar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8" name="楕円 7"/>
          <p:cNvSpPr/>
          <p:nvPr/>
        </p:nvSpPr>
        <p:spPr>
          <a:xfrm>
            <a:off x="6997367" y="2362826"/>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9" name="テキスト ボックス 22"/>
          <p:cNvSpPr txBox="1">
            <a:spLocks noChangeArrowheads="1"/>
          </p:cNvSpPr>
          <p:nvPr/>
        </p:nvSpPr>
        <p:spPr bwMode="auto">
          <a:xfrm rot="16200000">
            <a:off x="7048281" y="5315107"/>
            <a:ext cx="15502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マーブルビーチ</a:t>
            </a:r>
            <a:endPar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0" name="テキスト ボックス 22"/>
          <p:cNvSpPr txBox="1">
            <a:spLocks noChangeArrowheads="1"/>
          </p:cNvSpPr>
          <p:nvPr/>
        </p:nvSpPr>
        <p:spPr bwMode="auto">
          <a:xfrm rot="16200000">
            <a:off x="7221872" y="3472168"/>
            <a:ext cx="9086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連絡通路</a:t>
            </a:r>
            <a:endPar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2" name="楕円 11"/>
          <p:cNvSpPr/>
          <p:nvPr/>
        </p:nvSpPr>
        <p:spPr>
          <a:xfrm>
            <a:off x="7473765" y="3727297"/>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3" name="テキスト ボックス 22"/>
          <p:cNvSpPr txBox="1">
            <a:spLocks noChangeArrowheads="1"/>
          </p:cNvSpPr>
          <p:nvPr/>
        </p:nvSpPr>
        <p:spPr bwMode="auto">
          <a:xfrm rot="16200000">
            <a:off x="7205670" y="2430515"/>
            <a:ext cx="5883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mn-cs"/>
              </a:rPr>
              <a:t>太鼓橋</a:t>
            </a:r>
          </a:p>
        </p:txBody>
      </p:sp>
      <p:sp>
        <p:nvSpPr>
          <p:cNvPr id="14" name="楕円 13"/>
          <p:cNvSpPr/>
          <p:nvPr/>
        </p:nvSpPr>
        <p:spPr>
          <a:xfrm>
            <a:off x="7290574" y="2443028"/>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5" name="テキスト ボックス 22"/>
          <p:cNvSpPr txBox="1">
            <a:spLocks noChangeArrowheads="1"/>
          </p:cNvSpPr>
          <p:nvPr/>
        </p:nvSpPr>
        <p:spPr bwMode="auto">
          <a:xfrm rot="16200000">
            <a:off x="6511866" y="2840932"/>
            <a:ext cx="7436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mn-cs"/>
              </a:rPr>
              <a:t>四季の泉</a:t>
            </a:r>
          </a:p>
        </p:txBody>
      </p:sp>
      <p:sp>
        <p:nvSpPr>
          <p:cNvPr id="16" name="楕円 15"/>
          <p:cNvSpPr/>
          <p:nvPr/>
        </p:nvSpPr>
        <p:spPr>
          <a:xfrm>
            <a:off x="6998307" y="2773205"/>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7" name="テキスト ボックス 22"/>
          <p:cNvSpPr txBox="1">
            <a:spLocks noChangeArrowheads="1"/>
          </p:cNvSpPr>
          <p:nvPr/>
        </p:nvSpPr>
        <p:spPr bwMode="auto">
          <a:xfrm rot="18359072">
            <a:off x="6630367" y="1717509"/>
            <a:ext cx="7029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シーサイドウォーク</a:t>
            </a:r>
            <a:endParaRPr kumimoji="1" lang="ja-JP" altLang="en-US" sz="3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8" name="楕円 17"/>
          <p:cNvSpPr/>
          <p:nvPr/>
        </p:nvSpPr>
        <p:spPr>
          <a:xfrm>
            <a:off x="7748795" y="5877272"/>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9" name="テキスト ボックス 22"/>
          <p:cNvSpPr txBox="1">
            <a:spLocks noChangeArrowheads="1"/>
          </p:cNvSpPr>
          <p:nvPr/>
        </p:nvSpPr>
        <p:spPr bwMode="auto">
          <a:xfrm rot="16200000">
            <a:off x="7366406" y="2375108"/>
            <a:ext cx="9316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海への道</a:t>
            </a:r>
            <a:endPar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20" name="楕円 19"/>
          <p:cNvSpPr/>
          <p:nvPr/>
        </p:nvSpPr>
        <p:spPr>
          <a:xfrm>
            <a:off x="7596902" y="2413629"/>
            <a:ext cx="135597"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Tree>
    <p:extLst>
      <p:ext uri="{BB962C8B-B14F-4D97-AF65-F5344CB8AC3E}">
        <p14:creationId xmlns:p14="http://schemas.microsoft.com/office/powerpoint/2010/main" val="1807425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りんく</a:t>
            </a:r>
            <a:r>
              <a:rPr lang="ja-JP" altLang="en-US" sz="4000" dirty="0"/>
              <a:t>う</a:t>
            </a:r>
            <a:r>
              <a:rPr lang="ja-JP" altLang="en-US" sz="4000" dirty="0" smtClean="0"/>
              <a:t>公園</a:t>
            </a:r>
            <a:endParaRPr kumimoji="1" lang="ja-JP" altLang="en-US" sz="4000" dirty="0"/>
          </a:p>
        </p:txBody>
      </p:sp>
      <p:sp>
        <p:nvSpPr>
          <p:cNvPr id="11" name="Rectangle 2"/>
          <p:cNvSpPr txBox="1">
            <a:spLocks noChangeArrowheads="1"/>
          </p:cNvSpPr>
          <p:nvPr/>
        </p:nvSpPr>
        <p:spPr bwMode="auto">
          <a:xfrm>
            <a:off x="597006" y="1595892"/>
            <a:ext cx="591092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主要施設（１）　</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マーブルビーチ</a:t>
            </a:r>
            <a:endPar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endParaRPr>
          </a:p>
        </p:txBody>
      </p:sp>
      <p:sp>
        <p:nvSpPr>
          <p:cNvPr id="12" name="タイトル 1"/>
          <p:cNvSpPr txBox="1">
            <a:spLocks/>
          </p:cNvSpPr>
          <p:nvPr/>
        </p:nvSpPr>
        <p:spPr bwMode="auto">
          <a:xfrm>
            <a:off x="169168" y="878154"/>
            <a:ext cx="8974832" cy="53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2700" b="1" i="0" u="none" strike="noStrike" kern="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■主要施設</a:t>
            </a:r>
            <a:endParaRPr kumimoji="1" lang="ja-JP" altLang="en-US" sz="2000" b="0" i="0" u="none" strike="noStrike" kern="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endParaRPr>
          </a:p>
        </p:txBody>
      </p:sp>
      <p:sp>
        <p:nvSpPr>
          <p:cNvPr id="14" name="テキスト ボックス 12"/>
          <p:cNvSpPr txBox="1">
            <a:spLocks noChangeArrowheads="1"/>
          </p:cNvSpPr>
          <p:nvPr/>
        </p:nvSpPr>
        <p:spPr bwMode="auto">
          <a:xfrm>
            <a:off x="559291" y="1889034"/>
            <a:ext cx="57978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212745"/>
                </a:solidFill>
                <a:effectLst/>
                <a:uLnTx/>
                <a:uFillTx/>
                <a:latin typeface="ＭＳ Ｐゴシック"/>
                <a:ea typeface="ＭＳ Ｐゴシック"/>
                <a:cs typeface="+mn-cs"/>
              </a:rPr>
              <a:t>　</a:t>
            </a:r>
            <a:endParaRPr kumimoji="1" lang="en-US" altLang="ja-JP" sz="1600" b="0" i="0" u="none" strike="noStrike" kern="1200" cap="none" spc="0" normalizeH="0" baseline="0" noProof="0" dirty="0">
              <a:ln>
                <a:noFill/>
              </a:ln>
              <a:solidFill>
                <a:srgbClr val="212745"/>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○白い玉石と青い海のコントラストがまぶしい綺麗なビーチ。</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夏</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に</a:t>
            </a: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は</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花火大会などのイベント会場にもなっています。</a:t>
            </a:r>
            <a:endParaRPr kumimoji="1" lang="en-US" altLang="ja-JP" sz="16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pic>
        <p:nvPicPr>
          <p:cNvPr id="15" name="図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8841" y="1126592"/>
            <a:ext cx="1944483" cy="1458363"/>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
          <p:cNvSpPr txBox="1">
            <a:spLocks noChangeArrowheads="1"/>
          </p:cNvSpPr>
          <p:nvPr/>
        </p:nvSpPr>
        <p:spPr bwMode="auto">
          <a:xfrm>
            <a:off x="581580" y="3001700"/>
            <a:ext cx="591092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主要施設</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（２）</a:t>
            </a: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　</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四季の泉</a:t>
            </a:r>
            <a:endPar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endParaRPr>
          </a:p>
        </p:txBody>
      </p:sp>
      <p:sp>
        <p:nvSpPr>
          <p:cNvPr id="22" name="テキスト ボックス 12"/>
          <p:cNvSpPr txBox="1">
            <a:spLocks noChangeArrowheads="1"/>
          </p:cNvSpPr>
          <p:nvPr/>
        </p:nvSpPr>
        <p:spPr bwMode="auto">
          <a:xfrm>
            <a:off x="553943" y="3299969"/>
            <a:ext cx="57978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212745"/>
                </a:solidFill>
                <a:effectLst/>
                <a:uLnTx/>
                <a:uFillTx/>
                <a:latin typeface="ＭＳ Ｐゴシック"/>
                <a:ea typeface="ＭＳ Ｐゴシック"/>
                <a:cs typeface="+mn-cs"/>
              </a:rPr>
              <a:t>　</a:t>
            </a:r>
            <a:endParaRPr kumimoji="1" lang="en-US" altLang="ja-JP" sz="1600" b="0" i="0" u="none" strike="noStrike" kern="1200" cap="none" spc="0" normalizeH="0" baseline="0" noProof="0" dirty="0">
              <a:ln>
                <a:noFill/>
              </a:ln>
              <a:solidFill>
                <a:srgbClr val="212745"/>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○３つの輪は、太鼓橋から見た「冬至」「夏至」「春分、秋分」の</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太陽の日周運動を表しています。</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噴水があがり、夜はライトアップされて府民の憩いの場所に</a:t>
            </a:r>
            <a:r>
              <a:rPr kumimoji="1" lang="ja-JP" altLang="en-US" sz="1600" b="0" i="0" u="none" strike="noStrike" kern="1200" cap="none" spc="0" normalizeH="0" baseline="0" noProof="0" dirty="0" err="1" smtClean="0">
                <a:ln>
                  <a:noFill/>
                </a:ln>
                <a:solidFill>
                  <a:srgbClr val="000000"/>
                </a:solidFill>
                <a:effectLst/>
                <a:uLnTx/>
                <a:uFillTx/>
                <a:latin typeface="ＭＳ Ｐゴシック"/>
                <a:ea typeface="ＭＳ Ｐゴシック"/>
                <a:cs typeface="+mn-cs"/>
              </a:rPr>
              <a:t>なっ</a:t>
            </a:r>
            <a:endParaRPr kumimoji="1" lang="en-US" altLang="ja-JP" sz="16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ています。</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p:txBody>
      </p:sp>
      <p:pic>
        <p:nvPicPr>
          <p:cNvPr id="23" name="図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4038" y="3042119"/>
            <a:ext cx="1948462" cy="1461022"/>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2"/>
          <p:cNvSpPr txBox="1">
            <a:spLocks noChangeArrowheads="1"/>
          </p:cNvSpPr>
          <p:nvPr/>
        </p:nvSpPr>
        <p:spPr bwMode="auto">
          <a:xfrm>
            <a:off x="587493" y="4868675"/>
            <a:ext cx="591092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主要施設</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（３）</a:t>
            </a: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　</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太鼓</a:t>
            </a: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橋</a:t>
            </a:r>
          </a:p>
        </p:txBody>
      </p:sp>
      <p:sp>
        <p:nvSpPr>
          <p:cNvPr id="25" name="テキスト ボックス 12"/>
          <p:cNvSpPr txBox="1">
            <a:spLocks noChangeArrowheads="1"/>
          </p:cNvSpPr>
          <p:nvPr/>
        </p:nvSpPr>
        <p:spPr bwMode="auto">
          <a:xfrm>
            <a:off x="644023" y="5166645"/>
            <a:ext cx="57978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212745"/>
                </a:solidFill>
                <a:effectLst/>
                <a:uLnTx/>
                <a:uFillTx/>
                <a:latin typeface="ＭＳ Ｐゴシック"/>
                <a:ea typeface="ＭＳ Ｐゴシック"/>
                <a:cs typeface="+mn-cs"/>
              </a:rPr>
              <a:t>　</a:t>
            </a:r>
            <a:endParaRPr kumimoji="1" lang="en-US" altLang="ja-JP" sz="1600" b="0" i="0" u="none" strike="noStrike" kern="1200" cap="none" spc="0" normalizeH="0" baseline="0" noProof="0" dirty="0">
              <a:ln>
                <a:noFill/>
              </a:ln>
              <a:solidFill>
                <a:srgbClr val="212745"/>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○木材の心地よい風合いのある大きな橋。石舞台で行われる</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　音楽</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祭などのイベントも楽しめる場所となっています。</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p:txBody>
      </p:sp>
      <p:pic>
        <p:nvPicPr>
          <p:cNvPr id="26"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4526" y="4939025"/>
            <a:ext cx="1947486" cy="1466076"/>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230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bwMode="auto">
          <a:xfrm>
            <a:off x="0" y="885974"/>
            <a:ext cx="3456384"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solidFill>
                  <a:srgbClr val="000000"/>
                </a:solidFill>
              </a:rPr>
              <a:t>■利用状況</a:t>
            </a:r>
            <a:endParaRPr lang="ja-JP" altLang="en-US" sz="2000" b="1" kern="0" dirty="0">
              <a:solidFill>
                <a:srgbClr val="000000"/>
              </a:solidFill>
            </a:endParaRPr>
          </a:p>
        </p:txBody>
      </p:sp>
      <p:sp>
        <p:nvSpPr>
          <p:cNvPr id="4" name="テキスト ボックス 12"/>
          <p:cNvSpPr txBox="1">
            <a:spLocks noChangeArrowheads="1"/>
          </p:cNvSpPr>
          <p:nvPr/>
        </p:nvSpPr>
        <p:spPr bwMode="auto">
          <a:xfrm>
            <a:off x="251172" y="1389212"/>
            <a:ext cx="84976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000" dirty="0">
                <a:latin typeface="HGｺﾞｼｯｸM" panose="020B0609000000000000" pitchFamily="49" charset="-128"/>
                <a:ea typeface="HGｺﾞｼｯｸM" panose="020B0609000000000000" pitchFamily="49" charset="-128"/>
              </a:rPr>
              <a:t>〇</a:t>
            </a:r>
            <a:r>
              <a:rPr kumimoji="1" lang="ja-JP" altLang="en-US" sz="2000" b="0" i="0" u="none" strike="noStrike" kern="1200" cap="none" spc="0" normalizeH="0" baseline="0" noProof="0" dirty="0" smtClean="0">
                <a:ln>
                  <a:noFill/>
                </a:ln>
                <a:effectLst/>
                <a:uLnTx/>
                <a:uFillTx/>
                <a:latin typeface="HGｺﾞｼｯｸM" panose="020B0609000000000000" pitchFamily="49" charset="-128"/>
                <a:ea typeface="HGｺﾞｼｯｸM" panose="020B0609000000000000" pitchFamily="49" charset="-128"/>
                <a:cs typeface="+mn-cs"/>
              </a:rPr>
              <a:t>年間約</a:t>
            </a:r>
            <a:r>
              <a:rPr lang="ja-JP" altLang="en-US" sz="2000" dirty="0" smtClean="0">
                <a:latin typeface="HGｺﾞｼｯｸM" panose="020B0609000000000000" pitchFamily="49" charset="-128"/>
                <a:ea typeface="HGｺﾞｼｯｸM" panose="020B0609000000000000" pitchFamily="49" charset="-128"/>
              </a:rPr>
              <a:t>１３０</a:t>
            </a:r>
            <a:r>
              <a:rPr kumimoji="1" lang="ja-JP" altLang="en-US" sz="2000" b="0" i="0" u="none" strike="noStrike" kern="1200" cap="none" spc="0" normalizeH="0" baseline="0" noProof="0" dirty="0" smtClean="0">
                <a:ln>
                  <a:noFill/>
                </a:ln>
                <a:effectLst/>
                <a:uLnTx/>
                <a:uFillTx/>
                <a:latin typeface="HGｺﾞｼｯｸM" panose="020B0609000000000000" pitchFamily="49" charset="-128"/>
                <a:ea typeface="HGｺﾞｼｯｸM" panose="020B0609000000000000" pitchFamily="49" charset="-128"/>
                <a:cs typeface="+mn-cs"/>
              </a:rPr>
              <a:t>万人</a:t>
            </a:r>
            <a:r>
              <a:rPr kumimoji="1" lang="ja-JP" altLang="en-US" sz="20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rPr>
              <a:t>の来</a:t>
            </a:r>
            <a:r>
              <a:rPr kumimoji="1" lang="ja-JP" altLang="en-US" sz="2000" b="0" i="0" u="none" strike="noStrike" kern="1200" cap="none" spc="0" normalizeH="0" baseline="0" noProof="0" dirty="0" smtClean="0">
                <a:ln>
                  <a:noFill/>
                </a:ln>
                <a:effectLst/>
                <a:uLnTx/>
                <a:uFillTx/>
                <a:latin typeface="HGｺﾞｼｯｸM" panose="020B0609000000000000" pitchFamily="49" charset="-128"/>
                <a:ea typeface="HGｺﾞｼｯｸM" panose="020B0609000000000000" pitchFamily="49" charset="-128"/>
                <a:cs typeface="+mn-cs"/>
              </a:rPr>
              <a:t>園者数で、増加傾向</a:t>
            </a:r>
            <a:endParaRPr kumimoji="1" lang="en-US" altLang="ja-JP" sz="20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rPr>
              <a:t>　</a:t>
            </a:r>
            <a:endParaRPr kumimoji="1" lang="en-US" altLang="ja-JP" sz="20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endParaRPr>
          </a:p>
        </p:txBody>
      </p:sp>
      <p:graphicFrame>
        <p:nvGraphicFramePr>
          <p:cNvPr id="7" name="グラフ 6"/>
          <p:cNvGraphicFramePr>
            <a:graphicFrameLocks/>
          </p:cNvGraphicFramePr>
          <p:nvPr>
            <p:extLst>
              <p:ext uri="{D42A27DB-BD31-4B8C-83A1-F6EECF244321}">
                <p14:modId xmlns:p14="http://schemas.microsoft.com/office/powerpoint/2010/main" val="287073668"/>
              </p:ext>
            </p:extLst>
          </p:nvPr>
        </p:nvGraphicFramePr>
        <p:xfrm>
          <a:off x="467544" y="1892450"/>
          <a:ext cx="7704856" cy="4784137"/>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6522589" y="2446447"/>
            <a:ext cx="1790875" cy="338554"/>
          </a:xfrm>
          <a:prstGeom prst="rect">
            <a:avLst/>
          </a:prstGeom>
          <a:noFill/>
        </p:spPr>
        <p:txBody>
          <a:bodyPr wrap="none" rtlCol="0">
            <a:spAutoFit/>
          </a:bodyPr>
          <a:lstStyle/>
          <a:p>
            <a:r>
              <a:rPr lang="en-US" altLang="ja-JP" sz="1600" b="1" dirty="0" smtClean="0"/>
              <a:t>R2</a:t>
            </a:r>
            <a:r>
              <a:rPr lang="ja-JP" altLang="en-US" sz="1600" b="1" dirty="0" smtClean="0"/>
              <a:t>　</a:t>
            </a:r>
            <a:r>
              <a:rPr lang="en-US" altLang="ja-JP" sz="1600" b="1" dirty="0" smtClean="0"/>
              <a:t>1,308,914</a:t>
            </a:r>
            <a:r>
              <a:rPr lang="ja-JP" altLang="en-US" sz="1600" b="1" dirty="0" smtClean="0"/>
              <a:t>人</a:t>
            </a:r>
            <a:endParaRPr kumimoji="1" lang="ja-JP" altLang="en-US" sz="1600" b="1" dirty="0"/>
          </a:p>
        </p:txBody>
      </p:sp>
      <p:sp>
        <p:nvSpPr>
          <p:cNvPr id="10" name="タイトル 1"/>
          <p:cNvSpPr txBox="1">
            <a:spLocks/>
          </p:cNvSpPr>
          <p:nvPr/>
        </p:nvSpPr>
        <p:spPr>
          <a:xfrm>
            <a:off x="0" y="0"/>
            <a:ext cx="9143998" cy="585871"/>
          </a:xfrm>
          <a:prstGeom prst="rect">
            <a:avLst/>
          </a:prstGeom>
          <a:solidFill>
            <a:srgbClr val="43CEFF"/>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smtClean="0"/>
              <a:t>山田池公園</a:t>
            </a:r>
            <a:endParaRPr lang="ja-JP" altLang="en-US" sz="4400" dirty="0"/>
          </a:p>
        </p:txBody>
      </p:sp>
      <p:sp>
        <p:nvSpPr>
          <p:cNvPr id="9" name="テキスト ボックス 12"/>
          <p:cNvSpPr txBox="1">
            <a:spLocks noChangeArrowheads="1"/>
          </p:cNvSpPr>
          <p:nvPr/>
        </p:nvSpPr>
        <p:spPr bwMode="auto">
          <a:xfrm>
            <a:off x="611560" y="2208576"/>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HGｺﾞｼｯｸM" panose="020B0609000000000000" pitchFamily="49" charset="-128"/>
                <a:ea typeface="HGｺﾞｼｯｸM" panose="020B0609000000000000" pitchFamily="49" charset="-128"/>
                <a:cs typeface="+mn-cs"/>
              </a:rPr>
              <a:t>（人）</a:t>
            </a:r>
            <a:endParaRPr kumimoji="1" lang="en-US" altLang="ja-JP" sz="12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endParaRPr>
          </a:p>
        </p:txBody>
      </p:sp>
    </p:spTree>
    <p:extLst>
      <p:ext uri="{BB962C8B-B14F-4D97-AF65-F5344CB8AC3E}">
        <p14:creationId xmlns:p14="http://schemas.microsoft.com/office/powerpoint/2010/main" val="465069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rPr>
              <a:t>■</a:t>
            </a:r>
            <a:r>
              <a:rPr kumimoji="1" lang="ja-JP" altLang="en-US" sz="2700" b="1" dirty="0" smtClean="0">
                <a:solidFill>
                  <a:schemeClr val="tx1"/>
                </a:solidFill>
              </a:rPr>
              <a:t>利用状況</a:t>
            </a:r>
            <a:endParaRPr kumimoji="1" lang="ja-JP" altLang="en-US" sz="2000" dirty="0">
              <a:solidFill>
                <a:schemeClr val="tx1"/>
              </a:solidFill>
            </a:endParaRPr>
          </a:p>
        </p:txBody>
      </p:sp>
      <p:sp>
        <p:nvSpPr>
          <p:cNvPr id="3" name="正方形/長方形 2"/>
          <p:cNvSpPr/>
          <p:nvPr/>
        </p:nvSpPr>
        <p:spPr>
          <a:xfrm>
            <a:off x="1062" y="1336113"/>
            <a:ext cx="9142938"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a:t>
            </a:r>
            <a:endPar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りんく</a:t>
            </a:r>
            <a:r>
              <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rPr>
              <a:t>う</a:t>
            </a: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pic>
        <p:nvPicPr>
          <p:cNvPr id="5" name="図 4"/>
          <p:cNvPicPr>
            <a:picLocks noChangeAspect="1"/>
          </p:cNvPicPr>
          <p:nvPr/>
        </p:nvPicPr>
        <p:blipFill>
          <a:blip r:embed="rId2"/>
          <a:stretch>
            <a:fillRect/>
          </a:stretch>
        </p:blipFill>
        <p:spPr>
          <a:xfrm>
            <a:off x="-50406" y="2852936"/>
            <a:ext cx="4417475" cy="3362349"/>
          </a:xfrm>
          <a:prstGeom prst="rect">
            <a:avLst/>
          </a:prstGeom>
        </p:spPr>
      </p:pic>
      <p:sp>
        <p:nvSpPr>
          <p:cNvPr id="11" name="テキスト ボックス 12"/>
          <p:cNvSpPr txBox="1">
            <a:spLocks noChangeArrowheads="1"/>
          </p:cNvSpPr>
          <p:nvPr/>
        </p:nvSpPr>
        <p:spPr bwMode="auto">
          <a:xfrm>
            <a:off x="323528" y="1399690"/>
            <a:ext cx="83529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年間</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約５６万人の来</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園者数があります。</a:t>
            </a:r>
            <a:endParaRPr kumimoji="1" lang="en-US" altLang="ja-JP" sz="2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Ｒ２年度</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はコロナ禍</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で</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し</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たが、駐車場利用の増加が見られ、来園者数は</a:t>
            </a:r>
            <a:endParaRPr kumimoji="1" lang="en-US" altLang="ja-JP"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対前年比１０万人</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増加</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しました。</a:t>
            </a:r>
            <a:endParaRPr kumimoji="1" lang="en-US" altLang="ja-JP" sz="2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pic>
        <p:nvPicPr>
          <p:cNvPr id="4" name="図 3"/>
          <p:cNvPicPr>
            <a:picLocks noChangeAspect="1"/>
          </p:cNvPicPr>
          <p:nvPr/>
        </p:nvPicPr>
        <p:blipFill>
          <a:blip r:embed="rId3"/>
          <a:stretch>
            <a:fillRect/>
          </a:stretch>
        </p:blipFill>
        <p:spPr>
          <a:xfrm>
            <a:off x="4221809" y="3297597"/>
            <a:ext cx="4922191" cy="2930301"/>
          </a:xfrm>
          <a:prstGeom prst="rect">
            <a:avLst/>
          </a:prstGeom>
        </p:spPr>
      </p:pic>
    </p:spTree>
    <p:extLst>
      <p:ext uri="{BB962C8B-B14F-4D97-AF65-F5344CB8AC3E}">
        <p14:creationId xmlns:p14="http://schemas.microsoft.com/office/powerpoint/2010/main" val="2065209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0" y="11863"/>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りんく</a:t>
            </a:r>
            <a:r>
              <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rPr>
              <a:t>う</a:t>
            </a: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sp>
        <p:nvSpPr>
          <p:cNvPr id="13" name="コンテンツ プレースホルダー 2"/>
          <p:cNvSpPr txBox="1">
            <a:spLocks/>
          </p:cNvSpPr>
          <p:nvPr/>
        </p:nvSpPr>
        <p:spPr bwMode="auto">
          <a:xfrm>
            <a:off x="0" y="777010"/>
            <a:ext cx="4744649"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公園満足度調査結果</a:t>
            </a:r>
            <a:r>
              <a:rPr kumimoji="1" lang="ja-JP" altLang="en-US" sz="1600" b="1" i="0" u="none" strike="noStrike" kern="0" cap="none" spc="0" normalizeH="0" baseline="0" noProof="0" smtClean="0">
                <a:ln>
                  <a:noFill/>
                </a:ln>
                <a:solidFill>
                  <a:srgbClr val="006699"/>
                </a:solidFill>
                <a:effectLst/>
                <a:uLnTx/>
                <a:uFillTx/>
                <a:latin typeface="Verdana"/>
                <a:ea typeface="ＭＳ Ｐゴシック"/>
                <a:cs typeface="+mn-cs"/>
              </a:rPr>
              <a:t>（令和２年度</a:t>
            </a: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n-cs"/>
              </a:rPr>
              <a:t>実施）</a:t>
            </a:r>
            <a:endPar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sp>
        <p:nvSpPr>
          <p:cNvPr id="4" name="テキスト ボックス 3"/>
          <p:cNvSpPr txBox="1"/>
          <p:nvPr/>
        </p:nvSpPr>
        <p:spPr bwMode="auto">
          <a:xfrm>
            <a:off x="165929" y="1165471"/>
            <a:ext cx="2037629" cy="33855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n-cs"/>
              </a:rPr>
              <a:t>〇公園利用の目的</a:t>
            </a:r>
          </a:p>
        </p:txBody>
      </p:sp>
      <p:pic>
        <p:nvPicPr>
          <p:cNvPr id="5" name="図 4"/>
          <p:cNvPicPr>
            <a:picLocks noChangeAspect="1"/>
          </p:cNvPicPr>
          <p:nvPr/>
        </p:nvPicPr>
        <p:blipFill>
          <a:blip r:embed="rId3"/>
          <a:stretch>
            <a:fillRect/>
          </a:stretch>
        </p:blipFill>
        <p:spPr>
          <a:xfrm>
            <a:off x="-29412" y="1608418"/>
            <a:ext cx="4290862" cy="2242611"/>
          </a:xfrm>
          <a:prstGeom prst="rect">
            <a:avLst/>
          </a:prstGeom>
        </p:spPr>
      </p:pic>
      <p:graphicFrame>
        <p:nvGraphicFramePr>
          <p:cNvPr id="15" name="グラフ 14"/>
          <p:cNvGraphicFramePr>
            <a:graphicFrameLocks/>
          </p:cNvGraphicFramePr>
          <p:nvPr>
            <p:extLst/>
          </p:nvPr>
        </p:nvGraphicFramePr>
        <p:xfrm>
          <a:off x="4392377" y="689381"/>
          <a:ext cx="4609254" cy="35130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グラフ 16"/>
          <p:cNvGraphicFramePr>
            <a:graphicFrameLocks/>
          </p:cNvGraphicFramePr>
          <p:nvPr>
            <p:extLst/>
          </p:nvPr>
        </p:nvGraphicFramePr>
        <p:xfrm>
          <a:off x="117481" y="3851029"/>
          <a:ext cx="4886567" cy="2890611"/>
        </p:xfrm>
        <a:graphic>
          <a:graphicData uri="http://schemas.openxmlformats.org/drawingml/2006/chart">
            <c:chart xmlns:c="http://schemas.openxmlformats.org/drawingml/2006/chart" xmlns:r="http://schemas.openxmlformats.org/officeDocument/2006/relationships" r:id="rId5"/>
          </a:graphicData>
        </a:graphic>
      </p:graphicFrame>
      <p:pic>
        <p:nvPicPr>
          <p:cNvPr id="2" name="図 1"/>
          <p:cNvPicPr>
            <a:picLocks noChangeAspect="1"/>
          </p:cNvPicPr>
          <p:nvPr/>
        </p:nvPicPr>
        <p:blipFill>
          <a:blip r:embed="rId6"/>
          <a:stretch>
            <a:fillRect/>
          </a:stretch>
        </p:blipFill>
        <p:spPr>
          <a:xfrm>
            <a:off x="5313051" y="4122802"/>
            <a:ext cx="3248649" cy="2347063"/>
          </a:xfrm>
          <a:prstGeom prst="rect">
            <a:avLst/>
          </a:prstGeom>
        </p:spPr>
      </p:pic>
      <p:sp>
        <p:nvSpPr>
          <p:cNvPr id="12" name="テキスト ボックス 11"/>
          <p:cNvSpPr txBox="1"/>
          <p:nvPr/>
        </p:nvSpPr>
        <p:spPr bwMode="auto">
          <a:xfrm>
            <a:off x="5367340" y="4202395"/>
            <a:ext cx="3249068" cy="33855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n-cs"/>
              </a:rPr>
              <a:t>〇イベントの種類や数は十分ですか？</a:t>
            </a:r>
          </a:p>
        </p:txBody>
      </p:sp>
    </p:spTree>
    <p:extLst>
      <p:ext uri="{BB962C8B-B14F-4D97-AF65-F5344CB8AC3E}">
        <p14:creationId xmlns:p14="http://schemas.microsoft.com/office/powerpoint/2010/main" val="2705571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243284" y="907457"/>
            <a:ext cx="4256708" cy="503238"/>
          </a:xfrm>
        </p:spPr>
        <p:txBody>
          <a:bodyPr/>
          <a:lstStyle/>
          <a:p>
            <a:pPr marL="0" indent="0">
              <a:buFontTx/>
              <a:buNone/>
            </a:pPr>
            <a:r>
              <a:rPr lang="ja-JP" altLang="en-US" sz="2800" b="1" dirty="0" smtClean="0">
                <a:solidFill>
                  <a:srgbClr val="0070C0"/>
                </a:solidFill>
              </a:rPr>
              <a:t>■　公園の管理上の課題</a:t>
            </a:r>
          </a:p>
        </p:txBody>
      </p:sp>
      <p:sp>
        <p:nvSpPr>
          <p:cNvPr id="5" name="タイトル 1"/>
          <p:cNvSpPr>
            <a:spLocks noGrp="1"/>
          </p:cNvSpPr>
          <p:nvPr>
            <p:ph type="title"/>
          </p:nvPr>
        </p:nvSpPr>
        <p:spPr>
          <a:xfrm>
            <a:off x="9396536" y="3352345"/>
            <a:ext cx="4644008" cy="749700"/>
          </a:xfrm>
        </p:spPr>
        <p:txBody>
          <a:bodyPr anchor="t">
            <a:noAutofit/>
          </a:bodyPr>
          <a:lstStyle/>
          <a:p>
            <a:pPr algn="l" eaLnBrk="1" hangingPunct="1">
              <a:lnSpc>
                <a:spcPct val="100000"/>
              </a:lnSpc>
            </a:pPr>
            <a:r>
              <a:rPr lang="en-US" altLang="ja-JP" sz="1400" dirty="0" smtClean="0">
                <a:solidFill>
                  <a:schemeClr val="tx1"/>
                </a:solidFill>
                <a:effectLst/>
                <a:latin typeface="+mn-ea"/>
                <a:ea typeface="+mn-ea"/>
              </a:rPr>
              <a:t/>
            </a:r>
            <a:br>
              <a:rPr lang="en-US" altLang="ja-JP" sz="1400" dirty="0" smtClean="0">
                <a:solidFill>
                  <a:schemeClr val="tx1"/>
                </a:solidFill>
                <a:effectLst/>
                <a:latin typeface="+mn-ea"/>
                <a:ea typeface="+mn-ea"/>
              </a:rPr>
            </a:br>
            <a:r>
              <a:rPr lang="ja-JP" altLang="en-US" sz="1400" b="1" dirty="0" smtClean="0">
                <a:solidFill>
                  <a:schemeClr val="tx1"/>
                </a:solidFill>
                <a:effectLst/>
                <a:latin typeface="+mn-ea"/>
                <a:ea typeface="+mn-ea"/>
              </a:rPr>
              <a:t>　　</a:t>
            </a:r>
            <a:r>
              <a:rPr lang="en-US" altLang="ja-JP" sz="1400" dirty="0" smtClean="0">
                <a:solidFill>
                  <a:schemeClr val="tx1"/>
                </a:solidFill>
                <a:effectLst/>
                <a:latin typeface="+mn-ea"/>
                <a:ea typeface="+mn-ea"/>
              </a:rPr>
              <a:t/>
            </a:r>
            <a:br>
              <a:rPr lang="en-US" altLang="ja-JP" sz="1400" dirty="0" smtClean="0">
                <a:solidFill>
                  <a:schemeClr val="tx1"/>
                </a:solidFill>
                <a:effectLst/>
                <a:latin typeface="+mn-ea"/>
                <a:ea typeface="+mn-ea"/>
              </a:rPr>
            </a:br>
            <a:r>
              <a:rPr lang="en-US" altLang="ja-JP" sz="1600" dirty="0">
                <a:solidFill>
                  <a:schemeClr val="tx1"/>
                </a:solidFill>
                <a:effectLst/>
                <a:latin typeface="+mn-ea"/>
                <a:ea typeface="+mn-ea"/>
              </a:rPr>
              <a:t> </a:t>
            </a:r>
            <a:endParaRPr lang="ja-JP" altLang="en-US" sz="1600" dirty="0">
              <a:solidFill>
                <a:schemeClr val="tx1"/>
              </a:solidFill>
              <a:effectLst/>
              <a:latin typeface="+mn-ea"/>
              <a:ea typeface="+mn-ea"/>
            </a:endParaRPr>
          </a:p>
        </p:txBody>
      </p:sp>
      <p:sp>
        <p:nvSpPr>
          <p:cNvPr id="6"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りんく</a:t>
            </a:r>
            <a:r>
              <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rPr>
              <a:t>う</a:t>
            </a: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sp>
        <p:nvSpPr>
          <p:cNvPr id="13" name="タイトル 1"/>
          <p:cNvSpPr txBox="1">
            <a:spLocks/>
          </p:cNvSpPr>
          <p:nvPr/>
        </p:nvSpPr>
        <p:spPr bwMode="auto">
          <a:xfrm>
            <a:off x="328534" y="2965978"/>
            <a:ext cx="8482295" cy="154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Verdana"/>
                <a:ea typeface="ＭＳ Ｐゴシック"/>
                <a:cs typeface="+mj-cs"/>
              </a:rPr>
              <a:t>◆ サービス施設やイベントの充実</a:t>
            </a:r>
            <a:endParaRPr kumimoji="1" lang="en-US" altLang="ja-JP"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公園のロケーションも良く、写真撮影やコスプレなどの利用も多くありますが、来園</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　者</a:t>
            </a: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満足度調査において、「売店など</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のサービス</a:t>
            </a: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施設」、「イベントの種類や数」に</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対</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　する</a:t>
            </a: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評価が低くなっています。</a:t>
            </a:r>
            <a:endParaRPr kumimoji="1" lang="en-US" altLang="ja-JP" sz="1800" b="0" i="0" u="none" strike="noStrike" kern="0" cap="none" spc="0" normalizeH="0" baseline="0" noProof="0" dirty="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来園者の満足度向上や地域のにぎわいづくりに向けて、公園の環境を生かした</a:t>
            </a:r>
            <a:endParaRPr kumimoji="1" lang="en-US" altLang="ja-JP" sz="1800" b="0" i="0" u="none" strike="noStrike" kern="0" cap="none" spc="0" normalizeH="0" baseline="0" noProof="0" dirty="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様々なイベントの実施</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や飲食・物販施設など</a:t>
            </a: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の充実が求められます。</a:t>
            </a:r>
            <a:endParaRPr kumimoji="1" lang="en-US" altLang="ja-JP" sz="1800" b="0" i="0" u="none" strike="noStrike" kern="0" cap="none" spc="0" normalizeH="0" baseline="0" noProof="0" dirty="0">
              <a:ln>
                <a:noFill/>
              </a:ln>
              <a:solidFill>
                <a:srgbClr val="000000"/>
              </a:solidFill>
              <a:effectLst/>
              <a:uLnTx/>
              <a:uFillTx/>
              <a:latin typeface="Verdana"/>
              <a:ea typeface="ＭＳ Ｐゴシック"/>
              <a:cs typeface="+mj-cs"/>
            </a:endParaRPr>
          </a:p>
        </p:txBody>
      </p:sp>
      <p:sp>
        <p:nvSpPr>
          <p:cNvPr id="2" name="正方形/長方形 1"/>
          <p:cNvSpPr/>
          <p:nvPr/>
        </p:nvSpPr>
        <p:spPr>
          <a:xfrm>
            <a:off x="328534" y="1532917"/>
            <a:ext cx="8635953"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ＭＳ Ｐゴシック"/>
                <a:ea typeface="ＭＳ Ｐゴシック"/>
                <a:cs typeface="+mn-cs"/>
              </a:rPr>
              <a:t>◆ 多様な公園利用者層への訴求</a:t>
            </a:r>
            <a:endParaRPr kumimoji="1" lang="en-US" altLang="ja-JP" sz="18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関西空港に近く、多様な利用者が訪れる環境があります。また、夕日を楽しむことの</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できる施設が数多くあることから、夕方から夜間における公園利用の提案など、多様</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　な来園者サービスの充実が求められます。</a:t>
            </a:r>
            <a:endParaRPr kumimoji="1" lang="en-US" altLang="ja-JP" sz="1800" b="0" i="0" u="none" strike="noStrike" kern="0" cap="none" spc="0" normalizeH="0" baseline="0" noProof="0" dirty="0">
              <a:ln>
                <a:noFill/>
              </a:ln>
              <a:solidFill>
                <a:srgbClr val="000000"/>
              </a:solidFill>
              <a:effectLst/>
              <a:uLnTx/>
              <a:uFillTx/>
              <a:latin typeface="ＭＳ Ｐゴシック"/>
              <a:ea typeface="ＭＳ Ｐゴシック"/>
              <a:cs typeface="+mn-cs"/>
            </a:endParaRPr>
          </a:p>
        </p:txBody>
      </p:sp>
      <p:sp>
        <p:nvSpPr>
          <p:cNvPr id="21" name="タイトル 1"/>
          <p:cNvSpPr txBox="1">
            <a:spLocks/>
          </p:cNvSpPr>
          <p:nvPr/>
        </p:nvSpPr>
        <p:spPr bwMode="auto">
          <a:xfrm>
            <a:off x="347061" y="4721143"/>
            <a:ext cx="8617426" cy="19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Verdana"/>
                <a:ea typeface="ＭＳ Ｐゴシック"/>
                <a:cs typeface="+mj-cs"/>
              </a:rPr>
              <a:t>◆ 周辺施設との連携</a:t>
            </a:r>
            <a:endParaRPr kumimoji="1" lang="en-US" altLang="ja-JP" sz="18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　当公園周辺には、りんくうタウンや関西空港に加え、近年新たな施設ができました。</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　　・</a:t>
            </a:r>
            <a:r>
              <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rPr>
              <a:t>R1</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年度　りんくうアイスパーク・スケートリンク・温浴施設</a:t>
            </a: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宿泊施設等</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　　　・</a:t>
            </a:r>
            <a:r>
              <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rPr>
              <a:t>R2</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年度　泉南ロングパーク・パークゴルフ場等</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　　　　　　　　  りんくうプレミアムアウトレット拡張部</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　これら公園周辺における各施設との連携した取り組みの実施により、周辺地域と</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j-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j-cs"/>
              </a:rPr>
              <a:t>　一体となって、更なる活性化につながることが期待されます。</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j-cs"/>
            </a:endParaRPr>
          </a:p>
        </p:txBody>
      </p:sp>
    </p:spTree>
    <p:extLst>
      <p:ext uri="{BB962C8B-B14F-4D97-AF65-F5344CB8AC3E}">
        <p14:creationId xmlns:p14="http://schemas.microsoft.com/office/powerpoint/2010/main" val="2093484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68005" cy="764704"/>
          </a:xfrm>
          <a:solidFill>
            <a:schemeClr val="accent2">
              <a:lumMod val="75000"/>
            </a:schemeClr>
          </a:solidFill>
        </p:spPr>
        <p:txBody>
          <a:bodyPr/>
          <a:lstStyle/>
          <a:p>
            <a:pPr marL="0" indent="0" algn="l">
              <a:buNone/>
            </a:pPr>
            <a:r>
              <a:rPr lang="ja-JP" altLang="en-US" sz="4000" dirty="0" smtClean="0"/>
              <a:t>せんなん里海公園</a:t>
            </a:r>
            <a:endParaRPr kumimoji="1" lang="ja-JP" altLang="en-US" sz="4000" dirty="0"/>
          </a:p>
        </p:txBody>
      </p:sp>
      <p:sp>
        <p:nvSpPr>
          <p:cNvPr id="11" name="コンテンツ プレースホルダー 2"/>
          <p:cNvSpPr txBox="1">
            <a:spLocks/>
          </p:cNvSpPr>
          <p:nvPr/>
        </p:nvSpPr>
        <p:spPr bwMode="auto">
          <a:xfrm>
            <a:off x="539552" y="1052736"/>
            <a:ext cx="4968551" cy="235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■概要</a:t>
            </a:r>
            <a:endParaRPr kumimoji="1" lang="en-US" altLang="ja-JP" sz="1800" b="1" i="0" u="none" strike="noStrike" kern="0" cap="none" spc="0" normalizeH="0" baseline="0" noProof="0" dirty="0">
              <a:ln>
                <a:noFill/>
              </a:ln>
              <a:solidFill>
                <a:srgbClr val="006699"/>
              </a:solidFill>
              <a:effectLst/>
              <a:uLnTx/>
              <a:uFillTx/>
              <a:latin typeface="ＭＳ Ｐゴシック"/>
              <a:ea typeface="ＭＳ Ｐゴシック"/>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en-US" sz="14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公園予定地では、</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昭和４７年に人工砂浜・磯浜の整備が始まり、青少年海洋センター、海水浴場、淡輪ヨットハーバーなどが整備されました。平成</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２年</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に基本構想が策定され、</a:t>
            </a:r>
            <a:r>
              <a:rPr kumimoji="1" lang="ja-JP" altLang="ja-JP" sz="1400" b="0" i="0" u="none" strike="noStrike" kern="100" cap="none" spc="0" normalizeH="0" baseline="0" noProof="0" dirty="0" smtClean="0">
                <a:ln>
                  <a:noFill/>
                </a:ln>
                <a:solidFill>
                  <a:prstClr val="black"/>
                </a:solidFill>
                <a:effectLst/>
                <a:uLnTx/>
                <a:uFillTx/>
                <a:latin typeface="Verdana"/>
                <a:ea typeface="ＭＳ Ｐゴシック"/>
                <a:cs typeface="+mn-cs"/>
              </a:rPr>
              <a:t>海</a:t>
            </a:r>
            <a:r>
              <a:rPr kumimoji="1" lang="ja-JP" altLang="ja-JP" sz="1400" b="0" i="0" u="none" strike="noStrike" kern="100" cap="none" spc="0" normalizeH="0" baseline="0" noProof="0" dirty="0">
                <a:ln>
                  <a:noFill/>
                </a:ln>
                <a:solidFill>
                  <a:prstClr val="black"/>
                </a:solidFill>
                <a:effectLst/>
                <a:uLnTx/>
                <a:uFillTx/>
                <a:latin typeface="Verdana"/>
                <a:ea typeface="ＭＳ Ｐゴシック"/>
                <a:cs typeface="+mn-cs"/>
              </a:rPr>
              <a:t>と人とが慣れ親しむことが</a:t>
            </a:r>
            <a:r>
              <a:rPr kumimoji="1" lang="ja-JP" altLang="ja-JP" sz="1400" b="0" i="0" u="none" strike="noStrike" kern="100" cap="none" spc="0" normalizeH="0" baseline="0" noProof="0" dirty="0" smtClean="0">
                <a:ln>
                  <a:noFill/>
                </a:ln>
                <a:solidFill>
                  <a:prstClr val="black"/>
                </a:solidFill>
                <a:effectLst/>
                <a:uLnTx/>
                <a:uFillTx/>
                <a:latin typeface="Verdana"/>
                <a:ea typeface="ＭＳ Ｐゴシック"/>
                <a:cs typeface="+mn-cs"/>
              </a:rPr>
              <a:t>できる「里海」と</a:t>
            </a:r>
            <a:r>
              <a:rPr kumimoji="1" lang="ja-JP" altLang="en-US" sz="1400" b="0" i="0" u="none" strike="noStrike" kern="100" cap="none" spc="0" normalizeH="0" baseline="0" noProof="0" dirty="0" smtClean="0">
                <a:ln>
                  <a:noFill/>
                </a:ln>
                <a:solidFill>
                  <a:prstClr val="black"/>
                </a:solidFill>
                <a:effectLst/>
                <a:uLnTx/>
                <a:uFillTx/>
                <a:latin typeface="Verdana"/>
                <a:ea typeface="ＭＳ Ｐゴシック"/>
                <a:cs typeface="+mn-cs"/>
              </a:rPr>
              <a:t>することが決まり、平成５年から公園事業に着手しました</a:t>
            </a:r>
            <a:r>
              <a:rPr kumimoji="1" lang="ja-JP" altLang="ja-JP" sz="1400" b="0" i="0" u="none" strike="noStrike" kern="100" cap="none" spc="0" normalizeH="0" baseline="0" noProof="0" dirty="0" smtClean="0">
                <a:ln>
                  <a:noFill/>
                </a:ln>
                <a:solidFill>
                  <a:prstClr val="black"/>
                </a:solidFill>
                <a:effectLst/>
                <a:uLnTx/>
                <a:uFillTx/>
                <a:latin typeface="Verdana"/>
                <a:ea typeface="ＭＳ Ｐゴシック"/>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主な施設として、常設ビーチバレーコート</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「潮騒ビバレー」</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や、海辺</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生き物や海浜</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植物などを観察できる「</a:t>
            </a:r>
            <a:r>
              <a:rPr kumimoji="1" lang="ja-JP" altLang="en-US" sz="14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さと</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うみ磯浜」があります。</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■開設面積 </a:t>
            </a: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39.9ha</a:t>
            </a:r>
            <a:r>
              <a:rPr kumimoji="1" lang="ja-JP" altLang="en-US" sz="1800" b="0" i="0" u="none" strike="noStrike" kern="1200" cap="none" spc="0" normalizeH="0" baseline="0" noProof="0" dirty="0" smtClean="0">
                <a:ln>
                  <a:noFill/>
                </a:ln>
                <a:solidFill>
                  <a:srgbClr val="D5E0E7">
                    <a:lumMod val="10000"/>
                  </a:srgbClr>
                </a:solidFill>
                <a:effectLst/>
                <a:uLnTx/>
                <a:uFillTx/>
                <a:latin typeface="ＭＳ Ｐゴシック"/>
                <a:ea typeface="ＭＳ Ｐゴシック"/>
                <a:cs typeface="+mn-cs"/>
              </a:rPr>
              <a:t>（阪南市</a:t>
            </a:r>
            <a:r>
              <a:rPr kumimoji="1" lang="en-US" altLang="ja-JP" sz="1800" b="0" i="0" u="none" strike="noStrike" kern="1200" cap="none" spc="0" normalizeH="0" baseline="0" noProof="0" dirty="0" smtClean="0">
                <a:ln>
                  <a:noFill/>
                </a:ln>
                <a:solidFill>
                  <a:srgbClr val="D5E0E7">
                    <a:lumMod val="10000"/>
                  </a:srgbClr>
                </a:solidFill>
                <a:effectLst/>
                <a:uLnTx/>
                <a:uFillTx/>
                <a:latin typeface="ＭＳ Ｐゴシック"/>
                <a:ea typeface="ＭＳ Ｐゴシック"/>
                <a:cs typeface="+mn-cs"/>
              </a:rPr>
              <a:t>22.9</a:t>
            </a:r>
            <a:r>
              <a:rPr kumimoji="1" lang="ja-JP" altLang="en-US" sz="1800" b="0" i="0" u="none" strike="noStrike" kern="1200" cap="none" spc="0" normalizeH="0" baseline="0" noProof="0" dirty="0">
                <a:ln>
                  <a:noFill/>
                </a:ln>
                <a:solidFill>
                  <a:srgbClr val="D5E0E7">
                    <a:lumMod val="10000"/>
                  </a:srgbClr>
                </a:solidFill>
                <a:effectLst/>
                <a:uLnTx/>
                <a:uFillTx/>
                <a:latin typeface="ＭＳ Ｐゴシック"/>
                <a:ea typeface="ＭＳ Ｐゴシック"/>
                <a:cs typeface="+mn-cs"/>
              </a:rPr>
              <a:t>　</a:t>
            </a:r>
            <a:r>
              <a:rPr kumimoji="1" lang="ja-JP" altLang="en-US" sz="1800" b="0" i="0" u="none" strike="noStrike" kern="1200" cap="none" spc="0" normalizeH="0" baseline="0" noProof="0" dirty="0" smtClean="0">
                <a:ln>
                  <a:noFill/>
                </a:ln>
                <a:solidFill>
                  <a:srgbClr val="D5E0E7">
                    <a:lumMod val="10000"/>
                  </a:srgbClr>
                </a:solidFill>
                <a:effectLst/>
                <a:uLnTx/>
                <a:uFillTx/>
                <a:latin typeface="ＭＳ Ｐゴシック"/>
                <a:ea typeface="ＭＳ Ｐゴシック"/>
                <a:cs typeface="+mn-cs"/>
              </a:rPr>
              <a:t>田尻町</a:t>
            </a:r>
            <a:r>
              <a:rPr kumimoji="1" lang="en-US" altLang="ja-JP" sz="1800" b="0" i="0" u="none" strike="noStrike" kern="1200" cap="none" spc="0" normalizeH="0" baseline="0" noProof="0" dirty="0" smtClean="0">
                <a:ln>
                  <a:noFill/>
                </a:ln>
                <a:solidFill>
                  <a:srgbClr val="D5E0E7">
                    <a:lumMod val="10000"/>
                  </a:srgbClr>
                </a:solidFill>
                <a:effectLst/>
                <a:uLnTx/>
                <a:uFillTx/>
                <a:latin typeface="ＭＳ Ｐゴシック"/>
                <a:ea typeface="ＭＳ Ｐゴシック"/>
                <a:cs typeface="+mn-cs"/>
              </a:rPr>
              <a:t>16.9</a:t>
            </a:r>
            <a:r>
              <a:rPr kumimoji="1" lang="ja-JP" altLang="en-US" sz="1800" b="0" i="0" u="none" strike="noStrike" kern="1200" cap="none" spc="0" normalizeH="0" baseline="0" noProof="0" dirty="0" smtClean="0">
                <a:ln>
                  <a:noFill/>
                </a:ln>
                <a:solidFill>
                  <a:srgbClr val="D5E0E7">
                    <a:lumMod val="10000"/>
                  </a:srgbClr>
                </a:solidFill>
                <a:effectLst/>
                <a:uLnTx/>
                <a:uFillTx/>
                <a:latin typeface="ＭＳ Ｐゴシック"/>
                <a:ea typeface="ＭＳ Ｐゴシック"/>
                <a:cs typeface="+mn-cs"/>
              </a:rPr>
              <a:t>）　　</a:t>
            </a: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■開設年月 </a:t>
            </a:r>
            <a:r>
              <a:rPr kumimoji="1" lang="ja-JP" altLang="en-US" sz="1800" b="1"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ＭＳ Ｐゴシック"/>
                <a:ea typeface="ＭＳ Ｐゴシック"/>
                <a:cs typeface="+mn-cs"/>
              </a:rPr>
              <a:t>平成９年７月</a:t>
            </a:r>
            <a:endParaRPr kumimoji="1" lang="en-US" altLang="ja-JP" sz="180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ＭＳ Ｐゴシック"/>
                <a:ea typeface="ＭＳ Ｐゴシック"/>
                <a:cs typeface="+mn-cs"/>
              </a:rPr>
              <a:t>■</a:t>
            </a:r>
            <a:r>
              <a:rPr kumimoji="1" lang="ja-JP" altLang="en-US" sz="1800" b="1" i="0" u="none" strike="noStrike" kern="0" cap="none" spc="0" normalizeH="0" baseline="0" noProof="0" dirty="0">
                <a:ln>
                  <a:noFill/>
                </a:ln>
                <a:solidFill>
                  <a:srgbClr val="006699"/>
                </a:solidFill>
                <a:effectLst/>
                <a:uLnTx/>
                <a:uFillTx/>
                <a:latin typeface="ＭＳ Ｐゴシック"/>
                <a:ea typeface="ＭＳ Ｐゴシック"/>
                <a:cs typeface="+mn-cs"/>
              </a:rPr>
              <a:t>立地特性</a:t>
            </a:r>
            <a:endParaRPr kumimoji="1" lang="en-US" altLang="ja-JP" sz="1800" b="1" i="0" u="none" strike="noStrike" kern="0" cap="none" spc="0" normalizeH="0" baseline="0" noProof="0" dirty="0">
              <a:ln>
                <a:noFill/>
              </a:ln>
              <a:solidFill>
                <a:srgbClr val="006699"/>
              </a:solidFill>
              <a:effectLst/>
              <a:uLnTx/>
              <a:uFillTx/>
              <a:latin typeface="ＭＳ Ｐゴシック"/>
              <a:ea typeface="ＭＳ Ｐゴシック"/>
              <a:cs typeface="+mn-cs"/>
            </a:endParaRPr>
          </a:p>
          <a:p>
            <a:pPr marL="4572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800" b="0" i="0" u="none" strike="noStrike" kern="0" cap="none" spc="0" normalizeH="0" baseline="0" noProof="0" dirty="0" smtClean="0">
              <a:ln>
                <a:noFill/>
              </a:ln>
              <a:solidFill>
                <a:srgbClr val="FF0000"/>
              </a:solidFill>
              <a:effectLst/>
              <a:uLnTx/>
              <a:uFillTx/>
              <a:latin typeface="ＭＳ Ｐゴシック"/>
              <a:ea typeface="ＭＳ Ｐゴシック"/>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1" lang="ja-JP" altLang="en-US" sz="1400" b="0" i="0" u="none" strike="noStrike" kern="0" cap="none" spc="0" normalizeH="0" baseline="0" noProof="0" dirty="0" smtClean="0">
                <a:ln>
                  <a:noFill/>
                </a:ln>
                <a:solidFill>
                  <a:srgbClr val="006699"/>
                </a:solidFill>
                <a:effectLst/>
                <a:uLnTx/>
                <a:uFillTx/>
                <a:latin typeface="ＭＳ Ｐゴシック"/>
                <a:ea typeface="ＭＳ Ｐゴシック"/>
                <a:cs typeface="+mn-cs"/>
              </a:rPr>
              <a:t> </a:t>
            </a:r>
            <a:endParaRPr kumimoji="1" lang="en-US" altLang="ja-JP" sz="1400" b="0" i="0" u="none" strike="noStrike" kern="0" cap="none" spc="0" normalizeH="0" baseline="0" noProof="0" dirty="0">
              <a:ln>
                <a:noFill/>
              </a:ln>
              <a:solidFill>
                <a:srgbClr val="006699"/>
              </a:solidFill>
              <a:effectLst/>
              <a:uLnTx/>
              <a:uFillTx/>
              <a:latin typeface="ＭＳ Ｐゴシック"/>
              <a:ea typeface="ＭＳ Ｐゴシック"/>
              <a:cs typeface="+mn-cs"/>
            </a:endParaRPr>
          </a:p>
        </p:txBody>
      </p:sp>
      <p:pic>
        <p:nvPicPr>
          <p:cNvPr id="3" name="図 2"/>
          <p:cNvPicPr>
            <a:picLocks noChangeAspect="1"/>
          </p:cNvPicPr>
          <p:nvPr/>
        </p:nvPicPr>
        <p:blipFill rotWithShape="1">
          <a:blip r:embed="rId2"/>
          <a:srcRect l="15977" t="30515" r="30893" b="11407"/>
          <a:stretch/>
        </p:blipFill>
        <p:spPr>
          <a:xfrm>
            <a:off x="1171456" y="4149080"/>
            <a:ext cx="3704742" cy="2276872"/>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4511429" y="2924417"/>
            <a:ext cx="5539164" cy="1817619"/>
          </a:xfrm>
          <a:prstGeom prst="rect">
            <a:avLst/>
          </a:prstGeom>
        </p:spPr>
      </p:pic>
      <p:sp>
        <p:nvSpPr>
          <p:cNvPr id="6" name="テキスト ボックス 22"/>
          <p:cNvSpPr txBox="1">
            <a:spLocks noChangeArrowheads="1"/>
          </p:cNvSpPr>
          <p:nvPr/>
        </p:nvSpPr>
        <p:spPr bwMode="auto">
          <a:xfrm rot="16200000">
            <a:off x="6222077" y="3846228"/>
            <a:ext cx="1126355" cy="2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err="1">
                <a:ln>
                  <a:noFill/>
                </a:ln>
                <a:solidFill>
                  <a:prstClr val="black"/>
                </a:solidFill>
                <a:effectLst/>
                <a:uLnTx/>
                <a:uFillTx/>
                <a:latin typeface="Verdana" pitchFamily="34" charset="0"/>
                <a:ea typeface="ＭＳ Ｐゴシック" charset="-128"/>
                <a:cs typeface="+mn-cs"/>
              </a:rPr>
              <a:t>さと</a:t>
            </a: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うみ磯浜</a:t>
            </a:r>
          </a:p>
        </p:txBody>
      </p:sp>
      <p:sp>
        <p:nvSpPr>
          <p:cNvPr id="7" name="楕円 6"/>
          <p:cNvSpPr/>
          <p:nvPr/>
        </p:nvSpPr>
        <p:spPr>
          <a:xfrm>
            <a:off x="6910277" y="3896654"/>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8" name="テキスト ボックス 22"/>
          <p:cNvSpPr txBox="1">
            <a:spLocks noChangeArrowheads="1"/>
          </p:cNvSpPr>
          <p:nvPr/>
        </p:nvSpPr>
        <p:spPr bwMode="auto">
          <a:xfrm rot="16200000">
            <a:off x="6981460" y="3537984"/>
            <a:ext cx="1224135" cy="2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err="1" smtClean="0">
                <a:ln>
                  <a:noFill/>
                </a:ln>
                <a:solidFill>
                  <a:prstClr val="black"/>
                </a:solidFill>
                <a:effectLst/>
                <a:uLnTx/>
                <a:uFillTx/>
                <a:latin typeface="Verdana" pitchFamily="34" charset="0"/>
                <a:ea typeface="ＭＳ Ｐゴシック" charset="-128"/>
                <a:cs typeface="+mn-cs"/>
              </a:rPr>
              <a:t>しおさい楽習</a:t>
            </a:r>
            <a:r>
              <a:rPr kumimoji="1" lang="ja-JP" altLang="en-US" sz="1000" b="0" i="0" u="none" strike="noStrike" kern="1200" cap="none" spc="0" normalizeH="0" baseline="0" noProof="0" dirty="0" smtClean="0">
                <a:ln>
                  <a:noFill/>
                </a:ln>
                <a:solidFill>
                  <a:prstClr val="black"/>
                </a:solidFill>
                <a:effectLst/>
                <a:uLnTx/>
                <a:uFillTx/>
                <a:latin typeface="Verdana" pitchFamily="34" charset="0"/>
                <a:ea typeface="ＭＳ Ｐゴシック" charset="-128"/>
                <a:cs typeface="+mn-cs"/>
              </a:rPr>
              <a:t>館</a:t>
            </a:r>
            <a:endPar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endParaRPr>
          </a:p>
        </p:txBody>
      </p:sp>
      <p:sp>
        <p:nvSpPr>
          <p:cNvPr id="9" name="楕円 8"/>
          <p:cNvSpPr/>
          <p:nvPr/>
        </p:nvSpPr>
        <p:spPr>
          <a:xfrm>
            <a:off x="7309514" y="3758629"/>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
        <p:nvSpPr>
          <p:cNvPr id="10" name="テキスト ボックス 22"/>
          <p:cNvSpPr txBox="1">
            <a:spLocks noChangeArrowheads="1"/>
          </p:cNvSpPr>
          <p:nvPr/>
        </p:nvSpPr>
        <p:spPr bwMode="auto">
          <a:xfrm rot="16200000">
            <a:off x="7094657" y="4516320"/>
            <a:ext cx="1063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Verdana" pitchFamily="34" charset="0"/>
                <a:ea typeface="ＭＳ Ｐゴシック" charset="-128"/>
                <a:cs typeface="+mn-cs"/>
              </a:rPr>
              <a:t>潮騒ビバレー</a:t>
            </a:r>
          </a:p>
        </p:txBody>
      </p:sp>
      <p:sp>
        <p:nvSpPr>
          <p:cNvPr id="13" name="楕円 12"/>
          <p:cNvSpPr/>
          <p:nvPr/>
        </p:nvSpPr>
        <p:spPr>
          <a:xfrm>
            <a:off x="7342685" y="4639431"/>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spTree>
    <p:extLst>
      <p:ext uri="{BB962C8B-B14F-4D97-AF65-F5344CB8AC3E}">
        <p14:creationId xmlns:p14="http://schemas.microsoft.com/office/powerpoint/2010/main" val="1693616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せんなん里海公園</a:t>
            </a:r>
            <a:endParaRPr kumimoji="1" lang="ja-JP" altLang="en-US" sz="4000" dirty="0"/>
          </a:p>
        </p:txBody>
      </p:sp>
      <p:sp>
        <p:nvSpPr>
          <p:cNvPr id="12" name="タイトル 1"/>
          <p:cNvSpPr txBox="1">
            <a:spLocks/>
          </p:cNvSpPr>
          <p:nvPr/>
        </p:nvSpPr>
        <p:spPr bwMode="auto">
          <a:xfrm>
            <a:off x="323528" y="905501"/>
            <a:ext cx="8974832" cy="53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ja-JP" altLang="en-US" sz="2700" b="1" i="0" u="none" strike="noStrike" kern="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■主要施設</a:t>
            </a:r>
            <a:endParaRPr kumimoji="1" lang="ja-JP" altLang="en-US" sz="2000" b="0" i="0" u="none" strike="noStrike" kern="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endParaRPr>
          </a:p>
        </p:txBody>
      </p:sp>
      <p:sp>
        <p:nvSpPr>
          <p:cNvPr id="15" name="Rectangle 2"/>
          <p:cNvSpPr txBox="1">
            <a:spLocks noChangeArrowheads="1"/>
          </p:cNvSpPr>
          <p:nvPr/>
        </p:nvSpPr>
        <p:spPr bwMode="auto">
          <a:xfrm>
            <a:off x="578734" y="1727996"/>
            <a:ext cx="591092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主要施設（１）　</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潮騒ビバレー</a:t>
            </a:r>
            <a:endPar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endParaRPr>
          </a:p>
        </p:txBody>
      </p:sp>
      <p:sp>
        <p:nvSpPr>
          <p:cNvPr id="21" name="テキスト ボックス 12"/>
          <p:cNvSpPr txBox="1">
            <a:spLocks noChangeArrowheads="1"/>
          </p:cNvSpPr>
          <p:nvPr/>
        </p:nvSpPr>
        <p:spPr bwMode="auto">
          <a:xfrm>
            <a:off x="467544" y="2133802"/>
            <a:ext cx="59594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212745"/>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○ビーチバレー</a:t>
            </a: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ビーチサッカーやビーチテニスなどのスポーツを</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楽しめる施設になっています。常設のコート、観覧席があります。</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p:txBody>
      </p:sp>
      <p:sp>
        <p:nvSpPr>
          <p:cNvPr id="11" name="Rectangle 2"/>
          <p:cNvSpPr txBox="1">
            <a:spLocks noChangeArrowheads="1"/>
          </p:cNvSpPr>
          <p:nvPr/>
        </p:nvSpPr>
        <p:spPr bwMode="auto">
          <a:xfrm>
            <a:off x="578734" y="4581353"/>
            <a:ext cx="591092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主要施設</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（３） 　</a:t>
            </a:r>
            <a:r>
              <a:rPr kumimoji="1" lang="ja-JP" altLang="en-US" sz="2000" b="1" i="0" u="none" strike="noStrike" kern="1200" cap="none" spc="0" normalizeH="0" baseline="0" noProof="0" dirty="0" err="1" smtClean="0">
                <a:ln>
                  <a:noFill/>
                </a:ln>
                <a:solidFill>
                  <a:srgbClr val="006699"/>
                </a:solidFill>
                <a:effectLst>
                  <a:outerShdw blurRad="38100" dist="38100" dir="2700000" algn="tl">
                    <a:srgbClr val="C0C0C0"/>
                  </a:outerShdw>
                </a:effectLst>
                <a:uLnTx/>
                <a:uFillTx/>
                <a:latin typeface="Verdana"/>
                <a:ea typeface="ＭＳ Ｐゴシック"/>
                <a:cs typeface="+mj-cs"/>
              </a:rPr>
              <a:t>さと</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うみ磯浜</a:t>
            </a:r>
            <a:endPar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endParaRPr>
          </a:p>
        </p:txBody>
      </p:sp>
      <p:sp>
        <p:nvSpPr>
          <p:cNvPr id="17" name="テキスト ボックス 12"/>
          <p:cNvSpPr txBox="1">
            <a:spLocks noChangeArrowheads="1"/>
          </p:cNvSpPr>
          <p:nvPr/>
        </p:nvSpPr>
        <p:spPr bwMode="auto">
          <a:xfrm>
            <a:off x="516106" y="3629317"/>
            <a:ext cx="5910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212745"/>
                </a:solidFill>
                <a:effectLst/>
                <a:uLnTx/>
                <a:uFillTx/>
                <a:latin typeface="ＭＳ Ｐゴシック"/>
                <a:ea typeface="ＭＳ Ｐゴシック"/>
                <a:cs typeface="+mn-cs"/>
              </a:rPr>
              <a:t>　</a:t>
            </a:r>
            <a:r>
              <a:rPr kumimoji="1" lang="ja-JP" altLang="en-US" sz="1600" b="0" i="0" u="none" strike="noStrike" kern="1200" cap="none" spc="0" normalizeH="0" baseline="0" noProof="0" dirty="0" err="1" smtClean="0">
                <a:ln>
                  <a:noFill/>
                </a:ln>
                <a:solidFill>
                  <a:srgbClr val="000000"/>
                </a:solidFill>
                <a:effectLst/>
                <a:uLnTx/>
                <a:uFillTx/>
                <a:latin typeface="ＭＳ Ｐゴシック"/>
                <a:ea typeface="ＭＳ Ｐゴシック"/>
                <a:cs typeface="+mn-cs"/>
              </a:rPr>
              <a:t>○せん</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な</a:t>
            </a: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ん</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里海公園の自然を楽しく学習するための施設。</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休憩スペースとしても利用できます。</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p:txBody>
      </p:sp>
      <p:pic>
        <p:nvPicPr>
          <p:cNvPr id="20" name="Picture 22" descr="\\G0000sv0ns502\d10207$\doc\11_都市みどり課・工区\【0400番台】写真フォルダ\せんなん里海公園\潮騒ビバレー\ビバレー全景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7035" y="1440454"/>
            <a:ext cx="2231165" cy="1297671"/>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G0000sv0ns502\d10207$\doc\11_都市みどり課・工区\【0400番台】写真フォルダ\せんなん里海公園\人工磯浜風景\re_潮騒ビバレーより公園東側を望む.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5445" y="4876494"/>
            <a:ext cx="2380116" cy="1377962"/>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2"/>
          <p:cNvSpPr txBox="1">
            <a:spLocks noChangeArrowheads="1"/>
          </p:cNvSpPr>
          <p:nvPr/>
        </p:nvSpPr>
        <p:spPr bwMode="auto">
          <a:xfrm>
            <a:off x="578735" y="3147023"/>
            <a:ext cx="591092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rPr>
              <a:t>主要施設</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（２） 　し</a:t>
            </a:r>
            <a:r>
              <a:rPr kumimoji="1" lang="ja-JP" altLang="en-US" sz="2000" b="1" i="0" u="none" strike="noStrike" kern="1200" cap="none" spc="0" normalizeH="0" baseline="0" noProof="0" dirty="0" err="1" smtClean="0">
                <a:ln>
                  <a:noFill/>
                </a:ln>
                <a:solidFill>
                  <a:srgbClr val="006699"/>
                </a:solidFill>
                <a:effectLst>
                  <a:outerShdw blurRad="38100" dist="38100" dir="2700000" algn="tl">
                    <a:srgbClr val="C0C0C0"/>
                  </a:outerShdw>
                </a:effectLst>
                <a:uLnTx/>
                <a:uFillTx/>
                <a:latin typeface="Verdana"/>
                <a:ea typeface="ＭＳ Ｐゴシック"/>
                <a:cs typeface="+mj-cs"/>
              </a:rPr>
              <a:t>おさい楽習</a:t>
            </a:r>
            <a:r>
              <a:rPr kumimoji="1" lang="ja-JP" altLang="en-US" sz="2000" b="1" i="0" u="none" strike="noStrike" kern="1200" cap="none" spc="0" normalizeH="0" baseline="0" noProof="0" dirty="0" smtClean="0">
                <a:ln>
                  <a:noFill/>
                </a:ln>
                <a:solidFill>
                  <a:srgbClr val="006699"/>
                </a:solidFill>
                <a:effectLst>
                  <a:outerShdw blurRad="38100" dist="38100" dir="2700000" algn="tl">
                    <a:srgbClr val="C0C0C0"/>
                  </a:outerShdw>
                </a:effectLst>
                <a:uLnTx/>
                <a:uFillTx/>
                <a:latin typeface="Verdana"/>
                <a:ea typeface="ＭＳ Ｐゴシック"/>
                <a:cs typeface="+mj-cs"/>
              </a:rPr>
              <a:t>館</a:t>
            </a:r>
            <a:endParaRPr kumimoji="1" lang="ja-JP" altLang="en-US" sz="2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erdana"/>
              <a:ea typeface="ＭＳ Ｐゴシック"/>
              <a:cs typeface="+mj-cs"/>
            </a:endParaRPr>
          </a:p>
        </p:txBody>
      </p:sp>
      <p:sp>
        <p:nvSpPr>
          <p:cNvPr id="26" name="テキスト ボックス 12"/>
          <p:cNvSpPr txBox="1">
            <a:spLocks noChangeArrowheads="1"/>
          </p:cNvSpPr>
          <p:nvPr/>
        </p:nvSpPr>
        <p:spPr bwMode="auto">
          <a:xfrm>
            <a:off x="516106" y="5132417"/>
            <a:ext cx="5910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212745"/>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○磯の生き物に触れあうことができる施設です。</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内海では自然観察のほか、カヤックなどの利用も可能です。</a:t>
            </a:r>
            <a:endParaRPr kumimoji="1" lang="en-US" altLang="ja-JP"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035" y="3115734"/>
            <a:ext cx="2231165" cy="1537402"/>
          </a:xfrm>
          <a:prstGeom prst="rect">
            <a:avLst/>
          </a:prstGeom>
        </p:spPr>
      </p:pic>
    </p:spTree>
    <p:extLst>
      <p:ext uri="{BB962C8B-B14F-4D97-AF65-F5344CB8AC3E}">
        <p14:creationId xmlns:p14="http://schemas.microsoft.com/office/powerpoint/2010/main" val="4211855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30928"/>
            <a:ext cx="8974832" cy="534953"/>
          </a:xfrm>
        </p:spPr>
        <p:txBody>
          <a:bodyPr>
            <a:normAutofit/>
          </a:bodyPr>
          <a:lstStyle/>
          <a:p>
            <a:pPr marL="0" indent="0" algn="l">
              <a:buNone/>
            </a:pPr>
            <a:r>
              <a:rPr lang="ja-JP" altLang="en-US" sz="2700" b="1" dirty="0" smtClean="0">
                <a:solidFill>
                  <a:schemeClr val="tx1"/>
                </a:solidFill>
              </a:rPr>
              <a:t>■</a:t>
            </a:r>
            <a:r>
              <a:rPr kumimoji="1" lang="ja-JP" altLang="en-US" sz="2700" b="1" dirty="0" smtClean="0">
                <a:solidFill>
                  <a:schemeClr val="tx1"/>
                </a:solidFill>
              </a:rPr>
              <a:t>利用状況</a:t>
            </a:r>
            <a:endParaRPr kumimoji="1" lang="ja-JP" altLang="en-US" sz="2000" dirty="0">
              <a:solidFill>
                <a:schemeClr val="tx1"/>
              </a:solidFill>
            </a:endParaRPr>
          </a:p>
        </p:txBody>
      </p:sp>
      <p:sp>
        <p:nvSpPr>
          <p:cNvPr id="3" name="正方形/長方形 2"/>
          <p:cNvSpPr/>
          <p:nvPr/>
        </p:nvSpPr>
        <p:spPr>
          <a:xfrm>
            <a:off x="1062" y="1336113"/>
            <a:ext cx="9142938"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a:t>
            </a:r>
            <a:endPar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せんなん里海公園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sp>
        <p:nvSpPr>
          <p:cNvPr id="15" name="テキスト ボックス 12"/>
          <p:cNvSpPr txBox="1">
            <a:spLocks noChangeArrowheads="1"/>
          </p:cNvSpPr>
          <p:nvPr/>
        </p:nvSpPr>
        <p:spPr bwMode="auto">
          <a:xfrm>
            <a:off x="648095" y="1648232"/>
            <a:ext cx="78488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年間平均約４０万人</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の来園者数</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。Ｒ２年度は、新型</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コロナウィルス感染症の影響</a:t>
            </a:r>
            <a:r>
              <a:rPr kumimoji="1" lang="ja-JP" altLang="en-US" sz="20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により、対前年比</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の来園者数よりも大幅に減少しました。</a:t>
            </a:r>
            <a:endParaRPr kumimoji="1" lang="en-US" altLang="ja-JP" sz="2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pic>
        <p:nvPicPr>
          <p:cNvPr id="5" name="図 4"/>
          <p:cNvPicPr>
            <a:picLocks noChangeAspect="1"/>
          </p:cNvPicPr>
          <p:nvPr/>
        </p:nvPicPr>
        <p:blipFill>
          <a:blip r:embed="rId2"/>
          <a:stretch>
            <a:fillRect/>
          </a:stretch>
        </p:blipFill>
        <p:spPr>
          <a:xfrm>
            <a:off x="-5908" y="2564904"/>
            <a:ext cx="4397429" cy="3480642"/>
          </a:xfrm>
          <a:prstGeom prst="rect">
            <a:avLst/>
          </a:prstGeom>
        </p:spPr>
      </p:pic>
      <p:pic>
        <p:nvPicPr>
          <p:cNvPr id="4" name="図 3"/>
          <p:cNvPicPr>
            <a:picLocks noChangeAspect="1"/>
          </p:cNvPicPr>
          <p:nvPr/>
        </p:nvPicPr>
        <p:blipFill>
          <a:blip r:embed="rId3"/>
          <a:stretch>
            <a:fillRect/>
          </a:stretch>
        </p:blipFill>
        <p:spPr>
          <a:xfrm>
            <a:off x="4283968" y="3068960"/>
            <a:ext cx="4429023" cy="2844279"/>
          </a:xfrm>
          <a:prstGeom prst="rect">
            <a:avLst/>
          </a:prstGeom>
        </p:spPr>
      </p:pic>
    </p:spTree>
    <p:extLst>
      <p:ext uri="{BB962C8B-B14F-4D97-AF65-F5344CB8AC3E}">
        <p14:creationId xmlns:p14="http://schemas.microsoft.com/office/powerpoint/2010/main" val="6162738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せんなん里海公園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sp>
        <p:nvSpPr>
          <p:cNvPr id="13" name="コンテンツ プレースホルダー 2"/>
          <p:cNvSpPr txBox="1">
            <a:spLocks/>
          </p:cNvSpPr>
          <p:nvPr/>
        </p:nvSpPr>
        <p:spPr bwMode="auto">
          <a:xfrm>
            <a:off x="0" y="777010"/>
            <a:ext cx="4744649"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rPr>
              <a:t>■　公園満足度調査結果</a:t>
            </a:r>
            <a:r>
              <a:rPr kumimoji="1" lang="ja-JP" altLang="en-US" sz="1600" b="1" i="0" u="none" strike="noStrike" kern="0" cap="none" spc="0" normalizeH="0" baseline="0" noProof="0" smtClean="0">
                <a:ln>
                  <a:noFill/>
                </a:ln>
                <a:solidFill>
                  <a:srgbClr val="006699"/>
                </a:solidFill>
                <a:effectLst/>
                <a:uLnTx/>
                <a:uFillTx/>
                <a:latin typeface="Verdana"/>
                <a:ea typeface="ＭＳ Ｐゴシック"/>
                <a:cs typeface="+mn-cs"/>
              </a:rPr>
              <a:t>（令和２年度</a:t>
            </a:r>
            <a:r>
              <a:rPr kumimoji="1" lang="ja-JP" altLang="en-US" sz="1600" b="1" i="0" u="none" strike="noStrike" kern="0" cap="none" spc="0" normalizeH="0" baseline="0" noProof="0" dirty="0" smtClean="0">
                <a:ln>
                  <a:noFill/>
                </a:ln>
                <a:solidFill>
                  <a:srgbClr val="006699"/>
                </a:solidFill>
                <a:effectLst/>
                <a:uLnTx/>
                <a:uFillTx/>
                <a:latin typeface="Verdana"/>
                <a:ea typeface="ＭＳ Ｐゴシック"/>
                <a:cs typeface="+mn-cs"/>
              </a:rPr>
              <a:t>実施）</a:t>
            </a:r>
            <a:endParaRPr kumimoji="1" lang="ja-JP" altLang="en-US" sz="20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sp>
        <p:nvSpPr>
          <p:cNvPr id="4" name="テキスト ボックス 3"/>
          <p:cNvSpPr txBox="1"/>
          <p:nvPr/>
        </p:nvSpPr>
        <p:spPr bwMode="auto">
          <a:xfrm>
            <a:off x="160099" y="1144853"/>
            <a:ext cx="2037629" cy="33855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n-cs"/>
              </a:rPr>
              <a:t>〇公園利用の目的</a:t>
            </a:r>
          </a:p>
        </p:txBody>
      </p:sp>
      <p:pic>
        <p:nvPicPr>
          <p:cNvPr id="2" name="図 1"/>
          <p:cNvPicPr>
            <a:picLocks noChangeAspect="1"/>
          </p:cNvPicPr>
          <p:nvPr/>
        </p:nvPicPr>
        <p:blipFill>
          <a:blip r:embed="rId3"/>
          <a:stretch>
            <a:fillRect/>
          </a:stretch>
        </p:blipFill>
        <p:spPr>
          <a:xfrm>
            <a:off x="5116" y="1395454"/>
            <a:ext cx="5249111" cy="2649489"/>
          </a:xfrm>
          <a:prstGeom prst="rect">
            <a:avLst/>
          </a:prstGeom>
        </p:spPr>
      </p:pic>
      <p:graphicFrame>
        <p:nvGraphicFramePr>
          <p:cNvPr id="14" name="グラフ 13"/>
          <p:cNvGraphicFramePr>
            <a:graphicFrameLocks/>
          </p:cNvGraphicFramePr>
          <p:nvPr>
            <p:extLst/>
          </p:nvPr>
        </p:nvGraphicFramePr>
        <p:xfrm>
          <a:off x="4744649" y="628999"/>
          <a:ext cx="4372425" cy="30917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p:cNvGraphicFramePr>
            <a:graphicFrameLocks/>
          </p:cNvGraphicFramePr>
          <p:nvPr>
            <p:extLst/>
          </p:nvPr>
        </p:nvGraphicFramePr>
        <p:xfrm>
          <a:off x="210386" y="3986281"/>
          <a:ext cx="4767717" cy="2815978"/>
        </p:xfrm>
        <a:graphic>
          <a:graphicData uri="http://schemas.openxmlformats.org/drawingml/2006/chart">
            <c:chart xmlns:c="http://schemas.openxmlformats.org/drawingml/2006/chart" xmlns:r="http://schemas.openxmlformats.org/officeDocument/2006/relationships" r:id="rId5"/>
          </a:graphicData>
        </a:graphic>
      </p:graphicFrame>
      <p:pic>
        <p:nvPicPr>
          <p:cNvPr id="3" name="図 2"/>
          <p:cNvPicPr>
            <a:picLocks noChangeAspect="1"/>
          </p:cNvPicPr>
          <p:nvPr/>
        </p:nvPicPr>
        <p:blipFill>
          <a:blip r:embed="rId6"/>
          <a:stretch>
            <a:fillRect/>
          </a:stretch>
        </p:blipFill>
        <p:spPr>
          <a:xfrm>
            <a:off x="4973912" y="3645124"/>
            <a:ext cx="3797921" cy="2730116"/>
          </a:xfrm>
          <a:prstGeom prst="rect">
            <a:avLst/>
          </a:prstGeom>
        </p:spPr>
      </p:pic>
      <p:sp>
        <p:nvSpPr>
          <p:cNvPr id="12" name="テキスト ボックス 11"/>
          <p:cNvSpPr txBox="1"/>
          <p:nvPr/>
        </p:nvSpPr>
        <p:spPr bwMode="auto">
          <a:xfrm>
            <a:off x="5250036" y="3782089"/>
            <a:ext cx="3249068" cy="33855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n-cs"/>
              </a:rPr>
              <a:t>〇イベントの種類や数は十分ですか？</a:t>
            </a:r>
          </a:p>
        </p:txBody>
      </p:sp>
    </p:spTree>
    <p:extLst>
      <p:ext uri="{BB962C8B-B14F-4D97-AF65-F5344CB8AC3E}">
        <p14:creationId xmlns:p14="http://schemas.microsoft.com/office/powerpoint/2010/main" val="2017537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243284" y="907457"/>
            <a:ext cx="4256708" cy="503238"/>
          </a:xfrm>
        </p:spPr>
        <p:txBody>
          <a:bodyPr/>
          <a:lstStyle/>
          <a:p>
            <a:pPr marL="0" indent="0">
              <a:buFontTx/>
              <a:buNone/>
            </a:pPr>
            <a:r>
              <a:rPr lang="ja-JP" altLang="en-US" sz="2800" b="1" dirty="0" smtClean="0"/>
              <a:t>■　公園の管理上の課題</a:t>
            </a:r>
          </a:p>
        </p:txBody>
      </p:sp>
      <p:sp>
        <p:nvSpPr>
          <p:cNvPr id="5" name="タイトル 1"/>
          <p:cNvSpPr>
            <a:spLocks noGrp="1"/>
          </p:cNvSpPr>
          <p:nvPr>
            <p:ph type="title"/>
          </p:nvPr>
        </p:nvSpPr>
        <p:spPr>
          <a:xfrm>
            <a:off x="3851920" y="876346"/>
            <a:ext cx="9144000" cy="1313142"/>
          </a:xfrm>
        </p:spPr>
        <p:txBody>
          <a:bodyPr anchor="t">
            <a:noAutofit/>
          </a:bodyPr>
          <a:lstStyle/>
          <a:p>
            <a:pPr algn="l" eaLnBrk="1" hangingPunct="1">
              <a:lnSpc>
                <a:spcPct val="100000"/>
              </a:lnSpc>
            </a:pPr>
            <a:r>
              <a:rPr lang="en-US" altLang="ja-JP" sz="1400" dirty="0" smtClean="0">
                <a:solidFill>
                  <a:schemeClr val="tx1"/>
                </a:solidFill>
                <a:effectLst/>
                <a:latin typeface="+mn-ea"/>
                <a:ea typeface="+mn-ea"/>
              </a:rPr>
              <a:t/>
            </a:r>
            <a:br>
              <a:rPr lang="en-US" altLang="ja-JP" sz="1400" dirty="0" smtClean="0">
                <a:solidFill>
                  <a:schemeClr val="tx1"/>
                </a:solidFill>
                <a:effectLst/>
                <a:latin typeface="+mn-ea"/>
                <a:ea typeface="+mn-ea"/>
              </a:rPr>
            </a:br>
            <a:r>
              <a:rPr lang="ja-JP" altLang="en-US" sz="1400" b="1" dirty="0" smtClean="0">
                <a:solidFill>
                  <a:schemeClr val="tx1"/>
                </a:solidFill>
                <a:effectLst/>
                <a:latin typeface="+mn-ea"/>
                <a:ea typeface="+mn-ea"/>
              </a:rPr>
              <a:t>　　</a:t>
            </a:r>
            <a:r>
              <a:rPr lang="en-US" altLang="ja-JP" sz="1400" dirty="0" smtClean="0">
                <a:solidFill>
                  <a:schemeClr val="tx1"/>
                </a:solidFill>
                <a:effectLst/>
                <a:latin typeface="+mn-ea"/>
                <a:ea typeface="+mn-ea"/>
              </a:rPr>
              <a:t/>
            </a:r>
            <a:br>
              <a:rPr lang="en-US" altLang="ja-JP" sz="1400" dirty="0" smtClean="0">
                <a:solidFill>
                  <a:schemeClr val="tx1"/>
                </a:solidFill>
                <a:effectLst/>
                <a:latin typeface="+mn-ea"/>
                <a:ea typeface="+mn-ea"/>
              </a:rPr>
            </a:br>
            <a:r>
              <a:rPr lang="en-US" altLang="ja-JP" sz="1600" dirty="0">
                <a:solidFill>
                  <a:schemeClr val="tx1"/>
                </a:solidFill>
                <a:effectLst/>
                <a:latin typeface="+mn-ea"/>
                <a:ea typeface="+mn-ea"/>
              </a:rPr>
              <a:t> </a:t>
            </a:r>
            <a:endParaRPr lang="ja-JP" altLang="en-US" sz="1600" dirty="0">
              <a:solidFill>
                <a:schemeClr val="tx1"/>
              </a:solidFill>
              <a:effectLst/>
              <a:latin typeface="+mn-ea"/>
              <a:ea typeface="+mn-ea"/>
            </a:endParaRPr>
          </a:p>
        </p:txBody>
      </p:sp>
      <p:sp>
        <p:nvSpPr>
          <p:cNvPr id="6"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
                <a:srgbClr val="D5E0E7">
                  <a:lumMod val="75000"/>
                </a:srgbClr>
              </a:buClr>
              <a:buSzPct val="128000"/>
              <a:buFont typeface="Georgia" pitchFamily="18" charset="0"/>
              <a:buNone/>
              <a:tabLst/>
              <a:defRPr/>
            </a:pPr>
            <a:r>
              <a:rPr kumimoji="1" lang="ja-JP" altLang="en-US" sz="4000" b="0" i="0" u="none" strike="noStrike" kern="1200" cap="none" spc="0" normalizeH="0" baseline="0" noProof="0" dirty="0" smtClean="0">
                <a:ln>
                  <a:noFill/>
                </a:ln>
                <a:solidFill>
                  <a:srgbClr val="006666"/>
                </a:solidFill>
                <a:effectLst/>
                <a:uLnTx/>
                <a:uFillTx/>
                <a:latin typeface="Verdana"/>
                <a:ea typeface="ＭＳ Ｐゴシック"/>
                <a:cs typeface="+mj-cs"/>
              </a:rPr>
              <a:t>せんなん里海公園</a:t>
            </a:r>
            <a:endParaRPr kumimoji="1" lang="ja-JP" altLang="en-US" sz="4000" b="0" i="0" u="none" strike="noStrike" kern="1200" cap="none" spc="0" normalizeH="0" baseline="0" noProof="0" dirty="0">
              <a:ln>
                <a:noFill/>
              </a:ln>
              <a:solidFill>
                <a:srgbClr val="006666"/>
              </a:solidFill>
              <a:effectLst/>
              <a:uLnTx/>
              <a:uFillTx/>
              <a:latin typeface="Verdana"/>
              <a:ea typeface="ＭＳ Ｐゴシック"/>
              <a:cs typeface="+mj-cs"/>
            </a:endParaRPr>
          </a:p>
        </p:txBody>
      </p:sp>
      <p:sp>
        <p:nvSpPr>
          <p:cNvPr id="8" name="テキスト ボックス 7"/>
          <p:cNvSpPr txBox="1"/>
          <p:nvPr/>
        </p:nvSpPr>
        <p:spPr>
          <a:xfrm>
            <a:off x="434042" y="1674985"/>
            <a:ext cx="8170406" cy="4442242"/>
          </a:xfrm>
          <a:prstGeom prst="rect">
            <a:avLst/>
          </a:prstGeom>
          <a:noFill/>
        </p:spPr>
        <p:txBody>
          <a:bodyPr wrap="square" rtlCol="0">
            <a:spAutoFit/>
          </a:bodyPr>
          <a:lstStyle/>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n-cs"/>
              </a:rPr>
              <a:t>自然環境の保全と活用</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n-cs"/>
              </a:rPr>
              <a:t>　海浜地に位置することから、</a:t>
            </a:r>
            <a:r>
              <a:rPr kumimoji="1" lang="ja-JP" altLang="en-US" sz="1800" b="0" i="0" u="none" strike="noStrike" kern="0" cap="none" spc="0" normalizeH="0" baseline="0" noProof="0" dirty="0" err="1" smtClean="0">
                <a:ln>
                  <a:noFill/>
                </a:ln>
                <a:solidFill>
                  <a:srgbClr val="000000"/>
                </a:solidFill>
                <a:effectLst/>
                <a:uLnTx/>
                <a:uFillTx/>
                <a:latin typeface="Verdana"/>
                <a:ea typeface="ＭＳ Ｐゴシック"/>
                <a:cs typeface="+mn-cs"/>
              </a:rPr>
              <a:t>さと</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n-cs"/>
              </a:rPr>
              <a:t>うみ磯浜では海辺の生き物と、陸側に残る</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n-cs"/>
              </a:rPr>
              <a:t>　海岸林には陸ガニやササユリ等の生き物も生息しています。これらの自然環</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n-cs"/>
              </a:rPr>
              <a:t>　</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n-cs"/>
              </a:rPr>
              <a:t>　境を長期的な視点で保全すると共に、し</a:t>
            </a: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n-cs"/>
              </a:rPr>
              <a:t>おさい楽習館</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n-cs"/>
              </a:rPr>
              <a:t>等の施設を有効活用</a:t>
            </a:r>
            <a:r>
              <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n-cs"/>
              </a:rPr>
              <a:t>し</a:t>
            </a: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n-cs"/>
              </a:rPr>
              <a:t>、</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Verdana"/>
                <a:ea typeface="ＭＳ Ｐゴシック"/>
                <a:cs typeface="+mn-cs"/>
              </a:rPr>
              <a:t>　　生き物とふれあえる取り組みが期待されます。</a:t>
            </a: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0" cap="none" spc="0" normalizeH="0" baseline="0" noProof="0" dirty="0">
              <a:ln>
                <a:noFill/>
              </a:ln>
              <a:solidFill>
                <a:srgbClr val="000000"/>
              </a:solidFill>
              <a:effectLst/>
              <a:uLnTx/>
              <a:uFillTx/>
              <a:latin typeface="Verdana"/>
              <a:ea typeface="ＭＳ Ｐゴシック"/>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 </a:t>
            </a:r>
            <a:r>
              <a:rPr kumimoji="1" lang="ja-JP" altLang="en-US" sz="1800" b="1"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サービス施設の充実</a:t>
            </a:r>
            <a:endParaRPr kumimoji="1" lang="en-US" altLang="ja-JP" sz="1800" b="1"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来園者</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満足度調査において、「売店などのサービス施設</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」に対する</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評価が</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低く</a:t>
            </a:r>
            <a:endParaRPr kumimoji="1" lang="en-US" altLang="ja-JP"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なって</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います</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。特に夏季の利用が多いことから、来</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園者の満足度</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向上に向け</a:t>
            </a:r>
            <a:endParaRPr kumimoji="1" lang="en-US" altLang="ja-JP"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て、臨時売店など</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の</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充実が</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求められます。</a:t>
            </a:r>
            <a:endParaRPr kumimoji="1" lang="en-US" altLang="ja-JP"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0" cap="none" spc="0" normalizeH="0" baseline="0" noProof="0" dirty="0" smtClean="0">
              <a:ln>
                <a:noFill/>
              </a:ln>
              <a:solidFill>
                <a:srgbClr val="000000"/>
              </a:solidFill>
              <a:effectLst/>
              <a:uLnTx/>
              <a:uFillTx/>
              <a:latin typeface="Verdana"/>
              <a:ea typeface="ＭＳ Ｐゴシック"/>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来園機会増への</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取り組</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み</a:t>
            </a:r>
            <a:endParaRPr kumimoji="1" lang="en-US" altLang="ja-JP"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新型コロナウィルス感染症の影響により、潮干狩り、海水浴場、無料</a:t>
            </a:r>
            <a:r>
              <a:rPr kumimoji="1" lang="en-US" altLang="ja-JP"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BBQ</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が</a:t>
            </a:r>
            <a:endParaRPr kumimoji="1" lang="en-US" altLang="ja-JP"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禁止となり、来園者数が大幅に減少</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しました。</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これからのウィズコロナに</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向けて、</a:t>
            </a:r>
            <a:endParaRPr kumimoji="1" lang="en-US" altLang="ja-JP"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よりこの公園の特色を活かしたイベントや施設の導入など、公園のにぎわい創</a:t>
            </a:r>
            <a:endParaRPr kumimoji="1" lang="en-US" altLang="ja-JP"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4572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　出</a:t>
            </a:r>
            <a:r>
              <a:rPr kumimoji="1" lang="ja-JP" altLang="en-US" sz="18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のための新たな</a:t>
            </a:r>
            <a:r>
              <a:rPr kumimoji="1" lang="ja-JP" altLang="en-US" sz="1800" b="0" i="0" u="none" strike="noStrike" kern="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50" charset="-128"/>
                <a:cs typeface="+mn-cs"/>
              </a:rPr>
              <a:t>工夫や取組みが期待されます。</a:t>
            </a:r>
            <a:endParaRPr kumimoji="1" lang="ja-JP" altLang="en-US" sz="1800" b="0" i="0" u="none" strike="noStrike" kern="0" cap="none" spc="0" normalizeH="0" baseline="0" noProof="0" dirty="0">
              <a:ln>
                <a:noFill/>
              </a:ln>
              <a:solidFill>
                <a:srgbClr val="000000"/>
              </a:solidFill>
              <a:effectLst/>
              <a:uLnTx/>
              <a:uFillTx/>
              <a:latin typeface="Verdana"/>
              <a:ea typeface="ＭＳ Ｐゴシック"/>
              <a:cs typeface="+mn-cs"/>
            </a:endParaRPr>
          </a:p>
        </p:txBody>
      </p:sp>
    </p:spTree>
    <p:extLst>
      <p:ext uri="{BB962C8B-B14F-4D97-AF65-F5344CB8AC3E}">
        <p14:creationId xmlns:p14="http://schemas.microsoft.com/office/powerpoint/2010/main" val="2137818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876BFD-D015-4FD2-858A-92C0B5168A4D}" type="slidenum">
              <a:rPr lang="en-US" altLang="ja-JP" smtClean="0"/>
              <a:pPr/>
              <a:t>4</a:t>
            </a:fld>
            <a:endParaRPr lang="en-US" altLang="ja-JP"/>
          </a:p>
        </p:txBody>
      </p:sp>
      <p:sp>
        <p:nvSpPr>
          <p:cNvPr id="3" name="コンテンツ プレースホルダー 2"/>
          <p:cNvSpPr txBox="1">
            <a:spLocks/>
          </p:cNvSpPr>
          <p:nvPr/>
        </p:nvSpPr>
        <p:spPr bwMode="auto">
          <a:xfrm>
            <a:off x="-27028" y="585871"/>
            <a:ext cx="3456384"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solidFill>
                  <a:srgbClr val="000000"/>
                </a:solidFill>
              </a:rPr>
              <a:t>■公園の管理上の課題</a:t>
            </a:r>
            <a:endParaRPr lang="ja-JP" altLang="en-US" sz="2000" b="1" kern="0" dirty="0">
              <a:solidFill>
                <a:srgbClr val="000000"/>
              </a:solidFill>
            </a:endParaRPr>
          </a:p>
        </p:txBody>
      </p:sp>
      <p:sp>
        <p:nvSpPr>
          <p:cNvPr id="9" name="コンテンツ プレースホルダー 2"/>
          <p:cNvSpPr txBox="1">
            <a:spLocks/>
          </p:cNvSpPr>
          <p:nvPr/>
        </p:nvSpPr>
        <p:spPr bwMode="auto">
          <a:xfrm>
            <a:off x="-27028" y="3494186"/>
            <a:ext cx="551859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solidFill>
                  <a:srgbClr val="000000"/>
                </a:solidFill>
              </a:rPr>
              <a:t>■公園満足度調査結果（令和２年度実施）</a:t>
            </a:r>
            <a:endParaRPr lang="ja-JP" altLang="en-US" sz="2000" b="1" kern="0" dirty="0">
              <a:solidFill>
                <a:srgbClr val="000000"/>
              </a:solidFill>
            </a:endParaRPr>
          </a:p>
        </p:txBody>
      </p:sp>
      <p:graphicFrame>
        <p:nvGraphicFramePr>
          <p:cNvPr id="10" name="グラフ 9"/>
          <p:cNvGraphicFramePr>
            <a:graphicFrameLocks/>
          </p:cNvGraphicFramePr>
          <p:nvPr>
            <p:extLst>
              <p:ext uri="{D42A27DB-BD31-4B8C-83A1-F6EECF244321}">
                <p14:modId xmlns:p14="http://schemas.microsoft.com/office/powerpoint/2010/main" val="937019483"/>
              </p:ext>
            </p:extLst>
          </p:nvPr>
        </p:nvGraphicFramePr>
        <p:xfrm>
          <a:off x="4250100" y="3792164"/>
          <a:ext cx="4896544" cy="30581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p:cNvGraphicFramePr>
            <a:graphicFrameLocks/>
          </p:cNvGraphicFramePr>
          <p:nvPr>
            <p:extLst>
              <p:ext uri="{D42A27DB-BD31-4B8C-83A1-F6EECF244321}">
                <p14:modId xmlns:p14="http://schemas.microsoft.com/office/powerpoint/2010/main" val="1025839006"/>
              </p:ext>
            </p:extLst>
          </p:nvPr>
        </p:nvGraphicFramePr>
        <p:xfrm>
          <a:off x="67558" y="3699445"/>
          <a:ext cx="5059698" cy="3158555"/>
        </p:xfrm>
        <a:graphic>
          <a:graphicData uri="http://schemas.openxmlformats.org/drawingml/2006/chart">
            <c:chart xmlns:c="http://schemas.openxmlformats.org/drawingml/2006/chart" xmlns:r="http://schemas.openxmlformats.org/officeDocument/2006/relationships" r:id="rId3"/>
          </a:graphicData>
        </a:graphic>
      </p:graphicFrame>
      <p:sp>
        <p:nvSpPr>
          <p:cNvPr id="12" name="タイトル 1"/>
          <p:cNvSpPr txBox="1">
            <a:spLocks/>
          </p:cNvSpPr>
          <p:nvPr/>
        </p:nvSpPr>
        <p:spPr>
          <a:xfrm>
            <a:off x="-468560" y="1005014"/>
            <a:ext cx="6619153" cy="2787150"/>
          </a:xfrm>
          <a:prstGeom prst="rect">
            <a:avLst/>
          </a:prstGeom>
        </p:spPr>
        <p:txBody>
          <a:bodyPr anchor="t">
            <a:no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algn="l">
              <a:lnSpc>
                <a:spcPts val="1800"/>
              </a:lnSpc>
              <a:defRPr/>
            </a:pPr>
            <a:r>
              <a:rPr lang="ja-JP" altLang="en-US" sz="1800" kern="0" dirty="0" smtClean="0">
                <a:solidFill>
                  <a:schemeClr val="tx1"/>
                </a:solidFill>
                <a:effectLst/>
              </a:rPr>
              <a:t>　　  </a:t>
            </a:r>
            <a:r>
              <a:rPr lang="ja-JP" altLang="en-US" sz="1800" b="1" kern="0" dirty="0" smtClean="0">
                <a:solidFill>
                  <a:schemeClr val="tx1"/>
                </a:solidFill>
                <a:effectLst/>
              </a:rPr>
              <a:t>◆花しょうぶ園の管理</a:t>
            </a:r>
            <a:r>
              <a:rPr lang="en-US" altLang="ja-JP" sz="1600" b="1" kern="0" dirty="0" smtClean="0">
                <a:solidFill>
                  <a:schemeClr val="tx1"/>
                </a:solidFill>
                <a:effectLst/>
              </a:rPr>
              <a:t/>
            </a:r>
            <a:br>
              <a:rPr lang="en-US" altLang="ja-JP" sz="1600" b="1" kern="0" dirty="0" smtClean="0">
                <a:solidFill>
                  <a:schemeClr val="tx1"/>
                </a:solidFill>
                <a:effectLst/>
              </a:rPr>
            </a:br>
            <a:r>
              <a:rPr lang="ja-JP" altLang="en-US" sz="1600" kern="0" dirty="0" smtClean="0">
                <a:solidFill>
                  <a:schemeClr val="tx1"/>
                </a:solidFill>
                <a:effectLst/>
              </a:rPr>
              <a:t>　　　　○山田池公園の中核をなす施設で、花しょうぶの性質を</a:t>
            </a:r>
            <a:endParaRPr lang="en-US" altLang="ja-JP" sz="1600" kern="0" dirty="0" smtClean="0">
              <a:solidFill>
                <a:schemeClr val="tx1"/>
              </a:solidFill>
              <a:effectLst/>
            </a:endParaRPr>
          </a:p>
          <a:p>
            <a:pPr algn="l">
              <a:lnSpc>
                <a:spcPts val="1800"/>
              </a:lnSpc>
              <a:defRPr/>
            </a:pPr>
            <a:r>
              <a:rPr lang="ja-JP" altLang="en-US" sz="1600" kern="0" dirty="0">
                <a:solidFill>
                  <a:schemeClr val="tx1"/>
                </a:solidFill>
                <a:effectLst/>
              </a:rPr>
              <a:t>　</a:t>
            </a:r>
            <a:r>
              <a:rPr lang="ja-JP" altLang="en-US" sz="1600" kern="0" dirty="0" smtClean="0">
                <a:solidFill>
                  <a:schemeClr val="tx1"/>
                </a:solidFill>
                <a:effectLst/>
              </a:rPr>
              <a:t>　　　　十分理解したより高い品質の花の提供が必要。</a:t>
            </a:r>
            <a:endParaRPr lang="en-US" altLang="ja-JP" sz="1600" kern="0" dirty="0" smtClean="0">
              <a:solidFill>
                <a:schemeClr val="tx1"/>
              </a:solidFill>
              <a:effectLst/>
            </a:endParaRPr>
          </a:p>
          <a:p>
            <a:pPr algn="l">
              <a:lnSpc>
                <a:spcPts val="1800"/>
              </a:lnSpc>
              <a:defRPr/>
            </a:pPr>
            <a:r>
              <a:rPr lang="ja-JP" altLang="en-US" sz="1600" kern="0" dirty="0">
                <a:solidFill>
                  <a:schemeClr val="tx1"/>
                </a:solidFill>
                <a:effectLst/>
              </a:rPr>
              <a:t>　</a:t>
            </a:r>
            <a:r>
              <a:rPr lang="ja-JP" altLang="en-US" sz="1600" kern="0" dirty="0" smtClean="0">
                <a:solidFill>
                  <a:schemeClr val="tx1"/>
                </a:solidFill>
                <a:effectLst/>
              </a:rPr>
              <a:t>　　　〇また、長期的</a:t>
            </a:r>
            <a:r>
              <a:rPr lang="ja-JP" altLang="en-US" sz="1600" kern="0" dirty="0">
                <a:solidFill>
                  <a:schemeClr val="tx1"/>
                </a:solidFill>
                <a:effectLst/>
              </a:rPr>
              <a:t>な展望</a:t>
            </a:r>
            <a:r>
              <a:rPr lang="ja-JP" altLang="en-US" sz="1600" kern="0" dirty="0" smtClean="0">
                <a:solidFill>
                  <a:schemeClr val="tx1"/>
                </a:solidFill>
                <a:effectLst/>
              </a:rPr>
              <a:t>にたった品種の維持</a:t>
            </a:r>
            <a:r>
              <a:rPr lang="ja-JP" altLang="en-US" sz="1600" kern="0" dirty="0">
                <a:solidFill>
                  <a:schemeClr val="tx1"/>
                </a:solidFill>
                <a:effectLst/>
              </a:rPr>
              <a:t>、</a:t>
            </a:r>
            <a:r>
              <a:rPr lang="ja-JP" altLang="en-US" sz="1600" kern="0" dirty="0" smtClean="0">
                <a:solidFill>
                  <a:schemeClr val="tx1"/>
                </a:solidFill>
                <a:effectLst/>
              </a:rPr>
              <a:t>更新、バッ</a:t>
            </a:r>
            <a:endParaRPr lang="en-US" altLang="ja-JP" sz="1600" kern="0" dirty="0" smtClean="0">
              <a:solidFill>
                <a:schemeClr val="tx1"/>
              </a:solidFill>
              <a:effectLst/>
            </a:endParaRPr>
          </a:p>
          <a:p>
            <a:pPr algn="l">
              <a:lnSpc>
                <a:spcPts val="1800"/>
              </a:lnSpc>
              <a:defRPr/>
            </a:pPr>
            <a:r>
              <a:rPr lang="ja-JP" altLang="en-US" sz="1600" kern="0" dirty="0">
                <a:solidFill>
                  <a:schemeClr val="tx1"/>
                </a:solidFill>
                <a:effectLst/>
              </a:rPr>
              <a:t>　</a:t>
            </a:r>
            <a:r>
              <a:rPr lang="ja-JP" altLang="en-US" sz="1600" kern="0" dirty="0" smtClean="0">
                <a:solidFill>
                  <a:schemeClr val="tx1"/>
                </a:solidFill>
                <a:effectLst/>
              </a:rPr>
              <a:t>　　　　クアップ等を考慮した計画的な管理も求められる。</a:t>
            </a:r>
            <a:r>
              <a:rPr lang="en-US" altLang="ja-JP" sz="1600" kern="0" dirty="0" smtClean="0">
                <a:solidFill>
                  <a:schemeClr val="tx1"/>
                </a:solidFill>
                <a:effectLst/>
              </a:rPr>
              <a:t/>
            </a:r>
            <a:br>
              <a:rPr lang="en-US" altLang="ja-JP" sz="1600" kern="0" dirty="0" smtClean="0">
                <a:solidFill>
                  <a:schemeClr val="tx1"/>
                </a:solidFill>
                <a:effectLst/>
              </a:rPr>
            </a:br>
            <a:r>
              <a:rPr lang="ja-JP" altLang="en-US" sz="1600" kern="0" dirty="0" smtClean="0">
                <a:solidFill>
                  <a:schemeClr val="tx1"/>
                </a:solidFill>
                <a:effectLst/>
              </a:rPr>
              <a:t>　　　</a:t>
            </a:r>
            <a:r>
              <a:rPr lang="ja-JP" altLang="en-US" sz="1600" b="1" kern="0" dirty="0" smtClean="0">
                <a:solidFill>
                  <a:schemeClr val="tx1"/>
                </a:solidFill>
                <a:effectLst/>
              </a:rPr>
              <a:t>◆実りの里の利活用</a:t>
            </a:r>
            <a:r>
              <a:rPr lang="en-US" altLang="ja-JP" sz="1600" b="1" kern="0" dirty="0" smtClean="0">
                <a:solidFill>
                  <a:schemeClr val="tx1"/>
                </a:solidFill>
                <a:effectLst/>
              </a:rPr>
              <a:t/>
            </a:r>
            <a:br>
              <a:rPr lang="en-US" altLang="ja-JP" sz="1600" b="1" kern="0" dirty="0" smtClean="0">
                <a:solidFill>
                  <a:schemeClr val="tx1"/>
                </a:solidFill>
                <a:effectLst/>
              </a:rPr>
            </a:br>
            <a:r>
              <a:rPr lang="ja-JP" altLang="en-US" sz="1600" kern="0" dirty="0" smtClean="0">
                <a:solidFill>
                  <a:schemeClr val="tx1"/>
                </a:solidFill>
                <a:effectLst/>
              </a:rPr>
              <a:t>　　　　○農作業体験と環境への理解を深めることを目的として</a:t>
            </a:r>
            <a:endParaRPr lang="en-US" altLang="ja-JP" sz="1600" kern="0" dirty="0" smtClean="0">
              <a:solidFill>
                <a:schemeClr val="tx1"/>
              </a:solidFill>
              <a:effectLst/>
            </a:endParaRPr>
          </a:p>
          <a:p>
            <a:pPr algn="l">
              <a:lnSpc>
                <a:spcPts val="1800"/>
              </a:lnSpc>
              <a:defRPr/>
            </a:pPr>
            <a:r>
              <a:rPr lang="ja-JP" altLang="en-US" sz="1600" kern="0" dirty="0">
                <a:solidFill>
                  <a:schemeClr val="tx1"/>
                </a:solidFill>
                <a:effectLst/>
              </a:rPr>
              <a:t>　</a:t>
            </a:r>
            <a:r>
              <a:rPr lang="ja-JP" altLang="en-US" sz="1600" kern="0" dirty="0" smtClean="0">
                <a:solidFill>
                  <a:schemeClr val="tx1"/>
                </a:solidFill>
                <a:effectLst/>
              </a:rPr>
              <a:t>　　　　計画されたエリア。目的を</a:t>
            </a:r>
            <a:r>
              <a:rPr lang="ja-JP" altLang="en-US" sz="1600" kern="0" dirty="0">
                <a:solidFill>
                  <a:schemeClr val="tx1"/>
                </a:solidFill>
                <a:effectLst/>
              </a:rPr>
              <a:t>発揮</a:t>
            </a:r>
            <a:r>
              <a:rPr lang="ja-JP" altLang="en-US" sz="1600" kern="0" dirty="0" smtClean="0">
                <a:solidFill>
                  <a:schemeClr val="tx1"/>
                </a:solidFill>
                <a:effectLst/>
              </a:rPr>
              <a:t>するため、積極的な</a:t>
            </a:r>
            <a:r>
              <a:rPr lang="en-US" altLang="ja-JP" sz="1600" kern="0" dirty="0" smtClean="0">
                <a:solidFill>
                  <a:schemeClr val="tx1"/>
                </a:solidFill>
                <a:effectLst/>
              </a:rPr>
              <a:t>PR</a:t>
            </a:r>
          </a:p>
          <a:p>
            <a:pPr algn="l">
              <a:lnSpc>
                <a:spcPts val="1800"/>
              </a:lnSpc>
              <a:defRPr/>
            </a:pPr>
            <a:r>
              <a:rPr lang="ja-JP" altLang="en-US" sz="1600" kern="0" dirty="0">
                <a:solidFill>
                  <a:schemeClr val="tx1"/>
                </a:solidFill>
                <a:effectLst/>
              </a:rPr>
              <a:t>　</a:t>
            </a:r>
            <a:r>
              <a:rPr lang="ja-JP" altLang="en-US" sz="1600" kern="0" dirty="0" smtClean="0">
                <a:solidFill>
                  <a:schemeClr val="tx1"/>
                </a:solidFill>
                <a:effectLst/>
              </a:rPr>
              <a:t>　　　　や講習会・イベントへの参加者の増加等の取り組みが</a:t>
            </a:r>
            <a:endParaRPr lang="en-US" altLang="ja-JP" sz="1600" kern="0" dirty="0" smtClean="0">
              <a:solidFill>
                <a:schemeClr val="tx1"/>
              </a:solidFill>
              <a:effectLst/>
            </a:endParaRPr>
          </a:p>
          <a:p>
            <a:pPr algn="l">
              <a:lnSpc>
                <a:spcPts val="1800"/>
              </a:lnSpc>
              <a:defRPr/>
            </a:pPr>
            <a:r>
              <a:rPr lang="ja-JP" altLang="en-US" sz="1600" kern="0" dirty="0">
                <a:solidFill>
                  <a:schemeClr val="tx1"/>
                </a:solidFill>
                <a:effectLst/>
              </a:rPr>
              <a:t>　</a:t>
            </a:r>
            <a:r>
              <a:rPr lang="ja-JP" altLang="en-US" sz="1600" kern="0" dirty="0" smtClean="0">
                <a:solidFill>
                  <a:schemeClr val="tx1"/>
                </a:solidFill>
                <a:effectLst/>
              </a:rPr>
              <a:t>　　　　求められる。</a:t>
            </a:r>
            <a:endParaRPr lang="ja-JP" altLang="en-US" sz="1600" kern="0" dirty="0">
              <a:solidFill>
                <a:schemeClr val="tx1"/>
              </a:solidFill>
              <a:effectLst/>
            </a:endParaRPr>
          </a:p>
        </p:txBody>
      </p:sp>
      <p:pic>
        <p:nvPicPr>
          <p:cNvPr id="6" name="図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724128" y="1127154"/>
            <a:ext cx="3337724" cy="2219717"/>
          </a:xfrm>
          <a:prstGeom prst="rect">
            <a:avLst/>
          </a:prstGeom>
        </p:spPr>
      </p:pic>
      <p:sp>
        <p:nvSpPr>
          <p:cNvPr id="13" name="タイトル 1"/>
          <p:cNvSpPr txBox="1">
            <a:spLocks/>
          </p:cNvSpPr>
          <p:nvPr/>
        </p:nvSpPr>
        <p:spPr>
          <a:xfrm>
            <a:off x="0" y="0"/>
            <a:ext cx="9143998" cy="585871"/>
          </a:xfrm>
          <a:prstGeom prst="rect">
            <a:avLst/>
          </a:prstGeom>
          <a:solidFill>
            <a:srgbClr val="43CEFF"/>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smtClean="0"/>
              <a:t>山田池公園</a:t>
            </a:r>
            <a:endParaRPr lang="ja-JP" altLang="en-US" sz="4400" dirty="0"/>
          </a:p>
        </p:txBody>
      </p:sp>
      <p:sp>
        <p:nvSpPr>
          <p:cNvPr id="14" name="コンテンツ プレースホルダー 2"/>
          <p:cNvSpPr txBox="1">
            <a:spLocks/>
          </p:cNvSpPr>
          <p:nvPr/>
        </p:nvSpPr>
        <p:spPr bwMode="auto">
          <a:xfrm>
            <a:off x="6396762" y="3281284"/>
            <a:ext cx="18446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Tx/>
              <a:buNone/>
            </a:pPr>
            <a:r>
              <a:rPr lang="ja-JP" altLang="en-US" sz="1400" kern="0" dirty="0" smtClean="0">
                <a:solidFill>
                  <a:srgbClr val="000000"/>
                </a:solidFill>
                <a:latin typeface="HGSｺﾞｼｯｸM" panose="020B0600000000000000" pitchFamily="50" charset="-128"/>
                <a:ea typeface="HGSｺﾞｼｯｸM" panose="020B0600000000000000" pitchFamily="50" charset="-128"/>
              </a:rPr>
              <a:t>実りの里</a:t>
            </a:r>
            <a:endParaRPr lang="ja-JP" altLang="en-US" sz="1400" kern="0" dirty="0">
              <a:solidFill>
                <a:srgbClr val="000000"/>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573477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876BFD-D015-4FD2-858A-92C0B5168A4D}" type="slidenum">
              <a:rPr lang="en-US" altLang="ja-JP" smtClean="0"/>
              <a:pPr/>
              <a:t>5</a:t>
            </a:fld>
            <a:endParaRPr lang="en-US" altLang="ja-JP"/>
          </a:p>
        </p:txBody>
      </p:sp>
      <p:sp>
        <p:nvSpPr>
          <p:cNvPr id="6" name="テキスト ボックス 3"/>
          <p:cNvSpPr txBox="1">
            <a:spLocks noChangeArrowheads="1"/>
          </p:cNvSpPr>
          <p:nvPr/>
        </p:nvSpPr>
        <p:spPr bwMode="auto">
          <a:xfrm>
            <a:off x="75251" y="727676"/>
            <a:ext cx="4266592" cy="3400931"/>
          </a:xfrm>
          <a:prstGeom prst="rect">
            <a:avLst/>
          </a:prstGeom>
          <a:noFill/>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45720" indent="0">
              <a:buNone/>
            </a:pPr>
            <a:r>
              <a:rPr lang="ja-JP" altLang="en-US" b="1" dirty="0">
                <a:latin typeface="+mn-ea"/>
                <a:ea typeface="+mn-ea"/>
              </a:rPr>
              <a:t>■</a:t>
            </a:r>
            <a:r>
              <a:rPr lang="ja-JP" altLang="en-US" b="1" dirty="0" smtClean="0">
                <a:latin typeface="+mn-ea"/>
                <a:ea typeface="+mn-ea"/>
              </a:rPr>
              <a:t>概要</a:t>
            </a:r>
            <a:endParaRPr lang="en-US" altLang="ja-JP" b="1" dirty="0">
              <a:latin typeface="+mn-ea"/>
              <a:ea typeface="+mn-ea"/>
            </a:endParaRPr>
          </a:p>
          <a:p>
            <a:pPr eaLnBrk="1" hangingPunct="1"/>
            <a:r>
              <a:rPr lang="ja-JP" altLang="en-US" sz="1400" dirty="0" smtClean="0">
                <a:latin typeface="+mn-ea"/>
                <a:ea typeface="+mn-ea"/>
                <a:cs typeface="Meiryo UI" pitchFamily="50" charset="-128"/>
              </a:rPr>
              <a:t>　</a:t>
            </a:r>
            <a:r>
              <a:rPr lang="ja-JP" altLang="en-US" sz="1600" dirty="0">
                <a:latin typeface="+mn-ea"/>
                <a:ea typeface="+mn-ea"/>
                <a:cs typeface="Meiryo UI" pitchFamily="50" charset="-128"/>
              </a:rPr>
              <a:t>大阪北東部の北河内</a:t>
            </a:r>
            <a:r>
              <a:rPr lang="ja-JP" altLang="en-US" sz="1600" dirty="0" smtClean="0">
                <a:latin typeface="+mn-ea"/>
                <a:ea typeface="+mn-ea"/>
                <a:cs typeface="Meiryo UI" pitchFamily="50" charset="-128"/>
              </a:rPr>
              <a:t>地域に、豊か</a:t>
            </a:r>
            <a:r>
              <a:rPr lang="ja-JP" altLang="en-US" sz="1600" dirty="0">
                <a:latin typeface="+mn-ea"/>
                <a:ea typeface="+mn-ea"/>
                <a:cs typeface="Meiryo UI" pitchFamily="50" charset="-128"/>
              </a:rPr>
              <a:t>な緑に包まれたスポーツ公園と</a:t>
            </a:r>
            <a:r>
              <a:rPr lang="ja-JP" altLang="en-US" sz="1600" dirty="0" smtClean="0">
                <a:latin typeface="+mn-ea"/>
                <a:ea typeface="+mn-ea"/>
                <a:cs typeface="Meiryo UI" pitchFamily="50" charset="-128"/>
              </a:rPr>
              <a:t>して開設。</a:t>
            </a:r>
            <a:endParaRPr lang="en-US" altLang="ja-JP" sz="1600" dirty="0" smtClean="0">
              <a:latin typeface="+mn-ea"/>
              <a:ea typeface="+mn-ea"/>
              <a:cs typeface="Meiryo UI" pitchFamily="50" charset="-128"/>
            </a:endParaRPr>
          </a:p>
          <a:p>
            <a:pPr eaLnBrk="1" hangingPunct="1"/>
            <a:r>
              <a:rPr lang="ja-JP" altLang="en-US" sz="1600" dirty="0" smtClean="0">
                <a:latin typeface="+mn-ea"/>
                <a:ea typeface="+mn-ea"/>
                <a:cs typeface="Meiryo UI" pitchFamily="50" charset="-128"/>
              </a:rPr>
              <a:t>　北側</a:t>
            </a:r>
            <a:r>
              <a:rPr lang="ja-JP" altLang="en-US" sz="1600" dirty="0">
                <a:latin typeface="+mn-ea"/>
                <a:ea typeface="+mn-ea"/>
                <a:cs typeface="Meiryo UI" pitchFamily="50" charset="-128"/>
              </a:rPr>
              <a:t>を「たち川」、東側をＪＲ学研都市線、西側を第二京阪道路に囲まれ、起伏に</a:t>
            </a:r>
            <a:r>
              <a:rPr lang="ja-JP" altLang="en-US" sz="1600" dirty="0" smtClean="0">
                <a:latin typeface="+mn-ea"/>
                <a:ea typeface="+mn-ea"/>
                <a:cs typeface="Meiryo UI" pitchFamily="50" charset="-128"/>
              </a:rPr>
              <a:t>富んでいる。</a:t>
            </a:r>
            <a:endParaRPr lang="en-US" altLang="ja-JP" sz="1600" dirty="0" smtClean="0">
              <a:latin typeface="+mn-ea"/>
              <a:ea typeface="+mn-ea"/>
              <a:cs typeface="Meiryo UI" pitchFamily="50" charset="-128"/>
            </a:endParaRPr>
          </a:p>
          <a:p>
            <a:pPr eaLnBrk="1" hangingPunct="1"/>
            <a:r>
              <a:rPr lang="ja-JP" altLang="en-US" sz="1600" dirty="0">
                <a:latin typeface="+mn-ea"/>
                <a:ea typeface="+mn-ea"/>
                <a:cs typeface="Meiryo UI" pitchFamily="50" charset="-128"/>
              </a:rPr>
              <a:t>　</a:t>
            </a:r>
            <a:r>
              <a:rPr lang="ja-JP" altLang="en-US" sz="1600" dirty="0" smtClean="0">
                <a:latin typeface="+mn-ea"/>
                <a:ea typeface="+mn-ea"/>
                <a:cs typeface="Meiryo UI" pitchFamily="50" charset="-128"/>
              </a:rPr>
              <a:t>野球場</a:t>
            </a:r>
            <a:r>
              <a:rPr lang="ja-JP" altLang="en-US" sz="1600" dirty="0">
                <a:latin typeface="+mn-ea"/>
                <a:ea typeface="+mn-ea"/>
                <a:cs typeface="Meiryo UI" pitchFamily="50" charset="-128"/>
              </a:rPr>
              <a:t>、陸上競技場、テニスコート、トリムコース</a:t>
            </a:r>
            <a:r>
              <a:rPr lang="ja-JP" altLang="en-US" sz="1600" dirty="0" smtClean="0">
                <a:latin typeface="+mn-ea"/>
                <a:ea typeface="+mn-ea"/>
                <a:cs typeface="Meiryo UI" pitchFamily="50" charset="-128"/>
              </a:rPr>
              <a:t>、バスケットコートなどの</a:t>
            </a:r>
            <a:r>
              <a:rPr lang="ja-JP" altLang="en-US" sz="1600" dirty="0">
                <a:latin typeface="+mn-ea"/>
                <a:ea typeface="+mn-ea"/>
                <a:cs typeface="Meiryo UI" pitchFamily="50" charset="-128"/>
              </a:rPr>
              <a:t>整備を進めており</a:t>
            </a:r>
            <a:r>
              <a:rPr lang="ja-JP" altLang="en-US" sz="1600" dirty="0" smtClean="0">
                <a:latin typeface="+mn-ea"/>
                <a:ea typeface="+mn-ea"/>
                <a:cs typeface="Meiryo UI" pitchFamily="50" charset="-128"/>
              </a:rPr>
              <a:t>、現在</a:t>
            </a:r>
            <a:r>
              <a:rPr lang="en-US" altLang="ja-JP" sz="1600" dirty="0" smtClean="0">
                <a:latin typeface="+mn-ea"/>
                <a:ea typeface="+mn-ea"/>
                <a:cs typeface="Meiryo UI" pitchFamily="50" charset="-128"/>
              </a:rPr>
              <a:t>32.4ha</a:t>
            </a:r>
            <a:r>
              <a:rPr lang="ja-JP" altLang="en-US" sz="1600" dirty="0">
                <a:latin typeface="+mn-ea"/>
                <a:ea typeface="+mn-ea"/>
                <a:cs typeface="Meiryo UI" pitchFamily="50" charset="-128"/>
              </a:rPr>
              <a:t>を開設している</a:t>
            </a:r>
            <a:r>
              <a:rPr lang="ja-JP" altLang="en-US" sz="1600" dirty="0" smtClean="0">
                <a:latin typeface="+mn-ea"/>
                <a:ea typeface="+mn-ea"/>
                <a:cs typeface="Meiryo UI" pitchFamily="50" charset="-128"/>
              </a:rPr>
              <a:t>。</a:t>
            </a:r>
            <a:endParaRPr lang="en-US" altLang="ja-JP" sz="1600" dirty="0" smtClean="0">
              <a:latin typeface="+mn-ea"/>
              <a:ea typeface="+mn-ea"/>
              <a:cs typeface="Meiryo UI" pitchFamily="50" charset="-128"/>
            </a:endParaRPr>
          </a:p>
          <a:p>
            <a:pPr eaLnBrk="1" hangingPunct="1"/>
            <a:endParaRPr lang="en-US" altLang="ja-JP" sz="1500" dirty="0" smtClean="0">
              <a:latin typeface="+mn-ea"/>
              <a:ea typeface="+mn-ea"/>
              <a:cs typeface="Meiryo UI" pitchFamily="50" charset="-128"/>
            </a:endParaRPr>
          </a:p>
          <a:p>
            <a:pPr eaLnBrk="1" hangingPunct="1"/>
            <a:r>
              <a:rPr lang="ja-JP" altLang="en-US" b="1" dirty="0" smtClean="0">
                <a:latin typeface="+mn-ea"/>
                <a:ea typeface="+mn-ea"/>
                <a:cs typeface="Meiryo UI" pitchFamily="50" charset="-128"/>
              </a:rPr>
              <a:t>■開設</a:t>
            </a:r>
            <a:r>
              <a:rPr lang="ja-JP" altLang="en-US" b="1" dirty="0">
                <a:latin typeface="+mn-ea"/>
                <a:ea typeface="+mn-ea"/>
                <a:cs typeface="Meiryo UI" pitchFamily="50" charset="-128"/>
              </a:rPr>
              <a:t>面積</a:t>
            </a:r>
            <a:r>
              <a:rPr lang="ja-JP" altLang="en-US" dirty="0" smtClean="0">
                <a:latin typeface="+mn-ea"/>
                <a:ea typeface="+mn-ea"/>
                <a:cs typeface="Meiryo UI" pitchFamily="50" charset="-128"/>
              </a:rPr>
              <a:t>：</a:t>
            </a:r>
            <a:r>
              <a:rPr lang="ja-JP" altLang="en-US" dirty="0">
                <a:latin typeface="+mn-ea"/>
                <a:ea typeface="+mn-ea"/>
                <a:cs typeface="Meiryo UI" pitchFamily="50" charset="-128"/>
              </a:rPr>
              <a:t>３２．４</a:t>
            </a:r>
            <a:r>
              <a:rPr lang="en-US" altLang="ja-JP" dirty="0" smtClean="0">
                <a:latin typeface="+mn-ea"/>
                <a:ea typeface="+mn-ea"/>
                <a:cs typeface="Meiryo UI" pitchFamily="50" charset="-128"/>
              </a:rPr>
              <a:t>ha</a:t>
            </a:r>
          </a:p>
          <a:p>
            <a:pPr eaLnBrk="1" hangingPunct="1"/>
            <a:r>
              <a:rPr lang="ja-JP" altLang="en-US" b="1" dirty="0">
                <a:latin typeface="+mn-ea"/>
                <a:ea typeface="+mn-ea"/>
              </a:rPr>
              <a:t>■開設年月</a:t>
            </a:r>
            <a:r>
              <a:rPr lang="ja-JP" altLang="en-US" dirty="0">
                <a:latin typeface="+mn-ea"/>
                <a:ea typeface="+mn-ea"/>
                <a:cs typeface="Meiryo UI" pitchFamily="50" charset="-128"/>
              </a:rPr>
              <a:t>：昭和</a:t>
            </a:r>
            <a:r>
              <a:rPr lang="en-US" altLang="ja-JP" dirty="0">
                <a:latin typeface="+mn-ea"/>
                <a:ea typeface="+mn-ea"/>
                <a:cs typeface="Meiryo UI" pitchFamily="50" charset="-128"/>
              </a:rPr>
              <a:t>57</a:t>
            </a:r>
            <a:r>
              <a:rPr lang="ja-JP" altLang="en-US" dirty="0">
                <a:latin typeface="+mn-ea"/>
                <a:ea typeface="+mn-ea"/>
                <a:cs typeface="Meiryo UI" pitchFamily="50" charset="-128"/>
              </a:rPr>
              <a:t>年</a:t>
            </a:r>
            <a:r>
              <a:rPr lang="en-US" altLang="ja-JP" dirty="0">
                <a:latin typeface="+mn-ea"/>
                <a:ea typeface="+mn-ea"/>
                <a:cs typeface="Meiryo UI" pitchFamily="50" charset="-128"/>
              </a:rPr>
              <a:t>11</a:t>
            </a:r>
            <a:r>
              <a:rPr lang="ja-JP" altLang="en-US" dirty="0">
                <a:latin typeface="+mn-ea"/>
                <a:ea typeface="+mn-ea"/>
                <a:cs typeface="Meiryo UI" pitchFamily="50" charset="-128"/>
              </a:rPr>
              <a:t>月</a:t>
            </a:r>
            <a:r>
              <a:rPr lang="en-US" altLang="ja-JP" dirty="0">
                <a:latin typeface="+mn-ea"/>
                <a:ea typeface="+mn-ea"/>
                <a:cs typeface="Meiryo UI" pitchFamily="50" charset="-128"/>
              </a:rPr>
              <a:t>1</a:t>
            </a:r>
            <a:r>
              <a:rPr lang="ja-JP" altLang="en-US" dirty="0" smtClean="0">
                <a:latin typeface="+mn-ea"/>
                <a:ea typeface="+mn-ea"/>
                <a:cs typeface="Meiryo UI" pitchFamily="50" charset="-128"/>
              </a:rPr>
              <a:t>日</a:t>
            </a:r>
            <a:endParaRPr lang="en-US" altLang="ja-JP" dirty="0" smtClean="0">
              <a:latin typeface="+mn-ea"/>
              <a:ea typeface="+mn-ea"/>
              <a:cs typeface="Meiryo UI" pitchFamily="50" charset="-128"/>
            </a:endParaRPr>
          </a:p>
          <a:p>
            <a:pPr eaLnBrk="1" hangingPunct="1"/>
            <a:r>
              <a:rPr lang="ja-JP" altLang="en-US" b="1" dirty="0" smtClean="0">
                <a:latin typeface="+mn-ea"/>
                <a:ea typeface="+mn-ea"/>
              </a:rPr>
              <a:t>■</a:t>
            </a:r>
            <a:r>
              <a:rPr lang="ja-JP" altLang="en-US" b="1" dirty="0">
                <a:latin typeface="+mn-ea"/>
                <a:ea typeface="+mn-ea"/>
              </a:rPr>
              <a:t>立地</a:t>
            </a:r>
            <a:r>
              <a:rPr lang="ja-JP" altLang="en-US" b="1" dirty="0" smtClean="0">
                <a:latin typeface="+mn-ea"/>
                <a:ea typeface="+mn-ea"/>
              </a:rPr>
              <a:t>特性</a:t>
            </a:r>
            <a:r>
              <a:rPr lang="ja-JP" altLang="en-US" dirty="0">
                <a:latin typeface="+mn-ea"/>
                <a:ea typeface="+mn-ea"/>
                <a:cs typeface="Meiryo UI" pitchFamily="50" charset="-128"/>
              </a:rPr>
              <a:t>：</a:t>
            </a:r>
            <a:endParaRPr lang="en-US" altLang="ja-JP" b="1" dirty="0">
              <a:latin typeface="+mn-ea"/>
              <a:ea typeface="+mn-ea"/>
            </a:endParaRPr>
          </a:p>
        </p:txBody>
      </p:sp>
      <p:grpSp>
        <p:nvGrpSpPr>
          <p:cNvPr id="10" name="グループ化 9"/>
          <p:cNvGrpSpPr/>
          <p:nvPr/>
        </p:nvGrpSpPr>
        <p:grpSpPr>
          <a:xfrm>
            <a:off x="4327161" y="856777"/>
            <a:ext cx="4816837" cy="6001223"/>
            <a:chOff x="0" y="0"/>
            <a:chExt cx="5080000" cy="6553200"/>
          </a:xfrm>
        </p:grpSpPr>
        <p:pic>
          <p:nvPicPr>
            <p:cNvPr id="11" name="図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5080000" cy="6553200"/>
            </a:xfrm>
            <a:prstGeom prst="rect">
              <a:avLst/>
            </a:prstGeom>
          </p:spPr>
        </p:pic>
        <p:sp>
          <p:nvSpPr>
            <p:cNvPr id="12" name="正方形/長方形 11"/>
            <p:cNvSpPr/>
            <p:nvPr/>
          </p:nvSpPr>
          <p:spPr>
            <a:xfrm>
              <a:off x="2409658" y="5714999"/>
              <a:ext cx="1714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pic>
        <p:nvPicPr>
          <p:cNvPr id="23" name="図 22"/>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36030"/>
            <a:ext cx="4162331" cy="2441711"/>
          </a:xfrm>
          <a:prstGeom prst="rect">
            <a:avLst/>
          </a:prstGeom>
          <a:noFill/>
          <a:ln>
            <a:noFill/>
          </a:ln>
        </p:spPr>
      </p:pic>
      <p:sp>
        <p:nvSpPr>
          <p:cNvPr id="9" name="タイトル 1"/>
          <p:cNvSpPr txBox="1">
            <a:spLocks/>
          </p:cNvSpPr>
          <p:nvPr/>
        </p:nvSpPr>
        <p:spPr>
          <a:xfrm>
            <a:off x="0" y="0"/>
            <a:ext cx="9143998" cy="727676"/>
          </a:xfrm>
          <a:prstGeom prst="rect">
            <a:avLst/>
          </a:prstGeom>
          <a:solidFill>
            <a:srgbClr val="43CEFF"/>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a:t>寝屋川</a:t>
            </a:r>
            <a:r>
              <a:rPr lang="ja-JP" altLang="en-US" sz="4400" dirty="0" smtClean="0"/>
              <a:t>公園</a:t>
            </a:r>
            <a:endParaRPr lang="ja-JP" altLang="en-US" sz="4400" dirty="0"/>
          </a:p>
        </p:txBody>
      </p:sp>
    </p:spTree>
    <p:extLst>
      <p:ext uri="{BB962C8B-B14F-4D97-AF65-F5344CB8AC3E}">
        <p14:creationId xmlns:p14="http://schemas.microsoft.com/office/powerpoint/2010/main" val="2268103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 y="770424"/>
            <a:ext cx="483700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latin typeface="+mn-ea"/>
              </a:rPr>
              <a:t>■主要施設（１）　テニスコート</a:t>
            </a:r>
            <a:endParaRPr lang="ja-JP" altLang="en-US" sz="2000" b="1" kern="0" dirty="0">
              <a:latin typeface="+mn-ea"/>
            </a:endParaRPr>
          </a:p>
        </p:txBody>
      </p:sp>
      <p:sp>
        <p:nvSpPr>
          <p:cNvPr id="4" name="テキスト ボックス 12"/>
          <p:cNvSpPr txBox="1">
            <a:spLocks noChangeArrowheads="1"/>
          </p:cNvSpPr>
          <p:nvPr/>
        </p:nvSpPr>
        <p:spPr bwMode="auto">
          <a:xfrm>
            <a:off x="143638" y="1206436"/>
            <a:ext cx="52992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800" b="1" dirty="0" smtClean="0">
                <a:latin typeface="+mn-ea"/>
                <a:ea typeface="+mn-ea"/>
              </a:rPr>
              <a:t>◆</a:t>
            </a:r>
            <a:r>
              <a:rPr lang="ja-JP" altLang="en-US" sz="1800" b="1" dirty="0">
                <a:latin typeface="+mn-ea"/>
                <a:ea typeface="+mn-ea"/>
              </a:rPr>
              <a:t>特色</a:t>
            </a:r>
            <a:endParaRPr lang="en-US" altLang="ja-JP" sz="1800" b="1" dirty="0">
              <a:latin typeface="+mn-ea"/>
              <a:ea typeface="+mn-ea"/>
            </a:endParaRPr>
          </a:p>
          <a:p>
            <a:pPr eaLnBrk="1" hangingPunct="1">
              <a:lnSpc>
                <a:spcPct val="150000"/>
              </a:lnSpc>
              <a:spcBef>
                <a:spcPct val="0"/>
              </a:spcBef>
              <a:buFontTx/>
              <a:buNone/>
            </a:pPr>
            <a:r>
              <a:rPr lang="ja-JP" altLang="en-US" sz="1600" dirty="0" smtClean="0">
                <a:latin typeface="+mn-ea"/>
                <a:ea typeface="+mn-ea"/>
              </a:rPr>
              <a:t>　</a:t>
            </a:r>
            <a:r>
              <a:rPr lang="ja-JP" altLang="en-US" sz="1600" dirty="0">
                <a:latin typeface="+mn-ea"/>
                <a:ea typeface="+mn-ea"/>
              </a:rPr>
              <a:t>○全天候型砂入り人工芝コート計１５面を備えた、</a:t>
            </a:r>
            <a:endParaRPr lang="en-US" altLang="ja-JP" sz="1600" dirty="0">
              <a:latin typeface="+mn-ea"/>
              <a:ea typeface="+mn-ea"/>
            </a:endParaRPr>
          </a:p>
          <a:p>
            <a:pPr eaLnBrk="1" hangingPunct="1">
              <a:lnSpc>
                <a:spcPct val="150000"/>
              </a:lnSpc>
              <a:spcBef>
                <a:spcPct val="0"/>
              </a:spcBef>
              <a:buFontTx/>
              <a:buNone/>
            </a:pPr>
            <a:r>
              <a:rPr lang="ja-JP" altLang="en-US" sz="1600" dirty="0">
                <a:latin typeface="+mn-ea"/>
                <a:ea typeface="+mn-ea"/>
              </a:rPr>
              <a:t>　　</a:t>
            </a:r>
            <a:r>
              <a:rPr lang="ja-JP" altLang="en-US" sz="1600" dirty="0" smtClean="0">
                <a:latin typeface="+mn-ea"/>
                <a:ea typeface="+mn-ea"/>
              </a:rPr>
              <a:t>緑</a:t>
            </a:r>
            <a:r>
              <a:rPr lang="ja-JP" altLang="en-US" sz="1600" dirty="0">
                <a:latin typeface="+mn-ea"/>
                <a:ea typeface="+mn-ea"/>
              </a:rPr>
              <a:t>の中のテニスコート</a:t>
            </a:r>
            <a:endParaRPr lang="en-US" altLang="ja-JP" sz="1600" dirty="0">
              <a:latin typeface="+mn-ea"/>
              <a:ea typeface="+mn-ea"/>
            </a:endParaRPr>
          </a:p>
        </p:txBody>
      </p:sp>
      <p:sp>
        <p:nvSpPr>
          <p:cNvPr id="7" name="コンテンツ プレースホルダー 2"/>
          <p:cNvSpPr txBox="1">
            <a:spLocks/>
          </p:cNvSpPr>
          <p:nvPr/>
        </p:nvSpPr>
        <p:spPr>
          <a:xfrm>
            <a:off x="-22194" y="4858139"/>
            <a:ext cx="483700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latin typeface="+mn-ea"/>
              </a:rPr>
              <a:t>■主要施設（３）　陸上</a:t>
            </a:r>
            <a:r>
              <a:rPr lang="ja-JP" altLang="en-US" sz="2000" b="1" kern="0" dirty="0">
                <a:latin typeface="+mn-ea"/>
              </a:rPr>
              <a:t>競技場</a:t>
            </a:r>
          </a:p>
          <a:p>
            <a:pPr marL="0" indent="0">
              <a:buFontTx/>
              <a:buNone/>
            </a:pPr>
            <a:endParaRPr lang="ja-JP" altLang="en-US" sz="2000" b="1" kern="0" dirty="0">
              <a:latin typeface="+mn-ea"/>
            </a:endParaRPr>
          </a:p>
        </p:txBody>
      </p:sp>
      <p:sp>
        <p:nvSpPr>
          <p:cNvPr id="8" name="テキスト ボックス 12"/>
          <p:cNvSpPr txBox="1">
            <a:spLocks noChangeArrowheads="1"/>
          </p:cNvSpPr>
          <p:nvPr/>
        </p:nvSpPr>
        <p:spPr bwMode="auto">
          <a:xfrm>
            <a:off x="148474" y="5262168"/>
            <a:ext cx="48579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800" b="1" dirty="0" smtClean="0">
                <a:latin typeface="+mn-ea"/>
                <a:ea typeface="+mn-ea"/>
              </a:rPr>
              <a:t>◆</a:t>
            </a:r>
            <a:r>
              <a:rPr lang="ja-JP" altLang="en-US" sz="1800" b="1" dirty="0">
                <a:latin typeface="+mn-ea"/>
                <a:ea typeface="+mn-ea"/>
              </a:rPr>
              <a:t>特色</a:t>
            </a:r>
            <a:endParaRPr lang="en-US" altLang="ja-JP" sz="1800" b="1" dirty="0">
              <a:latin typeface="+mn-ea"/>
              <a:ea typeface="+mn-ea"/>
            </a:endParaRPr>
          </a:p>
          <a:p>
            <a:pPr eaLnBrk="1" hangingPunct="1">
              <a:lnSpc>
                <a:spcPct val="150000"/>
              </a:lnSpc>
              <a:spcBef>
                <a:spcPct val="0"/>
              </a:spcBef>
              <a:buNone/>
            </a:pPr>
            <a:r>
              <a:rPr lang="ja-JP" altLang="en-US" sz="1600" dirty="0" smtClean="0">
                <a:latin typeface="+mn-ea"/>
                <a:ea typeface="+mn-ea"/>
              </a:rPr>
              <a:t>　</a:t>
            </a:r>
            <a:r>
              <a:rPr lang="ja-JP" altLang="en-US" sz="1600" dirty="0">
                <a:latin typeface="+mn-ea"/>
                <a:ea typeface="+mn-ea"/>
              </a:rPr>
              <a:t>○４００ｍのトラックがあり、陸上競技の他、</a:t>
            </a:r>
            <a:endParaRPr lang="en-US" altLang="ja-JP" sz="1600" dirty="0">
              <a:latin typeface="+mn-ea"/>
              <a:ea typeface="+mn-ea"/>
            </a:endParaRPr>
          </a:p>
          <a:p>
            <a:pPr eaLnBrk="1" hangingPunct="1">
              <a:lnSpc>
                <a:spcPct val="150000"/>
              </a:lnSpc>
              <a:spcBef>
                <a:spcPct val="0"/>
              </a:spcBef>
              <a:buNone/>
            </a:pPr>
            <a:r>
              <a:rPr lang="ja-JP" altLang="en-US" sz="1600" dirty="0">
                <a:latin typeface="+mn-ea"/>
                <a:ea typeface="+mn-ea"/>
              </a:rPr>
              <a:t>　　サッカーや個人練習にも使用可能。</a:t>
            </a:r>
            <a:endParaRPr lang="en-US" altLang="ja-JP" sz="1600" dirty="0">
              <a:latin typeface="+mn-ea"/>
              <a:ea typeface="+mn-ea"/>
            </a:endParaRPr>
          </a:p>
        </p:txBody>
      </p:sp>
      <p:sp>
        <p:nvSpPr>
          <p:cNvPr id="10" name="コンテンツ プレースホルダー 2"/>
          <p:cNvSpPr txBox="1">
            <a:spLocks/>
          </p:cNvSpPr>
          <p:nvPr/>
        </p:nvSpPr>
        <p:spPr>
          <a:xfrm>
            <a:off x="6565" y="2765873"/>
            <a:ext cx="483700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latin typeface="+mn-ea"/>
              </a:rPr>
              <a:t>■主要施設（２）　第一野球場</a:t>
            </a:r>
            <a:endParaRPr lang="ja-JP" altLang="en-US" sz="2000" b="1" dirty="0">
              <a:latin typeface="+mn-ea"/>
            </a:endParaRPr>
          </a:p>
        </p:txBody>
      </p:sp>
      <p:sp>
        <p:nvSpPr>
          <p:cNvPr id="11" name="テキスト ボックス 10"/>
          <p:cNvSpPr txBox="1"/>
          <p:nvPr/>
        </p:nvSpPr>
        <p:spPr>
          <a:xfrm>
            <a:off x="228965" y="3070693"/>
            <a:ext cx="5141688" cy="1615827"/>
          </a:xfrm>
          <a:prstGeom prst="rect">
            <a:avLst/>
          </a:prstGeom>
          <a:noFill/>
        </p:spPr>
        <p:txBody>
          <a:bodyPr wrap="square" rtlCol="0">
            <a:spAutoFit/>
          </a:bodyPr>
          <a:lstStyle/>
          <a:p>
            <a:pPr latinLnBrk="1">
              <a:lnSpc>
                <a:spcPct val="150000"/>
              </a:lnSpc>
            </a:pPr>
            <a:r>
              <a:rPr lang="ja-JP" altLang="en-US" b="1" dirty="0">
                <a:latin typeface="+mn-ea"/>
              </a:rPr>
              <a:t>◆</a:t>
            </a:r>
            <a:r>
              <a:rPr lang="ja-JP" altLang="en-US" b="1" dirty="0" smtClean="0">
                <a:latin typeface="+mn-ea"/>
              </a:rPr>
              <a:t>特色</a:t>
            </a:r>
            <a:endParaRPr lang="en-US" altLang="ja-JP" dirty="0" smtClean="0">
              <a:latin typeface="+mn-ea"/>
            </a:endParaRPr>
          </a:p>
          <a:p>
            <a:pPr latinLnBrk="1">
              <a:lnSpc>
                <a:spcPct val="150000"/>
              </a:lnSpc>
            </a:pPr>
            <a:r>
              <a:rPr lang="ja-JP" altLang="en-US" sz="1600" dirty="0" smtClean="0">
                <a:latin typeface="+mn-ea"/>
              </a:rPr>
              <a:t>○</a:t>
            </a:r>
            <a:r>
              <a:rPr lang="ja-JP" altLang="en-US" sz="1600" dirty="0">
                <a:latin typeface="+mn-ea"/>
              </a:rPr>
              <a:t>スタンド、</a:t>
            </a:r>
            <a:r>
              <a:rPr lang="ja-JP" altLang="en-US" sz="1600" dirty="0" smtClean="0">
                <a:latin typeface="+mn-ea"/>
              </a:rPr>
              <a:t>スコアボードがあり、両翼</a:t>
            </a:r>
            <a:r>
              <a:rPr lang="ja-JP" altLang="en-US" sz="1600" dirty="0">
                <a:latin typeface="+mn-ea"/>
              </a:rPr>
              <a:t>９１ｍ</a:t>
            </a:r>
            <a:r>
              <a:rPr lang="ja-JP" altLang="en-US" sz="1600" dirty="0" smtClean="0">
                <a:latin typeface="+mn-ea"/>
              </a:rPr>
              <a:t>、</a:t>
            </a:r>
            <a:endParaRPr lang="en-US" altLang="ja-JP" sz="1600" dirty="0" smtClean="0">
              <a:latin typeface="+mn-ea"/>
            </a:endParaRPr>
          </a:p>
          <a:p>
            <a:pPr latinLnBrk="1">
              <a:lnSpc>
                <a:spcPct val="150000"/>
              </a:lnSpc>
            </a:pPr>
            <a:r>
              <a:rPr lang="ja-JP" altLang="en-US" sz="1600" dirty="0">
                <a:latin typeface="+mn-ea"/>
              </a:rPr>
              <a:t>　</a:t>
            </a:r>
            <a:r>
              <a:rPr lang="ja-JP" altLang="en-US" sz="1600" dirty="0" smtClean="0">
                <a:latin typeface="+mn-ea"/>
              </a:rPr>
              <a:t>センター１２０ｍ</a:t>
            </a:r>
            <a:r>
              <a:rPr lang="ja-JP" altLang="en-US" sz="1600" dirty="0">
                <a:latin typeface="+mn-ea"/>
              </a:rPr>
              <a:t>で甲子園球場とほぼ同じ大きさ</a:t>
            </a:r>
          </a:p>
          <a:p>
            <a:pPr latinLnBrk="1">
              <a:lnSpc>
                <a:spcPct val="150000"/>
              </a:lnSpc>
            </a:pPr>
            <a:r>
              <a:rPr lang="ja-JP" altLang="en-US" sz="1600" dirty="0" smtClean="0">
                <a:latin typeface="+mn-ea"/>
              </a:rPr>
              <a:t>〇</a:t>
            </a:r>
            <a:r>
              <a:rPr lang="ja-JP" altLang="en-US" sz="1600" dirty="0">
                <a:latin typeface="+mn-ea"/>
              </a:rPr>
              <a:t>スタンドやスコアボードも整備</a:t>
            </a:r>
          </a:p>
        </p:txBody>
      </p:sp>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t="8090"/>
          <a:stretch/>
        </p:blipFill>
        <p:spPr>
          <a:xfrm>
            <a:off x="5225107" y="4869160"/>
            <a:ext cx="3860574" cy="1957272"/>
          </a:xfrm>
          <a:prstGeom prst="rect">
            <a:avLst/>
          </a:prstGeom>
        </p:spPr>
      </p:pic>
      <p:sp>
        <p:nvSpPr>
          <p:cNvPr id="16" name="タイトル 1"/>
          <p:cNvSpPr txBox="1">
            <a:spLocks/>
          </p:cNvSpPr>
          <p:nvPr/>
        </p:nvSpPr>
        <p:spPr>
          <a:xfrm>
            <a:off x="0" y="0"/>
            <a:ext cx="9143998" cy="727676"/>
          </a:xfrm>
          <a:prstGeom prst="rect">
            <a:avLst/>
          </a:prstGeom>
          <a:solidFill>
            <a:srgbClr val="43CEFF"/>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a:t>寝屋川</a:t>
            </a:r>
            <a:r>
              <a:rPr lang="ja-JP" altLang="en-US" sz="4400" dirty="0" smtClean="0"/>
              <a:t>公園</a:t>
            </a:r>
            <a:endParaRPr lang="ja-JP" altLang="en-US" sz="4400" dirty="0"/>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4817" y="743854"/>
            <a:ext cx="3892867" cy="2005841"/>
          </a:xfrm>
          <a:prstGeom prst="rect">
            <a:avLst/>
          </a:prstGeom>
        </p:spPr>
      </p:pic>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19440" y="2798612"/>
            <a:ext cx="3874132" cy="2018560"/>
          </a:xfrm>
          <a:prstGeom prst="rect">
            <a:avLst/>
          </a:prstGeom>
        </p:spPr>
      </p:pic>
    </p:spTree>
    <p:extLst>
      <p:ext uri="{BB962C8B-B14F-4D97-AF65-F5344CB8AC3E}">
        <p14:creationId xmlns:p14="http://schemas.microsoft.com/office/powerpoint/2010/main" val="1995845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bwMode="auto">
          <a:xfrm>
            <a:off x="0" y="919589"/>
            <a:ext cx="3456384"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solidFill>
                  <a:srgbClr val="000000"/>
                </a:solidFill>
              </a:rPr>
              <a:t>■利用状況</a:t>
            </a:r>
            <a:endParaRPr lang="ja-JP" altLang="en-US" sz="2000" b="1" kern="0" dirty="0">
              <a:solidFill>
                <a:srgbClr val="000000"/>
              </a:solidFill>
            </a:endParaRPr>
          </a:p>
        </p:txBody>
      </p:sp>
      <p:sp>
        <p:nvSpPr>
          <p:cNvPr id="4" name="テキスト ボックス 12"/>
          <p:cNvSpPr txBox="1">
            <a:spLocks noChangeArrowheads="1"/>
          </p:cNvSpPr>
          <p:nvPr/>
        </p:nvSpPr>
        <p:spPr bwMode="auto">
          <a:xfrm>
            <a:off x="275269" y="1422827"/>
            <a:ext cx="84976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000" dirty="0">
                <a:latin typeface="HGｺﾞｼｯｸM" panose="020B0609000000000000" pitchFamily="49" charset="-128"/>
                <a:ea typeface="HGｺﾞｼｯｸM" panose="020B0609000000000000" pitchFamily="49" charset="-128"/>
              </a:rPr>
              <a:t>〇</a:t>
            </a:r>
            <a:r>
              <a:rPr kumimoji="1" lang="ja-JP" altLang="en-US" sz="2000" b="0" i="0" u="none" strike="noStrike" kern="1200" cap="none" spc="0" normalizeH="0" baseline="0" noProof="0" dirty="0" smtClean="0">
                <a:ln>
                  <a:noFill/>
                </a:ln>
                <a:effectLst/>
                <a:uLnTx/>
                <a:uFillTx/>
                <a:latin typeface="HGｺﾞｼｯｸM" panose="020B0609000000000000" pitchFamily="49" charset="-128"/>
                <a:ea typeface="HGｺﾞｼｯｸM" panose="020B0609000000000000" pitchFamily="49" charset="-128"/>
                <a:cs typeface="+mn-cs"/>
              </a:rPr>
              <a:t>年間約７</a:t>
            </a:r>
            <a:r>
              <a:rPr lang="ja-JP" altLang="en-US" sz="2000" dirty="0">
                <a:latin typeface="HGｺﾞｼｯｸM" panose="020B0609000000000000" pitchFamily="49" charset="-128"/>
                <a:ea typeface="HGｺﾞｼｯｸM" panose="020B0609000000000000" pitchFamily="49" charset="-128"/>
              </a:rPr>
              <a:t>０</a:t>
            </a:r>
            <a:r>
              <a:rPr kumimoji="1" lang="ja-JP" altLang="en-US" sz="2000" b="0" i="0" u="none" strike="noStrike" kern="1200" cap="none" spc="0" normalizeH="0" baseline="0" noProof="0" dirty="0" smtClean="0">
                <a:ln>
                  <a:noFill/>
                </a:ln>
                <a:effectLst/>
                <a:uLnTx/>
                <a:uFillTx/>
                <a:latin typeface="HGｺﾞｼｯｸM" panose="020B0609000000000000" pitchFamily="49" charset="-128"/>
                <a:ea typeface="HGｺﾞｼｯｸM" panose="020B0609000000000000" pitchFamily="49" charset="-128"/>
                <a:cs typeface="+mn-cs"/>
              </a:rPr>
              <a:t>万人</a:t>
            </a:r>
            <a:r>
              <a:rPr kumimoji="1" lang="ja-JP" altLang="en-US" sz="20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rPr>
              <a:t>の来</a:t>
            </a:r>
            <a:r>
              <a:rPr kumimoji="1" lang="ja-JP" altLang="en-US" sz="2000" b="0" i="0" u="none" strike="noStrike" kern="1200" cap="none" spc="0" normalizeH="0" baseline="0" noProof="0" dirty="0" smtClean="0">
                <a:ln>
                  <a:noFill/>
                </a:ln>
                <a:effectLst/>
                <a:uLnTx/>
                <a:uFillTx/>
                <a:latin typeface="HGｺﾞｼｯｸM" panose="020B0609000000000000" pitchFamily="49" charset="-128"/>
                <a:ea typeface="HGｺﾞｼｯｸM" panose="020B0609000000000000" pitchFamily="49" charset="-128"/>
                <a:cs typeface="+mn-cs"/>
              </a:rPr>
              <a:t>園者数で、</a:t>
            </a:r>
            <a:r>
              <a:rPr lang="ja-JP" altLang="en-US" sz="2000" smtClean="0">
                <a:latin typeface="HGｺﾞｼｯｸM" panose="020B0609000000000000" pitchFamily="49" charset="-128"/>
                <a:ea typeface="HGｺﾞｼｯｸM" panose="020B0609000000000000" pitchFamily="49" charset="-128"/>
              </a:rPr>
              <a:t>近年は横ばい</a:t>
            </a:r>
            <a:endParaRPr kumimoji="1" lang="en-US" altLang="ja-JP" sz="20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rPr>
              <a:t>　</a:t>
            </a:r>
            <a:endParaRPr kumimoji="1" lang="en-US" altLang="ja-JP" sz="2000" b="0" i="0" u="none" strike="noStrike" kern="1200" cap="none" spc="0" normalizeH="0" baseline="0" noProof="0" dirty="0">
              <a:ln>
                <a:noFill/>
              </a:ln>
              <a:effectLst/>
              <a:uLnTx/>
              <a:uFillTx/>
              <a:latin typeface="HGｺﾞｼｯｸM" panose="020B0609000000000000" pitchFamily="49" charset="-128"/>
              <a:ea typeface="HGｺﾞｼｯｸM" panose="020B0609000000000000" pitchFamily="49" charset="-128"/>
              <a:cs typeface="+mn-cs"/>
            </a:endParaRPr>
          </a:p>
        </p:txBody>
      </p:sp>
      <p:graphicFrame>
        <p:nvGraphicFramePr>
          <p:cNvPr id="10" name="グラフ 9"/>
          <p:cNvGraphicFramePr>
            <a:graphicFrameLocks/>
          </p:cNvGraphicFramePr>
          <p:nvPr>
            <p:extLst/>
          </p:nvPr>
        </p:nvGraphicFramePr>
        <p:xfrm>
          <a:off x="395536" y="2030836"/>
          <a:ext cx="7992888" cy="4710531"/>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7156760" y="2400168"/>
            <a:ext cx="1616148" cy="338554"/>
          </a:xfrm>
          <a:prstGeom prst="rect">
            <a:avLst/>
          </a:prstGeom>
          <a:noFill/>
        </p:spPr>
        <p:txBody>
          <a:bodyPr wrap="none" rtlCol="0">
            <a:spAutoFit/>
          </a:bodyPr>
          <a:lstStyle/>
          <a:p>
            <a:r>
              <a:rPr lang="en-US" altLang="ja-JP" sz="1600" b="1" dirty="0" smtClean="0"/>
              <a:t>R2</a:t>
            </a:r>
            <a:r>
              <a:rPr lang="ja-JP" altLang="en-US" sz="1600" b="1" dirty="0" smtClean="0"/>
              <a:t>　</a:t>
            </a:r>
            <a:r>
              <a:rPr lang="en-US" altLang="ja-JP" sz="1600" b="1" dirty="0" smtClean="0"/>
              <a:t>736,603</a:t>
            </a:r>
            <a:r>
              <a:rPr lang="ja-JP" altLang="en-US" sz="1600" b="1" dirty="0" smtClean="0"/>
              <a:t>人</a:t>
            </a:r>
            <a:endParaRPr kumimoji="1" lang="ja-JP" altLang="en-US" sz="1600" b="1" dirty="0"/>
          </a:p>
        </p:txBody>
      </p:sp>
      <p:sp>
        <p:nvSpPr>
          <p:cNvPr id="9" name="タイトル 1"/>
          <p:cNvSpPr txBox="1">
            <a:spLocks/>
          </p:cNvSpPr>
          <p:nvPr/>
        </p:nvSpPr>
        <p:spPr>
          <a:xfrm>
            <a:off x="0" y="0"/>
            <a:ext cx="9143998" cy="727676"/>
          </a:xfrm>
          <a:prstGeom prst="rect">
            <a:avLst/>
          </a:prstGeom>
          <a:solidFill>
            <a:srgbClr val="43CEFF"/>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a:t>寝屋川</a:t>
            </a:r>
            <a:r>
              <a:rPr lang="ja-JP" altLang="en-US" sz="4400" dirty="0" smtClean="0"/>
              <a:t>公園</a:t>
            </a:r>
            <a:endParaRPr lang="ja-JP" altLang="en-US" sz="4400" dirty="0"/>
          </a:p>
        </p:txBody>
      </p:sp>
    </p:spTree>
    <p:extLst>
      <p:ext uri="{BB962C8B-B14F-4D97-AF65-F5344CB8AC3E}">
        <p14:creationId xmlns:p14="http://schemas.microsoft.com/office/powerpoint/2010/main" val="77257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876BFD-D015-4FD2-858A-92C0B5168A4D}" type="slidenum">
              <a:rPr lang="en-US" altLang="ja-JP" smtClean="0"/>
              <a:pPr/>
              <a:t>8</a:t>
            </a:fld>
            <a:endParaRPr lang="en-US" altLang="ja-JP"/>
          </a:p>
        </p:txBody>
      </p:sp>
      <p:sp>
        <p:nvSpPr>
          <p:cNvPr id="3" name="コンテンツ プレースホルダー 2"/>
          <p:cNvSpPr txBox="1">
            <a:spLocks/>
          </p:cNvSpPr>
          <p:nvPr/>
        </p:nvSpPr>
        <p:spPr bwMode="auto">
          <a:xfrm>
            <a:off x="-20223" y="687026"/>
            <a:ext cx="3456384"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solidFill>
                  <a:srgbClr val="000000"/>
                </a:solidFill>
              </a:rPr>
              <a:t>■公園の管理上の課題</a:t>
            </a:r>
            <a:endParaRPr lang="ja-JP" altLang="en-US" sz="2000" b="1" kern="0" dirty="0">
              <a:solidFill>
                <a:srgbClr val="000000"/>
              </a:solidFill>
            </a:endParaRPr>
          </a:p>
        </p:txBody>
      </p:sp>
      <p:sp>
        <p:nvSpPr>
          <p:cNvPr id="9" name="コンテンツ プレースホルダー 2"/>
          <p:cNvSpPr txBox="1">
            <a:spLocks/>
          </p:cNvSpPr>
          <p:nvPr/>
        </p:nvSpPr>
        <p:spPr bwMode="auto">
          <a:xfrm>
            <a:off x="-24202" y="3647091"/>
            <a:ext cx="551859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solidFill>
                  <a:srgbClr val="000000"/>
                </a:solidFill>
              </a:rPr>
              <a:t>■公園満足度調査結果（令和２年度実施）</a:t>
            </a:r>
            <a:endParaRPr lang="ja-JP" altLang="en-US" sz="2000" b="1" kern="0" dirty="0">
              <a:solidFill>
                <a:srgbClr val="000000"/>
              </a:solidFill>
            </a:endParaRPr>
          </a:p>
        </p:txBody>
      </p:sp>
      <p:graphicFrame>
        <p:nvGraphicFramePr>
          <p:cNvPr id="12" name="グラフ 11"/>
          <p:cNvGraphicFramePr>
            <a:graphicFrameLocks/>
          </p:cNvGraphicFramePr>
          <p:nvPr>
            <p:extLst/>
          </p:nvPr>
        </p:nvGraphicFramePr>
        <p:xfrm>
          <a:off x="56294" y="3898710"/>
          <a:ext cx="4833436" cy="29894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グラフ 13"/>
          <p:cNvGraphicFramePr>
            <a:graphicFrameLocks/>
          </p:cNvGraphicFramePr>
          <p:nvPr>
            <p:extLst/>
          </p:nvPr>
        </p:nvGraphicFramePr>
        <p:xfrm>
          <a:off x="4344815" y="3794365"/>
          <a:ext cx="4743323" cy="3034452"/>
        </p:xfrm>
        <a:graphic>
          <a:graphicData uri="http://schemas.openxmlformats.org/drawingml/2006/chart">
            <c:chart xmlns:c="http://schemas.openxmlformats.org/drawingml/2006/chart" xmlns:r="http://schemas.openxmlformats.org/officeDocument/2006/relationships" r:id="rId3"/>
          </a:graphicData>
        </a:graphic>
      </p:graphicFrame>
      <p:sp>
        <p:nvSpPr>
          <p:cNvPr id="10" name="タイトル 1"/>
          <p:cNvSpPr txBox="1">
            <a:spLocks/>
          </p:cNvSpPr>
          <p:nvPr/>
        </p:nvSpPr>
        <p:spPr>
          <a:xfrm>
            <a:off x="-396552" y="986533"/>
            <a:ext cx="9156091" cy="2644313"/>
          </a:xfrm>
          <a:prstGeom prst="rect">
            <a:avLst/>
          </a:prstGeom>
        </p:spPr>
        <p:txBody>
          <a:bodyPr anchor="t">
            <a:no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algn="l">
              <a:defRPr/>
            </a:pPr>
            <a:r>
              <a:rPr lang="ja-JP" altLang="en-US" sz="1600" kern="0" dirty="0" smtClean="0">
                <a:solidFill>
                  <a:schemeClr val="tx1"/>
                </a:solidFill>
                <a:effectLst/>
              </a:rPr>
              <a:t>　　</a:t>
            </a:r>
            <a:r>
              <a:rPr lang="ja-JP" altLang="en-US" sz="1600" kern="0" dirty="0">
                <a:solidFill>
                  <a:schemeClr val="tx1"/>
                </a:solidFill>
                <a:effectLst/>
              </a:rPr>
              <a:t>　</a:t>
            </a:r>
            <a:r>
              <a:rPr lang="ja-JP" altLang="en-US" sz="1600" b="1" kern="0" dirty="0" smtClean="0">
                <a:solidFill>
                  <a:schemeClr val="tx1"/>
                </a:solidFill>
                <a:effectLst/>
              </a:rPr>
              <a:t>◆植栽管理</a:t>
            </a:r>
            <a:r>
              <a:rPr lang="en-US" altLang="ja-JP" sz="1600" b="1" kern="0" dirty="0" smtClean="0">
                <a:solidFill>
                  <a:schemeClr val="tx1"/>
                </a:solidFill>
                <a:effectLst/>
              </a:rPr>
              <a:t/>
            </a:r>
            <a:br>
              <a:rPr lang="en-US" altLang="ja-JP" sz="1600" b="1" kern="0" dirty="0" smtClean="0">
                <a:solidFill>
                  <a:schemeClr val="tx1"/>
                </a:solidFill>
                <a:effectLst/>
              </a:rPr>
            </a:br>
            <a:r>
              <a:rPr lang="ja-JP" altLang="en-US" sz="1600" kern="0" dirty="0" smtClean="0">
                <a:solidFill>
                  <a:schemeClr val="tx1"/>
                </a:solidFill>
                <a:effectLst/>
              </a:rPr>
              <a:t>　　　　○法面を活用した大面積の花壇が２箇所（彩り花壇、花の</a:t>
            </a:r>
            <a:endParaRPr lang="en-US" altLang="ja-JP" sz="1600" kern="0" dirty="0" smtClean="0">
              <a:solidFill>
                <a:schemeClr val="tx1"/>
              </a:solidFill>
              <a:effectLst/>
            </a:endParaRPr>
          </a:p>
          <a:p>
            <a:pPr algn="l">
              <a:defRPr/>
            </a:pPr>
            <a:r>
              <a:rPr lang="ja-JP" altLang="en-US" sz="1600" kern="0" dirty="0">
                <a:solidFill>
                  <a:schemeClr val="tx1"/>
                </a:solidFill>
                <a:effectLst/>
              </a:rPr>
              <a:t>　</a:t>
            </a:r>
            <a:r>
              <a:rPr lang="ja-JP" altLang="en-US" sz="1600" kern="0" dirty="0" smtClean="0">
                <a:solidFill>
                  <a:schemeClr val="tx1"/>
                </a:solidFill>
                <a:effectLst/>
              </a:rPr>
              <a:t>　　　　テラス）あるが、立地条件や費用の面から整備。当初の</a:t>
            </a:r>
            <a:endParaRPr lang="en-US" altLang="ja-JP" sz="1600" kern="0" dirty="0" smtClean="0">
              <a:solidFill>
                <a:schemeClr val="tx1"/>
              </a:solidFill>
              <a:effectLst/>
            </a:endParaRPr>
          </a:p>
          <a:p>
            <a:pPr algn="l">
              <a:defRPr/>
            </a:pPr>
            <a:r>
              <a:rPr lang="ja-JP" altLang="en-US" sz="1600" kern="0" dirty="0">
                <a:solidFill>
                  <a:schemeClr val="tx1"/>
                </a:solidFill>
                <a:effectLst/>
              </a:rPr>
              <a:t>　</a:t>
            </a:r>
            <a:r>
              <a:rPr lang="ja-JP" altLang="en-US" sz="1600" kern="0" dirty="0" smtClean="0">
                <a:solidFill>
                  <a:schemeClr val="tx1"/>
                </a:solidFill>
                <a:effectLst/>
              </a:rPr>
              <a:t>　　　　品質の花壇管理が困難。効率的な管理が必要。</a:t>
            </a:r>
            <a:endParaRPr lang="en-US" altLang="ja-JP" sz="1600" kern="0" dirty="0" smtClean="0">
              <a:solidFill>
                <a:schemeClr val="tx1"/>
              </a:solidFill>
              <a:effectLst/>
            </a:endParaRPr>
          </a:p>
          <a:p>
            <a:pPr algn="l">
              <a:defRPr/>
            </a:pPr>
            <a:r>
              <a:rPr lang="ja-JP" altLang="en-US" sz="1600" kern="0" dirty="0">
                <a:solidFill>
                  <a:schemeClr val="tx1"/>
                </a:solidFill>
                <a:effectLst/>
              </a:rPr>
              <a:t>　</a:t>
            </a:r>
            <a:r>
              <a:rPr lang="ja-JP" altLang="en-US" sz="1600" kern="0" dirty="0" smtClean="0">
                <a:solidFill>
                  <a:schemeClr val="tx1"/>
                </a:solidFill>
                <a:effectLst/>
              </a:rPr>
              <a:t>　　　〇南地区全域が排水不良と</a:t>
            </a:r>
            <a:r>
              <a:rPr lang="ja-JP" altLang="en-US" sz="1600" kern="0" dirty="0">
                <a:solidFill>
                  <a:schemeClr val="tx1"/>
                </a:solidFill>
                <a:effectLst/>
              </a:rPr>
              <a:t>なって</a:t>
            </a:r>
            <a:r>
              <a:rPr lang="ja-JP" altLang="en-US" sz="1600" kern="0" dirty="0" smtClean="0">
                <a:solidFill>
                  <a:schemeClr val="tx1"/>
                </a:solidFill>
                <a:effectLst/>
              </a:rPr>
              <a:t>おり、それを踏まえた植</a:t>
            </a:r>
            <a:endParaRPr lang="en-US" altLang="ja-JP" sz="1600" kern="0" dirty="0" smtClean="0">
              <a:solidFill>
                <a:schemeClr val="tx1"/>
              </a:solidFill>
              <a:effectLst/>
            </a:endParaRPr>
          </a:p>
          <a:p>
            <a:pPr algn="l">
              <a:defRPr/>
            </a:pPr>
            <a:r>
              <a:rPr lang="ja-JP" altLang="en-US" sz="1600" kern="0" dirty="0">
                <a:solidFill>
                  <a:schemeClr val="tx1"/>
                </a:solidFill>
                <a:effectLst/>
              </a:rPr>
              <a:t>　</a:t>
            </a:r>
            <a:r>
              <a:rPr lang="ja-JP" altLang="en-US" sz="1600" kern="0" dirty="0" smtClean="0">
                <a:solidFill>
                  <a:schemeClr val="tx1"/>
                </a:solidFill>
                <a:effectLst/>
              </a:rPr>
              <a:t>　　　　栽管理が必要。</a:t>
            </a:r>
            <a:r>
              <a:rPr lang="en-US" altLang="ja-JP" sz="1600" kern="0" dirty="0" smtClean="0">
                <a:solidFill>
                  <a:schemeClr val="tx1"/>
                </a:solidFill>
                <a:effectLst/>
              </a:rPr>
              <a:t/>
            </a:r>
            <a:br>
              <a:rPr lang="en-US" altLang="ja-JP" sz="1600" kern="0" dirty="0" smtClean="0">
                <a:solidFill>
                  <a:schemeClr val="tx1"/>
                </a:solidFill>
                <a:effectLst/>
              </a:rPr>
            </a:br>
            <a:r>
              <a:rPr lang="ja-JP" altLang="en-US" sz="1600" kern="0" dirty="0" smtClean="0">
                <a:solidFill>
                  <a:schemeClr val="tx1"/>
                </a:solidFill>
                <a:effectLst/>
              </a:rPr>
              <a:t>　　　</a:t>
            </a:r>
            <a:r>
              <a:rPr lang="ja-JP" altLang="en-US" sz="1600" b="1" kern="0" dirty="0" smtClean="0">
                <a:solidFill>
                  <a:schemeClr val="tx1"/>
                </a:solidFill>
                <a:effectLst/>
              </a:rPr>
              <a:t>◆トリムコース（健康遊具）の管理</a:t>
            </a:r>
            <a:r>
              <a:rPr lang="en-US" altLang="ja-JP" sz="1600" b="1" kern="0" dirty="0" smtClean="0">
                <a:solidFill>
                  <a:schemeClr val="tx1"/>
                </a:solidFill>
                <a:effectLst/>
              </a:rPr>
              <a:t/>
            </a:r>
            <a:br>
              <a:rPr lang="en-US" altLang="ja-JP" sz="1600" b="1" kern="0" dirty="0" smtClean="0">
                <a:solidFill>
                  <a:schemeClr val="tx1"/>
                </a:solidFill>
                <a:effectLst/>
              </a:rPr>
            </a:br>
            <a:r>
              <a:rPr lang="ja-JP" altLang="en-US" sz="1600" kern="0" dirty="0" smtClean="0">
                <a:solidFill>
                  <a:schemeClr val="tx1"/>
                </a:solidFill>
                <a:effectLst/>
              </a:rPr>
              <a:t>　　　　○老朽化が著しく、府にて</a:t>
            </a:r>
            <a:r>
              <a:rPr lang="en-US" altLang="ja-JP" sz="1600" kern="0" dirty="0" smtClean="0">
                <a:solidFill>
                  <a:schemeClr val="tx1"/>
                </a:solidFill>
                <a:effectLst/>
              </a:rPr>
              <a:t>R4</a:t>
            </a:r>
            <a:r>
              <a:rPr lang="ja-JP" altLang="en-US" sz="1600" kern="0" dirty="0" smtClean="0">
                <a:solidFill>
                  <a:schemeClr val="tx1"/>
                </a:solidFill>
                <a:effectLst/>
              </a:rPr>
              <a:t>年度に再整備を予定している。</a:t>
            </a:r>
            <a:endParaRPr lang="en-US" altLang="ja-JP" sz="1600" kern="0" dirty="0" smtClean="0">
              <a:solidFill>
                <a:schemeClr val="tx1"/>
              </a:solidFill>
              <a:effectLst/>
            </a:endParaRPr>
          </a:p>
          <a:p>
            <a:pPr algn="l">
              <a:defRPr/>
            </a:pPr>
            <a:r>
              <a:rPr lang="ja-JP" altLang="en-US" sz="1600" kern="0" dirty="0">
                <a:solidFill>
                  <a:schemeClr val="tx1"/>
                </a:solidFill>
                <a:effectLst/>
              </a:rPr>
              <a:t>　</a:t>
            </a:r>
            <a:r>
              <a:rPr lang="ja-JP" altLang="en-US" sz="1600" kern="0" dirty="0" smtClean="0">
                <a:solidFill>
                  <a:schemeClr val="tx1"/>
                </a:solidFill>
                <a:effectLst/>
              </a:rPr>
              <a:t>　　　○新たなスポーツとして注目されるストリートワークアウト</a:t>
            </a:r>
            <a:endParaRPr lang="en-US" altLang="ja-JP" sz="1600" kern="0" dirty="0" smtClean="0">
              <a:solidFill>
                <a:schemeClr val="tx1"/>
              </a:solidFill>
              <a:effectLst/>
            </a:endParaRPr>
          </a:p>
          <a:p>
            <a:pPr algn="l">
              <a:defRPr/>
            </a:pPr>
            <a:r>
              <a:rPr lang="ja-JP" altLang="en-US" sz="1600" kern="0" dirty="0">
                <a:solidFill>
                  <a:schemeClr val="tx1"/>
                </a:solidFill>
                <a:effectLst/>
              </a:rPr>
              <a:t>　</a:t>
            </a:r>
            <a:r>
              <a:rPr lang="ja-JP" altLang="en-US" sz="1600" kern="0" dirty="0" smtClean="0">
                <a:solidFill>
                  <a:schemeClr val="tx1"/>
                </a:solidFill>
                <a:effectLst/>
              </a:rPr>
              <a:t>　　　　が楽しめる健康遊具を設置予定。</a:t>
            </a:r>
            <a:endParaRPr lang="en-US" altLang="ja-JP" sz="1600" kern="0" dirty="0" smtClean="0">
              <a:solidFill>
                <a:schemeClr val="tx1"/>
              </a:solidFill>
              <a:effectLst/>
            </a:endParaRPr>
          </a:p>
          <a:p>
            <a:pPr algn="l">
              <a:defRPr/>
            </a:pPr>
            <a:r>
              <a:rPr lang="ja-JP" altLang="en-US" sz="1600" kern="0" dirty="0">
                <a:solidFill>
                  <a:schemeClr val="tx1"/>
                </a:solidFill>
                <a:effectLst/>
              </a:rPr>
              <a:t>　</a:t>
            </a:r>
            <a:r>
              <a:rPr lang="ja-JP" altLang="en-US" sz="1600" kern="0" dirty="0" smtClean="0">
                <a:solidFill>
                  <a:schemeClr val="tx1"/>
                </a:solidFill>
                <a:effectLst/>
              </a:rPr>
              <a:t>　　　〇リニューアルしたトリムコースを核とした新たな利用者層</a:t>
            </a:r>
            <a:endParaRPr lang="en-US" altLang="ja-JP" sz="1600" kern="0" dirty="0" smtClean="0">
              <a:solidFill>
                <a:schemeClr val="tx1"/>
              </a:solidFill>
              <a:effectLst/>
            </a:endParaRPr>
          </a:p>
          <a:p>
            <a:pPr algn="l">
              <a:defRPr/>
            </a:pPr>
            <a:r>
              <a:rPr lang="ja-JP" altLang="en-US" sz="1600" kern="0" dirty="0">
                <a:solidFill>
                  <a:schemeClr val="tx1"/>
                </a:solidFill>
                <a:effectLst/>
              </a:rPr>
              <a:t>　</a:t>
            </a:r>
            <a:r>
              <a:rPr lang="ja-JP" altLang="en-US" sz="1600" kern="0" dirty="0" smtClean="0">
                <a:solidFill>
                  <a:schemeClr val="tx1"/>
                </a:solidFill>
                <a:effectLst/>
              </a:rPr>
              <a:t>　　　　の取り込みや公園の</a:t>
            </a:r>
            <a:r>
              <a:rPr lang="en-US" altLang="ja-JP" sz="1600" kern="0" dirty="0" smtClean="0">
                <a:solidFill>
                  <a:schemeClr val="tx1"/>
                </a:solidFill>
                <a:effectLst/>
              </a:rPr>
              <a:t>PR</a:t>
            </a:r>
            <a:r>
              <a:rPr lang="ja-JP" altLang="en-US" sz="1600" kern="0" dirty="0" smtClean="0">
                <a:solidFill>
                  <a:schemeClr val="tx1"/>
                </a:solidFill>
                <a:effectLst/>
              </a:rPr>
              <a:t>を期待。 　</a:t>
            </a:r>
            <a:r>
              <a:rPr lang="ja-JP" altLang="en-US" sz="1600" b="1" kern="0" dirty="0" smtClean="0">
                <a:solidFill>
                  <a:schemeClr val="tx1"/>
                </a:solidFill>
                <a:effectLst/>
              </a:rPr>
              <a:t>　　　　</a:t>
            </a:r>
            <a:endParaRPr lang="ja-JP" altLang="en-US" sz="1600" kern="0" dirty="0">
              <a:solidFill>
                <a:schemeClr val="tx1"/>
              </a:solidFill>
              <a:effectLst/>
            </a:endParaRP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84168" y="1140840"/>
            <a:ext cx="3003970" cy="2477127"/>
          </a:xfrm>
          <a:prstGeom prst="rect">
            <a:avLst/>
          </a:prstGeom>
        </p:spPr>
      </p:pic>
      <p:sp>
        <p:nvSpPr>
          <p:cNvPr id="11" name="タイトル 1"/>
          <p:cNvSpPr txBox="1">
            <a:spLocks/>
          </p:cNvSpPr>
          <p:nvPr/>
        </p:nvSpPr>
        <p:spPr>
          <a:xfrm>
            <a:off x="0" y="0"/>
            <a:ext cx="9143998" cy="727676"/>
          </a:xfrm>
          <a:prstGeom prst="rect">
            <a:avLst/>
          </a:prstGeom>
          <a:solidFill>
            <a:srgbClr val="43CEFF"/>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a:t>寝屋川</a:t>
            </a:r>
            <a:r>
              <a:rPr lang="ja-JP" altLang="en-US" sz="4400" dirty="0" smtClean="0"/>
              <a:t>公園</a:t>
            </a:r>
            <a:endParaRPr lang="ja-JP" altLang="en-US" sz="4400" dirty="0"/>
          </a:p>
        </p:txBody>
      </p:sp>
    </p:spTree>
    <p:extLst>
      <p:ext uri="{BB962C8B-B14F-4D97-AF65-F5344CB8AC3E}">
        <p14:creationId xmlns:p14="http://schemas.microsoft.com/office/powerpoint/2010/main" val="2974850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石川河川</a:t>
            </a:r>
            <a:r>
              <a:rPr lang="ja-JP" altLang="en-US" sz="4000" dirty="0" smtClean="0"/>
              <a:t>公園</a:t>
            </a:r>
            <a:endParaRPr kumimoji="1" lang="ja-JP" altLang="en-US" sz="4000" dirty="0"/>
          </a:p>
        </p:txBody>
      </p:sp>
      <p:sp>
        <p:nvSpPr>
          <p:cNvPr id="3" name="コンテンツ プレースホルダー 2"/>
          <p:cNvSpPr>
            <a:spLocks noGrp="1"/>
          </p:cNvSpPr>
          <p:nvPr>
            <p:ph sz="quarter" idx="13"/>
          </p:nvPr>
        </p:nvSpPr>
        <p:spPr>
          <a:xfrm>
            <a:off x="-1" y="764704"/>
            <a:ext cx="5224430" cy="6093296"/>
          </a:xfrm>
        </p:spPr>
        <p:txBody>
          <a:bodyPr>
            <a:noAutofit/>
          </a:bodyPr>
          <a:lstStyle/>
          <a:p>
            <a:pPr marL="45720" indent="0">
              <a:buNone/>
            </a:pPr>
            <a:r>
              <a:rPr lang="ja-JP" altLang="en-US" sz="1800" b="1" dirty="0" smtClean="0">
                <a:latin typeface="+mn-ea"/>
              </a:rPr>
              <a:t>■概要</a:t>
            </a:r>
            <a:endParaRPr lang="en-US" altLang="ja-JP" sz="1800" b="1" dirty="0" smtClean="0">
              <a:latin typeface="+mn-ea"/>
            </a:endParaRPr>
          </a:p>
          <a:p>
            <a:pPr marL="45720" indent="0">
              <a:buNone/>
            </a:pPr>
            <a:r>
              <a:rPr lang="ja-JP" altLang="en-US" sz="1400" dirty="0">
                <a:latin typeface="+mn-ea"/>
              </a:rPr>
              <a:t>　</a:t>
            </a:r>
            <a:r>
              <a:rPr lang="ja-JP" altLang="en-US" sz="1400" dirty="0" smtClean="0">
                <a:latin typeface="+mn-ea"/>
              </a:rPr>
              <a:t>　石川</a:t>
            </a:r>
            <a:r>
              <a:rPr lang="ja-JP" altLang="en-US" sz="1400" dirty="0">
                <a:latin typeface="+mn-ea"/>
              </a:rPr>
              <a:t>河川公園は、南河内地域を流れる一級河川石川</a:t>
            </a:r>
            <a:r>
              <a:rPr lang="ja-JP" altLang="en-US" sz="1400" dirty="0" smtClean="0">
                <a:latin typeface="+mn-ea"/>
              </a:rPr>
              <a:t>の　</a:t>
            </a:r>
            <a:endParaRPr lang="en-US" altLang="ja-JP" sz="1400" dirty="0" smtClean="0">
              <a:latin typeface="+mn-ea"/>
            </a:endParaRPr>
          </a:p>
          <a:p>
            <a:pPr marL="45720" indent="0">
              <a:buNone/>
            </a:pPr>
            <a:r>
              <a:rPr lang="ja-JP" altLang="en-US" sz="1400" dirty="0">
                <a:latin typeface="+mn-ea"/>
              </a:rPr>
              <a:t>　</a:t>
            </a:r>
            <a:r>
              <a:rPr lang="ja-JP" altLang="en-US" sz="1400" dirty="0" smtClean="0">
                <a:latin typeface="+mn-ea"/>
              </a:rPr>
              <a:t>河川敷</a:t>
            </a:r>
            <a:r>
              <a:rPr lang="ja-JP" altLang="en-US" sz="1400" dirty="0">
                <a:latin typeface="+mn-ea"/>
              </a:rPr>
              <a:t>を利用した公園で、</a:t>
            </a:r>
            <a:r>
              <a:rPr lang="en-US" altLang="ja-JP" sz="1400" dirty="0">
                <a:latin typeface="+mn-ea"/>
              </a:rPr>
              <a:t>4</a:t>
            </a:r>
            <a:r>
              <a:rPr lang="ja-JP" altLang="en-US" sz="1400" dirty="0">
                <a:latin typeface="+mn-ea"/>
              </a:rPr>
              <a:t>市</a:t>
            </a:r>
            <a:r>
              <a:rPr lang="en-US" altLang="ja-JP" sz="1400" dirty="0">
                <a:latin typeface="+mn-ea"/>
              </a:rPr>
              <a:t>1</a:t>
            </a:r>
            <a:r>
              <a:rPr lang="ja-JP" altLang="en-US" sz="1400" dirty="0">
                <a:latin typeface="+mn-ea"/>
              </a:rPr>
              <a:t>町にまたがり</a:t>
            </a:r>
            <a:r>
              <a:rPr lang="en-US" altLang="ja-JP" sz="1400" dirty="0">
                <a:latin typeface="+mn-ea"/>
              </a:rPr>
              <a:t>11.6Km</a:t>
            </a:r>
            <a:r>
              <a:rPr lang="ja-JP" altLang="en-US" sz="1400" dirty="0">
                <a:latin typeface="+mn-ea"/>
              </a:rPr>
              <a:t>の</a:t>
            </a:r>
            <a:r>
              <a:rPr lang="ja-JP" altLang="en-US" sz="1400" dirty="0" smtClean="0">
                <a:latin typeface="+mn-ea"/>
              </a:rPr>
              <a:t>延長</a:t>
            </a:r>
            <a:endParaRPr lang="en-US" altLang="ja-JP" sz="1400" dirty="0" smtClean="0">
              <a:latin typeface="+mn-ea"/>
            </a:endParaRPr>
          </a:p>
          <a:p>
            <a:pPr marL="45720" indent="0">
              <a:buNone/>
            </a:pPr>
            <a:r>
              <a:rPr lang="ja-JP" altLang="en-US" sz="1400" dirty="0">
                <a:latin typeface="+mn-ea"/>
              </a:rPr>
              <a:t>　</a:t>
            </a:r>
            <a:r>
              <a:rPr lang="ja-JP" altLang="en-US" sz="1400" dirty="0" smtClean="0">
                <a:latin typeface="+mn-ea"/>
              </a:rPr>
              <a:t>を</a:t>
            </a:r>
            <a:r>
              <a:rPr lang="ja-JP" altLang="en-US" sz="1400" dirty="0">
                <a:latin typeface="+mn-ea"/>
              </a:rPr>
              <a:t>持つ長大な大阪府営唯一の河川公園である。</a:t>
            </a:r>
          </a:p>
          <a:p>
            <a:pPr marL="45720" indent="0">
              <a:buNone/>
            </a:pPr>
            <a:r>
              <a:rPr lang="ja-JP" altLang="en-US" sz="1400" dirty="0" smtClean="0">
                <a:latin typeface="+mn-ea"/>
              </a:rPr>
              <a:t>　　石川</a:t>
            </a:r>
            <a:r>
              <a:rPr lang="ja-JP" altLang="en-US" sz="1400" dirty="0">
                <a:latin typeface="+mn-ea"/>
              </a:rPr>
              <a:t>河川公園は、「南河内地区の自然・歴史・風土に根</a:t>
            </a:r>
            <a:r>
              <a:rPr lang="ja-JP" altLang="en-US" sz="1400" dirty="0" err="1" smtClean="0">
                <a:latin typeface="+mn-ea"/>
              </a:rPr>
              <a:t>ざ</a:t>
            </a:r>
            <a:endParaRPr lang="en-US" altLang="ja-JP" sz="1400" dirty="0" smtClean="0">
              <a:latin typeface="+mn-ea"/>
            </a:endParaRPr>
          </a:p>
          <a:p>
            <a:pPr marL="45720" indent="0">
              <a:buNone/>
            </a:pPr>
            <a:r>
              <a:rPr lang="ja-JP" altLang="en-US" sz="1400" dirty="0">
                <a:latin typeface="+mn-ea"/>
              </a:rPr>
              <a:t>　</a:t>
            </a:r>
            <a:r>
              <a:rPr lang="ja-JP" altLang="en-US" sz="1400" dirty="0" smtClean="0">
                <a:latin typeface="+mn-ea"/>
              </a:rPr>
              <a:t>した</a:t>
            </a:r>
            <a:r>
              <a:rPr lang="ja-JP" altLang="en-US" sz="1400" dirty="0">
                <a:latin typeface="+mn-ea"/>
              </a:rPr>
              <a:t>総合的な水辺環境の創造」を基本とする「石川あすか</a:t>
            </a:r>
            <a:r>
              <a:rPr lang="ja-JP" altLang="en-US" sz="1400" dirty="0" smtClean="0">
                <a:latin typeface="+mn-ea"/>
              </a:rPr>
              <a:t>プ</a:t>
            </a:r>
            <a:endParaRPr lang="en-US" altLang="ja-JP" sz="1400" dirty="0" smtClean="0">
              <a:latin typeface="+mn-ea"/>
            </a:endParaRPr>
          </a:p>
          <a:p>
            <a:pPr marL="45720" indent="0">
              <a:buNone/>
            </a:pPr>
            <a:r>
              <a:rPr lang="ja-JP" altLang="en-US" sz="1400" dirty="0">
                <a:latin typeface="+mn-ea"/>
              </a:rPr>
              <a:t>　</a:t>
            </a:r>
            <a:r>
              <a:rPr lang="ja-JP" altLang="en-US" sz="1400" dirty="0" smtClean="0">
                <a:latin typeface="+mn-ea"/>
              </a:rPr>
              <a:t>ラン</a:t>
            </a:r>
            <a:r>
              <a:rPr lang="ja-JP" altLang="en-US" sz="1400" dirty="0">
                <a:latin typeface="+mn-ea"/>
              </a:rPr>
              <a:t>」を基本構想として、計画が進められた。</a:t>
            </a:r>
          </a:p>
          <a:p>
            <a:pPr marL="45720" indent="0">
              <a:buNone/>
            </a:pPr>
            <a:r>
              <a:rPr lang="ja-JP" altLang="en-US" sz="1400" dirty="0" smtClean="0">
                <a:latin typeface="+mn-ea"/>
              </a:rPr>
              <a:t>　　平成</a:t>
            </a:r>
            <a:r>
              <a:rPr lang="en-US" altLang="ja-JP" sz="1400" dirty="0">
                <a:latin typeface="+mn-ea"/>
              </a:rPr>
              <a:t>4</a:t>
            </a:r>
            <a:r>
              <a:rPr lang="ja-JP" altLang="en-US" sz="1400" dirty="0">
                <a:latin typeface="+mn-ea"/>
              </a:rPr>
              <a:t>年</a:t>
            </a:r>
            <a:r>
              <a:rPr lang="en-US" altLang="ja-JP" sz="1400" dirty="0">
                <a:latin typeface="+mn-ea"/>
              </a:rPr>
              <a:t>1</a:t>
            </a:r>
            <a:r>
              <a:rPr lang="ja-JP" altLang="en-US" sz="1400" dirty="0">
                <a:latin typeface="+mn-ea"/>
              </a:rPr>
              <a:t>月に計画決定、平成４年度より「自然と歴史に</a:t>
            </a:r>
            <a:r>
              <a:rPr lang="ja-JP" altLang="en-US" sz="1400" dirty="0" smtClean="0">
                <a:latin typeface="+mn-ea"/>
              </a:rPr>
              <a:t>親</a:t>
            </a:r>
            <a:endParaRPr lang="en-US" altLang="ja-JP" sz="1400" dirty="0" smtClean="0">
              <a:latin typeface="+mn-ea"/>
            </a:endParaRPr>
          </a:p>
          <a:p>
            <a:pPr marL="45720" indent="0">
              <a:buNone/>
            </a:pPr>
            <a:r>
              <a:rPr lang="ja-JP" altLang="en-US" sz="1400" dirty="0">
                <a:latin typeface="+mn-ea"/>
              </a:rPr>
              <a:t>　</a:t>
            </a:r>
            <a:r>
              <a:rPr lang="ja-JP" altLang="en-US" sz="1400" dirty="0" smtClean="0">
                <a:latin typeface="+mn-ea"/>
              </a:rPr>
              <a:t>しめる</a:t>
            </a:r>
            <a:r>
              <a:rPr lang="ja-JP" altLang="en-US" sz="1400" dirty="0">
                <a:latin typeface="+mn-ea"/>
              </a:rPr>
              <a:t>水辺の公園」として整備を開始し、平成７年</a:t>
            </a:r>
            <a:r>
              <a:rPr lang="en-US" altLang="ja-JP" sz="1400" dirty="0">
                <a:latin typeface="+mn-ea"/>
              </a:rPr>
              <a:t>4</a:t>
            </a:r>
            <a:r>
              <a:rPr lang="ja-JP" altLang="en-US" sz="1400" dirty="0">
                <a:latin typeface="+mn-ea"/>
              </a:rPr>
              <a:t>月</a:t>
            </a:r>
            <a:r>
              <a:rPr lang="ja-JP" altLang="en-US" sz="1400" dirty="0" smtClean="0">
                <a:latin typeface="+mn-ea"/>
              </a:rPr>
              <a:t>に</a:t>
            </a:r>
            <a:endParaRPr lang="en-US" altLang="ja-JP" sz="1400" dirty="0" smtClean="0">
              <a:latin typeface="+mn-ea"/>
            </a:endParaRPr>
          </a:p>
          <a:p>
            <a:pPr marL="45720" indent="0">
              <a:buNone/>
            </a:pPr>
            <a:r>
              <a:rPr lang="ja-JP" altLang="en-US" sz="1400" dirty="0">
                <a:latin typeface="+mn-ea"/>
              </a:rPr>
              <a:t>　</a:t>
            </a:r>
            <a:r>
              <a:rPr lang="en-US" altLang="ja-JP" sz="1400" dirty="0" smtClean="0">
                <a:latin typeface="+mn-ea"/>
              </a:rPr>
              <a:t>8.0ha</a:t>
            </a:r>
            <a:r>
              <a:rPr lang="ja-JP" altLang="en-US" sz="1400" dirty="0">
                <a:latin typeface="+mn-ea"/>
              </a:rPr>
              <a:t>を開設、現在の開設面積は全体で</a:t>
            </a:r>
            <a:r>
              <a:rPr lang="en-US" altLang="ja-JP" sz="1400" dirty="0">
                <a:latin typeface="+mn-ea"/>
              </a:rPr>
              <a:t>73.7ha</a:t>
            </a:r>
            <a:r>
              <a:rPr lang="ja-JP" altLang="en-US" sz="1400" dirty="0">
                <a:latin typeface="+mn-ea"/>
              </a:rPr>
              <a:t>となっている。</a:t>
            </a:r>
          </a:p>
          <a:p>
            <a:pPr marL="45720" indent="0">
              <a:buNone/>
            </a:pPr>
            <a:r>
              <a:rPr lang="ja-JP" altLang="en-US" sz="1400" dirty="0" smtClean="0">
                <a:latin typeface="+mn-ea"/>
              </a:rPr>
              <a:t>　また</a:t>
            </a:r>
            <a:r>
              <a:rPr lang="ja-JP" altLang="en-US" sz="1400" dirty="0">
                <a:latin typeface="+mn-ea"/>
              </a:rPr>
              <a:t>、左岸側の園内では南河内サイクルロードと隣接している。</a:t>
            </a:r>
          </a:p>
          <a:p>
            <a:pPr marL="45720" indent="0">
              <a:buNone/>
            </a:pPr>
            <a:r>
              <a:rPr lang="ja-JP" altLang="en-US" sz="1800" b="1" dirty="0" smtClean="0">
                <a:latin typeface="+mn-ea"/>
              </a:rPr>
              <a:t>■開設面積：</a:t>
            </a:r>
            <a:r>
              <a:rPr lang="en-US" altLang="ja-JP" sz="1800" dirty="0">
                <a:latin typeface="+mn-ea"/>
              </a:rPr>
              <a:t>73.7 </a:t>
            </a:r>
            <a:r>
              <a:rPr lang="en-US" altLang="ja-JP" sz="1800" dirty="0" smtClean="0">
                <a:latin typeface="+mn-ea"/>
              </a:rPr>
              <a:t>ha </a:t>
            </a:r>
            <a:r>
              <a:rPr lang="ja-JP" altLang="en-US" sz="1800" b="1" dirty="0" smtClean="0">
                <a:latin typeface="+mn-ea"/>
              </a:rPr>
              <a:t>■開設</a:t>
            </a:r>
            <a:r>
              <a:rPr lang="ja-JP" altLang="en-US" sz="1800" b="1" dirty="0">
                <a:latin typeface="+mn-ea"/>
              </a:rPr>
              <a:t>年月</a:t>
            </a:r>
            <a:r>
              <a:rPr lang="ja-JP" altLang="en-US" sz="1800" b="1" dirty="0" smtClean="0">
                <a:latin typeface="+mn-ea"/>
              </a:rPr>
              <a:t>：</a:t>
            </a:r>
            <a:r>
              <a:rPr lang="ja-JP" altLang="en-US" sz="1800" dirty="0">
                <a:latin typeface="+mn-ea"/>
              </a:rPr>
              <a:t>平成</a:t>
            </a:r>
            <a:r>
              <a:rPr lang="en-US" altLang="ja-JP" sz="1800" dirty="0">
                <a:latin typeface="+mn-ea"/>
              </a:rPr>
              <a:t>7</a:t>
            </a:r>
            <a:r>
              <a:rPr lang="ja-JP" altLang="en-US" sz="1800" dirty="0">
                <a:latin typeface="+mn-ea"/>
              </a:rPr>
              <a:t>年</a:t>
            </a:r>
            <a:r>
              <a:rPr lang="en-US" altLang="ja-JP" sz="1800" dirty="0">
                <a:latin typeface="+mn-ea"/>
              </a:rPr>
              <a:t>4</a:t>
            </a:r>
            <a:r>
              <a:rPr lang="ja-JP" altLang="en-US" sz="1800" dirty="0">
                <a:latin typeface="+mn-ea"/>
              </a:rPr>
              <a:t>月</a:t>
            </a:r>
            <a:r>
              <a:rPr lang="en-US" altLang="ja-JP" sz="1800" dirty="0">
                <a:latin typeface="+mn-ea"/>
              </a:rPr>
              <a:t>1</a:t>
            </a:r>
            <a:r>
              <a:rPr lang="ja-JP" altLang="en-US" sz="1800" dirty="0">
                <a:latin typeface="+mn-ea"/>
              </a:rPr>
              <a:t>日</a:t>
            </a:r>
            <a:r>
              <a:rPr lang="ja-JP" altLang="en-US" sz="1800" b="1" dirty="0" smtClean="0">
                <a:latin typeface="+mn-ea"/>
              </a:rPr>
              <a:t>■立地特性</a:t>
            </a:r>
            <a:endParaRPr lang="en-US" altLang="ja-JP" sz="1800" b="1" dirty="0" smtClean="0">
              <a:latin typeface="+mn-ea"/>
            </a:endParaRPr>
          </a:p>
          <a:p>
            <a:pPr>
              <a:buNone/>
            </a:pPr>
            <a:r>
              <a:rPr lang="ja-JP" altLang="en-US" sz="1400" dirty="0" smtClean="0">
                <a:latin typeface="+mn-ea"/>
              </a:rPr>
              <a:t> </a:t>
            </a:r>
            <a:endParaRPr lang="en-US" altLang="ja-JP" sz="1400" dirty="0">
              <a:latin typeface="+mn-ea"/>
            </a:endParaRPr>
          </a:p>
        </p:txBody>
      </p:sp>
      <p:sp>
        <p:nvSpPr>
          <p:cNvPr id="42" name="コンテンツ プレースホルダー 2"/>
          <p:cNvSpPr txBox="1">
            <a:spLocks/>
          </p:cNvSpPr>
          <p:nvPr/>
        </p:nvSpPr>
        <p:spPr bwMode="auto">
          <a:xfrm>
            <a:off x="4746491" y="764939"/>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800" b="1" i="0" u="none" strike="noStrike" kern="0" cap="none" spc="0" normalizeH="0" baseline="0" noProof="0" dirty="0" smtClean="0">
                <a:ln>
                  <a:noFill/>
                </a:ln>
                <a:solidFill>
                  <a:srgbClr val="006699"/>
                </a:solidFill>
                <a:effectLst/>
                <a:uLnTx/>
                <a:uFillTx/>
                <a:latin typeface="Verdana"/>
                <a:ea typeface="ＭＳ Ｐゴシック"/>
                <a:cs typeface="+mn-cs"/>
              </a:rPr>
              <a:t>■主要施設</a:t>
            </a:r>
            <a:endParaRPr kumimoji="1" lang="en-US" altLang="ja-JP" sz="1800" b="1" i="0" u="none" strike="noStrike" kern="0" cap="none" spc="0" normalizeH="0" baseline="0" noProof="0" dirty="0" smtClean="0">
              <a:ln>
                <a:noFill/>
              </a:ln>
              <a:solidFill>
                <a:srgbClr val="006699"/>
              </a:solidFill>
              <a:effectLst/>
              <a:uLnTx/>
              <a:uFillTx/>
              <a:latin typeface="Verdana"/>
              <a:ea typeface="ＭＳ Ｐゴシック"/>
              <a:cs typeface="+mn-cs"/>
            </a:endParaRPr>
          </a:p>
        </p:txBody>
      </p:sp>
      <p:pic>
        <p:nvPicPr>
          <p:cNvPr id="19" name="図 18"/>
          <p:cNvPicPr/>
          <p:nvPr/>
        </p:nvPicPr>
        <p:blipFill rotWithShape="1">
          <a:blip r:embed="rId2" cstate="print">
            <a:extLst>
              <a:ext uri="{28A0092B-C50C-407E-A947-70E740481C1C}">
                <a14:useLocalDpi xmlns:a14="http://schemas.microsoft.com/office/drawing/2010/main" val="0"/>
              </a:ext>
            </a:extLst>
          </a:blip>
          <a:srcRect/>
          <a:stretch/>
        </p:blipFill>
        <p:spPr bwMode="auto">
          <a:xfrm>
            <a:off x="374479" y="4334456"/>
            <a:ext cx="901700" cy="1616075"/>
          </a:xfrm>
          <a:prstGeom prst="rect">
            <a:avLst/>
          </a:prstGeom>
          <a:ln>
            <a:solidFill>
              <a:srgbClr val="000000"/>
            </a:solidFill>
          </a:ln>
          <a:extLst>
            <a:ext uri="{53640926-AAD7-44D8-BBD7-CCE9431645EC}">
              <a14:shadowObscured xmlns:a14="http://schemas.microsoft.com/office/drawing/2010/main"/>
            </a:ext>
          </a:extLst>
        </p:spPr>
      </p:pic>
      <p:grpSp>
        <p:nvGrpSpPr>
          <p:cNvPr id="28" name="グループ化 27"/>
          <p:cNvGrpSpPr/>
          <p:nvPr/>
        </p:nvGrpSpPr>
        <p:grpSpPr>
          <a:xfrm>
            <a:off x="6001264" y="879094"/>
            <a:ext cx="2063750" cy="5821362"/>
            <a:chOff x="3567113" y="477838"/>
            <a:chExt cx="2063750" cy="5821362"/>
          </a:xfrm>
        </p:grpSpPr>
        <p:pic>
          <p:nvPicPr>
            <p:cNvPr id="29" name="図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3394075"/>
              <a:ext cx="20542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7113" y="477838"/>
              <a:ext cx="206375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p:cNvGrpSpPr/>
          <p:nvPr/>
        </p:nvGrpSpPr>
        <p:grpSpPr>
          <a:xfrm>
            <a:off x="368135" y="5889631"/>
            <a:ext cx="974725" cy="681355"/>
            <a:chOff x="468253" y="5914740"/>
            <a:chExt cx="974725" cy="681355"/>
          </a:xfrm>
        </p:grpSpPr>
        <p:sp>
          <p:nvSpPr>
            <p:cNvPr id="22" name="正方形/長方形 21"/>
            <p:cNvSpPr/>
            <p:nvPr/>
          </p:nvSpPr>
          <p:spPr>
            <a:xfrm>
              <a:off x="468253" y="6047399"/>
              <a:ext cx="886637" cy="548696"/>
            </a:xfrm>
            <a:prstGeom prst="rect">
              <a:avLst/>
            </a:prstGeom>
            <a:solidFill>
              <a:sysClr val="window" lastClr="FFFFFF"/>
            </a:solidFill>
            <a:ln w="9525" cap="flat" cmpd="sng" algn="ctr">
              <a:solidFill>
                <a:srgbClr val="000000"/>
              </a:solidFill>
              <a:prstDash val="solid"/>
              <a:miter lim="800000"/>
            </a:ln>
            <a:effectLst/>
          </p:spPr>
          <p:txBody>
            <a:bodyPr rot="0" spcFirstLastPara="0" vert="horz" wrap="square" lIns="36000" tIns="0" rIns="36000" bIns="0" numCol="1" spcCol="0" rtlCol="0" fromWordArt="0" anchor="t" anchorCtr="0" forceAA="0" compatLnSpc="1">
              <a:prstTxWarp prst="textNoShape">
                <a:avLst/>
              </a:prstTxWarp>
              <a:noAutofit/>
            </a:bodyPr>
            <a:lstStyle/>
            <a:p>
              <a:pPr marL="0" marR="0" lvl="0" indent="355600" algn="l" defTabSz="914400" rtl="0" eaLnBrk="1" fontAlgn="auto" latinLnBrk="0" hangingPunct="1">
                <a:lnSpc>
                  <a:spcPts val="1800"/>
                </a:lnSpc>
                <a:spcBef>
                  <a:spcPts val="0"/>
                </a:spcBef>
                <a:spcAft>
                  <a:spcPts val="0"/>
                </a:spcAft>
                <a:buClrTx/>
                <a:buSzTx/>
                <a:buFontTx/>
                <a:buNone/>
                <a:tabLst/>
                <a:defRPr/>
              </a:pPr>
              <a:r>
                <a:rPr kumimoji="0" lang="en-US" sz="700" b="0" i="0" u="none" strike="noStrike" kern="100" cap="none" spc="0" normalizeH="0" baseline="0" noProof="0">
                  <a:ln>
                    <a:noFill/>
                  </a:ln>
                  <a:solidFill>
                    <a:srgbClr val="000000"/>
                  </a:solidFill>
                  <a:effectLst/>
                  <a:uLnTx/>
                  <a:uFillTx/>
                  <a:latin typeface="ＭＳ Ｐゴシック" panose="020B0600070205080204" pitchFamily="50" charset="-128"/>
                  <a:ea typeface="ＭＳ Ｐ明朝" panose="02020600040205080304" pitchFamily="18" charset="-128"/>
                  <a:cs typeface="Times New Roman" panose="02020603050405020304" pitchFamily="18" charset="0"/>
                </a:rPr>
                <a:t> </a:t>
              </a:r>
              <a:endParaRPr kumimoji="0" lang="ja-JP" altLang="en-US" sz="1050" b="0" i="0" u="none" strike="noStrike" kern="100" cap="none" spc="0" normalizeH="0" baseline="0" noProof="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24" name="テキスト ボックス 167"/>
            <p:cNvSpPr txBox="1"/>
            <p:nvPr/>
          </p:nvSpPr>
          <p:spPr>
            <a:xfrm>
              <a:off x="575380" y="5914740"/>
              <a:ext cx="867598" cy="66547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ts val="1100"/>
                </a:lnSpc>
                <a:spcBef>
                  <a:spcPts val="0"/>
                </a:spcBef>
                <a:spcAft>
                  <a:spcPts val="0"/>
                </a:spcAft>
                <a:buClrTx/>
                <a:buSzTx/>
                <a:buFontTx/>
                <a:buNone/>
                <a:tabLst/>
                <a:defRPr/>
              </a:pPr>
              <a:r>
                <a:rPr kumimoji="0" lang="en-US" sz="600" b="0"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Ｐ明朝" panose="02020600040205080304" pitchFamily="18" charset="-128"/>
                  <a:cs typeface="Times New Roman" panose="02020603050405020304" pitchFamily="18" charset="0"/>
                </a:rPr>
                <a:t> </a:t>
              </a:r>
              <a:endParaRPr kumimoji="0" lang="ja-JP" altLang="en-US" sz="1050" b="0" i="0" u="none" strike="noStrike" kern="10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a:p>
              <a:pPr marL="0" marR="0" lvl="0" indent="0" algn="just" defTabSz="914400" rtl="0" eaLnBrk="1" fontAlgn="auto" latinLnBrk="0" hangingPunct="1">
                <a:lnSpc>
                  <a:spcPts val="1100"/>
                </a:lnSpc>
                <a:spcBef>
                  <a:spcPts val="0"/>
                </a:spcBef>
                <a:spcAft>
                  <a:spcPts val="0"/>
                </a:spcAft>
                <a:buClrTx/>
                <a:buSzTx/>
                <a:buFontTx/>
                <a:buNone/>
                <a:tabLst/>
                <a:defRPr/>
              </a:pPr>
              <a:r>
                <a:rPr kumimoji="0" lang="ja-JP" altLang="en-US" sz="600" b="0" i="0" u="none" strike="noStrike" kern="100" cap="none" spc="0" normalizeH="0" baseline="0" noProof="0" dirty="0">
                  <a:ln>
                    <a:noFill/>
                  </a:ln>
                  <a:solidFill>
                    <a:sysClr val="windowText" lastClr="000000"/>
                  </a:solidFill>
                  <a:effectLst/>
                  <a:uLnTx/>
                  <a:uFillTx/>
                  <a:latin typeface="ＭＳ Ｐ明朝" panose="02020600040205080304" pitchFamily="18" charset="-128"/>
                  <a:ea typeface="メイリオ" panose="020B0604030504040204" pitchFamily="50" charset="-128"/>
                  <a:cs typeface="Times New Roman" panose="02020603050405020304" pitchFamily="18" charset="0"/>
                </a:rPr>
                <a:t>府庁・市区役所</a:t>
              </a:r>
              <a:endParaRPr kumimoji="0" lang="ja-JP" altLang="en-US" sz="1050" b="0" i="0" u="none" strike="noStrike" kern="10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a:p>
              <a:pPr marL="0" marR="0" lvl="0" indent="0" algn="just" defTabSz="914400" rtl="0" eaLnBrk="1" fontAlgn="auto" latinLnBrk="0" hangingPunct="1">
                <a:lnSpc>
                  <a:spcPts val="1100"/>
                </a:lnSpc>
                <a:spcBef>
                  <a:spcPts val="0"/>
                </a:spcBef>
                <a:spcAft>
                  <a:spcPts val="0"/>
                </a:spcAft>
                <a:buClrTx/>
                <a:buSzTx/>
                <a:buFontTx/>
                <a:buNone/>
                <a:tabLst/>
                <a:defRPr/>
              </a:pPr>
              <a:r>
                <a:rPr kumimoji="0" lang="ja-JP" altLang="en-US" sz="600" b="0" i="0" u="none" strike="noStrike" kern="100" cap="none" spc="0" normalizeH="0" baseline="0" noProof="0" dirty="0">
                  <a:ln>
                    <a:noFill/>
                  </a:ln>
                  <a:solidFill>
                    <a:sysClr val="windowText" lastClr="000000"/>
                  </a:solidFill>
                  <a:effectLst/>
                  <a:uLnTx/>
                  <a:uFillTx/>
                  <a:latin typeface="ＭＳ Ｐ明朝" panose="02020600040205080304" pitchFamily="18" charset="-128"/>
                  <a:ea typeface="メイリオ" panose="020B0604030504040204" pitchFamily="50" charset="-128"/>
                  <a:cs typeface="Times New Roman" panose="02020603050405020304" pitchFamily="18" charset="0"/>
                </a:rPr>
                <a:t>大規模商業施設</a:t>
              </a:r>
              <a:endParaRPr kumimoji="0" lang="ja-JP" altLang="en-US" sz="1050" b="0" i="0" u="none" strike="noStrike" kern="10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a:p>
              <a:pPr marL="0" marR="0" lvl="0" indent="0" algn="just" defTabSz="914400" rtl="0" eaLnBrk="1" fontAlgn="auto" latinLnBrk="0" hangingPunct="1">
                <a:lnSpc>
                  <a:spcPts val="1100"/>
                </a:lnSpc>
                <a:spcBef>
                  <a:spcPts val="0"/>
                </a:spcBef>
                <a:spcAft>
                  <a:spcPts val="0"/>
                </a:spcAft>
                <a:buClrTx/>
                <a:buSzTx/>
                <a:buFontTx/>
                <a:buNone/>
                <a:tabLst/>
                <a:defRPr/>
              </a:pPr>
              <a:r>
                <a:rPr kumimoji="0" lang="ja-JP" altLang="en-US" sz="600" b="0" i="0" u="none" strike="noStrike" kern="100" cap="none" spc="0" normalizeH="0" baseline="0" noProof="0" dirty="0">
                  <a:ln>
                    <a:noFill/>
                  </a:ln>
                  <a:solidFill>
                    <a:sysClr val="windowText" lastClr="000000"/>
                  </a:solidFill>
                  <a:effectLst/>
                  <a:uLnTx/>
                  <a:uFillTx/>
                  <a:latin typeface="ＭＳ Ｐ明朝" panose="02020600040205080304" pitchFamily="18" charset="-128"/>
                  <a:ea typeface="メイリオ" panose="020B0604030504040204" pitchFamily="50" charset="-128"/>
                  <a:cs typeface="Times New Roman" panose="02020603050405020304" pitchFamily="18" charset="0"/>
                </a:rPr>
                <a:t>その他</a:t>
              </a:r>
              <a:endParaRPr kumimoji="0" lang="ja-JP" altLang="en-US" sz="1050" b="0" i="0" u="none" strike="noStrike" kern="10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25" name="楕円 24"/>
            <p:cNvSpPr/>
            <p:nvPr/>
          </p:nvSpPr>
          <p:spPr>
            <a:xfrm>
              <a:off x="504166" y="6146008"/>
              <a:ext cx="97105" cy="95760"/>
            </a:xfrm>
            <a:prstGeom prst="ellipse">
              <a:avLst/>
            </a:prstGeom>
            <a:solidFill>
              <a:sysClr val="window" lastClr="FFFFFF"/>
            </a:solidFill>
            <a:ln w="19050" cap="flat" cmpd="dbl" algn="ctr">
              <a:solidFill>
                <a:srgbClr val="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Verdana" panose="020B0604030504040204" pitchFamily="34" charset="0"/>
                <a:ea typeface="ＭＳ Ｐゴシック" panose="020B0600070205080204" pitchFamily="50" charset="-128"/>
                <a:cs typeface="+mn-cs"/>
              </a:endParaRPr>
            </a:p>
          </p:txBody>
        </p:sp>
        <p:sp>
          <p:nvSpPr>
            <p:cNvPr id="26" name="楕円 25"/>
            <p:cNvSpPr/>
            <p:nvPr/>
          </p:nvSpPr>
          <p:spPr>
            <a:xfrm>
              <a:off x="504166" y="6282396"/>
              <a:ext cx="97105" cy="95760"/>
            </a:xfrm>
            <a:prstGeom prst="ellipse">
              <a:avLst/>
            </a:prstGeom>
            <a:solidFill>
              <a:srgbClr val="FF0000"/>
            </a:solidFill>
            <a:ln w="12700" cap="flat" cmpd="sng" algn="ctr">
              <a:solidFill>
                <a:srgbClr val="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Verdana" panose="020B0604030504040204" pitchFamily="34" charset="0"/>
                <a:ea typeface="ＭＳ Ｐゴシック" panose="020B0600070205080204" pitchFamily="50" charset="-128"/>
                <a:cs typeface="+mn-cs"/>
              </a:endParaRPr>
            </a:p>
          </p:txBody>
        </p:sp>
        <p:sp>
          <p:nvSpPr>
            <p:cNvPr id="27" name="楕円 26"/>
            <p:cNvSpPr/>
            <p:nvPr/>
          </p:nvSpPr>
          <p:spPr>
            <a:xfrm>
              <a:off x="510100" y="6430644"/>
              <a:ext cx="97105" cy="95760"/>
            </a:xfrm>
            <a:prstGeom prst="ellipse">
              <a:avLst/>
            </a:prstGeom>
            <a:solidFill>
              <a:srgbClr val="7030A0"/>
            </a:solidFill>
            <a:ln w="12700" cap="flat" cmpd="sng" algn="ctr">
              <a:solidFill>
                <a:srgbClr val="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Verdana" panose="020B0604030504040204" pitchFamily="34" charset="0"/>
                <a:ea typeface="ＭＳ Ｐゴシック" panose="020B0600070205080204" pitchFamily="50" charset="-128"/>
                <a:cs typeface="+mn-cs"/>
              </a:endParaRPr>
            </a:p>
          </p:txBody>
        </p:sp>
      </p:grpSp>
      <p:sp>
        <p:nvSpPr>
          <p:cNvPr id="20" name="楕円 19"/>
          <p:cNvSpPr/>
          <p:nvPr/>
        </p:nvSpPr>
        <p:spPr>
          <a:xfrm>
            <a:off x="6709709" y="425986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Verdana"/>
              <a:ea typeface="ＭＳ Ｐゴシック"/>
              <a:cs typeface="+mn-cs"/>
            </a:endParaRPr>
          </a:p>
        </p:txBody>
      </p:sp>
      <p:pic>
        <p:nvPicPr>
          <p:cNvPr id="6" name="図 5"/>
          <p:cNvPicPr>
            <a:picLocks noChangeAspect="1"/>
          </p:cNvPicPr>
          <p:nvPr/>
        </p:nvPicPr>
        <p:blipFill>
          <a:blip r:embed="rId5"/>
          <a:stretch>
            <a:fillRect/>
          </a:stretch>
        </p:blipFill>
        <p:spPr>
          <a:xfrm>
            <a:off x="6370955" y="4340806"/>
            <a:ext cx="158510" cy="158510"/>
          </a:xfrm>
          <a:prstGeom prst="rect">
            <a:avLst/>
          </a:prstGeom>
        </p:spPr>
      </p:pic>
      <p:pic>
        <p:nvPicPr>
          <p:cNvPr id="7" name="図 6"/>
          <p:cNvPicPr>
            <a:picLocks noChangeAspect="1"/>
          </p:cNvPicPr>
          <p:nvPr/>
        </p:nvPicPr>
        <p:blipFill>
          <a:blip r:embed="rId5"/>
          <a:stretch>
            <a:fillRect/>
          </a:stretch>
        </p:blipFill>
        <p:spPr>
          <a:xfrm>
            <a:off x="6845163" y="2138011"/>
            <a:ext cx="158510" cy="158510"/>
          </a:xfrm>
          <a:prstGeom prst="rect">
            <a:avLst/>
          </a:prstGeom>
        </p:spPr>
      </p:pic>
      <p:pic>
        <p:nvPicPr>
          <p:cNvPr id="8" name="図 7"/>
          <p:cNvPicPr>
            <a:picLocks noChangeAspect="1"/>
          </p:cNvPicPr>
          <p:nvPr/>
        </p:nvPicPr>
        <p:blipFill>
          <a:blip r:embed="rId5"/>
          <a:stretch>
            <a:fillRect/>
          </a:stretch>
        </p:blipFill>
        <p:spPr>
          <a:xfrm>
            <a:off x="6845163" y="1592536"/>
            <a:ext cx="158510" cy="158510"/>
          </a:xfrm>
          <a:prstGeom prst="rect">
            <a:avLst/>
          </a:prstGeom>
        </p:spPr>
      </p:pic>
      <p:pic>
        <p:nvPicPr>
          <p:cNvPr id="9" name="図 8"/>
          <p:cNvPicPr>
            <a:picLocks noChangeAspect="1"/>
          </p:cNvPicPr>
          <p:nvPr/>
        </p:nvPicPr>
        <p:blipFill>
          <a:blip r:embed="rId5"/>
          <a:stretch>
            <a:fillRect/>
          </a:stretch>
        </p:blipFill>
        <p:spPr>
          <a:xfrm>
            <a:off x="7812360" y="2729734"/>
            <a:ext cx="158510" cy="158510"/>
          </a:xfrm>
          <a:prstGeom prst="rect">
            <a:avLst/>
          </a:prstGeom>
        </p:spPr>
      </p:pic>
      <p:pic>
        <p:nvPicPr>
          <p:cNvPr id="10" name="図 9"/>
          <p:cNvPicPr>
            <a:picLocks noChangeAspect="1"/>
          </p:cNvPicPr>
          <p:nvPr/>
        </p:nvPicPr>
        <p:blipFill>
          <a:blip r:embed="rId5"/>
          <a:stretch>
            <a:fillRect/>
          </a:stretch>
        </p:blipFill>
        <p:spPr>
          <a:xfrm>
            <a:off x="7452320" y="4543908"/>
            <a:ext cx="158510" cy="158510"/>
          </a:xfrm>
          <a:prstGeom prst="rect">
            <a:avLst/>
          </a:prstGeom>
        </p:spPr>
      </p:pic>
      <p:pic>
        <p:nvPicPr>
          <p:cNvPr id="11" name="図 10"/>
          <p:cNvPicPr>
            <a:picLocks noChangeAspect="1"/>
          </p:cNvPicPr>
          <p:nvPr/>
        </p:nvPicPr>
        <p:blipFill>
          <a:blip r:embed="rId5"/>
          <a:stretch>
            <a:fillRect/>
          </a:stretch>
        </p:blipFill>
        <p:spPr>
          <a:xfrm>
            <a:off x="6973971" y="5995972"/>
            <a:ext cx="158510" cy="158510"/>
          </a:xfrm>
          <a:prstGeom prst="rect">
            <a:avLst/>
          </a:prstGeom>
        </p:spPr>
      </p:pic>
      <p:sp>
        <p:nvSpPr>
          <p:cNvPr id="45" name="テキスト ボックス 44"/>
          <p:cNvSpPr txBox="1"/>
          <p:nvPr/>
        </p:nvSpPr>
        <p:spPr>
          <a:xfrm>
            <a:off x="6145646" y="3993272"/>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駒ヶ谷地区</a:t>
            </a:r>
          </a:p>
        </p:txBody>
      </p:sp>
      <p:sp>
        <p:nvSpPr>
          <p:cNvPr id="31" name="テキスト ボックス 30"/>
          <p:cNvSpPr txBox="1"/>
          <p:nvPr/>
        </p:nvSpPr>
        <p:spPr>
          <a:xfrm>
            <a:off x="5368124" y="4464525"/>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あすか花回廊</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2" name="テキスト ボックス 31"/>
          <p:cNvSpPr txBox="1"/>
          <p:nvPr/>
        </p:nvSpPr>
        <p:spPr>
          <a:xfrm>
            <a:off x="6784305" y="5948720"/>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西行うたのみち</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3" name="テキスト ボックス 32"/>
          <p:cNvSpPr txBox="1"/>
          <p:nvPr/>
        </p:nvSpPr>
        <p:spPr>
          <a:xfrm>
            <a:off x="7341793" y="4537342"/>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千早つどいの広場</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4" name="テキスト ボックス 33"/>
          <p:cNvSpPr txBox="1"/>
          <p:nvPr/>
        </p:nvSpPr>
        <p:spPr>
          <a:xfrm>
            <a:off x="7452320" y="2655100"/>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自然</a:t>
            </a: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ゾーン</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sp>
        <p:nvSpPr>
          <p:cNvPr id="36" name="テキスト ボックス 35"/>
          <p:cNvSpPr txBox="1"/>
          <p:nvPr/>
        </p:nvSpPr>
        <p:spPr>
          <a:xfrm>
            <a:off x="5463375" y="2087914"/>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星の広場</a:t>
            </a:r>
          </a:p>
        </p:txBody>
      </p:sp>
      <p:sp>
        <p:nvSpPr>
          <p:cNvPr id="37" name="テキスト ボックス 36"/>
          <p:cNvSpPr txBox="1"/>
          <p:nvPr/>
        </p:nvSpPr>
        <p:spPr>
          <a:xfrm>
            <a:off x="5158811" y="1275171"/>
            <a:ext cx="1973669" cy="307777"/>
          </a:xfrm>
          <a:prstGeom prst="rect">
            <a:avLst/>
          </a:prstGeom>
          <a:noFill/>
          <a:ln w="1587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玉手</a:t>
            </a:r>
            <a:r>
              <a:rPr kumimoji="1" lang="ja-JP" altLang="en-US" sz="1400" b="0" i="0" u="none" strike="noStrike" kern="1200" cap="none" spc="0" normalizeH="0" baseline="0" noProof="0" dirty="0" smtClean="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rPr>
              <a:t>橋であいの岸辺</a:t>
            </a:r>
            <a:endParaRPr kumimoji="1" lang="ja-JP" altLang="en-US" sz="1400" b="0" i="0" u="none" strike="noStrike" kern="1200" cap="none" spc="0" normalizeH="0" baseline="0" noProof="0" dirty="0">
              <a:ln>
                <a:noFill/>
              </a:ln>
              <a:solidFill>
                <a:srgbClr val="006699"/>
              </a:solidFill>
              <a:effectLst>
                <a:glow rad="63500">
                  <a:srgbClr val="FFFFFF"/>
                </a:glow>
              </a:effectLst>
              <a:uLnTx/>
              <a:uFillTx/>
              <a:latin typeface="Verdana" panose="020B0604030504040204" pitchFamily="34" charset="0"/>
              <a:ea typeface="ＭＳ Ｐゴシック" panose="020B0600070205080204" pitchFamily="50" charset="-128"/>
              <a:cs typeface="+mn-cs"/>
            </a:endParaRPr>
          </a:p>
        </p:txBody>
      </p:sp>
      <p:grpSp>
        <p:nvGrpSpPr>
          <p:cNvPr id="81" name="グループ化 80"/>
          <p:cNvGrpSpPr/>
          <p:nvPr/>
        </p:nvGrpSpPr>
        <p:grpSpPr>
          <a:xfrm>
            <a:off x="1323975" y="4010025"/>
            <a:ext cx="4467331" cy="2705100"/>
            <a:chOff x="2077426" y="1931035"/>
            <a:chExt cx="5034890" cy="2984500"/>
          </a:xfrm>
        </p:grpSpPr>
        <p:pic>
          <p:nvPicPr>
            <p:cNvPr id="82" name="図 81"/>
            <p:cNvPicPr/>
            <p:nvPr/>
          </p:nvPicPr>
          <p:blipFill rotWithShape="1">
            <a:blip r:embed="rId6" cstate="print">
              <a:extLst>
                <a:ext uri="{28A0092B-C50C-407E-A947-70E740481C1C}">
                  <a14:useLocalDpi xmlns:a14="http://schemas.microsoft.com/office/drawing/2010/main" val="0"/>
                </a:ext>
              </a:extLst>
            </a:blip>
            <a:srcRect/>
            <a:stretch/>
          </p:blipFill>
          <p:spPr>
            <a:xfrm>
              <a:off x="2077426" y="1931035"/>
              <a:ext cx="5013301" cy="2984500"/>
            </a:xfrm>
            <a:prstGeom prst="rect">
              <a:avLst/>
            </a:prstGeom>
          </p:spPr>
        </p:pic>
        <p:sp>
          <p:nvSpPr>
            <p:cNvPr id="83" name="テキスト ボックス 120"/>
            <p:cNvSpPr txBox="1"/>
            <p:nvPr/>
          </p:nvSpPr>
          <p:spPr>
            <a:xfrm>
              <a:off x="3426142" y="2512060"/>
              <a:ext cx="368935"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美原</a:t>
              </a:r>
              <a:r>
                <a:rPr kumimoji="1" 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IC</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84" name="テキスト ボックス 144"/>
            <p:cNvSpPr txBox="1"/>
            <p:nvPr/>
          </p:nvSpPr>
          <p:spPr>
            <a:xfrm>
              <a:off x="3665313" y="4055110"/>
              <a:ext cx="610459"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富田林市役所</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85" name="テキスト ボックス 125"/>
            <p:cNvSpPr txBox="1"/>
            <p:nvPr/>
          </p:nvSpPr>
          <p:spPr>
            <a:xfrm rot="21155407">
              <a:off x="5874067" y="3016885"/>
              <a:ext cx="567055" cy="106045"/>
            </a:xfrm>
            <a:prstGeom prst="rect">
              <a:avLst/>
            </a:prstGeom>
            <a:solidFill>
              <a:sysClr val="window" lastClr="FFFFFF"/>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ts val="6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近鉄南大阪線</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pic>
          <p:nvPicPr>
            <p:cNvPr id="86" name="図 85"/>
            <p:cNvPicPr/>
            <p:nvPr/>
          </p:nvPicPr>
          <p:blipFill rotWithShape="1">
            <a:blip r:embed="rId7" cstate="print">
              <a:extLst>
                <a:ext uri="{28A0092B-C50C-407E-A947-70E740481C1C}">
                  <a14:useLocalDpi xmlns:a14="http://schemas.microsoft.com/office/drawing/2010/main" val="0"/>
                </a:ext>
              </a:extLst>
            </a:blip>
            <a:srcRect/>
            <a:stretch/>
          </p:blipFill>
          <p:spPr bwMode="auto">
            <a:xfrm>
              <a:off x="4864417" y="2092960"/>
              <a:ext cx="97790" cy="95250"/>
            </a:xfrm>
            <a:prstGeom prst="rect">
              <a:avLst/>
            </a:prstGeom>
            <a:ln>
              <a:noFill/>
            </a:ln>
            <a:extLst>
              <a:ext uri="{53640926-AAD7-44D8-BBD7-CCE9431645EC}">
                <a14:shadowObscured xmlns:a14="http://schemas.microsoft.com/office/drawing/2010/main"/>
              </a:ext>
            </a:extLst>
          </p:spPr>
        </p:pic>
        <p:sp>
          <p:nvSpPr>
            <p:cNvPr id="87" name="テキスト ボックス 114"/>
            <p:cNvSpPr txBox="1"/>
            <p:nvPr/>
          </p:nvSpPr>
          <p:spPr>
            <a:xfrm>
              <a:off x="4416021" y="2588260"/>
              <a:ext cx="344891" cy="17335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古市駅</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88" name="テキスト ボックス 124"/>
            <p:cNvSpPr txBox="1"/>
            <p:nvPr/>
          </p:nvSpPr>
          <p:spPr>
            <a:xfrm>
              <a:off x="4645342" y="2816860"/>
              <a:ext cx="123190" cy="460375"/>
            </a:xfrm>
            <a:prstGeom prst="rect">
              <a:avLst/>
            </a:prstGeom>
            <a:solidFill>
              <a:sysClr val="window" lastClr="FFFFFF"/>
            </a:solid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ts val="6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近鉄長野線</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89" name="テキスト ボックス 112"/>
            <p:cNvSpPr txBox="1"/>
            <p:nvPr/>
          </p:nvSpPr>
          <p:spPr>
            <a:xfrm>
              <a:off x="3942310" y="2416810"/>
              <a:ext cx="600164"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just"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羽曳野市役所</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91" name="テキスト ボックス 142"/>
            <p:cNvSpPr txBox="1"/>
            <p:nvPr/>
          </p:nvSpPr>
          <p:spPr>
            <a:xfrm>
              <a:off x="2577593" y="3921760"/>
              <a:ext cx="718373"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大阪狭山市役所</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92" name="テキスト ボックス 117"/>
            <p:cNvSpPr txBox="1"/>
            <p:nvPr/>
          </p:nvSpPr>
          <p:spPr>
            <a:xfrm rot="20374618">
              <a:off x="6216967" y="2264410"/>
              <a:ext cx="445135" cy="90805"/>
            </a:xfrm>
            <a:prstGeom prst="rect">
              <a:avLst/>
            </a:prstGeom>
            <a:solidFill>
              <a:sysClr val="window" lastClr="FFFFFF"/>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ts val="6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西名阪道</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pic>
          <p:nvPicPr>
            <p:cNvPr id="94" name="図 93"/>
            <p:cNvPicPr/>
            <p:nvPr/>
          </p:nvPicPr>
          <p:blipFill rotWithShape="1">
            <a:blip r:embed="rId7" cstate="print">
              <a:extLst>
                <a:ext uri="{28A0092B-C50C-407E-A947-70E740481C1C}">
                  <a14:useLocalDpi xmlns:a14="http://schemas.microsoft.com/office/drawing/2010/main" val="0"/>
                </a:ext>
              </a:extLst>
            </a:blip>
            <a:srcRect/>
            <a:stretch/>
          </p:blipFill>
          <p:spPr bwMode="auto">
            <a:xfrm>
              <a:off x="4588192" y="2502535"/>
              <a:ext cx="97790" cy="95250"/>
            </a:xfrm>
            <a:prstGeom prst="rect">
              <a:avLst/>
            </a:prstGeom>
            <a:ln>
              <a:noFill/>
            </a:ln>
            <a:extLst>
              <a:ext uri="{53640926-AAD7-44D8-BBD7-CCE9431645EC}">
                <a14:shadowObscured xmlns:a14="http://schemas.microsoft.com/office/drawing/2010/main"/>
              </a:ext>
            </a:extLst>
          </p:spPr>
        </p:pic>
        <p:sp>
          <p:nvSpPr>
            <p:cNvPr id="95" name="テキスト ボックス 118"/>
            <p:cNvSpPr txBox="1"/>
            <p:nvPr/>
          </p:nvSpPr>
          <p:spPr>
            <a:xfrm rot="954352">
              <a:off x="6007417" y="2664460"/>
              <a:ext cx="445135" cy="90805"/>
            </a:xfrm>
            <a:prstGeom prst="rect">
              <a:avLst/>
            </a:prstGeom>
            <a:solidFill>
              <a:sysClr val="window" lastClr="FFFFFF"/>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ts val="6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近鉄大阪線</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96" name="テキスト ボックス 127"/>
            <p:cNvSpPr txBox="1"/>
            <p:nvPr/>
          </p:nvSpPr>
          <p:spPr>
            <a:xfrm>
              <a:off x="4162107" y="3388360"/>
              <a:ext cx="370204" cy="17335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喜志駅</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97" name="テキスト ボックス 130"/>
            <p:cNvSpPr txBox="1"/>
            <p:nvPr/>
          </p:nvSpPr>
          <p:spPr>
            <a:xfrm>
              <a:off x="5365433" y="3664585"/>
              <a:ext cx="518160"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太子町役場</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98" name="テキスト ボックス 141"/>
            <p:cNvSpPr txBox="1"/>
            <p:nvPr/>
          </p:nvSpPr>
          <p:spPr>
            <a:xfrm>
              <a:off x="3933790" y="3836035"/>
              <a:ext cx="460092" cy="17335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just"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富田林駅</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pic>
          <p:nvPicPr>
            <p:cNvPr id="99" name="図 98"/>
            <p:cNvPicPr/>
            <p:nvPr/>
          </p:nvPicPr>
          <p:blipFill rotWithShape="1">
            <a:blip r:embed="rId7" cstate="print">
              <a:extLst>
                <a:ext uri="{28A0092B-C50C-407E-A947-70E740481C1C}">
                  <a14:useLocalDpi xmlns:a14="http://schemas.microsoft.com/office/drawing/2010/main" val="0"/>
                </a:ext>
              </a:extLst>
            </a:blip>
            <a:srcRect/>
            <a:stretch/>
          </p:blipFill>
          <p:spPr bwMode="auto">
            <a:xfrm>
              <a:off x="4540567" y="3416935"/>
              <a:ext cx="97790" cy="95250"/>
            </a:xfrm>
            <a:prstGeom prst="rect">
              <a:avLst/>
            </a:prstGeom>
            <a:ln>
              <a:noFill/>
            </a:ln>
            <a:extLst>
              <a:ext uri="{53640926-AAD7-44D8-BBD7-CCE9431645EC}">
                <a14:shadowObscured xmlns:a14="http://schemas.microsoft.com/office/drawing/2010/main"/>
              </a:ext>
            </a:extLst>
          </p:spPr>
        </p:pic>
        <p:sp>
          <p:nvSpPr>
            <p:cNvPr id="100" name="テキスト ボックス 109"/>
            <p:cNvSpPr txBox="1"/>
            <p:nvPr/>
          </p:nvSpPr>
          <p:spPr>
            <a:xfrm>
              <a:off x="4969192" y="1978659"/>
              <a:ext cx="481966" cy="17335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just"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道明寺駅</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pic>
          <p:nvPicPr>
            <p:cNvPr id="101" name="図 100"/>
            <p:cNvPicPr/>
            <p:nvPr/>
          </p:nvPicPr>
          <p:blipFill rotWithShape="1">
            <a:blip r:embed="rId7" cstate="print">
              <a:extLst>
                <a:ext uri="{28A0092B-C50C-407E-A947-70E740481C1C}">
                  <a14:useLocalDpi xmlns:a14="http://schemas.microsoft.com/office/drawing/2010/main" val="0"/>
                </a:ext>
              </a:extLst>
            </a:blip>
            <a:srcRect/>
            <a:stretch/>
          </p:blipFill>
          <p:spPr bwMode="auto">
            <a:xfrm>
              <a:off x="4940617" y="2740660"/>
              <a:ext cx="97790" cy="95250"/>
            </a:xfrm>
            <a:prstGeom prst="rect">
              <a:avLst/>
            </a:prstGeom>
            <a:ln>
              <a:noFill/>
            </a:ln>
            <a:extLst>
              <a:ext uri="{53640926-AAD7-44D8-BBD7-CCE9431645EC}">
                <a14:shadowObscured xmlns:a14="http://schemas.microsoft.com/office/drawing/2010/main"/>
              </a:ext>
            </a:extLst>
          </p:spPr>
        </p:pic>
        <p:sp>
          <p:nvSpPr>
            <p:cNvPr id="102" name="テキスト ボックス 119"/>
            <p:cNvSpPr txBox="1"/>
            <p:nvPr/>
          </p:nvSpPr>
          <p:spPr>
            <a:xfrm>
              <a:off x="5026752" y="2712085"/>
              <a:ext cx="424405" cy="17335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just"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駒ヶ谷駅</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103" name="テキスト ボックス 123"/>
            <p:cNvSpPr txBox="1"/>
            <p:nvPr/>
          </p:nvSpPr>
          <p:spPr>
            <a:xfrm>
              <a:off x="4997767" y="2978785"/>
              <a:ext cx="490855"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羽曳野東</a:t>
              </a:r>
              <a:r>
                <a:rPr kumimoji="1" 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IC</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104" name="楕円 103"/>
            <p:cNvSpPr/>
            <p:nvPr/>
          </p:nvSpPr>
          <p:spPr>
            <a:xfrm>
              <a:off x="4673917" y="1988185"/>
              <a:ext cx="96520" cy="95250"/>
            </a:xfrm>
            <a:prstGeom prst="rect">
              <a:avLst/>
            </a:prstGeom>
            <a:solidFill>
              <a:srgbClr val="7030A0"/>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6699"/>
                </a:solidFill>
                <a:effectLst/>
                <a:uLnTx/>
                <a:uFillTx/>
                <a:latin typeface="Verdana" panose="020B0604030504040204" pitchFamily="34" charset="0"/>
                <a:ea typeface="ＭＳ Ｐゴシック" panose="020B0600070205080204" pitchFamily="50" charset="-128"/>
                <a:cs typeface="+mn-cs"/>
              </a:endParaRPr>
            </a:p>
          </p:txBody>
        </p:sp>
        <p:sp>
          <p:nvSpPr>
            <p:cNvPr id="105" name="楕円 104"/>
            <p:cNvSpPr/>
            <p:nvPr/>
          </p:nvSpPr>
          <p:spPr>
            <a:xfrm>
              <a:off x="4264342" y="2188210"/>
              <a:ext cx="96520" cy="95250"/>
            </a:xfrm>
            <a:prstGeom prst="rect">
              <a:avLst/>
            </a:prstGeom>
            <a:solidFill>
              <a:srgbClr val="7030A0"/>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6699"/>
                </a:solidFill>
                <a:effectLst/>
                <a:uLnTx/>
                <a:uFillTx/>
                <a:latin typeface="Verdana" panose="020B0604030504040204" pitchFamily="34" charset="0"/>
                <a:ea typeface="ＭＳ Ｐゴシック" panose="020B0600070205080204" pitchFamily="50" charset="-128"/>
                <a:cs typeface="+mn-cs"/>
              </a:endParaRPr>
            </a:p>
          </p:txBody>
        </p:sp>
        <p:sp>
          <p:nvSpPr>
            <p:cNvPr id="106" name="テキスト ボックス 152"/>
            <p:cNvSpPr txBox="1"/>
            <p:nvPr/>
          </p:nvSpPr>
          <p:spPr>
            <a:xfrm>
              <a:off x="6150290" y="4474211"/>
              <a:ext cx="514004"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大和葛城山</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109" name="テキスト ボックス 147"/>
            <p:cNvSpPr txBox="1"/>
            <p:nvPr/>
          </p:nvSpPr>
          <p:spPr>
            <a:xfrm>
              <a:off x="5188267" y="4188460"/>
              <a:ext cx="542223"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河南町役場</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pic>
          <p:nvPicPr>
            <p:cNvPr id="111" name="図 110"/>
            <p:cNvPicPr/>
            <p:nvPr/>
          </p:nvPicPr>
          <p:blipFill rotWithShape="1">
            <a:blip r:embed="rId7" cstate="print">
              <a:extLst>
                <a:ext uri="{28A0092B-C50C-407E-A947-70E740481C1C}">
                  <a14:useLocalDpi xmlns:a14="http://schemas.microsoft.com/office/drawing/2010/main" val="0"/>
                </a:ext>
              </a:extLst>
            </a:blip>
            <a:srcRect/>
            <a:stretch/>
          </p:blipFill>
          <p:spPr bwMode="auto">
            <a:xfrm>
              <a:off x="4407217" y="3959860"/>
              <a:ext cx="97790" cy="95250"/>
            </a:xfrm>
            <a:prstGeom prst="rect">
              <a:avLst/>
            </a:prstGeom>
            <a:ln>
              <a:noFill/>
            </a:ln>
            <a:extLst>
              <a:ext uri="{53640926-AAD7-44D8-BBD7-CCE9431645EC}">
                <a14:shadowObscured xmlns:a14="http://schemas.microsoft.com/office/drawing/2010/main"/>
              </a:ext>
            </a:extLst>
          </p:spPr>
        </p:pic>
        <p:pic>
          <p:nvPicPr>
            <p:cNvPr id="112" name="図 111"/>
            <p:cNvPicPr/>
            <p:nvPr/>
          </p:nvPicPr>
          <p:blipFill rotWithShape="1">
            <a:blip r:embed="rId7" cstate="print">
              <a:extLst>
                <a:ext uri="{28A0092B-C50C-407E-A947-70E740481C1C}">
                  <a14:useLocalDpi xmlns:a14="http://schemas.microsoft.com/office/drawing/2010/main" val="0"/>
                </a:ext>
              </a:extLst>
            </a:blip>
            <a:srcRect/>
            <a:stretch/>
          </p:blipFill>
          <p:spPr bwMode="auto">
            <a:xfrm>
              <a:off x="4064317" y="4598035"/>
              <a:ext cx="97790" cy="95250"/>
            </a:xfrm>
            <a:prstGeom prst="rect">
              <a:avLst/>
            </a:prstGeom>
            <a:ln>
              <a:noFill/>
            </a:ln>
            <a:extLst>
              <a:ext uri="{53640926-AAD7-44D8-BBD7-CCE9431645EC}">
                <a14:shadowObscured xmlns:a14="http://schemas.microsoft.com/office/drawing/2010/main"/>
              </a:ext>
            </a:extLst>
          </p:spPr>
        </p:pic>
        <p:sp>
          <p:nvSpPr>
            <p:cNvPr id="113" name="テキスト ボックス 146"/>
            <p:cNvSpPr txBox="1"/>
            <p:nvPr/>
          </p:nvSpPr>
          <p:spPr>
            <a:xfrm>
              <a:off x="3768219" y="4302760"/>
              <a:ext cx="350073" cy="17335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just"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川西駅</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114" name="テキスト ボックス 151"/>
            <p:cNvSpPr txBox="1"/>
            <p:nvPr/>
          </p:nvSpPr>
          <p:spPr>
            <a:xfrm>
              <a:off x="3491614" y="4550410"/>
              <a:ext cx="529524" cy="17335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just"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滝谷不動駅</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115" name="テキスト ボックス 143"/>
            <p:cNvSpPr txBox="1"/>
            <p:nvPr/>
          </p:nvSpPr>
          <p:spPr>
            <a:xfrm rot="1749776">
              <a:off x="6074092" y="3721735"/>
              <a:ext cx="445135" cy="90805"/>
            </a:xfrm>
            <a:prstGeom prst="rect">
              <a:avLst/>
            </a:prstGeom>
            <a:solidFill>
              <a:sysClr val="window" lastClr="FFFFFF"/>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ts val="6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南阪奈道路</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116" name="テキスト ボックス 126"/>
            <p:cNvSpPr txBox="1"/>
            <p:nvPr/>
          </p:nvSpPr>
          <p:spPr>
            <a:xfrm rot="20337813">
              <a:off x="2597467" y="3197860"/>
              <a:ext cx="328295" cy="100965"/>
            </a:xfrm>
            <a:prstGeom prst="rect">
              <a:avLst/>
            </a:prstGeom>
            <a:solidFill>
              <a:sysClr val="window" lastClr="FFFFFF"/>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ts val="600"/>
                </a:lnSpc>
                <a:spcBef>
                  <a:spcPct val="0"/>
                </a:spcBef>
                <a:spcAft>
                  <a:spcPts val="0"/>
                </a:spcAft>
                <a:buClrTx/>
                <a:buSzTx/>
                <a:buFontTx/>
                <a:buNone/>
                <a:tabLst/>
                <a:defRPr/>
              </a:pPr>
              <a:r>
                <a:rPr kumimoji="1" lang="ja-JP" altLang="en-US" sz="600" b="0" i="0" u="none" strike="noStrike" kern="100" cap="none" spc="0" normalizeH="0" baseline="0" noProof="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阪和道</a:t>
              </a:r>
              <a:endParaRPr kumimoji="1" lang="ja-JP" altLang="en-US" sz="1050" b="0" i="0" u="none" strike="noStrike" kern="100" cap="none" spc="0" normalizeH="0" baseline="0" noProof="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pic>
          <p:nvPicPr>
            <p:cNvPr id="117" name="図 116"/>
            <p:cNvPicPr/>
            <p:nvPr/>
          </p:nvPicPr>
          <p:blipFill rotWithShape="1">
            <a:blip r:embed="rId7" cstate="print">
              <a:extLst>
                <a:ext uri="{28A0092B-C50C-407E-A947-70E740481C1C}">
                  <a14:useLocalDpi xmlns:a14="http://schemas.microsoft.com/office/drawing/2010/main" val="0"/>
                </a:ext>
              </a:extLst>
            </a:blip>
            <a:srcRect/>
            <a:stretch/>
          </p:blipFill>
          <p:spPr bwMode="auto">
            <a:xfrm>
              <a:off x="4140517" y="4321810"/>
              <a:ext cx="97790" cy="95250"/>
            </a:xfrm>
            <a:prstGeom prst="rect">
              <a:avLst/>
            </a:prstGeom>
            <a:ln>
              <a:noFill/>
            </a:ln>
            <a:extLst>
              <a:ext uri="{53640926-AAD7-44D8-BBD7-CCE9431645EC}">
                <a14:shadowObscured xmlns:a14="http://schemas.microsoft.com/office/drawing/2010/main"/>
              </a:ext>
            </a:extLst>
          </p:spPr>
        </p:pic>
        <p:sp>
          <p:nvSpPr>
            <p:cNvPr id="119" name="テキスト ボックス 121"/>
            <p:cNvSpPr txBox="1"/>
            <p:nvPr/>
          </p:nvSpPr>
          <p:spPr>
            <a:xfrm>
              <a:off x="2735316" y="2816860"/>
              <a:ext cx="694000" cy="168275"/>
            </a:xfrm>
            <a:prstGeom prst="rect">
              <a:avLst/>
            </a:prstGeom>
            <a:solidFill>
              <a:sysClr val="window" lastClr="FFFFFF"/>
            </a:solidFill>
            <a:ln w="6350">
              <a:solidFill>
                <a:sysClr val="windowText" lastClr="000000"/>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just" defTabSz="914400" rtl="0" eaLnBrk="1" fontAlgn="base" latinLnBrk="0" hangingPunct="1">
                <a:lnSpc>
                  <a:spcPts val="8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堺市美原区役所</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120" name="楕円 119"/>
            <p:cNvSpPr/>
            <p:nvPr/>
          </p:nvSpPr>
          <p:spPr>
            <a:xfrm>
              <a:off x="4607242" y="2264410"/>
              <a:ext cx="96520" cy="95250"/>
            </a:xfrm>
            <a:prstGeom prst="rect">
              <a:avLst/>
            </a:prstGeom>
            <a:solidFill>
              <a:srgbClr val="7030A0"/>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6699"/>
                </a:solidFill>
                <a:effectLst/>
                <a:uLnTx/>
                <a:uFillTx/>
                <a:latin typeface="Verdana" panose="020B0604030504040204" pitchFamily="34" charset="0"/>
                <a:ea typeface="ＭＳ Ｐゴシック" panose="020B0600070205080204" pitchFamily="50" charset="-128"/>
                <a:cs typeface="+mn-cs"/>
              </a:endParaRPr>
            </a:p>
          </p:txBody>
        </p:sp>
        <p:sp>
          <p:nvSpPr>
            <p:cNvPr id="121" name="テキスト ボックス 178"/>
            <p:cNvSpPr txBox="1"/>
            <p:nvPr/>
          </p:nvSpPr>
          <p:spPr>
            <a:xfrm>
              <a:off x="3842157" y="1931035"/>
              <a:ext cx="791757" cy="244475"/>
            </a:xfrm>
            <a:prstGeom prst="rect">
              <a:avLst/>
            </a:prstGeom>
            <a:solidFill>
              <a:schemeClr val="bg1"/>
            </a:solidFill>
            <a:ln w="6350">
              <a:solidFill>
                <a:schemeClr val="tx1"/>
              </a:solid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7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古市百舌鳥古墳群</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a:p>
              <a:pPr marL="0" marR="0" lvl="0" indent="0" algn="ctr" defTabSz="914400" rtl="0" eaLnBrk="1" fontAlgn="base" latinLnBrk="0" hangingPunct="1">
                <a:lnSpc>
                  <a:spcPts val="700"/>
                </a:lnSpc>
                <a:spcBef>
                  <a:spcPct val="0"/>
                </a:spcBef>
                <a:spcAft>
                  <a:spcPts val="0"/>
                </a:spcAft>
                <a:buClrTx/>
                <a:buSzTx/>
                <a:buFontTx/>
                <a:buNone/>
                <a:tabLst/>
                <a:defRPr/>
              </a:pPr>
              <a:r>
                <a:rPr kumimoji="1" lang="ja-JP" altLang="en-US" sz="600" b="0" i="0" u="none" strike="noStrike" kern="100" cap="none" spc="0" normalizeH="0" baseline="0" noProof="0" dirty="0">
                  <a:ln>
                    <a:noFill/>
                  </a:ln>
                  <a:solidFill>
                    <a:srgbClr val="006699"/>
                  </a:solidFill>
                  <a:effectLst/>
                  <a:uLnTx/>
                  <a:uFillTx/>
                  <a:latin typeface="ＭＳ Ｐ明朝" panose="02020600040205080304" pitchFamily="18" charset="-128"/>
                  <a:ea typeface="ＭＳ Ｐゴシック" panose="020B0600070205080204" pitchFamily="50" charset="-128"/>
                  <a:cs typeface="Times New Roman" panose="02020603050405020304" pitchFamily="18" charset="0"/>
                </a:rPr>
                <a:t>（応神天皇陵古墳）</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122" name="テキスト ボックス 73"/>
            <p:cNvSpPr txBox="1"/>
            <p:nvPr/>
          </p:nvSpPr>
          <p:spPr>
            <a:xfrm>
              <a:off x="5566494" y="4721038"/>
              <a:ext cx="1545822" cy="194497"/>
            </a:xfrm>
            <a:prstGeom prst="rect">
              <a:avLst/>
            </a:prstGeom>
            <a:solidFill>
              <a:srgbClr val="FFFFFF">
                <a:alpha val="69804"/>
              </a:srgbClr>
            </a:solid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base" latinLnBrk="0" hangingPunct="1">
                <a:lnSpc>
                  <a:spcPts val="1000"/>
                </a:lnSpc>
                <a:spcBef>
                  <a:spcPct val="0"/>
                </a:spcBef>
                <a:spcAft>
                  <a:spcPts val="0"/>
                </a:spcAft>
                <a:buClrTx/>
                <a:buSzTx/>
                <a:buFontTx/>
                <a:buNone/>
                <a:tabLst/>
                <a:defRPr/>
              </a:pPr>
              <a:r>
                <a:rPr kumimoji="1" lang="ja-JP" altLang="en-US" sz="80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ベース図：</a:t>
              </a:r>
              <a:r>
                <a:rPr kumimoji="1" lang="en-US" sz="80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NTT</a:t>
              </a:r>
              <a:r>
                <a:rPr kumimoji="1" lang="ja-JP" altLang="en-US" sz="80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空間情報㈱</a:t>
              </a:r>
              <a:endParaRPr kumimoji="1" lang="ja-JP" altLang="en-US" sz="1050" b="0" i="0" u="none" strike="noStrike" kern="100" cap="none" spc="0" normalizeH="0" baseline="0" noProof="0" dirty="0">
                <a:ln>
                  <a:noFill/>
                </a:ln>
                <a:solidFill>
                  <a:srgbClr val="006699"/>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grpSp>
      <p:pic>
        <p:nvPicPr>
          <p:cNvPr id="12" name="図 11"/>
          <p:cNvPicPr>
            <a:picLocks noChangeAspect="1"/>
          </p:cNvPicPr>
          <p:nvPr/>
        </p:nvPicPr>
        <p:blipFill>
          <a:blip r:embed="rId8"/>
          <a:stretch>
            <a:fillRect/>
          </a:stretch>
        </p:blipFill>
        <p:spPr>
          <a:xfrm>
            <a:off x="2423358" y="5831714"/>
            <a:ext cx="115834" cy="115834"/>
          </a:xfrm>
          <a:prstGeom prst="rect">
            <a:avLst/>
          </a:prstGeom>
        </p:spPr>
      </p:pic>
      <p:pic>
        <p:nvPicPr>
          <p:cNvPr id="13" name="図 12"/>
          <p:cNvPicPr>
            <a:picLocks noChangeAspect="1"/>
          </p:cNvPicPr>
          <p:nvPr/>
        </p:nvPicPr>
        <p:blipFill>
          <a:blip r:embed="rId9"/>
          <a:stretch>
            <a:fillRect/>
          </a:stretch>
        </p:blipFill>
        <p:spPr>
          <a:xfrm>
            <a:off x="2521504" y="4927671"/>
            <a:ext cx="115834" cy="115834"/>
          </a:xfrm>
          <a:prstGeom prst="rect">
            <a:avLst/>
          </a:prstGeom>
        </p:spPr>
      </p:pic>
      <p:pic>
        <p:nvPicPr>
          <p:cNvPr id="14" name="図 13"/>
          <p:cNvPicPr>
            <a:picLocks noChangeAspect="1"/>
          </p:cNvPicPr>
          <p:nvPr/>
        </p:nvPicPr>
        <p:blipFill>
          <a:blip r:embed="rId9"/>
          <a:stretch>
            <a:fillRect/>
          </a:stretch>
        </p:blipFill>
        <p:spPr>
          <a:xfrm>
            <a:off x="3294290" y="5953594"/>
            <a:ext cx="115834" cy="115834"/>
          </a:xfrm>
          <a:prstGeom prst="rect">
            <a:avLst/>
          </a:prstGeom>
        </p:spPr>
      </p:pic>
      <p:pic>
        <p:nvPicPr>
          <p:cNvPr id="15" name="図 14"/>
          <p:cNvPicPr>
            <a:picLocks noChangeAspect="1"/>
          </p:cNvPicPr>
          <p:nvPr/>
        </p:nvPicPr>
        <p:blipFill>
          <a:blip r:embed="rId9"/>
          <a:stretch>
            <a:fillRect/>
          </a:stretch>
        </p:blipFill>
        <p:spPr>
          <a:xfrm>
            <a:off x="3977659" y="6168779"/>
            <a:ext cx="115834" cy="115834"/>
          </a:xfrm>
          <a:prstGeom prst="rect">
            <a:avLst/>
          </a:prstGeom>
        </p:spPr>
      </p:pic>
      <p:pic>
        <p:nvPicPr>
          <p:cNvPr id="16" name="図 15"/>
          <p:cNvPicPr>
            <a:picLocks noChangeAspect="1"/>
          </p:cNvPicPr>
          <p:nvPr/>
        </p:nvPicPr>
        <p:blipFill>
          <a:blip r:embed="rId9"/>
          <a:stretch>
            <a:fillRect/>
          </a:stretch>
        </p:blipFill>
        <p:spPr>
          <a:xfrm>
            <a:off x="4370844" y="5450158"/>
            <a:ext cx="115834" cy="115834"/>
          </a:xfrm>
          <a:prstGeom prst="rect">
            <a:avLst/>
          </a:prstGeom>
        </p:spPr>
      </p:pic>
      <p:pic>
        <p:nvPicPr>
          <p:cNvPr id="18" name="図 17"/>
          <p:cNvPicPr>
            <a:picLocks noChangeAspect="1"/>
          </p:cNvPicPr>
          <p:nvPr/>
        </p:nvPicPr>
        <p:blipFill>
          <a:blip r:embed="rId9"/>
          <a:stretch>
            <a:fillRect/>
          </a:stretch>
        </p:blipFill>
        <p:spPr>
          <a:xfrm>
            <a:off x="3517527" y="4464351"/>
            <a:ext cx="115834" cy="115834"/>
          </a:xfrm>
          <a:prstGeom prst="rect">
            <a:avLst/>
          </a:prstGeom>
        </p:spPr>
      </p:pic>
    </p:spTree>
    <p:extLst>
      <p:ext uri="{BB962C8B-B14F-4D97-AF65-F5344CB8AC3E}">
        <p14:creationId xmlns:p14="http://schemas.microsoft.com/office/powerpoint/2010/main" val="1029065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solidFill>
            <a:schemeClr val="tx1"/>
          </a:solidFill>
        </a:ln>
        <a:extLst>
          <a:ext uri="{909E8E84-426E-40DD-AFC4-6F175D3DCCD1}">
            <a14:hiddenFill xmlns:a14="http://schemas.microsoft.com/office/drawing/2010/main">
              <a:solidFill>
                <a:srgbClr val="FFFFFF"/>
              </a:solidFill>
            </a14:hiddenFill>
          </a:ext>
        </a:extLst>
      </a:spPr>
      <a:bodyPr vert="horz" wrap="square" lIns="91440" tIns="45720" rIns="91440" bIns="45720" numCol="1" anchor="t" anchorCtr="0" compatLnSpc="1">
        <a:prstTxWarp prst="textNoShape">
          <a:avLst/>
        </a:prstTxWarp>
      </a:bodyPr>
      <a:lstStyle>
        <a:defPPr marL="0" indent="0">
          <a:buFontTx/>
          <a:buNone/>
          <a:defRPr sz="1600" b="1" kern="0" dirty="0" smtClean="0"/>
        </a:defPPr>
      </a:lstStyle>
    </a:tx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5358</Words>
  <Application>Microsoft Office PowerPoint</Application>
  <PresentationFormat>画面に合わせる (4:3)</PresentationFormat>
  <Paragraphs>659</Paragraphs>
  <Slides>37</Slides>
  <Notes>6</Notes>
  <HiddenSlides>0</HiddenSlides>
  <MMClips>0</MMClips>
  <ScaleCrop>false</ScaleCrop>
  <HeadingPairs>
    <vt:vector size="6" baseType="variant">
      <vt:variant>
        <vt:lpstr>使用されているフォント</vt:lpstr>
      </vt:variant>
      <vt:variant>
        <vt:i4>13</vt:i4>
      </vt:variant>
      <vt:variant>
        <vt:lpstr>テーマ</vt:lpstr>
      </vt:variant>
      <vt:variant>
        <vt:i4>3</vt:i4>
      </vt:variant>
      <vt:variant>
        <vt:lpstr>スライド タイトル</vt:lpstr>
      </vt:variant>
      <vt:variant>
        <vt:i4>37</vt:i4>
      </vt:variant>
    </vt:vector>
  </HeadingPairs>
  <TitlesOfParts>
    <vt:vector size="53" baseType="lpstr">
      <vt:lpstr>HGSｺﾞｼｯｸM</vt:lpstr>
      <vt:lpstr>HGS創英角ｺﾞｼｯｸUB</vt:lpstr>
      <vt:lpstr>HGｺﾞｼｯｸM</vt:lpstr>
      <vt:lpstr>Meiryo UI</vt:lpstr>
      <vt:lpstr>ＭＳ Ｐゴシック</vt:lpstr>
      <vt:lpstr>ＭＳ Ｐ明朝</vt:lpstr>
      <vt:lpstr>メイリオ</vt:lpstr>
      <vt:lpstr>游ゴシック</vt:lpstr>
      <vt:lpstr>游ゴシック Light</vt:lpstr>
      <vt:lpstr>Arial</vt:lpstr>
      <vt:lpstr>Georgia</vt:lpstr>
      <vt:lpstr>Times New Roman</vt:lpstr>
      <vt:lpstr>Verdana</vt:lpstr>
      <vt:lpstr>Office テーマ</vt:lpstr>
      <vt:lpstr>Balloons</vt:lpstr>
      <vt:lpstr>1_Balloons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石川河川公園</vt:lpstr>
      <vt:lpstr>石川河川公園</vt:lpstr>
      <vt:lpstr>■利用状況</vt:lpstr>
      <vt:lpstr>　　◆アンケート結果から売店の設置要望が見受けられた 　　　　○公園周辺にも売店が無く、園内に軽食等の売店を希望する 　　　　　 声を受けて、ケータリングカー等を活用したサービス提供の強化            が求められる。  　　◆ビジターセンターの活用 　　　　○管理事務所に併設されているビジターセンターを活用し、 　　　　　展示会の開催や情報発信を強化するなど活性化が求められる。　　　　</vt:lpstr>
      <vt:lpstr>大泉緑地</vt:lpstr>
      <vt:lpstr>大泉緑地</vt:lpstr>
      <vt:lpstr>大泉緑地</vt:lpstr>
      <vt:lpstr>大泉緑地</vt:lpstr>
      <vt:lpstr>■利用状況</vt:lpstr>
      <vt:lpstr>大泉緑地</vt:lpstr>
      <vt:lpstr>住吉公園</vt:lpstr>
      <vt:lpstr>住吉公園</vt:lpstr>
      <vt:lpstr>■利用状況</vt:lpstr>
      <vt:lpstr>　　◆草地管理・樹木管理 　　　　○歴史的建造物などと調和する美しい景観を保つよう維持管理を行う。 　　　　　・庭園仕立てのクロマツなどを活かし、歴史文化遺産を引き立たせる日本庭園風の品格ある 　　　　　 景観づくりを行う。 　　　　　・多くの人が往来する汐掛道沿いの樹木については、来園者等が安全・安心に利用できるよう、 　　　　　 適宜適切に剪定などの維持管理を行い、事故の未然防止に努める。 　　　　　・高燈籠周辺の芝や樹木について、美しい景観を維持するよう適切な維持管理を行う。  　　◆施設管理 　　　　○歴史ある公園である一方、野球場やテニスコート、体育館などのスポーツ施設や遊戯場に 　　　　　ついても多くの利用者があることから、快適な利用環境を提供するための運営・維持管理が 　　　　　求められる。</vt:lpstr>
      <vt:lpstr>蜻蛉池公園</vt:lpstr>
      <vt:lpstr>蜻蛉池公園</vt:lpstr>
      <vt:lpstr>■利用状況</vt:lpstr>
      <vt:lpstr>PowerPoint プレゼンテーション</vt:lpstr>
      <vt:lpstr> 　　  </vt:lpstr>
      <vt:lpstr>りんくう公園</vt:lpstr>
      <vt:lpstr>りんくう公園</vt:lpstr>
      <vt:lpstr>■利用状況</vt:lpstr>
      <vt:lpstr>PowerPoint プレゼンテーション</vt:lpstr>
      <vt:lpstr> 　　  </vt:lpstr>
      <vt:lpstr>せんなん里海公園</vt:lpstr>
      <vt:lpstr>せんなん里海公園</vt:lpstr>
      <vt:lpstr>■利用状況</vt:lpstr>
      <vt:lpstr>PowerPoint プレゼンテーション</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2022-04-12T02:28:27Z</dcterms:created>
  <dcterms:modified xsi:type="dcterms:W3CDTF">2022-04-12T02:32:44Z</dcterms:modified>
</cp:coreProperties>
</file>