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28"/>
  </p:notesMasterIdLst>
  <p:sldIdLst>
    <p:sldId id="349" r:id="rId2"/>
    <p:sldId id="256" r:id="rId3"/>
    <p:sldId id="499" r:id="rId4"/>
    <p:sldId id="396" r:id="rId5"/>
    <p:sldId id="500" r:id="rId6"/>
    <p:sldId id="501" r:id="rId7"/>
    <p:sldId id="325" r:id="rId8"/>
    <p:sldId id="326" r:id="rId9"/>
    <p:sldId id="327" r:id="rId10"/>
    <p:sldId id="328" r:id="rId11"/>
    <p:sldId id="329" r:id="rId12"/>
    <p:sldId id="330" r:id="rId13"/>
    <p:sldId id="331" r:id="rId14"/>
    <p:sldId id="332" r:id="rId15"/>
    <p:sldId id="333" r:id="rId16"/>
    <p:sldId id="338" r:id="rId17"/>
    <p:sldId id="339" r:id="rId18"/>
    <p:sldId id="340" r:id="rId19"/>
    <p:sldId id="346" r:id="rId20"/>
    <p:sldId id="347" r:id="rId21"/>
    <p:sldId id="342" r:id="rId22"/>
    <p:sldId id="344" r:id="rId23"/>
    <p:sldId id="345" r:id="rId24"/>
    <p:sldId id="502" r:id="rId25"/>
    <p:sldId id="348" r:id="rId26"/>
    <p:sldId id="424" r:id="rId27"/>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061C3C-65BF-66E0-0B9D-38B1E3E8A4CA}" name="武内　真喜" initials="武内　真喜" userId="S::TakeuchiMa@lan.pref.osaka.jp::67d8e775-902f-42af-a45f-d223b241a04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DD"/>
    <a:srgbClr val="FF97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76" d="100"/>
          <a:sy n="76" d="100"/>
        </p:scale>
        <p:origin x="10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10.19.12.22\hattatsu\&#12298;&#30330;&#36948;&#38556;&#12364;&#12356;&#38306;&#20418;&#12299;\05%20&#21307;&#30274;&#12395;&#12362;&#12369;&#12427;&#21462;&#32068;&#12415;\&#21307;&#30274;&#27231;&#38306;&#12493;&#12483;&#12488;&#12527;&#12540;&#12463;\R7\&#30331;&#37682;&#21307;&#30274;&#27231;&#38306;&#12398;&#23455;&#24907;&#35519;&#26619;&#65288;R&#65303;&#23455;&#26045;&#65289;\02%20&#22238;&#31572;\&#23455;&#24907;&#35519;&#26619;&#12539;&#19968;&#35239;&#25522;&#36617;&#12450;&#12531;&#12465;&#12540;&#12488;\&#65288;&#38598;&#32004;&#29256;&#65289;070625%20&#23455;&#24907;&#35519;&#26619;&#12539;&#19968;&#35239;&#25522;&#36617;&#12450;&#12531;&#12465;&#12540;&#12488;.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10.19.12.22\hattatsu\&#12298;&#30330;&#36948;&#38556;&#12364;&#12356;&#38306;&#20418;&#12299;\05%20&#21307;&#30274;&#12395;&#12362;&#12369;&#12427;&#21462;&#32068;&#12415;\&#21307;&#30274;&#27231;&#38306;&#12493;&#12483;&#12488;&#12527;&#12540;&#12463;\R7\&#30331;&#37682;&#21307;&#30274;&#27231;&#38306;&#12398;&#23455;&#24907;&#35519;&#26619;&#65288;R&#65303;&#23455;&#26045;&#65289;\02%20&#22238;&#31572;\&#23455;&#24907;&#35519;&#26619;&#12539;&#19968;&#35239;&#25522;&#36617;&#12450;&#12531;&#12465;&#12540;&#12488;\&#65288;&#38598;&#32004;&#29256;&#65289;070625%20&#23455;&#24907;&#35519;&#26619;&#12539;&#19968;&#35239;&#25522;&#36617;&#12450;&#12531;&#12465;&#12540;&#12488;.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10.19.12.22\hattatsu\&#12298;&#30330;&#36948;&#38556;&#12364;&#12356;&#38306;&#20418;&#12299;\05%20&#21307;&#30274;&#12395;&#12362;&#12369;&#12427;&#21462;&#32068;&#12415;\&#21307;&#30274;&#27231;&#38306;&#12493;&#12483;&#12488;&#12527;&#12540;&#12463;\R7\&#30331;&#37682;&#21307;&#30274;&#27231;&#38306;&#12398;&#23455;&#24907;&#35519;&#26619;&#65288;R&#65303;&#23455;&#26045;&#65289;\02%20&#22238;&#31572;\&#23455;&#24907;&#35519;&#26619;&#12539;&#19968;&#35239;&#25522;&#36617;&#12450;&#12531;&#12465;&#12540;&#12488;\&#65288;&#38598;&#32004;&#29256;&#65289;070625%20&#23455;&#24907;&#35519;&#26619;&#12539;&#19968;&#35239;&#25522;&#36617;&#12450;&#12531;&#12465;&#12540;&#12488;.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10.19.12.22\hattatsu\&#12298;&#30330;&#36948;&#38556;&#12364;&#12356;&#38306;&#20418;&#12299;\05%20&#21307;&#30274;&#12395;&#12362;&#12369;&#12427;&#21462;&#32068;&#12415;\&#21307;&#30274;&#27231;&#38306;&#12493;&#12483;&#12488;&#12527;&#12540;&#12463;\R7\&#30331;&#37682;&#21307;&#30274;&#27231;&#38306;&#12398;&#23455;&#24907;&#35519;&#26619;&#65288;R&#65303;&#23455;&#26045;&#65289;\02%20&#22238;&#31572;\&#23455;&#24907;&#35519;&#26619;&#12539;&#19968;&#35239;&#25522;&#36617;&#12450;&#12531;&#12465;&#12540;&#12488;\&#65288;&#38598;&#32004;&#29256;&#65289;070625%20&#23455;&#24907;&#35519;&#26619;&#12539;&#19968;&#35239;&#25522;&#36617;&#12450;&#12531;&#12465;&#12540;&#12488;.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10.19.12.22\hattatsu\&#12298;&#30330;&#36948;&#38556;&#12364;&#12356;&#38306;&#20418;&#12299;\05%20&#21307;&#30274;&#12395;&#12362;&#12369;&#12427;&#21462;&#32068;&#12415;\&#21307;&#30274;&#27231;&#38306;&#12493;&#12483;&#12488;&#12527;&#12540;&#12463;\R7\&#30331;&#37682;&#21307;&#30274;&#27231;&#38306;&#12398;&#23455;&#24907;&#35519;&#26619;&#65288;R&#65303;&#23455;&#26045;&#65289;\02%20&#22238;&#31572;\&#23455;&#24907;&#35519;&#26619;&#12539;&#19968;&#35239;&#25522;&#36617;&#12450;&#12531;&#12465;&#12540;&#12488;\&#65288;&#38598;&#32004;&#29256;&#65289;070625%20&#23455;&#24907;&#35519;&#26619;&#12539;&#19968;&#35239;&#25522;&#36617;&#12450;&#12531;&#12465;&#12540;&#12488;.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10.19.12.22\hattatsu\&#12298;&#30330;&#36948;&#38556;&#12364;&#12356;&#38306;&#20418;&#12299;\05%20&#21307;&#30274;&#12395;&#12362;&#12369;&#12427;&#21462;&#32068;&#12415;\&#21307;&#30274;&#27231;&#38306;&#12493;&#12483;&#12488;&#12527;&#12540;&#12463;\R7\&#30331;&#37682;&#21307;&#30274;&#27231;&#38306;&#12398;&#23455;&#24907;&#35519;&#26619;&#65288;R&#65303;&#23455;&#26045;&#65289;\02%20&#22238;&#31572;\&#23455;&#24907;&#35519;&#26619;&#12539;&#19968;&#35239;&#25522;&#36617;&#12450;&#12531;&#12465;&#12540;&#12488;\&#65288;&#38598;&#32004;&#29256;&#65289;070625%20&#23455;&#24907;&#35519;&#26619;&#12539;&#19968;&#35239;&#25522;&#36617;&#12450;&#12531;&#12465;&#12540;&#12488;.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10.19.12.22\hattatsu\&#12298;&#30330;&#36948;&#38556;&#12364;&#12356;&#38306;&#20418;&#12299;\05%20&#21307;&#30274;&#12395;&#12362;&#12369;&#12427;&#21462;&#32068;&#12415;\&#21307;&#30274;&#27231;&#38306;&#12493;&#12483;&#12488;&#12527;&#12540;&#12463;\R7\&#30331;&#37682;&#21307;&#30274;&#27231;&#38306;&#12398;&#23455;&#24907;&#35519;&#26619;&#65288;R&#65303;&#23455;&#26045;&#65289;\02%20&#22238;&#31572;\&#23455;&#24907;&#35519;&#26619;&#12539;&#19968;&#35239;&#25522;&#36617;&#12450;&#12531;&#12465;&#12540;&#12488;\&#65288;&#38598;&#32004;&#29256;&#65289;070625%20&#23455;&#24907;&#35519;&#26619;&#12539;&#19968;&#35239;&#25522;&#36617;&#12450;&#12531;&#12465;&#12540;&#12488;.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10.19.12.22\hattatsu\&#12298;&#30330;&#36948;&#38556;&#12364;&#12356;&#38306;&#20418;&#12299;\05%20&#21307;&#30274;&#12395;&#12362;&#12369;&#12427;&#21462;&#32068;&#12415;\&#21307;&#30274;&#27231;&#38306;&#12493;&#12483;&#12488;&#12527;&#12540;&#12463;\R7\&#30331;&#37682;&#21307;&#30274;&#27231;&#38306;&#12398;&#23455;&#24907;&#35519;&#26619;&#65288;R&#65303;&#23455;&#26045;&#65289;\02%20&#22238;&#31572;\&#23455;&#24907;&#35519;&#26619;&#12539;&#19968;&#35239;&#25522;&#36617;&#12450;&#12531;&#12465;&#12540;&#12488;\&#65288;&#38598;&#32004;&#29256;&#65289;070625%20&#23455;&#24907;&#35519;&#26619;&#12539;&#19968;&#35239;&#25522;&#36617;&#12450;&#12531;&#12465;&#12540;&#12488;.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10.19.12.22\hattatsu\&#12298;&#30330;&#36948;&#38556;&#12364;&#12356;&#38306;&#20418;&#12299;\05%20&#21307;&#30274;&#12395;&#12362;&#12369;&#12427;&#21462;&#32068;&#12415;\&#21307;&#30274;&#27231;&#38306;&#12493;&#12483;&#12488;&#12527;&#12540;&#12463;\R7\&#30331;&#37682;&#21307;&#30274;&#27231;&#38306;&#12398;&#23455;&#24907;&#35519;&#26619;&#65288;R&#65303;&#23455;&#26045;&#65289;\02%20&#22238;&#31572;\&#23455;&#24907;&#35519;&#26619;&#12539;&#19968;&#35239;&#25522;&#36617;&#12450;&#12531;&#12465;&#12540;&#12488;\&#65288;&#38598;&#32004;&#29256;&#65289;070625%20&#23455;&#24907;&#35519;&#26619;&#12539;&#19968;&#35239;&#25522;&#36617;&#12450;&#12531;&#12465;&#12540;&#12488;.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10.19.12.22\hattatsu\&#12298;&#30330;&#36948;&#38556;&#12364;&#12356;&#38306;&#20418;&#12299;\05%20&#21307;&#30274;&#12395;&#12362;&#12369;&#12427;&#21462;&#32068;&#12415;\&#21307;&#30274;&#27231;&#38306;&#12493;&#12483;&#12488;&#12527;&#12540;&#12463;\R7\&#30331;&#37682;&#21307;&#30274;&#27231;&#38306;&#12398;&#23455;&#24907;&#35519;&#26619;&#65288;R&#65303;&#23455;&#26045;&#65289;\02%20&#22238;&#31572;\&#23455;&#24907;&#35519;&#26619;&#12539;&#19968;&#35239;&#25522;&#36617;&#12450;&#12531;&#12465;&#12540;&#12488;\&#65288;&#38598;&#32004;&#29256;&#65289;070625%20&#23455;&#24907;&#35519;&#26619;&#12539;&#19968;&#35239;&#25522;&#36617;&#12450;&#12531;&#12465;&#12540;&#12488;.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dk1"/>
                </a:solidFill>
                <a:latin typeface="+mn-lt"/>
                <a:ea typeface="+mn-ea"/>
                <a:cs typeface="+mn-cs"/>
              </a:defRPr>
            </a:pPr>
            <a:r>
              <a:rPr lang="ja-JP" altLang="en-US" sz="1300" b="1" dirty="0"/>
              <a:t>（参考）</a:t>
            </a:r>
            <a:r>
              <a:rPr lang="ja-JP" sz="1300" b="1" dirty="0"/>
              <a:t>発達障がいと診断された者の数</a:t>
            </a:r>
            <a:r>
              <a:rPr lang="ja-JP" altLang="en-US" sz="1300" b="1" dirty="0"/>
              <a:t>（推計値）</a:t>
            </a:r>
            <a:endParaRPr lang="ja-JP" sz="1300"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dk1"/>
              </a:solidFill>
              <a:latin typeface="+mn-lt"/>
              <a:ea typeface="+mn-ea"/>
              <a:cs typeface="+mn-cs"/>
            </a:defRPr>
          </a:pPr>
          <a:endParaRPr lang="ja-JP"/>
        </a:p>
      </c:txPr>
    </c:title>
    <c:autoTitleDeleted val="0"/>
    <c:plotArea>
      <c:layout/>
      <c:barChart>
        <c:barDir val="col"/>
        <c:grouping val="stacked"/>
        <c:varyColors val="0"/>
        <c:ser>
          <c:idx val="0"/>
          <c:order val="0"/>
          <c:tx>
            <c:strRef>
              <c:f>Sheet1!$A$2</c:f>
              <c:strCache>
                <c:ptCount val="1"/>
                <c:pt idx="0">
                  <c:v>0～9歳</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Sheet1!$B$2:$C$2</c:f>
              <c:numCache>
                <c:formatCode>General</c:formatCode>
                <c:ptCount val="2"/>
                <c:pt idx="0">
                  <c:v>103</c:v>
                </c:pt>
                <c:pt idx="1">
                  <c:v>151</c:v>
                </c:pt>
              </c:numCache>
            </c:numRef>
          </c:val>
          <c:extLst>
            <c:ext xmlns:c16="http://schemas.microsoft.com/office/drawing/2014/chart" uri="{C3380CC4-5D6E-409C-BE32-E72D297353CC}">
              <c16:uniqueId val="{00000000-8395-4605-ADFE-E7306A8F0174}"/>
            </c:ext>
          </c:extLst>
        </c:ser>
        <c:ser>
          <c:idx val="1"/>
          <c:order val="1"/>
          <c:tx>
            <c:strRef>
              <c:f>Sheet1!$A$3</c:f>
              <c:strCache>
                <c:ptCount val="1"/>
                <c:pt idx="0">
                  <c:v>10～19歳</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Sheet1!$B$3:$C$3</c:f>
              <c:numCache>
                <c:formatCode>General</c:formatCode>
                <c:ptCount val="2"/>
                <c:pt idx="0">
                  <c:v>122</c:v>
                </c:pt>
                <c:pt idx="1">
                  <c:v>229</c:v>
                </c:pt>
              </c:numCache>
            </c:numRef>
          </c:val>
          <c:extLst>
            <c:ext xmlns:c16="http://schemas.microsoft.com/office/drawing/2014/chart" uri="{C3380CC4-5D6E-409C-BE32-E72D297353CC}">
              <c16:uniqueId val="{00000001-8395-4605-ADFE-E7306A8F0174}"/>
            </c:ext>
          </c:extLst>
        </c:ser>
        <c:ser>
          <c:idx val="2"/>
          <c:order val="2"/>
          <c:tx>
            <c:strRef>
              <c:f>Sheet1!$A$4</c:f>
              <c:strCache>
                <c:ptCount val="1"/>
                <c:pt idx="0">
                  <c:v>20～64歳</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Sheet1!$B$4:$C$4</c:f>
              <c:numCache>
                <c:formatCode>General</c:formatCode>
                <c:ptCount val="2"/>
                <c:pt idx="0">
                  <c:v>235</c:v>
                </c:pt>
                <c:pt idx="1">
                  <c:v>462</c:v>
                </c:pt>
              </c:numCache>
            </c:numRef>
          </c:val>
          <c:extLst>
            <c:ext xmlns:c16="http://schemas.microsoft.com/office/drawing/2014/chart" uri="{C3380CC4-5D6E-409C-BE32-E72D297353CC}">
              <c16:uniqueId val="{00000002-8395-4605-ADFE-E7306A8F0174}"/>
            </c:ext>
          </c:extLst>
        </c:ser>
        <c:ser>
          <c:idx val="3"/>
          <c:order val="3"/>
          <c:tx>
            <c:strRef>
              <c:f>Sheet1!$A$5</c:f>
              <c:strCache>
                <c:ptCount val="1"/>
                <c:pt idx="0">
                  <c:v>65歳以上</c:v>
                </c:pt>
              </c:strCache>
            </c:strRef>
          </c:tx>
          <c:spPr>
            <a:solidFill>
              <a:schemeClr val="accent4"/>
            </a:solidFill>
            <a:ln>
              <a:noFill/>
            </a:ln>
            <a:effectLst/>
          </c:spPr>
          <c:invertIfNegative val="0"/>
          <c:dLbls>
            <c:dLbl>
              <c:idx val="0"/>
              <c:layout>
                <c:manualLayout>
                  <c:x val="0.12887332540037127"/>
                  <c:y val="-1.788207086047157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395-4605-ADFE-E7306A8F0174}"/>
                </c:ext>
              </c:extLst>
            </c:dLbl>
            <c:dLbl>
              <c:idx val="1"/>
              <c:layout>
                <c:manualLayout>
                  <c:x val="8.3388622317887198E-2"/>
                  <c:y val="4.598246792692689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395-4605-ADFE-E7306A8F0174}"/>
                </c:ext>
              </c:extLst>
            </c:dLbl>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Sheet1!$B$5:$C$5</c:f>
              <c:numCache>
                <c:formatCode>General</c:formatCode>
                <c:ptCount val="2"/>
                <c:pt idx="0">
                  <c:v>8</c:v>
                </c:pt>
                <c:pt idx="1">
                  <c:v>16</c:v>
                </c:pt>
              </c:numCache>
            </c:numRef>
          </c:val>
          <c:extLst>
            <c:ext xmlns:c16="http://schemas.microsoft.com/office/drawing/2014/chart" uri="{C3380CC4-5D6E-409C-BE32-E72D297353CC}">
              <c16:uniqueId val="{00000005-8395-4605-ADFE-E7306A8F0174}"/>
            </c:ext>
          </c:extLst>
        </c:ser>
        <c:ser>
          <c:idx val="4"/>
          <c:order val="4"/>
          <c:tx>
            <c:strRef>
              <c:f>Sheet1!$A$6</c:f>
              <c:strCache>
                <c:ptCount val="1"/>
                <c:pt idx="0">
                  <c:v>年齢不詳</c:v>
                </c:pt>
              </c:strCache>
            </c:strRef>
          </c:tx>
          <c:spPr>
            <a:solidFill>
              <a:schemeClr val="accent5"/>
            </a:solidFill>
            <a:ln>
              <a:noFill/>
            </a:ln>
            <a:effectLst/>
          </c:spPr>
          <c:invertIfNegative val="0"/>
          <c:dLbls>
            <c:dLbl>
              <c:idx val="0"/>
              <c:layout>
                <c:manualLayout>
                  <c:x val="3.0323135388322597E-2"/>
                  <c:y val="-4.853704947842283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395-4605-ADFE-E7306A8F0174}"/>
                </c:ext>
              </c:extLst>
            </c:dLbl>
            <c:dLbl>
              <c:idx val="1"/>
              <c:layout>
                <c:manualLayout>
                  <c:x val="0.10992151501069802"/>
                  <c:y val="0"/>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7.319246804356383E-2"/>
                      <c:h val="5.8832013130951474E-2"/>
                    </c:manualLayout>
                  </c15:layout>
                </c:ext>
                <c:ext xmlns:c16="http://schemas.microsoft.com/office/drawing/2014/chart" uri="{C3380CC4-5D6E-409C-BE32-E72D297353CC}">
                  <c16:uniqueId val="{00000007-8395-4605-ADFE-E7306A8F0174}"/>
                </c:ext>
              </c:extLst>
            </c:dLbl>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Sheet1!$B$6:$C$6</c:f>
              <c:numCache>
                <c:formatCode>General</c:formatCode>
                <c:ptCount val="2"/>
                <c:pt idx="0">
                  <c:v>13</c:v>
                </c:pt>
                <c:pt idx="1">
                  <c:v>11</c:v>
                </c:pt>
              </c:numCache>
            </c:numRef>
          </c:val>
          <c:extLst>
            <c:ext xmlns:c16="http://schemas.microsoft.com/office/drawing/2014/chart" uri="{C3380CC4-5D6E-409C-BE32-E72D297353CC}">
              <c16:uniqueId val="{00000008-8395-4605-ADFE-E7306A8F0174}"/>
            </c:ext>
          </c:extLst>
        </c:ser>
        <c:dLbls>
          <c:dLblPos val="ctr"/>
          <c:showLegendKey val="0"/>
          <c:showVal val="1"/>
          <c:showCatName val="0"/>
          <c:showSerName val="0"/>
          <c:showPercent val="0"/>
          <c:showBubbleSize val="0"/>
        </c:dLbls>
        <c:gapWidth val="219"/>
        <c:overlap val="100"/>
        <c:axId val="2115846176"/>
        <c:axId val="2115834944"/>
      </c:barChart>
      <c:catAx>
        <c:axId val="211584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2115834944"/>
        <c:crosses val="autoZero"/>
        <c:auto val="1"/>
        <c:lblAlgn val="ctr"/>
        <c:lblOffset val="100"/>
        <c:noMultiLvlLbl val="0"/>
      </c:catAx>
      <c:valAx>
        <c:axId val="2115834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2115846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ja-JP"/>
        </a:p>
      </c:txPr>
    </c:title>
    <c:autoTitleDeleted val="0"/>
    <c:plotArea>
      <c:layout/>
      <c:pieChart>
        <c:varyColors val="1"/>
        <c:ser>
          <c:idx val="0"/>
          <c:order val="0"/>
          <c:tx>
            <c:strRef>
              <c:f>Sheet1!$B$33</c:f>
              <c:strCache>
                <c:ptCount val="1"/>
                <c:pt idx="0">
                  <c:v>⑤　大阪障害者職業センター</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275-439B-B759-7D2237872C5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275-439B-B759-7D2237872C5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275-439B-B759-7D2237872C5A}"/>
              </c:ext>
            </c:extLst>
          </c:dPt>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Sheet1!$C$32:$E$32</c:f>
              <c:strCache>
                <c:ptCount val="3"/>
                <c:pt idx="0">
                  <c:v>知らない</c:v>
                </c:pt>
                <c:pt idx="1">
                  <c:v>名前は知っている</c:v>
                </c:pt>
                <c:pt idx="2">
                  <c:v>どのような役割の機関か知っている</c:v>
                </c:pt>
              </c:strCache>
            </c:strRef>
          </c:cat>
          <c:val>
            <c:numRef>
              <c:f>Sheet1!$C$33:$E$33</c:f>
              <c:numCache>
                <c:formatCode>General</c:formatCode>
                <c:ptCount val="3"/>
                <c:pt idx="0">
                  <c:v>5</c:v>
                </c:pt>
                <c:pt idx="1">
                  <c:v>19</c:v>
                </c:pt>
                <c:pt idx="2">
                  <c:v>14</c:v>
                </c:pt>
              </c:numCache>
            </c:numRef>
          </c:val>
          <c:extLst>
            <c:ext xmlns:c16="http://schemas.microsoft.com/office/drawing/2014/chart" uri="{C3380CC4-5D6E-409C-BE32-E72D297353CC}">
              <c16:uniqueId val="{00000006-A275-439B-B759-7D2237872C5A}"/>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ja-JP"/>
        </a:p>
      </c:txPr>
    </c:title>
    <c:autoTitleDeleted val="0"/>
    <c:plotArea>
      <c:layout/>
      <c:pieChart>
        <c:varyColors val="1"/>
        <c:ser>
          <c:idx val="0"/>
          <c:order val="0"/>
          <c:tx>
            <c:strRef>
              <c:f>Sheet1!$B$35</c:f>
              <c:strCache>
                <c:ptCount val="1"/>
                <c:pt idx="0">
                  <c:v>⑥　障害者就業・生活支援センター</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B2B-418B-A6D4-E90C82252A1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B2B-418B-A6D4-E90C82252A1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B2B-418B-A6D4-E90C82252A18}"/>
              </c:ext>
            </c:extLst>
          </c:dPt>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Sheet1!$C$34:$E$34</c:f>
              <c:strCache>
                <c:ptCount val="3"/>
                <c:pt idx="0">
                  <c:v>知らない</c:v>
                </c:pt>
                <c:pt idx="1">
                  <c:v>名前は知っている</c:v>
                </c:pt>
                <c:pt idx="2">
                  <c:v>どのような役割の機関か知っている</c:v>
                </c:pt>
              </c:strCache>
            </c:strRef>
          </c:cat>
          <c:val>
            <c:numRef>
              <c:f>Sheet1!$C$35:$E$35</c:f>
              <c:numCache>
                <c:formatCode>General</c:formatCode>
                <c:ptCount val="3"/>
                <c:pt idx="0">
                  <c:v>8</c:v>
                </c:pt>
                <c:pt idx="1">
                  <c:v>11</c:v>
                </c:pt>
                <c:pt idx="2">
                  <c:v>19</c:v>
                </c:pt>
              </c:numCache>
            </c:numRef>
          </c:val>
          <c:extLst>
            <c:ext xmlns:c16="http://schemas.microsoft.com/office/drawing/2014/chart" uri="{C3380CC4-5D6E-409C-BE32-E72D297353CC}">
              <c16:uniqueId val="{00000006-3B2B-418B-A6D4-E90C82252A18}"/>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Sheet1!$B$38:$B$47</c:f>
              <c:strCache>
                <c:ptCount val="10"/>
                <c:pt idx="0">
                  <c:v>①　支援機関や支援制度を総合的に紹介してくれる機関</c:v>
                </c:pt>
                <c:pt idx="1">
                  <c:v>②　本人が所属している保育所・幼稚園</c:v>
                </c:pt>
                <c:pt idx="2">
                  <c:v>③　本人が所属している小・中学校</c:v>
                </c:pt>
                <c:pt idx="3">
                  <c:v>④　本人が所属している高校</c:v>
                </c:pt>
                <c:pt idx="4">
                  <c:v>⑤　本人が所属している勤務先</c:v>
                </c:pt>
                <c:pt idx="5">
                  <c:v>⑥　本人が利用している福祉サービスの事業所等</c:v>
                </c:pt>
                <c:pt idx="6">
                  <c:v>⑦　本人が受診している一般診療科の医療機関</c:v>
                </c:pt>
                <c:pt idx="7">
                  <c:v>⑧　大阪府の子ども家庭センター</c:v>
                </c:pt>
                <c:pt idx="8">
                  <c:v>⑨　特にない</c:v>
                </c:pt>
                <c:pt idx="9">
                  <c:v>⑩　その他</c:v>
                </c:pt>
              </c:strCache>
            </c:strRef>
          </c:cat>
          <c:val>
            <c:numRef>
              <c:f>Sheet1!$C$38:$C$47</c:f>
              <c:numCache>
                <c:formatCode>General</c:formatCode>
                <c:ptCount val="10"/>
                <c:pt idx="0">
                  <c:v>9</c:v>
                </c:pt>
                <c:pt idx="1">
                  <c:v>15</c:v>
                </c:pt>
                <c:pt idx="2">
                  <c:v>23</c:v>
                </c:pt>
                <c:pt idx="3">
                  <c:v>11</c:v>
                </c:pt>
                <c:pt idx="4">
                  <c:v>13</c:v>
                </c:pt>
                <c:pt idx="5">
                  <c:v>9</c:v>
                </c:pt>
                <c:pt idx="6">
                  <c:v>6</c:v>
                </c:pt>
                <c:pt idx="7">
                  <c:v>11</c:v>
                </c:pt>
                <c:pt idx="8">
                  <c:v>5</c:v>
                </c:pt>
                <c:pt idx="9">
                  <c:v>1</c:v>
                </c:pt>
              </c:numCache>
            </c:numRef>
          </c:val>
          <c:extLst>
            <c:ext xmlns:c16="http://schemas.microsoft.com/office/drawing/2014/chart" uri="{C3380CC4-5D6E-409C-BE32-E72D297353CC}">
              <c16:uniqueId val="{00000000-97FA-4F56-8C94-82AE15980A1A}"/>
            </c:ext>
          </c:extLst>
        </c:ser>
        <c:dLbls>
          <c:dLblPos val="outEnd"/>
          <c:showLegendKey val="0"/>
          <c:showVal val="1"/>
          <c:showCatName val="0"/>
          <c:showSerName val="0"/>
          <c:showPercent val="0"/>
          <c:showBubbleSize val="0"/>
        </c:dLbls>
        <c:gapWidth val="182"/>
        <c:axId val="1347526975"/>
        <c:axId val="1347532799"/>
      </c:barChart>
      <c:catAx>
        <c:axId val="1347526975"/>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dk1"/>
                </a:solidFill>
                <a:latin typeface="+mn-lt"/>
                <a:ea typeface="+mn-ea"/>
                <a:cs typeface="+mn-cs"/>
              </a:defRPr>
            </a:pPr>
            <a:endParaRPr lang="ja-JP"/>
          </a:p>
        </c:txPr>
        <c:crossAx val="1347532799"/>
        <c:crosses val="autoZero"/>
        <c:auto val="1"/>
        <c:lblAlgn val="ctr"/>
        <c:lblOffset val="100"/>
        <c:noMultiLvlLbl val="0"/>
      </c:catAx>
      <c:valAx>
        <c:axId val="1347532799"/>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13475269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Sheet1!$B$50:$B$55</c:f>
              <c:strCache>
                <c:ptCount val="6"/>
                <c:pt idx="0">
                  <c:v>①　連携するための時間や場、機会がないから</c:v>
                </c:pt>
                <c:pt idx="1">
                  <c:v>②　各機関がどのような支援をしているのかわからないから</c:v>
                </c:pt>
                <c:pt idx="2">
                  <c:v>③　連携に対して理解が得られないから</c:v>
                </c:pt>
                <c:pt idx="3">
                  <c:v>④　各機関の連携の窓口がわからないから</c:v>
                </c:pt>
                <c:pt idx="4">
                  <c:v>⑤　どのように連携すればよいかわからないから</c:v>
                </c:pt>
                <c:pt idx="5">
                  <c:v>⑥　その他</c:v>
                </c:pt>
              </c:strCache>
            </c:strRef>
          </c:cat>
          <c:val>
            <c:numRef>
              <c:f>Sheet1!$C$50:$C$55</c:f>
              <c:numCache>
                <c:formatCode>General</c:formatCode>
                <c:ptCount val="6"/>
                <c:pt idx="0">
                  <c:v>20</c:v>
                </c:pt>
                <c:pt idx="1">
                  <c:v>12</c:v>
                </c:pt>
                <c:pt idx="2">
                  <c:v>18</c:v>
                </c:pt>
                <c:pt idx="3">
                  <c:v>9</c:v>
                </c:pt>
                <c:pt idx="4">
                  <c:v>7</c:v>
                </c:pt>
                <c:pt idx="5">
                  <c:v>1</c:v>
                </c:pt>
              </c:numCache>
            </c:numRef>
          </c:val>
          <c:extLst>
            <c:ext xmlns:c16="http://schemas.microsoft.com/office/drawing/2014/chart" uri="{C3380CC4-5D6E-409C-BE32-E72D297353CC}">
              <c16:uniqueId val="{00000000-56F7-45D6-8F48-6E3326B28AB4}"/>
            </c:ext>
          </c:extLst>
        </c:ser>
        <c:dLbls>
          <c:dLblPos val="outEnd"/>
          <c:showLegendKey val="0"/>
          <c:showVal val="1"/>
          <c:showCatName val="0"/>
          <c:showSerName val="0"/>
          <c:showPercent val="0"/>
          <c:showBubbleSize val="0"/>
        </c:dLbls>
        <c:gapWidth val="182"/>
        <c:axId val="821907199"/>
        <c:axId val="821904703"/>
      </c:barChart>
      <c:catAx>
        <c:axId val="821907199"/>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dk1"/>
                </a:solidFill>
                <a:latin typeface="+mn-lt"/>
                <a:ea typeface="+mn-ea"/>
                <a:cs typeface="+mn-cs"/>
              </a:defRPr>
            </a:pPr>
            <a:endParaRPr lang="ja-JP"/>
          </a:p>
        </c:txPr>
        <c:crossAx val="821904703"/>
        <c:crosses val="autoZero"/>
        <c:auto val="1"/>
        <c:lblAlgn val="ctr"/>
        <c:lblOffset val="100"/>
        <c:noMultiLvlLbl val="0"/>
      </c:catAx>
      <c:valAx>
        <c:axId val="821904703"/>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82190719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Sheet1!$B$58:$B$63</c:f>
              <c:strCache>
                <c:ptCount val="6"/>
                <c:pt idx="0">
                  <c:v>①　拠点医療機関の症例検討会・研修会に参加できる</c:v>
                </c:pt>
                <c:pt idx="1">
                  <c:v>②　拠点医療機関の診療支援（相談や紹介等）を受けることができる</c:v>
                </c:pt>
                <c:pt idx="2">
                  <c:v>③　府のホームページで発達障がいの診断ができる旨を周知してもらえる</c:v>
                </c:pt>
                <c:pt idx="3">
                  <c:v>④　大阪府の発達障がい児者支援の取組みに協力できる</c:v>
                </c:pt>
                <c:pt idx="4">
                  <c:v>⑤　特にない</c:v>
                </c:pt>
                <c:pt idx="5">
                  <c:v>⑥　その他</c:v>
                </c:pt>
              </c:strCache>
            </c:strRef>
          </c:cat>
          <c:val>
            <c:numRef>
              <c:f>Sheet1!$C$58:$C$63</c:f>
              <c:numCache>
                <c:formatCode>General</c:formatCode>
                <c:ptCount val="6"/>
                <c:pt idx="0">
                  <c:v>11</c:v>
                </c:pt>
                <c:pt idx="1">
                  <c:v>7</c:v>
                </c:pt>
                <c:pt idx="2">
                  <c:v>16</c:v>
                </c:pt>
                <c:pt idx="3">
                  <c:v>13</c:v>
                </c:pt>
                <c:pt idx="4">
                  <c:v>13</c:v>
                </c:pt>
              </c:numCache>
            </c:numRef>
          </c:val>
          <c:extLst>
            <c:ext xmlns:c16="http://schemas.microsoft.com/office/drawing/2014/chart" uri="{C3380CC4-5D6E-409C-BE32-E72D297353CC}">
              <c16:uniqueId val="{00000000-D71D-4DC5-92AF-4A5129A577C6}"/>
            </c:ext>
          </c:extLst>
        </c:ser>
        <c:dLbls>
          <c:dLblPos val="outEnd"/>
          <c:showLegendKey val="0"/>
          <c:showVal val="1"/>
          <c:showCatName val="0"/>
          <c:showSerName val="0"/>
          <c:showPercent val="0"/>
          <c:showBubbleSize val="0"/>
        </c:dLbls>
        <c:gapWidth val="182"/>
        <c:axId val="1347567327"/>
        <c:axId val="1347541119"/>
      </c:barChart>
      <c:catAx>
        <c:axId val="1347567327"/>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1347541119"/>
        <c:crosses val="autoZero"/>
        <c:auto val="1"/>
        <c:lblAlgn val="ctr"/>
        <c:lblOffset val="100"/>
        <c:noMultiLvlLbl val="0"/>
      </c:catAx>
      <c:valAx>
        <c:axId val="1347541119"/>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13475673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Sheet1!$B$66:$B$70</c:f>
              <c:strCache>
                <c:ptCount val="5"/>
                <c:pt idx="0">
                  <c:v>①　症例検討会などの研修・セミナーの実施・人材育成</c:v>
                </c:pt>
                <c:pt idx="1">
                  <c:v>②　個別ケースの相談などの診療支援</c:v>
                </c:pt>
                <c:pt idx="2">
                  <c:v>③　地域の医療機関のネットワークの構築・運営</c:v>
                </c:pt>
                <c:pt idx="3">
                  <c:v>④　特にない</c:v>
                </c:pt>
                <c:pt idx="4">
                  <c:v>⑤　その他</c:v>
                </c:pt>
              </c:strCache>
            </c:strRef>
          </c:cat>
          <c:val>
            <c:numRef>
              <c:f>Sheet1!$C$66:$C$70</c:f>
              <c:numCache>
                <c:formatCode>General</c:formatCode>
                <c:ptCount val="5"/>
                <c:pt idx="0">
                  <c:v>18</c:v>
                </c:pt>
                <c:pt idx="1">
                  <c:v>22</c:v>
                </c:pt>
                <c:pt idx="2">
                  <c:v>18</c:v>
                </c:pt>
                <c:pt idx="3">
                  <c:v>1</c:v>
                </c:pt>
                <c:pt idx="4">
                  <c:v>3</c:v>
                </c:pt>
              </c:numCache>
            </c:numRef>
          </c:val>
          <c:extLst>
            <c:ext xmlns:c16="http://schemas.microsoft.com/office/drawing/2014/chart" uri="{C3380CC4-5D6E-409C-BE32-E72D297353CC}">
              <c16:uniqueId val="{00000000-C0AB-4BF3-88F1-15AE41DEA5EB}"/>
            </c:ext>
          </c:extLst>
        </c:ser>
        <c:dLbls>
          <c:dLblPos val="outEnd"/>
          <c:showLegendKey val="0"/>
          <c:showVal val="1"/>
          <c:showCatName val="0"/>
          <c:showSerName val="0"/>
          <c:showPercent val="0"/>
          <c:showBubbleSize val="0"/>
        </c:dLbls>
        <c:gapWidth val="182"/>
        <c:axId val="1354851567"/>
        <c:axId val="1354855727"/>
      </c:barChart>
      <c:catAx>
        <c:axId val="1354851567"/>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1354855727"/>
        <c:crosses val="autoZero"/>
        <c:auto val="1"/>
        <c:lblAlgn val="ctr"/>
        <c:lblOffset val="100"/>
        <c:noMultiLvlLbl val="0"/>
      </c:catAx>
      <c:valAx>
        <c:axId val="1354855727"/>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13548515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Sheet1!$B$73:$B$81</c:f>
              <c:strCache>
                <c:ptCount val="9"/>
                <c:pt idx="0">
                  <c:v>①　研修などの実施による医師の養成</c:v>
                </c:pt>
                <c:pt idx="1">
                  <c:v>②　医療機関同士の連携や交流の場の提供</c:v>
                </c:pt>
                <c:pt idx="2">
                  <c:v>③　医療機関と他の支援機関（福祉・教育等）との連携・交流の場の提供</c:v>
                </c:pt>
                <c:pt idx="3">
                  <c:v>④　診療報酬に関する国への働きかけ</c:v>
                </c:pt>
                <c:pt idx="4">
                  <c:v>⑤　患者に案内できる支援機関や制度等の情報提供</c:v>
                </c:pt>
                <c:pt idx="5">
                  <c:v>⑥　診断後の患者の継続的なサポートの実施</c:v>
                </c:pt>
                <c:pt idx="6">
                  <c:v>⑦　発達障がいの基礎理解や医療受診の必要性など府民や支援者に対する働きかけ</c:v>
                </c:pt>
                <c:pt idx="7">
                  <c:v>⑧　あてはまるものはない</c:v>
                </c:pt>
                <c:pt idx="8">
                  <c:v>⑨　その他</c:v>
                </c:pt>
              </c:strCache>
            </c:strRef>
          </c:cat>
          <c:val>
            <c:numRef>
              <c:f>Sheet1!$C$73:$C$81</c:f>
              <c:numCache>
                <c:formatCode>General</c:formatCode>
                <c:ptCount val="9"/>
                <c:pt idx="0">
                  <c:v>11</c:v>
                </c:pt>
                <c:pt idx="1">
                  <c:v>14</c:v>
                </c:pt>
                <c:pt idx="2">
                  <c:v>24</c:v>
                </c:pt>
                <c:pt idx="3">
                  <c:v>21</c:v>
                </c:pt>
                <c:pt idx="4">
                  <c:v>19</c:v>
                </c:pt>
                <c:pt idx="5">
                  <c:v>18</c:v>
                </c:pt>
                <c:pt idx="6">
                  <c:v>13</c:v>
                </c:pt>
              </c:numCache>
            </c:numRef>
          </c:val>
          <c:extLst>
            <c:ext xmlns:c16="http://schemas.microsoft.com/office/drawing/2014/chart" uri="{C3380CC4-5D6E-409C-BE32-E72D297353CC}">
              <c16:uniqueId val="{00000000-5C47-497D-87FC-1627983FB0E5}"/>
            </c:ext>
          </c:extLst>
        </c:ser>
        <c:dLbls>
          <c:dLblPos val="outEnd"/>
          <c:showLegendKey val="0"/>
          <c:showVal val="1"/>
          <c:showCatName val="0"/>
          <c:showSerName val="0"/>
          <c:showPercent val="0"/>
          <c:showBubbleSize val="0"/>
        </c:dLbls>
        <c:gapWidth val="182"/>
        <c:axId val="1354838255"/>
        <c:axId val="1354844495"/>
      </c:barChart>
      <c:catAx>
        <c:axId val="1354838255"/>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dk1"/>
                </a:solidFill>
                <a:latin typeface="+mn-lt"/>
                <a:ea typeface="+mn-ea"/>
                <a:cs typeface="+mn-cs"/>
              </a:defRPr>
            </a:pPr>
            <a:endParaRPr lang="ja-JP"/>
          </a:p>
        </c:txPr>
        <c:crossAx val="1354844495"/>
        <c:crosses val="autoZero"/>
        <c:auto val="1"/>
        <c:lblAlgn val="ctr"/>
        <c:lblOffset val="100"/>
        <c:noMultiLvlLbl val="0"/>
      </c:catAx>
      <c:valAx>
        <c:axId val="1354844495"/>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13548382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DE3-4FF9-B2FA-80D1B0304D7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DE3-4FF9-B2FA-80D1B0304D7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DE3-4FF9-B2FA-80D1B0304D7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DE3-4FF9-B2FA-80D1B0304D7B}"/>
              </c:ext>
            </c:extLst>
          </c:dPt>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Sheet1!$B$84:$B$87</c:f>
              <c:strCache>
                <c:ptCount val="4"/>
                <c:pt idx="0">
                  <c:v>①　非常に長い</c:v>
                </c:pt>
                <c:pt idx="1">
                  <c:v>②　長い</c:v>
                </c:pt>
                <c:pt idx="2">
                  <c:v>③　妥当である</c:v>
                </c:pt>
                <c:pt idx="3">
                  <c:v>④　わからない・評価できない</c:v>
                </c:pt>
              </c:strCache>
            </c:strRef>
          </c:cat>
          <c:val>
            <c:numRef>
              <c:f>Sheet1!$C$84:$C$87</c:f>
              <c:numCache>
                <c:formatCode>General</c:formatCode>
                <c:ptCount val="4"/>
                <c:pt idx="0">
                  <c:v>3</c:v>
                </c:pt>
                <c:pt idx="1">
                  <c:v>7</c:v>
                </c:pt>
                <c:pt idx="2">
                  <c:v>20</c:v>
                </c:pt>
                <c:pt idx="3">
                  <c:v>8</c:v>
                </c:pt>
              </c:numCache>
            </c:numRef>
          </c:val>
          <c:extLst>
            <c:ext xmlns:c16="http://schemas.microsoft.com/office/drawing/2014/chart" uri="{C3380CC4-5D6E-409C-BE32-E72D297353CC}">
              <c16:uniqueId val="{00000008-BDE3-4FF9-B2FA-80D1B0304D7B}"/>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050" b="0" i="0" u="none" strike="noStrike" kern="1200" baseline="0">
              <a:solidFill>
                <a:schemeClr val="dk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随時診療</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非常に長い</c:v>
                </c:pt>
                <c:pt idx="1">
                  <c:v>長い</c:v>
                </c:pt>
                <c:pt idx="2">
                  <c:v>妥当である</c:v>
                </c:pt>
                <c:pt idx="3">
                  <c:v>分からない・評価できない</c:v>
                </c:pt>
              </c:strCache>
            </c:strRef>
          </c:cat>
          <c:val>
            <c:numRef>
              <c:f>Sheet1!$B$2:$B$5</c:f>
              <c:numCache>
                <c:formatCode>General</c:formatCode>
                <c:ptCount val="4"/>
                <c:pt idx="1">
                  <c:v>1</c:v>
                </c:pt>
                <c:pt idx="2">
                  <c:v>2</c:v>
                </c:pt>
                <c:pt idx="3">
                  <c:v>1</c:v>
                </c:pt>
              </c:numCache>
            </c:numRef>
          </c:val>
          <c:extLst>
            <c:ext xmlns:c16="http://schemas.microsoft.com/office/drawing/2014/chart" uri="{C3380CC4-5D6E-409C-BE32-E72D297353CC}">
              <c16:uniqueId val="{00000000-DC78-4923-BA1A-58FC8BB487C0}"/>
            </c:ext>
          </c:extLst>
        </c:ser>
        <c:ser>
          <c:idx val="1"/>
          <c:order val="1"/>
          <c:tx>
            <c:strRef>
              <c:f>Sheet1!$C$1</c:f>
              <c:strCache>
                <c:ptCount val="1"/>
                <c:pt idx="0">
                  <c:v>14日以内</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非常に長い</c:v>
                </c:pt>
                <c:pt idx="1">
                  <c:v>長い</c:v>
                </c:pt>
                <c:pt idx="2">
                  <c:v>妥当である</c:v>
                </c:pt>
                <c:pt idx="3">
                  <c:v>分からない・評価できない</c:v>
                </c:pt>
              </c:strCache>
            </c:strRef>
          </c:cat>
          <c:val>
            <c:numRef>
              <c:f>Sheet1!$C$2:$C$5</c:f>
              <c:numCache>
                <c:formatCode>General</c:formatCode>
                <c:ptCount val="4"/>
                <c:pt idx="2">
                  <c:v>8</c:v>
                </c:pt>
                <c:pt idx="3">
                  <c:v>2</c:v>
                </c:pt>
              </c:numCache>
            </c:numRef>
          </c:val>
          <c:extLst>
            <c:ext xmlns:c16="http://schemas.microsoft.com/office/drawing/2014/chart" uri="{C3380CC4-5D6E-409C-BE32-E72D297353CC}">
              <c16:uniqueId val="{00000001-DC78-4923-BA1A-58FC8BB487C0}"/>
            </c:ext>
          </c:extLst>
        </c:ser>
        <c:ser>
          <c:idx val="2"/>
          <c:order val="2"/>
          <c:tx>
            <c:strRef>
              <c:f>Sheet1!$D$1</c:f>
              <c:strCache>
                <c:ptCount val="1"/>
                <c:pt idx="0">
                  <c:v>30日以内</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非常に長い</c:v>
                </c:pt>
                <c:pt idx="1">
                  <c:v>長い</c:v>
                </c:pt>
                <c:pt idx="2">
                  <c:v>妥当である</c:v>
                </c:pt>
                <c:pt idx="3">
                  <c:v>分からない・評価できない</c:v>
                </c:pt>
              </c:strCache>
            </c:strRef>
          </c:cat>
          <c:val>
            <c:numRef>
              <c:f>Sheet1!$D$2:$D$5</c:f>
              <c:numCache>
                <c:formatCode>General</c:formatCode>
                <c:ptCount val="4"/>
                <c:pt idx="1">
                  <c:v>1</c:v>
                </c:pt>
                <c:pt idx="2">
                  <c:v>6</c:v>
                </c:pt>
              </c:numCache>
            </c:numRef>
          </c:val>
          <c:extLst>
            <c:ext xmlns:c16="http://schemas.microsoft.com/office/drawing/2014/chart" uri="{C3380CC4-5D6E-409C-BE32-E72D297353CC}">
              <c16:uniqueId val="{00000002-DC78-4923-BA1A-58FC8BB487C0}"/>
            </c:ext>
          </c:extLst>
        </c:ser>
        <c:ser>
          <c:idx val="3"/>
          <c:order val="3"/>
          <c:tx>
            <c:strRef>
              <c:f>Sheet1!$E$1</c:f>
              <c:strCache>
                <c:ptCount val="1"/>
                <c:pt idx="0">
                  <c:v>60日以内</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非常に長い</c:v>
                </c:pt>
                <c:pt idx="1">
                  <c:v>長い</c:v>
                </c:pt>
                <c:pt idx="2">
                  <c:v>妥当である</c:v>
                </c:pt>
                <c:pt idx="3">
                  <c:v>分からない・評価できない</c:v>
                </c:pt>
              </c:strCache>
            </c:strRef>
          </c:cat>
          <c:val>
            <c:numRef>
              <c:f>Sheet1!$E$2:$E$5</c:f>
              <c:numCache>
                <c:formatCode>General</c:formatCode>
                <c:ptCount val="4"/>
                <c:pt idx="1">
                  <c:v>1</c:v>
                </c:pt>
                <c:pt idx="2">
                  <c:v>1</c:v>
                </c:pt>
              </c:numCache>
            </c:numRef>
          </c:val>
          <c:extLst>
            <c:ext xmlns:c16="http://schemas.microsoft.com/office/drawing/2014/chart" uri="{C3380CC4-5D6E-409C-BE32-E72D297353CC}">
              <c16:uniqueId val="{00000004-DC78-4923-BA1A-58FC8BB487C0}"/>
            </c:ext>
          </c:extLst>
        </c:ser>
        <c:ser>
          <c:idx val="4"/>
          <c:order val="4"/>
          <c:tx>
            <c:strRef>
              <c:f>Sheet1!$F$1</c:f>
              <c:strCache>
                <c:ptCount val="1"/>
                <c:pt idx="0">
                  <c:v>90日以内</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非常に長い</c:v>
                </c:pt>
                <c:pt idx="1">
                  <c:v>長い</c:v>
                </c:pt>
                <c:pt idx="2">
                  <c:v>妥当である</c:v>
                </c:pt>
                <c:pt idx="3">
                  <c:v>分からない・評価できない</c:v>
                </c:pt>
              </c:strCache>
            </c:strRef>
          </c:cat>
          <c:val>
            <c:numRef>
              <c:f>Sheet1!$F$2:$F$5</c:f>
              <c:numCache>
                <c:formatCode>General</c:formatCode>
                <c:ptCount val="4"/>
                <c:pt idx="1">
                  <c:v>2</c:v>
                </c:pt>
              </c:numCache>
            </c:numRef>
          </c:val>
          <c:extLst>
            <c:ext xmlns:c16="http://schemas.microsoft.com/office/drawing/2014/chart" uri="{C3380CC4-5D6E-409C-BE32-E72D297353CC}">
              <c16:uniqueId val="{00000005-DC78-4923-BA1A-58FC8BB487C0}"/>
            </c:ext>
          </c:extLst>
        </c:ser>
        <c:ser>
          <c:idx val="5"/>
          <c:order val="5"/>
          <c:tx>
            <c:strRef>
              <c:f>Sheet1!$G$1</c:f>
              <c:strCache>
                <c:ptCount val="1"/>
                <c:pt idx="0">
                  <c:v>12０日以内</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非常に長い</c:v>
                </c:pt>
                <c:pt idx="1">
                  <c:v>長い</c:v>
                </c:pt>
                <c:pt idx="2">
                  <c:v>妥当である</c:v>
                </c:pt>
                <c:pt idx="3">
                  <c:v>分からない・評価できない</c:v>
                </c:pt>
              </c:strCache>
            </c:strRef>
          </c:cat>
          <c:val>
            <c:numRef>
              <c:f>Sheet1!$G$2:$G$5</c:f>
              <c:numCache>
                <c:formatCode>General</c:formatCode>
                <c:ptCount val="4"/>
                <c:pt idx="0">
                  <c:v>1</c:v>
                </c:pt>
                <c:pt idx="1">
                  <c:v>1</c:v>
                </c:pt>
              </c:numCache>
            </c:numRef>
          </c:val>
          <c:extLst>
            <c:ext xmlns:c16="http://schemas.microsoft.com/office/drawing/2014/chart" uri="{C3380CC4-5D6E-409C-BE32-E72D297353CC}">
              <c16:uniqueId val="{00000006-DC78-4923-BA1A-58FC8BB487C0}"/>
            </c:ext>
          </c:extLst>
        </c:ser>
        <c:ser>
          <c:idx val="6"/>
          <c:order val="6"/>
          <c:tx>
            <c:strRef>
              <c:f>Sheet1!$H$1</c:f>
              <c:strCache>
                <c:ptCount val="1"/>
                <c:pt idx="0">
                  <c:v>181日以上</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非常に長い</c:v>
                </c:pt>
                <c:pt idx="1">
                  <c:v>長い</c:v>
                </c:pt>
                <c:pt idx="2">
                  <c:v>妥当である</c:v>
                </c:pt>
                <c:pt idx="3">
                  <c:v>分からない・評価できない</c:v>
                </c:pt>
              </c:strCache>
            </c:strRef>
          </c:cat>
          <c:val>
            <c:numRef>
              <c:f>Sheet1!$H$2:$H$5</c:f>
              <c:numCache>
                <c:formatCode>General</c:formatCode>
                <c:ptCount val="4"/>
                <c:pt idx="0">
                  <c:v>1</c:v>
                </c:pt>
                <c:pt idx="1">
                  <c:v>1</c:v>
                </c:pt>
              </c:numCache>
            </c:numRef>
          </c:val>
          <c:extLst>
            <c:ext xmlns:c16="http://schemas.microsoft.com/office/drawing/2014/chart" uri="{C3380CC4-5D6E-409C-BE32-E72D297353CC}">
              <c16:uniqueId val="{00000007-DC78-4923-BA1A-58FC8BB487C0}"/>
            </c:ext>
          </c:extLst>
        </c:ser>
        <c:ser>
          <c:idx val="7"/>
          <c:order val="7"/>
          <c:tx>
            <c:strRef>
              <c:f>Sheet1!$I$1</c:f>
              <c:strCache>
                <c:ptCount val="1"/>
                <c:pt idx="0">
                  <c:v>未回答/休止中</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非常に長い</c:v>
                </c:pt>
                <c:pt idx="1">
                  <c:v>長い</c:v>
                </c:pt>
                <c:pt idx="2">
                  <c:v>妥当である</c:v>
                </c:pt>
                <c:pt idx="3">
                  <c:v>分からない・評価できない</c:v>
                </c:pt>
              </c:strCache>
            </c:strRef>
          </c:cat>
          <c:val>
            <c:numRef>
              <c:f>Sheet1!$I$2:$I$5</c:f>
              <c:numCache>
                <c:formatCode>General</c:formatCode>
                <c:ptCount val="4"/>
                <c:pt idx="0">
                  <c:v>1</c:v>
                </c:pt>
                <c:pt idx="2">
                  <c:v>4</c:v>
                </c:pt>
                <c:pt idx="3">
                  <c:v>5</c:v>
                </c:pt>
              </c:numCache>
            </c:numRef>
          </c:val>
          <c:extLst>
            <c:ext xmlns:c16="http://schemas.microsoft.com/office/drawing/2014/chart" uri="{C3380CC4-5D6E-409C-BE32-E72D297353CC}">
              <c16:uniqueId val="{00000008-DC78-4923-BA1A-58FC8BB487C0}"/>
            </c:ext>
          </c:extLst>
        </c:ser>
        <c:dLbls>
          <c:dLblPos val="ctr"/>
          <c:showLegendKey val="0"/>
          <c:showVal val="1"/>
          <c:showCatName val="0"/>
          <c:showSerName val="0"/>
          <c:showPercent val="0"/>
          <c:showBubbleSize val="0"/>
        </c:dLbls>
        <c:gapWidth val="150"/>
        <c:overlap val="100"/>
        <c:axId val="1616757696"/>
        <c:axId val="1616760608"/>
      </c:barChart>
      <c:catAx>
        <c:axId val="16167576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1616760608"/>
        <c:crosses val="autoZero"/>
        <c:auto val="1"/>
        <c:lblAlgn val="ctr"/>
        <c:lblOffset val="100"/>
        <c:noMultiLvlLbl val="0"/>
      </c:catAx>
      <c:valAx>
        <c:axId val="1616760608"/>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16167576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dLbls>
            <c:dLbl>
              <c:idx val="25"/>
              <c:layout>
                <c:manualLayout>
                  <c:x val="-2.023685515152827E-3"/>
                  <c:y val="-7.92842184733469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7DF-426E-AA34-FED2213E570E}"/>
                </c:ext>
              </c:extLst>
            </c:dLbl>
            <c:spPr>
              <a:noFill/>
              <a:ln>
                <a:noFill/>
              </a:ln>
              <a:effectLst/>
            </c:spPr>
            <c:txPr>
              <a:bodyPr rot="0" spcFirstLastPara="1" vertOverflow="ellipsis" vert="horz" wrap="square" anchor="ctr" anchorCtr="1"/>
              <a:lstStyle/>
              <a:p>
                <a:pPr>
                  <a:defRPr sz="1000" b="0" i="0" u="none" strike="noStrike" kern="1200" baseline="0">
                    <a:solidFill>
                      <a:schemeClr val="dk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Sheet1!$B$2:$B$27</c:f>
              <c:strCache>
                <c:ptCount val="26"/>
                <c:pt idx="0">
                  <c:v>H29.12</c:v>
                </c:pt>
                <c:pt idx="1">
                  <c:v>H30.7</c:v>
                </c:pt>
                <c:pt idx="2">
                  <c:v>10</c:v>
                </c:pt>
                <c:pt idx="3">
                  <c:v>1</c:v>
                </c:pt>
                <c:pt idx="4">
                  <c:v>H31.4</c:v>
                </c:pt>
                <c:pt idx="5">
                  <c:v>7</c:v>
                </c:pt>
                <c:pt idx="6">
                  <c:v>10</c:v>
                </c:pt>
                <c:pt idx="7">
                  <c:v>1</c:v>
                </c:pt>
                <c:pt idx="8">
                  <c:v>R2.4</c:v>
                </c:pt>
                <c:pt idx="9">
                  <c:v>7</c:v>
                </c:pt>
                <c:pt idx="10">
                  <c:v>10</c:v>
                </c:pt>
                <c:pt idx="11">
                  <c:v>1</c:v>
                </c:pt>
                <c:pt idx="12">
                  <c:v>R3.4</c:v>
                </c:pt>
                <c:pt idx="13">
                  <c:v>7</c:v>
                </c:pt>
                <c:pt idx="14">
                  <c:v>10</c:v>
                </c:pt>
                <c:pt idx="15">
                  <c:v>1</c:v>
                </c:pt>
                <c:pt idx="16">
                  <c:v>R4.4</c:v>
                </c:pt>
                <c:pt idx="17">
                  <c:v>7</c:v>
                </c:pt>
                <c:pt idx="18">
                  <c:v>10</c:v>
                </c:pt>
                <c:pt idx="19">
                  <c:v>1</c:v>
                </c:pt>
                <c:pt idx="20">
                  <c:v>R5.4</c:v>
                </c:pt>
                <c:pt idx="21">
                  <c:v>8</c:v>
                </c:pt>
                <c:pt idx="22">
                  <c:v>10</c:v>
                </c:pt>
                <c:pt idx="23">
                  <c:v>1</c:v>
                </c:pt>
                <c:pt idx="24">
                  <c:v>R6.4</c:v>
                </c:pt>
                <c:pt idx="25">
                  <c:v>R6.10</c:v>
                </c:pt>
              </c:strCache>
            </c:strRef>
          </c:cat>
          <c:val>
            <c:numRef>
              <c:f>Sheet1!$E$2:$E$27</c:f>
              <c:numCache>
                <c:formatCode>0%</c:formatCode>
                <c:ptCount val="26"/>
                <c:pt idx="0">
                  <c:v>0.91379310344827591</c:v>
                </c:pt>
                <c:pt idx="1">
                  <c:v>0.85507246376811596</c:v>
                </c:pt>
                <c:pt idx="2">
                  <c:v>0.82608695652173914</c:v>
                </c:pt>
                <c:pt idx="3">
                  <c:v>0.72857142857142854</c:v>
                </c:pt>
                <c:pt idx="4">
                  <c:v>0.7142857142857143</c:v>
                </c:pt>
                <c:pt idx="5">
                  <c:v>0.7567567567567568</c:v>
                </c:pt>
                <c:pt idx="6">
                  <c:v>0.77027027027027029</c:v>
                </c:pt>
                <c:pt idx="7">
                  <c:v>0.76</c:v>
                </c:pt>
                <c:pt idx="8">
                  <c:v>0.64</c:v>
                </c:pt>
                <c:pt idx="9">
                  <c:v>0.76</c:v>
                </c:pt>
                <c:pt idx="10">
                  <c:v>0.73333333333333328</c:v>
                </c:pt>
                <c:pt idx="11">
                  <c:v>0.68</c:v>
                </c:pt>
                <c:pt idx="12">
                  <c:v>0.64</c:v>
                </c:pt>
                <c:pt idx="13">
                  <c:v>0.67567567567567566</c:v>
                </c:pt>
                <c:pt idx="14">
                  <c:v>0.55405405405405406</c:v>
                </c:pt>
                <c:pt idx="15">
                  <c:v>0.54054054054054057</c:v>
                </c:pt>
                <c:pt idx="16">
                  <c:v>0.52777777777777779</c:v>
                </c:pt>
                <c:pt idx="17">
                  <c:v>0.58666666666666667</c:v>
                </c:pt>
                <c:pt idx="18">
                  <c:v>0.58666666666666667</c:v>
                </c:pt>
                <c:pt idx="19">
                  <c:v>0.65333333333333332</c:v>
                </c:pt>
                <c:pt idx="20">
                  <c:v>0.66216216216216217</c:v>
                </c:pt>
                <c:pt idx="21">
                  <c:v>0.52631578947368418</c:v>
                </c:pt>
                <c:pt idx="22">
                  <c:v>0.58441558441558439</c:v>
                </c:pt>
                <c:pt idx="23">
                  <c:v>0.50649350649350644</c:v>
                </c:pt>
                <c:pt idx="24">
                  <c:v>0.54545454545454541</c:v>
                </c:pt>
                <c:pt idx="25">
                  <c:v>0.55000000000000004</c:v>
                </c:pt>
              </c:numCache>
            </c:numRef>
          </c:val>
          <c:smooth val="0"/>
          <c:extLst>
            <c:ext xmlns:c16="http://schemas.microsoft.com/office/drawing/2014/chart" uri="{C3380CC4-5D6E-409C-BE32-E72D297353CC}">
              <c16:uniqueId val="{00000000-0A6B-4F0E-B13C-FD07C0504C75}"/>
            </c:ext>
          </c:extLst>
        </c:ser>
        <c:dLbls>
          <c:dLblPos val="t"/>
          <c:showLegendKey val="0"/>
          <c:showVal val="1"/>
          <c:showCatName val="0"/>
          <c:showSerName val="0"/>
          <c:showPercent val="0"/>
          <c:showBubbleSize val="0"/>
        </c:dLbls>
        <c:smooth val="0"/>
        <c:axId val="1443137184"/>
        <c:axId val="1443137600"/>
      </c:lineChart>
      <c:catAx>
        <c:axId val="1443137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dk1"/>
                </a:solidFill>
                <a:latin typeface="+mn-lt"/>
                <a:ea typeface="+mn-ea"/>
                <a:cs typeface="+mn-cs"/>
              </a:defRPr>
            </a:pPr>
            <a:endParaRPr lang="ja-JP"/>
          </a:p>
        </c:txPr>
        <c:crossAx val="1443137600"/>
        <c:crosses val="autoZero"/>
        <c:auto val="1"/>
        <c:lblAlgn val="ctr"/>
        <c:lblOffset val="100"/>
        <c:noMultiLvlLbl val="0"/>
      </c:catAx>
      <c:valAx>
        <c:axId val="14431376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14431371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H26</c:v>
                </c:pt>
                <c:pt idx="1">
                  <c:v>H27</c:v>
                </c:pt>
                <c:pt idx="2">
                  <c:v>H28</c:v>
                </c:pt>
                <c:pt idx="3">
                  <c:v>H29</c:v>
                </c:pt>
                <c:pt idx="4">
                  <c:v>H30</c:v>
                </c:pt>
                <c:pt idx="5">
                  <c:v>R1</c:v>
                </c:pt>
                <c:pt idx="6">
                  <c:v>R2</c:v>
                </c:pt>
                <c:pt idx="7">
                  <c:v>R3</c:v>
                </c:pt>
                <c:pt idx="8">
                  <c:v>R4</c:v>
                </c:pt>
                <c:pt idx="9">
                  <c:v>R5</c:v>
                </c:pt>
                <c:pt idx="10">
                  <c:v>R6（10月）80</c:v>
                </c:pt>
              </c:strCache>
            </c:strRef>
          </c:cat>
          <c:val>
            <c:numRef>
              <c:f>Sheet1!$B$2:$B$12</c:f>
              <c:numCache>
                <c:formatCode>General</c:formatCode>
                <c:ptCount val="11"/>
                <c:pt idx="0">
                  <c:v>29</c:v>
                </c:pt>
                <c:pt idx="1">
                  <c:v>34</c:v>
                </c:pt>
                <c:pt idx="2">
                  <c:v>49</c:v>
                </c:pt>
                <c:pt idx="3">
                  <c:v>65</c:v>
                </c:pt>
                <c:pt idx="4">
                  <c:v>70</c:v>
                </c:pt>
                <c:pt idx="5">
                  <c:v>74</c:v>
                </c:pt>
                <c:pt idx="6">
                  <c:v>75</c:v>
                </c:pt>
                <c:pt idx="7">
                  <c:v>74</c:v>
                </c:pt>
                <c:pt idx="8">
                  <c:v>74</c:v>
                </c:pt>
                <c:pt idx="9">
                  <c:v>77</c:v>
                </c:pt>
                <c:pt idx="10">
                  <c:v>80</c:v>
                </c:pt>
              </c:numCache>
            </c:numRef>
          </c:val>
          <c:extLst>
            <c:ext xmlns:c16="http://schemas.microsoft.com/office/drawing/2014/chart" uri="{C3380CC4-5D6E-409C-BE32-E72D297353CC}">
              <c16:uniqueId val="{00000000-AC15-4254-BFD8-9C23C3E5D24E}"/>
            </c:ext>
          </c:extLst>
        </c:ser>
        <c:dLbls>
          <c:dLblPos val="outEnd"/>
          <c:showLegendKey val="0"/>
          <c:showVal val="1"/>
          <c:showCatName val="0"/>
          <c:showSerName val="0"/>
          <c:showPercent val="0"/>
          <c:showBubbleSize val="0"/>
        </c:dLbls>
        <c:gapWidth val="219"/>
        <c:overlap val="-27"/>
        <c:axId val="568760864"/>
        <c:axId val="568762112"/>
      </c:barChart>
      <c:catAx>
        <c:axId val="568760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568762112"/>
        <c:crosses val="autoZero"/>
        <c:auto val="1"/>
        <c:lblAlgn val="ctr"/>
        <c:lblOffset val="100"/>
        <c:noMultiLvlLbl val="0"/>
      </c:catAx>
      <c:valAx>
        <c:axId val="568762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5687608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Sheet1!$B$2:$B$10</c:f>
              <c:strCache>
                <c:ptCount val="9"/>
                <c:pt idx="0">
                  <c:v>①　乳幼児健康診査で発達の遅れなどを指摘されたから</c:v>
                </c:pt>
                <c:pt idx="1">
                  <c:v>②　保育所・幼稚園・学校等で医療機関の受診を勧められたから</c:v>
                </c:pt>
                <c:pt idx="2">
                  <c:v>③　大阪府の子ども家庭センターで受診を勧められたから</c:v>
                </c:pt>
                <c:pt idx="3">
                  <c:v>④　障がい児通所支援（発達支援）のサービス利用・手帳取得のため</c:v>
                </c:pt>
                <c:pt idx="4">
                  <c:v>⑤　生活する上で困りごとがあるため（行動障がい・不登校・感覚過敏・学習の遅れ等）</c:v>
                </c:pt>
                <c:pt idx="5">
                  <c:v>⑥　大きな困りごとはないが発達障がいではないかと感じているため</c:v>
                </c:pt>
                <c:pt idx="6">
                  <c:v>⑦　他の医療機関からの紹介</c:v>
                </c:pt>
                <c:pt idx="7">
                  <c:v>⑧　その他</c:v>
                </c:pt>
                <c:pt idx="8">
                  <c:v>⑨　18歳未満は診療対象外</c:v>
                </c:pt>
              </c:strCache>
            </c:strRef>
          </c:cat>
          <c:val>
            <c:numRef>
              <c:f>Sheet1!$C$2:$C$10</c:f>
              <c:numCache>
                <c:formatCode>General</c:formatCode>
                <c:ptCount val="9"/>
                <c:pt idx="0">
                  <c:v>19</c:v>
                </c:pt>
                <c:pt idx="1">
                  <c:v>24</c:v>
                </c:pt>
                <c:pt idx="2">
                  <c:v>3</c:v>
                </c:pt>
                <c:pt idx="3">
                  <c:v>12</c:v>
                </c:pt>
                <c:pt idx="4">
                  <c:v>31</c:v>
                </c:pt>
                <c:pt idx="5">
                  <c:v>11</c:v>
                </c:pt>
                <c:pt idx="6">
                  <c:v>5</c:v>
                </c:pt>
                <c:pt idx="7">
                  <c:v>2</c:v>
                </c:pt>
                <c:pt idx="8">
                  <c:v>0</c:v>
                </c:pt>
              </c:numCache>
            </c:numRef>
          </c:val>
          <c:extLst>
            <c:ext xmlns:c16="http://schemas.microsoft.com/office/drawing/2014/chart" uri="{C3380CC4-5D6E-409C-BE32-E72D297353CC}">
              <c16:uniqueId val="{00000000-BBC0-4D41-B41D-561AD5CA3465}"/>
            </c:ext>
          </c:extLst>
        </c:ser>
        <c:dLbls>
          <c:dLblPos val="outEnd"/>
          <c:showLegendKey val="0"/>
          <c:showVal val="1"/>
          <c:showCatName val="0"/>
          <c:showSerName val="0"/>
          <c:showPercent val="0"/>
          <c:showBubbleSize val="0"/>
        </c:dLbls>
        <c:gapWidth val="182"/>
        <c:axId val="821915519"/>
        <c:axId val="821932991"/>
      </c:barChart>
      <c:catAx>
        <c:axId val="821915519"/>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821932991"/>
        <c:crosses val="autoZero"/>
        <c:auto val="1"/>
        <c:lblAlgn val="ctr"/>
        <c:lblOffset val="100"/>
        <c:noMultiLvlLbl val="0"/>
      </c:catAx>
      <c:valAx>
        <c:axId val="821932991"/>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8219155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Sheet1!$B$13:$B$21</c:f>
              <c:strCache>
                <c:ptCount val="9"/>
                <c:pt idx="0">
                  <c:v>①　職場や家族などから医療機関の受診を進められたから</c:v>
                </c:pt>
                <c:pt idx="1">
                  <c:v>②　障がい福祉サービス（グループホームや就労移行支援など）の利用・手帳取得のため</c:v>
                </c:pt>
                <c:pt idx="2">
                  <c:v>③　障害基礎年金を申請するため</c:v>
                </c:pt>
                <c:pt idx="3">
                  <c:v>④　障がい者雇用の手続きに診断書が必要なため</c:v>
                </c:pt>
                <c:pt idx="4">
                  <c:v>⑤　生活する上で困りごとがあるため（うつ・行動障がい・コミュニケーション・感覚過敏等）</c:v>
                </c:pt>
                <c:pt idx="5">
                  <c:v>⑥　大きな困りごとはないが発達障がいではないかと感じているため</c:v>
                </c:pt>
                <c:pt idx="6">
                  <c:v>⑦　他の医療機関からの紹介</c:v>
                </c:pt>
                <c:pt idx="7">
                  <c:v>⑧　その他</c:v>
                </c:pt>
                <c:pt idx="8">
                  <c:v>⑨　18歳以上は診療対象外</c:v>
                </c:pt>
              </c:strCache>
            </c:strRef>
          </c:cat>
          <c:val>
            <c:numRef>
              <c:f>Sheet1!$C$13:$C$21</c:f>
              <c:numCache>
                <c:formatCode>General</c:formatCode>
                <c:ptCount val="9"/>
                <c:pt idx="0">
                  <c:v>18</c:v>
                </c:pt>
                <c:pt idx="1">
                  <c:v>5</c:v>
                </c:pt>
                <c:pt idx="2">
                  <c:v>2</c:v>
                </c:pt>
                <c:pt idx="3">
                  <c:v>2</c:v>
                </c:pt>
                <c:pt idx="4">
                  <c:v>20</c:v>
                </c:pt>
                <c:pt idx="5">
                  <c:v>10</c:v>
                </c:pt>
                <c:pt idx="6">
                  <c:v>6</c:v>
                </c:pt>
                <c:pt idx="7">
                  <c:v>2</c:v>
                </c:pt>
                <c:pt idx="8">
                  <c:v>16</c:v>
                </c:pt>
              </c:numCache>
            </c:numRef>
          </c:val>
          <c:extLst>
            <c:ext xmlns:c16="http://schemas.microsoft.com/office/drawing/2014/chart" uri="{C3380CC4-5D6E-409C-BE32-E72D297353CC}">
              <c16:uniqueId val="{00000000-5136-4EA1-9C57-0605C505E532}"/>
            </c:ext>
          </c:extLst>
        </c:ser>
        <c:dLbls>
          <c:dLblPos val="outEnd"/>
          <c:showLegendKey val="0"/>
          <c:showVal val="1"/>
          <c:showCatName val="0"/>
          <c:showSerName val="0"/>
          <c:showPercent val="0"/>
          <c:showBubbleSize val="0"/>
        </c:dLbls>
        <c:gapWidth val="182"/>
        <c:axId val="808557919"/>
        <c:axId val="808547103"/>
      </c:barChart>
      <c:catAx>
        <c:axId val="808557919"/>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808547103"/>
        <c:crosses val="autoZero"/>
        <c:auto val="1"/>
        <c:lblAlgn val="ctr"/>
        <c:lblOffset val="100"/>
        <c:noMultiLvlLbl val="0"/>
      </c:catAx>
      <c:valAx>
        <c:axId val="808547103"/>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8085579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ja-JP"/>
        </a:p>
      </c:txPr>
    </c:title>
    <c:autoTitleDeleted val="0"/>
    <c:plotArea>
      <c:layout/>
      <c:pieChart>
        <c:varyColors val="1"/>
        <c:ser>
          <c:idx val="0"/>
          <c:order val="0"/>
          <c:tx>
            <c:strRef>
              <c:f>Sheet1!$B$25</c:f>
              <c:strCache>
                <c:ptCount val="1"/>
                <c:pt idx="0">
                  <c:v>①　発達障がい者支援センター</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147-4F02-8AC6-B692CBE10FA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147-4F02-8AC6-B692CBE10FA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147-4F02-8AC6-B692CBE10FAC}"/>
              </c:ext>
            </c:extLst>
          </c:dPt>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Sheet1!$C$24:$E$24</c:f>
              <c:strCache>
                <c:ptCount val="3"/>
                <c:pt idx="0">
                  <c:v>知らない</c:v>
                </c:pt>
                <c:pt idx="1">
                  <c:v>名前は知っている</c:v>
                </c:pt>
                <c:pt idx="2">
                  <c:v>どのような役割の機関か知っている</c:v>
                </c:pt>
              </c:strCache>
            </c:strRef>
          </c:cat>
          <c:val>
            <c:numRef>
              <c:f>Sheet1!$C$25:$E$25</c:f>
              <c:numCache>
                <c:formatCode>General</c:formatCode>
                <c:ptCount val="3"/>
                <c:pt idx="0">
                  <c:v>1</c:v>
                </c:pt>
                <c:pt idx="1">
                  <c:v>21</c:v>
                </c:pt>
                <c:pt idx="2">
                  <c:v>16</c:v>
                </c:pt>
              </c:numCache>
            </c:numRef>
          </c:val>
          <c:extLst>
            <c:ext xmlns:c16="http://schemas.microsoft.com/office/drawing/2014/chart" uri="{C3380CC4-5D6E-409C-BE32-E72D297353CC}">
              <c16:uniqueId val="{00000006-6147-4F02-8AC6-B692CBE10FAC}"/>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ja-JP"/>
        </a:p>
      </c:txPr>
    </c:title>
    <c:autoTitleDeleted val="0"/>
    <c:plotArea>
      <c:layout/>
      <c:pieChart>
        <c:varyColors val="1"/>
        <c:ser>
          <c:idx val="0"/>
          <c:order val="0"/>
          <c:tx>
            <c:strRef>
              <c:f>Sheet1!$B$27</c:f>
              <c:strCache>
                <c:ptCount val="1"/>
                <c:pt idx="0">
                  <c:v>②　基幹相談支援センター</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B34-4AE5-BE40-DD24A8BF1B7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B34-4AE5-BE40-DD24A8BF1B7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B34-4AE5-BE40-DD24A8BF1B7A}"/>
              </c:ext>
            </c:extLst>
          </c:dPt>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Sheet1!$C$26:$E$26</c:f>
              <c:strCache>
                <c:ptCount val="3"/>
                <c:pt idx="0">
                  <c:v>知らない</c:v>
                </c:pt>
                <c:pt idx="1">
                  <c:v>名前は知っている</c:v>
                </c:pt>
                <c:pt idx="2">
                  <c:v>どのような役割の機関か知っている</c:v>
                </c:pt>
              </c:strCache>
            </c:strRef>
          </c:cat>
          <c:val>
            <c:numRef>
              <c:f>Sheet1!$C$27:$E$27</c:f>
              <c:numCache>
                <c:formatCode>General</c:formatCode>
                <c:ptCount val="3"/>
                <c:pt idx="0">
                  <c:v>12</c:v>
                </c:pt>
                <c:pt idx="1">
                  <c:v>11</c:v>
                </c:pt>
                <c:pt idx="2">
                  <c:v>15</c:v>
                </c:pt>
              </c:numCache>
            </c:numRef>
          </c:val>
          <c:extLst>
            <c:ext xmlns:c16="http://schemas.microsoft.com/office/drawing/2014/chart" uri="{C3380CC4-5D6E-409C-BE32-E72D297353CC}">
              <c16:uniqueId val="{00000006-CB34-4AE5-BE40-DD24A8BF1B7A}"/>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ja-JP"/>
        </a:p>
      </c:txPr>
    </c:title>
    <c:autoTitleDeleted val="0"/>
    <c:plotArea>
      <c:layout/>
      <c:pieChart>
        <c:varyColors val="1"/>
        <c:ser>
          <c:idx val="0"/>
          <c:order val="0"/>
          <c:tx>
            <c:strRef>
              <c:f>Sheet1!$B$29</c:f>
              <c:strCache>
                <c:ptCount val="1"/>
                <c:pt idx="0">
                  <c:v>③　こども家庭センター（市町村）</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AFE-4DD5-9BAB-6265AC0344C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AFE-4DD5-9BAB-6265AC0344C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AFE-4DD5-9BAB-6265AC0344CB}"/>
              </c:ext>
            </c:extLst>
          </c:dPt>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Sheet1!$C$28:$E$28</c:f>
              <c:strCache>
                <c:ptCount val="3"/>
                <c:pt idx="0">
                  <c:v>知らない</c:v>
                </c:pt>
                <c:pt idx="1">
                  <c:v>名前は知っている</c:v>
                </c:pt>
                <c:pt idx="2">
                  <c:v>どのような役割の機関か知っている</c:v>
                </c:pt>
              </c:strCache>
            </c:strRef>
          </c:cat>
          <c:val>
            <c:numRef>
              <c:f>Sheet1!$C$29:$E$29</c:f>
              <c:numCache>
                <c:formatCode>General</c:formatCode>
                <c:ptCount val="3"/>
                <c:pt idx="0">
                  <c:v>1</c:v>
                </c:pt>
                <c:pt idx="1">
                  <c:v>11</c:v>
                </c:pt>
                <c:pt idx="2">
                  <c:v>26</c:v>
                </c:pt>
              </c:numCache>
            </c:numRef>
          </c:val>
          <c:extLst>
            <c:ext xmlns:c16="http://schemas.microsoft.com/office/drawing/2014/chart" uri="{C3380CC4-5D6E-409C-BE32-E72D297353CC}">
              <c16:uniqueId val="{00000006-5AFE-4DD5-9BAB-6265AC0344CB}"/>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ja-JP"/>
        </a:p>
      </c:txPr>
    </c:title>
    <c:autoTitleDeleted val="0"/>
    <c:plotArea>
      <c:layout/>
      <c:pieChart>
        <c:varyColors val="1"/>
        <c:ser>
          <c:idx val="0"/>
          <c:order val="0"/>
          <c:tx>
            <c:strRef>
              <c:f>Sheet1!$B$31</c:f>
              <c:strCache>
                <c:ptCount val="1"/>
                <c:pt idx="0">
                  <c:v>④　特別支援教育コーディネーター</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C9E-46E7-8E42-5656B985B8A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C9E-46E7-8E42-5656B985B8A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C9E-46E7-8E42-5656B985B8AD}"/>
              </c:ext>
            </c:extLst>
          </c:dPt>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Sheet1!$C$30:$E$30</c:f>
              <c:strCache>
                <c:ptCount val="3"/>
                <c:pt idx="0">
                  <c:v>知らない</c:v>
                </c:pt>
                <c:pt idx="1">
                  <c:v>名前は知っている</c:v>
                </c:pt>
                <c:pt idx="2">
                  <c:v>どのような役割の機関か知っている</c:v>
                </c:pt>
              </c:strCache>
            </c:strRef>
          </c:cat>
          <c:val>
            <c:numRef>
              <c:f>Sheet1!$C$31:$E$31</c:f>
              <c:numCache>
                <c:formatCode>General</c:formatCode>
                <c:ptCount val="3"/>
                <c:pt idx="0">
                  <c:v>10</c:v>
                </c:pt>
                <c:pt idx="1">
                  <c:v>14</c:v>
                </c:pt>
                <c:pt idx="2">
                  <c:v>14</c:v>
                </c:pt>
              </c:numCache>
            </c:numRef>
          </c:val>
          <c:extLst>
            <c:ext xmlns:c16="http://schemas.microsoft.com/office/drawing/2014/chart" uri="{C3380CC4-5D6E-409C-BE32-E72D297353CC}">
              <c16:uniqueId val="{00000006-6C9E-46E7-8E42-5656B985B8AD}"/>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AB11D0-605B-4126-AF4B-D2199DE2F10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A865AB8A-A50C-45CC-B588-940AB984AA79}">
      <dgm:prSet phldrT="[テキスト]"/>
      <dgm:spPr/>
      <dgm:t>
        <a:bodyPr/>
        <a:lstStyle/>
        <a:p>
          <a:r>
            <a:rPr lang="ja-JP" altLang="en-US" b="1" dirty="0"/>
            <a:t>新規登録医療機関数の伸び悩み</a:t>
          </a:r>
        </a:p>
      </dgm:t>
    </dgm:pt>
    <dgm:pt modelId="{5CAD91BD-180F-44F4-B0D3-931A11CF9EBE}" type="parTrans" cxnId="{F2B11478-0668-494D-B320-12C3090F0B30}">
      <dgm:prSet/>
      <dgm:spPr/>
      <dgm:t>
        <a:bodyPr/>
        <a:lstStyle/>
        <a:p>
          <a:endParaRPr lang="ja-JP" altLang="en-US"/>
        </a:p>
      </dgm:t>
    </dgm:pt>
    <dgm:pt modelId="{F0AC2EE6-4F8D-4FD1-BDE5-FD9E9F191967}" type="sibTrans" cxnId="{F2B11478-0668-494D-B320-12C3090F0B30}">
      <dgm:prSet/>
      <dgm:spPr/>
      <dgm:t>
        <a:bodyPr/>
        <a:lstStyle/>
        <a:p>
          <a:endParaRPr lang="ja-JP" altLang="en-US"/>
        </a:p>
      </dgm:t>
    </dgm:pt>
    <dgm:pt modelId="{7F1692C9-28AD-45DA-B2C9-07A75F70414D}">
      <dgm:prSet phldrT="[テキスト]"/>
      <dgm:spPr/>
      <dgm:t>
        <a:bodyPr/>
        <a:lstStyle/>
        <a:p>
          <a:r>
            <a:rPr lang="ja-JP" altLang="en-US" b="1" dirty="0"/>
            <a:t>ネットワークのあり方についての課題</a:t>
          </a:r>
        </a:p>
      </dgm:t>
    </dgm:pt>
    <dgm:pt modelId="{99687900-86AE-48C4-BD13-AD2042180A3A}" type="parTrans" cxnId="{F5656D5E-74BC-4514-9EC4-D5FC57EB7166}">
      <dgm:prSet/>
      <dgm:spPr/>
      <dgm:t>
        <a:bodyPr/>
        <a:lstStyle/>
        <a:p>
          <a:endParaRPr lang="ja-JP" altLang="en-US"/>
        </a:p>
      </dgm:t>
    </dgm:pt>
    <dgm:pt modelId="{38015752-638C-4040-A577-69ECAEFEDA31}" type="sibTrans" cxnId="{F5656D5E-74BC-4514-9EC4-D5FC57EB7166}">
      <dgm:prSet/>
      <dgm:spPr/>
      <dgm:t>
        <a:bodyPr/>
        <a:lstStyle/>
        <a:p>
          <a:endParaRPr lang="ja-JP" altLang="en-US"/>
        </a:p>
      </dgm:t>
    </dgm:pt>
    <dgm:pt modelId="{0FEADE95-A891-4F98-8878-941D40BFDDC8}">
      <dgm:prSet phldrT="[テキスト]"/>
      <dgm:spPr/>
      <dgm:t>
        <a:bodyPr/>
        <a:lstStyle/>
        <a:p>
          <a:r>
            <a:rPr lang="ja-JP" altLang="en-US" b="1" dirty="0"/>
            <a:t>待機期間調査の形骸化</a:t>
          </a:r>
        </a:p>
      </dgm:t>
    </dgm:pt>
    <dgm:pt modelId="{7C336866-4205-4EFC-9D44-B3B27FF154E1}" type="parTrans" cxnId="{E56416F6-D356-4E69-B860-D4F9DFCC3E21}">
      <dgm:prSet/>
      <dgm:spPr/>
      <dgm:t>
        <a:bodyPr/>
        <a:lstStyle/>
        <a:p>
          <a:endParaRPr lang="ja-JP" altLang="en-US"/>
        </a:p>
      </dgm:t>
    </dgm:pt>
    <dgm:pt modelId="{669B2F9D-6ABF-4052-9BE2-A258025033E3}" type="sibTrans" cxnId="{E56416F6-D356-4E69-B860-D4F9DFCC3E21}">
      <dgm:prSet/>
      <dgm:spPr/>
      <dgm:t>
        <a:bodyPr/>
        <a:lstStyle/>
        <a:p>
          <a:endParaRPr lang="ja-JP" altLang="en-US"/>
        </a:p>
      </dgm:t>
    </dgm:pt>
    <dgm:pt modelId="{DFAEC0CC-B141-4A30-83A2-CD29BC27D301}">
      <dgm:prSet phldrT="[テキスト]"/>
      <dgm:spPr/>
      <dgm:t>
        <a:bodyPr/>
        <a:lstStyle/>
        <a:p>
          <a:r>
            <a:rPr lang="ja-JP" altLang="en-US" dirty="0"/>
            <a:t>養成研修受講者のうち、新規登録希望者は数名程度にとどまっている。</a:t>
          </a:r>
        </a:p>
      </dgm:t>
    </dgm:pt>
    <dgm:pt modelId="{D2C9F1F4-3075-4F01-8452-84DDA3C85781}" type="parTrans" cxnId="{23858613-28B5-4F50-A23B-F957D1A484E0}">
      <dgm:prSet/>
      <dgm:spPr/>
      <dgm:t>
        <a:bodyPr/>
        <a:lstStyle/>
        <a:p>
          <a:endParaRPr lang="ja-JP" altLang="en-US"/>
        </a:p>
      </dgm:t>
    </dgm:pt>
    <dgm:pt modelId="{2F6F1F46-5D1F-4863-8E47-E72EC94783A3}" type="sibTrans" cxnId="{23858613-28B5-4F50-A23B-F957D1A484E0}">
      <dgm:prSet/>
      <dgm:spPr/>
      <dgm:t>
        <a:bodyPr/>
        <a:lstStyle/>
        <a:p>
          <a:endParaRPr lang="ja-JP" altLang="en-US"/>
        </a:p>
      </dgm:t>
    </dgm:pt>
    <dgm:pt modelId="{3F73A3E3-CBFD-4588-AB83-56C94482BA05}">
      <dgm:prSet phldrT="[テキスト]"/>
      <dgm:spPr/>
      <dgm:t>
        <a:bodyPr/>
        <a:lstStyle/>
        <a:p>
          <a:r>
            <a:rPr lang="ja-JP" altLang="en-US" dirty="0"/>
            <a:t>診療できる医療機関として公表できる数が少ないため、拠点医療機関への患者の集中が緩和されづらい。</a:t>
          </a:r>
        </a:p>
      </dgm:t>
    </dgm:pt>
    <dgm:pt modelId="{BFFADFF2-6DD1-461F-BDB9-F9B500A9BDEC}" type="parTrans" cxnId="{298D2EC4-EE1F-4E7B-A91D-30FFE5451098}">
      <dgm:prSet/>
      <dgm:spPr/>
      <dgm:t>
        <a:bodyPr/>
        <a:lstStyle/>
        <a:p>
          <a:endParaRPr lang="ja-JP" altLang="en-US"/>
        </a:p>
      </dgm:t>
    </dgm:pt>
    <dgm:pt modelId="{62F6EC31-47E8-494E-B9D3-168B544866F4}" type="sibTrans" cxnId="{298D2EC4-EE1F-4E7B-A91D-30FFE5451098}">
      <dgm:prSet/>
      <dgm:spPr/>
      <dgm:t>
        <a:bodyPr/>
        <a:lstStyle/>
        <a:p>
          <a:endParaRPr lang="ja-JP" altLang="en-US"/>
        </a:p>
      </dgm:t>
    </dgm:pt>
    <dgm:pt modelId="{41FEE3FF-5594-4CF9-BBD1-24D045D16AE3}">
      <dgm:prSet phldrT="[テキスト]"/>
      <dgm:spPr/>
      <dgm:t>
        <a:bodyPr/>
        <a:lstStyle/>
        <a:p>
          <a:r>
            <a:rPr lang="ja-JP" altLang="en-US" dirty="0"/>
            <a:t>発達障がいの診療を行う医療機関同士の連携を強化するためにネットワークを形成しているが、当初想定していた連携が上手く機能しているか、実態把握が必要。</a:t>
          </a:r>
        </a:p>
      </dgm:t>
    </dgm:pt>
    <dgm:pt modelId="{F7B73095-738B-400E-96FD-4BE78A4AB071}" type="parTrans" cxnId="{09FA98DF-2B0B-46F1-86CB-CEF1A96ACB6B}">
      <dgm:prSet/>
      <dgm:spPr/>
      <dgm:t>
        <a:bodyPr/>
        <a:lstStyle/>
        <a:p>
          <a:endParaRPr lang="ja-JP" altLang="en-US"/>
        </a:p>
      </dgm:t>
    </dgm:pt>
    <dgm:pt modelId="{DEF65BB4-DC5A-4B10-9CDD-AE11E81F5E69}" type="sibTrans" cxnId="{09FA98DF-2B0B-46F1-86CB-CEF1A96ACB6B}">
      <dgm:prSet/>
      <dgm:spPr/>
      <dgm:t>
        <a:bodyPr/>
        <a:lstStyle/>
        <a:p>
          <a:endParaRPr lang="ja-JP" altLang="en-US"/>
        </a:p>
      </dgm:t>
    </dgm:pt>
    <dgm:pt modelId="{B9AFE03A-AE05-43C4-85FC-44DB6127357A}">
      <dgm:prSet phldrT="[テキスト]"/>
      <dgm:spPr/>
      <dgm:t>
        <a:bodyPr/>
        <a:lstStyle/>
        <a:p>
          <a:r>
            <a:rPr lang="ja-JP" altLang="en-US" dirty="0"/>
            <a:t>調査の回答率が全登録医療機関の半数程度まで落ち込んでおり、算出された平均待機期間の数値が府域の状況を正確に表しているとは言い難くなっている。</a:t>
          </a:r>
        </a:p>
      </dgm:t>
    </dgm:pt>
    <dgm:pt modelId="{FBDA29AB-A48D-4E40-B452-2128E5AD2B59}" type="parTrans" cxnId="{8B3A60C4-37F0-42FA-94F9-DFC2FC028806}">
      <dgm:prSet/>
      <dgm:spPr/>
      <dgm:t>
        <a:bodyPr/>
        <a:lstStyle/>
        <a:p>
          <a:endParaRPr lang="ja-JP" altLang="en-US"/>
        </a:p>
      </dgm:t>
    </dgm:pt>
    <dgm:pt modelId="{1421A181-ADF8-4D1E-B5F4-A443DDFCF882}" type="sibTrans" cxnId="{8B3A60C4-37F0-42FA-94F9-DFC2FC028806}">
      <dgm:prSet/>
      <dgm:spPr/>
      <dgm:t>
        <a:bodyPr/>
        <a:lstStyle/>
        <a:p>
          <a:endParaRPr lang="ja-JP" altLang="en-US"/>
        </a:p>
      </dgm:t>
    </dgm:pt>
    <dgm:pt modelId="{AC1B72DD-81C7-4AB3-AF87-B59A24779971}">
      <dgm:prSet phldrT="[テキスト]"/>
      <dgm:spPr/>
      <dgm:t>
        <a:bodyPr/>
        <a:lstStyle/>
        <a:p>
          <a:r>
            <a:rPr lang="ja-JP" altLang="en-US" dirty="0"/>
            <a:t>年</a:t>
          </a:r>
          <a:r>
            <a:rPr lang="en-US" altLang="ja-JP" dirty="0"/>
            <a:t>4</a:t>
          </a:r>
          <a:r>
            <a:rPr lang="ja-JP" altLang="en-US" dirty="0"/>
            <a:t>回の調査協力は医療機関の負担となっている。</a:t>
          </a:r>
        </a:p>
      </dgm:t>
    </dgm:pt>
    <dgm:pt modelId="{32807F87-3BFB-4073-AEC5-2A051216E269}" type="parTrans" cxnId="{8510CEBA-18C9-4B75-B2F8-28CB43C8CA46}">
      <dgm:prSet/>
      <dgm:spPr/>
      <dgm:t>
        <a:bodyPr/>
        <a:lstStyle/>
        <a:p>
          <a:endParaRPr lang="ja-JP" altLang="en-US"/>
        </a:p>
      </dgm:t>
    </dgm:pt>
    <dgm:pt modelId="{BA22505A-93BE-4925-9FB0-487B28D00070}" type="sibTrans" cxnId="{8510CEBA-18C9-4B75-B2F8-28CB43C8CA46}">
      <dgm:prSet/>
      <dgm:spPr/>
      <dgm:t>
        <a:bodyPr/>
        <a:lstStyle/>
        <a:p>
          <a:endParaRPr lang="ja-JP" altLang="en-US"/>
        </a:p>
      </dgm:t>
    </dgm:pt>
    <dgm:pt modelId="{6CA3AF21-4719-44BF-9762-0EA6E0BF2901}">
      <dgm:prSet phldrT="[テキスト]"/>
      <dgm:spPr/>
      <dgm:t>
        <a:bodyPr/>
        <a:lstStyle/>
        <a:p>
          <a:r>
            <a:rPr lang="ja-JP" altLang="en-US" dirty="0"/>
            <a:t>医療機関同士だけでなく、福祉・教育等の他分野との連携の視点も今後検討が必要。</a:t>
          </a:r>
        </a:p>
      </dgm:t>
    </dgm:pt>
    <dgm:pt modelId="{5A4CD34C-9F98-4605-A151-D87761205C33}" type="parTrans" cxnId="{3425D274-5F18-47D6-BF25-C25500733AC1}">
      <dgm:prSet/>
      <dgm:spPr/>
      <dgm:t>
        <a:bodyPr/>
        <a:lstStyle/>
        <a:p>
          <a:endParaRPr lang="ja-JP" altLang="en-US"/>
        </a:p>
      </dgm:t>
    </dgm:pt>
    <dgm:pt modelId="{27BF4120-603B-4762-96A8-000AE7C3D36D}" type="sibTrans" cxnId="{3425D274-5F18-47D6-BF25-C25500733AC1}">
      <dgm:prSet/>
      <dgm:spPr/>
      <dgm:t>
        <a:bodyPr/>
        <a:lstStyle/>
        <a:p>
          <a:endParaRPr lang="ja-JP" altLang="en-US"/>
        </a:p>
      </dgm:t>
    </dgm:pt>
    <dgm:pt modelId="{2DF5C93D-618C-46CB-BCD5-E2E88BBE8303}">
      <dgm:prSet phldrT="[テキスト]"/>
      <dgm:spPr/>
      <dgm:t>
        <a:bodyPr/>
        <a:lstStyle/>
        <a:p>
          <a:r>
            <a:rPr lang="ja-JP" altLang="en-US" dirty="0"/>
            <a:t>理由として、発達障がいの確定診断へのハードルの高さや、登録・公表することによる患者数の増加への懸念などがある。</a:t>
          </a:r>
        </a:p>
      </dgm:t>
    </dgm:pt>
    <dgm:pt modelId="{BF569FF7-64B8-4D45-902D-436728244B50}" type="parTrans" cxnId="{57FFDEE9-3DA5-4A34-BEB3-C8B44A18B765}">
      <dgm:prSet/>
      <dgm:spPr/>
      <dgm:t>
        <a:bodyPr/>
        <a:lstStyle/>
        <a:p>
          <a:endParaRPr lang="ja-JP" altLang="en-US"/>
        </a:p>
      </dgm:t>
    </dgm:pt>
    <dgm:pt modelId="{9FC01E98-E577-40D8-82B5-476619B470B0}" type="sibTrans" cxnId="{57FFDEE9-3DA5-4A34-BEB3-C8B44A18B765}">
      <dgm:prSet/>
      <dgm:spPr/>
      <dgm:t>
        <a:bodyPr/>
        <a:lstStyle/>
        <a:p>
          <a:endParaRPr lang="ja-JP" altLang="en-US"/>
        </a:p>
      </dgm:t>
    </dgm:pt>
    <dgm:pt modelId="{EAB3AD40-466D-4281-9504-7B5C073564B0}" type="pres">
      <dgm:prSet presAssocID="{F1AB11D0-605B-4126-AF4B-D2199DE2F10A}" presName="linear" presStyleCnt="0">
        <dgm:presLayoutVars>
          <dgm:dir/>
          <dgm:animLvl val="lvl"/>
          <dgm:resizeHandles val="exact"/>
        </dgm:presLayoutVars>
      </dgm:prSet>
      <dgm:spPr/>
    </dgm:pt>
    <dgm:pt modelId="{F1B6C659-757E-4406-BFDD-5AD9E3201068}" type="pres">
      <dgm:prSet presAssocID="{A865AB8A-A50C-45CC-B588-940AB984AA79}" presName="parentLin" presStyleCnt="0"/>
      <dgm:spPr/>
    </dgm:pt>
    <dgm:pt modelId="{756C9F6D-2F55-40FA-8199-D4AB79B3DA92}" type="pres">
      <dgm:prSet presAssocID="{A865AB8A-A50C-45CC-B588-940AB984AA79}" presName="parentLeftMargin" presStyleLbl="node1" presStyleIdx="0" presStyleCnt="3"/>
      <dgm:spPr/>
    </dgm:pt>
    <dgm:pt modelId="{E1A52CE3-4B8C-46C4-A7EE-4B478239F53D}" type="pres">
      <dgm:prSet presAssocID="{A865AB8A-A50C-45CC-B588-940AB984AA79}" presName="parentText" presStyleLbl="node1" presStyleIdx="0" presStyleCnt="3">
        <dgm:presLayoutVars>
          <dgm:chMax val="0"/>
          <dgm:bulletEnabled val="1"/>
        </dgm:presLayoutVars>
      </dgm:prSet>
      <dgm:spPr/>
    </dgm:pt>
    <dgm:pt modelId="{8E661E45-BA4C-4B77-9CF5-1CAD2B7FFA70}" type="pres">
      <dgm:prSet presAssocID="{A865AB8A-A50C-45CC-B588-940AB984AA79}" presName="negativeSpace" presStyleCnt="0"/>
      <dgm:spPr/>
    </dgm:pt>
    <dgm:pt modelId="{FCE21313-267E-4127-8B28-A61C020DAF38}" type="pres">
      <dgm:prSet presAssocID="{A865AB8A-A50C-45CC-B588-940AB984AA79}" presName="childText" presStyleLbl="conFgAcc1" presStyleIdx="0" presStyleCnt="3">
        <dgm:presLayoutVars>
          <dgm:bulletEnabled val="1"/>
        </dgm:presLayoutVars>
      </dgm:prSet>
      <dgm:spPr/>
    </dgm:pt>
    <dgm:pt modelId="{FC5B0B45-A8C8-42DA-B8AB-1FBC79BCC2C8}" type="pres">
      <dgm:prSet presAssocID="{F0AC2EE6-4F8D-4FD1-BDE5-FD9E9F191967}" presName="spaceBetweenRectangles" presStyleCnt="0"/>
      <dgm:spPr/>
    </dgm:pt>
    <dgm:pt modelId="{47D6CC60-7C97-42AE-BD21-733B78C9C83A}" type="pres">
      <dgm:prSet presAssocID="{7F1692C9-28AD-45DA-B2C9-07A75F70414D}" presName="parentLin" presStyleCnt="0"/>
      <dgm:spPr/>
    </dgm:pt>
    <dgm:pt modelId="{606FFBC9-3A0B-4A0B-844B-15F8CD9D941E}" type="pres">
      <dgm:prSet presAssocID="{7F1692C9-28AD-45DA-B2C9-07A75F70414D}" presName="parentLeftMargin" presStyleLbl="node1" presStyleIdx="0" presStyleCnt="3"/>
      <dgm:spPr/>
    </dgm:pt>
    <dgm:pt modelId="{A5504F70-B3B9-4A2C-BAA6-4C29BF4CE217}" type="pres">
      <dgm:prSet presAssocID="{7F1692C9-28AD-45DA-B2C9-07A75F70414D}" presName="parentText" presStyleLbl="node1" presStyleIdx="1" presStyleCnt="3">
        <dgm:presLayoutVars>
          <dgm:chMax val="0"/>
          <dgm:bulletEnabled val="1"/>
        </dgm:presLayoutVars>
      </dgm:prSet>
      <dgm:spPr/>
    </dgm:pt>
    <dgm:pt modelId="{7B7AACD7-B1B2-4647-A46C-2999D87756FC}" type="pres">
      <dgm:prSet presAssocID="{7F1692C9-28AD-45DA-B2C9-07A75F70414D}" presName="negativeSpace" presStyleCnt="0"/>
      <dgm:spPr/>
    </dgm:pt>
    <dgm:pt modelId="{C4D7125E-60FD-4B91-9F24-EFEA15123E25}" type="pres">
      <dgm:prSet presAssocID="{7F1692C9-28AD-45DA-B2C9-07A75F70414D}" presName="childText" presStyleLbl="conFgAcc1" presStyleIdx="1" presStyleCnt="3">
        <dgm:presLayoutVars>
          <dgm:bulletEnabled val="1"/>
        </dgm:presLayoutVars>
      </dgm:prSet>
      <dgm:spPr/>
    </dgm:pt>
    <dgm:pt modelId="{46BB9E25-1541-4BBA-843D-F259D1593568}" type="pres">
      <dgm:prSet presAssocID="{38015752-638C-4040-A577-69ECAEFEDA31}" presName="spaceBetweenRectangles" presStyleCnt="0"/>
      <dgm:spPr/>
    </dgm:pt>
    <dgm:pt modelId="{07549991-9D54-4A2D-AADB-F0B56180DFD5}" type="pres">
      <dgm:prSet presAssocID="{0FEADE95-A891-4F98-8878-941D40BFDDC8}" presName="parentLin" presStyleCnt="0"/>
      <dgm:spPr/>
    </dgm:pt>
    <dgm:pt modelId="{31FC0091-D526-4E02-AFD3-09AABA54D440}" type="pres">
      <dgm:prSet presAssocID="{0FEADE95-A891-4F98-8878-941D40BFDDC8}" presName="parentLeftMargin" presStyleLbl="node1" presStyleIdx="1" presStyleCnt="3"/>
      <dgm:spPr/>
    </dgm:pt>
    <dgm:pt modelId="{F31C6432-5354-408C-B6B0-86C98068731E}" type="pres">
      <dgm:prSet presAssocID="{0FEADE95-A891-4F98-8878-941D40BFDDC8}" presName="parentText" presStyleLbl="node1" presStyleIdx="2" presStyleCnt="3">
        <dgm:presLayoutVars>
          <dgm:chMax val="0"/>
          <dgm:bulletEnabled val="1"/>
        </dgm:presLayoutVars>
      </dgm:prSet>
      <dgm:spPr/>
    </dgm:pt>
    <dgm:pt modelId="{EC913F84-4316-4B98-81A8-18C7FF1AAE9D}" type="pres">
      <dgm:prSet presAssocID="{0FEADE95-A891-4F98-8878-941D40BFDDC8}" presName="negativeSpace" presStyleCnt="0"/>
      <dgm:spPr/>
    </dgm:pt>
    <dgm:pt modelId="{DC72ECED-1014-428A-B347-402D154E0C6C}" type="pres">
      <dgm:prSet presAssocID="{0FEADE95-A891-4F98-8878-941D40BFDDC8}" presName="childText" presStyleLbl="conFgAcc1" presStyleIdx="2" presStyleCnt="3">
        <dgm:presLayoutVars>
          <dgm:bulletEnabled val="1"/>
        </dgm:presLayoutVars>
      </dgm:prSet>
      <dgm:spPr/>
    </dgm:pt>
  </dgm:ptLst>
  <dgm:cxnLst>
    <dgm:cxn modelId="{2AE24100-755C-4B9F-8D10-BE9B5866CC9A}" type="presOf" srcId="{0FEADE95-A891-4F98-8878-941D40BFDDC8}" destId="{31FC0091-D526-4E02-AFD3-09AABA54D440}" srcOrd="0" destOrd="0" presId="urn:microsoft.com/office/officeart/2005/8/layout/list1"/>
    <dgm:cxn modelId="{0198A803-A320-43CF-B31A-FB6D16227927}" type="presOf" srcId="{AC1B72DD-81C7-4AB3-AF87-B59A24779971}" destId="{DC72ECED-1014-428A-B347-402D154E0C6C}" srcOrd="0" destOrd="1" presId="urn:microsoft.com/office/officeart/2005/8/layout/list1"/>
    <dgm:cxn modelId="{31A02D13-ED0E-40A4-8025-C1E47D48539F}" type="presOf" srcId="{2DF5C93D-618C-46CB-BCD5-E2E88BBE8303}" destId="{FCE21313-267E-4127-8B28-A61C020DAF38}" srcOrd="0" destOrd="1" presId="urn:microsoft.com/office/officeart/2005/8/layout/list1"/>
    <dgm:cxn modelId="{23858613-28B5-4F50-A23B-F957D1A484E0}" srcId="{A865AB8A-A50C-45CC-B588-940AB984AA79}" destId="{DFAEC0CC-B141-4A30-83A2-CD29BC27D301}" srcOrd="0" destOrd="0" parTransId="{D2C9F1F4-3075-4F01-8452-84DDA3C85781}" sibTransId="{2F6F1F46-5D1F-4863-8E47-E72EC94783A3}"/>
    <dgm:cxn modelId="{09CDD817-CB54-4049-A192-BCECE1176A7B}" type="presOf" srcId="{DFAEC0CC-B141-4A30-83A2-CD29BC27D301}" destId="{FCE21313-267E-4127-8B28-A61C020DAF38}" srcOrd="0" destOrd="0" presId="urn:microsoft.com/office/officeart/2005/8/layout/list1"/>
    <dgm:cxn modelId="{8D916936-5248-40D9-A68F-D9D258D36C87}" type="presOf" srcId="{0FEADE95-A891-4F98-8878-941D40BFDDC8}" destId="{F31C6432-5354-408C-B6B0-86C98068731E}" srcOrd="1" destOrd="0" presId="urn:microsoft.com/office/officeart/2005/8/layout/list1"/>
    <dgm:cxn modelId="{AD2F555C-11CD-45D0-9F09-51304158DE53}" type="presOf" srcId="{7F1692C9-28AD-45DA-B2C9-07A75F70414D}" destId="{606FFBC9-3A0B-4A0B-844B-15F8CD9D941E}" srcOrd="0" destOrd="0" presId="urn:microsoft.com/office/officeart/2005/8/layout/list1"/>
    <dgm:cxn modelId="{F5656D5E-74BC-4514-9EC4-D5FC57EB7166}" srcId="{F1AB11D0-605B-4126-AF4B-D2199DE2F10A}" destId="{7F1692C9-28AD-45DA-B2C9-07A75F70414D}" srcOrd="1" destOrd="0" parTransId="{99687900-86AE-48C4-BD13-AD2042180A3A}" sibTransId="{38015752-638C-4040-A577-69ECAEFEDA31}"/>
    <dgm:cxn modelId="{0EDAAC66-9869-4DEB-BB50-3975576853E5}" type="presOf" srcId="{F1AB11D0-605B-4126-AF4B-D2199DE2F10A}" destId="{EAB3AD40-466D-4281-9504-7B5C073564B0}" srcOrd="0" destOrd="0" presId="urn:microsoft.com/office/officeart/2005/8/layout/list1"/>
    <dgm:cxn modelId="{2AA8B34A-1A62-457C-A2E7-F5BD4B39BA8D}" type="presOf" srcId="{6CA3AF21-4719-44BF-9762-0EA6E0BF2901}" destId="{C4D7125E-60FD-4B91-9F24-EFEA15123E25}" srcOrd="0" destOrd="1" presId="urn:microsoft.com/office/officeart/2005/8/layout/list1"/>
    <dgm:cxn modelId="{3425D274-5F18-47D6-BF25-C25500733AC1}" srcId="{7F1692C9-28AD-45DA-B2C9-07A75F70414D}" destId="{6CA3AF21-4719-44BF-9762-0EA6E0BF2901}" srcOrd="1" destOrd="0" parTransId="{5A4CD34C-9F98-4605-A151-D87761205C33}" sibTransId="{27BF4120-603B-4762-96A8-000AE7C3D36D}"/>
    <dgm:cxn modelId="{F2B11478-0668-494D-B320-12C3090F0B30}" srcId="{F1AB11D0-605B-4126-AF4B-D2199DE2F10A}" destId="{A865AB8A-A50C-45CC-B588-940AB984AA79}" srcOrd="0" destOrd="0" parTransId="{5CAD91BD-180F-44F4-B0D3-931A11CF9EBE}" sibTransId="{F0AC2EE6-4F8D-4FD1-BDE5-FD9E9F191967}"/>
    <dgm:cxn modelId="{D73B358D-F5F2-407A-B8F4-2B64274F1D08}" type="presOf" srcId="{A865AB8A-A50C-45CC-B588-940AB984AA79}" destId="{E1A52CE3-4B8C-46C4-A7EE-4B478239F53D}" srcOrd="1" destOrd="0" presId="urn:microsoft.com/office/officeart/2005/8/layout/list1"/>
    <dgm:cxn modelId="{B86D889D-464E-4A2B-9A48-B8106623DE64}" type="presOf" srcId="{7F1692C9-28AD-45DA-B2C9-07A75F70414D}" destId="{A5504F70-B3B9-4A2C-BAA6-4C29BF4CE217}" srcOrd="1" destOrd="0" presId="urn:microsoft.com/office/officeart/2005/8/layout/list1"/>
    <dgm:cxn modelId="{29AEA8B3-F014-439F-A696-9BDE0DFD0FBE}" type="presOf" srcId="{41FEE3FF-5594-4CF9-BBD1-24D045D16AE3}" destId="{C4D7125E-60FD-4B91-9F24-EFEA15123E25}" srcOrd="0" destOrd="0" presId="urn:microsoft.com/office/officeart/2005/8/layout/list1"/>
    <dgm:cxn modelId="{969CC8B5-C652-4296-80A0-FB1F89C17911}" type="presOf" srcId="{3F73A3E3-CBFD-4588-AB83-56C94482BA05}" destId="{FCE21313-267E-4127-8B28-A61C020DAF38}" srcOrd="0" destOrd="2" presId="urn:microsoft.com/office/officeart/2005/8/layout/list1"/>
    <dgm:cxn modelId="{8510CEBA-18C9-4B75-B2F8-28CB43C8CA46}" srcId="{0FEADE95-A891-4F98-8878-941D40BFDDC8}" destId="{AC1B72DD-81C7-4AB3-AF87-B59A24779971}" srcOrd="1" destOrd="0" parTransId="{32807F87-3BFB-4073-AEC5-2A051216E269}" sibTransId="{BA22505A-93BE-4925-9FB0-487B28D00070}"/>
    <dgm:cxn modelId="{298D2EC4-EE1F-4E7B-A91D-30FFE5451098}" srcId="{A865AB8A-A50C-45CC-B588-940AB984AA79}" destId="{3F73A3E3-CBFD-4588-AB83-56C94482BA05}" srcOrd="2" destOrd="0" parTransId="{BFFADFF2-6DD1-461F-BDB9-F9B500A9BDEC}" sibTransId="{62F6EC31-47E8-494E-B9D3-168B544866F4}"/>
    <dgm:cxn modelId="{8B3A60C4-37F0-42FA-94F9-DFC2FC028806}" srcId="{0FEADE95-A891-4F98-8878-941D40BFDDC8}" destId="{B9AFE03A-AE05-43C4-85FC-44DB6127357A}" srcOrd="0" destOrd="0" parTransId="{FBDA29AB-A48D-4E40-B452-2128E5AD2B59}" sibTransId="{1421A181-ADF8-4D1E-B5F4-A443DDFCF882}"/>
    <dgm:cxn modelId="{09FA98DF-2B0B-46F1-86CB-CEF1A96ACB6B}" srcId="{7F1692C9-28AD-45DA-B2C9-07A75F70414D}" destId="{41FEE3FF-5594-4CF9-BBD1-24D045D16AE3}" srcOrd="0" destOrd="0" parTransId="{F7B73095-738B-400E-96FD-4BE78A4AB071}" sibTransId="{DEF65BB4-DC5A-4B10-9CDD-AE11E81F5E69}"/>
    <dgm:cxn modelId="{57FFDEE9-3DA5-4A34-BEB3-C8B44A18B765}" srcId="{A865AB8A-A50C-45CC-B588-940AB984AA79}" destId="{2DF5C93D-618C-46CB-BCD5-E2E88BBE8303}" srcOrd="1" destOrd="0" parTransId="{BF569FF7-64B8-4D45-902D-436728244B50}" sibTransId="{9FC01E98-E577-40D8-82B5-476619B470B0}"/>
    <dgm:cxn modelId="{88BE9CEB-16AA-4B94-93F7-52799CFC50D5}" type="presOf" srcId="{A865AB8A-A50C-45CC-B588-940AB984AA79}" destId="{756C9F6D-2F55-40FA-8199-D4AB79B3DA92}" srcOrd="0" destOrd="0" presId="urn:microsoft.com/office/officeart/2005/8/layout/list1"/>
    <dgm:cxn modelId="{E56416F6-D356-4E69-B860-D4F9DFCC3E21}" srcId="{F1AB11D0-605B-4126-AF4B-D2199DE2F10A}" destId="{0FEADE95-A891-4F98-8878-941D40BFDDC8}" srcOrd="2" destOrd="0" parTransId="{7C336866-4205-4EFC-9D44-B3B27FF154E1}" sibTransId="{669B2F9D-6ABF-4052-9BE2-A258025033E3}"/>
    <dgm:cxn modelId="{EC47A0FE-C4D8-4607-9CB8-65DF662B0470}" type="presOf" srcId="{B9AFE03A-AE05-43C4-85FC-44DB6127357A}" destId="{DC72ECED-1014-428A-B347-402D154E0C6C}" srcOrd="0" destOrd="0" presId="urn:microsoft.com/office/officeart/2005/8/layout/list1"/>
    <dgm:cxn modelId="{3AB0C1BC-5366-4ECB-9762-7FBB1B42D792}" type="presParOf" srcId="{EAB3AD40-466D-4281-9504-7B5C073564B0}" destId="{F1B6C659-757E-4406-BFDD-5AD9E3201068}" srcOrd="0" destOrd="0" presId="urn:microsoft.com/office/officeart/2005/8/layout/list1"/>
    <dgm:cxn modelId="{AE2186EB-E00B-4B64-AB63-A84C9660C021}" type="presParOf" srcId="{F1B6C659-757E-4406-BFDD-5AD9E3201068}" destId="{756C9F6D-2F55-40FA-8199-D4AB79B3DA92}" srcOrd="0" destOrd="0" presId="urn:microsoft.com/office/officeart/2005/8/layout/list1"/>
    <dgm:cxn modelId="{5BC49CB7-9DEB-4ADE-879C-00B5BE7497B3}" type="presParOf" srcId="{F1B6C659-757E-4406-BFDD-5AD9E3201068}" destId="{E1A52CE3-4B8C-46C4-A7EE-4B478239F53D}" srcOrd="1" destOrd="0" presId="urn:microsoft.com/office/officeart/2005/8/layout/list1"/>
    <dgm:cxn modelId="{46B22E82-58FB-4E2B-ACAC-B24AC978AC19}" type="presParOf" srcId="{EAB3AD40-466D-4281-9504-7B5C073564B0}" destId="{8E661E45-BA4C-4B77-9CF5-1CAD2B7FFA70}" srcOrd="1" destOrd="0" presId="urn:microsoft.com/office/officeart/2005/8/layout/list1"/>
    <dgm:cxn modelId="{129C3A8C-DD19-4227-A1F7-C949AB67A4E9}" type="presParOf" srcId="{EAB3AD40-466D-4281-9504-7B5C073564B0}" destId="{FCE21313-267E-4127-8B28-A61C020DAF38}" srcOrd="2" destOrd="0" presId="urn:microsoft.com/office/officeart/2005/8/layout/list1"/>
    <dgm:cxn modelId="{2668966E-068F-4A5D-A19C-CBED9E85E60F}" type="presParOf" srcId="{EAB3AD40-466D-4281-9504-7B5C073564B0}" destId="{FC5B0B45-A8C8-42DA-B8AB-1FBC79BCC2C8}" srcOrd="3" destOrd="0" presId="urn:microsoft.com/office/officeart/2005/8/layout/list1"/>
    <dgm:cxn modelId="{A2D77F5E-93A0-4FFA-843E-1420291CEF78}" type="presParOf" srcId="{EAB3AD40-466D-4281-9504-7B5C073564B0}" destId="{47D6CC60-7C97-42AE-BD21-733B78C9C83A}" srcOrd="4" destOrd="0" presId="urn:microsoft.com/office/officeart/2005/8/layout/list1"/>
    <dgm:cxn modelId="{3C9D31F2-6358-461C-8FA9-E321E0E8AA62}" type="presParOf" srcId="{47D6CC60-7C97-42AE-BD21-733B78C9C83A}" destId="{606FFBC9-3A0B-4A0B-844B-15F8CD9D941E}" srcOrd="0" destOrd="0" presId="urn:microsoft.com/office/officeart/2005/8/layout/list1"/>
    <dgm:cxn modelId="{9A8C24C7-370B-41C2-A277-CF17E311C4DE}" type="presParOf" srcId="{47D6CC60-7C97-42AE-BD21-733B78C9C83A}" destId="{A5504F70-B3B9-4A2C-BAA6-4C29BF4CE217}" srcOrd="1" destOrd="0" presId="urn:microsoft.com/office/officeart/2005/8/layout/list1"/>
    <dgm:cxn modelId="{015BB72C-474F-4DA9-9FBD-DF79815D4161}" type="presParOf" srcId="{EAB3AD40-466D-4281-9504-7B5C073564B0}" destId="{7B7AACD7-B1B2-4647-A46C-2999D87756FC}" srcOrd="5" destOrd="0" presId="urn:microsoft.com/office/officeart/2005/8/layout/list1"/>
    <dgm:cxn modelId="{09E53A0D-CE18-4130-8B64-6497EB6B3D12}" type="presParOf" srcId="{EAB3AD40-466D-4281-9504-7B5C073564B0}" destId="{C4D7125E-60FD-4B91-9F24-EFEA15123E25}" srcOrd="6" destOrd="0" presId="urn:microsoft.com/office/officeart/2005/8/layout/list1"/>
    <dgm:cxn modelId="{9F3F224A-9929-4C2D-87B0-B69FC9D832F8}" type="presParOf" srcId="{EAB3AD40-466D-4281-9504-7B5C073564B0}" destId="{46BB9E25-1541-4BBA-843D-F259D1593568}" srcOrd="7" destOrd="0" presId="urn:microsoft.com/office/officeart/2005/8/layout/list1"/>
    <dgm:cxn modelId="{95D785CF-7E9A-417F-87B5-CFFE68174C37}" type="presParOf" srcId="{EAB3AD40-466D-4281-9504-7B5C073564B0}" destId="{07549991-9D54-4A2D-AADB-F0B56180DFD5}" srcOrd="8" destOrd="0" presId="urn:microsoft.com/office/officeart/2005/8/layout/list1"/>
    <dgm:cxn modelId="{4E486DBF-49EC-4418-8D59-871441111DD0}" type="presParOf" srcId="{07549991-9D54-4A2D-AADB-F0B56180DFD5}" destId="{31FC0091-D526-4E02-AFD3-09AABA54D440}" srcOrd="0" destOrd="0" presId="urn:microsoft.com/office/officeart/2005/8/layout/list1"/>
    <dgm:cxn modelId="{477B1CD9-7FCA-49CA-BFCB-5A4D3AB68B27}" type="presParOf" srcId="{07549991-9D54-4A2D-AADB-F0B56180DFD5}" destId="{F31C6432-5354-408C-B6B0-86C98068731E}" srcOrd="1" destOrd="0" presId="urn:microsoft.com/office/officeart/2005/8/layout/list1"/>
    <dgm:cxn modelId="{88F7E5C1-D135-4B35-8FE9-281590ED65C9}" type="presParOf" srcId="{EAB3AD40-466D-4281-9504-7B5C073564B0}" destId="{EC913F84-4316-4B98-81A8-18C7FF1AAE9D}" srcOrd="9" destOrd="0" presId="urn:microsoft.com/office/officeart/2005/8/layout/list1"/>
    <dgm:cxn modelId="{85A4D9BB-5CA8-411E-ACDE-B35E7398DB7D}" type="presParOf" srcId="{EAB3AD40-466D-4281-9504-7B5C073564B0}" destId="{DC72ECED-1014-428A-B347-402D154E0C6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0B98CDB-2602-46E2-8DEF-023E3439273F}" type="doc">
      <dgm:prSet loTypeId="urn:microsoft.com/office/officeart/2005/8/layout/process3" loCatId="process" qsTypeId="urn:microsoft.com/office/officeart/2005/8/quickstyle/simple1" qsCatId="simple" csTypeId="urn:microsoft.com/office/officeart/2005/8/colors/accent1_2" csCatId="accent1" phldr="1"/>
      <dgm:spPr/>
    </dgm:pt>
    <dgm:pt modelId="{A35C5E44-B597-4F35-AF91-C0099EE76356}">
      <dgm:prSet phldrT="[テキスト]"/>
      <dgm:spPr/>
      <dgm:t>
        <a:bodyPr/>
        <a:lstStyle/>
        <a:p>
          <a:r>
            <a:rPr kumimoji="1" lang="ja-JP" altLang="en-US" dirty="0"/>
            <a:t>こども</a:t>
          </a:r>
          <a:r>
            <a:rPr kumimoji="1" lang="en-US" altLang="ja-JP" dirty="0"/>
            <a:t>WG</a:t>
          </a:r>
        </a:p>
        <a:p>
          <a:r>
            <a:rPr kumimoji="1" lang="ja-JP" altLang="en-US" dirty="0"/>
            <a:t>（８月２１日）</a:t>
          </a:r>
        </a:p>
      </dgm:t>
    </dgm:pt>
    <dgm:pt modelId="{23E66904-00DB-465C-8847-7B0426F27729}" type="parTrans" cxnId="{748DDF48-3C37-40E3-ABD3-8CF13AF8E58A}">
      <dgm:prSet/>
      <dgm:spPr/>
      <dgm:t>
        <a:bodyPr/>
        <a:lstStyle/>
        <a:p>
          <a:endParaRPr kumimoji="1" lang="ja-JP" altLang="en-US"/>
        </a:p>
      </dgm:t>
    </dgm:pt>
    <dgm:pt modelId="{31DD3CDD-73D2-48AB-9590-8C01A097DAAC}" type="sibTrans" cxnId="{748DDF48-3C37-40E3-ABD3-8CF13AF8E58A}">
      <dgm:prSet/>
      <dgm:spPr/>
      <dgm:t>
        <a:bodyPr/>
        <a:lstStyle/>
        <a:p>
          <a:endParaRPr kumimoji="1" lang="ja-JP" altLang="en-US"/>
        </a:p>
      </dgm:t>
    </dgm:pt>
    <dgm:pt modelId="{FD7D40E2-F945-4136-997D-DD1B8C140E6B}">
      <dgm:prSet phldrT="[テキスト]"/>
      <dgm:spPr/>
      <dgm:t>
        <a:bodyPr/>
        <a:lstStyle/>
        <a:p>
          <a:r>
            <a:rPr kumimoji="1" lang="ja-JP" altLang="en-US" dirty="0"/>
            <a:t>成人</a:t>
          </a:r>
          <a:r>
            <a:rPr kumimoji="1" lang="en-US" altLang="ja-JP" dirty="0"/>
            <a:t>WG</a:t>
          </a:r>
        </a:p>
        <a:p>
          <a:r>
            <a:rPr kumimoji="1" lang="ja-JP" altLang="en-US" dirty="0"/>
            <a:t>（１０月６日）</a:t>
          </a:r>
        </a:p>
      </dgm:t>
    </dgm:pt>
    <dgm:pt modelId="{8219578F-5D11-4E43-86CF-877AC2996136}" type="parTrans" cxnId="{E852E080-0CBA-48F8-BB9E-885BF3E7F776}">
      <dgm:prSet/>
      <dgm:spPr/>
      <dgm:t>
        <a:bodyPr/>
        <a:lstStyle/>
        <a:p>
          <a:endParaRPr kumimoji="1" lang="ja-JP" altLang="en-US"/>
        </a:p>
      </dgm:t>
    </dgm:pt>
    <dgm:pt modelId="{E8ED509F-AD82-42FB-88B0-4A753102298D}" type="sibTrans" cxnId="{E852E080-0CBA-48F8-BB9E-885BF3E7F776}">
      <dgm:prSet/>
      <dgm:spPr/>
      <dgm:t>
        <a:bodyPr/>
        <a:lstStyle/>
        <a:p>
          <a:endParaRPr kumimoji="1" lang="ja-JP" altLang="en-US"/>
        </a:p>
      </dgm:t>
    </dgm:pt>
    <dgm:pt modelId="{778CD096-18A0-4F39-98E7-96F1944D3FCD}">
      <dgm:prSet phldrT="[テキスト]"/>
      <dgm:spPr/>
      <dgm:t>
        <a:bodyPr/>
        <a:lstStyle/>
        <a:p>
          <a:r>
            <a:rPr kumimoji="1" lang="ja-JP" altLang="en-US" dirty="0"/>
            <a:t>第２回部会</a:t>
          </a:r>
          <a:endParaRPr kumimoji="1" lang="en-US" altLang="ja-JP" dirty="0"/>
        </a:p>
        <a:p>
          <a:r>
            <a:rPr kumimoji="1" lang="ja-JP" altLang="en-US" dirty="0"/>
            <a:t>（２月２５日）</a:t>
          </a:r>
        </a:p>
      </dgm:t>
    </dgm:pt>
    <dgm:pt modelId="{C2E6B011-851E-4288-AB49-7046BF8349FD}" type="parTrans" cxnId="{A05C2504-D3FC-4D3F-AF19-EA7070B26E04}">
      <dgm:prSet/>
      <dgm:spPr/>
      <dgm:t>
        <a:bodyPr/>
        <a:lstStyle/>
        <a:p>
          <a:endParaRPr kumimoji="1" lang="ja-JP" altLang="en-US"/>
        </a:p>
      </dgm:t>
    </dgm:pt>
    <dgm:pt modelId="{7257F588-3650-4835-B7ED-CB30B0CF45CD}" type="sibTrans" cxnId="{A05C2504-D3FC-4D3F-AF19-EA7070B26E04}">
      <dgm:prSet/>
      <dgm:spPr/>
      <dgm:t>
        <a:bodyPr/>
        <a:lstStyle/>
        <a:p>
          <a:endParaRPr kumimoji="1" lang="ja-JP" altLang="en-US"/>
        </a:p>
      </dgm:t>
    </dgm:pt>
    <dgm:pt modelId="{3BBFC5D9-5C25-4378-964A-685CD21AF7F2}">
      <dgm:prSet phldrT="[テキスト]"/>
      <dgm:spPr/>
      <dgm:t>
        <a:bodyPr/>
        <a:lstStyle/>
        <a:p>
          <a:r>
            <a:rPr kumimoji="1" lang="ja-JP" altLang="en-US" dirty="0"/>
            <a:t>拠点医療機関懇話会（８月４日）</a:t>
          </a:r>
        </a:p>
      </dgm:t>
    </dgm:pt>
    <dgm:pt modelId="{8C1F7C11-9799-468D-A635-C464BF671235}" type="parTrans" cxnId="{2472A99A-9CAA-4AE1-983D-F79FE7FBED62}">
      <dgm:prSet/>
      <dgm:spPr/>
      <dgm:t>
        <a:bodyPr/>
        <a:lstStyle/>
        <a:p>
          <a:endParaRPr kumimoji="1" lang="ja-JP" altLang="en-US"/>
        </a:p>
      </dgm:t>
    </dgm:pt>
    <dgm:pt modelId="{09AC084F-F04E-4839-B43E-D98BC6343C10}" type="sibTrans" cxnId="{2472A99A-9CAA-4AE1-983D-F79FE7FBED62}">
      <dgm:prSet/>
      <dgm:spPr/>
      <dgm:t>
        <a:bodyPr/>
        <a:lstStyle/>
        <a:p>
          <a:endParaRPr kumimoji="1" lang="ja-JP" altLang="en-US"/>
        </a:p>
      </dgm:t>
    </dgm:pt>
    <dgm:pt modelId="{D8BC809E-0DB2-408A-8B05-7B6A9608AD91}" type="pres">
      <dgm:prSet presAssocID="{60B98CDB-2602-46E2-8DEF-023E3439273F}" presName="linearFlow" presStyleCnt="0">
        <dgm:presLayoutVars>
          <dgm:dir/>
          <dgm:animLvl val="lvl"/>
          <dgm:resizeHandles val="exact"/>
        </dgm:presLayoutVars>
      </dgm:prSet>
      <dgm:spPr/>
    </dgm:pt>
    <dgm:pt modelId="{23FE536A-338C-4141-96EB-F9706050BE57}" type="pres">
      <dgm:prSet presAssocID="{3BBFC5D9-5C25-4378-964A-685CD21AF7F2}" presName="composite" presStyleCnt="0"/>
      <dgm:spPr/>
    </dgm:pt>
    <dgm:pt modelId="{7164097B-B78D-4948-B529-5D8296547370}" type="pres">
      <dgm:prSet presAssocID="{3BBFC5D9-5C25-4378-964A-685CD21AF7F2}" presName="parTx" presStyleLbl="node1" presStyleIdx="0" presStyleCnt="4">
        <dgm:presLayoutVars>
          <dgm:chMax val="0"/>
          <dgm:chPref val="0"/>
          <dgm:bulletEnabled val="1"/>
        </dgm:presLayoutVars>
      </dgm:prSet>
      <dgm:spPr/>
    </dgm:pt>
    <dgm:pt modelId="{B693A0D5-4458-474B-9380-C0B62C0E38FD}" type="pres">
      <dgm:prSet presAssocID="{3BBFC5D9-5C25-4378-964A-685CD21AF7F2}" presName="parSh" presStyleLbl="node1" presStyleIdx="0" presStyleCnt="4"/>
      <dgm:spPr/>
    </dgm:pt>
    <dgm:pt modelId="{11079F4E-827F-44F5-A84F-A6FADD8BE443}" type="pres">
      <dgm:prSet presAssocID="{3BBFC5D9-5C25-4378-964A-685CD21AF7F2}" presName="desTx" presStyleLbl="fgAcc1" presStyleIdx="0" presStyleCnt="4">
        <dgm:presLayoutVars>
          <dgm:bulletEnabled val="1"/>
        </dgm:presLayoutVars>
      </dgm:prSet>
      <dgm:spPr/>
    </dgm:pt>
    <dgm:pt modelId="{6BE55364-1E4E-4570-BCC7-2F9FB54DA0C9}" type="pres">
      <dgm:prSet presAssocID="{09AC084F-F04E-4839-B43E-D98BC6343C10}" presName="sibTrans" presStyleLbl="sibTrans2D1" presStyleIdx="0" presStyleCnt="3"/>
      <dgm:spPr/>
    </dgm:pt>
    <dgm:pt modelId="{3D75D008-147F-4694-ACFC-5446E2B49E07}" type="pres">
      <dgm:prSet presAssocID="{09AC084F-F04E-4839-B43E-D98BC6343C10}" presName="connTx" presStyleLbl="sibTrans2D1" presStyleIdx="0" presStyleCnt="3"/>
      <dgm:spPr/>
    </dgm:pt>
    <dgm:pt modelId="{F2C486F6-2D63-41DE-935E-E8C067896E36}" type="pres">
      <dgm:prSet presAssocID="{A35C5E44-B597-4F35-AF91-C0099EE76356}" presName="composite" presStyleCnt="0"/>
      <dgm:spPr/>
    </dgm:pt>
    <dgm:pt modelId="{825CCCC0-B478-43D9-B837-3DCB8802074B}" type="pres">
      <dgm:prSet presAssocID="{A35C5E44-B597-4F35-AF91-C0099EE76356}" presName="parTx" presStyleLbl="node1" presStyleIdx="0" presStyleCnt="4">
        <dgm:presLayoutVars>
          <dgm:chMax val="0"/>
          <dgm:chPref val="0"/>
          <dgm:bulletEnabled val="1"/>
        </dgm:presLayoutVars>
      </dgm:prSet>
      <dgm:spPr/>
    </dgm:pt>
    <dgm:pt modelId="{EB9E8C3F-5EF2-460C-8B6E-9E7434A55A9C}" type="pres">
      <dgm:prSet presAssocID="{A35C5E44-B597-4F35-AF91-C0099EE76356}" presName="parSh" presStyleLbl="node1" presStyleIdx="1" presStyleCnt="4"/>
      <dgm:spPr/>
    </dgm:pt>
    <dgm:pt modelId="{B9F76009-941A-48D4-AFE3-1785E88727FD}" type="pres">
      <dgm:prSet presAssocID="{A35C5E44-B597-4F35-AF91-C0099EE76356}" presName="desTx" presStyleLbl="fgAcc1" presStyleIdx="1" presStyleCnt="4">
        <dgm:presLayoutVars>
          <dgm:bulletEnabled val="1"/>
        </dgm:presLayoutVars>
      </dgm:prSet>
      <dgm:spPr/>
    </dgm:pt>
    <dgm:pt modelId="{14F6A4C9-46E3-4A09-B6AE-8D86D777A173}" type="pres">
      <dgm:prSet presAssocID="{31DD3CDD-73D2-48AB-9590-8C01A097DAAC}" presName="sibTrans" presStyleLbl="sibTrans2D1" presStyleIdx="1" presStyleCnt="3"/>
      <dgm:spPr/>
    </dgm:pt>
    <dgm:pt modelId="{C416FCD8-A2A6-4E87-BEF7-EAE66773AB59}" type="pres">
      <dgm:prSet presAssocID="{31DD3CDD-73D2-48AB-9590-8C01A097DAAC}" presName="connTx" presStyleLbl="sibTrans2D1" presStyleIdx="1" presStyleCnt="3"/>
      <dgm:spPr/>
    </dgm:pt>
    <dgm:pt modelId="{89E1B279-1EB1-427B-AE31-FE293220080F}" type="pres">
      <dgm:prSet presAssocID="{FD7D40E2-F945-4136-997D-DD1B8C140E6B}" presName="composite" presStyleCnt="0"/>
      <dgm:spPr/>
    </dgm:pt>
    <dgm:pt modelId="{C13616BB-5370-4B82-8B6C-485E662CCD70}" type="pres">
      <dgm:prSet presAssocID="{FD7D40E2-F945-4136-997D-DD1B8C140E6B}" presName="parTx" presStyleLbl="node1" presStyleIdx="1" presStyleCnt="4">
        <dgm:presLayoutVars>
          <dgm:chMax val="0"/>
          <dgm:chPref val="0"/>
          <dgm:bulletEnabled val="1"/>
        </dgm:presLayoutVars>
      </dgm:prSet>
      <dgm:spPr/>
    </dgm:pt>
    <dgm:pt modelId="{D775DB9C-FC01-4579-8301-9AA1CD808D91}" type="pres">
      <dgm:prSet presAssocID="{FD7D40E2-F945-4136-997D-DD1B8C140E6B}" presName="parSh" presStyleLbl="node1" presStyleIdx="2" presStyleCnt="4"/>
      <dgm:spPr/>
    </dgm:pt>
    <dgm:pt modelId="{47E5E485-BCBF-419C-9FDC-BC30275B7E18}" type="pres">
      <dgm:prSet presAssocID="{FD7D40E2-F945-4136-997D-DD1B8C140E6B}" presName="desTx" presStyleLbl="fgAcc1" presStyleIdx="2" presStyleCnt="4">
        <dgm:presLayoutVars>
          <dgm:bulletEnabled val="1"/>
        </dgm:presLayoutVars>
      </dgm:prSet>
      <dgm:spPr/>
    </dgm:pt>
    <dgm:pt modelId="{5D11DE4F-864B-4164-B1B3-D55C6FFABA20}" type="pres">
      <dgm:prSet presAssocID="{E8ED509F-AD82-42FB-88B0-4A753102298D}" presName="sibTrans" presStyleLbl="sibTrans2D1" presStyleIdx="2" presStyleCnt="3"/>
      <dgm:spPr/>
    </dgm:pt>
    <dgm:pt modelId="{5C465BE2-075E-495C-A859-6EAD23912473}" type="pres">
      <dgm:prSet presAssocID="{E8ED509F-AD82-42FB-88B0-4A753102298D}" presName="connTx" presStyleLbl="sibTrans2D1" presStyleIdx="2" presStyleCnt="3"/>
      <dgm:spPr/>
    </dgm:pt>
    <dgm:pt modelId="{1DB7530A-C185-437E-8A7F-42D977EC2DB1}" type="pres">
      <dgm:prSet presAssocID="{778CD096-18A0-4F39-98E7-96F1944D3FCD}" presName="composite" presStyleCnt="0"/>
      <dgm:spPr/>
    </dgm:pt>
    <dgm:pt modelId="{85C37165-7C07-47C4-9119-F1CEA56F4ADA}" type="pres">
      <dgm:prSet presAssocID="{778CD096-18A0-4F39-98E7-96F1944D3FCD}" presName="parTx" presStyleLbl="node1" presStyleIdx="2" presStyleCnt="4">
        <dgm:presLayoutVars>
          <dgm:chMax val="0"/>
          <dgm:chPref val="0"/>
          <dgm:bulletEnabled val="1"/>
        </dgm:presLayoutVars>
      </dgm:prSet>
      <dgm:spPr/>
    </dgm:pt>
    <dgm:pt modelId="{0176EE59-6B5F-4FD7-8EA9-5BFA387B208B}" type="pres">
      <dgm:prSet presAssocID="{778CD096-18A0-4F39-98E7-96F1944D3FCD}" presName="parSh" presStyleLbl="node1" presStyleIdx="3" presStyleCnt="4"/>
      <dgm:spPr/>
    </dgm:pt>
    <dgm:pt modelId="{2BBBB138-5837-4FBD-AAB5-D84413145CB5}" type="pres">
      <dgm:prSet presAssocID="{778CD096-18A0-4F39-98E7-96F1944D3FCD}" presName="desTx" presStyleLbl="fgAcc1" presStyleIdx="3" presStyleCnt="4">
        <dgm:presLayoutVars>
          <dgm:bulletEnabled val="1"/>
        </dgm:presLayoutVars>
      </dgm:prSet>
      <dgm:spPr/>
    </dgm:pt>
  </dgm:ptLst>
  <dgm:cxnLst>
    <dgm:cxn modelId="{A05C2504-D3FC-4D3F-AF19-EA7070B26E04}" srcId="{60B98CDB-2602-46E2-8DEF-023E3439273F}" destId="{778CD096-18A0-4F39-98E7-96F1944D3FCD}" srcOrd="3" destOrd="0" parTransId="{C2E6B011-851E-4288-AB49-7046BF8349FD}" sibTransId="{7257F588-3650-4835-B7ED-CB30B0CF45CD}"/>
    <dgm:cxn modelId="{EC5D5D15-AE1B-47D8-90FE-37785992B570}" type="presOf" srcId="{09AC084F-F04E-4839-B43E-D98BC6343C10}" destId="{3D75D008-147F-4694-ACFC-5446E2B49E07}" srcOrd="1" destOrd="0" presId="urn:microsoft.com/office/officeart/2005/8/layout/process3"/>
    <dgm:cxn modelId="{77DC6417-F386-4F38-8921-D4F561821FF5}" type="presOf" srcId="{60B98CDB-2602-46E2-8DEF-023E3439273F}" destId="{D8BC809E-0DB2-408A-8B05-7B6A9608AD91}" srcOrd="0" destOrd="0" presId="urn:microsoft.com/office/officeart/2005/8/layout/process3"/>
    <dgm:cxn modelId="{AF35DB24-CC17-4559-831B-BADC3F11C089}" type="presOf" srcId="{FD7D40E2-F945-4136-997D-DD1B8C140E6B}" destId="{D775DB9C-FC01-4579-8301-9AA1CD808D91}" srcOrd="1" destOrd="0" presId="urn:microsoft.com/office/officeart/2005/8/layout/process3"/>
    <dgm:cxn modelId="{09D0CC3C-AC32-4824-8895-0BDF6241AE6E}" type="presOf" srcId="{778CD096-18A0-4F39-98E7-96F1944D3FCD}" destId="{85C37165-7C07-47C4-9119-F1CEA56F4ADA}" srcOrd="0" destOrd="0" presId="urn:microsoft.com/office/officeart/2005/8/layout/process3"/>
    <dgm:cxn modelId="{CF97E75C-0A42-4BBB-9EFF-4FBE9E346ABB}" type="presOf" srcId="{A35C5E44-B597-4F35-AF91-C0099EE76356}" destId="{825CCCC0-B478-43D9-B837-3DCB8802074B}" srcOrd="0" destOrd="0" presId="urn:microsoft.com/office/officeart/2005/8/layout/process3"/>
    <dgm:cxn modelId="{748DDF48-3C37-40E3-ABD3-8CF13AF8E58A}" srcId="{60B98CDB-2602-46E2-8DEF-023E3439273F}" destId="{A35C5E44-B597-4F35-AF91-C0099EE76356}" srcOrd="1" destOrd="0" parTransId="{23E66904-00DB-465C-8847-7B0426F27729}" sibTransId="{31DD3CDD-73D2-48AB-9590-8C01A097DAAC}"/>
    <dgm:cxn modelId="{CE98284E-BFE8-468B-A28F-BBBE95D6894A}" type="presOf" srcId="{E8ED509F-AD82-42FB-88B0-4A753102298D}" destId="{5D11DE4F-864B-4164-B1B3-D55C6FFABA20}" srcOrd="0" destOrd="0" presId="urn:microsoft.com/office/officeart/2005/8/layout/process3"/>
    <dgm:cxn modelId="{B0D8F75A-A81A-4276-BF21-55AAB49E8A7E}" type="presOf" srcId="{31DD3CDD-73D2-48AB-9590-8C01A097DAAC}" destId="{C416FCD8-A2A6-4E87-BEF7-EAE66773AB59}" srcOrd="1" destOrd="0" presId="urn:microsoft.com/office/officeart/2005/8/layout/process3"/>
    <dgm:cxn modelId="{E852E080-0CBA-48F8-BB9E-885BF3E7F776}" srcId="{60B98CDB-2602-46E2-8DEF-023E3439273F}" destId="{FD7D40E2-F945-4136-997D-DD1B8C140E6B}" srcOrd="2" destOrd="0" parTransId="{8219578F-5D11-4E43-86CF-877AC2996136}" sibTransId="{E8ED509F-AD82-42FB-88B0-4A753102298D}"/>
    <dgm:cxn modelId="{2472A99A-9CAA-4AE1-983D-F79FE7FBED62}" srcId="{60B98CDB-2602-46E2-8DEF-023E3439273F}" destId="{3BBFC5D9-5C25-4378-964A-685CD21AF7F2}" srcOrd="0" destOrd="0" parTransId="{8C1F7C11-9799-468D-A635-C464BF671235}" sibTransId="{09AC084F-F04E-4839-B43E-D98BC6343C10}"/>
    <dgm:cxn modelId="{3C4519A3-653F-4D1D-B90C-FA32BA39D448}" type="presOf" srcId="{09AC084F-F04E-4839-B43E-D98BC6343C10}" destId="{6BE55364-1E4E-4570-BCC7-2F9FB54DA0C9}" srcOrd="0" destOrd="0" presId="urn:microsoft.com/office/officeart/2005/8/layout/process3"/>
    <dgm:cxn modelId="{1BEF6CAA-8D71-44B5-9993-3296D47AA48A}" type="presOf" srcId="{FD7D40E2-F945-4136-997D-DD1B8C140E6B}" destId="{C13616BB-5370-4B82-8B6C-485E662CCD70}" srcOrd="0" destOrd="0" presId="urn:microsoft.com/office/officeart/2005/8/layout/process3"/>
    <dgm:cxn modelId="{A70950C7-3C72-4F16-A5AF-26CB7A4E11D3}" type="presOf" srcId="{E8ED509F-AD82-42FB-88B0-4A753102298D}" destId="{5C465BE2-075E-495C-A859-6EAD23912473}" srcOrd="1" destOrd="0" presId="urn:microsoft.com/office/officeart/2005/8/layout/process3"/>
    <dgm:cxn modelId="{FF0203D3-3489-4476-990A-DE0504A70387}" type="presOf" srcId="{3BBFC5D9-5C25-4378-964A-685CD21AF7F2}" destId="{B693A0D5-4458-474B-9380-C0B62C0E38FD}" srcOrd="1" destOrd="0" presId="urn:microsoft.com/office/officeart/2005/8/layout/process3"/>
    <dgm:cxn modelId="{276F34DA-E59F-4F2E-A6E3-D825F1876416}" type="presOf" srcId="{778CD096-18A0-4F39-98E7-96F1944D3FCD}" destId="{0176EE59-6B5F-4FD7-8EA9-5BFA387B208B}" srcOrd="1" destOrd="0" presId="urn:microsoft.com/office/officeart/2005/8/layout/process3"/>
    <dgm:cxn modelId="{6A099CE4-8898-45DE-8474-3195ACBAEACF}" type="presOf" srcId="{31DD3CDD-73D2-48AB-9590-8C01A097DAAC}" destId="{14F6A4C9-46E3-4A09-B6AE-8D86D777A173}" srcOrd="0" destOrd="0" presId="urn:microsoft.com/office/officeart/2005/8/layout/process3"/>
    <dgm:cxn modelId="{7BC941EB-5A90-46C3-A608-E4D8D284E305}" type="presOf" srcId="{A35C5E44-B597-4F35-AF91-C0099EE76356}" destId="{EB9E8C3F-5EF2-460C-8B6E-9E7434A55A9C}" srcOrd="1" destOrd="0" presId="urn:microsoft.com/office/officeart/2005/8/layout/process3"/>
    <dgm:cxn modelId="{F4EECBF5-509C-4F2E-BB2F-2B8C8FA9B64B}" type="presOf" srcId="{3BBFC5D9-5C25-4378-964A-685CD21AF7F2}" destId="{7164097B-B78D-4948-B529-5D8296547370}" srcOrd="0" destOrd="0" presId="urn:microsoft.com/office/officeart/2005/8/layout/process3"/>
    <dgm:cxn modelId="{53BFE713-5938-4EB2-9E35-C75F640FEB5D}" type="presParOf" srcId="{D8BC809E-0DB2-408A-8B05-7B6A9608AD91}" destId="{23FE536A-338C-4141-96EB-F9706050BE57}" srcOrd="0" destOrd="0" presId="urn:microsoft.com/office/officeart/2005/8/layout/process3"/>
    <dgm:cxn modelId="{FECD10C8-D57A-4822-B329-47F9D7C385FE}" type="presParOf" srcId="{23FE536A-338C-4141-96EB-F9706050BE57}" destId="{7164097B-B78D-4948-B529-5D8296547370}" srcOrd="0" destOrd="0" presId="urn:microsoft.com/office/officeart/2005/8/layout/process3"/>
    <dgm:cxn modelId="{DC701553-4F71-41B1-A746-CFE3F45B0F13}" type="presParOf" srcId="{23FE536A-338C-4141-96EB-F9706050BE57}" destId="{B693A0D5-4458-474B-9380-C0B62C0E38FD}" srcOrd="1" destOrd="0" presId="urn:microsoft.com/office/officeart/2005/8/layout/process3"/>
    <dgm:cxn modelId="{4DC47516-A2E7-49EE-974E-307A11E3E65D}" type="presParOf" srcId="{23FE536A-338C-4141-96EB-F9706050BE57}" destId="{11079F4E-827F-44F5-A84F-A6FADD8BE443}" srcOrd="2" destOrd="0" presId="urn:microsoft.com/office/officeart/2005/8/layout/process3"/>
    <dgm:cxn modelId="{1707697D-D5E3-45C1-B9FB-78C035A425D6}" type="presParOf" srcId="{D8BC809E-0DB2-408A-8B05-7B6A9608AD91}" destId="{6BE55364-1E4E-4570-BCC7-2F9FB54DA0C9}" srcOrd="1" destOrd="0" presId="urn:microsoft.com/office/officeart/2005/8/layout/process3"/>
    <dgm:cxn modelId="{FD8228FE-49BB-48BF-B69C-964051DD58A7}" type="presParOf" srcId="{6BE55364-1E4E-4570-BCC7-2F9FB54DA0C9}" destId="{3D75D008-147F-4694-ACFC-5446E2B49E07}" srcOrd="0" destOrd="0" presId="urn:microsoft.com/office/officeart/2005/8/layout/process3"/>
    <dgm:cxn modelId="{2D011F21-8EC5-4C78-934D-1640A40FDDBC}" type="presParOf" srcId="{D8BC809E-0DB2-408A-8B05-7B6A9608AD91}" destId="{F2C486F6-2D63-41DE-935E-E8C067896E36}" srcOrd="2" destOrd="0" presId="urn:microsoft.com/office/officeart/2005/8/layout/process3"/>
    <dgm:cxn modelId="{03B16107-8388-402A-8F06-5817B6E1719A}" type="presParOf" srcId="{F2C486F6-2D63-41DE-935E-E8C067896E36}" destId="{825CCCC0-B478-43D9-B837-3DCB8802074B}" srcOrd="0" destOrd="0" presId="urn:microsoft.com/office/officeart/2005/8/layout/process3"/>
    <dgm:cxn modelId="{8F570077-A3CD-41D4-979C-0FD1935E58E6}" type="presParOf" srcId="{F2C486F6-2D63-41DE-935E-E8C067896E36}" destId="{EB9E8C3F-5EF2-460C-8B6E-9E7434A55A9C}" srcOrd="1" destOrd="0" presId="urn:microsoft.com/office/officeart/2005/8/layout/process3"/>
    <dgm:cxn modelId="{B81CF996-FA1D-4CE3-AAD7-313D37C3BC51}" type="presParOf" srcId="{F2C486F6-2D63-41DE-935E-E8C067896E36}" destId="{B9F76009-941A-48D4-AFE3-1785E88727FD}" srcOrd="2" destOrd="0" presId="urn:microsoft.com/office/officeart/2005/8/layout/process3"/>
    <dgm:cxn modelId="{E63067CE-BA9C-4D3A-9FF9-2F6074B9B440}" type="presParOf" srcId="{D8BC809E-0DB2-408A-8B05-7B6A9608AD91}" destId="{14F6A4C9-46E3-4A09-B6AE-8D86D777A173}" srcOrd="3" destOrd="0" presId="urn:microsoft.com/office/officeart/2005/8/layout/process3"/>
    <dgm:cxn modelId="{03843BFA-B011-4330-9CB8-95E7E90EC02C}" type="presParOf" srcId="{14F6A4C9-46E3-4A09-B6AE-8D86D777A173}" destId="{C416FCD8-A2A6-4E87-BEF7-EAE66773AB59}" srcOrd="0" destOrd="0" presId="urn:microsoft.com/office/officeart/2005/8/layout/process3"/>
    <dgm:cxn modelId="{64F83891-1E28-451B-93EC-AFA2B7A0F91A}" type="presParOf" srcId="{D8BC809E-0DB2-408A-8B05-7B6A9608AD91}" destId="{89E1B279-1EB1-427B-AE31-FE293220080F}" srcOrd="4" destOrd="0" presId="urn:microsoft.com/office/officeart/2005/8/layout/process3"/>
    <dgm:cxn modelId="{402D8830-AA62-4D1E-95AC-9F7BF30576C5}" type="presParOf" srcId="{89E1B279-1EB1-427B-AE31-FE293220080F}" destId="{C13616BB-5370-4B82-8B6C-485E662CCD70}" srcOrd="0" destOrd="0" presId="urn:microsoft.com/office/officeart/2005/8/layout/process3"/>
    <dgm:cxn modelId="{86E97FAC-01C7-4D9C-B931-18B12E7779AA}" type="presParOf" srcId="{89E1B279-1EB1-427B-AE31-FE293220080F}" destId="{D775DB9C-FC01-4579-8301-9AA1CD808D91}" srcOrd="1" destOrd="0" presId="urn:microsoft.com/office/officeart/2005/8/layout/process3"/>
    <dgm:cxn modelId="{19DC2D5B-AD23-416A-9A75-599227FDA626}" type="presParOf" srcId="{89E1B279-1EB1-427B-AE31-FE293220080F}" destId="{47E5E485-BCBF-419C-9FDC-BC30275B7E18}" srcOrd="2" destOrd="0" presId="urn:microsoft.com/office/officeart/2005/8/layout/process3"/>
    <dgm:cxn modelId="{722ED251-EF22-4524-86F3-0DA64F30BC99}" type="presParOf" srcId="{D8BC809E-0DB2-408A-8B05-7B6A9608AD91}" destId="{5D11DE4F-864B-4164-B1B3-D55C6FFABA20}" srcOrd="5" destOrd="0" presId="urn:microsoft.com/office/officeart/2005/8/layout/process3"/>
    <dgm:cxn modelId="{176E71CC-669E-472E-9C6E-4977BB9E9EA1}" type="presParOf" srcId="{5D11DE4F-864B-4164-B1B3-D55C6FFABA20}" destId="{5C465BE2-075E-495C-A859-6EAD23912473}" srcOrd="0" destOrd="0" presId="urn:microsoft.com/office/officeart/2005/8/layout/process3"/>
    <dgm:cxn modelId="{1448B958-B444-4B0B-879D-1A61B2BB23AC}" type="presParOf" srcId="{D8BC809E-0DB2-408A-8B05-7B6A9608AD91}" destId="{1DB7530A-C185-437E-8A7F-42D977EC2DB1}" srcOrd="6" destOrd="0" presId="urn:microsoft.com/office/officeart/2005/8/layout/process3"/>
    <dgm:cxn modelId="{E19E5563-1F2B-43C5-BC78-964A51412052}" type="presParOf" srcId="{1DB7530A-C185-437E-8A7F-42D977EC2DB1}" destId="{85C37165-7C07-47C4-9119-F1CEA56F4ADA}" srcOrd="0" destOrd="0" presId="urn:microsoft.com/office/officeart/2005/8/layout/process3"/>
    <dgm:cxn modelId="{EF29CB9D-267A-4812-AD82-FAB2057AB552}" type="presParOf" srcId="{1DB7530A-C185-437E-8A7F-42D977EC2DB1}" destId="{0176EE59-6B5F-4FD7-8EA9-5BFA387B208B}" srcOrd="1" destOrd="0" presId="urn:microsoft.com/office/officeart/2005/8/layout/process3"/>
    <dgm:cxn modelId="{D703795D-5621-4838-9745-623CB9B4883E}" type="presParOf" srcId="{1DB7530A-C185-437E-8A7F-42D977EC2DB1}" destId="{2BBBB138-5837-4FBD-AAB5-D84413145CB5}"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F51C6FF-B585-4A50-BD48-7DCE53FA7E36}" type="doc">
      <dgm:prSet loTypeId="urn:microsoft.com/office/officeart/2005/8/layout/hProcess9" loCatId="process" qsTypeId="urn:microsoft.com/office/officeart/2005/8/quickstyle/simple1" qsCatId="simple" csTypeId="urn:microsoft.com/office/officeart/2005/8/colors/accent1_2" csCatId="accent1" phldr="1"/>
      <dgm:spPr/>
    </dgm:pt>
    <dgm:pt modelId="{A27FCD40-7C19-47BE-B2BF-14BB616447A2}">
      <dgm:prSet phldrT="[テキスト]"/>
      <dgm:spPr/>
      <dgm:t>
        <a:bodyPr/>
        <a:lstStyle/>
        <a:p>
          <a:r>
            <a:rPr kumimoji="1" lang="en-US" altLang="ja-JP" dirty="0"/>
            <a:t>【</a:t>
          </a:r>
          <a:r>
            <a:rPr kumimoji="1" lang="ja-JP" altLang="en-US" dirty="0"/>
            <a:t>令和７年度</a:t>
          </a:r>
          <a:r>
            <a:rPr kumimoji="1" lang="en-US" altLang="ja-JP" dirty="0"/>
            <a:t>】</a:t>
          </a:r>
          <a:endParaRPr kumimoji="1" lang="ja-JP" altLang="en-US" dirty="0"/>
        </a:p>
      </dgm:t>
    </dgm:pt>
    <dgm:pt modelId="{5787CFB0-28EC-4B00-BADC-C85B34C746DC}" type="parTrans" cxnId="{5215A5EE-94CD-4CCF-95BE-6A75B718EAAF}">
      <dgm:prSet/>
      <dgm:spPr/>
      <dgm:t>
        <a:bodyPr/>
        <a:lstStyle/>
        <a:p>
          <a:endParaRPr kumimoji="1" lang="ja-JP" altLang="en-US"/>
        </a:p>
      </dgm:t>
    </dgm:pt>
    <dgm:pt modelId="{585C8D95-2A86-4F51-913D-5840984664BA}" type="sibTrans" cxnId="{5215A5EE-94CD-4CCF-95BE-6A75B718EAAF}">
      <dgm:prSet/>
      <dgm:spPr/>
      <dgm:t>
        <a:bodyPr/>
        <a:lstStyle/>
        <a:p>
          <a:endParaRPr kumimoji="1" lang="ja-JP" altLang="en-US"/>
        </a:p>
      </dgm:t>
    </dgm:pt>
    <dgm:pt modelId="{1AE11C30-1A50-49E8-95AE-99A09933BF65}">
      <dgm:prSet phldrT="[テキスト]"/>
      <dgm:spPr/>
      <dgm:t>
        <a:bodyPr/>
        <a:lstStyle/>
        <a:p>
          <a:r>
            <a:rPr kumimoji="1" lang="en-US" altLang="ja-JP" dirty="0"/>
            <a:t>【</a:t>
          </a:r>
          <a:r>
            <a:rPr kumimoji="1" lang="ja-JP" altLang="en-US" dirty="0"/>
            <a:t>令和８年度</a:t>
          </a:r>
          <a:r>
            <a:rPr kumimoji="1" lang="en-US" altLang="ja-JP" dirty="0"/>
            <a:t>】</a:t>
          </a:r>
          <a:endParaRPr kumimoji="1" lang="ja-JP" altLang="en-US" dirty="0"/>
        </a:p>
      </dgm:t>
    </dgm:pt>
    <dgm:pt modelId="{9D5C5BA6-E360-45FB-B4BA-0D2F4AFCA29D}" type="parTrans" cxnId="{A142321F-DFAE-4F36-9F0E-8B4D19FF7DEE}">
      <dgm:prSet/>
      <dgm:spPr/>
      <dgm:t>
        <a:bodyPr/>
        <a:lstStyle/>
        <a:p>
          <a:endParaRPr kumimoji="1" lang="ja-JP" altLang="en-US"/>
        </a:p>
      </dgm:t>
    </dgm:pt>
    <dgm:pt modelId="{A9903B82-88C6-4403-A58E-9C5097E9BCB3}" type="sibTrans" cxnId="{A142321F-DFAE-4F36-9F0E-8B4D19FF7DEE}">
      <dgm:prSet/>
      <dgm:spPr/>
      <dgm:t>
        <a:bodyPr/>
        <a:lstStyle/>
        <a:p>
          <a:endParaRPr kumimoji="1" lang="ja-JP" altLang="en-US"/>
        </a:p>
      </dgm:t>
    </dgm:pt>
    <dgm:pt modelId="{89627243-814B-4FE5-B13C-BCED14182E70}">
      <dgm:prSet phldrT="[テキスト]"/>
      <dgm:spPr/>
      <dgm:t>
        <a:bodyPr/>
        <a:lstStyle/>
        <a:p>
          <a:r>
            <a:rPr kumimoji="1" lang="en-US" altLang="ja-JP" dirty="0"/>
            <a:t>【</a:t>
          </a:r>
          <a:r>
            <a:rPr kumimoji="1" lang="ja-JP" altLang="en-US" dirty="0"/>
            <a:t>令和９年度</a:t>
          </a:r>
          <a:r>
            <a:rPr kumimoji="1" lang="en-US" altLang="ja-JP" dirty="0"/>
            <a:t>】</a:t>
          </a:r>
          <a:endParaRPr kumimoji="1" lang="ja-JP" altLang="en-US" dirty="0"/>
        </a:p>
      </dgm:t>
    </dgm:pt>
    <dgm:pt modelId="{6E0DD2A9-9BF0-4900-8416-E22AD300CED7}" type="parTrans" cxnId="{02C1C900-0617-42FD-A6AD-255BF717E80A}">
      <dgm:prSet/>
      <dgm:spPr/>
      <dgm:t>
        <a:bodyPr/>
        <a:lstStyle/>
        <a:p>
          <a:endParaRPr kumimoji="1" lang="ja-JP" altLang="en-US"/>
        </a:p>
      </dgm:t>
    </dgm:pt>
    <dgm:pt modelId="{21589F22-27D7-46B8-A56B-3AD4AE45FFCA}" type="sibTrans" cxnId="{02C1C900-0617-42FD-A6AD-255BF717E80A}">
      <dgm:prSet/>
      <dgm:spPr/>
      <dgm:t>
        <a:bodyPr/>
        <a:lstStyle/>
        <a:p>
          <a:endParaRPr kumimoji="1" lang="ja-JP" altLang="en-US"/>
        </a:p>
      </dgm:t>
    </dgm:pt>
    <dgm:pt modelId="{62864E1E-302A-4C95-8559-4A3055F4DFF4}">
      <dgm:prSet phldrT="[テキスト]"/>
      <dgm:spPr/>
      <dgm:t>
        <a:bodyPr/>
        <a:lstStyle/>
        <a:p>
          <a:r>
            <a:rPr kumimoji="1" lang="ja-JP" altLang="en-US" dirty="0"/>
            <a:t>計画策定部会</a:t>
          </a:r>
        </a:p>
      </dgm:t>
    </dgm:pt>
    <dgm:pt modelId="{E9356C68-9228-4344-9D62-609FDB6231F3}" type="parTrans" cxnId="{3822AA3C-EDEE-466C-9DBF-4FE45E1FC01D}">
      <dgm:prSet/>
      <dgm:spPr/>
      <dgm:t>
        <a:bodyPr/>
        <a:lstStyle/>
        <a:p>
          <a:endParaRPr kumimoji="1" lang="ja-JP" altLang="en-US"/>
        </a:p>
      </dgm:t>
    </dgm:pt>
    <dgm:pt modelId="{797F6FFA-0B7E-49C4-8C4E-8157C584E242}" type="sibTrans" cxnId="{3822AA3C-EDEE-466C-9DBF-4FE45E1FC01D}">
      <dgm:prSet/>
      <dgm:spPr/>
      <dgm:t>
        <a:bodyPr/>
        <a:lstStyle/>
        <a:p>
          <a:endParaRPr kumimoji="1" lang="ja-JP" altLang="en-US"/>
        </a:p>
      </dgm:t>
    </dgm:pt>
    <dgm:pt modelId="{A9DC5EE6-9911-4205-9391-A0CC28CF9D57}">
      <dgm:prSet phldrT="[テキスト]"/>
      <dgm:spPr/>
      <dgm:t>
        <a:bodyPr/>
        <a:lstStyle/>
        <a:p>
          <a:r>
            <a:rPr kumimoji="1" lang="ja-JP" altLang="en-US" dirty="0"/>
            <a:t>事業方針の検討</a:t>
          </a:r>
        </a:p>
      </dgm:t>
    </dgm:pt>
    <dgm:pt modelId="{310274D6-4F9F-4351-8A8E-6D41B31A393C}" type="parTrans" cxnId="{AC1E54AC-47B1-42B3-AFEF-07BC99BBE3C8}">
      <dgm:prSet/>
      <dgm:spPr/>
      <dgm:t>
        <a:bodyPr/>
        <a:lstStyle/>
        <a:p>
          <a:endParaRPr kumimoji="1" lang="ja-JP" altLang="en-US"/>
        </a:p>
      </dgm:t>
    </dgm:pt>
    <dgm:pt modelId="{C54A3D52-459B-4528-97CB-3F2B5B2B28E3}" type="sibTrans" cxnId="{AC1E54AC-47B1-42B3-AFEF-07BC99BBE3C8}">
      <dgm:prSet/>
      <dgm:spPr/>
      <dgm:t>
        <a:bodyPr/>
        <a:lstStyle/>
        <a:p>
          <a:endParaRPr kumimoji="1" lang="ja-JP" altLang="en-US"/>
        </a:p>
      </dgm:t>
    </dgm:pt>
    <dgm:pt modelId="{C6C33644-80B6-4AC3-B093-07C48E4BB4E5}">
      <dgm:prSet phldrT="[テキスト]"/>
      <dgm:spPr/>
      <dgm:t>
        <a:bodyPr/>
        <a:lstStyle/>
        <a:p>
          <a:r>
            <a:rPr kumimoji="1" lang="ja-JP" altLang="en-US" dirty="0"/>
            <a:t>実態調査・ヒアリング</a:t>
          </a:r>
        </a:p>
      </dgm:t>
    </dgm:pt>
    <dgm:pt modelId="{18C60CB2-F4DC-4CB5-8574-332C9A75B118}" type="parTrans" cxnId="{635B365E-EBA0-4A37-96CF-FCC7ED488015}">
      <dgm:prSet/>
      <dgm:spPr/>
      <dgm:t>
        <a:bodyPr/>
        <a:lstStyle/>
        <a:p>
          <a:endParaRPr kumimoji="1" lang="ja-JP" altLang="en-US"/>
        </a:p>
      </dgm:t>
    </dgm:pt>
    <dgm:pt modelId="{8CD8A335-C78A-41A9-834E-1511ACB5B725}" type="sibTrans" cxnId="{635B365E-EBA0-4A37-96CF-FCC7ED488015}">
      <dgm:prSet/>
      <dgm:spPr/>
      <dgm:t>
        <a:bodyPr/>
        <a:lstStyle/>
        <a:p>
          <a:endParaRPr kumimoji="1" lang="ja-JP" altLang="en-US"/>
        </a:p>
      </dgm:t>
    </dgm:pt>
    <dgm:pt modelId="{8BEB4BBD-7E8D-4D0B-B142-20A81B9C5FD3}">
      <dgm:prSet phldrT="[テキスト]"/>
      <dgm:spPr/>
      <dgm:t>
        <a:bodyPr/>
        <a:lstStyle/>
        <a:p>
          <a:r>
            <a:rPr kumimoji="1" lang="ja-JP" altLang="en-US" dirty="0"/>
            <a:t>障がい者施策推進協議会で意見具申をとりまとめる。</a:t>
          </a:r>
        </a:p>
      </dgm:t>
    </dgm:pt>
    <dgm:pt modelId="{EC79904B-652A-452A-9612-BDA6A80C701F}" type="parTrans" cxnId="{AA976EDA-03D8-4F56-A091-B4A4DB1FA4EB}">
      <dgm:prSet/>
      <dgm:spPr/>
      <dgm:t>
        <a:bodyPr/>
        <a:lstStyle/>
        <a:p>
          <a:endParaRPr kumimoji="1" lang="ja-JP" altLang="en-US"/>
        </a:p>
      </dgm:t>
    </dgm:pt>
    <dgm:pt modelId="{916539C4-E341-49FC-A671-CD40999664AC}" type="sibTrans" cxnId="{AA976EDA-03D8-4F56-A091-B4A4DB1FA4EB}">
      <dgm:prSet/>
      <dgm:spPr/>
      <dgm:t>
        <a:bodyPr/>
        <a:lstStyle/>
        <a:p>
          <a:endParaRPr kumimoji="1" lang="ja-JP" altLang="en-US"/>
        </a:p>
      </dgm:t>
    </dgm:pt>
    <dgm:pt modelId="{B73E217F-CCB2-4596-B095-69E1E9D45CE8}">
      <dgm:prSet phldrT="[テキスト]"/>
      <dgm:spPr/>
      <dgm:t>
        <a:bodyPr/>
        <a:lstStyle/>
        <a:p>
          <a:r>
            <a:rPr kumimoji="1" lang="ja-JP" altLang="en-US" dirty="0"/>
            <a:t>新計画に基づき事業実施</a:t>
          </a:r>
        </a:p>
      </dgm:t>
    </dgm:pt>
    <dgm:pt modelId="{41E27998-F5DC-49FE-BE2F-662823715C7D}" type="parTrans" cxnId="{9638A254-C5F2-4ED9-8A22-E5B264A0F2A5}">
      <dgm:prSet/>
      <dgm:spPr/>
      <dgm:t>
        <a:bodyPr/>
        <a:lstStyle/>
        <a:p>
          <a:endParaRPr kumimoji="1" lang="ja-JP" altLang="en-US"/>
        </a:p>
      </dgm:t>
    </dgm:pt>
    <dgm:pt modelId="{25984ED0-53F2-43A8-9AF3-3B735F78C133}" type="sibTrans" cxnId="{9638A254-C5F2-4ED9-8A22-E5B264A0F2A5}">
      <dgm:prSet/>
      <dgm:spPr/>
      <dgm:t>
        <a:bodyPr/>
        <a:lstStyle/>
        <a:p>
          <a:endParaRPr kumimoji="1" lang="ja-JP" altLang="en-US"/>
        </a:p>
      </dgm:t>
    </dgm:pt>
    <dgm:pt modelId="{C4B2F904-2DDD-49EE-9DBB-DE10AB4870E8}">
      <dgm:prSet phldrT="[テキスト]"/>
      <dgm:spPr/>
      <dgm:t>
        <a:bodyPr/>
        <a:lstStyle/>
        <a:p>
          <a:r>
            <a:rPr kumimoji="1" lang="ja-JP" altLang="en-US" dirty="0"/>
            <a:t>年度末までに第６次障がい者計画策定</a:t>
          </a:r>
        </a:p>
      </dgm:t>
    </dgm:pt>
    <dgm:pt modelId="{D9381356-E7A8-4E96-BC18-870D9F470B13}" type="parTrans" cxnId="{A965B962-39F0-496F-8F5A-330623E0C174}">
      <dgm:prSet/>
      <dgm:spPr/>
      <dgm:t>
        <a:bodyPr/>
        <a:lstStyle/>
        <a:p>
          <a:endParaRPr kumimoji="1" lang="ja-JP" altLang="en-US"/>
        </a:p>
      </dgm:t>
    </dgm:pt>
    <dgm:pt modelId="{3442E3FA-ECB3-4D05-A23A-CEC7BC8F751E}" type="sibTrans" cxnId="{A965B962-39F0-496F-8F5A-330623E0C174}">
      <dgm:prSet/>
      <dgm:spPr/>
      <dgm:t>
        <a:bodyPr/>
        <a:lstStyle/>
        <a:p>
          <a:endParaRPr kumimoji="1" lang="ja-JP" altLang="en-US"/>
        </a:p>
      </dgm:t>
    </dgm:pt>
    <dgm:pt modelId="{7C323E00-403B-4F3F-AAD1-40EFD717C255}">
      <dgm:prSet phldrT="[テキスト]"/>
      <dgm:spPr/>
      <dgm:t>
        <a:bodyPr/>
        <a:lstStyle/>
        <a:p>
          <a:r>
            <a:rPr kumimoji="1" lang="ja-JP" altLang="en-US" dirty="0"/>
            <a:t>発達障がい児者支援体制整備検討部会</a:t>
          </a:r>
        </a:p>
      </dgm:t>
    </dgm:pt>
    <dgm:pt modelId="{2C0F3297-B936-44D1-8DD0-B5941D136AB0}" type="parTrans" cxnId="{E17A46B1-C78A-4BA8-ACE3-8D5AA0A0517F}">
      <dgm:prSet/>
      <dgm:spPr/>
      <dgm:t>
        <a:bodyPr/>
        <a:lstStyle/>
        <a:p>
          <a:endParaRPr kumimoji="1" lang="ja-JP" altLang="en-US"/>
        </a:p>
      </dgm:t>
    </dgm:pt>
    <dgm:pt modelId="{3ECC39B1-0C43-4BBF-87F2-F6EA825F2B8A}" type="sibTrans" cxnId="{E17A46B1-C78A-4BA8-ACE3-8D5AA0A0517F}">
      <dgm:prSet/>
      <dgm:spPr/>
      <dgm:t>
        <a:bodyPr/>
        <a:lstStyle/>
        <a:p>
          <a:endParaRPr kumimoji="1" lang="ja-JP" altLang="en-US"/>
        </a:p>
      </dgm:t>
    </dgm:pt>
    <dgm:pt modelId="{84023505-3110-4B91-A35E-151132D1E614}" type="pres">
      <dgm:prSet presAssocID="{CF51C6FF-B585-4A50-BD48-7DCE53FA7E36}" presName="CompostProcess" presStyleCnt="0">
        <dgm:presLayoutVars>
          <dgm:dir/>
          <dgm:resizeHandles val="exact"/>
        </dgm:presLayoutVars>
      </dgm:prSet>
      <dgm:spPr/>
    </dgm:pt>
    <dgm:pt modelId="{6BF319BF-7714-4195-A3D3-18F68683FF07}" type="pres">
      <dgm:prSet presAssocID="{CF51C6FF-B585-4A50-BD48-7DCE53FA7E36}" presName="arrow" presStyleLbl="bgShp" presStyleIdx="0" presStyleCnt="1"/>
      <dgm:spPr/>
    </dgm:pt>
    <dgm:pt modelId="{18F5B860-95A7-403C-9186-6430A2FF3126}" type="pres">
      <dgm:prSet presAssocID="{CF51C6FF-B585-4A50-BD48-7DCE53FA7E36}" presName="linearProcess" presStyleCnt="0"/>
      <dgm:spPr/>
    </dgm:pt>
    <dgm:pt modelId="{B0830E85-5FD9-48E0-A047-E7537AB5427C}" type="pres">
      <dgm:prSet presAssocID="{A27FCD40-7C19-47BE-B2BF-14BB616447A2}" presName="textNode" presStyleLbl="node1" presStyleIdx="0" presStyleCnt="3">
        <dgm:presLayoutVars>
          <dgm:bulletEnabled val="1"/>
        </dgm:presLayoutVars>
      </dgm:prSet>
      <dgm:spPr/>
    </dgm:pt>
    <dgm:pt modelId="{02F4DE54-B5DB-466D-9446-1A88BC0C6E5D}" type="pres">
      <dgm:prSet presAssocID="{585C8D95-2A86-4F51-913D-5840984664BA}" presName="sibTrans" presStyleCnt="0"/>
      <dgm:spPr/>
    </dgm:pt>
    <dgm:pt modelId="{FEF0F3CF-FEBE-4B6D-9421-21AE1E3DED94}" type="pres">
      <dgm:prSet presAssocID="{1AE11C30-1A50-49E8-95AE-99A09933BF65}" presName="textNode" presStyleLbl="node1" presStyleIdx="1" presStyleCnt="3">
        <dgm:presLayoutVars>
          <dgm:bulletEnabled val="1"/>
        </dgm:presLayoutVars>
      </dgm:prSet>
      <dgm:spPr/>
    </dgm:pt>
    <dgm:pt modelId="{4EEB29E6-4F56-4062-B67B-54E05B382E62}" type="pres">
      <dgm:prSet presAssocID="{A9903B82-88C6-4403-A58E-9C5097E9BCB3}" presName="sibTrans" presStyleCnt="0"/>
      <dgm:spPr/>
    </dgm:pt>
    <dgm:pt modelId="{11D514A9-4B7A-422D-82DA-0B17FD0B7E9C}" type="pres">
      <dgm:prSet presAssocID="{89627243-814B-4FE5-B13C-BCED14182E70}" presName="textNode" presStyleLbl="node1" presStyleIdx="2" presStyleCnt="3">
        <dgm:presLayoutVars>
          <dgm:bulletEnabled val="1"/>
        </dgm:presLayoutVars>
      </dgm:prSet>
      <dgm:spPr/>
    </dgm:pt>
  </dgm:ptLst>
  <dgm:cxnLst>
    <dgm:cxn modelId="{02C1C900-0617-42FD-A6AD-255BF717E80A}" srcId="{CF51C6FF-B585-4A50-BD48-7DCE53FA7E36}" destId="{89627243-814B-4FE5-B13C-BCED14182E70}" srcOrd="2" destOrd="0" parTransId="{6E0DD2A9-9BF0-4900-8416-E22AD300CED7}" sibTransId="{21589F22-27D7-46B8-A56B-3AD4AE45FFCA}"/>
    <dgm:cxn modelId="{A142321F-DFAE-4F36-9F0E-8B4D19FF7DEE}" srcId="{CF51C6FF-B585-4A50-BD48-7DCE53FA7E36}" destId="{1AE11C30-1A50-49E8-95AE-99A09933BF65}" srcOrd="1" destOrd="0" parTransId="{9D5C5BA6-E360-45FB-B4BA-0D2F4AFCA29D}" sibTransId="{A9903B82-88C6-4403-A58E-9C5097E9BCB3}"/>
    <dgm:cxn modelId="{8C5ADA34-3BF5-4083-9552-FD4B10A0E5CA}" type="presOf" srcId="{62864E1E-302A-4C95-8559-4A3055F4DFF4}" destId="{B0830E85-5FD9-48E0-A047-E7537AB5427C}" srcOrd="0" destOrd="1" presId="urn:microsoft.com/office/officeart/2005/8/layout/hProcess9"/>
    <dgm:cxn modelId="{3822AA3C-EDEE-466C-9DBF-4FE45E1FC01D}" srcId="{A27FCD40-7C19-47BE-B2BF-14BB616447A2}" destId="{62864E1E-302A-4C95-8559-4A3055F4DFF4}" srcOrd="0" destOrd="0" parTransId="{E9356C68-9228-4344-9D62-609FDB6231F3}" sibTransId="{797F6FFA-0B7E-49C4-8C4E-8157C584E242}"/>
    <dgm:cxn modelId="{635B365E-EBA0-4A37-96CF-FCC7ED488015}" srcId="{A27FCD40-7C19-47BE-B2BF-14BB616447A2}" destId="{C6C33644-80B6-4AC3-B093-07C48E4BB4E5}" srcOrd="2" destOrd="0" parTransId="{18C60CB2-F4DC-4CB5-8574-332C9A75B118}" sibTransId="{8CD8A335-C78A-41A9-834E-1511ACB5B725}"/>
    <dgm:cxn modelId="{A965B962-39F0-496F-8F5A-330623E0C174}" srcId="{1AE11C30-1A50-49E8-95AE-99A09933BF65}" destId="{C4B2F904-2DDD-49EE-9DBB-DE10AB4870E8}" srcOrd="1" destOrd="0" parTransId="{D9381356-E7A8-4E96-BC18-870D9F470B13}" sibTransId="{3442E3FA-ECB3-4D05-A23A-CEC7BC8F751E}"/>
    <dgm:cxn modelId="{3C6AD263-8CE6-4485-B05E-F3C6E5A4F4A0}" type="presOf" srcId="{B73E217F-CCB2-4596-B095-69E1E9D45CE8}" destId="{11D514A9-4B7A-422D-82DA-0B17FD0B7E9C}" srcOrd="0" destOrd="1" presId="urn:microsoft.com/office/officeart/2005/8/layout/hProcess9"/>
    <dgm:cxn modelId="{EEE3A649-B14B-4992-A325-4707372AFA7E}" type="presOf" srcId="{89627243-814B-4FE5-B13C-BCED14182E70}" destId="{11D514A9-4B7A-422D-82DA-0B17FD0B7E9C}" srcOrd="0" destOrd="0" presId="urn:microsoft.com/office/officeart/2005/8/layout/hProcess9"/>
    <dgm:cxn modelId="{9638A254-C5F2-4ED9-8A22-E5B264A0F2A5}" srcId="{89627243-814B-4FE5-B13C-BCED14182E70}" destId="{B73E217F-CCB2-4596-B095-69E1E9D45CE8}" srcOrd="0" destOrd="0" parTransId="{41E27998-F5DC-49FE-BE2F-662823715C7D}" sibTransId="{25984ED0-53F2-43A8-9AF3-3B735F78C133}"/>
    <dgm:cxn modelId="{B8898378-A2CD-43F6-9D71-950C0343C367}" type="presOf" srcId="{8BEB4BBD-7E8D-4D0B-B142-20A81B9C5FD3}" destId="{FEF0F3CF-FEBE-4B6D-9421-21AE1E3DED94}" srcOrd="0" destOrd="1" presId="urn:microsoft.com/office/officeart/2005/8/layout/hProcess9"/>
    <dgm:cxn modelId="{E3674196-943E-4FE5-B0A7-630F6B2FAEE8}" type="presOf" srcId="{C6C33644-80B6-4AC3-B093-07C48E4BB4E5}" destId="{B0830E85-5FD9-48E0-A047-E7537AB5427C}" srcOrd="0" destOrd="3" presId="urn:microsoft.com/office/officeart/2005/8/layout/hProcess9"/>
    <dgm:cxn modelId="{747D9D98-CA16-49B2-8F58-25766EC3A741}" type="presOf" srcId="{C4B2F904-2DDD-49EE-9DBB-DE10AB4870E8}" destId="{FEF0F3CF-FEBE-4B6D-9421-21AE1E3DED94}" srcOrd="0" destOrd="2" presId="urn:microsoft.com/office/officeart/2005/8/layout/hProcess9"/>
    <dgm:cxn modelId="{9142579A-CCD7-4862-AA3A-8135F7610675}" type="presOf" srcId="{7C323E00-403B-4F3F-AAD1-40EFD717C255}" destId="{B0830E85-5FD9-48E0-A047-E7537AB5427C}" srcOrd="0" destOrd="2" presId="urn:microsoft.com/office/officeart/2005/8/layout/hProcess9"/>
    <dgm:cxn modelId="{0F6371A5-953C-4802-B932-82DFB2224C6D}" type="presOf" srcId="{CF51C6FF-B585-4A50-BD48-7DCE53FA7E36}" destId="{84023505-3110-4B91-A35E-151132D1E614}" srcOrd="0" destOrd="0" presId="urn:microsoft.com/office/officeart/2005/8/layout/hProcess9"/>
    <dgm:cxn modelId="{AC1E54AC-47B1-42B3-AFEF-07BC99BBE3C8}" srcId="{A27FCD40-7C19-47BE-B2BF-14BB616447A2}" destId="{A9DC5EE6-9911-4205-9391-A0CC28CF9D57}" srcOrd="3" destOrd="0" parTransId="{310274D6-4F9F-4351-8A8E-6D41B31A393C}" sibTransId="{C54A3D52-459B-4528-97CB-3F2B5B2B28E3}"/>
    <dgm:cxn modelId="{E17A46B1-C78A-4BA8-ACE3-8D5AA0A0517F}" srcId="{A27FCD40-7C19-47BE-B2BF-14BB616447A2}" destId="{7C323E00-403B-4F3F-AAD1-40EFD717C255}" srcOrd="1" destOrd="0" parTransId="{2C0F3297-B936-44D1-8DD0-B5941D136AB0}" sibTransId="{3ECC39B1-0C43-4BBF-87F2-F6EA825F2B8A}"/>
    <dgm:cxn modelId="{2068CFB8-D154-4075-9764-3F3811938537}" type="presOf" srcId="{A9DC5EE6-9911-4205-9391-A0CC28CF9D57}" destId="{B0830E85-5FD9-48E0-A047-E7537AB5427C}" srcOrd="0" destOrd="4" presId="urn:microsoft.com/office/officeart/2005/8/layout/hProcess9"/>
    <dgm:cxn modelId="{193FF2D4-C186-4D65-8881-A74BAB716B23}" type="presOf" srcId="{1AE11C30-1A50-49E8-95AE-99A09933BF65}" destId="{FEF0F3CF-FEBE-4B6D-9421-21AE1E3DED94}" srcOrd="0" destOrd="0" presId="urn:microsoft.com/office/officeart/2005/8/layout/hProcess9"/>
    <dgm:cxn modelId="{AA976EDA-03D8-4F56-A091-B4A4DB1FA4EB}" srcId="{1AE11C30-1A50-49E8-95AE-99A09933BF65}" destId="{8BEB4BBD-7E8D-4D0B-B142-20A81B9C5FD3}" srcOrd="0" destOrd="0" parTransId="{EC79904B-652A-452A-9612-BDA6A80C701F}" sibTransId="{916539C4-E341-49FC-A671-CD40999664AC}"/>
    <dgm:cxn modelId="{596A49ED-11DC-4ADD-9DA6-5B728F54860A}" type="presOf" srcId="{A27FCD40-7C19-47BE-B2BF-14BB616447A2}" destId="{B0830E85-5FD9-48E0-A047-E7537AB5427C}" srcOrd="0" destOrd="0" presId="urn:microsoft.com/office/officeart/2005/8/layout/hProcess9"/>
    <dgm:cxn modelId="{5215A5EE-94CD-4CCF-95BE-6A75B718EAAF}" srcId="{CF51C6FF-B585-4A50-BD48-7DCE53FA7E36}" destId="{A27FCD40-7C19-47BE-B2BF-14BB616447A2}" srcOrd="0" destOrd="0" parTransId="{5787CFB0-28EC-4B00-BADC-C85B34C746DC}" sibTransId="{585C8D95-2A86-4F51-913D-5840984664BA}"/>
    <dgm:cxn modelId="{D632BB17-3949-4E9C-AD97-416005E6FCA0}" type="presParOf" srcId="{84023505-3110-4B91-A35E-151132D1E614}" destId="{6BF319BF-7714-4195-A3D3-18F68683FF07}" srcOrd="0" destOrd="0" presId="urn:microsoft.com/office/officeart/2005/8/layout/hProcess9"/>
    <dgm:cxn modelId="{0BA83976-F185-4F8C-9F3E-F9ED8A2EF253}" type="presParOf" srcId="{84023505-3110-4B91-A35E-151132D1E614}" destId="{18F5B860-95A7-403C-9186-6430A2FF3126}" srcOrd="1" destOrd="0" presId="urn:microsoft.com/office/officeart/2005/8/layout/hProcess9"/>
    <dgm:cxn modelId="{F3FDDC32-F263-4222-BC53-5E3246D86E15}" type="presParOf" srcId="{18F5B860-95A7-403C-9186-6430A2FF3126}" destId="{B0830E85-5FD9-48E0-A047-E7537AB5427C}" srcOrd="0" destOrd="0" presId="urn:microsoft.com/office/officeart/2005/8/layout/hProcess9"/>
    <dgm:cxn modelId="{1E24B542-B508-4A66-A63E-DEC7978BA9A2}" type="presParOf" srcId="{18F5B860-95A7-403C-9186-6430A2FF3126}" destId="{02F4DE54-B5DB-466D-9446-1A88BC0C6E5D}" srcOrd="1" destOrd="0" presId="urn:microsoft.com/office/officeart/2005/8/layout/hProcess9"/>
    <dgm:cxn modelId="{8DCD0439-60B2-494F-9E72-E541BD49FAF8}" type="presParOf" srcId="{18F5B860-95A7-403C-9186-6430A2FF3126}" destId="{FEF0F3CF-FEBE-4B6D-9421-21AE1E3DED94}" srcOrd="2" destOrd="0" presId="urn:microsoft.com/office/officeart/2005/8/layout/hProcess9"/>
    <dgm:cxn modelId="{DC0F99BF-5833-4A6F-AEAA-BF50DE6325E0}" type="presParOf" srcId="{18F5B860-95A7-403C-9186-6430A2FF3126}" destId="{4EEB29E6-4F56-4062-B67B-54E05B382E62}" srcOrd="3" destOrd="0" presId="urn:microsoft.com/office/officeart/2005/8/layout/hProcess9"/>
    <dgm:cxn modelId="{C53BBA8C-3A2E-4E18-976A-5CF16E377CE1}" type="presParOf" srcId="{18F5B860-95A7-403C-9186-6430A2FF3126}" destId="{11D514A9-4B7A-422D-82DA-0B17FD0B7E9C}" srcOrd="4"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373B25-8A41-483D-8EC3-7AEEB1FC8A6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kumimoji="1" lang="ja-JP" altLang="en-US"/>
        </a:p>
      </dgm:t>
    </dgm:pt>
    <dgm:pt modelId="{66F6E567-6AF8-4D47-B7FD-CC66F07F11F0}">
      <dgm:prSet phldrT="[テキスト]" custT="1"/>
      <dgm:spPr/>
      <dgm:t>
        <a:bodyPr/>
        <a:lstStyle/>
        <a:p>
          <a:r>
            <a:rPr kumimoji="1" lang="ja-JP" altLang="en-US" sz="1800" dirty="0"/>
            <a:t>医療機関Ａ</a:t>
          </a:r>
        </a:p>
      </dgm:t>
    </dgm:pt>
    <dgm:pt modelId="{163CB483-9E36-4A6C-93F8-B6084D8173E4}" type="parTrans" cxnId="{FD437DE6-091B-4569-BE23-B2CD0B99468C}">
      <dgm:prSet/>
      <dgm:spPr/>
      <dgm:t>
        <a:bodyPr/>
        <a:lstStyle/>
        <a:p>
          <a:endParaRPr kumimoji="1" lang="ja-JP" altLang="en-US" sz="1200"/>
        </a:p>
      </dgm:t>
    </dgm:pt>
    <dgm:pt modelId="{CE219E0A-7184-41B3-B6A1-6390C61F283E}" type="sibTrans" cxnId="{FD437DE6-091B-4569-BE23-B2CD0B99468C}">
      <dgm:prSet/>
      <dgm:spPr/>
      <dgm:t>
        <a:bodyPr/>
        <a:lstStyle/>
        <a:p>
          <a:endParaRPr kumimoji="1" lang="ja-JP" altLang="en-US" sz="1200"/>
        </a:p>
      </dgm:t>
    </dgm:pt>
    <dgm:pt modelId="{13FA6B1F-E079-4B6B-B120-B58C8E09E146}">
      <dgm:prSet phldrT="[テキスト]" custT="1"/>
      <dgm:spPr/>
      <dgm:t>
        <a:bodyPr/>
        <a:lstStyle/>
        <a:p>
          <a:r>
            <a:rPr kumimoji="1" lang="ja-JP" altLang="en-US" sz="1800" dirty="0"/>
            <a:t>規模：総合病院（小児科）</a:t>
          </a:r>
        </a:p>
      </dgm:t>
    </dgm:pt>
    <dgm:pt modelId="{B51F8A66-856F-426C-9C14-77536DEB6DD4}" type="parTrans" cxnId="{A5C184A7-F54E-4D8D-B483-046D8FA9E761}">
      <dgm:prSet/>
      <dgm:spPr/>
      <dgm:t>
        <a:bodyPr/>
        <a:lstStyle/>
        <a:p>
          <a:endParaRPr kumimoji="1" lang="ja-JP" altLang="en-US" sz="1200"/>
        </a:p>
      </dgm:t>
    </dgm:pt>
    <dgm:pt modelId="{7F5AC232-F2DF-45F0-831A-FA19979B5ED5}" type="sibTrans" cxnId="{A5C184A7-F54E-4D8D-B483-046D8FA9E761}">
      <dgm:prSet/>
      <dgm:spPr/>
      <dgm:t>
        <a:bodyPr/>
        <a:lstStyle/>
        <a:p>
          <a:endParaRPr kumimoji="1" lang="ja-JP" altLang="en-US" sz="1200"/>
        </a:p>
      </dgm:t>
    </dgm:pt>
    <dgm:pt modelId="{594AFFA1-EED0-429F-8EA2-AC651BE02325}">
      <dgm:prSet phldrT="[テキスト]" custT="1"/>
      <dgm:spPr/>
      <dgm:t>
        <a:bodyPr/>
        <a:lstStyle/>
        <a:p>
          <a:r>
            <a:rPr kumimoji="1" lang="ja-JP" altLang="en-US" sz="1800" dirty="0"/>
            <a:t>待期状況：</a:t>
          </a:r>
          <a:r>
            <a:rPr kumimoji="1" lang="en-US" altLang="ja-JP" sz="1800" dirty="0"/>
            <a:t>1</a:t>
          </a:r>
          <a:r>
            <a:rPr kumimoji="1" lang="ja-JP" altLang="en-US" sz="1800" dirty="0"/>
            <a:t>年（</a:t>
          </a:r>
          <a:r>
            <a:rPr kumimoji="1" lang="en-US" altLang="ja-JP" sz="1800" dirty="0"/>
            <a:t>51</a:t>
          </a:r>
          <a:r>
            <a:rPr kumimoji="1" lang="ja-JP" altLang="en-US" sz="1800" dirty="0"/>
            <a:t>～</a:t>
          </a:r>
          <a:r>
            <a:rPr kumimoji="1" lang="en-US" altLang="ja-JP" sz="1800" dirty="0"/>
            <a:t>70</a:t>
          </a:r>
          <a:r>
            <a:rPr kumimoji="1" lang="ja-JP" altLang="en-US" sz="1800" dirty="0"/>
            <a:t>人）</a:t>
          </a:r>
        </a:p>
      </dgm:t>
    </dgm:pt>
    <dgm:pt modelId="{45F3C8A0-3B94-4CB9-81DB-B65FC6DA1F77}" type="parTrans" cxnId="{EE7F34E8-C627-4CD7-A647-7E616D4D1C4F}">
      <dgm:prSet/>
      <dgm:spPr/>
      <dgm:t>
        <a:bodyPr/>
        <a:lstStyle/>
        <a:p>
          <a:endParaRPr kumimoji="1" lang="ja-JP" altLang="en-US" sz="1200"/>
        </a:p>
      </dgm:t>
    </dgm:pt>
    <dgm:pt modelId="{EF8766E0-5110-4E4C-83C4-C85689D22F10}" type="sibTrans" cxnId="{EE7F34E8-C627-4CD7-A647-7E616D4D1C4F}">
      <dgm:prSet/>
      <dgm:spPr/>
      <dgm:t>
        <a:bodyPr/>
        <a:lstStyle/>
        <a:p>
          <a:endParaRPr kumimoji="1" lang="ja-JP" altLang="en-US" sz="1200"/>
        </a:p>
      </dgm:t>
    </dgm:pt>
    <dgm:pt modelId="{6675346D-9B55-4089-BEB4-29EEDA3C5F36}">
      <dgm:prSet phldrT="[テキスト]" custT="1"/>
      <dgm:spPr/>
      <dgm:t>
        <a:bodyPr/>
        <a:lstStyle/>
        <a:p>
          <a:r>
            <a:rPr kumimoji="1" lang="ja-JP" altLang="en-US" sz="1800" dirty="0"/>
            <a:t>医療機関</a:t>
          </a:r>
          <a:r>
            <a:rPr kumimoji="1" lang="en-US" altLang="ja-JP" sz="1800" dirty="0"/>
            <a:t>B</a:t>
          </a:r>
          <a:endParaRPr kumimoji="1" lang="ja-JP" altLang="en-US" sz="1800" dirty="0"/>
        </a:p>
      </dgm:t>
    </dgm:pt>
    <dgm:pt modelId="{1FBC3B00-ACBC-4B7C-A7E5-9AD32A8AAD9C}" type="parTrans" cxnId="{AC02E8D1-526B-4330-A34D-AE3B4D77A9D0}">
      <dgm:prSet/>
      <dgm:spPr/>
      <dgm:t>
        <a:bodyPr/>
        <a:lstStyle/>
        <a:p>
          <a:endParaRPr kumimoji="1" lang="ja-JP" altLang="en-US" sz="1200"/>
        </a:p>
      </dgm:t>
    </dgm:pt>
    <dgm:pt modelId="{5A7D7EAF-A3F6-4D3F-9A8B-BAF79D3B2EBC}" type="sibTrans" cxnId="{AC02E8D1-526B-4330-A34D-AE3B4D77A9D0}">
      <dgm:prSet/>
      <dgm:spPr/>
      <dgm:t>
        <a:bodyPr/>
        <a:lstStyle/>
        <a:p>
          <a:endParaRPr kumimoji="1" lang="ja-JP" altLang="en-US" sz="1200"/>
        </a:p>
      </dgm:t>
    </dgm:pt>
    <dgm:pt modelId="{51E5B4E3-C017-4C27-B06E-DB06E177D92F}">
      <dgm:prSet phldrT="[テキスト]" custT="1"/>
      <dgm:spPr/>
      <dgm:t>
        <a:bodyPr/>
        <a:lstStyle/>
        <a:p>
          <a:r>
            <a:rPr kumimoji="1" lang="ja-JP" altLang="en-US" sz="1800" dirty="0"/>
            <a:t>規模：クリニック（精神科・神経内科）</a:t>
          </a:r>
        </a:p>
      </dgm:t>
    </dgm:pt>
    <dgm:pt modelId="{9366D42A-790D-4FFE-954B-0CEF5F5481C0}" type="parTrans" cxnId="{2F389D99-B9E5-4FC8-9AF3-058AC5D88D10}">
      <dgm:prSet/>
      <dgm:spPr/>
      <dgm:t>
        <a:bodyPr/>
        <a:lstStyle/>
        <a:p>
          <a:endParaRPr kumimoji="1" lang="ja-JP" altLang="en-US" sz="1200"/>
        </a:p>
      </dgm:t>
    </dgm:pt>
    <dgm:pt modelId="{679DD7F9-C7F6-402D-BE66-8D043F34F912}" type="sibTrans" cxnId="{2F389D99-B9E5-4FC8-9AF3-058AC5D88D10}">
      <dgm:prSet/>
      <dgm:spPr/>
      <dgm:t>
        <a:bodyPr/>
        <a:lstStyle/>
        <a:p>
          <a:endParaRPr kumimoji="1" lang="ja-JP" altLang="en-US" sz="1200"/>
        </a:p>
      </dgm:t>
    </dgm:pt>
    <dgm:pt modelId="{8983622E-2A93-466D-8D53-B47C3F011C93}">
      <dgm:prSet phldrT="[テキスト]" custT="1"/>
      <dgm:spPr/>
      <dgm:t>
        <a:bodyPr/>
        <a:lstStyle/>
        <a:p>
          <a:r>
            <a:rPr kumimoji="1" lang="ja-JP" altLang="en-US" sz="1800" dirty="0"/>
            <a:t>対象年齢：中学生以上～成人</a:t>
          </a:r>
        </a:p>
      </dgm:t>
    </dgm:pt>
    <dgm:pt modelId="{C466CE62-51D7-4CB3-9FA4-01F7D7D6166B}" type="parTrans" cxnId="{52897F00-C679-4A3F-B63F-327913C8613F}">
      <dgm:prSet/>
      <dgm:spPr/>
      <dgm:t>
        <a:bodyPr/>
        <a:lstStyle/>
        <a:p>
          <a:endParaRPr kumimoji="1" lang="ja-JP" altLang="en-US" sz="1200"/>
        </a:p>
      </dgm:t>
    </dgm:pt>
    <dgm:pt modelId="{6DEEF577-4D2D-4C4B-AB49-D615A695AE0D}" type="sibTrans" cxnId="{52897F00-C679-4A3F-B63F-327913C8613F}">
      <dgm:prSet/>
      <dgm:spPr/>
      <dgm:t>
        <a:bodyPr/>
        <a:lstStyle/>
        <a:p>
          <a:endParaRPr kumimoji="1" lang="ja-JP" altLang="en-US" sz="1200"/>
        </a:p>
      </dgm:t>
    </dgm:pt>
    <dgm:pt modelId="{71B6D05C-4836-42AF-B6C3-7D448482C132}">
      <dgm:prSet phldrT="[テキスト]" custT="1"/>
      <dgm:spPr/>
      <dgm:t>
        <a:bodyPr/>
        <a:lstStyle/>
        <a:p>
          <a:r>
            <a:rPr kumimoji="1" lang="ja-JP" altLang="en-US" sz="1800" dirty="0"/>
            <a:t>対象年齢：幼児から中学生まで</a:t>
          </a:r>
        </a:p>
      </dgm:t>
    </dgm:pt>
    <dgm:pt modelId="{8B5ECF6C-C149-44F0-B6E1-A696528FBE56}" type="parTrans" cxnId="{9B629EF3-E319-42AD-94E3-E4657F3F712D}">
      <dgm:prSet/>
      <dgm:spPr/>
      <dgm:t>
        <a:bodyPr/>
        <a:lstStyle/>
        <a:p>
          <a:endParaRPr kumimoji="1" lang="ja-JP" altLang="en-US" sz="1200"/>
        </a:p>
      </dgm:t>
    </dgm:pt>
    <dgm:pt modelId="{466BDE2A-0EE7-4129-AD94-826050B7C284}" type="sibTrans" cxnId="{9B629EF3-E319-42AD-94E3-E4657F3F712D}">
      <dgm:prSet/>
      <dgm:spPr/>
      <dgm:t>
        <a:bodyPr/>
        <a:lstStyle/>
        <a:p>
          <a:endParaRPr kumimoji="1" lang="ja-JP" altLang="en-US" sz="1200"/>
        </a:p>
      </dgm:t>
    </dgm:pt>
    <dgm:pt modelId="{D97465C0-DD5C-494A-942F-548C30DBB0A0}">
      <dgm:prSet phldrT="[テキスト]" custT="1"/>
      <dgm:spPr/>
      <dgm:t>
        <a:bodyPr/>
        <a:lstStyle/>
        <a:p>
          <a:r>
            <a:rPr kumimoji="1" lang="ja-JP" altLang="en-US" sz="1800" dirty="0"/>
            <a:t>待機状況：</a:t>
          </a:r>
          <a:r>
            <a:rPr kumimoji="1" lang="en-US" altLang="ja-JP" sz="1800" dirty="0"/>
            <a:t>14</a:t>
          </a:r>
          <a:r>
            <a:rPr kumimoji="1" lang="ja-JP" altLang="en-US" sz="1800" dirty="0"/>
            <a:t>日以内（</a:t>
          </a:r>
          <a:r>
            <a:rPr kumimoji="1" lang="en-US" altLang="ja-JP" sz="1800" dirty="0"/>
            <a:t>10</a:t>
          </a:r>
          <a:r>
            <a:rPr kumimoji="1" lang="ja-JP" altLang="en-US" sz="1800" dirty="0"/>
            <a:t>人以内）</a:t>
          </a:r>
        </a:p>
      </dgm:t>
    </dgm:pt>
    <dgm:pt modelId="{1FD697C5-C479-4CA6-97C7-D4A91C52B23F}" type="parTrans" cxnId="{3C670D87-65B2-4B9C-A61B-E89AE83D69B5}">
      <dgm:prSet/>
      <dgm:spPr/>
      <dgm:t>
        <a:bodyPr/>
        <a:lstStyle/>
        <a:p>
          <a:endParaRPr kumimoji="1" lang="ja-JP" altLang="en-US" sz="1200"/>
        </a:p>
      </dgm:t>
    </dgm:pt>
    <dgm:pt modelId="{AF8897B6-D8B7-47D7-A330-7450C3C37D4E}" type="sibTrans" cxnId="{3C670D87-65B2-4B9C-A61B-E89AE83D69B5}">
      <dgm:prSet/>
      <dgm:spPr/>
      <dgm:t>
        <a:bodyPr/>
        <a:lstStyle/>
        <a:p>
          <a:endParaRPr kumimoji="1" lang="ja-JP" altLang="en-US" sz="1200"/>
        </a:p>
      </dgm:t>
    </dgm:pt>
    <dgm:pt modelId="{5EC88C63-4AAD-45CE-BF12-6EEF045ACF28}" type="pres">
      <dgm:prSet presAssocID="{59373B25-8A41-483D-8EC3-7AEEB1FC8A66}" presName="Name0" presStyleCnt="0">
        <dgm:presLayoutVars>
          <dgm:dir/>
          <dgm:animLvl val="lvl"/>
          <dgm:resizeHandles val="exact"/>
        </dgm:presLayoutVars>
      </dgm:prSet>
      <dgm:spPr/>
    </dgm:pt>
    <dgm:pt modelId="{E4AD70AF-5B91-4B16-BF6B-9FCDBD1DFF9D}" type="pres">
      <dgm:prSet presAssocID="{66F6E567-6AF8-4D47-B7FD-CC66F07F11F0}" presName="composite" presStyleCnt="0"/>
      <dgm:spPr/>
    </dgm:pt>
    <dgm:pt modelId="{1FE214CE-8ED7-4933-9B7C-DC63076C1591}" type="pres">
      <dgm:prSet presAssocID="{66F6E567-6AF8-4D47-B7FD-CC66F07F11F0}" presName="parTx" presStyleLbl="alignNode1" presStyleIdx="0" presStyleCnt="2">
        <dgm:presLayoutVars>
          <dgm:chMax val="0"/>
          <dgm:chPref val="0"/>
          <dgm:bulletEnabled val="1"/>
        </dgm:presLayoutVars>
      </dgm:prSet>
      <dgm:spPr/>
    </dgm:pt>
    <dgm:pt modelId="{27E83977-47AD-4DD4-8C9E-37D7E6771396}" type="pres">
      <dgm:prSet presAssocID="{66F6E567-6AF8-4D47-B7FD-CC66F07F11F0}" presName="desTx" presStyleLbl="alignAccFollowNode1" presStyleIdx="0" presStyleCnt="2">
        <dgm:presLayoutVars>
          <dgm:bulletEnabled val="1"/>
        </dgm:presLayoutVars>
      </dgm:prSet>
      <dgm:spPr/>
    </dgm:pt>
    <dgm:pt modelId="{03BE8ED4-0B22-4D82-9A63-8F5E11862D21}" type="pres">
      <dgm:prSet presAssocID="{CE219E0A-7184-41B3-B6A1-6390C61F283E}" presName="space" presStyleCnt="0"/>
      <dgm:spPr/>
    </dgm:pt>
    <dgm:pt modelId="{E461B4FE-6527-4959-8D16-4DA21ABFF537}" type="pres">
      <dgm:prSet presAssocID="{6675346D-9B55-4089-BEB4-29EEDA3C5F36}" presName="composite" presStyleCnt="0"/>
      <dgm:spPr/>
    </dgm:pt>
    <dgm:pt modelId="{D06A402E-D7A2-4728-868C-2C266B823243}" type="pres">
      <dgm:prSet presAssocID="{6675346D-9B55-4089-BEB4-29EEDA3C5F36}" presName="parTx" presStyleLbl="alignNode1" presStyleIdx="1" presStyleCnt="2">
        <dgm:presLayoutVars>
          <dgm:chMax val="0"/>
          <dgm:chPref val="0"/>
          <dgm:bulletEnabled val="1"/>
        </dgm:presLayoutVars>
      </dgm:prSet>
      <dgm:spPr/>
    </dgm:pt>
    <dgm:pt modelId="{E7B8E3D3-F750-44C8-B0A8-F8444231E266}" type="pres">
      <dgm:prSet presAssocID="{6675346D-9B55-4089-BEB4-29EEDA3C5F36}" presName="desTx" presStyleLbl="alignAccFollowNode1" presStyleIdx="1" presStyleCnt="2">
        <dgm:presLayoutVars>
          <dgm:bulletEnabled val="1"/>
        </dgm:presLayoutVars>
      </dgm:prSet>
      <dgm:spPr/>
    </dgm:pt>
  </dgm:ptLst>
  <dgm:cxnLst>
    <dgm:cxn modelId="{52897F00-C679-4A3F-B63F-327913C8613F}" srcId="{6675346D-9B55-4089-BEB4-29EEDA3C5F36}" destId="{8983622E-2A93-466D-8D53-B47C3F011C93}" srcOrd="1" destOrd="0" parTransId="{C466CE62-51D7-4CB3-9FA4-01F7D7D6166B}" sibTransId="{6DEEF577-4D2D-4C4B-AB49-D615A695AE0D}"/>
    <dgm:cxn modelId="{8E067009-635B-42F7-AA4E-A9750D57CC0D}" type="presOf" srcId="{594AFFA1-EED0-429F-8EA2-AC651BE02325}" destId="{27E83977-47AD-4DD4-8C9E-37D7E6771396}" srcOrd="0" destOrd="2" presId="urn:microsoft.com/office/officeart/2005/8/layout/hList1"/>
    <dgm:cxn modelId="{16599217-210A-40C6-A025-37497DB32E0B}" type="presOf" srcId="{71B6D05C-4836-42AF-B6C3-7D448482C132}" destId="{27E83977-47AD-4DD4-8C9E-37D7E6771396}" srcOrd="0" destOrd="1" presId="urn:microsoft.com/office/officeart/2005/8/layout/hList1"/>
    <dgm:cxn modelId="{7756A933-A294-44B1-9C8E-D20F21C4F963}" type="presOf" srcId="{D97465C0-DD5C-494A-942F-548C30DBB0A0}" destId="{E7B8E3D3-F750-44C8-B0A8-F8444231E266}" srcOrd="0" destOrd="2" presId="urn:microsoft.com/office/officeart/2005/8/layout/hList1"/>
    <dgm:cxn modelId="{11D3BB67-D974-4181-BEFA-349613332DB2}" type="presOf" srcId="{59373B25-8A41-483D-8EC3-7AEEB1FC8A66}" destId="{5EC88C63-4AAD-45CE-BF12-6EEF045ACF28}" srcOrd="0" destOrd="0" presId="urn:microsoft.com/office/officeart/2005/8/layout/hList1"/>
    <dgm:cxn modelId="{C98D334B-1764-4F3A-83D3-23A087D5D8E3}" type="presOf" srcId="{13FA6B1F-E079-4B6B-B120-B58C8E09E146}" destId="{27E83977-47AD-4DD4-8C9E-37D7E6771396}" srcOrd="0" destOrd="0" presId="urn:microsoft.com/office/officeart/2005/8/layout/hList1"/>
    <dgm:cxn modelId="{63139971-259E-4B7D-B78B-ECDC3A415D29}" type="presOf" srcId="{8983622E-2A93-466D-8D53-B47C3F011C93}" destId="{E7B8E3D3-F750-44C8-B0A8-F8444231E266}" srcOrd="0" destOrd="1" presId="urn:microsoft.com/office/officeart/2005/8/layout/hList1"/>
    <dgm:cxn modelId="{3C670D87-65B2-4B9C-A61B-E89AE83D69B5}" srcId="{6675346D-9B55-4089-BEB4-29EEDA3C5F36}" destId="{D97465C0-DD5C-494A-942F-548C30DBB0A0}" srcOrd="2" destOrd="0" parTransId="{1FD697C5-C479-4CA6-97C7-D4A91C52B23F}" sibTransId="{AF8897B6-D8B7-47D7-A330-7450C3C37D4E}"/>
    <dgm:cxn modelId="{FAD45487-D63E-413F-A8EB-294818A23FCA}" type="presOf" srcId="{6675346D-9B55-4089-BEB4-29EEDA3C5F36}" destId="{D06A402E-D7A2-4728-868C-2C266B823243}" srcOrd="0" destOrd="0" presId="urn:microsoft.com/office/officeart/2005/8/layout/hList1"/>
    <dgm:cxn modelId="{2F389D99-B9E5-4FC8-9AF3-058AC5D88D10}" srcId="{6675346D-9B55-4089-BEB4-29EEDA3C5F36}" destId="{51E5B4E3-C017-4C27-B06E-DB06E177D92F}" srcOrd="0" destOrd="0" parTransId="{9366D42A-790D-4FFE-954B-0CEF5F5481C0}" sibTransId="{679DD7F9-C7F6-402D-BE66-8D043F34F912}"/>
    <dgm:cxn modelId="{FD3FA09B-54DC-4FDB-BF20-0B8AFE8A11AB}" type="presOf" srcId="{66F6E567-6AF8-4D47-B7FD-CC66F07F11F0}" destId="{1FE214CE-8ED7-4933-9B7C-DC63076C1591}" srcOrd="0" destOrd="0" presId="urn:microsoft.com/office/officeart/2005/8/layout/hList1"/>
    <dgm:cxn modelId="{A5C184A7-F54E-4D8D-B483-046D8FA9E761}" srcId="{66F6E567-6AF8-4D47-B7FD-CC66F07F11F0}" destId="{13FA6B1F-E079-4B6B-B120-B58C8E09E146}" srcOrd="0" destOrd="0" parTransId="{B51F8A66-856F-426C-9C14-77536DEB6DD4}" sibTransId="{7F5AC232-F2DF-45F0-831A-FA19979B5ED5}"/>
    <dgm:cxn modelId="{C21880AF-8B72-440C-9A23-154039FFAB2B}" type="presOf" srcId="{51E5B4E3-C017-4C27-B06E-DB06E177D92F}" destId="{E7B8E3D3-F750-44C8-B0A8-F8444231E266}" srcOrd="0" destOrd="0" presId="urn:microsoft.com/office/officeart/2005/8/layout/hList1"/>
    <dgm:cxn modelId="{AC02E8D1-526B-4330-A34D-AE3B4D77A9D0}" srcId="{59373B25-8A41-483D-8EC3-7AEEB1FC8A66}" destId="{6675346D-9B55-4089-BEB4-29EEDA3C5F36}" srcOrd="1" destOrd="0" parTransId="{1FBC3B00-ACBC-4B7C-A7E5-9AD32A8AAD9C}" sibTransId="{5A7D7EAF-A3F6-4D3F-9A8B-BAF79D3B2EBC}"/>
    <dgm:cxn modelId="{FD437DE6-091B-4569-BE23-B2CD0B99468C}" srcId="{59373B25-8A41-483D-8EC3-7AEEB1FC8A66}" destId="{66F6E567-6AF8-4D47-B7FD-CC66F07F11F0}" srcOrd="0" destOrd="0" parTransId="{163CB483-9E36-4A6C-93F8-B6084D8173E4}" sibTransId="{CE219E0A-7184-41B3-B6A1-6390C61F283E}"/>
    <dgm:cxn modelId="{EE7F34E8-C627-4CD7-A647-7E616D4D1C4F}" srcId="{66F6E567-6AF8-4D47-B7FD-CC66F07F11F0}" destId="{594AFFA1-EED0-429F-8EA2-AC651BE02325}" srcOrd="2" destOrd="0" parTransId="{45F3C8A0-3B94-4CB9-81DB-B65FC6DA1F77}" sibTransId="{EF8766E0-5110-4E4C-83C4-C85689D22F10}"/>
    <dgm:cxn modelId="{9B629EF3-E319-42AD-94E3-E4657F3F712D}" srcId="{66F6E567-6AF8-4D47-B7FD-CC66F07F11F0}" destId="{71B6D05C-4836-42AF-B6C3-7D448482C132}" srcOrd="1" destOrd="0" parTransId="{8B5ECF6C-C149-44F0-B6E1-A696528FBE56}" sibTransId="{466BDE2A-0EE7-4129-AD94-826050B7C284}"/>
    <dgm:cxn modelId="{934D38CE-B20E-4EA5-8AAD-F3B121106C3F}" type="presParOf" srcId="{5EC88C63-4AAD-45CE-BF12-6EEF045ACF28}" destId="{E4AD70AF-5B91-4B16-BF6B-9FCDBD1DFF9D}" srcOrd="0" destOrd="0" presId="urn:microsoft.com/office/officeart/2005/8/layout/hList1"/>
    <dgm:cxn modelId="{D0EE8D79-971B-49C9-B059-99DE3BA695AE}" type="presParOf" srcId="{E4AD70AF-5B91-4B16-BF6B-9FCDBD1DFF9D}" destId="{1FE214CE-8ED7-4933-9B7C-DC63076C1591}" srcOrd="0" destOrd="0" presId="urn:microsoft.com/office/officeart/2005/8/layout/hList1"/>
    <dgm:cxn modelId="{36228EA7-C322-4064-B7B2-21855F0CF664}" type="presParOf" srcId="{E4AD70AF-5B91-4B16-BF6B-9FCDBD1DFF9D}" destId="{27E83977-47AD-4DD4-8C9E-37D7E6771396}" srcOrd="1" destOrd="0" presId="urn:microsoft.com/office/officeart/2005/8/layout/hList1"/>
    <dgm:cxn modelId="{CD1FA6B5-DC12-4BED-B6D2-1C736C2E18C7}" type="presParOf" srcId="{5EC88C63-4AAD-45CE-BF12-6EEF045ACF28}" destId="{03BE8ED4-0B22-4D82-9A63-8F5E11862D21}" srcOrd="1" destOrd="0" presId="urn:microsoft.com/office/officeart/2005/8/layout/hList1"/>
    <dgm:cxn modelId="{FAE07981-4249-43AC-8DB4-856D9F08DBF8}" type="presParOf" srcId="{5EC88C63-4AAD-45CE-BF12-6EEF045ACF28}" destId="{E461B4FE-6527-4959-8D16-4DA21ABFF537}" srcOrd="2" destOrd="0" presId="urn:microsoft.com/office/officeart/2005/8/layout/hList1"/>
    <dgm:cxn modelId="{FEB7096E-18CC-4CE9-92FC-495F1204A219}" type="presParOf" srcId="{E461B4FE-6527-4959-8D16-4DA21ABFF537}" destId="{D06A402E-D7A2-4728-868C-2C266B823243}" srcOrd="0" destOrd="0" presId="urn:microsoft.com/office/officeart/2005/8/layout/hList1"/>
    <dgm:cxn modelId="{CB865E00-E95C-4B21-9785-1EAFD3FE217D}" type="presParOf" srcId="{E461B4FE-6527-4959-8D16-4DA21ABFF537}" destId="{E7B8E3D3-F750-44C8-B0A8-F8444231E26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7F4E36-6B68-47CE-97AF-240941D7403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727BF820-ACAC-40D2-BD79-033F63D2A4D8}">
      <dgm:prSet phldrT="[テキスト]"/>
      <dgm:spPr/>
      <dgm:t>
        <a:bodyPr/>
        <a:lstStyle/>
        <a:p>
          <a:r>
            <a:rPr kumimoji="1" lang="ja-JP" altLang="en-US" dirty="0"/>
            <a:t>現在の診療内容</a:t>
          </a:r>
        </a:p>
      </dgm:t>
    </dgm:pt>
    <dgm:pt modelId="{44F3071E-FDDE-41D4-9237-CB28F4122BCF}" type="parTrans" cxnId="{33E57579-36B3-4976-B5DC-698D6532F2A2}">
      <dgm:prSet/>
      <dgm:spPr/>
      <dgm:t>
        <a:bodyPr/>
        <a:lstStyle/>
        <a:p>
          <a:endParaRPr kumimoji="1" lang="ja-JP" altLang="en-US"/>
        </a:p>
      </dgm:t>
    </dgm:pt>
    <dgm:pt modelId="{2BCA1D54-9A11-478E-9567-27B686F579F6}" type="sibTrans" cxnId="{33E57579-36B3-4976-B5DC-698D6532F2A2}">
      <dgm:prSet/>
      <dgm:spPr/>
      <dgm:t>
        <a:bodyPr/>
        <a:lstStyle/>
        <a:p>
          <a:endParaRPr kumimoji="1" lang="ja-JP" altLang="en-US"/>
        </a:p>
      </dgm:t>
    </dgm:pt>
    <dgm:pt modelId="{D348228C-AD3D-48B1-8651-9CA76E5CC923}">
      <dgm:prSet phldrT="[テキスト]"/>
      <dgm:spPr/>
      <dgm:t>
        <a:bodyPr/>
        <a:lstStyle/>
        <a:p>
          <a:r>
            <a:rPr kumimoji="1" lang="ja-JP" altLang="en-US" dirty="0"/>
            <a:t>常勤医師と非常勤医師の２名で発達外来を担当。</a:t>
          </a:r>
        </a:p>
      </dgm:t>
    </dgm:pt>
    <dgm:pt modelId="{0E6E9F3B-4EE4-451E-B691-FE5E7F17CB5B}" type="parTrans" cxnId="{2AF24E85-E013-4A9C-AA33-B0E947BF1D5B}">
      <dgm:prSet/>
      <dgm:spPr/>
      <dgm:t>
        <a:bodyPr/>
        <a:lstStyle/>
        <a:p>
          <a:endParaRPr kumimoji="1" lang="ja-JP" altLang="en-US"/>
        </a:p>
      </dgm:t>
    </dgm:pt>
    <dgm:pt modelId="{6CF4BFDE-BB05-47DD-8C7C-04606393CBFE}" type="sibTrans" cxnId="{2AF24E85-E013-4A9C-AA33-B0E947BF1D5B}">
      <dgm:prSet/>
      <dgm:spPr/>
      <dgm:t>
        <a:bodyPr/>
        <a:lstStyle/>
        <a:p>
          <a:endParaRPr kumimoji="1" lang="ja-JP" altLang="en-US"/>
        </a:p>
      </dgm:t>
    </dgm:pt>
    <dgm:pt modelId="{1DAD4CFA-015A-4EF9-B4A0-7F8AED592791}">
      <dgm:prSet phldrT="[テキスト]"/>
      <dgm:spPr/>
      <dgm:t>
        <a:bodyPr/>
        <a:lstStyle/>
        <a:p>
          <a:r>
            <a:rPr kumimoji="1" lang="ja-JP" altLang="en-US" dirty="0"/>
            <a:t>どのような患者が多いか（受診理由）</a:t>
          </a:r>
          <a:endParaRPr kumimoji="1" lang="en-US" altLang="ja-JP" dirty="0"/>
        </a:p>
      </dgm:t>
    </dgm:pt>
    <dgm:pt modelId="{8592EAFF-816C-4385-B015-6A4E4529419B}" type="parTrans" cxnId="{A308461F-8F2F-435A-8089-DB96B65B9B37}">
      <dgm:prSet/>
      <dgm:spPr/>
      <dgm:t>
        <a:bodyPr/>
        <a:lstStyle/>
        <a:p>
          <a:endParaRPr kumimoji="1" lang="ja-JP" altLang="en-US"/>
        </a:p>
      </dgm:t>
    </dgm:pt>
    <dgm:pt modelId="{FD3EF687-1C9F-4BA2-8037-8D6EB796AE1C}" type="sibTrans" cxnId="{A308461F-8F2F-435A-8089-DB96B65B9B37}">
      <dgm:prSet/>
      <dgm:spPr/>
      <dgm:t>
        <a:bodyPr/>
        <a:lstStyle/>
        <a:p>
          <a:endParaRPr kumimoji="1" lang="ja-JP" altLang="en-US"/>
        </a:p>
      </dgm:t>
    </dgm:pt>
    <dgm:pt modelId="{606D1852-D566-4BC3-8567-4B87FBE08400}">
      <dgm:prSet phldrT="[テキスト]"/>
      <dgm:spPr/>
      <dgm:t>
        <a:bodyPr/>
        <a:lstStyle/>
        <a:p>
          <a:r>
            <a:rPr kumimoji="1" lang="ja-JP" altLang="en-US" dirty="0"/>
            <a:t>市の保健センターからの紹介が多い。</a:t>
          </a:r>
        </a:p>
      </dgm:t>
    </dgm:pt>
    <dgm:pt modelId="{3C055508-EC25-420B-8E34-C00960F01100}" type="parTrans" cxnId="{F86518FE-A410-495B-BA3C-4B00DE08B59F}">
      <dgm:prSet/>
      <dgm:spPr/>
      <dgm:t>
        <a:bodyPr/>
        <a:lstStyle/>
        <a:p>
          <a:endParaRPr kumimoji="1" lang="ja-JP" altLang="en-US"/>
        </a:p>
      </dgm:t>
    </dgm:pt>
    <dgm:pt modelId="{686938ED-B8C1-42B0-A74D-DD8BCE8C8865}" type="sibTrans" cxnId="{F86518FE-A410-495B-BA3C-4B00DE08B59F}">
      <dgm:prSet/>
      <dgm:spPr/>
      <dgm:t>
        <a:bodyPr/>
        <a:lstStyle/>
        <a:p>
          <a:endParaRPr kumimoji="1" lang="ja-JP" altLang="en-US"/>
        </a:p>
      </dgm:t>
    </dgm:pt>
    <dgm:pt modelId="{A710A165-49EB-4797-B314-A53E6B668192}">
      <dgm:prSet phldrT="[テキスト]"/>
      <dgm:spPr/>
      <dgm:t>
        <a:bodyPr/>
        <a:lstStyle/>
        <a:p>
          <a:r>
            <a:rPr kumimoji="1" lang="ja-JP" altLang="en-US" dirty="0"/>
            <a:t>初診の待機状況と課題</a:t>
          </a:r>
        </a:p>
      </dgm:t>
    </dgm:pt>
    <dgm:pt modelId="{FFD07501-37A1-40B6-80A1-65F5DF058389}" type="parTrans" cxnId="{656E15E3-9B0C-483F-A697-F732013D0A80}">
      <dgm:prSet/>
      <dgm:spPr/>
      <dgm:t>
        <a:bodyPr/>
        <a:lstStyle/>
        <a:p>
          <a:endParaRPr kumimoji="1" lang="ja-JP" altLang="en-US"/>
        </a:p>
      </dgm:t>
    </dgm:pt>
    <dgm:pt modelId="{BF9C42DD-0582-4F56-832B-FF77F21F29CD}" type="sibTrans" cxnId="{656E15E3-9B0C-483F-A697-F732013D0A80}">
      <dgm:prSet/>
      <dgm:spPr/>
      <dgm:t>
        <a:bodyPr/>
        <a:lstStyle/>
        <a:p>
          <a:endParaRPr kumimoji="1" lang="ja-JP" altLang="en-US"/>
        </a:p>
      </dgm:t>
    </dgm:pt>
    <dgm:pt modelId="{CAC2B715-8BB4-44A8-BAEE-29E7412E32E1}">
      <dgm:prSet phldrT="[テキスト]"/>
      <dgm:spPr/>
      <dgm:t>
        <a:bodyPr/>
        <a:lstStyle/>
        <a:p>
          <a:r>
            <a:rPr kumimoji="1" lang="ja-JP" altLang="en-US" dirty="0"/>
            <a:t>患者が多いため１５歳までを診療対象としてその後は地域の児童精神科医へ紹介。</a:t>
          </a:r>
        </a:p>
      </dgm:t>
    </dgm:pt>
    <dgm:pt modelId="{5CD65FC3-A00A-4762-9929-D4861235AD78}" type="parTrans" cxnId="{88286F29-D767-4669-BCE0-F2A401F5F62E}">
      <dgm:prSet/>
      <dgm:spPr/>
      <dgm:t>
        <a:bodyPr/>
        <a:lstStyle/>
        <a:p>
          <a:endParaRPr kumimoji="1" lang="ja-JP" altLang="en-US"/>
        </a:p>
      </dgm:t>
    </dgm:pt>
    <dgm:pt modelId="{D7E589EE-DC5C-44D8-820C-C9A0ACEC6FA7}" type="sibTrans" cxnId="{88286F29-D767-4669-BCE0-F2A401F5F62E}">
      <dgm:prSet/>
      <dgm:spPr/>
      <dgm:t>
        <a:bodyPr/>
        <a:lstStyle/>
        <a:p>
          <a:endParaRPr kumimoji="1" lang="ja-JP" altLang="en-US"/>
        </a:p>
      </dgm:t>
    </dgm:pt>
    <dgm:pt modelId="{EEF51F85-887A-4E2B-93B0-A262000709FF}">
      <dgm:prSet phldrT="[テキスト]"/>
      <dgm:spPr/>
      <dgm:t>
        <a:bodyPr/>
        <a:lstStyle/>
        <a:p>
          <a:r>
            <a:rPr kumimoji="1" lang="ja-JP" altLang="en-US" dirty="0"/>
            <a:t>投薬が必要な患者は月１回、その他の患者は半年に１回、経過観察の患者は１年後に予約。</a:t>
          </a:r>
        </a:p>
      </dgm:t>
    </dgm:pt>
    <dgm:pt modelId="{5C272CDC-E56F-420D-87C4-6D90DAB2B19E}" type="parTrans" cxnId="{6C2A5A89-E083-4D44-BE45-4F4FA67D3D28}">
      <dgm:prSet/>
      <dgm:spPr/>
      <dgm:t>
        <a:bodyPr/>
        <a:lstStyle/>
        <a:p>
          <a:endParaRPr kumimoji="1" lang="ja-JP" altLang="en-US"/>
        </a:p>
      </dgm:t>
    </dgm:pt>
    <dgm:pt modelId="{D6264B7D-FBB1-4F65-B0C9-23B7742E5183}" type="sibTrans" cxnId="{6C2A5A89-E083-4D44-BE45-4F4FA67D3D28}">
      <dgm:prSet/>
      <dgm:spPr/>
      <dgm:t>
        <a:bodyPr/>
        <a:lstStyle/>
        <a:p>
          <a:endParaRPr kumimoji="1" lang="ja-JP" altLang="en-US"/>
        </a:p>
      </dgm:t>
    </dgm:pt>
    <dgm:pt modelId="{75CE1D3A-9A86-4337-BCF3-182FA0A37663}">
      <dgm:prSet phldrT="[テキスト]"/>
      <dgm:spPr/>
      <dgm:t>
        <a:bodyPr/>
        <a:lstStyle/>
        <a:p>
          <a:r>
            <a:rPr kumimoji="1" lang="ja-JP" altLang="en-US" dirty="0"/>
            <a:t>近隣市からも多く来る。困りごとがある患者がほとんど。</a:t>
          </a:r>
        </a:p>
      </dgm:t>
    </dgm:pt>
    <dgm:pt modelId="{A6A45367-2757-4A20-906D-98BE18378E71}" type="parTrans" cxnId="{F9E35449-F1E4-457C-A564-39228E191238}">
      <dgm:prSet/>
      <dgm:spPr/>
      <dgm:t>
        <a:bodyPr/>
        <a:lstStyle/>
        <a:p>
          <a:endParaRPr kumimoji="1" lang="ja-JP" altLang="en-US"/>
        </a:p>
      </dgm:t>
    </dgm:pt>
    <dgm:pt modelId="{DF09DE3E-AE01-47ED-9878-F98256DC3081}" type="sibTrans" cxnId="{F9E35449-F1E4-457C-A564-39228E191238}">
      <dgm:prSet/>
      <dgm:spPr/>
      <dgm:t>
        <a:bodyPr/>
        <a:lstStyle/>
        <a:p>
          <a:endParaRPr kumimoji="1" lang="ja-JP" altLang="en-US"/>
        </a:p>
      </dgm:t>
    </dgm:pt>
    <dgm:pt modelId="{B9300289-E550-4953-B198-7A4B5AA0B76E}">
      <dgm:prSet phldrT="[テキスト]"/>
      <dgm:spPr/>
      <dgm:t>
        <a:bodyPr/>
        <a:lstStyle/>
        <a:p>
          <a:r>
            <a:rPr kumimoji="1" lang="ja-JP" altLang="en-US" dirty="0"/>
            <a:t>特別児童扶養手当や精神障害者手帳の更新、福祉用具のおむつの支給申請等の書類の記載を</a:t>
          </a:r>
          <a:r>
            <a:rPr kumimoji="1" lang="ja-JP" altLang="en-US" dirty="0">
              <a:solidFill>
                <a:schemeClr val="tx1"/>
              </a:solidFill>
            </a:rPr>
            <a:t>求</a:t>
          </a:r>
          <a:r>
            <a:rPr kumimoji="1" lang="ja-JP" altLang="en-US" b="0" dirty="0">
              <a:solidFill>
                <a:schemeClr val="tx1"/>
              </a:solidFill>
            </a:rPr>
            <a:t>めるケース</a:t>
          </a:r>
          <a:r>
            <a:rPr kumimoji="1" lang="ja-JP" altLang="en-US" dirty="0"/>
            <a:t>も多い。</a:t>
          </a:r>
        </a:p>
      </dgm:t>
    </dgm:pt>
    <dgm:pt modelId="{5757D6E2-D2A0-4D3A-AB7F-5BFC727F16A1}" type="parTrans" cxnId="{7E399DDB-BB4A-4911-BE13-ECE1F2A2B4A2}">
      <dgm:prSet/>
      <dgm:spPr/>
      <dgm:t>
        <a:bodyPr/>
        <a:lstStyle/>
        <a:p>
          <a:endParaRPr kumimoji="1" lang="ja-JP" altLang="en-US"/>
        </a:p>
      </dgm:t>
    </dgm:pt>
    <dgm:pt modelId="{BEF6B8FC-23D0-4A1C-883B-09209172D6E6}" type="sibTrans" cxnId="{7E399DDB-BB4A-4911-BE13-ECE1F2A2B4A2}">
      <dgm:prSet/>
      <dgm:spPr/>
      <dgm:t>
        <a:bodyPr/>
        <a:lstStyle/>
        <a:p>
          <a:endParaRPr kumimoji="1" lang="ja-JP" altLang="en-US"/>
        </a:p>
      </dgm:t>
    </dgm:pt>
    <dgm:pt modelId="{769A4B91-06A2-49C2-BC4F-7B3BDB1251B3}">
      <dgm:prSet phldrT="[テキスト]"/>
      <dgm:spPr/>
      <dgm:t>
        <a:bodyPr/>
        <a:lstStyle/>
        <a:p>
          <a:r>
            <a:rPr kumimoji="1" lang="ja-JP" altLang="en-US" dirty="0"/>
            <a:t>検査を行う心理士を常勤で雇うことができず、非常勤心理士２人なので検査も待機がある。</a:t>
          </a:r>
        </a:p>
      </dgm:t>
    </dgm:pt>
    <dgm:pt modelId="{04023485-2965-429C-89A1-059CD46830DD}" type="parTrans" cxnId="{096272BA-03CF-4991-9FCC-EA617CFEAAA6}">
      <dgm:prSet/>
      <dgm:spPr/>
      <dgm:t>
        <a:bodyPr/>
        <a:lstStyle/>
        <a:p>
          <a:endParaRPr kumimoji="1" lang="ja-JP" altLang="en-US"/>
        </a:p>
      </dgm:t>
    </dgm:pt>
    <dgm:pt modelId="{47C7DE6F-F0FF-4591-9BD9-23A24C063FB9}" type="sibTrans" cxnId="{096272BA-03CF-4991-9FCC-EA617CFEAAA6}">
      <dgm:prSet/>
      <dgm:spPr/>
      <dgm:t>
        <a:bodyPr/>
        <a:lstStyle/>
        <a:p>
          <a:endParaRPr kumimoji="1" lang="ja-JP" altLang="en-US"/>
        </a:p>
      </dgm:t>
    </dgm:pt>
    <dgm:pt modelId="{8E5FEB9C-FAD7-47DD-867E-84DD8397A417}">
      <dgm:prSet phldrT="[テキスト]"/>
      <dgm:spPr/>
      <dgm:t>
        <a:bodyPr/>
        <a:lstStyle/>
        <a:p>
          <a:r>
            <a:rPr kumimoji="1" lang="ja-JP" altLang="en-US" dirty="0"/>
            <a:t>診療報酬が低く不採算部門となっている。特に再診が多く長期的な経過観察は報酬面の手当てがない。</a:t>
          </a:r>
        </a:p>
      </dgm:t>
    </dgm:pt>
    <dgm:pt modelId="{019D123E-87EB-41A2-8DA6-6685A291DFD4}" type="parTrans" cxnId="{A136310A-8976-4F28-A90B-A8DF608B1119}">
      <dgm:prSet/>
      <dgm:spPr/>
      <dgm:t>
        <a:bodyPr/>
        <a:lstStyle/>
        <a:p>
          <a:endParaRPr kumimoji="1" lang="ja-JP" altLang="en-US"/>
        </a:p>
      </dgm:t>
    </dgm:pt>
    <dgm:pt modelId="{43735BF2-CDA3-4866-A55B-36AEB0AC71F2}" type="sibTrans" cxnId="{A136310A-8976-4F28-A90B-A8DF608B1119}">
      <dgm:prSet/>
      <dgm:spPr/>
      <dgm:t>
        <a:bodyPr/>
        <a:lstStyle/>
        <a:p>
          <a:endParaRPr kumimoji="1" lang="ja-JP" altLang="en-US"/>
        </a:p>
      </dgm:t>
    </dgm:pt>
    <dgm:pt modelId="{670A8567-DBF1-4542-ADC4-6A6C0F8E938B}">
      <dgm:prSet phldrT="[テキスト]"/>
      <dgm:spPr/>
      <dgm:t>
        <a:bodyPr/>
        <a:lstStyle/>
        <a:p>
          <a:r>
            <a:rPr kumimoji="1" lang="ja-JP" altLang="en-US" dirty="0"/>
            <a:t>地域に発達障がいをみることのできる病院が少ない。発達障がいは患者を生涯みて</a:t>
          </a:r>
          <a:r>
            <a:rPr kumimoji="1" lang="ja-JP" altLang="en-US" b="0" dirty="0">
              <a:solidFill>
                <a:schemeClr val="tx1"/>
              </a:solidFill>
            </a:rPr>
            <a:t>いる状況で</a:t>
          </a:r>
          <a:r>
            <a:rPr kumimoji="1" lang="ja-JP" altLang="en-US" dirty="0">
              <a:solidFill>
                <a:schemeClr val="tx1"/>
              </a:solidFill>
            </a:rPr>
            <a:t>、</a:t>
          </a:r>
          <a:r>
            <a:rPr kumimoji="1" lang="ja-JP" altLang="en-US" dirty="0"/>
            <a:t>地域のクリニックも再診患者が蓄積されて初診をとれなくなるのではないか。</a:t>
          </a:r>
        </a:p>
      </dgm:t>
    </dgm:pt>
    <dgm:pt modelId="{304D0564-3DB2-4392-A0D7-44CDA7862415}" type="parTrans" cxnId="{B29312E8-7C47-4A4F-ABE9-AD7117D2BE90}">
      <dgm:prSet/>
      <dgm:spPr/>
      <dgm:t>
        <a:bodyPr/>
        <a:lstStyle/>
        <a:p>
          <a:endParaRPr kumimoji="1" lang="ja-JP" altLang="en-US"/>
        </a:p>
      </dgm:t>
    </dgm:pt>
    <dgm:pt modelId="{9FCA7AB1-64C8-47C5-9F7F-7345D661317B}" type="sibTrans" cxnId="{B29312E8-7C47-4A4F-ABE9-AD7117D2BE90}">
      <dgm:prSet/>
      <dgm:spPr/>
      <dgm:t>
        <a:bodyPr/>
        <a:lstStyle/>
        <a:p>
          <a:endParaRPr kumimoji="1" lang="ja-JP" altLang="en-US"/>
        </a:p>
      </dgm:t>
    </dgm:pt>
    <dgm:pt modelId="{CBAD3F9C-2223-4123-9039-D31BF84AD804}">
      <dgm:prSet phldrT="[テキスト]"/>
      <dgm:spPr/>
      <dgm:t>
        <a:bodyPr/>
        <a:lstStyle/>
        <a:p>
          <a:r>
            <a:rPr kumimoji="1" lang="ja-JP" altLang="en-US" dirty="0"/>
            <a:t>就学後に相談できる機関がなく、病院にきている傾向がある。</a:t>
          </a:r>
        </a:p>
      </dgm:t>
    </dgm:pt>
    <dgm:pt modelId="{B29FBF4C-BF41-45BC-B9A1-2EB8CA72CC5F}" type="parTrans" cxnId="{549D9FCB-0658-4DAD-90CF-BD29D25DC4F3}">
      <dgm:prSet/>
      <dgm:spPr/>
      <dgm:t>
        <a:bodyPr/>
        <a:lstStyle/>
        <a:p>
          <a:endParaRPr kumimoji="1" lang="ja-JP" altLang="en-US"/>
        </a:p>
      </dgm:t>
    </dgm:pt>
    <dgm:pt modelId="{FD53AAA3-57F5-4F70-B16B-1C5E53FCEBCA}" type="sibTrans" cxnId="{549D9FCB-0658-4DAD-90CF-BD29D25DC4F3}">
      <dgm:prSet/>
      <dgm:spPr/>
      <dgm:t>
        <a:bodyPr/>
        <a:lstStyle/>
        <a:p>
          <a:endParaRPr kumimoji="1" lang="ja-JP" altLang="en-US"/>
        </a:p>
      </dgm:t>
    </dgm:pt>
    <dgm:pt modelId="{EF5861C9-1FDB-42C0-812B-A111C0D82AC1}">
      <dgm:prSet phldrT="[テキスト]"/>
      <dgm:spPr/>
      <dgm:t>
        <a:bodyPr/>
        <a:lstStyle/>
        <a:p>
          <a:r>
            <a:rPr kumimoji="1" lang="ja-JP" altLang="en-US" dirty="0"/>
            <a:t>新規患者が月７～８名、再診は月５０名ほど。再診者が４００名いて待機が長い。</a:t>
          </a:r>
        </a:p>
      </dgm:t>
    </dgm:pt>
    <dgm:pt modelId="{80A3DE8B-F717-43DD-A25A-D85A5FB6FF1F}" type="parTrans" cxnId="{B2448675-9333-450C-999E-0B6014B5480D}">
      <dgm:prSet/>
      <dgm:spPr/>
      <dgm:t>
        <a:bodyPr/>
        <a:lstStyle/>
        <a:p>
          <a:endParaRPr kumimoji="1" lang="ja-JP" altLang="en-US"/>
        </a:p>
      </dgm:t>
    </dgm:pt>
    <dgm:pt modelId="{F39B3B94-1B44-4B0B-B2FF-EB6653DDE906}" type="sibTrans" cxnId="{B2448675-9333-450C-999E-0B6014B5480D}">
      <dgm:prSet/>
      <dgm:spPr/>
      <dgm:t>
        <a:bodyPr/>
        <a:lstStyle/>
        <a:p>
          <a:endParaRPr kumimoji="1" lang="ja-JP" altLang="en-US"/>
        </a:p>
      </dgm:t>
    </dgm:pt>
    <dgm:pt modelId="{E1844DA6-5676-415B-877D-F29CB803F0BE}" type="pres">
      <dgm:prSet presAssocID="{187F4E36-6B68-47CE-97AF-240941D7403E}" presName="linear" presStyleCnt="0">
        <dgm:presLayoutVars>
          <dgm:animLvl val="lvl"/>
          <dgm:resizeHandles val="exact"/>
        </dgm:presLayoutVars>
      </dgm:prSet>
      <dgm:spPr/>
    </dgm:pt>
    <dgm:pt modelId="{CDECC1D6-8878-43DF-9F6C-87C295F04CE4}" type="pres">
      <dgm:prSet presAssocID="{727BF820-ACAC-40D2-BD79-033F63D2A4D8}" presName="parentText" presStyleLbl="node1" presStyleIdx="0" presStyleCnt="3">
        <dgm:presLayoutVars>
          <dgm:chMax val="0"/>
          <dgm:bulletEnabled val="1"/>
        </dgm:presLayoutVars>
      </dgm:prSet>
      <dgm:spPr/>
    </dgm:pt>
    <dgm:pt modelId="{5D23750A-12CA-44E8-872C-72035AB9A8C1}" type="pres">
      <dgm:prSet presAssocID="{727BF820-ACAC-40D2-BD79-033F63D2A4D8}" presName="childText" presStyleLbl="revTx" presStyleIdx="0" presStyleCnt="3">
        <dgm:presLayoutVars>
          <dgm:bulletEnabled val="1"/>
        </dgm:presLayoutVars>
      </dgm:prSet>
      <dgm:spPr/>
    </dgm:pt>
    <dgm:pt modelId="{9E7CB912-44B3-4DE4-9D54-53A6DF65D0A6}" type="pres">
      <dgm:prSet presAssocID="{1DAD4CFA-015A-4EF9-B4A0-7F8AED592791}" presName="parentText" presStyleLbl="node1" presStyleIdx="1" presStyleCnt="3">
        <dgm:presLayoutVars>
          <dgm:chMax val="0"/>
          <dgm:bulletEnabled val="1"/>
        </dgm:presLayoutVars>
      </dgm:prSet>
      <dgm:spPr/>
    </dgm:pt>
    <dgm:pt modelId="{B3327F2C-B7ED-4BDB-AC2C-76415E629AFD}" type="pres">
      <dgm:prSet presAssocID="{1DAD4CFA-015A-4EF9-B4A0-7F8AED592791}" presName="childText" presStyleLbl="revTx" presStyleIdx="1" presStyleCnt="3">
        <dgm:presLayoutVars>
          <dgm:bulletEnabled val="1"/>
        </dgm:presLayoutVars>
      </dgm:prSet>
      <dgm:spPr/>
    </dgm:pt>
    <dgm:pt modelId="{D0ADCDCA-03B3-41CE-B1CD-2459947789CF}" type="pres">
      <dgm:prSet presAssocID="{A710A165-49EB-4797-B314-A53E6B668192}" presName="parentText" presStyleLbl="node1" presStyleIdx="2" presStyleCnt="3">
        <dgm:presLayoutVars>
          <dgm:chMax val="0"/>
          <dgm:bulletEnabled val="1"/>
        </dgm:presLayoutVars>
      </dgm:prSet>
      <dgm:spPr/>
    </dgm:pt>
    <dgm:pt modelId="{6A0A4240-9662-4913-A956-540D1A1ACEE4}" type="pres">
      <dgm:prSet presAssocID="{A710A165-49EB-4797-B314-A53E6B668192}" presName="childText" presStyleLbl="revTx" presStyleIdx="2" presStyleCnt="3">
        <dgm:presLayoutVars>
          <dgm:bulletEnabled val="1"/>
        </dgm:presLayoutVars>
      </dgm:prSet>
      <dgm:spPr/>
    </dgm:pt>
  </dgm:ptLst>
  <dgm:cxnLst>
    <dgm:cxn modelId="{A136310A-8976-4F28-A90B-A8DF608B1119}" srcId="{A710A165-49EB-4797-B314-A53E6B668192}" destId="{8E5FEB9C-FAD7-47DD-867E-84DD8397A417}" srcOrd="1" destOrd="0" parTransId="{019D123E-87EB-41A2-8DA6-6685A291DFD4}" sibTransId="{43735BF2-CDA3-4866-A55B-36AEB0AC71F2}"/>
    <dgm:cxn modelId="{92A33E12-1C4E-46A2-AD13-F35DB1385EF7}" type="presOf" srcId="{CAC2B715-8BB4-44A8-BAEE-29E7412E32E1}" destId="{5D23750A-12CA-44E8-872C-72035AB9A8C1}" srcOrd="0" destOrd="2" presId="urn:microsoft.com/office/officeart/2005/8/layout/vList2"/>
    <dgm:cxn modelId="{66297317-2CF6-41B9-86A8-A5138E98EE18}" type="presOf" srcId="{75CE1D3A-9A86-4337-BCF3-182FA0A37663}" destId="{B3327F2C-B7ED-4BDB-AC2C-76415E629AFD}" srcOrd="0" destOrd="1" presId="urn:microsoft.com/office/officeart/2005/8/layout/vList2"/>
    <dgm:cxn modelId="{A308461F-8F2F-435A-8089-DB96B65B9B37}" srcId="{187F4E36-6B68-47CE-97AF-240941D7403E}" destId="{1DAD4CFA-015A-4EF9-B4A0-7F8AED592791}" srcOrd="1" destOrd="0" parTransId="{8592EAFF-816C-4385-B015-6A4E4529419B}" sibTransId="{FD3EF687-1C9F-4BA2-8037-8D6EB796AE1C}"/>
    <dgm:cxn modelId="{88286F29-D767-4669-BCE0-F2A401F5F62E}" srcId="{727BF820-ACAC-40D2-BD79-033F63D2A4D8}" destId="{CAC2B715-8BB4-44A8-BAEE-29E7412E32E1}" srcOrd="2" destOrd="0" parTransId="{5CD65FC3-A00A-4762-9929-D4861235AD78}" sibTransId="{D7E589EE-DC5C-44D8-820C-C9A0ACEC6FA7}"/>
    <dgm:cxn modelId="{C251413C-1776-457D-858A-16D47DAEF80B}" type="presOf" srcId="{187F4E36-6B68-47CE-97AF-240941D7403E}" destId="{E1844DA6-5676-415B-877D-F29CB803F0BE}" srcOrd="0" destOrd="0" presId="urn:microsoft.com/office/officeart/2005/8/layout/vList2"/>
    <dgm:cxn modelId="{1A80855E-2EFF-4480-BC1C-34253750B898}" type="presOf" srcId="{727BF820-ACAC-40D2-BD79-033F63D2A4D8}" destId="{CDECC1D6-8878-43DF-9F6C-87C295F04CE4}" srcOrd="0" destOrd="0" presId="urn:microsoft.com/office/officeart/2005/8/layout/vList2"/>
    <dgm:cxn modelId="{F9E35449-F1E4-457C-A564-39228E191238}" srcId="{1DAD4CFA-015A-4EF9-B4A0-7F8AED592791}" destId="{75CE1D3A-9A86-4337-BCF3-182FA0A37663}" srcOrd="1" destOrd="0" parTransId="{A6A45367-2757-4A20-906D-98BE18378E71}" sibTransId="{DF09DE3E-AE01-47ED-9878-F98256DC3081}"/>
    <dgm:cxn modelId="{72CF404B-06F1-477F-B5A9-97C53E919E2A}" type="presOf" srcId="{1DAD4CFA-015A-4EF9-B4A0-7F8AED592791}" destId="{9E7CB912-44B3-4DE4-9D54-53A6DF65D0A6}" srcOrd="0" destOrd="0" presId="urn:microsoft.com/office/officeart/2005/8/layout/vList2"/>
    <dgm:cxn modelId="{CF67B274-9DF3-446C-A260-F99BCB6C6D69}" type="presOf" srcId="{670A8567-DBF1-4542-ADC4-6A6C0F8E938B}" destId="{6A0A4240-9662-4913-A956-540D1A1ACEE4}" srcOrd="0" destOrd="2" presId="urn:microsoft.com/office/officeart/2005/8/layout/vList2"/>
    <dgm:cxn modelId="{B2448675-9333-450C-999E-0B6014B5480D}" srcId="{727BF820-ACAC-40D2-BD79-033F63D2A4D8}" destId="{EF5861C9-1FDB-42C0-812B-A111C0D82AC1}" srcOrd="1" destOrd="0" parTransId="{80A3DE8B-F717-43DD-A25A-D85A5FB6FF1F}" sibTransId="{F39B3B94-1B44-4B0B-B2FF-EB6653DDE906}"/>
    <dgm:cxn modelId="{33AE6259-C103-4E8E-A888-BA0C94196E4B}" type="presOf" srcId="{A710A165-49EB-4797-B314-A53E6B668192}" destId="{D0ADCDCA-03B3-41CE-B1CD-2459947789CF}" srcOrd="0" destOrd="0" presId="urn:microsoft.com/office/officeart/2005/8/layout/vList2"/>
    <dgm:cxn modelId="{33E57579-36B3-4976-B5DC-698D6532F2A2}" srcId="{187F4E36-6B68-47CE-97AF-240941D7403E}" destId="{727BF820-ACAC-40D2-BD79-033F63D2A4D8}" srcOrd="0" destOrd="0" parTransId="{44F3071E-FDDE-41D4-9237-CB28F4122BCF}" sibTransId="{2BCA1D54-9A11-478E-9567-27B686F579F6}"/>
    <dgm:cxn modelId="{2AF24E85-E013-4A9C-AA33-B0E947BF1D5B}" srcId="{727BF820-ACAC-40D2-BD79-033F63D2A4D8}" destId="{D348228C-AD3D-48B1-8651-9CA76E5CC923}" srcOrd="0" destOrd="0" parTransId="{0E6E9F3B-4EE4-451E-B691-FE5E7F17CB5B}" sibTransId="{6CF4BFDE-BB05-47DD-8C7C-04606393CBFE}"/>
    <dgm:cxn modelId="{6C2A5A89-E083-4D44-BE45-4F4FA67D3D28}" srcId="{727BF820-ACAC-40D2-BD79-033F63D2A4D8}" destId="{EEF51F85-887A-4E2B-93B0-A262000709FF}" srcOrd="3" destOrd="0" parTransId="{5C272CDC-E56F-420D-87C4-6D90DAB2B19E}" sibTransId="{D6264B7D-FBB1-4F65-B0C9-23B7742E5183}"/>
    <dgm:cxn modelId="{4EDF239E-7754-459E-BAA9-580EE1395A79}" type="presOf" srcId="{B9300289-E550-4953-B198-7A4B5AA0B76E}" destId="{B3327F2C-B7ED-4BDB-AC2C-76415E629AFD}" srcOrd="0" destOrd="2" presId="urn:microsoft.com/office/officeart/2005/8/layout/vList2"/>
    <dgm:cxn modelId="{67A48BA7-40D0-4646-BCE6-5CCDD41BA0D8}" type="presOf" srcId="{CBAD3F9C-2223-4123-9039-D31BF84AD804}" destId="{6A0A4240-9662-4913-A956-540D1A1ACEE4}" srcOrd="0" destOrd="3" presId="urn:microsoft.com/office/officeart/2005/8/layout/vList2"/>
    <dgm:cxn modelId="{691C3EB9-F4A2-4914-B652-792E03A7FDE4}" type="presOf" srcId="{8E5FEB9C-FAD7-47DD-867E-84DD8397A417}" destId="{6A0A4240-9662-4913-A956-540D1A1ACEE4}" srcOrd="0" destOrd="1" presId="urn:microsoft.com/office/officeart/2005/8/layout/vList2"/>
    <dgm:cxn modelId="{096272BA-03CF-4991-9FCC-EA617CFEAAA6}" srcId="{A710A165-49EB-4797-B314-A53E6B668192}" destId="{769A4B91-06A2-49C2-BC4F-7B3BDB1251B3}" srcOrd="0" destOrd="0" parTransId="{04023485-2965-429C-89A1-059CD46830DD}" sibTransId="{47C7DE6F-F0FF-4591-9BD9-23A24C063FB9}"/>
    <dgm:cxn modelId="{35AD66C2-3DF3-472D-A153-FCB87E6E3FEC}" type="presOf" srcId="{D348228C-AD3D-48B1-8651-9CA76E5CC923}" destId="{5D23750A-12CA-44E8-872C-72035AB9A8C1}" srcOrd="0" destOrd="0" presId="urn:microsoft.com/office/officeart/2005/8/layout/vList2"/>
    <dgm:cxn modelId="{549D9FCB-0658-4DAD-90CF-BD29D25DC4F3}" srcId="{A710A165-49EB-4797-B314-A53E6B668192}" destId="{CBAD3F9C-2223-4123-9039-D31BF84AD804}" srcOrd="3" destOrd="0" parTransId="{B29FBF4C-BF41-45BC-B9A1-2EB8CA72CC5F}" sibTransId="{FD53AAA3-57F5-4F70-B16B-1C5E53FCEBCA}"/>
    <dgm:cxn modelId="{95D0AFCB-F3D0-490A-9A82-2391AAA8BA07}" type="presOf" srcId="{606D1852-D566-4BC3-8567-4B87FBE08400}" destId="{B3327F2C-B7ED-4BDB-AC2C-76415E629AFD}" srcOrd="0" destOrd="0" presId="urn:microsoft.com/office/officeart/2005/8/layout/vList2"/>
    <dgm:cxn modelId="{7E399DDB-BB4A-4911-BE13-ECE1F2A2B4A2}" srcId="{1DAD4CFA-015A-4EF9-B4A0-7F8AED592791}" destId="{B9300289-E550-4953-B198-7A4B5AA0B76E}" srcOrd="2" destOrd="0" parTransId="{5757D6E2-D2A0-4D3A-AB7F-5BFC727F16A1}" sibTransId="{BEF6B8FC-23D0-4A1C-883B-09209172D6E6}"/>
    <dgm:cxn modelId="{656E15E3-9B0C-483F-A697-F732013D0A80}" srcId="{187F4E36-6B68-47CE-97AF-240941D7403E}" destId="{A710A165-49EB-4797-B314-A53E6B668192}" srcOrd="2" destOrd="0" parTransId="{FFD07501-37A1-40B6-80A1-65F5DF058389}" sibTransId="{BF9C42DD-0582-4F56-832B-FF77F21F29CD}"/>
    <dgm:cxn modelId="{B29312E8-7C47-4A4F-ABE9-AD7117D2BE90}" srcId="{A710A165-49EB-4797-B314-A53E6B668192}" destId="{670A8567-DBF1-4542-ADC4-6A6C0F8E938B}" srcOrd="2" destOrd="0" parTransId="{304D0564-3DB2-4392-A0D7-44CDA7862415}" sibTransId="{9FCA7AB1-64C8-47C5-9F7F-7345D661317B}"/>
    <dgm:cxn modelId="{EE5891EF-3A83-4CE2-B4BA-0E8363328258}" type="presOf" srcId="{EF5861C9-1FDB-42C0-812B-A111C0D82AC1}" destId="{5D23750A-12CA-44E8-872C-72035AB9A8C1}" srcOrd="0" destOrd="1" presId="urn:microsoft.com/office/officeart/2005/8/layout/vList2"/>
    <dgm:cxn modelId="{7E564AF4-8865-4A38-86C1-37F41C2B363A}" type="presOf" srcId="{EEF51F85-887A-4E2B-93B0-A262000709FF}" destId="{5D23750A-12CA-44E8-872C-72035AB9A8C1}" srcOrd="0" destOrd="3" presId="urn:microsoft.com/office/officeart/2005/8/layout/vList2"/>
    <dgm:cxn modelId="{481693F5-C634-4E30-8D5E-C93D1BBCAE86}" type="presOf" srcId="{769A4B91-06A2-49C2-BC4F-7B3BDB1251B3}" destId="{6A0A4240-9662-4913-A956-540D1A1ACEE4}" srcOrd="0" destOrd="0" presId="urn:microsoft.com/office/officeart/2005/8/layout/vList2"/>
    <dgm:cxn modelId="{F86518FE-A410-495B-BA3C-4B00DE08B59F}" srcId="{1DAD4CFA-015A-4EF9-B4A0-7F8AED592791}" destId="{606D1852-D566-4BC3-8567-4B87FBE08400}" srcOrd="0" destOrd="0" parTransId="{3C055508-EC25-420B-8E34-C00960F01100}" sibTransId="{686938ED-B8C1-42B0-A74D-DD8BCE8C8865}"/>
    <dgm:cxn modelId="{68DF90AE-0B43-4F94-AFCC-877973D4B604}" type="presParOf" srcId="{E1844DA6-5676-415B-877D-F29CB803F0BE}" destId="{CDECC1D6-8878-43DF-9F6C-87C295F04CE4}" srcOrd="0" destOrd="0" presId="urn:microsoft.com/office/officeart/2005/8/layout/vList2"/>
    <dgm:cxn modelId="{A7D7BD1F-488A-47BC-AF15-E9A99E3009C6}" type="presParOf" srcId="{E1844DA6-5676-415B-877D-F29CB803F0BE}" destId="{5D23750A-12CA-44E8-872C-72035AB9A8C1}" srcOrd="1" destOrd="0" presId="urn:microsoft.com/office/officeart/2005/8/layout/vList2"/>
    <dgm:cxn modelId="{039A4E4F-CC80-4C58-B103-89BE8DB5F7EB}" type="presParOf" srcId="{E1844DA6-5676-415B-877D-F29CB803F0BE}" destId="{9E7CB912-44B3-4DE4-9D54-53A6DF65D0A6}" srcOrd="2" destOrd="0" presId="urn:microsoft.com/office/officeart/2005/8/layout/vList2"/>
    <dgm:cxn modelId="{E3CF1400-D561-436B-8856-2DCDED6053A9}" type="presParOf" srcId="{E1844DA6-5676-415B-877D-F29CB803F0BE}" destId="{B3327F2C-B7ED-4BDB-AC2C-76415E629AFD}" srcOrd="3" destOrd="0" presId="urn:microsoft.com/office/officeart/2005/8/layout/vList2"/>
    <dgm:cxn modelId="{E644E2C3-D3E6-4B9B-931D-B5DC3E7F016B}" type="presParOf" srcId="{E1844DA6-5676-415B-877D-F29CB803F0BE}" destId="{D0ADCDCA-03B3-41CE-B1CD-2459947789CF}" srcOrd="4" destOrd="0" presId="urn:microsoft.com/office/officeart/2005/8/layout/vList2"/>
    <dgm:cxn modelId="{4D0A0E1A-BF69-45E9-A973-36635D5F5953}" type="presParOf" srcId="{E1844DA6-5676-415B-877D-F29CB803F0BE}" destId="{6A0A4240-9662-4913-A956-540D1A1ACEE4}"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7F4E36-6B68-47CE-97AF-240941D7403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727BF820-ACAC-40D2-BD79-033F63D2A4D8}">
      <dgm:prSet phldrT="[テキスト]"/>
      <dgm:spPr/>
      <dgm:t>
        <a:bodyPr/>
        <a:lstStyle/>
        <a:p>
          <a:r>
            <a:rPr kumimoji="1" lang="ja-JP" altLang="en-US" dirty="0"/>
            <a:t>連携についての課題</a:t>
          </a:r>
        </a:p>
      </dgm:t>
    </dgm:pt>
    <dgm:pt modelId="{44F3071E-FDDE-41D4-9237-CB28F4122BCF}" type="parTrans" cxnId="{33E57579-36B3-4976-B5DC-698D6532F2A2}">
      <dgm:prSet/>
      <dgm:spPr/>
      <dgm:t>
        <a:bodyPr/>
        <a:lstStyle/>
        <a:p>
          <a:endParaRPr kumimoji="1" lang="ja-JP" altLang="en-US"/>
        </a:p>
      </dgm:t>
    </dgm:pt>
    <dgm:pt modelId="{2BCA1D54-9A11-478E-9567-27B686F579F6}" type="sibTrans" cxnId="{33E57579-36B3-4976-B5DC-698D6532F2A2}">
      <dgm:prSet/>
      <dgm:spPr/>
      <dgm:t>
        <a:bodyPr/>
        <a:lstStyle/>
        <a:p>
          <a:endParaRPr kumimoji="1" lang="ja-JP" altLang="en-US"/>
        </a:p>
      </dgm:t>
    </dgm:pt>
    <dgm:pt modelId="{D348228C-AD3D-48B1-8651-9CA76E5CC923}">
      <dgm:prSet phldrT="[テキスト]"/>
      <dgm:spPr/>
      <dgm:t>
        <a:bodyPr/>
        <a:lstStyle/>
        <a:p>
          <a:r>
            <a:rPr kumimoji="1" lang="ja-JP" altLang="en-US" dirty="0"/>
            <a:t>心理士は検査結果をカルテに記して保護者にもフィードバックするが、学校等の所属先へ共有するための書類を作成する余裕がない。</a:t>
          </a:r>
        </a:p>
      </dgm:t>
    </dgm:pt>
    <dgm:pt modelId="{0E6E9F3B-4EE4-451E-B691-FE5E7F17CB5B}" type="parTrans" cxnId="{2AF24E85-E013-4A9C-AA33-B0E947BF1D5B}">
      <dgm:prSet/>
      <dgm:spPr/>
      <dgm:t>
        <a:bodyPr/>
        <a:lstStyle/>
        <a:p>
          <a:endParaRPr kumimoji="1" lang="ja-JP" altLang="en-US"/>
        </a:p>
      </dgm:t>
    </dgm:pt>
    <dgm:pt modelId="{6CF4BFDE-BB05-47DD-8C7C-04606393CBFE}" type="sibTrans" cxnId="{2AF24E85-E013-4A9C-AA33-B0E947BF1D5B}">
      <dgm:prSet/>
      <dgm:spPr/>
      <dgm:t>
        <a:bodyPr/>
        <a:lstStyle/>
        <a:p>
          <a:endParaRPr kumimoji="1" lang="ja-JP" altLang="en-US"/>
        </a:p>
      </dgm:t>
    </dgm:pt>
    <dgm:pt modelId="{1DAD4CFA-015A-4EF9-B4A0-7F8AED592791}">
      <dgm:prSet phldrT="[テキスト]"/>
      <dgm:spPr/>
      <dgm:t>
        <a:bodyPr/>
        <a:lstStyle/>
        <a:p>
          <a:r>
            <a:rPr kumimoji="1" lang="ja-JP" altLang="en-US" dirty="0"/>
            <a:t>拠点医療機関との関係・期待するもの</a:t>
          </a:r>
          <a:endParaRPr kumimoji="1" lang="en-US" altLang="ja-JP" dirty="0"/>
        </a:p>
      </dgm:t>
    </dgm:pt>
    <dgm:pt modelId="{8592EAFF-816C-4385-B015-6A4E4529419B}" type="parTrans" cxnId="{A308461F-8F2F-435A-8089-DB96B65B9B37}">
      <dgm:prSet/>
      <dgm:spPr/>
      <dgm:t>
        <a:bodyPr/>
        <a:lstStyle/>
        <a:p>
          <a:endParaRPr kumimoji="1" lang="ja-JP" altLang="en-US"/>
        </a:p>
      </dgm:t>
    </dgm:pt>
    <dgm:pt modelId="{FD3EF687-1C9F-4BA2-8037-8D6EB796AE1C}" type="sibTrans" cxnId="{A308461F-8F2F-435A-8089-DB96B65B9B37}">
      <dgm:prSet/>
      <dgm:spPr/>
      <dgm:t>
        <a:bodyPr/>
        <a:lstStyle/>
        <a:p>
          <a:endParaRPr kumimoji="1" lang="ja-JP" altLang="en-US"/>
        </a:p>
      </dgm:t>
    </dgm:pt>
    <dgm:pt modelId="{606D1852-D566-4BC3-8567-4B87FBE08400}">
      <dgm:prSet phldrT="[テキスト]"/>
      <dgm:spPr/>
      <dgm:t>
        <a:bodyPr/>
        <a:lstStyle/>
        <a:p>
          <a:r>
            <a:rPr kumimoji="1" lang="ja-JP" altLang="en-US" dirty="0"/>
            <a:t>診断後、経過観察が必要な患者が拠点医療機関から紹介されてくる。</a:t>
          </a:r>
        </a:p>
      </dgm:t>
    </dgm:pt>
    <dgm:pt modelId="{3C055508-EC25-420B-8E34-C00960F01100}" type="parTrans" cxnId="{F86518FE-A410-495B-BA3C-4B00DE08B59F}">
      <dgm:prSet/>
      <dgm:spPr/>
      <dgm:t>
        <a:bodyPr/>
        <a:lstStyle/>
        <a:p>
          <a:endParaRPr kumimoji="1" lang="ja-JP" altLang="en-US"/>
        </a:p>
      </dgm:t>
    </dgm:pt>
    <dgm:pt modelId="{686938ED-B8C1-42B0-A74D-DD8BCE8C8865}" type="sibTrans" cxnId="{F86518FE-A410-495B-BA3C-4B00DE08B59F}">
      <dgm:prSet/>
      <dgm:spPr/>
      <dgm:t>
        <a:bodyPr/>
        <a:lstStyle/>
        <a:p>
          <a:endParaRPr kumimoji="1" lang="ja-JP" altLang="en-US"/>
        </a:p>
      </dgm:t>
    </dgm:pt>
    <dgm:pt modelId="{A710A165-49EB-4797-B314-A53E6B668192}">
      <dgm:prSet phldrT="[テキスト]"/>
      <dgm:spPr/>
      <dgm:t>
        <a:bodyPr/>
        <a:lstStyle/>
        <a:p>
          <a:r>
            <a:rPr kumimoji="1" lang="ja-JP" altLang="en-US" dirty="0"/>
            <a:t>行政に期待するもの・施策へのご意見</a:t>
          </a:r>
        </a:p>
      </dgm:t>
    </dgm:pt>
    <dgm:pt modelId="{FFD07501-37A1-40B6-80A1-65F5DF058389}" type="parTrans" cxnId="{656E15E3-9B0C-483F-A697-F732013D0A80}">
      <dgm:prSet/>
      <dgm:spPr/>
      <dgm:t>
        <a:bodyPr/>
        <a:lstStyle/>
        <a:p>
          <a:endParaRPr kumimoji="1" lang="ja-JP" altLang="en-US"/>
        </a:p>
      </dgm:t>
    </dgm:pt>
    <dgm:pt modelId="{BF9C42DD-0582-4F56-832B-FF77F21F29CD}" type="sibTrans" cxnId="{656E15E3-9B0C-483F-A697-F732013D0A80}">
      <dgm:prSet/>
      <dgm:spPr/>
      <dgm:t>
        <a:bodyPr/>
        <a:lstStyle/>
        <a:p>
          <a:endParaRPr kumimoji="1" lang="ja-JP" altLang="en-US"/>
        </a:p>
      </dgm:t>
    </dgm:pt>
    <dgm:pt modelId="{EFB1E3D8-6D5D-4B7B-B3EF-1367BA0CACB3}">
      <dgm:prSet phldrT="[テキスト]"/>
      <dgm:spPr/>
      <dgm:t>
        <a:bodyPr/>
        <a:lstStyle/>
        <a:p>
          <a:r>
            <a:rPr kumimoji="1" lang="ja-JP" altLang="en-US" dirty="0"/>
            <a:t>書面でのやり取りでは伝わりにくいことも多い。</a:t>
          </a:r>
        </a:p>
      </dgm:t>
    </dgm:pt>
    <dgm:pt modelId="{0E1A6748-3F04-4CA5-9FE6-82294A4B6878}" type="parTrans" cxnId="{147CE22D-967C-4C12-BB18-6881C1DA6886}">
      <dgm:prSet/>
      <dgm:spPr/>
      <dgm:t>
        <a:bodyPr/>
        <a:lstStyle/>
        <a:p>
          <a:endParaRPr kumimoji="1" lang="ja-JP" altLang="en-US"/>
        </a:p>
      </dgm:t>
    </dgm:pt>
    <dgm:pt modelId="{44FF6438-B22A-44D7-912C-3C122F13EBE3}" type="sibTrans" cxnId="{147CE22D-967C-4C12-BB18-6881C1DA6886}">
      <dgm:prSet/>
      <dgm:spPr/>
      <dgm:t>
        <a:bodyPr/>
        <a:lstStyle/>
        <a:p>
          <a:endParaRPr kumimoji="1" lang="ja-JP" altLang="en-US"/>
        </a:p>
      </dgm:t>
    </dgm:pt>
    <dgm:pt modelId="{EF48A443-EC50-4EE6-92CE-EFF7538011F8}">
      <dgm:prSet phldrT="[テキスト]"/>
      <dgm:spPr/>
      <dgm:t>
        <a:bodyPr/>
        <a:lstStyle/>
        <a:p>
          <a:r>
            <a:rPr kumimoji="1" lang="ja-JP" altLang="en-US" dirty="0"/>
            <a:t>支援学級の先生</a:t>
          </a:r>
          <a:r>
            <a:rPr kumimoji="1" lang="ja-JP" altLang="en-US" b="0" dirty="0">
              <a:solidFill>
                <a:schemeClr val="tx1"/>
              </a:solidFill>
            </a:rPr>
            <a:t>の異動で子ども</a:t>
          </a:r>
          <a:r>
            <a:rPr kumimoji="1" lang="ja-JP" altLang="en-US" b="0" dirty="0"/>
            <a:t>が</a:t>
          </a:r>
          <a:r>
            <a:rPr kumimoji="1" lang="ja-JP" altLang="en-US" dirty="0"/>
            <a:t>年によって不安定になる。</a:t>
          </a:r>
        </a:p>
      </dgm:t>
    </dgm:pt>
    <dgm:pt modelId="{5AEE2D51-4E6B-4F0D-9757-7A5725B571C5}" type="parTrans" cxnId="{CA9D6977-0A0C-479F-B83D-5BA79783FAF9}">
      <dgm:prSet/>
      <dgm:spPr/>
      <dgm:t>
        <a:bodyPr/>
        <a:lstStyle/>
        <a:p>
          <a:endParaRPr kumimoji="1" lang="ja-JP" altLang="en-US"/>
        </a:p>
      </dgm:t>
    </dgm:pt>
    <dgm:pt modelId="{B197A141-1086-4F1E-83B1-1564D08EC7A1}" type="sibTrans" cxnId="{CA9D6977-0A0C-479F-B83D-5BA79783FAF9}">
      <dgm:prSet/>
      <dgm:spPr/>
      <dgm:t>
        <a:bodyPr/>
        <a:lstStyle/>
        <a:p>
          <a:endParaRPr kumimoji="1" lang="ja-JP" altLang="en-US"/>
        </a:p>
      </dgm:t>
    </dgm:pt>
    <dgm:pt modelId="{B6D5B0B8-DF64-4033-87CF-50EED89EC253}">
      <dgm:prSet phldrT="[テキスト]"/>
      <dgm:spPr/>
      <dgm:t>
        <a:bodyPr/>
        <a:lstStyle/>
        <a:p>
          <a:r>
            <a:rPr kumimoji="1" lang="ja-JP" altLang="en-US" dirty="0"/>
            <a:t>座学だけではなく実践的な研修があれば、</a:t>
          </a:r>
          <a:r>
            <a:rPr kumimoji="1" lang="ja-JP" altLang="en-US" b="0" dirty="0">
              <a:solidFill>
                <a:schemeClr val="tx1"/>
              </a:solidFill>
            </a:rPr>
            <a:t>発達障がいを</a:t>
          </a:r>
          <a:r>
            <a:rPr kumimoji="1" lang="ja-JP" altLang="en-US" dirty="0"/>
            <a:t>診ていない小児科の医師を研修に送り出して後継者をつくれるのではと思う。</a:t>
          </a:r>
        </a:p>
      </dgm:t>
    </dgm:pt>
    <dgm:pt modelId="{EF0A4A2F-77BA-4770-95DD-355AE2F4C897}" type="parTrans" cxnId="{A8C997B1-B5F5-4EC1-BDE5-1F074DEF5A3C}">
      <dgm:prSet/>
      <dgm:spPr/>
      <dgm:t>
        <a:bodyPr/>
        <a:lstStyle/>
        <a:p>
          <a:endParaRPr kumimoji="1" lang="ja-JP" altLang="en-US"/>
        </a:p>
      </dgm:t>
    </dgm:pt>
    <dgm:pt modelId="{754FC1A4-D7E1-4796-8EA9-122151F26B35}" type="sibTrans" cxnId="{A8C997B1-B5F5-4EC1-BDE5-1F074DEF5A3C}">
      <dgm:prSet/>
      <dgm:spPr/>
      <dgm:t>
        <a:bodyPr/>
        <a:lstStyle/>
        <a:p>
          <a:endParaRPr kumimoji="1" lang="ja-JP" altLang="en-US"/>
        </a:p>
      </dgm:t>
    </dgm:pt>
    <dgm:pt modelId="{BFAC79CC-5D3F-40D0-A398-424D93B9FA25}">
      <dgm:prSet phldrT="[テキスト]"/>
      <dgm:spPr/>
      <dgm:t>
        <a:bodyPr/>
        <a:lstStyle/>
        <a:p>
          <a:r>
            <a:rPr kumimoji="1" lang="ja-JP" altLang="en-US" dirty="0"/>
            <a:t>心理士の常勤雇用について補助などが必要ではないか。</a:t>
          </a:r>
        </a:p>
      </dgm:t>
    </dgm:pt>
    <dgm:pt modelId="{93DCAA6D-539E-40A9-BD3C-052D3A4952EC}" type="parTrans" cxnId="{2AA95763-477F-483C-99A0-F8095442CC43}">
      <dgm:prSet/>
      <dgm:spPr/>
      <dgm:t>
        <a:bodyPr/>
        <a:lstStyle/>
        <a:p>
          <a:endParaRPr kumimoji="1" lang="ja-JP" altLang="en-US"/>
        </a:p>
      </dgm:t>
    </dgm:pt>
    <dgm:pt modelId="{90AA838D-5C20-468C-A611-DBB5DD0F9CBF}" type="sibTrans" cxnId="{2AA95763-477F-483C-99A0-F8095442CC43}">
      <dgm:prSet/>
      <dgm:spPr/>
      <dgm:t>
        <a:bodyPr/>
        <a:lstStyle/>
        <a:p>
          <a:endParaRPr kumimoji="1" lang="ja-JP" altLang="en-US"/>
        </a:p>
      </dgm:t>
    </dgm:pt>
    <dgm:pt modelId="{CA47F413-9A92-4886-9E70-98093E08A760}">
      <dgm:prSet phldrT="[テキスト]"/>
      <dgm:spPr/>
      <dgm:t>
        <a:bodyPr/>
        <a:lstStyle/>
        <a:p>
          <a:r>
            <a:rPr kumimoji="1" lang="ja-JP" altLang="en-US" dirty="0"/>
            <a:t>診療報酬が少ないので、地域のクリニックが診療しても経営できるようにすべき。</a:t>
          </a:r>
        </a:p>
      </dgm:t>
    </dgm:pt>
    <dgm:pt modelId="{C5B2336A-6321-4297-9C6A-3DD12A84E0F1}" type="parTrans" cxnId="{A0D81117-8538-48B0-9D22-DF658B4C52E7}">
      <dgm:prSet/>
      <dgm:spPr/>
      <dgm:t>
        <a:bodyPr/>
        <a:lstStyle/>
        <a:p>
          <a:endParaRPr kumimoji="1" lang="ja-JP" altLang="en-US"/>
        </a:p>
      </dgm:t>
    </dgm:pt>
    <dgm:pt modelId="{84871D86-D999-42F5-97F0-95BEF8E9F4A0}" type="sibTrans" cxnId="{A0D81117-8538-48B0-9D22-DF658B4C52E7}">
      <dgm:prSet/>
      <dgm:spPr/>
      <dgm:t>
        <a:bodyPr/>
        <a:lstStyle/>
        <a:p>
          <a:endParaRPr kumimoji="1" lang="ja-JP" altLang="en-US"/>
        </a:p>
      </dgm:t>
    </dgm:pt>
    <dgm:pt modelId="{48D63255-D369-471F-88E1-1A25E236B4B5}">
      <dgm:prSet phldrT="[テキスト]"/>
      <dgm:spPr/>
      <dgm:t>
        <a:bodyPr/>
        <a:lstStyle/>
        <a:p>
          <a:r>
            <a:rPr kumimoji="1" lang="ja-JP" altLang="en-US" dirty="0"/>
            <a:t>親が安定しないと子どもも安定しないのでペアトレなどは積極的にやってほしい。</a:t>
          </a:r>
        </a:p>
      </dgm:t>
    </dgm:pt>
    <dgm:pt modelId="{29CC3C0C-A5BD-4D24-B1C4-D0EFD15D665D}" type="parTrans" cxnId="{10E3E9D7-AB19-493A-A900-096CF5BE5863}">
      <dgm:prSet/>
      <dgm:spPr/>
      <dgm:t>
        <a:bodyPr/>
        <a:lstStyle/>
        <a:p>
          <a:endParaRPr kumimoji="1" lang="ja-JP" altLang="en-US"/>
        </a:p>
      </dgm:t>
    </dgm:pt>
    <dgm:pt modelId="{A9C3C964-D80D-4A02-B99F-6735C84E2D32}" type="sibTrans" cxnId="{10E3E9D7-AB19-493A-A900-096CF5BE5863}">
      <dgm:prSet/>
      <dgm:spPr/>
      <dgm:t>
        <a:bodyPr/>
        <a:lstStyle/>
        <a:p>
          <a:endParaRPr kumimoji="1" lang="ja-JP" altLang="en-US"/>
        </a:p>
      </dgm:t>
    </dgm:pt>
    <dgm:pt modelId="{B77D7C3F-34D1-4AA8-BE3C-8FB9E67D559C}">
      <dgm:prSet phldrT="[テキスト]"/>
      <dgm:spPr/>
      <dgm:t>
        <a:bodyPr/>
        <a:lstStyle/>
        <a:p>
          <a:r>
            <a:rPr kumimoji="1" lang="ja-JP" altLang="en-US" dirty="0"/>
            <a:t>福祉分野で相談にのってくれる人がいれば再診は減るのではないか（特に就学後）。</a:t>
          </a:r>
        </a:p>
      </dgm:t>
    </dgm:pt>
    <dgm:pt modelId="{EC039F71-EFE9-4C30-A57A-E030D76D8091}" type="parTrans" cxnId="{D56B95A5-6E0B-4D6C-AE8C-A6DF2175D31B}">
      <dgm:prSet/>
      <dgm:spPr/>
      <dgm:t>
        <a:bodyPr/>
        <a:lstStyle/>
        <a:p>
          <a:endParaRPr kumimoji="1" lang="ja-JP" altLang="en-US"/>
        </a:p>
      </dgm:t>
    </dgm:pt>
    <dgm:pt modelId="{751125AD-7A34-4C1F-974E-9B20C8CDB230}" type="sibTrans" cxnId="{D56B95A5-6E0B-4D6C-AE8C-A6DF2175D31B}">
      <dgm:prSet/>
      <dgm:spPr/>
      <dgm:t>
        <a:bodyPr/>
        <a:lstStyle/>
        <a:p>
          <a:endParaRPr kumimoji="1" lang="ja-JP" altLang="en-US"/>
        </a:p>
      </dgm:t>
    </dgm:pt>
    <dgm:pt modelId="{18C94418-9913-4A75-AB57-7F05E3187615}">
      <dgm:prSet phldrT="[テキスト]"/>
      <dgm:spPr/>
      <dgm:t>
        <a:bodyPr/>
        <a:lstStyle/>
        <a:p>
          <a:r>
            <a:rPr kumimoji="1" lang="ja-JP" altLang="en-US" dirty="0"/>
            <a:t>手当や手帳の診断書様式を渡す際にきちんと保護者に制度趣旨を説明をする必要がある。</a:t>
          </a:r>
        </a:p>
      </dgm:t>
    </dgm:pt>
    <dgm:pt modelId="{551AABD7-90C8-4441-AF6D-8086920A2862}" type="parTrans" cxnId="{DA19DE23-41C2-4927-92E1-C0E22698EB7D}">
      <dgm:prSet/>
      <dgm:spPr/>
      <dgm:t>
        <a:bodyPr/>
        <a:lstStyle/>
        <a:p>
          <a:endParaRPr kumimoji="1" lang="ja-JP" altLang="en-US"/>
        </a:p>
      </dgm:t>
    </dgm:pt>
    <dgm:pt modelId="{56AC7CA0-6435-4423-BC5B-F6C8ED37F79F}" type="sibTrans" cxnId="{DA19DE23-41C2-4927-92E1-C0E22698EB7D}">
      <dgm:prSet/>
      <dgm:spPr/>
      <dgm:t>
        <a:bodyPr/>
        <a:lstStyle/>
        <a:p>
          <a:endParaRPr kumimoji="1" lang="ja-JP" altLang="en-US"/>
        </a:p>
      </dgm:t>
    </dgm:pt>
    <dgm:pt modelId="{E1844DA6-5676-415B-877D-F29CB803F0BE}" type="pres">
      <dgm:prSet presAssocID="{187F4E36-6B68-47CE-97AF-240941D7403E}" presName="linear" presStyleCnt="0">
        <dgm:presLayoutVars>
          <dgm:animLvl val="lvl"/>
          <dgm:resizeHandles val="exact"/>
        </dgm:presLayoutVars>
      </dgm:prSet>
      <dgm:spPr/>
    </dgm:pt>
    <dgm:pt modelId="{CDECC1D6-8878-43DF-9F6C-87C295F04CE4}" type="pres">
      <dgm:prSet presAssocID="{727BF820-ACAC-40D2-BD79-033F63D2A4D8}" presName="parentText" presStyleLbl="node1" presStyleIdx="0" presStyleCnt="3" custLinFactNeighborX="-86" custLinFactNeighborY="-2227">
        <dgm:presLayoutVars>
          <dgm:chMax val="0"/>
          <dgm:bulletEnabled val="1"/>
        </dgm:presLayoutVars>
      </dgm:prSet>
      <dgm:spPr/>
    </dgm:pt>
    <dgm:pt modelId="{5D23750A-12CA-44E8-872C-72035AB9A8C1}" type="pres">
      <dgm:prSet presAssocID="{727BF820-ACAC-40D2-BD79-033F63D2A4D8}" presName="childText" presStyleLbl="revTx" presStyleIdx="0" presStyleCnt="3">
        <dgm:presLayoutVars>
          <dgm:bulletEnabled val="1"/>
        </dgm:presLayoutVars>
      </dgm:prSet>
      <dgm:spPr/>
    </dgm:pt>
    <dgm:pt modelId="{9E7CB912-44B3-4DE4-9D54-53A6DF65D0A6}" type="pres">
      <dgm:prSet presAssocID="{1DAD4CFA-015A-4EF9-B4A0-7F8AED592791}" presName="parentText" presStyleLbl="node1" presStyleIdx="1" presStyleCnt="3">
        <dgm:presLayoutVars>
          <dgm:chMax val="0"/>
          <dgm:bulletEnabled val="1"/>
        </dgm:presLayoutVars>
      </dgm:prSet>
      <dgm:spPr/>
    </dgm:pt>
    <dgm:pt modelId="{B3327F2C-B7ED-4BDB-AC2C-76415E629AFD}" type="pres">
      <dgm:prSet presAssocID="{1DAD4CFA-015A-4EF9-B4A0-7F8AED592791}" presName="childText" presStyleLbl="revTx" presStyleIdx="1" presStyleCnt="3">
        <dgm:presLayoutVars>
          <dgm:bulletEnabled val="1"/>
        </dgm:presLayoutVars>
      </dgm:prSet>
      <dgm:spPr/>
    </dgm:pt>
    <dgm:pt modelId="{D0ADCDCA-03B3-41CE-B1CD-2459947789CF}" type="pres">
      <dgm:prSet presAssocID="{A710A165-49EB-4797-B314-A53E6B668192}" presName="parentText" presStyleLbl="node1" presStyleIdx="2" presStyleCnt="3">
        <dgm:presLayoutVars>
          <dgm:chMax val="0"/>
          <dgm:bulletEnabled val="1"/>
        </dgm:presLayoutVars>
      </dgm:prSet>
      <dgm:spPr/>
    </dgm:pt>
    <dgm:pt modelId="{2BA718D8-B7D7-4893-A498-0CDF65E735E0}" type="pres">
      <dgm:prSet presAssocID="{A710A165-49EB-4797-B314-A53E6B668192}" presName="childText" presStyleLbl="revTx" presStyleIdx="2" presStyleCnt="3">
        <dgm:presLayoutVars>
          <dgm:bulletEnabled val="1"/>
        </dgm:presLayoutVars>
      </dgm:prSet>
      <dgm:spPr/>
    </dgm:pt>
  </dgm:ptLst>
  <dgm:cxnLst>
    <dgm:cxn modelId="{A0D81117-8538-48B0-9D22-DF658B4C52E7}" srcId="{A710A165-49EB-4797-B314-A53E6B668192}" destId="{CA47F413-9A92-4886-9E70-98093E08A760}" srcOrd="1" destOrd="0" parTransId="{C5B2336A-6321-4297-9C6A-3DD12A84E0F1}" sibTransId="{84871D86-D999-42F5-97F0-95BEF8E9F4A0}"/>
    <dgm:cxn modelId="{A308461F-8F2F-435A-8089-DB96B65B9B37}" srcId="{187F4E36-6B68-47CE-97AF-240941D7403E}" destId="{1DAD4CFA-015A-4EF9-B4A0-7F8AED592791}" srcOrd="1" destOrd="0" parTransId="{8592EAFF-816C-4385-B015-6A4E4529419B}" sibTransId="{FD3EF687-1C9F-4BA2-8037-8D6EB796AE1C}"/>
    <dgm:cxn modelId="{DA19DE23-41C2-4927-92E1-C0E22698EB7D}" srcId="{A710A165-49EB-4797-B314-A53E6B668192}" destId="{18C94418-9913-4A75-AB57-7F05E3187615}" srcOrd="4" destOrd="0" parTransId="{551AABD7-90C8-4441-AF6D-8086920A2862}" sibTransId="{56AC7CA0-6435-4423-BC5B-F6C8ED37F79F}"/>
    <dgm:cxn modelId="{E8D6EB2A-EBF6-4512-A315-4E7257714B8B}" type="presOf" srcId="{B6D5B0B8-DF64-4033-87CF-50EED89EC253}" destId="{B3327F2C-B7ED-4BDB-AC2C-76415E629AFD}" srcOrd="0" destOrd="1" presId="urn:microsoft.com/office/officeart/2005/8/layout/vList2"/>
    <dgm:cxn modelId="{147CE22D-967C-4C12-BB18-6881C1DA6886}" srcId="{727BF820-ACAC-40D2-BD79-033F63D2A4D8}" destId="{EFB1E3D8-6D5D-4B7B-B3EF-1367BA0CACB3}" srcOrd="1" destOrd="0" parTransId="{0E1A6748-3F04-4CA5-9FE6-82294A4B6878}" sibTransId="{44FF6438-B22A-44D7-912C-3C122F13EBE3}"/>
    <dgm:cxn modelId="{C251413C-1776-457D-858A-16D47DAEF80B}" type="presOf" srcId="{187F4E36-6B68-47CE-97AF-240941D7403E}" destId="{E1844DA6-5676-415B-877D-F29CB803F0BE}" srcOrd="0" destOrd="0" presId="urn:microsoft.com/office/officeart/2005/8/layout/vList2"/>
    <dgm:cxn modelId="{1A80855E-2EFF-4480-BC1C-34253750B898}" type="presOf" srcId="{727BF820-ACAC-40D2-BD79-033F63D2A4D8}" destId="{CDECC1D6-8878-43DF-9F6C-87C295F04CE4}" srcOrd="0" destOrd="0" presId="urn:microsoft.com/office/officeart/2005/8/layout/vList2"/>
    <dgm:cxn modelId="{974D4F43-9B6B-47B2-8605-DD7F26299C1C}" type="presOf" srcId="{EFB1E3D8-6D5D-4B7B-B3EF-1367BA0CACB3}" destId="{5D23750A-12CA-44E8-872C-72035AB9A8C1}" srcOrd="0" destOrd="1" presId="urn:microsoft.com/office/officeart/2005/8/layout/vList2"/>
    <dgm:cxn modelId="{2AA95763-477F-483C-99A0-F8095442CC43}" srcId="{A710A165-49EB-4797-B314-A53E6B668192}" destId="{BFAC79CC-5D3F-40D0-A398-424D93B9FA25}" srcOrd="0" destOrd="0" parTransId="{93DCAA6D-539E-40A9-BD3C-052D3A4952EC}" sibTransId="{90AA838D-5C20-468C-A611-DBB5DD0F9CBF}"/>
    <dgm:cxn modelId="{72CF404B-06F1-477F-B5A9-97C53E919E2A}" type="presOf" srcId="{1DAD4CFA-015A-4EF9-B4A0-7F8AED592791}" destId="{9E7CB912-44B3-4DE4-9D54-53A6DF65D0A6}" srcOrd="0" destOrd="0" presId="urn:microsoft.com/office/officeart/2005/8/layout/vList2"/>
    <dgm:cxn modelId="{CA9D6977-0A0C-479F-B83D-5BA79783FAF9}" srcId="{727BF820-ACAC-40D2-BD79-033F63D2A4D8}" destId="{EF48A443-EC50-4EE6-92CE-EFF7538011F8}" srcOrd="2" destOrd="0" parTransId="{5AEE2D51-4E6B-4F0D-9757-7A5725B571C5}" sibTransId="{B197A141-1086-4F1E-83B1-1564D08EC7A1}"/>
    <dgm:cxn modelId="{33AE6259-C103-4E8E-A888-BA0C94196E4B}" type="presOf" srcId="{A710A165-49EB-4797-B314-A53E6B668192}" destId="{D0ADCDCA-03B3-41CE-B1CD-2459947789CF}" srcOrd="0" destOrd="0" presId="urn:microsoft.com/office/officeart/2005/8/layout/vList2"/>
    <dgm:cxn modelId="{33E57579-36B3-4976-B5DC-698D6532F2A2}" srcId="{187F4E36-6B68-47CE-97AF-240941D7403E}" destId="{727BF820-ACAC-40D2-BD79-033F63D2A4D8}" srcOrd="0" destOrd="0" parTransId="{44F3071E-FDDE-41D4-9237-CB28F4122BCF}" sibTransId="{2BCA1D54-9A11-478E-9567-27B686F579F6}"/>
    <dgm:cxn modelId="{4DC86C5A-7B9D-41FF-AE9B-16918E829625}" type="presOf" srcId="{EF48A443-EC50-4EE6-92CE-EFF7538011F8}" destId="{5D23750A-12CA-44E8-872C-72035AB9A8C1}" srcOrd="0" destOrd="2" presId="urn:microsoft.com/office/officeart/2005/8/layout/vList2"/>
    <dgm:cxn modelId="{F4A8FB83-11B6-41EB-B734-BE218D7E250F}" type="presOf" srcId="{48D63255-D369-471F-88E1-1A25E236B4B5}" destId="{2BA718D8-B7D7-4893-A498-0CDF65E735E0}" srcOrd="0" destOrd="2" presId="urn:microsoft.com/office/officeart/2005/8/layout/vList2"/>
    <dgm:cxn modelId="{2AF24E85-E013-4A9C-AA33-B0E947BF1D5B}" srcId="{727BF820-ACAC-40D2-BD79-033F63D2A4D8}" destId="{D348228C-AD3D-48B1-8651-9CA76E5CC923}" srcOrd="0" destOrd="0" parTransId="{0E6E9F3B-4EE4-451E-B691-FE5E7F17CB5B}" sibTransId="{6CF4BFDE-BB05-47DD-8C7C-04606393CBFE}"/>
    <dgm:cxn modelId="{5AF52CA2-FE58-4DE5-A836-90CEE5C54529}" type="presOf" srcId="{B77D7C3F-34D1-4AA8-BE3C-8FB9E67D559C}" destId="{2BA718D8-B7D7-4893-A498-0CDF65E735E0}" srcOrd="0" destOrd="3" presId="urn:microsoft.com/office/officeart/2005/8/layout/vList2"/>
    <dgm:cxn modelId="{D56B95A5-6E0B-4D6C-AE8C-A6DF2175D31B}" srcId="{A710A165-49EB-4797-B314-A53E6B668192}" destId="{B77D7C3F-34D1-4AA8-BE3C-8FB9E67D559C}" srcOrd="3" destOrd="0" parTransId="{EC039F71-EFE9-4C30-A57A-E030D76D8091}" sibTransId="{751125AD-7A34-4C1F-974E-9B20C8CDB230}"/>
    <dgm:cxn modelId="{A8C997B1-B5F5-4EC1-BDE5-1F074DEF5A3C}" srcId="{1DAD4CFA-015A-4EF9-B4A0-7F8AED592791}" destId="{B6D5B0B8-DF64-4033-87CF-50EED89EC253}" srcOrd="1" destOrd="0" parTransId="{EF0A4A2F-77BA-4770-95DD-355AE2F4C897}" sibTransId="{754FC1A4-D7E1-4796-8EA9-122151F26B35}"/>
    <dgm:cxn modelId="{05E69AB6-E5DB-4901-9F54-F2A47A49C4F8}" type="presOf" srcId="{18C94418-9913-4A75-AB57-7F05E3187615}" destId="{2BA718D8-B7D7-4893-A498-0CDF65E735E0}" srcOrd="0" destOrd="4" presId="urn:microsoft.com/office/officeart/2005/8/layout/vList2"/>
    <dgm:cxn modelId="{2B5191C0-DE10-44CB-8352-D0D42380FAD5}" type="presOf" srcId="{CA47F413-9A92-4886-9E70-98093E08A760}" destId="{2BA718D8-B7D7-4893-A498-0CDF65E735E0}" srcOrd="0" destOrd="1" presId="urn:microsoft.com/office/officeart/2005/8/layout/vList2"/>
    <dgm:cxn modelId="{35AD66C2-3DF3-472D-A153-FCB87E6E3FEC}" type="presOf" srcId="{D348228C-AD3D-48B1-8651-9CA76E5CC923}" destId="{5D23750A-12CA-44E8-872C-72035AB9A8C1}" srcOrd="0" destOrd="0" presId="urn:microsoft.com/office/officeart/2005/8/layout/vList2"/>
    <dgm:cxn modelId="{95D0AFCB-F3D0-490A-9A82-2391AAA8BA07}" type="presOf" srcId="{606D1852-D566-4BC3-8567-4B87FBE08400}" destId="{B3327F2C-B7ED-4BDB-AC2C-76415E629AFD}" srcOrd="0" destOrd="0" presId="urn:microsoft.com/office/officeart/2005/8/layout/vList2"/>
    <dgm:cxn modelId="{A6E6D5CF-5BE1-427B-8443-7D6CEC25AA8E}" type="presOf" srcId="{BFAC79CC-5D3F-40D0-A398-424D93B9FA25}" destId="{2BA718D8-B7D7-4893-A498-0CDF65E735E0}" srcOrd="0" destOrd="0" presId="urn:microsoft.com/office/officeart/2005/8/layout/vList2"/>
    <dgm:cxn modelId="{10E3E9D7-AB19-493A-A900-096CF5BE5863}" srcId="{A710A165-49EB-4797-B314-A53E6B668192}" destId="{48D63255-D369-471F-88E1-1A25E236B4B5}" srcOrd="2" destOrd="0" parTransId="{29CC3C0C-A5BD-4D24-B1C4-D0EFD15D665D}" sibTransId="{A9C3C964-D80D-4A02-B99F-6735C84E2D32}"/>
    <dgm:cxn modelId="{656E15E3-9B0C-483F-A697-F732013D0A80}" srcId="{187F4E36-6B68-47CE-97AF-240941D7403E}" destId="{A710A165-49EB-4797-B314-A53E6B668192}" srcOrd="2" destOrd="0" parTransId="{FFD07501-37A1-40B6-80A1-65F5DF058389}" sibTransId="{BF9C42DD-0582-4F56-832B-FF77F21F29CD}"/>
    <dgm:cxn modelId="{F86518FE-A410-495B-BA3C-4B00DE08B59F}" srcId="{1DAD4CFA-015A-4EF9-B4A0-7F8AED592791}" destId="{606D1852-D566-4BC3-8567-4B87FBE08400}" srcOrd="0" destOrd="0" parTransId="{3C055508-EC25-420B-8E34-C00960F01100}" sibTransId="{686938ED-B8C1-42B0-A74D-DD8BCE8C8865}"/>
    <dgm:cxn modelId="{68DF90AE-0B43-4F94-AFCC-877973D4B604}" type="presParOf" srcId="{E1844DA6-5676-415B-877D-F29CB803F0BE}" destId="{CDECC1D6-8878-43DF-9F6C-87C295F04CE4}" srcOrd="0" destOrd="0" presId="urn:microsoft.com/office/officeart/2005/8/layout/vList2"/>
    <dgm:cxn modelId="{A7D7BD1F-488A-47BC-AF15-E9A99E3009C6}" type="presParOf" srcId="{E1844DA6-5676-415B-877D-F29CB803F0BE}" destId="{5D23750A-12CA-44E8-872C-72035AB9A8C1}" srcOrd="1" destOrd="0" presId="urn:microsoft.com/office/officeart/2005/8/layout/vList2"/>
    <dgm:cxn modelId="{039A4E4F-CC80-4C58-B103-89BE8DB5F7EB}" type="presParOf" srcId="{E1844DA6-5676-415B-877D-F29CB803F0BE}" destId="{9E7CB912-44B3-4DE4-9D54-53A6DF65D0A6}" srcOrd="2" destOrd="0" presId="urn:microsoft.com/office/officeart/2005/8/layout/vList2"/>
    <dgm:cxn modelId="{E3CF1400-D561-436B-8856-2DCDED6053A9}" type="presParOf" srcId="{E1844DA6-5676-415B-877D-F29CB803F0BE}" destId="{B3327F2C-B7ED-4BDB-AC2C-76415E629AFD}" srcOrd="3" destOrd="0" presId="urn:microsoft.com/office/officeart/2005/8/layout/vList2"/>
    <dgm:cxn modelId="{E644E2C3-D3E6-4B9B-931D-B5DC3E7F016B}" type="presParOf" srcId="{E1844DA6-5676-415B-877D-F29CB803F0BE}" destId="{D0ADCDCA-03B3-41CE-B1CD-2459947789CF}" srcOrd="4" destOrd="0" presId="urn:microsoft.com/office/officeart/2005/8/layout/vList2"/>
    <dgm:cxn modelId="{F037B72B-5E58-43C5-B0F2-3AF2B7C3CB1C}" type="presParOf" srcId="{E1844DA6-5676-415B-877D-F29CB803F0BE}" destId="{2BA718D8-B7D7-4893-A498-0CDF65E735E0}"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87F4E36-6B68-47CE-97AF-240941D7403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727BF820-ACAC-40D2-BD79-033F63D2A4D8}">
      <dgm:prSet phldrT="[テキスト]"/>
      <dgm:spPr/>
      <dgm:t>
        <a:bodyPr/>
        <a:lstStyle/>
        <a:p>
          <a:r>
            <a:rPr kumimoji="1" lang="ja-JP" altLang="en-US" dirty="0"/>
            <a:t>現在の診療内容</a:t>
          </a:r>
        </a:p>
      </dgm:t>
    </dgm:pt>
    <dgm:pt modelId="{44F3071E-FDDE-41D4-9237-CB28F4122BCF}" type="parTrans" cxnId="{33E57579-36B3-4976-B5DC-698D6532F2A2}">
      <dgm:prSet/>
      <dgm:spPr/>
      <dgm:t>
        <a:bodyPr/>
        <a:lstStyle/>
        <a:p>
          <a:endParaRPr kumimoji="1" lang="ja-JP" altLang="en-US"/>
        </a:p>
      </dgm:t>
    </dgm:pt>
    <dgm:pt modelId="{2BCA1D54-9A11-478E-9567-27B686F579F6}" type="sibTrans" cxnId="{33E57579-36B3-4976-B5DC-698D6532F2A2}">
      <dgm:prSet/>
      <dgm:spPr/>
      <dgm:t>
        <a:bodyPr/>
        <a:lstStyle/>
        <a:p>
          <a:endParaRPr kumimoji="1" lang="ja-JP" altLang="en-US"/>
        </a:p>
      </dgm:t>
    </dgm:pt>
    <dgm:pt modelId="{D348228C-AD3D-48B1-8651-9CA76E5CC923}">
      <dgm:prSet phldrT="[テキスト]"/>
      <dgm:spPr/>
      <dgm:t>
        <a:bodyPr/>
        <a:lstStyle/>
        <a:p>
          <a:r>
            <a:rPr kumimoji="1" lang="ja-JP" altLang="en-US" dirty="0"/>
            <a:t>院長が診察、検査も行う。</a:t>
          </a:r>
        </a:p>
      </dgm:t>
    </dgm:pt>
    <dgm:pt modelId="{0E6E9F3B-4EE4-451E-B691-FE5E7F17CB5B}" type="parTrans" cxnId="{2AF24E85-E013-4A9C-AA33-B0E947BF1D5B}">
      <dgm:prSet/>
      <dgm:spPr/>
      <dgm:t>
        <a:bodyPr/>
        <a:lstStyle/>
        <a:p>
          <a:endParaRPr kumimoji="1" lang="ja-JP" altLang="en-US"/>
        </a:p>
      </dgm:t>
    </dgm:pt>
    <dgm:pt modelId="{6CF4BFDE-BB05-47DD-8C7C-04606393CBFE}" type="sibTrans" cxnId="{2AF24E85-E013-4A9C-AA33-B0E947BF1D5B}">
      <dgm:prSet/>
      <dgm:spPr/>
      <dgm:t>
        <a:bodyPr/>
        <a:lstStyle/>
        <a:p>
          <a:endParaRPr kumimoji="1" lang="ja-JP" altLang="en-US"/>
        </a:p>
      </dgm:t>
    </dgm:pt>
    <dgm:pt modelId="{1DAD4CFA-015A-4EF9-B4A0-7F8AED592791}">
      <dgm:prSet phldrT="[テキスト]"/>
      <dgm:spPr/>
      <dgm:t>
        <a:bodyPr/>
        <a:lstStyle/>
        <a:p>
          <a:r>
            <a:rPr kumimoji="1" lang="ja-JP" altLang="en-US" dirty="0"/>
            <a:t>どのような患者が多いか（受診理由）</a:t>
          </a:r>
          <a:endParaRPr kumimoji="1" lang="en-US" altLang="ja-JP" dirty="0"/>
        </a:p>
      </dgm:t>
    </dgm:pt>
    <dgm:pt modelId="{8592EAFF-816C-4385-B015-6A4E4529419B}" type="parTrans" cxnId="{A308461F-8F2F-435A-8089-DB96B65B9B37}">
      <dgm:prSet/>
      <dgm:spPr/>
      <dgm:t>
        <a:bodyPr/>
        <a:lstStyle/>
        <a:p>
          <a:endParaRPr kumimoji="1" lang="ja-JP" altLang="en-US"/>
        </a:p>
      </dgm:t>
    </dgm:pt>
    <dgm:pt modelId="{FD3EF687-1C9F-4BA2-8037-8D6EB796AE1C}" type="sibTrans" cxnId="{A308461F-8F2F-435A-8089-DB96B65B9B37}">
      <dgm:prSet/>
      <dgm:spPr/>
      <dgm:t>
        <a:bodyPr/>
        <a:lstStyle/>
        <a:p>
          <a:endParaRPr kumimoji="1" lang="ja-JP" altLang="en-US"/>
        </a:p>
      </dgm:t>
    </dgm:pt>
    <dgm:pt modelId="{606D1852-D566-4BC3-8567-4B87FBE08400}">
      <dgm:prSet phldrT="[テキスト]"/>
      <dgm:spPr/>
      <dgm:t>
        <a:bodyPr/>
        <a:lstStyle/>
        <a:p>
          <a:r>
            <a:rPr kumimoji="1" lang="ja-JP" altLang="en-US" dirty="0"/>
            <a:t>主に成人中心で２０～３０代が最も多い。</a:t>
          </a:r>
        </a:p>
      </dgm:t>
    </dgm:pt>
    <dgm:pt modelId="{3C055508-EC25-420B-8E34-C00960F01100}" type="parTrans" cxnId="{F86518FE-A410-495B-BA3C-4B00DE08B59F}">
      <dgm:prSet/>
      <dgm:spPr/>
      <dgm:t>
        <a:bodyPr/>
        <a:lstStyle/>
        <a:p>
          <a:endParaRPr kumimoji="1" lang="ja-JP" altLang="en-US"/>
        </a:p>
      </dgm:t>
    </dgm:pt>
    <dgm:pt modelId="{686938ED-B8C1-42B0-A74D-DD8BCE8C8865}" type="sibTrans" cxnId="{F86518FE-A410-495B-BA3C-4B00DE08B59F}">
      <dgm:prSet/>
      <dgm:spPr/>
      <dgm:t>
        <a:bodyPr/>
        <a:lstStyle/>
        <a:p>
          <a:endParaRPr kumimoji="1" lang="ja-JP" altLang="en-US"/>
        </a:p>
      </dgm:t>
    </dgm:pt>
    <dgm:pt modelId="{A710A165-49EB-4797-B314-A53E6B668192}">
      <dgm:prSet phldrT="[テキスト]"/>
      <dgm:spPr/>
      <dgm:t>
        <a:bodyPr/>
        <a:lstStyle/>
        <a:p>
          <a:r>
            <a:rPr kumimoji="1" lang="ja-JP" altLang="en-US" dirty="0"/>
            <a:t>初診の待機状況と課題</a:t>
          </a:r>
        </a:p>
      </dgm:t>
    </dgm:pt>
    <dgm:pt modelId="{FFD07501-37A1-40B6-80A1-65F5DF058389}" type="parTrans" cxnId="{656E15E3-9B0C-483F-A697-F732013D0A80}">
      <dgm:prSet/>
      <dgm:spPr/>
      <dgm:t>
        <a:bodyPr/>
        <a:lstStyle/>
        <a:p>
          <a:endParaRPr kumimoji="1" lang="ja-JP" altLang="en-US"/>
        </a:p>
      </dgm:t>
    </dgm:pt>
    <dgm:pt modelId="{BF9C42DD-0582-4F56-832B-FF77F21F29CD}" type="sibTrans" cxnId="{656E15E3-9B0C-483F-A697-F732013D0A80}">
      <dgm:prSet/>
      <dgm:spPr/>
      <dgm:t>
        <a:bodyPr/>
        <a:lstStyle/>
        <a:p>
          <a:endParaRPr kumimoji="1" lang="ja-JP" altLang="en-US"/>
        </a:p>
      </dgm:t>
    </dgm:pt>
    <dgm:pt modelId="{769A4B91-06A2-49C2-BC4F-7B3BDB1251B3}">
      <dgm:prSet phldrT="[テキスト]"/>
      <dgm:spPr/>
      <dgm:t>
        <a:bodyPr/>
        <a:lstStyle/>
        <a:p>
          <a:r>
            <a:rPr kumimoji="1" lang="ja-JP" altLang="en-US" dirty="0"/>
            <a:t>初診希望があったら２週間以内には予約を入れられる。</a:t>
          </a:r>
        </a:p>
      </dgm:t>
    </dgm:pt>
    <dgm:pt modelId="{04023485-2965-429C-89A1-059CD46830DD}" type="parTrans" cxnId="{096272BA-03CF-4991-9FCC-EA617CFEAAA6}">
      <dgm:prSet/>
      <dgm:spPr/>
      <dgm:t>
        <a:bodyPr/>
        <a:lstStyle/>
        <a:p>
          <a:endParaRPr kumimoji="1" lang="ja-JP" altLang="en-US"/>
        </a:p>
      </dgm:t>
    </dgm:pt>
    <dgm:pt modelId="{47C7DE6F-F0FF-4591-9BD9-23A24C063FB9}" type="sibTrans" cxnId="{096272BA-03CF-4991-9FCC-EA617CFEAAA6}">
      <dgm:prSet/>
      <dgm:spPr/>
      <dgm:t>
        <a:bodyPr/>
        <a:lstStyle/>
        <a:p>
          <a:endParaRPr kumimoji="1" lang="ja-JP" altLang="en-US"/>
        </a:p>
      </dgm:t>
    </dgm:pt>
    <dgm:pt modelId="{4581254B-4315-44C7-A0FE-AC633DB9BCDC}">
      <dgm:prSet/>
      <dgm:spPr/>
      <dgm:t>
        <a:bodyPr/>
        <a:lstStyle/>
        <a:p>
          <a:r>
            <a:rPr kumimoji="1" lang="ja-JP" altLang="en-US" dirty="0"/>
            <a:t>仕事や就職が上手くいかず、発達障がいを疑</a:t>
          </a:r>
          <a:r>
            <a:rPr kumimoji="1" lang="ja-JP" altLang="en-US" b="0" dirty="0">
              <a:solidFill>
                <a:schemeClr val="tx1"/>
              </a:solidFill>
            </a:rPr>
            <a:t>われ</a:t>
          </a:r>
          <a:r>
            <a:rPr kumimoji="1" lang="ja-JP" altLang="en-US" dirty="0"/>
            <a:t>進められて受診するケースが多い。</a:t>
          </a:r>
        </a:p>
      </dgm:t>
    </dgm:pt>
    <dgm:pt modelId="{A44E2BDE-F0BD-45A2-A926-C2943B6D48D2}" type="parTrans" cxnId="{044C72AA-9CAB-47EC-BCD6-4FCBF8CCEEE4}">
      <dgm:prSet/>
      <dgm:spPr/>
      <dgm:t>
        <a:bodyPr/>
        <a:lstStyle/>
        <a:p>
          <a:endParaRPr kumimoji="1" lang="ja-JP" altLang="en-US"/>
        </a:p>
      </dgm:t>
    </dgm:pt>
    <dgm:pt modelId="{91BE0659-5658-4587-B95C-F7D397F26AC0}" type="sibTrans" cxnId="{044C72AA-9CAB-47EC-BCD6-4FCBF8CCEEE4}">
      <dgm:prSet/>
      <dgm:spPr/>
      <dgm:t>
        <a:bodyPr/>
        <a:lstStyle/>
        <a:p>
          <a:endParaRPr kumimoji="1" lang="ja-JP" altLang="en-US"/>
        </a:p>
      </dgm:t>
    </dgm:pt>
    <dgm:pt modelId="{9CA6FF25-FC65-49DF-9920-30904ED8D854}">
      <dgm:prSet phldrT="[テキスト]"/>
      <dgm:spPr/>
      <dgm:t>
        <a:bodyPr/>
        <a:lstStyle/>
        <a:p>
          <a:r>
            <a:rPr kumimoji="1" lang="ja-JP" altLang="en-US" dirty="0"/>
            <a:t>心理士（３名）等が週４で検査を実施。</a:t>
          </a:r>
        </a:p>
      </dgm:t>
    </dgm:pt>
    <dgm:pt modelId="{3C6C2DF6-4E55-4BE8-B320-3FAEB14AA8C8}" type="parTrans" cxnId="{2934D9CE-222E-404F-B869-4932BD53009E}">
      <dgm:prSet/>
      <dgm:spPr/>
      <dgm:t>
        <a:bodyPr/>
        <a:lstStyle/>
        <a:p>
          <a:endParaRPr kumimoji="1" lang="ja-JP" altLang="en-US"/>
        </a:p>
      </dgm:t>
    </dgm:pt>
    <dgm:pt modelId="{5787691F-4018-43D4-BCA0-081A84339E96}" type="sibTrans" cxnId="{2934D9CE-222E-404F-B869-4932BD53009E}">
      <dgm:prSet/>
      <dgm:spPr/>
      <dgm:t>
        <a:bodyPr/>
        <a:lstStyle/>
        <a:p>
          <a:endParaRPr kumimoji="1" lang="ja-JP" altLang="en-US"/>
        </a:p>
      </dgm:t>
    </dgm:pt>
    <dgm:pt modelId="{515645D7-B1A7-41C2-81CE-B9AD6B1BAC1C}">
      <dgm:prSet/>
      <dgm:spPr/>
      <dgm:t>
        <a:bodyPr/>
        <a:lstStyle/>
        <a:p>
          <a:r>
            <a:rPr kumimoji="1" lang="ja-JP" altLang="en-US" dirty="0"/>
            <a:t>発達障がいは患者全体の３分の１程度。</a:t>
          </a:r>
        </a:p>
      </dgm:t>
    </dgm:pt>
    <dgm:pt modelId="{60E89484-B301-4E76-84E1-8023A3798D5A}" type="parTrans" cxnId="{27453C13-3342-4FDA-9A09-A9AE65F58D25}">
      <dgm:prSet/>
      <dgm:spPr/>
      <dgm:t>
        <a:bodyPr/>
        <a:lstStyle/>
        <a:p>
          <a:endParaRPr kumimoji="1" lang="ja-JP" altLang="en-US"/>
        </a:p>
      </dgm:t>
    </dgm:pt>
    <dgm:pt modelId="{57570B7B-0F0D-45CD-961F-8E1CDDB00B47}" type="sibTrans" cxnId="{27453C13-3342-4FDA-9A09-A9AE65F58D25}">
      <dgm:prSet/>
      <dgm:spPr/>
      <dgm:t>
        <a:bodyPr/>
        <a:lstStyle/>
        <a:p>
          <a:endParaRPr kumimoji="1" lang="ja-JP" altLang="en-US"/>
        </a:p>
      </dgm:t>
    </dgm:pt>
    <dgm:pt modelId="{7D4D1360-2482-4851-A606-E071D3D45C4E}">
      <dgm:prSet/>
      <dgm:spPr/>
      <dgm:t>
        <a:bodyPr/>
        <a:lstStyle/>
        <a:p>
          <a:r>
            <a:rPr kumimoji="1" lang="ja-JP" altLang="en-US" dirty="0"/>
            <a:t>検査は１か月先まで埋まりつつある。</a:t>
          </a:r>
        </a:p>
      </dgm:t>
    </dgm:pt>
    <dgm:pt modelId="{C09B0902-8855-450E-84F0-4ADDAADB1672}" type="parTrans" cxnId="{1D52F63A-3185-4E56-8197-A3F8CBF11079}">
      <dgm:prSet/>
      <dgm:spPr/>
      <dgm:t>
        <a:bodyPr/>
        <a:lstStyle/>
        <a:p>
          <a:endParaRPr kumimoji="1" lang="ja-JP" altLang="en-US"/>
        </a:p>
      </dgm:t>
    </dgm:pt>
    <dgm:pt modelId="{A3EF5387-CE9D-4B51-B4E1-6369564F33B8}" type="sibTrans" cxnId="{1D52F63A-3185-4E56-8197-A3F8CBF11079}">
      <dgm:prSet/>
      <dgm:spPr/>
      <dgm:t>
        <a:bodyPr/>
        <a:lstStyle/>
        <a:p>
          <a:endParaRPr kumimoji="1" lang="ja-JP" altLang="en-US"/>
        </a:p>
      </dgm:t>
    </dgm:pt>
    <dgm:pt modelId="{F9F4FB79-8223-415F-88AF-EFE5A78A6D4B}">
      <dgm:prSet/>
      <dgm:spPr/>
      <dgm:t>
        <a:bodyPr/>
        <a:lstStyle/>
        <a:p>
          <a:r>
            <a:rPr kumimoji="1" lang="ja-JP" altLang="en-US" dirty="0"/>
            <a:t>検査ができる医師が少ない。ＭＳＰＡなども有効だが資格取得に手間がかかる。</a:t>
          </a:r>
        </a:p>
      </dgm:t>
    </dgm:pt>
    <dgm:pt modelId="{C2206520-BCCD-453A-88FD-9C47ABC7E6F6}" type="parTrans" cxnId="{EFFFA398-1B70-4ECD-B00C-F81117E711B5}">
      <dgm:prSet/>
      <dgm:spPr/>
      <dgm:t>
        <a:bodyPr/>
        <a:lstStyle/>
        <a:p>
          <a:endParaRPr kumimoji="1" lang="ja-JP" altLang="en-US"/>
        </a:p>
      </dgm:t>
    </dgm:pt>
    <dgm:pt modelId="{C7D4B3F9-5FED-48C4-B800-0A7BACE137CE}" type="sibTrans" cxnId="{EFFFA398-1B70-4ECD-B00C-F81117E711B5}">
      <dgm:prSet/>
      <dgm:spPr/>
      <dgm:t>
        <a:bodyPr/>
        <a:lstStyle/>
        <a:p>
          <a:endParaRPr kumimoji="1" lang="ja-JP" altLang="en-US"/>
        </a:p>
      </dgm:t>
    </dgm:pt>
    <dgm:pt modelId="{88FD0BCD-1806-4F9E-B5F8-7D8C60493D32}">
      <dgm:prSet/>
      <dgm:spPr/>
      <dgm:t>
        <a:bodyPr/>
        <a:lstStyle/>
        <a:p>
          <a:r>
            <a:rPr kumimoji="1" lang="ja-JP" altLang="en-US" dirty="0"/>
            <a:t>精神科の診療報酬が低い。</a:t>
          </a:r>
        </a:p>
      </dgm:t>
    </dgm:pt>
    <dgm:pt modelId="{68571992-CB44-4EF8-880B-F974D776A1AE}" type="parTrans" cxnId="{D817144C-A95D-4406-BCEE-B822A9CC7CF6}">
      <dgm:prSet/>
      <dgm:spPr/>
      <dgm:t>
        <a:bodyPr/>
        <a:lstStyle/>
        <a:p>
          <a:endParaRPr kumimoji="1" lang="ja-JP" altLang="en-US"/>
        </a:p>
      </dgm:t>
    </dgm:pt>
    <dgm:pt modelId="{00063155-6275-4881-AA09-7DD9C9915AC5}" type="sibTrans" cxnId="{D817144C-A95D-4406-BCEE-B822A9CC7CF6}">
      <dgm:prSet/>
      <dgm:spPr/>
      <dgm:t>
        <a:bodyPr/>
        <a:lstStyle/>
        <a:p>
          <a:endParaRPr kumimoji="1" lang="ja-JP" altLang="en-US"/>
        </a:p>
      </dgm:t>
    </dgm:pt>
    <dgm:pt modelId="{5608ABF7-C5CF-40E3-B6AF-BDF410A503BF}">
      <dgm:prSet/>
      <dgm:spPr/>
      <dgm:t>
        <a:bodyPr/>
        <a:lstStyle/>
        <a:p>
          <a:r>
            <a:rPr kumimoji="1" lang="ja-JP" altLang="en-US" dirty="0"/>
            <a:t>子どもは診断はするが親と共同して治療していく必要があるので、その後は児童精神科を紹介している。</a:t>
          </a:r>
        </a:p>
      </dgm:t>
    </dgm:pt>
    <dgm:pt modelId="{2C9E5D82-96BA-4B0A-9C5C-FB93AFB2F539}" type="parTrans" cxnId="{97EC65EF-ED2D-452D-A581-2A43F02E7228}">
      <dgm:prSet/>
      <dgm:spPr/>
      <dgm:t>
        <a:bodyPr/>
        <a:lstStyle/>
        <a:p>
          <a:endParaRPr kumimoji="1" lang="ja-JP" altLang="en-US"/>
        </a:p>
      </dgm:t>
    </dgm:pt>
    <dgm:pt modelId="{5F152DCA-4444-4D3F-AA6F-164C6031A7E9}" type="sibTrans" cxnId="{97EC65EF-ED2D-452D-A581-2A43F02E7228}">
      <dgm:prSet/>
      <dgm:spPr/>
      <dgm:t>
        <a:bodyPr/>
        <a:lstStyle/>
        <a:p>
          <a:endParaRPr kumimoji="1" lang="ja-JP" altLang="en-US"/>
        </a:p>
      </dgm:t>
    </dgm:pt>
    <dgm:pt modelId="{A12B05A0-725E-46B0-9BB9-B9ECFEAB1500}">
      <dgm:prSet phldrT="[テキスト]"/>
      <dgm:spPr/>
      <dgm:t>
        <a:bodyPr/>
        <a:lstStyle/>
        <a:p>
          <a:r>
            <a:rPr kumimoji="1" lang="ja-JP" altLang="en-US" dirty="0"/>
            <a:t>初診は４０～５０分、簡易検査を数種類行い、簡易検査結果により必要があれば詳細な検査を２日にわけて行う。</a:t>
          </a:r>
        </a:p>
      </dgm:t>
    </dgm:pt>
    <dgm:pt modelId="{24F13F97-7606-49C8-B430-F79966A3F918}" type="parTrans" cxnId="{3B030B26-F311-47FD-B952-47B3707219C9}">
      <dgm:prSet/>
      <dgm:spPr/>
      <dgm:t>
        <a:bodyPr/>
        <a:lstStyle/>
        <a:p>
          <a:endParaRPr kumimoji="1" lang="ja-JP" altLang="en-US"/>
        </a:p>
      </dgm:t>
    </dgm:pt>
    <dgm:pt modelId="{B664397A-5DD2-4ACB-B7B4-D7CAD798C653}" type="sibTrans" cxnId="{3B030B26-F311-47FD-B952-47B3707219C9}">
      <dgm:prSet/>
      <dgm:spPr/>
      <dgm:t>
        <a:bodyPr/>
        <a:lstStyle/>
        <a:p>
          <a:endParaRPr kumimoji="1" lang="ja-JP" altLang="en-US"/>
        </a:p>
      </dgm:t>
    </dgm:pt>
    <dgm:pt modelId="{E1844DA6-5676-415B-877D-F29CB803F0BE}" type="pres">
      <dgm:prSet presAssocID="{187F4E36-6B68-47CE-97AF-240941D7403E}" presName="linear" presStyleCnt="0">
        <dgm:presLayoutVars>
          <dgm:animLvl val="lvl"/>
          <dgm:resizeHandles val="exact"/>
        </dgm:presLayoutVars>
      </dgm:prSet>
      <dgm:spPr/>
    </dgm:pt>
    <dgm:pt modelId="{CDECC1D6-8878-43DF-9F6C-87C295F04CE4}" type="pres">
      <dgm:prSet presAssocID="{727BF820-ACAC-40D2-BD79-033F63D2A4D8}" presName="parentText" presStyleLbl="node1" presStyleIdx="0" presStyleCnt="3">
        <dgm:presLayoutVars>
          <dgm:chMax val="0"/>
          <dgm:bulletEnabled val="1"/>
        </dgm:presLayoutVars>
      </dgm:prSet>
      <dgm:spPr/>
    </dgm:pt>
    <dgm:pt modelId="{5D23750A-12CA-44E8-872C-72035AB9A8C1}" type="pres">
      <dgm:prSet presAssocID="{727BF820-ACAC-40D2-BD79-033F63D2A4D8}" presName="childText" presStyleLbl="revTx" presStyleIdx="0" presStyleCnt="3">
        <dgm:presLayoutVars>
          <dgm:bulletEnabled val="1"/>
        </dgm:presLayoutVars>
      </dgm:prSet>
      <dgm:spPr/>
    </dgm:pt>
    <dgm:pt modelId="{9E7CB912-44B3-4DE4-9D54-53A6DF65D0A6}" type="pres">
      <dgm:prSet presAssocID="{1DAD4CFA-015A-4EF9-B4A0-7F8AED592791}" presName="parentText" presStyleLbl="node1" presStyleIdx="1" presStyleCnt="3">
        <dgm:presLayoutVars>
          <dgm:chMax val="0"/>
          <dgm:bulletEnabled val="1"/>
        </dgm:presLayoutVars>
      </dgm:prSet>
      <dgm:spPr/>
    </dgm:pt>
    <dgm:pt modelId="{B3327F2C-B7ED-4BDB-AC2C-76415E629AFD}" type="pres">
      <dgm:prSet presAssocID="{1DAD4CFA-015A-4EF9-B4A0-7F8AED592791}" presName="childText" presStyleLbl="revTx" presStyleIdx="1" presStyleCnt="3">
        <dgm:presLayoutVars>
          <dgm:bulletEnabled val="1"/>
        </dgm:presLayoutVars>
      </dgm:prSet>
      <dgm:spPr/>
    </dgm:pt>
    <dgm:pt modelId="{D0ADCDCA-03B3-41CE-B1CD-2459947789CF}" type="pres">
      <dgm:prSet presAssocID="{A710A165-49EB-4797-B314-A53E6B668192}" presName="parentText" presStyleLbl="node1" presStyleIdx="2" presStyleCnt="3">
        <dgm:presLayoutVars>
          <dgm:chMax val="0"/>
          <dgm:bulletEnabled val="1"/>
        </dgm:presLayoutVars>
      </dgm:prSet>
      <dgm:spPr/>
    </dgm:pt>
    <dgm:pt modelId="{6A0A4240-9662-4913-A956-540D1A1ACEE4}" type="pres">
      <dgm:prSet presAssocID="{A710A165-49EB-4797-B314-A53E6B668192}" presName="childText" presStyleLbl="revTx" presStyleIdx="2" presStyleCnt="3">
        <dgm:presLayoutVars>
          <dgm:bulletEnabled val="1"/>
        </dgm:presLayoutVars>
      </dgm:prSet>
      <dgm:spPr/>
    </dgm:pt>
  </dgm:ptLst>
  <dgm:cxnLst>
    <dgm:cxn modelId="{6A9C4F01-5C38-4723-A48D-76EEB35D322B}" type="presOf" srcId="{515645D7-B1A7-41C2-81CE-B9AD6B1BAC1C}" destId="{B3327F2C-B7ED-4BDB-AC2C-76415E629AFD}" srcOrd="0" destOrd="3" presId="urn:microsoft.com/office/officeart/2005/8/layout/vList2"/>
    <dgm:cxn modelId="{27453C13-3342-4FDA-9A09-A9AE65F58D25}" srcId="{1DAD4CFA-015A-4EF9-B4A0-7F8AED592791}" destId="{515645D7-B1A7-41C2-81CE-B9AD6B1BAC1C}" srcOrd="3" destOrd="0" parTransId="{60E89484-B301-4E76-84E1-8023A3798D5A}" sibTransId="{57570B7B-0F0D-45CD-961F-8E1CDDB00B47}"/>
    <dgm:cxn modelId="{A308461F-8F2F-435A-8089-DB96B65B9B37}" srcId="{187F4E36-6B68-47CE-97AF-240941D7403E}" destId="{1DAD4CFA-015A-4EF9-B4A0-7F8AED592791}" srcOrd="1" destOrd="0" parTransId="{8592EAFF-816C-4385-B015-6A4E4529419B}" sibTransId="{FD3EF687-1C9F-4BA2-8037-8D6EB796AE1C}"/>
    <dgm:cxn modelId="{3B030B26-F311-47FD-B952-47B3707219C9}" srcId="{727BF820-ACAC-40D2-BD79-033F63D2A4D8}" destId="{A12B05A0-725E-46B0-9BB9-B9ECFEAB1500}" srcOrd="1" destOrd="0" parTransId="{24F13F97-7606-49C8-B430-F79966A3F918}" sibTransId="{B664397A-5DD2-4ACB-B7B4-D7CAD798C653}"/>
    <dgm:cxn modelId="{C7C4142C-3C63-4CEF-8411-32E800E2C77F}" type="presOf" srcId="{9CA6FF25-FC65-49DF-9920-30904ED8D854}" destId="{5D23750A-12CA-44E8-872C-72035AB9A8C1}" srcOrd="0" destOrd="2" presId="urn:microsoft.com/office/officeart/2005/8/layout/vList2"/>
    <dgm:cxn modelId="{AEC3673A-C022-4A32-A324-B653643C3F13}" type="presOf" srcId="{A12B05A0-725E-46B0-9BB9-B9ECFEAB1500}" destId="{5D23750A-12CA-44E8-872C-72035AB9A8C1}" srcOrd="0" destOrd="1" presId="urn:microsoft.com/office/officeart/2005/8/layout/vList2"/>
    <dgm:cxn modelId="{1D52F63A-3185-4E56-8197-A3F8CBF11079}" srcId="{A710A165-49EB-4797-B314-A53E6B668192}" destId="{7D4D1360-2482-4851-A606-E071D3D45C4E}" srcOrd="1" destOrd="0" parTransId="{C09B0902-8855-450E-84F0-4ADDAADB1672}" sibTransId="{A3EF5387-CE9D-4B51-B4E1-6369564F33B8}"/>
    <dgm:cxn modelId="{C251413C-1776-457D-858A-16D47DAEF80B}" type="presOf" srcId="{187F4E36-6B68-47CE-97AF-240941D7403E}" destId="{E1844DA6-5676-415B-877D-F29CB803F0BE}" srcOrd="0" destOrd="0" presId="urn:microsoft.com/office/officeart/2005/8/layout/vList2"/>
    <dgm:cxn modelId="{3C487F5C-C198-4E01-9401-B6E0EA58656C}" type="presOf" srcId="{F9F4FB79-8223-415F-88AF-EFE5A78A6D4B}" destId="{6A0A4240-9662-4913-A956-540D1A1ACEE4}" srcOrd="0" destOrd="2" presId="urn:microsoft.com/office/officeart/2005/8/layout/vList2"/>
    <dgm:cxn modelId="{1A80855E-2EFF-4480-BC1C-34253750B898}" type="presOf" srcId="{727BF820-ACAC-40D2-BD79-033F63D2A4D8}" destId="{CDECC1D6-8878-43DF-9F6C-87C295F04CE4}" srcOrd="0" destOrd="0" presId="urn:microsoft.com/office/officeart/2005/8/layout/vList2"/>
    <dgm:cxn modelId="{6F06C05F-1548-4E05-B089-BBC54463C4BB}" type="presOf" srcId="{88FD0BCD-1806-4F9E-B5F8-7D8C60493D32}" destId="{6A0A4240-9662-4913-A956-540D1A1ACEE4}" srcOrd="0" destOrd="3" presId="urn:microsoft.com/office/officeart/2005/8/layout/vList2"/>
    <dgm:cxn modelId="{72CF404B-06F1-477F-B5A9-97C53E919E2A}" type="presOf" srcId="{1DAD4CFA-015A-4EF9-B4A0-7F8AED592791}" destId="{9E7CB912-44B3-4DE4-9D54-53A6DF65D0A6}" srcOrd="0" destOrd="0" presId="urn:microsoft.com/office/officeart/2005/8/layout/vList2"/>
    <dgm:cxn modelId="{D817144C-A95D-4406-BCEE-B822A9CC7CF6}" srcId="{A710A165-49EB-4797-B314-A53E6B668192}" destId="{88FD0BCD-1806-4F9E-B5F8-7D8C60493D32}" srcOrd="3" destOrd="0" parTransId="{68571992-CB44-4EF8-880B-F974D776A1AE}" sibTransId="{00063155-6275-4881-AA09-7DD9C9915AC5}"/>
    <dgm:cxn modelId="{33AE6259-C103-4E8E-A888-BA0C94196E4B}" type="presOf" srcId="{A710A165-49EB-4797-B314-A53E6B668192}" destId="{D0ADCDCA-03B3-41CE-B1CD-2459947789CF}" srcOrd="0" destOrd="0" presId="urn:microsoft.com/office/officeart/2005/8/layout/vList2"/>
    <dgm:cxn modelId="{33E57579-36B3-4976-B5DC-698D6532F2A2}" srcId="{187F4E36-6B68-47CE-97AF-240941D7403E}" destId="{727BF820-ACAC-40D2-BD79-033F63D2A4D8}" srcOrd="0" destOrd="0" parTransId="{44F3071E-FDDE-41D4-9237-CB28F4122BCF}" sibTransId="{2BCA1D54-9A11-478E-9567-27B686F579F6}"/>
    <dgm:cxn modelId="{CA6D7F7E-5AA4-42D0-B3FA-389EAEB60C06}" type="presOf" srcId="{4581254B-4315-44C7-A0FE-AC633DB9BCDC}" destId="{B3327F2C-B7ED-4BDB-AC2C-76415E629AFD}" srcOrd="0" destOrd="1" presId="urn:microsoft.com/office/officeart/2005/8/layout/vList2"/>
    <dgm:cxn modelId="{2AF24E85-E013-4A9C-AA33-B0E947BF1D5B}" srcId="{727BF820-ACAC-40D2-BD79-033F63D2A4D8}" destId="{D348228C-AD3D-48B1-8651-9CA76E5CC923}" srcOrd="0" destOrd="0" parTransId="{0E6E9F3B-4EE4-451E-B691-FE5E7F17CB5B}" sibTransId="{6CF4BFDE-BB05-47DD-8C7C-04606393CBFE}"/>
    <dgm:cxn modelId="{EFFFA398-1B70-4ECD-B00C-F81117E711B5}" srcId="{A710A165-49EB-4797-B314-A53E6B668192}" destId="{F9F4FB79-8223-415F-88AF-EFE5A78A6D4B}" srcOrd="2" destOrd="0" parTransId="{C2206520-BCCD-453A-88FD-9C47ABC7E6F6}" sibTransId="{C7D4B3F9-5FED-48C4-B800-0A7BACE137CE}"/>
    <dgm:cxn modelId="{044C72AA-9CAB-47EC-BCD6-4FCBF8CCEEE4}" srcId="{1DAD4CFA-015A-4EF9-B4A0-7F8AED592791}" destId="{4581254B-4315-44C7-A0FE-AC633DB9BCDC}" srcOrd="1" destOrd="0" parTransId="{A44E2BDE-F0BD-45A2-A926-C2943B6D48D2}" sibTransId="{91BE0659-5658-4587-B95C-F7D397F26AC0}"/>
    <dgm:cxn modelId="{FD938AB5-735B-403C-9FC5-6109E680CCCA}" type="presOf" srcId="{5608ABF7-C5CF-40E3-B6AF-BDF410A503BF}" destId="{B3327F2C-B7ED-4BDB-AC2C-76415E629AFD}" srcOrd="0" destOrd="2" presId="urn:microsoft.com/office/officeart/2005/8/layout/vList2"/>
    <dgm:cxn modelId="{096272BA-03CF-4991-9FCC-EA617CFEAAA6}" srcId="{A710A165-49EB-4797-B314-A53E6B668192}" destId="{769A4B91-06A2-49C2-BC4F-7B3BDB1251B3}" srcOrd="0" destOrd="0" parTransId="{04023485-2965-429C-89A1-059CD46830DD}" sibTransId="{47C7DE6F-F0FF-4591-9BD9-23A24C063FB9}"/>
    <dgm:cxn modelId="{35AD66C2-3DF3-472D-A153-FCB87E6E3FEC}" type="presOf" srcId="{D348228C-AD3D-48B1-8651-9CA76E5CC923}" destId="{5D23750A-12CA-44E8-872C-72035AB9A8C1}" srcOrd="0" destOrd="0" presId="urn:microsoft.com/office/officeart/2005/8/layout/vList2"/>
    <dgm:cxn modelId="{67FBDFC3-87AD-436F-BCE6-53F07035FA8F}" type="presOf" srcId="{7D4D1360-2482-4851-A606-E071D3D45C4E}" destId="{6A0A4240-9662-4913-A956-540D1A1ACEE4}" srcOrd="0" destOrd="1" presId="urn:microsoft.com/office/officeart/2005/8/layout/vList2"/>
    <dgm:cxn modelId="{95D0AFCB-F3D0-490A-9A82-2391AAA8BA07}" type="presOf" srcId="{606D1852-D566-4BC3-8567-4B87FBE08400}" destId="{B3327F2C-B7ED-4BDB-AC2C-76415E629AFD}" srcOrd="0" destOrd="0" presId="urn:microsoft.com/office/officeart/2005/8/layout/vList2"/>
    <dgm:cxn modelId="{2934D9CE-222E-404F-B869-4932BD53009E}" srcId="{727BF820-ACAC-40D2-BD79-033F63D2A4D8}" destId="{9CA6FF25-FC65-49DF-9920-30904ED8D854}" srcOrd="2" destOrd="0" parTransId="{3C6C2DF6-4E55-4BE8-B320-3FAEB14AA8C8}" sibTransId="{5787691F-4018-43D4-BCA0-081A84339E96}"/>
    <dgm:cxn modelId="{656E15E3-9B0C-483F-A697-F732013D0A80}" srcId="{187F4E36-6B68-47CE-97AF-240941D7403E}" destId="{A710A165-49EB-4797-B314-A53E6B668192}" srcOrd="2" destOrd="0" parTransId="{FFD07501-37A1-40B6-80A1-65F5DF058389}" sibTransId="{BF9C42DD-0582-4F56-832B-FF77F21F29CD}"/>
    <dgm:cxn modelId="{97EC65EF-ED2D-452D-A581-2A43F02E7228}" srcId="{1DAD4CFA-015A-4EF9-B4A0-7F8AED592791}" destId="{5608ABF7-C5CF-40E3-B6AF-BDF410A503BF}" srcOrd="2" destOrd="0" parTransId="{2C9E5D82-96BA-4B0A-9C5C-FB93AFB2F539}" sibTransId="{5F152DCA-4444-4D3F-AA6F-164C6031A7E9}"/>
    <dgm:cxn modelId="{481693F5-C634-4E30-8D5E-C93D1BBCAE86}" type="presOf" srcId="{769A4B91-06A2-49C2-BC4F-7B3BDB1251B3}" destId="{6A0A4240-9662-4913-A956-540D1A1ACEE4}" srcOrd="0" destOrd="0" presId="urn:microsoft.com/office/officeart/2005/8/layout/vList2"/>
    <dgm:cxn modelId="{F86518FE-A410-495B-BA3C-4B00DE08B59F}" srcId="{1DAD4CFA-015A-4EF9-B4A0-7F8AED592791}" destId="{606D1852-D566-4BC3-8567-4B87FBE08400}" srcOrd="0" destOrd="0" parTransId="{3C055508-EC25-420B-8E34-C00960F01100}" sibTransId="{686938ED-B8C1-42B0-A74D-DD8BCE8C8865}"/>
    <dgm:cxn modelId="{68DF90AE-0B43-4F94-AFCC-877973D4B604}" type="presParOf" srcId="{E1844DA6-5676-415B-877D-F29CB803F0BE}" destId="{CDECC1D6-8878-43DF-9F6C-87C295F04CE4}" srcOrd="0" destOrd="0" presId="urn:microsoft.com/office/officeart/2005/8/layout/vList2"/>
    <dgm:cxn modelId="{A7D7BD1F-488A-47BC-AF15-E9A99E3009C6}" type="presParOf" srcId="{E1844DA6-5676-415B-877D-F29CB803F0BE}" destId="{5D23750A-12CA-44E8-872C-72035AB9A8C1}" srcOrd="1" destOrd="0" presId="urn:microsoft.com/office/officeart/2005/8/layout/vList2"/>
    <dgm:cxn modelId="{039A4E4F-CC80-4C58-B103-89BE8DB5F7EB}" type="presParOf" srcId="{E1844DA6-5676-415B-877D-F29CB803F0BE}" destId="{9E7CB912-44B3-4DE4-9D54-53A6DF65D0A6}" srcOrd="2" destOrd="0" presId="urn:microsoft.com/office/officeart/2005/8/layout/vList2"/>
    <dgm:cxn modelId="{E3CF1400-D561-436B-8856-2DCDED6053A9}" type="presParOf" srcId="{E1844DA6-5676-415B-877D-F29CB803F0BE}" destId="{B3327F2C-B7ED-4BDB-AC2C-76415E629AFD}" srcOrd="3" destOrd="0" presId="urn:microsoft.com/office/officeart/2005/8/layout/vList2"/>
    <dgm:cxn modelId="{E644E2C3-D3E6-4B9B-931D-B5DC3E7F016B}" type="presParOf" srcId="{E1844DA6-5676-415B-877D-F29CB803F0BE}" destId="{D0ADCDCA-03B3-41CE-B1CD-2459947789CF}" srcOrd="4" destOrd="0" presId="urn:microsoft.com/office/officeart/2005/8/layout/vList2"/>
    <dgm:cxn modelId="{4D0A0E1A-BF69-45E9-A973-36635D5F5953}" type="presParOf" srcId="{E1844DA6-5676-415B-877D-F29CB803F0BE}" destId="{6A0A4240-9662-4913-A956-540D1A1ACEE4}"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87F4E36-6B68-47CE-97AF-240941D7403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727BF820-ACAC-40D2-BD79-033F63D2A4D8}">
      <dgm:prSet phldrT="[テキスト]"/>
      <dgm:spPr/>
      <dgm:t>
        <a:bodyPr/>
        <a:lstStyle/>
        <a:p>
          <a:r>
            <a:rPr kumimoji="1" lang="ja-JP" altLang="en-US" dirty="0"/>
            <a:t>連携についての課題</a:t>
          </a:r>
        </a:p>
      </dgm:t>
    </dgm:pt>
    <dgm:pt modelId="{44F3071E-FDDE-41D4-9237-CB28F4122BCF}" type="parTrans" cxnId="{33E57579-36B3-4976-B5DC-698D6532F2A2}">
      <dgm:prSet/>
      <dgm:spPr/>
      <dgm:t>
        <a:bodyPr/>
        <a:lstStyle/>
        <a:p>
          <a:endParaRPr kumimoji="1" lang="ja-JP" altLang="en-US"/>
        </a:p>
      </dgm:t>
    </dgm:pt>
    <dgm:pt modelId="{2BCA1D54-9A11-478E-9567-27B686F579F6}" type="sibTrans" cxnId="{33E57579-36B3-4976-B5DC-698D6532F2A2}">
      <dgm:prSet/>
      <dgm:spPr/>
      <dgm:t>
        <a:bodyPr/>
        <a:lstStyle/>
        <a:p>
          <a:endParaRPr kumimoji="1" lang="ja-JP" altLang="en-US"/>
        </a:p>
      </dgm:t>
    </dgm:pt>
    <dgm:pt modelId="{1DAD4CFA-015A-4EF9-B4A0-7F8AED592791}">
      <dgm:prSet phldrT="[テキスト]"/>
      <dgm:spPr/>
      <dgm:t>
        <a:bodyPr/>
        <a:lstStyle/>
        <a:p>
          <a:r>
            <a:rPr kumimoji="1" lang="ja-JP" altLang="en-US" dirty="0"/>
            <a:t>拠点医療機関との関係・期待するもの</a:t>
          </a:r>
          <a:endParaRPr kumimoji="1" lang="en-US" altLang="ja-JP" dirty="0"/>
        </a:p>
      </dgm:t>
    </dgm:pt>
    <dgm:pt modelId="{8592EAFF-816C-4385-B015-6A4E4529419B}" type="parTrans" cxnId="{A308461F-8F2F-435A-8089-DB96B65B9B37}">
      <dgm:prSet/>
      <dgm:spPr/>
      <dgm:t>
        <a:bodyPr/>
        <a:lstStyle/>
        <a:p>
          <a:endParaRPr kumimoji="1" lang="ja-JP" altLang="en-US"/>
        </a:p>
      </dgm:t>
    </dgm:pt>
    <dgm:pt modelId="{FD3EF687-1C9F-4BA2-8037-8D6EB796AE1C}" type="sibTrans" cxnId="{A308461F-8F2F-435A-8089-DB96B65B9B37}">
      <dgm:prSet/>
      <dgm:spPr/>
      <dgm:t>
        <a:bodyPr/>
        <a:lstStyle/>
        <a:p>
          <a:endParaRPr kumimoji="1" lang="ja-JP" altLang="en-US"/>
        </a:p>
      </dgm:t>
    </dgm:pt>
    <dgm:pt modelId="{606D1852-D566-4BC3-8567-4B87FBE08400}">
      <dgm:prSet phldrT="[テキスト]"/>
      <dgm:spPr/>
      <dgm:t>
        <a:bodyPr/>
        <a:lstStyle/>
        <a:p>
          <a:r>
            <a:rPr kumimoji="1" lang="ja-JP" altLang="en-US" dirty="0"/>
            <a:t>（特にはなし。）</a:t>
          </a:r>
        </a:p>
      </dgm:t>
    </dgm:pt>
    <dgm:pt modelId="{3C055508-EC25-420B-8E34-C00960F01100}" type="parTrans" cxnId="{F86518FE-A410-495B-BA3C-4B00DE08B59F}">
      <dgm:prSet/>
      <dgm:spPr/>
      <dgm:t>
        <a:bodyPr/>
        <a:lstStyle/>
        <a:p>
          <a:endParaRPr kumimoji="1" lang="ja-JP" altLang="en-US"/>
        </a:p>
      </dgm:t>
    </dgm:pt>
    <dgm:pt modelId="{686938ED-B8C1-42B0-A74D-DD8BCE8C8865}" type="sibTrans" cxnId="{F86518FE-A410-495B-BA3C-4B00DE08B59F}">
      <dgm:prSet/>
      <dgm:spPr/>
      <dgm:t>
        <a:bodyPr/>
        <a:lstStyle/>
        <a:p>
          <a:endParaRPr kumimoji="1" lang="ja-JP" altLang="en-US"/>
        </a:p>
      </dgm:t>
    </dgm:pt>
    <dgm:pt modelId="{A710A165-49EB-4797-B314-A53E6B668192}">
      <dgm:prSet phldrT="[テキスト]"/>
      <dgm:spPr/>
      <dgm:t>
        <a:bodyPr/>
        <a:lstStyle/>
        <a:p>
          <a:r>
            <a:rPr kumimoji="1" lang="ja-JP" altLang="en-US" dirty="0"/>
            <a:t>行政に期待するもの・施策へのご意見</a:t>
          </a:r>
        </a:p>
      </dgm:t>
    </dgm:pt>
    <dgm:pt modelId="{FFD07501-37A1-40B6-80A1-65F5DF058389}" type="parTrans" cxnId="{656E15E3-9B0C-483F-A697-F732013D0A80}">
      <dgm:prSet/>
      <dgm:spPr/>
      <dgm:t>
        <a:bodyPr/>
        <a:lstStyle/>
        <a:p>
          <a:endParaRPr kumimoji="1" lang="ja-JP" altLang="en-US"/>
        </a:p>
      </dgm:t>
    </dgm:pt>
    <dgm:pt modelId="{BF9C42DD-0582-4F56-832B-FF77F21F29CD}" type="sibTrans" cxnId="{656E15E3-9B0C-483F-A697-F732013D0A80}">
      <dgm:prSet/>
      <dgm:spPr/>
      <dgm:t>
        <a:bodyPr/>
        <a:lstStyle/>
        <a:p>
          <a:endParaRPr kumimoji="1" lang="ja-JP" altLang="en-US"/>
        </a:p>
      </dgm:t>
    </dgm:pt>
    <dgm:pt modelId="{BFAC79CC-5D3F-40D0-A398-424D93B9FA25}">
      <dgm:prSet phldrT="[テキスト]"/>
      <dgm:spPr/>
      <dgm:t>
        <a:bodyPr/>
        <a:lstStyle/>
        <a:p>
          <a:r>
            <a:rPr kumimoji="1" lang="ja-JP" altLang="en-US" dirty="0"/>
            <a:t>発達障がいについての正しい理解を広げてほしい。世間の認識やメディアの取り上げ方が少しずれている。</a:t>
          </a:r>
        </a:p>
      </dgm:t>
    </dgm:pt>
    <dgm:pt modelId="{93DCAA6D-539E-40A9-BD3C-052D3A4952EC}" type="parTrans" cxnId="{2AA95763-477F-483C-99A0-F8095442CC43}">
      <dgm:prSet/>
      <dgm:spPr/>
      <dgm:t>
        <a:bodyPr/>
        <a:lstStyle/>
        <a:p>
          <a:endParaRPr kumimoji="1" lang="ja-JP" altLang="en-US"/>
        </a:p>
      </dgm:t>
    </dgm:pt>
    <dgm:pt modelId="{90AA838D-5C20-468C-A611-DBB5DD0F9CBF}" type="sibTrans" cxnId="{2AA95763-477F-483C-99A0-F8095442CC43}">
      <dgm:prSet/>
      <dgm:spPr/>
      <dgm:t>
        <a:bodyPr/>
        <a:lstStyle/>
        <a:p>
          <a:endParaRPr kumimoji="1" lang="ja-JP" altLang="en-US"/>
        </a:p>
      </dgm:t>
    </dgm:pt>
    <dgm:pt modelId="{E64E1B46-A3C4-4DCC-8344-BDF7FDC5C883}">
      <dgm:prSet phldrT="[テキスト]"/>
      <dgm:spPr/>
      <dgm:t>
        <a:bodyPr/>
        <a:lstStyle/>
        <a:p>
          <a:r>
            <a:rPr kumimoji="1" lang="ja-JP" altLang="en-US" dirty="0"/>
            <a:t>子どもから大人に移行するときに大人の治療や指導をうまく乗せられるようにしなければならない。大人の精神科とはつながりがあまりない。</a:t>
          </a:r>
        </a:p>
      </dgm:t>
    </dgm:pt>
    <dgm:pt modelId="{ACB8FA54-9183-4D83-9A9B-5F8203A245E5}" type="parTrans" cxnId="{D4283C87-C8F7-4133-BC24-7FC1301065E2}">
      <dgm:prSet/>
      <dgm:spPr/>
      <dgm:t>
        <a:bodyPr/>
        <a:lstStyle/>
        <a:p>
          <a:endParaRPr kumimoji="1" lang="ja-JP" altLang="en-US"/>
        </a:p>
      </dgm:t>
    </dgm:pt>
    <dgm:pt modelId="{0B60EBBF-5CAB-43FA-B615-9F2D97D557BA}" type="sibTrans" cxnId="{D4283C87-C8F7-4133-BC24-7FC1301065E2}">
      <dgm:prSet/>
      <dgm:spPr/>
      <dgm:t>
        <a:bodyPr/>
        <a:lstStyle/>
        <a:p>
          <a:endParaRPr kumimoji="1" lang="ja-JP" altLang="en-US"/>
        </a:p>
      </dgm:t>
    </dgm:pt>
    <dgm:pt modelId="{D26D5365-B122-48FE-B0F7-749F122E98C8}">
      <dgm:prSet phldrT="[テキスト]"/>
      <dgm:spPr/>
      <dgm:t>
        <a:bodyPr/>
        <a:lstStyle/>
        <a:p>
          <a:r>
            <a:rPr kumimoji="1" lang="ja-JP" altLang="en-US" dirty="0"/>
            <a:t>小児科からの患者の紹介は時々ある。</a:t>
          </a:r>
        </a:p>
      </dgm:t>
    </dgm:pt>
    <dgm:pt modelId="{942667C2-24A9-4417-A75D-DCCC23A8DD22}" type="parTrans" cxnId="{6DABB3FE-57DD-4DA8-8921-69233D059D49}">
      <dgm:prSet/>
      <dgm:spPr/>
      <dgm:t>
        <a:bodyPr/>
        <a:lstStyle/>
        <a:p>
          <a:endParaRPr kumimoji="1" lang="ja-JP" altLang="en-US"/>
        </a:p>
      </dgm:t>
    </dgm:pt>
    <dgm:pt modelId="{33C42F5B-C009-4951-8B9B-83EE9EC5812F}" type="sibTrans" cxnId="{6DABB3FE-57DD-4DA8-8921-69233D059D49}">
      <dgm:prSet/>
      <dgm:spPr/>
      <dgm:t>
        <a:bodyPr/>
        <a:lstStyle/>
        <a:p>
          <a:endParaRPr kumimoji="1" lang="ja-JP" altLang="en-US"/>
        </a:p>
      </dgm:t>
    </dgm:pt>
    <dgm:pt modelId="{8E77CB47-CFC1-4C4C-9A60-F502BB6D2F5A}">
      <dgm:prSet phldrT="[テキスト]"/>
      <dgm:spPr/>
      <dgm:t>
        <a:bodyPr/>
        <a:lstStyle/>
        <a:p>
          <a:r>
            <a:rPr kumimoji="1" lang="ja-JP" altLang="en-US" dirty="0"/>
            <a:t>診療報酬が低い</a:t>
          </a:r>
        </a:p>
      </dgm:t>
    </dgm:pt>
    <dgm:pt modelId="{1CF96BBB-3CE8-4963-8A6A-CBAACF188FB9}" type="parTrans" cxnId="{90D076A2-333B-476B-9FFF-7DC4BCF48DAD}">
      <dgm:prSet/>
      <dgm:spPr/>
      <dgm:t>
        <a:bodyPr/>
        <a:lstStyle/>
        <a:p>
          <a:endParaRPr kumimoji="1" lang="ja-JP" altLang="en-US"/>
        </a:p>
      </dgm:t>
    </dgm:pt>
    <dgm:pt modelId="{202E2521-12C3-4E42-9423-5EC5B4AF00D5}" type="sibTrans" cxnId="{90D076A2-333B-476B-9FFF-7DC4BCF48DAD}">
      <dgm:prSet/>
      <dgm:spPr/>
      <dgm:t>
        <a:bodyPr/>
        <a:lstStyle/>
        <a:p>
          <a:endParaRPr kumimoji="1" lang="ja-JP" altLang="en-US"/>
        </a:p>
      </dgm:t>
    </dgm:pt>
    <dgm:pt modelId="{8504CE16-8624-4E4C-8D27-BD7A1F9D84DA}">
      <dgm:prSet phldrT="[テキスト]"/>
      <dgm:spPr/>
      <dgm:t>
        <a:bodyPr/>
        <a:lstStyle/>
        <a:p>
          <a:r>
            <a:rPr kumimoji="1" lang="ja-JP" altLang="en-US" dirty="0"/>
            <a:t>就職困難者を適切な就労支援につなげる必要がある。</a:t>
          </a:r>
        </a:p>
      </dgm:t>
    </dgm:pt>
    <dgm:pt modelId="{CEBF7E66-5511-4C9F-B6A8-DABD587C40FE}" type="parTrans" cxnId="{8FEFFA53-D96C-45C1-B691-2415B8C24012}">
      <dgm:prSet/>
      <dgm:spPr/>
      <dgm:t>
        <a:bodyPr/>
        <a:lstStyle/>
        <a:p>
          <a:endParaRPr kumimoji="1" lang="ja-JP" altLang="en-US"/>
        </a:p>
      </dgm:t>
    </dgm:pt>
    <dgm:pt modelId="{E1621447-EF5D-46F1-A9AF-7E2E5C7C52EB}" type="sibTrans" cxnId="{8FEFFA53-D96C-45C1-B691-2415B8C24012}">
      <dgm:prSet/>
      <dgm:spPr/>
      <dgm:t>
        <a:bodyPr/>
        <a:lstStyle/>
        <a:p>
          <a:endParaRPr kumimoji="1" lang="ja-JP" altLang="en-US"/>
        </a:p>
      </dgm:t>
    </dgm:pt>
    <dgm:pt modelId="{71987FFE-582A-43B1-9F26-1A2663BCC6E2}">
      <dgm:prSet phldrT="[テキスト]"/>
      <dgm:spPr/>
      <dgm:t>
        <a:bodyPr/>
        <a:lstStyle/>
        <a:p>
          <a:r>
            <a:rPr kumimoji="1" lang="ja-JP" altLang="en-US" dirty="0"/>
            <a:t>検査をしていれば何を質問すべきか等もわかってくる。検査ができる人を増やす必要がある。</a:t>
          </a:r>
        </a:p>
      </dgm:t>
    </dgm:pt>
    <dgm:pt modelId="{4B8C604C-6683-4636-8421-F9B823A519C0}" type="parTrans" cxnId="{4FE907DD-5B6E-4EFA-AC64-7B521506A635}">
      <dgm:prSet/>
      <dgm:spPr/>
      <dgm:t>
        <a:bodyPr/>
        <a:lstStyle/>
        <a:p>
          <a:endParaRPr kumimoji="1" lang="ja-JP" altLang="en-US"/>
        </a:p>
      </dgm:t>
    </dgm:pt>
    <dgm:pt modelId="{44919F76-EB2E-49E0-9DD2-4FB51F3B5744}" type="sibTrans" cxnId="{4FE907DD-5B6E-4EFA-AC64-7B521506A635}">
      <dgm:prSet/>
      <dgm:spPr/>
      <dgm:t>
        <a:bodyPr/>
        <a:lstStyle/>
        <a:p>
          <a:endParaRPr kumimoji="1" lang="ja-JP" altLang="en-US"/>
        </a:p>
      </dgm:t>
    </dgm:pt>
    <dgm:pt modelId="{2511273A-20D9-42A8-8292-A8F7E7E663C3}">
      <dgm:prSet phldrT="[テキスト]"/>
      <dgm:spPr/>
      <dgm:t>
        <a:bodyPr/>
        <a:lstStyle/>
        <a:p>
          <a:r>
            <a:rPr kumimoji="1" lang="ja-JP" altLang="en-US" dirty="0"/>
            <a:t>障がい者就業・生活支援センターは職場まで行って相談にのるなど丁寧。</a:t>
          </a:r>
        </a:p>
      </dgm:t>
    </dgm:pt>
    <dgm:pt modelId="{16F612D3-B818-45A4-ABCE-8A307EC4CBE1}" type="parTrans" cxnId="{02356113-2D72-48CA-B304-01ABA6972DDD}">
      <dgm:prSet/>
      <dgm:spPr/>
      <dgm:t>
        <a:bodyPr/>
        <a:lstStyle/>
        <a:p>
          <a:endParaRPr kumimoji="1" lang="ja-JP" altLang="en-US"/>
        </a:p>
      </dgm:t>
    </dgm:pt>
    <dgm:pt modelId="{79603AF8-BABB-457E-8C26-69C23B9CA2FB}" type="sibTrans" cxnId="{02356113-2D72-48CA-B304-01ABA6972DDD}">
      <dgm:prSet/>
      <dgm:spPr/>
      <dgm:t>
        <a:bodyPr/>
        <a:lstStyle/>
        <a:p>
          <a:endParaRPr kumimoji="1" lang="ja-JP" altLang="en-US"/>
        </a:p>
      </dgm:t>
    </dgm:pt>
    <dgm:pt modelId="{E1844DA6-5676-415B-877D-F29CB803F0BE}" type="pres">
      <dgm:prSet presAssocID="{187F4E36-6B68-47CE-97AF-240941D7403E}" presName="linear" presStyleCnt="0">
        <dgm:presLayoutVars>
          <dgm:animLvl val="lvl"/>
          <dgm:resizeHandles val="exact"/>
        </dgm:presLayoutVars>
      </dgm:prSet>
      <dgm:spPr/>
    </dgm:pt>
    <dgm:pt modelId="{CDECC1D6-8878-43DF-9F6C-87C295F04CE4}" type="pres">
      <dgm:prSet presAssocID="{727BF820-ACAC-40D2-BD79-033F63D2A4D8}" presName="parentText" presStyleLbl="node1" presStyleIdx="0" presStyleCnt="3" custLinFactNeighborX="-86" custLinFactNeighborY="-2227">
        <dgm:presLayoutVars>
          <dgm:chMax val="0"/>
          <dgm:bulletEnabled val="1"/>
        </dgm:presLayoutVars>
      </dgm:prSet>
      <dgm:spPr/>
    </dgm:pt>
    <dgm:pt modelId="{5D23750A-12CA-44E8-872C-72035AB9A8C1}" type="pres">
      <dgm:prSet presAssocID="{727BF820-ACAC-40D2-BD79-033F63D2A4D8}" presName="childText" presStyleLbl="revTx" presStyleIdx="0" presStyleCnt="3">
        <dgm:presLayoutVars>
          <dgm:bulletEnabled val="1"/>
        </dgm:presLayoutVars>
      </dgm:prSet>
      <dgm:spPr/>
    </dgm:pt>
    <dgm:pt modelId="{9E7CB912-44B3-4DE4-9D54-53A6DF65D0A6}" type="pres">
      <dgm:prSet presAssocID="{1DAD4CFA-015A-4EF9-B4A0-7F8AED592791}" presName="parentText" presStyleLbl="node1" presStyleIdx="1" presStyleCnt="3">
        <dgm:presLayoutVars>
          <dgm:chMax val="0"/>
          <dgm:bulletEnabled val="1"/>
        </dgm:presLayoutVars>
      </dgm:prSet>
      <dgm:spPr/>
    </dgm:pt>
    <dgm:pt modelId="{B3327F2C-B7ED-4BDB-AC2C-76415E629AFD}" type="pres">
      <dgm:prSet presAssocID="{1DAD4CFA-015A-4EF9-B4A0-7F8AED592791}" presName="childText" presStyleLbl="revTx" presStyleIdx="1" presStyleCnt="3">
        <dgm:presLayoutVars>
          <dgm:bulletEnabled val="1"/>
        </dgm:presLayoutVars>
      </dgm:prSet>
      <dgm:spPr/>
    </dgm:pt>
    <dgm:pt modelId="{D0ADCDCA-03B3-41CE-B1CD-2459947789CF}" type="pres">
      <dgm:prSet presAssocID="{A710A165-49EB-4797-B314-A53E6B668192}" presName="parentText" presStyleLbl="node1" presStyleIdx="2" presStyleCnt="3">
        <dgm:presLayoutVars>
          <dgm:chMax val="0"/>
          <dgm:bulletEnabled val="1"/>
        </dgm:presLayoutVars>
      </dgm:prSet>
      <dgm:spPr/>
    </dgm:pt>
    <dgm:pt modelId="{2BA718D8-B7D7-4893-A498-0CDF65E735E0}" type="pres">
      <dgm:prSet presAssocID="{A710A165-49EB-4797-B314-A53E6B668192}" presName="childText" presStyleLbl="revTx" presStyleIdx="2" presStyleCnt="3">
        <dgm:presLayoutVars>
          <dgm:bulletEnabled val="1"/>
        </dgm:presLayoutVars>
      </dgm:prSet>
      <dgm:spPr/>
    </dgm:pt>
  </dgm:ptLst>
  <dgm:cxnLst>
    <dgm:cxn modelId="{F69BD702-C5E9-4651-B035-F8778ACE8D65}" type="presOf" srcId="{8504CE16-8624-4E4C-8D27-BD7A1F9D84DA}" destId="{5D23750A-12CA-44E8-872C-72035AB9A8C1}" srcOrd="0" destOrd="0" presId="urn:microsoft.com/office/officeart/2005/8/layout/vList2"/>
    <dgm:cxn modelId="{02356113-2D72-48CA-B304-01ABA6972DDD}" srcId="{727BF820-ACAC-40D2-BD79-033F63D2A4D8}" destId="{2511273A-20D9-42A8-8292-A8F7E7E663C3}" srcOrd="1" destOrd="0" parTransId="{16F612D3-B818-45A4-ABCE-8A307EC4CBE1}" sibTransId="{79603AF8-BABB-457E-8C26-69C23B9CA2FB}"/>
    <dgm:cxn modelId="{A308461F-8F2F-435A-8089-DB96B65B9B37}" srcId="{187F4E36-6B68-47CE-97AF-240941D7403E}" destId="{1DAD4CFA-015A-4EF9-B4A0-7F8AED592791}" srcOrd="1" destOrd="0" parTransId="{8592EAFF-816C-4385-B015-6A4E4529419B}" sibTransId="{FD3EF687-1C9F-4BA2-8037-8D6EB796AE1C}"/>
    <dgm:cxn modelId="{0950EC25-9625-4FA9-A01B-A9FB3AB6A9EE}" type="presOf" srcId="{8E77CB47-CFC1-4C4C-9A60-F502BB6D2F5A}" destId="{2BA718D8-B7D7-4893-A498-0CDF65E735E0}" srcOrd="0" destOrd="1" presId="urn:microsoft.com/office/officeart/2005/8/layout/vList2"/>
    <dgm:cxn modelId="{C251413C-1776-457D-858A-16D47DAEF80B}" type="presOf" srcId="{187F4E36-6B68-47CE-97AF-240941D7403E}" destId="{E1844DA6-5676-415B-877D-F29CB803F0BE}" srcOrd="0" destOrd="0" presId="urn:microsoft.com/office/officeart/2005/8/layout/vList2"/>
    <dgm:cxn modelId="{1A80855E-2EFF-4480-BC1C-34253750B898}" type="presOf" srcId="{727BF820-ACAC-40D2-BD79-033F63D2A4D8}" destId="{CDECC1D6-8878-43DF-9F6C-87C295F04CE4}" srcOrd="0" destOrd="0" presId="urn:microsoft.com/office/officeart/2005/8/layout/vList2"/>
    <dgm:cxn modelId="{2AA95763-477F-483C-99A0-F8095442CC43}" srcId="{A710A165-49EB-4797-B314-A53E6B668192}" destId="{BFAC79CC-5D3F-40D0-A398-424D93B9FA25}" srcOrd="0" destOrd="0" parTransId="{93DCAA6D-539E-40A9-BD3C-052D3A4952EC}" sibTransId="{90AA838D-5C20-468C-A611-DBB5DD0F9CBF}"/>
    <dgm:cxn modelId="{72CF404B-06F1-477F-B5A9-97C53E919E2A}" type="presOf" srcId="{1DAD4CFA-015A-4EF9-B4A0-7F8AED592791}" destId="{9E7CB912-44B3-4DE4-9D54-53A6DF65D0A6}" srcOrd="0" destOrd="0" presId="urn:microsoft.com/office/officeart/2005/8/layout/vList2"/>
    <dgm:cxn modelId="{8FEFFA53-D96C-45C1-B691-2415B8C24012}" srcId="{727BF820-ACAC-40D2-BD79-033F63D2A4D8}" destId="{8504CE16-8624-4E4C-8D27-BD7A1F9D84DA}" srcOrd="0" destOrd="0" parTransId="{CEBF7E66-5511-4C9F-B6A8-DABD587C40FE}" sibTransId="{E1621447-EF5D-46F1-A9AF-7E2E5C7C52EB}"/>
    <dgm:cxn modelId="{FE746556-B799-4343-9961-1EA22E0A45F9}" type="presOf" srcId="{71987FFE-582A-43B1-9F26-1A2663BCC6E2}" destId="{2BA718D8-B7D7-4893-A498-0CDF65E735E0}" srcOrd="0" destOrd="2" presId="urn:microsoft.com/office/officeart/2005/8/layout/vList2"/>
    <dgm:cxn modelId="{33AE6259-C103-4E8E-A888-BA0C94196E4B}" type="presOf" srcId="{A710A165-49EB-4797-B314-A53E6B668192}" destId="{D0ADCDCA-03B3-41CE-B1CD-2459947789CF}" srcOrd="0" destOrd="0" presId="urn:microsoft.com/office/officeart/2005/8/layout/vList2"/>
    <dgm:cxn modelId="{33E57579-36B3-4976-B5DC-698D6532F2A2}" srcId="{187F4E36-6B68-47CE-97AF-240941D7403E}" destId="{727BF820-ACAC-40D2-BD79-033F63D2A4D8}" srcOrd="0" destOrd="0" parTransId="{44F3071E-FDDE-41D4-9237-CB28F4122BCF}" sibTransId="{2BCA1D54-9A11-478E-9567-27B686F579F6}"/>
    <dgm:cxn modelId="{D4283C87-C8F7-4133-BC24-7FC1301065E2}" srcId="{727BF820-ACAC-40D2-BD79-033F63D2A4D8}" destId="{E64E1B46-A3C4-4DCC-8344-BDF7FDC5C883}" srcOrd="2" destOrd="0" parTransId="{ACB8FA54-9183-4D83-9A9B-5F8203A245E5}" sibTransId="{0B60EBBF-5CAB-43FA-B615-9F2D97D557BA}"/>
    <dgm:cxn modelId="{349BBF95-91EF-4F76-89A1-0A054D51ACD2}" type="presOf" srcId="{E64E1B46-A3C4-4DCC-8344-BDF7FDC5C883}" destId="{5D23750A-12CA-44E8-872C-72035AB9A8C1}" srcOrd="0" destOrd="2" presId="urn:microsoft.com/office/officeart/2005/8/layout/vList2"/>
    <dgm:cxn modelId="{90D076A2-333B-476B-9FFF-7DC4BCF48DAD}" srcId="{A710A165-49EB-4797-B314-A53E6B668192}" destId="{8E77CB47-CFC1-4C4C-9A60-F502BB6D2F5A}" srcOrd="1" destOrd="0" parTransId="{1CF96BBB-3CE8-4963-8A6A-CBAACF188FB9}" sibTransId="{202E2521-12C3-4E42-9423-5EC5B4AF00D5}"/>
    <dgm:cxn modelId="{8C4A97AE-F6DB-4619-AF4D-8821AA303487}" type="presOf" srcId="{D26D5365-B122-48FE-B0F7-749F122E98C8}" destId="{B3327F2C-B7ED-4BDB-AC2C-76415E629AFD}" srcOrd="0" destOrd="1" presId="urn:microsoft.com/office/officeart/2005/8/layout/vList2"/>
    <dgm:cxn modelId="{95D0AFCB-F3D0-490A-9A82-2391AAA8BA07}" type="presOf" srcId="{606D1852-D566-4BC3-8567-4B87FBE08400}" destId="{B3327F2C-B7ED-4BDB-AC2C-76415E629AFD}" srcOrd="0" destOrd="0" presId="urn:microsoft.com/office/officeart/2005/8/layout/vList2"/>
    <dgm:cxn modelId="{A6E6D5CF-5BE1-427B-8443-7D6CEC25AA8E}" type="presOf" srcId="{BFAC79CC-5D3F-40D0-A398-424D93B9FA25}" destId="{2BA718D8-B7D7-4893-A498-0CDF65E735E0}" srcOrd="0" destOrd="0" presId="urn:microsoft.com/office/officeart/2005/8/layout/vList2"/>
    <dgm:cxn modelId="{4FE907DD-5B6E-4EFA-AC64-7B521506A635}" srcId="{A710A165-49EB-4797-B314-A53E6B668192}" destId="{71987FFE-582A-43B1-9F26-1A2663BCC6E2}" srcOrd="2" destOrd="0" parTransId="{4B8C604C-6683-4636-8421-F9B823A519C0}" sibTransId="{44919F76-EB2E-49E0-9DD2-4FB51F3B5744}"/>
    <dgm:cxn modelId="{656E15E3-9B0C-483F-A697-F732013D0A80}" srcId="{187F4E36-6B68-47CE-97AF-240941D7403E}" destId="{A710A165-49EB-4797-B314-A53E6B668192}" srcOrd="2" destOrd="0" parTransId="{FFD07501-37A1-40B6-80A1-65F5DF058389}" sibTransId="{BF9C42DD-0582-4F56-832B-FF77F21F29CD}"/>
    <dgm:cxn modelId="{3C367AF7-B8D7-47FE-8FFA-25D4B1EBE32E}" type="presOf" srcId="{2511273A-20D9-42A8-8292-A8F7E7E663C3}" destId="{5D23750A-12CA-44E8-872C-72035AB9A8C1}" srcOrd="0" destOrd="1" presId="urn:microsoft.com/office/officeart/2005/8/layout/vList2"/>
    <dgm:cxn modelId="{F86518FE-A410-495B-BA3C-4B00DE08B59F}" srcId="{1DAD4CFA-015A-4EF9-B4A0-7F8AED592791}" destId="{606D1852-D566-4BC3-8567-4B87FBE08400}" srcOrd="0" destOrd="0" parTransId="{3C055508-EC25-420B-8E34-C00960F01100}" sibTransId="{686938ED-B8C1-42B0-A74D-DD8BCE8C8865}"/>
    <dgm:cxn modelId="{6DABB3FE-57DD-4DA8-8921-69233D059D49}" srcId="{1DAD4CFA-015A-4EF9-B4A0-7F8AED592791}" destId="{D26D5365-B122-48FE-B0F7-749F122E98C8}" srcOrd="1" destOrd="0" parTransId="{942667C2-24A9-4417-A75D-DCCC23A8DD22}" sibTransId="{33C42F5B-C009-4951-8B9B-83EE9EC5812F}"/>
    <dgm:cxn modelId="{68DF90AE-0B43-4F94-AFCC-877973D4B604}" type="presParOf" srcId="{E1844DA6-5676-415B-877D-F29CB803F0BE}" destId="{CDECC1D6-8878-43DF-9F6C-87C295F04CE4}" srcOrd="0" destOrd="0" presId="urn:microsoft.com/office/officeart/2005/8/layout/vList2"/>
    <dgm:cxn modelId="{A7D7BD1F-488A-47BC-AF15-E9A99E3009C6}" type="presParOf" srcId="{E1844DA6-5676-415B-877D-F29CB803F0BE}" destId="{5D23750A-12CA-44E8-872C-72035AB9A8C1}" srcOrd="1" destOrd="0" presId="urn:microsoft.com/office/officeart/2005/8/layout/vList2"/>
    <dgm:cxn modelId="{039A4E4F-CC80-4C58-B103-89BE8DB5F7EB}" type="presParOf" srcId="{E1844DA6-5676-415B-877D-F29CB803F0BE}" destId="{9E7CB912-44B3-4DE4-9D54-53A6DF65D0A6}" srcOrd="2" destOrd="0" presId="urn:microsoft.com/office/officeart/2005/8/layout/vList2"/>
    <dgm:cxn modelId="{E3CF1400-D561-436B-8856-2DCDED6053A9}" type="presParOf" srcId="{E1844DA6-5676-415B-877D-F29CB803F0BE}" destId="{B3327F2C-B7ED-4BDB-AC2C-76415E629AFD}" srcOrd="3" destOrd="0" presId="urn:microsoft.com/office/officeart/2005/8/layout/vList2"/>
    <dgm:cxn modelId="{E644E2C3-D3E6-4B9B-931D-B5DC3E7F016B}" type="presParOf" srcId="{E1844DA6-5676-415B-877D-F29CB803F0BE}" destId="{D0ADCDCA-03B3-41CE-B1CD-2459947789CF}" srcOrd="4" destOrd="0" presId="urn:microsoft.com/office/officeart/2005/8/layout/vList2"/>
    <dgm:cxn modelId="{F037B72B-5E58-43C5-B0F2-3AF2B7C3CB1C}" type="presParOf" srcId="{E1844DA6-5676-415B-877D-F29CB803F0BE}" destId="{2BA718D8-B7D7-4893-A498-0CDF65E735E0}"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E19AAD-0B4E-4478-8A33-4A8F7E2FEC9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74BE45EE-EB3C-4C14-AE34-571B6E09B270}">
      <dgm:prSet phldrT="[テキスト]"/>
      <dgm:spPr/>
      <dgm:t>
        <a:bodyPr/>
        <a:lstStyle/>
        <a:p>
          <a:r>
            <a:rPr kumimoji="1" lang="ja-JP" altLang="en-US" dirty="0"/>
            <a:t>過度なスクリーニングやラベリングとなっていないか</a:t>
          </a:r>
        </a:p>
      </dgm:t>
    </dgm:pt>
    <dgm:pt modelId="{F3BFCB03-DA9E-486F-B1FA-D32A00543C6B}" type="parTrans" cxnId="{03C0EC70-8CA0-4037-9D7D-2BAD905D7A46}">
      <dgm:prSet/>
      <dgm:spPr/>
      <dgm:t>
        <a:bodyPr/>
        <a:lstStyle/>
        <a:p>
          <a:endParaRPr kumimoji="1" lang="ja-JP" altLang="en-US"/>
        </a:p>
      </dgm:t>
    </dgm:pt>
    <dgm:pt modelId="{E2CD955C-BE24-4255-82C0-22DC9C399FCC}" type="sibTrans" cxnId="{03C0EC70-8CA0-4037-9D7D-2BAD905D7A46}">
      <dgm:prSet/>
      <dgm:spPr/>
      <dgm:t>
        <a:bodyPr/>
        <a:lstStyle/>
        <a:p>
          <a:endParaRPr kumimoji="1" lang="ja-JP" altLang="en-US"/>
        </a:p>
      </dgm:t>
    </dgm:pt>
    <dgm:pt modelId="{30BD3234-8BAE-488E-96C6-8CC4B68661F4}">
      <dgm:prSet phldrT="[テキスト]"/>
      <dgm:spPr/>
      <dgm:t>
        <a:bodyPr/>
        <a:lstStyle/>
        <a:p>
          <a:r>
            <a:rPr kumimoji="1" lang="ja-JP" altLang="en-US" dirty="0"/>
            <a:t>二次的な課題や困りごとの発生を予防する</a:t>
          </a:r>
          <a:endParaRPr kumimoji="1" lang="ja-JP" altLang="en-US" dirty="0">
            <a:solidFill>
              <a:srgbClr val="FF0000"/>
            </a:solidFill>
          </a:endParaRPr>
        </a:p>
      </dgm:t>
    </dgm:pt>
    <dgm:pt modelId="{498947B8-7B67-45A0-8DAE-8B9A7571F93E}" type="parTrans" cxnId="{88CC9BF3-B6E6-4489-A3E2-465C596D94BB}">
      <dgm:prSet/>
      <dgm:spPr/>
      <dgm:t>
        <a:bodyPr/>
        <a:lstStyle/>
        <a:p>
          <a:endParaRPr kumimoji="1" lang="ja-JP" altLang="en-US"/>
        </a:p>
      </dgm:t>
    </dgm:pt>
    <dgm:pt modelId="{931C10D6-D5B1-4049-908D-F876FBD33DE7}" type="sibTrans" cxnId="{88CC9BF3-B6E6-4489-A3E2-465C596D94BB}">
      <dgm:prSet/>
      <dgm:spPr/>
      <dgm:t>
        <a:bodyPr/>
        <a:lstStyle/>
        <a:p>
          <a:endParaRPr kumimoji="1" lang="ja-JP" altLang="en-US"/>
        </a:p>
      </dgm:t>
    </dgm:pt>
    <dgm:pt modelId="{14215D6F-9E2C-4C4D-B5CF-A942323C7078}">
      <dgm:prSet phldrT="[テキスト]"/>
      <dgm:spPr/>
      <dgm:t>
        <a:bodyPr/>
        <a:lstStyle/>
        <a:p>
          <a:r>
            <a:rPr kumimoji="1" lang="ja-JP" altLang="en-US" dirty="0"/>
            <a:t>医師以外の支援者がアセスメントや見立てに必要なスキルを身に付ける</a:t>
          </a:r>
        </a:p>
      </dgm:t>
    </dgm:pt>
    <dgm:pt modelId="{362098D5-7CC0-4389-B05A-FE99F92D4D68}" type="parTrans" cxnId="{DC6CBC55-805B-4161-9447-F74EF66EA67E}">
      <dgm:prSet/>
      <dgm:spPr/>
      <dgm:t>
        <a:bodyPr/>
        <a:lstStyle/>
        <a:p>
          <a:endParaRPr kumimoji="1" lang="ja-JP" altLang="en-US"/>
        </a:p>
      </dgm:t>
    </dgm:pt>
    <dgm:pt modelId="{BD621381-2F25-4B3B-8635-5956C7CAC25A}" type="sibTrans" cxnId="{DC6CBC55-805B-4161-9447-F74EF66EA67E}">
      <dgm:prSet/>
      <dgm:spPr/>
      <dgm:t>
        <a:bodyPr/>
        <a:lstStyle/>
        <a:p>
          <a:endParaRPr kumimoji="1" lang="ja-JP" altLang="en-US"/>
        </a:p>
      </dgm:t>
    </dgm:pt>
    <dgm:pt modelId="{F6548D46-F63F-4117-8788-A1075850199A}">
      <dgm:prSet phldrT="[テキスト]"/>
      <dgm:spPr/>
      <dgm:t>
        <a:bodyPr/>
        <a:lstStyle/>
        <a:p>
          <a:r>
            <a:rPr kumimoji="1" lang="ja-JP" altLang="en-US" dirty="0"/>
            <a:t>生活する上で困りごとがあるために受診するケースが多いことから、困りごと（不適応・二次障がい等）が発生する要因の分析や対応についての検討が必要。</a:t>
          </a:r>
        </a:p>
      </dgm:t>
    </dgm:pt>
    <dgm:pt modelId="{0571489A-51D8-40D2-9BF7-92C1D46247EB}" type="parTrans" cxnId="{83026717-37B2-41E0-A8D4-673F44C52791}">
      <dgm:prSet/>
      <dgm:spPr/>
      <dgm:t>
        <a:bodyPr/>
        <a:lstStyle/>
        <a:p>
          <a:endParaRPr kumimoji="1" lang="ja-JP" altLang="en-US"/>
        </a:p>
      </dgm:t>
    </dgm:pt>
    <dgm:pt modelId="{17EAB94C-0029-4A80-90AA-6A237AD66AB0}" type="sibTrans" cxnId="{83026717-37B2-41E0-A8D4-673F44C52791}">
      <dgm:prSet/>
      <dgm:spPr/>
      <dgm:t>
        <a:bodyPr/>
        <a:lstStyle/>
        <a:p>
          <a:endParaRPr kumimoji="1" lang="ja-JP" altLang="en-US"/>
        </a:p>
      </dgm:t>
    </dgm:pt>
    <dgm:pt modelId="{6D0ACBC0-0F57-460D-A030-604247CC0D91}">
      <dgm:prSet phldrT="[テキスト]"/>
      <dgm:spPr/>
      <dgm:t>
        <a:bodyPr/>
        <a:lstStyle/>
        <a:p>
          <a:r>
            <a:rPr kumimoji="1" lang="ja-JP" altLang="en-US" dirty="0"/>
            <a:t>医師の診断以外の方法でアセスメントや見立てを行い、医療を経由せず</a:t>
          </a:r>
          <a:r>
            <a:rPr kumimoji="1" lang="ja-JP" altLang="en-US" b="0" dirty="0">
              <a:solidFill>
                <a:schemeClr val="tx1"/>
              </a:solidFill>
            </a:rPr>
            <a:t>とも</a:t>
          </a:r>
          <a:r>
            <a:rPr kumimoji="1" lang="ja-JP" altLang="en-US" dirty="0"/>
            <a:t>早期支援につなげる方策がないか、支援者が備えるべき視点やスキルはどのようなものか検討が必要。</a:t>
          </a:r>
        </a:p>
      </dgm:t>
    </dgm:pt>
    <dgm:pt modelId="{B7F5698F-01B9-43C0-8680-63F4F41B6269}" type="parTrans" cxnId="{C1085D88-6C6C-4B68-A7F9-B59C7BEDE589}">
      <dgm:prSet/>
      <dgm:spPr/>
      <dgm:t>
        <a:bodyPr/>
        <a:lstStyle/>
        <a:p>
          <a:endParaRPr kumimoji="1" lang="ja-JP" altLang="en-US"/>
        </a:p>
      </dgm:t>
    </dgm:pt>
    <dgm:pt modelId="{531B7B2E-B4C1-493B-82E2-A9108A2CEB9D}" type="sibTrans" cxnId="{C1085D88-6C6C-4B68-A7F9-B59C7BEDE589}">
      <dgm:prSet/>
      <dgm:spPr/>
      <dgm:t>
        <a:bodyPr/>
        <a:lstStyle/>
        <a:p>
          <a:endParaRPr kumimoji="1" lang="ja-JP" altLang="en-US"/>
        </a:p>
      </dgm:t>
    </dgm:pt>
    <dgm:pt modelId="{0BBB79E8-CC06-422A-ABDA-E1569793325F}">
      <dgm:prSet/>
      <dgm:spPr/>
      <dgm:t>
        <a:bodyPr/>
        <a:lstStyle/>
        <a:p>
          <a:r>
            <a:rPr kumimoji="1" lang="ja-JP" altLang="en-US" dirty="0">
              <a:solidFill>
                <a:schemeClr val="tx1"/>
              </a:solidFill>
            </a:rPr>
            <a:t>医療受診を勧める支援者側の理解も深めることが必要。</a:t>
          </a:r>
        </a:p>
      </dgm:t>
    </dgm:pt>
    <dgm:pt modelId="{7C045F7C-C970-42E8-838E-1A21CE3F84E5}" type="parTrans" cxnId="{C89A968D-8303-4C61-90E2-E90155E75612}">
      <dgm:prSet/>
      <dgm:spPr/>
      <dgm:t>
        <a:bodyPr/>
        <a:lstStyle/>
        <a:p>
          <a:endParaRPr kumimoji="1" lang="ja-JP" altLang="en-US"/>
        </a:p>
      </dgm:t>
    </dgm:pt>
    <dgm:pt modelId="{57040FC4-73E1-4BF4-AC6C-0847A287C87D}" type="sibTrans" cxnId="{C89A968D-8303-4C61-90E2-E90155E75612}">
      <dgm:prSet/>
      <dgm:spPr/>
      <dgm:t>
        <a:bodyPr/>
        <a:lstStyle/>
        <a:p>
          <a:endParaRPr kumimoji="1" lang="ja-JP" altLang="en-US"/>
        </a:p>
      </dgm:t>
    </dgm:pt>
    <dgm:pt modelId="{140D4EDA-6937-47A6-98A5-4EA6BB070562}">
      <dgm:prSet/>
      <dgm:spPr/>
      <dgm:t>
        <a:bodyPr/>
        <a:lstStyle/>
        <a:p>
          <a:r>
            <a:rPr kumimoji="1" lang="ja-JP" altLang="en-US" dirty="0"/>
            <a:t>医療受診に</a:t>
          </a:r>
          <a:r>
            <a:rPr kumimoji="1" lang="ja-JP" altLang="en-US" dirty="0">
              <a:solidFill>
                <a:schemeClr val="tx1"/>
              </a:solidFill>
            </a:rPr>
            <a:t>あたっては、本人の特性をアセスメントし、支援の必要性や具体的な支援方針を立て、提案することが必要。また、あらかじめ診断を受けることの意義・目的を明確にし、診断結果やアセスメント結果をどのように受け止めていけばよいか本人や家族と共通認識を持てるようにすることが必要。</a:t>
          </a:r>
        </a:p>
      </dgm:t>
    </dgm:pt>
    <dgm:pt modelId="{D4A9EC98-2E9B-4E97-AAE7-58B4A69AAF38}" type="parTrans" cxnId="{21F96A82-3460-4A72-A501-57CE822981F3}">
      <dgm:prSet/>
      <dgm:spPr/>
      <dgm:t>
        <a:bodyPr/>
        <a:lstStyle/>
        <a:p>
          <a:endParaRPr kumimoji="1" lang="ja-JP" altLang="en-US"/>
        </a:p>
      </dgm:t>
    </dgm:pt>
    <dgm:pt modelId="{C1ED6890-9BE6-42A3-95C3-F0BA62200912}" type="sibTrans" cxnId="{21F96A82-3460-4A72-A501-57CE822981F3}">
      <dgm:prSet/>
      <dgm:spPr/>
      <dgm:t>
        <a:bodyPr/>
        <a:lstStyle/>
        <a:p>
          <a:endParaRPr kumimoji="1" lang="ja-JP" altLang="en-US"/>
        </a:p>
      </dgm:t>
    </dgm:pt>
    <dgm:pt modelId="{FFFC7C83-7DA1-4168-8DAF-38D126080034}" type="pres">
      <dgm:prSet presAssocID="{E5E19AAD-0B4E-4478-8A33-4A8F7E2FEC94}" presName="linear" presStyleCnt="0">
        <dgm:presLayoutVars>
          <dgm:dir/>
          <dgm:animLvl val="lvl"/>
          <dgm:resizeHandles val="exact"/>
        </dgm:presLayoutVars>
      </dgm:prSet>
      <dgm:spPr/>
    </dgm:pt>
    <dgm:pt modelId="{38D0A153-0AA2-4170-B4D8-936367B4A6BF}" type="pres">
      <dgm:prSet presAssocID="{74BE45EE-EB3C-4C14-AE34-571B6E09B270}" presName="parentLin" presStyleCnt="0"/>
      <dgm:spPr/>
    </dgm:pt>
    <dgm:pt modelId="{BE945358-7815-42DF-8B53-2DA4F2FC950F}" type="pres">
      <dgm:prSet presAssocID="{74BE45EE-EB3C-4C14-AE34-571B6E09B270}" presName="parentLeftMargin" presStyleLbl="node1" presStyleIdx="0" presStyleCnt="3"/>
      <dgm:spPr/>
    </dgm:pt>
    <dgm:pt modelId="{BC81BEA0-7560-421C-AB76-56635963DAF5}" type="pres">
      <dgm:prSet presAssocID="{74BE45EE-EB3C-4C14-AE34-571B6E09B270}" presName="parentText" presStyleLbl="node1" presStyleIdx="0" presStyleCnt="3">
        <dgm:presLayoutVars>
          <dgm:chMax val="0"/>
          <dgm:bulletEnabled val="1"/>
        </dgm:presLayoutVars>
      </dgm:prSet>
      <dgm:spPr/>
    </dgm:pt>
    <dgm:pt modelId="{D8A0779B-2D93-4D6A-BFC1-93A3B6B76A78}" type="pres">
      <dgm:prSet presAssocID="{74BE45EE-EB3C-4C14-AE34-571B6E09B270}" presName="negativeSpace" presStyleCnt="0"/>
      <dgm:spPr/>
    </dgm:pt>
    <dgm:pt modelId="{8CE77247-AABD-403B-8C42-BF33BB9A248B}" type="pres">
      <dgm:prSet presAssocID="{74BE45EE-EB3C-4C14-AE34-571B6E09B270}" presName="childText" presStyleLbl="conFgAcc1" presStyleIdx="0" presStyleCnt="3">
        <dgm:presLayoutVars>
          <dgm:bulletEnabled val="1"/>
        </dgm:presLayoutVars>
      </dgm:prSet>
      <dgm:spPr/>
    </dgm:pt>
    <dgm:pt modelId="{07B77942-1924-44BD-B7E7-CC70F4D46D2F}" type="pres">
      <dgm:prSet presAssocID="{E2CD955C-BE24-4255-82C0-22DC9C399FCC}" presName="spaceBetweenRectangles" presStyleCnt="0"/>
      <dgm:spPr/>
    </dgm:pt>
    <dgm:pt modelId="{E0AD3297-6076-4CDD-9E2D-F472284E2C1E}" type="pres">
      <dgm:prSet presAssocID="{30BD3234-8BAE-488E-96C6-8CC4B68661F4}" presName="parentLin" presStyleCnt="0"/>
      <dgm:spPr/>
    </dgm:pt>
    <dgm:pt modelId="{6F6C36A8-C6E3-46ED-AB8B-4B0CDD9F44D8}" type="pres">
      <dgm:prSet presAssocID="{30BD3234-8BAE-488E-96C6-8CC4B68661F4}" presName="parentLeftMargin" presStyleLbl="node1" presStyleIdx="0" presStyleCnt="3"/>
      <dgm:spPr/>
    </dgm:pt>
    <dgm:pt modelId="{661A5193-A8EE-4C82-9E51-7545AEE7769B}" type="pres">
      <dgm:prSet presAssocID="{30BD3234-8BAE-488E-96C6-8CC4B68661F4}" presName="parentText" presStyleLbl="node1" presStyleIdx="1" presStyleCnt="3">
        <dgm:presLayoutVars>
          <dgm:chMax val="0"/>
          <dgm:bulletEnabled val="1"/>
        </dgm:presLayoutVars>
      </dgm:prSet>
      <dgm:spPr/>
    </dgm:pt>
    <dgm:pt modelId="{D61D346C-893B-4DE7-AB39-61941144BA5B}" type="pres">
      <dgm:prSet presAssocID="{30BD3234-8BAE-488E-96C6-8CC4B68661F4}" presName="negativeSpace" presStyleCnt="0"/>
      <dgm:spPr/>
    </dgm:pt>
    <dgm:pt modelId="{F20DE59A-94A3-4D23-BE41-259694B78B60}" type="pres">
      <dgm:prSet presAssocID="{30BD3234-8BAE-488E-96C6-8CC4B68661F4}" presName="childText" presStyleLbl="conFgAcc1" presStyleIdx="1" presStyleCnt="3" custLinFactNeighborX="-165" custLinFactNeighborY="14574">
        <dgm:presLayoutVars>
          <dgm:bulletEnabled val="1"/>
        </dgm:presLayoutVars>
      </dgm:prSet>
      <dgm:spPr/>
    </dgm:pt>
    <dgm:pt modelId="{035FE071-50B3-42C7-BC29-7A902F862BA3}" type="pres">
      <dgm:prSet presAssocID="{931C10D6-D5B1-4049-908D-F876FBD33DE7}" presName="spaceBetweenRectangles" presStyleCnt="0"/>
      <dgm:spPr/>
    </dgm:pt>
    <dgm:pt modelId="{5D346E52-A7FC-456C-83D1-833B341FA3EF}" type="pres">
      <dgm:prSet presAssocID="{14215D6F-9E2C-4C4D-B5CF-A942323C7078}" presName="parentLin" presStyleCnt="0"/>
      <dgm:spPr/>
    </dgm:pt>
    <dgm:pt modelId="{BFBAE550-E2F2-4AF8-950A-9DB33017421C}" type="pres">
      <dgm:prSet presAssocID="{14215D6F-9E2C-4C4D-B5CF-A942323C7078}" presName="parentLeftMargin" presStyleLbl="node1" presStyleIdx="1" presStyleCnt="3"/>
      <dgm:spPr/>
    </dgm:pt>
    <dgm:pt modelId="{48A4779C-CBF0-409E-9755-A1BF41121E61}" type="pres">
      <dgm:prSet presAssocID="{14215D6F-9E2C-4C4D-B5CF-A942323C7078}" presName="parentText" presStyleLbl="node1" presStyleIdx="2" presStyleCnt="3">
        <dgm:presLayoutVars>
          <dgm:chMax val="0"/>
          <dgm:bulletEnabled val="1"/>
        </dgm:presLayoutVars>
      </dgm:prSet>
      <dgm:spPr/>
    </dgm:pt>
    <dgm:pt modelId="{D9D67155-6872-4F8B-90C2-14986FA13ECF}" type="pres">
      <dgm:prSet presAssocID="{14215D6F-9E2C-4C4D-B5CF-A942323C7078}" presName="negativeSpace" presStyleCnt="0"/>
      <dgm:spPr/>
    </dgm:pt>
    <dgm:pt modelId="{EBC3C885-D2AA-4A13-AF0C-77CE722B62B7}" type="pres">
      <dgm:prSet presAssocID="{14215D6F-9E2C-4C4D-B5CF-A942323C7078}" presName="childText" presStyleLbl="conFgAcc1" presStyleIdx="2" presStyleCnt="3">
        <dgm:presLayoutVars>
          <dgm:bulletEnabled val="1"/>
        </dgm:presLayoutVars>
      </dgm:prSet>
      <dgm:spPr/>
    </dgm:pt>
  </dgm:ptLst>
  <dgm:cxnLst>
    <dgm:cxn modelId="{DF9B1C03-5D04-4A2A-B80D-B8EA92F96E4A}" type="presOf" srcId="{6D0ACBC0-0F57-460D-A030-604247CC0D91}" destId="{EBC3C885-D2AA-4A13-AF0C-77CE722B62B7}" srcOrd="0" destOrd="0" presId="urn:microsoft.com/office/officeart/2005/8/layout/list1"/>
    <dgm:cxn modelId="{03F03A03-3C89-4E08-B689-B2DFD56534BC}" type="presOf" srcId="{14215D6F-9E2C-4C4D-B5CF-A942323C7078}" destId="{48A4779C-CBF0-409E-9755-A1BF41121E61}" srcOrd="1" destOrd="0" presId="urn:microsoft.com/office/officeart/2005/8/layout/list1"/>
    <dgm:cxn modelId="{83026717-37B2-41E0-A8D4-673F44C52791}" srcId="{30BD3234-8BAE-488E-96C6-8CC4B68661F4}" destId="{F6548D46-F63F-4117-8788-A1075850199A}" srcOrd="0" destOrd="0" parTransId="{0571489A-51D8-40D2-9BF7-92C1D46247EB}" sibTransId="{17EAB94C-0029-4A80-90AA-6A237AD66AB0}"/>
    <dgm:cxn modelId="{6AFDB523-C11D-4AAA-A6ED-56781D32C433}" type="presOf" srcId="{E5E19AAD-0B4E-4478-8A33-4A8F7E2FEC94}" destId="{FFFC7C83-7DA1-4168-8DAF-38D126080034}" srcOrd="0" destOrd="0" presId="urn:microsoft.com/office/officeart/2005/8/layout/list1"/>
    <dgm:cxn modelId="{59351A45-F4D7-4FB7-B116-741FE4F985D3}" type="presOf" srcId="{30BD3234-8BAE-488E-96C6-8CC4B68661F4}" destId="{6F6C36A8-C6E3-46ED-AB8B-4B0CDD9F44D8}" srcOrd="0" destOrd="0" presId="urn:microsoft.com/office/officeart/2005/8/layout/list1"/>
    <dgm:cxn modelId="{8D794066-2E20-4C9F-AC9B-066AE4E3E80B}" type="presOf" srcId="{74BE45EE-EB3C-4C14-AE34-571B6E09B270}" destId="{BC81BEA0-7560-421C-AB76-56635963DAF5}" srcOrd="1" destOrd="0" presId="urn:microsoft.com/office/officeart/2005/8/layout/list1"/>
    <dgm:cxn modelId="{810DB94A-929A-4D86-B2CB-9CE26C0881C7}" type="presOf" srcId="{14215D6F-9E2C-4C4D-B5CF-A942323C7078}" destId="{BFBAE550-E2F2-4AF8-950A-9DB33017421C}" srcOrd="0" destOrd="0" presId="urn:microsoft.com/office/officeart/2005/8/layout/list1"/>
    <dgm:cxn modelId="{09CA4D4B-32B0-4052-B40C-F7EEAD3D4BE6}" type="presOf" srcId="{140D4EDA-6937-47A6-98A5-4EA6BB070562}" destId="{8CE77247-AABD-403B-8C42-BF33BB9A248B}" srcOrd="0" destOrd="0" presId="urn:microsoft.com/office/officeart/2005/8/layout/list1"/>
    <dgm:cxn modelId="{21AAD34C-CF22-4C1A-BEAB-A6E414EA3E99}" type="presOf" srcId="{30BD3234-8BAE-488E-96C6-8CC4B68661F4}" destId="{661A5193-A8EE-4C82-9E51-7545AEE7769B}" srcOrd="1" destOrd="0" presId="urn:microsoft.com/office/officeart/2005/8/layout/list1"/>
    <dgm:cxn modelId="{03C0EC70-8CA0-4037-9D7D-2BAD905D7A46}" srcId="{E5E19AAD-0B4E-4478-8A33-4A8F7E2FEC94}" destId="{74BE45EE-EB3C-4C14-AE34-571B6E09B270}" srcOrd="0" destOrd="0" parTransId="{F3BFCB03-DA9E-486F-B1FA-D32A00543C6B}" sibTransId="{E2CD955C-BE24-4255-82C0-22DC9C399FCC}"/>
    <dgm:cxn modelId="{DC6CBC55-805B-4161-9447-F74EF66EA67E}" srcId="{E5E19AAD-0B4E-4478-8A33-4A8F7E2FEC94}" destId="{14215D6F-9E2C-4C4D-B5CF-A942323C7078}" srcOrd="2" destOrd="0" parTransId="{362098D5-7CC0-4389-B05A-FE99F92D4D68}" sibTransId="{BD621381-2F25-4B3B-8635-5956C7CAC25A}"/>
    <dgm:cxn modelId="{21F96A82-3460-4A72-A501-57CE822981F3}" srcId="{74BE45EE-EB3C-4C14-AE34-571B6E09B270}" destId="{140D4EDA-6937-47A6-98A5-4EA6BB070562}" srcOrd="0" destOrd="0" parTransId="{D4A9EC98-2E9B-4E97-AAE7-58B4A69AAF38}" sibTransId="{C1ED6890-9BE6-42A3-95C3-F0BA62200912}"/>
    <dgm:cxn modelId="{C1085D88-6C6C-4B68-A7F9-B59C7BEDE589}" srcId="{14215D6F-9E2C-4C4D-B5CF-A942323C7078}" destId="{6D0ACBC0-0F57-460D-A030-604247CC0D91}" srcOrd="0" destOrd="0" parTransId="{B7F5698F-01B9-43C0-8680-63F4F41B6269}" sibTransId="{531B7B2E-B4C1-493B-82E2-A9108A2CEB9D}"/>
    <dgm:cxn modelId="{C89A968D-8303-4C61-90E2-E90155E75612}" srcId="{74BE45EE-EB3C-4C14-AE34-571B6E09B270}" destId="{0BBB79E8-CC06-422A-ABDA-E1569793325F}" srcOrd="1" destOrd="0" parTransId="{7C045F7C-C970-42E8-838E-1A21CE3F84E5}" sibTransId="{57040FC4-73E1-4BF4-AC6C-0847A287C87D}"/>
    <dgm:cxn modelId="{E4EEDF93-4CD0-4233-960F-C53BAE169F98}" type="presOf" srcId="{F6548D46-F63F-4117-8788-A1075850199A}" destId="{F20DE59A-94A3-4D23-BE41-259694B78B60}" srcOrd="0" destOrd="0" presId="urn:microsoft.com/office/officeart/2005/8/layout/list1"/>
    <dgm:cxn modelId="{DCB68DDD-C6F2-445F-B966-8B924B9DD8B2}" type="presOf" srcId="{74BE45EE-EB3C-4C14-AE34-571B6E09B270}" destId="{BE945358-7815-42DF-8B53-2DA4F2FC950F}" srcOrd="0" destOrd="0" presId="urn:microsoft.com/office/officeart/2005/8/layout/list1"/>
    <dgm:cxn modelId="{BEB945EB-98CB-48D6-815B-86F8C0B6A65E}" type="presOf" srcId="{0BBB79E8-CC06-422A-ABDA-E1569793325F}" destId="{8CE77247-AABD-403B-8C42-BF33BB9A248B}" srcOrd="0" destOrd="1" presId="urn:microsoft.com/office/officeart/2005/8/layout/list1"/>
    <dgm:cxn modelId="{88CC9BF3-B6E6-4489-A3E2-465C596D94BB}" srcId="{E5E19AAD-0B4E-4478-8A33-4A8F7E2FEC94}" destId="{30BD3234-8BAE-488E-96C6-8CC4B68661F4}" srcOrd="1" destOrd="0" parTransId="{498947B8-7B67-45A0-8DAE-8B9A7571F93E}" sibTransId="{931C10D6-D5B1-4049-908D-F876FBD33DE7}"/>
    <dgm:cxn modelId="{C242AE2F-ED1B-46A9-B617-4873F0183AA1}" type="presParOf" srcId="{FFFC7C83-7DA1-4168-8DAF-38D126080034}" destId="{38D0A153-0AA2-4170-B4D8-936367B4A6BF}" srcOrd="0" destOrd="0" presId="urn:microsoft.com/office/officeart/2005/8/layout/list1"/>
    <dgm:cxn modelId="{6A3D55A7-4764-4B83-A9F3-F7ED590C9057}" type="presParOf" srcId="{38D0A153-0AA2-4170-B4D8-936367B4A6BF}" destId="{BE945358-7815-42DF-8B53-2DA4F2FC950F}" srcOrd="0" destOrd="0" presId="urn:microsoft.com/office/officeart/2005/8/layout/list1"/>
    <dgm:cxn modelId="{2D50E00F-F611-439E-986D-63B70DF5AD05}" type="presParOf" srcId="{38D0A153-0AA2-4170-B4D8-936367B4A6BF}" destId="{BC81BEA0-7560-421C-AB76-56635963DAF5}" srcOrd="1" destOrd="0" presId="urn:microsoft.com/office/officeart/2005/8/layout/list1"/>
    <dgm:cxn modelId="{39148476-7D99-44E4-9E6A-2EE42FCF4AE4}" type="presParOf" srcId="{FFFC7C83-7DA1-4168-8DAF-38D126080034}" destId="{D8A0779B-2D93-4D6A-BFC1-93A3B6B76A78}" srcOrd="1" destOrd="0" presId="urn:microsoft.com/office/officeart/2005/8/layout/list1"/>
    <dgm:cxn modelId="{EE4ED220-320D-4C62-93A7-61C6BA96BE0F}" type="presParOf" srcId="{FFFC7C83-7DA1-4168-8DAF-38D126080034}" destId="{8CE77247-AABD-403B-8C42-BF33BB9A248B}" srcOrd="2" destOrd="0" presId="urn:microsoft.com/office/officeart/2005/8/layout/list1"/>
    <dgm:cxn modelId="{7451D5CD-B473-4E5F-9D4A-F04957ACD734}" type="presParOf" srcId="{FFFC7C83-7DA1-4168-8DAF-38D126080034}" destId="{07B77942-1924-44BD-B7E7-CC70F4D46D2F}" srcOrd="3" destOrd="0" presId="urn:microsoft.com/office/officeart/2005/8/layout/list1"/>
    <dgm:cxn modelId="{79AD0816-9BB2-44B8-9D0A-3774A4984264}" type="presParOf" srcId="{FFFC7C83-7DA1-4168-8DAF-38D126080034}" destId="{E0AD3297-6076-4CDD-9E2D-F472284E2C1E}" srcOrd="4" destOrd="0" presId="urn:microsoft.com/office/officeart/2005/8/layout/list1"/>
    <dgm:cxn modelId="{777F3492-5E0C-45DB-9113-9ABF5786620F}" type="presParOf" srcId="{E0AD3297-6076-4CDD-9E2D-F472284E2C1E}" destId="{6F6C36A8-C6E3-46ED-AB8B-4B0CDD9F44D8}" srcOrd="0" destOrd="0" presId="urn:microsoft.com/office/officeart/2005/8/layout/list1"/>
    <dgm:cxn modelId="{141FB232-10C4-473C-9541-AF8CB10FE6EF}" type="presParOf" srcId="{E0AD3297-6076-4CDD-9E2D-F472284E2C1E}" destId="{661A5193-A8EE-4C82-9E51-7545AEE7769B}" srcOrd="1" destOrd="0" presId="urn:microsoft.com/office/officeart/2005/8/layout/list1"/>
    <dgm:cxn modelId="{8A1F82EC-7357-41EC-9D25-C2B603739BEE}" type="presParOf" srcId="{FFFC7C83-7DA1-4168-8DAF-38D126080034}" destId="{D61D346C-893B-4DE7-AB39-61941144BA5B}" srcOrd="5" destOrd="0" presId="urn:microsoft.com/office/officeart/2005/8/layout/list1"/>
    <dgm:cxn modelId="{83C8DA0B-E9D7-4A29-BA4B-CA17F4C3B4CA}" type="presParOf" srcId="{FFFC7C83-7DA1-4168-8DAF-38D126080034}" destId="{F20DE59A-94A3-4D23-BE41-259694B78B60}" srcOrd="6" destOrd="0" presId="urn:microsoft.com/office/officeart/2005/8/layout/list1"/>
    <dgm:cxn modelId="{75D97843-A645-4A80-872B-F88F05284150}" type="presParOf" srcId="{FFFC7C83-7DA1-4168-8DAF-38D126080034}" destId="{035FE071-50B3-42C7-BC29-7A902F862BA3}" srcOrd="7" destOrd="0" presId="urn:microsoft.com/office/officeart/2005/8/layout/list1"/>
    <dgm:cxn modelId="{AB70B015-5955-4899-B820-4B36F8B09AC5}" type="presParOf" srcId="{FFFC7C83-7DA1-4168-8DAF-38D126080034}" destId="{5D346E52-A7FC-456C-83D1-833B341FA3EF}" srcOrd="8" destOrd="0" presId="urn:microsoft.com/office/officeart/2005/8/layout/list1"/>
    <dgm:cxn modelId="{2AFEF53E-FC6B-46E8-9DA7-74FC9039ADE0}" type="presParOf" srcId="{5D346E52-A7FC-456C-83D1-833B341FA3EF}" destId="{BFBAE550-E2F2-4AF8-950A-9DB33017421C}" srcOrd="0" destOrd="0" presId="urn:microsoft.com/office/officeart/2005/8/layout/list1"/>
    <dgm:cxn modelId="{4D3376A3-09AC-4EC8-A35B-809FFE0EE385}" type="presParOf" srcId="{5D346E52-A7FC-456C-83D1-833B341FA3EF}" destId="{48A4779C-CBF0-409E-9755-A1BF41121E61}" srcOrd="1" destOrd="0" presId="urn:microsoft.com/office/officeart/2005/8/layout/list1"/>
    <dgm:cxn modelId="{D7431AB0-C54F-42F4-8F65-9F74156AB539}" type="presParOf" srcId="{FFFC7C83-7DA1-4168-8DAF-38D126080034}" destId="{D9D67155-6872-4F8B-90C2-14986FA13ECF}" srcOrd="9" destOrd="0" presId="urn:microsoft.com/office/officeart/2005/8/layout/list1"/>
    <dgm:cxn modelId="{3C55A0D2-46E8-4E6C-BD26-095DF790C1B1}" type="presParOf" srcId="{FFFC7C83-7DA1-4168-8DAF-38D126080034}" destId="{EBC3C885-D2AA-4A13-AF0C-77CE722B62B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8A360E9-F554-4527-AF95-4348FBE27D8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E619EAFC-BED0-40B6-9883-3292F2F78358}">
      <dgm:prSet phldrT="[テキスト]"/>
      <dgm:spPr/>
      <dgm:t>
        <a:bodyPr/>
        <a:lstStyle/>
        <a:p>
          <a:r>
            <a:rPr kumimoji="1" lang="ja-JP" altLang="en-US" dirty="0"/>
            <a:t>情報収集の方法の補足</a:t>
          </a:r>
        </a:p>
      </dgm:t>
    </dgm:pt>
    <dgm:pt modelId="{01F86D9C-2C4E-41DB-8C96-D690D105F91F}" type="parTrans" cxnId="{7005822B-C002-41EA-83C4-F5229AFFD486}">
      <dgm:prSet/>
      <dgm:spPr/>
      <dgm:t>
        <a:bodyPr/>
        <a:lstStyle/>
        <a:p>
          <a:endParaRPr kumimoji="1" lang="ja-JP" altLang="en-US"/>
        </a:p>
      </dgm:t>
    </dgm:pt>
    <dgm:pt modelId="{FC899C36-D3E7-4005-8EFC-FC71B1FD5A1C}" type="sibTrans" cxnId="{7005822B-C002-41EA-83C4-F5229AFFD486}">
      <dgm:prSet/>
      <dgm:spPr/>
      <dgm:t>
        <a:bodyPr/>
        <a:lstStyle/>
        <a:p>
          <a:endParaRPr kumimoji="1" lang="ja-JP" altLang="en-US"/>
        </a:p>
      </dgm:t>
    </dgm:pt>
    <dgm:pt modelId="{B474E31E-829A-40FC-AE10-9B44D4235630}">
      <dgm:prSet phldrT="[テキスト]"/>
      <dgm:spPr/>
      <dgm:t>
        <a:bodyPr/>
        <a:lstStyle/>
        <a:p>
          <a:r>
            <a:rPr kumimoji="1" lang="ja-JP" altLang="en-US" dirty="0"/>
            <a:t>必要な情報の精査</a:t>
          </a:r>
        </a:p>
      </dgm:t>
    </dgm:pt>
    <dgm:pt modelId="{AF1542CC-A251-4909-94B3-2CF52FF4C17C}" type="parTrans" cxnId="{E2722337-1BC8-4AFA-A5A6-0DB548E1037F}">
      <dgm:prSet/>
      <dgm:spPr/>
      <dgm:t>
        <a:bodyPr/>
        <a:lstStyle/>
        <a:p>
          <a:endParaRPr kumimoji="1" lang="ja-JP" altLang="en-US"/>
        </a:p>
      </dgm:t>
    </dgm:pt>
    <dgm:pt modelId="{ECF0C1BA-271D-47C0-9D7F-C0F81730A17A}" type="sibTrans" cxnId="{E2722337-1BC8-4AFA-A5A6-0DB548E1037F}">
      <dgm:prSet/>
      <dgm:spPr/>
      <dgm:t>
        <a:bodyPr/>
        <a:lstStyle/>
        <a:p>
          <a:endParaRPr kumimoji="1" lang="ja-JP" altLang="en-US"/>
        </a:p>
      </dgm:t>
    </dgm:pt>
    <dgm:pt modelId="{9CFF7BA8-8A87-4A38-8F3B-3EE9AE4B0D8D}">
      <dgm:prSet phldrT="[テキスト]"/>
      <dgm:spPr/>
      <dgm:t>
        <a:bodyPr/>
        <a:lstStyle/>
        <a:p>
          <a:r>
            <a:rPr kumimoji="1" lang="ja-JP" altLang="en-US" dirty="0"/>
            <a:t>医療機関において、どのような方法で福祉制度等の情報を入手しているか、どのように情報を活用（提供）しているかを</a:t>
          </a:r>
          <a:r>
            <a:rPr kumimoji="1" lang="ja-JP" altLang="en-US" b="0" dirty="0">
              <a:solidFill>
                <a:schemeClr val="tx1"/>
              </a:solidFill>
            </a:rPr>
            <a:t>ふまえ、必要な情報が届くようにするための検討が必要。</a:t>
          </a:r>
        </a:p>
      </dgm:t>
    </dgm:pt>
    <dgm:pt modelId="{81206353-3067-4BA6-B51A-9891A3CD4A8A}" type="parTrans" cxnId="{6B959223-AFC2-4D4D-BCA4-FA0CEC6A5A09}">
      <dgm:prSet/>
      <dgm:spPr/>
      <dgm:t>
        <a:bodyPr/>
        <a:lstStyle/>
        <a:p>
          <a:endParaRPr kumimoji="1" lang="ja-JP" altLang="en-US"/>
        </a:p>
      </dgm:t>
    </dgm:pt>
    <dgm:pt modelId="{668CAF42-E47C-4B95-962A-9885CBF01D16}" type="sibTrans" cxnId="{6B959223-AFC2-4D4D-BCA4-FA0CEC6A5A09}">
      <dgm:prSet/>
      <dgm:spPr/>
      <dgm:t>
        <a:bodyPr/>
        <a:lstStyle/>
        <a:p>
          <a:endParaRPr kumimoji="1" lang="ja-JP" altLang="en-US"/>
        </a:p>
      </dgm:t>
    </dgm:pt>
    <dgm:pt modelId="{DF0AA707-963B-4DB8-8415-18378E875EB9}">
      <dgm:prSet phldrT="[テキスト]"/>
      <dgm:spPr/>
      <dgm:t>
        <a:bodyPr/>
        <a:lstStyle/>
        <a:p>
          <a:pPr>
            <a:lnSpc>
              <a:spcPct val="100000"/>
            </a:lnSpc>
          </a:pPr>
          <a:r>
            <a:rPr kumimoji="1" lang="ja-JP" altLang="en-US" dirty="0"/>
            <a:t>患者が利用できる社会資源や制度等の情報について、具体的にどのような情報があればよいか。例）</a:t>
          </a:r>
        </a:p>
      </dgm:t>
    </dgm:pt>
    <dgm:pt modelId="{AC257213-0ACE-48A1-8B6F-7DB9231E3778}" type="parTrans" cxnId="{1B338DD7-0485-4F53-883B-83AF598D0C84}">
      <dgm:prSet/>
      <dgm:spPr/>
      <dgm:t>
        <a:bodyPr/>
        <a:lstStyle/>
        <a:p>
          <a:endParaRPr kumimoji="1" lang="ja-JP" altLang="en-US"/>
        </a:p>
      </dgm:t>
    </dgm:pt>
    <dgm:pt modelId="{CF4C2A32-2024-45D5-9012-56308259DE33}" type="sibTrans" cxnId="{1B338DD7-0485-4F53-883B-83AF598D0C84}">
      <dgm:prSet/>
      <dgm:spPr/>
      <dgm:t>
        <a:bodyPr/>
        <a:lstStyle/>
        <a:p>
          <a:endParaRPr kumimoji="1" lang="ja-JP" altLang="en-US"/>
        </a:p>
      </dgm:t>
    </dgm:pt>
    <dgm:pt modelId="{60AE132E-65DB-461E-9CF6-63C7B67C78F2}">
      <dgm:prSet phldrT="[テキスト]"/>
      <dgm:spPr/>
      <dgm:t>
        <a:bodyPr/>
        <a:lstStyle/>
        <a:p>
          <a:pPr>
            <a:lnSpc>
              <a:spcPct val="90000"/>
            </a:lnSpc>
          </a:pPr>
          <a:r>
            <a:rPr kumimoji="1" lang="ja-JP" altLang="en-US" dirty="0"/>
            <a:t>②各機関が行っている業務や支援事例の具体的な紹介動画等</a:t>
          </a:r>
        </a:p>
      </dgm:t>
    </dgm:pt>
    <dgm:pt modelId="{4F76E63C-6BCF-440F-99B5-CD67160D8316}" type="parTrans" cxnId="{B369656E-95C8-47B5-A418-B527B42F4D3A}">
      <dgm:prSet/>
      <dgm:spPr/>
      <dgm:t>
        <a:bodyPr/>
        <a:lstStyle/>
        <a:p>
          <a:endParaRPr kumimoji="1" lang="ja-JP" altLang="en-US"/>
        </a:p>
      </dgm:t>
    </dgm:pt>
    <dgm:pt modelId="{3C97C2A2-A2B9-4748-8A07-AE5F6782BB65}" type="sibTrans" cxnId="{B369656E-95C8-47B5-A418-B527B42F4D3A}">
      <dgm:prSet/>
      <dgm:spPr/>
      <dgm:t>
        <a:bodyPr/>
        <a:lstStyle/>
        <a:p>
          <a:endParaRPr kumimoji="1" lang="ja-JP" altLang="en-US"/>
        </a:p>
      </dgm:t>
    </dgm:pt>
    <dgm:pt modelId="{F9EB0FAC-BFF0-4120-812F-7EE6F6E1CAB1}">
      <dgm:prSet phldrT="[テキスト]"/>
      <dgm:spPr/>
      <dgm:t>
        <a:bodyPr/>
        <a:lstStyle/>
        <a:p>
          <a:pPr>
            <a:lnSpc>
              <a:spcPct val="90000"/>
            </a:lnSpc>
          </a:pPr>
          <a:r>
            <a:rPr kumimoji="1" lang="ja-JP" altLang="en-US" dirty="0"/>
            <a:t>③患者が現に利用している社会資源が個別にわかるもの（サポートブック等）</a:t>
          </a:r>
        </a:p>
      </dgm:t>
    </dgm:pt>
    <dgm:pt modelId="{A22C0908-0601-4AA7-8FAE-01B65BD3E9FD}" type="parTrans" cxnId="{811BDCE8-6E87-4F99-8B11-F50EE801C3B1}">
      <dgm:prSet/>
      <dgm:spPr/>
      <dgm:t>
        <a:bodyPr/>
        <a:lstStyle/>
        <a:p>
          <a:endParaRPr kumimoji="1" lang="ja-JP" altLang="en-US"/>
        </a:p>
      </dgm:t>
    </dgm:pt>
    <dgm:pt modelId="{983664F7-57D4-4E8B-9EFF-FEF81EB47D8A}" type="sibTrans" cxnId="{811BDCE8-6E87-4F99-8B11-F50EE801C3B1}">
      <dgm:prSet/>
      <dgm:spPr/>
      <dgm:t>
        <a:bodyPr/>
        <a:lstStyle/>
        <a:p>
          <a:endParaRPr kumimoji="1" lang="ja-JP" altLang="en-US"/>
        </a:p>
      </dgm:t>
    </dgm:pt>
    <dgm:pt modelId="{5523632E-D2AD-4100-844F-35CAE2F8E696}">
      <dgm:prSet phldrT="[テキスト]"/>
      <dgm:spPr/>
      <dgm:t>
        <a:bodyPr/>
        <a:lstStyle/>
        <a:p>
          <a:pPr>
            <a:lnSpc>
              <a:spcPct val="90000"/>
            </a:lnSpc>
          </a:pPr>
          <a:r>
            <a:rPr kumimoji="1" lang="ja-JP" altLang="en-US" dirty="0"/>
            <a:t>①ハンドブックのような冊子で網羅的な概要説明のある情報</a:t>
          </a:r>
        </a:p>
      </dgm:t>
    </dgm:pt>
    <dgm:pt modelId="{501E0DEA-2EDD-4EF3-8CBB-A390C94B9625}" type="parTrans" cxnId="{F0FB7AB2-B49E-43F2-9254-C71B18AE2A4E}">
      <dgm:prSet/>
      <dgm:spPr/>
      <dgm:t>
        <a:bodyPr/>
        <a:lstStyle/>
        <a:p>
          <a:endParaRPr kumimoji="1" lang="ja-JP" altLang="en-US"/>
        </a:p>
      </dgm:t>
    </dgm:pt>
    <dgm:pt modelId="{9F448F4F-7D4B-4464-A6D2-FB806E12FE3A}" type="sibTrans" cxnId="{F0FB7AB2-B49E-43F2-9254-C71B18AE2A4E}">
      <dgm:prSet/>
      <dgm:spPr/>
      <dgm:t>
        <a:bodyPr/>
        <a:lstStyle/>
        <a:p>
          <a:endParaRPr kumimoji="1" lang="ja-JP" altLang="en-US"/>
        </a:p>
      </dgm:t>
    </dgm:pt>
    <dgm:pt modelId="{504023D8-C20F-4C98-8072-4F46BC8E09A5}" type="pres">
      <dgm:prSet presAssocID="{98A360E9-F554-4527-AF95-4348FBE27D8D}" presName="linear" presStyleCnt="0">
        <dgm:presLayoutVars>
          <dgm:dir/>
          <dgm:animLvl val="lvl"/>
          <dgm:resizeHandles val="exact"/>
        </dgm:presLayoutVars>
      </dgm:prSet>
      <dgm:spPr/>
    </dgm:pt>
    <dgm:pt modelId="{0571DB03-B1FD-40F0-B92B-EEAD78D03F93}" type="pres">
      <dgm:prSet presAssocID="{E619EAFC-BED0-40B6-9883-3292F2F78358}" presName="parentLin" presStyleCnt="0"/>
      <dgm:spPr/>
    </dgm:pt>
    <dgm:pt modelId="{C2CF26A3-AF6F-4896-8D12-3EB98D0CBD13}" type="pres">
      <dgm:prSet presAssocID="{E619EAFC-BED0-40B6-9883-3292F2F78358}" presName="parentLeftMargin" presStyleLbl="node1" presStyleIdx="0" presStyleCnt="2"/>
      <dgm:spPr/>
    </dgm:pt>
    <dgm:pt modelId="{9DA5C6FB-B20E-4827-B4CB-4D958A79A6EF}" type="pres">
      <dgm:prSet presAssocID="{E619EAFC-BED0-40B6-9883-3292F2F78358}" presName="parentText" presStyleLbl="node1" presStyleIdx="0" presStyleCnt="2">
        <dgm:presLayoutVars>
          <dgm:chMax val="0"/>
          <dgm:bulletEnabled val="1"/>
        </dgm:presLayoutVars>
      </dgm:prSet>
      <dgm:spPr/>
    </dgm:pt>
    <dgm:pt modelId="{9A336891-7E80-48A6-971F-6841C1249DA0}" type="pres">
      <dgm:prSet presAssocID="{E619EAFC-BED0-40B6-9883-3292F2F78358}" presName="negativeSpace" presStyleCnt="0"/>
      <dgm:spPr/>
    </dgm:pt>
    <dgm:pt modelId="{68FA4B45-CEAF-4D4F-BA26-BCB1A93BE1CE}" type="pres">
      <dgm:prSet presAssocID="{E619EAFC-BED0-40B6-9883-3292F2F78358}" presName="childText" presStyleLbl="conFgAcc1" presStyleIdx="0" presStyleCnt="2">
        <dgm:presLayoutVars>
          <dgm:bulletEnabled val="1"/>
        </dgm:presLayoutVars>
      </dgm:prSet>
      <dgm:spPr/>
    </dgm:pt>
    <dgm:pt modelId="{FFCEEAB4-08EB-4BE2-A094-110EBACFF881}" type="pres">
      <dgm:prSet presAssocID="{FC899C36-D3E7-4005-8EFC-FC71B1FD5A1C}" presName="spaceBetweenRectangles" presStyleCnt="0"/>
      <dgm:spPr/>
    </dgm:pt>
    <dgm:pt modelId="{B2A6C0B5-E001-4E09-98D2-4CC380EFFD8A}" type="pres">
      <dgm:prSet presAssocID="{B474E31E-829A-40FC-AE10-9B44D4235630}" presName="parentLin" presStyleCnt="0"/>
      <dgm:spPr/>
    </dgm:pt>
    <dgm:pt modelId="{7B084E67-D196-4CE4-A01B-4E9C5E7ECB90}" type="pres">
      <dgm:prSet presAssocID="{B474E31E-829A-40FC-AE10-9B44D4235630}" presName="parentLeftMargin" presStyleLbl="node1" presStyleIdx="0" presStyleCnt="2"/>
      <dgm:spPr/>
    </dgm:pt>
    <dgm:pt modelId="{15FF2BF0-3F2D-4D87-B68E-FC2E9A263AC4}" type="pres">
      <dgm:prSet presAssocID="{B474E31E-829A-40FC-AE10-9B44D4235630}" presName="parentText" presStyleLbl="node1" presStyleIdx="1" presStyleCnt="2">
        <dgm:presLayoutVars>
          <dgm:chMax val="0"/>
          <dgm:bulletEnabled val="1"/>
        </dgm:presLayoutVars>
      </dgm:prSet>
      <dgm:spPr/>
    </dgm:pt>
    <dgm:pt modelId="{7ACC8063-61EF-4D71-A255-5F6EFB8624C1}" type="pres">
      <dgm:prSet presAssocID="{B474E31E-829A-40FC-AE10-9B44D4235630}" presName="negativeSpace" presStyleCnt="0"/>
      <dgm:spPr/>
    </dgm:pt>
    <dgm:pt modelId="{414B9C25-747F-461D-9479-1B3826E2B0EB}" type="pres">
      <dgm:prSet presAssocID="{B474E31E-829A-40FC-AE10-9B44D4235630}" presName="childText" presStyleLbl="conFgAcc1" presStyleIdx="1" presStyleCnt="2">
        <dgm:presLayoutVars>
          <dgm:bulletEnabled val="1"/>
        </dgm:presLayoutVars>
      </dgm:prSet>
      <dgm:spPr/>
    </dgm:pt>
  </dgm:ptLst>
  <dgm:cxnLst>
    <dgm:cxn modelId="{9C3D6A00-BAF7-486D-999E-DA340A44F855}" type="presOf" srcId="{E619EAFC-BED0-40B6-9883-3292F2F78358}" destId="{9DA5C6FB-B20E-4827-B4CB-4D958A79A6EF}" srcOrd="1" destOrd="0" presId="urn:microsoft.com/office/officeart/2005/8/layout/list1"/>
    <dgm:cxn modelId="{B51B5417-2EF1-4578-B0A2-F2E5C908EA5D}" type="presOf" srcId="{60AE132E-65DB-461E-9CF6-63C7B67C78F2}" destId="{414B9C25-747F-461D-9479-1B3826E2B0EB}" srcOrd="0" destOrd="2" presId="urn:microsoft.com/office/officeart/2005/8/layout/list1"/>
    <dgm:cxn modelId="{6B959223-AFC2-4D4D-BCA4-FA0CEC6A5A09}" srcId="{E619EAFC-BED0-40B6-9883-3292F2F78358}" destId="{9CFF7BA8-8A87-4A38-8F3B-3EE9AE4B0D8D}" srcOrd="0" destOrd="0" parTransId="{81206353-3067-4BA6-B51A-9891A3CD4A8A}" sibTransId="{668CAF42-E47C-4B95-962A-9885CBF01D16}"/>
    <dgm:cxn modelId="{7005822B-C002-41EA-83C4-F5229AFFD486}" srcId="{98A360E9-F554-4527-AF95-4348FBE27D8D}" destId="{E619EAFC-BED0-40B6-9883-3292F2F78358}" srcOrd="0" destOrd="0" parTransId="{01F86D9C-2C4E-41DB-8C96-D690D105F91F}" sibTransId="{FC899C36-D3E7-4005-8EFC-FC71B1FD5A1C}"/>
    <dgm:cxn modelId="{E2722337-1BC8-4AFA-A5A6-0DB548E1037F}" srcId="{98A360E9-F554-4527-AF95-4348FBE27D8D}" destId="{B474E31E-829A-40FC-AE10-9B44D4235630}" srcOrd="1" destOrd="0" parTransId="{AF1542CC-A251-4909-94B3-2CF52FF4C17C}" sibTransId="{ECF0C1BA-271D-47C0-9D7F-C0F81730A17A}"/>
    <dgm:cxn modelId="{ACF9784B-A0F4-4C6C-8AA0-3B270A0DF38B}" type="presOf" srcId="{98A360E9-F554-4527-AF95-4348FBE27D8D}" destId="{504023D8-C20F-4C98-8072-4F46BC8E09A5}" srcOrd="0" destOrd="0" presId="urn:microsoft.com/office/officeart/2005/8/layout/list1"/>
    <dgm:cxn modelId="{B369656E-95C8-47B5-A418-B527B42F4D3A}" srcId="{B474E31E-829A-40FC-AE10-9B44D4235630}" destId="{60AE132E-65DB-461E-9CF6-63C7B67C78F2}" srcOrd="2" destOrd="0" parTransId="{4F76E63C-6BCF-440F-99B5-CD67160D8316}" sibTransId="{3C97C2A2-A2B9-4748-8A07-AE5F6782BB65}"/>
    <dgm:cxn modelId="{F4930151-A73D-44A8-8483-9B27AE2A5A8E}" type="presOf" srcId="{B474E31E-829A-40FC-AE10-9B44D4235630}" destId="{7B084E67-D196-4CE4-A01B-4E9C5E7ECB90}" srcOrd="0" destOrd="0" presId="urn:microsoft.com/office/officeart/2005/8/layout/list1"/>
    <dgm:cxn modelId="{0BC2A586-29DD-4E75-ABD4-124EB959352B}" type="presOf" srcId="{DF0AA707-963B-4DB8-8415-18378E875EB9}" destId="{414B9C25-747F-461D-9479-1B3826E2B0EB}" srcOrd="0" destOrd="0" presId="urn:microsoft.com/office/officeart/2005/8/layout/list1"/>
    <dgm:cxn modelId="{87025EA2-17C5-4B74-B790-8E16E761A180}" type="presOf" srcId="{E619EAFC-BED0-40B6-9883-3292F2F78358}" destId="{C2CF26A3-AF6F-4896-8D12-3EB98D0CBD13}" srcOrd="0" destOrd="0" presId="urn:microsoft.com/office/officeart/2005/8/layout/list1"/>
    <dgm:cxn modelId="{EB4D5CAA-2222-42F9-B35C-B2C9FE9CE068}" type="presOf" srcId="{F9EB0FAC-BFF0-4120-812F-7EE6F6E1CAB1}" destId="{414B9C25-747F-461D-9479-1B3826E2B0EB}" srcOrd="0" destOrd="3" presId="urn:microsoft.com/office/officeart/2005/8/layout/list1"/>
    <dgm:cxn modelId="{F0FB7AB2-B49E-43F2-9254-C71B18AE2A4E}" srcId="{B474E31E-829A-40FC-AE10-9B44D4235630}" destId="{5523632E-D2AD-4100-844F-35CAE2F8E696}" srcOrd="1" destOrd="0" parTransId="{501E0DEA-2EDD-4EF3-8CBB-A390C94B9625}" sibTransId="{9F448F4F-7D4B-4464-A6D2-FB806E12FE3A}"/>
    <dgm:cxn modelId="{2A3285BD-B46E-45A5-9541-E1492C2B0132}" type="presOf" srcId="{B474E31E-829A-40FC-AE10-9B44D4235630}" destId="{15FF2BF0-3F2D-4D87-B68E-FC2E9A263AC4}" srcOrd="1" destOrd="0" presId="urn:microsoft.com/office/officeart/2005/8/layout/list1"/>
    <dgm:cxn modelId="{194514CE-457E-4A95-8FB5-19287E59B55A}" type="presOf" srcId="{9CFF7BA8-8A87-4A38-8F3B-3EE9AE4B0D8D}" destId="{68FA4B45-CEAF-4D4F-BA26-BCB1A93BE1CE}" srcOrd="0" destOrd="0" presId="urn:microsoft.com/office/officeart/2005/8/layout/list1"/>
    <dgm:cxn modelId="{1B338DD7-0485-4F53-883B-83AF598D0C84}" srcId="{B474E31E-829A-40FC-AE10-9B44D4235630}" destId="{DF0AA707-963B-4DB8-8415-18378E875EB9}" srcOrd="0" destOrd="0" parTransId="{AC257213-0ACE-48A1-8B6F-7DB9231E3778}" sibTransId="{CF4C2A32-2024-45D5-9012-56308259DE33}"/>
    <dgm:cxn modelId="{811BDCE8-6E87-4F99-8B11-F50EE801C3B1}" srcId="{B474E31E-829A-40FC-AE10-9B44D4235630}" destId="{F9EB0FAC-BFF0-4120-812F-7EE6F6E1CAB1}" srcOrd="3" destOrd="0" parTransId="{A22C0908-0601-4AA7-8FAE-01B65BD3E9FD}" sibTransId="{983664F7-57D4-4E8B-9EFF-FEF81EB47D8A}"/>
    <dgm:cxn modelId="{3ADBF8F2-29A3-4525-9CE7-DB82478C0987}" type="presOf" srcId="{5523632E-D2AD-4100-844F-35CAE2F8E696}" destId="{414B9C25-747F-461D-9479-1B3826E2B0EB}" srcOrd="0" destOrd="1" presId="urn:microsoft.com/office/officeart/2005/8/layout/list1"/>
    <dgm:cxn modelId="{306A73E2-18A0-4833-B075-43B5BB6E96C6}" type="presParOf" srcId="{504023D8-C20F-4C98-8072-4F46BC8E09A5}" destId="{0571DB03-B1FD-40F0-B92B-EEAD78D03F93}" srcOrd="0" destOrd="0" presId="urn:microsoft.com/office/officeart/2005/8/layout/list1"/>
    <dgm:cxn modelId="{44CF6099-59EB-4DCF-A41F-F79F1640A891}" type="presParOf" srcId="{0571DB03-B1FD-40F0-B92B-EEAD78D03F93}" destId="{C2CF26A3-AF6F-4896-8D12-3EB98D0CBD13}" srcOrd="0" destOrd="0" presId="urn:microsoft.com/office/officeart/2005/8/layout/list1"/>
    <dgm:cxn modelId="{68C299FF-2D1B-4A32-B2A8-03F89267B0C0}" type="presParOf" srcId="{0571DB03-B1FD-40F0-B92B-EEAD78D03F93}" destId="{9DA5C6FB-B20E-4827-B4CB-4D958A79A6EF}" srcOrd="1" destOrd="0" presId="urn:microsoft.com/office/officeart/2005/8/layout/list1"/>
    <dgm:cxn modelId="{44964724-820E-4F4D-8E0A-0291259DBD91}" type="presParOf" srcId="{504023D8-C20F-4C98-8072-4F46BC8E09A5}" destId="{9A336891-7E80-48A6-971F-6841C1249DA0}" srcOrd="1" destOrd="0" presId="urn:microsoft.com/office/officeart/2005/8/layout/list1"/>
    <dgm:cxn modelId="{5449F4AB-2B99-4073-91BB-4F7274027EE3}" type="presParOf" srcId="{504023D8-C20F-4C98-8072-4F46BC8E09A5}" destId="{68FA4B45-CEAF-4D4F-BA26-BCB1A93BE1CE}" srcOrd="2" destOrd="0" presId="urn:microsoft.com/office/officeart/2005/8/layout/list1"/>
    <dgm:cxn modelId="{2D7D708C-A8AE-41AF-B7C8-B169DD5B1F7F}" type="presParOf" srcId="{504023D8-C20F-4C98-8072-4F46BC8E09A5}" destId="{FFCEEAB4-08EB-4BE2-A094-110EBACFF881}" srcOrd="3" destOrd="0" presId="urn:microsoft.com/office/officeart/2005/8/layout/list1"/>
    <dgm:cxn modelId="{3E35B8BF-62ED-4296-B8ED-949459A590B7}" type="presParOf" srcId="{504023D8-C20F-4C98-8072-4F46BC8E09A5}" destId="{B2A6C0B5-E001-4E09-98D2-4CC380EFFD8A}" srcOrd="4" destOrd="0" presId="urn:microsoft.com/office/officeart/2005/8/layout/list1"/>
    <dgm:cxn modelId="{640B239F-225B-4878-8B11-CA7526374D50}" type="presParOf" srcId="{B2A6C0B5-E001-4E09-98D2-4CC380EFFD8A}" destId="{7B084E67-D196-4CE4-A01B-4E9C5E7ECB90}" srcOrd="0" destOrd="0" presId="urn:microsoft.com/office/officeart/2005/8/layout/list1"/>
    <dgm:cxn modelId="{8B79389B-EC1B-46EC-BCD5-198CF6805691}" type="presParOf" srcId="{B2A6C0B5-E001-4E09-98D2-4CC380EFFD8A}" destId="{15FF2BF0-3F2D-4D87-B68E-FC2E9A263AC4}" srcOrd="1" destOrd="0" presId="urn:microsoft.com/office/officeart/2005/8/layout/list1"/>
    <dgm:cxn modelId="{6C91B1F3-69E4-464A-A5FB-3F00113CD553}" type="presParOf" srcId="{504023D8-C20F-4C98-8072-4F46BC8E09A5}" destId="{7ACC8063-61EF-4D71-A255-5F6EFB8624C1}" srcOrd="5" destOrd="0" presId="urn:microsoft.com/office/officeart/2005/8/layout/list1"/>
    <dgm:cxn modelId="{F717B509-0321-46EB-A4E1-B58F8B2DF3BE}" type="presParOf" srcId="{504023D8-C20F-4C98-8072-4F46BC8E09A5}" destId="{414B9C25-747F-461D-9479-1B3826E2B0EB}"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8A360E9-F554-4527-AF95-4348FBE27D8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E619EAFC-BED0-40B6-9883-3292F2F78358}">
      <dgm:prSet phldrT="[テキスト]" custT="1"/>
      <dgm:spPr/>
      <dgm:t>
        <a:bodyPr/>
        <a:lstStyle/>
        <a:p>
          <a:r>
            <a:rPr kumimoji="1" lang="ja-JP" altLang="en-US" sz="1800" dirty="0"/>
            <a:t>連携が必要なケースと課題の整理</a:t>
          </a:r>
        </a:p>
      </dgm:t>
    </dgm:pt>
    <dgm:pt modelId="{01F86D9C-2C4E-41DB-8C96-D690D105F91F}" type="parTrans" cxnId="{7005822B-C002-41EA-83C4-F5229AFFD486}">
      <dgm:prSet/>
      <dgm:spPr/>
      <dgm:t>
        <a:bodyPr/>
        <a:lstStyle/>
        <a:p>
          <a:endParaRPr kumimoji="1" lang="ja-JP" altLang="en-US" sz="1600"/>
        </a:p>
      </dgm:t>
    </dgm:pt>
    <dgm:pt modelId="{FC899C36-D3E7-4005-8EFC-FC71B1FD5A1C}" type="sibTrans" cxnId="{7005822B-C002-41EA-83C4-F5229AFFD486}">
      <dgm:prSet/>
      <dgm:spPr/>
      <dgm:t>
        <a:bodyPr/>
        <a:lstStyle/>
        <a:p>
          <a:endParaRPr kumimoji="1" lang="ja-JP" altLang="en-US" sz="1600"/>
        </a:p>
      </dgm:t>
    </dgm:pt>
    <dgm:pt modelId="{9CFF7BA8-8A87-4A38-8F3B-3EE9AE4B0D8D}">
      <dgm:prSet phldrT="[テキスト]" custT="1"/>
      <dgm:spPr/>
      <dgm:t>
        <a:bodyPr/>
        <a:lstStyle/>
        <a:p>
          <a:r>
            <a:rPr kumimoji="1" lang="ja-JP" altLang="en-US" sz="1800" dirty="0"/>
            <a:t>他機関との連携や情報共有が必要なケースは具体的にどのようなケースか</a:t>
          </a:r>
        </a:p>
      </dgm:t>
    </dgm:pt>
    <dgm:pt modelId="{81206353-3067-4BA6-B51A-9891A3CD4A8A}" type="parTrans" cxnId="{6B959223-AFC2-4D4D-BCA4-FA0CEC6A5A09}">
      <dgm:prSet/>
      <dgm:spPr/>
      <dgm:t>
        <a:bodyPr/>
        <a:lstStyle/>
        <a:p>
          <a:endParaRPr kumimoji="1" lang="ja-JP" altLang="en-US" sz="1600"/>
        </a:p>
      </dgm:t>
    </dgm:pt>
    <dgm:pt modelId="{668CAF42-E47C-4B95-962A-9885CBF01D16}" type="sibTrans" cxnId="{6B959223-AFC2-4D4D-BCA4-FA0CEC6A5A09}">
      <dgm:prSet/>
      <dgm:spPr/>
      <dgm:t>
        <a:bodyPr/>
        <a:lstStyle/>
        <a:p>
          <a:endParaRPr kumimoji="1" lang="ja-JP" altLang="en-US" sz="1600"/>
        </a:p>
      </dgm:t>
    </dgm:pt>
    <dgm:pt modelId="{8E2D6357-1E46-4C22-8703-6C3DADFCB2E8}">
      <dgm:prSet phldrT="[テキスト]" custT="1"/>
      <dgm:spPr/>
      <dgm:t>
        <a:bodyPr/>
        <a:lstStyle/>
        <a:p>
          <a:r>
            <a:rPr kumimoji="1" lang="ja-JP" altLang="en-US" sz="1800" dirty="0"/>
            <a:t>連携に対するニーズや困難な事情はどのようなものか</a:t>
          </a:r>
        </a:p>
      </dgm:t>
    </dgm:pt>
    <dgm:pt modelId="{787B10D6-F9D8-4E1A-8104-A4B918555492}" type="parTrans" cxnId="{A6650A8E-0DD1-408C-A20F-5E29515ACA26}">
      <dgm:prSet/>
      <dgm:spPr/>
      <dgm:t>
        <a:bodyPr/>
        <a:lstStyle/>
        <a:p>
          <a:endParaRPr kumimoji="1" lang="ja-JP" altLang="en-US" sz="1600"/>
        </a:p>
      </dgm:t>
    </dgm:pt>
    <dgm:pt modelId="{076A7E0B-3F70-421D-B635-6FBDED9B9C3F}" type="sibTrans" cxnId="{A6650A8E-0DD1-408C-A20F-5E29515ACA26}">
      <dgm:prSet/>
      <dgm:spPr/>
      <dgm:t>
        <a:bodyPr/>
        <a:lstStyle/>
        <a:p>
          <a:endParaRPr kumimoji="1" lang="ja-JP" altLang="en-US" sz="1600"/>
        </a:p>
      </dgm:t>
    </dgm:pt>
    <dgm:pt modelId="{BA1870D1-7BDF-426C-B26F-A803C5E6D67C}">
      <dgm:prSet phldrT="[テキスト]" custT="1"/>
      <dgm:spPr/>
      <dgm:t>
        <a:bodyPr/>
        <a:lstStyle/>
        <a:p>
          <a:r>
            <a:rPr kumimoji="1" lang="ja-JP" altLang="en-US" sz="1800" dirty="0"/>
            <a:t>望ましい連携の形の確認</a:t>
          </a:r>
        </a:p>
      </dgm:t>
    </dgm:pt>
    <dgm:pt modelId="{B450ECB0-1A72-4F3E-856B-481F135BFA70}" type="parTrans" cxnId="{407332D2-AF66-4881-AE19-B8A0B87D94D5}">
      <dgm:prSet/>
      <dgm:spPr/>
      <dgm:t>
        <a:bodyPr/>
        <a:lstStyle/>
        <a:p>
          <a:endParaRPr kumimoji="1" lang="ja-JP" altLang="en-US" sz="1600"/>
        </a:p>
      </dgm:t>
    </dgm:pt>
    <dgm:pt modelId="{6F2C5EF7-A985-4EB3-A345-21A051F90076}" type="sibTrans" cxnId="{407332D2-AF66-4881-AE19-B8A0B87D94D5}">
      <dgm:prSet/>
      <dgm:spPr/>
      <dgm:t>
        <a:bodyPr/>
        <a:lstStyle/>
        <a:p>
          <a:endParaRPr kumimoji="1" lang="ja-JP" altLang="en-US" sz="1600"/>
        </a:p>
      </dgm:t>
    </dgm:pt>
    <dgm:pt modelId="{03E31E49-3333-4CBB-B18B-E8FC8FFBC803}">
      <dgm:prSet phldrT="[テキスト]" custT="1"/>
      <dgm:spPr/>
      <dgm:t>
        <a:bodyPr/>
        <a:lstStyle/>
        <a:p>
          <a:r>
            <a:rPr kumimoji="1" lang="ja-JP" altLang="en-US" sz="1800" dirty="0"/>
            <a:t>医療機関と他機関が連携する場合の、望ましい形はどのようなものか</a:t>
          </a:r>
        </a:p>
      </dgm:t>
    </dgm:pt>
    <dgm:pt modelId="{3225D065-359D-4ACB-8942-5F68A536F3B8}" type="parTrans" cxnId="{9FEBE65C-4C19-4C10-83F7-B640F4C6276C}">
      <dgm:prSet/>
      <dgm:spPr/>
      <dgm:t>
        <a:bodyPr/>
        <a:lstStyle/>
        <a:p>
          <a:endParaRPr kumimoji="1" lang="ja-JP" altLang="en-US" sz="1600"/>
        </a:p>
      </dgm:t>
    </dgm:pt>
    <dgm:pt modelId="{B613F37F-2EC9-4C3B-B19B-89947DF502DF}" type="sibTrans" cxnId="{9FEBE65C-4C19-4C10-83F7-B640F4C6276C}">
      <dgm:prSet/>
      <dgm:spPr/>
      <dgm:t>
        <a:bodyPr/>
        <a:lstStyle/>
        <a:p>
          <a:endParaRPr kumimoji="1" lang="ja-JP" altLang="en-US" sz="1600"/>
        </a:p>
      </dgm:t>
    </dgm:pt>
    <dgm:pt modelId="{1212FBD5-0C50-436B-8A1C-AAB91D846BEE}">
      <dgm:prSet phldrT="[テキスト]" custT="1"/>
      <dgm:spPr/>
      <dgm:t>
        <a:bodyPr/>
        <a:lstStyle/>
        <a:p>
          <a:r>
            <a:rPr kumimoji="1" lang="ja-JP" altLang="en-US" sz="1800" dirty="0"/>
            <a:t>例）学校のケース会議に主治医が参加できる、行政の連携会議やこども部会等に医療の代表者が参加できる、患者とのやり取りを即座に所属先や支援者に共有できる　等</a:t>
          </a:r>
        </a:p>
      </dgm:t>
    </dgm:pt>
    <dgm:pt modelId="{58D47B9B-AF78-4CC0-9340-BB4796FDF71A}" type="parTrans" cxnId="{68BA426F-BD2E-43A0-9431-150E64F3D130}">
      <dgm:prSet/>
      <dgm:spPr/>
      <dgm:t>
        <a:bodyPr/>
        <a:lstStyle/>
        <a:p>
          <a:endParaRPr kumimoji="1" lang="ja-JP" altLang="en-US" sz="1600"/>
        </a:p>
      </dgm:t>
    </dgm:pt>
    <dgm:pt modelId="{DB69395A-BD8C-4D4D-9E3C-D18A0AA57795}" type="sibTrans" cxnId="{68BA426F-BD2E-43A0-9431-150E64F3D130}">
      <dgm:prSet/>
      <dgm:spPr/>
      <dgm:t>
        <a:bodyPr/>
        <a:lstStyle/>
        <a:p>
          <a:endParaRPr kumimoji="1" lang="ja-JP" altLang="en-US" sz="1600"/>
        </a:p>
      </dgm:t>
    </dgm:pt>
    <dgm:pt modelId="{504023D8-C20F-4C98-8072-4F46BC8E09A5}" type="pres">
      <dgm:prSet presAssocID="{98A360E9-F554-4527-AF95-4348FBE27D8D}" presName="linear" presStyleCnt="0">
        <dgm:presLayoutVars>
          <dgm:dir/>
          <dgm:animLvl val="lvl"/>
          <dgm:resizeHandles val="exact"/>
        </dgm:presLayoutVars>
      </dgm:prSet>
      <dgm:spPr/>
    </dgm:pt>
    <dgm:pt modelId="{0571DB03-B1FD-40F0-B92B-EEAD78D03F93}" type="pres">
      <dgm:prSet presAssocID="{E619EAFC-BED0-40B6-9883-3292F2F78358}" presName="parentLin" presStyleCnt="0"/>
      <dgm:spPr/>
    </dgm:pt>
    <dgm:pt modelId="{C2CF26A3-AF6F-4896-8D12-3EB98D0CBD13}" type="pres">
      <dgm:prSet presAssocID="{E619EAFC-BED0-40B6-9883-3292F2F78358}" presName="parentLeftMargin" presStyleLbl="node1" presStyleIdx="0" presStyleCnt="2"/>
      <dgm:spPr/>
    </dgm:pt>
    <dgm:pt modelId="{9DA5C6FB-B20E-4827-B4CB-4D958A79A6EF}" type="pres">
      <dgm:prSet presAssocID="{E619EAFC-BED0-40B6-9883-3292F2F78358}" presName="parentText" presStyleLbl="node1" presStyleIdx="0" presStyleCnt="2">
        <dgm:presLayoutVars>
          <dgm:chMax val="0"/>
          <dgm:bulletEnabled val="1"/>
        </dgm:presLayoutVars>
      </dgm:prSet>
      <dgm:spPr/>
    </dgm:pt>
    <dgm:pt modelId="{9A336891-7E80-48A6-971F-6841C1249DA0}" type="pres">
      <dgm:prSet presAssocID="{E619EAFC-BED0-40B6-9883-3292F2F78358}" presName="negativeSpace" presStyleCnt="0"/>
      <dgm:spPr/>
    </dgm:pt>
    <dgm:pt modelId="{68FA4B45-CEAF-4D4F-BA26-BCB1A93BE1CE}" type="pres">
      <dgm:prSet presAssocID="{E619EAFC-BED0-40B6-9883-3292F2F78358}" presName="childText" presStyleLbl="conFgAcc1" presStyleIdx="0" presStyleCnt="2">
        <dgm:presLayoutVars>
          <dgm:bulletEnabled val="1"/>
        </dgm:presLayoutVars>
      </dgm:prSet>
      <dgm:spPr/>
    </dgm:pt>
    <dgm:pt modelId="{FFCEEAB4-08EB-4BE2-A094-110EBACFF881}" type="pres">
      <dgm:prSet presAssocID="{FC899C36-D3E7-4005-8EFC-FC71B1FD5A1C}" presName="spaceBetweenRectangles" presStyleCnt="0"/>
      <dgm:spPr/>
    </dgm:pt>
    <dgm:pt modelId="{66FB32E5-883D-41AF-B230-5050B2364C22}" type="pres">
      <dgm:prSet presAssocID="{BA1870D1-7BDF-426C-B26F-A803C5E6D67C}" presName="parentLin" presStyleCnt="0"/>
      <dgm:spPr/>
    </dgm:pt>
    <dgm:pt modelId="{4F2A1A62-A4DF-4D44-B066-5F489E90AA07}" type="pres">
      <dgm:prSet presAssocID="{BA1870D1-7BDF-426C-B26F-A803C5E6D67C}" presName="parentLeftMargin" presStyleLbl="node1" presStyleIdx="0" presStyleCnt="2"/>
      <dgm:spPr/>
    </dgm:pt>
    <dgm:pt modelId="{EDC68A4A-8755-411E-88B0-64B4BF9DB0E4}" type="pres">
      <dgm:prSet presAssocID="{BA1870D1-7BDF-426C-B26F-A803C5E6D67C}" presName="parentText" presStyleLbl="node1" presStyleIdx="1" presStyleCnt="2">
        <dgm:presLayoutVars>
          <dgm:chMax val="0"/>
          <dgm:bulletEnabled val="1"/>
        </dgm:presLayoutVars>
      </dgm:prSet>
      <dgm:spPr/>
    </dgm:pt>
    <dgm:pt modelId="{8FC9C3E3-C7D5-444F-9668-0A6B4220C8B7}" type="pres">
      <dgm:prSet presAssocID="{BA1870D1-7BDF-426C-B26F-A803C5E6D67C}" presName="negativeSpace" presStyleCnt="0"/>
      <dgm:spPr/>
    </dgm:pt>
    <dgm:pt modelId="{EF1E9F50-C32C-4CDF-A7BC-3FB7DB234BA7}" type="pres">
      <dgm:prSet presAssocID="{BA1870D1-7BDF-426C-B26F-A803C5E6D67C}" presName="childText" presStyleLbl="conFgAcc1" presStyleIdx="1" presStyleCnt="2">
        <dgm:presLayoutVars>
          <dgm:bulletEnabled val="1"/>
        </dgm:presLayoutVars>
      </dgm:prSet>
      <dgm:spPr/>
    </dgm:pt>
  </dgm:ptLst>
  <dgm:cxnLst>
    <dgm:cxn modelId="{9C3D6A00-BAF7-486D-999E-DA340A44F855}" type="presOf" srcId="{E619EAFC-BED0-40B6-9883-3292F2F78358}" destId="{9DA5C6FB-B20E-4827-B4CB-4D958A79A6EF}" srcOrd="1" destOrd="0" presId="urn:microsoft.com/office/officeart/2005/8/layout/list1"/>
    <dgm:cxn modelId="{6B959223-AFC2-4D4D-BCA4-FA0CEC6A5A09}" srcId="{E619EAFC-BED0-40B6-9883-3292F2F78358}" destId="{9CFF7BA8-8A87-4A38-8F3B-3EE9AE4B0D8D}" srcOrd="0" destOrd="0" parTransId="{81206353-3067-4BA6-B51A-9891A3CD4A8A}" sibTransId="{668CAF42-E47C-4B95-962A-9885CBF01D16}"/>
    <dgm:cxn modelId="{7005822B-C002-41EA-83C4-F5229AFFD486}" srcId="{98A360E9-F554-4527-AF95-4348FBE27D8D}" destId="{E619EAFC-BED0-40B6-9883-3292F2F78358}" srcOrd="0" destOrd="0" parTransId="{01F86D9C-2C4E-41DB-8C96-D690D105F91F}" sibTransId="{FC899C36-D3E7-4005-8EFC-FC71B1FD5A1C}"/>
    <dgm:cxn modelId="{BD1CA532-D6DA-4A5C-9518-C70953EC346B}" type="presOf" srcId="{1212FBD5-0C50-436B-8A1C-AAB91D846BEE}" destId="{EF1E9F50-C32C-4CDF-A7BC-3FB7DB234BA7}" srcOrd="0" destOrd="1" presId="urn:microsoft.com/office/officeart/2005/8/layout/list1"/>
    <dgm:cxn modelId="{9FEBE65C-4C19-4C10-83F7-B640F4C6276C}" srcId="{BA1870D1-7BDF-426C-B26F-A803C5E6D67C}" destId="{03E31E49-3333-4CBB-B18B-E8FC8FFBC803}" srcOrd="0" destOrd="0" parTransId="{3225D065-359D-4ACB-8942-5F68A536F3B8}" sibTransId="{B613F37F-2EC9-4C3B-B19B-89947DF502DF}"/>
    <dgm:cxn modelId="{ACF9784B-A0F4-4C6C-8AA0-3B270A0DF38B}" type="presOf" srcId="{98A360E9-F554-4527-AF95-4348FBE27D8D}" destId="{504023D8-C20F-4C98-8072-4F46BC8E09A5}" srcOrd="0" destOrd="0" presId="urn:microsoft.com/office/officeart/2005/8/layout/list1"/>
    <dgm:cxn modelId="{68BA426F-BD2E-43A0-9431-150E64F3D130}" srcId="{BA1870D1-7BDF-426C-B26F-A803C5E6D67C}" destId="{1212FBD5-0C50-436B-8A1C-AAB91D846BEE}" srcOrd="1" destOrd="0" parTransId="{58D47B9B-AF78-4CC0-9340-BB4796FDF71A}" sibTransId="{DB69395A-BD8C-4D4D-9E3C-D18A0AA57795}"/>
    <dgm:cxn modelId="{3306E571-F4DD-490B-8A38-D8428936CB27}" type="presOf" srcId="{BA1870D1-7BDF-426C-B26F-A803C5E6D67C}" destId="{EDC68A4A-8755-411E-88B0-64B4BF9DB0E4}" srcOrd="1" destOrd="0" presId="urn:microsoft.com/office/officeart/2005/8/layout/list1"/>
    <dgm:cxn modelId="{73D6F67E-5F49-4CF0-966D-E4D16AC291B3}" type="presOf" srcId="{8E2D6357-1E46-4C22-8703-6C3DADFCB2E8}" destId="{68FA4B45-CEAF-4D4F-BA26-BCB1A93BE1CE}" srcOrd="0" destOrd="1" presId="urn:microsoft.com/office/officeart/2005/8/layout/list1"/>
    <dgm:cxn modelId="{A6650A8E-0DD1-408C-A20F-5E29515ACA26}" srcId="{E619EAFC-BED0-40B6-9883-3292F2F78358}" destId="{8E2D6357-1E46-4C22-8703-6C3DADFCB2E8}" srcOrd="1" destOrd="0" parTransId="{787B10D6-F9D8-4E1A-8104-A4B918555492}" sibTransId="{076A7E0B-3F70-421D-B635-6FBDED9B9C3F}"/>
    <dgm:cxn modelId="{AEBF439A-C3E5-4811-B616-ADD0C1473672}" type="presOf" srcId="{BA1870D1-7BDF-426C-B26F-A803C5E6D67C}" destId="{4F2A1A62-A4DF-4D44-B066-5F489E90AA07}" srcOrd="0" destOrd="0" presId="urn:microsoft.com/office/officeart/2005/8/layout/list1"/>
    <dgm:cxn modelId="{87025EA2-17C5-4B74-B790-8E16E761A180}" type="presOf" srcId="{E619EAFC-BED0-40B6-9883-3292F2F78358}" destId="{C2CF26A3-AF6F-4896-8D12-3EB98D0CBD13}" srcOrd="0" destOrd="0" presId="urn:microsoft.com/office/officeart/2005/8/layout/list1"/>
    <dgm:cxn modelId="{88F8C5A3-72A8-47EE-8E92-C18319857216}" type="presOf" srcId="{03E31E49-3333-4CBB-B18B-E8FC8FFBC803}" destId="{EF1E9F50-C32C-4CDF-A7BC-3FB7DB234BA7}" srcOrd="0" destOrd="0" presId="urn:microsoft.com/office/officeart/2005/8/layout/list1"/>
    <dgm:cxn modelId="{194514CE-457E-4A95-8FB5-19287E59B55A}" type="presOf" srcId="{9CFF7BA8-8A87-4A38-8F3B-3EE9AE4B0D8D}" destId="{68FA4B45-CEAF-4D4F-BA26-BCB1A93BE1CE}" srcOrd="0" destOrd="0" presId="urn:microsoft.com/office/officeart/2005/8/layout/list1"/>
    <dgm:cxn modelId="{407332D2-AF66-4881-AE19-B8A0B87D94D5}" srcId="{98A360E9-F554-4527-AF95-4348FBE27D8D}" destId="{BA1870D1-7BDF-426C-B26F-A803C5E6D67C}" srcOrd="1" destOrd="0" parTransId="{B450ECB0-1A72-4F3E-856B-481F135BFA70}" sibTransId="{6F2C5EF7-A985-4EB3-A345-21A051F90076}"/>
    <dgm:cxn modelId="{306A73E2-18A0-4833-B075-43B5BB6E96C6}" type="presParOf" srcId="{504023D8-C20F-4C98-8072-4F46BC8E09A5}" destId="{0571DB03-B1FD-40F0-B92B-EEAD78D03F93}" srcOrd="0" destOrd="0" presId="urn:microsoft.com/office/officeart/2005/8/layout/list1"/>
    <dgm:cxn modelId="{44CF6099-59EB-4DCF-A41F-F79F1640A891}" type="presParOf" srcId="{0571DB03-B1FD-40F0-B92B-EEAD78D03F93}" destId="{C2CF26A3-AF6F-4896-8D12-3EB98D0CBD13}" srcOrd="0" destOrd="0" presId="urn:microsoft.com/office/officeart/2005/8/layout/list1"/>
    <dgm:cxn modelId="{68C299FF-2D1B-4A32-B2A8-03F89267B0C0}" type="presParOf" srcId="{0571DB03-B1FD-40F0-B92B-EEAD78D03F93}" destId="{9DA5C6FB-B20E-4827-B4CB-4D958A79A6EF}" srcOrd="1" destOrd="0" presId="urn:microsoft.com/office/officeart/2005/8/layout/list1"/>
    <dgm:cxn modelId="{44964724-820E-4F4D-8E0A-0291259DBD91}" type="presParOf" srcId="{504023D8-C20F-4C98-8072-4F46BC8E09A5}" destId="{9A336891-7E80-48A6-971F-6841C1249DA0}" srcOrd="1" destOrd="0" presId="urn:microsoft.com/office/officeart/2005/8/layout/list1"/>
    <dgm:cxn modelId="{5449F4AB-2B99-4073-91BB-4F7274027EE3}" type="presParOf" srcId="{504023D8-C20F-4C98-8072-4F46BC8E09A5}" destId="{68FA4B45-CEAF-4D4F-BA26-BCB1A93BE1CE}" srcOrd="2" destOrd="0" presId="urn:microsoft.com/office/officeart/2005/8/layout/list1"/>
    <dgm:cxn modelId="{2D7D708C-A8AE-41AF-B7C8-B169DD5B1F7F}" type="presParOf" srcId="{504023D8-C20F-4C98-8072-4F46BC8E09A5}" destId="{FFCEEAB4-08EB-4BE2-A094-110EBACFF881}" srcOrd="3" destOrd="0" presId="urn:microsoft.com/office/officeart/2005/8/layout/list1"/>
    <dgm:cxn modelId="{C6D0D3C7-0E63-4BE3-BEF3-3865EBB6F3FC}" type="presParOf" srcId="{504023D8-C20F-4C98-8072-4F46BC8E09A5}" destId="{66FB32E5-883D-41AF-B230-5050B2364C22}" srcOrd="4" destOrd="0" presId="urn:microsoft.com/office/officeart/2005/8/layout/list1"/>
    <dgm:cxn modelId="{1E97CC70-A2E1-4BA2-9F8C-D440C41D21F3}" type="presParOf" srcId="{66FB32E5-883D-41AF-B230-5050B2364C22}" destId="{4F2A1A62-A4DF-4D44-B066-5F489E90AA07}" srcOrd="0" destOrd="0" presId="urn:microsoft.com/office/officeart/2005/8/layout/list1"/>
    <dgm:cxn modelId="{76DB6A83-1561-4F6C-9A57-58FF3F390297}" type="presParOf" srcId="{66FB32E5-883D-41AF-B230-5050B2364C22}" destId="{EDC68A4A-8755-411E-88B0-64B4BF9DB0E4}" srcOrd="1" destOrd="0" presId="urn:microsoft.com/office/officeart/2005/8/layout/list1"/>
    <dgm:cxn modelId="{7607B3D7-7448-424B-8E29-256D51F66617}" type="presParOf" srcId="{504023D8-C20F-4C98-8072-4F46BC8E09A5}" destId="{8FC9C3E3-C7D5-444F-9668-0A6B4220C8B7}" srcOrd="5" destOrd="0" presId="urn:microsoft.com/office/officeart/2005/8/layout/list1"/>
    <dgm:cxn modelId="{A78C5A12-2ED0-44C5-B522-9A1774BA624A}" type="presParOf" srcId="{504023D8-C20F-4C98-8072-4F46BC8E09A5}" destId="{EF1E9F50-C32C-4CDF-A7BC-3FB7DB234BA7}"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21313-267E-4127-8B28-A61C020DAF38}">
      <dsp:nvSpPr>
        <dsp:cNvPr id="0" name=""/>
        <dsp:cNvSpPr/>
      </dsp:nvSpPr>
      <dsp:spPr>
        <a:xfrm>
          <a:off x="0" y="444450"/>
          <a:ext cx="10702248" cy="1486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0613" tIns="333248" rIns="830613" bIns="113792" numCol="1" spcCol="1270" anchor="t" anchorCtr="0">
          <a:noAutofit/>
        </a:bodyPr>
        <a:lstStyle/>
        <a:p>
          <a:pPr marL="171450" lvl="1" indent="-171450" algn="l" defTabSz="711200">
            <a:lnSpc>
              <a:spcPct val="90000"/>
            </a:lnSpc>
            <a:spcBef>
              <a:spcPct val="0"/>
            </a:spcBef>
            <a:spcAft>
              <a:spcPct val="15000"/>
            </a:spcAft>
            <a:buChar char="•"/>
          </a:pPr>
          <a:r>
            <a:rPr lang="ja-JP" altLang="en-US" sz="1600" kern="1200" dirty="0"/>
            <a:t>養成研修受講者のうち、新規登録希望者は数名程度にとどまっている。</a:t>
          </a:r>
        </a:p>
        <a:p>
          <a:pPr marL="171450" lvl="1" indent="-171450" algn="l" defTabSz="711200">
            <a:lnSpc>
              <a:spcPct val="90000"/>
            </a:lnSpc>
            <a:spcBef>
              <a:spcPct val="0"/>
            </a:spcBef>
            <a:spcAft>
              <a:spcPct val="15000"/>
            </a:spcAft>
            <a:buChar char="•"/>
          </a:pPr>
          <a:r>
            <a:rPr lang="ja-JP" altLang="en-US" sz="1600" kern="1200" dirty="0"/>
            <a:t>理由として、発達障がいの確定診断へのハードルの高さや、登録・公表することによる患者数の増加への懸念などがある。</a:t>
          </a:r>
        </a:p>
        <a:p>
          <a:pPr marL="171450" lvl="1" indent="-171450" algn="l" defTabSz="711200">
            <a:lnSpc>
              <a:spcPct val="90000"/>
            </a:lnSpc>
            <a:spcBef>
              <a:spcPct val="0"/>
            </a:spcBef>
            <a:spcAft>
              <a:spcPct val="15000"/>
            </a:spcAft>
            <a:buChar char="•"/>
          </a:pPr>
          <a:r>
            <a:rPr lang="ja-JP" altLang="en-US" sz="1600" kern="1200" dirty="0"/>
            <a:t>診療できる医療機関として公表できる数が少ないため、拠点医療機関への患者の集中が緩和されづらい。</a:t>
          </a:r>
        </a:p>
      </dsp:txBody>
      <dsp:txXfrm>
        <a:off x="0" y="444450"/>
        <a:ext cx="10702248" cy="1486800"/>
      </dsp:txXfrm>
    </dsp:sp>
    <dsp:sp modelId="{E1A52CE3-4B8C-46C4-A7EE-4B478239F53D}">
      <dsp:nvSpPr>
        <dsp:cNvPr id="0" name=""/>
        <dsp:cNvSpPr/>
      </dsp:nvSpPr>
      <dsp:spPr>
        <a:xfrm>
          <a:off x="535112" y="208290"/>
          <a:ext cx="7491573"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3164" tIns="0" rIns="283164" bIns="0" numCol="1" spcCol="1270" anchor="ctr" anchorCtr="0">
          <a:noAutofit/>
        </a:bodyPr>
        <a:lstStyle/>
        <a:p>
          <a:pPr marL="0" lvl="0" indent="0" algn="l" defTabSz="711200">
            <a:lnSpc>
              <a:spcPct val="90000"/>
            </a:lnSpc>
            <a:spcBef>
              <a:spcPct val="0"/>
            </a:spcBef>
            <a:spcAft>
              <a:spcPct val="35000"/>
            </a:spcAft>
            <a:buNone/>
          </a:pPr>
          <a:r>
            <a:rPr lang="ja-JP" altLang="en-US" sz="1600" b="1" kern="1200" dirty="0"/>
            <a:t>新規登録医療機関数の伸び悩み</a:t>
          </a:r>
        </a:p>
      </dsp:txBody>
      <dsp:txXfrm>
        <a:off x="558169" y="231347"/>
        <a:ext cx="7445459" cy="426206"/>
      </dsp:txXfrm>
    </dsp:sp>
    <dsp:sp modelId="{C4D7125E-60FD-4B91-9F24-EFEA15123E25}">
      <dsp:nvSpPr>
        <dsp:cNvPr id="0" name=""/>
        <dsp:cNvSpPr/>
      </dsp:nvSpPr>
      <dsp:spPr>
        <a:xfrm>
          <a:off x="0" y="2253811"/>
          <a:ext cx="10702248" cy="120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0613" tIns="333248" rIns="830613" bIns="113792" numCol="1" spcCol="1270" anchor="t" anchorCtr="0">
          <a:noAutofit/>
        </a:bodyPr>
        <a:lstStyle/>
        <a:p>
          <a:pPr marL="171450" lvl="1" indent="-171450" algn="l" defTabSz="711200">
            <a:lnSpc>
              <a:spcPct val="90000"/>
            </a:lnSpc>
            <a:spcBef>
              <a:spcPct val="0"/>
            </a:spcBef>
            <a:spcAft>
              <a:spcPct val="15000"/>
            </a:spcAft>
            <a:buChar char="•"/>
          </a:pPr>
          <a:r>
            <a:rPr lang="ja-JP" altLang="en-US" sz="1600" kern="1200" dirty="0"/>
            <a:t>発達障がいの診療を行う医療機関同士の連携を強化するためにネットワークを形成しているが、当初想定していた連携が上手く機能しているか、実態把握が必要。</a:t>
          </a:r>
        </a:p>
        <a:p>
          <a:pPr marL="171450" lvl="1" indent="-171450" algn="l" defTabSz="711200">
            <a:lnSpc>
              <a:spcPct val="90000"/>
            </a:lnSpc>
            <a:spcBef>
              <a:spcPct val="0"/>
            </a:spcBef>
            <a:spcAft>
              <a:spcPct val="15000"/>
            </a:spcAft>
            <a:buChar char="•"/>
          </a:pPr>
          <a:r>
            <a:rPr lang="ja-JP" altLang="en-US" sz="1600" kern="1200" dirty="0"/>
            <a:t>医療機関同士だけでなく、福祉・教育等の他分野との連携の視点も今後検討が必要。</a:t>
          </a:r>
        </a:p>
      </dsp:txBody>
      <dsp:txXfrm>
        <a:off x="0" y="2253811"/>
        <a:ext cx="10702248" cy="1209600"/>
      </dsp:txXfrm>
    </dsp:sp>
    <dsp:sp modelId="{A5504F70-B3B9-4A2C-BAA6-4C29BF4CE217}">
      <dsp:nvSpPr>
        <dsp:cNvPr id="0" name=""/>
        <dsp:cNvSpPr/>
      </dsp:nvSpPr>
      <dsp:spPr>
        <a:xfrm>
          <a:off x="535112" y="2017651"/>
          <a:ext cx="7491573"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3164" tIns="0" rIns="283164" bIns="0" numCol="1" spcCol="1270" anchor="ctr" anchorCtr="0">
          <a:noAutofit/>
        </a:bodyPr>
        <a:lstStyle/>
        <a:p>
          <a:pPr marL="0" lvl="0" indent="0" algn="l" defTabSz="711200">
            <a:lnSpc>
              <a:spcPct val="90000"/>
            </a:lnSpc>
            <a:spcBef>
              <a:spcPct val="0"/>
            </a:spcBef>
            <a:spcAft>
              <a:spcPct val="35000"/>
            </a:spcAft>
            <a:buNone/>
          </a:pPr>
          <a:r>
            <a:rPr lang="ja-JP" altLang="en-US" sz="1600" b="1" kern="1200" dirty="0"/>
            <a:t>ネットワークのあり方についての課題</a:t>
          </a:r>
        </a:p>
      </dsp:txBody>
      <dsp:txXfrm>
        <a:off x="558169" y="2040708"/>
        <a:ext cx="7445459" cy="426206"/>
      </dsp:txXfrm>
    </dsp:sp>
    <dsp:sp modelId="{DC72ECED-1014-428A-B347-402D154E0C6C}">
      <dsp:nvSpPr>
        <dsp:cNvPr id="0" name=""/>
        <dsp:cNvSpPr/>
      </dsp:nvSpPr>
      <dsp:spPr>
        <a:xfrm>
          <a:off x="0" y="3785971"/>
          <a:ext cx="10702248" cy="120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0613" tIns="333248" rIns="830613" bIns="113792" numCol="1" spcCol="1270" anchor="t" anchorCtr="0">
          <a:noAutofit/>
        </a:bodyPr>
        <a:lstStyle/>
        <a:p>
          <a:pPr marL="171450" lvl="1" indent="-171450" algn="l" defTabSz="711200">
            <a:lnSpc>
              <a:spcPct val="90000"/>
            </a:lnSpc>
            <a:spcBef>
              <a:spcPct val="0"/>
            </a:spcBef>
            <a:spcAft>
              <a:spcPct val="15000"/>
            </a:spcAft>
            <a:buChar char="•"/>
          </a:pPr>
          <a:r>
            <a:rPr lang="ja-JP" altLang="en-US" sz="1600" kern="1200" dirty="0"/>
            <a:t>調査の回答率が全登録医療機関の半数程度まで落ち込んでおり、算出された平均待機期間の数値が府域の状況を正確に表しているとは言い難くなっている。</a:t>
          </a:r>
        </a:p>
        <a:p>
          <a:pPr marL="171450" lvl="1" indent="-171450" algn="l" defTabSz="711200">
            <a:lnSpc>
              <a:spcPct val="90000"/>
            </a:lnSpc>
            <a:spcBef>
              <a:spcPct val="0"/>
            </a:spcBef>
            <a:spcAft>
              <a:spcPct val="15000"/>
            </a:spcAft>
            <a:buChar char="•"/>
          </a:pPr>
          <a:r>
            <a:rPr lang="ja-JP" altLang="en-US" sz="1600" kern="1200" dirty="0"/>
            <a:t>年</a:t>
          </a:r>
          <a:r>
            <a:rPr lang="en-US" altLang="ja-JP" sz="1600" kern="1200" dirty="0"/>
            <a:t>4</a:t>
          </a:r>
          <a:r>
            <a:rPr lang="ja-JP" altLang="en-US" sz="1600" kern="1200" dirty="0"/>
            <a:t>回の調査協力は医療機関の負担となっている。</a:t>
          </a:r>
        </a:p>
      </dsp:txBody>
      <dsp:txXfrm>
        <a:off x="0" y="3785971"/>
        <a:ext cx="10702248" cy="1209600"/>
      </dsp:txXfrm>
    </dsp:sp>
    <dsp:sp modelId="{F31C6432-5354-408C-B6B0-86C98068731E}">
      <dsp:nvSpPr>
        <dsp:cNvPr id="0" name=""/>
        <dsp:cNvSpPr/>
      </dsp:nvSpPr>
      <dsp:spPr>
        <a:xfrm>
          <a:off x="535112" y="3549811"/>
          <a:ext cx="7491573"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3164" tIns="0" rIns="283164" bIns="0" numCol="1" spcCol="1270" anchor="ctr" anchorCtr="0">
          <a:noAutofit/>
        </a:bodyPr>
        <a:lstStyle/>
        <a:p>
          <a:pPr marL="0" lvl="0" indent="0" algn="l" defTabSz="711200">
            <a:lnSpc>
              <a:spcPct val="90000"/>
            </a:lnSpc>
            <a:spcBef>
              <a:spcPct val="0"/>
            </a:spcBef>
            <a:spcAft>
              <a:spcPct val="35000"/>
            </a:spcAft>
            <a:buNone/>
          </a:pPr>
          <a:r>
            <a:rPr lang="ja-JP" altLang="en-US" sz="1600" b="1" kern="1200" dirty="0"/>
            <a:t>待機期間調査の形骸化</a:t>
          </a:r>
        </a:p>
      </dsp:txBody>
      <dsp:txXfrm>
        <a:off x="558169" y="3572868"/>
        <a:ext cx="7445459" cy="4262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93A0D5-4458-474B-9380-C0B62C0E38FD}">
      <dsp:nvSpPr>
        <dsp:cNvPr id="0" name=""/>
        <dsp:cNvSpPr/>
      </dsp:nvSpPr>
      <dsp:spPr>
        <a:xfrm>
          <a:off x="1399" y="1324834"/>
          <a:ext cx="1758593" cy="10464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kumimoji="1" lang="ja-JP" altLang="en-US" sz="1500" kern="1200" dirty="0"/>
            <a:t>拠点医療機関懇話会（８月４日）</a:t>
          </a:r>
        </a:p>
      </dsp:txBody>
      <dsp:txXfrm>
        <a:off x="1399" y="1324834"/>
        <a:ext cx="1758593" cy="697605"/>
      </dsp:txXfrm>
    </dsp:sp>
    <dsp:sp modelId="{11079F4E-827F-44F5-A84F-A6FADD8BE443}">
      <dsp:nvSpPr>
        <dsp:cNvPr id="0" name=""/>
        <dsp:cNvSpPr/>
      </dsp:nvSpPr>
      <dsp:spPr>
        <a:xfrm>
          <a:off x="361593" y="2022439"/>
          <a:ext cx="1758593" cy="864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E55364-1E4E-4570-BCC7-2F9FB54DA0C9}">
      <dsp:nvSpPr>
        <dsp:cNvPr id="0" name=""/>
        <dsp:cNvSpPr/>
      </dsp:nvSpPr>
      <dsp:spPr>
        <a:xfrm>
          <a:off x="2026589" y="1454717"/>
          <a:ext cx="565184" cy="4378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kumimoji="1" lang="ja-JP" altLang="en-US" sz="1200" kern="1200"/>
        </a:p>
      </dsp:txBody>
      <dsp:txXfrm>
        <a:off x="2026589" y="1542285"/>
        <a:ext cx="433833" cy="262702"/>
      </dsp:txXfrm>
    </dsp:sp>
    <dsp:sp modelId="{EB9E8C3F-5EF2-460C-8B6E-9E7434A55A9C}">
      <dsp:nvSpPr>
        <dsp:cNvPr id="0" name=""/>
        <dsp:cNvSpPr/>
      </dsp:nvSpPr>
      <dsp:spPr>
        <a:xfrm>
          <a:off x="2826378" y="1324834"/>
          <a:ext cx="1758593" cy="10464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kumimoji="1" lang="ja-JP" altLang="en-US" sz="1500" kern="1200" dirty="0"/>
            <a:t>こども</a:t>
          </a:r>
          <a:r>
            <a:rPr kumimoji="1" lang="en-US" altLang="ja-JP" sz="1500" kern="1200" dirty="0"/>
            <a:t>WG</a:t>
          </a:r>
        </a:p>
        <a:p>
          <a:pPr marL="0" lvl="0" indent="0" algn="l" defTabSz="666750">
            <a:lnSpc>
              <a:spcPct val="90000"/>
            </a:lnSpc>
            <a:spcBef>
              <a:spcPct val="0"/>
            </a:spcBef>
            <a:spcAft>
              <a:spcPct val="35000"/>
            </a:spcAft>
            <a:buNone/>
          </a:pPr>
          <a:r>
            <a:rPr kumimoji="1" lang="ja-JP" altLang="en-US" sz="1500" kern="1200" dirty="0"/>
            <a:t>（８月２１日）</a:t>
          </a:r>
        </a:p>
      </dsp:txBody>
      <dsp:txXfrm>
        <a:off x="2826378" y="1324834"/>
        <a:ext cx="1758593" cy="697605"/>
      </dsp:txXfrm>
    </dsp:sp>
    <dsp:sp modelId="{B9F76009-941A-48D4-AFE3-1785E88727FD}">
      <dsp:nvSpPr>
        <dsp:cNvPr id="0" name=""/>
        <dsp:cNvSpPr/>
      </dsp:nvSpPr>
      <dsp:spPr>
        <a:xfrm>
          <a:off x="3186572" y="2022439"/>
          <a:ext cx="1758593" cy="864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F6A4C9-46E3-4A09-B6AE-8D86D777A173}">
      <dsp:nvSpPr>
        <dsp:cNvPr id="0" name=""/>
        <dsp:cNvSpPr/>
      </dsp:nvSpPr>
      <dsp:spPr>
        <a:xfrm>
          <a:off x="4851568" y="1454717"/>
          <a:ext cx="565184" cy="4378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kumimoji="1" lang="ja-JP" altLang="en-US" sz="1200" kern="1200"/>
        </a:p>
      </dsp:txBody>
      <dsp:txXfrm>
        <a:off x="4851568" y="1542285"/>
        <a:ext cx="433833" cy="262702"/>
      </dsp:txXfrm>
    </dsp:sp>
    <dsp:sp modelId="{D775DB9C-FC01-4579-8301-9AA1CD808D91}">
      <dsp:nvSpPr>
        <dsp:cNvPr id="0" name=""/>
        <dsp:cNvSpPr/>
      </dsp:nvSpPr>
      <dsp:spPr>
        <a:xfrm>
          <a:off x="5651357" y="1324834"/>
          <a:ext cx="1758593" cy="10464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kumimoji="1" lang="ja-JP" altLang="en-US" sz="1500" kern="1200" dirty="0"/>
            <a:t>成人</a:t>
          </a:r>
          <a:r>
            <a:rPr kumimoji="1" lang="en-US" altLang="ja-JP" sz="1500" kern="1200" dirty="0"/>
            <a:t>WG</a:t>
          </a:r>
        </a:p>
        <a:p>
          <a:pPr marL="0" lvl="0" indent="0" algn="l" defTabSz="666750">
            <a:lnSpc>
              <a:spcPct val="90000"/>
            </a:lnSpc>
            <a:spcBef>
              <a:spcPct val="0"/>
            </a:spcBef>
            <a:spcAft>
              <a:spcPct val="35000"/>
            </a:spcAft>
            <a:buNone/>
          </a:pPr>
          <a:r>
            <a:rPr kumimoji="1" lang="ja-JP" altLang="en-US" sz="1500" kern="1200" dirty="0"/>
            <a:t>（１０月６日）</a:t>
          </a:r>
        </a:p>
      </dsp:txBody>
      <dsp:txXfrm>
        <a:off x="5651357" y="1324834"/>
        <a:ext cx="1758593" cy="697605"/>
      </dsp:txXfrm>
    </dsp:sp>
    <dsp:sp modelId="{47E5E485-BCBF-419C-9FDC-BC30275B7E18}">
      <dsp:nvSpPr>
        <dsp:cNvPr id="0" name=""/>
        <dsp:cNvSpPr/>
      </dsp:nvSpPr>
      <dsp:spPr>
        <a:xfrm>
          <a:off x="6011551" y="2022439"/>
          <a:ext cx="1758593" cy="864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11DE4F-864B-4164-B1B3-D55C6FFABA20}">
      <dsp:nvSpPr>
        <dsp:cNvPr id="0" name=""/>
        <dsp:cNvSpPr/>
      </dsp:nvSpPr>
      <dsp:spPr>
        <a:xfrm>
          <a:off x="7676547" y="1454717"/>
          <a:ext cx="565184" cy="4378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kumimoji="1" lang="ja-JP" altLang="en-US" sz="1200" kern="1200"/>
        </a:p>
      </dsp:txBody>
      <dsp:txXfrm>
        <a:off x="7676547" y="1542285"/>
        <a:ext cx="433833" cy="262702"/>
      </dsp:txXfrm>
    </dsp:sp>
    <dsp:sp modelId="{0176EE59-6B5F-4FD7-8EA9-5BFA387B208B}">
      <dsp:nvSpPr>
        <dsp:cNvPr id="0" name=""/>
        <dsp:cNvSpPr/>
      </dsp:nvSpPr>
      <dsp:spPr>
        <a:xfrm>
          <a:off x="8476337" y="1324834"/>
          <a:ext cx="1758593" cy="10464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kumimoji="1" lang="ja-JP" altLang="en-US" sz="1500" kern="1200" dirty="0"/>
            <a:t>第２回部会</a:t>
          </a:r>
          <a:endParaRPr kumimoji="1" lang="en-US" altLang="ja-JP" sz="1500" kern="1200" dirty="0"/>
        </a:p>
        <a:p>
          <a:pPr marL="0" lvl="0" indent="0" algn="l" defTabSz="666750">
            <a:lnSpc>
              <a:spcPct val="90000"/>
            </a:lnSpc>
            <a:spcBef>
              <a:spcPct val="0"/>
            </a:spcBef>
            <a:spcAft>
              <a:spcPct val="35000"/>
            </a:spcAft>
            <a:buNone/>
          </a:pPr>
          <a:r>
            <a:rPr kumimoji="1" lang="ja-JP" altLang="en-US" sz="1500" kern="1200" dirty="0"/>
            <a:t>（２月２５日）</a:t>
          </a:r>
        </a:p>
      </dsp:txBody>
      <dsp:txXfrm>
        <a:off x="8476337" y="1324834"/>
        <a:ext cx="1758593" cy="697605"/>
      </dsp:txXfrm>
    </dsp:sp>
    <dsp:sp modelId="{2BBBB138-5837-4FBD-AAB5-D84413145CB5}">
      <dsp:nvSpPr>
        <dsp:cNvPr id="0" name=""/>
        <dsp:cNvSpPr/>
      </dsp:nvSpPr>
      <dsp:spPr>
        <a:xfrm>
          <a:off x="8836531" y="2022439"/>
          <a:ext cx="1758593" cy="864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F319BF-7714-4195-A3D3-18F68683FF07}">
      <dsp:nvSpPr>
        <dsp:cNvPr id="0" name=""/>
        <dsp:cNvSpPr/>
      </dsp:nvSpPr>
      <dsp:spPr>
        <a:xfrm>
          <a:off x="779167" y="0"/>
          <a:ext cx="8830560" cy="348057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830E85-5FD9-48E0-A047-E7537AB5427C}">
      <dsp:nvSpPr>
        <dsp:cNvPr id="0" name=""/>
        <dsp:cNvSpPr/>
      </dsp:nvSpPr>
      <dsp:spPr>
        <a:xfrm>
          <a:off x="352045" y="1044173"/>
          <a:ext cx="3116668" cy="13922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kumimoji="1" lang="en-US" altLang="ja-JP" sz="1600" kern="1200" dirty="0"/>
            <a:t>【</a:t>
          </a:r>
          <a:r>
            <a:rPr kumimoji="1" lang="ja-JP" altLang="en-US" sz="1600" kern="1200" dirty="0"/>
            <a:t>令和７年度</a:t>
          </a:r>
          <a:r>
            <a:rPr kumimoji="1" lang="en-US" altLang="ja-JP" sz="1600" kern="1200" dirty="0"/>
            <a:t>】</a:t>
          </a:r>
          <a:endParaRPr kumimoji="1" lang="ja-JP" altLang="en-US" sz="1600" kern="1200" dirty="0"/>
        </a:p>
        <a:p>
          <a:pPr marL="114300" lvl="1" indent="-114300" algn="l" defTabSz="533400">
            <a:lnSpc>
              <a:spcPct val="90000"/>
            </a:lnSpc>
            <a:spcBef>
              <a:spcPct val="0"/>
            </a:spcBef>
            <a:spcAft>
              <a:spcPct val="15000"/>
            </a:spcAft>
            <a:buChar char="•"/>
          </a:pPr>
          <a:r>
            <a:rPr kumimoji="1" lang="ja-JP" altLang="en-US" sz="1200" kern="1200" dirty="0"/>
            <a:t>計画策定部会</a:t>
          </a:r>
        </a:p>
        <a:p>
          <a:pPr marL="114300" lvl="1" indent="-114300" algn="l" defTabSz="533400">
            <a:lnSpc>
              <a:spcPct val="90000"/>
            </a:lnSpc>
            <a:spcBef>
              <a:spcPct val="0"/>
            </a:spcBef>
            <a:spcAft>
              <a:spcPct val="15000"/>
            </a:spcAft>
            <a:buChar char="•"/>
          </a:pPr>
          <a:r>
            <a:rPr kumimoji="1" lang="ja-JP" altLang="en-US" sz="1200" kern="1200" dirty="0"/>
            <a:t>発達障がい児者支援体制整備検討部会</a:t>
          </a:r>
        </a:p>
        <a:p>
          <a:pPr marL="114300" lvl="1" indent="-114300" algn="l" defTabSz="533400">
            <a:lnSpc>
              <a:spcPct val="90000"/>
            </a:lnSpc>
            <a:spcBef>
              <a:spcPct val="0"/>
            </a:spcBef>
            <a:spcAft>
              <a:spcPct val="15000"/>
            </a:spcAft>
            <a:buChar char="•"/>
          </a:pPr>
          <a:r>
            <a:rPr kumimoji="1" lang="ja-JP" altLang="en-US" sz="1200" kern="1200" dirty="0"/>
            <a:t>実態調査・ヒアリング</a:t>
          </a:r>
        </a:p>
        <a:p>
          <a:pPr marL="114300" lvl="1" indent="-114300" algn="l" defTabSz="533400">
            <a:lnSpc>
              <a:spcPct val="90000"/>
            </a:lnSpc>
            <a:spcBef>
              <a:spcPct val="0"/>
            </a:spcBef>
            <a:spcAft>
              <a:spcPct val="15000"/>
            </a:spcAft>
            <a:buChar char="•"/>
          </a:pPr>
          <a:r>
            <a:rPr kumimoji="1" lang="ja-JP" altLang="en-US" sz="1200" kern="1200" dirty="0"/>
            <a:t>事業方針の検討</a:t>
          </a:r>
        </a:p>
      </dsp:txBody>
      <dsp:txXfrm>
        <a:off x="420008" y="1112136"/>
        <a:ext cx="2980742" cy="1256304"/>
      </dsp:txXfrm>
    </dsp:sp>
    <dsp:sp modelId="{FEF0F3CF-FEBE-4B6D-9421-21AE1E3DED94}">
      <dsp:nvSpPr>
        <dsp:cNvPr id="0" name=""/>
        <dsp:cNvSpPr/>
      </dsp:nvSpPr>
      <dsp:spPr>
        <a:xfrm>
          <a:off x="3636113" y="1044173"/>
          <a:ext cx="3116668" cy="13922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kumimoji="1" lang="en-US" altLang="ja-JP" sz="1600" kern="1200" dirty="0"/>
            <a:t>【</a:t>
          </a:r>
          <a:r>
            <a:rPr kumimoji="1" lang="ja-JP" altLang="en-US" sz="1600" kern="1200" dirty="0"/>
            <a:t>令和８年度</a:t>
          </a:r>
          <a:r>
            <a:rPr kumimoji="1" lang="en-US" altLang="ja-JP" sz="1600" kern="1200" dirty="0"/>
            <a:t>】</a:t>
          </a:r>
          <a:endParaRPr kumimoji="1" lang="ja-JP" altLang="en-US" sz="1600" kern="1200" dirty="0"/>
        </a:p>
        <a:p>
          <a:pPr marL="114300" lvl="1" indent="-114300" algn="l" defTabSz="533400">
            <a:lnSpc>
              <a:spcPct val="90000"/>
            </a:lnSpc>
            <a:spcBef>
              <a:spcPct val="0"/>
            </a:spcBef>
            <a:spcAft>
              <a:spcPct val="15000"/>
            </a:spcAft>
            <a:buChar char="•"/>
          </a:pPr>
          <a:r>
            <a:rPr kumimoji="1" lang="ja-JP" altLang="en-US" sz="1200" kern="1200" dirty="0"/>
            <a:t>障がい者施策推進協議会で意見具申をとりまとめる。</a:t>
          </a:r>
        </a:p>
        <a:p>
          <a:pPr marL="114300" lvl="1" indent="-114300" algn="l" defTabSz="533400">
            <a:lnSpc>
              <a:spcPct val="90000"/>
            </a:lnSpc>
            <a:spcBef>
              <a:spcPct val="0"/>
            </a:spcBef>
            <a:spcAft>
              <a:spcPct val="15000"/>
            </a:spcAft>
            <a:buChar char="•"/>
          </a:pPr>
          <a:r>
            <a:rPr kumimoji="1" lang="ja-JP" altLang="en-US" sz="1200" kern="1200" dirty="0"/>
            <a:t>年度末までに第６次障がい者計画策定</a:t>
          </a:r>
        </a:p>
      </dsp:txBody>
      <dsp:txXfrm>
        <a:off x="3704076" y="1112136"/>
        <a:ext cx="2980742" cy="1256304"/>
      </dsp:txXfrm>
    </dsp:sp>
    <dsp:sp modelId="{11D514A9-4B7A-422D-82DA-0B17FD0B7E9C}">
      <dsp:nvSpPr>
        <dsp:cNvPr id="0" name=""/>
        <dsp:cNvSpPr/>
      </dsp:nvSpPr>
      <dsp:spPr>
        <a:xfrm>
          <a:off x="6920180" y="1044173"/>
          <a:ext cx="3116668" cy="13922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kumimoji="1" lang="en-US" altLang="ja-JP" sz="1600" kern="1200" dirty="0"/>
            <a:t>【</a:t>
          </a:r>
          <a:r>
            <a:rPr kumimoji="1" lang="ja-JP" altLang="en-US" sz="1600" kern="1200" dirty="0"/>
            <a:t>令和９年度</a:t>
          </a:r>
          <a:r>
            <a:rPr kumimoji="1" lang="en-US" altLang="ja-JP" sz="1600" kern="1200" dirty="0"/>
            <a:t>】</a:t>
          </a:r>
          <a:endParaRPr kumimoji="1" lang="ja-JP" altLang="en-US" sz="1600" kern="1200" dirty="0"/>
        </a:p>
        <a:p>
          <a:pPr marL="114300" lvl="1" indent="-114300" algn="l" defTabSz="533400">
            <a:lnSpc>
              <a:spcPct val="90000"/>
            </a:lnSpc>
            <a:spcBef>
              <a:spcPct val="0"/>
            </a:spcBef>
            <a:spcAft>
              <a:spcPct val="15000"/>
            </a:spcAft>
            <a:buChar char="•"/>
          </a:pPr>
          <a:r>
            <a:rPr kumimoji="1" lang="ja-JP" altLang="en-US" sz="1200" kern="1200" dirty="0"/>
            <a:t>新計画に基づき事業実施</a:t>
          </a:r>
        </a:p>
      </dsp:txBody>
      <dsp:txXfrm>
        <a:off x="6988143" y="1112136"/>
        <a:ext cx="2980742" cy="12563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E214CE-8ED7-4933-9B7C-DC63076C1591}">
      <dsp:nvSpPr>
        <dsp:cNvPr id="0" name=""/>
        <dsp:cNvSpPr/>
      </dsp:nvSpPr>
      <dsp:spPr>
        <a:xfrm>
          <a:off x="35" y="160631"/>
          <a:ext cx="3433964" cy="137358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kumimoji="1" lang="ja-JP" altLang="en-US" sz="1800" kern="1200" dirty="0"/>
            <a:t>医療機関Ａ</a:t>
          </a:r>
        </a:p>
      </dsp:txBody>
      <dsp:txXfrm>
        <a:off x="35" y="160631"/>
        <a:ext cx="3433964" cy="1373585"/>
      </dsp:txXfrm>
    </dsp:sp>
    <dsp:sp modelId="{27E83977-47AD-4DD4-8C9E-37D7E6771396}">
      <dsp:nvSpPr>
        <dsp:cNvPr id="0" name=""/>
        <dsp:cNvSpPr/>
      </dsp:nvSpPr>
      <dsp:spPr>
        <a:xfrm>
          <a:off x="35" y="1534217"/>
          <a:ext cx="3433964" cy="28548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kumimoji="1" lang="ja-JP" altLang="en-US" sz="1800" kern="1200" dirty="0"/>
            <a:t>規模：総合病院（小児科）</a:t>
          </a:r>
        </a:p>
        <a:p>
          <a:pPr marL="171450" lvl="1" indent="-171450" algn="l" defTabSz="800100">
            <a:lnSpc>
              <a:spcPct val="90000"/>
            </a:lnSpc>
            <a:spcBef>
              <a:spcPct val="0"/>
            </a:spcBef>
            <a:spcAft>
              <a:spcPct val="15000"/>
            </a:spcAft>
            <a:buChar char="•"/>
          </a:pPr>
          <a:r>
            <a:rPr kumimoji="1" lang="ja-JP" altLang="en-US" sz="1800" kern="1200" dirty="0"/>
            <a:t>対象年齢：幼児から中学生まで</a:t>
          </a:r>
        </a:p>
        <a:p>
          <a:pPr marL="171450" lvl="1" indent="-171450" algn="l" defTabSz="800100">
            <a:lnSpc>
              <a:spcPct val="90000"/>
            </a:lnSpc>
            <a:spcBef>
              <a:spcPct val="0"/>
            </a:spcBef>
            <a:spcAft>
              <a:spcPct val="15000"/>
            </a:spcAft>
            <a:buChar char="•"/>
          </a:pPr>
          <a:r>
            <a:rPr kumimoji="1" lang="ja-JP" altLang="en-US" sz="1800" kern="1200" dirty="0"/>
            <a:t>待期状況：</a:t>
          </a:r>
          <a:r>
            <a:rPr kumimoji="1" lang="en-US" altLang="ja-JP" sz="1800" kern="1200" dirty="0"/>
            <a:t>1</a:t>
          </a:r>
          <a:r>
            <a:rPr kumimoji="1" lang="ja-JP" altLang="en-US" sz="1800" kern="1200" dirty="0"/>
            <a:t>年（</a:t>
          </a:r>
          <a:r>
            <a:rPr kumimoji="1" lang="en-US" altLang="ja-JP" sz="1800" kern="1200" dirty="0"/>
            <a:t>51</a:t>
          </a:r>
          <a:r>
            <a:rPr kumimoji="1" lang="ja-JP" altLang="en-US" sz="1800" kern="1200" dirty="0"/>
            <a:t>～</a:t>
          </a:r>
          <a:r>
            <a:rPr kumimoji="1" lang="en-US" altLang="ja-JP" sz="1800" kern="1200" dirty="0"/>
            <a:t>70</a:t>
          </a:r>
          <a:r>
            <a:rPr kumimoji="1" lang="ja-JP" altLang="en-US" sz="1800" kern="1200" dirty="0"/>
            <a:t>人）</a:t>
          </a:r>
        </a:p>
      </dsp:txBody>
      <dsp:txXfrm>
        <a:off x="35" y="1534217"/>
        <a:ext cx="3433964" cy="2854800"/>
      </dsp:txXfrm>
    </dsp:sp>
    <dsp:sp modelId="{D06A402E-D7A2-4728-868C-2C266B823243}">
      <dsp:nvSpPr>
        <dsp:cNvPr id="0" name=""/>
        <dsp:cNvSpPr/>
      </dsp:nvSpPr>
      <dsp:spPr>
        <a:xfrm>
          <a:off x="3914754" y="160631"/>
          <a:ext cx="3433964" cy="137358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kumimoji="1" lang="ja-JP" altLang="en-US" sz="1800" kern="1200" dirty="0"/>
            <a:t>医療機関</a:t>
          </a:r>
          <a:r>
            <a:rPr kumimoji="1" lang="en-US" altLang="ja-JP" sz="1800" kern="1200" dirty="0"/>
            <a:t>B</a:t>
          </a:r>
          <a:endParaRPr kumimoji="1" lang="ja-JP" altLang="en-US" sz="1800" kern="1200" dirty="0"/>
        </a:p>
      </dsp:txBody>
      <dsp:txXfrm>
        <a:off x="3914754" y="160631"/>
        <a:ext cx="3433964" cy="1373585"/>
      </dsp:txXfrm>
    </dsp:sp>
    <dsp:sp modelId="{E7B8E3D3-F750-44C8-B0A8-F8444231E266}">
      <dsp:nvSpPr>
        <dsp:cNvPr id="0" name=""/>
        <dsp:cNvSpPr/>
      </dsp:nvSpPr>
      <dsp:spPr>
        <a:xfrm>
          <a:off x="3914754" y="1534217"/>
          <a:ext cx="3433964" cy="28548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kumimoji="1" lang="ja-JP" altLang="en-US" sz="1800" kern="1200" dirty="0"/>
            <a:t>規模：クリニック（精神科・神経内科）</a:t>
          </a:r>
        </a:p>
        <a:p>
          <a:pPr marL="171450" lvl="1" indent="-171450" algn="l" defTabSz="800100">
            <a:lnSpc>
              <a:spcPct val="90000"/>
            </a:lnSpc>
            <a:spcBef>
              <a:spcPct val="0"/>
            </a:spcBef>
            <a:spcAft>
              <a:spcPct val="15000"/>
            </a:spcAft>
            <a:buChar char="•"/>
          </a:pPr>
          <a:r>
            <a:rPr kumimoji="1" lang="ja-JP" altLang="en-US" sz="1800" kern="1200" dirty="0"/>
            <a:t>対象年齢：中学生以上～成人</a:t>
          </a:r>
        </a:p>
        <a:p>
          <a:pPr marL="171450" lvl="1" indent="-171450" algn="l" defTabSz="800100">
            <a:lnSpc>
              <a:spcPct val="90000"/>
            </a:lnSpc>
            <a:spcBef>
              <a:spcPct val="0"/>
            </a:spcBef>
            <a:spcAft>
              <a:spcPct val="15000"/>
            </a:spcAft>
            <a:buChar char="•"/>
          </a:pPr>
          <a:r>
            <a:rPr kumimoji="1" lang="ja-JP" altLang="en-US" sz="1800" kern="1200" dirty="0"/>
            <a:t>待機状況：</a:t>
          </a:r>
          <a:r>
            <a:rPr kumimoji="1" lang="en-US" altLang="ja-JP" sz="1800" kern="1200" dirty="0"/>
            <a:t>14</a:t>
          </a:r>
          <a:r>
            <a:rPr kumimoji="1" lang="ja-JP" altLang="en-US" sz="1800" kern="1200" dirty="0"/>
            <a:t>日以内（</a:t>
          </a:r>
          <a:r>
            <a:rPr kumimoji="1" lang="en-US" altLang="ja-JP" sz="1800" kern="1200" dirty="0"/>
            <a:t>10</a:t>
          </a:r>
          <a:r>
            <a:rPr kumimoji="1" lang="ja-JP" altLang="en-US" sz="1800" kern="1200" dirty="0"/>
            <a:t>人以内）</a:t>
          </a:r>
        </a:p>
      </dsp:txBody>
      <dsp:txXfrm>
        <a:off x="3914754" y="1534217"/>
        <a:ext cx="3433964" cy="28548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CC1D6-8878-43DF-9F6C-87C295F04CE4}">
      <dsp:nvSpPr>
        <dsp:cNvPr id="0" name=""/>
        <dsp:cNvSpPr/>
      </dsp:nvSpPr>
      <dsp:spPr>
        <a:xfrm>
          <a:off x="0" y="224215"/>
          <a:ext cx="10064924" cy="4779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kumimoji="1" lang="ja-JP" altLang="en-US" sz="1900" kern="1200" dirty="0"/>
            <a:t>現在の診療内容</a:t>
          </a:r>
        </a:p>
      </dsp:txBody>
      <dsp:txXfrm>
        <a:off x="23331" y="247546"/>
        <a:ext cx="10018262" cy="431283"/>
      </dsp:txXfrm>
    </dsp:sp>
    <dsp:sp modelId="{5D23750A-12CA-44E8-872C-72035AB9A8C1}">
      <dsp:nvSpPr>
        <dsp:cNvPr id="0" name=""/>
        <dsp:cNvSpPr/>
      </dsp:nvSpPr>
      <dsp:spPr>
        <a:xfrm>
          <a:off x="0" y="702160"/>
          <a:ext cx="10064924" cy="1101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561" tIns="24130" rIns="135128" bIns="24130" numCol="1" spcCol="1270" anchor="t" anchorCtr="0">
          <a:noAutofit/>
        </a:bodyPr>
        <a:lstStyle/>
        <a:p>
          <a:pPr marL="114300" lvl="1" indent="-114300" algn="l" defTabSz="666750">
            <a:lnSpc>
              <a:spcPct val="90000"/>
            </a:lnSpc>
            <a:spcBef>
              <a:spcPct val="0"/>
            </a:spcBef>
            <a:spcAft>
              <a:spcPct val="20000"/>
            </a:spcAft>
            <a:buChar char="•"/>
          </a:pPr>
          <a:r>
            <a:rPr kumimoji="1" lang="ja-JP" altLang="en-US" sz="1500" kern="1200" dirty="0"/>
            <a:t>常勤医師と非常勤医師の２名で発達外来を担当。</a:t>
          </a:r>
        </a:p>
        <a:p>
          <a:pPr marL="114300" lvl="1" indent="-114300" algn="l" defTabSz="666750">
            <a:lnSpc>
              <a:spcPct val="90000"/>
            </a:lnSpc>
            <a:spcBef>
              <a:spcPct val="0"/>
            </a:spcBef>
            <a:spcAft>
              <a:spcPct val="20000"/>
            </a:spcAft>
            <a:buChar char="•"/>
          </a:pPr>
          <a:r>
            <a:rPr kumimoji="1" lang="ja-JP" altLang="en-US" sz="1500" kern="1200" dirty="0"/>
            <a:t>新規患者が月７～８名、再診は月５０名ほど。再診者が４００名いて待機が長い。</a:t>
          </a:r>
        </a:p>
        <a:p>
          <a:pPr marL="114300" lvl="1" indent="-114300" algn="l" defTabSz="666750">
            <a:lnSpc>
              <a:spcPct val="90000"/>
            </a:lnSpc>
            <a:spcBef>
              <a:spcPct val="0"/>
            </a:spcBef>
            <a:spcAft>
              <a:spcPct val="20000"/>
            </a:spcAft>
            <a:buChar char="•"/>
          </a:pPr>
          <a:r>
            <a:rPr kumimoji="1" lang="ja-JP" altLang="en-US" sz="1500" kern="1200" dirty="0"/>
            <a:t>患者が多いため１５歳までを診療対象としてその後は地域の児童精神科医へ紹介。</a:t>
          </a:r>
        </a:p>
        <a:p>
          <a:pPr marL="114300" lvl="1" indent="-114300" algn="l" defTabSz="666750">
            <a:lnSpc>
              <a:spcPct val="90000"/>
            </a:lnSpc>
            <a:spcBef>
              <a:spcPct val="0"/>
            </a:spcBef>
            <a:spcAft>
              <a:spcPct val="20000"/>
            </a:spcAft>
            <a:buChar char="•"/>
          </a:pPr>
          <a:r>
            <a:rPr kumimoji="1" lang="ja-JP" altLang="en-US" sz="1500" kern="1200" dirty="0"/>
            <a:t>投薬が必要な患者は月１回、その他の患者は半年に１回、経過観察の患者は１年後に予約。</a:t>
          </a:r>
        </a:p>
      </dsp:txBody>
      <dsp:txXfrm>
        <a:off x="0" y="702160"/>
        <a:ext cx="10064924" cy="1101240"/>
      </dsp:txXfrm>
    </dsp:sp>
    <dsp:sp modelId="{9E7CB912-44B3-4DE4-9D54-53A6DF65D0A6}">
      <dsp:nvSpPr>
        <dsp:cNvPr id="0" name=""/>
        <dsp:cNvSpPr/>
      </dsp:nvSpPr>
      <dsp:spPr>
        <a:xfrm>
          <a:off x="0" y="1803400"/>
          <a:ext cx="10064924" cy="4779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kumimoji="1" lang="ja-JP" altLang="en-US" sz="1900" kern="1200" dirty="0"/>
            <a:t>どのような患者が多いか（受診理由）</a:t>
          </a:r>
          <a:endParaRPr kumimoji="1" lang="en-US" altLang="ja-JP" sz="1900" kern="1200" dirty="0"/>
        </a:p>
      </dsp:txBody>
      <dsp:txXfrm>
        <a:off x="23331" y="1826731"/>
        <a:ext cx="10018262" cy="431283"/>
      </dsp:txXfrm>
    </dsp:sp>
    <dsp:sp modelId="{B3327F2C-B7ED-4BDB-AC2C-76415E629AFD}">
      <dsp:nvSpPr>
        <dsp:cNvPr id="0" name=""/>
        <dsp:cNvSpPr/>
      </dsp:nvSpPr>
      <dsp:spPr>
        <a:xfrm>
          <a:off x="0" y="2281345"/>
          <a:ext cx="10064924" cy="825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561" tIns="24130" rIns="135128" bIns="24130" numCol="1" spcCol="1270" anchor="t" anchorCtr="0">
          <a:noAutofit/>
        </a:bodyPr>
        <a:lstStyle/>
        <a:p>
          <a:pPr marL="114300" lvl="1" indent="-114300" algn="l" defTabSz="666750">
            <a:lnSpc>
              <a:spcPct val="90000"/>
            </a:lnSpc>
            <a:spcBef>
              <a:spcPct val="0"/>
            </a:spcBef>
            <a:spcAft>
              <a:spcPct val="20000"/>
            </a:spcAft>
            <a:buChar char="•"/>
          </a:pPr>
          <a:r>
            <a:rPr kumimoji="1" lang="ja-JP" altLang="en-US" sz="1500" kern="1200" dirty="0"/>
            <a:t>市の保健センターからの紹介が多い。</a:t>
          </a:r>
        </a:p>
        <a:p>
          <a:pPr marL="114300" lvl="1" indent="-114300" algn="l" defTabSz="666750">
            <a:lnSpc>
              <a:spcPct val="90000"/>
            </a:lnSpc>
            <a:spcBef>
              <a:spcPct val="0"/>
            </a:spcBef>
            <a:spcAft>
              <a:spcPct val="20000"/>
            </a:spcAft>
            <a:buChar char="•"/>
          </a:pPr>
          <a:r>
            <a:rPr kumimoji="1" lang="ja-JP" altLang="en-US" sz="1500" kern="1200" dirty="0"/>
            <a:t>近隣市からも多く来る。困りごとがある患者がほとんど。</a:t>
          </a:r>
        </a:p>
        <a:p>
          <a:pPr marL="114300" lvl="1" indent="-114300" algn="l" defTabSz="666750">
            <a:lnSpc>
              <a:spcPct val="90000"/>
            </a:lnSpc>
            <a:spcBef>
              <a:spcPct val="0"/>
            </a:spcBef>
            <a:spcAft>
              <a:spcPct val="20000"/>
            </a:spcAft>
            <a:buChar char="•"/>
          </a:pPr>
          <a:r>
            <a:rPr kumimoji="1" lang="ja-JP" altLang="en-US" sz="1500" kern="1200" dirty="0"/>
            <a:t>特別児童扶養手当や精神障害者手帳の更新、福祉用具のおむつの支給申請等の書類の記載を</a:t>
          </a:r>
          <a:r>
            <a:rPr kumimoji="1" lang="ja-JP" altLang="en-US" sz="1500" kern="1200" dirty="0">
              <a:solidFill>
                <a:schemeClr val="tx1"/>
              </a:solidFill>
            </a:rPr>
            <a:t>求</a:t>
          </a:r>
          <a:r>
            <a:rPr kumimoji="1" lang="ja-JP" altLang="en-US" sz="1500" b="0" kern="1200" dirty="0">
              <a:solidFill>
                <a:schemeClr val="tx1"/>
              </a:solidFill>
            </a:rPr>
            <a:t>めるケース</a:t>
          </a:r>
          <a:r>
            <a:rPr kumimoji="1" lang="ja-JP" altLang="en-US" sz="1500" kern="1200" dirty="0"/>
            <a:t>も多い。</a:t>
          </a:r>
        </a:p>
      </dsp:txBody>
      <dsp:txXfrm>
        <a:off x="0" y="2281345"/>
        <a:ext cx="10064924" cy="825929"/>
      </dsp:txXfrm>
    </dsp:sp>
    <dsp:sp modelId="{D0ADCDCA-03B3-41CE-B1CD-2459947789CF}">
      <dsp:nvSpPr>
        <dsp:cNvPr id="0" name=""/>
        <dsp:cNvSpPr/>
      </dsp:nvSpPr>
      <dsp:spPr>
        <a:xfrm>
          <a:off x="0" y="3107275"/>
          <a:ext cx="10064924" cy="4779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kumimoji="1" lang="ja-JP" altLang="en-US" sz="1900" kern="1200" dirty="0"/>
            <a:t>初診の待機状況と課題</a:t>
          </a:r>
        </a:p>
      </dsp:txBody>
      <dsp:txXfrm>
        <a:off x="23331" y="3130606"/>
        <a:ext cx="10018262" cy="431283"/>
      </dsp:txXfrm>
    </dsp:sp>
    <dsp:sp modelId="{6A0A4240-9662-4913-A956-540D1A1ACEE4}">
      <dsp:nvSpPr>
        <dsp:cNvPr id="0" name=""/>
        <dsp:cNvSpPr/>
      </dsp:nvSpPr>
      <dsp:spPr>
        <a:xfrm>
          <a:off x="0" y="3585220"/>
          <a:ext cx="10064924" cy="1337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561" tIns="24130" rIns="135128" bIns="24130" numCol="1" spcCol="1270" anchor="t" anchorCtr="0">
          <a:noAutofit/>
        </a:bodyPr>
        <a:lstStyle/>
        <a:p>
          <a:pPr marL="114300" lvl="1" indent="-114300" algn="l" defTabSz="666750">
            <a:lnSpc>
              <a:spcPct val="90000"/>
            </a:lnSpc>
            <a:spcBef>
              <a:spcPct val="0"/>
            </a:spcBef>
            <a:spcAft>
              <a:spcPct val="20000"/>
            </a:spcAft>
            <a:buChar char="•"/>
          </a:pPr>
          <a:r>
            <a:rPr kumimoji="1" lang="ja-JP" altLang="en-US" sz="1500" kern="1200" dirty="0"/>
            <a:t>検査を行う心理士を常勤で雇うことができず、非常勤心理士２人なので検査も待機がある。</a:t>
          </a:r>
        </a:p>
        <a:p>
          <a:pPr marL="114300" lvl="1" indent="-114300" algn="l" defTabSz="666750">
            <a:lnSpc>
              <a:spcPct val="90000"/>
            </a:lnSpc>
            <a:spcBef>
              <a:spcPct val="0"/>
            </a:spcBef>
            <a:spcAft>
              <a:spcPct val="20000"/>
            </a:spcAft>
            <a:buChar char="•"/>
          </a:pPr>
          <a:r>
            <a:rPr kumimoji="1" lang="ja-JP" altLang="en-US" sz="1500" kern="1200" dirty="0"/>
            <a:t>診療報酬が低く不採算部門となっている。特に再診が多く長期的な経過観察は報酬面の手当てがない。</a:t>
          </a:r>
        </a:p>
        <a:p>
          <a:pPr marL="114300" lvl="1" indent="-114300" algn="l" defTabSz="666750">
            <a:lnSpc>
              <a:spcPct val="90000"/>
            </a:lnSpc>
            <a:spcBef>
              <a:spcPct val="0"/>
            </a:spcBef>
            <a:spcAft>
              <a:spcPct val="20000"/>
            </a:spcAft>
            <a:buChar char="•"/>
          </a:pPr>
          <a:r>
            <a:rPr kumimoji="1" lang="ja-JP" altLang="en-US" sz="1500" kern="1200" dirty="0"/>
            <a:t>地域に発達障がいをみることのできる病院が少ない。発達障がいは患者を生涯みて</a:t>
          </a:r>
          <a:r>
            <a:rPr kumimoji="1" lang="ja-JP" altLang="en-US" sz="1500" b="0" kern="1200" dirty="0">
              <a:solidFill>
                <a:schemeClr val="tx1"/>
              </a:solidFill>
            </a:rPr>
            <a:t>いる状況で</a:t>
          </a:r>
          <a:r>
            <a:rPr kumimoji="1" lang="ja-JP" altLang="en-US" sz="1500" kern="1200" dirty="0">
              <a:solidFill>
                <a:schemeClr val="tx1"/>
              </a:solidFill>
            </a:rPr>
            <a:t>、</a:t>
          </a:r>
          <a:r>
            <a:rPr kumimoji="1" lang="ja-JP" altLang="en-US" sz="1500" kern="1200" dirty="0"/>
            <a:t>地域のクリニックも再診患者が蓄積されて初診をとれなくなるのではないか。</a:t>
          </a:r>
        </a:p>
        <a:p>
          <a:pPr marL="114300" lvl="1" indent="-114300" algn="l" defTabSz="666750">
            <a:lnSpc>
              <a:spcPct val="90000"/>
            </a:lnSpc>
            <a:spcBef>
              <a:spcPct val="0"/>
            </a:spcBef>
            <a:spcAft>
              <a:spcPct val="20000"/>
            </a:spcAft>
            <a:buChar char="•"/>
          </a:pPr>
          <a:r>
            <a:rPr kumimoji="1" lang="ja-JP" altLang="en-US" sz="1500" kern="1200" dirty="0"/>
            <a:t>就学後に相談できる機関がなく、病院にきている傾向がある。</a:t>
          </a:r>
        </a:p>
      </dsp:txBody>
      <dsp:txXfrm>
        <a:off x="0" y="3585220"/>
        <a:ext cx="10064924" cy="13372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CC1D6-8878-43DF-9F6C-87C295F04CE4}">
      <dsp:nvSpPr>
        <dsp:cNvPr id="0" name=""/>
        <dsp:cNvSpPr/>
      </dsp:nvSpPr>
      <dsp:spPr>
        <a:xfrm>
          <a:off x="0" y="38710"/>
          <a:ext cx="9712587" cy="5282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kumimoji="1" lang="ja-JP" altLang="en-US" sz="2100" kern="1200" dirty="0"/>
            <a:t>連携についての課題</a:t>
          </a:r>
        </a:p>
      </dsp:txBody>
      <dsp:txXfrm>
        <a:off x="25787" y="64497"/>
        <a:ext cx="9661013" cy="476681"/>
      </dsp:txXfrm>
    </dsp:sp>
    <dsp:sp modelId="{5D23750A-12CA-44E8-872C-72035AB9A8C1}">
      <dsp:nvSpPr>
        <dsp:cNvPr id="0" name=""/>
        <dsp:cNvSpPr/>
      </dsp:nvSpPr>
      <dsp:spPr>
        <a:xfrm>
          <a:off x="0" y="592135"/>
          <a:ext cx="9712587"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375" tIns="26670" rIns="149352" bIns="2667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心理士は検査結果をカルテに記して保護者にもフィードバックするが、学校等の所属先へ共有するための書類を作成する余裕がない。</a:t>
          </a:r>
        </a:p>
        <a:p>
          <a:pPr marL="171450" lvl="1" indent="-171450" algn="l" defTabSz="711200">
            <a:lnSpc>
              <a:spcPct val="90000"/>
            </a:lnSpc>
            <a:spcBef>
              <a:spcPct val="0"/>
            </a:spcBef>
            <a:spcAft>
              <a:spcPct val="20000"/>
            </a:spcAft>
            <a:buChar char="•"/>
          </a:pPr>
          <a:r>
            <a:rPr kumimoji="1" lang="ja-JP" altLang="en-US" sz="1600" kern="1200" dirty="0"/>
            <a:t>書面でのやり取りでは伝わりにくいことも多い。</a:t>
          </a:r>
        </a:p>
        <a:p>
          <a:pPr marL="171450" lvl="1" indent="-171450" algn="l" defTabSz="711200">
            <a:lnSpc>
              <a:spcPct val="90000"/>
            </a:lnSpc>
            <a:spcBef>
              <a:spcPct val="0"/>
            </a:spcBef>
            <a:spcAft>
              <a:spcPct val="20000"/>
            </a:spcAft>
            <a:buChar char="•"/>
          </a:pPr>
          <a:r>
            <a:rPr kumimoji="1" lang="ja-JP" altLang="en-US" sz="1600" kern="1200" dirty="0"/>
            <a:t>支援学級の先生</a:t>
          </a:r>
          <a:r>
            <a:rPr kumimoji="1" lang="ja-JP" altLang="en-US" sz="1600" b="0" kern="1200" dirty="0">
              <a:solidFill>
                <a:schemeClr val="tx1"/>
              </a:solidFill>
            </a:rPr>
            <a:t>の異動で子ども</a:t>
          </a:r>
          <a:r>
            <a:rPr kumimoji="1" lang="ja-JP" altLang="en-US" sz="1600" b="0" kern="1200" dirty="0"/>
            <a:t>が</a:t>
          </a:r>
          <a:r>
            <a:rPr kumimoji="1" lang="ja-JP" altLang="en-US" sz="1600" kern="1200" dirty="0"/>
            <a:t>年によって不安定になる。</a:t>
          </a:r>
        </a:p>
      </dsp:txBody>
      <dsp:txXfrm>
        <a:off x="0" y="592135"/>
        <a:ext cx="9712587" cy="1130220"/>
      </dsp:txXfrm>
    </dsp:sp>
    <dsp:sp modelId="{9E7CB912-44B3-4DE4-9D54-53A6DF65D0A6}">
      <dsp:nvSpPr>
        <dsp:cNvPr id="0" name=""/>
        <dsp:cNvSpPr/>
      </dsp:nvSpPr>
      <dsp:spPr>
        <a:xfrm>
          <a:off x="0" y="1722355"/>
          <a:ext cx="9712587" cy="5282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kumimoji="1" lang="ja-JP" altLang="en-US" sz="2100" kern="1200" dirty="0"/>
            <a:t>拠点医療機関との関係・期待するもの</a:t>
          </a:r>
          <a:endParaRPr kumimoji="1" lang="en-US" altLang="ja-JP" sz="2100" kern="1200" dirty="0"/>
        </a:p>
      </dsp:txBody>
      <dsp:txXfrm>
        <a:off x="25787" y="1748142"/>
        <a:ext cx="9661013" cy="476681"/>
      </dsp:txXfrm>
    </dsp:sp>
    <dsp:sp modelId="{B3327F2C-B7ED-4BDB-AC2C-76415E629AFD}">
      <dsp:nvSpPr>
        <dsp:cNvPr id="0" name=""/>
        <dsp:cNvSpPr/>
      </dsp:nvSpPr>
      <dsp:spPr>
        <a:xfrm>
          <a:off x="0" y="2250610"/>
          <a:ext cx="9712587" cy="825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375" tIns="26670" rIns="149352" bIns="2667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診断後、経過観察が必要な患者が拠点医療機関から紹介されてくる。</a:t>
          </a:r>
        </a:p>
        <a:p>
          <a:pPr marL="171450" lvl="1" indent="-171450" algn="l" defTabSz="711200">
            <a:lnSpc>
              <a:spcPct val="90000"/>
            </a:lnSpc>
            <a:spcBef>
              <a:spcPct val="0"/>
            </a:spcBef>
            <a:spcAft>
              <a:spcPct val="20000"/>
            </a:spcAft>
            <a:buChar char="•"/>
          </a:pPr>
          <a:r>
            <a:rPr kumimoji="1" lang="ja-JP" altLang="en-US" sz="1600" kern="1200" dirty="0"/>
            <a:t>座学だけではなく実践的な研修があれば、</a:t>
          </a:r>
          <a:r>
            <a:rPr kumimoji="1" lang="ja-JP" altLang="en-US" sz="1600" b="0" kern="1200" dirty="0">
              <a:solidFill>
                <a:schemeClr val="tx1"/>
              </a:solidFill>
            </a:rPr>
            <a:t>発達障がいを</a:t>
          </a:r>
          <a:r>
            <a:rPr kumimoji="1" lang="ja-JP" altLang="en-US" sz="1600" kern="1200" dirty="0"/>
            <a:t>診ていない小児科の医師を研修に送り出して後継者をつくれるのではと思う。</a:t>
          </a:r>
        </a:p>
      </dsp:txBody>
      <dsp:txXfrm>
        <a:off x="0" y="2250610"/>
        <a:ext cx="9712587" cy="825930"/>
      </dsp:txXfrm>
    </dsp:sp>
    <dsp:sp modelId="{D0ADCDCA-03B3-41CE-B1CD-2459947789CF}">
      <dsp:nvSpPr>
        <dsp:cNvPr id="0" name=""/>
        <dsp:cNvSpPr/>
      </dsp:nvSpPr>
      <dsp:spPr>
        <a:xfrm>
          <a:off x="0" y="3076540"/>
          <a:ext cx="9712587" cy="5282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kumimoji="1" lang="ja-JP" altLang="en-US" sz="2100" kern="1200" dirty="0"/>
            <a:t>行政に期待するもの・施策へのご意見</a:t>
          </a:r>
        </a:p>
      </dsp:txBody>
      <dsp:txXfrm>
        <a:off x="25787" y="3102327"/>
        <a:ext cx="9661013" cy="476681"/>
      </dsp:txXfrm>
    </dsp:sp>
    <dsp:sp modelId="{2BA718D8-B7D7-4893-A498-0CDF65E735E0}">
      <dsp:nvSpPr>
        <dsp:cNvPr id="0" name=""/>
        <dsp:cNvSpPr/>
      </dsp:nvSpPr>
      <dsp:spPr>
        <a:xfrm>
          <a:off x="0" y="3604795"/>
          <a:ext cx="9712587" cy="1477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375" tIns="26670" rIns="149352" bIns="2667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心理士の常勤雇用について補助などが必要ではないか。</a:t>
          </a:r>
        </a:p>
        <a:p>
          <a:pPr marL="171450" lvl="1" indent="-171450" algn="l" defTabSz="711200">
            <a:lnSpc>
              <a:spcPct val="90000"/>
            </a:lnSpc>
            <a:spcBef>
              <a:spcPct val="0"/>
            </a:spcBef>
            <a:spcAft>
              <a:spcPct val="20000"/>
            </a:spcAft>
            <a:buChar char="•"/>
          </a:pPr>
          <a:r>
            <a:rPr kumimoji="1" lang="ja-JP" altLang="en-US" sz="1600" kern="1200" dirty="0"/>
            <a:t>診療報酬が少ないので、地域のクリニックが診療しても経営できるようにすべき。</a:t>
          </a:r>
        </a:p>
        <a:p>
          <a:pPr marL="171450" lvl="1" indent="-171450" algn="l" defTabSz="711200">
            <a:lnSpc>
              <a:spcPct val="90000"/>
            </a:lnSpc>
            <a:spcBef>
              <a:spcPct val="0"/>
            </a:spcBef>
            <a:spcAft>
              <a:spcPct val="20000"/>
            </a:spcAft>
            <a:buChar char="•"/>
          </a:pPr>
          <a:r>
            <a:rPr kumimoji="1" lang="ja-JP" altLang="en-US" sz="1600" kern="1200" dirty="0"/>
            <a:t>親が安定しないと子どもも安定しないのでペアトレなどは積極的にやってほしい。</a:t>
          </a:r>
        </a:p>
        <a:p>
          <a:pPr marL="171450" lvl="1" indent="-171450" algn="l" defTabSz="711200">
            <a:lnSpc>
              <a:spcPct val="90000"/>
            </a:lnSpc>
            <a:spcBef>
              <a:spcPct val="0"/>
            </a:spcBef>
            <a:spcAft>
              <a:spcPct val="20000"/>
            </a:spcAft>
            <a:buChar char="•"/>
          </a:pPr>
          <a:r>
            <a:rPr kumimoji="1" lang="ja-JP" altLang="en-US" sz="1600" kern="1200" dirty="0"/>
            <a:t>福祉分野で相談にのってくれる人がいれば再診は減るのではないか（特に就学後）。</a:t>
          </a:r>
        </a:p>
        <a:p>
          <a:pPr marL="171450" lvl="1" indent="-171450" algn="l" defTabSz="711200">
            <a:lnSpc>
              <a:spcPct val="90000"/>
            </a:lnSpc>
            <a:spcBef>
              <a:spcPct val="0"/>
            </a:spcBef>
            <a:spcAft>
              <a:spcPct val="20000"/>
            </a:spcAft>
            <a:buChar char="•"/>
          </a:pPr>
          <a:r>
            <a:rPr kumimoji="1" lang="ja-JP" altLang="en-US" sz="1600" kern="1200" dirty="0"/>
            <a:t>手当や手帳の診断書様式を渡す際にきちんと保護者に制度趣旨を説明をする必要がある。</a:t>
          </a:r>
        </a:p>
      </dsp:txBody>
      <dsp:txXfrm>
        <a:off x="0" y="3604795"/>
        <a:ext cx="9712587" cy="14779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CC1D6-8878-43DF-9F6C-87C295F04CE4}">
      <dsp:nvSpPr>
        <dsp:cNvPr id="0" name=""/>
        <dsp:cNvSpPr/>
      </dsp:nvSpPr>
      <dsp:spPr>
        <a:xfrm>
          <a:off x="0" y="42141"/>
          <a:ext cx="10135765" cy="5282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kumimoji="1" lang="ja-JP" altLang="en-US" sz="2100" kern="1200" dirty="0"/>
            <a:t>現在の診療内容</a:t>
          </a:r>
        </a:p>
      </dsp:txBody>
      <dsp:txXfrm>
        <a:off x="25787" y="67928"/>
        <a:ext cx="10084191" cy="476681"/>
      </dsp:txXfrm>
    </dsp:sp>
    <dsp:sp modelId="{5D23750A-12CA-44E8-872C-72035AB9A8C1}">
      <dsp:nvSpPr>
        <dsp:cNvPr id="0" name=""/>
        <dsp:cNvSpPr/>
      </dsp:nvSpPr>
      <dsp:spPr>
        <a:xfrm>
          <a:off x="0" y="570396"/>
          <a:ext cx="10135765" cy="891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1811" tIns="26670" rIns="149352" bIns="2667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院長が診察、検査も行う。</a:t>
          </a:r>
        </a:p>
        <a:p>
          <a:pPr marL="171450" lvl="1" indent="-171450" algn="l" defTabSz="711200">
            <a:lnSpc>
              <a:spcPct val="90000"/>
            </a:lnSpc>
            <a:spcBef>
              <a:spcPct val="0"/>
            </a:spcBef>
            <a:spcAft>
              <a:spcPct val="20000"/>
            </a:spcAft>
            <a:buChar char="•"/>
          </a:pPr>
          <a:r>
            <a:rPr kumimoji="1" lang="ja-JP" altLang="en-US" sz="1600" kern="1200" dirty="0"/>
            <a:t>初診は４０～５０分、簡易検査を数種類行い、簡易検査結果により必要があれば詳細な検査を２日にわけて行う。</a:t>
          </a:r>
        </a:p>
        <a:p>
          <a:pPr marL="171450" lvl="1" indent="-171450" algn="l" defTabSz="711200">
            <a:lnSpc>
              <a:spcPct val="90000"/>
            </a:lnSpc>
            <a:spcBef>
              <a:spcPct val="0"/>
            </a:spcBef>
            <a:spcAft>
              <a:spcPct val="20000"/>
            </a:spcAft>
            <a:buChar char="•"/>
          </a:pPr>
          <a:r>
            <a:rPr kumimoji="1" lang="ja-JP" altLang="en-US" sz="1600" kern="1200" dirty="0"/>
            <a:t>心理士（３名）等が週４で検査を実施。</a:t>
          </a:r>
        </a:p>
      </dsp:txBody>
      <dsp:txXfrm>
        <a:off x="0" y="570396"/>
        <a:ext cx="10135765" cy="891134"/>
      </dsp:txXfrm>
    </dsp:sp>
    <dsp:sp modelId="{9E7CB912-44B3-4DE4-9D54-53A6DF65D0A6}">
      <dsp:nvSpPr>
        <dsp:cNvPr id="0" name=""/>
        <dsp:cNvSpPr/>
      </dsp:nvSpPr>
      <dsp:spPr>
        <a:xfrm>
          <a:off x="0" y="1461531"/>
          <a:ext cx="10135765" cy="5282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kumimoji="1" lang="ja-JP" altLang="en-US" sz="2100" kern="1200" dirty="0"/>
            <a:t>どのような患者が多いか（受診理由）</a:t>
          </a:r>
          <a:endParaRPr kumimoji="1" lang="en-US" altLang="ja-JP" sz="2100" kern="1200" dirty="0"/>
        </a:p>
      </dsp:txBody>
      <dsp:txXfrm>
        <a:off x="25787" y="1487318"/>
        <a:ext cx="10084191" cy="476681"/>
      </dsp:txXfrm>
    </dsp:sp>
    <dsp:sp modelId="{B3327F2C-B7ED-4BDB-AC2C-76415E629AFD}">
      <dsp:nvSpPr>
        <dsp:cNvPr id="0" name=""/>
        <dsp:cNvSpPr/>
      </dsp:nvSpPr>
      <dsp:spPr>
        <a:xfrm>
          <a:off x="0" y="1989786"/>
          <a:ext cx="10135765" cy="1173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1811" tIns="26670" rIns="149352" bIns="2667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主に成人中心で２０～３０代が最も多い。</a:t>
          </a:r>
        </a:p>
        <a:p>
          <a:pPr marL="171450" lvl="1" indent="-171450" algn="l" defTabSz="711200">
            <a:lnSpc>
              <a:spcPct val="90000"/>
            </a:lnSpc>
            <a:spcBef>
              <a:spcPct val="0"/>
            </a:spcBef>
            <a:spcAft>
              <a:spcPct val="20000"/>
            </a:spcAft>
            <a:buChar char="•"/>
          </a:pPr>
          <a:r>
            <a:rPr kumimoji="1" lang="ja-JP" altLang="en-US" sz="1600" kern="1200" dirty="0"/>
            <a:t>仕事や就職が上手くいかず、発達障がいを疑</a:t>
          </a:r>
          <a:r>
            <a:rPr kumimoji="1" lang="ja-JP" altLang="en-US" sz="1600" b="0" kern="1200" dirty="0">
              <a:solidFill>
                <a:schemeClr val="tx1"/>
              </a:solidFill>
            </a:rPr>
            <a:t>われ</a:t>
          </a:r>
          <a:r>
            <a:rPr kumimoji="1" lang="ja-JP" altLang="en-US" sz="1600" kern="1200" dirty="0"/>
            <a:t>進められて受診するケースが多い。</a:t>
          </a:r>
        </a:p>
        <a:p>
          <a:pPr marL="171450" lvl="1" indent="-171450" algn="l" defTabSz="711200">
            <a:lnSpc>
              <a:spcPct val="90000"/>
            </a:lnSpc>
            <a:spcBef>
              <a:spcPct val="0"/>
            </a:spcBef>
            <a:spcAft>
              <a:spcPct val="20000"/>
            </a:spcAft>
            <a:buChar char="•"/>
          </a:pPr>
          <a:r>
            <a:rPr kumimoji="1" lang="ja-JP" altLang="en-US" sz="1600" kern="1200" dirty="0"/>
            <a:t>子どもは診断はするが親と共同して治療していく必要があるので、その後は児童精神科を紹介している。</a:t>
          </a:r>
        </a:p>
        <a:p>
          <a:pPr marL="171450" lvl="1" indent="-171450" algn="l" defTabSz="711200">
            <a:lnSpc>
              <a:spcPct val="90000"/>
            </a:lnSpc>
            <a:spcBef>
              <a:spcPct val="0"/>
            </a:spcBef>
            <a:spcAft>
              <a:spcPct val="20000"/>
            </a:spcAft>
            <a:buChar char="•"/>
          </a:pPr>
          <a:r>
            <a:rPr kumimoji="1" lang="ja-JP" altLang="en-US" sz="1600" kern="1200" dirty="0"/>
            <a:t>発達障がいは患者全体の３分の１程度。</a:t>
          </a:r>
        </a:p>
      </dsp:txBody>
      <dsp:txXfrm>
        <a:off x="0" y="1989786"/>
        <a:ext cx="10135765" cy="1173690"/>
      </dsp:txXfrm>
    </dsp:sp>
    <dsp:sp modelId="{D0ADCDCA-03B3-41CE-B1CD-2459947789CF}">
      <dsp:nvSpPr>
        <dsp:cNvPr id="0" name=""/>
        <dsp:cNvSpPr/>
      </dsp:nvSpPr>
      <dsp:spPr>
        <a:xfrm>
          <a:off x="0" y="3163476"/>
          <a:ext cx="10135765" cy="5282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kumimoji="1" lang="ja-JP" altLang="en-US" sz="2100" kern="1200" dirty="0"/>
            <a:t>初診の待機状況と課題</a:t>
          </a:r>
        </a:p>
      </dsp:txBody>
      <dsp:txXfrm>
        <a:off x="25787" y="3189263"/>
        <a:ext cx="10084191" cy="476681"/>
      </dsp:txXfrm>
    </dsp:sp>
    <dsp:sp modelId="{6A0A4240-9662-4913-A956-540D1A1ACEE4}">
      <dsp:nvSpPr>
        <dsp:cNvPr id="0" name=""/>
        <dsp:cNvSpPr/>
      </dsp:nvSpPr>
      <dsp:spPr>
        <a:xfrm>
          <a:off x="0" y="3691731"/>
          <a:ext cx="10135765" cy="1173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1811" tIns="26670" rIns="149352" bIns="2667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初診希望があったら２週間以内には予約を入れられる。</a:t>
          </a:r>
        </a:p>
        <a:p>
          <a:pPr marL="171450" lvl="1" indent="-171450" algn="l" defTabSz="711200">
            <a:lnSpc>
              <a:spcPct val="90000"/>
            </a:lnSpc>
            <a:spcBef>
              <a:spcPct val="0"/>
            </a:spcBef>
            <a:spcAft>
              <a:spcPct val="20000"/>
            </a:spcAft>
            <a:buChar char="•"/>
          </a:pPr>
          <a:r>
            <a:rPr kumimoji="1" lang="ja-JP" altLang="en-US" sz="1600" kern="1200" dirty="0"/>
            <a:t>検査は１か月先まで埋まりつつある。</a:t>
          </a:r>
        </a:p>
        <a:p>
          <a:pPr marL="171450" lvl="1" indent="-171450" algn="l" defTabSz="711200">
            <a:lnSpc>
              <a:spcPct val="90000"/>
            </a:lnSpc>
            <a:spcBef>
              <a:spcPct val="0"/>
            </a:spcBef>
            <a:spcAft>
              <a:spcPct val="20000"/>
            </a:spcAft>
            <a:buChar char="•"/>
          </a:pPr>
          <a:r>
            <a:rPr kumimoji="1" lang="ja-JP" altLang="en-US" sz="1600" kern="1200" dirty="0"/>
            <a:t>検査ができる医師が少ない。ＭＳＰＡなども有効だが資格取得に手間がかかる。</a:t>
          </a:r>
        </a:p>
        <a:p>
          <a:pPr marL="171450" lvl="1" indent="-171450" algn="l" defTabSz="711200">
            <a:lnSpc>
              <a:spcPct val="90000"/>
            </a:lnSpc>
            <a:spcBef>
              <a:spcPct val="0"/>
            </a:spcBef>
            <a:spcAft>
              <a:spcPct val="20000"/>
            </a:spcAft>
            <a:buChar char="•"/>
          </a:pPr>
          <a:r>
            <a:rPr kumimoji="1" lang="ja-JP" altLang="en-US" sz="1600" kern="1200" dirty="0"/>
            <a:t>精神科の診療報酬が低い。</a:t>
          </a:r>
        </a:p>
      </dsp:txBody>
      <dsp:txXfrm>
        <a:off x="0" y="3691731"/>
        <a:ext cx="10135765" cy="11736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CC1D6-8878-43DF-9F6C-87C295F04CE4}">
      <dsp:nvSpPr>
        <dsp:cNvPr id="0" name=""/>
        <dsp:cNvSpPr/>
      </dsp:nvSpPr>
      <dsp:spPr>
        <a:xfrm>
          <a:off x="0" y="84652"/>
          <a:ext cx="9922311" cy="5282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kumimoji="1" lang="ja-JP" altLang="en-US" sz="2100" kern="1200" dirty="0"/>
            <a:t>連携についての課題</a:t>
          </a:r>
        </a:p>
      </dsp:txBody>
      <dsp:txXfrm>
        <a:off x="25787" y="110439"/>
        <a:ext cx="9870737" cy="476681"/>
      </dsp:txXfrm>
    </dsp:sp>
    <dsp:sp modelId="{5D23750A-12CA-44E8-872C-72035AB9A8C1}">
      <dsp:nvSpPr>
        <dsp:cNvPr id="0" name=""/>
        <dsp:cNvSpPr/>
      </dsp:nvSpPr>
      <dsp:spPr>
        <a:xfrm>
          <a:off x="0" y="638076"/>
          <a:ext cx="9922311"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5033" tIns="26670" rIns="149352" bIns="2667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就職困難者を適切な就労支援につなげる必要がある。</a:t>
          </a:r>
        </a:p>
        <a:p>
          <a:pPr marL="171450" lvl="1" indent="-171450" algn="l" defTabSz="711200">
            <a:lnSpc>
              <a:spcPct val="90000"/>
            </a:lnSpc>
            <a:spcBef>
              <a:spcPct val="0"/>
            </a:spcBef>
            <a:spcAft>
              <a:spcPct val="20000"/>
            </a:spcAft>
            <a:buChar char="•"/>
          </a:pPr>
          <a:r>
            <a:rPr kumimoji="1" lang="ja-JP" altLang="en-US" sz="1600" kern="1200" dirty="0"/>
            <a:t>障がい者就業・生活支援センターは職場まで行って相談にのるなど丁寧。</a:t>
          </a:r>
        </a:p>
        <a:p>
          <a:pPr marL="171450" lvl="1" indent="-171450" algn="l" defTabSz="711200">
            <a:lnSpc>
              <a:spcPct val="90000"/>
            </a:lnSpc>
            <a:spcBef>
              <a:spcPct val="0"/>
            </a:spcBef>
            <a:spcAft>
              <a:spcPct val="20000"/>
            </a:spcAft>
            <a:buChar char="•"/>
          </a:pPr>
          <a:r>
            <a:rPr kumimoji="1" lang="ja-JP" altLang="en-US" sz="1600" kern="1200" dirty="0"/>
            <a:t>子どもから大人に移行するときに大人の治療や指導をうまく乗せられるようにしなければならない。大人の精神科とはつながりがあまりない。</a:t>
          </a:r>
        </a:p>
      </dsp:txBody>
      <dsp:txXfrm>
        <a:off x="0" y="638076"/>
        <a:ext cx="9922311" cy="1130220"/>
      </dsp:txXfrm>
    </dsp:sp>
    <dsp:sp modelId="{9E7CB912-44B3-4DE4-9D54-53A6DF65D0A6}">
      <dsp:nvSpPr>
        <dsp:cNvPr id="0" name=""/>
        <dsp:cNvSpPr/>
      </dsp:nvSpPr>
      <dsp:spPr>
        <a:xfrm>
          <a:off x="0" y="1768297"/>
          <a:ext cx="9922311" cy="5282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kumimoji="1" lang="ja-JP" altLang="en-US" sz="2100" kern="1200" dirty="0"/>
            <a:t>拠点医療機関との関係・期待するもの</a:t>
          </a:r>
          <a:endParaRPr kumimoji="1" lang="en-US" altLang="ja-JP" sz="2100" kern="1200" dirty="0"/>
        </a:p>
      </dsp:txBody>
      <dsp:txXfrm>
        <a:off x="25787" y="1794084"/>
        <a:ext cx="9870737" cy="476681"/>
      </dsp:txXfrm>
    </dsp:sp>
    <dsp:sp modelId="{B3327F2C-B7ED-4BDB-AC2C-76415E629AFD}">
      <dsp:nvSpPr>
        <dsp:cNvPr id="0" name=""/>
        <dsp:cNvSpPr/>
      </dsp:nvSpPr>
      <dsp:spPr>
        <a:xfrm>
          <a:off x="0" y="2296552"/>
          <a:ext cx="9922311" cy="586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5033" tIns="26670" rIns="149352" bIns="2667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（特にはなし。）</a:t>
          </a:r>
        </a:p>
        <a:p>
          <a:pPr marL="171450" lvl="1" indent="-171450" algn="l" defTabSz="711200">
            <a:lnSpc>
              <a:spcPct val="90000"/>
            </a:lnSpc>
            <a:spcBef>
              <a:spcPct val="0"/>
            </a:spcBef>
            <a:spcAft>
              <a:spcPct val="20000"/>
            </a:spcAft>
            <a:buChar char="•"/>
          </a:pPr>
          <a:r>
            <a:rPr kumimoji="1" lang="ja-JP" altLang="en-US" sz="1600" kern="1200" dirty="0"/>
            <a:t>小児科からの患者の紹介は時々ある。</a:t>
          </a:r>
        </a:p>
      </dsp:txBody>
      <dsp:txXfrm>
        <a:off x="0" y="2296552"/>
        <a:ext cx="9922311" cy="586845"/>
      </dsp:txXfrm>
    </dsp:sp>
    <dsp:sp modelId="{D0ADCDCA-03B3-41CE-B1CD-2459947789CF}">
      <dsp:nvSpPr>
        <dsp:cNvPr id="0" name=""/>
        <dsp:cNvSpPr/>
      </dsp:nvSpPr>
      <dsp:spPr>
        <a:xfrm>
          <a:off x="0" y="2883397"/>
          <a:ext cx="9922311" cy="5282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kumimoji="1" lang="ja-JP" altLang="en-US" sz="2100" kern="1200" dirty="0"/>
            <a:t>行政に期待するもの・施策へのご意見</a:t>
          </a:r>
        </a:p>
      </dsp:txBody>
      <dsp:txXfrm>
        <a:off x="25787" y="2909184"/>
        <a:ext cx="9870737" cy="476681"/>
      </dsp:txXfrm>
    </dsp:sp>
    <dsp:sp modelId="{2BA718D8-B7D7-4893-A498-0CDF65E735E0}">
      <dsp:nvSpPr>
        <dsp:cNvPr id="0" name=""/>
        <dsp:cNvSpPr/>
      </dsp:nvSpPr>
      <dsp:spPr>
        <a:xfrm>
          <a:off x="0" y="3411652"/>
          <a:ext cx="9922311" cy="891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5033" tIns="26670" rIns="149352" bIns="2667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発達障がいについての正しい理解を広げてほしい。世間の認識やメディアの取り上げ方が少しずれている。</a:t>
          </a:r>
        </a:p>
        <a:p>
          <a:pPr marL="171450" lvl="1" indent="-171450" algn="l" defTabSz="711200">
            <a:lnSpc>
              <a:spcPct val="90000"/>
            </a:lnSpc>
            <a:spcBef>
              <a:spcPct val="0"/>
            </a:spcBef>
            <a:spcAft>
              <a:spcPct val="20000"/>
            </a:spcAft>
            <a:buChar char="•"/>
          </a:pPr>
          <a:r>
            <a:rPr kumimoji="1" lang="ja-JP" altLang="en-US" sz="1600" kern="1200" dirty="0"/>
            <a:t>診療報酬が低い</a:t>
          </a:r>
        </a:p>
        <a:p>
          <a:pPr marL="171450" lvl="1" indent="-171450" algn="l" defTabSz="711200">
            <a:lnSpc>
              <a:spcPct val="90000"/>
            </a:lnSpc>
            <a:spcBef>
              <a:spcPct val="0"/>
            </a:spcBef>
            <a:spcAft>
              <a:spcPct val="20000"/>
            </a:spcAft>
            <a:buChar char="•"/>
          </a:pPr>
          <a:r>
            <a:rPr kumimoji="1" lang="ja-JP" altLang="en-US" sz="1600" kern="1200" dirty="0"/>
            <a:t>検査をしていれば何を質問すべきか等もわかってくる。検査ができる人を増やす必要がある。</a:t>
          </a:r>
        </a:p>
      </dsp:txBody>
      <dsp:txXfrm>
        <a:off x="0" y="3411652"/>
        <a:ext cx="9922311" cy="89113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77247-AABD-403B-8C42-BF33BB9A248B}">
      <dsp:nvSpPr>
        <dsp:cNvPr id="0" name=""/>
        <dsp:cNvSpPr/>
      </dsp:nvSpPr>
      <dsp:spPr>
        <a:xfrm>
          <a:off x="0" y="289072"/>
          <a:ext cx="11501307" cy="13702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92629" tIns="312420" rIns="892629" bIns="106680" numCol="1" spcCol="1270" anchor="t" anchorCtr="0">
          <a:noAutofit/>
        </a:bodyPr>
        <a:lstStyle/>
        <a:p>
          <a:pPr marL="114300" lvl="1" indent="-114300" algn="l" defTabSz="666750">
            <a:lnSpc>
              <a:spcPct val="90000"/>
            </a:lnSpc>
            <a:spcBef>
              <a:spcPct val="0"/>
            </a:spcBef>
            <a:spcAft>
              <a:spcPct val="15000"/>
            </a:spcAft>
            <a:buChar char="•"/>
          </a:pPr>
          <a:r>
            <a:rPr kumimoji="1" lang="ja-JP" altLang="en-US" sz="1500" kern="1200" dirty="0"/>
            <a:t>医療受診に</a:t>
          </a:r>
          <a:r>
            <a:rPr kumimoji="1" lang="ja-JP" altLang="en-US" sz="1500" kern="1200" dirty="0">
              <a:solidFill>
                <a:schemeClr val="tx1"/>
              </a:solidFill>
            </a:rPr>
            <a:t>あたっては、本人の特性をアセスメントし、支援の必要性や具体的な支援方針を立て、提案することが必要。また、あらかじめ診断を受けることの意義・目的を明確にし、診断結果やアセスメント結果をどのように受け止めていけばよいか本人や家族と共通認識を持てるようにすることが必要。</a:t>
          </a:r>
        </a:p>
        <a:p>
          <a:pPr marL="114300" lvl="1" indent="-114300" algn="l" defTabSz="666750">
            <a:lnSpc>
              <a:spcPct val="90000"/>
            </a:lnSpc>
            <a:spcBef>
              <a:spcPct val="0"/>
            </a:spcBef>
            <a:spcAft>
              <a:spcPct val="15000"/>
            </a:spcAft>
            <a:buChar char="•"/>
          </a:pPr>
          <a:r>
            <a:rPr kumimoji="1" lang="ja-JP" altLang="en-US" sz="1500" kern="1200" dirty="0">
              <a:solidFill>
                <a:schemeClr val="tx1"/>
              </a:solidFill>
            </a:rPr>
            <a:t>医療受診を勧める支援者側の理解も深めることが必要。</a:t>
          </a:r>
        </a:p>
      </dsp:txBody>
      <dsp:txXfrm>
        <a:off x="0" y="289072"/>
        <a:ext cx="11501307" cy="1370250"/>
      </dsp:txXfrm>
    </dsp:sp>
    <dsp:sp modelId="{BC81BEA0-7560-421C-AB76-56635963DAF5}">
      <dsp:nvSpPr>
        <dsp:cNvPr id="0" name=""/>
        <dsp:cNvSpPr/>
      </dsp:nvSpPr>
      <dsp:spPr>
        <a:xfrm>
          <a:off x="575065" y="67672"/>
          <a:ext cx="8050914"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305" tIns="0" rIns="304305" bIns="0" numCol="1" spcCol="1270" anchor="ctr" anchorCtr="0">
          <a:noAutofit/>
        </a:bodyPr>
        <a:lstStyle/>
        <a:p>
          <a:pPr marL="0" lvl="0" indent="0" algn="l" defTabSz="666750">
            <a:lnSpc>
              <a:spcPct val="90000"/>
            </a:lnSpc>
            <a:spcBef>
              <a:spcPct val="0"/>
            </a:spcBef>
            <a:spcAft>
              <a:spcPct val="35000"/>
            </a:spcAft>
            <a:buNone/>
          </a:pPr>
          <a:r>
            <a:rPr kumimoji="1" lang="ja-JP" altLang="en-US" sz="1500" kern="1200" dirty="0"/>
            <a:t>過度なスクリーニングやラベリングとなっていないか</a:t>
          </a:r>
        </a:p>
      </dsp:txBody>
      <dsp:txXfrm>
        <a:off x="596681" y="89288"/>
        <a:ext cx="8007682" cy="399568"/>
      </dsp:txXfrm>
    </dsp:sp>
    <dsp:sp modelId="{F20DE59A-94A3-4D23-BE41-259694B78B60}">
      <dsp:nvSpPr>
        <dsp:cNvPr id="0" name=""/>
        <dsp:cNvSpPr/>
      </dsp:nvSpPr>
      <dsp:spPr>
        <a:xfrm>
          <a:off x="0" y="1973527"/>
          <a:ext cx="11501307" cy="8741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92629" tIns="312420" rIns="892629" bIns="106680" numCol="1" spcCol="1270" anchor="t" anchorCtr="0">
          <a:noAutofit/>
        </a:bodyPr>
        <a:lstStyle/>
        <a:p>
          <a:pPr marL="114300" lvl="1" indent="-114300" algn="l" defTabSz="666750">
            <a:lnSpc>
              <a:spcPct val="90000"/>
            </a:lnSpc>
            <a:spcBef>
              <a:spcPct val="0"/>
            </a:spcBef>
            <a:spcAft>
              <a:spcPct val="15000"/>
            </a:spcAft>
            <a:buChar char="•"/>
          </a:pPr>
          <a:r>
            <a:rPr kumimoji="1" lang="ja-JP" altLang="en-US" sz="1500" kern="1200" dirty="0"/>
            <a:t>生活する上で困りごとがあるために受診するケースが多いことから、困りごと（不適応・二次障がい等）が発生する要因の分析や対応についての検討が必要。</a:t>
          </a:r>
        </a:p>
      </dsp:txBody>
      <dsp:txXfrm>
        <a:off x="0" y="1973527"/>
        <a:ext cx="11501307" cy="874125"/>
      </dsp:txXfrm>
    </dsp:sp>
    <dsp:sp modelId="{661A5193-A8EE-4C82-9E51-7545AEE7769B}">
      <dsp:nvSpPr>
        <dsp:cNvPr id="0" name=""/>
        <dsp:cNvSpPr/>
      </dsp:nvSpPr>
      <dsp:spPr>
        <a:xfrm>
          <a:off x="575065" y="1740322"/>
          <a:ext cx="8050914"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305" tIns="0" rIns="304305" bIns="0" numCol="1" spcCol="1270" anchor="ctr" anchorCtr="0">
          <a:noAutofit/>
        </a:bodyPr>
        <a:lstStyle/>
        <a:p>
          <a:pPr marL="0" lvl="0" indent="0" algn="l" defTabSz="666750">
            <a:lnSpc>
              <a:spcPct val="90000"/>
            </a:lnSpc>
            <a:spcBef>
              <a:spcPct val="0"/>
            </a:spcBef>
            <a:spcAft>
              <a:spcPct val="35000"/>
            </a:spcAft>
            <a:buNone/>
          </a:pPr>
          <a:r>
            <a:rPr kumimoji="1" lang="ja-JP" altLang="en-US" sz="1500" kern="1200" dirty="0"/>
            <a:t>二次的な課題や困りごとの発生を予防する</a:t>
          </a:r>
          <a:endParaRPr kumimoji="1" lang="ja-JP" altLang="en-US" sz="1500" kern="1200" dirty="0">
            <a:solidFill>
              <a:srgbClr val="FF0000"/>
            </a:solidFill>
          </a:endParaRPr>
        </a:p>
      </dsp:txBody>
      <dsp:txXfrm>
        <a:off x="596681" y="1761938"/>
        <a:ext cx="8007682" cy="399568"/>
      </dsp:txXfrm>
    </dsp:sp>
    <dsp:sp modelId="{EBC3C885-D2AA-4A13-AF0C-77CE722B62B7}">
      <dsp:nvSpPr>
        <dsp:cNvPr id="0" name=""/>
        <dsp:cNvSpPr/>
      </dsp:nvSpPr>
      <dsp:spPr>
        <a:xfrm>
          <a:off x="0" y="3138247"/>
          <a:ext cx="11501307" cy="8741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92629" tIns="312420" rIns="892629" bIns="106680" numCol="1" spcCol="1270" anchor="t" anchorCtr="0">
          <a:noAutofit/>
        </a:bodyPr>
        <a:lstStyle/>
        <a:p>
          <a:pPr marL="114300" lvl="1" indent="-114300" algn="l" defTabSz="666750">
            <a:lnSpc>
              <a:spcPct val="90000"/>
            </a:lnSpc>
            <a:spcBef>
              <a:spcPct val="0"/>
            </a:spcBef>
            <a:spcAft>
              <a:spcPct val="15000"/>
            </a:spcAft>
            <a:buChar char="•"/>
          </a:pPr>
          <a:r>
            <a:rPr kumimoji="1" lang="ja-JP" altLang="en-US" sz="1500" kern="1200" dirty="0"/>
            <a:t>医師の診断以外の方法でアセスメントや見立てを行い、医療を経由せず</a:t>
          </a:r>
          <a:r>
            <a:rPr kumimoji="1" lang="ja-JP" altLang="en-US" sz="1500" b="0" kern="1200" dirty="0">
              <a:solidFill>
                <a:schemeClr val="tx1"/>
              </a:solidFill>
            </a:rPr>
            <a:t>とも</a:t>
          </a:r>
          <a:r>
            <a:rPr kumimoji="1" lang="ja-JP" altLang="en-US" sz="1500" kern="1200" dirty="0"/>
            <a:t>早期支援につなげる方策がないか、支援者が備えるべき視点やスキルはどのようなものか検討が必要。</a:t>
          </a:r>
        </a:p>
      </dsp:txBody>
      <dsp:txXfrm>
        <a:off x="0" y="3138247"/>
        <a:ext cx="11501307" cy="874125"/>
      </dsp:txXfrm>
    </dsp:sp>
    <dsp:sp modelId="{48A4779C-CBF0-409E-9755-A1BF41121E61}">
      <dsp:nvSpPr>
        <dsp:cNvPr id="0" name=""/>
        <dsp:cNvSpPr/>
      </dsp:nvSpPr>
      <dsp:spPr>
        <a:xfrm>
          <a:off x="575065" y="2916847"/>
          <a:ext cx="8050914"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305" tIns="0" rIns="304305" bIns="0" numCol="1" spcCol="1270" anchor="ctr" anchorCtr="0">
          <a:noAutofit/>
        </a:bodyPr>
        <a:lstStyle/>
        <a:p>
          <a:pPr marL="0" lvl="0" indent="0" algn="l" defTabSz="666750">
            <a:lnSpc>
              <a:spcPct val="90000"/>
            </a:lnSpc>
            <a:spcBef>
              <a:spcPct val="0"/>
            </a:spcBef>
            <a:spcAft>
              <a:spcPct val="35000"/>
            </a:spcAft>
            <a:buNone/>
          </a:pPr>
          <a:r>
            <a:rPr kumimoji="1" lang="ja-JP" altLang="en-US" sz="1500" kern="1200" dirty="0"/>
            <a:t>医師以外の支援者がアセスメントや見立てに必要なスキルを身に付ける</a:t>
          </a:r>
        </a:p>
      </dsp:txBody>
      <dsp:txXfrm>
        <a:off x="596681" y="2938463"/>
        <a:ext cx="8007682" cy="39956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FA4B45-CEAF-4D4F-BA26-BCB1A93BE1CE}">
      <dsp:nvSpPr>
        <dsp:cNvPr id="0" name=""/>
        <dsp:cNvSpPr/>
      </dsp:nvSpPr>
      <dsp:spPr>
        <a:xfrm>
          <a:off x="0" y="271567"/>
          <a:ext cx="10821449" cy="9906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9865" tIns="354076" rIns="839865" bIns="120904" numCol="1" spcCol="1270" anchor="t" anchorCtr="0">
          <a:noAutofit/>
        </a:bodyPr>
        <a:lstStyle/>
        <a:p>
          <a:pPr marL="171450" lvl="1" indent="-171450" algn="l" defTabSz="755650">
            <a:lnSpc>
              <a:spcPct val="90000"/>
            </a:lnSpc>
            <a:spcBef>
              <a:spcPct val="0"/>
            </a:spcBef>
            <a:spcAft>
              <a:spcPct val="15000"/>
            </a:spcAft>
            <a:buChar char="•"/>
          </a:pPr>
          <a:r>
            <a:rPr kumimoji="1" lang="ja-JP" altLang="en-US" sz="1700" kern="1200" dirty="0"/>
            <a:t>医療機関において、どのような方法で福祉制度等の情報を入手しているか、どのように情報を活用（提供）しているかを</a:t>
          </a:r>
          <a:r>
            <a:rPr kumimoji="1" lang="ja-JP" altLang="en-US" sz="1700" b="0" kern="1200" dirty="0">
              <a:solidFill>
                <a:schemeClr val="tx1"/>
              </a:solidFill>
            </a:rPr>
            <a:t>ふまえ、必要な情報が届くようにするための検討が必要。</a:t>
          </a:r>
        </a:p>
      </dsp:txBody>
      <dsp:txXfrm>
        <a:off x="0" y="271567"/>
        <a:ext cx="10821449" cy="990675"/>
      </dsp:txXfrm>
    </dsp:sp>
    <dsp:sp modelId="{9DA5C6FB-B20E-4827-B4CB-4D958A79A6EF}">
      <dsp:nvSpPr>
        <dsp:cNvPr id="0" name=""/>
        <dsp:cNvSpPr/>
      </dsp:nvSpPr>
      <dsp:spPr>
        <a:xfrm>
          <a:off x="541072" y="20647"/>
          <a:ext cx="7575014"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318" tIns="0" rIns="286318" bIns="0" numCol="1" spcCol="1270" anchor="ctr" anchorCtr="0">
          <a:noAutofit/>
        </a:bodyPr>
        <a:lstStyle/>
        <a:p>
          <a:pPr marL="0" lvl="0" indent="0" algn="l" defTabSz="755650">
            <a:lnSpc>
              <a:spcPct val="90000"/>
            </a:lnSpc>
            <a:spcBef>
              <a:spcPct val="0"/>
            </a:spcBef>
            <a:spcAft>
              <a:spcPct val="35000"/>
            </a:spcAft>
            <a:buNone/>
          </a:pPr>
          <a:r>
            <a:rPr kumimoji="1" lang="ja-JP" altLang="en-US" sz="1700" kern="1200" dirty="0"/>
            <a:t>情報収集の方法の補足</a:t>
          </a:r>
        </a:p>
      </dsp:txBody>
      <dsp:txXfrm>
        <a:off x="565570" y="45145"/>
        <a:ext cx="7526018" cy="452844"/>
      </dsp:txXfrm>
    </dsp:sp>
    <dsp:sp modelId="{414B9C25-747F-461D-9479-1B3826E2B0EB}">
      <dsp:nvSpPr>
        <dsp:cNvPr id="0" name=""/>
        <dsp:cNvSpPr/>
      </dsp:nvSpPr>
      <dsp:spPr>
        <a:xfrm>
          <a:off x="0" y="1604963"/>
          <a:ext cx="10821449" cy="1927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9865" tIns="354076" rIns="839865" bIns="120904" numCol="1" spcCol="1270" anchor="t" anchorCtr="0">
          <a:noAutofit/>
        </a:bodyPr>
        <a:lstStyle/>
        <a:p>
          <a:pPr marL="171450" lvl="1" indent="-171450" algn="l" defTabSz="755650">
            <a:lnSpc>
              <a:spcPct val="100000"/>
            </a:lnSpc>
            <a:spcBef>
              <a:spcPct val="0"/>
            </a:spcBef>
            <a:spcAft>
              <a:spcPct val="15000"/>
            </a:spcAft>
            <a:buChar char="•"/>
          </a:pPr>
          <a:r>
            <a:rPr kumimoji="1" lang="ja-JP" altLang="en-US" sz="1700" kern="1200" dirty="0"/>
            <a:t>患者が利用できる社会資源や制度等の情報について、具体的にどのような情報があればよいか。例）</a:t>
          </a:r>
        </a:p>
        <a:p>
          <a:pPr marL="171450" lvl="1" indent="-171450" algn="l" defTabSz="755650">
            <a:lnSpc>
              <a:spcPct val="90000"/>
            </a:lnSpc>
            <a:spcBef>
              <a:spcPct val="0"/>
            </a:spcBef>
            <a:spcAft>
              <a:spcPct val="15000"/>
            </a:spcAft>
            <a:buChar char="•"/>
          </a:pPr>
          <a:r>
            <a:rPr kumimoji="1" lang="ja-JP" altLang="en-US" sz="1700" kern="1200" dirty="0"/>
            <a:t>①ハンドブックのような冊子で網羅的な概要説明のある情報</a:t>
          </a:r>
        </a:p>
        <a:p>
          <a:pPr marL="171450" lvl="1" indent="-171450" algn="l" defTabSz="755650">
            <a:lnSpc>
              <a:spcPct val="90000"/>
            </a:lnSpc>
            <a:spcBef>
              <a:spcPct val="0"/>
            </a:spcBef>
            <a:spcAft>
              <a:spcPct val="15000"/>
            </a:spcAft>
            <a:buChar char="•"/>
          </a:pPr>
          <a:r>
            <a:rPr kumimoji="1" lang="ja-JP" altLang="en-US" sz="1700" kern="1200" dirty="0"/>
            <a:t>②各機関が行っている業務や支援事例の具体的な紹介動画等</a:t>
          </a:r>
        </a:p>
        <a:p>
          <a:pPr marL="171450" lvl="1" indent="-171450" algn="l" defTabSz="755650">
            <a:lnSpc>
              <a:spcPct val="90000"/>
            </a:lnSpc>
            <a:spcBef>
              <a:spcPct val="0"/>
            </a:spcBef>
            <a:spcAft>
              <a:spcPct val="15000"/>
            </a:spcAft>
            <a:buChar char="•"/>
          </a:pPr>
          <a:r>
            <a:rPr kumimoji="1" lang="ja-JP" altLang="en-US" sz="1700" kern="1200" dirty="0"/>
            <a:t>③患者が現に利用している社会資源が個別にわかるもの（サポートブック等）</a:t>
          </a:r>
        </a:p>
      </dsp:txBody>
      <dsp:txXfrm>
        <a:off x="0" y="1604963"/>
        <a:ext cx="10821449" cy="1927800"/>
      </dsp:txXfrm>
    </dsp:sp>
    <dsp:sp modelId="{15FF2BF0-3F2D-4D87-B68E-FC2E9A263AC4}">
      <dsp:nvSpPr>
        <dsp:cNvPr id="0" name=""/>
        <dsp:cNvSpPr/>
      </dsp:nvSpPr>
      <dsp:spPr>
        <a:xfrm>
          <a:off x="541072" y="1354042"/>
          <a:ext cx="7575014"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318" tIns="0" rIns="286318" bIns="0" numCol="1" spcCol="1270" anchor="ctr" anchorCtr="0">
          <a:noAutofit/>
        </a:bodyPr>
        <a:lstStyle/>
        <a:p>
          <a:pPr marL="0" lvl="0" indent="0" algn="l" defTabSz="755650">
            <a:lnSpc>
              <a:spcPct val="90000"/>
            </a:lnSpc>
            <a:spcBef>
              <a:spcPct val="0"/>
            </a:spcBef>
            <a:spcAft>
              <a:spcPct val="35000"/>
            </a:spcAft>
            <a:buNone/>
          </a:pPr>
          <a:r>
            <a:rPr kumimoji="1" lang="ja-JP" altLang="en-US" sz="1700" kern="1200" dirty="0"/>
            <a:t>必要な情報の精査</a:t>
          </a:r>
        </a:p>
      </dsp:txBody>
      <dsp:txXfrm>
        <a:off x="565570" y="1378540"/>
        <a:ext cx="7526018" cy="45284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FA4B45-CEAF-4D4F-BA26-BCB1A93BE1CE}">
      <dsp:nvSpPr>
        <dsp:cNvPr id="0" name=""/>
        <dsp:cNvSpPr/>
      </dsp:nvSpPr>
      <dsp:spPr>
        <a:xfrm>
          <a:off x="0" y="348704"/>
          <a:ext cx="10714076" cy="11576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1531" tIns="437388" rIns="831531" bIns="128016" numCol="1" spcCol="1270" anchor="t" anchorCtr="0">
          <a:noAutofit/>
        </a:bodyPr>
        <a:lstStyle/>
        <a:p>
          <a:pPr marL="171450" lvl="1" indent="-171450" algn="l" defTabSz="800100">
            <a:lnSpc>
              <a:spcPct val="90000"/>
            </a:lnSpc>
            <a:spcBef>
              <a:spcPct val="0"/>
            </a:spcBef>
            <a:spcAft>
              <a:spcPct val="15000"/>
            </a:spcAft>
            <a:buChar char="•"/>
          </a:pPr>
          <a:r>
            <a:rPr kumimoji="1" lang="ja-JP" altLang="en-US" sz="1800" kern="1200" dirty="0"/>
            <a:t>他機関との連携や情報共有が必要なケースは具体的にどのようなケースか</a:t>
          </a:r>
        </a:p>
        <a:p>
          <a:pPr marL="171450" lvl="1" indent="-171450" algn="l" defTabSz="800100">
            <a:lnSpc>
              <a:spcPct val="90000"/>
            </a:lnSpc>
            <a:spcBef>
              <a:spcPct val="0"/>
            </a:spcBef>
            <a:spcAft>
              <a:spcPct val="15000"/>
            </a:spcAft>
            <a:buChar char="•"/>
          </a:pPr>
          <a:r>
            <a:rPr kumimoji="1" lang="ja-JP" altLang="en-US" sz="1800" kern="1200" dirty="0"/>
            <a:t>連携に対するニーズや困難な事情はどのようなものか</a:t>
          </a:r>
        </a:p>
      </dsp:txBody>
      <dsp:txXfrm>
        <a:off x="0" y="348704"/>
        <a:ext cx="10714076" cy="1157625"/>
      </dsp:txXfrm>
    </dsp:sp>
    <dsp:sp modelId="{9DA5C6FB-B20E-4827-B4CB-4D958A79A6EF}">
      <dsp:nvSpPr>
        <dsp:cNvPr id="0" name=""/>
        <dsp:cNvSpPr/>
      </dsp:nvSpPr>
      <dsp:spPr>
        <a:xfrm>
          <a:off x="535703" y="38744"/>
          <a:ext cx="7499853"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3477" tIns="0" rIns="283477" bIns="0" numCol="1" spcCol="1270" anchor="ctr" anchorCtr="0">
          <a:noAutofit/>
        </a:bodyPr>
        <a:lstStyle/>
        <a:p>
          <a:pPr marL="0" lvl="0" indent="0" algn="l" defTabSz="800100">
            <a:lnSpc>
              <a:spcPct val="90000"/>
            </a:lnSpc>
            <a:spcBef>
              <a:spcPct val="0"/>
            </a:spcBef>
            <a:spcAft>
              <a:spcPct val="35000"/>
            </a:spcAft>
            <a:buNone/>
          </a:pPr>
          <a:r>
            <a:rPr kumimoji="1" lang="ja-JP" altLang="en-US" sz="1800" kern="1200" dirty="0"/>
            <a:t>連携が必要なケースと課題の整理</a:t>
          </a:r>
        </a:p>
      </dsp:txBody>
      <dsp:txXfrm>
        <a:off x="565965" y="69006"/>
        <a:ext cx="7439329" cy="559396"/>
      </dsp:txXfrm>
    </dsp:sp>
    <dsp:sp modelId="{EF1E9F50-C32C-4CDF-A7BC-3FB7DB234BA7}">
      <dsp:nvSpPr>
        <dsp:cNvPr id="0" name=""/>
        <dsp:cNvSpPr/>
      </dsp:nvSpPr>
      <dsp:spPr>
        <a:xfrm>
          <a:off x="0" y="1929689"/>
          <a:ext cx="10714076" cy="14222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1531" tIns="437388" rIns="831531" bIns="128016" numCol="1" spcCol="1270" anchor="t" anchorCtr="0">
          <a:noAutofit/>
        </a:bodyPr>
        <a:lstStyle/>
        <a:p>
          <a:pPr marL="171450" lvl="1" indent="-171450" algn="l" defTabSz="800100">
            <a:lnSpc>
              <a:spcPct val="90000"/>
            </a:lnSpc>
            <a:spcBef>
              <a:spcPct val="0"/>
            </a:spcBef>
            <a:spcAft>
              <a:spcPct val="15000"/>
            </a:spcAft>
            <a:buChar char="•"/>
          </a:pPr>
          <a:r>
            <a:rPr kumimoji="1" lang="ja-JP" altLang="en-US" sz="1800" kern="1200" dirty="0"/>
            <a:t>医療機関と他機関が連携する場合の、望ましい形はどのようなものか</a:t>
          </a:r>
        </a:p>
        <a:p>
          <a:pPr marL="171450" lvl="1" indent="-171450" algn="l" defTabSz="800100">
            <a:lnSpc>
              <a:spcPct val="90000"/>
            </a:lnSpc>
            <a:spcBef>
              <a:spcPct val="0"/>
            </a:spcBef>
            <a:spcAft>
              <a:spcPct val="15000"/>
            </a:spcAft>
            <a:buChar char="•"/>
          </a:pPr>
          <a:r>
            <a:rPr kumimoji="1" lang="ja-JP" altLang="en-US" sz="1800" kern="1200" dirty="0"/>
            <a:t>例）学校のケース会議に主治医が参加できる、行政の連携会議やこども部会等に医療の代表者が参加できる、患者とのやり取りを即座に所属先や支援者に共有できる　等</a:t>
          </a:r>
        </a:p>
      </dsp:txBody>
      <dsp:txXfrm>
        <a:off x="0" y="1929689"/>
        <a:ext cx="10714076" cy="1422225"/>
      </dsp:txXfrm>
    </dsp:sp>
    <dsp:sp modelId="{EDC68A4A-8755-411E-88B0-64B4BF9DB0E4}">
      <dsp:nvSpPr>
        <dsp:cNvPr id="0" name=""/>
        <dsp:cNvSpPr/>
      </dsp:nvSpPr>
      <dsp:spPr>
        <a:xfrm>
          <a:off x="535703" y="1619729"/>
          <a:ext cx="7499853"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3477" tIns="0" rIns="283477" bIns="0" numCol="1" spcCol="1270" anchor="ctr" anchorCtr="0">
          <a:noAutofit/>
        </a:bodyPr>
        <a:lstStyle/>
        <a:p>
          <a:pPr marL="0" lvl="0" indent="0" algn="l" defTabSz="800100">
            <a:lnSpc>
              <a:spcPct val="90000"/>
            </a:lnSpc>
            <a:spcBef>
              <a:spcPct val="0"/>
            </a:spcBef>
            <a:spcAft>
              <a:spcPct val="35000"/>
            </a:spcAft>
            <a:buNone/>
          </a:pPr>
          <a:r>
            <a:rPr kumimoji="1" lang="ja-JP" altLang="en-US" sz="1800" kern="1200" dirty="0"/>
            <a:t>望ましい連携の形の確認</a:t>
          </a:r>
        </a:p>
      </dsp:txBody>
      <dsp:txXfrm>
        <a:off x="565965" y="1649991"/>
        <a:ext cx="7439329"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37ACF74-3815-4479-9C07-937E6163D3C4}" type="datetimeFigureOut">
              <a:rPr kumimoji="1" lang="ja-JP" altLang="en-US" smtClean="0"/>
              <a:t>2025/8/14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F412862-ECAC-4B4E-AAE8-309CC025D28A}" type="slidenum">
              <a:rPr kumimoji="1" lang="ja-JP" altLang="en-US" smtClean="0"/>
              <a:t>‹#›</a:t>
            </a:fld>
            <a:endParaRPr kumimoji="1" lang="ja-JP" altLang="en-US"/>
          </a:p>
        </p:txBody>
      </p:sp>
    </p:spTree>
    <p:extLst>
      <p:ext uri="{BB962C8B-B14F-4D97-AF65-F5344CB8AC3E}">
        <p14:creationId xmlns:p14="http://schemas.microsoft.com/office/powerpoint/2010/main" val="23074537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1C3722-DF18-43A7-9D57-9C6EF710DC8E}" type="slidenum">
              <a:rPr kumimoji="1" lang="ja-JP" altLang="en-US" smtClean="0"/>
              <a:t>4</a:t>
            </a:fld>
            <a:endParaRPr kumimoji="1" lang="ja-JP" altLang="en-US"/>
          </a:p>
        </p:txBody>
      </p:sp>
    </p:spTree>
    <p:extLst>
      <p:ext uri="{BB962C8B-B14F-4D97-AF65-F5344CB8AC3E}">
        <p14:creationId xmlns:p14="http://schemas.microsoft.com/office/powerpoint/2010/main" val="3565808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86448CF-1889-403E-AD4E-7515EC7B97E4}" type="datetime1">
              <a:rPr kumimoji="1" lang="ja-JP" altLang="en-US" smtClean="0"/>
              <a:t>2025/8/14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141488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20962C0-8543-4407-A186-F7839793C518}" type="datetime1">
              <a:rPr kumimoji="1" lang="ja-JP" altLang="en-US" smtClean="0"/>
              <a:t>2025/8/14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4422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F718378B-D84C-4C72-A69F-5BD8E2CCDD6B}" type="datetime1">
              <a:rPr kumimoji="1" lang="ja-JP" altLang="en-US" smtClean="0"/>
              <a:t>2025/8/14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839582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1690B4-3B0F-4BB2-9593-5392CA981906}" type="datetime1">
              <a:rPr kumimoji="1" lang="ja-JP" altLang="en-US" smtClean="0"/>
              <a:t>2025/8/14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43321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BADFCC7-D799-4B03-B822-D14F30B6C899}" type="datetime1">
              <a:rPr kumimoji="1" lang="ja-JP" altLang="en-US" smtClean="0"/>
              <a:t>2025/8/14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016188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884AB50-E190-4BA0-8D09-C237CFA505E4}" type="datetime1">
              <a:rPr kumimoji="1" lang="ja-JP" altLang="en-US" smtClean="0"/>
              <a:t>2025/8/14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354409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AE1CF99E-B53E-489F-88F2-BC9533D47AEE}" type="datetime1">
              <a:rPr kumimoji="1" lang="ja-JP" altLang="en-US" smtClean="0"/>
              <a:t>2025/8/14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4053349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52A2CF-549B-4FE8-B381-1A4A903B3EBF}" type="datetime1">
              <a:rPr kumimoji="1" lang="ja-JP" altLang="en-US" smtClean="0"/>
              <a:t>2025/8/14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578387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23D8CE-8666-4141-84EF-355DF53C0F56}" type="datetime1">
              <a:rPr kumimoji="1" lang="ja-JP" altLang="en-US" smtClean="0"/>
              <a:t>2025/8/14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729159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ABBDF9A-DA47-498D-A659-D26EBFBE8E54}" type="datetime1">
              <a:rPr kumimoji="1" lang="ja-JP" altLang="en-US" smtClean="0"/>
              <a:t>2025/8/14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3352882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F2C6C8-2269-4556-8092-552789170F2F}" type="datetime1">
              <a:rPr kumimoji="1" lang="ja-JP" altLang="en-US" smtClean="0"/>
              <a:t>2025/8/14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474791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F617E5FF-2563-4810-86F6-FCDB2B58EC5C}" type="datetime1">
              <a:rPr kumimoji="1" lang="ja-JP" altLang="en-US" smtClean="0"/>
              <a:t>2025/8/14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046185321"/>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7" Type="http://schemas.openxmlformats.org/officeDocument/2006/relationships/chart" Target="../charts/chart11.xml"/><Relationship Id="rId2" Type="http://schemas.openxmlformats.org/officeDocument/2006/relationships/chart" Target="../charts/chart6.xml"/><Relationship Id="rId1" Type="http://schemas.openxmlformats.org/officeDocument/2006/relationships/slideLayout" Target="../slideLayouts/slideLayout7.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EEEEF5-32F4-4F35-94B3-62E02B44757C}"/>
              </a:ext>
            </a:extLst>
          </p:cNvPr>
          <p:cNvSpPr>
            <a:spLocks noGrp="1"/>
          </p:cNvSpPr>
          <p:nvPr>
            <p:ph type="ctrTitle"/>
          </p:nvPr>
        </p:nvSpPr>
        <p:spPr>
          <a:xfrm>
            <a:off x="-34835" y="2029097"/>
            <a:ext cx="12261669" cy="1566360"/>
          </a:xfrm>
        </p:spPr>
        <p:style>
          <a:lnRef idx="3">
            <a:schemeClr val="lt1"/>
          </a:lnRef>
          <a:fillRef idx="1">
            <a:schemeClr val="accent5"/>
          </a:fillRef>
          <a:effectRef idx="1">
            <a:schemeClr val="accent5"/>
          </a:effectRef>
          <a:fontRef idx="minor">
            <a:schemeClr val="lt1"/>
          </a:fontRef>
        </p:style>
        <p:txBody>
          <a:bodyPr>
            <a:normAutofit fontScale="90000"/>
          </a:bodyPr>
          <a:lstStyle/>
          <a:p>
            <a:r>
              <a:rPr kumimoji="1" lang="ja-JP" altLang="en-US" sz="4800" b="1" dirty="0"/>
              <a:t>発達障がい児者を診療する医療機関の実態調査結果を踏まえた課題と取り組むべき方向性について</a:t>
            </a:r>
          </a:p>
        </p:txBody>
      </p:sp>
      <p:sp>
        <p:nvSpPr>
          <p:cNvPr id="3" name="字幕 2">
            <a:extLst>
              <a:ext uri="{FF2B5EF4-FFF2-40B4-BE49-F238E27FC236}">
                <a16:creationId xmlns:a16="http://schemas.microsoft.com/office/drawing/2014/main" id="{1F17B037-DF3E-47C5-8A1A-EAD7E6B8456B}"/>
              </a:ext>
            </a:extLst>
          </p:cNvPr>
          <p:cNvSpPr>
            <a:spLocks noGrp="1"/>
          </p:cNvSpPr>
          <p:nvPr>
            <p:ph type="subTitle" idx="1"/>
          </p:nvPr>
        </p:nvSpPr>
        <p:spPr>
          <a:xfrm>
            <a:off x="3082834" y="5300209"/>
            <a:ext cx="9144000" cy="1655762"/>
          </a:xfrm>
        </p:spPr>
        <p:txBody>
          <a:bodyPr/>
          <a:lstStyle/>
          <a:p>
            <a:r>
              <a:rPr lang="ja-JP" altLang="en-US" u="sng" dirty="0"/>
              <a:t>令和７</a:t>
            </a:r>
            <a:r>
              <a:rPr kumimoji="1" lang="ja-JP" altLang="en-US" u="sng" dirty="0"/>
              <a:t>年８月</a:t>
            </a:r>
            <a:r>
              <a:rPr lang="en-US" altLang="ja-JP" u="sng" dirty="0"/>
              <a:t>21</a:t>
            </a:r>
            <a:r>
              <a:rPr kumimoji="1" lang="ja-JP" altLang="en-US" u="sng" dirty="0"/>
              <a:t>日　大阪府福祉部障がい福祉室地域生活支援課</a:t>
            </a:r>
          </a:p>
        </p:txBody>
      </p:sp>
      <p:sp>
        <p:nvSpPr>
          <p:cNvPr id="4" name="スライド番号プレースホルダー 3">
            <a:extLst>
              <a:ext uri="{FF2B5EF4-FFF2-40B4-BE49-F238E27FC236}">
                <a16:creationId xmlns:a16="http://schemas.microsoft.com/office/drawing/2014/main" id="{F77270CA-54A1-47CC-93CB-58A8CBB070C0}"/>
              </a:ext>
            </a:extLst>
          </p:cNvPr>
          <p:cNvSpPr>
            <a:spLocks noGrp="1"/>
          </p:cNvSpPr>
          <p:nvPr>
            <p:ph type="sldNum" sz="quarter" idx="12"/>
          </p:nvPr>
        </p:nvSpPr>
        <p:spPr/>
        <p:txBody>
          <a:bodyPr/>
          <a:lstStyle/>
          <a:p>
            <a:fld id="{BDA3839F-8F31-49AD-9A69-7A194C78B29C}" type="slidenum">
              <a:rPr kumimoji="1" lang="ja-JP" altLang="en-US" b="1" smtClean="0">
                <a:latin typeface="Meiryo UI" panose="020B0604030504040204" pitchFamily="50" charset="-128"/>
                <a:ea typeface="Meiryo UI" panose="020B0604030504040204" pitchFamily="50" charset="-128"/>
              </a:rPr>
              <a:t>1</a:t>
            </a:fld>
            <a:endParaRPr kumimoji="1" lang="ja-JP" altLang="en-US" b="1"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75088467-CCFA-4309-94F7-711E0724615F}"/>
              </a:ext>
            </a:extLst>
          </p:cNvPr>
          <p:cNvSpPr txBox="1"/>
          <p:nvPr/>
        </p:nvSpPr>
        <p:spPr>
          <a:xfrm>
            <a:off x="2960949" y="526062"/>
            <a:ext cx="9387769" cy="369332"/>
          </a:xfrm>
          <a:prstGeom prst="rect">
            <a:avLst/>
          </a:prstGeom>
          <a:noFill/>
        </p:spPr>
        <p:txBody>
          <a:bodyPr wrap="square" rtlCol="0">
            <a:spAutoFit/>
          </a:bodyPr>
          <a:lstStyle/>
          <a:p>
            <a:r>
              <a:rPr kumimoji="1" lang="ja-JP" altLang="en-US" dirty="0"/>
              <a:t>令和７年度大阪府発達障がい児者支援体制整備検討部会こどもワーキンググループ（資料３）</a:t>
            </a:r>
          </a:p>
        </p:txBody>
      </p:sp>
    </p:spTree>
    <p:extLst>
      <p:ext uri="{BB962C8B-B14F-4D97-AF65-F5344CB8AC3E}">
        <p14:creationId xmlns:p14="http://schemas.microsoft.com/office/powerpoint/2010/main" val="483535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C15C6E2-411B-44FC-B2D6-C0F3518D8437}"/>
              </a:ext>
            </a:extLst>
          </p:cNvPr>
          <p:cNvSpPr>
            <a:spLocks noGrp="1"/>
          </p:cNvSpPr>
          <p:nvPr>
            <p:ph type="sldNum" sz="quarter" idx="12"/>
          </p:nvPr>
        </p:nvSpPr>
        <p:spPr/>
        <p:txBody>
          <a:bodyPr/>
          <a:lstStyle/>
          <a:p>
            <a:fld id="{3F044110-C8C5-4837-8817-7F8B4D0D154B}" type="slidenum">
              <a:rPr kumimoji="1" lang="ja-JP" altLang="en-US" smtClean="0"/>
              <a:t>10</a:t>
            </a:fld>
            <a:endParaRPr kumimoji="1" lang="ja-JP" altLang="en-US"/>
          </a:p>
        </p:txBody>
      </p:sp>
      <p:sp>
        <p:nvSpPr>
          <p:cNvPr id="3" name="テキスト ボックス 2">
            <a:extLst>
              <a:ext uri="{FF2B5EF4-FFF2-40B4-BE49-F238E27FC236}">
                <a16:creationId xmlns:a16="http://schemas.microsoft.com/office/drawing/2014/main" id="{5B721874-4FC8-4719-834A-0142B5A5357B}"/>
              </a:ext>
            </a:extLst>
          </p:cNvPr>
          <p:cNvSpPr txBox="1"/>
          <p:nvPr/>
        </p:nvSpPr>
        <p:spPr>
          <a:xfrm>
            <a:off x="457201" y="633976"/>
            <a:ext cx="11186719" cy="784830"/>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500" dirty="0">
                <a:latin typeface="游ゴシック" panose="020B0400000000000000" pitchFamily="50" charset="-128"/>
                <a:ea typeface="游ゴシック" panose="020B0400000000000000" pitchFamily="50" charset="-128"/>
              </a:rPr>
              <a:t>患者をサポートするにあたって連携に課題を感じる機関として最も多かったのは、本人が所属している小・中学校で、次に本人が所属している保育所・幼稚園や勤務先が続いた。</a:t>
            </a:r>
            <a:endParaRPr kumimoji="1" lang="en-US" altLang="ja-JP" sz="1500" dirty="0">
              <a:latin typeface="游ゴシック" panose="020B0400000000000000" pitchFamily="50" charset="-128"/>
              <a:ea typeface="游ゴシック" panose="020B0400000000000000" pitchFamily="50" charset="-128"/>
            </a:endParaRPr>
          </a:p>
          <a:p>
            <a:r>
              <a:rPr kumimoji="1" lang="ja-JP" altLang="en-US" sz="1500" dirty="0">
                <a:latin typeface="游ゴシック" panose="020B0400000000000000" pitchFamily="50" charset="-128"/>
                <a:ea typeface="游ゴシック" panose="020B0400000000000000" pitchFamily="50" charset="-128"/>
              </a:rPr>
              <a:t>課題に感じる理由としては、連携するための時間や場、機会がない、連携に対して理解を得られないという理由が多かった。</a:t>
            </a:r>
            <a:endParaRPr kumimoji="1" lang="en-US" altLang="ja-JP" sz="1500" dirty="0">
              <a:latin typeface="游ゴシック" panose="020B0400000000000000" pitchFamily="50" charset="-128"/>
              <a:ea typeface="游ゴシック" panose="020B0400000000000000" pitchFamily="50" charset="-128"/>
            </a:endParaRPr>
          </a:p>
        </p:txBody>
      </p:sp>
      <p:sp>
        <p:nvSpPr>
          <p:cNvPr id="4" name="テキスト ボックス 3">
            <a:extLst>
              <a:ext uri="{FF2B5EF4-FFF2-40B4-BE49-F238E27FC236}">
                <a16:creationId xmlns:a16="http://schemas.microsoft.com/office/drawing/2014/main" id="{F12A8AA9-392E-410C-9B46-62E6815C9BC5}"/>
              </a:ext>
            </a:extLst>
          </p:cNvPr>
          <p:cNvSpPr txBox="1"/>
          <p:nvPr/>
        </p:nvSpPr>
        <p:spPr>
          <a:xfrm>
            <a:off x="249572" y="203526"/>
            <a:ext cx="4278386"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a:t>連携に課題を感じる機関とその理由</a:t>
            </a:r>
          </a:p>
        </p:txBody>
      </p:sp>
      <p:graphicFrame>
        <p:nvGraphicFramePr>
          <p:cNvPr id="5" name="グラフ 4">
            <a:extLst>
              <a:ext uri="{FF2B5EF4-FFF2-40B4-BE49-F238E27FC236}">
                <a16:creationId xmlns:a16="http://schemas.microsoft.com/office/drawing/2014/main" id="{668AC655-078F-4353-A487-355892D67DCD}"/>
              </a:ext>
            </a:extLst>
          </p:cNvPr>
          <p:cNvGraphicFramePr>
            <a:graphicFrameLocks/>
          </p:cNvGraphicFramePr>
          <p:nvPr>
            <p:extLst>
              <p:ext uri="{D42A27DB-BD31-4B8C-83A1-F6EECF244321}">
                <p14:modId xmlns:p14="http://schemas.microsoft.com/office/powerpoint/2010/main" val="1918879205"/>
              </p:ext>
            </p:extLst>
          </p:nvPr>
        </p:nvGraphicFramePr>
        <p:xfrm>
          <a:off x="457201" y="1983602"/>
          <a:ext cx="6220435" cy="46767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a:extLst>
              <a:ext uri="{FF2B5EF4-FFF2-40B4-BE49-F238E27FC236}">
                <a16:creationId xmlns:a16="http://schemas.microsoft.com/office/drawing/2014/main" id="{DB69BB6D-88D0-408F-8AA3-32DA3EFA57FC}"/>
              </a:ext>
            </a:extLst>
          </p:cNvPr>
          <p:cNvGraphicFramePr>
            <a:graphicFrameLocks/>
          </p:cNvGraphicFramePr>
          <p:nvPr>
            <p:extLst>
              <p:ext uri="{D42A27DB-BD31-4B8C-83A1-F6EECF244321}">
                <p14:modId xmlns:p14="http://schemas.microsoft.com/office/powerpoint/2010/main" val="1899433382"/>
              </p:ext>
            </p:extLst>
          </p:nvPr>
        </p:nvGraphicFramePr>
        <p:xfrm>
          <a:off x="6927081" y="1983602"/>
          <a:ext cx="4914547" cy="4676756"/>
        </p:xfrm>
        <a:graphic>
          <a:graphicData uri="http://schemas.openxmlformats.org/drawingml/2006/chart">
            <c:chart xmlns:c="http://schemas.openxmlformats.org/drawingml/2006/chart" xmlns:r="http://schemas.openxmlformats.org/officeDocument/2006/relationships" r:id="rId3"/>
          </a:graphicData>
        </a:graphic>
      </p:graphicFrame>
      <p:sp>
        <p:nvSpPr>
          <p:cNvPr id="8" name="テキスト ボックス 7">
            <a:extLst>
              <a:ext uri="{FF2B5EF4-FFF2-40B4-BE49-F238E27FC236}">
                <a16:creationId xmlns:a16="http://schemas.microsoft.com/office/drawing/2014/main" id="{CD8ED1F0-ECB2-4F76-BC0A-F27E68151A76}"/>
              </a:ext>
            </a:extLst>
          </p:cNvPr>
          <p:cNvSpPr txBox="1"/>
          <p:nvPr/>
        </p:nvSpPr>
        <p:spPr>
          <a:xfrm>
            <a:off x="314586" y="1614707"/>
            <a:ext cx="6505663" cy="307777"/>
          </a:xfrm>
          <a:prstGeom prst="rect">
            <a:avLst/>
          </a:prstGeom>
          <a:noFill/>
        </p:spPr>
        <p:txBody>
          <a:bodyPr wrap="square">
            <a:spAutoFit/>
          </a:bodyPr>
          <a:lstStyle/>
          <a:p>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〇発達障がいのある患者をサポートするにあたって、連携に課題を感じる機関</a:t>
            </a:r>
            <a:r>
              <a:rPr lang="ja-JP" altLang="en-US" sz="1400" dirty="0"/>
              <a:t> </a:t>
            </a:r>
          </a:p>
        </p:txBody>
      </p:sp>
      <p:sp>
        <p:nvSpPr>
          <p:cNvPr id="10" name="テキスト ボックス 9">
            <a:extLst>
              <a:ext uri="{FF2B5EF4-FFF2-40B4-BE49-F238E27FC236}">
                <a16:creationId xmlns:a16="http://schemas.microsoft.com/office/drawing/2014/main" id="{E710E8E5-C842-4CFA-884C-ED31F1DBCDD3}"/>
              </a:ext>
            </a:extLst>
          </p:cNvPr>
          <p:cNvSpPr txBox="1"/>
          <p:nvPr/>
        </p:nvSpPr>
        <p:spPr>
          <a:xfrm>
            <a:off x="6869471" y="1614707"/>
            <a:ext cx="3496112" cy="307777"/>
          </a:xfrm>
          <a:prstGeom prst="rect">
            <a:avLst/>
          </a:prstGeom>
          <a:noFill/>
        </p:spPr>
        <p:txBody>
          <a:bodyPr wrap="square">
            <a:spAutoFit/>
          </a:bodyPr>
          <a:lstStyle/>
          <a:p>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〇連携に課題を感じる理由</a:t>
            </a:r>
            <a:r>
              <a:rPr lang="ja-JP" altLang="en-US" sz="1400" dirty="0"/>
              <a:t> </a:t>
            </a:r>
          </a:p>
        </p:txBody>
      </p:sp>
    </p:spTree>
    <p:extLst>
      <p:ext uri="{BB962C8B-B14F-4D97-AF65-F5344CB8AC3E}">
        <p14:creationId xmlns:p14="http://schemas.microsoft.com/office/powerpoint/2010/main" val="2373686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C15C6E2-411B-44FC-B2D6-C0F3518D8437}"/>
              </a:ext>
            </a:extLst>
          </p:cNvPr>
          <p:cNvSpPr>
            <a:spLocks noGrp="1"/>
          </p:cNvSpPr>
          <p:nvPr>
            <p:ph type="sldNum" sz="quarter" idx="12"/>
          </p:nvPr>
        </p:nvSpPr>
        <p:spPr/>
        <p:txBody>
          <a:bodyPr/>
          <a:lstStyle/>
          <a:p>
            <a:fld id="{3F044110-C8C5-4837-8817-7F8B4D0D154B}" type="slidenum">
              <a:rPr kumimoji="1" lang="ja-JP" altLang="en-US" smtClean="0"/>
              <a:t>11</a:t>
            </a:fld>
            <a:endParaRPr kumimoji="1" lang="ja-JP" altLang="en-US"/>
          </a:p>
        </p:txBody>
      </p:sp>
      <p:sp>
        <p:nvSpPr>
          <p:cNvPr id="3" name="テキスト ボックス 2">
            <a:extLst>
              <a:ext uri="{FF2B5EF4-FFF2-40B4-BE49-F238E27FC236}">
                <a16:creationId xmlns:a16="http://schemas.microsoft.com/office/drawing/2014/main" id="{5B721874-4FC8-4719-834A-0142B5A5357B}"/>
              </a:ext>
            </a:extLst>
          </p:cNvPr>
          <p:cNvSpPr txBox="1"/>
          <p:nvPr/>
        </p:nvSpPr>
        <p:spPr>
          <a:xfrm>
            <a:off x="392973" y="715204"/>
            <a:ext cx="11186719" cy="784830"/>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500" dirty="0">
                <a:latin typeface="游ゴシック" panose="020B0400000000000000" pitchFamily="50" charset="-128"/>
                <a:ea typeface="游ゴシック" panose="020B0400000000000000" pitchFamily="50" charset="-128"/>
              </a:rPr>
              <a:t>大阪府発達障がい医療機関ネットワークに登録することにより感じるメリットについては、府ホームページで診断ができる旨を周知してもらえること、府の取組に協力できることなどが上位となった。</a:t>
            </a:r>
            <a:endParaRPr kumimoji="1" lang="en-US" altLang="ja-JP" sz="1500" dirty="0">
              <a:latin typeface="游ゴシック" panose="020B0400000000000000" pitchFamily="50" charset="-128"/>
              <a:ea typeface="游ゴシック" panose="020B0400000000000000" pitchFamily="50" charset="-128"/>
            </a:endParaRPr>
          </a:p>
          <a:p>
            <a:r>
              <a:rPr kumimoji="1" lang="ja-JP" altLang="en-US" sz="1500" dirty="0">
                <a:latin typeface="游ゴシック" panose="020B0400000000000000" pitchFamily="50" charset="-128"/>
                <a:ea typeface="游ゴシック" panose="020B0400000000000000" pitchFamily="50" charset="-128"/>
              </a:rPr>
              <a:t>圏域ごとに設置する拠点医療機関に期待する役割や機能としては、個別ケースの相談などの診療支援が最も回答が多かった。</a:t>
            </a:r>
            <a:endParaRPr kumimoji="1" lang="en-US" altLang="ja-JP" sz="1500" dirty="0">
              <a:latin typeface="游ゴシック" panose="020B0400000000000000" pitchFamily="50" charset="-128"/>
              <a:ea typeface="游ゴシック" panose="020B0400000000000000" pitchFamily="50" charset="-128"/>
            </a:endParaRPr>
          </a:p>
        </p:txBody>
      </p:sp>
      <p:sp>
        <p:nvSpPr>
          <p:cNvPr id="4" name="テキスト ボックス 3">
            <a:extLst>
              <a:ext uri="{FF2B5EF4-FFF2-40B4-BE49-F238E27FC236}">
                <a16:creationId xmlns:a16="http://schemas.microsoft.com/office/drawing/2014/main" id="{F12A8AA9-392E-410C-9B46-62E6815C9BC5}"/>
              </a:ext>
            </a:extLst>
          </p:cNvPr>
          <p:cNvSpPr txBox="1"/>
          <p:nvPr/>
        </p:nvSpPr>
        <p:spPr>
          <a:xfrm>
            <a:off x="249572" y="265749"/>
            <a:ext cx="7166296"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a:t>医療機関ネットワークのメリット及び拠点医療機関に期待する機能</a:t>
            </a:r>
          </a:p>
        </p:txBody>
      </p:sp>
      <p:sp>
        <p:nvSpPr>
          <p:cNvPr id="8" name="テキスト ボックス 7">
            <a:extLst>
              <a:ext uri="{FF2B5EF4-FFF2-40B4-BE49-F238E27FC236}">
                <a16:creationId xmlns:a16="http://schemas.microsoft.com/office/drawing/2014/main" id="{CD8ED1F0-ECB2-4F76-BC0A-F27E68151A76}"/>
              </a:ext>
            </a:extLst>
          </p:cNvPr>
          <p:cNvSpPr txBox="1"/>
          <p:nvPr/>
        </p:nvSpPr>
        <p:spPr>
          <a:xfrm>
            <a:off x="392973" y="1950919"/>
            <a:ext cx="6505663" cy="307777"/>
          </a:xfrm>
          <a:prstGeom prst="rect">
            <a:avLst/>
          </a:prstGeom>
          <a:noFill/>
        </p:spPr>
        <p:txBody>
          <a:bodyPr wrap="square">
            <a:spAutoFit/>
          </a:bodyPr>
          <a:lstStyle/>
          <a:p>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〇医療機関ネットワーク登録で感じるメリット</a:t>
            </a:r>
            <a:endParaRPr lang="ja-JP" altLang="en-US" sz="1400" dirty="0"/>
          </a:p>
        </p:txBody>
      </p:sp>
      <p:sp>
        <p:nvSpPr>
          <p:cNvPr id="10" name="テキスト ボックス 9">
            <a:extLst>
              <a:ext uri="{FF2B5EF4-FFF2-40B4-BE49-F238E27FC236}">
                <a16:creationId xmlns:a16="http://schemas.microsoft.com/office/drawing/2014/main" id="{E710E8E5-C842-4CFA-884C-ED31F1DBCDD3}"/>
              </a:ext>
            </a:extLst>
          </p:cNvPr>
          <p:cNvSpPr txBox="1"/>
          <p:nvPr/>
        </p:nvSpPr>
        <p:spPr>
          <a:xfrm>
            <a:off x="6293516" y="1962427"/>
            <a:ext cx="3496112" cy="307777"/>
          </a:xfrm>
          <a:prstGeom prst="rect">
            <a:avLst/>
          </a:prstGeom>
          <a:noFill/>
        </p:spPr>
        <p:txBody>
          <a:bodyPr wrap="square">
            <a:spAutoFit/>
          </a:bodyPr>
          <a:lstStyle/>
          <a:p>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〇拠点医療機関に期待する役割や機能</a:t>
            </a:r>
            <a:r>
              <a:rPr lang="ja-JP" altLang="en-US" sz="1400" dirty="0"/>
              <a:t> </a:t>
            </a:r>
          </a:p>
        </p:txBody>
      </p:sp>
      <p:graphicFrame>
        <p:nvGraphicFramePr>
          <p:cNvPr id="9" name="グラフ 8">
            <a:extLst>
              <a:ext uri="{FF2B5EF4-FFF2-40B4-BE49-F238E27FC236}">
                <a16:creationId xmlns:a16="http://schemas.microsoft.com/office/drawing/2014/main" id="{40204044-CD5D-44A5-82C6-EDE4FDF4A594}"/>
              </a:ext>
            </a:extLst>
          </p:cNvPr>
          <p:cNvGraphicFramePr>
            <a:graphicFrameLocks/>
          </p:cNvGraphicFramePr>
          <p:nvPr>
            <p:extLst>
              <p:ext uri="{D42A27DB-BD31-4B8C-83A1-F6EECF244321}">
                <p14:modId xmlns:p14="http://schemas.microsoft.com/office/powerpoint/2010/main" val="2796999916"/>
              </p:ext>
            </p:extLst>
          </p:nvPr>
        </p:nvGraphicFramePr>
        <p:xfrm>
          <a:off x="392973" y="2427210"/>
          <a:ext cx="5823269" cy="390924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a:extLst>
              <a:ext uri="{FF2B5EF4-FFF2-40B4-BE49-F238E27FC236}">
                <a16:creationId xmlns:a16="http://schemas.microsoft.com/office/drawing/2014/main" id="{7F8B8FEF-C794-48AF-A7F0-A73CFCD327E2}"/>
              </a:ext>
            </a:extLst>
          </p:cNvPr>
          <p:cNvGraphicFramePr>
            <a:graphicFrameLocks/>
          </p:cNvGraphicFramePr>
          <p:nvPr>
            <p:extLst>
              <p:ext uri="{D42A27DB-BD31-4B8C-83A1-F6EECF244321}">
                <p14:modId xmlns:p14="http://schemas.microsoft.com/office/powerpoint/2010/main" val="2393830739"/>
              </p:ext>
            </p:extLst>
          </p:nvPr>
        </p:nvGraphicFramePr>
        <p:xfrm>
          <a:off x="6358855" y="2435600"/>
          <a:ext cx="5645791" cy="39092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29126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C15C6E2-411B-44FC-B2D6-C0F3518D8437}"/>
              </a:ext>
            </a:extLst>
          </p:cNvPr>
          <p:cNvSpPr>
            <a:spLocks noGrp="1"/>
          </p:cNvSpPr>
          <p:nvPr>
            <p:ph type="sldNum" sz="quarter" idx="12"/>
          </p:nvPr>
        </p:nvSpPr>
        <p:spPr/>
        <p:txBody>
          <a:bodyPr/>
          <a:lstStyle/>
          <a:p>
            <a:fld id="{3F044110-C8C5-4837-8817-7F8B4D0D154B}" type="slidenum">
              <a:rPr kumimoji="1" lang="ja-JP" altLang="en-US" smtClean="0"/>
              <a:t>12</a:t>
            </a:fld>
            <a:endParaRPr kumimoji="1" lang="ja-JP" altLang="en-US"/>
          </a:p>
        </p:txBody>
      </p:sp>
      <p:sp>
        <p:nvSpPr>
          <p:cNvPr id="3" name="テキスト ボックス 2">
            <a:extLst>
              <a:ext uri="{FF2B5EF4-FFF2-40B4-BE49-F238E27FC236}">
                <a16:creationId xmlns:a16="http://schemas.microsoft.com/office/drawing/2014/main" id="{5B721874-4FC8-4719-834A-0142B5A5357B}"/>
              </a:ext>
            </a:extLst>
          </p:cNvPr>
          <p:cNvSpPr txBox="1"/>
          <p:nvPr/>
        </p:nvSpPr>
        <p:spPr>
          <a:xfrm>
            <a:off x="502640" y="821893"/>
            <a:ext cx="11186719" cy="553998"/>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500" dirty="0">
                <a:latin typeface="游ゴシック" panose="020B0400000000000000" pitchFamily="50" charset="-128"/>
                <a:ea typeface="游ゴシック" panose="020B0400000000000000" pitchFamily="50" charset="-128"/>
              </a:rPr>
              <a:t>発達障がい児者の診療にあたって行政（市町村・大阪府）に求める支援としては、医療機関と他の支援機関との連携・交流の場の提供が最も多く、次に診療報酬に関する国への働きかけ、患者に案内できる支援機関や制度等の情報提供が続いた。</a:t>
            </a:r>
            <a:endParaRPr kumimoji="1" lang="en-US" altLang="ja-JP" sz="1500" dirty="0">
              <a:latin typeface="游ゴシック" panose="020B0400000000000000" pitchFamily="50" charset="-128"/>
              <a:ea typeface="游ゴシック" panose="020B0400000000000000" pitchFamily="50" charset="-128"/>
            </a:endParaRPr>
          </a:p>
        </p:txBody>
      </p:sp>
      <p:sp>
        <p:nvSpPr>
          <p:cNvPr id="4" name="テキスト ボックス 3">
            <a:extLst>
              <a:ext uri="{FF2B5EF4-FFF2-40B4-BE49-F238E27FC236}">
                <a16:creationId xmlns:a16="http://schemas.microsoft.com/office/drawing/2014/main" id="{F12A8AA9-392E-410C-9B46-62E6815C9BC5}"/>
              </a:ext>
            </a:extLst>
          </p:cNvPr>
          <p:cNvSpPr txBox="1"/>
          <p:nvPr/>
        </p:nvSpPr>
        <p:spPr>
          <a:xfrm>
            <a:off x="341851" y="312123"/>
            <a:ext cx="7728358"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a:t>発達障がい児者の診療にあたって行政に求める支援</a:t>
            </a:r>
          </a:p>
        </p:txBody>
      </p:sp>
      <p:sp>
        <p:nvSpPr>
          <p:cNvPr id="8" name="テキスト ボックス 7">
            <a:extLst>
              <a:ext uri="{FF2B5EF4-FFF2-40B4-BE49-F238E27FC236}">
                <a16:creationId xmlns:a16="http://schemas.microsoft.com/office/drawing/2014/main" id="{CD8ED1F0-ECB2-4F76-BC0A-F27E68151A76}"/>
              </a:ext>
            </a:extLst>
          </p:cNvPr>
          <p:cNvSpPr txBox="1"/>
          <p:nvPr/>
        </p:nvSpPr>
        <p:spPr>
          <a:xfrm>
            <a:off x="615556" y="1780034"/>
            <a:ext cx="6505663" cy="338554"/>
          </a:xfrm>
          <a:prstGeom prst="rect">
            <a:avLst/>
          </a:prstGeom>
          <a:noFill/>
        </p:spPr>
        <p:txBody>
          <a:bodyPr wrap="square">
            <a:spAutoFit/>
          </a:bodyPr>
          <a:lstStyle/>
          <a:p>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〇行政（市町村・大阪府）に求める支援</a:t>
            </a:r>
            <a:endParaRPr lang="ja-JP" altLang="en-US" sz="1600" dirty="0"/>
          </a:p>
        </p:txBody>
      </p:sp>
      <p:graphicFrame>
        <p:nvGraphicFramePr>
          <p:cNvPr id="12" name="グラフ 11">
            <a:extLst>
              <a:ext uri="{FF2B5EF4-FFF2-40B4-BE49-F238E27FC236}">
                <a16:creationId xmlns:a16="http://schemas.microsoft.com/office/drawing/2014/main" id="{6A403F52-DEC5-4D2D-92BB-19E851E20ED7}"/>
              </a:ext>
            </a:extLst>
          </p:cNvPr>
          <p:cNvGraphicFramePr>
            <a:graphicFrameLocks/>
          </p:cNvGraphicFramePr>
          <p:nvPr>
            <p:extLst>
              <p:ext uri="{D42A27DB-BD31-4B8C-83A1-F6EECF244321}">
                <p14:modId xmlns:p14="http://schemas.microsoft.com/office/powerpoint/2010/main" val="2437875572"/>
              </p:ext>
            </p:extLst>
          </p:nvPr>
        </p:nvGraphicFramePr>
        <p:xfrm>
          <a:off x="615556" y="2265029"/>
          <a:ext cx="10021684" cy="39448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55673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C15C6E2-411B-44FC-B2D6-C0F3518D8437}"/>
              </a:ext>
            </a:extLst>
          </p:cNvPr>
          <p:cNvSpPr>
            <a:spLocks noGrp="1"/>
          </p:cNvSpPr>
          <p:nvPr>
            <p:ph type="sldNum" sz="quarter" idx="12"/>
          </p:nvPr>
        </p:nvSpPr>
        <p:spPr/>
        <p:txBody>
          <a:bodyPr/>
          <a:lstStyle/>
          <a:p>
            <a:fld id="{3F044110-C8C5-4837-8817-7F8B4D0D154B}" type="slidenum">
              <a:rPr kumimoji="1" lang="ja-JP" altLang="en-US" smtClean="0"/>
              <a:t>13</a:t>
            </a:fld>
            <a:endParaRPr kumimoji="1" lang="ja-JP" altLang="en-US"/>
          </a:p>
        </p:txBody>
      </p:sp>
      <p:sp>
        <p:nvSpPr>
          <p:cNvPr id="3" name="テキスト ボックス 2">
            <a:extLst>
              <a:ext uri="{FF2B5EF4-FFF2-40B4-BE49-F238E27FC236}">
                <a16:creationId xmlns:a16="http://schemas.microsoft.com/office/drawing/2014/main" id="{5B721874-4FC8-4719-834A-0142B5A5357B}"/>
              </a:ext>
            </a:extLst>
          </p:cNvPr>
          <p:cNvSpPr txBox="1"/>
          <p:nvPr/>
        </p:nvSpPr>
        <p:spPr>
          <a:xfrm>
            <a:off x="502640" y="949041"/>
            <a:ext cx="11186719" cy="1015663"/>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500" dirty="0">
                <a:latin typeface="游ゴシック" panose="020B0400000000000000" pitchFamily="50" charset="-128"/>
                <a:ea typeface="游ゴシック" panose="020B0400000000000000" pitchFamily="50" charset="-128"/>
              </a:rPr>
              <a:t>現在の貴院における発達障がいの初診の待機期間についてどのように考えますか、という質問に対しては、非常に長い又は長いと回答した医療機関は１０（</a:t>
            </a:r>
            <a:r>
              <a:rPr kumimoji="1" lang="en-US" altLang="ja-JP" sz="1500" dirty="0">
                <a:latin typeface="游ゴシック" panose="020B0400000000000000" pitchFamily="50" charset="-128"/>
                <a:ea typeface="游ゴシック" panose="020B0400000000000000" pitchFamily="50" charset="-128"/>
              </a:rPr>
              <a:t>25.6</a:t>
            </a:r>
            <a:r>
              <a:rPr kumimoji="1" lang="ja-JP" altLang="en-US" sz="1500" dirty="0">
                <a:latin typeface="游ゴシック" panose="020B0400000000000000" pitchFamily="50" charset="-128"/>
                <a:ea typeface="游ゴシック" panose="020B0400000000000000" pitchFamily="50" charset="-128"/>
              </a:rPr>
              <a:t>％）、妥当であると回答したのは２１（</a:t>
            </a:r>
            <a:r>
              <a:rPr kumimoji="1" lang="en-US" altLang="ja-JP" sz="1500" dirty="0">
                <a:latin typeface="游ゴシック" panose="020B0400000000000000" pitchFamily="50" charset="-128"/>
                <a:ea typeface="游ゴシック" panose="020B0400000000000000" pitchFamily="50" charset="-128"/>
              </a:rPr>
              <a:t>53.9</a:t>
            </a:r>
            <a:r>
              <a:rPr kumimoji="1" lang="ja-JP" altLang="en-US" sz="1500" dirty="0">
                <a:latin typeface="游ゴシック" panose="020B0400000000000000" pitchFamily="50" charset="-128"/>
                <a:ea typeface="游ゴシック" panose="020B0400000000000000" pitchFamily="50" charset="-128"/>
              </a:rPr>
              <a:t>％）わからない・評価できないと回答したのは８（</a:t>
            </a:r>
            <a:r>
              <a:rPr kumimoji="1" lang="en-US" altLang="ja-JP" sz="1500" dirty="0">
                <a:latin typeface="游ゴシック" panose="020B0400000000000000" pitchFamily="50" charset="-128"/>
                <a:ea typeface="游ゴシック" panose="020B0400000000000000" pitchFamily="50" charset="-128"/>
              </a:rPr>
              <a:t>20.5</a:t>
            </a:r>
            <a:r>
              <a:rPr kumimoji="1" lang="ja-JP" altLang="en-US" sz="1500" dirty="0">
                <a:latin typeface="游ゴシック" panose="020B0400000000000000" pitchFamily="50" charset="-128"/>
                <a:ea typeface="游ゴシック" panose="020B0400000000000000" pitchFamily="50" charset="-128"/>
              </a:rPr>
              <a:t>％）医療機関であった。</a:t>
            </a:r>
            <a:endParaRPr kumimoji="1" lang="en-US" altLang="ja-JP" sz="1500" dirty="0">
              <a:latin typeface="游ゴシック" panose="020B0400000000000000" pitchFamily="50" charset="-128"/>
              <a:ea typeface="游ゴシック" panose="020B0400000000000000" pitchFamily="50" charset="-128"/>
            </a:endParaRPr>
          </a:p>
          <a:p>
            <a:r>
              <a:rPr kumimoji="1" lang="ja-JP" altLang="en-US" sz="1500" dirty="0">
                <a:latin typeface="游ゴシック" panose="020B0400000000000000" pitchFamily="50" charset="-128"/>
                <a:ea typeface="游ゴシック" panose="020B0400000000000000" pitchFamily="50" charset="-128"/>
              </a:rPr>
              <a:t>待機期間が妥当であると回答した医療機関は、すべて待機期間が６０日以内であった。</a:t>
            </a:r>
            <a:endParaRPr kumimoji="1" lang="en-US" altLang="ja-JP" sz="1500" dirty="0">
              <a:latin typeface="游ゴシック" panose="020B0400000000000000" pitchFamily="50" charset="-128"/>
              <a:ea typeface="游ゴシック" panose="020B0400000000000000" pitchFamily="50" charset="-128"/>
            </a:endParaRPr>
          </a:p>
        </p:txBody>
      </p:sp>
      <p:sp>
        <p:nvSpPr>
          <p:cNvPr id="4" name="テキスト ボックス 3">
            <a:extLst>
              <a:ext uri="{FF2B5EF4-FFF2-40B4-BE49-F238E27FC236}">
                <a16:creationId xmlns:a16="http://schemas.microsoft.com/office/drawing/2014/main" id="{F12A8AA9-392E-410C-9B46-62E6815C9BC5}"/>
              </a:ext>
            </a:extLst>
          </p:cNvPr>
          <p:cNvSpPr txBox="1"/>
          <p:nvPr/>
        </p:nvSpPr>
        <p:spPr>
          <a:xfrm>
            <a:off x="341851" y="312123"/>
            <a:ext cx="5983448"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a:t>待期期間についての評価</a:t>
            </a:r>
          </a:p>
        </p:txBody>
      </p:sp>
      <p:sp>
        <p:nvSpPr>
          <p:cNvPr id="8" name="テキスト ボックス 7">
            <a:extLst>
              <a:ext uri="{FF2B5EF4-FFF2-40B4-BE49-F238E27FC236}">
                <a16:creationId xmlns:a16="http://schemas.microsoft.com/office/drawing/2014/main" id="{CD8ED1F0-ECB2-4F76-BC0A-F27E68151A76}"/>
              </a:ext>
            </a:extLst>
          </p:cNvPr>
          <p:cNvSpPr txBox="1"/>
          <p:nvPr/>
        </p:nvSpPr>
        <p:spPr>
          <a:xfrm>
            <a:off x="502640" y="2066245"/>
            <a:ext cx="5268986" cy="338554"/>
          </a:xfrm>
          <a:prstGeom prst="rect">
            <a:avLst/>
          </a:prstGeom>
          <a:noFill/>
        </p:spPr>
        <p:txBody>
          <a:bodyPr wrap="square">
            <a:spAutoFit/>
          </a:bodyPr>
          <a:lstStyle/>
          <a:p>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〇現在の初診の待機期間の受け止め</a:t>
            </a:r>
            <a:endParaRPr lang="ja-JP" altLang="en-US" sz="1600" dirty="0"/>
          </a:p>
        </p:txBody>
      </p:sp>
      <p:graphicFrame>
        <p:nvGraphicFramePr>
          <p:cNvPr id="7" name="グラフ 6">
            <a:extLst>
              <a:ext uri="{FF2B5EF4-FFF2-40B4-BE49-F238E27FC236}">
                <a16:creationId xmlns:a16="http://schemas.microsoft.com/office/drawing/2014/main" id="{589595FA-B290-4585-9844-3BB86142A308}"/>
              </a:ext>
            </a:extLst>
          </p:cNvPr>
          <p:cNvGraphicFramePr>
            <a:graphicFrameLocks/>
          </p:cNvGraphicFramePr>
          <p:nvPr>
            <p:extLst>
              <p:ext uri="{D42A27DB-BD31-4B8C-83A1-F6EECF244321}">
                <p14:modId xmlns:p14="http://schemas.microsoft.com/office/powerpoint/2010/main" val="3603305711"/>
              </p:ext>
            </p:extLst>
          </p:nvPr>
        </p:nvGraphicFramePr>
        <p:xfrm>
          <a:off x="502640" y="2495208"/>
          <a:ext cx="5151540" cy="370425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グラフ 16">
            <a:extLst>
              <a:ext uri="{FF2B5EF4-FFF2-40B4-BE49-F238E27FC236}">
                <a16:creationId xmlns:a16="http://schemas.microsoft.com/office/drawing/2014/main" id="{B644680A-71CD-4436-8552-B893981E83BC}"/>
              </a:ext>
            </a:extLst>
          </p:cNvPr>
          <p:cNvGraphicFramePr/>
          <p:nvPr>
            <p:extLst>
              <p:ext uri="{D42A27DB-BD31-4B8C-83A1-F6EECF244321}">
                <p14:modId xmlns:p14="http://schemas.microsoft.com/office/powerpoint/2010/main" val="3286859565"/>
              </p:ext>
            </p:extLst>
          </p:nvPr>
        </p:nvGraphicFramePr>
        <p:xfrm>
          <a:off x="5897462" y="2495208"/>
          <a:ext cx="5662568" cy="3704254"/>
        </p:xfrm>
        <a:graphic>
          <a:graphicData uri="http://schemas.openxmlformats.org/drawingml/2006/chart">
            <c:chart xmlns:c="http://schemas.openxmlformats.org/drawingml/2006/chart" xmlns:r="http://schemas.openxmlformats.org/officeDocument/2006/relationships" r:id="rId3"/>
          </a:graphicData>
        </a:graphic>
      </p:graphicFrame>
      <p:sp>
        <p:nvSpPr>
          <p:cNvPr id="18" name="テキスト ボックス 17">
            <a:extLst>
              <a:ext uri="{FF2B5EF4-FFF2-40B4-BE49-F238E27FC236}">
                <a16:creationId xmlns:a16="http://schemas.microsoft.com/office/drawing/2014/main" id="{D9E5B362-A053-4602-BA61-78442FAB7A4F}"/>
              </a:ext>
            </a:extLst>
          </p:cNvPr>
          <p:cNvSpPr txBox="1"/>
          <p:nvPr/>
        </p:nvSpPr>
        <p:spPr>
          <a:xfrm>
            <a:off x="5738070" y="2066245"/>
            <a:ext cx="5268986" cy="338554"/>
          </a:xfrm>
          <a:prstGeom prst="rect">
            <a:avLst/>
          </a:prstGeom>
          <a:noFill/>
        </p:spPr>
        <p:txBody>
          <a:bodyPr wrap="square">
            <a:spAutoFit/>
          </a:bodyPr>
          <a:lstStyle/>
          <a:p>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〇回答区分別の待期期間</a:t>
            </a:r>
            <a:endParaRPr lang="ja-JP" altLang="en-US" sz="1600" dirty="0"/>
          </a:p>
        </p:txBody>
      </p:sp>
    </p:spTree>
    <p:extLst>
      <p:ext uri="{BB962C8B-B14F-4D97-AF65-F5344CB8AC3E}">
        <p14:creationId xmlns:p14="http://schemas.microsoft.com/office/powerpoint/2010/main" val="3012946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C15C6E2-411B-44FC-B2D6-C0F3518D8437}"/>
              </a:ext>
            </a:extLst>
          </p:cNvPr>
          <p:cNvSpPr>
            <a:spLocks noGrp="1"/>
          </p:cNvSpPr>
          <p:nvPr>
            <p:ph type="sldNum" sz="quarter" idx="12"/>
          </p:nvPr>
        </p:nvSpPr>
        <p:spPr/>
        <p:txBody>
          <a:bodyPr/>
          <a:lstStyle/>
          <a:p>
            <a:fld id="{3F044110-C8C5-4837-8817-7F8B4D0D154B}" type="slidenum">
              <a:rPr kumimoji="1" lang="ja-JP" altLang="en-US" smtClean="0"/>
              <a:t>14</a:t>
            </a:fld>
            <a:endParaRPr kumimoji="1" lang="ja-JP" altLang="en-US"/>
          </a:p>
        </p:txBody>
      </p:sp>
      <p:sp>
        <p:nvSpPr>
          <p:cNvPr id="4" name="テキスト ボックス 3">
            <a:extLst>
              <a:ext uri="{FF2B5EF4-FFF2-40B4-BE49-F238E27FC236}">
                <a16:creationId xmlns:a16="http://schemas.microsoft.com/office/drawing/2014/main" id="{F12A8AA9-392E-410C-9B46-62E6815C9BC5}"/>
              </a:ext>
            </a:extLst>
          </p:cNvPr>
          <p:cNvSpPr txBox="1"/>
          <p:nvPr/>
        </p:nvSpPr>
        <p:spPr>
          <a:xfrm>
            <a:off x="341851" y="312123"/>
            <a:ext cx="7728358"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a:t>初診待機解消に関することや発達障がい者の医療についてのご意見等</a:t>
            </a:r>
          </a:p>
        </p:txBody>
      </p:sp>
      <p:sp>
        <p:nvSpPr>
          <p:cNvPr id="5" name="テキスト ボックス 4">
            <a:extLst>
              <a:ext uri="{FF2B5EF4-FFF2-40B4-BE49-F238E27FC236}">
                <a16:creationId xmlns:a16="http://schemas.microsoft.com/office/drawing/2014/main" id="{A3E685A0-DB62-4C83-83CD-149A3FC147EB}"/>
              </a:ext>
            </a:extLst>
          </p:cNvPr>
          <p:cNvSpPr txBox="1"/>
          <p:nvPr/>
        </p:nvSpPr>
        <p:spPr>
          <a:xfrm>
            <a:off x="589325" y="2621603"/>
            <a:ext cx="11186719" cy="553998"/>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500" dirty="0">
                <a:latin typeface="游ゴシック" panose="020B0400000000000000" pitchFamily="50" charset="-128"/>
                <a:ea typeface="游ゴシック" panose="020B0400000000000000" pitchFamily="50" charset="-128"/>
              </a:rPr>
              <a:t>一人で運営しているためオンライン診療を活用しています。昨年度よりオンラインカウンセリングも保険適用になったのでそういう施設がもっと増えればもっと患者さんは受診しやすくなるのでは。初診はさすがに対面受診が必須ですが。</a:t>
            </a:r>
            <a:endParaRPr kumimoji="1" lang="en-US" altLang="ja-JP" sz="1500" dirty="0">
              <a:latin typeface="游ゴシック" panose="020B0400000000000000" pitchFamily="50" charset="-128"/>
              <a:ea typeface="游ゴシック" panose="020B0400000000000000" pitchFamily="50" charset="-128"/>
            </a:endParaRPr>
          </a:p>
        </p:txBody>
      </p:sp>
      <p:sp>
        <p:nvSpPr>
          <p:cNvPr id="8" name="テキスト ボックス 7">
            <a:extLst>
              <a:ext uri="{FF2B5EF4-FFF2-40B4-BE49-F238E27FC236}">
                <a16:creationId xmlns:a16="http://schemas.microsoft.com/office/drawing/2014/main" id="{D9C5677B-3CB4-4217-BBCF-8094808D1B8A}"/>
              </a:ext>
            </a:extLst>
          </p:cNvPr>
          <p:cNvSpPr txBox="1"/>
          <p:nvPr/>
        </p:nvSpPr>
        <p:spPr>
          <a:xfrm>
            <a:off x="589324" y="6094228"/>
            <a:ext cx="11100035" cy="323165"/>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500" dirty="0">
                <a:latin typeface="游ゴシック" panose="020B0400000000000000" pitchFamily="50" charset="-128"/>
                <a:ea typeface="游ゴシック" panose="020B0400000000000000" pitchFamily="50" charset="-128"/>
              </a:rPr>
              <a:t>大阪はすべてを個人が探して、予約して、たどりつかなければらないので、非常に苦労したと府外からの転入者から聞いた。 </a:t>
            </a:r>
            <a:endParaRPr kumimoji="1" lang="en-US" altLang="ja-JP" sz="1500" dirty="0">
              <a:latin typeface="游ゴシック" panose="020B0400000000000000" pitchFamily="50" charset="-128"/>
              <a:ea typeface="游ゴシック" panose="020B0400000000000000" pitchFamily="50" charset="-128"/>
            </a:endParaRPr>
          </a:p>
        </p:txBody>
      </p:sp>
      <p:sp>
        <p:nvSpPr>
          <p:cNvPr id="9" name="テキスト ボックス 8">
            <a:extLst>
              <a:ext uri="{FF2B5EF4-FFF2-40B4-BE49-F238E27FC236}">
                <a16:creationId xmlns:a16="http://schemas.microsoft.com/office/drawing/2014/main" id="{8CFF93EC-E0A9-4290-9079-16D501B32D67}"/>
              </a:ext>
            </a:extLst>
          </p:cNvPr>
          <p:cNvSpPr txBox="1"/>
          <p:nvPr/>
        </p:nvSpPr>
        <p:spPr>
          <a:xfrm>
            <a:off x="589326" y="1407895"/>
            <a:ext cx="11186719" cy="1015663"/>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500" dirty="0">
                <a:latin typeface="游ゴシック" panose="020B0400000000000000" pitchFamily="50" charset="-128"/>
                <a:ea typeface="游ゴシック" panose="020B0400000000000000" pitchFamily="50" charset="-128"/>
              </a:rPr>
              <a:t>診断がレッテル貼りや免罪符になっていたり、役に立っていないことが多い。保護者が満足する「診断」を得られるまで医療機関を渡り歩いたり、逆にそれに応じて「診断」を乱発する医療機関もみられる。</a:t>
            </a:r>
            <a:endParaRPr kumimoji="1" lang="en-US" altLang="ja-JP" sz="1500" dirty="0">
              <a:latin typeface="游ゴシック" panose="020B0400000000000000" pitchFamily="50" charset="-128"/>
              <a:ea typeface="游ゴシック" panose="020B0400000000000000" pitchFamily="50" charset="-128"/>
            </a:endParaRPr>
          </a:p>
          <a:p>
            <a:r>
              <a:rPr kumimoji="1" lang="ja-JP" altLang="en-US" sz="1500" dirty="0">
                <a:latin typeface="游ゴシック" panose="020B0400000000000000" pitchFamily="50" charset="-128"/>
                <a:ea typeface="游ゴシック" panose="020B0400000000000000" pitchFamily="50" charset="-128"/>
              </a:rPr>
              <a:t>そのため、前医の「診断」があてにならないことも多い。診断の前に子どもの家庭や環境を含め、診断することでどのような理解や支援がうけられるのかを評価し、説明する役割が求められる。</a:t>
            </a:r>
            <a:endParaRPr kumimoji="1" lang="en-US" altLang="ja-JP" sz="1500" dirty="0">
              <a:latin typeface="游ゴシック" panose="020B0400000000000000" pitchFamily="50" charset="-128"/>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id="{85413FB0-7CFE-40A6-919C-2D6D4B43C2D0}"/>
              </a:ext>
            </a:extLst>
          </p:cNvPr>
          <p:cNvSpPr txBox="1"/>
          <p:nvPr/>
        </p:nvSpPr>
        <p:spPr>
          <a:xfrm>
            <a:off x="589325" y="3888918"/>
            <a:ext cx="11186719" cy="553998"/>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500" dirty="0">
                <a:latin typeface="游ゴシック" panose="020B0400000000000000" pitchFamily="50" charset="-128"/>
                <a:ea typeface="游ゴシック" panose="020B0400000000000000" pitchFamily="50" charset="-128"/>
              </a:rPr>
              <a:t>一定の保護者の中には、療育に行けば解決すると思っておられる方がいる。また、療育をそれほど必要と思わない（しつけの範囲）ご家庭の療育希望も散見される、家庭での子育て力の低下を感じることがある。 </a:t>
            </a:r>
          </a:p>
        </p:txBody>
      </p:sp>
      <p:sp>
        <p:nvSpPr>
          <p:cNvPr id="11" name="テキスト ボックス 10">
            <a:extLst>
              <a:ext uri="{FF2B5EF4-FFF2-40B4-BE49-F238E27FC236}">
                <a16:creationId xmlns:a16="http://schemas.microsoft.com/office/drawing/2014/main" id="{F9336B79-1890-445A-9758-54877CA33D4F}"/>
              </a:ext>
            </a:extLst>
          </p:cNvPr>
          <p:cNvSpPr txBox="1"/>
          <p:nvPr/>
        </p:nvSpPr>
        <p:spPr>
          <a:xfrm>
            <a:off x="589324" y="4604567"/>
            <a:ext cx="11186719" cy="323165"/>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500">
                <a:latin typeface="游ゴシック" panose="020B0400000000000000" pitchFamily="50" charset="-128"/>
                <a:ea typeface="游ゴシック" panose="020B0400000000000000" pitchFamily="50" charset="-128"/>
              </a:rPr>
              <a:t>療育機関が乱立しており、玉石混合状態で、どこの療育を勧めてよいのかわからない。 </a:t>
            </a:r>
            <a:endParaRPr kumimoji="1" lang="en-US" altLang="ja-JP" sz="1500" dirty="0">
              <a:latin typeface="游ゴシック" panose="020B0400000000000000" pitchFamily="50" charset="-128"/>
              <a:ea typeface="游ゴシック" panose="020B0400000000000000" pitchFamily="50" charset="-128"/>
            </a:endParaRPr>
          </a:p>
        </p:txBody>
      </p:sp>
      <p:sp>
        <p:nvSpPr>
          <p:cNvPr id="6" name="テキスト ボックス 5">
            <a:extLst>
              <a:ext uri="{FF2B5EF4-FFF2-40B4-BE49-F238E27FC236}">
                <a16:creationId xmlns:a16="http://schemas.microsoft.com/office/drawing/2014/main" id="{96E8330E-598B-4595-A8B7-92562EA69F2A}"/>
              </a:ext>
            </a:extLst>
          </p:cNvPr>
          <p:cNvSpPr txBox="1"/>
          <p:nvPr/>
        </p:nvSpPr>
        <p:spPr>
          <a:xfrm>
            <a:off x="502640" y="922390"/>
            <a:ext cx="2659310" cy="369332"/>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dirty="0"/>
              <a:t>診断について</a:t>
            </a:r>
          </a:p>
        </p:txBody>
      </p:sp>
      <p:sp>
        <p:nvSpPr>
          <p:cNvPr id="13" name="テキスト ボックス 12">
            <a:extLst>
              <a:ext uri="{FF2B5EF4-FFF2-40B4-BE49-F238E27FC236}">
                <a16:creationId xmlns:a16="http://schemas.microsoft.com/office/drawing/2014/main" id="{16D34258-3ED0-401B-8168-B169AD122FB9}"/>
              </a:ext>
            </a:extLst>
          </p:cNvPr>
          <p:cNvSpPr txBox="1"/>
          <p:nvPr/>
        </p:nvSpPr>
        <p:spPr>
          <a:xfrm>
            <a:off x="502640" y="3382499"/>
            <a:ext cx="3574410" cy="369332"/>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dirty="0"/>
              <a:t>発達支援（療育）について</a:t>
            </a:r>
          </a:p>
        </p:txBody>
      </p:sp>
      <p:sp>
        <p:nvSpPr>
          <p:cNvPr id="14" name="テキスト ボックス 13">
            <a:extLst>
              <a:ext uri="{FF2B5EF4-FFF2-40B4-BE49-F238E27FC236}">
                <a16:creationId xmlns:a16="http://schemas.microsoft.com/office/drawing/2014/main" id="{C0D5E1F3-8DDA-4C77-8389-803B18DB960C}"/>
              </a:ext>
            </a:extLst>
          </p:cNvPr>
          <p:cNvSpPr txBox="1"/>
          <p:nvPr/>
        </p:nvSpPr>
        <p:spPr>
          <a:xfrm>
            <a:off x="502640" y="5040469"/>
            <a:ext cx="3638727" cy="369332"/>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dirty="0"/>
              <a:t>医療機関数の不足について</a:t>
            </a:r>
          </a:p>
        </p:txBody>
      </p:sp>
      <p:sp>
        <p:nvSpPr>
          <p:cNvPr id="15" name="テキスト ボックス 14">
            <a:extLst>
              <a:ext uri="{FF2B5EF4-FFF2-40B4-BE49-F238E27FC236}">
                <a16:creationId xmlns:a16="http://schemas.microsoft.com/office/drawing/2014/main" id="{7D3FCAB1-EC48-46ED-9FF9-0B0EAA2F3083}"/>
              </a:ext>
            </a:extLst>
          </p:cNvPr>
          <p:cNvSpPr txBox="1"/>
          <p:nvPr/>
        </p:nvSpPr>
        <p:spPr>
          <a:xfrm>
            <a:off x="589324" y="5434265"/>
            <a:ext cx="11100035" cy="553998"/>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500" dirty="0">
                <a:latin typeface="游ゴシック" panose="020B0400000000000000" pitchFamily="50" charset="-128"/>
                <a:ea typeface="游ゴシック" panose="020B0400000000000000" pitchFamily="50" charset="-128"/>
              </a:rPr>
              <a:t>限局性学習障害時の診断できる期間が非常に少なく検査待ちが</a:t>
            </a:r>
            <a:r>
              <a:rPr kumimoji="1" lang="en-US" altLang="ja-JP" sz="1500" dirty="0">
                <a:latin typeface="游ゴシック" panose="020B0400000000000000" pitchFamily="50" charset="-128"/>
                <a:ea typeface="游ゴシック" panose="020B0400000000000000" pitchFamily="50" charset="-128"/>
              </a:rPr>
              <a:t>1</a:t>
            </a:r>
            <a:r>
              <a:rPr kumimoji="1" lang="ja-JP" altLang="en-US" sz="1500" dirty="0">
                <a:latin typeface="游ゴシック" panose="020B0400000000000000" pitchFamily="50" charset="-128"/>
                <a:ea typeface="游ゴシック" panose="020B0400000000000000" pitchFamily="50" charset="-128"/>
              </a:rPr>
              <a:t>年などになるのには、今困っている患者にとって待ち時間が長すぎると思います。</a:t>
            </a:r>
            <a:endParaRPr kumimoji="1" lang="en-US" altLang="ja-JP" sz="15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226573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C15C6E2-411B-44FC-B2D6-C0F3518D8437}"/>
              </a:ext>
            </a:extLst>
          </p:cNvPr>
          <p:cNvSpPr>
            <a:spLocks noGrp="1"/>
          </p:cNvSpPr>
          <p:nvPr>
            <p:ph type="sldNum" sz="quarter" idx="12"/>
          </p:nvPr>
        </p:nvSpPr>
        <p:spPr/>
        <p:txBody>
          <a:bodyPr/>
          <a:lstStyle/>
          <a:p>
            <a:fld id="{3F044110-C8C5-4837-8817-7F8B4D0D154B}" type="slidenum">
              <a:rPr kumimoji="1" lang="ja-JP" altLang="en-US" smtClean="0"/>
              <a:t>15</a:t>
            </a:fld>
            <a:endParaRPr kumimoji="1" lang="ja-JP" altLang="en-US"/>
          </a:p>
        </p:txBody>
      </p:sp>
      <p:sp>
        <p:nvSpPr>
          <p:cNvPr id="4" name="テキスト ボックス 3">
            <a:extLst>
              <a:ext uri="{FF2B5EF4-FFF2-40B4-BE49-F238E27FC236}">
                <a16:creationId xmlns:a16="http://schemas.microsoft.com/office/drawing/2014/main" id="{F12A8AA9-392E-410C-9B46-62E6815C9BC5}"/>
              </a:ext>
            </a:extLst>
          </p:cNvPr>
          <p:cNvSpPr txBox="1"/>
          <p:nvPr/>
        </p:nvSpPr>
        <p:spPr>
          <a:xfrm>
            <a:off x="341851" y="312123"/>
            <a:ext cx="7728358"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a:t>初診待機解消に関することや発達障がい者の医療についてのご意見等</a:t>
            </a:r>
          </a:p>
        </p:txBody>
      </p:sp>
      <p:sp>
        <p:nvSpPr>
          <p:cNvPr id="12" name="テキスト ボックス 11">
            <a:extLst>
              <a:ext uri="{FF2B5EF4-FFF2-40B4-BE49-F238E27FC236}">
                <a16:creationId xmlns:a16="http://schemas.microsoft.com/office/drawing/2014/main" id="{649C45FD-1762-40C8-A048-593F011D4CBA}"/>
              </a:ext>
            </a:extLst>
          </p:cNvPr>
          <p:cNvSpPr txBox="1"/>
          <p:nvPr/>
        </p:nvSpPr>
        <p:spPr>
          <a:xfrm>
            <a:off x="502637" y="4294573"/>
            <a:ext cx="10923167" cy="553998"/>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500" dirty="0">
                <a:latin typeface="游ゴシック" panose="020B0400000000000000" pitchFamily="50" charset="-128"/>
                <a:ea typeface="游ゴシック" panose="020B0400000000000000" pitchFamily="50" charset="-128"/>
              </a:rPr>
              <a:t>発達障がい者の医療には莫大な労力が必要で医療従事者が疲弊しています。</a:t>
            </a:r>
            <a:endParaRPr kumimoji="1" lang="en-US" altLang="ja-JP" sz="1500" dirty="0">
              <a:latin typeface="游ゴシック" panose="020B0400000000000000" pitchFamily="50" charset="-128"/>
              <a:ea typeface="游ゴシック" panose="020B0400000000000000" pitchFamily="50" charset="-128"/>
            </a:endParaRPr>
          </a:p>
          <a:p>
            <a:r>
              <a:rPr kumimoji="1" lang="ja-JP" altLang="en-US" sz="1500" dirty="0">
                <a:latin typeface="游ゴシック" panose="020B0400000000000000" pitchFamily="50" charset="-128"/>
                <a:ea typeface="游ゴシック" panose="020B0400000000000000" pitchFamily="50" charset="-128"/>
              </a:rPr>
              <a:t>せめて診療報酬の更なる上昇等が必要だと感じています。</a:t>
            </a:r>
          </a:p>
        </p:txBody>
      </p:sp>
      <p:sp>
        <p:nvSpPr>
          <p:cNvPr id="7" name="テキスト ボックス 6">
            <a:extLst>
              <a:ext uri="{FF2B5EF4-FFF2-40B4-BE49-F238E27FC236}">
                <a16:creationId xmlns:a16="http://schemas.microsoft.com/office/drawing/2014/main" id="{234EDA1B-7BAC-4942-947C-25F7852C2CC8}"/>
              </a:ext>
            </a:extLst>
          </p:cNvPr>
          <p:cNvSpPr txBox="1"/>
          <p:nvPr/>
        </p:nvSpPr>
        <p:spPr>
          <a:xfrm>
            <a:off x="502638" y="1337595"/>
            <a:ext cx="10923167" cy="1246495"/>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500" dirty="0">
                <a:latin typeface="游ゴシック" panose="020B0400000000000000" pitchFamily="50" charset="-128"/>
                <a:ea typeface="游ゴシック" panose="020B0400000000000000" pitchFamily="50" charset="-128"/>
              </a:rPr>
              <a:t>患者が通園通学している先の園・小学校との連携は非常に難しい。</a:t>
            </a:r>
            <a:endParaRPr kumimoji="1" lang="en-US" altLang="ja-JP" sz="1500" dirty="0">
              <a:latin typeface="游ゴシック" panose="020B0400000000000000" pitchFamily="50" charset="-128"/>
              <a:ea typeface="游ゴシック" panose="020B0400000000000000" pitchFamily="50" charset="-128"/>
            </a:endParaRPr>
          </a:p>
          <a:p>
            <a:r>
              <a:rPr kumimoji="1" lang="ja-JP" altLang="en-US" sz="1500" dirty="0">
                <a:latin typeface="游ゴシック" panose="020B0400000000000000" pitchFamily="50" charset="-128"/>
                <a:ea typeface="游ゴシック" panose="020B0400000000000000" pitchFamily="50" charset="-128"/>
              </a:rPr>
              <a:t>書面で園や学校に対応を具体的にお願いしても、フィードバックされず、実際に現場</a:t>
            </a:r>
            <a:r>
              <a:rPr kumimoji="1" lang="en-US" altLang="ja-JP" sz="1500" dirty="0">
                <a:latin typeface="游ゴシック" panose="020B0400000000000000" pitchFamily="50" charset="-128"/>
                <a:ea typeface="游ゴシック" panose="020B0400000000000000" pitchFamily="50" charset="-128"/>
              </a:rPr>
              <a:t>(</a:t>
            </a:r>
            <a:r>
              <a:rPr kumimoji="1" lang="ja-JP" altLang="en-US" sz="1500" dirty="0">
                <a:latin typeface="游ゴシック" panose="020B0400000000000000" pitchFamily="50" charset="-128"/>
                <a:ea typeface="游ゴシック" panose="020B0400000000000000" pitchFamily="50" charset="-128"/>
              </a:rPr>
              <a:t>園や学校</a:t>
            </a:r>
            <a:r>
              <a:rPr kumimoji="1" lang="en-US" altLang="ja-JP" sz="1500" dirty="0">
                <a:latin typeface="游ゴシック" panose="020B0400000000000000" pitchFamily="50" charset="-128"/>
                <a:ea typeface="游ゴシック" panose="020B0400000000000000" pitchFamily="50" charset="-128"/>
              </a:rPr>
              <a:t>)</a:t>
            </a:r>
            <a:r>
              <a:rPr kumimoji="1" lang="ja-JP" altLang="en-US" sz="1500" dirty="0">
                <a:latin typeface="游ゴシック" panose="020B0400000000000000" pitchFamily="50" charset="-128"/>
                <a:ea typeface="游ゴシック" panose="020B0400000000000000" pitchFamily="50" charset="-128"/>
              </a:rPr>
              <a:t>でどのような対応になっているのか、診療サイドには伝わってこないことが多い。どうしたら、学校や園の現場での適切なアドバイスができるのか、現場での困りごとと、こどもの困りごとをより正確に且つ迅速に対応できるような相談体制のネットワークを作ることが必要。</a:t>
            </a:r>
            <a:endParaRPr kumimoji="1" lang="en-US" altLang="ja-JP" sz="1500" dirty="0">
              <a:latin typeface="游ゴシック" panose="020B0400000000000000" pitchFamily="50" charset="-128"/>
              <a:ea typeface="游ゴシック" panose="020B0400000000000000" pitchFamily="50" charset="-128"/>
            </a:endParaRPr>
          </a:p>
          <a:p>
            <a:r>
              <a:rPr kumimoji="1" lang="ja-JP" altLang="en-US" sz="1500" dirty="0">
                <a:latin typeface="游ゴシック" panose="020B0400000000000000" pitchFamily="50" charset="-128"/>
                <a:ea typeface="游ゴシック" panose="020B0400000000000000" pitchFamily="50" charset="-128"/>
              </a:rPr>
              <a:t>そのために保育・教育行政と連携を密にした支援が可能な方法を考案して欲しい。</a:t>
            </a:r>
            <a:endParaRPr kumimoji="1" lang="en-US" altLang="ja-JP" sz="1500" dirty="0">
              <a:latin typeface="游ゴシック" panose="020B0400000000000000" pitchFamily="50" charset="-128"/>
              <a:ea typeface="游ゴシック" panose="020B0400000000000000" pitchFamily="50" charset="-128"/>
            </a:endParaRPr>
          </a:p>
        </p:txBody>
      </p:sp>
      <p:sp>
        <p:nvSpPr>
          <p:cNvPr id="9" name="テキスト ボックス 8">
            <a:extLst>
              <a:ext uri="{FF2B5EF4-FFF2-40B4-BE49-F238E27FC236}">
                <a16:creationId xmlns:a16="http://schemas.microsoft.com/office/drawing/2014/main" id="{43025F46-A02C-40CE-89B9-DA75D63BDD60}"/>
              </a:ext>
            </a:extLst>
          </p:cNvPr>
          <p:cNvSpPr txBox="1"/>
          <p:nvPr/>
        </p:nvSpPr>
        <p:spPr>
          <a:xfrm>
            <a:off x="341851" y="919244"/>
            <a:ext cx="3515687" cy="369332"/>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dirty="0"/>
              <a:t>多分野との連携について</a:t>
            </a:r>
          </a:p>
        </p:txBody>
      </p:sp>
      <p:sp>
        <p:nvSpPr>
          <p:cNvPr id="10" name="テキスト ボックス 9">
            <a:extLst>
              <a:ext uri="{FF2B5EF4-FFF2-40B4-BE49-F238E27FC236}">
                <a16:creationId xmlns:a16="http://schemas.microsoft.com/office/drawing/2014/main" id="{B6E195DB-8A22-4BA0-ACF1-52750CBE5921}"/>
              </a:ext>
            </a:extLst>
          </p:cNvPr>
          <p:cNvSpPr txBox="1"/>
          <p:nvPr/>
        </p:nvSpPr>
        <p:spPr>
          <a:xfrm>
            <a:off x="502636" y="3509996"/>
            <a:ext cx="10923167" cy="553998"/>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a:spAutoFit/>
          </a:bodyPr>
          <a:lstStyle/>
          <a:p>
            <a:r>
              <a:rPr lang="ja-JP" altLang="en-US" sz="1500" dirty="0">
                <a:latin typeface="游ゴシック" panose="020B0400000000000000" pitchFamily="50" charset="-128"/>
                <a:ea typeface="游ゴシック" panose="020B0400000000000000" pitchFamily="50" charset="-128"/>
              </a:rPr>
              <a:t>小児特定疾患カウンセリング料を算定できる期間が長くなりましたが、発達障害の診療は長期にわたり、再燃もあるため、まだ不足していると思います。</a:t>
            </a:r>
          </a:p>
        </p:txBody>
      </p:sp>
      <p:sp>
        <p:nvSpPr>
          <p:cNvPr id="11" name="テキスト ボックス 10">
            <a:extLst>
              <a:ext uri="{FF2B5EF4-FFF2-40B4-BE49-F238E27FC236}">
                <a16:creationId xmlns:a16="http://schemas.microsoft.com/office/drawing/2014/main" id="{54FD21C6-C567-4710-A0F0-2F2631CD9E64}"/>
              </a:ext>
            </a:extLst>
          </p:cNvPr>
          <p:cNvSpPr txBox="1"/>
          <p:nvPr/>
        </p:nvSpPr>
        <p:spPr>
          <a:xfrm>
            <a:off x="502638" y="2940773"/>
            <a:ext cx="3515687" cy="369332"/>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dirty="0"/>
              <a:t>診療報酬について</a:t>
            </a:r>
          </a:p>
        </p:txBody>
      </p:sp>
    </p:spTree>
    <p:extLst>
      <p:ext uri="{BB962C8B-B14F-4D97-AF65-F5344CB8AC3E}">
        <p14:creationId xmlns:p14="http://schemas.microsoft.com/office/powerpoint/2010/main" val="1427010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C233DE1-22D5-4B3F-B6C1-B69FE592E0DC}"/>
              </a:ext>
            </a:extLst>
          </p:cNvPr>
          <p:cNvSpPr>
            <a:spLocks noGrp="1"/>
          </p:cNvSpPr>
          <p:nvPr>
            <p:ph type="sldNum" sz="quarter" idx="12"/>
          </p:nvPr>
        </p:nvSpPr>
        <p:spPr/>
        <p:txBody>
          <a:bodyPr/>
          <a:lstStyle/>
          <a:p>
            <a:fld id="{3F044110-C8C5-4837-8817-7F8B4D0D154B}" type="slidenum">
              <a:rPr kumimoji="1" lang="ja-JP" altLang="en-US" smtClean="0"/>
              <a:t>16</a:t>
            </a:fld>
            <a:endParaRPr kumimoji="1" lang="ja-JP" altLang="en-US"/>
          </a:p>
        </p:txBody>
      </p:sp>
      <p:sp>
        <p:nvSpPr>
          <p:cNvPr id="3" name="テキスト ボックス 2">
            <a:extLst>
              <a:ext uri="{FF2B5EF4-FFF2-40B4-BE49-F238E27FC236}">
                <a16:creationId xmlns:a16="http://schemas.microsoft.com/office/drawing/2014/main" id="{8C71A64F-E468-461C-8590-3204AFABEB22}"/>
              </a:ext>
            </a:extLst>
          </p:cNvPr>
          <p:cNvSpPr txBox="1"/>
          <p:nvPr/>
        </p:nvSpPr>
        <p:spPr>
          <a:xfrm>
            <a:off x="232794" y="442819"/>
            <a:ext cx="7728358" cy="369332"/>
          </a:xfrm>
          <a:prstGeom prst="rect">
            <a:avLst/>
          </a:prstGeom>
          <a:noFill/>
        </p:spPr>
        <p:txBody>
          <a:bodyPr wrap="square" rtlCol="0">
            <a:spAutoFit/>
          </a:bodyPr>
          <a:lstStyle/>
          <a:p>
            <a:pPr marL="742950" lvl="1" indent="-285750">
              <a:buFont typeface="Wingdings" panose="05000000000000000000" pitchFamily="2" charset="2"/>
              <a:buChar char="u"/>
            </a:pPr>
            <a:r>
              <a:rPr kumimoji="1" lang="ja-JP" altLang="en-US" dirty="0"/>
              <a:t>登録医療機関へのヒアリングについて</a:t>
            </a:r>
          </a:p>
        </p:txBody>
      </p:sp>
      <p:sp>
        <p:nvSpPr>
          <p:cNvPr id="4" name="テキスト ボックス 3">
            <a:extLst>
              <a:ext uri="{FF2B5EF4-FFF2-40B4-BE49-F238E27FC236}">
                <a16:creationId xmlns:a16="http://schemas.microsoft.com/office/drawing/2014/main" id="{BC6F0D85-62A5-40E3-B00E-0DA080CE46B1}"/>
              </a:ext>
            </a:extLst>
          </p:cNvPr>
          <p:cNvSpPr txBox="1"/>
          <p:nvPr/>
        </p:nvSpPr>
        <p:spPr>
          <a:xfrm>
            <a:off x="914399" y="1013803"/>
            <a:ext cx="9957733" cy="584775"/>
          </a:xfrm>
          <a:prstGeom prst="rect">
            <a:avLst/>
          </a:prstGeom>
          <a:noFill/>
        </p:spPr>
        <p:txBody>
          <a:bodyPr wrap="square" rtlCol="0">
            <a:spAutoFit/>
          </a:bodyPr>
          <a:lstStyle/>
          <a:p>
            <a:r>
              <a:rPr kumimoji="1" lang="ja-JP" altLang="en-US" sz="1600" dirty="0">
                <a:latin typeface="游ゴシック" panose="020B0400000000000000" pitchFamily="50" charset="-128"/>
                <a:ea typeface="游ゴシック" panose="020B0400000000000000" pitchFamily="50" charset="-128"/>
              </a:rPr>
              <a:t>現状をより把握するため、実態調査に回答した医療機関のうち、</a:t>
            </a:r>
            <a:endParaRPr kumimoji="1" lang="en-US" altLang="ja-JP" sz="1600" dirty="0">
              <a:latin typeface="游ゴシック" panose="020B0400000000000000" pitchFamily="50" charset="-128"/>
              <a:ea typeface="游ゴシック" panose="020B0400000000000000" pitchFamily="50" charset="-128"/>
            </a:endParaRPr>
          </a:p>
          <a:p>
            <a:r>
              <a:rPr kumimoji="1" lang="ja-JP" altLang="en-US" sz="1600" dirty="0">
                <a:latin typeface="游ゴシック" panose="020B0400000000000000" pitchFamily="50" charset="-128"/>
                <a:ea typeface="游ゴシック" panose="020B0400000000000000" pitchFamily="50" charset="-128"/>
              </a:rPr>
              <a:t>個別のヒアリングに協力可能と答えた医療機関数件にヒアリングを実施。（令和</a:t>
            </a:r>
            <a:r>
              <a:rPr kumimoji="1" lang="en-US" altLang="ja-JP" sz="1600" dirty="0">
                <a:latin typeface="游ゴシック" panose="020B0400000000000000" pitchFamily="50" charset="-128"/>
                <a:ea typeface="游ゴシック" panose="020B0400000000000000" pitchFamily="50" charset="-128"/>
              </a:rPr>
              <a:t>7</a:t>
            </a:r>
            <a:r>
              <a:rPr kumimoji="1" lang="ja-JP" altLang="en-US" sz="1600" dirty="0">
                <a:latin typeface="游ゴシック" panose="020B0400000000000000" pitchFamily="50" charset="-128"/>
                <a:ea typeface="游ゴシック" panose="020B0400000000000000" pitchFamily="50" charset="-128"/>
              </a:rPr>
              <a:t>年</a:t>
            </a:r>
            <a:r>
              <a:rPr kumimoji="1" lang="en-US" altLang="ja-JP" sz="1600" dirty="0">
                <a:latin typeface="游ゴシック" panose="020B0400000000000000" pitchFamily="50" charset="-128"/>
                <a:ea typeface="游ゴシック" panose="020B0400000000000000" pitchFamily="50" charset="-128"/>
              </a:rPr>
              <a:t>7</a:t>
            </a:r>
            <a:r>
              <a:rPr kumimoji="1" lang="ja-JP" altLang="en-US" sz="1600" dirty="0">
                <a:latin typeface="游ゴシック" panose="020B0400000000000000" pitchFamily="50" charset="-128"/>
                <a:ea typeface="游ゴシック" panose="020B0400000000000000" pitchFamily="50" charset="-128"/>
              </a:rPr>
              <a:t>月）</a:t>
            </a:r>
          </a:p>
        </p:txBody>
      </p:sp>
      <p:graphicFrame>
        <p:nvGraphicFramePr>
          <p:cNvPr id="6" name="図表 5">
            <a:extLst>
              <a:ext uri="{FF2B5EF4-FFF2-40B4-BE49-F238E27FC236}">
                <a16:creationId xmlns:a16="http://schemas.microsoft.com/office/drawing/2014/main" id="{E15CEC99-1426-45D6-890B-FB2C4A99880F}"/>
              </a:ext>
            </a:extLst>
          </p:cNvPr>
          <p:cNvGraphicFramePr/>
          <p:nvPr>
            <p:extLst>
              <p:ext uri="{D42A27DB-BD31-4B8C-83A1-F6EECF244321}">
                <p14:modId xmlns:p14="http://schemas.microsoft.com/office/powerpoint/2010/main" val="981163768"/>
              </p:ext>
            </p:extLst>
          </p:nvPr>
        </p:nvGraphicFramePr>
        <p:xfrm>
          <a:off x="2055304" y="1806701"/>
          <a:ext cx="7348755" cy="4549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グラフィックス 7" descr="役員室 単色塗りつぶし">
            <a:extLst>
              <a:ext uri="{FF2B5EF4-FFF2-40B4-BE49-F238E27FC236}">
                <a16:creationId xmlns:a16="http://schemas.microsoft.com/office/drawing/2014/main" id="{A09ABF8A-87D5-4BD1-AC64-29EFD219EF1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989127" y="4421866"/>
            <a:ext cx="1893815" cy="1893815"/>
          </a:xfrm>
          <a:prstGeom prst="rect">
            <a:avLst/>
          </a:prstGeom>
        </p:spPr>
      </p:pic>
    </p:spTree>
    <p:extLst>
      <p:ext uri="{BB962C8B-B14F-4D97-AF65-F5344CB8AC3E}">
        <p14:creationId xmlns:p14="http://schemas.microsoft.com/office/powerpoint/2010/main" val="1613301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F37D65F-6C39-41F3-8092-0B0D5524599B}"/>
              </a:ext>
            </a:extLst>
          </p:cNvPr>
          <p:cNvSpPr>
            <a:spLocks noGrp="1"/>
          </p:cNvSpPr>
          <p:nvPr>
            <p:ph type="sldNum" sz="quarter" idx="12"/>
          </p:nvPr>
        </p:nvSpPr>
        <p:spPr/>
        <p:txBody>
          <a:bodyPr/>
          <a:lstStyle/>
          <a:p>
            <a:fld id="{3F044110-C8C5-4837-8817-7F8B4D0D154B}" type="slidenum">
              <a:rPr kumimoji="1" lang="ja-JP" altLang="en-US" smtClean="0"/>
              <a:t>17</a:t>
            </a:fld>
            <a:endParaRPr kumimoji="1" lang="ja-JP" altLang="en-US"/>
          </a:p>
        </p:txBody>
      </p:sp>
      <p:graphicFrame>
        <p:nvGraphicFramePr>
          <p:cNvPr id="3" name="図表 2">
            <a:extLst>
              <a:ext uri="{FF2B5EF4-FFF2-40B4-BE49-F238E27FC236}">
                <a16:creationId xmlns:a16="http://schemas.microsoft.com/office/drawing/2014/main" id="{6B788BFA-2F4D-4C2A-B779-8ACB6752C945}"/>
              </a:ext>
            </a:extLst>
          </p:cNvPr>
          <p:cNvGraphicFramePr/>
          <p:nvPr>
            <p:extLst>
              <p:ext uri="{D42A27DB-BD31-4B8C-83A1-F6EECF244321}">
                <p14:modId xmlns:p14="http://schemas.microsoft.com/office/powerpoint/2010/main" val="3118692076"/>
              </p:ext>
            </p:extLst>
          </p:nvPr>
        </p:nvGraphicFramePr>
        <p:xfrm>
          <a:off x="1063538" y="1040230"/>
          <a:ext cx="10064924" cy="5146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テキスト ボックス 3">
            <a:extLst>
              <a:ext uri="{FF2B5EF4-FFF2-40B4-BE49-F238E27FC236}">
                <a16:creationId xmlns:a16="http://schemas.microsoft.com/office/drawing/2014/main" id="{B9577D19-5D16-46E8-961B-B8B3989C2BCC}"/>
              </a:ext>
            </a:extLst>
          </p:cNvPr>
          <p:cNvSpPr txBox="1"/>
          <p:nvPr/>
        </p:nvSpPr>
        <p:spPr>
          <a:xfrm>
            <a:off x="662731" y="410059"/>
            <a:ext cx="4580388" cy="400110"/>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sz="2000" dirty="0"/>
              <a:t>医療機関Ａのヒアリング内容</a:t>
            </a:r>
          </a:p>
        </p:txBody>
      </p:sp>
    </p:spTree>
    <p:extLst>
      <p:ext uri="{BB962C8B-B14F-4D97-AF65-F5344CB8AC3E}">
        <p14:creationId xmlns:p14="http://schemas.microsoft.com/office/powerpoint/2010/main" val="4078861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F37D65F-6C39-41F3-8092-0B0D5524599B}"/>
              </a:ext>
            </a:extLst>
          </p:cNvPr>
          <p:cNvSpPr>
            <a:spLocks noGrp="1"/>
          </p:cNvSpPr>
          <p:nvPr>
            <p:ph type="sldNum" sz="quarter" idx="12"/>
          </p:nvPr>
        </p:nvSpPr>
        <p:spPr/>
        <p:txBody>
          <a:bodyPr/>
          <a:lstStyle/>
          <a:p>
            <a:fld id="{3F044110-C8C5-4837-8817-7F8B4D0D154B}" type="slidenum">
              <a:rPr kumimoji="1" lang="ja-JP" altLang="en-US" smtClean="0"/>
              <a:t>18</a:t>
            </a:fld>
            <a:endParaRPr kumimoji="1" lang="ja-JP" altLang="en-US"/>
          </a:p>
        </p:txBody>
      </p:sp>
      <p:graphicFrame>
        <p:nvGraphicFramePr>
          <p:cNvPr id="3" name="図表 2">
            <a:extLst>
              <a:ext uri="{FF2B5EF4-FFF2-40B4-BE49-F238E27FC236}">
                <a16:creationId xmlns:a16="http://schemas.microsoft.com/office/drawing/2014/main" id="{6B788BFA-2F4D-4C2A-B779-8ACB6752C945}"/>
              </a:ext>
            </a:extLst>
          </p:cNvPr>
          <p:cNvGraphicFramePr/>
          <p:nvPr>
            <p:extLst>
              <p:ext uri="{D42A27DB-BD31-4B8C-83A1-F6EECF244321}">
                <p14:modId xmlns:p14="http://schemas.microsoft.com/office/powerpoint/2010/main" val="2595959366"/>
              </p:ext>
            </p:extLst>
          </p:nvPr>
        </p:nvGraphicFramePr>
        <p:xfrm>
          <a:off x="1058876" y="1031846"/>
          <a:ext cx="9712587" cy="5146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テキスト ボックス 3">
            <a:extLst>
              <a:ext uri="{FF2B5EF4-FFF2-40B4-BE49-F238E27FC236}">
                <a16:creationId xmlns:a16="http://schemas.microsoft.com/office/drawing/2014/main" id="{B9577D19-5D16-46E8-961B-B8B3989C2BCC}"/>
              </a:ext>
            </a:extLst>
          </p:cNvPr>
          <p:cNvSpPr txBox="1"/>
          <p:nvPr/>
        </p:nvSpPr>
        <p:spPr>
          <a:xfrm>
            <a:off x="662731" y="410059"/>
            <a:ext cx="4580388" cy="400110"/>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sz="2000" dirty="0"/>
              <a:t>医療機関Ａのヒアリング内容（つづき）</a:t>
            </a:r>
          </a:p>
        </p:txBody>
      </p:sp>
    </p:spTree>
    <p:extLst>
      <p:ext uri="{BB962C8B-B14F-4D97-AF65-F5344CB8AC3E}">
        <p14:creationId xmlns:p14="http://schemas.microsoft.com/office/powerpoint/2010/main" val="3156450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F37D65F-6C39-41F3-8092-0B0D5524599B}"/>
              </a:ext>
            </a:extLst>
          </p:cNvPr>
          <p:cNvSpPr>
            <a:spLocks noGrp="1"/>
          </p:cNvSpPr>
          <p:nvPr>
            <p:ph type="sldNum" sz="quarter" idx="12"/>
          </p:nvPr>
        </p:nvSpPr>
        <p:spPr/>
        <p:txBody>
          <a:bodyPr/>
          <a:lstStyle/>
          <a:p>
            <a:fld id="{3F044110-C8C5-4837-8817-7F8B4D0D154B}" type="slidenum">
              <a:rPr kumimoji="1" lang="ja-JP" altLang="en-US" smtClean="0"/>
              <a:t>19</a:t>
            </a:fld>
            <a:endParaRPr kumimoji="1" lang="ja-JP" altLang="en-US"/>
          </a:p>
        </p:txBody>
      </p:sp>
      <p:graphicFrame>
        <p:nvGraphicFramePr>
          <p:cNvPr id="3" name="図表 2">
            <a:extLst>
              <a:ext uri="{FF2B5EF4-FFF2-40B4-BE49-F238E27FC236}">
                <a16:creationId xmlns:a16="http://schemas.microsoft.com/office/drawing/2014/main" id="{6B788BFA-2F4D-4C2A-B779-8ACB6752C945}"/>
              </a:ext>
            </a:extLst>
          </p:cNvPr>
          <p:cNvGraphicFramePr/>
          <p:nvPr>
            <p:extLst>
              <p:ext uri="{D42A27DB-BD31-4B8C-83A1-F6EECF244321}">
                <p14:modId xmlns:p14="http://schemas.microsoft.com/office/powerpoint/2010/main" val="2349111039"/>
              </p:ext>
            </p:extLst>
          </p:nvPr>
        </p:nvGraphicFramePr>
        <p:xfrm>
          <a:off x="1063537" y="1040230"/>
          <a:ext cx="10135765" cy="49075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テキスト ボックス 3">
            <a:extLst>
              <a:ext uri="{FF2B5EF4-FFF2-40B4-BE49-F238E27FC236}">
                <a16:creationId xmlns:a16="http://schemas.microsoft.com/office/drawing/2014/main" id="{B9577D19-5D16-46E8-961B-B8B3989C2BCC}"/>
              </a:ext>
            </a:extLst>
          </p:cNvPr>
          <p:cNvSpPr txBox="1"/>
          <p:nvPr/>
        </p:nvSpPr>
        <p:spPr>
          <a:xfrm>
            <a:off x="662731" y="410059"/>
            <a:ext cx="4580388" cy="400110"/>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sz="2000" dirty="0"/>
              <a:t>医療機関Ｂのヒアリング内容</a:t>
            </a:r>
          </a:p>
        </p:txBody>
      </p:sp>
    </p:spTree>
    <p:extLst>
      <p:ext uri="{BB962C8B-B14F-4D97-AF65-F5344CB8AC3E}">
        <p14:creationId xmlns:p14="http://schemas.microsoft.com/office/powerpoint/2010/main" val="2758070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C573D50-E664-4D71-A68C-A651762A785C}"/>
              </a:ext>
            </a:extLst>
          </p:cNvPr>
          <p:cNvSpPr txBox="1">
            <a:spLocks/>
          </p:cNvSpPr>
          <p:nvPr/>
        </p:nvSpPr>
        <p:spPr>
          <a:xfrm>
            <a:off x="0" y="0"/>
            <a:ext cx="12192000" cy="4453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１．大阪府の初診待機解消に向けた取り組みの経過</a:t>
            </a:r>
          </a:p>
        </p:txBody>
      </p:sp>
      <p:sp>
        <p:nvSpPr>
          <p:cNvPr id="5" name="正方形/長方形 4">
            <a:extLst>
              <a:ext uri="{FF2B5EF4-FFF2-40B4-BE49-F238E27FC236}">
                <a16:creationId xmlns:a16="http://schemas.microsoft.com/office/drawing/2014/main" id="{5EB59492-15E5-4E0D-B59E-D18976E8BAA9}"/>
              </a:ext>
            </a:extLst>
          </p:cNvPr>
          <p:cNvSpPr/>
          <p:nvPr/>
        </p:nvSpPr>
        <p:spPr>
          <a:xfrm>
            <a:off x="255773" y="745351"/>
            <a:ext cx="8572639" cy="3093154"/>
          </a:xfrm>
          <a:prstGeom prst="rect">
            <a:avLst/>
          </a:prstGeom>
          <a:ln w="28575"/>
        </p:spPr>
        <p:style>
          <a:lnRef idx="2">
            <a:schemeClr val="accent1"/>
          </a:lnRef>
          <a:fillRef idx="1">
            <a:schemeClr val="lt1"/>
          </a:fillRef>
          <a:effectRef idx="0">
            <a:schemeClr val="accent1"/>
          </a:effectRef>
          <a:fontRef idx="minor">
            <a:schemeClr val="dk1"/>
          </a:fontRef>
        </p:style>
        <p:txBody>
          <a:bodyPr wrap="square">
            <a:spAutoFit/>
          </a:bodyPr>
          <a:lstStyle/>
          <a:p>
            <a:pPr marL="130969" indent="-130969"/>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14</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年以前</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から、初診の長期待機の課題が存在</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15</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年度末：</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府立松心園</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（当時、第一種自閉症施設と児童精神科を併設）</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で診断を受けるまでに</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4</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endParaRPr lang="ja-JP"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14</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年度に「大阪府自閉症・発達障がい支援センター」（現：大阪府発達障がい者支援センター）設置</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以降</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、初診待機期間の短縮に</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向け</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取り組</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む</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医師研修や発達障がいに関する医療機関のネットワークの構築</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endParaRPr lang="ja-JP"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29</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1</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月に、総務省行政評価局よる「発達障害者支援に関する行政評価・監視」の結果に基づく勧告</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「発達障害が疑われる児童の初診待ちが長期化していることから、専門的医療機関の確保のための一層の取組を行うこと」</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endParaRPr lang="ja-JP"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国においては、勧告を踏まえ、平成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28</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年度から事業化した「かかりつけ医等発達障害対応力向上研修」に加え、発達障</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がい</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の診断待機を解消する観点から、</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30</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年度より「発達障害専門医療ネットワーク構築事業」を創設し、平成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31</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年度から「発達障害診断待機解消事業」として拡充。</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→大阪府は、国事業を活用し、令和３年度から、これまで実施してきた取組を拡充。</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p:txBody>
      </p:sp>
      <p:sp>
        <p:nvSpPr>
          <p:cNvPr id="6" name="テキスト ボックス 1">
            <a:extLst>
              <a:ext uri="{FF2B5EF4-FFF2-40B4-BE49-F238E27FC236}">
                <a16:creationId xmlns:a16="http://schemas.microsoft.com/office/drawing/2014/main" id="{0D103FBB-EABE-4C5E-92DE-0E77510B6A59}"/>
              </a:ext>
            </a:extLst>
          </p:cNvPr>
          <p:cNvSpPr txBox="1"/>
          <p:nvPr/>
        </p:nvSpPr>
        <p:spPr>
          <a:xfrm>
            <a:off x="255773" y="3957108"/>
            <a:ext cx="8572638" cy="1366006"/>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266700" indent="-133350" algn="just"/>
            <a:r>
              <a:rPr lang="ja-JP" altLang="en-US" sz="1400" kern="100" dirty="0">
                <a:solidFill>
                  <a:srgbClr val="000000"/>
                </a:solidFill>
                <a:latin typeface="游明朝" panose="02020400000000000000" pitchFamily="18" charset="-128"/>
                <a:ea typeface="ＭＳ 明朝" panose="02020609040205080304" pitchFamily="17" charset="-128"/>
                <a:cs typeface="Times New Roman" panose="02020603050405020304" pitchFamily="18" charset="0"/>
              </a:rPr>
              <a:t>（参考）</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令和６年</a:t>
            </a:r>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10</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月時点の大阪府発達障がい医療機関ネットワーク登録医療機関等における初診待ちの状況　（</a:t>
            </a:r>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※80</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医療機関中</a:t>
            </a:r>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44</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医療機関が回答）</a:t>
            </a:r>
            <a:endPar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endParaRPr>
          </a:p>
          <a:p>
            <a:pPr marL="266700" indent="-133350" algn="just"/>
            <a:endPar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endParaRPr>
          </a:p>
          <a:p>
            <a:pPr marL="266700" indent="-133350" algn="just"/>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・登録医療機関の平均待機期間は推計値で</a:t>
            </a:r>
            <a:r>
              <a:rPr lang="ja-JP" altLang="en-US" sz="1400" u="sng"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400" b="1" u="sng" kern="100" dirty="0">
                <a:latin typeface="游明朝" panose="02020400000000000000" pitchFamily="18" charset="-128"/>
                <a:ea typeface="ＭＳ 明朝" panose="02020609040205080304" pitchFamily="17" charset="-128"/>
                <a:cs typeface="Times New Roman" panose="02020603050405020304" pitchFamily="18" charset="0"/>
              </a:rPr>
              <a:t>約</a:t>
            </a:r>
            <a:r>
              <a:rPr lang="en-US" altLang="ja-JP" sz="1400" b="1" u="sng" kern="100" dirty="0">
                <a:latin typeface="游明朝" panose="02020400000000000000" pitchFamily="18" charset="-128"/>
                <a:ea typeface="ＭＳ 明朝" panose="02020609040205080304" pitchFamily="17" charset="-128"/>
                <a:cs typeface="Times New Roman" panose="02020603050405020304" pitchFamily="18" charset="0"/>
              </a:rPr>
              <a:t>8.8</a:t>
            </a:r>
            <a:r>
              <a:rPr lang="ja-JP" altLang="en-US" sz="1400" b="1" u="sng" kern="100" dirty="0">
                <a:latin typeface="游明朝" panose="02020400000000000000" pitchFamily="18" charset="-128"/>
                <a:ea typeface="ＭＳ 明朝" panose="02020609040205080304" pitchFamily="17" charset="-128"/>
                <a:cs typeface="Times New Roman" panose="02020603050405020304" pitchFamily="18" charset="0"/>
              </a:rPr>
              <a:t>週間</a:t>
            </a:r>
            <a:r>
              <a:rPr lang="ja-JP" altLang="en-US" sz="1400" u="sng" kern="100" dirty="0">
                <a:latin typeface="游明朝" panose="02020400000000000000" pitchFamily="18" charset="-128"/>
                <a:ea typeface="ＭＳ 明朝" panose="02020609040205080304" pitchFamily="17" charset="-128"/>
                <a:cs typeface="Times New Roman" panose="02020603050405020304" pitchFamily="18" charset="0"/>
              </a:rPr>
              <a:t>　</a:t>
            </a:r>
            <a:endParaRPr lang="en-US" altLang="ja-JP" sz="1400" u="sng" kern="100" dirty="0">
              <a:latin typeface="游明朝" panose="02020400000000000000" pitchFamily="18" charset="-128"/>
              <a:ea typeface="游明朝" panose="02020400000000000000" pitchFamily="18" charset="-128"/>
              <a:cs typeface="Times New Roman" panose="02020603050405020304" pitchFamily="18" charset="0"/>
            </a:endParaRPr>
          </a:p>
          <a:p>
            <a:pPr marL="266700" indent="-133350" algn="just"/>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・このうち最短では</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14</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日以内、最長では</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10</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か月以上（</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12</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か月）、</a:t>
            </a:r>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marL="266700" indent="-133350" algn="just"/>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14</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日以内は全体の</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31.7</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30</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日以内の医療機関は</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63.4</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a:t>
            </a:r>
          </a:p>
        </p:txBody>
      </p:sp>
      <p:sp>
        <p:nvSpPr>
          <p:cNvPr id="8" name="テキスト ボックス 7">
            <a:extLst>
              <a:ext uri="{FF2B5EF4-FFF2-40B4-BE49-F238E27FC236}">
                <a16:creationId xmlns:a16="http://schemas.microsoft.com/office/drawing/2014/main" id="{3CF49BCE-41BA-4B19-BC87-9A2F618B0F31}"/>
              </a:ext>
            </a:extLst>
          </p:cNvPr>
          <p:cNvSpPr txBox="1"/>
          <p:nvPr/>
        </p:nvSpPr>
        <p:spPr>
          <a:xfrm>
            <a:off x="255772" y="6056987"/>
            <a:ext cx="8572639"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現在も初診の待機の課題が存在しており、待機解消に向けた取り組みを進めている</a:t>
            </a:r>
          </a:p>
        </p:txBody>
      </p:sp>
      <p:sp>
        <p:nvSpPr>
          <p:cNvPr id="9" name="矢印: 下 8">
            <a:extLst>
              <a:ext uri="{FF2B5EF4-FFF2-40B4-BE49-F238E27FC236}">
                <a16:creationId xmlns:a16="http://schemas.microsoft.com/office/drawing/2014/main" id="{D41CACE5-F148-4555-9BD4-33D9E66E7055}"/>
              </a:ext>
            </a:extLst>
          </p:cNvPr>
          <p:cNvSpPr/>
          <p:nvPr/>
        </p:nvSpPr>
        <p:spPr>
          <a:xfrm>
            <a:off x="3445329" y="5484314"/>
            <a:ext cx="2359479" cy="3385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0" name="グラフ 9">
            <a:extLst>
              <a:ext uri="{FF2B5EF4-FFF2-40B4-BE49-F238E27FC236}">
                <a16:creationId xmlns:a16="http://schemas.microsoft.com/office/drawing/2014/main" id="{A8D48E6F-DD81-4647-8985-F86FD557DE1B}"/>
              </a:ext>
            </a:extLst>
          </p:cNvPr>
          <p:cNvGraphicFramePr/>
          <p:nvPr/>
        </p:nvGraphicFramePr>
        <p:xfrm>
          <a:off x="8988879" y="741079"/>
          <a:ext cx="2947348" cy="4971460"/>
        </p:xfrm>
        <a:graphic>
          <a:graphicData uri="http://schemas.openxmlformats.org/drawingml/2006/chart">
            <c:chart xmlns:c="http://schemas.openxmlformats.org/drawingml/2006/chart" xmlns:r="http://schemas.openxmlformats.org/officeDocument/2006/relationships" r:id="rId2"/>
          </a:graphicData>
        </a:graphic>
      </p:graphicFrame>
      <p:sp>
        <p:nvSpPr>
          <p:cNvPr id="11" name="テキスト ボックス 10">
            <a:extLst>
              <a:ext uri="{FF2B5EF4-FFF2-40B4-BE49-F238E27FC236}">
                <a16:creationId xmlns:a16="http://schemas.microsoft.com/office/drawing/2014/main" id="{94E98290-6948-4779-AD85-6691B81206AE}"/>
              </a:ext>
            </a:extLst>
          </p:cNvPr>
          <p:cNvSpPr txBox="1"/>
          <p:nvPr/>
        </p:nvSpPr>
        <p:spPr>
          <a:xfrm>
            <a:off x="9576748" y="5716811"/>
            <a:ext cx="2359479" cy="400110"/>
          </a:xfrm>
          <a:prstGeom prst="rect">
            <a:avLst/>
          </a:prstGeom>
          <a:noFill/>
        </p:spPr>
        <p:txBody>
          <a:bodyPr wrap="square" rtlCol="0">
            <a:spAutoFit/>
          </a:bodyPr>
          <a:lstStyle/>
          <a:p>
            <a:r>
              <a:rPr kumimoji="1" lang="ja-JP" altLang="en-US" sz="1000" dirty="0"/>
              <a:t>出典：厚生労働省実施　生活のしづらさなどに関する調査</a:t>
            </a:r>
          </a:p>
        </p:txBody>
      </p:sp>
      <p:sp>
        <p:nvSpPr>
          <p:cNvPr id="12" name="テキスト ボックス 11">
            <a:extLst>
              <a:ext uri="{FF2B5EF4-FFF2-40B4-BE49-F238E27FC236}">
                <a16:creationId xmlns:a16="http://schemas.microsoft.com/office/drawing/2014/main" id="{8DDB452D-B0E9-43F5-80EB-9472B854B908}"/>
              </a:ext>
            </a:extLst>
          </p:cNvPr>
          <p:cNvSpPr txBox="1"/>
          <p:nvPr/>
        </p:nvSpPr>
        <p:spPr>
          <a:xfrm>
            <a:off x="9658350" y="2473376"/>
            <a:ext cx="800100" cy="253916"/>
          </a:xfrm>
          <a:prstGeom prst="rect">
            <a:avLst/>
          </a:prstGeom>
          <a:solidFill>
            <a:schemeClr val="accent5">
              <a:lumMod val="20000"/>
              <a:lumOff val="80000"/>
            </a:schemeClr>
          </a:solidFill>
          <a:ln w="9525"/>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050" b="1" dirty="0"/>
              <a:t>481</a:t>
            </a:r>
            <a:r>
              <a:rPr kumimoji="1" lang="ja-JP" altLang="en-US" sz="1050" b="1" dirty="0"/>
              <a:t>千人</a:t>
            </a:r>
          </a:p>
        </p:txBody>
      </p:sp>
      <p:sp>
        <p:nvSpPr>
          <p:cNvPr id="13" name="テキスト ボックス 12">
            <a:extLst>
              <a:ext uri="{FF2B5EF4-FFF2-40B4-BE49-F238E27FC236}">
                <a16:creationId xmlns:a16="http://schemas.microsoft.com/office/drawing/2014/main" id="{C2094B7B-9A04-4FEE-A68E-73D9E09A2B1D}"/>
              </a:ext>
            </a:extLst>
          </p:cNvPr>
          <p:cNvSpPr txBox="1"/>
          <p:nvPr/>
        </p:nvSpPr>
        <p:spPr>
          <a:xfrm>
            <a:off x="10984096" y="1607280"/>
            <a:ext cx="813090" cy="253916"/>
          </a:xfrm>
          <a:prstGeom prst="rect">
            <a:avLst/>
          </a:prstGeom>
          <a:solidFill>
            <a:schemeClr val="accent5">
              <a:lumMod val="20000"/>
              <a:lumOff val="80000"/>
            </a:schemeClr>
          </a:solidFill>
          <a:ln w="9525"/>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050" b="1" dirty="0"/>
              <a:t>872</a:t>
            </a:r>
            <a:r>
              <a:rPr kumimoji="1" lang="ja-JP" altLang="en-US" sz="1050" b="1" dirty="0"/>
              <a:t>千人</a:t>
            </a:r>
          </a:p>
        </p:txBody>
      </p:sp>
      <p:pic>
        <p:nvPicPr>
          <p:cNvPr id="14" name="グラフィックス 13" descr="戻る 単色塗りつぶし">
            <a:extLst>
              <a:ext uri="{FF2B5EF4-FFF2-40B4-BE49-F238E27FC236}">
                <a16:creationId xmlns:a16="http://schemas.microsoft.com/office/drawing/2014/main" id="{9A6F60C4-95DB-439F-BA59-D6452EB920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742440">
            <a:off x="10098711" y="1607911"/>
            <a:ext cx="858521" cy="858521"/>
          </a:xfrm>
          <a:prstGeom prst="rect">
            <a:avLst/>
          </a:prstGeom>
        </p:spPr>
      </p:pic>
      <p:sp>
        <p:nvSpPr>
          <p:cNvPr id="15" name="テキスト ボックス 14">
            <a:extLst>
              <a:ext uri="{FF2B5EF4-FFF2-40B4-BE49-F238E27FC236}">
                <a16:creationId xmlns:a16="http://schemas.microsoft.com/office/drawing/2014/main" id="{BD079B9A-2450-4E13-A248-406E53E1F03C}"/>
              </a:ext>
            </a:extLst>
          </p:cNvPr>
          <p:cNvSpPr txBox="1"/>
          <p:nvPr/>
        </p:nvSpPr>
        <p:spPr>
          <a:xfrm>
            <a:off x="11079835" y="1299642"/>
            <a:ext cx="987229" cy="261610"/>
          </a:xfrm>
          <a:prstGeom prst="rect">
            <a:avLst/>
          </a:prstGeom>
          <a:noFill/>
        </p:spPr>
        <p:txBody>
          <a:bodyPr wrap="square" rtlCol="0">
            <a:spAutoFit/>
          </a:bodyPr>
          <a:lstStyle/>
          <a:p>
            <a:r>
              <a:rPr kumimoji="1" lang="ja-JP" altLang="en-US" sz="1050" dirty="0"/>
              <a:t>単位：千人</a:t>
            </a:r>
          </a:p>
        </p:txBody>
      </p:sp>
      <p:sp>
        <p:nvSpPr>
          <p:cNvPr id="2" name="スライド番号プレースホルダー 1">
            <a:extLst>
              <a:ext uri="{FF2B5EF4-FFF2-40B4-BE49-F238E27FC236}">
                <a16:creationId xmlns:a16="http://schemas.microsoft.com/office/drawing/2014/main" id="{5DD2D023-EBBB-4F0F-985E-E97733A64098}"/>
              </a:ext>
            </a:extLst>
          </p:cNvPr>
          <p:cNvSpPr>
            <a:spLocks noGrp="1"/>
          </p:cNvSpPr>
          <p:nvPr>
            <p:ph type="sldNum" sz="quarter" idx="12"/>
          </p:nvPr>
        </p:nvSpPr>
        <p:spPr/>
        <p:txBody>
          <a:bodyPr/>
          <a:lstStyle/>
          <a:p>
            <a:fld id="{70282AB8-C4EA-4569-8680-C1975E0A73D2}" type="slidenum">
              <a:rPr kumimoji="1" lang="ja-JP" altLang="en-US" smtClean="0"/>
              <a:t>2</a:t>
            </a:fld>
            <a:endParaRPr kumimoji="1" lang="ja-JP" altLang="en-US"/>
          </a:p>
        </p:txBody>
      </p:sp>
    </p:spTree>
    <p:extLst>
      <p:ext uri="{BB962C8B-B14F-4D97-AF65-F5344CB8AC3E}">
        <p14:creationId xmlns:p14="http://schemas.microsoft.com/office/powerpoint/2010/main" val="20593033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F37D65F-6C39-41F3-8092-0B0D5524599B}"/>
              </a:ext>
            </a:extLst>
          </p:cNvPr>
          <p:cNvSpPr>
            <a:spLocks noGrp="1"/>
          </p:cNvSpPr>
          <p:nvPr>
            <p:ph type="sldNum" sz="quarter" idx="12"/>
          </p:nvPr>
        </p:nvSpPr>
        <p:spPr/>
        <p:txBody>
          <a:bodyPr/>
          <a:lstStyle/>
          <a:p>
            <a:fld id="{3F044110-C8C5-4837-8817-7F8B4D0D154B}" type="slidenum">
              <a:rPr kumimoji="1" lang="ja-JP" altLang="en-US" smtClean="0"/>
              <a:t>20</a:t>
            </a:fld>
            <a:endParaRPr kumimoji="1" lang="ja-JP" altLang="en-US"/>
          </a:p>
        </p:txBody>
      </p:sp>
      <p:graphicFrame>
        <p:nvGraphicFramePr>
          <p:cNvPr id="3" name="図表 2">
            <a:extLst>
              <a:ext uri="{FF2B5EF4-FFF2-40B4-BE49-F238E27FC236}">
                <a16:creationId xmlns:a16="http://schemas.microsoft.com/office/drawing/2014/main" id="{6B788BFA-2F4D-4C2A-B779-8ACB6752C945}"/>
              </a:ext>
            </a:extLst>
          </p:cNvPr>
          <p:cNvGraphicFramePr/>
          <p:nvPr>
            <p:extLst>
              <p:ext uri="{D42A27DB-BD31-4B8C-83A1-F6EECF244321}">
                <p14:modId xmlns:p14="http://schemas.microsoft.com/office/powerpoint/2010/main" val="248237242"/>
              </p:ext>
            </p:extLst>
          </p:nvPr>
        </p:nvGraphicFramePr>
        <p:xfrm>
          <a:off x="1016933" y="1333849"/>
          <a:ext cx="9922312" cy="4412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テキスト ボックス 3">
            <a:extLst>
              <a:ext uri="{FF2B5EF4-FFF2-40B4-BE49-F238E27FC236}">
                <a16:creationId xmlns:a16="http://schemas.microsoft.com/office/drawing/2014/main" id="{B9577D19-5D16-46E8-961B-B8B3989C2BCC}"/>
              </a:ext>
            </a:extLst>
          </p:cNvPr>
          <p:cNvSpPr txBox="1"/>
          <p:nvPr/>
        </p:nvSpPr>
        <p:spPr>
          <a:xfrm>
            <a:off x="662731" y="410059"/>
            <a:ext cx="4580388" cy="400110"/>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sz="2000" dirty="0"/>
              <a:t>医療機関Ｂのヒアリング内容（つづき）</a:t>
            </a:r>
          </a:p>
        </p:txBody>
      </p:sp>
    </p:spTree>
    <p:extLst>
      <p:ext uri="{BB962C8B-B14F-4D97-AF65-F5344CB8AC3E}">
        <p14:creationId xmlns:p14="http://schemas.microsoft.com/office/powerpoint/2010/main" val="1145127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F716016-896B-4274-ADD1-717FDC94B8CB}"/>
              </a:ext>
            </a:extLst>
          </p:cNvPr>
          <p:cNvSpPr>
            <a:spLocks noGrp="1"/>
          </p:cNvSpPr>
          <p:nvPr>
            <p:ph type="sldNum" sz="quarter" idx="12"/>
          </p:nvPr>
        </p:nvSpPr>
        <p:spPr/>
        <p:txBody>
          <a:bodyPr/>
          <a:lstStyle/>
          <a:p>
            <a:fld id="{3F044110-C8C5-4837-8817-7F8B4D0D154B}" type="slidenum">
              <a:rPr kumimoji="1" lang="ja-JP" altLang="en-US" smtClean="0"/>
              <a:t>21</a:t>
            </a:fld>
            <a:endParaRPr kumimoji="1" lang="ja-JP" altLang="en-US"/>
          </a:p>
        </p:txBody>
      </p:sp>
      <p:sp>
        <p:nvSpPr>
          <p:cNvPr id="3" name="タイトル 1">
            <a:extLst>
              <a:ext uri="{FF2B5EF4-FFF2-40B4-BE49-F238E27FC236}">
                <a16:creationId xmlns:a16="http://schemas.microsoft.com/office/drawing/2014/main" id="{6FFE8793-8C34-4279-B335-BAADD57CD4CD}"/>
              </a:ext>
            </a:extLst>
          </p:cNvPr>
          <p:cNvSpPr txBox="1">
            <a:spLocks/>
          </p:cNvSpPr>
          <p:nvPr/>
        </p:nvSpPr>
        <p:spPr>
          <a:xfrm>
            <a:off x="0" y="0"/>
            <a:ext cx="12192000" cy="517032"/>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７．調査結果を受けた今後の事業の方向性について</a:t>
            </a:r>
          </a:p>
        </p:txBody>
      </p:sp>
      <p:sp>
        <p:nvSpPr>
          <p:cNvPr id="4" name="テキスト ボックス 3">
            <a:extLst>
              <a:ext uri="{FF2B5EF4-FFF2-40B4-BE49-F238E27FC236}">
                <a16:creationId xmlns:a16="http://schemas.microsoft.com/office/drawing/2014/main" id="{1CEF927D-C621-4E21-96F0-578710A8365E}"/>
              </a:ext>
            </a:extLst>
          </p:cNvPr>
          <p:cNvSpPr txBox="1"/>
          <p:nvPr/>
        </p:nvSpPr>
        <p:spPr>
          <a:xfrm>
            <a:off x="537594" y="795157"/>
            <a:ext cx="2869035"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kumimoji="1" lang="ja-JP" altLang="en-US" dirty="0"/>
              <a:t>患者の受診理由について</a:t>
            </a:r>
          </a:p>
        </p:txBody>
      </p:sp>
      <p:sp>
        <p:nvSpPr>
          <p:cNvPr id="6" name="テキスト ボックス 5">
            <a:extLst>
              <a:ext uri="{FF2B5EF4-FFF2-40B4-BE49-F238E27FC236}">
                <a16:creationId xmlns:a16="http://schemas.microsoft.com/office/drawing/2014/main" id="{A4B23E10-37AB-4F78-94D4-3F2DDE646DE7}"/>
              </a:ext>
            </a:extLst>
          </p:cNvPr>
          <p:cNvSpPr txBox="1"/>
          <p:nvPr/>
        </p:nvSpPr>
        <p:spPr>
          <a:xfrm>
            <a:off x="537594" y="1304145"/>
            <a:ext cx="10913377" cy="338554"/>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600" dirty="0">
                <a:latin typeface="游ゴシック" panose="020B0400000000000000" pitchFamily="50" charset="-128"/>
                <a:ea typeface="游ゴシック" panose="020B0400000000000000" pitchFamily="50" charset="-128"/>
              </a:rPr>
              <a:t>受診理由としては制度の利用より、</a:t>
            </a:r>
            <a:r>
              <a:rPr kumimoji="1" lang="ja-JP" altLang="en-US" sz="1600" u="sng" dirty="0">
                <a:latin typeface="游ゴシック" panose="020B0400000000000000" pitchFamily="50" charset="-128"/>
                <a:ea typeface="游ゴシック" panose="020B0400000000000000" pitchFamily="50" charset="-128"/>
              </a:rPr>
              <a:t>困りごとや他者からの勧め</a:t>
            </a:r>
            <a:r>
              <a:rPr kumimoji="1" lang="ja-JP" altLang="en-US" sz="1600" dirty="0">
                <a:latin typeface="游ゴシック" panose="020B0400000000000000" pitchFamily="50" charset="-128"/>
                <a:ea typeface="游ゴシック" panose="020B0400000000000000" pitchFamily="50" charset="-128"/>
              </a:rPr>
              <a:t>に起因するものが多かった。</a:t>
            </a:r>
          </a:p>
        </p:txBody>
      </p:sp>
      <p:graphicFrame>
        <p:nvGraphicFramePr>
          <p:cNvPr id="7" name="図表 6">
            <a:extLst>
              <a:ext uri="{FF2B5EF4-FFF2-40B4-BE49-F238E27FC236}">
                <a16:creationId xmlns:a16="http://schemas.microsoft.com/office/drawing/2014/main" id="{39A2362D-AEF9-4BA8-99DC-ADDC73C25A25}"/>
              </a:ext>
            </a:extLst>
          </p:cNvPr>
          <p:cNvGraphicFramePr/>
          <p:nvPr>
            <p:extLst>
              <p:ext uri="{D42A27DB-BD31-4B8C-83A1-F6EECF244321}">
                <p14:modId xmlns:p14="http://schemas.microsoft.com/office/powerpoint/2010/main" val="781875649"/>
              </p:ext>
            </p:extLst>
          </p:nvPr>
        </p:nvGraphicFramePr>
        <p:xfrm>
          <a:off x="469783" y="2429812"/>
          <a:ext cx="11501307" cy="40800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テキスト ボックス 7">
            <a:extLst>
              <a:ext uri="{FF2B5EF4-FFF2-40B4-BE49-F238E27FC236}">
                <a16:creationId xmlns:a16="http://schemas.microsoft.com/office/drawing/2014/main" id="{BA0C20B8-6F25-4841-9946-8238AB6C7690}"/>
              </a:ext>
            </a:extLst>
          </p:cNvPr>
          <p:cNvSpPr txBox="1"/>
          <p:nvPr/>
        </p:nvSpPr>
        <p:spPr>
          <a:xfrm>
            <a:off x="537593" y="1870962"/>
            <a:ext cx="2869035"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kumimoji="1" lang="ja-JP" altLang="en-US" dirty="0"/>
              <a:t>方策検討の視点</a:t>
            </a:r>
          </a:p>
        </p:txBody>
      </p:sp>
    </p:spTree>
    <p:extLst>
      <p:ext uri="{BB962C8B-B14F-4D97-AF65-F5344CB8AC3E}">
        <p14:creationId xmlns:p14="http://schemas.microsoft.com/office/powerpoint/2010/main" val="1670936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F716016-896B-4274-ADD1-717FDC94B8CB}"/>
              </a:ext>
            </a:extLst>
          </p:cNvPr>
          <p:cNvSpPr>
            <a:spLocks noGrp="1"/>
          </p:cNvSpPr>
          <p:nvPr>
            <p:ph type="sldNum" sz="quarter" idx="12"/>
          </p:nvPr>
        </p:nvSpPr>
        <p:spPr/>
        <p:txBody>
          <a:bodyPr/>
          <a:lstStyle/>
          <a:p>
            <a:fld id="{3F044110-C8C5-4837-8817-7F8B4D0D154B}" type="slidenum">
              <a:rPr kumimoji="1" lang="ja-JP" altLang="en-US" smtClean="0"/>
              <a:t>22</a:t>
            </a:fld>
            <a:endParaRPr kumimoji="1" lang="ja-JP" altLang="en-US"/>
          </a:p>
        </p:txBody>
      </p:sp>
      <p:sp>
        <p:nvSpPr>
          <p:cNvPr id="4" name="テキスト ボックス 3">
            <a:extLst>
              <a:ext uri="{FF2B5EF4-FFF2-40B4-BE49-F238E27FC236}">
                <a16:creationId xmlns:a16="http://schemas.microsoft.com/office/drawing/2014/main" id="{1CEF927D-C621-4E21-96F0-578710A8365E}"/>
              </a:ext>
            </a:extLst>
          </p:cNvPr>
          <p:cNvSpPr txBox="1"/>
          <p:nvPr/>
        </p:nvSpPr>
        <p:spPr>
          <a:xfrm>
            <a:off x="646652" y="450974"/>
            <a:ext cx="3229062"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kumimoji="1" lang="ja-JP" altLang="en-US" dirty="0"/>
              <a:t>支援機関の認知度について</a:t>
            </a:r>
          </a:p>
        </p:txBody>
      </p:sp>
      <p:sp>
        <p:nvSpPr>
          <p:cNvPr id="6" name="テキスト ボックス 5">
            <a:extLst>
              <a:ext uri="{FF2B5EF4-FFF2-40B4-BE49-F238E27FC236}">
                <a16:creationId xmlns:a16="http://schemas.microsoft.com/office/drawing/2014/main" id="{A4B23E10-37AB-4F78-94D4-3F2DDE646DE7}"/>
              </a:ext>
            </a:extLst>
          </p:cNvPr>
          <p:cNvSpPr txBox="1"/>
          <p:nvPr/>
        </p:nvSpPr>
        <p:spPr>
          <a:xfrm>
            <a:off x="537945" y="919071"/>
            <a:ext cx="10930155" cy="1077218"/>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600" dirty="0">
                <a:latin typeface="游ゴシック" panose="020B0400000000000000" pitchFamily="50" charset="-128"/>
                <a:ea typeface="游ゴシック" panose="020B0400000000000000" pitchFamily="50" charset="-128"/>
              </a:rPr>
              <a:t>発達障がい児者が利用する支援機関等の認知度について、「役割まで知っている」と回答した医療機関が過半数のものは少ない結果となった。</a:t>
            </a:r>
            <a:endParaRPr kumimoji="1" lang="en-US" altLang="ja-JP" sz="1600" dirty="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Ø"/>
            </a:pPr>
            <a:r>
              <a:rPr kumimoji="1" lang="ja-JP" altLang="en-US" sz="1600" dirty="0">
                <a:latin typeface="游ゴシック" panose="020B0400000000000000" pitchFamily="50" charset="-128"/>
                <a:ea typeface="游ゴシック" panose="020B0400000000000000" pitchFamily="50" charset="-128"/>
              </a:rPr>
              <a:t>患者のサポートや他機関連携にあたり、各分野における社会資源や支援機関の役割を理解することが重要となるが、</a:t>
            </a:r>
            <a:r>
              <a:rPr kumimoji="1" lang="ja-JP" altLang="en-US" sz="1600" u="sng" dirty="0">
                <a:latin typeface="游ゴシック" panose="020B0400000000000000" pitchFamily="50" charset="-128"/>
                <a:ea typeface="游ゴシック" panose="020B0400000000000000" pitchFamily="50" charset="-128"/>
              </a:rPr>
              <a:t>福祉制度等の情報が医療機関に十分に共有されていない可能性</a:t>
            </a:r>
            <a:r>
              <a:rPr kumimoji="1" lang="ja-JP" altLang="en-US" sz="1600" dirty="0">
                <a:latin typeface="游ゴシック" panose="020B0400000000000000" pitchFamily="50" charset="-128"/>
                <a:ea typeface="游ゴシック" panose="020B0400000000000000" pitchFamily="50" charset="-128"/>
              </a:rPr>
              <a:t>がある。　　</a:t>
            </a:r>
          </a:p>
        </p:txBody>
      </p:sp>
      <p:sp>
        <p:nvSpPr>
          <p:cNvPr id="7" name="テキスト ボックス 6">
            <a:extLst>
              <a:ext uri="{FF2B5EF4-FFF2-40B4-BE49-F238E27FC236}">
                <a16:creationId xmlns:a16="http://schemas.microsoft.com/office/drawing/2014/main" id="{4FBBEF27-EC5C-41C1-9169-A2FC631F773F}"/>
              </a:ext>
            </a:extLst>
          </p:cNvPr>
          <p:cNvSpPr txBox="1"/>
          <p:nvPr/>
        </p:nvSpPr>
        <p:spPr>
          <a:xfrm>
            <a:off x="646651" y="2214948"/>
            <a:ext cx="2869035"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kumimoji="1" lang="ja-JP" altLang="en-US" dirty="0"/>
              <a:t>方策検討の視点</a:t>
            </a:r>
          </a:p>
        </p:txBody>
      </p:sp>
      <p:graphicFrame>
        <p:nvGraphicFramePr>
          <p:cNvPr id="5" name="図表 4">
            <a:extLst>
              <a:ext uri="{FF2B5EF4-FFF2-40B4-BE49-F238E27FC236}">
                <a16:creationId xmlns:a16="http://schemas.microsoft.com/office/drawing/2014/main" id="{830D2005-14D8-4207-A2D2-1D73C24C1E56}"/>
              </a:ext>
            </a:extLst>
          </p:cNvPr>
          <p:cNvGraphicFramePr/>
          <p:nvPr>
            <p:extLst>
              <p:ext uri="{D42A27DB-BD31-4B8C-83A1-F6EECF244321}">
                <p14:modId xmlns:p14="http://schemas.microsoft.com/office/powerpoint/2010/main" val="1465658814"/>
              </p:ext>
            </p:extLst>
          </p:nvPr>
        </p:nvGraphicFramePr>
        <p:xfrm>
          <a:off x="646651" y="2802939"/>
          <a:ext cx="10821449" cy="3553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0436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F716016-896B-4274-ADD1-717FDC94B8CB}"/>
              </a:ext>
            </a:extLst>
          </p:cNvPr>
          <p:cNvSpPr>
            <a:spLocks noGrp="1"/>
          </p:cNvSpPr>
          <p:nvPr>
            <p:ph type="sldNum" sz="quarter" idx="12"/>
          </p:nvPr>
        </p:nvSpPr>
        <p:spPr/>
        <p:txBody>
          <a:bodyPr/>
          <a:lstStyle/>
          <a:p>
            <a:fld id="{3F044110-C8C5-4837-8817-7F8B4D0D154B}" type="slidenum">
              <a:rPr kumimoji="1" lang="ja-JP" altLang="en-US" smtClean="0"/>
              <a:t>23</a:t>
            </a:fld>
            <a:endParaRPr kumimoji="1" lang="ja-JP" altLang="en-US"/>
          </a:p>
        </p:txBody>
      </p:sp>
      <p:sp>
        <p:nvSpPr>
          <p:cNvPr id="4" name="テキスト ボックス 3">
            <a:extLst>
              <a:ext uri="{FF2B5EF4-FFF2-40B4-BE49-F238E27FC236}">
                <a16:creationId xmlns:a16="http://schemas.microsoft.com/office/drawing/2014/main" id="{1CEF927D-C621-4E21-96F0-578710A8365E}"/>
              </a:ext>
            </a:extLst>
          </p:cNvPr>
          <p:cNvSpPr txBox="1"/>
          <p:nvPr/>
        </p:nvSpPr>
        <p:spPr>
          <a:xfrm>
            <a:off x="646652" y="450974"/>
            <a:ext cx="2869035"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kumimoji="1" lang="ja-JP" altLang="en-US" dirty="0"/>
              <a:t>連携について</a:t>
            </a:r>
          </a:p>
        </p:txBody>
      </p:sp>
      <p:sp>
        <p:nvSpPr>
          <p:cNvPr id="6" name="テキスト ボックス 5">
            <a:extLst>
              <a:ext uri="{FF2B5EF4-FFF2-40B4-BE49-F238E27FC236}">
                <a16:creationId xmlns:a16="http://schemas.microsoft.com/office/drawing/2014/main" id="{A4B23E10-37AB-4F78-94D4-3F2DDE646DE7}"/>
              </a:ext>
            </a:extLst>
          </p:cNvPr>
          <p:cNvSpPr txBox="1"/>
          <p:nvPr/>
        </p:nvSpPr>
        <p:spPr>
          <a:xfrm>
            <a:off x="646651" y="1144371"/>
            <a:ext cx="10714076" cy="835431"/>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600" dirty="0">
                <a:latin typeface="游ゴシック" panose="020B0400000000000000" pitchFamily="50" charset="-128"/>
                <a:ea typeface="游ゴシック" panose="020B0400000000000000" pitchFamily="50" charset="-128"/>
              </a:rPr>
              <a:t>連携に課題を感じる機関として最も多かったのは、患者の所属先（幼保園・学校・職場）であった。</a:t>
            </a:r>
            <a:endParaRPr kumimoji="1" lang="en-US" altLang="ja-JP" sz="1600" dirty="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Ø"/>
            </a:pPr>
            <a:r>
              <a:rPr kumimoji="1" lang="ja-JP" altLang="en-US" sz="1600" dirty="0">
                <a:latin typeface="游ゴシック" panose="020B0400000000000000" pitchFamily="50" charset="-128"/>
                <a:ea typeface="游ゴシック" panose="020B0400000000000000" pitchFamily="50" charset="-128"/>
              </a:rPr>
              <a:t>課題を感じる理由としては、連携の場や機会がない・理解がないという理由が多かった。</a:t>
            </a:r>
            <a:endParaRPr kumimoji="1" lang="en-US" altLang="ja-JP" sz="1600" dirty="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Ø"/>
            </a:pPr>
            <a:endParaRPr kumimoji="1" lang="ja-JP" altLang="en-US" sz="1600" dirty="0">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4FBBEF27-EC5C-41C1-9169-A2FC631F773F}"/>
              </a:ext>
            </a:extLst>
          </p:cNvPr>
          <p:cNvSpPr txBox="1"/>
          <p:nvPr/>
        </p:nvSpPr>
        <p:spPr>
          <a:xfrm>
            <a:off x="646652" y="2098135"/>
            <a:ext cx="2869035"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kumimoji="1" lang="ja-JP" altLang="en-US" dirty="0"/>
              <a:t>方策検討の視点</a:t>
            </a:r>
          </a:p>
        </p:txBody>
      </p:sp>
      <p:graphicFrame>
        <p:nvGraphicFramePr>
          <p:cNvPr id="5" name="図表 4">
            <a:extLst>
              <a:ext uri="{FF2B5EF4-FFF2-40B4-BE49-F238E27FC236}">
                <a16:creationId xmlns:a16="http://schemas.microsoft.com/office/drawing/2014/main" id="{830D2005-14D8-4207-A2D2-1D73C24C1E56}"/>
              </a:ext>
            </a:extLst>
          </p:cNvPr>
          <p:cNvGraphicFramePr/>
          <p:nvPr>
            <p:extLst>
              <p:ext uri="{D42A27DB-BD31-4B8C-83A1-F6EECF244321}">
                <p14:modId xmlns:p14="http://schemas.microsoft.com/office/powerpoint/2010/main" val="302676724"/>
              </p:ext>
            </p:extLst>
          </p:nvPr>
        </p:nvGraphicFramePr>
        <p:xfrm>
          <a:off x="646651" y="2766859"/>
          <a:ext cx="10714076" cy="33906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6079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BD34FFE-9B38-48E4-8458-1E5396D846B1}"/>
              </a:ext>
            </a:extLst>
          </p:cNvPr>
          <p:cNvSpPr>
            <a:spLocks noGrp="1"/>
          </p:cNvSpPr>
          <p:nvPr>
            <p:ph type="sldNum" sz="quarter" idx="12"/>
          </p:nvPr>
        </p:nvSpPr>
        <p:spPr/>
        <p:txBody>
          <a:bodyPr/>
          <a:lstStyle/>
          <a:p>
            <a:fld id="{3F044110-C8C5-4837-8817-7F8B4D0D154B}" type="slidenum">
              <a:rPr kumimoji="1" lang="ja-JP" altLang="en-US" smtClean="0"/>
              <a:t>24</a:t>
            </a:fld>
            <a:endParaRPr kumimoji="1" lang="ja-JP" altLang="en-US"/>
          </a:p>
        </p:txBody>
      </p:sp>
      <p:sp>
        <p:nvSpPr>
          <p:cNvPr id="3" name="タイトル 1">
            <a:extLst>
              <a:ext uri="{FF2B5EF4-FFF2-40B4-BE49-F238E27FC236}">
                <a16:creationId xmlns:a16="http://schemas.microsoft.com/office/drawing/2014/main" id="{238FF970-C30E-4C1B-AE04-2449227908FA}"/>
              </a:ext>
            </a:extLst>
          </p:cNvPr>
          <p:cNvSpPr txBox="1">
            <a:spLocks/>
          </p:cNvSpPr>
          <p:nvPr/>
        </p:nvSpPr>
        <p:spPr>
          <a:xfrm>
            <a:off x="0" y="0"/>
            <a:ext cx="12192000" cy="517032"/>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８．拠点医療機関懇話会での意見等</a:t>
            </a:r>
          </a:p>
        </p:txBody>
      </p:sp>
      <p:graphicFrame>
        <p:nvGraphicFramePr>
          <p:cNvPr id="4" name="表 4">
            <a:extLst>
              <a:ext uri="{FF2B5EF4-FFF2-40B4-BE49-F238E27FC236}">
                <a16:creationId xmlns:a16="http://schemas.microsoft.com/office/drawing/2014/main" id="{A2C8221E-CF14-4C99-9527-D9A3B51B7571}"/>
              </a:ext>
            </a:extLst>
          </p:cNvPr>
          <p:cNvGraphicFramePr>
            <a:graphicFrameLocks noGrp="1"/>
          </p:cNvGraphicFramePr>
          <p:nvPr>
            <p:extLst>
              <p:ext uri="{D42A27DB-BD31-4B8C-83A1-F6EECF244321}">
                <p14:modId xmlns:p14="http://schemas.microsoft.com/office/powerpoint/2010/main" val="3795675084"/>
              </p:ext>
            </p:extLst>
          </p:nvPr>
        </p:nvGraphicFramePr>
        <p:xfrm>
          <a:off x="494947" y="578847"/>
          <a:ext cx="11350305" cy="2595880"/>
        </p:xfrm>
        <a:graphic>
          <a:graphicData uri="http://schemas.openxmlformats.org/drawingml/2006/table">
            <a:tbl>
              <a:tblPr firstRow="1" bandRow="1">
                <a:tableStyleId>{5C22544A-7EE6-4342-B048-85BDC9FD1C3A}</a:tableStyleId>
              </a:tblPr>
              <a:tblGrid>
                <a:gridCol w="11350305">
                  <a:extLst>
                    <a:ext uri="{9D8B030D-6E8A-4147-A177-3AD203B41FA5}">
                      <a16:colId xmlns:a16="http://schemas.microsoft.com/office/drawing/2014/main" val="3181499404"/>
                    </a:ext>
                  </a:extLst>
                </a:gridCol>
              </a:tblGrid>
              <a:tr h="370840">
                <a:tc>
                  <a:txBody>
                    <a:bodyPr/>
                    <a:lstStyle/>
                    <a:p>
                      <a:r>
                        <a:rPr kumimoji="1" lang="ja-JP" altLang="en-US" sz="1600" dirty="0"/>
                        <a:t>受診について</a:t>
                      </a:r>
                    </a:p>
                  </a:txBody>
                  <a:tcPr/>
                </a:tc>
                <a:extLst>
                  <a:ext uri="{0D108BD9-81ED-4DB2-BD59-A6C34878D82A}">
                    <a16:rowId xmlns:a16="http://schemas.microsoft.com/office/drawing/2014/main" val="310983911"/>
                  </a:ext>
                </a:extLst>
              </a:tr>
              <a:tr h="370840">
                <a:tc>
                  <a:txBody>
                    <a:bodyPr/>
                    <a:lstStyle/>
                    <a:p>
                      <a:r>
                        <a:rPr kumimoji="1" lang="ja-JP" altLang="en-US" sz="1600" dirty="0"/>
                        <a:t>困りごとはないが療育を使いたいという理由で受診するケースはある。</a:t>
                      </a:r>
                      <a:endParaRPr kumimoji="1" lang="en-US" altLang="ja-JP" sz="1600" dirty="0"/>
                    </a:p>
                    <a:p>
                      <a:r>
                        <a:rPr kumimoji="1" lang="ja-JP" altLang="en-US" sz="1600" dirty="0"/>
                        <a:t>保護者支援</a:t>
                      </a:r>
                      <a:r>
                        <a:rPr kumimoji="1" lang="ja-JP" altLang="en-US" sz="1600" dirty="0">
                          <a:solidFill>
                            <a:schemeClr val="tx1"/>
                          </a:solidFill>
                        </a:rPr>
                        <a:t>より発達障がいを探して療育につなげようとする支援者もいる。</a:t>
                      </a:r>
                      <a:endParaRPr kumimoji="1" lang="en-US" altLang="ja-JP" sz="1600" dirty="0">
                        <a:solidFill>
                          <a:schemeClr val="tx1"/>
                        </a:solidFill>
                      </a:endParaRPr>
                    </a:p>
                    <a:p>
                      <a:r>
                        <a:rPr kumimoji="1" lang="ja-JP" altLang="en-US" sz="1600" dirty="0">
                          <a:solidFill>
                            <a:schemeClr val="tx1"/>
                          </a:solidFill>
                        </a:rPr>
                        <a:t>療育の必要性の判断を医師にゆだねるのは問題ではないか。（症状により）支援の指すものの幅が広く、保護者が欲している療育とのずれが生じる。</a:t>
                      </a:r>
                      <a:endParaRPr kumimoji="1" lang="en-US" altLang="ja-JP" sz="1600" dirty="0">
                        <a:solidFill>
                          <a:schemeClr val="tx1"/>
                        </a:solidFill>
                      </a:endParaRPr>
                    </a:p>
                  </a:txBody>
                  <a:tcPr/>
                </a:tc>
                <a:extLst>
                  <a:ext uri="{0D108BD9-81ED-4DB2-BD59-A6C34878D82A}">
                    <a16:rowId xmlns:a16="http://schemas.microsoft.com/office/drawing/2014/main" val="2674227218"/>
                  </a:ext>
                </a:extLst>
              </a:tr>
              <a:tr h="370840">
                <a:tc>
                  <a:txBody>
                    <a:bodyPr/>
                    <a:lstStyle/>
                    <a:p>
                      <a:r>
                        <a:rPr kumimoji="1" lang="ja-JP" altLang="en-US" sz="1600" dirty="0"/>
                        <a:t>就学・進学などの集団に入るタイミングや、勉強内容が変わってついていけなくなることなど、環境の変化がきっかけに二次的な課題が発生しやすい</a:t>
                      </a:r>
                    </a:p>
                  </a:txBody>
                  <a:tcPr/>
                </a:tc>
                <a:extLst>
                  <a:ext uri="{0D108BD9-81ED-4DB2-BD59-A6C34878D82A}">
                    <a16:rowId xmlns:a16="http://schemas.microsoft.com/office/drawing/2014/main" val="657531756"/>
                  </a:ext>
                </a:extLst>
              </a:tr>
              <a:tr h="370840">
                <a:tc>
                  <a:txBody>
                    <a:bodyPr/>
                    <a:lstStyle/>
                    <a:p>
                      <a:r>
                        <a:rPr kumimoji="1" lang="ja-JP" altLang="en-US" sz="1600" dirty="0"/>
                        <a:t>質問紙に頼りすぎていたり、診断も基準に当てはめるだけで見立てを意識してない場合があるので、患者の見立てに関する医師向けの研修が必要。</a:t>
                      </a:r>
                    </a:p>
                  </a:txBody>
                  <a:tcPr/>
                </a:tc>
                <a:extLst>
                  <a:ext uri="{0D108BD9-81ED-4DB2-BD59-A6C34878D82A}">
                    <a16:rowId xmlns:a16="http://schemas.microsoft.com/office/drawing/2014/main" val="81986851"/>
                  </a:ext>
                </a:extLst>
              </a:tr>
            </a:tbl>
          </a:graphicData>
        </a:graphic>
      </p:graphicFrame>
      <p:graphicFrame>
        <p:nvGraphicFramePr>
          <p:cNvPr id="5" name="表 5">
            <a:extLst>
              <a:ext uri="{FF2B5EF4-FFF2-40B4-BE49-F238E27FC236}">
                <a16:creationId xmlns:a16="http://schemas.microsoft.com/office/drawing/2014/main" id="{3DBFA292-6628-429C-8839-023990773B2C}"/>
              </a:ext>
            </a:extLst>
          </p:cNvPr>
          <p:cNvGraphicFramePr>
            <a:graphicFrameLocks noGrp="1"/>
          </p:cNvGraphicFramePr>
          <p:nvPr>
            <p:extLst>
              <p:ext uri="{D42A27DB-BD31-4B8C-83A1-F6EECF244321}">
                <p14:modId xmlns:p14="http://schemas.microsoft.com/office/powerpoint/2010/main" val="816843021"/>
              </p:ext>
            </p:extLst>
          </p:nvPr>
        </p:nvGraphicFramePr>
        <p:xfrm>
          <a:off x="494948" y="3210869"/>
          <a:ext cx="11350304" cy="1483360"/>
        </p:xfrm>
        <a:graphic>
          <a:graphicData uri="http://schemas.openxmlformats.org/drawingml/2006/table">
            <a:tbl>
              <a:tblPr firstRow="1" bandRow="1">
                <a:tableStyleId>{5C22544A-7EE6-4342-B048-85BDC9FD1C3A}</a:tableStyleId>
              </a:tblPr>
              <a:tblGrid>
                <a:gridCol w="11350304">
                  <a:extLst>
                    <a:ext uri="{9D8B030D-6E8A-4147-A177-3AD203B41FA5}">
                      <a16:colId xmlns:a16="http://schemas.microsoft.com/office/drawing/2014/main" val="3064348309"/>
                    </a:ext>
                  </a:extLst>
                </a:gridCol>
              </a:tblGrid>
              <a:tr h="370840">
                <a:tc>
                  <a:txBody>
                    <a:bodyPr/>
                    <a:lstStyle/>
                    <a:p>
                      <a:r>
                        <a:rPr kumimoji="1" lang="ja-JP" altLang="en-US" sz="1600" dirty="0"/>
                        <a:t>支援機関の情報取得について</a:t>
                      </a:r>
                    </a:p>
                  </a:txBody>
                  <a:tcPr/>
                </a:tc>
                <a:extLst>
                  <a:ext uri="{0D108BD9-81ED-4DB2-BD59-A6C34878D82A}">
                    <a16:rowId xmlns:a16="http://schemas.microsoft.com/office/drawing/2014/main" val="2834673735"/>
                  </a:ext>
                </a:extLst>
              </a:tr>
              <a:tr h="370840">
                <a:tc>
                  <a:txBody>
                    <a:bodyPr/>
                    <a:lstStyle/>
                    <a:p>
                      <a:r>
                        <a:rPr kumimoji="1" lang="ja-JP" altLang="en-US" sz="1600" dirty="0"/>
                        <a:t>ＣＳＷやＭＳＷが院内にいる場合は情報を得</a:t>
                      </a:r>
                      <a:r>
                        <a:rPr kumimoji="1" lang="ja-JP" altLang="en-US" sz="1600" dirty="0">
                          <a:solidFill>
                            <a:schemeClr val="tx1"/>
                          </a:solidFill>
                        </a:rPr>
                        <a:t>られる</a:t>
                      </a:r>
                      <a:r>
                        <a:rPr kumimoji="1" lang="ja-JP" altLang="en-US" sz="1600" dirty="0"/>
                        <a:t>が、そうではない場合、医師が独自に情報を収集し</a:t>
                      </a:r>
                      <a:r>
                        <a:rPr kumimoji="1" lang="ja-JP" altLang="en-US" sz="1600" strike="sngStrike" dirty="0"/>
                        <a:t>なければならない</a:t>
                      </a:r>
                      <a:r>
                        <a:rPr kumimoji="1" lang="ja-JP" altLang="en-US" sz="1600" dirty="0">
                          <a:solidFill>
                            <a:srgbClr val="C00000"/>
                          </a:solidFill>
                        </a:rPr>
                        <a:t>ている</a:t>
                      </a:r>
                      <a:r>
                        <a:rPr kumimoji="1" lang="ja-JP" altLang="en-US" sz="1600" dirty="0"/>
                        <a:t>状況。</a:t>
                      </a:r>
                    </a:p>
                  </a:txBody>
                  <a:tcPr/>
                </a:tc>
                <a:extLst>
                  <a:ext uri="{0D108BD9-81ED-4DB2-BD59-A6C34878D82A}">
                    <a16:rowId xmlns:a16="http://schemas.microsoft.com/office/drawing/2014/main" val="240881756"/>
                  </a:ext>
                </a:extLst>
              </a:tr>
              <a:tr h="370840">
                <a:tc>
                  <a:txBody>
                    <a:bodyPr/>
                    <a:lstStyle/>
                    <a:p>
                      <a:r>
                        <a:rPr kumimoji="1" lang="ja-JP" altLang="en-US" sz="1600" dirty="0"/>
                        <a:t>事業所等の特色が分かるデータベース、市が作成する福祉マップのようなものがあれば患者に案内しやすい。</a:t>
                      </a:r>
                    </a:p>
                  </a:txBody>
                  <a:tcPr/>
                </a:tc>
                <a:extLst>
                  <a:ext uri="{0D108BD9-81ED-4DB2-BD59-A6C34878D82A}">
                    <a16:rowId xmlns:a16="http://schemas.microsoft.com/office/drawing/2014/main" val="2463287891"/>
                  </a:ext>
                </a:extLst>
              </a:tr>
              <a:tr h="370840">
                <a:tc>
                  <a:txBody>
                    <a:bodyPr/>
                    <a:lstStyle/>
                    <a:p>
                      <a:r>
                        <a:rPr kumimoji="1" lang="ja-JP" altLang="en-US" sz="1600" dirty="0"/>
                        <a:t>情報を求めて診察に来る患者もいる。医者がどの程度の福祉に関する情報を知っておくべきなのか、検討が必要。</a:t>
                      </a:r>
                    </a:p>
                  </a:txBody>
                  <a:tcPr/>
                </a:tc>
                <a:extLst>
                  <a:ext uri="{0D108BD9-81ED-4DB2-BD59-A6C34878D82A}">
                    <a16:rowId xmlns:a16="http://schemas.microsoft.com/office/drawing/2014/main" val="286391050"/>
                  </a:ext>
                </a:extLst>
              </a:tr>
            </a:tbl>
          </a:graphicData>
        </a:graphic>
      </p:graphicFrame>
      <p:graphicFrame>
        <p:nvGraphicFramePr>
          <p:cNvPr id="6" name="表 6">
            <a:extLst>
              <a:ext uri="{FF2B5EF4-FFF2-40B4-BE49-F238E27FC236}">
                <a16:creationId xmlns:a16="http://schemas.microsoft.com/office/drawing/2014/main" id="{9FBBD919-0CEC-403C-B212-A54DEA89BAB3}"/>
              </a:ext>
            </a:extLst>
          </p:cNvPr>
          <p:cNvGraphicFramePr>
            <a:graphicFrameLocks noGrp="1"/>
          </p:cNvGraphicFramePr>
          <p:nvPr>
            <p:extLst>
              <p:ext uri="{D42A27DB-BD31-4B8C-83A1-F6EECF244321}">
                <p14:modId xmlns:p14="http://schemas.microsoft.com/office/powerpoint/2010/main" val="224509360"/>
              </p:ext>
            </p:extLst>
          </p:nvPr>
        </p:nvGraphicFramePr>
        <p:xfrm>
          <a:off x="509048" y="4794388"/>
          <a:ext cx="11350303" cy="1663464"/>
        </p:xfrm>
        <a:graphic>
          <a:graphicData uri="http://schemas.openxmlformats.org/drawingml/2006/table">
            <a:tbl>
              <a:tblPr firstRow="1" bandRow="1">
                <a:tableStyleId>{5C22544A-7EE6-4342-B048-85BDC9FD1C3A}</a:tableStyleId>
              </a:tblPr>
              <a:tblGrid>
                <a:gridCol w="11350303">
                  <a:extLst>
                    <a:ext uri="{9D8B030D-6E8A-4147-A177-3AD203B41FA5}">
                      <a16:colId xmlns:a16="http://schemas.microsoft.com/office/drawing/2014/main" val="99088680"/>
                    </a:ext>
                  </a:extLst>
                </a:gridCol>
              </a:tblGrid>
              <a:tr h="342664">
                <a:tc>
                  <a:txBody>
                    <a:bodyPr/>
                    <a:lstStyle/>
                    <a:p>
                      <a:r>
                        <a:rPr kumimoji="1" lang="ja-JP" altLang="en-US" sz="1600" dirty="0"/>
                        <a:t>連携について</a:t>
                      </a:r>
                    </a:p>
                  </a:txBody>
                  <a:tcPr/>
                </a:tc>
                <a:extLst>
                  <a:ext uri="{0D108BD9-81ED-4DB2-BD59-A6C34878D82A}">
                    <a16:rowId xmlns:a16="http://schemas.microsoft.com/office/drawing/2014/main" val="2265703025"/>
                  </a:ext>
                </a:extLst>
              </a:tr>
              <a:tr h="370840">
                <a:tc>
                  <a:txBody>
                    <a:bodyPr/>
                    <a:lstStyle/>
                    <a:p>
                      <a:r>
                        <a:rPr kumimoji="1" lang="ja-JP" altLang="en-US" sz="1600" dirty="0"/>
                        <a:t>養育困難事例、要保護児童対策地域協議会の対象となる事例は連携が必要。</a:t>
                      </a:r>
                    </a:p>
                  </a:txBody>
                  <a:tcPr/>
                </a:tc>
                <a:extLst>
                  <a:ext uri="{0D108BD9-81ED-4DB2-BD59-A6C34878D82A}">
                    <a16:rowId xmlns:a16="http://schemas.microsoft.com/office/drawing/2014/main" val="3420495981"/>
                  </a:ext>
                </a:extLst>
              </a:tr>
              <a:tr h="370840">
                <a:tc>
                  <a:txBody>
                    <a:bodyPr/>
                    <a:lstStyle/>
                    <a:p>
                      <a:r>
                        <a:rPr kumimoji="1" lang="ja-JP" altLang="en-US" sz="1600" dirty="0"/>
                        <a:t>患者の所属先等の連携については時間を要するが、診療報酬上の評価がなされていない。</a:t>
                      </a:r>
                    </a:p>
                  </a:txBody>
                  <a:tcPr/>
                </a:tc>
                <a:extLst>
                  <a:ext uri="{0D108BD9-81ED-4DB2-BD59-A6C34878D82A}">
                    <a16:rowId xmlns:a16="http://schemas.microsoft.com/office/drawing/2014/main" val="2348459960"/>
                  </a:ext>
                </a:extLst>
              </a:tr>
              <a:tr h="370840">
                <a:tc>
                  <a:txBody>
                    <a:bodyPr/>
                    <a:lstStyle/>
                    <a:p>
                      <a:r>
                        <a:rPr kumimoji="1" lang="ja-JP" altLang="en-US" sz="1600" dirty="0"/>
                        <a:t>学校との連携が難しい。行ってほしい対応、投薬している患者の日中の様子</a:t>
                      </a:r>
                      <a:r>
                        <a:rPr kumimoji="1" lang="ja-JP" altLang="en-US" sz="1600" dirty="0">
                          <a:solidFill>
                            <a:schemeClr val="tx1"/>
                          </a:solidFill>
                        </a:rPr>
                        <a:t>の共有など、働き</a:t>
                      </a:r>
                      <a:r>
                        <a:rPr kumimoji="1" lang="ja-JP" altLang="en-US" sz="1600" dirty="0"/>
                        <a:t>かけをしても対応が難しいと言われるケースもある。医療機関同士のネットワークだけでは課題が解決しない。</a:t>
                      </a:r>
                    </a:p>
                  </a:txBody>
                  <a:tcPr/>
                </a:tc>
                <a:extLst>
                  <a:ext uri="{0D108BD9-81ED-4DB2-BD59-A6C34878D82A}">
                    <a16:rowId xmlns:a16="http://schemas.microsoft.com/office/drawing/2014/main" val="4041033931"/>
                  </a:ext>
                </a:extLst>
              </a:tr>
            </a:tbl>
          </a:graphicData>
        </a:graphic>
      </p:graphicFrame>
    </p:spTree>
    <p:extLst>
      <p:ext uri="{BB962C8B-B14F-4D97-AF65-F5344CB8AC3E}">
        <p14:creationId xmlns:p14="http://schemas.microsoft.com/office/powerpoint/2010/main" val="11372387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0BD4397-C292-458F-A72D-2C8E641BAD19}"/>
              </a:ext>
            </a:extLst>
          </p:cNvPr>
          <p:cNvSpPr>
            <a:spLocks noGrp="1"/>
          </p:cNvSpPr>
          <p:nvPr>
            <p:ph type="sldNum" sz="quarter" idx="12"/>
          </p:nvPr>
        </p:nvSpPr>
        <p:spPr/>
        <p:txBody>
          <a:bodyPr/>
          <a:lstStyle/>
          <a:p>
            <a:fld id="{3F044110-C8C5-4837-8817-7F8B4D0D154B}" type="slidenum">
              <a:rPr kumimoji="1" lang="ja-JP" altLang="en-US" smtClean="0"/>
              <a:t>25</a:t>
            </a:fld>
            <a:endParaRPr kumimoji="1" lang="ja-JP" altLang="en-US"/>
          </a:p>
        </p:txBody>
      </p:sp>
      <p:sp>
        <p:nvSpPr>
          <p:cNvPr id="3" name="タイトル 1">
            <a:extLst>
              <a:ext uri="{FF2B5EF4-FFF2-40B4-BE49-F238E27FC236}">
                <a16:creationId xmlns:a16="http://schemas.microsoft.com/office/drawing/2014/main" id="{3E99768A-7352-4DF4-A50D-18971266B7A6}"/>
              </a:ext>
            </a:extLst>
          </p:cNvPr>
          <p:cNvSpPr txBox="1">
            <a:spLocks/>
          </p:cNvSpPr>
          <p:nvPr/>
        </p:nvSpPr>
        <p:spPr>
          <a:xfrm>
            <a:off x="0" y="1"/>
            <a:ext cx="12192000" cy="52322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９．今後の予定について</a:t>
            </a:r>
          </a:p>
        </p:txBody>
      </p:sp>
      <p:graphicFrame>
        <p:nvGraphicFramePr>
          <p:cNvPr id="4" name="図表 3">
            <a:extLst>
              <a:ext uri="{FF2B5EF4-FFF2-40B4-BE49-F238E27FC236}">
                <a16:creationId xmlns:a16="http://schemas.microsoft.com/office/drawing/2014/main" id="{10792886-7315-4127-AF65-9D709A93E5E5}"/>
              </a:ext>
            </a:extLst>
          </p:cNvPr>
          <p:cNvGraphicFramePr/>
          <p:nvPr>
            <p:extLst>
              <p:ext uri="{D42A27DB-BD31-4B8C-83A1-F6EECF244321}">
                <p14:modId xmlns:p14="http://schemas.microsoft.com/office/powerpoint/2010/main" val="922279942"/>
              </p:ext>
            </p:extLst>
          </p:nvPr>
        </p:nvGraphicFramePr>
        <p:xfrm>
          <a:off x="888005" y="136525"/>
          <a:ext cx="10596524" cy="42112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テキスト ボックス 4">
            <a:extLst>
              <a:ext uri="{FF2B5EF4-FFF2-40B4-BE49-F238E27FC236}">
                <a16:creationId xmlns:a16="http://schemas.microsoft.com/office/drawing/2014/main" id="{1B4BDB5A-5A98-45B1-A86E-65F623D4395A}"/>
              </a:ext>
            </a:extLst>
          </p:cNvPr>
          <p:cNvSpPr txBox="1"/>
          <p:nvPr/>
        </p:nvSpPr>
        <p:spPr>
          <a:xfrm>
            <a:off x="553674" y="866248"/>
            <a:ext cx="2374084" cy="369332"/>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dirty="0"/>
              <a:t>会議</a:t>
            </a:r>
          </a:p>
        </p:txBody>
      </p:sp>
      <p:sp>
        <p:nvSpPr>
          <p:cNvPr id="6" name="テキスト ボックス 5">
            <a:extLst>
              <a:ext uri="{FF2B5EF4-FFF2-40B4-BE49-F238E27FC236}">
                <a16:creationId xmlns:a16="http://schemas.microsoft.com/office/drawing/2014/main" id="{8B6031C5-0F4C-4678-9D3D-48A8B055EAE6}"/>
              </a:ext>
            </a:extLst>
          </p:cNvPr>
          <p:cNvSpPr txBox="1"/>
          <p:nvPr/>
        </p:nvSpPr>
        <p:spPr>
          <a:xfrm>
            <a:off x="4047075" y="2332140"/>
            <a:ext cx="2139192" cy="523220"/>
          </a:xfrm>
          <a:prstGeom prst="rect">
            <a:avLst/>
          </a:prstGeom>
          <a:noFill/>
        </p:spPr>
        <p:txBody>
          <a:bodyPr wrap="square" rtlCol="0">
            <a:spAutoFit/>
          </a:bodyPr>
          <a:lstStyle/>
          <a:p>
            <a:r>
              <a:rPr kumimoji="1" lang="ja-JP" altLang="en-US" sz="1400" dirty="0"/>
              <a:t>実態調査結果の報告</a:t>
            </a:r>
            <a:endParaRPr kumimoji="1" lang="en-US" altLang="ja-JP" sz="1400" dirty="0"/>
          </a:p>
          <a:p>
            <a:r>
              <a:rPr kumimoji="1" lang="ja-JP" altLang="en-US" sz="1400" dirty="0"/>
              <a:t>委員から意見聴取</a:t>
            </a:r>
          </a:p>
        </p:txBody>
      </p:sp>
      <p:sp>
        <p:nvSpPr>
          <p:cNvPr id="7" name="テキスト ボックス 6">
            <a:extLst>
              <a:ext uri="{FF2B5EF4-FFF2-40B4-BE49-F238E27FC236}">
                <a16:creationId xmlns:a16="http://schemas.microsoft.com/office/drawing/2014/main" id="{85358CD5-8587-4D5C-A39F-15471A69989E}"/>
              </a:ext>
            </a:extLst>
          </p:cNvPr>
          <p:cNvSpPr txBox="1"/>
          <p:nvPr/>
        </p:nvSpPr>
        <p:spPr>
          <a:xfrm>
            <a:off x="6909119" y="2332140"/>
            <a:ext cx="2139192" cy="523220"/>
          </a:xfrm>
          <a:prstGeom prst="rect">
            <a:avLst/>
          </a:prstGeom>
          <a:noFill/>
        </p:spPr>
        <p:txBody>
          <a:bodyPr wrap="square" rtlCol="0">
            <a:spAutoFit/>
          </a:bodyPr>
          <a:lstStyle/>
          <a:p>
            <a:r>
              <a:rPr kumimoji="1" lang="ja-JP" altLang="en-US" sz="1400" dirty="0"/>
              <a:t>実態調査結果の報告</a:t>
            </a:r>
            <a:endParaRPr kumimoji="1" lang="en-US" altLang="ja-JP" sz="1400" dirty="0"/>
          </a:p>
          <a:p>
            <a:r>
              <a:rPr kumimoji="1" lang="ja-JP" altLang="en-US" sz="1400" dirty="0"/>
              <a:t>委員から意見聴取</a:t>
            </a:r>
          </a:p>
        </p:txBody>
      </p:sp>
      <p:sp>
        <p:nvSpPr>
          <p:cNvPr id="8" name="テキスト ボックス 7">
            <a:extLst>
              <a:ext uri="{FF2B5EF4-FFF2-40B4-BE49-F238E27FC236}">
                <a16:creationId xmlns:a16="http://schemas.microsoft.com/office/drawing/2014/main" id="{08E57474-B385-4AFD-8A62-110458DBCE78}"/>
              </a:ext>
            </a:extLst>
          </p:cNvPr>
          <p:cNvSpPr txBox="1"/>
          <p:nvPr/>
        </p:nvSpPr>
        <p:spPr>
          <a:xfrm>
            <a:off x="9806648" y="2156067"/>
            <a:ext cx="2139192" cy="830997"/>
          </a:xfrm>
          <a:prstGeom prst="rect">
            <a:avLst/>
          </a:prstGeom>
          <a:noFill/>
        </p:spPr>
        <p:txBody>
          <a:bodyPr wrap="square" rtlCol="0">
            <a:spAutoFit/>
          </a:bodyPr>
          <a:lstStyle/>
          <a:p>
            <a:r>
              <a:rPr kumimoji="1" lang="ja-JP" altLang="en-US" sz="1200" b="1" dirty="0"/>
              <a:t>実態調査結果の報告</a:t>
            </a:r>
            <a:endParaRPr kumimoji="1" lang="en-US" altLang="ja-JP" sz="1200" b="1" dirty="0"/>
          </a:p>
          <a:p>
            <a:r>
              <a:rPr kumimoji="1" lang="ja-JP" altLang="en-US" sz="1200" b="1" dirty="0"/>
              <a:t>次期計画における</a:t>
            </a:r>
            <a:endParaRPr kumimoji="1" lang="en-US" altLang="ja-JP" sz="1200" b="1" dirty="0"/>
          </a:p>
          <a:p>
            <a:r>
              <a:rPr kumimoji="1" lang="ja-JP" altLang="en-US" sz="1200" b="1" dirty="0"/>
              <a:t>方向性の提案</a:t>
            </a:r>
            <a:endParaRPr kumimoji="1" lang="en-US" altLang="ja-JP" sz="1200" b="1" dirty="0"/>
          </a:p>
          <a:p>
            <a:r>
              <a:rPr kumimoji="1" lang="ja-JP" altLang="en-US" sz="1200" b="1" dirty="0"/>
              <a:t>委員から意見聴取</a:t>
            </a:r>
          </a:p>
        </p:txBody>
      </p:sp>
      <p:sp>
        <p:nvSpPr>
          <p:cNvPr id="9" name="テキスト ボックス 8">
            <a:extLst>
              <a:ext uri="{FF2B5EF4-FFF2-40B4-BE49-F238E27FC236}">
                <a16:creationId xmlns:a16="http://schemas.microsoft.com/office/drawing/2014/main" id="{C4A09081-82E6-4ABD-A8C4-7624EA5464B6}"/>
              </a:ext>
            </a:extLst>
          </p:cNvPr>
          <p:cNvSpPr txBox="1"/>
          <p:nvPr/>
        </p:nvSpPr>
        <p:spPr>
          <a:xfrm>
            <a:off x="1249431" y="2332139"/>
            <a:ext cx="2139192" cy="523220"/>
          </a:xfrm>
          <a:prstGeom prst="rect">
            <a:avLst/>
          </a:prstGeom>
          <a:noFill/>
        </p:spPr>
        <p:txBody>
          <a:bodyPr wrap="square" rtlCol="0">
            <a:spAutoFit/>
          </a:bodyPr>
          <a:lstStyle/>
          <a:p>
            <a:r>
              <a:rPr kumimoji="1" lang="ja-JP" altLang="en-US" sz="1400" dirty="0"/>
              <a:t>実態調査結果の報告</a:t>
            </a:r>
            <a:endParaRPr kumimoji="1" lang="en-US" altLang="ja-JP" sz="1400" dirty="0"/>
          </a:p>
          <a:p>
            <a:r>
              <a:rPr kumimoji="1" lang="ja-JP" altLang="en-US" sz="1400" dirty="0"/>
              <a:t>意見聴取</a:t>
            </a:r>
          </a:p>
        </p:txBody>
      </p:sp>
      <p:sp>
        <p:nvSpPr>
          <p:cNvPr id="10" name="テキスト ボックス 9">
            <a:extLst>
              <a:ext uri="{FF2B5EF4-FFF2-40B4-BE49-F238E27FC236}">
                <a16:creationId xmlns:a16="http://schemas.microsoft.com/office/drawing/2014/main" id="{23F174EC-6419-4D63-9E85-1FE46E766D0E}"/>
              </a:ext>
            </a:extLst>
          </p:cNvPr>
          <p:cNvSpPr txBox="1"/>
          <p:nvPr/>
        </p:nvSpPr>
        <p:spPr>
          <a:xfrm>
            <a:off x="553674" y="3416913"/>
            <a:ext cx="3171038" cy="369332"/>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dirty="0"/>
              <a:t>次期障がい者計画の策定</a:t>
            </a:r>
          </a:p>
        </p:txBody>
      </p:sp>
      <p:graphicFrame>
        <p:nvGraphicFramePr>
          <p:cNvPr id="11" name="図表 10">
            <a:extLst>
              <a:ext uri="{FF2B5EF4-FFF2-40B4-BE49-F238E27FC236}">
                <a16:creationId xmlns:a16="http://schemas.microsoft.com/office/drawing/2014/main" id="{7B7845E5-869E-4BB1-8E65-538F2A7E17ED}"/>
              </a:ext>
            </a:extLst>
          </p:cNvPr>
          <p:cNvGraphicFramePr/>
          <p:nvPr>
            <p:extLst>
              <p:ext uri="{D42A27DB-BD31-4B8C-83A1-F6EECF244321}">
                <p14:modId xmlns:p14="http://schemas.microsoft.com/office/powerpoint/2010/main" val="2460141049"/>
              </p:ext>
            </p:extLst>
          </p:nvPr>
        </p:nvGraphicFramePr>
        <p:xfrm>
          <a:off x="620257" y="3377422"/>
          <a:ext cx="10388895" cy="348057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925093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F58B479-1AFF-4441-B9EE-33B3D8DA7A4A}"/>
              </a:ext>
            </a:extLst>
          </p:cNvPr>
          <p:cNvSpPr>
            <a:spLocks noGrp="1"/>
          </p:cNvSpPr>
          <p:nvPr>
            <p:ph type="sldNum" sz="quarter" idx="12"/>
          </p:nvPr>
        </p:nvSpPr>
        <p:spPr/>
        <p:txBody>
          <a:bodyPr/>
          <a:lstStyle/>
          <a:p>
            <a:fld id="{BDA3839F-8F31-49AD-9A69-7A194C78B29C}" type="slidenum">
              <a:rPr kumimoji="1" lang="ja-JP" altLang="en-US" sz="1400" b="1" smtClean="0"/>
              <a:t>26</a:t>
            </a:fld>
            <a:endParaRPr kumimoji="1" lang="ja-JP" altLang="en-US" sz="1400" b="1" dirty="0"/>
          </a:p>
        </p:txBody>
      </p:sp>
      <p:sp>
        <p:nvSpPr>
          <p:cNvPr id="3" name="テキスト ボックス 2">
            <a:extLst>
              <a:ext uri="{FF2B5EF4-FFF2-40B4-BE49-F238E27FC236}">
                <a16:creationId xmlns:a16="http://schemas.microsoft.com/office/drawing/2014/main" id="{EC83563F-AB59-4181-A25E-82C147C35941}"/>
              </a:ext>
            </a:extLst>
          </p:cNvPr>
          <p:cNvSpPr txBox="1"/>
          <p:nvPr/>
        </p:nvSpPr>
        <p:spPr>
          <a:xfrm>
            <a:off x="802903" y="2329986"/>
            <a:ext cx="10318735" cy="2492990"/>
          </a:xfrm>
          <a:prstGeom prst="rect">
            <a:avLst/>
          </a:prstGeom>
          <a:noFill/>
        </p:spPr>
        <p:txBody>
          <a:bodyPr wrap="square" rtlCol="0">
            <a:spAutoFit/>
          </a:bodyPr>
          <a:lstStyle/>
          <a:p>
            <a:pPr marL="342900" indent="-342900">
              <a:buFont typeface="Wingdings" panose="05000000000000000000" pitchFamily="2" charset="2"/>
              <a:buChar char="l"/>
            </a:pPr>
            <a:r>
              <a:rPr lang="ja-JP" altLang="en-US" sz="2000" dirty="0">
                <a:latin typeface="游ゴシック" panose="020B0400000000000000" pitchFamily="50" charset="-128"/>
                <a:ea typeface="游ゴシック" panose="020B0400000000000000" pitchFamily="50" charset="-128"/>
              </a:rPr>
              <a:t>現在の府の取組状況や実態調査結果を踏まえ、今後、待機期間の解消（早期支援）に向けて寄与する取組はどのようなものですか。</a:t>
            </a:r>
            <a:endParaRPr lang="en-US" altLang="ja-JP" sz="2000" dirty="0">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l"/>
            </a:pPr>
            <a:endParaRPr lang="en-US" altLang="ja-JP" sz="2000" dirty="0">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l"/>
            </a:pPr>
            <a:r>
              <a:rPr lang="ja-JP" altLang="en-US" sz="2000" dirty="0">
                <a:latin typeface="游ゴシック" panose="020B0400000000000000" pitchFamily="50" charset="-128"/>
                <a:ea typeface="游ゴシック" panose="020B0400000000000000" pitchFamily="50" charset="-128"/>
              </a:rPr>
              <a:t>発達障がい児の早期支援を実現するための方策として、初診の待機期間の解消以外に取り組むべきことはありますか。</a:t>
            </a:r>
            <a:endParaRPr lang="en-US" altLang="ja-JP" sz="2000" dirty="0">
              <a:latin typeface="游ゴシック" panose="020B0400000000000000" pitchFamily="50" charset="-128"/>
              <a:ea typeface="游ゴシック" panose="020B0400000000000000" pitchFamily="50" charset="-128"/>
            </a:endParaRPr>
          </a:p>
          <a:p>
            <a:r>
              <a:rPr lang="ja-JP" altLang="en-US" sz="2000" dirty="0">
                <a:latin typeface="游ゴシック" panose="020B0400000000000000" pitchFamily="50" charset="-128"/>
                <a:ea typeface="游ゴシック" panose="020B0400000000000000" pitchFamily="50" charset="-128"/>
              </a:rPr>
              <a:t>　　</a:t>
            </a:r>
            <a:r>
              <a:rPr lang="ja-JP" altLang="en-US" dirty="0">
                <a:latin typeface="游ゴシック" panose="020B0400000000000000" pitchFamily="50" charset="-128"/>
                <a:ea typeface="游ゴシック" panose="020B0400000000000000" pitchFamily="50" charset="-128"/>
              </a:rPr>
              <a:t>例）医療と他分野との連携体制の構築</a:t>
            </a:r>
            <a:endParaRPr lang="en-US" altLang="ja-JP" dirty="0">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アセスメントや見立てのスキル向上のための実践的な研修</a:t>
            </a:r>
            <a:endParaRPr lang="en-US" altLang="ja-JP" dirty="0">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アセスメントに必要な人材や用具の確保への支援（心理士の育成、検査用具の補助等）</a:t>
            </a:r>
            <a:endParaRPr lang="en-US" altLang="ja-JP" sz="2000" dirty="0">
              <a:latin typeface="游ゴシック" panose="020B0400000000000000" pitchFamily="50" charset="-128"/>
              <a:ea typeface="游ゴシック" panose="020B0400000000000000" pitchFamily="50" charset="-128"/>
            </a:endParaRPr>
          </a:p>
        </p:txBody>
      </p:sp>
      <p:sp>
        <p:nvSpPr>
          <p:cNvPr id="6" name="テキスト ボックス 5">
            <a:extLst>
              <a:ext uri="{FF2B5EF4-FFF2-40B4-BE49-F238E27FC236}">
                <a16:creationId xmlns:a16="http://schemas.microsoft.com/office/drawing/2014/main" id="{ECBABC34-988F-400D-BA3E-CA85ACC0F21F}"/>
              </a:ext>
            </a:extLst>
          </p:cNvPr>
          <p:cNvSpPr txBox="1"/>
          <p:nvPr/>
        </p:nvSpPr>
        <p:spPr>
          <a:xfrm>
            <a:off x="897111" y="916945"/>
            <a:ext cx="10200442" cy="523220"/>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2800" dirty="0">
                <a:latin typeface="游ゴシック" panose="020B0400000000000000" pitchFamily="50" charset="-128"/>
                <a:ea typeface="游ゴシック" panose="020B0400000000000000" pitchFamily="50" charset="-128"/>
              </a:rPr>
              <a:t>こどもワーキンググループでご議論いただきたい点</a:t>
            </a:r>
            <a:endParaRPr kumimoji="1" lang="en-US" altLang="ja-JP" sz="28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41065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円/楕円 11"/>
          <p:cNvSpPr/>
          <p:nvPr/>
        </p:nvSpPr>
        <p:spPr>
          <a:xfrm>
            <a:off x="4195386" y="3059786"/>
            <a:ext cx="1035999" cy="412920"/>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 name="正方形/長方形 4"/>
          <p:cNvSpPr/>
          <p:nvPr/>
        </p:nvSpPr>
        <p:spPr>
          <a:xfrm>
            <a:off x="212070" y="575968"/>
            <a:ext cx="11860594" cy="1544133"/>
          </a:xfrm>
          <a:prstGeom prst="rect">
            <a:avLst/>
          </a:prstGeom>
          <a:ln>
            <a:solidFill>
              <a:schemeClr val="dk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204"/>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4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発達障がいにつ</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いて、初診待機期間の短縮により迅速かつ円滑な診断を行えるよう医療体制の充実を図る。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①医師研修：</a:t>
            </a:r>
            <a:r>
              <a:rPr kumimoji="1" lang="ja-JP" altLang="en-US" sz="14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発達障がいを</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診断できる医師の養成、登録医療機関へつなぐかかりつけ医の育成</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②連携体制構築：府域（拠点医療機関間）、圏域（拠点と登録医療機関）の連携体制を構築し、診療機能を強化</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③アセスメント力の強化：アセスメントについての理解を深め、医療と地域の支援機関との相互理解を図る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 name="グループ化 13"/>
          <p:cNvGrpSpPr/>
          <p:nvPr/>
        </p:nvGrpSpPr>
        <p:grpSpPr>
          <a:xfrm>
            <a:off x="601752" y="2643669"/>
            <a:ext cx="5740445" cy="3423753"/>
            <a:chOff x="94148" y="2105863"/>
            <a:chExt cx="6239418" cy="3205726"/>
          </a:xfrm>
        </p:grpSpPr>
        <p:sp>
          <p:nvSpPr>
            <p:cNvPr id="2" name="正方形/長方形 1"/>
            <p:cNvSpPr/>
            <p:nvPr/>
          </p:nvSpPr>
          <p:spPr>
            <a:xfrm>
              <a:off x="94148" y="2105863"/>
              <a:ext cx="6239418" cy="32057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grpSp>
          <p:nvGrpSpPr>
            <p:cNvPr id="137" name="グループ化 136"/>
            <p:cNvGrpSpPr/>
            <p:nvPr/>
          </p:nvGrpSpPr>
          <p:grpSpPr>
            <a:xfrm>
              <a:off x="251771" y="2395168"/>
              <a:ext cx="5820292" cy="2550976"/>
              <a:chOff x="1500425" y="2562234"/>
              <a:chExt cx="6206731" cy="2955002"/>
            </a:xfrm>
          </p:grpSpPr>
          <p:sp>
            <p:nvSpPr>
              <p:cNvPr id="73" name="円/楕円 11"/>
              <p:cNvSpPr/>
              <p:nvPr/>
            </p:nvSpPr>
            <p:spPr>
              <a:xfrm>
                <a:off x="1525858" y="3529937"/>
                <a:ext cx="1296144" cy="864096"/>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grpSp>
            <p:nvGrpSpPr>
              <p:cNvPr id="136" name="グループ化 135"/>
              <p:cNvGrpSpPr/>
              <p:nvPr/>
            </p:nvGrpSpPr>
            <p:grpSpPr>
              <a:xfrm>
                <a:off x="1500425" y="2562234"/>
                <a:ext cx="6206731" cy="2955002"/>
                <a:chOff x="1500425" y="2562234"/>
                <a:chExt cx="6206731" cy="2955002"/>
              </a:xfrm>
            </p:grpSpPr>
            <p:sp>
              <p:nvSpPr>
                <p:cNvPr id="78" name="楕円 77"/>
                <p:cNvSpPr/>
                <p:nvPr/>
              </p:nvSpPr>
              <p:spPr>
                <a:xfrm>
                  <a:off x="1767433" y="2798475"/>
                  <a:ext cx="4894420" cy="2277721"/>
                </a:xfrm>
                <a:prstGeom prst="ellipse">
                  <a:avLst/>
                </a:prstGeom>
                <a:noFill/>
                <a:ln w="9525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25"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grpSp>
              <p:nvGrpSpPr>
                <p:cNvPr id="135" name="グループ化 134"/>
                <p:cNvGrpSpPr/>
                <p:nvPr/>
              </p:nvGrpSpPr>
              <p:grpSpPr>
                <a:xfrm>
                  <a:off x="1500425" y="2562234"/>
                  <a:ext cx="6206731" cy="2955002"/>
                  <a:chOff x="1500425" y="2562234"/>
                  <a:chExt cx="6206731" cy="2955002"/>
                </a:xfrm>
              </p:grpSpPr>
              <p:sp>
                <p:nvSpPr>
                  <p:cNvPr id="80" name="正方形/長方形 79"/>
                  <p:cNvSpPr/>
                  <p:nvPr/>
                </p:nvSpPr>
                <p:spPr>
                  <a:xfrm>
                    <a:off x="1500425" y="3665308"/>
                    <a:ext cx="1627625" cy="669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大阪医科薬科大学附属病院</a:t>
                    </a:r>
                  </a:p>
                </p:txBody>
              </p:sp>
              <p:grpSp>
                <p:nvGrpSpPr>
                  <p:cNvPr id="134" name="グループ化 133"/>
                  <p:cNvGrpSpPr/>
                  <p:nvPr/>
                </p:nvGrpSpPr>
                <p:grpSpPr>
                  <a:xfrm>
                    <a:off x="2822001" y="2562234"/>
                    <a:ext cx="4885155" cy="2955002"/>
                    <a:chOff x="2822001" y="2562234"/>
                    <a:chExt cx="4885155" cy="2955002"/>
                  </a:xfrm>
                </p:grpSpPr>
                <p:sp>
                  <p:nvSpPr>
                    <p:cNvPr id="72" name="円/楕円 11"/>
                    <p:cNvSpPr/>
                    <p:nvPr/>
                  </p:nvSpPr>
                  <p:spPr>
                    <a:xfrm>
                      <a:off x="3051644" y="2562234"/>
                      <a:ext cx="1473046" cy="637758"/>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75" name="円/楕円 11"/>
                    <p:cNvSpPr/>
                    <p:nvPr/>
                  </p:nvSpPr>
                  <p:spPr>
                    <a:xfrm>
                      <a:off x="5084337" y="2613155"/>
                      <a:ext cx="1388127" cy="599222"/>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79" name="正方形/長方形 78"/>
                    <p:cNvSpPr/>
                    <p:nvPr/>
                  </p:nvSpPr>
                  <p:spPr>
                    <a:xfrm>
                      <a:off x="2822001" y="2644559"/>
                      <a:ext cx="1642534" cy="623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大阪大学医学部</a:t>
                      </a:r>
                      <a:endParaRPr kumimoji="1" lang="en-US" altLang="ja-JP"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附属病院</a:t>
                      </a:r>
                    </a:p>
                  </p:txBody>
                </p:sp>
                <p:sp>
                  <p:nvSpPr>
                    <p:cNvPr id="81" name="円/楕円 11"/>
                    <p:cNvSpPr/>
                    <p:nvPr/>
                  </p:nvSpPr>
                  <p:spPr>
                    <a:xfrm>
                      <a:off x="6472463" y="3766511"/>
                      <a:ext cx="1172181" cy="686257"/>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82" name="円/楕円 11"/>
                    <p:cNvSpPr/>
                    <p:nvPr/>
                  </p:nvSpPr>
                  <p:spPr>
                    <a:xfrm>
                      <a:off x="4949705" y="4657455"/>
                      <a:ext cx="1447439" cy="782579"/>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83" name="円/楕円 11"/>
                    <p:cNvSpPr/>
                    <p:nvPr/>
                  </p:nvSpPr>
                  <p:spPr>
                    <a:xfrm>
                      <a:off x="2990588" y="4653139"/>
                      <a:ext cx="1296144" cy="864097"/>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84" name="正方形/長方形 83"/>
                    <p:cNvSpPr/>
                    <p:nvPr/>
                  </p:nvSpPr>
                  <p:spPr>
                    <a:xfrm>
                      <a:off x="5023901" y="2634073"/>
                      <a:ext cx="1508998" cy="669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大阪精神医療</a:t>
                      </a:r>
                      <a:endParaRPr kumimoji="1" lang="en-US" altLang="ja-JP"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センター</a:t>
                      </a:r>
                    </a:p>
                  </p:txBody>
                </p:sp>
                <p:sp>
                  <p:nvSpPr>
                    <p:cNvPr id="85" name="正方形/長方形 84"/>
                    <p:cNvSpPr/>
                    <p:nvPr/>
                  </p:nvSpPr>
                  <p:spPr>
                    <a:xfrm>
                      <a:off x="6191439" y="3870072"/>
                      <a:ext cx="1515717" cy="669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八尾市立病院</a:t>
                      </a:r>
                    </a:p>
                  </p:txBody>
                </p:sp>
                <p:sp>
                  <p:nvSpPr>
                    <p:cNvPr id="86" name="正方形/長方形 85"/>
                    <p:cNvSpPr/>
                    <p:nvPr/>
                  </p:nvSpPr>
                  <p:spPr>
                    <a:xfrm>
                      <a:off x="2884410" y="4770771"/>
                      <a:ext cx="1526228" cy="669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大阪母子医療</a:t>
                      </a:r>
                      <a:endParaRPr kumimoji="1" lang="en-US" altLang="ja-JP"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センター</a:t>
                      </a:r>
                    </a:p>
                  </p:txBody>
                </p:sp>
                <p:sp>
                  <p:nvSpPr>
                    <p:cNvPr id="87" name="正方形/長方形 86"/>
                    <p:cNvSpPr/>
                    <p:nvPr/>
                  </p:nvSpPr>
                  <p:spPr>
                    <a:xfrm>
                      <a:off x="4879293" y="4826641"/>
                      <a:ext cx="1508998" cy="661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近畿大学病院</a:t>
                      </a:r>
                    </a:p>
                  </p:txBody>
                </p:sp>
              </p:grpSp>
            </p:grpSp>
          </p:grpSp>
        </p:grpSp>
        <p:sp>
          <p:nvSpPr>
            <p:cNvPr id="144" name="正方形/長方形 143"/>
            <p:cNvSpPr/>
            <p:nvPr/>
          </p:nvSpPr>
          <p:spPr>
            <a:xfrm>
              <a:off x="1897070" y="2152194"/>
              <a:ext cx="705619" cy="22375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豊能</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6" name="正方形/長方形 145"/>
            <p:cNvSpPr/>
            <p:nvPr/>
          </p:nvSpPr>
          <p:spPr>
            <a:xfrm>
              <a:off x="1400928" y="4057285"/>
              <a:ext cx="465553"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泉州</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7" name="正方形/長方形 146"/>
            <p:cNvSpPr/>
            <p:nvPr/>
          </p:nvSpPr>
          <p:spPr>
            <a:xfrm>
              <a:off x="3524260" y="2133352"/>
              <a:ext cx="597971"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北河内</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8" name="正方形/長方形 147"/>
            <p:cNvSpPr/>
            <p:nvPr/>
          </p:nvSpPr>
          <p:spPr>
            <a:xfrm>
              <a:off x="4878314" y="3249336"/>
              <a:ext cx="597971"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中河内</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9" name="正方形/長方形 148"/>
            <p:cNvSpPr/>
            <p:nvPr/>
          </p:nvSpPr>
          <p:spPr>
            <a:xfrm>
              <a:off x="3427050" y="4102120"/>
              <a:ext cx="597971"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南河内</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5" name="正方形/長方形 144"/>
            <p:cNvSpPr/>
            <p:nvPr/>
          </p:nvSpPr>
          <p:spPr>
            <a:xfrm>
              <a:off x="122857" y="2959548"/>
              <a:ext cx="465553"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三島</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grpSp>
        <p:nvGrpSpPr>
          <p:cNvPr id="12" name="グループ化 11"/>
          <p:cNvGrpSpPr/>
          <p:nvPr/>
        </p:nvGrpSpPr>
        <p:grpSpPr>
          <a:xfrm>
            <a:off x="8935542" y="3048632"/>
            <a:ext cx="1428998" cy="2080226"/>
            <a:chOff x="8678754" y="2144518"/>
            <a:chExt cx="1149836" cy="3064240"/>
          </a:xfrm>
        </p:grpSpPr>
        <p:sp>
          <p:nvSpPr>
            <p:cNvPr id="63" name="正方形/長方形 62"/>
            <p:cNvSpPr/>
            <p:nvPr/>
          </p:nvSpPr>
          <p:spPr>
            <a:xfrm>
              <a:off x="8678754" y="2144518"/>
              <a:ext cx="1149836" cy="306424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53" name="正方形/長方形 52"/>
            <p:cNvSpPr/>
            <p:nvPr/>
          </p:nvSpPr>
          <p:spPr>
            <a:xfrm>
              <a:off x="8781091" y="2441293"/>
              <a:ext cx="987656" cy="321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登録医療機関</a:t>
              </a:r>
            </a:p>
          </p:txBody>
        </p:sp>
        <p:sp>
          <p:nvSpPr>
            <p:cNvPr id="54" name="正方形/長方形 53"/>
            <p:cNvSpPr/>
            <p:nvPr/>
          </p:nvSpPr>
          <p:spPr>
            <a:xfrm>
              <a:off x="8781091" y="2877126"/>
              <a:ext cx="987656" cy="2818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登録医療機関</a:t>
              </a:r>
            </a:p>
          </p:txBody>
        </p:sp>
        <p:sp>
          <p:nvSpPr>
            <p:cNvPr id="55" name="正方形/長方形 54"/>
            <p:cNvSpPr/>
            <p:nvPr/>
          </p:nvSpPr>
          <p:spPr>
            <a:xfrm>
              <a:off x="8781091" y="3284502"/>
              <a:ext cx="987656" cy="2601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登録医療機関</a:t>
              </a:r>
            </a:p>
          </p:txBody>
        </p:sp>
      </p:grpSp>
      <p:sp>
        <p:nvSpPr>
          <p:cNvPr id="3" name="角丸四角形 2"/>
          <p:cNvSpPr/>
          <p:nvPr/>
        </p:nvSpPr>
        <p:spPr>
          <a:xfrm>
            <a:off x="671949" y="2313039"/>
            <a:ext cx="1579240" cy="255016"/>
          </a:xfrm>
          <a:prstGeom prst="roundRect">
            <a:avLst/>
          </a:prstGeom>
          <a:solidFill>
            <a:srgbClr val="00206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拠点医療機関</a:t>
            </a:r>
          </a:p>
        </p:txBody>
      </p:sp>
      <p:sp>
        <p:nvSpPr>
          <p:cNvPr id="65" name="正方形/長方形 64"/>
          <p:cNvSpPr/>
          <p:nvPr/>
        </p:nvSpPr>
        <p:spPr>
          <a:xfrm>
            <a:off x="6419652" y="3427056"/>
            <a:ext cx="2400299" cy="1061829"/>
          </a:xfrm>
          <a:prstGeom prst="rect">
            <a:avLst/>
          </a:prstGeom>
          <a:ln w="3175">
            <a:solidFill>
              <a:schemeClr val="tx1"/>
            </a:solidFill>
            <a:prstDash val="sysDot"/>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①医師研修（専門的医師研修）</a:t>
            </a:r>
            <a:endPar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発達障がいを</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診断できる医師の養成⇒登録医療機関の増加</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＊小児科医師研修（母子医療</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＊精神科医師研修（精神医療</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2497455" y="3879271"/>
            <a:ext cx="1978427" cy="738664"/>
          </a:xfrm>
          <a:prstGeom prst="rect">
            <a:avLst/>
          </a:prstGeom>
          <a:ln w="3175">
            <a:solidFill>
              <a:schemeClr val="tx1"/>
            </a:solidFill>
            <a:prstDash val="sysDot"/>
          </a:ln>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②連携体制構築（府域）</a:t>
            </a:r>
            <a:endPar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・拠点医療機関の連携体制構築</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・各圏域の情報交換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・最新知見の共有　　など</a:t>
            </a:r>
          </a:p>
        </p:txBody>
      </p:sp>
      <p:sp>
        <p:nvSpPr>
          <p:cNvPr id="74" name="正方形/長方形 73"/>
          <p:cNvSpPr/>
          <p:nvPr/>
        </p:nvSpPr>
        <p:spPr>
          <a:xfrm>
            <a:off x="6440715" y="4614132"/>
            <a:ext cx="2429384" cy="577081"/>
          </a:xfrm>
          <a:prstGeom prst="rect">
            <a:avLst/>
          </a:prstGeom>
          <a:ln w="3175">
            <a:solidFill>
              <a:schemeClr val="tx1"/>
            </a:solidFill>
            <a:prstDash val="sysDot"/>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②連携体制構築（各圏域）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・拠点と登録医療機関の連携強化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・症例検討会などにより診療機能強化</a:t>
            </a:r>
          </a:p>
        </p:txBody>
      </p:sp>
      <p:sp>
        <p:nvSpPr>
          <p:cNvPr id="76" name="フローチャート: 代替処理 75"/>
          <p:cNvSpPr/>
          <p:nvPr/>
        </p:nvSpPr>
        <p:spPr>
          <a:xfrm>
            <a:off x="8290401" y="5188151"/>
            <a:ext cx="2585642" cy="686675"/>
          </a:xfrm>
          <a:prstGeom prst="flowChartAlternateProcess">
            <a:avLst/>
          </a:prstGeom>
          <a:gradFill flip="none" rotWithShape="1">
            <a:gsLst>
              <a:gs pos="0">
                <a:schemeClr val="accent1">
                  <a:lumMod val="0"/>
                  <a:lumOff val="100000"/>
                </a:schemeClr>
              </a:gs>
              <a:gs pos="19000">
                <a:schemeClr val="accent1">
                  <a:lumMod val="0"/>
                  <a:lumOff val="100000"/>
                </a:schemeClr>
              </a:gs>
              <a:gs pos="100000">
                <a:schemeClr val="accent1">
                  <a:lumMod val="10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25"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楕円 15"/>
          <p:cNvSpPr/>
          <p:nvPr/>
        </p:nvSpPr>
        <p:spPr>
          <a:xfrm>
            <a:off x="5569957" y="2460121"/>
            <a:ext cx="4051715" cy="418312"/>
          </a:xfrm>
          <a:prstGeom prst="ellipse">
            <a:avLst/>
          </a:prstGeom>
          <a:solidFill>
            <a:schemeClr val="accent5">
              <a:lumMod val="40000"/>
              <a:lumOff val="60000"/>
            </a:schemeClr>
          </a:solidFill>
          <a:ln>
            <a:solidFill>
              <a:schemeClr val="accent5">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rPr>
              <a:t>発達障がい</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医療機関ネットワーク</a:t>
            </a:r>
          </a:p>
        </p:txBody>
      </p:sp>
      <p:sp>
        <p:nvSpPr>
          <p:cNvPr id="77" name="正方形/長方形 76"/>
          <p:cNvSpPr/>
          <p:nvPr/>
        </p:nvSpPr>
        <p:spPr>
          <a:xfrm>
            <a:off x="8299394" y="5317311"/>
            <a:ext cx="2512041" cy="415498"/>
          </a:xfrm>
          <a:prstGeom prst="rect">
            <a:avLst/>
          </a:prstGeom>
          <a:noFill/>
        </p:spPr>
        <p:txBody>
          <a:bodyPr wrap="square">
            <a:spAutoFit/>
          </a:bodyPr>
          <a:lstStyle/>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初診待機期間短縮により、早期の気づきから支援につなぐ取り組みを強化する。</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角丸四角形 89"/>
          <p:cNvSpPr/>
          <p:nvPr/>
        </p:nvSpPr>
        <p:spPr>
          <a:xfrm>
            <a:off x="10633047" y="3474404"/>
            <a:ext cx="1103545" cy="16153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かかりつけ医</a:t>
            </a:r>
          </a:p>
        </p:txBody>
      </p:sp>
      <p:sp>
        <p:nvSpPr>
          <p:cNvPr id="91" name="角丸四角形 90"/>
          <p:cNvSpPr/>
          <p:nvPr/>
        </p:nvSpPr>
        <p:spPr>
          <a:xfrm>
            <a:off x="10636313" y="3693811"/>
            <a:ext cx="1099412" cy="1543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かかりつけ医</a:t>
            </a:r>
          </a:p>
        </p:txBody>
      </p:sp>
      <p:sp>
        <p:nvSpPr>
          <p:cNvPr id="95" name="ホームベース 94"/>
          <p:cNvSpPr/>
          <p:nvPr/>
        </p:nvSpPr>
        <p:spPr>
          <a:xfrm flipH="1">
            <a:off x="10381154" y="3478312"/>
            <a:ext cx="212070" cy="432512"/>
          </a:xfrm>
          <a:prstGeom prst="homePlat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25"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8" name="正方形/長方形 97"/>
          <p:cNvSpPr/>
          <p:nvPr/>
        </p:nvSpPr>
        <p:spPr>
          <a:xfrm>
            <a:off x="10414688" y="4024740"/>
            <a:ext cx="1657976" cy="900246"/>
          </a:xfrm>
          <a:prstGeom prst="rect">
            <a:avLst/>
          </a:prstGeom>
          <a:ln w="3175">
            <a:solidFill>
              <a:schemeClr val="tx1"/>
            </a:solidFill>
            <a:prstDash val="sysDot"/>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①医師研修（かかりつけ医等発達障がい対応力向上研修）</a:t>
            </a:r>
            <a:endPar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・登録医療機関へ</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つなぐかかりつけ</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医の対応力向上</a:t>
            </a:r>
          </a:p>
        </p:txBody>
      </p:sp>
      <p:sp>
        <p:nvSpPr>
          <p:cNvPr id="100" name="正方形/長方形 99"/>
          <p:cNvSpPr/>
          <p:nvPr/>
        </p:nvSpPr>
        <p:spPr>
          <a:xfrm>
            <a:off x="4568406" y="6160509"/>
            <a:ext cx="5538546" cy="577081"/>
          </a:xfrm>
          <a:prstGeom prst="rect">
            <a:avLst/>
          </a:prstGeom>
          <a:ln w="3175">
            <a:solidFill>
              <a:schemeClr val="tx1"/>
            </a:solidFill>
            <a:prstDash val="sysDot"/>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③発達障がい診断前アセスメント力強化（</a:t>
            </a:r>
            <a:r>
              <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endPar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診療時に必要となるアセスメントについての理解を深め、医療と地域の支援機関（福祉・教育・労働等）との相互理解を図ることで拠点医療機関への患者集中を防ぎ、診療時間の短縮・効率化を図る。</a:t>
            </a:r>
          </a:p>
        </p:txBody>
      </p:sp>
      <p:cxnSp>
        <p:nvCxnSpPr>
          <p:cNvPr id="102" name="直線コネクタ 101"/>
          <p:cNvCxnSpPr/>
          <p:nvPr/>
        </p:nvCxnSpPr>
        <p:spPr>
          <a:xfrm>
            <a:off x="6464982" y="3218353"/>
            <a:ext cx="2236501" cy="1154"/>
          </a:xfrm>
          <a:prstGeom prst="line">
            <a:avLst/>
          </a:prstGeom>
          <a:ln w="127000">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8985690" y="4155929"/>
            <a:ext cx="1304478" cy="72450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「登録医療機関」</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：専門的に</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rPr>
              <a:t>発達障がいを</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診断する医療機関</a:t>
            </a:r>
          </a:p>
        </p:txBody>
      </p:sp>
      <p:sp>
        <p:nvSpPr>
          <p:cNvPr id="51" name="スライド番号プレースホルダー 1"/>
          <p:cNvSpPr>
            <a:spLocks noGrp="1"/>
          </p:cNvSpPr>
          <p:nvPr>
            <p:ph type="sldNum" sz="quarter" idx="12"/>
          </p:nvPr>
        </p:nvSpPr>
        <p:spPr>
          <a:xfrm>
            <a:off x="10015264" y="6336980"/>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044110-C8C5-4837-8817-7F8B4D0D154B}" type="slidenum">
              <a:rPr kumimoji="1" lang="ja-JP" altLang="en-US" b="1" i="0" u="none" strike="noStrike" kern="1200" cap="none" spc="0" normalizeH="0" baseline="0" noProof="0" smtClean="0">
                <a:ln>
                  <a:noFill/>
                </a:ln>
                <a:solidFill>
                  <a:schemeClr val="tx1"/>
                </a:solidFill>
                <a:effectLst/>
                <a:uLnTx/>
                <a:uFillTx/>
                <a:latin typeface="Meiryo UI" panose="020B0604030504040204" pitchFamily="50" charset="-128"/>
                <a:ea typeface="Meiryo UI" panose="020B0604030504040204"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52" name="タイトル 1">
            <a:extLst>
              <a:ext uri="{FF2B5EF4-FFF2-40B4-BE49-F238E27FC236}">
                <a16:creationId xmlns:a16="http://schemas.microsoft.com/office/drawing/2014/main" id="{D725B310-9FA1-4092-9EC7-25C37FD156DD}"/>
              </a:ext>
            </a:extLst>
          </p:cNvPr>
          <p:cNvSpPr txBox="1">
            <a:spLocks/>
          </p:cNvSpPr>
          <p:nvPr/>
        </p:nvSpPr>
        <p:spPr>
          <a:xfrm>
            <a:off x="0" y="0"/>
            <a:ext cx="12192000" cy="4453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２．大阪府の初診待機解消に向けた取組</a:t>
            </a:r>
          </a:p>
        </p:txBody>
      </p:sp>
    </p:spTree>
    <p:extLst>
      <p:ext uri="{BB962C8B-B14F-4D97-AF65-F5344CB8AC3E}">
        <p14:creationId xmlns:p14="http://schemas.microsoft.com/office/powerpoint/2010/main" val="3056696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グループ化 28"/>
          <p:cNvGrpSpPr/>
          <p:nvPr/>
        </p:nvGrpSpPr>
        <p:grpSpPr>
          <a:xfrm>
            <a:off x="702127" y="692262"/>
            <a:ext cx="10638065" cy="1323252"/>
            <a:chOff x="2777944" y="651288"/>
            <a:chExt cx="8032290" cy="1013571"/>
          </a:xfrm>
        </p:grpSpPr>
        <p:sp>
          <p:nvSpPr>
            <p:cNvPr id="19" name="角丸四角形 18"/>
            <p:cNvSpPr/>
            <p:nvPr/>
          </p:nvSpPr>
          <p:spPr>
            <a:xfrm>
              <a:off x="2777944" y="651288"/>
              <a:ext cx="8032290" cy="968874"/>
            </a:xfrm>
            <a:prstGeom prst="roundRect">
              <a:avLst>
                <a:gd name="adj" fmla="val 1029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dirty="0"/>
            </a:p>
          </p:txBody>
        </p:sp>
        <p:grpSp>
          <p:nvGrpSpPr>
            <p:cNvPr id="11" name="グループ化 10"/>
            <p:cNvGrpSpPr/>
            <p:nvPr/>
          </p:nvGrpSpPr>
          <p:grpSpPr>
            <a:xfrm>
              <a:off x="2847054" y="702887"/>
              <a:ext cx="7865511" cy="961972"/>
              <a:chOff x="3511547" y="448247"/>
              <a:chExt cx="7865511" cy="961972"/>
            </a:xfrm>
          </p:grpSpPr>
          <p:grpSp>
            <p:nvGrpSpPr>
              <p:cNvPr id="69" name="グループ化 68"/>
              <p:cNvGrpSpPr/>
              <p:nvPr/>
            </p:nvGrpSpPr>
            <p:grpSpPr>
              <a:xfrm>
                <a:off x="3526688" y="712512"/>
                <a:ext cx="7850370" cy="697707"/>
                <a:chOff x="3526688" y="867715"/>
                <a:chExt cx="7850370" cy="697707"/>
              </a:xfrm>
            </p:grpSpPr>
            <p:sp>
              <p:nvSpPr>
                <p:cNvPr id="4" name="正方形/長方形 3"/>
                <p:cNvSpPr/>
                <p:nvPr/>
              </p:nvSpPr>
              <p:spPr>
                <a:xfrm>
                  <a:off x="3526688" y="867715"/>
                  <a:ext cx="4945218" cy="697707"/>
                </a:xfrm>
                <a:prstGeom prst="rect">
                  <a:avLst/>
                </a:prstGeom>
                <a:noFill/>
                <a:ln w="34925" cap="flat" cmpd="dbl" algn="ctr">
                  <a:noFill/>
                  <a:prstDash val="solid"/>
                </a:ln>
                <a:effectLst/>
              </p:spPr>
              <p:txBody>
                <a:bodyPr rot="0" spcFirstLastPara="0" vert="horz" wrap="square" lIns="30784" tIns="30784" rIns="30784" bIns="30784" numCol="1" spcCol="0" rtlCol="0" fromWordArt="0" anchor="t" anchorCtr="0" forceAA="0" compatLnSpc="1">
                  <a:prstTxWarp prst="textNoShape">
                    <a:avLst/>
                  </a:prstTxWarp>
                  <a:noAutofit/>
                </a:bodyPr>
                <a:lstStyle/>
                <a:p>
                  <a:pPr marL="92351" indent="-215485">
                    <a:lnSpc>
                      <a:spcPts val="1368"/>
                    </a:lnSpc>
                    <a:spcBef>
                      <a:spcPts val="600"/>
                    </a:spcBef>
                    <a:buFont typeface="+mj-ea"/>
                    <a:buAutoNum type="circleNumDbPlain"/>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医療機関の診療レベルの維持・向上</a:t>
                  </a:r>
                  <a:endPar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92351" indent="-215485">
                    <a:lnSpc>
                      <a:spcPts val="1368"/>
                    </a:lnSpc>
                    <a:spcBef>
                      <a:spcPts val="600"/>
                    </a:spcBef>
                    <a:buFont typeface="+mj-ea"/>
                    <a:buAutoNum type="circleNumDbPlain"/>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府民に対する専門医療機関の情報発信</a:t>
                  </a:r>
                  <a:endPar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92351" indent="-215485">
                    <a:lnSpc>
                      <a:spcPts val="1368"/>
                    </a:lnSpc>
                    <a:spcBef>
                      <a:spcPts val="600"/>
                    </a:spcBef>
                    <a:buFont typeface="+mj-ea"/>
                    <a:buAutoNum type="circleNumDbPlain"/>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特定の医療機関への集中是正と診断待ち時間の短縮</a:t>
                  </a:r>
                  <a:endPar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8049860" y="1053186"/>
                  <a:ext cx="3327198" cy="377666"/>
                </a:xfrm>
                <a:prstGeom prst="rect">
                  <a:avLst/>
                </a:prstGeom>
                <a:ln>
                  <a:noFill/>
                </a:ln>
              </p:spPr>
              <p:txBody>
                <a:bodyPr wrap="square" lIns="30784" tIns="30784" rIns="30784" bIns="30784">
                  <a:spAutoFit/>
                </a:bodyPr>
                <a:lstStyle/>
                <a:p>
                  <a:pPr>
                    <a:spcBef>
                      <a:spcPts val="600"/>
                    </a:spcBef>
                  </a:pPr>
                  <a:r>
                    <a:rPr lang="ja-JP"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診断後に支援へつながる道筋の確保と合せて、発達障がいの早期支援につなげる。</a:t>
                  </a:r>
                  <a:endParaRPr lang="ja-JP"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55" name="角丸四角形 154"/>
              <p:cNvSpPr/>
              <p:nvPr/>
            </p:nvSpPr>
            <p:spPr>
              <a:xfrm>
                <a:off x="3511547" y="448247"/>
                <a:ext cx="1593104" cy="267990"/>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lIns="0" rIns="0" rtlCol="0" anchor="ctr"/>
              <a:lstStyle/>
              <a:p>
                <a:pPr algn="ct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事業の目的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1" name="正方形/長方形 20"/>
            <p:cNvSpPr/>
            <p:nvPr/>
          </p:nvSpPr>
          <p:spPr>
            <a:xfrm>
              <a:off x="7143435" y="743954"/>
              <a:ext cx="3571525" cy="400771"/>
            </a:xfrm>
            <a:prstGeom prst="rect">
              <a:avLst/>
            </a:prstGeom>
            <a:ln>
              <a:noFill/>
            </a:ln>
          </p:spPr>
          <p:txBody>
            <a:bodyPr wrap="square">
              <a:spAutoFit/>
            </a:bodyPr>
            <a:lstStyle/>
            <a:p>
              <a:pPr marL="285750" indent="-285750">
                <a:buFont typeface="Wingdings" panose="05000000000000000000" pitchFamily="2" charset="2"/>
                <a:buChar char="Ø"/>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二次医療圏単位での発達障がい専門医療機関ネットワークの構築により</a:t>
              </a:r>
              <a:endParaRPr lang="ja-JP" altLang="en-US" sz="1400" dirty="0"/>
            </a:p>
          </p:txBody>
        </p:sp>
      </p:grpSp>
      <p:sp>
        <p:nvSpPr>
          <p:cNvPr id="163" name="右矢印 162"/>
          <p:cNvSpPr/>
          <p:nvPr/>
        </p:nvSpPr>
        <p:spPr>
          <a:xfrm>
            <a:off x="5555942" y="954004"/>
            <a:ext cx="763249" cy="7225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grpSp>
        <p:nvGrpSpPr>
          <p:cNvPr id="35" name="グループ化 34"/>
          <p:cNvGrpSpPr/>
          <p:nvPr/>
        </p:nvGrpSpPr>
        <p:grpSpPr>
          <a:xfrm>
            <a:off x="873578" y="2218903"/>
            <a:ext cx="10638065" cy="4356560"/>
            <a:chOff x="1796725" y="1599139"/>
            <a:chExt cx="7269567" cy="3274317"/>
          </a:xfrm>
        </p:grpSpPr>
        <p:grpSp>
          <p:nvGrpSpPr>
            <p:cNvPr id="62" name="グループ化 61"/>
            <p:cNvGrpSpPr/>
            <p:nvPr/>
          </p:nvGrpSpPr>
          <p:grpSpPr>
            <a:xfrm>
              <a:off x="2649585" y="2388880"/>
              <a:ext cx="1757528" cy="274457"/>
              <a:chOff x="2821816" y="1717215"/>
              <a:chExt cx="1660788" cy="371146"/>
            </a:xfrm>
          </p:grpSpPr>
          <p:cxnSp>
            <p:nvCxnSpPr>
              <p:cNvPr id="58" name="直線コネクタ 57"/>
              <p:cNvCxnSpPr>
                <a:cxnSpLocks/>
              </p:cNvCxnSpPr>
              <p:nvPr/>
            </p:nvCxnSpPr>
            <p:spPr>
              <a:xfrm flipV="1">
                <a:off x="2821816" y="1717215"/>
                <a:ext cx="1660788" cy="14090"/>
              </a:xfrm>
              <a:prstGeom prst="line">
                <a:avLst/>
              </a:prstGeom>
              <a:ln w="19050"/>
            </p:spPr>
            <p:style>
              <a:lnRef idx="1">
                <a:schemeClr val="dk1"/>
              </a:lnRef>
              <a:fillRef idx="0">
                <a:schemeClr val="dk1"/>
              </a:fillRef>
              <a:effectRef idx="0">
                <a:schemeClr val="dk1"/>
              </a:effectRef>
              <a:fontRef idx="minor">
                <a:schemeClr val="tx1"/>
              </a:fontRef>
            </p:style>
          </p:cxnSp>
          <p:sp>
            <p:nvSpPr>
              <p:cNvPr id="61" name="テキスト ボックス 60"/>
              <p:cNvSpPr txBox="1"/>
              <p:nvPr/>
            </p:nvSpPr>
            <p:spPr>
              <a:xfrm>
                <a:off x="2880443" y="1746996"/>
                <a:ext cx="1575523" cy="341365"/>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拠点医療機関の指定</a:t>
                </a:r>
              </a:p>
            </p:txBody>
          </p:sp>
        </p:grpSp>
        <p:grpSp>
          <p:nvGrpSpPr>
            <p:cNvPr id="31" name="グループ化 30"/>
            <p:cNvGrpSpPr/>
            <p:nvPr/>
          </p:nvGrpSpPr>
          <p:grpSpPr>
            <a:xfrm>
              <a:off x="1796725" y="1599139"/>
              <a:ext cx="7269567" cy="3274317"/>
              <a:chOff x="1796725" y="1599139"/>
              <a:chExt cx="7269567" cy="3274317"/>
            </a:xfrm>
          </p:grpSpPr>
          <p:sp>
            <p:nvSpPr>
              <p:cNvPr id="171" name="テキスト ボックス 170"/>
              <p:cNvSpPr txBox="1"/>
              <p:nvPr/>
            </p:nvSpPr>
            <p:spPr>
              <a:xfrm>
                <a:off x="3209584" y="2123117"/>
                <a:ext cx="1480613" cy="176705"/>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希望医療機関のみ）</a:t>
                </a:r>
              </a:p>
            </p:txBody>
          </p:sp>
          <p:grpSp>
            <p:nvGrpSpPr>
              <p:cNvPr id="9" name="グループ化 8"/>
              <p:cNvGrpSpPr/>
              <p:nvPr/>
            </p:nvGrpSpPr>
            <p:grpSpPr>
              <a:xfrm>
                <a:off x="1796725" y="1599139"/>
                <a:ext cx="7269567" cy="3274317"/>
                <a:chOff x="1796725" y="1617081"/>
                <a:chExt cx="7269567" cy="3274317"/>
              </a:xfrm>
            </p:grpSpPr>
            <p:sp>
              <p:nvSpPr>
                <p:cNvPr id="73" name="正方形/長方形 72"/>
                <p:cNvSpPr/>
                <p:nvPr/>
              </p:nvSpPr>
              <p:spPr>
                <a:xfrm>
                  <a:off x="1796725" y="1623992"/>
                  <a:ext cx="2670263" cy="268781"/>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191" tIns="39095" rIns="78191" bIns="39095" numCol="1" spcCol="0" rtlCol="0" fromWordArt="0" anchor="ctr" anchorCtr="0" forceAA="0" compatLnSpc="1">
                  <a:prstTxWarp prst="textNoShape">
                    <a:avLst/>
                  </a:prstTxWarp>
                  <a:noAutofit/>
                </a:bodyPr>
                <a:lstStyle/>
                <a:p>
                  <a:pPr algn="ct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発達障がい児者・家族・市町村等</a:t>
                  </a:r>
                  <a:endParaRPr lang="ja-JP" altLang="en-US" sz="1600" kern="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1872809" y="1617081"/>
                  <a:ext cx="7193483" cy="3274317"/>
                  <a:chOff x="1872809" y="1623409"/>
                  <a:chExt cx="7193483" cy="3274317"/>
                </a:xfrm>
              </p:grpSpPr>
              <p:grpSp>
                <p:nvGrpSpPr>
                  <p:cNvPr id="47" name="グループ化 46"/>
                  <p:cNvGrpSpPr/>
                  <p:nvPr/>
                </p:nvGrpSpPr>
                <p:grpSpPr>
                  <a:xfrm>
                    <a:off x="5680735" y="2369209"/>
                    <a:ext cx="2489666" cy="290303"/>
                    <a:chOff x="5867350" y="1717215"/>
                    <a:chExt cx="3382268" cy="339494"/>
                  </a:xfrm>
                </p:grpSpPr>
                <p:grpSp>
                  <p:nvGrpSpPr>
                    <p:cNvPr id="45" name="グループ化 44"/>
                    <p:cNvGrpSpPr/>
                    <p:nvPr/>
                  </p:nvGrpSpPr>
                  <p:grpSpPr>
                    <a:xfrm>
                      <a:off x="5867350" y="1717215"/>
                      <a:ext cx="3382268" cy="339494"/>
                      <a:chOff x="5867350" y="1717215"/>
                      <a:chExt cx="3382268" cy="339494"/>
                    </a:xfrm>
                  </p:grpSpPr>
                  <p:cxnSp>
                    <p:nvCxnSpPr>
                      <p:cNvPr id="42" name="直線矢印コネクタ 41"/>
                      <p:cNvCxnSpPr/>
                      <p:nvPr/>
                    </p:nvCxnSpPr>
                    <p:spPr>
                      <a:xfrm flipH="1">
                        <a:off x="9239646" y="1717215"/>
                        <a:ext cx="9972" cy="339494"/>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flipH="1">
                        <a:off x="5867350" y="1717215"/>
                        <a:ext cx="3382267" cy="0"/>
                      </a:xfrm>
                      <a:prstGeom prst="line">
                        <a:avLst/>
                      </a:prstGeom>
                      <a:ln w="19050"/>
                    </p:spPr>
                    <p:style>
                      <a:lnRef idx="1">
                        <a:schemeClr val="dk1"/>
                      </a:lnRef>
                      <a:fillRef idx="0">
                        <a:schemeClr val="dk1"/>
                      </a:fillRef>
                      <a:effectRef idx="0">
                        <a:schemeClr val="dk1"/>
                      </a:effectRef>
                      <a:fontRef idx="minor">
                        <a:schemeClr val="tx1"/>
                      </a:fontRef>
                    </p:style>
                  </p:cxnSp>
                </p:grpSp>
                <p:sp>
                  <p:nvSpPr>
                    <p:cNvPr id="46" name="テキスト ボックス 45"/>
                    <p:cNvSpPr txBox="1"/>
                    <p:nvPr/>
                  </p:nvSpPr>
                  <p:spPr>
                    <a:xfrm>
                      <a:off x="6216972" y="1738543"/>
                      <a:ext cx="2683021" cy="292592"/>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専門医師養成研修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2" name="グループ化 71"/>
                  <p:cNvGrpSpPr/>
                  <p:nvPr/>
                </p:nvGrpSpPr>
                <p:grpSpPr>
                  <a:xfrm>
                    <a:off x="1872809" y="3227907"/>
                    <a:ext cx="5142964" cy="1509243"/>
                    <a:chOff x="1791207" y="3463742"/>
                    <a:chExt cx="6014411" cy="1764977"/>
                  </a:xfrm>
                </p:grpSpPr>
                <p:grpSp>
                  <p:nvGrpSpPr>
                    <p:cNvPr id="63" name="グループ化 62"/>
                    <p:cNvGrpSpPr/>
                    <p:nvPr/>
                  </p:nvGrpSpPr>
                  <p:grpSpPr>
                    <a:xfrm>
                      <a:off x="1791207" y="3463742"/>
                      <a:ext cx="6014411" cy="1764977"/>
                      <a:chOff x="1815431" y="2328869"/>
                      <a:chExt cx="6014411" cy="1764977"/>
                    </a:xfrm>
                  </p:grpSpPr>
                  <p:sp>
                    <p:nvSpPr>
                      <p:cNvPr id="12" name="円/楕円 11"/>
                      <p:cNvSpPr/>
                      <p:nvPr/>
                    </p:nvSpPr>
                    <p:spPr>
                      <a:xfrm>
                        <a:off x="1918191" y="2328869"/>
                        <a:ext cx="5911651" cy="1644892"/>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7" name="正方形/長方形 6"/>
                      <p:cNvSpPr/>
                      <p:nvPr/>
                    </p:nvSpPr>
                    <p:spPr>
                      <a:xfrm>
                        <a:off x="1815431" y="2941111"/>
                        <a:ext cx="1816794" cy="669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拠点医療機関</a:t>
                        </a:r>
                        <a:endParaRPr lang="en-US" altLang="ja-JP" b="1" dirty="0"/>
                      </a:p>
                      <a:p>
                        <a:pPr algn="ctr"/>
                        <a:r>
                          <a:rPr lang="ja-JP" altLang="en-US" b="1" dirty="0"/>
                          <a:t>（府内</a:t>
                        </a:r>
                        <a:r>
                          <a:rPr lang="en-US" altLang="ja-JP" b="1" dirty="0"/>
                          <a:t>6</a:t>
                        </a:r>
                        <a:r>
                          <a:rPr lang="ja-JP" altLang="en-US" b="1" dirty="0"/>
                          <a:t>圏域）</a:t>
                        </a:r>
                      </a:p>
                    </p:txBody>
                  </p:sp>
                  <p:sp>
                    <p:nvSpPr>
                      <p:cNvPr id="13" name="正方形/長方形 12"/>
                      <p:cNvSpPr/>
                      <p:nvPr/>
                    </p:nvSpPr>
                    <p:spPr>
                      <a:xfrm>
                        <a:off x="5205983" y="2468215"/>
                        <a:ext cx="1905570" cy="382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784" rIns="30784" rtlCol="0" anchor="ctr"/>
                      <a:lstStyle/>
                      <a:p>
                        <a:pPr algn="ctr"/>
                        <a:r>
                          <a:rPr lang="ja-JP" altLang="en-US" b="1" dirty="0"/>
                          <a:t>登録医療機関</a:t>
                        </a:r>
                      </a:p>
                    </p:txBody>
                  </p:sp>
                  <p:sp>
                    <p:nvSpPr>
                      <p:cNvPr id="14" name="正方形/長方形 13"/>
                      <p:cNvSpPr/>
                      <p:nvPr/>
                    </p:nvSpPr>
                    <p:spPr>
                      <a:xfrm>
                        <a:off x="5205983" y="3711433"/>
                        <a:ext cx="1905570" cy="382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784" rIns="30784" rtlCol="0" anchor="ctr"/>
                      <a:lstStyle/>
                      <a:p>
                        <a:pPr algn="ctr"/>
                        <a:r>
                          <a:rPr lang="ja-JP" altLang="en-US" b="1" dirty="0"/>
                          <a:t>登録医療機関</a:t>
                        </a:r>
                      </a:p>
                    </p:txBody>
                  </p:sp>
                  <p:sp>
                    <p:nvSpPr>
                      <p:cNvPr id="15" name="正方形/長方形 14"/>
                      <p:cNvSpPr/>
                      <p:nvPr/>
                    </p:nvSpPr>
                    <p:spPr>
                      <a:xfrm>
                        <a:off x="5205983" y="3089825"/>
                        <a:ext cx="1905570" cy="382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784" rIns="30784" rtlCol="0" anchor="ctr"/>
                      <a:lstStyle/>
                      <a:p>
                        <a:pPr algn="ctr"/>
                        <a:r>
                          <a:rPr lang="ja-JP" altLang="en-US" b="1" dirty="0"/>
                          <a:t>登録医療機関</a:t>
                        </a:r>
                      </a:p>
                    </p:txBody>
                  </p:sp>
                  <p:cxnSp>
                    <p:nvCxnSpPr>
                      <p:cNvPr id="32" name="直線矢印コネクタ 31"/>
                      <p:cNvCxnSpPr>
                        <a:stCxn id="7" idx="3"/>
                        <a:endCxn id="15" idx="1"/>
                      </p:cNvCxnSpPr>
                      <p:nvPr/>
                    </p:nvCxnSpPr>
                    <p:spPr>
                      <a:xfrm>
                        <a:off x="3632225" y="3275742"/>
                        <a:ext cx="1573758" cy="5290"/>
                      </a:xfrm>
                      <a:prstGeom prst="straightConnector1">
                        <a:avLst/>
                      </a:prstGeom>
                      <a:ln w="19050">
                        <a:headEnd type="arrow"/>
                        <a:tailEnd type="arrow"/>
                      </a:ln>
                    </p:spPr>
                    <p:style>
                      <a:lnRef idx="1">
                        <a:schemeClr val="dk1"/>
                      </a:lnRef>
                      <a:fillRef idx="0">
                        <a:schemeClr val="dk1"/>
                      </a:fillRef>
                      <a:effectRef idx="0">
                        <a:schemeClr val="dk1"/>
                      </a:effectRef>
                      <a:fontRef idx="minor">
                        <a:schemeClr val="tx1"/>
                      </a:fontRef>
                    </p:style>
                  </p:cxnSp>
                  <p:cxnSp>
                    <p:nvCxnSpPr>
                      <p:cNvPr id="33" name="直線矢印コネクタ 32"/>
                      <p:cNvCxnSpPr>
                        <a:stCxn id="7" idx="3"/>
                      </p:cNvCxnSpPr>
                      <p:nvPr/>
                    </p:nvCxnSpPr>
                    <p:spPr>
                      <a:xfrm flipV="1">
                        <a:off x="3632225" y="2699142"/>
                        <a:ext cx="1573758" cy="576600"/>
                      </a:xfrm>
                      <a:prstGeom prst="straightConnector1">
                        <a:avLst/>
                      </a:prstGeom>
                      <a:ln w="19050">
                        <a:headEnd type="arrow"/>
                        <a:tailEnd type="arrow"/>
                      </a:ln>
                    </p:spPr>
                    <p:style>
                      <a:lnRef idx="1">
                        <a:schemeClr val="dk1"/>
                      </a:lnRef>
                      <a:fillRef idx="0">
                        <a:schemeClr val="dk1"/>
                      </a:fillRef>
                      <a:effectRef idx="0">
                        <a:schemeClr val="dk1"/>
                      </a:effectRef>
                      <a:fontRef idx="minor">
                        <a:schemeClr val="tx1"/>
                      </a:fontRef>
                    </p:style>
                  </p:cxnSp>
                  <p:cxnSp>
                    <p:nvCxnSpPr>
                      <p:cNvPr id="37" name="直線矢印コネクタ 36"/>
                      <p:cNvCxnSpPr>
                        <a:endCxn id="14" idx="1"/>
                      </p:cNvCxnSpPr>
                      <p:nvPr/>
                    </p:nvCxnSpPr>
                    <p:spPr>
                      <a:xfrm>
                        <a:off x="3641081" y="3287511"/>
                        <a:ext cx="1564902" cy="615129"/>
                      </a:xfrm>
                      <a:prstGeom prst="straightConnector1">
                        <a:avLst/>
                      </a:prstGeom>
                      <a:ln w="19050">
                        <a:headEnd type="arrow"/>
                        <a:tailEnd type="arrow"/>
                      </a:ln>
                    </p:spPr>
                    <p:style>
                      <a:lnRef idx="1">
                        <a:schemeClr val="dk1"/>
                      </a:lnRef>
                      <a:fillRef idx="0">
                        <a:schemeClr val="dk1"/>
                      </a:fillRef>
                      <a:effectRef idx="0">
                        <a:schemeClr val="dk1"/>
                      </a:effectRef>
                      <a:fontRef idx="minor">
                        <a:schemeClr val="tx1"/>
                      </a:fontRef>
                    </p:style>
                  </p:cxnSp>
                </p:grpSp>
                <p:sp>
                  <p:nvSpPr>
                    <p:cNvPr id="70" name="円/楕円 69"/>
                    <p:cNvSpPr/>
                    <p:nvPr/>
                  </p:nvSpPr>
                  <p:spPr>
                    <a:xfrm>
                      <a:off x="3922818" y="3975486"/>
                      <a:ext cx="886383" cy="851019"/>
                    </a:xfrm>
                    <a:prstGeom prst="ellipse">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71" name="角丸四角形 70"/>
                    <p:cNvSpPr/>
                    <p:nvPr/>
                  </p:nvSpPr>
                  <p:spPr>
                    <a:xfrm>
                      <a:off x="3308765" y="3683483"/>
                      <a:ext cx="1738514" cy="267990"/>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顔の見える関係</a:t>
                      </a:r>
                    </a:p>
                  </p:txBody>
                </p:sp>
              </p:grpSp>
              <p:sp>
                <p:nvSpPr>
                  <p:cNvPr id="74" name="正方形/長方形 73"/>
                  <p:cNvSpPr/>
                  <p:nvPr/>
                </p:nvSpPr>
                <p:spPr>
                  <a:xfrm>
                    <a:off x="4846805" y="1623409"/>
                    <a:ext cx="4219487" cy="287708"/>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191" tIns="39095" rIns="78191" bIns="39095" numCol="1" spcCol="0" rtlCol="0" fromWordArt="0" anchor="ctr" anchorCtr="0" forceAA="0" compatLnSpc="1">
                    <a:prstTxWarp prst="textNoShape">
                      <a:avLst/>
                    </a:prstTxWarp>
                    <a:noAutofit/>
                  </a:bodyPr>
                  <a:lstStyle/>
                  <a:p>
                    <a:pPr algn="ct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登録医療機関・発達障がい者支援センター・市町村等</a:t>
                    </a:r>
                  </a:p>
                </p:txBody>
              </p:sp>
              <p:grpSp>
                <p:nvGrpSpPr>
                  <p:cNvPr id="17" name="グループ化 16"/>
                  <p:cNvGrpSpPr/>
                  <p:nvPr/>
                </p:nvGrpSpPr>
                <p:grpSpPr>
                  <a:xfrm>
                    <a:off x="2093137" y="1929911"/>
                    <a:ext cx="5626868" cy="1144097"/>
                    <a:chOff x="2447807" y="1868585"/>
                    <a:chExt cx="6580310" cy="1337958"/>
                  </a:xfrm>
                </p:grpSpPr>
                <p:grpSp>
                  <p:nvGrpSpPr>
                    <p:cNvPr id="3" name="グループ化 2"/>
                    <p:cNvGrpSpPr/>
                    <p:nvPr/>
                  </p:nvGrpSpPr>
                  <p:grpSpPr>
                    <a:xfrm>
                      <a:off x="2447807" y="1868585"/>
                      <a:ext cx="6580310" cy="1337958"/>
                      <a:chOff x="2090788" y="1851705"/>
                      <a:chExt cx="6580310" cy="1337958"/>
                    </a:xfrm>
                  </p:grpSpPr>
                  <p:sp>
                    <p:nvSpPr>
                      <p:cNvPr id="16" name="正方形/長方形 15"/>
                      <p:cNvSpPr/>
                      <p:nvPr/>
                    </p:nvSpPr>
                    <p:spPr>
                      <a:xfrm>
                        <a:off x="4877262" y="2196455"/>
                        <a:ext cx="1343420" cy="4178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0784" rIns="30784" rtlCol="0" anchor="ctr"/>
                      <a:lstStyle/>
                      <a:p>
                        <a:pPr algn="r"/>
                        <a:r>
                          <a:rPr lang="ja-JP" altLang="en-US" sz="1539" dirty="0"/>
                          <a:t>大阪府</a:t>
                        </a:r>
                      </a:p>
                    </p:txBody>
                  </p:sp>
                  <p:grpSp>
                    <p:nvGrpSpPr>
                      <p:cNvPr id="67" name="グループ化 66"/>
                      <p:cNvGrpSpPr/>
                      <p:nvPr/>
                    </p:nvGrpSpPr>
                    <p:grpSpPr>
                      <a:xfrm>
                        <a:off x="5972870" y="2688070"/>
                        <a:ext cx="1402824" cy="501593"/>
                        <a:chOff x="5667658" y="2112006"/>
                        <a:chExt cx="1402824" cy="501593"/>
                      </a:xfrm>
                    </p:grpSpPr>
                    <p:sp>
                      <p:nvSpPr>
                        <p:cNvPr id="65" name="右矢印 64"/>
                        <p:cNvSpPr/>
                        <p:nvPr/>
                      </p:nvSpPr>
                      <p:spPr>
                        <a:xfrm rot="16200000">
                          <a:off x="5513783" y="2291846"/>
                          <a:ext cx="501593" cy="1419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66" name="角丸四角形 65"/>
                        <p:cNvSpPr/>
                        <p:nvPr/>
                      </p:nvSpPr>
                      <p:spPr>
                        <a:xfrm>
                          <a:off x="5667658" y="2283270"/>
                          <a:ext cx="1402824" cy="206861"/>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診療待ち状況の報告</a:t>
                          </a:r>
                        </a:p>
                      </p:txBody>
                    </p:sp>
                  </p:grpSp>
                  <p:sp>
                    <p:nvSpPr>
                      <p:cNvPr id="75" name="右矢印 74"/>
                      <p:cNvSpPr/>
                      <p:nvPr/>
                    </p:nvSpPr>
                    <p:spPr>
                      <a:xfrm rot="13729371">
                        <a:off x="4398424" y="2003085"/>
                        <a:ext cx="442692" cy="1399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76" name="右矢印 75"/>
                      <p:cNvSpPr/>
                      <p:nvPr/>
                    </p:nvSpPr>
                    <p:spPr>
                      <a:xfrm rot="19148487">
                        <a:off x="6259206" y="2019767"/>
                        <a:ext cx="544598" cy="1275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77" name="角丸四角形 76"/>
                      <p:cNvSpPr/>
                      <p:nvPr/>
                    </p:nvSpPr>
                    <p:spPr>
                      <a:xfrm>
                        <a:off x="6457731" y="1926758"/>
                        <a:ext cx="2213367" cy="267990"/>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診療待ち状況の情報提供</a:t>
                        </a:r>
                      </a:p>
                    </p:txBody>
                  </p:sp>
                  <p:sp>
                    <p:nvSpPr>
                      <p:cNvPr id="78" name="角丸四角形 77"/>
                      <p:cNvSpPr/>
                      <p:nvPr/>
                    </p:nvSpPr>
                    <p:spPr>
                      <a:xfrm>
                        <a:off x="2090788" y="1891102"/>
                        <a:ext cx="2706067" cy="267990"/>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登録医療機関情報の</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掲載</a:t>
                        </a:r>
                        <a:r>
                          <a:rPr lang="en-US" altLang="ja-JP" sz="1400" baseline="300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aseline="30000" dirty="0">
                          <a:latin typeface="Meiryo UI" panose="020B0604030504040204" pitchFamily="50" charset="-128"/>
                          <a:ea typeface="Meiryo UI" panose="020B0604030504040204" pitchFamily="50" charset="-128"/>
                          <a:cs typeface="Meiryo UI" panose="020B0604030504040204" pitchFamily="50" charset="-128"/>
                        </a:endParaRPr>
                      </a:p>
                    </p:txBody>
                  </p:sp>
                </p:gr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12871" y="2230270"/>
                      <a:ext cx="1209008" cy="348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8" name="グループ化 27"/>
                  <p:cNvGrpSpPr/>
                  <p:nvPr/>
                </p:nvGrpSpPr>
                <p:grpSpPr>
                  <a:xfrm>
                    <a:off x="7916763" y="2709942"/>
                    <a:ext cx="1088604" cy="2168747"/>
                    <a:chOff x="8961585" y="1676449"/>
                    <a:chExt cx="1273062" cy="2536230"/>
                  </a:xfrm>
                </p:grpSpPr>
                <p:grpSp>
                  <p:nvGrpSpPr>
                    <p:cNvPr id="25" name="グループ化 24"/>
                    <p:cNvGrpSpPr/>
                    <p:nvPr/>
                  </p:nvGrpSpPr>
                  <p:grpSpPr>
                    <a:xfrm>
                      <a:off x="8961585" y="1676449"/>
                      <a:ext cx="580282" cy="2345080"/>
                      <a:chOff x="8942882" y="1561643"/>
                      <a:chExt cx="580282" cy="2345080"/>
                    </a:xfrm>
                  </p:grpSpPr>
                  <p:sp>
                    <p:nvSpPr>
                      <p:cNvPr id="8" name="円/楕円 7"/>
                      <p:cNvSpPr/>
                      <p:nvPr/>
                    </p:nvSpPr>
                    <p:spPr>
                      <a:xfrm>
                        <a:off x="8942882" y="1561643"/>
                        <a:ext cx="576064" cy="528700"/>
                      </a:xfrm>
                      <a:prstGeom prst="ellipse">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26" dirty="0">
                            <a:solidFill>
                              <a:schemeClr val="tx1"/>
                            </a:solidFill>
                          </a:rPr>
                          <a:t>医療</a:t>
                        </a:r>
                        <a:endParaRPr lang="en-US" altLang="ja-JP" sz="1026" dirty="0">
                          <a:solidFill>
                            <a:schemeClr val="tx1"/>
                          </a:solidFill>
                        </a:endParaRPr>
                      </a:p>
                      <a:p>
                        <a:pPr algn="ctr"/>
                        <a:r>
                          <a:rPr lang="ja-JP" altLang="en-US" sz="1026" dirty="0">
                            <a:solidFill>
                              <a:schemeClr val="tx1"/>
                            </a:solidFill>
                          </a:rPr>
                          <a:t>機関</a:t>
                        </a:r>
                      </a:p>
                    </p:txBody>
                  </p:sp>
                  <p:sp>
                    <p:nvSpPr>
                      <p:cNvPr id="20" name="円/楕円 19"/>
                      <p:cNvSpPr/>
                      <p:nvPr/>
                    </p:nvSpPr>
                    <p:spPr>
                      <a:xfrm>
                        <a:off x="8942882" y="2175901"/>
                        <a:ext cx="576064" cy="528700"/>
                      </a:xfrm>
                      <a:prstGeom prst="ellipse">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26" dirty="0">
                            <a:solidFill>
                              <a:schemeClr val="tx1"/>
                            </a:solidFill>
                          </a:rPr>
                          <a:t>医療</a:t>
                        </a:r>
                        <a:endParaRPr lang="en-US" altLang="ja-JP" sz="1026" dirty="0">
                          <a:solidFill>
                            <a:schemeClr val="tx1"/>
                          </a:solidFill>
                        </a:endParaRPr>
                      </a:p>
                      <a:p>
                        <a:pPr algn="ctr"/>
                        <a:r>
                          <a:rPr lang="ja-JP" altLang="en-US" sz="1026" dirty="0">
                            <a:solidFill>
                              <a:schemeClr val="tx1"/>
                            </a:solidFill>
                          </a:rPr>
                          <a:t>機関</a:t>
                        </a:r>
                      </a:p>
                    </p:txBody>
                  </p:sp>
                  <p:sp>
                    <p:nvSpPr>
                      <p:cNvPr id="22" name="円/楕円 21"/>
                      <p:cNvSpPr/>
                      <p:nvPr/>
                    </p:nvSpPr>
                    <p:spPr>
                      <a:xfrm>
                        <a:off x="8947100" y="3378023"/>
                        <a:ext cx="576064" cy="528700"/>
                      </a:xfrm>
                      <a:prstGeom prst="ellipse">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26" dirty="0">
                            <a:solidFill>
                              <a:schemeClr val="tx1"/>
                            </a:solidFill>
                          </a:rPr>
                          <a:t>医療</a:t>
                        </a:r>
                        <a:endParaRPr lang="en-US" altLang="ja-JP" sz="1026" dirty="0">
                          <a:solidFill>
                            <a:schemeClr val="tx1"/>
                          </a:solidFill>
                        </a:endParaRPr>
                      </a:p>
                      <a:p>
                        <a:pPr algn="ctr"/>
                        <a:r>
                          <a:rPr lang="ja-JP" altLang="en-US" sz="1026" dirty="0">
                            <a:solidFill>
                              <a:schemeClr val="tx1"/>
                            </a:solidFill>
                          </a:rPr>
                          <a:t>機関</a:t>
                        </a:r>
                      </a:p>
                    </p:txBody>
                  </p:sp>
                  <p:sp>
                    <p:nvSpPr>
                      <p:cNvPr id="23" name="円/楕円 22"/>
                      <p:cNvSpPr/>
                      <p:nvPr/>
                    </p:nvSpPr>
                    <p:spPr>
                      <a:xfrm>
                        <a:off x="8942882" y="2769901"/>
                        <a:ext cx="576064" cy="528700"/>
                      </a:xfrm>
                      <a:prstGeom prst="ellipse">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26" dirty="0">
                            <a:solidFill>
                              <a:schemeClr val="tx1"/>
                            </a:solidFill>
                          </a:rPr>
                          <a:t>医療</a:t>
                        </a:r>
                        <a:endParaRPr lang="en-US" altLang="ja-JP" sz="1026" dirty="0">
                          <a:solidFill>
                            <a:schemeClr val="tx1"/>
                          </a:solidFill>
                        </a:endParaRPr>
                      </a:p>
                      <a:p>
                        <a:pPr algn="ctr"/>
                        <a:r>
                          <a:rPr lang="ja-JP" altLang="en-US" sz="1026" dirty="0">
                            <a:solidFill>
                              <a:schemeClr val="tx1"/>
                            </a:solidFill>
                          </a:rPr>
                          <a:t>機関</a:t>
                        </a:r>
                      </a:p>
                    </p:txBody>
                  </p:sp>
                </p:grpSp>
                <p:sp>
                  <p:nvSpPr>
                    <p:cNvPr id="26" name="右中かっこ 25"/>
                    <p:cNvSpPr/>
                    <p:nvPr/>
                  </p:nvSpPr>
                  <p:spPr>
                    <a:xfrm>
                      <a:off x="9546505" y="1676449"/>
                      <a:ext cx="288032" cy="2536230"/>
                    </a:xfrm>
                    <a:prstGeom prst="rightBrace">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539"/>
                    </a:p>
                  </p:txBody>
                </p:sp>
                <p:sp>
                  <p:nvSpPr>
                    <p:cNvPr id="27" name="テキスト ボックス 26"/>
                    <p:cNvSpPr txBox="1"/>
                    <p:nvPr/>
                  </p:nvSpPr>
                  <p:spPr>
                    <a:xfrm>
                      <a:off x="9815464" y="2290707"/>
                      <a:ext cx="419183" cy="1387014"/>
                    </a:xfrm>
                    <a:prstGeom prst="rect">
                      <a:avLst/>
                    </a:prstGeom>
                    <a:noFill/>
                  </p:spPr>
                  <p:txBody>
                    <a:bodyPr vert="eaVert"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小児科・精神科</a:t>
                      </a:r>
                    </a:p>
                  </p:txBody>
                </p:sp>
              </p:grpSp>
              <p:grpSp>
                <p:nvGrpSpPr>
                  <p:cNvPr id="1031" name="グループ化 1030"/>
                  <p:cNvGrpSpPr/>
                  <p:nvPr/>
                </p:nvGrpSpPr>
                <p:grpSpPr>
                  <a:xfrm>
                    <a:off x="5050254" y="3749906"/>
                    <a:ext cx="2796491" cy="1147820"/>
                    <a:chOff x="5905990" y="4155909"/>
                    <a:chExt cx="3270341" cy="1342312"/>
                  </a:xfrm>
                </p:grpSpPr>
                <p:grpSp>
                  <p:nvGrpSpPr>
                    <p:cNvPr id="54" name="グループ化 53"/>
                    <p:cNvGrpSpPr/>
                    <p:nvPr/>
                  </p:nvGrpSpPr>
                  <p:grpSpPr>
                    <a:xfrm>
                      <a:off x="7719015" y="4155909"/>
                      <a:ext cx="1457316" cy="747665"/>
                      <a:chOff x="7469987" y="2989625"/>
                      <a:chExt cx="1457316" cy="747665"/>
                    </a:xfrm>
                  </p:grpSpPr>
                  <p:grpSp>
                    <p:nvGrpSpPr>
                      <p:cNvPr id="52" name="グループ化 51"/>
                      <p:cNvGrpSpPr/>
                      <p:nvPr/>
                    </p:nvGrpSpPr>
                    <p:grpSpPr>
                      <a:xfrm>
                        <a:off x="7699181" y="2989625"/>
                        <a:ext cx="798700" cy="283827"/>
                        <a:chOff x="5966940" y="4719887"/>
                        <a:chExt cx="409468" cy="283827"/>
                      </a:xfrm>
                    </p:grpSpPr>
                    <p:sp>
                      <p:nvSpPr>
                        <p:cNvPr id="48" name="右矢印 47"/>
                        <p:cNvSpPr/>
                        <p:nvPr/>
                      </p:nvSpPr>
                      <p:spPr>
                        <a:xfrm rot="10800000">
                          <a:off x="5966940" y="4719887"/>
                          <a:ext cx="191827" cy="2838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49" name="正方形/長方形 48"/>
                        <p:cNvSpPr/>
                        <p:nvPr/>
                      </p:nvSpPr>
                      <p:spPr>
                        <a:xfrm>
                          <a:off x="6187936" y="4790845"/>
                          <a:ext cx="45719" cy="141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50" name="正方形/長方形 49"/>
                        <p:cNvSpPr/>
                        <p:nvPr/>
                      </p:nvSpPr>
                      <p:spPr>
                        <a:xfrm>
                          <a:off x="6258703" y="4790845"/>
                          <a:ext cx="45719" cy="1429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51" name="正方形/長方形 50"/>
                        <p:cNvSpPr/>
                        <p:nvPr/>
                      </p:nvSpPr>
                      <p:spPr>
                        <a:xfrm>
                          <a:off x="6330689" y="4790845"/>
                          <a:ext cx="45719" cy="1429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grpSp>
                  <p:sp>
                    <p:nvSpPr>
                      <p:cNvPr id="53" name="テキスト ボックス 52"/>
                      <p:cNvSpPr txBox="1"/>
                      <p:nvPr/>
                    </p:nvSpPr>
                    <p:spPr>
                      <a:xfrm>
                        <a:off x="7469987" y="3331517"/>
                        <a:ext cx="1457316" cy="405773"/>
                      </a:xfrm>
                      <a:prstGeom prst="rect">
                        <a:avLst/>
                      </a:prstGeom>
                      <a:noFill/>
                    </p:spPr>
                    <p:txBody>
                      <a:bodyPr wrap="square" lIns="0" rIns="0"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研修修了医師の在籍医療機関による登録</a:t>
                        </a:r>
                        <a:endParaRPr lang="ja-JP" altLang="en-US" sz="1200" baseline="30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73" name="テキスト ボックス 172"/>
                    <p:cNvSpPr txBox="1"/>
                    <p:nvPr/>
                  </p:nvSpPr>
                  <p:spPr>
                    <a:xfrm>
                      <a:off x="5905990" y="5308860"/>
                      <a:ext cx="1817518" cy="189361"/>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６</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７月時点で</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８医療機関）</a:t>
                      </a:r>
                    </a:p>
                  </p:txBody>
                </p:sp>
              </p:grpSp>
            </p:grpSp>
          </p:grpSp>
        </p:grpSp>
      </p:grpSp>
      <p:sp>
        <p:nvSpPr>
          <p:cNvPr id="30" name="メモ 29"/>
          <p:cNvSpPr/>
          <p:nvPr/>
        </p:nvSpPr>
        <p:spPr>
          <a:xfrm>
            <a:off x="5358429" y="3700169"/>
            <a:ext cx="703658" cy="619351"/>
          </a:xfrm>
          <a:prstGeom prst="foldedCorner">
            <a:avLst/>
          </a:prstGeom>
          <a:ln>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lIns="36000" tIns="72000" rIns="36000" bIns="36000" rtlCol="0" anchor="ctr"/>
          <a:lstStyle/>
          <a:p>
            <a:pPr algn="ctr">
              <a:lnSpc>
                <a:spcPts val="1400"/>
              </a:lnSpc>
            </a:pPr>
            <a:r>
              <a:rPr lang="ja-JP" altLang="en-US" sz="1050" dirty="0">
                <a:latin typeface="Meiryo UI" panose="020B0604030504040204" pitchFamily="50" charset="-128"/>
                <a:ea typeface="Meiryo UI" panose="020B0604030504040204" pitchFamily="50" charset="-128"/>
              </a:rPr>
              <a:t>医療機関向け福祉のハンドブック</a:t>
            </a:r>
          </a:p>
        </p:txBody>
      </p:sp>
      <p:sp>
        <p:nvSpPr>
          <p:cNvPr id="80" name="右矢印 79"/>
          <p:cNvSpPr/>
          <p:nvPr/>
        </p:nvSpPr>
        <p:spPr>
          <a:xfrm rot="5400000">
            <a:off x="4938972" y="3836158"/>
            <a:ext cx="522947" cy="1354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81" name="角丸四角形 80"/>
          <p:cNvSpPr/>
          <p:nvPr/>
        </p:nvSpPr>
        <p:spPr>
          <a:xfrm>
            <a:off x="4203268" y="3802451"/>
            <a:ext cx="1012178" cy="179869"/>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情報提供</a:t>
            </a:r>
          </a:p>
        </p:txBody>
      </p:sp>
      <p:cxnSp>
        <p:nvCxnSpPr>
          <p:cNvPr id="39" name="直線矢印コネクタ 38"/>
          <p:cNvCxnSpPr>
            <a:cxnSpLocks/>
          </p:cNvCxnSpPr>
          <p:nvPr/>
        </p:nvCxnSpPr>
        <p:spPr>
          <a:xfrm>
            <a:off x="2131793" y="3269923"/>
            <a:ext cx="13424" cy="176932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四角形吹き出し 17"/>
          <p:cNvSpPr/>
          <p:nvPr/>
        </p:nvSpPr>
        <p:spPr>
          <a:xfrm>
            <a:off x="2750814" y="6195149"/>
            <a:ext cx="1683295" cy="517756"/>
          </a:xfrm>
          <a:prstGeom prst="wedgeRectCallout">
            <a:avLst>
              <a:gd name="adj1" fmla="val 43585"/>
              <a:gd name="adj2" fmla="val -114106"/>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marL="216000" indent="-21600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連携・情報交換</a:t>
            </a:r>
            <a:endParaRPr lang="en-US" altLang="ja-JP" sz="1400" dirty="0">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医師研修等</a:t>
            </a:r>
          </a:p>
        </p:txBody>
      </p:sp>
      <p:sp>
        <p:nvSpPr>
          <p:cNvPr id="83" name="スライド番号プレースホルダー 1">
            <a:extLst>
              <a:ext uri="{FF2B5EF4-FFF2-40B4-BE49-F238E27FC236}">
                <a16:creationId xmlns:a16="http://schemas.microsoft.com/office/drawing/2014/main" id="{93185F88-85D3-4B7C-AFC3-4A315AC38418}"/>
              </a:ext>
            </a:extLst>
          </p:cNvPr>
          <p:cNvSpPr>
            <a:spLocks noGrp="1"/>
          </p:cNvSpPr>
          <p:nvPr>
            <p:ph type="sldNum" sz="quarter" idx="12"/>
          </p:nvPr>
        </p:nvSpPr>
        <p:spPr>
          <a:xfrm>
            <a:off x="9893114" y="6467741"/>
            <a:ext cx="2057400" cy="365125"/>
          </a:xfrm>
        </p:spPr>
        <p:txBody>
          <a:bodyPr/>
          <a:lstStyle/>
          <a:p>
            <a:fld id="{10F68887-C4F3-4EF1-80BD-A2BEBD6F459D}" type="slidenum">
              <a:rPr kumimoji="1" lang="ja-JP" altLang="en-US" b="1" smtClean="0">
                <a:latin typeface="Meiryo UI" panose="020B0604030504040204" pitchFamily="50" charset="-128"/>
                <a:ea typeface="Meiryo UI" panose="020B0604030504040204" pitchFamily="50" charset="-128"/>
              </a:rPr>
              <a:t>4</a:t>
            </a:fld>
            <a:endParaRPr kumimoji="1" lang="ja-JP" altLang="en-US" b="1" dirty="0">
              <a:latin typeface="Meiryo UI" panose="020B0604030504040204" pitchFamily="50" charset="-128"/>
              <a:ea typeface="Meiryo UI" panose="020B0604030504040204" pitchFamily="50" charset="-128"/>
            </a:endParaRPr>
          </a:p>
        </p:txBody>
      </p:sp>
      <p:sp>
        <p:nvSpPr>
          <p:cNvPr id="79" name="タイトル 1">
            <a:extLst>
              <a:ext uri="{FF2B5EF4-FFF2-40B4-BE49-F238E27FC236}">
                <a16:creationId xmlns:a16="http://schemas.microsoft.com/office/drawing/2014/main" id="{5210398F-9C44-4E98-BE79-1A9667436459}"/>
              </a:ext>
            </a:extLst>
          </p:cNvPr>
          <p:cNvSpPr txBox="1">
            <a:spLocks/>
          </p:cNvSpPr>
          <p:nvPr/>
        </p:nvSpPr>
        <p:spPr>
          <a:xfrm>
            <a:off x="0" y="0"/>
            <a:ext cx="12192000" cy="4453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３．大阪府発達障がい専門医療機関ネットワーク構築事業の概要</a:t>
            </a:r>
          </a:p>
        </p:txBody>
      </p:sp>
    </p:spTree>
    <p:extLst>
      <p:ext uri="{BB962C8B-B14F-4D97-AF65-F5344CB8AC3E}">
        <p14:creationId xmlns:p14="http://schemas.microsoft.com/office/powerpoint/2010/main" val="3710920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2C91DA0-DB29-4914-A5FD-61267FFC5F07}"/>
              </a:ext>
            </a:extLst>
          </p:cNvPr>
          <p:cNvSpPr>
            <a:spLocks noGrp="1"/>
          </p:cNvSpPr>
          <p:nvPr>
            <p:ph type="sldNum" sz="quarter" idx="12"/>
          </p:nvPr>
        </p:nvSpPr>
        <p:spPr>
          <a:xfrm>
            <a:off x="9367157" y="6352212"/>
            <a:ext cx="2743200" cy="365125"/>
          </a:xfrm>
        </p:spPr>
        <p:txBody>
          <a:bodyPr/>
          <a:lstStyle/>
          <a:p>
            <a:fld id="{3F044110-C8C5-4837-8817-7F8B4D0D154B}" type="slidenum">
              <a:rPr kumimoji="1" lang="ja-JP" altLang="en-US" sz="1400" smtClean="0"/>
              <a:t>5</a:t>
            </a:fld>
            <a:endParaRPr kumimoji="1" lang="ja-JP" altLang="en-US" sz="1400" dirty="0"/>
          </a:p>
        </p:txBody>
      </p:sp>
      <p:sp>
        <p:nvSpPr>
          <p:cNvPr id="3" name="タイトル 1">
            <a:extLst>
              <a:ext uri="{FF2B5EF4-FFF2-40B4-BE49-F238E27FC236}">
                <a16:creationId xmlns:a16="http://schemas.microsoft.com/office/drawing/2014/main" id="{E58ED05A-F5EF-4D4B-9C99-8AA9BA3EF49F}"/>
              </a:ext>
            </a:extLst>
          </p:cNvPr>
          <p:cNvSpPr txBox="1">
            <a:spLocks/>
          </p:cNvSpPr>
          <p:nvPr/>
        </p:nvSpPr>
        <p:spPr>
          <a:xfrm>
            <a:off x="0" y="0"/>
            <a:ext cx="12192000" cy="445323"/>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４．大阪府発達障がい専門医療機関ネットワーク構築事業にかかる取組の状況</a:t>
            </a:r>
          </a:p>
        </p:txBody>
      </p:sp>
      <p:sp>
        <p:nvSpPr>
          <p:cNvPr id="7" name="テキスト ボックス 6">
            <a:extLst>
              <a:ext uri="{FF2B5EF4-FFF2-40B4-BE49-F238E27FC236}">
                <a16:creationId xmlns:a16="http://schemas.microsoft.com/office/drawing/2014/main" id="{FC4A2548-2FB5-4AB0-8C71-CD81363C3E9C}"/>
              </a:ext>
            </a:extLst>
          </p:cNvPr>
          <p:cNvSpPr txBox="1"/>
          <p:nvPr/>
        </p:nvSpPr>
        <p:spPr>
          <a:xfrm>
            <a:off x="229982" y="629999"/>
            <a:ext cx="3048798"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登録医療機関数の推移</a:t>
            </a:r>
          </a:p>
        </p:txBody>
      </p:sp>
      <p:graphicFrame>
        <p:nvGraphicFramePr>
          <p:cNvPr id="8" name="表 7">
            <a:extLst>
              <a:ext uri="{FF2B5EF4-FFF2-40B4-BE49-F238E27FC236}">
                <a16:creationId xmlns:a16="http://schemas.microsoft.com/office/drawing/2014/main" id="{17AD48CE-FEF1-4A26-8180-0F65FF8F111A}"/>
              </a:ext>
            </a:extLst>
          </p:cNvPr>
          <p:cNvGraphicFramePr>
            <a:graphicFrameLocks noGrp="1"/>
          </p:cNvGraphicFramePr>
          <p:nvPr/>
        </p:nvGraphicFramePr>
        <p:xfrm>
          <a:off x="229982" y="3910453"/>
          <a:ext cx="5662524" cy="677895"/>
        </p:xfrm>
        <a:graphic>
          <a:graphicData uri="http://schemas.openxmlformats.org/drawingml/2006/table">
            <a:tbl>
              <a:tblPr>
                <a:tableStyleId>{5C22544A-7EE6-4342-B048-85BDC9FD1C3A}</a:tableStyleId>
              </a:tblPr>
              <a:tblGrid>
                <a:gridCol w="471877">
                  <a:extLst>
                    <a:ext uri="{9D8B030D-6E8A-4147-A177-3AD203B41FA5}">
                      <a16:colId xmlns:a16="http://schemas.microsoft.com/office/drawing/2014/main" val="698053572"/>
                    </a:ext>
                  </a:extLst>
                </a:gridCol>
                <a:gridCol w="471877">
                  <a:extLst>
                    <a:ext uri="{9D8B030D-6E8A-4147-A177-3AD203B41FA5}">
                      <a16:colId xmlns:a16="http://schemas.microsoft.com/office/drawing/2014/main" val="759763512"/>
                    </a:ext>
                  </a:extLst>
                </a:gridCol>
                <a:gridCol w="471877">
                  <a:extLst>
                    <a:ext uri="{9D8B030D-6E8A-4147-A177-3AD203B41FA5}">
                      <a16:colId xmlns:a16="http://schemas.microsoft.com/office/drawing/2014/main" val="2413943473"/>
                    </a:ext>
                  </a:extLst>
                </a:gridCol>
                <a:gridCol w="471877">
                  <a:extLst>
                    <a:ext uri="{9D8B030D-6E8A-4147-A177-3AD203B41FA5}">
                      <a16:colId xmlns:a16="http://schemas.microsoft.com/office/drawing/2014/main" val="3073044724"/>
                    </a:ext>
                  </a:extLst>
                </a:gridCol>
                <a:gridCol w="471877">
                  <a:extLst>
                    <a:ext uri="{9D8B030D-6E8A-4147-A177-3AD203B41FA5}">
                      <a16:colId xmlns:a16="http://schemas.microsoft.com/office/drawing/2014/main" val="3828729737"/>
                    </a:ext>
                  </a:extLst>
                </a:gridCol>
                <a:gridCol w="471877">
                  <a:extLst>
                    <a:ext uri="{9D8B030D-6E8A-4147-A177-3AD203B41FA5}">
                      <a16:colId xmlns:a16="http://schemas.microsoft.com/office/drawing/2014/main" val="1696318454"/>
                    </a:ext>
                  </a:extLst>
                </a:gridCol>
                <a:gridCol w="471877">
                  <a:extLst>
                    <a:ext uri="{9D8B030D-6E8A-4147-A177-3AD203B41FA5}">
                      <a16:colId xmlns:a16="http://schemas.microsoft.com/office/drawing/2014/main" val="3159256191"/>
                    </a:ext>
                  </a:extLst>
                </a:gridCol>
                <a:gridCol w="471877">
                  <a:extLst>
                    <a:ext uri="{9D8B030D-6E8A-4147-A177-3AD203B41FA5}">
                      <a16:colId xmlns:a16="http://schemas.microsoft.com/office/drawing/2014/main" val="2185209061"/>
                    </a:ext>
                  </a:extLst>
                </a:gridCol>
                <a:gridCol w="471877">
                  <a:extLst>
                    <a:ext uri="{9D8B030D-6E8A-4147-A177-3AD203B41FA5}">
                      <a16:colId xmlns:a16="http://schemas.microsoft.com/office/drawing/2014/main" val="2903712854"/>
                    </a:ext>
                  </a:extLst>
                </a:gridCol>
                <a:gridCol w="471877">
                  <a:extLst>
                    <a:ext uri="{9D8B030D-6E8A-4147-A177-3AD203B41FA5}">
                      <a16:colId xmlns:a16="http://schemas.microsoft.com/office/drawing/2014/main" val="3885722897"/>
                    </a:ext>
                  </a:extLst>
                </a:gridCol>
                <a:gridCol w="471877">
                  <a:extLst>
                    <a:ext uri="{9D8B030D-6E8A-4147-A177-3AD203B41FA5}">
                      <a16:colId xmlns:a16="http://schemas.microsoft.com/office/drawing/2014/main" val="2360193693"/>
                    </a:ext>
                  </a:extLst>
                </a:gridCol>
                <a:gridCol w="471877">
                  <a:extLst>
                    <a:ext uri="{9D8B030D-6E8A-4147-A177-3AD203B41FA5}">
                      <a16:colId xmlns:a16="http://schemas.microsoft.com/office/drawing/2014/main" val="176527017"/>
                    </a:ext>
                  </a:extLst>
                </a:gridCol>
              </a:tblGrid>
              <a:tr h="311786">
                <a:tc>
                  <a:txBody>
                    <a:bodyPr/>
                    <a:lstStyle/>
                    <a:p>
                      <a:pPr algn="ctr" fontAlgn="ct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H26</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H27</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H28</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H29</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H30</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R1</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R2</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R3</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R4</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R5</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R6</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956333949"/>
                  </a:ext>
                </a:extLst>
              </a:tr>
              <a:tr h="366109">
                <a:tc>
                  <a:txBody>
                    <a:bodyPr/>
                    <a:lstStyle/>
                    <a:p>
                      <a:pPr algn="ctr" fontAlgn="ctr"/>
                      <a:r>
                        <a:rPr lang="ja-JP" altLang="en-US"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計</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29</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3</a:t>
                      </a:r>
                      <a:r>
                        <a:rPr lang="ja-JP" altLang="en-US" sz="1600" u="none" strike="noStrike" dirty="0">
                          <a:effectLst/>
                          <a:latin typeface="UD デジタル 教科書体 NK-B" panose="02020700000000000000" pitchFamily="18" charset="-128"/>
                          <a:ea typeface="UD デジタル 教科書体 NK-B" panose="02020700000000000000" pitchFamily="18" charset="-128"/>
                        </a:rPr>
                        <a:t>４</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４９</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65</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70</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a:t>
                      </a:r>
                      <a:r>
                        <a:rPr lang="ja-JP" altLang="en-US" sz="1600" u="none" strike="noStrike" dirty="0">
                          <a:effectLst/>
                          <a:latin typeface="UD デジタル 教科書体 NK-B" panose="02020700000000000000" pitchFamily="18" charset="-128"/>
                          <a:ea typeface="UD デジタル 教科書体 NK-B" panose="02020700000000000000" pitchFamily="18" charset="-128"/>
                        </a:rPr>
                        <a:t>４</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75</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74</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74</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3042976"/>
                  </a:ext>
                </a:extLst>
              </a:tr>
            </a:tbl>
          </a:graphicData>
        </a:graphic>
      </p:graphicFrame>
      <p:sp>
        <p:nvSpPr>
          <p:cNvPr id="10" name="テキスト ボックス 9">
            <a:extLst>
              <a:ext uri="{FF2B5EF4-FFF2-40B4-BE49-F238E27FC236}">
                <a16:creationId xmlns:a16="http://schemas.microsoft.com/office/drawing/2014/main" id="{68921B86-150B-4382-B7C4-F73C9B1BFDF4}"/>
              </a:ext>
            </a:extLst>
          </p:cNvPr>
          <p:cNvSpPr txBox="1"/>
          <p:nvPr/>
        </p:nvSpPr>
        <p:spPr>
          <a:xfrm>
            <a:off x="6220077" y="604966"/>
            <a:ext cx="3048798"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診断待機期間調査の概要</a:t>
            </a:r>
          </a:p>
        </p:txBody>
      </p:sp>
      <p:sp>
        <p:nvSpPr>
          <p:cNvPr id="11" name="テキスト ボックス 10">
            <a:extLst>
              <a:ext uri="{FF2B5EF4-FFF2-40B4-BE49-F238E27FC236}">
                <a16:creationId xmlns:a16="http://schemas.microsoft.com/office/drawing/2014/main" id="{135AAD05-6C32-4D91-8E57-D0417A1C783C}"/>
              </a:ext>
            </a:extLst>
          </p:cNvPr>
          <p:cNvSpPr txBox="1"/>
          <p:nvPr/>
        </p:nvSpPr>
        <p:spPr>
          <a:xfrm>
            <a:off x="6253055" y="1066145"/>
            <a:ext cx="5682207"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anose="05000000000000000000" pitchFamily="2" charset="2"/>
              <a:buChar char="l"/>
            </a:pPr>
            <a:r>
              <a:rPr kumimoji="1" lang="ja-JP" altLang="en-US" sz="1400" dirty="0"/>
              <a:t>調査方法と頻度</a:t>
            </a:r>
            <a:endParaRPr kumimoji="1" lang="en-US" altLang="ja-JP" sz="1400" dirty="0"/>
          </a:p>
          <a:p>
            <a:r>
              <a:rPr lang="ja-JP" altLang="en-US" sz="1400" dirty="0"/>
              <a:t>　</a:t>
            </a:r>
            <a:r>
              <a:rPr kumimoji="1" lang="ja-JP" altLang="en-US" sz="1400" dirty="0"/>
              <a:t>登録医療機関あてに調査票を送付し、初診時の待機人数及び待機</a:t>
            </a:r>
            <a:endParaRPr kumimoji="1" lang="en-US" altLang="ja-JP" sz="1400" dirty="0"/>
          </a:p>
          <a:p>
            <a:r>
              <a:rPr lang="ja-JP" altLang="en-US" sz="1400" dirty="0"/>
              <a:t>　</a:t>
            </a:r>
            <a:r>
              <a:rPr kumimoji="1" lang="ja-JP" altLang="en-US" sz="1400" dirty="0"/>
              <a:t>期間について年</a:t>
            </a:r>
            <a:r>
              <a:rPr kumimoji="1" lang="en-US" altLang="ja-JP" sz="1400" dirty="0"/>
              <a:t>4</a:t>
            </a:r>
            <a:r>
              <a:rPr kumimoji="1" lang="ja-JP" altLang="en-US" sz="1400" dirty="0"/>
              <a:t>回調査を実施</a:t>
            </a:r>
            <a:endParaRPr kumimoji="1" lang="en-US" altLang="ja-JP" sz="1400" dirty="0"/>
          </a:p>
          <a:p>
            <a:pPr marL="285750" indent="-285750">
              <a:buFont typeface="Wingdings" panose="05000000000000000000" pitchFamily="2" charset="2"/>
              <a:buChar char="l"/>
            </a:pPr>
            <a:r>
              <a:rPr kumimoji="1" lang="ja-JP" altLang="en-US" sz="1400" dirty="0"/>
              <a:t>公表</a:t>
            </a:r>
            <a:endParaRPr kumimoji="1" lang="en-US" altLang="ja-JP" sz="1400" dirty="0"/>
          </a:p>
          <a:p>
            <a:r>
              <a:rPr lang="ja-JP" altLang="en-US" sz="1400" dirty="0"/>
              <a:t>　</a:t>
            </a:r>
            <a:r>
              <a:rPr kumimoji="1" lang="ja-JP" altLang="en-US" sz="1400" dirty="0"/>
              <a:t>大阪府ホームページにおいて、回答のあった医療機関数、平均待　</a:t>
            </a:r>
            <a:endParaRPr kumimoji="1" lang="en-US" altLang="ja-JP" sz="1400" dirty="0"/>
          </a:p>
          <a:p>
            <a:r>
              <a:rPr lang="ja-JP" altLang="en-US" sz="1400" dirty="0"/>
              <a:t>　</a:t>
            </a:r>
            <a:r>
              <a:rPr kumimoji="1" lang="ja-JP" altLang="en-US" sz="1400" dirty="0"/>
              <a:t>機期間等を公表。</a:t>
            </a:r>
            <a:endParaRPr kumimoji="1" lang="en-US" altLang="ja-JP" sz="1400" dirty="0"/>
          </a:p>
        </p:txBody>
      </p:sp>
      <p:sp>
        <p:nvSpPr>
          <p:cNvPr id="12" name="テキスト ボックス 11">
            <a:extLst>
              <a:ext uri="{FF2B5EF4-FFF2-40B4-BE49-F238E27FC236}">
                <a16:creationId xmlns:a16="http://schemas.microsoft.com/office/drawing/2014/main" id="{BF1DF4F6-5AC7-4D31-919D-570B99324C14}"/>
              </a:ext>
            </a:extLst>
          </p:cNvPr>
          <p:cNvSpPr txBox="1"/>
          <p:nvPr/>
        </p:nvSpPr>
        <p:spPr>
          <a:xfrm>
            <a:off x="6220077" y="2536352"/>
            <a:ext cx="3048798"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診断待機期間調査の回答率</a:t>
            </a:r>
          </a:p>
        </p:txBody>
      </p:sp>
      <p:graphicFrame>
        <p:nvGraphicFramePr>
          <p:cNvPr id="13" name="グラフ 12">
            <a:extLst>
              <a:ext uri="{FF2B5EF4-FFF2-40B4-BE49-F238E27FC236}">
                <a16:creationId xmlns:a16="http://schemas.microsoft.com/office/drawing/2014/main" id="{772DA70F-05F7-43D6-9F5D-CDC6E374ABB3}"/>
              </a:ext>
            </a:extLst>
          </p:cNvPr>
          <p:cNvGraphicFramePr>
            <a:graphicFrameLocks/>
          </p:cNvGraphicFramePr>
          <p:nvPr/>
        </p:nvGraphicFramePr>
        <p:xfrm>
          <a:off x="6253055" y="2925290"/>
          <a:ext cx="5682207" cy="2781575"/>
        </p:xfrm>
        <a:graphic>
          <a:graphicData uri="http://schemas.openxmlformats.org/drawingml/2006/chart">
            <c:chart xmlns:c="http://schemas.openxmlformats.org/drawingml/2006/chart" xmlns:r="http://schemas.openxmlformats.org/officeDocument/2006/relationships" r:id="rId2"/>
          </a:graphicData>
        </a:graphic>
      </p:graphicFrame>
      <p:sp>
        <p:nvSpPr>
          <p:cNvPr id="9" name="吹き出し: 角を丸めた四角形 8">
            <a:extLst>
              <a:ext uri="{FF2B5EF4-FFF2-40B4-BE49-F238E27FC236}">
                <a16:creationId xmlns:a16="http://schemas.microsoft.com/office/drawing/2014/main" id="{EB50D208-CD22-44BB-8D8A-4F1F192E1984}"/>
              </a:ext>
            </a:extLst>
          </p:cNvPr>
          <p:cNvSpPr/>
          <p:nvPr/>
        </p:nvSpPr>
        <p:spPr>
          <a:xfrm>
            <a:off x="9775853" y="4681896"/>
            <a:ext cx="1577947" cy="437110"/>
          </a:xfrm>
          <a:prstGeom prst="wedgeRoundRectCallout">
            <a:avLst>
              <a:gd name="adj1" fmla="val 43782"/>
              <a:gd name="adj2" fmla="val -142878"/>
              <a:gd name="adj3" fmla="val 16667"/>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50130179-E3D5-465D-A440-BC4611592464}"/>
              </a:ext>
            </a:extLst>
          </p:cNvPr>
          <p:cNvSpPr txBox="1"/>
          <p:nvPr/>
        </p:nvSpPr>
        <p:spPr>
          <a:xfrm>
            <a:off x="9775853" y="4738201"/>
            <a:ext cx="1739397" cy="307777"/>
          </a:xfrm>
          <a:prstGeom prst="rect">
            <a:avLst/>
          </a:prstGeom>
          <a:noFill/>
        </p:spPr>
        <p:txBody>
          <a:bodyPr wrap="square" rtlCol="0">
            <a:spAutoFit/>
          </a:bodyPr>
          <a:lstStyle/>
          <a:p>
            <a:r>
              <a:rPr kumimoji="1" lang="ja-JP" altLang="en-US" sz="1400" dirty="0"/>
              <a:t>回答率は減少傾向</a:t>
            </a:r>
          </a:p>
        </p:txBody>
      </p:sp>
      <p:graphicFrame>
        <p:nvGraphicFramePr>
          <p:cNvPr id="15" name="表 15">
            <a:extLst>
              <a:ext uri="{FF2B5EF4-FFF2-40B4-BE49-F238E27FC236}">
                <a16:creationId xmlns:a16="http://schemas.microsoft.com/office/drawing/2014/main" id="{5661AB51-B54D-40B2-841C-4EEF1DCD822E}"/>
              </a:ext>
            </a:extLst>
          </p:cNvPr>
          <p:cNvGraphicFramePr>
            <a:graphicFrameLocks noGrp="1"/>
          </p:cNvGraphicFramePr>
          <p:nvPr/>
        </p:nvGraphicFramePr>
        <p:xfrm>
          <a:off x="229982" y="4959984"/>
          <a:ext cx="5652679" cy="711379"/>
        </p:xfrm>
        <a:graphic>
          <a:graphicData uri="http://schemas.openxmlformats.org/drawingml/2006/table">
            <a:tbl>
              <a:tblPr firstRow="1" bandRow="1">
                <a:tableStyleId>{5C22544A-7EE6-4342-B048-85BDC9FD1C3A}</a:tableStyleId>
              </a:tblPr>
              <a:tblGrid>
                <a:gridCol w="271265">
                  <a:extLst>
                    <a:ext uri="{9D8B030D-6E8A-4147-A177-3AD203B41FA5}">
                      <a16:colId xmlns:a16="http://schemas.microsoft.com/office/drawing/2014/main" val="686796486"/>
                    </a:ext>
                  </a:extLst>
                </a:gridCol>
                <a:gridCol w="708812">
                  <a:extLst>
                    <a:ext uri="{9D8B030D-6E8A-4147-A177-3AD203B41FA5}">
                      <a16:colId xmlns:a16="http://schemas.microsoft.com/office/drawing/2014/main" val="61152877"/>
                    </a:ext>
                  </a:extLst>
                </a:gridCol>
                <a:gridCol w="571169">
                  <a:extLst>
                    <a:ext uri="{9D8B030D-6E8A-4147-A177-3AD203B41FA5}">
                      <a16:colId xmlns:a16="http://schemas.microsoft.com/office/drawing/2014/main" val="1920832826"/>
                    </a:ext>
                  </a:extLst>
                </a:gridCol>
                <a:gridCol w="624420">
                  <a:extLst>
                    <a:ext uri="{9D8B030D-6E8A-4147-A177-3AD203B41FA5}">
                      <a16:colId xmlns:a16="http://schemas.microsoft.com/office/drawing/2014/main" val="2398130702"/>
                    </a:ext>
                  </a:extLst>
                </a:gridCol>
                <a:gridCol w="625862">
                  <a:extLst>
                    <a:ext uri="{9D8B030D-6E8A-4147-A177-3AD203B41FA5}">
                      <a16:colId xmlns:a16="http://schemas.microsoft.com/office/drawing/2014/main" val="211739657"/>
                    </a:ext>
                  </a:extLst>
                </a:gridCol>
                <a:gridCol w="751816">
                  <a:extLst>
                    <a:ext uri="{9D8B030D-6E8A-4147-A177-3AD203B41FA5}">
                      <a16:colId xmlns:a16="http://schemas.microsoft.com/office/drawing/2014/main" val="4015790099"/>
                    </a:ext>
                  </a:extLst>
                </a:gridCol>
                <a:gridCol w="833480">
                  <a:extLst>
                    <a:ext uri="{9D8B030D-6E8A-4147-A177-3AD203B41FA5}">
                      <a16:colId xmlns:a16="http://schemas.microsoft.com/office/drawing/2014/main" val="317163616"/>
                    </a:ext>
                  </a:extLst>
                </a:gridCol>
                <a:gridCol w="720191">
                  <a:extLst>
                    <a:ext uri="{9D8B030D-6E8A-4147-A177-3AD203B41FA5}">
                      <a16:colId xmlns:a16="http://schemas.microsoft.com/office/drawing/2014/main" val="2413791328"/>
                    </a:ext>
                  </a:extLst>
                </a:gridCol>
                <a:gridCol w="545664">
                  <a:extLst>
                    <a:ext uri="{9D8B030D-6E8A-4147-A177-3AD203B41FA5}">
                      <a16:colId xmlns:a16="http://schemas.microsoft.com/office/drawing/2014/main" val="3024953789"/>
                    </a:ext>
                  </a:extLst>
                </a:gridCol>
              </a:tblGrid>
              <a:tr h="376099">
                <a:tc>
                  <a:txBody>
                    <a:bodyPr/>
                    <a:lstStyle/>
                    <a:p>
                      <a:pPr marL="0" algn="ctr" defTabSz="914400" rtl="0" eaLnBrk="1" fontAlgn="ctr" latinLnBrk="0" hangingPunct="1"/>
                      <a:endPar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大阪市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堺市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豊能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三島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中河内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泉州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extLst>
                  <a:ext uri="{0D108BD9-81ED-4DB2-BD59-A6C34878D82A}">
                    <a16:rowId xmlns:a16="http://schemas.microsoft.com/office/drawing/2014/main" val="1772936835"/>
                  </a:ext>
                </a:extLst>
              </a:tr>
              <a:tr h="314572">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２</a:t>
                      </a:r>
                      <a:r>
                        <a:rPr kumimoji="1" lang="en-US" altLang="ja-JP"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5</a:t>
                      </a:r>
                      <a:endPar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１１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tx1"/>
                          </a:solidFill>
                          <a:effectLst/>
                          <a:latin typeface="UD デジタル 教科書体 NK-B" panose="02020700000000000000" pitchFamily="18" charset="-128"/>
                          <a:ea typeface="UD デジタル 教科書体 NK-B" panose="02020700000000000000" pitchFamily="18" charset="-128"/>
                          <a:cs typeface="+mn-cs"/>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en-US" altLang="ja-JP" sz="1600" u="none" strike="noStrike" kern="1200" dirty="0">
                          <a:solidFill>
                            <a:schemeClr val="tx1"/>
                          </a:solidFill>
                          <a:effectLst/>
                          <a:latin typeface="UD デジタル 教科書体 NK-B" panose="02020700000000000000" pitchFamily="18" charset="-128"/>
                          <a:ea typeface="UD デジタル 教科書体 NK-B" panose="02020700000000000000" pitchFamily="18" charset="-128"/>
                          <a:cs typeface="+mn-cs"/>
                        </a:rPr>
                        <a:t>7</a:t>
                      </a:r>
                      <a:endParaRPr kumimoji="1" lang="ja-JP" altLang="en-US" sz="1600" u="none" strike="noStrike" kern="1200" dirty="0">
                        <a:solidFill>
                          <a:schemeClr val="tx1"/>
                        </a:solidFill>
                        <a:effectLst/>
                        <a:latin typeface="UD デジタル 教科書体 NK-B" panose="02020700000000000000" pitchFamily="18" charset="-128"/>
                        <a:ea typeface="UD デジタル 教科書体 NK-B" panose="02020700000000000000" pitchFamily="18"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１２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87000"/>
                      </a:schemeClr>
                    </a:solidFill>
                  </a:tcPr>
                </a:tc>
                <a:extLst>
                  <a:ext uri="{0D108BD9-81ED-4DB2-BD59-A6C34878D82A}">
                    <a16:rowId xmlns:a16="http://schemas.microsoft.com/office/drawing/2014/main" val="2554302923"/>
                  </a:ext>
                </a:extLst>
              </a:tr>
            </a:tbl>
          </a:graphicData>
        </a:graphic>
      </p:graphicFrame>
      <p:cxnSp>
        <p:nvCxnSpPr>
          <p:cNvPr id="16" name="直線矢印コネクタ 15">
            <a:extLst>
              <a:ext uri="{FF2B5EF4-FFF2-40B4-BE49-F238E27FC236}">
                <a16:creationId xmlns:a16="http://schemas.microsoft.com/office/drawing/2014/main" id="{E9D4A801-AEF1-49DC-ADB3-F9FEDBD3D6A9}"/>
              </a:ext>
            </a:extLst>
          </p:cNvPr>
          <p:cNvCxnSpPr>
            <a:cxnSpLocks/>
          </p:cNvCxnSpPr>
          <p:nvPr/>
        </p:nvCxnSpPr>
        <p:spPr>
          <a:xfrm flipH="1">
            <a:off x="5207875" y="4608855"/>
            <a:ext cx="403558" cy="24127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967953B2-7EC5-4A3E-9570-F8413D358955}"/>
              </a:ext>
            </a:extLst>
          </p:cNvPr>
          <p:cNvSpPr txBox="1"/>
          <p:nvPr/>
        </p:nvSpPr>
        <p:spPr>
          <a:xfrm>
            <a:off x="140174" y="4652207"/>
            <a:ext cx="1731696" cy="307777"/>
          </a:xfrm>
          <a:prstGeom prst="rect">
            <a:avLst/>
          </a:prstGeom>
          <a:noFill/>
        </p:spPr>
        <p:txBody>
          <a:bodyPr wrap="square" rtlCol="0">
            <a:spAutoFit/>
          </a:bodyPr>
          <a:lstStyle/>
          <a:p>
            <a:r>
              <a:rPr kumimoji="1" lang="ja-JP" altLang="en-US" sz="1400" dirty="0"/>
              <a:t>〇</a:t>
            </a:r>
            <a:r>
              <a:rPr kumimoji="1" lang="en-US" altLang="ja-JP" sz="1400" dirty="0"/>
              <a:t>R</a:t>
            </a:r>
            <a:r>
              <a:rPr kumimoji="1" lang="ja-JP" altLang="en-US" sz="1400" dirty="0"/>
              <a:t>６年度の内訳</a:t>
            </a:r>
          </a:p>
        </p:txBody>
      </p:sp>
      <p:sp>
        <p:nvSpPr>
          <p:cNvPr id="14" name="四角形: 角を丸くする 13">
            <a:extLst>
              <a:ext uri="{FF2B5EF4-FFF2-40B4-BE49-F238E27FC236}">
                <a16:creationId xmlns:a16="http://schemas.microsoft.com/office/drawing/2014/main" id="{555DB5A5-10C1-464B-BA57-F38F17C99649}"/>
              </a:ext>
            </a:extLst>
          </p:cNvPr>
          <p:cNvSpPr/>
          <p:nvPr/>
        </p:nvSpPr>
        <p:spPr>
          <a:xfrm>
            <a:off x="5369325" y="4157630"/>
            <a:ext cx="568474" cy="445323"/>
          </a:xfrm>
          <a:prstGeom prst="roundRect">
            <a:avLst/>
          </a:prstGeom>
          <a:noFill/>
          <a:ln w="38100">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graphicFrame>
        <p:nvGraphicFramePr>
          <p:cNvPr id="20" name="グラフ 19">
            <a:extLst>
              <a:ext uri="{FF2B5EF4-FFF2-40B4-BE49-F238E27FC236}">
                <a16:creationId xmlns:a16="http://schemas.microsoft.com/office/drawing/2014/main" id="{DE31A74B-5D7B-4BD0-B70A-2FEEB6DAF557}"/>
              </a:ext>
            </a:extLst>
          </p:cNvPr>
          <p:cNvGraphicFramePr/>
          <p:nvPr/>
        </p:nvGraphicFramePr>
        <p:xfrm>
          <a:off x="229982" y="1065019"/>
          <a:ext cx="5682207" cy="2781575"/>
        </p:xfrm>
        <a:graphic>
          <a:graphicData uri="http://schemas.openxmlformats.org/drawingml/2006/chart">
            <c:chart xmlns:c="http://schemas.openxmlformats.org/drawingml/2006/chart" xmlns:r="http://schemas.openxmlformats.org/officeDocument/2006/relationships" r:id="rId3"/>
          </a:graphicData>
        </a:graphic>
      </p:graphicFrame>
      <p:sp>
        <p:nvSpPr>
          <p:cNvPr id="22" name="テキスト ボックス 21">
            <a:extLst>
              <a:ext uri="{FF2B5EF4-FFF2-40B4-BE49-F238E27FC236}">
                <a16:creationId xmlns:a16="http://schemas.microsoft.com/office/drawing/2014/main" id="{D1D8BB91-4F66-41C1-975E-DED5DFAE73E6}"/>
              </a:ext>
            </a:extLst>
          </p:cNvPr>
          <p:cNvSpPr txBox="1"/>
          <p:nvPr/>
        </p:nvSpPr>
        <p:spPr>
          <a:xfrm>
            <a:off x="1871870" y="5909187"/>
            <a:ext cx="9526339" cy="738664"/>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dirty="0"/>
              <a:t>ネットワークへの新規登録数は近年横ばいか微増で推移。</a:t>
            </a:r>
            <a:endParaRPr lang="en-US" altLang="ja-JP" sz="1400" dirty="0"/>
          </a:p>
          <a:p>
            <a:r>
              <a:rPr lang="ja-JP" altLang="en-US" sz="1400" dirty="0"/>
              <a:t>拠点医療機関以外の登録</a:t>
            </a:r>
            <a:r>
              <a:rPr kumimoji="1" lang="ja-JP" altLang="en-US" sz="1400" dirty="0"/>
              <a:t>医療機関においても待機期間が長期化しており、新規の受付を停止しているところもある。</a:t>
            </a:r>
            <a:endParaRPr kumimoji="1" lang="en-US" altLang="ja-JP" sz="1400" dirty="0"/>
          </a:p>
          <a:p>
            <a:r>
              <a:rPr kumimoji="1" lang="ja-JP" altLang="en-US" sz="1400" dirty="0"/>
              <a:t>また、待機期間調査の回答率が低下しており、初診待機の状況などの実態がわからない登録医療機関も多い。</a:t>
            </a:r>
          </a:p>
        </p:txBody>
      </p:sp>
      <p:sp>
        <p:nvSpPr>
          <p:cNvPr id="23" name="矢印: 右 22">
            <a:extLst>
              <a:ext uri="{FF2B5EF4-FFF2-40B4-BE49-F238E27FC236}">
                <a16:creationId xmlns:a16="http://schemas.microsoft.com/office/drawing/2014/main" id="{C94675C3-324A-4F16-9EB7-28FD0FE565F2}"/>
              </a:ext>
            </a:extLst>
          </p:cNvPr>
          <p:cNvSpPr/>
          <p:nvPr/>
        </p:nvSpPr>
        <p:spPr>
          <a:xfrm>
            <a:off x="340632" y="5979140"/>
            <a:ext cx="1330779" cy="6945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88144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2DC5BFC-445A-4F45-A821-6220093FFAB7}"/>
              </a:ext>
            </a:extLst>
          </p:cNvPr>
          <p:cNvSpPr>
            <a:spLocks noGrp="1"/>
          </p:cNvSpPr>
          <p:nvPr>
            <p:ph type="sldNum" sz="quarter" idx="12"/>
          </p:nvPr>
        </p:nvSpPr>
        <p:spPr>
          <a:xfrm>
            <a:off x="9229923" y="6320807"/>
            <a:ext cx="2743200" cy="365125"/>
          </a:xfrm>
        </p:spPr>
        <p:txBody>
          <a:bodyPr/>
          <a:lstStyle/>
          <a:p>
            <a:fld id="{3F044110-C8C5-4837-8817-7F8B4D0D154B}" type="slidenum">
              <a:rPr kumimoji="1" lang="ja-JP" altLang="en-US" smtClean="0"/>
              <a:t>6</a:t>
            </a:fld>
            <a:endParaRPr kumimoji="1" lang="ja-JP" altLang="en-US"/>
          </a:p>
        </p:txBody>
      </p:sp>
      <p:sp>
        <p:nvSpPr>
          <p:cNvPr id="3" name="タイトル 1">
            <a:extLst>
              <a:ext uri="{FF2B5EF4-FFF2-40B4-BE49-F238E27FC236}">
                <a16:creationId xmlns:a16="http://schemas.microsoft.com/office/drawing/2014/main" id="{2F71771B-FA6F-4AAE-97C7-9C15687FAAAD}"/>
              </a:ext>
            </a:extLst>
          </p:cNvPr>
          <p:cNvSpPr txBox="1">
            <a:spLocks/>
          </p:cNvSpPr>
          <p:nvPr/>
        </p:nvSpPr>
        <p:spPr>
          <a:xfrm>
            <a:off x="0" y="0"/>
            <a:ext cx="12192000" cy="445323"/>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５．大阪府発達障がい専門医療機関ネットワーク構築事業の課題</a:t>
            </a:r>
          </a:p>
        </p:txBody>
      </p:sp>
      <p:graphicFrame>
        <p:nvGraphicFramePr>
          <p:cNvPr id="4" name="図表 3">
            <a:extLst>
              <a:ext uri="{FF2B5EF4-FFF2-40B4-BE49-F238E27FC236}">
                <a16:creationId xmlns:a16="http://schemas.microsoft.com/office/drawing/2014/main" id="{C5E90775-CF7A-424E-ACC3-D56D7B2A267B}"/>
              </a:ext>
            </a:extLst>
          </p:cNvPr>
          <p:cNvGraphicFramePr/>
          <p:nvPr>
            <p:extLst>
              <p:ext uri="{D42A27DB-BD31-4B8C-83A1-F6EECF244321}">
                <p14:modId xmlns:p14="http://schemas.microsoft.com/office/powerpoint/2010/main" val="784192512"/>
              </p:ext>
            </p:extLst>
          </p:nvPr>
        </p:nvGraphicFramePr>
        <p:xfrm>
          <a:off x="595124" y="537193"/>
          <a:ext cx="10702248" cy="52038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矢印: 右 4">
            <a:extLst>
              <a:ext uri="{FF2B5EF4-FFF2-40B4-BE49-F238E27FC236}">
                <a16:creationId xmlns:a16="http://schemas.microsoft.com/office/drawing/2014/main" id="{3AD86275-3D71-4137-B820-C2ED66626BC5}"/>
              </a:ext>
            </a:extLst>
          </p:cNvPr>
          <p:cNvSpPr/>
          <p:nvPr/>
        </p:nvSpPr>
        <p:spPr>
          <a:xfrm>
            <a:off x="830016" y="5965941"/>
            <a:ext cx="797448" cy="584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EC4E8B2-0627-4925-A801-27F1D9915D8D}"/>
              </a:ext>
            </a:extLst>
          </p:cNvPr>
          <p:cNvSpPr txBox="1"/>
          <p:nvPr/>
        </p:nvSpPr>
        <p:spPr>
          <a:xfrm>
            <a:off x="1744911" y="5931571"/>
            <a:ext cx="9093666" cy="584775"/>
          </a:xfrm>
          <a:prstGeom prst="rect">
            <a:avLst/>
          </a:prstGeom>
          <a:noFill/>
        </p:spPr>
        <p:txBody>
          <a:bodyPr wrap="square">
            <a:spAutoFit/>
          </a:bodyPr>
          <a:lstStyle/>
          <a:p>
            <a:r>
              <a:rPr lang="ja-JP" altLang="en-US" sz="1600" dirty="0"/>
              <a:t>登録医療機関の実態を把握し、発達障がい分野における地域医療の課題を整理することで、</a:t>
            </a:r>
          </a:p>
          <a:p>
            <a:r>
              <a:rPr lang="ja-JP" altLang="en-US" sz="1600" dirty="0"/>
              <a:t>初診待機の解消に向けた新たな方策検討の材料とするため、登録医療機関の実態調査を実施した。</a:t>
            </a:r>
          </a:p>
        </p:txBody>
      </p:sp>
    </p:spTree>
    <p:extLst>
      <p:ext uri="{BB962C8B-B14F-4D97-AF65-F5344CB8AC3E}">
        <p14:creationId xmlns:p14="http://schemas.microsoft.com/office/powerpoint/2010/main" val="1608804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2246155-7CDC-403F-8F81-A4EC728EBFCA}"/>
              </a:ext>
            </a:extLst>
          </p:cNvPr>
          <p:cNvSpPr>
            <a:spLocks noGrp="1"/>
          </p:cNvSpPr>
          <p:nvPr>
            <p:ph type="sldNum" sz="quarter" idx="12"/>
          </p:nvPr>
        </p:nvSpPr>
        <p:spPr/>
        <p:txBody>
          <a:bodyPr/>
          <a:lstStyle/>
          <a:p>
            <a:fld id="{3F044110-C8C5-4837-8817-7F8B4D0D154B}" type="slidenum">
              <a:rPr kumimoji="1" lang="ja-JP" altLang="en-US" smtClean="0"/>
              <a:t>7</a:t>
            </a:fld>
            <a:endParaRPr kumimoji="1" lang="ja-JP" altLang="en-US"/>
          </a:p>
        </p:txBody>
      </p:sp>
      <p:sp>
        <p:nvSpPr>
          <p:cNvPr id="3" name="タイトル 1">
            <a:extLst>
              <a:ext uri="{FF2B5EF4-FFF2-40B4-BE49-F238E27FC236}">
                <a16:creationId xmlns:a16="http://schemas.microsoft.com/office/drawing/2014/main" id="{36E7AFF4-C3B1-458B-9161-A5D5C27AC85B}"/>
              </a:ext>
            </a:extLst>
          </p:cNvPr>
          <p:cNvSpPr txBox="1">
            <a:spLocks/>
          </p:cNvSpPr>
          <p:nvPr/>
        </p:nvSpPr>
        <p:spPr>
          <a:xfrm>
            <a:off x="0" y="0"/>
            <a:ext cx="12192000" cy="469783"/>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６．発達障がい医療機関ネットワーク登録医療機関に対する実態調査の結果について</a:t>
            </a:r>
          </a:p>
        </p:txBody>
      </p:sp>
      <p:sp>
        <p:nvSpPr>
          <p:cNvPr id="4" name="テキスト ボックス 3">
            <a:extLst>
              <a:ext uri="{FF2B5EF4-FFF2-40B4-BE49-F238E27FC236}">
                <a16:creationId xmlns:a16="http://schemas.microsoft.com/office/drawing/2014/main" id="{2223C6FF-4499-46AD-9CEF-EC19D3AEE0D8}"/>
              </a:ext>
            </a:extLst>
          </p:cNvPr>
          <p:cNvSpPr txBox="1"/>
          <p:nvPr/>
        </p:nvSpPr>
        <p:spPr>
          <a:xfrm>
            <a:off x="1225907" y="1195320"/>
            <a:ext cx="9050607" cy="4708981"/>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2000" dirty="0"/>
              <a:t>【</a:t>
            </a:r>
            <a:r>
              <a:rPr kumimoji="1" lang="ja-JP" altLang="en-US" sz="2000" dirty="0"/>
              <a:t>調査の概要</a:t>
            </a:r>
            <a:r>
              <a:rPr kumimoji="1" lang="en-US" altLang="ja-JP" sz="2000" dirty="0"/>
              <a:t>】</a:t>
            </a:r>
          </a:p>
          <a:p>
            <a:endParaRPr kumimoji="1" lang="en-US" altLang="ja-JP" sz="2000" dirty="0"/>
          </a:p>
          <a:p>
            <a:pPr marL="285750" indent="-285750">
              <a:buFont typeface="Wingdings" panose="05000000000000000000" pitchFamily="2" charset="2"/>
              <a:buChar char="u"/>
            </a:pPr>
            <a:r>
              <a:rPr kumimoji="1" lang="ja-JP" altLang="en-US" sz="2000" dirty="0"/>
              <a:t>調査名：発達障がい医療機関ネットワーク登録医療機関に対する実態調査</a:t>
            </a:r>
            <a:endParaRPr kumimoji="1" lang="en-US" altLang="ja-JP" sz="2000" dirty="0"/>
          </a:p>
          <a:p>
            <a:pPr marL="285750" indent="-285750">
              <a:buFont typeface="Wingdings" panose="05000000000000000000" pitchFamily="2" charset="2"/>
              <a:buChar char="u"/>
            </a:pPr>
            <a:endParaRPr kumimoji="1" lang="en-US" altLang="ja-JP" sz="2000" dirty="0"/>
          </a:p>
          <a:p>
            <a:pPr marL="285750" indent="-285750">
              <a:buFont typeface="Wingdings" panose="05000000000000000000" pitchFamily="2" charset="2"/>
              <a:buChar char="u"/>
            </a:pPr>
            <a:r>
              <a:rPr kumimoji="1" lang="ja-JP" altLang="en-US" sz="2000" dirty="0"/>
              <a:t>目的：登録医療機関の実態を把握し、発達障がい分野における地域医療の課題　　</a:t>
            </a:r>
            <a:endParaRPr kumimoji="1" lang="en-US" altLang="ja-JP" sz="2000" dirty="0"/>
          </a:p>
          <a:p>
            <a:r>
              <a:rPr kumimoji="1" lang="ja-JP" altLang="en-US" sz="2000" dirty="0"/>
              <a:t>　　　　　等を整理することで、初診待機の解消等に向けた新たな方策検討の材料　　　</a:t>
            </a:r>
            <a:endParaRPr kumimoji="1" lang="en-US" altLang="ja-JP" sz="2000" dirty="0"/>
          </a:p>
          <a:p>
            <a:r>
              <a:rPr kumimoji="1" lang="ja-JP" altLang="en-US" sz="2000" dirty="0"/>
              <a:t>　　　　　とするため</a:t>
            </a:r>
            <a:endParaRPr kumimoji="1" lang="en-US" altLang="ja-JP" sz="2000" dirty="0"/>
          </a:p>
          <a:p>
            <a:endParaRPr kumimoji="1" lang="en-US" altLang="ja-JP" sz="2000" dirty="0"/>
          </a:p>
          <a:p>
            <a:pPr marL="285750" indent="-285750">
              <a:buFont typeface="Wingdings" panose="05000000000000000000" pitchFamily="2" charset="2"/>
              <a:buChar char="u"/>
            </a:pPr>
            <a:r>
              <a:rPr kumimoji="1" lang="ja-JP" altLang="en-US" sz="2000" dirty="0"/>
              <a:t>時期：令和７年</a:t>
            </a:r>
            <a:r>
              <a:rPr kumimoji="1" lang="en-US" altLang="ja-JP" sz="2000" dirty="0"/>
              <a:t>4</a:t>
            </a:r>
            <a:r>
              <a:rPr kumimoji="1" lang="ja-JP" altLang="en-US" sz="2000" dirty="0"/>
              <a:t>月</a:t>
            </a:r>
            <a:r>
              <a:rPr kumimoji="1" lang="en-US" altLang="ja-JP" sz="2000" dirty="0"/>
              <a:t>18</a:t>
            </a:r>
            <a:r>
              <a:rPr kumimoji="1" lang="ja-JP" altLang="en-US" sz="2000" dirty="0"/>
              <a:t>日～</a:t>
            </a:r>
            <a:r>
              <a:rPr kumimoji="1" lang="en-US" altLang="ja-JP" sz="2000" dirty="0"/>
              <a:t>5</a:t>
            </a:r>
            <a:r>
              <a:rPr kumimoji="1" lang="ja-JP" altLang="en-US" sz="2000" dirty="0"/>
              <a:t>月</a:t>
            </a:r>
            <a:r>
              <a:rPr kumimoji="1" lang="en-US" altLang="ja-JP" sz="2000" dirty="0"/>
              <a:t>20</a:t>
            </a:r>
            <a:r>
              <a:rPr kumimoji="1" lang="ja-JP" altLang="en-US" sz="2000" dirty="0"/>
              <a:t>日</a:t>
            </a:r>
            <a:endParaRPr kumimoji="1" lang="en-US" altLang="ja-JP" sz="2000" dirty="0"/>
          </a:p>
          <a:p>
            <a:pPr marL="285750" indent="-285750">
              <a:buFont typeface="Wingdings" panose="05000000000000000000" pitchFamily="2" charset="2"/>
              <a:buChar char="u"/>
            </a:pPr>
            <a:endParaRPr kumimoji="1" lang="en-US" altLang="ja-JP" sz="2000" dirty="0"/>
          </a:p>
          <a:p>
            <a:pPr marL="285750" indent="-285750">
              <a:buFont typeface="Wingdings" panose="05000000000000000000" pitchFamily="2" charset="2"/>
              <a:buChar char="u"/>
            </a:pPr>
            <a:r>
              <a:rPr kumimoji="1" lang="ja-JP" altLang="en-US" sz="2000" dirty="0"/>
              <a:t>方法：オンライン（エクセルデータや紙での提出も可）</a:t>
            </a:r>
            <a:endParaRPr kumimoji="1" lang="en-US" altLang="ja-JP" sz="2000" dirty="0"/>
          </a:p>
          <a:p>
            <a:pPr marL="285750" indent="-285750">
              <a:buFont typeface="Wingdings" panose="05000000000000000000" pitchFamily="2" charset="2"/>
              <a:buChar char="u"/>
            </a:pPr>
            <a:endParaRPr kumimoji="1" lang="en-US" altLang="ja-JP" sz="2000" dirty="0"/>
          </a:p>
          <a:p>
            <a:pPr marL="285750" indent="-285750">
              <a:buFont typeface="Wingdings" panose="05000000000000000000" pitchFamily="2" charset="2"/>
              <a:buChar char="u"/>
            </a:pPr>
            <a:r>
              <a:rPr kumimoji="1" lang="ja-JP" altLang="en-US" sz="2000" dirty="0"/>
              <a:t>配布件数：令和</a:t>
            </a:r>
            <a:r>
              <a:rPr kumimoji="1" lang="en-US" altLang="ja-JP" sz="2000" dirty="0"/>
              <a:t>6</a:t>
            </a:r>
            <a:r>
              <a:rPr kumimoji="1" lang="ja-JP" altLang="en-US" sz="2000" dirty="0"/>
              <a:t>年度末時点での全登録医療機関　</a:t>
            </a:r>
            <a:r>
              <a:rPr kumimoji="1" lang="en-US" altLang="ja-JP" sz="2000" dirty="0"/>
              <a:t>81</a:t>
            </a:r>
            <a:r>
              <a:rPr kumimoji="1" lang="ja-JP" altLang="en-US" sz="2000" dirty="0"/>
              <a:t>件</a:t>
            </a:r>
            <a:endParaRPr kumimoji="1" lang="en-US" altLang="ja-JP" sz="2000" dirty="0"/>
          </a:p>
          <a:p>
            <a:pPr marL="285750" indent="-285750">
              <a:buFont typeface="Wingdings" panose="05000000000000000000" pitchFamily="2" charset="2"/>
              <a:buChar char="u"/>
            </a:pPr>
            <a:endParaRPr kumimoji="1" lang="en-US" altLang="ja-JP" sz="2000" dirty="0"/>
          </a:p>
          <a:p>
            <a:pPr marL="285750" indent="-285750">
              <a:buFont typeface="Wingdings" panose="05000000000000000000" pitchFamily="2" charset="2"/>
              <a:buChar char="u"/>
            </a:pPr>
            <a:r>
              <a:rPr kumimoji="1" lang="ja-JP" altLang="en-US" sz="2000" dirty="0"/>
              <a:t>回答件数：</a:t>
            </a:r>
            <a:r>
              <a:rPr kumimoji="1" lang="en-US" altLang="ja-JP" sz="2000" dirty="0"/>
              <a:t>38</a:t>
            </a:r>
            <a:r>
              <a:rPr kumimoji="1" lang="ja-JP" altLang="en-US" sz="2000" dirty="0"/>
              <a:t>件　回答率</a:t>
            </a:r>
            <a:r>
              <a:rPr kumimoji="1" lang="en-US" altLang="ja-JP" sz="2000" dirty="0"/>
              <a:t>46.9</a:t>
            </a:r>
            <a:r>
              <a:rPr kumimoji="1" lang="ja-JP" altLang="en-US" sz="2000" dirty="0"/>
              <a:t>％</a:t>
            </a:r>
          </a:p>
        </p:txBody>
      </p:sp>
    </p:spTree>
    <p:extLst>
      <p:ext uri="{BB962C8B-B14F-4D97-AF65-F5344CB8AC3E}">
        <p14:creationId xmlns:p14="http://schemas.microsoft.com/office/powerpoint/2010/main" val="3416268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7CC2DB9-DA5B-47E3-B6F9-7D30B4B07030}"/>
              </a:ext>
            </a:extLst>
          </p:cNvPr>
          <p:cNvSpPr>
            <a:spLocks noGrp="1"/>
          </p:cNvSpPr>
          <p:nvPr>
            <p:ph type="sldNum" sz="quarter" idx="12"/>
          </p:nvPr>
        </p:nvSpPr>
        <p:spPr/>
        <p:txBody>
          <a:bodyPr/>
          <a:lstStyle/>
          <a:p>
            <a:fld id="{3F044110-C8C5-4837-8817-7F8B4D0D154B}" type="slidenum">
              <a:rPr kumimoji="1" lang="ja-JP" altLang="en-US" smtClean="0"/>
              <a:t>8</a:t>
            </a:fld>
            <a:endParaRPr kumimoji="1" lang="ja-JP" altLang="en-US"/>
          </a:p>
        </p:txBody>
      </p:sp>
      <p:sp>
        <p:nvSpPr>
          <p:cNvPr id="3" name="テキスト ボックス 2">
            <a:extLst>
              <a:ext uri="{FF2B5EF4-FFF2-40B4-BE49-F238E27FC236}">
                <a16:creationId xmlns:a16="http://schemas.microsoft.com/office/drawing/2014/main" id="{032DE22D-693B-4520-B8EB-F60A28254240}"/>
              </a:ext>
            </a:extLst>
          </p:cNvPr>
          <p:cNvSpPr txBox="1"/>
          <p:nvPr/>
        </p:nvSpPr>
        <p:spPr>
          <a:xfrm>
            <a:off x="327171" y="1057139"/>
            <a:ext cx="6610524" cy="307777"/>
          </a:xfrm>
          <a:prstGeom prst="rect">
            <a:avLst/>
          </a:prstGeom>
          <a:noFill/>
        </p:spPr>
        <p:txBody>
          <a:bodyPr wrap="square">
            <a:spAutoFit/>
          </a:bodyPr>
          <a:lstStyle/>
          <a:p>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〇発達障がいがある患者（</a:t>
            </a: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18</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歳未満）について、最初の受診理由で多いもの</a:t>
            </a:r>
            <a:r>
              <a:rPr lang="ja-JP" altLang="en-US" sz="1400" dirty="0"/>
              <a:t> </a:t>
            </a:r>
          </a:p>
        </p:txBody>
      </p:sp>
      <p:graphicFrame>
        <p:nvGraphicFramePr>
          <p:cNvPr id="4" name="グラフ 3">
            <a:extLst>
              <a:ext uri="{FF2B5EF4-FFF2-40B4-BE49-F238E27FC236}">
                <a16:creationId xmlns:a16="http://schemas.microsoft.com/office/drawing/2014/main" id="{23F130B2-C141-481F-87E8-56D0F145A127}"/>
              </a:ext>
            </a:extLst>
          </p:cNvPr>
          <p:cNvGraphicFramePr>
            <a:graphicFrameLocks/>
          </p:cNvGraphicFramePr>
          <p:nvPr>
            <p:extLst>
              <p:ext uri="{D42A27DB-BD31-4B8C-83A1-F6EECF244321}">
                <p14:modId xmlns:p14="http://schemas.microsoft.com/office/powerpoint/2010/main" val="1762991839"/>
              </p:ext>
            </p:extLst>
          </p:nvPr>
        </p:nvGraphicFramePr>
        <p:xfrm>
          <a:off x="432033" y="1364916"/>
          <a:ext cx="8980415" cy="2424608"/>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a:extLst>
              <a:ext uri="{FF2B5EF4-FFF2-40B4-BE49-F238E27FC236}">
                <a16:creationId xmlns:a16="http://schemas.microsoft.com/office/drawing/2014/main" id="{AC471462-6B46-4AE4-B883-75127337FA50}"/>
              </a:ext>
            </a:extLst>
          </p:cNvPr>
          <p:cNvSpPr txBox="1"/>
          <p:nvPr/>
        </p:nvSpPr>
        <p:spPr>
          <a:xfrm>
            <a:off x="327171" y="3823748"/>
            <a:ext cx="8334462" cy="307777"/>
          </a:xfrm>
          <a:prstGeom prst="rect">
            <a:avLst/>
          </a:prstGeom>
          <a:noFill/>
        </p:spPr>
        <p:txBody>
          <a:bodyPr wrap="square">
            <a:spAutoFit/>
          </a:bodyPr>
          <a:lstStyle/>
          <a:p>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〇発達障がいがある患者（</a:t>
            </a: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18</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歳以上）について、最初の受診理由で多いもの</a:t>
            </a:r>
            <a:r>
              <a:rPr lang="ja-JP" altLang="en-US" sz="1400" dirty="0"/>
              <a:t> </a:t>
            </a:r>
          </a:p>
        </p:txBody>
      </p:sp>
      <p:graphicFrame>
        <p:nvGraphicFramePr>
          <p:cNvPr id="7" name="グラフ 6">
            <a:extLst>
              <a:ext uri="{FF2B5EF4-FFF2-40B4-BE49-F238E27FC236}">
                <a16:creationId xmlns:a16="http://schemas.microsoft.com/office/drawing/2014/main" id="{3D6B0936-2283-42DC-B13B-395ED329DA63}"/>
              </a:ext>
            </a:extLst>
          </p:cNvPr>
          <p:cNvGraphicFramePr>
            <a:graphicFrameLocks/>
          </p:cNvGraphicFramePr>
          <p:nvPr>
            <p:extLst>
              <p:ext uri="{D42A27DB-BD31-4B8C-83A1-F6EECF244321}">
                <p14:modId xmlns:p14="http://schemas.microsoft.com/office/powerpoint/2010/main" val="3901669387"/>
              </p:ext>
            </p:extLst>
          </p:nvPr>
        </p:nvGraphicFramePr>
        <p:xfrm>
          <a:off x="432033" y="4135772"/>
          <a:ext cx="8913303" cy="2589950"/>
        </p:xfrm>
        <a:graphic>
          <a:graphicData uri="http://schemas.openxmlformats.org/drawingml/2006/chart">
            <c:chart xmlns:c="http://schemas.openxmlformats.org/drawingml/2006/chart" xmlns:r="http://schemas.openxmlformats.org/officeDocument/2006/relationships" r:id="rId3"/>
          </a:graphicData>
        </a:graphic>
      </p:graphicFrame>
      <p:sp>
        <p:nvSpPr>
          <p:cNvPr id="8" name="テキスト ボックス 7">
            <a:extLst>
              <a:ext uri="{FF2B5EF4-FFF2-40B4-BE49-F238E27FC236}">
                <a16:creationId xmlns:a16="http://schemas.microsoft.com/office/drawing/2014/main" id="{8B97BCDA-3B60-45C8-B46B-9D5A99159168}"/>
              </a:ext>
            </a:extLst>
          </p:cNvPr>
          <p:cNvSpPr txBox="1"/>
          <p:nvPr/>
        </p:nvSpPr>
        <p:spPr>
          <a:xfrm>
            <a:off x="432033" y="455252"/>
            <a:ext cx="11186719" cy="584775"/>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a:latin typeface="游ゴシック" panose="020B0400000000000000" pitchFamily="50" charset="-128"/>
                <a:ea typeface="游ゴシック" panose="020B0400000000000000" pitchFamily="50" charset="-128"/>
              </a:rPr>
              <a:t>患者の受診理由で最も多いのは、児者ともに「生活する上で困りごとがあるため」で、子どもは「保育所・幼稚園・学校等で受診を勧められたから」、成人は「職場や家族などから受診を勧められたから」が続いた。</a:t>
            </a:r>
            <a:endParaRPr kumimoji="1" lang="en-US" altLang="ja-JP" sz="1600" dirty="0">
              <a:latin typeface="游ゴシック" panose="020B0400000000000000" pitchFamily="50" charset="-128"/>
              <a:ea typeface="游ゴシック" panose="020B0400000000000000" pitchFamily="50" charset="-128"/>
            </a:endParaRPr>
          </a:p>
        </p:txBody>
      </p:sp>
      <p:sp>
        <p:nvSpPr>
          <p:cNvPr id="9" name="テキスト ボックス 8">
            <a:extLst>
              <a:ext uri="{FF2B5EF4-FFF2-40B4-BE49-F238E27FC236}">
                <a16:creationId xmlns:a16="http://schemas.microsoft.com/office/drawing/2014/main" id="{83993AA9-8F28-402E-A40D-B07E0E90F661}"/>
              </a:ext>
            </a:extLst>
          </p:cNvPr>
          <p:cNvSpPr txBox="1"/>
          <p:nvPr/>
        </p:nvSpPr>
        <p:spPr>
          <a:xfrm>
            <a:off x="9622173" y="4967108"/>
            <a:ext cx="2340528" cy="1169551"/>
          </a:xfrm>
          <a:prstGeom prst="rect">
            <a:avLst/>
          </a:prstGeom>
          <a:noFill/>
        </p:spPr>
        <p:txBody>
          <a:bodyPr wrap="square" rtlCol="0">
            <a:spAutoFit/>
          </a:bodyPr>
          <a:lstStyle/>
          <a:p>
            <a:r>
              <a:rPr kumimoji="1" lang="ja-JP" altLang="en-US" sz="1400" dirty="0">
                <a:latin typeface="游ゴシック" panose="020B0400000000000000" pitchFamily="50" charset="-128"/>
                <a:ea typeface="游ゴシック" panose="020B0400000000000000" pitchFamily="50" charset="-128"/>
              </a:rPr>
              <a:t>その他の回答</a:t>
            </a:r>
            <a:endParaRPr kumimoji="1" lang="en-US" altLang="ja-JP" sz="1400" dirty="0">
              <a:latin typeface="游ゴシック" panose="020B0400000000000000" pitchFamily="50" charset="-128"/>
              <a:ea typeface="游ゴシック" panose="020B0400000000000000" pitchFamily="50" charset="-128"/>
            </a:endParaRPr>
          </a:p>
          <a:p>
            <a:endParaRPr kumimoji="1" lang="en-US" altLang="ja-JP" sz="1400" dirty="0">
              <a:latin typeface="游ゴシック" panose="020B0400000000000000" pitchFamily="50" charset="-128"/>
              <a:ea typeface="游ゴシック" panose="020B0400000000000000" pitchFamily="50" charset="-128"/>
            </a:endParaRPr>
          </a:p>
          <a:p>
            <a:r>
              <a:rPr kumimoji="1" lang="ja-JP" altLang="en-US" sz="1400" dirty="0">
                <a:latin typeface="游ゴシック" panose="020B0400000000000000" pitchFamily="50" charset="-128"/>
                <a:ea typeface="游ゴシック" panose="020B0400000000000000" pitchFamily="50" charset="-128"/>
              </a:rPr>
              <a:t>・転医希望</a:t>
            </a:r>
            <a:endParaRPr kumimoji="1" lang="en-US" altLang="ja-JP" sz="1400" dirty="0">
              <a:latin typeface="游ゴシック" panose="020B0400000000000000" pitchFamily="50" charset="-128"/>
              <a:ea typeface="游ゴシック" panose="020B0400000000000000" pitchFamily="50" charset="-128"/>
            </a:endParaRPr>
          </a:p>
          <a:p>
            <a:r>
              <a:rPr kumimoji="1" lang="ja-JP" altLang="en-US" sz="1400" dirty="0">
                <a:latin typeface="游ゴシック" panose="020B0400000000000000" pitchFamily="50" charset="-128"/>
                <a:ea typeface="游ゴシック" panose="020B0400000000000000" pitchFamily="50" charset="-128"/>
              </a:rPr>
              <a:t>・救命センター入院中患者の精神症状評価目的で受診</a:t>
            </a:r>
          </a:p>
        </p:txBody>
      </p:sp>
      <p:sp>
        <p:nvSpPr>
          <p:cNvPr id="10" name="テキスト ボックス 9">
            <a:extLst>
              <a:ext uri="{FF2B5EF4-FFF2-40B4-BE49-F238E27FC236}">
                <a16:creationId xmlns:a16="http://schemas.microsoft.com/office/drawing/2014/main" id="{89DD2F0C-C3AA-456C-9B7C-D250EB3EEA49}"/>
              </a:ext>
            </a:extLst>
          </p:cNvPr>
          <p:cNvSpPr txBox="1"/>
          <p:nvPr/>
        </p:nvSpPr>
        <p:spPr>
          <a:xfrm>
            <a:off x="216016" y="97462"/>
            <a:ext cx="4278386"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a:t>患者の受診理由で多いもの</a:t>
            </a:r>
          </a:p>
        </p:txBody>
      </p:sp>
    </p:spTree>
    <p:extLst>
      <p:ext uri="{BB962C8B-B14F-4D97-AF65-F5344CB8AC3E}">
        <p14:creationId xmlns:p14="http://schemas.microsoft.com/office/powerpoint/2010/main" val="3624217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3B55850-E14D-4A21-83DC-914A444698A4}"/>
              </a:ext>
            </a:extLst>
          </p:cNvPr>
          <p:cNvSpPr>
            <a:spLocks noGrp="1"/>
          </p:cNvSpPr>
          <p:nvPr>
            <p:ph type="sldNum" sz="quarter" idx="12"/>
          </p:nvPr>
        </p:nvSpPr>
        <p:spPr/>
        <p:txBody>
          <a:bodyPr/>
          <a:lstStyle/>
          <a:p>
            <a:fld id="{3F044110-C8C5-4837-8817-7F8B4D0D154B}" type="slidenum">
              <a:rPr kumimoji="1" lang="ja-JP" altLang="en-US" smtClean="0"/>
              <a:t>9</a:t>
            </a:fld>
            <a:endParaRPr kumimoji="1" lang="ja-JP" altLang="en-US"/>
          </a:p>
        </p:txBody>
      </p:sp>
      <p:graphicFrame>
        <p:nvGraphicFramePr>
          <p:cNvPr id="3" name="グラフ 2">
            <a:extLst>
              <a:ext uri="{FF2B5EF4-FFF2-40B4-BE49-F238E27FC236}">
                <a16:creationId xmlns:a16="http://schemas.microsoft.com/office/drawing/2014/main" id="{CF95E96D-B479-4D5E-87AD-10540E9771D7}"/>
              </a:ext>
            </a:extLst>
          </p:cNvPr>
          <p:cNvGraphicFramePr>
            <a:graphicFrameLocks/>
          </p:cNvGraphicFramePr>
          <p:nvPr>
            <p:extLst>
              <p:ext uri="{D42A27DB-BD31-4B8C-83A1-F6EECF244321}">
                <p14:modId xmlns:p14="http://schemas.microsoft.com/office/powerpoint/2010/main" val="1984964917"/>
              </p:ext>
            </p:extLst>
          </p:nvPr>
        </p:nvGraphicFramePr>
        <p:xfrm>
          <a:off x="457201" y="1551963"/>
          <a:ext cx="3771596" cy="25618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グラフ 3">
            <a:extLst>
              <a:ext uri="{FF2B5EF4-FFF2-40B4-BE49-F238E27FC236}">
                <a16:creationId xmlns:a16="http://schemas.microsoft.com/office/drawing/2014/main" id="{4AC8BC2A-0769-4C66-BAE6-CB6F5D4B43F4}"/>
              </a:ext>
            </a:extLst>
          </p:cNvPr>
          <p:cNvGraphicFramePr>
            <a:graphicFrameLocks/>
          </p:cNvGraphicFramePr>
          <p:nvPr>
            <p:extLst>
              <p:ext uri="{D42A27DB-BD31-4B8C-83A1-F6EECF244321}">
                <p14:modId xmlns:p14="http://schemas.microsoft.com/office/powerpoint/2010/main" val="967044701"/>
              </p:ext>
            </p:extLst>
          </p:nvPr>
        </p:nvGraphicFramePr>
        <p:xfrm>
          <a:off x="4330102" y="1551963"/>
          <a:ext cx="3681383" cy="25618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0428210E-BBF0-48E3-B5B1-FA53DE76630C}"/>
              </a:ext>
            </a:extLst>
          </p:cNvPr>
          <p:cNvGraphicFramePr>
            <a:graphicFrameLocks/>
          </p:cNvGraphicFramePr>
          <p:nvPr>
            <p:extLst>
              <p:ext uri="{D42A27DB-BD31-4B8C-83A1-F6EECF244321}">
                <p14:modId xmlns:p14="http://schemas.microsoft.com/office/powerpoint/2010/main" val="1765527154"/>
              </p:ext>
            </p:extLst>
          </p:nvPr>
        </p:nvGraphicFramePr>
        <p:xfrm>
          <a:off x="8103764" y="1551962"/>
          <a:ext cx="3800213" cy="256187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グラフ 5">
            <a:extLst>
              <a:ext uri="{FF2B5EF4-FFF2-40B4-BE49-F238E27FC236}">
                <a16:creationId xmlns:a16="http://schemas.microsoft.com/office/drawing/2014/main" id="{F776826A-33A4-48B3-849A-3D6848D53E95}"/>
              </a:ext>
            </a:extLst>
          </p:cNvPr>
          <p:cNvGraphicFramePr>
            <a:graphicFrameLocks/>
          </p:cNvGraphicFramePr>
          <p:nvPr>
            <p:extLst>
              <p:ext uri="{D42A27DB-BD31-4B8C-83A1-F6EECF244321}">
                <p14:modId xmlns:p14="http://schemas.microsoft.com/office/powerpoint/2010/main" val="3798596338"/>
              </p:ext>
            </p:extLst>
          </p:nvPr>
        </p:nvGraphicFramePr>
        <p:xfrm>
          <a:off x="457201" y="4228051"/>
          <a:ext cx="3771596" cy="2493424"/>
        </p:xfrm>
        <a:graphic>
          <a:graphicData uri="http://schemas.openxmlformats.org/drawingml/2006/chart">
            <c:chart xmlns:c="http://schemas.openxmlformats.org/drawingml/2006/chart" xmlns:r="http://schemas.openxmlformats.org/officeDocument/2006/relationships" r:id="rId5"/>
          </a:graphicData>
        </a:graphic>
      </p:graphicFrame>
      <p:sp>
        <p:nvSpPr>
          <p:cNvPr id="7" name="テキスト ボックス 6">
            <a:extLst>
              <a:ext uri="{FF2B5EF4-FFF2-40B4-BE49-F238E27FC236}">
                <a16:creationId xmlns:a16="http://schemas.microsoft.com/office/drawing/2014/main" id="{8F7C91D4-5F85-46C5-BD1C-C06E9F084BBE}"/>
              </a:ext>
            </a:extLst>
          </p:cNvPr>
          <p:cNvSpPr txBox="1"/>
          <p:nvPr/>
        </p:nvSpPr>
        <p:spPr>
          <a:xfrm>
            <a:off x="457201" y="615762"/>
            <a:ext cx="11446776" cy="830997"/>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a:latin typeface="游ゴシック" panose="020B0400000000000000" pitchFamily="50" charset="-128"/>
                <a:ea typeface="游ゴシック" panose="020B0400000000000000" pitchFamily="50" charset="-128"/>
              </a:rPr>
              <a:t>発達障がい児者の支援機関について、どの程度知っているかという質問に対して、最も認知度が高かったのは発達障がい者支援センターと、こども家庭センターであったが、こども家庭センターについては府児童相談所と誤認識して回答している可能性がある。</a:t>
            </a:r>
            <a:endParaRPr kumimoji="1" lang="en-US" altLang="ja-JP" sz="1600" dirty="0">
              <a:latin typeface="游ゴシック" panose="020B0400000000000000" pitchFamily="50" charset="-128"/>
              <a:ea typeface="游ゴシック" panose="020B0400000000000000" pitchFamily="50" charset="-128"/>
            </a:endParaRPr>
          </a:p>
        </p:txBody>
      </p:sp>
      <p:sp>
        <p:nvSpPr>
          <p:cNvPr id="8" name="テキスト ボックス 7">
            <a:extLst>
              <a:ext uri="{FF2B5EF4-FFF2-40B4-BE49-F238E27FC236}">
                <a16:creationId xmlns:a16="http://schemas.microsoft.com/office/drawing/2014/main" id="{4858C905-477C-43AE-8BBD-AED7CAA95D72}"/>
              </a:ext>
            </a:extLst>
          </p:cNvPr>
          <p:cNvSpPr txBox="1"/>
          <p:nvPr/>
        </p:nvSpPr>
        <p:spPr>
          <a:xfrm>
            <a:off x="249572" y="203526"/>
            <a:ext cx="4278386"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a:t>支援機関の認知度</a:t>
            </a:r>
          </a:p>
        </p:txBody>
      </p:sp>
      <p:graphicFrame>
        <p:nvGraphicFramePr>
          <p:cNvPr id="9" name="グラフ 8">
            <a:extLst>
              <a:ext uri="{FF2B5EF4-FFF2-40B4-BE49-F238E27FC236}">
                <a16:creationId xmlns:a16="http://schemas.microsoft.com/office/drawing/2014/main" id="{BC8E72F0-D6C9-4A96-90C7-4A5D86F50278}"/>
              </a:ext>
            </a:extLst>
          </p:cNvPr>
          <p:cNvGraphicFramePr>
            <a:graphicFrameLocks/>
          </p:cNvGraphicFramePr>
          <p:nvPr>
            <p:extLst>
              <p:ext uri="{D42A27DB-BD31-4B8C-83A1-F6EECF244321}">
                <p14:modId xmlns:p14="http://schemas.microsoft.com/office/powerpoint/2010/main" val="3467283059"/>
              </p:ext>
            </p:extLst>
          </p:nvPr>
        </p:nvGraphicFramePr>
        <p:xfrm>
          <a:off x="4325588" y="4228050"/>
          <a:ext cx="3681384" cy="2493425"/>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グラフ 9">
            <a:extLst>
              <a:ext uri="{FF2B5EF4-FFF2-40B4-BE49-F238E27FC236}">
                <a16:creationId xmlns:a16="http://schemas.microsoft.com/office/drawing/2014/main" id="{EE553A24-93DB-4DD6-A981-04F0E22A01A8}"/>
              </a:ext>
            </a:extLst>
          </p:cNvPr>
          <p:cNvGraphicFramePr>
            <a:graphicFrameLocks/>
          </p:cNvGraphicFramePr>
          <p:nvPr>
            <p:extLst>
              <p:ext uri="{D42A27DB-BD31-4B8C-83A1-F6EECF244321}">
                <p14:modId xmlns:p14="http://schemas.microsoft.com/office/powerpoint/2010/main" val="2593038252"/>
              </p:ext>
            </p:extLst>
          </p:nvPr>
        </p:nvGraphicFramePr>
        <p:xfrm>
          <a:off x="8103764" y="4193824"/>
          <a:ext cx="3800213" cy="2561875"/>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012455139"/>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TM02900720[[fn=インテグラル]]</Template>
  <TotalTime>5943</TotalTime>
  <Words>5185</Words>
  <Application>Microsoft Office PowerPoint</Application>
  <PresentationFormat>ワイド画面</PresentationFormat>
  <Paragraphs>432</Paragraphs>
  <Slides>26</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26</vt:i4>
      </vt:variant>
    </vt:vector>
  </HeadingPairs>
  <TitlesOfParts>
    <vt:vector size="35" baseType="lpstr">
      <vt:lpstr>Meiryo UI</vt:lpstr>
      <vt:lpstr>UD デジタル 教科書体 NK-B</vt:lpstr>
      <vt:lpstr>游ゴシック</vt:lpstr>
      <vt:lpstr>游明朝</vt:lpstr>
      <vt:lpstr>Calibri</vt:lpstr>
      <vt:lpstr>Calibri Light</vt:lpstr>
      <vt:lpstr>Wingdings</vt:lpstr>
      <vt:lpstr>Wingdings 2</vt:lpstr>
      <vt:lpstr>HDOfficeLightV0</vt:lpstr>
      <vt:lpstr>発達障がい児者を診療する医療機関の実態調査結果を踏まえた課題と取り組むべき方向性について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越後　絵里加</dc:creator>
  <cp:lastModifiedBy>内藤　友恵</cp:lastModifiedBy>
  <cp:revision>332</cp:revision>
  <cp:lastPrinted>2025-08-06T01:16:24Z</cp:lastPrinted>
  <dcterms:created xsi:type="dcterms:W3CDTF">2023-03-22T08:46:06Z</dcterms:created>
  <dcterms:modified xsi:type="dcterms:W3CDTF">2025-08-14T07:16:31Z</dcterms:modified>
</cp:coreProperties>
</file>