
<file path=[Content_Types].xml><?xml version="1.0" encoding="utf-8"?>
<Types xmlns="http://schemas.openxmlformats.org/package/2006/content-types">
  <Default Extension="jpe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8.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9.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0.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1.xml" ContentType="application/vnd.openxmlformats-officedocument.themeOverr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2.xml" ContentType="application/vnd.openxmlformats-officedocument.themeOverr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3.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4.xml" ContentType="application/vnd.openxmlformats-officedocument.themeOverr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5.xml" ContentType="application/vnd.openxmlformats-officedocument.themeOverr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6.xml" ContentType="application/vnd.openxmlformats-officedocument.themeOverr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7.xml" ContentType="application/vnd.openxmlformats-officedocument.themeOverr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8.xml" ContentType="application/vnd.openxmlformats-officedocument.themeOverr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7" r:id="rId2"/>
    <p:sldId id="268" r:id="rId3"/>
    <p:sldId id="259" r:id="rId4"/>
    <p:sldId id="274" r:id="rId5"/>
    <p:sldId id="262" r:id="rId6"/>
    <p:sldId id="275" r:id="rId7"/>
    <p:sldId id="276" r:id="rId8"/>
    <p:sldId id="277" r:id="rId9"/>
    <p:sldId id="278" r:id="rId10"/>
    <p:sldId id="279" r:id="rId11"/>
    <p:sldId id="280" r:id="rId12"/>
    <p:sldId id="281" r:id="rId1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5905" autoAdjust="0"/>
  </p:normalViewPr>
  <p:slideViewPr>
    <p:cSldViewPr snapToGrid="0" showGuides="1">
      <p:cViewPr varScale="1">
        <p:scale>
          <a:sx n="93" d="100"/>
          <a:sy n="93" d="100"/>
        </p:scale>
        <p:origin x="1214"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10.19.12.22\hattatsu\&#12298;&#30330;&#36948;&#38556;&#12364;&#12356;&#38306;&#20418;&#12299;\07%20&#24066;&#30010;&#26449;&#38306;&#20418;\&#9675;&#24066;&#30010;&#26449;&#65393;&#65437;&#65401;&#65392;&#65412;&#65381;&#22287;&#22495;&#21029;&#65419;&#65393;&#65432;&#65437;&#65400;&#65438;\R6\03%20&#38598;&#35336;\&#12464;&#12521;&#12501;&#20316;&#25104;&#29992;&#38598;&#35336;&#12522;&#12473;&#12488;.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9.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4.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5.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6.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7.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8.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29.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0.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31.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2.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3.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4.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5.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6.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37.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b="0" i="0" u="none" strike="noStrike" baseline="0" dirty="0">
                <a:effectLst/>
              </a:rPr>
              <a:t>（１）発達障がいの診断にあたる医療機関</a:t>
            </a:r>
            <a:endParaRPr lang="en-US" altLang="ja-JP" sz="1000" b="0" i="0" u="none" strike="noStrike" baseline="0" dirty="0">
              <a:effectLst/>
            </a:endParaRPr>
          </a:p>
          <a:p>
            <a:pPr>
              <a:defRPr sz="1000"/>
            </a:pPr>
            <a:r>
              <a:rPr lang="ja-JP" altLang="en-US" sz="1000" b="0" i="0" u="none" strike="noStrike" baseline="0" dirty="0">
                <a:effectLst/>
              </a:rPr>
              <a:t>についての情報提供</a:t>
            </a:r>
            <a:r>
              <a:rPr lang="ja-JP" altLang="en-US" sz="1000" b="0" i="0" u="none" strike="noStrike" baseline="0" dirty="0"/>
              <a:t> </a:t>
            </a:r>
            <a:endParaRPr lang="ja-JP" altLang="en-US" sz="1000" dirty="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9915341584789148"/>
          <c:y val="0.27055250011948889"/>
          <c:w val="0.42941324015268734"/>
          <c:h val="0.6685510233999256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B4-487E-9093-34AFF1FBC914}"/>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9FB4-487E-9093-34AFF1FBC914}"/>
              </c:ext>
            </c:extLst>
          </c:dPt>
          <c:dLbls>
            <c:dLbl>
              <c:idx val="0"/>
              <c:layout>
                <c:manualLayout>
                  <c:x val="2.8612860892388452E-2"/>
                  <c:y val="-4.203266258384360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B4-487E-9093-34AFF1FBC914}"/>
                </c:ext>
              </c:extLst>
            </c:dLbl>
            <c:dLbl>
              <c:idx val="1"/>
              <c:layout>
                <c:manualLayout>
                  <c:x val="1.3536089238845144E-2"/>
                  <c:y val="2.8670895304753574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B4-487E-9093-34AFF1FBC9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第５!$E$4:$E$5</c:f>
              <c:strCache>
                <c:ptCount val="2"/>
                <c:pt idx="0">
                  <c:v>している</c:v>
                </c:pt>
                <c:pt idx="1">
                  <c:v>していない</c:v>
                </c:pt>
              </c:strCache>
            </c:strRef>
          </c:cat>
          <c:val>
            <c:numRef>
              <c:f>第５!$F$4:$F$5</c:f>
              <c:numCache>
                <c:formatCode>General</c:formatCode>
                <c:ptCount val="2"/>
                <c:pt idx="0">
                  <c:v>35</c:v>
                </c:pt>
                <c:pt idx="1">
                  <c:v>8</c:v>
                </c:pt>
              </c:numCache>
            </c:numRef>
          </c:val>
          <c:extLst>
            <c:ext xmlns:c16="http://schemas.microsoft.com/office/drawing/2014/chart" uri="{C3380CC4-5D6E-409C-BE32-E72D297353CC}">
              <c16:uniqueId val="{00000004-9FB4-487E-9093-34AFF1FBC914}"/>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64031079011772329"/>
          <c:y val="0.66932417423598034"/>
          <c:w val="0.22946212860535711"/>
          <c:h val="0.19919463109482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ja-JP" altLang="en-US" sz="1050" b="0" i="0" u="none" strike="noStrike" baseline="0">
                <a:effectLst/>
              </a:rPr>
              <a:t>（３）ペアレント・トレーニングの実施</a:t>
            </a:r>
            <a:r>
              <a:rPr lang="ja-JP" altLang="en-US" sz="1050" b="0" i="0" u="none" strike="noStrike" baseline="0"/>
              <a:t> </a:t>
            </a:r>
            <a:endParaRPr lang="ja-JP" altLang="en-US" sz="1050"/>
          </a:p>
        </c:rich>
      </c:tx>
      <c:layout>
        <c:manualLayout>
          <c:xMode val="edge"/>
          <c:yMode val="edge"/>
          <c:x val="3.1948503573670968E-2"/>
          <c:y val="6.8094488188976385E-2"/>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62583533090408938"/>
          <c:y val="0.1062464054542983"/>
          <c:w val="0.32622816587134901"/>
          <c:h val="0.79753014744124728"/>
        </c:manualLayout>
      </c:layout>
      <c:pieChart>
        <c:varyColors val="1"/>
        <c:ser>
          <c:idx val="0"/>
          <c:order val="0"/>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6BE5-4122-B981-9017F59E2113}"/>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BE5-4122-B981-9017F59E2113}"/>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6BE5-4122-B981-9017F59E2113}"/>
              </c:ext>
            </c:extLst>
          </c:dPt>
          <c:dLbls>
            <c:dLbl>
              <c:idx val="0"/>
              <c:layout>
                <c:manualLayout>
                  <c:x val="-7.4387576552930887E-3"/>
                  <c:y val="-1.739647127442402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E5-4122-B981-9017F59E2113}"/>
                </c:ext>
              </c:extLst>
            </c:dLbl>
            <c:dLbl>
              <c:idx val="1"/>
              <c:layout>
                <c:manualLayout>
                  <c:x val="7.2953510405921226E-2"/>
                  <c:y val="-3.387029310579217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E5-4122-B981-9017F59E2113}"/>
                </c:ext>
              </c:extLst>
            </c:dLbl>
            <c:dLbl>
              <c:idx val="2"/>
              <c:layout>
                <c:manualLayout>
                  <c:x val="9.7026465441819778E-3"/>
                  <c:y val="-1.232976086322538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E5-4122-B981-9017F59E211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第６!$E$13:$E$15</c:f>
              <c:strCache>
                <c:ptCount val="3"/>
                <c:pt idx="0">
                  <c:v>直営</c:v>
                </c:pt>
                <c:pt idx="1">
                  <c:v>委託</c:v>
                </c:pt>
                <c:pt idx="2">
                  <c:v>実施なし</c:v>
                </c:pt>
              </c:strCache>
            </c:strRef>
          </c:cat>
          <c:val>
            <c:numRef>
              <c:f>第６!$F$13:$F$15</c:f>
              <c:numCache>
                <c:formatCode>General</c:formatCode>
                <c:ptCount val="3"/>
                <c:pt idx="0">
                  <c:v>15</c:v>
                </c:pt>
                <c:pt idx="1">
                  <c:v>12</c:v>
                </c:pt>
                <c:pt idx="2">
                  <c:v>16</c:v>
                </c:pt>
              </c:numCache>
            </c:numRef>
          </c:val>
          <c:extLst>
            <c:ext xmlns:c16="http://schemas.microsoft.com/office/drawing/2014/chart" uri="{C3380CC4-5D6E-409C-BE32-E72D297353CC}">
              <c16:uniqueId val="{00000006-6BE5-4122-B981-9017F59E2113}"/>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20215688166217677"/>
          <c:y val="0.72059702214642529"/>
          <c:w val="0.38422518445036891"/>
          <c:h val="0.1296092020755470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ja-JP" altLang="en-US" sz="1050" b="0" i="0" u="none" strike="noStrike" baseline="0">
                <a:effectLst/>
              </a:rPr>
              <a:t>（４）実施方式</a:t>
            </a:r>
            <a:r>
              <a:rPr lang="ja-JP" altLang="en-US" sz="1050" b="0" i="0" u="none" strike="noStrike" baseline="0"/>
              <a:t> </a:t>
            </a:r>
            <a:endParaRPr lang="ja-JP" altLang="en-US" sz="1050"/>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第６!$E$18:$E$20</c:f>
              <c:strCache>
                <c:ptCount val="3"/>
                <c:pt idx="0">
                  <c:v>奈良方式</c:v>
                </c:pt>
                <c:pt idx="1">
                  <c:v>基本プラットフォーム</c:v>
                </c:pt>
                <c:pt idx="2">
                  <c:v>その他</c:v>
                </c:pt>
              </c:strCache>
            </c:strRef>
          </c:cat>
          <c:val>
            <c:numRef>
              <c:f>第６!$F$18:$F$20</c:f>
              <c:numCache>
                <c:formatCode>General</c:formatCode>
                <c:ptCount val="3"/>
                <c:pt idx="0">
                  <c:v>7</c:v>
                </c:pt>
                <c:pt idx="1">
                  <c:v>13</c:v>
                </c:pt>
                <c:pt idx="2">
                  <c:v>7</c:v>
                </c:pt>
              </c:numCache>
            </c:numRef>
          </c:val>
          <c:extLst>
            <c:ext xmlns:c16="http://schemas.microsoft.com/office/drawing/2014/chart" uri="{C3380CC4-5D6E-409C-BE32-E72D297353CC}">
              <c16:uniqueId val="{00000000-43F8-4194-A25D-AE9EDF608677}"/>
            </c:ext>
          </c:extLst>
        </c:ser>
        <c:dLbls>
          <c:showLegendKey val="0"/>
          <c:showVal val="0"/>
          <c:showCatName val="0"/>
          <c:showSerName val="0"/>
          <c:showPercent val="0"/>
          <c:showBubbleSize val="0"/>
        </c:dLbls>
        <c:gapWidth val="182"/>
        <c:axId val="1499568799"/>
        <c:axId val="1499573791"/>
      </c:barChart>
      <c:catAx>
        <c:axId val="149956879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499573791"/>
        <c:crosses val="autoZero"/>
        <c:auto val="1"/>
        <c:lblAlgn val="ctr"/>
        <c:lblOffset val="100"/>
        <c:noMultiLvlLbl val="0"/>
      </c:catAx>
      <c:valAx>
        <c:axId val="149957379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95687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ja-JP" sz="1050"/>
              <a:t>（５－１）対象の保護者</a:t>
            </a:r>
            <a:r>
              <a:rPr lang="ja-JP" altLang="en-US" sz="1050"/>
              <a:t>（子どもの年齢別）</a:t>
            </a:r>
            <a:r>
              <a:rPr lang="ja-JP" sz="1050"/>
              <a:t> </a:t>
            </a:r>
          </a:p>
        </c:rich>
      </c:tx>
      <c:layout>
        <c:manualLayout>
          <c:xMode val="edge"/>
          <c:yMode val="edge"/>
          <c:x val="0.14105619009950074"/>
          <c:y val="4.629647856517935E-2"/>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第６!$E$26:$E$29</c:f>
              <c:strCache>
                <c:ptCount val="4"/>
                <c:pt idx="0">
                  <c:v>未就学児の保護者</c:v>
                </c:pt>
                <c:pt idx="1">
                  <c:v>小学校低学年の保護者</c:v>
                </c:pt>
                <c:pt idx="2">
                  <c:v>小学校高学年の保護者</c:v>
                </c:pt>
                <c:pt idx="3">
                  <c:v>中学生以上の保護者</c:v>
                </c:pt>
              </c:strCache>
            </c:strRef>
          </c:cat>
          <c:val>
            <c:numRef>
              <c:f>第６!$F$26:$F$29</c:f>
              <c:numCache>
                <c:formatCode>General</c:formatCode>
                <c:ptCount val="4"/>
                <c:pt idx="0">
                  <c:v>25</c:v>
                </c:pt>
                <c:pt idx="1">
                  <c:v>16</c:v>
                </c:pt>
                <c:pt idx="2">
                  <c:v>9</c:v>
                </c:pt>
                <c:pt idx="3">
                  <c:v>4</c:v>
                </c:pt>
              </c:numCache>
            </c:numRef>
          </c:val>
          <c:extLst>
            <c:ext xmlns:c16="http://schemas.microsoft.com/office/drawing/2014/chart" uri="{C3380CC4-5D6E-409C-BE32-E72D297353CC}">
              <c16:uniqueId val="{00000000-AF74-4161-9133-5558E32DA57E}"/>
            </c:ext>
          </c:extLst>
        </c:ser>
        <c:dLbls>
          <c:dLblPos val="outEnd"/>
          <c:showLegendKey val="0"/>
          <c:showVal val="1"/>
          <c:showCatName val="0"/>
          <c:showSerName val="0"/>
          <c:showPercent val="0"/>
          <c:showBubbleSize val="0"/>
        </c:dLbls>
        <c:gapWidth val="182"/>
        <c:axId val="1223707615"/>
        <c:axId val="1223707199"/>
      </c:barChart>
      <c:catAx>
        <c:axId val="122370761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223707199"/>
        <c:crosses val="autoZero"/>
        <c:auto val="1"/>
        <c:lblAlgn val="ctr"/>
        <c:lblOffset val="100"/>
        <c:noMultiLvlLbl val="0"/>
      </c:catAx>
      <c:valAx>
        <c:axId val="122370719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237076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ja-JP" altLang="en-US" sz="1050" b="0" i="0" u="none" strike="noStrike" baseline="0">
                <a:effectLst/>
              </a:rPr>
              <a:t>（５－２）対象の保護者（募集方法）</a:t>
            </a:r>
            <a:r>
              <a:rPr lang="ja-JP" altLang="en-US" sz="1050" b="0" i="0" u="none" strike="noStrike" baseline="0"/>
              <a:t> </a:t>
            </a:r>
            <a:endParaRPr lang="ja-JP" altLang="en-US" sz="1050"/>
          </a:p>
        </c:rich>
      </c:tx>
      <c:layout>
        <c:manualLayout>
          <c:xMode val="edge"/>
          <c:yMode val="edge"/>
          <c:x val="0.24387464787311636"/>
          <c:y val="3.6616360454943132E-2"/>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第６!$E$32:$E$35</c:f>
              <c:strCache>
                <c:ptCount val="4"/>
                <c:pt idx="0">
                  <c:v>健診、発達相談フォロー児の保護者</c:v>
                </c:pt>
                <c:pt idx="1">
                  <c:v>児童発達支援センター通所児の保護者</c:v>
                </c:pt>
                <c:pt idx="2">
                  <c:v>公募</c:v>
                </c:pt>
                <c:pt idx="3">
                  <c:v>その他</c:v>
                </c:pt>
              </c:strCache>
            </c:strRef>
          </c:cat>
          <c:val>
            <c:numRef>
              <c:f>第６!$F$32:$F$35</c:f>
              <c:numCache>
                <c:formatCode>General</c:formatCode>
                <c:ptCount val="4"/>
                <c:pt idx="0">
                  <c:v>8</c:v>
                </c:pt>
                <c:pt idx="1">
                  <c:v>9</c:v>
                </c:pt>
                <c:pt idx="2">
                  <c:v>14</c:v>
                </c:pt>
                <c:pt idx="3">
                  <c:v>3</c:v>
                </c:pt>
              </c:numCache>
            </c:numRef>
          </c:val>
          <c:extLst>
            <c:ext xmlns:c16="http://schemas.microsoft.com/office/drawing/2014/chart" uri="{C3380CC4-5D6E-409C-BE32-E72D297353CC}">
              <c16:uniqueId val="{00000000-875C-4763-A11E-5C5C99EF1787}"/>
            </c:ext>
          </c:extLst>
        </c:ser>
        <c:dLbls>
          <c:dLblPos val="outEnd"/>
          <c:showLegendKey val="0"/>
          <c:showVal val="1"/>
          <c:showCatName val="0"/>
          <c:showSerName val="0"/>
          <c:showPercent val="0"/>
          <c:showBubbleSize val="0"/>
        </c:dLbls>
        <c:gapWidth val="182"/>
        <c:axId val="1315176783"/>
        <c:axId val="1315172207"/>
      </c:barChart>
      <c:catAx>
        <c:axId val="131517678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315172207"/>
        <c:crosses val="autoZero"/>
        <c:auto val="1"/>
        <c:lblAlgn val="ctr"/>
        <c:lblOffset val="100"/>
        <c:noMultiLvlLbl val="0"/>
      </c:catAx>
      <c:valAx>
        <c:axId val="1315172207"/>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15176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（２－１）対象の保護者（子どもの年齢別）</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8456104922743691"/>
          <c:y val="0.27062504079007482"/>
          <c:w val="0.67283182007428632"/>
          <c:h val="0.67055303972900648"/>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第６!$E$50:$E$53</c:f>
              <c:strCache>
                <c:ptCount val="4"/>
                <c:pt idx="0">
                  <c:v>未就学児の保護者</c:v>
                </c:pt>
                <c:pt idx="1">
                  <c:v>小学校低学年の保護者</c:v>
                </c:pt>
                <c:pt idx="2">
                  <c:v>小学校高学年の保護者</c:v>
                </c:pt>
                <c:pt idx="3">
                  <c:v>中学生以上の保護者</c:v>
                </c:pt>
              </c:strCache>
            </c:strRef>
          </c:cat>
          <c:val>
            <c:numRef>
              <c:f>第６!$F$50:$F$53</c:f>
              <c:numCache>
                <c:formatCode>General</c:formatCode>
                <c:ptCount val="4"/>
                <c:pt idx="0">
                  <c:v>12</c:v>
                </c:pt>
                <c:pt idx="1">
                  <c:v>6</c:v>
                </c:pt>
                <c:pt idx="2">
                  <c:v>3</c:v>
                </c:pt>
                <c:pt idx="3">
                  <c:v>2</c:v>
                </c:pt>
              </c:numCache>
            </c:numRef>
          </c:val>
          <c:extLst>
            <c:ext xmlns:c16="http://schemas.microsoft.com/office/drawing/2014/chart" uri="{C3380CC4-5D6E-409C-BE32-E72D297353CC}">
              <c16:uniqueId val="{00000000-E37E-4E49-A0E7-957C644EC97F}"/>
            </c:ext>
          </c:extLst>
        </c:ser>
        <c:dLbls>
          <c:dLblPos val="outEnd"/>
          <c:showLegendKey val="0"/>
          <c:showVal val="1"/>
          <c:showCatName val="0"/>
          <c:showSerName val="0"/>
          <c:showPercent val="0"/>
          <c:showBubbleSize val="0"/>
        </c:dLbls>
        <c:gapWidth val="182"/>
        <c:axId val="1490052015"/>
        <c:axId val="1490059919"/>
      </c:barChart>
      <c:catAx>
        <c:axId val="149005201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490059919"/>
        <c:crosses val="autoZero"/>
        <c:auto val="1"/>
        <c:lblAlgn val="ctr"/>
        <c:lblOffset val="100"/>
        <c:noMultiLvlLbl val="0"/>
      </c:catAx>
      <c:valAx>
        <c:axId val="149005991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005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（２－２）対象の保護者（募集方法）</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第６!$E$56:$E$59</c:f>
              <c:strCache>
                <c:ptCount val="4"/>
                <c:pt idx="0">
                  <c:v>健診、発達相談フォロー児の保護者</c:v>
                </c:pt>
                <c:pt idx="1">
                  <c:v>児童発達支援センター通所児の保護者</c:v>
                </c:pt>
                <c:pt idx="2">
                  <c:v>公募</c:v>
                </c:pt>
                <c:pt idx="3">
                  <c:v>その他</c:v>
                </c:pt>
              </c:strCache>
            </c:strRef>
          </c:cat>
          <c:val>
            <c:numRef>
              <c:f>第６!$F$56:$F$59</c:f>
              <c:numCache>
                <c:formatCode>General</c:formatCode>
                <c:ptCount val="4"/>
                <c:pt idx="0">
                  <c:v>0</c:v>
                </c:pt>
                <c:pt idx="1">
                  <c:v>5</c:v>
                </c:pt>
                <c:pt idx="2">
                  <c:v>7</c:v>
                </c:pt>
                <c:pt idx="3">
                  <c:v>1</c:v>
                </c:pt>
              </c:numCache>
            </c:numRef>
          </c:val>
          <c:extLst>
            <c:ext xmlns:c16="http://schemas.microsoft.com/office/drawing/2014/chart" uri="{C3380CC4-5D6E-409C-BE32-E72D297353CC}">
              <c16:uniqueId val="{00000000-0DEA-469C-8E6C-C8CFD04722D2}"/>
            </c:ext>
          </c:extLst>
        </c:ser>
        <c:dLbls>
          <c:showLegendKey val="0"/>
          <c:showVal val="0"/>
          <c:showCatName val="0"/>
          <c:showSerName val="0"/>
          <c:showPercent val="0"/>
          <c:showBubbleSize val="0"/>
        </c:dLbls>
        <c:gapWidth val="182"/>
        <c:axId val="1490054927"/>
        <c:axId val="1490055343"/>
      </c:barChart>
      <c:catAx>
        <c:axId val="14900549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490055343"/>
        <c:crosses val="autoZero"/>
        <c:auto val="1"/>
        <c:lblAlgn val="ctr"/>
        <c:lblOffset val="100"/>
        <c:noMultiLvlLbl val="0"/>
      </c:catAx>
      <c:valAx>
        <c:axId val="149005534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90054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（１）ペアレント・プログラムの実施</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B61C-42DB-9AFE-50C1FC828EB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B61C-42DB-9AFE-50C1FC828EBD}"/>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B61C-42DB-9AFE-50C1FC828EBD}"/>
              </c:ext>
            </c:extLst>
          </c:dPt>
          <c:dLbls>
            <c:dLbl>
              <c:idx val="0"/>
              <c:layout>
                <c:manualLayout>
                  <c:x val="-1.4603674540682414E-2"/>
                  <c:y val="-2.4015748031496064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1C-42DB-9AFE-50C1FC828EBD}"/>
                </c:ext>
              </c:extLst>
            </c:dLbl>
            <c:dLbl>
              <c:idx val="1"/>
              <c:layout>
                <c:manualLayout>
                  <c:x val="-3.5634295713035872E-3"/>
                  <c:y val="1.171624380285797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1C-42DB-9AFE-50C1FC828EBD}"/>
                </c:ext>
              </c:extLst>
            </c:dLbl>
            <c:dLbl>
              <c:idx val="2"/>
              <c:layout>
                <c:manualLayout>
                  <c:x val="7.1172353455818023E-3"/>
                  <c:y val="-1.424176144648585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1C-42DB-9AFE-50C1FC828E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[グラフ作成用集計リスト.xlsx]第６!$E$42:$E$44</c:f>
              <c:strCache>
                <c:ptCount val="3"/>
                <c:pt idx="0">
                  <c:v>直営</c:v>
                </c:pt>
                <c:pt idx="1">
                  <c:v>委託</c:v>
                </c:pt>
                <c:pt idx="2">
                  <c:v>実施なし</c:v>
                </c:pt>
              </c:strCache>
            </c:strRef>
          </c:cat>
          <c:val>
            <c:numRef>
              <c:f>[グラフ作成用集計リスト.xlsx]第６!$F$42:$F$44</c:f>
              <c:numCache>
                <c:formatCode>General</c:formatCode>
                <c:ptCount val="3"/>
                <c:pt idx="0">
                  <c:v>11</c:v>
                </c:pt>
                <c:pt idx="1">
                  <c:v>2</c:v>
                </c:pt>
                <c:pt idx="2">
                  <c:v>30</c:v>
                </c:pt>
              </c:numCache>
            </c:numRef>
          </c:val>
          <c:extLst>
            <c:ext xmlns:c16="http://schemas.microsoft.com/office/drawing/2014/chart" uri="{C3380CC4-5D6E-409C-BE32-E72D297353CC}">
              <c16:uniqueId val="{00000006-B61C-42DB-9AFE-50C1FC828EB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b="0" i="0" u="none" strike="noStrike" baseline="0" dirty="0">
                <a:effectLst/>
              </a:rPr>
              <a:t>（１）ペアレント・メンター、</a:t>
            </a:r>
            <a:endParaRPr lang="en-US" altLang="ja-JP" sz="1000" b="0" i="0" u="none" strike="noStrike" baseline="0" dirty="0">
              <a:effectLst/>
            </a:endParaRPr>
          </a:p>
          <a:p>
            <a:pPr>
              <a:defRPr sz="1000"/>
            </a:pPr>
            <a:r>
              <a:rPr lang="ja-JP" altLang="en-US" sz="1000" b="0" i="0" u="none" strike="noStrike" baseline="0" dirty="0">
                <a:effectLst/>
              </a:rPr>
              <a:t>ペアレント・トレーニング、</a:t>
            </a:r>
            <a:endParaRPr lang="en-US" altLang="ja-JP" sz="1000" b="0" i="0" u="none" strike="noStrike" baseline="0" dirty="0">
              <a:effectLst/>
            </a:endParaRPr>
          </a:p>
          <a:p>
            <a:pPr>
              <a:defRPr sz="1000"/>
            </a:pPr>
            <a:r>
              <a:rPr lang="ja-JP" altLang="en-US" sz="1000" b="0" i="0" u="none" strike="noStrike" baseline="0" dirty="0">
                <a:effectLst/>
              </a:rPr>
              <a:t>ペアレント・プログラム以外の家族支援の実施</a:t>
            </a:r>
            <a:r>
              <a:rPr lang="ja-JP" altLang="en-US" sz="1000" b="0" i="0" u="none" strike="noStrike" baseline="0" dirty="0"/>
              <a:t> </a:t>
            </a:r>
            <a:endParaRPr lang="ja-JP" altLang="en-US" sz="1000" dirty="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7248486913935538"/>
          <c:y val="0.29075096524328053"/>
          <c:w val="0.45219999663408028"/>
          <c:h val="0.568418481334584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08F-49DB-94BA-DF91B6ECDE8D}"/>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208F-49DB-94BA-DF91B6ECDE8D}"/>
              </c:ext>
            </c:extLst>
          </c:dPt>
          <c:dLbls>
            <c:dLbl>
              <c:idx val="0"/>
              <c:layout>
                <c:manualLayout>
                  <c:x val="-5.7750616993771297E-3"/>
                  <c:y val="3.154235928842227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8F-49DB-94BA-DF91B6ECDE8D}"/>
                </c:ext>
              </c:extLst>
            </c:dLbl>
            <c:dLbl>
              <c:idx val="1"/>
              <c:layout>
                <c:manualLayout>
                  <c:x val="1.3235985427194735E-2"/>
                  <c:y val="-3.97353455818022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8F-49DB-94BA-DF91B6ECDE8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第６!$E$66:$E$67</c:f>
              <c:strCache>
                <c:ptCount val="2"/>
                <c:pt idx="0">
                  <c:v>実施あり</c:v>
                </c:pt>
                <c:pt idx="1">
                  <c:v>実施なし</c:v>
                </c:pt>
              </c:strCache>
            </c:strRef>
          </c:cat>
          <c:val>
            <c:numRef>
              <c:f>第６!$F$66:$F$67</c:f>
              <c:numCache>
                <c:formatCode>General</c:formatCode>
                <c:ptCount val="2"/>
                <c:pt idx="0">
                  <c:v>26</c:v>
                </c:pt>
                <c:pt idx="1">
                  <c:v>17</c:v>
                </c:pt>
              </c:numCache>
            </c:numRef>
          </c:val>
          <c:extLst>
            <c:ext xmlns:c16="http://schemas.microsoft.com/office/drawing/2014/chart" uri="{C3380CC4-5D6E-409C-BE32-E72D297353CC}">
              <c16:uniqueId val="{00000004-208F-49DB-94BA-DF91B6ECDE8D}"/>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（２）実施内容</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3022982204407725"/>
          <c:y val="0.30254723851064241"/>
          <c:w val="0.62960178177485959"/>
          <c:h val="0.63169236751069369"/>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第６!$E$70:$E$74</c:f>
              <c:strCache>
                <c:ptCount val="5"/>
                <c:pt idx="0">
                  <c:v>個別相談・カウンセリング</c:v>
                </c:pt>
                <c:pt idx="1">
                  <c:v>家族同士の交流の場づくり</c:v>
                </c:pt>
                <c:pt idx="2">
                  <c:v>家族向けの研修・講座</c:v>
                </c:pt>
                <c:pt idx="3">
                  <c:v>養育支援プログラムの実施</c:v>
                </c:pt>
                <c:pt idx="4">
                  <c:v>その他</c:v>
                </c:pt>
              </c:strCache>
            </c:strRef>
          </c:cat>
          <c:val>
            <c:numRef>
              <c:f>第６!$F$70:$F$74</c:f>
              <c:numCache>
                <c:formatCode>General</c:formatCode>
                <c:ptCount val="5"/>
                <c:pt idx="0">
                  <c:v>14</c:v>
                </c:pt>
                <c:pt idx="1">
                  <c:v>7</c:v>
                </c:pt>
                <c:pt idx="2">
                  <c:v>13</c:v>
                </c:pt>
                <c:pt idx="3">
                  <c:v>2</c:v>
                </c:pt>
                <c:pt idx="4">
                  <c:v>5</c:v>
                </c:pt>
              </c:numCache>
            </c:numRef>
          </c:val>
          <c:extLst>
            <c:ext xmlns:c16="http://schemas.microsoft.com/office/drawing/2014/chart" uri="{C3380CC4-5D6E-409C-BE32-E72D297353CC}">
              <c16:uniqueId val="{00000000-67BC-4CC1-BBD0-BCA5109F0A93}"/>
            </c:ext>
          </c:extLst>
        </c:ser>
        <c:dLbls>
          <c:showLegendKey val="0"/>
          <c:showVal val="0"/>
          <c:showCatName val="0"/>
          <c:showSerName val="0"/>
          <c:showPercent val="0"/>
          <c:showBubbleSize val="0"/>
        </c:dLbls>
        <c:gapWidth val="182"/>
        <c:axId val="1259531455"/>
        <c:axId val="1259549759"/>
      </c:barChart>
      <c:catAx>
        <c:axId val="12595314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259549759"/>
        <c:crosses val="autoZero"/>
        <c:auto val="1"/>
        <c:lblAlgn val="ctr"/>
        <c:lblOffset val="100"/>
        <c:noMultiLvlLbl val="0"/>
      </c:catAx>
      <c:valAx>
        <c:axId val="125954975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595314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（３）セルフヘルプグループへの活動支援や情報提供</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2425821319898646"/>
          <c:y val="0.23048145763564976"/>
          <c:w val="0.35148357360202714"/>
          <c:h val="0.6691142525849996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A70-487D-A20A-2FAA54521B0D}"/>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6A70-487D-A20A-2FAA54521B0D}"/>
              </c:ext>
            </c:extLst>
          </c:dPt>
          <c:dLbls>
            <c:dLbl>
              <c:idx val="0"/>
              <c:layout>
                <c:manualLayout>
                  <c:x val="4.7437664041994751E-3"/>
                  <c:y val="2.131415864683581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70-487D-A20A-2FAA54521B0D}"/>
                </c:ext>
              </c:extLst>
            </c:dLbl>
            <c:dLbl>
              <c:idx val="1"/>
              <c:layout>
                <c:manualLayout>
                  <c:x val="6.0181539807524055E-3"/>
                  <c:y val="-2.848862642169728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70-487D-A20A-2FAA54521B0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第６!$E$77:$E$78</c:f>
              <c:strCache>
                <c:ptCount val="2"/>
                <c:pt idx="0">
                  <c:v>実施</c:v>
                </c:pt>
                <c:pt idx="1">
                  <c:v>未実施</c:v>
                </c:pt>
              </c:strCache>
            </c:strRef>
          </c:cat>
          <c:val>
            <c:numRef>
              <c:f>第６!$F$77:$F$78</c:f>
              <c:numCache>
                <c:formatCode>General</c:formatCode>
                <c:ptCount val="2"/>
                <c:pt idx="0">
                  <c:v>10</c:v>
                </c:pt>
                <c:pt idx="1">
                  <c:v>33</c:v>
                </c:pt>
              </c:numCache>
            </c:numRef>
          </c:val>
          <c:extLst>
            <c:ext xmlns:c16="http://schemas.microsoft.com/office/drawing/2014/chart" uri="{C3380CC4-5D6E-409C-BE32-E72D297353CC}">
              <c16:uniqueId val="{00000004-6A70-487D-A20A-2FAA54521B0D}"/>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5.7439016007797425E-2"/>
          <c:y val="0.85354859428821994"/>
          <c:w val="0.2001539363358083"/>
          <c:h val="8.2723849314243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ja-JP" altLang="en-US" sz="900" b="0" i="0" u="none" strike="noStrike" baseline="0">
                <a:effectLst/>
              </a:rPr>
              <a:t>（３）子どもの発達障がいの診断が可能な医療機関の数</a:t>
            </a:r>
            <a:r>
              <a:rPr lang="ja-JP" altLang="en-US" sz="900" b="0" i="0" u="none" strike="noStrike" baseline="0"/>
              <a:t> </a:t>
            </a:r>
            <a:endParaRPr lang="ja-JP" altLang="en-US" sz="900"/>
          </a:p>
        </c:rich>
      </c:tx>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6654726881058249"/>
          <c:y val="0.19369946059171067"/>
          <c:w val="0.44677436996396869"/>
          <c:h val="0.7365172022732895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C86-4963-B6BE-8B029FC938A5}"/>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9C86-4963-B6BE-8B029FC938A5}"/>
              </c:ext>
            </c:extLst>
          </c:dPt>
          <c:dLbls>
            <c:dLbl>
              <c:idx val="0"/>
              <c:layout>
                <c:manualLayout>
                  <c:x val="-1.3613079615048118E-2"/>
                  <c:y val="1.688721201516479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86-4963-B6BE-8B029FC938A5}"/>
                </c:ext>
              </c:extLst>
            </c:dLbl>
            <c:dLbl>
              <c:idx val="1"/>
              <c:layout>
                <c:manualLayout>
                  <c:x val="-4.4571959755030623E-2"/>
                  <c:y val="-4.258019830854468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86-4963-B6BE-8B029FC938A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第５!$E$16:$E$17</c:f>
              <c:strCache>
                <c:ptCount val="2"/>
                <c:pt idx="0">
                  <c:v>十分</c:v>
                </c:pt>
                <c:pt idx="1">
                  <c:v>不十分</c:v>
                </c:pt>
              </c:strCache>
            </c:strRef>
          </c:cat>
          <c:val>
            <c:numRef>
              <c:f>第５!$F$16:$F$17</c:f>
              <c:numCache>
                <c:formatCode>General</c:formatCode>
                <c:ptCount val="2"/>
                <c:pt idx="0">
                  <c:v>3</c:v>
                </c:pt>
                <c:pt idx="1">
                  <c:v>40</c:v>
                </c:pt>
              </c:numCache>
            </c:numRef>
          </c:val>
          <c:extLst>
            <c:ext xmlns:c16="http://schemas.microsoft.com/office/drawing/2014/chart" uri="{C3380CC4-5D6E-409C-BE32-E72D297353CC}">
              <c16:uniqueId val="{00000004-9C86-4963-B6BE-8B029FC938A5}"/>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74991175488295736"/>
          <c:y val="0.71194103454590418"/>
          <c:w val="0.1467195948109255"/>
          <c:h val="0.186401796173369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ja-JP" altLang="en-US" sz="1050" b="0" i="0" u="none" strike="noStrike" baseline="0">
                <a:effectLst/>
              </a:rPr>
              <a:t>（１）サポートファイル（サポートブック）の作成</a:t>
            </a:r>
            <a:r>
              <a:rPr lang="ja-JP" altLang="en-US" sz="1050" b="0" i="0" u="none" strike="noStrike" baseline="0"/>
              <a:t> </a:t>
            </a:r>
            <a:endParaRPr lang="ja-JP" altLang="en-US" sz="1050"/>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2109516964893153"/>
          <c:y val="0.19602537725795752"/>
          <c:w val="0.38655685795163741"/>
          <c:h val="0.71898737966993842"/>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9C2-4F97-89E0-9CCA3D5A90F7}"/>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F9C2-4F97-89E0-9CCA3D5A90F7}"/>
              </c:ext>
            </c:extLst>
          </c:dPt>
          <c:dLbls>
            <c:dLbl>
              <c:idx val="0"/>
              <c:layout>
                <c:manualLayout>
                  <c:x val="1.3335520559930008E-3"/>
                  <c:y val="-1.964494021580635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9C2-4F97-89E0-9CCA3D5A90F7}"/>
                </c:ext>
              </c:extLst>
            </c:dLbl>
            <c:dLbl>
              <c:idx val="1"/>
              <c:layout>
                <c:manualLayout>
                  <c:x val="1.0470034995625547E-2"/>
                  <c:y val="-1.530730533683289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C2-4F97-89E0-9CCA3D5A90F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第７!$E$4:$E$5</c:f>
              <c:strCache>
                <c:ptCount val="2"/>
                <c:pt idx="0">
                  <c:v>している</c:v>
                </c:pt>
                <c:pt idx="1">
                  <c:v>していない</c:v>
                </c:pt>
              </c:strCache>
            </c:strRef>
          </c:cat>
          <c:val>
            <c:numRef>
              <c:f>第７!$F$4:$F$5</c:f>
              <c:numCache>
                <c:formatCode>General</c:formatCode>
                <c:ptCount val="2"/>
                <c:pt idx="0">
                  <c:v>30</c:v>
                </c:pt>
                <c:pt idx="1">
                  <c:v>13</c:v>
                </c:pt>
              </c:numCache>
            </c:numRef>
          </c:val>
          <c:extLst>
            <c:ext xmlns:c16="http://schemas.microsoft.com/office/drawing/2014/chart" uri="{C3380CC4-5D6E-409C-BE32-E72D297353CC}">
              <c16:uniqueId val="{00000004-F9C2-4F97-89E0-9CCA3D5A90F7}"/>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2170985700470695E-2"/>
          <c:y val="0.68586521161904923"/>
          <c:w val="0.26169006326702304"/>
          <c:h val="0.2071955248303988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a:t>（２）サポートブックへの掲載情報</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第７!$E$8:$E$16</c:f>
              <c:strCache>
                <c:ptCount val="9"/>
                <c:pt idx="0">
                  <c:v>サポートファイルの説明</c:v>
                </c:pt>
                <c:pt idx="1">
                  <c:v>本人の基礎情報</c:v>
                </c:pt>
                <c:pt idx="2">
                  <c:v>利用している福祉サービス</c:v>
                </c:pt>
                <c:pt idx="3">
                  <c:v>うまくいった支援の例</c:v>
                </c:pt>
                <c:pt idx="4">
                  <c:v>本人の状態</c:v>
                </c:pt>
                <c:pt idx="5">
                  <c:v>サポートのネットワーク</c:v>
                </c:pt>
                <c:pt idx="6">
                  <c:v>成人期の項目</c:v>
                </c:pt>
                <c:pt idx="7">
                  <c:v>本人の思い</c:v>
                </c:pt>
                <c:pt idx="8">
                  <c:v>その他</c:v>
                </c:pt>
              </c:strCache>
            </c:strRef>
          </c:cat>
          <c:val>
            <c:numRef>
              <c:f>第７!$F$8:$F$16</c:f>
              <c:numCache>
                <c:formatCode>General</c:formatCode>
                <c:ptCount val="9"/>
                <c:pt idx="0">
                  <c:v>25</c:v>
                </c:pt>
                <c:pt idx="1">
                  <c:v>29</c:v>
                </c:pt>
                <c:pt idx="2">
                  <c:v>27</c:v>
                </c:pt>
                <c:pt idx="3">
                  <c:v>13</c:v>
                </c:pt>
                <c:pt idx="4">
                  <c:v>26</c:v>
                </c:pt>
                <c:pt idx="5">
                  <c:v>13</c:v>
                </c:pt>
                <c:pt idx="6">
                  <c:v>18</c:v>
                </c:pt>
                <c:pt idx="7">
                  <c:v>15</c:v>
                </c:pt>
                <c:pt idx="8">
                  <c:v>8</c:v>
                </c:pt>
              </c:numCache>
            </c:numRef>
          </c:val>
          <c:extLst>
            <c:ext xmlns:c16="http://schemas.microsoft.com/office/drawing/2014/chart" uri="{C3380CC4-5D6E-409C-BE32-E72D297353CC}">
              <c16:uniqueId val="{00000000-0669-48C3-A3CD-B993CF5F3528}"/>
            </c:ext>
          </c:extLst>
        </c:ser>
        <c:dLbls>
          <c:showLegendKey val="0"/>
          <c:showVal val="0"/>
          <c:showCatName val="0"/>
          <c:showSerName val="0"/>
          <c:showPercent val="0"/>
          <c:showBubbleSize val="0"/>
        </c:dLbls>
        <c:gapWidth val="182"/>
        <c:axId val="1502394447"/>
        <c:axId val="1502394863"/>
      </c:barChart>
      <c:catAx>
        <c:axId val="15023944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02394863"/>
        <c:crosses val="autoZero"/>
        <c:auto val="1"/>
        <c:lblAlgn val="ctr"/>
        <c:lblOffset val="100"/>
        <c:noMultiLvlLbl val="0"/>
      </c:catAx>
      <c:valAx>
        <c:axId val="150239486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394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b="0" i="0" u="none" strike="noStrike" baseline="0">
                <a:effectLst/>
              </a:rPr>
              <a:t>（４）配布場所</a:t>
            </a:r>
            <a:r>
              <a:rPr lang="ja-JP" altLang="en-US" sz="1000" b="0" i="0" u="none" strike="noStrike" baseline="0"/>
              <a:t> </a:t>
            </a:r>
            <a:endParaRPr lang="ja-JP" altLang="en-US" sz="1000"/>
          </a:p>
        </c:rich>
      </c:tx>
      <c:layout>
        <c:manualLayout>
          <c:xMode val="edge"/>
          <c:yMode val="edge"/>
          <c:x val="0.3757152230971128"/>
          <c:y val="2.7777777777777776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第７!$E$25:$E$36</c:f>
              <c:strCache>
                <c:ptCount val="12"/>
                <c:pt idx="0">
                  <c:v>担当課・関係課（福祉）</c:v>
                </c:pt>
                <c:pt idx="1">
                  <c:v>担当課・関係課（教育）</c:v>
                </c:pt>
                <c:pt idx="2">
                  <c:v>乳幼児健康診査（乳幼児健診）時</c:v>
                </c:pt>
                <c:pt idx="3">
                  <c:v>乳幼児健診のフォロー等</c:v>
                </c:pt>
                <c:pt idx="4">
                  <c:v>児童発達支援センター</c:v>
                </c:pt>
                <c:pt idx="5">
                  <c:v>障がい児通所支援事業所</c:v>
                </c:pt>
                <c:pt idx="6">
                  <c:v>障がい児相談支援事業所等</c:v>
                </c:pt>
                <c:pt idx="7">
                  <c:v>保育所、幼稚園、こども園等</c:v>
                </c:pt>
                <c:pt idx="8">
                  <c:v>小学校、中学校、高等学校</c:v>
                </c:pt>
                <c:pt idx="9">
                  <c:v>医療機関</c:v>
                </c:pt>
                <c:pt idx="10">
                  <c:v>市町村のホームページ等からのダウンロード</c:v>
                </c:pt>
                <c:pt idx="11">
                  <c:v>その他</c:v>
                </c:pt>
              </c:strCache>
            </c:strRef>
          </c:cat>
          <c:val>
            <c:numRef>
              <c:f>第７!$F$25:$F$36</c:f>
              <c:numCache>
                <c:formatCode>General</c:formatCode>
                <c:ptCount val="12"/>
                <c:pt idx="0">
                  <c:v>24</c:v>
                </c:pt>
                <c:pt idx="1">
                  <c:v>11</c:v>
                </c:pt>
                <c:pt idx="2">
                  <c:v>2</c:v>
                </c:pt>
                <c:pt idx="3">
                  <c:v>10</c:v>
                </c:pt>
                <c:pt idx="4">
                  <c:v>9</c:v>
                </c:pt>
                <c:pt idx="5">
                  <c:v>4</c:v>
                </c:pt>
                <c:pt idx="6">
                  <c:v>4</c:v>
                </c:pt>
                <c:pt idx="7">
                  <c:v>8</c:v>
                </c:pt>
                <c:pt idx="8">
                  <c:v>10</c:v>
                </c:pt>
                <c:pt idx="9">
                  <c:v>1</c:v>
                </c:pt>
                <c:pt idx="10">
                  <c:v>15</c:v>
                </c:pt>
                <c:pt idx="11">
                  <c:v>6</c:v>
                </c:pt>
              </c:numCache>
            </c:numRef>
          </c:val>
          <c:extLst>
            <c:ext xmlns:c16="http://schemas.microsoft.com/office/drawing/2014/chart" uri="{C3380CC4-5D6E-409C-BE32-E72D297353CC}">
              <c16:uniqueId val="{00000000-23BF-475E-9205-7F9626091077}"/>
            </c:ext>
          </c:extLst>
        </c:ser>
        <c:dLbls>
          <c:showLegendKey val="0"/>
          <c:showVal val="0"/>
          <c:showCatName val="0"/>
          <c:showSerName val="0"/>
          <c:showPercent val="0"/>
          <c:showBubbleSize val="0"/>
        </c:dLbls>
        <c:gapWidth val="182"/>
        <c:axId val="1502666815"/>
        <c:axId val="1502660575"/>
      </c:barChart>
      <c:catAx>
        <c:axId val="150266681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ea"/>
                <a:ea typeface="+mn-ea"/>
                <a:cs typeface="+mn-cs"/>
              </a:defRPr>
            </a:pPr>
            <a:endParaRPr lang="ja-JP"/>
          </a:p>
        </c:txPr>
        <c:crossAx val="1502660575"/>
        <c:crosses val="autoZero"/>
        <c:auto val="1"/>
        <c:lblAlgn val="ctr"/>
        <c:lblOffset val="100"/>
        <c:noMultiLvlLbl val="0"/>
      </c:catAx>
      <c:valAx>
        <c:axId val="150266057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666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b="0" i="0" u="none" strike="noStrike" baseline="0">
                <a:effectLst/>
              </a:rPr>
              <a:t>（３）配布対象</a:t>
            </a:r>
            <a:r>
              <a:rPr lang="ja-JP" altLang="en-US" sz="1000" b="0" i="0" u="none" strike="noStrike" baseline="0"/>
              <a:t> </a:t>
            </a:r>
            <a:endParaRPr lang="ja-JP" altLang="en-US" sz="100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926061847427767"/>
          <c:y val="0.25590295682641623"/>
          <c:w val="0.56524010477206055"/>
          <c:h val="0.67219286137300682"/>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第７!$E$19:$E$22</c:f>
              <c:strCache>
                <c:ptCount val="4"/>
                <c:pt idx="0">
                  <c:v>支援の必要な子ども・成人</c:v>
                </c:pt>
                <c:pt idx="1">
                  <c:v>0～18歳の児童</c:v>
                </c:pt>
                <c:pt idx="2">
                  <c:v>全ての住民
（障がいの有無や年齢制限なし）</c:v>
                </c:pt>
                <c:pt idx="3">
                  <c:v>その他</c:v>
                </c:pt>
              </c:strCache>
            </c:strRef>
          </c:cat>
          <c:val>
            <c:numRef>
              <c:f>第７!$F$19:$F$22</c:f>
              <c:numCache>
                <c:formatCode>General</c:formatCode>
                <c:ptCount val="4"/>
                <c:pt idx="0">
                  <c:v>17</c:v>
                </c:pt>
                <c:pt idx="1">
                  <c:v>7</c:v>
                </c:pt>
                <c:pt idx="2">
                  <c:v>3</c:v>
                </c:pt>
                <c:pt idx="3">
                  <c:v>6</c:v>
                </c:pt>
              </c:numCache>
            </c:numRef>
          </c:val>
          <c:extLst>
            <c:ext xmlns:c16="http://schemas.microsoft.com/office/drawing/2014/chart" uri="{C3380CC4-5D6E-409C-BE32-E72D297353CC}">
              <c16:uniqueId val="{00000000-32C1-4EDB-9FAA-41026F4CE3FF}"/>
            </c:ext>
          </c:extLst>
        </c:ser>
        <c:dLbls>
          <c:showLegendKey val="0"/>
          <c:showVal val="0"/>
          <c:showCatName val="0"/>
          <c:showSerName val="0"/>
          <c:showPercent val="0"/>
          <c:showBubbleSize val="0"/>
        </c:dLbls>
        <c:gapWidth val="182"/>
        <c:axId val="1259552671"/>
        <c:axId val="1259554335"/>
      </c:barChart>
      <c:catAx>
        <c:axId val="12595526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259554335"/>
        <c:crosses val="autoZero"/>
        <c:auto val="1"/>
        <c:lblAlgn val="ctr"/>
        <c:lblOffset val="100"/>
        <c:noMultiLvlLbl val="0"/>
      </c:catAx>
      <c:valAx>
        <c:axId val="125955433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595526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b="0" i="0" u="none" strike="noStrike" baseline="0">
                <a:effectLst/>
              </a:rPr>
              <a:t>（５）サポートファイル普及のための工夫・取組</a:t>
            </a:r>
            <a:r>
              <a:rPr lang="ja-JP" altLang="en-US" sz="1000" b="0" i="0" u="none" strike="noStrike" baseline="0"/>
              <a:t> </a:t>
            </a:r>
            <a:endParaRPr lang="ja-JP" altLang="en-US" sz="100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48214982043471977"/>
          <c:y val="0.25394845445957154"/>
          <c:w val="0.44552232090510718"/>
          <c:h val="0.69085437865256483"/>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第７!$E$39:$E$43</c:f>
              <c:strCache>
                <c:ptCount val="5"/>
                <c:pt idx="0">
                  <c:v>サポートファイルの概要・
記入方法を周知する会の実施</c:v>
                </c:pt>
                <c:pt idx="1">
                  <c:v>サポートファイルの
取組報告会の実施</c:v>
                </c:pt>
                <c:pt idx="2">
                  <c:v>乳幼児健診のフォロー教室での
サポートファイルの作成</c:v>
                </c:pt>
                <c:pt idx="3">
                  <c:v>関連業務でのサポート
ファイルの紹介・提供</c:v>
                </c:pt>
                <c:pt idx="4">
                  <c:v>その他</c:v>
                </c:pt>
              </c:strCache>
            </c:strRef>
          </c:cat>
          <c:val>
            <c:numRef>
              <c:f>第７!$F$39:$F$43</c:f>
              <c:numCache>
                <c:formatCode>General</c:formatCode>
                <c:ptCount val="5"/>
                <c:pt idx="0">
                  <c:v>12</c:v>
                </c:pt>
                <c:pt idx="1">
                  <c:v>4</c:v>
                </c:pt>
                <c:pt idx="2">
                  <c:v>4</c:v>
                </c:pt>
                <c:pt idx="3">
                  <c:v>17</c:v>
                </c:pt>
                <c:pt idx="4">
                  <c:v>11</c:v>
                </c:pt>
              </c:numCache>
            </c:numRef>
          </c:val>
          <c:extLst>
            <c:ext xmlns:c16="http://schemas.microsoft.com/office/drawing/2014/chart" uri="{C3380CC4-5D6E-409C-BE32-E72D297353CC}">
              <c16:uniqueId val="{00000000-6B2E-4396-A03E-F4A1F4537BD7}"/>
            </c:ext>
          </c:extLst>
        </c:ser>
        <c:dLbls>
          <c:dLblPos val="outEnd"/>
          <c:showLegendKey val="0"/>
          <c:showVal val="1"/>
          <c:showCatName val="0"/>
          <c:showSerName val="0"/>
          <c:showPercent val="0"/>
          <c:showBubbleSize val="0"/>
        </c:dLbls>
        <c:gapWidth val="182"/>
        <c:axId val="1245143599"/>
        <c:axId val="1245148175"/>
      </c:barChart>
      <c:catAx>
        <c:axId val="124514359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245148175"/>
        <c:crosses val="autoZero"/>
        <c:auto val="1"/>
        <c:lblAlgn val="ctr"/>
        <c:lblOffset val="100"/>
        <c:noMultiLvlLbl val="0"/>
      </c:catAx>
      <c:valAx>
        <c:axId val="124514817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451435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b="0" i="0" u="none" strike="noStrike" baseline="0" dirty="0">
                <a:effectLst/>
              </a:rPr>
              <a:t>（７）サポートファイルの導入・活用促進に向け必要となる取組み</a:t>
            </a:r>
            <a:r>
              <a:rPr lang="ja-JP" altLang="en-US" sz="1000" b="0" i="0" u="none" strike="noStrike" baseline="0" dirty="0"/>
              <a:t> </a:t>
            </a:r>
            <a:endParaRPr lang="ja-JP" altLang="en-US" sz="1000" dirty="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48727940851561957"/>
          <c:y val="0.23429753572470108"/>
          <c:w val="0.47572061320369646"/>
          <c:h val="0.71477653834937305"/>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第７!$E$53:$E$61</c:f>
              <c:strCache>
                <c:ptCount val="9"/>
                <c:pt idx="0">
                  <c:v>関係部局を取りまとめる所管部署等</c:v>
                </c:pt>
                <c:pt idx="1">
                  <c:v>地域の幅広い機関が共通認識のもと活用すること</c:v>
                </c:pt>
                <c:pt idx="2">
                  <c:v>単一市町村を超えたより広域的な取組み</c:v>
                </c:pt>
                <c:pt idx="3">
                  <c:v>本人・保護者の理解を得ること</c:v>
                </c:pt>
                <c:pt idx="4">
                  <c:v>個人情報保護に留意した運用方法の整理</c:v>
                </c:pt>
                <c:pt idx="5">
                  <c:v>継続的な取り組みが可能となる十分な予算</c:v>
                </c:pt>
                <c:pt idx="6">
                  <c:v>サポートファイルを使いこなすシステムの構築</c:v>
                </c:pt>
                <c:pt idx="7">
                  <c:v>利便性を踏まえIT化を検討すること</c:v>
                </c:pt>
                <c:pt idx="8">
                  <c:v>その他</c:v>
                </c:pt>
              </c:strCache>
            </c:strRef>
          </c:cat>
          <c:val>
            <c:numRef>
              <c:f>第７!$F$53:$F$61</c:f>
              <c:numCache>
                <c:formatCode>General</c:formatCode>
                <c:ptCount val="9"/>
                <c:pt idx="0">
                  <c:v>12</c:v>
                </c:pt>
                <c:pt idx="1">
                  <c:v>27</c:v>
                </c:pt>
                <c:pt idx="2">
                  <c:v>2</c:v>
                </c:pt>
                <c:pt idx="3">
                  <c:v>16</c:v>
                </c:pt>
                <c:pt idx="4">
                  <c:v>11</c:v>
                </c:pt>
                <c:pt idx="5">
                  <c:v>8</c:v>
                </c:pt>
                <c:pt idx="6">
                  <c:v>16</c:v>
                </c:pt>
                <c:pt idx="7">
                  <c:v>10</c:v>
                </c:pt>
                <c:pt idx="8">
                  <c:v>4</c:v>
                </c:pt>
              </c:numCache>
            </c:numRef>
          </c:val>
          <c:extLst>
            <c:ext xmlns:c16="http://schemas.microsoft.com/office/drawing/2014/chart" uri="{C3380CC4-5D6E-409C-BE32-E72D297353CC}">
              <c16:uniqueId val="{00000000-B61E-466A-BC84-9422E24DFCAB}"/>
            </c:ext>
          </c:extLst>
        </c:ser>
        <c:dLbls>
          <c:dLblPos val="outEnd"/>
          <c:showLegendKey val="0"/>
          <c:showVal val="1"/>
          <c:showCatName val="0"/>
          <c:showSerName val="0"/>
          <c:showPercent val="0"/>
          <c:showBubbleSize val="0"/>
        </c:dLbls>
        <c:gapWidth val="182"/>
        <c:axId val="1317062975"/>
        <c:axId val="1317056319"/>
      </c:barChart>
      <c:catAx>
        <c:axId val="13170629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317056319"/>
        <c:crosses val="autoZero"/>
        <c:auto val="1"/>
        <c:lblAlgn val="ctr"/>
        <c:lblOffset val="100"/>
        <c:noMultiLvlLbl val="0"/>
      </c:catAx>
      <c:valAx>
        <c:axId val="131705631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17062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b="0" i="0" u="none" strike="noStrike" baseline="0">
                <a:effectLst/>
              </a:rPr>
              <a:t>（６）サポートファイルを作成していない理由</a:t>
            </a:r>
            <a:r>
              <a:rPr lang="ja-JP" altLang="en-US" sz="1000" b="0" i="0" u="none" strike="noStrike" baseline="0"/>
              <a:t> </a:t>
            </a:r>
            <a:endParaRPr lang="ja-JP" altLang="en-US" sz="100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第７!$E$46:$E$49</c:f>
              <c:strCache>
                <c:ptCount val="4"/>
                <c:pt idx="0">
                  <c:v>独自の様式を作成し活用しているため</c:v>
                </c:pt>
                <c:pt idx="1">
                  <c:v>個別の引継書等を活用しているため</c:v>
                </c:pt>
                <c:pt idx="2">
                  <c:v>作成しなくても特に支障がないため</c:v>
                </c:pt>
                <c:pt idx="3">
                  <c:v>今後作成することを検討している</c:v>
                </c:pt>
              </c:strCache>
            </c:strRef>
          </c:cat>
          <c:val>
            <c:numRef>
              <c:f>第７!$F$46:$F$49</c:f>
              <c:numCache>
                <c:formatCode>General</c:formatCode>
                <c:ptCount val="4"/>
                <c:pt idx="0">
                  <c:v>2</c:v>
                </c:pt>
                <c:pt idx="1">
                  <c:v>6</c:v>
                </c:pt>
                <c:pt idx="2">
                  <c:v>4</c:v>
                </c:pt>
                <c:pt idx="3">
                  <c:v>3</c:v>
                </c:pt>
              </c:numCache>
            </c:numRef>
          </c:val>
          <c:extLst>
            <c:ext xmlns:c16="http://schemas.microsoft.com/office/drawing/2014/chart" uri="{C3380CC4-5D6E-409C-BE32-E72D297353CC}">
              <c16:uniqueId val="{00000000-0592-4001-AD57-CC9ED65B99CD}"/>
            </c:ext>
          </c:extLst>
        </c:ser>
        <c:dLbls>
          <c:dLblPos val="outEnd"/>
          <c:showLegendKey val="0"/>
          <c:showVal val="1"/>
          <c:showCatName val="0"/>
          <c:showSerName val="0"/>
          <c:showPercent val="0"/>
          <c:showBubbleSize val="0"/>
        </c:dLbls>
        <c:gapWidth val="182"/>
        <c:axId val="1449983087"/>
        <c:axId val="1449973103"/>
      </c:barChart>
      <c:catAx>
        <c:axId val="144998308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449973103"/>
        <c:crosses val="autoZero"/>
        <c:auto val="1"/>
        <c:lblAlgn val="ctr"/>
        <c:lblOffset val="100"/>
        <c:noMultiLvlLbl val="0"/>
      </c:catAx>
      <c:valAx>
        <c:axId val="144997310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449983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（１）引継ぎの有無</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0617978741883883"/>
          <c:y val="0.16480522998335656"/>
          <c:w val="0.44251819113867785"/>
          <c:h val="0.6964959109212430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394-48C8-9BF2-43DD948C8336}"/>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1394-48C8-9BF2-43DD948C8336}"/>
              </c:ext>
            </c:extLst>
          </c:dPt>
          <c:dLbls>
            <c:dLbl>
              <c:idx val="0"/>
              <c:layout>
                <c:manualLayout>
                  <c:x val="0.16752411825658903"/>
                  <c:y val="-9.629000614487942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94-48C8-9BF2-43DD948C8336}"/>
                </c:ext>
              </c:extLst>
            </c:dLbl>
            <c:dLbl>
              <c:idx val="1"/>
              <c:layout>
                <c:manualLayout>
                  <c:x val="1.388875685507549E-2"/>
                  <c:y val="1.624280645164828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10138888888888889"/>
                      <c:h val="0.10300925925925926"/>
                    </c:manualLayout>
                  </c15:layout>
                </c:ext>
                <c:ext xmlns:c16="http://schemas.microsoft.com/office/drawing/2014/chart" uri="{C3380CC4-5D6E-409C-BE32-E72D297353CC}">
                  <c16:uniqueId val="{00000003-1394-48C8-9BF2-43DD948C83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第７!$E$64:$E$65</c:f>
              <c:strCache>
                <c:ptCount val="2"/>
                <c:pt idx="0">
                  <c:v>あり</c:v>
                </c:pt>
                <c:pt idx="1">
                  <c:v>なし</c:v>
                </c:pt>
              </c:strCache>
            </c:strRef>
          </c:cat>
          <c:val>
            <c:numRef>
              <c:f>第７!$F$64:$F$65</c:f>
              <c:numCache>
                <c:formatCode>General</c:formatCode>
                <c:ptCount val="2"/>
                <c:pt idx="0">
                  <c:v>42</c:v>
                </c:pt>
                <c:pt idx="1">
                  <c:v>1</c:v>
                </c:pt>
              </c:numCache>
            </c:numRef>
          </c:val>
          <c:extLst>
            <c:ext xmlns:c16="http://schemas.microsoft.com/office/drawing/2014/chart" uri="{C3380CC4-5D6E-409C-BE32-E72D297353CC}">
              <c16:uniqueId val="{00000004-1394-48C8-9BF2-43DD948C833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4830308702737534"/>
          <c:y val="0.85578358911409558"/>
          <c:w val="0.32168651062862597"/>
          <c:h val="8.846579429604575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（２）引き継いでいる情報</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第７!$E$68:$E$74</c:f>
              <c:strCache>
                <c:ptCount val="7"/>
                <c:pt idx="0">
                  <c:v>診断名</c:v>
                </c:pt>
                <c:pt idx="1">
                  <c:v>本人の状態</c:v>
                </c:pt>
                <c:pt idx="2">
                  <c:v>所持している手帳</c:v>
                </c:pt>
                <c:pt idx="3">
                  <c:v>利用している福祉サービス</c:v>
                </c:pt>
                <c:pt idx="4">
                  <c:v>健診・発達検査結果等</c:v>
                </c:pt>
                <c:pt idx="5">
                  <c:v>保護者のニーズや困りごと</c:v>
                </c:pt>
                <c:pt idx="6">
                  <c:v>その他</c:v>
                </c:pt>
              </c:strCache>
            </c:strRef>
          </c:cat>
          <c:val>
            <c:numRef>
              <c:f>第７!$F$68:$F$74</c:f>
              <c:numCache>
                <c:formatCode>General</c:formatCode>
                <c:ptCount val="7"/>
                <c:pt idx="0">
                  <c:v>30</c:v>
                </c:pt>
                <c:pt idx="1">
                  <c:v>39</c:v>
                </c:pt>
                <c:pt idx="2">
                  <c:v>29</c:v>
                </c:pt>
                <c:pt idx="3">
                  <c:v>32</c:v>
                </c:pt>
                <c:pt idx="4">
                  <c:v>37</c:v>
                </c:pt>
                <c:pt idx="5">
                  <c:v>33</c:v>
                </c:pt>
                <c:pt idx="6">
                  <c:v>2</c:v>
                </c:pt>
              </c:numCache>
            </c:numRef>
          </c:val>
          <c:extLst>
            <c:ext xmlns:c16="http://schemas.microsoft.com/office/drawing/2014/chart" uri="{C3380CC4-5D6E-409C-BE32-E72D297353CC}">
              <c16:uniqueId val="{00000000-09AE-4507-A99A-2C939B98F22E}"/>
            </c:ext>
          </c:extLst>
        </c:ser>
        <c:dLbls>
          <c:dLblPos val="outEnd"/>
          <c:showLegendKey val="0"/>
          <c:showVal val="1"/>
          <c:showCatName val="0"/>
          <c:showSerName val="0"/>
          <c:showPercent val="0"/>
          <c:showBubbleSize val="0"/>
        </c:dLbls>
        <c:gapWidth val="182"/>
        <c:axId val="846815743"/>
        <c:axId val="846799103"/>
      </c:barChart>
      <c:catAx>
        <c:axId val="84681574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846799103"/>
        <c:crosses val="autoZero"/>
        <c:auto val="1"/>
        <c:lblAlgn val="ctr"/>
        <c:lblOffset val="100"/>
        <c:noMultiLvlLbl val="0"/>
      </c:catAx>
      <c:valAx>
        <c:axId val="84679910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46815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（３）引継ぎの手法</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0533573928258967"/>
          <c:y val="0.26029437929284832"/>
          <c:w val="0.65144203849518811"/>
          <c:h val="0.6980391553893025"/>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第７!$E$77:$E$83</c:f>
              <c:strCache>
                <c:ptCount val="7"/>
                <c:pt idx="0">
                  <c:v>支援計画や指導計画</c:v>
                </c:pt>
                <c:pt idx="1">
                  <c:v>サポートファイル</c:v>
                </c:pt>
                <c:pt idx="2">
                  <c:v>相談・支援手帳</c:v>
                </c:pt>
                <c:pt idx="3">
                  <c:v>独自の引継ぎシート等</c:v>
                </c:pt>
                <c:pt idx="4">
                  <c:v>巡回支援や相談支援を活用</c:v>
                </c:pt>
                <c:pt idx="5">
                  <c:v>口頭のみ</c:v>
                </c:pt>
                <c:pt idx="6">
                  <c:v>その他</c:v>
                </c:pt>
              </c:strCache>
            </c:strRef>
          </c:cat>
          <c:val>
            <c:numRef>
              <c:f>第７!$F$77:$F$83</c:f>
              <c:numCache>
                <c:formatCode>General</c:formatCode>
                <c:ptCount val="7"/>
                <c:pt idx="0">
                  <c:v>19</c:v>
                </c:pt>
                <c:pt idx="1">
                  <c:v>16</c:v>
                </c:pt>
                <c:pt idx="2">
                  <c:v>4</c:v>
                </c:pt>
                <c:pt idx="3">
                  <c:v>21</c:v>
                </c:pt>
                <c:pt idx="4">
                  <c:v>13</c:v>
                </c:pt>
                <c:pt idx="5">
                  <c:v>12</c:v>
                </c:pt>
                <c:pt idx="6">
                  <c:v>5</c:v>
                </c:pt>
              </c:numCache>
            </c:numRef>
          </c:val>
          <c:extLst>
            <c:ext xmlns:c16="http://schemas.microsoft.com/office/drawing/2014/chart" uri="{C3380CC4-5D6E-409C-BE32-E72D297353CC}">
              <c16:uniqueId val="{00000000-DE58-4999-A24B-59350F0D1130}"/>
            </c:ext>
          </c:extLst>
        </c:ser>
        <c:dLbls>
          <c:dLblPos val="outEnd"/>
          <c:showLegendKey val="0"/>
          <c:showVal val="1"/>
          <c:showCatName val="0"/>
          <c:showSerName val="0"/>
          <c:showPercent val="0"/>
          <c:showBubbleSize val="0"/>
        </c:dLbls>
        <c:gapWidth val="182"/>
        <c:axId val="846838623"/>
        <c:axId val="846825311"/>
      </c:barChart>
      <c:catAx>
        <c:axId val="8468386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846825311"/>
        <c:crosses val="autoZero"/>
        <c:auto val="1"/>
        <c:lblAlgn val="ctr"/>
        <c:lblOffset val="100"/>
        <c:noMultiLvlLbl val="0"/>
      </c:catAx>
      <c:valAx>
        <c:axId val="846825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468386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b="0" i="0" u="none" strike="noStrike" baseline="0">
                <a:effectLst/>
              </a:rPr>
              <a:t>（４）成人の発達障がいの診断が可能な医療機関の数</a:t>
            </a:r>
            <a:r>
              <a:rPr lang="ja-JP" altLang="en-US" sz="1000" b="0" i="0" u="none" strike="noStrike" baseline="0"/>
              <a:t> </a:t>
            </a:r>
            <a:endParaRPr lang="ja-JP" altLang="en-US" sz="1000"/>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8399573548889556"/>
          <c:y val="0.18376185075835216"/>
          <c:w val="0.418081535855647"/>
          <c:h val="0.7655160200085455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10C-4695-BA8A-DF2AAA6B2DDC}"/>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A10C-4695-BA8A-DF2AAA6B2DDC}"/>
              </c:ext>
            </c:extLst>
          </c:dPt>
          <c:dLbls>
            <c:dLbl>
              <c:idx val="0"/>
              <c:layout>
                <c:manualLayout>
                  <c:x val="-1.6588363954505688E-2"/>
                  <c:y val="1.484981044036164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0C-4695-BA8A-DF2AAA6B2DDC}"/>
                </c:ext>
              </c:extLst>
            </c:dLbl>
            <c:dLbl>
              <c:idx val="1"/>
              <c:layout>
                <c:manualLayout>
                  <c:x val="-2.070363079615048E-2"/>
                  <c:y val="-4.170020414114902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0C-4695-BA8A-DF2AAA6B2DD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第５!$E$20:$E$21</c:f>
              <c:strCache>
                <c:ptCount val="2"/>
                <c:pt idx="0">
                  <c:v>十分</c:v>
                </c:pt>
                <c:pt idx="1">
                  <c:v>不十分</c:v>
                </c:pt>
              </c:strCache>
            </c:strRef>
          </c:cat>
          <c:val>
            <c:numRef>
              <c:f>第５!$F$20:$F$21</c:f>
              <c:numCache>
                <c:formatCode>General</c:formatCode>
                <c:ptCount val="2"/>
                <c:pt idx="0">
                  <c:v>5</c:v>
                </c:pt>
                <c:pt idx="1">
                  <c:v>38</c:v>
                </c:pt>
              </c:numCache>
            </c:numRef>
          </c:val>
          <c:extLst>
            <c:ext xmlns:c16="http://schemas.microsoft.com/office/drawing/2014/chart" uri="{C3380CC4-5D6E-409C-BE32-E72D297353CC}">
              <c16:uniqueId val="{00000004-A10C-4695-BA8A-DF2AAA6B2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74270899975457794"/>
          <c:y val="0.73818940009702283"/>
          <c:w val="0.13294049708618788"/>
          <c:h val="0.174706040535462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（１）引継ぎの有無</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ECE-46F7-B882-E47214B33668}"/>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EECE-46F7-B882-E47214B33668}"/>
              </c:ext>
            </c:extLst>
          </c:dPt>
          <c:dLbls>
            <c:dLbl>
              <c:idx val="0"/>
              <c:layout>
                <c:manualLayout>
                  <c:x val="0.1048433839874887"/>
                  <c:y val="-4.504120317506355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CE-46F7-B882-E47214B33668}"/>
                </c:ext>
              </c:extLst>
            </c:dLbl>
            <c:dLbl>
              <c:idx val="1"/>
              <c:layout>
                <c:manualLayout>
                  <c:x val="3.1944444444443935E-3"/>
                  <c:y val="2.9986876640419949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CE-46F7-B882-E47214B3366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第７!$E$92:$E$93</c:f>
              <c:strCache>
                <c:ptCount val="2"/>
                <c:pt idx="0">
                  <c:v>あり</c:v>
                </c:pt>
                <c:pt idx="1">
                  <c:v>なし</c:v>
                </c:pt>
              </c:strCache>
            </c:strRef>
          </c:cat>
          <c:val>
            <c:numRef>
              <c:f>第７!$F$92:$F$93</c:f>
              <c:numCache>
                <c:formatCode>General</c:formatCode>
                <c:ptCount val="2"/>
                <c:pt idx="0">
                  <c:v>40</c:v>
                </c:pt>
                <c:pt idx="1">
                  <c:v>3</c:v>
                </c:pt>
              </c:numCache>
            </c:numRef>
          </c:val>
          <c:extLst>
            <c:ext xmlns:c16="http://schemas.microsoft.com/office/drawing/2014/chart" uri="{C3380CC4-5D6E-409C-BE32-E72D297353CC}">
              <c16:uniqueId val="{00000004-EECE-46F7-B882-E47214B33668}"/>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（２）引き継いでいる情報</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第７!$E$96:$E$102</c:f>
              <c:strCache>
                <c:ptCount val="7"/>
                <c:pt idx="0">
                  <c:v>診断名</c:v>
                </c:pt>
                <c:pt idx="1">
                  <c:v>本人の状態</c:v>
                </c:pt>
                <c:pt idx="2">
                  <c:v>所持している手帳</c:v>
                </c:pt>
                <c:pt idx="3">
                  <c:v>利用している福祉サービス</c:v>
                </c:pt>
                <c:pt idx="4">
                  <c:v>健診・発達検査結果等</c:v>
                </c:pt>
                <c:pt idx="5">
                  <c:v>保護者のニーズや困りごと</c:v>
                </c:pt>
                <c:pt idx="6">
                  <c:v>その他</c:v>
                </c:pt>
              </c:strCache>
            </c:strRef>
          </c:cat>
          <c:val>
            <c:numRef>
              <c:f>第７!$F$96:$F$102</c:f>
              <c:numCache>
                <c:formatCode>General</c:formatCode>
                <c:ptCount val="7"/>
                <c:pt idx="0">
                  <c:v>34</c:v>
                </c:pt>
                <c:pt idx="1">
                  <c:v>38</c:v>
                </c:pt>
                <c:pt idx="2">
                  <c:v>32</c:v>
                </c:pt>
                <c:pt idx="3">
                  <c:v>33</c:v>
                </c:pt>
                <c:pt idx="4">
                  <c:v>31</c:v>
                </c:pt>
                <c:pt idx="5">
                  <c:v>33</c:v>
                </c:pt>
                <c:pt idx="6">
                  <c:v>5</c:v>
                </c:pt>
              </c:numCache>
            </c:numRef>
          </c:val>
          <c:extLst>
            <c:ext xmlns:c16="http://schemas.microsoft.com/office/drawing/2014/chart" uri="{C3380CC4-5D6E-409C-BE32-E72D297353CC}">
              <c16:uniqueId val="{00000000-426A-49D8-980C-9D28EE8DFA08}"/>
            </c:ext>
          </c:extLst>
        </c:ser>
        <c:dLbls>
          <c:dLblPos val="outEnd"/>
          <c:showLegendKey val="0"/>
          <c:showVal val="1"/>
          <c:showCatName val="0"/>
          <c:showSerName val="0"/>
          <c:showPercent val="0"/>
          <c:showBubbleSize val="0"/>
        </c:dLbls>
        <c:gapWidth val="182"/>
        <c:axId val="840821711"/>
        <c:axId val="840814223"/>
      </c:barChart>
      <c:catAx>
        <c:axId val="84082171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840814223"/>
        <c:crosses val="autoZero"/>
        <c:auto val="1"/>
        <c:lblAlgn val="ctr"/>
        <c:lblOffset val="100"/>
        <c:noMultiLvlLbl val="0"/>
      </c:catAx>
      <c:valAx>
        <c:axId val="84081422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40821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（３）引継ぎの手法</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第７!$E$105:$E$111</c:f>
              <c:strCache>
                <c:ptCount val="7"/>
                <c:pt idx="0">
                  <c:v>支援計画や指導計画</c:v>
                </c:pt>
                <c:pt idx="1">
                  <c:v>サポートファイル</c:v>
                </c:pt>
                <c:pt idx="2">
                  <c:v>相談・支援手帳</c:v>
                </c:pt>
                <c:pt idx="3">
                  <c:v>独自の引継ぎシート等</c:v>
                </c:pt>
                <c:pt idx="4">
                  <c:v>巡回支援や相談支援を活用</c:v>
                </c:pt>
                <c:pt idx="5">
                  <c:v>口頭のみ</c:v>
                </c:pt>
                <c:pt idx="6">
                  <c:v>その他</c:v>
                </c:pt>
              </c:strCache>
            </c:strRef>
          </c:cat>
          <c:val>
            <c:numRef>
              <c:f>第７!$F$105:$F$111</c:f>
              <c:numCache>
                <c:formatCode>General</c:formatCode>
                <c:ptCount val="7"/>
                <c:pt idx="0">
                  <c:v>24</c:v>
                </c:pt>
                <c:pt idx="1">
                  <c:v>14</c:v>
                </c:pt>
                <c:pt idx="2">
                  <c:v>5</c:v>
                </c:pt>
                <c:pt idx="3">
                  <c:v>22</c:v>
                </c:pt>
                <c:pt idx="4">
                  <c:v>9</c:v>
                </c:pt>
                <c:pt idx="5">
                  <c:v>9</c:v>
                </c:pt>
                <c:pt idx="6">
                  <c:v>8</c:v>
                </c:pt>
              </c:numCache>
            </c:numRef>
          </c:val>
          <c:extLst>
            <c:ext xmlns:c16="http://schemas.microsoft.com/office/drawing/2014/chart" uri="{C3380CC4-5D6E-409C-BE32-E72D297353CC}">
              <c16:uniqueId val="{00000000-1A18-41D4-96A1-1CEDEA1FA1C2}"/>
            </c:ext>
          </c:extLst>
        </c:ser>
        <c:dLbls>
          <c:dLblPos val="outEnd"/>
          <c:showLegendKey val="0"/>
          <c:showVal val="1"/>
          <c:showCatName val="0"/>
          <c:showSerName val="0"/>
          <c:showPercent val="0"/>
          <c:showBubbleSize val="0"/>
        </c:dLbls>
        <c:gapWidth val="182"/>
        <c:axId val="840773871"/>
        <c:axId val="840776367"/>
      </c:barChart>
      <c:catAx>
        <c:axId val="8407738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840776367"/>
        <c:crosses val="autoZero"/>
        <c:auto val="1"/>
        <c:lblAlgn val="ctr"/>
        <c:lblOffset val="100"/>
        <c:noMultiLvlLbl val="0"/>
      </c:catAx>
      <c:valAx>
        <c:axId val="840776367"/>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407738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（１）引継ぎの有無</a:t>
            </a:r>
            <a:r>
              <a:rPr lang="ja-JP" altLang="en-US" sz="1100" b="0" i="0" u="none" strike="noStrike" baseline="0"/>
              <a:t> </a:t>
            </a:r>
            <a:endParaRPr lang="ja-JP" altLang="en-US" sz="1100"/>
          </a:p>
        </c:rich>
      </c:tx>
      <c:layout>
        <c:manualLayout>
          <c:xMode val="edge"/>
          <c:yMode val="edge"/>
          <c:x val="0.25923281370427548"/>
          <c:y val="2.0451880268573447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288-4538-8977-D146E31182C9}"/>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2288-4538-8977-D146E31182C9}"/>
              </c:ext>
            </c:extLst>
          </c:dPt>
          <c:dLbls>
            <c:dLbl>
              <c:idx val="0"/>
              <c:layout>
                <c:manualLayout>
                  <c:x val="0.16063292315755601"/>
                  <c:y val="-5.38068034870616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288-4538-8977-D146E31182C9}"/>
                </c:ext>
              </c:extLst>
            </c:dLbl>
            <c:dLbl>
              <c:idx val="1"/>
              <c:layout>
                <c:manualLayout>
                  <c:x val="-1.0695975503062168E-2"/>
                  <c:y val="-3.438684747739865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288-4538-8977-D146E31182C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第７!$E$120:$E$121</c:f>
              <c:strCache>
                <c:ptCount val="2"/>
                <c:pt idx="0">
                  <c:v>あり</c:v>
                </c:pt>
                <c:pt idx="1">
                  <c:v>なし</c:v>
                </c:pt>
              </c:strCache>
            </c:strRef>
          </c:cat>
          <c:val>
            <c:numRef>
              <c:f>第７!$F$120:$F$121</c:f>
              <c:numCache>
                <c:formatCode>General</c:formatCode>
                <c:ptCount val="2"/>
                <c:pt idx="0">
                  <c:v>42</c:v>
                </c:pt>
                <c:pt idx="1">
                  <c:v>1</c:v>
                </c:pt>
              </c:numCache>
            </c:numRef>
          </c:val>
          <c:extLst>
            <c:ext xmlns:c16="http://schemas.microsoft.com/office/drawing/2014/chart" uri="{C3380CC4-5D6E-409C-BE32-E72D297353CC}">
              <c16:uniqueId val="{00000004-2288-4538-8977-D146E31182C9}"/>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（２）引き継いでいる情報</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第７!$E$124:$E$130</c:f>
              <c:strCache>
                <c:ptCount val="7"/>
                <c:pt idx="0">
                  <c:v>診断名</c:v>
                </c:pt>
                <c:pt idx="1">
                  <c:v>本人の状態</c:v>
                </c:pt>
                <c:pt idx="2">
                  <c:v>所持している手帳</c:v>
                </c:pt>
                <c:pt idx="3">
                  <c:v>利用している福祉サービス</c:v>
                </c:pt>
                <c:pt idx="4">
                  <c:v>健診・発達検査結果等</c:v>
                </c:pt>
                <c:pt idx="5">
                  <c:v>保護者のニーズや困りごと</c:v>
                </c:pt>
                <c:pt idx="6">
                  <c:v>その他</c:v>
                </c:pt>
              </c:strCache>
            </c:strRef>
          </c:cat>
          <c:val>
            <c:numRef>
              <c:f>第７!$F$124:$F$130</c:f>
              <c:numCache>
                <c:formatCode>General</c:formatCode>
                <c:ptCount val="7"/>
                <c:pt idx="0">
                  <c:v>38</c:v>
                </c:pt>
                <c:pt idx="1">
                  <c:v>40</c:v>
                </c:pt>
                <c:pt idx="2">
                  <c:v>36</c:v>
                </c:pt>
                <c:pt idx="3">
                  <c:v>37</c:v>
                </c:pt>
                <c:pt idx="4">
                  <c:v>38</c:v>
                </c:pt>
                <c:pt idx="5">
                  <c:v>0</c:v>
                </c:pt>
                <c:pt idx="6">
                  <c:v>5</c:v>
                </c:pt>
              </c:numCache>
            </c:numRef>
          </c:val>
          <c:extLst>
            <c:ext xmlns:c16="http://schemas.microsoft.com/office/drawing/2014/chart" uri="{C3380CC4-5D6E-409C-BE32-E72D297353CC}">
              <c16:uniqueId val="{00000000-39DB-4AAB-9F39-288DBF219D08}"/>
            </c:ext>
          </c:extLst>
        </c:ser>
        <c:dLbls>
          <c:showLegendKey val="0"/>
          <c:showVal val="0"/>
          <c:showCatName val="0"/>
          <c:showSerName val="0"/>
          <c:showPercent val="0"/>
          <c:showBubbleSize val="0"/>
        </c:dLbls>
        <c:gapWidth val="182"/>
        <c:axId val="846826975"/>
        <c:axId val="846823231"/>
      </c:barChart>
      <c:catAx>
        <c:axId val="8468269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846823231"/>
        <c:crosses val="autoZero"/>
        <c:auto val="1"/>
        <c:lblAlgn val="ctr"/>
        <c:lblOffset val="100"/>
        <c:noMultiLvlLbl val="0"/>
      </c:catAx>
      <c:valAx>
        <c:axId val="84682323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46826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（３）引継ぎの手法</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第７!$E$133:$E$139</c:f>
              <c:strCache>
                <c:ptCount val="7"/>
                <c:pt idx="0">
                  <c:v>支援計画や指導計画</c:v>
                </c:pt>
                <c:pt idx="1">
                  <c:v>サポートファイル</c:v>
                </c:pt>
                <c:pt idx="2">
                  <c:v>相談・支援手帳</c:v>
                </c:pt>
                <c:pt idx="3">
                  <c:v>独自の引継ぎシート等</c:v>
                </c:pt>
                <c:pt idx="4">
                  <c:v>巡回支援や相談支援を活用</c:v>
                </c:pt>
                <c:pt idx="5">
                  <c:v>口頭のみ</c:v>
                </c:pt>
                <c:pt idx="6">
                  <c:v>その他</c:v>
                </c:pt>
              </c:strCache>
            </c:strRef>
          </c:cat>
          <c:val>
            <c:numRef>
              <c:f>第７!$F$133:$F$139</c:f>
              <c:numCache>
                <c:formatCode>General</c:formatCode>
                <c:ptCount val="7"/>
                <c:pt idx="0">
                  <c:v>36</c:v>
                </c:pt>
                <c:pt idx="1">
                  <c:v>13</c:v>
                </c:pt>
                <c:pt idx="2">
                  <c:v>8</c:v>
                </c:pt>
                <c:pt idx="3">
                  <c:v>15</c:v>
                </c:pt>
                <c:pt idx="4">
                  <c:v>8</c:v>
                </c:pt>
                <c:pt idx="5">
                  <c:v>6</c:v>
                </c:pt>
                <c:pt idx="6">
                  <c:v>8</c:v>
                </c:pt>
              </c:numCache>
            </c:numRef>
          </c:val>
          <c:extLst>
            <c:ext xmlns:c16="http://schemas.microsoft.com/office/drawing/2014/chart" uri="{C3380CC4-5D6E-409C-BE32-E72D297353CC}">
              <c16:uniqueId val="{00000000-95EC-47D3-89EB-CC849E3B91F1}"/>
            </c:ext>
          </c:extLst>
        </c:ser>
        <c:dLbls>
          <c:showLegendKey val="0"/>
          <c:showVal val="0"/>
          <c:showCatName val="0"/>
          <c:showSerName val="0"/>
          <c:showPercent val="0"/>
          <c:showBubbleSize val="0"/>
        </c:dLbls>
        <c:gapWidth val="182"/>
        <c:axId val="1017541023"/>
        <c:axId val="1017541439"/>
      </c:barChart>
      <c:catAx>
        <c:axId val="10175410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017541439"/>
        <c:crosses val="autoZero"/>
        <c:auto val="1"/>
        <c:lblAlgn val="ctr"/>
        <c:lblOffset val="100"/>
        <c:noMultiLvlLbl val="0"/>
      </c:catAx>
      <c:valAx>
        <c:axId val="101754143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17541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（１）引継ぎの有無</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2BC-44FA-A8E8-9EFED9C06A0F}"/>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32BC-44FA-A8E8-9EFED9C06A0F}"/>
              </c:ext>
            </c:extLst>
          </c:dPt>
          <c:dLbls>
            <c:dLbl>
              <c:idx val="0"/>
              <c:layout>
                <c:manualLayout>
                  <c:x val="5.8777996500437447E-2"/>
                  <c:y val="-8.816564596092163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BC-44FA-A8E8-9EFED9C06A0F}"/>
                </c:ext>
              </c:extLst>
            </c:dLbl>
            <c:dLbl>
              <c:idx val="1"/>
              <c:layout>
                <c:manualLayout>
                  <c:x val="-2.7401574803149606E-3"/>
                  <c:y val="1.038932633420822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BC-44FA-A8E8-9EFED9C06A0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第７!$E$148:$E$149</c:f>
              <c:strCache>
                <c:ptCount val="2"/>
                <c:pt idx="0">
                  <c:v>あり</c:v>
                </c:pt>
                <c:pt idx="1">
                  <c:v>なし</c:v>
                </c:pt>
              </c:strCache>
            </c:strRef>
          </c:cat>
          <c:val>
            <c:numRef>
              <c:f>第７!$F$148:$F$149</c:f>
              <c:numCache>
                <c:formatCode>General</c:formatCode>
                <c:ptCount val="2"/>
                <c:pt idx="0">
                  <c:v>36</c:v>
                </c:pt>
                <c:pt idx="1">
                  <c:v>7</c:v>
                </c:pt>
              </c:numCache>
            </c:numRef>
          </c:val>
          <c:extLst>
            <c:ext xmlns:c16="http://schemas.microsoft.com/office/drawing/2014/chart" uri="{C3380CC4-5D6E-409C-BE32-E72D297353CC}">
              <c16:uniqueId val="{00000004-32BC-44FA-A8E8-9EFED9C06A0F}"/>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（２）引き継いでいる情報</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第７!$E$152:$E$158</c:f>
              <c:strCache>
                <c:ptCount val="7"/>
                <c:pt idx="0">
                  <c:v>診断名</c:v>
                </c:pt>
                <c:pt idx="1">
                  <c:v>本人の状態</c:v>
                </c:pt>
                <c:pt idx="2">
                  <c:v>所持している手帳</c:v>
                </c:pt>
                <c:pt idx="3">
                  <c:v>利用している福祉サービス</c:v>
                </c:pt>
                <c:pt idx="4">
                  <c:v>健診・発達検査結果等</c:v>
                </c:pt>
                <c:pt idx="5">
                  <c:v>保護者のニーズや困りごと</c:v>
                </c:pt>
                <c:pt idx="6">
                  <c:v>その他</c:v>
                </c:pt>
              </c:strCache>
            </c:strRef>
          </c:cat>
          <c:val>
            <c:numRef>
              <c:f>第７!$F$152:$F$158</c:f>
              <c:numCache>
                <c:formatCode>General</c:formatCode>
                <c:ptCount val="7"/>
                <c:pt idx="0">
                  <c:v>33</c:v>
                </c:pt>
                <c:pt idx="1">
                  <c:v>35</c:v>
                </c:pt>
                <c:pt idx="2">
                  <c:v>32</c:v>
                </c:pt>
                <c:pt idx="3">
                  <c:v>31</c:v>
                </c:pt>
                <c:pt idx="4">
                  <c:v>32</c:v>
                </c:pt>
                <c:pt idx="5">
                  <c:v>0</c:v>
                </c:pt>
                <c:pt idx="6">
                  <c:v>3</c:v>
                </c:pt>
              </c:numCache>
            </c:numRef>
          </c:val>
          <c:extLst>
            <c:ext xmlns:c16="http://schemas.microsoft.com/office/drawing/2014/chart" uri="{C3380CC4-5D6E-409C-BE32-E72D297353CC}">
              <c16:uniqueId val="{00000000-AF96-4710-904A-4B0E12C23015}"/>
            </c:ext>
          </c:extLst>
        </c:ser>
        <c:dLbls>
          <c:showLegendKey val="0"/>
          <c:showVal val="0"/>
          <c:showCatName val="0"/>
          <c:showSerName val="0"/>
          <c:showPercent val="0"/>
          <c:showBubbleSize val="0"/>
        </c:dLbls>
        <c:gapWidth val="182"/>
        <c:axId val="632902031"/>
        <c:axId val="632913263"/>
      </c:barChart>
      <c:catAx>
        <c:axId val="6329020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632913263"/>
        <c:crosses val="autoZero"/>
        <c:auto val="1"/>
        <c:lblAlgn val="ctr"/>
        <c:lblOffset val="100"/>
        <c:noMultiLvlLbl val="0"/>
      </c:catAx>
      <c:valAx>
        <c:axId val="63291326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32902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（３）引継ぎの手法</a:t>
            </a:r>
            <a:r>
              <a:rPr lang="ja-JP" altLang="en-US" sz="1100" b="0" i="0" u="none" strike="noStrike" baseline="0"/>
              <a:t> </a:t>
            </a:r>
            <a:endParaRPr lang="ja-JP" altLang="en-US" sz="1100"/>
          </a:p>
        </c:rich>
      </c:tx>
      <c:layout>
        <c:manualLayout>
          <c:xMode val="edge"/>
          <c:yMode val="edge"/>
          <c:x val="0.38682633420822393"/>
          <c:y val="3.7037037037037035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第７!$E$161:$E$167</c:f>
              <c:strCache>
                <c:ptCount val="7"/>
                <c:pt idx="0">
                  <c:v>支援計画や指導計画</c:v>
                </c:pt>
                <c:pt idx="1">
                  <c:v>サポートファイル</c:v>
                </c:pt>
                <c:pt idx="2">
                  <c:v>相談・支援手帳</c:v>
                </c:pt>
                <c:pt idx="3">
                  <c:v>独自の引継ぎシート等</c:v>
                </c:pt>
                <c:pt idx="4">
                  <c:v>巡回支援や相談支援を活用</c:v>
                </c:pt>
                <c:pt idx="5">
                  <c:v>口頭のみ</c:v>
                </c:pt>
                <c:pt idx="6">
                  <c:v>その他</c:v>
                </c:pt>
              </c:strCache>
            </c:strRef>
          </c:cat>
          <c:val>
            <c:numRef>
              <c:f>第７!$F$161:$F$167</c:f>
              <c:numCache>
                <c:formatCode>General</c:formatCode>
                <c:ptCount val="7"/>
                <c:pt idx="0">
                  <c:v>30</c:v>
                </c:pt>
                <c:pt idx="1">
                  <c:v>9</c:v>
                </c:pt>
                <c:pt idx="2">
                  <c:v>6</c:v>
                </c:pt>
                <c:pt idx="3">
                  <c:v>11</c:v>
                </c:pt>
                <c:pt idx="4">
                  <c:v>5</c:v>
                </c:pt>
                <c:pt idx="5">
                  <c:v>6</c:v>
                </c:pt>
                <c:pt idx="6">
                  <c:v>4</c:v>
                </c:pt>
              </c:numCache>
            </c:numRef>
          </c:val>
          <c:extLst>
            <c:ext xmlns:c16="http://schemas.microsoft.com/office/drawing/2014/chart" uri="{C3380CC4-5D6E-409C-BE32-E72D297353CC}">
              <c16:uniqueId val="{00000000-FB3C-4D0A-A09D-3777A4CC8D80}"/>
            </c:ext>
          </c:extLst>
        </c:ser>
        <c:dLbls>
          <c:showLegendKey val="0"/>
          <c:showVal val="0"/>
          <c:showCatName val="0"/>
          <c:showSerName val="0"/>
          <c:showPercent val="0"/>
          <c:showBubbleSize val="0"/>
        </c:dLbls>
        <c:gapWidth val="182"/>
        <c:axId val="908775727"/>
        <c:axId val="908776143"/>
      </c:barChart>
      <c:catAx>
        <c:axId val="9087757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908776143"/>
        <c:crosses val="autoZero"/>
        <c:auto val="1"/>
        <c:lblAlgn val="ctr"/>
        <c:lblOffset val="100"/>
        <c:noMultiLvlLbl val="0"/>
      </c:catAx>
      <c:valAx>
        <c:axId val="90877614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087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（１）発達障がい児者施策等について協議・検討する場</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第７!$E$176:$E$178</c:f>
              <c:strCache>
                <c:ptCount val="3"/>
                <c:pt idx="0">
                  <c:v>発達障がい児者施策等について協議する場がある</c:v>
                </c:pt>
                <c:pt idx="1">
                  <c:v>個別事例について検討する場がある</c:v>
                </c:pt>
                <c:pt idx="2">
                  <c:v>ない</c:v>
                </c:pt>
              </c:strCache>
            </c:strRef>
          </c:cat>
          <c:val>
            <c:numRef>
              <c:f>第７!$F$176:$F$178</c:f>
              <c:numCache>
                <c:formatCode>General</c:formatCode>
                <c:ptCount val="3"/>
                <c:pt idx="0">
                  <c:v>26</c:v>
                </c:pt>
                <c:pt idx="1">
                  <c:v>16</c:v>
                </c:pt>
                <c:pt idx="2">
                  <c:v>9</c:v>
                </c:pt>
              </c:numCache>
            </c:numRef>
          </c:val>
          <c:extLst>
            <c:ext xmlns:c16="http://schemas.microsoft.com/office/drawing/2014/chart" uri="{C3380CC4-5D6E-409C-BE32-E72D297353CC}">
              <c16:uniqueId val="{00000000-7EB3-48D7-A508-6118D87CF793}"/>
            </c:ext>
          </c:extLst>
        </c:ser>
        <c:dLbls>
          <c:showLegendKey val="0"/>
          <c:showVal val="0"/>
          <c:showCatName val="0"/>
          <c:showSerName val="0"/>
          <c:showPercent val="0"/>
          <c:showBubbleSize val="0"/>
        </c:dLbls>
        <c:gapWidth val="182"/>
        <c:axId val="1131944655"/>
        <c:axId val="1131955055"/>
      </c:barChart>
      <c:catAx>
        <c:axId val="11319446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131955055"/>
        <c:crosses val="autoZero"/>
        <c:auto val="1"/>
        <c:lblAlgn val="ctr"/>
        <c:lblOffset val="100"/>
        <c:noMultiLvlLbl val="0"/>
      </c:catAx>
      <c:valAx>
        <c:axId val="113195505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319446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ja-JP" altLang="en-US" sz="1100" b="0" i="0" u="none" strike="noStrike" baseline="0">
                <a:effectLst/>
              </a:rPr>
              <a:t>（２）提供に用いるデータベース・システムツール</a:t>
            </a:r>
            <a:r>
              <a:rPr lang="ja-JP" altLang="en-US" sz="1100" b="0" i="0" u="none" strike="noStrike" baseline="0"/>
              <a:t> </a:t>
            </a:r>
            <a:endParaRPr lang="ja-JP" alt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50811351706036745"/>
          <c:y val="0.21139627283431675"/>
          <c:w val="0.44866426071741028"/>
          <c:h val="0.7426555233227425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第５!$E$8:$E$13</c:f>
              <c:strCache>
                <c:ptCount val="6"/>
                <c:pt idx="0">
                  <c:v>大阪府医療機関ネットワーク登録医療機関一覧表</c:v>
                </c:pt>
                <c:pt idx="1">
                  <c:v>大阪府医療機関情報システム</c:v>
                </c:pt>
                <c:pt idx="2">
                  <c:v>こころのオアシス</c:v>
                </c:pt>
                <c:pt idx="3">
                  <c:v>市町村独自のデータベースやシステムツールなど</c:v>
                </c:pt>
                <c:pt idx="4">
                  <c:v>市町村のホームページ</c:v>
                </c:pt>
                <c:pt idx="5">
                  <c:v>その他</c:v>
                </c:pt>
              </c:strCache>
            </c:strRef>
          </c:cat>
          <c:val>
            <c:numRef>
              <c:f>第５!$F$8:$F$13</c:f>
              <c:numCache>
                <c:formatCode>General</c:formatCode>
                <c:ptCount val="6"/>
                <c:pt idx="0">
                  <c:v>26</c:v>
                </c:pt>
                <c:pt idx="1">
                  <c:v>3</c:v>
                </c:pt>
                <c:pt idx="2">
                  <c:v>10</c:v>
                </c:pt>
                <c:pt idx="3">
                  <c:v>2</c:v>
                </c:pt>
                <c:pt idx="4">
                  <c:v>1</c:v>
                </c:pt>
                <c:pt idx="5">
                  <c:v>7</c:v>
                </c:pt>
              </c:numCache>
            </c:numRef>
          </c:val>
          <c:extLst>
            <c:ext xmlns:c16="http://schemas.microsoft.com/office/drawing/2014/chart" uri="{C3380CC4-5D6E-409C-BE32-E72D297353CC}">
              <c16:uniqueId val="{00000000-EE22-4832-AFB6-B9F3A41871F9}"/>
            </c:ext>
          </c:extLst>
        </c:ser>
        <c:dLbls>
          <c:showLegendKey val="0"/>
          <c:showVal val="0"/>
          <c:showCatName val="0"/>
          <c:showSerName val="0"/>
          <c:showPercent val="0"/>
          <c:showBubbleSize val="0"/>
        </c:dLbls>
        <c:gapWidth val="182"/>
        <c:axId val="1656054687"/>
        <c:axId val="1656061343"/>
      </c:barChart>
      <c:catAx>
        <c:axId val="165605468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656061343"/>
        <c:crosses val="autoZero"/>
        <c:auto val="1"/>
        <c:lblAlgn val="ctr"/>
        <c:lblOffset val="100"/>
        <c:noMultiLvlLbl val="0"/>
      </c:catAx>
      <c:valAx>
        <c:axId val="165606134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56054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ja-JP" altLang="en-US" sz="1000" b="0" i="0" u="none" strike="noStrike" baseline="0">
                <a:effectLst/>
              </a:rPr>
              <a:t>（５）障がい児通所支援サービス利用時、</a:t>
            </a:r>
            <a:endParaRPr lang="en-US" altLang="ja-JP" sz="1000" b="0" i="0" u="none" strike="noStrike" baseline="0">
              <a:effectLst/>
            </a:endParaRPr>
          </a:p>
          <a:p>
            <a:pPr>
              <a:defRPr sz="1000"/>
            </a:pPr>
            <a:r>
              <a:rPr lang="ja-JP" altLang="en-US" sz="1000" b="0" i="0" u="none" strike="noStrike" baseline="0">
                <a:effectLst/>
              </a:rPr>
              <a:t>診断書等が必要な他のサービス利用や手帳の所持がない場合の</a:t>
            </a:r>
            <a:endParaRPr lang="en-US" altLang="ja-JP" sz="1000" b="0" i="0" u="none" strike="noStrike" baseline="0">
              <a:effectLst/>
            </a:endParaRPr>
          </a:p>
          <a:p>
            <a:pPr>
              <a:defRPr sz="1000"/>
            </a:pPr>
            <a:r>
              <a:rPr lang="ja-JP" altLang="en-US" sz="1000" b="0" i="0" u="none" strike="noStrike" baseline="0">
                <a:effectLst/>
              </a:rPr>
              <a:t>医師による発達障がいの診断（意見書）必要有無</a:t>
            </a:r>
            <a:r>
              <a:rPr lang="ja-JP" altLang="en-US" sz="1000" b="0" i="0" u="none" strike="noStrike" baseline="0"/>
              <a:t> </a:t>
            </a:r>
            <a:endParaRPr lang="ja-JP" altLang="en-US" sz="1000"/>
          </a:p>
        </c:rich>
      </c:tx>
      <c:layout>
        <c:manualLayout>
          <c:xMode val="edge"/>
          <c:yMode val="edge"/>
          <c:x val="0.10563375574012118"/>
          <c:y val="2.0001834813980969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134112088568493"/>
          <c:y val="0.3353488725540571"/>
          <c:w val="0.36647178477690295"/>
          <c:h val="0.610786307961504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108-4D99-9BAF-58492AA45658}"/>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4108-4D99-9BAF-58492AA45658}"/>
              </c:ext>
            </c:extLst>
          </c:dPt>
          <c:dLbls>
            <c:dLbl>
              <c:idx val="0"/>
              <c:layout>
                <c:manualLayout>
                  <c:x val="2.6841644794400698E-3"/>
                  <c:y val="3.141221930592009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08-4D99-9BAF-58492AA45658}"/>
                </c:ext>
              </c:extLst>
            </c:dLbl>
            <c:dLbl>
              <c:idx val="1"/>
              <c:layout>
                <c:manualLayout>
                  <c:x val="5.8571741032370696E-3"/>
                  <c:y val="-2.023038786818314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08-4D99-9BAF-58492AA4565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第５!$E$24:$E$25</c:f>
              <c:strCache>
                <c:ptCount val="2"/>
                <c:pt idx="0">
                  <c:v>必須</c:v>
                </c:pt>
                <c:pt idx="1">
                  <c:v>不要とする場合がある</c:v>
                </c:pt>
              </c:strCache>
            </c:strRef>
          </c:cat>
          <c:val>
            <c:numRef>
              <c:f>第５!$F$24:$F$25</c:f>
              <c:numCache>
                <c:formatCode>General</c:formatCode>
                <c:ptCount val="2"/>
                <c:pt idx="0">
                  <c:v>8</c:v>
                </c:pt>
                <c:pt idx="1">
                  <c:v>35</c:v>
                </c:pt>
              </c:numCache>
            </c:numRef>
          </c:val>
          <c:extLst>
            <c:ext xmlns:c16="http://schemas.microsoft.com/office/drawing/2014/chart" uri="{C3380CC4-5D6E-409C-BE32-E72D297353CC}">
              <c16:uniqueId val="{00000004-4108-4D99-9BAF-58492AA4565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54537817147856515"/>
          <c:y val="0.55613371245261012"/>
          <c:w val="0.33979899387576551"/>
          <c:h val="0.1197922134733158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ja-JP" altLang="en-US" sz="1050" b="0" i="0" u="none" strike="noStrike" baseline="0">
                <a:effectLst/>
              </a:rPr>
              <a:t>（７）医師による診断（意見書）を求めない場合</a:t>
            </a:r>
            <a:r>
              <a:rPr lang="ja-JP" altLang="en-US" sz="1050" b="0" i="0" u="none" strike="noStrike" baseline="0"/>
              <a:t> </a:t>
            </a:r>
            <a:endParaRPr lang="ja-JP" altLang="en-US" sz="1050"/>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第５!$E$33:$E$37</c:f>
              <c:strCache>
                <c:ptCount val="5"/>
                <c:pt idx="0">
                  <c:v>保健師・発達相談員・子ども家庭センター等からの意見書等がある場合</c:v>
                </c:pt>
                <c:pt idx="1">
                  <c:v>発達検査等の結果から必要性を判断できる場合</c:v>
                </c:pt>
                <c:pt idx="2">
                  <c:v>児童発達支援センターを利用している場合</c:v>
                </c:pt>
                <c:pt idx="3">
                  <c:v>特に基準を定めていない</c:v>
                </c:pt>
                <c:pt idx="4">
                  <c:v>その他</c:v>
                </c:pt>
              </c:strCache>
            </c:strRef>
          </c:cat>
          <c:val>
            <c:numRef>
              <c:f>第５!$F$33:$F$37</c:f>
              <c:numCache>
                <c:formatCode>General</c:formatCode>
                <c:ptCount val="5"/>
                <c:pt idx="0">
                  <c:v>27</c:v>
                </c:pt>
                <c:pt idx="1">
                  <c:v>19</c:v>
                </c:pt>
                <c:pt idx="2">
                  <c:v>4</c:v>
                </c:pt>
                <c:pt idx="3">
                  <c:v>2</c:v>
                </c:pt>
                <c:pt idx="4">
                  <c:v>6</c:v>
                </c:pt>
              </c:numCache>
            </c:numRef>
          </c:val>
          <c:extLst>
            <c:ext xmlns:c16="http://schemas.microsoft.com/office/drawing/2014/chart" uri="{C3380CC4-5D6E-409C-BE32-E72D297353CC}">
              <c16:uniqueId val="{00000000-778C-4124-8069-378015DC697A}"/>
            </c:ext>
          </c:extLst>
        </c:ser>
        <c:dLbls>
          <c:dLblPos val="outEnd"/>
          <c:showLegendKey val="0"/>
          <c:showVal val="1"/>
          <c:showCatName val="0"/>
          <c:showSerName val="0"/>
          <c:showPercent val="0"/>
          <c:showBubbleSize val="0"/>
        </c:dLbls>
        <c:gapWidth val="182"/>
        <c:axId val="1502658495"/>
        <c:axId val="1502667231"/>
      </c:barChart>
      <c:catAx>
        <c:axId val="15026584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502667231"/>
        <c:crosses val="autoZero"/>
        <c:auto val="1"/>
        <c:lblAlgn val="ctr"/>
        <c:lblOffset val="100"/>
        <c:noMultiLvlLbl val="0"/>
      </c:catAx>
      <c:valAx>
        <c:axId val="150266723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658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ja-JP" altLang="en-US" sz="1050" b="0" i="0" u="none" strike="noStrike" baseline="0">
                <a:effectLst/>
              </a:rPr>
              <a:t>（６）必須とする理由</a:t>
            </a:r>
            <a:r>
              <a:rPr lang="ja-JP" altLang="en-US" sz="1050" b="0" i="0" u="none" strike="noStrike" baseline="0"/>
              <a:t> </a:t>
            </a:r>
            <a:endParaRPr lang="ja-JP" altLang="en-US" sz="1050"/>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第５!$E$28:$E$30</c:f>
              <c:strCache>
                <c:ptCount val="3"/>
                <c:pt idx="0">
                  <c:v>サービスの必要性を
客観的に判断するため</c:v>
                </c:pt>
                <c:pt idx="1">
                  <c:v>医師以外に障がいの有無を
判断できるものがいないため</c:v>
                </c:pt>
                <c:pt idx="2">
                  <c:v>その他</c:v>
                </c:pt>
              </c:strCache>
            </c:strRef>
          </c:cat>
          <c:val>
            <c:numRef>
              <c:f>第５!$F$28:$F$30</c:f>
              <c:numCache>
                <c:formatCode>General</c:formatCode>
                <c:ptCount val="3"/>
                <c:pt idx="0">
                  <c:v>8</c:v>
                </c:pt>
                <c:pt idx="1">
                  <c:v>0</c:v>
                </c:pt>
                <c:pt idx="2">
                  <c:v>0</c:v>
                </c:pt>
              </c:numCache>
            </c:numRef>
          </c:val>
          <c:extLst>
            <c:ext xmlns:c16="http://schemas.microsoft.com/office/drawing/2014/chart" uri="{C3380CC4-5D6E-409C-BE32-E72D297353CC}">
              <c16:uniqueId val="{00000000-5635-4E80-AC94-182B29E9C27A}"/>
            </c:ext>
          </c:extLst>
        </c:ser>
        <c:dLbls>
          <c:dLblPos val="outEnd"/>
          <c:showLegendKey val="0"/>
          <c:showVal val="1"/>
          <c:showCatName val="0"/>
          <c:showSerName val="0"/>
          <c:showPercent val="0"/>
          <c:showBubbleSize val="0"/>
        </c:dLbls>
        <c:gapWidth val="182"/>
        <c:axId val="1085271119"/>
        <c:axId val="1085271535"/>
      </c:barChart>
      <c:catAx>
        <c:axId val="10852711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085271535"/>
        <c:crosses val="autoZero"/>
        <c:auto val="1"/>
        <c:lblAlgn val="ctr"/>
        <c:lblOffset val="100"/>
        <c:noMultiLvlLbl val="0"/>
      </c:catAx>
      <c:valAx>
        <c:axId val="108527153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85271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ja-JP" altLang="en-US" sz="1050" b="0" i="0" u="none" strike="noStrike" baseline="0">
                <a:effectLst/>
              </a:rPr>
              <a:t>（１）ペアレント・メンターの活用</a:t>
            </a:r>
            <a:r>
              <a:rPr lang="ja-JP" altLang="en-US" sz="1050" b="0" i="0" u="none" strike="noStrike" baseline="0"/>
              <a:t> </a:t>
            </a:r>
            <a:endParaRPr lang="ja-JP" altLang="en-US" sz="1050"/>
          </a:p>
        </c:rich>
      </c:tx>
      <c:layout>
        <c:manualLayout>
          <c:xMode val="edge"/>
          <c:yMode val="edge"/>
          <c:x val="1.8329347967463407E-2"/>
          <c:y val="6.9084628670120898E-2"/>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65028492160913343"/>
          <c:y val="0.1418825561312608"/>
          <c:w val="0.2887293793598994"/>
          <c:h val="0.786899759291746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8BB-4EB3-BE0C-D39FC824EFF7}"/>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D8BB-4EB3-BE0C-D39FC824EFF7}"/>
              </c:ext>
            </c:extLst>
          </c:dPt>
          <c:dLbls>
            <c:dLbl>
              <c:idx val="0"/>
              <c:layout>
                <c:manualLayout>
                  <c:x val="-1.387795275590653E-3"/>
                  <c:y val="-2.887904636920389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BB-4EB3-BE0C-D39FC824EFF7}"/>
                </c:ext>
              </c:extLst>
            </c:dLbl>
            <c:dLbl>
              <c:idx val="1"/>
              <c:layout>
                <c:manualLayout>
                  <c:x val="1.0413713910761156E-2"/>
                  <c:y val="3.096383785360163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BB-4EB3-BE0C-D39FC824EFF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第６!$E$4:$E$5</c:f>
              <c:strCache>
                <c:ptCount val="2"/>
                <c:pt idx="0">
                  <c:v>実施</c:v>
                </c:pt>
                <c:pt idx="1">
                  <c:v>未実施</c:v>
                </c:pt>
              </c:strCache>
            </c:strRef>
          </c:cat>
          <c:val>
            <c:numRef>
              <c:f>第６!$F$4:$F$5</c:f>
              <c:numCache>
                <c:formatCode>General</c:formatCode>
                <c:ptCount val="2"/>
                <c:pt idx="0">
                  <c:v>18</c:v>
                </c:pt>
                <c:pt idx="1">
                  <c:v>25</c:v>
                </c:pt>
              </c:numCache>
            </c:numRef>
          </c:val>
          <c:extLst>
            <c:ext xmlns:c16="http://schemas.microsoft.com/office/drawing/2014/chart" uri="{C3380CC4-5D6E-409C-BE32-E72D297353CC}">
              <c16:uniqueId val="{00000004-D8BB-4EB3-BE0C-D39FC824EFF7}"/>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29130589902497928"/>
          <c:y val="0.67456108141922677"/>
          <c:w val="0.24691117469909657"/>
          <c:h val="0.1457264085512627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ja-JP" altLang="en-US" sz="1050" b="0" i="0" u="none" strike="noStrike" baseline="0">
                <a:effectLst/>
              </a:rPr>
              <a:t>（２）ペアレント・メンターについて</a:t>
            </a:r>
            <a:r>
              <a:rPr lang="ja-JP" altLang="en-US" sz="1050" b="0" i="0" u="none" strike="noStrike" baseline="0"/>
              <a:t> </a:t>
            </a:r>
            <a:endParaRPr lang="ja-JP" altLang="en-US" sz="1050"/>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第６!$E$8:$E$10</c:f>
              <c:strCache>
                <c:ptCount val="3"/>
                <c:pt idx="0">
                  <c:v>府で養成されたメンター</c:v>
                </c:pt>
                <c:pt idx="1">
                  <c:v>市町村独自に採用している先輩保護者</c:v>
                </c:pt>
                <c:pt idx="2">
                  <c:v>その他</c:v>
                </c:pt>
              </c:strCache>
            </c:strRef>
          </c:cat>
          <c:val>
            <c:numRef>
              <c:f>第６!$F$8:$F$10</c:f>
              <c:numCache>
                <c:formatCode>General</c:formatCode>
                <c:ptCount val="3"/>
                <c:pt idx="0">
                  <c:v>15</c:v>
                </c:pt>
                <c:pt idx="1">
                  <c:v>0</c:v>
                </c:pt>
                <c:pt idx="2">
                  <c:v>2</c:v>
                </c:pt>
              </c:numCache>
            </c:numRef>
          </c:val>
          <c:extLst>
            <c:ext xmlns:c16="http://schemas.microsoft.com/office/drawing/2014/chart" uri="{C3380CC4-5D6E-409C-BE32-E72D297353CC}">
              <c16:uniqueId val="{00000000-B031-4A60-AC26-C187B76D591D}"/>
            </c:ext>
          </c:extLst>
        </c:ser>
        <c:dLbls>
          <c:dLblPos val="outEnd"/>
          <c:showLegendKey val="0"/>
          <c:showVal val="1"/>
          <c:showCatName val="0"/>
          <c:showSerName val="0"/>
          <c:showPercent val="0"/>
          <c:showBubbleSize val="0"/>
        </c:dLbls>
        <c:gapWidth val="182"/>
        <c:axId val="1022167375"/>
        <c:axId val="1022165295"/>
      </c:barChart>
      <c:catAx>
        <c:axId val="10221673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022165295"/>
        <c:crosses val="autoZero"/>
        <c:auto val="1"/>
        <c:lblAlgn val="ctr"/>
        <c:lblOffset val="100"/>
        <c:noMultiLvlLbl val="0"/>
      </c:catAx>
      <c:valAx>
        <c:axId val="1022165295"/>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22167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8693"/>
          </a:xfrm>
          <a:prstGeom prst="rect">
            <a:avLst/>
          </a:prstGeom>
        </p:spPr>
        <p:txBody>
          <a:bodyPr vert="horz" lIns="91433" tIns="45717" rIns="91433" bIns="45717" rtlCol="0"/>
          <a:lstStyle>
            <a:lvl1pPr algn="r">
              <a:defRPr sz="1200"/>
            </a:lvl1pPr>
          </a:lstStyle>
          <a:p>
            <a:fld id="{7B1726AD-DCA4-4AE9-8409-3777207A5CF3}" type="datetimeFigureOut">
              <a:rPr kumimoji="1" lang="ja-JP" altLang="en-US" smtClean="0"/>
              <a:t>2025/8/28</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8692"/>
          </a:xfrm>
          <a:prstGeom prst="rect">
            <a:avLst/>
          </a:prstGeom>
        </p:spPr>
        <p:txBody>
          <a:bodyPr vert="horz" lIns="91433" tIns="45717" rIns="91433" bIns="45717" rtlCol="0" anchor="b"/>
          <a:lstStyle>
            <a:lvl1pPr algn="r">
              <a:defRPr sz="1200"/>
            </a:lvl1pPr>
          </a:lstStyle>
          <a:p>
            <a:fld id="{02BD11B6-4A2F-4D30-9A8C-9213F414F3C3}" type="slidenum">
              <a:rPr kumimoji="1" lang="ja-JP" altLang="en-US" smtClean="0"/>
              <a:t>‹#›</a:t>
            </a:fld>
            <a:endParaRPr kumimoji="1" lang="ja-JP" altLang="en-US"/>
          </a:p>
        </p:txBody>
      </p:sp>
    </p:spTree>
    <p:extLst>
      <p:ext uri="{BB962C8B-B14F-4D97-AF65-F5344CB8AC3E}">
        <p14:creationId xmlns:p14="http://schemas.microsoft.com/office/powerpoint/2010/main" val="4406186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2BD11B6-4A2F-4D30-9A8C-9213F414F3C3}" type="slidenum">
              <a:rPr kumimoji="1" lang="ja-JP" altLang="en-US" smtClean="0"/>
              <a:t>1</a:t>
            </a:fld>
            <a:endParaRPr kumimoji="1" lang="ja-JP" altLang="en-US"/>
          </a:p>
        </p:txBody>
      </p:sp>
    </p:spTree>
    <p:extLst>
      <p:ext uri="{BB962C8B-B14F-4D97-AF65-F5344CB8AC3E}">
        <p14:creationId xmlns:p14="http://schemas.microsoft.com/office/powerpoint/2010/main" val="2069852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AD93388-006B-4D95-AEFA-6CB9CA132A88}" type="datetime1">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420375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B4BA709-B666-40C6-ADE1-1E61124C102F}" type="datetime1">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856771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D83BC68-2414-4860-A02E-A81F1769617E}" type="datetime1">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370010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75C19DF-1CBB-41A2-B664-38EFEE94EF30}" type="datetime1">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92874"/>
            <a:ext cx="2057400" cy="365125"/>
          </a:xfrm>
        </p:spPr>
        <p:txBody>
          <a:bodyPr/>
          <a:lstStyle/>
          <a:p>
            <a:fld id="{1A6CC6A3-0406-4560-BB62-8974C004F5AE}" type="slidenum">
              <a:rPr kumimoji="1" lang="ja-JP" altLang="en-US" smtClean="0"/>
              <a:t>‹#›</a:t>
            </a:fld>
            <a:endParaRPr kumimoji="1" lang="ja-JP" altLang="en-US" dirty="0"/>
          </a:p>
        </p:txBody>
      </p:sp>
    </p:spTree>
    <p:extLst>
      <p:ext uri="{BB962C8B-B14F-4D97-AF65-F5344CB8AC3E}">
        <p14:creationId xmlns:p14="http://schemas.microsoft.com/office/powerpoint/2010/main" val="296800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27584EE-33A2-4EA3-82E8-B550FCA5B4F9}" type="datetime1">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180403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99D08F2-8E25-4A0B-8BFD-DE26BBB6C682}" type="datetime1">
              <a:rPr kumimoji="1" lang="ja-JP" altLang="en-US" smtClean="0"/>
              <a:t>2025/8/28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887342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FA5292E-FA7D-4174-ADC8-B81344FFF26E}" type="datetime1">
              <a:rPr kumimoji="1" lang="ja-JP" altLang="en-US" smtClean="0"/>
              <a:t>2025/8/28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184439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5249513-0652-4F72-A3BB-DDEE7A972BB2}" type="datetime1">
              <a:rPr kumimoji="1" lang="ja-JP" altLang="en-US" smtClean="0"/>
              <a:t>2025/8/28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7086600" y="6492874"/>
            <a:ext cx="2057400" cy="365125"/>
          </a:xfrm>
        </p:spPr>
        <p:txBody>
          <a:bodyPr/>
          <a:lstStyle>
            <a:lvl1pPr>
              <a:defRPr>
                <a:solidFill>
                  <a:schemeClr val="bg2">
                    <a:lumMod val="75000"/>
                  </a:schemeClr>
                </a:solidFill>
                <a:latin typeface="UD デジタル 教科書体 NK-B" panose="02020700000000000000" pitchFamily="18" charset="-128"/>
                <a:ea typeface="UD デジタル 教科書体 NK-B" panose="02020700000000000000" pitchFamily="18" charset="-128"/>
              </a:defRPr>
            </a:lvl1pPr>
          </a:lstStyle>
          <a:p>
            <a:fld id="{1A6CC6A3-0406-4560-BB62-8974C004F5AE}" type="slidenum">
              <a:rPr kumimoji="1" lang="ja-JP" altLang="en-US" smtClean="0"/>
              <a:pPr/>
              <a:t>‹#›</a:t>
            </a:fld>
            <a:endParaRPr kumimoji="1" lang="ja-JP" altLang="en-US"/>
          </a:p>
        </p:txBody>
      </p:sp>
    </p:spTree>
    <p:extLst>
      <p:ext uri="{BB962C8B-B14F-4D97-AF65-F5344CB8AC3E}">
        <p14:creationId xmlns:p14="http://schemas.microsoft.com/office/powerpoint/2010/main" val="223800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AE9A9-3502-45F4-A563-52F2A93ACD39}" type="datetime1">
              <a:rPr kumimoji="1" lang="ja-JP" altLang="en-US" smtClean="0"/>
              <a:t>2025/8/28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7086600" y="6492875"/>
            <a:ext cx="2057400" cy="365125"/>
          </a:xfrm>
        </p:spPr>
        <p:txBody>
          <a:bodyPr/>
          <a:lstStyle>
            <a:lvl1pPr>
              <a:defRPr>
                <a:latin typeface="UD デジタル 教科書体 NK-B" panose="02020700000000000000" pitchFamily="18" charset="-128"/>
                <a:ea typeface="UD デジタル 教科書体 NK-B" panose="02020700000000000000" pitchFamily="18" charset="-128"/>
              </a:defRPr>
            </a:lvl1pPr>
          </a:lstStyle>
          <a:p>
            <a:fld id="{1A6CC6A3-0406-4560-BB62-8974C004F5AE}" type="slidenum">
              <a:rPr kumimoji="1" lang="ja-JP" altLang="en-US" smtClean="0"/>
              <a:pPr/>
              <a:t>‹#›</a:t>
            </a:fld>
            <a:endParaRPr kumimoji="1" lang="ja-JP" altLang="en-US"/>
          </a:p>
        </p:txBody>
      </p:sp>
    </p:spTree>
    <p:extLst>
      <p:ext uri="{BB962C8B-B14F-4D97-AF65-F5344CB8AC3E}">
        <p14:creationId xmlns:p14="http://schemas.microsoft.com/office/powerpoint/2010/main" val="149156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81B2B6E-B721-4999-BEF6-BBCEF1A50A11}" type="datetime1">
              <a:rPr kumimoji="1" lang="ja-JP" altLang="en-US" smtClean="0"/>
              <a:t>2025/8/28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4189253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F3490DB-988F-4A33-93CD-19B9026BDD73}" type="datetime1">
              <a:rPr kumimoji="1" lang="ja-JP" altLang="en-US" smtClean="0"/>
              <a:t>2025/8/28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4044440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62B24-A22E-4EC6-8721-DE22D7069E79}" type="datetime1">
              <a:rPr kumimoji="1" lang="ja-JP" altLang="en-US" smtClean="0"/>
              <a:t>2025/8/28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6CC6A3-0406-4560-BB62-8974C004F5AE}" type="slidenum">
              <a:rPr kumimoji="1" lang="ja-JP" altLang="en-US" smtClean="0"/>
              <a:t>‹#›</a:t>
            </a:fld>
            <a:endParaRPr kumimoji="1" lang="ja-JP" altLang="en-US"/>
          </a:p>
        </p:txBody>
      </p:sp>
    </p:spTree>
    <p:extLst>
      <p:ext uri="{BB962C8B-B14F-4D97-AF65-F5344CB8AC3E}">
        <p14:creationId xmlns:p14="http://schemas.microsoft.com/office/powerpoint/2010/main" val="2554713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0.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7.xml"/><Relationship Id="rId4" Type="http://schemas.openxmlformats.org/officeDocument/2006/relationships/chart" Target="../charts/chart35.xml"/></Relationships>
</file>

<file path=ppt/slides/_rels/slide1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12.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3.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chart" Target="../charts/chart13.xml"/><Relationship Id="rId2" Type="http://schemas.openxmlformats.org/officeDocument/2006/relationships/chart" Target="../charts/chart8.xml"/><Relationship Id="rId1" Type="http://schemas.openxmlformats.org/officeDocument/2006/relationships/slideLayout" Target="../slideLayouts/slideLayout7.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9.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7.xml"/><Relationship Id="rId4" Type="http://schemas.openxmlformats.org/officeDocument/2006/relationships/chart" Target="../charts/char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8" y="196216"/>
            <a:ext cx="5576208" cy="369332"/>
          </a:xfrm>
          <a:prstGeom prst="rect">
            <a:avLst/>
          </a:prstGeom>
          <a:noFill/>
        </p:spPr>
        <p:txBody>
          <a:bodyPr wrap="square" rtlCol="0">
            <a:spAutoFit/>
          </a:bodyPr>
          <a:lstStyle/>
          <a:p>
            <a:r>
              <a:rPr kumimoji="1" lang="ja-JP" altLang="en-US" dirty="0"/>
              <a:t>❺　医療機関の確保等 </a:t>
            </a:r>
            <a:r>
              <a:rPr kumimoji="1" lang="ja-JP" altLang="en-US" sz="1600" b="1" dirty="0"/>
              <a:t>－医療機関との連携－</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332165" y="685801"/>
            <a:ext cx="8479669" cy="8817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defTabSz="914400">
              <a:spcBef>
                <a:spcPts val="430"/>
              </a:spcBef>
              <a:defRPr/>
            </a:pPr>
            <a:r>
              <a:rPr lang="ja-JP" altLang="en-US" sz="1200" b="1" spc="-25"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〇２６</a:t>
            </a:r>
            <a:r>
              <a:rPr lang="ja-JP" altLang="en-US" sz="1200" b="1" spc="-3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市町村において、医療機関についての情報提供の際に、「大阪府医療機関ネットワーク登録医療機関一覧表」を活用。</a:t>
            </a:r>
            <a:endParaRPr lang="ja-JP" altLang="en-US" sz="1200" dirty="0">
              <a:latin typeface="UD デジタル 教科書体 NK-B" panose="02020700000000000000" pitchFamily="18" charset="-128"/>
              <a:ea typeface="UD デジタル 教科書体 NK-B" panose="02020700000000000000" pitchFamily="18" charset="-128"/>
              <a:cs typeface="UD Digi Kyokasho NK-B"/>
            </a:endParaRPr>
          </a:p>
          <a:p>
            <a:pPr marL="266065" marR="182245" lvl="0" indent="-175260" algn="l" defTabSz="914400" rtl="0" eaLnBrk="1" fontAlgn="auto" latinLnBrk="0" hangingPunct="1">
              <a:lnSpc>
                <a:spcPct val="118300"/>
              </a:lnSpc>
              <a:spcBef>
                <a:spcPts val="0"/>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〇各市町村における発達障がいの診断が可能な医療機関数について、約</a:t>
            </a:r>
            <a:r>
              <a:rPr kumimoji="0" lang="en-US" altLang="ja-JP" sz="1200" b="0" i="0" u="none" strike="noStrike" kern="0" cap="none" spc="24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Heisei Mincho Std W3"/>
              </a:rPr>
              <a:t>9</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割の市町村が、</a:t>
            </a:r>
            <a:r>
              <a:rPr lang="ja-JP" altLang="en-US" sz="1200" b="1" kern="0" spc="-25"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子ども・成人ともに</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「不十分</a:t>
            </a: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」と回答。</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graphicFrame>
        <p:nvGraphicFramePr>
          <p:cNvPr id="6" name="グラフ 5">
            <a:extLst>
              <a:ext uri="{FF2B5EF4-FFF2-40B4-BE49-F238E27FC236}">
                <a16:creationId xmlns:a16="http://schemas.microsoft.com/office/drawing/2014/main" id="{BF71F059-883F-48BA-9080-C4522DF9A06F}"/>
              </a:ext>
            </a:extLst>
          </p:cNvPr>
          <p:cNvGraphicFramePr>
            <a:graphicFrameLocks/>
          </p:cNvGraphicFramePr>
          <p:nvPr/>
        </p:nvGraphicFramePr>
        <p:xfrm>
          <a:off x="164878" y="1687796"/>
          <a:ext cx="3759579" cy="24270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グラフ 8">
            <a:extLst>
              <a:ext uri="{FF2B5EF4-FFF2-40B4-BE49-F238E27FC236}">
                <a16:creationId xmlns:a16="http://schemas.microsoft.com/office/drawing/2014/main" id="{F2F65948-FE29-4637-9D97-0955D40C89BC}"/>
              </a:ext>
            </a:extLst>
          </p:cNvPr>
          <p:cNvGraphicFramePr>
            <a:graphicFrameLocks/>
          </p:cNvGraphicFramePr>
          <p:nvPr/>
        </p:nvGraphicFramePr>
        <p:xfrm>
          <a:off x="164878" y="4222843"/>
          <a:ext cx="4105043" cy="24901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グラフ 9">
            <a:extLst>
              <a:ext uri="{FF2B5EF4-FFF2-40B4-BE49-F238E27FC236}">
                <a16:creationId xmlns:a16="http://schemas.microsoft.com/office/drawing/2014/main" id="{D9C2CB4B-65EE-403A-BE17-5480E222B558}"/>
              </a:ext>
            </a:extLst>
          </p:cNvPr>
          <p:cNvGraphicFramePr>
            <a:graphicFrameLocks/>
          </p:cNvGraphicFramePr>
          <p:nvPr/>
        </p:nvGraphicFramePr>
        <p:xfrm>
          <a:off x="4359317" y="4222843"/>
          <a:ext cx="4559491" cy="2490136"/>
        </p:xfrm>
        <a:graphic>
          <a:graphicData uri="http://schemas.openxmlformats.org/drawingml/2006/chart">
            <c:chart xmlns:c="http://schemas.openxmlformats.org/drawingml/2006/chart" xmlns:r="http://schemas.openxmlformats.org/officeDocument/2006/relationships" r:id="rId5"/>
          </a:graphicData>
        </a:graphic>
      </p:graphicFrame>
      <p:sp>
        <p:nvSpPr>
          <p:cNvPr id="3" name="スライド番号プレースホルダー 2">
            <a:extLst>
              <a:ext uri="{FF2B5EF4-FFF2-40B4-BE49-F238E27FC236}">
                <a16:creationId xmlns:a16="http://schemas.microsoft.com/office/drawing/2014/main" id="{4D29FE45-6802-4C93-B7EF-FB3156C6BDBC}"/>
              </a:ext>
            </a:extLst>
          </p:cNvPr>
          <p:cNvSpPr>
            <a:spLocks noGrp="1"/>
          </p:cNvSpPr>
          <p:nvPr>
            <p:ph type="sldNum" sz="quarter" idx="12"/>
          </p:nvPr>
        </p:nvSpPr>
        <p:spPr/>
        <p:txBody>
          <a:bodyPr/>
          <a:lstStyle/>
          <a:p>
            <a:fld id="{1A6CC6A3-0406-4560-BB62-8974C004F5AE}" type="slidenum">
              <a:rPr kumimoji="1" lang="ja-JP" altLang="en-US" smtClean="0"/>
              <a:t>1</a:t>
            </a:fld>
            <a:endParaRPr kumimoji="1" lang="ja-JP" altLang="en-US"/>
          </a:p>
        </p:txBody>
      </p:sp>
      <p:graphicFrame>
        <p:nvGraphicFramePr>
          <p:cNvPr id="11" name="グラフ 10">
            <a:extLst>
              <a:ext uri="{FF2B5EF4-FFF2-40B4-BE49-F238E27FC236}">
                <a16:creationId xmlns:a16="http://schemas.microsoft.com/office/drawing/2014/main" id="{821D97B1-77B9-43E7-81E5-A426E5D4E110}"/>
              </a:ext>
            </a:extLst>
          </p:cNvPr>
          <p:cNvGraphicFramePr>
            <a:graphicFrameLocks/>
          </p:cNvGraphicFramePr>
          <p:nvPr>
            <p:extLst>
              <p:ext uri="{D42A27DB-BD31-4B8C-83A1-F6EECF244321}">
                <p14:modId xmlns:p14="http://schemas.microsoft.com/office/powerpoint/2010/main" val="2698622961"/>
              </p:ext>
            </p:extLst>
          </p:nvPr>
        </p:nvGraphicFramePr>
        <p:xfrm>
          <a:off x="4013853" y="1700658"/>
          <a:ext cx="4904956" cy="241414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82724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29B7C8-3AE5-4C20-A9FF-3D712F400800}"/>
              </a:ext>
            </a:extLst>
          </p:cNvPr>
          <p:cNvSpPr/>
          <p:nvPr/>
        </p:nvSpPr>
        <p:spPr>
          <a:xfrm>
            <a:off x="275599" y="728133"/>
            <a:ext cx="2255934" cy="262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小学校から中学校への入学時</a:t>
            </a:r>
          </a:p>
        </p:txBody>
      </p:sp>
      <p:graphicFrame>
        <p:nvGraphicFramePr>
          <p:cNvPr id="6" name="グラフ 5">
            <a:extLst>
              <a:ext uri="{FF2B5EF4-FFF2-40B4-BE49-F238E27FC236}">
                <a16:creationId xmlns:a16="http://schemas.microsoft.com/office/drawing/2014/main" id="{E05EC9D4-EE2C-429B-90D5-35142474AF15}"/>
              </a:ext>
            </a:extLst>
          </p:cNvPr>
          <p:cNvGraphicFramePr>
            <a:graphicFrameLocks/>
          </p:cNvGraphicFramePr>
          <p:nvPr/>
        </p:nvGraphicFramePr>
        <p:xfrm>
          <a:off x="275599" y="1105505"/>
          <a:ext cx="2980267" cy="31048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a:extLst>
              <a:ext uri="{FF2B5EF4-FFF2-40B4-BE49-F238E27FC236}">
                <a16:creationId xmlns:a16="http://schemas.microsoft.com/office/drawing/2014/main" id="{A26751D9-40C6-4108-BBD8-18601D7FBE83}"/>
              </a:ext>
            </a:extLst>
          </p:cNvPr>
          <p:cNvGraphicFramePr>
            <a:graphicFrameLocks/>
          </p:cNvGraphicFramePr>
          <p:nvPr/>
        </p:nvGraphicFramePr>
        <p:xfrm>
          <a:off x="3371850" y="1105505"/>
          <a:ext cx="5496551" cy="28027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a:extLst>
              <a:ext uri="{FF2B5EF4-FFF2-40B4-BE49-F238E27FC236}">
                <a16:creationId xmlns:a16="http://schemas.microsoft.com/office/drawing/2014/main" id="{6C2F7310-26C7-4DE7-AB8F-DD5D8864ACA5}"/>
              </a:ext>
            </a:extLst>
          </p:cNvPr>
          <p:cNvGraphicFramePr>
            <a:graphicFrameLocks/>
          </p:cNvGraphicFramePr>
          <p:nvPr/>
        </p:nvGraphicFramePr>
        <p:xfrm>
          <a:off x="3371850" y="4000499"/>
          <a:ext cx="5496551" cy="2668201"/>
        </p:xfrm>
        <a:graphic>
          <a:graphicData uri="http://schemas.openxmlformats.org/drawingml/2006/chart">
            <c:chart xmlns:c="http://schemas.openxmlformats.org/drawingml/2006/chart" xmlns:r="http://schemas.openxmlformats.org/officeDocument/2006/relationships" r:id="rId4"/>
          </a:graphicData>
        </a:graphic>
      </p:graphicFrame>
      <p:sp>
        <p:nvSpPr>
          <p:cNvPr id="9" name="テキスト ボックス 8">
            <a:extLst>
              <a:ext uri="{FF2B5EF4-FFF2-40B4-BE49-F238E27FC236}">
                <a16:creationId xmlns:a16="http://schemas.microsoft.com/office/drawing/2014/main" id="{386191AA-DD76-4BE4-9ADA-A4D75AE5B0D7}"/>
              </a:ext>
            </a:extLst>
          </p:cNvPr>
          <p:cNvSpPr txBox="1"/>
          <p:nvPr/>
        </p:nvSpPr>
        <p:spPr>
          <a:xfrm>
            <a:off x="82438" y="189299"/>
            <a:ext cx="8979123" cy="353943"/>
          </a:xfrm>
          <a:prstGeom prst="rect">
            <a:avLst/>
          </a:prstGeom>
          <a:noFill/>
        </p:spPr>
        <p:txBody>
          <a:bodyPr wrap="square" rtlCol="0">
            <a:spAutoFit/>
          </a:bodyPr>
          <a:lstStyle/>
          <a:p>
            <a:r>
              <a:rPr kumimoji="1" lang="ja-JP" altLang="en-US" sz="1700" dirty="0"/>
              <a:t>❼－</a:t>
            </a:r>
            <a:r>
              <a:rPr kumimoji="1" lang="ja-JP" altLang="en-US" sz="1600" dirty="0"/>
              <a:t>２</a:t>
            </a:r>
            <a:r>
              <a:rPr kumimoji="1" lang="ja-JP" altLang="en-US" sz="1700" dirty="0"/>
              <a:t>　ライフステージを通じた支援及び市町村における支援体制</a:t>
            </a:r>
            <a:r>
              <a:rPr kumimoji="1" lang="ja-JP" altLang="en-US" sz="1400" b="1" dirty="0"/>
              <a:t>－支援の引継ぎの実施状況－</a:t>
            </a:r>
            <a:endParaRPr kumimoji="1" lang="ja-JP" altLang="en-US" b="1" dirty="0"/>
          </a:p>
        </p:txBody>
      </p:sp>
      <p:sp>
        <p:nvSpPr>
          <p:cNvPr id="2" name="スライド番号プレースホルダー 1">
            <a:extLst>
              <a:ext uri="{FF2B5EF4-FFF2-40B4-BE49-F238E27FC236}">
                <a16:creationId xmlns:a16="http://schemas.microsoft.com/office/drawing/2014/main" id="{9107DACC-7DA7-448E-9DBC-3503CD3B4982}"/>
              </a:ext>
            </a:extLst>
          </p:cNvPr>
          <p:cNvSpPr>
            <a:spLocks noGrp="1"/>
          </p:cNvSpPr>
          <p:nvPr>
            <p:ph type="sldNum" sz="quarter" idx="12"/>
          </p:nvPr>
        </p:nvSpPr>
        <p:spPr/>
        <p:txBody>
          <a:bodyPr/>
          <a:lstStyle/>
          <a:p>
            <a:fld id="{1A6CC6A3-0406-4560-BB62-8974C004F5AE}" type="slidenum">
              <a:rPr kumimoji="1" lang="ja-JP" altLang="en-US" smtClean="0"/>
              <a:t>10</a:t>
            </a:fld>
            <a:endParaRPr kumimoji="1" lang="ja-JP" altLang="en-US"/>
          </a:p>
        </p:txBody>
      </p:sp>
    </p:spTree>
    <p:extLst>
      <p:ext uri="{BB962C8B-B14F-4D97-AF65-F5344CB8AC3E}">
        <p14:creationId xmlns:p14="http://schemas.microsoft.com/office/powerpoint/2010/main" val="2410933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29B7C8-3AE5-4C20-A9FF-3D712F400800}"/>
              </a:ext>
            </a:extLst>
          </p:cNvPr>
          <p:cNvSpPr/>
          <p:nvPr/>
        </p:nvSpPr>
        <p:spPr>
          <a:xfrm>
            <a:off x="334547" y="1603472"/>
            <a:ext cx="2798120" cy="2591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中学校から進学先や就職先等への移行時</a:t>
            </a:r>
          </a:p>
        </p:txBody>
      </p:sp>
      <p:graphicFrame>
        <p:nvGraphicFramePr>
          <p:cNvPr id="6" name="グラフ 5">
            <a:extLst>
              <a:ext uri="{FF2B5EF4-FFF2-40B4-BE49-F238E27FC236}">
                <a16:creationId xmlns:a16="http://schemas.microsoft.com/office/drawing/2014/main" id="{908EFD79-5D90-4958-AC19-D9130F38BECA}"/>
              </a:ext>
            </a:extLst>
          </p:cNvPr>
          <p:cNvGraphicFramePr>
            <a:graphicFrameLocks/>
          </p:cNvGraphicFramePr>
          <p:nvPr/>
        </p:nvGraphicFramePr>
        <p:xfrm>
          <a:off x="334547" y="1988016"/>
          <a:ext cx="2874017"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a:extLst>
              <a:ext uri="{FF2B5EF4-FFF2-40B4-BE49-F238E27FC236}">
                <a16:creationId xmlns:a16="http://schemas.microsoft.com/office/drawing/2014/main" id="{E8A2ED00-B8B4-4C39-9732-37DA3352A625}"/>
              </a:ext>
            </a:extLst>
          </p:cNvPr>
          <p:cNvGraphicFramePr>
            <a:graphicFrameLocks/>
          </p:cNvGraphicFramePr>
          <p:nvPr/>
        </p:nvGraphicFramePr>
        <p:xfrm>
          <a:off x="3290207" y="1988016"/>
          <a:ext cx="5486211" cy="22410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a:extLst>
              <a:ext uri="{FF2B5EF4-FFF2-40B4-BE49-F238E27FC236}">
                <a16:creationId xmlns:a16="http://schemas.microsoft.com/office/drawing/2014/main" id="{6A294127-A2B0-439E-9552-50D36656E458}"/>
              </a:ext>
            </a:extLst>
          </p:cNvPr>
          <p:cNvGraphicFramePr>
            <a:graphicFrameLocks/>
          </p:cNvGraphicFramePr>
          <p:nvPr/>
        </p:nvGraphicFramePr>
        <p:xfrm>
          <a:off x="3290207" y="4310744"/>
          <a:ext cx="5486211" cy="2348272"/>
        </p:xfrm>
        <a:graphic>
          <a:graphicData uri="http://schemas.openxmlformats.org/drawingml/2006/chart">
            <c:chart xmlns:c="http://schemas.openxmlformats.org/drawingml/2006/chart" xmlns:r="http://schemas.openxmlformats.org/officeDocument/2006/relationships" r:id="rId4"/>
          </a:graphicData>
        </a:graphic>
      </p:graphicFrame>
      <p:sp>
        <p:nvSpPr>
          <p:cNvPr id="10" name="四角形: 角を丸くする 9">
            <a:extLst>
              <a:ext uri="{FF2B5EF4-FFF2-40B4-BE49-F238E27FC236}">
                <a16:creationId xmlns:a16="http://schemas.microsoft.com/office/drawing/2014/main" id="{7C153A78-152C-4244-B127-1698F3FF9B40}"/>
              </a:ext>
            </a:extLst>
          </p:cNvPr>
          <p:cNvSpPr/>
          <p:nvPr/>
        </p:nvSpPr>
        <p:spPr>
          <a:xfrm>
            <a:off x="334547" y="638700"/>
            <a:ext cx="8441871" cy="78205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0520" marR="48895" lvl="0" indent="-175260" defTabSz="914400" eaLnBrk="1" fontAlgn="auto" latinLnBrk="0" hangingPunct="1">
              <a:lnSpc>
                <a:spcPts val="1700"/>
              </a:lnSpc>
              <a:spcBef>
                <a:spcPts val="90"/>
              </a:spcBef>
              <a:spcAft>
                <a:spcPts val="0"/>
              </a:spcAft>
              <a:buClrTx/>
              <a:buSzTx/>
              <a:buFontTx/>
              <a:buNone/>
              <a:tabLst/>
              <a:defRPr/>
            </a:pP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中学校から次の進学先や就労先への移行に際しては、８割の市町村において引継を実施。基本的な引継手法としては、７割が「支援計画や指導計画による引継」を実施。サポートファイルの活用は９市町村に留まる。</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sp>
        <p:nvSpPr>
          <p:cNvPr id="9" name="テキスト ボックス 8">
            <a:extLst>
              <a:ext uri="{FF2B5EF4-FFF2-40B4-BE49-F238E27FC236}">
                <a16:creationId xmlns:a16="http://schemas.microsoft.com/office/drawing/2014/main" id="{3116D5E1-FC05-4386-8DFB-E6077DD276EB}"/>
              </a:ext>
            </a:extLst>
          </p:cNvPr>
          <p:cNvSpPr txBox="1"/>
          <p:nvPr/>
        </p:nvSpPr>
        <p:spPr>
          <a:xfrm>
            <a:off x="82438" y="189299"/>
            <a:ext cx="8979123" cy="353943"/>
          </a:xfrm>
          <a:prstGeom prst="rect">
            <a:avLst/>
          </a:prstGeom>
          <a:noFill/>
        </p:spPr>
        <p:txBody>
          <a:bodyPr wrap="square" rtlCol="0">
            <a:spAutoFit/>
          </a:bodyPr>
          <a:lstStyle/>
          <a:p>
            <a:r>
              <a:rPr kumimoji="1" lang="ja-JP" altLang="en-US" sz="1700" dirty="0"/>
              <a:t>❼－</a:t>
            </a:r>
            <a:r>
              <a:rPr kumimoji="1" lang="ja-JP" altLang="en-US" sz="1600" dirty="0"/>
              <a:t>２</a:t>
            </a:r>
            <a:r>
              <a:rPr kumimoji="1" lang="ja-JP" altLang="en-US" sz="1700" dirty="0"/>
              <a:t>　ライフステージを通じた支援及び市町村における支援体制</a:t>
            </a:r>
            <a:r>
              <a:rPr kumimoji="1" lang="ja-JP" altLang="en-US" sz="1400" b="1" dirty="0"/>
              <a:t>－支援の引継ぎの実施状況－</a:t>
            </a:r>
            <a:endParaRPr kumimoji="1" lang="ja-JP" altLang="en-US" b="1" dirty="0"/>
          </a:p>
        </p:txBody>
      </p:sp>
      <p:sp>
        <p:nvSpPr>
          <p:cNvPr id="2" name="スライド番号プレースホルダー 1">
            <a:extLst>
              <a:ext uri="{FF2B5EF4-FFF2-40B4-BE49-F238E27FC236}">
                <a16:creationId xmlns:a16="http://schemas.microsoft.com/office/drawing/2014/main" id="{D8E29219-6F5F-4C71-BD42-D035EC18E05F}"/>
              </a:ext>
            </a:extLst>
          </p:cNvPr>
          <p:cNvSpPr>
            <a:spLocks noGrp="1"/>
          </p:cNvSpPr>
          <p:nvPr>
            <p:ph type="sldNum" sz="quarter" idx="12"/>
          </p:nvPr>
        </p:nvSpPr>
        <p:spPr/>
        <p:txBody>
          <a:bodyPr/>
          <a:lstStyle/>
          <a:p>
            <a:fld id="{1A6CC6A3-0406-4560-BB62-8974C004F5AE}" type="slidenum">
              <a:rPr kumimoji="1" lang="ja-JP" altLang="en-US" smtClean="0"/>
              <a:t>11</a:t>
            </a:fld>
            <a:endParaRPr kumimoji="1" lang="ja-JP" altLang="en-US"/>
          </a:p>
        </p:txBody>
      </p:sp>
    </p:spTree>
    <p:extLst>
      <p:ext uri="{BB962C8B-B14F-4D97-AF65-F5344CB8AC3E}">
        <p14:creationId xmlns:p14="http://schemas.microsoft.com/office/powerpoint/2010/main" val="1333511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7" y="196216"/>
            <a:ext cx="8628057" cy="687368"/>
          </a:xfrm>
          <a:prstGeom prst="rect">
            <a:avLst/>
          </a:prstGeom>
          <a:noFill/>
        </p:spPr>
        <p:txBody>
          <a:bodyPr wrap="square" rtlCol="0">
            <a:spAutoFit/>
          </a:bodyPr>
          <a:lstStyle/>
          <a:p>
            <a:pPr>
              <a:lnSpc>
                <a:spcPts val="2400"/>
              </a:lnSpc>
            </a:pPr>
            <a:r>
              <a:rPr kumimoji="1" lang="ja-JP" altLang="en-US" dirty="0"/>
              <a:t>❼－</a:t>
            </a:r>
            <a:r>
              <a:rPr kumimoji="1" lang="ja-JP" altLang="en-US" sz="1600" dirty="0"/>
              <a:t>３　</a:t>
            </a:r>
            <a:r>
              <a:rPr kumimoji="1" lang="ja-JP" altLang="en-US" dirty="0"/>
              <a:t>ライフステージを通じた支援及び市町村における支援体制</a:t>
            </a:r>
            <a:endParaRPr kumimoji="1" lang="en-US" altLang="ja-JP" dirty="0"/>
          </a:p>
          <a:p>
            <a:pPr>
              <a:lnSpc>
                <a:spcPts val="2400"/>
              </a:lnSpc>
            </a:pPr>
            <a:r>
              <a:rPr kumimoji="1" lang="ja-JP" altLang="en-US" sz="1600" b="1" dirty="0"/>
              <a:t>　　　　  －市町村における支援体制等－</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351063" y="1205660"/>
            <a:ext cx="8441871" cy="81740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marR="102235" lvl="0" indent="-175260" defTabSz="914400" eaLnBrk="1" fontAlgn="auto" latinLnBrk="0" hangingPunct="1">
              <a:lnSpc>
                <a:spcPct val="118300"/>
              </a:lnSpc>
              <a:spcBef>
                <a:spcPts val="165"/>
              </a:spcBef>
              <a:spcAft>
                <a:spcPts val="0"/>
              </a:spcAft>
              <a:buClrTx/>
              <a:buSzTx/>
              <a:buFontTx/>
              <a:buNone/>
              <a:tabLst/>
              <a:defRPr/>
            </a:pP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〇２６市町村において「発達障がい児者施策等について協議する場」を確保。</a:t>
            </a:r>
            <a:endParaRPr kumimoji="0" lang="en-US" altLang="ja-JP"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266700" marR="102235" lvl="0" indent="-175260" defTabSz="914400" eaLnBrk="1" fontAlgn="auto" latinLnBrk="0" hangingPunct="1">
              <a:lnSpc>
                <a:spcPct val="118300"/>
              </a:lnSpc>
              <a:spcBef>
                <a:spcPts val="165"/>
              </a:spcBef>
              <a:spcAft>
                <a:spcPts val="0"/>
              </a:spcAft>
              <a:buClrTx/>
              <a:buSzTx/>
              <a:buFontTx/>
              <a:buNone/>
              <a:tabLst/>
              <a:defRPr/>
            </a:pP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　　また、１６市町村において「個別事例について検討する場」を</a:t>
            </a: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確保と回答。</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sp>
        <p:nvSpPr>
          <p:cNvPr id="3" name="スライド番号プレースホルダー 2">
            <a:extLst>
              <a:ext uri="{FF2B5EF4-FFF2-40B4-BE49-F238E27FC236}">
                <a16:creationId xmlns:a16="http://schemas.microsoft.com/office/drawing/2014/main" id="{220ECBAF-811D-40C9-A14D-14FADDE1DB7E}"/>
              </a:ext>
            </a:extLst>
          </p:cNvPr>
          <p:cNvSpPr>
            <a:spLocks noGrp="1"/>
          </p:cNvSpPr>
          <p:nvPr>
            <p:ph type="sldNum" sz="quarter" idx="12"/>
          </p:nvPr>
        </p:nvSpPr>
        <p:spPr/>
        <p:txBody>
          <a:bodyPr/>
          <a:lstStyle/>
          <a:p>
            <a:fld id="{1A6CC6A3-0406-4560-BB62-8974C004F5AE}" type="slidenum">
              <a:rPr kumimoji="1" lang="ja-JP" altLang="en-US" smtClean="0"/>
              <a:t>12</a:t>
            </a:fld>
            <a:endParaRPr kumimoji="1" lang="ja-JP" altLang="en-US"/>
          </a:p>
        </p:txBody>
      </p:sp>
      <p:graphicFrame>
        <p:nvGraphicFramePr>
          <p:cNvPr id="8" name="グラフ 7">
            <a:extLst>
              <a:ext uri="{FF2B5EF4-FFF2-40B4-BE49-F238E27FC236}">
                <a16:creationId xmlns:a16="http://schemas.microsoft.com/office/drawing/2014/main" id="{F957C915-4659-4D40-A734-1D2D43F989FE}"/>
              </a:ext>
            </a:extLst>
          </p:cNvPr>
          <p:cNvGraphicFramePr>
            <a:graphicFrameLocks/>
          </p:cNvGraphicFramePr>
          <p:nvPr>
            <p:extLst>
              <p:ext uri="{D42A27DB-BD31-4B8C-83A1-F6EECF244321}">
                <p14:modId xmlns:p14="http://schemas.microsoft.com/office/powerpoint/2010/main" val="4270787314"/>
              </p:ext>
            </p:extLst>
          </p:nvPr>
        </p:nvGraphicFramePr>
        <p:xfrm>
          <a:off x="698500" y="2764606"/>
          <a:ext cx="7747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5491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8" y="196216"/>
            <a:ext cx="5576208" cy="369332"/>
          </a:xfrm>
          <a:prstGeom prst="rect">
            <a:avLst/>
          </a:prstGeom>
          <a:noFill/>
        </p:spPr>
        <p:txBody>
          <a:bodyPr wrap="square" rtlCol="0">
            <a:spAutoFit/>
          </a:bodyPr>
          <a:lstStyle/>
          <a:p>
            <a:r>
              <a:rPr kumimoji="1" lang="ja-JP" altLang="en-US" dirty="0"/>
              <a:t>❺　医療機関の確保等 </a:t>
            </a:r>
            <a:r>
              <a:rPr kumimoji="1" lang="ja-JP" altLang="en-US" sz="1600" b="1" dirty="0"/>
              <a:t>－医療機関との連携－</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253090" y="688012"/>
            <a:ext cx="8637813" cy="101832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457200" defTabSz="914400" eaLnBrk="1" fontAlgn="auto" latinLnBrk="0" hangingPunct="1">
              <a:lnSpc>
                <a:spcPct val="100000"/>
              </a:lnSpc>
              <a:spcBef>
                <a:spcPts val="430"/>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〇障がい児通所支援サービス利用時に、８市町村において、医師による診断</a:t>
            </a:r>
            <a:r>
              <a:rPr kumimoji="0" lang="ja-JP" altLang="en-US" sz="1200" b="1" i="0" u="none" strike="noStrike" kern="0" cap="none" spc="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（意見書）</a:t>
            </a:r>
            <a:r>
              <a:rPr kumimoji="0" lang="ja-JP" altLang="en-US" sz="1200" b="1" i="0" u="none" strike="noStrike" kern="0" cap="none" spc="-3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を「療育手帳がない場合は必須」とすると回答。</a:t>
            </a:r>
            <a:endParaRPr lang="en-US" altLang="ja-JP" sz="1200" kern="0" dirty="0">
              <a:solidFill>
                <a:sysClr val="windowText" lastClr="000000"/>
              </a:solidFill>
              <a:latin typeface="UD デジタル 教科書体 NK-B" panose="02020700000000000000" pitchFamily="18" charset="-128"/>
              <a:ea typeface="UD デジタル 教科書体 NK-B" panose="02020700000000000000" pitchFamily="18" charset="-128"/>
              <a:cs typeface="UD Digi Kyokasho NK-B"/>
            </a:endParaRPr>
          </a:p>
          <a:p>
            <a:pPr marL="91440" marR="0" lvl="0" indent="-457200" defTabSz="914400" eaLnBrk="1" fontAlgn="auto" latinLnBrk="0" hangingPunct="1">
              <a:lnSpc>
                <a:spcPct val="100000"/>
              </a:lnSpc>
              <a:spcBef>
                <a:spcPts val="430"/>
              </a:spcBef>
              <a:spcAft>
                <a:spcPts val="0"/>
              </a:spcAft>
              <a:buClrTx/>
              <a:buSzTx/>
              <a:buFontTx/>
              <a:buNone/>
              <a:tabLst/>
              <a:defRPr/>
            </a:pPr>
            <a:r>
              <a:rPr kumimoji="0" lang="ja-JP" altLang="en-US" sz="1200" b="1" i="0" u="none" strike="noStrike" kern="0" cap="none" spc="-3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〇障がい手帳の所持や特別児童扶養手当等の受給が確認できない場合に、サービス利用の必要性を客観的に判断する指標として、医師</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に限らず、保健師や発達相談員、心理士等専門職の意見書を求める市町村が多い。</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graphicFrame>
        <p:nvGraphicFramePr>
          <p:cNvPr id="7" name="グラフ 6">
            <a:extLst>
              <a:ext uri="{FF2B5EF4-FFF2-40B4-BE49-F238E27FC236}">
                <a16:creationId xmlns:a16="http://schemas.microsoft.com/office/drawing/2014/main" id="{3BB6156E-5954-4760-9327-A00631AE096A}"/>
              </a:ext>
            </a:extLst>
          </p:cNvPr>
          <p:cNvGraphicFramePr>
            <a:graphicFrameLocks/>
          </p:cNvGraphicFramePr>
          <p:nvPr/>
        </p:nvGraphicFramePr>
        <p:xfrm>
          <a:off x="253090" y="1842917"/>
          <a:ext cx="4637315" cy="2590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a:extLst>
              <a:ext uri="{FF2B5EF4-FFF2-40B4-BE49-F238E27FC236}">
                <a16:creationId xmlns:a16="http://schemas.microsoft.com/office/drawing/2014/main" id="{BFE29143-BB53-463E-BF40-39EF836AB386}"/>
              </a:ext>
            </a:extLst>
          </p:cNvPr>
          <p:cNvGraphicFramePr>
            <a:graphicFrameLocks/>
          </p:cNvGraphicFramePr>
          <p:nvPr/>
        </p:nvGraphicFramePr>
        <p:xfrm>
          <a:off x="253090" y="4542227"/>
          <a:ext cx="8539843" cy="2185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a:extLst>
              <a:ext uri="{FF2B5EF4-FFF2-40B4-BE49-F238E27FC236}">
                <a16:creationId xmlns:a16="http://schemas.microsoft.com/office/drawing/2014/main" id="{65A339FB-BBEB-4424-8B7A-66E88DC9C5A3}"/>
              </a:ext>
            </a:extLst>
          </p:cNvPr>
          <p:cNvGraphicFramePr>
            <a:graphicFrameLocks/>
          </p:cNvGraphicFramePr>
          <p:nvPr/>
        </p:nvGraphicFramePr>
        <p:xfrm>
          <a:off x="4996543" y="1828799"/>
          <a:ext cx="3796390" cy="2590963"/>
        </p:xfrm>
        <a:graphic>
          <a:graphicData uri="http://schemas.openxmlformats.org/drawingml/2006/chart">
            <c:chart xmlns:c="http://schemas.openxmlformats.org/drawingml/2006/chart" xmlns:r="http://schemas.openxmlformats.org/officeDocument/2006/relationships" r:id="rId4"/>
          </a:graphicData>
        </a:graphic>
      </p:graphicFrame>
      <p:sp>
        <p:nvSpPr>
          <p:cNvPr id="3" name="スライド番号プレースホルダー 2">
            <a:extLst>
              <a:ext uri="{FF2B5EF4-FFF2-40B4-BE49-F238E27FC236}">
                <a16:creationId xmlns:a16="http://schemas.microsoft.com/office/drawing/2014/main" id="{3F85E1E4-97EB-4000-B145-98E98AF9625E}"/>
              </a:ext>
            </a:extLst>
          </p:cNvPr>
          <p:cNvSpPr>
            <a:spLocks noGrp="1"/>
          </p:cNvSpPr>
          <p:nvPr>
            <p:ph type="sldNum" sz="quarter" idx="12"/>
          </p:nvPr>
        </p:nvSpPr>
        <p:spPr/>
        <p:txBody>
          <a:bodyPr/>
          <a:lstStyle/>
          <a:p>
            <a:fld id="{1A6CC6A3-0406-4560-BB62-8974C004F5AE}" type="slidenum">
              <a:rPr kumimoji="1" lang="ja-JP" altLang="en-US" smtClean="0"/>
              <a:t>2</a:t>
            </a:fld>
            <a:endParaRPr kumimoji="1" lang="ja-JP" altLang="en-US"/>
          </a:p>
        </p:txBody>
      </p:sp>
    </p:spTree>
    <p:extLst>
      <p:ext uri="{BB962C8B-B14F-4D97-AF65-F5344CB8AC3E}">
        <p14:creationId xmlns:p14="http://schemas.microsoft.com/office/powerpoint/2010/main" val="989101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7" y="196216"/>
            <a:ext cx="8811343" cy="338554"/>
          </a:xfrm>
          <a:prstGeom prst="rect">
            <a:avLst/>
          </a:prstGeom>
          <a:noFill/>
        </p:spPr>
        <p:txBody>
          <a:bodyPr wrap="square" rtlCol="0">
            <a:spAutoFit/>
          </a:bodyPr>
          <a:lstStyle/>
          <a:p>
            <a:r>
              <a:rPr kumimoji="1" lang="ja-JP" altLang="en-US" sz="1600" dirty="0"/>
              <a:t>❻－</a:t>
            </a:r>
            <a:r>
              <a:rPr kumimoji="1" lang="ja-JP" altLang="en-US" sz="1400" dirty="0"/>
              <a:t>１　</a:t>
            </a:r>
            <a:r>
              <a:rPr kumimoji="1" lang="ja-JP" altLang="en-US" sz="1600" dirty="0"/>
              <a:t>家族支援の充実 </a:t>
            </a:r>
            <a:r>
              <a:rPr kumimoji="1" lang="ja-JP" altLang="en-US" sz="1400" b="1" dirty="0"/>
              <a:t>－ペアレント・メンターの養成、ペアレント・トレーニングの実施－</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351064" y="606403"/>
            <a:ext cx="8441871" cy="10172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805" marR="389890" lvl="0" indent="0" defTabSz="914400" eaLnBrk="1" fontAlgn="auto" latinLnBrk="0" hangingPunct="1">
              <a:lnSpc>
                <a:spcPct val="118300"/>
              </a:lnSpc>
              <a:spcBef>
                <a:spcPts val="165"/>
              </a:spcBef>
              <a:spcAft>
                <a:spcPts val="0"/>
              </a:spcAft>
              <a:buClrTx/>
              <a:buSzTx/>
              <a:buFontTx/>
              <a:buNone/>
              <a:tabLst/>
              <a:defRPr/>
            </a:pPr>
            <a:r>
              <a:rPr kumimoji="0" lang="ja-JP" altLang="en-US" sz="1200" b="1" i="0" u="none" strike="noStrike" kern="0" cap="none" spc="-6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〇ペアレント・メンターは、１</a:t>
            </a:r>
            <a:r>
              <a:rPr kumimoji="0" lang="en-US" altLang="ja-JP" sz="1200" b="1" i="0" u="none" strike="noStrike" kern="0" cap="none" spc="-6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8</a:t>
            </a:r>
            <a:r>
              <a:rPr kumimoji="0" lang="ja-JP" altLang="en-US" sz="1200" b="1" i="0" u="none" strike="noStrike" kern="0" cap="none" spc="-6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市町村において実施。</a:t>
            </a:r>
            <a:endParaRPr kumimoji="0" lang="en-US" altLang="ja-JP" sz="1200" b="1" i="0" u="none" strike="noStrike" kern="0" cap="none" spc="-6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90805" marR="389890" lvl="0" indent="0" defTabSz="914400" eaLnBrk="1" fontAlgn="auto" latinLnBrk="0" hangingPunct="1">
              <a:lnSpc>
                <a:spcPct val="118300"/>
              </a:lnSpc>
              <a:spcBef>
                <a:spcPts val="165"/>
              </a:spcBef>
              <a:spcAft>
                <a:spcPts val="0"/>
              </a:spcAft>
              <a:buClrTx/>
              <a:buSzTx/>
              <a:buFontTx/>
              <a:buNone/>
              <a:tabLst/>
              <a:defRPr/>
            </a:pPr>
            <a:r>
              <a:rPr kumimoji="0" lang="ja-JP" altLang="en-US" sz="1200" b="1" i="0" u="none" strike="noStrike" kern="0" cap="none" spc="-6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〇ペアレント</a:t>
            </a:r>
            <a:r>
              <a:rPr kumimoji="0" lang="en-US" altLang="ja-JP" sz="1200" b="1" i="0" u="none" strike="noStrike" kern="0" cap="none" spc="-6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6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トレーニング</a:t>
            </a:r>
            <a:r>
              <a:rPr kumimoji="0" lang="ja-JP" altLang="en-US" sz="1200" b="1" i="0" u="none" strike="noStrike" kern="0" cap="none" spc="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2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以下ペアトレ</a:t>
            </a:r>
            <a:r>
              <a:rPr kumimoji="0" lang="ja-JP" altLang="en-US" sz="1200" b="1" i="0" u="none" strike="noStrike" kern="0" cap="none" spc="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は２</a:t>
            </a:r>
            <a:r>
              <a:rPr kumimoji="0" lang="en-US" altLang="ja-JP"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7</a:t>
            </a:r>
            <a:r>
              <a:rPr kumimoji="0" lang="ja-JP" altLang="en-US" sz="1200" b="1" i="0" u="none" strike="noStrike" kern="0" cap="none" spc="-1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市町村において実施。</a:t>
            </a:r>
            <a:endParaRPr kumimoji="0" lang="en-US" altLang="ja-JP" sz="1200" b="1" i="0" u="none" strike="noStrike" kern="0" cap="none" spc="-1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90805" marR="389890" lvl="0" indent="0" defTabSz="914400" eaLnBrk="1" fontAlgn="auto" latinLnBrk="0" hangingPunct="1">
              <a:lnSpc>
                <a:spcPct val="118300"/>
              </a:lnSpc>
              <a:spcBef>
                <a:spcPts val="165"/>
              </a:spcBef>
              <a:spcAft>
                <a:spcPts val="0"/>
              </a:spcAft>
              <a:buClrTx/>
              <a:buSzTx/>
              <a:buFontTx/>
              <a:buNone/>
              <a:tabLst/>
              <a:defRPr/>
            </a:pPr>
            <a:r>
              <a:rPr lang="ja-JP" altLang="en-US" sz="1200" b="1" kern="0" spc="-15"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〇</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子どもの年齢別でみると、未就学児の保護者を受講対象としている市町村が多い。</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graphicFrame>
        <p:nvGraphicFramePr>
          <p:cNvPr id="14" name="グラフ 13">
            <a:extLst>
              <a:ext uri="{FF2B5EF4-FFF2-40B4-BE49-F238E27FC236}">
                <a16:creationId xmlns:a16="http://schemas.microsoft.com/office/drawing/2014/main" id="{6620BC74-83DB-4FE1-A9BB-67C796934E2C}"/>
              </a:ext>
            </a:extLst>
          </p:cNvPr>
          <p:cNvGraphicFramePr>
            <a:graphicFrameLocks/>
          </p:cNvGraphicFramePr>
          <p:nvPr>
            <p:extLst>
              <p:ext uri="{D42A27DB-BD31-4B8C-83A1-F6EECF244321}">
                <p14:modId xmlns:p14="http://schemas.microsoft.com/office/powerpoint/2010/main" val="1834209905"/>
              </p:ext>
            </p:extLst>
          </p:nvPr>
        </p:nvGraphicFramePr>
        <p:xfrm>
          <a:off x="226088" y="1727272"/>
          <a:ext cx="4131226" cy="152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グラフ 14">
            <a:extLst>
              <a:ext uri="{FF2B5EF4-FFF2-40B4-BE49-F238E27FC236}">
                <a16:creationId xmlns:a16="http://schemas.microsoft.com/office/drawing/2014/main" id="{61BBFD0F-B00E-4DB2-B721-65A2F2D97572}"/>
              </a:ext>
            </a:extLst>
          </p:cNvPr>
          <p:cNvGraphicFramePr>
            <a:graphicFrameLocks/>
          </p:cNvGraphicFramePr>
          <p:nvPr>
            <p:extLst>
              <p:ext uri="{D42A27DB-BD31-4B8C-83A1-F6EECF244321}">
                <p14:modId xmlns:p14="http://schemas.microsoft.com/office/powerpoint/2010/main" val="2962640650"/>
              </p:ext>
            </p:extLst>
          </p:nvPr>
        </p:nvGraphicFramePr>
        <p:xfrm>
          <a:off x="4416073" y="1749520"/>
          <a:ext cx="4501839" cy="15191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グラフ 15">
            <a:extLst>
              <a:ext uri="{FF2B5EF4-FFF2-40B4-BE49-F238E27FC236}">
                <a16:creationId xmlns:a16="http://schemas.microsoft.com/office/drawing/2014/main" id="{2B4AB4F7-0491-4F0D-9F03-560AA01168ED}"/>
              </a:ext>
            </a:extLst>
          </p:cNvPr>
          <p:cNvGraphicFramePr>
            <a:graphicFrameLocks/>
          </p:cNvGraphicFramePr>
          <p:nvPr>
            <p:extLst>
              <p:ext uri="{D42A27DB-BD31-4B8C-83A1-F6EECF244321}">
                <p14:modId xmlns:p14="http://schemas.microsoft.com/office/powerpoint/2010/main" val="412546976"/>
              </p:ext>
            </p:extLst>
          </p:nvPr>
        </p:nvGraphicFramePr>
        <p:xfrm>
          <a:off x="220041" y="3323850"/>
          <a:ext cx="4137273" cy="152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グラフ 16">
            <a:extLst>
              <a:ext uri="{FF2B5EF4-FFF2-40B4-BE49-F238E27FC236}">
                <a16:creationId xmlns:a16="http://schemas.microsoft.com/office/drawing/2014/main" id="{DEB4BCF0-8EDF-4743-A361-ED6EE26A35B0}"/>
              </a:ext>
            </a:extLst>
          </p:cNvPr>
          <p:cNvGraphicFramePr>
            <a:graphicFrameLocks/>
          </p:cNvGraphicFramePr>
          <p:nvPr>
            <p:extLst>
              <p:ext uri="{D42A27DB-BD31-4B8C-83A1-F6EECF244321}">
                <p14:modId xmlns:p14="http://schemas.microsoft.com/office/powerpoint/2010/main" val="584549303"/>
              </p:ext>
            </p:extLst>
          </p:nvPr>
        </p:nvGraphicFramePr>
        <p:xfrm>
          <a:off x="4416074" y="3323850"/>
          <a:ext cx="4501838" cy="152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グラフ 17">
            <a:extLst>
              <a:ext uri="{FF2B5EF4-FFF2-40B4-BE49-F238E27FC236}">
                <a16:creationId xmlns:a16="http://schemas.microsoft.com/office/drawing/2014/main" id="{496E866F-9D1C-4506-B438-9C897401C234}"/>
              </a:ext>
            </a:extLst>
          </p:cNvPr>
          <p:cNvGraphicFramePr>
            <a:graphicFrameLocks/>
          </p:cNvGraphicFramePr>
          <p:nvPr>
            <p:extLst>
              <p:ext uri="{D42A27DB-BD31-4B8C-83A1-F6EECF244321}">
                <p14:modId xmlns:p14="http://schemas.microsoft.com/office/powerpoint/2010/main" val="1826344449"/>
              </p:ext>
            </p:extLst>
          </p:nvPr>
        </p:nvGraphicFramePr>
        <p:xfrm>
          <a:off x="226088" y="4920428"/>
          <a:ext cx="4131226"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グラフ 18">
            <a:extLst>
              <a:ext uri="{FF2B5EF4-FFF2-40B4-BE49-F238E27FC236}">
                <a16:creationId xmlns:a16="http://schemas.microsoft.com/office/drawing/2014/main" id="{1636E837-C958-4D06-88D9-76C5A728F850}"/>
              </a:ext>
            </a:extLst>
          </p:cNvPr>
          <p:cNvGraphicFramePr>
            <a:graphicFrameLocks/>
          </p:cNvGraphicFramePr>
          <p:nvPr>
            <p:extLst>
              <p:ext uri="{D42A27DB-BD31-4B8C-83A1-F6EECF244321}">
                <p14:modId xmlns:p14="http://schemas.microsoft.com/office/powerpoint/2010/main" val="1573820924"/>
              </p:ext>
            </p:extLst>
          </p:nvPr>
        </p:nvGraphicFramePr>
        <p:xfrm>
          <a:off x="4416074" y="4924915"/>
          <a:ext cx="4501838" cy="1828800"/>
        </p:xfrm>
        <a:graphic>
          <a:graphicData uri="http://schemas.openxmlformats.org/drawingml/2006/chart">
            <c:chart xmlns:c="http://schemas.openxmlformats.org/drawingml/2006/chart" xmlns:r="http://schemas.openxmlformats.org/officeDocument/2006/relationships" r:id="rId7"/>
          </a:graphicData>
        </a:graphic>
      </p:graphicFrame>
      <p:sp>
        <p:nvSpPr>
          <p:cNvPr id="3" name="スライド番号プレースホルダー 2">
            <a:extLst>
              <a:ext uri="{FF2B5EF4-FFF2-40B4-BE49-F238E27FC236}">
                <a16:creationId xmlns:a16="http://schemas.microsoft.com/office/drawing/2014/main" id="{CEFB55B9-5644-443B-B6DD-D2C1C0FF411F}"/>
              </a:ext>
            </a:extLst>
          </p:cNvPr>
          <p:cNvSpPr>
            <a:spLocks noGrp="1"/>
          </p:cNvSpPr>
          <p:nvPr>
            <p:ph type="sldNum" sz="quarter" idx="12"/>
          </p:nvPr>
        </p:nvSpPr>
        <p:spPr/>
        <p:txBody>
          <a:bodyPr/>
          <a:lstStyle/>
          <a:p>
            <a:fld id="{1A6CC6A3-0406-4560-BB62-8974C004F5AE}" type="slidenum">
              <a:rPr kumimoji="1" lang="ja-JP" altLang="en-US" smtClean="0"/>
              <a:t>3</a:t>
            </a:fld>
            <a:endParaRPr kumimoji="1" lang="ja-JP" altLang="en-US" dirty="0"/>
          </a:p>
        </p:txBody>
      </p:sp>
    </p:spTree>
    <p:extLst>
      <p:ext uri="{BB962C8B-B14F-4D97-AF65-F5344CB8AC3E}">
        <p14:creationId xmlns:p14="http://schemas.microsoft.com/office/powerpoint/2010/main" val="3990593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7" y="196216"/>
            <a:ext cx="7125155" cy="369332"/>
          </a:xfrm>
          <a:prstGeom prst="rect">
            <a:avLst/>
          </a:prstGeom>
          <a:noFill/>
        </p:spPr>
        <p:txBody>
          <a:bodyPr wrap="square" rtlCol="0">
            <a:spAutoFit/>
          </a:bodyPr>
          <a:lstStyle/>
          <a:p>
            <a:r>
              <a:rPr kumimoji="1" lang="ja-JP" altLang="en-US" dirty="0"/>
              <a:t>❻－</a:t>
            </a:r>
            <a:r>
              <a:rPr kumimoji="1" lang="ja-JP" altLang="en-US" sz="1600" dirty="0"/>
              <a:t>２　</a:t>
            </a:r>
            <a:r>
              <a:rPr kumimoji="1" lang="ja-JP" altLang="en-US" dirty="0"/>
              <a:t>家族支援の充実 </a:t>
            </a:r>
            <a:r>
              <a:rPr kumimoji="1" lang="ja-JP" altLang="en-US" sz="1600" b="1" dirty="0"/>
              <a:t>－ペアレント・プログラムの実施－</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428232" y="685801"/>
            <a:ext cx="8441871" cy="120015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0" lvl="0" indent="0" defTabSz="914400" eaLnBrk="1" fontAlgn="auto" latinLnBrk="0" hangingPunct="1">
              <a:lnSpc>
                <a:spcPct val="100000"/>
              </a:lnSpc>
              <a:spcBef>
                <a:spcPts val="430"/>
              </a:spcBef>
              <a:spcAft>
                <a:spcPts val="0"/>
              </a:spcAft>
              <a:buClrTx/>
              <a:buSzTx/>
              <a:buFontTx/>
              <a:buNone/>
              <a:tabLst/>
              <a:defRPr/>
            </a:pPr>
            <a:r>
              <a:rPr kumimoji="0" lang="ja-JP" altLang="en-US" sz="1200" b="1" i="0" u="none" strike="noStrike" kern="0" cap="none" spc="-6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a:t>
            </a:r>
            <a:r>
              <a:rPr kumimoji="0" lang="ja-JP" altLang="en-US" sz="1200" b="1" i="0" u="none" strike="noStrike" kern="0" cap="none" spc="-5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ペアレント</a:t>
            </a:r>
            <a:r>
              <a:rPr kumimoji="0" lang="en-US" altLang="ja-JP" sz="1200" b="1" i="0" u="none" strike="noStrike" kern="0" cap="none" spc="-5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5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プログラム</a:t>
            </a:r>
            <a:r>
              <a:rPr kumimoji="0" lang="ja-JP" altLang="en-US" sz="1200" b="1" i="0" u="none" strike="noStrike" kern="0" cap="none" spc="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以下ペアプロ</a:t>
            </a:r>
            <a:r>
              <a:rPr kumimoji="0" lang="ja-JP" altLang="en-US" sz="1200" b="1" i="0" u="none" strike="noStrike" kern="0" cap="none" spc="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は</a:t>
            </a:r>
            <a:r>
              <a:rPr kumimoji="0" lang="en-US" altLang="ja-JP" sz="1200" b="1" i="0" u="none" strike="noStrike" kern="0" cap="none" spc="24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1</a:t>
            </a:r>
            <a:r>
              <a:rPr lang="en-US" altLang="ja-JP" sz="1200" b="1" kern="0" spc="245"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3</a:t>
            </a:r>
            <a:r>
              <a:rPr kumimoji="0" lang="ja-JP" altLang="en-US" sz="1200" b="1" i="0" u="none" strike="noStrike" kern="0" cap="none" spc="-1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市町村において実施。</a:t>
            </a:r>
            <a:endParaRPr kumimoji="0" lang="en-US" altLang="ja-JP" sz="1200" b="1" i="0" u="none" strike="noStrike" kern="0" cap="none" spc="-1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91440" marR="0" lvl="0" indent="0" defTabSz="914400" eaLnBrk="1" fontAlgn="auto" latinLnBrk="0" hangingPunct="1">
              <a:lnSpc>
                <a:spcPct val="100000"/>
              </a:lnSpc>
              <a:spcBef>
                <a:spcPts val="430"/>
              </a:spcBef>
              <a:spcAft>
                <a:spcPts val="0"/>
              </a:spcAft>
              <a:buClrTx/>
              <a:buSzTx/>
              <a:buFontTx/>
              <a:buNone/>
              <a:tabLst/>
              <a:defRPr/>
            </a:pP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〇子どもの年齢別でみると、未就学児の保護者を受講対象としている市町村が多い。</a:t>
            </a:r>
            <a:endParaRPr kumimoji="0" lang="en-US" altLang="ja-JP"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91440" marR="0" lvl="0" indent="0" defTabSz="914400" eaLnBrk="1" fontAlgn="auto" latinLnBrk="0" hangingPunct="1">
              <a:lnSpc>
                <a:spcPct val="100000"/>
              </a:lnSpc>
              <a:spcBef>
                <a:spcPts val="430"/>
              </a:spcBef>
              <a:spcAft>
                <a:spcPts val="0"/>
              </a:spcAft>
              <a:buClrTx/>
              <a:buSzTx/>
              <a:buFontTx/>
              <a:buNone/>
              <a:tabLst/>
              <a:defRPr/>
            </a:pP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〇募集方法としては、児童発達支援センターの通所児等に声掛けしている市町村もあれば、公募している市町村もある。</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sp>
        <p:nvSpPr>
          <p:cNvPr id="3" name="スライド番号プレースホルダー 2">
            <a:extLst>
              <a:ext uri="{FF2B5EF4-FFF2-40B4-BE49-F238E27FC236}">
                <a16:creationId xmlns:a16="http://schemas.microsoft.com/office/drawing/2014/main" id="{301337D5-71A1-43E2-B3AC-9FB78C652DD5}"/>
              </a:ext>
            </a:extLst>
          </p:cNvPr>
          <p:cNvSpPr>
            <a:spLocks noGrp="1"/>
          </p:cNvSpPr>
          <p:nvPr>
            <p:ph type="sldNum" sz="quarter" idx="12"/>
          </p:nvPr>
        </p:nvSpPr>
        <p:spPr/>
        <p:txBody>
          <a:bodyPr/>
          <a:lstStyle/>
          <a:p>
            <a:fld id="{1A6CC6A3-0406-4560-BB62-8974C004F5AE}" type="slidenum">
              <a:rPr kumimoji="1" lang="ja-JP" altLang="en-US" smtClean="0"/>
              <a:t>4</a:t>
            </a:fld>
            <a:endParaRPr kumimoji="1" lang="ja-JP" altLang="en-US"/>
          </a:p>
        </p:txBody>
      </p:sp>
      <p:graphicFrame>
        <p:nvGraphicFramePr>
          <p:cNvPr id="11" name="グラフ 10">
            <a:extLst>
              <a:ext uri="{FF2B5EF4-FFF2-40B4-BE49-F238E27FC236}">
                <a16:creationId xmlns:a16="http://schemas.microsoft.com/office/drawing/2014/main" id="{2E4732D7-719F-4BFF-BC41-D64E2AE28F74}"/>
              </a:ext>
            </a:extLst>
          </p:cNvPr>
          <p:cNvGraphicFramePr>
            <a:graphicFrameLocks/>
          </p:cNvGraphicFramePr>
          <p:nvPr>
            <p:extLst>
              <p:ext uri="{D42A27DB-BD31-4B8C-83A1-F6EECF244321}">
                <p14:modId xmlns:p14="http://schemas.microsoft.com/office/powerpoint/2010/main" val="350090121"/>
              </p:ext>
            </p:extLst>
          </p:nvPr>
        </p:nvGraphicFramePr>
        <p:xfrm>
          <a:off x="3983603" y="2006203"/>
          <a:ext cx="4638003" cy="23749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a:extLst>
              <a:ext uri="{FF2B5EF4-FFF2-40B4-BE49-F238E27FC236}">
                <a16:creationId xmlns:a16="http://schemas.microsoft.com/office/drawing/2014/main" id="{841CD76C-07D3-4CEF-BEB3-5EA1EBC87A16}"/>
              </a:ext>
            </a:extLst>
          </p:cNvPr>
          <p:cNvGraphicFramePr>
            <a:graphicFrameLocks/>
          </p:cNvGraphicFramePr>
          <p:nvPr>
            <p:extLst>
              <p:ext uri="{D42A27DB-BD31-4B8C-83A1-F6EECF244321}">
                <p14:modId xmlns:p14="http://schemas.microsoft.com/office/powerpoint/2010/main" val="525945715"/>
              </p:ext>
            </p:extLst>
          </p:nvPr>
        </p:nvGraphicFramePr>
        <p:xfrm>
          <a:off x="3983603" y="4456216"/>
          <a:ext cx="4638003" cy="22055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グラフ 8">
            <a:extLst>
              <a:ext uri="{FF2B5EF4-FFF2-40B4-BE49-F238E27FC236}">
                <a16:creationId xmlns:a16="http://schemas.microsoft.com/office/drawing/2014/main" id="{980BD564-02F9-469C-987A-2F1A5E986B68}"/>
              </a:ext>
            </a:extLst>
          </p:cNvPr>
          <p:cNvGraphicFramePr>
            <a:graphicFrameLocks/>
          </p:cNvGraphicFramePr>
          <p:nvPr>
            <p:extLst>
              <p:ext uri="{D42A27DB-BD31-4B8C-83A1-F6EECF244321}">
                <p14:modId xmlns:p14="http://schemas.microsoft.com/office/powerpoint/2010/main" val="515595345"/>
              </p:ext>
            </p:extLst>
          </p:nvPr>
        </p:nvGraphicFramePr>
        <p:xfrm>
          <a:off x="428232" y="2006202"/>
          <a:ext cx="3475857" cy="29658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65491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164877" y="196216"/>
            <a:ext cx="8979123" cy="369332"/>
          </a:xfrm>
          <a:prstGeom prst="rect">
            <a:avLst/>
          </a:prstGeom>
          <a:noFill/>
        </p:spPr>
        <p:txBody>
          <a:bodyPr wrap="square" rtlCol="0">
            <a:spAutoFit/>
          </a:bodyPr>
          <a:lstStyle/>
          <a:p>
            <a:r>
              <a:rPr kumimoji="1" lang="ja-JP" altLang="en-US" dirty="0"/>
              <a:t>❻－</a:t>
            </a:r>
            <a:r>
              <a:rPr kumimoji="1" lang="ja-JP" altLang="en-US" sz="1600" dirty="0"/>
              <a:t>３</a:t>
            </a:r>
            <a:r>
              <a:rPr kumimoji="1" lang="ja-JP" altLang="en-US" dirty="0"/>
              <a:t>　家族支援の充実 </a:t>
            </a:r>
            <a:r>
              <a:rPr kumimoji="1" lang="ja-JP" altLang="en-US" sz="1200" b="1" dirty="0"/>
              <a:t>－その他の家族支援の実施、セルフヘルプグループへの活動支援や情報提供の実施－</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351064" y="700819"/>
            <a:ext cx="8441871" cy="1014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065" marR="137795" lvl="0" indent="-175260" defTabSz="914400" eaLnBrk="1" fontAlgn="auto" latinLnBrk="0" hangingPunct="1">
              <a:lnSpc>
                <a:spcPct val="118300"/>
              </a:lnSpc>
              <a:spcBef>
                <a:spcPts val="165"/>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〇２６</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市町村において、ペアトレ、ペアプロ以外の家族支援を実施。実施内容としては、 「個別</a:t>
            </a:r>
            <a:r>
              <a:rPr kumimoji="0" lang="ja-JP" altLang="en-US" sz="1200" b="1" i="0" u="none" strike="noStrike" kern="0" cap="none" spc="-6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相談</a:t>
            </a:r>
            <a:r>
              <a:rPr kumimoji="0" lang="en-US" altLang="ja-JP" sz="1200" b="1" i="0" u="none" strike="noStrike" kern="0" cap="none" spc="-6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6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カウンセリング」 </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が最も多く、次いで「家族向けの研修、講座」、「</a:t>
            </a:r>
            <a:r>
              <a:rPr kumimoji="0" lang="ja-JP" altLang="en-US" sz="1200" b="1" i="0" u="none" strike="noStrike" kern="0" cap="none" spc="-6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家族同士の交流の場づくり」が多い。</a:t>
            </a:r>
            <a:endParaRPr kumimoji="0" lang="en-US" altLang="ja-JP" sz="1200" b="1" i="0" u="none" strike="noStrike" kern="0" cap="none" spc="-6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266065" marR="137795" lvl="0" indent="-175260" defTabSz="914400" eaLnBrk="1" fontAlgn="auto" latinLnBrk="0" hangingPunct="1">
              <a:lnSpc>
                <a:spcPct val="118300"/>
              </a:lnSpc>
              <a:spcBef>
                <a:spcPts val="165"/>
              </a:spcBef>
              <a:spcAft>
                <a:spcPts val="0"/>
              </a:spcAft>
              <a:buClrTx/>
              <a:buSzTx/>
              <a:buFontTx/>
              <a:buNone/>
              <a:tabLst/>
              <a:defRPr/>
            </a:pPr>
            <a:r>
              <a:rPr lang="ja-JP" altLang="en-US" sz="1200" b="1" kern="0" spc="-6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〇セルフヘルプグループへの活動支援や情報提供は</a:t>
            </a:r>
            <a:r>
              <a:rPr lang="en-US" altLang="ja-JP" sz="1200" b="1" kern="0" spc="-6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10</a:t>
            </a:r>
            <a:r>
              <a:rPr lang="ja-JP" altLang="en-US" sz="1200" b="1" kern="0" spc="-6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市町村が実施。</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graphicFrame>
        <p:nvGraphicFramePr>
          <p:cNvPr id="9" name="グラフ 8">
            <a:extLst>
              <a:ext uri="{FF2B5EF4-FFF2-40B4-BE49-F238E27FC236}">
                <a16:creationId xmlns:a16="http://schemas.microsoft.com/office/drawing/2014/main" id="{85371604-E596-4289-9CE4-9F7004C7C4CB}"/>
              </a:ext>
            </a:extLst>
          </p:cNvPr>
          <p:cNvGraphicFramePr>
            <a:graphicFrameLocks/>
          </p:cNvGraphicFramePr>
          <p:nvPr>
            <p:extLst>
              <p:ext uri="{D42A27DB-BD31-4B8C-83A1-F6EECF244321}">
                <p14:modId xmlns:p14="http://schemas.microsoft.com/office/powerpoint/2010/main" val="286093606"/>
              </p:ext>
            </p:extLst>
          </p:nvPr>
        </p:nvGraphicFramePr>
        <p:xfrm>
          <a:off x="164877" y="1876899"/>
          <a:ext cx="3802824" cy="32657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701CDECC-E2D1-4FDD-B13C-9CAEDA0C9A17}"/>
              </a:ext>
            </a:extLst>
          </p:cNvPr>
          <p:cNvGraphicFramePr>
            <a:graphicFrameLocks/>
          </p:cNvGraphicFramePr>
          <p:nvPr>
            <p:extLst>
              <p:ext uri="{D42A27DB-BD31-4B8C-83A1-F6EECF244321}">
                <p14:modId xmlns:p14="http://schemas.microsoft.com/office/powerpoint/2010/main" val="3033338414"/>
              </p:ext>
            </p:extLst>
          </p:nvPr>
        </p:nvGraphicFramePr>
        <p:xfrm>
          <a:off x="4047214" y="1891030"/>
          <a:ext cx="4919589" cy="21243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グラフ 10">
            <a:extLst>
              <a:ext uri="{FF2B5EF4-FFF2-40B4-BE49-F238E27FC236}">
                <a16:creationId xmlns:a16="http://schemas.microsoft.com/office/drawing/2014/main" id="{97DA3447-4F8F-4004-81D9-1E1A21B72817}"/>
              </a:ext>
            </a:extLst>
          </p:cNvPr>
          <p:cNvGraphicFramePr>
            <a:graphicFrameLocks/>
          </p:cNvGraphicFramePr>
          <p:nvPr>
            <p:extLst>
              <p:ext uri="{D42A27DB-BD31-4B8C-83A1-F6EECF244321}">
                <p14:modId xmlns:p14="http://schemas.microsoft.com/office/powerpoint/2010/main" val="2076825589"/>
              </p:ext>
            </p:extLst>
          </p:nvPr>
        </p:nvGraphicFramePr>
        <p:xfrm>
          <a:off x="4047214" y="4071069"/>
          <a:ext cx="4931909" cy="2590716"/>
        </p:xfrm>
        <a:graphic>
          <a:graphicData uri="http://schemas.openxmlformats.org/drawingml/2006/chart">
            <c:chart xmlns:c="http://schemas.openxmlformats.org/drawingml/2006/chart" xmlns:r="http://schemas.openxmlformats.org/officeDocument/2006/relationships" r:id="rId4"/>
          </a:graphicData>
        </a:graphic>
      </p:graphicFrame>
      <p:sp>
        <p:nvSpPr>
          <p:cNvPr id="3" name="スライド番号プレースホルダー 2">
            <a:extLst>
              <a:ext uri="{FF2B5EF4-FFF2-40B4-BE49-F238E27FC236}">
                <a16:creationId xmlns:a16="http://schemas.microsoft.com/office/drawing/2014/main" id="{95B83435-1CD0-4893-ACA7-33D4A0C1B903}"/>
              </a:ext>
            </a:extLst>
          </p:cNvPr>
          <p:cNvSpPr>
            <a:spLocks noGrp="1"/>
          </p:cNvSpPr>
          <p:nvPr>
            <p:ph type="sldNum" sz="quarter" idx="12"/>
          </p:nvPr>
        </p:nvSpPr>
        <p:spPr/>
        <p:txBody>
          <a:bodyPr/>
          <a:lstStyle/>
          <a:p>
            <a:fld id="{1A6CC6A3-0406-4560-BB62-8974C004F5AE}" type="slidenum">
              <a:rPr kumimoji="1" lang="ja-JP" altLang="en-US" smtClean="0"/>
              <a:t>5</a:t>
            </a:fld>
            <a:endParaRPr kumimoji="1" lang="ja-JP" altLang="en-US" dirty="0"/>
          </a:p>
        </p:txBody>
      </p:sp>
    </p:spTree>
    <p:extLst>
      <p:ext uri="{BB962C8B-B14F-4D97-AF65-F5344CB8AC3E}">
        <p14:creationId xmlns:p14="http://schemas.microsoft.com/office/powerpoint/2010/main" val="3897961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257971" y="119785"/>
            <a:ext cx="8628057" cy="694998"/>
          </a:xfrm>
          <a:prstGeom prst="rect">
            <a:avLst/>
          </a:prstGeom>
          <a:noFill/>
        </p:spPr>
        <p:txBody>
          <a:bodyPr wrap="square" rtlCol="0">
            <a:spAutoFit/>
          </a:bodyPr>
          <a:lstStyle/>
          <a:p>
            <a:pPr>
              <a:lnSpc>
                <a:spcPts val="2400"/>
              </a:lnSpc>
            </a:pPr>
            <a:r>
              <a:rPr kumimoji="1" lang="ja-JP" altLang="en-US" sz="1600" dirty="0"/>
              <a:t>❼－</a:t>
            </a:r>
            <a:r>
              <a:rPr kumimoji="1" lang="ja-JP" altLang="en-US" sz="1400" dirty="0"/>
              <a:t>１</a:t>
            </a:r>
            <a:r>
              <a:rPr kumimoji="1" lang="ja-JP" altLang="en-US" sz="1600" dirty="0"/>
              <a:t>　ライフステージを通じた支援及び市町村における支援体制</a:t>
            </a:r>
            <a:endParaRPr kumimoji="1" lang="en-US" altLang="ja-JP" sz="1600" dirty="0"/>
          </a:p>
          <a:p>
            <a:pPr>
              <a:lnSpc>
                <a:spcPts val="2400"/>
              </a:lnSpc>
            </a:pPr>
            <a:r>
              <a:rPr kumimoji="1" lang="ja-JP" altLang="en-US" sz="1600" dirty="0"/>
              <a:t>　 　　   </a:t>
            </a:r>
            <a:r>
              <a:rPr kumimoji="1" lang="ja-JP" altLang="en-US" sz="1400" b="1" dirty="0"/>
              <a:t>－サポートファイル（サポートブック）の作成－</a:t>
            </a:r>
            <a:endParaRPr kumimoji="1" lang="ja-JP" altLang="en-US" sz="1600"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428625" y="899848"/>
            <a:ext cx="8286750" cy="81620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805" marR="116839" lvl="0" indent="-457200" defTabSz="914400" eaLnBrk="1" fontAlgn="auto" latinLnBrk="0" hangingPunct="1">
              <a:lnSpc>
                <a:spcPct val="118300"/>
              </a:lnSpc>
              <a:spcBef>
                <a:spcPts val="165"/>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〇３０</a:t>
            </a:r>
            <a:r>
              <a:rPr kumimoji="0" lang="ja-JP" altLang="en-US" sz="1200" b="1" i="0" u="none" strike="noStrike" kern="0" cap="none" spc="-1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市町村において、サポートファイル</a:t>
            </a:r>
            <a:r>
              <a:rPr kumimoji="0" lang="ja-JP" altLang="en-US" sz="1200" b="1" i="0" u="none" strike="noStrike" kern="0" cap="none" spc="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1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ブック）</a:t>
            </a:r>
            <a:r>
              <a:rPr kumimoji="0" lang="ja-JP" altLang="en-US" sz="1200" b="1" i="0" u="none" strike="noStrike" kern="0" cap="none" spc="-5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を作成しており、配布対象は「支援の必要な子ども</a:t>
            </a:r>
            <a:r>
              <a:rPr kumimoji="0" lang="en-US" altLang="ja-JP" sz="1200" b="1" i="0" u="none" strike="noStrike" kern="0" cap="none" spc="-5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5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成人」としている市町村が最も多い。</a:t>
            </a:r>
            <a:endParaRPr kumimoji="0" lang="en-US" altLang="ja-JP" sz="1200" b="1" i="0" u="none" strike="noStrike" kern="0" cap="none" spc="-5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90805" marR="116839" lvl="0" indent="-457200" defTabSz="914400" eaLnBrk="1" fontAlgn="auto" latinLnBrk="0" hangingPunct="1">
              <a:lnSpc>
                <a:spcPct val="118300"/>
              </a:lnSpc>
              <a:spcBef>
                <a:spcPts val="165"/>
              </a:spcBef>
              <a:spcAft>
                <a:spcPts val="0"/>
              </a:spcAft>
              <a:buClrTx/>
              <a:buSzTx/>
              <a:buFontTx/>
              <a:buNone/>
              <a:tabLst/>
              <a:defRPr/>
            </a:pPr>
            <a:r>
              <a:rPr lang="ja-JP" altLang="en-US" sz="1200" b="1" kern="0" spc="-5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〇サポートブックへの掲載情報は、「本人の基礎情報」が最も多く、次いで「利用している福祉サービス」「本人の状態」が多い。</a:t>
            </a:r>
            <a:endParaRPr kumimoji="0" lang="en-US" altLang="ja-JP" sz="1200" b="1" i="0" u="none" strike="noStrike" kern="0" cap="none" spc="-5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graphicFrame>
        <p:nvGraphicFramePr>
          <p:cNvPr id="6" name="グラフ 5">
            <a:extLst>
              <a:ext uri="{FF2B5EF4-FFF2-40B4-BE49-F238E27FC236}">
                <a16:creationId xmlns:a16="http://schemas.microsoft.com/office/drawing/2014/main" id="{4FAD4A56-38FD-4B5F-97C1-107455DF0697}"/>
              </a:ext>
            </a:extLst>
          </p:cNvPr>
          <p:cNvGraphicFramePr>
            <a:graphicFrameLocks/>
          </p:cNvGraphicFramePr>
          <p:nvPr/>
        </p:nvGraphicFramePr>
        <p:xfrm>
          <a:off x="186188" y="1886181"/>
          <a:ext cx="3976005" cy="21376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a:extLst>
              <a:ext uri="{FF2B5EF4-FFF2-40B4-BE49-F238E27FC236}">
                <a16:creationId xmlns:a16="http://schemas.microsoft.com/office/drawing/2014/main" id="{EF9D79E0-1135-4209-B7DD-A375FD7FAA57}"/>
              </a:ext>
            </a:extLst>
          </p:cNvPr>
          <p:cNvGraphicFramePr>
            <a:graphicFrameLocks/>
          </p:cNvGraphicFramePr>
          <p:nvPr/>
        </p:nvGraphicFramePr>
        <p:xfrm>
          <a:off x="186187" y="4106636"/>
          <a:ext cx="3976005" cy="25538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グラフ 8">
            <a:extLst>
              <a:ext uri="{FF2B5EF4-FFF2-40B4-BE49-F238E27FC236}">
                <a16:creationId xmlns:a16="http://schemas.microsoft.com/office/drawing/2014/main" id="{EAD37951-F76F-40F6-B9FB-C21720A29601}"/>
              </a:ext>
            </a:extLst>
          </p:cNvPr>
          <p:cNvGraphicFramePr>
            <a:graphicFrameLocks/>
          </p:cNvGraphicFramePr>
          <p:nvPr>
            <p:extLst>
              <p:ext uri="{D42A27DB-BD31-4B8C-83A1-F6EECF244321}">
                <p14:modId xmlns:p14="http://schemas.microsoft.com/office/powerpoint/2010/main" val="1757000838"/>
              </p:ext>
            </p:extLst>
          </p:nvPr>
        </p:nvGraphicFramePr>
        <p:xfrm>
          <a:off x="4269921" y="4023843"/>
          <a:ext cx="4687891" cy="26366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グラフ 11">
            <a:extLst>
              <a:ext uri="{FF2B5EF4-FFF2-40B4-BE49-F238E27FC236}">
                <a16:creationId xmlns:a16="http://schemas.microsoft.com/office/drawing/2014/main" id="{AEE035FF-07F8-47F4-A7C1-A25EAD225D1B}"/>
              </a:ext>
            </a:extLst>
          </p:cNvPr>
          <p:cNvGraphicFramePr>
            <a:graphicFrameLocks/>
          </p:cNvGraphicFramePr>
          <p:nvPr>
            <p:extLst>
              <p:ext uri="{D42A27DB-BD31-4B8C-83A1-F6EECF244321}">
                <p14:modId xmlns:p14="http://schemas.microsoft.com/office/powerpoint/2010/main" val="3712152873"/>
              </p:ext>
            </p:extLst>
          </p:nvPr>
        </p:nvGraphicFramePr>
        <p:xfrm>
          <a:off x="4269921" y="1886179"/>
          <a:ext cx="4687891" cy="2040841"/>
        </p:xfrm>
        <a:graphic>
          <a:graphicData uri="http://schemas.openxmlformats.org/drawingml/2006/chart">
            <c:chart xmlns:c="http://schemas.openxmlformats.org/drawingml/2006/chart" xmlns:r="http://schemas.openxmlformats.org/officeDocument/2006/relationships" r:id="rId5"/>
          </a:graphicData>
        </a:graphic>
      </p:graphicFrame>
      <p:sp>
        <p:nvSpPr>
          <p:cNvPr id="3" name="スライド番号プレースホルダー 2">
            <a:extLst>
              <a:ext uri="{FF2B5EF4-FFF2-40B4-BE49-F238E27FC236}">
                <a16:creationId xmlns:a16="http://schemas.microsoft.com/office/drawing/2014/main" id="{A3FA8AC7-516B-422E-9731-C52AADCF6FB6}"/>
              </a:ext>
            </a:extLst>
          </p:cNvPr>
          <p:cNvSpPr>
            <a:spLocks noGrp="1"/>
          </p:cNvSpPr>
          <p:nvPr>
            <p:ph type="sldNum" sz="quarter" idx="12"/>
          </p:nvPr>
        </p:nvSpPr>
        <p:spPr/>
        <p:txBody>
          <a:bodyPr/>
          <a:lstStyle/>
          <a:p>
            <a:fld id="{1A6CC6A3-0406-4560-BB62-8974C004F5AE}" type="slidenum">
              <a:rPr kumimoji="1" lang="ja-JP" altLang="en-US" smtClean="0"/>
              <a:t>6</a:t>
            </a:fld>
            <a:endParaRPr kumimoji="1" lang="ja-JP" altLang="en-US" dirty="0"/>
          </a:p>
        </p:txBody>
      </p:sp>
    </p:spTree>
    <p:extLst>
      <p:ext uri="{BB962C8B-B14F-4D97-AF65-F5344CB8AC3E}">
        <p14:creationId xmlns:p14="http://schemas.microsoft.com/office/powerpoint/2010/main" val="2668150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C2637BCD-5EBD-4FF7-BC5B-C9A0D081B86B}"/>
              </a:ext>
            </a:extLst>
          </p:cNvPr>
          <p:cNvSpPr/>
          <p:nvPr/>
        </p:nvSpPr>
        <p:spPr>
          <a:xfrm>
            <a:off x="351063" y="954249"/>
            <a:ext cx="8441871" cy="8829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805" marR="116839" lvl="0" indent="0" defTabSz="914400" eaLnBrk="1" fontAlgn="auto" latinLnBrk="0" hangingPunct="1">
              <a:lnSpc>
                <a:spcPct val="118300"/>
              </a:lnSpc>
              <a:spcBef>
                <a:spcPts val="165"/>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Digi Kyokasho NK-B"/>
                <a:cs typeface="UD Digi Kyokasho NK-B"/>
              </a:rPr>
              <a:t>〇普及のための工夫や取組みとして、記入方法を周知する会</a:t>
            </a:r>
            <a:r>
              <a:rPr kumimoji="0" lang="ja-JP" altLang="en-US" sz="1200" b="1" i="0" u="none" strike="noStrike" kern="0" cap="none" spc="-10" normalizeH="0" baseline="0" noProof="0" dirty="0">
                <a:ln>
                  <a:noFill/>
                </a:ln>
                <a:solidFill>
                  <a:srgbClr val="0D0D0D"/>
                </a:solidFill>
                <a:effectLst/>
                <a:uLnTx/>
                <a:uFillTx/>
                <a:latin typeface="UD Digi Kyokasho NK-B"/>
                <a:cs typeface="UD Digi Kyokasho NK-B"/>
              </a:rPr>
              <a:t>（</a:t>
            </a:r>
            <a:r>
              <a:rPr kumimoji="0" lang="ja-JP" altLang="en-US" sz="1200" b="1" i="0" u="none" strike="noStrike" kern="0" cap="none" spc="-20" normalizeH="0" baseline="0" noProof="0" dirty="0">
                <a:ln>
                  <a:noFill/>
                </a:ln>
                <a:solidFill>
                  <a:srgbClr val="0D0D0D"/>
                </a:solidFill>
                <a:effectLst/>
                <a:uLnTx/>
                <a:uFillTx/>
                <a:latin typeface="UD Digi Kyokasho NK-B"/>
                <a:cs typeface="UD Digi Kyokasho NK-B"/>
              </a:rPr>
              <a:t>１２市町村</a:t>
            </a:r>
            <a:r>
              <a:rPr kumimoji="0" lang="ja-JP" altLang="en-US" sz="1200" b="1" i="0" u="none" strike="noStrike" kern="0" cap="none" spc="0" normalizeH="0" baseline="0" noProof="0" dirty="0">
                <a:ln>
                  <a:noFill/>
                </a:ln>
                <a:solidFill>
                  <a:srgbClr val="0D0D0D"/>
                </a:solidFill>
                <a:effectLst/>
                <a:uLnTx/>
                <a:uFillTx/>
                <a:latin typeface="UD Digi Kyokasho NK-B"/>
                <a:cs typeface="UD Digi Kyokasho NK-B"/>
              </a:rPr>
              <a:t>）</a:t>
            </a:r>
            <a:r>
              <a:rPr kumimoji="0" lang="ja-JP" altLang="en-US" sz="1200" b="1" i="0" u="none" strike="noStrike" kern="0" cap="none" spc="-10" normalizeH="0" baseline="0" noProof="0" dirty="0">
                <a:ln>
                  <a:noFill/>
                </a:ln>
                <a:solidFill>
                  <a:srgbClr val="0D0D0D"/>
                </a:solidFill>
                <a:effectLst/>
                <a:uLnTx/>
                <a:uFillTx/>
                <a:latin typeface="UD Digi Kyokasho NK-B"/>
                <a:cs typeface="UD Digi Kyokasho NK-B"/>
              </a:rPr>
              <a:t>や取組み報告会（</a:t>
            </a:r>
            <a:r>
              <a:rPr lang="ja-JP" altLang="en-US" sz="1200" b="1" kern="0" spc="-5" dirty="0">
                <a:solidFill>
                  <a:srgbClr val="0D0D0D"/>
                </a:solidFill>
                <a:latin typeface="UD Digi Kyokasho NK-B"/>
                <a:cs typeface="UD Digi Kyokasho NK-B"/>
              </a:rPr>
              <a:t>４</a:t>
            </a:r>
            <a:r>
              <a:rPr kumimoji="0" lang="ja-JP" altLang="en-US" sz="1200" b="1" i="0" u="none" strike="noStrike" kern="0" cap="none" spc="-5" normalizeH="0" baseline="0" noProof="0" dirty="0">
                <a:ln>
                  <a:noFill/>
                </a:ln>
                <a:solidFill>
                  <a:srgbClr val="0D0D0D"/>
                </a:solidFill>
                <a:effectLst/>
                <a:uLnTx/>
                <a:uFillTx/>
                <a:latin typeface="UD Digi Kyokasho NK-B"/>
                <a:cs typeface="UD Digi Kyokasho NK-B"/>
              </a:rPr>
              <a:t>市町村</a:t>
            </a:r>
            <a:r>
              <a:rPr kumimoji="0" lang="ja-JP" altLang="en-US" sz="1200" b="1" i="0" u="none" strike="noStrike" kern="0" cap="none" spc="0" normalizeH="0" baseline="0" noProof="0" dirty="0">
                <a:ln>
                  <a:noFill/>
                </a:ln>
                <a:solidFill>
                  <a:srgbClr val="0D0D0D"/>
                </a:solidFill>
                <a:effectLst/>
                <a:uLnTx/>
                <a:uFillTx/>
                <a:latin typeface="UD Digi Kyokasho NK-B"/>
                <a:cs typeface="UD Digi Kyokasho NK-B"/>
              </a:rPr>
              <a:t>）</a:t>
            </a:r>
            <a:r>
              <a:rPr kumimoji="0" lang="ja-JP" altLang="en-US" sz="1200" b="1" i="0" u="none" strike="noStrike" kern="0" cap="none" spc="-25" normalizeH="0" baseline="0" noProof="0" dirty="0">
                <a:ln>
                  <a:noFill/>
                </a:ln>
                <a:solidFill>
                  <a:srgbClr val="0D0D0D"/>
                </a:solidFill>
                <a:effectLst/>
                <a:uLnTx/>
                <a:uFillTx/>
                <a:latin typeface="UD Digi Kyokasho NK-B"/>
                <a:cs typeface="UD Digi Kyokasho NK-B"/>
              </a:rPr>
              <a:t>を実施。</a:t>
            </a:r>
            <a:endParaRPr kumimoji="0" lang="en-US" altLang="ja-JP" sz="1200" b="1" i="0" u="none" strike="noStrike" kern="0" cap="none" spc="-25" normalizeH="0" baseline="0" noProof="0" dirty="0">
              <a:ln>
                <a:noFill/>
              </a:ln>
              <a:solidFill>
                <a:srgbClr val="0D0D0D"/>
              </a:solidFill>
              <a:effectLst/>
              <a:uLnTx/>
              <a:uFillTx/>
              <a:latin typeface="UD Digi Kyokasho NK-B"/>
              <a:cs typeface="UD Digi Kyokasho NK-B"/>
            </a:endParaRPr>
          </a:p>
          <a:p>
            <a:pPr marL="90805" marR="116839" lvl="0" indent="0" defTabSz="914400" eaLnBrk="1" fontAlgn="auto" latinLnBrk="0" hangingPunct="1">
              <a:lnSpc>
                <a:spcPct val="118300"/>
              </a:lnSpc>
              <a:spcBef>
                <a:spcPts val="165"/>
              </a:spcBef>
              <a:spcAft>
                <a:spcPts val="0"/>
              </a:spcAft>
              <a:buClrTx/>
              <a:buSzTx/>
              <a:buFontTx/>
              <a:buNone/>
              <a:tabLst/>
              <a:defRPr/>
            </a:pPr>
            <a:r>
              <a:rPr lang="ja-JP" altLang="en-US" sz="1200" b="1" kern="0" spc="-25" dirty="0">
                <a:solidFill>
                  <a:srgbClr val="0D0D0D"/>
                </a:solidFill>
                <a:latin typeface="UD Digi Kyokasho NK-B"/>
                <a:cs typeface="UD Digi Kyokasho NK-B"/>
              </a:rPr>
              <a:t>　</a:t>
            </a:r>
            <a:r>
              <a:rPr kumimoji="0" lang="ja-JP" altLang="en-US" sz="1200" b="1" i="0" u="none" strike="noStrike" kern="0" cap="none" spc="-25" normalizeH="0" baseline="0" noProof="0" dirty="0">
                <a:ln>
                  <a:noFill/>
                </a:ln>
                <a:solidFill>
                  <a:srgbClr val="0D0D0D"/>
                </a:solidFill>
                <a:effectLst/>
                <a:uLnTx/>
                <a:uFillTx/>
                <a:latin typeface="UD Digi Kyokasho NK-B"/>
                <a:cs typeface="UD Digi Kyokasho NK-B"/>
              </a:rPr>
              <a:t>その他の取組みとして「乳幼児健診のフォロー教室」</a:t>
            </a:r>
            <a:r>
              <a:rPr kumimoji="0" lang="ja-JP" altLang="en-US" sz="1200" b="1" i="0" u="none" strike="noStrike" kern="0" cap="none" spc="-25" normalizeH="0" baseline="0" noProof="0" dirty="0">
                <a:ln>
                  <a:noFill/>
                </a:ln>
                <a:solidFill>
                  <a:schemeClr val="tx1"/>
                </a:solidFill>
                <a:effectLst/>
                <a:uLnTx/>
                <a:uFillTx/>
                <a:latin typeface="UD Digi Kyokasho NK-B"/>
                <a:cs typeface="UD Digi Kyokasho NK-B"/>
              </a:rPr>
              <a:t>や「就学前児童を対象とした</a:t>
            </a:r>
            <a:r>
              <a:rPr lang="ja-JP" altLang="en-US" sz="1200" b="1" kern="0" spc="-25" dirty="0">
                <a:solidFill>
                  <a:schemeClr val="tx1"/>
                </a:solidFill>
                <a:latin typeface="UD デジタル 教科書体 NK-B" panose="02020700000000000000" pitchFamily="18" charset="-128"/>
                <a:ea typeface="UD デジタル 教科書体 NK-B" panose="02020700000000000000" pitchFamily="18" charset="-128"/>
                <a:cs typeface="UD Digi Kyokasho NK-B"/>
              </a:rPr>
              <a:t>周知</a:t>
            </a:r>
            <a:r>
              <a:rPr kumimoji="0" lang="ja-JP" altLang="en-US" sz="1200" b="1" i="0" u="none" strike="noStrike" kern="0" cap="none" spc="-30" normalizeH="0" baseline="0" noProof="0" dirty="0">
                <a:ln>
                  <a:noFill/>
                </a:ln>
                <a:solidFill>
                  <a:schemeClr val="tx1"/>
                </a:solidFill>
                <a:effectLst/>
                <a:uLnTx/>
                <a:uFillTx/>
                <a:latin typeface="UD Digi Kyokasho NK-B"/>
                <a:cs typeface="UD Digi Kyokasho NK-B"/>
              </a:rPr>
              <a:t>」などの取組み</a:t>
            </a:r>
            <a:r>
              <a:rPr kumimoji="0" lang="ja-JP" altLang="en-US" sz="1200" b="1" i="0" u="none" strike="noStrike" kern="0" cap="none" spc="-30" normalizeH="0" baseline="0" noProof="0" dirty="0">
                <a:ln>
                  <a:noFill/>
                </a:ln>
                <a:solidFill>
                  <a:srgbClr val="0D0D0D"/>
                </a:solidFill>
                <a:effectLst/>
                <a:uLnTx/>
                <a:uFillTx/>
                <a:latin typeface="UD Digi Kyokasho NK-B"/>
                <a:cs typeface="UD Digi Kyokasho NK-B"/>
              </a:rPr>
              <a:t>もみられる。</a:t>
            </a:r>
            <a:endParaRPr kumimoji="0" lang="ja-JP" altLang="en-US" sz="1200" b="0" i="0" u="none" strike="noStrike" kern="0" cap="none" spc="0" normalizeH="0" baseline="0" noProof="0" dirty="0">
              <a:ln>
                <a:noFill/>
              </a:ln>
              <a:solidFill>
                <a:sysClr val="windowText" lastClr="000000"/>
              </a:solidFill>
              <a:effectLst/>
              <a:uLnTx/>
              <a:uFillTx/>
              <a:latin typeface="UD Digi Kyokasho NK-B"/>
              <a:cs typeface="UD Digi Kyokasho NK-B"/>
            </a:endParaRPr>
          </a:p>
        </p:txBody>
      </p:sp>
      <p:graphicFrame>
        <p:nvGraphicFramePr>
          <p:cNvPr id="11" name="グラフ 10">
            <a:extLst>
              <a:ext uri="{FF2B5EF4-FFF2-40B4-BE49-F238E27FC236}">
                <a16:creationId xmlns:a16="http://schemas.microsoft.com/office/drawing/2014/main" id="{4EEE43BA-221A-4136-99D5-6095EAEB5C6A}"/>
              </a:ext>
            </a:extLst>
          </p:cNvPr>
          <p:cNvGraphicFramePr>
            <a:graphicFrameLocks/>
          </p:cNvGraphicFramePr>
          <p:nvPr>
            <p:extLst>
              <p:ext uri="{D42A27DB-BD31-4B8C-83A1-F6EECF244321}">
                <p14:modId xmlns:p14="http://schemas.microsoft.com/office/powerpoint/2010/main" val="2828871404"/>
              </p:ext>
            </p:extLst>
          </p:nvPr>
        </p:nvGraphicFramePr>
        <p:xfrm>
          <a:off x="164878" y="1981773"/>
          <a:ext cx="3593711" cy="25309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a:extLst>
              <a:ext uri="{FF2B5EF4-FFF2-40B4-BE49-F238E27FC236}">
                <a16:creationId xmlns:a16="http://schemas.microsoft.com/office/drawing/2014/main" id="{77E31F8B-5348-408C-8997-2EF72251DFBF}"/>
              </a:ext>
            </a:extLst>
          </p:cNvPr>
          <p:cNvGraphicFramePr>
            <a:graphicFrameLocks/>
          </p:cNvGraphicFramePr>
          <p:nvPr/>
        </p:nvGraphicFramePr>
        <p:xfrm>
          <a:off x="3837214" y="3891993"/>
          <a:ext cx="5161254" cy="2868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a:extLst>
              <a:ext uri="{FF2B5EF4-FFF2-40B4-BE49-F238E27FC236}">
                <a16:creationId xmlns:a16="http://schemas.microsoft.com/office/drawing/2014/main" id="{11DB74CD-798D-4C71-8265-A9C26CBD3985}"/>
              </a:ext>
            </a:extLst>
          </p:cNvPr>
          <p:cNvGraphicFramePr>
            <a:graphicFrameLocks/>
          </p:cNvGraphicFramePr>
          <p:nvPr/>
        </p:nvGraphicFramePr>
        <p:xfrm>
          <a:off x="3854967" y="1981773"/>
          <a:ext cx="5124155" cy="1830947"/>
        </p:xfrm>
        <a:graphic>
          <a:graphicData uri="http://schemas.openxmlformats.org/drawingml/2006/chart">
            <c:chart xmlns:c="http://schemas.openxmlformats.org/drawingml/2006/chart" xmlns:r="http://schemas.openxmlformats.org/officeDocument/2006/relationships" r:id="rId4"/>
          </a:graphicData>
        </a:graphic>
      </p:graphicFrame>
      <p:sp>
        <p:nvSpPr>
          <p:cNvPr id="14" name="テキスト ボックス 13">
            <a:extLst>
              <a:ext uri="{FF2B5EF4-FFF2-40B4-BE49-F238E27FC236}">
                <a16:creationId xmlns:a16="http://schemas.microsoft.com/office/drawing/2014/main" id="{53F5EF06-39BD-43F3-8FEC-8BA0C254CB39}"/>
              </a:ext>
            </a:extLst>
          </p:cNvPr>
          <p:cNvSpPr txBox="1"/>
          <p:nvPr/>
        </p:nvSpPr>
        <p:spPr>
          <a:xfrm>
            <a:off x="257971" y="138924"/>
            <a:ext cx="8628057" cy="694998"/>
          </a:xfrm>
          <a:prstGeom prst="rect">
            <a:avLst/>
          </a:prstGeom>
          <a:noFill/>
        </p:spPr>
        <p:txBody>
          <a:bodyPr wrap="square" rtlCol="0">
            <a:spAutoFit/>
          </a:bodyPr>
          <a:lstStyle/>
          <a:p>
            <a:pPr>
              <a:lnSpc>
                <a:spcPts val="2400"/>
              </a:lnSpc>
            </a:pPr>
            <a:r>
              <a:rPr kumimoji="1" lang="ja-JP" altLang="en-US" sz="1600" dirty="0"/>
              <a:t>❼－</a:t>
            </a:r>
            <a:r>
              <a:rPr kumimoji="1" lang="ja-JP" altLang="en-US" sz="1400" dirty="0"/>
              <a:t>１</a:t>
            </a:r>
            <a:r>
              <a:rPr kumimoji="1" lang="ja-JP" altLang="en-US" sz="1600" dirty="0"/>
              <a:t>　ライフステージを通じた支援及び市町村における支援体制</a:t>
            </a:r>
            <a:endParaRPr kumimoji="1" lang="en-US" altLang="ja-JP" sz="1600" dirty="0"/>
          </a:p>
          <a:p>
            <a:pPr>
              <a:lnSpc>
                <a:spcPts val="2400"/>
              </a:lnSpc>
            </a:pPr>
            <a:r>
              <a:rPr kumimoji="1" lang="ja-JP" altLang="en-US" sz="1600" dirty="0"/>
              <a:t>　 　　   </a:t>
            </a:r>
            <a:r>
              <a:rPr kumimoji="1" lang="ja-JP" altLang="en-US" sz="1400" b="1" dirty="0"/>
              <a:t>－サポートファイル（サポートブック）の作成－</a:t>
            </a:r>
            <a:endParaRPr kumimoji="1" lang="ja-JP" altLang="en-US" sz="1600" b="1" dirty="0"/>
          </a:p>
        </p:txBody>
      </p:sp>
      <p:sp>
        <p:nvSpPr>
          <p:cNvPr id="2" name="スライド番号プレースホルダー 1">
            <a:extLst>
              <a:ext uri="{FF2B5EF4-FFF2-40B4-BE49-F238E27FC236}">
                <a16:creationId xmlns:a16="http://schemas.microsoft.com/office/drawing/2014/main" id="{B69DF95F-4856-402D-AE14-BA2A6E4898D3}"/>
              </a:ext>
            </a:extLst>
          </p:cNvPr>
          <p:cNvSpPr>
            <a:spLocks noGrp="1"/>
          </p:cNvSpPr>
          <p:nvPr>
            <p:ph type="sldNum" sz="quarter" idx="12"/>
          </p:nvPr>
        </p:nvSpPr>
        <p:spPr/>
        <p:txBody>
          <a:bodyPr/>
          <a:lstStyle/>
          <a:p>
            <a:fld id="{1A6CC6A3-0406-4560-BB62-8974C004F5AE}" type="slidenum">
              <a:rPr kumimoji="1" lang="ja-JP" altLang="en-US" smtClean="0"/>
              <a:t>7</a:t>
            </a:fld>
            <a:endParaRPr kumimoji="1" lang="ja-JP" altLang="en-US"/>
          </a:p>
        </p:txBody>
      </p:sp>
    </p:spTree>
    <p:extLst>
      <p:ext uri="{BB962C8B-B14F-4D97-AF65-F5344CB8AC3E}">
        <p14:creationId xmlns:p14="http://schemas.microsoft.com/office/powerpoint/2010/main" val="803020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C1A25B-E8D8-4388-B01D-1F7FB2471D9D}"/>
              </a:ext>
            </a:extLst>
          </p:cNvPr>
          <p:cNvSpPr txBox="1"/>
          <p:nvPr/>
        </p:nvSpPr>
        <p:spPr>
          <a:xfrm>
            <a:off x="82438" y="189299"/>
            <a:ext cx="8979123" cy="353943"/>
          </a:xfrm>
          <a:prstGeom prst="rect">
            <a:avLst/>
          </a:prstGeom>
          <a:noFill/>
        </p:spPr>
        <p:txBody>
          <a:bodyPr wrap="square" rtlCol="0">
            <a:spAutoFit/>
          </a:bodyPr>
          <a:lstStyle/>
          <a:p>
            <a:r>
              <a:rPr kumimoji="1" lang="ja-JP" altLang="en-US" sz="1700" dirty="0"/>
              <a:t>❼－</a:t>
            </a:r>
            <a:r>
              <a:rPr kumimoji="1" lang="ja-JP" altLang="en-US" sz="1600" dirty="0"/>
              <a:t>２</a:t>
            </a:r>
            <a:r>
              <a:rPr kumimoji="1" lang="ja-JP" altLang="en-US" sz="1700" dirty="0"/>
              <a:t>　ライフステージを通じた支援及び市町村における支援体制</a:t>
            </a:r>
            <a:r>
              <a:rPr kumimoji="1" lang="ja-JP" altLang="en-US" sz="1400" b="1" dirty="0"/>
              <a:t>－支援の引継ぎの実施状況－</a:t>
            </a:r>
            <a:endParaRPr kumimoji="1" lang="ja-JP" altLang="en-US" b="1" dirty="0"/>
          </a:p>
        </p:txBody>
      </p:sp>
      <p:sp>
        <p:nvSpPr>
          <p:cNvPr id="4" name="四角形: 角を丸くする 3">
            <a:extLst>
              <a:ext uri="{FF2B5EF4-FFF2-40B4-BE49-F238E27FC236}">
                <a16:creationId xmlns:a16="http://schemas.microsoft.com/office/drawing/2014/main" id="{C2637BCD-5EBD-4FF7-BC5B-C9A0D081B86B}"/>
              </a:ext>
            </a:extLst>
          </p:cNvPr>
          <p:cNvSpPr/>
          <p:nvPr/>
        </p:nvSpPr>
        <p:spPr>
          <a:xfrm>
            <a:off x="351063" y="645947"/>
            <a:ext cx="8441871" cy="86444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0520" marR="5080" lvl="0" indent="-175260" algn="just" defTabSz="914400" eaLnBrk="1" fontAlgn="auto" latinLnBrk="0" hangingPunct="1">
              <a:lnSpc>
                <a:spcPct val="118300"/>
              </a:lnSpc>
              <a:spcBef>
                <a:spcPts val="0"/>
              </a:spcBef>
              <a:spcAft>
                <a:spcPts val="0"/>
              </a:spcAft>
              <a:buClrTx/>
              <a:buSzTx/>
              <a:buFontTx/>
              <a:buNone/>
              <a:tabLst/>
              <a:defRPr/>
            </a:pPr>
            <a:r>
              <a:rPr kumimoji="0" lang="ja-JP" altLang="en-US" sz="1200" b="1" i="0" u="none" strike="noStrike" kern="0" cap="none" spc="-25"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〇未就学</a:t>
            </a:r>
            <a:r>
              <a:rPr kumimoji="0" lang="ja-JP" altLang="en-US" sz="1200" b="1" i="0" u="none" strike="noStrike" kern="0" cap="none" spc="-2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中学校までの引継については、９割以上の市町村において実施と回答。</a:t>
            </a:r>
            <a:endParaRPr kumimoji="0" lang="en-US" altLang="ja-JP"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a:p>
            <a:pPr marL="350520" marR="5080" lvl="0" indent="-175260" algn="just" defTabSz="914400" eaLnBrk="1" fontAlgn="auto" latinLnBrk="0" hangingPunct="1">
              <a:lnSpc>
                <a:spcPct val="118300"/>
              </a:lnSpc>
              <a:spcBef>
                <a:spcPts val="0"/>
              </a:spcBef>
              <a:spcAft>
                <a:spcPts val="0"/>
              </a:spcAft>
              <a:buClrTx/>
              <a:buSzTx/>
              <a:buFontTx/>
              <a:buNone/>
              <a:tabLst/>
              <a:defRPr/>
            </a:pPr>
            <a:r>
              <a:rPr lang="ja-JP" altLang="en-US" sz="1200" b="1" kern="0" spc="-30" dirty="0">
                <a:solidFill>
                  <a:srgbClr val="0D0D0D"/>
                </a:solidFill>
                <a:latin typeface="UD デジタル 教科書体 NK-B" panose="02020700000000000000" pitchFamily="18" charset="-128"/>
                <a:ea typeface="UD デジタル 教科書体 NK-B" panose="02020700000000000000" pitchFamily="18" charset="-128"/>
                <a:cs typeface="UD Digi Kyokasho NK-B"/>
              </a:rPr>
              <a:t>　　</a:t>
            </a:r>
            <a:r>
              <a:rPr kumimoji="0" lang="ja-JP" altLang="en-US" sz="1200" b="1" i="0" u="none" strike="noStrike" kern="0" cap="none" spc="-3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基本的な引継手法としては、 「独自の引継ぎシート等」 や「支援計画や指導計画による引継ぎ」、 「サポートファイル」が多い。就学時までは「巡回支援や相談支援を</a:t>
            </a:r>
            <a:r>
              <a:rPr kumimoji="0" lang="ja-JP" altLang="en-US" sz="1200" b="1" i="0" u="none" strike="noStrike" kern="0" cap="none" spc="-20" normalizeH="0" baseline="0" noProof="0" dirty="0">
                <a:ln>
                  <a:noFill/>
                </a:ln>
                <a:solidFill>
                  <a:srgbClr val="0D0D0D"/>
                </a:solidFill>
                <a:effectLst/>
                <a:uLnTx/>
                <a:uFillTx/>
                <a:latin typeface="UD デジタル 教科書体 NK-B" panose="02020700000000000000" pitchFamily="18" charset="-128"/>
                <a:ea typeface="UD デジタル 教科書体 NK-B" panose="02020700000000000000" pitchFamily="18" charset="-128"/>
                <a:cs typeface="UD Digi Kyokasho NK-B"/>
              </a:rPr>
              <a:t>活用」も多い。</a:t>
            </a:r>
            <a:endParaRPr kumimoji="0" lang="ja-JP" altLang="en-US" sz="1200" b="0" i="0" u="none" strike="noStrike" kern="0" cap="none" spc="0" normalizeH="0" baseline="0" noProof="0" dirty="0">
              <a:ln>
                <a:noFill/>
              </a:ln>
              <a:solidFill>
                <a:sysClr val="windowText" lastClr="000000"/>
              </a:solidFill>
              <a:effectLst/>
              <a:uLnTx/>
              <a:uFillTx/>
              <a:latin typeface="UD デジタル 教科書体 NK-B" panose="02020700000000000000" pitchFamily="18" charset="-128"/>
              <a:ea typeface="UD デジタル 教科書体 NK-B" panose="02020700000000000000" pitchFamily="18" charset="-128"/>
              <a:cs typeface="UD Digi Kyokasho NK-B"/>
            </a:endParaRPr>
          </a:p>
        </p:txBody>
      </p:sp>
      <p:sp>
        <p:nvSpPr>
          <p:cNvPr id="3" name="正方形/長方形 2">
            <a:extLst>
              <a:ext uri="{FF2B5EF4-FFF2-40B4-BE49-F238E27FC236}">
                <a16:creationId xmlns:a16="http://schemas.microsoft.com/office/drawing/2014/main" id="{1F29B7C8-3AE5-4C20-A9FF-3D712F400800}"/>
              </a:ext>
            </a:extLst>
          </p:cNvPr>
          <p:cNvSpPr/>
          <p:nvPr/>
        </p:nvSpPr>
        <p:spPr>
          <a:xfrm>
            <a:off x="351063" y="1715802"/>
            <a:ext cx="5448604" cy="272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保健センターや児童発達支援センター等から保育所・幼稚園・小学校等への移行時</a:t>
            </a:r>
          </a:p>
        </p:txBody>
      </p:sp>
      <p:graphicFrame>
        <p:nvGraphicFramePr>
          <p:cNvPr id="6" name="グラフ 5">
            <a:extLst>
              <a:ext uri="{FF2B5EF4-FFF2-40B4-BE49-F238E27FC236}">
                <a16:creationId xmlns:a16="http://schemas.microsoft.com/office/drawing/2014/main" id="{4B059724-552D-4C8A-9862-44A26271A00B}"/>
              </a:ext>
            </a:extLst>
          </p:cNvPr>
          <p:cNvGraphicFramePr>
            <a:graphicFrameLocks/>
          </p:cNvGraphicFramePr>
          <p:nvPr/>
        </p:nvGraphicFramePr>
        <p:xfrm>
          <a:off x="351063" y="2177433"/>
          <a:ext cx="3294446" cy="27356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a:extLst>
              <a:ext uri="{FF2B5EF4-FFF2-40B4-BE49-F238E27FC236}">
                <a16:creationId xmlns:a16="http://schemas.microsoft.com/office/drawing/2014/main" id="{8EA11CA1-774A-4D58-A7D4-3829ECF6F78E}"/>
              </a:ext>
            </a:extLst>
          </p:cNvPr>
          <p:cNvGraphicFramePr>
            <a:graphicFrameLocks/>
          </p:cNvGraphicFramePr>
          <p:nvPr/>
        </p:nvGraphicFramePr>
        <p:xfrm>
          <a:off x="3812721" y="2188728"/>
          <a:ext cx="4910973" cy="21172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a:extLst>
              <a:ext uri="{FF2B5EF4-FFF2-40B4-BE49-F238E27FC236}">
                <a16:creationId xmlns:a16="http://schemas.microsoft.com/office/drawing/2014/main" id="{37AED4B0-96BB-4036-AA2F-45F239DFDABA}"/>
              </a:ext>
            </a:extLst>
          </p:cNvPr>
          <p:cNvGraphicFramePr>
            <a:graphicFrameLocks/>
          </p:cNvGraphicFramePr>
          <p:nvPr>
            <p:extLst>
              <p:ext uri="{D42A27DB-BD31-4B8C-83A1-F6EECF244321}">
                <p14:modId xmlns:p14="http://schemas.microsoft.com/office/powerpoint/2010/main" val="2731451763"/>
              </p:ext>
            </p:extLst>
          </p:nvPr>
        </p:nvGraphicFramePr>
        <p:xfrm>
          <a:off x="3812721" y="4392386"/>
          <a:ext cx="4910972" cy="2276315"/>
        </p:xfrm>
        <a:graphic>
          <a:graphicData uri="http://schemas.openxmlformats.org/drawingml/2006/chart">
            <c:chart xmlns:c="http://schemas.openxmlformats.org/drawingml/2006/chart" xmlns:r="http://schemas.openxmlformats.org/officeDocument/2006/relationships" r:id="rId4"/>
          </a:graphicData>
        </a:graphic>
      </p:graphicFrame>
      <p:sp>
        <p:nvSpPr>
          <p:cNvPr id="5" name="スライド番号プレースホルダー 4">
            <a:extLst>
              <a:ext uri="{FF2B5EF4-FFF2-40B4-BE49-F238E27FC236}">
                <a16:creationId xmlns:a16="http://schemas.microsoft.com/office/drawing/2014/main" id="{BAEA3F6B-E9BE-4ACB-B3E1-C7F0BB56B56E}"/>
              </a:ext>
            </a:extLst>
          </p:cNvPr>
          <p:cNvSpPr>
            <a:spLocks noGrp="1"/>
          </p:cNvSpPr>
          <p:nvPr>
            <p:ph type="sldNum" sz="quarter" idx="12"/>
          </p:nvPr>
        </p:nvSpPr>
        <p:spPr/>
        <p:txBody>
          <a:bodyPr/>
          <a:lstStyle/>
          <a:p>
            <a:fld id="{1A6CC6A3-0406-4560-BB62-8974C004F5AE}" type="slidenum">
              <a:rPr kumimoji="1" lang="ja-JP" altLang="en-US" smtClean="0"/>
              <a:t>8</a:t>
            </a:fld>
            <a:endParaRPr kumimoji="1" lang="ja-JP" altLang="en-US"/>
          </a:p>
        </p:txBody>
      </p:sp>
    </p:spTree>
    <p:extLst>
      <p:ext uri="{BB962C8B-B14F-4D97-AF65-F5344CB8AC3E}">
        <p14:creationId xmlns:p14="http://schemas.microsoft.com/office/powerpoint/2010/main" val="3556550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29B7C8-3AE5-4C20-A9FF-3D712F400800}"/>
              </a:ext>
            </a:extLst>
          </p:cNvPr>
          <p:cNvSpPr/>
          <p:nvPr/>
        </p:nvSpPr>
        <p:spPr>
          <a:xfrm>
            <a:off x="288150" y="711200"/>
            <a:ext cx="3030784" cy="2709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保育所・幼稚園等からから小学校への入学時</a:t>
            </a:r>
          </a:p>
        </p:txBody>
      </p:sp>
      <p:graphicFrame>
        <p:nvGraphicFramePr>
          <p:cNvPr id="6" name="グラフ 5">
            <a:extLst>
              <a:ext uri="{FF2B5EF4-FFF2-40B4-BE49-F238E27FC236}">
                <a16:creationId xmlns:a16="http://schemas.microsoft.com/office/drawing/2014/main" id="{23ECFF7C-A343-4C83-8BF3-8C7662909752}"/>
              </a:ext>
            </a:extLst>
          </p:cNvPr>
          <p:cNvGraphicFramePr>
            <a:graphicFrameLocks/>
          </p:cNvGraphicFramePr>
          <p:nvPr/>
        </p:nvGraphicFramePr>
        <p:xfrm>
          <a:off x="288150" y="1143225"/>
          <a:ext cx="3246986" cy="30695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a:extLst>
              <a:ext uri="{FF2B5EF4-FFF2-40B4-BE49-F238E27FC236}">
                <a16:creationId xmlns:a16="http://schemas.microsoft.com/office/drawing/2014/main" id="{B6F524B0-B551-44B6-BEE9-62F48803FEA8}"/>
              </a:ext>
            </a:extLst>
          </p:cNvPr>
          <p:cNvGraphicFramePr>
            <a:graphicFrameLocks/>
          </p:cNvGraphicFramePr>
          <p:nvPr/>
        </p:nvGraphicFramePr>
        <p:xfrm>
          <a:off x="3625755" y="1143226"/>
          <a:ext cx="5167180" cy="27071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a:extLst>
              <a:ext uri="{FF2B5EF4-FFF2-40B4-BE49-F238E27FC236}">
                <a16:creationId xmlns:a16="http://schemas.microsoft.com/office/drawing/2014/main" id="{34BDBC06-203C-4A38-B06A-DCA70C44FA9E}"/>
              </a:ext>
            </a:extLst>
          </p:cNvPr>
          <p:cNvGraphicFramePr>
            <a:graphicFrameLocks/>
          </p:cNvGraphicFramePr>
          <p:nvPr/>
        </p:nvGraphicFramePr>
        <p:xfrm>
          <a:off x="3625753" y="3954683"/>
          <a:ext cx="5167179" cy="2707101"/>
        </p:xfrm>
        <a:graphic>
          <a:graphicData uri="http://schemas.openxmlformats.org/drawingml/2006/chart">
            <c:chart xmlns:c="http://schemas.openxmlformats.org/drawingml/2006/chart" xmlns:r="http://schemas.openxmlformats.org/officeDocument/2006/relationships" r:id="rId4"/>
          </a:graphicData>
        </a:graphic>
      </p:graphicFrame>
      <p:sp>
        <p:nvSpPr>
          <p:cNvPr id="9" name="テキスト ボックス 8">
            <a:extLst>
              <a:ext uri="{FF2B5EF4-FFF2-40B4-BE49-F238E27FC236}">
                <a16:creationId xmlns:a16="http://schemas.microsoft.com/office/drawing/2014/main" id="{F884611C-452A-4504-93FF-4CF0073C3079}"/>
              </a:ext>
            </a:extLst>
          </p:cNvPr>
          <p:cNvSpPr txBox="1"/>
          <p:nvPr/>
        </p:nvSpPr>
        <p:spPr>
          <a:xfrm>
            <a:off x="82438" y="189299"/>
            <a:ext cx="8979123" cy="353943"/>
          </a:xfrm>
          <a:prstGeom prst="rect">
            <a:avLst/>
          </a:prstGeom>
          <a:noFill/>
        </p:spPr>
        <p:txBody>
          <a:bodyPr wrap="square" rtlCol="0">
            <a:spAutoFit/>
          </a:bodyPr>
          <a:lstStyle/>
          <a:p>
            <a:r>
              <a:rPr kumimoji="1" lang="ja-JP" altLang="en-US" sz="1700" dirty="0"/>
              <a:t>❼－</a:t>
            </a:r>
            <a:r>
              <a:rPr kumimoji="1" lang="ja-JP" altLang="en-US" sz="1600" dirty="0"/>
              <a:t>２</a:t>
            </a:r>
            <a:r>
              <a:rPr kumimoji="1" lang="ja-JP" altLang="en-US" sz="1700" dirty="0"/>
              <a:t>　ライフステージを通じた支援及び市町村における支援体制</a:t>
            </a:r>
            <a:r>
              <a:rPr kumimoji="1" lang="ja-JP" altLang="en-US" sz="1400" b="1" dirty="0"/>
              <a:t>－支援の引継ぎの実施状況－</a:t>
            </a:r>
            <a:endParaRPr kumimoji="1" lang="ja-JP" altLang="en-US" b="1" dirty="0"/>
          </a:p>
        </p:txBody>
      </p:sp>
      <p:sp>
        <p:nvSpPr>
          <p:cNvPr id="2" name="スライド番号プレースホルダー 1">
            <a:extLst>
              <a:ext uri="{FF2B5EF4-FFF2-40B4-BE49-F238E27FC236}">
                <a16:creationId xmlns:a16="http://schemas.microsoft.com/office/drawing/2014/main" id="{99B962A1-C9E9-428E-9590-E7564286480B}"/>
              </a:ext>
            </a:extLst>
          </p:cNvPr>
          <p:cNvSpPr>
            <a:spLocks noGrp="1"/>
          </p:cNvSpPr>
          <p:nvPr>
            <p:ph type="sldNum" sz="quarter" idx="12"/>
          </p:nvPr>
        </p:nvSpPr>
        <p:spPr/>
        <p:txBody>
          <a:bodyPr/>
          <a:lstStyle/>
          <a:p>
            <a:fld id="{1A6CC6A3-0406-4560-BB62-8974C004F5AE}" type="slidenum">
              <a:rPr kumimoji="1" lang="ja-JP" altLang="en-US" smtClean="0"/>
              <a:t>9</a:t>
            </a:fld>
            <a:endParaRPr kumimoji="1" lang="ja-JP" altLang="en-US"/>
          </a:p>
        </p:txBody>
      </p:sp>
    </p:spTree>
    <p:extLst>
      <p:ext uri="{BB962C8B-B14F-4D97-AF65-F5344CB8AC3E}">
        <p14:creationId xmlns:p14="http://schemas.microsoft.com/office/powerpoint/2010/main" val="26160163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1685</TotalTime>
  <Words>1325</Words>
  <Application>Microsoft Office PowerPoint</Application>
  <PresentationFormat>画面に合わせる (4:3)</PresentationFormat>
  <Paragraphs>103</Paragraphs>
  <Slides>12</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12</vt:i4>
      </vt:variant>
    </vt:vector>
  </HeadingPairs>
  <TitlesOfParts>
    <vt:vector size="19" baseType="lpstr">
      <vt:lpstr>UD デジタル 教科書体 NK-B</vt:lpstr>
      <vt:lpstr>UD デジタル 教科書体 NK-B</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市町村における 発達障がい児者支援の 取組状況（概要）  （令和５年度取組の実績）</dc:title>
  <dc:creator>松江　彩花</dc:creator>
  <cp:lastModifiedBy>松江　彩花</cp:lastModifiedBy>
  <cp:revision>83</cp:revision>
  <cp:lastPrinted>2025-06-23T02:41:11Z</cp:lastPrinted>
  <dcterms:created xsi:type="dcterms:W3CDTF">2025-06-04T09:33:45Z</dcterms:created>
  <dcterms:modified xsi:type="dcterms:W3CDTF">2025-08-28T03:08:29Z</dcterms:modified>
</cp:coreProperties>
</file>