
<file path=[Content_Types].xml><?xml version="1.0" encoding="utf-8"?>
<Types xmlns="http://schemas.openxmlformats.org/package/2006/content-types">
  <Default Extension="jpeg" ContentType="image/jpe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0.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1.xml" ContentType="application/vnd.openxmlformats-officedocument.themeOverride+xml"/>
  <Override PartName="/ppt/notesSlides/notesSlide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2.xml" ContentType="application/vnd.openxmlformats-officedocument.themeOverr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3.xml" ContentType="application/vnd.openxmlformats-officedocument.themeOverr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4.xml" ContentType="application/vnd.openxmlformats-officedocument.themeOverr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5.xml" ContentType="application/vnd.openxmlformats-officedocument.themeOverr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6.xml" ContentType="application/vnd.openxmlformats-officedocument.themeOverr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7.xml" ContentType="application/vnd.openxmlformats-officedocument.themeOverr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18.xml" ContentType="application/vnd.openxmlformats-officedocument.themeOverr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19.xml" ContentType="application/vnd.openxmlformats-officedocument.themeOverr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20.xml" ContentType="application/vnd.openxmlformats-officedocument.themeOverr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21.xml" ContentType="application/vnd.openxmlformats-officedocument.themeOverr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22.xml" ContentType="application/vnd.openxmlformats-officedocument.themeOverr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23.xml" ContentType="application/vnd.openxmlformats-officedocument.themeOverr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heme/themeOverride24.xml" ContentType="application/vnd.openxmlformats-officedocument.themeOverr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heme/themeOverride25.xml" ContentType="application/vnd.openxmlformats-officedocument.themeOverr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heme/themeOverride26.xml" ContentType="application/vnd.openxmlformats-officedocument.themeOverr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theme/themeOverride27.xml" ContentType="application/vnd.openxmlformats-officedocument.themeOverr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heme/themeOverride28.xml" ContentType="application/vnd.openxmlformats-officedocument.themeOverr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theme/themeOverride29.xml" ContentType="application/vnd.openxmlformats-officedocument.themeOverr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theme/themeOverride30.xml" ContentType="application/vnd.openxmlformats-officedocument.themeOverr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heme/themeOverride31.xml" ContentType="application/vnd.openxmlformats-officedocument.themeOverr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heme/themeOverride32.xml" ContentType="application/vnd.openxmlformats-officedocument.themeOverr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heme/themeOverride33.xml" ContentType="application/vnd.openxmlformats-officedocument.themeOverr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theme/themeOverride34.xml" ContentType="application/vnd.openxmlformats-officedocument.themeOverrid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heme/themeOverride35.xml" ContentType="application/vnd.openxmlformats-officedocument.themeOverr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heme/themeOverride36.xml" ContentType="application/vnd.openxmlformats-officedocument.themeOverr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theme/themeOverride37.xml" ContentType="application/vnd.openxmlformats-officedocument.themeOverr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theme/themeOverride38.xml" ContentType="application/vnd.openxmlformats-officedocument.themeOverr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heme/themeOverride39.xml" ContentType="application/vnd.openxmlformats-officedocument.themeOverr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heme/themeOverride40.xml" ContentType="application/vnd.openxmlformats-officedocument.themeOverr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heme/themeOverride41.xml" ContentType="application/vnd.openxmlformats-officedocument.themeOverr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heme/themeOverride4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56" r:id="rId2"/>
    <p:sldId id="258" r:id="rId3"/>
    <p:sldId id="260" r:id="rId4"/>
    <p:sldId id="263" r:id="rId5"/>
    <p:sldId id="269" r:id="rId6"/>
    <p:sldId id="273" r:id="rId7"/>
    <p:sldId id="270" r:id="rId8"/>
    <p:sldId id="271" r:id="rId9"/>
    <p:sldId id="272" r:id="rId10"/>
    <p:sldId id="264" r:id="rId11"/>
    <p:sldId id="261" r:id="rId12"/>
    <p:sldId id="265" r:id="rId13"/>
    <p:sldId id="266" r:id="rId14"/>
    <p:sldId id="282" r:id="rId15"/>
  </p:sldIdLst>
  <p:sldSz cx="9144000" cy="6858000" type="screen4x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25" autoAdjust="0"/>
    <p:restoredTop sz="95905" autoAdjust="0"/>
  </p:normalViewPr>
  <p:slideViewPr>
    <p:cSldViewPr snapToGrid="0" showGuides="1">
      <p:cViewPr varScale="1">
        <p:scale>
          <a:sx n="93" d="100"/>
          <a:sy n="93" d="100"/>
        </p:scale>
        <p:origin x="1214" y="8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20.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package" Target="../embeddings/Microsoft_Excel_Worksheet19.xlsx"/></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21.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package" Target="../embeddings/Microsoft_Excel_Worksheet20.xlsx"/></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22.xml"/><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package" Target="../embeddings/Microsoft_Excel_Worksheet21.xlsx"/></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23.xml"/><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package" Target="../embeddings/Microsoft_Excel_Worksheet22.xlsx"/></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24.xml"/><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package" Target="../embeddings/Microsoft_Excel_Worksheet23.xlsx"/></Relationships>
</file>

<file path=ppt/charts/_rels/chart25.xml.rels><?xml version="1.0" encoding="UTF-8" standalone="yes"?>
<Relationships xmlns="http://schemas.openxmlformats.org/package/2006/relationships"><Relationship Id="rId3" Type="http://schemas.openxmlformats.org/officeDocument/2006/relationships/themeOverride" Target="../theme/themeOverride25.xml"/><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package" Target="../embeddings/Microsoft_Excel_Worksheet24.xlsx"/></Relationships>
</file>

<file path=ppt/charts/_rels/chart26.xml.rels><?xml version="1.0" encoding="UTF-8" standalone="yes"?>
<Relationships xmlns="http://schemas.openxmlformats.org/package/2006/relationships"><Relationship Id="rId3" Type="http://schemas.openxmlformats.org/officeDocument/2006/relationships/themeOverride" Target="../theme/themeOverride26.xml"/><Relationship Id="rId2" Type="http://schemas.microsoft.com/office/2011/relationships/chartColorStyle" Target="colors26.xml"/><Relationship Id="rId1" Type="http://schemas.microsoft.com/office/2011/relationships/chartStyle" Target="style26.xml"/><Relationship Id="rId4" Type="http://schemas.openxmlformats.org/officeDocument/2006/relationships/package" Target="../embeddings/Microsoft_Excel_Worksheet25.xlsx"/></Relationships>
</file>

<file path=ppt/charts/_rels/chart27.xml.rels><?xml version="1.0" encoding="UTF-8" standalone="yes"?>
<Relationships xmlns="http://schemas.openxmlformats.org/package/2006/relationships"><Relationship Id="rId3" Type="http://schemas.openxmlformats.org/officeDocument/2006/relationships/themeOverride" Target="../theme/themeOverride27.xml"/><Relationship Id="rId2" Type="http://schemas.microsoft.com/office/2011/relationships/chartColorStyle" Target="colors27.xml"/><Relationship Id="rId1" Type="http://schemas.microsoft.com/office/2011/relationships/chartStyle" Target="style27.xml"/><Relationship Id="rId4" Type="http://schemas.openxmlformats.org/officeDocument/2006/relationships/package" Target="../embeddings/Microsoft_Excel_Worksheet26.xlsx"/></Relationships>
</file>

<file path=ppt/charts/_rels/chart28.xml.rels><?xml version="1.0" encoding="UTF-8" standalone="yes"?>
<Relationships xmlns="http://schemas.openxmlformats.org/package/2006/relationships"><Relationship Id="rId3" Type="http://schemas.openxmlformats.org/officeDocument/2006/relationships/themeOverride" Target="../theme/themeOverride28.xml"/><Relationship Id="rId2" Type="http://schemas.microsoft.com/office/2011/relationships/chartColorStyle" Target="colors28.xml"/><Relationship Id="rId1" Type="http://schemas.microsoft.com/office/2011/relationships/chartStyle" Target="style28.xml"/><Relationship Id="rId4" Type="http://schemas.openxmlformats.org/officeDocument/2006/relationships/package" Target="../embeddings/Microsoft_Excel_Worksheet27.xlsx"/></Relationships>
</file>

<file path=ppt/charts/_rels/chart29.xml.rels><?xml version="1.0" encoding="UTF-8" standalone="yes"?>
<Relationships xmlns="http://schemas.openxmlformats.org/package/2006/relationships"><Relationship Id="rId3" Type="http://schemas.openxmlformats.org/officeDocument/2006/relationships/themeOverride" Target="../theme/themeOverride29.xml"/><Relationship Id="rId2" Type="http://schemas.microsoft.com/office/2011/relationships/chartColorStyle" Target="colors29.xml"/><Relationship Id="rId1" Type="http://schemas.microsoft.com/office/2011/relationships/chartStyle" Target="style29.xml"/><Relationship Id="rId4" Type="http://schemas.openxmlformats.org/officeDocument/2006/relationships/package" Target="../embeddings/Microsoft_Excel_Worksheet28.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3" Type="http://schemas.openxmlformats.org/officeDocument/2006/relationships/themeOverride" Target="../theme/themeOverride30.xml"/><Relationship Id="rId2" Type="http://schemas.microsoft.com/office/2011/relationships/chartColorStyle" Target="colors30.xml"/><Relationship Id="rId1" Type="http://schemas.microsoft.com/office/2011/relationships/chartStyle" Target="style30.xml"/><Relationship Id="rId4" Type="http://schemas.openxmlformats.org/officeDocument/2006/relationships/package" Target="../embeddings/Microsoft_Excel_Worksheet29.xlsx"/></Relationships>
</file>

<file path=ppt/charts/_rels/chart31.xml.rels><?xml version="1.0" encoding="UTF-8" standalone="yes"?>
<Relationships xmlns="http://schemas.openxmlformats.org/package/2006/relationships"><Relationship Id="rId3" Type="http://schemas.openxmlformats.org/officeDocument/2006/relationships/themeOverride" Target="../theme/themeOverride31.xml"/><Relationship Id="rId2" Type="http://schemas.microsoft.com/office/2011/relationships/chartColorStyle" Target="colors31.xml"/><Relationship Id="rId1" Type="http://schemas.microsoft.com/office/2011/relationships/chartStyle" Target="style31.xml"/><Relationship Id="rId4" Type="http://schemas.openxmlformats.org/officeDocument/2006/relationships/package" Target="../embeddings/Microsoft_Excel_Worksheet30.xlsx"/></Relationships>
</file>

<file path=ppt/charts/_rels/chart32.xml.rels><?xml version="1.0" encoding="UTF-8" standalone="yes"?>
<Relationships xmlns="http://schemas.openxmlformats.org/package/2006/relationships"><Relationship Id="rId3" Type="http://schemas.openxmlformats.org/officeDocument/2006/relationships/themeOverride" Target="../theme/themeOverride32.xml"/><Relationship Id="rId2" Type="http://schemas.microsoft.com/office/2011/relationships/chartColorStyle" Target="colors32.xml"/><Relationship Id="rId1" Type="http://schemas.microsoft.com/office/2011/relationships/chartStyle" Target="style32.xml"/><Relationship Id="rId4" Type="http://schemas.openxmlformats.org/officeDocument/2006/relationships/package" Target="../embeddings/Microsoft_Excel_Worksheet31.xlsx"/></Relationships>
</file>

<file path=ppt/charts/_rels/chart33.xml.rels><?xml version="1.0" encoding="UTF-8" standalone="yes"?>
<Relationships xmlns="http://schemas.openxmlformats.org/package/2006/relationships"><Relationship Id="rId3" Type="http://schemas.openxmlformats.org/officeDocument/2006/relationships/themeOverride" Target="../theme/themeOverride33.xml"/><Relationship Id="rId2" Type="http://schemas.microsoft.com/office/2011/relationships/chartColorStyle" Target="colors33.xml"/><Relationship Id="rId1" Type="http://schemas.microsoft.com/office/2011/relationships/chartStyle" Target="style33.xml"/><Relationship Id="rId4" Type="http://schemas.openxmlformats.org/officeDocument/2006/relationships/package" Target="../embeddings/Microsoft_Excel_Worksheet32.xlsx"/></Relationships>
</file>

<file path=ppt/charts/_rels/chart34.xml.rels><?xml version="1.0" encoding="UTF-8" standalone="yes"?>
<Relationships xmlns="http://schemas.openxmlformats.org/package/2006/relationships"><Relationship Id="rId3" Type="http://schemas.openxmlformats.org/officeDocument/2006/relationships/themeOverride" Target="../theme/themeOverride34.xml"/><Relationship Id="rId2" Type="http://schemas.microsoft.com/office/2011/relationships/chartColorStyle" Target="colors34.xml"/><Relationship Id="rId1" Type="http://schemas.microsoft.com/office/2011/relationships/chartStyle" Target="style34.xml"/><Relationship Id="rId4" Type="http://schemas.openxmlformats.org/officeDocument/2006/relationships/package" Target="../embeddings/Microsoft_Excel_Worksheet33.xlsx"/></Relationships>
</file>

<file path=ppt/charts/_rels/chart35.xml.rels><?xml version="1.0" encoding="UTF-8" standalone="yes"?>
<Relationships xmlns="http://schemas.openxmlformats.org/package/2006/relationships"><Relationship Id="rId3" Type="http://schemas.openxmlformats.org/officeDocument/2006/relationships/themeOverride" Target="../theme/themeOverride35.xml"/><Relationship Id="rId2" Type="http://schemas.microsoft.com/office/2011/relationships/chartColorStyle" Target="colors35.xml"/><Relationship Id="rId1" Type="http://schemas.microsoft.com/office/2011/relationships/chartStyle" Target="style35.xml"/><Relationship Id="rId4"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3" Type="http://schemas.openxmlformats.org/officeDocument/2006/relationships/themeOverride" Target="../theme/themeOverride36.xml"/><Relationship Id="rId2" Type="http://schemas.microsoft.com/office/2011/relationships/chartColorStyle" Target="colors36.xml"/><Relationship Id="rId1" Type="http://schemas.microsoft.com/office/2011/relationships/chartStyle" Target="style36.xml"/><Relationship Id="rId4"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3" Type="http://schemas.openxmlformats.org/officeDocument/2006/relationships/themeOverride" Target="../theme/themeOverride37.xml"/><Relationship Id="rId2" Type="http://schemas.microsoft.com/office/2011/relationships/chartColorStyle" Target="colors37.xml"/><Relationship Id="rId1" Type="http://schemas.microsoft.com/office/2011/relationships/chartStyle" Target="style37.xml"/><Relationship Id="rId4" Type="http://schemas.openxmlformats.org/officeDocument/2006/relationships/package" Target="../embeddings/Microsoft_Excel_Worksheet36.xlsx"/></Relationships>
</file>

<file path=ppt/charts/_rels/chart38.xml.rels><?xml version="1.0" encoding="UTF-8" standalone="yes"?>
<Relationships xmlns="http://schemas.openxmlformats.org/package/2006/relationships"><Relationship Id="rId3" Type="http://schemas.openxmlformats.org/officeDocument/2006/relationships/themeOverride" Target="../theme/themeOverride38.xml"/><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package" Target="../embeddings/Microsoft_Excel_Worksheet37.xlsx"/></Relationships>
</file>

<file path=ppt/charts/_rels/chart39.xml.rels><?xml version="1.0" encoding="UTF-8" standalone="yes"?>
<Relationships xmlns="http://schemas.openxmlformats.org/package/2006/relationships"><Relationship Id="rId3" Type="http://schemas.openxmlformats.org/officeDocument/2006/relationships/themeOverride" Target="../theme/themeOverride39.xml"/><Relationship Id="rId2" Type="http://schemas.microsoft.com/office/2011/relationships/chartColorStyle" Target="colors39.xml"/><Relationship Id="rId1" Type="http://schemas.microsoft.com/office/2011/relationships/chartStyle" Target="style39.xml"/><Relationship Id="rId4" Type="http://schemas.openxmlformats.org/officeDocument/2006/relationships/package" Target="../embeddings/Microsoft_Excel_Worksheet38.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3" Type="http://schemas.openxmlformats.org/officeDocument/2006/relationships/oleObject" Target="file:///\\10.19.12.22\hattatsu\&#12298;&#30330;&#36948;&#38556;&#12364;&#12356;&#38306;&#20418;&#12299;\07%20&#24066;&#30010;&#26449;&#38306;&#20418;\&#9675;&#24066;&#30010;&#26449;&#65393;&#65437;&#65401;&#65392;&#65412;&#65381;&#22287;&#22495;&#21029;&#65419;&#65393;&#65432;&#65437;&#65400;&#65438;\R6\03%20&#38598;&#35336;\&#12464;&#12521;&#12501;&#20316;&#25104;&#29992;&#38598;&#35336;&#12522;&#12473;&#12488;.xlsx" TargetMode="External"/><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themeOverride" Target="../theme/themeOverride40.xml"/><Relationship Id="rId2" Type="http://schemas.microsoft.com/office/2011/relationships/chartColorStyle" Target="colors41.xml"/><Relationship Id="rId1" Type="http://schemas.microsoft.com/office/2011/relationships/chartStyle" Target="style41.xml"/><Relationship Id="rId4" Type="http://schemas.openxmlformats.org/officeDocument/2006/relationships/package" Target="../embeddings/Microsoft_Excel_Worksheet39.xlsx"/></Relationships>
</file>

<file path=ppt/charts/_rels/chart42.xml.rels><?xml version="1.0" encoding="UTF-8" standalone="yes"?>
<Relationships xmlns="http://schemas.openxmlformats.org/package/2006/relationships"><Relationship Id="rId3" Type="http://schemas.openxmlformats.org/officeDocument/2006/relationships/themeOverride" Target="../theme/themeOverride41.xml"/><Relationship Id="rId2" Type="http://schemas.microsoft.com/office/2011/relationships/chartColorStyle" Target="colors42.xml"/><Relationship Id="rId1" Type="http://schemas.microsoft.com/office/2011/relationships/chartStyle" Target="style42.xml"/><Relationship Id="rId4" Type="http://schemas.openxmlformats.org/officeDocument/2006/relationships/package" Target="../embeddings/Microsoft_Excel_Worksheet40.xlsx"/></Relationships>
</file>

<file path=ppt/charts/_rels/chart43.xml.rels><?xml version="1.0" encoding="UTF-8" standalone="yes"?>
<Relationships xmlns="http://schemas.openxmlformats.org/package/2006/relationships"><Relationship Id="rId3" Type="http://schemas.openxmlformats.org/officeDocument/2006/relationships/themeOverride" Target="../theme/themeOverride42.xml"/><Relationship Id="rId2" Type="http://schemas.microsoft.com/office/2011/relationships/chartColorStyle" Target="colors43.xml"/><Relationship Id="rId1" Type="http://schemas.microsoft.com/office/2011/relationships/chartStyle" Target="style43.xml"/><Relationship Id="rId4" Type="http://schemas.openxmlformats.org/officeDocument/2006/relationships/package" Target="../embeddings/Microsoft_Excel_Worksheet41.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50" b="0" i="0" u="none" strike="noStrike" kern="1200" spc="0" baseline="0">
                <a:solidFill>
                  <a:schemeClr val="tx1">
                    <a:lumMod val="65000"/>
                    <a:lumOff val="35000"/>
                  </a:schemeClr>
                </a:solidFill>
                <a:latin typeface="+mn-lt"/>
                <a:ea typeface="+mn-ea"/>
                <a:cs typeface="+mn-cs"/>
              </a:defRPr>
            </a:pPr>
            <a:r>
              <a:rPr lang="ja-JP" altLang="en-US" sz="1050" b="0" i="0" u="none" strike="noStrike" baseline="0" dirty="0">
                <a:effectLst/>
              </a:rPr>
              <a:t>（２）市町村独自に実施する保健師研修の内容</a:t>
            </a:r>
            <a:r>
              <a:rPr lang="ja-JP" altLang="en-US" sz="1050" b="0" i="0" u="none" strike="noStrike" baseline="0" dirty="0"/>
              <a:t> </a:t>
            </a:r>
            <a:endParaRPr lang="ja-JP" altLang="en-US" sz="1050" dirty="0"/>
          </a:p>
        </c:rich>
      </c:tx>
      <c:layout>
        <c:manualLayout>
          <c:xMode val="edge"/>
          <c:yMode val="edge"/>
          <c:x val="0.16880190581414606"/>
          <c:y val="3.5100576963115228E-2"/>
        </c:manualLayout>
      </c:layout>
      <c:overlay val="0"/>
      <c:spPr>
        <a:noFill/>
        <a:ln>
          <a:noFill/>
        </a:ln>
        <a:effectLst/>
      </c:spPr>
      <c:txPr>
        <a:bodyPr rot="0" spcFirstLastPara="1" vertOverflow="ellipsis" vert="horz" wrap="square" anchor="ctr" anchorCtr="1"/>
        <a:lstStyle/>
        <a:p>
          <a:pPr>
            <a:defRPr sz="105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34688110550191498"/>
          <c:y val="0.24052290867790943"/>
          <c:w val="0.60734692743059049"/>
          <c:h val="0.7144532128743154"/>
        </c:manualLayout>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第１!$E$13:$E$20</c:f>
              <c:strCache>
                <c:ptCount val="8"/>
                <c:pt idx="0">
                  <c:v>発達障がいの定義及び特性</c:v>
                </c:pt>
                <c:pt idx="1">
                  <c:v>発達障がい児への発達支援</c:v>
                </c:pt>
                <c:pt idx="2">
                  <c:v>関係施設・関係機関への連携</c:v>
                </c:pt>
                <c:pt idx="3">
                  <c:v>家族等に対する支援</c:v>
                </c:pt>
                <c:pt idx="4">
                  <c:v>対応困難な事例に対する支援</c:v>
                </c:pt>
                <c:pt idx="5">
                  <c:v>発達障がいのスクリーニング</c:v>
                </c:pt>
                <c:pt idx="6">
                  <c:v>具体的な事例検討</c:v>
                </c:pt>
                <c:pt idx="7">
                  <c:v>その他</c:v>
                </c:pt>
              </c:strCache>
            </c:strRef>
          </c:cat>
          <c:val>
            <c:numRef>
              <c:f>第１!$F$13:$F$20</c:f>
              <c:numCache>
                <c:formatCode>General</c:formatCode>
                <c:ptCount val="8"/>
                <c:pt idx="0">
                  <c:v>31</c:v>
                </c:pt>
                <c:pt idx="1">
                  <c:v>29</c:v>
                </c:pt>
                <c:pt idx="2">
                  <c:v>14</c:v>
                </c:pt>
                <c:pt idx="3">
                  <c:v>25</c:v>
                </c:pt>
                <c:pt idx="4">
                  <c:v>13</c:v>
                </c:pt>
                <c:pt idx="5">
                  <c:v>18</c:v>
                </c:pt>
                <c:pt idx="6">
                  <c:v>6</c:v>
                </c:pt>
                <c:pt idx="7">
                  <c:v>3</c:v>
                </c:pt>
              </c:numCache>
            </c:numRef>
          </c:val>
          <c:extLst>
            <c:ext xmlns:c16="http://schemas.microsoft.com/office/drawing/2014/chart" uri="{C3380CC4-5D6E-409C-BE32-E72D297353CC}">
              <c16:uniqueId val="{00000000-CE1C-4605-AA70-9E291345F0AB}"/>
            </c:ext>
          </c:extLst>
        </c:ser>
        <c:dLbls>
          <c:showLegendKey val="0"/>
          <c:showVal val="0"/>
          <c:showCatName val="0"/>
          <c:showSerName val="0"/>
          <c:showPercent val="0"/>
          <c:showBubbleSize val="0"/>
        </c:dLbls>
        <c:gapWidth val="182"/>
        <c:axId val="1344429711"/>
        <c:axId val="1344424719"/>
      </c:barChart>
      <c:catAx>
        <c:axId val="1344429711"/>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crossAx val="1344424719"/>
        <c:crosses val="autoZero"/>
        <c:auto val="1"/>
        <c:lblAlgn val="ctr"/>
        <c:lblOffset val="100"/>
        <c:noMultiLvlLbl val="0"/>
      </c:catAx>
      <c:valAx>
        <c:axId val="1344424719"/>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4442971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2"/>
      </a:solidFill>
      <a:round/>
    </a:ln>
    <a:effectLst/>
  </c:spPr>
  <c:txPr>
    <a:bodyPr/>
    <a:lstStyle/>
    <a:p>
      <a:pPr>
        <a:defRPr/>
      </a:pPr>
      <a:endParaRPr lang="ja-JP"/>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1100"/>
              <a:t>（３）研修内容</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第１!$E$124:$E$130</c:f>
              <c:strCache>
                <c:ptCount val="7"/>
                <c:pt idx="0">
                  <c:v>発達障がいの定義及び特性</c:v>
                </c:pt>
                <c:pt idx="1">
                  <c:v>発達障がい児への発達支援</c:v>
                </c:pt>
                <c:pt idx="2">
                  <c:v>関係施設・関係機関の連携</c:v>
                </c:pt>
                <c:pt idx="3">
                  <c:v>家族等に対する支援</c:v>
                </c:pt>
                <c:pt idx="4">
                  <c:v>対応困難な事例に対する支援</c:v>
                </c:pt>
                <c:pt idx="5">
                  <c:v>具体的な事例検討</c:v>
                </c:pt>
                <c:pt idx="6">
                  <c:v>その他</c:v>
                </c:pt>
              </c:strCache>
            </c:strRef>
          </c:cat>
          <c:val>
            <c:numRef>
              <c:f>第１!$F$124:$F$130</c:f>
              <c:numCache>
                <c:formatCode>General</c:formatCode>
                <c:ptCount val="7"/>
                <c:pt idx="0">
                  <c:v>29</c:v>
                </c:pt>
                <c:pt idx="1">
                  <c:v>32</c:v>
                </c:pt>
                <c:pt idx="2">
                  <c:v>16</c:v>
                </c:pt>
                <c:pt idx="3">
                  <c:v>19</c:v>
                </c:pt>
                <c:pt idx="4">
                  <c:v>20</c:v>
                </c:pt>
                <c:pt idx="5">
                  <c:v>19</c:v>
                </c:pt>
                <c:pt idx="6">
                  <c:v>1</c:v>
                </c:pt>
              </c:numCache>
            </c:numRef>
          </c:val>
          <c:extLst>
            <c:ext xmlns:c16="http://schemas.microsoft.com/office/drawing/2014/chart" uri="{C3380CC4-5D6E-409C-BE32-E72D297353CC}">
              <c16:uniqueId val="{00000000-C29A-43A9-848F-188D4C170BA8}"/>
            </c:ext>
          </c:extLst>
        </c:ser>
        <c:dLbls>
          <c:dLblPos val="outEnd"/>
          <c:showLegendKey val="0"/>
          <c:showVal val="1"/>
          <c:showCatName val="0"/>
          <c:showSerName val="0"/>
          <c:showPercent val="0"/>
          <c:showBubbleSize val="0"/>
        </c:dLbls>
        <c:gapWidth val="182"/>
        <c:axId val="1021774367"/>
        <c:axId val="1021749823"/>
      </c:barChart>
      <c:catAx>
        <c:axId val="1021774367"/>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crossAx val="1021749823"/>
        <c:crosses val="autoZero"/>
        <c:auto val="1"/>
        <c:lblAlgn val="ctr"/>
        <c:lblOffset val="100"/>
        <c:noMultiLvlLbl val="0"/>
      </c:catAx>
      <c:valAx>
        <c:axId val="1021749823"/>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02177436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2"/>
      </a:solidFill>
      <a:round/>
    </a:ln>
    <a:effectLst/>
  </c:spPr>
  <c:txPr>
    <a:bodyPr/>
    <a:lstStyle/>
    <a:p>
      <a:pPr>
        <a:defRPr/>
      </a:pPr>
      <a:endParaRPr lang="ja-JP"/>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1100"/>
              <a:t>（２）研修の受講対象施設</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bar"/>
        <c:grouping val="stacked"/>
        <c:varyColors val="0"/>
        <c:ser>
          <c:idx val="0"/>
          <c:order val="0"/>
          <c:tx>
            <c:strRef>
              <c:f>第１!$F$96</c:f>
              <c:strCache>
                <c:ptCount val="1"/>
                <c:pt idx="0">
                  <c:v>必須受講</c:v>
                </c:pt>
              </c:strCache>
            </c:strRef>
          </c:tx>
          <c:spPr>
            <a:solidFill>
              <a:schemeClr val="accent1">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第１!$E$97:$E$108</c:f>
              <c:strCache>
                <c:ptCount val="12"/>
                <c:pt idx="0">
                  <c:v>公立保育所</c:v>
                </c:pt>
                <c:pt idx="1">
                  <c:v>私立保育所</c:v>
                </c:pt>
                <c:pt idx="2">
                  <c:v>地域型保育事業所</c:v>
                </c:pt>
                <c:pt idx="3">
                  <c:v>公立認定こども園</c:v>
                </c:pt>
                <c:pt idx="4">
                  <c:v>私立認定こども園</c:v>
                </c:pt>
                <c:pt idx="5">
                  <c:v>公立幼稚園</c:v>
                </c:pt>
                <c:pt idx="6">
                  <c:v>私立幼稚園</c:v>
                </c:pt>
                <c:pt idx="7">
                  <c:v>認可外保育施設</c:v>
                </c:pt>
                <c:pt idx="8">
                  <c:v>放課後等デイサービス事業所</c:v>
                </c:pt>
                <c:pt idx="9">
                  <c:v>児童発達支援事業所</c:v>
                </c:pt>
                <c:pt idx="10">
                  <c:v>その他</c:v>
                </c:pt>
                <c:pt idx="11">
                  <c:v>対象施設なし</c:v>
                </c:pt>
              </c:strCache>
            </c:strRef>
          </c:cat>
          <c:val>
            <c:numRef>
              <c:f>第１!$F$97:$F$108</c:f>
              <c:numCache>
                <c:formatCode>General</c:formatCode>
                <c:ptCount val="12"/>
                <c:pt idx="0">
                  <c:v>12</c:v>
                </c:pt>
                <c:pt idx="1">
                  <c:v>2</c:v>
                </c:pt>
                <c:pt idx="2">
                  <c:v>3</c:v>
                </c:pt>
                <c:pt idx="3">
                  <c:v>14</c:v>
                </c:pt>
                <c:pt idx="4">
                  <c:v>2</c:v>
                </c:pt>
                <c:pt idx="5">
                  <c:v>9</c:v>
                </c:pt>
                <c:pt idx="6">
                  <c:v>1</c:v>
                </c:pt>
                <c:pt idx="7">
                  <c:v>2</c:v>
                </c:pt>
                <c:pt idx="8">
                  <c:v>0</c:v>
                </c:pt>
                <c:pt idx="9">
                  <c:v>1</c:v>
                </c:pt>
                <c:pt idx="10">
                  <c:v>1</c:v>
                </c:pt>
                <c:pt idx="11">
                  <c:v>16</c:v>
                </c:pt>
              </c:numCache>
            </c:numRef>
          </c:val>
          <c:extLst>
            <c:ext xmlns:c16="http://schemas.microsoft.com/office/drawing/2014/chart" uri="{C3380CC4-5D6E-409C-BE32-E72D297353CC}">
              <c16:uniqueId val="{00000000-0C82-4726-9406-8D5802056A74}"/>
            </c:ext>
          </c:extLst>
        </c:ser>
        <c:ser>
          <c:idx val="1"/>
          <c:order val="1"/>
          <c:tx>
            <c:strRef>
              <c:f>第１!$G$96</c:f>
              <c:strCache>
                <c:ptCount val="1"/>
                <c:pt idx="0">
                  <c:v>任意受講</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第１!$E$97:$E$108</c:f>
              <c:strCache>
                <c:ptCount val="12"/>
                <c:pt idx="0">
                  <c:v>公立保育所</c:v>
                </c:pt>
                <c:pt idx="1">
                  <c:v>私立保育所</c:v>
                </c:pt>
                <c:pt idx="2">
                  <c:v>地域型保育事業所</c:v>
                </c:pt>
                <c:pt idx="3">
                  <c:v>公立認定こども園</c:v>
                </c:pt>
                <c:pt idx="4">
                  <c:v>私立認定こども園</c:v>
                </c:pt>
                <c:pt idx="5">
                  <c:v>公立幼稚園</c:v>
                </c:pt>
                <c:pt idx="6">
                  <c:v>私立幼稚園</c:v>
                </c:pt>
                <c:pt idx="7">
                  <c:v>認可外保育施設</c:v>
                </c:pt>
                <c:pt idx="8">
                  <c:v>放課後等デイサービス事業所</c:v>
                </c:pt>
                <c:pt idx="9">
                  <c:v>児童発達支援事業所</c:v>
                </c:pt>
                <c:pt idx="10">
                  <c:v>その他</c:v>
                </c:pt>
                <c:pt idx="11">
                  <c:v>対象施設なし</c:v>
                </c:pt>
              </c:strCache>
            </c:strRef>
          </c:cat>
          <c:val>
            <c:numRef>
              <c:f>第１!$G$97:$G$108</c:f>
              <c:numCache>
                <c:formatCode>General</c:formatCode>
                <c:ptCount val="12"/>
                <c:pt idx="0">
                  <c:v>13</c:v>
                </c:pt>
                <c:pt idx="1">
                  <c:v>27</c:v>
                </c:pt>
                <c:pt idx="2">
                  <c:v>15</c:v>
                </c:pt>
                <c:pt idx="3">
                  <c:v>15</c:v>
                </c:pt>
                <c:pt idx="4">
                  <c:v>28</c:v>
                </c:pt>
                <c:pt idx="5">
                  <c:v>15</c:v>
                </c:pt>
                <c:pt idx="6">
                  <c:v>17</c:v>
                </c:pt>
                <c:pt idx="7">
                  <c:v>10</c:v>
                </c:pt>
                <c:pt idx="8">
                  <c:v>2</c:v>
                </c:pt>
                <c:pt idx="9">
                  <c:v>3</c:v>
                </c:pt>
                <c:pt idx="10">
                  <c:v>6</c:v>
                </c:pt>
                <c:pt idx="11">
                  <c:v>2</c:v>
                </c:pt>
              </c:numCache>
            </c:numRef>
          </c:val>
          <c:extLst>
            <c:ext xmlns:c16="http://schemas.microsoft.com/office/drawing/2014/chart" uri="{C3380CC4-5D6E-409C-BE32-E72D297353CC}">
              <c16:uniqueId val="{00000001-0C82-4726-9406-8D5802056A74}"/>
            </c:ext>
          </c:extLst>
        </c:ser>
        <c:dLbls>
          <c:dLblPos val="ctr"/>
          <c:showLegendKey val="0"/>
          <c:showVal val="1"/>
          <c:showCatName val="0"/>
          <c:showSerName val="0"/>
          <c:showPercent val="0"/>
          <c:showBubbleSize val="0"/>
        </c:dLbls>
        <c:gapWidth val="150"/>
        <c:overlap val="100"/>
        <c:axId val="1223751295"/>
        <c:axId val="1223755871"/>
      </c:barChart>
      <c:catAx>
        <c:axId val="1223751295"/>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ea"/>
                <a:ea typeface="+mn-ea"/>
                <a:cs typeface="+mn-cs"/>
              </a:defRPr>
            </a:pPr>
            <a:endParaRPr lang="ja-JP"/>
          </a:p>
        </c:txPr>
        <c:crossAx val="1223755871"/>
        <c:crosses val="autoZero"/>
        <c:auto val="1"/>
        <c:lblAlgn val="ctr"/>
        <c:lblOffset val="100"/>
        <c:noMultiLvlLbl val="0"/>
      </c:catAx>
      <c:valAx>
        <c:axId val="1223755871"/>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22375129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2"/>
      </a:solidFill>
      <a:round/>
    </a:ln>
    <a:effectLst/>
  </c:spPr>
  <c:txPr>
    <a:bodyPr/>
    <a:lstStyle/>
    <a:p>
      <a:pPr>
        <a:defRPr/>
      </a:pPr>
      <a:endParaRPr lang="ja-JP"/>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900" b="0" i="0" u="none" strike="noStrike" kern="1200" spc="0" baseline="0">
                <a:solidFill>
                  <a:schemeClr val="tx1">
                    <a:lumMod val="65000"/>
                    <a:lumOff val="35000"/>
                  </a:schemeClr>
                </a:solidFill>
                <a:latin typeface="+mn-lt"/>
                <a:ea typeface="+mn-ea"/>
                <a:cs typeface="+mn-cs"/>
              </a:defRPr>
            </a:pPr>
            <a:r>
              <a:rPr lang="ja-JP" altLang="en-US" sz="900" dirty="0"/>
              <a:t>（２）児童発達支援センターで活用している</a:t>
            </a:r>
          </a:p>
          <a:p>
            <a:pPr>
              <a:defRPr sz="900"/>
            </a:pPr>
            <a:r>
              <a:rPr lang="ja-JP" altLang="en-US" sz="900" dirty="0"/>
              <a:t>プログラムの種類</a:t>
            </a:r>
          </a:p>
        </c:rich>
      </c:tx>
      <c:layout>
        <c:manualLayout>
          <c:xMode val="edge"/>
          <c:yMode val="edge"/>
          <c:x val="0.1047778069698567"/>
          <c:y val="4.20405674924898E-2"/>
        </c:manualLayout>
      </c:layout>
      <c:overlay val="0"/>
      <c:spPr>
        <a:noFill/>
        <a:ln>
          <a:noFill/>
        </a:ln>
        <a:effectLst/>
      </c:spPr>
      <c:txPr>
        <a:bodyPr rot="0" spcFirstLastPara="1" vertOverflow="ellipsis" vert="horz" wrap="square" anchor="ctr" anchorCtr="1"/>
        <a:lstStyle/>
        <a:p>
          <a:pPr>
            <a:defRPr sz="9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34597983763696177"/>
          <c:y val="0.46005180589616201"/>
          <c:w val="0.59332507713685922"/>
          <c:h val="0.46287382036760671"/>
        </c:manualLayout>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第２!$H$4:$H$9</c:f>
              <c:strCache>
                <c:ptCount val="6"/>
                <c:pt idx="0">
                  <c:v>TEACCH</c:v>
                </c:pt>
                <c:pt idx="1">
                  <c:v>ABA</c:v>
                </c:pt>
                <c:pt idx="2">
                  <c:v>感覚統合</c:v>
                </c:pt>
                <c:pt idx="3">
                  <c:v>PECS</c:v>
                </c:pt>
                <c:pt idx="4">
                  <c:v>SST </c:v>
                </c:pt>
                <c:pt idx="5">
                  <c:v>その他のプログラム</c:v>
                </c:pt>
              </c:strCache>
            </c:strRef>
          </c:cat>
          <c:val>
            <c:numRef>
              <c:f>第２!$I$4:$I$9</c:f>
              <c:numCache>
                <c:formatCode>General</c:formatCode>
                <c:ptCount val="6"/>
                <c:pt idx="0">
                  <c:v>16</c:v>
                </c:pt>
                <c:pt idx="1">
                  <c:v>12</c:v>
                </c:pt>
                <c:pt idx="2">
                  <c:v>16</c:v>
                </c:pt>
                <c:pt idx="3">
                  <c:v>10</c:v>
                </c:pt>
                <c:pt idx="4">
                  <c:v>12</c:v>
                </c:pt>
                <c:pt idx="5">
                  <c:v>5</c:v>
                </c:pt>
              </c:numCache>
            </c:numRef>
          </c:val>
          <c:extLst>
            <c:ext xmlns:c16="http://schemas.microsoft.com/office/drawing/2014/chart" uri="{C3380CC4-5D6E-409C-BE32-E72D297353CC}">
              <c16:uniqueId val="{00000000-7A39-425E-98C5-68077743FF51}"/>
            </c:ext>
          </c:extLst>
        </c:ser>
        <c:dLbls>
          <c:dLblPos val="outEnd"/>
          <c:showLegendKey val="0"/>
          <c:showVal val="1"/>
          <c:showCatName val="0"/>
          <c:showSerName val="0"/>
          <c:showPercent val="0"/>
          <c:showBubbleSize val="0"/>
        </c:dLbls>
        <c:gapWidth val="182"/>
        <c:axId val="1250351023"/>
        <c:axId val="1250352271"/>
      </c:barChart>
      <c:catAx>
        <c:axId val="125035102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crossAx val="1250352271"/>
        <c:crosses val="autoZero"/>
        <c:auto val="1"/>
        <c:lblAlgn val="ctr"/>
        <c:lblOffset val="100"/>
        <c:noMultiLvlLbl val="0"/>
      </c:catAx>
      <c:valAx>
        <c:axId val="1250352271"/>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2503510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2"/>
      </a:solidFill>
      <a:round/>
    </a:ln>
    <a:effectLst/>
  </c:spPr>
  <c:txPr>
    <a:bodyPr/>
    <a:lstStyle/>
    <a:p>
      <a:pPr>
        <a:defRPr/>
      </a:pPr>
      <a:endParaRPr lang="ja-JP"/>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r>
              <a:rPr lang="ja-JP" altLang="en-US" sz="1000" b="0" i="0" u="none" strike="noStrike" baseline="0">
                <a:effectLst/>
              </a:rPr>
              <a:t>（５）個別専門療育の主な対象年齢</a:t>
            </a:r>
            <a:r>
              <a:rPr lang="ja-JP" altLang="en-US" sz="1000" b="0" i="0" u="none" strike="noStrike" baseline="0"/>
              <a:t> </a:t>
            </a:r>
            <a:endParaRPr lang="ja-JP" altLang="en-US" sz="1000"/>
          </a:p>
        </c:rich>
      </c:tx>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第２!$E$28:$E$34</c:f>
              <c:strCache>
                <c:ptCount val="7"/>
                <c:pt idx="0">
                  <c:v>未就学児のみ</c:v>
                </c:pt>
                <c:pt idx="1">
                  <c:v>小２まで</c:v>
                </c:pt>
                <c:pt idx="2">
                  <c:v>小３まで</c:v>
                </c:pt>
                <c:pt idx="3">
                  <c:v>小４まで</c:v>
                </c:pt>
                <c:pt idx="4">
                  <c:v>小６まで</c:v>
                </c:pt>
                <c:pt idx="5">
                  <c:v>中３まで</c:v>
                </c:pt>
                <c:pt idx="6">
                  <c:v>その他</c:v>
                </c:pt>
              </c:strCache>
            </c:strRef>
          </c:cat>
          <c:val>
            <c:numRef>
              <c:f>第２!$F$28:$F$34</c:f>
              <c:numCache>
                <c:formatCode>General</c:formatCode>
                <c:ptCount val="7"/>
                <c:pt idx="0">
                  <c:v>8</c:v>
                </c:pt>
                <c:pt idx="1">
                  <c:v>3</c:v>
                </c:pt>
                <c:pt idx="2">
                  <c:v>7</c:v>
                </c:pt>
                <c:pt idx="3">
                  <c:v>1</c:v>
                </c:pt>
                <c:pt idx="4">
                  <c:v>4</c:v>
                </c:pt>
                <c:pt idx="5">
                  <c:v>4</c:v>
                </c:pt>
                <c:pt idx="6">
                  <c:v>2</c:v>
                </c:pt>
              </c:numCache>
            </c:numRef>
          </c:val>
          <c:extLst>
            <c:ext xmlns:c16="http://schemas.microsoft.com/office/drawing/2014/chart" uri="{C3380CC4-5D6E-409C-BE32-E72D297353CC}">
              <c16:uniqueId val="{00000000-AD26-4E8C-B78C-56E3B35221FE}"/>
            </c:ext>
          </c:extLst>
        </c:ser>
        <c:dLbls>
          <c:dLblPos val="outEnd"/>
          <c:showLegendKey val="0"/>
          <c:showVal val="1"/>
          <c:showCatName val="0"/>
          <c:showSerName val="0"/>
          <c:showPercent val="0"/>
          <c:showBubbleSize val="0"/>
        </c:dLbls>
        <c:gapWidth val="182"/>
        <c:axId val="382483295"/>
        <c:axId val="382483711"/>
      </c:barChart>
      <c:catAx>
        <c:axId val="382483295"/>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crossAx val="382483711"/>
        <c:crosses val="autoZero"/>
        <c:auto val="1"/>
        <c:lblAlgn val="ctr"/>
        <c:lblOffset val="100"/>
        <c:noMultiLvlLbl val="0"/>
      </c:catAx>
      <c:valAx>
        <c:axId val="382483711"/>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8248329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2"/>
      </a:solidFill>
      <a:round/>
    </a:ln>
    <a:effectLst/>
  </c:spPr>
  <c:txPr>
    <a:bodyPr/>
    <a:lstStyle/>
    <a:p>
      <a:pPr>
        <a:defRPr/>
      </a:pPr>
      <a:endParaRPr lang="ja-JP"/>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900" b="0" i="0" u="none" strike="noStrike" kern="1200" spc="0" baseline="0">
                <a:solidFill>
                  <a:schemeClr val="tx1">
                    <a:lumMod val="65000"/>
                    <a:lumOff val="35000"/>
                  </a:schemeClr>
                </a:solidFill>
                <a:latin typeface="+mn-lt"/>
                <a:ea typeface="+mn-ea"/>
                <a:cs typeface="+mn-cs"/>
              </a:defRPr>
            </a:pPr>
            <a:r>
              <a:rPr lang="ja-JP" altLang="en-US" sz="900"/>
              <a:t>（１）児童発達支援センターにおける</a:t>
            </a:r>
          </a:p>
          <a:p>
            <a:pPr>
              <a:defRPr sz="900"/>
            </a:pPr>
            <a:r>
              <a:rPr lang="ja-JP" altLang="en-US" sz="900"/>
              <a:t>発達支援のプログラム等活用有無</a:t>
            </a:r>
          </a:p>
        </c:rich>
      </c:tx>
      <c:overlay val="0"/>
      <c:spPr>
        <a:noFill/>
        <a:ln>
          <a:noFill/>
        </a:ln>
        <a:effectLst/>
      </c:spPr>
      <c:txPr>
        <a:bodyPr rot="0" spcFirstLastPara="1" vertOverflow="ellipsis" vert="horz" wrap="square" anchor="ctr" anchorCtr="1"/>
        <a:lstStyle/>
        <a:p>
          <a:pPr>
            <a:defRPr sz="9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38322405077569871"/>
          <c:y val="0.30788578425763524"/>
          <c:w val="0.53097427686744758"/>
          <c:h val="0.58081458002086961"/>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B2E-458A-8040-E298A120319B}"/>
              </c:ext>
            </c:extLst>
          </c:dPt>
          <c:dPt>
            <c:idx val="1"/>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3-9B2E-458A-8040-E298A120319B}"/>
              </c:ext>
            </c:extLst>
          </c:dPt>
          <c:dLbls>
            <c:dLbl>
              <c:idx val="0"/>
              <c:layout>
                <c:manualLayout>
                  <c:x val="-8.9953485794178251E-2"/>
                  <c:y val="0.20767418506987556"/>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B2E-458A-8040-E298A120319B}"/>
                </c:ext>
              </c:extLst>
            </c:dLbl>
            <c:dLbl>
              <c:idx val="1"/>
              <c:layout>
                <c:manualLayout>
                  <c:x val="7.2014857067469948E-2"/>
                  <c:y val="-0.17465258624075855"/>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B2E-458A-8040-E298A120319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0"/>
            <c:extLst>
              <c:ext xmlns:c15="http://schemas.microsoft.com/office/drawing/2012/chart" uri="{CE6537A1-D6FC-4f65-9D91-7224C49458BB}"/>
            </c:extLst>
          </c:dLbls>
          <c:cat>
            <c:strRef>
              <c:f>第２!$E$4:$E$5</c:f>
              <c:strCache>
                <c:ptCount val="2"/>
                <c:pt idx="0">
                  <c:v>実施あり</c:v>
                </c:pt>
                <c:pt idx="1">
                  <c:v>実施なし</c:v>
                </c:pt>
              </c:strCache>
            </c:strRef>
          </c:cat>
          <c:val>
            <c:numRef>
              <c:f>第２!$F$4:$F$5</c:f>
              <c:numCache>
                <c:formatCode>General</c:formatCode>
                <c:ptCount val="2"/>
                <c:pt idx="0">
                  <c:v>22</c:v>
                </c:pt>
                <c:pt idx="1">
                  <c:v>21</c:v>
                </c:pt>
              </c:numCache>
            </c:numRef>
          </c:val>
          <c:extLst>
            <c:ext xmlns:c16="http://schemas.microsoft.com/office/drawing/2014/chart" uri="{C3380CC4-5D6E-409C-BE32-E72D297353CC}">
              <c16:uniqueId val="{00000004-9B2E-458A-8040-E298A120319B}"/>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6.6489282589676291E-2"/>
          <c:y val="0.70428186060075815"/>
          <c:w val="0.25149692573879961"/>
          <c:h val="0.1984959171770195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2"/>
      </a:solidFill>
      <a:round/>
    </a:ln>
    <a:effectLst/>
  </c:spPr>
  <c:txPr>
    <a:bodyPr/>
    <a:lstStyle/>
    <a:p>
      <a:pPr>
        <a:defRPr/>
      </a:pPr>
      <a:endParaRPr lang="ja-JP"/>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1100"/>
              <a:t>（４）個別専門療育の場</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第２!$H$25:$H$29</c:f>
              <c:strCache>
                <c:ptCount val="5"/>
                <c:pt idx="0">
                  <c:v>児童発達支援センター</c:v>
                </c:pt>
                <c:pt idx="1">
                  <c:v>大阪府発達支援拠点</c:v>
                </c:pt>
                <c:pt idx="2">
                  <c:v>上記以外の事業所（委託あり）</c:v>
                </c:pt>
                <c:pt idx="3">
                  <c:v>上記以外の事業所（委託なし）</c:v>
                </c:pt>
                <c:pt idx="4">
                  <c:v>その他</c:v>
                </c:pt>
              </c:strCache>
            </c:strRef>
          </c:cat>
          <c:val>
            <c:numRef>
              <c:f>第２!$I$25:$I$29</c:f>
              <c:numCache>
                <c:formatCode>General</c:formatCode>
                <c:ptCount val="5"/>
                <c:pt idx="0">
                  <c:v>9</c:v>
                </c:pt>
                <c:pt idx="1">
                  <c:v>35</c:v>
                </c:pt>
                <c:pt idx="2">
                  <c:v>4</c:v>
                </c:pt>
                <c:pt idx="3">
                  <c:v>0</c:v>
                </c:pt>
                <c:pt idx="4">
                  <c:v>1</c:v>
                </c:pt>
              </c:numCache>
            </c:numRef>
          </c:val>
          <c:extLst>
            <c:ext xmlns:c16="http://schemas.microsoft.com/office/drawing/2014/chart" uri="{C3380CC4-5D6E-409C-BE32-E72D297353CC}">
              <c16:uniqueId val="{00000000-233D-4125-893F-BB38589A8922}"/>
            </c:ext>
          </c:extLst>
        </c:ser>
        <c:dLbls>
          <c:dLblPos val="outEnd"/>
          <c:showLegendKey val="0"/>
          <c:showVal val="1"/>
          <c:showCatName val="0"/>
          <c:showSerName val="0"/>
          <c:showPercent val="0"/>
          <c:showBubbleSize val="0"/>
        </c:dLbls>
        <c:gapWidth val="182"/>
        <c:axId val="1490046607"/>
        <c:axId val="1490051599"/>
      </c:barChart>
      <c:catAx>
        <c:axId val="1490046607"/>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crossAx val="1490051599"/>
        <c:crosses val="autoZero"/>
        <c:auto val="1"/>
        <c:lblAlgn val="ctr"/>
        <c:lblOffset val="100"/>
        <c:noMultiLvlLbl val="0"/>
      </c:catAx>
      <c:valAx>
        <c:axId val="1490051599"/>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49004660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2"/>
      </a:solidFill>
      <a:round/>
    </a:ln>
    <a:effectLst/>
  </c:spPr>
  <c:txPr>
    <a:bodyPr/>
    <a:lstStyle/>
    <a:p>
      <a:pPr>
        <a:defRPr/>
      </a:pPr>
      <a:endParaRPr lang="ja-JP"/>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900" b="0" i="0" u="none" strike="noStrike" kern="1200" spc="0" baseline="0">
                <a:solidFill>
                  <a:schemeClr val="tx1">
                    <a:lumMod val="65000"/>
                    <a:lumOff val="35000"/>
                  </a:schemeClr>
                </a:solidFill>
                <a:latin typeface="+mn-lt"/>
                <a:ea typeface="+mn-ea"/>
                <a:cs typeface="+mn-cs"/>
              </a:defRPr>
            </a:pPr>
            <a:r>
              <a:rPr lang="ja-JP" altLang="en-US" sz="900"/>
              <a:t>（３）</a:t>
            </a:r>
            <a:r>
              <a:rPr lang="en-US" altLang="ja-JP" sz="900">
                <a:latin typeface="+mn-ea"/>
                <a:ea typeface="+mn-ea"/>
              </a:rPr>
              <a:t>TEACCH</a:t>
            </a:r>
            <a:r>
              <a:rPr lang="ja-JP" altLang="en-US" sz="900"/>
              <a:t>プログラム等の手法による</a:t>
            </a:r>
          </a:p>
          <a:p>
            <a:pPr>
              <a:defRPr sz="900"/>
            </a:pPr>
            <a:r>
              <a:rPr lang="ja-JP" altLang="en-US" sz="900"/>
              <a:t>個別専門療育の確保状況</a:t>
            </a:r>
          </a:p>
        </c:rich>
      </c:tx>
      <c:overlay val="0"/>
      <c:spPr>
        <a:noFill/>
        <a:ln>
          <a:noFill/>
        </a:ln>
        <a:effectLst/>
      </c:spPr>
      <c:txPr>
        <a:bodyPr rot="0" spcFirstLastPara="1" vertOverflow="ellipsis" vert="horz" wrap="square" anchor="ctr" anchorCtr="1"/>
        <a:lstStyle/>
        <a:p>
          <a:pPr>
            <a:defRPr sz="9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42731175047609254"/>
          <c:y val="0.30986620087806988"/>
          <c:w val="0.50706984404755784"/>
          <c:h val="0.62228719269448551"/>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ED7-4DF3-B5ED-B2D5E63A319C}"/>
              </c:ext>
            </c:extLst>
          </c:dPt>
          <c:dPt>
            <c:idx val="1"/>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3-6ED7-4DF3-B5ED-B2D5E63A319C}"/>
              </c:ext>
            </c:extLst>
          </c:dPt>
          <c:dLbls>
            <c:dLbl>
              <c:idx val="0"/>
              <c:layout>
                <c:manualLayout>
                  <c:x val="0.14761198895122413"/>
                  <c:y val="-9.1570326863329943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ED7-4DF3-B5ED-B2D5E63A319C}"/>
                </c:ext>
              </c:extLst>
            </c:dLbl>
            <c:dLbl>
              <c:idx val="1"/>
              <c:layout>
                <c:manualLayout>
                  <c:x val="1.8158422975963766E-3"/>
                  <c:y val="1.5293794641466022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ED7-4DF3-B5ED-B2D5E63A319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0"/>
            <c:extLst>
              <c:ext xmlns:c15="http://schemas.microsoft.com/office/drawing/2012/chart" uri="{CE6537A1-D6FC-4f65-9D91-7224C49458BB}"/>
            </c:extLst>
          </c:dLbls>
          <c:cat>
            <c:strRef>
              <c:f>第２!$E$16:$E$17</c:f>
              <c:strCache>
                <c:ptCount val="2"/>
                <c:pt idx="0">
                  <c:v>確保している</c:v>
                </c:pt>
                <c:pt idx="1">
                  <c:v>確保していない</c:v>
                </c:pt>
              </c:strCache>
            </c:strRef>
          </c:cat>
          <c:val>
            <c:numRef>
              <c:f>第２!$F$16:$F$17</c:f>
              <c:numCache>
                <c:formatCode>General</c:formatCode>
                <c:ptCount val="2"/>
                <c:pt idx="0">
                  <c:v>41</c:v>
                </c:pt>
                <c:pt idx="1">
                  <c:v>2</c:v>
                </c:pt>
              </c:numCache>
            </c:numRef>
          </c:val>
          <c:extLst>
            <c:ext xmlns:c16="http://schemas.microsoft.com/office/drawing/2014/chart" uri="{C3380CC4-5D6E-409C-BE32-E72D297353CC}">
              <c16:uniqueId val="{00000004-6ED7-4DF3-B5ED-B2D5E63A319C}"/>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4.99994853054712E-2"/>
          <c:y val="0.7098284706542235"/>
          <c:w val="0.39521951721653198"/>
          <c:h val="0.164218693809969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2"/>
      </a:solidFill>
      <a:round/>
    </a:ln>
    <a:effectLst/>
  </c:spPr>
  <c:txPr>
    <a:bodyPr/>
    <a:lstStyle/>
    <a:p>
      <a:pPr>
        <a:defRPr/>
      </a:pPr>
      <a:endParaRPr lang="ja-JP"/>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ja-JP" altLang="en-US" sz="1100" b="0" i="0" u="none" strike="noStrike" baseline="0" dirty="0">
                <a:effectLst/>
              </a:rPr>
              <a:t>（６）児童発達支援等の療育の希望者数</a:t>
            </a:r>
            <a:r>
              <a:rPr lang="ja-JP" altLang="en-US" sz="1100" b="0" i="0" u="none" strike="noStrike" baseline="0" dirty="0"/>
              <a:t> </a:t>
            </a:r>
            <a:endParaRPr lang="ja-JP" altLang="en-US" sz="1100" dirty="0"/>
          </a:p>
        </c:rich>
      </c:tx>
      <c:layout>
        <c:manualLayout>
          <c:xMode val="edge"/>
          <c:yMode val="edge"/>
          <c:x val="0.12998905967801194"/>
          <c:y val="6.3577780008571588E-2"/>
        </c:manualLayout>
      </c:layout>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21048023898869286"/>
          <c:y val="0.19753747008705347"/>
          <c:w val="0.60657183886998056"/>
          <c:h val="0.48866546470242916"/>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8DF-42A6-A50F-72E90E499427}"/>
              </c:ext>
            </c:extLst>
          </c:dPt>
          <c:dPt>
            <c:idx val="1"/>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03-58DF-42A6-A50F-72E90E499427}"/>
              </c:ext>
            </c:extLst>
          </c:dPt>
          <c:dPt>
            <c:idx val="2"/>
            <c:bubble3D val="0"/>
            <c:spPr>
              <a:solidFill>
                <a:schemeClr val="accent1">
                  <a:lumMod val="20000"/>
                  <a:lumOff val="80000"/>
                </a:schemeClr>
              </a:solidFill>
              <a:ln w="19050">
                <a:solidFill>
                  <a:schemeClr val="lt1"/>
                </a:solidFill>
              </a:ln>
              <a:effectLst/>
            </c:spPr>
            <c:extLst>
              <c:ext xmlns:c16="http://schemas.microsoft.com/office/drawing/2014/chart" uri="{C3380CC4-5D6E-409C-BE32-E72D297353CC}">
                <c16:uniqueId val="{00000005-58DF-42A6-A50F-72E90E499427}"/>
              </c:ext>
            </c:extLst>
          </c:dPt>
          <c:dLbls>
            <c:dLbl>
              <c:idx val="0"/>
              <c:layout>
                <c:manualLayout>
                  <c:x val="2.3612095363079615E-2"/>
                  <c:y val="2.6334208223972002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8DF-42A6-A50F-72E90E499427}"/>
                </c:ext>
              </c:extLst>
            </c:dLbl>
            <c:dLbl>
              <c:idx val="1"/>
              <c:layout>
                <c:manualLayout>
                  <c:x val="-8.0218722659667549E-3"/>
                  <c:y val="5.7338145231846018E-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8DF-42A6-A50F-72E90E499427}"/>
                </c:ext>
              </c:extLst>
            </c:dLbl>
            <c:dLbl>
              <c:idx val="2"/>
              <c:layout>
                <c:manualLayout>
                  <c:x val="-7.053040244969379E-3"/>
                  <c:y val="2.793817439486731E-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8DF-42A6-A50F-72E90E49942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0"/>
            <c:extLst>
              <c:ext xmlns:c15="http://schemas.microsoft.com/office/drawing/2012/chart" uri="{CE6537A1-D6FC-4f65-9D91-7224C49458BB}"/>
            </c:extLst>
          </c:dLbls>
          <c:cat>
            <c:strRef>
              <c:f>第２!$H$41:$H$43</c:f>
              <c:strCache>
                <c:ptCount val="3"/>
                <c:pt idx="0">
                  <c:v>定員内におさまっている</c:v>
                </c:pt>
                <c:pt idx="1">
                  <c:v>定員を上回っている</c:v>
                </c:pt>
                <c:pt idx="2">
                  <c:v>希望者数を把握していない</c:v>
                </c:pt>
              </c:strCache>
            </c:strRef>
          </c:cat>
          <c:val>
            <c:numRef>
              <c:f>第２!$I$41:$I$43</c:f>
              <c:numCache>
                <c:formatCode>General</c:formatCode>
                <c:ptCount val="3"/>
                <c:pt idx="0">
                  <c:v>26</c:v>
                </c:pt>
                <c:pt idx="1">
                  <c:v>7</c:v>
                </c:pt>
                <c:pt idx="2">
                  <c:v>10</c:v>
                </c:pt>
              </c:numCache>
            </c:numRef>
          </c:val>
          <c:extLst>
            <c:ext xmlns:c16="http://schemas.microsoft.com/office/drawing/2014/chart" uri="{C3380CC4-5D6E-409C-BE32-E72D297353CC}">
              <c16:uniqueId val="{00000006-58DF-42A6-A50F-72E90E499427}"/>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0.23874794157652113"/>
          <c:y val="0.74099332023538689"/>
          <c:w val="0.51138578481854502"/>
          <c:h val="0.20526387926630499"/>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2"/>
      </a:solidFill>
      <a:round/>
    </a:ln>
    <a:effectLst/>
  </c:spPr>
  <c:txPr>
    <a:bodyPr/>
    <a:lstStyle/>
    <a:p>
      <a:pPr>
        <a:defRPr/>
      </a:pPr>
      <a:endParaRPr lang="ja-JP"/>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ja-JP" altLang="en-US" sz="1100"/>
              <a:t>（７）個別専門療育の希望者数</a:t>
            </a:r>
          </a:p>
        </c:rich>
      </c:tx>
      <c:layout>
        <c:manualLayout>
          <c:xMode val="edge"/>
          <c:yMode val="edge"/>
          <c:x val="0.23040815568398312"/>
          <c:y val="4.7771378220718343E-2"/>
        </c:manualLayout>
      </c:layout>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2275095126649791"/>
          <c:y val="0.18116002165698505"/>
          <c:w val="0.56857026104769337"/>
          <c:h val="0.50375012371893602"/>
        </c:manualLayout>
      </c:layout>
      <c:pieChart>
        <c:varyColors val="1"/>
        <c:ser>
          <c:idx val="0"/>
          <c:order val="0"/>
          <c:dPt>
            <c:idx val="0"/>
            <c:bubble3D val="0"/>
            <c:spPr>
              <a:solidFill>
                <a:schemeClr val="accent1">
                  <a:lumMod val="50000"/>
                </a:schemeClr>
              </a:solidFill>
              <a:ln w="19050">
                <a:solidFill>
                  <a:schemeClr val="lt1"/>
                </a:solidFill>
              </a:ln>
              <a:effectLst/>
            </c:spPr>
            <c:extLst>
              <c:ext xmlns:c16="http://schemas.microsoft.com/office/drawing/2014/chart" uri="{C3380CC4-5D6E-409C-BE32-E72D297353CC}">
                <c16:uniqueId val="{00000001-EE02-4A0C-9923-D5F74E7F46C7}"/>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EE02-4A0C-9923-D5F74E7F46C7}"/>
              </c:ext>
            </c:extLst>
          </c:dPt>
          <c:dPt>
            <c:idx val="2"/>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05-EE02-4A0C-9923-D5F74E7F46C7}"/>
              </c:ext>
            </c:extLst>
          </c:dPt>
          <c:dPt>
            <c:idx val="3"/>
            <c:bubble3D val="0"/>
            <c:spPr>
              <a:solidFill>
                <a:schemeClr val="accent1">
                  <a:lumMod val="20000"/>
                  <a:lumOff val="80000"/>
                </a:schemeClr>
              </a:solidFill>
              <a:ln w="19050">
                <a:solidFill>
                  <a:schemeClr val="lt1"/>
                </a:solidFill>
              </a:ln>
              <a:effectLst/>
            </c:spPr>
            <c:extLst>
              <c:ext xmlns:c16="http://schemas.microsoft.com/office/drawing/2014/chart" uri="{C3380CC4-5D6E-409C-BE32-E72D297353CC}">
                <c16:uniqueId val="{00000007-EE02-4A0C-9923-D5F74E7F46C7}"/>
              </c:ext>
            </c:extLst>
          </c:dPt>
          <c:dLbls>
            <c:dLbl>
              <c:idx val="0"/>
              <c:layout>
                <c:manualLayout>
                  <c:x val="3.3589238845144359E-3"/>
                  <c:y val="-5.0341571886847479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E02-4A0C-9923-D5F74E7F46C7}"/>
                </c:ext>
              </c:extLst>
            </c:dLbl>
            <c:dLbl>
              <c:idx val="1"/>
              <c:layout>
                <c:manualLayout>
                  <c:x val="-2.5693569553805775E-2"/>
                  <c:y val="-3.5990449110527852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E02-4A0C-9923-D5F74E7F46C7}"/>
                </c:ext>
              </c:extLst>
            </c:dLbl>
            <c:dLbl>
              <c:idx val="2"/>
              <c:layout>
                <c:manualLayout>
                  <c:x val="7.9733158355205606E-3"/>
                  <c:y val="5.3492271799358412E-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E02-4A0C-9923-D5F74E7F46C7}"/>
                </c:ext>
              </c:extLst>
            </c:dLbl>
            <c:dLbl>
              <c:idx val="3"/>
              <c:layout>
                <c:manualLayout>
                  <c:x val="-2.1051181102362152E-2"/>
                  <c:y val="1.1541630212890076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E02-4A0C-9923-D5F74E7F46C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0"/>
            <c:extLst>
              <c:ext xmlns:c15="http://schemas.microsoft.com/office/drawing/2012/chart" uri="{CE6537A1-D6FC-4f65-9D91-7224C49458BB}"/>
            </c:extLst>
          </c:dLbls>
          <c:cat>
            <c:strRef>
              <c:f>第２!$E$44:$E$47</c:f>
              <c:strCache>
                <c:ptCount val="4"/>
                <c:pt idx="0">
                  <c:v>定員内におさまっている</c:v>
                </c:pt>
                <c:pt idx="1">
                  <c:v>定員を上回っている</c:v>
                </c:pt>
                <c:pt idx="2">
                  <c:v>希望者数を把握していない</c:v>
                </c:pt>
                <c:pt idx="3">
                  <c:v>その他</c:v>
                </c:pt>
              </c:strCache>
            </c:strRef>
          </c:cat>
          <c:val>
            <c:numRef>
              <c:f>第２!$F$44:$F$47</c:f>
              <c:numCache>
                <c:formatCode>General</c:formatCode>
                <c:ptCount val="4"/>
                <c:pt idx="0">
                  <c:v>19</c:v>
                </c:pt>
                <c:pt idx="1">
                  <c:v>12</c:v>
                </c:pt>
                <c:pt idx="2">
                  <c:v>10</c:v>
                </c:pt>
                <c:pt idx="3">
                  <c:v>2</c:v>
                </c:pt>
              </c:numCache>
            </c:numRef>
          </c:val>
          <c:extLst>
            <c:ext xmlns:c16="http://schemas.microsoft.com/office/drawing/2014/chart" uri="{C3380CC4-5D6E-409C-BE32-E72D297353CC}">
              <c16:uniqueId val="{00000008-EE02-4A0C-9923-D5F74E7F46C7}"/>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0.2918448467094405"/>
          <c:y val="0.73347473535902485"/>
          <c:w val="0.51066745209172493"/>
          <c:h val="0.21875388642025695"/>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2"/>
      </a:solidFill>
      <a:round/>
    </a:ln>
    <a:effectLst/>
  </c:spPr>
  <c:txPr>
    <a:bodyPr/>
    <a:lstStyle/>
    <a:p>
      <a:pPr>
        <a:defRPr/>
      </a:pPr>
      <a:endParaRPr lang="ja-JP"/>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r>
              <a:rPr lang="ja-JP" altLang="en-US" sz="1000" dirty="0">
                <a:latin typeface="+mn-ea"/>
                <a:ea typeface="+mn-ea"/>
              </a:rPr>
              <a:t>（４）巡回支援の内容</a:t>
            </a:r>
          </a:p>
        </c:rich>
      </c:tx>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40034371629745757"/>
          <c:y val="0.29554432195360619"/>
          <c:w val="0.54243981844845268"/>
          <c:h val="0.62541405887571311"/>
        </c:manualLayout>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第２!$E$96:$E$104</c:f>
              <c:strCache>
                <c:ptCount val="9"/>
                <c:pt idx="0">
                  <c:v>職員へのコンサルテーション</c:v>
                </c:pt>
                <c:pt idx="1">
                  <c:v>職員への研修</c:v>
                </c:pt>
                <c:pt idx="2">
                  <c:v>保護者の個別相談</c:v>
                </c:pt>
                <c:pt idx="3">
                  <c:v>家族支援プログラムの実施</c:v>
                </c:pt>
                <c:pt idx="4">
                  <c:v>対象児のアセスメント</c:v>
                </c:pt>
                <c:pt idx="5">
                  <c:v>対象児への直接支援</c:v>
                </c:pt>
                <c:pt idx="6">
                  <c:v>関係機関への引継ぎ・情報連携</c:v>
                </c:pt>
                <c:pt idx="7">
                  <c:v>専門機関へのつなぎ・紹介</c:v>
                </c:pt>
                <c:pt idx="8">
                  <c:v>その他</c:v>
                </c:pt>
              </c:strCache>
            </c:strRef>
          </c:cat>
          <c:val>
            <c:numRef>
              <c:f>第２!$F$96:$F$104</c:f>
              <c:numCache>
                <c:formatCode>General</c:formatCode>
                <c:ptCount val="9"/>
                <c:pt idx="0">
                  <c:v>28</c:v>
                </c:pt>
                <c:pt idx="1">
                  <c:v>13</c:v>
                </c:pt>
                <c:pt idx="2">
                  <c:v>23</c:v>
                </c:pt>
                <c:pt idx="3">
                  <c:v>1</c:v>
                </c:pt>
                <c:pt idx="4">
                  <c:v>29</c:v>
                </c:pt>
                <c:pt idx="5">
                  <c:v>5</c:v>
                </c:pt>
                <c:pt idx="6">
                  <c:v>23</c:v>
                </c:pt>
                <c:pt idx="7">
                  <c:v>17</c:v>
                </c:pt>
                <c:pt idx="8">
                  <c:v>2</c:v>
                </c:pt>
              </c:numCache>
            </c:numRef>
          </c:val>
          <c:extLst>
            <c:ext xmlns:c16="http://schemas.microsoft.com/office/drawing/2014/chart" uri="{C3380CC4-5D6E-409C-BE32-E72D297353CC}">
              <c16:uniqueId val="{00000000-F39A-499B-A1C4-93163BBB1B93}"/>
            </c:ext>
          </c:extLst>
        </c:ser>
        <c:dLbls>
          <c:showLegendKey val="0"/>
          <c:showVal val="0"/>
          <c:showCatName val="0"/>
          <c:showSerName val="0"/>
          <c:showPercent val="0"/>
          <c:showBubbleSize val="0"/>
        </c:dLbls>
        <c:gapWidth val="182"/>
        <c:axId val="1245144431"/>
        <c:axId val="1245146927"/>
      </c:barChart>
      <c:catAx>
        <c:axId val="1245144431"/>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crossAx val="1245146927"/>
        <c:crosses val="autoZero"/>
        <c:auto val="1"/>
        <c:lblAlgn val="ctr"/>
        <c:lblOffset val="100"/>
        <c:noMultiLvlLbl val="0"/>
      </c:catAx>
      <c:valAx>
        <c:axId val="1245146927"/>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2451444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2"/>
      </a:solidFill>
      <a:round/>
    </a:ln>
    <a:effectLst/>
  </c:spPr>
  <c:txPr>
    <a:bodyPr/>
    <a:lstStyle/>
    <a:p>
      <a:pPr>
        <a:defRPr/>
      </a:pPr>
      <a:endParaRPr lang="ja-JP"/>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r>
              <a:rPr lang="ja-JP" altLang="en-US" sz="1000"/>
              <a:t>（３）１歳半健診の実施内容</a:t>
            </a:r>
          </a:p>
        </c:rich>
      </c:tx>
      <c:layout>
        <c:manualLayout>
          <c:xMode val="edge"/>
          <c:yMode val="edge"/>
          <c:x val="2.9265572400132646E-2"/>
          <c:y val="4.9870379713835275E-2"/>
        </c:manualLayout>
      </c:layout>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45472703153323013"/>
          <c:y val="0.27333923657191139"/>
          <c:w val="0.50624599644734392"/>
          <c:h val="0.67965248054010141"/>
        </c:manualLayout>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第１!$E$23:$E$28</c:f>
              <c:strCache>
                <c:ptCount val="6"/>
                <c:pt idx="0">
                  <c:v>保健師による行動観察</c:v>
                </c:pt>
                <c:pt idx="1">
                  <c:v>医師による問診</c:v>
                </c:pt>
                <c:pt idx="2">
                  <c:v>大阪府作成問診項目</c:v>
                </c:pt>
                <c:pt idx="3">
                  <c:v>M-CHAT活用</c:v>
                </c:pt>
                <c:pt idx="4">
                  <c:v>PARS-TR活用</c:v>
                </c:pt>
                <c:pt idx="5">
                  <c:v>その他</c:v>
                </c:pt>
              </c:strCache>
            </c:strRef>
          </c:cat>
          <c:val>
            <c:numRef>
              <c:f>第１!$F$23:$F$28</c:f>
              <c:numCache>
                <c:formatCode>General</c:formatCode>
                <c:ptCount val="6"/>
                <c:pt idx="0">
                  <c:v>37</c:v>
                </c:pt>
                <c:pt idx="1">
                  <c:v>33</c:v>
                </c:pt>
                <c:pt idx="2">
                  <c:v>40</c:v>
                </c:pt>
                <c:pt idx="3">
                  <c:v>5</c:v>
                </c:pt>
                <c:pt idx="4">
                  <c:v>1</c:v>
                </c:pt>
                <c:pt idx="5">
                  <c:v>5</c:v>
                </c:pt>
              </c:numCache>
            </c:numRef>
          </c:val>
          <c:extLst>
            <c:ext xmlns:c16="http://schemas.microsoft.com/office/drawing/2014/chart" uri="{C3380CC4-5D6E-409C-BE32-E72D297353CC}">
              <c16:uniqueId val="{00000000-04DF-425E-8460-5051CFCCA956}"/>
            </c:ext>
          </c:extLst>
        </c:ser>
        <c:dLbls>
          <c:dLblPos val="outEnd"/>
          <c:showLegendKey val="0"/>
          <c:showVal val="1"/>
          <c:showCatName val="0"/>
          <c:showSerName val="0"/>
          <c:showPercent val="0"/>
          <c:showBubbleSize val="0"/>
        </c:dLbls>
        <c:gapWidth val="182"/>
        <c:axId val="1340261439"/>
        <c:axId val="1340253119"/>
      </c:barChart>
      <c:catAx>
        <c:axId val="1340261439"/>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crossAx val="1340253119"/>
        <c:crosses val="autoZero"/>
        <c:auto val="1"/>
        <c:lblAlgn val="ctr"/>
        <c:lblOffset val="100"/>
        <c:noMultiLvlLbl val="0"/>
      </c:catAx>
      <c:valAx>
        <c:axId val="1340253119"/>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402614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2"/>
      </a:solidFill>
      <a:round/>
    </a:ln>
    <a:effectLst/>
  </c:spPr>
  <c:txPr>
    <a:bodyPr/>
    <a:lstStyle/>
    <a:p>
      <a:pPr>
        <a:defRPr/>
      </a:pPr>
      <a:endParaRPr lang="ja-JP"/>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r>
              <a:rPr lang="ja-JP" altLang="en-US" sz="1000" dirty="0"/>
              <a:t>（３）巡回支援担当職員の職種</a:t>
            </a:r>
          </a:p>
        </c:rich>
      </c:tx>
      <c:layout>
        <c:manualLayout>
          <c:xMode val="edge"/>
          <c:yMode val="edge"/>
          <c:x val="1.697853341731851E-2"/>
          <c:y val="3.2215841989284372E-2"/>
        </c:manualLayout>
      </c:layout>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4623143461231588"/>
          <c:y val="0.15253604493047168"/>
          <c:w val="0.49169148568720678"/>
          <c:h val="0.81914668132829238"/>
        </c:manualLayout>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第２!$E$80:$E$93</c:f>
              <c:strCache>
                <c:ptCount val="14"/>
                <c:pt idx="0">
                  <c:v>医師</c:v>
                </c:pt>
                <c:pt idx="1">
                  <c:v>児童指導員</c:v>
                </c:pt>
                <c:pt idx="2">
                  <c:v>保育士</c:v>
                </c:pt>
                <c:pt idx="3">
                  <c:v>小中学校教員</c:v>
                </c:pt>
                <c:pt idx="4">
                  <c:v>大学教員</c:v>
                </c:pt>
                <c:pt idx="5">
                  <c:v>スクールカウンセラー</c:v>
                </c:pt>
                <c:pt idx="6">
                  <c:v>心理職</c:v>
                </c:pt>
                <c:pt idx="7">
                  <c:v>保健師</c:v>
                </c:pt>
                <c:pt idx="8">
                  <c:v>作業療法士</c:v>
                </c:pt>
                <c:pt idx="9">
                  <c:v>理学療法士</c:v>
                </c:pt>
                <c:pt idx="10">
                  <c:v>放課後等デイサービス事業所</c:v>
                </c:pt>
                <c:pt idx="11">
                  <c:v>言語聴覚士</c:v>
                </c:pt>
                <c:pt idx="12">
                  <c:v>特別支援教員士スーパーバイザー</c:v>
                </c:pt>
                <c:pt idx="13">
                  <c:v>その他</c:v>
                </c:pt>
              </c:strCache>
            </c:strRef>
          </c:cat>
          <c:val>
            <c:numRef>
              <c:f>第２!$F$80:$F$93</c:f>
              <c:numCache>
                <c:formatCode>General</c:formatCode>
                <c:ptCount val="14"/>
                <c:pt idx="0">
                  <c:v>2</c:v>
                </c:pt>
                <c:pt idx="1">
                  <c:v>2</c:v>
                </c:pt>
                <c:pt idx="2">
                  <c:v>14</c:v>
                </c:pt>
                <c:pt idx="3">
                  <c:v>1</c:v>
                </c:pt>
                <c:pt idx="4">
                  <c:v>8</c:v>
                </c:pt>
                <c:pt idx="5">
                  <c:v>0</c:v>
                </c:pt>
                <c:pt idx="6">
                  <c:v>34</c:v>
                </c:pt>
                <c:pt idx="7">
                  <c:v>8</c:v>
                </c:pt>
                <c:pt idx="8">
                  <c:v>7</c:v>
                </c:pt>
                <c:pt idx="9">
                  <c:v>6</c:v>
                </c:pt>
                <c:pt idx="10">
                  <c:v>0</c:v>
                </c:pt>
                <c:pt idx="11">
                  <c:v>7</c:v>
                </c:pt>
                <c:pt idx="12">
                  <c:v>3</c:v>
                </c:pt>
                <c:pt idx="13">
                  <c:v>8</c:v>
                </c:pt>
              </c:numCache>
            </c:numRef>
          </c:val>
          <c:extLst>
            <c:ext xmlns:c16="http://schemas.microsoft.com/office/drawing/2014/chart" uri="{C3380CC4-5D6E-409C-BE32-E72D297353CC}">
              <c16:uniqueId val="{00000000-DC99-475A-A192-5E3C0566CFE6}"/>
            </c:ext>
          </c:extLst>
        </c:ser>
        <c:dLbls>
          <c:showLegendKey val="0"/>
          <c:showVal val="0"/>
          <c:showCatName val="0"/>
          <c:showSerName val="0"/>
          <c:showPercent val="0"/>
          <c:showBubbleSize val="0"/>
        </c:dLbls>
        <c:gapWidth val="182"/>
        <c:axId val="1315176367"/>
        <c:axId val="1315181775"/>
      </c:barChart>
      <c:catAx>
        <c:axId val="1315176367"/>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crossAx val="1315181775"/>
        <c:crosses val="autoZero"/>
        <c:auto val="1"/>
        <c:lblAlgn val="ctr"/>
        <c:lblOffset val="100"/>
        <c:noMultiLvlLbl val="0"/>
      </c:catAx>
      <c:valAx>
        <c:axId val="1315181775"/>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1517636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2"/>
      </a:solidFill>
      <a:round/>
    </a:ln>
    <a:effectLst/>
  </c:spPr>
  <c:txPr>
    <a:bodyPr/>
    <a:lstStyle/>
    <a:p>
      <a:pPr>
        <a:defRPr/>
      </a:pPr>
      <a:endParaRPr lang="ja-JP"/>
    </a:p>
  </c:txPr>
  <c:externalData r:id="rId4">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r>
              <a:rPr lang="ja-JP" altLang="en-US" sz="1000" b="0" i="0" u="none" strike="noStrike" baseline="0">
                <a:effectLst/>
              </a:rPr>
              <a:t>（１）巡回支援の実施</a:t>
            </a:r>
            <a:r>
              <a:rPr lang="ja-JP" altLang="en-US" sz="1000" b="0" i="0" u="none" strike="noStrike" baseline="0"/>
              <a:t> </a:t>
            </a:r>
            <a:endParaRPr lang="ja-JP" altLang="en-US" sz="1000"/>
          </a:p>
        </c:rich>
      </c:tx>
      <c:layout>
        <c:manualLayout>
          <c:xMode val="edge"/>
          <c:yMode val="edge"/>
          <c:x val="4.2703982167503721E-2"/>
          <c:y val="7.1770359509392825E-2"/>
        </c:manualLayout>
      </c:layout>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50031479587146088"/>
          <c:y val="8.6128541381751522E-2"/>
          <c:w val="0.39902740685539978"/>
          <c:h val="0.84259635055171211"/>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A10-4D80-9358-76C5A8C7526F}"/>
              </c:ext>
            </c:extLst>
          </c:dPt>
          <c:dPt>
            <c:idx val="1"/>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3-8A10-4D80-9358-76C5A8C7526F}"/>
              </c:ext>
            </c:extLst>
          </c:dPt>
          <c:dLbls>
            <c:dLbl>
              <c:idx val="0"/>
              <c:layout>
                <c:manualLayout>
                  <c:x val="0.17117946194225722"/>
                  <c:y val="-0.1063775882181393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A10-4D80-9358-76C5A8C7526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0"/>
            <c:extLst>
              <c:ext xmlns:c15="http://schemas.microsoft.com/office/drawing/2012/chart" uri="{CE6537A1-D6FC-4f65-9D91-7224C49458BB}"/>
            </c:extLst>
          </c:dLbls>
          <c:cat>
            <c:strRef>
              <c:f>第２!$E$56:$E$57</c:f>
              <c:strCache>
                <c:ptCount val="2"/>
                <c:pt idx="0">
                  <c:v>実施あり</c:v>
                </c:pt>
                <c:pt idx="1">
                  <c:v>実施なし</c:v>
                </c:pt>
              </c:strCache>
            </c:strRef>
          </c:cat>
          <c:val>
            <c:numRef>
              <c:f>第２!$F$56:$F$57</c:f>
              <c:numCache>
                <c:formatCode>General</c:formatCode>
                <c:ptCount val="2"/>
                <c:pt idx="0">
                  <c:v>43</c:v>
                </c:pt>
                <c:pt idx="1">
                  <c:v>0</c:v>
                </c:pt>
              </c:numCache>
            </c:numRef>
          </c:val>
          <c:extLst>
            <c:ext xmlns:c16="http://schemas.microsoft.com/office/drawing/2014/chart" uri="{C3380CC4-5D6E-409C-BE32-E72D297353CC}">
              <c16:uniqueId val="{00000004-8A10-4D80-9358-76C5A8C7526F}"/>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0.28408599222378556"/>
          <c:y val="0.75504113566704312"/>
          <c:w val="0.17535454943132106"/>
          <c:h val="0.17071813939924177"/>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2"/>
      </a:solidFill>
      <a:round/>
    </a:ln>
    <a:effectLst/>
  </c:spPr>
  <c:txPr>
    <a:bodyPr/>
    <a:lstStyle/>
    <a:p>
      <a:pPr>
        <a:defRPr/>
      </a:pPr>
      <a:endParaRPr lang="ja-JP"/>
    </a:p>
  </c:txPr>
  <c:externalData r:id="rId4">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r>
              <a:rPr lang="ja-JP" altLang="en-US" sz="1000" dirty="0"/>
              <a:t>（２）巡回支援の対象施設</a:t>
            </a:r>
          </a:p>
        </c:rich>
      </c:tx>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3705584412873339"/>
          <c:y val="0.20583021490584408"/>
          <c:w val="0.59070768147208941"/>
          <c:h val="0.73867027188475554"/>
        </c:manualLayout>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第２!$E$65:$E$77</c:f>
              <c:strCache>
                <c:ptCount val="13"/>
                <c:pt idx="0">
                  <c:v>公立保育所</c:v>
                </c:pt>
                <c:pt idx="1">
                  <c:v>私立保育所</c:v>
                </c:pt>
                <c:pt idx="2">
                  <c:v>地域型保育事業所</c:v>
                </c:pt>
                <c:pt idx="3">
                  <c:v>公立認定こども園</c:v>
                </c:pt>
                <c:pt idx="4">
                  <c:v>私立認定こども園</c:v>
                </c:pt>
                <c:pt idx="5">
                  <c:v>公立幼稚園</c:v>
                </c:pt>
                <c:pt idx="6">
                  <c:v>私立幼稚園</c:v>
                </c:pt>
                <c:pt idx="7">
                  <c:v>認可外保育施設</c:v>
                </c:pt>
                <c:pt idx="8">
                  <c:v>学校</c:v>
                </c:pt>
                <c:pt idx="9">
                  <c:v>放課後等デイサービス事業所</c:v>
                </c:pt>
                <c:pt idx="10">
                  <c:v>児童発達支援事業所</c:v>
                </c:pt>
                <c:pt idx="11">
                  <c:v>放課後児童クラブ</c:v>
                </c:pt>
                <c:pt idx="12">
                  <c:v>その他</c:v>
                </c:pt>
              </c:strCache>
            </c:strRef>
          </c:cat>
          <c:val>
            <c:numRef>
              <c:f>第２!$F$65:$F$77</c:f>
              <c:numCache>
                <c:formatCode>General</c:formatCode>
                <c:ptCount val="13"/>
                <c:pt idx="0">
                  <c:v>27</c:v>
                </c:pt>
                <c:pt idx="1">
                  <c:v>31</c:v>
                </c:pt>
                <c:pt idx="2">
                  <c:v>10</c:v>
                </c:pt>
                <c:pt idx="3">
                  <c:v>29</c:v>
                </c:pt>
                <c:pt idx="4">
                  <c:v>35</c:v>
                </c:pt>
                <c:pt idx="5">
                  <c:v>19</c:v>
                </c:pt>
                <c:pt idx="6">
                  <c:v>18</c:v>
                </c:pt>
                <c:pt idx="7">
                  <c:v>4</c:v>
                </c:pt>
                <c:pt idx="8">
                  <c:v>6</c:v>
                </c:pt>
                <c:pt idx="9">
                  <c:v>0</c:v>
                </c:pt>
                <c:pt idx="10">
                  <c:v>1</c:v>
                </c:pt>
                <c:pt idx="11">
                  <c:v>1</c:v>
                </c:pt>
                <c:pt idx="12">
                  <c:v>2</c:v>
                </c:pt>
              </c:numCache>
            </c:numRef>
          </c:val>
          <c:extLst>
            <c:ext xmlns:c16="http://schemas.microsoft.com/office/drawing/2014/chart" uri="{C3380CC4-5D6E-409C-BE32-E72D297353CC}">
              <c16:uniqueId val="{00000000-56A6-4C03-A823-2ED129D70CC5}"/>
            </c:ext>
          </c:extLst>
        </c:ser>
        <c:dLbls>
          <c:showLegendKey val="0"/>
          <c:showVal val="0"/>
          <c:showCatName val="0"/>
          <c:showSerName val="0"/>
          <c:showPercent val="0"/>
          <c:showBubbleSize val="0"/>
        </c:dLbls>
        <c:gapWidth val="182"/>
        <c:axId val="823214079"/>
        <c:axId val="823214495"/>
      </c:barChart>
      <c:catAx>
        <c:axId val="823214079"/>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ea"/>
                <a:ea typeface="+mn-ea"/>
                <a:cs typeface="+mn-cs"/>
              </a:defRPr>
            </a:pPr>
            <a:endParaRPr lang="ja-JP"/>
          </a:p>
        </c:txPr>
        <c:crossAx val="823214495"/>
        <c:crosses val="autoZero"/>
        <c:auto val="1"/>
        <c:lblAlgn val="ctr"/>
        <c:lblOffset val="100"/>
        <c:noMultiLvlLbl val="0"/>
      </c:catAx>
      <c:valAx>
        <c:axId val="823214495"/>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82321407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2"/>
      </a:solidFill>
      <a:round/>
    </a:ln>
    <a:effectLst/>
  </c:spPr>
  <c:txPr>
    <a:bodyPr/>
    <a:lstStyle/>
    <a:p>
      <a:pPr>
        <a:defRPr/>
      </a:pPr>
      <a:endParaRPr lang="ja-JP"/>
    </a:p>
  </c:txPr>
  <c:externalData r:id="rId4">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1100" dirty="0"/>
              <a:t>（６）巡回支援事業実施にあたっての課題</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第２!$E$114:$E$118</c:f>
              <c:strCache>
                <c:ptCount val="5"/>
                <c:pt idx="0">
                  <c:v>巡回支援担当者のスキルアップ</c:v>
                </c:pt>
                <c:pt idx="1">
                  <c:v>巡回先における相談対応の連携体制構築</c:v>
                </c:pt>
                <c:pt idx="2">
                  <c:v>保護者へのかかわり方が難しい</c:v>
                </c:pt>
                <c:pt idx="3">
                  <c:v>健診や子育て支援施策と連動した支援</c:v>
                </c:pt>
                <c:pt idx="4">
                  <c:v>その他</c:v>
                </c:pt>
              </c:strCache>
            </c:strRef>
          </c:cat>
          <c:val>
            <c:numRef>
              <c:f>第２!$F$114:$F$118</c:f>
              <c:numCache>
                <c:formatCode>General</c:formatCode>
                <c:ptCount val="5"/>
                <c:pt idx="0">
                  <c:v>17</c:v>
                </c:pt>
                <c:pt idx="1">
                  <c:v>16</c:v>
                </c:pt>
                <c:pt idx="2">
                  <c:v>23</c:v>
                </c:pt>
                <c:pt idx="3">
                  <c:v>17</c:v>
                </c:pt>
                <c:pt idx="4">
                  <c:v>11</c:v>
                </c:pt>
              </c:numCache>
            </c:numRef>
          </c:val>
          <c:extLst>
            <c:ext xmlns:c16="http://schemas.microsoft.com/office/drawing/2014/chart" uri="{C3380CC4-5D6E-409C-BE32-E72D297353CC}">
              <c16:uniqueId val="{00000000-ED38-4D5D-875D-6BCD4B285C69}"/>
            </c:ext>
          </c:extLst>
        </c:ser>
        <c:dLbls>
          <c:dLblPos val="outEnd"/>
          <c:showLegendKey val="0"/>
          <c:showVal val="1"/>
          <c:showCatName val="0"/>
          <c:showSerName val="0"/>
          <c:showPercent val="0"/>
          <c:showBubbleSize val="0"/>
        </c:dLbls>
        <c:gapWidth val="182"/>
        <c:axId val="1259539775"/>
        <c:axId val="1259540191"/>
      </c:barChart>
      <c:catAx>
        <c:axId val="1259539775"/>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crossAx val="1259540191"/>
        <c:crosses val="autoZero"/>
        <c:auto val="1"/>
        <c:lblAlgn val="ctr"/>
        <c:lblOffset val="100"/>
        <c:noMultiLvlLbl val="0"/>
      </c:catAx>
      <c:valAx>
        <c:axId val="1259540191"/>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2595397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2"/>
      </a:solidFill>
      <a:round/>
    </a:ln>
    <a:effectLst/>
  </c:spPr>
  <c:txPr>
    <a:bodyPr/>
    <a:lstStyle/>
    <a:p>
      <a:pPr>
        <a:defRPr/>
      </a:pPr>
      <a:endParaRPr lang="ja-JP"/>
    </a:p>
  </c:txPr>
  <c:externalData r:id="rId4">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1100" b="0" i="0" u="none" strike="noStrike" baseline="0" dirty="0">
                <a:effectLst/>
              </a:rPr>
              <a:t>（５）巡回支援担当職員の配置場所</a:t>
            </a:r>
            <a:r>
              <a:rPr lang="ja-JP" altLang="en-US" sz="1100" b="0" i="0" u="none" strike="noStrike" baseline="0" dirty="0"/>
              <a:t> </a:t>
            </a:r>
            <a:endParaRPr lang="ja-JP" altLang="en-US" sz="11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第２!$E$107:$E$111</c:f>
              <c:strCache>
                <c:ptCount val="5"/>
                <c:pt idx="0">
                  <c:v>市町村担当課・保健センター以外の市町村の機関</c:v>
                </c:pt>
                <c:pt idx="1">
                  <c:v>保健センター</c:v>
                </c:pt>
                <c:pt idx="2">
                  <c:v>児童発達支援センター</c:v>
                </c:pt>
                <c:pt idx="3">
                  <c:v>専門職等に委嘱又は専門職等を指定等</c:v>
                </c:pt>
                <c:pt idx="4">
                  <c:v>その他</c:v>
                </c:pt>
              </c:strCache>
            </c:strRef>
          </c:cat>
          <c:val>
            <c:numRef>
              <c:f>第２!$F$107:$F$111</c:f>
              <c:numCache>
                <c:formatCode>General</c:formatCode>
                <c:ptCount val="5"/>
                <c:pt idx="0">
                  <c:v>25</c:v>
                </c:pt>
                <c:pt idx="1">
                  <c:v>5</c:v>
                </c:pt>
                <c:pt idx="2">
                  <c:v>8</c:v>
                </c:pt>
                <c:pt idx="3">
                  <c:v>7</c:v>
                </c:pt>
                <c:pt idx="4">
                  <c:v>2</c:v>
                </c:pt>
              </c:numCache>
            </c:numRef>
          </c:val>
          <c:extLst>
            <c:ext xmlns:c16="http://schemas.microsoft.com/office/drawing/2014/chart" uri="{C3380CC4-5D6E-409C-BE32-E72D297353CC}">
              <c16:uniqueId val="{00000000-436F-4E56-8871-8E181D0834D7}"/>
            </c:ext>
          </c:extLst>
        </c:ser>
        <c:dLbls>
          <c:dLblPos val="outEnd"/>
          <c:showLegendKey val="0"/>
          <c:showVal val="1"/>
          <c:showCatName val="0"/>
          <c:showSerName val="0"/>
          <c:showPercent val="0"/>
          <c:showBubbleSize val="0"/>
        </c:dLbls>
        <c:gapWidth val="182"/>
        <c:axId val="1502663487"/>
        <c:axId val="1502657247"/>
      </c:barChart>
      <c:catAx>
        <c:axId val="1502663487"/>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crossAx val="1502657247"/>
        <c:crosses val="autoZero"/>
        <c:auto val="1"/>
        <c:lblAlgn val="ctr"/>
        <c:lblOffset val="100"/>
        <c:noMultiLvlLbl val="0"/>
      </c:catAx>
      <c:valAx>
        <c:axId val="1502657247"/>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5026634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2"/>
      </a:solidFill>
      <a:round/>
    </a:ln>
    <a:effectLst/>
  </c:spPr>
  <c:txPr>
    <a:bodyPr/>
    <a:lstStyle/>
    <a:p>
      <a:pPr>
        <a:defRPr/>
      </a:pPr>
      <a:endParaRPr lang="ja-JP"/>
    </a:p>
  </c:txPr>
  <c:externalData r:id="rId4">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1100" b="0" i="0" u="none" strike="noStrike" baseline="0">
                <a:effectLst/>
              </a:rPr>
              <a:t>（１）発達支援拠点の活用</a:t>
            </a:r>
            <a:r>
              <a:rPr lang="ja-JP" altLang="en-US" sz="1100" b="0" i="0" u="none" strike="noStrike" baseline="0"/>
              <a:t> </a:t>
            </a:r>
            <a:endParaRPr lang="ja-JP" altLang="en-US" sz="11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33278640672051873"/>
          <c:y val="0.22529252178413559"/>
          <c:w val="0.41270473647214029"/>
          <c:h val="0.72707702304029509"/>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B1A-4685-B6C7-D943C174F12F}"/>
              </c:ext>
            </c:extLst>
          </c:dPt>
          <c:dPt>
            <c:idx val="1"/>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3-5B1A-4685-B6C7-D943C174F12F}"/>
              </c:ext>
            </c:extLst>
          </c:dPt>
          <c:dLbls>
            <c:dLbl>
              <c:idx val="0"/>
              <c:layout>
                <c:manualLayout>
                  <c:x val="5.5289370078740158E-2"/>
                  <c:y val="-8.3171843102945467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B1A-4685-B6C7-D943C174F12F}"/>
                </c:ext>
              </c:extLst>
            </c:dLbl>
            <c:dLbl>
              <c:idx val="1"/>
              <c:layout>
                <c:manualLayout>
                  <c:x val="-4.8068678915135611E-3"/>
                  <c:y val="-1.6687809857101197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B1A-4685-B6C7-D943C174F12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0"/>
            <c:extLst>
              <c:ext xmlns:c15="http://schemas.microsoft.com/office/drawing/2012/chart" uri="{CE6537A1-D6FC-4f65-9D91-7224C49458BB}"/>
            </c:extLst>
          </c:dLbls>
          <c:cat>
            <c:strRef>
              <c:f>第２!$E$121:$E$122</c:f>
              <c:strCache>
                <c:ptCount val="2"/>
                <c:pt idx="0">
                  <c:v>している</c:v>
                </c:pt>
                <c:pt idx="1">
                  <c:v>していない</c:v>
                </c:pt>
              </c:strCache>
            </c:strRef>
          </c:cat>
          <c:val>
            <c:numRef>
              <c:f>第２!$F$121:$F$122</c:f>
              <c:numCache>
                <c:formatCode>General</c:formatCode>
                <c:ptCount val="2"/>
                <c:pt idx="0">
                  <c:v>35</c:v>
                </c:pt>
                <c:pt idx="1">
                  <c:v>8</c:v>
                </c:pt>
              </c:numCache>
            </c:numRef>
          </c:val>
          <c:extLst>
            <c:ext xmlns:c16="http://schemas.microsoft.com/office/drawing/2014/chart" uri="{C3380CC4-5D6E-409C-BE32-E72D297353CC}">
              <c16:uniqueId val="{00000004-5B1A-4685-B6C7-D943C174F12F}"/>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5.7044838145231848E-2"/>
          <c:y val="0.72318362333738817"/>
          <c:w val="0.21368788276465439"/>
          <c:h val="0.17178941284289834"/>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2"/>
      </a:solidFill>
      <a:round/>
    </a:ln>
    <a:effectLst/>
  </c:spPr>
  <c:txPr>
    <a:bodyPr/>
    <a:lstStyle/>
    <a:p>
      <a:pPr>
        <a:defRPr/>
      </a:pPr>
      <a:endParaRPr lang="ja-JP"/>
    </a:p>
  </c:txPr>
  <c:externalData r:id="rId4">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1100" b="0" i="0" u="none" strike="noStrike" baseline="0">
                <a:effectLst/>
              </a:rPr>
              <a:t>（２）活用している機能</a:t>
            </a:r>
            <a:r>
              <a:rPr lang="ja-JP" altLang="en-US" sz="1100" b="0" i="0" u="none" strike="noStrike" baseline="0"/>
              <a:t> </a:t>
            </a:r>
            <a:endParaRPr lang="ja-JP" altLang="en-US" sz="11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46366907261592299"/>
          <c:y val="0.21694079825920226"/>
          <c:w val="0.49588648293963256"/>
          <c:h val="0.72503964025763357"/>
        </c:manualLayout>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第２!$E$125:$E$130</c:f>
              <c:strCache>
                <c:ptCount val="6"/>
                <c:pt idx="0">
                  <c:v>個別専門療育の受託実施</c:v>
                </c:pt>
                <c:pt idx="1">
                  <c:v>児童発達支援センターへの専門的な助言等</c:v>
                </c:pt>
                <c:pt idx="2">
                  <c:v>児童発達支援センターと連携した
障がい児通所支援事業所への機関支援</c:v>
                </c:pt>
                <c:pt idx="3">
                  <c:v>事業所連絡会等の会議体を
活用したノウハウの提供</c:v>
                </c:pt>
                <c:pt idx="4">
                  <c:v>市町村が実施する研修等での
ノウハウの提供</c:v>
                </c:pt>
                <c:pt idx="5">
                  <c:v>その他</c:v>
                </c:pt>
              </c:strCache>
            </c:strRef>
          </c:cat>
          <c:val>
            <c:numRef>
              <c:f>第２!$F$125:$F$130</c:f>
              <c:numCache>
                <c:formatCode>General</c:formatCode>
                <c:ptCount val="6"/>
                <c:pt idx="0">
                  <c:v>19</c:v>
                </c:pt>
                <c:pt idx="1">
                  <c:v>6</c:v>
                </c:pt>
                <c:pt idx="2">
                  <c:v>5</c:v>
                </c:pt>
                <c:pt idx="3">
                  <c:v>3</c:v>
                </c:pt>
                <c:pt idx="4">
                  <c:v>4</c:v>
                </c:pt>
                <c:pt idx="5">
                  <c:v>1</c:v>
                </c:pt>
              </c:numCache>
            </c:numRef>
          </c:val>
          <c:extLst>
            <c:ext xmlns:c16="http://schemas.microsoft.com/office/drawing/2014/chart" uri="{C3380CC4-5D6E-409C-BE32-E72D297353CC}">
              <c16:uniqueId val="{00000000-E207-4D71-836C-F28FAE2669DE}"/>
            </c:ext>
          </c:extLst>
        </c:ser>
        <c:dLbls>
          <c:showLegendKey val="0"/>
          <c:showVal val="0"/>
          <c:showCatName val="0"/>
          <c:showSerName val="0"/>
          <c:showPercent val="0"/>
          <c:showBubbleSize val="0"/>
        </c:dLbls>
        <c:gapWidth val="182"/>
        <c:axId val="1437108367"/>
        <c:axId val="1502594495"/>
      </c:barChart>
      <c:catAx>
        <c:axId val="1437108367"/>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crossAx val="1502594495"/>
        <c:crosses val="autoZero"/>
        <c:auto val="1"/>
        <c:lblAlgn val="ctr"/>
        <c:lblOffset val="100"/>
        <c:noMultiLvlLbl val="0"/>
      </c:catAx>
      <c:valAx>
        <c:axId val="1502594495"/>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43710836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2"/>
      </a:solidFill>
      <a:round/>
    </a:ln>
    <a:effectLst/>
  </c:spPr>
  <c:txPr>
    <a:bodyPr/>
    <a:lstStyle/>
    <a:p>
      <a:pPr>
        <a:defRPr/>
      </a:pPr>
      <a:endParaRPr lang="ja-JP"/>
    </a:p>
  </c:txPr>
  <c:externalData r:id="rId4">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1100" b="0" i="0" u="none" strike="noStrike" baseline="0" dirty="0">
                <a:effectLst/>
              </a:rPr>
              <a:t>（３）活用していない理由</a:t>
            </a:r>
            <a:r>
              <a:rPr lang="ja-JP" altLang="en-US" sz="1100" b="0" i="0" u="none" strike="noStrike" baseline="0" dirty="0"/>
              <a:t> </a:t>
            </a:r>
            <a:endParaRPr lang="ja-JP" altLang="en-US" sz="11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第２!$E$133:$E$135</c:f>
              <c:strCache>
                <c:ptCount val="3"/>
                <c:pt idx="0">
                  <c:v>児童発達支援センターや学校等
からニーズがない</c:v>
                </c:pt>
                <c:pt idx="1">
                  <c:v>活用方法を把握していない</c:v>
                </c:pt>
                <c:pt idx="2">
                  <c:v>その他</c:v>
                </c:pt>
              </c:strCache>
            </c:strRef>
          </c:cat>
          <c:val>
            <c:numRef>
              <c:f>第２!$F$133:$F$135</c:f>
              <c:numCache>
                <c:formatCode>General</c:formatCode>
                <c:ptCount val="3"/>
                <c:pt idx="0">
                  <c:v>7</c:v>
                </c:pt>
                <c:pt idx="1">
                  <c:v>8</c:v>
                </c:pt>
                <c:pt idx="2">
                  <c:v>1</c:v>
                </c:pt>
              </c:numCache>
            </c:numRef>
          </c:val>
          <c:extLst>
            <c:ext xmlns:c16="http://schemas.microsoft.com/office/drawing/2014/chart" uri="{C3380CC4-5D6E-409C-BE32-E72D297353CC}">
              <c16:uniqueId val="{00000000-6C16-4E78-82F0-CA24ED127863}"/>
            </c:ext>
          </c:extLst>
        </c:ser>
        <c:dLbls>
          <c:showLegendKey val="0"/>
          <c:showVal val="0"/>
          <c:showCatName val="0"/>
          <c:showSerName val="0"/>
          <c:showPercent val="0"/>
          <c:showBubbleSize val="0"/>
        </c:dLbls>
        <c:gapWidth val="182"/>
        <c:axId val="1026860527"/>
        <c:axId val="1026860943"/>
      </c:barChart>
      <c:catAx>
        <c:axId val="1026860527"/>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crossAx val="1026860943"/>
        <c:crosses val="autoZero"/>
        <c:auto val="1"/>
        <c:lblAlgn val="ctr"/>
        <c:lblOffset val="100"/>
        <c:noMultiLvlLbl val="0"/>
      </c:catAx>
      <c:valAx>
        <c:axId val="1026860943"/>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0268605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2"/>
      </a:solidFill>
      <a:round/>
    </a:ln>
    <a:effectLst/>
  </c:spPr>
  <c:txPr>
    <a:bodyPr/>
    <a:lstStyle/>
    <a:p>
      <a:pPr>
        <a:defRPr/>
      </a:pPr>
      <a:endParaRPr lang="ja-JP"/>
    </a:p>
  </c:txPr>
  <c:externalData r:id="rId4">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r>
              <a:rPr lang="ja-JP" altLang="en-US" sz="1000" b="0" i="0" u="none" strike="noStrike" baseline="0">
                <a:effectLst/>
              </a:rPr>
              <a:t>（４）障がい児通所支援事業所や小中学校等に対する、</a:t>
            </a:r>
            <a:br>
              <a:rPr lang="ja-JP" altLang="en-US" sz="1000" b="0" i="0" u="none" strike="noStrike" baseline="0">
                <a:effectLst/>
              </a:rPr>
            </a:br>
            <a:r>
              <a:rPr lang="ja-JP" altLang="en-US" sz="1000" b="0" i="0" u="none" strike="noStrike" baseline="0">
                <a:effectLst/>
              </a:rPr>
              <a:t>障がい児通所支援事業者等育成事業の周知状況</a:t>
            </a:r>
            <a:r>
              <a:rPr lang="ja-JP" altLang="en-US" sz="1000" b="0" i="0" u="none" strike="noStrike" baseline="0"/>
              <a:t> </a:t>
            </a:r>
            <a:endParaRPr lang="ja-JP" altLang="en-US" sz="1000"/>
          </a:p>
        </c:rich>
      </c:tx>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第２!$E$148:$E$151</c:f>
              <c:strCache>
                <c:ptCount val="4"/>
                <c:pt idx="0">
                  <c:v>障がい児通所支援事業所へ周知</c:v>
                </c:pt>
                <c:pt idx="1">
                  <c:v>小中学校へ周知</c:v>
                </c:pt>
                <c:pt idx="2">
                  <c:v>事業所や学校からの個別相談時に情報提供</c:v>
                </c:pt>
                <c:pt idx="3">
                  <c:v>周知していない</c:v>
                </c:pt>
              </c:strCache>
            </c:strRef>
          </c:cat>
          <c:val>
            <c:numRef>
              <c:f>第２!$F$148:$F$151</c:f>
              <c:numCache>
                <c:formatCode>General</c:formatCode>
                <c:ptCount val="4"/>
                <c:pt idx="0">
                  <c:v>13</c:v>
                </c:pt>
                <c:pt idx="1">
                  <c:v>4</c:v>
                </c:pt>
                <c:pt idx="2">
                  <c:v>16</c:v>
                </c:pt>
                <c:pt idx="3">
                  <c:v>17</c:v>
                </c:pt>
              </c:numCache>
            </c:numRef>
          </c:val>
          <c:extLst>
            <c:ext xmlns:c16="http://schemas.microsoft.com/office/drawing/2014/chart" uri="{C3380CC4-5D6E-409C-BE32-E72D297353CC}">
              <c16:uniqueId val="{00000000-2873-4127-90A8-54F600ED4FC6}"/>
            </c:ext>
          </c:extLst>
        </c:ser>
        <c:dLbls>
          <c:showLegendKey val="0"/>
          <c:showVal val="0"/>
          <c:showCatName val="0"/>
          <c:showSerName val="0"/>
          <c:showPercent val="0"/>
          <c:showBubbleSize val="0"/>
        </c:dLbls>
        <c:gapWidth val="182"/>
        <c:axId val="1259554751"/>
        <c:axId val="1259556831"/>
      </c:barChart>
      <c:catAx>
        <c:axId val="1259554751"/>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crossAx val="1259556831"/>
        <c:crosses val="autoZero"/>
        <c:auto val="1"/>
        <c:lblAlgn val="ctr"/>
        <c:lblOffset val="100"/>
        <c:noMultiLvlLbl val="0"/>
      </c:catAx>
      <c:valAx>
        <c:axId val="1259556831"/>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259554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2"/>
      </a:solidFill>
      <a:round/>
    </a:ln>
    <a:effectLst/>
  </c:spPr>
  <c:txPr>
    <a:bodyPr/>
    <a:lstStyle/>
    <a:p>
      <a:pPr>
        <a:defRPr/>
      </a:pPr>
      <a:endParaRPr lang="ja-JP"/>
    </a:p>
  </c:txPr>
  <c:externalData r:id="rId4">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1100" b="0" i="0" u="none" strike="noStrike" baseline="0">
                <a:effectLst/>
              </a:rPr>
              <a:t>（１）小・中学校の教員に対する研修の実施</a:t>
            </a:r>
            <a:r>
              <a:rPr lang="ja-JP" altLang="en-US" sz="1100" b="0" i="0" u="none" strike="noStrike" baseline="0"/>
              <a:t> </a:t>
            </a:r>
            <a:endParaRPr lang="ja-JP" altLang="en-US" sz="1100"/>
          </a:p>
        </c:rich>
      </c:tx>
      <c:layout>
        <c:manualLayout>
          <c:xMode val="edge"/>
          <c:yMode val="edge"/>
          <c:x val="0.10833333333333332"/>
          <c:y val="3.240740740740740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29413649559753496"/>
          <c:y val="0.24065244624188359"/>
          <c:w val="0.41576033633325982"/>
          <c:h val="0.65005948551181492"/>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C72-409D-8FE0-9A03D9BE0D1E}"/>
              </c:ext>
            </c:extLst>
          </c:dPt>
          <c:dPt>
            <c:idx val="1"/>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3-AC72-409D-8FE0-9A03D9BE0D1E}"/>
              </c:ext>
            </c:extLst>
          </c:dPt>
          <c:dLbls>
            <c:dLbl>
              <c:idx val="0"/>
              <c:layout>
                <c:manualLayout>
                  <c:x val="0.1063753280839895"/>
                  <c:y val="-0.11202464275298921"/>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C72-409D-8FE0-9A03D9BE0D1E}"/>
                </c:ext>
              </c:extLst>
            </c:dLbl>
            <c:dLbl>
              <c:idx val="1"/>
              <c:layout>
                <c:manualLayout>
                  <c:x val="4.1666666666666669E-4"/>
                  <c:y val="7.6283172936716243E-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C72-409D-8FE0-9A03D9BE0D1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第３!$E$4:$E$5</c:f>
              <c:strCache>
                <c:ptCount val="2"/>
                <c:pt idx="0">
                  <c:v>している</c:v>
                </c:pt>
                <c:pt idx="1">
                  <c:v>していない</c:v>
                </c:pt>
              </c:strCache>
            </c:strRef>
          </c:cat>
          <c:val>
            <c:numRef>
              <c:f>第３!$F$4:$F$5</c:f>
              <c:numCache>
                <c:formatCode>General</c:formatCode>
                <c:ptCount val="2"/>
                <c:pt idx="0">
                  <c:v>40</c:v>
                </c:pt>
                <c:pt idx="1">
                  <c:v>3</c:v>
                </c:pt>
              </c:numCache>
            </c:numRef>
          </c:val>
          <c:extLst>
            <c:ext xmlns:c16="http://schemas.microsoft.com/office/drawing/2014/chart" uri="{C3380CC4-5D6E-409C-BE32-E72D297353CC}">
              <c16:uniqueId val="{00000004-AC72-409D-8FE0-9A03D9BE0D1E}"/>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1.8177848934303464E-2"/>
          <c:y val="0.74282408815852097"/>
          <c:w val="0.30819361302234699"/>
          <c:h val="0.1767377774210517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2"/>
      </a:solidFill>
      <a:round/>
    </a:ln>
    <a:effectLst/>
  </c:spPr>
  <c:txPr>
    <a:bodyPr/>
    <a:lstStyle/>
    <a:p>
      <a:pPr>
        <a:defRPr/>
      </a:pPr>
      <a:endParaRPr lang="ja-JP"/>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r>
              <a:rPr lang="ja-JP" altLang="en-US" sz="1000"/>
              <a:t>（４）３歳児健診の実施内容</a:t>
            </a:r>
          </a:p>
        </c:rich>
      </c:tx>
      <c:layout>
        <c:manualLayout>
          <c:xMode val="edge"/>
          <c:yMode val="edge"/>
          <c:x val="2.3453697494855021E-2"/>
          <c:y val="7.8491347972316203E-2"/>
        </c:manualLayout>
      </c:layout>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44983861497250027"/>
          <c:y val="0.2824064761823426"/>
          <c:w val="0.50438941796000525"/>
          <c:h val="0.67302032684314206"/>
        </c:manualLayout>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第１!$E$31:$E$36</c:f>
              <c:strCache>
                <c:ptCount val="6"/>
                <c:pt idx="0">
                  <c:v>保健師による行動観察</c:v>
                </c:pt>
                <c:pt idx="1">
                  <c:v>医師による問診</c:v>
                </c:pt>
                <c:pt idx="2">
                  <c:v>大阪府作成問診項目</c:v>
                </c:pt>
                <c:pt idx="3">
                  <c:v>M-CHAT活用</c:v>
                </c:pt>
                <c:pt idx="4">
                  <c:v>PARS-TR活用</c:v>
                </c:pt>
                <c:pt idx="5">
                  <c:v>その他</c:v>
                </c:pt>
              </c:strCache>
            </c:strRef>
          </c:cat>
          <c:val>
            <c:numRef>
              <c:f>第１!$F$31:$F$36</c:f>
              <c:numCache>
                <c:formatCode>General</c:formatCode>
                <c:ptCount val="6"/>
                <c:pt idx="0">
                  <c:v>37</c:v>
                </c:pt>
                <c:pt idx="1">
                  <c:v>33</c:v>
                </c:pt>
                <c:pt idx="2">
                  <c:v>40</c:v>
                </c:pt>
                <c:pt idx="3">
                  <c:v>2</c:v>
                </c:pt>
                <c:pt idx="4">
                  <c:v>2</c:v>
                </c:pt>
                <c:pt idx="5">
                  <c:v>5</c:v>
                </c:pt>
              </c:numCache>
            </c:numRef>
          </c:val>
          <c:extLst>
            <c:ext xmlns:c16="http://schemas.microsoft.com/office/drawing/2014/chart" uri="{C3380CC4-5D6E-409C-BE32-E72D297353CC}">
              <c16:uniqueId val="{00000000-1313-42B9-B31A-8CB3D9CE0A0A}"/>
            </c:ext>
          </c:extLst>
        </c:ser>
        <c:dLbls>
          <c:dLblPos val="outEnd"/>
          <c:showLegendKey val="0"/>
          <c:showVal val="1"/>
          <c:showCatName val="0"/>
          <c:showSerName val="0"/>
          <c:showPercent val="0"/>
          <c:showBubbleSize val="0"/>
        </c:dLbls>
        <c:gapWidth val="182"/>
        <c:axId val="261579439"/>
        <c:axId val="261581935"/>
      </c:barChart>
      <c:catAx>
        <c:axId val="261579439"/>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crossAx val="261581935"/>
        <c:crosses val="autoZero"/>
        <c:auto val="1"/>
        <c:lblAlgn val="ctr"/>
        <c:lblOffset val="100"/>
        <c:noMultiLvlLbl val="0"/>
      </c:catAx>
      <c:valAx>
        <c:axId val="261581935"/>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615794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2"/>
      </a:solidFill>
      <a:round/>
    </a:ln>
    <a:effectLst/>
  </c:spPr>
  <c:txPr>
    <a:bodyPr/>
    <a:lstStyle/>
    <a:p>
      <a:pPr>
        <a:defRPr/>
      </a:pPr>
      <a:endParaRPr lang="ja-JP"/>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1100" b="0" i="0" u="none" strike="noStrike" baseline="0">
                <a:effectLst/>
              </a:rPr>
              <a:t>（２）研修内容</a:t>
            </a:r>
            <a:r>
              <a:rPr lang="ja-JP" altLang="en-US" sz="1100" b="0" i="0" u="none" strike="noStrike" baseline="0"/>
              <a:t> </a:t>
            </a:r>
            <a:endParaRPr lang="ja-JP" altLang="en-US" sz="1100"/>
          </a:p>
        </c:rich>
      </c:tx>
      <c:layout>
        <c:manualLayout>
          <c:xMode val="edge"/>
          <c:yMode val="edge"/>
          <c:x val="0.34560411198600177"/>
          <c:y val="2.777777777777777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第３!$E$8:$E$15</c:f>
              <c:strCache>
                <c:ptCount val="8"/>
                <c:pt idx="0">
                  <c:v>発達障がいの定義・特性</c:v>
                </c:pt>
                <c:pt idx="1">
                  <c:v>発達障がい児への発達支援</c:v>
                </c:pt>
                <c:pt idx="2">
                  <c:v>関係施設・機関の連携</c:v>
                </c:pt>
                <c:pt idx="3">
                  <c:v>家族等に対する支援</c:v>
                </c:pt>
                <c:pt idx="4">
                  <c:v>対応困難な事例に対する支援</c:v>
                </c:pt>
                <c:pt idx="5">
                  <c:v>具体的な事例検討</c:v>
                </c:pt>
                <c:pt idx="6">
                  <c:v>特性に応じた環境調整や構造化</c:v>
                </c:pt>
                <c:pt idx="7">
                  <c:v>その他</c:v>
                </c:pt>
              </c:strCache>
            </c:strRef>
          </c:cat>
          <c:val>
            <c:numRef>
              <c:f>第３!$F$8:$F$15</c:f>
              <c:numCache>
                <c:formatCode>General</c:formatCode>
                <c:ptCount val="8"/>
                <c:pt idx="0">
                  <c:v>37</c:v>
                </c:pt>
                <c:pt idx="1">
                  <c:v>37</c:v>
                </c:pt>
                <c:pt idx="2">
                  <c:v>28</c:v>
                </c:pt>
                <c:pt idx="3">
                  <c:v>18</c:v>
                </c:pt>
                <c:pt idx="4">
                  <c:v>25</c:v>
                </c:pt>
                <c:pt idx="5">
                  <c:v>30</c:v>
                </c:pt>
                <c:pt idx="6">
                  <c:v>21</c:v>
                </c:pt>
                <c:pt idx="7">
                  <c:v>1</c:v>
                </c:pt>
              </c:numCache>
            </c:numRef>
          </c:val>
          <c:extLst>
            <c:ext xmlns:c16="http://schemas.microsoft.com/office/drawing/2014/chart" uri="{C3380CC4-5D6E-409C-BE32-E72D297353CC}">
              <c16:uniqueId val="{00000000-1E7D-47ED-BF27-360B8BDB5A1E}"/>
            </c:ext>
          </c:extLst>
        </c:ser>
        <c:dLbls>
          <c:showLegendKey val="0"/>
          <c:showVal val="0"/>
          <c:showCatName val="0"/>
          <c:showSerName val="0"/>
          <c:showPercent val="0"/>
          <c:showBubbleSize val="0"/>
        </c:dLbls>
        <c:gapWidth val="182"/>
        <c:axId val="1220553055"/>
        <c:axId val="1220544735"/>
      </c:barChart>
      <c:catAx>
        <c:axId val="1220553055"/>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crossAx val="1220544735"/>
        <c:crosses val="autoZero"/>
        <c:auto val="1"/>
        <c:lblAlgn val="ctr"/>
        <c:lblOffset val="100"/>
        <c:noMultiLvlLbl val="0"/>
      </c:catAx>
      <c:valAx>
        <c:axId val="1220544735"/>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220553055"/>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bg2"/>
      </a:solidFill>
      <a:round/>
    </a:ln>
    <a:effectLst/>
  </c:spPr>
  <c:txPr>
    <a:bodyPr/>
    <a:lstStyle/>
    <a:p>
      <a:pPr>
        <a:defRPr/>
      </a:pPr>
      <a:endParaRPr lang="ja-JP"/>
    </a:p>
  </c:txPr>
  <c:externalData r:id="rId4">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1100" b="0" i="0" u="none" strike="noStrike" baseline="0">
                <a:effectLst/>
              </a:rPr>
              <a:t>（３）小・中学校に対する巡回支援の実施</a:t>
            </a:r>
            <a:r>
              <a:rPr lang="ja-JP" altLang="en-US" sz="1100" b="0" i="0" u="none" strike="noStrike" baseline="0"/>
              <a:t> </a:t>
            </a:r>
            <a:endParaRPr lang="ja-JP" altLang="en-US" sz="11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3240063157737858"/>
          <c:y val="0.24831089022235589"/>
          <c:w val="0.39833340187105215"/>
          <c:h val="0.65874939010391398"/>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84D-47EF-975F-8218BA0311C6}"/>
              </c:ext>
            </c:extLst>
          </c:dPt>
          <c:dPt>
            <c:idx val="1"/>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3-D84D-47EF-975F-8218BA0311C6}"/>
              </c:ext>
            </c:extLst>
          </c:dPt>
          <c:dLbls>
            <c:dLbl>
              <c:idx val="0"/>
              <c:layout>
                <c:manualLayout>
                  <c:x val="3.5284995625546808E-2"/>
                  <c:y val="-5.5589093030037826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84D-47EF-975F-8218BA0311C6}"/>
                </c:ext>
              </c:extLst>
            </c:dLbl>
            <c:dLbl>
              <c:idx val="1"/>
              <c:layout>
                <c:manualLayout>
                  <c:x val="-7.7191601049868769E-3"/>
                  <c:y val="1.0220180810731993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84D-47EF-975F-8218BA0311C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0"/>
            <c:extLst>
              <c:ext xmlns:c15="http://schemas.microsoft.com/office/drawing/2012/chart" uri="{CE6537A1-D6FC-4f65-9D91-7224C49458BB}"/>
            </c:extLst>
          </c:dLbls>
          <c:cat>
            <c:strRef>
              <c:f>第３!$E$18:$E$19</c:f>
              <c:strCache>
                <c:ptCount val="2"/>
                <c:pt idx="0">
                  <c:v>している</c:v>
                </c:pt>
                <c:pt idx="1">
                  <c:v>していない</c:v>
                </c:pt>
              </c:strCache>
            </c:strRef>
          </c:cat>
          <c:val>
            <c:numRef>
              <c:f>第３!$F$18:$F$19</c:f>
              <c:numCache>
                <c:formatCode>General</c:formatCode>
                <c:ptCount val="2"/>
                <c:pt idx="0">
                  <c:v>38</c:v>
                </c:pt>
                <c:pt idx="1">
                  <c:v>5</c:v>
                </c:pt>
              </c:numCache>
            </c:numRef>
          </c:val>
          <c:extLst>
            <c:ext xmlns:c16="http://schemas.microsoft.com/office/drawing/2014/chart" uri="{C3380CC4-5D6E-409C-BE32-E72D297353CC}">
              <c16:uniqueId val="{00000004-D84D-47EF-975F-8218BA0311C6}"/>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4.7760890353822048E-2"/>
          <c:y val="0.66638718325911128"/>
          <c:w val="0.24146566054243215"/>
          <c:h val="0.1822732361850834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2"/>
      </a:solidFill>
      <a:round/>
    </a:ln>
    <a:effectLst/>
  </c:spPr>
  <c:txPr>
    <a:bodyPr/>
    <a:lstStyle/>
    <a:p>
      <a:pPr>
        <a:defRPr/>
      </a:pPr>
      <a:endParaRPr lang="ja-JP"/>
    </a:p>
  </c:txPr>
  <c:externalData r:id="rId4">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ja-JP" altLang="en-US" sz="1100" b="0" i="0" u="none" strike="noStrike" baseline="0">
                <a:effectLst/>
              </a:rPr>
              <a:t>（４）巡回支援の実施機関</a:t>
            </a:r>
            <a:r>
              <a:rPr lang="ja-JP" altLang="en-US" sz="1100" b="0" i="0" u="none" strike="noStrike" baseline="0"/>
              <a:t> </a:t>
            </a:r>
            <a:endParaRPr lang="ja-JP" altLang="en-US" sz="1100"/>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47283182739412477"/>
          <c:y val="0.35439963386929574"/>
          <c:w val="0.48496462451997424"/>
          <c:h val="0.56856955380577423"/>
        </c:manualLayout>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第３!$E$27:$E$29</c:f>
              <c:strCache>
                <c:ptCount val="3"/>
                <c:pt idx="0">
                  <c:v>教育委員会等（リーディングチーム）</c:v>
                </c:pt>
                <c:pt idx="1">
                  <c:v>支援学校（リーディングスタッフ）</c:v>
                </c:pt>
                <c:pt idx="2">
                  <c:v>その他</c:v>
                </c:pt>
              </c:strCache>
            </c:strRef>
          </c:cat>
          <c:val>
            <c:numRef>
              <c:f>第３!$F$27:$F$29</c:f>
              <c:numCache>
                <c:formatCode>General</c:formatCode>
                <c:ptCount val="3"/>
                <c:pt idx="0">
                  <c:v>35</c:v>
                </c:pt>
                <c:pt idx="1">
                  <c:v>33</c:v>
                </c:pt>
                <c:pt idx="2">
                  <c:v>7</c:v>
                </c:pt>
              </c:numCache>
            </c:numRef>
          </c:val>
          <c:extLst>
            <c:ext xmlns:c16="http://schemas.microsoft.com/office/drawing/2014/chart" uri="{C3380CC4-5D6E-409C-BE32-E72D297353CC}">
              <c16:uniqueId val="{00000000-CEE8-4BCF-860D-5A57F7AD7DDE}"/>
            </c:ext>
          </c:extLst>
        </c:ser>
        <c:dLbls>
          <c:dLblPos val="outEnd"/>
          <c:showLegendKey val="0"/>
          <c:showVal val="1"/>
          <c:showCatName val="0"/>
          <c:showSerName val="0"/>
          <c:showPercent val="0"/>
          <c:showBubbleSize val="0"/>
        </c:dLbls>
        <c:gapWidth val="182"/>
        <c:axId val="823225311"/>
        <c:axId val="823209503"/>
      </c:barChart>
      <c:catAx>
        <c:axId val="823225311"/>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crossAx val="823209503"/>
        <c:crosses val="autoZero"/>
        <c:auto val="1"/>
        <c:lblAlgn val="ctr"/>
        <c:lblOffset val="100"/>
        <c:noMultiLvlLbl val="0"/>
      </c:catAx>
      <c:valAx>
        <c:axId val="823209503"/>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82322531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2"/>
      </a:solidFill>
      <a:round/>
    </a:ln>
    <a:effectLst/>
  </c:spPr>
  <c:txPr>
    <a:bodyPr/>
    <a:lstStyle/>
    <a:p>
      <a:pPr>
        <a:defRPr/>
      </a:pPr>
      <a:endParaRPr lang="ja-JP"/>
    </a:p>
  </c:txPr>
  <c:externalData r:id="rId4">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900" b="0" i="0" u="none" strike="noStrike" kern="1200" spc="0" baseline="0">
                <a:solidFill>
                  <a:schemeClr val="tx1">
                    <a:lumMod val="65000"/>
                    <a:lumOff val="35000"/>
                  </a:schemeClr>
                </a:solidFill>
                <a:latin typeface="+mn-lt"/>
                <a:ea typeface="+mn-ea"/>
                <a:cs typeface="+mn-cs"/>
              </a:defRPr>
            </a:pPr>
            <a:r>
              <a:rPr lang="ja-JP" altLang="en-US" sz="900" b="0" i="0" u="none" strike="noStrike" baseline="0" dirty="0">
                <a:effectLst/>
              </a:rPr>
              <a:t>（２）教育委員会と福祉部局との</a:t>
            </a:r>
            <a:endParaRPr lang="en-US" altLang="ja-JP" sz="900" b="0" i="0" u="none" strike="noStrike" baseline="0" dirty="0">
              <a:effectLst/>
            </a:endParaRPr>
          </a:p>
          <a:p>
            <a:pPr>
              <a:defRPr sz="900"/>
            </a:pPr>
            <a:r>
              <a:rPr lang="ja-JP" altLang="en-US" sz="900" b="0" i="0" u="none" strike="noStrike" baseline="0" dirty="0">
                <a:effectLst/>
              </a:rPr>
              <a:t>関係構築の「場」の設置</a:t>
            </a:r>
            <a:r>
              <a:rPr lang="ja-JP" altLang="en-US" sz="900" b="0" i="0" u="none" strike="noStrike" baseline="0" dirty="0"/>
              <a:t> </a:t>
            </a:r>
            <a:endParaRPr lang="ja-JP" altLang="en-US" sz="900" dirty="0"/>
          </a:p>
        </c:rich>
      </c:tx>
      <c:overlay val="0"/>
      <c:spPr>
        <a:noFill/>
        <a:ln>
          <a:noFill/>
        </a:ln>
        <a:effectLst/>
      </c:spPr>
      <c:txPr>
        <a:bodyPr rot="0" spcFirstLastPara="1" vertOverflow="ellipsis" vert="horz" wrap="square" anchor="ctr" anchorCtr="1"/>
        <a:lstStyle/>
        <a:p>
          <a:pPr>
            <a:defRPr sz="9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27950654370564099"/>
          <c:y val="0.26729502576190867"/>
          <c:w val="0.41021773617660101"/>
          <c:h val="0.36463787637424477"/>
        </c:manualLayout>
      </c:layout>
      <c:pieChart>
        <c:varyColors val="1"/>
        <c:ser>
          <c:idx val="0"/>
          <c:order val="0"/>
          <c:dPt>
            <c:idx val="0"/>
            <c:bubble3D val="0"/>
            <c:spPr>
              <a:solidFill>
                <a:schemeClr val="accent1">
                  <a:lumMod val="50000"/>
                </a:schemeClr>
              </a:solidFill>
              <a:ln w="19050">
                <a:solidFill>
                  <a:schemeClr val="lt1"/>
                </a:solidFill>
              </a:ln>
              <a:effectLst/>
            </c:spPr>
            <c:extLst>
              <c:ext xmlns:c16="http://schemas.microsoft.com/office/drawing/2014/chart" uri="{C3380CC4-5D6E-409C-BE32-E72D297353CC}">
                <c16:uniqueId val="{00000001-D053-40F7-BA3E-F79165296B8E}"/>
              </c:ext>
            </c:extLst>
          </c:dPt>
          <c:dPt>
            <c:idx val="1"/>
            <c:bubble3D val="0"/>
            <c:spPr>
              <a:solidFill>
                <a:schemeClr val="accent1">
                  <a:lumMod val="75000"/>
                </a:schemeClr>
              </a:solidFill>
              <a:ln w="19050">
                <a:solidFill>
                  <a:schemeClr val="lt1"/>
                </a:solidFill>
              </a:ln>
              <a:effectLst/>
            </c:spPr>
            <c:extLst>
              <c:ext xmlns:c16="http://schemas.microsoft.com/office/drawing/2014/chart" uri="{C3380CC4-5D6E-409C-BE32-E72D297353CC}">
                <c16:uniqueId val="{00000003-D053-40F7-BA3E-F79165296B8E}"/>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5-D053-40F7-BA3E-F79165296B8E}"/>
              </c:ext>
            </c:extLst>
          </c:dPt>
          <c:dPt>
            <c:idx val="3"/>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7-D053-40F7-BA3E-F79165296B8E}"/>
              </c:ext>
            </c:extLst>
          </c:dPt>
          <c:dLbls>
            <c:dLbl>
              <c:idx val="0"/>
              <c:layout>
                <c:manualLayout>
                  <c:x val="2.2650918635170603E-3"/>
                  <c:y val="-1.5605497229512977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053-40F7-BA3E-F79165296B8E}"/>
                </c:ext>
              </c:extLst>
            </c:dLbl>
            <c:dLbl>
              <c:idx val="1"/>
              <c:layout>
                <c:manualLayout>
                  <c:x val="5.9704724409448311E-3"/>
                  <c:y val="-9.5242782152230969E-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053-40F7-BA3E-F79165296B8E}"/>
                </c:ext>
              </c:extLst>
            </c:dLbl>
            <c:dLbl>
              <c:idx val="3"/>
              <c:layout>
                <c:manualLayout>
                  <c:x val="1.6100174978127733E-2"/>
                  <c:y val="2.1970691163604337E-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053-40F7-BA3E-F79165296B8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0"/>
            <c:extLst>
              <c:ext xmlns:c15="http://schemas.microsoft.com/office/drawing/2012/chart" uri="{CE6537A1-D6FC-4f65-9D91-7224C49458BB}"/>
            </c:extLst>
          </c:dLbls>
          <c:cat>
            <c:strRef>
              <c:f>第３!$E$42:$E$45</c:f>
              <c:strCache>
                <c:ptCount val="4"/>
                <c:pt idx="0">
                  <c:v>独自の「連絡会議」等を設置</c:v>
                </c:pt>
                <c:pt idx="1">
                  <c:v>既存の障がい者自立支援協議会等を活用</c:v>
                </c:pt>
                <c:pt idx="2">
                  <c:v>設置していないが、今後設ける予定</c:v>
                </c:pt>
                <c:pt idx="3">
                  <c:v>設けておらず、今後設ける予定もない</c:v>
                </c:pt>
              </c:strCache>
            </c:strRef>
          </c:cat>
          <c:val>
            <c:numRef>
              <c:f>第３!$F$42:$F$45</c:f>
              <c:numCache>
                <c:formatCode>General</c:formatCode>
                <c:ptCount val="4"/>
                <c:pt idx="0">
                  <c:v>19</c:v>
                </c:pt>
                <c:pt idx="1">
                  <c:v>15</c:v>
                </c:pt>
                <c:pt idx="2">
                  <c:v>1</c:v>
                </c:pt>
                <c:pt idx="3">
                  <c:v>8</c:v>
                </c:pt>
              </c:numCache>
            </c:numRef>
          </c:val>
          <c:extLst>
            <c:ext xmlns:c16="http://schemas.microsoft.com/office/drawing/2014/chart" uri="{C3380CC4-5D6E-409C-BE32-E72D297353CC}">
              <c16:uniqueId val="{00000008-D053-40F7-BA3E-F79165296B8E}"/>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0.11176728535832861"/>
          <c:y val="0.68886279449970589"/>
          <c:w val="0.80039705455711774"/>
          <c:h val="0.28458595125389746"/>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2"/>
      </a:solidFill>
      <a:round/>
    </a:ln>
    <a:effectLst/>
  </c:spPr>
  <c:txPr>
    <a:bodyPr/>
    <a:lstStyle/>
    <a:p>
      <a:pPr>
        <a:defRPr/>
      </a:pPr>
      <a:endParaRPr lang="ja-JP"/>
    </a:p>
  </c:txPr>
  <c:externalData r:id="rId4">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900" b="0" i="0" u="none" strike="noStrike" kern="1200" spc="0" baseline="0">
                <a:solidFill>
                  <a:schemeClr val="tx1">
                    <a:lumMod val="65000"/>
                    <a:lumOff val="35000"/>
                  </a:schemeClr>
                </a:solidFill>
                <a:latin typeface="+mn-lt"/>
                <a:ea typeface="+mn-ea"/>
                <a:cs typeface="+mn-cs"/>
              </a:defRPr>
            </a:pPr>
            <a:r>
              <a:rPr lang="ja-JP" altLang="en-US" sz="900" b="0" i="0" u="none" strike="noStrike" baseline="0" dirty="0">
                <a:effectLst/>
              </a:rPr>
              <a:t>（３）学校と障がい児通所支援事業所等の</a:t>
            </a:r>
            <a:endParaRPr lang="en-US" altLang="ja-JP" sz="900" b="0" i="0" u="none" strike="noStrike" baseline="0" dirty="0">
              <a:effectLst/>
            </a:endParaRPr>
          </a:p>
          <a:p>
            <a:pPr>
              <a:defRPr sz="900"/>
            </a:pPr>
            <a:r>
              <a:rPr lang="ja-JP" altLang="en-US" sz="900" b="0" i="0" u="none" strike="noStrike" baseline="0" dirty="0">
                <a:effectLst/>
              </a:rPr>
              <a:t>連携の仕組み構築</a:t>
            </a:r>
            <a:r>
              <a:rPr lang="ja-JP" altLang="en-US" sz="900" b="0" i="0" u="none" strike="noStrike" baseline="0" dirty="0"/>
              <a:t> </a:t>
            </a:r>
            <a:endParaRPr lang="ja-JP" altLang="en-US" sz="900" dirty="0"/>
          </a:p>
        </c:rich>
      </c:tx>
      <c:layout>
        <c:manualLayout>
          <c:xMode val="edge"/>
          <c:yMode val="edge"/>
          <c:x val="0.38021561447800573"/>
          <c:y val="8.325303021363907E-2"/>
        </c:manualLayout>
      </c:layout>
      <c:overlay val="0"/>
      <c:spPr>
        <a:noFill/>
        <a:ln>
          <a:noFill/>
        </a:ln>
        <a:effectLst/>
      </c:spPr>
      <c:txPr>
        <a:bodyPr rot="0" spcFirstLastPara="1" vertOverflow="ellipsis" vert="horz" wrap="square" anchor="ctr" anchorCtr="1"/>
        <a:lstStyle/>
        <a:p>
          <a:pPr>
            <a:defRPr sz="9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5.7293682124117923E-2"/>
          <c:y val="0.26346288564463249"/>
          <c:w val="0.37357195975503066"/>
          <c:h val="0.62261993292505113"/>
        </c:manualLayout>
      </c:layout>
      <c:pieChart>
        <c:varyColors val="1"/>
        <c:ser>
          <c:idx val="0"/>
          <c:order val="0"/>
          <c:dPt>
            <c:idx val="0"/>
            <c:bubble3D val="0"/>
            <c:spPr>
              <a:solidFill>
                <a:schemeClr val="accent1">
                  <a:lumMod val="50000"/>
                </a:schemeClr>
              </a:solidFill>
              <a:ln w="19050">
                <a:solidFill>
                  <a:schemeClr val="lt1"/>
                </a:solidFill>
              </a:ln>
              <a:effectLst/>
            </c:spPr>
            <c:extLst>
              <c:ext xmlns:c16="http://schemas.microsoft.com/office/drawing/2014/chart" uri="{C3380CC4-5D6E-409C-BE32-E72D297353CC}">
                <c16:uniqueId val="{00000001-BE6E-4737-A47C-F0DEF2B8501A}"/>
              </c:ext>
            </c:extLst>
          </c:dPt>
          <c:dPt>
            <c:idx val="1"/>
            <c:bubble3D val="0"/>
            <c:spPr>
              <a:solidFill>
                <a:schemeClr val="accent1">
                  <a:lumMod val="75000"/>
                </a:schemeClr>
              </a:solidFill>
              <a:ln w="19050">
                <a:solidFill>
                  <a:schemeClr val="lt1"/>
                </a:solidFill>
              </a:ln>
              <a:effectLst/>
            </c:spPr>
            <c:extLst>
              <c:ext xmlns:c16="http://schemas.microsoft.com/office/drawing/2014/chart" uri="{C3380CC4-5D6E-409C-BE32-E72D297353CC}">
                <c16:uniqueId val="{00000003-BE6E-4737-A47C-F0DEF2B8501A}"/>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5-BE6E-4737-A47C-F0DEF2B8501A}"/>
              </c:ext>
            </c:extLst>
          </c:dPt>
          <c:dPt>
            <c:idx val="3"/>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7-BE6E-4737-A47C-F0DEF2B8501A}"/>
              </c:ext>
            </c:extLst>
          </c:dPt>
          <c:dLbls>
            <c:dLbl>
              <c:idx val="0"/>
              <c:layout>
                <c:manualLayout>
                  <c:x val="-7.555363535366004E-2"/>
                  <c:y val="0.29033170609209469"/>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E6E-4737-A47C-F0DEF2B8501A}"/>
                </c:ext>
              </c:extLst>
            </c:dLbl>
            <c:dLbl>
              <c:idx val="1"/>
              <c:layout>
                <c:manualLayout>
                  <c:x val="7.991032370953631E-3"/>
                  <c:y val="-2.1539078448527267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E6E-4737-A47C-F0DEF2B8501A}"/>
                </c:ext>
              </c:extLst>
            </c:dLbl>
            <c:dLbl>
              <c:idx val="2"/>
              <c:layout>
                <c:manualLayout>
                  <c:x val="3.2298775153105351E-3"/>
                  <c:y val="2.2784339457567804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E6E-4737-A47C-F0DEF2B8501A}"/>
                </c:ext>
              </c:extLst>
            </c:dLbl>
            <c:dLbl>
              <c:idx val="3"/>
              <c:layout>
                <c:manualLayout>
                  <c:x val="1.3735345581802326E-2"/>
                  <c:y val="2.1742490522018081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E6E-4737-A47C-F0DEF2B8501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第３!$E$48:$E$51</c:f>
              <c:strCache>
                <c:ptCount val="4"/>
                <c:pt idx="0">
                  <c:v>構築している</c:v>
                </c:pt>
                <c:pt idx="1">
                  <c:v>構築していないが、今後構築する予定</c:v>
                </c:pt>
                <c:pt idx="2">
                  <c:v>構築しておらず、今後構築する予定もない</c:v>
                </c:pt>
                <c:pt idx="3">
                  <c:v>把握していない</c:v>
                </c:pt>
              </c:strCache>
            </c:strRef>
          </c:cat>
          <c:val>
            <c:numRef>
              <c:f>第３!$F$48:$F$51</c:f>
              <c:numCache>
                <c:formatCode>General</c:formatCode>
                <c:ptCount val="4"/>
                <c:pt idx="0">
                  <c:v>21</c:v>
                </c:pt>
                <c:pt idx="1">
                  <c:v>10</c:v>
                </c:pt>
                <c:pt idx="2">
                  <c:v>8</c:v>
                </c:pt>
                <c:pt idx="3">
                  <c:v>4</c:v>
                </c:pt>
              </c:numCache>
            </c:numRef>
          </c:val>
          <c:extLst>
            <c:ext xmlns:c16="http://schemas.microsoft.com/office/drawing/2014/chart" uri="{C3380CC4-5D6E-409C-BE32-E72D297353CC}">
              <c16:uniqueId val="{00000008-BE6E-4737-A47C-F0DEF2B8501A}"/>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42891618318726082"/>
          <c:y val="0.36428621494207836"/>
          <c:w val="0.54991924793339297"/>
          <c:h val="0.53934247755168518"/>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2"/>
      </a:solidFill>
      <a:round/>
    </a:ln>
    <a:effectLst/>
  </c:spPr>
  <c:txPr>
    <a:bodyPr/>
    <a:lstStyle/>
    <a:p>
      <a:pPr>
        <a:defRPr/>
      </a:pPr>
      <a:endParaRPr lang="ja-JP"/>
    </a:p>
  </c:txPr>
  <c:externalData r:id="rId4">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900" b="0" i="0" u="none" strike="noStrike" kern="1200" spc="0" baseline="0">
                <a:solidFill>
                  <a:schemeClr val="tx1">
                    <a:lumMod val="65000"/>
                    <a:lumOff val="35000"/>
                  </a:schemeClr>
                </a:solidFill>
                <a:latin typeface="+mn-lt"/>
                <a:ea typeface="+mn-ea"/>
                <a:cs typeface="+mn-cs"/>
              </a:defRPr>
            </a:pPr>
            <a:r>
              <a:rPr lang="ja-JP" altLang="en-US" sz="900" b="0" i="0" u="none" strike="noStrike" baseline="0">
                <a:effectLst/>
              </a:rPr>
              <a:t>（５）教職員等への福祉制度の周知等の取組み</a:t>
            </a:r>
            <a:r>
              <a:rPr lang="ja-JP" altLang="en-US" sz="900" b="0" i="0" u="none" strike="noStrike" baseline="0"/>
              <a:t> </a:t>
            </a:r>
            <a:endParaRPr lang="ja-JP" altLang="en-US" sz="900"/>
          </a:p>
        </c:rich>
      </c:tx>
      <c:overlay val="0"/>
      <c:spPr>
        <a:noFill/>
        <a:ln>
          <a:noFill/>
        </a:ln>
        <a:effectLst/>
      </c:spPr>
      <c:txPr>
        <a:bodyPr rot="0" spcFirstLastPara="1" vertOverflow="ellipsis" vert="horz" wrap="square" anchor="ctr" anchorCtr="1"/>
        <a:lstStyle/>
        <a:p>
          <a:pPr>
            <a:defRPr sz="9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第３!$E$59:$E$62</c:f>
              <c:strCache>
                <c:ptCount val="4"/>
                <c:pt idx="0">
                  <c:v>校長会、研修会等
において説明</c:v>
                </c:pt>
                <c:pt idx="1">
                  <c:v>保護者支援のために
相談窓口を整理した
ハンドブックを作成・配付</c:v>
                </c:pt>
                <c:pt idx="2">
                  <c:v>その他の取組み</c:v>
                </c:pt>
                <c:pt idx="3">
                  <c:v>特に実施していない</c:v>
                </c:pt>
              </c:strCache>
            </c:strRef>
          </c:cat>
          <c:val>
            <c:numRef>
              <c:f>第３!$F$59:$F$62</c:f>
              <c:numCache>
                <c:formatCode>General</c:formatCode>
                <c:ptCount val="4"/>
                <c:pt idx="0">
                  <c:v>27</c:v>
                </c:pt>
                <c:pt idx="1">
                  <c:v>3</c:v>
                </c:pt>
                <c:pt idx="2">
                  <c:v>5</c:v>
                </c:pt>
                <c:pt idx="3">
                  <c:v>11</c:v>
                </c:pt>
              </c:numCache>
            </c:numRef>
          </c:val>
          <c:extLst>
            <c:ext xmlns:c16="http://schemas.microsoft.com/office/drawing/2014/chart" uri="{C3380CC4-5D6E-409C-BE32-E72D297353CC}">
              <c16:uniqueId val="{00000000-A5A0-4210-88C7-EF31B6D4D991}"/>
            </c:ext>
          </c:extLst>
        </c:ser>
        <c:dLbls>
          <c:showLegendKey val="0"/>
          <c:showVal val="0"/>
          <c:showCatName val="0"/>
          <c:showSerName val="0"/>
          <c:showPercent val="0"/>
          <c:showBubbleSize val="0"/>
        </c:dLbls>
        <c:gapWidth val="182"/>
        <c:axId val="236675455"/>
        <c:axId val="236677535"/>
      </c:barChart>
      <c:catAx>
        <c:axId val="236675455"/>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ja-JP"/>
          </a:p>
        </c:txPr>
        <c:crossAx val="236677535"/>
        <c:crosses val="autoZero"/>
        <c:auto val="1"/>
        <c:lblAlgn val="ctr"/>
        <c:lblOffset val="100"/>
        <c:noMultiLvlLbl val="0"/>
      </c:catAx>
      <c:valAx>
        <c:axId val="236677535"/>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3667545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2"/>
      </a:solidFill>
      <a:round/>
    </a:ln>
    <a:effectLst/>
  </c:spPr>
  <c:txPr>
    <a:bodyPr/>
    <a:lstStyle/>
    <a:p>
      <a:pPr>
        <a:defRPr/>
      </a:pPr>
      <a:endParaRPr lang="ja-JP"/>
    </a:p>
  </c:txPr>
  <c:externalData r:id="rId4">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900" b="0" i="0" u="none" strike="noStrike" kern="1200" spc="0" baseline="0">
                <a:solidFill>
                  <a:schemeClr val="tx1">
                    <a:lumMod val="65000"/>
                    <a:lumOff val="35000"/>
                  </a:schemeClr>
                </a:solidFill>
                <a:latin typeface="+mn-lt"/>
                <a:ea typeface="+mn-ea"/>
                <a:cs typeface="+mn-cs"/>
              </a:defRPr>
            </a:pPr>
            <a:r>
              <a:rPr lang="ja-JP" altLang="en-US" sz="900" b="0" i="0" u="none" strike="noStrike" baseline="0" dirty="0">
                <a:effectLst/>
              </a:rPr>
              <a:t>（１）「地域連携推進</a:t>
            </a:r>
            <a:endParaRPr lang="en-US" altLang="ja-JP" sz="900" b="0" i="0" u="none" strike="noStrike" baseline="0" dirty="0">
              <a:effectLst/>
            </a:endParaRPr>
          </a:p>
          <a:p>
            <a:pPr>
              <a:defRPr sz="900"/>
            </a:pPr>
            <a:r>
              <a:rPr lang="ja-JP" altLang="en-US" sz="900" b="0" i="0" u="none" strike="noStrike" baseline="0" dirty="0">
                <a:effectLst/>
              </a:rPr>
              <a:t>マネジャー」等の配置</a:t>
            </a:r>
            <a:r>
              <a:rPr lang="ja-JP" altLang="en-US" sz="900" b="0" i="0" u="none" strike="noStrike" baseline="0" dirty="0"/>
              <a:t> </a:t>
            </a:r>
            <a:endParaRPr lang="ja-JP" altLang="en-US" sz="900" dirty="0"/>
          </a:p>
        </c:rich>
      </c:tx>
      <c:overlay val="0"/>
      <c:spPr>
        <a:noFill/>
        <a:ln>
          <a:noFill/>
        </a:ln>
        <a:effectLst/>
      </c:spPr>
      <c:txPr>
        <a:bodyPr rot="0" spcFirstLastPara="1" vertOverflow="ellipsis" vert="horz" wrap="square" anchor="ctr" anchorCtr="1"/>
        <a:lstStyle/>
        <a:p>
          <a:pPr>
            <a:defRPr sz="9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9972126215950842"/>
          <c:y val="0.21812885251027336"/>
          <c:w val="0.62493976185153877"/>
          <c:h val="0.49461974606932285"/>
        </c:manualLayout>
      </c:layout>
      <c:pieChart>
        <c:varyColors val="1"/>
        <c:ser>
          <c:idx val="0"/>
          <c:order val="0"/>
          <c:spPr>
            <a:solidFill>
              <a:schemeClr val="accent1"/>
            </a:solidFill>
          </c:spPr>
          <c:dPt>
            <c:idx val="0"/>
            <c:bubble3D val="0"/>
            <c:spPr>
              <a:solidFill>
                <a:schemeClr val="accent1">
                  <a:lumMod val="50000"/>
                </a:schemeClr>
              </a:solidFill>
              <a:ln w="19050">
                <a:solidFill>
                  <a:schemeClr val="lt1"/>
                </a:solidFill>
              </a:ln>
              <a:effectLst/>
            </c:spPr>
            <c:extLst>
              <c:ext xmlns:c16="http://schemas.microsoft.com/office/drawing/2014/chart" uri="{C3380CC4-5D6E-409C-BE32-E72D297353CC}">
                <c16:uniqueId val="{00000001-2DA5-44F8-8734-6D7CAAC6830A}"/>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2DA5-44F8-8734-6D7CAAC6830A}"/>
              </c:ext>
            </c:extLst>
          </c:dPt>
          <c:dPt>
            <c:idx val="2"/>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05-2DA5-44F8-8734-6D7CAAC6830A}"/>
              </c:ext>
            </c:extLst>
          </c:dPt>
          <c:dLbls>
            <c:dLbl>
              <c:idx val="0"/>
              <c:layout>
                <c:manualLayout>
                  <c:x val="-4.0435063827085537E-3"/>
                  <c:y val="1.8826352286939411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DA5-44F8-8734-6D7CAAC6830A}"/>
                </c:ext>
              </c:extLst>
            </c:dLbl>
            <c:dLbl>
              <c:idx val="1"/>
              <c:layout>
                <c:manualLayout>
                  <c:x val="1.3921460476940638E-2"/>
                  <c:y val="2.2828915043773448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DA5-44F8-8734-6D7CAAC6830A}"/>
                </c:ext>
              </c:extLst>
            </c:dLbl>
            <c:dLbl>
              <c:idx val="2"/>
              <c:layout>
                <c:manualLayout>
                  <c:x val="-4.7308398950131232E-2"/>
                  <c:y val="-3.898804316127151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DA5-44F8-8734-6D7CAAC6830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0"/>
            <c:extLst>
              <c:ext xmlns:c15="http://schemas.microsoft.com/office/drawing/2012/chart" uri="{CE6537A1-D6FC-4f65-9D91-7224C49458BB}"/>
            </c:extLst>
          </c:dLbls>
          <c:cat>
            <c:strRef>
              <c:f>第３!$E$37:$E$39</c:f>
              <c:strCache>
                <c:ptCount val="3"/>
                <c:pt idx="0">
                  <c:v>国庫補助を活用して配置</c:v>
                </c:pt>
                <c:pt idx="1">
                  <c:v>類似の役割を有する人材を独自に配置</c:v>
                </c:pt>
                <c:pt idx="2">
                  <c:v>配置していない</c:v>
                </c:pt>
              </c:strCache>
            </c:strRef>
          </c:cat>
          <c:val>
            <c:numRef>
              <c:f>第３!$F$37:$F$39</c:f>
              <c:numCache>
                <c:formatCode>General</c:formatCode>
                <c:ptCount val="3"/>
                <c:pt idx="0">
                  <c:v>0</c:v>
                </c:pt>
                <c:pt idx="1">
                  <c:v>3</c:v>
                </c:pt>
                <c:pt idx="2">
                  <c:v>40</c:v>
                </c:pt>
              </c:numCache>
            </c:numRef>
          </c:val>
          <c:extLst>
            <c:ext xmlns:c16="http://schemas.microsoft.com/office/drawing/2014/chart" uri="{C3380CC4-5D6E-409C-BE32-E72D297353CC}">
              <c16:uniqueId val="{00000006-2DA5-44F8-8734-6D7CAAC6830A}"/>
            </c:ext>
          </c:extLst>
        </c:ser>
        <c:dLbls>
          <c:dLblPos val="bestFit"/>
          <c:showLegendKey val="0"/>
          <c:showVal val="1"/>
          <c:showCatName val="0"/>
          <c:showSerName val="0"/>
          <c:showPercent val="0"/>
          <c:showBubbleSize val="0"/>
          <c:showLeaderLines val="0"/>
        </c:dLbls>
        <c:firstSliceAng val="0"/>
      </c:pieChart>
      <c:spPr>
        <a:noFill/>
        <a:ln>
          <a:noFill/>
        </a:ln>
        <a:effectLst/>
      </c:spPr>
    </c:plotArea>
    <c:legend>
      <c:legendPos val="b"/>
      <c:layout>
        <c:manualLayout>
          <c:xMode val="edge"/>
          <c:yMode val="edge"/>
          <c:x val="8.1117032416390775E-2"/>
          <c:y val="0.75482994517152047"/>
          <c:w val="0.86674651717140205"/>
          <c:h val="0.21603195629355013"/>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2"/>
      </a:solidFill>
      <a:round/>
    </a:ln>
    <a:effectLst/>
  </c:spPr>
  <c:txPr>
    <a:bodyPr/>
    <a:lstStyle/>
    <a:p>
      <a:pPr>
        <a:defRPr/>
      </a:pPr>
      <a:endParaRPr lang="ja-JP"/>
    </a:p>
  </c:txPr>
  <c:externalData r:id="rId4">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ja-JP" altLang="en-US" sz="1100" b="0" i="0" u="none" strike="noStrike" baseline="0">
                <a:effectLst/>
              </a:rPr>
              <a:t>（１）学校卒業後・成人期の</a:t>
            </a:r>
            <a:endParaRPr lang="en-US" altLang="ja-JP" sz="1100" b="0" i="0" u="none" strike="noStrike" baseline="0">
              <a:effectLst/>
            </a:endParaRPr>
          </a:p>
          <a:p>
            <a:pPr>
              <a:defRPr sz="1100"/>
            </a:pPr>
            <a:r>
              <a:rPr lang="ja-JP" altLang="en-US" sz="1100" b="0" i="0" u="none" strike="noStrike" baseline="0">
                <a:effectLst/>
              </a:rPr>
              <a:t>居場所づくり等の取組み</a:t>
            </a:r>
            <a:r>
              <a:rPr lang="ja-JP" altLang="en-US" sz="1100" b="0" i="0" u="none" strike="noStrike" baseline="0"/>
              <a:t> </a:t>
            </a:r>
            <a:endParaRPr lang="ja-JP" altLang="en-US" sz="1100"/>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BC0-4A38-91BD-D17A5835449F}"/>
              </c:ext>
            </c:extLst>
          </c:dPt>
          <c:dPt>
            <c:idx val="1"/>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3-EBC0-4A38-91BD-D17A5835449F}"/>
              </c:ext>
            </c:extLst>
          </c:dPt>
          <c:dLbls>
            <c:dLbl>
              <c:idx val="0"/>
              <c:layout>
                <c:manualLayout>
                  <c:x val="-7.2902449693788276E-3"/>
                  <c:y val="6.3976377952755905E-4"/>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BC0-4A38-91BD-D17A5835449F}"/>
                </c:ext>
              </c:extLst>
            </c:dLbl>
            <c:dLbl>
              <c:idx val="1"/>
              <c:layout>
                <c:manualLayout>
                  <c:x val="1.3538276465441821E-2"/>
                  <c:y val="-4.3420093321668123E-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BC0-4A38-91BD-D17A5835449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第４!$E$4:$E$5</c:f>
              <c:strCache>
                <c:ptCount val="2"/>
                <c:pt idx="0">
                  <c:v>している</c:v>
                </c:pt>
                <c:pt idx="1">
                  <c:v>していない</c:v>
                </c:pt>
              </c:strCache>
            </c:strRef>
          </c:cat>
          <c:val>
            <c:numRef>
              <c:f>第４!$F$4:$F$5</c:f>
              <c:numCache>
                <c:formatCode>General</c:formatCode>
                <c:ptCount val="2"/>
                <c:pt idx="0">
                  <c:v>29</c:v>
                </c:pt>
                <c:pt idx="1">
                  <c:v>14</c:v>
                </c:pt>
              </c:numCache>
            </c:numRef>
          </c:val>
          <c:extLst>
            <c:ext xmlns:c16="http://schemas.microsoft.com/office/drawing/2014/chart" uri="{C3380CC4-5D6E-409C-BE32-E72D297353CC}">
              <c16:uniqueId val="{00000004-EBC0-4A38-91BD-D17A5835449F}"/>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2"/>
      </a:solidFill>
      <a:round/>
    </a:ln>
    <a:effectLst/>
  </c:spPr>
  <c:txPr>
    <a:bodyPr/>
    <a:lstStyle/>
    <a:p>
      <a:pPr>
        <a:defRPr/>
      </a:pPr>
      <a:endParaRPr lang="ja-JP"/>
    </a:p>
  </c:txPr>
  <c:externalData r:id="rId4">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ja-JP" altLang="en-US" sz="1100" b="0" i="0" u="none" strike="noStrike" baseline="0">
                <a:effectLst/>
              </a:rPr>
              <a:t>（２）取組み内容</a:t>
            </a:r>
            <a:r>
              <a:rPr lang="ja-JP" altLang="en-US" sz="1100" b="0" i="0" u="none" strike="noStrike" baseline="0"/>
              <a:t> </a:t>
            </a:r>
            <a:endParaRPr lang="ja-JP" altLang="en-US" sz="1100"/>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第４!$E$8:$E$14</c:f>
              <c:strCache>
                <c:ptCount val="7"/>
                <c:pt idx="0">
                  <c:v>専門相談の実施</c:v>
                </c:pt>
                <c:pt idx="1">
                  <c:v>サロン的居場所の場の提供</c:v>
                </c:pt>
                <c:pt idx="2">
                  <c:v>余暇的活動の場の提供</c:v>
                </c:pt>
                <c:pt idx="3">
                  <c:v>就労準備的活動の場の提供</c:v>
                </c:pt>
                <c:pt idx="4">
                  <c:v>青年期・成人期の発達障がいの理解促進</c:v>
                </c:pt>
                <c:pt idx="5">
                  <c:v>ピアサポート活動への支援</c:v>
                </c:pt>
                <c:pt idx="6">
                  <c:v>その他</c:v>
                </c:pt>
              </c:strCache>
            </c:strRef>
          </c:cat>
          <c:val>
            <c:numRef>
              <c:f>第４!$F$8:$F$14</c:f>
              <c:numCache>
                <c:formatCode>General</c:formatCode>
                <c:ptCount val="7"/>
                <c:pt idx="0">
                  <c:v>8</c:v>
                </c:pt>
                <c:pt idx="1">
                  <c:v>19</c:v>
                </c:pt>
                <c:pt idx="2">
                  <c:v>17</c:v>
                </c:pt>
                <c:pt idx="3">
                  <c:v>1</c:v>
                </c:pt>
                <c:pt idx="4">
                  <c:v>4</c:v>
                </c:pt>
                <c:pt idx="5">
                  <c:v>1</c:v>
                </c:pt>
                <c:pt idx="6">
                  <c:v>5</c:v>
                </c:pt>
              </c:numCache>
            </c:numRef>
          </c:val>
          <c:extLst>
            <c:ext xmlns:c16="http://schemas.microsoft.com/office/drawing/2014/chart" uri="{C3380CC4-5D6E-409C-BE32-E72D297353CC}">
              <c16:uniqueId val="{00000000-A842-4DF9-A86F-7B6BD388B820}"/>
            </c:ext>
          </c:extLst>
        </c:ser>
        <c:dLbls>
          <c:showLegendKey val="0"/>
          <c:showVal val="0"/>
          <c:showCatName val="0"/>
          <c:showSerName val="0"/>
          <c:showPercent val="0"/>
          <c:showBubbleSize val="0"/>
        </c:dLbls>
        <c:gapWidth val="182"/>
        <c:axId val="1502391951"/>
        <c:axId val="1502392783"/>
      </c:barChart>
      <c:catAx>
        <c:axId val="1502391951"/>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crossAx val="1502392783"/>
        <c:crosses val="autoZero"/>
        <c:auto val="1"/>
        <c:lblAlgn val="ctr"/>
        <c:lblOffset val="100"/>
        <c:noMultiLvlLbl val="0"/>
      </c:catAx>
      <c:valAx>
        <c:axId val="1502392783"/>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5023919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2"/>
      </a:solidFill>
      <a:round/>
    </a:ln>
    <a:effectLst/>
  </c:spPr>
  <c:txPr>
    <a:bodyPr/>
    <a:lstStyle/>
    <a:p>
      <a:pPr>
        <a:defRPr/>
      </a:pPr>
      <a:endParaRPr lang="ja-JP"/>
    </a:p>
  </c:txPr>
  <c:externalData r:id="rId4">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ja-JP" altLang="en-US" sz="1100" b="0" i="0" u="none" strike="noStrike" baseline="0">
                <a:effectLst/>
              </a:rPr>
              <a:t>（３）地域生活支援事業等の活用方法</a:t>
            </a:r>
            <a:r>
              <a:rPr lang="ja-JP" altLang="en-US" sz="1100" b="0" i="0" u="none" strike="noStrike" baseline="0"/>
              <a:t> </a:t>
            </a:r>
            <a:endParaRPr lang="ja-JP" altLang="en-US" sz="1100"/>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第４!$E$17:$E$23</c:f>
              <c:strCache>
                <c:ptCount val="7"/>
                <c:pt idx="0">
                  <c:v>理解促進研修・啓発事業</c:v>
                </c:pt>
                <c:pt idx="1">
                  <c:v>自発的活動支援事業</c:v>
                </c:pt>
                <c:pt idx="2">
                  <c:v>相談支援事業</c:v>
                </c:pt>
                <c:pt idx="3">
                  <c:v>地域活動支援センター機能強化事業</c:v>
                </c:pt>
                <c:pt idx="4">
                  <c:v>発達障害児者及び家族等支援事業</c:v>
                </c:pt>
                <c:pt idx="5">
                  <c:v>市町村独自事業</c:v>
                </c:pt>
                <c:pt idx="6">
                  <c:v>その他</c:v>
                </c:pt>
              </c:strCache>
            </c:strRef>
          </c:cat>
          <c:val>
            <c:numRef>
              <c:f>第４!$F$17:$F$23</c:f>
              <c:numCache>
                <c:formatCode>General</c:formatCode>
                <c:ptCount val="7"/>
                <c:pt idx="0">
                  <c:v>13</c:v>
                </c:pt>
                <c:pt idx="1">
                  <c:v>9</c:v>
                </c:pt>
                <c:pt idx="2">
                  <c:v>17</c:v>
                </c:pt>
                <c:pt idx="3">
                  <c:v>21</c:v>
                </c:pt>
                <c:pt idx="4">
                  <c:v>4</c:v>
                </c:pt>
                <c:pt idx="5">
                  <c:v>7</c:v>
                </c:pt>
                <c:pt idx="6">
                  <c:v>3</c:v>
                </c:pt>
              </c:numCache>
            </c:numRef>
          </c:val>
          <c:extLst>
            <c:ext xmlns:c16="http://schemas.microsoft.com/office/drawing/2014/chart" uri="{C3380CC4-5D6E-409C-BE32-E72D297353CC}">
              <c16:uniqueId val="{00000000-F288-4BF9-AD75-39854674DB9C}"/>
            </c:ext>
          </c:extLst>
        </c:ser>
        <c:dLbls>
          <c:dLblPos val="outEnd"/>
          <c:showLegendKey val="0"/>
          <c:showVal val="1"/>
          <c:showCatName val="0"/>
          <c:showSerName val="0"/>
          <c:showPercent val="0"/>
          <c:showBubbleSize val="0"/>
        </c:dLbls>
        <c:gapWidth val="182"/>
        <c:axId val="1499323599"/>
        <c:axId val="1499331087"/>
      </c:barChart>
      <c:catAx>
        <c:axId val="1499323599"/>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crossAx val="1499331087"/>
        <c:crosses val="autoZero"/>
        <c:auto val="1"/>
        <c:lblAlgn val="ctr"/>
        <c:lblOffset val="100"/>
        <c:noMultiLvlLbl val="0"/>
      </c:catAx>
      <c:valAx>
        <c:axId val="1499331087"/>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49932359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2"/>
      </a:solidFill>
      <a:round/>
    </a:ln>
    <a:effectLst/>
  </c:spPr>
  <c:txPr>
    <a:bodyPr/>
    <a:lstStyle/>
    <a:p>
      <a:pPr>
        <a:defRPr/>
      </a:pPr>
      <a:endParaRPr lang="ja-JP"/>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50" b="0" i="0" u="none" strike="noStrike" kern="1200" spc="0" baseline="0">
                <a:solidFill>
                  <a:schemeClr val="tx1">
                    <a:lumMod val="65000"/>
                    <a:lumOff val="35000"/>
                  </a:schemeClr>
                </a:solidFill>
                <a:latin typeface="+mn-lt"/>
                <a:ea typeface="+mn-ea"/>
                <a:cs typeface="+mn-cs"/>
              </a:defRPr>
            </a:pPr>
            <a:r>
              <a:rPr lang="ja-JP" altLang="en-US" sz="1050"/>
              <a:t>（１）保健師に対する研修</a:t>
            </a:r>
          </a:p>
        </c:rich>
      </c:tx>
      <c:layout>
        <c:manualLayout>
          <c:xMode val="edge"/>
          <c:yMode val="edge"/>
          <c:x val="7.2424759004020484E-2"/>
          <c:y val="7.1457047106808724E-2"/>
        </c:manualLayout>
      </c:layout>
      <c:overlay val="0"/>
      <c:spPr>
        <a:noFill/>
        <a:ln>
          <a:noFill/>
        </a:ln>
        <a:effectLst/>
      </c:spPr>
      <c:txPr>
        <a:bodyPr rot="0" spcFirstLastPara="1" vertOverflow="ellipsis" vert="horz" wrap="square" anchor="ctr" anchorCtr="1"/>
        <a:lstStyle/>
        <a:p>
          <a:pPr>
            <a:defRPr sz="105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5717239223873766"/>
          <c:y val="0.19991690552287281"/>
          <c:w val="0.68199024030170119"/>
          <c:h val="0.48751950052782778"/>
        </c:manualLayout>
      </c:layout>
      <c:pieChart>
        <c:varyColors val="1"/>
        <c:ser>
          <c:idx val="0"/>
          <c:order val="0"/>
          <c:dPt>
            <c:idx val="0"/>
            <c:bubble3D val="0"/>
            <c:spPr>
              <a:solidFill>
                <a:schemeClr val="accent1">
                  <a:lumMod val="50000"/>
                </a:schemeClr>
              </a:solidFill>
              <a:ln w="19050">
                <a:solidFill>
                  <a:schemeClr val="lt1"/>
                </a:solidFill>
              </a:ln>
              <a:effectLst/>
            </c:spPr>
            <c:extLst>
              <c:ext xmlns:c16="http://schemas.microsoft.com/office/drawing/2014/chart" uri="{C3380CC4-5D6E-409C-BE32-E72D297353CC}">
                <c16:uniqueId val="{00000001-50E1-4B49-8987-955B9DA941D7}"/>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50E1-4B49-8987-955B9DA941D7}"/>
              </c:ext>
            </c:extLst>
          </c:dPt>
          <c:dPt>
            <c:idx val="2"/>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05-50E1-4B49-8987-955B9DA941D7}"/>
              </c:ext>
            </c:extLst>
          </c:dPt>
          <c:dPt>
            <c:idx val="3"/>
            <c:bubble3D val="0"/>
            <c:spPr>
              <a:solidFill>
                <a:schemeClr val="accent1">
                  <a:lumMod val="20000"/>
                  <a:lumOff val="80000"/>
                </a:schemeClr>
              </a:solidFill>
              <a:ln w="19050">
                <a:solidFill>
                  <a:schemeClr val="lt1"/>
                </a:solidFill>
              </a:ln>
              <a:effectLst/>
            </c:spPr>
            <c:extLst>
              <c:ext xmlns:c16="http://schemas.microsoft.com/office/drawing/2014/chart" uri="{C3380CC4-5D6E-409C-BE32-E72D297353CC}">
                <c16:uniqueId val="{00000007-50E1-4B49-8987-955B9DA941D7}"/>
              </c:ext>
            </c:extLst>
          </c:dPt>
          <c:dLbls>
            <c:dLbl>
              <c:idx val="0"/>
              <c:layout>
                <c:manualLayout>
                  <c:x val="5.4840332458442696E-3"/>
                  <c:y val="4.503135024788568E-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0E1-4B49-8987-955B9DA941D7}"/>
                </c:ext>
              </c:extLst>
            </c:dLbl>
            <c:dLbl>
              <c:idx val="1"/>
              <c:layout>
                <c:manualLayout>
                  <c:x val="-4.0156605424321958E-2"/>
                  <c:y val="-3.0405001458151063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0E1-4B49-8987-955B9DA941D7}"/>
                </c:ext>
              </c:extLst>
            </c:dLbl>
            <c:dLbl>
              <c:idx val="3"/>
              <c:layout>
                <c:manualLayout>
                  <c:x val="1.2727034120734908E-2"/>
                  <c:y val="1.6118401866433364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0E1-4B49-8987-955B9DA941D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0"/>
            <c:extLst>
              <c:ext xmlns:c15="http://schemas.microsoft.com/office/drawing/2012/chart" uri="{CE6537A1-D6FC-4f65-9D91-7224C49458BB}"/>
            </c:extLst>
          </c:dLbls>
          <c:cat>
            <c:strRef>
              <c:f>第１!$E$4:$E$7</c:f>
              <c:strCache>
                <c:ptCount val="4"/>
                <c:pt idx="0">
                  <c:v>市町村単独事業により実施</c:v>
                </c:pt>
                <c:pt idx="1">
                  <c:v>府や母子医療センター主催研修を活用</c:v>
                </c:pt>
                <c:pt idx="2">
                  <c:v>上記以外主催の研修を活用</c:v>
                </c:pt>
                <c:pt idx="3">
                  <c:v>実施なし</c:v>
                </c:pt>
              </c:strCache>
            </c:strRef>
          </c:cat>
          <c:val>
            <c:numRef>
              <c:f>第１!$F$4:$F$7</c:f>
              <c:numCache>
                <c:formatCode>General</c:formatCode>
                <c:ptCount val="4"/>
                <c:pt idx="0">
                  <c:v>12</c:v>
                </c:pt>
                <c:pt idx="1">
                  <c:v>22</c:v>
                </c:pt>
                <c:pt idx="2">
                  <c:v>1</c:v>
                </c:pt>
                <c:pt idx="3">
                  <c:v>8</c:v>
                </c:pt>
              </c:numCache>
            </c:numRef>
          </c:val>
          <c:extLst>
            <c:ext xmlns:c16="http://schemas.microsoft.com/office/drawing/2014/chart" uri="{C3380CC4-5D6E-409C-BE32-E72D297353CC}">
              <c16:uniqueId val="{00000008-50E1-4B49-8987-955B9DA941D7}"/>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4.3213035870516198E-2"/>
          <c:y val="0.74371076655463464"/>
          <c:w val="0.89869995702613192"/>
          <c:h val="0.226875405166407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2"/>
      </a:solidFill>
      <a:round/>
    </a:ln>
    <a:effectLst/>
  </c:spPr>
  <c:txPr>
    <a:bodyPr/>
    <a:lstStyle/>
    <a:p>
      <a:pPr>
        <a:defRPr/>
      </a:pPr>
      <a:endParaRPr lang="ja-JP"/>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ja-JP" altLang="en-US" sz="1100" b="0" i="0" u="none" strike="noStrike" baseline="0">
                <a:effectLst/>
              </a:rPr>
              <a:t>（４）学校卒業後・成人期の</a:t>
            </a:r>
            <a:br>
              <a:rPr lang="ja-JP" altLang="en-US" sz="1100" b="0" i="0" u="none" strike="noStrike" baseline="0">
                <a:effectLst/>
              </a:rPr>
            </a:br>
            <a:r>
              <a:rPr lang="ja-JP" altLang="en-US" sz="1100" b="0" i="0" u="none" strike="noStrike" baseline="0">
                <a:effectLst/>
              </a:rPr>
              <a:t>就労支援の取組み実施</a:t>
            </a:r>
            <a:r>
              <a:rPr lang="ja-JP" altLang="en-US" sz="1100" b="0" i="0" u="none" strike="noStrike" baseline="0"/>
              <a:t> </a:t>
            </a:r>
            <a:endParaRPr lang="ja-JP" altLang="en-US" sz="1100"/>
          </a:p>
        </c:rich>
      </c:tx>
      <c:layout>
        <c:manualLayout>
          <c:xMode val="edge"/>
          <c:yMode val="edge"/>
          <c:x val="0.16194702833203156"/>
          <c:y val="3.9826343542969989E-2"/>
        </c:manualLayout>
      </c:layout>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7931473930868497"/>
          <c:y val="0.25826916774366732"/>
          <c:w val="0.64448924982341527"/>
          <c:h val="0.45652429432852604"/>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AF6-43DE-90E0-6EE3D110B7BC}"/>
              </c:ext>
            </c:extLst>
          </c:dPt>
          <c:dPt>
            <c:idx val="1"/>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3-CAF6-43DE-90E0-6EE3D110B7BC}"/>
              </c:ext>
            </c:extLst>
          </c:dPt>
          <c:dLbls>
            <c:dLbl>
              <c:idx val="0"/>
              <c:layout>
                <c:manualLayout>
                  <c:x val="-1.698928258967629E-3"/>
                  <c:y val="2.7579469233012539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AF6-43DE-90E0-6EE3D110B7BC}"/>
                </c:ext>
              </c:extLst>
            </c:dLbl>
            <c:dLbl>
              <c:idx val="1"/>
              <c:layout>
                <c:manualLayout>
                  <c:x val="7.9469597550306213E-3"/>
                  <c:y val="-1.9799868766404199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AF6-43DE-90E0-6EE3D110B7B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0"/>
            <c:extLst>
              <c:ext xmlns:c15="http://schemas.microsoft.com/office/drawing/2012/chart" uri="{CE6537A1-D6FC-4f65-9D91-7224C49458BB}"/>
            </c:extLst>
          </c:dLbls>
          <c:cat>
            <c:strRef>
              <c:f>第４!$E$30:$E$31</c:f>
              <c:strCache>
                <c:ptCount val="2"/>
                <c:pt idx="0">
                  <c:v>している</c:v>
                </c:pt>
                <c:pt idx="1">
                  <c:v>していない</c:v>
                </c:pt>
              </c:strCache>
            </c:strRef>
          </c:cat>
          <c:val>
            <c:numRef>
              <c:f>第４!$F$30:$F$31</c:f>
              <c:numCache>
                <c:formatCode>General</c:formatCode>
                <c:ptCount val="2"/>
                <c:pt idx="0">
                  <c:v>22</c:v>
                </c:pt>
                <c:pt idx="1">
                  <c:v>21</c:v>
                </c:pt>
              </c:numCache>
            </c:numRef>
          </c:val>
          <c:extLst>
            <c:ext xmlns:c16="http://schemas.microsoft.com/office/drawing/2014/chart" uri="{C3380CC4-5D6E-409C-BE32-E72D297353CC}">
              <c16:uniqueId val="{00000004-CAF6-43DE-90E0-6EE3D110B7BC}"/>
            </c:ext>
          </c:extLst>
        </c:ser>
        <c:dLbls>
          <c:dLblPos val="bestFit"/>
          <c:showLegendKey val="0"/>
          <c:showVal val="1"/>
          <c:showCatName val="0"/>
          <c:showSerName val="0"/>
          <c:showPercent val="0"/>
          <c:showBubbleSize val="0"/>
          <c:showLeaderLines val="0"/>
        </c:dLbls>
        <c:firstSliceAng val="0"/>
      </c:pieChart>
      <c:spPr>
        <a:noFill/>
        <a:ln>
          <a:noFill/>
        </a:ln>
        <a:effectLst/>
      </c:spPr>
    </c:plotArea>
    <c:legend>
      <c:legendPos val="b"/>
      <c:layout>
        <c:manualLayout>
          <c:xMode val="edge"/>
          <c:yMode val="edge"/>
          <c:x val="0.2748341598866868"/>
          <c:y val="0.78818366598137479"/>
          <c:w val="0.43339449952723891"/>
          <c:h val="0.1370458397243019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2"/>
      </a:solidFill>
      <a:round/>
    </a:ln>
    <a:effectLst/>
  </c:spPr>
  <c:txPr>
    <a:bodyPr/>
    <a:lstStyle/>
    <a:p>
      <a:pPr>
        <a:defRPr/>
      </a:pPr>
      <a:endParaRPr lang="ja-JP"/>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ja-JP" altLang="en-US" sz="1100" b="0" i="0" u="none" strike="noStrike" baseline="0">
                <a:effectLst/>
              </a:rPr>
              <a:t>（５）就労支援の実施内容</a:t>
            </a:r>
            <a:r>
              <a:rPr lang="ja-JP" altLang="en-US" sz="1100" b="0" i="0" u="none" strike="noStrike" baseline="0"/>
              <a:t> </a:t>
            </a:r>
            <a:endParaRPr lang="ja-JP" altLang="en-US" sz="1100"/>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56014598418620265"/>
          <c:y val="0.23121983743967489"/>
          <c:w val="0.35745938678872252"/>
          <c:h val="0.72397729517681253"/>
        </c:manualLayout>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第４!$E$34:$E$39</c:f>
              <c:strCache>
                <c:ptCount val="6"/>
                <c:pt idx="0">
                  <c:v>発達障がいに特化した就労相談・情報提供</c:v>
                </c:pt>
                <c:pt idx="1">
                  <c:v>障がい種別に特化していない就労相談・情報提供</c:v>
                </c:pt>
                <c:pt idx="2">
                  <c:v>職場体験・実習</c:v>
                </c:pt>
                <c:pt idx="3">
                  <c:v>自立支援協議会に「就労部会」を設置し、支援体制等を検討</c:v>
                </c:pt>
                <c:pt idx="4">
                  <c:v>就労相談、就労訓練プログラム、就職活動支援</c:v>
                </c:pt>
                <c:pt idx="5">
                  <c:v>その他</c:v>
                </c:pt>
              </c:strCache>
            </c:strRef>
          </c:cat>
          <c:val>
            <c:numRef>
              <c:f>第４!$F$34:$F$39</c:f>
              <c:numCache>
                <c:formatCode>General</c:formatCode>
                <c:ptCount val="6"/>
                <c:pt idx="0">
                  <c:v>1</c:v>
                </c:pt>
                <c:pt idx="1">
                  <c:v>17</c:v>
                </c:pt>
                <c:pt idx="2">
                  <c:v>8</c:v>
                </c:pt>
                <c:pt idx="3">
                  <c:v>10</c:v>
                </c:pt>
                <c:pt idx="4">
                  <c:v>4</c:v>
                </c:pt>
                <c:pt idx="5">
                  <c:v>1</c:v>
                </c:pt>
              </c:numCache>
            </c:numRef>
          </c:val>
          <c:extLst>
            <c:ext xmlns:c16="http://schemas.microsoft.com/office/drawing/2014/chart" uri="{C3380CC4-5D6E-409C-BE32-E72D297353CC}">
              <c16:uniqueId val="{00000000-E2EC-4E62-96F9-16C1663BC14B}"/>
            </c:ext>
          </c:extLst>
        </c:ser>
        <c:dLbls>
          <c:showLegendKey val="0"/>
          <c:showVal val="0"/>
          <c:showCatName val="0"/>
          <c:showSerName val="0"/>
          <c:showPercent val="0"/>
          <c:showBubbleSize val="0"/>
        </c:dLbls>
        <c:gapWidth val="182"/>
        <c:axId val="1294792111"/>
        <c:axId val="1294800431"/>
      </c:barChart>
      <c:catAx>
        <c:axId val="1294792111"/>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crossAx val="1294800431"/>
        <c:crosses val="autoZero"/>
        <c:auto val="1"/>
        <c:lblAlgn val="ctr"/>
        <c:lblOffset val="100"/>
        <c:noMultiLvlLbl val="0"/>
      </c:catAx>
      <c:valAx>
        <c:axId val="1294800431"/>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29479211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2"/>
      </a:solidFill>
      <a:round/>
    </a:ln>
    <a:effectLst/>
  </c:spPr>
  <c:txPr>
    <a:bodyPr/>
    <a:lstStyle/>
    <a:p>
      <a:pPr>
        <a:defRPr/>
      </a:pPr>
      <a:endParaRPr lang="ja-JP"/>
    </a:p>
  </c:txPr>
  <c:externalData r:id="rId4">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ja-JP" altLang="en-US" sz="1100" b="0" i="0" u="none" strike="noStrike" baseline="0">
                <a:effectLst/>
              </a:rPr>
              <a:t>（７）発達障がい児者の相談窓口における情報提供方法</a:t>
            </a:r>
            <a:r>
              <a:rPr lang="ja-JP" altLang="en-US" sz="1100" b="0" i="0" u="none" strike="noStrike" baseline="0"/>
              <a:t> </a:t>
            </a:r>
            <a:endParaRPr lang="ja-JP" altLang="en-US" sz="1100"/>
          </a:p>
        </c:rich>
      </c:tx>
      <c:layout>
        <c:manualLayout>
          <c:xMode val="edge"/>
          <c:yMode val="edge"/>
          <c:x val="0.28497701075581156"/>
          <c:y val="3.144676371665512E-2"/>
        </c:manualLayout>
      </c:layout>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34173652232959617"/>
          <c:y val="0.33318885925466418"/>
          <c:w val="0.63092006357433661"/>
          <c:h val="0.62595404348041406"/>
        </c:manualLayout>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第４!$E$51:$E$54</c:f>
              <c:strCache>
                <c:ptCount val="4"/>
                <c:pt idx="0">
                  <c:v>HPに相談窓口をまとめて紹介</c:v>
                </c:pt>
                <c:pt idx="1">
                  <c:v>大阪府の福祉のてびきを紹介</c:v>
                </c:pt>
                <c:pt idx="2">
                  <c:v>市独自の冊子や相談窓口一覧を提供</c:v>
                </c:pt>
                <c:pt idx="3">
                  <c:v>その他</c:v>
                </c:pt>
              </c:strCache>
            </c:strRef>
          </c:cat>
          <c:val>
            <c:numRef>
              <c:f>第４!$F$51:$F$54</c:f>
              <c:numCache>
                <c:formatCode>General</c:formatCode>
                <c:ptCount val="4"/>
                <c:pt idx="0">
                  <c:v>25</c:v>
                </c:pt>
                <c:pt idx="1">
                  <c:v>15</c:v>
                </c:pt>
                <c:pt idx="2">
                  <c:v>26</c:v>
                </c:pt>
                <c:pt idx="3">
                  <c:v>3</c:v>
                </c:pt>
              </c:numCache>
            </c:numRef>
          </c:val>
          <c:extLst>
            <c:ext xmlns:c16="http://schemas.microsoft.com/office/drawing/2014/chart" uri="{C3380CC4-5D6E-409C-BE32-E72D297353CC}">
              <c16:uniqueId val="{00000000-F035-4962-B0BC-237CDFA5E258}"/>
            </c:ext>
          </c:extLst>
        </c:ser>
        <c:dLbls>
          <c:dLblPos val="outEnd"/>
          <c:showLegendKey val="0"/>
          <c:showVal val="1"/>
          <c:showCatName val="0"/>
          <c:showSerName val="0"/>
          <c:showPercent val="0"/>
          <c:showBubbleSize val="0"/>
        </c:dLbls>
        <c:gapWidth val="182"/>
        <c:axId val="1314203311"/>
        <c:axId val="1314190415"/>
      </c:barChart>
      <c:catAx>
        <c:axId val="1314203311"/>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crossAx val="1314190415"/>
        <c:crosses val="autoZero"/>
        <c:auto val="1"/>
        <c:lblAlgn val="ctr"/>
        <c:lblOffset val="100"/>
        <c:noMultiLvlLbl val="0"/>
      </c:catAx>
      <c:valAx>
        <c:axId val="1314190415"/>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1420331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2"/>
      </a:solidFill>
      <a:round/>
    </a:ln>
    <a:effectLst/>
  </c:spPr>
  <c:txPr>
    <a:bodyPr/>
    <a:lstStyle/>
    <a:p>
      <a:pPr>
        <a:defRPr/>
      </a:pPr>
      <a:endParaRPr lang="ja-JP"/>
    </a:p>
  </c:txPr>
  <c:externalData r:id="rId4">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ja-JP" altLang="en-US" sz="1100" b="0" i="0" u="none" strike="noStrike" baseline="0">
                <a:effectLst/>
              </a:rPr>
              <a:t>（６）相談支援事業における発達障がい児者への対応の課題</a:t>
            </a:r>
            <a:r>
              <a:rPr lang="ja-JP" altLang="en-US" sz="1100" b="0" i="0" u="none" strike="noStrike" baseline="0"/>
              <a:t> </a:t>
            </a:r>
            <a:endParaRPr lang="ja-JP" altLang="en-US" sz="1100"/>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34433178900993533"/>
          <c:y val="0.24863780640893468"/>
          <c:w val="0.63096886909506278"/>
          <c:h val="0.69731932680460429"/>
        </c:manualLayout>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第４!$E$42:$E$47</c:f>
              <c:strCache>
                <c:ptCount val="6"/>
                <c:pt idx="0">
                  <c:v>対応可能な職員の不足</c:v>
                </c:pt>
                <c:pt idx="1">
                  <c:v>知識を十分に有する相談支援専門員の不足</c:v>
                </c:pt>
                <c:pt idx="2">
                  <c:v>相談支援後につなげられる資源の不足</c:v>
                </c:pt>
                <c:pt idx="3">
                  <c:v>複雑多様化した相談への対応が難しい</c:v>
                </c:pt>
                <c:pt idx="4">
                  <c:v>関係機関との連携が不十分</c:v>
                </c:pt>
                <c:pt idx="5">
                  <c:v>特になし</c:v>
                </c:pt>
              </c:strCache>
            </c:strRef>
          </c:cat>
          <c:val>
            <c:numRef>
              <c:f>第４!$F$42:$F$47</c:f>
              <c:numCache>
                <c:formatCode>General</c:formatCode>
                <c:ptCount val="6"/>
                <c:pt idx="0">
                  <c:v>14</c:v>
                </c:pt>
                <c:pt idx="1">
                  <c:v>16</c:v>
                </c:pt>
                <c:pt idx="2">
                  <c:v>25</c:v>
                </c:pt>
                <c:pt idx="3">
                  <c:v>36</c:v>
                </c:pt>
                <c:pt idx="4">
                  <c:v>6</c:v>
                </c:pt>
                <c:pt idx="5">
                  <c:v>1</c:v>
                </c:pt>
              </c:numCache>
            </c:numRef>
          </c:val>
          <c:extLst>
            <c:ext xmlns:c16="http://schemas.microsoft.com/office/drawing/2014/chart" uri="{C3380CC4-5D6E-409C-BE32-E72D297353CC}">
              <c16:uniqueId val="{00000000-017D-41BF-A79C-2BF3921DB39C}"/>
            </c:ext>
          </c:extLst>
        </c:ser>
        <c:dLbls>
          <c:showLegendKey val="0"/>
          <c:showVal val="0"/>
          <c:showCatName val="0"/>
          <c:showSerName val="0"/>
          <c:showPercent val="0"/>
          <c:showBubbleSize val="0"/>
        </c:dLbls>
        <c:gapWidth val="182"/>
        <c:axId val="1310741151"/>
        <c:axId val="1310743231"/>
      </c:barChart>
      <c:catAx>
        <c:axId val="1310741151"/>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crossAx val="1310743231"/>
        <c:crosses val="autoZero"/>
        <c:auto val="1"/>
        <c:lblAlgn val="ctr"/>
        <c:lblOffset val="100"/>
        <c:noMultiLvlLbl val="0"/>
      </c:catAx>
      <c:valAx>
        <c:axId val="1310743231"/>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107411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2"/>
      </a:solidFill>
      <a:round/>
    </a:ln>
    <a:effectLst/>
  </c:spPr>
  <c:txPr>
    <a:bodyPr/>
    <a:lstStyle/>
    <a:p>
      <a:pPr>
        <a:defRPr/>
      </a:pPr>
      <a:endParaRPr lang="ja-JP"/>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900" b="0" i="0" u="none" strike="noStrike" kern="1200" spc="0" baseline="0">
                <a:solidFill>
                  <a:schemeClr val="tx1">
                    <a:lumMod val="65000"/>
                    <a:lumOff val="35000"/>
                  </a:schemeClr>
                </a:solidFill>
                <a:latin typeface="+mn-lt"/>
                <a:ea typeface="+mn-ea"/>
                <a:cs typeface="+mn-cs"/>
              </a:defRPr>
            </a:pPr>
            <a:r>
              <a:rPr lang="ja-JP" altLang="ja-JP" sz="900" b="0" i="0" baseline="0" dirty="0">
                <a:effectLst/>
              </a:rPr>
              <a:t>（５）５歳児健診・</a:t>
            </a:r>
            <a:endParaRPr lang="en-US" altLang="ja-JP" sz="900" b="0" i="0" baseline="0" dirty="0">
              <a:effectLst/>
            </a:endParaRPr>
          </a:p>
          <a:p>
            <a:pPr>
              <a:defRPr sz="900"/>
            </a:pPr>
            <a:r>
              <a:rPr lang="ja-JP" altLang="ja-JP" sz="900" b="0" i="0" baseline="0" dirty="0">
                <a:effectLst/>
              </a:rPr>
              <a:t>発達相談について</a:t>
            </a:r>
            <a:endParaRPr lang="ja-JP" altLang="ja-JP" sz="900" dirty="0">
              <a:effectLst/>
            </a:endParaRPr>
          </a:p>
        </c:rich>
      </c:tx>
      <c:layout>
        <c:manualLayout>
          <c:xMode val="edge"/>
          <c:yMode val="edge"/>
          <c:x val="0.23443366097641968"/>
          <c:y val="2.1794837499947629E-2"/>
        </c:manualLayout>
      </c:layout>
      <c:overlay val="0"/>
      <c:spPr>
        <a:noFill/>
        <a:ln>
          <a:noFill/>
        </a:ln>
        <a:effectLst/>
      </c:spPr>
      <c:txPr>
        <a:bodyPr rot="0" spcFirstLastPara="1" vertOverflow="ellipsis" vert="horz" wrap="square" anchor="ctr" anchorCtr="1"/>
        <a:lstStyle/>
        <a:p>
          <a:pPr>
            <a:defRPr sz="9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4183756691849"/>
          <c:y val="0.20278400244424466"/>
          <c:w val="0.70882754948746385"/>
          <c:h val="0.48570145858626357"/>
        </c:manualLayout>
      </c:layout>
      <c:pieChart>
        <c:varyColors val="1"/>
        <c:ser>
          <c:idx val="0"/>
          <c:order val="0"/>
          <c:dPt>
            <c:idx val="0"/>
            <c:bubble3D val="0"/>
            <c:spPr>
              <a:solidFill>
                <a:schemeClr val="accent1">
                  <a:lumMod val="50000"/>
                </a:schemeClr>
              </a:solidFill>
              <a:ln w="19050">
                <a:solidFill>
                  <a:schemeClr val="lt1"/>
                </a:solidFill>
              </a:ln>
              <a:effectLst/>
            </c:spPr>
            <c:extLst>
              <c:ext xmlns:c16="http://schemas.microsoft.com/office/drawing/2014/chart" uri="{C3380CC4-5D6E-409C-BE32-E72D297353CC}">
                <c16:uniqueId val="{00000001-7E6D-4B1F-8E88-6E704CB542D6}"/>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7E6D-4B1F-8E88-6E704CB542D6}"/>
              </c:ext>
            </c:extLst>
          </c:dPt>
          <c:dPt>
            <c:idx val="2"/>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05-7E6D-4B1F-8E88-6E704CB542D6}"/>
              </c:ext>
            </c:extLst>
          </c:dPt>
          <c:dPt>
            <c:idx val="3"/>
            <c:bubble3D val="0"/>
            <c:spPr>
              <a:solidFill>
                <a:schemeClr val="accent1">
                  <a:lumMod val="20000"/>
                  <a:lumOff val="80000"/>
                </a:schemeClr>
              </a:solidFill>
              <a:ln w="19050">
                <a:solidFill>
                  <a:schemeClr val="lt1"/>
                </a:solidFill>
              </a:ln>
              <a:effectLst/>
            </c:spPr>
            <c:extLst>
              <c:ext xmlns:c16="http://schemas.microsoft.com/office/drawing/2014/chart" uri="{C3380CC4-5D6E-409C-BE32-E72D297353CC}">
                <c16:uniqueId val="{00000007-7E6D-4B1F-8E88-6E704CB542D6}"/>
              </c:ext>
            </c:extLst>
          </c:dPt>
          <c:dLbls>
            <c:dLbl>
              <c:idx val="0"/>
              <c:layout>
                <c:manualLayout>
                  <c:x val="1.8919201126572954E-2"/>
                  <c:y val="2.4541389887002028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E6D-4B1F-8E88-6E704CB542D6}"/>
                </c:ext>
              </c:extLst>
            </c:dLbl>
            <c:dLbl>
              <c:idx val="2"/>
              <c:layout>
                <c:manualLayout>
                  <c:x val="2.7473753280839895E-3"/>
                  <c:y val="3.0548264800233304E-4"/>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E6D-4B1F-8E88-6E704CB542D6}"/>
                </c:ext>
              </c:extLst>
            </c:dLbl>
            <c:dLbl>
              <c:idx val="3"/>
              <c:layout>
                <c:manualLayout>
                  <c:x val="2.0803805774278214E-3"/>
                  <c:y val="-1.0702828813065033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E6D-4B1F-8E88-6E704CB542D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0"/>
            <c:extLst>
              <c:ext xmlns:c15="http://schemas.microsoft.com/office/drawing/2012/chart" uri="{CE6537A1-D6FC-4f65-9D91-7224C49458BB}"/>
            </c:extLst>
          </c:dLbls>
          <c:cat>
            <c:strRef>
              <c:f>第１!$E$39:$E$42</c:f>
              <c:strCache>
                <c:ptCount val="4"/>
                <c:pt idx="0">
                  <c:v>両方実施</c:v>
                </c:pt>
                <c:pt idx="1">
                  <c:v>健診のみ実施</c:v>
                </c:pt>
                <c:pt idx="2">
                  <c:v>発達相談のみ実施</c:v>
                </c:pt>
                <c:pt idx="3">
                  <c:v>いずれも実施なし</c:v>
                </c:pt>
              </c:strCache>
            </c:strRef>
          </c:cat>
          <c:val>
            <c:numRef>
              <c:f>第１!$F$39:$F$42</c:f>
              <c:numCache>
                <c:formatCode>General</c:formatCode>
                <c:ptCount val="4"/>
                <c:pt idx="0">
                  <c:v>6</c:v>
                </c:pt>
                <c:pt idx="1">
                  <c:v>1</c:v>
                </c:pt>
                <c:pt idx="2">
                  <c:v>10</c:v>
                </c:pt>
                <c:pt idx="3">
                  <c:v>26</c:v>
                </c:pt>
              </c:numCache>
            </c:numRef>
          </c:val>
          <c:extLst>
            <c:ext xmlns:c16="http://schemas.microsoft.com/office/drawing/2014/chart" uri="{C3380CC4-5D6E-409C-BE32-E72D297353CC}">
              <c16:uniqueId val="{00000008-7E6D-4B1F-8E88-6E704CB542D6}"/>
            </c:ext>
          </c:extLst>
        </c:ser>
        <c:dLbls>
          <c:dLblPos val="bestFit"/>
          <c:showLegendKey val="0"/>
          <c:showVal val="1"/>
          <c:showCatName val="0"/>
          <c:showSerName val="0"/>
          <c:showPercent val="0"/>
          <c:showBubbleSize val="0"/>
          <c:showLeaderLines val="0"/>
        </c:dLbls>
        <c:firstSliceAng val="0"/>
      </c:pieChart>
      <c:spPr>
        <a:noFill/>
        <a:ln>
          <a:noFill/>
        </a:ln>
        <a:effectLst/>
      </c:spPr>
    </c:plotArea>
    <c:legend>
      <c:legendPos val="b"/>
      <c:layout>
        <c:manualLayout>
          <c:xMode val="edge"/>
          <c:yMode val="edge"/>
          <c:x val="5.6932572125221181E-2"/>
          <c:y val="0.72611213294834764"/>
          <c:w val="0.85995162960809812"/>
          <c:h val="0.25447378318737374"/>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2"/>
      </a:solidFill>
      <a:round/>
    </a:ln>
    <a:effectLst/>
  </c:spPr>
  <c:txPr>
    <a:bodyPr/>
    <a:lstStyle/>
    <a:p>
      <a:pPr>
        <a:defRPr/>
      </a:pPr>
      <a:endParaRPr lang="ja-JP"/>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ja-JP" altLang="en-US" sz="1100" dirty="0"/>
              <a:t>（６）保育所における発達障がいの発見の取組み</a:t>
            </a:r>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bar"/>
        <c:grouping val="clustered"/>
        <c:varyColors val="0"/>
        <c:ser>
          <c:idx val="0"/>
          <c:order val="0"/>
          <c:spPr>
            <a:solidFill>
              <a:schemeClr val="accent1"/>
            </a:solidFill>
            <a:ln>
              <a:solidFill>
                <a:schemeClr val="bg2"/>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第１!$E$52:$E$56</c:f>
              <c:strCache>
                <c:ptCount val="5"/>
                <c:pt idx="0">
                  <c:v>行動観察</c:v>
                </c:pt>
                <c:pt idx="1">
                  <c:v>共通のチェックリストを作成して活用</c:v>
                </c:pt>
                <c:pt idx="2">
                  <c:v>巡回相談等の活用</c:v>
                </c:pt>
                <c:pt idx="3">
                  <c:v>知能検査、発達検査の活用</c:v>
                </c:pt>
                <c:pt idx="4">
                  <c:v>その他</c:v>
                </c:pt>
              </c:strCache>
            </c:strRef>
          </c:cat>
          <c:val>
            <c:numRef>
              <c:f>第１!$F$52:$F$56</c:f>
              <c:numCache>
                <c:formatCode>General</c:formatCode>
                <c:ptCount val="5"/>
                <c:pt idx="0">
                  <c:v>31</c:v>
                </c:pt>
                <c:pt idx="1">
                  <c:v>4</c:v>
                </c:pt>
                <c:pt idx="2">
                  <c:v>36</c:v>
                </c:pt>
                <c:pt idx="3">
                  <c:v>19</c:v>
                </c:pt>
                <c:pt idx="4">
                  <c:v>3</c:v>
                </c:pt>
              </c:numCache>
            </c:numRef>
          </c:val>
          <c:extLst>
            <c:ext xmlns:c16="http://schemas.microsoft.com/office/drawing/2014/chart" uri="{C3380CC4-5D6E-409C-BE32-E72D297353CC}">
              <c16:uniqueId val="{00000000-CC31-4481-924D-4D83241B1535}"/>
            </c:ext>
          </c:extLst>
        </c:ser>
        <c:dLbls>
          <c:showLegendKey val="0"/>
          <c:showVal val="0"/>
          <c:showCatName val="0"/>
          <c:showSerName val="0"/>
          <c:showPercent val="0"/>
          <c:showBubbleSize val="0"/>
        </c:dLbls>
        <c:gapWidth val="182"/>
        <c:axId val="261585263"/>
        <c:axId val="261582351"/>
      </c:barChart>
      <c:catAx>
        <c:axId val="26158526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crossAx val="261582351"/>
        <c:crosses val="autoZero"/>
        <c:auto val="1"/>
        <c:lblAlgn val="ctr"/>
        <c:lblOffset val="100"/>
        <c:noMultiLvlLbl val="0"/>
      </c:catAx>
      <c:valAx>
        <c:axId val="261582351"/>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615852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2"/>
      </a:solidFill>
      <a:round/>
    </a:ln>
    <a:effectLst/>
  </c:spPr>
  <c:txPr>
    <a:bodyPr/>
    <a:lstStyle/>
    <a:p>
      <a:pPr>
        <a:defRPr/>
      </a:pPr>
      <a:endParaRPr lang="ja-JP"/>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ja-JP" altLang="en-US" sz="1100" dirty="0"/>
              <a:t>（７）発達障がいが疑われた児童への対応</a:t>
            </a:r>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第１!$E$59:$E$63</c:f>
              <c:strCache>
                <c:ptCount val="5"/>
                <c:pt idx="0">
                  <c:v>保健師、心理職の訪問・相談</c:v>
                </c:pt>
                <c:pt idx="1">
                  <c:v>療育教室等の市町村事業を案内</c:v>
                </c:pt>
                <c:pt idx="2">
                  <c:v>専門の医療機関を紹介</c:v>
                </c:pt>
                <c:pt idx="3">
                  <c:v>児童発達支援センターを紹介</c:v>
                </c:pt>
                <c:pt idx="4">
                  <c:v>その他</c:v>
                </c:pt>
              </c:strCache>
            </c:strRef>
          </c:cat>
          <c:val>
            <c:numRef>
              <c:f>第１!$F$59:$F$63</c:f>
              <c:numCache>
                <c:formatCode>General</c:formatCode>
                <c:ptCount val="5"/>
                <c:pt idx="0">
                  <c:v>43</c:v>
                </c:pt>
                <c:pt idx="1">
                  <c:v>39</c:v>
                </c:pt>
                <c:pt idx="2">
                  <c:v>33</c:v>
                </c:pt>
                <c:pt idx="3">
                  <c:v>33</c:v>
                </c:pt>
                <c:pt idx="4">
                  <c:v>1</c:v>
                </c:pt>
              </c:numCache>
            </c:numRef>
          </c:val>
          <c:extLst>
            <c:ext xmlns:c16="http://schemas.microsoft.com/office/drawing/2014/chart" uri="{C3380CC4-5D6E-409C-BE32-E72D297353CC}">
              <c16:uniqueId val="{00000000-C83B-42D1-B9DB-CB3205FE1511}"/>
            </c:ext>
          </c:extLst>
        </c:ser>
        <c:dLbls>
          <c:dLblPos val="outEnd"/>
          <c:showLegendKey val="0"/>
          <c:showVal val="1"/>
          <c:showCatName val="0"/>
          <c:showSerName val="0"/>
          <c:showPercent val="0"/>
          <c:showBubbleSize val="0"/>
        </c:dLbls>
        <c:gapWidth val="182"/>
        <c:axId val="1824410735"/>
        <c:axId val="1824414895"/>
      </c:barChart>
      <c:catAx>
        <c:axId val="1824410735"/>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crossAx val="1824414895"/>
        <c:crosses val="autoZero"/>
        <c:auto val="1"/>
        <c:lblAlgn val="ctr"/>
        <c:lblOffset val="100"/>
        <c:noMultiLvlLbl val="0"/>
      </c:catAx>
      <c:valAx>
        <c:axId val="1824414895"/>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8244107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2"/>
      </a:solidFill>
      <a:round/>
    </a:ln>
    <a:effectLst/>
  </c:spPr>
  <c:txPr>
    <a:bodyPr/>
    <a:lstStyle/>
    <a:p>
      <a:pPr>
        <a:defRPr/>
      </a:pPr>
      <a:endParaRPr lang="ja-JP"/>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1100" dirty="0"/>
              <a:t>（９）発達障がい児支援にあたり、</a:t>
            </a:r>
            <a:endParaRPr lang="en-US" altLang="ja-JP" sz="1100" dirty="0"/>
          </a:p>
          <a:p>
            <a:pPr>
              <a:defRPr/>
            </a:pPr>
            <a:r>
              <a:rPr lang="ja-JP" altLang="en-US" sz="1100" dirty="0"/>
              <a:t>乳幼児健診で得た情報について</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第１!$E$68:$E$74</c:f>
              <c:strCache>
                <c:ptCount val="7"/>
                <c:pt idx="0">
                  <c:v>所属先（保育所・幼稚園等）へ共有</c:v>
                </c:pt>
                <c:pt idx="1">
                  <c:v>子育て支援所管課へ共有</c:v>
                </c:pt>
                <c:pt idx="2">
                  <c:v>教育委員会（就学児健診担当課含む）へ共有</c:v>
                </c:pt>
                <c:pt idx="3">
                  <c:v>小学校・放課後児童クラブへ共有</c:v>
                </c:pt>
                <c:pt idx="4">
                  <c:v>保護者からの希望・同意があれば共有</c:v>
                </c:pt>
                <c:pt idx="5">
                  <c:v>その他</c:v>
                </c:pt>
                <c:pt idx="6">
                  <c:v>共有していない</c:v>
                </c:pt>
              </c:strCache>
            </c:strRef>
          </c:cat>
          <c:val>
            <c:numRef>
              <c:f>第１!$F$68:$F$74</c:f>
              <c:numCache>
                <c:formatCode>General</c:formatCode>
                <c:ptCount val="7"/>
                <c:pt idx="0">
                  <c:v>30</c:v>
                </c:pt>
                <c:pt idx="1">
                  <c:v>23</c:v>
                </c:pt>
                <c:pt idx="2">
                  <c:v>18</c:v>
                </c:pt>
                <c:pt idx="3">
                  <c:v>10</c:v>
                </c:pt>
                <c:pt idx="4">
                  <c:v>7</c:v>
                </c:pt>
                <c:pt idx="5">
                  <c:v>3</c:v>
                </c:pt>
                <c:pt idx="6">
                  <c:v>2</c:v>
                </c:pt>
              </c:numCache>
            </c:numRef>
          </c:val>
          <c:extLst>
            <c:ext xmlns:c16="http://schemas.microsoft.com/office/drawing/2014/chart" uri="{C3380CC4-5D6E-409C-BE32-E72D297353CC}">
              <c16:uniqueId val="{00000000-9D14-4A08-86DB-3B7FE167EE2C}"/>
            </c:ext>
          </c:extLst>
        </c:ser>
        <c:dLbls>
          <c:showLegendKey val="0"/>
          <c:showVal val="0"/>
          <c:showCatName val="0"/>
          <c:showSerName val="0"/>
          <c:showPercent val="0"/>
          <c:showBubbleSize val="0"/>
        </c:dLbls>
        <c:gapWidth val="182"/>
        <c:axId val="1085291087"/>
        <c:axId val="1085308143"/>
      </c:barChart>
      <c:catAx>
        <c:axId val="1085291087"/>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crossAx val="1085308143"/>
        <c:crosses val="autoZero"/>
        <c:auto val="1"/>
        <c:lblAlgn val="ctr"/>
        <c:lblOffset val="100"/>
        <c:noMultiLvlLbl val="0"/>
      </c:catAx>
      <c:valAx>
        <c:axId val="1085308143"/>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0852910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2"/>
      </a:solidFill>
      <a:round/>
    </a:ln>
    <a:effectLst/>
  </c:spPr>
  <c:txPr>
    <a:bodyPr/>
    <a:lstStyle/>
    <a:p>
      <a:pPr>
        <a:defRPr/>
      </a:pPr>
      <a:endParaRPr lang="ja-JP"/>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1100"/>
              <a:t>（１）幼稚園教諭・保育士等に対する研修</a:t>
            </a:r>
          </a:p>
        </c:rich>
      </c:tx>
      <c:layout>
        <c:manualLayout>
          <c:xMode val="edge"/>
          <c:yMode val="edge"/>
          <c:x val="0.1388888888888889"/>
          <c:y val="2.777777777777777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27566328101291337"/>
          <c:y val="0.18040391582034931"/>
          <c:w val="0.44867371186483385"/>
          <c:h val="0.6410081930456546"/>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F93-4060-B0DE-AD3E79518B27}"/>
              </c:ext>
            </c:extLst>
          </c:dPt>
          <c:dPt>
            <c:idx val="1"/>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3-0F93-4060-B0DE-AD3E79518B27}"/>
              </c:ext>
            </c:extLst>
          </c:dPt>
          <c:dLbls>
            <c:dLbl>
              <c:idx val="0"/>
              <c:layout>
                <c:manualLayout>
                  <c:x val="2.3558090972959009E-2"/>
                  <c:y val="-5.868139336425552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F93-4060-B0DE-AD3E79518B27}"/>
                </c:ext>
              </c:extLst>
            </c:dLbl>
            <c:dLbl>
              <c:idx val="1"/>
              <c:layout>
                <c:manualLayout>
                  <c:x val="-7.9348723180555428E-3"/>
                  <c:y val="1.2858755688777491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F93-4060-B0DE-AD3E79518B2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0"/>
            <c:extLst>
              <c:ext xmlns:c15="http://schemas.microsoft.com/office/drawing/2012/chart" uri="{CE6537A1-D6FC-4f65-9D91-7224C49458BB}"/>
            </c:extLst>
          </c:dLbls>
          <c:cat>
            <c:strRef>
              <c:f>第１!$E$82:$E$83</c:f>
              <c:strCache>
                <c:ptCount val="2"/>
                <c:pt idx="0">
                  <c:v>実施あり</c:v>
                </c:pt>
                <c:pt idx="1">
                  <c:v>実施なし</c:v>
                </c:pt>
              </c:strCache>
            </c:strRef>
          </c:cat>
          <c:val>
            <c:numRef>
              <c:f>第１!$F$82:$F$83</c:f>
              <c:numCache>
                <c:formatCode>General</c:formatCode>
                <c:ptCount val="2"/>
                <c:pt idx="0">
                  <c:v>33</c:v>
                </c:pt>
                <c:pt idx="1">
                  <c:v>10</c:v>
                </c:pt>
              </c:numCache>
            </c:numRef>
          </c:val>
          <c:extLst>
            <c:ext xmlns:c16="http://schemas.microsoft.com/office/drawing/2014/chart" uri="{C3380CC4-5D6E-409C-BE32-E72D297353CC}">
              <c16:uniqueId val="{00000004-0F93-4060-B0DE-AD3E79518B27}"/>
            </c:ext>
          </c:extLst>
        </c:ser>
        <c:dLbls>
          <c:dLblPos val="bestFit"/>
          <c:showLegendKey val="0"/>
          <c:showVal val="1"/>
          <c:showCatName val="0"/>
          <c:showSerName val="0"/>
          <c:showPercent val="0"/>
          <c:showBubbleSize val="0"/>
          <c:showLeaderLines val="0"/>
        </c:dLbls>
        <c:firstSliceAng val="0"/>
      </c:pieChart>
      <c:spPr>
        <a:noFill/>
        <a:ln>
          <a:noFill/>
        </a:ln>
        <a:effectLst/>
      </c:spPr>
    </c:plotArea>
    <c:legend>
      <c:legendPos val="b"/>
      <c:layout>
        <c:manualLayout>
          <c:xMode val="edge"/>
          <c:yMode val="edge"/>
          <c:x val="0.25325272548596423"/>
          <c:y val="0.86006631757462682"/>
          <c:w val="0.48626027500813457"/>
          <c:h val="9.481597538251561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2"/>
      </a:solidFill>
      <a:round/>
    </a:ln>
    <a:effectLst/>
  </c:spPr>
  <c:txPr>
    <a:bodyPr/>
    <a:lstStyle/>
    <a:p>
      <a:pPr>
        <a:defRPr/>
      </a:pPr>
      <a:endParaRPr lang="ja-JP"/>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949787" cy="498693"/>
          </a:xfrm>
          <a:prstGeom prst="rect">
            <a:avLst/>
          </a:prstGeom>
        </p:spPr>
        <p:txBody>
          <a:bodyPr vert="horz" lIns="91433" tIns="45717" rIns="91433" bIns="45717"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9" y="1"/>
            <a:ext cx="2949787" cy="498693"/>
          </a:xfrm>
          <a:prstGeom prst="rect">
            <a:avLst/>
          </a:prstGeom>
        </p:spPr>
        <p:txBody>
          <a:bodyPr vert="horz" lIns="91433" tIns="45717" rIns="91433" bIns="45717" rtlCol="0"/>
          <a:lstStyle>
            <a:lvl1pPr algn="r">
              <a:defRPr sz="1200"/>
            </a:lvl1pPr>
          </a:lstStyle>
          <a:p>
            <a:fld id="{7B1726AD-DCA4-4AE9-8409-3777207A5CF3}" type="datetimeFigureOut">
              <a:rPr kumimoji="1" lang="ja-JP" altLang="en-US" smtClean="0"/>
              <a:t>2025/8/28</a:t>
            </a:fld>
            <a:endParaRPr kumimoji="1" lang="ja-JP" altLang="en-US"/>
          </a:p>
        </p:txBody>
      </p:sp>
      <p:sp>
        <p:nvSpPr>
          <p:cNvPr id="4" name="スライド イメージ プレースホルダー 3"/>
          <p:cNvSpPr>
            <a:spLocks noGrp="1" noRot="1" noChangeAspect="1"/>
          </p:cNvSpPr>
          <p:nvPr>
            <p:ph type="sldImg" idx="2"/>
          </p:nvPr>
        </p:nvSpPr>
        <p:spPr>
          <a:xfrm>
            <a:off x="1166813" y="1243013"/>
            <a:ext cx="4473575" cy="3354387"/>
          </a:xfrm>
          <a:prstGeom prst="rect">
            <a:avLst/>
          </a:prstGeom>
          <a:noFill/>
          <a:ln w="12700">
            <a:solidFill>
              <a:prstClr val="black"/>
            </a:solidFill>
          </a:ln>
        </p:spPr>
        <p:txBody>
          <a:bodyPr vert="horz" lIns="91433" tIns="45717" rIns="91433" bIns="45717" rtlCol="0" anchor="ctr"/>
          <a:lstStyle/>
          <a:p>
            <a:endParaRPr lang="ja-JP" altLang="en-US"/>
          </a:p>
        </p:txBody>
      </p:sp>
      <p:sp>
        <p:nvSpPr>
          <p:cNvPr id="5" name="ノート プレースホルダー 4"/>
          <p:cNvSpPr>
            <a:spLocks noGrp="1"/>
          </p:cNvSpPr>
          <p:nvPr>
            <p:ph type="body" sz="quarter" idx="3"/>
          </p:nvPr>
        </p:nvSpPr>
        <p:spPr>
          <a:xfrm>
            <a:off x="680721" y="4783307"/>
            <a:ext cx="5445760" cy="3913614"/>
          </a:xfrm>
          <a:prstGeom prst="rect">
            <a:avLst/>
          </a:prstGeom>
        </p:spPr>
        <p:txBody>
          <a:bodyPr vert="horz" lIns="91433" tIns="45717" rIns="91433" bIns="45717"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33" tIns="45717" rIns="91433" bIns="45717"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9" y="9440647"/>
            <a:ext cx="2949787" cy="498692"/>
          </a:xfrm>
          <a:prstGeom prst="rect">
            <a:avLst/>
          </a:prstGeom>
        </p:spPr>
        <p:txBody>
          <a:bodyPr vert="horz" lIns="91433" tIns="45717" rIns="91433" bIns="45717" rtlCol="0" anchor="b"/>
          <a:lstStyle>
            <a:lvl1pPr algn="r">
              <a:defRPr sz="1200"/>
            </a:lvl1pPr>
          </a:lstStyle>
          <a:p>
            <a:fld id="{02BD11B6-4A2F-4D30-9A8C-9213F414F3C3}" type="slidenum">
              <a:rPr kumimoji="1" lang="ja-JP" altLang="en-US" smtClean="0"/>
              <a:t>‹#›</a:t>
            </a:fld>
            <a:endParaRPr kumimoji="1" lang="ja-JP" altLang="en-US"/>
          </a:p>
        </p:txBody>
      </p:sp>
    </p:spTree>
    <p:extLst>
      <p:ext uri="{BB962C8B-B14F-4D97-AF65-F5344CB8AC3E}">
        <p14:creationId xmlns:p14="http://schemas.microsoft.com/office/powerpoint/2010/main" val="44061868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2BD11B6-4A2F-4D30-9A8C-9213F414F3C3}" type="slidenum">
              <a:rPr kumimoji="1" lang="ja-JP" altLang="en-US" smtClean="0"/>
              <a:t>3</a:t>
            </a:fld>
            <a:endParaRPr kumimoji="1" lang="ja-JP" altLang="en-US"/>
          </a:p>
        </p:txBody>
      </p:sp>
    </p:spTree>
    <p:extLst>
      <p:ext uri="{BB962C8B-B14F-4D97-AF65-F5344CB8AC3E}">
        <p14:creationId xmlns:p14="http://schemas.microsoft.com/office/powerpoint/2010/main" val="39818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2BD11B6-4A2F-4D30-9A8C-9213F414F3C3}" type="slidenum">
              <a:rPr kumimoji="1" lang="ja-JP" altLang="en-US" smtClean="0"/>
              <a:t>5</a:t>
            </a:fld>
            <a:endParaRPr kumimoji="1" lang="ja-JP" altLang="en-US"/>
          </a:p>
        </p:txBody>
      </p:sp>
    </p:spTree>
    <p:extLst>
      <p:ext uri="{BB962C8B-B14F-4D97-AF65-F5344CB8AC3E}">
        <p14:creationId xmlns:p14="http://schemas.microsoft.com/office/powerpoint/2010/main" val="37728378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AAD93388-006B-4D95-AEFA-6CB9CA132A88}" type="datetime1">
              <a:rPr kumimoji="1" lang="ja-JP" altLang="en-US" smtClean="0"/>
              <a:t>2025/8/28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A6CC6A3-0406-4560-BB62-8974C004F5AE}" type="slidenum">
              <a:rPr kumimoji="1" lang="ja-JP" altLang="en-US" smtClean="0"/>
              <a:t>‹#›</a:t>
            </a:fld>
            <a:endParaRPr kumimoji="1" lang="ja-JP" altLang="en-US"/>
          </a:p>
        </p:txBody>
      </p:sp>
    </p:spTree>
    <p:extLst>
      <p:ext uri="{BB962C8B-B14F-4D97-AF65-F5344CB8AC3E}">
        <p14:creationId xmlns:p14="http://schemas.microsoft.com/office/powerpoint/2010/main" val="4203752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B4BA709-B666-40C6-ADE1-1E61124C102F}" type="datetime1">
              <a:rPr kumimoji="1" lang="ja-JP" altLang="en-US" smtClean="0"/>
              <a:t>2025/8/28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A6CC6A3-0406-4560-BB62-8974C004F5AE}" type="slidenum">
              <a:rPr kumimoji="1" lang="ja-JP" altLang="en-US" smtClean="0"/>
              <a:t>‹#›</a:t>
            </a:fld>
            <a:endParaRPr kumimoji="1" lang="ja-JP" altLang="en-US"/>
          </a:p>
        </p:txBody>
      </p:sp>
    </p:spTree>
    <p:extLst>
      <p:ext uri="{BB962C8B-B14F-4D97-AF65-F5344CB8AC3E}">
        <p14:creationId xmlns:p14="http://schemas.microsoft.com/office/powerpoint/2010/main" val="856771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D83BC68-2414-4860-A02E-A81F1769617E}" type="datetime1">
              <a:rPr kumimoji="1" lang="ja-JP" altLang="en-US" smtClean="0"/>
              <a:t>2025/8/28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A6CC6A3-0406-4560-BB62-8974C004F5AE}" type="slidenum">
              <a:rPr kumimoji="1" lang="ja-JP" altLang="en-US" smtClean="0"/>
              <a:t>‹#›</a:t>
            </a:fld>
            <a:endParaRPr kumimoji="1" lang="ja-JP" altLang="en-US"/>
          </a:p>
        </p:txBody>
      </p:sp>
    </p:spTree>
    <p:extLst>
      <p:ext uri="{BB962C8B-B14F-4D97-AF65-F5344CB8AC3E}">
        <p14:creationId xmlns:p14="http://schemas.microsoft.com/office/powerpoint/2010/main" val="3700104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75C19DF-1CBB-41A2-B664-38EFEE94EF30}" type="datetime1">
              <a:rPr kumimoji="1" lang="ja-JP" altLang="en-US" smtClean="0"/>
              <a:t>2025/8/28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7086600" y="6492874"/>
            <a:ext cx="2057400" cy="365125"/>
          </a:xfrm>
        </p:spPr>
        <p:txBody>
          <a:bodyPr/>
          <a:lstStyle/>
          <a:p>
            <a:fld id="{1A6CC6A3-0406-4560-BB62-8974C004F5AE}" type="slidenum">
              <a:rPr kumimoji="1" lang="ja-JP" altLang="en-US" smtClean="0"/>
              <a:t>‹#›</a:t>
            </a:fld>
            <a:endParaRPr kumimoji="1" lang="ja-JP" altLang="en-US" dirty="0"/>
          </a:p>
        </p:txBody>
      </p:sp>
    </p:spTree>
    <p:extLst>
      <p:ext uri="{BB962C8B-B14F-4D97-AF65-F5344CB8AC3E}">
        <p14:creationId xmlns:p14="http://schemas.microsoft.com/office/powerpoint/2010/main" val="2968009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427584EE-33A2-4EA3-82E8-B550FCA5B4F9}" type="datetime1">
              <a:rPr kumimoji="1" lang="ja-JP" altLang="en-US" smtClean="0"/>
              <a:t>2025/8/28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A6CC6A3-0406-4560-BB62-8974C004F5AE}" type="slidenum">
              <a:rPr kumimoji="1" lang="ja-JP" altLang="en-US" smtClean="0"/>
              <a:t>‹#›</a:t>
            </a:fld>
            <a:endParaRPr kumimoji="1" lang="ja-JP" altLang="en-US"/>
          </a:p>
        </p:txBody>
      </p:sp>
    </p:spTree>
    <p:extLst>
      <p:ext uri="{BB962C8B-B14F-4D97-AF65-F5344CB8AC3E}">
        <p14:creationId xmlns:p14="http://schemas.microsoft.com/office/powerpoint/2010/main" val="1804038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499D08F2-8E25-4A0B-8BFD-DE26BBB6C682}" type="datetime1">
              <a:rPr kumimoji="1" lang="ja-JP" altLang="en-US" smtClean="0"/>
              <a:t>2025/8/28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A6CC6A3-0406-4560-BB62-8974C004F5AE}" type="slidenum">
              <a:rPr kumimoji="1" lang="ja-JP" altLang="en-US" smtClean="0"/>
              <a:t>‹#›</a:t>
            </a:fld>
            <a:endParaRPr kumimoji="1" lang="ja-JP" altLang="en-US"/>
          </a:p>
        </p:txBody>
      </p:sp>
    </p:spTree>
    <p:extLst>
      <p:ext uri="{BB962C8B-B14F-4D97-AF65-F5344CB8AC3E}">
        <p14:creationId xmlns:p14="http://schemas.microsoft.com/office/powerpoint/2010/main" val="887342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5FA5292E-FA7D-4174-ADC8-B81344FFF26E}" type="datetime1">
              <a:rPr kumimoji="1" lang="ja-JP" altLang="en-US" smtClean="0"/>
              <a:t>2025/8/28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1A6CC6A3-0406-4560-BB62-8974C004F5AE}" type="slidenum">
              <a:rPr kumimoji="1" lang="ja-JP" altLang="en-US" smtClean="0"/>
              <a:t>‹#›</a:t>
            </a:fld>
            <a:endParaRPr kumimoji="1" lang="ja-JP" altLang="en-US"/>
          </a:p>
        </p:txBody>
      </p:sp>
    </p:spTree>
    <p:extLst>
      <p:ext uri="{BB962C8B-B14F-4D97-AF65-F5344CB8AC3E}">
        <p14:creationId xmlns:p14="http://schemas.microsoft.com/office/powerpoint/2010/main" val="1844390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05249513-0652-4F72-A3BB-DDEE7A972BB2}" type="datetime1">
              <a:rPr kumimoji="1" lang="ja-JP" altLang="en-US" smtClean="0"/>
              <a:t>2025/8/28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a:xfrm>
            <a:off x="7086600" y="6492874"/>
            <a:ext cx="2057400" cy="365125"/>
          </a:xfrm>
        </p:spPr>
        <p:txBody>
          <a:bodyPr/>
          <a:lstStyle>
            <a:lvl1pPr>
              <a:defRPr>
                <a:solidFill>
                  <a:schemeClr val="bg2">
                    <a:lumMod val="75000"/>
                  </a:schemeClr>
                </a:solidFill>
                <a:latin typeface="UD デジタル 教科書体 NK-B" panose="02020700000000000000" pitchFamily="18" charset="-128"/>
                <a:ea typeface="UD デジタル 教科書体 NK-B" panose="02020700000000000000" pitchFamily="18" charset="-128"/>
              </a:defRPr>
            </a:lvl1pPr>
          </a:lstStyle>
          <a:p>
            <a:fld id="{1A6CC6A3-0406-4560-BB62-8974C004F5AE}" type="slidenum">
              <a:rPr kumimoji="1" lang="ja-JP" altLang="en-US" smtClean="0"/>
              <a:pPr/>
              <a:t>‹#›</a:t>
            </a:fld>
            <a:endParaRPr kumimoji="1" lang="ja-JP" altLang="en-US"/>
          </a:p>
        </p:txBody>
      </p:sp>
    </p:spTree>
    <p:extLst>
      <p:ext uri="{BB962C8B-B14F-4D97-AF65-F5344CB8AC3E}">
        <p14:creationId xmlns:p14="http://schemas.microsoft.com/office/powerpoint/2010/main" val="2238009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8AE9A9-3502-45F4-A563-52F2A93ACD39}" type="datetime1">
              <a:rPr kumimoji="1" lang="ja-JP" altLang="en-US" smtClean="0"/>
              <a:t>2025/8/28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a:xfrm>
            <a:off x="7086600" y="6492875"/>
            <a:ext cx="2057400" cy="365125"/>
          </a:xfrm>
        </p:spPr>
        <p:txBody>
          <a:bodyPr/>
          <a:lstStyle>
            <a:lvl1pPr>
              <a:defRPr>
                <a:latin typeface="UD デジタル 教科書体 NK-B" panose="02020700000000000000" pitchFamily="18" charset="-128"/>
                <a:ea typeface="UD デジタル 教科書体 NK-B" panose="02020700000000000000" pitchFamily="18" charset="-128"/>
              </a:defRPr>
            </a:lvl1pPr>
          </a:lstStyle>
          <a:p>
            <a:fld id="{1A6CC6A3-0406-4560-BB62-8974C004F5AE}" type="slidenum">
              <a:rPr kumimoji="1" lang="ja-JP" altLang="en-US" smtClean="0"/>
              <a:pPr/>
              <a:t>‹#›</a:t>
            </a:fld>
            <a:endParaRPr kumimoji="1" lang="ja-JP" altLang="en-US"/>
          </a:p>
        </p:txBody>
      </p:sp>
    </p:spTree>
    <p:extLst>
      <p:ext uri="{BB962C8B-B14F-4D97-AF65-F5344CB8AC3E}">
        <p14:creationId xmlns:p14="http://schemas.microsoft.com/office/powerpoint/2010/main" val="1491563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81B2B6E-B721-4999-BEF6-BBCEF1A50A11}" type="datetime1">
              <a:rPr kumimoji="1" lang="ja-JP" altLang="en-US" smtClean="0"/>
              <a:t>2025/8/28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A6CC6A3-0406-4560-BB62-8974C004F5AE}" type="slidenum">
              <a:rPr kumimoji="1" lang="ja-JP" altLang="en-US" smtClean="0"/>
              <a:t>‹#›</a:t>
            </a:fld>
            <a:endParaRPr kumimoji="1" lang="ja-JP" altLang="en-US"/>
          </a:p>
        </p:txBody>
      </p:sp>
    </p:spTree>
    <p:extLst>
      <p:ext uri="{BB962C8B-B14F-4D97-AF65-F5344CB8AC3E}">
        <p14:creationId xmlns:p14="http://schemas.microsoft.com/office/powerpoint/2010/main" val="4189253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F3490DB-988F-4A33-93CD-19B9026BDD73}" type="datetime1">
              <a:rPr kumimoji="1" lang="ja-JP" altLang="en-US" smtClean="0"/>
              <a:t>2025/8/28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A6CC6A3-0406-4560-BB62-8974C004F5AE}" type="slidenum">
              <a:rPr kumimoji="1" lang="ja-JP" altLang="en-US" smtClean="0"/>
              <a:t>‹#›</a:t>
            </a:fld>
            <a:endParaRPr kumimoji="1" lang="ja-JP" altLang="en-US"/>
          </a:p>
        </p:txBody>
      </p:sp>
    </p:spTree>
    <p:extLst>
      <p:ext uri="{BB962C8B-B14F-4D97-AF65-F5344CB8AC3E}">
        <p14:creationId xmlns:p14="http://schemas.microsoft.com/office/powerpoint/2010/main" val="4044440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B62B24-A22E-4EC6-8721-DE22D7069E79}" type="datetime1">
              <a:rPr kumimoji="1" lang="ja-JP" altLang="en-US" smtClean="0"/>
              <a:t>2025/8/28</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6CC6A3-0406-4560-BB62-8974C004F5AE}" type="slidenum">
              <a:rPr kumimoji="1" lang="ja-JP" altLang="en-US" smtClean="0"/>
              <a:t>‹#›</a:t>
            </a:fld>
            <a:endParaRPr kumimoji="1" lang="ja-JP" altLang="en-US"/>
          </a:p>
        </p:txBody>
      </p:sp>
    </p:spTree>
    <p:extLst>
      <p:ext uri="{BB962C8B-B14F-4D97-AF65-F5344CB8AC3E}">
        <p14:creationId xmlns:p14="http://schemas.microsoft.com/office/powerpoint/2010/main" val="25547139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chart" Target="../charts/chart29.xml"/><Relationship Id="rId1" Type="http://schemas.openxmlformats.org/officeDocument/2006/relationships/slideLayout" Target="../slideLayouts/slideLayout7.xml"/><Relationship Id="rId5" Type="http://schemas.openxmlformats.org/officeDocument/2006/relationships/chart" Target="../charts/chart32.xml"/><Relationship Id="rId4" Type="http://schemas.openxmlformats.org/officeDocument/2006/relationships/chart" Target="../charts/chart31.xml"/></Relationships>
</file>

<file path=ppt/slides/_rels/slide11.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chart" Target="../charts/chart33.xml"/><Relationship Id="rId1" Type="http://schemas.openxmlformats.org/officeDocument/2006/relationships/slideLayout" Target="../slideLayouts/slideLayout7.xml"/><Relationship Id="rId5" Type="http://schemas.openxmlformats.org/officeDocument/2006/relationships/chart" Target="../charts/chart36.xml"/><Relationship Id="rId4" Type="http://schemas.openxmlformats.org/officeDocument/2006/relationships/chart" Target="../charts/chart35.xml"/></Relationships>
</file>

<file path=ppt/slides/_rels/slide12.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chart" Target="../charts/chart37.xml"/><Relationship Id="rId1" Type="http://schemas.openxmlformats.org/officeDocument/2006/relationships/slideLayout" Target="../slideLayouts/slideLayout7.xml"/><Relationship Id="rId4" Type="http://schemas.openxmlformats.org/officeDocument/2006/relationships/chart" Target="../charts/chart39.xml"/></Relationships>
</file>

<file path=ppt/slides/_rels/slide13.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chart" Target="../charts/chart4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chart" Target="../charts/chart4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chart" Target="../charts/chart8.xml"/><Relationship Id="rId4" Type="http://schemas.openxmlformats.org/officeDocument/2006/relationships/chart" Target="../charts/chart7.xml"/></Relationships>
</file>

<file path=ppt/slides/_rels/slide4.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7.xml"/><Relationship Id="rId4" Type="http://schemas.openxmlformats.org/officeDocument/2006/relationships/chart" Target="../charts/chart11.xml"/></Relationships>
</file>

<file path=ppt/slides/_rels/slide5.xml.rels><?xml version="1.0" encoding="UTF-8" standalone="yes"?>
<Relationships xmlns="http://schemas.openxmlformats.org/package/2006/relationships"><Relationship Id="rId3" Type="http://schemas.openxmlformats.org/officeDocument/2006/relationships/chart" Target="../charts/chart12.xml"/><Relationship Id="rId7" Type="http://schemas.openxmlformats.org/officeDocument/2006/relationships/chart" Target="../charts/chart16.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6.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chart" Target="../charts/chart19.xml"/><Relationship Id="rId1" Type="http://schemas.openxmlformats.org/officeDocument/2006/relationships/slideLayout" Target="../slideLayouts/slideLayout7.xml"/><Relationship Id="rId5" Type="http://schemas.openxmlformats.org/officeDocument/2006/relationships/chart" Target="../charts/chart22.xml"/><Relationship Id="rId4" Type="http://schemas.openxmlformats.org/officeDocument/2006/relationships/chart" Target="../charts/chart21.xml"/></Relationships>
</file>

<file path=ppt/slides/_rels/slide8.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chart" Target="../charts/chart2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7.xml"/><Relationship Id="rId5" Type="http://schemas.openxmlformats.org/officeDocument/2006/relationships/chart" Target="../charts/chart28.xml"/><Relationship Id="rId4" Type="http://schemas.openxmlformats.org/officeDocument/2006/relationships/chart" Target="../charts/char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00044" y="1510832"/>
            <a:ext cx="5143912" cy="3202832"/>
          </a:xfrm>
          <a:prstGeom prst="rect">
            <a:avLst/>
          </a:prstGeom>
        </p:spPr>
        <p:txBody>
          <a:bodyPr vert="horz" wrap="square" lIns="0" tIns="215932" rIns="0" bIns="0" rtlCol="0" anchor="ctr">
            <a:spAutoFit/>
          </a:bodyPr>
          <a:lstStyle/>
          <a:p>
            <a:pPr marL="2159" algn="ctr">
              <a:lnSpc>
                <a:spcPts val="6000"/>
              </a:lnSpc>
              <a:spcBef>
                <a:spcPts val="1700"/>
              </a:spcBef>
            </a:pPr>
            <a:r>
              <a:rPr lang="ja-JP" altLang="en-US" sz="4000" spc="-7" dirty="0">
                <a:latin typeface="游ゴシック Medium" panose="020B0500000000000000" pitchFamily="50" charset="-128"/>
                <a:ea typeface="游ゴシック Medium" panose="020B0500000000000000" pitchFamily="50" charset="-128"/>
                <a:cs typeface="Meiryo UI"/>
              </a:rPr>
              <a:t>市町村における</a:t>
            </a:r>
            <a:br>
              <a:rPr lang="en-US" altLang="ja-JP" sz="4000" spc="-7" dirty="0">
                <a:latin typeface="游ゴシック Medium" panose="020B0500000000000000" pitchFamily="50" charset="-128"/>
                <a:ea typeface="游ゴシック Medium" panose="020B0500000000000000" pitchFamily="50" charset="-128"/>
                <a:cs typeface="Meiryo UI"/>
              </a:rPr>
            </a:br>
            <a:r>
              <a:rPr lang="ja-JP" altLang="en-US" sz="4000" spc="-7" dirty="0">
                <a:latin typeface="游ゴシック Medium" panose="020B0500000000000000" pitchFamily="50" charset="-128"/>
                <a:ea typeface="游ゴシック Medium" panose="020B0500000000000000" pitchFamily="50" charset="-128"/>
                <a:cs typeface="Meiryo UI"/>
              </a:rPr>
              <a:t>発達障がい児者支援の</a:t>
            </a:r>
            <a:br>
              <a:rPr lang="en-US" altLang="ja-JP" sz="4000" spc="-7" dirty="0">
                <a:latin typeface="游ゴシック Medium" panose="020B0500000000000000" pitchFamily="50" charset="-128"/>
                <a:ea typeface="游ゴシック Medium" panose="020B0500000000000000" pitchFamily="50" charset="-128"/>
                <a:cs typeface="Meiryo UI"/>
              </a:rPr>
            </a:br>
            <a:r>
              <a:rPr lang="ja-JP" altLang="en-US" sz="4000" spc="-7" dirty="0">
                <a:latin typeface="游ゴシック Medium" panose="020B0500000000000000" pitchFamily="50" charset="-128"/>
                <a:ea typeface="游ゴシック Medium" panose="020B0500000000000000" pitchFamily="50" charset="-128"/>
                <a:cs typeface="Meiryo UI"/>
              </a:rPr>
              <a:t>取組状況（概要）</a:t>
            </a:r>
            <a:br>
              <a:rPr lang="en-US" altLang="ja-JP" sz="2800" spc="-7" dirty="0">
                <a:latin typeface="游ゴシック Medium" panose="020B0500000000000000" pitchFamily="50" charset="-128"/>
                <a:ea typeface="游ゴシック Medium" panose="020B0500000000000000" pitchFamily="50" charset="-128"/>
                <a:cs typeface="Meiryo UI"/>
              </a:rPr>
            </a:br>
            <a:r>
              <a:rPr lang="ja-JP" altLang="en-US" sz="2800" spc="-7" dirty="0">
                <a:latin typeface="游ゴシック Medium" panose="020B0500000000000000" pitchFamily="50" charset="-128"/>
                <a:ea typeface="游ゴシック Medium" panose="020B0500000000000000" pitchFamily="50" charset="-128"/>
                <a:cs typeface="Meiryo UI"/>
              </a:rPr>
              <a:t>（令和５年度取組の実績）</a:t>
            </a:r>
            <a:endParaRPr sz="4000" dirty="0">
              <a:latin typeface="游ゴシック Medium" panose="020B0500000000000000" pitchFamily="50" charset="-128"/>
              <a:ea typeface="游ゴシック Medium" panose="020B0500000000000000" pitchFamily="50" charset="-128"/>
              <a:cs typeface="Meiryo UI"/>
            </a:endParaRPr>
          </a:p>
        </p:txBody>
      </p:sp>
      <p:sp>
        <p:nvSpPr>
          <p:cNvPr id="6" name="object 6"/>
          <p:cNvSpPr txBox="1"/>
          <p:nvPr/>
        </p:nvSpPr>
        <p:spPr>
          <a:xfrm>
            <a:off x="2593769" y="5531179"/>
            <a:ext cx="3956462" cy="193387"/>
          </a:xfrm>
          <a:prstGeom prst="rect">
            <a:avLst/>
          </a:prstGeom>
        </p:spPr>
        <p:txBody>
          <a:bodyPr vert="horz" wrap="square" lIns="0" tIns="8637" rIns="0" bIns="0" rtlCol="0">
            <a:spAutoFit/>
          </a:bodyPr>
          <a:lstStyle/>
          <a:p>
            <a:pPr marL="8637" algn="ctr">
              <a:spcBef>
                <a:spcPts val="68"/>
              </a:spcBef>
            </a:pPr>
            <a:r>
              <a:rPr sz="1200" dirty="0">
                <a:latin typeface="MS Gothic"/>
                <a:cs typeface="MS Gothic"/>
              </a:rPr>
              <a:t>※</a:t>
            </a:r>
            <a:r>
              <a:rPr sz="1200" spc="-11" dirty="0">
                <a:latin typeface="Yu Gothic"/>
                <a:cs typeface="Yu Gothic"/>
              </a:rPr>
              <a:t>円グラフは単数回答、横棒グラフは複数回答</a:t>
            </a:r>
            <a:endParaRPr sz="1200" dirty="0">
              <a:latin typeface="Yu Gothic"/>
              <a:cs typeface="Yu Gothic"/>
            </a:endParaRPr>
          </a:p>
        </p:txBody>
      </p:sp>
      <p:sp>
        <p:nvSpPr>
          <p:cNvPr id="3" name="スライド番号プレースホルダー 2">
            <a:extLst>
              <a:ext uri="{FF2B5EF4-FFF2-40B4-BE49-F238E27FC236}">
                <a16:creationId xmlns:a16="http://schemas.microsoft.com/office/drawing/2014/main" id="{ADED2CC6-1D2A-44D9-9AE8-9D9A2CA05499}"/>
              </a:ext>
            </a:extLst>
          </p:cNvPr>
          <p:cNvSpPr>
            <a:spLocks noGrp="1"/>
          </p:cNvSpPr>
          <p:nvPr>
            <p:ph type="sldNum" sz="quarter" idx="12"/>
          </p:nvPr>
        </p:nvSpPr>
        <p:spPr/>
        <p:txBody>
          <a:bodyPr/>
          <a:lstStyle/>
          <a:p>
            <a:fld id="{1A6CC6A3-0406-4560-BB62-8974C004F5AE}" type="slidenum">
              <a:rPr kumimoji="1" lang="ja-JP" altLang="en-US" smtClean="0">
                <a:latin typeface="UD デジタル 教科書体 NK-B" panose="02020700000000000000" pitchFamily="18" charset="-128"/>
                <a:ea typeface="UD デジタル 教科書体 NK-B" panose="02020700000000000000" pitchFamily="18" charset="-128"/>
              </a:rPr>
              <a:t>1</a:t>
            </a:fld>
            <a:endParaRPr kumimoji="1" lang="ja-JP" altLang="en-US" dirty="0">
              <a:latin typeface="UD デジタル 教科書体 NK-B" panose="02020700000000000000" pitchFamily="18" charset="-128"/>
              <a:ea typeface="UD デジタル 教科書体 NK-B" panose="02020700000000000000" pitchFamily="18"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0C1A25B-E8D8-4388-B01D-1F7FB2471D9D}"/>
              </a:ext>
            </a:extLst>
          </p:cNvPr>
          <p:cNvSpPr txBox="1"/>
          <p:nvPr/>
        </p:nvSpPr>
        <p:spPr>
          <a:xfrm>
            <a:off x="164877" y="250175"/>
            <a:ext cx="9509802" cy="369332"/>
          </a:xfrm>
          <a:prstGeom prst="rect">
            <a:avLst/>
          </a:prstGeom>
          <a:noFill/>
        </p:spPr>
        <p:txBody>
          <a:bodyPr wrap="square" rtlCol="0">
            <a:spAutoFit/>
          </a:bodyPr>
          <a:lstStyle/>
          <a:p>
            <a:r>
              <a:rPr kumimoji="1" lang="ja-JP" altLang="en-US" dirty="0"/>
              <a:t>❸－</a:t>
            </a:r>
            <a:r>
              <a:rPr kumimoji="1" lang="ja-JP" altLang="en-US" sz="1600" dirty="0"/>
              <a:t>１　</a:t>
            </a:r>
            <a:r>
              <a:rPr kumimoji="1" lang="ja-JP" altLang="en-US" dirty="0"/>
              <a:t>教育分野における支援の充実 </a:t>
            </a:r>
            <a:r>
              <a:rPr kumimoji="1" lang="ja-JP" altLang="en-US" sz="1600" b="1" dirty="0"/>
              <a:t>－小中学校における取組－</a:t>
            </a:r>
          </a:p>
        </p:txBody>
      </p:sp>
      <p:sp>
        <p:nvSpPr>
          <p:cNvPr id="4" name="四角形: 角を丸くする 3">
            <a:extLst>
              <a:ext uri="{FF2B5EF4-FFF2-40B4-BE49-F238E27FC236}">
                <a16:creationId xmlns:a16="http://schemas.microsoft.com/office/drawing/2014/main" id="{C2637BCD-5EBD-4FF7-BC5B-C9A0D081B86B}"/>
              </a:ext>
            </a:extLst>
          </p:cNvPr>
          <p:cNvSpPr/>
          <p:nvPr/>
        </p:nvSpPr>
        <p:spPr>
          <a:xfrm>
            <a:off x="351064" y="746993"/>
            <a:ext cx="8441871" cy="1045027"/>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6700" marR="174625" lvl="0" indent="-175260" defTabSz="914400" eaLnBrk="1" fontAlgn="auto" latinLnBrk="0" hangingPunct="1">
              <a:lnSpc>
                <a:spcPct val="118300"/>
              </a:lnSpc>
              <a:spcBef>
                <a:spcPts val="165"/>
              </a:spcBef>
              <a:spcAft>
                <a:spcPts val="0"/>
              </a:spcAft>
              <a:buClrTx/>
              <a:buSzTx/>
              <a:buFontTx/>
              <a:buNone/>
              <a:tabLst/>
              <a:defRPr/>
            </a:pPr>
            <a:r>
              <a:rPr kumimoji="0" lang="ja-JP" altLang="en-US" sz="1200" b="1" i="0" u="none" strike="noStrike" kern="0" cap="none" spc="-25"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〇４０</a:t>
            </a:r>
            <a:r>
              <a:rPr kumimoji="0" lang="ja-JP" altLang="en-US" sz="1200" b="1" i="0" u="none" strike="noStrike" kern="0" cap="none" spc="-45"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市町村において、小・中学校の教員を対象に発達障がいに関する研修を実施しているとの回答。</a:t>
            </a:r>
            <a:endParaRPr kumimoji="0" lang="en-US" altLang="ja-JP" sz="1200" b="1" i="0" u="none" strike="noStrike" kern="0" cap="none" spc="-45"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endParaRPr>
          </a:p>
          <a:p>
            <a:pPr marL="266700" marR="174625" lvl="0" indent="-175260" defTabSz="914400" eaLnBrk="1" fontAlgn="auto" latinLnBrk="0" hangingPunct="1">
              <a:lnSpc>
                <a:spcPct val="118300"/>
              </a:lnSpc>
              <a:spcBef>
                <a:spcPts val="165"/>
              </a:spcBef>
              <a:spcAft>
                <a:spcPts val="0"/>
              </a:spcAft>
              <a:buClrTx/>
              <a:buSzTx/>
              <a:buFontTx/>
              <a:buNone/>
              <a:tabLst/>
              <a:defRPr/>
            </a:pPr>
            <a:r>
              <a:rPr lang="ja-JP" altLang="en-US" sz="1200" b="1" kern="0" spc="-45" dirty="0">
                <a:solidFill>
                  <a:srgbClr val="0D0D0D"/>
                </a:solidFill>
                <a:latin typeface="UD デジタル 教科書体 NK-B" panose="02020700000000000000" pitchFamily="18" charset="-128"/>
                <a:ea typeface="UD デジタル 教科書体 NK-B" panose="02020700000000000000" pitchFamily="18" charset="-128"/>
                <a:cs typeface="UD Digi Kyokasho NK-B"/>
              </a:rPr>
              <a:t>　 </a:t>
            </a:r>
            <a:r>
              <a:rPr kumimoji="0" lang="ja-JP" altLang="en-US" sz="1200" b="1" i="0" u="none" strike="noStrike" kern="0" cap="none" spc="-45"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研修内容としては、</a:t>
            </a:r>
            <a:r>
              <a:rPr kumimoji="0" lang="ja-JP" altLang="en-US" sz="1200" b="1" i="0" u="none" strike="noStrike" kern="0" cap="none" spc="-40"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 「発達障がいの定義・特性」 </a:t>
            </a:r>
            <a:r>
              <a:rPr kumimoji="0" lang="ja-JP" altLang="en-US" sz="1200" b="1" i="0" u="none" strike="noStrike" kern="0" cap="none" spc="-45"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「発達障がい児</a:t>
            </a:r>
            <a:r>
              <a:rPr kumimoji="0" lang="ja-JP" altLang="en-US" sz="1200" b="1" i="0" u="none" strike="noStrike" kern="0" cap="none" spc="-40"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への発達支援」が多く、次いで「具体的な検討事例」が多い。</a:t>
            </a:r>
            <a:endParaRPr kumimoji="0" lang="ja-JP" altLang="en-US" sz="1200" b="0" i="0" u="none" strike="noStrike" kern="0" cap="none" spc="0" normalizeH="0" baseline="0" noProof="0" dirty="0">
              <a:ln>
                <a:noFill/>
              </a:ln>
              <a:solidFill>
                <a:sysClr val="windowText" lastClr="000000"/>
              </a:solidFill>
              <a:effectLst/>
              <a:uLnTx/>
              <a:uFillTx/>
              <a:latin typeface="UD デジタル 教科書体 NK-B" panose="02020700000000000000" pitchFamily="18" charset="-128"/>
              <a:ea typeface="UD デジタル 教科書体 NK-B" panose="02020700000000000000" pitchFamily="18" charset="-128"/>
              <a:cs typeface="UD Digi Kyokasho NK-B"/>
            </a:endParaRPr>
          </a:p>
          <a:p>
            <a:pPr marL="91440" marR="0" lvl="0" indent="0" defTabSz="914400" eaLnBrk="1" fontAlgn="auto" latinLnBrk="0" hangingPunct="1">
              <a:lnSpc>
                <a:spcPct val="100000"/>
              </a:lnSpc>
              <a:spcBef>
                <a:spcPts val="265"/>
              </a:spcBef>
              <a:spcAft>
                <a:spcPts val="0"/>
              </a:spcAft>
              <a:buClrTx/>
              <a:buSzTx/>
              <a:buFontTx/>
              <a:buNone/>
              <a:tabLst/>
              <a:defRPr/>
            </a:pPr>
            <a:r>
              <a:rPr kumimoji="0" lang="ja-JP" altLang="en-US" sz="1200" b="1" i="0" u="none" strike="noStrike" kern="0" cap="none" spc="-25"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〇３８</a:t>
            </a:r>
            <a:r>
              <a:rPr kumimoji="0" lang="ja-JP" altLang="en-US" sz="1200" b="1" i="0" u="none" strike="noStrike" kern="0" cap="none" spc="-45"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市町村において、小・中学校を対象に、発達障がいに関する支援力を高めるための巡回支援を実施。</a:t>
            </a:r>
            <a:endParaRPr kumimoji="1" lang="ja-JP" altLang="en-US" dirty="0">
              <a:latin typeface="UD デジタル 教科書体 NK-B" panose="02020700000000000000" pitchFamily="18" charset="-128"/>
              <a:ea typeface="UD デジタル 教科書体 NK-B" panose="02020700000000000000" pitchFamily="18" charset="-128"/>
            </a:endParaRPr>
          </a:p>
        </p:txBody>
      </p:sp>
      <p:graphicFrame>
        <p:nvGraphicFramePr>
          <p:cNvPr id="6" name="グラフ 5">
            <a:extLst>
              <a:ext uri="{FF2B5EF4-FFF2-40B4-BE49-F238E27FC236}">
                <a16:creationId xmlns:a16="http://schemas.microsoft.com/office/drawing/2014/main" id="{09339301-4D45-4B9B-88D2-ABA7AE487A65}"/>
              </a:ext>
            </a:extLst>
          </p:cNvPr>
          <p:cNvGraphicFramePr>
            <a:graphicFrameLocks/>
          </p:cNvGraphicFramePr>
          <p:nvPr/>
        </p:nvGraphicFramePr>
        <p:xfrm>
          <a:off x="351063" y="1993371"/>
          <a:ext cx="3623311" cy="231737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グラフ 6">
            <a:extLst>
              <a:ext uri="{FF2B5EF4-FFF2-40B4-BE49-F238E27FC236}">
                <a16:creationId xmlns:a16="http://schemas.microsoft.com/office/drawing/2014/main" id="{79B4B8B5-F909-419B-B294-B448E9256221}"/>
              </a:ext>
            </a:extLst>
          </p:cNvPr>
          <p:cNvGraphicFramePr>
            <a:graphicFrameLocks/>
          </p:cNvGraphicFramePr>
          <p:nvPr/>
        </p:nvGraphicFramePr>
        <p:xfrm>
          <a:off x="4057650" y="1993372"/>
          <a:ext cx="4735285" cy="272558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グラフ 7">
            <a:extLst>
              <a:ext uri="{FF2B5EF4-FFF2-40B4-BE49-F238E27FC236}">
                <a16:creationId xmlns:a16="http://schemas.microsoft.com/office/drawing/2014/main" id="{3339D8FA-D29F-440E-95E9-85D1CD8E7D1C}"/>
              </a:ext>
            </a:extLst>
          </p:cNvPr>
          <p:cNvGraphicFramePr>
            <a:graphicFrameLocks/>
          </p:cNvGraphicFramePr>
          <p:nvPr/>
        </p:nvGraphicFramePr>
        <p:xfrm>
          <a:off x="351063" y="4416878"/>
          <a:ext cx="3623309" cy="2190947"/>
        </p:xfrm>
        <a:graphic>
          <a:graphicData uri="http://schemas.openxmlformats.org/drawingml/2006/chart">
            <c:chart xmlns:c="http://schemas.openxmlformats.org/drawingml/2006/chart" xmlns:r="http://schemas.openxmlformats.org/officeDocument/2006/relationships" r:id="rId4"/>
          </a:graphicData>
        </a:graphic>
      </p:graphicFrame>
      <p:sp>
        <p:nvSpPr>
          <p:cNvPr id="3" name="スライド番号プレースホルダー 2">
            <a:extLst>
              <a:ext uri="{FF2B5EF4-FFF2-40B4-BE49-F238E27FC236}">
                <a16:creationId xmlns:a16="http://schemas.microsoft.com/office/drawing/2014/main" id="{DE04633D-2D45-4F9E-A7C1-C3200AAF55BB}"/>
              </a:ext>
            </a:extLst>
          </p:cNvPr>
          <p:cNvSpPr>
            <a:spLocks noGrp="1"/>
          </p:cNvSpPr>
          <p:nvPr>
            <p:ph type="sldNum" sz="quarter" idx="12"/>
          </p:nvPr>
        </p:nvSpPr>
        <p:spPr/>
        <p:txBody>
          <a:bodyPr/>
          <a:lstStyle/>
          <a:p>
            <a:fld id="{1A6CC6A3-0406-4560-BB62-8974C004F5AE}" type="slidenum">
              <a:rPr kumimoji="1" lang="ja-JP" altLang="en-US" smtClean="0"/>
              <a:t>10</a:t>
            </a:fld>
            <a:endParaRPr kumimoji="1" lang="ja-JP" altLang="en-US"/>
          </a:p>
        </p:txBody>
      </p:sp>
      <p:graphicFrame>
        <p:nvGraphicFramePr>
          <p:cNvPr id="10" name="グラフ 9">
            <a:extLst>
              <a:ext uri="{FF2B5EF4-FFF2-40B4-BE49-F238E27FC236}">
                <a16:creationId xmlns:a16="http://schemas.microsoft.com/office/drawing/2014/main" id="{231D7B4A-A3D4-455A-91EA-5FBABCACA219}"/>
              </a:ext>
            </a:extLst>
          </p:cNvPr>
          <p:cNvGraphicFramePr>
            <a:graphicFrameLocks/>
          </p:cNvGraphicFramePr>
          <p:nvPr>
            <p:extLst>
              <p:ext uri="{D42A27DB-BD31-4B8C-83A1-F6EECF244321}">
                <p14:modId xmlns:p14="http://schemas.microsoft.com/office/powerpoint/2010/main" val="1738758651"/>
              </p:ext>
            </p:extLst>
          </p:nvPr>
        </p:nvGraphicFramePr>
        <p:xfrm>
          <a:off x="4057649" y="4794265"/>
          <a:ext cx="4735285" cy="181356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063589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0C1A25B-E8D8-4388-B01D-1F7FB2471D9D}"/>
              </a:ext>
            </a:extLst>
          </p:cNvPr>
          <p:cNvSpPr txBox="1"/>
          <p:nvPr/>
        </p:nvSpPr>
        <p:spPr>
          <a:xfrm>
            <a:off x="122468" y="181425"/>
            <a:ext cx="9743279" cy="369332"/>
          </a:xfrm>
          <a:prstGeom prst="rect">
            <a:avLst/>
          </a:prstGeom>
          <a:noFill/>
        </p:spPr>
        <p:txBody>
          <a:bodyPr wrap="square" rtlCol="0">
            <a:spAutoFit/>
          </a:bodyPr>
          <a:lstStyle/>
          <a:p>
            <a:r>
              <a:rPr kumimoji="1" lang="ja-JP" altLang="en-US" dirty="0"/>
              <a:t>❸－</a:t>
            </a:r>
            <a:r>
              <a:rPr kumimoji="1" lang="ja-JP" altLang="en-US" sz="1600" dirty="0"/>
              <a:t>２　</a:t>
            </a:r>
            <a:r>
              <a:rPr kumimoji="1" lang="ja-JP" altLang="en-US" dirty="0"/>
              <a:t>教育分野における支援の充実 </a:t>
            </a:r>
            <a:r>
              <a:rPr kumimoji="1" lang="ja-JP" altLang="en-US" sz="1400" b="1" dirty="0"/>
              <a:t>－教育と福祉の連携を推進するための方策－</a:t>
            </a:r>
            <a:endParaRPr kumimoji="1" lang="ja-JP" altLang="en-US" sz="1600" b="1" dirty="0"/>
          </a:p>
        </p:txBody>
      </p:sp>
      <p:sp>
        <p:nvSpPr>
          <p:cNvPr id="4" name="四角形: 角を丸くする 3">
            <a:extLst>
              <a:ext uri="{FF2B5EF4-FFF2-40B4-BE49-F238E27FC236}">
                <a16:creationId xmlns:a16="http://schemas.microsoft.com/office/drawing/2014/main" id="{C2637BCD-5EBD-4FF7-BC5B-C9A0D081B86B}"/>
              </a:ext>
            </a:extLst>
          </p:cNvPr>
          <p:cNvSpPr/>
          <p:nvPr/>
        </p:nvSpPr>
        <p:spPr>
          <a:xfrm>
            <a:off x="164877" y="617588"/>
            <a:ext cx="8772524" cy="130674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5260" marR="0" lvl="0" indent="0" defTabSz="91440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25"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〇</a:t>
            </a:r>
            <a:r>
              <a:rPr lang="ja-JP" altLang="en-US" sz="1200" b="1" kern="0" spc="-25" dirty="0">
                <a:solidFill>
                  <a:srgbClr val="0D0D0D"/>
                </a:solidFill>
                <a:latin typeface="UD デジタル 教科書体 NK-B" panose="02020700000000000000" pitchFamily="18" charset="-128"/>
                <a:ea typeface="UD デジタル 教科書体 NK-B" panose="02020700000000000000" pitchFamily="18" charset="-128"/>
                <a:cs typeface="UD Digi Kyokasho NK-B"/>
              </a:rPr>
              <a:t>３４</a:t>
            </a:r>
            <a:r>
              <a:rPr kumimoji="0" lang="ja-JP" altLang="en-US" sz="1200" b="1" i="0" u="none" strike="noStrike" kern="0" cap="none" spc="-25"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市町村において、教育と福祉の関係構築の「場」を設置と回答。</a:t>
            </a:r>
            <a:endParaRPr kumimoji="0" lang="ja-JP" altLang="en-US" sz="1200" b="0" i="0" u="none" strike="noStrike" kern="0" cap="none" spc="0" normalizeH="0" baseline="0" noProof="0" dirty="0">
              <a:ln>
                <a:noFill/>
              </a:ln>
              <a:solidFill>
                <a:sysClr val="windowText" lastClr="000000"/>
              </a:solidFill>
              <a:effectLst/>
              <a:uLnTx/>
              <a:uFillTx/>
              <a:latin typeface="UD デジタル 教科書体 NK-B" panose="02020700000000000000" pitchFamily="18" charset="-128"/>
              <a:ea typeface="UD デジタル 教科書体 NK-B" panose="02020700000000000000" pitchFamily="18" charset="-128"/>
              <a:cs typeface="UD Digi Kyokasho NK-B"/>
            </a:endParaRPr>
          </a:p>
          <a:p>
            <a:pPr marL="175260" marR="0" lvl="0" indent="0" defTabSz="914400" eaLnBrk="1" fontAlgn="auto" latinLnBrk="0" hangingPunct="1">
              <a:lnSpc>
                <a:spcPct val="100000"/>
              </a:lnSpc>
              <a:spcBef>
                <a:spcPts val="265"/>
              </a:spcBef>
              <a:spcAft>
                <a:spcPts val="0"/>
              </a:spcAft>
              <a:buClrTx/>
              <a:buSzTx/>
              <a:buFontTx/>
              <a:buNone/>
              <a:tabLst/>
              <a:defRPr/>
            </a:pPr>
            <a:r>
              <a:rPr kumimoji="0" lang="ja-JP" altLang="en-US" sz="1200" b="1" i="0" u="none" strike="noStrike" kern="0" cap="none" spc="-30"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〇教職員等への福祉制度の周知等の取組みについては、教職員の研修の場での説明や相談窓口のハンドブックの配布を実施。</a:t>
            </a:r>
            <a:endParaRPr kumimoji="0" lang="ja-JP" altLang="en-US" sz="1200" b="0" i="0" u="none" strike="noStrike" kern="0" cap="none" spc="0" normalizeH="0" baseline="0" noProof="0" dirty="0">
              <a:ln>
                <a:noFill/>
              </a:ln>
              <a:solidFill>
                <a:sysClr val="windowText" lastClr="000000"/>
              </a:solidFill>
              <a:effectLst/>
              <a:uLnTx/>
              <a:uFillTx/>
              <a:latin typeface="UD デジタル 教科書体 NK-B" panose="02020700000000000000" pitchFamily="18" charset="-128"/>
              <a:ea typeface="UD デジタル 教科書体 NK-B" panose="02020700000000000000" pitchFamily="18" charset="-128"/>
              <a:cs typeface="UD Digi Kyokasho NK-B"/>
            </a:endParaRPr>
          </a:p>
          <a:p>
            <a:pPr marL="260985" marR="5080" lvl="0" indent="-85725" defTabSz="914400" eaLnBrk="1" fontAlgn="auto" latinLnBrk="0" hangingPunct="1">
              <a:lnSpc>
                <a:spcPct val="100000"/>
              </a:lnSpc>
              <a:spcBef>
                <a:spcPts val="60"/>
              </a:spcBef>
              <a:spcAft>
                <a:spcPts val="0"/>
              </a:spcAft>
              <a:buClrTx/>
              <a:buSzTx/>
              <a:buFontTx/>
              <a:buNone/>
              <a:tabLst/>
              <a:defRPr/>
            </a:pPr>
            <a:r>
              <a:rPr kumimoji="0" lang="ja-JP" altLang="en-US" sz="1200" b="1" i="0" u="none" strike="noStrike" kern="0" cap="none" spc="-25"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〇学校と障がい児通所支援事業所等の連携については、</a:t>
            </a:r>
            <a:r>
              <a:rPr lang="en-US" altLang="ja-JP" sz="1200" b="1" kern="0" spc="-25" dirty="0">
                <a:solidFill>
                  <a:srgbClr val="0D0D0D"/>
                </a:solidFill>
                <a:latin typeface="UD デジタル 教科書体 NK-B" panose="02020700000000000000" pitchFamily="18" charset="-128"/>
                <a:ea typeface="UD デジタル 教科書体 NK-B" panose="02020700000000000000" pitchFamily="18" charset="-128"/>
                <a:cs typeface="UD Digi Kyokasho NK-B"/>
              </a:rPr>
              <a:t>13</a:t>
            </a:r>
            <a:r>
              <a:rPr kumimoji="0" lang="ja-JP" altLang="en-US" sz="1200" b="1" i="0" u="none" strike="noStrike" kern="0" cap="none" spc="-25"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市町村において「福祉分野から学校への支援について、連携方法を整理」、６市</a:t>
            </a:r>
            <a:r>
              <a:rPr kumimoji="0" lang="ja-JP" altLang="en-US" sz="1200" b="1" i="0" u="none" strike="noStrike" kern="0" cap="none" spc="-5"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町村において「</a:t>
            </a:r>
            <a:r>
              <a:rPr kumimoji="0" lang="ja-JP" altLang="en-US" sz="1200" b="1" i="0" u="none" strike="noStrike" kern="0" cap="none" spc="-20" normalizeH="0" baseline="0" noProof="0" dirty="0">
                <a:ln>
                  <a:noFill/>
                </a:ln>
                <a:solidFill>
                  <a:sysClr val="windowText" lastClr="000000"/>
                </a:solidFill>
                <a:effectLst/>
                <a:uLnTx/>
                <a:uFillTx/>
                <a:latin typeface="UD デジタル 教科書体 NK-B" panose="02020700000000000000" pitchFamily="18" charset="-128"/>
                <a:ea typeface="UD デジタル 教科書体 NK-B" panose="02020700000000000000" pitchFamily="18" charset="-128"/>
                <a:cs typeface="UD Digi Kyokasho NK-B"/>
              </a:rPr>
              <a:t>個別の教育支援計画や個別支援計画の作成にお いて、学校と障がい児通所支援事業所等間で調整するスキームを構</a:t>
            </a:r>
            <a:r>
              <a:rPr kumimoji="0" lang="ja-JP" altLang="en-US" sz="1200" b="1" i="0" u="none" strike="noStrike" kern="0" cap="none" spc="-5" normalizeH="0" baseline="0" noProof="0" dirty="0">
                <a:ln>
                  <a:noFill/>
                </a:ln>
                <a:solidFill>
                  <a:sysClr val="windowText" lastClr="000000"/>
                </a:solidFill>
                <a:effectLst/>
                <a:uLnTx/>
                <a:uFillTx/>
                <a:latin typeface="UD デジタル 教科書体 NK-B" panose="02020700000000000000" pitchFamily="18" charset="-128"/>
                <a:ea typeface="UD デジタル 教科書体 NK-B" panose="02020700000000000000" pitchFamily="18" charset="-128"/>
                <a:cs typeface="UD Digi Kyokasho NK-B"/>
              </a:rPr>
              <a:t>築」等の取組みを実施。</a:t>
            </a:r>
            <a:endParaRPr kumimoji="0" lang="ja-JP" altLang="en-US" sz="1200" b="0" i="0" u="none" strike="noStrike" kern="0" cap="none" spc="0" normalizeH="0" baseline="0" noProof="0" dirty="0">
              <a:ln>
                <a:noFill/>
              </a:ln>
              <a:solidFill>
                <a:sysClr val="windowText" lastClr="000000"/>
              </a:solidFill>
              <a:effectLst/>
              <a:uLnTx/>
              <a:uFillTx/>
              <a:latin typeface="UD デジタル 教科書体 NK-B" panose="02020700000000000000" pitchFamily="18" charset="-128"/>
              <a:ea typeface="UD デジタル 教科書体 NK-B" panose="02020700000000000000" pitchFamily="18" charset="-128"/>
              <a:cs typeface="UD Digi Kyokasho NK-B"/>
            </a:endParaRPr>
          </a:p>
        </p:txBody>
      </p:sp>
      <p:graphicFrame>
        <p:nvGraphicFramePr>
          <p:cNvPr id="7" name="グラフ 6">
            <a:extLst>
              <a:ext uri="{FF2B5EF4-FFF2-40B4-BE49-F238E27FC236}">
                <a16:creationId xmlns:a16="http://schemas.microsoft.com/office/drawing/2014/main" id="{4EB49C83-41B4-4CD0-ABB2-D11800405EC5}"/>
              </a:ext>
            </a:extLst>
          </p:cNvPr>
          <p:cNvGraphicFramePr>
            <a:graphicFrameLocks/>
          </p:cNvGraphicFramePr>
          <p:nvPr>
            <p:extLst>
              <p:ext uri="{D42A27DB-BD31-4B8C-83A1-F6EECF244321}">
                <p14:modId xmlns:p14="http://schemas.microsoft.com/office/powerpoint/2010/main" val="1515281684"/>
              </p:ext>
            </p:extLst>
          </p:nvPr>
        </p:nvGraphicFramePr>
        <p:xfrm>
          <a:off x="2441121" y="2041883"/>
          <a:ext cx="2457449" cy="286566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グラフ 7">
            <a:extLst>
              <a:ext uri="{FF2B5EF4-FFF2-40B4-BE49-F238E27FC236}">
                <a16:creationId xmlns:a16="http://schemas.microsoft.com/office/drawing/2014/main" id="{AFB11EB7-A370-4839-9FA1-8BD7E4F3427D}"/>
              </a:ext>
            </a:extLst>
          </p:cNvPr>
          <p:cNvGraphicFramePr>
            <a:graphicFrameLocks/>
          </p:cNvGraphicFramePr>
          <p:nvPr>
            <p:extLst>
              <p:ext uri="{D42A27DB-BD31-4B8C-83A1-F6EECF244321}">
                <p14:modId xmlns:p14="http://schemas.microsoft.com/office/powerpoint/2010/main" val="1356663620"/>
              </p:ext>
            </p:extLst>
          </p:nvPr>
        </p:nvGraphicFramePr>
        <p:xfrm>
          <a:off x="4971032" y="2041882"/>
          <a:ext cx="4050500" cy="198311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表 2">
            <a:extLst>
              <a:ext uri="{FF2B5EF4-FFF2-40B4-BE49-F238E27FC236}">
                <a16:creationId xmlns:a16="http://schemas.microsoft.com/office/drawing/2014/main" id="{BF476D5F-30A2-4BF4-A646-2C4D1F37E154}"/>
              </a:ext>
            </a:extLst>
          </p:cNvPr>
          <p:cNvGraphicFramePr>
            <a:graphicFrameLocks noGrp="1"/>
          </p:cNvGraphicFramePr>
          <p:nvPr>
            <p:extLst>
              <p:ext uri="{D42A27DB-BD31-4B8C-83A1-F6EECF244321}">
                <p14:modId xmlns:p14="http://schemas.microsoft.com/office/powerpoint/2010/main" val="1108264712"/>
              </p:ext>
            </p:extLst>
          </p:nvPr>
        </p:nvGraphicFramePr>
        <p:xfrm>
          <a:off x="302079" y="5025094"/>
          <a:ext cx="4457698" cy="1476705"/>
        </p:xfrm>
        <a:graphic>
          <a:graphicData uri="http://schemas.openxmlformats.org/drawingml/2006/table">
            <a:tbl>
              <a:tblPr/>
              <a:tblGrid>
                <a:gridCol w="4138571">
                  <a:extLst>
                    <a:ext uri="{9D8B030D-6E8A-4147-A177-3AD203B41FA5}">
                      <a16:colId xmlns:a16="http://schemas.microsoft.com/office/drawing/2014/main" val="1367532009"/>
                    </a:ext>
                  </a:extLst>
                </a:gridCol>
                <a:gridCol w="319127">
                  <a:extLst>
                    <a:ext uri="{9D8B030D-6E8A-4147-A177-3AD203B41FA5}">
                      <a16:colId xmlns:a16="http://schemas.microsoft.com/office/drawing/2014/main" val="3576255234"/>
                    </a:ext>
                  </a:extLst>
                </a:gridCol>
              </a:tblGrid>
              <a:tr h="409673">
                <a:tc gridSpan="2">
                  <a:txBody>
                    <a:bodyPr/>
                    <a:lstStyle/>
                    <a:p>
                      <a:pPr algn="l" fontAlgn="ctr"/>
                      <a:r>
                        <a:rPr lang="ja-JP" altLang="en-US" sz="1050" b="0" i="0" u="none" strike="noStrike" dirty="0">
                          <a:solidFill>
                            <a:srgbClr val="000000"/>
                          </a:solidFill>
                          <a:effectLst/>
                          <a:latin typeface="Yu Gothic" panose="020B0400000000000000" pitchFamily="50" charset="-128"/>
                          <a:ea typeface="Yu Gothic" panose="020B0400000000000000" pitchFamily="50" charset="-128"/>
                        </a:rPr>
                        <a:t>（４）（３）で「構築している」と答えた市町村の取組み</a:t>
                      </a:r>
                    </a:p>
                  </a:txBody>
                  <a:tcPr marL="7620" marR="7620" marT="7620" marB="0" anchor="ctr">
                    <a:lnL>
                      <a:noFill/>
                    </a:lnL>
                    <a:lnR>
                      <a:noFill/>
                    </a:lnR>
                    <a:lnT>
                      <a:noFill/>
                    </a:lnT>
                    <a:lnB w="6350" cap="flat" cmpd="sng" algn="ctr">
                      <a:solidFill>
                        <a:srgbClr val="D0CECE"/>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2613511320"/>
                  </a:ext>
                </a:extLst>
              </a:tr>
              <a:tr h="510776">
                <a:tc>
                  <a:txBody>
                    <a:bodyPr/>
                    <a:lstStyle/>
                    <a:p>
                      <a:pPr algn="l" fontAlgn="ctr"/>
                      <a:r>
                        <a:rPr lang="ja-JP" altLang="en-US" sz="1050" b="0" i="0" u="none" strike="noStrike" dirty="0">
                          <a:solidFill>
                            <a:srgbClr val="000000"/>
                          </a:solidFill>
                          <a:effectLst/>
                          <a:latin typeface="Yu Gothic" panose="020B0400000000000000" pitchFamily="50" charset="-128"/>
                          <a:ea typeface="Yu Gothic" panose="020B0400000000000000" pitchFamily="50" charset="-128"/>
                        </a:rPr>
                        <a:t>個別の教育支援計画や個別支援計画の作成において、</a:t>
                      </a:r>
                      <a:br>
                        <a:rPr lang="ja-JP" altLang="en-US" sz="1050" b="0" i="0" u="none" strike="noStrike" dirty="0">
                          <a:solidFill>
                            <a:srgbClr val="000000"/>
                          </a:solidFill>
                          <a:effectLst/>
                          <a:latin typeface="Yu Gothic" panose="020B0400000000000000" pitchFamily="50" charset="-128"/>
                          <a:ea typeface="Yu Gothic" panose="020B0400000000000000" pitchFamily="50" charset="-128"/>
                        </a:rPr>
                      </a:br>
                      <a:r>
                        <a:rPr lang="ja-JP" altLang="en-US" sz="1050" b="0" i="0" u="none" strike="noStrike" dirty="0">
                          <a:solidFill>
                            <a:srgbClr val="000000"/>
                          </a:solidFill>
                          <a:effectLst/>
                          <a:latin typeface="Yu Gothic" panose="020B0400000000000000" pitchFamily="50" charset="-128"/>
                          <a:ea typeface="Yu Gothic" panose="020B0400000000000000" pitchFamily="50" charset="-128"/>
                        </a:rPr>
                        <a:t>学校と障がい児通所支援事業所等間で調整するスキームを構築</a:t>
                      </a:r>
                    </a:p>
                  </a:txBody>
                  <a:tcPr marL="7620" marR="7620" marT="7620" marB="0" anchor="ctr">
                    <a:lnL w="6350" cap="flat" cmpd="sng" algn="ctr">
                      <a:solidFill>
                        <a:srgbClr val="D0CECE"/>
                      </a:solidFill>
                      <a:prstDash val="solid"/>
                      <a:round/>
                      <a:headEnd type="none" w="med" len="med"/>
                      <a:tailEnd type="none" w="med" len="med"/>
                    </a:lnL>
                    <a:lnR w="6350" cap="flat" cmpd="sng" algn="ctr">
                      <a:solidFill>
                        <a:srgbClr val="D0CECE"/>
                      </a:solidFill>
                      <a:prstDash val="solid"/>
                      <a:round/>
                      <a:headEnd type="none" w="med" len="med"/>
                      <a:tailEnd type="none" w="med" len="med"/>
                    </a:lnR>
                    <a:lnT w="6350" cap="flat" cmpd="sng" algn="ctr">
                      <a:solidFill>
                        <a:srgbClr val="D0CECE"/>
                      </a:solidFill>
                      <a:prstDash val="solid"/>
                      <a:round/>
                      <a:headEnd type="none" w="med" len="med"/>
                      <a:tailEnd type="none" w="med" len="med"/>
                    </a:lnT>
                    <a:lnB w="6350" cap="flat" cmpd="sng" algn="ctr">
                      <a:solidFill>
                        <a:srgbClr val="D0CECE"/>
                      </a:solidFill>
                      <a:prstDash val="solid"/>
                      <a:round/>
                      <a:headEnd type="none" w="med" len="med"/>
                      <a:tailEnd type="none" w="med" len="med"/>
                    </a:lnB>
                    <a:solidFill>
                      <a:srgbClr val="E7E6E6"/>
                    </a:solidFill>
                  </a:tcPr>
                </a:tc>
                <a:tc>
                  <a:txBody>
                    <a:bodyPr/>
                    <a:lstStyle/>
                    <a:p>
                      <a:pPr algn="r" fontAlgn="ctr"/>
                      <a:r>
                        <a:rPr lang="en-US" altLang="ja-JP" sz="1100" b="0" i="0" u="none" strike="noStrike" dirty="0">
                          <a:solidFill>
                            <a:srgbClr val="000000"/>
                          </a:solidFill>
                          <a:effectLst/>
                          <a:latin typeface="Yu Gothic" panose="020B0400000000000000" pitchFamily="50" charset="-128"/>
                          <a:ea typeface="Yu Gothic" panose="020B0400000000000000" pitchFamily="50" charset="-128"/>
                        </a:rPr>
                        <a:t>6</a:t>
                      </a:r>
                    </a:p>
                  </a:txBody>
                  <a:tcPr marL="7620" marR="7620" marT="7620" marB="0" anchor="ctr">
                    <a:lnL w="6350" cap="flat" cmpd="sng" algn="ctr">
                      <a:solidFill>
                        <a:srgbClr val="D0CECE"/>
                      </a:solidFill>
                      <a:prstDash val="solid"/>
                      <a:round/>
                      <a:headEnd type="none" w="med" len="med"/>
                      <a:tailEnd type="none" w="med" len="med"/>
                    </a:lnL>
                    <a:lnR w="6350" cap="flat" cmpd="sng" algn="ctr">
                      <a:solidFill>
                        <a:srgbClr val="D0CECE"/>
                      </a:solidFill>
                      <a:prstDash val="solid"/>
                      <a:round/>
                      <a:headEnd type="none" w="med" len="med"/>
                      <a:tailEnd type="none" w="med" len="med"/>
                    </a:lnR>
                    <a:lnT w="6350" cap="flat" cmpd="sng" algn="ctr">
                      <a:solidFill>
                        <a:srgbClr val="D0CECE"/>
                      </a:solidFill>
                      <a:prstDash val="solid"/>
                      <a:round/>
                      <a:headEnd type="none" w="med" len="med"/>
                      <a:tailEnd type="none" w="med" len="med"/>
                    </a:lnT>
                    <a:lnB w="6350" cap="flat" cmpd="sng" algn="ctr">
                      <a:solidFill>
                        <a:srgbClr val="D0CECE"/>
                      </a:solidFill>
                      <a:prstDash val="solid"/>
                      <a:round/>
                      <a:headEnd type="none" w="med" len="med"/>
                      <a:tailEnd type="none" w="med" len="med"/>
                    </a:lnB>
                    <a:solidFill>
                      <a:srgbClr val="E7E6E6"/>
                    </a:solidFill>
                  </a:tcPr>
                </a:tc>
                <a:extLst>
                  <a:ext uri="{0D108BD9-81ED-4DB2-BD59-A6C34878D82A}">
                    <a16:rowId xmlns:a16="http://schemas.microsoft.com/office/drawing/2014/main" val="2135948021"/>
                  </a:ext>
                </a:extLst>
              </a:tr>
              <a:tr h="332791">
                <a:tc>
                  <a:txBody>
                    <a:bodyPr/>
                    <a:lstStyle/>
                    <a:p>
                      <a:pPr algn="l" fontAlgn="ctr"/>
                      <a:r>
                        <a:rPr lang="ja-JP" altLang="en-US" sz="1050" b="0" i="0" u="none" strike="noStrike" dirty="0">
                          <a:solidFill>
                            <a:srgbClr val="000000"/>
                          </a:solidFill>
                          <a:effectLst/>
                          <a:latin typeface="Yu Gothic" panose="020B0400000000000000" pitchFamily="50" charset="-128"/>
                          <a:ea typeface="Yu Gothic" panose="020B0400000000000000" pitchFamily="50" charset="-128"/>
                        </a:rPr>
                        <a:t>福祉分野からの学校への支援について、連携方法を整理</a:t>
                      </a:r>
                    </a:p>
                  </a:txBody>
                  <a:tcPr marL="7620" marR="7620" marT="7620" marB="0" anchor="ctr">
                    <a:lnL w="6350" cap="flat" cmpd="sng" algn="ctr">
                      <a:solidFill>
                        <a:srgbClr val="D0CECE"/>
                      </a:solidFill>
                      <a:prstDash val="solid"/>
                      <a:round/>
                      <a:headEnd type="none" w="med" len="med"/>
                      <a:tailEnd type="none" w="med" len="med"/>
                    </a:lnL>
                    <a:lnR w="6350" cap="flat" cmpd="sng" algn="ctr">
                      <a:solidFill>
                        <a:srgbClr val="D0CECE"/>
                      </a:solidFill>
                      <a:prstDash val="solid"/>
                      <a:round/>
                      <a:headEnd type="none" w="med" len="med"/>
                      <a:tailEnd type="none" w="med" len="med"/>
                    </a:lnR>
                    <a:lnT w="6350" cap="flat" cmpd="sng" algn="ctr">
                      <a:solidFill>
                        <a:srgbClr val="D0CECE"/>
                      </a:solidFill>
                      <a:prstDash val="solid"/>
                      <a:round/>
                      <a:headEnd type="none" w="med" len="med"/>
                      <a:tailEnd type="none" w="med" len="med"/>
                    </a:lnT>
                    <a:lnB w="6350" cap="flat" cmpd="sng" algn="ctr">
                      <a:solidFill>
                        <a:srgbClr val="D0CECE"/>
                      </a:solidFill>
                      <a:prstDash val="solid"/>
                      <a:round/>
                      <a:headEnd type="none" w="med" len="med"/>
                      <a:tailEnd type="none" w="med" len="med"/>
                    </a:lnB>
                  </a:tcPr>
                </a:tc>
                <a:tc>
                  <a:txBody>
                    <a:bodyPr/>
                    <a:lstStyle/>
                    <a:p>
                      <a:pPr algn="r" fontAlgn="ctr"/>
                      <a:r>
                        <a:rPr lang="en-US" altLang="ja-JP" sz="1100" b="0" i="0" u="none" strike="noStrike">
                          <a:solidFill>
                            <a:srgbClr val="000000"/>
                          </a:solidFill>
                          <a:effectLst/>
                          <a:latin typeface="Yu Gothic" panose="020B0400000000000000" pitchFamily="50" charset="-128"/>
                          <a:ea typeface="Yu Gothic" panose="020B0400000000000000" pitchFamily="50" charset="-128"/>
                        </a:rPr>
                        <a:t>13</a:t>
                      </a:r>
                    </a:p>
                  </a:txBody>
                  <a:tcPr marL="7620" marR="7620" marT="7620" marB="0" anchor="ctr">
                    <a:lnL w="6350" cap="flat" cmpd="sng" algn="ctr">
                      <a:solidFill>
                        <a:srgbClr val="D0CECE"/>
                      </a:solidFill>
                      <a:prstDash val="solid"/>
                      <a:round/>
                      <a:headEnd type="none" w="med" len="med"/>
                      <a:tailEnd type="none" w="med" len="med"/>
                    </a:lnL>
                    <a:lnR w="6350" cap="flat" cmpd="sng" algn="ctr">
                      <a:solidFill>
                        <a:srgbClr val="D0CECE"/>
                      </a:solidFill>
                      <a:prstDash val="solid"/>
                      <a:round/>
                      <a:headEnd type="none" w="med" len="med"/>
                      <a:tailEnd type="none" w="med" len="med"/>
                    </a:lnR>
                    <a:lnT w="6350" cap="flat" cmpd="sng" algn="ctr">
                      <a:solidFill>
                        <a:srgbClr val="D0CECE"/>
                      </a:solidFill>
                      <a:prstDash val="solid"/>
                      <a:round/>
                      <a:headEnd type="none" w="med" len="med"/>
                      <a:tailEnd type="none" w="med" len="med"/>
                    </a:lnT>
                    <a:lnB w="6350" cap="flat" cmpd="sng" algn="ctr">
                      <a:solidFill>
                        <a:srgbClr val="D0CECE"/>
                      </a:solidFill>
                      <a:prstDash val="solid"/>
                      <a:round/>
                      <a:headEnd type="none" w="med" len="med"/>
                      <a:tailEnd type="none" w="med" len="med"/>
                    </a:lnB>
                  </a:tcPr>
                </a:tc>
                <a:extLst>
                  <a:ext uri="{0D108BD9-81ED-4DB2-BD59-A6C34878D82A}">
                    <a16:rowId xmlns:a16="http://schemas.microsoft.com/office/drawing/2014/main" val="1317740177"/>
                  </a:ext>
                </a:extLst>
              </a:tr>
              <a:tr h="223465">
                <a:tc>
                  <a:txBody>
                    <a:bodyPr/>
                    <a:lstStyle/>
                    <a:p>
                      <a:pPr algn="l" fontAlgn="ctr"/>
                      <a:r>
                        <a:rPr lang="ja-JP" altLang="en-US" sz="1050" b="0" i="0" u="none" strike="noStrike" dirty="0">
                          <a:solidFill>
                            <a:srgbClr val="000000"/>
                          </a:solidFill>
                          <a:effectLst/>
                          <a:latin typeface="Yu Gothic" panose="020B0400000000000000" pitchFamily="50" charset="-128"/>
                          <a:ea typeface="Yu Gothic" panose="020B0400000000000000" pitchFamily="50" charset="-128"/>
                        </a:rPr>
                        <a:t>その他</a:t>
                      </a:r>
                    </a:p>
                  </a:txBody>
                  <a:tcPr marL="7620" marR="7620" marT="7620" marB="0" anchor="ctr">
                    <a:lnL w="6350" cap="flat" cmpd="sng" algn="ctr">
                      <a:solidFill>
                        <a:srgbClr val="D0CECE"/>
                      </a:solidFill>
                      <a:prstDash val="solid"/>
                      <a:round/>
                      <a:headEnd type="none" w="med" len="med"/>
                      <a:tailEnd type="none" w="med" len="med"/>
                    </a:lnL>
                    <a:lnR w="6350" cap="flat" cmpd="sng" algn="ctr">
                      <a:solidFill>
                        <a:srgbClr val="D0CECE"/>
                      </a:solidFill>
                      <a:prstDash val="solid"/>
                      <a:round/>
                      <a:headEnd type="none" w="med" len="med"/>
                      <a:tailEnd type="none" w="med" len="med"/>
                    </a:lnR>
                    <a:lnT w="6350" cap="flat" cmpd="sng" algn="ctr">
                      <a:solidFill>
                        <a:srgbClr val="D0CECE"/>
                      </a:solidFill>
                      <a:prstDash val="solid"/>
                      <a:round/>
                      <a:headEnd type="none" w="med" len="med"/>
                      <a:tailEnd type="none" w="med" len="med"/>
                    </a:lnT>
                    <a:lnB w="6350" cap="flat" cmpd="sng" algn="ctr">
                      <a:solidFill>
                        <a:srgbClr val="D0CECE"/>
                      </a:solidFill>
                      <a:prstDash val="solid"/>
                      <a:round/>
                      <a:headEnd type="none" w="med" len="med"/>
                      <a:tailEnd type="none" w="med" len="med"/>
                    </a:lnB>
                    <a:solidFill>
                      <a:srgbClr val="E7E6E6"/>
                    </a:solidFill>
                  </a:tcPr>
                </a:tc>
                <a:tc>
                  <a:txBody>
                    <a:bodyPr/>
                    <a:lstStyle/>
                    <a:p>
                      <a:pPr algn="r" fontAlgn="ctr"/>
                      <a:r>
                        <a:rPr lang="en-US" altLang="ja-JP" sz="1100" b="0" i="0" u="none" strike="noStrike" dirty="0">
                          <a:solidFill>
                            <a:srgbClr val="000000"/>
                          </a:solidFill>
                          <a:effectLst/>
                          <a:latin typeface="Yu Gothic" panose="020B0400000000000000" pitchFamily="50" charset="-128"/>
                          <a:ea typeface="Yu Gothic" panose="020B0400000000000000" pitchFamily="50" charset="-128"/>
                        </a:rPr>
                        <a:t>5</a:t>
                      </a:r>
                    </a:p>
                  </a:txBody>
                  <a:tcPr marL="7620" marR="7620" marT="7620" marB="0" anchor="ctr">
                    <a:lnL w="6350" cap="flat" cmpd="sng" algn="ctr">
                      <a:solidFill>
                        <a:srgbClr val="D0CECE"/>
                      </a:solidFill>
                      <a:prstDash val="solid"/>
                      <a:round/>
                      <a:headEnd type="none" w="med" len="med"/>
                      <a:tailEnd type="none" w="med" len="med"/>
                    </a:lnL>
                    <a:lnR w="6350" cap="flat" cmpd="sng" algn="ctr">
                      <a:solidFill>
                        <a:srgbClr val="D0CECE"/>
                      </a:solidFill>
                      <a:prstDash val="solid"/>
                      <a:round/>
                      <a:headEnd type="none" w="med" len="med"/>
                      <a:tailEnd type="none" w="med" len="med"/>
                    </a:lnR>
                    <a:lnT w="6350" cap="flat" cmpd="sng" algn="ctr">
                      <a:solidFill>
                        <a:srgbClr val="D0CECE"/>
                      </a:solidFill>
                      <a:prstDash val="solid"/>
                      <a:round/>
                      <a:headEnd type="none" w="med" len="med"/>
                      <a:tailEnd type="none" w="med" len="med"/>
                    </a:lnT>
                    <a:lnB w="6350" cap="flat" cmpd="sng" algn="ctr">
                      <a:solidFill>
                        <a:srgbClr val="D0CECE"/>
                      </a:solidFill>
                      <a:prstDash val="solid"/>
                      <a:round/>
                      <a:headEnd type="none" w="med" len="med"/>
                      <a:tailEnd type="none" w="med" len="med"/>
                    </a:lnB>
                    <a:solidFill>
                      <a:srgbClr val="E7E6E6"/>
                    </a:solidFill>
                  </a:tcPr>
                </a:tc>
                <a:extLst>
                  <a:ext uri="{0D108BD9-81ED-4DB2-BD59-A6C34878D82A}">
                    <a16:rowId xmlns:a16="http://schemas.microsoft.com/office/drawing/2014/main" val="2881516575"/>
                  </a:ext>
                </a:extLst>
              </a:tr>
            </a:tbl>
          </a:graphicData>
        </a:graphic>
      </p:graphicFrame>
      <p:graphicFrame>
        <p:nvGraphicFramePr>
          <p:cNvPr id="11" name="グラフ 10">
            <a:extLst>
              <a:ext uri="{FF2B5EF4-FFF2-40B4-BE49-F238E27FC236}">
                <a16:creationId xmlns:a16="http://schemas.microsoft.com/office/drawing/2014/main" id="{8EBED3B8-714A-4496-ADED-A5467B96184B}"/>
              </a:ext>
            </a:extLst>
          </p:cNvPr>
          <p:cNvGraphicFramePr>
            <a:graphicFrameLocks/>
          </p:cNvGraphicFramePr>
          <p:nvPr>
            <p:extLst>
              <p:ext uri="{D42A27DB-BD31-4B8C-83A1-F6EECF244321}">
                <p14:modId xmlns:p14="http://schemas.microsoft.com/office/powerpoint/2010/main" val="2269930419"/>
              </p:ext>
            </p:extLst>
          </p:nvPr>
        </p:nvGraphicFramePr>
        <p:xfrm>
          <a:off x="4971032" y="4092427"/>
          <a:ext cx="4050500" cy="2584148"/>
        </p:xfrm>
        <a:graphic>
          <a:graphicData uri="http://schemas.openxmlformats.org/drawingml/2006/chart">
            <c:chart xmlns:c="http://schemas.openxmlformats.org/drawingml/2006/chart" xmlns:r="http://schemas.openxmlformats.org/officeDocument/2006/relationships" r:id="rId4"/>
          </a:graphicData>
        </a:graphic>
      </p:graphicFrame>
      <p:sp>
        <p:nvSpPr>
          <p:cNvPr id="5" name="スライド番号プレースホルダー 4">
            <a:extLst>
              <a:ext uri="{FF2B5EF4-FFF2-40B4-BE49-F238E27FC236}">
                <a16:creationId xmlns:a16="http://schemas.microsoft.com/office/drawing/2014/main" id="{ABADBA76-2F2E-4D01-9418-79B30605D137}"/>
              </a:ext>
            </a:extLst>
          </p:cNvPr>
          <p:cNvSpPr>
            <a:spLocks noGrp="1"/>
          </p:cNvSpPr>
          <p:nvPr>
            <p:ph type="sldNum" sz="quarter" idx="12"/>
          </p:nvPr>
        </p:nvSpPr>
        <p:spPr/>
        <p:txBody>
          <a:bodyPr/>
          <a:lstStyle/>
          <a:p>
            <a:fld id="{1A6CC6A3-0406-4560-BB62-8974C004F5AE}" type="slidenum">
              <a:rPr kumimoji="1" lang="ja-JP" altLang="en-US" smtClean="0"/>
              <a:t>11</a:t>
            </a:fld>
            <a:endParaRPr kumimoji="1" lang="ja-JP" altLang="en-US"/>
          </a:p>
        </p:txBody>
      </p:sp>
      <p:graphicFrame>
        <p:nvGraphicFramePr>
          <p:cNvPr id="10" name="グラフ 9">
            <a:extLst>
              <a:ext uri="{FF2B5EF4-FFF2-40B4-BE49-F238E27FC236}">
                <a16:creationId xmlns:a16="http://schemas.microsoft.com/office/drawing/2014/main" id="{0C22F7B7-0318-44A3-8F02-A51F036E31F2}"/>
              </a:ext>
            </a:extLst>
          </p:cNvPr>
          <p:cNvGraphicFramePr>
            <a:graphicFrameLocks/>
          </p:cNvGraphicFramePr>
          <p:nvPr>
            <p:extLst>
              <p:ext uri="{D42A27DB-BD31-4B8C-83A1-F6EECF244321}">
                <p14:modId xmlns:p14="http://schemas.microsoft.com/office/powerpoint/2010/main" val="441787101"/>
              </p:ext>
            </p:extLst>
          </p:nvPr>
        </p:nvGraphicFramePr>
        <p:xfrm>
          <a:off x="164878" y="2041882"/>
          <a:ext cx="2203781" cy="286566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5108000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0C1A25B-E8D8-4388-B01D-1F7FB2471D9D}"/>
              </a:ext>
            </a:extLst>
          </p:cNvPr>
          <p:cNvSpPr txBox="1"/>
          <p:nvPr/>
        </p:nvSpPr>
        <p:spPr>
          <a:xfrm>
            <a:off x="164878" y="196216"/>
            <a:ext cx="8872986" cy="687368"/>
          </a:xfrm>
          <a:prstGeom prst="rect">
            <a:avLst/>
          </a:prstGeom>
          <a:noFill/>
        </p:spPr>
        <p:txBody>
          <a:bodyPr wrap="square" rtlCol="0">
            <a:spAutoFit/>
          </a:bodyPr>
          <a:lstStyle/>
          <a:p>
            <a:pPr>
              <a:lnSpc>
                <a:spcPts val="2400"/>
              </a:lnSpc>
            </a:pPr>
            <a:r>
              <a:rPr kumimoji="1" lang="ja-JP" altLang="en-US" dirty="0"/>
              <a:t>❹</a:t>
            </a:r>
            <a:r>
              <a:rPr kumimoji="1" lang="ja-JP" altLang="en-US" sz="1600" dirty="0"/>
              <a:t>－１　</a:t>
            </a:r>
            <a:r>
              <a:rPr kumimoji="1" lang="ja-JP" altLang="en-US" dirty="0"/>
              <a:t>成人期及び地域生活・相談体制に関する支援の充実</a:t>
            </a:r>
            <a:endParaRPr kumimoji="1" lang="en-US" altLang="ja-JP" dirty="0"/>
          </a:p>
          <a:p>
            <a:pPr>
              <a:lnSpc>
                <a:spcPts val="2400"/>
              </a:lnSpc>
            </a:pPr>
            <a:r>
              <a:rPr kumimoji="1" lang="ja-JP" altLang="en-US" sz="1600" b="1" dirty="0"/>
              <a:t>　　　　－就労支援等成人期の支援の充実に対する取組－</a:t>
            </a:r>
            <a:endParaRPr kumimoji="1" lang="ja-JP" altLang="en-US" b="1" dirty="0"/>
          </a:p>
        </p:txBody>
      </p:sp>
      <p:sp>
        <p:nvSpPr>
          <p:cNvPr id="4" name="四角形: 角を丸くする 3">
            <a:extLst>
              <a:ext uri="{FF2B5EF4-FFF2-40B4-BE49-F238E27FC236}">
                <a16:creationId xmlns:a16="http://schemas.microsoft.com/office/drawing/2014/main" id="{C2637BCD-5EBD-4FF7-BC5B-C9A0D081B86B}"/>
              </a:ext>
            </a:extLst>
          </p:cNvPr>
          <p:cNvSpPr/>
          <p:nvPr/>
        </p:nvSpPr>
        <p:spPr>
          <a:xfrm>
            <a:off x="351064" y="1068693"/>
            <a:ext cx="8441871" cy="862694"/>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nSpc>
                <a:spcPts val="1800"/>
              </a:lnSpc>
            </a:pPr>
            <a:r>
              <a:rPr kumimoji="0" lang="ja-JP" altLang="en-US" sz="1200" b="1" i="0" u="none" strike="noStrike" kern="0" cap="none" spc="-25"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〇</a:t>
            </a:r>
            <a:r>
              <a:rPr kumimoji="0" lang="ja-JP" altLang="en-US" sz="1200" b="1" i="0" u="none" strike="noStrike" kern="0" cap="none" spc="245"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２９</a:t>
            </a:r>
            <a:r>
              <a:rPr kumimoji="0" lang="ja-JP" altLang="en-US" sz="1200" b="1" i="0" u="none" strike="noStrike" kern="0" cap="none" spc="-50"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市町村において、学校卒業後・成人期の居場所づくり等の取組みを実施。</a:t>
            </a:r>
            <a:endParaRPr kumimoji="0" lang="en-US" altLang="ja-JP" sz="1200" b="1" i="0" u="none" strike="noStrike" kern="0" cap="none" spc="-50"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endParaRPr>
          </a:p>
          <a:p>
            <a:pPr indent="-468000">
              <a:lnSpc>
                <a:spcPts val="1800"/>
              </a:lnSpc>
            </a:pPr>
            <a:r>
              <a:rPr lang="ja-JP" altLang="en-US" sz="1200" b="1" kern="0" spc="-50" dirty="0">
                <a:solidFill>
                  <a:srgbClr val="0D0D0D"/>
                </a:solidFill>
                <a:latin typeface="UD デジタル 教科書体 NK-B" panose="02020700000000000000" pitchFamily="18" charset="-128"/>
                <a:ea typeface="UD デジタル 教科書体 NK-B" panose="02020700000000000000" pitchFamily="18" charset="-128"/>
                <a:cs typeface="UD Digi Kyokasho NK-B"/>
              </a:rPr>
              <a:t>　</a:t>
            </a:r>
            <a:r>
              <a:rPr kumimoji="0" lang="ja-JP" altLang="en-US" sz="1200" b="1" i="0" u="none" strike="noStrike" kern="0" cap="none" spc="-50"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取組みの内容としては、「サロン的居場所の場の提供」が</a:t>
            </a:r>
            <a:r>
              <a:rPr kumimoji="0" lang="ja-JP" altLang="en-US" sz="1200" b="1" i="0" u="none" strike="noStrike" kern="0" cap="none" spc="-25"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最も多く、次いで「余暇的活動の場の提供」　「専門相談の実施」が多い</a:t>
            </a:r>
            <a:r>
              <a:rPr kumimoji="1" lang="ja-JP" altLang="en-US" sz="1200" b="1" i="0" u="none" strike="noStrike" kern="0" cap="none" spc="-25"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a:t>
            </a:r>
            <a:endParaRPr kumimoji="0" lang="en-US" altLang="ja-JP" sz="1200" b="1" i="0" u="none" strike="noStrike" kern="0" cap="none" spc="-25"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endParaRPr>
          </a:p>
        </p:txBody>
      </p:sp>
      <p:graphicFrame>
        <p:nvGraphicFramePr>
          <p:cNvPr id="6" name="グラフ 5">
            <a:extLst>
              <a:ext uri="{FF2B5EF4-FFF2-40B4-BE49-F238E27FC236}">
                <a16:creationId xmlns:a16="http://schemas.microsoft.com/office/drawing/2014/main" id="{A77A67FF-6CF8-421A-9B97-51FF386DC46A}"/>
              </a:ext>
            </a:extLst>
          </p:cNvPr>
          <p:cNvGraphicFramePr>
            <a:graphicFrameLocks/>
          </p:cNvGraphicFramePr>
          <p:nvPr>
            <p:extLst>
              <p:ext uri="{D42A27DB-BD31-4B8C-83A1-F6EECF244321}">
                <p14:modId xmlns:p14="http://schemas.microsoft.com/office/powerpoint/2010/main" val="227546675"/>
              </p:ext>
            </p:extLst>
          </p:nvPr>
        </p:nvGraphicFramePr>
        <p:xfrm>
          <a:off x="449035" y="2057400"/>
          <a:ext cx="2620735"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グラフ 6">
            <a:extLst>
              <a:ext uri="{FF2B5EF4-FFF2-40B4-BE49-F238E27FC236}">
                <a16:creationId xmlns:a16="http://schemas.microsoft.com/office/drawing/2014/main" id="{BFB68EFC-5F6E-4144-805B-8CDF1C9E211B}"/>
              </a:ext>
            </a:extLst>
          </p:cNvPr>
          <p:cNvGraphicFramePr>
            <a:graphicFrameLocks/>
          </p:cNvGraphicFramePr>
          <p:nvPr>
            <p:extLst>
              <p:ext uri="{D42A27DB-BD31-4B8C-83A1-F6EECF244321}">
                <p14:modId xmlns:p14="http://schemas.microsoft.com/office/powerpoint/2010/main" val="545161654"/>
              </p:ext>
            </p:extLst>
          </p:nvPr>
        </p:nvGraphicFramePr>
        <p:xfrm>
          <a:off x="3159579" y="2055762"/>
          <a:ext cx="5535385" cy="22936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グラフ 7">
            <a:extLst>
              <a:ext uri="{FF2B5EF4-FFF2-40B4-BE49-F238E27FC236}">
                <a16:creationId xmlns:a16="http://schemas.microsoft.com/office/drawing/2014/main" id="{BE6641DD-1D41-4B57-A5EF-FC71BC602B5B}"/>
              </a:ext>
            </a:extLst>
          </p:cNvPr>
          <p:cNvGraphicFramePr>
            <a:graphicFrameLocks/>
          </p:cNvGraphicFramePr>
          <p:nvPr>
            <p:extLst>
              <p:ext uri="{D42A27DB-BD31-4B8C-83A1-F6EECF244321}">
                <p14:modId xmlns:p14="http://schemas.microsoft.com/office/powerpoint/2010/main" val="1148424015"/>
              </p:ext>
            </p:extLst>
          </p:nvPr>
        </p:nvGraphicFramePr>
        <p:xfrm>
          <a:off x="3159580" y="4440005"/>
          <a:ext cx="5535384" cy="2293620"/>
        </p:xfrm>
        <a:graphic>
          <a:graphicData uri="http://schemas.openxmlformats.org/drawingml/2006/chart">
            <c:chart xmlns:c="http://schemas.openxmlformats.org/drawingml/2006/chart" xmlns:r="http://schemas.openxmlformats.org/officeDocument/2006/relationships" r:id="rId4"/>
          </a:graphicData>
        </a:graphic>
      </p:graphicFrame>
      <p:sp>
        <p:nvSpPr>
          <p:cNvPr id="3" name="スライド番号プレースホルダー 2">
            <a:extLst>
              <a:ext uri="{FF2B5EF4-FFF2-40B4-BE49-F238E27FC236}">
                <a16:creationId xmlns:a16="http://schemas.microsoft.com/office/drawing/2014/main" id="{71833BB5-87C8-47FC-8297-3F7430FBA06C}"/>
              </a:ext>
            </a:extLst>
          </p:cNvPr>
          <p:cNvSpPr>
            <a:spLocks noGrp="1"/>
          </p:cNvSpPr>
          <p:nvPr>
            <p:ph type="sldNum" sz="quarter" idx="12"/>
          </p:nvPr>
        </p:nvSpPr>
        <p:spPr/>
        <p:txBody>
          <a:bodyPr/>
          <a:lstStyle/>
          <a:p>
            <a:fld id="{1A6CC6A3-0406-4560-BB62-8974C004F5AE}" type="slidenum">
              <a:rPr kumimoji="1" lang="ja-JP" altLang="en-US" smtClean="0"/>
              <a:t>12</a:t>
            </a:fld>
            <a:endParaRPr kumimoji="1" lang="ja-JP" altLang="en-US"/>
          </a:p>
        </p:txBody>
      </p:sp>
    </p:spTree>
    <p:extLst>
      <p:ext uri="{BB962C8B-B14F-4D97-AF65-F5344CB8AC3E}">
        <p14:creationId xmlns:p14="http://schemas.microsoft.com/office/powerpoint/2010/main" val="30514044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C2637BCD-5EBD-4FF7-BC5B-C9A0D081B86B}"/>
              </a:ext>
            </a:extLst>
          </p:cNvPr>
          <p:cNvSpPr/>
          <p:nvPr/>
        </p:nvSpPr>
        <p:spPr>
          <a:xfrm>
            <a:off x="177875" y="1036523"/>
            <a:ext cx="8727476" cy="1152260"/>
          </a:xfrm>
          <a:prstGeom prst="roundRect">
            <a:avLst>
              <a:gd name="adj" fmla="val 1454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 marR="0" lvl="0" indent="0" defTabSz="914400" eaLnBrk="1" fontAlgn="auto" latinLnBrk="0" hangingPunct="1">
              <a:lnSpc>
                <a:spcPct val="100000"/>
              </a:lnSpc>
              <a:spcBef>
                <a:spcPts val="430"/>
              </a:spcBef>
              <a:spcAft>
                <a:spcPts val="0"/>
              </a:spcAft>
              <a:buClrTx/>
              <a:buSzTx/>
              <a:buFontTx/>
              <a:buNone/>
              <a:tabLst/>
              <a:defRPr/>
            </a:pPr>
            <a:r>
              <a:rPr kumimoji="0" lang="ja-JP" altLang="en-US" sz="1200" b="1" i="0" u="none" strike="noStrike" kern="0" cap="none" spc="-25"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〇</a:t>
            </a:r>
            <a:r>
              <a:rPr lang="en-US" altLang="ja-JP" sz="1200" kern="0" spc="245" dirty="0">
                <a:solidFill>
                  <a:srgbClr val="0D0D0D"/>
                </a:solidFill>
                <a:latin typeface="UD デジタル 教科書体 NK-B" panose="02020700000000000000" pitchFamily="18" charset="-128"/>
                <a:ea typeface="UD デジタル 教科書体 NK-B" panose="02020700000000000000" pitchFamily="18" charset="-128"/>
                <a:cs typeface="UD Digi Kyokasho NK-B"/>
              </a:rPr>
              <a:t>22</a:t>
            </a:r>
            <a:r>
              <a:rPr kumimoji="0" lang="ja-JP" altLang="en-US" sz="1200" i="0" u="none" strike="noStrike" kern="0" cap="none" spc="-25"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市</a:t>
            </a:r>
            <a:r>
              <a:rPr kumimoji="0" lang="ja-JP" altLang="en-US" sz="1200" b="1" i="0" u="none" strike="noStrike" kern="0" cap="none" spc="-25"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町村において、発達障がい者に対する就労支援の取組を実施と回答。</a:t>
            </a:r>
            <a:endParaRPr kumimoji="0" lang="ja-JP" altLang="en-US" sz="1200" b="0" i="0" u="none" strike="noStrike" kern="0" cap="none" spc="0" normalizeH="0" baseline="0" noProof="0" dirty="0">
              <a:ln>
                <a:noFill/>
              </a:ln>
              <a:solidFill>
                <a:sysClr val="windowText" lastClr="000000"/>
              </a:solidFill>
              <a:effectLst/>
              <a:uLnTx/>
              <a:uFillTx/>
              <a:latin typeface="UD デジタル 教科書体 NK-B" panose="02020700000000000000" pitchFamily="18" charset="-128"/>
              <a:ea typeface="UD デジタル 教科書体 NK-B" panose="02020700000000000000" pitchFamily="18" charset="-128"/>
              <a:cs typeface="UD Digi Kyokasho NK-B"/>
            </a:endParaRPr>
          </a:p>
          <a:p>
            <a:pPr marL="266065" marR="160655" lvl="0" indent="-175260" defTabSz="914400" eaLnBrk="1" fontAlgn="auto" latinLnBrk="0" hangingPunct="1">
              <a:lnSpc>
                <a:spcPct val="118300"/>
              </a:lnSpc>
              <a:spcBef>
                <a:spcPts val="0"/>
              </a:spcBef>
              <a:spcAft>
                <a:spcPts val="0"/>
              </a:spcAft>
              <a:buClrTx/>
              <a:buSzTx/>
              <a:buFontTx/>
              <a:buNone/>
              <a:tabLst/>
              <a:defRPr/>
            </a:pPr>
            <a:r>
              <a:rPr kumimoji="0" lang="ja-JP" altLang="en-US" sz="1200" b="1" i="0" u="none" strike="noStrike" kern="0" cap="none" spc="-30"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〇取組みの内容としては、「障がい種別に特化していない就</a:t>
            </a:r>
            <a:r>
              <a:rPr kumimoji="0" lang="ja-JP" altLang="en-US" sz="1200" b="1" i="0" u="none" strike="noStrike" kern="0" cap="none" spc="-55"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労相談・情報提供」 </a:t>
            </a:r>
            <a:r>
              <a:rPr kumimoji="0" lang="ja-JP" altLang="en-US" sz="1200" b="1" i="0" u="none" strike="noStrike" kern="0" cap="none" spc="-30"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が最も多く、次いで「自立支援協議会に</a:t>
            </a:r>
            <a:r>
              <a:rPr kumimoji="0" lang="en-US" altLang="ja-JP" sz="1200" b="1" i="0" u="none" strike="noStrike" kern="0" cap="none" spc="-30"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a:t>
            </a:r>
            <a:r>
              <a:rPr kumimoji="0" lang="ja-JP" altLang="en-US" sz="1200" b="1" i="0" u="none" strike="noStrike" kern="0" cap="none" spc="-30"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就労部会</a:t>
            </a:r>
            <a:r>
              <a:rPr kumimoji="0" lang="en-US" altLang="ja-JP" sz="1200" b="1" i="0" u="none" strike="noStrike" kern="0" cap="none" spc="-30"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a:t>
            </a:r>
            <a:r>
              <a:rPr kumimoji="0" lang="ja-JP" altLang="en-US" sz="1200" b="1" i="0" u="none" strike="noStrike" kern="0" cap="none" spc="-30"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を設置、支援体制等を検討」</a:t>
            </a:r>
            <a:r>
              <a:rPr kumimoji="0" lang="ja-JP" altLang="en-US" sz="1200" b="1" i="0" u="none" strike="noStrike" kern="0" cap="none" spc="-55"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「職場体験</a:t>
            </a:r>
            <a:r>
              <a:rPr kumimoji="0" lang="en-US" altLang="ja-JP" sz="1200" b="1" i="0" u="none" strike="noStrike" kern="0" cap="none" spc="-55"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a:t>
            </a:r>
            <a:r>
              <a:rPr kumimoji="0" lang="ja-JP" altLang="en-US" sz="1200" b="1" i="0" u="none" strike="noStrike" kern="0" cap="none" spc="-55"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実習」が多い。</a:t>
            </a:r>
            <a:endParaRPr kumimoji="0" lang="en-US" altLang="ja-JP" sz="1200" b="1" i="0" u="none" strike="noStrike" kern="0" cap="none" spc="-55"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endParaRPr>
          </a:p>
        </p:txBody>
      </p:sp>
      <p:graphicFrame>
        <p:nvGraphicFramePr>
          <p:cNvPr id="12" name="グラフ 11">
            <a:extLst>
              <a:ext uri="{FF2B5EF4-FFF2-40B4-BE49-F238E27FC236}">
                <a16:creationId xmlns:a16="http://schemas.microsoft.com/office/drawing/2014/main" id="{93514F63-3618-4910-A314-1DF6535270A1}"/>
              </a:ext>
            </a:extLst>
          </p:cNvPr>
          <p:cNvGraphicFramePr>
            <a:graphicFrameLocks/>
          </p:cNvGraphicFramePr>
          <p:nvPr>
            <p:extLst>
              <p:ext uri="{D42A27DB-BD31-4B8C-83A1-F6EECF244321}">
                <p14:modId xmlns:p14="http://schemas.microsoft.com/office/powerpoint/2010/main" val="3225190195"/>
              </p:ext>
            </p:extLst>
          </p:nvPr>
        </p:nvGraphicFramePr>
        <p:xfrm>
          <a:off x="296028" y="2513268"/>
          <a:ext cx="2675770" cy="3777466"/>
        </p:xfrm>
        <a:graphic>
          <a:graphicData uri="http://schemas.openxmlformats.org/drawingml/2006/chart">
            <c:chart xmlns:c="http://schemas.openxmlformats.org/drawingml/2006/chart" xmlns:r="http://schemas.openxmlformats.org/officeDocument/2006/relationships" r:id="rId2"/>
          </a:graphicData>
        </a:graphic>
      </p:graphicFrame>
      <p:sp>
        <p:nvSpPr>
          <p:cNvPr id="3" name="スライド番号プレースホルダー 2">
            <a:extLst>
              <a:ext uri="{FF2B5EF4-FFF2-40B4-BE49-F238E27FC236}">
                <a16:creationId xmlns:a16="http://schemas.microsoft.com/office/drawing/2014/main" id="{D34AD193-F2FD-4E32-A5B6-D8216BDBB118}"/>
              </a:ext>
            </a:extLst>
          </p:cNvPr>
          <p:cNvSpPr>
            <a:spLocks noGrp="1"/>
          </p:cNvSpPr>
          <p:nvPr>
            <p:ph type="sldNum" sz="quarter" idx="12"/>
          </p:nvPr>
        </p:nvSpPr>
        <p:spPr/>
        <p:txBody>
          <a:bodyPr/>
          <a:lstStyle/>
          <a:p>
            <a:fld id="{1A6CC6A3-0406-4560-BB62-8974C004F5AE}" type="slidenum">
              <a:rPr kumimoji="1" lang="ja-JP" altLang="en-US" smtClean="0"/>
              <a:t>13</a:t>
            </a:fld>
            <a:endParaRPr kumimoji="1" lang="ja-JP" altLang="en-US"/>
          </a:p>
        </p:txBody>
      </p:sp>
      <p:sp>
        <p:nvSpPr>
          <p:cNvPr id="9" name="テキスト ボックス 8">
            <a:extLst>
              <a:ext uri="{FF2B5EF4-FFF2-40B4-BE49-F238E27FC236}">
                <a16:creationId xmlns:a16="http://schemas.microsoft.com/office/drawing/2014/main" id="{A7D6C266-71C5-4C93-99D3-EFD12DF8128A}"/>
              </a:ext>
            </a:extLst>
          </p:cNvPr>
          <p:cNvSpPr txBox="1"/>
          <p:nvPr/>
        </p:nvSpPr>
        <p:spPr>
          <a:xfrm>
            <a:off x="164878" y="196216"/>
            <a:ext cx="8872986" cy="687368"/>
          </a:xfrm>
          <a:prstGeom prst="rect">
            <a:avLst/>
          </a:prstGeom>
          <a:noFill/>
        </p:spPr>
        <p:txBody>
          <a:bodyPr wrap="square" rtlCol="0">
            <a:spAutoFit/>
          </a:bodyPr>
          <a:lstStyle/>
          <a:p>
            <a:pPr>
              <a:lnSpc>
                <a:spcPts val="2400"/>
              </a:lnSpc>
            </a:pPr>
            <a:r>
              <a:rPr kumimoji="1" lang="ja-JP" altLang="en-US" dirty="0"/>
              <a:t>❹</a:t>
            </a:r>
            <a:r>
              <a:rPr kumimoji="1" lang="ja-JP" altLang="en-US" sz="1600" dirty="0"/>
              <a:t>－１　</a:t>
            </a:r>
            <a:r>
              <a:rPr kumimoji="1" lang="ja-JP" altLang="en-US" dirty="0"/>
              <a:t>成人期及び地域生活・相談体制に関する支援の充実</a:t>
            </a:r>
            <a:endParaRPr kumimoji="1" lang="en-US" altLang="ja-JP" dirty="0"/>
          </a:p>
          <a:p>
            <a:pPr>
              <a:lnSpc>
                <a:spcPts val="2400"/>
              </a:lnSpc>
            </a:pPr>
            <a:r>
              <a:rPr kumimoji="1" lang="ja-JP" altLang="en-US" sz="1600" b="1" dirty="0"/>
              <a:t>　　　　－就労支援等成人期の支援の充実に対する取組－</a:t>
            </a:r>
            <a:endParaRPr kumimoji="1" lang="ja-JP" altLang="en-US" b="1" dirty="0"/>
          </a:p>
        </p:txBody>
      </p:sp>
      <p:graphicFrame>
        <p:nvGraphicFramePr>
          <p:cNvPr id="7" name="グラフ 6">
            <a:extLst>
              <a:ext uri="{FF2B5EF4-FFF2-40B4-BE49-F238E27FC236}">
                <a16:creationId xmlns:a16="http://schemas.microsoft.com/office/drawing/2014/main" id="{F73B6C66-AA65-4A68-BD9A-267E2E2B77EE}"/>
              </a:ext>
            </a:extLst>
          </p:cNvPr>
          <p:cNvGraphicFramePr>
            <a:graphicFrameLocks/>
          </p:cNvGraphicFramePr>
          <p:nvPr>
            <p:extLst>
              <p:ext uri="{D42A27DB-BD31-4B8C-83A1-F6EECF244321}">
                <p14:modId xmlns:p14="http://schemas.microsoft.com/office/powerpoint/2010/main" val="183337127"/>
              </p:ext>
            </p:extLst>
          </p:nvPr>
        </p:nvGraphicFramePr>
        <p:xfrm>
          <a:off x="3115733" y="2923509"/>
          <a:ext cx="5732239" cy="28346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580578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0C1A25B-E8D8-4388-B01D-1F7FB2471D9D}"/>
              </a:ext>
            </a:extLst>
          </p:cNvPr>
          <p:cNvSpPr txBox="1"/>
          <p:nvPr/>
        </p:nvSpPr>
        <p:spPr>
          <a:xfrm>
            <a:off x="176893" y="220542"/>
            <a:ext cx="10187436" cy="732252"/>
          </a:xfrm>
          <a:prstGeom prst="rect">
            <a:avLst/>
          </a:prstGeom>
          <a:noFill/>
        </p:spPr>
        <p:txBody>
          <a:bodyPr wrap="square" rtlCol="0">
            <a:spAutoFit/>
          </a:bodyPr>
          <a:lstStyle/>
          <a:p>
            <a:pPr>
              <a:lnSpc>
                <a:spcPts val="2600"/>
              </a:lnSpc>
            </a:pPr>
            <a:r>
              <a:rPr kumimoji="1" lang="ja-JP" altLang="en-US" sz="2000" dirty="0"/>
              <a:t>❹－</a:t>
            </a:r>
            <a:r>
              <a:rPr kumimoji="1" lang="ja-JP" altLang="en-US" dirty="0"/>
              <a:t>２　</a:t>
            </a:r>
            <a:r>
              <a:rPr kumimoji="1" lang="ja-JP" altLang="en-US" sz="2000" dirty="0"/>
              <a:t>成人期及び地域生活・相談体制に関する支援の充実</a:t>
            </a:r>
            <a:endParaRPr kumimoji="1" lang="en-US" altLang="ja-JP" sz="2000" dirty="0"/>
          </a:p>
          <a:p>
            <a:pPr>
              <a:lnSpc>
                <a:spcPts val="2600"/>
              </a:lnSpc>
            </a:pPr>
            <a:r>
              <a:rPr kumimoji="1" lang="ja-JP" altLang="en-US" sz="1600" b="1" dirty="0"/>
              <a:t>　　　　    －地域生活支援と相談支援体制の充実に対する取組－</a:t>
            </a:r>
            <a:endParaRPr kumimoji="1" lang="ja-JP" altLang="en-US" b="1" dirty="0"/>
          </a:p>
        </p:txBody>
      </p:sp>
      <p:sp>
        <p:nvSpPr>
          <p:cNvPr id="4" name="四角形: 角を丸くする 3">
            <a:extLst>
              <a:ext uri="{FF2B5EF4-FFF2-40B4-BE49-F238E27FC236}">
                <a16:creationId xmlns:a16="http://schemas.microsoft.com/office/drawing/2014/main" id="{C2637BCD-5EBD-4FF7-BC5B-C9A0D081B86B}"/>
              </a:ext>
            </a:extLst>
          </p:cNvPr>
          <p:cNvSpPr/>
          <p:nvPr/>
        </p:nvSpPr>
        <p:spPr>
          <a:xfrm>
            <a:off x="176893" y="1060265"/>
            <a:ext cx="8745077" cy="516061"/>
          </a:xfrm>
          <a:prstGeom prst="roundRect">
            <a:avLst>
              <a:gd name="adj" fmla="val 1454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6065" marR="160655" lvl="0" indent="-175260" defTabSz="914400" eaLnBrk="1" fontAlgn="auto" latinLnBrk="0" hangingPunct="1">
              <a:lnSpc>
                <a:spcPct val="1183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sysClr val="windowText" lastClr="000000"/>
                </a:solidFill>
                <a:effectLst/>
                <a:uLnTx/>
                <a:uFillTx/>
                <a:latin typeface="UD デジタル 教科書体 NK-B" panose="02020700000000000000" pitchFamily="18" charset="-128"/>
                <a:ea typeface="UD デジタル 教科書体 NK-B" panose="02020700000000000000" pitchFamily="18" charset="-128"/>
                <a:cs typeface="UD Digi Kyokasho NK-B"/>
              </a:rPr>
              <a:t>〇相談支援事業における発達障がい児者への対応の課題では、</a:t>
            </a:r>
            <a:r>
              <a:rPr lang="en-US" altLang="ja-JP" sz="1200" kern="0" dirty="0">
                <a:solidFill>
                  <a:sysClr val="windowText" lastClr="000000"/>
                </a:solidFill>
                <a:latin typeface="UD デジタル 教科書体 NK-B" panose="02020700000000000000" pitchFamily="18" charset="-128"/>
                <a:ea typeface="UD デジタル 教科書体 NK-B" panose="02020700000000000000" pitchFamily="18" charset="-128"/>
                <a:cs typeface="UD Digi Kyokasho NK-B"/>
              </a:rPr>
              <a:t>36</a:t>
            </a:r>
            <a:r>
              <a:rPr kumimoji="0" lang="ja-JP" altLang="en-US" sz="1200" b="0" i="0" u="none" strike="noStrike" kern="0" cap="none" spc="0" normalizeH="0" baseline="0" noProof="0" dirty="0">
                <a:ln>
                  <a:noFill/>
                </a:ln>
                <a:solidFill>
                  <a:sysClr val="windowText" lastClr="000000"/>
                </a:solidFill>
                <a:effectLst/>
                <a:uLnTx/>
                <a:uFillTx/>
                <a:latin typeface="UD デジタル 教科書体 NK-B" panose="02020700000000000000" pitchFamily="18" charset="-128"/>
                <a:ea typeface="UD デジタル 教科書体 NK-B" panose="02020700000000000000" pitchFamily="18" charset="-128"/>
                <a:cs typeface="UD Digi Kyokasho NK-B"/>
              </a:rPr>
              <a:t>市町村が「複雑多様化した相談への対応が難しい」と回答。</a:t>
            </a:r>
          </a:p>
        </p:txBody>
      </p:sp>
      <p:graphicFrame>
        <p:nvGraphicFramePr>
          <p:cNvPr id="8" name="グラフ 7">
            <a:extLst>
              <a:ext uri="{FF2B5EF4-FFF2-40B4-BE49-F238E27FC236}">
                <a16:creationId xmlns:a16="http://schemas.microsoft.com/office/drawing/2014/main" id="{F783F796-C986-4444-85B4-707B4394A571}"/>
              </a:ext>
            </a:extLst>
          </p:cNvPr>
          <p:cNvGraphicFramePr>
            <a:graphicFrameLocks/>
          </p:cNvGraphicFramePr>
          <p:nvPr>
            <p:extLst>
              <p:ext uri="{D42A27DB-BD31-4B8C-83A1-F6EECF244321}">
                <p14:modId xmlns:p14="http://schemas.microsoft.com/office/powerpoint/2010/main" val="885362396"/>
              </p:ext>
            </p:extLst>
          </p:nvPr>
        </p:nvGraphicFramePr>
        <p:xfrm>
          <a:off x="499835" y="4513859"/>
          <a:ext cx="8093832" cy="2016821"/>
        </p:xfrm>
        <a:graphic>
          <a:graphicData uri="http://schemas.openxmlformats.org/drawingml/2006/chart">
            <c:chart xmlns:c="http://schemas.openxmlformats.org/drawingml/2006/chart" xmlns:r="http://schemas.openxmlformats.org/officeDocument/2006/relationships" r:id="rId2"/>
          </a:graphicData>
        </a:graphic>
      </p:graphicFrame>
      <p:sp>
        <p:nvSpPr>
          <p:cNvPr id="3" name="スライド番号プレースホルダー 2">
            <a:extLst>
              <a:ext uri="{FF2B5EF4-FFF2-40B4-BE49-F238E27FC236}">
                <a16:creationId xmlns:a16="http://schemas.microsoft.com/office/drawing/2014/main" id="{D34AD193-F2FD-4E32-A5B6-D8216BDBB118}"/>
              </a:ext>
            </a:extLst>
          </p:cNvPr>
          <p:cNvSpPr>
            <a:spLocks noGrp="1"/>
          </p:cNvSpPr>
          <p:nvPr>
            <p:ph type="sldNum" sz="quarter" idx="12"/>
          </p:nvPr>
        </p:nvSpPr>
        <p:spPr/>
        <p:txBody>
          <a:bodyPr/>
          <a:lstStyle/>
          <a:p>
            <a:fld id="{1A6CC6A3-0406-4560-BB62-8974C004F5AE}" type="slidenum">
              <a:rPr kumimoji="1" lang="ja-JP" altLang="en-US" smtClean="0"/>
              <a:t>14</a:t>
            </a:fld>
            <a:endParaRPr kumimoji="1" lang="ja-JP" altLang="en-US"/>
          </a:p>
        </p:txBody>
      </p:sp>
      <p:graphicFrame>
        <p:nvGraphicFramePr>
          <p:cNvPr id="7" name="グラフ 6">
            <a:extLst>
              <a:ext uri="{FF2B5EF4-FFF2-40B4-BE49-F238E27FC236}">
                <a16:creationId xmlns:a16="http://schemas.microsoft.com/office/drawing/2014/main" id="{4049D2AF-91E7-42B1-8E94-34D35D0E7751}"/>
              </a:ext>
            </a:extLst>
          </p:cNvPr>
          <p:cNvGraphicFramePr>
            <a:graphicFrameLocks/>
          </p:cNvGraphicFramePr>
          <p:nvPr>
            <p:extLst>
              <p:ext uri="{D42A27DB-BD31-4B8C-83A1-F6EECF244321}">
                <p14:modId xmlns:p14="http://schemas.microsoft.com/office/powerpoint/2010/main" val="3187227146"/>
              </p:ext>
            </p:extLst>
          </p:nvPr>
        </p:nvGraphicFramePr>
        <p:xfrm>
          <a:off x="499834" y="1752600"/>
          <a:ext cx="8093832" cy="258498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760578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0C1A25B-E8D8-4388-B01D-1F7FB2471D9D}"/>
              </a:ext>
            </a:extLst>
          </p:cNvPr>
          <p:cNvSpPr txBox="1"/>
          <p:nvPr/>
        </p:nvSpPr>
        <p:spPr>
          <a:xfrm>
            <a:off x="164877" y="196216"/>
            <a:ext cx="6668629" cy="369332"/>
          </a:xfrm>
          <a:prstGeom prst="rect">
            <a:avLst/>
          </a:prstGeom>
          <a:noFill/>
        </p:spPr>
        <p:txBody>
          <a:bodyPr wrap="square" rtlCol="0">
            <a:spAutoFit/>
          </a:bodyPr>
          <a:lstStyle/>
          <a:p>
            <a:r>
              <a:rPr kumimoji="1" lang="ja-JP" altLang="en-US" dirty="0"/>
              <a:t>❶－</a:t>
            </a:r>
            <a:r>
              <a:rPr kumimoji="1" lang="ja-JP" altLang="en-US" sz="1600" dirty="0"/>
              <a:t>１　</a:t>
            </a:r>
            <a:r>
              <a:rPr kumimoji="1" lang="ja-JP" altLang="en-US" dirty="0"/>
              <a:t>早期気づきと早期支援の充実 </a:t>
            </a:r>
            <a:r>
              <a:rPr kumimoji="1" lang="ja-JP" altLang="en-US" sz="1600" b="1" dirty="0"/>
              <a:t>－乳幼児健診精度の向上－</a:t>
            </a:r>
            <a:endParaRPr kumimoji="1" lang="ja-JP" altLang="en-US" b="1" dirty="0"/>
          </a:p>
        </p:txBody>
      </p:sp>
      <p:sp>
        <p:nvSpPr>
          <p:cNvPr id="4" name="四角形: 角を丸くする 3">
            <a:extLst>
              <a:ext uri="{FF2B5EF4-FFF2-40B4-BE49-F238E27FC236}">
                <a16:creationId xmlns:a16="http://schemas.microsoft.com/office/drawing/2014/main" id="{C2637BCD-5EBD-4FF7-BC5B-C9A0D081B86B}"/>
              </a:ext>
            </a:extLst>
          </p:cNvPr>
          <p:cNvSpPr/>
          <p:nvPr/>
        </p:nvSpPr>
        <p:spPr>
          <a:xfrm>
            <a:off x="295607" y="691409"/>
            <a:ext cx="8552786" cy="911497"/>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tx1"/>
                </a:solidFill>
                <a:latin typeface="UD デジタル 教科書体 NK-B" panose="02020700000000000000" pitchFamily="18" charset="-128"/>
                <a:ea typeface="UD デジタル 教科書体 NK-B" panose="02020700000000000000" pitchFamily="18" charset="-128"/>
              </a:rPr>
              <a:t>〇</a:t>
            </a:r>
            <a:r>
              <a:rPr kumimoji="1" lang="en-US" altLang="ja-JP" sz="1200" dirty="0">
                <a:solidFill>
                  <a:schemeClr val="tx1"/>
                </a:solidFill>
                <a:latin typeface="UD デジタル 教科書体 NK-B" panose="02020700000000000000" pitchFamily="18" charset="-128"/>
                <a:ea typeface="UD デジタル 教科書体 NK-B" panose="02020700000000000000" pitchFamily="18" charset="-128"/>
              </a:rPr>
              <a:t>35</a:t>
            </a:r>
            <a:r>
              <a:rPr kumimoji="1" lang="ja-JP" altLang="en-US" sz="1200" dirty="0">
                <a:solidFill>
                  <a:schemeClr val="tx1"/>
                </a:solidFill>
                <a:latin typeface="UD デジタル 教科書体 NK-B" panose="02020700000000000000" pitchFamily="18" charset="-128"/>
                <a:ea typeface="UD デジタル 教科書体 NK-B" panose="02020700000000000000" pitchFamily="18" charset="-128"/>
              </a:rPr>
              <a:t>市町村において、市町村単独事業等により、発達障がいに関する保健師研修の受講機会を確保。</a:t>
            </a:r>
            <a:endParaRPr kumimoji="1" lang="en-US" altLang="ja-JP" sz="1200" dirty="0">
              <a:solidFill>
                <a:schemeClr val="tx1"/>
              </a:solidFill>
              <a:latin typeface="UD デジタル 教科書体 NK-B" panose="02020700000000000000" pitchFamily="18" charset="-128"/>
              <a:ea typeface="UD デジタル 教科書体 NK-B" panose="02020700000000000000" pitchFamily="18" charset="-128"/>
            </a:endParaRPr>
          </a:p>
          <a:p>
            <a:r>
              <a:rPr kumimoji="1" lang="ja-JP" altLang="en-US" sz="1200" dirty="0">
                <a:solidFill>
                  <a:schemeClr val="tx1"/>
                </a:solidFill>
                <a:latin typeface="UD デジタル 教科書体 NK-B" panose="02020700000000000000" pitchFamily="18" charset="-128"/>
                <a:ea typeface="UD デジタル 教科書体 NK-B" panose="02020700000000000000" pitchFamily="18" charset="-128"/>
              </a:rPr>
              <a:t>〇１歳児半健診及び３歳児健診では、４０市町村が大阪府作成の問診項目を活用。</a:t>
            </a:r>
            <a:endParaRPr kumimoji="1" lang="en-US" altLang="ja-JP" sz="1200" dirty="0">
              <a:solidFill>
                <a:schemeClr val="tx1"/>
              </a:solidFill>
              <a:latin typeface="UD デジタル 教科書体 NK-B" panose="02020700000000000000" pitchFamily="18" charset="-128"/>
              <a:ea typeface="UD デジタル 教科書体 NK-B" panose="02020700000000000000" pitchFamily="18" charset="-128"/>
            </a:endParaRPr>
          </a:p>
          <a:p>
            <a:r>
              <a:rPr kumimoji="1" lang="ja-JP" altLang="en-US" sz="1200" dirty="0">
                <a:solidFill>
                  <a:schemeClr val="tx1"/>
                </a:solidFill>
                <a:latin typeface="UD デジタル 教科書体 NK-B" panose="02020700000000000000" pitchFamily="18" charset="-128"/>
                <a:ea typeface="UD デジタル 教科書体 NK-B" panose="02020700000000000000" pitchFamily="18" charset="-128"/>
              </a:rPr>
              <a:t>〇５歳児健診・発達相談について、１７市町村がいずれかを実施。</a:t>
            </a:r>
            <a:endParaRPr kumimoji="1" lang="en-US" altLang="ja-JP" sz="1200" dirty="0">
              <a:solidFill>
                <a:schemeClr val="tx1"/>
              </a:solidFill>
              <a:latin typeface="UD デジタル 教科書体 NK-B" panose="02020700000000000000" pitchFamily="18" charset="-128"/>
              <a:ea typeface="UD デジタル 教科書体 NK-B" panose="02020700000000000000" pitchFamily="18" charset="-128"/>
            </a:endParaRPr>
          </a:p>
        </p:txBody>
      </p:sp>
      <p:graphicFrame>
        <p:nvGraphicFramePr>
          <p:cNvPr id="8" name="グラフ 7">
            <a:extLst>
              <a:ext uri="{FF2B5EF4-FFF2-40B4-BE49-F238E27FC236}">
                <a16:creationId xmlns:a16="http://schemas.microsoft.com/office/drawing/2014/main" id="{106A2EBA-5B60-48DC-9A33-E99DD0398F59}"/>
              </a:ext>
            </a:extLst>
          </p:cNvPr>
          <p:cNvGraphicFramePr>
            <a:graphicFrameLocks/>
          </p:cNvGraphicFramePr>
          <p:nvPr>
            <p:extLst>
              <p:ext uri="{D42A27DB-BD31-4B8C-83A1-F6EECF244321}">
                <p14:modId xmlns:p14="http://schemas.microsoft.com/office/powerpoint/2010/main" val="4003049665"/>
              </p:ext>
            </p:extLst>
          </p:nvPr>
        </p:nvGraphicFramePr>
        <p:xfrm>
          <a:off x="2413342" y="1728768"/>
          <a:ext cx="4317315" cy="310279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グラフ 11">
            <a:extLst>
              <a:ext uri="{FF2B5EF4-FFF2-40B4-BE49-F238E27FC236}">
                <a16:creationId xmlns:a16="http://schemas.microsoft.com/office/drawing/2014/main" id="{887BAEC1-41E9-4B6C-9A3D-B379F7514CFF}"/>
              </a:ext>
            </a:extLst>
          </p:cNvPr>
          <p:cNvGraphicFramePr>
            <a:graphicFrameLocks/>
          </p:cNvGraphicFramePr>
          <p:nvPr>
            <p:extLst>
              <p:ext uri="{D42A27DB-BD31-4B8C-83A1-F6EECF244321}">
                <p14:modId xmlns:p14="http://schemas.microsoft.com/office/powerpoint/2010/main" val="1301846006"/>
              </p:ext>
            </p:extLst>
          </p:nvPr>
        </p:nvGraphicFramePr>
        <p:xfrm>
          <a:off x="137097" y="4895623"/>
          <a:ext cx="4434903" cy="177981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グラフ 14">
            <a:extLst>
              <a:ext uri="{FF2B5EF4-FFF2-40B4-BE49-F238E27FC236}">
                <a16:creationId xmlns:a16="http://schemas.microsoft.com/office/drawing/2014/main" id="{C4A2471C-C825-429B-ACF2-2BDD75B47720}"/>
              </a:ext>
            </a:extLst>
          </p:cNvPr>
          <p:cNvGraphicFramePr>
            <a:graphicFrameLocks/>
          </p:cNvGraphicFramePr>
          <p:nvPr>
            <p:extLst>
              <p:ext uri="{D42A27DB-BD31-4B8C-83A1-F6EECF244321}">
                <p14:modId xmlns:p14="http://schemas.microsoft.com/office/powerpoint/2010/main" val="2848153104"/>
              </p:ext>
            </p:extLst>
          </p:nvPr>
        </p:nvGraphicFramePr>
        <p:xfrm>
          <a:off x="4661806" y="4895623"/>
          <a:ext cx="4317315" cy="1779814"/>
        </p:xfrm>
        <a:graphic>
          <a:graphicData uri="http://schemas.openxmlformats.org/drawingml/2006/chart">
            <c:chart xmlns:c="http://schemas.openxmlformats.org/drawingml/2006/chart" xmlns:r="http://schemas.openxmlformats.org/officeDocument/2006/relationships" r:id="rId4"/>
          </a:graphicData>
        </a:graphic>
      </p:graphicFrame>
      <p:sp>
        <p:nvSpPr>
          <p:cNvPr id="5" name="スライド番号プレースホルダー 4">
            <a:extLst>
              <a:ext uri="{FF2B5EF4-FFF2-40B4-BE49-F238E27FC236}">
                <a16:creationId xmlns:a16="http://schemas.microsoft.com/office/drawing/2014/main" id="{E01808A8-F43A-4929-91A6-A18CF588D917}"/>
              </a:ext>
            </a:extLst>
          </p:cNvPr>
          <p:cNvSpPr>
            <a:spLocks noGrp="1"/>
          </p:cNvSpPr>
          <p:nvPr>
            <p:ph type="sldNum" sz="quarter" idx="12"/>
          </p:nvPr>
        </p:nvSpPr>
        <p:spPr/>
        <p:txBody>
          <a:bodyPr/>
          <a:lstStyle/>
          <a:p>
            <a:fld id="{1A6CC6A3-0406-4560-BB62-8974C004F5AE}" type="slidenum">
              <a:rPr kumimoji="1" lang="ja-JP" altLang="en-US" smtClean="0"/>
              <a:t>2</a:t>
            </a:fld>
            <a:endParaRPr kumimoji="1" lang="ja-JP" altLang="en-US"/>
          </a:p>
        </p:txBody>
      </p:sp>
      <p:graphicFrame>
        <p:nvGraphicFramePr>
          <p:cNvPr id="10" name="グラフ 9">
            <a:extLst>
              <a:ext uri="{FF2B5EF4-FFF2-40B4-BE49-F238E27FC236}">
                <a16:creationId xmlns:a16="http://schemas.microsoft.com/office/drawing/2014/main" id="{F8D46F5B-82A0-402B-A787-4C6C41B27EC1}"/>
              </a:ext>
            </a:extLst>
          </p:cNvPr>
          <p:cNvGraphicFramePr>
            <a:graphicFrameLocks/>
          </p:cNvGraphicFramePr>
          <p:nvPr>
            <p:extLst>
              <p:ext uri="{D42A27DB-BD31-4B8C-83A1-F6EECF244321}">
                <p14:modId xmlns:p14="http://schemas.microsoft.com/office/powerpoint/2010/main" val="3453640704"/>
              </p:ext>
            </p:extLst>
          </p:nvPr>
        </p:nvGraphicFramePr>
        <p:xfrm>
          <a:off x="137097" y="1728475"/>
          <a:ext cx="2210929" cy="309286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グラフ 10">
            <a:extLst>
              <a:ext uri="{FF2B5EF4-FFF2-40B4-BE49-F238E27FC236}">
                <a16:creationId xmlns:a16="http://schemas.microsoft.com/office/drawing/2014/main" id="{94460D69-4E12-4E07-9664-1AA138BD836A}"/>
              </a:ext>
            </a:extLst>
          </p:cNvPr>
          <p:cNvGraphicFramePr>
            <a:graphicFrameLocks/>
          </p:cNvGraphicFramePr>
          <p:nvPr>
            <p:extLst>
              <p:ext uri="{D42A27DB-BD31-4B8C-83A1-F6EECF244321}">
                <p14:modId xmlns:p14="http://schemas.microsoft.com/office/powerpoint/2010/main" val="2269917887"/>
              </p:ext>
            </p:extLst>
          </p:nvPr>
        </p:nvGraphicFramePr>
        <p:xfrm>
          <a:off x="6853027" y="1728767"/>
          <a:ext cx="2126094" cy="3102799"/>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32446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C2637BCD-5EBD-4FF7-BC5B-C9A0D081B86B}"/>
              </a:ext>
            </a:extLst>
          </p:cNvPr>
          <p:cNvSpPr/>
          <p:nvPr/>
        </p:nvSpPr>
        <p:spPr>
          <a:xfrm>
            <a:off x="351063" y="703233"/>
            <a:ext cx="8441871" cy="929624"/>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
              <a:lnSpc>
                <a:spcPct val="100000"/>
              </a:lnSpc>
              <a:spcBef>
                <a:spcPts val="265"/>
              </a:spcBef>
            </a:pPr>
            <a:r>
              <a:rPr lang="ja-JP" altLang="en-US" sz="1200" b="1" spc="-30" dirty="0">
                <a:solidFill>
                  <a:srgbClr val="0D0D0D"/>
                </a:solidFill>
                <a:latin typeface="UD デジタル 教科書体 NK-B" panose="02020700000000000000" pitchFamily="18" charset="-128"/>
                <a:ea typeface="UD デジタル 教科書体 NK-B" panose="02020700000000000000" pitchFamily="18" charset="-128"/>
                <a:cs typeface="UD Digi Kyokasho NK-B"/>
              </a:rPr>
              <a:t>〇保育所における発達障がいの早期発見に向けた取組みとしては、巡回相談や発達検査を活用。</a:t>
            </a:r>
            <a:endParaRPr lang="en-US" altLang="ja-JP" sz="1200" b="1" spc="-30" dirty="0">
              <a:solidFill>
                <a:srgbClr val="0D0D0D"/>
              </a:solidFill>
              <a:latin typeface="UD デジタル 教科書体 NK-B" panose="02020700000000000000" pitchFamily="18" charset="-128"/>
              <a:ea typeface="UD デジタル 教科書体 NK-B" panose="02020700000000000000" pitchFamily="18" charset="-128"/>
              <a:cs typeface="UD Digi Kyokasho NK-B"/>
            </a:endParaRPr>
          </a:p>
          <a:p>
            <a:pPr marL="91440">
              <a:lnSpc>
                <a:spcPct val="100000"/>
              </a:lnSpc>
              <a:spcBef>
                <a:spcPts val="265"/>
              </a:spcBef>
            </a:pPr>
            <a:r>
              <a:rPr lang="ja-JP" altLang="en-US" sz="1200" b="1" spc="-30" dirty="0">
                <a:solidFill>
                  <a:srgbClr val="0D0D0D"/>
                </a:solidFill>
                <a:latin typeface="UD デジタル 教科書体 NK-B" panose="02020700000000000000" pitchFamily="18" charset="-128"/>
                <a:ea typeface="UD デジタル 教科書体 NK-B" panose="02020700000000000000" pitchFamily="18" charset="-128"/>
                <a:cs typeface="UD Digi Kyokasho NK-B"/>
              </a:rPr>
              <a:t>〇早期支援を行うための工夫として、土日や夜間に保健師・心理士等にによる訪問や療育教室と実施している。</a:t>
            </a:r>
            <a:endParaRPr lang="en-US" altLang="ja-JP" sz="1200" b="1" spc="-30" dirty="0">
              <a:solidFill>
                <a:srgbClr val="0D0D0D"/>
              </a:solidFill>
              <a:latin typeface="UD デジタル 教科書体 NK-B" panose="02020700000000000000" pitchFamily="18" charset="-128"/>
              <a:ea typeface="UD デジタル 教科書体 NK-B" panose="02020700000000000000" pitchFamily="18" charset="-128"/>
              <a:cs typeface="UD Digi Kyokasho NK-B"/>
            </a:endParaRPr>
          </a:p>
          <a:p>
            <a:pPr marL="91440">
              <a:lnSpc>
                <a:spcPct val="100000"/>
              </a:lnSpc>
              <a:spcBef>
                <a:spcPts val="265"/>
              </a:spcBef>
            </a:pPr>
            <a:r>
              <a:rPr lang="ja-JP" altLang="en-US" sz="1200" b="1" spc="-30" dirty="0">
                <a:solidFill>
                  <a:srgbClr val="0D0D0D"/>
                </a:solidFill>
                <a:latin typeface="UD デジタル 教科書体 NK-B" panose="02020700000000000000" pitchFamily="18" charset="-128"/>
                <a:ea typeface="UD デジタル 教科書体 NK-B" panose="02020700000000000000" pitchFamily="18" charset="-128"/>
                <a:cs typeface="UD Digi Kyokasho NK-B"/>
              </a:rPr>
              <a:t>〇</a:t>
            </a:r>
            <a:r>
              <a:rPr lang="en-US" altLang="ja-JP" sz="1200" b="1" spc="-30" dirty="0">
                <a:solidFill>
                  <a:srgbClr val="0D0D0D"/>
                </a:solidFill>
                <a:latin typeface="UD デジタル 教科書体 NK-B" panose="02020700000000000000" pitchFamily="18" charset="-128"/>
                <a:ea typeface="UD デジタル 教科書体 NK-B" panose="02020700000000000000" pitchFamily="18" charset="-128"/>
                <a:cs typeface="UD Digi Kyokasho NK-B"/>
              </a:rPr>
              <a:t>30</a:t>
            </a:r>
            <a:r>
              <a:rPr lang="ja-JP" altLang="en-US" sz="1200" b="1" spc="-30" dirty="0">
                <a:solidFill>
                  <a:srgbClr val="0D0D0D"/>
                </a:solidFill>
                <a:latin typeface="UD デジタル 教科書体 NK-B" panose="02020700000000000000" pitchFamily="18" charset="-128"/>
                <a:ea typeface="UD デジタル 教科書体 NK-B" panose="02020700000000000000" pitchFamily="18" charset="-128"/>
                <a:cs typeface="UD Digi Kyokasho NK-B"/>
              </a:rPr>
              <a:t>市町村において、乳幼児健診で得た情報を、所属先（保育所・幼稚園等）へ共有。</a:t>
            </a:r>
            <a:endParaRPr lang="en-US" altLang="ja-JP" sz="1200" b="1" spc="-30" dirty="0">
              <a:solidFill>
                <a:srgbClr val="0D0D0D"/>
              </a:solidFill>
              <a:latin typeface="UD デジタル 教科書体 NK-B" panose="02020700000000000000" pitchFamily="18" charset="-128"/>
              <a:ea typeface="UD デジタル 教科書体 NK-B" panose="02020700000000000000" pitchFamily="18" charset="-128"/>
              <a:cs typeface="UD Digi Kyokasho NK-B"/>
            </a:endParaRPr>
          </a:p>
        </p:txBody>
      </p:sp>
      <p:graphicFrame>
        <p:nvGraphicFramePr>
          <p:cNvPr id="8" name="グラフ 7">
            <a:extLst>
              <a:ext uri="{FF2B5EF4-FFF2-40B4-BE49-F238E27FC236}">
                <a16:creationId xmlns:a16="http://schemas.microsoft.com/office/drawing/2014/main" id="{14F3731D-BE2B-4674-B4B1-B66E6081CB07}"/>
              </a:ext>
            </a:extLst>
          </p:cNvPr>
          <p:cNvGraphicFramePr>
            <a:graphicFrameLocks/>
          </p:cNvGraphicFramePr>
          <p:nvPr>
            <p:extLst>
              <p:ext uri="{D42A27DB-BD31-4B8C-83A1-F6EECF244321}">
                <p14:modId xmlns:p14="http://schemas.microsoft.com/office/powerpoint/2010/main" val="530824021"/>
              </p:ext>
            </p:extLst>
          </p:nvPr>
        </p:nvGraphicFramePr>
        <p:xfrm>
          <a:off x="351063" y="1813262"/>
          <a:ext cx="4041322" cy="217170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グラフ 8">
            <a:extLst>
              <a:ext uri="{FF2B5EF4-FFF2-40B4-BE49-F238E27FC236}">
                <a16:creationId xmlns:a16="http://schemas.microsoft.com/office/drawing/2014/main" id="{5B664A0F-E24F-473E-81C9-76722EE71ECF}"/>
              </a:ext>
            </a:extLst>
          </p:cNvPr>
          <p:cNvGraphicFramePr>
            <a:graphicFrameLocks/>
          </p:cNvGraphicFramePr>
          <p:nvPr>
            <p:extLst>
              <p:ext uri="{D42A27DB-BD31-4B8C-83A1-F6EECF244321}">
                <p14:modId xmlns:p14="http://schemas.microsoft.com/office/powerpoint/2010/main" val="3821479781"/>
              </p:ext>
            </p:extLst>
          </p:nvPr>
        </p:nvGraphicFramePr>
        <p:xfrm>
          <a:off x="4474029" y="1811221"/>
          <a:ext cx="4253593" cy="217578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表 2">
            <a:extLst>
              <a:ext uri="{FF2B5EF4-FFF2-40B4-BE49-F238E27FC236}">
                <a16:creationId xmlns:a16="http://schemas.microsoft.com/office/drawing/2014/main" id="{E666994F-F628-4FCE-A350-41F68B0AE8D6}"/>
              </a:ext>
            </a:extLst>
          </p:cNvPr>
          <p:cNvGraphicFramePr>
            <a:graphicFrameLocks noGrp="1"/>
          </p:cNvGraphicFramePr>
          <p:nvPr>
            <p:extLst>
              <p:ext uri="{D42A27DB-BD31-4B8C-83A1-F6EECF244321}">
                <p14:modId xmlns:p14="http://schemas.microsoft.com/office/powerpoint/2010/main" val="1478795692"/>
              </p:ext>
            </p:extLst>
          </p:nvPr>
        </p:nvGraphicFramePr>
        <p:xfrm>
          <a:off x="416377" y="4279671"/>
          <a:ext cx="3600451" cy="2011680"/>
        </p:xfrm>
        <a:graphic>
          <a:graphicData uri="http://schemas.openxmlformats.org/drawingml/2006/table">
            <a:tbl>
              <a:tblPr/>
              <a:tblGrid>
                <a:gridCol w="3333432">
                  <a:extLst>
                    <a:ext uri="{9D8B030D-6E8A-4147-A177-3AD203B41FA5}">
                      <a16:colId xmlns:a16="http://schemas.microsoft.com/office/drawing/2014/main" val="550539825"/>
                    </a:ext>
                  </a:extLst>
                </a:gridCol>
                <a:gridCol w="267019">
                  <a:extLst>
                    <a:ext uri="{9D8B030D-6E8A-4147-A177-3AD203B41FA5}">
                      <a16:colId xmlns:a16="http://schemas.microsoft.com/office/drawing/2014/main" val="2435727420"/>
                    </a:ext>
                  </a:extLst>
                </a:gridCol>
              </a:tblGrid>
              <a:tr h="411480">
                <a:tc gridSpan="2">
                  <a:txBody>
                    <a:bodyPr/>
                    <a:lstStyle/>
                    <a:p>
                      <a:pPr algn="l" fontAlgn="ctr"/>
                      <a:r>
                        <a:rPr lang="ja-JP" altLang="en-US" sz="1000" b="0" i="0" u="none" strike="noStrike" dirty="0">
                          <a:solidFill>
                            <a:srgbClr val="000000"/>
                          </a:solidFill>
                          <a:effectLst/>
                          <a:latin typeface="Yu Gothic" panose="020B0400000000000000" pitchFamily="50" charset="-128"/>
                          <a:ea typeface="Yu Gothic" panose="020B0400000000000000" pitchFamily="50" charset="-128"/>
                        </a:rPr>
                        <a:t>（８）発達障がいが疑われる児童に早期支援を行うための工夫</a:t>
                      </a:r>
                    </a:p>
                  </a:txBody>
                  <a:tcPr marL="7620" marR="7620" marT="7620" marB="0" anchor="ctr">
                    <a:lnL>
                      <a:noFill/>
                    </a:lnL>
                    <a:lnR>
                      <a:noFill/>
                    </a:lnR>
                    <a:lnT>
                      <a:noFill/>
                    </a:lnT>
                    <a:lnB w="6350" cap="flat" cmpd="sng" algn="ctr">
                      <a:solidFill>
                        <a:srgbClr val="D0CECE"/>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1307182573"/>
                  </a:ext>
                </a:extLst>
              </a:tr>
              <a:tr h="228600">
                <a:tc>
                  <a:txBody>
                    <a:bodyPr/>
                    <a:lstStyle/>
                    <a:p>
                      <a:pPr algn="l" fontAlgn="ctr"/>
                      <a:r>
                        <a:rPr lang="ja-JP" altLang="en-US" sz="900" b="0" i="0" u="none" strike="noStrike" dirty="0">
                          <a:solidFill>
                            <a:srgbClr val="000000"/>
                          </a:solidFill>
                          <a:effectLst/>
                          <a:latin typeface="Yu Gothic" panose="020B0400000000000000" pitchFamily="50" charset="-128"/>
                          <a:ea typeface="Yu Gothic" panose="020B0400000000000000" pitchFamily="50" charset="-128"/>
                        </a:rPr>
                        <a:t>土日や夜間も一部保健師・心理士等による訪問・相談可</a:t>
                      </a:r>
                    </a:p>
                  </a:txBody>
                  <a:tcPr marL="7620" marR="7620" marT="7620" marB="0" anchor="ctr">
                    <a:lnL w="6350" cap="flat" cmpd="sng" algn="ctr">
                      <a:solidFill>
                        <a:srgbClr val="D0CECE"/>
                      </a:solidFill>
                      <a:prstDash val="solid"/>
                      <a:round/>
                      <a:headEnd type="none" w="med" len="med"/>
                      <a:tailEnd type="none" w="med" len="med"/>
                    </a:lnL>
                    <a:lnR w="6350" cap="flat" cmpd="sng" algn="ctr">
                      <a:solidFill>
                        <a:srgbClr val="D0CECE"/>
                      </a:solidFill>
                      <a:prstDash val="solid"/>
                      <a:round/>
                      <a:headEnd type="none" w="med" len="med"/>
                      <a:tailEnd type="none" w="med" len="med"/>
                    </a:lnR>
                    <a:lnT w="6350" cap="flat" cmpd="sng" algn="ctr">
                      <a:solidFill>
                        <a:srgbClr val="D0CECE"/>
                      </a:solidFill>
                      <a:prstDash val="solid"/>
                      <a:round/>
                      <a:headEnd type="none" w="med" len="med"/>
                      <a:tailEnd type="none" w="med" len="med"/>
                    </a:lnT>
                    <a:lnB w="6350" cap="flat" cmpd="sng" algn="ctr">
                      <a:solidFill>
                        <a:srgbClr val="D0CECE"/>
                      </a:solidFill>
                      <a:prstDash val="solid"/>
                      <a:round/>
                      <a:headEnd type="none" w="med" len="med"/>
                      <a:tailEnd type="none" w="med" len="med"/>
                    </a:lnB>
                    <a:solidFill>
                      <a:srgbClr val="F2F2F2"/>
                    </a:solidFill>
                  </a:tcPr>
                </a:tc>
                <a:tc>
                  <a:txBody>
                    <a:bodyPr/>
                    <a:lstStyle/>
                    <a:p>
                      <a:pPr algn="r" fontAlgn="ctr"/>
                      <a:r>
                        <a:rPr lang="en-US" altLang="ja-JP" sz="900" b="0" i="0" u="none" strike="noStrike" dirty="0">
                          <a:solidFill>
                            <a:srgbClr val="000000"/>
                          </a:solidFill>
                          <a:effectLst/>
                          <a:latin typeface="Yu Gothic" panose="020B0400000000000000" pitchFamily="50" charset="-128"/>
                          <a:ea typeface="Yu Gothic" panose="020B0400000000000000" pitchFamily="50" charset="-128"/>
                        </a:rPr>
                        <a:t>5</a:t>
                      </a:r>
                    </a:p>
                  </a:txBody>
                  <a:tcPr marL="7620" marR="7620" marT="7620" marB="0" anchor="ctr">
                    <a:lnL w="6350" cap="flat" cmpd="sng" algn="ctr">
                      <a:solidFill>
                        <a:srgbClr val="D0CECE"/>
                      </a:solidFill>
                      <a:prstDash val="solid"/>
                      <a:round/>
                      <a:headEnd type="none" w="med" len="med"/>
                      <a:tailEnd type="none" w="med" len="med"/>
                    </a:lnL>
                    <a:lnR w="6350" cap="flat" cmpd="sng" algn="ctr">
                      <a:solidFill>
                        <a:srgbClr val="D0CECE"/>
                      </a:solidFill>
                      <a:prstDash val="solid"/>
                      <a:round/>
                      <a:headEnd type="none" w="med" len="med"/>
                      <a:tailEnd type="none" w="med" len="med"/>
                    </a:lnR>
                    <a:lnT w="6350" cap="flat" cmpd="sng" algn="ctr">
                      <a:solidFill>
                        <a:srgbClr val="D0CECE"/>
                      </a:solidFill>
                      <a:prstDash val="solid"/>
                      <a:round/>
                      <a:headEnd type="none" w="med" len="med"/>
                      <a:tailEnd type="none" w="med" len="med"/>
                    </a:lnT>
                    <a:lnB w="6350" cap="flat" cmpd="sng" algn="ctr">
                      <a:solidFill>
                        <a:srgbClr val="D0CECE"/>
                      </a:solidFill>
                      <a:prstDash val="solid"/>
                      <a:round/>
                      <a:headEnd type="none" w="med" len="med"/>
                      <a:tailEnd type="none" w="med" len="med"/>
                    </a:lnB>
                    <a:solidFill>
                      <a:srgbClr val="F2F2F2"/>
                    </a:solidFill>
                  </a:tcPr>
                </a:tc>
                <a:extLst>
                  <a:ext uri="{0D108BD9-81ED-4DB2-BD59-A6C34878D82A}">
                    <a16:rowId xmlns:a16="http://schemas.microsoft.com/office/drawing/2014/main" val="475237395"/>
                  </a:ext>
                </a:extLst>
              </a:tr>
              <a:tr h="228600">
                <a:tc>
                  <a:txBody>
                    <a:bodyPr/>
                    <a:lstStyle/>
                    <a:p>
                      <a:pPr algn="l" fontAlgn="ctr"/>
                      <a:r>
                        <a:rPr lang="ja-JP" altLang="en-US" sz="900" b="0" i="0" u="none" strike="noStrike" dirty="0">
                          <a:solidFill>
                            <a:srgbClr val="000000"/>
                          </a:solidFill>
                          <a:effectLst/>
                          <a:latin typeface="Yu Gothic" panose="020B0400000000000000" pitchFamily="50" charset="-128"/>
                          <a:ea typeface="Yu Gothic" panose="020B0400000000000000" pitchFamily="50" charset="-128"/>
                        </a:rPr>
                        <a:t>土日や夜間も療育教室等を一部開催</a:t>
                      </a:r>
                    </a:p>
                  </a:txBody>
                  <a:tcPr marL="7620" marR="7620" marT="7620" marB="0" anchor="ctr">
                    <a:lnL w="6350" cap="flat" cmpd="sng" algn="ctr">
                      <a:solidFill>
                        <a:srgbClr val="D0CECE"/>
                      </a:solidFill>
                      <a:prstDash val="solid"/>
                      <a:round/>
                      <a:headEnd type="none" w="med" len="med"/>
                      <a:tailEnd type="none" w="med" len="med"/>
                    </a:lnL>
                    <a:lnR w="6350" cap="flat" cmpd="sng" algn="ctr">
                      <a:solidFill>
                        <a:srgbClr val="D0CECE"/>
                      </a:solidFill>
                      <a:prstDash val="solid"/>
                      <a:round/>
                      <a:headEnd type="none" w="med" len="med"/>
                      <a:tailEnd type="none" w="med" len="med"/>
                    </a:lnR>
                    <a:lnT w="6350" cap="flat" cmpd="sng" algn="ctr">
                      <a:solidFill>
                        <a:srgbClr val="D0CECE"/>
                      </a:solidFill>
                      <a:prstDash val="solid"/>
                      <a:round/>
                      <a:headEnd type="none" w="med" len="med"/>
                      <a:tailEnd type="none" w="med" len="med"/>
                    </a:lnT>
                    <a:lnB w="6350" cap="flat" cmpd="sng" algn="ctr">
                      <a:solidFill>
                        <a:srgbClr val="D0CECE"/>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Yu Gothic" panose="020B0400000000000000" pitchFamily="50" charset="-128"/>
                          <a:ea typeface="Yu Gothic" panose="020B0400000000000000" pitchFamily="50" charset="-128"/>
                        </a:rPr>
                        <a:t>4</a:t>
                      </a:r>
                    </a:p>
                  </a:txBody>
                  <a:tcPr marL="7620" marR="7620" marT="7620" marB="0" anchor="ctr">
                    <a:lnL w="6350" cap="flat" cmpd="sng" algn="ctr">
                      <a:solidFill>
                        <a:srgbClr val="D0CECE"/>
                      </a:solidFill>
                      <a:prstDash val="solid"/>
                      <a:round/>
                      <a:headEnd type="none" w="med" len="med"/>
                      <a:tailEnd type="none" w="med" len="med"/>
                    </a:lnL>
                    <a:lnR w="6350" cap="flat" cmpd="sng" algn="ctr">
                      <a:solidFill>
                        <a:srgbClr val="D0CECE"/>
                      </a:solidFill>
                      <a:prstDash val="solid"/>
                      <a:round/>
                      <a:headEnd type="none" w="med" len="med"/>
                      <a:tailEnd type="none" w="med" len="med"/>
                    </a:lnR>
                    <a:lnT w="6350" cap="flat" cmpd="sng" algn="ctr">
                      <a:solidFill>
                        <a:srgbClr val="D0CECE"/>
                      </a:solidFill>
                      <a:prstDash val="solid"/>
                      <a:round/>
                      <a:headEnd type="none" w="med" len="med"/>
                      <a:tailEnd type="none" w="med" len="med"/>
                    </a:lnT>
                    <a:lnB w="6350" cap="flat" cmpd="sng" algn="ctr">
                      <a:solidFill>
                        <a:srgbClr val="D0CECE"/>
                      </a:solidFill>
                      <a:prstDash val="solid"/>
                      <a:round/>
                      <a:headEnd type="none" w="med" len="med"/>
                      <a:tailEnd type="none" w="med" len="med"/>
                    </a:lnB>
                  </a:tcPr>
                </a:tc>
                <a:extLst>
                  <a:ext uri="{0D108BD9-81ED-4DB2-BD59-A6C34878D82A}">
                    <a16:rowId xmlns:a16="http://schemas.microsoft.com/office/drawing/2014/main" val="2235621464"/>
                  </a:ext>
                </a:extLst>
              </a:tr>
              <a:tr h="228600">
                <a:tc>
                  <a:txBody>
                    <a:bodyPr/>
                    <a:lstStyle/>
                    <a:p>
                      <a:pPr algn="l" fontAlgn="ctr"/>
                      <a:r>
                        <a:rPr lang="ja-JP" altLang="en-US" sz="900" b="0" i="0" u="none" strike="noStrike" dirty="0">
                          <a:solidFill>
                            <a:srgbClr val="000000"/>
                          </a:solidFill>
                          <a:effectLst/>
                          <a:latin typeface="Yu Gothic" panose="020B0400000000000000" pitchFamily="50" charset="-128"/>
                          <a:ea typeface="Yu Gothic" panose="020B0400000000000000" pitchFamily="50" charset="-128"/>
                        </a:rPr>
                        <a:t>保育所等で療育プログラム等を実施（保育所等訪問支援を除く）</a:t>
                      </a:r>
                    </a:p>
                  </a:txBody>
                  <a:tcPr marL="7620" marR="7620" marT="7620" marB="0" anchor="ctr">
                    <a:lnL w="6350" cap="flat" cmpd="sng" algn="ctr">
                      <a:solidFill>
                        <a:srgbClr val="D0CECE"/>
                      </a:solidFill>
                      <a:prstDash val="solid"/>
                      <a:round/>
                      <a:headEnd type="none" w="med" len="med"/>
                      <a:tailEnd type="none" w="med" len="med"/>
                    </a:lnL>
                    <a:lnR w="6350" cap="flat" cmpd="sng" algn="ctr">
                      <a:solidFill>
                        <a:srgbClr val="D0CECE"/>
                      </a:solidFill>
                      <a:prstDash val="solid"/>
                      <a:round/>
                      <a:headEnd type="none" w="med" len="med"/>
                      <a:tailEnd type="none" w="med" len="med"/>
                    </a:lnR>
                    <a:lnT w="6350" cap="flat" cmpd="sng" algn="ctr">
                      <a:solidFill>
                        <a:srgbClr val="D0CECE"/>
                      </a:solidFill>
                      <a:prstDash val="solid"/>
                      <a:round/>
                      <a:headEnd type="none" w="med" len="med"/>
                      <a:tailEnd type="none" w="med" len="med"/>
                    </a:lnT>
                    <a:lnB w="6350" cap="flat" cmpd="sng" algn="ctr">
                      <a:solidFill>
                        <a:srgbClr val="D0CECE"/>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Yu Gothic" panose="020B0400000000000000" pitchFamily="50" charset="-128"/>
                          <a:ea typeface="Yu Gothic" panose="020B0400000000000000" pitchFamily="50" charset="-128"/>
                        </a:rPr>
                        <a:t>3</a:t>
                      </a:r>
                    </a:p>
                  </a:txBody>
                  <a:tcPr marL="7620" marR="7620" marT="7620" marB="0" anchor="ctr">
                    <a:lnL w="6350" cap="flat" cmpd="sng" algn="ctr">
                      <a:solidFill>
                        <a:srgbClr val="D0CECE"/>
                      </a:solidFill>
                      <a:prstDash val="solid"/>
                      <a:round/>
                      <a:headEnd type="none" w="med" len="med"/>
                      <a:tailEnd type="none" w="med" len="med"/>
                    </a:lnL>
                    <a:lnR w="6350" cap="flat" cmpd="sng" algn="ctr">
                      <a:solidFill>
                        <a:srgbClr val="D0CECE"/>
                      </a:solidFill>
                      <a:prstDash val="solid"/>
                      <a:round/>
                      <a:headEnd type="none" w="med" len="med"/>
                      <a:tailEnd type="none" w="med" len="med"/>
                    </a:lnR>
                    <a:lnT w="6350" cap="flat" cmpd="sng" algn="ctr">
                      <a:solidFill>
                        <a:srgbClr val="D0CECE"/>
                      </a:solidFill>
                      <a:prstDash val="solid"/>
                      <a:round/>
                      <a:headEnd type="none" w="med" len="med"/>
                      <a:tailEnd type="none" w="med" len="med"/>
                    </a:lnT>
                    <a:lnB w="6350" cap="flat" cmpd="sng" algn="ctr">
                      <a:solidFill>
                        <a:srgbClr val="D0CECE"/>
                      </a:solidFill>
                      <a:prstDash val="solid"/>
                      <a:round/>
                      <a:headEnd type="none" w="med" len="med"/>
                      <a:tailEnd type="none" w="med" len="med"/>
                    </a:lnB>
                  </a:tcPr>
                </a:tc>
                <a:extLst>
                  <a:ext uri="{0D108BD9-81ED-4DB2-BD59-A6C34878D82A}">
                    <a16:rowId xmlns:a16="http://schemas.microsoft.com/office/drawing/2014/main" val="3851674686"/>
                  </a:ext>
                </a:extLst>
              </a:tr>
              <a:tr h="228600">
                <a:tc>
                  <a:txBody>
                    <a:bodyPr/>
                    <a:lstStyle/>
                    <a:p>
                      <a:pPr algn="l" fontAlgn="ctr"/>
                      <a:r>
                        <a:rPr lang="ja-JP" altLang="en-US" sz="900" b="0" i="0" u="none" strike="noStrike">
                          <a:solidFill>
                            <a:srgbClr val="000000"/>
                          </a:solidFill>
                          <a:effectLst/>
                          <a:latin typeface="Yu Gothic" panose="020B0400000000000000" pitchFamily="50" charset="-128"/>
                          <a:ea typeface="Yu Gothic" panose="020B0400000000000000" pitchFamily="50" charset="-128"/>
                        </a:rPr>
                        <a:t>専門の医療機関の診療枠を独自に確保</a:t>
                      </a:r>
                    </a:p>
                  </a:txBody>
                  <a:tcPr marL="7620" marR="7620" marT="7620" marB="0" anchor="ctr">
                    <a:lnL w="6350" cap="flat" cmpd="sng" algn="ctr">
                      <a:solidFill>
                        <a:srgbClr val="D0CECE"/>
                      </a:solidFill>
                      <a:prstDash val="solid"/>
                      <a:round/>
                      <a:headEnd type="none" w="med" len="med"/>
                      <a:tailEnd type="none" w="med" len="med"/>
                    </a:lnL>
                    <a:lnR w="6350" cap="flat" cmpd="sng" algn="ctr">
                      <a:solidFill>
                        <a:srgbClr val="D0CECE"/>
                      </a:solidFill>
                      <a:prstDash val="solid"/>
                      <a:round/>
                      <a:headEnd type="none" w="med" len="med"/>
                      <a:tailEnd type="none" w="med" len="med"/>
                    </a:lnR>
                    <a:lnT w="6350" cap="flat" cmpd="sng" algn="ctr">
                      <a:solidFill>
                        <a:srgbClr val="D0CECE"/>
                      </a:solidFill>
                      <a:prstDash val="solid"/>
                      <a:round/>
                      <a:headEnd type="none" w="med" len="med"/>
                      <a:tailEnd type="none" w="med" len="med"/>
                    </a:lnT>
                    <a:lnB w="6350" cap="flat" cmpd="sng" algn="ctr">
                      <a:solidFill>
                        <a:srgbClr val="D0CECE"/>
                      </a:solidFill>
                      <a:prstDash val="solid"/>
                      <a:round/>
                      <a:headEnd type="none" w="med" len="med"/>
                      <a:tailEnd type="none" w="med" len="med"/>
                    </a:lnB>
                    <a:solidFill>
                      <a:srgbClr val="F2F2F2"/>
                    </a:solidFill>
                  </a:tcPr>
                </a:tc>
                <a:tc>
                  <a:txBody>
                    <a:bodyPr/>
                    <a:lstStyle/>
                    <a:p>
                      <a:pPr algn="r" fontAlgn="ctr"/>
                      <a:r>
                        <a:rPr lang="en-US" altLang="ja-JP" sz="900" b="0" i="0" u="none" strike="noStrike">
                          <a:solidFill>
                            <a:srgbClr val="000000"/>
                          </a:solidFill>
                          <a:effectLst/>
                          <a:latin typeface="Yu Gothic" panose="020B0400000000000000" pitchFamily="50" charset="-128"/>
                          <a:ea typeface="Yu Gothic" panose="020B0400000000000000" pitchFamily="50" charset="-128"/>
                        </a:rPr>
                        <a:t>6</a:t>
                      </a:r>
                    </a:p>
                  </a:txBody>
                  <a:tcPr marL="7620" marR="7620" marT="7620" marB="0" anchor="ctr">
                    <a:lnL w="6350" cap="flat" cmpd="sng" algn="ctr">
                      <a:solidFill>
                        <a:srgbClr val="D0CECE"/>
                      </a:solidFill>
                      <a:prstDash val="solid"/>
                      <a:round/>
                      <a:headEnd type="none" w="med" len="med"/>
                      <a:tailEnd type="none" w="med" len="med"/>
                    </a:lnL>
                    <a:lnR w="6350" cap="flat" cmpd="sng" algn="ctr">
                      <a:solidFill>
                        <a:srgbClr val="D0CECE"/>
                      </a:solidFill>
                      <a:prstDash val="solid"/>
                      <a:round/>
                      <a:headEnd type="none" w="med" len="med"/>
                      <a:tailEnd type="none" w="med" len="med"/>
                    </a:lnR>
                    <a:lnT w="6350" cap="flat" cmpd="sng" algn="ctr">
                      <a:solidFill>
                        <a:srgbClr val="D0CECE"/>
                      </a:solidFill>
                      <a:prstDash val="solid"/>
                      <a:round/>
                      <a:headEnd type="none" w="med" len="med"/>
                      <a:tailEnd type="none" w="med" len="med"/>
                    </a:lnT>
                    <a:lnB w="6350" cap="flat" cmpd="sng" algn="ctr">
                      <a:solidFill>
                        <a:srgbClr val="D0CECE"/>
                      </a:solidFill>
                      <a:prstDash val="solid"/>
                      <a:round/>
                      <a:headEnd type="none" w="med" len="med"/>
                      <a:tailEnd type="none" w="med" len="med"/>
                    </a:lnB>
                    <a:solidFill>
                      <a:srgbClr val="F2F2F2"/>
                    </a:solidFill>
                  </a:tcPr>
                </a:tc>
                <a:extLst>
                  <a:ext uri="{0D108BD9-81ED-4DB2-BD59-A6C34878D82A}">
                    <a16:rowId xmlns:a16="http://schemas.microsoft.com/office/drawing/2014/main" val="4030731618"/>
                  </a:ext>
                </a:extLst>
              </a:tr>
              <a:tr h="228600">
                <a:tc>
                  <a:txBody>
                    <a:bodyPr/>
                    <a:lstStyle/>
                    <a:p>
                      <a:pPr algn="l" fontAlgn="ctr"/>
                      <a:r>
                        <a:rPr lang="ja-JP" altLang="en-US" sz="900" b="0" i="0" u="none" strike="noStrike">
                          <a:solidFill>
                            <a:srgbClr val="000000"/>
                          </a:solidFill>
                          <a:effectLst/>
                          <a:latin typeface="Yu Gothic" panose="020B0400000000000000" pitchFamily="50" charset="-128"/>
                          <a:ea typeface="Yu Gothic" panose="020B0400000000000000" pitchFamily="50" charset="-128"/>
                        </a:rPr>
                        <a:t>幼稚園や保育所、小中学校との連携</a:t>
                      </a:r>
                    </a:p>
                  </a:txBody>
                  <a:tcPr marL="7620" marR="7620" marT="7620" marB="0" anchor="ctr">
                    <a:lnL w="6350" cap="flat" cmpd="sng" algn="ctr">
                      <a:solidFill>
                        <a:srgbClr val="D0CECE"/>
                      </a:solidFill>
                      <a:prstDash val="solid"/>
                      <a:round/>
                      <a:headEnd type="none" w="med" len="med"/>
                      <a:tailEnd type="none" w="med" len="med"/>
                    </a:lnL>
                    <a:lnR w="6350" cap="flat" cmpd="sng" algn="ctr">
                      <a:solidFill>
                        <a:srgbClr val="D0CECE"/>
                      </a:solidFill>
                      <a:prstDash val="solid"/>
                      <a:round/>
                      <a:headEnd type="none" w="med" len="med"/>
                      <a:tailEnd type="none" w="med" len="med"/>
                    </a:lnR>
                    <a:lnT w="6350" cap="flat" cmpd="sng" algn="ctr">
                      <a:solidFill>
                        <a:srgbClr val="D0CECE"/>
                      </a:solidFill>
                      <a:prstDash val="solid"/>
                      <a:round/>
                      <a:headEnd type="none" w="med" len="med"/>
                      <a:tailEnd type="none" w="med" len="med"/>
                    </a:lnT>
                    <a:lnB w="6350" cap="flat" cmpd="sng" algn="ctr">
                      <a:solidFill>
                        <a:srgbClr val="D0CECE"/>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Yu Gothic" panose="020B0400000000000000" pitchFamily="50" charset="-128"/>
                          <a:ea typeface="Yu Gothic" panose="020B0400000000000000" pitchFamily="50" charset="-128"/>
                        </a:rPr>
                        <a:t>2</a:t>
                      </a:r>
                    </a:p>
                  </a:txBody>
                  <a:tcPr marL="7620" marR="7620" marT="7620" marB="0" anchor="ctr">
                    <a:lnL w="6350" cap="flat" cmpd="sng" algn="ctr">
                      <a:solidFill>
                        <a:srgbClr val="D0CECE"/>
                      </a:solidFill>
                      <a:prstDash val="solid"/>
                      <a:round/>
                      <a:headEnd type="none" w="med" len="med"/>
                      <a:tailEnd type="none" w="med" len="med"/>
                    </a:lnL>
                    <a:lnR w="6350" cap="flat" cmpd="sng" algn="ctr">
                      <a:solidFill>
                        <a:srgbClr val="D0CECE"/>
                      </a:solidFill>
                      <a:prstDash val="solid"/>
                      <a:round/>
                      <a:headEnd type="none" w="med" len="med"/>
                      <a:tailEnd type="none" w="med" len="med"/>
                    </a:lnR>
                    <a:lnT w="6350" cap="flat" cmpd="sng" algn="ctr">
                      <a:solidFill>
                        <a:srgbClr val="D0CECE"/>
                      </a:solidFill>
                      <a:prstDash val="solid"/>
                      <a:round/>
                      <a:headEnd type="none" w="med" len="med"/>
                      <a:tailEnd type="none" w="med" len="med"/>
                    </a:lnT>
                    <a:lnB w="6350" cap="flat" cmpd="sng" algn="ctr">
                      <a:solidFill>
                        <a:srgbClr val="D0CECE"/>
                      </a:solidFill>
                      <a:prstDash val="solid"/>
                      <a:round/>
                      <a:headEnd type="none" w="med" len="med"/>
                      <a:tailEnd type="none" w="med" len="med"/>
                    </a:lnB>
                  </a:tcPr>
                </a:tc>
                <a:extLst>
                  <a:ext uri="{0D108BD9-81ED-4DB2-BD59-A6C34878D82A}">
                    <a16:rowId xmlns:a16="http://schemas.microsoft.com/office/drawing/2014/main" val="4236444732"/>
                  </a:ext>
                </a:extLst>
              </a:tr>
              <a:tr h="228600">
                <a:tc>
                  <a:txBody>
                    <a:bodyPr/>
                    <a:lstStyle/>
                    <a:p>
                      <a:pPr algn="l" fontAlgn="ctr"/>
                      <a:r>
                        <a:rPr lang="ja-JP" altLang="en-US" sz="900" b="0" i="0" u="none" strike="noStrike">
                          <a:solidFill>
                            <a:srgbClr val="000000"/>
                          </a:solidFill>
                          <a:effectLst/>
                          <a:latin typeface="Yu Gothic" panose="020B0400000000000000" pitchFamily="50" charset="-128"/>
                          <a:ea typeface="Yu Gothic" panose="020B0400000000000000" pitchFamily="50" charset="-128"/>
                        </a:rPr>
                        <a:t>その他</a:t>
                      </a:r>
                    </a:p>
                  </a:txBody>
                  <a:tcPr marL="7620" marR="7620" marT="7620" marB="0" anchor="ctr">
                    <a:lnL w="6350" cap="flat" cmpd="sng" algn="ctr">
                      <a:solidFill>
                        <a:srgbClr val="D0CECE"/>
                      </a:solidFill>
                      <a:prstDash val="solid"/>
                      <a:round/>
                      <a:headEnd type="none" w="med" len="med"/>
                      <a:tailEnd type="none" w="med" len="med"/>
                    </a:lnL>
                    <a:lnR w="6350" cap="flat" cmpd="sng" algn="ctr">
                      <a:solidFill>
                        <a:srgbClr val="D0CECE"/>
                      </a:solidFill>
                      <a:prstDash val="solid"/>
                      <a:round/>
                      <a:headEnd type="none" w="med" len="med"/>
                      <a:tailEnd type="none" w="med" len="med"/>
                    </a:lnR>
                    <a:lnT w="6350" cap="flat" cmpd="sng" algn="ctr">
                      <a:solidFill>
                        <a:srgbClr val="D0CECE"/>
                      </a:solidFill>
                      <a:prstDash val="solid"/>
                      <a:round/>
                      <a:headEnd type="none" w="med" len="med"/>
                      <a:tailEnd type="none" w="med" len="med"/>
                    </a:lnT>
                    <a:lnB w="6350" cap="flat" cmpd="sng" algn="ctr">
                      <a:solidFill>
                        <a:srgbClr val="D0CECE"/>
                      </a:solidFill>
                      <a:prstDash val="solid"/>
                      <a:round/>
                      <a:headEnd type="none" w="med" len="med"/>
                      <a:tailEnd type="none" w="med" len="med"/>
                    </a:lnB>
                    <a:solidFill>
                      <a:srgbClr val="F2F2F2"/>
                    </a:solidFill>
                  </a:tcPr>
                </a:tc>
                <a:tc>
                  <a:txBody>
                    <a:bodyPr/>
                    <a:lstStyle/>
                    <a:p>
                      <a:pPr algn="r" fontAlgn="ctr"/>
                      <a:r>
                        <a:rPr lang="en-US" altLang="ja-JP" sz="900" b="0" i="0" u="none" strike="noStrike">
                          <a:solidFill>
                            <a:srgbClr val="000000"/>
                          </a:solidFill>
                          <a:effectLst/>
                          <a:latin typeface="Yu Gothic" panose="020B0400000000000000" pitchFamily="50" charset="-128"/>
                          <a:ea typeface="Yu Gothic" panose="020B0400000000000000" pitchFamily="50" charset="-128"/>
                        </a:rPr>
                        <a:t>12</a:t>
                      </a:r>
                    </a:p>
                  </a:txBody>
                  <a:tcPr marL="7620" marR="7620" marT="7620" marB="0" anchor="ctr">
                    <a:lnL w="6350" cap="flat" cmpd="sng" algn="ctr">
                      <a:solidFill>
                        <a:srgbClr val="D0CECE"/>
                      </a:solidFill>
                      <a:prstDash val="solid"/>
                      <a:round/>
                      <a:headEnd type="none" w="med" len="med"/>
                      <a:tailEnd type="none" w="med" len="med"/>
                    </a:lnL>
                    <a:lnR w="6350" cap="flat" cmpd="sng" algn="ctr">
                      <a:solidFill>
                        <a:srgbClr val="D0CECE"/>
                      </a:solidFill>
                      <a:prstDash val="solid"/>
                      <a:round/>
                      <a:headEnd type="none" w="med" len="med"/>
                      <a:tailEnd type="none" w="med" len="med"/>
                    </a:lnR>
                    <a:lnT w="6350" cap="flat" cmpd="sng" algn="ctr">
                      <a:solidFill>
                        <a:srgbClr val="D0CECE"/>
                      </a:solidFill>
                      <a:prstDash val="solid"/>
                      <a:round/>
                      <a:headEnd type="none" w="med" len="med"/>
                      <a:tailEnd type="none" w="med" len="med"/>
                    </a:lnT>
                    <a:lnB w="6350" cap="flat" cmpd="sng" algn="ctr">
                      <a:solidFill>
                        <a:srgbClr val="D0CECE"/>
                      </a:solidFill>
                      <a:prstDash val="solid"/>
                      <a:round/>
                      <a:headEnd type="none" w="med" len="med"/>
                      <a:tailEnd type="none" w="med" len="med"/>
                    </a:lnB>
                    <a:solidFill>
                      <a:srgbClr val="F2F2F2"/>
                    </a:solidFill>
                  </a:tcPr>
                </a:tc>
                <a:extLst>
                  <a:ext uri="{0D108BD9-81ED-4DB2-BD59-A6C34878D82A}">
                    <a16:rowId xmlns:a16="http://schemas.microsoft.com/office/drawing/2014/main" val="837647729"/>
                  </a:ext>
                </a:extLst>
              </a:tr>
              <a:tr h="228600">
                <a:tc>
                  <a:txBody>
                    <a:bodyPr/>
                    <a:lstStyle/>
                    <a:p>
                      <a:pPr algn="l" fontAlgn="ctr"/>
                      <a:r>
                        <a:rPr lang="ja-JP" altLang="en-US" sz="900" b="0" i="0" u="none" strike="noStrike">
                          <a:solidFill>
                            <a:srgbClr val="000000"/>
                          </a:solidFill>
                          <a:effectLst/>
                          <a:latin typeface="Yu Gothic" panose="020B0400000000000000" pitchFamily="50" charset="-128"/>
                          <a:ea typeface="Yu Gothic" panose="020B0400000000000000" pitchFamily="50" charset="-128"/>
                        </a:rPr>
                        <a:t>実施なし</a:t>
                      </a:r>
                    </a:p>
                  </a:txBody>
                  <a:tcPr marL="7620" marR="7620" marT="7620" marB="0" anchor="ctr">
                    <a:lnL w="6350" cap="flat" cmpd="sng" algn="ctr">
                      <a:solidFill>
                        <a:srgbClr val="D0CECE"/>
                      </a:solidFill>
                      <a:prstDash val="solid"/>
                      <a:round/>
                      <a:headEnd type="none" w="med" len="med"/>
                      <a:tailEnd type="none" w="med" len="med"/>
                    </a:lnL>
                    <a:lnR w="6350" cap="flat" cmpd="sng" algn="ctr">
                      <a:solidFill>
                        <a:srgbClr val="D0CECE"/>
                      </a:solidFill>
                      <a:prstDash val="solid"/>
                      <a:round/>
                      <a:headEnd type="none" w="med" len="med"/>
                      <a:tailEnd type="none" w="med" len="med"/>
                    </a:lnR>
                    <a:lnT w="6350" cap="flat" cmpd="sng" algn="ctr">
                      <a:solidFill>
                        <a:srgbClr val="D0CECE"/>
                      </a:solidFill>
                      <a:prstDash val="solid"/>
                      <a:round/>
                      <a:headEnd type="none" w="med" len="med"/>
                      <a:tailEnd type="none" w="med" len="med"/>
                    </a:lnT>
                    <a:lnB w="6350" cap="flat" cmpd="sng" algn="ctr">
                      <a:solidFill>
                        <a:srgbClr val="D0CECE"/>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Yu Gothic" panose="020B0400000000000000" pitchFamily="50" charset="-128"/>
                          <a:ea typeface="Yu Gothic" panose="020B0400000000000000" pitchFamily="50" charset="-128"/>
                        </a:rPr>
                        <a:t>16</a:t>
                      </a:r>
                    </a:p>
                  </a:txBody>
                  <a:tcPr marL="7620" marR="7620" marT="7620" marB="0" anchor="ctr">
                    <a:lnL w="6350" cap="flat" cmpd="sng" algn="ctr">
                      <a:solidFill>
                        <a:srgbClr val="D0CECE"/>
                      </a:solidFill>
                      <a:prstDash val="solid"/>
                      <a:round/>
                      <a:headEnd type="none" w="med" len="med"/>
                      <a:tailEnd type="none" w="med" len="med"/>
                    </a:lnL>
                    <a:lnR w="6350" cap="flat" cmpd="sng" algn="ctr">
                      <a:solidFill>
                        <a:srgbClr val="D0CECE"/>
                      </a:solidFill>
                      <a:prstDash val="solid"/>
                      <a:round/>
                      <a:headEnd type="none" w="med" len="med"/>
                      <a:tailEnd type="none" w="med" len="med"/>
                    </a:lnR>
                    <a:lnT w="6350" cap="flat" cmpd="sng" algn="ctr">
                      <a:solidFill>
                        <a:srgbClr val="D0CECE"/>
                      </a:solidFill>
                      <a:prstDash val="solid"/>
                      <a:round/>
                      <a:headEnd type="none" w="med" len="med"/>
                      <a:tailEnd type="none" w="med" len="med"/>
                    </a:lnT>
                    <a:lnB w="6350" cap="flat" cmpd="sng" algn="ctr">
                      <a:solidFill>
                        <a:srgbClr val="D0CECE"/>
                      </a:solidFill>
                      <a:prstDash val="solid"/>
                      <a:round/>
                      <a:headEnd type="none" w="med" len="med"/>
                      <a:tailEnd type="none" w="med" len="med"/>
                    </a:lnB>
                  </a:tcPr>
                </a:tc>
                <a:extLst>
                  <a:ext uri="{0D108BD9-81ED-4DB2-BD59-A6C34878D82A}">
                    <a16:rowId xmlns:a16="http://schemas.microsoft.com/office/drawing/2014/main" val="4003264314"/>
                  </a:ext>
                </a:extLst>
              </a:tr>
            </a:tbl>
          </a:graphicData>
        </a:graphic>
      </p:graphicFrame>
      <p:graphicFrame>
        <p:nvGraphicFramePr>
          <p:cNvPr id="10" name="グラフ 9">
            <a:extLst>
              <a:ext uri="{FF2B5EF4-FFF2-40B4-BE49-F238E27FC236}">
                <a16:creationId xmlns:a16="http://schemas.microsoft.com/office/drawing/2014/main" id="{E16D1743-5533-4650-863C-C0248951E2CD}"/>
              </a:ext>
            </a:extLst>
          </p:cNvPr>
          <p:cNvGraphicFramePr>
            <a:graphicFrameLocks/>
          </p:cNvGraphicFramePr>
          <p:nvPr>
            <p:extLst>
              <p:ext uri="{D42A27DB-BD31-4B8C-83A1-F6EECF244321}">
                <p14:modId xmlns:p14="http://schemas.microsoft.com/office/powerpoint/2010/main" val="1868154969"/>
              </p:ext>
            </p:extLst>
          </p:nvPr>
        </p:nvGraphicFramePr>
        <p:xfrm>
          <a:off x="4139293" y="4065815"/>
          <a:ext cx="4588329" cy="2595970"/>
        </p:xfrm>
        <a:graphic>
          <a:graphicData uri="http://schemas.openxmlformats.org/drawingml/2006/chart">
            <c:chart xmlns:c="http://schemas.openxmlformats.org/drawingml/2006/chart" xmlns:r="http://schemas.openxmlformats.org/officeDocument/2006/relationships" r:id="rId5"/>
          </a:graphicData>
        </a:graphic>
      </p:graphicFrame>
      <p:sp>
        <p:nvSpPr>
          <p:cNvPr id="11" name="テキスト ボックス 10">
            <a:extLst>
              <a:ext uri="{FF2B5EF4-FFF2-40B4-BE49-F238E27FC236}">
                <a16:creationId xmlns:a16="http://schemas.microsoft.com/office/drawing/2014/main" id="{4EE15EB8-70E6-4C46-8370-B1C5EF1798C9}"/>
              </a:ext>
            </a:extLst>
          </p:cNvPr>
          <p:cNvSpPr txBox="1"/>
          <p:nvPr/>
        </p:nvSpPr>
        <p:spPr>
          <a:xfrm>
            <a:off x="164877" y="196216"/>
            <a:ext cx="6668629" cy="369332"/>
          </a:xfrm>
          <a:prstGeom prst="rect">
            <a:avLst/>
          </a:prstGeom>
          <a:noFill/>
        </p:spPr>
        <p:txBody>
          <a:bodyPr wrap="square" rtlCol="0">
            <a:spAutoFit/>
          </a:bodyPr>
          <a:lstStyle/>
          <a:p>
            <a:r>
              <a:rPr kumimoji="1" lang="ja-JP" altLang="en-US" dirty="0"/>
              <a:t>❶－</a:t>
            </a:r>
            <a:r>
              <a:rPr kumimoji="1" lang="ja-JP" altLang="en-US" sz="1600" dirty="0"/>
              <a:t>１　</a:t>
            </a:r>
            <a:r>
              <a:rPr kumimoji="1" lang="ja-JP" altLang="en-US" dirty="0"/>
              <a:t>早期気づきと早期支援の充実 </a:t>
            </a:r>
            <a:r>
              <a:rPr kumimoji="1" lang="ja-JP" altLang="en-US" sz="1600" b="1" dirty="0"/>
              <a:t>－早期支援と情報の共有－</a:t>
            </a:r>
            <a:endParaRPr kumimoji="1" lang="ja-JP" altLang="en-US" b="1" dirty="0"/>
          </a:p>
        </p:txBody>
      </p:sp>
      <p:sp>
        <p:nvSpPr>
          <p:cNvPr id="2" name="スライド番号プレースホルダー 1">
            <a:extLst>
              <a:ext uri="{FF2B5EF4-FFF2-40B4-BE49-F238E27FC236}">
                <a16:creationId xmlns:a16="http://schemas.microsoft.com/office/drawing/2014/main" id="{D47C2A30-C346-470B-B3CE-CAFC40B7747B}"/>
              </a:ext>
            </a:extLst>
          </p:cNvPr>
          <p:cNvSpPr>
            <a:spLocks noGrp="1"/>
          </p:cNvSpPr>
          <p:nvPr>
            <p:ph type="sldNum" sz="quarter" idx="12"/>
          </p:nvPr>
        </p:nvSpPr>
        <p:spPr/>
        <p:txBody>
          <a:bodyPr/>
          <a:lstStyle/>
          <a:p>
            <a:fld id="{1A6CC6A3-0406-4560-BB62-8974C004F5AE}" type="slidenum">
              <a:rPr kumimoji="1" lang="ja-JP" altLang="en-US" smtClean="0"/>
              <a:t>3</a:t>
            </a:fld>
            <a:endParaRPr kumimoji="1" lang="ja-JP" altLang="en-US"/>
          </a:p>
        </p:txBody>
      </p:sp>
    </p:spTree>
    <p:extLst>
      <p:ext uri="{BB962C8B-B14F-4D97-AF65-F5344CB8AC3E}">
        <p14:creationId xmlns:p14="http://schemas.microsoft.com/office/powerpoint/2010/main" val="36841796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0C1A25B-E8D8-4388-B01D-1F7FB2471D9D}"/>
              </a:ext>
            </a:extLst>
          </p:cNvPr>
          <p:cNvSpPr txBox="1"/>
          <p:nvPr/>
        </p:nvSpPr>
        <p:spPr>
          <a:xfrm>
            <a:off x="164877" y="196216"/>
            <a:ext cx="8628058" cy="369332"/>
          </a:xfrm>
          <a:prstGeom prst="rect">
            <a:avLst/>
          </a:prstGeom>
          <a:noFill/>
        </p:spPr>
        <p:txBody>
          <a:bodyPr wrap="square" rtlCol="0">
            <a:spAutoFit/>
          </a:bodyPr>
          <a:lstStyle/>
          <a:p>
            <a:r>
              <a:rPr kumimoji="1" lang="ja-JP" altLang="en-US" dirty="0"/>
              <a:t>❶－</a:t>
            </a:r>
            <a:r>
              <a:rPr kumimoji="1" lang="ja-JP" altLang="en-US" sz="1600" dirty="0"/>
              <a:t>２　</a:t>
            </a:r>
            <a:r>
              <a:rPr kumimoji="1" lang="ja-JP" altLang="en-US" dirty="0"/>
              <a:t>早期気づきと早期支援の充実 </a:t>
            </a:r>
            <a:r>
              <a:rPr kumimoji="1" lang="ja-JP" altLang="en-US" sz="1600" b="1" dirty="0"/>
              <a:t>－幼稚園・保育所・認定こども園に対する取組－</a:t>
            </a:r>
            <a:endParaRPr kumimoji="1" lang="ja-JP" altLang="en-US" dirty="0"/>
          </a:p>
        </p:txBody>
      </p:sp>
      <p:sp>
        <p:nvSpPr>
          <p:cNvPr id="4" name="四角形: 角を丸くする 3">
            <a:extLst>
              <a:ext uri="{FF2B5EF4-FFF2-40B4-BE49-F238E27FC236}">
                <a16:creationId xmlns:a16="http://schemas.microsoft.com/office/drawing/2014/main" id="{C2637BCD-5EBD-4FF7-BC5B-C9A0D081B86B}"/>
              </a:ext>
            </a:extLst>
          </p:cNvPr>
          <p:cNvSpPr/>
          <p:nvPr/>
        </p:nvSpPr>
        <p:spPr>
          <a:xfrm>
            <a:off x="351064" y="756166"/>
            <a:ext cx="8441871" cy="66566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spc="-20" dirty="0">
                <a:solidFill>
                  <a:srgbClr val="0D0D0D"/>
                </a:solidFill>
                <a:latin typeface="UD デジタル 教科書体 NK-B" panose="02020700000000000000" pitchFamily="18" charset="-128"/>
                <a:ea typeface="UD デジタル 教科書体 NK-B" panose="02020700000000000000" pitchFamily="18" charset="-128"/>
                <a:cs typeface="UD Digi Kyokasho NK-B"/>
              </a:rPr>
              <a:t>〇</a:t>
            </a:r>
            <a:r>
              <a:rPr lang="ja-JP" altLang="en-US" sz="1200" b="1" spc="245" dirty="0">
                <a:solidFill>
                  <a:srgbClr val="0D0D0D"/>
                </a:solidFill>
                <a:latin typeface="UD デジタル 教科書体 NK-B" panose="02020700000000000000" pitchFamily="18" charset="-128"/>
                <a:ea typeface="UD デジタル 教科書体 NK-B" panose="02020700000000000000" pitchFamily="18" charset="-128"/>
                <a:cs typeface="UD Digi Kyokasho NK-B"/>
              </a:rPr>
              <a:t>３３</a:t>
            </a:r>
            <a:r>
              <a:rPr lang="ja-JP" altLang="en-US" sz="1200" b="1" spc="-50" dirty="0">
                <a:solidFill>
                  <a:srgbClr val="0D0D0D"/>
                </a:solidFill>
                <a:latin typeface="UD デジタル 教科書体 NK-B" panose="02020700000000000000" pitchFamily="18" charset="-128"/>
                <a:ea typeface="UD デジタル 教科書体 NK-B" panose="02020700000000000000" pitchFamily="18" charset="-128"/>
                <a:cs typeface="UD Digi Kyokasho NK-B"/>
              </a:rPr>
              <a:t>市町村において、発達障がいに関する幼稚園教諭・保育所等に対する研修を実施。</a:t>
            </a:r>
            <a:endParaRPr lang="en-US" altLang="ja-JP" sz="1200" b="1" spc="-50" dirty="0">
              <a:solidFill>
                <a:srgbClr val="0D0D0D"/>
              </a:solidFill>
              <a:latin typeface="UD デジタル 教科書体 NK-B" panose="02020700000000000000" pitchFamily="18" charset="-128"/>
              <a:ea typeface="UD デジタル 教科書体 NK-B" panose="02020700000000000000" pitchFamily="18" charset="-128"/>
              <a:cs typeface="UD Digi Kyokasho NK-B"/>
            </a:endParaRPr>
          </a:p>
          <a:p>
            <a:r>
              <a:rPr lang="ja-JP" altLang="en-US" sz="1200" b="1" spc="-50" dirty="0">
                <a:solidFill>
                  <a:srgbClr val="0D0D0D"/>
                </a:solidFill>
                <a:latin typeface="UD デジタル 教科書体 NK-B" panose="02020700000000000000" pitchFamily="18" charset="-128"/>
                <a:ea typeface="UD デジタル 教科書体 NK-B" panose="02020700000000000000" pitchFamily="18" charset="-128"/>
                <a:cs typeface="UD Digi Kyokasho NK-B"/>
              </a:rPr>
              <a:t>　　実施無の市町村においては大阪府・その他の機関</a:t>
            </a:r>
            <a:r>
              <a:rPr lang="ja-JP" altLang="en-US" sz="1200" b="1" spc="-20" dirty="0">
                <a:solidFill>
                  <a:srgbClr val="0D0D0D"/>
                </a:solidFill>
                <a:latin typeface="UD デジタル 教科書体 NK-B" panose="02020700000000000000" pitchFamily="18" charset="-128"/>
                <a:ea typeface="UD デジタル 教科書体 NK-B" panose="02020700000000000000" pitchFamily="18" charset="-128"/>
                <a:cs typeface="UD Digi Kyokasho NK-B"/>
              </a:rPr>
              <a:t>が開催する研修を周知し、受講機会を確保</a:t>
            </a:r>
            <a:endParaRPr kumimoji="1" lang="ja-JP" altLang="en-US" sz="1200" b="1" dirty="0">
              <a:solidFill>
                <a:schemeClr val="tx1"/>
              </a:solidFill>
              <a:latin typeface="UD デジタル 教科書体 NK-B" panose="02020700000000000000" pitchFamily="18" charset="-128"/>
              <a:ea typeface="UD デジタル 教科書体 NK-B" panose="02020700000000000000" pitchFamily="18" charset="-128"/>
            </a:endParaRPr>
          </a:p>
        </p:txBody>
      </p:sp>
      <p:graphicFrame>
        <p:nvGraphicFramePr>
          <p:cNvPr id="8" name="グラフ 7">
            <a:extLst>
              <a:ext uri="{FF2B5EF4-FFF2-40B4-BE49-F238E27FC236}">
                <a16:creationId xmlns:a16="http://schemas.microsoft.com/office/drawing/2014/main" id="{6F9A3574-F511-4710-950A-5FD43F533115}"/>
              </a:ext>
            </a:extLst>
          </p:cNvPr>
          <p:cNvGraphicFramePr>
            <a:graphicFrameLocks/>
          </p:cNvGraphicFramePr>
          <p:nvPr>
            <p:extLst>
              <p:ext uri="{D42A27DB-BD31-4B8C-83A1-F6EECF244321}">
                <p14:modId xmlns:p14="http://schemas.microsoft.com/office/powerpoint/2010/main" val="1018680118"/>
              </p:ext>
            </p:extLst>
          </p:nvPr>
        </p:nvGraphicFramePr>
        <p:xfrm>
          <a:off x="261258" y="1583711"/>
          <a:ext cx="3592285" cy="255558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グラフ 12">
            <a:extLst>
              <a:ext uri="{FF2B5EF4-FFF2-40B4-BE49-F238E27FC236}">
                <a16:creationId xmlns:a16="http://schemas.microsoft.com/office/drawing/2014/main" id="{D10C33A9-6CC7-4E34-8199-5528031364D3}"/>
              </a:ext>
            </a:extLst>
          </p:cNvPr>
          <p:cNvGraphicFramePr>
            <a:graphicFrameLocks/>
          </p:cNvGraphicFramePr>
          <p:nvPr>
            <p:extLst>
              <p:ext uri="{D42A27DB-BD31-4B8C-83A1-F6EECF244321}">
                <p14:modId xmlns:p14="http://schemas.microsoft.com/office/powerpoint/2010/main" val="2092508465"/>
              </p:ext>
            </p:extLst>
          </p:nvPr>
        </p:nvGraphicFramePr>
        <p:xfrm>
          <a:off x="261258" y="4242703"/>
          <a:ext cx="3592284" cy="233661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グラフ 6">
            <a:extLst>
              <a:ext uri="{FF2B5EF4-FFF2-40B4-BE49-F238E27FC236}">
                <a16:creationId xmlns:a16="http://schemas.microsoft.com/office/drawing/2014/main" id="{4DA7D07C-71A5-4A6F-9117-90E68C568F5A}"/>
              </a:ext>
            </a:extLst>
          </p:cNvPr>
          <p:cNvGraphicFramePr>
            <a:graphicFrameLocks/>
          </p:cNvGraphicFramePr>
          <p:nvPr>
            <p:extLst>
              <p:ext uri="{D42A27DB-BD31-4B8C-83A1-F6EECF244321}">
                <p14:modId xmlns:p14="http://schemas.microsoft.com/office/powerpoint/2010/main" val="197432667"/>
              </p:ext>
            </p:extLst>
          </p:nvPr>
        </p:nvGraphicFramePr>
        <p:xfrm>
          <a:off x="3959679" y="1583711"/>
          <a:ext cx="4833256" cy="4995610"/>
        </p:xfrm>
        <a:graphic>
          <a:graphicData uri="http://schemas.openxmlformats.org/drawingml/2006/chart">
            <c:chart xmlns:c="http://schemas.openxmlformats.org/drawingml/2006/chart" xmlns:r="http://schemas.openxmlformats.org/officeDocument/2006/relationships" r:id="rId4"/>
          </a:graphicData>
        </a:graphic>
      </p:graphicFrame>
      <p:sp>
        <p:nvSpPr>
          <p:cNvPr id="3" name="スライド番号プレースホルダー 2">
            <a:extLst>
              <a:ext uri="{FF2B5EF4-FFF2-40B4-BE49-F238E27FC236}">
                <a16:creationId xmlns:a16="http://schemas.microsoft.com/office/drawing/2014/main" id="{293DC57E-358F-4F09-965B-975A3F0B896A}"/>
              </a:ext>
            </a:extLst>
          </p:cNvPr>
          <p:cNvSpPr>
            <a:spLocks noGrp="1"/>
          </p:cNvSpPr>
          <p:nvPr>
            <p:ph type="sldNum" sz="quarter" idx="12"/>
          </p:nvPr>
        </p:nvSpPr>
        <p:spPr/>
        <p:txBody>
          <a:bodyPr/>
          <a:lstStyle/>
          <a:p>
            <a:fld id="{1A6CC6A3-0406-4560-BB62-8974C004F5AE}" type="slidenum">
              <a:rPr kumimoji="1" lang="ja-JP" altLang="en-US" smtClean="0"/>
              <a:t>4</a:t>
            </a:fld>
            <a:endParaRPr kumimoji="1" lang="ja-JP" altLang="en-US"/>
          </a:p>
        </p:txBody>
      </p:sp>
    </p:spTree>
    <p:extLst>
      <p:ext uri="{BB962C8B-B14F-4D97-AF65-F5344CB8AC3E}">
        <p14:creationId xmlns:p14="http://schemas.microsoft.com/office/powerpoint/2010/main" val="40219904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0C1A25B-E8D8-4388-B01D-1F7FB2471D9D}"/>
              </a:ext>
            </a:extLst>
          </p:cNvPr>
          <p:cNvSpPr txBox="1"/>
          <p:nvPr/>
        </p:nvSpPr>
        <p:spPr>
          <a:xfrm>
            <a:off x="164877" y="196216"/>
            <a:ext cx="8054331" cy="369332"/>
          </a:xfrm>
          <a:prstGeom prst="rect">
            <a:avLst/>
          </a:prstGeom>
          <a:noFill/>
        </p:spPr>
        <p:txBody>
          <a:bodyPr wrap="square" rtlCol="0">
            <a:spAutoFit/>
          </a:bodyPr>
          <a:lstStyle/>
          <a:p>
            <a:r>
              <a:rPr kumimoji="1" lang="ja-JP" altLang="en-US" dirty="0"/>
              <a:t>❷－</a:t>
            </a:r>
            <a:r>
              <a:rPr kumimoji="1" lang="ja-JP" altLang="en-US" sz="1600" dirty="0"/>
              <a:t>１</a:t>
            </a:r>
            <a:r>
              <a:rPr kumimoji="1" lang="ja-JP" altLang="en-US" sz="1400" dirty="0"/>
              <a:t>　</a:t>
            </a:r>
            <a:r>
              <a:rPr kumimoji="1" lang="ja-JP" altLang="en-US" dirty="0"/>
              <a:t>発達支援体制の充実 </a:t>
            </a:r>
            <a:r>
              <a:rPr kumimoji="1" lang="ja-JP" altLang="en-US" sz="1600" b="1" dirty="0"/>
              <a:t>－発達支援（療育）の提供体制－</a:t>
            </a:r>
            <a:endParaRPr kumimoji="1" lang="ja-JP" altLang="en-US" b="1" dirty="0"/>
          </a:p>
        </p:txBody>
      </p:sp>
      <p:sp>
        <p:nvSpPr>
          <p:cNvPr id="4" name="四角形: 角を丸くする 3">
            <a:extLst>
              <a:ext uri="{FF2B5EF4-FFF2-40B4-BE49-F238E27FC236}">
                <a16:creationId xmlns:a16="http://schemas.microsoft.com/office/drawing/2014/main" id="{C2637BCD-5EBD-4FF7-BC5B-C9A0D081B86B}"/>
              </a:ext>
            </a:extLst>
          </p:cNvPr>
          <p:cNvSpPr/>
          <p:nvPr/>
        </p:nvSpPr>
        <p:spPr>
          <a:xfrm>
            <a:off x="226504" y="685801"/>
            <a:ext cx="8566432" cy="1076109"/>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 marR="0" lvl="0" indent="-457200" defTabSz="914400" eaLnBrk="1" fontAlgn="auto" latinLnBrk="0" hangingPunct="1">
              <a:lnSpc>
                <a:spcPct val="100000"/>
              </a:lnSpc>
              <a:spcBef>
                <a:spcPts val="430"/>
              </a:spcBef>
              <a:spcAft>
                <a:spcPts val="0"/>
              </a:spcAft>
              <a:buClrTx/>
              <a:buSzTx/>
              <a:buFontTx/>
              <a:buNone/>
              <a:tabLst/>
              <a:defRPr/>
            </a:pPr>
            <a:r>
              <a:rPr kumimoji="0" lang="ja-JP" altLang="en-US" sz="1200" b="1" i="0" u="none" strike="noStrike" kern="0" cap="none" spc="-25"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〇</a:t>
            </a:r>
            <a:r>
              <a:rPr kumimoji="0" lang="en-US" altLang="ja-JP" sz="1200" b="1" i="0" u="none" strike="noStrike" kern="0" cap="none" spc="-25"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22</a:t>
            </a:r>
            <a:r>
              <a:rPr kumimoji="0" lang="ja-JP" altLang="en-US" sz="1200" b="1" i="0" u="none" strike="noStrike" kern="0" cap="none" spc="-20"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市町村の児童発達支援センターにおいて、</a:t>
            </a:r>
            <a:r>
              <a:rPr kumimoji="0" lang="en-US" altLang="ja-JP" sz="1200" b="0" i="0" u="none" strike="noStrike" kern="0" cap="none" spc="65"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Heisei Mincho Std W3"/>
              </a:rPr>
              <a:t>TEACCH</a:t>
            </a:r>
            <a:r>
              <a:rPr kumimoji="0" lang="ja-JP" altLang="en-US" sz="1200" b="1" i="0" u="none" strike="noStrike" kern="0" cap="none" spc="-10"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プログラム、</a:t>
            </a:r>
            <a:r>
              <a:rPr kumimoji="0" lang="en-US" altLang="ja-JP" sz="1200" b="0" i="0" u="none" strike="noStrike" kern="0" cap="none" spc="0"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Heisei Mincho Std W3"/>
              </a:rPr>
              <a:t>ABA</a:t>
            </a:r>
            <a:r>
              <a:rPr kumimoji="0" lang="ja-JP" altLang="en-US" sz="1200" b="1" i="0" u="none" strike="noStrike" kern="0" cap="none" spc="-25"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プログラム等を用いて発達障がいの支援を実施と回答。</a:t>
            </a:r>
            <a:endParaRPr kumimoji="0" lang="ja-JP" altLang="en-US" sz="1200" b="0" i="0" u="none" strike="noStrike" kern="0" cap="none" spc="0" normalizeH="0" baseline="0" noProof="0" dirty="0">
              <a:ln>
                <a:noFill/>
              </a:ln>
              <a:solidFill>
                <a:sysClr val="windowText" lastClr="000000"/>
              </a:solidFill>
              <a:effectLst/>
              <a:uLnTx/>
              <a:uFillTx/>
              <a:latin typeface="UD デジタル 教科書体 NK-B" panose="02020700000000000000" pitchFamily="18" charset="-128"/>
              <a:ea typeface="UD デジタル 教科書体 NK-B" panose="02020700000000000000" pitchFamily="18" charset="-128"/>
              <a:cs typeface="UD Digi Kyokasho NK-B"/>
            </a:endParaRPr>
          </a:p>
          <a:p>
            <a:pPr marL="91440" marR="213360" lvl="0" indent="-457200" defTabSz="914400" eaLnBrk="1" fontAlgn="auto" latinLnBrk="0" hangingPunct="1">
              <a:lnSpc>
                <a:spcPct val="118300"/>
              </a:lnSpc>
              <a:spcBef>
                <a:spcPts val="0"/>
              </a:spcBef>
              <a:spcAft>
                <a:spcPts val="0"/>
              </a:spcAft>
              <a:buClrTx/>
              <a:buSzTx/>
              <a:buFontTx/>
              <a:buNone/>
              <a:tabLst/>
              <a:defRPr/>
            </a:pPr>
            <a:r>
              <a:rPr kumimoji="0" lang="ja-JP" altLang="en-US" sz="1200" b="1" i="0" u="none" strike="noStrike" kern="0" cap="none" spc="-25"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〇４１</a:t>
            </a:r>
            <a:r>
              <a:rPr kumimoji="0" lang="ja-JP" altLang="en-US" sz="1200" b="1" i="0" u="none" strike="noStrike" kern="0" cap="none" spc="-10"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市町村において、</a:t>
            </a:r>
            <a:r>
              <a:rPr kumimoji="0" lang="en-US" altLang="ja-JP" sz="1200" b="0" i="0" u="none" strike="noStrike" kern="0" cap="none" spc="65"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Heisei Mincho Std W3"/>
              </a:rPr>
              <a:t>TEACCH</a:t>
            </a:r>
            <a:r>
              <a:rPr kumimoji="0" lang="ja-JP" altLang="en-US" sz="1200" b="1" i="0" u="none" strike="noStrike" kern="0" cap="none" spc="-25"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プログラム等の手法による個別専門療育の場を確保。うち、</a:t>
            </a:r>
            <a:r>
              <a:rPr lang="en-US" altLang="ja-JP" sz="1200" b="1" kern="0" spc="-25" dirty="0">
                <a:solidFill>
                  <a:srgbClr val="0D0D0D"/>
                </a:solidFill>
                <a:latin typeface="UD デジタル 教科書体 NK-B" panose="02020700000000000000" pitchFamily="18" charset="-128"/>
                <a:ea typeface="UD デジタル 教科書体 NK-B" panose="02020700000000000000" pitchFamily="18" charset="-128"/>
                <a:cs typeface="UD Digi Kyokasho NK-B"/>
              </a:rPr>
              <a:t>35</a:t>
            </a:r>
            <a:r>
              <a:rPr kumimoji="0" lang="ja-JP" altLang="en-US" sz="1200" b="1" i="0" u="none" strike="noStrike" kern="0" cap="none" spc="-15"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市町村が大阪府発達支援拠点を活用。</a:t>
            </a:r>
            <a:endParaRPr kumimoji="0" lang="en-US" altLang="ja-JP" sz="1200" b="1" i="0" u="none" strike="noStrike" kern="0" cap="none" spc="-15"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endParaRPr>
          </a:p>
          <a:p>
            <a:pPr marL="91440" marR="213360" lvl="0" indent="-457200" defTabSz="914400" eaLnBrk="1" fontAlgn="auto" latinLnBrk="0" hangingPunct="1">
              <a:lnSpc>
                <a:spcPct val="118300"/>
              </a:lnSpc>
              <a:spcBef>
                <a:spcPts val="0"/>
              </a:spcBef>
              <a:spcAft>
                <a:spcPts val="0"/>
              </a:spcAft>
              <a:buClrTx/>
              <a:buSzTx/>
              <a:buFontTx/>
              <a:buNone/>
              <a:tabLst/>
              <a:defRPr/>
            </a:pPr>
            <a:r>
              <a:rPr kumimoji="0" lang="ja-JP" altLang="en-US" sz="1200" b="1" i="0" u="none" strike="noStrike" kern="0" cap="none" spc="-25"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〇個別専門療育の対象年齢については、未就学児</a:t>
            </a:r>
            <a:r>
              <a:rPr kumimoji="0" lang="ja-JP" altLang="en-US" sz="1200" b="1" i="0" u="none" strike="noStrike" kern="0" cap="none" spc="-20"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a:t>
            </a:r>
            <a:r>
              <a:rPr kumimoji="0" lang="ja-JP" altLang="en-US" sz="1200" b="1" i="0" u="none" strike="noStrike" kern="0" cap="none" spc="-25"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小学校</a:t>
            </a:r>
            <a:r>
              <a:rPr kumimoji="0" lang="en-US" altLang="ja-JP" sz="1200" b="0" i="0" u="none" strike="noStrike" kern="0" cap="none" spc="245"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Heisei Mincho Std W3"/>
              </a:rPr>
              <a:t>3</a:t>
            </a:r>
            <a:r>
              <a:rPr kumimoji="0" lang="ja-JP" altLang="en-US" sz="1200" b="1" i="0" u="none" strike="noStrike" kern="0" cap="none" spc="-15"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年生までがボリュームゾーンとなっている</a:t>
            </a:r>
            <a:endParaRPr kumimoji="1" lang="ja-JP" altLang="en-US" dirty="0">
              <a:solidFill>
                <a:schemeClr val="tx1"/>
              </a:solidFill>
              <a:latin typeface="UD デジタル 教科書体 NK-B" panose="02020700000000000000" pitchFamily="18" charset="-128"/>
              <a:ea typeface="UD デジタル 教科書体 NK-B" panose="02020700000000000000" pitchFamily="18" charset="-128"/>
            </a:endParaRPr>
          </a:p>
        </p:txBody>
      </p:sp>
      <p:graphicFrame>
        <p:nvGraphicFramePr>
          <p:cNvPr id="9" name="グラフ 8">
            <a:extLst>
              <a:ext uri="{FF2B5EF4-FFF2-40B4-BE49-F238E27FC236}">
                <a16:creationId xmlns:a16="http://schemas.microsoft.com/office/drawing/2014/main" id="{D3BB2B20-6AF1-4CEE-8D5C-08747762E31C}"/>
              </a:ext>
            </a:extLst>
          </p:cNvPr>
          <p:cNvGraphicFramePr>
            <a:graphicFrameLocks/>
          </p:cNvGraphicFramePr>
          <p:nvPr/>
        </p:nvGraphicFramePr>
        <p:xfrm>
          <a:off x="2768367" y="1870541"/>
          <a:ext cx="3254929" cy="237475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グラフ 15">
            <a:extLst>
              <a:ext uri="{FF2B5EF4-FFF2-40B4-BE49-F238E27FC236}">
                <a16:creationId xmlns:a16="http://schemas.microsoft.com/office/drawing/2014/main" id="{84DB07FF-7601-4737-889A-DF1C5D8067CF}"/>
              </a:ext>
            </a:extLst>
          </p:cNvPr>
          <p:cNvGraphicFramePr>
            <a:graphicFrameLocks/>
          </p:cNvGraphicFramePr>
          <p:nvPr>
            <p:extLst>
              <p:ext uri="{D42A27DB-BD31-4B8C-83A1-F6EECF244321}">
                <p14:modId xmlns:p14="http://schemas.microsoft.com/office/powerpoint/2010/main" val="3683348964"/>
              </p:ext>
            </p:extLst>
          </p:nvPr>
        </p:nvGraphicFramePr>
        <p:xfrm>
          <a:off x="4656667" y="4319620"/>
          <a:ext cx="4377663" cy="237475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グラフ 9">
            <a:extLst>
              <a:ext uri="{FF2B5EF4-FFF2-40B4-BE49-F238E27FC236}">
                <a16:creationId xmlns:a16="http://schemas.microsoft.com/office/drawing/2014/main" id="{EF1EF0C2-FB8A-4B06-A858-FCF64C0FD72C}"/>
              </a:ext>
            </a:extLst>
          </p:cNvPr>
          <p:cNvGraphicFramePr>
            <a:graphicFrameLocks/>
          </p:cNvGraphicFramePr>
          <p:nvPr>
            <p:extLst>
              <p:ext uri="{D42A27DB-BD31-4B8C-83A1-F6EECF244321}">
                <p14:modId xmlns:p14="http://schemas.microsoft.com/office/powerpoint/2010/main" val="3548266813"/>
              </p:ext>
            </p:extLst>
          </p:nvPr>
        </p:nvGraphicFramePr>
        <p:xfrm>
          <a:off x="106137" y="1903131"/>
          <a:ext cx="2562013" cy="2342164"/>
        </p:xfrm>
        <a:graphic>
          <a:graphicData uri="http://schemas.openxmlformats.org/drawingml/2006/chart">
            <c:chart xmlns:c="http://schemas.openxmlformats.org/drawingml/2006/chart" xmlns:r="http://schemas.openxmlformats.org/officeDocument/2006/relationships" r:id="rId5"/>
          </a:graphicData>
        </a:graphic>
      </p:graphicFrame>
      <p:sp>
        <p:nvSpPr>
          <p:cNvPr id="3" name="スライド番号プレースホルダー 2">
            <a:extLst>
              <a:ext uri="{FF2B5EF4-FFF2-40B4-BE49-F238E27FC236}">
                <a16:creationId xmlns:a16="http://schemas.microsoft.com/office/drawing/2014/main" id="{A295AE67-533C-499C-B130-F0521B1A7513}"/>
              </a:ext>
            </a:extLst>
          </p:cNvPr>
          <p:cNvSpPr>
            <a:spLocks noGrp="1"/>
          </p:cNvSpPr>
          <p:nvPr>
            <p:ph type="sldNum" sz="quarter" idx="12"/>
          </p:nvPr>
        </p:nvSpPr>
        <p:spPr/>
        <p:txBody>
          <a:bodyPr/>
          <a:lstStyle/>
          <a:p>
            <a:fld id="{1A6CC6A3-0406-4560-BB62-8974C004F5AE}" type="slidenum">
              <a:rPr kumimoji="1" lang="ja-JP" altLang="en-US" smtClean="0"/>
              <a:t>5</a:t>
            </a:fld>
            <a:endParaRPr kumimoji="1" lang="ja-JP" altLang="en-US"/>
          </a:p>
        </p:txBody>
      </p:sp>
      <p:graphicFrame>
        <p:nvGraphicFramePr>
          <p:cNvPr id="13" name="グラフ 12">
            <a:extLst>
              <a:ext uri="{FF2B5EF4-FFF2-40B4-BE49-F238E27FC236}">
                <a16:creationId xmlns:a16="http://schemas.microsoft.com/office/drawing/2014/main" id="{707045CA-4E5B-43FA-B476-EECAF75CD8EF}"/>
              </a:ext>
            </a:extLst>
          </p:cNvPr>
          <p:cNvGraphicFramePr>
            <a:graphicFrameLocks/>
          </p:cNvGraphicFramePr>
          <p:nvPr>
            <p:extLst>
              <p:ext uri="{D42A27DB-BD31-4B8C-83A1-F6EECF244321}">
                <p14:modId xmlns:p14="http://schemas.microsoft.com/office/powerpoint/2010/main" val="285911660"/>
              </p:ext>
            </p:extLst>
          </p:nvPr>
        </p:nvGraphicFramePr>
        <p:xfrm>
          <a:off x="106137" y="4319620"/>
          <a:ext cx="4446281" cy="237475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1" name="グラフ 10">
            <a:extLst>
              <a:ext uri="{FF2B5EF4-FFF2-40B4-BE49-F238E27FC236}">
                <a16:creationId xmlns:a16="http://schemas.microsoft.com/office/drawing/2014/main" id="{BB75EAC1-DDCE-45E7-BAF5-E44F477C695E}"/>
              </a:ext>
            </a:extLst>
          </p:cNvPr>
          <p:cNvGraphicFramePr>
            <a:graphicFrameLocks/>
          </p:cNvGraphicFramePr>
          <p:nvPr>
            <p:extLst>
              <p:ext uri="{D42A27DB-BD31-4B8C-83A1-F6EECF244321}">
                <p14:modId xmlns:p14="http://schemas.microsoft.com/office/powerpoint/2010/main" val="693068130"/>
              </p:ext>
            </p:extLst>
          </p:nvPr>
        </p:nvGraphicFramePr>
        <p:xfrm>
          <a:off x="6119980" y="1870541"/>
          <a:ext cx="2914350" cy="2374754"/>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770043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グラフ 16">
            <a:extLst>
              <a:ext uri="{FF2B5EF4-FFF2-40B4-BE49-F238E27FC236}">
                <a16:creationId xmlns:a16="http://schemas.microsoft.com/office/drawing/2014/main" id="{AF673881-3919-4F98-AF42-B68984CD5EB3}"/>
              </a:ext>
            </a:extLst>
          </p:cNvPr>
          <p:cNvGraphicFramePr>
            <a:graphicFrameLocks/>
          </p:cNvGraphicFramePr>
          <p:nvPr>
            <p:extLst>
              <p:ext uri="{D42A27DB-BD31-4B8C-83A1-F6EECF244321}">
                <p14:modId xmlns:p14="http://schemas.microsoft.com/office/powerpoint/2010/main" val="1857102195"/>
              </p:ext>
            </p:extLst>
          </p:nvPr>
        </p:nvGraphicFramePr>
        <p:xfrm>
          <a:off x="924792" y="1334929"/>
          <a:ext cx="3426773" cy="451069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8" name="グラフ 17">
            <a:extLst>
              <a:ext uri="{FF2B5EF4-FFF2-40B4-BE49-F238E27FC236}">
                <a16:creationId xmlns:a16="http://schemas.microsoft.com/office/drawing/2014/main" id="{42D26EAF-802C-4242-AE03-C78430446D6D}"/>
              </a:ext>
            </a:extLst>
          </p:cNvPr>
          <p:cNvGraphicFramePr>
            <a:graphicFrameLocks/>
          </p:cNvGraphicFramePr>
          <p:nvPr>
            <p:extLst>
              <p:ext uri="{D42A27DB-BD31-4B8C-83A1-F6EECF244321}">
                <p14:modId xmlns:p14="http://schemas.microsoft.com/office/powerpoint/2010/main" val="1481254471"/>
              </p:ext>
            </p:extLst>
          </p:nvPr>
        </p:nvGraphicFramePr>
        <p:xfrm>
          <a:off x="4450548" y="1334930"/>
          <a:ext cx="3768660" cy="4510699"/>
        </p:xfrm>
        <a:graphic>
          <a:graphicData uri="http://schemas.openxmlformats.org/drawingml/2006/chart">
            <c:chart xmlns:c="http://schemas.openxmlformats.org/drawingml/2006/chart" xmlns:r="http://schemas.openxmlformats.org/officeDocument/2006/relationships" r:id="rId3"/>
          </a:graphicData>
        </a:graphic>
      </p:graphicFrame>
      <p:sp>
        <p:nvSpPr>
          <p:cNvPr id="11" name="テキスト ボックス 10">
            <a:extLst>
              <a:ext uri="{FF2B5EF4-FFF2-40B4-BE49-F238E27FC236}">
                <a16:creationId xmlns:a16="http://schemas.microsoft.com/office/drawing/2014/main" id="{B8B40EC1-0B40-4A3B-B5C5-0FDE6A0A1541}"/>
              </a:ext>
            </a:extLst>
          </p:cNvPr>
          <p:cNvSpPr txBox="1"/>
          <p:nvPr/>
        </p:nvSpPr>
        <p:spPr>
          <a:xfrm>
            <a:off x="164877" y="196216"/>
            <a:ext cx="8054331" cy="369332"/>
          </a:xfrm>
          <a:prstGeom prst="rect">
            <a:avLst/>
          </a:prstGeom>
          <a:noFill/>
        </p:spPr>
        <p:txBody>
          <a:bodyPr wrap="square" rtlCol="0">
            <a:spAutoFit/>
          </a:bodyPr>
          <a:lstStyle/>
          <a:p>
            <a:r>
              <a:rPr kumimoji="1" lang="ja-JP" altLang="en-US" dirty="0"/>
              <a:t>❷－</a:t>
            </a:r>
            <a:r>
              <a:rPr kumimoji="1" lang="ja-JP" altLang="en-US" sz="1600" dirty="0"/>
              <a:t>１</a:t>
            </a:r>
            <a:r>
              <a:rPr kumimoji="1" lang="ja-JP" altLang="en-US" sz="1400" dirty="0"/>
              <a:t>　</a:t>
            </a:r>
            <a:r>
              <a:rPr kumimoji="1" lang="ja-JP" altLang="en-US" dirty="0"/>
              <a:t>発達支援体制の充実 </a:t>
            </a:r>
            <a:r>
              <a:rPr kumimoji="1" lang="ja-JP" altLang="en-US" sz="1600" b="1" dirty="0"/>
              <a:t>－発達支援（療育）の提供体制－</a:t>
            </a:r>
            <a:endParaRPr kumimoji="1" lang="ja-JP" altLang="en-US" b="1" dirty="0"/>
          </a:p>
        </p:txBody>
      </p:sp>
      <p:sp>
        <p:nvSpPr>
          <p:cNvPr id="3" name="スライド番号プレースホルダー 2">
            <a:extLst>
              <a:ext uri="{FF2B5EF4-FFF2-40B4-BE49-F238E27FC236}">
                <a16:creationId xmlns:a16="http://schemas.microsoft.com/office/drawing/2014/main" id="{36C33614-6A47-4E6F-B77B-F810BC736E60}"/>
              </a:ext>
            </a:extLst>
          </p:cNvPr>
          <p:cNvSpPr>
            <a:spLocks noGrp="1"/>
          </p:cNvSpPr>
          <p:nvPr>
            <p:ph type="sldNum" sz="quarter" idx="12"/>
          </p:nvPr>
        </p:nvSpPr>
        <p:spPr/>
        <p:txBody>
          <a:bodyPr/>
          <a:lstStyle/>
          <a:p>
            <a:fld id="{1A6CC6A3-0406-4560-BB62-8974C004F5AE}" type="slidenum">
              <a:rPr kumimoji="1" lang="ja-JP" altLang="en-US" smtClean="0"/>
              <a:t>6</a:t>
            </a:fld>
            <a:endParaRPr kumimoji="1" lang="ja-JP" altLang="en-US"/>
          </a:p>
        </p:txBody>
      </p:sp>
    </p:spTree>
    <p:extLst>
      <p:ext uri="{BB962C8B-B14F-4D97-AF65-F5344CB8AC3E}">
        <p14:creationId xmlns:p14="http://schemas.microsoft.com/office/powerpoint/2010/main" val="16350217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0C1A25B-E8D8-4388-B01D-1F7FB2471D9D}"/>
              </a:ext>
            </a:extLst>
          </p:cNvPr>
          <p:cNvSpPr txBox="1"/>
          <p:nvPr/>
        </p:nvSpPr>
        <p:spPr>
          <a:xfrm>
            <a:off x="164877" y="196216"/>
            <a:ext cx="8054331" cy="369332"/>
          </a:xfrm>
          <a:prstGeom prst="rect">
            <a:avLst/>
          </a:prstGeom>
          <a:noFill/>
        </p:spPr>
        <p:txBody>
          <a:bodyPr wrap="square" rtlCol="0">
            <a:spAutoFit/>
          </a:bodyPr>
          <a:lstStyle/>
          <a:p>
            <a:r>
              <a:rPr kumimoji="1" lang="ja-JP" altLang="en-US" dirty="0"/>
              <a:t>❷－</a:t>
            </a:r>
            <a:r>
              <a:rPr kumimoji="1" lang="ja-JP" altLang="en-US" sz="1600" dirty="0"/>
              <a:t>２　</a:t>
            </a:r>
            <a:r>
              <a:rPr kumimoji="1" lang="ja-JP" altLang="en-US" dirty="0"/>
              <a:t>発達支援体制の充実 </a:t>
            </a:r>
            <a:r>
              <a:rPr kumimoji="1" lang="ja-JP" altLang="en-US" sz="1600" b="1" dirty="0"/>
              <a:t>－巡回支援の実施－</a:t>
            </a:r>
            <a:endParaRPr kumimoji="1" lang="ja-JP" altLang="en-US" b="1" dirty="0"/>
          </a:p>
        </p:txBody>
      </p:sp>
      <p:sp>
        <p:nvSpPr>
          <p:cNvPr id="4" name="四角形: 角を丸くする 3">
            <a:extLst>
              <a:ext uri="{FF2B5EF4-FFF2-40B4-BE49-F238E27FC236}">
                <a16:creationId xmlns:a16="http://schemas.microsoft.com/office/drawing/2014/main" id="{C2637BCD-5EBD-4FF7-BC5B-C9A0D081B86B}"/>
              </a:ext>
            </a:extLst>
          </p:cNvPr>
          <p:cNvSpPr/>
          <p:nvPr/>
        </p:nvSpPr>
        <p:spPr>
          <a:xfrm>
            <a:off x="351064" y="620347"/>
            <a:ext cx="8441871" cy="914838"/>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 marR="0" lvl="0" indent="0" defTabSz="914400" eaLnBrk="1" fontAlgn="auto" latinLnBrk="0" hangingPunct="1">
              <a:lnSpc>
                <a:spcPct val="100000"/>
              </a:lnSpc>
              <a:spcBef>
                <a:spcPts val="430"/>
              </a:spcBef>
              <a:spcAft>
                <a:spcPts val="0"/>
              </a:spcAft>
              <a:buClrTx/>
              <a:buSzTx/>
              <a:buFontTx/>
              <a:buNone/>
              <a:tabLst/>
              <a:defRPr/>
            </a:pPr>
            <a:r>
              <a:rPr kumimoji="0" lang="ja-JP" altLang="en-US" sz="1200" b="1" i="0" u="none" strike="noStrike" kern="0" cap="none" spc="-30"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〇</a:t>
            </a:r>
            <a:r>
              <a:rPr kumimoji="0" lang="ja-JP" altLang="en-US" sz="1200" b="1" i="0" u="none" strike="noStrike" kern="0" cap="none" spc="-30" normalizeH="0" baseline="0" noProof="0" dirty="0">
                <a:ln>
                  <a:noFill/>
                </a:ln>
                <a:solidFill>
                  <a:schemeClr val="tx1"/>
                </a:solidFill>
                <a:effectLst/>
                <a:uLnTx/>
                <a:uFillTx/>
                <a:latin typeface="UD デジタル 教科書体 NK-B" panose="02020700000000000000" pitchFamily="18" charset="-128"/>
                <a:ea typeface="UD デジタル 教科書体 NK-B" panose="02020700000000000000" pitchFamily="18" charset="-128"/>
                <a:cs typeface="UD Digi Kyokasho NK-B"/>
              </a:rPr>
              <a:t>全ての</a:t>
            </a:r>
            <a:r>
              <a:rPr kumimoji="0" lang="ja-JP" altLang="en-US" sz="1200" b="1" i="0" u="none" strike="noStrike" kern="0" cap="none" spc="-30"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市町村において、幼稚園、保育所等に対し、発達障がい支援の視点を含めた巡回支援を実施。</a:t>
            </a:r>
            <a:endParaRPr kumimoji="0" lang="ja-JP" altLang="en-US" sz="1200" b="0" i="0" u="none" strike="noStrike" kern="0" cap="none" spc="0" normalizeH="0" baseline="0" noProof="0" dirty="0">
              <a:ln>
                <a:noFill/>
              </a:ln>
              <a:solidFill>
                <a:sysClr val="windowText" lastClr="000000"/>
              </a:solidFill>
              <a:effectLst/>
              <a:uLnTx/>
              <a:uFillTx/>
              <a:latin typeface="UD デジタル 教科書体 NK-B" panose="02020700000000000000" pitchFamily="18" charset="-128"/>
              <a:ea typeface="UD デジタル 教科書体 NK-B" panose="02020700000000000000" pitchFamily="18" charset="-128"/>
              <a:cs typeface="UD Digi Kyokasho NK-B"/>
            </a:endParaRPr>
          </a:p>
          <a:p>
            <a:pPr marL="266065" marR="152400" lvl="0" indent="-175260" defTabSz="914400" eaLnBrk="1" fontAlgn="auto" latinLnBrk="0" hangingPunct="1">
              <a:lnSpc>
                <a:spcPct val="118300"/>
              </a:lnSpc>
              <a:spcBef>
                <a:spcPts val="0"/>
              </a:spcBef>
              <a:spcAft>
                <a:spcPts val="0"/>
              </a:spcAft>
              <a:buClrTx/>
              <a:buSzTx/>
              <a:buFontTx/>
              <a:buNone/>
              <a:tabLst/>
              <a:defRPr/>
            </a:pPr>
            <a:r>
              <a:rPr kumimoji="0" lang="ja-JP" altLang="en-US" sz="1200" b="1" i="0" u="none" strike="noStrike" kern="0" cap="none" spc="-30"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〇巡回支援の実施内容としては、「対象児へのアセスメント」が最も多く、次いで「施設職員へのコンサルテーション」「関係機関への引継ぎ・情報連携」が多い。また、巡回支援を担当する職員の職種は、心理職ついで保育士が多い。</a:t>
            </a:r>
            <a:endParaRPr kumimoji="0" lang="ja-JP" altLang="en-US" sz="1200" b="0" i="0" u="none" strike="noStrike" kern="0" cap="none" spc="0" normalizeH="0" baseline="0" noProof="0" dirty="0">
              <a:ln>
                <a:noFill/>
              </a:ln>
              <a:solidFill>
                <a:sysClr val="windowText" lastClr="000000"/>
              </a:solidFill>
              <a:effectLst/>
              <a:uLnTx/>
              <a:uFillTx/>
              <a:latin typeface="UD デジタル 教科書体 NK-B" panose="02020700000000000000" pitchFamily="18" charset="-128"/>
              <a:ea typeface="UD デジタル 教科書体 NK-B" panose="02020700000000000000" pitchFamily="18" charset="-128"/>
              <a:cs typeface="UD Digi Kyokasho NK-B"/>
            </a:endParaRPr>
          </a:p>
        </p:txBody>
      </p:sp>
      <p:graphicFrame>
        <p:nvGraphicFramePr>
          <p:cNvPr id="6" name="グラフ 5">
            <a:extLst>
              <a:ext uri="{FF2B5EF4-FFF2-40B4-BE49-F238E27FC236}">
                <a16:creationId xmlns:a16="http://schemas.microsoft.com/office/drawing/2014/main" id="{8F4B295C-0ED2-4E29-AD6A-232C821A39DA}"/>
              </a:ext>
            </a:extLst>
          </p:cNvPr>
          <p:cNvGraphicFramePr>
            <a:graphicFrameLocks/>
          </p:cNvGraphicFramePr>
          <p:nvPr>
            <p:extLst>
              <p:ext uri="{D42A27DB-BD31-4B8C-83A1-F6EECF244321}">
                <p14:modId xmlns:p14="http://schemas.microsoft.com/office/powerpoint/2010/main" val="450265922"/>
              </p:ext>
            </p:extLst>
          </p:nvPr>
        </p:nvGraphicFramePr>
        <p:xfrm>
          <a:off x="4571999" y="4622334"/>
          <a:ext cx="4407123" cy="213080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グラフ 7">
            <a:extLst>
              <a:ext uri="{FF2B5EF4-FFF2-40B4-BE49-F238E27FC236}">
                <a16:creationId xmlns:a16="http://schemas.microsoft.com/office/drawing/2014/main" id="{B3E1EF41-7415-4D5A-A906-8D97F45482CE}"/>
              </a:ext>
            </a:extLst>
          </p:cNvPr>
          <p:cNvGraphicFramePr>
            <a:graphicFrameLocks/>
          </p:cNvGraphicFramePr>
          <p:nvPr>
            <p:extLst>
              <p:ext uri="{D42A27DB-BD31-4B8C-83A1-F6EECF244321}">
                <p14:modId xmlns:p14="http://schemas.microsoft.com/office/powerpoint/2010/main" val="3696572358"/>
              </p:ext>
            </p:extLst>
          </p:nvPr>
        </p:nvGraphicFramePr>
        <p:xfrm>
          <a:off x="164877" y="3729162"/>
          <a:ext cx="4296435" cy="30239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グラフ 10">
            <a:extLst>
              <a:ext uri="{FF2B5EF4-FFF2-40B4-BE49-F238E27FC236}">
                <a16:creationId xmlns:a16="http://schemas.microsoft.com/office/drawing/2014/main" id="{CA82F2E6-6B63-4938-8062-53BD618FA725}"/>
              </a:ext>
            </a:extLst>
          </p:cNvPr>
          <p:cNvGraphicFramePr>
            <a:graphicFrameLocks/>
          </p:cNvGraphicFramePr>
          <p:nvPr>
            <p:extLst>
              <p:ext uri="{D42A27DB-BD31-4B8C-83A1-F6EECF244321}">
                <p14:modId xmlns:p14="http://schemas.microsoft.com/office/powerpoint/2010/main" val="1139033108"/>
              </p:ext>
            </p:extLst>
          </p:nvPr>
        </p:nvGraphicFramePr>
        <p:xfrm>
          <a:off x="164877" y="1694128"/>
          <a:ext cx="4296435" cy="194648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グラフ 11">
            <a:extLst>
              <a:ext uri="{FF2B5EF4-FFF2-40B4-BE49-F238E27FC236}">
                <a16:creationId xmlns:a16="http://schemas.microsoft.com/office/drawing/2014/main" id="{2A104829-D3AE-464D-890C-D9EA6BF3903C}"/>
              </a:ext>
            </a:extLst>
          </p:cNvPr>
          <p:cNvGraphicFramePr>
            <a:graphicFrameLocks/>
          </p:cNvGraphicFramePr>
          <p:nvPr>
            <p:extLst>
              <p:ext uri="{D42A27DB-BD31-4B8C-83A1-F6EECF244321}">
                <p14:modId xmlns:p14="http://schemas.microsoft.com/office/powerpoint/2010/main" val="3524747470"/>
              </p:ext>
            </p:extLst>
          </p:nvPr>
        </p:nvGraphicFramePr>
        <p:xfrm>
          <a:off x="4571999" y="1694128"/>
          <a:ext cx="4407124" cy="2844315"/>
        </p:xfrm>
        <a:graphic>
          <a:graphicData uri="http://schemas.openxmlformats.org/drawingml/2006/chart">
            <c:chart xmlns:c="http://schemas.openxmlformats.org/drawingml/2006/chart" xmlns:r="http://schemas.openxmlformats.org/officeDocument/2006/relationships" r:id="rId5"/>
          </a:graphicData>
        </a:graphic>
      </p:graphicFrame>
      <p:sp>
        <p:nvSpPr>
          <p:cNvPr id="3" name="スライド番号プレースホルダー 2">
            <a:extLst>
              <a:ext uri="{FF2B5EF4-FFF2-40B4-BE49-F238E27FC236}">
                <a16:creationId xmlns:a16="http://schemas.microsoft.com/office/drawing/2014/main" id="{A0B20BD4-0B30-4832-A505-4663AC416DEE}"/>
              </a:ext>
            </a:extLst>
          </p:cNvPr>
          <p:cNvSpPr>
            <a:spLocks noGrp="1"/>
          </p:cNvSpPr>
          <p:nvPr>
            <p:ph type="sldNum" sz="quarter" idx="12"/>
          </p:nvPr>
        </p:nvSpPr>
        <p:spPr/>
        <p:txBody>
          <a:bodyPr/>
          <a:lstStyle/>
          <a:p>
            <a:fld id="{1A6CC6A3-0406-4560-BB62-8974C004F5AE}" type="slidenum">
              <a:rPr kumimoji="1" lang="ja-JP" altLang="en-US" smtClean="0"/>
              <a:t>7</a:t>
            </a:fld>
            <a:endParaRPr kumimoji="1" lang="ja-JP" altLang="en-US"/>
          </a:p>
        </p:txBody>
      </p:sp>
    </p:spTree>
    <p:extLst>
      <p:ext uri="{BB962C8B-B14F-4D97-AF65-F5344CB8AC3E}">
        <p14:creationId xmlns:p14="http://schemas.microsoft.com/office/powerpoint/2010/main" val="1633907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C2637BCD-5EBD-4FF7-BC5B-C9A0D081B86B}"/>
              </a:ext>
            </a:extLst>
          </p:cNvPr>
          <p:cNvSpPr/>
          <p:nvPr/>
        </p:nvSpPr>
        <p:spPr>
          <a:xfrm>
            <a:off x="222027" y="653143"/>
            <a:ext cx="8441871" cy="1036864"/>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kumimoji="1" lang="ja-JP" altLang="en-US" sz="1200" b="1" dirty="0">
                <a:solidFill>
                  <a:schemeClr val="tx1"/>
                </a:solidFill>
                <a:latin typeface="UD デジタル 教科書体 NK-B" panose="02020700000000000000" pitchFamily="18" charset="-128"/>
                <a:ea typeface="UD デジタル 教科書体 NK-B" panose="02020700000000000000" pitchFamily="18" charset="-128"/>
              </a:rPr>
              <a:t>〇２５市町村が巡回支援担当職員を市町村担当課又は保健センター以外の機関に配置。</a:t>
            </a:r>
            <a:endParaRPr kumimoji="1" lang="en-US" altLang="ja-JP" sz="1200" b="1" dirty="0">
              <a:solidFill>
                <a:schemeClr val="tx1"/>
              </a:solidFill>
              <a:latin typeface="UD デジタル 教科書体 NK-B" panose="02020700000000000000" pitchFamily="18" charset="-128"/>
              <a:ea typeface="UD デジタル 教科書体 NK-B" panose="02020700000000000000" pitchFamily="18" charset="-128"/>
            </a:endParaRPr>
          </a:p>
          <a:p>
            <a:pPr indent="-457200"/>
            <a:r>
              <a:rPr kumimoji="1" lang="ja-JP" altLang="en-US" sz="1200" b="1" dirty="0">
                <a:solidFill>
                  <a:schemeClr val="tx1"/>
                </a:solidFill>
                <a:latin typeface="UD デジタル 教科書体 NK-B" panose="02020700000000000000" pitchFamily="18" charset="-128"/>
                <a:ea typeface="UD デジタル 教科書体 NK-B" panose="02020700000000000000" pitchFamily="18" charset="-128"/>
              </a:rPr>
              <a:t>〇巡回支援事業実施にあたっての課題は、「保護者へのかかわり方が難しい」が最も多く、</a:t>
            </a:r>
            <a:endParaRPr kumimoji="1" lang="en-US" altLang="ja-JP" sz="1200" b="1" dirty="0">
              <a:solidFill>
                <a:schemeClr val="tx1"/>
              </a:solidFill>
              <a:latin typeface="UD デジタル 教科書体 NK-B" panose="02020700000000000000" pitchFamily="18" charset="-128"/>
              <a:ea typeface="UD デジタル 教科書体 NK-B" panose="02020700000000000000" pitchFamily="18" charset="-128"/>
            </a:endParaRPr>
          </a:p>
          <a:p>
            <a:pPr indent="-457200"/>
            <a:r>
              <a:rPr kumimoji="1" lang="ja-JP" altLang="en-US" sz="1200" b="1" dirty="0">
                <a:solidFill>
                  <a:schemeClr val="tx1"/>
                </a:solidFill>
                <a:latin typeface="UD デジタル 教科書体 NK-B" panose="02020700000000000000" pitchFamily="18" charset="-128"/>
                <a:ea typeface="UD デジタル 教科書体 NK-B" panose="02020700000000000000" pitchFamily="18" charset="-128"/>
              </a:rPr>
              <a:t>　　次いで「巡回支援担当者のスキルアップ」、「健診や子育て支援施策と連動した支援」等の回答が多かった。</a:t>
            </a:r>
          </a:p>
        </p:txBody>
      </p:sp>
      <p:graphicFrame>
        <p:nvGraphicFramePr>
          <p:cNvPr id="13" name="グラフ 12">
            <a:extLst>
              <a:ext uri="{FF2B5EF4-FFF2-40B4-BE49-F238E27FC236}">
                <a16:creationId xmlns:a16="http://schemas.microsoft.com/office/drawing/2014/main" id="{8FBFA3E0-0F10-4EAC-AEBF-27B03749E30F}"/>
              </a:ext>
            </a:extLst>
          </p:cNvPr>
          <p:cNvGraphicFramePr>
            <a:graphicFrameLocks/>
          </p:cNvGraphicFramePr>
          <p:nvPr>
            <p:extLst>
              <p:ext uri="{D42A27DB-BD31-4B8C-83A1-F6EECF244321}">
                <p14:modId xmlns:p14="http://schemas.microsoft.com/office/powerpoint/2010/main" val="2876081935"/>
              </p:ext>
            </p:extLst>
          </p:nvPr>
        </p:nvGraphicFramePr>
        <p:xfrm>
          <a:off x="1030363" y="4297250"/>
          <a:ext cx="7083274" cy="234536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グラフ 5">
            <a:extLst>
              <a:ext uri="{FF2B5EF4-FFF2-40B4-BE49-F238E27FC236}">
                <a16:creationId xmlns:a16="http://schemas.microsoft.com/office/drawing/2014/main" id="{F01763BA-92B5-48B3-9E13-262FE821647E}"/>
              </a:ext>
            </a:extLst>
          </p:cNvPr>
          <p:cNvGraphicFramePr>
            <a:graphicFrameLocks/>
          </p:cNvGraphicFramePr>
          <p:nvPr>
            <p:extLst>
              <p:ext uri="{D42A27DB-BD31-4B8C-83A1-F6EECF244321}">
                <p14:modId xmlns:p14="http://schemas.microsoft.com/office/powerpoint/2010/main" val="2138128019"/>
              </p:ext>
            </p:extLst>
          </p:nvPr>
        </p:nvGraphicFramePr>
        <p:xfrm>
          <a:off x="1030363" y="1820947"/>
          <a:ext cx="7083274" cy="2345362"/>
        </p:xfrm>
        <a:graphic>
          <a:graphicData uri="http://schemas.openxmlformats.org/drawingml/2006/chart">
            <c:chart xmlns:c="http://schemas.openxmlformats.org/drawingml/2006/chart" xmlns:r="http://schemas.openxmlformats.org/officeDocument/2006/relationships" r:id="rId3"/>
          </a:graphicData>
        </a:graphic>
      </p:graphicFrame>
      <p:sp>
        <p:nvSpPr>
          <p:cNvPr id="7" name="テキスト ボックス 6">
            <a:extLst>
              <a:ext uri="{FF2B5EF4-FFF2-40B4-BE49-F238E27FC236}">
                <a16:creationId xmlns:a16="http://schemas.microsoft.com/office/drawing/2014/main" id="{1FC98DFC-3771-4279-BB06-1280A4AE615D}"/>
              </a:ext>
            </a:extLst>
          </p:cNvPr>
          <p:cNvSpPr txBox="1"/>
          <p:nvPr/>
        </p:nvSpPr>
        <p:spPr>
          <a:xfrm>
            <a:off x="164877" y="196216"/>
            <a:ext cx="8054331" cy="369332"/>
          </a:xfrm>
          <a:prstGeom prst="rect">
            <a:avLst/>
          </a:prstGeom>
          <a:noFill/>
        </p:spPr>
        <p:txBody>
          <a:bodyPr wrap="square" rtlCol="0">
            <a:spAutoFit/>
          </a:bodyPr>
          <a:lstStyle/>
          <a:p>
            <a:r>
              <a:rPr kumimoji="1" lang="ja-JP" altLang="en-US" dirty="0"/>
              <a:t>❷－</a:t>
            </a:r>
            <a:r>
              <a:rPr kumimoji="1" lang="ja-JP" altLang="en-US" sz="1600" dirty="0"/>
              <a:t>２　</a:t>
            </a:r>
            <a:r>
              <a:rPr kumimoji="1" lang="ja-JP" altLang="en-US" dirty="0"/>
              <a:t>発達支援体制の充実 </a:t>
            </a:r>
            <a:r>
              <a:rPr kumimoji="1" lang="ja-JP" altLang="en-US" sz="1600" b="1" dirty="0"/>
              <a:t>－巡回支援の実施－</a:t>
            </a:r>
            <a:endParaRPr kumimoji="1" lang="ja-JP" altLang="en-US" b="1" dirty="0"/>
          </a:p>
        </p:txBody>
      </p:sp>
      <p:sp>
        <p:nvSpPr>
          <p:cNvPr id="3" name="スライド番号プレースホルダー 2">
            <a:extLst>
              <a:ext uri="{FF2B5EF4-FFF2-40B4-BE49-F238E27FC236}">
                <a16:creationId xmlns:a16="http://schemas.microsoft.com/office/drawing/2014/main" id="{73902ADF-7D73-4DAA-A80D-98D7648E284D}"/>
              </a:ext>
            </a:extLst>
          </p:cNvPr>
          <p:cNvSpPr>
            <a:spLocks noGrp="1"/>
          </p:cNvSpPr>
          <p:nvPr>
            <p:ph type="sldNum" sz="quarter" idx="12"/>
          </p:nvPr>
        </p:nvSpPr>
        <p:spPr/>
        <p:txBody>
          <a:bodyPr/>
          <a:lstStyle/>
          <a:p>
            <a:fld id="{1A6CC6A3-0406-4560-BB62-8974C004F5AE}" type="slidenum">
              <a:rPr kumimoji="1" lang="ja-JP" altLang="en-US" smtClean="0"/>
              <a:t>8</a:t>
            </a:fld>
            <a:endParaRPr kumimoji="1" lang="ja-JP" altLang="en-US"/>
          </a:p>
        </p:txBody>
      </p:sp>
    </p:spTree>
    <p:extLst>
      <p:ext uri="{BB962C8B-B14F-4D97-AF65-F5344CB8AC3E}">
        <p14:creationId xmlns:p14="http://schemas.microsoft.com/office/powerpoint/2010/main" val="1608976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0C1A25B-E8D8-4388-B01D-1F7FB2471D9D}"/>
              </a:ext>
            </a:extLst>
          </p:cNvPr>
          <p:cNvSpPr txBox="1"/>
          <p:nvPr/>
        </p:nvSpPr>
        <p:spPr>
          <a:xfrm>
            <a:off x="164877" y="196216"/>
            <a:ext cx="8054331" cy="369332"/>
          </a:xfrm>
          <a:prstGeom prst="rect">
            <a:avLst/>
          </a:prstGeom>
          <a:noFill/>
        </p:spPr>
        <p:txBody>
          <a:bodyPr wrap="square" rtlCol="0">
            <a:spAutoFit/>
          </a:bodyPr>
          <a:lstStyle/>
          <a:p>
            <a:r>
              <a:rPr kumimoji="1" lang="ja-JP" altLang="en-US" dirty="0"/>
              <a:t>❷－</a:t>
            </a:r>
            <a:r>
              <a:rPr kumimoji="1" lang="ja-JP" altLang="en-US" sz="1600" dirty="0"/>
              <a:t>３　</a:t>
            </a:r>
            <a:r>
              <a:rPr kumimoji="1" lang="ja-JP" altLang="en-US" dirty="0"/>
              <a:t>発達支援体制の充実 </a:t>
            </a:r>
            <a:r>
              <a:rPr kumimoji="1" lang="ja-JP" altLang="en-US" sz="1600" b="1" dirty="0"/>
              <a:t>－大阪府発達支援拠点の活用－</a:t>
            </a:r>
            <a:endParaRPr kumimoji="1" lang="ja-JP" altLang="en-US" b="1" dirty="0"/>
          </a:p>
        </p:txBody>
      </p:sp>
      <p:sp>
        <p:nvSpPr>
          <p:cNvPr id="4" name="四角形: 角を丸くする 3">
            <a:extLst>
              <a:ext uri="{FF2B5EF4-FFF2-40B4-BE49-F238E27FC236}">
                <a16:creationId xmlns:a16="http://schemas.microsoft.com/office/drawing/2014/main" id="{C2637BCD-5EBD-4FF7-BC5B-C9A0D081B86B}"/>
              </a:ext>
            </a:extLst>
          </p:cNvPr>
          <p:cNvSpPr/>
          <p:nvPr/>
        </p:nvSpPr>
        <p:spPr>
          <a:xfrm>
            <a:off x="351064" y="661308"/>
            <a:ext cx="8441871" cy="120015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 marR="0" lvl="0" indent="0" defTabSz="914400" eaLnBrk="1" fontAlgn="auto" latinLnBrk="0" hangingPunct="1">
              <a:lnSpc>
                <a:spcPct val="100000"/>
              </a:lnSpc>
              <a:spcBef>
                <a:spcPts val="430"/>
              </a:spcBef>
              <a:spcAft>
                <a:spcPts val="0"/>
              </a:spcAft>
              <a:buClrTx/>
              <a:buSzTx/>
              <a:buFontTx/>
              <a:buNone/>
              <a:tabLst/>
              <a:defRPr/>
            </a:pPr>
            <a:r>
              <a:rPr kumimoji="0" lang="ja-JP" altLang="en-US" sz="1200" b="1" i="0" u="none" strike="noStrike" kern="0" cap="none" spc="-25"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〇</a:t>
            </a:r>
            <a:r>
              <a:rPr lang="en-US" altLang="ja-JP" sz="1200" kern="0" spc="245" dirty="0">
                <a:solidFill>
                  <a:srgbClr val="0D0D0D"/>
                </a:solidFill>
                <a:latin typeface="UD デジタル 教科書体 NK-B" panose="02020700000000000000" pitchFamily="18" charset="-128"/>
                <a:ea typeface="UD デジタル 教科書体 NK-B" panose="02020700000000000000" pitchFamily="18" charset="-128"/>
                <a:cs typeface="UD Digi Kyokasho NK-B"/>
              </a:rPr>
              <a:t>35</a:t>
            </a:r>
            <a:r>
              <a:rPr kumimoji="0" lang="ja-JP" altLang="en-US" sz="1200" b="1" i="0" u="none" strike="noStrike" kern="0" cap="none" spc="-30"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市町村が大阪府発達支援拠点を活用しており、個別専門療育の受託実施が多い。</a:t>
            </a:r>
            <a:endParaRPr kumimoji="0" lang="ja-JP" altLang="en-US" sz="1200" b="0" i="0" u="none" strike="noStrike" kern="0" cap="none" spc="0" normalizeH="0" baseline="0" noProof="0" dirty="0">
              <a:ln>
                <a:noFill/>
              </a:ln>
              <a:solidFill>
                <a:sysClr val="windowText" lastClr="000000"/>
              </a:solidFill>
              <a:effectLst/>
              <a:uLnTx/>
              <a:uFillTx/>
              <a:latin typeface="UD デジタル 教科書体 NK-B" panose="02020700000000000000" pitchFamily="18" charset="-128"/>
              <a:ea typeface="UD デジタル 教科書体 NK-B" panose="02020700000000000000" pitchFamily="18" charset="-128"/>
              <a:cs typeface="UD Digi Kyokasho NK-B"/>
            </a:endParaRPr>
          </a:p>
          <a:p>
            <a:pPr marL="266700" marR="92710" lvl="0" indent="-175260" defTabSz="914400" eaLnBrk="1" fontAlgn="auto" latinLnBrk="0" hangingPunct="1">
              <a:lnSpc>
                <a:spcPct val="118300"/>
              </a:lnSpc>
              <a:spcBef>
                <a:spcPts val="0"/>
              </a:spcBef>
              <a:spcAft>
                <a:spcPts val="0"/>
              </a:spcAft>
              <a:buClrTx/>
              <a:buSzTx/>
              <a:buFontTx/>
              <a:buNone/>
              <a:tabLst/>
              <a:defRPr/>
            </a:pPr>
            <a:r>
              <a:rPr kumimoji="0" lang="ja-JP" altLang="en-US" sz="1200" b="1" i="0" u="none" strike="noStrike" kern="0" cap="none" spc="-25"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〇大阪府委託事業である通所支援事業者等育成事業</a:t>
            </a:r>
            <a:r>
              <a:rPr kumimoji="0" lang="ja-JP" altLang="en-US" sz="1200" b="1" i="0" u="none" strike="noStrike" kern="0" cap="none" spc="0"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a:t>
            </a:r>
            <a:r>
              <a:rPr kumimoji="0" lang="ja-JP" altLang="en-US" sz="1200" b="1" i="0" u="none" strike="noStrike" kern="0" cap="none" spc="-10"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機関支援</a:t>
            </a:r>
            <a:r>
              <a:rPr kumimoji="0" lang="ja-JP" altLang="en-US" sz="1200" b="1" i="0" u="none" strike="noStrike" kern="0" cap="none" spc="0"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a:t>
            </a:r>
            <a:r>
              <a:rPr kumimoji="0" lang="ja-JP" altLang="en-US" sz="1200" b="1" i="0" u="none" strike="noStrike" kern="0" cap="none" spc="-10"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について、</a:t>
            </a:r>
            <a:r>
              <a:rPr kumimoji="0" lang="en-US" altLang="ja-JP" sz="1200" b="0" i="0" u="none" strike="noStrike" kern="0" cap="none" spc="245"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Heisei Mincho Std W3"/>
              </a:rPr>
              <a:t>17</a:t>
            </a:r>
            <a:r>
              <a:rPr kumimoji="0" lang="ja-JP" altLang="en-US" sz="1200" b="1" i="0" u="none" strike="noStrike" kern="0" cap="none" spc="-50"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市町村が「周知・情報提供は行っていない」と回答してお</a:t>
            </a:r>
            <a:r>
              <a:rPr kumimoji="0" lang="ja-JP" altLang="en-US" sz="1200" b="1" i="0" u="none" strike="noStrike" kern="0" cap="none" spc="-30"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り、今後ブロック別の市町村説明会等において、発達支援拠点の機能や利用方法について更なる周知を図る必要がある。</a:t>
            </a:r>
            <a:endParaRPr kumimoji="1" lang="ja-JP" altLang="en-US" dirty="0">
              <a:solidFill>
                <a:schemeClr val="tx1"/>
              </a:solidFill>
              <a:latin typeface="UD デジタル 教科書体 NK-B" panose="02020700000000000000" pitchFamily="18" charset="-128"/>
              <a:ea typeface="UD デジタル 教科書体 NK-B" panose="02020700000000000000" pitchFamily="18" charset="-128"/>
            </a:endParaRPr>
          </a:p>
        </p:txBody>
      </p:sp>
      <p:graphicFrame>
        <p:nvGraphicFramePr>
          <p:cNvPr id="7" name="グラフ 6">
            <a:extLst>
              <a:ext uri="{FF2B5EF4-FFF2-40B4-BE49-F238E27FC236}">
                <a16:creationId xmlns:a16="http://schemas.microsoft.com/office/drawing/2014/main" id="{33E225A3-4547-4516-83E6-D6DDFE2EEAA1}"/>
              </a:ext>
            </a:extLst>
          </p:cNvPr>
          <p:cNvGraphicFramePr>
            <a:graphicFrameLocks/>
          </p:cNvGraphicFramePr>
          <p:nvPr/>
        </p:nvGraphicFramePr>
        <p:xfrm>
          <a:off x="212271" y="1978024"/>
          <a:ext cx="3878034" cy="213308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グラフ 9">
            <a:extLst>
              <a:ext uri="{FF2B5EF4-FFF2-40B4-BE49-F238E27FC236}">
                <a16:creationId xmlns:a16="http://schemas.microsoft.com/office/drawing/2014/main" id="{027F14FA-5AA7-441A-ADC8-3666A34D8D1F}"/>
              </a:ext>
            </a:extLst>
          </p:cNvPr>
          <p:cNvGraphicFramePr>
            <a:graphicFrameLocks/>
          </p:cNvGraphicFramePr>
          <p:nvPr/>
        </p:nvGraphicFramePr>
        <p:xfrm>
          <a:off x="4192040" y="1978024"/>
          <a:ext cx="4739687" cy="290195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グラフ 10">
            <a:extLst>
              <a:ext uri="{FF2B5EF4-FFF2-40B4-BE49-F238E27FC236}">
                <a16:creationId xmlns:a16="http://schemas.microsoft.com/office/drawing/2014/main" id="{1BDB58B0-203F-44E2-B539-6F7C53A6609F}"/>
              </a:ext>
            </a:extLst>
          </p:cNvPr>
          <p:cNvGraphicFramePr>
            <a:graphicFrameLocks/>
          </p:cNvGraphicFramePr>
          <p:nvPr>
            <p:extLst>
              <p:ext uri="{D42A27DB-BD31-4B8C-83A1-F6EECF244321}">
                <p14:modId xmlns:p14="http://schemas.microsoft.com/office/powerpoint/2010/main" val="1885630309"/>
              </p:ext>
            </p:extLst>
          </p:nvPr>
        </p:nvGraphicFramePr>
        <p:xfrm>
          <a:off x="212271" y="4227679"/>
          <a:ext cx="3878035" cy="24615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グラフ 11">
            <a:extLst>
              <a:ext uri="{FF2B5EF4-FFF2-40B4-BE49-F238E27FC236}">
                <a16:creationId xmlns:a16="http://schemas.microsoft.com/office/drawing/2014/main" id="{24E2DED0-0495-4797-9EE9-CD6EB289B077}"/>
              </a:ext>
            </a:extLst>
          </p:cNvPr>
          <p:cNvGraphicFramePr>
            <a:graphicFrameLocks/>
          </p:cNvGraphicFramePr>
          <p:nvPr/>
        </p:nvGraphicFramePr>
        <p:xfrm>
          <a:off x="4192041" y="4972050"/>
          <a:ext cx="4739687" cy="1717204"/>
        </p:xfrm>
        <a:graphic>
          <a:graphicData uri="http://schemas.openxmlformats.org/drawingml/2006/chart">
            <c:chart xmlns:c="http://schemas.openxmlformats.org/drawingml/2006/chart" xmlns:r="http://schemas.openxmlformats.org/officeDocument/2006/relationships" r:id="rId5"/>
          </a:graphicData>
        </a:graphic>
      </p:graphicFrame>
      <p:sp>
        <p:nvSpPr>
          <p:cNvPr id="3" name="スライド番号プレースホルダー 2">
            <a:extLst>
              <a:ext uri="{FF2B5EF4-FFF2-40B4-BE49-F238E27FC236}">
                <a16:creationId xmlns:a16="http://schemas.microsoft.com/office/drawing/2014/main" id="{B99D72CD-8E7A-465F-9978-AD1511D2E760}"/>
              </a:ext>
            </a:extLst>
          </p:cNvPr>
          <p:cNvSpPr>
            <a:spLocks noGrp="1"/>
          </p:cNvSpPr>
          <p:nvPr>
            <p:ph type="sldNum" sz="quarter" idx="12"/>
          </p:nvPr>
        </p:nvSpPr>
        <p:spPr/>
        <p:txBody>
          <a:bodyPr/>
          <a:lstStyle/>
          <a:p>
            <a:fld id="{1A6CC6A3-0406-4560-BB62-8974C004F5AE}" type="slidenum">
              <a:rPr kumimoji="1" lang="ja-JP" altLang="en-US" smtClean="0"/>
              <a:t>9</a:t>
            </a:fld>
            <a:endParaRPr kumimoji="1" lang="ja-JP" altLang="en-US"/>
          </a:p>
        </p:txBody>
      </p:sp>
    </p:spTree>
    <p:extLst>
      <p:ext uri="{BB962C8B-B14F-4D97-AF65-F5344CB8AC3E}">
        <p14:creationId xmlns:p14="http://schemas.microsoft.com/office/powerpoint/2010/main" val="1335328849"/>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1685</TotalTime>
  <Words>1825</Words>
  <Application>Microsoft Office PowerPoint</Application>
  <PresentationFormat>画面に合わせる (4:3)</PresentationFormat>
  <Paragraphs>139</Paragraphs>
  <Slides>14</Slides>
  <Notes>2</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14</vt:i4>
      </vt:variant>
    </vt:vector>
  </HeadingPairs>
  <TitlesOfParts>
    <vt:vector size="23" baseType="lpstr">
      <vt:lpstr>MS Gothic</vt:lpstr>
      <vt:lpstr>UD デジタル 教科書体 NK-B</vt:lpstr>
      <vt:lpstr>Yu Gothic</vt:lpstr>
      <vt:lpstr>Yu Gothic</vt:lpstr>
      <vt:lpstr>游ゴシック Medium</vt:lpstr>
      <vt:lpstr>Arial</vt:lpstr>
      <vt:lpstr>Calibri</vt:lpstr>
      <vt:lpstr>Calibri Light</vt:lpstr>
      <vt:lpstr>Office テーマ</vt:lpstr>
      <vt:lpstr>市町村における 発達障がい児者支援の 取組状況（概要） （令和５年度取組の実績）</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市町村における 発達障がい児者支援の 取組状況（概要）  （令和５年度取組の実績）</dc:title>
  <dc:creator>松江　彩花</dc:creator>
  <cp:lastModifiedBy>松江　彩花</cp:lastModifiedBy>
  <cp:revision>83</cp:revision>
  <cp:lastPrinted>2025-06-23T02:41:11Z</cp:lastPrinted>
  <dcterms:created xsi:type="dcterms:W3CDTF">2025-06-04T09:33:45Z</dcterms:created>
  <dcterms:modified xsi:type="dcterms:W3CDTF">2025-08-28T03:07:47Z</dcterms:modified>
</cp:coreProperties>
</file>