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6"/>
  </p:notesMasterIdLst>
  <p:sldIdLst>
    <p:sldId id="260"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71" autoAdjust="0"/>
    <p:restoredTop sz="97350" autoAdjust="0"/>
  </p:normalViewPr>
  <p:slideViewPr>
    <p:cSldViewPr>
      <p:cViewPr>
        <p:scale>
          <a:sx n="100" d="100"/>
          <a:sy n="100" d="100"/>
        </p:scale>
        <p:origin x="306" y="17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6F844ED1-09DE-4DFC-AF64-4504E62D2066}" type="datetimeFigureOut">
              <a:rPr kumimoji="1" lang="ja-JP" altLang="en-US" smtClean="0"/>
              <a:t>2017/2/13</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6AA69896-D08E-4F34-9D24-D96ABE3CEA20}" type="slidenum">
              <a:rPr kumimoji="1" lang="ja-JP" altLang="en-US" smtClean="0"/>
              <a:t>‹#›</a:t>
            </a:fld>
            <a:endParaRPr kumimoji="1" lang="ja-JP" altLang="en-US"/>
          </a:p>
        </p:txBody>
      </p:sp>
    </p:spTree>
    <p:extLst>
      <p:ext uri="{BB962C8B-B14F-4D97-AF65-F5344CB8AC3E}">
        <p14:creationId xmlns:p14="http://schemas.microsoft.com/office/powerpoint/2010/main" val="343827583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C16411A-D0FB-4981-8864-211F5FCE85EA}" type="datetimeFigureOut">
              <a:rPr kumimoji="1" lang="ja-JP" altLang="en-US" smtClean="0"/>
              <a:t>2017/2/13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2DA3E-F348-4567-B7F4-A1C96C49CA95}" type="slidenum">
              <a:rPr kumimoji="1" lang="ja-JP" altLang="en-US" smtClean="0"/>
              <a:t>‹#›</a:t>
            </a:fld>
            <a:endParaRPr kumimoji="1" lang="ja-JP" altLang="en-US"/>
          </a:p>
        </p:txBody>
      </p:sp>
    </p:spTree>
    <p:extLst>
      <p:ext uri="{BB962C8B-B14F-4D97-AF65-F5344CB8AC3E}">
        <p14:creationId xmlns:p14="http://schemas.microsoft.com/office/powerpoint/2010/main" val="2667435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C16411A-D0FB-4981-8864-211F5FCE85EA}" type="datetimeFigureOut">
              <a:rPr kumimoji="1" lang="ja-JP" altLang="en-US" smtClean="0"/>
              <a:t>2017/2/13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2DA3E-F348-4567-B7F4-A1C96C49CA95}" type="slidenum">
              <a:rPr kumimoji="1" lang="ja-JP" altLang="en-US" smtClean="0"/>
              <a:t>‹#›</a:t>
            </a:fld>
            <a:endParaRPr kumimoji="1" lang="ja-JP" altLang="en-US"/>
          </a:p>
        </p:txBody>
      </p:sp>
    </p:spTree>
    <p:extLst>
      <p:ext uri="{BB962C8B-B14F-4D97-AF65-F5344CB8AC3E}">
        <p14:creationId xmlns:p14="http://schemas.microsoft.com/office/powerpoint/2010/main" val="30074198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C16411A-D0FB-4981-8864-211F5FCE85EA}" type="datetimeFigureOut">
              <a:rPr kumimoji="1" lang="ja-JP" altLang="en-US" smtClean="0"/>
              <a:t>2017/2/13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2DA3E-F348-4567-B7F4-A1C96C49CA95}" type="slidenum">
              <a:rPr kumimoji="1" lang="ja-JP" altLang="en-US" smtClean="0"/>
              <a:t>‹#›</a:t>
            </a:fld>
            <a:endParaRPr kumimoji="1" lang="ja-JP" altLang="en-US"/>
          </a:p>
        </p:txBody>
      </p:sp>
    </p:spTree>
    <p:extLst>
      <p:ext uri="{BB962C8B-B14F-4D97-AF65-F5344CB8AC3E}">
        <p14:creationId xmlns:p14="http://schemas.microsoft.com/office/powerpoint/2010/main" val="2507329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C16411A-D0FB-4981-8864-211F5FCE85EA}" type="datetimeFigureOut">
              <a:rPr kumimoji="1" lang="ja-JP" altLang="en-US" smtClean="0"/>
              <a:t>2017/2/13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2DA3E-F348-4567-B7F4-A1C96C49CA95}" type="slidenum">
              <a:rPr kumimoji="1" lang="ja-JP" altLang="en-US" smtClean="0"/>
              <a:t>‹#›</a:t>
            </a:fld>
            <a:endParaRPr kumimoji="1" lang="ja-JP" altLang="en-US"/>
          </a:p>
        </p:txBody>
      </p:sp>
    </p:spTree>
    <p:extLst>
      <p:ext uri="{BB962C8B-B14F-4D97-AF65-F5344CB8AC3E}">
        <p14:creationId xmlns:p14="http://schemas.microsoft.com/office/powerpoint/2010/main" val="3375637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C16411A-D0FB-4981-8864-211F5FCE85EA}" type="datetimeFigureOut">
              <a:rPr kumimoji="1" lang="ja-JP" altLang="en-US" smtClean="0"/>
              <a:t>2017/2/13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402DA3E-F348-4567-B7F4-A1C96C49CA95}" type="slidenum">
              <a:rPr kumimoji="1" lang="ja-JP" altLang="en-US" smtClean="0"/>
              <a:t>‹#›</a:t>
            </a:fld>
            <a:endParaRPr kumimoji="1" lang="ja-JP" altLang="en-US"/>
          </a:p>
        </p:txBody>
      </p:sp>
    </p:spTree>
    <p:extLst>
      <p:ext uri="{BB962C8B-B14F-4D97-AF65-F5344CB8AC3E}">
        <p14:creationId xmlns:p14="http://schemas.microsoft.com/office/powerpoint/2010/main" val="2788281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C16411A-D0FB-4981-8864-211F5FCE85EA}" type="datetimeFigureOut">
              <a:rPr kumimoji="1" lang="ja-JP" altLang="en-US" smtClean="0"/>
              <a:t>2017/2/13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402DA3E-F348-4567-B7F4-A1C96C49CA95}" type="slidenum">
              <a:rPr kumimoji="1" lang="ja-JP" altLang="en-US" smtClean="0"/>
              <a:t>‹#›</a:t>
            </a:fld>
            <a:endParaRPr kumimoji="1" lang="ja-JP" altLang="en-US"/>
          </a:p>
        </p:txBody>
      </p:sp>
    </p:spTree>
    <p:extLst>
      <p:ext uri="{BB962C8B-B14F-4D97-AF65-F5344CB8AC3E}">
        <p14:creationId xmlns:p14="http://schemas.microsoft.com/office/powerpoint/2010/main" val="1001198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C16411A-D0FB-4981-8864-211F5FCE85EA}" type="datetimeFigureOut">
              <a:rPr kumimoji="1" lang="ja-JP" altLang="en-US" smtClean="0"/>
              <a:t>2017/2/13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402DA3E-F348-4567-B7F4-A1C96C49CA95}" type="slidenum">
              <a:rPr kumimoji="1" lang="ja-JP" altLang="en-US" smtClean="0"/>
              <a:t>‹#›</a:t>
            </a:fld>
            <a:endParaRPr kumimoji="1" lang="ja-JP" altLang="en-US"/>
          </a:p>
        </p:txBody>
      </p:sp>
    </p:spTree>
    <p:extLst>
      <p:ext uri="{BB962C8B-B14F-4D97-AF65-F5344CB8AC3E}">
        <p14:creationId xmlns:p14="http://schemas.microsoft.com/office/powerpoint/2010/main" val="892534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C16411A-D0FB-4981-8864-211F5FCE85EA}" type="datetimeFigureOut">
              <a:rPr kumimoji="1" lang="ja-JP" altLang="en-US" smtClean="0"/>
              <a:t>2017/2/13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402DA3E-F348-4567-B7F4-A1C96C49CA95}" type="slidenum">
              <a:rPr kumimoji="1" lang="ja-JP" altLang="en-US" smtClean="0"/>
              <a:t>‹#›</a:t>
            </a:fld>
            <a:endParaRPr kumimoji="1" lang="ja-JP" altLang="en-US"/>
          </a:p>
        </p:txBody>
      </p:sp>
    </p:spTree>
    <p:extLst>
      <p:ext uri="{BB962C8B-B14F-4D97-AF65-F5344CB8AC3E}">
        <p14:creationId xmlns:p14="http://schemas.microsoft.com/office/powerpoint/2010/main" val="804528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C16411A-D0FB-4981-8864-211F5FCE85EA}" type="datetimeFigureOut">
              <a:rPr kumimoji="1" lang="ja-JP" altLang="en-US" smtClean="0"/>
              <a:t>2017/2/13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402DA3E-F348-4567-B7F4-A1C96C49CA95}" type="slidenum">
              <a:rPr kumimoji="1" lang="ja-JP" altLang="en-US" smtClean="0"/>
              <a:t>‹#›</a:t>
            </a:fld>
            <a:endParaRPr kumimoji="1" lang="ja-JP" altLang="en-US"/>
          </a:p>
        </p:txBody>
      </p:sp>
    </p:spTree>
    <p:extLst>
      <p:ext uri="{BB962C8B-B14F-4D97-AF65-F5344CB8AC3E}">
        <p14:creationId xmlns:p14="http://schemas.microsoft.com/office/powerpoint/2010/main" val="3837037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C16411A-D0FB-4981-8864-211F5FCE85EA}" type="datetimeFigureOut">
              <a:rPr kumimoji="1" lang="ja-JP" altLang="en-US" smtClean="0"/>
              <a:t>2017/2/13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402DA3E-F348-4567-B7F4-A1C96C49CA95}" type="slidenum">
              <a:rPr kumimoji="1" lang="ja-JP" altLang="en-US" smtClean="0"/>
              <a:t>‹#›</a:t>
            </a:fld>
            <a:endParaRPr kumimoji="1" lang="ja-JP" altLang="en-US"/>
          </a:p>
        </p:txBody>
      </p:sp>
    </p:spTree>
    <p:extLst>
      <p:ext uri="{BB962C8B-B14F-4D97-AF65-F5344CB8AC3E}">
        <p14:creationId xmlns:p14="http://schemas.microsoft.com/office/powerpoint/2010/main" val="1292830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C16411A-D0FB-4981-8864-211F5FCE85EA}" type="datetimeFigureOut">
              <a:rPr kumimoji="1" lang="ja-JP" altLang="en-US" smtClean="0"/>
              <a:t>2017/2/13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402DA3E-F348-4567-B7F4-A1C96C49CA95}" type="slidenum">
              <a:rPr kumimoji="1" lang="ja-JP" altLang="en-US" smtClean="0"/>
              <a:t>‹#›</a:t>
            </a:fld>
            <a:endParaRPr kumimoji="1" lang="ja-JP" altLang="en-US"/>
          </a:p>
        </p:txBody>
      </p:sp>
    </p:spTree>
    <p:extLst>
      <p:ext uri="{BB962C8B-B14F-4D97-AF65-F5344CB8AC3E}">
        <p14:creationId xmlns:p14="http://schemas.microsoft.com/office/powerpoint/2010/main" val="296628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16411A-D0FB-4981-8864-211F5FCE85EA}" type="datetimeFigureOut">
              <a:rPr kumimoji="1" lang="ja-JP" altLang="en-US" smtClean="0"/>
              <a:t>2017/2/13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02DA3E-F348-4567-B7F4-A1C96C49CA95}" type="slidenum">
              <a:rPr kumimoji="1" lang="ja-JP" altLang="en-US" smtClean="0"/>
              <a:t>‹#›</a:t>
            </a:fld>
            <a:endParaRPr kumimoji="1" lang="ja-JP" altLang="en-US"/>
          </a:p>
        </p:txBody>
      </p:sp>
    </p:spTree>
    <p:extLst>
      <p:ext uri="{BB962C8B-B14F-4D97-AF65-F5344CB8AC3E}">
        <p14:creationId xmlns:p14="http://schemas.microsoft.com/office/powerpoint/2010/main" val="165094153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サブタイトル 2"/>
          <p:cNvSpPr txBox="1">
            <a:spLocks/>
          </p:cNvSpPr>
          <p:nvPr/>
        </p:nvSpPr>
        <p:spPr>
          <a:xfrm>
            <a:off x="0" y="3880"/>
            <a:ext cx="9164538" cy="369332"/>
          </a:xfrm>
          <a:prstGeom prst="rect">
            <a:avLst/>
          </a:prstGeom>
          <a:gradFill>
            <a:gsLst>
              <a:gs pos="0">
                <a:schemeClr val="accent1">
                  <a:tint val="66000"/>
                  <a:satMod val="160000"/>
                </a:schemeClr>
              </a:gs>
              <a:gs pos="100000">
                <a:schemeClr val="accent1">
                  <a:lumMod val="60000"/>
                  <a:lumOff val="40000"/>
                </a:schemeClr>
              </a:gs>
              <a:gs pos="50000">
                <a:schemeClr val="bg1"/>
              </a:gs>
            </a:gsLst>
            <a:lin ang="5400000" scaled="0"/>
          </a:gradFill>
        </p:spPr>
        <p:txBody>
          <a:bodyPr vert="horz" wrap="square" lIns="91440" tIns="45720" rIns="91440" bIns="45720" rtlCol="0" anchor="ctr" anchorCtr="0">
            <a:sp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ctr">
              <a:buNone/>
            </a:pPr>
            <a:r>
              <a:rPr lang="ja-JP" altLang="en-US" sz="1800" b="1" dirty="0"/>
              <a:t>新たな公民連携による府営公園の活性化について</a:t>
            </a:r>
            <a:endParaRPr lang="en-US" altLang="ja-JP" sz="1800" b="1" dirty="0" smtClean="0">
              <a:latin typeface="Meiryo UI" pitchFamily="50" charset="-128"/>
              <a:ea typeface="Meiryo UI" pitchFamily="50" charset="-128"/>
              <a:cs typeface="Meiryo UI" pitchFamily="50" charset="-128"/>
            </a:endParaRPr>
          </a:p>
        </p:txBody>
      </p:sp>
      <p:sp>
        <p:nvSpPr>
          <p:cNvPr id="3" name="テキスト ボックス 2"/>
          <p:cNvSpPr txBox="1"/>
          <p:nvPr/>
        </p:nvSpPr>
        <p:spPr>
          <a:xfrm>
            <a:off x="238399" y="404664"/>
            <a:ext cx="8749293" cy="810478"/>
          </a:xfrm>
          <a:prstGeom prst="rect">
            <a:avLst/>
          </a:prstGeom>
          <a:noFill/>
          <a:ln>
            <a:solidFill>
              <a:schemeClr val="accent1"/>
            </a:solidFill>
          </a:ln>
        </p:spPr>
        <p:txBody>
          <a:bodyPr wrap="square" rtlCol="0">
            <a:spAutoFit/>
          </a:bodyPr>
          <a:lstStyle/>
          <a:p>
            <a:pPr>
              <a:lnSpc>
                <a:spcPts val="1400"/>
              </a:lnSpc>
            </a:pPr>
            <a:r>
              <a:rPr lang="ja-JP" altLang="en-US" sz="1050" dirty="0"/>
              <a:t>指定管理者（民間）のノウハウによる売店・飲食店等の便益施設の</a:t>
            </a:r>
            <a:r>
              <a:rPr lang="ja-JP" altLang="en-US" sz="1050" dirty="0" smtClean="0"/>
              <a:t>展開を検討。</a:t>
            </a:r>
            <a:endParaRPr lang="en-US" altLang="ja-JP" sz="1050" dirty="0" smtClean="0"/>
          </a:p>
          <a:p>
            <a:pPr>
              <a:lnSpc>
                <a:spcPts val="1400"/>
              </a:lnSpc>
            </a:pPr>
            <a:r>
              <a:rPr lang="ja-JP" altLang="en-US" sz="1050" b="1" dirty="0" smtClean="0"/>
              <a:t>　</a:t>
            </a:r>
            <a:r>
              <a:rPr lang="ja-JP" altLang="en-US" sz="1050" dirty="0"/>
              <a:t>⇒</a:t>
            </a:r>
            <a:r>
              <a:rPr lang="ja-JP" altLang="en-US" sz="1050" b="1" u="sng" dirty="0"/>
              <a:t>指定管理期間</a:t>
            </a:r>
            <a:r>
              <a:rPr lang="ja-JP" altLang="en-US" sz="1050" b="1" u="sng" dirty="0" smtClean="0"/>
              <a:t>（５年</a:t>
            </a:r>
            <a:r>
              <a:rPr lang="ja-JP" altLang="en-US" sz="1050" b="1" u="sng" dirty="0"/>
              <a:t>）の中で設備投資に見合う収益の回収ができない</a:t>
            </a:r>
            <a:r>
              <a:rPr lang="ja-JP" altLang="en-US" sz="1050" b="1" u="sng" dirty="0" smtClean="0"/>
              <a:t>。</a:t>
            </a:r>
            <a:endParaRPr lang="en-US" altLang="ja-JP" sz="1050" b="1" dirty="0" smtClean="0"/>
          </a:p>
          <a:p>
            <a:pPr>
              <a:lnSpc>
                <a:spcPts val="1400"/>
              </a:lnSpc>
            </a:pPr>
            <a:r>
              <a:rPr lang="ja-JP" altLang="en-US" sz="1050" b="1" dirty="0"/>
              <a:t>　</a:t>
            </a:r>
            <a:r>
              <a:rPr lang="ja-JP" altLang="en-US" sz="1050" b="1" dirty="0" smtClean="0"/>
              <a:t>　</a:t>
            </a:r>
            <a:r>
              <a:rPr lang="ja-JP" altLang="en-US" sz="1000" dirty="0" smtClean="0"/>
              <a:t>☞</a:t>
            </a:r>
            <a:r>
              <a:rPr lang="ja-JP" altLang="en-US" sz="1000" b="1" dirty="0"/>
              <a:t>（１）</a:t>
            </a:r>
            <a:r>
              <a:rPr lang="ja-JP" altLang="en-US" sz="1000" b="1" dirty="0" smtClean="0"/>
              <a:t>「にぎわい施設」の誘致</a:t>
            </a:r>
            <a:r>
              <a:rPr lang="ja-JP" altLang="en-US" sz="1000" dirty="0" smtClean="0"/>
              <a:t>：採算性が見込める一部区域は指定管理者の管理区域から外し、</a:t>
            </a:r>
            <a:r>
              <a:rPr lang="ja-JP" altLang="en-US" sz="1000" b="1" dirty="0" smtClean="0"/>
              <a:t>府が民間事業者を公募</a:t>
            </a:r>
            <a:endParaRPr lang="en-US" altLang="ja-JP" sz="1000" b="1" dirty="0" smtClean="0"/>
          </a:p>
          <a:p>
            <a:pPr>
              <a:lnSpc>
                <a:spcPts val="1400"/>
              </a:lnSpc>
            </a:pPr>
            <a:r>
              <a:rPr lang="ja-JP" altLang="en-US" sz="1000" dirty="0" smtClean="0"/>
              <a:t>　　☞</a:t>
            </a:r>
            <a:r>
              <a:rPr lang="ja-JP" altLang="en-US" sz="1000" b="1" dirty="0" smtClean="0"/>
              <a:t>（２）「にぎわいイベント」の誘致</a:t>
            </a:r>
            <a:r>
              <a:rPr lang="ja-JP" altLang="en-US" sz="1000" dirty="0" smtClean="0"/>
              <a:t>：それ以外の区域（採算性が見込めない区域）は、</a:t>
            </a:r>
            <a:r>
              <a:rPr lang="ja-JP" altLang="en-US" sz="1000" b="1" dirty="0" smtClean="0"/>
              <a:t>指定管理者によるソフト的な公園活性化を促進</a:t>
            </a:r>
            <a:endParaRPr lang="en-US" altLang="ja-JP" sz="1000" b="1" dirty="0" smtClean="0"/>
          </a:p>
        </p:txBody>
      </p:sp>
      <p:grpSp>
        <p:nvGrpSpPr>
          <p:cNvPr id="5" name="グループ化 4"/>
          <p:cNvGrpSpPr/>
          <p:nvPr/>
        </p:nvGrpSpPr>
        <p:grpSpPr>
          <a:xfrm>
            <a:off x="7078878" y="2273944"/>
            <a:ext cx="1857350" cy="677860"/>
            <a:chOff x="7069353" y="2896308"/>
            <a:chExt cx="1857350" cy="677860"/>
          </a:xfrm>
        </p:grpSpPr>
        <p:sp>
          <p:nvSpPr>
            <p:cNvPr id="38" name="角丸四角形 37"/>
            <p:cNvSpPr/>
            <p:nvPr/>
          </p:nvSpPr>
          <p:spPr>
            <a:xfrm>
              <a:off x="7069353" y="2896308"/>
              <a:ext cx="1838581" cy="677860"/>
            </a:xfrm>
            <a:prstGeom prst="roundRect">
              <a:avLst>
                <a:gd name="adj" fmla="val 10767"/>
              </a:avLst>
            </a:prstGeom>
            <a:solidFill>
              <a:srgbClr val="99FF66"/>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200"/>
                </a:lnSpc>
              </a:pPr>
              <a:endParaRPr lang="en-US" altLang="ja-JP" sz="900" b="1" dirty="0" smtClean="0">
                <a:solidFill>
                  <a:schemeClr val="tx1"/>
                </a:solidFill>
              </a:endParaRPr>
            </a:p>
          </p:txBody>
        </p:sp>
        <p:sp>
          <p:nvSpPr>
            <p:cNvPr id="39" name="テキスト ボックス 38"/>
            <p:cNvSpPr txBox="1"/>
            <p:nvPr/>
          </p:nvSpPr>
          <p:spPr>
            <a:xfrm>
              <a:off x="7069353" y="2901826"/>
              <a:ext cx="1857350" cy="643766"/>
            </a:xfrm>
            <a:prstGeom prst="rect">
              <a:avLst/>
            </a:prstGeom>
            <a:noFill/>
          </p:spPr>
          <p:txBody>
            <a:bodyPr wrap="square" rtlCol="0">
              <a:spAutoFit/>
            </a:bodyPr>
            <a:lstStyle/>
            <a:p>
              <a:pPr algn="ctr">
                <a:lnSpc>
                  <a:spcPts val="1300"/>
                </a:lnSpc>
              </a:pPr>
              <a:r>
                <a:rPr lang="ja-JP" altLang="en-US" sz="1100" b="1" spc="-60" dirty="0" smtClean="0"/>
                <a:t>民間資金による</a:t>
              </a:r>
              <a:endParaRPr lang="en-US" altLang="ja-JP" sz="1100" b="1" spc="-60" dirty="0" smtClean="0"/>
            </a:p>
            <a:p>
              <a:pPr algn="ctr">
                <a:lnSpc>
                  <a:spcPts val="1300"/>
                </a:lnSpc>
              </a:pPr>
              <a:r>
                <a:rPr lang="ja-JP" altLang="en-US" sz="1100" b="1" spc="-60" dirty="0" smtClean="0"/>
                <a:t>にぎわい提案 へ の動機付け</a:t>
              </a:r>
              <a:endParaRPr lang="en-US" altLang="ja-JP" sz="1100" b="1" spc="-60" dirty="0" smtClean="0"/>
            </a:p>
            <a:p>
              <a:pPr algn="ctr">
                <a:lnSpc>
                  <a:spcPts val="400"/>
                </a:lnSpc>
              </a:pPr>
              <a:endParaRPr lang="en-US" altLang="ja-JP" sz="1200" b="1" spc="-60" dirty="0" smtClean="0"/>
            </a:p>
            <a:p>
              <a:pPr algn="ctr">
                <a:lnSpc>
                  <a:spcPts val="1300"/>
                </a:lnSpc>
              </a:pPr>
              <a:r>
                <a:rPr lang="ja-JP" altLang="en-US" sz="1200" b="1" u="sng" spc="-60" dirty="0" smtClean="0"/>
                <a:t>にぎわい評点の創設</a:t>
              </a:r>
              <a:endParaRPr lang="en-US" altLang="ja-JP" sz="1200" b="1" u="sng" dirty="0"/>
            </a:p>
          </p:txBody>
        </p:sp>
      </p:grpSp>
      <p:sp>
        <p:nvSpPr>
          <p:cNvPr id="6" name="角丸四角形 5"/>
          <p:cNvSpPr/>
          <p:nvPr/>
        </p:nvSpPr>
        <p:spPr>
          <a:xfrm>
            <a:off x="255894" y="1340769"/>
            <a:ext cx="4241365" cy="4320479"/>
          </a:xfrm>
          <a:prstGeom prst="roundRect">
            <a:avLst>
              <a:gd name="adj" fmla="val 3615"/>
            </a:avLst>
          </a:prstGeom>
          <a:noFill/>
          <a:ln w="22225">
            <a:solidFill>
              <a:srgbClr val="009900"/>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en-US" altLang="ja-JP" sz="900" dirty="0" smtClean="0"/>
          </a:p>
          <a:p>
            <a:endParaRPr lang="en-US" altLang="ja-JP" sz="900" dirty="0"/>
          </a:p>
          <a:p>
            <a:endParaRPr kumimoji="1" lang="en-US" altLang="ja-JP" sz="900" dirty="0" smtClean="0"/>
          </a:p>
          <a:p>
            <a:endParaRPr lang="en-US" altLang="ja-JP" sz="900" dirty="0"/>
          </a:p>
          <a:p>
            <a:endParaRPr lang="en-US" altLang="ja-JP" sz="900" dirty="0"/>
          </a:p>
          <a:p>
            <a:endParaRPr lang="en-US" altLang="ja-JP" sz="900" dirty="0"/>
          </a:p>
          <a:p>
            <a:endParaRPr kumimoji="1" lang="en-US" altLang="ja-JP" sz="900" dirty="0" smtClean="0"/>
          </a:p>
          <a:p>
            <a:endParaRPr lang="en-US" altLang="ja-JP" sz="900" dirty="0"/>
          </a:p>
          <a:p>
            <a:endParaRPr kumimoji="1" lang="en-US" altLang="ja-JP" sz="900" dirty="0" smtClean="0"/>
          </a:p>
          <a:p>
            <a:endParaRPr lang="en-US" altLang="ja-JP" sz="900" dirty="0">
              <a:solidFill>
                <a:schemeClr val="tx1"/>
              </a:solidFill>
            </a:endParaRPr>
          </a:p>
          <a:p>
            <a:endParaRPr kumimoji="1" lang="ja-JP" altLang="en-US" dirty="0">
              <a:solidFill>
                <a:schemeClr val="tx1"/>
              </a:solidFill>
            </a:endParaRPr>
          </a:p>
        </p:txBody>
      </p:sp>
      <p:sp>
        <p:nvSpPr>
          <p:cNvPr id="7" name="角丸四角形 6"/>
          <p:cNvSpPr/>
          <p:nvPr/>
        </p:nvSpPr>
        <p:spPr>
          <a:xfrm>
            <a:off x="4629719" y="1349415"/>
            <a:ext cx="4404432" cy="4311833"/>
          </a:xfrm>
          <a:prstGeom prst="roundRect">
            <a:avLst>
              <a:gd name="adj" fmla="val 3615"/>
            </a:avLst>
          </a:prstGeom>
          <a:noFill/>
          <a:ln w="22225">
            <a:solidFill>
              <a:srgbClr val="00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7"/>
          <p:cNvSpPr/>
          <p:nvPr/>
        </p:nvSpPr>
        <p:spPr>
          <a:xfrm>
            <a:off x="260508" y="1340768"/>
            <a:ext cx="2007236" cy="272087"/>
          </a:xfrm>
          <a:prstGeom prst="roundRect">
            <a:avLst>
              <a:gd name="adj" fmla="val 46605"/>
            </a:avLst>
          </a:prstGeom>
          <a:solidFill>
            <a:srgbClr val="009900"/>
          </a:solidFill>
          <a:ln w="222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smtClean="0">
                <a:latin typeface="HGP創英角ﾎﾟｯﾌﾟ体" panose="040B0A00000000000000" pitchFamily="50" charset="-128"/>
                <a:ea typeface="HGP創英角ﾎﾟｯﾌﾟ体" panose="040B0A00000000000000" pitchFamily="50" charset="-128"/>
              </a:rPr>
              <a:t>　（１）「にぎわい施設」の誘致</a:t>
            </a:r>
            <a:endParaRPr kumimoji="1" lang="ja-JP" altLang="en-US" sz="1100" dirty="0">
              <a:latin typeface="HGP創英角ﾎﾟｯﾌﾟ体" panose="040B0A00000000000000" pitchFamily="50" charset="-128"/>
              <a:ea typeface="HGP創英角ﾎﾟｯﾌﾟ体" panose="040B0A00000000000000" pitchFamily="50" charset="-128"/>
            </a:endParaRPr>
          </a:p>
        </p:txBody>
      </p:sp>
      <p:sp>
        <p:nvSpPr>
          <p:cNvPr id="9" name="テキスト ボックス 8"/>
          <p:cNvSpPr txBox="1"/>
          <p:nvPr/>
        </p:nvSpPr>
        <p:spPr>
          <a:xfrm>
            <a:off x="266689" y="2908086"/>
            <a:ext cx="4225569" cy="592470"/>
          </a:xfrm>
          <a:prstGeom prst="rect">
            <a:avLst/>
          </a:prstGeom>
          <a:noFill/>
          <a:ln w="15875">
            <a:noFill/>
          </a:ln>
        </p:spPr>
        <p:txBody>
          <a:bodyPr wrap="square" rtlCol="0">
            <a:spAutoFit/>
          </a:bodyPr>
          <a:lstStyle/>
          <a:p>
            <a:pPr>
              <a:lnSpc>
                <a:spcPts val="300"/>
              </a:lnSpc>
            </a:pPr>
            <a:endParaRPr lang="en-US" altLang="ja-JP" sz="1000" b="1" dirty="0" smtClean="0"/>
          </a:p>
          <a:p>
            <a:r>
              <a:rPr lang="ja-JP" altLang="en-US" sz="1000" b="1" dirty="0" smtClean="0"/>
              <a:t>Ｈ２８年度以降</a:t>
            </a:r>
            <a:endParaRPr lang="en-US" altLang="ja-JP" sz="1000" b="1" dirty="0" smtClean="0"/>
          </a:p>
          <a:p>
            <a:r>
              <a:rPr kumimoji="1" lang="ja-JP" altLang="en-US" sz="1000" dirty="0"/>
              <a:t>　</a:t>
            </a:r>
            <a:r>
              <a:rPr lang="ja-JP" altLang="en-US" sz="1000" spc="-10" dirty="0"/>
              <a:t>利用者ニーズや民間事業者の意欲を踏まえ</a:t>
            </a:r>
            <a:r>
              <a:rPr lang="ja-JP" altLang="en-US" sz="1000" spc="-10" dirty="0" smtClean="0"/>
              <a:t>、</a:t>
            </a:r>
            <a:endParaRPr lang="en-US" altLang="ja-JP" sz="1000" spc="-10" dirty="0" smtClean="0"/>
          </a:p>
          <a:p>
            <a:r>
              <a:rPr lang="ja-JP" altLang="en-US" sz="1000" spc="-10" dirty="0"/>
              <a:t>　</a:t>
            </a:r>
            <a:r>
              <a:rPr lang="ja-JP" altLang="en-US" sz="1000" spc="-10" dirty="0" smtClean="0"/>
              <a:t>可能</a:t>
            </a:r>
            <a:r>
              <a:rPr lang="ja-JP" altLang="en-US" sz="1000" spc="-10" dirty="0"/>
              <a:t>なものから順次</a:t>
            </a:r>
            <a:r>
              <a:rPr kumimoji="1" lang="ja-JP" altLang="en-US" sz="1000" spc="-10" dirty="0" smtClean="0"/>
              <a:t>公募を実施</a:t>
            </a:r>
            <a:endParaRPr kumimoji="1" lang="ja-JP" altLang="en-US" sz="1000" spc="-10" dirty="0"/>
          </a:p>
        </p:txBody>
      </p:sp>
      <p:sp>
        <p:nvSpPr>
          <p:cNvPr id="10" name="角丸四角形 9"/>
          <p:cNvSpPr/>
          <p:nvPr/>
        </p:nvSpPr>
        <p:spPr>
          <a:xfrm>
            <a:off x="4636812" y="1349414"/>
            <a:ext cx="2341973" cy="288032"/>
          </a:xfrm>
          <a:prstGeom prst="roundRect">
            <a:avLst>
              <a:gd name="adj" fmla="val 46605"/>
            </a:avLst>
          </a:prstGeom>
          <a:solidFill>
            <a:srgbClr val="009900"/>
          </a:solidFill>
          <a:ln w="222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latin typeface="HGP創英角ﾎﾟｯﾌﾟ体" panose="040B0A00000000000000" pitchFamily="50" charset="-128"/>
                <a:ea typeface="HGP創英角ﾎﾟｯﾌﾟ体" panose="040B0A00000000000000" pitchFamily="50" charset="-128"/>
              </a:rPr>
              <a:t> （２）「にぎわいイベント」の誘致</a:t>
            </a:r>
            <a:endParaRPr kumimoji="1" lang="ja-JP" altLang="en-US" sz="1100" dirty="0">
              <a:latin typeface="HGP創英角ﾎﾟｯﾌﾟ体" panose="040B0A00000000000000" pitchFamily="50" charset="-128"/>
              <a:ea typeface="HGP創英角ﾎﾟｯﾌﾟ体" panose="040B0A00000000000000" pitchFamily="50" charset="-128"/>
            </a:endParaRPr>
          </a:p>
        </p:txBody>
      </p:sp>
      <p:sp>
        <p:nvSpPr>
          <p:cNvPr id="11" name="テキスト ボックス 10"/>
          <p:cNvSpPr txBox="1"/>
          <p:nvPr/>
        </p:nvSpPr>
        <p:spPr>
          <a:xfrm>
            <a:off x="1034219" y="3571163"/>
            <a:ext cx="2781960" cy="49244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ja-JP" altLang="en-US" sz="13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HG丸ｺﾞｼｯｸM-PRO" pitchFamily="50" charset="-128"/>
                <a:ea typeface="HG丸ｺﾞｼｯｸM-PRO" pitchFamily="50" charset="-128"/>
              </a:rPr>
              <a:t>①公園利用者の利便性向上</a:t>
            </a:r>
            <a:endParaRPr lang="en-US" altLang="ja-JP" sz="13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HG丸ｺﾞｼｯｸM-PRO" pitchFamily="50" charset="-128"/>
              <a:ea typeface="HG丸ｺﾞｼｯｸM-PRO" pitchFamily="50" charset="-128"/>
            </a:endParaRPr>
          </a:p>
          <a:p>
            <a:r>
              <a:rPr lang="ja-JP" altLang="en-US" sz="13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HG丸ｺﾞｼｯｸM-PRO" pitchFamily="50" charset="-128"/>
                <a:ea typeface="HG丸ｺﾞｼｯｸM-PRO" pitchFamily="50" charset="-128"/>
              </a:rPr>
              <a:t>②設置許可使用料の府収入</a:t>
            </a:r>
            <a:endParaRPr lang="en-US" altLang="ja-JP" sz="900" dirty="0">
              <a:ln w="11430"/>
              <a:solidFill>
                <a:srgbClr val="FF0000"/>
              </a:solidFill>
              <a:latin typeface="+mn-ea"/>
            </a:endParaRPr>
          </a:p>
        </p:txBody>
      </p:sp>
      <p:grpSp>
        <p:nvGrpSpPr>
          <p:cNvPr id="12" name="グループ化 11"/>
          <p:cNvGrpSpPr/>
          <p:nvPr/>
        </p:nvGrpSpPr>
        <p:grpSpPr>
          <a:xfrm>
            <a:off x="6637247" y="2457795"/>
            <a:ext cx="180000" cy="180000"/>
            <a:chOff x="9324528" y="3514627"/>
            <a:chExt cx="180000" cy="180000"/>
          </a:xfrm>
        </p:grpSpPr>
        <p:cxnSp>
          <p:nvCxnSpPr>
            <p:cNvPr id="36" name="直線コネクタ 35"/>
            <p:cNvCxnSpPr/>
            <p:nvPr/>
          </p:nvCxnSpPr>
          <p:spPr>
            <a:xfrm>
              <a:off x="9324528" y="3599397"/>
              <a:ext cx="180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rot="5400000">
              <a:off x="9326727" y="3604627"/>
              <a:ext cx="180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3" name="テキスト ボックス 12"/>
          <p:cNvSpPr txBox="1"/>
          <p:nvPr/>
        </p:nvSpPr>
        <p:spPr>
          <a:xfrm>
            <a:off x="5126198" y="3571163"/>
            <a:ext cx="3705177" cy="461665"/>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ja-JP" altLang="en-US" sz="12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HG丸ｺﾞｼｯｸM-PRO" pitchFamily="50" charset="-128"/>
                <a:ea typeface="HG丸ｺﾞｼｯｸM-PRO" pitchFamily="50" charset="-128"/>
              </a:rPr>
              <a:t>①</a:t>
            </a:r>
            <a:r>
              <a:rPr lang="ja-JP" altLang="en-US" sz="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HG丸ｺﾞｼｯｸM-PRO" pitchFamily="50" charset="-128"/>
                <a:ea typeface="HG丸ｺﾞｼｯｸM-PRO" pitchFamily="50" charset="-128"/>
              </a:rPr>
              <a:t>府民サービスの向上・にぎわい創出、</a:t>
            </a:r>
            <a:endParaRPr lang="en-US" altLang="ja-JP" sz="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HG丸ｺﾞｼｯｸM-PRO" pitchFamily="50" charset="-128"/>
              <a:ea typeface="HG丸ｺﾞｼｯｸM-PRO" pitchFamily="50" charset="-128"/>
            </a:endParaRPr>
          </a:p>
          <a:p>
            <a:r>
              <a:rPr lang="ja-JP" altLang="en-US" sz="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HG丸ｺﾞｼｯｸM-PRO" pitchFamily="50" charset="-128"/>
                <a:ea typeface="HG丸ｺﾞｼｯｸM-PRO" pitchFamily="50" charset="-128"/>
              </a:rPr>
              <a:t>②占用料の府収入、③指定管理者の収益向上</a:t>
            </a:r>
            <a:endParaRPr lang="en-US" altLang="ja-JP" sz="12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HG丸ｺﾞｼｯｸM-PRO" pitchFamily="50" charset="-128"/>
              <a:ea typeface="HG丸ｺﾞｼｯｸM-PRO" pitchFamily="50" charset="-128"/>
            </a:endParaRPr>
          </a:p>
        </p:txBody>
      </p:sp>
      <p:sp>
        <p:nvSpPr>
          <p:cNvPr id="14" name="テキスト ボックス 13"/>
          <p:cNvSpPr txBox="1"/>
          <p:nvPr/>
        </p:nvSpPr>
        <p:spPr>
          <a:xfrm>
            <a:off x="2385591" y="1349414"/>
            <a:ext cx="1898377" cy="253916"/>
          </a:xfrm>
          <a:prstGeom prst="rect">
            <a:avLst/>
          </a:prstGeom>
          <a:noFill/>
        </p:spPr>
        <p:txBody>
          <a:bodyPr wrap="square" rtlCol="0">
            <a:spAutoFit/>
          </a:bodyPr>
          <a:lstStyle/>
          <a:p>
            <a:r>
              <a:rPr lang="ja-JP" altLang="en-US" sz="1050" b="1" u="sng" dirty="0" smtClean="0">
                <a:effectLst>
                  <a:outerShdw blurRad="38100" dist="38100" dir="2700000" algn="tl">
                    <a:srgbClr val="000000">
                      <a:alpha val="43137"/>
                    </a:srgbClr>
                  </a:outerShdw>
                </a:effectLst>
              </a:rPr>
              <a:t>一部区域、事業期間：２０年</a:t>
            </a:r>
            <a:endParaRPr lang="en-US" altLang="ja-JP" sz="1050" b="1" u="sng" dirty="0">
              <a:effectLst>
                <a:outerShdw blurRad="38100" dist="38100" dir="2700000" algn="tl">
                  <a:srgbClr val="000000">
                    <a:alpha val="43137"/>
                  </a:srgbClr>
                </a:outerShdw>
              </a:effectLst>
            </a:endParaRPr>
          </a:p>
        </p:txBody>
      </p:sp>
      <p:grpSp>
        <p:nvGrpSpPr>
          <p:cNvPr id="15" name="グループ化 14"/>
          <p:cNvGrpSpPr/>
          <p:nvPr/>
        </p:nvGrpSpPr>
        <p:grpSpPr>
          <a:xfrm>
            <a:off x="464325" y="4147228"/>
            <a:ext cx="3840798" cy="1466116"/>
            <a:chOff x="404761" y="4125564"/>
            <a:chExt cx="3840798" cy="1466116"/>
          </a:xfrm>
        </p:grpSpPr>
        <p:sp>
          <p:nvSpPr>
            <p:cNvPr id="33" name="テキスト ボックス 32"/>
            <p:cNvSpPr txBox="1"/>
            <p:nvPr/>
          </p:nvSpPr>
          <p:spPr>
            <a:xfrm>
              <a:off x="2555135" y="4197571"/>
              <a:ext cx="1440159" cy="553998"/>
            </a:xfrm>
            <a:prstGeom prst="rect">
              <a:avLst/>
            </a:prstGeom>
            <a:noFill/>
          </p:spPr>
          <p:txBody>
            <a:bodyPr wrap="square" rtlCol="0">
              <a:spAutoFit/>
            </a:bodyPr>
            <a:lstStyle/>
            <a:p>
              <a:r>
                <a:rPr lang="ja-JP" altLang="en-US" sz="1000" b="1" dirty="0" smtClean="0"/>
                <a:t>設置管理許可制度を活用した事例：富山県の“富岩運河環水公園”</a:t>
              </a:r>
              <a:endParaRPr lang="en-US" altLang="ja-JP" sz="1000" b="1" dirty="0" smtClean="0"/>
            </a:p>
          </p:txBody>
        </p:sp>
        <p:sp>
          <p:nvSpPr>
            <p:cNvPr id="34" name="テキスト ボックス 33"/>
            <p:cNvSpPr txBox="1"/>
            <p:nvPr/>
          </p:nvSpPr>
          <p:spPr>
            <a:xfrm>
              <a:off x="2555136" y="4915729"/>
              <a:ext cx="1595768" cy="553998"/>
            </a:xfrm>
            <a:prstGeom prst="rect">
              <a:avLst/>
            </a:prstGeom>
            <a:noFill/>
          </p:spPr>
          <p:txBody>
            <a:bodyPr wrap="square" rtlCol="0">
              <a:spAutoFit/>
            </a:bodyPr>
            <a:lstStyle/>
            <a:p>
              <a:r>
                <a:rPr lang="en-US" altLang="ja-JP" sz="1000" dirty="0" smtClean="0">
                  <a:latin typeface="+mj-ea"/>
                  <a:ea typeface="+mj-ea"/>
                </a:rPr>
                <a:t>*</a:t>
              </a:r>
              <a:r>
                <a:rPr lang="ja-JP" altLang="en-US" sz="1000" dirty="0" smtClean="0">
                  <a:latin typeface="+mj-ea"/>
                  <a:ea typeface="+mj-ea"/>
                </a:rPr>
                <a:t>スターバックスコーヒーが出店（世界一美しいスターバックス）</a:t>
              </a:r>
              <a:endParaRPr kumimoji="1" lang="ja-JP" altLang="en-US" sz="1000" dirty="0"/>
            </a:p>
          </p:txBody>
        </p:sp>
        <p:sp>
          <p:nvSpPr>
            <p:cNvPr id="35" name="正方形/長方形 34"/>
            <p:cNvSpPr/>
            <p:nvPr/>
          </p:nvSpPr>
          <p:spPr>
            <a:xfrm>
              <a:off x="404761" y="4125564"/>
              <a:ext cx="3840798" cy="1466116"/>
            </a:xfrm>
            <a:prstGeom prst="rect">
              <a:avLst/>
            </a:prstGeom>
            <a:noFill/>
            <a:ln w="1587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6" name="二等辺三角形 15"/>
          <p:cNvSpPr/>
          <p:nvPr/>
        </p:nvSpPr>
        <p:spPr>
          <a:xfrm rot="10800000">
            <a:off x="1722233" y="2205113"/>
            <a:ext cx="947003" cy="107033"/>
          </a:xfrm>
          <a:prstGeom prst="triangle">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7" name="グループ化 16"/>
          <p:cNvGrpSpPr/>
          <p:nvPr/>
        </p:nvGrpSpPr>
        <p:grpSpPr>
          <a:xfrm>
            <a:off x="4790892" y="2282389"/>
            <a:ext cx="1650590" cy="580190"/>
            <a:chOff x="4790892" y="2896308"/>
            <a:chExt cx="1650590" cy="580190"/>
          </a:xfrm>
        </p:grpSpPr>
        <p:sp>
          <p:nvSpPr>
            <p:cNvPr id="31" name="対角する 2 つの角を丸めた四角形 30"/>
            <p:cNvSpPr/>
            <p:nvPr/>
          </p:nvSpPr>
          <p:spPr>
            <a:xfrm>
              <a:off x="4857766" y="2896308"/>
              <a:ext cx="1549711" cy="580190"/>
            </a:xfrm>
            <a:prstGeom prst="round2Diag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b="1" dirty="0">
                <a:solidFill>
                  <a:schemeClr val="bg1"/>
                </a:solidFill>
              </a:endParaRPr>
            </a:p>
          </p:txBody>
        </p:sp>
        <p:sp>
          <p:nvSpPr>
            <p:cNvPr id="32" name="テキスト ボックス 31"/>
            <p:cNvSpPr txBox="1"/>
            <p:nvPr/>
          </p:nvSpPr>
          <p:spPr>
            <a:xfrm>
              <a:off x="4790892" y="2905833"/>
              <a:ext cx="1650590" cy="538609"/>
            </a:xfrm>
            <a:prstGeom prst="rect">
              <a:avLst/>
            </a:prstGeom>
            <a:noFill/>
          </p:spPr>
          <p:txBody>
            <a:bodyPr wrap="square" rtlCol="0">
              <a:spAutoFit/>
            </a:bodyPr>
            <a:lstStyle/>
            <a:p>
              <a:pPr algn="ctr"/>
              <a:r>
                <a:rPr lang="ja-JP" altLang="en-US" sz="1100" b="1" dirty="0" smtClean="0">
                  <a:solidFill>
                    <a:schemeClr val="bg1"/>
                  </a:solidFill>
                  <a:latin typeface="HG丸ｺﾞｼｯｸM-PRO" panose="020F0600000000000000" pitchFamily="50" charset="-128"/>
                  <a:ea typeface="HG丸ｺﾞｼｯｸM-PRO" panose="020F0600000000000000" pitchFamily="50" charset="-128"/>
                </a:rPr>
                <a:t>管理運営の規制</a:t>
              </a:r>
              <a:r>
                <a:rPr lang="ja-JP" altLang="en-US" sz="1100" b="1" dirty="0">
                  <a:solidFill>
                    <a:schemeClr val="bg1"/>
                  </a:solidFill>
                  <a:latin typeface="HG丸ｺﾞｼｯｸM-PRO" panose="020F0600000000000000" pitchFamily="50" charset="-128"/>
                  <a:ea typeface="HG丸ｺﾞｼｯｸM-PRO" panose="020F0600000000000000" pitchFamily="50" charset="-128"/>
                </a:rPr>
                <a:t>緩和</a:t>
              </a:r>
              <a:endParaRPr lang="en-US" altLang="ja-JP" sz="1100" b="1" dirty="0">
                <a:solidFill>
                  <a:schemeClr val="bg1"/>
                </a:solidFill>
                <a:latin typeface="HG丸ｺﾞｼｯｸM-PRO" panose="020F0600000000000000" pitchFamily="50" charset="-128"/>
                <a:ea typeface="HG丸ｺﾞｼｯｸM-PRO" panose="020F0600000000000000" pitchFamily="50" charset="-128"/>
              </a:endParaRPr>
            </a:p>
            <a:p>
              <a:r>
                <a:rPr lang="ja-JP" altLang="en-US" sz="900" b="1" dirty="0" smtClean="0">
                  <a:solidFill>
                    <a:schemeClr val="bg1"/>
                  </a:solidFill>
                  <a:latin typeface="HG丸ｺﾞｼｯｸM-PRO" panose="020F0600000000000000" pitchFamily="50" charset="-128"/>
                  <a:ea typeface="HG丸ｺﾞｼｯｸM-PRO" panose="020F0600000000000000" pitchFamily="50" charset="-128"/>
                </a:rPr>
                <a:t>（興行的なイベント等を</a:t>
              </a:r>
              <a:endParaRPr lang="en-US" altLang="ja-JP" sz="900" b="1" dirty="0" smtClean="0">
                <a:solidFill>
                  <a:schemeClr val="bg1"/>
                </a:solidFill>
                <a:latin typeface="HG丸ｺﾞｼｯｸM-PRO" panose="020F0600000000000000" pitchFamily="50" charset="-128"/>
                <a:ea typeface="HG丸ｺﾞｼｯｸM-PRO" panose="020F0600000000000000" pitchFamily="50" charset="-128"/>
              </a:endParaRPr>
            </a:p>
            <a:p>
              <a:r>
                <a:rPr lang="ja-JP" altLang="en-US" sz="900" b="1" dirty="0" smtClean="0">
                  <a:solidFill>
                    <a:schemeClr val="bg1"/>
                  </a:solidFill>
                  <a:latin typeface="HG丸ｺﾞｼｯｸM-PRO" panose="020F0600000000000000" pitchFamily="50" charset="-128"/>
                  <a:ea typeface="HG丸ｺﾞｼｯｸM-PRO" panose="020F0600000000000000" pitchFamily="50" charset="-128"/>
                </a:rPr>
                <a:t>　可能にする）</a:t>
              </a:r>
              <a:endParaRPr kumimoji="1" lang="ja-JP" altLang="en-US" sz="900" dirty="0">
                <a:solidFill>
                  <a:schemeClr val="bg1"/>
                </a:solidFill>
                <a:latin typeface="HG丸ｺﾞｼｯｸM-PRO" panose="020F0600000000000000" pitchFamily="50" charset="-128"/>
                <a:ea typeface="HG丸ｺﾞｼｯｸM-PRO" panose="020F0600000000000000" pitchFamily="50" charset="-128"/>
              </a:endParaRPr>
            </a:p>
          </p:txBody>
        </p:sp>
      </p:grpSp>
      <p:sp>
        <p:nvSpPr>
          <p:cNvPr id="18" name="テキスト ボックス 17"/>
          <p:cNvSpPr txBox="1"/>
          <p:nvPr/>
        </p:nvSpPr>
        <p:spPr>
          <a:xfrm>
            <a:off x="301383" y="1728207"/>
            <a:ext cx="4097348" cy="430887"/>
          </a:xfrm>
          <a:prstGeom prst="rect">
            <a:avLst/>
          </a:prstGeom>
          <a:solidFill>
            <a:srgbClr val="CCFF99"/>
          </a:solidFill>
        </p:spPr>
        <p:txBody>
          <a:bodyPr wrap="square" rtlCol="0">
            <a:spAutoFit/>
          </a:bodyPr>
          <a:lstStyle/>
          <a:p>
            <a:r>
              <a:rPr kumimoji="1" lang="ja-JP" altLang="en-US" sz="900" dirty="0" smtClean="0"/>
              <a:t>設備投資が必要な</a:t>
            </a:r>
            <a:r>
              <a:rPr kumimoji="1" lang="ja-JP" altLang="en-US" sz="1100" b="1" dirty="0" smtClean="0"/>
              <a:t>にぎわい施設</a:t>
            </a:r>
            <a:r>
              <a:rPr lang="ja-JP" altLang="en-US" sz="800" dirty="0" smtClean="0"/>
              <a:t>（</a:t>
            </a:r>
            <a:r>
              <a:rPr lang="ja-JP" altLang="en-US" sz="800" dirty="0">
                <a:solidFill>
                  <a:prstClr val="black"/>
                </a:solidFill>
              </a:rPr>
              <a:t>カフェ、レストラン</a:t>
            </a:r>
            <a:r>
              <a:rPr lang="ja-JP" altLang="en-US" sz="800" dirty="0" smtClean="0">
                <a:solidFill>
                  <a:prstClr val="black"/>
                </a:solidFill>
              </a:rPr>
              <a:t>、コンビニ、フィットネス</a:t>
            </a:r>
            <a:r>
              <a:rPr lang="ja-JP" altLang="en-US" sz="800" dirty="0">
                <a:solidFill>
                  <a:prstClr val="black"/>
                </a:solidFill>
              </a:rPr>
              <a:t>など</a:t>
            </a:r>
            <a:r>
              <a:rPr lang="ja-JP" altLang="en-US" sz="800" dirty="0" smtClean="0"/>
              <a:t>）</a:t>
            </a:r>
            <a:r>
              <a:rPr kumimoji="1" lang="ja-JP" altLang="en-US" sz="1100" b="1" dirty="0" smtClean="0"/>
              <a:t>は、</a:t>
            </a:r>
            <a:endParaRPr kumimoji="1" lang="en-US" altLang="ja-JP" sz="1100" b="1" dirty="0" smtClean="0"/>
          </a:p>
          <a:p>
            <a:r>
              <a:rPr kumimoji="1" lang="ja-JP" altLang="en-US" sz="1100" b="1" u="sng" dirty="0" smtClean="0"/>
              <a:t>府が直接、民間事業者を公募</a:t>
            </a:r>
            <a:r>
              <a:rPr kumimoji="1" lang="ja-JP" altLang="en-US" sz="900" dirty="0" smtClean="0"/>
              <a:t>（設置管理許可制度の活用）</a:t>
            </a:r>
            <a:endParaRPr kumimoji="1" lang="ja-JP" altLang="en-US" sz="900" dirty="0"/>
          </a:p>
        </p:txBody>
      </p:sp>
      <p:sp>
        <p:nvSpPr>
          <p:cNvPr id="19" name="テキスト ボックス 18"/>
          <p:cNvSpPr txBox="1"/>
          <p:nvPr/>
        </p:nvSpPr>
        <p:spPr>
          <a:xfrm>
            <a:off x="7078878" y="1365215"/>
            <a:ext cx="1687565" cy="253916"/>
          </a:xfrm>
          <a:prstGeom prst="rect">
            <a:avLst/>
          </a:prstGeom>
          <a:noFill/>
        </p:spPr>
        <p:txBody>
          <a:bodyPr wrap="square" rtlCol="0">
            <a:spAutoFit/>
          </a:bodyPr>
          <a:lstStyle/>
          <a:p>
            <a:r>
              <a:rPr lang="ja-JP" altLang="en-US" sz="1050" b="1" u="sng" dirty="0" smtClean="0">
                <a:effectLst>
                  <a:outerShdw blurRad="38100" dist="38100" dir="2700000" algn="tl">
                    <a:srgbClr val="000000">
                      <a:alpha val="43137"/>
                    </a:srgbClr>
                  </a:outerShdw>
                </a:effectLst>
              </a:rPr>
              <a:t>公園全域、事業期間：</a:t>
            </a:r>
            <a:r>
              <a:rPr lang="ja-JP" altLang="en-US" sz="1050" b="1" u="sng" dirty="0">
                <a:effectLst>
                  <a:outerShdw blurRad="38100" dist="38100" dir="2700000" algn="tl">
                    <a:srgbClr val="000000">
                      <a:alpha val="43137"/>
                    </a:srgbClr>
                  </a:outerShdw>
                </a:effectLst>
              </a:rPr>
              <a:t>５</a:t>
            </a:r>
            <a:r>
              <a:rPr lang="ja-JP" altLang="en-US" sz="1050" b="1" u="sng" dirty="0" smtClean="0">
                <a:effectLst>
                  <a:outerShdw blurRad="38100" dist="38100" dir="2700000" algn="tl">
                    <a:srgbClr val="000000">
                      <a:alpha val="43137"/>
                    </a:srgbClr>
                  </a:outerShdw>
                </a:effectLst>
              </a:rPr>
              <a:t>年</a:t>
            </a:r>
            <a:endParaRPr lang="en-US" altLang="ja-JP" sz="1050" b="1" u="sng" dirty="0">
              <a:effectLst>
                <a:outerShdw blurRad="38100" dist="38100" dir="2700000" algn="tl">
                  <a:srgbClr val="000000">
                    <a:alpha val="43137"/>
                  </a:srgbClr>
                </a:outerShdw>
              </a:effectLst>
            </a:endParaRPr>
          </a:p>
        </p:txBody>
      </p:sp>
      <p:sp>
        <p:nvSpPr>
          <p:cNvPr id="20" name="テキスト ボックス 19"/>
          <p:cNvSpPr txBox="1"/>
          <p:nvPr/>
        </p:nvSpPr>
        <p:spPr>
          <a:xfrm>
            <a:off x="4726919" y="1728207"/>
            <a:ext cx="4104456" cy="430887"/>
          </a:xfrm>
          <a:prstGeom prst="rect">
            <a:avLst/>
          </a:prstGeom>
          <a:solidFill>
            <a:srgbClr val="CCFF99"/>
          </a:solidFill>
        </p:spPr>
        <p:txBody>
          <a:bodyPr wrap="square" rtlCol="0">
            <a:spAutoFit/>
          </a:bodyPr>
          <a:lstStyle/>
          <a:p>
            <a:r>
              <a:rPr kumimoji="1" lang="ja-JP" altLang="en-US" sz="900" dirty="0" smtClean="0"/>
              <a:t>民間のノウハウやネットワークをより発揮し、公園の活性化に資する</a:t>
            </a:r>
            <a:r>
              <a:rPr kumimoji="1" lang="ja-JP" altLang="en-US" sz="1100" b="1" dirty="0" smtClean="0"/>
              <a:t>イベント等は、</a:t>
            </a:r>
            <a:r>
              <a:rPr kumimoji="1" lang="ja-JP" altLang="en-US" sz="1100" b="1" u="sng" dirty="0" smtClean="0"/>
              <a:t>指定管理者が積極的に企画・誘致</a:t>
            </a:r>
            <a:r>
              <a:rPr kumimoji="1" lang="ja-JP" altLang="en-US" sz="900" dirty="0" smtClean="0"/>
              <a:t>（にぎわいづくり促進方策）</a:t>
            </a:r>
            <a:endParaRPr kumimoji="1" lang="ja-JP" altLang="en-US" sz="900" dirty="0"/>
          </a:p>
        </p:txBody>
      </p:sp>
      <p:sp>
        <p:nvSpPr>
          <p:cNvPr id="21" name="テキスト ボックス 20"/>
          <p:cNvSpPr txBox="1"/>
          <p:nvPr/>
        </p:nvSpPr>
        <p:spPr>
          <a:xfrm>
            <a:off x="209794" y="2340721"/>
            <a:ext cx="4287465" cy="784830"/>
          </a:xfrm>
          <a:prstGeom prst="rect">
            <a:avLst/>
          </a:prstGeom>
          <a:noFill/>
        </p:spPr>
        <p:txBody>
          <a:bodyPr wrap="square" rtlCol="0">
            <a:spAutoFit/>
          </a:bodyPr>
          <a:lstStyle/>
          <a:p>
            <a:r>
              <a:rPr kumimoji="1" lang="ja-JP" altLang="en-US" sz="1100" dirty="0" smtClean="0">
                <a:solidFill>
                  <a:srgbClr val="C00000"/>
                </a:solidFill>
              </a:rPr>
              <a:t>「大阪府都市公園施設設置者選定委員会」を新設！</a:t>
            </a:r>
            <a:r>
              <a:rPr kumimoji="1" lang="ja-JP" altLang="en-US" sz="1000" dirty="0" smtClean="0">
                <a:solidFill>
                  <a:srgbClr val="C00000"/>
                </a:solidFill>
              </a:rPr>
              <a:t>（Ｈ</a:t>
            </a:r>
            <a:r>
              <a:rPr kumimoji="1" lang="en-US" altLang="ja-JP" sz="1000" dirty="0" smtClean="0">
                <a:solidFill>
                  <a:srgbClr val="C00000"/>
                </a:solidFill>
              </a:rPr>
              <a:t>28</a:t>
            </a:r>
            <a:r>
              <a:rPr kumimoji="1" lang="ja-JP" altLang="en-US" sz="1000" dirty="0" smtClean="0">
                <a:solidFill>
                  <a:srgbClr val="C00000"/>
                </a:solidFill>
              </a:rPr>
              <a:t>年</a:t>
            </a:r>
            <a:r>
              <a:rPr kumimoji="1" lang="en-US" altLang="ja-JP" sz="1000" dirty="0" smtClean="0">
                <a:solidFill>
                  <a:srgbClr val="C00000"/>
                </a:solidFill>
              </a:rPr>
              <a:t>4</a:t>
            </a:r>
            <a:r>
              <a:rPr kumimoji="1" lang="ja-JP" altLang="en-US" sz="1000" dirty="0" smtClean="0">
                <a:solidFill>
                  <a:srgbClr val="C00000"/>
                </a:solidFill>
              </a:rPr>
              <a:t>月</a:t>
            </a:r>
            <a:r>
              <a:rPr kumimoji="1" lang="ja-JP" altLang="en-US" sz="1000" dirty="0" smtClean="0"/>
              <a:t>）</a:t>
            </a:r>
            <a:endParaRPr kumimoji="1" lang="en-US" altLang="ja-JP" sz="1000" dirty="0" smtClean="0"/>
          </a:p>
          <a:p>
            <a:r>
              <a:rPr lang="ja-JP" altLang="en-US" sz="800" dirty="0" smtClean="0"/>
              <a:t>　　　</a:t>
            </a:r>
            <a:r>
              <a:rPr lang="ja-JP" altLang="ja-JP" sz="800" dirty="0">
                <a:solidFill>
                  <a:srgbClr val="C00000"/>
                </a:solidFill>
              </a:rPr>
              <a:t> 【担任する事務</a:t>
            </a:r>
            <a:r>
              <a:rPr lang="ja-JP" altLang="ja-JP" sz="800" dirty="0" smtClean="0">
                <a:solidFill>
                  <a:srgbClr val="C00000"/>
                </a:solidFill>
              </a:rPr>
              <a:t>】</a:t>
            </a:r>
            <a:endParaRPr lang="en-US" altLang="ja-JP" sz="800" dirty="0" smtClean="0">
              <a:solidFill>
                <a:srgbClr val="C00000"/>
              </a:solidFill>
            </a:endParaRPr>
          </a:p>
          <a:p>
            <a:r>
              <a:rPr lang="ja-JP" altLang="en-US" sz="800" dirty="0"/>
              <a:t>　</a:t>
            </a:r>
            <a:r>
              <a:rPr lang="ja-JP" altLang="en-US" sz="800" dirty="0" smtClean="0"/>
              <a:t>　　　　</a:t>
            </a:r>
            <a:r>
              <a:rPr lang="ja-JP" altLang="ja-JP" sz="800" dirty="0" smtClean="0">
                <a:solidFill>
                  <a:srgbClr val="C00000"/>
                </a:solidFill>
              </a:rPr>
              <a:t>○</a:t>
            </a:r>
            <a:r>
              <a:rPr lang="ja-JP" altLang="ja-JP" sz="800" dirty="0">
                <a:solidFill>
                  <a:srgbClr val="C00000"/>
                </a:solidFill>
              </a:rPr>
              <a:t>公募の方法により事業者を選定する場合の当該事業者の選定の基準に関する審査</a:t>
            </a:r>
          </a:p>
          <a:p>
            <a:r>
              <a:rPr lang="ja-JP" altLang="en-US" sz="800" dirty="0" smtClean="0">
                <a:solidFill>
                  <a:srgbClr val="C00000"/>
                </a:solidFill>
              </a:rPr>
              <a:t>　　　　　</a:t>
            </a:r>
            <a:r>
              <a:rPr lang="ja-JP" altLang="ja-JP" sz="800" dirty="0" smtClean="0">
                <a:solidFill>
                  <a:srgbClr val="C00000"/>
                </a:solidFill>
              </a:rPr>
              <a:t>○</a:t>
            </a:r>
            <a:r>
              <a:rPr lang="ja-JP" altLang="ja-JP" sz="800" dirty="0">
                <a:solidFill>
                  <a:srgbClr val="C00000"/>
                </a:solidFill>
              </a:rPr>
              <a:t>落札候補者の選定に関する審査</a:t>
            </a:r>
          </a:p>
          <a:p>
            <a:endParaRPr kumimoji="1" lang="ja-JP" altLang="en-US" sz="1000" dirty="0"/>
          </a:p>
        </p:txBody>
      </p:sp>
      <p:sp>
        <p:nvSpPr>
          <p:cNvPr id="22" name="屈折矢印 21"/>
          <p:cNvSpPr/>
          <p:nvPr/>
        </p:nvSpPr>
        <p:spPr>
          <a:xfrm rot="5400000">
            <a:off x="601877" y="3610006"/>
            <a:ext cx="242403" cy="306508"/>
          </a:xfrm>
          <a:prstGeom prst="bentUpArrow">
            <a:avLst>
              <a:gd name="adj1" fmla="val 50000"/>
              <a:gd name="adj2" fmla="val 42682"/>
              <a:gd name="adj3" fmla="val 24999"/>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二等辺三角形 22"/>
          <p:cNvSpPr/>
          <p:nvPr/>
        </p:nvSpPr>
        <p:spPr>
          <a:xfrm rot="10800000">
            <a:off x="6305645" y="2205113"/>
            <a:ext cx="947003" cy="107033"/>
          </a:xfrm>
          <a:prstGeom prst="triangle">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p:cNvSpPr txBox="1"/>
          <p:nvPr/>
        </p:nvSpPr>
        <p:spPr>
          <a:xfrm>
            <a:off x="4718734" y="2957467"/>
            <a:ext cx="4217494" cy="715581"/>
          </a:xfrm>
          <a:prstGeom prst="rect">
            <a:avLst/>
          </a:prstGeom>
          <a:noFill/>
          <a:ln w="15875">
            <a:noFill/>
          </a:ln>
        </p:spPr>
        <p:txBody>
          <a:bodyPr wrap="square" rtlCol="0">
            <a:spAutoFit/>
          </a:bodyPr>
          <a:lstStyle/>
          <a:p>
            <a:r>
              <a:rPr kumimoji="1" lang="ja-JP" altLang="en-US" sz="1000" b="1" dirty="0" smtClean="0"/>
              <a:t>Ｈ２</a:t>
            </a:r>
            <a:r>
              <a:rPr lang="ja-JP" altLang="en-US" sz="1000" b="1" dirty="0" smtClean="0"/>
              <a:t>８</a:t>
            </a:r>
            <a:r>
              <a:rPr kumimoji="1" lang="ja-JP" altLang="en-US" sz="1000" b="1" dirty="0" smtClean="0"/>
              <a:t>年度　募集</a:t>
            </a:r>
            <a:r>
              <a:rPr lang="ja-JP" altLang="en-US" sz="1000" b="1" dirty="0" smtClean="0"/>
              <a:t>９</a:t>
            </a:r>
            <a:r>
              <a:rPr kumimoji="1" lang="ja-JP" altLang="en-US" sz="1000" b="1" dirty="0" smtClean="0"/>
              <a:t>公園</a:t>
            </a:r>
            <a:endParaRPr lang="en-US" altLang="ja-JP" sz="1000" b="1" dirty="0" smtClean="0"/>
          </a:p>
          <a:p>
            <a:r>
              <a:rPr lang="ja-JP" altLang="en-US" sz="1000" dirty="0" smtClean="0"/>
              <a:t>　 </a:t>
            </a:r>
            <a:r>
              <a:rPr lang="ja-JP" altLang="en-US" sz="800" dirty="0" smtClean="0"/>
              <a:t>☞</a:t>
            </a:r>
            <a:r>
              <a:rPr lang="ja-JP" altLang="en-US" sz="800" dirty="0" smtClean="0">
                <a:latin typeface="+mn-ea"/>
              </a:rPr>
              <a:t>箕面、深北、枚岡、錦織、長野、住吉、住之江、浜寺、二色の浜</a:t>
            </a:r>
            <a:endParaRPr lang="en-US" altLang="ja-JP" sz="800" b="1" dirty="0" smtClean="0">
              <a:latin typeface="+mn-ea"/>
            </a:endParaRPr>
          </a:p>
          <a:p>
            <a:r>
              <a:rPr lang="ja-JP" altLang="en-US" sz="1000" b="1" dirty="0" smtClean="0"/>
              <a:t>Ｈ２９年度　募集９公園</a:t>
            </a:r>
            <a:endParaRPr lang="en-US" altLang="ja-JP" sz="1000" b="1" dirty="0" smtClean="0"/>
          </a:p>
          <a:p>
            <a:r>
              <a:rPr lang="ja-JP" altLang="en-US" sz="1050" dirty="0" smtClean="0"/>
              <a:t>    </a:t>
            </a:r>
            <a:r>
              <a:rPr lang="ja-JP" altLang="en-US" sz="800" dirty="0" smtClean="0"/>
              <a:t>☞</a:t>
            </a:r>
            <a:r>
              <a:rPr lang="ja-JP" altLang="en-US" sz="800" dirty="0" smtClean="0">
                <a:latin typeface="+mn-ea"/>
              </a:rPr>
              <a:t>服部、山田池、寝屋川、久宝寺、石川河川、大泉、蜻蛉池、りんくう、せんなん里海</a:t>
            </a:r>
            <a:endParaRPr lang="en-US" altLang="ja-JP" sz="800" dirty="0">
              <a:latin typeface="+mn-ea"/>
            </a:endParaRPr>
          </a:p>
        </p:txBody>
      </p:sp>
      <p:grpSp>
        <p:nvGrpSpPr>
          <p:cNvPr id="25" name="グループ化 24"/>
          <p:cNvGrpSpPr/>
          <p:nvPr/>
        </p:nvGrpSpPr>
        <p:grpSpPr>
          <a:xfrm>
            <a:off x="4739932" y="4139863"/>
            <a:ext cx="4145617" cy="1473481"/>
            <a:chOff x="4771841" y="4291562"/>
            <a:chExt cx="4145617" cy="1473481"/>
          </a:xfrm>
        </p:grpSpPr>
        <p:sp>
          <p:nvSpPr>
            <p:cNvPr id="27" name="テキスト ボックス 26"/>
            <p:cNvSpPr txBox="1"/>
            <p:nvPr/>
          </p:nvSpPr>
          <p:spPr>
            <a:xfrm>
              <a:off x="7196197" y="5160326"/>
              <a:ext cx="1522563" cy="220573"/>
            </a:xfrm>
            <a:prstGeom prst="rect">
              <a:avLst/>
            </a:prstGeom>
            <a:noFill/>
            <a:ln>
              <a:noFill/>
              <a:prstDash val="dash"/>
            </a:ln>
          </p:spPr>
          <p:txBody>
            <a:bodyPr wrap="square" rtlCol="0">
              <a:spAutoFit/>
            </a:bodyPr>
            <a:lstStyle/>
            <a:p>
              <a:pPr>
                <a:lnSpc>
                  <a:spcPts val="950"/>
                </a:lnSpc>
              </a:pPr>
              <a:r>
                <a:rPr kumimoji="1" lang="ja-JP" altLang="en-US" sz="1000" dirty="0" smtClean="0"/>
                <a:t>観客動員約</a:t>
              </a:r>
              <a:r>
                <a:rPr lang="ja-JP" altLang="en-US" sz="1000" dirty="0" smtClean="0"/>
                <a:t>３</a:t>
              </a:r>
              <a:r>
                <a:rPr kumimoji="1" lang="ja-JP" altLang="en-US" sz="1000" dirty="0" smtClean="0"/>
                <a:t>万</a:t>
              </a:r>
              <a:r>
                <a:rPr lang="ja-JP" altLang="en-US" sz="1000" dirty="0" smtClean="0"/>
                <a:t>５</a:t>
              </a:r>
              <a:r>
                <a:rPr kumimoji="1" lang="ja-JP" altLang="en-US" sz="1000" dirty="0" smtClean="0"/>
                <a:t>千人</a:t>
              </a:r>
              <a:endParaRPr kumimoji="1" lang="en-US" altLang="ja-JP" sz="1000" dirty="0" smtClean="0"/>
            </a:p>
          </p:txBody>
        </p:sp>
        <p:pic>
          <p:nvPicPr>
            <p:cNvPr id="28" name="図 27" descr="平成27年８月　大泉緑地「フランプール野外コンサート」" title="興行的なイベントの事例"/>
            <p:cNvPicPr>
              <a:picLocks noChangeAspect="1"/>
            </p:cNvPicPr>
            <p:nvPr/>
          </p:nvPicPr>
          <p:blipFill rotWithShape="1">
            <a:blip r:embed="rId2" cstate="print">
              <a:extLst>
                <a:ext uri="{28A0092B-C50C-407E-A947-70E740481C1C}">
                  <a14:useLocalDpi xmlns:a14="http://schemas.microsoft.com/office/drawing/2010/main" val="0"/>
                </a:ext>
              </a:extLst>
            </a:blip>
            <a:srcRect l="1448" t="15499" r="24130" b="10360"/>
            <a:stretch/>
          </p:blipFill>
          <p:spPr bwMode="auto">
            <a:xfrm>
              <a:off x="4782826" y="4291562"/>
              <a:ext cx="2212305" cy="1473480"/>
            </a:xfrm>
            <a:prstGeom prst="rect">
              <a:avLst/>
            </a:prstGeom>
            <a:noFill/>
            <a:ln>
              <a:noFill/>
            </a:ln>
          </p:spPr>
        </p:pic>
        <p:sp>
          <p:nvSpPr>
            <p:cNvPr id="29" name="正方形/長方形 28"/>
            <p:cNvSpPr/>
            <p:nvPr/>
          </p:nvSpPr>
          <p:spPr>
            <a:xfrm>
              <a:off x="4771841" y="4302062"/>
              <a:ext cx="4145617" cy="1462981"/>
            </a:xfrm>
            <a:prstGeom prst="rect">
              <a:avLst/>
            </a:prstGeom>
            <a:noFill/>
            <a:ln w="1587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p:cNvSpPr txBox="1"/>
            <p:nvPr/>
          </p:nvSpPr>
          <p:spPr>
            <a:xfrm>
              <a:off x="7052181" y="4370934"/>
              <a:ext cx="1762079" cy="553998"/>
            </a:xfrm>
            <a:prstGeom prst="rect">
              <a:avLst/>
            </a:prstGeom>
            <a:noFill/>
          </p:spPr>
          <p:txBody>
            <a:bodyPr wrap="square" rtlCol="0">
              <a:spAutoFit/>
            </a:bodyPr>
            <a:lstStyle/>
            <a:p>
              <a:r>
                <a:rPr lang="ja-JP" altLang="en-US" sz="1000" b="1" dirty="0"/>
                <a:t>興行的</a:t>
              </a:r>
              <a:r>
                <a:rPr lang="ja-JP" altLang="en-US" sz="1000" b="1" dirty="0" smtClean="0"/>
                <a:t>なイベントの事例：</a:t>
              </a:r>
              <a:r>
                <a:rPr lang="en-US" altLang="ja-JP" sz="1000" b="1" dirty="0" smtClean="0"/>
                <a:t>H27.8</a:t>
              </a:r>
              <a:r>
                <a:rPr lang="ja-JP" altLang="en-US" sz="1000" b="1" dirty="0" smtClean="0"/>
                <a:t>月 大泉緑地</a:t>
              </a:r>
              <a:r>
                <a:rPr lang="ja-JP" altLang="en-US" sz="1000" b="1" dirty="0"/>
                <a:t>　</a:t>
              </a:r>
              <a:r>
                <a:rPr lang="ja-JP" altLang="en-US" sz="1000" b="1" dirty="0" smtClean="0"/>
                <a:t>の“ﾌﾗﾝﾌﾟｰﾙ野外ｺﾝｻｰﾄ”</a:t>
              </a:r>
              <a:endParaRPr lang="en-US" altLang="ja-JP" sz="1000" b="1" dirty="0" smtClean="0"/>
            </a:p>
          </p:txBody>
        </p:sp>
      </p:grpSp>
      <p:sp>
        <p:nvSpPr>
          <p:cNvPr id="26" name="屈折矢印 25"/>
          <p:cNvSpPr/>
          <p:nvPr/>
        </p:nvSpPr>
        <p:spPr>
          <a:xfrm rot="5400000">
            <a:off x="4910192" y="3611119"/>
            <a:ext cx="242403" cy="306508"/>
          </a:xfrm>
          <a:prstGeom prst="bentUpArrow">
            <a:avLst>
              <a:gd name="adj1" fmla="val 50000"/>
              <a:gd name="adj2" fmla="val 42682"/>
              <a:gd name="adj3" fmla="val 24999"/>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0" name="グループ化 39"/>
          <p:cNvGrpSpPr/>
          <p:nvPr/>
        </p:nvGrpSpPr>
        <p:grpSpPr>
          <a:xfrm>
            <a:off x="186443" y="5733256"/>
            <a:ext cx="8490013" cy="792088"/>
            <a:chOff x="-36512" y="5949280"/>
            <a:chExt cx="8490013" cy="792088"/>
          </a:xfrm>
        </p:grpSpPr>
        <p:sp>
          <p:nvSpPr>
            <p:cNvPr id="41" name="円/楕円 40"/>
            <p:cNvSpPr/>
            <p:nvPr/>
          </p:nvSpPr>
          <p:spPr>
            <a:xfrm>
              <a:off x="2737650" y="6129300"/>
              <a:ext cx="3202502" cy="612068"/>
            </a:xfrm>
            <a:prstGeom prst="ellipse">
              <a:avLst/>
            </a:prstGeom>
            <a:noFill/>
            <a:ln w="85725">
              <a:gradFill>
                <a:gsLst>
                  <a:gs pos="0">
                    <a:schemeClr val="accent6">
                      <a:lumMod val="75000"/>
                    </a:schemeClr>
                  </a:gs>
                  <a:gs pos="50000">
                    <a:schemeClr val="accent1">
                      <a:tint val="44500"/>
                      <a:satMod val="160000"/>
                    </a:schemeClr>
                  </a:gs>
                  <a:gs pos="100000">
                    <a:schemeClr val="accent6">
                      <a:lumMod val="75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円/楕円 41"/>
            <p:cNvSpPr/>
            <p:nvPr/>
          </p:nvSpPr>
          <p:spPr>
            <a:xfrm>
              <a:off x="5652120" y="6309320"/>
              <a:ext cx="2801381" cy="360040"/>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chemeClr val="tx1"/>
                  </a:solidFill>
                </a:rPr>
                <a:t>民間：ビジネスチャンス</a:t>
              </a:r>
              <a:endParaRPr kumimoji="1" lang="ja-JP" altLang="en-US" sz="1200" b="1" dirty="0">
                <a:solidFill>
                  <a:schemeClr val="tx1"/>
                </a:solidFill>
              </a:endParaRPr>
            </a:p>
          </p:txBody>
        </p:sp>
        <p:sp>
          <p:nvSpPr>
            <p:cNvPr id="43" name="円/楕円 42"/>
            <p:cNvSpPr/>
            <p:nvPr/>
          </p:nvSpPr>
          <p:spPr>
            <a:xfrm>
              <a:off x="2777720" y="5949280"/>
              <a:ext cx="3162432" cy="360040"/>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chemeClr val="tx1"/>
                  </a:solidFill>
                </a:rPr>
                <a:t>府：財源確保（使用料、占用料）</a:t>
              </a:r>
              <a:endParaRPr kumimoji="1" lang="ja-JP" altLang="en-US" sz="1200" b="1" dirty="0">
                <a:solidFill>
                  <a:schemeClr val="tx1"/>
                </a:solidFill>
              </a:endParaRPr>
            </a:p>
          </p:txBody>
        </p:sp>
        <p:sp>
          <p:nvSpPr>
            <p:cNvPr id="44" name="円/楕円 43"/>
            <p:cNvSpPr/>
            <p:nvPr/>
          </p:nvSpPr>
          <p:spPr>
            <a:xfrm>
              <a:off x="-36512" y="6294995"/>
              <a:ext cx="3384376" cy="360040"/>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chemeClr val="tx1"/>
                  </a:solidFill>
                </a:rPr>
                <a:t>府民：魅力・快適性の向上</a:t>
              </a:r>
              <a:endParaRPr kumimoji="1" lang="ja-JP" altLang="en-US" sz="1200" b="1" dirty="0">
                <a:solidFill>
                  <a:schemeClr val="tx1"/>
                </a:solidFill>
              </a:endParaRPr>
            </a:p>
          </p:txBody>
        </p:sp>
        <p:sp>
          <p:nvSpPr>
            <p:cNvPr id="45" name="テキスト ボックス 44"/>
            <p:cNvSpPr txBox="1"/>
            <p:nvPr/>
          </p:nvSpPr>
          <p:spPr>
            <a:xfrm>
              <a:off x="3635896" y="6309320"/>
              <a:ext cx="1900743" cy="369332"/>
            </a:xfrm>
            <a:prstGeom prst="rect">
              <a:avLst/>
            </a:prstGeom>
            <a:noFill/>
          </p:spPr>
          <p:txBody>
            <a:bodyPr wrap="square" rtlCol="0">
              <a:spAutoFit/>
            </a:bodyPr>
            <a:lstStyle/>
            <a:p>
              <a:r>
                <a:rPr kumimoji="1" lang="ja-JP" altLang="en-US" dirty="0" smtClean="0"/>
                <a:t>３者</a:t>
              </a:r>
              <a:r>
                <a:rPr kumimoji="1" lang="en-US" altLang="ja-JP" dirty="0" smtClean="0"/>
                <a:t>Win-Win</a:t>
              </a:r>
              <a:endParaRPr kumimoji="1" lang="ja-JP" altLang="en-US" dirty="0"/>
            </a:p>
          </p:txBody>
        </p:sp>
      </p:grpSp>
      <p:pic>
        <p:nvPicPr>
          <p:cNvPr id="46" name="Picture 2" descr="富山県　富岩運河環水公園" title="設置管理許可制度を活用した事例"/>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7544" y="4149080"/>
            <a:ext cx="1948677" cy="14629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03486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85D4A840C0B79842806973E30B2A13A0" ma:contentTypeVersion="1" ma:contentTypeDescription="新しいドキュメントを作成します。" ma:contentTypeScope="" ma:versionID="17a047c5ff0483f8bed5e9b271a4b474">
  <xsd:schema xmlns:xsd="http://www.w3.org/2001/XMLSchema" xmlns:xs="http://www.w3.org/2001/XMLSchema" xmlns:p="http://schemas.microsoft.com/office/2006/metadata/properties" xmlns:ns1="http://schemas.microsoft.com/sharepoint/v3" targetNamespace="http://schemas.microsoft.com/office/2006/metadata/properties" ma:root="true" ma:fieldsID="b80dedcaabf93eecb3f8d093b26cd29b"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B31EA5B-5FBD-403F-BA63-9DD0DED24A96}">
  <ds:schemaRefs>
    <ds:schemaRef ds:uri="http://schemas.microsoft.com/sharepoint/v3/contenttype/forms"/>
  </ds:schemaRefs>
</ds:datastoreItem>
</file>

<file path=customXml/itemProps2.xml><?xml version="1.0" encoding="utf-8"?>
<ds:datastoreItem xmlns:ds="http://schemas.openxmlformats.org/officeDocument/2006/customXml" ds:itemID="{EF8A96F2-53C9-4645-A8F2-496124815AB9}">
  <ds:schemaRefs>
    <ds:schemaRef ds:uri="http://schemas.microsoft.com/office/infopath/2007/PartnerControls"/>
    <ds:schemaRef ds:uri="http://purl.org/dc/terms/"/>
    <ds:schemaRef ds:uri="http://schemas.microsoft.com/office/2006/metadata/properties"/>
    <ds:schemaRef ds:uri="http://purl.org/dc/elements/1.1/"/>
    <ds:schemaRef ds:uri="http://www.w3.org/XML/1998/namespace"/>
    <ds:schemaRef ds:uri="http://schemas.microsoft.com/office/2006/documentManagement/types"/>
    <ds:schemaRef ds:uri="http://schemas.openxmlformats.org/package/2006/metadata/core-properties"/>
    <ds:schemaRef ds:uri="http://purl.org/dc/dcmitype/"/>
    <ds:schemaRef ds:uri="http://schemas.microsoft.com/sharepoint/v3"/>
  </ds:schemaRefs>
</ds:datastoreItem>
</file>

<file path=customXml/itemProps3.xml><?xml version="1.0" encoding="utf-8"?>
<ds:datastoreItem xmlns:ds="http://schemas.openxmlformats.org/officeDocument/2006/customXml" ds:itemID="{A48B5260-EA49-491F-9B6E-BA032B2D150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4067</TotalTime>
  <Words>267</Words>
  <Application>Microsoft Office PowerPoint</Application>
  <PresentationFormat>画面に合わせる (4:3)</PresentationFormat>
  <Paragraphs>52</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YanagitaniMa</cp:lastModifiedBy>
  <cp:revision>281</cp:revision>
  <cp:lastPrinted>2017-02-08T05:17:19Z</cp:lastPrinted>
  <dcterms:created xsi:type="dcterms:W3CDTF">2013-05-30T06:12:23Z</dcterms:created>
  <dcterms:modified xsi:type="dcterms:W3CDTF">2017-02-13T01:20:13Z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0x01010085D4A840C0B79842806973E30B2A13A0</vt:lpwstr>
  </property>
</Properties>
</file>