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46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90ED59E-F7A1-4782-92EE-ED9428EC4031}" type="datetimeFigureOut">
              <a:rPr kumimoji="1" lang="ja-JP" altLang="en-US" smtClean="0"/>
              <a:t>2017/2/7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12ECE71-0DCE-4F60-BFE8-DED5AAEF87E3}" type="slidenum">
              <a:rPr kumimoji="1" lang="ja-JP" altLang="en-US" smtClean="0"/>
              <a:t>‹#›</a:t>
            </a:fld>
            <a:endParaRPr kumimoji="1" lang="ja-JP" altLang="en-US"/>
          </a:p>
        </p:txBody>
      </p:sp>
    </p:spTree>
    <p:extLst>
      <p:ext uri="{BB962C8B-B14F-4D97-AF65-F5344CB8AC3E}">
        <p14:creationId xmlns:p14="http://schemas.microsoft.com/office/powerpoint/2010/main" val="1300755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73722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5089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337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168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27264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8061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9228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603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52276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96718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2017/2/7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4621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A6CE-542B-499F-BDB2-50A260FF4327}" type="datetimeFigureOut">
              <a:rPr kumimoji="1" lang="ja-JP" altLang="en-US" smtClean="0"/>
              <a:t>2017/2/7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330132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260648"/>
            <a:ext cx="7772400" cy="288031"/>
          </a:xfrm>
        </p:spPr>
        <p:txBody>
          <a:bodyPr>
            <a:normAutofit/>
          </a:bodyPr>
          <a:lstStyle/>
          <a:p>
            <a:r>
              <a:rPr kumimoji="1" lang="ja-JP" altLang="en-US" sz="1200" b="1" dirty="0" smtClean="0"/>
              <a:t>府営公園における収益事業の考え方について</a:t>
            </a:r>
            <a:endParaRPr kumimoji="1" lang="ja-JP" altLang="en-US" sz="1200" b="1" dirty="0"/>
          </a:p>
        </p:txBody>
      </p:sp>
      <p:grpSp>
        <p:nvGrpSpPr>
          <p:cNvPr id="6" name="グループ化 5"/>
          <p:cNvGrpSpPr/>
          <p:nvPr/>
        </p:nvGrpSpPr>
        <p:grpSpPr>
          <a:xfrm>
            <a:off x="251520" y="620688"/>
            <a:ext cx="4104456" cy="1744454"/>
            <a:chOff x="251520" y="620688"/>
            <a:chExt cx="4104456" cy="1744454"/>
          </a:xfrm>
        </p:grpSpPr>
        <p:sp>
          <p:nvSpPr>
            <p:cNvPr id="4" name="角丸四角形 3"/>
            <p:cNvSpPr/>
            <p:nvPr/>
          </p:nvSpPr>
          <p:spPr>
            <a:xfrm>
              <a:off x="251520" y="764704"/>
              <a:ext cx="4104456" cy="160043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府営公園は、レクリエーションや憩い、安らぎ、様々なイベントやコミュニティ活動などの場として、広く活用されている。近年、府民のライフスタイルの多様化など、府営公園を取り巻く環境が変化する中、より質の高いサービスの提供に向け、民間の知恵とノウハウ、活力をより積極的に導入していく視点が必要である。</a:t>
              </a:r>
              <a:endParaRPr lang="en-US" altLang="ja-JP" sz="800" dirty="0" smtClean="0">
                <a:solidFill>
                  <a:schemeClr val="tx1"/>
                </a:solidFill>
              </a:endParaRPr>
            </a:p>
            <a:p>
              <a:r>
                <a:rPr kumimoji="1" lang="ja-JP" altLang="en-US" sz="800" dirty="0">
                  <a:solidFill>
                    <a:schemeClr val="tx1"/>
                  </a:solidFill>
                </a:rPr>
                <a:t>　</a:t>
              </a:r>
              <a:r>
                <a:rPr kumimoji="1" lang="ja-JP" altLang="en-US" sz="800" dirty="0" smtClean="0">
                  <a:solidFill>
                    <a:schemeClr val="tx1"/>
                  </a:solidFill>
                </a:rPr>
                <a:t>そこで、これまでにない新たな魅力づくりを進めていくため、「原則、営利を目的としないもの」に限っていたイベント等の開催条件を緩和することとし、平成</a:t>
              </a:r>
              <a:r>
                <a:rPr kumimoji="1" lang="en-US" altLang="ja-JP" sz="800" dirty="0" smtClean="0">
                  <a:solidFill>
                    <a:schemeClr val="tx1"/>
                  </a:solidFill>
                </a:rPr>
                <a:t>29</a:t>
              </a:r>
              <a:r>
                <a:rPr kumimoji="1" lang="ja-JP" altLang="en-US" sz="800" dirty="0" smtClean="0">
                  <a:solidFill>
                    <a:schemeClr val="tx1"/>
                  </a:solidFill>
                </a:rPr>
                <a:t>年度から適用することとしている。</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適用にあたり「収益事業」</a:t>
              </a:r>
              <a:r>
                <a:rPr lang="en-US" altLang="ja-JP" sz="800" baseline="30000" dirty="0" smtClean="0">
                  <a:solidFill>
                    <a:schemeClr val="tx1"/>
                  </a:solidFill>
                </a:rPr>
                <a:t>※</a:t>
              </a:r>
              <a:r>
                <a:rPr lang="ja-JP" altLang="en-US" sz="800" baseline="30000" dirty="0" smtClean="0">
                  <a:solidFill>
                    <a:schemeClr val="tx1"/>
                  </a:solidFill>
                </a:rPr>
                <a:t>１</a:t>
              </a:r>
              <a:r>
                <a:rPr lang="ja-JP" altLang="en-US" sz="800" dirty="0" smtClean="0">
                  <a:solidFill>
                    <a:schemeClr val="tx1"/>
                  </a:solidFill>
                </a:rPr>
                <a:t>の基本的な考え方、及び許可に際して考慮すべき事項の整理を行うものである。</a:t>
              </a:r>
              <a:endParaRPr lang="en-US" altLang="ja-JP" sz="800" dirty="0" smtClean="0">
                <a:solidFill>
                  <a:schemeClr val="tx1"/>
                </a:solidFill>
              </a:endParaRPr>
            </a:p>
            <a:p>
              <a:r>
                <a:rPr kumimoji="1" lang="ja-JP" altLang="en-US" sz="800" dirty="0" smtClean="0">
                  <a:solidFill>
                    <a:schemeClr val="tx1"/>
                  </a:solidFill>
                </a:rPr>
                <a:t>　</a:t>
              </a:r>
              <a:r>
                <a:rPr kumimoji="1" lang="en-US" altLang="ja-JP" sz="800" dirty="0" smtClean="0">
                  <a:solidFill>
                    <a:schemeClr val="tx1"/>
                  </a:solidFill>
                </a:rPr>
                <a:t>※</a:t>
              </a:r>
              <a:r>
                <a:rPr kumimoji="1" lang="ja-JP" altLang="en-US" sz="800" dirty="0" smtClean="0">
                  <a:solidFill>
                    <a:schemeClr val="tx1"/>
                  </a:solidFill>
                </a:rPr>
                <a:t>１　収益事業とは、イベント等の事業実施により利益が発生する事業をいう。</a:t>
              </a:r>
              <a:endParaRPr kumimoji="1" lang="ja-JP" altLang="en-US" sz="800" dirty="0">
                <a:solidFill>
                  <a:schemeClr val="tx1"/>
                </a:solidFill>
              </a:endParaRPr>
            </a:p>
          </p:txBody>
        </p:sp>
        <p:sp>
          <p:nvSpPr>
            <p:cNvPr id="5" name="角丸四角形 4"/>
            <p:cNvSpPr/>
            <p:nvPr/>
          </p:nvSpPr>
          <p:spPr>
            <a:xfrm>
              <a:off x="395536" y="620688"/>
              <a:ext cx="1224136"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１．目的及び経緯</a:t>
              </a:r>
              <a:endParaRPr kumimoji="1" lang="ja-JP" altLang="en-US" sz="1050" dirty="0">
                <a:solidFill>
                  <a:schemeClr val="tx1"/>
                </a:solidFill>
              </a:endParaRPr>
            </a:p>
          </p:txBody>
        </p:sp>
      </p:grpSp>
      <p:sp>
        <p:nvSpPr>
          <p:cNvPr id="8" name="角丸四角形 7"/>
          <p:cNvSpPr/>
          <p:nvPr/>
        </p:nvSpPr>
        <p:spPr>
          <a:xfrm>
            <a:off x="251520" y="2558390"/>
            <a:ext cx="4104456" cy="2670810"/>
          </a:xfrm>
          <a:prstGeom prst="roundRect">
            <a:avLst>
              <a:gd name="adj" fmla="val 1040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900" dirty="0" smtClean="0">
              <a:solidFill>
                <a:schemeClr val="tx1"/>
              </a:solidFill>
            </a:endParaRPr>
          </a:p>
          <a:p>
            <a:r>
              <a:rPr lang="ja-JP" altLang="en-US" sz="900" dirty="0" smtClean="0">
                <a:solidFill>
                  <a:schemeClr val="tx1"/>
                </a:solidFill>
              </a:rPr>
              <a:t>◆　収益事業の許可の可否判断については、国の動向</a:t>
            </a:r>
            <a:r>
              <a:rPr lang="en-US" altLang="ja-JP" sz="900" baseline="30000" dirty="0" smtClean="0">
                <a:solidFill>
                  <a:schemeClr val="tx1"/>
                </a:solidFill>
              </a:rPr>
              <a:t>※</a:t>
            </a:r>
            <a:r>
              <a:rPr lang="ja-JP" altLang="en-US" sz="900" baseline="30000" dirty="0" smtClean="0">
                <a:solidFill>
                  <a:schemeClr val="tx1"/>
                </a:solidFill>
              </a:rPr>
              <a:t>２</a:t>
            </a:r>
            <a:r>
              <a:rPr lang="ja-JP" altLang="en-US" sz="900" dirty="0" smtClean="0">
                <a:solidFill>
                  <a:schemeClr val="tx1"/>
                </a:solidFill>
              </a:rPr>
              <a:t>も踏まえ、府営公</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園のポテンシャルを最大限発揮し、公園の活性化や利用者サービスの向上</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を図るため、可能な限り規制を緩和した上で、次の事項を考慮するものと</a:t>
            </a:r>
            <a:r>
              <a:rPr lang="ja-JP" altLang="en-US" sz="900" dirty="0" err="1" smtClean="0">
                <a:solidFill>
                  <a:schemeClr val="tx1"/>
                </a:solidFill>
              </a:rPr>
              <a:t>す</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る。</a:t>
            </a:r>
            <a:endParaRPr lang="en-US" altLang="ja-JP" sz="900" dirty="0" smtClean="0">
              <a:solidFill>
                <a:schemeClr val="tx1"/>
              </a:solidFill>
            </a:endParaRPr>
          </a:p>
          <a:p>
            <a:r>
              <a:rPr lang="ja-JP" altLang="en-US" sz="900" dirty="0">
                <a:solidFill>
                  <a:schemeClr val="tx1"/>
                </a:solidFill>
              </a:rPr>
              <a:t>　</a:t>
            </a:r>
            <a:endParaRPr lang="en-US" altLang="ja-JP" sz="900" dirty="0" smtClean="0">
              <a:solidFill>
                <a:schemeClr val="tx1"/>
              </a:solidFill>
            </a:endParaRPr>
          </a:p>
          <a:p>
            <a:r>
              <a:rPr kumimoji="1" lang="ja-JP" altLang="en-US" sz="900" dirty="0" smtClean="0">
                <a:solidFill>
                  <a:schemeClr val="tx1"/>
                </a:solidFill>
              </a:rPr>
              <a:t>　＜許可の可否判断に際して考慮すべき事項＞</a:t>
            </a:r>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　公園の通常利用への配慮</a:t>
            </a:r>
            <a:endParaRPr lang="en-US" altLang="ja-JP" sz="9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　　</a:t>
            </a:r>
            <a:r>
              <a:rPr kumimoji="1" lang="ja-JP" altLang="en-US" sz="800" dirty="0" smtClean="0">
                <a:solidFill>
                  <a:schemeClr val="tx1"/>
                </a:solidFill>
              </a:rPr>
              <a:t>　・　通常利用に著しい支障が生じないように、事前に土木事務所と指定管理者と</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a:t>
            </a:r>
            <a:r>
              <a:rPr kumimoji="1" lang="ja-JP" altLang="en-US" sz="800" dirty="0" smtClean="0">
                <a:solidFill>
                  <a:schemeClr val="tx1"/>
                </a:solidFill>
              </a:rPr>
              <a:t>の間で協議・合意形成を図ること。</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（例）大規模イベントの開催については、受入回数を制限するなど調整</a:t>
            </a:r>
            <a:endParaRPr lang="en-US" altLang="ja-JP" sz="800" dirty="0" smtClean="0">
              <a:solidFill>
                <a:schemeClr val="tx1"/>
              </a:solidFill>
            </a:endParaRPr>
          </a:p>
          <a:p>
            <a:endParaRPr lang="en-US" altLang="ja-JP" sz="8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　○　公園毎の特性を踏まえ、一般的な許可基準に加えて新たな考え方を</a:t>
            </a:r>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kumimoji="1" lang="ja-JP" altLang="en-US" sz="900" dirty="0" smtClean="0">
                <a:solidFill>
                  <a:schemeClr val="tx1"/>
                </a:solidFill>
              </a:rPr>
              <a:t>設定</a:t>
            </a:r>
            <a:endParaRPr kumimoji="1" lang="en-US" altLang="ja-JP" sz="900" dirty="0" smtClean="0">
              <a:solidFill>
                <a:schemeClr val="tx1"/>
              </a:solidFill>
            </a:endParaRPr>
          </a:p>
          <a:p>
            <a:r>
              <a:rPr lang="ja-JP" altLang="en-US" sz="800" dirty="0">
                <a:solidFill>
                  <a:schemeClr val="tx1"/>
                </a:solidFill>
              </a:rPr>
              <a:t>　</a:t>
            </a:r>
            <a:r>
              <a:rPr lang="ja-JP" altLang="en-US" sz="800" dirty="0" smtClean="0">
                <a:solidFill>
                  <a:schemeClr val="tx1"/>
                </a:solidFill>
              </a:rPr>
              <a:t>　　　・　「柔軟な規制緩和」と「適切な規制・誘導」をバランスよく実施すること。　</a:t>
            </a:r>
            <a:endParaRPr lang="en-US" altLang="ja-JP" sz="800" dirty="0" smtClean="0">
              <a:solidFill>
                <a:schemeClr val="tx1"/>
              </a:solidFill>
            </a:endParaRPr>
          </a:p>
          <a:p>
            <a:r>
              <a:rPr kumimoji="1" lang="ja-JP" altLang="en-US" sz="800" dirty="0">
                <a:solidFill>
                  <a:schemeClr val="tx1"/>
                </a:solidFill>
              </a:rPr>
              <a:t>　</a:t>
            </a:r>
            <a:r>
              <a:rPr kumimoji="1" lang="ja-JP" altLang="en-US" sz="800" dirty="0" smtClean="0">
                <a:solidFill>
                  <a:schemeClr val="tx1"/>
                </a:solidFill>
              </a:rPr>
              <a:t>　　　　（例）</a:t>
            </a:r>
            <a:r>
              <a:rPr kumimoji="1" lang="ja-JP" altLang="en-US" sz="800" dirty="0" smtClean="0">
                <a:solidFill>
                  <a:srgbClr val="FF0000"/>
                </a:solidFill>
              </a:rPr>
              <a:t>・</a:t>
            </a:r>
            <a:r>
              <a:rPr kumimoji="1" lang="ja-JP" altLang="en-US" sz="800" dirty="0" smtClean="0">
                <a:solidFill>
                  <a:schemeClr val="tx1"/>
                </a:solidFill>
              </a:rPr>
              <a:t>エリア分け、時期による棲み分けを公園毎に設定</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a:t>
            </a:r>
            <a:r>
              <a:rPr lang="ja-JP" altLang="en-US" sz="800" dirty="0" smtClean="0">
                <a:solidFill>
                  <a:srgbClr val="FF0000"/>
                </a:solidFill>
              </a:rPr>
              <a:t>・</a:t>
            </a:r>
            <a:r>
              <a:rPr lang="ja-JP" altLang="en-US" sz="800" dirty="0" smtClean="0">
                <a:solidFill>
                  <a:schemeClr val="tx1"/>
                </a:solidFill>
              </a:rPr>
              <a:t>公園毎の将来像の実現にも寄与すると判断できる催しを優先</a:t>
            </a:r>
            <a:endParaRPr lang="en-US" altLang="ja-JP" sz="800" dirty="0" smtClean="0">
              <a:solidFill>
                <a:schemeClr val="tx1"/>
              </a:solidFill>
            </a:endParaRPr>
          </a:p>
          <a:p>
            <a:endParaRPr lang="en-US" altLang="ja-JP" sz="8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　</a:t>
            </a:r>
            <a:endParaRPr kumimoji="1" lang="en-US" altLang="ja-JP" sz="800" dirty="0">
              <a:solidFill>
                <a:schemeClr val="tx1"/>
              </a:solidFill>
            </a:endParaRPr>
          </a:p>
          <a:p>
            <a:endParaRPr kumimoji="1" lang="en-US" altLang="ja-JP" sz="800" dirty="0" smtClean="0">
              <a:solidFill>
                <a:schemeClr val="tx1"/>
              </a:solidFill>
            </a:endParaRPr>
          </a:p>
          <a:p>
            <a:endParaRPr lang="en-US" altLang="ja-JP" sz="800" dirty="0">
              <a:solidFill>
                <a:schemeClr val="tx1"/>
              </a:solidFill>
            </a:endParaRPr>
          </a:p>
          <a:p>
            <a:endParaRPr kumimoji="1" lang="en-US" altLang="ja-JP" sz="800" dirty="0" smtClean="0">
              <a:solidFill>
                <a:schemeClr val="tx1"/>
              </a:solidFill>
            </a:endParaRPr>
          </a:p>
          <a:p>
            <a:endParaRPr lang="en-US" altLang="ja-JP" sz="800" dirty="0">
              <a:solidFill>
                <a:schemeClr val="tx1"/>
              </a:solidFill>
            </a:endParaRPr>
          </a:p>
          <a:p>
            <a:endParaRPr kumimoji="1" lang="en-US" altLang="ja-JP" sz="800" dirty="0" smtClean="0">
              <a:solidFill>
                <a:schemeClr val="tx1"/>
              </a:solidFill>
            </a:endParaRPr>
          </a:p>
          <a:p>
            <a:endParaRPr lang="en-US" altLang="ja-JP" sz="800" dirty="0">
              <a:solidFill>
                <a:schemeClr val="tx1"/>
              </a:solidFill>
            </a:endParaRPr>
          </a:p>
          <a:p>
            <a:endParaRPr kumimoji="1" lang="en-US" altLang="ja-JP" sz="800" dirty="0" smtClean="0">
              <a:solidFill>
                <a:schemeClr val="tx1"/>
              </a:solidFill>
            </a:endParaRPr>
          </a:p>
          <a:p>
            <a:endParaRPr lang="en-US" altLang="ja-JP" sz="800" dirty="0">
              <a:solidFill>
                <a:schemeClr val="tx1"/>
              </a:solidFill>
            </a:endParaRPr>
          </a:p>
          <a:p>
            <a:r>
              <a:rPr kumimoji="1" lang="ja-JP" altLang="en-US" sz="900" dirty="0" smtClean="0">
                <a:solidFill>
                  <a:schemeClr val="tx1"/>
                </a:solidFill>
              </a:rPr>
              <a:t>　</a:t>
            </a:r>
            <a:endParaRPr kumimoji="1" lang="ja-JP" altLang="en-US" sz="800" dirty="0">
              <a:solidFill>
                <a:schemeClr val="tx1"/>
              </a:solidFill>
            </a:endParaRPr>
          </a:p>
        </p:txBody>
      </p:sp>
      <p:sp>
        <p:nvSpPr>
          <p:cNvPr id="9" name="角丸四角形 8"/>
          <p:cNvSpPr/>
          <p:nvPr/>
        </p:nvSpPr>
        <p:spPr>
          <a:xfrm>
            <a:off x="395536" y="2420888"/>
            <a:ext cx="1224136" cy="288031"/>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２．基本方針</a:t>
            </a:r>
            <a:endParaRPr kumimoji="1" lang="ja-JP" altLang="en-US" sz="1050" dirty="0">
              <a:solidFill>
                <a:schemeClr val="tx1"/>
              </a:solidFill>
            </a:endParaRPr>
          </a:p>
        </p:txBody>
      </p:sp>
      <p:sp>
        <p:nvSpPr>
          <p:cNvPr id="12" name="テキスト ボックス 11"/>
          <p:cNvSpPr txBox="1"/>
          <p:nvPr/>
        </p:nvSpPr>
        <p:spPr>
          <a:xfrm>
            <a:off x="302189" y="5301208"/>
            <a:ext cx="4032448" cy="1283950"/>
          </a:xfrm>
          <a:prstGeom prst="rect">
            <a:avLst/>
          </a:prstGeom>
          <a:noFill/>
          <a:ln>
            <a:solidFill>
              <a:schemeClr val="tx1"/>
            </a:solidFill>
            <a:prstDash val="dash"/>
          </a:ln>
        </p:spPr>
        <p:txBody>
          <a:bodyPr wrap="square" rtlCol="0">
            <a:noAutofit/>
          </a:bodyPr>
          <a:lstStyle/>
          <a:p>
            <a:r>
              <a:rPr lang="en-US" altLang="ja-JP" sz="900" dirty="0" smtClean="0"/>
              <a:t>【</a:t>
            </a:r>
            <a:r>
              <a:rPr lang="ja-JP" altLang="en-US" sz="900" dirty="0" smtClean="0"/>
              <a:t>参考</a:t>
            </a:r>
            <a:r>
              <a:rPr lang="en-US" altLang="ja-JP" sz="900" dirty="0" smtClean="0"/>
              <a:t>】</a:t>
            </a:r>
            <a:r>
              <a:rPr lang="ja-JP" altLang="en-US" sz="900" dirty="0"/>
              <a:t>　物品販売の取扱い</a:t>
            </a:r>
            <a:endParaRPr lang="en-US" altLang="ja-JP" sz="900" dirty="0"/>
          </a:p>
          <a:p>
            <a:r>
              <a:rPr lang="ja-JP" altLang="en-US" sz="800" dirty="0"/>
              <a:t>　　　　・　府営公園内で物品販売を</a:t>
            </a:r>
            <a:r>
              <a:rPr lang="ja-JP" altLang="en-US" sz="800" dirty="0" smtClean="0"/>
              <a:t>行える者は</a:t>
            </a:r>
            <a:r>
              <a:rPr lang="ja-JP" altLang="en-US" sz="800" dirty="0"/>
              <a:t>、以下のとおりとすること。</a:t>
            </a:r>
            <a:endParaRPr lang="en-US" altLang="ja-JP" sz="800" dirty="0"/>
          </a:p>
          <a:p>
            <a:pPr>
              <a:lnSpc>
                <a:spcPts val="960"/>
              </a:lnSpc>
            </a:pPr>
            <a:r>
              <a:rPr lang="ja-JP" altLang="en-US" sz="800" dirty="0" smtClean="0"/>
              <a:t>　　　　　≪</a:t>
            </a:r>
            <a:r>
              <a:rPr kumimoji="1" lang="ja-JP" altLang="en-US" sz="800" dirty="0" smtClean="0"/>
              <a:t>府営公園内における物品販売</a:t>
            </a:r>
            <a:r>
              <a:rPr lang="ja-JP" altLang="en-US" sz="800" dirty="0" smtClean="0"/>
              <a:t>≫</a:t>
            </a:r>
            <a:endParaRPr lang="en-US" altLang="ja-JP" sz="800" dirty="0" smtClean="0"/>
          </a:p>
          <a:p>
            <a:pPr>
              <a:lnSpc>
                <a:spcPts val="960"/>
              </a:lnSpc>
            </a:pPr>
            <a:r>
              <a:rPr lang="ja-JP" altLang="en-US" sz="800" dirty="0" smtClean="0"/>
              <a:t>　　　　　　　　</a:t>
            </a:r>
            <a:r>
              <a:rPr lang="ja-JP" altLang="en-US" sz="800" b="1" dirty="0" smtClean="0"/>
              <a:t>物品販売のみを行える者は、次に限定</a:t>
            </a:r>
            <a:endParaRPr lang="en-US" altLang="ja-JP" sz="800" b="1" dirty="0" smtClean="0"/>
          </a:p>
          <a:p>
            <a:pPr>
              <a:lnSpc>
                <a:spcPts val="960"/>
              </a:lnSpc>
            </a:pPr>
            <a:r>
              <a:rPr kumimoji="1" lang="ja-JP" altLang="en-US" sz="800" dirty="0"/>
              <a:t>　</a:t>
            </a:r>
            <a:r>
              <a:rPr kumimoji="1" lang="ja-JP" altLang="en-US" sz="800" dirty="0" smtClean="0"/>
              <a:t>　　　　　　　　１）府が公募により決定した</a:t>
            </a:r>
            <a:r>
              <a:rPr lang="ja-JP" altLang="en-US" sz="800" dirty="0" smtClean="0"/>
              <a:t>者（自動販売機や売店の設置者など）</a:t>
            </a:r>
            <a:endParaRPr lang="en-US" altLang="ja-JP" sz="800" dirty="0" smtClean="0"/>
          </a:p>
          <a:p>
            <a:pPr>
              <a:lnSpc>
                <a:spcPts val="960"/>
              </a:lnSpc>
            </a:pPr>
            <a:r>
              <a:rPr kumimoji="1" lang="ja-JP" altLang="en-US" sz="800" dirty="0"/>
              <a:t>　</a:t>
            </a:r>
            <a:r>
              <a:rPr kumimoji="1" lang="ja-JP" altLang="en-US" sz="800" dirty="0" smtClean="0"/>
              <a:t>　　　　　　　　２）指定管理者（公募により公園の包括管理（物販を含む）の提案を</a:t>
            </a:r>
            <a:endParaRPr kumimoji="1" lang="en-US" altLang="ja-JP" sz="800" dirty="0" smtClean="0"/>
          </a:p>
          <a:p>
            <a:pPr>
              <a:lnSpc>
                <a:spcPts val="960"/>
              </a:lnSpc>
            </a:pPr>
            <a:r>
              <a:rPr lang="ja-JP" altLang="en-US" sz="800" dirty="0"/>
              <a:t>　</a:t>
            </a:r>
            <a:r>
              <a:rPr lang="ja-JP" altLang="en-US" sz="800" dirty="0" smtClean="0"/>
              <a:t>　　　　　　　　　　</a:t>
            </a:r>
            <a:r>
              <a:rPr kumimoji="1" lang="ja-JP" altLang="en-US" sz="800" dirty="0" smtClean="0"/>
              <a:t>求め決定した者）</a:t>
            </a:r>
            <a:endParaRPr kumimoji="1" lang="en-US" altLang="ja-JP" sz="800" dirty="0" smtClean="0"/>
          </a:p>
          <a:p>
            <a:pPr>
              <a:lnSpc>
                <a:spcPts val="960"/>
              </a:lnSpc>
            </a:pPr>
            <a:r>
              <a:rPr lang="ja-JP" altLang="en-US" sz="800" b="1" dirty="0"/>
              <a:t>　</a:t>
            </a:r>
            <a:r>
              <a:rPr lang="ja-JP" altLang="en-US" sz="800" b="1" dirty="0" smtClean="0"/>
              <a:t>　　　　　　　催しに伴う物品販売を行える者は、次に限定</a:t>
            </a:r>
            <a:endParaRPr lang="en-US" altLang="ja-JP" sz="800" b="1" dirty="0" smtClean="0"/>
          </a:p>
          <a:p>
            <a:pPr>
              <a:lnSpc>
                <a:spcPts val="960"/>
              </a:lnSpc>
            </a:pPr>
            <a:r>
              <a:rPr kumimoji="1" lang="ja-JP" altLang="en-US" sz="800" dirty="0"/>
              <a:t>　</a:t>
            </a:r>
            <a:r>
              <a:rPr kumimoji="1" lang="ja-JP" altLang="en-US" sz="800" dirty="0" smtClean="0"/>
              <a:t>　　　　　　　　１）当該催しの許可対象者</a:t>
            </a:r>
            <a:endParaRPr kumimoji="1" lang="ja-JP" altLang="en-US" sz="800" dirty="0"/>
          </a:p>
        </p:txBody>
      </p:sp>
      <p:grpSp>
        <p:nvGrpSpPr>
          <p:cNvPr id="13" name="グループ化 12"/>
          <p:cNvGrpSpPr/>
          <p:nvPr/>
        </p:nvGrpSpPr>
        <p:grpSpPr>
          <a:xfrm>
            <a:off x="4716016" y="620689"/>
            <a:ext cx="4104456" cy="3600399"/>
            <a:chOff x="251520" y="620688"/>
            <a:chExt cx="4104456" cy="4267477"/>
          </a:xfrm>
        </p:grpSpPr>
        <p:sp>
          <p:nvSpPr>
            <p:cNvPr id="14" name="角丸四角形 13"/>
            <p:cNvSpPr/>
            <p:nvPr/>
          </p:nvSpPr>
          <p:spPr>
            <a:xfrm>
              <a:off x="251520" y="764704"/>
              <a:ext cx="4104456" cy="412346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smtClean="0">
                <a:solidFill>
                  <a:schemeClr val="tx1"/>
                </a:solidFill>
              </a:endParaRPr>
            </a:p>
            <a:p>
              <a:r>
                <a:rPr lang="ja-JP" altLang="en-US" sz="900" dirty="0" smtClean="0">
                  <a:solidFill>
                    <a:schemeClr val="tx1"/>
                  </a:solidFill>
                </a:rPr>
                <a:t>◆　「法・条例との整合」や「土木事務所と指定管理者間での協議・調整」に</a:t>
              </a:r>
              <a:endParaRPr lang="en-US" altLang="ja-JP" sz="900" dirty="0" smtClean="0">
                <a:solidFill>
                  <a:schemeClr val="tx1"/>
                </a:solidFill>
              </a:endParaRPr>
            </a:p>
            <a:p>
              <a:r>
                <a:rPr lang="ja-JP" altLang="en-US" sz="900" dirty="0" smtClean="0">
                  <a:solidFill>
                    <a:schemeClr val="tx1"/>
                  </a:solidFill>
                </a:rPr>
                <a:t>　加え、「公園毎の状況を踏まえた判断の考え方」を作成し、許可の可否を</a:t>
              </a:r>
              <a:endParaRPr lang="en-US" altLang="ja-JP" sz="900" dirty="0" smtClean="0">
                <a:solidFill>
                  <a:schemeClr val="tx1"/>
                </a:solidFill>
              </a:endParaRPr>
            </a:p>
            <a:p>
              <a:r>
                <a:rPr lang="ja-JP" altLang="en-US" sz="900" dirty="0" smtClean="0">
                  <a:solidFill>
                    <a:schemeClr val="tx1"/>
                  </a:solidFill>
                </a:rPr>
                <a:t>　判断する。</a:t>
              </a:r>
              <a:endParaRPr lang="en-US" altLang="ja-JP" sz="900" dirty="0" smtClean="0">
                <a:solidFill>
                  <a:schemeClr val="tx1"/>
                </a:solidFill>
              </a:endParaRPr>
            </a:p>
            <a:p>
              <a:endParaRPr lang="en-US" altLang="ja-JP" sz="900" dirty="0" smtClean="0">
                <a:solidFill>
                  <a:schemeClr val="tx1"/>
                </a:solidFill>
              </a:endParaRPr>
            </a:p>
            <a:p>
              <a:r>
                <a:rPr kumimoji="1" lang="ja-JP" altLang="en-US" sz="900" dirty="0" smtClean="0">
                  <a:solidFill>
                    <a:schemeClr val="tx1"/>
                  </a:solidFill>
                </a:rPr>
                <a:t>　＜都市公園法、条例との整合＞</a:t>
              </a:r>
              <a:endParaRPr kumimoji="1" lang="en-US" altLang="ja-JP" sz="900" dirty="0" smtClean="0">
                <a:solidFill>
                  <a:schemeClr val="tx1"/>
                </a:solidFill>
              </a:endParaRPr>
            </a:p>
            <a:p>
              <a:r>
                <a:rPr lang="ja-JP" altLang="en-US" sz="800" dirty="0">
                  <a:solidFill>
                    <a:schemeClr val="tx1"/>
                  </a:solidFill>
                </a:rPr>
                <a:t>　</a:t>
              </a:r>
              <a:r>
                <a:rPr lang="ja-JP" altLang="en-US" sz="800" dirty="0" smtClean="0">
                  <a:solidFill>
                    <a:schemeClr val="tx1"/>
                  </a:solidFill>
                </a:rPr>
                <a:t>　　　・　公衆の都市公園の利用への支障、近隣住民への著しい迷惑などを</a:t>
              </a:r>
              <a:r>
                <a:rPr lang="ja-JP" altLang="en-US" sz="800" dirty="0" err="1" smtClean="0">
                  <a:solidFill>
                    <a:schemeClr val="tx1"/>
                  </a:solidFill>
                </a:rPr>
                <a:t>考慮す</a:t>
              </a:r>
              <a:r>
                <a:rPr lang="ja-JP" altLang="en-US" sz="800" dirty="0" smtClean="0">
                  <a:solidFill>
                    <a:schemeClr val="tx1"/>
                  </a:solidFill>
                </a:rPr>
                <a:t>　</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ること。</a:t>
              </a:r>
              <a:endParaRPr lang="en-US" altLang="ja-JP" sz="800" dirty="0" smtClean="0">
                <a:solidFill>
                  <a:schemeClr val="tx1"/>
                </a:solidFill>
              </a:endParaRPr>
            </a:p>
            <a:p>
              <a:endParaRPr lang="en-US" altLang="ja-JP" sz="800" dirty="0" smtClean="0">
                <a:solidFill>
                  <a:schemeClr val="tx1"/>
                </a:solidFill>
              </a:endParaRPr>
            </a:p>
            <a:p>
              <a:r>
                <a:rPr lang="ja-JP" altLang="en-US" sz="900" dirty="0">
                  <a:solidFill>
                    <a:schemeClr val="tx1"/>
                  </a:solidFill>
                </a:rPr>
                <a:t>　</a:t>
              </a:r>
              <a:r>
                <a:rPr lang="ja-JP" altLang="en-US" sz="900" dirty="0" smtClean="0">
                  <a:solidFill>
                    <a:schemeClr val="tx1"/>
                  </a:solidFill>
                </a:rPr>
                <a:t>＜土木事務所と指定管理者間での協議</a:t>
              </a:r>
              <a:r>
                <a:rPr lang="ja-JP" altLang="en-US" sz="900" dirty="0">
                  <a:solidFill>
                    <a:schemeClr val="tx1"/>
                  </a:solidFill>
                </a:rPr>
                <a:t>・調整＞</a:t>
              </a:r>
              <a:endParaRPr lang="en-US" altLang="ja-JP" sz="900" dirty="0">
                <a:solidFill>
                  <a:schemeClr val="tx1"/>
                </a:solidFill>
              </a:endParaRPr>
            </a:p>
            <a:p>
              <a:r>
                <a:rPr lang="ja-JP" altLang="en-US" sz="800" dirty="0">
                  <a:solidFill>
                    <a:schemeClr val="tx1"/>
                  </a:solidFill>
                </a:rPr>
                <a:t>　　　　　・　指定管理者が行う通常の公園管理・運営への影響の度合いなどを考慮。</a:t>
              </a:r>
              <a:endParaRPr lang="en-US" altLang="ja-JP" sz="800" dirty="0">
                <a:solidFill>
                  <a:schemeClr val="tx1"/>
                </a:solidFill>
              </a:endParaRPr>
            </a:p>
            <a:p>
              <a:r>
                <a:rPr lang="ja-JP" altLang="en-US" sz="800" dirty="0">
                  <a:solidFill>
                    <a:schemeClr val="tx1"/>
                  </a:solidFill>
                </a:rPr>
                <a:t>　　　　　・　大規模イベントや繁忙期の催しは、事前調整に必要な期間を提示。</a:t>
              </a:r>
            </a:p>
            <a:p>
              <a:endParaRPr lang="en-US" altLang="ja-JP" sz="800" dirty="0" smtClean="0">
                <a:solidFill>
                  <a:schemeClr val="tx1"/>
                </a:solidFill>
              </a:endParaRPr>
            </a:p>
            <a:p>
              <a:r>
                <a:rPr kumimoji="1" lang="ja-JP" altLang="en-US" sz="900" dirty="0" smtClean="0">
                  <a:solidFill>
                    <a:schemeClr val="tx1"/>
                  </a:solidFill>
                </a:rPr>
                <a:t>　＜公園毎の状況＞</a:t>
              </a:r>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　エリア分け</a:t>
              </a:r>
              <a:endParaRPr lang="en-US" altLang="ja-JP" sz="900" dirty="0" smtClean="0">
                <a:solidFill>
                  <a:schemeClr val="tx1"/>
                </a:solidFill>
              </a:endParaRPr>
            </a:p>
            <a:p>
              <a:r>
                <a:rPr kumimoji="1" lang="ja-JP" altLang="en-US" sz="800" dirty="0">
                  <a:solidFill>
                    <a:schemeClr val="tx1"/>
                  </a:solidFill>
                </a:rPr>
                <a:t>　</a:t>
              </a:r>
              <a:r>
                <a:rPr kumimoji="1" lang="ja-JP" altLang="en-US" sz="800" dirty="0" smtClean="0">
                  <a:solidFill>
                    <a:schemeClr val="tx1"/>
                  </a:solidFill>
                </a:rPr>
                <a:t>　　　</a:t>
              </a:r>
              <a:r>
                <a:rPr lang="en-US" altLang="ja-JP" sz="800" dirty="0">
                  <a:solidFill>
                    <a:schemeClr val="tx1"/>
                  </a:solidFill>
                </a:rPr>
                <a:t>〔</a:t>
              </a:r>
              <a:r>
                <a:rPr kumimoji="1" lang="ja-JP" altLang="en-US" sz="800" dirty="0" smtClean="0">
                  <a:solidFill>
                    <a:schemeClr val="tx1"/>
                  </a:solidFill>
                </a:rPr>
                <a:t>例えば・・・</a:t>
              </a:r>
              <a:r>
                <a:rPr kumimoji="1" lang="en-US" altLang="ja-JP" sz="800" dirty="0" smtClean="0">
                  <a:solidFill>
                    <a:schemeClr val="tx1"/>
                  </a:solidFill>
                </a:rPr>
                <a:t>〕</a:t>
              </a:r>
            </a:p>
            <a:p>
              <a:r>
                <a:rPr kumimoji="1" lang="ja-JP" altLang="en-US" sz="800" dirty="0" smtClean="0">
                  <a:solidFill>
                    <a:schemeClr val="tx1"/>
                  </a:solidFill>
                </a:rPr>
                <a:t>　　　　　・　エントランス広場は、賑わいを促進するエリアとして活用を促進するなど。</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　樹林地の散策路は、静けさを享受するエリアとして通常利用への配慮が</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必要とするなど。</a:t>
              </a:r>
              <a:endParaRPr lang="en-US" altLang="ja-JP" sz="8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　○　時期による棲み分け</a:t>
              </a:r>
              <a:endParaRPr kumimoji="1" lang="en-US" altLang="ja-JP" sz="900" dirty="0" smtClean="0">
                <a:solidFill>
                  <a:schemeClr val="tx1"/>
                </a:solidFill>
              </a:endParaRPr>
            </a:p>
            <a:p>
              <a:r>
                <a:rPr lang="ja-JP" altLang="en-US" sz="800" dirty="0" smtClean="0">
                  <a:solidFill>
                    <a:schemeClr val="tx1"/>
                  </a:solidFill>
                </a:rPr>
                <a:t>　　　　</a:t>
              </a:r>
              <a:r>
                <a:rPr lang="en-US" altLang="ja-JP" sz="800" dirty="0" smtClean="0">
                  <a:solidFill>
                    <a:schemeClr val="tx1"/>
                  </a:solidFill>
                </a:rPr>
                <a:t>〔</a:t>
              </a:r>
              <a:r>
                <a:rPr lang="ja-JP" altLang="en-US" sz="800" dirty="0">
                  <a:solidFill>
                    <a:schemeClr val="tx1"/>
                  </a:solidFill>
                </a:rPr>
                <a:t>例えば・・・</a:t>
              </a:r>
              <a:r>
                <a:rPr lang="en-US" altLang="ja-JP" sz="800" dirty="0">
                  <a:solidFill>
                    <a:schemeClr val="tx1"/>
                  </a:solidFill>
                </a:rPr>
                <a:t>〕</a:t>
              </a:r>
            </a:p>
            <a:p>
              <a:r>
                <a:rPr kumimoji="1" lang="ja-JP" altLang="en-US" sz="800" dirty="0" smtClean="0">
                  <a:solidFill>
                    <a:schemeClr val="tx1"/>
                  </a:solidFill>
                </a:rPr>
                <a:t>　　　　　・　繁忙期は過密で通常利用に支障をきたすため、通常利用への配慮が不</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a:t>
              </a:r>
              <a:r>
                <a:rPr kumimoji="1" lang="ja-JP" altLang="en-US" sz="800" dirty="0" smtClean="0">
                  <a:solidFill>
                    <a:schemeClr val="tx1"/>
                  </a:solidFill>
                </a:rPr>
                <a:t>可欠であるが、閑散期や閉鎖期間中のプールなどは利用頻度が低い又は</a:t>
              </a:r>
              <a:endParaRPr kumimoji="1"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a:t>
              </a:r>
              <a:r>
                <a:rPr kumimoji="1" lang="ja-JP" altLang="en-US" sz="800" dirty="0" smtClean="0">
                  <a:solidFill>
                    <a:schemeClr val="tx1"/>
                  </a:solidFill>
                </a:rPr>
                <a:t>未利用の状態であるため、安全面に配慮しつつ活用を促進するなど。</a:t>
              </a:r>
              <a:endParaRPr kumimoji="1" lang="en-US" altLang="ja-JP" sz="800" dirty="0" smtClean="0">
                <a:solidFill>
                  <a:schemeClr val="tx1"/>
                </a:solidFill>
              </a:endParaRPr>
            </a:p>
            <a:p>
              <a:endParaRPr kumimoji="1" lang="en-US" altLang="ja-JP" sz="800" dirty="0" smtClean="0">
                <a:solidFill>
                  <a:schemeClr val="tx1"/>
                </a:solidFill>
              </a:endParaRPr>
            </a:p>
          </p:txBody>
        </p:sp>
        <p:sp>
          <p:nvSpPr>
            <p:cNvPr id="15" name="角丸四角形 14"/>
            <p:cNvSpPr/>
            <p:nvPr/>
          </p:nvSpPr>
          <p:spPr>
            <a:xfrm>
              <a:off x="395536" y="620688"/>
              <a:ext cx="2016224"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３．許可の可否判断の考え方</a:t>
              </a:r>
              <a:endParaRPr kumimoji="1" lang="ja-JP" altLang="en-US" sz="1050" dirty="0">
                <a:solidFill>
                  <a:schemeClr val="tx1"/>
                </a:solidFill>
              </a:endParaRPr>
            </a:p>
          </p:txBody>
        </p:sp>
      </p:grpSp>
      <p:grpSp>
        <p:nvGrpSpPr>
          <p:cNvPr id="17" name="グループ化 16"/>
          <p:cNvGrpSpPr/>
          <p:nvPr/>
        </p:nvGrpSpPr>
        <p:grpSpPr>
          <a:xfrm>
            <a:off x="4716016" y="4321512"/>
            <a:ext cx="4104456" cy="1267728"/>
            <a:chOff x="251520" y="620688"/>
            <a:chExt cx="4104456" cy="1267728"/>
          </a:xfrm>
        </p:grpSpPr>
        <p:sp>
          <p:nvSpPr>
            <p:cNvPr id="18" name="角丸四角形 17"/>
            <p:cNvSpPr/>
            <p:nvPr/>
          </p:nvSpPr>
          <p:spPr>
            <a:xfrm>
              <a:off x="251520" y="764704"/>
              <a:ext cx="4104456" cy="11237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①企画書の提出</a:t>
              </a:r>
              <a:endParaRPr lang="en-US" altLang="ja-JP" sz="900" dirty="0" smtClean="0">
                <a:solidFill>
                  <a:schemeClr val="tx1"/>
                </a:solidFill>
              </a:endParaRPr>
            </a:p>
            <a:p>
              <a:r>
                <a:rPr kumimoji="1" lang="ja-JP" altLang="en-US" sz="800" dirty="0">
                  <a:solidFill>
                    <a:schemeClr val="tx1"/>
                  </a:solidFill>
                </a:rPr>
                <a:t>　</a:t>
              </a:r>
              <a:r>
                <a:rPr kumimoji="1" lang="ja-JP" altLang="en-US" sz="800" dirty="0" smtClean="0">
                  <a:solidFill>
                    <a:schemeClr val="tx1"/>
                  </a:solidFill>
                </a:rPr>
                <a:t>　　・　申請者から、府が作成した共通フォーマットに基づく企画書を求める。</a:t>
              </a:r>
              <a:endParaRPr kumimoji="1" lang="en-US" altLang="ja-JP" sz="800" dirty="0" smtClean="0">
                <a:solidFill>
                  <a:schemeClr val="tx1"/>
                </a:solidFill>
              </a:endParaRPr>
            </a:p>
            <a:p>
              <a:endParaRPr lang="en-US" altLang="ja-JP" sz="900" dirty="0">
                <a:solidFill>
                  <a:schemeClr val="tx1"/>
                </a:solidFill>
              </a:endParaRPr>
            </a:p>
            <a:p>
              <a:r>
                <a:rPr kumimoji="1" lang="ja-JP" altLang="en-US" sz="900" dirty="0" smtClean="0">
                  <a:solidFill>
                    <a:schemeClr val="tx1"/>
                  </a:solidFill>
                </a:rPr>
                <a:t>　②許可の可否の判断</a:t>
              </a:r>
              <a:endParaRPr kumimoji="1" lang="en-US" altLang="ja-JP" sz="900" dirty="0" smtClean="0">
                <a:solidFill>
                  <a:schemeClr val="tx1"/>
                </a:solidFill>
              </a:endParaRPr>
            </a:p>
            <a:p>
              <a:r>
                <a:rPr lang="ja-JP" altLang="en-US" sz="800" dirty="0">
                  <a:solidFill>
                    <a:schemeClr val="tx1"/>
                  </a:solidFill>
                </a:rPr>
                <a:t>　</a:t>
              </a:r>
              <a:r>
                <a:rPr lang="ja-JP" altLang="en-US" sz="800" dirty="0" smtClean="0">
                  <a:solidFill>
                    <a:schemeClr val="tx1"/>
                  </a:solidFill>
                </a:rPr>
                <a:t>　　・　府が作成した</a:t>
              </a:r>
              <a:r>
                <a:rPr lang="ja-JP" altLang="en-US" sz="800" spc="-30" dirty="0" smtClean="0">
                  <a:solidFill>
                    <a:schemeClr val="tx1"/>
                  </a:solidFill>
                </a:rPr>
                <a:t>チェックリスト（共通フォーマットと連動）に基づき、土木事務所</a:t>
              </a:r>
              <a:r>
                <a:rPr lang="ja-JP" altLang="en-US" sz="800" spc="-30" dirty="0">
                  <a:solidFill>
                    <a:schemeClr val="tx1"/>
                  </a:solidFill>
                </a:rPr>
                <a:t>と</a:t>
              </a:r>
              <a:r>
                <a:rPr lang="ja-JP" altLang="en-US" sz="800" spc="-30" dirty="0" smtClean="0">
                  <a:solidFill>
                    <a:schemeClr val="tx1"/>
                  </a:solidFill>
                </a:rPr>
                <a:t>指定管</a:t>
              </a:r>
              <a:endParaRPr lang="en-US" altLang="ja-JP" sz="800" spc="-30" dirty="0" smtClean="0">
                <a:solidFill>
                  <a:schemeClr val="tx1"/>
                </a:solidFill>
              </a:endParaRPr>
            </a:p>
            <a:p>
              <a:r>
                <a:rPr lang="ja-JP" altLang="en-US" sz="800" spc="-30" dirty="0">
                  <a:solidFill>
                    <a:schemeClr val="tx1"/>
                  </a:solidFill>
                </a:rPr>
                <a:t>　</a:t>
              </a:r>
              <a:r>
                <a:rPr lang="ja-JP" altLang="en-US" sz="800" spc="-30" dirty="0" smtClean="0">
                  <a:solidFill>
                    <a:schemeClr val="tx1"/>
                  </a:solidFill>
                </a:rPr>
                <a:t>　　　　理者間で協議の上、許可の可否を判断</a:t>
              </a:r>
              <a:endParaRPr lang="en-US" altLang="ja-JP" sz="800" spc="-30" dirty="0" smtClean="0">
                <a:solidFill>
                  <a:schemeClr val="tx1"/>
                </a:solidFill>
              </a:endParaRPr>
            </a:p>
          </p:txBody>
        </p:sp>
        <p:sp>
          <p:nvSpPr>
            <p:cNvPr id="19" name="角丸四角形 18"/>
            <p:cNvSpPr/>
            <p:nvPr/>
          </p:nvSpPr>
          <p:spPr>
            <a:xfrm>
              <a:off x="395536" y="620688"/>
              <a:ext cx="1800200"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４．許可の可否判断の流れ</a:t>
              </a:r>
              <a:endParaRPr kumimoji="1" lang="ja-JP" altLang="en-US" sz="1050" dirty="0">
                <a:solidFill>
                  <a:schemeClr val="tx1"/>
                </a:solidFill>
              </a:endParaRPr>
            </a:p>
          </p:txBody>
        </p:sp>
      </p:grpSp>
      <p:sp>
        <p:nvSpPr>
          <p:cNvPr id="20" name="テキスト ボックス 19"/>
          <p:cNvSpPr txBox="1"/>
          <p:nvPr/>
        </p:nvSpPr>
        <p:spPr>
          <a:xfrm>
            <a:off x="7668344" y="332656"/>
            <a:ext cx="1368152" cy="261610"/>
          </a:xfrm>
          <a:prstGeom prst="rect">
            <a:avLst/>
          </a:prstGeom>
          <a:noFill/>
        </p:spPr>
        <p:txBody>
          <a:bodyPr wrap="square" rtlCol="0">
            <a:spAutoFit/>
          </a:bodyPr>
          <a:lstStyle/>
          <a:p>
            <a:pPr algn="ctr"/>
            <a:r>
              <a:rPr kumimoji="1" lang="ja-JP" altLang="en-US" sz="1100" dirty="0" smtClean="0"/>
              <a:t>平成</a:t>
            </a:r>
            <a:r>
              <a:rPr kumimoji="1" lang="en-US" altLang="ja-JP" sz="1100" dirty="0" smtClean="0"/>
              <a:t>29</a:t>
            </a:r>
            <a:r>
              <a:rPr kumimoji="1" lang="ja-JP" altLang="en-US" sz="1100" dirty="0" smtClean="0"/>
              <a:t>年</a:t>
            </a:r>
            <a:r>
              <a:rPr kumimoji="1" lang="en-US" altLang="ja-JP" sz="1100" dirty="0" smtClean="0"/>
              <a:t>1</a:t>
            </a:r>
            <a:r>
              <a:rPr kumimoji="1" lang="ja-JP" altLang="en-US" sz="1100" dirty="0" smtClean="0"/>
              <a:t>月</a:t>
            </a:r>
            <a:r>
              <a:rPr kumimoji="1" lang="en-US" altLang="ja-JP" sz="1100" dirty="0" smtClean="0"/>
              <a:t>27</a:t>
            </a:r>
            <a:r>
              <a:rPr kumimoji="1" lang="ja-JP" altLang="en-US" sz="1100" dirty="0" smtClean="0"/>
              <a:t>日</a:t>
            </a:r>
            <a:endParaRPr kumimoji="1" lang="ja-JP" altLang="en-US" sz="1100" dirty="0"/>
          </a:p>
        </p:txBody>
      </p:sp>
      <p:sp>
        <p:nvSpPr>
          <p:cNvPr id="3" name="テキスト ボックス 2"/>
          <p:cNvSpPr txBox="1"/>
          <p:nvPr/>
        </p:nvSpPr>
        <p:spPr>
          <a:xfrm>
            <a:off x="4716016" y="5805264"/>
            <a:ext cx="4104456" cy="707886"/>
          </a:xfrm>
          <a:prstGeom prst="rect">
            <a:avLst/>
          </a:prstGeom>
          <a:noFill/>
          <a:ln w="12700">
            <a:solidFill>
              <a:schemeClr val="tx1"/>
            </a:solidFill>
          </a:ln>
        </p:spPr>
        <p:txBody>
          <a:bodyPr wrap="square" rtlCol="0">
            <a:spAutoFit/>
          </a:bodyPr>
          <a:lstStyle/>
          <a:p>
            <a:r>
              <a:rPr kumimoji="1" lang="en-US" altLang="ja-JP" sz="800" dirty="0" smtClean="0"/>
              <a:t>※</a:t>
            </a:r>
            <a:r>
              <a:rPr kumimoji="1" lang="ja-JP" altLang="en-US" sz="800" dirty="0" smtClean="0"/>
              <a:t>２「新たな時代の都市マネジメントに対応した都市公園等のあり方検討会」最終とりまとめ</a:t>
            </a:r>
            <a:endParaRPr kumimoji="1" lang="en-US" altLang="ja-JP" sz="800" dirty="0" smtClean="0"/>
          </a:p>
          <a:p>
            <a:r>
              <a:rPr lang="ja-JP" altLang="en-US" sz="800" dirty="0"/>
              <a:t>　</a:t>
            </a:r>
            <a:r>
              <a:rPr lang="ja-JP" altLang="en-US" sz="800" dirty="0" smtClean="0"/>
              <a:t>　　（国土交通省）</a:t>
            </a:r>
            <a:endParaRPr lang="en-US" altLang="ja-JP" sz="800" dirty="0" smtClean="0"/>
          </a:p>
          <a:p>
            <a:endParaRPr lang="en-US" altLang="ja-JP" sz="800" dirty="0" smtClean="0"/>
          </a:p>
          <a:p>
            <a:r>
              <a:rPr kumimoji="1" lang="ja-JP" altLang="en-US" sz="800" dirty="0" smtClean="0">
                <a:effectLst>
                  <a:outerShdw blurRad="38100" dist="38100" dir="2700000" algn="tl">
                    <a:srgbClr val="000000">
                      <a:alpha val="43137"/>
                    </a:srgbClr>
                  </a:outerShdw>
                </a:effectLst>
              </a:rPr>
              <a:t>　新たなステージで重視すべき観点</a:t>
            </a:r>
            <a:endParaRPr kumimoji="1" lang="en-US" altLang="ja-JP" sz="800" dirty="0" smtClean="0">
              <a:effectLst>
                <a:outerShdw blurRad="38100" dist="38100" dir="2700000" algn="tl">
                  <a:srgbClr val="000000">
                    <a:alpha val="43137"/>
                  </a:srgbClr>
                </a:outerShdw>
              </a:effectLst>
            </a:endParaRPr>
          </a:p>
          <a:p>
            <a:r>
              <a:rPr lang="ja-JP" altLang="en-US" sz="800" b="1" dirty="0" smtClean="0"/>
              <a:t>・ストック効果をより高める</a:t>
            </a:r>
            <a:r>
              <a:rPr lang="ja-JP" altLang="en-US" sz="800" dirty="0" smtClean="0"/>
              <a:t>　　</a:t>
            </a:r>
            <a:r>
              <a:rPr lang="ja-JP" altLang="en-US" sz="800" b="1" dirty="0" smtClean="0"/>
              <a:t>・民との連携を加速する</a:t>
            </a:r>
            <a:r>
              <a:rPr lang="ja-JP" altLang="en-US" sz="800" dirty="0" smtClean="0"/>
              <a:t>　　</a:t>
            </a:r>
            <a:r>
              <a:rPr lang="ja-JP" altLang="en-US" sz="800" b="1" dirty="0" smtClean="0"/>
              <a:t>・都市公園を一層柔軟に使いこなす</a:t>
            </a:r>
            <a:endParaRPr kumimoji="1" lang="ja-JP" altLang="en-US" sz="800" b="1" dirty="0"/>
          </a:p>
        </p:txBody>
      </p:sp>
    </p:spTree>
    <p:extLst>
      <p:ext uri="{BB962C8B-B14F-4D97-AF65-F5344CB8AC3E}">
        <p14:creationId xmlns:p14="http://schemas.microsoft.com/office/powerpoint/2010/main" val="36115857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ECBC4E-490C-4954-9538-41AC4E1A27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B76CE9-650E-4EAF-A5A1-39418DFED082}">
  <ds:schemaRefs>
    <ds:schemaRef ds:uri="http://schemas.openxmlformats.org/package/2006/metadata/core-properties"/>
    <ds:schemaRef ds:uri="http://schemas.microsoft.com/sharepoint/v3"/>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dcmitype/"/>
    <ds:schemaRef ds:uri="http://purl.org/dc/elements/1.1/"/>
  </ds:schemaRefs>
</ds:datastoreItem>
</file>

<file path=customXml/itemProps3.xml><?xml version="1.0" encoding="utf-8"?>
<ds:datastoreItem xmlns:ds="http://schemas.openxmlformats.org/officeDocument/2006/customXml" ds:itemID="{A24AF5C7-4607-4367-A55A-68A97D9F6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288</TotalTime>
  <Words>69</Words>
  <Application>Microsoft Office PowerPoint</Application>
  <PresentationFormat>画面に合わせる (4:3)</PresentationFormat>
  <Paragraphs>84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府営公園における収益事業の考え方について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府営公園における収益事業の判断の考え方について</dc:title>
  <dc:creator>UmamotoY</dc:creator>
  <cp:lastModifiedBy>YanagitaniMa</cp:lastModifiedBy>
  <cp:revision>30</cp:revision>
  <cp:lastPrinted>2017-01-25T00:13:10Z</cp:lastPrinted>
  <dcterms:created xsi:type="dcterms:W3CDTF">2017-01-07T04:22:20Z</dcterms:created>
  <dcterms:modified xsi:type="dcterms:W3CDTF">2017-02-07T10:39:08Z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