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4"/>
  </p:notesMasterIdLst>
  <p:handoutMasterIdLst>
    <p:handoutMasterId r:id="rId5"/>
  </p:handoutMasterIdLst>
  <p:sldIdLst>
    <p:sldId id="261" r:id="rId2"/>
    <p:sldId id="263" r:id="rId3"/>
  </p:sldIdLst>
  <p:sldSz cx="7775575" cy="10907713"/>
  <p:notesSz cx="7318375" cy="104505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92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1A803C"/>
    <a:srgbClr val="251E1C"/>
    <a:srgbClr val="321200"/>
    <a:srgbClr val="FF6600"/>
    <a:srgbClr val="997139"/>
    <a:srgbClr val="000099"/>
    <a:srgbClr val="0000FF"/>
    <a:srgbClr val="FF3300"/>
    <a:srgbClr val="9C3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9515" autoAdjust="0"/>
  </p:normalViewPr>
  <p:slideViewPr>
    <p:cSldViewPr snapToGrid="0">
      <p:cViewPr>
        <p:scale>
          <a:sx n="100" d="100"/>
          <a:sy n="100" d="100"/>
        </p:scale>
        <p:origin x="1428" y="72"/>
      </p:cViewPr>
      <p:guideLst>
        <p:guide orient="horz" pos="3435"/>
        <p:guide pos="24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292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71825" cy="522288"/>
          </a:xfrm>
          <a:prstGeom prst="rect">
            <a:avLst/>
          </a:prstGeom>
        </p:spPr>
        <p:txBody>
          <a:bodyPr vert="horz" lIns="91396" tIns="45699" rIns="91396" bIns="45699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144967" y="0"/>
            <a:ext cx="3171825" cy="522288"/>
          </a:xfrm>
          <a:prstGeom prst="rect">
            <a:avLst/>
          </a:prstGeom>
        </p:spPr>
        <p:txBody>
          <a:bodyPr vert="horz" lIns="91396" tIns="45699" rIns="91396" bIns="45699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2023/8/17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926643"/>
            <a:ext cx="3171825" cy="522287"/>
          </a:xfrm>
          <a:prstGeom prst="rect">
            <a:avLst/>
          </a:prstGeom>
        </p:spPr>
        <p:txBody>
          <a:bodyPr vert="horz" lIns="91396" tIns="45699" rIns="91396" bIns="45699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144967" y="9926643"/>
            <a:ext cx="3171825" cy="522287"/>
          </a:xfrm>
          <a:prstGeom prst="rect">
            <a:avLst/>
          </a:prstGeom>
        </p:spPr>
        <p:txBody>
          <a:bodyPr vert="horz" lIns="91396" tIns="45699" rIns="91396" bIns="45699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3171295" cy="524339"/>
          </a:xfrm>
          <a:prstGeom prst="rect">
            <a:avLst/>
          </a:prstGeom>
        </p:spPr>
        <p:txBody>
          <a:bodyPr vert="horz" lIns="97119" tIns="48560" rIns="97119" bIns="48560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93" y="3"/>
            <a:ext cx="3171295" cy="524339"/>
          </a:xfrm>
          <a:prstGeom prst="rect">
            <a:avLst/>
          </a:prstGeom>
        </p:spPr>
        <p:txBody>
          <a:bodyPr vert="horz" lIns="97119" tIns="48560" rIns="97119" bIns="48560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2023/8/17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19" tIns="48560" rIns="97119" bIns="4856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3"/>
            <a:ext cx="5854700" cy="4114889"/>
          </a:xfrm>
          <a:prstGeom prst="rect">
            <a:avLst/>
          </a:prstGeom>
        </p:spPr>
        <p:txBody>
          <a:bodyPr vert="horz" lIns="97119" tIns="48560" rIns="97119" bIns="4856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926178"/>
            <a:ext cx="3171295" cy="524338"/>
          </a:xfrm>
          <a:prstGeom prst="rect">
            <a:avLst/>
          </a:prstGeom>
        </p:spPr>
        <p:txBody>
          <a:bodyPr vert="horz" lIns="97119" tIns="48560" rIns="97119" bIns="48560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93" y="9926178"/>
            <a:ext cx="3171295" cy="524338"/>
          </a:xfrm>
          <a:prstGeom prst="rect">
            <a:avLst/>
          </a:prstGeom>
        </p:spPr>
        <p:txBody>
          <a:bodyPr vert="horz" lIns="97119" tIns="48560" rIns="97119" bIns="48560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-2147940" y="3715188"/>
            <a:ext cx="10058400" cy="6086576"/>
            <a:chOff x="-1585021" y="3117676"/>
            <a:chExt cx="10058400" cy="6086576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3297" y="1314171"/>
              <a:ext cx="5721763" cy="10058400"/>
            </a:xfrm>
            <a:prstGeom prst="rect">
              <a:avLst/>
            </a:prstGeom>
          </p:spPr>
        </p:pic>
        <p:pic>
          <p:nvPicPr>
            <p:cNvPr id="1035" name="Picture 11" descr="\\Server-win\share\アスクル関連\１月作業\0111アスクル\AI\008_928d_environment\bokash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744" y="3117676"/>
              <a:ext cx="7790092" cy="519108"/>
            </a:xfrm>
            <a:prstGeom prst="rect">
              <a:avLst/>
            </a:prstGeom>
            <a:noFill/>
          </p:spPr>
        </p:pic>
      </p:grpSp>
      <p:sp>
        <p:nvSpPr>
          <p:cNvPr id="92" name="正方形/長方形 91"/>
          <p:cNvSpPr/>
          <p:nvPr/>
        </p:nvSpPr>
        <p:spPr>
          <a:xfrm>
            <a:off x="4406583" y="3760344"/>
            <a:ext cx="3361386" cy="5613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ホームベース 93"/>
          <p:cNvSpPr/>
          <p:nvPr/>
        </p:nvSpPr>
        <p:spPr>
          <a:xfrm>
            <a:off x="4417958" y="2794337"/>
            <a:ext cx="612442" cy="23894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ホームベース 94"/>
          <p:cNvSpPr/>
          <p:nvPr/>
        </p:nvSpPr>
        <p:spPr>
          <a:xfrm>
            <a:off x="4449339" y="3405152"/>
            <a:ext cx="612442" cy="23894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ホームベース 78"/>
          <p:cNvSpPr/>
          <p:nvPr/>
        </p:nvSpPr>
        <p:spPr>
          <a:xfrm>
            <a:off x="4410702" y="2109142"/>
            <a:ext cx="612442" cy="23894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-1" y="-4602"/>
            <a:ext cx="7775577" cy="4762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99570" y="614557"/>
            <a:ext cx="35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251E1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開設</a:t>
            </a:r>
            <a:r>
              <a:rPr lang="en-US" altLang="ja-JP" sz="2000" b="1" dirty="0" smtClean="0">
                <a:solidFill>
                  <a:srgbClr val="251E1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sz="2000" b="1" dirty="0" smtClean="0">
                <a:solidFill>
                  <a:srgbClr val="251E1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年記念フォーラム</a:t>
            </a:r>
            <a:endParaRPr lang="ja-JP" altLang="ja-JP" sz="2000" dirty="0">
              <a:solidFill>
                <a:srgbClr val="251E1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-315616" y="900907"/>
            <a:ext cx="8268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srgbClr val="251E1C"/>
                </a:solidFill>
                <a:latin typeface="ＤＦＧ平成明朝体W7" pitchFamily="18" charset="-128"/>
                <a:ea typeface="ＤＦＧ平成明朝体W7" pitchFamily="18" charset="-128"/>
              </a:rPr>
              <a:t>　</a:t>
            </a:r>
            <a:r>
              <a:rPr lang="ja-JP" altLang="en-US" sz="5000" dirty="0" smtClean="0">
                <a:solidFill>
                  <a:srgbClr val="251E1C"/>
                </a:solidFill>
                <a:latin typeface="ＤＦＧ平成明朝体W7" pitchFamily="18" charset="-128"/>
                <a:ea typeface="ＤＦＧ平成明朝体W7" pitchFamily="18" charset="-128"/>
              </a:rPr>
              <a:t>「</a:t>
            </a:r>
            <a:r>
              <a:rPr lang="ja-JP" altLang="en-US" sz="5000" b="1" dirty="0" smtClean="0">
                <a:solidFill>
                  <a:srgbClr val="251E1C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浜寺公園</a:t>
            </a:r>
            <a:r>
              <a:rPr lang="en-US" altLang="ja-JP" sz="5000" b="1" dirty="0" smtClean="0">
                <a:solidFill>
                  <a:srgbClr val="251E1C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150</a:t>
            </a:r>
            <a:r>
              <a:rPr lang="ja-JP" altLang="en-US" sz="5000" b="1" dirty="0" smtClean="0">
                <a:solidFill>
                  <a:srgbClr val="251E1C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年のあゆみ</a:t>
            </a:r>
            <a:r>
              <a:rPr lang="ja-JP" altLang="en-US" sz="5000" dirty="0" smtClean="0">
                <a:solidFill>
                  <a:srgbClr val="251E1C"/>
                </a:solidFill>
                <a:latin typeface="ＤＦＧ平成明朝体W7" pitchFamily="18" charset="-128"/>
                <a:ea typeface="ＤＦＧ平成明朝体W7" pitchFamily="18" charset="-128"/>
              </a:rPr>
              <a:t>」</a:t>
            </a:r>
            <a:endParaRPr lang="ja-JP" altLang="ja-JP" sz="5000" dirty="0">
              <a:solidFill>
                <a:srgbClr val="251E1C"/>
              </a:solidFill>
              <a:latin typeface="ＤＦＧ平成明朝体W7" pitchFamily="18" charset="-128"/>
              <a:ea typeface="ＤＦＧ平成明朝体W7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63746" y="1982168"/>
            <a:ext cx="3200520" cy="400110"/>
            <a:chOff x="-3111047" y="2940465"/>
            <a:chExt cx="2692400" cy="333387"/>
          </a:xfrm>
        </p:grpSpPr>
        <p:pic>
          <p:nvPicPr>
            <p:cNvPr id="1032" name="Picture 8" descr="\\Server-win\share\アスクル関連\１月作業\0111アスクル\AI\008_928d_environment\sannk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111047" y="2943478"/>
              <a:ext cx="2692400" cy="330200"/>
            </a:xfrm>
            <a:prstGeom prst="rect">
              <a:avLst/>
            </a:prstGeom>
            <a:noFill/>
          </p:spPr>
        </p:pic>
        <p:sp>
          <p:nvSpPr>
            <p:cNvPr id="59" name="テキスト ボックス 58"/>
            <p:cNvSpPr txBox="1"/>
            <p:nvPr/>
          </p:nvSpPr>
          <p:spPr>
            <a:xfrm>
              <a:off x="-2681613" y="2940465"/>
              <a:ext cx="1714047" cy="333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参加費無料</a:t>
              </a:r>
              <a:endParaRPr lang="ja-JP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0" name="テキスト ボックス 99"/>
          <p:cNvSpPr txBox="1"/>
          <p:nvPr/>
        </p:nvSpPr>
        <p:spPr>
          <a:xfrm>
            <a:off x="1221238" y="80852"/>
            <a:ext cx="530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spc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都市</a:t>
            </a:r>
            <a:r>
              <a:rPr lang="ja-JP" altLang="en-US" sz="1800" b="1" spc="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公園制度開設</a:t>
            </a:r>
            <a:r>
              <a:rPr lang="en-US" altLang="ja-JP" sz="1800" b="1" spc="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sz="1800" b="1" spc="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年記念事業</a:t>
            </a:r>
            <a:endParaRPr lang="ja-JP" altLang="ja-JP" sz="1800" spc="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7" name="Picture 11" descr="\\Server-win\share\アスクル関連\１月作業\0111アスクル\AI\008_928d_environment\bokas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-14874" y="9627110"/>
            <a:ext cx="7819842" cy="219743"/>
          </a:xfrm>
          <a:prstGeom prst="rect">
            <a:avLst/>
          </a:prstGeom>
          <a:noFill/>
        </p:spPr>
      </p:pic>
      <p:grpSp>
        <p:nvGrpSpPr>
          <p:cNvPr id="9" name="グループ化 8"/>
          <p:cNvGrpSpPr/>
          <p:nvPr/>
        </p:nvGrpSpPr>
        <p:grpSpPr>
          <a:xfrm>
            <a:off x="4651912" y="4348893"/>
            <a:ext cx="3162300" cy="4947753"/>
            <a:chOff x="4222750" y="3841750"/>
            <a:chExt cx="3162300" cy="4947753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4222750" y="3841750"/>
              <a:ext cx="736600" cy="736600"/>
              <a:chOff x="4222750" y="3841750"/>
              <a:chExt cx="736600" cy="736600"/>
            </a:xfrm>
          </p:grpSpPr>
          <p:pic>
            <p:nvPicPr>
              <p:cNvPr id="1029" name="Picture 5" descr="\\Server-win\share\アスクル関連\１月作業\0111アスクル\AI\008_928d_environment\maru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22750" y="3841750"/>
                <a:ext cx="736600" cy="736600"/>
              </a:xfrm>
              <a:prstGeom prst="rect">
                <a:avLst/>
              </a:prstGeom>
              <a:noFill/>
            </p:spPr>
          </p:pic>
          <p:sp>
            <p:nvSpPr>
              <p:cNvPr id="73" name="テキスト ボックス 72"/>
              <p:cNvSpPr txBox="1"/>
              <p:nvPr/>
            </p:nvSpPr>
            <p:spPr>
              <a:xfrm>
                <a:off x="4295017" y="4037935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ja-JP" sz="16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講演</a:t>
                </a:r>
                <a:endParaRPr lang="ja-JP" altLang="ja-JP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4339590" y="4826458"/>
              <a:ext cx="581660" cy="338652"/>
              <a:chOff x="4339590" y="4826458"/>
              <a:chExt cx="581660" cy="338652"/>
            </a:xfrm>
          </p:grpSpPr>
          <p:cxnSp>
            <p:nvCxnSpPr>
              <p:cNvPr id="74" name="直線コネクタ 73"/>
              <p:cNvCxnSpPr/>
              <p:nvPr/>
            </p:nvCxnSpPr>
            <p:spPr>
              <a:xfrm>
                <a:off x="4339590" y="4847590"/>
                <a:ext cx="581660" cy="0"/>
              </a:xfrm>
              <a:prstGeom prst="line">
                <a:avLst/>
              </a:prstGeom>
              <a:ln w="28575">
                <a:solidFill>
                  <a:srgbClr val="9971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4339590" y="5165110"/>
                <a:ext cx="581660" cy="0"/>
              </a:xfrm>
              <a:prstGeom prst="line">
                <a:avLst/>
              </a:prstGeom>
              <a:ln w="28575">
                <a:solidFill>
                  <a:srgbClr val="9971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テキスト ボックス 75"/>
              <p:cNvSpPr txBox="1"/>
              <p:nvPr/>
            </p:nvSpPr>
            <p:spPr>
              <a:xfrm>
                <a:off x="4355558" y="4826458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ja-JP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講師</a:t>
                </a:r>
                <a:endParaRPr lang="ja-JP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80" name="テキスト ボックス 79"/>
            <p:cNvSpPr txBox="1"/>
            <p:nvPr/>
          </p:nvSpPr>
          <p:spPr>
            <a:xfrm>
              <a:off x="5011420" y="3854470"/>
              <a:ext cx="2145030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5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白砂青松の公園</a:t>
              </a:r>
              <a:endParaRPr lang="en-US" altLang="ja-JP" sz="18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600" b="1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ー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浜寺公園が紡いだ　　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150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年の歴史</a:t>
              </a:r>
              <a:r>
                <a:rPr lang="ja-JP" altLang="en-US" sz="1600" b="1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ー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4964542" y="4759660"/>
              <a:ext cx="23996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橋爪　紳也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（大阪府特別顧問）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35" name="Picture 5" descr="\\Server-win\share\アスクル関連\１月作業\0111アスクル\AI\008_928d_environment\maru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22750" y="6112895"/>
              <a:ext cx="736600" cy="736600"/>
            </a:xfrm>
            <a:prstGeom prst="rect">
              <a:avLst/>
            </a:prstGeom>
            <a:noFill/>
          </p:spPr>
        </p:pic>
        <p:grpSp>
          <p:nvGrpSpPr>
            <p:cNvPr id="6" name="グループ化 5"/>
            <p:cNvGrpSpPr/>
            <p:nvPr/>
          </p:nvGrpSpPr>
          <p:grpSpPr>
            <a:xfrm>
              <a:off x="4240879" y="7097467"/>
              <a:ext cx="798617" cy="313831"/>
              <a:chOff x="4240879" y="7097467"/>
              <a:chExt cx="798617" cy="313831"/>
            </a:xfrm>
          </p:grpSpPr>
          <p:cxnSp>
            <p:nvCxnSpPr>
              <p:cNvPr id="85" name="直線コネクタ 84"/>
              <p:cNvCxnSpPr/>
              <p:nvPr/>
            </p:nvCxnSpPr>
            <p:spPr>
              <a:xfrm>
                <a:off x="4339590" y="7101398"/>
                <a:ext cx="581660" cy="0"/>
              </a:xfrm>
              <a:prstGeom prst="line">
                <a:avLst/>
              </a:prstGeom>
              <a:ln w="28575">
                <a:solidFill>
                  <a:srgbClr val="9971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4339590" y="7411298"/>
                <a:ext cx="581660" cy="0"/>
              </a:xfrm>
              <a:prstGeom prst="line">
                <a:avLst/>
              </a:prstGeom>
              <a:ln w="28575">
                <a:solidFill>
                  <a:srgbClr val="9971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テキスト ボックス 86"/>
              <p:cNvSpPr txBox="1"/>
              <p:nvPr/>
            </p:nvSpPr>
            <p:spPr>
              <a:xfrm>
                <a:off x="4240879" y="7097467"/>
                <a:ext cx="798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パネラー</a:t>
                </a:r>
                <a:endParaRPr lang="ja-JP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88" name="テキスト ボックス 87"/>
            <p:cNvSpPr txBox="1"/>
            <p:nvPr/>
          </p:nvSpPr>
          <p:spPr>
            <a:xfrm>
              <a:off x="4917674" y="6163897"/>
              <a:ext cx="243341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浜寺公園</a:t>
              </a:r>
              <a:r>
                <a:rPr lang="en-US" altLang="ja-JP" sz="1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150</a:t>
              </a:r>
              <a:r>
                <a:rPr lang="ja-JP" altLang="en-US" sz="1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年の歩みと</a:t>
              </a:r>
              <a:r>
                <a:rPr lang="ja-JP" altLang="en-US" sz="1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今後</a:t>
              </a:r>
              <a:r>
                <a:rPr lang="ja-JP" altLang="en-US" sz="18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について</a:t>
              </a:r>
              <a:endParaRPr lang="ja-JP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985385" y="7004715"/>
              <a:ext cx="239966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伊佐美　璋子</a:t>
              </a:r>
              <a:endPara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ja-JP" sz="13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ja-JP" altLang="en-US" sz="13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浜寺水練学校　名誉師範</a:t>
              </a:r>
              <a:r>
                <a:rPr lang="ja-JP" altLang="ja-JP" sz="13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ja-JP" altLang="ja-JP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985385" y="7607746"/>
              <a:ext cx="23996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七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野　大一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ja-JP" sz="13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ja-JP" altLang="en-US" sz="13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郷土史愛好家</a:t>
              </a:r>
              <a:r>
                <a:rPr lang="ja-JP" altLang="ja-JP" sz="13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ja-JP" altLang="ja-JP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4985385" y="8235505"/>
              <a:ext cx="23996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畑中　政昭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ja-JP" sz="13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ja-JP" altLang="en-US" sz="13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高石市長</a:t>
              </a:r>
              <a:r>
                <a:rPr lang="ja-JP" altLang="ja-JP" sz="13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ja-JP" altLang="ja-JP" sz="1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86" name="図 1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84" y="69917"/>
            <a:ext cx="681990" cy="660186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438788" y="1864552"/>
            <a:ext cx="3731744" cy="1850680"/>
            <a:chOff x="4697947" y="1849957"/>
            <a:chExt cx="3731744" cy="1850680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4698398" y="1849957"/>
              <a:ext cx="3731293" cy="1850680"/>
              <a:chOff x="4336681" y="1129689"/>
              <a:chExt cx="3731293" cy="1850680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4336681" y="2039378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会場</a:t>
                </a:r>
                <a:endParaRPr lang="ja-JP" altLang="ja-JP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4349109" y="2642780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定員</a:t>
                </a:r>
                <a:endParaRPr lang="ja-JP" altLang="ja-JP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20" name="グループ化 19"/>
              <p:cNvGrpSpPr/>
              <p:nvPr/>
            </p:nvGrpSpPr>
            <p:grpSpPr>
              <a:xfrm>
                <a:off x="4886624" y="1129689"/>
                <a:ext cx="3181350" cy="1850680"/>
                <a:chOff x="4886624" y="1129689"/>
                <a:chExt cx="3181350" cy="1850680"/>
              </a:xfrm>
            </p:grpSpPr>
            <p:grpSp>
              <p:nvGrpSpPr>
                <p:cNvPr id="19" name="グループ化 18"/>
                <p:cNvGrpSpPr/>
                <p:nvPr/>
              </p:nvGrpSpPr>
              <p:grpSpPr>
                <a:xfrm>
                  <a:off x="4886624" y="1129689"/>
                  <a:ext cx="2984501" cy="754804"/>
                  <a:chOff x="4886624" y="1129689"/>
                  <a:chExt cx="2984501" cy="754804"/>
                </a:xfrm>
              </p:grpSpPr>
              <p:sp>
                <p:nvSpPr>
                  <p:cNvPr id="67" name="テキスト ボックス 66"/>
                  <p:cNvSpPr txBox="1"/>
                  <p:nvPr/>
                </p:nvSpPr>
                <p:spPr>
                  <a:xfrm>
                    <a:off x="4886624" y="1515161"/>
                    <a:ext cx="29845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10</a:t>
                    </a:r>
                    <a:r>
                      <a:rPr lang="ja-JP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：</a:t>
                    </a:r>
                    <a:r>
                      <a:rPr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30</a:t>
                    </a:r>
                    <a:r>
                      <a:rPr lang="ja-JP" altLang="ja-JP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～</a:t>
                    </a:r>
                    <a:r>
                      <a:rPr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13</a:t>
                    </a:r>
                    <a:r>
                      <a:rPr lang="ja-JP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：</a:t>
                    </a:r>
                    <a:r>
                      <a:rPr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0</a:t>
                    </a:r>
                    <a:r>
                      <a:rPr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0</a:t>
                    </a:r>
                    <a:r>
                      <a:rPr lang="ja-JP" altLang="en-US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　</a:t>
                    </a:r>
                    <a:r>
                      <a:rPr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（</a:t>
                    </a:r>
                    <a:r>
                      <a:rPr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10</a:t>
                    </a:r>
                    <a:r>
                      <a:rPr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時開場）</a:t>
                    </a:r>
                    <a:r>
                      <a:rPr lang="ja-JP" altLang="en-US" sz="1800" dirty="0" smtClean="0">
                        <a:latin typeface="ＤＦＧ平成ゴシック体W5" pitchFamily="50" charset="-128"/>
                        <a:ea typeface="ＤＦＧ平成ゴシック体W5" pitchFamily="50" charset="-128"/>
                      </a:rPr>
                      <a:t>　</a:t>
                    </a:r>
                    <a:endParaRPr lang="ja-JP" altLang="ja-JP" sz="1800" dirty="0">
                      <a:latin typeface="ＤＦＧ平成ゴシック体W5" pitchFamily="50" charset="-128"/>
                      <a:ea typeface="ＤＦＧ平成ゴシック体W5" pitchFamily="50" charset="-128"/>
                    </a:endParaRPr>
                  </a:p>
                </p:txBody>
              </p:sp>
              <p:grpSp>
                <p:nvGrpSpPr>
                  <p:cNvPr id="17" name="グループ化 16"/>
                  <p:cNvGrpSpPr/>
                  <p:nvPr/>
                </p:nvGrpSpPr>
                <p:grpSpPr>
                  <a:xfrm>
                    <a:off x="7083327" y="1231410"/>
                    <a:ext cx="492170" cy="400110"/>
                    <a:chOff x="7083327" y="1231410"/>
                    <a:chExt cx="492170" cy="400110"/>
                  </a:xfrm>
                </p:grpSpPr>
                <p:sp>
                  <p:nvSpPr>
                    <p:cNvPr id="64" name="円/楕円 63"/>
                    <p:cNvSpPr/>
                    <p:nvPr/>
                  </p:nvSpPr>
                  <p:spPr>
                    <a:xfrm>
                      <a:off x="7154152" y="1288182"/>
                      <a:ext cx="350520" cy="327660"/>
                    </a:xfrm>
                    <a:prstGeom prst="ellipse">
                      <a:avLst/>
                    </a:prstGeom>
                    <a:solidFill>
                      <a:srgbClr val="4B98D6"/>
                    </a:solidFill>
                  </p:spPr>
                  <p:txBody>
                    <a:bodyPr wrap="square" lIns="0" tIns="0" rIns="0" bIns="0" rtlCol="0" anchor="ctr">
                      <a:spAutoFit/>
                    </a:bodyPr>
                    <a:lstStyle/>
                    <a:p>
                      <a:pPr algn="ctr"/>
                      <a:endParaRPr kumimoji="1" lang="ja-JP" altLang="en-US" sz="3200" b="1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p:txBody>
                </p:sp>
                <p:sp>
                  <p:nvSpPr>
                    <p:cNvPr id="65" name="テキスト ボックス 64"/>
                    <p:cNvSpPr txBox="1"/>
                    <p:nvPr/>
                  </p:nvSpPr>
                  <p:spPr>
                    <a:xfrm>
                      <a:off x="7083327" y="1231410"/>
                      <a:ext cx="49217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pPr algn="ctr"/>
                      <a:r>
                        <a:rPr lang="ja-JP" altLang="en-US" sz="2000" dirty="0">
                          <a:solidFill>
                            <a:schemeClr val="bg1"/>
                          </a:solidFill>
                          <a:latin typeface="ＤＦＧ平成ゴシック体W9" pitchFamily="50" charset="-128"/>
                          <a:ea typeface="ＤＦＧ平成ゴシック体W9" pitchFamily="50" charset="-128"/>
                        </a:rPr>
                        <a:t>土</a:t>
                      </a:r>
                      <a:endParaRPr lang="en-US" altLang="ja-JP" sz="2000" dirty="0">
                        <a:solidFill>
                          <a:schemeClr val="bg1"/>
                        </a:solidFill>
                        <a:latin typeface="ＤＦＧ平成ゴシック体W9" pitchFamily="50" charset="-128"/>
                        <a:ea typeface="ＤＦＧ平成ゴシック体W9" pitchFamily="50" charset="-128"/>
                      </a:endParaRPr>
                    </a:p>
                  </p:txBody>
                </p:sp>
              </p:grpSp>
              <p:sp>
                <p:nvSpPr>
                  <p:cNvPr id="66" name="テキスト ボックス 65"/>
                  <p:cNvSpPr txBox="1"/>
                  <p:nvPr/>
                </p:nvSpPr>
                <p:spPr>
                  <a:xfrm>
                    <a:off x="4892487" y="1129689"/>
                    <a:ext cx="2308645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1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令和５年</a:t>
                    </a:r>
                    <a:r>
                      <a:rPr lang="en-US" altLang="ja-JP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9</a:t>
                    </a:r>
                    <a:r>
                      <a:rPr lang="ja-JP" altLang="ja-JP" sz="1800" b="1" spc="-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月</a:t>
                    </a:r>
                    <a:r>
                      <a:rPr lang="en-US" altLang="ja-JP" sz="3200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30</a:t>
                    </a:r>
                    <a:r>
                      <a:rPr lang="ja-JP" altLang="ja-JP" sz="18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日</a:t>
                    </a:r>
                    <a:endParaRPr lang="ja-JP" altLang="ja-JP" sz="1800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sp>
              <p:nvSpPr>
                <p:cNvPr id="68" name="テキスト ボックス 67"/>
                <p:cNvSpPr txBox="1"/>
                <p:nvPr/>
              </p:nvSpPr>
              <p:spPr>
                <a:xfrm>
                  <a:off x="4886624" y="2044234"/>
                  <a:ext cx="318135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100" b="1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大阪府羽衣青少年センター　体育館</a:t>
                  </a:r>
                  <a:endParaRPr lang="ja-JP" altLang="ja-JP" sz="11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r>
                    <a:rPr lang="ja-JP" altLang="ja-JP" sz="1100" b="1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（</a:t>
                  </a:r>
                  <a:r>
                    <a:rPr lang="ja-JP" altLang="en-US" sz="1100" b="1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浜寺公園内</a:t>
                  </a:r>
                  <a:r>
                    <a:rPr lang="en-US" altLang="ja-JP" sz="11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)</a:t>
                  </a:r>
                  <a:endParaRPr lang="ja-JP" altLang="ja-JP" sz="11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4886624" y="2457149"/>
                  <a:ext cx="141737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ja-JP" sz="1200" b="1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先着</a:t>
                  </a:r>
                  <a:r>
                    <a:rPr lang="en-US" altLang="ja-JP" sz="2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200</a:t>
                  </a:r>
                  <a:r>
                    <a:rPr lang="ja-JP" altLang="en-US" sz="1200" b="1" spc="-2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名</a:t>
                  </a:r>
                  <a:r>
                    <a:rPr lang="ja-JP" altLang="en-US" sz="1200" b="1" spc="-2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様</a:t>
                  </a:r>
                  <a:endParaRPr lang="ja-JP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sp>
          <p:nvSpPr>
            <p:cNvPr id="93" name="テキスト ボックス 92"/>
            <p:cNvSpPr txBox="1"/>
            <p:nvPr/>
          </p:nvSpPr>
          <p:spPr>
            <a:xfrm>
              <a:off x="4697947" y="2071546"/>
              <a:ext cx="5016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日時</a:t>
              </a:r>
              <a:endParaRPr lang="ja-JP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3" name="フローチャート: 処理 22"/>
          <p:cNvSpPr/>
          <p:nvPr/>
        </p:nvSpPr>
        <p:spPr>
          <a:xfrm>
            <a:off x="157788" y="2446076"/>
            <a:ext cx="3998239" cy="1224000"/>
          </a:xfrm>
          <a:prstGeom prst="flowChartProcess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0827" y="2481707"/>
            <a:ext cx="4046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大阪府営</a:t>
            </a:r>
            <a:r>
              <a:rPr lang="ja-JP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浜寺公園</a:t>
            </a:r>
            <a:r>
              <a:rPr lang="ja-JP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令和５</a:t>
            </a:r>
            <a:r>
              <a:rPr lang="ja-JP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に公園開設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150</a:t>
            </a:r>
            <a:r>
              <a:rPr lang="ja-JP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を迎えます</a:t>
            </a:r>
            <a:r>
              <a:rPr lang="ja-JP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そこで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公園開設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150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年を記念して、浜寺公園の歴史を学ぶ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歴史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フォーラムを開催致します。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明治から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始まる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浜寺公園の歴史に触れ、昔を懐かしんだり、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浜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寺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公園の新たな魅力を感じていただけたら幸いです。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02" y="9687503"/>
            <a:ext cx="825434" cy="825434"/>
          </a:xfrm>
          <a:prstGeom prst="round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68734" y="9535684"/>
            <a:ext cx="1247994" cy="338554"/>
            <a:chOff x="3655717" y="10005054"/>
            <a:chExt cx="1247994" cy="338554"/>
          </a:xfrm>
        </p:grpSpPr>
        <p:sp>
          <p:nvSpPr>
            <p:cNvPr id="29" name="角丸四角形 28"/>
            <p:cNvSpPr/>
            <p:nvPr/>
          </p:nvSpPr>
          <p:spPr>
            <a:xfrm>
              <a:off x="3655717" y="10017014"/>
              <a:ext cx="1152504" cy="306467"/>
            </a:xfrm>
            <a:prstGeom prst="roundRect">
              <a:avLst/>
            </a:prstGeom>
            <a:solidFill>
              <a:srgbClr val="1A803C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kumimoji="1" lang="ja-JP" altLang="en-US" sz="18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757665" y="10005054"/>
              <a:ext cx="1146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bg1"/>
                  </a:solidFill>
                </a:rPr>
                <a:t>募集方法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80149" y="10101168"/>
            <a:ext cx="2700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・インターネットからのお申込み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88170" y="10346488"/>
            <a:ext cx="245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・メールによるお申込み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8734" y="9850623"/>
            <a:ext cx="3065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・郵送又は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によるお申込み（裏面）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386341" y="10664049"/>
            <a:ext cx="5467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申込方法・写真募集の詳細について上記</a:t>
            </a:r>
            <a:r>
              <a:rPr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コード（</a:t>
            </a:r>
            <a:r>
              <a:rPr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）から大阪府</a:t>
            </a:r>
            <a:r>
              <a:rPr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をご確認ください。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4472042" y="3821460"/>
            <a:ext cx="3240000" cy="5472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119928" y="9789966"/>
            <a:ext cx="3065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写真データをさがしています</a:t>
            </a:r>
            <a:endParaRPr kumimoji="1" lang="ja-JP" altLang="en-US" sz="16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040426" y="10051098"/>
            <a:ext cx="4370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週年記念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へ掲載・記録のために浜寺公園の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古い写真を探しています。お心当たりある方はぜひご一報ください。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02767" y="10486483"/>
            <a:ext cx="52836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/>
              <a:t>https://www.pref.osaka.lg.jp/otori/jigyouinfo/150event_hamaforum.html</a:t>
            </a:r>
            <a:endParaRPr kumimoji="1" lang="ja-JP" altLang="en-US" sz="7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4636985" y="3887910"/>
            <a:ext cx="3183135" cy="310291"/>
            <a:chOff x="4636985" y="3887910"/>
            <a:chExt cx="3183135" cy="310291"/>
          </a:xfrm>
        </p:grpSpPr>
        <p:sp>
          <p:nvSpPr>
            <p:cNvPr id="98" name="正方形/長方形 97"/>
            <p:cNvSpPr/>
            <p:nvPr/>
          </p:nvSpPr>
          <p:spPr>
            <a:xfrm>
              <a:off x="4636985" y="3921257"/>
              <a:ext cx="2996781" cy="238897"/>
            </a:xfrm>
            <a:prstGeom prst="rect">
              <a:avLst/>
            </a:prstGeom>
            <a:solidFill>
              <a:srgbClr val="1A8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4715020" y="389042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第</a:t>
              </a:r>
              <a:r>
                <a:rPr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１</a:t>
              </a:r>
              <a:r>
                <a:rPr lang="ja-JP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部</a:t>
              </a:r>
              <a:endParaRPr lang="ja-JP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5610320" y="388791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lang="ja-JP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en-US" altLang="ja-JP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ja-JP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en-US" altLang="ja-JP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endParaRPr lang="ja-JP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02" name="グループ化 101"/>
          <p:cNvGrpSpPr/>
          <p:nvPr/>
        </p:nvGrpSpPr>
        <p:grpSpPr>
          <a:xfrm>
            <a:off x="4636985" y="6182834"/>
            <a:ext cx="3183135" cy="310291"/>
            <a:chOff x="4636985" y="3887910"/>
            <a:chExt cx="3183135" cy="310291"/>
          </a:xfrm>
        </p:grpSpPr>
        <p:sp>
          <p:nvSpPr>
            <p:cNvPr id="103" name="正方形/長方形 102"/>
            <p:cNvSpPr/>
            <p:nvPr/>
          </p:nvSpPr>
          <p:spPr>
            <a:xfrm>
              <a:off x="4636985" y="3921257"/>
              <a:ext cx="2996781" cy="238897"/>
            </a:xfrm>
            <a:prstGeom prst="rect">
              <a:avLst/>
            </a:prstGeom>
            <a:solidFill>
              <a:srgbClr val="1A8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715020" y="389042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第</a:t>
              </a:r>
              <a:r>
                <a:rPr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２</a:t>
              </a:r>
              <a:r>
                <a:rPr lang="ja-JP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部</a:t>
              </a:r>
              <a:endParaRPr lang="ja-JP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5610320" y="388791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ja-JP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en-US" altLang="ja-JP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en-US" altLang="ja-JP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13</a:t>
              </a:r>
              <a:r>
                <a:rPr lang="ja-JP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</a:t>
              </a:r>
              <a:r>
                <a:rPr lang="en-US" altLang="ja-JP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</a:t>
              </a:r>
              <a:endParaRPr lang="ja-JP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0" y="80762"/>
            <a:ext cx="943107" cy="266737"/>
          </a:xfrm>
          <a:prstGeom prst="rect">
            <a:avLst/>
          </a:prstGeom>
        </p:spPr>
      </p:pic>
      <p:sp>
        <p:nvSpPr>
          <p:cNvPr id="82" name="テキスト ボックス 81"/>
          <p:cNvSpPr txBox="1"/>
          <p:nvPr/>
        </p:nvSpPr>
        <p:spPr>
          <a:xfrm>
            <a:off x="4639338" y="6637707"/>
            <a:ext cx="76174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3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講和</a:t>
            </a:r>
            <a:r>
              <a:rPr lang="ja-JP" altLang="en-US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sz="13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3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パネル</a:t>
            </a:r>
            <a:endParaRPr lang="en-US" altLang="ja-JP" sz="13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3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セッション</a:t>
            </a:r>
            <a:endParaRPr lang="ja-JP" altLang="ja-JP" sz="13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化 83"/>
          <p:cNvGrpSpPr/>
          <p:nvPr/>
        </p:nvGrpSpPr>
        <p:grpSpPr>
          <a:xfrm>
            <a:off x="122629" y="3043555"/>
            <a:ext cx="7717107" cy="7003438"/>
            <a:chOff x="79375" y="123825"/>
            <a:chExt cx="7717107" cy="7003438"/>
          </a:xfrm>
        </p:grpSpPr>
        <p:sp>
          <p:nvSpPr>
            <p:cNvPr id="4" name="角丸四角形 3"/>
            <p:cNvSpPr/>
            <p:nvPr/>
          </p:nvSpPr>
          <p:spPr>
            <a:xfrm>
              <a:off x="426720" y="386080"/>
              <a:ext cx="3434080" cy="3190240"/>
            </a:xfrm>
            <a:prstGeom prst="round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79375" y="123825"/>
              <a:ext cx="7562848" cy="5516146"/>
            </a:xfrm>
            <a:prstGeom prst="roundRect">
              <a:avLst/>
            </a:prstGeom>
            <a:blipFill dpi="0" rotWithShape="1">
              <a:blip r:embed="rId2">
                <a:alphaModFix amt="53000"/>
              </a:blip>
              <a:srcRect/>
              <a:tile tx="0" ty="0" sx="100000" sy="100000" flip="none" algn="tl"/>
            </a:blip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629" y="1433996"/>
              <a:ext cx="7415868" cy="3192046"/>
            </a:xfrm>
            <a:prstGeom prst="rect">
              <a:avLst/>
            </a:prstGeom>
            <a:effectLst>
              <a:softEdge rad="101600"/>
            </a:effectLst>
          </p:spPr>
        </p:pic>
        <p:sp>
          <p:nvSpPr>
            <p:cNvPr id="10" name="楕円 9"/>
            <p:cNvSpPr/>
            <p:nvPr/>
          </p:nvSpPr>
          <p:spPr>
            <a:xfrm>
              <a:off x="201952" y="1511014"/>
              <a:ext cx="1006430" cy="99377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538967" y="181318"/>
              <a:ext cx="429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アクセス　・　同日開催イベント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41935" y="620642"/>
              <a:ext cx="3321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《</a:t>
              </a: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会場</a:t>
              </a: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》</a:t>
              </a: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大阪府羽衣青少年センター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39846" y="917736"/>
              <a:ext cx="53435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南海本線羽衣駅・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JR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線東羽衣</a:t>
              </a:r>
              <a:r>
                <a:rPr kumimoji="1" lang="ja-JP" alt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駅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</a:t>
              </a:r>
              <a:r>
                <a:rPr kumimoji="1" lang="ja-JP" alt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徒歩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15</a:t>
              </a:r>
              <a:r>
                <a:rPr kumimoji="1" lang="ja-JP" alt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分</a:t>
              </a:r>
              <a:endParaRPr kumimoji="1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阪堺電車・浜寺</a:t>
              </a:r>
              <a:r>
                <a:rPr kumimoji="1" lang="ja-JP" alt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公園駅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</a:t>
              </a:r>
              <a:r>
                <a:rPr kumimoji="1" lang="ja-JP" alt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　　　　　徒歩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25</a:t>
              </a:r>
              <a:r>
                <a:rPr kumimoji="1" lang="ja-JP" alt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分</a:t>
              </a:r>
              <a:endParaRPr kumimoji="1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86554" y="4965363"/>
              <a:ext cx="3600000" cy="2160000"/>
            </a:xfrm>
            <a:prstGeom prst="rect">
              <a:avLst/>
            </a:prstGeom>
            <a:solidFill>
              <a:srgbClr val="FFFF66"/>
            </a:solidFill>
            <a:effectLst>
              <a:softEdge rad="38100"/>
            </a:effectLst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896528" y="4966174"/>
              <a:ext cx="3600000" cy="2160000"/>
            </a:xfrm>
            <a:prstGeom prst="rect">
              <a:avLst/>
            </a:prstGeom>
            <a:solidFill>
              <a:srgbClr val="008A3E"/>
            </a:solidFill>
            <a:effectLst>
              <a:softEdge rad="38100"/>
            </a:effectLst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896528" y="6801722"/>
              <a:ext cx="3600000" cy="324000"/>
            </a:xfrm>
            <a:prstGeom prst="rect">
              <a:avLst/>
            </a:prstGeom>
            <a:solidFill>
              <a:srgbClr val="92D050"/>
            </a:solidFill>
            <a:effectLst>
              <a:softEdge rad="38100"/>
            </a:effectLst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89374" y="6803263"/>
              <a:ext cx="3600000" cy="324000"/>
            </a:xfrm>
            <a:prstGeom prst="rect">
              <a:avLst/>
            </a:prstGeom>
            <a:solidFill>
              <a:srgbClr val="0070C0"/>
            </a:solidFill>
            <a:effectLst>
              <a:softEdge rad="38100"/>
            </a:effectLst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sp>
          <p:nvSpPr>
            <p:cNvPr id="40" name="フローチャート: 代替処理 39"/>
            <p:cNvSpPr/>
            <p:nvPr/>
          </p:nvSpPr>
          <p:spPr>
            <a:xfrm>
              <a:off x="847532" y="5654648"/>
              <a:ext cx="1185187" cy="557350"/>
            </a:xfrm>
            <a:prstGeom prst="flowChartAlternateProcess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sp>
          <p:nvSpPr>
            <p:cNvPr id="41" name="フローチャート: 代替処理 40"/>
            <p:cNvSpPr/>
            <p:nvPr/>
          </p:nvSpPr>
          <p:spPr>
            <a:xfrm>
              <a:off x="1285842" y="3334506"/>
              <a:ext cx="2574957" cy="721424"/>
            </a:xfrm>
            <a:prstGeom prst="flowChartAlternateProcess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grpSp>
          <p:nvGrpSpPr>
            <p:cNvPr id="45" name="グループ化 44"/>
            <p:cNvGrpSpPr/>
            <p:nvPr/>
          </p:nvGrpSpPr>
          <p:grpSpPr>
            <a:xfrm rot="20758076">
              <a:off x="453284" y="4653571"/>
              <a:ext cx="1133475" cy="292716"/>
              <a:chOff x="899244" y="5286910"/>
              <a:chExt cx="1133475" cy="292716"/>
            </a:xfrm>
          </p:grpSpPr>
          <p:sp>
            <p:nvSpPr>
              <p:cNvPr id="42" name="フローチャート: 代替処理 41"/>
              <p:cNvSpPr/>
              <p:nvPr/>
            </p:nvSpPr>
            <p:spPr>
              <a:xfrm>
                <a:off x="903647" y="5295561"/>
                <a:ext cx="801330" cy="284065"/>
              </a:xfrm>
              <a:prstGeom prst="flowChartAlternateProcess">
                <a:avLst/>
              </a:prstGeom>
              <a:solidFill>
                <a:srgbClr val="00A4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899244" y="5286910"/>
                <a:ext cx="11334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同日開催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 rot="20758076">
              <a:off x="4018390" y="4672119"/>
              <a:ext cx="1133475" cy="292716"/>
              <a:chOff x="899244" y="5286910"/>
              <a:chExt cx="1133475" cy="292716"/>
            </a:xfrm>
          </p:grpSpPr>
          <p:sp>
            <p:nvSpPr>
              <p:cNvPr id="47" name="フローチャート: 代替処理 46"/>
              <p:cNvSpPr/>
              <p:nvPr/>
            </p:nvSpPr>
            <p:spPr>
              <a:xfrm>
                <a:off x="903647" y="5295561"/>
                <a:ext cx="801330" cy="284065"/>
              </a:xfrm>
              <a:prstGeom prst="flowChartAlternateProcess">
                <a:avLst/>
              </a:prstGeom>
              <a:solidFill>
                <a:srgbClr val="00A4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899244" y="5286910"/>
                <a:ext cx="11334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同日開催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3165068" y="6159797"/>
              <a:ext cx="1264263" cy="648000"/>
              <a:chOff x="568958" y="4958080"/>
              <a:chExt cx="2572738" cy="1442720"/>
            </a:xfrm>
          </p:grpSpPr>
          <p:sp>
            <p:nvSpPr>
              <p:cNvPr id="50" name="フローチャート: 結合子 49"/>
              <p:cNvSpPr/>
              <p:nvPr/>
            </p:nvSpPr>
            <p:spPr>
              <a:xfrm>
                <a:off x="568958" y="4958080"/>
                <a:ext cx="1318661" cy="144272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62656" y="5049686"/>
                <a:ext cx="2479040" cy="128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10</a:t>
                </a:r>
                <a:r>
                  <a:rPr kumimoji="1" lang="ja-JP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：</a:t>
                </a:r>
                <a:r>
                  <a:rPr kumimoji="1" lang="en-US" altLang="ja-JP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00</a:t>
                </a:r>
              </a:p>
              <a:p>
                <a:pPr marL="0" marR="0" lvl="0" indent="0" algn="l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　</a:t>
                </a:r>
                <a:r>
                  <a:rPr kumimoji="1" lang="ja-JP" alt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│</a:t>
                </a:r>
                <a:endParaRPr kumimoji="1" lang="en-US" altLang="ja-JP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  <a:p>
                <a:pPr marL="0" marR="0" lvl="0" indent="0" algn="l" defTabSz="101900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15</a:t>
                </a: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：</a:t>
                </a:r>
                <a:r>
                  <a:rPr kumimoji="1" lang="en-US" altLang="ja-JP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00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269055" y="5172788"/>
              <a:ext cx="39547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スマイルマルシェ</a:t>
              </a:r>
              <a:r>
                <a:rPr kumimoji="1" lang="ja-JP" altLang="en-US" sz="1600" b="1" i="0" u="none" strike="noStrike" kern="1200" cap="none" spc="30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en-US" altLang="ja-JP" sz="16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in </a:t>
              </a:r>
              <a:r>
                <a:rPr kumimoji="1" lang="en-US" altLang="ja-JP" sz="1600" b="1" i="0" u="none" strike="noStrike" kern="1200" cap="none" spc="300" normalizeH="0" baseline="0" noProof="0" dirty="0" err="1" smtClean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Hamadera</a:t>
              </a:r>
              <a:endParaRPr kumimoji="1" lang="en-US" altLang="ja-JP" sz="1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342197" y="5596429"/>
              <a:ext cx="3324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毎月第３土曜日にアプラたかいしで開催している</a:t>
              </a:r>
              <a:endPara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スマイルマルシェが、浜寺公園へおでかけ！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40128" y="6074266"/>
              <a:ext cx="332457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ワークショップやマッサージなどの体験ブースをはじめ、</a:t>
              </a:r>
              <a:endPara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楽しいお店がたくさん出店します。</a:t>
              </a:r>
              <a:endPara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高石市による「宝探し」イベントも！</a:t>
              </a:r>
              <a:endPara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89375" y="6837276"/>
              <a:ext cx="39344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＠大阪府羽衣青少年センター前　　アプラたかいし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Tel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072-267-0018</a:t>
              </a: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3860799" y="6839055"/>
              <a:ext cx="39356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＠浜寺公園 中央エントランス　✉</a:t>
              </a: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fs.academy.otori@gmail.com</a:t>
              </a: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904053" y="5750359"/>
              <a:ext cx="3324575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⼦ども達によるミュージカルや⻄区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PR</a:t>
              </a:r>
              <a:r>
                <a:rPr kumimoji="1" lang="ja-JP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ソングのステージ</a:t>
              </a:r>
              <a:r>
                <a:rPr kumimoji="1" lang="ja-JP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、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パトカー</a:t>
              </a:r>
              <a:r>
                <a:rPr kumimoji="1" lang="ja-JP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や消防ポンプ⾞など働く⾞の展⽰、キッチンカー</a:t>
              </a:r>
              <a:r>
                <a:rPr kumimoji="1" lang="ja-JP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、宝探し</a:t>
              </a:r>
              <a:r>
                <a:rPr kumimoji="1" lang="ja-JP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ゲーム、バルーンアートなど</a:t>
              </a:r>
              <a:r>
                <a:rPr kumimoji="1" lang="ja-JP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、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子ども</a:t>
              </a:r>
              <a:r>
                <a:rPr kumimoji="1" lang="ja-JP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が主役に</a:t>
              </a:r>
              <a:r>
                <a:rPr kumimoji="1" lang="ja-JP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なれる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楽しい</a:t>
              </a:r>
              <a:r>
                <a:rPr kumimoji="1" lang="ja-JP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イベントを開催！</a:t>
              </a: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70" name="フローチャート: 処理 69"/>
            <p:cNvSpPr/>
            <p:nvPr/>
          </p:nvSpPr>
          <p:spPr>
            <a:xfrm>
              <a:off x="235951" y="2530029"/>
              <a:ext cx="657017" cy="368060"/>
            </a:xfrm>
            <a:prstGeom prst="flowChartProcess">
              <a:avLst/>
            </a:prstGeom>
            <a:solidFill>
              <a:srgbClr val="CD6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フローチャート: 処理 72"/>
            <p:cNvSpPr/>
            <p:nvPr/>
          </p:nvSpPr>
          <p:spPr>
            <a:xfrm>
              <a:off x="253360" y="2919405"/>
              <a:ext cx="640302" cy="368060"/>
            </a:xfrm>
            <a:prstGeom prst="flowChart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フローチャート: 処理 73"/>
            <p:cNvSpPr/>
            <p:nvPr/>
          </p:nvSpPr>
          <p:spPr>
            <a:xfrm>
              <a:off x="6579006" y="2960056"/>
              <a:ext cx="575526" cy="368060"/>
            </a:xfrm>
            <a:prstGeom prst="flowChartProcess">
              <a:avLst/>
            </a:pr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240480" y="2521382"/>
              <a:ext cx="920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記念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フォーラム</a:t>
              </a: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279707" y="2893011"/>
              <a:ext cx="920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スマイル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マルシェ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6579006" y="2989958"/>
              <a:ext cx="920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+mn-cs"/>
                </a:rPr>
                <a:t>MIRAI</a:t>
              </a:r>
              <a:endPara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endParaRPr>
            </a:p>
          </p:txBody>
        </p:sp>
      </p:grpSp>
      <p:sp>
        <p:nvSpPr>
          <p:cNvPr id="6" name="角丸四角形 5"/>
          <p:cNvSpPr/>
          <p:nvPr/>
        </p:nvSpPr>
        <p:spPr>
          <a:xfrm>
            <a:off x="-6156960" y="2438400"/>
            <a:ext cx="4897120" cy="2946400"/>
          </a:xfrm>
          <a:prstGeom prst="round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7883" y="10195482"/>
            <a:ext cx="702306" cy="687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16" y="10243001"/>
            <a:ext cx="1281930" cy="6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テキスト ボックス 55"/>
          <p:cNvSpPr txBox="1"/>
          <p:nvPr/>
        </p:nvSpPr>
        <p:spPr>
          <a:xfrm>
            <a:off x="3947307" y="7953878"/>
            <a:ext cx="3954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浜寺公園</a:t>
            </a:r>
            <a:r>
              <a:rPr kumimoji="1" lang="en-US" altLang="ja-JP" sz="1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150</a:t>
            </a:r>
            <a:r>
              <a:rPr kumimoji="1" lang="ja-JP" altLang="en-US" sz="1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周年記念イベント</a:t>
            </a:r>
            <a:endParaRPr kumimoji="1" lang="en-US" altLang="ja-JP" sz="1000" b="1" i="0" u="none" strike="noStrike" kern="1200" cap="none" spc="3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937876" y="8126912"/>
            <a:ext cx="3954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子どもが主役「</a:t>
            </a:r>
            <a:r>
              <a:rPr kumimoji="1" lang="en-US" altLang="ja-JP" sz="16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MIRAI</a:t>
            </a:r>
            <a:r>
              <a:rPr kumimoji="1" lang="ja-JP" altLang="en-US" sz="16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」</a:t>
            </a:r>
            <a:endParaRPr kumimoji="1" lang="en-US" altLang="ja-JP" sz="1600" b="1" i="0" u="none" strike="noStrike" kern="1200" cap="none" spc="3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～みんなみんなつながっている～</a:t>
            </a:r>
            <a:endParaRPr kumimoji="1" lang="en-US" altLang="ja-JP" sz="1400" b="1" i="0" u="none" strike="noStrike" kern="1200" cap="none" spc="3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grpSp>
        <p:nvGrpSpPr>
          <p:cNvPr id="85" name="グループ化 84"/>
          <p:cNvGrpSpPr/>
          <p:nvPr/>
        </p:nvGrpSpPr>
        <p:grpSpPr>
          <a:xfrm>
            <a:off x="222468" y="142817"/>
            <a:ext cx="1261236" cy="338554"/>
            <a:chOff x="508538" y="7321435"/>
            <a:chExt cx="1261236" cy="338554"/>
          </a:xfrm>
        </p:grpSpPr>
        <p:sp>
          <p:nvSpPr>
            <p:cNvPr id="60" name="角丸四角形 59"/>
            <p:cNvSpPr/>
            <p:nvPr/>
          </p:nvSpPr>
          <p:spPr>
            <a:xfrm>
              <a:off x="516739" y="7342166"/>
              <a:ext cx="1152504" cy="306467"/>
            </a:xfrm>
            <a:prstGeom prst="roundRect">
              <a:avLst/>
            </a:prstGeom>
            <a:solidFill>
              <a:srgbClr val="321200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508538" y="7321435"/>
              <a:ext cx="1261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参加</a:t>
              </a: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申込書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6166818" y="9152213"/>
            <a:ext cx="1108681" cy="575314"/>
            <a:chOff x="568958" y="4958080"/>
            <a:chExt cx="2572738" cy="1442720"/>
          </a:xfrm>
        </p:grpSpPr>
        <p:sp>
          <p:nvSpPr>
            <p:cNvPr id="53" name="フローチャート: 結合子 52"/>
            <p:cNvSpPr/>
            <p:nvPr/>
          </p:nvSpPr>
          <p:spPr>
            <a:xfrm>
              <a:off x="568958" y="4958080"/>
              <a:ext cx="1318661" cy="144272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62657" y="5049687"/>
              <a:ext cx="2479039" cy="1273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10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：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00</a:t>
              </a: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　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 │</a:t>
              </a:r>
              <a:endPara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  <a:p>
              <a:pPr marL="0" marR="0" lvl="0" indent="0" algn="l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18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：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00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205397" y="540463"/>
            <a:ext cx="7217603" cy="2362860"/>
            <a:chOff x="403685" y="731582"/>
            <a:chExt cx="9431482" cy="4033741"/>
          </a:xfrm>
        </p:grpSpPr>
        <p:sp>
          <p:nvSpPr>
            <p:cNvPr id="88" name="フローチャート: 処理 87"/>
            <p:cNvSpPr/>
            <p:nvPr/>
          </p:nvSpPr>
          <p:spPr>
            <a:xfrm>
              <a:off x="2253517" y="996538"/>
              <a:ext cx="7581649" cy="93472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フローチャート: 処理 88"/>
            <p:cNvSpPr/>
            <p:nvPr/>
          </p:nvSpPr>
          <p:spPr>
            <a:xfrm>
              <a:off x="2253517" y="1945352"/>
              <a:ext cx="7581649" cy="934721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フローチャート: 処理 89"/>
            <p:cNvSpPr/>
            <p:nvPr/>
          </p:nvSpPr>
          <p:spPr>
            <a:xfrm>
              <a:off x="2249225" y="3826743"/>
              <a:ext cx="7585942" cy="93472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フローチャート: 処理 90"/>
            <p:cNvSpPr/>
            <p:nvPr/>
          </p:nvSpPr>
          <p:spPr>
            <a:xfrm>
              <a:off x="407546" y="992387"/>
              <a:ext cx="1841679" cy="934721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フローチャート: 処理 91"/>
            <p:cNvSpPr/>
            <p:nvPr/>
          </p:nvSpPr>
          <p:spPr>
            <a:xfrm>
              <a:off x="407544" y="1943385"/>
              <a:ext cx="1841679" cy="93472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フローチャート: 処理 92"/>
            <p:cNvSpPr/>
            <p:nvPr/>
          </p:nvSpPr>
          <p:spPr>
            <a:xfrm>
              <a:off x="407544" y="2884222"/>
              <a:ext cx="1841279" cy="93472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フローチャート: 処理 93"/>
            <p:cNvSpPr/>
            <p:nvPr/>
          </p:nvSpPr>
          <p:spPr>
            <a:xfrm>
              <a:off x="407545" y="3830603"/>
              <a:ext cx="1841679" cy="934720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フローチャート: 処理 94"/>
            <p:cNvSpPr/>
            <p:nvPr/>
          </p:nvSpPr>
          <p:spPr>
            <a:xfrm>
              <a:off x="403685" y="731582"/>
              <a:ext cx="1841679" cy="250707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フローチャート: 処理 95"/>
            <p:cNvSpPr/>
            <p:nvPr/>
          </p:nvSpPr>
          <p:spPr>
            <a:xfrm>
              <a:off x="2253519" y="740697"/>
              <a:ext cx="7581648" cy="253874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9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8" name="フローチャート: 処理 107"/>
          <p:cNvSpPr/>
          <p:nvPr/>
        </p:nvSpPr>
        <p:spPr>
          <a:xfrm>
            <a:off x="1621319" y="1808528"/>
            <a:ext cx="5801681" cy="5474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8120" y="496372"/>
            <a:ext cx="848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フリガナ</a:t>
            </a:r>
            <a:endParaRPr kumimoji="1" lang="ja-JP" altLang="en-US" sz="9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3382" y="826839"/>
            <a:ext cx="1118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申込者名</a:t>
            </a:r>
            <a:endParaRPr kumimoji="1" lang="ja-JP" altLang="en-US" sz="11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4205" y="1389106"/>
            <a:ext cx="70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住所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5498" y="1861595"/>
            <a:ext cx="12879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電話番号（</a:t>
            </a:r>
            <a:r>
              <a:rPr kumimoji="1" lang="en-US" altLang="ja-JP" sz="11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FAX</a:t>
            </a:r>
            <a:r>
              <a:rPr kumimoji="1" lang="ja-JP" altLang="en-US" sz="11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番号）</a:t>
            </a:r>
            <a:endParaRPr kumimoji="1" lang="en-US" altLang="ja-JP" sz="1100" b="0" i="0" u="none" strike="noStrike" kern="1200" cap="none" spc="3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9187" y="2490229"/>
            <a:ext cx="1493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メールアドレス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21319" y="1264488"/>
            <a:ext cx="2847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〒　　　　　</a:t>
            </a:r>
            <a:r>
              <a:rPr kumimoji="1" lang="en-US" altLang="ja-JP" sz="9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―</a:t>
            </a:r>
            <a:endParaRPr kumimoji="1" lang="ja-JP" altLang="en-US" sz="9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32857" y="1805428"/>
            <a:ext cx="428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9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TEL</a:t>
            </a:r>
            <a:r>
              <a:rPr kumimoji="1" lang="ja-JP" alt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）</a:t>
            </a:r>
            <a:r>
              <a:rPr kumimoji="1" lang="ja-JP" alt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　　　　　</a:t>
            </a:r>
            <a:r>
              <a:rPr kumimoji="1" lang="en-US" altLang="ja-JP" sz="1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―</a:t>
            </a:r>
            <a:r>
              <a:rPr kumimoji="1" lang="ja-JP" altLang="en-US" sz="1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　　　　　</a:t>
            </a:r>
            <a:r>
              <a:rPr kumimoji="1" lang="en-US" altLang="ja-JP" sz="1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―</a:t>
            </a:r>
            <a:endParaRPr kumimoji="1" lang="ja-JP" altLang="en-US" sz="1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67" y="9129702"/>
            <a:ext cx="661952" cy="661952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2739933" y="7753380"/>
            <a:ext cx="990453" cy="3178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44925" y="7780132"/>
            <a:ext cx="11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高石市主催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415765" y="7790336"/>
            <a:ext cx="1244486" cy="582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396515" y="7811102"/>
            <a:ext cx="13053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「浜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寺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公園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150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周年記念イベント」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実行委員会主催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24025" y="1466771"/>
            <a:ext cx="554785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46105" y="2440128"/>
            <a:ext cx="434166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6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　　　　　　　＠</a:t>
            </a:r>
            <a:endParaRPr kumimoji="1" lang="ja-JP" altLang="en-US" sz="200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205773" y="10276410"/>
            <a:ext cx="354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主催：大阪府鳳土木事務所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共催：浜寺公園開設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150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周年連絡会議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993594" y="502835"/>
            <a:ext cx="2273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フリガナ記入</a:t>
            </a:r>
            <a:endParaRPr kumimoji="1" lang="ja-JP" altLang="en-US" sz="900" b="0" i="0" u="none" strike="noStrike" kern="1200" cap="none" spc="30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1047">
            <a:off x="2586122" y="7198901"/>
            <a:ext cx="1882242" cy="1465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038">
            <a:off x="4926484" y="3161354"/>
            <a:ext cx="2237984" cy="132730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1" y="6267439"/>
            <a:ext cx="1256594" cy="9424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テキスト ボックス 18"/>
          <p:cNvSpPr txBox="1"/>
          <p:nvPr/>
        </p:nvSpPr>
        <p:spPr>
          <a:xfrm>
            <a:off x="296614" y="7177391"/>
            <a:ext cx="1364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大阪府羽衣青少年センター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6889" y="7342195"/>
            <a:ext cx="1028042" cy="7165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0000">
            <a:off x="5460702" y="7365892"/>
            <a:ext cx="694418" cy="576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9021" y="7183194"/>
            <a:ext cx="488160" cy="126560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2152477" y="2055208"/>
            <a:ext cx="428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spc="3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900" spc="3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</a:t>
            </a:r>
            <a:r>
              <a:rPr lang="ja-JP" altLang="en-US" sz="900" spc="3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kumimoji="1" lang="ja-JP" alt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　　</a:t>
            </a:r>
            <a:r>
              <a:rPr kumimoji="1" lang="ja-JP" alt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en-US" altLang="ja-JP" sz="1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―</a:t>
            </a:r>
            <a:r>
              <a:rPr kumimoji="1" lang="ja-JP" altLang="en-US" sz="1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　　　　　</a:t>
            </a:r>
            <a:r>
              <a:rPr kumimoji="1" lang="en-US" altLang="ja-JP" sz="1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―</a:t>
            </a:r>
            <a:endParaRPr kumimoji="1" lang="ja-JP" altLang="en-US" sz="1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9959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632</Words>
  <Application>Microsoft Office PowerPoint</Application>
  <PresentationFormat>ユーザー設定</PresentationFormat>
  <Paragraphs>99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ＤＦＧ平成ゴシック体W5</vt:lpstr>
      <vt:lpstr>ＤＦＧ平成ゴシック体W9</vt:lpstr>
      <vt:lpstr>ＤＦＧ平成明朝体W7</vt:lpstr>
      <vt:lpstr>HGPｺﾞｼｯｸE</vt:lpstr>
      <vt:lpstr>HGP創英角ｺﾞｼｯｸUB</vt:lpstr>
      <vt:lpstr>HGP創英角ﾎﾟｯﾌﾟ体</vt:lpstr>
      <vt:lpstr>HGS創英角ｺﾞｼｯｸUB</vt:lpstr>
      <vt:lpstr>HG行書体</vt:lpstr>
      <vt:lpstr>Meiryo UI</vt:lpstr>
      <vt:lpstr>ＭＳ Ｐゴシック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2017-01-19T10:46:38Z</dcterms:created>
  <dcterms:modified xsi:type="dcterms:W3CDTF">2023-08-17T06:13:21Z</dcterms:modified>
</cp:coreProperties>
</file>