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6"/>
  </p:notesMasterIdLst>
  <p:handoutMasterIdLst>
    <p:handoutMasterId r:id="rId7"/>
  </p:handoutMasterIdLst>
  <p:sldIdLst>
    <p:sldId id="296" r:id="rId5"/>
  </p:sldIdLst>
  <p:sldSz cx="15119350" cy="10728325"/>
  <p:notesSz cx="673893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9" userDrawn="1">
          <p15:clr>
            <a:srgbClr val="A4A3A4"/>
          </p15:clr>
        </p15:guide>
        <p15:guide id="2" pos="47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DE9B"/>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434" autoAdjust="0"/>
  </p:normalViewPr>
  <p:slideViewPr>
    <p:cSldViewPr snapToGrid="0" showGuides="1">
      <p:cViewPr varScale="1">
        <p:scale>
          <a:sx n="70" d="100"/>
          <a:sy n="70" d="100"/>
        </p:scale>
        <p:origin x="480" y="78"/>
      </p:cViewPr>
      <p:guideLst>
        <p:guide orient="horz" pos="3379"/>
        <p:guide pos="47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2920423" cy="495379"/>
          </a:xfrm>
          <a:prstGeom prst="rect">
            <a:avLst/>
          </a:prstGeom>
        </p:spPr>
        <p:txBody>
          <a:bodyPr vert="horz" lIns="62483" tIns="31241" rIns="62483" bIns="31241" rtlCol="0"/>
          <a:lstStyle>
            <a:lvl1pPr algn="l">
              <a:defRPr sz="800"/>
            </a:lvl1pPr>
          </a:lstStyle>
          <a:p>
            <a:endParaRPr kumimoji="1" lang="ja-JP" altLang="en-US"/>
          </a:p>
        </p:txBody>
      </p:sp>
      <p:sp>
        <p:nvSpPr>
          <p:cNvPr id="3" name="日付プレースホルダー 2"/>
          <p:cNvSpPr>
            <a:spLocks noGrp="1"/>
          </p:cNvSpPr>
          <p:nvPr>
            <p:ph type="dt" sz="quarter" idx="1"/>
          </p:nvPr>
        </p:nvSpPr>
        <p:spPr>
          <a:xfrm>
            <a:off x="3817443" y="3"/>
            <a:ext cx="2920423" cy="495379"/>
          </a:xfrm>
          <a:prstGeom prst="rect">
            <a:avLst/>
          </a:prstGeom>
        </p:spPr>
        <p:txBody>
          <a:bodyPr vert="horz" lIns="62483" tIns="31241" rIns="62483" bIns="31241" rtlCol="0"/>
          <a:lstStyle>
            <a:lvl1pPr algn="r">
              <a:defRPr sz="800"/>
            </a:lvl1pPr>
          </a:lstStyle>
          <a:p>
            <a:fld id="{BF1BF329-EDCD-4A0A-8800-771AF39B95FF}" type="datetimeFigureOut">
              <a:rPr kumimoji="1" lang="ja-JP" altLang="en-US" smtClean="0"/>
              <a:t>2025/4/15</a:t>
            </a:fld>
            <a:endParaRPr kumimoji="1" lang="ja-JP" altLang="en-US"/>
          </a:p>
        </p:txBody>
      </p:sp>
      <p:sp>
        <p:nvSpPr>
          <p:cNvPr id="4" name="フッター プレースホルダー 3"/>
          <p:cNvSpPr>
            <a:spLocks noGrp="1"/>
          </p:cNvSpPr>
          <p:nvPr>
            <p:ph type="ftr" sz="quarter" idx="2"/>
          </p:nvPr>
        </p:nvSpPr>
        <p:spPr>
          <a:xfrm>
            <a:off x="4" y="9377285"/>
            <a:ext cx="2920423" cy="495379"/>
          </a:xfrm>
          <a:prstGeom prst="rect">
            <a:avLst/>
          </a:prstGeom>
        </p:spPr>
        <p:txBody>
          <a:bodyPr vert="horz" lIns="62483" tIns="31241" rIns="62483" bIns="31241" rtlCol="0" anchor="b"/>
          <a:lstStyle>
            <a:lvl1pPr algn="l">
              <a:defRPr sz="800"/>
            </a:lvl1pPr>
          </a:lstStyle>
          <a:p>
            <a:endParaRPr kumimoji="1" lang="ja-JP" altLang="en-US"/>
          </a:p>
        </p:txBody>
      </p:sp>
      <p:sp>
        <p:nvSpPr>
          <p:cNvPr id="5" name="スライド番号プレースホルダー 4"/>
          <p:cNvSpPr>
            <a:spLocks noGrp="1"/>
          </p:cNvSpPr>
          <p:nvPr>
            <p:ph type="sldNum" sz="quarter" idx="3"/>
          </p:nvPr>
        </p:nvSpPr>
        <p:spPr>
          <a:xfrm>
            <a:off x="3817443" y="9377285"/>
            <a:ext cx="2920423" cy="495379"/>
          </a:xfrm>
          <a:prstGeom prst="rect">
            <a:avLst/>
          </a:prstGeom>
        </p:spPr>
        <p:txBody>
          <a:bodyPr vert="horz" lIns="62483" tIns="31241" rIns="62483" bIns="31241" rtlCol="0" anchor="b"/>
          <a:lstStyle>
            <a:lvl1pPr algn="r">
              <a:defRPr sz="800"/>
            </a:lvl1pPr>
          </a:lstStyle>
          <a:p>
            <a:fld id="{5330B909-BE97-42EE-AA8C-1A8B3EABE922}" type="slidenum">
              <a:rPr kumimoji="1" lang="ja-JP" altLang="en-US" smtClean="0"/>
              <a:t>‹#›</a:t>
            </a:fld>
            <a:endParaRPr kumimoji="1" lang="ja-JP" altLang="en-US"/>
          </a:p>
        </p:txBody>
      </p:sp>
    </p:spTree>
    <p:extLst>
      <p:ext uri="{BB962C8B-B14F-4D97-AF65-F5344CB8AC3E}">
        <p14:creationId xmlns:p14="http://schemas.microsoft.com/office/powerpoint/2010/main" val="12419914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4"/>
            <a:ext cx="2920423" cy="495379"/>
          </a:xfrm>
          <a:prstGeom prst="rect">
            <a:avLst/>
          </a:prstGeom>
        </p:spPr>
        <p:txBody>
          <a:bodyPr vert="horz" lIns="62474" tIns="31239" rIns="62474" bIns="31239" rtlCol="0"/>
          <a:lstStyle>
            <a:lvl1pPr algn="l">
              <a:defRPr sz="800"/>
            </a:lvl1pPr>
          </a:lstStyle>
          <a:p>
            <a:endParaRPr kumimoji="1" lang="ja-JP" altLang="en-US"/>
          </a:p>
        </p:txBody>
      </p:sp>
      <p:sp>
        <p:nvSpPr>
          <p:cNvPr id="3" name="日付プレースホルダー 2"/>
          <p:cNvSpPr>
            <a:spLocks noGrp="1"/>
          </p:cNvSpPr>
          <p:nvPr>
            <p:ph type="dt" idx="1"/>
          </p:nvPr>
        </p:nvSpPr>
        <p:spPr>
          <a:xfrm>
            <a:off x="3817443" y="4"/>
            <a:ext cx="2920423" cy="495379"/>
          </a:xfrm>
          <a:prstGeom prst="rect">
            <a:avLst/>
          </a:prstGeom>
        </p:spPr>
        <p:txBody>
          <a:bodyPr vert="horz" lIns="62474" tIns="31239" rIns="62474" bIns="31239" rtlCol="0"/>
          <a:lstStyle>
            <a:lvl1pPr algn="r">
              <a:defRPr sz="800"/>
            </a:lvl1pPr>
          </a:lstStyle>
          <a:p>
            <a:fld id="{D4B34377-7E25-4106-A67B-EA64E8B2B132}" type="datetimeFigureOut">
              <a:rPr kumimoji="1" lang="ja-JP" altLang="en-US" smtClean="0"/>
              <a:t>2025/4/15</a:t>
            </a:fld>
            <a:endParaRPr kumimoji="1" lang="ja-JP" altLang="en-US"/>
          </a:p>
        </p:txBody>
      </p:sp>
      <p:sp>
        <p:nvSpPr>
          <p:cNvPr id="4" name="スライド イメージ プレースホルダー 3"/>
          <p:cNvSpPr>
            <a:spLocks noGrp="1" noRot="1" noChangeAspect="1"/>
          </p:cNvSpPr>
          <p:nvPr>
            <p:ph type="sldImg" idx="2"/>
          </p:nvPr>
        </p:nvSpPr>
        <p:spPr>
          <a:xfrm>
            <a:off x="1022350" y="1236663"/>
            <a:ext cx="4694238" cy="3332162"/>
          </a:xfrm>
          <a:prstGeom prst="rect">
            <a:avLst/>
          </a:prstGeom>
          <a:noFill/>
          <a:ln w="12700">
            <a:solidFill>
              <a:prstClr val="black"/>
            </a:solidFill>
          </a:ln>
        </p:spPr>
        <p:txBody>
          <a:bodyPr vert="horz" lIns="62474" tIns="31239" rIns="62474" bIns="31239" rtlCol="0" anchor="ctr"/>
          <a:lstStyle/>
          <a:p>
            <a:endParaRPr lang="ja-JP" altLang="en-US"/>
          </a:p>
        </p:txBody>
      </p:sp>
      <p:sp>
        <p:nvSpPr>
          <p:cNvPr id="5" name="ノート プレースホルダー 4"/>
          <p:cNvSpPr>
            <a:spLocks noGrp="1"/>
          </p:cNvSpPr>
          <p:nvPr>
            <p:ph type="body" sz="quarter" idx="3"/>
          </p:nvPr>
        </p:nvSpPr>
        <p:spPr>
          <a:xfrm>
            <a:off x="674110" y="4750842"/>
            <a:ext cx="5390721" cy="3887745"/>
          </a:xfrm>
          <a:prstGeom prst="rect">
            <a:avLst/>
          </a:prstGeom>
        </p:spPr>
        <p:txBody>
          <a:bodyPr vert="horz" lIns="62474" tIns="31239" rIns="62474" bIns="3123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377287"/>
            <a:ext cx="2920423" cy="495379"/>
          </a:xfrm>
          <a:prstGeom prst="rect">
            <a:avLst/>
          </a:prstGeom>
        </p:spPr>
        <p:txBody>
          <a:bodyPr vert="horz" lIns="62474" tIns="31239" rIns="62474" bIns="31239"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17443" y="9377287"/>
            <a:ext cx="2920423" cy="495379"/>
          </a:xfrm>
          <a:prstGeom prst="rect">
            <a:avLst/>
          </a:prstGeom>
        </p:spPr>
        <p:txBody>
          <a:bodyPr vert="horz" lIns="62474" tIns="31239" rIns="62474" bIns="31239" rtlCol="0" anchor="b"/>
          <a:lstStyle>
            <a:lvl1pPr algn="r">
              <a:defRPr sz="800"/>
            </a:lvl1pPr>
          </a:lstStyle>
          <a:p>
            <a:fld id="{8BAD086E-579A-4EC0-9AEC-9B55B3824FD6}" type="slidenum">
              <a:rPr kumimoji="1" lang="ja-JP" altLang="en-US" smtClean="0"/>
              <a:t>‹#›</a:t>
            </a:fld>
            <a:endParaRPr kumimoji="1" lang="ja-JP" altLang="en-US"/>
          </a:p>
        </p:txBody>
      </p:sp>
    </p:spTree>
    <p:extLst>
      <p:ext uri="{BB962C8B-B14F-4D97-AF65-F5344CB8AC3E}">
        <p14:creationId xmlns:p14="http://schemas.microsoft.com/office/powerpoint/2010/main" val="40457305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4213" y="855663"/>
            <a:ext cx="3246437" cy="230505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0860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55771"/>
            <a:ext cx="12851448" cy="3735046"/>
          </a:xfrm>
        </p:spPr>
        <p:txBody>
          <a:bodyPr anchor="b"/>
          <a:lstStyle>
            <a:lvl1pPr algn="ctr">
              <a:defRPr sz="9386"/>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34855"/>
            <a:ext cx="11339513" cy="2590194"/>
          </a:xfrm>
        </p:spPr>
        <p:txBody>
          <a:bodyPr/>
          <a:lstStyle>
            <a:lvl1pPr marL="0" indent="0" algn="ctr">
              <a:buNone/>
              <a:defRPr sz="3755"/>
            </a:lvl1pPr>
            <a:lvl2pPr marL="715244" indent="0" algn="ctr">
              <a:buNone/>
              <a:defRPr sz="3129"/>
            </a:lvl2pPr>
            <a:lvl3pPr marL="1430487" indent="0" algn="ctr">
              <a:buNone/>
              <a:defRPr sz="2816"/>
            </a:lvl3pPr>
            <a:lvl4pPr marL="2145731" indent="0" algn="ctr">
              <a:buNone/>
              <a:defRPr sz="2503"/>
            </a:lvl4pPr>
            <a:lvl5pPr marL="2860975" indent="0" algn="ctr">
              <a:buNone/>
              <a:defRPr sz="2503"/>
            </a:lvl5pPr>
            <a:lvl6pPr marL="3576218" indent="0" algn="ctr">
              <a:buNone/>
              <a:defRPr sz="2503"/>
            </a:lvl6pPr>
            <a:lvl7pPr marL="4291462" indent="0" algn="ctr">
              <a:buNone/>
              <a:defRPr sz="2503"/>
            </a:lvl7pPr>
            <a:lvl8pPr marL="5006706" indent="0" algn="ctr">
              <a:buNone/>
              <a:defRPr sz="2503"/>
            </a:lvl8pPr>
            <a:lvl9pPr marL="5721949" indent="0" algn="ctr">
              <a:buNone/>
              <a:defRPr sz="250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F48FAA-6B69-451B-94F9-B9AFB2A58CFB}"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15071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A580FB-9490-40CE-9F0C-17E534955E0A}"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90769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71184"/>
            <a:ext cx="3260110" cy="9091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71184"/>
            <a:ext cx="9591338" cy="909176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1CCB6-67FA-4CEA-9A3D-58801920BFE4}"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89878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C2DB8C-9621-4DB7-9A36-6FED80837DC5}"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7371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74634"/>
            <a:ext cx="13040439" cy="4462684"/>
          </a:xfrm>
        </p:spPr>
        <p:txBody>
          <a:bodyPr anchor="b"/>
          <a:lstStyle>
            <a:lvl1pPr>
              <a:defRPr sz="938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79537"/>
            <a:ext cx="13040439" cy="2346820"/>
          </a:xfrm>
        </p:spPr>
        <p:txBody>
          <a:bodyPr/>
          <a:lstStyle>
            <a:lvl1pPr marL="0" indent="0">
              <a:buNone/>
              <a:defRPr sz="3755">
                <a:solidFill>
                  <a:schemeClr val="tx1"/>
                </a:solidFill>
              </a:defRPr>
            </a:lvl1pPr>
            <a:lvl2pPr marL="715244" indent="0">
              <a:buNone/>
              <a:defRPr sz="3129">
                <a:solidFill>
                  <a:schemeClr val="tx1">
                    <a:tint val="75000"/>
                  </a:schemeClr>
                </a:solidFill>
              </a:defRPr>
            </a:lvl2pPr>
            <a:lvl3pPr marL="1430487" indent="0">
              <a:buNone/>
              <a:defRPr sz="2816">
                <a:solidFill>
                  <a:schemeClr val="tx1">
                    <a:tint val="75000"/>
                  </a:schemeClr>
                </a:solidFill>
              </a:defRPr>
            </a:lvl3pPr>
            <a:lvl4pPr marL="2145731" indent="0">
              <a:buNone/>
              <a:defRPr sz="2503">
                <a:solidFill>
                  <a:schemeClr val="tx1">
                    <a:tint val="75000"/>
                  </a:schemeClr>
                </a:solidFill>
              </a:defRPr>
            </a:lvl4pPr>
            <a:lvl5pPr marL="2860975" indent="0">
              <a:buNone/>
              <a:defRPr sz="2503">
                <a:solidFill>
                  <a:schemeClr val="tx1">
                    <a:tint val="75000"/>
                  </a:schemeClr>
                </a:solidFill>
              </a:defRPr>
            </a:lvl5pPr>
            <a:lvl6pPr marL="3576218" indent="0">
              <a:buNone/>
              <a:defRPr sz="2503">
                <a:solidFill>
                  <a:schemeClr val="tx1">
                    <a:tint val="75000"/>
                  </a:schemeClr>
                </a:solidFill>
              </a:defRPr>
            </a:lvl6pPr>
            <a:lvl7pPr marL="4291462" indent="0">
              <a:buNone/>
              <a:defRPr sz="2503">
                <a:solidFill>
                  <a:schemeClr val="tx1">
                    <a:tint val="75000"/>
                  </a:schemeClr>
                </a:solidFill>
              </a:defRPr>
            </a:lvl7pPr>
            <a:lvl8pPr marL="5006706" indent="0">
              <a:buNone/>
              <a:defRPr sz="2503">
                <a:solidFill>
                  <a:schemeClr val="tx1">
                    <a:tint val="75000"/>
                  </a:schemeClr>
                </a:solidFill>
              </a:defRPr>
            </a:lvl8pPr>
            <a:lvl9pPr marL="5721949" indent="0">
              <a:buNone/>
              <a:defRPr sz="25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93A5F26-33AA-480F-82E8-D38AE240C591}"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10280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7A0A2F-A8FD-45A7-AD79-A997F88B51D2}"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336987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71186"/>
            <a:ext cx="13040439" cy="207364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9931"/>
            <a:ext cx="63961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4" name="Content Placeholder 3"/>
          <p:cNvSpPr>
            <a:spLocks noGrp="1"/>
          </p:cNvSpPr>
          <p:nvPr>
            <p:ph sz="half" idx="2"/>
          </p:nvPr>
        </p:nvSpPr>
        <p:spPr>
          <a:xfrm>
            <a:off x="1041426" y="3918819"/>
            <a:ext cx="63961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9931"/>
            <a:ext cx="64276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6" name="Content Placeholder 5"/>
          <p:cNvSpPr>
            <a:spLocks noGrp="1"/>
          </p:cNvSpPr>
          <p:nvPr>
            <p:ph sz="quarter" idx="4"/>
          </p:nvPr>
        </p:nvSpPr>
        <p:spPr>
          <a:xfrm>
            <a:off x="7654172" y="3918819"/>
            <a:ext cx="64276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3AAC5-A097-40BE-A9A6-13C7C8236289}" type="datetime1">
              <a:rPr kumimoji="1" lang="ja-JP" altLang="en-US" smtClean="0"/>
              <a:t>2025/4/15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85454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F454D4-9F4A-4335-9CB1-E24241DA743E}" type="datetime1">
              <a:rPr kumimoji="1" lang="ja-JP" altLang="en-US" smtClean="0"/>
              <a:t>2025/4/15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64254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F4D80-7E3A-4A60-AECC-00965EF9E4AE}" type="datetime1">
              <a:rPr kumimoji="1" lang="ja-JP" altLang="en-US" smtClean="0"/>
              <a:t>2025/4/15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76428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44683"/>
            <a:ext cx="7654171" cy="7624064"/>
          </a:xfrm>
        </p:spPr>
        <p:txBody>
          <a:bodyPr/>
          <a:lstStyle>
            <a:lvl1pPr>
              <a:defRPr sz="5006"/>
            </a:lvl1pPr>
            <a:lvl2pPr>
              <a:defRPr sz="4380"/>
            </a:lvl2pPr>
            <a:lvl3pPr>
              <a:defRPr sz="3755"/>
            </a:lvl3pPr>
            <a:lvl4pPr>
              <a:defRPr sz="3129"/>
            </a:lvl4pPr>
            <a:lvl5pPr>
              <a:defRPr sz="3129"/>
            </a:lvl5pPr>
            <a:lvl6pPr>
              <a:defRPr sz="3129"/>
            </a:lvl6pPr>
            <a:lvl7pPr>
              <a:defRPr sz="3129"/>
            </a:lvl7pPr>
            <a:lvl8pPr>
              <a:defRPr sz="3129"/>
            </a:lvl8pPr>
            <a:lvl9pPr>
              <a:defRPr sz="312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27714-E29E-4426-84A7-44F8576CD563}"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59453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44683"/>
            <a:ext cx="7654171" cy="7624064"/>
          </a:xfrm>
        </p:spPr>
        <p:txBody>
          <a:bodyPr anchor="t"/>
          <a:lstStyle>
            <a:lvl1pPr marL="0" indent="0">
              <a:buNone/>
              <a:defRPr sz="5006"/>
            </a:lvl1pPr>
            <a:lvl2pPr marL="715244" indent="0">
              <a:buNone/>
              <a:defRPr sz="4380"/>
            </a:lvl2pPr>
            <a:lvl3pPr marL="1430487" indent="0">
              <a:buNone/>
              <a:defRPr sz="3755"/>
            </a:lvl3pPr>
            <a:lvl4pPr marL="2145731" indent="0">
              <a:buNone/>
              <a:defRPr sz="3129"/>
            </a:lvl4pPr>
            <a:lvl5pPr marL="2860975" indent="0">
              <a:buNone/>
              <a:defRPr sz="3129"/>
            </a:lvl5pPr>
            <a:lvl6pPr marL="3576218" indent="0">
              <a:buNone/>
              <a:defRPr sz="3129"/>
            </a:lvl6pPr>
            <a:lvl7pPr marL="4291462" indent="0">
              <a:buNone/>
              <a:defRPr sz="3129"/>
            </a:lvl7pPr>
            <a:lvl8pPr marL="5006706" indent="0">
              <a:buNone/>
              <a:defRPr sz="3129"/>
            </a:lvl8pPr>
            <a:lvl9pPr marL="5721949" indent="0">
              <a:buNone/>
              <a:defRPr sz="3129"/>
            </a:lvl9pPr>
          </a:lstStyle>
          <a:p>
            <a:r>
              <a:rPr lang="ja-JP" altLang="en-US"/>
              <a:t>図を追加</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B5614D-11E5-4C16-AB2F-6059BE701DB3}"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06962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71186"/>
            <a:ext cx="13040439" cy="207364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55920"/>
            <a:ext cx="13040439" cy="680702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43570"/>
            <a:ext cx="3401854" cy="571184"/>
          </a:xfrm>
          <a:prstGeom prst="rect">
            <a:avLst/>
          </a:prstGeom>
        </p:spPr>
        <p:txBody>
          <a:bodyPr vert="horz" lIns="91440" tIns="45720" rIns="91440" bIns="45720" rtlCol="0" anchor="ctr"/>
          <a:lstStyle>
            <a:lvl1pPr algn="l">
              <a:defRPr sz="1877">
                <a:solidFill>
                  <a:schemeClr val="tx1">
                    <a:tint val="75000"/>
                  </a:schemeClr>
                </a:solidFill>
              </a:defRPr>
            </a:lvl1pPr>
          </a:lstStyle>
          <a:p>
            <a:fld id="{A219B1AC-1CB7-4527-95E1-D72C3D096162}" type="datetime1">
              <a:rPr kumimoji="1" lang="ja-JP" altLang="en-US" smtClean="0"/>
              <a:t>2025/4/15</a:t>
            </a:fld>
            <a:endParaRPr kumimoji="1" lang="ja-JP" altLang="en-US"/>
          </a:p>
        </p:txBody>
      </p:sp>
      <p:sp>
        <p:nvSpPr>
          <p:cNvPr id="5" name="Footer Placeholder 4"/>
          <p:cNvSpPr>
            <a:spLocks noGrp="1"/>
          </p:cNvSpPr>
          <p:nvPr>
            <p:ph type="ftr" sz="quarter" idx="3"/>
          </p:nvPr>
        </p:nvSpPr>
        <p:spPr>
          <a:xfrm>
            <a:off x="5008285" y="9943570"/>
            <a:ext cx="5102781" cy="571184"/>
          </a:xfrm>
          <a:prstGeom prst="rect">
            <a:avLst/>
          </a:prstGeom>
        </p:spPr>
        <p:txBody>
          <a:bodyPr vert="horz" lIns="91440" tIns="45720" rIns="91440" bIns="45720" rtlCol="0" anchor="ctr"/>
          <a:lstStyle>
            <a:lvl1pPr algn="ctr">
              <a:defRPr sz="1877">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43570"/>
            <a:ext cx="3401854" cy="571184"/>
          </a:xfrm>
          <a:prstGeom prst="rect">
            <a:avLst/>
          </a:prstGeom>
        </p:spPr>
        <p:txBody>
          <a:bodyPr vert="horz" lIns="91440" tIns="45720" rIns="91440" bIns="45720" rtlCol="0" anchor="ctr"/>
          <a:lstStyle>
            <a:lvl1pPr algn="r">
              <a:defRPr sz="1877">
                <a:solidFill>
                  <a:schemeClr val="tx1">
                    <a:tint val="75000"/>
                  </a:schemeClr>
                </a:solidFill>
              </a:defRPr>
            </a:lvl1p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66293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430487" rtl="0" eaLnBrk="1" latinLnBrk="0" hangingPunct="1">
        <a:lnSpc>
          <a:spcPct val="90000"/>
        </a:lnSpc>
        <a:spcBef>
          <a:spcPct val="0"/>
        </a:spcBef>
        <a:buNone/>
        <a:defRPr kumimoji="1" sz="6883" kern="1200">
          <a:solidFill>
            <a:schemeClr val="tx1"/>
          </a:solidFill>
          <a:latin typeface="+mj-lt"/>
          <a:ea typeface="+mj-ea"/>
          <a:cs typeface="+mj-cs"/>
        </a:defRPr>
      </a:lvl1pPr>
    </p:titleStyle>
    <p:bodyStyle>
      <a:lvl1pPr marL="357622" indent="-357622" algn="l" defTabSz="1430487" rtl="0" eaLnBrk="1" latinLnBrk="0" hangingPunct="1">
        <a:lnSpc>
          <a:spcPct val="90000"/>
        </a:lnSpc>
        <a:spcBef>
          <a:spcPts val="1564"/>
        </a:spcBef>
        <a:buFont typeface="Arial" panose="020B0604020202020204" pitchFamily="34" charset="0"/>
        <a:buChar char="•"/>
        <a:defRPr kumimoji="1" sz="4380" kern="1200">
          <a:solidFill>
            <a:schemeClr val="tx1"/>
          </a:solidFill>
          <a:latin typeface="+mn-lt"/>
          <a:ea typeface="+mn-ea"/>
          <a:cs typeface="+mn-cs"/>
        </a:defRPr>
      </a:lvl1pPr>
      <a:lvl2pPr marL="1072866" indent="-357622" algn="l" defTabSz="1430487" rtl="0" eaLnBrk="1" latinLnBrk="0" hangingPunct="1">
        <a:lnSpc>
          <a:spcPct val="90000"/>
        </a:lnSpc>
        <a:spcBef>
          <a:spcPts val="782"/>
        </a:spcBef>
        <a:buFont typeface="Arial" panose="020B0604020202020204" pitchFamily="34" charset="0"/>
        <a:buChar char="•"/>
        <a:defRPr kumimoji="1" sz="3755" kern="1200">
          <a:solidFill>
            <a:schemeClr val="tx1"/>
          </a:solidFill>
          <a:latin typeface="+mn-lt"/>
          <a:ea typeface="+mn-ea"/>
          <a:cs typeface="+mn-cs"/>
        </a:defRPr>
      </a:lvl2pPr>
      <a:lvl3pPr marL="1788109" indent="-357622" algn="l" defTabSz="1430487" rtl="0" eaLnBrk="1" latinLnBrk="0" hangingPunct="1">
        <a:lnSpc>
          <a:spcPct val="90000"/>
        </a:lnSpc>
        <a:spcBef>
          <a:spcPts val="782"/>
        </a:spcBef>
        <a:buFont typeface="Arial" panose="020B0604020202020204" pitchFamily="34" charset="0"/>
        <a:buChar char="•"/>
        <a:defRPr kumimoji="1" sz="3129" kern="1200">
          <a:solidFill>
            <a:schemeClr val="tx1"/>
          </a:solidFill>
          <a:latin typeface="+mn-lt"/>
          <a:ea typeface="+mn-ea"/>
          <a:cs typeface="+mn-cs"/>
        </a:defRPr>
      </a:lvl3pPr>
      <a:lvl4pPr marL="2503353"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4pPr>
      <a:lvl5pPr marL="3218597"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5pPr>
      <a:lvl6pPr marL="3933840"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6pPr>
      <a:lvl7pPr marL="4649084"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7pPr>
      <a:lvl8pPr marL="5364328"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8pPr>
      <a:lvl9pPr marL="6079571"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9pPr>
    </p:bodyStyle>
    <p:otherStyle>
      <a:defPPr>
        <a:defRPr lang="en-US"/>
      </a:defPPr>
      <a:lvl1pPr marL="0" algn="l" defTabSz="1430487" rtl="0" eaLnBrk="1" latinLnBrk="0" hangingPunct="1">
        <a:defRPr kumimoji="1" sz="2816" kern="1200">
          <a:solidFill>
            <a:schemeClr val="tx1"/>
          </a:solidFill>
          <a:latin typeface="+mn-lt"/>
          <a:ea typeface="+mn-ea"/>
          <a:cs typeface="+mn-cs"/>
        </a:defRPr>
      </a:lvl1pPr>
      <a:lvl2pPr marL="715244" algn="l" defTabSz="1430487" rtl="0" eaLnBrk="1" latinLnBrk="0" hangingPunct="1">
        <a:defRPr kumimoji="1" sz="2816" kern="1200">
          <a:solidFill>
            <a:schemeClr val="tx1"/>
          </a:solidFill>
          <a:latin typeface="+mn-lt"/>
          <a:ea typeface="+mn-ea"/>
          <a:cs typeface="+mn-cs"/>
        </a:defRPr>
      </a:lvl2pPr>
      <a:lvl3pPr marL="1430487" algn="l" defTabSz="1430487" rtl="0" eaLnBrk="1" latinLnBrk="0" hangingPunct="1">
        <a:defRPr kumimoji="1" sz="2816" kern="1200">
          <a:solidFill>
            <a:schemeClr val="tx1"/>
          </a:solidFill>
          <a:latin typeface="+mn-lt"/>
          <a:ea typeface="+mn-ea"/>
          <a:cs typeface="+mn-cs"/>
        </a:defRPr>
      </a:lvl3pPr>
      <a:lvl4pPr marL="2145731" algn="l" defTabSz="1430487" rtl="0" eaLnBrk="1" latinLnBrk="0" hangingPunct="1">
        <a:defRPr kumimoji="1" sz="2816" kern="1200">
          <a:solidFill>
            <a:schemeClr val="tx1"/>
          </a:solidFill>
          <a:latin typeface="+mn-lt"/>
          <a:ea typeface="+mn-ea"/>
          <a:cs typeface="+mn-cs"/>
        </a:defRPr>
      </a:lvl4pPr>
      <a:lvl5pPr marL="2860975" algn="l" defTabSz="1430487" rtl="0" eaLnBrk="1" latinLnBrk="0" hangingPunct="1">
        <a:defRPr kumimoji="1" sz="2816" kern="1200">
          <a:solidFill>
            <a:schemeClr val="tx1"/>
          </a:solidFill>
          <a:latin typeface="+mn-lt"/>
          <a:ea typeface="+mn-ea"/>
          <a:cs typeface="+mn-cs"/>
        </a:defRPr>
      </a:lvl5pPr>
      <a:lvl6pPr marL="3576218" algn="l" defTabSz="1430487" rtl="0" eaLnBrk="1" latinLnBrk="0" hangingPunct="1">
        <a:defRPr kumimoji="1" sz="2816" kern="1200">
          <a:solidFill>
            <a:schemeClr val="tx1"/>
          </a:solidFill>
          <a:latin typeface="+mn-lt"/>
          <a:ea typeface="+mn-ea"/>
          <a:cs typeface="+mn-cs"/>
        </a:defRPr>
      </a:lvl6pPr>
      <a:lvl7pPr marL="4291462" algn="l" defTabSz="1430487" rtl="0" eaLnBrk="1" latinLnBrk="0" hangingPunct="1">
        <a:defRPr kumimoji="1" sz="2816" kern="1200">
          <a:solidFill>
            <a:schemeClr val="tx1"/>
          </a:solidFill>
          <a:latin typeface="+mn-lt"/>
          <a:ea typeface="+mn-ea"/>
          <a:cs typeface="+mn-cs"/>
        </a:defRPr>
      </a:lvl7pPr>
      <a:lvl8pPr marL="5006706" algn="l" defTabSz="1430487" rtl="0" eaLnBrk="1" latinLnBrk="0" hangingPunct="1">
        <a:defRPr kumimoji="1" sz="2816" kern="1200">
          <a:solidFill>
            <a:schemeClr val="tx1"/>
          </a:solidFill>
          <a:latin typeface="+mn-lt"/>
          <a:ea typeface="+mn-ea"/>
          <a:cs typeface="+mn-cs"/>
        </a:defRPr>
      </a:lvl8pPr>
      <a:lvl9pPr marL="5721949" algn="l" defTabSz="1430487" rtl="0" eaLnBrk="1" latinLnBrk="0" hangingPunct="1">
        <a:defRPr kumimoji="1" sz="28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194760" y="7335520"/>
            <a:ext cx="8900900" cy="334518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79326" y="931706"/>
            <a:ext cx="14965638" cy="2192364"/>
          </a:xfrm>
          <a:prstGeom prst="roundRect">
            <a:avLst>
              <a:gd name="adj" fmla="val 12004"/>
            </a:avLst>
          </a:prstGeom>
          <a:solidFill>
            <a:srgbClr val="FFDE9B"/>
          </a:solidFill>
          <a:ln w="44450" cmpd="dbl"/>
        </p:spPr>
        <p:style>
          <a:lnRef idx="2">
            <a:schemeClr val="accent1">
              <a:shade val="50000"/>
            </a:schemeClr>
          </a:lnRef>
          <a:fillRef idx="1">
            <a:schemeClr val="accent1"/>
          </a:fillRef>
          <a:effectRef idx="0">
            <a:schemeClr val="accent1"/>
          </a:effectRef>
          <a:fontRef idx="minor">
            <a:schemeClr val="lt1"/>
          </a:fontRef>
        </p:style>
        <p:txBody>
          <a:bodyPr vert="eaVert" lIns="104306" tIns="52153" rIns="104306" bIns="52153"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3"/>
          <p:cNvSpPr txBox="1">
            <a:spLocks noChangeArrowheads="1"/>
          </p:cNvSpPr>
          <p:nvPr/>
        </p:nvSpPr>
        <p:spPr bwMode="auto">
          <a:xfrm>
            <a:off x="0" y="0"/>
            <a:ext cx="15119350" cy="830997"/>
          </a:xfrm>
          <a:prstGeom prst="rect">
            <a:avLst/>
          </a:prstGeom>
          <a:solidFill>
            <a:srgbClr val="006600"/>
          </a:solidFill>
          <a:ln>
            <a:noFill/>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概要版</a:t>
            </a:r>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せんなん里海公園マネジメントプラン（案）</a:t>
            </a:r>
            <a:endParaRPr lang="en-US" altLang="ja-JP" sz="2400" dirty="0">
              <a:solidFill>
                <a:schemeClr val="bg1"/>
              </a:solidFill>
              <a:latin typeface="Meiryo UI" pitchFamily="50" charset="-128"/>
              <a:ea typeface="Meiryo UI" pitchFamily="50" charset="-128"/>
              <a:cs typeface="Meiryo UI" pitchFamily="50" charset="-128"/>
            </a:endParaRPr>
          </a:p>
          <a:p>
            <a:pPr eaLnBrk="1" hangingPunct="1"/>
            <a:r>
              <a:rPr lang="en-US" altLang="ja-JP" sz="2400" dirty="0">
                <a:solidFill>
                  <a:schemeClr val="bg1"/>
                </a:solidFill>
                <a:latin typeface="Meiryo UI" pitchFamily="50" charset="-128"/>
                <a:ea typeface="Meiryo UI" pitchFamily="50" charset="-128"/>
                <a:cs typeface="Meiryo UI" pitchFamily="50" charset="-128"/>
              </a:rPr>
              <a:t>							</a:t>
            </a:r>
            <a:r>
              <a:rPr lang="ja-JP" altLang="en-US" sz="2400" dirty="0">
                <a:solidFill>
                  <a:schemeClr val="bg1"/>
                </a:solidFill>
                <a:latin typeface="Meiryo UI" pitchFamily="50" charset="-128"/>
                <a:ea typeface="Meiryo UI" pitchFamily="50" charset="-128"/>
                <a:cs typeface="Meiryo UI" pitchFamily="50" charset="-128"/>
              </a:rPr>
              <a:t>　 </a:t>
            </a:r>
            <a:r>
              <a:rPr lang="en-US" altLang="ja-JP" sz="2000" dirty="0">
                <a:solidFill>
                  <a:schemeClr val="bg1"/>
                </a:solidFill>
                <a:latin typeface="Meiryo UI" pitchFamily="50" charset="-128"/>
                <a:ea typeface="Meiryo UI" pitchFamily="50" charset="-128"/>
                <a:cs typeface="Meiryo UI" pitchFamily="50" charset="-128"/>
              </a:rPr>
              <a:t>『</a:t>
            </a:r>
            <a:r>
              <a:rPr lang="ja-JP" altLang="en-US" sz="2000" dirty="0">
                <a:solidFill>
                  <a:schemeClr val="bg1"/>
                </a:solidFill>
                <a:latin typeface="Meiryo UI" pitchFamily="50" charset="-128"/>
                <a:ea typeface="Meiryo UI" pitchFamily="50" charset="-128"/>
                <a:cs typeface="Meiryo UI" pitchFamily="50" charset="-128"/>
              </a:rPr>
              <a:t>海辺の環境を活かし、海の豊かさや地域の魅力を発信できる公園</a:t>
            </a:r>
            <a:r>
              <a:rPr lang="en-US" altLang="ja-JP" sz="2000" dirty="0">
                <a:solidFill>
                  <a:schemeClr val="bg1"/>
                </a:solidFill>
                <a:latin typeface="Meiryo UI" pitchFamily="50" charset="-128"/>
                <a:ea typeface="Meiryo UI" pitchFamily="50" charset="-128"/>
                <a:cs typeface="Meiryo UI" pitchFamily="50" charset="-128"/>
              </a:rPr>
              <a:t>』</a:t>
            </a:r>
          </a:p>
        </p:txBody>
      </p:sp>
      <p:sp>
        <p:nvSpPr>
          <p:cNvPr id="96" name="正方形/長方形 95"/>
          <p:cNvSpPr/>
          <p:nvPr/>
        </p:nvSpPr>
        <p:spPr>
          <a:xfrm>
            <a:off x="144000" y="1368000"/>
            <a:ext cx="3384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テキスト ボックス 96"/>
          <p:cNvSpPr txBox="1"/>
          <p:nvPr/>
        </p:nvSpPr>
        <p:spPr>
          <a:xfrm>
            <a:off x="8028000" y="1656000"/>
            <a:ext cx="3204000" cy="738664"/>
          </a:xfrm>
          <a:prstGeom prst="rect">
            <a:avLst/>
          </a:prstGeom>
          <a:noFill/>
        </p:spPr>
        <p:txBody>
          <a:bodyPr wrap="square" rtlCol="0">
            <a:spAutoFit/>
          </a:bodyPr>
          <a:lstStyle/>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	ユニバーサルデザインの充実とともに、良好な維持管理による快適な園内空間を生み出す公園</a:t>
            </a:r>
          </a:p>
        </p:txBody>
      </p:sp>
      <p:sp>
        <p:nvSpPr>
          <p:cNvPr id="98" name="正方形/長方形 97"/>
          <p:cNvSpPr/>
          <p:nvPr/>
        </p:nvSpPr>
        <p:spPr>
          <a:xfrm>
            <a:off x="3600000" y="1368000"/>
            <a:ext cx="4356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民間活力の導入</a:t>
            </a:r>
          </a:p>
        </p:txBody>
      </p:sp>
      <p:sp>
        <p:nvSpPr>
          <p:cNvPr id="99" name="正方形/長方形 98"/>
          <p:cNvSpPr/>
          <p:nvPr/>
        </p:nvSpPr>
        <p:spPr>
          <a:xfrm>
            <a:off x="3600000" y="1656000"/>
            <a:ext cx="4356000" cy="1384995"/>
          </a:xfrm>
          <a:prstGeom prst="rect">
            <a:avLst/>
          </a:prstGeom>
        </p:spPr>
        <p:txBody>
          <a:bodyPr wrap="square">
            <a:spAutoFit/>
          </a:bodyPr>
          <a:lstStyle/>
          <a:p>
            <a:pPr marL="179388" indent="-10795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・地域ボランティア等との連携による、豊かな海の環境を手軽に実感してもらえる公園</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179388" indent="-107950" algn="just" fontAlgn="t"/>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・公園の周辺施設や地域で活動する団体との連携、地域資源を活用した取組等により、地域の魅力を高める公園</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179388" indent="-107950" algn="just" fontAlgn="t"/>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・公園の特色である海辺の景観や環境を活用した飲食やレクリエーション等のサービス機能の充実を図る公園</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0" name="テキスト ボックス 99"/>
          <p:cNvSpPr txBox="1"/>
          <p:nvPr/>
        </p:nvSpPr>
        <p:spPr>
          <a:xfrm>
            <a:off x="144000" y="1656000"/>
            <a:ext cx="3384000" cy="954107"/>
          </a:xfrm>
          <a:prstGeom prst="rect">
            <a:avLst/>
          </a:prstGeom>
          <a:noFill/>
        </p:spPr>
        <p:txBody>
          <a:bodyPr wrap="square" rtlCol="0">
            <a:spAutoFit/>
          </a:bodyPr>
          <a:lstStyle/>
          <a:p>
            <a:pPr marL="180000" indent="-108000" algn="just" fontAlgn="t"/>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・美しい海辺の景観を活かした取り組みの充実を図る公園</a:t>
            </a:r>
          </a:p>
          <a:p>
            <a:pPr marL="180000" indent="-108000" algn="just" fontAlgn="t"/>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・海辺の生き物を安全に観察できるプログラム</a:t>
            </a:r>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やアクティビティの充実を図る公園</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1" name="テキスト ボックス 100"/>
          <p:cNvSpPr txBox="1"/>
          <p:nvPr/>
        </p:nvSpPr>
        <p:spPr>
          <a:xfrm>
            <a:off x="11304000" y="1656000"/>
            <a:ext cx="3672000" cy="738664"/>
          </a:xfrm>
          <a:prstGeom prst="rect">
            <a:avLst/>
          </a:prstGeom>
          <a:noFill/>
        </p:spPr>
        <p:txBody>
          <a:bodyPr wrap="square" rtlCol="0">
            <a:spAutoFit/>
          </a:bodyPr>
          <a:lstStyle/>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a:t>
            </a:r>
            <a:r>
              <a:rPr lang="ja-JP" altLang="en-US" sz="1400" dirty="0" err="1">
                <a:solidFill>
                  <a:srgbClr val="000000"/>
                </a:solidFill>
                <a:latin typeface="Meiryo UI" panose="020B0604030504040204" pitchFamily="50" charset="-128"/>
                <a:ea typeface="Meiryo UI" panose="020B0604030504040204" pitchFamily="50" charset="-128"/>
              </a:rPr>
              <a:t>うみべの</a:t>
            </a:r>
            <a:r>
              <a:rPr lang="ja-JP" altLang="en-US" sz="1400" dirty="0">
                <a:solidFill>
                  <a:srgbClr val="000000"/>
                </a:solidFill>
                <a:latin typeface="Meiryo UI" panose="020B0604030504040204" pitchFamily="50" charset="-128"/>
                <a:ea typeface="Meiryo UI" panose="020B0604030504040204" pitchFamily="50" charset="-128"/>
              </a:rPr>
              <a:t>森やさとうみ磯浜、しおさい楽習館等を活用し、各種ボランティアとの連携による保全活動や体験型プログラムを提供する公園</a:t>
            </a:r>
          </a:p>
        </p:txBody>
      </p:sp>
      <p:sp>
        <p:nvSpPr>
          <p:cNvPr id="102" name="正方形/長方形 101"/>
          <p:cNvSpPr/>
          <p:nvPr/>
        </p:nvSpPr>
        <p:spPr>
          <a:xfrm>
            <a:off x="11304000" y="1368000"/>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都市の環境を保全</a:t>
            </a:r>
          </a:p>
        </p:txBody>
      </p:sp>
      <p:sp>
        <p:nvSpPr>
          <p:cNvPr id="103" name="正方形/長方形 102"/>
          <p:cNvSpPr/>
          <p:nvPr/>
        </p:nvSpPr>
        <p:spPr>
          <a:xfrm>
            <a:off x="8028000" y="1368000"/>
            <a:ext cx="3204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安全・安心・快適</a:t>
            </a:r>
          </a:p>
        </p:txBody>
      </p:sp>
      <p:sp>
        <p:nvSpPr>
          <p:cNvPr id="107" name="テキスト ボックス 106"/>
          <p:cNvSpPr txBox="1"/>
          <p:nvPr/>
        </p:nvSpPr>
        <p:spPr>
          <a:xfrm>
            <a:off x="133076" y="972000"/>
            <a:ext cx="14986273" cy="369332"/>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①取組基本方針</a:t>
            </a:r>
            <a:endParaRPr kumimoji="1" lang="ja-JP" altLang="en-US" dirty="0">
              <a:latin typeface="Meiryo UI" panose="020B0604030504040204" pitchFamily="50" charset="-128"/>
              <a:ea typeface="Meiryo UI" panose="020B0604030504040204" pitchFamily="50"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2051460026"/>
              </p:ext>
            </p:extLst>
          </p:nvPr>
        </p:nvGraphicFramePr>
        <p:xfrm>
          <a:off x="6213010" y="3692551"/>
          <a:ext cx="4438547" cy="1138483"/>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6725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賑わい創出ゾーン</a:t>
                      </a:r>
                    </a:p>
                  </a:txBody>
                  <a:tcPr/>
                </a:tc>
                <a:extLst>
                  <a:ext uri="{0D108BD9-81ED-4DB2-BD59-A6C34878D82A}">
                    <a16:rowId xmlns:a16="http://schemas.microsoft.com/office/drawing/2014/main" val="3928224763"/>
                  </a:ext>
                </a:extLst>
              </a:tr>
              <a:tr h="771230">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○「潮騒ビバレー」を活用し、地域の賑わいづくりの拠点となるゾーン</a:t>
                      </a:r>
                    </a:p>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a:t>
                      </a:r>
                      <a:r>
                        <a:rPr kumimoji="1" lang="ja-JP" altLang="en-US" sz="1200" dirty="0" err="1">
                          <a:latin typeface="Meiryo UI" panose="020B0604030504040204" pitchFamily="50" charset="-128"/>
                          <a:ea typeface="Meiryo UI" panose="020B0604030504040204" pitchFamily="50" charset="-128"/>
                        </a:rPr>
                        <a:t>さと</a:t>
                      </a:r>
                      <a:r>
                        <a:rPr kumimoji="1" lang="ja-JP" altLang="en-US" sz="1200" dirty="0">
                          <a:latin typeface="Meiryo UI" panose="020B0604030504040204" pitchFamily="50" charset="-128"/>
                          <a:ea typeface="Meiryo UI" panose="020B0604030504040204" pitchFamily="50" charset="-128"/>
                        </a:rPr>
                        <a:t>うみ磯浜と内海でのマリンレジャースポーツを通じて賑わいを創出するゾーン</a:t>
                      </a:r>
                    </a:p>
                  </a:txBody>
                  <a:tcPr/>
                </a:tc>
                <a:extLst>
                  <a:ext uri="{0D108BD9-81ED-4DB2-BD59-A6C34878D82A}">
                    <a16:rowId xmlns:a16="http://schemas.microsoft.com/office/drawing/2014/main" val="2435987410"/>
                  </a:ext>
                </a:extLst>
              </a:tr>
            </a:tbl>
          </a:graphicData>
        </a:graphic>
      </p:graphicFrame>
      <p:graphicFrame>
        <p:nvGraphicFramePr>
          <p:cNvPr id="40" name="表 39"/>
          <p:cNvGraphicFramePr>
            <a:graphicFrameLocks noGrp="1"/>
          </p:cNvGraphicFramePr>
          <p:nvPr>
            <p:extLst>
              <p:ext uri="{D42A27DB-BD31-4B8C-83A1-F6EECF244321}">
                <p14:modId xmlns:p14="http://schemas.microsoft.com/office/powerpoint/2010/main" val="1360904434"/>
              </p:ext>
            </p:extLst>
          </p:nvPr>
        </p:nvGraphicFramePr>
        <p:xfrm>
          <a:off x="6213010" y="5006880"/>
          <a:ext cx="4438547" cy="1168501"/>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455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レクリエーションゾーン</a:t>
                      </a:r>
                    </a:p>
                  </a:txBody>
                  <a:tcPr/>
                </a:tc>
                <a:extLst>
                  <a:ext uri="{0D108BD9-81ED-4DB2-BD59-A6C34878D82A}">
                    <a16:rowId xmlns:a16="http://schemas.microsoft.com/office/drawing/2014/main" val="3928224763"/>
                  </a:ext>
                </a:extLst>
              </a:tr>
              <a:tr h="503016">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海辺の景観や環境を活かした、さまざまなレクリエーションの場となるゾーン</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80000" indent="-144000">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○潮騒ビバレーなどの既存施設や広場などを活用し、公園の周辺施設や地域で活動する団体と連携した取組等を進めるゾーン</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347725488"/>
              </p:ext>
            </p:extLst>
          </p:nvPr>
        </p:nvGraphicFramePr>
        <p:xfrm>
          <a:off x="6213010" y="6323382"/>
          <a:ext cx="4438547" cy="954746"/>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6465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自然ゾーン</a:t>
                      </a:r>
                    </a:p>
                  </a:txBody>
                  <a:tcPr/>
                </a:tc>
                <a:extLst>
                  <a:ext uri="{0D108BD9-81ED-4DB2-BD59-A6C34878D82A}">
                    <a16:rowId xmlns:a16="http://schemas.microsoft.com/office/drawing/2014/main" val="3928224763"/>
                  </a:ext>
                </a:extLst>
              </a:tr>
              <a:tr h="590090">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磯浜や自然海岸林など、海や陸に生息する</a:t>
                      </a:r>
                      <a:r>
                        <a:rPr kumimoji="1" lang="ja-JP" altLang="en-US" sz="1200" dirty="0">
                          <a:latin typeface="Meiryo UI" panose="020B0604030504040204" pitchFamily="50" charset="-128"/>
                          <a:ea typeface="Meiryo UI" panose="020B0604030504040204" pitchFamily="50" charset="-128"/>
                        </a:rPr>
                        <a:t>さまざまな生物や豊かな自然を体験できるゾーン</a:t>
                      </a:r>
                    </a:p>
                  </a:txBody>
                  <a:tcPr/>
                </a:tc>
                <a:extLst>
                  <a:ext uri="{0D108BD9-81ED-4DB2-BD59-A6C34878D82A}">
                    <a16:rowId xmlns:a16="http://schemas.microsoft.com/office/drawing/2014/main" val="2435987410"/>
                  </a:ext>
                </a:extLst>
              </a:tr>
            </a:tbl>
          </a:graphicData>
        </a:graphic>
      </p:graphicFrame>
      <p:sp>
        <p:nvSpPr>
          <p:cNvPr id="13" name="テキスト ボックス 12"/>
          <p:cNvSpPr txBox="1"/>
          <p:nvPr/>
        </p:nvSpPr>
        <p:spPr>
          <a:xfrm>
            <a:off x="12282804" y="10238542"/>
            <a:ext cx="769441" cy="153888"/>
          </a:xfrm>
          <a:prstGeom prst="rect">
            <a:avLst/>
          </a:prstGeom>
          <a:noFill/>
        </p:spPr>
        <p:txBody>
          <a:bodyPr wrap="none" lIns="0" tIns="0" rIns="0" bIns="0" rtlCol="0">
            <a:spAutoFit/>
          </a:bodyPr>
          <a:lstStyle/>
          <a:p>
            <a:pPr algn="ctr"/>
            <a:r>
              <a:rPr kumimoji="1" lang="ja-JP" altLang="en-US" sz="1000" dirty="0"/>
              <a:t>周辺見取り図</a:t>
            </a:r>
          </a:p>
        </p:txBody>
      </p:sp>
      <p:sp>
        <p:nvSpPr>
          <p:cNvPr id="55" name="テキスト ボックス 3"/>
          <p:cNvSpPr txBox="1">
            <a:spLocks noChangeArrowheads="1"/>
          </p:cNvSpPr>
          <p:nvPr/>
        </p:nvSpPr>
        <p:spPr bwMode="auto">
          <a:xfrm>
            <a:off x="79327" y="3272071"/>
            <a:ext cx="1597074"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anose="020B0604030504040204" pitchFamily="50" charset="-128"/>
                <a:ea typeface="Meiryo UI" panose="020B0604030504040204" pitchFamily="50" charset="-128"/>
                <a:cs typeface="Meiryo UI" panose="020B0604030504040204" pitchFamily="50" charset="-128"/>
              </a:rPr>
              <a:t>②ゾーンの設定</a:t>
            </a:r>
          </a:p>
        </p:txBody>
      </p:sp>
      <p:sp>
        <p:nvSpPr>
          <p:cNvPr id="56" name="テキスト ボックス 3"/>
          <p:cNvSpPr txBox="1">
            <a:spLocks noChangeArrowheads="1"/>
          </p:cNvSpPr>
          <p:nvPr/>
        </p:nvSpPr>
        <p:spPr bwMode="auto">
          <a:xfrm>
            <a:off x="6213010" y="7444602"/>
            <a:ext cx="4077074" cy="112338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latin typeface="Meiryo UI" pitchFamily="50" charset="-128"/>
                <a:ea typeface="Meiryo UI" pitchFamily="50" charset="-128"/>
                <a:cs typeface="Meiryo UI" pitchFamily="50" charset="-128"/>
              </a:rPr>
              <a:t>&lt;</a:t>
            </a:r>
            <a:r>
              <a:rPr lang="ja-JP" altLang="en-US" sz="1200" dirty="0">
                <a:latin typeface="Meiryo UI" pitchFamily="50" charset="-128"/>
                <a:ea typeface="Meiryo UI" pitchFamily="50" charset="-128"/>
                <a:cs typeface="Meiryo UI" pitchFamily="50" charset="-128"/>
              </a:rPr>
              <a:t>参考</a:t>
            </a:r>
            <a:r>
              <a:rPr lang="en-US" altLang="ja-JP" sz="1200" dirty="0">
                <a:latin typeface="Meiryo UI" pitchFamily="50" charset="-128"/>
                <a:ea typeface="Meiryo UI" pitchFamily="50" charset="-128"/>
                <a:cs typeface="Meiryo UI" pitchFamily="50" charset="-128"/>
              </a:rPr>
              <a:t>&gt;</a:t>
            </a:r>
            <a:r>
              <a:rPr lang="ja-JP" altLang="en-US" sz="1200" dirty="0">
                <a:latin typeface="Meiryo UI" pitchFamily="50" charset="-128"/>
                <a:ea typeface="Meiryo UI" pitchFamily="50" charset="-128"/>
                <a:cs typeface="Meiryo UI" pitchFamily="50" charset="-128"/>
              </a:rPr>
              <a:t>公園の概要</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・概要：</a:t>
            </a:r>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p:txBody>
      </p:sp>
      <p:graphicFrame>
        <p:nvGraphicFramePr>
          <p:cNvPr id="57" name="表 56"/>
          <p:cNvGraphicFramePr>
            <a:graphicFrameLocks noGrp="1"/>
          </p:cNvGraphicFramePr>
          <p:nvPr>
            <p:extLst>
              <p:ext uri="{D42A27DB-BD31-4B8C-83A1-F6EECF244321}">
                <p14:modId xmlns:p14="http://schemas.microsoft.com/office/powerpoint/2010/main" val="1669519664"/>
              </p:ext>
            </p:extLst>
          </p:nvPr>
        </p:nvGraphicFramePr>
        <p:xfrm>
          <a:off x="10684554" y="3688374"/>
          <a:ext cx="4438547" cy="2179076"/>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391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運営管理の方針</a:t>
                      </a:r>
                    </a:p>
                  </a:txBody>
                  <a:tcPr>
                    <a:solidFill>
                      <a:schemeClr val="accent6"/>
                    </a:solidFill>
                  </a:tcPr>
                </a:tc>
                <a:extLst>
                  <a:ext uri="{0D108BD9-81ED-4DB2-BD59-A6C34878D82A}">
                    <a16:rowId xmlns:a16="http://schemas.microsoft.com/office/drawing/2014/main" val="3928224763"/>
                  </a:ext>
                </a:extLst>
              </a:tr>
              <a:tr h="1839916">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ビーチバレーだけではなく、ビーチサッカーやビーチテニスなど、ビーチコートを活用した新たなニーズへの対応を図る。</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公園で活動するボランティア団体や大学等の協力を得て、公園に生息する貴重な陸ガニの調査や生育環境の改善を図る。</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err="1">
                          <a:latin typeface="Meiryo UI" panose="020B0604030504040204" pitchFamily="50" charset="-128"/>
                          <a:ea typeface="Meiryo UI" panose="020B0604030504040204" pitchFamily="50" charset="-128"/>
                        </a:rPr>
                        <a:t>さと</a:t>
                      </a:r>
                      <a:r>
                        <a:rPr kumimoji="1" lang="ja-JP" altLang="en-US" sz="1200" dirty="0">
                          <a:latin typeface="Meiryo UI" panose="020B0604030504040204" pitchFamily="50" charset="-128"/>
                          <a:ea typeface="Meiryo UI" panose="020B0604030504040204" pitchFamily="50" charset="-128"/>
                        </a:rPr>
                        <a:t>うみ磯浜は、花崗岩の岩組でできており危険性が高いことから、危険区域への立ち入りの制限や巡視による安全な利用指導に努め、利用者に安全に楽しんでもらえるように啓発する。</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err="1">
                          <a:latin typeface="Meiryo UI" panose="020B0604030504040204" pitchFamily="50" charset="-128"/>
                          <a:ea typeface="Meiryo UI" panose="020B0604030504040204" pitchFamily="50" charset="-128"/>
                        </a:rPr>
                        <a:t>うみべの</a:t>
                      </a:r>
                      <a:r>
                        <a:rPr kumimoji="1" lang="ja-JP" altLang="en-US" sz="1200" dirty="0">
                          <a:latin typeface="Meiryo UI" panose="020B0604030504040204" pitchFamily="50" charset="-128"/>
                          <a:ea typeface="Meiryo UI" panose="020B0604030504040204" pitchFamily="50" charset="-128"/>
                        </a:rPr>
                        <a:t>森を活用した、各種ボランティア団体との連携による、小中学校等の遠足や修学旅行への体験型プログラムの提供を図る。</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58" name="表 57"/>
          <p:cNvGraphicFramePr>
            <a:graphicFrameLocks noGrp="1"/>
          </p:cNvGraphicFramePr>
          <p:nvPr>
            <p:extLst>
              <p:ext uri="{D42A27DB-BD31-4B8C-83A1-F6EECF244321}">
                <p14:modId xmlns:p14="http://schemas.microsoft.com/office/powerpoint/2010/main" val="999401236"/>
              </p:ext>
            </p:extLst>
          </p:nvPr>
        </p:nvGraphicFramePr>
        <p:xfrm>
          <a:off x="10684554" y="6131381"/>
          <a:ext cx="4438547" cy="1143215"/>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202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維持管理の方針</a:t>
                      </a:r>
                    </a:p>
                  </a:txBody>
                  <a:tcPr>
                    <a:solidFill>
                      <a:schemeClr val="accent6"/>
                    </a:solidFill>
                  </a:tcPr>
                </a:tc>
                <a:extLst>
                  <a:ext uri="{0D108BD9-81ED-4DB2-BD59-A6C34878D82A}">
                    <a16:rowId xmlns:a16="http://schemas.microsoft.com/office/drawing/2014/main" val="3928224763"/>
                  </a:ext>
                </a:extLst>
              </a:tr>
              <a:tr h="613600">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海浜植物及び陸ガニについては、常に観察し、保存に努める。</a:t>
                      </a:r>
                    </a:p>
                    <a:p>
                      <a:pPr marL="180975" indent="-85725">
                        <a:buFont typeface="Arial" panose="020B0604020202020204" pitchFamily="34" charset="0"/>
                        <a:buChar char="•"/>
                      </a:pPr>
                      <a:r>
                        <a:rPr kumimoji="1" lang="ja-JP" altLang="en-US" sz="1200" dirty="0" err="1">
                          <a:latin typeface="Meiryo UI" panose="020B0604030504040204" pitchFamily="50" charset="-128"/>
                          <a:ea typeface="Meiryo UI" panose="020B0604030504040204" pitchFamily="50" charset="-128"/>
                        </a:rPr>
                        <a:t>しおさい楽習</a:t>
                      </a:r>
                      <a:r>
                        <a:rPr kumimoji="1" lang="ja-JP" altLang="en-US" sz="1200" dirty="0">
                          <a:latin typeface="Meiryo UI" panose="020B0604030504040204" pitchFamily="50" charset="-128"/>
                          <a:ea typeface="Meiryo UI" panose="020B0604030504040204" pitchFamily="50" charset="-128"/>
                        </a:rPr>
                        <a:t>館を希少動植物の観察拠点として活用する。</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潮騒ビバレーは、海洋レクリエーションの拠点施設としての機能を常に果せるよう、適正な維持管理に努める。</a:t>
                      </a: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sp>
        <p:nvSpPr>
          <p:cNvPr id="65" name="テキスト ボックス 3"/>
          <p:cNvSpPr txBox="1">
            <a:spLocks noChangeArrowheads="1"/>
          </p:cNvSpPr>
          <p:nvPr/>
        </p:nvSpPr>
        <p:spPr bwMode="auto">
          <a:xfrm>
            <a:off x="10684554" y="3272071"/>
            <a:ext cx="1939904"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④取組の主な方針</a:t>
            </a:r>
          </a:p>
        </p:txBody>
      </p:sp>
      <p:sp>
        <p:nvSpPr>
          <p:cNvPr id="36" name="テキスト ボックス 3"/>
          <p:cNvSpPr txBox="1">
            <a:spLocks noChangeArrowheads="1"/>
          </p:cNvSpPr>
          <p:nvPr/>
        </p:nvSpPr>
        <p:spPr bwMode="auto">
          <a:xfrm>
            <a:off x="6691194" y="7614486"/>
            <a:ext cx="3635390" cy="161582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阪南市・岬町にまたがる淡輪・箱作海岸とその後背地からなり、泉州地域を代表する「海と人との新しいふれあいの場」、また、海と人とが慣れ親しむことができる「里海」として整備された。夏期には、箱作海水浴場、淡輪海水浴場により賑わいがある。</a:t>
            </a:r>
          </a:p>
          <a:p>
            <a:pPr eaLnBrk="1" hangingPunct="1"/>
            <a:r>
              <a:rPr lang="ja-JP" altLang="en-US" sz="1100" dirty="0">
                <a:latin typeface="Meiryo UI" pitchFamily="50" charset="-128"/>
                <a:ea typeface="Meiryo UI" pitchFamily="50" charset="-128"/>
                <a:cs typeface="Meiryo UI" pitchFamily="50" charset="-128"/>
              </a:rPr>
              <a:t>主な施設としてビーチバレー競技場や、海辺の生き物や海浜植物などを観察できる人工磯浜などの整備を行い、隣接しているヨットハーバー・府立青少年海洋センターなどのマリンスポーツ施設とともに「海洋性レクリエーションの拠点」となる公園をめざしている。</a:t>
            </a:r>
          </a:p>
        </p:txBody>
      </p:sp>
      <p:sp>
        <p:nvSpPr>
          <p:cNvPr id="37" name="テキスト ボックス 3"/>
          <p:cNvSpPr txBox="1">
            <a:spLocks noChangeArrowheads="1"/>
          </p:cNvSpPr>
          <p:nvPr/>
        </p:nvSpPr>
        <p:spPr bwMode="auto">
          <a:xfrm>
            <a:off x="6213010" y="9129716"/>
            <a:ext cx="4113574" cy="7694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・開設面積：</a:t>
            </a:r>
            <a:r>
              <a:rPr lang="en-US" altLang="ja-JP" sz="1100" dirty="0">
                <a:latin typeface="Meiryo UI" pitchFamily="50" charset="-128"/>
                <a:ea typeface="Meiryo UI" pitchFamily="50" charset="-128"/>
                <a:cs typeface="Meiryo UI" pitchFamily="50" charset="-128"/>
              </a:rPr>
              <a:t>40.1</a:t>
            </a:r>
            <a:r>
              <a:rPr lang="ja-JP" altLang="en-US" sz="1100" dirty="0">
                <a:latin typeface="Meiryo UI" pitchFamily="50" charset="-128"/>
                <a:ea typeface="Meiryo UI" pitchFamily="50" charset="-128"/>
                <a:cs typeface="Meiryo UI" pitchFamily="50" charset="-128"/>
              </a:rPr>
              <a:t>　</a:t>
            </a:r>
            <a:r>
              <a:rPr lang="en-US" altLang="ja-JP" sz="1100" dirty="0">
                <a:latin typeface="Meiryo UI" pitchFamily="50" charset="-128"/>
                <a:ea typeface="Meiryo UI" pitchFamily="50" charset="-128"/>
                <a:cs typeface="Meiryo UI" pitchFamily="50" charset="-128"/>
              </a:rPr>
              <a:t>ha</a:t>
            </a:r>
          </a:p>
          <a:p>
            <a:pPr eaLnBrk="1" hangingPunct="1"/>
            <a:r>
              <a:rPr lang="ja-JP" altLang="en-US" sz="1100" dirty="0">
                <a:latin typeface="Meiryo UI" pitchFamily="50" charset="-128"/>
                <a:ea typeface="Meiryo UI" pitchFamily="50" charset="-128"/>
                <a:cs typeface="Meiryo UI" pitchFamily="50" charset="-128"/>
              </a:rPr>
              <a:t>・年間利用者数（令和</a:t>
            </a:r>
            <a:r>
              <a:rPr lang="en-US" altLang="ja-JP" sz="1100" dirty="0">
                <a:latin typeface="Meiryo UI" pitchFamily="50" charset="-128"/>
                <a:ea typeface="Meiryo UI" pitchFamily="50" charset="-128"/>
                <a:cs typeface="Meiryo UI" pitchFamily="50" charset="-128"/>
              </a:rPr>
              <a:t>5</a:t>
            </a:r>
            <a:r>
              <a:rPr lang="ja-JP" altLang="en-US" sz="1100" dirty="0">
                <a:latin typeface="Meiryo UI" pitchFamily="50" charset="-128"/>
                <a:ea typeface="Meiryo UI" pitchFamily="50" charset="-128"/>
                <a:cs typeface="Meiryo UI" pitchFamily="50" charset="-128"/>
              </a:rPr>
              <a:t>年度）：約</a:t>
            </a:r>
            <a:r>
              <a:rPr lang="en-US" altLang="ja-JP" sz="1100" dirty="0">
                <a:latin typeface="Meiryo UI" pitchFamily="50" charset="-128"/>
                <a:ea typeface="Meiryo UI" pitchFamily="50" charset="-128"/>
                <a:cs typeface="Meiryo UI" pitchFamily="50" charset="-128"/>
              </a:rPr>
              <a:t>31</a:t>
            </a:r>
            <a:r>
              <a:rPr lang="ja-JP" altLang="en-US" sz="1100" dirty="0">
                <a:latin typeface="Meiryo UI" pitchFamily="50" charset="-128"/>
                <a:ea typeface="Meiryo UI" pitchFamily="50" charset="-128"/>
                <a:cs typeface="Meiryo UI" pitchFamily="50" charset="-128"/>
              </a:rPr>
              <a:t>万人</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・開設年度：平成９年７月１日</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・主要施設：</a:t>
            </a:r>
            <a:endParaRPr lang="en-US" altLang="ja-JP" sz="1100" dirty="0">
              <a:latin typeface="Meiryo UI" pitchFamily="50" charset="-128"/>
              <a:ea typeface="Meiryo UI" pitchFamily="50" charset="-128"/>
              <a:cs typeface="Meiryo UI" pitchFamily="50" charset="-128"/>
            </a:endParaRPr>
          </a:p>
        </p:txBody>
      </p:sp>
      <p:sp>
        <p:nvSpPr>
          <p:cNvPr id="35" name="テキスト ボックス 3"/>
          <p:cNvSpPr txBox="1">
            <a:spLocks noChangeArrowheads="1"/>
          </p:cNvSpPr>
          <p:nvPr/>
        </p:nvSpPr>
        <p:spPr bwMode="auto">
          <a:xfrm>
            <a:off x="6985601" y="9635596"/>
            <a:ext cx="3340984" cy="7694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里海広場、多目的広場、</a:t>
            </a:r>
            <a:r>
              <a:rPr lang="ja-JP" altLang="en-US" sz="1100" dirty="0" err="1">
                <a:latin typeface="Meiryo UI" pitchFamily="50" charset="-128"/>
                <a:ea typeface="Meiryo UI" pitchFamily="50" charset="-128"/>
                <a:cs typeface="Meiryo UI" pitchFamily="50" charset="-128"/>
              </a:rPr>
              <a:t>うみべの</a:t>
            </a:r>
            <a:r>
              <a:rPr lang="ja-JP" altLang="en-US" sz="1100" dirty="0">
                <a:latin typeface="Meiryo UI" pitchFamily="50" charset="-128"/>
                <a:ea typeface="Meiryo UI" pitchFamily="50" charset="-128"/>
                <a:cs typeface="Meiryo UI" pitchFamily="50" charset="-128"/>
              </a:rPr>
              <a:t>森、さとうみ磯浜、遊戯広場２か所、ビーチバレーコート（潮騒ビバレー）、駐車場、便所、公園管理事務所、しおさい楽習館、車庫、倉庫</a:t>
            </a:r>
          </a:p>
        </p:txBody>
      </p:sp>
      <p:sp>
        <p:nvSpPr>
          <p:cNvPr id="34" name="テキスト ボックス 33"/>
          <p:cNvSpPr txBox="1"/>
          <p:nvPr/>
        </p:nvSpPr>
        <p:spPr>
          <a:xfrm>
            <a:off x="13039935" y="-17817"/>
            <a:ext cx="2079415" cy="461665"/>
          </a:xfrm>
          <a:prstGeom prst="rect">
            <a:avLst/>
          </a:prstGeom>
          <a:noFill/>
        </p:spPr>
        <p:txBody>
          <a:bodyPr wrap="none" rtlCol="0">
            <a:spAutoFit/>
          </a:bodyPr>
          <a:lstStyle/>
          <a:p>
            <a:pPr algn="r"/>
            <a:r>
              <a:rPr kumimoji="1" lang="ja-JP" altLang="en-US" sz="1200" dirty="0">
                <a:solidFill>
                  <a:schemeClr val="bg1"/>
                </a:solidFill>
                <a:latin typeface="Meiryo UI" panose="020B0604030504040204" pitchFamily="50" charset="-128"/>
                <a:ea typeface="Meiryo UI" panose="020B0604030504040204" pitchFamily="50" charset="-128"/>
              </a:rPr>
              <a:t>岸和田土木事務所／公園課</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r"/>
            <a:r>
              <a:rPr kumimoji="1" lang="ja-JP" altLang="en-US" sz="1200" dirty="0">
                <a:solidFill>
                  <a:schemeClr val="bg1"/>
                </a:solidFill>
                <a:latin typeface="Meiryo UI" panose="020B0604030504040204" pitchFamily="50" charset="-128"/>
                <a:ea typeface="Meiryo UI" panose="020B0604030504040204" pitchFamily="50" charset="-128"/>
              </a:rPr>
              <a:t>令和７年４月</a:t>
            </a:r>
          </a:p>
        </p:txBody>
      </p:sp>
      <p:pic>
        <p:nvPicPr>
          <p:cNvPr id="39" name="図 38"/>
          <p:cNvPicPr/>
          <p:nvPr/>
        </p:nvPicPr>
        <p:blipFill>
          <a:blip r:embed="rId3">
            <a:extLst>
              <a:ext uri="{28A0092B-C50C-407E-A947-70E740481C1C}">
                <a14:useLocalDpi xmlns:a14="http://schemas.microsoft.com/office/drawing/2010/main" val="0"/>
              </a:ext>
            </a:extLst>
          </a:blip>
          <a:srcRect/>
          <a:stretch>
            <a:fillRect/>
          </a:stretch>
        </p:blipFill>
        <p:spPr bwMode="auto">
          <a:xfrm>
            <a:off x="162754" y="3705913"/>
            <a:ext cx="5854823" cy="6892820"/>
          </a:xfrm>
          <a:prstGeom prst="rect">
            <a:avLst/>
          </a:prstGeom>
          <a:noFill/>
          <a:ln>
            <a:noFill/>
          </a:ln>
        </p:spPr>
      </p:pic>
      <p:sp>
        <p:nvSpPr>
          <p:cNvPr id="38" name="テキスト ボックス 3"/>
          <p:cNvSpPr txBox="1">
            <a:spLocks noChangeArrowheads="1"/>
          </p:cNvSpPr>
          <p:nvPr/>
        </p:nvSpPr>
        <p:spPr bwMode="auto">
          <a:xfrm>
            <a:off x="6213011" y="3272071"/>
            <a:ext cx="1857040"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③ゾーン別の方針</a:t>
            </a:r>
          </a:p>
        </p:txBody>
      </p:sp>
      <p:sp>
        <p:nvSpPr>
          <p:cNvPr id="6" name="テキスト ボックス 76">
            <a:extLst>
              <a:ext uri="{FF2B5EF4-FFF2-40B4-BE49-F238E27FC236}">
                <a16:creationId xmlns:a16="http://schemas.microsoft.com/office/drawing/2014/main" id="{19583F8D-ECDE-3E1B-2BE7-024DF1FF2EBC}"/>
              </a:ext>
            </a:extLst>
          </p:cNvPr>
          <p:cNvSpPr txBox="1"/>
          <p:nvPr/>
        </p:nvSpPr>
        <p:spPr>
          <a:xfrm>
            <a:off x="11457745" y="10397106"/>
            <a:ext cx="3637915" cy="3115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56870" indent="-356870" algn="just">
              <a:lnSpc>
                <a:spcPts val="900"/>
              </a:lnSpc>
            </a:pPr>
            <a:r>
              <a:rPr lang="ja-JP" sz="800" kern="100" dirty="0">
                <a:effectLst/>
                <a:latin typeface="+mn-ea"/>
                <a:cs typeface="Times New Roman" panose="02020603050405020304" pitchFamily="18" charset="0"/>
              </a:rPr>
              <a:t>出典：国土地理院基盤地図情報</a:t>
            </a:r>
            <a:r>
              <a:rPr lang="en-US" sz="800" kern="100" dirty="0">
                <a:effectLst/>
                <a:latin typeface="+mn-ea"/>
                <a:cs typeface="Times New Roman" panose="02020603050405020304" pitchFamily="18" charset="0"/>
              </a:rPr>
              <a:t>25000</a:t>
            </a:r>
            <a:r>
              <a:rPr lang="ja-JP" sz="800" kern="100" dirty="0">
                <a:effectLst/>
                <a:latin typeface="+mn-ea"/>
                <a:cs typeface="Times New Roman" panose="02020603050405020304" pitchFamily="18" charset="0"/>
              </a:rPr>
              <a:t>「大阪府」、地理院タイル・淡色地図、</a:t>
            </a:r>
          </a:p>
          <a:p>
            <a:pPr indent="304800" algn="just">
              <a:lnSpc>
                <a:spcPts val="900"/>
              </a:lnSpc>
            </a:pPr>
            <a:r>
              <a:rPr lang="ja-JP" sz="800" kern="100" dirty="0">
                <a:effectLst/>
                <a:latin typeface="+mn-ea"/>
                <a:cs typeface="Times New Roman" panose="02020603050405020304" pitchFamily="18" charset="0"/>
              </a:rPr>
              <a:t>国土交通省国土数値情報 を加工して作成</a:t>
            </a:r>
          </a:p>
        </p:txBody>
      </p:sp>
      <p:pic>
        <p:nvPicPr>
          <p:cNvPr id="7" name="図 6" descr="マップ&#10;&#10;AI によって生成されたコンテンツは間違っている可能性があります。">
            <a:extLst>
              <a:ext uri="{FF2B5EF4-FFF2-40B4-BE49-F238E27FC236}">
                <a16:creationId xmlns:a16="http://schemas.microsoft.com/office/drawing/2014/main" id="{FAA61D65-7E77-23C3-22A3-B939AE979E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93094" y="7383395"/>
            <a:ext cx="4757435" cy="2819883"/>
          </a:xfrm>
          <a:prstGeom prst="rect">
            <a:avLst/>
          </a:prstGeom>
        </p:spPr>
      </p:pic>
    </p:spTree>
    <p:extLst>
      <p:ext uri="{BB962C8B-B14F-4D97-AF65-F5344CB8AC3E}">
        <p14:creationId xmlns:p14="http://schemas.microsoft.com/office/powerpoint/2010/main" val="30606824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52245D-79CD-4C6E-AC98-CC91C1EF79E1}">
  <ds:schemaRefs>
    <ds:schemaRef ds:uri="http://schemas.microsoft.com/sharepoint/v3/contenttype/forms"/>
  </ds:schemaRefs>
</ds:datastoreItem>
</file>

<file path=customXml/itemProps2.xml><?xml version="1.0" encoding="utf-8"?>
<ds:datastoreItem xmlns:ds="http://schemas.openxmlformats.org/officeDocument/2006/customXml" ds:itemID="{3FD8BE68-63D4-4CD3-8832-1449B1BB83B8}">
  <ds:schemaRefs>
    <ds:schemaRef ds:uri="http://purl.org/dc/terms/"/>
    <ds:schemaRef ds:uri="http://www.w3.org/XML/1998/namespace"/>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schemas.microsoft.com/sharepoint/v3"/>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FEF7FFCB-1D1A-4B57-B54D-72B86FB098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794</Words>
  <Application>Microsoft Office PowerPoint</Application>
  <PresentationFormat>ユーザー設定</PresentationFormat>
  <Paragraphs>50</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ＭＳ ゴシック</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2020-04-23T05:14:10Z</dcterms:created>
  <dcterms:modified xsi:type="dcterms:W3CDTF">2025-04-15T01:26:18Z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