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handoutMasterIdLst>
    <p:handoutMasterId r:id="rId4"/>
  </p:handoutMasterIdLst>
  <p:sldIdLst>
    <p:sldId id="293" r:id="rId2"/>
  </p:sldIdLst>
  <p:sldSz cx="15119350" cy="10728325"/>
  <p:notesSz cx="9934575" cy="143637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79" userDrawn="1">
          <p15:clr>
            <a:srgbClr val="A4A3A4"/>
          </p15:clr>
        </p15:guide>
        <p15:guide id="2" pos="478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DE9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86" autoAdjust="0"/>
    <p:restoredTop sz="94434" autoAdjust="0"/>
  </p:normalViewPr>
  <p:slideViewPr>
    <p:cSldViewPr snapToGrid="0" showGuides="1">
      <p:cViewPr>
        <p:scale>
          <a:sx n="66" d="100"/>
          <a:sy n="66" d="100"/>
        </p:scale>
        <p:origin x="-96" y="-144"/>
      </p:cViewPr>
      <p:guideLst>
        <p:guide orient="horz" pos="3379"/>
        <p:guide pos="478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1"/>
            <a:ext cx="4305301" cy="720726"/>
          </a:xfrm>
          <a:prstGeom prst="rect">
            <a:avLst/>
          </a:prstGeom>
        </p:spPr>
        <p:txBody>
          <a:bodyPr vert="horz" lIns="91408" tIns="45703" rIns="91408" bIns="45703"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627690" y="1"/>
            <a:ext cx="4305301" cy="720726"/>
          </a:xfrm>
          <a:prstGeom prst="rect">
            <a:avLst/>
          </a:prstGeom>
        </p:spPr>
        <p:txBody>
          <a:bodyPr vert="horz" lIns="91408" tIns="45703" rIns="91408" bIns="45703" rtlCol="0"/>
          <a:lstStyle>
            <a:lvl1pPr algn="r">
              <a:defRPr sz="1200"/>
            </a:lvl1pPr>
          </a:lstStyle>
          <a:p>
            <a:fld id="{BF1BF329-EDCD-4A0A-8800-771AF39B95FF}" type="datetimeFigureOut">
              <a:rPr kumimoji="1" lang="ja-JP" altLang="en-US" smtClean="0"/>
              <a:t>2025/4/18</a:t>
            </a:fld>
            <a:endParaRPr kumimoji="1" lang="ja-JP" altLang="en-US"/>
          </a:p>
        </p:txBody>
      </p:sp>
      <p:sp>
        <p:nvSpPr>
          <p:cNvPr id="4" name="フッター プレースホルダー 3"/>
          <p:cNvSpPr>
            <a:spLocks noGrp="1"/>
          </p:cNvSpPr>
          <p:nvPr>
            <p:ph type="ftr" sz="quarter" idx="2"/>
          </p:nvPr>
        </p:nvSpPr>
        <p:spPr>
          <a:xfrm>
            <a:off x="4" y="13642976"/>
            <a:ext cx="4305301" cy="720726"/>
          </a:xfrm>
          <a:prstGeom prst="rect">
            <a:avLst/>
          </a:prstGeom>
        </p:spPr>
        <p:txBody>
          <a:bodyPr vert="horz" lIns="91408" tIns="45703" rIns="91408" bIns="45703"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627690" y="13642976"/>
            <a:ext cx="4305301" cy="720726"/>
          </a:xfrm>
          <a:prstGeom prst="rect">
            <a:avLst/>
          </a:prstGeom>
        </p:spPr>
        <p:txBody>
          <a:bodyPr vert="horz" lIns="91408" tIns="45703" rIns="91408" bIns="45703" rtlCol="0" anchor="b"/>
          <a:lstStyle>
            <a:lvl1pPr algn="r">
              <a:defRPr sz="1200"/>
            </a:lvl1pPr>
          </a:lstStyle>
          <a:p>
            <a:fld id="{5330B909-BE97-42EE-AA8C-1A8B3EABE922}" type="slidenum">
              <a:rPr kumimoji="1" lang="ja-JP" altLang="en-US" smtClean="0"/>
              <a:t>‹#›</a:t>
            </a:fld>
            <a:endParaRPr kumimoji="1" lang="ja-JP" altLang="en-US"/>
          </a:p>
        </p:txBody>
      </p:sp>
    </p:spTree>
    <p:extLst>
      <p:ext uri="{BB962C8B-B14F-4D97-AF65-F5344CB8AC3E}">
        <p14:creationId xmlns:p14="http://schemas.microsoft.com/office/powerpoint/2010/main" val="124199143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3"/>
            <a:ext cx="4305301" cy="720726"/>
          </a:xfrm>
          <a:prstGeom prst="rect">
            <a:avLst/>
          </a:prstGeom>
        </p:spPr>
        <p:txBody>
          <a:bodyPr vert="horz" lIns="91395" tIns="45699" rIns="91395" bIns="45699" rtlCol="0"/>
          <a:lstStyle>
            <a:lvl1pPr algn="l">
              <a:defRPr sz="1200"/>
            </a:lvl1pPr>
          </a:lstStyle>
          <a:p>
            <a:endParaRPr kumimoji="1" lang="ja-JP" altLang="en-US"/>
          </a:p>
        </p:txBody>
      </p:sp>
      <p:sp>
        <p:nvSpPr>
          <p:cNvPr id="3" name="日付プレースホルダー 2"/>
          <p:cNvSpPr>
            <a:spLocks noGrp="1"/>
          </p:cNvSpPr>
          <p:nvPr>
            <p:ph type="dt" idx="1"/>
          </p:nvPr>
        </p:nvSpPr>
        <p:spPr>
          <a:xfrm>
            <a:off x="5627690" y="3"/>
            <a:ext cx="4305301" cy="720726"/>
          </a:xfrm>
          <a:prstGeom prst="rect">
            <a:avLst/>
          </a:prstGeom>
        </p:spPr>
        <p:txBody>
          <a:bodyPr vert="horz" lIns="91395" tIns="45699" rIns="91395" bIns="45699" rtlCol="0"/>
          <a:lstStyle>
            <a:lvl1pPr algn="r">
              <a:defRPr sz="1200"/>
            </a:lvl1pPr>
          </a:lstStyle>
          <a:p>
            <a:fld id="{D4B34377-7E25-4106-A67B-EA64E8B2B132}" type="datetimeFigureOut">
              <a:rPr kumimoji="1" lang="ja-JP" altLang="en-US" smtClean="0"/>
              <a:t>2025/4/18</a:t>
            </a:fld>
            <a:endParaRPr kumimoji="1" lang="ja-JP" altLang="en-US"/>
          </a:p>
        </p:txBody>
      </p:sp>
      <p:sp>
        <p:nvSpPr>
          <p:cNvPr id="4" name="スライド イメージ プレースホルダー 3"/>
          <p:cNvSpPr>
            <a:spLocks noGrp="1" noRot="1" noChangeAspect="1"/>
          </p:cNvSpPr>
          <p:nvPr>
            <p:ph type="sldImg" idx="2"/>
          </p:nvPr>
        </p:nvSpPr>
        <p:spPr>
          <a:xfrm>
            <a:off x="1550988" y="1798638"/>
            <a:ext cx="6832600" cy="4848225"/>
          </a:xfrm>
          <a:prstGeom prst="rect">
            <a:avLst/>
          </a:prstGeom>
          <a:noFill/>
          <a:ln w="12700">
            <a:solidFill>
              <a:prstClr val="black"/>
            </a:solidFill>
          </a:ln>
        </p:spPr>
        <p:txBody>
          <a:bodyPr vert="horz" lIns="91395" tIns="45699" rIns="91395" bIns="45699" rtlCol="0" anchor="ctr"/>
          <a:lstStyle/>
          <a:p>
            <a:endParaRPr lang="ja-JP" altLang="en-US"/>
          </a:p>
        </p:txBody>
      </p:sp>
      <p:sp>
        <p:nvSpPr>
          <p:cNvPr id="5" name="ノート プレースホルダー 4"/>
          <p:cNvSpPr>
            <a:spLocks noGrp="1"/>
          </p:cNvSpPr>
          <p:nvPr>
            <p:ph type="body" sz="quarter" idx="3"/>
          </p:nvPr>
        </p:nvSpPr>
        <p:spPr>
          <a:xfrm>
            <a:off x="993775" y="6911980"/>
            <a:ext cx="7947027" cy="5656266"/>
          </a:xfrm>
          <a:prstGeom prst="rect">
            <a:avLst/>
          </a:prstGeom>
        </p:spPr>
        <p:txBody>
          <a:bodyPr vert="horz" lIns="91395" tIns="45699" rIns="91395" bIns="4569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4" y="13642978"/>
            <a:ext cx="4305301" cy="720726"/>
          </a:xfrm>
          <a:prstGeom prst="rect">
            <a:avLst/>
          </a:prstGeom>
        </p:spPr>
        <p:txBody>
          <a:bodyPr vert="horz" lIns="91395" tIns="45699" rIns="91395" bIns="45699"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27690" y="13642978"/>
            <a:ext cx="4305301" cy="720726"/>
          </a:xfrm>
          <a:prstGeom prst="rect">
            <a:avLst/>
          </a:prstGeom>
        </p:spPr>
        <p:txBody>
          <a:bodyPr vert="horz" lIns="91395" tIns="45699" rIns="91395" bIns="45699" rtlCol="0" anchor="b"/>
          <a:lstStyle>
            <a:lvl1pPr algn="r">
              <a:defRPr sz="1200"/>
            </a:lvl1pPr>
          </a:lstStyle>
          <a:p>
            <a:fld id="{8BAD086E-579A-4EC0-9AEC-9B55B3824FD6}" type="slidenum">
              <a:rPr kumimoji="1" lang="ja-JP" altLang="en-US" smtClean="0"/>
              <a:t>‹#›</a:t>
            </a:fld>
            <a:endParaRPr kumimoji="1" lang="ja-JP" altLang="en-US"/>
          </a:p>
        </p:txBody>
      </p:sp>
    </p:spTree>
    <p:extLst>
      <p:ext uri="{BB962C8B-B14F-4D97-AF65-F5344CB8AC3E}">
        <p14:creationId xmlns:p14="http://schemas.microsoft.com/office/powerpoint/2010/main" val="404573053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39813" y="1246188"/>
            <a:ext cx="4722812" cy="3351212"/>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711184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55771"/>
            <a:ext cx="12851448" cy="3735046"/>
          </a:xfrm>
        </p:spPr>
        <p:txBody>
          <a:bodyPr anchor="b"/>
          <a:lstStyle>
            <a:lvl1pPr algn="ctr">
              <a:defRPr sz="9386"/>
            </a:lvl1pPr>
          </a:lstStyle>
          <a:p>
            <a:r>
              <a:rPr lang="ja-JP" altLang="en-US"/>
              <a:t>マスター タイトルの書式設定</a:t>
            </a:r>
            <a:endParaRPr lang="en-US" dirty="0"/>
          </a:p>
        </p:txBody>
      </p:sp>
      <p:sp>
        <p:nvSpPr>
          <p:cNvPr id="3" name="Subtitle 2"/>
          <p:cNvSpPr>
            <a:spLocks noGrp="1"/>
          </p:cNvSpPr>
          <p:nvPr>
            <p:ph type="subTitle" idx="1"/>
          </p:nvPr>
        </p:nvSpPr>
        <p:spPr>
          <a:xfrm>
            <a:off x="1889919" y="5634855"/>
            <a:ext cx="11339513" cy="2590194"/>
          </a:xfrm>
        </p:spPr>
        <p:txBody>
          <a:bodyPr/>
          <a:lstStyle>
            <a:lvl1pPr marL="0" indent="0" algn="ctr">
              <a:buNone/>
              <a:defRPr sz="3755"/>
            </a:lvl1pPr>
            <a:lvl2pPr marL="715244" indent="0" algn="ctr">
              <a:buNone/>
              <a:defRPr sz="3129"/>
            </a:lvl2pPr>
            <a:lvl3pPr marL="1430487" indent="0" algn="ctr">
              <a:buNone/>
              <a:defRPr sz="2816"/>
            </a:lvl3pPr>
            <a:lvl4pPr marL="2145731" indent="0" algn="ctr">
              <a:buNone/>
              <a:defRPr sz="2503"/>
            </a:lvl4pPr>
            <a:lvl5pPr marL="2860975" indent="0" algn="ctr">
              <a:buNone/>
              <a:defRPr sz="2503"/>
            </a:lvl5pPr>
            <a:lvl6pPr marL="3576218" indent="0" algn="ctr">
              <a:buNone/>
              <a:defRPr sz="2503"/>
            </a:lvl6pPr>
            <a:lvl7pPr marL="4291462" indent="0" algn="ctr">
              <a:buNone/>
              <a:defRPr sz="2503"/>
            </a:lvl7pPr>
            <a:lvl8pPr marL="5006706" indent="0" algn="ctr">
              <a:buNone/>
              <a:defRPr sz="2503"/>
            </a:lvl8pPr>
            <a:lvl9pPr marL="5721949" indent="0" algn="ctr">
              <a:buNone/>
              <a:defRPr sz="250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DF48FAA-6B69-451B-94F9-B9AFB2A58CFB}" type="datetime1">
              <a:rPr kumimoji="1" lang="ja-JP" altLang="en-US" smtClean="0"/>
              <a:t>2025/4/18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2150718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9A580FB-9490-40CE-9F0C-17E534955E0A}" type="datetime1">
              <a:rPr kumimoji="1" lang="ja-JP" altLang="en-US" smtClean="0"/>
              <a:t>2025/4/18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1907698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71184"/>
            <a:ext cx="3260110" cy="909176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039456" y="571184"/>
            <a:ext cx="9591338" cy="909176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BB1CCB6-67FA-4CEA-9A3D-58801920BFE4}" type="datetime1">
              <a:rPr kumimoji="1" lang="ja-JP" altLang="en-US" smtClean="0"/>
              <a:t>2025/4/18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1898781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3C2DB8C-9621-4DB7-9A36-6FED80837DC5}" type="datetime1">
              <a:rPr kumimoji="1" lang="ja-JP" altLang="en-US" smtClean="0"/>
              <a:t>2025/4/18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273716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031582" y="2674634"/>
            <a:ext cx="13040439" cy="4462684"/>
          </a:xfrm>
        </p:spPr>
        <p:txBody>
          <a:bodyPr anchor="b"/>
          <a:lstStyle>
            <a:lvl1pPr>
              <a:defRPr sz="9386"/>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031582" y="7179537"/>
            <a:ext cx="13040439" cy="2346820"/>
          </a:xfrm>
        </p:spPr>
        <p:txBody>
          <a:bodyPr/>
          <a:lstStyle>
            <a:lvl1pPr marL="0" indent="0">
              <a:buNone/>
              <a:defRPr sz="3755">
                <a:solidFill>
                  <a:schemeClr val="tx1"/>
                </a:solidFill>
              </a:defRPr>
            </a:lvl1pPr>
            <a:lvl2pPr marL="715244" indent="0">
              <a:buNone/>
              <a:defRPr sz="3129">
                <a:solidFill>
                  <a:schemeClr val="tx1">
                    <a:tint val="75000"/>
                  </a:schemeClr>
                </a:solidFill>
              </a:defRPr>
            </a:lvl2pPr>
            <a:lvl3pPr marL="1430487" indent="0">
              <a:buNone/>
              <a:defRPr sz="2816">
                <a:solidFill>
                  <a:schemeClr val="tx1">
                    <a:tint val="75000"/>
                  </a:schemeClr>
                </a:solidFill>
              </a:defRPr>
            </a:lvl3pPr>
            <a:lvl4pPr marL="2145731" indent="0">
              <a:buNone/>
              <a:defRPr sz="2503">
                <a:solidFill>
                  <a:schemeClr val="tx1">
                    <a:tint val="75000"/>
                  </a:schemeClr>
                </a:solidFill>
              </a:defRPr>
            </a:lvl4pPr>
            <a:lvl5pPr marL="2860975" indent="0">
              <a:buNone/>
              <a:defRPr sz="2503">
                <a:solidFill>
                  <a:schemeClr val="tx1">
                    <a:tint val="75000"/>
                  </a:schemeClr>
                </a:solidFill>
              </a:defRPr>
            </a:lvl5pPr>
            <a:lvl6pPr marL="3576218" indent="0">
              <a:buNone/>
              <a:defRPr sz="2503">
                <a:solidFill>
                  <a:schemeClr val="tx1">
                    <a:tint val="75000"/>
                  </a:schemeClr>
                </a:solidFill>
              </a:defRPr>
            </a:lvl6pPr>
            <a:lvl7pPr marL="4291462" indent="0">
              <a:buNone/>
              <a:defRPr sz="2503">
                <a:solidFill>
                  <a:schemeClr val="tx1">
                    <a:tint val="75000"/>
                  </a:schemeClr>
                </a:solidFill>
              </a:defRPr>
            </a:lvl7pPr>
            <a:lvl8pPr marL="5006706" indent="0">
              <a:buNone/>
              <a:defRPr sz="2503">
                <a:solidFill>
                  <a:schemeClr val="tx1">
                    <a:tint val="75000"/>
                  </a:schemeClr>
                </a:solidFill>
              </a:defRPr>
            </a:lvl8pPr>
            <a:lvl9pPr marL="5721949" indent="0">
              <a:buNone/>
              <a:defRPr sz="250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93A5F26-33AA-480F-82E8-D38AE240C591}" type="datetime1">
              <a:rPr kumimoji="1" lang="ja-JP" altLang="en-US" smtClean="0"/>
              <a:t>2025/4/18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4102805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39455" y="2855920"/>
            <a:ext cx="6425724" cy="680702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7654171" y="2855920"/>
            <a:ext cx="6425724" cy="680702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D7A0A2F-A8FD-45A7-AD79-A997F88B51D2}" type="datetime1">
              <a:rPr kumimoji="1" lang="ja-JP" altLang="en-US" smtClean="0"/>
              <a:t>2025/4/18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3369871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041425" y="571186"/>
            <a:ext cx="13040439" cy="207364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41426" y="2629931"/>
            <a:ext cx="6396193" cy="1288888"/>
          </a:xfrm>
        </p:spPr>
        <p:txBody>
          <a:bodyPr anchor="b"/>
          <a:lstStyle>
            <a:lvl1pPr marL="0" indent="0">
              <a:buNone/>
              <a:defRPr sz="3755" b="1"/>
            </a:lvl1pPr>
            <a:lvl2pPr marL="715244" indent="0">
              <a:buNone/>
              <a:defRPr sz="3129" b="1"/>
            </a:lvl2pPr>
            <a:lvl3pPr marL="1430487" indent="0">
              <a:buNone/>
              <a:defRPr sz="2816" b="1"/>
            </a:lvl3pPr>
            <a:lvl4pPr marL="2145731" indent="0">
              <a:buNone/>
              <a:defRPr sz="2503" b="1"/>
            </a:lvl4pPr>
            <a:lvl5pPr marL="2860975" indent="0">
              <a:buNone/>
              <a:defRPr sz="2503" b="1"/>
            </a:lvl5pPr>
            <a:lvl6pPr marL="3576218" indent="0">
              <a:buNone/>
              <a:defRPr sz="2503" b="1"/>
            </a:lvl6pPr>
            <a:lvl7pPr marL="4291462" indent="0">
              <a:buNone/>
              <a:defRPr sz="2503" b="1"/>
            </a:lvl7pPr>
            <a:lvl8pPr marL="5006706" indent="0">
              <a:buNone/>
              <a:defRPr sz="2503" b="1"/>
            </a:lvl8pPr>
            <a:lvl9pPr marL="5721949" indent="0">
              <a:buNone/>
              <a:defRPr sz="2503" b="1"/>
            </a:lvl9pPr>
          </a:lstStyle>
          <a:p>
            <a:pPr lvl="0"/>
            <a:r>
              <a:rPr lang="ja-JP" altLang="en-US"/>
              <a:t>マスター テキストの書式設定</a:t>
            </a:r>
          </a:p>
        </p:txBody>
      </p:sp>
      <p:sp>
        <p:nvSpPr>
          <p:cNvPr id="4" name="Content Placeholder 3"/>
          <p:cNvSpPr>
            <a:spLocks noGrp="1"/>
          </p:cNvSpPr>
          <p:nvPr>
            <p:ph sz="half" idx="2"/>
          </p:nvPr>
        </p:nvSpPr>
        <p:spPr>
          <a:xfrm>
            <a:off x="1041426" y="3918819"/>
            <a:ext cx="6396193" cy="576399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7654172" y="2629931"/>
            <a:ext cx="6427693" cy="1288888"/>
          </a:xfrm>
        </p:spPr>
        <p:txBody>
          <a:bodyPr anchor="b"/>
          <a:lstStyle>
            <a:lvl1pPr marL="0" indent="0">
              <a:buNone/>
              <a:defRPr sz="3755" b="1"/>
            </a:lvl1pPr>
            <a:lvl2pPr marL="715244" indent="0">
              <a:buNone/>
              <a:defRPr sz="3129" b="1"/>
            </a:lvl2pPr>
            <a:lvl3pPr marL="1430487" indent="0">
              <a:buNone/>
              <a:defRPr sz="2816" b="1"/>
            </a:lvl3pPr>
            <a:lvl4pPr marL="2145731" indent="0">
              <a:buNone/>
              <a:defRPr sz="2503" b="1"/>
            </a:lvl4pPr>
            <a:lvl5pPr marL="2860975" indent="0">
              <a:buNone/>
              <a:defRPr sz="2503" b="1"/>
            </a:lvl5pPr>
            <a:lvl6pPr marL="3576218" indent="0">
              <a:buNone/>
              <a:defRPr sz="2503" b="1"/>
            </a:lvl6pPr>
            <a:lvl7pPr marL="4291462" indent="0">
              <a:buNone/>
              <a:defRPr sz="2503" b="1"/>
            </a:lvl7pPr>
            <a:lvl8pPr marL="5006706" indent="0">
              <a:buNone/>
              <a:defRPr sz="2503" b="1"/>
            </a:lvl8pPr>
            <a:lvl9pPr marL="5721949" indent="0">
              <a:buNone/>
              <a:defRPr sz="2503" b="1"/>
            </a:lvl9pPr>
          </a:lstStyle>
          <a:p>
            <a:pPr lvl="0"/>
            <a:r>
              <a:rPr lang="ja-JP" altLang="en-US"/>
              <a:t>マスター テキストの書式設定</a:t>
            </a:r>
          </a:p>
        </p:txBody>
      </p:sp>
      <p:sp>
        <p:nvSpPr>
          <p:cNvPr id="6" name="Content Placeholder 5"/>
          <p:cNvSpPr>
            <a:spLocks noGrp="1"/>
          </p:cNvSpPr>
          <p:nvPr>
            <p:ph sz="quarter" idx="4"/>
          </p:nvPr>
        </p:nvSpPr>
        <p:spPr>
          <a:xfrm>
            <a:off x="7654172" y="3918819"/>
            <a:ext cx="6427693" cy="576399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E73AAC5-A097-40BE-A9A6-13C7C8236289}" type="datetime1">
              <a:rPr kumimoji="1" lang="ja-JP" altLang="en-US" smtClean="0"/>
              <a:t>2025/4/18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854540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6F454D4-9F4A-4335-9CB1-E24241DA743E}" type="datetime1">
              <a:rPr kumimoji="1" lang="ja-JP" altLang="en-US" smtClean="0"/>
              <a:t>2025/4/18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1642547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FF4D80-7E3A-4A60-AECC-00965EF9E4AE}" type="datetime1">
              <a:rPr kumimoji="1" lang="ja-JP" altLang="en-US" smtClean="0"/>
              <a:t>2025/4/18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764286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041425" y="715222"/>
            <a:ext cx="4876384" cy="2503276"/>
          </a:xfrm>
        </p:spPr>
        <p:txBody>
          <a:bodyPr anchor="b"/>
          <a:lstStyle>
            <a:lvl1pPr>
              <a:defRPr sz="5006"/>
            </a:lvl1pPr>
          </a:lstStyle>
          <a:p>
            <a:r>
              <a:rPr lang="ja-JP" altLang="en-US"/>
              <a:t>マスター タイトルの書式設定</a:t>
            </a:r>
            <a:endParaRPr lang="en-US" dirty="0"/>
          </a:p>
        </p:txBody>
      </p:sp>
      <p:sp>
        <p:nvSpPr>
          <p:cNvPr id="3" name="Content Placeholder 2"/>
          <p:cNvSpPr>
            <a:spLocks noGrp="1"/>
          </p:cNvSpPr>
          <p:nvPr>
            <p:ph idx="1"/>
          </p:nvPr>
        </p:nvSpPr>
        <p:spPr>
          <a:xfrm>
            <a:off x="6427693" y="1544683"/>
            <a:ext cx="7654171" cy="7624064"/>
          </a:xfrm>
        </p:spPr>
        <p:txBody>
          <a:bodyPr/>
          <a:lstStyle>
            <a:lvl1pPr>
              <a:defRPr sz="5006"/>
            </a:lvl1pPr>
            <a:lvl2pPr>
              <a:defRPr sz="4380"/>
            </a:lvl2pPr>
            <a:lvl3pPr>
              <a:defRPr sz="3755"/>
            </a:lvl3pPr>
            <a:lvl4pPr>
              <a:defRPr sz="3129"/>
            </a:lvl4pPr>
            <a:lvl5pPr>
              <a:defRPr sz="3129"/>
            </a:lvl5pPr>
            <a:lvl6pPr>
              <a:defRPr sz="3129"/>
            </a:lvl6pPr>
            <a:lvl7pPr>
              <a:defRPr sz="3129"/>
            </a:lvl7pPr>
            <a:lvl8pPr>
              <a:defRPr sz="3129"/>
            </a:lvl8pPr>
            <a:lvl9pPr>
              <a:defRPr sz="3129"/>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041425" y="3218497"/>
            <a:ext cx="4876384" cy="5962665"/>
          </a:xfrm>
        </p:spPr>
        <p:txBody>
          <a:bodyPr/>
          <a:lstStyle>
            <a:lvl1pPr marL="0" indent="0">
              <a:buNone/>
              <a:defRPr sz="2503"/>
            </a:lvl1pPr>
            <a:lvl2pPr marL="715244" indent="0">
              <a:buNone/>
              <a:defRPr sz="2190"/>
            </a:lvl2pPr>
            <a:lvl3pPr marL="1430487" indent="0">
              <a:buNone/>
              <a:defRPr sz="1877"/>
            </a:lvl3pPr>
            <a:lvl4pPr marL="2145731" indent="0">
              <a:buNone/>
              <a:defRPr sz="1564"/>
            </a:lvl4pPr>
            <a:lvl5pPr marL="2860975" indent="0">
              <a:buNone/>
              <a:defRPr sz="1564"/>
            </a:lvl5pPr>
            <a:lvl6pPr marL="3576218" indent="0">
              <a:buNone/>
              <a:defRPr sz="1564"/>
            </a:lvl6pPr>
            <a:lvl7pPr marL="4291462" indent="0">
              <a:buNone/>
              <a:defRPr sz="1564"/>
            </a:lvl7pPr>
            <a:lvl8pPr marL="5006706" indent="0">
              <a:buNone/>
              <a:defRPr sz="1564"/>
            </a:lvl8pPr>
            <a:lvl9pPr marL="5721949" indent="0">
              <a:buNone/>
              <a:defRPr sz="156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7B27714-E29E-4426-84A7-44F8576CD563}" type="datetime1">
              <a:rPr kumimoji="1" lang="ja-JP" altLang="en-US" smtClean="0"/>
              <a:t>2025/4/18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594534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041425" y="715222"/>
            <a:ext cx="4876384" cy="2503276"/>
          </a:xfrm>
        </p:spPr>
        <p:txBody>
          <a:bodyPr anchor="b"/>
          <a:lstStyle>
            <a:lvl1pPr>
              <a:defRPr sz="5006"/>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427693" y="1544683"/>
            <a:ext cx="7654171" cy="7624064"/>
          </a:xfrm>
        </p:spPr>
        <p:txBody>
          <a:bodyPr anchor="t"/>
          <a:lstStyle>
            <a:lvl1pPr marL="0" indent="0">
              <a:buNone/>
              <a:defRPr sz="5006"/>
            </a:lvl1pPr>
            <a:lvl2pPr marL="715244" indent="0">
              <a:buNone/>
              <a:defRPr sz="4380"/>
            </a:lvl2pPr>
            <a:lvl3pPr marL="1430487" indent="0">
              <a:buNone/>
              <a:defRPr sz="3755"/>
            </a:lvl3pPr>
            <a:lvl4pPr marL="2145731" indent="0">
              <a:buNone/>
              <a:defRPr sz="3129"/>
            </a:lvl4pPr>
            <a:lvl5pPr marL="2860975" indent="0">
              <a:buNone/>
              <a:defRPr sz="3129"/>
            </a:lvl5pPr>
            <a:lvl6pPr marL="3576218" indent="0">
              <a:buNone/>
              <a:defRPr sz="3129"/>
            </a:lvl6pPr>
            <a:lvl7pPr marL="4291462" indent="0">
              <a:buNone/>
              <a:defRPr sz="3129"/>
            </a:lvl7pPr>
            <a:lvl8pPr marL="5006706" indent="0">
              <a:buNone/>
              <a:defRPr sz="3129"/>
            </a:lvl8pPr>
            <a:lvl9pPr marL="5721949" indent="0">
              <a:buNone/>
              <a:defRPr sz="3129"/>
            </a:lvl9pPr>
          </a:lstStyle>
          <a:p>
            <a:r>
              <a:rPr lang="ja-JP" altLang="en-US"/>
              <a:t>図を追加</a:t>
            </a:r>
            <a:endParaRPr lang="en-US" dirty="0"/>
          </a:p>
        </p:txBody>
      </p:sp>
      <p:sp>
        <p:nvSpPr>
          <p:cNvPr id="4" name="Text Placeholder 3"/>
          <p:cNvSpPr>
            <a:spLocks noGrp="1"/>
          </p:cNvSpPr>
          <p:nvPr>
            <p:ph type="body" sz="half" idx="2"/>
          </p:nvPr>
        </p:nvSpPr>
        <p:spPr>
          <a:xfrm>
            <a:off x="1041425" y="3218497"/>
            <a:ext cx="4876384" cy="5962665"/>
          </a:xfrm>
        </p:spPr>
        <p:txBody>
          <a:bodyPr/>
          <a:lstStyle>
            <a:lvl1pPr marL="0" indent="0">
              <a:buNone/>
              <a:defRPr sz="2503"/>
            </a:lvl1pPr>
            <a:lvl2pPr marL="715244" indent="0">
              <a:buNone/>
              <a:defRPr sz="2190"/>
            </a:lvl2pPr>
            <a:lvl3pPr marL="1430487" indent="0">
              <a:buNone/>
              <a:defRPr sz="1877"/>
            </a:lvl3pPr>
            <a:lvl4pPr marL="2145731" indent="0">
              <a:buNone/>
              <a:defRPr sz="1564"/>
            </a:lvl4pPr>
            <a:lvl5pPr marL="2860975" indent="0">
              <a:buNone/>
              <a:defRPr sz="1564"/>
            </a:lvl5pPr>
            <a:lvl6pPr marL="3576218" indent="0">
              <a:buNone/>
              <a:defRPr sz="1564"/>
            </a:lvl6pPr>
            <a:lvl7pPr marL="4291462" indent="0">
              <a:buNone/>
              <a:defRPr sz="1564"/>
            </a:lvl7pPr>
            <a:lvl8pPr marL="5006706" indent="0">
              <a:buNone/>
              <a:defRPr sz="1564"/>
            </a:lvl8pPr>
            <a:lvl9pPr marL="5721949" indent="0">
              <a:buNone/>
              <a:defRPr sz="1564"/>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DB5614D-11E5-4C16-AB2F-6059BE701DB3}" type="datetime1">
              <a:rPr kumimoji="1" lang="ja-JP" altLang="en-US" smtClean="0"/>
              <a:t>2025/4/18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4069629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71186"/>
            <a:ext cx="13040439" cy="2073647"/>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39456" y="2855920"/>
            <a:ext cx="13040439" cy="680702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39455" y="9943570"/>
            <a:ext cx="3401854" cy="571184"/>
          </a:xfrm>
          <a:prstGeom prst="rect">
            <a:avLst/>
          </a:prstGeom>
        </p:spPr>
        <p:txBody>
          <a:bodyPr vert="horz" lIns="91440" tIns="45720" rIns="91440" bIns="45720" rtlCol="0" anchor="ctr"/>
          <a:lstStyle>
            <a:lvl1pPr algn="l">
              <a:defRPr sz="1877">
                <a:solidFill>
                  <a:schemeClr val="tx1">
                    <a:tint val="75000"/>
                  </a:schemeClr>
                </a:solidFill>
              </a:defRPr>
            </a:lvl1pPr>
          </a:lstStyle>
          <a:p>
            <a:fld id="{A219B1AC-1CB7-4527-95E1-D72C3D096162}" type="datetime1">
              <a:rPr kumimoji="1" lang="ja-JP" altLang="en-US" smtClean="0"/>
              <a:t>2025/4/18</a:t>
            </a:fld>
            <a:endParaRPr kumimoji="1" lang="ja-JP" altLang="en-US"/>
          </a:p>
        </p:txBody>
      </p:sp>
      <p:sp>
        <p:nvSpPr>
          <p:cNvPr id="5" name="Footer Placeholder 4"/>
          <p:cNvSpPr>
            <a:spLocks noGrp="1"/>
          </p:cNvSpPr>
          <p:nvPr>
            <p:ph type="ftr" sz="quarter" idx="3"/>
          </p:nvPr>
        </p:nvSpPr>
        <p:spPr>
          <a:xfrm>
            <a:off x="5008285" y="9943570"/>
            <a:ext cx="5102781" cy="571184"/>
          </a:xfrm>
          <a:prstGeom prst="rect">
            <a:avLst/>
          </a:prstGeom>
        </p:spPr>
        <p:txBody>
          <a:bodyPr vert="horz" lIns="91440" tIns="45720" rIns="91440" bIns="45720" rtlCol="0" anchor="ctr"/>
          <a:lstStyle>
            <a:lvl1pPr algn="ctr">
              <a:defRPr sz="1877">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10678041" y="9943570"/>
            <a:ext cx="3401854" cy="571184"/>
          </a:xfrm>
          <a:prstGeom prst="rect">
            <a:avLst/>
          </a:prstGeom>
        </p:spPr>
        <p:txBody>
          <a:bodyPr vert="horz" lIns="91440" tIns="45720" rIns="91440" bIns="45720" rtlCol="0" anchor="ctr"/>
          <a:lstStyle>
            <a:lvl1pPr algn="r">
              <a:defRPr sz="1877">
                <a:solidFill>
                  <a:schemeClr val="tx1">
                    <a:tint val="75000"/>
                  </a:schemeClr>
                </a:solidFill>
              </a:defRPr>
            </a:lvl1pPr>
          </a:lstStyle>
          <a:p>
            <a:fld id="{986692DB-985C-4DA8-BB41-78A5C80BFB57}" type="slidenum">
              <a:rPr kumimoji="1" lang="ja-JP" altLang="en-US" smtClean="0"/>
              <a:t>‹#›</a:t>
            </a:fld>
            <a:endParaRPr kumimoji="1" lang="ja-JP" altLang="en-US"/>
          </a:p>
        </p:txBody>
      </p:sp>
    </p:spTree>
    <p:extLst>
      <p:ext uri="{BB962C8B-B14F-4D97-AF65-F5344CB8AC3E}">
        <p14:creationId xmlns:p14="http://schemas.microsoft.com/office/powerpoint/2010/main" val="26629337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1430487" rtl="0" eaLnBrk="1" latinLnBrk="0" hangingPunct="1">
        <a:lnSpc>
          <a:spcPct val="90000"/>
        </a:lnSpc>
        <a:spcBef>
          <a:spcPct val="0"/>
        </a:spcBef>
        <a:buNone/>
        <a:defRPr kumimoji="1" sz="6883" kern="1200">
          <a:solidFill>
            <a:schemeClr val="tx1"/>
          </a:solidFill>
          <a:latin typeface="+mj-lt"/>
          <a:ea typeface="+mj-ea"/>
          <a:cs typeface="+mj-cs"/>
        </a:defRPr>
      </a:lvl1pPr>
    </p:titleStyle>
    <p:bodyStyle>
      <a:lvl1pPr marL="357622" indent="-357622" algn="l" defTabSz="1430487" rtl="0" eaLnBrk="1" latinLnBrk="0" hangingPunct="1">
        <a:lnSpc>
          <a:spcPct val="90000"/>
        </a:lnSpc>
        <a:spcBef>
          <a:spcPts val="1564"/>
        </a:spcBef>
        <a:buFont typeface="Arial" panose="020B0604020202020204" pitchFamily="34" charset="0"/>
        <a:buChar char="•"/>
        <a:defRPr kumimoji="1" sz="4380" kern="1200">
          <a:solidFill>
            <a:schemeClr val="tx1"/>
          </a:solidFill>
          <a:latin typeface="+mn-lt"/>
          <a:ea typeface="+mn-ea"/>
          <a:cs typeface="+mn-cs"/>
        </a:defRPr>
      </a:lvl1pPr>
      <a:lvl2pPr marL="1072866" indent="-357622" algn="l" defTabSz="1430487" rtl="0" eaLnBrk="1" latinLnBrk="0" hangingPunct="1">
        <a:lnSpc>
          <a:spcPct val="90000"/>
        </a:lnSpc>
        <a:spcBef>
          <a:spcPts val="782"/>
        </a:spcBef>
        <a:buFont typeface="Arial" panose="020B0604020202020204" pitchFamily="34" charset="0"/>
        <a:buChar char="•"/>
        <a:defRPr kumimoji="1" sz="3755" kern="1200">
          <a:solidFill>
            <a:schemeClr val="tx1"/>
          </a:solidFill>
          <a:latin typeface="+mn-lt"/>
          <a:ea typeface="+mn-ea"/>
          <a:cs typeface="+mn-cs"/>
        </a:defRPr>
      </a:lvl2pPr>
      <a:lvl3pPr marL="1788109" indent="-357622" algn="l" defTabSz="1430487" rtl="0" eaLnBrk="1" latinLnBrk="0" hangingPunct="1">
        <a:lnSpc>
          <a:spcPct val="90000"/>
        </a:lnSpc>
        <a:spcBef>
          <a:spcPts val="782"/>
        </a:spcBef>
        <a:buFont typeface="Arial" panose="020B0604020202020204" pitchFamily="34" charset="0"/>
        <a:buChar char="•"/>
        <a:defRPr kumimoji="1" sz="3129" kern="1200">
          <a:solidFill>
            <a:schemeClr val="tx1"/>
          </a:solidFill>
          <a:latin typeface="+mn-lt"/>
          <a:ea typeface="+mn-ea"/>
          <a:cs typeface="+mn-cs"/>
        </a:defRPr>
      </a:lvl3pPr>
      <a:lvl4pPr marL="2503353"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4pPr>
      <a:lvl5pPr marL="3218597"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5pPr>
      <a:lvl6pPr marL="3933840"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6pPr>
      <a:lvl7pPr marL="4649084"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7pPr>
      <a:lvl8pPr marL="5364328"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8pPr>
      <a:lvl9pPr marL="6079571" indent="-357622" algn="l" defTabSz="1430487" rtl="0" eaLnBrk="1" latinLnBrk="0" hangingPunct="1">
        <a:lnSpc>
          <a:spcPct val="90000"/>
        </a:lnSpc>
        <a:spcBef>
          <a:spcPts val="782"/>
        </a:spcBef>
        <a:buFont typeface="Arial" panose="020B0604020202020204" pitchFamily="34" charset="0"/>
        <a:buChar char="•"/>
        <a:defRPr kumimoji="1" sz="2816" kern="1200">
          <a:solidFill>
            <a:schemeClr val="tx1"/>
          </a:solidFill>
          <a:latin typeface="+mn-lt"/>
          <a:ea typeface="+mn-ea"/>
          <a:cs typeface="+mn-cs"/>
        </a:defRPr>
      </a:lvl9pPr>
    </p:bodyStyle>
    <p:otherStyle>
      <a:defPPr>
        <a:defRPr lang="en-US"/>
      </a:defPPr>
      <a:lvl1pPr marL="0" algn="l" defTabSz="1430487" rtl="0" eaLnBrk="1" latinLnBrk="0" hangingPunct="1">
        <a:defRPr kumimoji="1" sz="2816" kern="1200">
          <a:solidFill>
            <a:schemeClr val="tx1"/>
          </a:solidFill>
          <a:latin typeface="+mn-lt"/>
          <a:ea typeface="+mn-ea"/>
          <a:cs typeface="+mn-cs"/>
        </a:defRPr>
      </a:lvl1pPr>
      <a:lvl2pPr marL="715244" algn="l" defTabSz="1430487" rtl="0" eaLnBrk="1" latinLnBrk="0" hangingPunct="1">
        <a:defRPr kumimoji="1" sz="2816" kern="1200">
          <a:solidFill>
            <a:schemeClr val="tx1"/>
          </a:solidFill>
          <a:latin typeface="+mn-lt"/>
          <a:ea typeface="+mn-ea"/>
          <a:cs typeface="+mn-cs"/>
        </a:defRPr>
      </a:lvl2pPr>
      <a:lvl3pPr marL="1430487" algn="l" defTabSz="1430487" rtl="0" eaLnBrk="1" latinLnBrk="0" hangingPunct="1">
        <a:defRPr kumimoji="1" sz="2816" kern="1200">
          <a:solidFill>
            <a:schemeClr val="tx1"/>
          </a:solidFill>
          <a:latin typeface="+mn-lt"/>
          <a:ea typeface="+mn-ea"/>
          <a:cs typeface="+mn-cs"/>
        </a:defRPr>
      </a:lvl3pPr>
      <a:lvl4pPr marL="2145731" algn="l" defTabSz="1430487" rtl="0" eaLnBrk="1" latinLnBrk="0" hangingPunct="1">
        <a:defRPr kumimoji="1" sz="2816" kern="1200">
          <a:solidFill>
            <a:schemeClr val="tx1"/>
          </a:solidFill>
          <a:latin typeface="+mn-lt"/>
          <a:ea typeface="+mn-ea"/>
          <a:cs typeface="+mn-cs"/>
        </a:defRPr>
      </a:lvl4pPr>
      <a:lvl5pPr marL="2860975" algn="l" defTabSz="1430487" rtl="0" eaLnBrk="1" latinLnBrk="0" hangingPunct="1">
        <a:defRPr kumimoji="1" sz="2816" kern="1200">
          <a:solidFill>
            <a:schemeClr val="tx1"/>
          </a:solidFill>
          <a:latin typeface="+mn-lt"/>
          <a:ea typeface="+mn-ea"/>
          <a:cs typeface="+mn-cs"/>
        </a:defRPr>
      </a:lvl5pPr>
      <a:lvl6pPr marL="3576218" algn="l" defTabSz="1430487" rtl="0" eaLnBrk="1" latinLnBrk="0" hangingPunct="1">
        <a:defRPr kumimoji="1" sz="2816" kern="1200">
          <a:solidFill>
            <a:schemeClr val="tx1"/>
          </a:solidFill>
          <a:latin typeface="+mn-lt"/>
          <a:ea typeface="+mn-ea"/>
          <a:cs typeface="+mn-cs"/>
        </a:defRPr>
      </a:lvl6pPr>
      <a:lvl7pPr marL="4291462" algn="l" defTabSz="1430487" rtl="0" eaLnBrk="1" latinLnBrk="0" hangingPunct="1">
        <a:defRPr kumimoji="1" sz="2816" kern="1200">
          <a:solidFill>
            <a:schemeClr val="tx1"/>
          </a:solidFill>
          <a:latin typeface="+mn-lt"/>
          <a:ea typeface="+mn-ea"/>
          <a:cs typeface="+mn-cs"/>
        </a:defRPr>
      </a:lvl7pPr>
      <a:lvl8pPr marL="5006706" algn="l" defTabSz="1430487" rtl="0" eaLnBrk="1" latinLnBrk="0" hangingPunct="1">
        <a:defRPr kumimoji="1" sz="2816" kern="1200">
          <a:solidFill>
            <a:schemeClr val="tx1"/>
          </a:solidFill>
          <a:latin typeface="+mn-lt"/>
          <a:ea typeface="+mn-ea"/>
          <a:cs typeface="+mn-cs"/>
        </a:defRPr>
      </a:lvl8pPr>
      <a:lvl9pPr marL="5721949" algn="l" defTabSz="1430487" rtl="0" eaLnBrk="1" latinLnBrk="0" hangingPunct="1">
        <a:defRPr kumimoji="1" sz="281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テキスト ボックス 54"/>
          <p:cNvSpPr txBox="1"/>
          <p:nvPr/>
        </p:nvSpPr>
        <p:spPr>
          <a:xfrm>
            <a:off x="12148354" y="10187914"/>
            <a:ext cx="858793" cy="153888"/>
          </a:xfrm>
          <a:prstGeom prst="rect">
            <a:avLst/>
          </a:prstGeom>
          <a:noFill/>
        </p:spPr>
        <p:txBody>
          <a:bodyPr wrap="square" lIns="0" tIns="0" rIns="0" bIns="0" rtlCol="0">
            <a:spAutoFit/>
          </a:bodyPr>
          <a:lstStyle/>
          <a:p>
            <a:r>
              <a:rPr kumimoji="1" lang="ja-JP" altLang="en-US" sz="1000" dirty="0"/>
              <a:t>周辺見取り図</a:t>
            </a:r>
          </a:p>
        </p:txBody>
      </p:sp>
      <p:sp>
        <p:nvSpPr>
          <p:cNvPr id="74" name="正方形/長方形 73"/>
          <p:cNvSpPr/>
          <p:nvPr/>
        </p:nvSpPr>
        <p:spPr>
          <a:xfrm>
            <a:off x="6194757" y="7634345"/>
            <a:ext cx="8857965" cy="3011488"/>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角丸四角形 74"/>
          <p:cNvSpPr/>
          <p:nvPr/>
        </p:nvSpPr>
        <p:spPr>
          <a:xfrm>
            <a:off x="87084" y="903078"/>
            <a:ext cx="14965638" cy="2006564"/>
          </a:xfrm>
          <a:prstGeom prst="roundRect">
            <a:avLst/>
          </a:prstGeom>
          <a:solidFill>
            <a:srgbClr val="FFDE9B"/>
          </a:solidFill>
          <a:ln w="44450" cmpd="dbl"/>
        </p:spPr>
        <p:style>
          <a:lnRef idx="2">
            <a:schemeClr val="accent1">
              <a:shade val="50000"/>
            </a:schemeClr>
          </a:lnRef>
          <a:fillRef idx="1">
            <a:schemeClr val="accent1"/>
          </a:fillRef>
          <a:effectRef idx="0">
            <a:schemeClr val="accent1"/>
          </a:effectRef>
          <a:fontRef idx="minor">
            <a:schemeClr val="lt1"/>
          </a:fontRef>
        </p:style>
        <p:txBody>
          <a:bodyPr vert="eaVert" lIns="104306" tIns="52153" rIns="104306" bIns="52153" rtlCol="0" anchor="ctr"/>
          <a:lstStyle/>
          <a:p>
            <a:pPr algn="ct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6" name="テキスト ボックス 3"/>
          <p:cNvSpPr txBox="1">
            <a:spLocks noChangeArrowheads="1"/>
          </p:cNvSpPr>
          <p:nvPr/>
        </p:nvSpPr>
        <p:spPr bwMode="auto">
          <a:xfrm>
            <a:off x="-10651" y="0"/>
            <a:ext cx="15128543" cy="830997"/>
          </a:xfrm>
          <a:prstGeom prst="rect">
            <a:avLst/>
          </a:prstGeom>
          <a:solidFill>
            <a:srgbClr val="006600"/>
          </a:solidFill>
          <a:ln>
            <a:noFill/>
          </a:ln>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2400" dirty="0">
                <a:solidFill>
                  <a:schemeClr val="bg1"/>
                </a:solidFill>
                <a:latin typeface="Meiryo UI" pitchFamily="50" charset="-128"/>
                <a:ea typeface="Meiryo UI" pitchFamily="50" charset="-128"/>
                <a:cs typeface="Meiryo UI" pitchFamily="50" charset="-128"/>
              </a:rPr>
              <a:t>【</a:t>
            </a:r>
            <a:r>
              <a:rPr lang="ja-JP" altLang="en-US" sz="2400" dirty="0">
                <a:solidFill>
                  <a:schemeClr val="bg1"/>
                </a:solidFill>
                <a:latin typeface="Meiryo UI" pitchFamily="50" charset="-128"/>
                <a:ea typeface="Meiryo UI" pitchFamily="50" charset="-128"/>
                <a:cs typeface="Meiryo UI" pitchFamily="50" charset="-128"/>
              </a:rPr>
              <a:t>概要版</a:t>
            </a:r>
            <a:r>
              <a:rPr lang="en-US" altLang="ja-JP" sz="2400" dirty="0">
                <a:solidFill>
                  <a:schemeClr val="bg1"/>
                </a:solidFill>
                <a:latin typeface="Meiryo UI" pitchFamily="50" charset="-128"/>
                <a:ea typeface="Meiryo UI" pitchFamily="50" charset="-128"/>
                <a:cs typeface="Meiryo UI" pitchFamily="50" charset="-128"/>
              </a:rPr>
              <a:t>】</a:t>
            </a:r>
            <a:r>
              <a:rPr lang="ja-JP" altLang="en-US" sz="2400" spc="-100" dirty="0">
                <a:solidFill>
                  <a:schemeClr val="bg1"/>
                </a:solidFill>
                <a:latin typeface="Meiryo UI" pitchFamily="50" charset="-128"/>
                <a:ea typeface="Meiryo UI" pitchFamily="50" charset="-128"/>
                <a:cs typeface="Meiryo UI" pitchFamily="50" charset="-128"/>
              </a:rPr>
              <a:t>蜻蛉池公園マネジメントプラン（案）</a:t>
            </a:r>
            <a:endParaRPr lang="en-US" altLang="ja-JP" sz="2400" spc="-100" dirty="0">
              <a:solidFill>
                <a:schemeClr val="bg1"/>
              </a:solidFill>
              <a:latin typeface="Meiryo UI" pitchFamily="50" charset="-128"/>
              <a:ea typeface="Meiryo UI" pitchFamily="50" charset="-128"/>
              <a:cs typeface="Meiryo UI" pitchFamily="50" charset="-128"/>
            </a:endParaRPr>
          </a:p>
          <a:p>
            <a:pPr eaLnBrk="1" hangingPunct="1"/>
            <a:r>
              <a:rPr lang="en-US" altLang="ja-JP" sz="2400" spc="-100" dirty="0">
                <a:solidFill>
                  <a:schemeClr val="bg1"/>
                </a:solidFill>
                <a:latin typeface="Meiryo UI" pitchFamily="50" charset="-128"/>
                <a:ea typeface="Meiryo UI" pitchFamily="50" charset="-128"/>
                <a:cs typeface="Meiryo UI" pitchFamily="50" charset="-128"/>
              </a:rPr>
              <a:t>						</a:t>
            </a:r>
            <a:r>
              <a:rPr lang="en-US" altLang="ja-JP" sz="2000" spc="-100" dirty="0">
                <a:solidFill>
                  <a:schemeClr val="bg1"/>
                </a:solidFill>
                <a:latin typeface="Meiryo UI" pitchFamily="50" charset="-128"/>
                <a:ea typeface="Meiryo UI" pitchFamily="50" charset="-128"/>
                <a:cs typeface="Meiryo UI" pitchFamily="50" charset="-128"/>
              </a:rPr>
              <a:t>『</a:t>
            </a:r>
            <a:r>
              <a:rPr lang="ja-JP" altLang="en-US" sz="2000" spc="-100" dirty="0">
                <a:solidFill>
                  <a:schemeClr val="bg1"/>
                </a:solidFill>
                <a:latin typeface="Meiryo UI" pitchFamily="50" charset="-128"/>
                <a:ea typeface="Meiryo UI" pitchFamily="50" charset="-128"/>
                <a:cs typeface="Meiryo UI" pitchFamily="50" charset="-128"/>
              </a:rPr>
              <a:t>園内の様々な花や緑の豊かな丘陵地の景観の中で、多様なレクリエーションが満喫できる公園</a:t>
            </a:r>
            <a:r>
              <a:rPr lang="en-US" altLang="ja-JP" sz="2000" spc="-100" dirty="0">
                <a:solidFill>
                  <a:schemeClr val="bg1"/>
                </a:solidFill>
                <a:latin typeface="Meiryo UI" pitchFamily="50" charset="-128"/>
                <a:ea typeface="Meiryo UI" pitchFamily="50" charset="-128"/>
                <a:cs typeface="Meiryo UI" pitchFamily="50" charset="-128"/>
              </a:rPr>
              <a:t>』</a:t>
            </a:r>
            <a:endParaRPr lang="en-US" altLang="ja-JP" sz="2400" spc="-100" dirty="0">
              <a:solidFill>
                <a:schemeClr val="bg1"/>
              </a:solidFill>
              <a:latin typeface="Meiryo UI" pitchFamily="50" charset="-128"/>
              <a:ea typeface="Meiryo UI" pitchFamily="50" charset="-128"/>
              <a:cs typeface="Meiryo UI" pitchFamily="50" charset="-128"/>
            </a:endParaRPr>
          </a:p>
        </p:txBody>
      </p:sp>
      <p:sp>
        <p:nvSpPr>
          <p:cNvPr id="79" name="テキスト ボックス 3"/>
          <p:cNvSpPr txBox="1">
            <a:spLocks noChangeArrowheads="1"/>
          </p:cNvSpPr>
          <p:nvPr/>
        </p:nvSpPr>
        <p:spPr bwMode="auto">
          <a:xfrm>
            <a:off x="29106" y="2973846"/>
            <a:ext cx="1844723" cy="369332"/>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dirty="0">
                <a:latin typeface="+mn-ea"/>
                <a:ea typeface="+mn-ea"/>
                <a:cs typeface="Meiryo UI" pitchFamily="50" charset="-128"/>
              </a:rPr>
              <a:t>②ゾーンの設定</a:t>
            </a:r>
          </a:p>
        </p:txBody>
      </p:sp>
      <p:sp>
        <p:nvSpPr>
          <p:cNvPr id="81" name="正方形/長方形 80"/>
          <p:cNvSpPr/>
          <p:nvPr/>
        </p:nvSpPr>
        <p:spPr>
          <a:xfrm>
            <a:off x="133945" y="1328081"/>
            <a:ext cx="3671999" cy="288758"/>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公園の特色を活かす</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2" name="正方形/長方形 81"/>
          <p:cNvSpPr/>
          <p:nvPr/>
        </p:nvSpPr>
        <p:spPr>
          <a:xfrm>
            <a:off x="3855893" y="1337574"/>
            <a:ext cx="3672000" cy="306000"/>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民間活力の導入</a:t>
            </a:r>
          </a:p>
        </p:txBody>
      </p:sp>
      <p:sp>
        <p:nvSpPr>
          <p:cNvPr id="83" name="正方形/長方形 82"/>
          <p:cNvSpPr/>
          <p:nvPr/>
        </p:nvSpPr>
        <p:spPr>
          <a:xfrm>
            <a:off x="11299791" y="1330047"/>
            <a:ext cx="3672000" cy="306000"/>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都市の環境を保全</a:t>
            </a:r>
          </a:p>
        </p:txBody>
      </p:sp>
      <p:sp>
        <p:nvSpPr>
          <p:cNvPr id="84" name="正方形/長方形 83"/>
          <p:cNvSpPr/>
          <p:nvPr/>
        </p:nvSpPr>
        <p:spPr>
          <a:xfrm>
            <a:off x="7577842" y="1337574"/>
            <a:ext cx="3672000" cy="306000"/>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安全・安心・快適</a:t>
            </a:r>
          </a:p>
        </p:txBody>
      </p:sp>
      <p:sp>
        <p:nvSpPr>
          <p:cNvPr id="85" name="テキスト ボックス 84"/>
          <p:cNvSpPr txBox="1"/>
          <p:nvPr/>
        </p:nvSpPr>
        <p:spPr>
          <a:xfrm>
            <a:off x="7615274" y="1656131"/>
            <a:ext cx="3672000" cy="1169551"/>
          </a:xfrm>
          <a:prstGeom prst="rect">
            <a:avLst/>
          </a:prstGeom>
          <a:noFill/>
        </p:spPr>
        <p:txBody>
          <a:bodyPr wrap="square" rtlCol="0">
            <a:spAutoFit/>
          </a:bodyPr>
          <a:lstStyle/>
          <a:p>
            <a:pPr marL="180000" indent="-108000"/>
            <a:r>
              <a:rPr lang="ja-JP" altLang="en-US" sz="1400" dirty="0">
                <a:latin typeface="Meiryo UI" panose="020B0604030504040204" pitchFamily="50" charset="-128"/>
                <a:ea typeface="Meiryo UI" panose="020B0604030504040204" pitchFamily="50" charset="-128"/>
              </a:rPr>
              <a:t>・広域避難場所として、周辺地域の避難者を地震発生時の市街地火災等から</a:t>
            </a:r>
            <a:r>
              <a:rPr lang="ja-JP" altLang="en-US" sz="1400" dirty="0">
                <a:solidFill>
                  <a:srgbClr val="000000"/>
                </a:solidFill>
                <a:latin typeface="Meiryo UI" panose="020B0604030504040204" pitchFamily="50" charset="-128"/>
                <a:ea typeface="Meiryo UI" panose="020B0604030504040204" pitchFamily="50" charset="-128"/>
              </a:rPr>
              <a:t>守る</a:t>
            </a:r>
            <a:r>
              <a:rPr lang="ja-JP" altLang="en-US" sz="1400" dirty="0">
                <a:latin typeface="Meiryo UI" panose="020B0604030504040204" pitchFamily="50" charset="-128"/>
                <a:ea typeface="Meiryo UI" panose="020B0604030504040204" pitchFamily="50" charset="-128"/>
              </a:rPr>
              <a:t>公園</a:t>
            </a:r>
            <a:endParaRPr lang="en-US" altLang="ja-JP" sz="1400" dirty="0">
              <a:latin typeface="Meiryo UI" panose="020B0604030504040204" pitchFamily="50" charset="-128"/>
              <a:ea typeface="Meiryo UI" panose="020B0604030504040204" pitchFamily="50" charset="-128"/>
            </a:endParaRPr>
          </a:p>
          <a:p>
            <a:pPr marL="180000" indent="-108000" algn="just" fontAlgn="t"/>
            <a:r>
              <a:rPr lang="ja-JP" altLang="en-US" sz="1400" dirty="0">
                <a:latin typeface="Meiryo UI" panose="020B0604030504040204" pitchFamily="50" charset="-128"/>
                <a:ea typeface="Meiryo UI" panose="020B0604030504040204" pitchFamily="50" charset="-128"/>
              </a:rPr>
              <a:t>・</a:t>
            </a:r>
            <a:r>
              <a:rPr lang="ja-JP" altLang="en-US" sz="1400" dirty="0">
                <a:solidFill>
                  <a:srgbClr val="000000"/>
                </a:solidFill>
                <a:latin typeface="Meiryo UI" panose="020B0604030504040204" pitchFamily="50" charset="-128"/>
                <a:ea typeface="Meiryo UI" panose="020B0604030504040204" pitchFamily="50" charset="-128"/>
              </a:rPr>
              <a:t>後方支援活動拠点として、自衛隊や消防隊・警察の支援部隊の救出・救助活動拠点等の役割を果たす公園</a:t>
            </a:r>
            <a:endParaRPr lang="en-US" altLang="ja-JP" sz="1400" dirty="0">
              <a:solidFill>
                <a:srgbClr val="000000"/>
              </a:solidFill>
              <a:latin typeface="Meiryo UI" panose="020B0604030504040204" pitchFamily="50" charset="-128"/>
              <a:ea typeface="Meiryo UI" panose="020B0604030504040204" pitchFamily="50" charset="-128"/>
            </a:endParaRPr>
          </a:p>
        </p:txBody>
      </p:sp>
      <p:sp>
        <p:nvSpPr>
          <p:cNvPr id="86" name="正方形/長方形 85"/>
          <p:cNvSpPr/>
          <p:nvPr/>
        </p:nvSpPr>
        <p:spPr>
          <a:xfrm>
            <a:off x="3893325" y="1626332"/>
            <a:ext cx="3672000" cy="954107"/>
          </a:xfrm>
          <a:prstGeom prst="rect">
            <a:avLst/>
          </a:prstGeom>
        </p:spPr>
        <p:txBody>
          <a:bodyPr wrap="square">
            <a:spAutoFit/>
          </a:bodyPr>
          <a:lstStyle/>
          <a:p>
            <a:pPr marL="180000" indent="-108000" defTabSz="755934">
              <a:defRPr/>
            </a:pPr>
            <a:r>
              <a:rPr lang="ja-JP" altLang="en-US" sz="1400" dirty="0">
                <a:latin typeface="Meiryo UI" panose="020B0604030504040204" pitchFamily="50" charset="-128"/>
                <a:ea typeface="Meiryo UI" panose="020B0604030504040204" pitchFamily="50" charset="-128"/>
              </a:rPr>
              <a:t>・ため池や丘陵の景色を愛でながら飲食機能の充実等によりくつろぐことができる公園</a:t>
            </a:r>
          </a:p>
          <a:p>
            <a:pPr marL="180000" indent="-108000" defTabSz="755934">
              <a:defRPr/>
            </a:pPr>
            <a:r>
              <a:rPr lang="ja-JP" altLang="en-US" sz="1400" dirty="0">
                <a:latin typeface="Meiryo UI" panose="020B0604030504040204" pitchFamily="50" charset="-128"/>
                <a:ea typeface="Meiryo UI" panose="020B0604030504040204" pitchFamily="50" charset="-128"/>
              </a:rPr>
              <a:t>・遊戯施設などの施設が充実し、多様なアクティビティを年中楽しめる公園</a:t>
            </a:r>
          </a:p>
        </p:txBody>
      </p:sp>
      <p:sp>
        <p:nvSpPr>
          <p:cNvPr id="87" name="テキスト ボックス 86"/>
          <p:cNvSpPr txBox="1"/>
          <p:nvPr/>
        </p:nvSpPr>
        <p:spPr>
          <a:xfrm>
            <a:off x="171376" y="1616839"/>
            <a:ext cx="3672000" cy="954107"/>
          </a:xfrm>
          <a:prstGeom prst="rect">
            <a:avLst/>
          </a:prstGeom>
          <a:noFill/>
        </p:spPr>
        <p:txBody>
          <a:bodyPr wrap="square" rtlCol="0">
            <a:spAutoFit/>
          </a:bodyPr>
          <a:lstStyle/>
          <a:p>
            <a:pPr marL="180000" indent="-108000" algn="just" fontAlgn="t"/>
            <a:r>
              <a:rPr lang="ja-JP" altLang="en-US" sz="14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・泉州地域の緑豊かな丘陵地の景観とため池の景観の中で地域住民が憩う公園</a:t>
            </a:r>
          </a:p>
          <a:p>
            <a:pPr marL="180000" indent="-108000" algn="just" fontAlgn="t"/>
            <a:r>
              <a:rPr lang="ja-JP" altLang="en-US" sz="14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・運動施設や四季折々の花の景観などを活用した地域の魅力づくりに貢献する公園</a:t>
            </a:r>
          </a:p>
        </p:txBody>
      </p:sp>
      <p:sp>
        <p:nvSpPr>
          <p:cNvPr id="88" name="テキスト ボックス 87"/>
          <p:cNvSpPr txBox="1"/>
          <p:nvPr/>
        </p:nvSpPr>
        <p:spPr>
          <a:xfrm>
            <a:off x="11337223" y="1648604"/>
            <a:ext cx="3672000" cy="1169551"/>
          </a:xfrm>
          <a:prstGeom prst="rect">
            <a:avLst/>
          </a:prstGeom>
          <a:noFill/>
        </p:spPr>
        <p:txBody>
          <a:bodyPr wrap="square" rtlCol="0">
            <a:spAutoFit/>
          </a:bodyPr>
          <a:lstStyle/>
          <a:p>
            <a:pPr marL="180000" indent="-108000"/>
            <a:r>
              <a:rPr lang="ja-JP" altLang="en-US" sz="1400" dirty="0">
                <a:latin typeface="Meiryo UI" panose="020B0604030504040204" pitchFamily="50" charset="-128"/>
                <a:ea typeface="Meiryo UI" panose="020B0604030504040204" pitchFamily="50" charset="-128"/>
              </a:rPr>
              <a:t>・園内の竹林やため池、里山景観を守り、観察会やナイトツアー、子供向けの体験ツアーなどのプログラムを展開する公園</a:t>
            </a:r>
          </a:p>
          <a:p>
            <a:pPr marL="180000" indent="-108000"/>
            <a:r>
              <a:rPr lang="ja-JP" altLang="en-US" sz="1400" dirty="0">
                <a:latin typeface="Meiryo UI" panose="020B0604030504040204" pitchFamily="50" charset="-128"/>
                <a:ea typeface="Meiryo UI" panose="020B0604030504040204" pitchFamily="50" charset="-128"/>
              </a:rPr>
              <a:t>・常にバラ、アジサイ、スイセン等の花景観を充実させ、新たな花の魅力を伝える公園</a:t>
            </a:r>
          </a:p>
        </p:txBody>
      </p:sp>
      <p:sp>
        <p:nvSpPr>
          <p:cNvPr id="89" name="テキスト ボックス 88"/>
          <p:cNvSpPr txBox="1"/>
          <p:nvPr/>
        </p:nvSpPr>
        <p:spPr>
          <a:xfrm>
            <a:off x="131619" y="956585"/>
            <a:ext cx="14986273" cy="369332"/>
          </a:xfrm>
          <a:prstGeom prst="rect">
            <a:avLst/>
          </a:prstGeom>
          <a:noFill/>
        </p:spPr>
        <p:txBody>
          <a:bodyPr wrap="square" rtlCol="0">
            <a:spAutoFit/>
          </a:bodyPr>
          <a:lstStyle/>
          <a:p>
            <a:r>
              <a:rPr lang="ja-JP" altLang="en-US" dirty="0"/>
              <a:t>①取組基本方針</a:t>
            </a:r>
            <a:endParaRPr kumimoji="1" lang="ja-JP" altLang="en-US" dirty="0"/>
          </a:p>
        </p:txBody>
      </p:sp>
      <p:sp>
        <p:nvSpPr>
          <p:cNvPr id="93" name="テキスト ボックス 3"/>
          <p:cNvSpPr txBox="1">
            <a:spLocks noChangeArrowheads="1"/>
          </p:cNvSpPr>
          <p:nvPr/>
        </p:nvSpPr>
        <p:spPr bwMode="auto">
          <a:xfrm>
            <a:off x="6224737" y="7736913"/>
            <a:ext cx="3921540" cy="218521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200" dirty="0">
                <a:latin typeface="Meiryo UI" pitchFamily="50" charset="-128"/>
                <a:ea typeface="Meiryo UI" pitchFamily="50" charset="-128"/>
                <a:cs typeface="Meiryo UI" pitchFamily="50" charset="-128"/>
              </a:rPr>
              <a:t>&lt;</a:t>
            </a:r>
            <a:r>
              <a:rPr lang="ja-JP" altLang="en-US" sz="1200" dirty="0">
                <a:latin typeface="Meiryo UI" pitchFamily="50" charset="-128"/>
                <a:ea typeface="Meiryo UI" pitchFamily="50" charset="-128"/>
                <a:cs typeface="Meiryo UI" pitchFamily="50" charset="-128"/>
              </a:rPr>
              <a:t>参考</a:t>
            </a:r>
            <a:r>
              <a:rPr lang="en-US" altLang="ja-JP" sz="1200" dirty="0">
                <a:latin typeface="Meiryo UI" pitchFamily="50" charset="-128"/>
                <a:ea typeface="Meiryo UI" pitchFamily="50" charset="-128"/>
                <a:cs typeface="Meiryo UI" pitchFamily="50" charset="-128"/>
              </a:rPr>
              <a:t>&gt;</a:t>
            </a:r>
            <a:r>
              <a:rPr lang="ja-JP" altLang="en-US" sz="1200" dirty="0">
                <a:latin typeface="Meiryo UI" pitchFamily="50" charset="-128"/>
                <a:ea typeface="Meiryo UI" pitchFamily="50" charset="-128"/>
                <a:cs typeface="Meiryo UI" pitchFamily="50" charset="-128"/>
              </a:rPr>
              <a:t>公園の概要</a:t>
            </a:r>
            <a:endParaRPr lang="en-US" altLang="ja-JP" sz="1100" dirty="0">
              <a:latin typeface="Meiryo UI" pitchFamily="50" charset="-128"/>
              <a:ea typeface="Meiryo UI" pitchFamily="50" charset="-128"/>
              <a:cs typeface="Meiryo UI" pitchFamily="50" charset="-128"/>
            </a:endParaRPr>
          </a:p>
          <a:p>
            <a:pPr eaLnBrk="1" hangingPunct="1"/>
            <a:r>
              <a:rPr lang="ja-JP" altLang="en-US" sz="1100" dirty="0">
                <a:latin typeface="Meiryo UI" pitchFamily="50" charset="-128"/>
                <a:ea typeface="Meiryo UI" pitchFamily="50" charset="-128"/>
                <a:cs typeface="Meiryo UI" pitchFamily="50" charset="-128"/>
              </a:rPr>
              <a:t>・概要：</a:t>
            </a:r>
            <a:endParaRPr lang="en-US" altLang="ja-JP" sz="1100" dirty="0">
              <a:latin typeface="Meiryo UI" pitchFamily="50" charset="-128"/>
              <a:ea typeface="Meiryo UI" pitchFamily="50" charset="-128"/>
              <a:cs typeface="Meiryo UI" pitchFamily="50" charset="-128"/>
            </a:endParaRPr>
          </a:p>
          <a:p>
            <a:pPr eaLnBrk="1" hangingPunct="1"/>
            <a:endParaRPr lang="en-US" altLang="ja-JP" sz="1100" dirty="0">
              <a:latin typeface="Meiryo UI" pitchFamily="50" charset="-128"/>
              <a:ea typeface="Meiryo UI" pitchFamily="50" charset="-128"/>
              <a:cs typeface="Meiryo UI" pitchFamily="50" charset="-128"/>
            </a:endParaRPr>
          </a:p>
          <a:p>
            <a:pPr eaLnBrk="1" hangingPunct="1"/>
            <a:endParaRPr lang="en-US" altLang="ja-JP" sz="1100" dirty="0">
              <a:latin typeface="Meiryo UI" pitchFamily="50" charset="-128"/>
              <a:ea typeface="Meiryo UI" pitchFamily="50" charset="-128"/>
              <a:cs typeface="Meiryo UI" pitchFamily="50" charset="-128"/>
            </a:endParaRPr>
          </a:p>
          <a:p>
            <a:pPr eaLnBrk="1" hangingPunct="1"/>
            <a:endParaRPr lang="en-US" altLang="ja-JP" sz="1100" dirty="0">
              <a:latin typeface="Meiryo UI" pitchFamily="50" charset="-128"/>
              <a:ea typeface="Meiryo UI" pitchFamily="50" charset="-128"/>
              <a:cs typeface="Meiryo UI" pitchFamily="50" charset="-128"/>
            </a:endParaRPr>
          </a:p>
          <a:p>
            <a:pPr eaLnBrk="1" hangingPunct="1"/>
            <a:endParaRPr lang="en-US" altLang="ja-JP" sz="1100" dirty="0">
              <a:latin typeface="Meiryo UI" pitchFamily="50" charset="-128"/>
              <a:ea typeface="Meiryo UI" pitchFamily="50" charset="-128"/>
              <a:cs typeface="Meiryo UI" pitchFamily="50" charset="-128"/>
            </a:endParaRPr>
          </a:p>
          <a:p>
            <a:pPr eaLnBrk="1" hangingPunct="1"/>
            <a:endParaRPr lang="en-US" altLang="ja-JP" sz="300" dirty="0">
              <a:latin typeface="Meiryo UI" pitchFamily="50" charset="-128"/>
              <a:ea typeface="Meiryo UI" pitchFamily="50" charset="-128"/>
              <a:cs typeface="Meiryo UI" pitchFamily="50" charset="-128"/>
            </a:endParaRPr>
          </a:p>
          <a:p>
            <a:pPr eaLnBrk="1" hangingPunct="1"/>
            <a:endParaRPr lang="en-US" altLang="ja-JP" sz="1100" dirty="0">
              <a:latin typeface="Meiryo UI" pitchFamily="50" charset="-128"/>
              <a:ea typeface="Meiryo UI" pitchFamily="50" charset="-128"/>
              <a:cs typeface="Meiryo UI" pitchFamily="50" charset="-128"/>
            </a:endParaRPr>
          </a:p>
          <a:p>
            <a:pPr eaLnBrk="1" hangingPunct="1"/>
            <a:endParaRPr lang="en-US" altLang="ja-JP" sz="1100" dirty="0">
              <a:latin typeface="Meiryo UI" pitchFamily="50" charset="-128"/>
              <a:ea typeface="Meiryo UI" pitchFamily="50" charset="-128"/>
              <a:cs typeface="Meiryo UI" pitchFamily="50" charset="-128"/>
            </a:endParaRPr>
          </a:p>
          <a:p>
            <a:pPr eaLnBrk="1" hangingPunct="1"/>
            <a:r>
              <a:rPr lang="ja-JP" altLang="en-US" sz="1100" dirty="0">
                <a:latin typeface="Meiryo UI" pitchFamily="50" charset="-128"/>
                <a:ea typeface="Meiryo UI" pitchFamily="50" charset="-128"/>
                <a:cs typeface="Meiryo UI" pitchFamily="50" charset="-128"/>
              </a:rPr>
              <a:t>・開設面積：</a:t>
            </a:r>
            <a:r>
              <a:rPr lang="en-US" altLang="ja-JP" sz="1100" dirty="0">
                <a:latin typeface="Meiryo UI" pitchFamily="50" charset="-128"/>
                <a:ea typeface="Meiryo UI" pitchFamily="50" charset="-128"/>
                <a:cs typeface="Meiryo UI" pitchFamily="50" charset="-128"/>
              </a:rPr>
              <a:t>66.1</a:t>
            </a:r>
            <a:r>
              <a:rPr lang="ja-JP" altLang="en-US" sz="1100" dirty="0">
                <a:latin typeface="Meiryo UI" pitchFamily="50" charset="-128"/>
                <a:ea typeface="Meiryo UI" pitchFamily="50" charset="-128"/>
                <a:cs typeface="Meiryo UI" pitchFamily="50" charset="-128"/>
              </a:rPr>
              <a:t>　</a:t>
            </a:r>
            <a:r>
              <a:rPr lang="en-US" altLang="ja-JP" sz="1100" dirty="0">
                <a:latin typeface="Meiryo UI" pitchFamily="50" charset="-128"/>
                <a:ea typeface="Meiryo UI" pitchFamily="50" charset="-128"/>
                <a:cs typeface="Meiryo UI" pitchFamily="50" charset="-128"/>
              </a:rPr>
              <a:t>ha</a:t>
            </a:r>
          </a:p>
          <a:p>
            <a:pPr eaLnBrk="1" hangingPunct="1"/>
            <a:r>
              <a:rPr lang="ja-JP" altLang="en-US" sz="1100" dirty="0">
                <a:latin typeface="Meiryo UI" pitchFamily="50" charset="-128"/>
                <a:ea typeface="Meiryo UI" pitchFamily="50" charset="-128"/>
                <a:cs typeface="Meiryo UI" pitchFamily="50" charset="-128"/>
              </a:rPr>
              <a:t>・年間利用者数（令和</a:t>
            </a:r>
            <a:r>
              <a:rPr lang="en-US" altLang="ja-JP" sz="1100" dirty="0">
                <a:latin typeface="Meiryo UI" pitchFamily="50" charset="-128"/>
                <a:ea typeface="Meiryo UI" pitchFamily="50" charset="-128"/>
                <a:cs typeface="Meiryo UI" pitchFamily="50" charset="-128"/>
              </a:rPr>
              <a:t>5</a:t>
            </a:r>
            <a:r>
              <a:rPr lang="ja-JP" altLang="en-US" sz="1100" dirty="0">
                <a:latin typeface="Meiryo UI" pitchFamily="50" charset="-128"/>
                <a:ea typeface="Meiryo UI" pitchFamily="50" charset="-128"/>
                <a:cs typeface="Meiryo UI" pitchFamily="50" charset="-128"/>
              </a:rPr>
              <a:t>年度）：約</a:t>
            </a:r>
            <a:r>
              <a:rPr lang="en-US" altLang="ja-JP" sz="1100" dirty="0">
                <a:latin typeface="Meiryo UI" pitchFamily="50" charset="-128"/>
                <a:ea typeface="Meiryo UI" pitchFamily="50" charset="-128"/>
                <a:cs typeface="Meiryo UI" pitchFamily="50" charset="-128"/>
              </a:rPr>
              <a:t>100</a:t>
            </a:r>
            <a:r>
              <a:rPr lang="ja-JP" altLang="en-US" sz="1100" dirty="0">
                <a:latin typeface="Meiryo UI" pitchFamily="50" charset="-128"/>
                <a:ea typeface="Meiryo UI" pitchFamily="50" charset="-128"/>
                <a:cs typeface="Meiryo UI" pitchFamily="50" charset="-128"/>
              </a:rPr>
              <a:t>万人</a:t>
            </a:r>
            <a:endParaRPr lang="en-US" altLang="ja-JP" sz="1100" dirty="0">
              <a:latin typeface="Meiryo UI" pitchFamily="50" charset="-128"/>
              <a:ea typeface="Meiryo UI" pitchFamily="50" charset="-128"/>
              <a:cs typeface="Meiryo UI" pitchFamily="50" charset="-128"/>
            </a:endParaRPr>
          </a:p>
          <a:p>
            <a:pPr eaLnBrk="1" hangingPunct="1"/>
            <a:r>
              <a:rPr lang="ja-JP" altLang="en-US" sz="1100" dirty="0">
                <a:latin typeface="Meiryo UI" pitchFamily="50" charset="-128"/>
                <a:ea typeface="Meiryo UI" pitchFamily="50" charset="-128"/>
                <a:cs typeface="Meiryo UI" pitchFamily="50" charset="-128"/>
              </a:rPr>
              <a:t>・開設年度：平成３年６月</a:t>
            </a:r>
            <a:r>
              <a:rPr lang="en-US" altLang="ja-JP" sz="1100" dirty="0">
                <a:latin typeface="Meiryo UI" pitchFamily="50" charset="-128"/>
                <a:ea typeface="Meiryo UI" pitchFamily="50" charset="-128"/>
                <a:cs typeface="Meiryo UI" pitchFamily="50" charset="-128"/>
              </a:rPr>
              <a:t>30</a:t>
            </a:r>
            <a:r>
              <a:rPr lang="ja-JP" altLang="en-US" sz="1100" dirty="0">
                <a:latin typeface="Meiryo UI" pitchFamily="50" charset="-128"/>
                <a:ea typeface="Meiryo UI" pitchFamily="50" charset="-128"/>
                <a:cs typeface="Meiryo UI" pitchFamily="50" charset="-128"/>
              </a:rPr>
              <a:t>日</a:t>
            </a:r>
            <a:endParaRPr lang="en-US" altLang="ja-JP" sz="1100" dirty="0">
              <a:latin typeface="Meiryo UI" pitchFamily="50" charset="-128"/>
              <a:ea typeface="Meiryo UI" pitchFamily="50" charset="-128"/>
              <a:cs typeface="Meiryo UI" pitchFamily="50" charset="-128"/>
            </a:endParaRPr>
          </a:p>
          <a:p>
            <a:pPr marL="95250" indent="-95250" eaLnBrk="1" hangingPunct="1"/>
            <a:r>
              <a:rPr lang="ja-JP" altLang="en-US" sz="1100" dirty="0">
                <a:latin typeface="Meiryo UI" pitchFamily="50" charset="-128"/>
                <a:ea typeface="Meiryo UI" pitchFamily="50" charset="-128"/>
                <a:cs typeface="Meiryo UI" pitchFamily="50" charset="-128"/>
              </a:rPr>
              <a:t>・主要施設：</a:t>
            </a:r>
          </a:p>
        </p:txBody>
      </p:sp>
      <p:graphicFrame>
        <p:nvGraphicFramePr>
          <p:cNvPr id="46" name="表 45"/>
          <p:cNvGraphicFramePr>
            <a:graphicFrameLocks noGrp="1"/>
          </p:cNvGraphicFramePr>
          <p:nvPr>
            <p:extLst>
              <p:ext uri="{D42A27DB-BD31-4B8C-83A1-F6EECF244321}">
                <p14:modId xmlns:p14="http://schemas.microsoft.com/office/powerpoint/2010/main" val="1919682338"/>
              </p:ext>
            </p:extLst>
          </p:nvPr>
        </p:nvGraphicFramePr>
        <p:xfrm>
          <a:off x="6194760" y="3402775"/>
          <a:ext cx="4438547" cy="1136311"/>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31335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2060"/>
                          </a:solidFill>
                          <a:effectLst/>
                          <a:uLnTx/>
                          <a:uFillTx/>
                          <a:latin typeface="ＭＳ ゴシック" panose="020B0609070205080204" pitchFamily="49" charset="-128"/>
                          <a:ea typeface="ＭＳ ゴシック" panose="020B0609070205080204" pitchFamily="49" charset="-128"/>
                          <a:cs typeface="+mn-cs"/>
                        </a:rPr>
                        <a:t>賑わい創出ゾーン①②</a:t>
                      </a:r>
                    </a:p>
                  </a:txBody>
                  <a:tcPr/>
                </a:tc>
                <a:extLst>
                  <a:ext uri="{0D108BD9-81ED-4DB2-BD59-A6C34878D82A}">
                    <a16:rowId xmlns:a16="http://schemas.microsoft.com/office/drawing/2014/main" val="3928224763"/>
                  </a:ext>
                </a:extLst>
              </a:tr>
              <a:tr h="805220">
                <a:tc>
                  <a:txBody>
                    <a:bodyPr/>
                    <a:lstStyle/>
                    <a:p>
                      <a:pPr marL="180000" indent="-144000">
                        <a:buFont typeface="Arial" panose="020B0604020202020204" pitchFamily="34" charset="0"/>
                        <a:buNone/>
                      </a:pPr>
                      <a:r>
                        <a:rPr kumimoji="1" lang="ja-JP" altLang="en-US" sz="1200" dirty="0">
                          <a:solidFill>
                            <a:schemeClr val="tx1"/>
                          </a:solidFill>
                          <a:latin typeface="Meiryo UI" panose="020B0604030504040204" pitchFamily="50" charset="-128"/>
                          <a:ea typeface="Meiryo UI" panose="020B0604030504040204" pitchFamily="50" charset="-128"/>
                        </a:rPr>
                        <a:t>○多様な花を中心とし、四季を通じて自然景観を楽しむことができるゾーン</a:t>
                      </a:r>
                    </a:p>
                    <a:p>
                      <a:pPr marL="180000" indent="-144000">
                        <a:buFont typeface="Arial" panose="020B0604020202020204" pitchFamily="34" charset="0"/>
                        <a:buNone/>
                      </a:pPr>
                      <a:r>
                        <a:rPr kumimoji="1" lang="ja-JP" altLang="en-US" sz="1200" dirty="0">
                          <a:solidFill>
                            <a:schemeClr val="tx1"/>
                          </a:solidFill>
                          <a:latin typeface="Meiryo UI" panose="020B0604030504040204" pitchFamily="50" charset="-128"/>
                          <a:ea typeface="Meiryo UI" panose="020B0604030504040204" pitchFamily="50" charset="-128"/>
                        </a:rPr>
                        <a:t>○大芝生広場やタワー滑り台等の子どもから大人までがアクティビティを楽しむことができるゾーン</a:t>
                      </a:r>
                      <a:endParaRPr kumimoji="1" lang="en-US" altLang="ja-JP" sz="12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435987410"/>
                  </a:ext>
                </a:extLst>
              </a:tr>
            </a:tbl>
          </a:graphicData>
        </a:graphic>
      </p:graphicFrame>
      <p:graphicFrame>
        <p:nvGraphicFramePr>
          <p:cNvPr id="49" name="表 48"/>
          <p:cNvGraphicFramePr>
            <a:graphicFrameLocks noGrp="1"/>
          </p:cNvGraphicFramePr>
          <p:nvPr>
            <p:extLst>
              <p:ext uri="{D42A27DB-BD31-4B8C-83A1-F6EECF244321}">
                <p14:modId xmlns:p14="http://schemas.microsoft.com/office/powerpoint/2010/main" val="1940345013"/>
              </p:ext>
            </p:extLst>
          </p:nvPr>
        </p:nvGraphicFramePr>
        <p:xfrm>
          <a:off x="6194760" y="4685749"/>
          <a:ext cx="4438547" cy="678413"/>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24255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2060"/>
                          </a:solidFill>
                          <a:effectLst/>
                          <a:uLnTx/>
                          <a:uFillTx/>
                          <a:latin typeface="ＭＳ ゴシック" panose="020B0609070205080204" pitchFamily="49" charset="-128"/>
                          <a:ea typeface="ＭＳ ゴシック" panose="020B0609070205080204" pitchFamily="49" charset="-128"/>
                          <a:cs typeface="+mn-cs"/>
                        </a:rPr>
                        <a:t>スポーツゾーン</a:t>
                      </a:r>
                    </a:p>
                  </a:txBody>
                  <a:tcPr/>
                </a:tc>
                <a:extLst>
                  <a:ext uri="{0D108BD9-81ED-4DB2-BD59-A6C34878D82A}">
                    <a16:rowId xmlns:a16="http://schemas.microsoft.com/office/drawing/2014/main" val="3928224763"/>
                  </a:ext>
                </a:extLst>
              </a:tr>
              <a:tr h="373613">
                <a:tc>
                  <a:txBody>
                    <a:bodyPr/>
                    <a:lstStyle/>
                    <a:p>
                      <a:pPr marL="180000" indent="-144000">
                        <a:buFont typeface="Arial" panose="020B0604020202020204" pitchFamily="34" charset="0"/>
                        <a:buNone/>
                      </a:pPr>
                      <a:r>
                        <a:rPr kumimoji="1" lang="ja-JP" altLang="en-US" sz="1200" dirty="0">
                          <a:solidFill>
                            <a:schemeClr val="tx1"/>
                          </a:solidFill>
                          <a:latin typeface="Meiryo UI" panose="020B0604030504040204" pitchFamily="50" charset="-128"/>
                          <a:ea typeface="Meiryo UI" panose="020B0604030504040204" pitchFamily="50" charset="-128"/>
                        </a:rPr>
                        <a:t>○運動施設を活用するなど、府民の健康づくり習慣を促進するゾーン</a:t>
                      </a:r>
                      <a:endParaRPr kumimoji="1" lang="en-US" altLang="ja-JP" sz="1200" dirty="0">
                        <a:solidFill>
                          <a:schemeClr val="tx1"/>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435987410"/>
                  </a:ext>
                </a:extLst>
              </a:tr>
            </a:tbl>
          </a:graphicData>
        </a:graphic>
      </p:graphicFrame>
      <p:graphicFrame>
        <p:nvGraphicFramePr>
          <p:cNvPr id="54" name="表 53"/>
          <p:cNvGraphicFramePr>
            <a:graphicFrameLocks noGrp="1"/>
          </p:cNvGraphicFramePr>
          <p:nvPr>
            <p:extLst>
              <p:ext uri="{D42A27DB-BD31-4B8C-83A1-F6EECF244321}">
                <p14:modId xmlns:p14="http://schemas.microsoft.com/office/powerpoint/2010/main" val="2553533265"/>
              </p:ext>
            </p:extLst>
          </p:nvPr>
        </p:nvGraphicFramePr>
        <p:xfrm>
          <a:off x="6194758" y="5470318"/>
          <a:ext cx="4438547" cy="642090"/>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23790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2060"/>
                          </a:solidFill>
                          <a:effectLst/>
                          <a:uLnTx/>
                          <a:uFillTx/>
                          <a:latin typeface="ＭＳ ゴシック" panose="020B0609070205080204" pitchFamily="49" charset="-128"/>
                          <a:ea typeface="ＭＳ ゴシック" panose="020B0609070205080204" pitchFamily="49" charset="-128"/>
                          <a:cs typeface="+mn-cs"/>
                        </a:rPr>
                        <a:t>自然ゾーン</a:t>
                      </a:r>
                    </a:p>
                  </a:txBody>
                  <a:tcPr/>
                </a:tc>
                <a:extLst>
                  <a:ext uri="{0D108BD9-81ED-4DB2-BD59-A6C34878D82A}">
                    <a16:rowId xmlns:a16="http://schemas.microsoft.com/office/drawing/2014/main" val="3928224763"/>
                  </a:ext>
                </a:extLst>
              </a:tr>
              <a:tr h="337290">
                <a:tc>
                  <a:txBody>
                    <a:bodyPr/>
                    <a:lstStyle/>
                    <a:p>
                      <a:pPr marL="180000" indent="-144000">
                        <a:buFont typeface="Arial" panose="020B0604020202020204" pitchFamily="34" charset="0"/>
                        <a:buNone/>
                      </a:pPr>
                      <a:r>
                        <a:rPr kumimoji="1" lang="ja-JP" altLang="en-US" sz="1200" dirty="0">
                          <a:solidFill>
                            <a:schemeClr val="tx1"/>
                          </a:solidFill>
                          <a:latin typeface="Meiryo UI" panose="020B0604030504040204" pitchFamily="50" charset="-128"/>
                          <a:ea typeface="Meiryo UI" panose="020B0604030504040204" pitchFamily="50" charset="-128"/>
                        </a:rPr>
                        <a:t>○公園の特色である蜻蛉池を活かした自然景観を楽しむゾーン</a:t>
                      </a:r>
                    </a:p>
                  </a:txBody>
                  <a:tcPr/>
                </a:tc>
                <a:extLst>
                  <a:ext uri="{0D108BD9-81ED-4DB2-BD59-A6C34878D82A}">
                    <a16:rowId xmlns:a16="http://schemas.microsoft.com/office/drawing/2014/main" val="2435987410"/>
                  </a:ext>
                </a:extLst>
              </a:tr>
            </a:tbl>
          </a:graphicData>
        </a:graphic>
      </p:graphicFrame>
      <p:graphicFrame>
        <p:nvGraphicFramePr>
          <p:cNvPr id="60" name="表 59"/>
          <p:cNvGraphicFramePr>
            <a:graphicFrameLocks noGrp="1"/>
          </p:cNvGraphicFramePr>
          <p:nvPr>
            <p:extLst>
              <p:ext uri="{D42A27DB-BD31-4B8C-83A1-F6EECF244321}">
                <p14:modId xmlns:p14="http://schemas.microsoft.com/office/powerpoint/2010/main" val="2066086613"/>
              </p:ext>
            </p:extLst>
          </p:nvPr>
        </p:nvGraphicFramePr>
        <p:xfrm>
          <a:off x="6194757" y="6265209"/>
          <a:ext cx="4438547" cy="1127760"/>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24487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2060"/>
                          </a:solidFill>
                          <a:effectLst/>
                          <a:uLnTx/>
                          <a:uFillTx/>
                          <a:latin typeface="ＭＳ ゴシック" panose="020B0609070205080204" pitchFamily="49" charset="-128"/>
                          <a:ea typeface="ＭＳ ゴシック" panose="020B0609070205080204" pitchFamily="49" charset="-128"/>
                          <a:cs typeface="+mn-cs"/>
                        </a:rPr>
                        <a:t>自然ゾーン（体験）</a:t>
                      </a:r>
                    </a:p>
                  </a:txBody>
                  <a:tcPr/>
                </a:tc>
                <a:extLst>
                  <a:ext uri="{0D108BD9-81ED-4DB2-BD59-A6C34878D82A}">
                    <a16:rowId xmlns:a16="http://schemas.microsoft.com/office/drawing/2014/main" val="3928224763"/>
                  </a:ext>
                </a:extLst>
              </a:tr>
              <a:tr h="652943">
                <a:tc>
                  <a:txBody>
                    <a:bodyPr/>
                    <a:lstStyle/>
                    <a:p>
                      <a:pPr marL="180000" indent="-144000">
                        <a:buFont typeface="Arial" panose="020B0604020202020204" pitchFamily="34" charset="0"/>
                        <a:buNone/>
                      </a:pPr>
                      <a:r>
                        <a:rPr kumimoji="1" lang="ja-JP" altLang="en-US" sz="1200" dirty="0">
                          <a:solidFill>
                            <a:schemeClr val="tx1"/>
                          </a:solidFill>
                          <a:latin typeface="Meiryo UI" panose="020B0604030504040204" pitchFamily="50" charset="-128"/>
                          <a:ea typeface="Meiryo UI" panose="020B0604030504040204" pitchFamily="50" charset="-128"/>
                        </a:rPr>
                        <a:t>○あじさい園、花木園、水仙郷等の様々な花を活用し、自然とふれあう機会を創出するゾーン</a:t>
                      </a:r>
                    </a:p>
                    <a:p>
                      <a:pPr marL="180000" indent="-144000">
                        <a:buFont typeface="Arial" panose="020B0604020202020204" pitchFamily="34" charset="0"/>
                        <a:buNone/>
                      </a:pPr>
                      <a:r>
                        <a:rPr kumimoji="1" lang="ja-JP" altLang="en-US" sz="1200" dirty="0">
                          <a:solidFill>
                            <a:schemeClr val="tx1"/>
                          </a:solidFill>
                          <a:latin typeface="Meiryo UI" panose="020B0604030504040204" pitchFamily="50" charset="-128"/>
                          <a:ea typeface="Meiryo UI" panose="020B0604030504040204" pitchFamily="50" charset="-128"/>
                        </a:rPr>
                        <a:t>○昆虫を模した特徴的な遊具などにより、自然を学び、楽しむことができるゾーン</a:t>
                      </a:r>
                    </a:p>
                  </a:txBody>
                  <a:tcPr/>
                </a:tc>
                <a:extLst>
                  <a:ext uri="{0D108BD9-81ED-4DB2-BD59-A6C34878D82A}">
                    <a16:rowId xmlns:a16="http://schemas.microsoft.com/office/drawing/2014/main" val="2435987410"/>
                  </a:ext>
                </a:extLst>
              </a:tr>
            </a:tbl>
          </a:graphicData>
        </a:graphic>
      </p:graphicFrame>
      <p:graphicFrame>
        <p:nvGraphicFramePr>
          <p:cNvPr id="62" name="表 61"/>
          <p:cNvGraphicFramePr>
            <a:graphicFrameLocks noGrp="1"/>
          </p:cNvGraphicFramePr>
          <p:nvPr>
            <p:extLst>
              <p:ext uri="{D42A27DB-BD31-4B8C-83A1-F6EECF244321}">
                <p14:modId xmlns:p14="http://schemas.microsoft.com/office/powerpoint/2010/main" val="830539310"/>
              </p:ext>
            </p:extLst>
          </p:nvPr>
        </p:nvGraphicFramePr>
        <p:xfrm>
          <a:off x="10666304" y="3398599"/>
          <a:ext cx="4438547" cy="1493520"/>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26592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運営管理の方針</a:t>
                      </a:r>
                    </a:p>
                  </a:txBody>
                  <a:tcPr>
                    <a:solidFill>
                      <a:schemeClr val="accent6"/>
                    </a:solidFill>
                  </a:tcPr>
                </a:tc>
                <a:extLst>
                  <a:ext uri="{0D108BD9-81ED-4DB2-BD59-A6C34878D82A}">
                    <a16:rowId xmlns:a16="http://schemas.microsoft.com/office/drawing/2014/main" val="3928224763"/>
                  </a:ext>
                </a:extLst>
              </a:tr>
              <a:tr h="987054">
                <a:tc>
                  <a:txBody>
                    <a:bodyPr/>
                    <a:lstStyle/>
                    <a:p>
                      <a:pPr marL="180975" indent="-85725">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水面・芝生地、樹林からなる重層的で開放感のある景観づくりを推進し、丘陵地形の起伏を活用した、山林の緑豊かな景観を演出。</a:t>
                      </a:r>
                      <a:endParaRPr kumimoji="1" lang="en-US" altLang="ja-JP" sz="1200" dirty="0">
                        <a:latin typeface="Meiryo UI" panose="020B0604030504040204" pitchFamily="50" charset="-128"/>
                        <a:ea typeface="Meiryo UI" panose="020B0604030504040204" pitchFamily="50" charset="-128"/>
                      </a:endParaRPr>
                    </a:p>
                    <a:p>
                      <a:pPr marL="180975" indent="-85725">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里山の景観の保全に努め、これらを適切に活用し、ゾーン区分に応じた自然環境の保全・創出と自然環境学習の場を提供。</a:t>
                      </a:r>
                      <a:endParaRPr kumimoji="1" lang="en-US" altLang="ja-JP" sz="1200" dirty="0">
                        <a:latin typeface="Meiryo UI" panose="020B0604030504040204" pitchFamily="50" charset="-128"/>
                        <a:ea typeface="Meiryo UI" panose="020B0604030504040204" pitchFamily="50" charset="-128"/>
                      </a:endParaRPr>
                    </a:p>
                    <a:p>
                      <a:pPr marL="180975" indent="-85725">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学識経験者、ボランティア団体、地域住民等、地域と公園の連携について協議する場を活用した公園の魅力向上の取組を推進。</a:t>
                      </a:r>
                      <a:endParaRPr kumimoji="1" lang="en-US" altLang="ja-JP" sz="1200" dirty="0">
                        <a:latin typeface="Meiryo UI" panose="020B0604030504040204" pitchFamily="50" charset="-128"/>
                        <a:ea typeface="Meiryo UI" panose="020B0604030504040204" pitchFamily="50" charset="-128"/>
                      </a:endParaRPr>
                    </a:p>
                  </a:txBody>
                  <a:tcPr>
                    <a:solidFill>
                      <a:schemeClr val="accent6">
                        <a:lumMod val="20000"/>
                        <a:lumOff val="80000"/>
                      </a:schemeClr>
                    </a:solidFill>
                  </a:tcPr>
                </a:tc>
                <a:extLst>
                  <a:ext uri="{0D108BD9-81ED-4DB2-BD59-A6C34878D82A}">
                    <a16:rowId xmlns:a16="http://schemas.microsoft.com/office/drawing/2014/main" val="2435987410"/>
                  </a:ext>
                </a:extLst>
              </a:tr>
            </a:tbl>
          </a:graphicData>
        </a:graphic>
      </p:graphicFrame>
      <p:graphicFrame>
        <p:nvGraphicFramePr>
          <p:cNvPr id="63" name="表 62"/>
          <p:cNvGraphicFramePr>
            <a:graphicFrameLocks noGrp="1"/>
          </p:cNvGraphicFramePr>
          <p:nvPr>
            <p:extLst>
              <p:ext uri="{D42A27DB-BD31-4B8C-83A1-F6EECF244321}">
                <p14:modId xmlns:p14="http://schemas.microsoft.com/office/powerpoint/2010/main" val="785112571"/>
              </p:ext>
            </p:extLst>
          </p:nvPr>
        </p:nvGraphicFramePr>
        <p:xfrm>
          <a:off x="10666304" y="4924881"/>
          <a:ext cx="4438547" cy="1493520"/>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16497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維持管理の方針</a:t>
                      </a:r>
                    </a:p>
                  </a:txBody>
                  <a:tcPr>
                    <a:solidFill>
                      <a:schemeClr val="accent6"/>
                    </a:solidFill>
                  </a:tcPr>
                </a:tc>
                <a:extLst>
                  <a:ext uri="{0D108BD9-81ED-4DB2-BD59-A6C34878D82A}">
                    <a16:rowId xmlns:a16="http://schemas.microsoft.com/office/drawing/2014/main" val="3928224763"/>
                  </a:ext>
                </a:extLst>
              </a:tr>
              <a:tr h="612351">
                <a:tc>
                  <a:txBody>
                    <a:bodyPr/>
                    <a:lstStyle/>
                    <a:p>
                      <a:pPr marL="180975" indent="-85725">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老木化した樹木の更新や密集樹林地の整理、竹林の間伐など効果的・効率的な樹木再整備と景観維持への取組を推進。</a:t>
                      </a:r>
                      <a:endParaRPr kumimoji="1" lang="en-US" altLang="ja-JP" sz="1200" dirty="0">
                        <a:latin typeface="Meiryo UI" panose="020B0604030504040204" pitchFamily="50" charset="-128"/>
                        <a:ea typeface="Meiryo UI" panose="020B0604030504040204" pitchFamily="50" charset="-128"/>
                      </a:endParaRPr>
                    </a:p>
                    <a:p>
                      <a:pPr marL="180975" indent="-85725">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バラ園、あじさい園、水仙郷、花木園などの花木を良好に管理し、四季を通して見ごたえのある景観づくりを推進。</a:t>
                      </a:r>
                      <a:endParaRPr kumimoji="1" lang="en-US" altLang="ja-JP" sz="1200" dirty="0">
                        <a:latin typeface="Meiryo UI" panose="020B0604030504040204" pitchFamily="50" charset="-128"/>
                        <a:ea typeface="Meiryo UI" panose="020B0604030504040204" pitchFamily="50" charset="-128"/>
                      </a:endParaRPr>
                    </a:p>
                    <a:p>
                      <a:pPr marL="180975" indent="-85725">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アジサイ園は生育条件に応じた継続的な管理を行い、長期的展望に立った計画的な植物管理を実施。</a:t>
                      </a:r>
                      <a:endParaRPr kumimoji="1" lang="en-US" altLang="ja-JP" sz="1200" dirty="0">
                        <a:latin typeface="Meiryo UI" panose="020B0604030504040204" pitchFamily="50" charset="-128"/>
                        <a:ea typeface="Meiryo UI" panose="020B0604030504040204" pitchFamily="50" charset="-128"/>
                      </a:endParaRPr>
                    </a:p>
                  </a:txBody>
                  <a:tcPr>
                    <a:solidFill>
                      <a:schemeClr val="accent6">
                        <a:lumMod val="20000"/>
                        <a:lumOff val="80000"/>
                      </a:schemeClr>
                    </a:solidFill>
                  </a:tcPr>
                </a:tc>
                <a:extLst>
                  <a:ext uri="{0D108BD9-81ED-4DB2-BD59-A6C34878D82A}">
                    <a16:rowId xmlns:a16="http://schemas.microsoft.com/office/drawing/2014/main" val="2435987410"/>
                  </a:ext>
                </a:extLst>
              </a:tr>
            </a:tbl>
          </a:graphicData>
        </a:graphic>
      </p:graphicFrame>
      <p:graphicFrame>
        <p:nvGraphicFramePr>
          <p:cNvPr id="64" name="表 63"/>
          <p:cNvGraphicFramePr>
            <a:graphicFrameLocks noGrp="1"/>
          </p:cNvGraphicFramePr>
          <p:nvPr>
            <p:extLst>
              <p:ext uri="{D42A27DB-BD31-4B8C-83A1-F6EECF244321}">
                <p14:modId xmlns:p14="http://schemas.microsoft.com/office/powerpoint/2010/main" val="4029568164"/>
              </p:ext>
            </p:extLst>
          </p:nvPr>
        </p:nvGraphicFramePr>
        <p:xfrm>
          <a:off x="10666304" y="6451164"/>
          <a:ext cx="4438547" cy="944880"/>
        </p:xfrm>
        <a:graphic>
          <a:graphicData uri="http://schemas.openxmlformats.org/drawingml/2006/table">
            <a:tbl>
              <a:tblPr firstRow="1" bandRow="1">
                <a:tableStyleId>{5C22544A-7EE6-4342-B048-85BDC9FD1C3A}</a:tableStyleId>
              </a:tblPr>
              <a:tblGrid>
                <a:gridCol w="4438547">
                  <a:extLst>
                    <a:ext uri="{9D8B030D-6E8A-4147-A177-3AD203B41FA5}">
                      <a16:colId xmlns:a16="http://schemas.microsoft.com/office/drawing/2014/main" val="1520663522"/>
                    </a:ext>
                  </a:extLst>
                </a:gridCol>
              </a:tblGrid>
              <a:tr h="13321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整備改修の方針</a:t>
                      </a:r>
                    </a:p>
                  </a:txBody>
                  <a:tcPr>
                    <a:solidFill>
                      <a:schemeClr val="accent6"/>
                    </a:solidFill>
                  </a:tcPr>
                </a:tc>
                <a:extLst>
                  <a:ext uri="{0D108BD9-81ED-4DB2-BD59-A6C34878D82A}">
                    <a16:rowId xmlns:a16="http://schemas.microsoft.com/office/drawing/2014/main" val="3928224763"/>
                  </a:ext>
                </a:extLst>
              </a:tr>
              <a:tr h="206523">
                <a:tc>
                  <a:txBody>
                    <a:bodyPr/>
                    <a:lstStyle/>
                    <a:p>
                      <a:pPr marL="95250" indent="0">
                        <a:buFont typeface="Arial" panose="020B0604020202020204" pitchFamily="34" charset="0"/>
                        <a:buNone/>
                      </a:pPr>
                      <a:r>
                        <a:rPr kumimoji="1" lang="ja-JP" altLang="en-US" sz="1200" dirty="0">
                          <a:latin typeface="Meiryo UI" panose="020B0604030504040204" pitchFamily="50" charset="-128"/>
                          <a:ea typeface="Meiryo UI" panose="020B0604030504040204" pitchFamily="50" charset="-128"/>
                        </a:rPr>
                        <a:t>○自然ゾーン（一部）の新規整備</a:t>
                      </a:r>
                      <a:endParaRPr kumimoji="1" lang="en-US" altLang="ja-JP" sz="1200" dirty="0">
                        <a:latin typeface="Meiryo UI" panose="020B0604030504040204" pitchFamily="50" charset="-128"/>
                        <a:ea typeface="Meiryo UI" panose="020B0604030504040204" pitchFamily="50" charset="-128"/>
                      </a:endParaRPr>
                    </a:p>
                    <a:p>
                      <a:pPr marL="180975" indent="-85725">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民間活力を導入しながら、既存の丘陵地の景観とため池の景観を</a:t>
                      </a:r>
                    </a:p>
                    <a:p>
                      <a:pPr marL="95250" indent="0">
                        <a:buFont typeface="Arial" panose="020B0604020202020204" pitchFamily="34" charset="0"/>
                        <a:buNone/>
                      </a:pPr>
                      <a:r>
                        <a:rPr kumimoji="1" lang="ja-JP" altLang="en-US" sz="1200" dirty="0">
                          <a:latin typeface="Meiryo UI" panose="020B0604030504040204" pitchFamily="50" charset="-128"/>
                          <a:ea typeface="Meiryo UI" panose="020B0604030504040204" pitchFamily="50" charset="-128"/>
                        </a:rPr>
                        <a:t>　活かした広場や園路等を整備。</a:t>
                      </a:r>
                      <a:endParaRPr kumimoji="1" lang="en-US" altLang="ja-JP" sz="1200" dirty="0">
                        <a:latin typeface="Meiryo UI" panose="020B0604030504040204" pitchFamily="50" charset="-128"/>
                        <a:ea typeface="Meiryo UI" panose="020B0604030504040204" pitchFamily="50" charset="-128"/>
                      </a:endParaRPr>
                    </a:p>
                  </a:txBody>
                  <a:tcPr>
                    <a:solidFill>
                      <a:schemeClr val="accent6">
                        <a:lumMod val="20000"/>
                        <a:lumOff val="80000"/>
                      </a:schemeClr>
                    </a:solidFill>
                  </a:tcPr>
                </a:tc>
                <a:extLst>
                  <a:ext uri="{0D108BD9-81ED-4DB2-BD59-A6C34878D82A}">
                    <a16:rowId xmlns:a16="http://schemas.microsoft.com/office/drawing/2014/main" val="2435987410"/>
                  </a:ext>
                </a:extLst>
              </a:tr>
            </a:tbl>
          </a:graphicData>
        </a:graphic>
      </p:graphicFrame>
      <p:sp>
        <p:nvSpPr>
          <p:cNvPr id="66" name="テキスト ボックス 3"/>
          <p:cNvSpPr txBox="1">
            <a:spLocks noChangeArrowheads="1"/>
          </p:cNvSpPr>
          <p:nvPr/>
        </p:nvSpPr>
        <p:spPr bwMode="auto">
          <a:xfrm>
            <a:off x="10666304" y="2973846"/>
            <a:ext cx="1979418" cy="369332"/>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dirty="0">
                <a:latin typeface="Meiryo UI" pitchFamily="50" charset="-128"/>
                <a:ea typeface="Meiryo UI" pitchFamily="50" charset="-128"/>
                <a:cs typeface="Meiryo UI" pitchFamily="50" charset="-128"/>
              </a:rPr>
              <a:t>④取組の主な方針</a:t>
            </a:r>
          </a:p>
        </p:txBody>
      </p:sp>
      <p:sp>
        <p:nvSpPr>
          <p:cNvPr id="28" name="テキスト ボックス 3"/>
          <p:cNvSpPr txBox="1">
            <a:spLocks noChangeArrowheads="1"/>
          </p:cNvSpPr>
          <p:nvPr/>
        </p:nvSpPr>
        <p:spPr bwMode="auto">
          <a:xfrm>
            <a:off x="6738055" y="7936483"/>
            <a:ext cx="3408222" cy="1277273"/>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100" dirty="0">
                <a:latin typeface="Meiryo UI" pitchFamily="50" charset="-128"/>
                <a:ea typeface="Meiryo UI" pitchFamily="50" charset="-128"/>
                <a:cs typeface="Meiryo UI" pitchFamily="50" charset="-128"/>
              </a:rPr>
              <a:t>蜻蛉池公園は南部岸和田市の中央部に位置し、公園の名称の元となった蜻蛉池をはじめ箱谷池、七つ池、大池、隣徳池など大小</a:t>
            </a:r>
            <a:r>
              <a:rPr lang="en-US" altLang="ja-JP" sz="1100" dirty="0">
                <a:latin typeface="Meiryo UI" pitchFamily="50" charset="-128"/>
                <a:ea typeface="Meiryo UI" pitchFamily="50" charset="-128"/>
                <a:cs typeface="Meiryo UI" pitchFamily="50" charset="-128"/>
              </a:rPr>
              <a:t>30</a:t>
            </a:r>
            <a:r>
              <a:rPr lang="ja-JP" altLang="en-US" sz="1100" dirty="0">
                <a:latin typeface="Meiryo UI" pitchFamily="50" charset="-128"/>
                <a:ea typeface="Meiryo UI" pitchFamily="50" charset="-128"/>
                <a:cs typeface="Meiryo UI" pitchFamily="50" charset="-128"/>
              </a:rPr>
              <a:t>余の溜池を抱えた標高</a:t>
            </a:r>
            <a:r>
              <a:rPr lang="en-US" altLang="ja-JP" sz="1100" dirty="0">
                <a:latin typeface="Meiryo UI" pitchFamily="50" charset="-128"/>
                <a:ea typeface="Meiryo UI" pitchFamily="50" charset="-128"/>
                <a:cs typeface="Meiryo UI" pitchFamily="50" charset="-128"/>
              </a:rPr>
              <a:t>50</a:t>
            </a:r>
            <a:r>
              <a:rPr lang="ja-JP" altLang="en-US" sz="1100" dirty="0">
                <a:latin typeface="Meiryo UI" pitchFamily="50" charset="-128"/>
                <a:ea typeface="Meiryo UI" pitchFamily="50" charset="-128"/>
                <a:cs typeface="Meiryo UI" pitchFamily="50" charset="-128"/>
              </a:rPr>
              <a:t>～</a:t>
            </a:r>
            <a:r>
              <a:rPr lang="en-US" altLang="ja-JP" sz="1100" dirty="0">
                <a:latin typeface="Meiryo UI" pitchFamily="50" charset="-128"/>
                <a:ea typeface="Meiryo UI" pitchFamily="50" charset="-128"/>
                <a:cs typeface="Meiryo UI" pitchFamily="50" charset="-128"/>
              </a:rPr>
              <a:t>110</a:t>
            </a:r>
            <a:r>
              <a:rPr lang="ja-JP" altLang="en-US" sz="1100" dirty="0" err="1">
                <a:latin typeface="Meiryo UI" pitchFamily="50" charset="-128"/>
                <a:ea typeface="Meiryo UI" pitchFamily="50" charset="-128"/>
                <a:cs typeface="Meiryo UI" pitchFamily="50" charset="-128"/>
              </a:rPr>
              <a:t>ｍ</a:t>
            </a:r>
            <a:r>
              <a:rPr lang="ja-JP" altLang="en-US" sz="1100" dirty="0">
                <a:latin typeface="Meiryo UI" pitchFamily="50" charset="-128"/>
                <a:ea typeface="Meiryo UI" pitchFamily="50" charset="-128"/>
                <a:cs typeface="Meiryo UI" pitchFamily="50" charset="-128"/>
              </a:rPr>
              <a:t>の緩やかな丘陵地に位置している。南部には「花と水とスポーツ」をテーマにした広場ゾーンを、中央部には景観を楽しむ丘陵ゾーンを設けることにしており、既存の樹林地や溜池を活かした総合的な公園をめざしている。</a:t>
            </a:r>
          </a:p>
        </p:txBody>
      </p:sp>
      <p:sp>
        <p:nvSpPr>
          <p:cNvPr id="29" name="テキスト ボックス 3"/>
          <p:cNvSpPr txBox="1">
            <a:spLocks noChangeArrowheads="1"/>
          </p:cNvSpPr>
          <p:nvPr/>
        </p:nvSpPr>
        <p:spPr bwMode="auto">
          <a:xfrm>
            <a:off x="7001506" y="9665907"/>
            <a:ext cx="3174752" cy="60016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100" dirty="0">
                <a:latin typeface="Meiryo UI" pitchFamily="50" charset="-128"/>
                <a:ea typeface="Meiryo UI" pitchFamily="50" charset="-128"/>
                <a:cs typeface="Meiryo UI" pitchFamily="50" charset="-128"/>
              </a:rPr>
              <a:t>テニス村（テニスコート・球技広場）、子供の国、水と緑の音楽広場、花木園、あじさい園、水仙郷、スポーツハウス</a:t>
            </a:r>
          </a:p>
        </p:txBody>
      </p:sp>
      <p:sp>
        <p:nvSpPr>
          <p:cNvPr id="33" name="テキスト ボックス 32"/>
          <p:cNvSpPr txBox="1"/>
          <p:nvPr/>
        </p:nvSpPr>
        <p:spPr>
          <a:xfrm>
            <a:off x="13039935" y="-17817"/>
            <a:ext cx="2079415" cy="461665"/>
          </a:xfrm>
          <a:prstGeom prst="rect">
            <a:avLst/>
          </a:prstGeom>
          <a:noFill/>
        </p:spPr>
        <p:txBody>
          <a:bodyPr wrap="none" rtlCol="0">
            <a:spAutoFit/>
          </a:bodyPr>
          <a:lstStyle/>
          <a:p>
            <a:pPr algn="r"/>
            <a:r>
              <a:rPr kumimoji="1" lang="ja-JP" altLang="en-US" sz="1200" dirty="0">
                <a:solidFill>
                  <a:schemeClr val="bg1"/>
                </a:solidFill>
                <a:latin typeface="Meiryo UI" panose="020B0604030504040204" pitchFamily="50" charset="-128"/>
                <a:ea typeface="Meiryo UI" panose="020B0604030504040204" pitchFamily="50" charset="-128"/>
              </a:rPr>
              <a:t>岸和田土木事務所／公園課</a:t>
            </a:r>
            <a:endParaRPr kumimoji="1" lang="en-US" altLang="ja-JP" sz="1200" dirty="0">
              <a:solidFill>
                <a:schemeClr val="bg1"/>
              </a:solidFill>
              <a:latin typeface="Meiryo UI" panose="020B0604030504040204" pitchFamily="50" charset="-128"/>
              <a:ea typeface="Meiryo UI" panose="020B0604030504040204" pitchFamily="50" charset="-128"/>
            </a:endParaRPr>
          </a:p>
          <a:p>
            <a:pPr algn="r"/>
            <a:r>
              <a:rPr kumimoji="1" lang="ja-JP" altLang="en-US" sz="1200" dirty="0">
                <a:solidFill>
                  <a:schemeClr val="bg1"/>
                </a:solidFill>
                <a:latin typeface="Meiryo UI" panose="020B0604030504040204" pitchFamily="50" charset="-128"/>
                <a:ea typeface="Meiryo UI" panose="020B0604030504040204" pitchFamily="50" charset="-128"/>
              </a:rPr>
              <a:t>令和７年４月</a:t>
            </a:r>
          </a:p>
        </p:txBody>
      </p:sp>
      <p:sp>
        <p:nvSpPr>
          <p:cNvPr id="31" name="テキスト ボックス 3"/>
          <p:cNvSpPr txBox="1">
            <a:spLocks noChangeArrowheads="1"/>
          </p:cNvSpPr>
          <p:nvPr/>
        </p:nvSpPr>
        <p:spPr bwMode="auto">
          <a:xfrm>
            <a:off x="6194761" y="2973846"/>
            <a:ext cx="1857040" cy="369332"/>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dirty="0">
                <a:latin typeface="Meiryo UI" pitchFamily="50" charset="-128"/>
                <a:ea typeface="Meiryo UI" pitchFamily="50" charset="-128"/>
                <a:cs typeface="Meiryo UI" pitchFamily="50" charset="-128"/>
              </a:rPr>
              <a:t>③ゾーン別の方針</a:t>
            </a:r>
          </a:p>
        </p:txBody>
      </p:sp>
      <p:sp>
        <p:nvSpPr>
          <p:cNvPr id="3" name="テキスト ボックス 76">
            <a:extLst>
              <a:ext uri="{FF2B5EF4-FFF2-40B4-BE49-F238E27FC236}">
                <a16:creationId xmlns:a16="http://schemas.microsoft.com/office/drawing/2014/main" id="{19583F8D-ECDE-3E1B-2BE7-024DF1FF2EBC}"/>
              </a:ext>
            </a:extLst>
          </p:cNvPr>
          <p:cNvSpPr txBox="1"/>
          <p:nvPr/>
        </p:nvSpPr>
        <p:spPr>
          <a:xfrm>
            <a:off x="11418954" y="10343913"/>
            <a:ext cx="3637915" cy="33718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356870" indent="-356870" algn="just">
              <a:lnSpc>
                <a:spcPts val="900"/>
              </a:lnSpc>
            </a:pPr>
            <a:r>
              <a:rPr lang="ja-JP" sz="800" kern="100" dirty="0">
                <a:effectLst/>
                <a:latin typeface="+mn-ea"/>
                <a:cs typeface="Times New Roman" panose="02020603050405020304" pitchFamily="18" charset="0"/>
              </a:rPr>
              <a:t>出典：国土地理院基盤地図情報</a:t>
            </a:r>
            <a:r>
              <a:rPr lang="en-US" sz="800" kern="100" dirty="0">
                <a:effectLst/>
                <a:latin typeface="+mn-ea"/>
                <a:cs typeface="Times New Roman" panose="02020603050405020304" pitchFamily="18" charset="0"/>
              </a:rPr>
              <a:t>25000</a:t>
            </a:r>
            <a:r>
              <a:rPr lang="ja-JP" sz="800" kern="100" dirty="0">
                <a:effectLst/>
                <a:latin typeface="+mn-ea"/>
                <a:cs typeface="Times New Roman" panose="02020603050405020304" pitchFamily="18" charset="0"/>
              </a:rPr>
              <a:t>「大阪府」、地理院タイル・淡色地図、</a:t>
            </a:r>
          </a:p>
          <a:p>
            <a:pPr indent="304800" algn="just">
              <a:lnSpc>
                <a:spcPts val="900"/>
              </a:lnSpc>
            </a:pPr>
            <a:r>
              <a:rPr lang="ja-JP" sz="800" kern="100" dirty="0">
                <a:effectLst/>
                <a:latin typeface="+mn-ea"/>
                <a:cs typeface="Times New Roman" panose="02020603050405020304" pitchFamily="18" charset="0"/>
              </a:rPr>
              <a:t>国土交通省国土数値情報 を加工して作成</a:t>
            </a:r>
          </a:p>
        </p:txBody>
      </p:sp>
      <p:pic>
        <p:nvPicPr>
          <p:cNvPr id="8" name="図 7" descr="マップ&#10;&#10;AI によって生成されたコンテンツは間違っている可能性があります。">
            <a:extLst>
              <a:ext uri="{FF2B5EF4-FFF2-40B4-BE49-F238E27FC236}">
                <a16:creationId xmlns:a16="http://schemas.microsoft.com/office/drawing/2014/main" id="{BD6BB7EA-148D-A40A-37A2-FB676CD839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29924" y="7682578"/>
            <a:ext cx="4183531" cy="2479712"/>
          </a:xfrm>
          <a:prstGeom prst="rect">
            <a:avLst/>
          </a:prstGeom>
        </p:spPr>
      </p:pic>
      <p:pic>
        <p:nvPicPr>
          <p:cNvPr id="2" name="図 1">
            <a:extLst>
              <a:ext uri="{FF2B5EF4-FFF2-40B4-BE49-F238E27FC236}">
                <a16:creationId xmlns:a16="http://schemas.microsoft.com/office/drawing/2014/main" id="{4621A70E-2540-4294-BA0E-465F805EB7E9}"/>
              </a:ext>
            </a:extLst>
          </p:cNvPr>
          <p:cNvPicPr>
            <a:picLocks noChangeAspect="1"/>
          </p:cNvPicPr>
          <p:nvPr/>
        </p:nvPicPr>
        <p:blipFill>
          <a:blip r:embed="rId4"/>
          <a:stretch>
            <a:fillRect/>
          </a:stretch>
        </p:blipFill>
        <p:spPr>
          <a:xfrm>
            <a:off x="171376" y="4007703"/>
            <a:ext cx="5920276" cy="5245392"/>
          </a:xfrm>
          <a:prstGeom prst="rect">
            <a:avLst/>
          </a:prstGeom>
        </p:spPr>
      </p:pic>
    </p:spTree>
    <p:extLst>
      <p:ext uri="{BB962C8B-B14F-4D97-AF65-F5344CB8AC3E}">
        <p14:creationId xmlns:p14="http://schemas.microsoft.com/office/powerpoint/2010/main" val="286457383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TotalTime>
  <Words>837</Words>
  <Application>Microsoft Office PowerPoint</Application>
  <PresentationFormat>ユーザー設定</PresentationFormat>
  <Paragraphs>60</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Meiryo UI</vt:lpstr>
      <vt:lpstr>ＭＳ ゴシック</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
  <cp:lastModifiedBy>森　丈人</cp:lastModifiedBy>
  <cp:revision>9</cp:revision>
  <dcterms:created xsi:type="dcterms:W3CDTF">2020-04-23T05:13:15Z</dcterms:created>
  <dcterms:modified xsi:type="dcterms:W3CDTF">2025-04-18T07:26:42Z</dcterms:modified>
</cp:coreProperties>
</file>