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58" r:id="rId2"/>
  </p:sldIdLst>
  <p:sldSz cx="15119350" cy="10728325"/>
  <p:notesSz cx="9934575" cy="1436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74" d="100"/>
          <a:sy n="74" d="100"/>
        </p:scale>
        <p:origin x="282" y="7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5301" cy="720726"/>
          </a:xfrm>
          <a:prstGeom prst="rect">
            <a:avLst/>
          </a:prstGeom>
        </p:spPr>
        <p:txBody>
          <a:bodyPr vert="horz" lIns="91408" tIns="45703" rIns="91408" bIns="457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7690" y="1"/>
            <a:ext cx="4305301" cy="720726"/>
          </a:xfrm>
          <a:prstGeom prst="rect">
            <a:avLst/>
          </a:prstGeom>
        </p:spPr>
        <p:txBody>
          <a:bodyPr vert="horz" lIns="91408" tIns="45703" rIns="91408" bIns="45703" rtlCol="0"/>
          <a:lstStyle>
            <a:lvl1pPr algn="r">
              <a:defRPr sz="1200"/>
            </a:lvl1pPr>
          </a:lstStyle>
          <a:p>
            <a:fld id="{BF1BF329-EDCD-4A0A-8800-771AF39B95FF}" type="datetimeFigureOut">
              <a:rPr kumimoji="1" lang="ja-JP" altLang="en-US" smtClean="0"/>
              <a:t>2025/4/15</a:t>
            </a:fld>
            <a:endParaRPr kumimoji="1" lang="ja-JP" altLang="en-US"/>
          </a:p>
        </p:txBody>
      </p:sp>
      <p:sp>
        <p:nvSpPr>
          <p:cNvPr id="4" name="フッター プレースホルダー 3"/>
          <p:cNvSpPr>
            <a:spLocks noGrp="1"/>
          </p:cNvSpPr>
          <p:nvPr>
            <p:ph type="ftr" sz="quarter" idx="2"/>
          </p:nvPr>
        </p:nvSpPr>
        <p:spPr>
          <a:xfrm>
            <a:off x="4" y="13642976"/>
            <a:ext cx="4305301" cy="720726"/>
          </a:xfrm>
          <a:prstGeom prst="rect">
            <a:avLst/>
          </a:prstGeom>
        </p:spPr>
        <p:txBody>
          <a:bodyPr vert="horz" lIns="91408" tIns="45703" rIns="91408" bIns="457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7690" y="13642976"/>
            <a:ext cx="4305301" cy="720726"/>
          </a:xfrm>
          <a:prstGeom prst="rect">
            <a:avLst/>
          </a:prstGeom>
        </p:spPr>
        <p:txBody>
          <a:bodyPr vert="horz" lIns="91408" tIns="45703" rIns="91408" bIns="45703" rtlCol="0" anchor="b"/>
          <a:lstStyle>
            <a:lvl1pPr algn="r">
              <a:defRPr sz="12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4305301" cy="720726"/>
          </a:xfrm>
          <a:prstGeom prst="rect">
            <a:avLst/>
          </a:prstGeom>
        </p:spPr>
        <p:txBody>
          <a:bodyPr vert="horz" lIns="91395" tIns="45699" rIns="91395" bIns="45699"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690" y="3"/>
            <a:ext cx="4305301" cy="720726"/>
          </a:xfrm>
          <a:prstGeom prst="rect">
            <a:avLst/>
          </a:prstGeom>
        </p:spPr>
        <p:txBody>
          <a:bodyPr vert="horz" lIns="91395" tIns="45699" rIns="91395" bIns="45699" rtlCol="0"/>
          <a:lstStyle>
            <a:lvl1pPr algn="r">
              <a:defRPr sz="1200"/>
            </a:lvl1pPr>
          </a:lstStyle>
          <a:p>
            <a:fld id="{D4B34377-7E25-4106-A67B-EA64E8B2B132}"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1550988" y="1798638"/>
            <a:ext cx="6832600" cy="4848225"/>
          </a:xfrm>
          <a:prstGeom prst="rect">
            <a:avLst/>
          </a:prstGeom>
          <a:noFill/>
          <a:ln w="12700">
            <a:solidFill>
              <a:prstClr val="black"/>
            </a:solidFill>
          </a:ln>
        </p:spPr>
        <p:txBody>
          <a:bodyPr vert="horz" lIns="91395" tIns="45699" rIns="91395" bIns="45699" rtlCol="0" anchor="ctr"/>
          <a:lstStyle/>
          <a:p>
            <a:endParaRPr lang="ja-JP" altLang="en-US"/>
          </a:p>
        </p:txBody>
      </p:sp>
      <p:sp>
        <p:nvSpPr>
          <p:cNvPr id="5" name="ノート プレースホルダー 4"/>
          <p:cNvSpPr>
            <a:spLocks noGrp="1"/>
          </p:cNvSpPr>
          <p:nvPr>
            <p:ph type="body" sz="quarter" idx="3"/>
          </p:nvPr>
        </p:nvSpPr>
        <p:spPr>
          <a:xfrm>
            <a:off x="993775" y="6911980"/>
            <a:ext cx="7947027" cy="5656266"/>
          </a:xfrm>
          <a:prstGeom prst="rect">
            <a:avLst/>
          </a:prstGeom>
        </p:spPr>
        <p:txBody>
          <a:bodyPr vert="horz" lIns="91395" tIns="45699" rIns="91395" bIns="456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13642978"/>
            <a:ext cx="4305301" cy="720726"/>
          </a:xfrm>
          <a:prstGeom prst="rect">
            <a:avLst/>
          </a:prstGeom>
        </p:spPr>
        <p:txBody>
          <a:bodyPr vert="horz" lIns="91395" tIns="45699" rIns="91395" bIns="456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690" y="13642978"/>
            <a:ext cx="4305301" cy="720726"/>
          </a:xfrm>
          <a:prstGeom prst="rect">
            <a:avLst/>
          </a:prstGeom>
        </p:spPr>
        <p:txBody>
          <a:bodyPr vert="horz" lIns="91395" tIns="45699" rIns="91395" bIns="45699" rtlCol="0" anchor="b"/>
          <a:lstStyle>
            <a:lvl1pPr algn="r">
              <a:defRPr sz="12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2025/4/15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2025/4/15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2025/4/15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2025/4/15</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6194760" y="7204159"/>
            <a:ext cx="8857961" cy="347919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87084" y="560843"/>
            <a:ext cx="14965638" cy="2146649"/>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3"/>
          <p:cNvSpPr txBox="1">
            <a:spLocks noChangeArrowheads="1"/>
          </p:cNvSpPr>
          <p:nvPr/>
        </p:nvSpPr>
        <p:spPr bwMode="auto">
          <a:xfrm>
            <a:off x="-10651" y="0"/>
            <a:ext cx="15128543" cy="461665"/>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石川河川公園マネジメントプラン（案）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河川の景観に親しみ、南河内の豊かな自然と歴史を楽しむ公園</a:t>
            </a:r>
            <a:r>
              <a:rPr lang="en-US" altLang="ja-JP" sz="2000" dirty="0">
                <a:solidFill>
                  <a:schemeClr val="bg1"/>
                </a:solidFill>
                <a:latin typeface="Meiryo UI" pitchFamily="50" charset="-128"/>
                <a:ea typeface="Meiryo UI" pitchFamily="50" charset="-128"/>
                <a:cs typeface="Meiryo UI" pitchFamily="50" charset="-128"/>
              </a:rPr>
              <a:t>』</a:t>
            </a:r>
            <a:endParaRPr lang="en-US" altLang="ja-JP" sz="2400" dirty="0">
              <a:solidFill>
                <a:schemeClr val="bg1"/>
              </a:solidFill>
              <a:latin typeface="Meiryo UI" pitchFamily="50" charset="-128"/>
              <a:ea typeface="Meiryo UI" pitchFamily="50" charset="-128"/>
              <a:cs typeface="Meiryo UI" pitchFamily="50" charset="-128"/>
            </a:endParaRPr>
          </a:p>
        </p:txBody>
      </p:sp>
      <p:sp>
        <p:nvSpPr>
          <p:cNvPr id="68" name="テキスト ボックス 3"/>
          <p:cNvSpPr txBox="1">
            <a:spLocks noChangeArrowheads="1"/>
          </p:cNvSpPr>
          <p:nvPr/>
        </p:nvSpPr>
        <p:spPr bwMode="auto">
          <a:xfrm>
            <a:off x="163473" y="2923401"/>
            <a:ext cx="1844723"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n-ea"/>
                <a:ea typeface="+mn-ea"/>
                <a:cs typeface="Meiryo UI" pitchFamily="50" charset="-128"/>
              </a:rPr>
              <a:t>②ゾーンの設定</a:t>
            </a:r>
          </a:p>
        </p:txBody>
      </p:sp>
      <p:sp>
        <p:nvSpPr>
          <p:cNvPr id="70" name="正方形/長方形 69"/>
          <p:cNvSpPr/>
          <p:nvPr/>
        </p:nvSpPr>
        <p:spPr>
          <a:xfrm>
            <a:off x="133945" y="985846"/>
            <a:ext cx="3671999" cy="288758"/>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3855893" y="995339"/>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72" name="正方形/長方形 71"/>
          <p:cNvSpPr/>
          <p:nvPr/>
        </p:nvSpPr>
        <p:spPr>
          <a:xfrm>
            <a:off x="11299791" y="987812"/>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73" name="正方形/長方形 72"/>
          <p:cNvSpPr/>
          <p:nvPr/>
        </p:nvSpPr>
        <p:spPr>
          <a:xfrm>
            <a:off x="7577842" y="995339"/>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74" name="テキスト ボックス 73"/>
          <p:cNvSpPr txBox="1"/>
          <p:nvPr/>
        </p:nvSpPr>
        <p:spPr>
          <a:xfrm>
            <a:off x="7615274" y="1313896"/>
            <a:ext cx="3672000" cy="523220"/>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・広域避難場所として、周辺地域の避難者を地震発生時の市街地火災等から</a:t>
            </a:r>
            <a:r>
              <a:rPr lang="ja-JP" altLang="en-US" sz="1400" dirty="0">
                <a:solidFill>
                  <a:srgbClr val="000000"/>
                </a:solidFill>
                <a:latin typeface="Meiryo UI" panose="020B0604030504040204" pitchFamily="50" charset="-128"/>
                <a:ea typeface="Meiryo UI" panose="020B0604030504040204" pitchFamily="50" charset="-128"/>
              </a:rPr>
              <a:t>守る</a:t>
            </a:r>
            <a:r>
              <a:rPr lang="ja-JP" altLang="en-US" sz="1400" dirty="0">
                <a:latin typeface="Meiryo UI" panose="020B0604030504040204" pitchFamily="50" charset="-128"/>
                <a:ea typeface="Meiryo UI" panose="020B0604030504040204" pitchFamily="50" charset="-128"/>
              </a:rPr>
              <a:t>公園</a:t>
            </a:r>
          </a:p>
        </p:txBody>
      </p:sp>
      <p:sp>
        <p:nvSpPr>
          <p:cNvPr id="75" name="正方形/長方形 74"/>
          <p:cNvSpPr/>
          <p:nvPr/>
        </p:nvSpPr>
        <p:spPr>
          <a:xfrm>
            <a:off x="3893325" y="1284097"/>
            <a:ext cx="3672000" cy="523220"/>
          </a:xfrm>
          <a:prstGeom prst="rect">
            <a:avLst/>
          </a:prstGeom>
        </p:spPr>
        <p:txBody>
          <a:bodyPr wrap="square">
            <a:spAutoFit/>
          </a:bodyPr>
          <a:lstStyle/>
          <a:p>
            <a:pPr marL="87313" indent="-87313" defTabSz="755934">
              <a:defRPr/>
            </a:pPr>
            <a:r>
              <a:rPr lang="ja-JP" altLang="en-US" sz="1400" dirty="0">
                <a:latin typeface="Meiryo UI" panose="020B0604030504040204" pitchFamily="50" charset="-128"/>
                <a:ea typeface="Meiryo UI" panose="020B0604030504040204" pitchFamily="50" charset="-128"/>
              </a:rPr>
              <a:t>・長大な河川空間を活用したウォーキングやサイクリングなど様々なプログラムが展開される公園</a:t>
            </a:r>
          </a:p>
        </p:txBody>
      </p:sp>
      <p:sp>
        <p:nvSpPr>
          <p:cNvPr id="76" name="テキスト ボックス 75"/>
          <p:cNvSpPr txBox="1"/>
          <p:nvPr/>
        </p:nvSpPr>
        <p:spPr>
          <a:xfrm>
            <a:off x="171376" y="1274604"/>
            <a:ext cx="3672000" cy="523220"/>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・南河内の豊富な歴史・文化遺産を活かし、地域の活性化、まちの魅力を向上させる公園</a:t>
            </a:r>
          </a:p>
        </p:txBody>
      </p:sp>
      <p:sp>
        <p:nvSpPr>
          <p:cNvPr id="77" name="テキスト ボックス 76"/>
          <p:cNvSpPr txBox="1"/>
          <p:nvPr/>
        </p:nvSpPr>
        <p:spPr>
          <a:xfrm>
            <a:off x="11337223" y="1306369"/>
            <a:ext cx="3672000" cy="1169551"/>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・南河内の貴重な水辺の生き物を地域の人々とともに保全、再生、創出し地域の人々に紹介する公園</a:t>
            </a:r>
          </a:p>
          <a:p>
            <a:pPr marL="180000" indent="-108000"/>
            <a:r>
              <a:rPr lang="ja-JP" altLang="en-US" sz="1400" dirty="0">
                <a:latin typeface="Meiryo UI" panose="020B0604030504040204" pitchFamily="50" charset="-128"/>
                <a:ea typeface="Meiryo UI" panose="020B0604030504040204" pitchFamily="50" charset="-128"/>
              </a:rPr>
              <a:t>・川の自然とふれあうことのできるソフト事業が展開される公園</a:t>
            </a:r>
          </a:p>
        </p:txBody>
      </p:sp>
      <p:sp>
        <p:nvSpPr>
          <p:cNvPr id="78" name="テキスト ボックス 77"/>
          <p:cNvSpPr txBox="1"/>
          <p:nvPr/>
        </p:nvSpPr>
        <p:spPr>
          <a:xfrm>
            <a:off x="131619" y="614350"/>
            <a:ext cx="14986273" cy="369332"/>
          </a:xfrm>
          <a:prstGeom prst="rect">
            <a:avLst/>
          </a:prstGeom>
          <a:noFill/>
        </p:spPr>
        <p:txBody>
          <a:bodyPr wrap="square" rtlCol="0">
            <a:spAutoFit/>
          </a:bodyPr>
          <a:lstStyle/>
          <a:p>
            <a:r>
              <a:rPr lang="ja-JP" altLang="en-US"/>
              <a:t>①取組基本方針</a:t>
            </a:r>
            <a:endParaRPr kumimoji="1" lang="ja-JP" altLang="en-US" dirty="0"/>
          </a:p>
        </p:txBody>
      </p:sp>
      <p:sp>
        <p:nvSpPr>
          <p:cNvPr id="81" name="テキスト ボックス 3"/>
          <p:cNvSpPr txBox="1">
            <a:spLocks noChangeArrowheads="1"/>
          </p:cNvSpPr>
          <p:nvPr/>
        </p:nvSpPr>
        <p:spPr bwMode="auto">
          <a:xfrm>
            <a:off x="6231618" y="7283783"/>
            <a:ext cx="3908848" cy="235449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3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73.7</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・年間利用者数（令和</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20</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・開設年度：平成７年４月１日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p>
        </p:txBody>
      </p:sp>
      <p:graphicFrame>
        <p:nvGraphicFramePr>
          <p:cNvPr id="80" name="表 79"/>
          <p:cNvGraphicFramePr>
            <a:graphicFrameLocks noGrp="1"/>
          </p:cNvGraphicFramePr>
          <p:nvPr>
            <p:extLst>
              <p:ext uri="{D42A27DB-BD31-4B8C-83A1-F6EECF244321}">
                <p14:modId xmlns:p14="http://schemas.microsoft.com/office/powerpoint/2010/main" val="1101221310"/>
              </p:ext>
            </p:extLst>
          </p:nvPr>
        </p:nvGraphicFramePr>
        <p:xfrm>
          <a:off x="6194760" y="3225430"/>
          <a:ext cx="4438547" cy="817033"/>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73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512233">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○近鉄南大阪線駒ヶ谷駅や駐車場から近く、パークゴルフ場や児童遊戯場などの施設が</a:t>
                      </a:r>
                      <a:r>
                        <a:rPr kumimoji="1" lang="ja-JP" altLang="en-US" sz="1200" dirty="0">
                          <a:solidFill>
                            <a:schemeClr val="tx1"/>
                          </a:solidFill>
                          <a:latin typeface="Meiryo UI" panose="020B0604030504040204" pitchFamily="50" charset="-128"/>
                          <a:ea typeface="Meiryo UI" panose="020B0604030504040204" pitchFamily="50" charset="-128"/>
                        </a:rPr>
                        <a:t>あり、賑わいを創出するゾーン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82" name="表 81"/>
          <p:cNvGraphicFramePr>
            <a:graphicFrameLocks noGrp="1"/>
          </p:cNvGraphicFramePr>
          <p:nvPr>
            <p:extLst>
              <p:ext uri="{D42A27DB-BD31-4B8C-83A1-F6EECF244321}">
                <p14:modId xmlns:p14="http://schemas.microsoft.com/office/powerpoint/2010/main" val="890713361"/>
              </p:ext>
            </p:extLst>
          </p:nvPr>
        </p:nvGraphicFramePr>
        <p:xfrm>
          <a:off x="6194760" y="4091032"/>
          <a:ext cx="4438547" cy="86568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06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自然ゾーン（歴史学習）</a:t>
                      </a:r>
                    </a:p>
                  </a:txBody>
                  <a:tcPr/>
                </a:tc>
                <a:extLst>
                  <a:ext uri="{0D108BD9-81ED-4DB2-BD59-A6C34878D82A}">
                    <a16:rowId xmlns:a16="http://schemas.microsoft.com/office/drawing/2014/main" val="3928224763"/>
                  </a:ext>
                </a:extLst>
              </a:tr>
              <a:tr h="56088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○あすか花回廊</a:t>
                      </a:r>
                      <a:r>
                        <a:rPr kumimoji="1" lang="ja-JP" altLang="en-US" sz="1200" dirty="0">
                          <a:solidFill>
                            <a:schemeClr val="tx1"/>
                          </a:solidFill>
                          <a:latin typeface="Meiryo UI" panose="020B0604030504040204" pitchFamily="50" charset="-128"/>
                          <a:ea typeface="Meiryo UI" panose="020B0604030504040204" pitchFamily="50" charset="-128"/>
                        </a:rPr>
                        <a:t>やあすか歴史の里など歴史をテーマに散策等を楽しむ静的なゾーン</a:t>
                      </a:r>
                    </a:p>
                  </a:txBody>
                  <a:tcPr/>
                </a:tc>
                <a:extLst>
                  <a:ext uri="{0D108BD9-81ED-4DB2-BD59-A6C34878D82A}">
                    <a16:rowId xmlns:a16="http://schemas.microsoft.com/office/drawing/2014/main" val="2435987410"/>
                  </a:ext>
                </a:extLst>
              </a:tr>
            </a:tbl>
          </a:graphicData>
        </a:graphic>
      </p:graphicFrame>
      <p:graphicFrame>
        <p:nvGraphicFramePr>
          <p:cNvPr id="83" name="表 82"/>
          <p:cNvGraphicFramePr>
            <a:graphicFrameLocks noGrp="1"/>
          </p:cNvGraphicFramePr>
          <p:nvPr>
            <p:extLst>
              <p:ext uri="{D42A27DB-BD31-4B8C-83A1-F6EECF244321}">
                <p14:modId xmlns:p14="http://schemas.microsoft.com/office/powerpoint/2010/main" val="3242976732"/>
              </p:ext>
            </p:extLst>
          </p:nvPr>
        </p:nvGraphicFramePr>
        <p:xfrm>
          <a:off x="6194760" y="5005285"/>
          <a:ext cx="4438547" cy="112776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38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レクリエーションゾーン</a:t>
                      </a:r>
                    </a:p>
                  </a:txBody>
                  <a:tcPr/>
                </a:tc>
                <a:extLst>
                  <a:ext uri="{0D108BD9-81ED-4DB2-BD59-A6C34878D82A}">
                    <a16:rowId xmlns:a16="http://schemas.microsoft.com/office/drawing/2014/main" val="3928224763"/>
                  </a:ext>
                </a:extLst>
              </a:tr>
              <a:tr h="73327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道明寺駅から近く、臨時駐車場もある星の広場や玉手橋であいの岸辺等を有し川の広がりを感じるゾーン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○富田林駅から近く、西行うたのみち、健康遊具広場等を有し、のんびり散歩や健康づくりの機会を提供するゾーン</a:t>
                      </a:r>
                    </a:p>
                  </a:txBody>
                  <a:tcPr/>
                </a:tc>
                <a:extLst>
                  <a:ext uri="{0D108BD9-81ED-4DB2-BD59-A6C34878D82A}">
                    <a16:rowId xmlns:a16="http://schemas.microsoft.com/office/drawing/2014/main" val="2435987410"/>
                  </a:ext>
                </a:extLst>
              </a:tr>
            </a:tbl>
          </a:graphicData>
        </a:graphic>
      </p:graphicFrame>
      <p:graphicFrame>
        <p:nvGraphicFramePr>
          <p:cNvPr id="84" name="表 83"/>
          <p:cNvGraphicFramePr>
            <a:graphicFrameLocks noGrp="1"/>
          </p:cNvGraphicFramePr>
          <p:nvPr>
            <p:extLst>
              <p:ext uri="{D42A27DB-BD31-4B8C-83A1-F6EECF244321}">
                <p14:modId xmlns:p14="http://schemas.microsoft.com/office/powerpoint/2010/main" val="3213490947"/>
              </p:ext>
            </p:extLst>
          </p:nvPr>
        </p:nvGraphicFramePr>
        <p:xfrm>
          <a:off x="6194760" y="6181614"/>
          <a:ext cx="4438547" cy="94871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86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a:t>
                      </a:r>
                    </a:p>
                  </a:txBody>
                  <a:tcPr/>
                </a:tc>
                <a:extLst>
                  <a:ext uri="{0D108BD9-81ED-4DB2-BD59-A6C34878D82A}">
                    <a16:rowId xmlns:a16="http://schemas.microsoft.com/office/drawing/2014/main" val="3928224763"/>
                  </a:ext>
                </a:extLst>
              </a:tr>
              <a:tr h="37565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ミゾコウジュやカヤネズミ等の絶滅危惧種をはじめとする石川の生物に配慮し、サンクチュアリとしての保全や、水辺の自然に触れ合う機会を創出するゾーン</a:t>
                      </a:r>
                    </a:p>
                  </a:txBody>
                  <a:tcPr/>
                </a:tc>
                <a:extLst>
                  <a:ext uri="{0D108BD9-81ED-4DB2-BD59-A6C34878D82A}">
                    <a16:rowId xmlns:a16="http://schemas.microsoft.com/office/drawing/2014/main" val="2435987410"/>
                  </a:ext>
                </a:extLst>
              </a:tr>
            </a:tbl>
          </a:graphicData>
        </a:graphic>
      </p:graphicFrame>
      <p:graphicFrame>
        <p:nvGraphicFramePr>
          <p:cNvPr id="85" name="表 84"/>
          <p:cNvGraphicFramePr>
            <a:graphicFrameLocks noGrp="1"/>
          </p:cNvGraphicFramePr>
          <p:nvPr>
            <p:extLst>
              <p:ext uri="{D42A27DB-BD31-4B8C-83A1-F6EECF244321}">
                <p14:modId xmlns:p14="http://schemas.microsoft.com/office/powerpoint/2010/main" val="1881080853"/>
              </p:ext>
            </p:extLst>
          </p:nvPr>
        </p:nvGraphicFramePr>
        <p:xfrm>
          <a:off x="10666304" y="3221253"/>
          <a:ext cx="4438547" cy="170561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619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343629">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歴史をテーマにした園内のエリアを活用し、歴史と風格、自然を感じる場として、地域の歴史的資源と連携した取組を推進。</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広い園内に点在する健康遊具等を有効に活用するとともに、ウォーキングやサイクリングと組み合わせた多彩なプログラムを展開。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ミゾコウジュ・カヤネズミ等、石川の貴重な種の生育環境を保全し、流域の生態系に配慮しながら豊かな水辺空間を創出。</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86" name="表 85"/>
          <p:cNvGraphicFramePr>
            <a:graphicFrameLocks noGrp="1"/>
          </p:cNvGraphicFramePr>
          <p:nvPr>
            <p:extLst>
              <p:ext uri="{D42A27DB-BD31-4B8C-83A1-F6EECF244321}">
                <p14:modId xmlns:p14="http://schemas.microsoft.com/office/powerpoint/2010/main" val="431172661"/>
              </p:ext>
            </p:extLst>
          </p:nvPr>
        </p:nvGraphicFramePr>
        <p:xfrm>
          <a:off x="10666304" y="5430338"/>
          <a:ext cx="4438547" cy="170561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619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1343629">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河川敷を活用した公園であるため、計画的に植栽した樹木以外の実生木は、流水阻害とならないよう小さなうちに除去。</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パークゴルフ場のグリーン・フェアウェイ・ラフ・バンカー等その機能に応じた適切な管理を行い、常に良好な状態を維持。</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飛鳥時代を演出し、明るく楽しい田園的風景を保つため、園路からの近景、中景、背景の景観構成に留意した維持管理を実施。</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88" name="テキスト ボックス 3"/>
          <p:cNvSpPr txBox="1">
            <a:spLocks noChangeArrowheads="1"/>
          </p:cNvSpPr>
          <p:nvPr/>
        </p:nvSpPr>
        <p:spPr bwMode="auto">
          <a:xfrm>
            <a:off x="10666304" y="2796501"/>
            <a:ext cx="2084766"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90" name="テキスト ボックス 3"/>
          <p:cNvSpPr txBox="1">
            <a:spLocks noChangeArrowheads="1"/>
          </p:cNvSpPr>
          <p:nvPr/>
        </p:nvSpPr>
        <p:spPr bwMode="auto">
          <a:xfrm>
            <a:off x="6724512" y="7488981"/>
            <a:ext cx="3415953" cy="14465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南河内地域を流れる一級河川石川の河川敷を利用した公園で、</a:t>
            </a:r>
            <a:r>
              <a:rPr lang="en-US" altLang="ja-JP" sz="1100" dirty="0">
                <a:latin typeface="Meiryo UI" pitchFamily="50" charset="-128"/>
                <a:ea typeface="Meiryo UI" pitchFamily="50" charset="-128"/>
                <a:cs typeface="Meiryo UI" pitchFamily="50" charset="-128"/>
              </a:rPr>
              <a:t>4</a:t>
            </a:r>
            <a:r>
              <a:rPr lang="ja-JP" altLang="en-US" sz="1100" dirty="0">
                <a:latin typeface="Meiryo UI" pitchFamily="50" charset="-128"/>
                <a:ea typeface="Meiryo UI" pitchFamily="50" charset="-128"/>
                <a:cs typeface="Meiryo UI" pitchFamily="50" charset="-128"/>
              </a:rPr>
              <a:t>市</a:t>
            </a:r>
            <a:r>
              <a:rPr lang="en-US" altLang="ja-JP" sz="1100" dirty="0">
                <a:latin typeface="Meiryo UI" pitchFamily="50" charset="-128"/>
                <a:ea typeface="Meiryo UI" pitchFamily="50" charset="-128"/>
                <a:cs typeface="Meiryo UI" pitchFamily="50" charset="-128"/>
              </a:rPr>
              <a:t>1</a:t>
            </a:r>
            <a:r>
              <a:rPr lang="ja-JP" altLang="en-US" sz="1100" dirty="0">
                <a:latin typeface="Meiryo UI" pitchFamily="50" charset="-128"/>
                <a:ea typeface="Meiryo UI" pitchFamily="50" charset="-128"/>
                <a:cs typeface="Meiryo UI" pitchFamily="50" charset="-128"/>
              </a:rPr>
              <a:t>町にまたがり</a:t>
            </a:r>
            <a:r>
              <a:rPr lang="en-US" altLang="ja-JP" sz="1100" dirty="0">
                <a:latin typeface="Meiryo UI" pitchFamily="50" charset="-128"/>
                <a:ea typeface="Meiryo UI" pitchFamily="50" charset="-128"/>
                <a:cs typeface="Meiryo UI" pitchFamily="50" charset="-128"/>
              </a:rPr>
              <a:t>11.6Km</a:t>
            </a:r>
            <a:r>
              <a:rPr lang="ja-JP" altLang="en-US" sz="1100" dirty="0">
                <a:latin typeface="Meiryo UI" pitchFamily="50" charset="-128"/>
                <a:ea typeface="Meiryo UI" pitchFamily="50" charset="-128"/>
                <a:cs typeface="Meiryo UI" pitchFamily="50" charset="-128"/>
              </a:rPr>
              <a:t>の延長を持つ長大な大阪府営唯一の河川公園であり、左岸側の園内では南河内サイクルロードと隣接している。</a:t>
            </a:r>
          </a:p>
          <a:p>
            <a:pPr eaLnBrk="1" hangingPunct="1"/>
            <a:r>
              <a:rPr lang="ja-JP" altLang="en-US" sz="1100" dirty="0">
                <a:latin typeface="Meiryo UI" pitchFamily="50" charset="-128"/>
                <a:ea typeface="Meiryo UI" pitchFamily="50" charset="-128"/>
                <a:cs typeface="Meiryo UI" pitchFamily="50" charset="-128"/>
              </a:rPr>
              <a:t>「南河内地区の自然・歴史・風土に根ざした総合的な水辺環境の創造」を基本とする「石川あすかプラン」を基本構想として、「自然と歴史に親しめる水辺の公園」として整備された。</a:t>
            </a:r>
          </a:p>
        </p:txBody>
      </p:sp>
      <p:sp>
        <p:nvSpPr>
          <p:cNvPr id="91" name="テキスト ボックス 3"/>
          <p:cNvSpPr txBox="1">
            <a:spLocks noChangeArrowheads="1"/>
          </p:cNvSpPr>
          <p:nvPr/>
        </p:nvSpPr>
        <p:spPr bwMode="auto">
          <a:xfrm>
            <a:off x="7011490" y="9378129"/>
            <a:ext cx="3165834" cy="4308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パークゴルフ場、玉手橋であいの岸辺、星の広場、あすか花回廊、西行うたの道、自然ゾーン、児童遊戯場</a:t>
            </a:r>
          </a:p>
        </p:txBody>
      </p:sp>
      <p:sp>
        <p:nvSpPr>
          <p:cNvPr id="92" name="テキスト ボックス 91"/>
          <p:cNvSpPr txBox="1"/>
          <p:nvPr/>
        </p:nvSpPr>
        <p:spPr>
          <a:xfrm>
            <a:off x="12187218" y="10184237"/>
            <a:ext cx="769441" cy="153888"/>
          </a:xfrm>
          <a:prstGeom prst="rect">
            <a:avLst/>
          </a:prstGeom>
          <a:noFill/>
        </p:spPr>
        <p:txBody>
          <a:bodyPr wrap="none" lIns="0" tIns="0" rIns="0" bIns="0" rtlCol="0">
            <a:spAutoFit/>
          </a:bodyPr>
          <a:lstStyle/>
          <a:p>
            <a:pPr algn="ctr"/>
            <a:r>
              <a:rPr kumimoji="1" lang="ja-JP" altLang="en-US" sz="1000" dirty="0"/>
              <a:t>周辺見取り図</a:t>
            </a:r>
          </a:p>
        </p:txBody>
      </p:sp>
      <p:sp>
        <p:nvSpPr>
          <p:cNvPr id="31" name="テキスト ボックス 30"/>
          <p:cNvSpPr txBox="1"/>
          <p:nvPr/>
        </p:nvSpPr>
        <p:spPr>
          <a:xfrm>
            <a:off x="13088025" y="-17817"/>
            <a:ext cx="2031325"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富田林土木事務所／公園課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令和７年４月</a:t>
            </a:r>
          </a:p>
        </p:txBody>
      </p:sp>
      <p:sp>
        <p:nvSpPr>
          <p:cNvPr id="32" name="テキスト ボックス 3"/>
          <p:cNvSpPr txBox="1">
            <a:spLocks noChangeArrowheads="1"/>
          </p:cNvSpPr>
          <p:nvPr/>
        </p:nvSpPr>
        <p:spPr bwMode="auto">
          <a:xfrm>
            <a:off x="6194761" y="2766521"/>
            <a:ext cx="184434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a:latin typeface="Meiryo UI" pitchFamily="50" charset="-128"/>
                <a:ea typeface="Meiryo UI" pitchFamily="50" charset="-128"/>
                <a:cs typeface="Meiryo UI" pitchFamily="50" charset="-128"/>
              </a:rPr>
              <a:t>③ゾーン別の</a:t>
            </a:r>
            <a:r>
              <a:rPr lang="ja-JP" altLang="en-US" dirty="0">
                <a:latin typeface="Meiryo UI" pitchFamily="50" charset="-128"/>
                <a:ea typeface="Meiryo UI" pitchFamily="50" charset="-128"/>
                <a:cs typeface="Meiryo UI" pitchFamily="50" charset="-128"/>
              </a:rPr>
              <a:t>方針</a:t>
            </a:r>
          </a:p>
        </p:txBody>
      </p:sp>
      <p:sp>
        <p:nvSpPr>
          <p:cNvPr id="2" name="テキスト ボックス 76">
            <a:extLst>
              <a:ext uri="{FF2B5EF4-FFF2-40B4-BE49-F238E27FC236}">
                <a16:creationId xmlns:a16="http://schemas.microsoft.com/office/drawing/2014/main" id="{19583F8D-ECDE-3E1B-2BE7-024DF1FF2EBC}"/>
              </a:ext>
            </a:extLst>
          </p:cNvPr>
          <p:cNvSpPr txBox="1"/>
          <p:nvPr/>
        </p:nvSpPr>
        <p:spPr>
          <a:xfrm>
            <a:off x="11419311" y="10370399"/>
            <a:ext cx="3637915" cy="337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56870" indent="-356870" algn="just">
              <a:lnSpc>
                <a:spcPts val="900"/>
              </a:lnSpc>
            </a:pPr>
            <a:r>
              <a:rPr lang="ja-JP" sz="800" kern="100" dirty="0">
                <a:effectLst/>
                <a:latin typeface="+mn-ea"/>
                <a:cs typeface="Times New Roman" panose="02020603050405020304" pitchFamily="18" charset="0"/>
              </a:rPr>
              <a:t>出典：国土地理院基盤地図情報</a:t>
            </a:r>
            <a:r>
              <a:rPr lang="en-US" sz="800" kern="100" dirty="0">
                <a:effectLst/>
                <a:latin typeface="+mn-ea"/>
                <a:cs typeface="Times New Roman" panose="02020603050405020304" pitchFamily="18" charset="0"/>
              </a:rPr>
              <a:t>25000</a:t>
            </a:r>
            <a:r>
              <a:rPr lang="ja-JP" sz="800" kern="100" dirty="0">
                <a:effectLst/>
                <a:latin typeface="+mn-ea"/>
                <a:cs typeface="Times New Roman" panose="02020603050405020304" pitchFamily="18" charset="0"/>
              </a:rPr>
              <a:t>「大阪府」、地理院タイル・淡色地図、</a:t>
            </a:r>
          </a:p>
          <a:p>
            <a:pPr indent="304800" algn="just">
              <a:lnSpc>
                <a:spcPts val="900"/>
              </a:lnSpc>
            </a:pPr>
            <a:r>
              <a:rPr lang="ja-JP" sz="800" kern="100" dirty="0">
                <a:effectLst/>
                <a:latin typeface="+mn-ea"/>
                <a:cs typeface="Times New Roman" panose="02020603050405020304" pitchFamily="18" charset="0"/>
              </a:rPr>
              <a:t>国土交通省国土数値情報 を加工して作成</a:t>
            </a:r>
          </a:p>
        </p:txBody>
      </p:sp>
      <p:pic>
        <p:nvPicPr>
          <p:cNvPr id="8" name="図 7" descr="マップ&#10;&#10;AI によって生成されたコンテンツは間違っている可能性があります。">
            <a:extLst>
              <a:ext uri="{FF2B5EF4-FFF2-40B4-BE49-F238E27FC236}">
                <a16:creationId xmlns:a16="http://schemas.microsoft.com/office/drawing/2014/main" id="{DB574245-BF93-C45B-ED52-098D235971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0465" y="7264898"/>
            <a:ext cx="4862946" cy="2882423"/>
          </a:xfrm>
          <a:prstGeom prst="rect">
            <a:avLst/>
          </a:prstGeom>
        </p:spPr>
      </p:pic>
      <p:pic>
        <p:nvPicPr>
          <p:cNvPr id="4" name="図 3">
            <a:extLst>
              <a:ext uri="{FF2B5EF4-FFF2-40B4-BE49-F238E27FC236}">
                <a16:creationId xmlns:a16="http://schemas.microsoft.com/office/drawing/2014/main" id="{DFACE28B-B899-A0F4-CAAF-D90E78FF4C5E}"/>
              </a:ext>
            </a:extLst>
          </p:cNvPr>
          <p:cNvPicPr>
            <a:picLocks noChangeAspect="1"/>
          </p:cNvPicPr>
          <p:nvPr/>
        </p:nvPicPr>
        <p:blipFill>
          <a:blip r:embed="rId3"/>
          <a:stretch>
            <a:fillRect/>
          </a:stretch>
        </p:blipFill>
        <p:spPr>
          <a:xfrm>
            <a:off x="-10651" y="3464267"/>
            <a:ext cx="6047476" cy="6644884"/>
          </a:xfrm>
          <a:prstGeom prst="rect">
            <a:avLst/>
          </a:prstGeom>
        </p:spPr>
      </p:pic>
    </p:spTree>
    <p:extLst>
      <p:ext uri="{BB962C8B-B14F-4D97-AF65-F5344CB8AC3E}">
        <p14:creationId xmlns:p14="http://schemas.microsoft.com/office/powerpoint/2010/main" val="378698548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715</Words>
  <Application>Microsoft Office PowerPoint</Application>
  <PresentationFormat>ユーザー設定</PresentationFormat>
  <Paragraphs>53</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2020-04-23T05:11:17Z</dcterms:created>
  <dcterms:modified xsi:type="dcterms:W3CDTF">2025-04-15T00:51:41Z</dcterms:modified>
</cp:coreProperties>
</file>