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FFDE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62" d="100"/>
          <a:sy n="62" d="100"/>
        </p:scale>
        <p:origin x="96" y="240"/>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50542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山田池公園マネジメントプラン（案）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体験や学習を通じて、様々な自然環境と触れ合える公園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485977"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広域避難場所として、周辺地域の避難者を地震発生時の市街地火災等から守る公園</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23520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・自然体験を促進する施設や機能の充実により賑わいを創出する公園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・学校や企業、地域住民と連携した農耕体験等の公園の特徴を活かしたイベントの充実</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・山田池や春日山など、地域の歴史と風土に根差した自然の保全と活用</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・ハナショウブをはじめとする日本の伝統的な園芸植物の保全と活用</a:t>
            </a:r>
          </a:p>
        </p:txBody>
      </p:sp>
      <p:sp>
        <p:nvSpPr>
          <p:cNvPr id="101" name="テキスト ボックス 100"/>
          <p:cNvSpPr txBox="1"/>
          <p:nvPr/>
        </p:nvSpPr>
        <p:spPr>
          <a:xfrm>
            <a:off x="11298924" y="1257481"/>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・山田池の生き物の生育空間を守るなど、水辺景観を活かした憩いの場を提供</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・里山景観や野生生物の生育環境を保全し、ふれあう場の提供</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6194761" y="2799050"/>
            <a:ext cx="18443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extLst>
              <p:ext uri="{D42A27DB-BD31-4B8C-83A1-F6EECF244321}">
                <p14:modId xmlns:p14="http://schemas.microsoft.com/office/powerpoint/2010/main" val="452474192"/>
              </p:ext>
            </p:extLst>
          </p:nvPr>
        </p:nvGraphicFramePr>
        <p:xfrm>
          <a:off x="6194760" y="3285710"/>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自然ゾーン（山田池）</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貴重なみどりの拠点として山田池や里山の自然環境を保全・活用するゾーン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170497702"/>
              </p:ext>
            </p:extLst>
          </p:nvPr>
        </p:nvGraphicFramePr>
        <p:xfrm>
          <a:off x="6194760" y="4239395"/>
          <a:ext cx="4438547" cy="85517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自然ゾーン（学習）</a:t>
                      </a:r>
                    </a:p>
                  </a:txBody>
                  <a:tcPr/>
                </a:tc>
                <a:extLst>
                  <a:ext uri="{0D108BD9-81ED-4DB2-BD59-A6C34878D82A}">
                    <a16:rowId xmlns:a16="http://schemas.microsoft.com/office/drawing/2014/main" val="3928224763"/>
                  </a:ext>
                </a:extLst>
              </a:tr>
              <a:tr h="550379">
                <a:tc>
                  <a:txBody>
                    <a:bodyPr/>
                    <a:lstStyle/>
                    <a:p>
                      <a:pPr marL="85725" indent="-85725">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ハナショウブなどの栽培・展示により伝統的な園芸植物などについて学習するゾーン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988904452"/>
              </p:ext>
            </p:extLst>
          </p:nvPr>
        </p:nvGraphicFramePr>
        <p:xfrm>
          <a:off x="6194760" y="5279323"/>
          <a:ext cx="4438547" cy="76200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406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338261">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農作物（花、竹、野菜）の栽培など自然体験を通じて公園の自然や恵みを楽しむゾーン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3034936954"/>
              </p:ext>
            </p:extLst>
          </p:nvPr>
        </p:nvGraphicFramePr>
        <p:xfrm>
          <a:off x="6194760" y="6197340"/>
          <a:ext cx="4438547" cy="88250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556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268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開放感がある芝生の広場を中心として、イベント等を通じて賑わいを創出するゾーン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2799050"/>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3815623"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376750187"/>
              </p:ext>
            </p:extLst>
          </p:nvPr>
        </p:nvGraphicFramePr>
        <p:xfrm>
          <a:off x="10666304" y="3281532"/>
          <a:ext cx="4438547" cy="202232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68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653703">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山田池や春日山の自然を活かした自然体験型イベント等のプログラムの充実。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みどり豊かな園内での散策や軽運動など、心とからだの健康づくりが楽しめるよう、スポーツ教室等の取組みの充実。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実りの里の棚田での稲作などの栽培から収穫、加工し食するまでを体験するイベントプログラム等の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取組の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充実。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飲食機能の充実や園路アクセス機能の向上を通じて、新たな魅力や付加価値により、にぎわいを創出。</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760121627"/>
              </p:ext>
            </p:extLst>
          </p:nvPr>
        </p:nvGraphicFramePr>
        <p:xfrm>
          <a:off x="10666304" y="5382218"/>
          <a:ext cx="4438547" cy="1724906"/>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4046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320302">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春日山をはじめとした三つの山は傾斜が緩やかであるため、散策路やレクリエーション広場としても活用できるように維持管理を行う。</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明るく開放的な林内空間を確保し、森林の奥行きを感じさせるように樹木管理を</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行う</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ハナショウブをはじめとした伝統園芸植物について、品種の保存と育成を進め、長期的展望にたった計画的な植物管理を行う。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799050"/>
            <a:ext cx="195590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3345611"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山田池公園は、区域のほぼ中央を東西に走る市道によって二分され、山田池を中心に樹林・竹林地帯が広がる北地区と、開放的な芝生広場がある南地区で構成される。このような自然環境をできるかぎり生かしつつ、都会では味わうことのできない自然を満喫できる</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広域公園</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をめざして、公園の整備を進めている。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607080"/>
            <a:ext cx="3823795"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73.7</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138</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54</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9127643"/>
            <a:ext cx="3043033"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水生花園</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花しょうぶ園・あじさい園・スイレン池</a:t>
            </a:r>
            <a:r>
              <a:rPr lang="en-US" altLang="ja-JP" sz="1100" dirty="0">
                <a:latin typeface="Meiryo UI" pitchFamily="50" charset="-128"/>
                <a:ea typeface="Meiryo UI" pitchFamily="50" charset="-128"/>
                <a:cs typeface="Meiryo UI" pitchFamily="50" charset="-128"/>
              </a:rPr>
              <a:t>)</a:t>
            </a:r>
            <a:r>
              <a:rPr lang="ja-JP" altLang="en-US" sz="1100" dirty="0" err="1">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水辺広場、展望広場、もみじ谷、花木園、芝生広場、自由広場、クイーンズランドガーデン、コテージガーデン、パークセンター、山田池美月橋、川原広場</a:t>
            </a:r>
          </a:p>
        </p:txBody>
      </p:sp>
      <p:sp>
        <p:nvSpPr>
          <p:cNvPr id="44" name="正方形/長方形 43"/>
          <p:cNvSpPr/>
          <p:nvPr/>
        </p:nvSpPr>
        <p:spPr>
          <a:xfrm>
            <a:off x="6144018" y="7255143"/>
            <a:ext cx="8900900" cy="342555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2132961" y="10261170"/>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39" name="テキスト ボックス 38"/>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5" name="テキスト ボックス 76">
            <a:extLst>
              <a:ext uri="{FF2B5EF4-FFF2-40B4-BE49-F238E27FC236}">
                <a16:creationId xmlns:a16="http://schemas.microsoft.com/office/drawing/2014/main" id="{19583F8D-ECDE-3E1B-2BE7-024DF1FF2EBC}"/>
              </a:ext>
            </a:extLst>
          </p:cNvPr>
          <p:cNvSpPr txBox="1"/>
          <p:nvPr/>
        </p:nvSpPr>
        <p:spPr>
          <a:xfrm>
            <a:off x="11407715" y="10391140"/>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r>
              <a:rPr lang="en-US" sz="800" kern="100" dirty="0">
                <a:effectLst/>
                <a:latin typeface="+mn-ea"/>
                <a:cs typeface="Times New Roman" panose="02020603050405020304" pitchFamily="18" charset="0"/>
              </a:rPr>
              <a:t> </a:t>
            </a:r>
            <a:endParaRPr lang="ja-JP" sz="800" kern="100" dirty="0">
              <a:effectLst/>
              <a:latin typeface="+mn-ea"/>
              <a:cs typeface="Times New Roman" panose="02020603050405020304" pitchFamily="18" charset="0"/>
            </a:endParaRPr>
          </a:p>
        </p:txBody>
      </p:sp>
      <p:pic>
        <p:nvPicPr>
          <p:cNvPr id="7" name="図 6" descr="マップ&#10;&#10;AI によって生成されたコンテンツは間違っている可能性があります。">
            <a:extLst>
              <a:ext uri="{FF2B5EF4-FFF2-40B4-BE49-F238E27FC236}">
                <a16:creationId xmlns:a16="http://schemas.microsoft.com/office/drawing/2014/main" id="{884FA0C6-9EE7-5635-275B-DDE2DCAB2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569" y="7300667"/>
            <a:ext cx="4964224" cy="2942454"/>
          </a:xfrm>
          <a:prstGeom prst="rect">
            <a:avLst/>
          </a:prstGeom>
        </p:spPr>
      </p:pic>
      <p:pic>
        <p:nvPicPr>
          <p:cNvPr id="9" name="図 8">
            <a:extLst>
              <a:ext uri="{FF2B5EF4-FFF2-40B4-BE49-F238E27FC236}">
                <a16:creationId xmlns:a16="http://schemas.microsoft.com/office/drawing/2014/main" id="{663308CF-1BF7-69CB-62D2-E2A7847378DD}"/>
              </a:ext>
            </a:extLst>
          </p:cNvPr>
          <p:cNvPicPr>
            <a:picLocks noChangeAspect="1"/>
          </p:cNvPicPr>
          <p:nvPr/>
        </p:nvPicPr>
        <p:blipFill>
          <a:blip r:embed="rId4"/>
          <a:stretch>
            <a:fillRect/>
          </a:stretch>
        </p:blipFill>
        <p:spPr>
          <a:xfrm>
            <a:off x="291177" y="3997455"/>
            <a:ext cx="5664491" cy="5428820"/>
          </a:xfrm>
          <a:prstGeom prst="rect">
            <a:avLst/>
          </a:prstGeom>
        </p:spPr>
      </p:pic>
      <p:sp>
        <p:nvSpPr>
          <p:cNvPr id="10" name="フリーフォーム: 図形 9">
            <a:extLst>
              <a:ext uri="{FF2B5EF4-FFF2-40B4-BE49-F238E27FC236}">
                <a16:creationId xmlns:a16="http://schemas.microsoft.com/office/drawing/2014/main" id="{2EFB2E7B-82D9-39F7-6D63-25684768D090}"/>
              </a:ext>
            </a:extLst>
          </p:cNvPr>
          <p:cNvSpPr/>
          <p:nvPr/>
        </p:nvSpPr>
        <p:spPr>
          <a:xfrm>
            <a:off x="1749234" y="6781620"/>
            <a:ext cx="2993666" cy="2331720"/>
          </a:xfrm>
          <a:custGeom>
            <a:avLst/>
            <a:gdLst>
              <a:gd name="connsiteX0" fmla="*/ 349857 w 1995777"/>
              <a:gd name="connsiteY0" fmla="*/ 0 h 1554480"/>
              <a:gd name="connsiteX1" fmla="*/ 115294 w 1995777"/>
              <a:gd name="connsiteY1" fmla="*/ 139148 h 1554480"/>
              <a:gd name="connsiteX2" fmla="*/ 0 w 1995777"/>
              <a:gd name="connsiteY2" fmla="*/ 322028 h 1554480"/>
              <a:gd name="connsiteX3" fmla="*/ 47708 w 1995777"/>
              <a:gd name="connsiteY3" fmla="*/ 496956 h 1554480"/>
              <a:gd name="connsiteX4" fmla="*/ 250466 w 1995777"/>
              <a:gd name="connsiteY4" fmla="*/ 735495 h 1554480"/>
              <a:gd name="connsiteX5" fmla="*/ 381662 w 1995777"/>
              <a:gd name="connsiteY5" fmla="*/ 870668 h 1554480"/>
              <a:gd name="connsiteX6" fmla="*/ 516835 w 1995777"/>
              <a:gd name="connsiteY6" fmla="*/ 981986 h 1554480"/>
              <a:gd name="connsiteX7" fmla="*/ 628153 w 1995777"/>
              <a:gd name="connsiteY7" fmla="*/ 1089328 h 1554480"/>
              <a:gd name="connsiteX8" fmla="*/ 874643 w 1995777"/>
              <a:gd name="connsiteY8" fmla="*/ 1256306 h 1554480"/>
              <a:gd name="connsiteX9" fmla="*/ 1176793 w 1995777"/>
              <a:gd name="connsiteY9" fmla="*/ 1482918 h 1554480"/>
              <a:gd name="connsiteX10" fmla="*/ 1387502 w 1995777"/>
              <a:gd name="connsiteY10" fmla="*/ 1554480 h 1554480"/>
              <a:gd name="connsiteX11" fmla="*/ 1570382 w 1995777"/>
              <a:gd name="connsiteY11" fmla="*/ 1554480 h 1554480"/>
              <a:gd name="connsiteX12" fmla="*/ 1693628 w 1995777"/>
              <a:gd name="connsiteY12" fmla="*/ 1459064 h 1554480"/>
              <a:gd name="connsiteX13" fmla="*/ 1995777 w 1995777"/>
              <a:gd name="connsiteY13" fmla="*/ 898497 h 1554480"/>
              <a:gd name="connsiteX14" fmla="*/ 1987826 w 1995777"/>
              <a:gd name="connsiteY14" fmla="*/ 727544 h 1554480"/>
              <a:gd name="connsiteX15" fmla="*/ 1832775 w 1995777"/>
              <a:gd name="connsiteY15" fmla="*/ 433346 h 1554480"/>
              <a:gd name="connsiteX16" fmla="*/ 1665798 w 1995777"/>
              <a:gd name="connsiteY16" fmla="*/ 345881 h 1554480"/>
              <a:gd name="connsiteX17" fmla="*/ 1514723 w 1995777"/>
              <a:gd name="connsiteY17" fmla="*/ 302149 h 1554480"/>
              <a:gd name="connsiteX18" fmla="*/ 1319916 w 1995777"/>
              <a:gd name="connsiteY18" fmla="*/ 266368 h 1554480"/>
              <a:gd name="connsiteX19" fmla="*/ 1117158 w 1995777"/>
              <a:gd name="connsiteY19" fmla="*/ 238539 h 1554480"/>
              <a:gd name="connsiteX20" fmla="*/ 930302 w 1995777"/>
              <a:gd name="connsiteY20" fmla="*/ 174928 h 1554480"/>
              <a:gd name="connsiteX21" fmla="*/ 779228 w 1995777"/>
              <a:gd name="connsiteY21" fmla="*/ 115294 h 1554480"/>
              <a:gd name="connsiteX22" fmla="*/ 648031 w 1995777"/>
              <a:gd name="connsiteY22" fmla="*/ 87464 h 1554480"/>
              <a:gd name="connsiteX23" fmla="*/ 477078 w 1995777"/>
              <a:gd name="connsiteY23" fmla="*/ 3975 h 1554480"/>
              <a:gd name="connsiteX24" fmla="*/ 349857 w 1995777"/>
              <a:gd name="connsiteY24"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5777" h="1554480">
                <a:moveTo>
                  <a:pt x="349857" y="0"/>
                </a:moveTo>
                <a:lnTo>
                  <a:pt x="115294" y="139148"/>
                </a:lnTo>
                <a:lnTo>
                  <a:pt x="0" y="322028"/>
                </a:lnTo>
                <a:lnTo>
                  <a:pt x="47708" y="496956"/>
                </a:lnTo>
                <a:lnTo>
                  <a:pt x="250466" y="735495"/>
                </a:lnTo>
                <a:lnTo>
                  <a:pt x="381662" y="870668"/>
                </a:lnTo>
                <a:lnTo>
                  <a:pt x="516835" y="981986"/>
                </a:lnTo>
                <a:lnTo>
                  <a:pt x="628153" y="1089328"/>
                </a:lnTo>
                <a:lnTo>
                  <a:pt x="874643" y="1256306"/>
                </a:lnTo>
                <a:lnTo>
                  <a:pt x="1176793" y="1482918"/>
                </a:lnTo>
                <a:lnTo>
                  <a:pt x="1387502" y="1554480"/>
                </a:lnTo>
                <a:lnTo>
                  <a:pt x="1570382" y="1554480"/>
                </a:lnTo>
                <a:lnTo>
                  <a:pt x="1693628" y="1459064"/>
                </a:lnTo>
                <a:lnTo>
                  <a:pt x="1995777" y="898497"/>
                </a:lnTo>
                <a:lnTo>
                  <a:pt x="1987826" y="727544"/>
                </a:lnTo>
                <a:lnTo>
                  <a:pt x="1832775" y="433346"/>
                </a:lnTo>
                <a:lnTo>
                  <a:pt x="1665798" y="345881"/>
                </a:lnTo>
                <a:lnTo>
                  <a:pt x="1514723" y="302149"/>
                </a:lnTo>
                <a:lnTo>
                  <a:pt x="1319916" y="266368"/>
                </a:lnTo>
                <a:lnTo>
                  <a:pt x="1117158" y="238539"/>
                </a:lnTo>
                <a:lnTo>
                  <a:pt x="930302" y="174928"/>
                </a:lnTo>
                <a:lnTo>
                  <a:pt x="779228" y="115294"/>
                </a:lnTo>
                <a:lnTo>
                  <a:pt x="648031" y="87464"/>
                </a:lnTo>
                <a:lnTo>
                  <a:pt x="477078" y="3975"/>
                </a:lnTo>
                <a:lnTo>
                  <a:pt x="349857" y="0"/>
                </a:lnTo>
                <a:close/>
              </a:path>
            </a:pathLst>
          </a:custGeom>
          <a:noFill/>
          <a:ln w="88900" cap="rnd">
            <a:solidFill>
              <a:srgbClr val="FF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725</Words>
  <Application>Microsoft Office PowerPoint</Application>
  <PresentationFormat>ユーザー設定</PresentationFormat>
  <Paragraphs>49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2020-04-23T05:08:01Z</dcterms:created>
  <dcterms:modified xsi:type="dcterms:W3CDTF">2025-04-15T00:36:09Z</dcterms:modified>
</cp:coreProperties>
</file>