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504" r:id="rId2"/>
    <p:sldId id="501" r:id="rId3"/>
  </p:sldIdLst>
  <p:sldSz cx="10691813" cy="7559675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EAFF"/>
    <a:srgbClr val="FFEAA7"/>
    <a:srgbClr val="FFFFE7"/>
    <a:srgbClr val="0000CC"/>
    <a:srgbClr val="D0BF88"/>
    <a:srgbClr val="B3FFD5"/>
    <a:srgbClr val="FFD5FF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907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3AD0-45B9-4F7A-A63D-1DE2B7FA4913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9EE5C-8129-42E4-8651-CDD1440953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2613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3AD0-45B9-4F7A-A63D-1DE2B7FA4913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9EE5C-8129-42E4-8651-CDD1440953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3574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3AD0-45B9-4F7A-A63D-1DE2B7FA4913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9EE5C-8129-42E4-8651-CDD1440953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3884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3AD0-45B9-4F7A-A63D-1DE2B7FA4913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9EE5C-8129-42E4-8651-CDD1440953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7036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3AD0-45B9-4F7A-A63D-1DE2B7FA4913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9EE5C-8129-42E4-8651-CDD1440953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3724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3AD0-45B9-4F7A-A63D-1DE2B7FA4913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9EE5C-8129-42E4-8651-CDD1440953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444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3AD0-45B9-4F7A-A63D-1DE2B7FA4913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9EE5C-8129-42E4-8651-CDD1440953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9307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3AD0-45B9-4F7A-A63D-1DE2B7FA4913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9EE5C-8129-42E4-8651-CDD1440953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0143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3AD0-45B9-4F7A-A63D-1DE2B7FA4913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9EE5C-8129-42E4-8651-CDD1440953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2283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3AD0-45B9-4F7A-A63D-1DE2B7FA4913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9EE5C-8129-42E4-8651-CDD1440953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0808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3AD0-45B9-4F7A-A63D-1DE2B7FA4913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9EE5C-8129-42E4-8651-CDD1440953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0597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F3AD0-45B9-4F7A-A63D-1DE2B7FA4913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9EE5C-8129-42E4-8651-CDD1440953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3970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表 28">
            <a:extLst>
              <a:ext uri="{FF2B5EF4-FFF2-40B4-BE49-F238E27FC236}">
                <a16:creationId xmlns:a16="http://schemas.microsoft.com/office/drawing/2014/main" id="{C648631B-D374-4380-AA34-9F5A3C6191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9820299"/>
              </p:ext>
            </p:extLst>
          </p:nvPr>
        </p:nvGraphicFramePr>
        <p:xfrm>
          <a:off x="95250" y="42441"/>
          <a:ext cx="10515604" cy="731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493">
                  <a:extLst>
                    <a:ext uri="{9D8B030D-6E8A-4147-A177-3AD203B41FA5}">
                      <a16:colId xmlns:a16="http://schemas.microsoft.com/office/drawing/2014/main" val="971659762"/>
                    </a:ext>
                  </a:extLst>
                </a:gridCol>
                <a:gridCol w="3757582">
                  <a:extLst>
                    <a:ext uri="{9D8B030D-6E8A-4147-A177-3AD203B41FA5}">
                      <a16:colId xmlns:a16="http://schemas.microsoft.com/office/drawing/2014/main" val="1251077539"/>
                    </a:ext>
                  </a:extLst>
                </a:gridCol>
                <a:gridCol w="249382">
                  <a:extLst>
                    <a:ext uri="{9D8B030D-6E8A-4147-A177-3AD203B41FA5}">
                      <a16:colId xmlns:a16="http://schemas.microsoft.com/office/drawing/2014/main" val="3864648567"/>
                    </a:ext>
                  </a:extLst>
                </a:gridCol>
                <a:gridCol w="297007">
                  <a:extLst>
                    <a:ext uri="{9D8B030D-6E8A-4147-A177-3AD203B41FA5}">
                      <a16:colId xmlns:a16="http://schemas.microsoft.com/office/drawing/2014/main" val="1992996694"/>
                    </a:ext>
                  </a:extLst>
                </a:gridCol>
                <a:gridCol w="297007">
                  <a:extLst>
                    <a:ext uri="{9D8B030D-6E8A-4147-A177-3AD203B41FA5}">
                      <a16:colId xmlns:a16="http://schemas.microsoft.com/office/drawing/2014/main" val="335579082"/>
                    </a:ext>
                  </a:extLst>
                </a:gridCol>
                <a:gridCol w="297007">
                  <a:extLst>
                    <a:ext uri="{9D8B030D-6E8A-4147-A177-3AD203B41FA5}">
                      <a16:colId xmlns:a16="http://schemas.microsoft.com/office/drawing/2014/main" val="849736329"/>
                    </a:ext>
                  </a:extLst>
                </a:gridCol>
                <a:gridCol w="297007">
                  <a:extLst>
                    <a:ext uri="{9D8B030D-6E8A-4147-A177-3AD203B41FA5}">
                      <a16:colId xmlns:a16="http://schemas.microsoft.com/office/drawing/2014/main" val="447902243"/>
                    </a:ext>
                  </a:extLst>
                </a:gridCol>
                <a:gridCol w="297007">
                  <a:extLst>
                    <a:ext uri="{9D8B030D-6E8A-4147-A177-3AD203B41FA5}">
                      <a16:colId xmlns:a16="http://schemas.microsoft.com/office/drawing/2014/main" val="169437269"/>
                    </a:ext>
                  </a:extLst>
                </a:gridCol>
                <a:gridCol w="297007">
                  <a:extLst>
                    <a:ext uri="{9D8B030D-6E8A-4147-A177-3AD203B41FA5}">
                      <a16:colId xmlns:a16="http://schemas.microsoft.com/office/drawing/2014/main" val="1790683223"/>
                    </a:ext>
                  </a:extLst>
                </a:gridCol>
                <a:gridCol w="297007">
                  <a:extLst>
                    <a:ext uri="{9D8B030D-6E8A-4147-A177-3AD203B41FA5}">
                      <a16:colId xmlns:a16="http://schemas.microsoft.com/office/drawing/2014/main" val="3318928960"/>
                    </a:ext>
                  </a:extLst>
                </a:gridCol>
                <a:gridCol w="297007">
                  <a:extLst>
                    <a:ext uri="{9D8B030D-6E8A-4147-A177-3AD203B41FA5}">
                      <a16:colId xmlns:a16="http://schemas.microsoft.com/office/drawing/2014/main" val="4229667796"/>
                    </a:ext>
                  </a:extLst>
                </a:gridCol>
                <a:gridCol w="297007">
                  <a:extLst>
                    <a:ext uri="{9D8B030D-6E8A-4147-A177-3AD203B41FA5}">
                      <a16:colId xmlns:a16="http://schemas.microsoft.com/office/drawing/2014/main" val="2093565826"/>
                    </a:ext>
                  </a:extLst>
                </a:gridCol>
                <a:gridCol w="297007">
                  <a:extLst>
                    <a:ext uri="{9D8B030D-6E8A-4147-A177-3AD203B41FA5}">
                      <a16:colId xmlns:a16="http://schemas.microsoft.com/office/drawing/2014/main" val="440330465"/>
                    </a:ext>
                  </a:extLst>
                </a:gridCol>
                <a:gridCol w="297007">
                  <a:extLst>
                    <a:ext uri="{9D8B030D-6E8A-4147-A177-3AD203B41FA5}">
                      <a16:colId xmlns:a16="http://schemas.microsoft.com/office/drawing/2014/main" val="604236476"/>
                    </a:ext>
                  </a:extLst>
                </a:gridCol>
                <a:gridCol w="297007">
                  <a:extLst>
                    <a:ext uri="{9D8B030D-6E8A-4147-A177-3AD203B41FA5}">
                      <a16:colId xmlns:a16="http://schemas.microsoft.com/office/drawing/2014/main" val="2588247445"/>
                    </a:ext>
                  </a:extLst>
                </a:gridCol>
                <a:gridCol w="297007">
                  <a:extLst>
                    <a:ext uri="{9D8B030D-6E8A-4147-A177-3AD203B41FA5}">
                      <a16:colId xmlns:a16="http://schemas.microsoft.com/office/drawing/2014/main" val="363002689"/>
                    </a:ext>
                  </a:extLst>
                </a:gridCol>
                <a:gridCol w="297007">
                  <a:extLst>
                    <a:ext uri="{9D8B030D-6E8A-4147-A177-3AD203B41FA5}">
                      <a16:colId xmlns:a16="http://schemas.microsoft.com/office/drawing/2014/main" val="2353925405"/>
                    </a:ext>
                  </a:extLst>
                </a:gridCol>
                <a:gridCol w="297007">
                  <a:extLst>
                    <a:ext uri="{9D8B030D-6E8A-4147-A177-3AD203B41FA5}">
                      <a16:colId xmlns:a16="http://schemas.microsoft.com/office/drawing/2014/main" val="3260427895"/>
                    </a:ext>
                  </a:extLst>
                </a:gridCol>
                <a:gridCol w="297007">
                  <a:extLst>
                    <a:ext uri="{9D8B030D-6E8A-4147-A177-3AD203B41FA5}">
                      <a16:colId xmlns:a16="http://schemas.microsoft.com/office/drawing/2014/main" val="3375335454"/>
                    </a:ext>
                  </a:extLst>
                </a:gridCol>
                <a:gridCol w="297007">
                  <a:extLst>
                    <a:ext uri="{9D8B030D-6E8A-4147-A177-3AD203B41FA5}">
                      <a16:colId xmlns:a16="http://schemas.microsoft.com/office/drawing/2014/main" val="76547387"/>
                    </a:ext>
                  </a:extLst>
                </a:gridCol>
                <a:gridCol w="297007">
                  <a:extLst>
                    <a:ext uri="{9D8B030D-6E8A-4147-A177-3AD203B41FA5}">
                      <a16:colId xmlns:a16="http://schemas.microsoft.com/office/drawing/2014/main" val="111708053"/>
                    </a:ext>
                  </a:extLst>
                </a:gridCol>
                <a:gridCol w="297007">
                  <a:extLst>
                    <a:ext uri="{9D8B030D-6E8A-4147-A177-3AD203B41FA5}">
                      <a16:colId xmlns:a16="http://schemas.microsoft.com/office/drawing/2014/main" val="3225724642"/>
                    </a:ext>
                  </a:extLst>
                </a:gridCol>
                <a:gridCol w="297007">
                  <a:extLst>
                    <a:ext uri="{9D8B030D-6E8A-4147-A177-3AD203B41FA5}">
                      <a16:colId xmlns:a16="http://schemas.microsoft.com/office/drawing/2014/main" val="649861926"/>
                    </a:ext>
                  </a:extLst>
                </a:gridCol>
                <a:gridCol w="297007">
                  <a:extLst>
                    <a:ext uri="{9D8B030D-6E8A-4147-A177-3AD203B41FA5}">
                      <a16:colId xmlns:a16="http://schemas.microsoft.com/office/drawing/2014/main" val="451123035"/>
                    </a:ext>
                  </a:extLst>
                </a:gridCol>
              </a:tblGrid>
              <a:tr h="356952"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各職に求められる職務遂行能力など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職務遂行能力</a:t>
                      </a:r>
                      <a:endParaRPr kumimoji="1" lang="en-US" altLang="ja-JP" sz="7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（テクニカルスキル）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F4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endParaRPr kumimoji="1" lang="ja-JP" altLang="en-US" sz="9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FF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endParaRPr kumimoji="1" lang="ja-JP" altLang="en-US" sz="9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FFE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対人関係能力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（ヒューマンスキル）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9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マネジメントスキル</a:t>
                      </a:r>
                      <a:endParaRPr kumimoji="1" lang="ja-JP" altLang="en-US" sz="9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endParaRPr kumimoji="1" lang="ja-JP" altLang="en-US" sz="9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FFE1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概念化能力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（コンセプチュアルスキル）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FFE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endParaRPr kumimoji="1" lang="ja-JP" altLang="en-US" sz="9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endParaRPr kumimoji="1" lang="ja-JP" altLang="en-US" sz="9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endParaRPr kumimoji="1" lang="ja-JP" altLang="en-US" sz="9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endParaRPr kumimoji="1" lang="ja-JP" altLang="en-US" sz="9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endParaRPr kumimoji="1" lang="ja-JP" altLang="en-US" sz="9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endParaRPr kumimoji="1" lang="ja-JP" altLang="en-US" sz="9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endParaRPr kumimoji="1" lang="ja-JP" altLang="en-US" sz="9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8342771"/>
                  </a:ext>
                </a:extLst>
              </a:tr>
              <a:tr h="1568466">
                <a:tc>
                  <a:txBody>
                    <a:bodyPr/>
                    <a:lstStyle/>
                    <a:p>
                      <a:pPr>
                        <a:lnSpc>
                          <a:spcPts val="950"/>
                        </a:lnSpc>
                      </a:pPr>
                      <a:endParaRPr kumimoji="1" lang="ja-JP" altLang="en-US" sz="105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endParaRPr kumimoji="1" lang="ja-JP" altLang="en-US" sz="10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会計事務</a:t>
                      </a:r>
                    </a:p>
                  </a:txBody>
                  <a:tcPr vert="eaVert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文書事務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法的思考力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コミュニケーション</a:t>
                      </a:r>
                    </a:p>
                  </a:txBody>
                  <a:tcPr vert="eaVert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傾聴力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プレゼンテーション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交渉力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リーダーシップ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コーチング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問題解決能力</a:t>
                      </a:r>
                    </a:p>
                  </a:txBody>
                  <a:tcPr vert="eaVert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組織化する能力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評価測定能力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目標を設定する能力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探求心</a:t>
                      </a:r>
                    </a:p>
                  </a:txBody>
                  <a:tcPr vert="eaVert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受容性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ロジカルシンキング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クリエイティブシンキング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クリティカルシンキング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柔軟性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多面的視野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俯瞰力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8011362"/>
                  </a:ext>
                </a:extLst>
              </a:tr>
              <a:tr h="701231">
                <a:tc rowSpan="2"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</a:pPr>
                      <a:r>
                        <a:rPr kumimoji="1" lang="ja-JP" altLang="en-US" sz="105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課長</a:t>
                      </a:r>
                    </a:p>
                  </a:txBody>
                  <a:tcPr vert="eaVert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  <a:highlight>
                            <a:srgbClr val="B3FFD5"/>
                          </a:highlight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リーダーシップを発揮し部下職員を指揮する「施策推進の責任者」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・所属の使命を理解し、目標やその実現に向けた計画を示すとともに、事業の進捗管理や部下への指導・助言を行う等、マネジメントを行う。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３年目～</a:t>
                      </a:r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★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985375"/>
                  </a:ext>
                </a:extLst>
              </a:tr>
              <a:tr h="701231">
                <a:tc vMerge="1"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</a:pPr>
                      <a:endParaRPr kumimoji="1" lang="ja-JP" altLang="en-US" sz="105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vert="eaVert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◎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◎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◎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★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5954229"/>
                  </a:ext>
                </a:extLst>
              </a:tr>
              <a:tr h="694912">
                <a:tc rowSpan="2"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</a:pPr>
                      <a:r>
                        <a:rPr kumimoji="1" lang="ja-JP" altLang="en-US" sz="105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課長補佐</a:t>
                      </a:r>
                    </a:p>
                  </a:txBody>
                  <a:tcPr vert="eaVert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  <a:highlight>
                            <a:srgbClr val="B3FFD5"/>
                          </a:highlight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課長をサポートするとともに、部下のマネジメント等を行う、</a:t>
                      </a:r>
                      <a:endParaRPr kumimoji="1" lang="en-US" altLang="ja-JP" sz="1000" b="1" dirty="0">
                        <a:solidFill>
                          <a:schemeClr val="tx1"/>
                        </a:solidFill>
                        <a:highlight>
                          <a:srgbClr val="B3FFD5"/>
                        </a:highlight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  <a:highlight>
                            <a:srgbClr val="B3FFD5"/>
                          </a:highlight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「担当業務の実務責任者」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・部下の資質や能力にあった仕事を任せつつも、業務の進捗管理や部下への指導・フォローを積極的に行う等、人材育成に資するマネジメントを行う。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３年目～</a:t>
                      </a:r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◎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A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A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A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A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9798147"/>
                  </a:ext>
                </a:extLst>
              </a:tr>
              <a:tr h="694912">
                <a:tc vMerge="1"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</a:pPr>
                      <a:endParaRPr kumimoji="1" lang="ja-JP" altLang="en-US" sz="105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vert="eaVert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◎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△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3327888"/>
                  </a:ext>
                </a:extLst>
              </a:tr>
              <a:tr h="648208">
                <a:tc rowSpan="2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主査</a:t>
                      </a:r>
                    </a:p>
                  </a:txBody>
                  <a:tcPr vert="eaVert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  <a:highlight>
                            <a:srgbClr val="B3FFD5"/>
                          </a:highlight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自身とチームの成長に向け努力を続けるとともに、</a:t>
                      </a:r>
                      <a:endParaRPr kumimoji="1" lang="en-US" altLang="ja-JP" sz="1000" b="1" dirty="0">
                        <a:solidFill>
                          <a:schemeClr val="tx1"/>
                        </a:solidFill>
                        <a:highlight>
                          <a:srgbClr val="B3FFD5"/>
                        </a:highlight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  <a:highlight>
                            <a:srgbClr val="B3FFD5"/>
                          </a:highlight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「各職場の実務の中心的な存在として自律的に行動する職員」</a:t>
                      </a:r>
                    </a:p>
                    <a:p>
                      <a:pPr algn="l">
                        <a:lnSpc>
                          <a:spcPct val="100000"/>
                        </a:lnSpc>
                      </a:pPr>
                      <a:endParaRPr kumimoji="1" lang="en-US" altLang="ja-JP" sz="10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・課長補佐のフォローや、同僚・部下に対するサポートを積極的に行いつつ、ときにはリーダーシップを発揮しチームを牽引する等、自律的に担当業務を遂行する。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</a:t>
                      </a:r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年目～</a:t>
                      </a:r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◎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◎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A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A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△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A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A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A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A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A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A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3468623"/>
                  </a:ext>
                </a:extLst>
              </a:tr>
              <a:tr h="648208"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endParaRPr kumimoji="1" lang="ja-JP" altLang="en-US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◎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A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A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A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</a:t>
                      </a:r>
                      <a:endParaRPr kumimoji="1" lang="en-US" altLang="ja-JP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A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</a:t>
                      </a:r>
                      <a:endParaRPr kumimoji="1" lang="en-US" altLang="ja-JP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A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A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A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A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A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A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96619"/>
                  </a:ext>
                </a:extLst>
              </a:tr>
              <a:tr h="650240">
                <a:tc rowSpan="2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主事・技師</a:t>
                      </a:r>
                    </a:p>
                  </a:txBody>
                  <a:tcPr vert="eaVert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  <a:highlight>
                            <a:srgbClr val="B3FFD5"/>
                          </a:highlight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自らの成長に向け自己研鑽に励むとともに、</a:t>
                      </a:r>
                      <a:endParaRPr kumimoji="1" lang="en-US" altLang="ja-JP" sz="1000" b="1" dirty="0">
                        <a:solidFill>
                          <a:schemeClr val="tx1"/>
                        </a:solidFill>
                        <a:highlight>
                          <a:srgbClr val="B3FFD5"/>
                        </a:highlight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  <a:highlight>
                            <a:srgbClr val="B3FFD5"/>
                          </a:highlight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周囲のサポートもしながら「業務を推進する職員」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b="0" i="0" kern="1200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kern="1200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・組織の一員として協調性と積極性をもち、業務の目的を理解した上で着実に遂行する。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kumimoji="1"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</a:t>
                      </a:r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年目～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A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A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A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A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A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A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AA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285456"/>
                  </a:ext>
                </a:extLst>
              </a:tr>
              <a:tr h="650240">
                <a:tc vMerge="1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vert="eaVert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重点育成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△</a:t>
                      </a:r>
                    </a:p>
                  </a:txBody>
                  <a:tcPr marL="72746" marR="72746" marT="36373" marB="3637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△</a:t>
                      </a:r>
                    </a:p>
                  </a:txBody>
                  <a:tcPr marL="72746" marR="72746" marT="36373" marB="3637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△</a:t>
                      </a:r>
                    </a:p>
                  </a:txBody>
                  <a:tcPr marL="72746" marR="72746" marT="36373" marB="3637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△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72746" marR="72746" marT="36373" marB="3637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△</a:t>
                      </a:r>
                    </a:p>
                  </a:txBody>
                  <a:tcPr marL="72746" marR="72746" marT="36373" marB="3637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△</a:t>
                      </a:r>
                    </a:p>
                  </a:txBody>
                  <a:tcPr marL="72746" marR="72746" marT="36373" marB="3637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△</a:t>
                      </a:r>
                    </a:p>
                  </a:txBody>
                  <a:tcPr marL="72746" marR="72746" marT="36373" marB="3637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746" marR="72746" marT="36373" marB="3637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746" marR="72746" marT="36373" marB="3637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746" marR="72746" marT="36373" marB="3637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746" marR="72746" marT="36373" marB="3637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746" marR="72746" marT="36373" marB="3637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△</a:t>
                      </a:r>
                    </a:p>
                  </a:txBody>
                  <a:tcPr marL="72746" marR="72746" marT="36373" marB="3637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</a:t>
                      </a:r>
                    </a:p>
                  </a:txBody>
                  <a:tcPr marL="72746" marR="72746" marT="36373" marB="3637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★</a:t>
                      </a:r>
                    </a:p>
                  </a:txBody>
                  <a:tcPr marL="72746" marR="72746" marT="36373" marB="3637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△</a:t>
                      </a:r>
                    </a:p>
                  </a:txBody>
                  <a:tcPr marL="72746" marR="72746" marT="36373" marB="3637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△</a:t>
                      </a:r>
                    </a:p>
                  </a:txBody>
                  <a:tcPr marL="72746" marR="72746" marT="36373" marB="3637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△</a:t>
                      </a:r>
                    </a:p>
                  </a:txBody>
                  <a:tcPr marL="72746" marR="72746" marT="36373" marB="3637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△</a:t>
                      </a:r>
                    </a:p>
                  </a:txBody>
                  <a:tcPr marL="72746" marR="72746" marT="36373" marB="3637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△</a:t>
                      </a:r>
                    </a:p>
                  </a:txBody>
                  <a:tcPr marL="72746" marR="72746" marT="36373" marB="3637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△</a:t>
                      </a:r>
                    </a:p>
                  </a:txBody>
                  <a:tcPr marL="72746" marR="72746" marT="36373" marB="3637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997185"/>
                  </a:ext>
                </a:extLst>
              </a:tr>
            </a:tbl>
          </a:graphicData>
        </a:graphic>
      </p:graphicFrame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6A395A6C-FBE5-4CB2-8CD7-7413EF79FD7D}"/>
              </a:ext>
            </a:extLst>
          </p:cNvPr>
          <p:cNvSpPr txBox="1"/>
          <p:nvPr/>
        </p:nvSpPr>
        <p:spPr>
          <a:xfrm>
            <a:off x="533400" y="1057275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△：基礎的な知識・スキルが望ましい（要指導レベル）</a:t>
            </a:r>
            <a:endParaRPr kumimoji="1" lang="en-US" altLang="ja-JP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〇：基礎的な知識・スキルが必須（自立レベル）</a:t>
            </a:r>
            <a:endParaRPr kumimoji="1" lang="en-US" altLang="ja-JP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◎：高度な知識・スキルが望ましい（準指導者レベル）</a:t>
            </a:r>
            <a:endParaRPr kumimoji="1" lang="en-US" altLang="ja-JP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★：高度な知識・スキルが必須（指導者レベル）</a:t>
            </a:r>
          </a:p>
        </p:txBody>
      </p:sp>
    </p:spTree>
    <p:extLst>
      <p:ext uri="{BB962C8B-B14F-4D97-AF65-F5344CB8AC3E}">
        <p14:creationId xmlns:p14="http://schemas.microsoft.com/office/powerpoint/2010/main" val="554721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24433D7-4532-4CA3-BC8F-941D41FD66F2}"/>
              </a:ext>
            </a:extLst>
          </p:cNvPr>
          <p:cNvSpPr/>
          <p:nvPr/>
        </p:nvSpPr>
        <p:spPr>
          <a:xfrm>
            <a:off x="104780" y="121675"/>
            <a:ext cx="3600000" cy="26769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579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それぞれの職階に求められる能力　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15A36A48-D580-4B78-A6B4-4AD071F8C4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781" y="523626"/>
            <a:ext cx="3933375" cy="3021643"/>
          </a:xfrm>
          <a:prstGeom prst="rect">
            <a:avLst/>
          </a:prstGeom>
        </p:spPr>
      </p:pic>
      <p:graphicFrame>
        <p:nvGraphicFramePr>
          <p:cNvPr id="6" name="表 6">
            <a:extLst>
              <a:ext uri="{FF2B5EF4-FFF2-40B4-BE49-F238E27FC236}">
                <a16:creationId xmlns:a16="http://schemas.microsoft.com/office/drawing/2014/main" id="{2C86B989-26FC-47F2-87A7-7911620C35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7569093"/>
              </p:ext>
            </p:extLst>
          </p:nvPr>
        </p:nvGraphicFramePr>
        <p:xfrm>
          <a:off x="4159631" y="1249332"/>
          <a:ext cx="6427399" cy="1959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438">
                  <a:extLst>
                    <a:ext uri="{9D8B030D-6E8A-4147-A177-3AD203B41FA5}">
                      <a16:colId xmlns:a16="http://schemas.microsoft.com/office/drawing/2014/main" val="3412538194"/>
                    </a:ext>
                  </a:extLst>
                </a:gridCol>
                <a:gridCol w="1570987">
                  <a:extLst>
                    <a:ext uri="{9D8B030D-6E8A-4147-A177-3AD203B41FA5}">
                      <a16:colId xmlns:a16="http://schemas.microsoft.com/office/drawing/2014/main" val="556791308"/>
                    </a:ext>
                  </a:extLst>
                </a:gridCol>
                <a:gridCol w="1570987">
                  <a:extLst>
                    <a:ext uri="{9D8B030D-6E8A-4147-A177-3AD203B41FA5}">
                      <a16:colId xmlns:a16="http://schemas.microsoft.com/office/drawing/2014/main" val="594259510"/>
                    </a:ext>
                  </a:extLst>
                </a:gridCol>
                <a:gridCol w="1570987">
                  <a:extLst>
                    <a:ext uri="{9D8B030D-6E8A-4147-A177-3AD203B41FA5}">
                      <a16:colId xmlns:a16="http://schemas.microsoft.com/office/drawing/2014/main" val="116399218"/>
                    </a:ext>
                  </a:extLst>
                </a:gridCol>
              </a:tblGrid>
              <a:tr h="40311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概念化能力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（コンセプチュアルスキル）</a:t>
                      </a: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対人関係能力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（ヒューマンスキル）</a:t>
                      </a: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マネジメントスキル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職務遂行能力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（テクニカルスキル）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63800"/>
                  </a:ext>
                </a:extLst>
              </a:tr>
              <a:tr h="1547995"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〔</a:t>
                      </a:r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主なもの</a:t>
                      </a:r>
                      <a:r>
                        <a:rPr kumimoji="1"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〕</a:t>
                      </a:r>
                    </a:p>
                    <a:p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・ロジカルシンキング</a:t>
                      </a:r>
                      <a:endParaRPr kumimoji="1" lang="en-US" altLang="ja-JP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・クリエイティブシンキング</a:t>
                      </a:r>
                      <a:endParaRPr kumimoji="1" lang="en-US" altLang="ja-JP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・クリティカルシンキング</a:t>
                      </a:r>
                      <a:endParaRPr kumimoji="1" lang="en-US" altLang="ja-JP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・多面的視野</a:t>
                      </a:r>
                      <a:endParaRPr kumimoji="1" lang="en-US" altLang="ja-JP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・柔軟性</a:t>
                      </a:r>
                      <a:endParaRPr kumimoji="1" lang="en-US" altLang="ja-JP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・受容性</a:t>
                      </a:r>
                      <a:endParaRPr kumimoji="1" lang="en-US" altLang="ja-JP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・探求心</a:t>
                      </a:r>
                      <a:endParaRPr kumimoji="1" lang="en-US" altLang="ja-JP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・俯瞰力</a:t>
                      </a: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〔</a:t>
                      </a:r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主なもの</a:t>
                      </a:r>
                      <a:r>
                        <a:rPr kumimoji="1"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〕</a:t>
                      </a:r>
                    </a:p>
                    <a:p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・リーダーシップ</a:t>
                      </a:r>
                      <a:endParaRPr kumimoji="1" lang="en-US" altLang="ja-JP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・コミュニケーション力</a:t>
                      </a:r>
                      <a:endParaRPr kumimoji="1" lang="en-US" altLang="ja-JP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・交渉力</a:t>
                      </a:r>
                      <a:endParaRPr kumimoji="1" lang="en-US" altLang="ja-JP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・プレゼンテーション力</a:t>
                      </a:r>
                      <a:endParaRPr kumimoji="1" lang="en-US" altLang="ja-JP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・コーチング力</a:t>
                      </a:r>
                      <a:endParaRPr kumimoji="1" lang="en-US" altLang="ja-JP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・傾聴力</a:t>
                      </a: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〔</a:t>
                      </a:r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主なもの</a:t>
                      </a:r>
                      <a:r>
                        <a:rPr kumimoji="1"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〕</a:t>
                      </a:r>
                    </a:p>
                    <a:p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・目標を設定する能力</a:t>
                      </a:r>
                      <a:endParaRPr kumimoji="1" lang="en-US" altLang="ja-JP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・組織化する能力</a:t>
                      </a:r>
                      <a:endParaRPr kumimoji="1" lang="en-US" altLang="ja-JP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・問題解決能力</a:t>
                      </a:r>
                      <a:endParaRPr kumimoji="1" lang="en-US" altLang="ja-JP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・評価測定能力</a:t>
                      </a:r>
                      <a:endParaRPr kumimoji="1" lang="en-US" altLang="ja-JP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・コミュニケーション力</a:t>
                      </a:r>
                      <a:endParaRPr kumimoji="1" lang="en-US" altLang="ja-JP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endParaRPr kumimoji="1" lang="ja-JP" altLang="en-US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〔</a:t>
                      </a:r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主なもの</a:t>
                      </a:r>
                      <a:r>
                        <a:rPr kumimoji="1"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〕</a:t>
                      </a:r>
                    </a:p>
                    <a:p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・会計事務</a:t>
                      </a:r>
                      <a:endParaRPr kumimoji="1" lang="en-US" altLang="ja-JP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・文書事務</a:t>
                      </a:r>
                      <a:endParaRPr kumimoji="1" lang="en-US" altLang="ja-JP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・法的思考力</a:t>
                      </a:r>
                      <a:endParaRPr kumimoji="1" lang="en-US" altLang="ja-JP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98209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7331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649</Words>
  <Application>Microsoft Office PowerPoint</Application>
  <PresentationFormat>ユーザー設定</PresentationFormat>
  <Paragraphs>248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BIZ UDPゴシック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2025-08-25T15:20:36Z</dcterms:created>
  <dcterms:modified xsi:type="dcterms:W3CDTF">2025-08-25T15:20:40Z</dcterms:modified>
</cp:coreProperties>
</file>