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485"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E7"/>
    <a:srgbClr val="FFD9EC"/>
    <a:srgbClr val="D5D5FF"/>
    <a:srgbClr val="F3F3F3"/>
    <a:srgbClr val="6699FF"/>
    <a:srgbClr val="000099"/>
    <a:srgbClr val="FF6699"/>
    <a:srgbClr val="FF99CC"/>
    <a:srgbClr val="DDF4FF"/>
    <a:srgbClr val="EFFA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11" autoAdjust="0"/>
    <p:restoredTop sz="97492" autoAdjust="0"/>
  </p:normalViewPr>
  <p:slideViewPr>
    <p:cSldViewPr snapToGrid="0">
      <p:cViewPr varScale="1">
        <p:scale>
          <a:sx n="88" d="100"/>
          <a:sy n="88" d="100"/>
        </p:scale>
        <p:origin x="1104" y="106"/>
      </p:cViewPr>
      <p:guideLst/>
    </p:cSldViewPr>
  </p:slideViewPr>
  <p:notesTextViewPr>
    <p:cViewPr>
      <p:scale>
        <a:sx n="50" d="100"/>
        <a:sy n="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8693"/>
          </a:xfrm>
          <a:prstGeom prst="rect">
            <a:avLst/>
          </a:prstGeom>
        </p:spPr>
        <p:txBody>
          <a:bodyPr vert="horz" lIns="92208" tIns="46104" rIns="92208" bIns="461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2208" tIns="46104" rIns="92208" bIns="46104" rtlCol="0"/>
          <a:lstStyle>
            <a:lvl1pPr algn="r">
              <a:defRPr sz="1200"/>
            </a:lvl1pPr>
          </a:lstStyle>
          <a:p>
            <a:fld id="{217C9AAE-C07E-48BD-BF79-E30AE42386D1}" type="datetimeFigureOut">
              <a:rPr kumimoji="1" lang="ja-JP" altLang="en-US" smtClean="0"/>
              <a:t>2025/8/26</a:t>
            </a:fld>
            <a:endParaRPr kumimoji="1" lang="ja-JP" altLang="en-US"/>
          </a:p>
        </p:txBody>
      </p:sp>
      <p:sp>
        <p:nvSpPr>
          <p:cNvPr id="4" name="スライド イメージ プレースホルダー 3"/>
          <p:cNvSpPr>
            <a:spLocks noGrp="1" noRot="1" noChangeAspect="1"/>
          </p:cNvSpPr>
          <p:nvPr>
            <p:ph type="sldImg" idx="2"/>
          </p:nvPr>
        </p:nvSpPr>
        <p:spPr>
          <a:xfrm>
            <a:off x="1031875" y="1241425"/>
            <a:ext cx="4743450" cy="3354388"/>
          </a:xfrm>
          <a:prstGeom prst="rect">
            <a:avLst/>
          </a:prstGeom>
          <a:noFill/>
          <a:ln w="12700">
            <a:solidFill>
              <a:prstClr val="black"/>
            </a:solidFill>
          </a:ln>
        </p:spPr>
        <p:txBody>
          <a:bodyPr vert="horz" lIns="92208" tIns="46104" rIns="92208" bIns="46104"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2208" tIns="46104" rIns="92208" bIns="461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6" cy="498692"/>
          </a:xfrm>
          <a:prstGeom prst="rect">
            <a:avLst/>
          </a:prstGeom>
        </p:spPr>
        <p:txBody>
          <a:bodyPr vert="horz" lIns="92208" tIns="46104" rIns="92208" bIns="461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2208" tIns="46104" rIns="92208" bIns="46104" rtlCol="0" anchor="b"/>
          <a:lstStyle>
            <a:lvl1pPr algn="r">
              <a:defRPr sz="1200"/>
            </a:lvl1pPr>
          </a:lstStyle>
          <a:p>
            <a:fld id="{57561728-52E9-4A8B-87F4-6114B2D83893}" type="slidenum">
              <a:rPr kumimoji="1" lang="ja-JP" altLang="en-US" smtClean="0"/>
              <a:t>‹#›</a:t>
            </a:fld>
            <a:endParaRPr kumimoji="1" lang="ja-JP" altLang="en-US"/>
          </a:p>
        </p:txBody>
      </p:sp>
    </p:spTree>
    <p:extLst>
      <p:ext uri="{BB962C8B-B14F-4D97-AF65-F5344CB8AC3E}">
        <p14:creationId xmlns:p14="http://schemas.microsoft.com/office/powerpoint/2010/main" val="23055055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99680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1105959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273425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2704557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2541744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195828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352940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105940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72622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54766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16A7E0-84A1-4859-8C24-F067C02407D8}"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1478776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9716A7E0-84A1-4859-8C24-F067C02407D8}" type="datetimeFigureOut">
              <a:rPr kumimoji="1" lang="ja-JP" altLang="en-US" smtClean="0"/>
              <a:t>2025/8/26</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C702EEFC-FE6E-4B6F-967B-FA85DFBA88A1}" type="slidenum">
              <a:rPr kumimoji="1" lang="ja-JP" altLang="en-US" smtClean="0"/>
              <a:t>‹#›</a:t>
            </a:fld>
            <a:endParaRPr kumimoji="1" lang="ja-JP" altLang="en-US"/>
          </a:p>
        </p:txBody>
      </p:sp>
    </p:spTree>
    <p:extLst>
      <p:ext uri="{BB962C8B-B14F-4D97-AF65-F5344CB8AC3E}">
        <p14:creationId xmlns:p14="http://schemas.microsoft.com/office/powerpoint/2010/main" val="4042154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2" name="四角形: 角を丸くする 51">
            <a:extLst>
              <a:ext uri="{FF2B5EF4-FFF2-40B4-BE49-F238E27FC236}">
                <a16:creationId xmlns:a16="http://schemas.microsoft.com/office/drawing/2014/main" id="{84A607B7-FCE7-427B-925C-4F7F1968C2A7}"/>
              </a:ext>
            </a:extLst>
          </p:cNvPr>
          <p:cNvSpPr/>
          <p:nvPr/>
        </p:nvSpPr>
        <p:spPr>
          <a:xfrm>
            <a:off x="87068" y="1519823"/>
            <a:ext cx="10517675" cy="5961227"/>
          </a:xfrm>
          <a:prstGeom prst="roundRect">
            <a:avLst>
              <a:gd name="adj" fmla="val 10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2" name="正方形/長方形 1">
            <a:extLst>
              <a:ext uri="{FF2B5EF4-FFF2-40B4-BE49-F238E27FC236}">
                <a16:creationId xmlns:a16="http://schemas.microsoft.com/office/drawing/2014/main" id="{5E654129-042C-433B-AC0E-F87F7CAD5956}"/>
              </a:ext>
            </a:extLst>
          </p:cNvPr>
          <p:cNvSpPr/>
          <p:nvPr/>
        </p:nvSpPr>
        <p:spPr>
          <a:xfrm>
            <a:off x="0" y="0"/>
            <a:ext cx="10691813" cy="33337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latin typeface="BIZ UDPゴシック" panose="020B0400000000000000" pitchFamily="50" charset="-128"/>
                <a:ea typeface="BIZ UDPゴシック" panose="020B0400000000000000" pitchFamily="50" charset="-128"/>
              </a:rPr>
              <a:t>　（参考）　大阪府の現状</a:t>
            </a:r>
            <a:r>
              <a:rPr kumimoji="1" lang="en-US" altLang="ja-JP" sz="1600" b="1" dirty="0">
                <a:latin typeface="BIZ UDPゴシック" panose="020B0400000000000000" pitchFamily="50" charset="-128"/>
                <a:ea typeface="BIZ UDPゴシック" panose="020B0400000000000000" pitchFamily="50" charset="-128"/>
              </a:rPr>
              <a:t> </a:t>
            </a:r>
            <a:r>
              <a:rPr kumimoji="1" lang="ja-JP" altLang="en-US" sz="1600" b="1" dirty="0">
                <a:latin typeface="BIZ UDPゴシック" panose="020B0400000000000000" pitchFamily="50" charset="-128"/>
                <a:ea typeface="BIZ UDPゴシック" panose="020B0400000000000000" pitchFamily="50" charset="-128"/>
              </a:rPr>
              <a:t>　</a:t>
            </a:r>
          </a:p>
        </p:txBody>
      </p:sp>
      <p:sp>
        <p:nvSpPr>
          <p:cNvPr id="3" name="正方形/長方形 2">
            <a:extLst>
              <a:ext uri="{FF2B5EF4-FFF2-40B4-BE49-F238E27FC236}">
                <a16:creationId xmlns:a16="http://schemas.microsoft.com/office/drawing/2014/main" id="{F26652F3-B700-4F02-9195-6C01913C279B}"/>
              </a:ext>
            </a:extLst>
          </p:cNvPr>
          <p:cNvSpPr/>
          <p:nvPr/>
        </p:nvSpPr>
        <p:spPr>
          <a:xfrm>
            <a:off x="93825" y="391289"/>
            <a:ext cx="10510918" cy="1081904"/>
          </a:xfrm>
          <a:prstGeom prst="rect">
            <a:avLst/>
          </a:prstGeom>
          <a:solidFill>
            <a:schemeClr val="bg1"/>
          </a:solidFill>
          <a:ln w="63500" cmpd="thickThi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400" b="1" dirty="0">
                <a:solidFill>
                  <a:schemeClr val="tx1"/>
                </a:solidFill>
                <a:latin typeface="BIZ UDPゴシック" panose="020B0400000000000000" pitchFamily="50" charset="-128"/>
                <a:ea typeface="BIZ UDPゴシック" panose="020B0400000000000000" pitchFamily="50" charset="-128"/>
              </a:rPr>
              <a:t>■ 人材育成に関するアンケート（</a:t>
            </a:r>
            <a:r>
              <a:rPr lang="en-US" altLang="ja-JP" sz="1400" b="1" dirty="0">
                <a:solidFill>
                  <a:schemeClr val="tx1"/>
                </a:solidFill>
                <a:latin typeface="BIZ UDPゴシック" panose="020B0400000000000000" pitchFamily="50" charset="-128"/>
                <a:ea typeface="BIZ UDPゴシック" panose="020B0400000000000000" pitchFamily="50" charset="-128"/>
              </a:rPr>
              <a:t>R6</a:t>
            </a:r>
            <a:r>
              <a:rPr lang="ja-JP" altLang="en-US" sz="1400" b="1" dirty="0">
                <a:solidFill>
                  <a:schemeClr val="tx1"/>
                </a:solidFill>
                <a:latin typeface="BIZ UDPゴシック" panose="020B0400000000000000" pitchFamily="50" charset="-128"/>
                <a:ea typeface="BIZ UDPゴシック" panose="020B0400000000000000" pitchFamily="50" charset="-128"/>
              </a:rPr>
              <a:t>年度実施）</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ts val="1400"/>
              </a:lnSpc>
              <a:spcBef>
                <a:spcPts val="600"/>
              </a:spcBef>
            </a:pPr>
            <a:r>
              <a:rPr lang="ja-JP" altLang="en-US" sz="1200" dirty="0">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（目　 的）　実態に即した人材育成とそのめざすべき方向性を検討するにあたり、大阪府における人材育成の課題を把握することを目的とする。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400"/>
              </a:lnSpc>
              <a:spcBef>
                <a:spcPts val="600"/>
              </a:spcBef>
            </a:pPr>
            <a:r>
              <a:rPr lang="ja-JP" altLang="en-US" sz="1200" dirty="0">
                <a:solidFill>
                  <a:schemeClr val="tx1"/>
                </a:solidFill>
                <a:latin typeface="BIZ UDPゴシック" panose="020B0400000000000000" pitchFamily="50" charset="-128"/>
                <a:ea typeface="BIZ UDPゴシック" panose="020B0400000000000000" pitchFamily="50" charset="-128"/>
              </a:rPr>
              <a:t>　（対象者</a:t>
            </a:r>
            <a:r>
              <a:rPr lang="ja-JP" altLang="en-US" sz="1200">
                <a:solidFill>
                  <a:schemeClr val="tx1"/>
                </a:solidFill>
                <a:latin typeface="BIZ UDPゴシック" panose="020B0400000000000000" pitchFamily="50" charset="-128"/>
                <a:ea typeface="BIZ UDPゴシック" panose="020B0400000000000000" pitchFamily="50" charset="-128"/>
              </a:rPr>
              <a:t>）　課長級</a:t>
            </a:r>
            <a:r>
              <a:rPr lang="ja-JP" altLang="en-US" sz="1200" dirty="0">
                <a:solidFill>
                  <a:schemeClr val="tx1"/>
                </a:solidFill>
                <a:latin typeface="BIZ UDPゴシック" panose="020B0400000000000000" pitchFamily="50" charset="-128"/>
                <a:ea typeface="BIZ UDPゴシック" panose="020B0400000000000000" pitchFamily="50" charset="-128"/>
              </a:rPr>
              <a:t>以下の職員　</a:t>
            </a:r>
            <a:r>
              <a:rPr lang="ja-JP" altLang="en-US" sz="1200">
                <a:solidFill>
                  <a:schemeClr val="tx1"/>
                </a:solidFill>
                <a:latin typeface="BIZ UDPゴシック" panose="020B0400000000000000" pitchFamily="50" charset="-128"/>
                <a:ea typeface="BIZ UDPゴシック" panose="020B0400000000000000" pitchFamily="50" charset="-128"/>
              </a:rPr>
              <a:t>（教員・警察職員・非常勤職員・他</a:t>
            </a:r>
            <a:r>
              <a:rPr lang="ja-JP" altLang="en-US" sz="1200" dirty="0">
                <a:solidFill>
                  <a:schemeClr val="tx1"/>
                </a:solidFill>
                <a:latin typeface="BIZ UDPゴシック" panose="020B0400000000000000" pitchFamily="50" charset="-128"/>
                <a:ea typeface="BIZ UDPゴシック" panose="020B0400000000000000" pitchFamily="50" charset="-128"/>
              </a:rPr>
              <a:t>団体への派遣職員等府本体に在職していない職員を除く）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algn="l" rtl="0" eaLnBrk="1" fontAlgn="t" latinLnBrk="0" hangingPunct="1">
              <a:lnSpc>
                <a:spcPts val="1400"/>
              </a:lnSpc>
              <a:spcBef>
                <a:spcPts val="600"/>
              </a:spcBef>
              <a:spcAft>
                <a:spcPts val="0"/>
              </a:spcAft>
            </a:pPr>
            <a:r>
              <a:rPr lang="ja-JP" altLang="en-US" sz="1200" dirty="0">
                <a:solidFill>
                  <a:schemeClr val="tx1"/>
                </a:solidFill>
                <a:latin typeface="BIZ UDPゴシック" panose="020B0400000000000000" pitchFamily="50" charset="-128"/>
                <a:ea typeface="BIZ UDPゴシック" panose="020B0400000000000000" pitchFamily="50" charset="-128"/>
              </a:rPr>
              <a:t>　（回答率）　約５７％　　（</a:t>
            </a:r>
            <a:r>
              <a:rPr kumimoji="1" lang="ja-JP" altLang="en-US" sz="1200" dirty="0">
                <a:solidFill>
                  <a:srgbClr val="000000"/>
                </a:solidFill>
                <a:latin typeface="BIZ UDPゴシック" panose="020B0400000000000000" pitchFamily="50" charset="-128"/>
                <a:ea typeface="BIZ UDPゴシック" panose="020B0400000000000000" pitchFamily="50" charset="-128"/>
              </a:rPr>
              <a:t>　</a:t>
            </a:r>
            <a:r>
              <a:rPr kumimoji="1" lang="ja-JP" altLang="ja-JP" sz="1200" b="0" i="0" u="none" strike="noStrike" kern="1200" dirty="0">
                <a:solidFill>
                  <a:srgbClr val="000000"/>
                </a:solidFill>
                <a:effectLst/>
                <a:latin typeface="BIZ UDPゴシック" panose="020B0400000000000000" pitchFamily="50" charset="-128"/>
                <a:ea typeface="BIZ UDPゴシック" panose="020B0400000000000000" pitchFamily="50" charset="-128"/>
              </a:rPr>
              <a:t>課長級７７％</a:t>
            </a:r>
            <a:r>
              <a:rPr kumimoji="1" lang="ja-JP" altLang="en-US" sz="1200" b="0" i="0" u="none" strike="noStrike" kern="1200" dirty="0">
                <a:solidFill>
                  <a:srgbClr val="000000"/>
                </a:solidFill>
                <a:effectLst/>
                <a:latin typeface="BIZ UDPゴシック" panose="020B0400000000000000" pitchFamily="50" charset="-128"/>
                <a:ea typeface="BIZ UDPゴシック" panose="020B0400000000000000" pitchFamily="50" charset="-128"/>
              </a:rPr>
              <a:t>　・　</a:t>
            </a:r>
            <a:r>
              <a:rPr kumimoji="1" lang="ja-JP" altLang="ja-JP" sz="1200" b="0" i="0" u="none" strike="noStrike" kern="1200" dirty="0">
                <a:solidFill>
                  <a:srgbClr val="000000"/>
                </a:solidFill>
                <a:effectLst/>
                <a:latin typeface="BIZ UDPゴシック" panose="020B0400000000000000" pitchFamily="50" charset="-128"/>
                <a:ea typeface="BIZ UDPゴシック" panose="020B0400000000000000" pitchFamily="50" charset="-128"/>
              </a:rPr>
              <a:t>課長補佐級６４％</a:t>
            </a:r>
            <a:r>
              <a:rPr kumimoji="1" lang="ja-JP" altLang="en-US" sz="1200" b="0" i="0" u="none" strike="noStrike" kern="1200" dirty="0">
                <a:solidFill>
                  <a:srgbClr val="000000"/>
                </a:solidFill>
                <a:effectLst/>
                <a:latin typeface="BIZ UDPゴシック" panose="020B0400000000000000" pitchFamily="50" charset="-128"/>
                <a:ea typeface="BIZ UDPゴシック" panose="020B0400000000000000" pitchFamily="50" charset="-128"/>
              </a:rPr>
              <a:t>　・　</a:t>
            </a:r>
            <a:r>
              <a:rPr kumimoji="1" lang="ja-JP" altLang="ja-JP" sz="1200" b="0" i="0" u="none" strike="noStrike" kern="1200" dirty="0">
                <a:solidFill>
                  <a:srgbClr val="000000"/>
                </a:solidFill>
                <a:effectLst/>
                <a:latin typeface="BIZ UDPゴシック" panose="020B0400000000000000" pitchFamily="50" charset="-128"/>
                <a:ea typeface="BIZ UDPゴシック" panose="020B0400000000000000" pitchFamily="50" charset="-128"/>
              </a:rPr>
              <a:t>主査級５９％</a:t>
            </a:r>
            <a:r>
              <a:rPr kumimoji="1" lang="ja-JP" altLang="en-US" sz="1200" b="0" i="0" u="none" strike="noStrike" kern="1200" dirty="0">
                <a:solidFill>
                  <a:srgbClr val="000000"/>
                </a:solidFill>
                <a:effectLst/>
                <a:latin typeface="BIZ UDPゴシック" panose="020B0400000000000000" pitchFamily="50" charset="-128"/>
                <a:ea typeface="BIZ UDPゴシック" panose="020B0400000000000000" pitchFamily="50" charset="-128"/>
              </a:rPr>
              <a:t>　・　</a:t>
            </a:r>
            <a:r>
              <a:rPr kumimoji="1" lang="ja-JP" altLang="ja-JP" sz="1200" b="0" i="0" u="none" strike="noStrike" kern="1200" dirty="0">
                <a:solidFill>
                  <a:srgbClr val="000000"/>
                </a:solidFill>
                <a:effectLst/>
                <a:latin typeface="BIZ UDPゴシック" panose="020B0400000000000000" pitchFamily="50" charset="-128"/>
                <a:ea typeface="BIZ UDPゴシック" panose="020B0400000000000000" pitchFamily="50" charset="-128"/>
              </a:rPr>
              <a:t>主事・技師級５１％</a:t>
            </a:r>
            <a:r>
              <a:rPr kumimoji="1" lang="ja-JP" altLang="en-US" sz="1200" b="0" i="0" u="none" strike="noStrike" kern="1200" dirty="0">
                <a:solidFill>
                  <a:srgbClr val="000000"/>
                </a:solidFill>
                <a:effectLst/>
                <a:latin typeface="BIZ UDPゴシック" panose="020B0400000000000000" pitchFamily="50" charset="-128"/>
                <a:ea typeface="BIZ UDPゴシック" panose="020B0400000000000000" pitchFamily="50" charset="-128"/>
              </a:rPr>
              <a:t>　）</a:t>
            </a:r>
            <a:endParaRPr lang="ja-JP" altLang="ja-JP" sz="1400" b="0" i="0" u="none" strike="noStrike" dirty="0">
              <a:effectLst/>
              <a:latin typeface="Arial" panose="020B0604020202020204" pitchFamily="34" charset="0"/>
            </a:endParaRPr>
          </a:p>
        </p:txBody>
      </p:sp>
      <p:sp>
        <p:nvSpPr>
          <p:cNvPr id="53" name="正方形/長方形 52">
            <a:extLst>
              <a:ext uri="{FF2B5EF4-FFF2-40B4-BE49-F238E27FC236}">
                <a16:creationId xmlns:a16="http://schemas.microsoft.com/office/drawing/2014/main" id="{F715020F-36C8-424E-878D-E7AD11BB7150}"/>
              </a:ext>
            </a:extLst>
          </p:cNvPr>
          <p:cNvSpPr/>
          <p:nvPr/>
        </p:nvSpPr>
        <p:spPr>
          <a:xfrm>
            <a:off x="93825" y="1543170"/>
            <a:ext cx="2647743" cy="3163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アンケート結果（概要）</a:t>
            </a:r>
          </a:p>
        </p:txBody>
      </p:sp>
      <p:sp>
        <p:nvSpPr>
          <p:cNvPr id="54" name="正方形/長方形 53">
            <a:extLst>
              <a:ext uri="{FF2B5EF4-FFF2-40B4-BE49-F238E27FC236}">
                <a16:creationId xmlns:a16="http://schemas.microsoft.com/office/drawing/2014/main" id="{7977A6E9-0C38-4BEC-B5C7-F28D4D04F67A}"/>
              </a:ext>
            </a:extLst>
          </p:cNvPr>
          <p:cNvSpPr/>
          <p:nvPr/>
        </p:nvSpPr>
        <p:spPr>
          <a:xfrm>
            <a:off x="387276" y="6587405"/>
            <a:ext cx="10140905" cy="973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highlight>
                  <a:srgbClr val="FFD9EC"/>
                </a:highlight>
                <a:latin typeface="BIZ UDPゴシック" panose="020B0400000000000000" pitchFamily="50" charset="-128"/>
                <a:ea typeface="BIZ UDPゴシック" panose="020B0400000000000000" pitchFamily="50" charset="-128"/>
              </a:rPr>
              <a:t> ＊　職員からの研修ニーズ（例）</a:t>
            </a:r>
            <a:endParaRPr kumimoji="1" lang="en-US" altLang="ja-JP" sz="1400" b="1" dirty="0">
              <a:solidFill>
                <a:schemeClr val="tx1"/>
              </a:solidFill>
              <a:highlight>
                <a:srgbClr val="FFD9EC"/>
              </a:highlight>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300" dirty="0">
                <a:solidFill>
                  <a:schemeClr val="tx1"/>
                </a:solidFill>
                <a:latin typeface="BIZ UDPゴシック" panose="020B0400000000000000" pitchFamily="50" charset="-128"/>
                <a:ea typeface="BIZ UDPゴシック" panose="020B0400000000000000" pitchFamily="50" charset="-128"/>
              </a:rPr>
              <a:t>○プレゼンテーション力（資料作成・説明力） に関連するもの　　　○属人化解消、ノウハウ共有 に関連するもの　　　</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　○業務改善や効率化につながる、</a:t>
            </a:r>
            <a:r>
              <a:rPr kumimoji="1" lang="en-US" altLang="ja-JP" sz="1300" dirty="0">
                <a:solidFill>
                  <a:schemeClr val="tx1"/>
                </a:solidFill>
                <a:latin typeface="BIZ UDPゴシック" panose="020B0400000000000000" pitchFamily="50" charset="-128"/>
                <a:ea typeface="BIZ UDPゴシック" panose="020B0400000000000000" pitchFamily="50" charset="-128"/>
              </a:rPr>
              <a:t>DX</a:t>
            </a:r>
            <a:r>
              <a:rPr kumimoji="1" lang="ja-JP" altLang="en-US" sz="1300" dirty="0">
                <a:solidFill>
                  <a:schemeClr val="tx1"/>
                </a:solidFill>
                <a:latin typeface="BIZ UDPゴシック" panose="020B0400000000000000" pitchFamily="50" charset="-128"/>
                <a:ea typeface="BIZ UDPゴシック" panose="020B0400000000000000" pitchFamily="50" charset="-128"/>
              </a:rPr>
              <a:t>や</a:t>
            </a:r>
            <a:r>
              <a:rPr kumimoji="1" lang="en-US" altLang="ja-JP" sz="1300" dirty="0">
                <a:solidFill>
                  <a:schemeClr val="tx1"/>
                </a:solidFill>
                <a:latin typeface="BIZ UDPゴシック" panose="020B0400000000000000" pitchFamily="50" charset="-128"/>
                <a:ea typeface="BIZ UDPゴシック" panose="020B0400000000000000" pitchFamily="50" charset="-128"/>
              </a:rPr>
              <a:t>PC</a:t>
            </a:r>
            <a:r>
              <a:rPr kumimoji="1" lang="ja-JP" altLang="en-US" sz="1300" dirty="0">
                <a:solidFill>
                  <a:schemeClr val="tx1"/>
                </a:solidFill>
                <a:latin typeface="BIZ UDPゴシック" panose="020B0400000000000000" pitchFamily="50" charset="-128"/>
                <a:ea typeface="BIZ UDPゴシック" panose="020B0400000000000000" pitchFamily="50" charset="-128"/>
              </a:rPr>
              <a:t>スキル（</a:t>
            </a:r>
            <a:r>
              <a:rPr kumimoji="1" lang="en-US" altLang="ja-JP" sz="1300" dirty="0">
                <a:solidFill>
                  <a:schemeClr val="tx1"/>
                </a:solidFill>
                <a:latin typeface="BIZ UDPゴシック" panose="020B0400000000000000" pitchFamily="50" charset="-128"/>
                <a:ea typeface="BIZ UDPゴシック" panose="020B0400000000000000" pitchFamily="50" charset="-128"/>
              </a:rPr>
              <a:t>Word</a:t>
            </a:r>
            <a:r>
              <a:rPr kumimoji="1" lang="ja-JP" altLang="en-US" sz="1300" dirty="0">
                <a:solidFill>
                  <a:schemeClr val="tx1"/>
                </a:solidFill>
                <a:latin typeface="BIZ UDPゴシック" panose="020B0400000000000000" pitchFamily="50" charset="-128"/>
                <a:ea typeface="BIZ UDPゴシック" panose="020B0400000000000000" pitchFamily="50" charset="-128"/>
              </a:rPr>
              <a:t>、</a:t>
            </a:r>
            <a:r>
              <a:rPr kumimoji="1" lang="en-US" altLang="ja-JP" sz="1300" dirty="0">
                <a:solidFill>
                  <a:schemeClr val="tx1"/>
                </a:solidFill>
                <a:latin typeface="BIZ UDPゴシック" panose="020B0400000000000000" pitchFamily="50" charset="-128"/>
                <a:ea typeface="BIZ UDPゴシック" panose="020B0400000000000000" pitchFamily="50" charset="-128"/>
              </a:rPr>
              <a:t>Excel</a:t>
            </a:r>
            <a:r>
              <a:rPr kumimoji="1" lang="ja-JP" altLang="en-US" sz="1300" dirty="0">
                <a:solidFill>
                  <a:schemeClr val="tx1"/>
                </a:solidFill>
                <a:latin typeface="BIZ UDPゴシック" panose="020B0400000000000000" pitchFamily="50" charset="-128"/>
                <a:ea typeface="BIZ UDPゴシック" panose="020B0400000000000000" pitchFamily="50" charset="-128"/>
              </a:rPr>
              <a:t>、</a:t>
            </a:r>
            <a:r>
              <a:rPr kumimoji="1" lang="en-US" altLang="ja-JP" sz="1300" dirty="0">
                <a:solidFill>
                  <a:schemeClr val="tx1"/>
                </a:solidFill>
                <a:latin typeface="BIZ UDPゴシック" panose="020B0400000000000000" pitchFamily="50" charset="-128"/>
                <a:ea typeface="BIZ UDPゴシック" panose="020B0400000000000000" pitchFamily="50" charset="-128"/>
              </a:rPr>
              <a:t>PowerPoint</a:t>
            </a:r>
            <a:r>
              <a:rPr kumimoji="1" lang="ja-JP" altLang="en-US" sz="1300" dirty="0">
                <a:solidFill>
                  <a:schemeClr val="tx1"/>
                </a:solidFill>
                <a:latin typeface="BIZ UDPゴシック" panose="020B0400000000000000" pitchFamily="50" charset="-128"/>
                <a:ea typeface="BIZ UDPゴシック" panose="020B0400000000000000" pitchFamily="50" charset="-128"/>
              </a:rPr>
              <a:t>等） に関するもの　　　など</a:t>
            </a:r>
          </a:p>
        </p:txBody>
      </p:sp>
      <p:sp>
        <p:nvSpPr>
          <p:cNvPr id="6" name="正方形/長方形 5">
            <a:extLst>
              <a:ext uri="{FF2B5EF4-FFF2-40B4-BE49-F238E27FC236}">
                <a16:creationId xmlns:a16="http://schemas.microsoft.com/office/drawing/2014/main" id="{4F8008DC-01D9-468A-B134-25315C14F5A6}"/>
              </a:ext>
            </a:extLst>
          </p:cNvPr>
          <p:cNvSpPr/>
          <p:nvPr/>
        </p:nvSpPr>
        <p:spPr>
          <a:xfrm>
            <a:off x="176085" y="1560208"/>
            <a:ext cx="2483225" cy="306140"/>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6653949E-EF24-4DC9-A0AB-9E1C63B74B43}"/>
              </a:ext>
            </a:extLst>
          </p:cNvPr>
          <p:cNvSpPr/>
          <p:nvPr/>
        </p:nvSpPr>
        <p:spPr>
          <a:xfrm>
            <a:off x="387277" y="1783473"/>
            <a:ext cx="10057015" cy="17470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highlight>
                  <a:srgbClr val="FFFF00"/>
                </a:highlight>
                <a:latin typeface="BIZ UDPゴシック" panose="020B0400000000000000" pitchFamily="50" charset="-128"/>
                <a:ea typeface="BIZ UDPゴシック" panose="020B0400000000000000" pitchFamily="50" charset="-128"/>
              </a:rPr>
              <a:t>① </a:t>
            </a:r>
            <a:r>
              <a:rPr kumimoji="1" lang="en-US" altLang="ja-JP" sz="1400" b="1" dirty="0">
                <a:solidFill>
                  <a:schemeClr val="tx1"/>
                </a:solidFill>
                <a:highlight>
                  <a:srgbClr val="FFFF00"/>
                </a:highlight>
                <a:latin typeface="BIZ UDPゴシック" panose="020B0400000000000000" pitchFamily="50" charset="-128"/>
                <a:ea typeface="BIZ UDPゴシック" panose="020B0400000000000000" pitchFamily="50" charset="-128"/>
              </a:rPr>
              <a:t>OJT</a:t>
            </a:r>
            <a:r>
              <a:rPr kumimoji="1" lang="ja-JP" altLang="en-US" sz="1400" b="1" dirty="0">
                <a:solidFill>
                  <a:schemeClr val="tx1"/>
                </a:solidFill>
                <a:highlight>
                  <a:srgbClr val="FFFF00"/>
                </a:highlight>
                <a:latin typeface="BIZ UDPゴシック" panose="020B0400000000000000" pitchFamily="50" charset="-128"/>
                <a:ea typeface="BIZ UDPゴシック" panose="020B0400000000000000" pitchFamily="50" charset="-128"/>
              </a:rPr>
              <a:t>について</a:t>
            </a:r>
            <a:endParaRPr kumimoji="1" lang="en-US" altLang="ja-JP" sz="1400" b="1" dirty="0">
              <a:solidFill>
                <a:schemeClr val="tx1"/>
              </a:solidFill>
              <a:highlight>
                <a:srgbClr val="FFFF00"/>
              </a:highlight>
              <a:latin typeface="BIZ UDPゴシック" panose="020B0400000000000000" pitchFamily="50" charset="-128"/>
              <a:ea typeface="BIZ UDPゴシック" panose="020B0400000000000000" pitchFamily="50" charset="-128"/>
            </a:endParaRPr>
          </a:p>
          <a:p>
            <a:r>
              <a:rPr kumimoji="1" lang="en-US" altLang="ja-JP" sz="13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300" b="1" dirty="0">
                <a:solidFill>
                  <a:schemeClr val="tx1"/>
                </a:solidFill>
                <a:latin typeface="BIZ UDPゴシック" panose="020B0400000000000000" pitchFamily="50" charset="-128"/>
                <a:ea typeface="BIZ UDPゴシック" panose="020B0400000000000000" pitchFamily="50" charset="-128"/>
              </a:rPr>
              <a:t>▶</a:t>
            </a:r>
            <a:r>
              <a:rPr kumimoji="1" lang="ja-JP" altLang="en-US" sz="1300" dirty="0">
                <a:solidFill>
                  <a:schemeClr val="tx1"/>
                </a:solidFill>
                <a:latin typeface="BIZ UDPゴシック" panose="020B0400000000000000" pitchFamily="50" charset="-128"/>
                <a:ea typeface="BIZ UDPゴシック" panose="020B0400000000000000" pitchFamily="50" charset="-128"/>
              </a:rPr>
              <a:t> 職種に関わらず、</a:t>
            </a:r>
            <a:r>
              <a:rPr kumimoji="1" lang="ja-JP" altLang="en-US" sz="1300" u="sng" dirty="0">
                <a:solidFill>
                  <a:schemeClr val="tx1"/>
                </a:solidFill>
                <a:highlight>
                  <a:srgbClr val="FFFFE7"/>
                </a:highlight>
                <a:latin typeface="BIZ UDPゴシック" panose="020B0400000000000000" pitchFamily="50" charset="-128"/>
                <a:ea typeface="BIZ UDPゴシック" panose="020B0400000000000000" pitchFamily="50" charset="-128"/>
              </a:rPr>
              <a:t>「指導役を担う人材不足」や「人材育成に対する物理的・精神的余裕のなさ」が共通の課題</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300" dirty="0">
                <a:solidFill>
                  <a:schemeClr val="tx1"/>
                </a:solidFill>
                <a:latin typeface="BIZ UDPゴシック" panose="020B0400000000000000" pitchFamily="50" charset="-128"/>
                <a:ea typeface="BIZ UDPゴシック" panose="020B0400000000000000" pitchFamily="50" charset="-128"/>
              </a:rPr>
              <a:t>  </a:t>
            </a:r>
            <a:r>
              <a:rPr kumimoji="1" lang="ja-JP" altLang="en-US" sz="1300" dirty="0">
                <a:solidFill>
                  <a:schemeClr val="tx1"/>
                </a:solidFill>
                <a:latin typeface="BIZ UDPゴシック" panose="020B0400000000000000" pitchFamily="50" charset="-128"/>
                <a:ea typeface="BIZ UDPゴシック" panose="020B0400000000000000" pitchFamily="50" charset="-128"/>
              </a:rPr>
              <a:t>▶ 本庁においては、出先機関に比べて、以下の項目について、課題意識がより高い傾向が見受けられた</a:t>
            </a:r>
          </a:p>
          <a:p>
            <a:r>
              <a:rPr kumimoji="1" lang="ja-JP" altLang="en-US" sz="1200" dirty="0">
                <a:solidFill>
                  <a:schemeClr val="tx1"/>
                </a:solidFill>
                <a:latin typeface="BIZ UDPゴシック" panose="020B0400000000000000" pitchFamily="50" charset="-128"/>
                <a:ea typeface="BIZ UDPゴシック" panose="020B0400000000000000" pitchFamily="50" charset="-128"/>
              </a:rPr>
              <a:t>　　　　・「業務の属人化が多く、ノウハウ等を共有する仕組が構築されていない」</a:t>
            </a:r>
          </a:p>
          <a:p>
            <a:r>
              <a:rPr kumimoji="1" lang="ja-JP" altLang="en-US" sz="1200" dirty="0">
                <a:solidFill>
                  <a:schemeClr val="tx1"/>
                </a:solidFill>
                <a:latin typeface="BIZ UDPゴシック" panose="020B0400000000000000" pitchFamily="50" charset="-128"/>
                <a:ea typeface="BIZ UDPゴシック" panose="020B0400000000000000" pitchFamily="50" charset="-128"/>
              </a:rPr>
              <a:t>　　　　・「職場内に育てる文化が根付いていない」</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　▶ 出先機関においては、本庁に比べて、以下の項目について、課題意識がより高い傾向が見受けられた</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　　　　・「ジェネレーションギャップによる戸惑いや隔たりを感じる」</a:t>
            </a:r>
          </a:p>
        </p:txBody>
      </p:sp>
      <p:sp>
        <p:nvSpPr>
          <p:cNvPr id="21" name="正方形/長方形 20">
            <a:extLst>
              <a:ext uri="{FF2B5EF4-FFF2-40B4-BE49-F238E27FC236}">
                <a16:creationId xmlns:a16="http://schemas.microsoft.com/office/drawing/2014/main" id="{4D5246BD-8E27-4D03-A4F9-44B31BC75972}"/>
              </a:ext>
            </a:extLst>
          </p:cNvPr>
          <p:cNvSpPr/>
          <p:nvPr/>
        </p:nvSpPr>
        <p:spPr>
          <a:xfrm>
            <a:off x="387277" y="3489036"/>
            <a:ext cx="10140906" cy="25274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highlight>
                  <a:srgbClr val="00FFFF"/>
                </a:highlight>
                <a:latin typeface="BIZ UDPゴシック" panose="020B0400000000000000" pitchFamily="50" charset="-128"/>
                <a:ea typeface="BIZ UDPゴシック" panose="020B0400000000000000" pitchFamily="50" charset="-128"/>
              </a:rPr>
              <a:t>② スキルの習得度について    </a:t>
            </a:r>
            <a:endParaRPr kumimoji="1" lang="en-US" altLang="ja-JP" sz="1400" b="1" dirty="0">
              <a:solidFill>
                <a:schemeClr val="tx1"/>
              </a:solidFill>
              <a:highlight>
                <a:srgbClr val="00FFFF"/>
              </a:highlight>
              <a:latin typeface="BIZ UDPゴシック" panose="020B0400000000000000" pitchFamily="50" charset="-128"/>
              <a:ea typeface="BIZ UDPゴシック" panose="020B0400000000000000" pitchFamily="50" charset="-128"/>
            </a:endParaRPr>
          </a:p>
          <a:p>
            <a:pPr>
              <a:spcBef>
                <a:spcPts val="600"/>
              </a:spcBef>
            </a:pPr>
            <a:r>
              <a:rPr kumimoji="1" lang="ja-JP" altLang="en-US" sz="1300" dirty="0">
                <a:solidFill>
                  <a:schemeClr val="tx1"/>
                </a:solidFill>
                <a:latin typeface="BIZ UDPゴシック" panose="020B0400000000000000" pitchFamily="50" charset="-128"/>
                <a:ea typeface="BIZ UDPゴシック" panose="020B0400000000000000" pitchFamily="50" charset="-128"/>
              </a:rPr>
              <a:t>　◆「職務遂行能力のうち汎用スキル（多くの職場・職種に共通するスキル）」</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300" dirty="0">
                <a:solidFill>
                  <a:schemeClr val="tx1"/>
                </a:solidFill>
                <a:latin typeface="BIZ UDPゴシック" panose="020B0400000000000000" pitchFamily="50" charset="-128"/>
                <a:ea typeface="BIZ UDPゴシック" panose="020B0400000000000000" pitchFamily="50" charset="-128"/>
              </a:rPr>
              <a:t>     </a:t>
            </a:r>
            <a:r>
              <a:rPr kumimoji="1" lang="ja-JP" altLang="en-US" sz="1300" dirty="0">
                <a:solidFill>
                  <a:schemeClr val="tx1"/>
                </a:solidFill>
                <a:latin typeface="BIZ UDPゴシック" panose="020B0400000000000000" pitchFamily="50" charset="-128"/>
                <a:ea typeface="BIZ UDPゴシック" panose="020B0400000000000000" pitchFamily="50" charset="-128"/>
              </a:rPr>
              <a:t>▷ 職階に関わらず、</a:t>
            </a:r>
            <a:r>
              <a:rPr kumimoji="1" lang="ja-JP" altLang="en-US" sz="1300" u="sng" dirty="0">
                <a:solidFill>
                  <a:schemeClr val="tx1"/>
                </a:solidFill>
                <a:latin typeface="BIZ UDPゴシック" panose="020B0400000000000000" pitchFamily="50" charset="-128"/>
                <a:ea typeface="BIZ UDPゴシック" panose="020B0400000000000000" pitchFamily="50" charset="-128"/>
              </a:rPr>
              <a:t>「法的思考力」の習熟度向上が課題</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300" dirty="0">
                <a:solidFill>
                  <a:schemeClr val="tx1"/>
                </a:solidFill>
                <a:latin typeface="BIZ UDPゴシック" panose="020B0400000000000000" pitchFamily="50" charset="-128"/>
                <a:ea typeface="BIZ UDPゴシック" panose="020B0400000000000000" pitchFamily="50" charset="-128"/>
              </a:rPr>
              <a:t>     </a:t>
            </a:r>
            <a:r>
              <a:rPr kumimoji="1" lang="ja-JP" altLang="en-US" sz="1300" dirty="0">
                <a:solidFill>
                  <a:schemeClr val="tx1"/>
                </a:solidFill>
                <a:latin typeface="BIZ UDPゴシック" panose="020B0400000000000000" pitchFamily="50" charset="-128"/>
                <a:ea typeface="BIZ UDPゴシック" panose="020B0400000000000000" pitchFamily="50" charset="-128"/>
              </a:rPr>
              <a:t>▷ 会計事務や文書事務の基礎知識については、時間効率を優先し、目的や本質を理解しないまま答えだけを求める傾向が見受けられる。</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a:spcBef>
                <a:spcPts val="600"/>
              </a:spcBef>
            </a:pPr>
            <a:r>
              <a:rPr kumimoji="1" lang="ja-JP" altLang="en-US" sz="1300" dirty="0">
                <a:solidFill>
                  <a:schemeClr val="tx1"/>
                </a:solidFill>
                <a:latin typeface="BIZ UDPゴシック" panose="020B0400000000000000" pitchFamily="50" charset="-128"/>
                <a:ea typeface="BIZ UDPゴシック" panose="020B0400000000000000" pitchFamily="50" charset="-128"/>
              </a:rPr>
              <a:t>　◆ 「コンセプチュアルスキル（概念化能力）」 </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　　 ▷ 「物事を多角的な視点からとらえるスキル」の習熟度向上が、課題　</a:t>
            </a:r>
            <a:r>
              <a:rPr kumimoji="1" lang="ja-JP" altLang="en-US" sz="1200" dirty="0">
                <a:solidFill>
                  <a:schemeClr val="tx1"/>
                </a:solidFill>
                <a:latin typeface="BIZ UDPゴシック" panose="020B0400000000000000" pitchFamily="50" charset="-128"/>
                <a:ea typeface="BIZ UDPゴシック" panose="020B0400000000000000" pitchFamily="50" charset="-128"/>
              </a:rPr>
              <a:t>（クリエイティブシンキング、クリティカルシンキング、多面的視野）</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5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300" dirty="0">
                <a:solidFill>
                  <a:schemeClr val="tx1"/>
                </a:solidFill>
                <a:latin typeface="BIZ UDPゴシック" panose="020B0400000000000000" pitchFamily="50" charset="-128"/>
                <a:ea typeface="BIZ UDPゴシック" panose="020B0400000000000000" pitchFamily="50" charset="-128"/>
              </a:rPr>
              <a:t>  </a:t>
            </a:r>
            <a:r>
              <a:rPr kumimoji="1" lang="ja-JP" altLang="en-US" sz="1300" dirty="0">
                <a:solidFill>
                  <a:schemeClr val="tx1"/>
                </a:solidFill>
                <a:latin typeface="BIZ UDPゴシック" panose="020B0400000000000000" pitchFamily="50" charset="-128"/>
                <a:ea typeface="BIZ UDPゴシック" panose="020B0400000000000000" pitchFamily="50" charset="-128"/>
              </a:rPr>
              <a:t>◆ 「ヒューマンスキル（対人関係能力）」</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　　 ▷ 「自らの考えを相手にわかりやすく伝え、理解を得るためのスキル」の習熟度向上が、課題　</a:t>
            </a:r>
            <a:r>
              <a:rPr kumimoji="1" lang="ja-JP" altLang="en-US" sz="1200" dirty="0">
                <a:solidFill>
                  <a:schemeClr val="tx1"/>
                </a:solidFill>
                <a:latin typeface="BIZ UDPゴシック" panose="020B0400000000000000" pitchFamily="50" charset="-128"/>
                <a:ea typeface="BIZ UDPゴシック" panose="020B0400000000000000" pitchFamily="50" charset="-128"/>
              </a:rPr>
              <a:t>（コーチング、プレゼンテーション力、交渉力）</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3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a:spcBef>
                <a:spcPts val="600"/>
              </a:spcBef>
            </a:pPr>
            <a:r>
              <a:rPr kumimoji="1" lang="ja-JP" altLang="en-US" sz="1300" dirty="0">
                <a:solidFill>
                  <a:schemeClr val="tx1"/>
                </a:solidFill>
                <a:latin typeface="BIZ UDPゴシック" panose="020B0400000000000000" pitchFamily="50" charset="-128"/>
                <a:ea typeface="BIZ UDPゴシック" panose="020B0400000000000000" pitchFamily="50" charset="-128"/>
              </a:rPr>
              <a:t>　◆「マネジメントスキル」</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　　 ▷ 主事・技師級において、「目標を設定する能力」の習熟度向上が、課題</a:t>
            </a:r>
          </a:p>
        </p:txBody>
      </p:sp>
      <p:sp>
        <p:nvSpPr>
          <p:cNvPr id="22" name="正方形/長方形 21">
            <a:extLst>
              <a:ext uri="{FF2B5EF4-FFF2-40B4-BE49-F238E27FC236}">
                <a16:creationId xmlns:a16="http://schemas.microsoft.com/office/drawing/2014/main" id="{E4E38849-47D2-4A47-A4C7-99C17852F568}"/>
              </a:ext>
            </a:extLst>
          </p:cNvPr>
          <p:cNvSpPr/>
          <p:nvPr/>
        </p:nvSpPr>
        <p:spPr>
          <a:xfrm>
            <a:off x="2659310" y="3482214"/>
            <a:ext cx="6022466" cy="451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BIZ UDPゴシック" panose="020B0400000000000000" pitchFamily="50" charset="-128"/>
                <a:ea typeface="BIZ UDPゴシック" panose="020B0400000000000000" pitchFamily="50" charset="-128"/>
              </a:rPr>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部下職員の各スキルの習熟度について、マネジメント層を対象にアンケート</a:t>
            </a:r>
          </a:p>
        </p:txBody>
      </p:sp>
      <p:sp>
        <p:nvSpPr>
          <p:cNvPr id="4" name="正方形/長方形 3">
            <a:extLst>
              <a:ext uri="{FF2B5EF4-FFF2-40B4-BE49-F238E27FC236}">
                <a16:creationId xmlns:a16="http://schemas.microsoft.com/office/drawing/2014/main" id="{9F989596-4543-4C43-8A17-6A04156CE427}"/>
              </a:ext>
            </a:extLst>
          </p:cNvPr>
          <p:cNvSpPr/>
          <p:nvPr/>
        </p:nvSpPr>
        <p:spPr>
          <a:xfrm>
            <a:off x="2659310" y="5957417"/>
            <a:ext cx="7784982" cy="629988"/>
          </a:xfrm>
          <a:prstGeom prst="rect">
            <a:avLst/>
          </a:prstGeom>
          <a:noFill/>
          <a:ln w="9525">
            <a:prstDash val="sysDash"/>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a:solidFill>
                  <a:schemeClr val="tx1"/>
                </a:solidFill>
                <a:latin typeface="BIZ UDPゴシック" panose="020B0400000000000000" pitchFamily="50" charset="-128"/>
                <a:ea typeface="BIZ UDPゴシック" panose="020B0400000000000000" pitchFamily="50" charset="-128"/>
              </a:rPr>
              <a:t>アンケート実施にあたっては、以下のとおり設定　</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en-US" altLang="ja-JP" sz="900" dirty="0">
                <a:solidFill>
                  <a:schemeClr val="tx1"/>
                </a:solidFill>
                <a:latin typeface="BIZ UDPゴシック" panose="020B0400000000000000" pitchFamily="50" charset="-128"/>
                <a:ea typeface="BIZ UDPゴシック" panose="020B0400000000000000" pitchFamily="50" charset="-128"/>
              </a:rPr>
              <a:t>*</a:t>
            </a:r>
            <a:r>
              <a:rPr kumimoji="1" lang="ja-JP" altLang="en-US" sz="900" dirty="0">
                <a:solidFill>
                  <a:schemeClr val="tx1"/>
                </a:solidFill>
                <a:latin typeface="BIZ UDPゴシック" panose="020B0400000000000000" pitchFamily="50" charset="-128"/>
                <a:ea typeface="BIZ UDPゴシック" panose="020B0400000000000000" pitchFamily="50" charset="-128"/>
              </a:rPr>
              <a:t>コンセプチュアルスキル・・・・ ロジカルシンキング、クリエイティブシンキング、クリティカルシンキング、多面的視野、</a:t>
            </a:r>
            <a:r>
              <a:rPr kumimoji="1" lang="zh-TW" altLang="en-US" sz="900" dirty="0">
                <a:solidFill>
                  <a:schemeClr val="tx1"/>
                </a:solidFill>
                <a:latin typeface="BIZ UDPゴシック" panose="020B0400000000000000" pitchFamily="50" charset="-128"/>
                <a:ea typeface="BIZ UDPゴシック" panose="020B0400000000000000" pitchFamily="50" charset="-128"/>
              </a:rPr>
              <a:t>柔軟性</a:t>
            </a:r>
            <a:r>
              <a:rPr kumimoji="1" lang="ja-JP" altLang="en-US" sz="900" dirty="0">
                <a:solidFill>
                  <a:schemeClr val="tx1"/>
                </a:solidFill>
                <a:latin typeface="BIZ UDPゴシック" panose="020B0400000000000000" pitchFamily="50" charset="-128"/>
                <a:ea typeface="BIZ UDPゴシック" panose="020B0400000000000000" pitchFamily="50" charset="-128"/>
              </a:rPr>
              <a:t>、</a:t>
            </a:r>
            <a:r>
              <a:rPr kumimoji="1" lang="zh-TW" altLang="en-US" sz="900" dirty="0">
                <a:solidFill>
                  <a:schemeClr val="tx1"/>
                </a:solidFill>
                <a:latin typeface="BIZ UDPゴシック" panose="020B0400000000000000" pitchFamily="50" charset="-128"/>
                <a:ea typeface="BIZ UDPゴシック" panose="020B0400000000000000" pitchFamily="50" charset="-128"/>
              </a:rPr>
              <a:t>受容性</a:t>
            </a:r>
            <a:r>
              <a:rPr kumimoji="1" lang="ja-JP" altLang="en-US" sz="900" dirty="0">
                <a:solidFill>
                  <a:schemeClr val="tx1"/>
                </a:solidFill>
                <a:latin typeface="BIZ UDPゴシック" panose="020B0400000000000000" pitchFamily="50" charset="-128"/>
                <a:ea typeface="BIZ UDPゴシック" panose="020B0400000000000000" pitchFamily="50" charset="-128"/>
              </a:rPr>
              <a:t>、</a:t>
            </a:r>
            <a:r>
              <a:rPr kumimoji="1" lang="zh-TW" altLang="en-US" sz="900" dirty="0">
                <a:solidFill>
                  <a:schemeClr val="tx1"/>
                </a:solidFill>
                <a:latin typeface="BIZ UDPゴシック" panose="020B0400000000000000" pitchFamily="50" charset="-128"/>
                <a:ea typeface="BIZ UDPゴシック" panose="020B0400000000000000" pitchFamily="50" charset="-128"/>
              </a:rPr>
              <a:t>俯瞰力</a:t>
            </a:r>
            <a:r>
              <a:rPr kumimoji="1" lang="ja-JP" altLang="en-US" sz="900" dirty="0">
                <a:solidFill>
                  <a:schemeClr val="tx1"/>
                </a:solidFill>
                <a:latin typeface="BIZ UDPゴシック" panose="020B0400000000000000" pitchFamily="50" charset="-128"/>
                <a:ea typeface="BIZ UDPゴシック" panose="020B0400000000000000" pitchFamily="50" charset="-128"/>
              </a:rPr>
              <a:t>、探求心</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a:solidFill>
                  <a:schemeClr val="tx1"/>
                </a:solidFill>
                <a:latin typeface="BIZ UDPゴシック" panose="020B0400000000000000" pitchFamily="50" charset="-128"/>
                <a:ea typeface="BIZ UDPゴシック" panose="020B0400000000000000" pitchFamily="50" charset="-128"/>
              </a:rPr>
              <a:t>ヒューマンスキル　・・・・・・・・　交渉力、ヒアリング力、コミュニケーション力、プレゼンテーション力、リーダーシップ、コーチング力</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solidFill>
                  <a:schemeClr val="tx1"/>
                </a:solidFill>
                <a:latin typeface="BIZ UDPゴシック" panose="020B0400000000000000" pitchFamily="50" charset="-128"/>
                <a:ea typeface="BIZ UDPゴシック" panose="020B0400000000000000" pitchFamily="50" charset="-128"/>
              </a:rPr>
              <a:t>マネジメントスキル　・・・・・・　</a:t>
            </a:r>
            <a:r>
              <a:rPr kumimoji="1" lang="zh-TW" altLang="en-US" sz="900" dirty="0">
                <a:solidFill>
                  <a:schemeClr val="tx1"/>
                </a:solidFill>
                <a:latin typeface="BIZ UDPゴシック" panose="020B0400000000000000" pitchFamily="50" charset="-128"/>
                <a:ea typeface="BIZ UDPゴシック" panose="020B0400000000000000" pitchFamily="50" charset="-128"/>
              </a:rPr>
              <a:t>問題解決能力</a:t>
            </a:r>
            <a:r>
              <a:rPr kumimoji="1" lang="ja-JP" altLang="en-US" sz="900" dirty="0">
                <a:solidFill>
                  <a:schemeClr val="tx1"/>
                </a:solidFill>
                <a:latin typeface="BIZ UDPゴシック" panose="020B0400000000000000" pitchFamily="50" charset="-128"/>
                <a:ea typeface="BIZ UDPゴシック" panose="020B0400000000000000" pitchFamily="50" charset="-128"/>
              </a:rPr>
              <a:t>、</a:t>
            </a:r>
            <a:r>
              <a:rPr kumimoji="1" lang="zh-TW" altLang="en-US" sz="900" dirty="0">
                <a:solidFill>
                  <a:schemeClr val="tx1"/>
                </a:solidFill>
                <a:latin typeface="BIZ UDPゴシック" panose="020B0400000000000000" pitchFamily="50" charset="-128"/>
                <a:ea typeface="BIZ UDPゴシック" panose="020B0400000000000000" pitchFamily="50" charset="-128"/>
              </a:rPr>
              <a:t>目標設定能力</a:t>
            </a:r>
            <a:r>
              <a:rPr kumimoji="1" lang="ja-JP" altLang="en-US" sz="900" dirty="0">
                <a:solidFill>
                  <a:schemeClr val="tx1"/>
                </a:solidFill>
                <a:latin typeface="BIZ UDPゴシック" panose="020B0400000000000000" pitchFamily="50" charset="-128"/>
                <a:ea typeface="BIZ UDPゴシック" panose="020B0400000000000000" pitchFamily="50" charset="-128"/>
              </a:rPr>
              <a:t>、組織化する能力、評価測定能力　　　　　　　　　　　　　　　　　　　　　　　　　　　　　</a:t>
            </a:r>
            <a:endParaRPr kumimoji="1" lang="ja-JP" altLang="en-US" sz="9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500270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596</Words>
  <Application>Microsoft Office PowerPoint</Application>
  <PresentationFormat>ユーザー設定</PresentationFormat>
  <Paragraphs>33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2025-08-19T23:46:48Z</dcterms:created>
  <dcterms:modified xsi:type="dcterms:W3CDTF">2025-08-25T15:23:46Z</dcterms:modified>
</cp:coreProperties>
</file>