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91" r:id="rId3"/>
  </p:sldIdLst>
  <p:sldSz cx="9906000" cy="6858000" type="A4"/>
  <p:notesSz cx="673893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9"/>
    <a:srgbClr val="D8F255"/>
    <a:srgbClr val="33CC33"/>
    <a:srgbClr val="CCFF33"/>
    <a:srgbClr val="FFFF00"/>
    <a:srgbClr val="FFCCFF"/>
    <a:srgbClr val="00FF00"/>
    <a:srgbClr val="66FF66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-828" y="-2256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0207" cy="495348"/>
          </a:xfrm>
          <a:prstGeom prst="rect">
            <a:avLst/>
          </a:prstGeom>
        </p:spPr>
        <p:txBody>
          <a:bodyPr vert="horz" lIns="90679" tIns="45341" rIns="90679" bIns="4534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7175" y="2"/>
            <a:ext cx="2920207" cy="495348"/>
          </a:xfrm>
          <a:prstGeom prst="rect">
            <a:avLst/>
          </a:prstGeom>
        </p:spPr>
        <p:txBody>
          <a:bodyPr vert="horz" lIns="90679" tIns="45341" rIns="90679" bIns="45341" rtlCol="0"/>
          <a:lstStyle>
            <a:lvl1pPr algn="r">
              <a:defRPr sz="1200"/>
            </a:lvl1pPr>
          </a:lstStyle>
          <a:p>
            <a:fld id="{01A92354-44C0-428F-B483-7638F40C6EC3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5075"/>
            <a:ext cx="4811712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79" tIns="45341" rIns="90679" bIns="4534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5" y="4751221"/>
            <a:ext cx="5391150" cy="3887361"/>
          </a:xfrm>
          <a:prstGeom prst="rect">
            <a:avLst/>
          </a:prstGeom>
        </p:spPr>
        <p:txBody>
          <a:bodyPr vert="horz" lIns="90679" tIns="45341" rIns="90679" bIns="4534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20207" cy="495347"/>
          </a:xfrm>
          <a:prstGeom prst="rect">
            <a:avLst/>
          </a:prstGeom>
        </p:spPr>
        <p:txBody>
          <a:bodyPr vert="horz" lIns="90679" tIns="45341" rIns="90679" bIns="4534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7175" y="9377317"/>
            <a:ext cx="2920207" cy="495347"/>
          </a:xfrm>
          <a:prstGeom prst="rect">
            <a:avLst/>
          </a:prstGeom>
        </p:spPr>
        <p:txBody>
          <a:bodyPr vert="horz" lIns="90679" tIns="45341" rIns="90679" bIns="45341" rtlCol="0" anchor="b"/>
          <a:lstStyle>
            <a:lvl1pPr algn="r">
              <a:defRPr sz="1200"/>
            </a:lvl1pPr>
          </a:lstStyle>
          <a:p>
            <a:fld id="{0DF636A5-0ABD-4E78-B926-B931C7FBFD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06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2120-73EF-4EDE-A1A8-264021586EC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00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E0DB-066E-46DB-B83C-BB5698479333}" type="datetime1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91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3DEA-B309-4592-B2D8-880745A1D632}" type="datetime1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2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CD83-122C-4625-9FCA-A6A2E9CBA435}" type="datetime1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45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534F-557D-4498-B0F9-56F0CEB4E5E9}" type="datetime1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5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973E-D20A-4C02-9BDB-08DC60F1E4CD}" type="datetime1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84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F4A3-956A-4124-B874-96D0C724BF62}" type="datetime1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14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96D7-FAA1-4FE8-AD77-5DCB8071C4BF}" type="datetime1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07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2BB4-3921-4A05-BA85-23F84715AFD8}" type="datetime1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21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E774-ED7C-4F9F-913C-F61A8D271ABA}" type="datetime1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34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F11D-B45E-4B02-81FB-9687D02B703C}" type="datetime1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85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97AF-D467-41EA-A608-C817AA75C95E}" type="datetime1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83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5507-A59B-460C-B367-0D2E37EFCB39}" type="datetime1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08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://www.nigauri.me/archives/18860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web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図 82">
            <a:extLst>
              <a:ext uri="{FF2B5EF4-FFF2-40B4-BE49-F238E27FC236}">
                <a16:creationId xmlns:a16="http://schemas.microsoft.com/office/drawing/2014/main" id="{0EAF0581-5312-4488-8518-B034B4851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81" y="3496225"/>
            <a:ext cx="3567896" cy="228313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94000"/>
              </a:schemeClr>
            </a:glow>
            <a:softEdge rad="558800"/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299893" y="635752"/>
            <a:ext cx="4320480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賑わい・健康・歴史を育む浜寺公園～悠久の松林～</a:t>
            </a:r>
          </a:p>
        </p:txBody>
      </p:sp>
      <p:sp>
        <p:nvSpPr>
          <p:cNvPr id="2" name="矢印: ストライプ 1">
            <a:extLst>
              <a:ext uri="{FF2B5EF4-FFF2-40B4-BE49-F238E27FC236}">
                <a16:creationId xmlns:a16="http://schemas.microsoft.com/office/drawing/2014/main" id="{DD660B7B-8342-4BD6-90AF-B54713C847D0}"/>
              </a:ext>
            </a:extLst>
          </p:cNvPr>
          <p:cNvSpPr/>
          <p:nvPr/>
        </p:nvSpPr>
        <p:spPr>
          <a:xfrm rot="19748289">
            <a:off x="2603849" y="3279084"/>
            <a:ext cx="4703872" cy="1065895"/>
          </a:xfrm>
          <a:prstGeom prst="stripedRightArrow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56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45000">
                <a:schemeClr val="accent2">
                  <a:lumMod val="30000"/>
                  <a:lumOff val="70000"/>
                </a:schemeClr>
              </a:gs>
            </a:gsLst>
            <a:lin ang="18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0185A1C-736C-4A1D-9DBB-E46674AE5179}"/>
              </a:ext>
            </a:extLst>
          </p:cNvPr>
          <p:cNvSpPr txBox="1"/>
          <p:nvPr/>
        </p:nvSpPr>
        <p:spPr>
          <a:xfrm>
            <a:off x="6630892" y="1623940"/>
            <a:ext cx="26425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⑵ 浜寺公園で</a:t>
            </a:r>
            <a:endParaRPr lang="en-US" altLang="ja-JP" sz="1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 憩いのひとときを過ごすこと、</a:t>
            </a:r>
            <a:endParaRPr lang="en-US" altLang="ja-JP" sz="1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 多彩なイベントに参加することが、</a:t>
            </a:r>
            <a:endParaRPr lang="en-US" altLang="ja-JP" sz="1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 人々の</a:t>
            </a:r>
            <a:r>
              <a:rPr lang="ja-JP" altLang="en-US" sz="10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ライフスタイルのひとつとなる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4C12599-5875-48CB-813A-090857F46C69}"/>
              </a:ext>
            </a:extLst>
          </p:cNvPr>
          <p:cNvSpPr txBox="1"/>
          <p:nvPr/>
        </p:nvSpPr>
        <p:spPr>
          <a:xfrm>
            <a:off x="2424974" y="5393448"/>
            <a:ext cx="3271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133350" indent="-266700" algn="just">
              <a:lnSpc>
                <a:spcPts val="1200"/>
              </a:lnSpc>
            </a:pPr>
            <a:r>
              <a:rPr lang="ja-JP" altLang="ja-JP" sz="105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共同企業体</a:t>
            </a:r>
            <a:endParaRPr lang="en-US" altLang="ja-JP" sz="105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  <a:p>
            <a:pPr marL="266700" marR="133350" indent="-266700" algn="just">
              <a:lnSpc>
                <a:spcPts val="1200"/>
              </a:lnSpc>
            </a:pPr>
            <a:r>
              <a:rPr lang="ja-JP" altLang="en-US" sz="1000" kern="100" dirty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〇大規模</a:t>
            </a:r>
            <a:r>
              <a:rPr lang="ja-JP" altLang="ja-JP" sz="1000" kern="100" dirty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都市公園の総合的管理実績を有する団体</a:t>
            </a:r>
            <a:endParaRPr lang="en-US" altLang="ja-JP" sz="1000" kern="100" dirty="0">
              <a:latin typeface="Century" panose="020406040505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66700" marR="133350" indent="-266700" algn="just">
              <a:lnSpc>
                <a:spcPts val="1200"/>
              </a:lnSpc>
            </a:pPr>
            <a:r>
              <a:rPr lang="ja-JP" altLang="en-US" sz="1000" kern="100" dirty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〇</a:t>
            </a:r>
            <a:r>
              <a:rPr lang="ja-JP" altLang="ja-JP" sz="1000" kern="100" dirty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スポーツ施設の運営維持管理実績を有する大手</a:t>
            </a:r>
            <a:r>
              <a:rPr lang="ja-JP" altLang="en-US" sz="1000" kern="100" dirty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企業</a:t>
            </a:r>
            <a:endParaRPr lang="en-US" altLang="ja-JP" sz="1000" kern="100" dirty="0">
              <a:latin typeface="Century" panose="020406040505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66700" marR="133350" indent="-266700" algn="just">
              <a:lnSpc>
                <a:spcPts val="1200"/>
              </a:lnSpc>
            </a:pPr>
            <a:r>
              <a:rPr lang="ja-JP" altLang="en-US" sz="1000" kern="100" dirty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〇ばらを含む</a:t>
            </a:r>
            <a:r>
              <a:rPr lang="ja-JP" altLang="ja-JP" sz="1000" kern="100" dirty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造園・園芸の高い技術力を有する企業</a:t>
            </a:r>
            <a:endParaRPr lang="ja-JP" altLang="ja-JP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D2C2B20-8B40-4579-87E8-CCA313A75FED}"/>
              </a:ext>
            </a:extLst>
          </p:cNvPr>
          <p:cNvSpPr txBox="1"/>
          <p:nvPr/>
        </p:nvSpPr>
        <p:spPr>
          <a:xfrm>
            <a:off x="417397" y="2892591"/>
            <a:ext cx="249710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05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協力企業・団体</a:t>
            </a:r>
            <a:endParaRPr lang="en-US" altLang="ja-JP" sz="105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〇アクセス・広報：</a:t>
            </a:r>
            <a:r>
              <a:rPr lang="ja-JP" altLang="ja-JP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最寄りの電鉄会社</a:t>
            </a:r>
            <a:endParaRPr lang="en-US" altLang="ja-JP" sz="1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〇施工・メンテナンス：大手</a:t>
            </a:r>
            <a:r>
              <a:rPr lang="ja-JP" altLang="ja-JP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舗装</a:t>
            </a:r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会社</a:t>
            </a:r>
            <a:endParaRPr lang="en-US" altLang="ja-JP" sz="1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〇イベント支援：総合レンタル会社</a:t>
            </a:r>
            <a:endParaRPr lang="en-US" altLang="ja-JP" sz="1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ja-JP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ケータリングカー団体</a:t>
            </a:r>
            <a:endParaRPr lang="en-US" altLang="ja-JP" sz="1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〇教育・人材：地元</a:t>
            </a:r>
            <a:r>
              <a:rPr lang="ja-JP" altLang="ja-JP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大学</a:t>
            </a:r>
            <a:endParaRPr lang="en-US" altLang="ja-JP" sz="1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〇</a:t>
            </a:r>
            <a:r>
              <a:rPr lang="ja-JP" altLang="ja-JP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市民協働</a:t>
            </a:r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：地元</a:t>
            </a:r>
            <a:r>
              <a:rPr lang="ja-JP" altLang="ja-JP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公園</a:t>
            </a:r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緑地関係団体　</a:t>
            </a:r>
            <a:r>
              <a:rPr lang="ja-JP" altLang="ja-JP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など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6A969D2-149B-43FC-9DFD-B1C9801F9787}"/>
              </a:ext>
            </a:extLst>
          </p:cNvPr>
          <p:cNvSpPr txBox="1"/>
          <p:nvPr/>
        </p:nvSpPr>
        <p:spPr>
          <a:xfrm>
            <a:off x="417398" y="1916833"/>
            <a:ext cx="2642591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05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府民</a:t>
            </a:r>
            <a:r>
              <a:rPr lang="ja-JP" altLang="en-US" sz="105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・ＮＰＯ</a:t>
            </a:r>
            <a:endParaRPr lang="en-US" altLang="ja-JP" sz="105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  <a:p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〇</a:t>
            </a:r>
            <a:r>
              <a:rPr lang="ja-JP" altLang="ja-JP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地元自治体</a:t>
            </a:r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（堺市西区）</a:t>
            </a:r>
            <a:endParaRPr lang="en-US" altLang="ja-JP" sz="1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〇</a:t>
            </a:r>
            <a:r>
              <a:rPr lang="ja-JP" altLang="ja-JP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地域住民</a:t>
            </a:r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（ローズカーニバル実行委員会他）</a:t>
            </a:r>
            <a:endParaRPr lang="en-US" altLang="ja-JP" sz="1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〇</a:t>
            </a:r>
            <a:r>
              <a:rPr lang="ja-JP" altLang="ja-JP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ＮＰＯ</a:t>
            </a:r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（浜寺公園駅舎保存活用の会他）</a:t>
            </a:r>
            <a:endParaRPr lang="en-US" altLang="ja-JP" sz="1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〇</a:t>
            </a:r>
            <a:r>
              <a:rPr lang="ja-JP" altLang="ja-JP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ボランティア</a:t>
            </a:r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（浜寺公園自然の会他）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A0B5C017-6A7F-4EB2-8192-DAD682C23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04" y="2842789"/>
            <a:ext cx="1760234" cy="13199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9235C31F-F930-4A74-8513-720ADB964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3926946"/>
            <a:ext cx="1749914" cy="1202447"/>
          </a:xfrm>
          <a:prstGeom prst="rect">
            <a:avLst/>
          </a:prstGeom>
          <a:noFill/>
          <a:ln>
            <a:noFill/>
          </a:ln>
          <a:effectLst>
            <a:softEdge rad="228600"/>
          </a:effectLst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E501734-B588-4376-82E9-E8CCE8F44E64}"/>
              </a:ext>
            </a:extLst>
          </p:cNvPr>
          <p:cNvSpPr txBox="1"/>
          <p:nvPr/>
        </p:nvSpPr>
        <p:spPr>
          <a:xfrm>
            <a:off x="7922439" y="6087081"/>
            <a:ext cx="158381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2042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年）     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目標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年間来園者数　</a:t>
            </a:r>
            <a:r>
              <a:rPr lang="en-US" altLang="ja-JP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230</a:t>
            </a:r>
            <a:r>
              <a:rPr lang="ja-JP" altLang="en-US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万人</a:t>
            </a:r>
            <a:endParaRPr lang="en-US" altLang="ja-JP" sz="105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  <a:p>
            <a:r>
              <a:rPr lang="ja-JP" altLang="en-US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利用者満足度　</a:t>
            </a:r>
            <a:r>
              <a:rPr lang="en-US" altLang="ja-JP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75</a:t>
            </a:r>
            <a:r>
              <a:rPr lang="ja-JP" altLang="en-US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％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2DEDED53-8B78-43B2-AB87-C4800F32CE29}"/>
              </a:ext>
            </a:extLst>
          </p:cNvPr>
          <p:cNvCxnSpPr>
            <a:cxnSpLocks/>
          </p:cNvCxnSpPr>
          <p:nvPr/>
        </p:nvCxnSpPr>
        <p:spPr>
          <a:xfrm>
            <a:off x="2029094" y="6440430"/>
            <a:ext cx="57960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A7947399-0DB7-4E3C-A9B9-F52D3C5D00E3}"/>
              </a:ext>
            </a:extLst>
          </p:cNvPr>
          <p:cNvSpPr/>
          <p:nvPr/>
        </p:nvSpPr>
        <p:spPr>
          <a:xfrm>
            <a:off x="2388302" y="5385411"/>
            <a:ext cx="3068754" cy="7076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58FFC0B7-CFB8-4534-9F95-14B0A5BA6E18}"/>
              </a:ext>
            </a:extLst>
          </p:cNvPr>
          <p:cNvSpPr/>
          <p:nvPr/>
        </p:nvSpPr>
        <p:spPr>
          <a:xfrm>
            <a:off x="386943" y="2877814"/>
            <a:ext cx="2555264" cy="11957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DF69E469-AB04-4649-9EE2-7778C20DCDBE}"/>
              </a:ext>
            </a:extLst>
          </p:cNvPr>
          <p:cNvSpPr/>
          <p:nvPr/>
        </p:nvSpPr>
        <p:spPr>
          <a:xfrm>
            <a:off x="393111" y="1916832"/>
            <a:ext cx="2586121" cy="86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1B0B57A9-838E-44B1-928C-0186FAB667ED}"/>
              </a:ext>
            </a:extLst>
          </p:cNvPr>
          <p:cNvSpPr/>
          <p:nvPr/>
        </p:nvSpPr>
        <p:spPr>
          <a:xfrm>
            <a:off x="3105946" y="3789631"/>
            <a:ext cx="2398244" cy="137520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70000"/>
                </a:schemeClr>
              </a:gs>
              <a:gs pos="50000">
                <a:srgbClr val="80D8A8">
                  <a:alpha val="60000"/>
                </a:srgbClr>
              </a:gs>
              <a:gs pos="0">
                <a:srgbClr val="00B050">
                  <a:alpha val="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D97BF62-FD0E-43A1-B06D-D748BFDA8C31}"/>
              </a:ext>
            </a:extLst>
          </p:cNvPr>
          <p:cNvSpPr txBox="1"/>
          <p:nvPr/>
        </p:nvSpPr>
        <p:spPr>
          <a:xfrm>
            <a:off x="5795300" y="6184811"/>
            <a:ext cx="2304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＜社会情勢・府民ニーズの変化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＞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32ADB17-CFF3-4DD4-899E-0CC4C4C83E3C}"/>
              </a:ext>
            </a:extLst>
          </p:cNvPr>
          <p:cNvSpPr txBox="1"/>
          <p:nvPr/>
        </p:nvSpPr>
        <p:spPr>
          <a:xfrm>
            <a:off x="5672960" y="5409113"/>
            <a:ext cx="133752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大阪府</a:t>
            </a:r>
            <a:endParaRPr kumimoji="1" lang="en-US" altLang="ja-JP" sz="105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プッシュ型協力の実践</a:t>
            </a: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合同研修会の開催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4FA274E-1908-42D5-96BD-6E9C0E8242A9}"/>
              </a:ext>
            </a:extLst>
          </p:cNvPr>
          <p:cNvSpPr txBox="1"/>
          <p:nvPr/>
        </p:nvSpPr>
        <p:spPr>
          <a:xfrm>
            <a:off x="6113647" y="1021460"/>
            <a:ext cx="1773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⑴ 浜寺公園が</a:t>
            </a:r>
            <a:endParaRPr kumimoji="1" lang="en-US" altLang="ja-JP" sz="1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 地域課題解決の</a:t>
            </a:r>
            <a:endParaRPr kumimoji="1" lang="en-US" altLang="ja-JP" sz="1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 </a:t>
            </a:r>
            <a:r>
              <a:rPr kumimoji="1" lang="ja-JP" altLang="en-US" sz="10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プラットフォームとなる</a:t>
            </a:r>
          </a:p>
        </p:txBody>
      </p:sp>
      <p:sp>
        <p:nvSpPr>
          <p:cNvPr id="80" name="四角形: 角を丸くする 79">
            <a:extLst>
              <a:ext uri="{FF2B5EF4-FFF2-40B4-BE49-F238E27FC236}">
                <a16:creationId xmlns:a16="http://schemas.microsoft.com/office/drawing/2014/main" id="{55793119-79EE-451B-9D71-EEEE7A623091}"/>
              </a:ext>
            </a:extLst>
          </p:cNvPr>
          <p:cNvSpPr/>
          <p:nvPr/>
        </p:nvSpPr>
        <p:spPr>
          <a:xfrm>
            <a:off x="5629275" y="5406926"/>
            <a:ext cx="1302928" cy="5459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B884938A-2FC2-4F62-934D-FF9060645B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3" y="4836517"/>
            <a:ext cx="1591975" cy="12784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ffectLst>
            <a:softEdge rad="177800"/>
          </a:effectLst>
        </p:spPr>
      </p:pic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5A07B0A8-19E8-4179-90BA-31B5305103A1}"/>
              </a:ext>
            </a:extLst>
          </p:cNvPr>
          <p:cNvSpPr txBox="1"/>
          <p:nvPr/>
        </p:nvSpPr>
        <p:spPr>
          <a:xfrm>
            <a:off x="5490230" y="677786"/>
            <a:ext cx="2304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私たちが目指す浜寺公園</a:t>
            </a:r>
            <a:r>
              <a:rPr lang="ja-JP" altLang="en-US" sz="1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の未来像</a:t>
            </a:r>
            <a:endParaRPr kumimoji="1" lang="ja-JP" altLang="en-US" sz="1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06CB520A-D8A6-4342-A1F2-A1D74089B2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2" t="14832" r="17301" b="17301"/>
          <a:stretch/>
        </p:blipFill>
        <p:spPr bwMode="auto">
          <a:xfrm>
            <a:off x="1635746" y="4379174"/>
            <a:ext cx="1517055" cy="1138059"/>
          </a:xfrm>
          <a:prstGeom prst="rect">
            <a:avLst/>
          </a:prstGeom>
          <a:ln>
            <a:noFill/>
          </a:ln>
          <a:effectLst>
            <a:softEdge rad="1778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4E75463-BDFF-41FB-BE27-BFCA50C03B34}"/>
              </a:ext>
            </a:extLst>
          </p:cNvPr>
          <p:cNvSpPr txBox="1"/>
          <p:nvPr/>
        </p:nvSpPr>
        <p:spPr>
          <a:xfrm>
            <a:off x="7230957" y="2380309"/>
            <a:ext cx="1748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⑶ 浜寺公園の松林が</a:t>
            </a:r>
            <a:endParaRPr kumimoji="1" lang="en-US" altLang="ja-JP" sz="1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 未来の若者に</a:t>
            </a:r>
            <a:endParaRPr kumimoji="1" lang="en-US" altLang="ja-JP" sz="1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 </a:t>
            </a:r>
            <a:r>
              <a:rPr lang="ja-JP" altLang="en-US" sz="10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引き継がれていく</a:t>
            </a:r>
            <a:endParaRPr kumimoji="1" lang="ja-JP" altLang="en-US" sz="1000" u="sng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88" name="図 87">
            <a:extLst>
              <a:ext uri="{FF2B5EF4-FFF2-40B4-BE49-F238E27FC236}">
                <a16:creationId xmlns:a16="http://schemas.microsoft.com/office/drawing/2014/main" id="{77C61AD9-26DD-4B4A-B097-EF7F44C920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09" y="1116035"/>
            <a:ext cx="1823085" cy="1079500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238D95AE-182B-416F-8E67-3F4CE81F0A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9" r="4120"/>
          <a:stretch/>
        </p:blipFill>
        <p:spPr bwMode="auto">
          <a:xfrm>
            <a:off x="4961176" y="2158849"/>
            <a:ext cx="1188000" cy="793500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C0B71512-9108-4CC2-BE81-D46E6E05B3DC}"/>
              </a:ext>
            </a:extLst>
          </p:cNvPr>
          <p:cNvSpPr txBox="1"/>
          <p:nvPr/>
        </p:nvSpPr>
        <p:spPr>
          <a:xfrm rot="19749752">
            <a:off x="5512056" y="2846188"/>
            <a:ext cx="1149014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情報発信</a:t>
            </a:r>
            <a:endParaRPr lang="en-US" altLang="ja-JP" sz="105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SNS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デジタルサイネージ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2" name="図 91">
            <a:extLst>
              <a:ext uri="{FF2B5EF4-FFF2-40B4-BE49-F238E27FC236}">
                <a16:creationId xmlns:a16="http://schemas.microsoft.com/office/drawing/2014/main" id="{B2DB3BC0-E64A-4A2D-8096-5020EF2DBA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54" y="1092185"/>
            <a:ext cx="900000" cy="599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8E8809EB-636C-425F-9820-FE508D1DC5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7976782" y="620689"/>
            <a:ext cx="900000" cy="595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143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755CCA83-308D-4EAD-B204-E0157FDB80A2}"/>
              </a:ext>
            </a:extLst>
          </p:cNvPr>
          <p:cNvSpPr txBox="1"/>
          <p:nvPr/>
        </p:nvSpPr>
        <p:spPr>
          <a:xfrm>
            <a:off x="396276" y="1103117"/>
            <a:ext cx="2821929" cy="7155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大阪府マネジメントプラン</a:t>
            </a:r>
            <a:endParaRPr kumimoji="1" lang="en-US" altLang="ja-JP" sz="105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目標像：</a:t>
            </a:r>
            <a:r>
              <a:rPr kumimoji="1" lang="en-US" altLang="ja-JP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日本最古の公園の一つとして、歴史ある松林景観を守り、ばら庭園やプール、交通遊園など個性ある施設を活かし、賑わいのある公園</a:t>
            </a:r>
            <a:r>
              <a:rPr kumimoji="1" lang="en-US" altLang="ja-JP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endParaRPr kumimoji="1" lang="ja-JP" altLang="en-US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楕円 103">
            <a:extLst>
              <a:ext uri="{FF2B5EF4-FFF2-40B4-BE49-F238E27FC236}">
                <a16:creationId xmlns:a16="http://schemas.microsoft.com/office/drawing/2014/main" id="{19C979E7-28FF-46EC-B4A1-A48C41742A50}"/>
              </a:ext>
            </a:extLst>
          </p:cNvPr>
          <p:cNvSpPr/>
          <p:nvPr/>
        </p:nvSpPr>
        <p:spPr>
          <a:xfrm>
            <a:off x="4991100" y="3539443"/>
            <a:ext cx="1651258" cy="1013111"/>
          </a:xfrm>
          <a:prstGeom prst="ellipse">
            <a:avLst/>
          </a:prstGeom>
          <a:gradFill>
            <a:gsLst>
              <a:gs pos="50000">
                <a:srgbClr val="B898D0">
                  <a:alpha val="70000"/>
                </a:srgbClr>
              </a:gs>
              <a:gs pos="100000">
                <a:schemeClr val="bg1">
                  <a:alpha val="70000"/>
                </a:schemeClr>
              </a:gs>
              <a:gs pos="0">
                <a:srgbClr val="7030A0">
                  <a:alpha val="7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62494CB3-7A21-445C-B566-B4727297BC87}"/>
              </a:ext>
            </a:extLst>
          </p:cNvPr>
          <p:cNvSpPr txBox="1"/>
          <p:nvPr/>
        </p:nvSpPr>
        <p:spPr>
          <a:xfrm>
            <a:off x="7178280" y="5438673"/>
            <a:ext cx="19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明治</a:t>
            </a:r>
            <a:r>
              <a:rPr lang="en-US" altLang="ja-JP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35</a:t>
            </a:r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年頃</a:t>
            </a:r>
            <a:r>
              <a:rPr lang="ja-JP" altLang="ja-JP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 marL="127000" indent="-127000" algn="just"/>
            <a:r>
              <a:rPr lang="ja-JP" altLang="ja-JP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・浜寺公園駅前通り</a:t>
            </a:r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から松林を望む</a:t>
            </a:r>
            <a:endParaRPr lang="ja-JP" altLang="ja-JP" sz="1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94" name="図 93">
            <a:extLst>
              <a:ext uri="{FF2B5EF4-FFF2-40B4-BE49-F238E27FC236}">
                <a16:creationId xmlns:a16="http://schemas.microsoft.com/office/drawing/2014/main" id="{376BFBBB-2CBD-44BA-BF43-D51C58E202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t="28862" r="25961" b="13365"/>
          <a:stretch/>
        </p:blipFill>
        <p:spPr>
          <a:xfrm>
            <a:off x="6321152" y="3186072"/>
            <a:ext cx="1188000" cy="891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069204A-D332-4BD3-B4BB-83A8C78941B2}"/>
              </a:ext>
            </a:extLst>
          </p:cNvPr>
          <p:cNvSpPr txBox="1"/>
          <p:nvPr/>
        </p:nvSpPr>
        <p:spPr>
          <a:xfrm>
            <a:off x="3272994" y="4171728"/>
            <a:ext cx="21840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kern="100" dirty="0">
                <a:solidFill>
                  <a:srgbClr val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 おそと</a:t>
            </a:r>
            <a:endParaRPr lang="en-US" altLang="ja-JP" sz="1000" kern="100" dirty="0">
              <a:solidFill>
                <a:srgbClr val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  <a:p>
            <a:r>
              <a:rPr lang="en-US" altLang="ja-JP" sz="1400" u="sng" kern="100" dirty="0">
                <a:solidFill>
                  <a:srgbClr val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OSOTO</a:t>
            </a:r>
            <a:r>
              <a:rPr lang="ja-JP" altLang="ja-JP" sz="1400" u="sng" kern="100" dirty="0">
                <a:solidFill>
                  <a:srgbClr val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コーディネーター</a:t>
            </a:r>
            <a:endParaRPr lang="en-US" altLang="ja-JP" sz="1400" u="sng" kern="100" dirty="0">
              <a:solidFill>
                <a:srgbClr val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OSOTO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コーディネーターが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より豊かな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そと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の実現をコーディネート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D35B86B7-7B1D-4C1C-9459-62415229DCE7}"/>
              </a:ext>
            </a:extLst>
          </p:cNvPr>
          <p:cNvSpPr txBox="1"/>
          <p:nvPr/>
        </p:nvSpPr>
        <p:spPr>
          <a:xfrm>
            <a:off x="5224968" y="3796152"/>
            <a:ext cx="13026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指定管理業務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利用促進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長寿命化　等</a:t>
            </a:r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95C74F08-B69E-4D20-B06B-84E8FD7A26E0}"/>
              </a:ext>
            </a:extLst>
          </p:cNvPr>
          <p:cNvSpPr/>
          <p:nvPr/>
        </p:nvSpPr>
        <p:spPr>
          <a:xfrm>
            <a:off x="3368824" y="2501429"/>
            <a:ext cx="1838680" cy="1537224"/>
          </a:xfrm>
          <a:prstGeom prst="ellipse">
            <a:avLst/>
          </a:prstGeom>
          <a:gradFill flip="none" rotWithShape="1">
            <a:gsLst>
              <a:gs pos="50000">
                <a:srgbClr val="FFE080">
                  <a:alpha val="70000"/>
                </a:srgbClr>
              </a:gs>
              <a:gs pos="100000">
                <a:schemeClr val="bg1">
                  <a:alpha val="70000"/>
                </a:schemeClr>
              </a:gs>
              <a:gs pos="0">
                <a:srgbClr val="FFC000">
                  <a:alpha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664DB55-8950-4470-8FFC-30E51AE63494}"/>
              </a:ext>
            </a:extLst>
          </p:cNvPr>
          <p:cNvSpPr txBox="1"/>
          <p:nvPr/>
        </p:nvSpPr>
        <p:spPr>
          <a:xfrm>
            <a:off x="3482321" y="2776858"/>
            <a:ext cx="1752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魅力向上事業</a:t>
            </a:r>
            <a:endParaRPr lang="en-US" altLang="zh-TW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～園内全体のにぎわい増進～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「交通遊園魅力向上事業」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「プール魅力向上事業」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「園内魅力向上事業」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F46F389-5E41-4C96-97BE-3EC5AAE93568}"/>
              </a:ext>
            </a:extLst>
          </p:cNvPr>
          <p:cNvSpPr txBox="1"/>
          <p:nvPr/>
        </p:nvSpPr>
        <p:spPr>
          <a:xfrm>
            <a:off x="417397" y="6087081"/>
            <a:ext cx="158381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2017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年間来園者数　</a:t>
            </a:r>
            <a:r>
              <a:rPr lang="en-US" altLang="ja-JP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191</a:t>
            </a:r>
            <a:r>
              <a:rPr lang="ja-JP" altLang="en-US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万人</a:t>
            </a:r>
            <a:endParaRPr lang="en-US" altLang="ja-JP" sz="105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  <a:p>
            <a:r>
              <a:rPr lang="ja-JP" altLang="en-US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利用者満足度　</a:t>
            </a:r>
            <a:r>
              <a:rPr lang="en-US" altLang="ja-JP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57</a:t>
            </a:r>
            <a:r>
              <a:rPr lang="ja-JP" altLang="en-US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％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C035CB-47A4-9D48-37AB-1711771F8AC7}"/>
              </a:ext>
            </a:extLst>
          </p:cNvPr>
          <p:cNvSpPr txBox="1"/>
          <p:nvPr/>
        </p:nvSpPr>
        <p:spPr>
          <a:xfrm>
            <a:off x="0" y="-7912"/>
            <a:ext cx="9906000" cy="515526"/>
          </a:xfrm>
          <a:prstGeom prst="rect">
            <a:avLst/>
          </a:prstGeom>
          <a:solidFill>
            <a:srgbClr val="003399"/>
          </a:solidFill>
        </p:spPr>
        <p:txBody>
          <a:bodyPr wrap="square" rtlCol="0" anchor="t" anchorCtr="1">
            <a:spAutoFit/>
          </a:bodyPr>
          <a:lstStyle/>
          <a:p>
            <a:pPr algn="ctr">
              <a:lnSpc>
                <a:spcPts val="3250"/>
              </a:lnSpc>
            </a:pPr>
            <a:r>
              <a:rPr lang="ja-JP" altLang="en-US" sz="2275" b="1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府営</a:t>
            </a:r>
            <a:r>
              <a:rPr lang="zh-TW" altLang="en-US" sz="2275" b="1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浜</a:t>
            </a:r>
            <a:r>
              <a:rPr lang="zh-TW" altLang="en-US" sz="2275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寺</a:t>
            </a:r>
            <a:r>
              <a:rPr lang="zh-TW" altLang="en-US" sz="2275" b="1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公園</a:t>
            </a:r>
            <a:r>
              <a:rPr lang="ja-JP" altLang="en-US" sz="2275" b="1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管理業務（</a:t>
            </a:r>
            <a:r>
              <a:rPr lang="en-US" altLang="zh-TW" sz="2275" b="1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PMO</a:t>
            </a:r>
            <a:r>
              <a:rPr lang="zh-TW" altLang="en-US" sz="2275" b="1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型</a:t>
            </a:r>
            <a:r>
              <a:rPr lang="ja-JP" altLang="en-US" sz="2275" b="1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）の</a:t>
            </a:r>
            <a:r>
              <a:rPr lang="zh-TW" altLang="en-US" sz="2275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事業概要</a:t>
            </a: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CDE5C1CD-3D96-40DA-9CF5-A523F1147359}"/>
              </a:ext>
            </a:extLst>
          </p:cNvPr>
          <p:cNvCxnSpPr>
            <a:cxnSpLocks/>
          </p:cNvCxnSpPr>
          <p:nvPr/>
        </p:nvCxnSpPr>
        <p:spPr>
          <a:xfrm>
            <a:off x="2910514" y="3985376"/>
            <a:ext cx="237853" cy="31679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C88F42F6-B0F3-44DD-8677-698B3C4C66B2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2925730" y="2745253"/>
            <a:ext cx="531431" cy="124577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82E7B308-DED0-4119-A295-38EFA9E65145}"/>
              </a:ext>
            </a:extLst>
          </p:cNvPr>
          <p:cNvCxnSpPr>
            <a:cxnSpLocks/>
          </p:cNvCxnSpPr>
          <p:nvPr/>
        </p:nvCxnSpPr>
        <p:spPr>
          <a:xfrm flipH="1">
            <a:off x="3438290" y="4999454"/>
            <a:ext cx="110561" cy="39399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8989EE94-DF53-48E9-B045-F9FFF5AD8F32}"/>
              </a:ext>
            </a:extLst>
          </p:cNvPr>
          <p:cNvCxnSpPr>
            <a:cxnSpLocks/>
          </p:cNvCxnSpPr>
          <p:nvPr/>
        </p:nvCxnSpPr>
        <p:spPr>
          <a:xfrm>
            <a:off x="5207505" y="4934115"/>
            <a:ext cx="528303" cy="48832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8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8500" y="882227"/>
            <a:ext cx="3919499" cy="5699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魅力向上事業（ハード事業）の提案</a:t>
            </a:r>
            <a:r>
              <a:rPr lang="en-US" altLang="ja-JP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/>
            <a:endParaRPr lang="en-US" altLang="ja-JP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41883"/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41883"/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41883"/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41883"/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41883"/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41883"/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41883"/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41883"/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41883"/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41883"/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ts val="975"/>
              </a:spcBef>
            </a:pPr>
            <a:endParaRPr lang="en-US" altLang="ja-JP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spcBef>
                <a:spcPts val="975"/>
              </a:spcBef>
            </a:pPr>
            <a:endParaRPr lang="en-US" altLang="ja-JP" sz="13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spcBef>
                <a:spcPts val="975"/>
              </a:spcBef>
            </a:pPr>
            <a:r>
              <a:rPr lang="en-US" altLang="ja-JP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魅力向上事業（ソフト事業</a:t>
            </a:r>
            <a:r>
              <a:rPr lang="ja-JP" altLang="en-US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r>
              <a:rPr lang="en-US" altLang="ja-JP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endParaRPr lang="en-US" altLang="ja-JP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41883"/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⑨ プールの営業期間外でのフィッシングパーク 開催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1156" indent="-219273"/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イベント広場を活用したフードイベント、パブリックビューイングの開催など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ts val="488"/>
              </a:spcBef>
            </a:pPr>
            <a:r>
              <a:rPr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植物管理と</a:t>
            </a:r>
            <a:r>
              <a:rPr lang="ja-JP" altLang="en-US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景観づくり</a:t>
            </a:r>
            <a:r>
              <a:rPr lang="en-US" altLang="ja-JP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endParaRPr lang="en-US" altLang="ja-JP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359867" indent="-214114"/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長期的な視点を持った計画的な松林の保全や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59867" indent="-214114"/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ばら庭園の特徴を踏まえた景観づくりの推進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ts val="488"/>
              </a:spcBef>
            </a:pPr>
            <a:r>
              <a:rPr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利用促進・利便性</a:t>
            </a:r>
            <a:r>
              <a:rPr lang="ja-JP" altLang="en-US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向上</a:t>
            </a:r>
            <a:r>
              <a:rPr lang="en-US" altLang="ja-JP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endParaRPr lang="en-US" altLang="ja-JP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361156" indent="-215404"/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地域と連携した浜寺公園開園</a:t>
            </a:r>
            <a:r>
              <a:rPr lang="en-US" altLang="ja-JP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150</a:t>
            </a:r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周年記念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1156" indent="-215404"/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 イベントの企画・実施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41" name="表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38987"/>
              </p:ext>
            </p:extLst>
          </p:nvPr>
        </p:nvGraphicFramePr>
        <p:xfrm>
          <a:off x="58500" y="1179268"/>
          <a:ext cx="3898903" cy="270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371">
                  <a:extLst>
                    <a:ext uri="{9D8B030D-6E8A-4147-A177-3AD203B41FA5}">
                      <a16:colId xmlns:a16="http://schemas.microsoft.com/office/drawing/2014/main" val="4265867169"/>
                    </a:ext>
                  </a:extLst>
                </a:gridCol>
                <a:gridCol w="352887">
                  <a:extLst>
                    <a:ext uri="{9D8B030D-6E8A-4147-A177-3AD203B41FA5}">
                      <a16:colId xmlns:a16="http://schemas.microsoft.com/office/drawing/2014/main" val="247582037"/>
                    </a:ext>
                  </a:extLst>
                </a:gridCol>
                <a:gridCol w="3000645">
                  <a:extLst>
                    <a:ext uri="{9D8B030D-6E8A-4147-A177-3AD203B41FA5}">
                      <a16:colId xmlns:a16="http://schemas.microsoft.com/office/drawing/2014/main" val="815350357"/>
                    </a:ext>
                  </a:extLst>
                </a:gridCol>
              </a:tblGrid>
              <a:tr h="220264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新設</a:t>
                      </a:r>
                    </a:p>
                  </a:txBody>
                  <a:tcPr marL="29250" marR="29250" marT="292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①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②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③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④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⑤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⑥</a:t>
                      </a:r>
                      <a:endParaRPr kumimoji="1"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⑦</a:t>
                      </a:r>
                      <a:endParaRPr kumimoji="1"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</a:t>
                      </a:r>
                      <a:endParaRPr kumimoji="1"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</a:t>
                      </a:r>
                      <a:endParaRPr kumimoji="1"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9250" marR="29250" marT="292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ランニングバイク練習場</a:t>
                      </a:r>
                      <a:endParaRPr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3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テント膜遊具</a:t>
                      </a:r>
                      <a:endParaRPr lang="en-US" altLang="ja-JP" sz="13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カフェ</a:t>
                      </a:r>
                      <a:endParaRPr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売店</a:t>
                      </a:r>
                      <a:endParaRPr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ビーチスポーツコート　　　　　　　　　</a:t>
                      </a:r>
                      <a:endParaRPr lang="en-US" altLang="ja-JP" sz="13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イベント広場 　　　　　　　　　　　　　　　　</a:t>
                      </a:r>
                      <a:endParaRPr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ドッグラン</a:t>
                      </a:r>
                      <a:endParaRPr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電気自動車充電設備</a:t>
                      </a:r>
                      <a:endParaRPr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デジタルサイネージ</a:t>
                      </a:r>
                      <a:endParaRPr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9250" marR="29250" marT="2925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9945941"/>
                  </a:ext>
                </a:extLst>
              </a:tr>
              <a:tr h="50559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改修</a:t>
                      </a:r>
                      <a:endParaRPr kumimoji="1"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更新</a:t>
                      </a:r>
                    </a:p>
                  </a:txBody>
                  <a:tcPr marL="29250" marR="29250" marT="292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⑧</a:t>
                      </a:r>
                      <a:endParaRPr kumimoji="1"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9250" marR="29250" marT="2925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ミニセグウェイ、電動</a:t>
                      </a:r>
                      <a:r>
                        <a:rPr lang="ja-JP" altLang="en-US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キックボードなど</a:t>
                      </a:r>
                      <a:endParaRPr lang="en-US" altLang="ja-JP" sz="13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交通</a:t>
                      </a:r>
                      <a:r>
                        <a:rPr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遊園の充実</a:t>
                      </a:r>
                      <a:endParaRPr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9250" marR="29250" marT="2925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463531"/>
                  </a:ext>
                </a:extLst>
              </a:tr>
            </a:tbl>
          </a:graphicData>
        </a:graphic>
      </p:graphicFrame>
      <p:sp>
        <p:nvSpPr>
          <p:cNvPr id="38" name="テキスト ボックス 37"/>
          <p:cNvSpPr txBox="1"/>
          <p:nvPr/>
        </p:nvSpPr>
        <p:spPr>
          <a:xfrm>
            <a:off x="0" y="-7912"/>
            <a:ext cx="9906000" cy="515526"/>
          </a:xfrm>
          <a:prstGeom prst="rect">
            <a:avLst/>
          </a:prstGeom>
          <a:solidFill>
            <a:srgbClr val="003399"/>
          </a:solidFill>
        </p:spPr>
        <p:txBody>
          <a:bodyPr wrap="square" rtlCol="0" anchor="t" anchorCtr="1">
            <a:spAutoFit/>
          </a:bodyPr>
          <a:lstStyle/>
          <a:p>
            <a:pPr algn="ctr">
              <a:lnSpc>
                <a:spcPts val="3250"/>
              </a:lnSpc>
            </a:pPr>
            <a:r>
              <a:rPr lang="ja-JP" altLang="en-US" sz="2275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府営</a:t>
            </a:r>
            <a:r>
              <a:rPr lang="zh-TW" altLang="en-US" sz="2275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浜寺公園</a:t>
            </a:r>
            <a:r>
              <a:rPr lang="ja-JP" altLang="en-US" sz="2275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管理業務（</a:t>
            </a:r>
            <a:r>
              <a:rPr lang="en-US" altLang="zh-TW" sz="2275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PMO</a:t>
            </a:r>
            <a:r>
              <a:rPr lang="zh-TW" altLang="en-US" sz="2275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型</a:t>
            </a:r>
            <a:r>
              <a:rPr lang="ja-JP" altLang="en-US" sz="2275" b="1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）の</a:t>
            </a:r>
            <a:r>
              <a:rPr lang="ja-JP" altLang="en-US" sz="2275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主</a:t>
            </a:r>
            <a:r>
              <a:rPr lang="ja-JP" altLang="en-US" sz="2275" b="1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な事業内容</a:t>
            </a:r>
            <a:r>
              <a:rPr lang="ja-JP" altLang="en-US" sz="2275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とスケジュール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58500" y="507614"/>
            <a:ext cx="3978000" cy="321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anchor="ctr">
            <a:noAutofit/>
          </a:bodyPr>
          <a:lstStyle/>
          <a:p>
            <a:pPr algn="ctr">
              <a:spcBef>
                <a:spcPts val="488"/>
              </a:spcBef>
            </a:pPr>
            <a:r>
              <a:rPr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『</a:t>
            </a:r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賑わい・健康・歴史を育む浜寺公園～悠久の松林～</a:t>
            </a:r>
            <a:r>
              <a:rPr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</a:t>
            </a:r>
            <a:endParaRPr lang="ja-JP" altLang="ja-JP" sz="1138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173000" y="507614"/>
            <a:ext cx="5733000" cy="4435861"/>
            <a:chOff x="5076000" y="682144"/>
            <a:chExt cx="7056000" cy="5699862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r="4347"/>
            <a:stretch/>
          </p:blipFill>
          <p:spPr>
            <a:xfrm>
              <a:off x="8388000" y="3454144"/>
              <a:ext cx="3744000" cy="273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0" name="図 89" descr="02-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5" t="29477" r="13773" b="32776"/>
            <a:stretch/>
          </p:blipFill>
          <p:spPr bwMode="auto">
            <a:xfrm>
              <a:off x="5076000" y="682144"/>
              <a:ext cx="7036365" cy="252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9042210" y="1862170"/>
              <a:ext cx="586353" cy="329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38" dirty="0">
                  <a:effectLst>
                    <a:glow rad="63500">
                      <a:schemeClr val="bg1"/>
                    </a:glo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①②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968315" y="1862170"/>
              <a:ext cx="406818" cy="329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38" dirty="0">
                  <a:effectLst>
                    <a:glow rad="63500">
                      <a:schemeClr val="bg1"/>
                    </a:glo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⑧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0041899" y="1875368"/>
              <a:ext cx="406818" cy="329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38" dirty="0">
                  <a:effectLst>
                    <a:glow rad="63500">
                      <a:schemeClr val="bg1"/>
                    </a:glo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③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1147461" y="1878428"/>
              <a:ext cx="406818" cy="329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38" dirty="0">
                  <a:effectLst>
                    <a:glow rad="63500">
                      <a:schemeClr val="bg1"/>
                    </a:glo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⑤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0103868" y="2180487"/>
              <a:ext cx="406818" cy="329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38" dirty="0">
                  <a:effectLst>
                    <a:glow rad="63500">
                      <a:schemeClr val="bg1"/>
                    </a:glo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⑥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9042210" y="2390874"/>
              <a:ext cx="586353" cy="329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38" dirty="0">
                  <a:effectLst>
                    <a:glow rad="63500">
                      <a:schemeClr val="bg1"/>
                    </a:glo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④⑦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0508231" y="1895647"/>
              <a:ext cx="406818" cy="329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38" dirty="0">
                  <a:effectLst>
                    <a:glow rad="63500">
                      <a:schemeClr val="bg1"/>
                    </a:glo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⑨</a:t>
              </a:r>
            </a:p>
          </p:txBody>
        </p:sp>
        <p:sp>
          <p:nvSpPr>
            <p:cNvPr id="34" name="テキスト ボックス 482"/>
            <p:cNvSpPr txBox="1"/>
            <p:nvPr/>
          </p:nvSpPr>
          <p:spPr>
            <a:xfrm>
              <a:off x="9835333" y="6224172"/>
              <a:ext cx="777334" cy="157834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6350">
              <a:noFill/>
            </a:ln>
          </p:spPr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45753" indent="-145753" algn="ctr">
                <a:lnSpc>
                  <a:spcPts val="975"/>
                </a:lnSpc>
                <a:tabLst>
                  <a:tab pos="145753" algn="l"/>
                </a:tabLst>
              </a:pPr>
              <a:r>
                <a:rPr lang="ja-JP" altLang="en-US" sz="813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panose="020B0604020202020204" pitchFamily="34" charset="0"/>
                </a:rPr>
                <a:t>カフェ イメージ</a:t>
              </a:r>
            </a:p>
          </p:txBody>
        </p:sp>
        <p:sp>
          <p:nvSpPr>
            <p:cNvPr id="35" name="テキスト ボックス 482"/>
            <p:cNvSpPr txBox="1"/>
            <p:nvPr/>
          </p:nvSpPr>
          <p:spPr>
            <a:xfrm>
              <a:off x="7151834" y="6222495"/>
              <a:ext cx="720119" cy="157834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6350">
              <a:noFill/>
            </a:ln>
          </p:spPr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45753" indent="-145753" algn="ctr">
                <a:lnSpc>
                  <a:spcPts val="975"/>
                </a:lnSpc>
                <a:tabLst>
                  <a:tab pos="145753" algn="l"/>
                </a:tabLst>
              </a:pPr>
              <a:r>
                <a:rPr lang="ja-JP" altLang="en-US" sz="813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panose="020B0604020202020204" pitchFamily="34" charset="0"/>
                </a:rPr>
                <a:t>売店 イメージ</a:t>
              </a:r>
            </a:p>
          </p:txBody>
        </p:sp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0" t="25349" r="6777" b="24689"/>
            <a:stretch/>
          </p:blipFill>
          <p:spPr>
            <a:xfrm>
              <a:off x="5076000" y="3454144"/>
              <a:ext cx="3240000" cy="1397645"/>
            </a:xfrm>
            <a:prstGeom prst="rect">
              <a:avLst/>
            </a:prstGeom>
          </p:spPr>
        </p:pic>
        <p:sp>
          <p:nvSpPr>
            <p:cNvPr id="36" name="テキスト ボックス 482"/>
            <p:cNvSpPr txBox="1"/>
            <p:nvPr/>
          </p:nvSpPr>
          <p:spPr>
            <a:xfrm>
              <a:off x="5830869" y="4856172"/>
              <a:ext cx="1730257" cy="157834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6350">
              <a:noFill/>
            </a:ln>
          </p:spPr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45753" indent="-145753" algn="ctr">
                <a:lnSpc>
                  <a:spcPts val="975"/>
                </a:lnSpc>
                <a:tabLst>
                  <a:tab pos="145753" algn="l"/>
                </a:tabLst>
              </a:pPr>
              <a:r>
                <a:rPr lang="ja-JP" altLang="en-US" sz="813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panose="020B0604020202020204" pitchFamily="34" charset="0"/>
                </a:rPr>
                <a:t>ランニングバイク練習場 イメージ</a:t>
              </a:r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250" y="5074144"/>
              <a:ext cx="1677585" cy="1116000"/>
            </a:xfrm>
            <a:prstGeom prst="roundRect">
              <a:avLst>
                <a:gd name="adj" fmla="val 0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76000" y="5074144"/>
              <a:ext cx="1488000" cy="1116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6" name="テキスト ボックス 482"/>
            <p:cNvSpPr txBox="1"/>
            <p:nvPr/>
          </p:nvSpPr>
          <p:spPr>
            <a:xfrm>
              <a:off x="5076207" y="6222495"/>
              <a:ext cx="1487586" cy="157834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6350">
              <a:noFill/>
            </a:ln>
          </p:spPr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45753" indent="-145753" algn="ctr">
                <a:lnSpc>
                  <a:spcPts val="975"/>
                </a:lnSpc>
                <a:tabLst>
                  <a:tab pos="145753" algn="l"/>
                </a:tabLst>
              </a:pPr>
              <a:r>
                <a:rPr lang="ja-JP" altLang="en-US" sz="813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panose="020B0604020202020204" pitchFamily="34" charset="0"/>
                </a:rPr>
                <a:t>デジタルサイネージ イメージ</a:t>
              </a:r>
            </a:p>
          </p:txBody>
        </p:sp>
        <p:grpSp>
          <p:nvGrpSpPr>
            <p:cNvPr id="4" name="グループ化 3"/>
            <p:cNvGrpSpPr>
              <a:grpSpLocks noChangeAspect="1"/>
            </p:cNvGrpSpPr>
            <p:nvPr/>
          </p:nvGrpSpPr>
          <p:grpSpPr>
            <a:xfrm>
              <a:off x="5258621" y="1582145"/>
              <a:ext cx="1116000" cy="1535706"/>
              <a:chOff x="5206079" y="2443489"/>
              <a:chExt cx="1296512" cy="1784107"/>
            </a:xfrm>
          </p:grpSpPr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079" y="3363596"/>
                <a:ext cx="1296512" cy="864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図 3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39" b="6745"/>
              <a:stretch/>
            </p:blipFill>
            <p:spPr bwMode="auto">
              <a:xfrm>
                <a:off x="5206081" y="2443489"/>
                <a:ext cx="1296000" cy="86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aphicFrame>
        <p:nvGraphicFramePr>
          <p:cNvPr id="46" name="表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31796"/>
              </p:ext>
            </p:extLst>
          </p:nvPr>
        </p:nvGraphicFramePr>
        <p:xfrm>
          <a:off x="3978001" y="5004448"/>
          <a:ext cx="5912047" cy="1622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796">
                  <a:extLst>
                    <a:ext uri="{9D8B030D-6E8A-4147-A177-3AD203B41FA5}">
                      <a16:colId xmlns:a16="http://schemas.microsoft.com/office/drawing/2014/main" val="4265867169"/>
                    </a:ext>
                  </a:extLst>
                </a:gridCol>
                <a:gridCol w="250689">
                  <a:extLst>
                    <a:ext uri="{9D8B030D-6E8A-4147-A177-3AD203B41FA5}">
                      <a16:colId xmlns:a16="http://schemas.microsoft.com/office/drawing/2014/main" val="247582037"/>
                    </a:ext>
                  </a:extLst>
                </a:gridCol>
                <a:gridCol w="1148983">
                  <a:extLst>
                    <a:ext uri="{9D8B030D-6E8A-4147-A177-3AD203B41FA5}">
                      <a16:colId xmlns:a16="http://schemas.microsoft.com/office/drawing/2014/main" val="815350357"/>
                    </a:ext>
                  </a:extLst>
                </a:gridCol>
                <a:gridCol w="626719">
                  <a:extLst>
                    <a:ext uri="{9D8B030D-6E8A-4147-A177-3AD203B41FA5}">
                      <a16:colId xmlns:a16="http://schemas.microsoft.com/office/drawing/2014/main" val="3745312888"/>
                    </a:ext>
                  </a:extLst>
                </a:gridCol>
                <a:gridCol w="313360">
                  <a:extLst>
                    <a:ext uri="{9D8B030D-6E8A-4147-A177-3AD203B41FA5}">
                      <a16:colId xmlns:a16="http://schemas.microsoft.com/office/drawing/2014/main" val="2764399088"/>
                    </a:ext>
                  </a:extLst>
                </a:gridCol>
                <a:gridCol w="313360">
                  <a:extLst>
                    <a:ext uri="{9D8B030D-6E8A-4147-A177-3AD203B41FA5}">
                      <a16:colId xmlns:a16="http://schemas.microsoft.com/office/drawing/2014/main" val="892699274"/>
                    </a:ext>
                  </a:extLst>
                </a:gridCol>
                <a:gridCol w="626719">
                  <a:extLst>
                    <a:ext uri="{9D8B030D-6E8A-4147-A177-3AD203B41FA5}">
                      <a16:colId xmlns:a16="http://schemas.microsoft.com/office/drawing/2014/main" val="3648704075"/>
                    </a:ext>
                  </a:extLst>
                </a:gridCol>
                <a:gridCol w="626719">
                  <a:extLst>
                    <a:ext uri="{9D8B030D-6E8A-4147-A177-3AD203B41FA5}">
                      <a16:colId xmlns:a16="http://schemas.microsoft.com/office/drawing/2014/main" val="2702532099"/>
                    </a:ext>
                  </a:extLst>
                </a:gridCol>
                <a:gridCol w="626719">
                  <a:extLst>
                    <a:ext uri="{9D8B030D-6E8A-4147-A177-3AD203B41FA5}">
                      <a16:colId xmlns:a16="http://schemas.microsoft.com/office/drawing/2014/main" val="3454058010"/>
                    </a:ext>
                  </a:extLst>
                </a:gridCol>
                <a:gridCol w="1148983">
                  <a:extLst>
                    <a:ext uri="{9D8B030D-6E8A-4147-A177-3AD203B41FA5}">
                      <a16:colId xmlns:a16="http://schemas.microsoft.com/office/drawing/2014/main" val="3472786213"/>
                    </a:ext>
                  </a:extLst>
                </a:gridCol>
              </a:tblGrid>
              <a:tr h="162299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位置</a:t>
                      </a:r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施設</a:t>
                      </a: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令和４年度</a:t>
                      </a:r>
                    </a:p>
                  </a:txBody>
                  <a:tcPr marL="28636" marR="2863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令和５年度</a:t>
                      </a:r>
                    </a:p>
                  </a:txBody>
                  <a:tcPr marL="28636" marR="28636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令和６年度</a:t>
                      </a:r>
                    </a:p>
                  </a:txBody>
                  <a:tcPr marL="28636" marR="28636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令和７年度～</a:t>
                      </a:r>
                      <a:r>
                        <a:rPr kumimoji="1" lang="en-US" altLang="ja-JP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24</a:t>
                      </a: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年度</a:t>
                      </a:r>
                    </a:p>
                  </a:txBody>
                  <a:tcPr marL="28636" marR="28636" marT="0" marB="0" anchor="ctr"/>
                </a:tc>
                <a:extLst>
                  <a:ext uri="{0D108BD9-81ED-4DB2-BD59-A6C34878D82A}">
                    <a16:rowId xmlns:a16="http://schemas.microsoft.com/office/drawing/2014/main" val="1903468071"/>
                  </a:ext>
                </a:extLst>
              </a:tr>
              <a:tr h="162299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下半期</a:t>
                      </a:r>
                    </a:p>
                  </a:txBody>
                  <a:tcPr marL="28636" marR="2863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上半期</a:t>
                      </a:r>
                    </a:p>
                  </a:txBody>
                  <a:tcPr marL="28636" marR="28636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下半期</a:t>
                      </a: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上半期</a:t>
                      </a: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下半期</a:t>
                      </a:r>
                    </a:p>
                  </a:txBody>
                  <a:tcPr marL="28636" marR="28636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extLst>
                  <a:ext uri="{0D108BD9-81ED-4DB2-BD59-A6C34878D82A}">
                    <a16:rowId xmlns:a16="http://schemas.microsoft.com/office/drawing/2014/main" val="2907620896"/>
                  </a:ext>
                </a:extLst>
              </a:tr>
              <a:tr h="162299">
                <a:tc row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新設</a:t>
                      </a:r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①</a:t>
                      </a:r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ランニングバイク練習場</a:t>
                      </a:r>
                      <a:endParaRPr kumimoji="1" lang="en-US" altLang="ja-JP" sz="8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28636" marR="28636" marT="0" marB="0" anchor="ctr">
                    <a:solidFill>
                      <a:srgbClr val="FFFF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extLst>
                  <a:ext uri="{0D108BD9-81ED-4DB2-BD59-A6C34878D82A}">
                    <a16:rowId xmlns:a16="http://schemas.microsoft.com/office/drawing/2014/main" val="1244235312"/>
                  </a:ext>
                </a:extLst>
              </a:tr>
              <a:tr h="162299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②</a:t>
                      </a:r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テント膜遊具</a:t>
                      </a:r>
                      <a:endParaRPr kumimoji="1" lang="en-US" altLang="ja-JP" sz="8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28636" marR="28636" marT="0" marB="0" anchor="ctr">
                    <a:solidFill>
                      <a:srgbClr val="FFFF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extLst>
                  <a:ext uri="{0D108BD9-81ED-4DB2-BD59-A6C34878D82A}">
                    <a16:rowId xmlns:a16="http://schemas.microsoft.com/office/drawing/2014/main" val="3945436699"/>
                  </a:ext>
                </a:extLst>
              </a:tr>
              <a:tr h="162299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③</a:t>
                      </a:r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カフェ</a:t>
                      </a:r>
                      <a:endParaRPr lang="en-US" altLang="ja-JP" sz="8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28636" marR="28636" marT="0" marB="0" anchor="ctr">
                    <a:solidFill>
                      <a:srgbClr val="FFFF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extLst>
                  <a:ext uri="{0D108BD9-81ED-4DB2-BD59-A6C34878D82A}">
                    <a16:rowId xmlns:a16="http://schemas.microsoft.com/office/drawing/2014/main" val="3947818546"/>
                  </a:ext>
                </a:extLst>
              </a:tr>
              <a:tr h="162299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④</a:t>
                      </a:r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売店</a:t>
                      </a:r>
                      <a:endParaRPr lang="en-US" altLang="ja-JP" sz="8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28636" marR="28636" marT="0" marB="0" anchor="ctr">
                    <a:solidFill>
                      <a:srgbClr val="FFFF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</a:t>
                      </a: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extLst>
                  <a:ext uri="{0D108BD9-81ED-4DB2-BD59-A6C34878D82A}">
                    <a16:rowId xmlns:a16="http://schemas.microsoft.com/office/drawing/2014/main" val="2491092804"/>
                  </a:ext>
                </a:extLst>
              </a:tr>
              <a:tr h="162299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⑤</a:t>
                      </a:r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ビーチスポーツコート　</a:t>
                      </a: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28636" marR="28636" marT="0" marB="0" anchor="ctr">
                    <a:solidFill>
                      <a:srgbClr val="FFFF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　　</a:t>
                      </a: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extLst>
                  <a:ext uri="{0D108BD9-81ED-4DB2-BD59-A6C34878D82A}">
                    <a16:rowId xmlns:a16="http://schemas.microsoft.com/office/drawing/2014/main" val="1919945941"/>
                  </a:ext>
                </a:extLst>
              </a:tr>
              <a:tr h="162299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⑥</a:t>
                      </a:r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イベント広場　</a:t>
                      </a:r>
                      <a:endParaRPr kumimoji="1" lang="en-US" altLang="ja-JP" sz="8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>
                    <a:solidFill>
                      <a:srgbClr val="FFFF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extLst>
                  <a:ext uri="{0D108BD9-81ED-4DB2-BD59-A6C34878D82A}">
                    <a16:rowId xmlns:a16="http://schemas.microsoft.com/office/drawing/2014/main" val="2103463531"/>
                  </a:ext>
                </a:extLst>
              </a:tr>
              <a:tr h="162299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⑦</a:t>
                      </a:r>
                      <a:endParaRPr kumimoji="1" lang="en-US" altLang="ja-JP" sz="8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ドッグラン</a:t>
                      </a:r>
                      <a:endParaRPr kumimoji="1" lang="en-US" altLang="ja-JP" sz="8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>
                    <a:solidFill>
                      <a:srgbClr val="FFFF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extLst>
                  <a:ext uri="{0D108BD9-81ED-4DB2-BD59-A6C34878D82A}">
                    <a16:rowId xmlns:a16="http://schemas.microsoft.com/office/drawing/2014/main" val="2773172470"/>
                  </a:ext>
                </a:extLst>
              </a:tr>
              <a:tr h="162299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7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園内</a:t>
                      </a:r>
                      <a:endParaRPr kumimoji="1" lang="ja-JP" altLang="en-US" sz="7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8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デジタルサイネージ</a:t>
                      </a: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8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>
                    <a:solidFill>
                      <a:srgbClr val="FFFF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8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8636" marR="28636" marT="0" marB="0" anchor="ctr"/>
                </a:tc>
                <a:extLst>
                  <a:ext uri="{0D108BD9-81ED-4DB2-BD59-A6C34878D82A}">
                    <a16:rowId xmlns:a16="http://schemas.microsoft.com/office/drawing/2014/main" val="4021031137"/>
                  </a:ext>
                </a:extLst>
              </a:tr>
            </a:tbl>
          </a:graphicData>
        </a:graphic>
      </p:graphicFrame>
      <p:sp>
        <p:nvSpPr>
          <p:cNvPr id="47" name="テキスト ボックス 46"/>
          <p:cNvSpPr txBox="1"/>
          <p:nvPr/>
        </p:nvSpPr>
        <p:spPr>
          <a:xfrm>
            <a:off x="4770873" y="6636416"/>
            <a:ext cx="383438" cy="21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77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凡例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351194" y="6647218"/>
            <a:ext cx="681598" cy="21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77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準備／整備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805500" y="6636416"/>
            <a:ext cx="763698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770" b="1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77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</a:t>
            </a:r>
            <a:r>
              <a:rPr kumimoji="1" lang="ja-JP" altLang="en-US" sz="77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運営</a:t>
            </a:r>
            <a:endParaRPr kumimoji="1" lang="ja-JP" altLang="en-US" sz="77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5630995" y="5417326"/>
            <a:ext cx="604032" cy="2398"/>
          </a:xfrm>
          <a:prstGeom prst="straightConnector1">
            <a:avLst/>
          </a:prstGeom>
          <a:ln w="38100">
            <a:solidFill>
              <a:srgbClr val="33CC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5630008" y="5581267"/>
            <a:ext cx="604032" cy="2398"/>
          </a:xfrm>
          <a:prstGeom prst="straightConnector1">
            <a:avLst/>
          </a:prstGeom>
          <a:ln w="38100">
            <a:solidFill>
              <a:srgbClr val="33CC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5981700" y="6395462"/>
            <a:ext cx="252340" cy="0"/>
          </a:xfrm>
          <a:prstGeom prst="straightConnector1">
            <a:avLst/>
          </a:prstGeom>
          <a:ln w="38100">
            <a:solidFill>
              <a:srgbClr val="33CC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5932024" y="6543100"/>
            <a:ext cx="302016" cy="0"/>
          </a:xfrm>
          <a:prstGeom prst="straightConnector1">
            <a:avLst/>
          </a:prstGeom>
          <a:ln w="38100">
            <a:solidFill>
              <a:srgbClr val="33CC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6561984" y="5738237"/>
            <a:ext cx="302016" cy="0"/>
          </a:xfrm>
          <a:prstGeom prst="straightConnector1">
            <a:avLst/>
          </a:prstGeom>
          <a:ln w="38100">
            <a:solidFill>
              <a:srgbClr val="33CC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6552649" y="5904925"/>
            <a:ext cx="302016" cy="0"/>
          </a:xfrm>
          <a:prstGeom prst="straightConnector1">
            <a:avLst/>
          </a:prstGeom>
          <a:ln w="38100">
            <a:solidFill>
              <a:srgbClr val="33CC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6245871" y="6065377"/>
            <a:ext cx="302016" cy="0"/>
          </a:xfrm>
          <a:prstGeom prst="straightConnector1">
            <a:avLst/>
          </a:prstGeom>
          <a:ln w="38100">
            <a:solidFill>
              <a:srgbClr val="33CC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>
            <a:off x="6884672" y="5417326"/>
            <a:ext cx="3005375" cy="0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6884672" y="5581267"/>
            <a:ext cx="3005375" cy="0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>
            <a:off x="6884672" y="6065377"/>
            <a:ext cx="3005375" cy="0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6884672" y="6219442"/>
            <a:ext cx="3005375" cy="16258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6884672" y="6395462"/>
            <a:ext cx="3005375" cy="0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6884672" y="6543100"/>
            <a:ext cx="3005375" cy="0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>
            <a:off x="7500106" y="5736189"/>
            <a:ext cx="2389941" cy="2048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>
            <a:off x="7500106" y="5902301"/>
            <a:ext cx="2389941" cy="2624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6032791" y="6739431"/>
            <a:ext cx="612000" cy="0"/>
          </a:xfrm>
          <a:prstGeom prst="straightConnector1">
            <a:avLst/>
          </a:prstGeom>
          <a:ln w="38100">
            <a:solidFill>
              <a:srgbClr val="33CC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>
            <a:off x="7500106" y="6739431"/>
            <a:ext cx="612000" cy="0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419348" y="6647218"/>
            <a:ext cx="3191899" cy="11849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kumimoji="1" lang="en-US" altLang="ja-JP" sz="770" dirty="0">
                <a:effectLst>
                  <a:glow rad="635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kumimoji="1" lang="ja-JP" altLang="en-US" sz="770" dirty="0">
                <a:effectLst>
                  <a:glow rad="635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今後、関係機関との協議を進める中で　　変更される可能性があります。</a:t>
            </a:r>
          </a:p>
        </p:txBody>
      </p:sp>
      <p:cxnSp>
        <p:nvCxnSpPr>
          <p:cNvPr id="51" name="直線矢印コネクタ 50"/>
          <p:cNvCxnSpPr/>
          <p:nvPr/>
        </p:nvCxnSpPr>
        <p:spPr>
          <a:xfrm>
            <a:off x="5630008" y="6235700"/>
            <a:ext cx="604032" cy="2398"/>
          </a:xfrm>
          <a:prstGeom prst="straightConnector1">
            <a:avLst/>
          </a:prstGeom>
          <a:ln w="38100">
            <a:solidFill>
              <a:srgbClr val="33CC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559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957</TotalTime>
  <Words>707</Words>
  <Application>Microsoft Office PowerPoint</Application>
  <PresentationFormat>A4 210 x 297 mm</PresentationFormat>
  <Paragraphs>161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Meiryo UI</vt:lpstr>
      <vt:lpstr>ＭＳ 明朝</vt:lpstr>
      <vt:lpstr>UD デジタル 教科書体 N-B</vt:lpstr>
      <vt:lpstr>UD デジタル 教科書体 NK-B</vt:lpstr>
      <vt:lpstr>UD デジタル 教科書体 NK-R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　統太</dc:creator>
  <cp:lastModifiedBy>大野　晃平</cp:lastModifiedBy>
  <cp:revision>87</cp:revision>
  <cp:lastPrinted>2022-10-05T09:28:54Z</cp:lastPrinted>
  <dcterms:created xsi:type="dcterms:W3CDTF">2022-04-12T04:04:06Z</dcterms:created>
  <dcterms:modified xsi:type="dcterms:W3CDTF">2022-10-07T07:51:27Z</dcterms:modified>
</cp:coreProperties>
</file>