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452" r:id="rId2"/>
    <p:sldId id="971" r:id="rId3"/>
    <p:sldId id="985" r:id="rId4"/>
    <p:sldId id="287" r:id="rId5"/>
    <p:sldId id="987" r:id="rId6"/>
    <p:sldId id="984" r:id="rId7"/>
    <p:sldId id="983" r:id="rId8"/>
    <p:sldId id="972" r:id="rId9"/>
    <p:sldId id="982" r:id="rId10"/>
    <p:sldId id="279" r:id="rId11"/>
    <p:sldId id="288" r:id="rId12"/>
    <p:sldId id="932" r:id="rId1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76" d="100"/>
          <a:sy n="76" d="100"/>
        </p:scale>
        <p:origin x="1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45D8FF3-3840-4210-8D3C-143AF41A4F82}" type="datetimeFigureOut">
              <a:rPr kumimoji="1" lang="ja-JP" altLang="en-US" smtClean="0"/>
              <a:t>2025/8/8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B5AF316-089A-4F36-A17B-E72F4446B1E2}" type="slidenum">
              <a:rPr kumimoji="1" lang="ja-JP" altLang="en-US" smtClean="0"/>
              <a:t>‹#›</a:t>
            </a:fld>
            <a:endParaRPr kumimoji="1" lang="ja-JP" altLang="en-US"/>
          </a:p>
        </p:txBody>
      </p:sp>
    </p:spTree>
    <p:extLst>
      <p:ext uri="{BB962C8B-B14F-4D97-AF65-F5344CB8AC3E}">
        <p14:creationId xmlns:p14="http://schemas.microsoft.com/office/powerpoint/2010/main" val="8848739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3627DA4-DFA7-4909-95FD-49C06CC02DCF}"/>
              </a:ext>
            </a:extLst>
          </p:cNvPr>
          <p:cNvSpPr>
            <a:spLocks noGrp="1" noRot="1" noChangeAspect="1" noTextEdit="1"/>
          </p:cNvSpPr>
          <p:nvPr>
            <p:ph type="sldImg"/>
          </p:nvPr>
        </p:nvSpPr>
        <p:spPr bwMode="auto">
          <a:xfrm>
            <a:off x="-220663" y="811213"/>
            <a:ext cx="7204076" cy="4052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a:extLst>
              <a:ext uri="{FF2B5EF4-FFF2-40B4-BE49-F238E27FC236}">
                <a16:creationId xmlns:a16="http://schemas.microsoft.com/office/drawing/2014/main" id="{3F37C277-636B-4EDA-B588-62326B3807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p>
            <a:pPr eaLnBrk="1" hangingPunct="1"/>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09B13E18-E0FF-409F-A1A7-F88B15CEB1FE}"/>
              </a:ext>
            </a:extLst>
          </p:cNvPr>
          <p:cNvSpPr>
            <a:spLocks noGrp="1" noRot="1" noChangeAspect="1" noChangeArrowheads="1" noTextEdit="1"/>
          </p:cNvSpPr>
          <p:nvPr>
            <p:ph type="sldImg"/>
          </p:nvPr>
        </p:nvSpPr>
        <p:spPr>
          <a:ln/>
        </p:spPr>
      </p:sp>
      <p:sp>
        <p:nvSpPr>
          <p:cNvPr id="10243" name="ノート プレースホルダー 2">
            <a:extLst>
              <a:ext uri="{FF2B5EF4-FFF2-40B4-BE49-F238E27FC236}">
                <a16:creationId xmlns:a16="http://schemas.microsoft.com/office/drawing/2014/main" id="{119E70C0-D990-4CDB-88B7-3327C76103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0244" name="スライド番号プレースホルダー 3">
            <a:extLst>
              <a:ext uri="{FF2B5EF4-FFF2-40B4-BE49-F238E27FC236}">
                <a16:creationId xmlns:a16="http://schemas.microsoft.com/office/drawing/2014/main" id="{FA766BFF-F71E-44B0-A2BA-95866F57D3B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744C27C-E734-4244-B608-719F816FAF00}" type="slidenum">
              <a:rPr lang="en-US" altLang="ja-JP">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88005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C537E2-BE35-44A9-92AB-3387C03DCF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4F44ACF-D97F-4CC5-BACA-394529B9FD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945D558-0DB1-4359-8324-BE62149790D1}"/>
              </a:ext>
            </a:extLst>
          </p:cNvPr>
          <p:cNvSpPr>
            <a:spLocks noGrp="1"/>
          </p:cNvSpPr>
          <p:nvPr>
            <p:ph type="dt" sz="half" idx="10"/>
          </p:nvPr>
        </p:nvSpPr>
        <p:spPr/>
        <p:txBody>
          <a:bodyPr/>
          <a:lstStyle/>
          <a:p>
            <a:fld id="{F6968D05-70C4-445E-B3D2-9D567B91873C}" type="datetime1">
              <a:rPr kumimoji="1" lang="ja-JP" altLang="en-US" smtClean="0"/>
              <a:t>2025/8/8</a:t>
            </a:fld>
            <a:endParaRPr kumimoji="1" lang="ja-JP" altLang="en-US"/>
          </a:p>
        </p:txBody>
      </p:sp>
      <p:sp>
        <p:nvSpPr>
          <p:cNvPr id="5" name="フッター プレースホルダー 4">
            <a:extLst>
              <a:ext uri="{FF2B5EF4-FFF2-40B4-BE49-F238E27FC236}">
                <a16:creationId xmlns:a16="http://schemas.microsoft.com/office/drawing/2014/main" id="{B76A91FD-9282-4FD5-B9D2-E9860F4D35D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33C48A-8184-4255-BF2D-C9FF89442E99}"/>
              </a:ext>
            </a:extLst>
          </p:cNvPr>
          <p:cNvSpPr>
            <a:spLocks noGrp="1"/>
          </p:cNvSpPr>
          <p:nvPr>
            <p:ph type="sldNum" sz="quarter" idx="12"/>
          </p:nvPr>
        </p:nvSpPr>
        <p:spPr/>
        <p:txBody>
          <a:bodyPr/>
          <a:lstStyle/>
          <a:p>
            <a:fld id="{1268E50D-B1EA-4F32-A6B8-292A72B352B7}" type="slidenum">
              <a:rPr kumimoji="1" lang="ja-JP" altLang="en-US" smtClean="0"/>
              <a:t>‹#›</a:t>
            </a:fld>
            <a:endParaRPr kumimoji="1" lang="ja-JP" altLang="en-US"/>
          </a:p>
        </p:txBody>
      </p:sp>
    </p:spTree>
    <p:extLst>
      <p:ext uri="{BB962C8B-B14F-4D97-AF65-F5344CB8AC3E}">
        <p14:creationId xmlns:p14="http://schemas.microsoft.com/office/powerpoint/2010/main" val="225725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707082-66F8-4D28-B344-F425493F6C0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096AFA0-142C-4E64-87EA-65CCA019D2E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25B077-CC87-48A5-B18C-5D0DCA71EE8E}"/>
              </a:ext>
            </a:extLst>
          </p:cNvPr>
          <p:cNvSpPr>
            <a:spLocks noGrp="1"/>
          </p:cNvSpPr>
          <p:nvPr>
            <p:ph type="dt" sz="half" idx="10"/>
          </p:nvPr>
        </p:nvSpPr>
        <p:spPr/>
        <p:txBody>
          <a:bodyPr/>
          <a:lstStyle/>
          <a:p>
            <a:fld id="{064DC46D-8803-4637-A479-2A7B7F3F7DCD}" type="datetime1">
              <a:rPr kumimoji="1" lang="ja-JP" altLang="en-US" smtClean="0"/>
              <a:t>2025/8/8</a:t>
            </a:fld>
            <a:endParaRPr kumimoji="1" lang="ja-JP" altLang="en-US"/>
          </a:p>
        </p:txBody>
      </p:sp>
      <p:sp>
        <p:nvSpPr>
          <p:cNvPr id="5" name="フッター プレースホルダー 4">
            <a:extLst>
              <a:ext uri="{FF2B5EF4-FFF2-40B4-BE49-F238E27FC236}">
                <a16:creationId xmlns:a16="http://schemas.microsoft.com/office/drawing/2014/main" id="{A47A0496-9785-430B-A2AE-C78CA373B9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55596A-3285-402C-8D15-8E11AD4DA44C}"/>
              </a:ext>
            </a:extLst>
          </p:cNvPr>
          <p:cNvSpPr>
            <a:spLocks noGrp="1"/>
          </p:cNvSpPr>
          <p:nvPr>
            <p:ph type="sldNum" sz="quarter" idx="12"/>
          </p:nvPr>
        </p:nvSpPr>
        <p:spPr/>
        <p:txBody>
          <a:bodyPr/>
          <a:lstStyle/>
          <a:p>
            <a:fld id="{1268E50D-B1EA-4F32-A6B8-292A72B352B7}" type="slidenum">
              <a:rPr kumimoji="1" lang="ja-JP" altLang="en-US" smtClean="0"/>
              <a:t>‹#›</a:t>
            </a:fld>
            <a:endParaRPr kumimoji="1" lang="ja-JP" altLang="en-US"/>
          </a:p>
        </p:txBody>
      </p:sp>
    </p:spTree>
    <p:extLst>
      <p:ext uri="{BB962C8B-B14F-4D97-AF65-F5344CB8AC3E}">
        <p14:creationId xmlns:p14="http://schemas.microsoft.com/office/powerpoint/2010/main" val="173044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4B5F7FA-359F-4939-AD16-F054AB82258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C4961D-CFF8-4CBB-91B5-F0F6D4C8B6B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10F424-85C3-4CE6-A718-D0DA6116CE33}"/>
              </a:ext>
            </a:extLst>
          </p:cNvPr>
          <p:cNvSpPr>
            <a:spLocks noGrp="1"/>
          </p:cNvSpPr>
          <p:nvPr>
            <p:ph type="dt" sz="half" idx="10"/>
          </p:nvPr>
        </p:nvSpPr>
        <p:spPr/>
        <p:txBody>
          <a:bodyPr/>
          <a:lstStyle/>
          <a:p>
            <a:fld id="{3AD56979-92FB-421A-9411-6C043A09F36B}" type="datetime1">
              <a:rPr kumimoji="1" lang="ja-JP" altLang="en-US" smtClean="0"/>
              <a:t>2025/8/8</a:t>
            </a:fld>
            <a:endParaRPr kumimoji="1" lang="ja-JP" altLang="en-US"/>
          </a:p>
        </p:txBody>
      </p:sp>
      <p:sp>
        <p:nvSpPr>
          <p:cNvPr id="5" name="フッター プレースホルダー 4">
            <a:extLst>
              <a:ext uri="{FF2B5EF4-FFF2-40B4-BE49-F238E27FC236}">
                <a16:creationId xmlns:a16="http://schemas.microsoft.com/office/drawing/2014/main" id="{3B06472F-12B9-4AA1-A65C-0F6EC5FD90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7FF8A9-48E4-4ACA-88AA-0CDCAECEE706}"/>
              </a:ext>
            </a:extLst>
          </p:cNvPr>
          <p:cNvSpPr>
            <a:spLocks noGrp="1"/>
          </p:cNvSpPr>
          <p:nvPr>
            <p:ph type="sldNum" sz="quarter" idx="12"/>
          </p:nvPr>
        </p:nvSpPr>
        <p:spPr/>
        <p:txBody>
          <a:bodyPr/>
          <a:lstStyle/>
          <a:p>
            <a:fld id="{1268E50D-B1EA-4F32-A6B8-292A72B352B7}" type="slidenum">
              <a:rPr kumimoji="1" lang="ja-JP" altLang="en-US" smtClean="0"/>
              <a:t>‹#›</a:t>
            </a:fld>
            <a:endParaRPr kumimoji="1" lang="ja-JP" altLang="en-US"/>
          </a:p>
        </p:txBody>
      </p:sp>
    </p:spTree>
    <p:extLst>
      <p:ext uri="{BB962C8B-B14F-4D97-AF65-F5344CB8AC3E}">
        <p14:creationId xmlns:p14="http://schemas.microsoft.com/office/powerpoint/2010/main" val="77169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2E1E470E-631C-4E9F-9A37-DDA59D0460A5}"/>
              </a:ext>
            </a:extLst>
          </p:cNvPr>
          <p:cNvSpPr>
            <a:spLocks noGrp="1"/>
          </p:cNvSpPr>
          <p:nvPr>
            <p:ph type="dt" sz="half" idx="14"/>
          </p:nvPr>
        </p:nvSpPr>
        <p:spPr/>
        <p:txBody>
          <a:bodyPr/>
          <a:lstStyle>
            <a:lvl1pPr>
              <a:defRPr/>
            </a:lvl1pPr>
          </a:lstStyle>
          <a:p>
            <a:pPr>
              <a:defRPr/>
            </a:pPr>
            <a:fld id="{2FD1BA79-DDDA-44DC-9AC0-577DCEE87255}" type="datetime1">
              <a:rPr lang="ja-JP" altLang="en-US" smtClean="0"/>
              <a:t>2025/8/8</a:t>
            </a:fld>
            <a:endParaRPr lang="en-US" altLang="ja-JP"/>
          </a:p>
        </p:txBody>
      </p:sp>
      <p:sp>
        <p:nvSpPr>
          <p:cNvPr id="5" name="Footer Placeholder 4">
            <a:extLst>
              <a:ext uri="{FF2B5EF4-FFF2-40B4-BE49-F238E27FC236}">
                <a16:creationId xmlns:a16="http://schemas.microsoft.com/office/drawing/2014/main" id="{C7ABCBAB-F2EA-45AB-908A-CDF791E29822}"/>
              </a:ext>
            </a:extLst>
          </p:cNvPr>
          <p:cNvSpPr>
            <a:spLocks noGrp="1"/>
          </p:cNvSpPr>
          <p:nvPr>
            <p:ph type="ftr" sz="quarter" idx="15"/>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885FD2D2-39F5-480C-8716-420A138D831B}"/>
              </a:ext>
            </a:extLst>
          </p:cNvPr>
          <p:cNvSpPr>
            <a:spLocks noGrp="1"/>
          </p:cNvSpPr>
          <p:nvPr>
            <p:ph type="sldNum" sz="quarter" idx="16"/>
          </p:nvPr>
        </p:nvSpPr>
        <p:spPr/>
        <p:txBody>
          <a:bodyPr/>
          <a:lstStyle>
            <a:lvl1pPr>
              <a:defRPr/>
            </a:lvl1pPr>
          </a:lstStyle>
          <a:p>
            <a:pPr>
              <a:defRPr/>
            </a:pPr>
            <a:fld id="{6A7DE672-D86C-4979-80C9-45C2135937D1}" type="slidenum">
              <a:rPr lang="en-US" altLang="ja-JP"/>
              <a:pPr>
                <a:defRPr/>
              </a:pPr>
              <a:t>‹#›</a:t>
            </a:fld>
            <a:endParaRPr lang="en-US" altLang="ja-JP"/>
          </a:p>
        </p:txBody>
      </p:sp>
    </p:spTree>
    <p:extLst>
      <p:ext uri="{BB962C8B-B14F-4D97-AF65-F5344CB8AC3E}">
        <p14:creationId xmlns:p14="http://schemas.microsoft.com/office/powerpoint/2010/main" val="306772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18C2B2-B125-4C15-82ED-615A7B34F8C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BFDC1E-94FD-4FD7-A3D3-4511EB0C11B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19F6A2-476C-4916-9058-AD80269C11B2}"/>
              </a:ext>
            </a:extLst>
          </p:cNvPr>
          <p:cNvSpPr>
            <a:spLocks noGrp="1"/>
          </p:cNvSpPr>
          <p:nvPr>
            <p:ph type="dt" sz="half" idx="10"/>
          </p:nvPr>
        </p:nvSpPr>
        <p:spPr/>
        <p:txBody>
          <a:bodyPr/>
          <a:lstStyle/>
          <a:p>
            <a:fld id="{CDFE001F-DB49-43D2-97EF-F4095551C0AA}" type="datetime1">
              <a:rPr kumimoji="1" lang="ja-JP" altLang="en-US" smtClean="0"/>
              <a:t>2025/8/8</a:t>
            </a:fld>
            <a:endParaRPr kumimoji="1" lang="ja-JP" altLang="en-US"/>
          </a:p>
        </p:txBody>
      </p:sp>
      <p:sp>
        <p:nvSpPr>
          <p:cNvPr id="5" name="フッター プレースホルダー 4">
            <a:extLst>
              <a:ext uri="{FF2B5EF4-FFF2-40B4-BE49-F238E27FC236}">
                <a16:creationId xmlns:a16="http://schemas.microsoft.com/office/drawing/2014/main" id="{38A9F90A-9F53-4537-BEBC-6D4128DAF9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D7A998-2A97-4628-BEF2-C76C9A7BB707}"/>
              </a:ext>
            </a:extLst>
          </p:cNvPr>
          <p:cNvSpPr>
            <a:spLocks noGrp="1"/>
          </p:cNvSpPr>
          <p:nvPr>
            <p:ph type="sldNum" sz="quarter" idx="12"/>
          </p:nvPr>
        </p:nvSpPr>
        <p:spPr/>
        <p:txBody>
          <a:bodyPr/>
          <a:lstStyle/>
          <a:p>
            <a:fld id="{1268E50D-B1EA-4F32-A6B8-292A72B352B7}" type="slidenum">
              <a:rPr kumimoji="1" lang="ja-JP" altLang="en-US" smtClean="0"/>
              <a:t>‹#›</a:t>
            </a:fld>
            <a:endParaRPr kumimoji="1" lang="ja-JP" altLang="en-US"/>
          </a:p>
        </p:txBody>
      </p:sp>
    </p:spTree>
    <p:extLst>
      <p:ext uri="{BB962C8B-B14F-4D97-AF65-F5344CB8AC3E}">
        <p14:creationId xmlns:p14="http://schemas.microsoft.com/office/powerpoint/2010/main" val="392047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F29DD9-38BB-40C1-AB96-05C4082100A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C903843-47C7-4A10-8D0E-52FFDCE084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7157391-7F63-447D-9B7D-CB095742D169}"/>
              </a:ext>
            </a:extLst>
          </p:cNvPr>
          <p:cNvSpPr>
            <a:spLocks noGrp="1"/>
          </p:cNvSpPr>
          <p:nvPr>
            <p:ph type="dt" sz="half" idx="10"/>
          </p:nvPr>
        </p:nvSpPr>
        <p:spPr/>
        <p:txBody>
          <a:bodyPr/>
          <a:lstStyle/>
          <a:p>
            <a:fld id="{9207B729-EE75-4349-BF4F-F9FD7014487E}" type="datetime1">
              <a:rPr kumimoji="1" lang="ja-JP" altLang="en-US" smtClean="0"/>
              <a:t>2025/8/8</a:t>
            </a:fld>
            <a:endParaRPr kumimoji="1" lang="ja-JP" altLang="en-US"/>
          </a:p>
        </p:txBody>
      </p:sp>
      <p:sp>
        <p:nvSpPr>
          <p:cNvPr id="5" name="フッター プレースホルダー 4">
            <a:extLst>
              <a:ext uri="{FF2B5EF4-FFF2-40B4-BE49-F238E27FC236}">
                <a16:creationId xmlns:a16="http://schemas.microsoft.com/office/drawing/2014/main" id="{CE8C00F0-7FD6-4A8B-9F01-E29A97C854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8C6974-01AB-49B7-B85E-597D9711F892}"/>
              </a:ext>
            </a:extLst>
          </p:cNvPr>
          <p:cNvSpPr>
            <a:spLocks noGrp="1"/>
          </p:cNvSpPr>
          <p:nvPr>
            <p:ph type="sldNum" sz="quarter" idx="12"/>
          </p:nvPr>
        </p:nvSpPr>
        <p:spPr/>
        <p:txBody>
          <a:bodyPr/>
          <a:lstStyle/>
          <a:p>
            <a:fld id="{1268E50D-B1EA-4F32-A6B8-292A72B352B7}" type="slidenum">
              <a:rPr kumimoji="1" lang="ja-JP" altLang="en-US" smtClean="0"/>
              <a:t>‹#›</a:t>
            </a:fld>
            <a:endParaRPr kumimoji="1" lang="ja-JP" altLang="en-US"/>
          </a:p>
        </p:txBody>
      </p:sp>
    </p:spTree>
    <p:extLst>
      <p:ext uri="{BB962C8B-B14F-4D97-AF65-F5344CB8AC3E}">
        <p14:creationId xmlns:p14="http://schemas.microsoft.com/office/powerpoint/2010/main" val="167873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9980B-F3BD-45BB-B48B-6E680CC63F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AF2463-6C9E-472A-85EE-39C73B376BC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C737B4-5E7C-4C1B-8D88-4EF0B1A601C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5FAC6EE-1562-4FDC-9E99-773902AAC0B0}"/>
              </a:ext>
            </a:extLst>
          </p:cNvPr>
          <p:cNvSpPr>
            <a:spLocks noGrp="1"/>
          </p:cNvSpPr>
          <p:nvPr>
            <p:ph type="dt" sz="half" idx="10"/>
          </p:nvPr>
        </p:nvSpPr>
        <p:spPr/>
        <p:txBody>
          <a:bodyPr/>
          <a:lstStyle/>
          <a:p>
            <a:fld id="{AF398DD6-1D2F-449E-ACFC-9E0724899F10}" type="datetime1">
              <a:rPr kumimoji="1" lang="ja-JP" altLang="en-US" smtClean="0"/>
              <a:t>2025/8/8</a:t>
            </a:fld>
            <a:endParaRPr kumimoji="1" lang="ja-JP" altLang="en-US"/>
          </a:p>
        </p:txBody>
      </p:sp>
      <p:sp>
        <p:nvSpPr>
          <p:cNvPr id="6" name="フッター プレースホルダー 5">
            <a:extLst>
              <a:ext uri="{FF2B5EF4-FFF2-40B4-BE49-F238E27FC236}">
                <a16:creationId xmlns:a16="http://schemas.microsoft.com/office/drawing/2014/main" id="{9339BE8E-01FB-4AC5-BBE5-B2E774F1657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00715E0-71B6-4520-941D-A8DBE9764C0F}"/>
              </a:ext>
            </a:extLst>
          </p:cNvPr>
          <p:cNvSpPr>
            <a:spLocks noGrp="1"/>
          </p:cNvSpPr>
          <p:nvPr>
            <p:ph type="sldNum" sz="quarter" idx="12"/>
          </p:nvPr>
        </p:nvSpPr>
        <p:spPr/>
        <p:txBody>
          <a:bodyPr/>
          <a:lstStyle/>
          <a:p>
            <a:fld id="{1268E50D-B1EA-4F32-A6B8-292A72B352B7}" type="slidenum">
              <a:rPr kumimoji="1" lang="ja-JP" altLang="en-US" smtClean="0"/>
              <a:t>‹#›</a:t>
            </a:fld>
            <a:endParaRPr kumimoji="1" lang="ja-JP" altLang="en-US"/>
          </a:p>
        </p:txBody>
      </p:sp>
    </p:spTree>
    <p:extLst>
      <p:ext uri="{BB962C8B-B14F-4D97-AF65-F5344CB8AC3E}">
        <p14:creationId xmlns:p14="http://schemas.microsoft.com/office/powerpoint/2010/main" val="378181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2660C5-514F-4532-8CB3-2A0B6A29F40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4144B2F-3843-431E-ABA3-E3FB6F7B0D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7E46381-1E66-4D61-93B9-A7F358B03B4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989E864-D193-4BD7-981F-C3C09609ED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3EE2D9F-DA3A-4714-8BCB-FFDBDF5FBBE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E00BE96-58B9-4E34-8844-D804ABC6D90E}"/>
              </a:ext>
            </a:extLst>
          </p:cNvPr>
          <p:cNvSpPr>
            <a:spLocks noGrp="1"/>
          </p:cNvSpPr>
          <p:nvPr>
            <p:ph type="dt" sz="half" idx="10"/>
          </p:nvPr>
        </p:nvSpPr>
        <p:spPr/>
        <p:txBody>
          <a:bodyPr/>
          <a:lstStyle/>
          <a:p>
            <a:fld id="{D84FA6D6-D1C0-4837-9BFB-883DDA20A046}" type="datetime1">
              <a:rPr kumimoji="1" lang="ja-JP" altLang="en-US" smtClean="0"/>
              <a:t>2025/8/8</a:t>
            </a:fld>
            <a:endParaRPr kumimoji="1" lang="ja-JP" altLang="en-US"/>
          </a:p>
        </p:txBody>
      </p:sp>
      <p:sp>
        <p:nvSpPr>
          <p:cNvPr id="8" name="フッター プレースホルダー 7">
            <a:extLst>
              <a:ext uri="{FF2B5EF4-FFF2-40B4-BE49-F238E27FC236}">
                <a16:creationId xmlns:a16="http://schemas.microsoft.com/office/drawing/2014/main" id="{0B40674B-FB1D-4AA2-8F9F-CD44D97E919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8A4A3C6-C976-4D5B-A190-98CA7F60E424}"/>
              </a:ext>
            </a:extLst>
          </p:cNvPr>
          <p:cNvSpPr>
            <a:spLocks noGrp="1"/>
          </p:cNvSpPr>
          <p:nvPr>
            <p:ph type="sldNum" sz="quarter" idx="12"/>
          </p:nvPr>
        </p:nvSpPr>
        <p:spPr/>
        <p:txBody>
          <a:bodyPr/>
          <a:lstStyle/>
          <a:p>
            <a:fld id="{1268E50D-B1EA-4F32-A6B8-292A72B352B7}" type="slidenum">
              <a:rPr kumimoji="1" lang="ja-JP" altLang="en-US" smtClean="0"/>
              <a:t>‹#›</a:t>
            </a:fld>
            <a:endParaRPr kumimoji="1" lang="ja-JP" altLang="en-US"/>
          </a:p>
        </p:txBody>
      </p:sp>
    </p:spTree>
    <p:extLst>
      <p:ext uri="{BB962C8B-B14F-4D97-AF65-F5344CB8AC3E}">
        <p14:creationId xmlns:p14="http://schemas.microsoft.com/office/powerpoint/2010/main" val="4186491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C9521C-15FC-4AD8-8029-A2DD2853E9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3DFFD7D-B6FB-475A-9082-26FA6F7D3193}"/>
              </a:ext>
            </a:extLst>
          </p:cNvPr>
          <p:cNvSpPr>
            <a:spLocks noGrp="1"/>
          </p:cNvSpPr>
          <p:nvPr>
            <p:ph type="dt" sz="half" idx="10"/>
          </p:nvPr>
        </p:nvSpPr>
        <p:spPr/>
        <p:txBody>
          <a:bodyPr/>
          <a:lstStyle/>
          <a:p>
            <a:fld id="{DB3B7F47-9A65-44DD-8E86-9452E2417750}" type="datetime1">
              <a:rPr kumimoji="1" lang="ja-JP" altLang="en-US" smtClean="0"/>
              <a:t>2025/8/8</a:t>
            </a:fld>
            <a:endParaRPr kumimoji="1" lang="ja-JP" altLang="en-US"/>
          </a:p>
        </p:txBody>
      </p:sp>
      <p:sp>
        <p:nvSpPr>
          <p:cNvPr id="4" name="フッター プレースホルダー 3">
            <a:extLst>
              <a:ext uri="{FF2B5EF4-FFF2-40B4-BE49-F238E27FC236}">
                <a16:creationId xmlns:a16="http://schemas.microsoft.com/office/drawing/2014/main" id="{E26C3D00-74E4-4C46-8833-9FCE5F35DF3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5B64208-8D42-44EE-9C54-069468944DF1}"/>
              </a:ext>
            </a:extLst>
          </p:cNvPr>
          <p:cNvSpPr>
            <a:spLocks noGrp="1"/>
          </p:cNvSpPr>
          <p:nvPr>
            <p:ph type="sldNum" sz="quarter" idx="12"/>
          </p:nvPr>
        </p:nvSpPr>
        <p:spPr/>
        <p:txBody>
          <a:bodyPr/>
          <a:lstStyle/>
          <a:p>
            <a:fld id="{1268E50D-B1EA-4F32-A6B8-292A72B352B7}" type="slidenum">
              <a:rPr kumimoji="1" lang="ja-JP" altLang="en-US" smtClean="0"/>
              <a:t>‹#›</a:t>
            </a:fld>
            <a:endParaRPr kumimoji="1" lang="ja-JP" altLang="en-US"/>
          </a:p>
        </p:txBody>
      </p:sp>
    </p:spTree>
    <p:extLst>
      <p:ext uri="{BB962C8B-B14F-4D97-AF65-F5344CB8AC3E}">
        <p14:creationId xmlns:p14="http://schemas.microsoft.com/office/powerpoint/2010/main" val="238895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313B31D-73C8-4A47-95EE-A5F6D78F07F7}"/>
              </a:ext>
            </a:extLst>
          </p:cNvPr>
          <p:cNvSpPr>
            <a:spLocks noGrp="1"/>
          </p:cNvSpPr>
          <p:nvPr>
            <p:ph type="dt" sz="half" idx="10"/>
          </p:nvPr>
        </p:nvSpPr>
        <p:spPr/>
        <p:txBody>
          <a:bodyPr/>
          <a:lstStyle/>
          <a:p>
            <a:fld id="{73835225-D8BB-450B-B6CE-C33E4F21059D}" type="datetime1">
              <a:rPr kumimoji="1" lang="ja-JP" altLang="en-US" smtClean="0"/>
              <a:t>2025/8/8</a:t>
            </a:fld>
            <a:endParaRPr kumimoji="1" lang="ja-JP" altLang="en-US"/>
          </a:p>
        </p:txBody>
      </p:sp>
      <p:sp>
        <p:nvSpPr>
          <p:cNvPr id="3" name="フッター プレースホルダー 2">
            <a:extLst>
              <a:ext uri="{FF2B5EF4-FFF2-40B4-BE49-F238E27FC236}">
                <a16:creationId xmlns:a16="http://schemas.microsoft.com/office/drawing/2014/main" id="{0694FC34-73C1-4C76-8372-7241E0F9B92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4B63162-DF9E-4149-A837-06F139545D6A}"/>
              </a:ext>
            </a:extLst>
          </p:cNvPr>
          <p:cNvSpPr>
            <a:spLocks noGrp="1"/>
          </p:cNvSpPr>
          <p:nvPr>
            <p:ph type="sldNum" sz="quarter" idx="12"/>
          </p:nvPr>
        </p:nvSpPr>
        <p:spPr/>
        <p:txBody>
          <a:bodyPr/>
          <a:lstStyle/>
          <a:p>
            <a:fld id="{1268E50D-B1EA-4F32-A6B8-292A72B352B7}" type="slidenum">
              <a:rPr kumimoji="1" lang="ja-JP" altLang="en-US" smtClean="0"/>
              <a:t>‹#›</a:t>
            </a:fld>
            <a:endParaRPr kumimoji="1" lang="ja-JP" altLang="en-US"/>
          </a:p>
        </p:txBody>
      </p:sp>
    </p:spTree>
    <p:extLst>
      <p:ext uri="{BB962C8B-B14F-4D97-AF65-F5344CB8AC3E}">
        <p14:creationId xmlns:p14="http://schemas.microsoft.com/office/powerpoint/2010/main" val="178947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36A239-EE31-47A5-9F99-2BF1D07A182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2F77D3-5B8B-495E-B991-8F8B1B0511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14244EF-B773-4F63-B5FA-E0223C877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A1C69FE-D4BE-444D-A0B7-D8193AEA5E57}"/>
              </a:ext>
            </a:extLst>
          </p:cNvPr>
          <p:cNvSpPr>
            <a:spLocks noGrp="1"/>
          </p:cNvSpPr>
          <p:nvPr>
            <p:ph type="dt" sz="half" idx="10"/>
          </p:nvPr>
        </p:nvSpPr>
        <p:spPr/>
        <p:txBody>
          <a:bodyPr/>
          <a:lstStyle/>
          <a:p>
            <a:fld id="{5A1EB71A-0B1D-4EFD-B240-5CB1C66D5799}" type="datetime1">
              <a:rPr kumimoji="1" lang="ja-JP" altLang="en-US" smtClean="0"/>
              <a:t>2025/8/8</a:t>
            </a:fld>
            <a:endParaRPr kumimoji="1" lang="ja-JP" altLang="en-US"/>
          </a:p>
        </p:txBody>
      </p:sp>
      <p:sp>
        <p:nvSpPr>
          <p:cNvPr id="6" name="フッター プレースホルダー 5">
            <a:extLst>
              <a:ext uri="{FF2B5EF4-FFF2-40B4-BE49-F238E27FC236}">
                <a16:creationId xmlns:a16="http://schemas.microsoft.com/office/drawing/2014/main" id="{F6651B88-9657-4FBB-8E52-9A71A0596D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11DECB2-DF66-4DD8-AEF4-D0B3D21D944B}"/>
              </a:ext>
            </a:extLst>
          </p:cNvPr>
          <p:cNvSpPr>
            <a:spLocks noGrp="1"/>
          </p:cNvSpPr>
          <p:nvPr>
            <p:ph type="sldNum" sz="quarter" idx="12"/>
          </p:nvPr>
        </p:nvSpPr>
        <p:spPr/>
        <p:txBody>
          <a:bodyPr/>
          <a:lstStyle/>
          <a:p>
            <a:fld id="{1268E50D-B1EA-4F32-A6B8-292A72B352B7}" type="slidenum">
              <a:rPr kumimoji="1" lang="ja-JP" altLang="en-US" smtClean="0"/>
              <a:t>‹#›</a:t>
            </a:fld>
            <a:endParaRPr kumimoji="1" lang="ja-JP" altLang="en-US"/>
          </a:p>
        </p:txBody>
      </p:sp>
    </p:spTree>
    <p:extLst>
      <p:ext uri="{BB962C8B-B14F-4D97-AF65-F5344CB8AC3E}">
        <p14:creationId xmlns:p14="http://schemas.microsoft.com/office/powerpoint/2010/main" val="22297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AEEF10-6971-4B50-8243-CB0D5182074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39B028D-9E01-4A9C-A19B-2ADDE5C5D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E399AEA-8E7B-4557-8ECA-3AFAB8D3A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DE934FF-827B-4F0E-B40D-1AE22C63AC6D}"/>
              </a:ext>
            </a:extLst>
          </p:cNvPr>
          <p:cNvSpPr>
            <a:spLocks noGrp="1"/>
          </p:cNvSpPr>
          <p:nvPr>
            <p:ph type="dt" sz="half" idx="10"/>
          </p:nvPr>
        </p:nvSpPr>
        <p:spPr/>
        <p:txBody>
          <a:bodyPr/>
          <a:lstStyle/>
          <a:p>
            <a:fld id="{63E4EB9F-C926-4AA3-BF71-BC7C9064ECD1}" type="datetime1">
              <a:rPr kumimoji="1" lang="ja-JP" altLang="en-US" smtClean="0"/>
              <a:t>2025/8/8</a:t>
            </a:fld>
            <a:endParaRPr kumimoji="1" lang="ja-JP" altLang="en-US"/>
          </a:p>
        </p:txBody>
      </p:sp>
      <p:sp>
        <p:nvSpPr>
          <p:cNvPr id="6" name="フッター プレースホルダー 5">
            <a:extLst>
              <a:ext uri="{FF2B5EF4-FFF2-40B4-BE49-F238E27FC236}">
                <a16:creationId xmlns:a16="http://schemas.microsoft.com/office/drawing/2014/main" id="{D3259660-BE0F-492B-969B-E5C576273D9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1E79EC5-BE37-4928-AE2B-E05214FEF0F4}"/>
              </a:ext>
            </a:extLst>
          </p:cNvPr>
          <p:cNvSpPr>
            <a:spLocks noGrp="1"/>
          </p:cNvSpPr>
          <p:nvPr>
            <p:ph type="sldNum" sz="quarter" idx="12"/>
          </p:nvPr>
        </p:nvSpPr>
        <p:spPr/>
        <p:txBody>
          <a:bodyPr/>
          <a:lstStyle/>
          <a:p>
            <a:fld id="{1268E50D-B1EA-4F32-A6B8-292A72B352B7}" type="slidenum">
              <a:rPr kumimoji="1" lang="ja-JP" altLang="en-US" smtClean="0"/>
              <a:t>‹#›</a:t>
            </a:fld>
            <a:endParaRPr kumimoji="1" lang="ja-JP" altLang="en-US"/>
          </a:p>
        </p:txBody>
      </p:sp>
    </p:spTree>
    <p:extLst>
      <p:ext uri="{BB962C8B-B14F-4D97-AF65-F5344CB8AC3E}">
        <p14:creationId xmlns:p14="http://schemas.microsoft.com/office/powerpoint/2010/main" val="352420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7E60096-9152-47C4-A620-BB2620A53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6A8CE40-6991-483C-A482-B2BE660280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DE3D85-1FE6-48D4-B80A-83CB81C423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3CE53-6209-478B-9972-0E7F19EBEB6A}" type="datetime1">
              <a:rPr kumimoji="1" lang="ja-JP" altLang="en-US" smtClean="0"/>
              <a:t>2025/8/8</a:t>
            </a:fld>
            <a:endParaRPr kumimoji="1" lang="ja-JP" altLang="en-US"/>
          </a:p>
        </p:txBody>
      </p:sp>
      <p:sp>
        <p:nvSpPr>
          <p:cNvPr id="5" name="フッター プレースホルダー 4">
            <a:extLst>
              <a:ext uri="{FF2B5EF4-FFF2-40B4-BE49-F238E27FC236}">
                <a16:creationId xmlns:a16="http://schemas.microsoft.com/office/drawing/2014/main" id="{53F651FF-B15A-4F07-AC5B-577DD57A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DC5205C-7D86-44B8-A5CA-D727DFB7FB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8E50D-B1EA-4F32-A6B8-292A72B352B7}" type="slidenum">
              <a:rPr kumimoji="1" lang="ja-JP" altLang="en-US" smtClean="0"/>
              <a:t>‹#›</a:t>
            </a:fld>
            <a:endParaRPr kumimoji="1" lang="ja-JP" altLang="en-US"/>
          </a:p>
        </p:txBody>
      </p:sp>
    </p:spTree>
    <p:extLst>
      <p:ext uri="{BB962C8B-B14F-4D97-AF65-F5344CB8AC3E}">
        <p14:creationId xmlns:p14="http://schemas.microsoft.com/office/powerpoint/2010/main" val="1060563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4FCC45B1-0B74-43A8-AB48-B0D300CA73B7}"/>
              </a:ext>
            </a:extLst>
          </p:cNvPr>
          <p:cNvSpPr>
            <a:spLocks noGrp="1"/>
          </p:cNvSpPr>
          <p:nvPr>
            <p:ph type="title" idx="4294967295"/>
          </p:nvPr>
        </p:nvSpPr>
        <p:spPr>
          <a:xfrm>
            <a:off x="412694" y="962952"/>
            <a:ext cx="10932339" cy="5560129"/>
          </a:xfrm>
        </p:spPr>
        <p:txBody>
          <a:bodyPr>
            <a:normAutofit/>
          </a:bodyPr>
          <a:lstStyle/>
          <a:p>
            <a:pPr algn="ctr"/>
            <a:r>
              <a:rPr lang="ja-JP" altLang="en-US" dirty="0">
                <a:solidFill>
                  <a:srgbClr val="002060"/>
                </a:solidFill>
                <a:latin typeface="HGP創英角ｺﾞｼｯｸUB" panose="020B0900000000000000" pitchFamily="50" charset="-128"/>
                <a:ea typeface="HGP創英角ｺﾞｼｯｸUB" panose="020B0900000000000000" pitchFamily="50" charset="-128"/>
              </a:rPr>
              <a:t>大阪府石油コンビナート等防災計画</a:t>
            </a:r>
            <a:br>
              <a:rPr lang="en-US" altLang="ja-JP" dirty="0">
                <a:solidFill>
                  <a:srgbClr val="002060"/>
                </a:solidFill>
                <a:latin typeface="HGP創英角ｺﾞｼｯｸUB" panose="020B0900000000000000" pitchFamily="50" charset="-128"/>
                <a:ea typeface="HGP創英角ｺﾞｼｯｸUB" panose="020B0900000000000000" pitchFamily="50" charset="-128"/>
              </a:rPr>
            </a:br>
            <a:r>
              <a:rPr lang="ja-JP" altLang="en-US" dirty="0">
                <a:solidFill>
                  <a:srgbClr val="002060"/>
                </a:solidFill>
                <a:latin typeface="HGP創英角ｺﾞｼｯｸUB" panose="020B0900000000000000" pitchFamily="50" charset="-128"/>
                <a:ea typeface="HGP創英角ｺﾞｼｯｸUB" panose="020B0900000000000000" pitchFamily="50" charset="-128"/>
              </a:rPr>
              <a:t>の修正について（案）</a:t>
            </a:r>
            <a:br>
              <a:rPr lang="en-US" altLang="ja-JP" sz="4118" dirty="0">
                <a:latin typeface="HGP創英角ｺﾞｼｯｸUB" panose="020B0900000000000000" pitchFamily="50" charset="-128"/>
                <a:ea typeface="HGP創英角ｺﾞｼｯｸUB" panose="020B0900000000000000" pitchFamily="50" charset="-128"/>
              </a:rPr>
            </a:br>
            <a:br>
              <a:rPr lang="ja-JP" altLang="en-US" dirty="0">
                <a:latin typeface="HGP創英角ｺﾞｼｯｸUB" panose="020B0900000000000000" pitchFamily="50" charset="-128"/>
                <a:ea typeface="HGP創英角ｺﾞｼｯｸUB" panose="020B0900000000000000" pitchFamily="50" charset="-128"/>
              </a:rPr>
            </a:br>
            <a:br>
              <a:rPr lang="en-US" altLang="ja-JP" sz="3295" dirty="0">
                <a:latin typeface="HGP創英角ｺﾞｼｯｸUB" panose="020B0900000000000000" pitchFamily="50" charset="-128"/>
                <a:ea typeface="HGP創英角ｺﾞｼｯｸUB" panose="020B0900000000000000" pitchFamily="50" charset="-128"/>
              </a:rPr>
            </a:br>
            <a:br>
              <a:rPr lang="en-US" altLang="ja-JP" sz="3295" dirty="0">
                <a:latin typeface="HGP創英角ｺﾞｼｯｸUB" panose="020B0900000000000000" pitchFamily="50" charset="-128"/>
                <a:ea typeface="HGP創英角ｺﾞｼｯｸUB" panose="020B0900000000000000" pitchFamily="50" charset="-128"/>
              </a:rPr>
            </a:br>
            <a:r>
              <a:rPr lang="ja-JP" altLang="en-US" sz="3200" dirty="0">
                <a:solidFill>
                  <a:srgbClr val="002060"/>
                </a:solidFill>
                <a:latin typeface="HGP創英角ｺﾞｼｯｸUB" panose="020B0900000000000000" pitchFamily="50" charset="-128"/>
                <a:ea typeface="HGP創英角ｺﾞｼｯｸUB" panose="020B0900000000000000" pitchFamily="50" charset="-128"/>
              </a:rPr>
              <a:t>大阪府石油コンビナート等防災本部</a:t>
            </a:r>
          </a:p>
        </p:txBody>
      </p:sp>
      <p:sp>
        <p:nvSpPr>
          <p:cNvPr id="2" name="正方形/長方形 1">
            <a:extLst>
              <a:ext uri="{FF2B5EF4-FFF2-40B4-BE49-F238E27FC236}">
                <a16:creationId xmlns:a16="http://schemas.microsoft.com/office/drawing/2014/main" id="{F4C93CD8-303D-4327-A64A-C3C92B157B99}"/>
              </a:ext>
            </a:extLst>
          </p:cNvPr>
          <p:cNvSpPr/>
          <p:nvPr/>
        </p:nvSpPr>
        <p:spPr>
          <a:xfrm>
            <a:off x="10084900" y="480678"/>
            <a:ext cx="1260133" cy="593293"/>
          </a:xfrm>
          <a:prstGeom prst="rect">
            <a:avLst/>
          </a:prstGeom>
          <a:ln w="15875"/>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ja-JP" altLang="en-US" sz="1853" dirty="0">
                <a:solidFill>
                  <a:srgbClr val="002060"/>
                </a:solidFill>
                <a:effectLst>
                  <a:outerShdw blurRad="38100" dist="38100" dir="2700000" algn="tl">
                    <a:srgbClr val="000000">
                      <a:alpha val="43137"/>
                    </a:srgbClr>
                  </a:outerShdw>
                </a:effectLst>
                <a:latin typeface="ＭＳ ゴシック" pitchFamily="49" charset="-128"/>
                <a:ea typeface="ＭＳ ゴシック" pitchFamily="49" charset="-128"/>
              </a:rPr>
              <a:t>資料２</a:t>
            </a:r>
          </a:p>
        </p:txBody>
      </p:sp>
      <p:sp>
        <p:nvSpPr>
          <p:cNvPr id="3" name="スライド番号プレースホルダー 2">
            <a:extLst>
              <a:ext uri="{FF2B5EF4-FFF2-40B4-BE49-F238E27FC236}">
                <a16:creationId xmlns:a16="http://schemas.microsoft.com/office/drawing/2014/main" id="{CB5CF654-07FD-49C3-8E0E-8B4A94469834}"/>
              </a:ext>
            </a:extLst>
          </p:cNvPr>
          <p:cNvSpPr>
            <a:spLocks noGrp="1"/>
          </p:cNvSpPr>
          <p:nvPr>
            <p:ph type="sldNum" sz="quarter" idx="12"/>
          </p:nvPr>
        </p:nvSpPr>
        <p:spPr/>
        <p:txBody>
          <a:bodyPr/>
          <a:lstStyle/>
          <a:p>
            <a:fld id="{1268E50D-B1EA-4F32-A6B8-292A72B352B7}" type="slidenum">
              <a:rPr kumimoji="1" lang="ja-JP" altLang="en-US" smtClean="0"/>
              <a:t>1</a:t>
            </a:fld>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301F8D1-744D-432B-BC4D-221B56FDD035}"/>
              </a:ext>
            </a:extLst>
          </p:cNvPr>
          <p:cNvPicPr>
            <a:picLocks noChangeAspect="1"/>
          </p:cNvPicPr>
          <p:nvPr/>
        </p:nvPicPr>
        <p:blipFill>
          <a:blip r:embed="rId2"/>
          <a:stretch>
            <a:fillRect/>
          </a:stretch>
        </p:blipFill>
        <p:spPr>
          <a:xfrm>
            <a:off x="700206" y="934134"/>
            <a:ext cx="4718652" cy="5413250"/>
          </a:xfrm>
          <a:prstGeom prst="rect">
            <a:avLst/>
          </a:prstGeom>
        </p:spPr>
      </p:pic>
      <p:sp>
        <p:nvSpPr>
          <p:cNvPr id="6" name="正方形/長方形 5">
            <a:extLst>
              <a:ext uri="{FF2B5EF4-FFF2-40B4-BE49-F238E27FC236}">
                <a16:creationId xmlns:a16="http://schemas.microsoft.com/office/drawing/2014/main" id="{64EB87CE-EB4A-4840-B988-D84196DEDE64}"/>
              </a:ext>
            </a:extLst>
          </p:cNvPr>
          <p:cNvSpPr/>
          <p:nvPr/>
        </p:nvSpPr>
        <p:spPr bwMode="gray">
          <a:xfrm>
            <a:off x="95755" y="61642"/>
            <a:ext cx="12000489" cy="564715"/>
          </a:xfrm>
          <a:prstGeom prst="rect">
            <a:avLst/>
          </a:prstGeom>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ＭＳ ゴシック" panose="020B0609070205080204" pitchFamily="49" charset="-128"/>
                <a:ea typeface="ＭＳ ゴシック" panose="020B0609070205080204" pitchFamily="49" charset="-128"/>
              </a:rPr>
              <a:t>　３　石油コンビナートの防災アセスメント指針について（結果の整理）　</a:t>
            </a:r>
          </a:p>
        </p:txBody>
      </p:sp>
      <p:pic>
        <p:nvPicPr>
          <p:cNvPr id="3" name="図 2">
            <a:extLst>
              <a:ext uri="{FF2B5EF4-FFF2-40B4-BE49-F238E27FC236}">
                <a16:creationId xmlns:a16="http://schemas.microsoft.com/office/drawing/2014/main" id="{8D235D1C-D547-4180-9B55-2097F822443B}"/>
              </a:ext>
            </a:extLst>
          </p:cNvPr>
          <p:cNvPicPr>
            <a:picLocks noChangeAspect="1"/>
          </p:cNvPicPr>
          <p:nvPr/>
        </p:nvPicPr>
        <p:blipFill>
          <a:blip r:embed="rId3"/>
          <a:stretch>
            <a:fillRect/>
          </a:stretch>
        </p:blipFill>
        <p:spPr>
          <a:xfrm>
            <a:off x="6135146" y="920376"/>
            <a:ext cx="4858391" cy="3914708"/>
          </a:xfrm>
          <a:prstGeom prst="rect">
            <a:avLst/>
          </a:prstGeom>
        </p:spPr>
      </p:pic>
      <p:pic>
        <p:nvPicPr>
          <p:cNvPr id="7" name="図 6">
            <a:extLst>
              <a:ext uri="{FF2B5EF4-FFF2-40B4-BE49-F238E27FC236}">
                <a16:creationId xmlns:a16="http://schemas.microsoft.com/office/drawing/2014/main" id="{46D2A513-A372-4037-9D87-E24BD3E93980}"/>
              </a:ext>
            </a:extLst>
          </p:cNvPr>
          <p:cNvPicPr>
            <a:picLocks noChangeAspect="1"/>
          </p:cNvPicPr>
          <p:nvPr/>
        </p:nvPicPr>
        <p:blipFill>
          <a:blip r:embed="rId4"/>
          <a:stretch>
            <a:fillRect/>
          </a:stretch>
        </p:blipFill>
        <p:spPr>
          <a:xfrm>
            <a:off x="6135145" y="5145881"/>
            <a:ext cx="4858391" cy="1167519"/>
          </a:xfrm>
          <a:prstGeom prst="rect">
            <a:avLst/>
          </a:prstGeom>
        </p:spPr>
      </p:pic>
      <p:sp>
        <p:nvSpPr>
          <p:cNvPr id="8" name="テキスト ボックス 7">
            <a:extLst>
              <a:ext uri="{FF2B5EF4-FFF2-40B4-BE49-F238E27FC236}">
                <a16:creationId xmlns:a16="http://schemas.microsoft.com/office/drawing/2014/main" id="{0F14E9B3-3AFB-4398-870C-47AB7A594D95}"/>
              </a:ext>
            </a:extLst>
          </p:cNvPr>
          <p:cNvSpPr txBox="1"/>
          <p:nvPr/>
        </p:nvSpPr>
        <p:spPr>
          <a:xfrm>
            <a:off x="4317754" y="718705"/>
            <a:ext cx="1082348" cy="307777"/>
          </a:xfrm>
          <a:prstGeom prst="rect">
            <a:avLst/>
          </a:prstGeom>
          <a:noFill/>
        </p:spPr>
        <p:txBody>
          <a:bodyPr wrap="none" rtlCol="0">
            <a:spAutoFit/>
          </a:bodyPr>
          <a:lstStyle/>
          <a:p>
            <a:r>
              <a:rPr kumimoji="1" lang="ja-JP" altLang="en-US" sz="1400" dirty="0"/>
              <a:t>堺泉北地区</a:t>
            </a:r>
          </a:p>
        </p:txBody>
      </p:sp>
      <p:sp>
        <p:nvSpPr>
          <p:cNvPr id="12" name="テキスト ボックス 11">
            <a:extLst>
              <a:ext uri="{FF2B5EF4-FFF2-40B4-BE49-F238E27FC236}">
                <a16:creationId xmlns:a16="http://schemas.microsoft.com/office/drawing/2014/main" id="{DC00064F-9F53-4C66-91E3-A397D5B1E5B6}"/>
              </a:ext>
            </a:extLst>
          </p:cNvPr>
          <p:cNvSpPr txBox="1"/>
          <p:nvPr/>
        </p:nvSpPr>
        <p:spPr>
          <a:xfrm>
            <a:off x="10061127" y="659982"/>
            <a:ext cx="902811" cy="307777"/>
          </a:xfrm>
          <a:prstGeom prst="rect">
            <a:avLst/>
          </a:prstGeom>
          <a:noFill/>
        </p:spPr>
        <p:txBody>
          <a:bodyPr wrap="none" rtlCol="0">
            <a:spAutoFit/>
          </a:bodyPr>
          <a:lstStyle/>
          <a:p>
            <a:r>
              <a:rPr lang="ja-JP" altLang="en-US" sz="1400" dirty="0"/>
              <a:t>北港</a:t>
            </a:r>
            <a:r>
              <a:rPr kumimoji="1" lang="ja-JP" altLang="en-US" sz="1400" dirty="0"/>
              <a:t>地区</a:t>
            </a:r>
          </a:p>
        </p:txBody>
      </p:sp>
      <p:sp>
        <p:nvSpPr>
          <p:cNvPr id="13" name="テキスト ボックス 12">
            <a:extLst>
              <a:ext uri="{FF2B5EF4-FFF2-40B4-BE49-F238E27FC236}">
                <a16:creationId xmlns:a16="http://schemas.microsoft.com/office/drawing/2014/main" id="{56ABF095-21CE-4165-8C4F-05F4CD2C4C9E}"/>
              </a:ext>
            </a:extLst>
          </p:cNvPr>
          <p:cNvSpPr txBox="1"/>
          <p:nvPr/>
        </p:nvSpPr>
        <p:spPr>
          <a:xfrm>
            <a:off x="9372579" y="4874685"/>
            <a:ext cx="1620957" cy="307777"/>
          </a:xfrm>
          <a:prstGeom prst="rect">
            <a:avLst/>
          </a:prstGeom>
          <a:noFill/>
        </p:spPr>
        <p:txBody>
          <a:bodyPr wrap="none" rtlCol="0">
            <a:spAutoFit/>
          </a:bodyPr>
          <a:lstStyle/>
          <a:p>
            <a:r>
              <a:rPr kumimoji="1" lang="ja-JP" altLang="en-US" sz="1400" dirty="0"/>
              <a:t>関西国際空港地区</a:t>
            </a:r>
          </a:p>
        </p:txBody>
      </p:sp>
      <p:sp>
        <p:nvSpPr>
          <p:cNvPr id="10" name="テキスト ボックス 9">
            <a:extLst>
              <a:ext uri="{FF2B5EF4-FFF2-40B4-BE49-F238E27FC236}">
                <a16:creationId xmlns:a16="http://schemas.microsoft.com/office/drawing/2014/main" id="{3A8DAB04-1874-4B7B-A626-BF5F49023082}"/>
              </a:ext>
            </a:extLst>
          </p:cNvPr>
          <p:cNvSpPr txBox="1"/>
          <p:nvPr/>
        </p:nvSpPr>
        <p:spPr>
          <a:xfrm>
            <a:off x="3002844" y="6399930"/>
            <a:ext cx="6186309" cy="369332"/>
          </a:xfrm>
          <a:prstGeom prst="rect">
            <a:avLst/>
          </a:prstGeom>
          <a:noFill/>
        </p:spPr>
        <p:txBody>
          <a:bodyPr wrap="none" rtlCol="0">
            <a:spAutoFit/>
          </a:bodyPr>
          <a:lstStyle/>
          <a:p>
            <a:r>
              <a:rPr kumimoji="1" lang="ja-JP" altLang="en-US" b="1" u="sng" dirty="0">
                <a:solidFill>
                  <a:srgbClr val="FF0000"/>
                </a:solidFill>
              </a:rPr>
              <a:t>各地区で計画に取り上げる項目が変更となる可能性がある</a:t>
            </a:r>
          </a:p>
        </p:txBody>
      </p:sp>
      <p:sp>
        <p:nvSpPr>
          <p:cNvPr id="2" name="スライド番号プレースホルダー 1">
            <a:extLst>
              <a:ext uri="{FF2B5EF4-FFF2-40B4-BE49-F238E27FC236}">
                <a16:creationId xmlns:a16="http://schemas.microsoft.com/office/drawing/2014/main" id="{B22E2E67-8879-4A19-8A7D-B50D9476FDA7}"/>
              </a:ext>
            </a:extLst>
          </p:cNvPr>
          <p:cNvSpPr>
            <a:spLocks noGrp="1"/>
          </p:cNvSpPr>
          <p:nvPr>
            <p:ph type="sldNum" sz="quarter" idx="16"/>
          </p:nvPr>
        </p:nvSpPr>
        <p:spPr>
          <a:xfrm>
            <a:off x="9298279" y="6399930"/>
            <a:ext cx="2743200" cy="365125"/>
          </a:xfrm>
        </p:spPr>
        <p:txBody>
          <a:bodyPr/>
          <a:lstStyle/>
          <a:p>
            <a:pPr>
              <a:defRPr/>
            </a:pPr>
            <a:fld id="{6A7DE672-D86C-4979-80C9-45C2135937D1}" type="slidenum">
              <a:rPr lang="en-US" altLang="ja-JP" smtClean="0"/>
              <a:pPr>
                <a:defRPr/>
              </a:pPr>
              <a:t>10</a:t>
            </a:fld>
            <a:endParaRPr lang="en-US" altLang="ja-JP"/>
          </a:p>
        </p:txBody>
      </p:sp>
    </p:spTree>
    <p:extLst>
      <p:ext uri="{BB962C8B-B14F-4D97-AF65-F5344CB8AC3E}">
        <p14:creationId xmlns:p14="http://schemas.microsoft.com/office/powerpoint/2010/main" val="428091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D19392D-5E34-4096-BE4D-A8AFEE8D6FBF}"/>
              </a:ext>
            </a:extLst>
          </p:cNvPr>
          <p:cNvPicPr>
            <a:picLocks noChangeAspect="1"/>
          </p:cNvPicPr>
          <p:nvPr/>
        </p:nvPicPr>
        <p:blipFill>
          <a:blip r:embed="rId2"/>
          <a:stretch>
            <a:fillRect/>
          </a:stretch>
        </p:blipFill>
        <p:spPr>
          <a:xfrm rot="5400000">
            <a:off x="1994551" y="-579990"/>
            <a:ext cx="5609542" cy="8788666"/>
          </a:xfrm>
          <a:prstGeom prst="rect">
            <a:avLst/>
          </a:prstGeom>
        </p:spPr>
      </p:pic>
      <p:sp>
        <p:nvSpPr>
          <p:cNvPr id="7" name="テキスト ボックス 6">
            <a:extLst>
              <a:ext uri="{FF2B5EF4-FFF2-40B4-BE49-F238E27FC236}">
                <a16:creationId xmlns:a16="http://schemas.microsoft.com/office/drawing/2014/main" id="{402D5850-86A0-43F2-BC57-932F68F12204}"/>
              </a:ext>
            </a:extLst>
          </p:cNvPr>
          <p:cNvSpPr txBox="1"/>
          <p:nvPr/>
        </p:nvSpPr>
        <p:spPr>
          <a:xfrm>
            <a:off x="-81892" y="626357"/>
            <a:ext cx="8882742" cy="646331"/>
          </a:xfrm>
          <a:prstGeom prst="rect">
            <a:avLst/>
          </a:prstGeom>
          <a:noFill/>
        </p:spPr>
        <p:txBody>
          <a:bodyPr wrap="square">
            <a:spAutoFit/>
          </a:bodyPr>
          <a:lstStyle/>
          <a:p>
            <a:pPr algn="ctr"/>
            <a:r>
              <a:rPr lang="ja-JP" altLang="en-US" dirty="0">
                <a:solidFill>
                  <a:srgbClr val="002060"/>
                </a:solidFill>
              </a:rPr>
              <a:t>石コン計画第３章（７）連鎖と複合の考え方に基づいた被害想定シナリオ案の作成</a:t>
            </a:r>
            <a:endParaRPr lang="en-US" altLang="ja-JP" dirty="0">
              <a:solidFill>
                <a:srgbClr val="002060"/>
              </a:solidFill>
            </a:endParaRPr>
          </a:p>
          <a:p>
            <a:pPr algn="ctr"/>
            <a:endParaRPr lang="en-US" altLang="ja-JP" dirty="0"/>
          </a:p>
        </p:txBody>
      </p:sp>
      <p:sp>
        <p:nvSpPr>
          <p:cNvPr id="8" name="正方形/長方形 7">
            <a:extLst>
              <a:ext uri="{FF2B5EF4-FFF2-40B4-BE49-F238E27FC236}">
                <a16:creationId xmlns:a16="http://schemas.microsoft.com/office/drawing/2014/main" id="{27B298DC-540D-46C8-8819-10082F350772}"/>
              </a:ext>
            </a:extLst>
          </p:cNvPr>
          <p:cNvSpPr/>
          <p:nvPr/>
        </p:nvSpPr>
        <p:spPr bwMode="gray">
          <a:xfrm>
            <a:off x="95755" y="61642"/>
            <a:ext cx="12000489" cy="564715"/>
          </a:xfrm>
          <a:prstGeom prst="rect">
            <a:avLst/>
          </a:prstGeom>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ＭＳ ゴシック" panose="020B0609070205080204" pitchFamily="49" charset="-128"/>
                <a:ea typeface="ＭＳ ゴシック" panose="020B0609070205080204" pitchFamily="49" charset="-128"/>
              </a:rPr>
              <a:t>　３　石油コンビナートの防災アセスメント指針について　</a:t>
            </a:r>
          </a:p>
        </p:txBody>
      </p:sp>
      <p:sp>
        <p:nvSpPr>
          <p:cNvPr id="4" name="テキスト ボックス 3">
            <a:extLst>
              <a:ext uri="{FF2B5EF4-FFF2-40B4-BE49-F238E27FC236}">
                <a16:creationId xmlns:a16="http://schemas.microsoft.com/office/drawing/2014/main" id="{BB9B2BF3-4565-4F47-9300-5EC150B02F33}"/>
              </a:ext>
            </a:extLst>
          </p:cNvPr>
          <p:cNvSpPr txBox="1"/>
          <p:nvPr/>
        </p:nvSpPr>
        <p:spPr>
          <a:xfrm>
            <a:off x="9287732" y="1290687"/>
            <a:ext cx="2685733" cy="1384995"/>
          </a:xfrm>
          <a:prstGeom prst="rect">
            <a:avLst/>
          </a:prstGeom>
          <a:noFill/>
        </p:spPr>
        <p:txBody>
          <a:bodyPr wrap="square" rtlCol="0">
            <a:spAutoFit/>
          </a:bodyPr>
          <a:lstStyle/>
          <a:p>
            <a:r>
              <a:rPr kumimoji="1" lang="ja-JP" altLang="en-US" sz="1400" dirty="0"/>
              <a:t>大阪府石油コンビナート等防災</a:t>
            </a:r>
            <a:endParaRPr kumimoji="1" lang="en-US" altLang="ja-JP" sz="1400" dirty="0"/>
          </a:p>
          <a:p>
            <a:r>
              <a:rPr kumimoji="1" lang="ja-JP" altLang="en-US" sz="1400" dirty="0"/>
              <a:t>計画では、前頁の単独災害まとめ</a:t>
            </a:r>
            <a:r>
              <a:rPr lang="ja-JP" altLang="en-US" sz="1400" dirty="0"/>
              <a:t>だけではなく、さらにその次に</a:t>
            </a:r>
            <a:r>
              <a:rPr kumimoji="1" lang="ja-JP" altLang="en-US" sz="1400" dirty="0"/>
              <a:t>何が起こるかという連鎖的なシナリオ</a:t>
            </a:r>
            <a:r>
              <a:rPr lang="ja-JP" altLang="en-US" sz="1400" dirty="0"/>
              <a:t>について、災害事象ごと時系列に整理している</a:t>
            </a:r>
            <a:endParaRPr kumimoji="1" lang="en-US" altLang="ja-JP" sz="1400" dirty="0"/>
          </a:p>
        </p:txBody>
      </p:sp>
      <p:sp>
        <p:nvSpPr>
          <p:cNvPr id="9" name="テキスト ボックス 8">
            <a:extLst>
              <a:ext uri="{FF2B5EF4-FFF2-40B4-BE49-F238E27FC236}">
                <a16:creationId xmlns:a16="http://schemas.microsoft.com/office/drawing/2014/main" id="{6CA25814-5E58-453D-99D3-4C86E1739ACD}"/>
              </a:ext>
            </a:extLst>
          </p:cNvPr>
          <p:cNvSpPr txBox="1"/>
          <p:nvPr/>
        </p:nvSpPr>
        <p:spPr>
          <a:xfrm>
            <a:off x="9394167" y="3290809"/>
            <a:ext cx="2579298" cy="954107"/>
          </a:xfrm>
          <a:prstGeom prst="rect">
            <a:avLst/>
          </a:prstGeom>
          <a:noFill/>
        </p:spPr>
        <p:txBody>
          <a:bodyPr wrap="square" rtlCol="0">
            <a:spAutoFit/>
          </a:bodyPr>
          <a:lstStyle/>
          <a:p>
            <a:r>
              <a:rPr lang="ja-JP" altLang="en-US" sz="1400" dirty="0"/>
              <a:t>今回の調査業務で改めて単独災害をまとめたうえで連鎖と複合の考え方に基づいた被害想定シナリオ案を作成する</a:t>
            </a:r>
            <a:endParaRPr kumimoji="1" lang="ja-JP" altLang="en-US" sz="1400" dirty="0"/>
          </a:p>
        </p:txBody>
      </p:sp>
      <p:sp>
        <p:nvSpPr>
          <p:cNvPr id="10" name="テキスト ボックス 9">
            <a:extLst>
              <a:ext uri="{FF2B5EF4-FFF2-40B4-BE49-F238E27FC236}">
                <a16:creationId xmlns:a16="http://schemas.microsoft.com/office/drawing/2014/main" id="{29CA7117-B91C-43F7-95D9-98506BB0468A}"/>
              </a:ext>
            </a:extLst>
          </p:cNvPr>
          <p:cNvSpPr txBox="1"/>
          <p:nvPr/>
        </p:nvSpPr>
        <p:spPr>
          <a:xfrm>
            <a:off x="9394167" y="5033318"/>
            <a:ext cx="2475780" cy="1169551"/>
          </a:xfrm>
          <a:prstGeom prst="rect">
            <a:avLst/>
          </a:prstGeom>
          <a:noFill/>
        </p:spPr>
        <p:txBody>
          <a:bodyPr wrap="square" rtlCol="0">
            <a:spAutoFit/>
          </a:bodyPr>
          <a:lstStyle/>
          <a:p>
            <a:r>
              <a:rPr lang="ja-JP" altLang="en-US" sz="1400" dirty="0"/>
              <a:t>今回の作成にあたっては、</a:t>
            </a:r>
            <a:r>
              <a:rPr lang="ja-JP" altLang="en-US" sz="1400" b="1" dirty="0">
                <a:solidFill>
                  <a:srgbClr val="FF0000"/>
                </a:solidFill>
              </a:rPr>
              <a:t>南海トラフ巨大地震の半割れ（後発地震の発生による影響）をシナリオに加えて作成</a:t>
            </a:r>
            <a:r>
              <a:rPr lang="ja-JP" altLang="en-US" sz="1400" dirty="0"/>
              <a:t>する</a:t>
            </a:r>
            <a:endParaRPr kumimoji="1" lang="ja-JP" altLang="en-US" sz="1400" dirty="0"/>
          </a:p>
        </p:txBody>
      </p:sp>
      <p:sp>
        <p:nvSpPr>
          <p:cNvPr id="2" name="スライド番号プレースホルダー 1">
            <a:extLst>
              <a:ext uri="{FF2B5EF4-FFF2-40B4-BE49-F238E27FC236}">
                <a16:creationId xmlns:a16="http://schemas.microsoft.com/office/drawing/2014/main" id="{B001CCB4-6442-41E1-A3E0-E51AFE3D0B13}"/>
              </a:ext>
            </a:extLst>
          </p:cNvPr>
          <p:cNvSpPr>
            <a:spLocks noGrp="1"/>
          </p:cNvSpPr>
          <p:nvPr>
            <p:ph type="sldNum" sz="quarter" idx="16"/>
          </p:nvPr>
        </p:nvSpPr>
        <p:spPr>
          <a:xfrm>
            <a:off x="9287732" y="6364739"/>
            <a:ext cx="2743200" cy="365125"/>
          </a:xfrm>
        </p:spPr>
        <p:txBody>
          <a:bodyPr/>
          <a:lstStyle/>
          <a:p>
            <a:pPr>
              <a:defRPr/>
            </a:pPr>
            <a:fld id="{6A7DE672-D86C-4979-80C9-45C2135937D1}" type="slidenum">
              <a:rPr lang="en-US" altLang="ja-JP" smtClean="0"/>
              <a:pPr>
                <a:defRPr/>
              </a:pPr>
              <a:t>11</a:t>
            </a:fld>
            <a:endParaRPr lang="en-US" altLang="ja-JP" dirty="0"/>
          </a:p>
        </p:txBody>
      </p:sp>
    </p:spTree>
    <p:extLst>
      <p:ext uri="{BB962C8B-B14F-4D97-AF65-F5344CB8AC3E}">
        <p14:creationId xmlns:p14="http://schemas.microsoft.com/office/powerpoint/2010/main" val="93499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24000" y="1"/>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．定量評価を行う被害想定項目について</a:t>
            </a: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643195" y="775160"/>
            <a:ext cx="504970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a:solidFill>
                  <a:schemeClr val="tx1"/>
                </a:solidFill>
                <a:latin typeface="Meiryo UI" panose="020B0604030504040204" pitchFamily="50" charset="-128"/>
                <a:ea typeface="Meiryo UI" panose="020B0604030504040204" pitchFamily="50" charset="-128"/>
              </a:rPr>
              <a:t>2. </a:t>
            </a:r>
            <a:r>
              <a:rPr lang="ja-JP" altLang="en-US" dirty="0">
                <a:solidFill>
                  <a:schemeClr val="tx1"/>
                </a:solidFill>
                <a:latin typeface="Meiryo UI" panose="020B0604030504040204" pitchFamily="50" charset="-128"/>
                <a:ea typeface="Meiryo UI" panose="020B0604030504040204" pitchFamily="50" charset="-128"/>
              </a:rPr>
              <a:t>定量評価項目の被害想定算定手法（案）</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7" name="四角形: 角を丸くする 4">
            <a:extLst>
              <a:ext uri="{FF2B5EF4-FFF2-40B4-BE49-F238E27FC236}">
                <a16:creationId xmlns:a16="http://schemas.microsoft.com/office/drawing/2014/main" id="{19BBFD6E-6DD9-4E36-ABFA-FD53C743F566}"/>
              </a:ext>
            </a:extLst>
          </p:cNvPr>
          <p:cNvSpPr/>
          <p:nvPr/>
        </p:nvSpPr>
        <p:spPr>
          <a:xfrm>
            <a:off x="2074995" y="1347118"/>
            <a:ext cx="8311709" cy="4428843"/>
          </a:xfrm>
          <a:prstGeom prst="roundRect">
            <a:avLst>
              <a:gd name="adj" fmla="val 4497"/>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mj-ea"/>
              <a:buAutoNum type="circleNumDbPlain"/>
            </a:pPr>
            <a:r>
              <a:rPr lang="ja-JP" altLang="en-US" dirty="0">
                <a:latin typeface="Meiryo UI" panose="020B0604030504040204" pitchFamily="50" charset="-128"/>
                <a:ea typeface="Meiryo UI" panose="020B0604030504040204" pitchFamily="50" charset="-128"/>
              </a:rPr>
              <a:t>被害想定の</a:t>
            </a:r>
            <a:r>
              <a:rPr lang="ja-JP" altLang="en-US" b="1" dirty="0">
                <a:solidFill>
                  <a:srgbClr val="FF3300"/>
                </a:solidFill>
                <a:latin typeface="Meiryo UI" panose="020B0604030504040204" pitchFamily="50" charset="-128"/>
                <a:ea typeface="Meiryo UI" panose="020B0604030504040204" pitchFamily="50" charset="-128"/>
              </a:rPr>
              <a:t>算定式</a:t>
            </a:r>
            <a:r>
              <a:rPr lang="ja-JP" altLang="en-US" dirty="0">
                <a:latin typeface="Meiryo UI" panose="020B0604030504040204" pitchFamily="50" charset="-128"/>
                <a:ea typeface="Meiryo UI" panose="020B0604030504040204" pitchFamily="50" charset="-128"/>
              </a:rPr>
              <a:t>は、直下型地震・海溝型地震ともに、現在、内閣府が検討している、南海トラフ巨大地震の被害想定算定手法を用いることを基本とする。</a:t>
            </a:r>
            <a:endParaRPr lang="en-US" altLang="ja-JP" dirty="0">
              <a:latin typeface="Meiryo UI" panose="020B0604030504040204" pitchFamily="50" charset="-128"/>
              <a:ea typeface="Meiryo UI" panose="020B0604030504040204" pitchFamily="50" charset="-128"/>
            </a:endParaRPr>
          </a:p>
          <a:p>
            <a:pPr marL="342900" indent="-342900">
              <a:buFont typeface="+mj-ea"/>
              <a:buAutoNum type="circleNumDbPlain"/>
            </a:pPr>
            <a:endParaRPr lang="en-US" altLang="ja-JP" dirty="0">
              <a:latin typeface="Meiryo UI" panose="020B0604030504040204" pitchFamily="50" charset="-128"/>
              <a:ea typeface="Meiryo UI" panose="020B0604030504040204" pitchFamily="50" charset="-128"/>
            </a:endParaRPr>
          </a:p>
          <a:p>
            <a:pPr marL="342900" indent="-342900">
              <a:buFont typeface="+mj-ea"/>
              <a:buAutoNum type="circleNumDbPlain"/>
            </a:pPr>
            <a:r>
              <a:rPr lang="ja-JP" altLang="en-US" dirty="0">
                <a:latin typeface="Meiryo UI" panose="020B0604030504040204" pitchFamily="50" charset="-128"/>
                <a:ea typeface="Meiryo UI" panose="020B0604030504040204" pitchFamily="50" charset="-128"/>
              </a:rPr>
              <a:t>被害想定の前提となる</a:t>
            </a:r>
            <a:r>
              <a:rPr lang="ja-JP" altLang="en-US" b="1" dirty="0">
                <a:solidFill>
                  <a:srgbClr val="FF3300"/>
                </a:solidFill>
                <a:latin typeface="Meiryo UI" panose="020B0604030504040204" pitchFamily="50" charset="-128"/>
                <a:ea typeface="Meiryo UI" panose="020B0604030504040204" pitchFamily="50" charset="-128"/>
              </a:rPr>
              <a:t>ハザード（地震動予測・津波浸水想定等）は、全て大阪府が独自で計算したもの</a:t>
            </a:r>
            <a:r>
              <a:rPr lang="ja-JP" altLang="en-US" dirty="0">
                <a:latin typeface="Meiryo UI" panose="020B0604030504040204" pitchFamily="50" charset="-128"/>
                <a:ea typeface="Meiryo UI" panose="020B0604030504040204" pitchFamily="50" charset="-128"/>
              </a:rPr>
              <a:t>を使用する。</a:t>
            </a:r>
            <a:endParaRPr lang="en-US" altLang="ja-JP" dirty="0">
              <a:latin typeface="Meiryo UI" panose="020B0604030504040204" pitchFamily="50" charset="-128"/>
              <a:ea typeface="Meiryo UI" panose="020B0604030504040204" pitchFamily="50" charset="-128"/>
            </a:endParaRPr>
          </a:p>
          <a:p>
            <a:pPr marL="342900" indent="-342900">
              <a:buFont typeface="+mj-ea"/>
              <a:buAutoNum type="circleNumDbPlain"/>
            </a:pPr>
            <a:endParaRPr lang="en-US" altLang="ja-JP" dirty="0">
              <a:latin typeface="Meiryo UI" panose="020B0604030504040204" pitchFamily="50" charset="-128"/>
              <a:ea typeface="Meiryo UI" panose="020B0604030504040204" pitchFamily="50" charset="-128"/>
            </a:endParaRPr>
          </a:p>
          <a:p>
            <a:pPr marL="342900" indent="-342900">
              <a:buFont typeface="+mj-ea"/>
              <a:buAutoNum type="circleNumDbPlain"/>
            </a:pPr>
            <a:r>
              <a:rPr lang="ja-JP" altLang="en-US" dirty="0">
                <a:latin typeface="Meiryo UI" panose="020B0604030504040204" pitchFamily="50" charset="-128"/>
                <a:ea typeface="Meiryo UI" panose="020B0604030504040204" pitchFamily="50" charset="-128"/>
              </a:rPr>
              <a:t>算定式で使用する</a:t>
            </a:r>
            <a:r>
              <a:rPr lang="ja-JP" altLang="en-US" b="1" dirty="0">
                <a:solidFill>
                  <a:srgbClr val="FF3300"/>
                </a:solidFill>
                <a:latin typeface="Meiryo UI" panose="020B0604030504040204" pitchFamily="50" charset="-128"/>
                <a:ea typeface="Meiryo UI" panose="020B0604030504040204" pitchFamily="50" charset="-128"/>
              </a:rPr>
              <a:t>パラメータ（人口・建物データ等）は、大阪府が収集したデータ</a:t>
            </a:r>
            <a:r>
              <a:rPr lang="ja-JP" altLang="en-US" dirty="0">
                <a:latin typeface="Meiryo UI" panose="020B0604030504040204" pitchFamily="50" charset="-128"/>
                <a:ea typeface="Meiryo UI" panose="020B0604030504040204" pitchFamily="50" charset="-128"/>
              </a:rPr>
              <a:t>を使用する。</a:t>
            </a:r>
            <a:endParaRPr lang="en-US" altLang="ja-JP" dirty="0">
              <a:latin typeface="Meiryo UI" panose="020B0604030504040204" pitchFamily="50" charset="-128"/>
              <a:ea typeface="Meiryo UI" panose="020B0604030504040204" pitchFamily="50" charset="-128"/>
            </a:endParaRPr>
          </a:p>
          <a:p>
            <a:pPr marL="342900" indent="-342900">
              <a:buFont typeface="+mj-ea"/>
              <a:buAutoNum type="circleNumDbPlain"/>
            </a:pPr>
            <a:endParaRPr lang="en-US" altLang="ja-JP" dirty="0">
              <a:latin typeface="Meiryo UI" panose="020B0604030504040204" pitchFamily="50" charset="-128"/>
              <a:ea typeface="Meiryo UI" panose="020B0604030504040204" pitchFamily="50" charset="-128"/>
            </a:endParaRPr>
          </a:p>
          <a:p>
            <a:pPr marL="342900" indent="-342900">
              <a:buFont typeface="+mj-ea"/>
              <a:buAutoNum type="circleNumDbPlain"/>
            </a:pPr>
            <a:r>
              <a:rPr lang="ja-JP" altLang="en-US" dirty="0">
                <a:latin typeface="Meiryo UI" panose="020B0604030504040204" pitchFamily="50" charset="-128"/>
                <a:ea typeface="Meiryo UI" panose="020B0604030504040204" pitchFamily="50" charset="-128"/>
              </a:rPr>
              <a:t>算定式で使用するパラメータのうち、</a:t>
            </a:r>
            <a:r>
              <a:rPr lang="ja-JP" altLang="en-US" b="1" dirty="0">
                <a:solidFill>
                  <a:srgbClr val="FF3300"/>
                </a:solidFill>
                <a:latin typeface="Meiryo UI" panose="020B0604030504040204" pitchFamily="50" charset="-128"/>
                <a:ea typeface="Meiryo UI" panose="020B0604030504040204" pitchFamily="50" charset="-128"/>
              </a:rPr>
              <a:t>自助や共助の取組が進捗することで変化する項目については、③で用いたデータに加え、対策が進んだ場合の数値を設定</a:t>
            </a:r>
            <a:r>
              <a:rPr lang="ja-JP" altLang="en-US" dirty="0">
                <a:latin typeface="Meiryo UI" panose="020B0604030504040204" pitchFamily="50" charset="-128"/>
                <a:ea typeface="Meiryo UI" panose="020B0604030504040204" pitchFamily="50" charset="-128"/>
              </a:rPr>
              <a:t>して算定する。</a:t>
            </a:r>
            <a:endParaRPr lang="en-US" altLang="ja-JP"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3C49F24-45CF-4E65-B47A-E19D919FAF2F}"/>
              </a:ext>
            </a:extLst>
          </p:cNvPr>
          <p:cNvSpPr/>
          <p:nvPr/>
        </p:nvSpPr>
        <p:spPr>
          <a:xfrm>
            <a:off x="2811594" y="4755693"/>
            <a:ext cx="7406826" cy="755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Meiryo UI" panose="020B0604030504040204" pitchFamily="50" charset="-128"/>
                <a:ea typeface="Meiryo UI" panose="020B0604030504040204" pitchFamily="50" charset="-128"/>
              </a:rPr>
              <a:t>⇒　自助・共助による対策が進捗した場合の効果を数値化することで</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災害シナリオ等において利用する</a:t>
            </a:r>
            <a:endParaRPr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8" name="Group 16">
            <a:extLst>
              <a:ext uri="{FF2B5EF4-FFF2-40B4-BE49-F238E27FC236}">
                <a16:creationId xmlns:a16="http://schemas.microsoft.com/office/drawing/2014/main" id="{D7E21CF6-E894-45D1-B6B0-249EB78B2225}"/>
              </a:ext>
            </a:extLst>
          </p:cNvPr>
          <p:cNvGraphicFramePr>
            <a:graphicFrameLocks noGrp="1"/>
          </p:cNvGraphicFramePr>
          <p:nvPr>
            <p:extLst>
              <p:ext uri="{D42A27DB-BD31-4B8C-83A1-F6EECF244321}">
                <p14:modId xmlns:p14="http://schemas.microsoft.com/office/powerpoint/2010/main" val="3588338713"/>
              </p:ext>
            </p:extLst>
          </p:nvPr>
        </p:nvGraphicFramePr>
        <p:xfrm>
          <a:off x="7467382" y="5922916"/>
          <a:ext cx="2928340" cy="797169"/>
        </p:xfrm>
        <a:graphic>
          <a:graphicData uri="http://schemas.openxmlformats.org/drawingml/2006/table">
            <a:tbl>
              <a:tblPr/>
              <a:tblGrid>
                <a:gridCol w="2226170">
                  <a:extLst>
                    <a:ext uri="{9D8B030D-6E8A-4147-A177-3AD203B41FA5}">
                      <a16:colId xmlns:a16="http://schemas.microsoft.com/office/drawing/2014/main" val="20000"/>
                    </a:ext>
                  </a:extLst>
                </a:gridCol>
                <a:gridCol w="702170">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令和７年３月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17</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日（月）</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第４回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itchFamily="49" charset="-128"/>
                          <a:ea typeface="ＭＳ ゴシック" pitchFamily="49" charset="-128"/>
                        </a:rPr>
                        <a:t>地震津波災害対策等検討部会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資料２</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テキスト ボックス 1">
            <a:extLst>
              <a:ext uri="{FF2B5EF4-FFF2-40B4-BE49-F238E27FC236}">
                <a16:creationId xmlns:a16="http://schemas.microsoft.com/office/drawing/2014/main" id="{956BEB9C-2FFA-4033-8023-3B40291B0612}"/>
              </a:ext>
            </a:extLst>
          </p:cNvPr>
          <p:cNvSpPr txBox="1"/>
          <p:nvPr/>
        </p:nvSpPr>
        <p:spPr>
          <a:xfrm>
            <a:off x="9382232" y="59890"/>
            <a:ext cx="2723823" cy="369332"/>
          </a:xfrm>
          <a:prstGeom prst="rect">
            <a:avLst/>
          </a:prstGeom>
          <a:solidFill>
            <a:srgbClr val="FFFF00"/>
          </a:solidFill>
        </p:spPr>
        <p:txBody>
          <a:bodyPr wrap="none" rtlCol="0">
            <a:spAutoFit/>
          </a:bodyPr>
          <a:lstStyle/>
          <a:p>
            <a:r>
              <a:rPr kumimoji="1" lang="ja-JP" altLang="en-US" dirty="0">
                <a:solidFill>
                  <a:srgbClr val="FF0000"/>
                </a:solidFill>
              </a:rPr>
              <a:t>大阪府における検討状況</a:t>
            </a:r>
          </a:p>
        </p:txBody>
      </p:sp>
      <p:sp>
        <p:nvSpPr>
          <p:cNvPr id="5" name="正方形/長方形 4">
            <a:extLst>
              <a:ext uri="{FF2B5EF4-FFF2-40B4-BE49-F238E27FC236}">
                <a16:creationId xmlns:a16="http://schemas.microsoft.com/office/drawing/2014/main" id="{90B2396B-C5B9-43B2-955C-D8D8B24461DD}"/>
              </a:ext>
            </a:extLst>
          </p:cNvPr>
          <p:cNvSpPr/>
          <p:nvPr/>
        </p:nvSpPr>
        <p:spPr>
          <a:xfrm>
            <a:off x="1524000" y="2095837"/>
            <a:ext cx="9545903" cy="9386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6505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14556D5-9EB1-4AF9-B986-BF02B99F9E33}"/>
              </a:ext>
            </a:extLst>
          </p:cNvPr>
          <p:cNvSpPr>
            <a:spLocks noGrp="1"/>
          </p:cNvSpPr>
          <p:nvPr>
            <p:ph type="sldNum" sz="quarter" idx="12"/>
          </p:nvPr>
        </p:nvSpPr>
        <p:spPr/>
        <p:txBody>
          <a:bodyPr/>
          <a:lstStyle/>
          <a:p>
            <a:fld id="{1268E50D-B1EA-4F32-A6B8-292A72B352B7}" type="slidenum">
              <a:rPr kumimoji="1" lang="ja-JP" altLang="en-US" smtClean="0"/>
              <a:t>2</a:t>
            </a:fld>
            <a:endParaRPr kumimoji="1" lang="ja-JP" altLang="en-US"/>
          </a:p>
        </p:txBody>
      </p:sp>
      <p:sp>
        <p:nvSpPr>
          <p:cNvPr id="16" name="テキスト ボックス 15">
            <a:extLst>
              <a:ext uri="{FF2B5EF4-FFF2-40B4-BE49-F238E27FC236}">
                <a16:creationId xmlns:a16="http://schemas.microsoft.com/office/drawing/2014/main" id="{52ED7791-2F96-4C58-84A6-15567C0E3E9D}"/>
              </a:ext>
            </a:extLst>
          </p:cNvPr>
          <p:cNvSpPr txBox="1"/>
          <p:nvPr/>
        </p:nvSpPr>
        <p:spPr>
          <a:xfrm>
            <a:off x="391183" y="4371283"/>
            <a:ext cx="5493812" cy="2308324"/>
          </a:xfrm>
          <a:prstGeom prst="rect">
            <a:avLst/>
          </a:prstGeom>
          <a:noFill/>
          <a:ln>
            <a:solidFill>
              <a:srgbClr val="002060"/>
            </a:solidFill>
          </a:ln>
        </p:spPr>
        <p:txBody>
          <a:bodyPr wrap="none" rtlCol="0">
            <a:spAutoFit/>
          </a:bodyPr>
          <a:lstStyle/>
          <a:p>
            <a:r>
              <a:rPr kumimoji="1" lang="ja-JP" altLang="en-US" b="1" dirty="0"/>
              <a:t>🔥石油コンビナートに関すること</a:t>
            </a:r>
            <a:endParaRPr kumimoji="1" lang="en-US" altLang="ja-JP" b="1" dirty="0"/>
          </a:p>
          <a:p>
            <a:r>
              <a:rPr kumimoji="1" lang="ja-JP" altLang="en-US" dirty="0"/>
              <a:t>・被害拡大を抑止する対策が実施されており、</a:t>
            </a:r>
            <a:endParaRPr kumimoji="1" lang="en-US" altLang="ja-JP" dirty="0"/>
          </a:p>
          <a:p>
            <a:r>
              <a:rPr lang="ja-JP" altLang="en-US" dirty="0"/>
              <a:t>　</a:t>
            </a:r>
            <a:r>
              <a:rPr kumimoji="1" lang="ja-JP" altLang="en-US" dirty="0"/>
              <a:t>基本的には人命に影響を与えるような被害拡大は</a:t>
            </a:r>
            <a:endParaRPr kumimoji="1" lang="en-US" altLang="ja-JP" dirty="0"/>
          </a:p>
          <a:p>
            <a:r>
              <a:rPr lang="ja-JP" altLang="en-US" dirty="0"/>
              <a:t>　生じないと考えれられる</a:t>
            </a:r>
            <a:endParaRPr lang="en-US" altLang="ja-JP" dirty="0"/>
          </a:p>
          <a:p>
            <a:r>
              <a:rPr kumimoji="1" lang="ja-JP" altLang="en-US" dirty="0"/>
              <a:t>・周辺に市街地がある場合には影響が及ぶ可能性</a:t>
            </a:r>
            <a:endParaRPr kumimoji="1" lang="en-US" altLang="ja-JP" dirty="0"/>
          </a:p>
          <a:p>
            <a:r>
              <a:rPr lang="ja-JP" altLang="en-US" dirty="0"/>
              <a:t>・前回想定から流出する施設や破損等の想定は減少</a:t>
            </a:r>
            <a:endParaRPr lang="en-US" altLang="ja-JP" dirty="0"/>
          </a:p>
          <a:p>
            <a:r>
              <a:rPr lang="ja-JP" altLang="en-US" dirty="0"/>
              <a:t>・先発地震による被害復旧ができていないまま</a:t>
            </a:r>
            <a:endParaRPr lang="en-US" altLang="ja-JP" dirty="0"/>
          </a:p>
          <a:p>
            <a:r>
              <a:rPr kumimoji="1" lang="ja-JP" altLang="en-US" dirty="0"/>
              <a:t>　後発地震を受けることで被害が拡大する</a:t>
            </a:r>
          </a:p>
        </p:txBody>
      </p:sp>
      <p:sp>
        <p:nvSpPr>
          <p:cNvPr id="17" name="テキスト ボックス 16">
            <a:extLst>
              <a:ext uri="{FF2B5EF4-FFF2-40B4-BE49-F238E27FC236}">
                <a16:creationId xmlns:a16="http://schemas.microsoft.com/office/drawing/2014/main" id="{D08DDA05-0B56-4C06-BCF8-0F8703736941}"/>
              </a:ext>
            </a:extLst>
          </p:cNvPr>
          <p:cNvSpPr txBox="1"/>
          <p:nvPr/>
        </p:nvSpPr>
        <p:spPr>
          <a:xfrm>
            <a:off x="6197704" y="4359957"/>
            <a:ext cx="5534510" cy="2308324"/>
          </a:xfrm>
          <a:prstGeom prst="rect">
            <a:avLst/>
          </a:prstGeom>
          <a:noFill/>
          <a:ln>
            <a:solidFill>
              <a:srgbClr val="002060"/>
            </a:solidFill>
          </a:ln>
        </p:spPr>
        <p:txBody>
          <a:bodyPr wrap="square" rtlCol="0">
            <a:spAutoFit/>
          </a:bodyPr>
          <a:lstStyle/>
          <a:p>
            <a:r>
              <a:rPr lang="ja-JP" altLang="en-US" b="1" dirty="0"/>
              <a:t>✈空港（関西国際空港）</a:t>
            </a:r>
            <a:r>
              <a:rPr kumimoji="1" lang="ja-JP" altLang="en-US" b="1" dirty="0"/>
              <a:t>に関すること</a:t>
            </a:r>
            <a:endParaRPr kumimoji="1" lang="en-US" altLang="ja-JP" b="1" dirty="0"/>
          </a:p>
          <a:p>
            <a:r>
              <a:rPr kumimoji="1" lang="ja-JP" altLang="en-US" dirty="0"/>
              <a:t>・ターミナルビルは倒壊等の恐れは少ない</a:t>
            </a:r>
            <a:endParaRPr kumimoji="1" lang="en-US" altLang="ja-JP" dirty="0"/>
          </a:p>
          <a:p>
            <a:r>
              <a:rPr lang="ja-JP" altLang="en-US" dirty="0"/>
              <a:t>・管制塔等は機能継続が可能</a:t>
            </a:r>
            <a:endParaRPr lang="en-US" altLang="ja-JP" dirty="0"/>
          </a:p>
          <a:p>
            <a:r>
              <a:rPr lang="ja-JP" altLang="en-US" dirty="0"/>
              <a:t>・必要に応じて更なる耐震性の向上を図る</a:t>
            </a:r>
            <a:endParaRPr lang="en-US" altLang="ja-JP" dirty="0"/>
          </a:p>
          <a:p>
            <a:r>
              <a:rPr kumimoji="1" lang="ja-JP" altLang="en-US" dirty="0"/>
              <a:t>・滑走路では一部で液状化可能性＝中～高</a:t>
            </a:r>
            <a:endParaRPr kumimoji="1" lang="en-US" altLang="ja-JP" dirty="0"/>
          </a:p>
          <a:p>
            <a:r>
              <a:rPr kumimoji="1" lang="ja-JP" altLang="en-US" dirty="0"/>
              <a:t>・先発地震により欠航等で大量の帰宅困難者が発生</a:t>
            </a:r>
            <a:endParaRPr kumimoji="1" lang="en-US" altLang="ja-JP" dirty="0"/>
          </a:p>
          <a:p>
            <a:r>
              <a:rPr lang="ja-JP" altLang="en-US" dirty="0"/>
              <a:t>・先発地震による被害復旧ができていないまま</a:t>
            </a:r>
            <a:endParaRPr lang="en-US" altLang="ja-JP" dirty="0"/>
          </a:p>
          <a:p>
            <a:r>
              <a:rPr kumimoji="1" lang="ja-JP" altLang="en-US" dirty="0"/>
              <a:t>　後発地震を受けることで被害が拡大する</a:t>
            </a:r>
          </a:p>
        </p:txBody>
      </p:sp>
      <p:sp>
        <p:nvSpPr>
          <p:cNvPr id="4" name="テキスト ボックス 3">
            <a:extLst>
              <a:ext uri="{FF2B5EF4-FFF2-40B4-BE49-F238E27FC236}">
                <a16:creationId xmlns:a16="http://schemas.microsoft.com/office/drawing/2014/main" id="{E29B5CE1-538E-4398-9A9D-1A99DCA360C0}"/>
              </a:ext>
            </a:extLst>
          </p:cNvPr>
          <p:cNvSpPr txBox="1"/>
          <p:nvPr/>
        </p:nvSpPr>
        <p:spPr>
          <a:xfrm>
            <a:off x="327869" y="3990625"/>
            <a:ext cx="3877985" cy="369332"/>
          </a:xfrm>
          <a:prstGeom prst="rect">
            <a:avLst/>
          </a:prstGeom>
          <a:noFill/>
        </p:spPr>
        <p:txBody>
          <a:bodyPr wrap="none" rtlCol="0">
            <a:spAutoFit/>
          </a:bodyPr>
          <a:lstStyle/>
          <a:p>
            <a:r>
              <a:rPr kumimoji="1" lang="en-US" altLang="ja-JP" dirty="0"/>
              <a:t>【</a:t>
            </a:r>
            <a:r>
              <a:rPr kumimoji="1" lang="ja-JP" altLang="en-US" dirty="0"/>
              <a:t>報告書の記載事項（主なもの）</a:t>
            </a:r>
            <a:r>
              <a:rPr kumimoji="1" lang="en-US" altLang="ja-JP" dirty="0"/>
              <a:t>】</a:t>
            </a:r>
            <a:endParaRPr kumimoji="1" lang="ja-JP" altLang="en-US" dirty="0"/>
          </a:p>
        </p:txBody>
      </p:sp>
      <p:graphicFrame>
        <p:nvGraphicFramePr>
          <p:cNvPr id="18" name="表 18">
            <a:extLst>
              <a:ext uri="{FF2B5EF4-FFF2-40B4-BE49-F238E27FC236}">
                <a16:creationId xmlns:a16="http://schemas.microsoft.com/office/drawing/2014/main" id="{2E1B41DE-FBE2-47CE-BA80-EEC88ADA8E5F}"/>
              </a:ext>
            </a:extLst>
          </p:cNvPr>
          <p:cNvGraphicFramePr>
            <a:graphicFrameLocks noGrp="1"/>
          </p:cNvGraphicFramePr>
          <p:nvPr>
            <p:extLst>
              <p:ext uri="{D42A27DB-BD31-4B8C-83A1-F6EECF244321}">
                <p14:modId xmlns:p14="http://schemas.microsoft.com/office/powerpoint/2010/main" val="4159016557"/>
              </p:ext>
            </p:extLst>
          </p:nvPr>
        </p:nvGraphicFramePr>
        <p:xfrm>
          <a:off x="227562" y="678181"/>
          <a:ext cx="11504652" cy="3218018"/>
        </p:xfrm>
        <a:graphic>
          <a:graphicData uri="http://schemas.openxmlformats.org/drawingml/2006/table">
            <a:tbl>
              <a:tblPr firstRow="1" bandRow="1">
                <a:tableStyleId>{5C22544A-7EE6-4342-B048-85BDC9FD1C3A}</a:tableStyleId>
              </a:tblPr>
              <a:tblGrid>
                <a:gridCol w="2029077">
                  <a:extLst>
                    <a:ext uri="{9D8B030D-6E8A-4147-A177-3AD203B41FA5}">
                      <a16:colId xmlns:a16="http://schemas.microsoft.com/office/drawing/2014/main" val="3270184841"/>
                    </a:ext>
                  </a:extLst>
                </a:gridCol>
                <a:gridCol w="5167618">
                  <a:extLst>
                    <a:ext uri="{9D8B030D-6E8A-4147-A177-3AD203B41FA5}">
                      <a16:colId xmlns:a16="http://schemas.microsoft.com/office/drawing/2014/main" val="2648549907"/>
                    </a:ext>
                  </a:extLst>
                </a:gridCol>
                <a:gridCol w="4307957">
                  <a:extLst>
                    <a:ext uri="{9D8B030D-6E8A-4147-A177-3AD203B41FA5}">
                      <a16:colId xmlns:a16="http://schemas.microsoft.com/office/drawing/2014/main" val="3152630463"/>
                    </a:ext>
                  </a:extLst>
                </a:gridCol>
              </a:tblGrid>
              <a:tr h="354370">
                <a:tc gridSpan="3">
                  <a:txBody>
                    <a:bodyPr/>
                    <a:lstStyle/>
                    <a:p>
                      <a:r>
                        <a:rPr kumimoji="1" lang="ja-JP" altLang="en-US" sz="1800" dirty="0"/>
                        <a:t>南海トラフ巨大地震の被害想定に係る報告書（</a:t>
                      </a:r>
                      <a:r>
                        <a:rPr kumimoji="1" lang="en-US" altLang="ja-JP" sz="1800" dirty="0"/>
                        <a:t>R7.3.31</a:t>
                      </a:r>
                      <a:r>
                        <a:rPr kumimoji="1" lang="ja-JP" altLang="en-US" sz="1800" dirty="0"/>
                        <a:t>）</a:t>
                      </a:r>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127014125"/>
                  </a:ext>
                </a:extLst>
              </a:tr>
              <a:tr h="324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t>変更点</a:t>
                      </a:r>
                      <a:endParaRPr lang="en-US" altLang="ja-JP" sz="16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t>変更の詳細</a:t>
                      </a:r>
                      <a:endParaRPr kumimoji="1" lang="en-US" altLang="ja-JP" sz="1600" b="1" dirty="0"/>
                    </a:p>
                  </a:txBody>
                  <a:tcPr/>
                </a:tc>
                <a:tc>
                  <a:txBody>
                    <a:bodyPr/>
                    <a:lstStyle/>
                    <a:p>
                      <a:pPr algn="ctr"/>
                      <a:r>
                        <a:rPr kumimoji="1" lang="ja-JP" altLang="en-US" sz="1600" b="1" dirty="0"/>
                        <a:t>結果</a:t>
                      </a:r>
                    </a:p>
                  </a:txBody>
                  <a:tcPr/>
                </a:tc>
                <a:extLst>
                  <a:ext uri="{0D108BD9-81ED-4DB2-BD59-A6C34878D82A}">
                    <a16:rowId xmlns:a16="http://schemas.microsoft.com/office/drawing/2014/main" val="1141856144"/>
                  </a:ext>
                </a:extLst>
              </a:tr>
              <a:tr h="7161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t>①</a:t>
                      </a:r>
                      <a:r>
                        <a:rPr lang="ja-JP" altLang="en-US" sz="1600" dirty="0">
                          <a:solidFill>
                            <a:schemeClr val="tx1"/>
                          </a:solidFill>
                        </a:rPr>
                        <a:t>使用モデルの変更</a:t>
                      </a:r>
                      <a:endParaRPr lang="en-US" altLang="ja-JP" sz="1600" dirty="0">
                        <a:solidFill>
                          <a:schemeClr val="tx1"/>
                        </a:solidFill>
                      </a:endParaRPr>
                    </a:p>
                  </a:txBody>
                  <a:tcPr/>
                </a:tc>
                <a:tc>
                  <a:txBody>
                    <a:bodyPr/>
                    <a:lstStyle/>
                    <a:p>
                      <a:r>
                        <a:rPr kumimoji="1" lang="ja-JP" altLang="en-US" sz="1600" dirty="0"/>
                        <a:t>・</a:t>
                      </a:r>
                      <a:r>
                        <a:rPr lang="ja-JP" altLang="en-US" sz="1600" dirty="0"/>
                        <a:t>等高線モデル⇒レーザー測量モデルへの変更</a:t>
                      </a:r>
                      <a:endParaRPr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　＝地形データの高精度化、地盤データを更新</a:t>
                      </a:r>
                      <a:endParaRPr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dirty="0"/>
                        <a:t>※</a:t>
                      </a:r>
                      <a:r>
                        <a:rPr kumimoji="1" lang="ja-JP" altLang="en-US" sz="1050" dirty="0"/>
                        <a:t>強震断層モデル及び津波断層モデルに変更なし</a:t>
                      </a:r>
                      <a:endParaRPr kumimoji="1" lang="en-US" altLang="ja-JP"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sng" dirty="0"/>
                        <a:t>津波浸水範囲＋震度分布が変化</a:t>
                      </a:r>
                      <a:endParaRPr kumimoji="1" lang="en-US" altLang="ja-JP" sz="1600" b="1" u="sng" dirty="0"/>
                    </a:p>
                    <a:p>
                      <a:endParaRPr kumimoji="1" lang="ja-JP" altLang="en-US" dirty="0"/>
                    </a:p>
                  </a:txBody>
                  <a:tcPr/>
                </a:tc>
                <a:extLst>
                  <a:ext uri="{0D108BD9-81ED-4DB2-BD59-A6C34878D82A}">
                    <a16:rowId xmlns:a16="http://schemas.microsoft.com/office/drawing/2014/main" val="3679584548"/>
                  </a:ext>
                </a:extLst>
              </a:tr>
              <a:tr h="888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②防災対策や社会状況等の変化</a:t>
                      </a:r>
                      <a:endParaRPr kumimoji="1" lang="en-US" altLang="ja-JP" sz="1600" dirty="0"/>
                    </a:p>
                    <a:p>
                      <a:endParaRPr kumimoji="1" lang="ja-JP" altLang="en-US" dirty="0"/>
                    </a:p>
                  </a:txBody>
                  <a:tcPr/>
                </a:tc>
                <a:tc>
                  <a:txBody>
                    <a:bodyPr/>
                    <a:lstStyle/>
                    <a:p>
                      <a:r>
                        <a:rPr lang="ja-JP" altLang="en-US" sz="1600" dirty="0"/>
                        <a:t>・建物の耐震化率や海岸堤防の整備率の向上</a:t>
                      </a:r>
                      <a:endParaRPr lang="en-US" altLang="ja-JP" sz="1600" dirty="0"/>
                    </a:p>
                    <a:p>
                      <a:r>
                        <a:rPr lang="ja-JP" altLang="en-US" sz="1600" dirty="0"/>
                        <a:t>・防災意識の向上、人口動態やライフスタイルの変化</a:t>
                      </a:r>
                      <a:endParaRPr kumimoji="1" lang="ja-JP" altLang="en-US" sz="1600" dirty="0"/>
                    </a:p>
                    <a:p>
                      <a:endParaRPr kumimoji="1" lang="ja-JP" altLang="en-US" sz="1600" dirty="0"/>
                    </a:p>
                  </a:txBody>
                  <a:tcPr/>
                </a:tc>
                <a:tc>
                  <a:txBody>
                    <a:bodyPr/>
                    <a:lstStyle/>
                    <a:p>
                      <a:r>
                        <a:rPr lang="ja-JP" altLang="en-US" sz="1600" b="1" u="sng" dirty="0"/>
                        <a:t>これまでの対策の効果は一定程度あるものの、強い揺れや津波が広域で発生することにより、</a:t>
                      </a:r>
                      <a:r>
                        <a:rPr kumimoji="1" lang="ja-JP" altLang="en-US" sz="1600" b="1" u="sng" dirty="0"/>
                        <a:t>甚大な被害が発生</a:t>
                      </a:r>
                      <a:endParaRPr kumimoji="1" lang="en-US" altLang="ja-JP" sz="1600" b="1" u="sng" dirty="0"/>
                    </a:p>
                  </a:txBody>
                  <a:tcPr/>
                </a:tc>
                <a:extLst>
                  <a:ext uri="{0D108BD9-81ED-4DB2-BD59-A6C34878D82A}">
                    <a16:rowId xmlns:a16="http://schemas.microsoft.com/office/drawing/2014/main" val="579454691"/>
                  </a:ext>
                </a:extLst>
              </a:tr>
              <a:tr h="888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rPr>
                        <a:t>③時間差をおいて発生する地震の影響</a:t>
                      </a:r>
                      <a:r>
                        <a:rPr kumimoji="1" lang="ja-JP" altLang="en-US" sz="1600" b="0" dirty="0">
                          <a:solidFill>
                            <a:schemeClr val="tx1"/>
                          </a:solidFill>
                        </a:rPr>
                        <a:t>　</a:t>
                      </a:r>
                      <a:endParaRPr kumimoji="1" lang="en-US" altLang="ja-JP" sz="16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rPr>
                        <a:t>　☝新たな視点</a:t>
                      </a:r>
                      <a:endParaRPr kumimoji="1" lang="en-US" altLang="ja-JP" sz="16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・半割れによる後発地震への注意等を踏まえた想定</a:t>
                      </a:r>
                    </a:p>
                    <a:p>
                      <a:endParaRPr kumimoji="1" lang="ja-JP" altLang="en-US" sz="1600" dirty="0"/>
                    </a:p>
                  </a:txBody>
                  <a:tcPr/>
                </a:tc>
                <a:tc>
                  <a:txBody>
                    <a:bodyPr/>
                    <a:lstStyle/>
                    <a:p>
                      <a:r>
                        <a:rPr lang="ja-JP" altLang="en-US" sz="1600" b="1" u="sng" dirty="0"/>
                        <a:t>南海トラフ地震臨時情報や、後発地震発生までの時間を最大限活用して</a:t>
                      </a:r>
                      <a:r>
                        <a:rPr kumimoji="1" lang="ja-JP" altLang="en-US" sz="1600" b="1" u="sng" dirty="0"/>
                        <a:t>適切な対策・対応をとることが必要</a:t>
                      </a:r>
                      <a:endParaRPr kumimoji="1" lang="en-US" altLang="ja-JP" sz="1600" b="1" u="sng" dirty="0"/>
                    </a:p>
                  </a:txBody>
                  <a:tcPr/>
                </a:tc>
                <a:extLst>
                  <a:ext uri="{0D108BD9-81ED-4DB2-BD59-A6C34878D82A}">
                    <a16:rowId xmlns:a16="http://schemas.microsoft.com/office/drawing/2014/main" val="1824532174"/>
                  </a:ext>
                </a:extLst>
              </a:tr>
            </a:tbl>
          </a:graphicData>
        </a:graphic>
      </p:graphicFrame>
      <p:sp>
        <p:nvSpPr>
          <p:cNvPr id="8" name="正方形/長方形 7">
            <a:extLst>
              <a:ext uri="{FF2B5EF4-FFF2-40B4-BE49-F238E27FC236}">
                <a16:creationId xmlns:a16="http://schemas.microsoft.com/office/drawing/2014/main" id="{466543DA-93D0-408F-A847-7C7975D09CA3}"/>
              </a:ext>
            </a:extLst>
          </p:cNvPr>
          <p:cNvSpPr/>
          <p:nvPr/>
        </p:nvSpPr>
        <p:spPr bwMode="gray">
          <a:xfrm>
            <a:off x="95755" y="61642"/>
            <a:ext cx="12000489" cy="582178"/>
          </a:xfrm>
          <a:prstGeom prst="rect">
            <a:avLst/>
          </a:prstGeom>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ＭＳ ゴシック" panose="020B0609070205080204" pitchFamily="49" charset="-128"/>
                <a:ea typeface="ＭＳ ゴシック" panose="020B0609070205080204" pitchFamily="49" charset="-128"/>
              </a:rPr>
              <a:t>　１　国の報告概要　</a:t>
            </a:r>
          </a:p>
        </p:txBody>
      </p:sp>
    </p:spTree>
    <p:extLst>
      <p:ext uri="{BB962C8B-B14F-4D97-AF65-F5344CB8AC3E}">
        <p14:creationId xmlns:p14="http://schemas.microsoft.com/office/powerpoint/2010/main" val="178074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CB1A7B-7BBF-4DE8-BB6A-99D44791D108}"/>
              </a:ext>
            </a:extLst>
          </p:cNvPr>
          <p:cNvSpPr>
            <a:spLocks noGrp="1"/>
          </p:cNvSpPr>
          <p:nvPr>
            <p:ph type="sldNum" sz="quarter" idx="12"/>
          </p:nvPr>
        </p:nvSpPr>
        <p:spPr>
          <a:xfrm>
            <a:off x="9353044" y="6425079"/>
            <a:ext cx="2743200" cy="365125"/>
          </a:xfrm>
        </p:spPr>
        <p:txBody>
          <a:bodyPr/>
          <a:lstStyle/>
          <a:p>
            <a:fld id="{1268E50D-B1EA-4F32-A6B8-292A72B352B7}" type="slidenum">
              <a:rPr kumimoji="1" lang="ja-JP" altLang="en-US" smtClean="0"/>
              <a:t>3</a:t>
            </a:fld>
            <a:endParaRPr kumimoji="1" lang="ja-JP" altLang="en-US"/>
          </a:p>
        </p:txBody>
      </p:sp>
      <p:sp>
        <p:nvSpPr>
          <p:cNvPr id="3" name="正方形/長方形 2">
            <a:extLst>
              <a:ext uri="{FF2B5EF4-FFF2-40B4-BE49-F238E27FC236}">
                <a16:creationId xmlns:a16="http://schemas.microsoft.com/office/drawing/2014/main" id="{8310C7B0-1A6F-46C9-8D94-91D55696270B}"/>
              </a:ext>
            </a:extLst>
          </p:cNvPr>
          <p:cNvSpPr/>
          <p:nvPr/>
        </p:nvSpPr>
        <p:spPr bwMode="gray">
          <a:xfrm>
            <a:off x="95755" y="61642"/>
            <a:ext cx="12000489" cy="564715"/>
          </a:xfrm>
          <a:prstGeom prst="rect">
            <a:avLst/>
          </a:prstGeom>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ＭＳ ゴシック" panose="020B0609070205080204" pitchFamily="49" charset="-128"/>
                <a:ea typeface="ＭＳ ゴシック" panose="020B0609070205080204" pitchFamily="49" charset="-128"/>
              </a:rPr>
              <a:t>　２　府の検討概要　</a:t>
            </a:r>
          </a:p>
        </p:txBody>
      </p:sp>
      <p:sp>
        <p:nvSpPr>
          <p:cNvPr id="4" name="テキスト ボックス 3">
            <a:extLst>
              <a:ext uri="{FF2B5EF4-FFF2-40B4-BE49-F238E27FC236}">
                <a16:creationId xmlns:a16="http://schemas.microsoft.com/office/drawing/2014/main" id="{BCF0A4BA-E631-4326-8BC3-62B2FBF35880}"/>
              </a:ext>
            </a:extLst>
          </p:cNvPr>
          <p:cNvSpPr txBox="1"/>
          <p:nvPr/>
        </p:nvSpPr>
        <p:spPr>
          <a:xfrm>
            <a:off x="279684" y="4580883"/>
            <a:ext cx="11740318" cy="523220"/>
          </a:xfrm>
          <a:prstGeom prst="rect">
            <a:avLst/>
          </a:prstGeom>
          <a:noFill/>
        </p:spPr>
        <p:txBody>
          <a:bodyPr wrap="square" rtlCol="0">
            <a:spAutoFit/>
          </a:bodyPr>
          <a:lstStyle/>
          <a:p>
            <a:r>
              <a:rPr kumimoji="1" lang="ja-JP" altLang="en-US" sz="1400" b="1" u="sng" dirty="0"/>
              <a:t>石油コンビナート等災害防止法（石災法）第</a:t>
            </a:r>
            <a:r>
              <a:rPr kumimoji="1" lang="en-US" altLang="ja-JP" sz="1400" b="1" u="sng" dirty="0"/>
              <a:t>31</a:t>
            </a:r>
            <a:r>
              <a:rPr kumimoji="1" lang="ja-JP" altLang="en-US" sz="1400" b="1" u="sng" dirty="0"/>
              <a:t>条</a:t>
            </a:r>
            <a:endParaRPr kumimoji="1" lang="en-US" altLang="ja-JP" sz="1400" b="1" u="sng" dirty="0"/>
          </a:p>
          <a:p>
            <a:r>
              <a:rPr lang="ja-JP" altLang="en-US" sz="1400" dirty="0"/>
              <a:t>防災本部は、石油コンビナート等防災計画を作成し、及び毎年これに検討を加え、必要があると</a:t>
            </a:r>
            <a:r>
              <a:rPr kumimoji="1" lang="ja-JP" altLang="en-US" sz="1400" dirty="0"/>
              <a:t>認めるときは、これを修正しなければならない</a:t>
            </a:r>
          </a:p>
        </p:txBody>
      </p:sp>
      <p:sp>
        <p:nvSpPr>
          <p:cNvPr id="14" name="テキスト ボックス 13">
            <a:extLst>
              <a:ext uri="{FF2B5EF4-FFF2-40B4-BE49-F238E27FC236}">
                <a16:creationId xmlns:a16="http://schemas.microsoft.com/office/drawing/2014/main" id="{71BAFE6B-BF26-41FB-A043-35BE2A7AB582}"/>
              </a:ext>
            </a:extLst>
          </p:cNvPr>
          <p:cNvSpPr txBox="1"/>
          <p:nvPr/>
        </p:nvSpPr>
        <p:spPr>
          <a:xfrm>
            <a:off x="279684" y="5177307"/>
            <a:ext cx="11740318" cy="954107"/>
          </a:xfrm>
          <a:prstGeom prst="rect">
            <a:avLst/>
          </a:prstGeom>
          <a:noFill/>
        </p:spPr>
        <p:txBody>
          <a:bodyPr wrap="square" rtlCol="0">
            <a:spAutoFit/>
          </a:bodyPr>
          <a:lstStyle/>
          <a:p>
            <a:r>
              <a:rPr lang="en-US" altLang="ja-JP" sz="1400" dirty="0"/>
              <a:t>【</a:t>
            </a:r>
            <a:r>
              <a:rPr lang="ja-JP" altLang="en-US" sz="1400" dirty="0"/>
              <a:t>災害の想定について</a:t>
            </a:r>
            <a:r>
              <a:rPr lang="en-US" altLang="ja-JP" sz="1400" dirty="0"/>
              <a:t>】</a:t>
            </a:r>
          </a:p>
          <a:p>
            <a:r>
              <a:rPr lang="ja-JP" altLang="en-US" sz="1400" dirty="0"/>
              <a:t>　石災法第</a:t>
            </a:r>
            <a:r>
              <a:rPr lang="en-US" altLang="ja-JP" sz="1400" dirty="0"/>
              <a:t>31</a:t>
            </a:r>
            <a:r>
              <a:rPr lang="ja-JP" altLang="en-US" sz="1400" dirty="0"/>
              <a:t>条第２項により石油コンビナート等防災計画に「災害の想定に関すること」を掲げるよう定められており、それに基づき消防庁が</a:t>
            </a:r>
            <a:endParaRPr lang="en-US" altLang="ja-JP" sz="1400" dirty="0"/>
          </a:p>
          <a:p>
            <a:r>
              <a:rPr lang="ja-JP" altLang="en-US" sz="1400" dirty="0"/>
              <a:t>　指針を作成（</a:t>
            </a:r>
            <a:r>
              <a:rPr kumimoji="1" lang="ja-JP" altLang="en-US" sz="1400" dirty="0"/>
              <a:t>石油コンビナートの防災アセスメント指針（以下、「指針」）</a:t>
            </a:r>
            <a:endParaRPr kumimoji="1" lang="en-US" altLang="ja-JP" sz="1400" dirty="0"/>
          </a:p>
          <a:p>
            <a:r>
              <a:rPr lang="ja-JP" altLang="en-US" sz="1400" dirty="0"/>
              <a:t>　⇒</a:t>
            </a:r>
            <a:r>
              <a:rPr lang="ja-JP" altLang="en-US" sz="1400" b="1" dirty="0"/>
              <a:t>石油コンビナート等防災計画策定（修正）時に指針を参考に災害想定を作成することとされている</a:t>
            </a:r>
            <a:endParaRPr lang="en-US" altLang="ja-JP" sz="1400" b="1" dirty="0"/>
          </a:p>
        </p:txBody>
      </p:sp>
      <p:sp>
        <p:nvSpPr>
          <p:cNvPr id="25" name="テキスト ボックス 24">
            <a:extLst>
              <a:ext uri="{FF2B5EF4-FFF2-40B4-BE49-F238E27FC236}">
                <a16:creationId xmlns:a16="http://schemas.microsoft.com/office/drawing/2014/main" id="{CB1B8FF8-3F9A-49E9-B345-301F4C8A8A51}"/>
              </a:ext>
            </a:extLst>
          </p:cNvPr>
          <p:cNvSpPr txBox="1"/>
          <p:nvPr/>
        </p:nvSpPr>
        <p:spPr>
          <a:xfrm>
            <a:off x="775763" y="3598555"/>
            <a:ext cx="10748159" cy="369332"/>
          </a:xfrm>
          <a:prstGeom prst="rect">
            <a:avLst/>
          </a:prstGeom>
          <a:noFill/>
          <a:ln>
            <a:noFill/>
          </a:ln>
        </p:spPr>
        <p:txBody>
          <a:bodyPr wrap="square" rtlCol="0" anchor="t">
            <a:spAutoFit/>
          </a:bodyPr>
          <a:lstStyle/>
          <a:p>
            <a:pPr algn="ctr"/>
            <a:r>
              <a:rPr kumimoji="1" lang="ja-JP" altLang="en-US" b="1" dirty="0">
                <a:solidFill>
                  <a:srgbClr val="FF0000"/>
                </a:solidFill>
              </a:rPr>
              <a:t>主に石油コンビナート区域における</a:t>
            </a:r>
            <a:r>
              <a:rPr lang="ja-JP" altLang="en-US" b="1" dirty="0">
                <a:solidFill>
                  <a:srgbClr val="FF0000"/>
                </a:solidFill>
              </a:rPr>
              <a:t>災害想定及び災害予防対策について本検討部会で検討を行っていく　　　　　  　　　　　  </a:t>
            </a:r>
            <a:endParaRPr lang="en-US" altLang="ja-JP" b="1" dirty="0">
              <a:solidFill>
                <a:srgbClr val="FF0000"/>
              </a:solidFill>
            </a:endParaRPr>
          </a:p>
        </p:txBody>
      </p:sp>
      <p:sp>
        <p:nvSpPr>
          <p:cNvPr id="13" name="テキスト ボックス 12">
            <a:extLst>
              <a:ext uri="{FF2B5EF4-FFF2-40B4-BE49-F238E27FC236}">
                <a16:creationId xmlns:a16="http://schemas.microsoft.com/office/drawing/2014/main" id="{833ACA69-2D4E-4EE7-965D-C741DC599557}"/>
              </a:ext>
            </a:extLst>
          </p:cNvPr>
          <p:cNvSpPr txBox="1"/>
          <p:nvPr/>
        </p:nvSpPr>
        <p:spPr>
          <a:xfrm>
            <a:off x="345609" y="1977349"/>
            <a:ext cx="11773251" cy="584775"/>
          </a:xfrm>
          <a:prstGeom prst="rect">
            <a:avLst/>
          </a:prstGeom>
          <a:noFill/>
        </p:spPr>
        <p:txBody>
          <a:bodyPr wrap="square" rtlCol="0">
            <a:spAutoFit/>
          </a:bodyPr>
          <a:lstStyle/>
          <a:p>
            <a:r>
              <a:rPr kumimoji="1" lang="ja-JP" altLang="en-US" sz="1600" dirty="0"/>
              <a:t>・国の南海トラフ巨大地震対策検討ワーキンググループが南海トラフ巨大地震の被害想定に係る報告書を公表（</a:t>
            </a:r>
            <a:r>
              <a:rPr kumimoji="1" lang="en-US" altLang="ja-JP" sz="1600" dirty="0"/>
              <a:t>R7.3.31</a:t>
            </a:r>
            <a:r>
              <a:rPr kumimoji="1" lang="ja-JP" altLang="en-US" sz="1600" dirty="0"/>
              <a:t>）</a:t>
            </a:r>
            <a:endParaRPr kumimoji="1" lang="en-US" altLang="ja-JP" sz="1600" dirty="0"/>
          </a:p>
          <a:p>
            <a:r>
              <a:rPr kumimoji="1" lang="ja-JP" altLang="en-US" sz="1600" dirty="0"/>
              <a:t>　⇒府</a:t>
            </a:r>
            <a:r>
              <a:rPr lang="ja-JP" altLang="en-US" sz="1600" dirty="0"/>
              <a:t>に影響を及ぼす</a:t>
            </a:r>
            <a:r>
              <a:rPr kumimoji="1" lang="ja-JP" altLang="en-US" sz="1600" dirty="0"/>
              <a:t>地震・津波の被害想定</a:t>
            </a:r>
            <a:r>
              <a:rPr lang="ja-JP" altLang="en-US" sz="1600" dirty="0"/>
              <a:t>見直しに着手（南海トラフ巨大地震に加え直下型地震についても被害想定見直し）</a:t>
            </a:r>
            <a:endParaRPr kumimoji="1" lang="ja-JP" altLang="en-US" sz="1600" dirty="0"/>
          </a:p>
        </p:txBody>
      </p:sp>
      <p:sp>
        <p:nvSpPr>
          <p:cNvPr id="17" name="テキスト ボックス 16">
            <a:extLst>
              <a:ext uri="{FF2B5EF4-FFF2-40B4-BE49-F238E27FC236}">
                <a16:creationId xmlns:a16="http://schemas.microsoft.com/office/drawing/2014/main" id="{CE9C897F-6118-4168-A77D-12FB66506B3F}"/>
              </a:ext>
            </a:extLst>
          </p:cNvPr>
          <p:cNvSpPr txBox="1"/>
          <p:nvPr/>
        </p:nvSpPr>
        <p:spPr>
          <a:xfrm>
            <a:off x="3268717" y="3087029"/>
            <a:ext cx="4801314" cy="400110"/>
          </a:xfrm>
          <a:prstGeom prst="rect">
            <a:avLst/>
          </a:prstGeom>
          <a:noFill/>
          <a:ln w="19050">
            <a:solidFill>
              <a:srgbClr val="002060"/>
            </a:solidFill>
            <a:prstDash val="solid"/>
          </a:ln>
        </p:spPr>
        <p:txBody>
          <a:bodyPr wrap="none" rtlCol="0">
            <a:spAutoFit/>
          </a:bodyPr>
          <a:lstStyle/>
          <a:p>
            <a:r>
              <a:rPr kumimoji="1" lang="ja-JP" altLang="en-US" sz="2000" dirty="0"/>
              <a:t>大阪府石油コンビナート等防災計画修正</a:t>
            </a:r>
          </a:p>
        </p:txBody>
      </p:sp>
      <p:sp>
        <p:nvSpPr>
          <p:cNvPr id="10" name="テキスト ボックス 9">
            <a:extLst>
              <a:ext uri="{FF2B5EF4-FFF2-40B4-BE49-F238E27FC236}">
                <a16:creationId xmlns:a16="http://schemas.microsoft.com/office/drawing/2014/main" id="{AF8BB574-5538-4E96-889F-6ECCE76D2424}"/>
              </a:ext>
            </a:extLst>
          </p:cNvPr>
          <p:cNvSpPr txBox="1"/>
          <p:nvPr/>
        </p:nvSpPr>
        <p:spPr>
          <a:xfrm>
            <a:off x="2029113" y="817449"/>
            <a:ext cx="7492392" cy="615553"/>
          </a:xfrm>
          <a:prstGeom prst="rect">
            <a:avLst/>
          </a:prstGeom>
          <a:noFill/>
          <a:ln>
            <a:solidFill>
              <a:srgbClr val="002060"/>
            </a:solidFill>
          </a:ln>
        </p:spPr>
        <p:txBody>
          <a:bodyPr wrap="square" rtlCol="0">
            <a:spAutoFit/>
          </a:bodyPr>
          <a:lstStyle/>
          <a:p>
            <a:pPr algn="ctr"/>
            <a:r>
              <a:rPr lang="ja-JP" altLang="en-US" dirty="0"/>
              <a:t>大阪府石油コンビナート等防災計画</a:t>
            </a:r>
            <a:endParaRPr lang="en-US" altLang="ja-JP" dirty="0"/>
          </a:p>
          <a:p>
            <a:pPr algn="ctr"/>
            <a:r>
              <a:rPr lang="ja-JP" altLang="en-US" sz="1600" dirty="0"/>
              <a:t>（大阪府に影響を及ぼす地震・津波の被害想定を基に策定）</a:t>
            </a:r>
            <a:endParaRPr lang="en-US" altLang="ja-JP" sz="1600" dirty="0"/>
          </a:p>
        </p:txBody>
      </p:sp>
      <p:sp>
        <p:nvSpPr>
          <p:cNvPr id="20" name="矢印: 下 19">
            <a:extLst>
              <a:ext uri="{FF2B5EF4-FFF2-40B4-BE49-F238E27FC236}">
                <a16:creationId xmlns:a16="http://schemas.microsoft.com/office/drawing/2014/main" id="{96538E75-4926-4496-AEA7-0EBE274B3B80}"/>
              </a:ext>
            </a:extLst>
          </p:cNvPr>
          <p:cNvSpPr/>
          <p:nvPr/>
        </p:nvSpPr>
        <p:spPr>
          <a:xfrm>
            <a:off x="5079349" y="1629761"/>
            <a:ext cx="1180051" cy="247172"/>
          </a:xfrm>
          <a:prstGeom prst="downArrow">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64D0991-D1FD-4A6B-AE55-0B68C41056CD}"/>
              </a:ext>
            </a:extLst>
          </p:cNvPr>
          <p:cNvSpPr/>
          <p:nvPr/>
        </p:nvSpPr>
        <p:spPr>
          <a:xfrm>
            <a:off x="225840" y="4215881"/>
            <a:ext cx="11740318" cy="20575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rgbClr val="002060"/>
              </a:solidFill>
            </a:endParaRPr>
          </a:p>
        </p:txBody>
      </p:sp>
      <p:sp>
        <p:nvSpPr>
          <p:cNvPr id="26" name="テキスト ボックス 25">
            <a:extLst>
              <a:ext uri="{FF2B5EF4-FFF2-40B4-BE49-F238E27FC236}">
                <a16:creationId xmlns:a16="http://schemas.microsoft.com/office/drawing/2014/main" id="{E7013FE7-93F9-4CE4-B09D-54FED6BF107B}"/>
              </a:ext>
            </a:extLst>
          </p:cNvPr>
          <p:cNvSpPr txBox="1"/>
          <p:nvPr/>
        </p:nvSpPr>
        <p:spPr>
          <a:xfrm>
            <a:off x="187872" y="4299385"/>
            <a:ext cx="902811" cy="307777"/>
          </a:xfrm>
          <a:prstGeom prst="rect">
            <a:avLst/>
          </a:prstGeom>
          <a:noFill/>
        </p:spPr>
        <p:txBody>
          <a:bodyPr wrap="none" rtlCol="0">
            <a:spAutoFit/>
          </a:bodyPr>
          <a:lstStyle/>
          <a:p>
            <a:r>
              <a:rPr kumimoji="1" lang="ja-JP" altLang="en-US" sz="1400" dirty="0"/>
              <a:t>（参考）</a:t>
            </a:r>
          </a:p>
        </p:txBody>
      </p:sp>
      <p:sp>
        <p:nvSpPr>
          <p:cNvPr id="19" name="矢印: 下 18">
            <a:extLst>
              <a:ext uri="{FF2B5EF4-FFF2-40B4-BE49-F238E27FC236}">
                <a16:creationId xmlns:a16="http://schemas.microsoft.com/office/drawing/2014/main" id="{362CD555-AD6B-4EEE-BBA3-2D2DC295386E}"/>
              </a:ext>
            </a:extLst>
          </p:cNvPr>
          <p:cNvSpPr/>
          <p:nvPr/>
        </p:nvSpPr>
        <p:spPr>
          <a:xfrm>
            <a:off x="5079350" y="2662541"/>
            <a:ext cx="1180051" cy="247172"/>
          </a:xfrm>
          <a:prstGeom prst="downArrow">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7372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a:extLst>
              <a:ext uri="{FF2B5EF4-FFF2-40B4-BE49-F238E27FC236}">
                <a16:creationId xmlns:a16="http://schemas.microsoft.com/office/drawing/2014/main" id="{575CE9D2-492B-4A68-8234-1F6E3CD28C7E}"/>
              </a:ext>
            </a:extLst>
          </p:cNvPr>
          <p:cNvSpPr txBox="1">
            <a:spLocks noChangeArrowheads="1"/>
          </p:cNvSpPr>
          <p:nvPr/>
        </p:nvSpPr>
        <p:spPr bwMode="auto">
          <a:xfrm>
            <a:off x="473856" y="750048"/>
            <a:ext cx="5791041" cy="4493538"/>
          </a:xfrm>
          <a:prstGeom prst="rect">
            <a:avLst/>
          </a:prstGeom>
          <a:noFill/>
          <a:ln>
            <a:solidFill>
              <a:srgbClr val="002060"/>
            </a:solidFill>
          </a:ln>
          <a:effec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defRPr/>
            </a:pPr>
            <a:r>
              <a:rPr lang="ja-JP" altLang="en-US" sz="2800" dirty="0">
                <a:solidFill>
                  <a:srgbClr val="002060"/>
                </a:solidFill>
              </a:rPr>
              <a:t>第３章　災害想定</a:t>
            </a:r>
            <a:endParaRPr lang="en-US" altLang="ja-JP" sz="2800" dirty="0">
              <a:solidFill>
                <a:srgbClr val="002060"/>
              </a:solidFill>
            </a:endParaRPr>
          </a:p>
          <a:p>
            <a:pPr eaLnBrk="1" hangingPunct="1">
              <a:spcBef>
                <a:spcPct val="50000"/>
              </a:spcBef>
              <a:defRPr/>
            </a:pPr>
            <a:r>
              <a:rPr lang="ja-JP" altLang="en-US" dirty="0">
                <a:solidFill>
                  <a:srgbClr val="002060"/>
                </a:solidFill>
              </a:rPr>
              <a:t>　（１）短周期地震動（強震動）による災害想定</a:t>
            </a:r>
            <a:endParaRPr lang="en-US" altLang="ja-JP" dirty="0">
              <a:solidFill>
                <a:srgbClr val="002060"/>
              </a:solidFill>
            </a:endParaRPr>
          </a:p>
          <a:p>
            <a:pPr eaLnBrk="1" hangingPunct="1">
              <a:spcBef>
                <a:spcPct val="50000"/>
              </a:spcBef>
              <a:defRPr/>
            </a:pPr>
            <a:r>
              <a:rPr lang="ja-JP" altLang="en-US" dirty="0">
                <a:solidFill>
                  <a:srgbClr val="002060"/>
                </a:solidFill>
              </a:rPr>
              <a:t>　（２）長周期地震動による災害想定</a:t>
            </a:r>
            <a:endParaRPr lang="en-US" altLang="ja-JP" dirty="0">
              <a:solidFill>
                <a:srgbClr val="002060"/>
              </a:solidFill>
            </a:endParaRPr>
          </a:p>
          <a:p>
            <a:pPr eaLnBrk="1" hangingPunct="1">
              <a:spcBef>
                <a:spcPct val="50000"/>
              </a:spcBef>
              <a:defRPr/>
            </a:pPr>
            <a:r>
              <a:rPr lang="ja-JP" altLang="en-US" dirty="0">
                <a:solidFill>
                  <a:srgbClr val="002060"/>
                </a:solidFill>
              </a:rPr>
              <a:t>　（３）津波による災害想定</a:t>
            </a:r>
            <a:endParaRPr lang="en-US" altLang="ja-JP" dirty="0">
              <a:solidFill>
                <a:srgbClr val="002060"/>
              </a:solidFill>
            </a:endParaRPr>
          </a:p>
          <a:p>
            <a:pPr eaLnBrk="1" hangingPunct="1">
              <a:spcBef>
                <a:spcPct val="50000"/>
              </a:spcBef>
              <a:defRPr/>
            </a:pPr>
            <a:r>
              <a:rPr lang="ja-JP" altLang="en-US" dirty="0">
                <a:solidFill>
                  <a:srgbClr val="002060"/>
                </a:solidFill>
              </a:rPr>
              <a:t>　（４）高圧ガスタンク（可燃性）の災害想定</a:t>
            </a:r>
            <a:endParaRPr lang="en-US" altLang="ja-JP" dirty="0">
              <a:solidFill>
                <a:srgbClr val="002060"/>
              </a:solidFill>
            </a:endParaRPr>
          </a:p>
          <a:p>
            <a:pPr eaLnBrk="1" hangingPunct="1">
              <a:spcBef>
                <a:spcPct val="50000"/>
              </a:spcBef>
              <a:defRPr/>
            </a:pPr>
            <a:r>
              <a:rPr lang="ja-JP" altLang="en-US" dirty="0">
                <a:solidFill>
                  <a:srgbClr val="002060"/>
                </a:solidFill>
              </a:rPr>
              <a:t>　（５）側方流動による災害想定</a:t>
            </a:r>
            <a:endParaRPr lang="en-US" altLang="ja-JP" dirty="0">
              <a:solidFill>
                <a:srgbClr val="002060"/>
              </a:solidFill>
            </a:endParaRPr>
          </a:p>
          <a:p>
            <a:pPr eaLnBrk="1" hangingPunct="1">
              <a:spcBef>
                <a:spcPct val="50000"/>
              </a:spcBef>
              <a:defRPr/>
            </a:pPr>
            <a:r>
              <a:rPr lang="ja-JP" altLang="en-US" dirty="0">
                <a:solidFill>
                  <a:srgbClr val="002060"/>
                </a:solidFill>
              </a:rPr>
              <a:t>　（６）各地区の想定災害のまとめ</a:t>
            </a:r>
            <a:endParaRPr lang="en-US" altLang="ja-JP" dirty="0">
              <a:solidFill>
                <a:srgbClr val="002060"/>
              </a:solidFill>
            </a:endParaRPr>
          </a:p>
          <a:p>
            <a:pPr eaLnBrk="1" hangingPunct="1">
              <a:spcBef>
                <a:spcPct val="50000"/>
              </a:spcBef>
              <a:defRPr/>
            </a:pPr>
            <a:r>
              <a:rPr lang="ja-JP" altLang="en-US" dirty="0">
                <a:solidFill>
                  <a:srgbClr val="002060"/>
                </a:solidFill>
              </a:rPr>
              <a:t>　（７）連鎖と複合の考え方に基づいた被害想定シナリオ案</a:t>
            </a:r>
            <a:endParaRPr lang="en-US" altLang="ja-JP" dirty="0">
              <a:solidFill>
                <a:srgbClr val="002060"/>
              </a:solidFill>
            </a:endParaRPr>
          </a:p>
          <a:p>
            <a:pPr eaLnBrk="1" hangingPunct="1">
              <a:spcBef>
                <a:spcPct val="50000"/>
              </a:spcBef>
              <a:defRPr/>
            </a:pPr>
            <a:r>
              <a:rPr lang="ja-JP" altLang="en-US" sz="2800" dirty="0">
                <a:solidFill>
                  <a:srgbClr val="002060"/>
                </a:solidFill>
              </a:rPr>
              <a:t>第４章　災害予防対策 </a:t>
            </a:r>
            <a:endParaRPr lang="en-US" altLang="ja-JP" sz="2800" dirty="0">
              <a:solidFill>
                <a:srgbClr val="002060"/>
              </a:solidFill>
            </a:endParaRPr>
          </a:p>
          <a:p>
            <a:pPr eaLnBrk="1" hangingPunct="1">
              <a:spcBef>
                <a:spcPct val="50000"/>
              </a:spcBef>
              <a:defRPr/>
            </a:pPr>
            <a:endParaRPr lang="en-US" altLang="ja-JP" dirty="0">
              <a:solidFill>
                <a:srgbClr val="002060"/>
              </a:solidFill>
            </a:endParaRPr>
          </a:p>
        </p:txBody>
      </p:sp>
      <p:sp>
        <p:nvSpPr>
          <p:cNvPr id="6" name="正方形/長方形 5">
            <a:extLst>
              <a:ext uri="{FF2B5EF4-FFF2-40B4-BE49-F238E27FC236}">
                <a16:creationId xmlns:a16="http://schemas.microsoft.com/office/drawing/2014/main" id="{46BD591A-E219-418B-B63E-B97E16C515D3}"/>
              </a:ext>
            </a:extLst>
          </p:cNvPr>
          <p:cNvSpPr/>
          <p:nvPr/>
        </p:nvSpPr>
        <p:spPr bwMode="gray">
          <a:xfrm>
            <a:off x="95755" y="61642"/>
            <a:ext cx="12000489" cy="564715"/>
          </a:xfrm>
          <a:prstGeom prst="rect">
            <a:avLst/>
          </a:prstGeom>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ＭＳ ゴシック" panose="020B0609070205080204" pitchFamily="49" charset="-128"/>
                <a:ea typeface="ＭＳ ゴシック" panose="020B0609070205080204" pitchFamily="49" charset="-128"/>
              </a:rPr>
              <a:t>　３　大阪府石油コンビナート等防災計画の修正について　　修正の概要　</a:t>
            </a:r>
          </a:p>
        </p:txBody>
      </p:sp>
      <p:sp>
        <p:nvSpPr>
          <p:cNvPr id="4" name="テキスト ボックス 3">
            <a:extLst>
              <a:ext uri="{FF2B5EF4-FFF2-40B4-BE49-F238E27FC236}">
                <a16:creationId xmlns:a16="http://schemas.microsoft.com/office/drawing/2014/main" id="{8909E845-9EF6-446E-96BD-EBFE8D3888A0}"/>
              </a:ext>
            </a:extLst>
          </p:cNvPr>
          <p:cNvSpPr txBox="1"/>
          <p:nvPr/>
        </p:nvSpPr>
        <p:spPr>
          <a:xfrm>
            <a:off x="6615462" y="2211908"/>
            <a:ext cx="5262979" cy="1200329"/>
          </a:xfrm>
          <a:prstGeom prst="rect">
            <a:avLst/>
          </a:prstGeom>
          <a:noFill/>
        </p:spPr>
        <p:txBody>
          <a:bodyPr wrap="none" rtlCol="0">
            <a:spAutoFit/>
          </a:bodyPr>
          <a:lstStyle/>
          <a:p>
            <a:r>
              <a:rPr kumimoji="1" lang="ja-JP" altLang="en-US" b="1" dirty="0"/>
              <a:t>✔指針</a:t>
            </a:r>
            <a:r>
              <a:rPr kumimoji="1" lang="ja-JP" altLang="en-US" dirty="0"/>
              <a:t>に基づいて災害想定を見直し</a:t>
            </a:r>
            <a:endParaRPr kumimoji="1" lang="en-US" altLang="ja-JP" dirty="0"/>
          </a:p>
          <a:p>
            <a:r>
              <a:rPr lang="ja-JP" altLang="en-US" dirty="0"/>
              <a:t>✔</a:t>
            </a:r>
            <a:r>
              <a:rPr lang="ja-JP" altLang="en-US" b="1" dirty="0"/>
              <a:t>半割れ（後発地震）の影響も想定</a:t>
            </a:r>
            <a:endParaRPr kumimoji="1" lang="en-US" altLang="ja-JP" b="1" dirty="0"/>
          </a:p>
          <a:p>
            <a:r>
              <a:rPr lang="ja-JP" altLang="en-US" dirty="0"/>
              <a:t>✔計画に取り上げる項目</a:t>
            </a:r>
            <a:r>
              <a:rPr lang="en-US" altLang="ja-JP" dirty="0"/>
              <a:t>(1)~(7)</a:t>
            </a:r>
            <a:r>
              <a:rPr lang="ja-JP" altLang="en-US" dirty="0"/>
              <a:t>の見直し</a:t>
            </a:r>
            <a:r>
              <a:rPr lang="en-US" altLang="ja-JP" baseline="30000" dirty="0"/>
              <a:t>※</a:t>
            </a:r>
          </a:p>
          <a:p>
            <a:r>
              <a:rPr lang="ja-JP" altLang="en-US" dirty="0"/>
              <a:t>　　</a:t>
            </a:r>
            <a:r>
              <a:rPr lang="en-US" altLang="ja-JP" sz="1200" dirty="0"/>
              <a:t>※</a:t>
            </a:r>
            <a:r>
              <a:rPr lang="ja-JP" altLang="en-US" sz="1200" dirty="0"/>
              <a:t>調査結果の災害危険度や影響度等で計画に取り上げる項目を決定</a:t>
            </a:r>
            <a:endParaRPr lang="en-US" altLang="ja-JP" sz="1200" dirty="0"/>
          </a:p>
        </p:txBody>
      </p:sp>
      <p:sp>
        <p:nvSpPr>
          <p:cNvPr id="5" name="矢印: 右 4">
            <a:extLst>
              <a:ext uri="{FF2B5EF4-FFF2-40B4-BE49-F238E27FC236}">
                <a16:creationId xmlns:a16="http://schemas.microsoft.com/office/drawing/2014/main" id="{D35448A8-3A4B-4241-A160-5B1E22DF6D9D}"/>
              </a:ext>
            </a:extLst>
          </p:cNvPr>
          <p:cNvSpPr/>
          <p:nvPr/>
        </p:nvSpPr>
        <p:spPr>
          <a:xfrm>
            <a:off x="5978108" y="2292509"/>
            <a:ext cx="657372" cy="66223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4E059C1-6914-47A2-909E-4CB7BE09D6AB}"/>
              </a:ext>
            </a:extLst>
          </p:cNvPr>
          <p:cNvSpPr/>
          <p:nvPr/>
        </p:nvSpPr>
        <p:spPr>
          <a:xfrm>
            <a:off x="6333689" y="750048"/>
            <a:ext cx="5697986" cy="449353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9013649-4447-4836-88B8-94649AE49D90}"/>
              </a:ext>
            </a:extLst>
          </p:cNvPr>
          <p:cNvSpPr txBox="1"/>
          <p:nvPr/>
        </p:nvSpPr>
        <p:spPr>
          <a:xfrm>
            <a:off x="10612665" y="3426559"/>
            <a:ext cx="1338828" cy="369332"/>
          </a:xfrm>
          <a:prstGeom prst="rect">
            <a:avLst/>
          </a:prstGeom>
          <a:solidFill>
            <a:srgbClr val="002060"/>
          </a:solidFill>
        </p:spPr>
        <p:txBody>
          <a:bodyPr wrap="none" rtlCol="0">
            <a:spAutoFit/>
          </a:bodyPr>
          <a:lstStyle/>
          <a:p>
            <a:r>
              <a:rPr kumimoji="1" lang="ja-JP" altLang="en-US" dirty="0">
                <a:solidFill>
                  <a:schemeClr val="bg1"/>
                </a:solidFill>
              </a:rPr>
              <a:t>部会で</a:t>
            </a:r>
            <a:r>
              <a:rPr lang="ja-JP" altLang="en-US" dirty="0">
                <a:solidFill>
                  <a:schemeClr val="bg1"/>
                </a:solidFill>
              </a:rPr>
              <a:t>検討</a:t>
            </a:r>
            <a:endParaRPr kumimoji="1" lang="ja-JP" altLang="en-US" dirty="0">
              <a:solidFill>
                <a:schemeClr val="bg1"/>
              </a:solidFill>
            </a:endParaRPr>
          </a:p>
        </p:txBody>
      </p:sp>
      <p:sp>
        <p:nvSpPr>
          <p:cNvPr id="19" name="テキスト ボックス 18">
            <a:extLst>
              <a:ext uri="{FF2B5EF4-FFF2-40B4-BE49-F238E27FC236}">
                <a16:creationId xmlns:a16="http://schemas.microsoft.com/office/drawing/2014/main" id="{CB69F820-ECF8-4343-A0DF-3D6015DAD0CC}"/>
              </a:ext>
            </a:extLst>
          </p:cNvPr>
          <p:cNvSpPr txBox="1"/>
          <p:nvPr/>
        </p:nvSpPr>
        <p:spPr>
          <a:xfrm>
            <a:off x="10612665" y="4784617"/>
            <a:ext cx="1338828" cy="369332"/>
          </a:xfrm>
          <a:prstGeom prst="rect">
            <a:avLst/>
          </a:prstGeom>
          <a:solidFill>
            <a:srgbClr val="002060"/>
          </a:solidFill>
        </p:spPr>
        <p:txBody>
          <a:bodyPr wrap="none" rtlCol="0">
            <a:spAutoFit/>
          </a:bodyPr>
          <a:lstStyle/>
          <a:p>
            <a:r>
              <a:rPr kumimoji="1" lang="ja-JP" altLang="en-US" dirty="0">
                <a:solidFill>
                  <a:schemeClr val="bg1"/>
                </a:solidFill>
              </a:rPr>
              <a:t>部会で</a:t>
            </a:r>
            <a:r>
              <a:rPr lang="ja-JP" altLang="en-US" dirty="0">
                <a:solidFill>
                  <a:schemeClr val="bg1"/>
                </a:solidFill>
              </a:rPr>
              <a:t>検討</a:t>
            </a:r>
            <a:endParaRPr kumimoji="1" lang="ja-JP" altLang="en-US" dirty="0">
              <a:solidFill>
                <a:schemeClr val="bg1"/>
              </a:solidFill>
            </a:endParaRPr>
          </a:p>
        </p:txBody>
      </p:sp>
      <p:sp>
        <p:nvSpPr>
          <p:cNvPr id="20" name="テキスト ボックス 19">
            <a:extLst>
              <a:ext uri="{FF2B5EF4-FFF2-40B4-BE49-F238E27FC236}">
                <a16:creationId xmlns:a16="http://schemas.microsoft.com/office/drawing/2014/main" id="{520DA214-3DD7-4374-A781-CB75BFD2F1C1}"/>
              </a:ext>
            </a:extLst>
          </p:cNvPr>
          <p:cNvSpPr txBox="1"/>
          <p:nvPr/>
        </p:nvSpPr>
        <p:spPr>
          <a:xfrm>
            <a:off x="6615462" y="4397074"/>
            <a:ext cx="4881465" cy="369332"/>
          </a:xfrm>
          <a:prstGeom prst="rect">
            <a:avLst/>
          </a:prstGeom>
          <a:noFill/>
        </p:spPr>
        <p:txBody>
          <a:bodyPr wrap="none" rtlCol="0">
            <a:spAutoFit/>
          </a:bodyPr>
          <a:lstStyle/>
          <a:p>
            <a:r>
              <a:rPr lang="ja-JP" altLang="en-US" b="1" dirty="0"/>
              <a:t>✔災害想定に対する災害予防対策対策の作成</a:t>
            </a:r>
            <a:endParaRPr kumimoji="1" lang="ja-JP" altLang="en-US" b="1" dirty="0"/>
          </a:p>
        </p:txBody>
      </p:sp>
      <p:sp>
        <p:nvSpPr>
          <p:cNvPr id="10" name="テキスト ボックス 9">
            <a:extLst>
              <a:ext uri="{FF2B5EF4-FFF2-40B4-BE49-F238E27FC236}">
                <a16:creationId xmlns:a16="http://schemas.microsoft.com/office/drawing/2014/main" id="{167E4827-6BA5-4AE3-B1EB-E8A48A657ACD}"/>
              </a:ext>
            </a:extLst>
          </p:cNvPr>
          <p:cNvSpPr txBox="1"/>
          <p:nvPr/>
        </p:nvSpPr>
        <p:spPr>
          <a:xfrm>
            <a:off x="6499788" y="780184"/>
            <a:ext cx="1980029" cy="523220"/>
          </a:xfrm>
          <a:prstGeom prst="rect">
            <a:avLst/>
          </a:prstGeom>
          <a:noFill/>
        </p:spPr>
        <p:txBody>
          <a:bodyPr wrap="none" rtlCol="0">
            <a:spAutoFit/>
          </a:bodyPr>
          <a:lstStyle/>
          <a:p>
            <a:r>
              <a:rPr lang="ja-JP" altLang="en-US" sz="2800" b="1" dirty="0">
                <a:solidFill>
                  <a:srgbClr val="002060"/>
                </a:solidFill>
              </a:rPr>
              <a:t>修正の</a:t>
            </a:r>
            <a:r>
              <a:rPr kumimoji="1" lang="ja-JP" altLang="en-US" sz="2800" b="1" dirty="0">
                <a:solidFill>
                  <a:srgbClr val="002060"/>
                </a:solidFill>
              </a:rPr>
              <a:t>概要</a:t>
            </a:r>
          </a:p>
        </p:txBody>
      </p:sp>
      <p:sp>
        <p:nvSpPr>
          <p:cNvPr id="3" name="テキスト ボックス 2">
            <a:extLst>
              <a:ext uri="{FF2B5EF4-FFF2-40B4-BE49-F238E27FC236}">
                <a16:creationId xmlns:a16="http://schemas.microsoft.com/office/drawing/2014/main" id="{C68031BA-FE78-4935-8FDE-A49615FEEBBF}"/>
              </a:ext>
            </a:extLst>
          </p:cNvPr>
          <p:cNvSpPr txBox="1"/>
          <p:nvPr/>
        </p:nvSpPr>
        <p:spPr>
          <a:xfrm>
            <a:off x="473855" y="5411988"/>
            <a:ext cx="11111419" cy="884473"/>
          </a:xfrm>
          <a:prstGeom prst="rect">
            <a:avLst/>
          </a:prstGeom>
          <a:noFill/>
        </p:spPr>
        <p:txBody>
          <a:bodyPr wrap="square" rtlCol="0">
            <a:spAutoFit/>
          </a:bodyPr>
          <a:lstStyle/>
          <a:p>
            <a:pPr>
              <a:lnSpc>
                <a:spcPct val="150000"/>
              </a:lnSpc>
            </a:pPr>
            <a:r>
              <a:rPr kumimoji="1" lang="ja-JP" altLang="en-US" dirty="0"/>
              <a:t>■計画（１～７章）の</a:t>
            </a:r>
            <a:r>
              <a:rPr kumimoji="1" lang="en-US" altLang="ja-JP" dirty="0"/>
              <a:t>【</a:t>
            </a:r>
            <a:r>
              <a:rPr kumimoji="1" lang="ja-JP" altLang="en-US" dirty="0"/>
              <a:t>修正原案</a:t>
            </a:r>
            <a:r>
              <a:rPr kumimoji="1" lang="en-US" altLang="ja-JP" dirty="0"/>
              <a:t>】</a:t>
            </a:r>
            <a:r>
              <a:rPr kumimoji="1" lang="ja-JP" altLang="en-US" dirty="0"/>
              <a:t>について、　　　　　　し、幹事会を経て</a:t>
            </a:r>
            <a:r>
              <a:rPr kumimoji="1" lang="en-US" altLang="ja-JP" dirty="0"/>
              <a:t>【</a:t>
            </a:r>
            <a:r>
              <a:rPr kumimoji="1" lang="ja-JP" altLang="en-US" dirty="0"/>
              <a:t>修正案</a:t>
            </a:r>
            <a:r>
              <a:rPr kumimoji="1" lang="en-US" altLang="ja-JP" dirty="0"/>
              <a:t>】</a:t>
            </a:r>
            <a:r>
              <a:rPr kumimoji="1" lang="ja-JP" altLang="en-US" dirty="0"/>
              <a:t>として整理</a:t>
            </a:r>
            <a:endParaRPr kumimoji="1" lang="en-US" altLang="ja-JP" dirty="0"/>
          </a:p>
          <a:p>
            <a:pPr>
              <a:lnSpc>
                <a:spcPct val="150000"/>
              </a:lnSpc>
            </a:pPr>
            <a:r>
              <a:rPr lang="ja-JP" altLang="en-US" dirty="0"/>
              <a:t>　修正案の</a:t>
            </a:r>
            <a:r>
              <a:rPr kumimoji="1" lang="ja-JP" altLang="en-US" dirty="0"/>
              <a:t>パブコメを実施、防災本部会議の</a:t>
            </a:r>
            <a:r>
              <a:rPr lang="ja-JP" altLang="en-US" dirty="0"/>
              <a:t>承認</a:t>
            </a:r>
            <a:r>
              <a:rPr kumimoji="1" lang="ja-JP" altLang="en-US" dirty="0"/>
              <a:t>をもって、</a:t>
            </a:r>
            <a:r>
              <a:rPr lang="ja-JP" altLang="en-US" sz="1800" dirty="0">
                <a:solidFill>
                  <a:schemeClr val="bg2">
                    <a:lumMod val="10000"/>
                  </a:schemeClr>
                </a:solidFill>
              </a:rPr>
              <a:t>大阪府石油コンビナート等防災計画を修正</a:t>
            </a:r>
            <a:endParaRPr lang="en-US" altLang="ja-JP" sz="1800" dirty="0">
              <a:solidFill>
                <a:schemeClr val="bg2">
                  <a:lumMod val="10000"/>
                </a:schemeClr>
              </a:solidFill>
            </a:endParaRPr>
          </a:p>
        </p:txBody>
      </p:sp>
      <p:sp>
        <p:nvSpPr>
          <p:cNvPr id="21" name="テキスト ボックス 20">
            <a:extLst>
              <a:ext uri="{FF2B5EF4-FFF2-40B4-BE49-F238E27FC236}">
                <a16:creationId xmlns:a16="http://schemas.microsoft.com/office/drawing/2014/main" id="{385B0EBD-14B1-48BF-BFF2-9AD3A4349EA9}"/>
              </a:ext>
            </a:extLst>
          </p:cNvPr>
          <p:cNvSpPr txBox="1"/>
          <p:nvPr/>
        </p:nvSpPr>
        <p:spPr>
          <a:xfrm>
            <a:off x="5308694" y="5472773"/>
            <a:ext cx="1338828" cy="369332"/>
          </a:xfrm>
          <a:prstGeom prst="rect">
            <a:avLst/>
          </a:prstGeom>
          <a:solidFill>
            <a:srgbClr val="002060"/>
          </a:solidFill>
        </p:spPr>
        <p:txBody>
          <a:bodyPr wrap="none" rtlCol="0">
            <a:spAutoFit/>
          </a:bodyPr>
          <a:lstStyle/>
          <a:p>
            <a:r>
              <a:rPr kumimoji="1" lang="ja-JP" altLang="en-US" dirty="0">
                <a:solidFill>
                  <a:schemeClr val="bg1"/>
                </a:solidFill>
              </a:rPr>
              <a:t>部会で検討</a:t>
            </a:r>
          </a:p>
        </p:txBody>
      </p:sp>
      <p:sp>
        <p:nvSpPr>
          <p:cNvPr id="11" name="スライド番号プレースホルダー 10">
            <a:extLst>
              <a:ext uri="{FF2B5EF4-FFF2-40B4-BE49-F238E27FC236}">
                <a16:creationId xmlns:a16="http://schemas.microsoft.com/office/drawing/2014/main" id="{006F3A42-1563-474F-A7A2-F6F31237A758}"/>
              </a:ext>
            </a:extLst>
          </p:cNvPr>
          <p:cNvSpPr>
            <a:spLocks noGrp="1"/>
          </p:cNvSpPr>
          <p:nvPr>
            <p:ph type="sldNum" sz="quarter" idx="16"/>
          </p:nvPr>
        </p:nvSpPr>
        <p:spPr>
          <a:xfrm>
            <a:off x="9328482" y="6388005"/>
            <a:ext cx="2743200" cy="365125"/>
          </a:xfrm>
        </p:spPr>
        <p:txBody>
          <a:bodyPr/>
          <a:lstStyle/>
          <a:p>
            <a:pPr>
              <a:defRPr/>
            </a:pPr>
            <a:fld id="{6A7DE672-D86C-4979-80C9-45C2135937D1}" type="slidenum">
              <a:rPr lang="en-US" altLang="ja-JP" smtClean="0"/>
              <a:pPr>
                <a:defRPr/>
              </a:pPr>
              <a:t>4</a:t>
            </a:fld>
            <a:endParaRPr lang="en-US" altLang="ja-JP" dirty="0"/>
          </a:p>
        </p:txBody>
      </p:sp>
      <p:sp>
        <p:nvSpPr>
          <p:cNvPr id="22" name="矢印: 右 21">
            <a:extLst>
              <a:ext uri="{FF2B5EF4-FFF2-40B4-BE49-F238E27FC236}">
                <a16:creationId xmlns:a16="http://schemas.microsoft.com/office/drawing/2014/main" id="{FAD9E5E9-5432-40DC-8578-FE33DC2338E7}"/>
              </a:ext>
            </a:extLst>
          </p:cNvPr>
          <p:cNvSpPr/>
          <p:nvPr/>
        </p:nvSpPr>
        <p:spPr>
          <a:xfrm>
            <a:off x="5978362" y="4565376"/>
            <a:ext cx="637100" cy="66223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9394E837-C1D5-4806-BA4B-F977E988144F}"/>
              </a:ext>
            </a:extLst>
          </p:cNvPr>
          <p:cNvSpPr/>
          <p:nvPr/>
        </p:nvSpPr>
        <p:spPr>
          <a:xfrm>
            <a:off x="8154627" y="3456143"/>
            <a:ext cx="637101" cy="922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27998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表 61"/>
          <p:cNvGraphicFramePr>
            <a:graphicFrameLocks noGrp="1"/>
          </p:cNvGraphicFramePr>
          <p:nvPr/>
        </p:nvGraphicFramePr>
        <p:xfrm>
          <a:off x="946768" y="747405"/>
          <a:ext cx="10195966" cy="3760230"/>
        </p:xfrm>
        <a:graphic>
          <a:graphicData uri="http://schemas.openxmlformats.org/drawingml/2006/table">
            <a:tbl>
              <a:tblPr firstRow="1" bandRow="1">
                <a:tableStyleId>{5940675A-B579-460E-94D1-54222C63F5DA}</a:tableStyleId>
              </a:tblPr>
              <a:tblGrid>
                <a:gridCol w="242462">
                  <a:extLst>
                    <a:ext uri="{9D8B030D-6E8A-4147-A177-3AD203B41FA5}">
                      <a16:colId xmlns:a16="http://schemas.microsoft.com/office/drawing/2014/main" val="293837133"/>
                    </a:ext>
                  </a:extLst>
                </a:gridCol>
                <a:gridCol w="249750">
                  <a:extLst>
                    <a:ext uri="{9D8B030D-6E8A-4147-A177-3AD203B41FA5}">
                      <a16:colId xmlns:a16="http://schemas.microsoft.com/office/drawing/2014/main" val="1173752671"/>
                    </a:ext>
                  </a:extLst>
                </a:gridCol>
                <a:gridCol w="270561">
                  <a:extLst>
                    <a:ext uri="{9D8B030D-6E8A-4147-A177-3AD203B41FA5}">
                      <a16:colId xmlns:a16="http://schemas.microsoft.com/office/drawing/2014/main" val="1929688273"/>
                    </a:ext>
                  </a:extLst>
                </a:gridCol>
                <a:gridCol w="251712">
                  <a:extLst>
                    <a:ext uri="{9D8B030D-6E8A-4147-A177-3AD203B41FA5}">
                      <a16:colId xmlns:a16="http://schemas.microsoft.com/office/drawing/2014/main" val="626443985"/>
                    </a:ext>
                  </a:extLst>
                </a:gridCol>
                <a:gridCol w="249594">
                  <a:extLst>
                    <a:ext uri="{9D8B030D-6E8A-4147-A177-3AD203B41FA5}">
                      <a16:colId xmlns:a16="http://schemas.microsoft.com/office/drawing/2014/main" val="3427227687"/>
                    </a:ext>
                  </a:extLst>
                </a:gridCol>
                <a:gridCol w="238396">
                  <a:extLst>
                    <a:ext uri="{9D8B030D-6E8A-4147-A177-3AD203B41FA5}">
                      <a16:colId xmlns:a16="http://schemas.microsoft.com/office/drawing/2014/main" val="3859675068"/>
                    </a:ext>
                  </a:extLst>
                </a:gridCol>
                <a:gridCol w="320350">
                  <a:extLst>
                    <a:ext uri="{9D8B030D-6E8A-4147-A177-3AD203B41FA5}">
                      <a16:colId xmlns:a16="http://schemas.microsoft.com/office/drawing/2014/main" val="1546936818"/>
                    </a:ext>
                  </a:extLst>
                </a:gridCol>
                <a:gridCol w="284000">
                  <a:extLst>
                    <a:ext uri="{9D8B030D-6E8A-4147-A177-3AD203B41FA5}">
                      <a16:colId xmlns:a16="http://schemas.microsoft.com/office/drawing/2014/main" val="3002880839"/>
                    </a:ext>
                  </a:extLst>
                </a:gridCol>
                <a:gridCol w="251669">
                  <a:extLst>
                    <a:ext uri="{9D8B030D-6E8A-4147-A177-3AD203B41FA5}">
                      <a16:colId xmlns:a16="http://schemas.microsoft.com/office/drawing/2014/main" val="1062226398"/>
                    </a:ext>
                  </a:extLst>
                </a:gridCol>
                <a:gridCol w="285226">
                  <a:extLst>
                    <a:ext uri="{9D8B030D-6E8A-4147-A177-3AD203B41FA5}">
                      <a16:colId xmlns:a16="http://schemas.microsoft.com/office/drawing/2014/main" val="101149811"/>
                    </a:ext>
                  </a:extLst>
                </a:gridCol>
                <a:gridCol w="276837">
                  <a:extLst>
                    <a:ext uri="{9D8B030D-6E8A-4147-A177-3AD203B41FA5}">
                      <a16:colId xmlns:a16="http://schemas.microsoft.com/office/drawing/2014/main" val="3334922739"/>
                    </a:ext>
                  </a:extLst>
                </a:gridCol>
                <a:gridCol w="229747">
                  <a:extLst>
                    <a:ext uri="{9D8B030D-6E8A-4147-A177-3AD203B41FA5}">
                      <a16:colId xmlns:a16="http://schemas.microsoft.com/office/drawing/2014/main" val="2398171201"/>
                    </a:ext>
                  </a:extLst>
                </a:gridCol>
                <a:gridCol w="263624">
                  <a:extLst>
                    <a:ext uri="{9D8B030D-6E8A-4147-A177-3AD203B41FA5}">
                      <a16:colId xmlns:a16="http://schemas.microsoft.com/office/drawing/2014/main" val="1006713694"/>
                    </a:ext>
                  </a:extLst>
                </a:gridCol>
                <a:gridCol w="277499">
                  <a:extLst>
                    <a:ext uri="{9D8B030D-6E8A-4147-A177-3AD203B41FA5}">
                      <a16:colId xmlns:a16="http://schemas.microsoft.com/office/drawing/2014/main" val="4248738280"/>
                    </a:ext>
                  </a:extLst>
                </a:gridCol>
                <a:gridCol w="297947">
                  <a:extLst>
                    <a:ext uri="{9D8B030D-6E8A-4147-A177-3AD203B41FA5}">
                      <a16:colId xmlns:a16="http://schemas.microsoft.com/office/drawing/2014/main" val="2358115433"/>
                    </a:ext>
                  </a:extLst>
                </a:gridCol>
                <a:gridCol w="291313">
                  <a:extLst>
                    <a:ext uri="{9D8B030D-6E8A-4147-A177-3AD203B41FA5}">
                      <a16:colId xmlns:a16="http://schemas.microsoft.com/office/drawing/2014/main" val="359914270"/>
                    </a:ext>
                  </a:extLst>
                </a:gridCol>
                <a:gridCol w="291313">
                  <a:extLst>
                    <a:ext uri="{9D8B030D-6E8A-4147-A177-3AD203B41FA5}">
                      <a16:colId xmlns:a16="http://schemas.microsoft.com/office/drawing/2014/main" val="313061408"/>
                    </a:ext>
                  </a:extLst>
                </a:gridCol>
                <a:gridCol w="275129">
                  <a:extLst>
                    <a:ext uri="{9D8B030D-6E8A-4147-A177-3AD203B41FA5}">
                      <a16:colId xmlns:a16="http://schemas.microsoft.com/office/drawing/2014/main" val="3403562771"/>
                    </a:ext>
                  </a:extLst>
                </a:gridCol>
                <a:gridCol w="304899">
                  <a:extLst>
                    <a:ext uri="{9D8B030D-6E8A-4147-A177-3AD203B41FA5}">
                      <a16:colId xmlns:a16="http://schemas.microsoft.com/office/drawing/2014/main" val="3343448371"/>
                    </a:ext>
                  </a:extLst>
                </a:gridCol>
                <a:gridCol w="268448">
                  <a:extLst>
                    <a:ext uri="{9D8B030D-6E8A-4147-A177-3AD203B41FA5}">
                      <a16:colId xmlns:a16="http://schemas.microsoft.com/office/drawing/2014/main" val="2081034226"/>
                    </a:ext>
                  </a:extLst>
                </a:gridCol>
                <a:gridCol w="478618">
                  <a:extLst>
                    <a:ext uri="{9D8B030D-6E8A-4147-A177-3AD203B41FA5}">
                      <a16:colId xmlns:a16="http://schemas.microsoft.com/office/drawing/2014/main" val="3223784631"/>
                    </a:ext>
                  </a:extLst>
                </a:gridCol>
                <a:gridCol w="299405">
                  <a:extLst>
                    <a:ext uri="{9D8B030D-6E8A-4147-A177-3AD203B41FA5}">
                      <a16:colId xmlns:a16="http://schemas.microsoft.com/office/drawing/2014/main" val="156458000"/>
                    </a:ext>
                  </a:extLst>
                </a:gridCol>
                <a:gridCol w="295668">
                  <a:extLst>
                    <a:ext uri="{9D8B030D-6E8A-4147-A177-3AD203B41FA5}">
                      <a16:colId xmlns:a16="http://schemas.microsoft.com/office/drawing/2014/main" val="3019153950"/>
                    </a:ext>
                  </a:extLst>
                </a:gridCol>
                <a:gridCol w="291373">
                  <a:extLst>
                    <a:ext uri="{9D8B030D-6E8A-4147-A177-3AD203B41FA5}">
                      <a16:colId xmlns:a16="http://schemas.microsoft.com/office/drawing/2014/main" val="1438731714"/>
                    </a:ext>
                  </a:extLst>
                </a:gridCol>
                <a:gridCol w="291373">
                  <a:extLst>
                    <a:ext uri="{9D8B030D-6E8A-4147-A177-3AD203B41FA5}">
                      <a16:colId xmlns:a16="http://schemas.microsoft.com/office/drawing/2014/main" val="1296128929"/>
                    </a:ext>
                  </a:extLst>
                </a:gridCol>
                <a:gridCol w="291373">
                  <a:extLst>
                    <a:ext uri="{9D8B030D-6E8A-4147-A177-3AD203B41FA5}">
                      <a16:colId xmlns:a16="http://schemas.microsoft.com/office/drawing/2014/main" val="42414944"/>
                    </a:ext>
                  </a:extLst>
                </a:gridCol>
                <a:gridCol w="260475">
                  <a:extLst>
                    <a:ext uri="{9D8B030D-6E8A-4147-A177-3AD203B41FA5}">
                      <a16:colId xmlns:a16="http://schemas.microsoft.com/office/drawing/2014/main" val="1062761481"/>
                    </a:ext>
                  </a:extLst>
                </a:gridCol>
                <a:gridCol w="259195">
                  <a:extLst>
                    <a:ext uri="{9D8B030D-6E8A-4147-A177-3AD203B41FA5}">
                      <a16:colId xmlns:a16="http://schemas.microsoft.com/office/drawing/2014/main" val="566086697"/>
                    </a:ext>
                  </a:extLst>
                </a:gridCol>
                <a:gridCol w="297594">
                  <a:extLst>
                    <a:ext uri="{9D8B030D-6E8A-4147-A177-3AD203B41FA5}">
                      <a16:colId xmlns:a16="http://schemas.microsoft.com/office/drawing/2014/main" val="1094061121"/>
                    </a:ext>
                  </a:extLst>
                </a:gridCol>
                <a:gridCol w="268795">
                  <a:extLst>
                    <a:ext uri="{9D8B030D-6E8A-4147-A177-3AD203B41FA5}">
                      <a16:colId xmlns:a16="http://schemas.microsoft.com/office/drawing/2014/main" val="490353156"/>
                    </a:ext>
                  </a:extLst>
                </a:gridCol>
                <a:gridCol w="326394">
                  <a:extLst>
                    <a:ext uri="{9D8B030D-6E8A-4147-A177-3AD203B41FA5}">
                      <a16:colId xmlns:a16="http://schemas.microsoft.com/office/drawing/2014/main" val="1163011465"/>
                    </a:ext>
                  </a:extLst>
                </a:gridCol>
                <a:gridCol w="326394">
                  <a:extLst>
                    <a:ext uri="{9D8B030D-6E8A-4147-A177-3AD203B41FA5}">
                      <a16:colId xmlns:a16="http://schemas.microsoft.com/office/drawing/2014/main" val="3264432259"/>
                    </a:ext>
                  </a:extLst>
                </a:gridCol>
                <a:gridCol w="297594">
                  <a:extLst>
                    <a:ext uri="{9D8B030D-6E8A-4147-A177-3AD203B41FA5}">
                      <a16:colId xmlns:a16="http://schemas.microsoft.com/office/drawing/2014/main" val="3093675871"/>
                    </a:ext>
                  </a:extLst>
                </a:gridCol>
                <a:gridCol w="278395">
                  <a:extLst>
                    <a:ext uri="{9D8B030D-6E8A-4147-A177-3AD203B41FA5}">
                      <a16:colId xmlns:a16="http://schemas.microsoft.com/office/drawing/2014/main" val="3254128686"/>
                    </a:ext>
                  </a:extLst>
                </a:gridCol>
                <a:gridCol w="259196">
                  <a:extLst>
                    <a:ext uri="{9D8B030D-6E8A-4147-A177-3AD203B41FA5}">
                      <a16:colId xmlns:a16="http://schemas.microsoft.com/office/drawing/2014/main" val="3072613501"/>
                    </a:ext>
                  </a:extLst>
                </a:gridCol>
                <a:gridCol w="253648">
                  <a:extLst>
                    <a:ext uri="{9D8B030D-6E8A-4147-A177-3AD203B41FA5}">
                      <a16:colId xmlns:a16="http://schemas.microsoft.com/office/drawing/2014/main" val="964324055"/>
                    </a:ext>
                  </a:extLst>
                </a:gridCol>
              </a:tblGrid>
              <a:tr h="564703">
                <a:tc gridSpan="12">
                  <a:txBody>
                    <a:bodyPr/>
                    <a:lstStyle/>
                    <a:p>
                      <a:pPr algn="ctr"/>
                      <a:r>
                        <a:rPr kumimoji="1" lang="en-US" altLang="ja-JP" sz="1200" b="0" dirty="0">
                          <a:latin typeface="UD デジタル 教科書体 NP-B" panose="02020700000000000000" pitchFamily="18" charset="-128"/>
                          <a:ea typeface="UD デジタル 教科書体 NP-B" panose="02020700000000000000" pitchFamily="18" charset="-128"/>
                        </a:rPr>
                        <a:t>R</a:t>
                      </a:r>
                      <a:r>
                        <a:rPr kumimoji="1" lang="ja-JP" altLang="en-US" sz="1200" b="0" dirty="0">
                          <a:latin typeface="UD デジタル 教科書体 NP-B" panose="02020700000000000000" pitchFamily="18" charset="-128"/>
                          <a:ea typeface="UD デジタル 教科書体 NP-B" panose="02020700000000000000" pitchFamily="18" charset="-128"/>
                        </a:rPr>
                        <a:t>７年度</a:t>
                      </a:r>
                    </a:p>
                  </a:txBody>
                  <a:tcPr marL="74295" marR="74295" marT="37148" marB="37148" anchor="ctr">
                    <a:no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lnL w="12700" cap="flat" cmpd="sng" algn="ctr">
                      <a:solidFill>
                        <a:schemeClr val="tx1"/>
                      </a:solidFill>
                      <a:prstDash val="sysDot"/>
                      <a:round/>
                      <a:headEnd type="none" w="med" len="med"/>
                      <a:tailEnd type="none" w="med" len="med"/>
                    </a:lnL>
                    <a:solidFill>
                      <a:schemeClr val="bg1">
                        <a:lumMod val="85000"/>
                      </a:schemeClr>
                    </a:solidFill>
                  </a:tcPr>
                </a:tc>
                <a:tc gridSpan="12">
                  <a:txBody>
                    <a:bodyPr/>
                    <a:lstStyle/>
                    <a:p>
                      <a:pPr algn="ctr"/>
                      <a:r>
                        <a:rPr kumimoji="1" lang="en-US" altLang="ja-JP" sz="1200" b="0" dirty="0">
                          <a:latin typeface="UD デジタル 教科書体 NP-B" panose="02020700000000000000" pitchFamily="18" charset="-128"/>
                          <a:ea typeface="UD デジタル 教科書体 NP-B" panose="02020700000000000000" pitchFamily="18" charset="-128"/>
                        </a:rPr>
                        <a:t>R</a:t>
                      </a:r>
                      <a:r>
                        <a:rPr kumimoji="1" lang="ja-JP" altLang="en-US" sz="1200" b="0" dirty="0">
                          <a:latin typeface="UD デジタル 教科書体 NP-B" panose="02020700000000000000" pitchFamily="18" charset="-128"/>
                          <a:ea typeface="UD デジタル 教科書体 NP-B" panose="02020700000000000000" pitchFamily="18" charset="-128"/>
                        </a:rPr>
                        <a:t>８年度</a:t>
                      </a:r>
                    </a:p>
                  </a:txBody>
                  <a:tcPr marL="74295" marR="74295" marT="37148" marB="37148" anchor="ctr">
                    <a:no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grid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UD デジタル 教科書体 NP-B" panose="02020700000000000000" pitchFamily="18" charset="-128"/>
                          <a:ea typeface="UD デジタル 教科書体 NP-B" panose="02020700000000000000" pitchFamily="18" charset="-128"/>
                        </a:rPr>
                        <a:t>R</a:t>
                      </a:r>
                      <a:r>
                        <a:rPr kumimoji="1" lang="ja-JP" altLang="en-US" sz="1050" b="0" dirty="0">
                          <a:latin typeface="UD デジタル 教科書体 NP-B" panose="02020700000000000000" pitchFamily="18" charset="-128"/>
                          <a:ea typeface="UD デジタル 教科書体 NP-B" panose="02020700000000000000" pitchFamily="18" charset="-128"/>
                        </a:rPr>
                        <a:t>９年度</a:t>
                      </a:r>
                    </a:p>
                  </a:txBody>
                  <a:tcPr marL="74295" marR="74295" marT="37148" marB="37148" anchor="ctr">
                    <a:noFill/>
                  </a:tcPr>
                </a:tc>
                <a:tc hMerge="1">
                  <a:txBody>
                    <a:bodyPr/>
                    <a:lstStyle/>
                    <a:p>
                      <a:pPr marL="0" algn="dist" defTabSz="914400" rtl="0" eaLnBrk="1" latinLnBrk="0" hangingPunct="1"/>
                      <a:endParaRPr kumimoji="1" lang="ja-JP" altLang="en-US" sz="1050" b="0" kern="1200" dirty="0">
                        <a:solidFill>
                          <a:schemeClr val="tx1"/>
                        </a:solidFill>
                        <a:latin typeface="UD デジタル 教科書体 NP-B" panose="02020700000000000000" pitchFamily="18" charset="-128"/>
                        <a:ea typeface="UD デジタル 教科書体 NP-B" panose="02020700000000000000" pitchFamily="18" charset="-128"/>
                        <a:cs typeface="+mn-cs"/>
                      </a:endParaRPr>
                    </a:p>
                  </a:txBody>
                  <a:tcPr marL="74295" marR="74295" marT="37148" marB="37148" anchor="ctr">
                    <a:noFill/>
                  </a:tcPr>
                </a:tc>
                <a:tc hMerge="1">
                  <a:txBody>
                    <a:bodyPr/>
                    <a:lstStyle/>
                    <a:p>
                      <a:pPr marL="0" algn="dist" defTabSz="914400" rtl="0" eaLnBrk="1" latinLnBrk="0" hangingPunct="1"/>
                      <a:endParaRPr kumimoji="1" lang="ja-JP" altLang="en-US" sz="1050" b="0" kern="1200" dirty="0">
                        <a:solidFill>
                          <a:schemeClr val="tx1"/>
                        </a:solidFill>
                        <a:latin typeface="UD デジタル 教科書体 NP-B" panose="02020700000000000000" pitchFamily="18" charset="-128"/>
                        <a:ea typeface="UD デジタル 教科書体 NP-B" panose="02020700000000000000" pitchFamily="18" charset="-128"/>
                        <a:cs typeface="+mn-cs"/>
                      </a:endParaRPr>
                    </a:p>
                  </a:txBody>
                  <a:tcPr marL="74295" marR="74295" marT="37148" marB="37148" anchor="ctr">
                    <a:noFill/>
                  </a:tcPr>
                </a:tc>
                <a:tc hMerge="1">
                  <a:txBody>
                    <a:bodyPr/>
                    <a:lstStyle/>
                    <a:p>
                      <a:pPr marL="0" algn="dist" defTabSz="914400" rtl="0" eaLnBrk="1" latinLnBrk="0" hangingPunct="1"/>
                      <a:endParaRPr kumimoji="1" lang="ja-JP" altLang="en-US" sz="1050" b="0" kern="1200" dirty="0">
                        <a:solidFill>
                          <a:schemeClr val="tx1"/>
                        </a:solidFill>
                        <a:latin typeface="UD デジタル 教科書体 NP-B" panose="02020700000000000000" pitchFamily="18" charset="-128"/>
                        <a:ea typeface="UD デジタル 教科書体 NP-B" panose="02020700000000000000" pitchFamily="18" charset="-128"/>
                        <a:cs typeface="+mn-cs"/>
                      </a:endParaRPr>
                    </a:p>
                  </a:txBody>
                  <a:tcPr marL="74295" marR="74295" marT="37148" marB="37148" anchor="ctr">
                    <a:noFill/>
                  </a:tcPr>
                </a:tc>
                <a:tc hMerge="1">
                  <a:txBody>
                    <a:bodyPr/>
                    <a:lstStyle/>
                    <a:p>
                      <a:pPr marL="0" algn="dist" defTabSz="914400" rtl="0" eaLnBrk="1" latinLnBrk="0" hangingPunct="1"/>
                      <a:endParaRPr kumimoji="1" lang="ja-JP" altLang="en-US" sz="1050" b="0" kern="1200" dirty="0">
                        <a:solidFill>
                          <a:schemeClr val="tx1"/>
                        </a:solidFill>
                        <a:latin typeface="UD デジタル 教科書体 NP-B" panose="02020700000000000000" pitchFamily="18" charset="-128"/>
                        <a:ea typeface="UD デジタル 教科書体 NP-B" panose="02020700000000000000" pitchFamily="18" charset="-128"/>
                        <a:cs typeface="+mn-cs"/>
                      </a:endParaRPr>
                    </a:p>
                  </a:txBody>
                  <a:tcPr marL="74295" marR="74295" marT="37148" marB="37148" anchor="ctr">
                    <a:noFill/>
                  </a:tcPr>
                </a:tc>
                <a:tc hMerge="1">
                  <a:txBody>
                    <a:bodyPr/>
                    <a:lstStyle/>
                    <a:p>
                      <a:pPr marL="0" algn="dist" defTabSz="914400" rtl="0" eaLnBrk="1" latinLnBrk="0" hangingPunct="1"/>
                      <a:endParaRPr kumimoji="1" lang="ja-JP" altLang="en-US" sz="1050" b="0" kern="1200" dirty="0">
                        <a:solidFill>
                          <a:schemeClr val="tx1"/>
                        </a:solidFill>
                        <a:latin typeface="UD デジタル 教科書体 NP-B" panose="02020700000000000000" pitchFamily="18" charset="-128"/>
                        <a:ea typeface="UD デジタル 教科書体 NP-B" panose="02020700000000000000" pitchFamily="18" charset="-128"/>
                        <a:cs typeface="+mn-cs"/>
                      </a:endParaRPr>
                    </a:p>
                  </a:txBody>
                  <a:tcPr marL="74295" marR="74295" marT="37148" marB="37148" anchor="ctr">
                    <a:noFill/>
                  </a:tcPr>
                </a:tc>
                <a:tc hMerge="1">
                  <a:txBody>
                    <a:bodyPr/>
                    <a:lstStyle/>
                    <a:p>
                      <a:pPr marL="0" algn="dist" defTabSz="914400" rtl="0" eaLnBrk="1" latinLnBrk="0" hangingPunct="1"/>
                      <a:endParaRPr kumimoji="1" lang="ja-JP" altLang="en-US" sz="1050" b="0" kern="1200" dirty="0">
                        <a:solidFill>
                          <a:schemeClr val="tx1"/>
                        </a:solidFill>
                        <a:latin typeface="UD デジタル 教科書体 NP-B" panose="02020700000000000000" pitchFamily="18" charset="-128"/>
                        <a:ea typeface="UD デジタル 教科書体 NP-B" panose="02020700000000000000" pitchFamily="18" charset="-128"/>
                        <a:cs typeface="+mn-cs"/>
                      </a:endParaRPr>
                    </a:p>
                  </a:txBody>
                  <a:tcPr marL="74295" marR="74295" marT="37148" marB="37148" anchor="ctr">
                    <a:noFill/>
                  </a:tcPr>
                </a:tc>
                <a:tc hMerge="1">
                  <a:txBody>
                    <a:bodyPr/>
                    <a:lstStyle/>
                    <a:p>
                      <a:pPr marL="0" algn="dist" defTabSz="914400" rtl="0" eaLnBrk="1" latinLnBrk="0" hangingPunct="1"/>
                      <a:endParaRPr kumimoji="1" lang="ja-JP" altLang="en-US" sz="1050" b="0" kern="1200" dirty="0">
                        <a:solidFill>
                          <a:schemeClr val="tx1"/>
                        </a:solidFill>
                        <a:latin typeface="UD デジタル 教科書体 NP-B" panose="02020700000000000000" pitchFamily="18" charset="-128"/>
                        <a:ea typeface="UD デジタル 教科書体 NP-B" panose="02020700000000000000" pitchFamily="18" charset="-128"/>
                        <a:cs typeface="+mn-cs"/>
                      </a:endParaRPr>
                    </a:p>
                  </a:txBody>
                  <a:tcPr marL="74295" marR="74295" marT="37148" marB="37148" anchor="ctr">
                    <a:noFill/>
                  </a:tcPr>
                </a:tc>
                <a:tc hMerge="1">
                  <a:txBody>
                    <a:bodyPr/>
                    <a:lstStyle/>
                    <a:p>
                      <a:pPr marL="0" algn="dist" defTabSz="914400" rtl="0" eaLnBrk="1" latinLnBrk="0" hangingPunct="1"/>
                      <a:endParaRPr kumimoji="1" lang="ja-JP" altLang="en-US" sz="1050" b="0" kern="1200" dirty="0">
                        <a:solidFill>
                          <a:schemeClr val="tx1"/>
                        </a:solidFill>
                        <a:latin typeface="UD デジタル 教科書体 NP-B" panose="02020700000000000000" pitchFamily="18" charset="-128"/>
                        <a:ea typeface="UD デジタル 教科書体 NP-B" panose="02020700000000000000" pitchFamily="18" charset="-128"/>
                        <a:cs typeface="+mn-cs"/>
                      </a:endParaRPr>
                    </a:p>
                  </a:txBody>
                  <a:tcPr marL="74295" marR="74295" marT="37148" marB="37148" anchor="ctr">
                    <a:noFill/>
                  </a:tcPr>
                </a:tc>
                <a:tc hMerge="1">
                  <a:txBody>
                    <a:bodyPr/>
                    <a:lstStyle/>
                    <a:p>
                      <a:pPr marL="0" algn="dist" defTabSz="914400" rtl="0" eaLnBrk="1" latinLnBrk="0" hangingPunct="1"/>
                      <a:endParaRPr kumimoji="1" lang="ja-JP" altLang="en-US" sz="1050" b="0" kern="1200" dirty="0">
                        <a:solidFill>
                          <a:schemeClr val="tx1"/>
                        </a:solidFill>
                        <a:latin typeface="UD デジタル 教科書体 NP-B" panose="02020700000000000000" pitchFamily="18" charset="-128"/>
                        <a:ea typeface="UD デジタル 教科書体 NP-B" panose="02020700000000000000" pitchFamily="18" charset="-128"/>
                        <a:cs typeface="+mn-cs"/>
                      </a:endParaRPr>
                    </a:p>
                  </a:txBody>
                  <a:tcPr marL="74295" marR="74295" marT="37148" marB="37148" anchor="ctr">
                    <a:noFill/>
                  </a:tcPr>
                </a:tc>
                <a:tc hMerge="1">
                  <a:txBody>
                    <a:bodyPr/>
                    <a:lstStyle/>
                    <a:p>
                      <a:pPr marL="0" algn="dist" defTabSz="914400" rtl="0" eaLnBrk="1" latinLnBrk="0" hangingPunct="1"/>
                      <a:endParaRPr kumimoji="1" lang="ja-JP" altLang="en-US" sz="1050" b="0" kern="1200" dirty="0">
                        <a:solidFill>
                          <a:schemeClr val="tx1"/>
                        </a:solidFill>
                        <a:latin typeface="UD デジタル 教科書体 NP-B" panose="02020700000000000000" pitchFamily="18" charset="-128"/>
                        <a:ea typeface="UD デジタル 教科書体 NP-B" panose="02020700000000000000" pitchFamily="18" charset="-128"/>
                        <a:cs typeface="+mn-cs"/>
                      </a:endParaRPr>
                    </a:p>
                  </a:txBody>
                  <a:tcPr marL="74295" marR="74295" marT="37148" marB="37148" anchor="ctr">
                    <a:noFill/>
                  </a:tcPr>
                </a:tc>
                <a:tc hMerge="1">
                  <a:txBody>
                    <a:bodyPr/>
                    <a:lstStyle/>
                    <a:p>
                      <a:pPr marL="0" algn="dist" defTabSz="914400" rtl="0" eaLnBrk="1" latinLnBrk="0" hangingPunct="1"/>
                      <a:endParaRPr kumimoji="1" lang="ja-JP" altLang="en-US" sz="1050" b="0" kern="1200" dirty="0">
                        <a:solidFill>
                          <a:schemeClr val="tx1"/>
                        </a:solidFill>
                        <a:latin typeface="UD デジタル 教科書体 NP-B" panose="02020700000000000000" pitchFamily="18" charset="-128"/>
                        <a:ea typeface="UD デジタル 教科書体 NP-B" panose="02020700000000000000" pitchFamily="18" charset="-128"/>
                        <a:cs typeface="+mn-cs"/>
                      </a:endParaRPr>
                    </a:p>
                  </a:txBody>
                  <a:tcPr marL="74295" marR="74295" marT="37148" marB="37148" anchor="ctr">
                    <a:noFill/>
                  </a:tcPr>
                </a:tc>
                <a:extLst>
                  <a:ext uri="{0D108BD9-81ED-4DB2-BD59-A6C34878D82A}">
                    <a16:rowId xmlns:a16="http://schemas.microsoft.com/office/drawing/2014/main" val="4283655691"/>
                  </a:ext>
                </a:extLst>
              </a:tr>
              <a:tr h="524991">
                <a:tc gridSpan="3">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第１四半期</a:t>
                      </a:r>
                    </a:p>
                  </a:txBody>
                  <a:tcPr marL="74295" marR="74295" marT="37148" marB="37148" anchor="ct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５月</a:t>
                      </a: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６月</a:t>
                      </a: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gridSpan="3">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第２四半期</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８月</a:t>
                      </a: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９月</a:t>
                      </a: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gridSpan="3">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第３四半期</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r>
                        <a:rPr kumimoji="1" lang="en-US" altLang="ja-JP" sz="600" dirty="0">
                          <a:latin typeface="UD デジタル 教科書体 NP-B" panose="02020700000000000000" pitchFamily="18" charset="-128"/>
                          <a:ea typeface="UD デジタル 教科書体 NP-B" panose="02020700000000000000" pitchFamily="18" charset="-128"/>
                        </a:rPr>
                        <a:t>11</a:t>
                      </a:r>
                      <a:r>
                        <a:rPr kumimoji="1" lang="ja-JP" altLang="en-US" sz="600" dirty="0">
                          <a:latin typeface="UD デジタル 教科書体 NP-B" panose="02020700000000000000" pitchFamily="18" charset="-128"/>
                          <a:ea typeface="UD デジタル 教科書体 NP-B" panose="02020700000000000000" pitchFamily="18" charset="-128"/>
                        </a:rPr>
                        <a:t>月</a:t>
                      </a: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r>
                        <a:rPr kumimoji="1" lang="en-US" altLang="ja-JP" sz="600" dirty="0">
                          <a:latin typeface="UD デジタル 教科書体 NP-B" panose="02020700000000000000" pitchFamily="18" charset="-128"/>
                          <a:ea typeface="UD デジタル 教科書体 NP-B" panose="02020700000000000000" pitchFamily="18" charset="-128"/>
                        </a:rPr>
                        <a:t>12</a:t>
                      </a:r>
                    </a:p>
                    <a:p>
                      <a:pPr algn="ctr"/>
                      <a:r>
                        <a:rPr kumimoji="1" lang="ja-JP" altLang="en-US" sz="600" dirty="0">
                          <a:latin typeface="UD デジタル 教科書体 NP-B" panose="02020700000000000000" pitchFamily="18" charset="-128"/>
                          <a:ea typeface="UD デジタル 教科書体 NP-B" panose="02020700000000000000" pitchFamily="18" charset="-128"/>
                        </a:rPr>
                        <a:t>月</a:t>
                      </a: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gridSpan="3">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第４四半期</a:t>
                      </a:r>
                    </a:p>
                  </a:txBody>
                  <a:tcPr marL="74295" marR="74295" marT="37148" marB="37148" anchor="ctr">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２月</a:t>
                      </a: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３月</a:t>
                      </a:r>
                    </a:p>
                  </a:txBody>
                  <a:tcPr marL="74295" marR="74295" marT="37148" marB="37148" anchor="ctr">
                    <a:lnL w="12700" cap="flat" cmpd="sng" algn="ctr">
                      <a:solidFill>
                        <a:schemeClr val="tx1"/>
                      </a:solidFill>
                      <a:prstDash val="sysDot"/>
                      <a:round/>
                      <a:headEnd type="none" w="med" len="med"/>
                      <a:tailEnd type="none" w="med" len="med"/>
                    </a:lnL>
                    <a:solidFill>
                      <a:schemeClr val="bg1">
                        <a:lumMod val="85000"/>
                      </a:schemeClr>
                    </a:solidFill>
                  </a:tcPr>
                </a:tc>
                <a:tc gridSpan="3">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第１四半期</a:t>
                      </a:r>
                    </a:p>
                  </a:txBody>
                  <a:tcPr marL="74295" marR="74295" marT="37148" marB="37148" anchor="ctr">
                    <a:solidFill>
                      <a:schemeClr val="bg1">
                        <a:lumMod val="85000"/>
                      </a:schemeClr>
                    </a:solidFill>
                  </a:tcPr>
                </a:tc>
                <a:tc hMerge="1">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５月</a:t>
                      </a: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６月</a:t>
                      </a:r>
                    </a:p>
                  </a:txBody>
                  <a:tcPr marL="74295" marR="74295" marT="37148" marB="37148" anchor="ctr">
                    <a:lnL w="12700" cap="flat" cmpd="sng" algn="ctr">
                      <a:solidFill>
                        <a:schemeClr val="tx1"/>
                      </a:solidFill>
                      <a:prstDash val="sysDot"/>
                      <a:round/>
                      <a:headEnd type="none" w="med" len="med"/>
                      <a:tailEnd type="none" w="med" len="med"/>
                    </a:lnL>
                    <a:solidFill>
                      <a:schemeClr val="bg1">
                        <a:lumMod val="85000"/>
                      </a:schemeClr>
                    </a:solidFill>
                  </a:tcPr>
                </a:tc>
                <a:tc gridSpan="3">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第２四半期</a:t>
                      </a:r>
                    </a:p>
                  </a:txBody>
                  <a:tcPr marL="74295" marR="74295" marT="37148" marB="37148" anchor="ctr">
                    <a:solidFill>
                      <a:schemeClr val="bg1">
                        <a:lumMod val="85000"/>
                      </a:schemeClr>
                    </a:solidFill>
                  </a:tcPr>
                </a:tc>
                <a:tc hMerge="1">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８月</a:t>
                      </a: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９月</a:t>
                      </a:r>
                    </a:p>
                  </a:txBody>
                  <a:tcPr marL="74295" marR="74295" marT="37148" marB="37148" anchor="ctr">
                    <a:lnL w="12700" cap="flat" cmpd="sng" algn="ctr">
                      <a:solidFill>
                        <a:schemeClr val="tx1"/>
                      </a:solidFill>
                      <a:prstDash val="sysDot"/>
                      <a:round/>
                      <a:headEnd type="none" w="med" len="med"/>
                      <a:tailEnd type="none" w="med" len="med"/>
                    </a:lnL>
                    <a:solidFill>
                      <a:schemeClr val="bg1">
                        <a:lumMod val="85000"/>
                      </a:schemeClr>
                    </a:solidFill>
                  </a:tcPr>
                </a:tc>
                <a:tc gridSpan="3">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第３四半期</a:t>
                      </a:r>
                    </a:p>
                  </a:txBody>
                  <a:tcPr marL="74295" marR="74295" marT="37148" marB="37148" anchor="ctr">
                    <a:solidFill>
                      <a:schemeClr val="bg1">
                        <a:lumMod val="85000"/>
                      </a:schemeClr>
                    </a:solidFill>
                  </a:tcPr>
                </a:tc>
                <a:tc hMerge="1">
                  <a:txBody>
                    <a:bodyPr/>
                    <a:lstStyle/>
                    <a:p>
                      <a:pPr algn="ctr"/>
                      <a:r>
                        <a:rPr kumimoji="1" lang="en-US" altLang="ja-JP" sz="600" dirty="0">
                          <a:latin typeface="UD デジタル 教科書体 NP-B" panose="02020700000000000000" pitchFamily="18" charset="-128"/>
                          <a:ea typeface="UD デジタル 教科書体 NP-B" panose="02020700000000000000" pitchFamily="18" charset="-128"/>
                        </a:rPr>
                        <a:t>11</a:t>
                      </a:r>
                      <a:r>
                        <a:rPr kumimoji="1" lang="ja-JP" altLang="en-US" sz="600" dirty="0">
                          <a:latin typeface="UD デジタル 教科書体 NP-B" panose="02020700000000000000" pitchFamily="18" charset="-128"/>
                          <a:ea typeface="UD デジタル 教科書体 NP-B" panose="02020700000000000000" pitchFamily="18" charset="-128"/>
                        </a:rPr>
                        <a:t>月</a:t>
                      </a: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r>
                        <a:rPr kumimoji="1" lang="en-US" altLang="ja-JP" sz="600" dirty="0">
                          <a:latin typeface="UD デジタル 教科書体 NP-B" panose="02020700000000000000" pitchFamily="18" charset="-128"/>
                          <a:ea typeface="UD デジタル 教科書体 NP-B" panose="02020700000000000000" pitchFamily="18" charset="-128"/>
                        </a:rPr>
                        <a:t>12</a:t>
                      </a:r>
                      <a:r>
                        <a:rPr kumimoji="1" lang="ja-JP" altLang="en-US" sz="600" dirty="0">
                          <a:latin typeface="UD デジタル 教科書体 NP-B" panose="02020700000000000000" pitchFamily="18" charset="-128"/>
                          <a:ea typeface="UD デジタル 教科書体 NP-B" panose="02020700000000000000" pitchFamily="18" charset="-128"/>
                        </a:rPr>
                        <a:t>月</a:t>
                      </a:r>
                    </a:p>
                  </a:txBody>
                  <a:tcPr marL="74295" marR="74295" marT="37148" marB="37148" anchor="ctr">
                    <a:lnL w="12700" cap="flat" cmpd="sng" algn="ctr">
                      <a:solidFill>
                        <a:schemeClr val="tx1"/>
                      </a:solidFill>
                      <a:prstDash val="sysDot"/>
                      <a:round/>
                      <a:headEnd type="none" w="med" len="med"/>
                      <a:tailEnd type="none" w="med" len="med"/>
                    </a:lnL>
                    <a:solidFill>
                      <a:schemeClr val="bg1">
                        <a:lumMod val="85000"/>
                      </a:schemeClr>
                    </a:solidFill>
                  </a:tcPr>
                </a:tc>
                <a:tc gridSpan="3">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第４四半期</a:t>
                      </a:r>
                    </a:p>
                  </a:txBody>
                  <a:tcPr marL="74295" marR="74295" marT="37148" marB="37148" anchor="ctr">
                    <a:solidFill>
                      <a:schemeClr val="bg1">
                        <a:lumMod val="85000"/>
                      </a:schemeClr>
                    </a:solidFill>
                  </a:tcPr>
                </a:tc>
                <a:tc hMerge="1">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２月</a:t>
                      </a:r>
                    </a:p>
                  </a:txBody>
                  <a:tcPr marL="74295" marR="74295" marT="37148" marB="3714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lumMod val="85000"/>
                      </a:schemeClr>
                    </a:solidFill>
                  </a:tcPr>
                </a:tc>
                <a:tc hMerge="1">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３月</a:t>
                      </a:r>
                    </a:p>
                  </a:txBody>
                  <a:tcPr marL="74295" marR="74295" marT="37148" marB="37148" anchor="ctr">
                    <a:lnL w="12700" cap="flat" cmpd="sng" algn="ctr">
                      <a:solidFill>
                        <a:schemeClr val="tx1"/>
                      </a:solidFill>
                      <a:prstDash val="sysDot"/>
                      <a:round/>
                      <a:headEnd type="none" w="med" len="med"/>
                      <a:tailEnd type="none" w="med" len="med"/>
                    </a:lnL>
                    <a:solidFill>
                      <a:schemeClr val="bg1">
                        <a:lumMod val="85000"/>
                      </a:schemeClr>
                    </a:solidFill>
                  </a:tcPr>
                </a:tc>
                <a:tc gridSpan="6">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上半期</a:t>
                      </a:r>
                    </a:p>
                  </a:txBody>
                  <a:tcPr marL="74295" marR="74295" marT="37148" marB="37148" anchor="ctr">
                    <a:solidFill>
                      <a:schemeClr val="bg1">
                        <a:lumMod val="85000"/>
                      </a:schemeClr>
                    </a:solidFill>
                  </a:tcPr>
                </a:tc>
                <a:tc hMerge="1">
                  <a:txBody>
                    <a:bodyPr/>
                    <a:lstStyle/>
                    <a:p>
                      <a:pPr algn="ctr"/>
                      <a:endParaRPr kumimoji="1" lang="ja-JP" altLang="en-US" sz="6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6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6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6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6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gridSpan="6">
                  <a:txBody>
                    <a:bodyPr/>
                    <a:lstStyle/>
                    <a:p>
                      <a:pPr algn="ctr"/>
                      <a:r>
                        <a:rPr kumimoji="1" lang="ja-JP" altLang="en-US" sz="600" dirty="0">
                          <a:latin typeface="UD デジタル 教科書体 NP-B" panose="02020700000000000000" pitchFamily="18" charset="-128"/>
                          <a:ea typeface="UD デジタル 教科書体 NP-B" panose="02020700000000000000" pitchFamily="18" charset="-128"/>
                        </a:rPr>
                        <a:t>下半期</a:t>
                      </a:r>
                    </a:p>
                  </a:txBody>
                  <a:tcPr marL="74295" marR="74295" marT="37148" marB="37148" anchor="ctr">
                    <a:solidFill>
                      <a:schemeClr val="bg1">
                        <a:lumMod val="85000"/>
                      </a:schemeClr>
                    </a:solidFill>
                  </a:tcPr>
                </a:tc>
                <a:tc hMerge="1">
                  <a:txBody>
                    <a:bodyPr/>
                    <a:lstStyle/>
                    <a:p>
                      <a:pPr algn="ctr"/>
                      <a:endParaRPr kumimoji="1" lang="ja-JP" altLang="en-US" sz="6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6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6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6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tc hMerge="1">
                  <a:txBody>
                    <a:bodyPr/>
                    <a:lstStyle/>
                    <a:p>
                      <a:pPr algn="ctr"/>
                      <a:endParaRPr kumimoji="1" lang="ja-JP" altLang="en-US" sz="600" dirty="0">
                        <a:latin typeface="UD デジタル 教科書体 NP-B" panose="02020700000000000000" pitchFamily="18" charset="-128"/>
                        <a:ea typeface="UD デジタル 教科書体 NP-B" panose="02020700000000000000" pitchFamily="18" charset="-128"/>
                      </a:endParaRPr>
                    </a:p>
                  </a:txBody>
                  <a:tcPr marL="74295" marR="74295" marT="37148" marB="37148" anchor="ctr">
                    <a:solidFill>
                      <a:schemeClr val="bg1">
                        <a:lumMod val="85000"/>
                      </a:schemeClr>
                    </a:solidFill>
                  </a:tcPr>
                </a:tc>
                <a:extLst>
                  <a:ext uri="{0D108BD9-81ED-4DB2-BD59-A6C34878D82A}">
                    <a16:rowId xmlns:a16="http://schemas.microsoft.com/office/drawing/2014/main" val="3618920471"/>
                  </a:ext>
                </a:extLst>
              </a:tr>
              <a:tr h="2670536">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nchor="ctr">
                    <a:lnR w="12700" cap="flat" cmpd="sng" algn="ctr">
                      <a:solidFill>
                        <a:schemeClr val="bg1">
                          <a:lumMod val="75000"/>
                        </a:schemeClr>
                      </a:solidFill>
                      <a:prstDash val="dot"/>
                      <a:round/>
                      <a:headEnd type="none" w="med" len="med"/>
                      <a:tailEnd type="none" w="med" len="med"/>
                    </a:lnR>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nchor="ct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nchor="ctr">
                    <a:lnL w="12700" cap="flat" cmpd="sng" algn="ctr">
                      <a:solidFill>
                        <a:schemeClr val="bg1">
                          <a:lumMod val="75000"/>
                        </a:schemeClr>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tx1"/>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R7</a:t>
                      </a:r>
                      <a:r>
                        <a:rPr kumimoji="1" lang="ja-JP" altLang="en-US" sz="900" dirty="0">
                          <a:latin typeface="BIZ UDPゴシック" panose="020B0400000000000000" pitchFamily="50" charset="-128"/>
                          <a:ea typeface="BIZ UDPゴシック" panose="020B0400000000000000" pitchFamily="50" charset="-128"/>
                        </a:rPr>
                        <a:t>第１回部会</a:t>
                      </a:r>
                      <a:endParaRPr kumimoji="1" lang="en-US" altLang="ja-JP" sz="900" dirty="0">
                        <a:latin typeface="BIZ UDPゴシック" panose="020B0400000000000000" pitchFamily="50" charset="-128"/>
                        <a:ea typeface="BIZ UDPゴシック" panose="020B0400000000000000" pitchFamily="50" charset="-128"/>
                      </a:endParaRPr>
                    </a:p>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tx1"/>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tcPr>
                </a:tc>
                <a:tc>
                  <a:txBody>
                    <a:bodyPr/>
                    <a:lstStyle/>
                    <a:p>
                      <a:pPr algn="ctr"/>
                      <a:endParaRPr kumimoji="1" lang="en-US" altLang="ja-JP" sz="900" dirty="0">
                        <a:latin typeface="BIZ UDPゴシック" panose="020B0400000000000000" pitchFamily="50" charset="-128"/>
                        <a:ea typeface="BIZ UDPゴシック" panose="020B0400000000000000" pitchFamily="50" charset="-128"/>
                      </a:endParaRPr>
                    </a:p>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tx1"/>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tcPr>
                </a:tc>
                <a:tc>
                  <a:txBody>
                    <a:bodyPr/>
                    <a:lstStyle/>
                    <a:p>
                      <a:pPr algn="ctr"/>
                      <a:endParaRPr kumimoji="1" lang="ja-JP" altLang="en-US" sz="900" dirty="0">
                        <a:solidFill>
                          <a:schemeClr val="bg1">
                            <a:lumMod val="75000"/>
                          </a:schemeClr>
                        </a:solidFill>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R w="12700" cap="flat" cmpd="sng" algn="ctr">
                      <a:solidFill>
                        <a:schemeClr val="bg1">
                          <a:lumMod val="75000"/>
                        </a:schemeClr>
                      </a:solidFill>
                      <a:prstDash val="dot"/>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R8</a:t>
                      </a:r>
                      <a:r>
                        <a:rPr kumimoji="1" lang="ja-JP" altLang="en-US" sz="900" dirty="0">
                          <a:latin typeface="BIZ UDPゴシック" panose="020B0400000000000000" pitchFamily="50" charset="-128"/>
                          <a:ea typeface="BIZ UDPゴシック" panose="020B0400000000000000" pitchFamily="50" charset="-128"/>
                        </a:rPr>
                        <a:t>第１回部会</a:t>
                      </a:r>
                    </a:p>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tx1"/>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R8</a:t>
                      </a:r>
                      <a:r>
                        <a:rPr kumimoji="1" lang="ja-JP" altLang="en-US" sz="900" dirty="0">
                          <a:latin typeface="BIZ UDPゴシック" panose="020B0400000000000000" pitchFamily="50" charset="-128"/>
                          <a:ea typeface="BIZ UDPゴシック" panose="020B0400000000000000" pitchFamily="50" charset="-128"/>
                        </a:rPr>
                        <a:t>第２回部会</a:t>
                      </a:r>
                    </a:p>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tx1"/>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tx1"/>
                      </a:solidFill>
                      <a:prstDash val="dot"/>
                      <a:round/>
                      <a:headEnd type="none" w="med" len="med"/>
                      <a:tailEnd type="none" w="med" len="med"/>
                    </a:lnR>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tx1"/>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R8</a:t>
                      </a:r>
                      <a:r>
                        <a:rPr kumimoji="1" lang="ja-JP" altLang="en-US" sz="900" dirty="0">
                          <a:latin typeface="BIZ UDPゴシック" panose="020B0400000000000000" pitchFamily="50" charset="-128"/>
                          <a:ea typeface="BIZ UDPゴシック" panose="020B0400000000000000" pitchFamily="50" charset="-128"/>
                        </a:rPr>
                        <a:t>第３回部会</a:t>
                      </a:r>
                    </a:p>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tcPr>
                </a:tc>
                <a:tc>
                  <a:txBody>
                    <a:bodyPr/>
                    <a:lstStyle/>
                    <a:p>
                      <a:pPr algn="ctr"/>
                      <a:endParaRPr kumimoji="1" lang="en-US" altLang="ja-JP" sz="900" dirty="0">
                        <a:latin typeface="BIZ UDPゴシック" panose="020B0400000000000000" pitchFamily="50" charset="-128"/>
                        <a:ea typeface="BIZ UDPゴシック" panose="020B0400000000000000" pitchFamily="50" charset="-128"/>
                      </a:endParaRPr>
                    </a:p>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nchor="ctr">
                    <a:lnR w="12700" cap="flat" cmpd="sng" algn="ctr">
                      <a:solidFill>
                        <a:schemeClr val="bg1">
                          <a:lumMod val="75000"/>
                        </a:schemeClr>
                      </a:solidFill>
                      <a:prstDash val="dot"/>
                      <a:round/>
                      <a:headEnd type="none" w="med" len="med"/>
                      <a:tailEnd type="none" w="med" len="med"/>
                    </a:lnR>
                    <a:solidFill>
                      <a:schemeClr val="bg1"/>
                    </a:solidFill>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R9</a:t>
                      </a:r>
                      <a:r>
                        <a:rPr kumimoji="1" lang="ja-JP" altLang="en-US" sz="900" dirty="0">
                          <a:latin typeface="BIZ UDPゴシック" panose="020B0400000000000000" pitchFamily="50" charset="-128"/>
                          <a:ea typeface="BIZ UDPゴシック" panose="020B0400000000000000" pitchFamily="50" charset="-128"/>
                        </a:rPr>
                        <a:t>第１回部会</a:t>
                      </a:r>
                    </a:p>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tx1"/>
                      </a:solidFill>
                      <a:prstDash val="dot"/>
                      <a:round/>
                      <a:headEnd type="none" w="med" len="med"/>
                      <a:tailEnd type="none" w="med" len="med"/>
                    </a:lnR>
                    <a:solidFill>
                      <a:schemeClr val="bg1"/>
                    </a:solidFill>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nchor="ctr">
                    <a:lnL w="12700" cap="flat" cmpd="sng" algn="ctr">
                      <a:solidFill>
                        <a:schemeClr val="tx1"/>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solidFill>
                      <a:schemeClr val="bg1"/>
                    </a:solidFill>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nchor="ct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solidFill>
                      <a:schemeClr val="bg1"/>
                    </a:solidFill>
                  </a:tcPr>
                </a:tc>
                <a:tc>
                  <a:txBody>
                    <a:bodyPr/>
                    <a:lstStyle/>
                    <a:p>
                      <a:pPr algn="ctr"/>
                      <a:endParaRPr kumimoji="1" lang="en-US" altLang="ja-JP"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tx1"/>
                      </a:solidFill>
                      <a:prstDash val="dot"/>
                      <a:round/>
                      <a:headEnd type="none" w="med" len="med"/>
                      <a:tailEnd type="none" w="med" len="med"/>
                    </a:lnR>
                    <a:solidFill>
                      <a:schemeClr val="bg1"/>
                    </a:solidFill>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nchor="ctr">
                    <a:lnL w="12700" cap="flat" cmpd="sng" algn="ctr">
                      <a:solidFill>
                        <a:schemeClr val="tx1"/>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solidFill>
                      <a:schemeClr val="bg1"/>
                    </a:solidFill>
                  </a:tcPr>
                </a:tc>
                <a:tc>
                  <a:txBody>
                    <a:bodyPr/>
                    <a:lstStyle/>
                    <a:p>
                      <a:pPr algn="ctr"/>
                      <a:r>
                        <a:rPr kumimoji="1" lang="ja-JP" altLang="en-US" sz="900" dirty="0">
                          <a:latin typeface="BIZ UDPゴシック" panose="020B0400000000000000" pitchFamily="50" charset="-128"/>
                          <a:ea typeface="BIZ UDPゴシック" panose="020B0400000000000000" pitchFamily="50" charset="-128"/>
                        </a:rPr>
                        <a:t>◆</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石コン防災本部会議</a:t>
                      </a:r>
                      <a:endParaRPr kumimoji="1" lang="en-US" altLang="ja-JP" sz="900" dirty="0">
                        <a:latin typeface="BIZ UDPゴシック" panose="020B0400000000000000" pitchFamily="50" charset="-128"/>
                        <a:ea typeface="BIZ UDPゴシック" panose="020B0400000000000000" pitchFamily="50" charset="-128"/>
                      </a:endParaRPr>
                    </a:p>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solidFill>
                      <a:schemeClr val="bg1"/>
                    </a:solidFill>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nchor="ctr">
                    <a:lnL w="12700" cap="flat" cmpd="sng" algn="ctr">
                      <a:solidFill>
                        <a:schemeClr val="bg1">
                          <a:lumMod val="75000"/>
                        </a:schemeClr>
                      </a:solidFill>
                      <a:prstDash val="dot"/>
                      <a:round/>
                      <a:headEnd type="none" w="med" len="med"/>
                      <a:tailEnd type="none" w="med" len="med"/>
                    </a:lnL>
                    <a:lnR w="12700" cap="flat" cmpd="sng" algn="ctr">
                      <a:solidFill>
                        <a:schemeClr val="tx1"/>
                      </a:solidFill>
                      <a:prstDash val="dot"/>
                      <a:round/>
                      <a:headEnd type="none" w="med" len="med"/>
                      <a:tailEnd type="none" w="med" len="med"/>
                    </a:lnR>
                    <a:solidFill>
                      <a:schemeClr val="bg1"/>
                    </a:solidFill>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nchor="ctr">
                    <a:lnL w="12700" cap="flat" cmpd="sng" algn="ctr">
                      <a:solidFill>
                        <a:schemeClr val="tx1"/>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solidFill>
                      <a:schemeClr val="bg1"/>
                    </a:solidFill>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nchor="ct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solidFill>
                      <a:schemeClr val="bg1"/>
                    </a:solidFill>
                  </a:tcPr>
                </a:tc>
                <a:tc>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29250" anchor="ctr">
                    <a:lnL w="12700" cap="flat" cmpd="sng" algn="ctr">
                      <a:solidFill>
                        <a:schemeClr val="bg1">
                          <a:lumMod val="75000"/>
                        </a:schemeClr>
                      </a:solidFill>
                      <a:prstDash val="dot"/>
                      <a:round/>
                      <a:headEnd type="none" w="med" len="med"/>
                      <a:tailEnd type="none" w="med" len="med"/>
                    </a:lnL>
                    <a:solidFill>
                      <a:schemeClr val="bg1"/>
                    </a:solidFill>
                  </a:tcPr>
                </a:tc>
                <a:extLst>
                  <a:ext uri="{0D108BD9-81ED-4DB2-BD59-A6C34878D82A}">
                    <a16:rowId xmlns:a16="http://schemas.microsoft.com/office/drawing/2014/main" val="768177999"/>
                  </a:ext>
                </a:extLst>
              </a:tr>
            </a:tbl>
          </a:graphicData>
        </a:graphic>
      </p:graphicFrame>
      <p:sp>
        <p:nvSpPr>
          <p:cNvPr id="28" name="テキスト ボックス 27">
            <a:extLst>
              <a:ext uri="{FF2B5EF4-FFF2-40B4-BE49-F238E27FC236}">
                <a16:creationId xmlns:a16="http://schemas.microsoft.com/office/drawing/2014/main" id="{AA517ED0-6B7B-42E0-9446-009A7550167B}"/>
              </a:ext>
            </a:extLst>
          </p:cNvPr>
          <p:cNvSpPr txBox="1"/>
          <p:nvPr/>
        </p:nvSpPr>
        <p:spPr>
          <a:xfrm>
            <a:off x="834314" y="4568972"/>
            <a:ext cx="10523369" cy="1815882"/>
          </a:xfrm>
          <a:prstGeom prst="rect">
            <a:avLst/>
          </a:prstGeom>
          <a:noFill/>
        </p:spPr>
        <p:txBody>
          <a:bodyPr wrap="square" rtlCol="0">
            <a:spAutoFit/>
          </a:bodyPr>
          <a:lstStyle/>
          <a:p>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■石油コンビナート等災害防止計画の修正について</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400" kern="100" dirty="0">
                <a:effectLst/>
                <a:ea typeface="游明朝" panose="02020400000000000000" pitchFamily="18" charset="-128"/>
                <a:cs typeface="Times New Roman" panose="02020603050405020304" pitchFamily="18" charset="0"/>
              </a:rPr>
              <a:t>・石災</a:t>
            </a:r>
            <a:r>
              <a:rPr lang="ja-JP" altLang="en-US" sz="1400" kern="100" dirty="0">
                <a:ea typeface="游明朝" panose="02020400000000000000" pitchFamily="18" charset="-128"/>
                <a:cs typeface="Times New Roman" panose="02020603050405020304" pitchFamily="18" charset="0"/>
              </a:rPr>
              <a:t>法第</a:t>
            </a:r>
            <a:r>
              <a:rPr lang="en-US" altLang="ja-JP" sz="1400" kern="100" dirty="0">
                <a:ea typeface="游明朝" panose="02020400000000000000" pitchFamily="18" charset="-128"/>
                <a:cs typeface="Times New Roman" panose="02020603050405020304" pitchFamily="18" charset="0"/>
              </a:rPr>
              <a:t>31</a:t>
            </a:r>
            <a:r>
              <a:rPr lang="ja-JP" altLang="en-US" sz="1400" kern="100" dirty="0">
                <a:ea typeface="游明朝" panose="02020400000000000000" pitchFamily="18" charset="-128"/>
                <a:cs typeface="Times New Roman" panose="02020603050405020304" pitchFamily="18" charset="0"/>
              </a:rPr>
              <a:t>条に基づき、「防災本部は、石油コンビナート等防災計画を作成し、及び毎年これに検討を加え、必要があると認め</a:t>
            </a:r>
            <a:endParaRPr lang="en-US" altLang="ja-JP" sz="1400" kern="100" dirty="0">
              <a:ea typeface="游明朝" panose="02020400000000000000" pitchFamily="18" charset="-128"/>
              <a:cs typeface="Times New Roman" panose="02020603050405020304" pitchFamily="18" charset="0"/>
            </a:endParaRPr>
          </a:p>
          <a:p>
            <a:r>
              <a:rPr lang="ja-JP" altLang="en-US" sz="1400" kern="100" dirty="0">
                <a:ea typeface="游明朝" panose="02020400000000000000" pitchFamily="18" charset="-128"/>
                <a:cs typeface="Times New Roman" panose="02020603050405020304" pitchFamily="18" charset="0"/>
              </a:rPr>
              <a:t>　るときは、これを修正しなければならない」とされており、随時「本部員の構成変更」や「特定事業所の廃止」などの軽微な修　</a:t>
            </a:r>
            <a:endParaRPr lang="en-US" altLang="ja-JP" sz="1400" kern="100" dirty="0">
              <a:ea typeface="游明朝" panose="02020400000000000000" pitchFamily="18" charset="-128"/>
              <a:cs typeface="Times New Roman" panose="02020603050405020304" pitchFamily="18" charset="0"/>
            </a:endParaRPr>
          </a:p>
          <a:p>
            <a:r>
              <a:rPr lang="ja-JP" altLang="en-US" sz="1400" kern="100" dirty="0">
                <a:ea typeface="游明朝" panose="02020400000000000000" pitchFamily="18" charset="-128"/>
                <a:cs typeface="Times New Roman" panose="02020603050405020304" pitchFamily="18" charset="0"/>
              </a:rPr>
              <a:t>　正を行っている。</a:t>
            </a:r>
            <a:endParaRPr lang="en-US" altLang="ja-JP" sz="1400" kern="100" dirty="0">
              <a:ea typeface="游明朝" panose="02020400000000000000" pitchFamily="18" charset="-128"/>
              <a:cs typeface="Times New Roman" panose="02020603050405020304" pitchFamily="18" charset="0"/>
            </a:endParaRPr>
          </a:p>
          <a:p>
            <a:r>
              <a:rPr lang="ja-JP" altLang="en-US" sz="1400" kern="100" dirty="0">
                <a:ea typeface="游明朝" panose="02020400000000000000" pitchFamily="18" charset="-128"/>
                <a:cs typeface="Times New Roman" panose="02020603050405020304" pitchFamily="18" charset="0"/>
              </a:rPr>
              <a:t>・これから、コンビナート区域の地震・津波の被害想定（南トラ地震・直下型地震）の整理や調査業務を行っていく。</a:t>
            </a:r>
            <a:endParaRPr lang="en-US" altLang="ja-JP" sz="1400" kern="100" dirty="0">
              <a:ea typeface="游明朝" panose="02020400000000000000" pitchFamily="18" charset="-128"/>
              <a:cs typeface="Times New Roman" panose="02020603050405020304" pitchFamily="18" charset="0"/>
            </a:endParaRPr>
          </a:p>
          <a:p>
            <a:r>
              <a:rPr lang="ja-JP" altLang="en-US" sz="1400" kern="100" dirty="0">
                <a:ea typeface="游明朝" panose="02020400000000000000" pitchFamily="18" charset="-128"/>
                <a:cs typeface="Times New Roman" panose="02020603050405020304" pitchFamily="18" charset="0"/>
              </a:rPr>
              <a:t>　</a:t>
            </a:r>
            <a:r>
              <a:rPr lang="en-US" altLang="ja-JP" sz="1400" kern="100" dirty="0">
                <a:effectLst/>
                <a:ea typeface="游明朝" panose="02020400000000000000" pitchFamily="18" charset="-128"/>
                <a:cs typeface="Times New Roman" panose="02020603050405020304" pitchFamily="18" charset="0"/>
              </a:rPr>
              <a:t>R7</a:t>
            </a:r>
            <a:r>
              <a:rPr lang="ja-JP" altLang="en-US" sz="1400" kern="100" dirty="0">
                <a:effectLst/>
                <a:ea typeface="游明朝" panose="02020400000000000000" pitchFamily="18" charset="-128"/>
                <a:cs typeface="Times New Roman" panose="02020603050405020304" pitchFamily="18" charset="0"/>
              </a:rPr>
              <a:t>　　大阪府に影響を及ぼす地震・津波の被害想定について整理</a:t>
            </a:r>
            <a:endParaRPr lang="ja-JP" altLang="ja-JP" sz="1400" kern="100" dirty="0">
              <a:effectLst/>
              <a:ea typeface="游明朝" panose="02020400000000000000" pitchFamily="18" charset="-128"/>
              <a:cs typeface="Times New Roman" panose="02020603050405020304" pitchFamily="18" charset="0"/>
            </a:endParaRPr>
          </a:p>
          <a:p>
            <a:r>
              <a:rPr lang="ja-JP" altLang="ja-JP" sz="1400" kern="100" dirty="0">
                <a:effectLst/>
                <a:ea typeface="游明朝" panose="02020400000000000000" pitchFamily="18" charset="-128"/>
                <a:cs typeface="Times New Roman" panose="02020603050405020304" pitchFamily="18" charset="0"/>
              </a:rPr>
              <a:t>　</a:t>
            </a:r>
            <a:r>
              <a:rPr lang="en-US" altLang="ja-JP" sz="1400" kern="100" dirty="0">
                <a:solidFill>
                  <a:schemeClr val="bg1">
                    <a:lumMod val="50000"/>
                  </a:schemeClr>
                </a:solidFill>
                <a:effectLst/>
                <a:ea typeface="游明朝" panose="02020400000000000000" pitchFamily="18" charset="-128"/>
                <a:cs typeface="Times New Roman" panose="02020603050405020304" pitchFamily="18" charset="0"/>
              </a:rPr>
              <a:t>R8</a:t>
            </a:r>
            <a:r>
              <a:rPr lang="ja-JP" altLang="en-US" sz="1400" kern="100" dirty="0">
                <a:solidFill>
                  <a:schemeClr val="bg1">
                    <a:lumMod val="50000"/>
                  </a:schemeClr>
                </a:solidFill>
                <a:effectLst/>
                <a:ea typeface="游明朝" panose="02020400000000000000" pitchFamily="18" charset="-128"/>
                <a:cs typeface="Times New Roman" panose="02020603050405020304" pitchFamily="18" charset="0"/>
              </a:rPr>
              <a:t>　</a:t>
            </a:r>
            <a:r>
              <a:rPr lang="ja-JP" altLang="ja-JP" sz="1400" kern="100" dirty="0">
                <a:solidFill>
                  <a:schemeClr val="bg1">
                    <a:lumMod val="50000"/>
                  </a:schemeClr>
                </a:solidFill>
                <a:effectLst/>
                <a:ea typeface="游明朝" panose="02020400000000000000" pitchFamily="18" charset="-128"/>
                <a:cs typeface="Times New Roman" panose="02020603050405020304" pitchFamily="18" charset="0"/>
              </a:rPr>
              <a:t>　</a:t>
            </a:r>
            <a:r>
              <a:rPr lang="ja-JP" altLang="en-US" sz="1400" kern="100" dirty="0">
                <a:solidFill>
                  <a:schemeClr val="bg1">
                    <a:lumMod val="50000"/>
                  </a:schemeClr>
                </a:solidFill>
                <a:effectLst/>
                <a:ea typeface="游明朝" panose="02020400000000000000" pitchFamily="18" charset="-128"/>
                <a:cs typeface="Times New Roman" panose="02020603050405020304" pitchFamily="18" charset="0"/>
              </a:rPr>
              <a:t>調査業務</a:t>
            </a:r>
            <a:r>
              <a:rPr lang="ja-JP" altLang="ja-JP" sz="1400" kern="100" dirty="0">
                <a:solidFill>
                  <a:schemeClr val="bg1">
                    <a:lumMod val="50000"/>
                  </a:schemeClr>
                </a:solidFill>
                <a:effectLst/>
                <a:ea typeface="游明朝" panose="02020400000000000000" pitchFamily="18" charset="-128"/>
                <a:cs typeface="Times New Roman" panose="02020603050405020304" pitchFamily="18" charset="0"/>
              </a:rPr>
              <a:t>実施、</a:t>
            </a:r>
            <a:r>
              <a:rPr lang="ja-JP" altLang="en-US" sz="1400" kern="100" dirty="0">
                <a:solidFill>
                  <a:schemeClr val="bg1">
                    <a:lumMod val="50000"/>
                  </a:schemeClr>
                </a:solidFill>
                <a:effectLst/>
                <a:ea typeface="游明朝" panose="02020400000000000000" pitchFamily="18" charset="-128"/>
                <a:cs typeface="Times New Roman" panose="02020603050405020304" pitchFamily="18" charset="0"/>
              </a:rPr>
              <a:t>災害想定・災害予防対策について検討</a:t>
            </a:r>
            <a:endParaRPr lang="en-US" altLang="ja-JP" sz="1400" kern="100" dirty="0">
              <a:solidFill>
                <a:schemeClr val="bg1">
                  <a:lumMod val="50000"/>
                </a:schemeClr>
              </a:solidFill>
              <a:effectLst/>
              <a:ea typeface="游明朝" panose="02020400000000000000" pitchFamily="18" charset="-128"/>
              <a:cs typeface="Times New Roman" panose="02020603050405020304" pitchFamily="18" charset="0"/>
            </a:endParaRPr>
          </a:p>
          <a:p>
            <a:r>
              <a:rPr lang="ja-JP" altLang="en-US" sz="1400" kern="100" dirty="0">
                <a:solidFill>
                  <a:schemeClr val="bg1">
                    <a:lumMod val="50000"/>
                  </a:schemeClr>
                </a:solidFill>
                <a:ea typeface="游明朝" panose="02020400000000000000" pitchFamily="18" charset="-128"/>
                <a:cs typeface="Times New Roman" panose="02020603050405020304" pitchFamily="18" charset="0"/>
              </a:rPr>
              <a:t>　</a:t>
            </a:r>
            <a:r>
              <a:rPr lang="en-US" altLang="ja-JP" sz="1400" kern="100" dirty="0">
                <a:solidFill>
                  <a:schemeClr val="bg1">
                    <a:lumMod val="50000"/>
                  </a:schemeClr>
                </a:solidFill>
                <a:ea typeface="游明朝" panose="02020400000000000000" pitchFamily="18" charset="-128"/>
                <a:cs typeface="Times New Roman" panose="02020603050405020304" pitchFamily="18" charset="0"/>
              </a:rPr>
              <a:t>R9</a:t>
            </a:r>
            <a:r>
              <a:rPr lang="ja-JP" altLang="en-US" sz="1400" kern="100" dirty="0">
                <a:solidFill>
                  <a:schemeClr val="bg1">
                    <a:lumMod val="50000"/>
                  </a:schemeClr>
                </a:solidFill>
                <a:ea typeface="游明朝" panose="02020400000000000000" pitchFamily="18" charset="-128"/>
                <a:cs typeface="Times New Roman" panose="02020603050405020304" pitchFamily="18" charset="0"/>
              </a:rPr>
              <a:t>　　</a:t>
            </a:r>
            <a:r>
              <a:rPr lang="ja-JP" altLang="ja-JP" sz="1400" kern="100" dirty="0">
                <a:solidFill>
                  <a:schemeClr val="bg1">
                    <a:lumMod val="50000"/>
                  </a:schemeClr>
                </a:solidFill>
                <a:effectLst/>
                <a:ea typeface="游明朝" panose="02020400000000000000" pitchFamily="18" charset="-128"/>
                <a:cs typeface="Times New Roman" panose="02020603050405020304" pitchFamily="18" charset="0"/>
              </a:rPr>
              <a:t>計画修正</a:t>
            </a:r>
            <a:r>
              <a:rPr lang="ja-JP" altLang="en-US" sz="1400" kern="100" dirty="0">
                <a:solidFill>
                  <a:schemeClr val="bg1">
                    <a:lumMod val="50000"/>
                  </a:schemeClr>
                </a:solidFill>
                <a:ea typeface="游明朝" panose="02020400000000000000" pitchFamily="18" charset="-128"/>
                <a:cs typeface="Times New Roman" panose="02020603050405020304" pitchFamily="18" charset="0"/>
              </a:rPr>
              <a:t>案の作成、パブコメ、防災本部会議を経て修正</a:t>
            </a:r>
            <a:endParaRPr lang="ja-JP" altLang="ja-JP" sz="1400" kern="100" dirty="0">
              <a:solidFill>
                <a:schemeClr val="bg1">
                  <a:lumMod val="50000"/>
                </a:schemeClr>
              </a:solidFill>
              <a:effectLst/>
              <a:ea typeface="游明朝" panose="02020400000000000000" pitchFamily="18"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5622FDA4-6C7E-4D10-8416-2DC81BF7433D}"/>
              </a:ext>
            </a:extLst>
          </p:cNvPr>
          <p:cNvSpPr/>
          <p:nvPr/>
        </p:nvSpPr>
        <p:spPr bwMode="gray">
          <a:xfrm>
            <a:off x="95755" y="61642"/>
            <a:ext cx="12000489" cy="564715"/>
          </a:xfrm>
          <a:prstGeom prst="rect">
            <a:avLst/>
          </a:prstGeom>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ＭＳ ゴシック" panose="020B0609070205080204" pitchFamily="49" charset="-128"/>
                <a:ea typeface="ＭＳ ゴシック" panose="020B0609070205080204" pitchFamily="49" charset="-128"/>
              </a:rPr>
              <a:t>　３　大阪府石油コンビナート等防災計画の修正について　　スケジュール（案）　</a:t>
            </a:r>
          </a:p>
        </p:txBody>
      </p:sp>
      <p:grpSp>
        <p:nvGrpSpPr>
          <p:cNvPr id="3" name="グループ化 2">
            <a:extLst>
              <a:ext uri="{FF2B5EF4-FFF2-40B4-BE49-F238E27FC236}">
                <a16:creationId xmlns:a16="http://schemas.microsoft.com/office/drawing/2014/main" id="{38ABD66C-2045-4DD0-BDCC-D2228AD62916}"/>
              </a:ext>
            </a:extLst>
          </p:cNvPr>
          <p:cNvGrpSpPr/>
          <p:nvPr/>
        </p:nvGrpSpPr>
        <p:grpSpPr>
          <a:xfrm>
            <a:off x="1395875" y="3042163"/>
            <a:ext cx="9071942" cy="1399483"/>
            <a:chOff x="1395875" y="3740431"/>
            <a:chExt cx="9071942" cy="1399483"/>
          </a:xfrm>
        </p:grpSpPr>
        <p:cxnSp>
          <p:nvCxnSpPr>
            <p:cNvPr id="81" name="直線矢印コネクタ 80"/>
            <p:cNvCxnSpPr>
              <a:cxnSpLocks/>
            </p:cNvCxnSpPr>
            <p:nvPr/>
          </p:nvCxnSpPr>
          <p:spPr>
            <a:xfrm>
              <a:off x="4467318" y="4799682"/>
              <a:ext cx="582597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5398456" y="4860039"/>
              <a:ext cx="1210588" cy="246221"/>
            </a:xfrm>
            <a:prstGeom prst="rect">
              <a:avLst/>
            </a:prstGeom>
            <a:noFill/>
          </p:spPr>
          <p:txBody>
            <a:bodyPr wrap="none" rtlCol="0">
              <a:spAutoFit/>
            </a:bodyPr>
            <a:lstStyle/>
            <a:p>
              <a:r>
                <a:rPr lang="ja-JP" altLang="en-US" sz="1000" dirty="0"/>
                <a:t>調査業務（委託）</a:t>
              </a:r>
              <a:endParaRPr lang="en-US" altLang="ja-JP" sz="1000" dirty="0"/>
            </a:p>
          </p:txBody>
        </p:sp>
        <p:sp>
          <p:nvSpPr>
            <p:cNvPr id="93" name="星 5 92"/>
            <p:cNvSpPr/>
            <p:nvPr/>
          </p:nvSpPr>
          <p:spPr>
            <a:xfrm>
              <a:off x="9782066" y="4241943"/>
              <a:ext cx="144577" cy="1205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テキスト ボックス 82">
              <a:extLst>
                <a:ext uri="{FF2B5EF4-FFF2-40B4-BE49-F238E27FC236}">
                  <a16:creationId xmlns:a16="http://schemas.microsoft.com/office/drawing/2014/main" id="{565C97AC-F2DC-4E53-AC08-93BC2F27D59E}"/>
                </a:ext>
              </a:extLst>
            </p:cNvPr>
            <p:cNvSpPr txBox="1"/>
            <p:nvPr/>
          </p:nvSpPr>
          <p:spPr>
            <a:xfrm>
              <a:off x="9385469" y="4407575"/>
              <a:ext cx="1082348" cy="246221"/>
            </a:xfrm>
            <a:prstGeom prst="rect">
              <a:avLst/>
            </a:prstGeom>
            <a:noFill/>
          </p:spPr>
          <p:txBody>
            <a:bodyPr wrap="none" rtlCol="0">
              <a:spAutoFit/>
            </a:bodyPr>
            <a:lstStyle/>
            <a:p>
              <a:r>
                <a:rPr lang="ja-JP" altLang="en-US" sz="1000" dirty="0"/>
                <a:t>石コン計画修正</a:t>
              </a:r>
              <a:endParaRPr lang="en-US" altLang="ja-JP" sz="1000" dirty="0"/>
            </a:p>
          </p:txBody>
        </p:sp>
        <p:sp>
          <p:nvSpPr>
            <p:cNvPr id="84" name="テキスト ボックス 83">
              <a:extLst>
                <a:ext uri="{FF2B5EF4-FFF2-40B4-BE49-F238E27FC236}">
                  <a16:creationId xmlns:a16="http://schemas.microsoft.com/office/drawing/2014/main" id="{15C87934-7422-489B-9B8D-EB3718B51440}"/>
                </a:ext>
              </a:extLst>
            </p:cNvPr>
            <p:cNvSpPr txBox="1"/>
            <p:nvPr/>
          </p:nvSpPr>
          <p:spPr>
            <a:xfrm>
              <a:off x="3916404" y="4893693"/>
              <a:ext cx="697627" cy="246221"/>
            </a:xfrm>
            <a:prstGeom prst="rect">
              <a:avLst/>
            </a:prstGeom>
            <a:noFill/>
          </p:spPr>
          <p:txBody>
            <a:bodyPr wrap="none" rtlCol="0">
              <a:spAutoFit/>
            </a:bodyPr>
            <a:lstStyle/>
            <a:p>
              <a:r>
                <a:rPr lang="ja-JP" altLang="en-US" sz="1000" dirty="0"/>
                <a:t>契約事務</a:t>
              </a:r>
            </a:p>
          </p:txBody>
        </p:sp>
        <p:cxnSp>
          <p:nvCxnSpPr>
            <p:cNvPr id="85" name="直線矢印コネクタ 84">
              <a:extLst>
                <a:ext uri="{FF2B5EF4-FFF2-40B4-BE49-F238E27FC236}">
                  <a16:creationId xmlns:a16="http://schemas.microsoft.com/office/drawing/2014/main" id="{22A79B71-916A-4E77-92EF-05BF1AFF26F5}"/>
                </a:ext>
              </a:extLst>
            </p:cNvPr>
            <p:cNvCxnSpPr>
              <a:cxnSpLocks/>
            </p:cNvCxnSpPr>
            <p:nvPr/>
          </p:nvCxnSpPr>
          <p:spPr>
            <a:xfrm>
              <a:off x="4114635" y="4792898"/>
              <a:ext cx="3484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9D198C7E-012C-479A-9A60-9AB8EC5EB2C2}"/>
                </a:ext>
              </a:extLst>
            </p:cNvPr>
            <p:cNvSpPr txBox="1"/>
            <p:nvPr/>
          </p:nvSpPr>
          <p:spPr>
            <a:xfrm>
              <a:off x="2706757" y="4149264"/>
              <a:ext cx="1467068" cy="553998"/>
            </a:xfrm>
            <a:prstGeom prst="rect">
              <a:avLst/>
            </a:prstGeom>
            <a:noFill/>
          </p:spPr>
          <p:txBody>
            <a:bodyPr wrap="none" rtlCol="0">
              <a:spAutoFit/>
            </a:bodyPr>
            <a:lstStyle/>
            <a:p>
              <a:r>
                <a:rPr lang="ja-JP" altLang="en-US" sz="1000" dirty="0"/>
                <a:t>大阪府に影響を及ぼす</a:t>
              </a:r>
              <a:endParaRPr lang="en-US" altLang="ja-JP" sz="1000" dirty="0"/>
            </a:p>
            <a:p>
              <a:r>
                <a:rPr lang="ja-JP" altLang="en-US" sz="1000" dirty="0"/>
                <a:t>地震・津波の被害想定</a:t>
              </a:r>
              <a:endParaRPr lang="en-US" altLang="ja-JP" sz="1000" dirty="0"/>
            </a:p>
            <a:p>
              <a:r>
                <a:rPr lang="ja-JP" altLang="en-US" sz="1000" dirty="0"/>
                <a:t>について整理</a:t>
              </a:r>
              <a:endParaRPr lang="en-US" altLang="ja-JP" sz="1000" dirty="0"/>
            </a:p>
          </p:txBody>
        </p:sp>
        <p:sp>
          <p:nvSpPr>
            <p:cNvPr id="95" name="テキスト ボックス 94">
              <a:extLst>
                <a:ext uri="{FF2B5EF4-FFF2-40B4-BE49-F238E27FC236}">
                  <a16:creationId xmlns:a16="http://schemas.microsoft.com/office/drawing/2014/main" id="{B2817D4D-2096-4FFF-9909-85AC7D557668}"/>
                </a:ext>
              </a:extLst>
            </p:cNvPr>
            <p:cNvSpPr txBox="1"/>
            <p:nvPr/>
          </p:nvSpPr>
          <p:spPr>
            <a:xfrm>
              <a:off x="1395875" y="3747216"/>
              <a:ext cx="1595309" cy="707886"/>
            </a:xfrm>
            <a:prstGeom prst="rect">
              <a:avLst/>
            </a:prstGeom>
            <a:noFill/>
          </p:spPr>
          <p:txBody>
            <a:bodyPr wrap="none" rtlCol="0">
              <a:spAutoFit/>
            </a:bodyPr>
            <a:lstStyle/>
            <a:p>
              <a:r>
                <a:rPr lang="ja-JP" altLang="en-US" sz="1000" dirty="0"/>
                <a:t>・ガイドライン取組状況</a:t>
              </a:r>
              <a:endParaRPr lang="en-US" altLang="ja-JP" sz="1000" dirty="0"/>
            </a:p>
            <a:p>
              <a:r>
                <a:rPr lang="ja-JP" altLang="en-US" sz="1000" dirty="0"/>
                <a:t>・国の見直し概要</a:t>
              </a:r>
              <a:endParaRPr lang="en-US" altLang="ja-JP" sz="1000" dirty="0"/>
            </a:p>
            <a:p>
              <a:r>
                <a:rPr lang="ja-JP" altLang="en-US" sz="1000" dirty="0"/>
                <a:t>・府の進め方</a:t>
              </a:r>
              <a:endParaRPr lang="en-US" altLang="ja-JP" sz="1000" dirty="0"/>
            </a:p>
            <a:p>
              <a:r>
                <a:rPr lang="ja-JP" altLang="en-US" sz="1000" dirty="0"/>
                <a:t>・調査業務の内容</a:t>
              </a:r>
              <a:endParaRPr lang="en-US" altLang="ja-JP" sz="1000" dirty="0"/>
            </a:p>
          </p:txBody>
        </p:sp>
        <p:sp>
          <p:nvSpPr>
            <p:cNvPr id="99" name="テキスト ボックス 98">
              <a:extLst>
                <a:ext uri="{FF2B5EF4-FFF2-40B4-BE49-F238E27FC236}">
                  <a16:creationId xmlns:a16="http://schemas.microsoft.com/office/drawing/2014/main" id="{B62F34DC-A79B-46F2-BFEF-ADAB399CC3B1}"/>
                </a:ext>
              </a:extLst>
            </p:cNvPr>
            <p:cNvSpPr txBox="1"/>
            <p:nvPr/>
          </p:nvSpPr>
          <p:spPr>
            <a:xfrm>
              <a:off x="5816438" y="3740431"/>
              <a:ext cx="825867" cy="246221"/>
            </a:xfrm>
            <a:prstGeom prst="rect">
              <a:avLst/>
            </a:prstGeom>
            <a:noFill/>
          </p:spPr>
          <p:txBody>
            <a:bodyPr wrap="none" rtlCol="0">
              <a:spAutoFit/>
            </a:bodyPr>
            <a:lstStyle/>
            <a:p>
              <a:r>
                <a:rPr lang="ja-JP" altLang="en-US" sz="1000" dirty="0"/>
                <a:t>・災害想定</a:t>
              </a:r>
              <a:endParaRPr lang="en-US" altLang="ja-JP" sz="1000" dirty="0"/>
            </a:p>
          </p:txBody>
        </p:sp>
        <p:sp>
          <p:nvSpPr>
            <p:cNvPr id="33" name="テキスト ボックス 32">
              <a:extLst>
                <a:ext uri="{FF2B5EF4-FFF2-40B4-BE49-F238E27FC236}">
                  <a16:creationId xmlns:a16="http://schemas.microsoft.com/office/drawing/2014/main" id="{D629E7E1-5723-4B5D-A018-D9C9930A2E59}"/>
                </a:ext>
              </a:extLst>
            </p:cNvPr>
            <p:cNvSpPr txBox="1"/>
            <p:nvPr/>
          </p:nvSpPr>
          <p:spPr>
            <a:xfrm>
              <a:off x="8114853" y="3758113"/>
              <a:ext cx="1082348" cy="246221"/>
            </a:xfrm>
            <a:prstGeom prst="rect">
              <a:avLst/>
            </a:prstGeom>
            <a:noFill/>
          </p:spPr>
          <p:txBody>
            <a:bodyPr wrap="none" rtlCol="0">
              <a:spAutoFit/>
            </a:bodyPr>
            <a:lstStyle/>
            <a:p>
              <a:r>
                <a:rPr lang="ja-JP" altLang="en-US" sz="1000" dirty="0"/>
                <a:t>・計画修正原案</a:t>
              </a:r>
              <a:endParaRPr lang="en-US" altLang="ja-JP" sz="1000" dirty="0"/>
            </a:p>
          </p:txBody>
        </p:sp>
        <p:sp>
          <p:nvSpPr>
            <p:cNvPr id="35" name="テキスト ボックス 34">
              <a:extLst>
                <a:ext uri="{FF2B5EF4-FFF2-40B4-BE49-F238E27FC236}">
                  <a16:creationId xmlns:a16="http://schemas.microsoft.com/office/drawing/2014/main" id="{A7D8B081-9D2E-482E-9428-C4FF1860BA18}"/>
                </a:ext>
              </a:extLst>
            </p:cNvPr>
            <p:cNvSpPr txBox="1"/>
            <p:nvPr/>
          </p:nvSpPr>
          <p:spPr>
            <a:xfrm>
              <a:off x="9036655" y="4151378"/>
              <a:ext cx="697627" cy="246221"/>
            </a:xfrm>
            <a:prstGeom prst="rect">
              <a:avLst/>
            </a:prstGeom>
            <a:noFill/>
          </p:spPr>
          <p:txBody>
            <a:bodyPr wrap="none" rtlCol="0">
              <a:spAutoFit/>
            </a:bodyPr>
            <a:lstStyle/>
            <a:p>
              <a:r>
                <a:rPr lang="ja-JP" altLang="en-US" sz="1000" dirty="0"/>
                <a:t>パブコメ</a:t>
              </a:r>
            </a:p>
          </p:txBody>
        </p:sp>
        <p:sp>
          <p:nvSpPr>
            <p:cNvPr id="36" name="テキスト ボックス 35">
              <a:extLst>
                <a:ext uri="{FF2B5EF4-FFF2-40B4-BE49-F238E27FC236}">
                  <a16:creationId xmlns:a16="http://schemas.microsoft.com/office/drawing/2014/main" id="{C9772BF9-284B-4189-A1B2-5AEAF8ADD52C}"/>
                </a:ext>
              </a:extLst>
            </p:cNvPr>
            <p:cNvSpPr txBox="1"/>
            <p:nvPr/>
          </p:nvSpPr>
          <p:spPr>
            <a:xfrm>
              <a:off x="4358353" y="3740432"/>
              <a:ext cx="1595309" cy="553998"/>
            </a:xfrm>
            <a:prstGeom prst="rect">
              <a:avLst/>
            </a:prstGeom>
            <a:noFill/>
          </p:spPr>
          <p:txBody>
            <a:bodyPr wrap="none" rtlCol="0">
              <a:spAutoFit/>
            </a:bodyPr>
            <a:lstStyle/>
            <a:p>
              <a:r>
                <a:rPr lang="ja-JP" altLang="en-US" sz="1000" dirty="0"/>
                <a:t>・ガイドライン取組</a:t>
              </a:r>
              <a:endParaRPr lang="en-US" altLang="ja-JP" sz="1000" dirty="0"/>
            </a:p>
            <a:p>
              <a:r>
                <a:rPr lang="ja-JP" altLang="en-US" sz="1000" dirty="0"/>
                <a:t>・大阪府に影響を及ぼす</a:t>
              </a:r>
              <a:endParaRPr lang="en-US" altLang="ja-JP" sz="1000" dirty="0"/>
            </a:p>
            <a:p>
              <a:r>
                <a:rPr lang="ja-JP" altLang="en-US" sz="1000" dirty="0"/>
                <a:t>地震・津波について</a:t>
              </a:r>
              <a:endParaRPr lang="en-US" altLang="ja-JP" sz="1000" dirty="0"/>
            </a:p>
          </p:txBody>
        </p:sp>
        <p:cxnSp>
          <p:nvCxnSpPr>
            <p:cNvPr id="7" name="直線矢印コネクタ 6">
              <a:extLst>
                <a:ext uri="{FF2B5EF4-FFF2-40B4-BE49-F238E27FC236}">
                  <a16:creationId xmlns:a16="http://schemas.microsoft.com/office/drawing/2014/main" id="{A40BCAC8-298E-4D18-B689-8325919224B7}"/>
                </a:ext>
              </a:extLst>
            </p:cNvPr>
            <p:cNvCxnSpPr>
              <a:cxnSpLocks/>
            </p:cNvCxnSpPr>
            <p:nvPr/>
          </p:nvCxnSpPr>
          <p:spPr>
            <a:xfrm flipV="1">
              <a:off x="9229655" y="4067154"/>
              <a:ext cx="311625" cy="498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D7C68E59-ECDD-43C6-93A9-6A7C059340E6}"/>
                </a:ext>
              </a:extLst>
            </p:cNvPr>
            <p:cNvSpPr txBox="1"/>
            <p:nvPr/>
          </p:nvSpPr>
          <p:spPr>
            <a:xfrm>
              <a:off x="7064349" y="3740432"/>
              <a:ext cx="1082348" cy="246221"/>
            </a:xfrm>
            <a:prstGeom prst="rect">
              <a:avLst/>
            </a:prstGeom>
            <a:noFill/>
          </p:spPr>
          <p:txBody>
            <a:bodyPr wrap="none" rtlCol="0">
              <a:spAutoFit/>
            </a:bodyPr>
            <a:lstStyle/>
            <a:p>
              <a:r>
                <a:rPr lang="ja-JP" altLang="en-US" sz="1000" dirty="0"/>
                <a:t>・災害予防対策</a:t>
              </a:r>
              <a:endParaRPr lang="en-US" altLang="ja-JP" sz="1000" dirty="0"/>
            </a:p>
          </p:txBody>
        </p:sp>
      </p:grpSp>
      <p:sp>
        <p:nvSpPr>
          <p:cNvPr id="2" name="スライド番号プレースホルダー 1">
            <a:extLst>
              <a:ext uri="{FF2B5EF4-FFF2-40B4-BE49-F238E27FC236}">
                <a16:creationId xmlns:a16="http://schemas.microsoft.com/office/drawing/2014/main" id="{F5D506BB-D5E5-499B-AA33-6EC11FF0DE4D}"/>
              </a:ext>
            </a:extLst>
          </p:cNvPr>
          <p:cNvSpPr>
            <a:spLocks noGrp="1"/>
          </p:cNvSpPr>
          <p:nvPr>
            <p:ph type="sldNum" sz="quarter" idx="12"/>
          </p:nvPr>
        </p:nvSpPr>
        <p:spPr>
          <a:xfrm>
            <a:off x="9284596" y="6350911"/>
            <a:ext cx="2743200" cy="365125"/>
          </a:xfrm>
        </p:spPr>
        <p:txBody>
          <a:bodyPr/>
          <a:lstStyle/>
          <a:p>
            <a:fld id="{1268E50D-B1EA-4F32-A6B8-292A72B352B7}" type="slidenum">
              <a:rPr kumimoji="1" lang="ja-JP" altLang="en-US" smtClean="0"/>
              <a:t>5</a:t>
            </a:fld>
            <a:endParaRPr kumimoji="1" lang="ja-JP" altLang="en-US" dirty="0"/>
          </a:p>
        </p:txBody>
      </p:sp>
    </p:spTree>
    <p:extLst>
      <p:ext uri="{BB962C8B-B14F-4D97-AF65-F5344CB8AC3E}">
        <p14:creationId xmlns:p14="http://schemas.microsoft.com/office/powerpoint/2010/main" val="2607885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EE9E1D3-9035-4604-B651-FE1D07732DDD}"/>
              </a:ext>
            </a:extLst>
          </p:cNvPr>
          <p:cNvSpPr>
            <a:spLocks noGrp="1"/>
          </p:cNvSpPr>
          <p:nvPr>
            <p:ph type="sldNum" sz="quarter" idx="12"/>
          </p:nvPr>
        </p:nvSpPr>
        <p:spPr>
          <a:xfrm>
            <a:off x="9353044" y="6402569"/>
            <a:ext cx="2743200" cy="365125"/>
          </a:xfrm>
        </p:spPr>
        <p:txBody>
          <a:bodyPr/>
          <a:lstStyle/>
          <a:p>
            <a:fld id="{1268E50D-B1EA-4F32-A6B8-292A72B352B7}" type="slidenum">
              <a:rPr kumimoji="1" lang="ja-JP" altLang="en-US" smtClean="0"/>
              <a:t>6</a:t>
            </a:fld>
            <a:endParaRPr kumimoji="1" lang="ja-JP" altLang="en-US"/>
          </a:p>
        </p:txBody>
      </p:sp>
      <p:sp>
        <p:nvSpPr>
          <p:cNvPr id="4" name="テキスト ボックス 3">
            <a:extLst>
              <a:ext uri="{FF2B5EF4-FFF2-40B4-BE49-F238E27FC236}">
                <a16:creationId xmlns:a16="http://schemas.microsoft.com/office/drawing/2014/main" id="{FDB33C3F-5560-448D-AAF2-3BAE5E82FF44}"/>
              </a:ext>
            </a:extLst>
          </p:cNvPr>
          <p:cNvSpPr txBox="1"/>
          <p:nvPr/>
        </p:nvSpPr>
        <p:spPr>
          <a:xfrm>
            <a:off x="469339" y="754665"/>
            <a:ext cx="11384304" cy="1477328"/>
          </a:xfrm>
          <a:prstGeom prst="rect">
            <a:avLst/>
          </a:prstGeom>
          <a:noFill/>
          <a:ln>
            <a:solidFill>
              <a:srgbClr val="002060"/>
            </a:solidFill>
          </a:ln>
        </p:spPr>
        <p:txBody>
          <a:bodyPr wrap="square" rtlCol="0">
            <a:spAutoFit/>
          </a:bodyPr>
          <a:lstStyle/>
          <a:p>
            <a:r>
              <a:rPr kumimoji="1" lang="ja-JP" altLang="en-US" dirty="0"/>
              <a:t>令和７年度</a:t>
            </a:r>
            <a:endParaRPr kumimoji="1" lang="en-US" altLang="ja-JP" dirty="0"/>
          </a:p>
          <a:p>
            <a:r>
              <a:rPr lang="ja-JP" altLang="en-US" dirty="0"/>
              <a:t>　第１四半期　</a:t>
            </a:r>
            <a:endParaRPr kumimoji="1" lang="en-US" altLang="ja-JP" dirty="0"/>
          </a:p>
          <a:p>
            <a:r>
              <a:rPr lang="ja-JP" altLang="en-US" dirty="0"/>
              <a:t>　第２四半期　</a:t>
            </a:r>
            <a:r>
              <a:rPr lang="en-US" altLang="ja-JP" b="1" dirty="0">
                <a:solidFill>
                  <a:srgbClr val="FF0000"/>
                </a:solidFill>
              </a:rPr>
              <a:t>R</a:t>
            </a:r>
            <a:r>
              <a:rPr lang="ja-JP" altLang="en-US" b="1" dirty="0">
                <a:solidFill>
                  <a:srgbClr val="FF0000"/>
                </a:solidFill>
              </a:rPr>
              <a:t>７第１回検討部会（</a:t>
            </a:r>
            <a:r>
              <a:rPr lang="ja-JP" altLang="en-US" sz="1800" b="1" dirty="0">
                <a:solidFill>
                  <a:srgbClr val="FF0000"/>
                </a:solidFill>
              </a:rPr>
              <a:t>ガイドライン取組状況の報告、計画修正の進め方について審議）</a:t>
            </a:r>
            <a:endParaRPr lang="en-US" altLang="ja-JP" sz="1800" b="1" dirty="0">
              <a:solidFill>
                <a:srgbClr val="FF0000"/>
              </a:solidFill>
            </a:endParaRPr>
          </a:p>
          <a:p>
            <a:r>
              <a:rPr lang="ja-JP" altLang="en-US" dirty="0"/>
              <a:t>　第３四半期　地域防災計画との整合性について</a:t>
            </a:r>
            <a:r>
              <a:rPr lang="ja-JP" altLang="en-US" sz="1800" dirty="0"/>
              <a:t>事務局にて整理</a:t>
            </a:r>
            <a:endParaRPr lang="en-US" altLang="ja-JP" sz="1800" dirty="0"/>
          </a:p>
          <a:p>
            <a:r>
              <a:rPr lang="ja-JP" altLang="en-US" dirty="0"/>
              <a:t>　第４四半期　府石油コンビナート区域における影響等を事務局にて整理</a:t>
            </a:r>
            <a:endParaRPr lang="en-US" altLang="ja-JP" dirty="0"/>
          </a:p>
        </p:txBody>
      </p:sp>
      <p:sp>
        <p:nvSpPr>
          <p:cNvPr id="5" name="正方形/長方形 4">
            <a:extLst>
              <a:ext uri="{FF2B5EF4-FFF2-40B4-BE49-F238E27FC236}">
                <a16:creationId xmlns:a16="http://schemas.microsoft.com/office/drawing/2014/main" id="{4E8DF578-F3FB-45D5-A97E-9883C738D2E8}"/>
              </a:ext>
            </a:extLst>
          </p:cNvPr>
          <p:cNvSpPr/>
          <p:nvPr/>
        </p:nvSpPr>
        <p:spPr bwMode="gray">
          <a:xfrm>
            <a:off x="95755" y="61642"/>
            <a:ext cx="12000489" cy="564715"/>
          </a:xfrm>
          <a:prstGeom prst="rect">
            <a:avLst/>
          </a:prstGeom>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ＭＳ ゴシック" panose="020B0609070205080204" pitchFamily="49" charset="-128"/>
                <a:ea typeface="ＭＳ ゴシック" panose="020B0609070205080204" pitchFamily="49" charset="-128"/>
              </a:rPr>
              <a:t>　３　大阪府石油コンビナート等防災計画の修正について　　スケジュール（案）詳細　</a:t>
            </a:r>
          </a:p>
        </p:txBody>
      </p:sp>
      <p:sp>
        <p:nvSpPr>
          <p:cNvPr id="6" name="テキスト ボックス 5">
            <a:extLst>
              <a:ext uri="{FF2B5EF4-FFF2-40B4-BE49-F238E27FC236}">
                <a16:creationId xmlns:a16="http://schemas.microsoft.com/office/drawing/2014/main" id="{90A6B9C7-7A5E-4A55-975A-96F611D9FC07}"/>
              </a:ext>
            </a:extLst>
          </p:cNvPr>
          <p:cNvSpPr txBox="1"/>
          <p:nvPr/>
        </p:nvSpPr>
        <p:spPr>
          <a:xfrm>
            <a:off x="469338" y="2360301"/>
            <a:ext cx="11384305" cy="2308324"/>
          </a:xfrm>
          <a:prstGeom prst="rect">
            <a:avLst/>
          </a:prstGeom>
          <a:noFill/>
          <a:ln>
            <a:solidFill>
              <a:srgbClr val="002060"/>
            </a:solidFill>
          </a:ln>
        </p:spPr>
        <p:txBody>
          <a:bodyPr wrap="square" rtlCol="0">
            <a:spAutoFit/>
          </a:bodyPr>
          <a:lstStyle/>
          <a:p>
            <a:r>
              <a:rPr kumimoji="1" lang="ja-JP" altLang="en-US" dirty="0"/>
              <a:t>令和８年度</a:t>
            </a:r>
            <a:endParaRPr kumimoji="1" lang="en-US" altLang="ja-JP" dirty="0"/>
          </a:p>
          <a:p>
            <a:r>
              <a:rPr lang="ja-JP" altLang="en-US" dirty="0"/>
              <a:t>　第１四半期　</a:t>
            </a:r>
            <a:r>
              <a:rPr lang="ja-JP" altLang="en-US" b="1" dirty="0"/>
              <a:t>Ｒ８第１回検討部会（ガイドライン取組状況の報告、大阪府に影響を及ぼす地震・津波の　　</a:t>
            </a:r>
            <a:endParaRPr lang="en-US" altLang="ja-JP" b="1" dirty="0"/>
          </a:p>
          <a:p>
            <a:r>
              <a:rPr lang="ja-JP" altLang="en-US" b="1" dirty="0"/>
              <a:t>　　　　　　　被害想定について報告）</a:t>
            </a:r>
            <a:endParaRPr lang="en-US" altLang="ja-JP" b="1" dirty="0"/>
          </a:p>
          <a:p>
            <a:r>
              <a:rPr lang="ja-JP" altLang="en-US" dirty="0"/>
              <a:t>　第２四半期　災害想定（案）を事務局にて整理</a:t>
            </a:r>
            <a:endParaRPr lang="en-US" altLang="ja-JP" dirty="0"/>
          </a:p>
          <a:p>
            <a:r>
              <a:rPr lang="ja-JP" altLang="en-US" sz="1800" dirty="0"/>
              <a:t>　第３四半期　</a:t>
            </a:r>
            <a:r>
              <a:rPr lang="ja-JP" altLang="en-US" b="1" dirty="0"/>
              <a:t>Ｒ８</a:t>
            </a:r>
            <a:r>
              <a:rPr lang="ja-JP" altLang="en-US" sz="1800" b="1" dirty="0"/>
              <a:t>第２回検討部会（災害想定（案）の審議、災害予防対策の方向性について</a:t>
            </a:r>
            <a:r>
              <a:rPr lang="ja-JP" altLang="en-US" b="1" dirty="0"/>
              <a:t>審議</a:t>
            </a:r>
            <a:r>
              <a:rPr lang="ja-JP" altLang="en-US" sz="1800" b="1" dirty="0"/>
              <a:t>）</a:t>
            </a:r>
            <a:endParaRPr lang="en-US" altLang="ja-JP" sz="1800" b="1" dirty="0"/>
          </a:p>
          <a:p>
            <a:r>
              <a:rPr lang="ja-JP" altLang="en-US" dirty="0"/>
              <a:t>　　　　　　　関係行政機関及び特定事業者と災害予防対策の内容を検討</a:t>
            </a:r>
            <a:endParaRPr lang="en-US" altLang="ja-JP" dirty="0"/>
          </a:p>
          <a:p>
            <a:r>
              <a:rPr lang="ja-JP" altLang="en-US" dirty="0"/>
              <a:t>　第４四半期　災害予防対策（案）を事務局にて整理</a:t>
            </a:r>
            <a:endParaRPr lang="en-US" altLang="ja-JP" dirty="0"/>
          </a:p>
          <a:p>
            <a:r>
              <a:rPr lang="ja-JP" altLang="en-US" dirty="0"/>
              <a:t>　　　　　　　</a:t>
            </a:r>
            <a:r>
              <a:rPr lang="ja-JP" altLang="en-US" b="1" dirty="0"/>
              <a:t>Ｒ８第３回検討部会（災害予防対策（案）について審議）</a:t>
            </a:r>
            <a:endParaRPr lang="en-US" altLang="ja-JP" b="1" dirty="0"/>
          </a:p>
        </p:txBody>
      </p:sp>
      <p:sp>
        <p:nvSpPr>
          <p:cNvPr id="7" name="テキスト ボックス 6">
            <a:extLst>
              <a:ext uri="{FF2B5EF4-FFF2-40B4-BE49-F238E27FC236}">
                <a16:creationId xmlns:a16="http://schemas.microsoft.com/office/drawing/2014/main" id="{591D3D7D-85F0-4F13-914E-026771D9D917}"/>
              </a:ext>
            </a:extLst>
          </p:cNvPr>
          <p:cNvSpPr txBox="1"/>
          <p:nvPr/>
        </p:nvSpPr>
        <p:spPr>
          <a:xfrm>
            <a:off x="469339" y="4796933"/>
            <a:ext cx="11384304" cy="1754326"/>
          </a:xfrm>
          <a:prstGeom prst="rect">
            <a:avLst/>
          </a:prstGeom>
          <a:noFill/>
          <a:ln>
            <a:solidFill>
              <a:srgbClr val="002060"/>
            </a:solidFill>
          </a:ln>
        </p:spPr>
        <p:txBody>
          <a:bodyPr wrap="square" rtlCol="0">
            <a:spAutoFit/>
          </a:bodyPr>
          <a:lstStyle/>
          <a:p>
            <a:r>
              <a:rPr kumimoji="1" lang="ja-JP" altLang="en-US" dirty="0"/>
              <a:t>令和９年度</a:t>
            </a:r>
            <a:endParaRPr kumimoji="1" lang="en-US" altLang="ja-JP" dirty="0"/>
          </a:p>
          <a:p>
            <a:r>
              <a:rPr lang="ja-JP" altLang="en-US" dirty="0"/>
              <a:t>　第１四半期　防災計画修正原案を事務局にて整理</a:t>
            </a:r>
            <a:endParaRPr lang="en-US" altLang="ja-JP" dirty="0"/>
          </a:p>
          <a:p>
            <a:r>
              <a:rPr lang="ja-JP" altLang="en-US" dirty="0"/>
              <a:t>　　　　　　　</a:t>
            </a:r>
            <a:r>
              <a:rPr lang="ja-JP" altLang="en-US" b="1" dirty="0"/>
              <a:t>Ｒ９第１回検討部会（ガイドライン取組状況の報告、計画修正原案の審議）</a:t>
            </a:r>
            <a:endParaRPr lang="en-US" altLang="ja-JP" b="1" dirty="0"/>
          </a:p>
          <a:p>
            <a:r>
              <a:rPr lang="ja-JP" altLang="en-US" dirty="0"/>
              <a:t>　第２四半期　幹事会で計画修正案作成</a:t>
            </a:r>
            <a:endParaRPr lang="en-US" altLang="ja-JP" dirty="0"/>
          </a:p>
          <a:p>
            <a:r>
              <a:rPr lang="ja-JP" altLang="en-US" dirty="0"/>
              <a:t>　　　　　　　パブコメ実施</a:t>
            </a:r>
            <a:endParaRPr lang="en-US" altLang="ja-JP" dirty="0"/>
          </a:p>
          <a:p>
            <a:r>
              <a:rPr lang="ja-JP" altLang="en-US" sz="1800" dirty="0"/>
              <a:t>　第３四半期　</a:t>
            </a:r>
            <a:r>
              <a:rPr lang="ja-JP" altLang="en-US" dirty="0"/>
              <a:t>防災本部会議にて計画修正</a:t>
            </a:r>
            <a:endParaRPr lang="en-US" altLang="ja-JP" dirty="0"/>
          </a:p>
        </p:txBody>
      </p:sp>
    </p:spTree>
    <p:extLst>
      <p:ext uri="{BB962C8B-B14F-4D97-AF65-F5344CB8AC3E}">
        <p14:creationId xmlns:p14="http://schemas.microsoft.com/office/powerpoint/2010/main" val="151567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655192-1B92-44CD-92C8-BA8E5531C7EA}"/>
              </a:ext>
            </a:extLst>
          </p:cNvPr>
          <p:cNvSpPr>
            <a:spLocks noGrp="1"/>
          </p:cNvSpPr>
          <p:nvPr>
            <p:ph type="sldNum" sz="quarter" idx="12"/>
          </p:nvPr>
        </p:nvSpPr>
        <p:spPr>
          <a:xfrm>
            <a:off x="9256552" y="6373128"/>
            <a:ext cx="2743200" cy="365125"/>
          </a:xfrm>
        </p:spPr>
        <p:txBody>
          <a:bodyPr/>
          <a:lstStyle/>
          <a:p>
            <a:fld id="{1268E50D-B1EA-4F32-A6B8-292A72B352B7}" type="slidenum">
              <a:rPr kumimoji="1" lang="ja-JP" altLang="en-US" smtClean="0"/>
              <a:t>7</a:t>
            </a:fld>
            <a:endParaRPr kumimoji="1" lang="ja-JP" altLang="en-US"/>
          </a:p>
        </p:txBody>
      </p:sp>
      <p:sp>
        <p:nvSpPr>
          <p:cNvPr id="3" name="テキスト ボックス 2">
            <a:extLst>
              <a:ext uri="{FF2B5EF4-FFF2-40B4-BE49-F238E27FC236}">
                <a16:creationId xmlns:a16="http://schemas.microsoft.com/office/drawing/2014/main" id="{0BAE0915-0904-468C-AE3B-7715E39A35FB}"/>
              </a:ext>
            </a:extLst>
          </p:cNvPr>
          <p:cNvSpPr txBox="1"/>
          <p:nvPr/>
        </p:nvSpPr>
        <p:spPr>
          <a:xfrm>
            <a:off x="5157281" y="2875002"/>
            <a:ext cx="1877437" cy="1107996"/>
          </a:xfrm>
          <a:prstGeom prst="rect">
            <a:avLst/>
          </a:prstGeom>
          <a:noFill/>
        </p:spPr>
        <p:txBody>
          <a:bodyPr wrap="none" rtlCol="0">
            <a:spAutoFit/>
          </a:bodyPr>
          <a:lstStyle/>
          <a:p>
            <a:r>
              <a:rPr kumimoji="1" lang="ja-JP" altLang="en-US" sz="6600" dirty="0"/>
              <a:t>参考</a:t>
            </a:r>
          </a:p>
        </p:txBody>
      </p:sp>
    </p:spTree>
    <p:extLst>
      <p:ext uri="{BB962C8B-B14F-4D97-AF65-F5344CB8AC3E}">
        <p14:creationId xmlns:p14="http://schemas.microsoft.com/office/powerpoint/2010/main" val="3660692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51C32302-1F84-4558-9BF7-B09166F834C4}"/>
              </a:ext>
            </a:extLst>
          </p:cNvPr>
          <p:cNvGraphicFramePr>
            <a:graphicFrameLocks noGrp="1"/>
          </p:cNvGraphicFramePr>
          <p:nvPr>
            <p:extLst>
              <p:ext uri="{D42A27DB-BD31-4B8C-83A1-F6EECF244321}">
                <p14:modId xmlns:p14="http://schemas.microsoft.com/office/powerpoint/2010/main" val="2217295756"/>
              </p:ext>
            </p:extLst>
          </p:nvPr>
        </p:nvGraphicFramePr>
        <p:xfrm>
          <a:off x="987579" y="1866253"/>
          <a:ext cx="10530868" cy="3606800"/>
        </p:xfrm>
        <a:graphic>
          <a:graphicData uri="http://schemas.openxmlformats.org/drawingml/2006/table">
            <a:tbl>
              <a:tblPr firstRow="1" bandRow="1">
                <a:tableStyleId>{5C22544A-7EE6-4342-B048-85BDC9FD1C3A}</a:tableStyleId>
              </a:tblPr>
              <a:tblGrid>
                <a:gridCol w="1730817">
                  <a:extLst>
                    <a:ext uri="{9D8B030D-6E8A-4147-A177-3AD203B41FA5}">
                      <a16:colId xmlns:a16="http://schemas.microsoft.com/office/drawing/2014/main" val="1795026818"/>
                    </a:ext>
                  </a:extLst>
                </a:gridCol>
                <a:gridCol w="2197915">
                  <a:extLst>
                    <a:ext uri="{9D8B030D-6E8A-4147-A177-3AD203B41FA5}">
                      <a16:colId xmlns:a16="http://schemas.microsoft.com/office/drawing/2014/main" val="197702984"/>
                    </a:ext>
                  </a:extLst>
                </a:gridCol>
                <a:gridCol w="3137120">
                  <a:extLst>
                    <a:ext uri="{9D8B030D-6E8A-4147-A177-3AD203B41FA5}">
                      <a16:colId xmlns:a16="http://schemas.microsoft.com/office/drawing/2014/main" val="2415576338"/>
                    </a:ext>
                  </a:extLst>
                </a:gridCol>
                <a:gridCol w="3465016">
                  <a:extLst>
                    <a:ext uri="{9D8B030D-6E8A-4147-A177-3AD203B41FA5}">
                      <a16:colId xmlns:a16="http://schemas.microsoft.com/office/drawing/2014/main" val="2747511520"/>
                    </a:ext>
                  </a:extLst>
                </a:gridCol>
              </a:tblGrid>
              <a:tr h="370840">
                <a:tc>
                  <a:txBody>
                    <a:bodyPr/>
                    <a:lstStyle/>
                    <a:p>
                      <a:r>
                        <a:rPr kumimoji="1" lang="ja-JP" altLang="en-US" dirty="0"/>
                        <a:t>地区</a:t>
                      </a:r>
                      <a:endParaRPr kumimoji="1" lang="en-US" altLang="ja-JP" dirty="0"/>
                    </a:p>
                  </a:txBody>
                  <a:tcPr/>
                </a:tc>
                <a:tc>
                  <a:txBody>
                    <a:bodyPr/>
                    <a:lstStyle/>
                    <a:p>
                      <a:r>
                        <a:rPr kumimoji="1" lang="ja-JP" altLang="en-US" dirty="0"/>
                        <a:t>市町村</a:t>
                      </a:r>
                    </a:p>
                  </a:txBody>
                  <a:tcPr/>
                </a:tc>
                <a:tc>
                  <a:txBody>
                    <a:bodyPr/>
                    <a:lstStyle/>
                    <a:p>
                      <a:r>
                        <a:rPr kumimoji="1" lang="ja-JP" altLang="en-US" dirty="0"/>
                        <a:t>最大震度</a:t>
                      </a:r>
                    </a:p>
                  </a:txBody>
                  <a:tcPr/>
                </a:tc>
                <a:tc>
                  <a:txBody>
                    <a:bodyPr/>
                    <a:lstStyle/>
                    <a:p>
                      <a:r>
                        <a:rPr kumimoji="1" lang="ja-JP" altLang="en-US" dirty="0"/>
                        <a:t>最大津波高</a:t>
                      </a:r>
                      <a:endParaRPr kumimoji="1" lang="en-US" altLang="ja-JP" dirty="0"/>
                    </a:p>
                    <a:p>
                      <a:r>
                        <a:rPr kumimoji="1" lang="en-US" altLang="ja-JP" dirty="0"/>
                        <a:t>【</a:t>
                      </a:r>
                      <a:r>
                        <a:rPr kumimoji="1" lang="ja-JP" altLang="en-US" dirty="0"/>
                        <a:t>ｍ</a:t>
                      </a:r>
                      <a:r>
                        <a:rPr kumimoji="1" lang="en-US" altLang="ja-JP" dirty="0"/>
                        <a:t>】</a:t>
                      </a:r>
                      <a:endParaRPr kumimoji="1" lang="ja-JP" altLang="en-US" dirty="0"/>
                    </a:p>
                  </a:txBody>
                  <a:tcPr/>
                </a:tc>
                <a:extLst>
                  <a:ext uri="{0D108BD9-81ED-4DB2-BD59-A6C34878D82A}">
                    <a16:rowId xmlns:a16="http://schemas.microsoft.com/office/drawing/2014/main" val="1855171972"/>
                  </a:ext>
                </a:extLst>
              </a:tr>
              <a:tr h="370840">
                <a:tc>
                  <a:txBody>
                    <a:bodyPr/>
                    <a:lstStyle/>
                    <a:p>
                      <a:r>
                        <a:rPr kumimoji="1" lang="ja-JP" altLang="en-US" dirty="0"/>
                        <a:t>大阪北港</a:t>
                      </a:r>
                    </a:p>
                  </a:txBody>
                  <a:tcPr/>
                </a:tc>
                <a:tc>
                  <a:txBody>
                    <a:bodyPr/>
                    <a:lstStyle/>
                    <a:p>
                      <a:r>
                        <a:rPr kumimoji="1" lang="ja-JP" altLang="en-US" dirty="0"/>
                        <a:t>大阪市此花区</a:t>
                      </a:r>
                    </a:p>
                  </a:txBody>
                  <a:tcPr/>
                </a:tc>
                <a:tc>
                  <a:txBody>
                    <a:bodyPr/>
                    <a:lstStyle/>
                    <a:p>
                      <a:r>
                        <a:rPr kumimoji="1" lang="ja-JP" altLang="en-US" dirty="0"/>
                        <a:t>６強（６弱）</a:t>
                      </a:r>
                    </a:p>
                  </a:txBody>
                  <a:tcPr/>
                </a:tc>
                <a:tc>
                  <a:txBody>
                    <a:bodyPr/>
                    <a:lstStyle/>
                    <a:p>
                      <a:r>
                        <a:rPr kumimoji="1" lang="ja-JP" altLang="en-US" dirty="0"/>
                        <a:t>４（４）</a:t>
                      </a:r>
                    </a:p>
                  </a:txBody>
                  <a:tcPr/>
                </a:tc>
                <a:extLst>
                  <a:ext uri="{0D108BD9-81ED-4DB2-BD59-A6C34878D82A}">
                    <a16:rowId xmlns:a16="http://schemas.microsoft.com/office/drawing/2014/main" val="1915730783"/>
                  </a:ext>
                </a:extLst>
              </a:tr>
              <a:tr h="370840">
                <a:tc rowSpan="4">
                  <a:txBody>
                    <a:bodyPr/>
                    <a:lstStyle/>
                    <a:p>
                      <a:r>
                        <a:rPr kumimoji="1" lang="ja-JP" altLang="en-US" dirty="0"/>
                        <a:t>堺泉北臨海</a:t>
                      </a:r>
                    </a:p>
                  </a:txBody>
                  <a:tcPr/>
                </a:tc>
                <a:tc>
                  <a:txBody>
                    <a:bodyPr/>
                    <a:lstStyle/>
                    <a:p>
                      <a:r>
                        <a:rPr kumimoji="1" lang="ja-JP" altLang="en-US" dirty="0"/>
                        <a:t>堺市堺区</a:t>
                      </a:r>
                    </a:p>
                  </a:txBody>
                  <a:tcPr/>
                </a:tc>
                <a:tc>
                  <a:txBody>
                    <a:bodyPr/>
                    <a:lstStyle/>
                    <a:p>
                      <a:r>
                        <a:rPr kumimoji="1" lang="ja-JP" altLang="en-US" dirty="0"/>
                        <a:t>６弱（６弱）</a:t>
                      </a:r>
                    </a:p>
                  </a:txBody>
                  <a:tcPr/>
                </a:tc>
                <a:tc>
                  <a:txBody>
                    <a:bodyPr/>
                    <a:lstStyle/>
                    <a:p>
                      <a:r>
                        <a:rPr kumimoji="1" lang="ja-JP" altLang="en-US" dirty="0"/>
                        <a:t>５（５）</a:t>
                      </a:r>
                    </a:p>
                  </a:txBody>
                  <a:tcPr/>
                </a:tc>
                <a:extLst>
                  <a:ext uri="{0D108BD9-81ED-4DB2-BD59-A6C34878D82A}">
                    <a16:rowId xmlns:a16="http://schemas.microsoft.com/office/drawing/2014/main" val="3693228285"/>
                  </a:ext>
                </a:extLst>
              </a:tr>
              <a:tr h="370840">
                <a:tc vMerge="1">
                  <a:txBody>
                    <a:bodyPr/>
                    <a:lstStyle/>
                    <a:p>
                      <a:endParaRPr kumimoji="1" lang="ja-JP" altLang="en-US" dirty="0"/>
                    </a:p>
                  </a:txBody>
                  <a:tcPr/>
                </a:tc>
                <a:tc>
                  <a:txBody>
                    <a:bodyPr/>
                    <a:lstStyle/>
                    <a:p>
                      <a:r>
                        <a:rPr kumimoji="1" lang="ja-JP" altLang="en-US" dirty="0"/>
                        <a:t>堺市西区</a:t>
                      </a:r>
                    </a:p>
                  </a:txBody>
                  <a:tcPr/>
                </a:tc>
                <a:tc>
                  <a:txBody>
                    <a:bodyPr/>
                    <a:lstStyle/>
                    <a:p>
                      <a:r>
                        <a:rPr kumimoji="1" lang="ja-JP" altLang="en-US" dirty="0"/>
                        <a:t>６弱（６弱）</a:t>
                      </a:r>
                    </a:p>
                  </a:txBody>
                  <a:tcPr/>
                </a:tc>
                <a:tc>
                  <a:txBody>
                    <a:bodyPr/>
                    <a:lstStyle/>
                    <a:p>
                      <a:r>
                        <a:rPr kumimoji="1" lang="ja-JP" altLang="en-US" dirty="0"/>
                        <a:t>５（５）</a:t>
                      </a:r>
                    </a:p>
                  </a:txBody>
                  <a:tcPr/>
                </a:tc>
                <a:extLst>
                  <a:ext uri="{0D108BD9-81ED-4DB2-BD59-A6C34878D82A}">
                    <a16:rowId xmlns:a16="http://schemas.microsoft.com/office/drawing/2014/main" val="238901758"/>
                  </a:ext>
                </a:extLst>
              </a:tr>
              <a:tr h="370840">
                <a:tc vMerge="1">
                  <a:txBody>
                    <a:bodyPr/>
                    <a:lstStyle/>
                    <a:p>
                      <a:endParaRPr kumimoji="1" lang="ja-JP" altLang="en-US" dirty="0"/>
                    </a:p>
                  </a:txBody>
                  <a:tcPr/>
                </a:tc>
                <a:tc>
                  <a:txBody>
                    <a:bodyPr/>
                    <a:lstStyle/>
                    <a:p>
                      <a:r>
                        <a:rPr kumimoji="1" lang="ja-JP" altLang="en-US" dirty="0"/>
                        <a:t>高石市</a:t>
                      </a:r>
                    </a:p>
                  </a:txBody>
                  <a:tcPr/>
                </a:tc>
                <a:tc>
                  <a:txBody>
                    <a:bodyPr/>
                    <a:lstStyle/>
                    <a:p>
                      <a:r>
                        <a:rPr kumimoji="1" lang="ja-JP" altLang="en-US" dirty="0"/>
                        <a:t>６弱（６弱）</a:t>
                      </a:r>
                    </a:p>
                  </a:txBody>
                  <a:tcPr/>
                </a:tc>
                <a:tc>
                  <a:txBody>
                    <a:bodyPr/>
                    <a:lstStyle/>
                    <a:p>
                      <a:r>
                        <a:rPr kumimoji="1" lang="ja-JP" altLang="en-US" dirty="0"/>
                        <a:t>５（５）</a:t>
                      </a:r>
                    </a:p>
                  </a:txBody>
                  <a:tcPr/>
                </a:tc>
                <a:extLst>
                  <a:ext uri="{0D108BD9-81ED-4DB2-BD59-A6C34878D82A}">
                    <a16:rowId xmlns:a16="http://schemas.microsoft.com/office/drawing/2014/main" val="4109087102"/>
                  </a:ext>
                </a:extLst>
              </a:tr>
              <a:tr h="370840">
                <a:tc vMerge="1">
                  <a:txBody>
                    <a:bodyPr/>
                    <a:lstStyle/>
                    <a:p>
                      <a:endParaRPr kumimoji="1" lang="ja-JP" altLang="en-US" dirty="0"/>
                    </a:p>
                  </a:txBody>
                  <a:tcPr/>
                </a:tc>
                <a:tc>
                  <a:txBody>
                    <a:bodyPr/>
                    <a:lstStyle/>
                    <a:p>
                      <a:r>
                        <a:rPr kumimoji="1" lang="ja-JP" altLang="en-US" dirty="0"/>
                        <a:t>泉大津市</a:t>
                      </a:r>
                    </a:p>
                  </a:txBody>
                  <a:tcPr/>
                </a:tc>
                <a:tc>
                  <a:txBody>
                    <a:bodyPr/>
                    <a:lstStyle/>
                    <a:p>
                      <a:r>
                        <a:rPr kumimoji="1" lang="ja-JP" altLang="en-US" dirty="0"/>
                        <a:t>６弱（６弱）</a:t>
                      </a:r>
                    </a:p>
                  </a:txBody>
                  <a:tcPr/>
                </a:tc>
                <a:tc>
                  <a:txBody>
                    <a:bodyPr/>
                    <a:lstStyle/>
                    <a:p>
                      <a:r>
                        <a:rPr kumimoji="1" lang="ja-JP" altLang="en-US" dirty="0"/>
                        <a:t>５（５）</a:t>
                      </a:r>
                    </a:p>
                  </a:txBody>
                  <a:tcPr/>
                </a:tc>
                <a:extLst>
                  <a:ext uri="{0D108BD9-81ED-4DB2-BD59-A6C34878D82A}">
                    <a16:rowId xmlns:a16="http://schemas.microsoft.com/office/drawing/2014/main" val="1511281672"/>
                  </a:ext>
                </a:extLst>
              </a:tr>
              <a:tr h="370840">
                <a:tc rowSpan="3">
                  <a:txBody>
                    <a:bodyPr/>
                    <a:lstStyle/>
                    <a:p>
                      <a:r>
                        <a:rPr kumimoji="1" lang="ja-JP" altLang="en-US" dirty="0"/>
                        <a:t>関西空港</a:t>
                      </a:r>
                    </a:p>
                  </a:txBody>
                  <a:tcPr/>
                </a:tc>
                <a:tc>
                  <a:txBody>
                    <a:bodyPr/>
                    <a:lstStyle/>
                    <a:p>
                      <a:r>
                        <a:rPr kumimoji="1" lang="ja-JP" altLang="en-US" dirty="0"/>
                        <a:t>泉佐野市</a:t>
                      </a:r>
                    </a:p>
                  </a:txBody>
                  <a:tcPr/>
                </a:tc>
                <a:tc>
                  <a:txBody>
                    <a:bodyPr/>
                    <a:lstStyle/>
                    <a:p>
                      <a:r>
                        <a:rPr kumimoji="1" lang="ja-JP" altLang="en-US" dirty="0"/>
                        <a:t>６強（６強）</a:t>
                      </a:r>
                    </a:p>
                  </a:txBody>
                  <a:tcPr/>
                </a:tc>
                <a:tc>
                  <a:txBody>
                    <a:bodyPr/>
                    <a:lstStyle/>
                    <a:p>
                      <a:r>
                        <a:rPr kumimoji="1" lang="ja-JP" altLang="en-US" dirty="0"/>
                        <a:t>４（４）</a:t>
                      </a:r>
                    </a:p>
                  </a:txBody>
                  <a:tcPr/>
                </a:tc>
                <a:extLst>
                  <a:ext uri="{0D108BD9-81ED-4DB2-BD59-A6C34878D82A}">
                    <a16:rowId xmlns:a16="http://schemas.microsoft.com/office/drawing/2014/main" val="140131139"/>
                  </a:ext>
                </a:extLst>
              </a:tr>
              <a:tr h="370840">
                <a:tc vMerge="1">
                  <a:txBody>
                    <a:bodyPr/>
                    <a:lstStyle/>
                    <a:p>
                      <a:endParaRPr kumimoji="1" lang="ja-JP" altLang="en-US" dirty="0"/>
                    </a:p>
                  </a:txBody>
                  <a:tcPr/>
                </a:tc>
                <a:tc>
                  <a:txBody>
                    <a:bodyPr/>
                    <a:lstStyle/>
                    <a:p>
                      <a:r>
                        <a:rPr kumimoji="1" lang="ja-JP" altLang="en-US" dirty="0"/>
                        <a:t>泉南市</a:t>
                      </a:r>
                    </a:p>
                  </a:txBody>
                  <a:tcPr/>
                </a:tc>
                <a:tc>
                  <a:txBody>
                    <a:bodyPr/>
                    <a:lstStyle/>
                    <a:p>
                      <a:r>
                        <a:rPr kumimoji="1" lang="ja-JP" altLang="en-US" dirty="0"/>
                        <a:t>６強（６強）</a:t>
                      </a:r>
                    </a:p>
                  </a:txBody>
                  <a:tcPr/>
                </a:tc>
                <a:tc>
                  <a:txBody>
                    <a:bodyPr/>
                    <a:lstStyle/>
                    <a:p>
                      <a:r>
                        <a:rPr kumimoji="1" lang="ja-JP" altLang="en-US" dirty="0"/>
                        <a:t>４（４）</a:t>
                      </a:r>
                    </a:p>
                  </a:txBody>
                  <a:tcPr/>
                </a:tc>
                <a:extLst>
                  <a:ext uri="{0D108BD9-81ED-4DB2-BD59-A6C34878D82A}">
                    <a16:rowId xmlns:a16="http://schemas.microsoft.com/office/drawing/2014/main" val="2664408360"/>
                  </a:ext>
                </a:extLst>
              </a:tr>
              <a:tr h="370840">
                <a:tc vMerge="1">
                  <a:txBody>
                    <a:bodyPr/>
                    <a:lstStyle/>
                    <a:p>
                      <a:endParaRPr kumimoji="1" lang="ja-JP" altLang="en-US" dirty="0"/>
                    </a:p>
                  </a:txBody>
                  <a:tcPr/>
                </a:tc>
                <a:tc>
                  <a:txBody>
                    <a:bodyPr/>
                    <a:lstStyle/>
                    <a:p>
                      <a:r>
                        <a:rPr kumimoji="1" lang="ja-JP" altLang="en-US" dirty="0"/>
                        <a:t>田尻町</a:t>
                      </a:r>
                    </a:p>
                  </a:txBody>
                  <a:tcPr/>
                </a:tc>
                <a:tc>
                  <a:txBody>
                    <a:bodyPr/>
                    <a:lstStyle/>
                    <a:p>
                      <a:r>
                        <a:rPr kumimoji="1" lang="ja-JP" altLang="en-US" dirty="0"/>
                        <a:t>６強（６強）</a:t>
                      </a:r>
                    </a:p>
                  </a:txBody>
                  <a:tcPr/>
                </a:tc>
                <a:tc>
                  <a:txBody>
                    <a:bodyPr/>
                    <a:lstStyle/>
                    <a:p>
                      <a:r>
                        <a:rPr kumimoji="1" lang="ja-JP" altLang="en-US" dirty="0"/>
                        <a:t>４（４）</a:t>
                      </a:r>
                    </a:p>
                  </a:txBody>
                  <a:tcPr/>
                </a:tc>
                <a:extLst>
                  <a:ext uri="{0D108BD9-81ED-4DB2-BD59-A6C34878D82A}">
                    <a16:rowId xmlns:a16="http://schemas.microsoft.com/office/drawing/2014/main" val="2527865094"/>
                  </a:ext>
                </a:extLst>
              </a:tr>
            </a:tbl>
          </a:graphicData>
        </a:graphic>
      </p:graphicFrame>
      <p:sp>
        <p:nvSpPr>
          <p:cNvPr id="16" name="テキスト ボックス 15">
            <a:extLst>
              <a:ext uri="{FF2B5EF4-FFF2-40B4-BE49-F238E27FC236}">
                <a16:creationId xmlns:a16="http://schemas.microsoft.com/office/drawing/2014/main" id="{D16A156C-CBB4-4FC1-A16F-CBC0E58F8454}"/>
              </a:ext>
            </a:extLst>
          </p:cNvPr>
          <p:cNvSpPr txBox="1"/>
          <p:nvPr/>
        </p:nvSpPr>
        <p:spPr>
          <a:xfrm>
            <a:off x="8504872" y="5721068"/>
            <a:ext cx="2954655" cy="646331"/>
          </a:xfrm>
          <a:prstGeom prst="rect">
            <a:avLst/>
          </a:prstGeom>
          <a:noFill/>
        </p:spPr>
        <p:txBody>
          <a:bodyPr wrap="none" rtlCol="0">
            <a:spAutoFit/>
          </a:bodyPr>
          <a:lstStyle/>
          <a:p>
            <a:r>
              <a:rPr kumimoji="1" lang="ja-JP" altLang="en-US" sz="1200" dirty="0"/>
              <a:t>○</a:t>
            </a:r>
            <a:r>
              <a:rPr kumimoji="1" lang="en-US" altLang="ja-JP" sz="1200" dirty="0"/>
              <a:t>H24</a:t>
            </a:r>
            <a:r>
              <a:rPr kumimoji="1" lang="ja-JP" altLang="en-US" sz="1200" dirty="0"/>
              <a:t>から推計値が変化した理由</a:t>
            </a:r>
            <a:endParaRPr kumimoji="1" lang="en-US" altLang="ja-JP" sz="1200" dirty="0"/>
          </a:p>
          <a:p>
            <a:r>
              <a:rPr lang="ja-JP" altLang="en-US" sz="1200" dirty="0"/>
              <a:t>・地形データ、堤防データ等を更新した</a:t>
            </a:r>
            <a:endParaRPr lang="en-US" altLang="ja-JP" sz="1200" dirty="0"/>
          </a:p>
          <a:p>
            <a:r>
              <a:rPr kumimoji="1" lang="ja-JP" altLang="en-US" sz="1200" dirty="0"/>
              <a:t>・津波到達時間の算定方法を精査した</a:t>
            </a:r>
          </a:p>
        </p:txBody>
      </p:sp>
      <p:sp>
        <p:nvSpPr>
          <p:cNvPr id="14" name="テキスト ボックス 13">
            <a:extLst>
              <a:ext uri="{FF2B5EF4-FFF2-40B4-BE49-F238E27FC236}">
                <a16:creationId xmlns:a16="http://schemas.microsoft.com/office/drawing/2014/main" id="{9EF43C37-5CC6-42C1-8BC5-417EF80E30CB}"/>
              </a:ext>
            </a:extLst>
          </p:cNvPr>
          <p:cNvSpPr txBox="1"/>
          <p:nvPr/>
        </p:nvSpPr>
        <p:spPr>
          <a:xfrm>
            <a:off x="295975" y="753685"/>
            <a:ext cx="9417963" cy="923330"/>
          </a:xfrm>
          <a:prstGeom prst="rect">
            <a:avLst/>
          </a:prstGeom>
          <a:noFill/>
        </p:spPr>
        <p:txBody>
          <a:bodyPr wrap="none" rtlCol="0">
            <a:spAutoFit/>
          </a:bodyPr>
          <a:lstStyle/>
          <a:p>
            <a:r>
              <a:rPr kumimoji="1" lang="ja-JP" altLang="en-US" dirty="0"/>
              <a:t>大阪府内石油コンビナート等特別防災区域の立地市町における予測</a:t>
            </a:r>
            <a:r>
              <a:rPr lang="ja-JP" altLang="en-US" dirty="0"/>
              <a:t>データ</a:t>
            </a:r>
            <a:endParaRPr kumimoji="1" lang="en-US" altLang="ja-JP" dirty="0"/>
          </a:p>
          <a:p>
            <a:r>
              <a:rPr lang="ja-JP" altLang="en-US" dirty="0">
                <a:solidFill>
                  <a:srgbClr val="333333"/>
                </a:solidFill>
                <a:latin typeface="Arial" panose="020B0604020202020204" pitchFamily="34" charset="0"/>
              </a:rPr>
              <a:t>　</a:t>
            </a:r>
            <a:r>
              <a:rPr lang="en-US" altLang="ja-JP" dirty="0">
                <a:solidFill>
                  <a:srgbClr val="333333"/>
                </a:solidFill>
                <a:latin typeface="Arial" panose="020B0604020202020204" pitchFamily="34" charset="0"/>
              </a:rPr>
              <a:t>※</a:t>
            </a:r>
            <a:r>
              <a:rPr lang="ja-JP" altLang="en-US" i="0" dirty="0">
                <a:solidFill>
                  <a:srgbClr val="333333"/>
                </a:solidFill>
                <a:effectLst/>
                <a:latin typeface="Arial" panose="020B0604020202020204" pitchFamily="34" charset="0"/>
              </a:rPr>
              <a:t>南海トラフ巨大地震モデル・被害想定手法検討会　市町村別一覧表から府が作成</a:t>
            </a:r>
            <a:r>
              <a:rPr lang="ja-JP" altLang="en-US" dirty="0"/>
              <a:t>）</a:t>
            </a:r>
            <a:endParaRPr lang="en-US" altLang="ja-JP" dirty="0"/>
          </a:p>
          <a:p>
            <a:r>
              <a:rPr kumimoji="1" lang="ja-JP" altLang="en-US" dirty="0"/>
              <a:t>　　（　）内の数値は前回の被害想定時の値、　　　　は前回から変更となった値　</a:t>
            </a:r>
          </a:p>
        </p:txBody>
      </p:sp>
      <p:sp>
        <p:nvSpPr>
          <p:cNvPr id="3" name="スライド番号プレースホルダー 2">
            <a:extLst>
              <a:ext uri="{FF2B5EF4-FFF2-40B4-BE49-F238E27FC236}">
                <a16:creationId xmlns:a16="http://schemas.microsoft.com/office/drawing/2014/main" id="{6F479FEF-6C2A-4385-AB60-F5B6D659CAD8}"/>
              </a:ext>
            </a:extLst>
          </p:cNvPr>
          <p:cNvSpPr>
            <a:spLocks noGrp="1"/>
          </p:cNvSpPr>
          <p:nvPr>
            <p:ph type="sldNum" sz="quarter" idx="12"/>
          </p:nvPr>
        </p:nvSpPr>
        <p:spPr/>
        <p:txBody>
          <a:bodyPr/>
          <a:lstStyle/>
          <a:p>
            <a:fld id="{1268E50D-B1EA-4F32-A6B8-292A72B352B7}" type="slidenum">
              <a:rPr kumimoji="1" lang="ja-JP" altLang="en-US" smtClean="0"/>
              <a:t>8</a:t>
            </a:fld>
            <a:endParaRPr kumimoji="1" lang="ja-JP" altLang="en-US"/>
          </a:p>
        </p:txBody>
      </p:sp>
      <p:sp>
        <p:nvSpPr>
          <p:cNvPr id="12" name="正方形/長方形 11">
            <a:extLst>
              <a:ext uri="{FF2B5EF4-FFF2-40B4-BE49-F238E27FC236}">
                <a16:creationId xmlns:a16="http://schemas.microsoft.com/office/drawing/2014/main" id="{74CA7727-E2D8-44F6-AFE0-57B56D2BD597}"/>
              </a:ext>
            </a:extLst>
          </p:cNvPr>
          <p:cNvSpPr/>
          <p:nvPr/>
        </p:nvSpPr>
        <p:spPr>
          <a:xfrm>
            <a:off x="4947847" y="2468703"/>
            <a:ext cx="1456566" cy="377627"/>
          </a:xfrm>
          <a:prstGeom prst="rect">
            <a:avLst/>
          </a:prstGeom>
          <a:noFill/>
          <a:ln w="28575">
            <a:solidFill>
              <a:srgbClr val="FF000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12BC179-2BC7-43FF-8402-2B890EDD6D3E}"/>
              </a:ext>
            </a:extLst>
          </p:cNvPr>
          <p:cNvSpPr/>
          <p:nvPr/>
        </p:nvSpPr>
        <p:spPr>
          <a:xfrm>
            <a:off x="5284582" y="1380073"/>
            <a:ext cx="783096" cy="223841"/>
          </a:xfrm>
          <a:prstGeom prst="rect">
            <a:avLst/>
          </a:prstGeom>
          <a:noFill/>
          <a:ln w="28575">
            <a:solidFill>
              <a:srgbClr val="FF000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34F4C4C-660F-48F8-9D12-CB050C6638CC}"/>
              </a:ext>
            </a:extLst>
          </p:cNvPr>
          <p:cNvSpPr txBox="1"/>
          <p:nvPr/>
        </p:nvSpPr>
        <p:spPr>
          <a:xfrm>
            <a:off x="1078766" y="5688816"/>
            <a:ext cx="6955750" cy="830997"/>
          </a:xfrm>
          <a:prstGeom prst="rect">
            <a:avLst/>
          </a:prstGeom>
          <a:noFill/>
        </p:spPr>
        <p:txBody>
          <a:bodyPr wrap="none" rtlCol="0">
            <a:spAutoFit/>
          </a:bodyPr>
          <a:lstStyle/>
          <a:p>
            <a:r>
              <a:rPr kumimoji="1" lang="ja-JP" altLang="en-US" sz="2400" b="1" dirty="0">
                <a:solidFill>
                  <a:srgbClr val="FF0000"/>
                </a:solidFill>
              </a:rPr>
              <a:t>国の見直しを踏まえて、府における</a:t>
            </a:r>
            <a:r>
              <a:rPr lang="ja-JP" altLang="en-US" sz="2400" b="1" dirty="0">
                <a:solidFill>
                  <a:srgbClr val="FF0000"/>
                </a:solidFill>
              </a:rPr>
              <a:t>影響を検討中</a:t>
            </a:r>
            <a:endParaRPr lang="en-US" altLang="ja-JP" sz="2400" b="1" dirty="0">
              <a:solidFill>
                <a:srgbClr val="FF0000"/>
              </a:solidFill>
            </a:endParaRPr>
          </a:p>
          <a:p>
            <a:r>
              <a:rPr kumimoji="1" lang="ja-JP" altLang="en-US" sz="2400" b="1" dirty="0">
                <a:solidFill>
                  <a:srgbClr val="FF0000"/>
                </a:solidFill>
              </a:rPr>
              <a:t>⇒令和７年</a:t>
            </a:r>
            <a:r>
              <a:rPr lang="ja-JP" altLang="en-US" sz="2400" b="1" dirty="0">
                <a:solidFill>
                  <a:srgbClr val="FF0000"/>
                </a:solidFill>
              </a:rPr>
              <a:t>度中</a:t>
            </a:r>
            <a:r>
              <a:rPr kumimoji="1" lang="ja-JP" altLang="en-US" sz="2400" b="1" dirty="0">
                <a:solidFill>
                  <a:srgbClr val="FF0000"/>
                </a:solidFill>
              </a:rPr>
              <a:t>に整理</a:t>
            </a:r>
          </a:p>
        </p:txBody>
      </p:sp>
      <p:sp>
        <p:nvSpPr>
          <p:cNvPr id="18" name="正方形/長方形 17">
            <a:extLst>
              <a:ext uri="{FF2B5EF4-FFF2-40B4-BE49-F238E27FC236}">
                <a16:creationId xmlns:a16="http://schemas.microsoft.com/office/drawing/2014/main" id="{894AE42A-8899-4F16-BC3A-53C8709E5D0D}"/>
              </a:ext>
            </a:extLst>
          </p:cNvPr>
          <p:cNvSpPr/>
          <p:nvPr/>
        </p:nvSpPr>
        <p:spPr bwMode="gray">
          <a:xfrm>
            <a:off x="95755" y="61642"/>
            <a:ext cx="12000489" cy="534656"/>
          </a:xfrm>
          <a:prstGeom prst="rect">
            <a:avLst/>
          </a:prstGeom>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ＭＳ ゴシック" panose="020B0609070205080204" pitchFamily="49" charset="-128"/>
                <a:ea typeface="ＭＳ ゴシック" panose="020B0609070205080204" pitchFamily="49" charset="-128"/>
              </a:rPr>
              <a:t>　１　国の報告概要　</a:t>
            </a:r>
          </a:p>
        </p:txBody>
      </p:sp>
    </p:spTree>
    <p:extLst>
      <p:ext uri="{BB962C8B-B14F-4D97-AF65-F5344CB8AC3E}">
        <p14:creationId xmlns:p14="http://schemas.microsoft.com/office/powerpoint/2010/main" val="304576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CB1A7B-7BBF-4DE8-BB6A-99D44791D108}"/>
              </a:ext>
            </a:extLst>
          </p:cNvPr>
          <p:cNvSpPr>
            <a:spLocks noGrp="1"/>
          </p:cNvSpPr>
          <p:nvPr>
            <p:ph type="sldNum" sz="quarter" idx="12"/>
          </p:nvPr>
        </p:nvSpPr>
        <p:spPr>
          <a:xfrm>
            <a:off x="9301975" y="6403424"/>
            <a:ext cx="2743200" cy="365125"/>
          </a:xfrm>
        </p:spPr>
        <p:txBody>
          <a:bodyPr/>
          <a:lstStyle/>
          <a:p>
            <a:fld id="{1268E50D-B1EA-4F32-A6B8-292A72B352B7}" type="slidenum">
              <a:rPr kumimoji="1" lang="ja-JP" altLang="en-US" smtClean="0"/>
              <a:t>9</a:t>
            </a:fld>
            <a:endParaRPr kumimoji="1" lang="ja-JP" altLang="en-US" dirty="0"/>
          </a:p>
        </p:txBody>
      </p:sp>
      <p:sp>
        <p:nvSpPr>
          <p:cNvPr id="3" name="正方形/長方形 2">
            <a:extLst>
              <a:ext uri="{FF2B5EF4-FFF2-40B4-BE49-F238E27FC236}">
                <a16:creationId xmlns:a16="http://schemas.microsoft.com/office/drawing/2014/main" id="{8310C7B0-1A6F-46C9-8D94-91D55696270B}"/>
              </a:ext>
            </a:extLst>
          </p:cNvPr>
          <p:cNvSpPr/>
          <p:nvPr/>
        </p:nvSpPr>
        <p:spPr bwMode="gray">
          <a:xfrm>
            <a:off x="95755" y="61642"/>
            <a:ext cx="12000489" cy="564715"/>
          </a:xfrm>
          <a:prstGeom prst="rect">
            <a:avLst/>
          </a:prstGeom>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ＭＳ ゴシック" panose="020B0609070205080204" pitchFamily="49" charset="-128"/>
                <a:ea typeface="ＭＳ ゴシック" panose="020B0609070205080204" pitchFamily="49" charset="-128"/>
              </a:rPr>
              <a:t>　３　石油コンビナートの防災アセスメント指針について（フロー）　</a:t>
            </a:r>
          </a:p>
        </p:txBody>
      </p:sp>
      <p:sp>
        <p:nvSpPr>
          <p:cNvPr id="4" name="テキスト ボックス 3">
            <a:extLst>
              <a:ext uri="{FF2B5EF4-FFF2-40B4-BE49-F238E27FC236}">
                <a16:creationId xmlns:a16="http://schemas.microsoft.com/office/drawing/2014/main" id="{39DA4DBE-F589-497B-ABC0-F94AFA90DAF4}"/>
              </a:ext>
            </a:extLst>
          </p:cNvPr>
          <p:cNvSpPr txBox="1"/>
          <p:nvPr/>
        </p:nvSpPr>
        <p:spPr>
          <a:xfrm>
            <a:off x="80956" y="831166"/>
            <a:ext cx="5750292" cy="954107"/>
          </a:xfrm>
          <a:prstGeom prst="rect">
            <a:avLst/>
          </a:prstGeom>
          <a:noFill/>
        </p:spPr>
        <p:txBody>
          <a:bodyPr wrap="none" rtlCol="0">
            <a:spAutoFit/>
          </a:bodyPr>
          <a:lstStyle/>
          <a:p>
            <a:r>
              <a:rPr kumimoji="1" lang="ja-JP" altLang="en-US" sz="1400" b="1" dirty="0"/>
              <a:t>（１）想定地震動・津波浸水深等の設定</a:t>
            </a:r>
            <a:endParaRPr kumimoji="1" lang="en-US" altLang="ja-JP" sz="1400" b="1" dirty="0"/>
          </a:p>
          <a:p>
            <a:r>
              <a:rPr lang="ja-JP" altLang="en-US" sz="1400" dirty="0"/>
              <a:t>　　地域防災計画の被害想定見直しに伴い地震動等のデータ更新</a:t>
            </a:r>
            <a:endParaRPr lang="en-US" altLang="ja-JP" sz="1400" dirty="0"/>
          </a:p>
          <a:p>
            <a:r>
              <a:rPr lang="ja-JP" altLang="en-US" sz="1400" dirty="0">
                <a:solidFill>
                  <a:srgbClr val="FF0000"/>
                </a:solidFill>
              </a:rPr>
              <a:t>　　</a:t>
            </a:r>
            <a:r>
              <a:rPr lang="ja-JP" altLang="en-US" sz="1400" dirty="0"/>
              <a:t>⇒石コン区域に最大の影響を及ぼす想定地震を設定</a:t>
            </a:r>
            <a:endParaRPr lang="en-US" altLang="ja-JP" sz="1400" dirty="0"/>
          </a:p>
          <a:p>
            <a:r>
              <a:rPr kumimoji="1" lang="ja-JP" altLang="en-US" sz="1400" dirty="0">
                <a:solidFill>
                  <a:srgbClr val="FF0000"/>
                </a:solidFill>
              </a:rPr>
              <a:t>　　⇒現行の想定から変更となるため、（２）～（６）を再度実施</a:t>
            </a:r>
            <a:endParaRPr kumimoji="1" lang="en-US" altLang="ja-JP" sz="1400" dirty="0">
              <a:solidFill>
                <a:srgbClr val="FF0000"/>
              </a:solidFill>
            </a:endParaRPr>
          </a:p>
        </p:txBody>
      </p:sp>
      <p:pic>
        <p:nvPicPr>
          <p:cNvPr id="8" name="図 7">
            <a:extLst>
              <a:ext uri="{FF2B5EF4-FFF2-40B4-BE49-F238E27FC236}">
                <a16:creationId xmlns:a16="http://schemas.microsoft.com/office/drawing/2014/main" id="{399CB59C-6541-49E0-8F31-E64AA48037CD}"/>
              </a:ext>
            </a:extLst>
          </p:cNvPr>
          <p:cNvPicPr>
            <a:picLocks noChangeAspect="1"/>
          </p:cNvPicPr>
          <p:nvPr/>
        </p:nvPicPr>
        <p:blipFill>
          <a:blip r:embed="rId2"/>
          <a:stretch>
            <a:fillRect/>
          </a:stretch>
        </p:blipFill>
        <p:spPr>
          <a:xfrm>
            <a:off x="291448" y="2422950"/>
            <a:ext cx="3109152" cy="4119912"/>
          </a:xfrm>
          <a:prstGeom prst="rect">
            <a:avLst/>
          </a:prstGeom>
        </p:spPr>
      </p:pic>
      <p:pic>
        <p:nvPicPr>
          <p:cNvPr id="10" name="図 9">
            <a:extLst>
              <a:ext uri="{FF2B5EF4-FFF2-40B4-BE49-F238E27FC236}">
                <a16:creationId xmlns:a16="http://schemas.microsoft.com/office/drawing/2014/main" id="{1D40F092-3FF8-4367-BA9F-E29EFA0929A5}"/>
              </a:ext>
            </a:extLst>
          </p:cNvPr>
          <p:cNvPicPr>
            <a:picLocks noChangeAspect="1"/>
          </p:cNvPicPr>
          <p:nvPr/>
        </p:nvPicPr>
        <p:blipFill>
          <a:blip r:embed="rId3"/>
          <a:stretch>
            <a:fillRect/>
          </a:stretch>
        </p:blipFill>
        <p:spPr>
          <a:xfrm>
            <a:off x="3653473" y="2283512"/>
            <a:ext cx="3023483" cy="4119912"/>
          </a:xfrm>
          <a:prstGeom prst="rect">
            <a:avLst/>
          </a:prstGeom>
        </p:spPr>
      </p:pic>
      <p:pic>
        <p:nvPicPr>
          <p:cNvPr id="15" name="図 14">
            <a:extLst>
              <a:ext uri="{FF2B5EF4-FFF2-40B4-BE49-F238E27FC236}">
                <a16:creationId xmlns:a16="http://schemas.microsoft.com/office/drawing/2014/main" id="{9B405361-1CD4-4653-998D-3AB591CBA1C0}"/>
              </a:ext>
            </a:extLst>
          </p:cNvPr>
          <p:cNvPicPr>
            <a:picLocks noChangeAspect="1"/>
          </p:cNvPicPr>
          <p:nvPr/>
        </p:nvPicPr>
        <p:blipFill>
          <a:blip r:embed="rId4"/>
          <a:stretch>
            <a:fillRect/>
          </a:stretch>
        </p:blipFill>
        <p:spPr>
          <a:xfrm>
            <a:off x="7360124" y="848796"/>
            <a:ext cx="3328238" cy="2548958"/>
          </a:xfrm>
          <a:prstGeom prst="rect">
            <a:avLst/>
          </a:prstGeom>
        </p:spPr>
      </p:pic>
      <p:sp>
        <p:nvSpPr>
          <p:cNvPr id="22" name="テキスト ボックス 21">
            <a:extLst>
              <a:ext uri="{FF2B5EF4-FFF2-40B4-BE49-F238E27FC236}">
                <a16:creationId xmlns:a16="http://schemas.microsoft.com/office/drawing/2014/main" id="{6D6674A5-DECF-4EBC-9324-DD476C0D76AF}"/>
              </a:ext>
            </a:extLst>
          </p:cNvPr>
          <p:cNvSpPr txBox="1"/>
          <p:nvPr/>
        </p:nvSpPr>
        <p:spPr>
          <a:xfrm>
            <a:off x="3452503" y="2038881"/>
            <a:ext cx="1723549" cy="276999"/>
          </a:xfrm>
          <a:prstGeom prst="rect">
            <a:avLst/>
          </a:prstGeom>
          <a:noFill/>
        </p:spPr>
        <p:txBody>
          <a:bodyPr wrap="none" rtlCol="0">
            <a:spAutoFit/>
          </a:bodyPr>
          <a:lstStyle/>
          <a:p>
            <a:r>
              <a:rPr lang="ja-JP" altLang="en-US" sz="1200" b="1" dirty="0"/>
              <a:t>（３）初期事象の設定</a:t>
            </a:r>
            <a:endParaRPr kumimoji="1" lang="ja-JP" altLang="en-US" sz="1200" b="1" dirty="0"/>
          </a:p>
        </p:txBody>
      </p:sp>
      <p:sp>
        <p:nvSpPr>
          <p:cNvPr id="23" name="テキスト ボックス 22">
            <a:extLst>
              <a:ext uri="{FF2B5EF4-FFF2-40B4-BE49-F238E27FC236}">
                <a16:creationId xmlns:a16="http://schemas.microsoft.com/office/drawing/2014/main" id="{0A2F837A-F85E-4E19-BC34-795E601FF389}"/>
              </a:ext>
            </a:extLst>
          </p:cNvPr>
          <p:cNvSpPr txBox="1"/>
          <p:nvPr/>
        </p:nvSpPr>
        <p:spPr>
          <a:xfrm>
            <a:off x="6806682" y="662332"/>
            <a:ext cx="4493538" cy="276999"/>
          </a:xfrm>
          <a:prstGeom prst="rect">
            <a:avLst/>
          </a:prstGeom>
          <a:noFill/>
        </p:spPr>
        <p:txBody>
          <a:bodyPr wrap="none" rtlCol="0">
            <a:spAutoFit/>
          </a:bodyPr>
          <a:lstStyle/>
          <a:p>
            <a:r>
              <a:rPr kumimoji="1" lang="ja-JP" altLang="en-US" sz="1200" b="1" dirty="0"/>
              <a:t>（４）イベントツリーによる解析（単独災害、大規模災害）</a:t>
            </a:r>
          </a:p>
        </p:txBody>
      </p:sp>
      <p:sp>
        <p:nvSpPr>
          <p:cNvPr id="24" name="テキスト ボックス 23">
            <a:extLst>
              <a:ext uri="{FF2B5EF4-FFF2-40B4-BE49-F238E27FC236}">
                <a16:creationId xmlns:a16="http://schemas.microsoft.com/office/drawing/2014/main" id="{9D49443A-17D0-4FD8-880D-6D3198320F7B}"/>
              </a:ext>
            </a:extLst>
          </p:cNvPr>
          <p:cNvSpPr txBox="1"/>
          <p:nvPr/>
        </p:nvSpPr>
        <p:spPr>
          <a:xfrm>
            <a:off x="95755" y="2029075"/>
            <a:ext cx="1723549" cy="276999"/>
          </a:xfrm>
          <a:prstGeom prst="rect">
            <a:avLst/>
          </a:prstGeom>
          <a:noFill/>
        </p:spPr>
        <p:txBody>
          <a:bodyPr wrap="none" rtlCol="0">
            <a:spAutoFit/>
          </a:bodyPr>
          <a:lstStyle/>
          <a:p>
            <a:r>
              <a:rPr lang="ja-JP" altLang="en-US" sz="1200" b="1" dirty="0"/>
              <a:t>（２）対象施設の設定</a:t>
            </a:r>
            <a:endParaRPr kumimoji="1" lang="ja-JP" altLang="en-US" sz="1200" b="1" dirty="0"/>
          </a:p>
        </p:txBody>
      </p:sp>
      <p:pic>
        <p:nvPicPr>
          <p:cNvPr id="17" name="図 16">
            <a:extLst>
              <a:ext uri="{FF2B5EF4-FFF2-40B4-BE49-F238E27FC236}">
                <a16:creationId xmlns:a16="http://schemas.microsoft.com/office/drawing/2014/main" id="{A18681EA-DD43-4205-AFBC-566CA6309B94}"/>
              </a:ext>
            </a:extLst>
          </p:cNvPr>
          <p:cNvPicPr>
            <a:picLocks noChangeAspect="1"/>
          </p:cNvPicPr>
          <p:nvPr/>
        </p:nvPicPr>
        <p:blipFill>
          <a:blip r:embed="rId5"/>
          <a:stretch>
            <a:fillRect/>
          </a:stretch>
        </p:blipFill>
        <p:spPr>
          <a:xfrm>
            <a:off x="7260218" y="4103468"/>
            <a:ext cx="4465903" cy="1696184"/>
          </a:xfrm>
          <a:prstGeom prst="rect">
            <a:avLst/>
          </a:prstGeom>
        </p:spPr>
      </p:pic>
      <p:sp>
        <p:nvSpPr>
          <p:cNvPr id="25" name="テキスト ボックス 24">
            <a:extLst>
              <a:ext uri="{FF2B5EF4-FFF2-40B4-BE49-F238E27FC236}">
                <a16:creationId xmlns:a16="http://schemas.microsoft.com/office/drawing/2014/main" id="{A2B5105B-D6A5-4E1E-ABCC-25BBEFB191CD}"/>
              </a:ext>
            </a:extLst>
          </p:cNvPr>
          <p:cNvSpPr txBox="1"/>
          <p:nvPr/>
        </p:nvSpPr>
        <p:spPr>
          <a:xfrm>
            <a:off x="6806682" y="3826469"/>
            <a:ext cx="2800767" cy="276999"/>
          </a:xfrm>
          <a:prstGeom prst="rect">
            <a:avLst/>
          </a:prstGeom>
          <a:solidFill>
            <a:schemeClr val="bg1"/>
          </a:solidFill>
        </p:spPr>
        <p:txBody>
          <a:bodyPr wrap="none" rtlCol="0">
            <a:spAutoFit/>
          </a:bodyPr>
          <a:lstStyle/>
          <a:p>
            <a:r>
              <a:rPr kumimoji="1" lang="ja-JP" altLang="en-US" sz="1200" b="1" dirty="0"/>
              <a:t>（６）リスクマトリックスによる整理</a:t>
            </a:r>
          </a:p>
        </p:txBody>
      </p:sp>
      <p:sp>
        <p:nvSpPr>
          <p:cNvPr id="26" name="テキスト ボックス 25">
            <a:extLst>
              <a:ext uri="{FF2B5EF4-FFF2-40B4-BE49-F238E27FC236}">
                <a16:creationId xmlns:a16="http://schemas.microsoft.com/office/drawing/2014/main" id="{CCDC205F-0F56-4425-B63A-1667B593881E}"/>
              </a:ext>
            </a:extLst>
          </p:cNvPr>
          <p:cNvSpPr txBox="1"/>
          <p:nvPr/>
        </p:nvSpPr>
        <p:spPr>
          <a:xfrm>
            <a:off x="7126920" y="5972515"/>
            <a:ext cx="4570482" cy="646331"/>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dirty="0">
                <a:solidFill>
                  <a:srgbClr val="0070C0"/>
                </a:solidFill>
              </a:rPr>
              <a:t>災害想定を作成⇒災害予防対策を見直し</a:t>
            </a:r>
            <a:endParaRPr kumimoji="1" lang="en-US" altLang="ja-JP" dirty="0">
              <a:solidFill>
                <a:srgbClr val="0070C0"/>
              </a:solidFill>
            </a:endParaRPr>
          </a:p>
          <a:p>
            <a:r>
              <a:rPr kumimoji="1" lang="en-US" altLang="ja-JP" dirty="0">
                <a:solidFill>
                  <a:srgbClr val="0070C0"/>
                </a:solidFill>
              </a:rPr>
              <a:t>※</a:t>
            </a:r>
            <a:r>
              <a:rPr kumimoji="1" lang="ja-JP" altLang="en-US" dirty="0">
                <a:solidFill>
                  <a:srgbClr val="0070C0"/>
                </a:solidFill>
              </a:rPr>
              <a:t>内容について部会で検討しながら進める</a:t>
            </a:r>
          </a:p>
        </p:txBody>
      </p:sp>
      <p:sp>
        <p:nvSpPr>
          <p:cNvPr id="28" name="テキスト ボックス 27">
            <a:extLst>
              <a:ext uri="{FF2B5EF4-FFF2-40B4-BE49-F238E27FC236}">
                <a16:creationId xmlns:a16="http://schemas.microsoft.com/office/drawing/2014/main" id="{ED1F8FE7-3746-4C35-82F3-6D7705C4B0A9}"/>
              </a:ext>
            </a:extLst>
          </p:cNvPr>
          <p:cNvSpPr txBox="1"/>
          <p:nvPr/>
        </p:nvSpPr>
        <p:spPr>
          <a:xfrm>
            <a:off x="6806682" y="3150446"/>
            <a:ext cx="4801314" cy="461665"/>
          </a:xfrm>
          <a:prstGeom prst="rect">
            <a:avLst/>
          </a:prstGeom>
          <a:solidFill>
            <a:schemeClr val="bg1"/>
          </a:solidFill>
        </p:spPr>
        <p:txBody>
          <a:bodyPr wrap="none" rtlCol="0">
            <a:spAutoFit/>
          </a:bodyPr>
          <a:lstStyle/>
          <a:p>
            <a:r>
              <a:rPr kumimoji="1" lang="ja-JP" altLang="en-US" sz="1200" b="1" dirty="0"/>
              <a:t>（５）津波による災害の評価</a:t>
            </a:r>
            <a:endParaRPr kumimoji="1" lang="en-US" altLang="ja-JP" sz="1200" b="1" dirty="0"/>
          </a:p>
          <a:p>
            <a:r>
              <a:rPr lang="ja-JP" altLang="en-US" sz="1200" b="1" dirty="0"/>
              <a:t>　　　消防庁「危険物タンクの津波被害シミュレーションツール」</a:t>
            </a:r>
            <a:endParaRPr kumimoji="1" lang="ja-JP" altLang="en-US" sz="1200" b="1" dirty="0"/>
          </a:p>
        </p:txBody>
      </p:sp>
      <p:cxnSp>
        <p:nvCxnSpPr>
          <p:cNvPr id="30" name="直線矢印コネクタ 29">
            <a:extLst>
              <a:ext uri="{FF2B5EF4-FFF2-40B4-BE49-F238E27FC236}">
                <a16:creationId xmlns:a16="http://schemas.microsoft.com/office/drawing/2014/main" id="{963EA9C2-89A8-4692-8AAB-9807B7A10720}"/>
              </a:ext>
            </a:extLst>
          </p:cNvPr>
          <p:cNvCxnSpPr>
            <a:stCxn id="24" idx="3"/>
            <a:endCxn id="22" idx="1"/>
          </p:cNvCxnSpPr>
          <p:nvPr/>
        </p:nvCxnSpPr>
        <p:spPr>
          <a:xfrm>
            <a:off x="1819304" y="2167575"/>
            <a:ext cx="1633199" cy="980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90189103-F349-4A57-9E46-1A1E2A7CCBB2}"/>
              </a:ext>
            </a:extLst>
          </p:cNvPr>
          <p:cNvCxnSpPr>
            <a:cxnSpLocks/>
          </p:cNvCxnSpPr>
          <p:nvPr/>
        </p:nvCxnSpPr>
        <p:spPr>
          <a:xfrm>
            <a:off x="7126920" y="939316"/>
            <a:ext cx="0" cy="220241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691546FE-384F-451C-8AAF-EF0813544621}"/>
              </a:ext>
            </a:extLst>
          </p:cNvPr>
          <p:cNvCxnSpPr/>
          <p:nvPr/>
        </p:nvCxnSpPr>
        <p:spPr>
          <a:xfrm>
            <a:off x="7126920" y="3397754"/>
            <a:ext cx="0" cy="42871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29473EB-DCD9-48B8-9A0E-06DB590A323D}"/>
              </a:ext>
            </a:extLst>
          </p:cNvPr>
          <p:cNvCxnSpPr>
            <a:cxnSpLocks/>
          </p:cNvCxnSpPr>
          <p:nvPr/>
        </p:nvCxnSpPr>
        <p:spPr>
          <a:xfrm>
            <a:off x="5192236" y="2177381"/>
            <a:ext cx="138875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7E7779C2-0B80-4304-B2DC-ECF8119E11D0}"/>
              </a:ext>
            </a:extLst>
          </p:cNvPr>
          <p:cNvCxnSpPr>
            <a:cxnSpLocks/>
          </p:cNvCxnSpPr>
          <p:nvPr/>
        </p:nvCxnSpPr>
        <p:spPr>
          <a:xfrm flipV="1">
            <a:off x="6588266" y="777708"/>
            <a:ext cx="5192" cy="139967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344F839B-A8E8-467D-8EE3-9E37ABB611F1}"/>
              </a:ext>
            </a:extLst>
          </p:cNvPr>
          <p:cNvCxnSpPr>
            <a:cxnSpLocks/>
          </p:cNvCxnSpPr>
          <p:nvPr/>
        </p:nvCxnSpPr>
        <p:spPr>
          <a:xfrm flipV="1">
            <a:off x="6593458" y="768464"/>
            <a:ext cx="398061" cy="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7FA77905-A89C-4EC5-854E-36EFFADDBB1F}"/>
              </a:ext>
            </a:extLst>
          </p:cNvPr>
          <p:cNvCxnSpPr>
            <a:cxnSpLocks/>
          </p:cNvCxnSpPr>
          <p:nvPr/>
        </p:nvCxnSpPr>
        <p:spPr>
          <a:xfrm>
            <a:off x="7126920" y="4103468"/>
            <a:ext cx="0" cy="182799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F8195CC9-BFE4-4CE5-BFCA-D31729CECEA3}"/>
              </a:ext>
            </a:extLst>
          </p:cNvPr>
          <p:cNvCxnSpPr>
            <a:cxnSpLocks/>
          </p:cNvCxnSpPr>
          <p:nvPr/>
        </p:nvCxnSpPr>
        <p:spPr>
          <a:xfrm>
            <a:off x="425366" y="1140903"/>
            <a:ext cx="0" cy="76535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20235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3873</TotalTime>
  <Words>2188</Words>
  <Application>Microsoft Office PowerPoint</Application>
  <PresentationFormat>ワイド画面</PresentationFormat>
  <Paragraphs>232</Paragraphs>
  <Slides>12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BIZ UDPゴシック</vt:lpstr>
      <vt:lpstr>HGP創英角ｺﾞｼｯｸUB</vt:lpstr>
      <vt:lpstr>Meiryo UI</vt:lpstr>
      <vt:lpstr>ＭＳ ゴシック</vt:lpstr>
      <vt:lpstr>UD デジタル 教科書体 NP-B</vt:lpstr>
      <vt:lpstr>游ゴシック</vt:lpstr>
      <vt:lpstr>游ゴシック Light</vt:lpstr>
      <vt:lpstr>Arial</vt:lpstr>
      <vt:lpstr>Office テーマ</vt:lpstr>
      <vt:lpstr>大阪府石油コンビナート等防災計画 の修正について（案）    大阪府石油コンビナート等防災本部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川添　恵祐</dc:creator>
  <cp:lastModifiedBy>川添　恵祐</cp:lastModifiedBy>
  <cp:revision>273</cp:revision>
  <cp:lastPrinted>2025-07-28T00:18:25Z</cp:lastPrinted>
  <dcterms:created xsi:type="dcterms:W3CDTF">2025-04-24T00:03:08Z</dcterms:created>
  <dcterms:modified xsi:type="dcterms:W3CDTF">2025-08-08T00:56:46Z</dcterms:modified>
</cp:coreProperties>
</file>