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 removePersonalInfoOnSave="1" saveSubsetFonts="1">
  <p:sldMasterIdLst>
    <p:sldMasterId id="2147483648" r:id="rId1"/>
  </p:sldMasterIdLst>
  <p:notesMasterIdLst>
    <p:notesMasterId r:id="rId18"/>
  </p:notesMasterIdLst>
  <p:handoutMasterIdLst>
    <p:handoutMasterId r:id="rId19"/>
  </p:handoutMasterIdLst>
  <p:sldIdLst>
    <p:sldId id="512" r:id="rId2"/>
    <p:sldId id="509" r:id="rId3"/>
    <p:sldId id="506" r:id="rId4"/>
    <p:sldId id="507" r:id="rId5"/>
    <p:sldId id="517" r:id="rId6"/>
    <p:sldId id="508" r:id="rId7"/>
    <p:sldId id="498" r:id="rId8"/>
    <p:sldId id="518" r:id="rId9"/>
    <p:sldId id="500" r:id="rId10"/>
    <p:sldId id="526" r:id="rId11"/>
    <p:sldId id="527" r:id="rId12"/>
    <p:sldId id="528" r:id="rId13"/>
    <p:sldId id="529" r:id="rId14"/>
    <p:sldId id="530" r:id="rId15"/>
    <p:sldId id="519" r:id="rId16"/>
    <p:sldId id="523" r:id="rId17"/>
  </p:sldIdLst>
  <p:sldSz cx="9144000" cy="6858000" type="screen4x3"/>
  <p:notesSz cx="6807200" cy="9939338"/>
  <p:defaultTex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4"/>
    <a:srgbClr val="FFCCCC"/>
    <a:srgbClr val="BEBE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4" autoAdjust="0"/>
    <p:restoredTop sz="83146" autoAdjust="0"/>
  </p:normalViewPr>
  <p:slideViewPr>
    <p:cSldViewPr>
      <p:cViewPr varScale="1">
        <p:scale>
          <a:sx n="94" d="100"/>
          <a:sy n="94" d="100"/>
        </p:scale>
        <p:origin x="1123"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2" d="100"/>
          <a:sy n="92" d="100"/>
        </p:scale>
        <p:origin x="25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F4DD200-948C-4645-80EF-E938B72DD120}"/>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29BEAAC-4BB1-4D44-8906-D76F2CAF0CF0}"/>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5025626-5132-48A7-8405-38505B821256}" type="datetimeFigureOut">
              <a:rPr kumimoji="1" lang="ja-JP" altLang="en-US" smtClean="0"/>
              <a:t>2025/8/15</a:t>
            </a:fld>
            <a:endParaRPr kumimoji="1" lang="ja-JP" altLang="en-US"/>
          </a:p>
        </p:txBody>
      </p:sp>
      <p:sp>
        <p:nvSpPr>
          <p:cNvPr id="4" name="フッター プレースホルダー 3">
            <a:extLst>
              <a:ext uri="{FF2B5EF4-FFF2-40B4-BE49-F238E27FC236}">
                <a16:creationId xmlns:a16="http://schemas.microsoft.com/office/drawing/2014/main" id="{CAA2633D-927D-4EBD-9787-1C16D34D8AA3}"/>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70A2D9B-7AE1-4040-BF4C-A40A647E5F30}"/>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823A85D-AD34-4A31-BE9A-90B8192CD5D6}" type="slidenum">
              <a:rPr kumimoji="1" lang="ja-JP" altLang="en-US" smtClean="0"/>
              <a:t>‹#›</a:t>
            </a:fld>
            <a:endParaRPr kumimoji="1" lang="ja-JP" altLang="en-US"/>
          </a:p>
        </p:txBody>
      </p:sp>
    </p:spTree>
    <p:extLst>
      <p:ext uri="{BB962C8B-B14F-4D97-AF65-F5344CB8AC3E}">
        <p14:creationId xmlns:p14="http://schemas.microsoft.com/office/powerpoint/2010/main" val="28720534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85394BA-47FE-44C3-B0BC-BF9107A377DF}" type="datetimeFigureOut">
              <a:rPr kumimoji="1" lang="ja-JP" altLang="en-US" smtClean="0"/>
              <a:t>2025/8/15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DB386519-46F3-475F-B838-117A44731A1B}" type="slidenum">
              <a:rPr kumimoji="1" lang="ja-JP" altLang="en-US" smtClean="0"/>
              <a:t>‹#›</a:t>
            </a:fld>
            <a:endParaRPr kumimoji="1" lang="ja-JP" altLang="en-US"/>
          </a:p>
        </p:txBody>
      </p:sp>
    </p:spTree>
    <p:extLst>
      <p:ext uri="{BB962C8B-B14F-4D97-AF65-F5344CB8AC3E}">
        <p14:creationId xmlns:p14="http://schemas.microsoft.com/office/powerpoint/2010/main" val="39897969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51300"/>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197304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09498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87098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6856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CE2F61C8-56B2-432A-BF71-F30109C7CF4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29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97778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99634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9634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152342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996347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52360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191089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28504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9634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68787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p:txBody>
          <a:bodyPr/>
          <a:lstStyle/>
          <a:p>
            <a:fld id="{CE2F61C8-56B2-432A-BF71-F30109C7CF41}"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60026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8012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58774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8665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4106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4597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98167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49172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49766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0343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86898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2025/8/15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8327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910C2DA-F3EB-48DD-B289-19C30F2D23C7}" type="datetimeFigureOut">
              <a:rPr kumimoji="1" lang="ja-JP" altLang="en-US" smtClean="0"/>
              <a:t>2025/8/15</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10128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kumimoji="1"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主な取組の進捗状況</a:t>
            </a:r>
            <a:r>
              <a:rPr lang="ja-JP" altLang="en-US" sz="24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＜補足資料＞</a:t>
            </a:r>
            <a:endParaRPr kumimoji="1" lang="ja-JP" altLang="en-US" sz="24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FAF4635E-E24F-460E-AA03-45CAC974B977}"/>
              </a:ext>
            </a:extLst>
          </p:cNvPr>
          <p:cNvSpPr txBox="1"/>
          <p:nvPr/>
        </p:nvSpPr>
        <p:spPr>
          <a:xfrm>
            <a:off x="7092280" y="188640"/>
            <a:ext cx="1781903" cy="349702"/>
          </a:xfrm>
          <a:prstGeom prst="rect">
            <a:avLst/>
          </a:prstGeom>
          <a:noFill/>
          <a:ln>
            <a:solidFill>
              <a:schemeClr val="tx1"/>
            </a:solidFill>
          </a:ln>
        </p:spPr>
        <p:txBody>
          <a:bodyPr wrap="square" t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kern="10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参考資料</a:t>
            </a:r>
            <a:r>
              <a:rPr lang="ja-JP" altLang="en-US"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１</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4" name="Rectangle 1">
            <a:extLst>
              <a:ext uri="{FF2B5EF4-FFF2-40B4-BE49-F238E27FC236}">
                <a16:creationId xmlns:a16="http://schemas.microsoft.com/office/drawing/2014/main" id="{20B5ACAF-3F74-484B-AD92-1C54F0659DBE}"/>
              </a:ext>
            </a:extLst>
          </p:cNvPr>
          <p:cNvSpPr>
            <a:spLocks noChangeArrowheads="1"/>
          </p:cNvSpPr>
          <p:nvPr/>
        </p:nvSpPr>
        <p:spPr bwMode="auto">
          <a:xfrm>
            <a:off x="1619672" y="5085184"/>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令和７年</a:t>
            </a:r>
            <a:r>
              <a:rPr lang="ja-JP" altLang="en-US"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８</a:t>
            </a:r>
            <a:r>
              <a:rPr kumimoji="1" lang="ja-JP" altLang="en-US"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月</a:t>
            </a:r>
            <a:r>
              <a:rPr lang="ja-JP" altLang="en-US"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４</a:t>
            </a:r>
            <a:r>
              <a:rPr kumimoji="1" lang="ja-JP" altLang="en-US"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第５回</a:t>
            </a:r>
            <a:r>
              <a:rPr kumimoji="1" lang="ja-JP" altLang="en-US" sz="1800" b="0"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大阪府住生活審議会　資料</a:t>
            </a:r>
          </a:p>
        </p:txBody>
      </p:sp>
    </p:spTree>
    <p:extLst>
      <p:ext uri="{BB962C8B-B14F-4D97-AF65-F5344CB8AC3E}">
        <p14:creationId xmlns:p14="http://schemas.microsoft.com/office/powerpoint/2010/main" val="326526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73222"/>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768029" cy="660437"/>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大阪府は約</a:t>
            </a:r>
            <a:r>
              <a:rPr lang="en-US" altLang="ja-JP" sz="1846" dirty="0">
                <a:latin typeface="Meiryo UI" panose="020B0604030504040204" pitchFamily="50" charset="-128"/>
                <a:ea typeface="Meiryo UI" panose="020B0604030504040204" pitchFamily="50" charset="-128"/>
              </a:rPr>
              <a:t>88.7</a:t>
            </a:r>
            <a:r>
              <a:rPr lang="ja-JP" altLang="en-US"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R2</a:t>
            </a:r>
            <a:r>
              <a:rPr lang="ja-JP" altLang="en-US" sz="1846" dirty="0">
                <a:latin typeface="Meiryo UI" panose="020B0604030504040204" pitchFamily="50" charset="-128"/>
                <a:ea typeface="Meiryo UI" panose="020B0604030504040204" pitchFamily="50" charset="-128"/>
              </a:rPr>
              <a:t>時点）と全国の約</a:t>
            </a:r>
            <a:r>
              <a:rPr lang="en-US" altLang="ja-JP" sz="1846" dirty="0">
                <a:latin typeface="Meiryo UI" panose="020B0604030504040204" pitchFamily="50" charset="-128"/>
                <a:ea typeface="Meiryo UI" panose="020B0604030504040204" pitchFamily="50" charset="-128"/>
              </a:rPr>
              <a:t>86.9</a:t>
            </a:r>
            <a:r>
              <a:rPr lang="ja-JP" altLang="en-US"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H30</a:t>
            </a:r>
            <a:r>
              <a:rPr lang="ja-JP" altLang="en-US" sz="1846" dirty="0">
                <a:latin typeface="Meiryo UI" panose="020B0604030504040204" pitchFamily="50" charset="-128"/>
                <a:ea typeface="Meiryo UI" panose="020B0604030504040204" pitchFamily="50" charset="-128"/>
              </a:rPr>
              <a:t>年時点）をやや上回っている</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en-US" altLang="ja-JP" sz="1846" u="sng" dirty="0">
                <a:latin typeface="Meiryo UI" panose="020B0604030504040204" pitchFamily="50" charset="-128"/>
                <a:ea typeface="Meiryo UI" panose="020B0604030504040204" pitchFamily="50" charset="-128"/>
              </a:rPr>
              <a:t>R5</a:t>
            </a:r>
            <a:r>
              <a:rPr lang="ja-JP" altLang="en-US" sz="1846" u="sng" dirty="0">
                <a:latin typeface="Meiryo UI" panose="020B0604030504040204" pitchFamily="50" charset="-128"/>
                <a:ea typeface="Meiryo UI" panose="020B0604030504040204" pitchFamily="50" charset="-128"/>
              </a:rPr>
              <a:t>住宅･土地統計調査結果からの推計では、大阪府は約</a:t>
            </a:r>
            <a:r>
              <a:rPr lang="en-US" altLang="ja-JP" sz="1846" u="sng" dirty="0">
                <a:latin typeface="Meiryo UI" panose="020B0604030504040204" pitchFamily="50" charset="-128"/>
                <a:ea typeface="Meiryo UI" panose="020B0604030504040204" pitchFamily="50" charset="-128"/>
              </a:rPr>
              <a:t>90.5</a:t>
            </a:r>
            <a:r>
              <a:rPr lang="ja-JP" altLang="en-US" sz="1846" u="sng" dirty="0">
                <a:latin typeface="Meiryo UI" panose="020B0604030504040204" pitchFamily="50" charset="-128"/>
                <a:ea typeface="Meiryo UI" panose="020B0604030504040204" pitchFamily="50" charset="-128"/>
              </a:rPr>
              <a:t>％、全国は約</a:t>
            </a:r>
            <a:r>
              <a:rPr lang="en-US" altLang="ja-JP" sz="1846" u="sng" dirty="0">
                <a:latin typeface="Meiryo UI" panose="020B0604030504040204" pitchFamily="50" charset="-128"/>
                <a:ea typeface="Meiryo UI" panose="020B0604030504040204" pitchFamily="50" charset="-128"/>
              </a:rPr>
              <a:t>89.8</a:t>
            </a:r>
            <a:r>
              <a:rPr lang="ja-JP" altLang="en-US" sz="1846" u="sng" dirty="0">
                <a:latin typeface="Meiryo UI" panose="020B0604030504040204" pitchFamily="50" charset="-128"/>
                <a:ea typeface="Meiryo UI" panose="020B0604030504040204" pitchFamily="50" charset="-128"/>
              </a:rPr>
              <a:t>％</a:t>
            </a:r>
            <a:endParaRPr lang="en-US" altLang="ja-JP" sz="1846" u="sng"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○住宅の耐震化率の状況　（大阪府目標　</a:t>
            </a:r>
            <a:r>
              <a:rPr lang="en-US" altLang="ja-JP" sz="1662" b="1" dirty="0">
                <a:latin typeface="Meiryo UI" panose="020B0604030504040204" pitchFamily="50" charset="-128"/>
                <a:ea typeface="Meiryo UI" panose="020B0604030504040204" pitchFamily="50" charset="-128"/>
              </a:rPr>
              <a:t>R7</a:t>
            </a:r>
            <a:r>
              <a:rPr lang="ja-JP" altLang="en-US" sz="1662" b="1" dirty="0">
                <a:latin typeface="Meiryo UI" panose="020B0604030504040204" pitchFamily="50" charset="-128"/>
                <a:ea typeface="Meiryo UI" panose="020B0604030504040204" pitchFamily="50" charset="-128"/>
              </a:rPr>
              <a:t>年</a:t>
            </a:r>
            <a:r>
              <a:rPr lang="en-US" altLang="ja-JP" sz="1662" b="1" dirty="0">
                <a:latin typeface="Meiryo UI" panose="020B0604030504040204" pitchFamily="50" charset="-128"/>
                <a:ea typeface="Meiryo UI" panose="020B0604030504040204" pitchFamily="50" charset="-128"/>
              </a:rPr>
              <a:t>95</a:t>
            </a:r>
            <a:r>
              <a:rPr lang="ja-JP" altLang="en-US" sz="1662" b="1" dirty="0">
                <a:latin typeface="Meiryo UI" panose="020B0604030504040204" pitchFamily="50" charset="-128"/>
                <a:ea typeface="Meiryo UI" panose="020B0604030504040204" pitchFamily="50" charset="-128"/>
              </a:rPr>
              <a:t>％）</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pic>
        <p:nvPicPr>
          <p:cNvPr id="213" name="図 212">
            <a:extLst>
              <a:ext uri="{FF2B5EF4-FFF2-40B4-BE49-F238E27FC236}">
                <a16:creationId xmlns:a16="http://schemas.microsoft.com/office/drawing/2014/main" id="{E18B6410-9955-44E5-A085-85EF2557B3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3608" y="2586112"/>
            <a:ext cx="6323203" cy="4275271"/>
          </a:xfrm>
          <a:prstGeom prst="rect">
            <a:avLst/>
          </a:prstGeom>
        </p:spPr>
      </p:pic>
      <p:sp>
        <p:nvSpPr>
          <p:cNvPr id="214" name="テキスト ボックス 213"/>
          <p:cNvSpPr txBox="1"/>
          <p:nvPr/>
        </p:nvSpPr>
        <p:spPr>
          <a:xfrm>
            <a:off x="1043608" y="2311816"/>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都道府県別の住宅の耐震化率</a:t>
            </a:r>
            <a:endParaRPr lang="en-US" altLang="ja-JP"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4283968" y="3229615"/>
            <a:ext cx="302433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A8293017-18A2-4379-9173-0443DDAD3D52}"/>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Meiryo UI" panose="020B0604030504040204" pitchFamily="50" charset="-128"/>
                <a:ea typeface="Meiryo UI" panose="020B060403050404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9AE17D3-CBA8-45B7-B270-9BB8FC5FDF1F}"/>
              </a:ext>
            </a:extLst>
          </p:cNvPr>
          <p:cNvSpPr txBox="1"/>
          <p:nvPr/>
        </p:nvSpPr>
        <p:spPr>
          <a:xfrm>
            <a:off x="3098314" y="2334681"/>
            <a:ext cx="5146094" cy="246221"/>
          </a:xfrm>
          <a:prstGeom prst="rect">
            <a:avLst/>
          </a:prstGeom>
          <a:noFill/>
        </p:spPr>
        <p:txBody>
          <a:bodyPr wrap="square" rtlCol="0">
            <a:spAutoFit/>
          </a:bodyPr>
          <a:lstStyle/>
          <a:p>
            <a:r>
              <a:rPr kumimoji="1" lang="ja-JP" altLang="en-US" sz="1000" b="1" dirty="0"/>
              <a:t>（</a:t>
            </a:r>
            <a:r>
              <a:rPr kumimoji="1" lang="en-US" altLang="ja-JP" sz="1000" b="1" dirty="0"/>
              <a:t>※</a:t>
            </a:r>
            <a:r>
              <a:rPr kumimoji="1" lang="ja-JP" altLang="en-US" sz="1000" b="1" dirty="0"/>
              <a:t>他都道府県の最新数値は現時点で把握できていないため、数値は全て前回資料と同じ）</a:t>
            </a:r>
          </a:p>
        </p:txBody>
      </p:sp>
      <p:sp>
        <p:nvSpPr>
          <p:cNvPr id="14" name="スライド番号プレースホルダー 2">
            <a:extLst>
              <a:ext uri="{FF2B5EF4-FFF2-40B4-BE49-F238E27FC236}">
                <a16:creationId xmlns:a16="http://schemas.microsoft.com/office/drawing/2014/main" id="{35D1D8C9-C229-42AF-ADAE-C277BB63B3C1}"/>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535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4">
            <a:extLst>
              <a:ext uri="{FF2B5EF4-FFF2-40B4-BE49-F238E27FC236}">
                <a16:creationId xmlns:a16="http://schemas.microsoft.com/office/drawing/2014/main" id="{8CBCB59C-6BEF-4F1D-9AD9-7B5A1033BF41}"/>
              </a:ext>
            </a:extLst>
          </p:cNvPr>
          <p:cNvGrpSpPr>
            <a:grpSpLocks noChangeAspect="1"/>
          </p:cNvGrpSpPr>
          <p:nvPr/>
        </p:nvGrpSpPr>
        <p:grpSpPr bwMode="auto">
          <a:xfrm>
            <a:off x="1071563" y="5129213"/>
            <a:ext cx="7435850" cy="1660525"/>
            <a:chOff x="675" y="3231"/>
            <a:chExt cx="4684" cy="1046"/>
          </a:xfrm>
        </p:grpSpPr>
        <p:sp>
          <p:nvSpPr>
            <p:cNvPr id="166" name="AutoShape 3">
              <a:extLst>
                <a:ext uri="{FF2B5EF4-FFF2-40B4-BE49-F238E27FC236}">
                  <a16:creationId xmlns:a16="http://schemas.microsoft.com/office/drawing/2014/main" id="{DF13B5A2-4066-4BC1-807B-7AA8DDFADBC9}"/>
                </a:ext>
              </a:extLst>
            </p:cNvPr>
            <p:cNvSpPr>
              <a:spLocks noChangeAspect="1" noChangeArrowheads="1" noTextEdit="1"/>
            </p:cNvSpPr>
            <p:nvPr/>
          </p:nvSpPr>
          <p:spPr bwMode="auto">
            <a:xfrm>
              <a:off x="677" y="3231"/>
              <a:ext cx="4682"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5">
              <a:extLst>
                <a:ext uri="{FF2B5EF4-FFF2-40B4-BE49-F238E27FC236}">
                  <a16:creationId xmlns:a16="http://schemas.microsoft.com/office/drawing/2014/main" id="{B6D57E32-782B-41E6-AF2E-1B3EF449DAA2}"/>
                </a:ext>
              </a:extLst>
            </p:cNvPr>
            <p:cNvSpPr>
              <a:spLocks noChangeArrowheads="1"/>
            </p:cNvSpPr>
            <p:nvPr/>
          </p:nvSpPr>
          <p:spPr bwMode="auto">
            <a:xfrm>
              <a:off x="679" y="3269"/>
              <a:ext cx="358" cy="192"/>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6">
              <a:extLst>
                <a:ext uri="{FF2B5EF4-FFF2-40B4-BE49-F238E27FC236}">
                  <a16:creationId xmlns:a16="http://schemas.microsoft.com/office/drawing/2014/main" id="{14876751-C798-4EC2-BADF-2AECA1FB66ED}"/>
                </a:ext>
              </a:extLst>
            </p:cNvPr>
            <p:cNvSpPr>
              <a:spLocks noChangeArrowheads="1"/>
            </p:cNvSpPr>
            <p:nvPr/>
          </p:nvSpPr>
          <p:spPr bwMode="auto">
            <a:xfrm>
              <a:off x="1037" y="3269"/>
              <a:ext cx="608" cy="192"/>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7">
              <a:extLst>
                <a:ext uri="{FF2B5EF4-FFF2-40B4-BE49-F238E27FC236}">
                  <a16:creationId xmlns:a16="http://schemas.microsoft.com/office/drawing/2014/main" id="{16C8E9A8-3EA1-4314-BD37-16B9E7E062F6}"/>
                </a:ext>
              </a:extLst>
            </p:cNvPr>
            <p:cNvSpPr>
              <a:spLocks noChangeArrowheads="1"/>
            </p:cNvSpPr>
            <p:nvPr/>
          </p:nvSpPr>
          <p:spPr bwMode="auto">
            <a:xfrm>
              <a:off x="1645" y="3269"/>
              <a:ext cx="1230" cy="84"/>
            </a:xfrm>
            <a:prstGeom prst="rect">
              <a:avLst/>
            </a:prstGeom>
            <a:solidFill>
              <a:srgbClr val="4444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8">
              <a:extLst>
                <a:ext uri="{FF2B5EF4-FFF2-40B4-BE49-F238E27FC236}">
                  <a16:creationId xmlns:a16="http://schemas.microsoft.com/office/drawing/2014/main" id="{EF090263-D8A8-4CCA-8908-EF55CD3FE2FE}"/>
                </a:ext>
              </a:extLst>
            </p:cNvPr>
            <p:cNvSpPr>
              <a:spLocks noChangeArrowheads="1"/>
            </p:cNvSpPr>
            <p:nvPr/>
          </p:nvSpPr>
          <p:spPr bwMode="auto">
            <a:xfrm>
              <a:off x="2875" y="3269"/>
              <a:ext cx="2478" cy="192"/>
            </a:xfrm>
            <a:prstGeom prst="rect">
              <a:avLst/>
            </a:prstGeom>
            <a:solidFill>
              <a:srgbClr val="4444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9">
              <a:extLst>
                <a:ext uri="{FF2B5EF4-FFF2-40B4-BE49-F238E27FC236}">
                  <a16:creationId xmlns:a16="http://schemas.microsoft.com/office/drawing/2014/main" id="{926F673C-4811-4D20-B995-FC9859286B22}"/>
                </a:ext>
              </a:extLst>
            </p:cNvPr>
            <p:cNvSpPr>
              <a:spLocks noChangeArrowheads="1"/>
            </p:cNvSpPr>
            <p:nvPr/>
          </p:nvSpPr>
          <p:spPr bwMode="auto">
            <a:xfrm>
              <a:off x="1645" y="3353"/>
              <a:ext cx="929" cy="108"/>
            </a:xfrm>
            <a:prstGeom prst="rect">
              <a:avLst/>
            </a:prstGeom>
            <a:solidFill>
              <a:srgbClr val="4444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0">
              <a:extLst>
                <a:ext uri="{FF2B5EF4-FFF2-40B4-BE49-F238E27FC236}">
                  <a16:creationId xmlns:a16="http://schemas.microsoft.com/office/drawing/2014/main" id="{E1C424C5-34D2-469D-95B9-CFB7E24EAF57}"/>
                </a:ext>
              </a:extLst>
            </p:cNvPr>
            <p:cNvSpPr>
              <a:spLocks noChangeArrowheads="1"/>
            </p:cNvSpPr>
            <p:nvPr/>
          </p:nvSpPr>
          <p:spPr bwMode="auto">
            <a:xfrm>
              <a:off x="2574" y="3353"/>
              <a:ext cx="301" cy="108"/>
            </a:xfrm>
            <a:prstGeom prst="rect">
              <a:avLst/>
            </a:prstGeom>
            <a:solidFill>
              <a:srgbClr val="4444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11">
              <a:extLst>
                <a:ext uri="{FF2B5EF4-FFF2-40B4-BE49-F238E27FC236}">
                  <a16:creationId xmlns:a16="http://schemas.microsoft.com/office/drawing/2014/main" id="{6F31F8F2-8E78-4F6E-98F6-98F48EA6A4B4}"/>
                </a:ext>
              </a:extLst>
            </p:cNvPr>
            <p:cNvSpPr>
              <a:spLocks noChangeArrowheads="1"/>
            </p:cNvSpPr>
            <p:nvPr/>
          </p:nvSpPr>
          <p:spPr bwMode="auto">
            <a:xfrm>
              <a:off x="679" y="3461"/>
              <a:ext cx="358" cy="189"/>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12">
              <a:extLst>
                <a:ext uri="{FF2B5EF4-FFF2-40B4-BE49-F238E27FC236}">
                  <a16:creationId xmlns:a16="http://schemas.microsoft.com/office/drawing/2014/main" id="{87CF0C1A-9253-4FD7-A5DD-5F5DCAFC88FF}"/>
                </a:ext>
              </a:extLst>
            </p:cNvPr>
            <p:cNvSpPr>
              <a:spLocks noChangeArrowheads="1"/>
            </p:cNvSpPr>
            <p:nvPr/>
          </p:nvSpPr>
          <p:spPr bwMode="auto">
            <a:xfrm>
              <a:off x="1037" y="3461"/>
              <a:ext cx="608"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13">
              <a:extLst>
                <a:ext uri="{FF2B5EF4-FFF2-40B4-BE49-F238E27FC236}">
                  <a16:creationId xmlns:a16="http://schemas.microsoft.com/office/drawing/2014/main" id="{BB7780FF-287D-4A63-9FED-D898790FB53B}"/>
                </a:ext>
              </a:extLst>
            </p:cNvPr>
            <p:cNvSpPr>
              <a:spLocks noChangeArrowheads="1"/>
            </p:cNvSpPr>
            <p:nvPr/>
          </p:nvSpPr>
          <p:spPr bwMode="auto">
            <a:xfrm>
              <a:off x="1645" y="3461"/>
              <a:ext cx="929"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14">
              <a:extLst>
                <a:ext uri="{FF2B5EF4-FFF2-40B4-BE49-F238E27FC236}">
                  <a16:creationId xmlns:a16="http://schemas.microsoft.com/office/drawing/2014/main" id="{7ADDA976-D569-4F93-BCDF-6644018A96BF}"/>
                </a:ext>
              </a:extLst>
            </p:cNvPr>
            <p:cNvSpPr>
              <a:spLocks noChangeArrowheads="1"/>
            </p:cNvSpPr>
            <p:nvPr/>
          </p:nvSpPr>
          <p:spPr bwMode="auto">
            <a:xfrm>
              <a:off x="2574" y="3461"/>
              <a:ext cx="301"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15">
              <a:extLst>
                <a:ext uri="{FF2B5EF4-FFF2-40B4-BE49-F238E27FC236}">
                  <a16:creationId xmlns:a16="http://schemas.microsoft.com/office/drawing/2014/main" id="{F65B2C08-90C6-4CB6-92DA-FDD8DCBE9326}"/>
                </a:ext>
              </a:extLst>
            </p:cNvPr>
            <p:cNvSpPr>
              <a:spLocks noChangeArrowheads="1"/>
            </p:cNvSpPr>
            <p:nvPr/>
          </p:nvSpPr>
          <p:spPr bwMode="auto">
            <a:xfrm>
              <a:off x="2875" y="3461"/>
              <a:ext cx="2478"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Rectangle 16">
              <a:extLst>
                <a:ext uri="{FF2B5EF4-FFF2-40B4-BE49-F238E27FC236}">
                  <a16:creationId xmlns:a16="http://schemas.microsoft.com/office/drawing/2014/main" id="{A8C858C0-0A87-4D53-B170-3A997FF1E933}"/>
                </a:ext>
              </a:extLst>
            </p:cNvPr>
            <p:cNvSpPr>
              <a:spLocks noChangeArrowheads="1"/>
            </p:cNvSpPr>
            <p:nvPr/>
          </p:nvSpPr>
          <p:spPr bwMode="auto">
            <a:xfrm>
              <a:off x="679" y="3650"/>
              <a:ext cx="358" cy="188"/>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17">
              <a:extLst>
                <a:ext uri="{FF2B5EF4-FFF2-40B4-BE49-F238E27FC236}">
                  <a16:creationId xmlns:a16="http://schemas.microsoft.com/office/drawing/2014/main" id="{B9C23CB9-B25A-414D-BB82-7F68BDF7029A}"/>
                </a:ext>
              </a:extLst>
            </p:cNvPr>
            <p:cNvSpPr>
              <a:spLocks noChangeArrowheads="1"/>
            </p:cNvSpPr>
            <p:nvPr/>
          </p:nvSpPr>
          <p:spPr bwMode="auto">
            <a:xfrm>
              <a:off x="1037" y="3650"/>
              <a:ext cx="608"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18">
              <a:extLst>
                <a:ext uri="{FF2B5EF4-FFF2-40B4-BE49-F238E27FC236}">
                  <a16:creationId xmlns:a16="http://schemas.microsoft.com/office/drawing/2014/main" id="{14228B13-7956-48C9-801E-4BD81A147682}"/>
                </a:ext>
              </a:extLst>
            </p:cNvPr>
            <p:cNvSpPr>
              <a:spLocks noChangeArrowheads="1"/>
            </p:cNvSpPr>
            <p:nvPr/>
          </p:nvSpPr>
          <p:spPr bwMode="auto">
            <a:xfrm>
              <a:off x="1645" y="3650"/>
              <a:ext cx="929"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19">
              <a:extLst>
                <a:ext uri="{FF2B5EF4-FFF2-40B4-BE49-F238E27FC236}">
                  <a16:creationId xmlns:a16="http://schemas.microsoft.com/office/drawing/2014/main" id="{57FD23C5-2CF1-4F41-91D0-F5392D0E4798}"/>
                </a:ext>
              </a:extLst>
            </p:cNvPr>
            <p:cNvSpPr>
              <a:spLocks noChangeArrowheads="1"/>
            </p:cNvSpPr>
            <p:nvPr/>
          </p:nvSpPr>
          <p:spPr bwMode="auto">
            <a:xfrm>
              <a:off x="2574" y="3650"/>
              <a:ext cx="301"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Rectangle 20">
              <a:extLst>
                <a:ext uri="{FF2B5EF4-FFF2-40B4-BE49-F238E27FC236}">
                  <a16:creationId xmlns:a16="http://schemas.microsoft.com/office/drawing/2014/main" id="{48EB5F7A-D152-4F8A-905B-41DD0B48A9FE}"/>
                </a:ext>
              </a:extLst>
            </p:cNvPr>
            <p:cNvSpPr>
              <a:spLocks noChangeArrowheads="1"/>
            </p:cNvSpPr>
            <p:nvPr/>
          </p:nvSpPr>
          <p:spPr bwMode="auto">
            <a:xfrm>
              <a:off x="2875" y="3650"/>
              <a:ext cx="2478"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21">
              <a:extLst>
                <a:ext uri="{FF2B5EF4-FFF2-40B4-BE49-F238E27FC236}">
                  <a16:creationId xmlns:a16="http://schemas.microsoft.com/office/drawing/2014/main" id="{6277219A-C97D-4E08-AA65-16B34E574972}"/>
                </a:ext>
              </a:extLst>
            </p:cNvPr>
            <p:cNvSpPr>
              <a:spLocks noChangeArrowheads="1"/>
            </p:cNvSpPr>
            <p:nvPr/>
          </p:nvSpPr>
          <p:spPr bwMode="auto">
            <a:xfrm>
              <a:off x="679" y="3838"/>
              <a:ext cx="358" cy="189"/>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22">
              <a:extLst>
                <a:ext uri="{FF2B5EF4-FFF2-40B4-BE49-F238E27FC236}">
                  <a16:creationId xmlns:a16="http://schemas.microsoft.com/office/drawing/2014/main" id="{2D9F0335-D3F1-4684-97DE-24D3A2F0A42F}"/>
                </a:ext>
              </a:extLst>
            </p:cNvPr>
            <p:cNvSpPr>
              <a:spLocks noChangeArrowheads="1"/>
            </p:cNvSpPr>
            <p:nvPr/>
          </p:nvSpPr>
          <p:spPr bwMode="auto">
            <a:xfrm>
              <a:off x="1037" y="3838"/>
              <a:ext cx="608"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23">
              <a:extLst>
                <a:ext uri="{FF2B5EF4-FFF2-40B4-BE49-F238E27FC236}">
                  <a16:creationId xmlns:a16="http://schemas.microsoft.com/office/drawing/2014/main" id="{30348CA8-6A28-4293-9483-DEBD573FB5C3}"/>
                </a:ext>
              </a:extLst>
            </p:cNvPr>
            <p:cNvSpPr>
              <a:spLocks noChangeArrowheads="1"/>
            </p:cNvSpPr>
            <p:nvPr/>
          </p:nvSpPr>
          <p:spPr bwMode="auto">
            <a:xfrm>
              <a:off x="1645" y="3838"/>
              <a:ext cx="929"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Rectangle 24">
              <a:extLst>
                <a:ext uri="{FF2B5EF4-FFF2-40B4-BE49-F238E27FC236}">
                  <a16:creationId xmlns:a16="http://schemas.microsoft.com/office/drawing/2014/main" id="{D8DACC5C-F844-4AC0-8AF7-6E0AF915C3AC}"/>
                </a:ext>
              </a:extLst>
            </p:cNvPr>
            <p:cNvSpPr>
              <a:spLocks noChangeArrowheads="1"/>
            </p:cNvSpPr>
            <p:nvPr/>
          </p:nvSpPr>
          <p:spPr bwMode="auto">
            <a:xfrm>
              <a:off x="2574" y="3838"/>
              <a:ext cx="301"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25">
              <a:extLst>
                <a:ext uri="{FF2B5EF4-FFF2-40B4-BE49-F238E27FC236}">
                  <a16:creationId xmlns:a16="http://schemas.microsoft.com/office/drawing/2014/main" id="{70795910-72D5-44CB-80D1-888180D16F3F}"/>
                </a:ext>
              </a:extLst>
            </p:cNvPr>
            <p:cNvSpPr>
              <a:spLocks noChangeArrowheads="1"/>
            </p:cNvSpPr>
            <p:nvPr/>
          </p:nvSpPr>
          <p:spPr bwMode="auto">
            <a:xfrm>
              <a:off x="2875" y="3838"/>
              <a:ext cx="2478" cy="1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26">
              <a:extLst>
                <a:ext uri="{FF2B5EF4-FFF2-40B4-BE49-F238E27FC236}">
                  <a16:creationId xmlns:a16="http://schemas.microsoft.com/office/drawing/2014/main" id="{1F50C86E-0921-48E5-9CED-C5496C6818C0}"/>
                </a:ext>
              </a:extLst>
            </p:cNvPr>
            <p:cNvSpPr>
              <a:spLocks noChangeArrowheads="1"/>
            </p:cNvSpPr>
            <p:nvPr/>
          </p:nvSpPr>
          <p:spPr bwMode="auto">
            <a:xfrm>
              <a:off x="679" y="4027"/>
              <a:ext cx="358" cy="219"/>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27">
              <a:extLst>
                <a:ext uri="{FF2B5EF4-FFF2-40B4-BE49-F238E27FC236}">
                  <a16:creationId xmlns:a16="http://schemas.microsoft.com/office/drawing/2014/main" id="{D9045FF1-45A0-415B-B639-E7A7DCDA6E55}"/>
                </a:ext>
              </a:extLst>
            </p:cNvPr>
            <p:cNvSpPr>
              <a:spLocks noChangeArrowheads="1"/>
            </p:cNvSpPr>
            <p:nvPr/>
          </p:nvSpPr>
          <p:spPr bwMode="auto">
            <a:xfrm>
              <a:off x="1037" y="4027"/>
              <a:ext cx="608" cy="2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28">
              <a:extLst>
                <a:ext uri="{FF2B5EF4-FFF2-40B4-BE49-F238E27FC236}">
                  <a16:creationId xmlns:a16="http://schemas.microsoft.com/office/drawing/2014/main" id="{5E4F3C68-60C7-4266-BD6E-4BE72F4B0E71}"/>
                </a:ext>
              </a:extLst>
            </p:cNvPr>
            <p:cNvSpPr>
              <a:spLocks noChangeArrowheads="1"/>
            </p:cNvSpPr>
            <p:nvPr/>
          </p:nvSpPr>
          <p:spPr bwMode="auto">
            <a:xfrm>
              <a:off x="1645" y="4027"/>
              <a:ext cx="929" cy="2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29">
              <a:extLst>
                <a:ext uri="{FF2B5EF4-FFF2-40B4-BE49-F238E27FC236}">
                  <a16:creationId xmlns:a16="http://schemas.microsoft.com/office/drawing/2014/main" id="{BDFCAD10-EBC4-423D-B083-52EFF8785A2F}"/>
                </a:ext>
              </a:extLst>
            </p:cNvPr>
            <p:cNvSpPr>
              <a:spLocks noChangeArrowheads="1"/>
            </p:cNvSpPr>
            <p:nvPr/>
          </p:nvSpPr>
          <p:spPr bwMode="auto">
            <a:xfrm>
              <a:off x="2574" y="4027"/>
              <a:ext cx="301" cy="2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Rectangle 30">
              <a:extLst>
                <a:ext uri="{FF2B5EF4-FFF2-40B4-BE49-F238E27FC236}">
                  <a16:creationId xmlns:a16="http://schemas.microsoft.com/office/drawing/2014/main" id="{DF5A244F-3090-4660-8FAB-BB88ADB1DD51}"/>
                </a:ext>
              </a:extLst>
            </p:cNvPr>
            <p:cNvSpPr>
              <a:spLocks noChangeArrowheads="1"/>
            </p:cNvSpPr>
            <p:nvPr/>
          </p:nvSpPr>
          <p:spPr bwMode="auto">
            <a:xfrm>
              <a:off x="2875" y="4027"/>
              <a:ext cx="2478" cy="2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31">
              <a:extLst>
                <a:ext uri="{FF2B5EF4-FFF2-40B4-BE49-F238E27FC236}">
                  <a16:creationId xmlns:a16="http://schemas.microsoft.com/office/drawing/2014/main" id="{27BCF9D1-8242-496D-AD9E-A4A2F9D64A0C}"/>
                </a:ext>
              </a:extLst>
            </p:cNvPr>
            <p:cNvSpPr>
              <a:spLocks noChangeShapeType="1"/>
            </p:cNvSpPr>
            <p:nvPr/>
          </p:nvSpPr>
          <p:spPr bwMode="auto">
            <a:xfrm>
              <a:off x="1037" y="3265"/>
              <a:ext cx="0" cy="199"/>
            </a:xfrm>
            <a:prstGeom prst="line">
              <a:avLst/>
            </a:prstGeom>
            <a:noFill/>
            <a:ln w="1587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2">
              <a:extLst>
                <a:ext uri="{FF2B5EF4-FFF2-40B4-BE49-F238E27FC236}">
                  <a16:creationId xmlns:a16="http://schemas.microsoft.com/office/drawing/2014/main" id="{98604866-7B35-4745-8853-15B9541E7604}"/>
                </a:ext>
              </a:extLst>
            </p:cNvPr>
            <p:cNvSpPr>
              <a:spLocks noChangeShapeType="1"/>
            </p:cNvSpPr>
            <p:nvPr/>
          </p:nvSpPr>
          <p:spPr bwMode="auto">
            <a:xfrm>
              <a:off x="1037" y="3464"/>
              <a:ext cx="0" cy="786"/>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33">
              <a:extLst>
                <a:ext uri="{FF2B5EF4-FFF2-40B4-BE49-F238E27FC236}">
                  <a16:creationId xmlns:a16="http://schemas.microsoft.com/office/drawing/2014/main" id="{CD79D1B8-3547-4218-8387-A23D9FA3F191}"/>
                </a:ext>
              </a:extLst>
            </p:cNvPr>
            <p:cNvSpPr>
              <a:spLocks noChangeShapeType="1"/>
            </p:cNvSpPr>
            <p:nvPr/>
          </p:nvSpPr>
          <p:spPr bwMode="auto">
            <a:xfrm>
              <a:off x="1645" y="3265"/>
              <a:ext cx="0" cy="196"/>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4">
              <a:extLst>
                <a:ext uri="{FF2B5EF4-FFF2-40B4-BE49-F238E27FC236}">
                  <a16:creationId xmlns:a16="http://schemas.microsoft.com/office/drawing/2014/main" id="{4A06D220-26FA-49CB-82B5-9AD2EA80C50E}"/>
                </a:ext>
              </a:extLst>
            </p:cNvPr>
            <p:cNvSpPr>
              <a:spLocks noChangeShapeType="1"/>
            </p:cNvSpPr>
            <p:nvPr/>
          </p:nvSpPr>
          <p:spPr bwMode="auto">
            <a:xfrm>
              <a:off x="1645" y="3461"/>
              <a:ext cx="0" cy="789"/>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35">
              <a:extLst>
                <a:ext uri="{FF2B5EF4-FFF2-40B4-BE49-F238E27FC236}">
                  <a16:creationId xmlns:a16="http://schemas.microsoft.com/office/drawing/2014/main" id="{D7558B42-1BF7-4DAE-9318-D7E2D37D970B}"/>
                </a:ext>
              </a:extLst>
            </p:cNvPr>
            <p:cNvSpPr>
              <a:spLocks noChangeShapeType="1"/>
            </p:cNvSpPr>
            <p:nvPr/>
          </p:nvSpPr>
          <p:spPr bwMode="auto">
            <a:xfrm>
              <a:off x="2574" y="3349"/>
              <a:ext cx="0" cy="112"/>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36">
              <a:extLst>
                <a:ext uri="{FF2B5EF4-FFF2-40B4-BE49-F238E27FC236}">
                  <a16:creationId xmlns:a16="http://schemas.microsoft.com/office/drawing/2014/main" id="{00B5F601-7729-4B12-825F-5C84559FDC46}"/>
                </a:ext>
              </a:extLst>
            </p:cNvPr>
            <p:cNvSpPr>
              <a:spLocks noChangeShapeType="1"/>
            </p:cNvSpPr>
            <p:nvPr/>
          </p:nvSpPr>
          <p:spPr bwMode="auto">
            <a:xfrm>
              <a:off x="2574" y="3461"/>
              <a:ext cx="0" cy="789"/>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Line 37">
              <a:extLst>
                <a:ext uri="{FF2B5EF4-FFF2-40B4-BE49-F238E27FC236}">
                  <a16:creationId xmlns:a16="http://schemas.microsoft.com/office/drawing/2014/main" id="{189CC490-3BA8-47AE-8393-7D74CC50CBF5}"/>
                </a:ext>
              </a:extLst>
            </p:cNvPr>
            <p:cNvSpPr>
              <a:spLocks noChangeShapeType="1"/>
            </p:cNvSpPr>
            <p:nvPr/>
          </p:nvSpPr>
          <p:spPr bwMode="auto">
            <a:xfrm>
              <a:off x="2875" y="3265"/>
              <a:ext cx="0" cy="196"/>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Line 38">
              <a:extLst>
                <a:ext uri="{FF2B5EF4-FFF2-40B4-BE49-F238E27FC236}">
                  <a16:creationId xmlns:a16="http://schemas.microsoft.com/office/drawing/2014/main" id="{86061D08-D998-43A0-9A58-7DB664140327}"/>
                </a:ext>
              </a:extLst>
            </p:cNvPr>
            <p:cNvSpPr>
              <a:spLocks noChangeShapeType="1"/>
            </p:cNvSpPr>
            <p:nvPr/>
          </p:nvSpPr>
          <p:spPr bwMode="auto">
            <a:xfrm>
              <a:off x="2875" y="3461"/>
              <a:ext cx="0" cy="789"/>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Line 39">
              <a:extLst>
                <a:ext uri="{FF2B5EF4-FFF2-40B4-BE49-F238E27FC236}">
                  <a16:creationId xmlns:a16="http://schemas.microsoft.com/office/drawing/2014/main" id="{37691DEE-C80A-4B84-839A-A5BF22B69E13}"/>
                </a:ext>
              </a:extLst>
            </p:cNvPr>
            <p:cNvSpPr>
              <a:spLocks noChangeShapeType="1"/>
            </p:cNvSpPr>
            <p:nvPr/>
          </p:nvSpPr>
          <p:spPr bwMode="auto">
            <a:xfrm>
              <a:off x="1642" y="3353"/>
              <a:ext cx="1236"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Line 40">
              <a:extLst>
                <a:ext uri="{FF2B5EF4-FFF2-40B4-BE49-F238E27FC236}">
                  <a16:creationId xmlns:a16="http://schemas.microsoft.com/office/drawing/2014/main" id="{945B419D-ED2B-4056-95C9-6E2BAB463828}"/>
                </a:ext>
              </a:extLst>
            </p:cNvPr>
            <p:cNvSpPr>
              <a:spLocks noChangeShapeType="1"/>
            </p:cNvSpPr>
            <p:nvPr/>
          </p:nvSpPr>
          <p:spPr bwMode="auto">
            <a:xfrm>
              <a:off x="675" y="3461"/>
              <a:ext cx="362"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41">
              <a:extLst>
                <a:ext uri="{FF2B5EF4-FFF2-40B4-BE49-F238E27FC236}">
                  <a16:creationId xmlns:a16="http://schemas.microsoft.com/office/drawing/2014/main" id="{1166EC5D-0C5E-45EF-B421-47CB6D863507}"/>
                </a:ext>
              </a:extLst>
            </p:cNvPr>
            <p:cNvSpPr>
              <a:spLocks noChangeShapeType="1"/>
            </p:cNvSpPr>
            <p:nvPr/>
          </p:nvSpPr>
          <p:spPr bwMode="auto">
            <a:xfrm>
              <a:off x="1037" y="3461"/>
              <a:ext cx="4320"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42">
              <a:extLst>
                <a:ext uri="{FF2B5EF4-FFF2-40B4-BE49-F238E27FC236}">
                  <a16:creationId xmlns:a16="http://schemas.microsoft.com/office/drawing/2014/main" id="{CFB715EB-0F25-4449-8038-527B5372F815}"/>
                </a:ext>
              </a:extLst>
            </p:cNvPr>
            <p:cNvSpPr>
              <a:spLocks noChangeShapeType="1"/>
            </p:cNvSpPr>
            <p:nvPr/>
          </p:nvSpPr>
          <p:spPr bwMode="auto">
            <a:xfrm>
              <a:off x="675" y="3650"/>
              <a:ext cx="362"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43">
              <a:extLst>
                <a:ext uri="{FF2B5EF4-FFF2-40B4-BE49-F238E27FC236}">
                  <a16:creationId xmlns:a16="http://schemas.microsoft.com/office/drawing/2014/main" id="{462D8227-C32C-451C-91DF-CBD010A4529D}"/>
                </a:ext>
              </a:extLst>
            </p:cNvPr>
            <p:cNvSpPr>
              <a:spLocks noChangeShapeType="1"/>
            </p:cNvSpPr>
            <p:nvPr/>
          </p:nvSpPr>
          <p:spPr bwMode="auto">
            <a:xfrm>
              <a:off x="1037" y="3650"/>
              <a:ext cx="4320"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Line 44">
              <a:extLst>
                <a:ext uri="{FF2B5EF4-FFF2-40B4-BE49-F238E27FC236}">
                  <a16:creationId xmlns:a16="http://schemas.microsoft.com/office/drawing/2014/main" id="{51DD6E5F-14D0-435E-ABB3-112C3930B66C}"/>
                </a:ext>
              </a:extLst>
            </p:cNvPr>
            <p:cNvSpPr>
              <a:spLocks noChangeShapeType="1"/>
            </p:cNvSpPr>
            <p:nvPr/>
          </p:nvSpPr>
          <p:spPr bwMode="auto">
            <a:xfrm>
              <a:off x="675" y="3838"/>
              <a:ext cx="362"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Line 45">
              <a:extLst>
                <a:ext uri="{FF2B5EF4-FFF2-40B4-BE49-F238E27FC236}">
                  <a16:creationId xmlns:a16="http://schemas.microsoft.com/office/drawing/2014/main" id="{7A668357-9731-4007-A869-19B31D3DD7D0}"/>
                </a:ext>
              </a:extLst>
            </p:cNvPr>
            <p:cNvSpPr>
              <a:spLocks noChangeShapeType="1"/>
            </p:cNvSpPr>
            <p:nvPr/>
          </p:nvSpPr>
          <p:spPr bwMode="auto">
            <a:xfrm>
              <a:off x="1037" y="3838"/>
              <a:ext cx="4320"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Line 46">
              <a:extLst>
                <a:ext uri="{FF2B5EF4-FFF2-40B4-BE49-F238E27FC236}">
                  <a16:creationId xmlns:a16="http://schemas.microsoft.com/office/drawing/2014/main" id="{32E97F77-0984-4B2D-AD6D-025FD27E14A2}"/>
                </a:ext>
              </a:extLst>
            </p:cNvPr>
            <p:cNvSpPr>
              <a:spLocks noChangeShapeType="1"/>
            </p:cNvSpPr>
            <p:nvPr/>
          </p:nvSpPr>
          <p:spPr bwMode="auto">
            <a:xfrm>
              <a:off x="675" y="4027"/>
              <a:ext cx="362"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Line 47">
              <a:extLst>
                <a:ext uri="{FF2B5EF4-FFF2-40B4-BE49-F238E27FC236}">
                  <a16:creationId xmlns:a16="http://schemas.microsoft.com/office/drawing/2014/main" id="{49B433B6-98E8-4697-AB34-3E8174D1EF8E}"/>
                </a:ext>
              </a:extLst>
            </p:cNvPr>
            <p:cNvSpPr>
              <a:spLocks noChangeShapeType="1"/>
            </p:cNvSpPr>
            <p:nvPr/>
          </p:nvSpPr>
          <p:spPr bwMode="auto">
            <a:xfrm>
              <a:off x="1037" y="4027"/>
              <a:ext cx="4320"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Line 48">
              <a:extLst>
                <a:ext uri="{FF2B5EF4-FFF2-40B4-BE49-F238E27FC236}">
                  <a16:creationId xmlns:a16="http://schemas.microsoft.com/office/drawing/2014/main" id="{6BCD4E86-54A6-4B40-AB99-58DAE1C58CAE}"/>
                </a:ext>
              </a:extLst>
            </p:cNvPr>
            <p:cNvSpPr>
              <a:spLocks noChangeShapeType="1"/>
            </p:cNvSpPr>
            <p:nvPr/>
          </p:nvSpPr>
          <p:spPr bwMode="auto">
            <a:xfrm>
              <a:off x="679" y="3265"/>
              <a:ext cx="0" cy="985"/>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Line 49">
              <a:extLst>
                <a:ext uri="{FF2B5EF4-FFF2-40B4-BE49-F238E27FC236}">
                  <a16:creationId xmlns:a16="http://schemas.microsoft.com/office/drawing/2014/main" id="{9936313D-CD85-4A19-8698-8FF852905F32}"/>
                </a:ext>
              </a:extLst>
            </p:cNvPr>
            <p:cNvSpPr>
              <a:spLocks noChangeShapeType="1"/>
            </p:cNvSpPr>
            <p:nvPr/>
          </p:nvSpPr>
          <p:spPr bwMode="auto">
            <a:xfrm>
              <a:off x="5353" y="3265"/>
              <a:ext cx="0" cy="985"/>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Line 50">
              <a:extLst>
                <a:ext uri="{FF2B5EF4-FFF2-40B4-BE49-F238E27FC236}">
                  <a16:creationId xmlns:a16="http://schemas.microsoft.com/office/drawing/2014/main" id="{DE940878-85FC-4ED0-8F88-38748B1222DC}"/>
                </a:ext>
              </a:extLst>
            </p:cNvPr>
            <p:cNvSpPr>
              <a:spLocks noChangeShapeType="1"/>
            </p:cNvSpPr>
            <p:nvPr/>
          </p:nvSpPr>
          <p:spPr bwMode="auto">
            <a:xfrm>
              <a:off x="675" y="3269"/>
              <a:ext cx="4682"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51">
              <a:extLst>
                <a:ext uri="{FF2B5EF4-FFF2-40B4-BE49-F238E27FC236}">
                  <a16:creationId xmlns:a16="http://schemas.microsoft.com/office/drawing/2014/main" id="{C4C9ECAF-7BDF-40D6-8BD9-2EAE371A72E5}"/>
                </a:ext>
              </a:extLst>
            </p:cNvPr>
            <p:cNvSpPr>
              <a:spLocks noChangeShapeType="1"/>
            </p:cNvSpPr>
            <p:nvPr/>
          </p:nvSpPr>
          <p:spPr bwMode="auto">
            <a:xfrm>
              <a:off x="675" y="4246"/>
              <a:ext cx="4682"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52">
              <a:extLst>
                <a:ext uri="{FF2B5EF4-FFF2-40B4-BE49-F238E27FC236}">
                  <a16:creationId xmlns:a16="http://schemas.microsoft.com/office/drawing/2014/main" id="{F321C0CC-5E4E-416E-9B94-B0332EDC1B23}"/>
                </a:ext>
              </a:extLst>
            </p:cNvPr>
            <p:cNvSpPr>
              <a:spLocks noChangeArrowheads="1"/>
            </p:cNvSpPr>
            <p:nvPr/>
          </p:nvSpPr>
          <p:spPr bwMode="auto">
            <a:xfrm>
              <a:off x="728" y="3306"/>
              <a:ext cx="2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都府県</a:t>
              </a:r>
              <a:endParaRPr kumimoji="0" lang="ja-JP" altLang="ja-JP" sz="1800" b="0" i="0" u="none" strike="noStrike" cap="none" normalizeH="0" baseline="0">
                <a:ln>
                  <a:noFill/>
                </a:ln>
                <a:solidFill>
                  <a:schemeClr val="tx1"/>
                </a:solidFill>
                <a:effectLst/>
              </a:endParaRPr>
            </a:p>
          </p:txBody>
        </p:sp>
        <p:sp>
          <p:nvSpPr>
            <p:cNvPr id="217" name="Rectangle 53">
              <a:extLst>
                <a:ext uri="{FF2B5EF4-FFF2-40B4-BE49-F238E27FC236}">
                  <a16:creationId xmlns:a16="http://schemas.microsoft.com/office/drawing/2014/main" id="{4178BD89-09EF-4D33-95E9-8DCD269EB958}"/>
                </a:ext>
              </a:extLst>
            </p:cNvPr>
            <p:cNvSpPr>
              <a:spLocks noChangeArrowheads="1"/>
            </p:cNvSpPr>
            <p:nvPr/>
          </p:nvSpPr>
          <p:spPr bwMode="auto">
            <a:xfrm>
              <a:off x="1106" y="3266"/>
              <a:ext cx="4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改修補助額の</a:t>
              </a:r>
              <a:endParaRPr kumimoji="0" lang="ja-JP" altLang="ja-JP" sz="1800" b="0" i="0" u="none" strike="noStrike" cap="none" normalizeH="0" baseline="0">
                <a:ln>
                  <a:noFill/>
                </a:ln>
                <a:solidFill>
                  <a:schemeClr val="tx1"/>
                </a:solidFill>
                <a:effectLst/>
              </a:endParaRPr>
            </a:p>
          </p:txBody>
        </p:sp>
        <p:sp>
          <p:nvSpPr>
            <p:cNvPr id="218" name="Rectangle 54">
              <a:extLst>
                <a:ext uri="{FF2B5EF4-FFF2-40B4-BE49-F238E27FC236}">
                  <a16:creationId xmlns:a16="http://schemas.microsoft.com/office/drawing/2014/main" id="{D9D25EE0-1A16-4293-80EF-7323E436A7B0}"/>
                </a:ext>
              </a:extLst>
            </p:cNvPr>
            <p:cNvSpPr>
              <a:spLocks noChangeArrowheads="1"/>
            </p:cNvSpPr>
            <p:nvPr/>
          </p:nvSpPr>
          <p:spPr bwMode="auto">
            <a:xfrm>
              <a:off x="1262" y="3347"/>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上限</a:t>
              </a:r>
              <a:endParaRPr kumimoji="0" lang="ja-JP" altLang="ja-JP" sz="1800" b="0" i="0" u="none" strike="noStrike" cap="none" normalizeH="0" baseline="0">
                <a:ln>
                  <a:noFill/>
                </a:ln>
                <a:solidFill>
                  <a:schemeClr val="tx1"/>
                </a:solidFill>
                <a:effectLst/>
              </a:endParaRPr>
            </a:p>
          </p:txBody>
        </p:sp>
        <p:sp>
          <p:nvSpPr>
            <p:cNvPr id="219" name="Rectangle 55">
              <a:extLst>
                <a:ext uri="{FF2B5EF4-FFF2-40B4-BE49-F238E27FC236}">
                  <a16:creationId xmlns:a16="http://schemas.microsoft.com/office/drawing/2014/main" id="{7BD3E8FB-3FB3-4B7F-86FB-6F1E450F776A}"/>
                </a:ext>
              </a:extLst>
            </p:cNvPr>
            <p:cNvSpPr>
              <a:spLocks noChangeArrowheads="1"/>
            </p:cNvSpPr>
            <p:nvPr/>
          </p:nvSpPr>
          <p:spPr bwMode="auto">
            <a:xfrm>
              <a:off x="2061" y="3252"/>
              <a:ext cx="39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補助の有無</a:t>
              </a:r>
              <a:endParaRPr kumimoji="0" lang="ja-JP" altLang="ja-JP" sz="1800" b="0" i="0" u="none" strike="noStrike" cap="none" normalizeH="0" baseline="0">
                <a:ln>
                  <a:noFill/>
                </a:ln>
                <a:solidFill>
                  <a:schemeClr val="tx1"/>
                </a:solidFill>
                <a:effectLst/>
              </a:endParaRPr>
            </a:p>
          </p:txBody>
        </p:sp>
        <p:sp>
          <p:nvSpPr>
            <p:cNvPr id="220" name="Rectangle 56">
              <a:extLst>
                <a:ext uri="{FF2B5EF4-FFF2-40B4-BE49-F238E27FC236}">
                  <a16:creationId xmlns:a16="http://schemas.microsoft.com/office/drawing/2014/main" id="{9690980B-0739-478C-9D42-7A5A7FE760F8}"/>
                </a:ext>
              </a:extLst>
            </p:cNvPr>
            <p:cNvSpPr>
              <a:spLocks noChangeArrowheads="1"/>
            </p:cNvSpPr>
            <p:nvPr/>
          </p:nvSpPr>
          <p:spPr bwMode="auto">
            <a:xfrm>
              <a:off x="3879" y="3306"/>
              <a:ext cx="4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特徴的な施策</a:t>
              </a:r>
              <a:endParaRPr kumimoji="0" lang="ja-JP" altLang="ja-JP" sz="1800" b="0" i="0" u="none" strike="noStrike" cap="none" normalizeH="0" baseline="0">
                <a:ln>
                  <a:noFill/>
                </a:ln>
                <a:solidFill>
                  <a:schemeClr val="tx1"/>
                </a:solidFill>
                <a:effectLst/>
              </a:endParaRPr>
            </a:p>
          </p:txBody>
        </p:sp>
        <p:sp>
          <p:nvSpPr>
            <p:cNvPr id="221" name="Rectangle 57">
              <a:extLst>
                <a:ext uri="{FF2B5EF4-FFF2-40B4-BE49-F238E27FC236}">
                  <a16:creationId xmlns:a16="http://schemas.microsoft.com/office/drawing/2014/main" id="{A3D6B887-765B-4141-832A-D203406EC4E5}"/>
                </a:ext>
              </a:extLst>
            </p:cNvPr>
            <p:cNvSpPr>
              <a:spLocks noChangeArrowheads="1"/>
            </p:cNvSpPr>
            <p:nvPr/>
          </p:nvSpPr>
          <p:spPr bwMode="auto">
            <a:xfrm>
              <a:off x="1734" y="3354"/>
              <a:ext cx="64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通常の耐震改修以外</a:t>
              </a:r>
              <a:endParaRPr kumimoji="0" lang="ja-JP" altLang="ja-JP" sz="1800" b="0" i="0" u="none" strike="noStrike" cap="none" normalizeH="0" baseline="0">
                <a:ln>
                  <a:noFill/>
                </a:ln>
                <a:solidFill>
                  <a:schemeClr val="tx1"/>
                </a:solidFill>
                <a:effectLst/>
              </a:endParaRPr>
            </a:p>
          </p:txBody>
        </p:sp>
        <p:sp>
          <p:nvSpPr>
            <p:cNvPr id="222" name="Rectangle 58">
              <a:extLst>
                <a:ext uri="{FF2B5EF4-FFF2-40B4-BE49-F238E27FC236}">
                  <a16:creationId xmlns:a16="http://schemas.microsoft.com/office/drawing/2014/main" id="{2579523E-C9CF-495B-8A14-C5D69F379E74}"/>
                </a:ext>
              </a:extLst>
            </p:cNvPr>
            <p:cNvSpPr>
              <a:spLocks noChangeArrowheads="1"/>
            </p:cNvSpPr>
            <p:nvPr/>
          </p:nvSpPr>
          <p:spPr bwMode="auto">
            <a:xfrm>
              <a:off x="2398" y="3375"/>
              <a:ext cx="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a:ln>
                  <a:noFill/>
                </a:ln>
                <a:solidFill>
                  <a:schemeClr val="tx1"/>
                </a:solidFill>
                <a:effectLst/>
              </a:endParaRPr>
            </a:p>
          </p:txBody>
        </p:sp>
        <p:sp>
          <p:nvSpPr>
            <p:cNvPr id="223" name="Rectangle 59">
              <a:extLst>
                <a:ext uri="{FF2B5EF4-FFF2-40B4-BE49-F238E27FC236}">
                  <a16:creationId xmlns:a16="http://schemas.microsoft.com/office/drawing/2014/main" id="{E5BAF321-F769-4F9D-9FE4-14EDBB508ED4}"/>
                </a:ext>
              </a:extLst>
            </p:cNvPr>
            <p:cNvSpPr>
              <a:spLocks noChangeArrowheads="1"/>
            </p:cNvSpPr>
            <p:nvPr/>
          </p:nvSpPr>
          <p:spPr bwMode="auto">
            <a:xfrm>
              <a:off x="2647" y="3349"/>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解体</a:t>
              </a:r>
              <a:endParaRPr kumimoji="0" lang="ja-JP" altLang="ja-JP" sz="1800" b="0" i="0" u="none" strike="noStrike" cap="none" normalizeH="0" baseline="0">
                <a:ln>
                  <a:noFill/>
                </a:ln>
                <a:solidFill>
                  <a:schemeClr val="tx1"/>
                </a:solidFill>
                <a:effectLst/>
              </a:endParaRPr>
            </a:p>
          </p:txBody>
        </p:sp>
        <p:sp>
          <p:nvSpPr>
            <p:cNvPr id="224" name="Rectangle 60">
              <a:extLst>
                <a:ext uri="{FF2B5EF4-FFF2-40B4-BE49-F238E27FC236}">
                  <a16:creationId xmlns:a16="http://schemas.microsoft.com/office/drawing/2014/main" id="{38ED7035-DA54-4D70-9162-8F4DA08B3519}"/>
                </a:ext>
              </a:extLst>
            </p:cNvPr>
            <p:cNvSpPr>
              <a:spLocks noChangeArrowheads="1"/>
            </p:cNvSpPr>
            <p:nvPr/>
          </p:nvSpPr>
          <p:spPr bwMode="auto">
            <a:xfrm>
              <a:off x="738" y="3497"/>
              <a:ext cx="2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東京都</a:t>
              </a:r>
              <a:endParaRPr kumimoji="0" lang="ja-JP" altLang="ja-JP" sz="1800" b="0" i="0" u="none" strike="noStrike" cap="none" normalizeH="0" baseline="0">
                <a:ln>
                  <a:noFill/>
                </a:ln>
                <a:solidFill>
                  <a:schemeClr val="tx1"/>
                </a:solidFill>
                <a:effectLst/>
              </a:endParaRPr>
            </a:p>
          </p:txBody>
        </p:sp>
        <p:sp>
          <p:nvSpPr>
            <p:cNvPr id="225" name="Rectangle 61">
              <a:extLst>
                <a:ext uri="{FF2B5EF4-FFF2-40B4-BE49-F238E27FC236}">
                  <a16:creationId xmlns:a16="http://schemas.microsoft.com/office/drawing/2014/main" id="{34AFCC51-1288-4B19-8145-A80E2CBD1F07}"/>
                </a:ext>
              </a:extLst>
            </p:cNvPr>
            <p:cNvSpPr>
              <a:spLocks noChangeArrowheads="1"/>
            </p:cNvSpPr>
            <p:nvPr/>
          </p:nvSpPr>
          <p:spPr bwMode="auto">
            <a:xfrm>
              <a:off x="1185" y="3502"/>
              <a:ext cx="1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endParaRPr>
            </a:p>
          </p:txBody>
        </p:sp>
        <p:sp>
          <p:nvSpPr>
            <p:cNvPr id="226" name="Rectangle 62">
              <a:extLst>
                <a:ext uri="{FF2B5EF4-FFF2-40B4-BE49-F238E27FC236}">
                  <a16:creationId xmlns:a16="http://schemas.microsoft.com/office/drawing/2014/main" id="{17226C18-B09B-437D-979F-146365A61611}"/>
                </a:ext>
              </a:extLst>
            </p:cNvPr>
            <p:cNvSpPr>
              <a:spLocks noChangeArrowheads="1"/>
            </p:cNvSpPr>
            <p:nvPr/>
          </p:nvSpPr>
          <p:spPr bwMode="auto">
            <a:xfrm>
              <a:off x="1336" y="3502"/>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万円</a:t>
              </a:r>
              <a:endParaRPr kumimoji="0" lang="ja-JP" altLang="ja-JP" sz="1800" b="0" i="0" u="none" strike="noStrike" cap="none" normalizeH="0" baseline="0">
                <a:ln>
                  <a:noFill/>
                </a:ln>
                <a:solidFill>
                  <a:schemeClr val="tx1"/>
                </a:solidFill>
                <a:effectLst/>
              </a:endParaRPr>
            </a:p>
          </p:txBody>
        </p:sp>
        <p:sp>
          <p:nvSpPr>
            <p:cNvPr id="227" name="Rectangle 63">
              <a:extLst>
                <a:ext uri="{FF2B5EF4-FFF2-40B4-BE49-F238E27FC236}">
                  <a16:creationId xmlns:a16="http://schemas.microsoft.com/office/drawing/2014/main" id="{2A782F4D-E0B0-4EB2-954F-23A215A858F2}"/>
                </a:ext>
              </a:extLst>
            </p:cNvPr>
            <p:cNvSpPr>
              <a:spLocks noChangeArrowheads="1"/>
            </p:cNvSpPr>
            <p:nvPr/>
          </p:nvSpPr>
          <p:spPr bwMode="auto">
            <a:xfrm>
              <a:off x="2070" y="3502"/>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無</a:t>
              </a:r>
              <a:endParaRPr kumimoji="0" lang="ja-JP" altLang="ja-JP" sz="1800" b="0" i="0" u="none" strike="noStrike" cap="none" normalizeH="0" baseline="0">
                <a:ln>
                  <a:noFill/>
                </a:ln>
                <a:solidFill>
                  <a:schemeClr val="tx1"/>
                </a:solidFill>
                <a:effectLst/>
              </a:endParaRPr>
            </a:p>
          </p:txBody>
        </p:sp>
        <p:sp>
          <p:nvSpPr>
            <p:cNvPr id="228" name="Rectangle 64">
              <a:extLst>
                <a:ext uri="{FF2B5EF4-FFF2-40B4-BE49-F238E27FC236}">
                  <a16:creationId xmlns:a16="http://schemas.microsoft.com/office/drawing/2014/main" id="{C1EDFDFD-69A7-437D-AF7E-A6BABD5823B3}"/>
                </a:ext>
              </a:extLst>
            </p:cNvPr>
            <p:cNvSpPr>
              <a:spLocks noChangeArrowheads="1"/>
            </p:cNvSpPr>
            <p:nvPr/>
          </p:nvSpPr>
          <p:spPr bwMode="auto">
            <a:xfrm>
              <a:off x="2687" y="3502"/>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有</a:t>
              </a:r>
              <a:endParaRPr kumimoji="0" lang="ja-JP" altLang="ja-JP" sz="1800" b="0" i="0" u="none" strike="noStrike" cap="none" normalizeH="0" baseline="0">
                <a:ln>
                  <a:noFill/>
                </a:ln>
                <a:solidFill>
                  <a:schemeClr val="tx1"/>
                </a:solidFill>
                <a:effectLst/>
              </a:endParaRPr>
            </a:p>
          </p:txBody>
        </p:sp>
        <p:sp>
          <p:nvSpPr>
            <p:cNvPr id="229" name="Rectangle 65">
              <a:extLst>
                <a:ext uri="{FF2B5EF4-FFF2-40B4-BE49-F238E27FC236}">
                  <a16:creationId xmlns:a16="http://schemas.microsoft.com/office/drawing/2014/main" id="{DEA20934-20DD-4B12-A405-302A87E3E86E}"/>
                </a:ext>
              </a:extLst>
            </p:cNvPr>
            <p:cNvSpPr>
              <a:spLocks noChangeArrowheads="1"/>
            </p:cNvSpPr>
            <p:nvPr/>
          </p:nvSpPr>
          <p:spPr bwMode="auto">
            <a:xfrm>
              <a:off x="2877" y="3453"/>
              <a:ext cx="14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・木造住宅耐震改修事業者の養成及び公表</a:t>
              </a:r>
              <a:endParaRPr kumimoji="0" lang="ja-JP" altLang="ja-JP" sz="1800" b="0" i="0" u="none" strike="noStrike" cap="none" normalizeH="0" baseline="0">
                <a:ln>
                  <a:noFill/>
                </a:ln>
                <a:solidFill>
                  <a:schemeClr val="tx1"/>
                </a:solidFill>
                <a:effectLst/>
              </a:endParaRPr>
            </a:p>
          </p:txBody>
        </p:sp>
        <p:sp>
          <p:nvSpPr>
            <p:cNvPr id="230" name="Rectangle 66">
              <a:extLst>
                <a:ext uri="{FF2B5EF4-FFF2-40B4-BE49-F238E27FC236}">
                  <a16:creationId xmlns:a16="http://schemas.microsoft.com/office/drawing/2014/main" id="{559D8B6F-7980-41AD-A394-DF88C3B80ED3}"/>
                </a:ext>
              </a:extLst>
            </p:cNvPr>
            <p:cNvSpPr>
              <a:spLocks noChangeArrowheads="1"/>
            </p:cNvSpPr>
            <p:nvPr/>
          </p:nvSpPr>
          <p:spPr bwMode="auto">
            <a:xfrm>
              <a:off x="2877" y="3549"/>
              <a:ext cx="130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・固定資産税や都市計画税を全額免除</a:t>
              </a:r>
              <a:endParaRPr kumimoji="0" lang="ja-JP" altLang="ja-JP" sz="1800" b="0" i="0" u="none" strike="noStrike" cap="none" normalizeH="0" baseline="0">
                <a:ln>
                  <a:noFill/>
                </a:ln>
                <a:solidFill>
                  <a:schemeClr val="tx1"/>
                </a:solidFill>
                <a:effectLst/>
              </a:endParaRPr>
            </a:p>
          </p:txBody>
        </p:sp>
        <p:sp>
          <p:nvSpPr>
            <p:cNvPr id="231" name="Rectangle 67">
              <a:extLst>
                <a:ext uri="{FF2B5EF4-FFF2-40B4-BE49-F238E27FC236}">
                  <a16:creationId xmlns:a16="http://schemas.microsoft.com/office/drawing/2014/main" id="{5B969750-BF51-46FA-A32F-931156BA2C69}"/>
                </a:ext>
              </a:extLst>
            </p:cNvPr>
            <p:cNvSpPr>
              <a:spLocks noChangeArrowheads="1"/>
            </p:cNvSpPr>
            <p:nvPr/>
          </p:nvSpPr>
          <p:spPr bwMode="auto">
            <a:xfrm>
              <a:off x="4175" y="3549"/>
              <a:ext cx="3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232" name="Rectangle 68">
              <a:extLst>
                <a:ext uri="{FF2B5EF4-FFF2-40B4-BE49-F238E27FC236}">
                  <a16:creationId xmlns:a16="http://schemas.microsoft.com/office/drawing/2014/main" id="{38BC3A22-1B41-4EE5-896D-35A4341BF5F1}"/>
                </a:ext>
              </a:extLst>
            </p:cNvPr>
            <p:cNvSpPr>
              <a:spLocks noChangeArrowheads="1"/>
            </p:cNvSpPr>
            <p:nvPr/>
          </p:nvSpPr>
          <p:spPr bwMode="auto">
            <a:xfrm>
              <a:off x="4210" y="3549"/>
              <a:ext cx="6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改修１年間、建替え</a:t>
              </a:r>
              <a:endParaRPr kumimoji="0" lang="ja-JP" altLang="ja-JP" sz="1800" b="0" i="0" u="none" strike="noStrike" cap="none" normalizeH="0" baseline="0">
                <a:ln>
                  <a:noFill/>
                </a:ln>
                <a:solidFill>
                  <a:schemeClr val="tx1"/>
                </a:solidFill>
                <a:effectLst/>
              </a:endParaRPr>
            </a:p>
          </p:txBody>
        </p:sp>
        <p:sp>
          <p:nvSpPr>
            <p:cNvPr id="233" name="Rectangle 69">
              <a:extLst>
                <a:ext uri="{FF2B5EF4-FFF2-40B4-BE49-F238E27FC236}">
                  <a16:creationId xmlns:a16="http://schemas.microsoft.com/office/drawing/2014/main" id="{53F0BFDA-B4FE-4202-BF54-5EC44D5DCB19}"/>
                </a:ext>
              </a:extLst>
            </p:cNvPr>
            <p:cNvSpPr>
              <a:spLocks noChangeArrowheads="1"/>
            </p:cNvSpPr>
            <p:nvPr/>
          </p:nvSpPr>
          <p:spPr bwMode="auto">
            <a:xfrm>
              <a:off x="4894" y="3549"/>
              <a:ext cx="5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a:t>
              </a:r>
              <a:endParaRPr kumimoji="0" lang="ja-JP" altLang="ja-JP" sz="1800" b="0" i="0" u="none" strike="noStrike" cap="none" normalizeH="0" baseline="0">
                <a:ln>
                  <a:noFill/>
                </a:ln>
                <a:solidFill>
                  <a:schemeClr val="tx1"/>
                </a:solidFill>
                <a:effectLst/>
              </a:endParaRPr>
            </a:p>
          </p:txBody>
        </p:sp>
        <p:sp>
          <p:nvSpPr>
            <p:cNvPr id="234" name="Rectangle 70">
              <a:extLst>
                <a:ext uri="{FF2B5EF4-FFF2-40B4-BE49-F238E27FC236}">
                  <a16:creationId xmlns:a16="http://schemas.microsoft.com/office/drawing/2014/main" id="{0FD59583-EE26-445C-9315-5A3305EEC6A6}"/>
                </a:ext>
              </a:extLst>
            </p:cNvPr>
            <p:cNvSpPr>
              <a:spLocks noChangeArrowheads="1"/>
            </p:cNvSpPr>
            <p:nvPr/>
          </p:nvSpPr>
          <p:spPr bwMode="auto">
            <a:xfrm>
              <a:off x="4944" y="3549"/>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年間</a:t>
              </a:r>
              <a:endParaRPr kumimoji="0" lang="ja-JP" altLang="ja-JP" sz="1800" b="0" i="0" u="none" strike="noStrike" cap="none" normalizeH="0" baseline="0">
                <a:ln>
                  <a:noFill/>
                </a:ln>
                <a:solidFill>
                  <a:schemeClr val="tx1"/>
                </a:solidFill>
                <a:effectLst/>
              </a:endParaRPr>
            </a:p>
          </p:txBody>
        </p:sp>
        <p:sp>
          <p:nvSpPr>
            <p:cNvPr id="235" name="Rectangle 71">
              <a:extLst>
                <a:ext uri="{FF2B5EF4-FFF2-40B4-BE49-F238E27FC236}">
                  <a16:creationId xmlns:a16="http://schemas.microsoft.com/office/drawing/2014/main" id="{C8A9E400-EC9D-49CE-9F12-BD3DBF9D94E6}"/>
                </a:ext>
              </a:extLst>
            </p:cNvPr>
            <p:cNvSpPr>
              <a:spLocks noChangeArrowheads="1"/>
            </p:cNvSpPr>
            <p:nvPr/>
          </p:nvSpPr>
          <p:spPr bwMode="auto">
            <a:xfrm>
              <a:off x="5105" y="3549"/>
              <a:ext cx="3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236" name="Rectangle 72">
              <a:extLst>
                <a:ext uri="{FF2B5EF4-FFF2-40B4-BE49-F238E27FC236}">
                  <a16:creationId xmlns:a16="http://schemas.microsoft.com/office/drawing/2014/main" id="{DB71CBA8-8576-4DE6-9520-C3DEE90A8115}"/>
                </a:ext>
              </a:extLst>
            </p:cNvPr>
            <p:cNvSpPr>
              <a:spLocks noChangeArrowheads="1"/>
            </p:cNvSpPr>
            <p:nvPr/>
          </p:nvSpPr>
          <p:spPr bwMode="auto">
            <a:xfrm>
              <a:off x="738" y="3686"/>
              <a:ext cx="2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静岡県</a:t>
              </a:r>
              <a:endParaRPr kumimoji="0" lang="ja-JP" altLang="ja-JP" sz="1800" b="0" i="0" u="none" strike="noStrike" cap="none" normalizeH="0" baseline="0">
                <a:ln>
                  <a:noFill/>
                </a:ln>
                <a:solidFill>
                  <a:schemeClr val="tx1"/>
                </a:solidFill>
                <a:effectLst/>
              </a:endParaRPr>
            </a:p>
          </p:txBody>
        </p:sp>
        <p:sp>
          <p:nvSpPr>
            <p:cNvPr id="237" name="Rectangle 73">
              <a:extLst>
                <a:ext uri="{FF2B5EF4-FFF2-40B4-BE49-F238E27FC236}">
                  <a16:creationId xmlns:a16="http://schemas.microsoft.com/office/drawing/2014/main" id="{94B253C3-7D35-4C6B-B31C-9E5E1D4B4E14}"/>
                </a:ext>
              </a:extLst>
            </p:cNvPr>
            <p:cNvSpPr>
              <a:spLocks noChangeArrowheads="1"/>
            </p:cNvSpPr>
            <p:nvPr/>
          </p:nvSpPr>
          <p:spPr bwMode="auto">
            <a:xfrm>
              <a:off x="1185" y="3689"/>
              <a:ext cx="1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endParaRPr>
            </a:p>
          </p:txBody>
        </p:sp>
        <p:sp>
          <p:nvSpPr>
            <p:cNvPr id="238" name="Rectangle 74">
              <a:extLst>
                <a:ext uri="{FF2B5EF4-FFF2-40B4-BE49-F238E27FC236}">
                  <a16:creationId xmlns:a16="http://schemas.microsoft.com/office/drawing/2014/main" id="{F812EB97-B7D6-4928-9DFB-19B47E4A677F}"/>
                </a:ext>
              </a:extLst>
            </p:cNvPr>
            <p:cNvSpPr>
              <a:spLocks noChangeArrowheads="1"/>
            </p:cNvSpPr>
            <p:nvPr/>
          </p:nvSpPr>
          <p:spPr bwMode="auto">
            <a:xfrm>
              <a:off x="1336" y="3689"/>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万円</a:t>
              </a:r>
              <a:endParaRPr kumimoji="0" lang="ja-JP" altLang="ja-JP" sz="1800" b="0" i="0" u="none" strike="noStrike" cap="none" normalizeH="0" baseline="0">
                <a:ln>
                  <a:noFill/>
                </a:ln>
                <a:solidFill>
                  <a:schemeClr val="tx1"/>
                </a:solidFill>
                <a:effectLst/>
              </a:endParaRPr>
            </a:p>
          </p:txBody>
        </p:sp>
        <p:sp>
          <p:nvSpPr>
            <p:cNvPr id="239" name="Rectangle 75">
              <a:extLst>
                <a:ext uri="{FF2B5EF4-FFF2-40B4-BE49-F238E27FC236}">
                  <a16:creationId xmlns:a16="http://schemas.microsoft.com/office/drawing/2014/main" id="{206B1C43-0A18-4DDE-85BC-FC48BFCAF753}"/>
                </a:ext>
              </a:extLst>
            </p:cNvPr>
            <p:cNvSpPr>
              <a:spLocks noChangeArrowheads="1"/>
            </p:cNvSpPr>
            <p:nvPr/>
          </p:nvSpPr>
          <p:spPr bwMode="auto">
            <a:xfrm>
              <a:off x="1648" y="3689"/>
              <a:ext cx="4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耐震シェルター</a:t>
              </a:r>
              <a:endParaRPr kumimoji="0" lang="ja-JP" altLang="ja-JP" sz="1800" b="0" i="0" u="none" strike="noStrike" cap="none" normalizeH="0" baseline="0">
                <a:ln>
                  <a:noFill/>
                </a:ln>
                <a:solidFill>
                  <a:schemeClr val="tx1"/>
                </a:solidFill>
                <a:effectLst/>
              </a:endParaRPr>
            </a:p>
          </p:txBody>
        </p:sp>
        <p:sp>
          <p:nvSpPr>
            <p:cNvPr id="240" name="Rectangle 76">
              <a:extLst>
                <a:ext uri="{FF2B5EF4-FFF2-40B4-BE49-F238E27FC236}">
                  <a16:creationId xmlns:a16="http://schemas.microsoft.com/office/drawing/2014/main" id="{16E12A29-68EF-4E27-8177-974F4DC64036}"/>
                </a:ext>
              </a:extLst>
            </p:cNvPr>
            <p:cNvSpPr>
              <a:spLocks noChangeArrowheads="1"/>
            </p:cNvSpPr>
            <p:nvPr/>
          </p:nvSpPr>
          <p:spPr bwMode="auto">
            <a:xfrm>
              <a:off x="2687" y="3689"/>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有</a:t>
              </a:r>
              <a:endParaRPr kumimoji="0" lang="ja-JP" altLang="ja-JP" sz="1800" b="0" i="0" u="none" strike="noStrike" cap="none" normalizeH="0" baseline="0">
                <a:ln>
                  <a:noFill/>
                </a:ln>
                <a:solidFill>
                  <a:schemeClr val="tx1"/>
                </a:solidFill>
                <a:effectLst/>
              </a:endParaRPr>
            </a:p>
          </p:txBody>
        </p:sp>
        <p:sp>
          <p:nvSpPr>
            <p:cNvPr id="241" name="Rectangle 77">
              <a:extLst>
                <a:ext uri="{FF2B5EF4-FFF2-40B4-BE49-F238E27FC236}">
                  <a16:creationId xmlns:a16="http://schemas.microsoft.com/office/drawing/2014/main" id="{F0EA514F-68B6-416F-A528-DB2A008EEFC4}"/>
                </a:ext>
              </a:extLst>
            </p:cNvPr>
            <p:cNvSpPr>
              <a:spLocks noChangeArrowheads="1"/>
            </p:cNvSpPr>
            <p:nvPr/>
          </p:nvSpPr>
          <p:spPr bwMode="auto">
            <a:xfrm>
              <a:off x="2877" y="3647"/>
              <a:ext cx="19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・耐震性のない住宅の建て替えに係る住宅ローンの優遇制度</a:t>
              </a:r>
              <a:endParaRPr kumimoji="0" lang="ja-JP" altLang="ja-JP" sz="1800" b="0" i="0" u="none" strike="noStrike" cap="none" normalizeH="0" baseline="0">
                <a:ln>
                  <a:noFill/>
                </a:ln>
                <a:solidFill>
                  <a:schemeClr val="tx1"/>
                </a:solidFill>
                <a:effectLst/>
              </a:endParaRPr>
            </a:p>
          </p:txBody>
        </p:sp>
        <p:sp>
          <p:nvSpPr>
            <p:cNvPr id="242" name="Rectangle 78">
              <a:extLst>
                <a:ext uri="{FF2B5EF4-FFF2-40B4-BE49-F238E27FC236}">
                  <a16:creationId xmlns:a16="http://schemas.microsoft.com/office/drawing/2014/main" id="{CD0AF1EC-2EBF-4918-9257-A940CFC51FBC}"/>
                </a:ext>
              </a:extLst>
            </p:cNvPr>
            <p:cNvSpPr>
              <a:spLocks noChangeArrowheads="1"/>
            </p:cNvSpPr>
            <p:nvPr/>
          </p:nvSpPr>
          <p:spPr bwMode="auto">
            <a:xfrm>
              <a:off x="2877" y="3743"/>
              <a:ext cx="15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・静岡県耐震診断補強相談士を養成し、登録</a:t>
              </a:r>
              <a:endParaRPr kumimoji="0" lang="ja-JP" altLang="ja-JP" sz="1800" b="0" i="0" u="none" strike="noStrike" cap="none" normalizeH="0" baseline="0">
                <a:ln>
                  <a:noFill/>
                </a:ln>
                <a:solidFill>
                  <a:schemeClr val="tx1"/>
                </a:solidFill>
                <a:effectLst/>
              </a:endParaRPr>
            </a:p>
          </p:txBody>
        </p:sp>
        <p:sp>
          <p:nvSpPr>
            <p:cNvPr id="243" name="Rectangle 79">
              <a:extLst>
                <a:ext uri="{FF2B5EF4-FFF2-40B4-BE49-F238E27FC236}">
                  <a16:creationId xmlns:a16="http://schemas.microsoft.com/office/drawing/2014/main" id="{C8C2C7F9-6736-4F46-A0BB-8CBCE847BD1E}"/>
                </a:ext>
              </a:extLst>
            </p:cNvPr>
            <p:cNvSpPr>
              <a:spLocks noChangeArrowheads="1"/>
            </p:cNvSpPr>
            <p:nvPr/>
          </p:nvSpPr>
          <p:spPr bwMode="auto">
            <a:xfrm>
              <a:off x="738" y="3874"/>
              <a:ext cx="2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rPr>
                <a:t>愛知県</a:t>
              </a:r>
              <a:endParaRPr kumimoji="0" lang="ja-JP" altLang="ja-JP" sz="1800" b="0" i="0" u="none" strike="noStrike" cap="none" normalizeH="0" baseline="0" dirty="0">
                <a:ln>
                  <a:noFill/>
                </a:ln>
                <a:solidFill>
                  <a:schemeClr val="tx1"/>
                </a:solidFill>
                <a:effectLst/>
              </a:endParaRPr>
            </a:p>
          </p:txBody>
        </p:sp>
        <p:sp>
          <p:nvSpPr>
            <p:cNvPr id="244" name="Rectangle 80">
              <a:extLst>
                <a:ext uri="{FF2B5EF4-FFF2-40B4-BE49-F238E27FC236}">
                  <a16:creationId xmlns:a16="http://schemas.microsoft.com/office/drawing/2014/main" id="{E4524555-3BA2-4A9E-AD03-A3D8C051FC76}"/>
                </a:ext>
              </a:extLst>
            </p:cNvPr>
            <p:cNvSpPr>
              <a:spLocks noChangeArrowheads="1"/>
            </p:cNvSpPr>
            <p:nvPr/>
          </p:nvSpPr>
          <p:spPr bwMode="auto">
            <a:xfrm>
              <a:off x="1185" y="3878"/>
              <a:ext cx="1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endParaRPr>
            </a:p>
          </p:txBody>
        </p:sp>
        <p:sp>
          <p:nvSpPr>
            <p:cNvPr id="245" name="Rectangle 81">
              <a:extLst>
                <a:ext uri="{FF2B5EF4-FFF2-40B4-BE49-F238E27FC236}">
                  <a16:creationId xmlns:a16="http://schemas.microsoft.com/office/drawing/2014/main" id="{5B8893F5-F180-47D7-A7DE-1314AD946B7A}"/>
                </a:ext>
              </a:extLst>
            </p:cNvPr>
            <p:cNvSpPr>
              <a:spLocks noChangeArrowheads="1"/>
            </p:cNvSpPr>
            <p:nvPr/>
          </p:nvSpPr>
          <p:spPr bwMode="auto">
            <a:xfrm>
              <a:off x="1336" y="3878"/>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万円</a:t>
              </a:r>
              <a:endParaRPr kumimoji="0" lang="ja-JP" altLang="ja-JP" sz="1800" b="0" i="0" u="none" strike="noStrike" cap="none" normalizeH="0" baseline="0">
                <a:ln>
                  <a:noFill/>
                </a:ln>
                <a:solidFill>
                  <a:schemeClr val="tx1"/>
                </a:solidFill>
                <a:effectLst/>
              </a:endParaRPr>
            </a:p>
          </p:txBody>
        </p:sp>
        <p:sp>
          <p:nvSpPr>
            <p:cNvPr id="246" name="Rectangle 82">
              <a:extLst>
                <a:ext uri="{FF2B5EF4-FFF2-40B4-BE49-F238E27FC236}">
                  <a16:creationId xmlns:a16="http://schemas.microsoft.com/office/drawing/2014/main" id="{36EB04B5-CFF8-456F-8FFF-BD53C0382ECC}"/>
                </a:ext>
              </a:extLst>
            </p:cNvPr>
            <p:cNvSpPr>
              <a:spLocks noChangeArrowheads="1"/>
            </p:cNvSpPr>
            <p:nvPr/>
          </p:nvSpPr>
          <p:spPr bwMode="auto">
            <a:xfrm>
              <a:off x="1648" y="3831"/>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段階的改修</a:t>
              </a:r>
              <a:endParaRPr kumimoji="0" lang="ja-JP" altLang="ja-JP" sz="1800" b="0" i="0" u="none" strike="noStrike" cap="none" normalizeH="0" baseline="0">
                <a:ln>
                  <a:noFill/>
                </a:ln>
                <a:solidFill>
                  <a:schemeClr val="tx1"/>
                </a:solidFill>
                <a:effectLst/>
              </a:endParaRPr>
            </a:p>
          </p:txBody>
        </p:sp>
        <p:sp>
          <p:nvSpPr>
            <p:cNvPr id="247" name="Rectangle 83">
              <a:extLst>
                <a:ext uri="{FF2B5EF4-FFF2-40B4-BE49-F238E27FC236}">
                  <a16:creationId xmlns:a16="http://schemas.microsoft.com/office/drawing/2014/main" id="{876505F6-B75E-4CA4-893E-6DA7D8EFCDD1}"/>
                </a:ext>
              </a:extLst>
            </p:cNvPr>
            <p:cNvSpPr>
              <a:spLocks noChangeArrowheads="1"/>
            </p:cNvSpPr>
            <p:nvPr/>
          </p:nvSpPr>
          <p:spPr bwMode="auto">
            <a:xfrm>
              <a:off x="2050" y="3857"/>
              <a:ext cx="92"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a:t>
              </a:r>
              <a:endParaRPr kumimoji="0" lang="ja-JP" altLang="ja-JP" sz="1800" b="0" i="0" u="none" strike="noStrike" cap="none" normalizeH="0" baseline="0">
                <a:ln>
                  <a:noFill/>
                </a:ln>
                <a:solidFill>
                  <a:schemeClr val="tx1"/>
                </a:solidFill>
                <a:effectLst/>
              </a:endParaRPr>
            </a:p>
          </p:txBody>
        </p:sp>
        <p:sp>
          <p:nvSpPr>
            <p:cNvPr id="248" name="Rectangle 84">
              <a:extLst>
                <a:ext uri="{FF2B5EF4-FFF2-40B4-BE49-F238E27FC236}">
                  <a16:creationId xmlns:a16="http://schemas.microsoft.com/office/drawing/2014/main" id="{90DAC6DA-8FD4-45B5-B388-F2745E11AAF1}"/>
                </a:ext>
              </a:extLst>
            </p:cNvPr>
            <p:cNvSpPr>
              <a:spLocks noChangeArrowheads="1"/>
            </p:cNvSpPr>
            <p:nvPr/>
          </p:nvSpPr>
          <p:spPr bwMode="auto">
            <a:xfrm>
              <a:off x="2140" y="3831"/>
              <a:ext cx="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249" name="Rectangle 85">
              <a:extLst>
                <a:ext uri="{FF2B5EF4-FFF2-40B4-BE49-F238E27FC236}">
                  <a16:creationId xmlns:a16="http://schemas.microsoft.com/office/drawing/2014/main" id="{77170358-4589-485B-9D55-247628086815}"/>
                </a:ext>
              </a:extLst>
            </p:cNvPr>
            <p:cNvSpPr>
              <a:spLocks noChangeArrowheads="1"/>
            </p:cNvSpPr>
            <p:nvPr/>
          </p:nvSpPr>
          <p:spPr bwMode="auto">
            <a:xfrm>
              <a:off x="2196" y="3831"/>
              <a:ext cx="5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a:ln>
                  <a:noFill/>
                </a:ln>
                <a:solidFill>
                  <a:schemeClr val="tx1"/>
                </a:solidFill>
                <a:effectLst/>
              </a:endParaRPr>
            </a:p>
          </p:txBody>
        </p:sp>
        <p:sp>
          <p:nvSpPr>
            <p:cNvPr id="250" name="Rectangle 86">
              <a:extLst>
                <a:ext uri="{FF2B5EF4-FFF2-40B4-BE49-F238E27FC236}">
                  <a16:creationId xmlns:a16="http://schemas.microsoft.com/office/drawing/2014/main" id="{E83CF702-7A3C-4C21-AD8A-9585682A2D99}"/>
                </a:ext>
              </a:extLst>
            </p:cNvPr>
            <p:cNvSpPr>
              <a:spLocks noChangeArrowheads="1"/>
            </p:cNvSpPr>
            <p:nvPr/>
          </p:nvSpPr>
          <p:spPr bwMode="auto">
            <a:xfrm>
              <a:off x="2246" y="3831"/>
              <a:ext cx="21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階のみ</a:t>
              </a:r>
              <a:endParaRPr kumimoji="0" lang="ja-JP" altLang="ja-JP" sz="1800" b="0" i="0" u="none" strike="noStrike" cap="none" normalizeH="0" baseline="0">
                <a:ln>
                  <a:noFill/>
                </a:ln>
                <a:solidFill>
                  <a:schemeClr val="tx1"/>
                </a:solidFill>
                <a:effectLst/>
              </a:endParaRPr>
            </a:p>
          </p:txBody>
        </p:sp>
        <p:sp>
          <p:nvSpPr>
            <p:cNvPr id="251" name="Rectangle 87">
              <a:extLst>
                <a:ext uri="{FF2B5EF4-FFF2-40B4-BE49-F238E27FC236}">
                  <a16:creationId xmlns:a16="http://schemas.microsoft.com/office/drawing/2014/main" id="{0037BA17-155B-47E4-B532-0AF172A1671B}"/>
                </a:ext>
              </a:extLst>
            </p:cNvPr>
            <p:cNvSpPr>
              <a:spLocks noChangeArrowheads="1"/>
            </p:cNvSpPr>
            <p:nvPr/>
          </p:nvSpPr>
          <p:spPr bwMode="auto">
            <a:xfrm>
              <a:off x="1648" y="3927"/>
              <a:ext cx="1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a:t>
              </a:r>
              <a:endParaRPr kumimoji="0" lang="ja-JP" altLang="ja-JP" sz="1800" b="0" i="0" u="none" strike="noStrike" cap="none" normalizeH="0" baseline="0">
                <a:ln>
                  <a:noFill/>
                </a:ln>
                <a:solidFill>
                  <a:schemeClr val="tx1"/>
                </a:solidFill>
                <a:effectLst/>
              </a:endParaRPr>
            </a:p>
          </p:txBody>
        </p:sp>
        <p:sp>
          <p:nvSpPr>
            <p:cNvPr id="252" name="Rectangle 88">
              <a:extLst>
                <a:ext uri="{FF2B5EF4-FFF2-40B4-BE49-F238E27FC236}">
                  <a16:creationId xmlns:a16="http://schemas.microsoft.com/office/drawing/2014/main" id="{9E1345C5-993F-49BC-9611-98872658AD2F}"/>
                </a:ext>
              </a:extLst>
            </p:cNvPr>
            <p:cNvSpPr>
              <a:spLocks noChangeArrowheads="1"/>
            </p:cNvSpPr>
            <p:nvPr/>
          </p:nvSpPr>
          <p:spPr bwMode="auto">
            <a:xfrm>
              <a:off x="1778" y="3927"/>
              <a:ext cx="6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以上、耐震シェルター</a:t>
              </a:r>
              <a:endParaRPr kumimoji="0" lang="ja-JP" altLang="ja-JP" sz="1800" b="0" i="0" u="none" strike="noStrike" cap="none" normalizeH="0" baseline="0">
                <a:ln>
                  <a:noFill/>
                </a:ln>
                <a:solidFill>
                  <a:schemeClr val="tx1"/>
                </a:solidFill>
                <a:effectLst/>
              </a:endParaRPr>
            </a:p>
          </p:txBody>
        </p:sp>
        <p:sp>
          <p:nvSpPr>
            <p:cNvPr id="253" name="Rectangle 89">
              <a:extLst>
                <a:ext uri="{FF2B5EF4-FFF2-40B4-BE49-F238E27FC236}">
                  <a16:creationId xmlns:a16="http://schemas.microsoft.com/office/drawing/2014/main" id="{52218CB1-F2FC-4EDF-8E60-9E87A4A80DE5}"/>
                </a:ext>
              </a:extLst>
            </p:cNvPr>
            <p:cNvSpPr>
              <a:spLocks noChangeArrowheads="1"/>
            </p:cNvSpPr>
            <p:nvPr/>
          </p:nvSpPr>
          <p:spPr bwMode="auto">
            <a:xfrm>
              <a:off x="2687" y="3878"/>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有</a:t>
              </a:r>
              <a:endParaRPr kumimoji="0" lang="ja-JP" altLang="ja-JP" sz="1800" b="0" i="0" u="none" strike="noStrike" cap="none" normalizeH="0" baseline="0">
                <a:ln>
                  <a:noFill/>
                </a:ln>
                <a:solidFill>
                  <a:schemeClr val="tx1"/>
                </a:solidFill>
                <a:effectLst/>
              </a:endParaRPr>
            </a:p>
          </p:txBody>
        </p:sp>
        <p:sp>
          <p:nvSpPr>
            <p:cNvPr id="254" name="Rectangle 90">
              <a:extLst>
                <a:ext uri="{FF2B5EF4-FFF2-40B4-BE49-F238E27FC236}">
                  <a16:creationId xmlns:a16="http://schemas.microsoft.com/office/drawing/2014/main" id="{47F356C2-F1BA-4676-BF94-24B45E7C5B3C}"/>
                </a:ext>
              </a:extLst>
            </p:cNvPr>
            <p:cNvSpPr>
              <a:spLocks noChangeArrowheads="1"/>
            </p:cNvSpPr>
            <p:nvPr/>
          </p:nvSpPr>
          <p:spPr bwMode="auto">
            <a:xfrm>
              <a:off x="2877" y="3831"/>
              <a:ext cx="14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・低価格耐震改修工法の開発や評価・普及</a:t>
              </a:r>
              <a:endParaRPr kumimoji="0" lang="ja-JP" altLang="ja-JP" sz="1800" b="0" i="0" u="none" strike="noStrike" cap="none" normalizeH="0" baseline="0">
                <a:ln>
                  <a:noFill/>
                </a:ln>
                <a:solidFill>
                  <a:schemeClr val="tx1"/>
                </a:solidFill>
                <a:effectLst/>
              </a:endParaRPr>
            </a:p>
          </p:txBody>
        </p:sp>
        <p:sp>
          <p:nvSpPr>
            <p:cNvPr id="255" name="Rectangle 91">
              <a:extLst>
                <a:ext uri="{FF2B5EF4-FFF2-40B4-BE49-F238E27FC236}">
                  <a16:creationId xmlns:a16="http://schemas.microsoft.com/office/drawing/2014/main" id="{4BC04208-4813-42BB-986F-66E77502A1A2}"/>
                </a:ext>
              </a:extLst>
            </p:cNvPr>
            <p:cNvSpPr>
              <a:spLocks noChangeArrowheads="1"/>
            </p:cNvSpPr>
            <p:nvPr/>
          </p:nvSpPr>
          <p:spPr bwMode="auto">
            <a:xfrm>
              <a:off x="2877" y="3927"/>
              <a:ext cx="203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・住宅の改修時の仮住居の提供（公的賃貸住宅などの活用）</a:t>
              </a:r>
              <a:endParaRPr kumimoji="0" lang="ja-JP" altLang="ja-JP" sz="1800" b="0" i="0" u="none" strike="noStrike" cap="none" normalizeH="0" baseline="0">
                <a:ln>
                  <a:noFill/>
                </a:ln>
                <a:solidFill>
                  <a:schemeClr val="tx1"/>
                </a:solidFill>
                <a:effectLst/>
              </a:endParaRPr>
            </a:p>
          </p:txBody>
        </p:sp>
        <p:sp>
          <p:nvSpPr>
            <p:cNvPr id="256" name="Rectangle 92">
              <a:extLst>
                <a:ext uri="{FF2B5EF4-FFF2-40B4-BE49-F238E27FC236}">
                  <a16:creationId xmlns:a16="http://schemas.microsoft.com/office/drawing/2014/main" id="{C58B33E2-B566-4528-9C5E-C195AFDCC834}"/>
                </a:ext>
              </a:extLst>
            </p:cNvPr>
            <p:cNvSpPr>
              <a:spLocks noChangeArrowheads="1"/>
            </p:cNvSpPr>
            <p:nvPr/>
          </p:nvSpPr>
          <p:spPr bwMode="auto">
            <a:xfrm>
              <a:off x="738" y="4078"/>
              <a:ext cx="2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rPr>
                <a:t>大阪府</a:t>
              </a:r>
              <a:endParaRPr kumimoji="0" lang="ja-JP" altLang="ja-JP" sz="1800" b="0" i="0" u="none" strike="noStrike" cap="none" normalizeH="0" baseline="0" dirty="0">
                <a:ln>
                  <a:noFill/>
                </a:ln>
                <a:solidFill>
                  <a:schemeClr val="tx1"/>
                </a:solidFill>
                <a:effectLst/>
              </a:endParaRPr>
            </a:p>
          </p:txBody>
        </p:sp>
        <p:sp>
          <p:nvSpPr>
            <p:cNvPr id="257" name="Rectangle 93">
              <a:extLst>
                <a:ext uri="{FF2B5EF4-FFF2-40B4-BE49-F238E27FC236}">
                  <a16:creationId xmlns:a16="http://schemas.microsoft.com/office/drawing/2014/main" id="{FEC1959F-E263-45FD-BF02-65383F8ECB5A}"/>
                </a:ext>
              </a:extLst>
            </p:cNvPr>
            <p:cNvSpPr>
              <a:spLocks noChangeArrowheads="1"/>
            </p:cNvSpPr>
            <p:nvPr/>
          </p:nvSpPr>
          <p:spPr bwMode="auto">
            <a:xfrm>
              <a:off x="1039" y="4036"/>
              <a:ext cx="10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dirty="0">
                  <a:solidFill>
                    <a:srgbClr val="000000"/>
                  </a:solidFill>
                  <a:latin typeface="Meiryo UI" panose="020B0604030504040204" pitchFamily="50" charset="-128"/>
                  <a:ea typeface="Meiryo UI" panose="020B0604030504040204" pitchFamily="50" charset="-128"/>
                </a:rPr>
                <a:t>50</a:t>
              </a:r>
              <a:endParaRPr kumimoji="0" lang="ja-JP" altLang="ja-JP" sz="1800" b="0" i="0" u="none" strike="noStrike" cap="none" normalizeH="0" baseline="0" dirty="0">
                <a:ln>
                  <a:noFill/>
                </a:ln>
                <a:solidFill>
                  <a:schemeClr val="tx1"/>
                </a:solidFill>
                <a:effectLst/>
              </a:endParaRPr>
            </a:p>
          </p:txBody>
        </p:sp>
        <p:sp>
          <p:nvSpPr>
            <p:cNvPr id="258" name="Rectangle 94">
              <a:extLst>
                <a:ext uri="{FF2B5EF4-FFF2-40B4-BE49-F238E27FC236}">
                  <a16:creationId xmlns:a16="http://schemas.microsoft.com/office/drawing/2014/main" id="{EE463278-A168-402C-A25F-6A017D5FE605}"/>
                </a:ext>
              </a:extLst>
            </p:cNvPr>
            <p:cNvSpPr>
              <a:spLocks noChangeArrowheads="1"/>
            </p:cNvSpPr>
            <p:nvPr/>
          </p:nvSpPr>
          <p:spPr bwMode="auto">
            <a:xfrm>
              <a:off x="1140" y="4036"/>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万円</a:t>
              </a:r>
              <a:endParaRPr kumimoji="0" lang="ja-JP" altLang="ja-JP" sz="1800" b="0" i="0" u="none" strike="noStrike" cap="none" normalizeH="0" baseline="0">
                <a:ln>
                  <a:noFill/>
                </a:ln>
                <a:solidFill>
                  <a:schemeClr val="tx1"/>
                </a:solidFill>
                <a:effectLst/>
              </a:endParaRPr>
            </a:p>
          </p:txBody>
        </p:sp>
        <p:sp>
          <p:nvSpPr>
            <p:cNvPr id="259" name="Rectangle 95">
              <a:extLst>
                <a:ext uri="{FF2B5EF4-FFF2-40B4-BE49-F238E27FC236}">
                  <a16:creationId xmlns:a16="http://schemas.microsoft.com/office/drawing/2014/main" id="{EB1C2022-D98E-4632-9E0F-F098B377ABFF}"/>
                </a:ext>
              </a:extLst>
            </p:cNvPr>
            <p:cNvSpPr>
              <a:spLocks noChangeArrowheads="1"/>
            </p:cNvSpPr>
            <p:nvPr/>
          </p:nvSpPr>
          <p:spPr bwMode="auto">
            <a:xfrm>
              <a:off x="1301" y="4046"/>
              <a:ext cx="3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260" name="Rectangle 96">
              <a:extLst>
                <a:ext uri="{FF2B5EF4-FFF2-40B4-BE49-F238E27FC236}">
                  <a16:creationId xmlns:a16="http://schemas.microsoft.com/office/drawing/2014/main" id="{FDDEAFBA-39C6-44D9-9F26-088378563F3F}"/>
                </a:ext>
              </a:extLst>
            </p:cNvPr>
            <p:cNvSpPr>
              <a:spLocks noChangeArrowheads="1"/>
            </p:cNvSpPr>
            <p:nvPr/>
          </p:nvSpPr>
          <p:spPr bwMode="auto">
            <a:xfrm>
              <a:off x="1331" y="4046"/>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高齢者等</a:t>
              </a:r>
              <a:endParaRPr kumimoji="0" lang="ja-JP" altLang="ja-JP" sz="1800" b="0" i="0" u="none" strike="noStrike" cap="none" normalizeH="0" baseline="0">
                <a:ln>
                  <a:noFill/>
                </a:ln>
                <a:solidFill>
                  <a:schemeClr val="tx1"/>
                </a:solidFill>
                <a:effectLst/>
              </a:endParaRPr>
            </a:p>
          </p:txBody>
        </p:sp>
        <p:sp>
          <p:nvSpPr>
            <p:cNvPr id="261" name="Rectangle 97">
              <a:extLst>
                <a:ext uri="{FF2B5EF4-FFF2-40B4-BE49-F238E27FC236}">
                  <a16:creationId xmlns:a16="http://schemas.microsoft.com/office/drawing/2014/main" id="{9B64A55F-69FE-4CC8-A764-9D2F0CDCEBD4}"/>
                </a:ext>
              </a:extLst>
            </p:cNvPr>
            <p:cNvSpPr>
              <a:spLocks noChangeArrowheads="1"/>
            </p:cNvSpPr>
            <p:nvPr/>
          </p:nvSpPr>
          <p:spPr bwMode="auto">
            <a:xfrm>
              <a:off x="1039" y="4137"/>
              <a:ext cx="26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への割増</a:t>
              </a:r>
              <a:endParaRPr kumimoji="0" lang="ja-JP" altLang="ja-JP" sz="1800" b="0" i="0" u="none" strike="noStrike" cap="none" normalizeH="0" baseline="0">
                <a:ln>
                  <a:noFill/>
                </a:ln>
                <a:solidFill>
                  <a:schemeClr val="tx1"/>
                </a:solidFill>
                <a:effectLst/>
              </a:endParaRPr>
            </a:p>
          </p:txBody>
        </p:sp>
        <p:sp>
          <p:nvSpPr>
            <p:cNvPr id="262" name="Rectangle 98">
              <a:extLst>
                <a:ext uri="{FF2B5EF4-FFF2-40B4-BE49-F238E27FC236}">
                  <a16:creationId xmlns:a16="http://schemas.microsoft.com/office/drawing/2014/main" id="{4BD3B618-F5C5-4171-9EC5-A3BC2977D2B9}"/>
                </a:ext>
              </a:extLst>
            </p:cNvPr>
            <p:cNvSpPr>
              <a:spLocks noChangeArrowheads="1"/>
            </p:cNvSpPr>
            <p:nvPr/>
          </p:nvSpPr>
          <p:spPr bwMode="auto">
            <a:xfrm>
              <a:off x="1300" y="4137"/>
              <a:ext cx="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dirty="0">
                  <a:solidFill>
                    <a:srgbClr val="000000"/>
                  </a:solidFill>
                  <a:latin typeface="Meiryo UI" panose="020B0604030504040204" pitchFamily="50" charset="-128"/>
                  <a:ea typeface="Meiryo UI" panose="020B0604030504040204" pitchFamily="50" charset="-128"/>
                </a:rPr>
                <a:t>25</a:t>
              </a:r>
              <a:endParaRPr kumimoji="0" lang="ja-JP" altLang="ja-JP" sz="1800" b="0" i="0" u="none" strike="noStrike" cap="none" normalizeH="0" baseline="0" dirty="0">
                <a:ln>
                  <a:noFill/>
                </a:ln>
                <a:solidFill>
                  <a:schemeClr val="tx1"/>
                </a:solidFill>
                <a:effectLst/>
              </a:endParaRPr>
            </a:p>
          </p:txBody>
        </p:sp>
        <p:sp>
          <p:nvSpPr>
            <p:cNvPr id="263" name="Rectangle 99">
              <a:extLst>
                <a:ext uri="{FF2B5EF4-FFF2-40B4-BE49-F238E27FC236}">
                  <a16:creationId xmlns:a16="http://schemas.microsoft.com/office/drawing/2014/main" id="{C2135F43-A34D-456A-B72D-28F0D51006B5}"/>
                </a:ext>
              </a:extLst>
            </p:cNvPr>
            <p:cNvSpPr>
              <a:spLocks noChangeArrowheads="1"/>
            </p:cNvSpPr>
            <p:nvPr/>
          </p:nvSpPr>
          <p:spPr bwMode="auto">
            <a:xfrm>
              <a:off x="1393" y="4137"/>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万円</a:t>
              </a:r>
              <a:endParaRPr kumimoji="0" lang="ja-JP" altLang="ja-JP" sz="1800" b="0" i="0" u="none" strike="noStrike" cap="none" normalizeH="0" baseline="0" dirty="0">
                <a:ln>
                  <a:noFill/>
                </a:ln>
                <a:solidFill>
                  <a:schemeClr val="tx1"/>
                </a:solidFill>
                <a:effectLst/>
              </a:endParaRPr>
            </a:p>
          </p:txBody>
        </p:sp>
        <p:sp>
          <p:nvSpPr>
            <p:cNvPr id="264" name="Rectangle 100">
              <a:extLst>
                <a:ext uri="{FF2B5EF4-FFF2-40B4-BE49-F238E27FC236}">
                  <a16:creationId xmlns:a16="http://schemas.microsoft.com/office/drawing/2014/main" id="{026175CF-4F1D-4420-A0D2-2DD36BAD2E10}"/>
                </a:ext>
              </a:extLst>
            </p:cNvPr>
            <p:cNvSpPr>
              <a:spLocks noChangeArrowheads="1"/>
            </p:cNvSpPr>
            <p:nvPr/>
          </p:nvSpPr>
          <p:spPr bwMode="auto">
            <a:xfrm>
              <a:off x="1522" y="4137"/>
              <a:ext cx="3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265" name="Rectangle 101">
              <a:extLst>
                <a:ext uri="{FF2B5EF4-FFF2-40B4-BE49-F238E27FC236}">
                  <a16:creationId xmlns:a16="http://schemas.microsoft.com/office/drawing/2014/main" id="{B2818469-15E8-4F41-9879-5877F2376058}"/>
                </a:ext>
              </a:extLst>
            </p:cNvPr>
            <p:cNvSpPr>
              <a:spLocks noChangeArrowheads="1"/>
            </p:cNvSpPr>
            <p:nvPr/>
          </p:nvSpPr>
          <p:spPr bwMode="auto">
            <a:xfrm>
              <a:off x="1648" y="4036"/>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評点</a:t>
              </a:r>
              <a:endParaRPr kumimoji="0" lang="ja-JP" altLang="ja-JP" sz="1800" b="0" i="0" u="none" strike="noStrike" cap="none" normalizeH="0" baseline="0">
                <a:ln>
                  <a:noFill/>
                </a:ln>
                <a:solidFill>
                  <a:schemeClr val="tx1"/>
                </a:solidFill>
                <a:effectLst/>
              </a:endParaRPr>
            </a:p>
          </p:txBody>
        </p:sp>
        <p:sp>
          <p:nvSpPr>
            <p:cNvPr id="266" name="Rectangle 102">
              <a:extLst>
                <a:ext uri="{FF2B5EF4-FFF2-40B4-BE49-F238E27FC236}">
                  <a16:creationId xmlns:a16="http://schemas.microsoft.com/office/drawing/2014/main" id="{50DD1FF0-7D2E-4315-986B-8FD8C69BFEC5}"/>
                </a:ext>
              </a:extLst>
            </p:cNvPr>
            <p:cNvSpPr>
              <a:spLocks noChangeArrowheads="1"/>
            </p:cNvSpPr>
            <p:nvPr/>
          </p:nvSpPr>
          <p:spPr bwMode="auto">
            <a:xfrm>
              <a:off x="1809" y="4036"/>
              <a:ext cx="1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0.7</a:t>
              </a:r>
              <a:endParaRPr kumimoji="0" lang="ja-JP" altLang="ja-JP" sz="1800" b="0" i="0" u="none" strike="noStrike" cap="none" normalizeH="0" baseline="0" dirty="0">
                <a:ln>
                  <a:noFill/>
                </a:ln>
                <a:solidFill>
                  <a:schemeClr val="tx1"/>
                </a:solidFill>
                <a:effectLst/>
              </a:endParaRPr>
            </a:p>
          </p:txBody>
        </p:sp>
        <p:sp>
          <p:nvSpPr>
            <p:cNvPr id="267" name="Rectangle 103">
              <a:extLst>
                <a:ext uri="{FF2B5EF4-FFF2-40B4-BE49-F238E27FC236}">
                  <a16:creationId xmlns:a16="http://schemas.microsoft.com/office/drawing/2014/main" id="{00491D20-44C8-4BA3-AFBC-274F9396474C}"/>
                </a:ext>
              </a:extLst>
            </p:cNvPr>
            <p:cNvSpPr>
              <a:spLocks noChangeArrowheads="1"/>
            </p:cNvSpPr>
            <p:nvPr/>
          </p:nvSpPr>
          <p:spPr bwMode="auto">
            <a:xfrm>
              <a:off x="1939" y="4036"/>
              <a:ext cx="4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以上若しくは</a:t>
              </a:r>
              <a:endParaRPr kumimoji="0" lang="ja-JP" altLang="ja-JP" sz="1800" b="0" i="0" u="none" strike="noStrike" cap="none" normalizeH="0" baseline="0">
                <a:ln>
                  <a:noFill/>
                </a:ln>
                <a:solidFill>
                  <a:schemeClr val="tx1"/>
                </a:solidFill>
                <a:effectLst/>
              </a:endParaRPr>
            </a:p>
          </p:txBody>
        </p:sp>
        <p:sp>
          <p:nvSpPr>
            <p:cNvPr id="268" name="Rectangle 104">
              <a:extLst>
                <a:ext uri="{FF2B5EF4-FFF2-40B4-BE49-F238E27FC236}">
                  <a16:creationId xmlns:a16="http://schemas.microsoft.com/office/drawing/2014/main" id="{5411B6B3-F182-44B1-B1F0-585CAC7528B4}"/>
                </a:ext>
              </a:extLst>
            </p:cNvPr>
            <p:cNvSpPr>
              <a:spLocks noChangeArrowheads="1"/>
            </p:cNvSpPr>
            <p:nvPr/>
          </p:nvSpPr>
          <p:spPr bwMode="auto">
            <a:xfrm>
              <a:off x="2352" y="4036"/>
              <a:ext cx="5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a:t>
              </a:r>
              <a:endParaRPr kumimoji="0" lang="ja-JP" altLang="ja-JP" sz="1800" b="0" i="0" u="none" strike="noStrike" cap="none" normalizeH="0" baseline="0">
                <a:ln>
                  <a:noFill/>
                </a:ln>
                <a:solidFill>
                  <a:schemeClr val="tx1"/>
                </a:solidFill>
                <a:effectLst/>
              </a:endParaRPr>
            </a:p>
          </p:txBody>
        </p:sp>
        <p:sp>
          <p:nvSpPr>
            <p:cNvPr id="269" name="Rectangle 105">
              <a:extLst>
                <a:ext uri="{FF2B5EF4-FFF2-40B4-BE49-F238E27FC236}">
                  <a16:creationId xmlns:a16="http://schemas.microsoft.com/office/drawing/2014/main" id="{3AE69EEB-2DCB-45B4-AC7A-0CAB80B1C97C}"/>
                </a:ext>
              </a:extLst>
            </p:cNvPr>
            <p:cNvSpPr>
              <a:spLocks noChangeArrowheads="1"/>
            </p:cNvSpPr>
            <p:nvPr/>
          </p:nvSpPr>
          <p:spPr bwMode="auto">
            <a:xfrm>
              <a:off x="2402" y="4036"/>
              <a:ext cx="1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階の</a:t>
              </a:r>
              <a:endParaRPr kumimoji="0" lang="ja-JP" altLang="ja-JP" sz="1800" b="0" i="0" u="none" strike="noStrike" cap="none" normalizeH="0" baseline="0">
                <a:ln>
                  <a:noFill/>
                </a:ln>
                <a:solidFill>
                  <a:schemeClr val="tx1"/>
                </a:solidFill>
                <a:effectLst/>
              </a:endParaRPr>
            </a:p>
          </p:txBody>
        </p:sp>
        <p:sp>
          <p:nvSpPr>
            <p:cNvPr id="270" name="Rectangle 106">
              <a:extLst>
                <a:ext uri="{FF2B5EF4-FFF2-40B4-BE49-F238E27FC236}">
                  <a16:creationId xmlns:a16="http://schemas.microsoft.com/office/drawing/2014/main" id="{0891D263-7858-4B00-991F-A386C30BDD9D}"/>
                </a:ext>
              </a:extLst>
            </p:cNvPr>
            <p:cNvSpPr>
              <a:spLocks noChangeArrowheads="1"/>
            </p:cNvSpPr>
            <p:nvPr/>
          </p:nvSpPr>
          <p:spPr bwMode="auto">
            <a:xfrm>
              <a:off x="1648" y="4132"/>
              <a:ext cx="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み</a:t>
              </a:r>
              <a:endParaRPr kumimoji="0" lang="ja-JP" altLang="ja-JP" sz="1800" b="0" i="0" u="none" strike="noStrike" cap="none" normalizeH="0" baseline="0">
                <a:ln>
                  <a:noFill/>
                </a:ln>
                <a:solidFill>
                  <a:schemeClr val="tx1"/>
                </a:solidFill>
                <a:effectLst/>
              </a:endParaRPr>
            </a:p>
          </p:txBody>
        </p:sp>
        <p:sp>
          <p:nvSpPr>
            <p:cNvPr id="271" name="Rectangle 107">
              <a:extLst>
                <a:ext uri="{FF2B5EF4-FFF2-40B4-BE49-F238E27FC236}">
                  <a16:creationId xmlns:a16="http://schemas.microsoft.com/office/drawing/2014/main" id="{BF94857A-1F31-4B31-B253-50D565F0AA8B}"/>
                </a:ext>
              </a:extLst>
            </p:cNvPr>
            <p:cNvSpPr>
              <a:spLocks noChangeArrowheads="1"/>
            </p:cNvSpPr>
            <p:nvPr/>
          </p:nvSpPr>
          <p:spPr bwMode="auto">
            <a:xfrm>
              <a:off x="1718" y="4132"/>
              <a:ext cx="1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a:t>
              </a:r>
              <a:endParaRPr kumimoji="0" lang="ja-JP" altLang="ja-JP" sz="1800" b="0" i="0" u="none" strike="noStrike" cap="none" normalizeH="0" baseline="0">
                <a:ln>
                  <a:noFill/>
                </a:ln>
                <a:solidFill>
                  <a:schemeClr val="tx1"/>
                </a:solidFill>
                <a:effectLst/>
              </a:endParaRPr>
            </a:p>
          </p:txBody>
        </p:sp>
        <p:sp>
          <p:nvSpPr>
            <p:cNvPr id="272" name="Rectangle 108">
              <a:extLst>
                <a:ext uri="{FF2B5EF4-FFF2-40B4-BE49-F238E27FC236}">
                  <a16:creationId xmlns:a16="http://schemas.microsoft.com/office/drawing/2014/main" id="{003C9B70-B9A8-4835-AD58-B090876FFC47}"/>
                </a:ext>
              </a:extLst>
            </p:cNvPr>
            <p:cNvSpPr>
              <a:spLocks noChangeArrowheads="1"/>
            </p:cNvSpPr>
            <p:nvPr/>
          </p:nvSpPr>
          <p:spPr bwMode="auto">
            <a:xfrm>
              <a:off x="1849" y="4132"/>
              <a:ext cx="67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以上、耐震シェルター</a:t>
              </a:r>
              <a:endParaRPr kumimoji="0" lang="ja-JP" altLang="ja-JP" sz="1800" b="0" i="0" u="none" strike="noStrike" cap="none" normalizeH="0" baseline="0">
                <a:ln>
                  <a:noFill/>
                </a:ln>
                <a:solidFill>
                  <a:schemeClr val="tx1"/>
                </a:solidFill>
                <a:effectLst/>
              </a:endParaRPr>
            </a:p>
          </p:txBody>
        </p:sp>
        <p:sp>
          <p:nvSpPr>
            <p:cNvPr id="273" name="Rectangle 109">
              <a:extLst>
                <a:ext uri="{FF2B5EF4-FFF2-40B4-BE49-F238E27FC236}">
                  <a16:creationId xmlns:a16="http://schemas.microsoft.com/office/drawing/2014/main" id="{B627792C-1F51-47BB-AF4B-FFEBA98552B0}"/>
                </a:ext>
              </a:extLst>
            </p:cNvPr>
            <p:cNvSpPr>
              <a:spLocks noChangeArrowheads="1"/>
            </p:cNvSpPr>
            <p:nvPr/>
          </p:nvSpPr>
          <p:spPr bwMode="auto">
            <a:xfrm>
              <a:off x="2687" y="4082"/>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無</a:t>
              </a:r>
              <a:endParaRPr kumimoji="0" lang="ja-JP" altLang="ja-JP" sz="1800" b="0" i="0" u="none" strike="noStrike" cap="none" normalizeH="0" baseline="0">
                <a:ln>
                  <a:noFill/>
                </a:ln>
                <a:solidFill>
                  <a:schemeClr val="tx1"/>
                </a:solidFill>
                <a:effectLst/>
              </a:endParaRPr>
            </a:p>
          </p:txBody>
        </p:sp>
        <p:sp>
          <p:nvSpPr>
            <p:cNvPr id="274" name="Rectangle 110">
              <a:extLst>
                <a:ext uri="{FF2B5EF4-FFF2-40B4-BE49-F238E27FC236}">
                  <a16:creationId xmlns:a16="http://schemas.microsoft.com/office/drawing/2014/main" id="{408FBE1B-B3BD-40A9-92D0-7B6944DB7975}"/>
                </a:ext>
              </a:extLst>
            </p:cNvPr>
            <p:cNvSpPr>
              <a:spLocks noChangeArrowheads="1"/>
            </p:cNvSpPr>
            <p:nvPr/>
          </p:nvSpPr>
          <p:spPr bwMode="auto">
            <a:xfrm>
              <a:off x="2877" y="4036"/>
              <a:ext cx="96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・まちまるごと耐震化支援事業</a:t>
              </a:r>
              <a:endParaRPr kumimoji="0" lang="ja-JP" altLang="ja-JP" sz="1800" b="0" i="0" u="none" strike="noStrike" cap="none" normalizeH="0" baseline="0">
                <a:ln>
                  <a:noFill/>
                </a:ln>
                <a:solidFill>
                  <a:schemeClr val="tx1"/>
                </a:solidFill>
                <a:effectLst/>
              </a:endParaRPr>
            </a:p>
          </p:txBody>
        </p:sp>
        <p:sp>
          <p:nvSpPr>
            <p:cNvPr id="275" name="Rectangle 111">
              <a:extLst>
                <a:ext uri="{FF2B5EF4-FFF2-40B4-BE49-F238E27FC236}">
                  <a16:creationId xmlns:a16="http://schemas.microsoft.com/office/drawing/2014/main" id="{8B51C66A-D223-4E6D-B5AA-A218E318428E}"/>
                </a:ext>
              </a:extLst>
            </p:cNvPr>
            <p:cNvSpPr>
              <a:spLocks noChangeArrowheads="1"/>
            </p:cNvSpPr>
            <p:nvPr/>
          </p:nvSpPr>
          <p:spPr bwMode="auto">
            <a:xfrm>
              <a:off x="2877" y="4132"/>
              <a:ext cx="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276" name="Rectangle 112">
              <a:extLst>
                <a:ext uri="{FF2B5EF4-FFF2-40B4-BE49-F238E27FC236}">
                  <a16:creationId xmlns:a16="http://schemas.microsoft.com/office/drawing/2014/main" id="{A73E5B68-68E1-4DDE-8978-8D84E9903969}"/>
                </a:ext>
              </a:extLst>
            </p:cNvPr>
            <p:cNvSpPr>
              <a:spLocks noChangeArrowheads="1"/>
            </p:cNvSpPr>
            <p:nvPr/>
          </p:nvSpPr>
          <p:spPr bwMode="auto">
            <a:xfrm>
              <a:off x="2917" y="4132"/>
              <a:ext cx="12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木造住宅耐震診断技術者紹介制度</a:t>
              </a:r>
              <a:endParaRPr kumimoji="0" lang="ja-JP" altLang="ja-JP" sz="1800" b="0" i="0" u="none" strike="noStrike" cap="none" normalizeH="0" baseline="0">
                <a:ln>
                  <a:noFill/>
                </a:ln>
                <a:solidFill>
                  <a:schemeClr val="tx1"/>
                </a:solidFill>
                <a:effectLst/>
              </a:endParaRPr>
            </a:p>
          </p:txBody>
        </p:sp>
      </p:grpSp>
      <p:sp>
        <p:nvSpPr>
          <p:cNvPr id="16" name="角丸四角形 2">
            <a:extLst>
              <a:ext uri="{FF2B5EF4-FFF2-40B4-BE49-F238E27FC236}">
                <a16:creationId xmlns:a16="http://schemas.microsoft.com/office/drawing/2014/main" id="{C8AA5E3D-C4F7-4847-A9AE-A95DD8D02ADE}"/>
              </a:ext>
            </a:extLst>
          </p:cNvPr>
          <p:cNvSpPr/>
          <p:nvPr/>
        </p:nvSpPr>
        <p:spPr>
          <a:xfrm>
            <a:off x="323527" y="1556792"/>
            <a:ext cx="8693505" cy="11520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519070"/>
            <a:ext cx="8768027" cy="1228541"/>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耐震化率が約</a:t>
            </a:r>
            <a:r>
              <a:rPr lang="en-US" altLang="ja-JP" sz="1846" dirty="0">
                <a:latin typeface="Meiryo UI" panose="020B0604030504040204" pitchFamily="50" charset="-128"/>
                <a:ea typeface="Meiryo UI" panose="020B0604030504040204" pitchFamily="50" charset="-128"/>
              </a:rPr>
              <a:t>81.3</a:t>
            </a:r>
            <a:r>
              <a:rPr lang="ja-JP" altLang="en-US" sz="1846" dirty="0">
                <a:latin typeface="Meiryo UI" panose="020B0604030504040204" pitchFamily="50" charset="-128"/>
                <a:ea typeface="Meiryo UI" panose="020B0604030504040204" pitchFamily="50" charset="-128"/>
              </a:rPr>
              <a:t>％と住宅全般に比べてやや低く、耐震性が不十分な戸数は約</a:t>
            </a:r>
            <a:r>
              <a:rPr lang="en-US" altLang="ja-JP" sz="1846" dirty="0">
                <a:latin typeface="Meiryo UI" panose="020B0604030504040204" pitchFamily="50" charset="-128"/>
                <a:ea typeface="Meiryo UI" panose="020B0604030504040204" pitchFamily="50" charset="-128"/>
              </a:rPr>
              <a:t>26</a:t>
            </a:r>
            <a:r>
              <a:rPr lang="ja-JP" altLang="en-US" sz="1846" dirty="0">
                <a:latin typeface="Meiryo UI" panose="020B0604030504040204" pitchFamily="50" charset="-128"/>
                <a:ea typeface="Meiryo UI" panose="020B0604030504040204" pitchFamily="50" charset="-128"/>
              </a:rPr>
              <a:t>万戸</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府は生命重視型耐震改修に対する支援のほか、市町村及び事業者等と連携した普及啓発を実施</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他府県に比べ改修補助額が低い</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○木造戸建住宅の耐震化の状況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827584" y="2676181"/>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〇耐震化の状況</a:t>
            </a:r>
            <a:endParaRPr lang="en-US" altLang="ja-JP"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827584" y="4940617"/>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〇各都道府県の取組等</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1068644" y="4617168"/>
            <a:ext cx="7522504"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正方形/長方形 18"/>
          <p:cNvSpPr/>
          <p:nvPr/>
        </p:nvSpPr>
        <p:spPr>
          <a:xfrm>
            <a:off x="1068644" y="6410420"/>
            <a:ext cx="7426830" cy="35236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17456B29-225A-493E-84BB-72CD24766BF7}"/>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Meiryo UI" panose="020B0604030504040204" pitchFamily="50" charset="-128"/>
                <a:ea typeface="Meiryo UI" panose="020B060403050404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9C697A6-107A-4A25-8269-D4DD53A5B4F9}"/>
              </a:ext>
            </a:extLst>
          </p:cNvPr>
          <p:cNvSpPr txBox="1"/>
          <p:nvPr/>
        </p:nvSpPr>
        <p:spPr>
          <a:xfrm>
            <a:off x="3292804" y="1323929"/>
            <a:ext cx="5202670" cy="246221"/>
          </a:xfrm>
          <a:prstGeom prst="rect">
            <a:avLst/>
          </a:prstGeom>
          <a:noFill/>
        </p:spPr>
        <p:txBody>
          <a:bodyPr wrap="square" rtlCol="0">
            <a:spAutoFit/>
          </a:bodyPr>
          <a:lstStyle/>
          <a:p>
            <a:r>
              <a:rPr kumimoji="1" lang="ja-JP" altLang="en-US" sz="1000" b="1" dirty="0"/>
              <a:t>（</a:t>
            </a:r>
            <a:r>
              <a:rPr kumimoji="1" lang="en-US" altLang="ja-JP" sz="1000" b="1" dirty="0"/>
              <a:t>※</a:t>
            </a:r>
            <a:r>
              <a:rPr kumimoji="1" lang="ja-JP" altLang="en-US" sz="1000" b="1" dirty="0"/>
              <a:t>他都道府県の最新数値は現時点で把握できていないため、数値は全て前回資料と同じ）</a:t>
            </a:r>
          </a:p>
        </p:txBody>
      </p:sp>
      <p:grpSp>
        <p:nvGrpSpPr>
          <p:cNvPr id="24" name="グループ化 23">
            <a:extLst>
              <a:ext uri="{FF2B5EF4-FFF2-40B4-BE49-F238E27FC236}">
                <a16:creationId xmlns:a16="http://schemas.microsoft.com/office/drawing/2014/main" id="{22800043-69C7-4F3E-8443-2A82D3FA4863}"/>
              </a:ext>
            </a:extLst>
          </p:cNvPr>
          <p:cNvGrpSpPr/>
          <p:nvPr/>
        </p:nvGrpSpPr>
        <p:grpSpPr>
          <a:xfrm>
            <a:off x="1065213" y="2924175"/>
            <a:ext cx="7532687" cy="2089150"/>
            <a:chOff x="1065213" y="2924175"/>
            <a:chExt cx="7532687" cy="2089150"/>
          </a:xfrm>
        </p:grpSpPr>
        <p:grpSp>
          <p:nvGrpSpPr>
            <p:cNvPr id="25" name="Group 4">
              <a:extLst>
                <a:ext uri="{FF2B5EF4-FFF2-40B4-BE49-F238E27FC236}">
                  <a16:creationId xmlns:a16="http://schemas.microsoft.com/office/drawing/2014/main" id="{A5D1C593-AC8E-4CAE-8B28-A296492FC416}"/>
                </a:ext>
              </a:extLst>
            </p:cNvPr>
            <p:cNvGrpSpPr>
              <a:grpSpLocks noChangeAspect="1"/>
            </p:cNvGrpSpPr>
            <p:nvPr/>
          </p:nvGrpSpPr>
          <p:grpSpPr bwMode="auto">
            <a:xfrm>
              <a:off x="1065213" y="2924175"/>
              <a:ext cx="7532687" cy="2089150"/>
              <a:chOff x="671" y="1842"/>
              <a:chExt cx="4745" cy="1316"/>
            </a:xfrm>
          </p:grpSpPr>
          <p:sp>
            <p:nvSpPr>
              <p:cNvPr id="27" name="AutoShape 3">
                <a:extLst>
                  <a:ext uri="{FF2B5EF4-FFF2-40B4-BE49-F238E27FC236}">
                    <a16:creationId xmlns:a16="http://schemas.microsoft.com/office/drawing/2014/main" id="{3AA18B46-9448-47D7-976A-4993CCBE20EA}"/>
                  </a:ext>
                </a:extLst>
              </p:cNvPr>
              <p:cNvSpPr>
                <a:spLocks noChangeAspect="1" noChangeArrowheads="1" noTextEdit="1"/>
              </p:cNvSpPr>
              <p:nvPr/>
            </p:nvSpPr>
            <p:spPr bwMode="auto">
              <a:xfrm>
                <a:off x="673" y="1842"/>
                <a:ext cx="4739" cy="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5">
                <a:extLst>
                  <a:ext uri="{FF2B5EF4-FFF2-40B4-BE49-F238E27FC236}">
                    <a16:creationId xmlns:a16="http://schemas.microsoft.com/office/drawing/2014/main" id="{2D6FA969-FD77-4287-96C9-0B5BF30BAF36}"/>
                  </a:ext>
                </a:extLst>
              </p:cNvPr>
              <p:cNvSpPr>
                <a:spLocks noChangeArrowheads="1"/>
              </p:cNvSpPr>
              <p:nvPr/>
            </p:nvSpPr>
            <p:spPr bwMode="auto">
              <a:xfrm>
                <a:off x="675" y="1855"/>
                <a:ext cx="780" cy="38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6">
                <a:extLst>
                  <a:ext uri="{FF2B5EF4-FFF2-40B4-BE49-F238E27FC236}">
                    <a16:creationId xmlns:a16="http://schemas.microsoft.com/office/drawing/2014/main" id="{37D15B51-B35D-4E12-869E-9EFD9562120B}"/>
                  </a:ext>
                </a:extLst>
              </p:cNvPr>
              <p:cNvSpPr>
                <a:spLocks noChangeArrowheads="1"/>
              </p:cNvSpPr>
              <p:nvPr/>
            </p:nvSpPr>
            <p:spPr bwMode="auto">
              <a:xfrm>
                <a:off x="1455" y="1855"/>
                <a:ext cx="1120" cy="146"/>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7">
                <a:extLst>
                  <a:ext uri="{FF2B5EF4-FFF2-40B4-BE49-F238E27FC236}">
                    <a16:creationId xmlns:a16="http://schemas.microsoft.com/office/drawing/2014/main" id="{E74B7F08-8BFE-4C53-AB18-2467AE0E3CB5}"/>
                  </a:ext>
                </a:extLst>
              </p:cNvPr>
              <p:cNvSpPr>
                <a:spLocks noChangeArrowheads="1"/>
              </p:cNvSpPr>
              <p:nvPr/>
            </p:nvSpPr>
            <p:spPr bwMode="auto">
              <a:xfrm>
                <a:off x="2575" y="1855"/>
                <a:ext cx="2830" cy="146"/>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8">
                <a:extLst>
                  <a:ext uri="{FF2B5EF4-FFF2-40B4-BE49-F238E27FC236}">
                    <a16:creationId xmlns:a16="http://schemas.microsoft.com/office/drawing/2014/main" id="{EDCFB133-0B48-40DB-B154-A8BF450619B2}"/>
                  </a:ext>
                </a:extLst>
              </p:cNvPr>
              <p:cNvSpPr>
                <a:spLocks noChangeArrowheads="1"/>
              </p:cNvSpPr>
              <p:nvPr/>
            </p:nvSpPr>
            <p:spPr bwMode="auto">
              <a:xfrm>
                <a:off x="1455" y="2001"/>
                <a:ext cx="560" cy="2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9">
                <a:extLst>
                  <a:ext uri="{FF2B5EF4-FFF2-40B4-BE49-F238E27FC236}">
                    <a16:creationId xmlns:a16="http://schemas.microsoft.com/office/drawing/2014/main" id="{9406E4EC-E2FC-4D53-AC84-33DE480F534C}"/>
                  </a:ext>
                </a:extLst>
              </p:cNvPr>
              <p:cNvSpPr>
                <a:spLocks noChangeArrowheads="1"/>
              </p:cNvSpPr>
              <p:nvPr/>
            </p:nvSpPr>
            <p:spPr bwMode="auto">
              <a:xfrm>
                <a:off x="2015" y="2001"/>
                <a:ext cx="560" cy="2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0">
                <a:extLst>
                  <a:ext uri="{FF2B5EF4-FFF2-40B4-BE49-F238E27FC236}">
                    <a16:creationId xmlns:a16="http://schemas.microsoft.com/office/drawing/2014/main" id="{D0B98FE3-05B2-4E49-9861-F7A41E1E9266}"/>
                  </a:ext>
                </a:extLst>
              </p:cNvPr>
              <p:cNvSpPr>
                <a:spLocks noChangeArrowheads="1"/>
              </p:cNvSpPr>
              <p:nvPr/>
            </p:nvSpPr>
            <p:spPr bwMode="auto">
              <a:xfrm>
                <a:off x="2575" y="2001"/>
                <a:ext cx="666" cy="234"/>
              </a:xfrm>
              <a:prstGeom prst="rect">
                <a:avLst/>
              </a:prstGeom>
              <a:solidFill>
                <a:srgbClr val="4BAC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1">
                <a:extLst>
                  <a:ext uri="{FF2B5EF4-FFF2-40B4-BE49-F238E27FC236}">
                    <a16:creationId xmlns:a16="http://schemas.microsoft.com/office/drawing/2014/main" id="{0659D600-3917-48EC-96A7-C92F37E54F8E}"/>
                  </a:ext>
                </a:extLst>
              </p:cNvPr>
              <p:cNvSpPr>
                <a:spLocks noChangeArrowheads="1"/>
              </p:cNvSpPr>
              <p:nvPr/>
            </p:nvSpPr>
            <p:spPr bwMode="auto">
              <a:xfrm>
                <a:off x="3241" y="2001"/>
                <a:ext cx="1057" cy="234"/>
              </a:xfrm>
              <a:prstGeom prst="rect">
                <a:avLst/>
              </a:prstGeom>
              <a:solidFill>
                <a:srgbClr val="4BAC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2">
                <a:extLst>
                  <a:ext uri="{FF2B5EF4-FFF2-40B4-BE49-F238E27FC236}">
                    <a16:creationId xmlns:a16="http://schemas.microsoft.com/office/drawing/2014/main" id="{D8A14362-FE66-4B7D-9B78-0C63003DE96E}"/>
                  </a:ext>
                </a:extLst>
              </p:cNvPr>
              <p:cNvSpPr>
                <a:spLocks noChangeArrowheads="1"/>
              </p:cNvSpPr>
              <p:nvPr/>
            </p:nvSpPr>
            <p:spPr bwMode="auto">
              <a:xfrm>
                <a:off x="4298" y="2001"/>
                <a:ext cx="1107" cy="234"/>
              </a:xfrm>
              <a:prstGeom prst="rect">
                <a:avLst/>
              </a:prstGeom>
              <a:solidFill>
                <a:srgbClr val="4BAC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13">
                <a:extLst>
                  <a:ext uri="{FF2B5EF4-FFF2-40B4-BE49-F238E27FC236}">
                    <a16:creationId xmlns:a16="http://schemas.microsoft.com/office/drawing/2014/main" id="{CCA72DD1-7CEF-48DF-B17D-EDA9D32AF6F7}"/>
                  </a:ext>
                </a:extLst>
              </p:cNvPr>
              <p:cNvSpPr>
                <a:spLocks noChangeArrowheads="1"/>
              </p:cNvSpPr>
              <p:nvPr/>
            </p:nvSpPr>
            <p:spPr bwMode="auto">
              <a:xfrm>
                <a:off x="675" y="2235"/>
                <a:ext cx="780" cy="201"/>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14">
                <a:extLst>
                  <a:ext uri="{FF2B5EF4-FFF2-40B4-BE49-F238E27FC236}">
                    <a16:creationId xmlns:a16="http://schemas.microsoft.com/office/drawing/2014/main" id="{317F55F3-9784-4F72-8852-51570119927B}"/>
                  </a:ext>
                </a:extLst>
              </p:cNvPr>
              <p:cNvSpPr>
                <a:spLocks noChangeArrowheads="1"/>
              </p:cNvSpPr>
              <p:nvPr/>
            </p:nvSpPr>
            <p:spPr bwMode="auto">
              <a:xfrm>
                <a:off x="1455" y="2235"/>
                <a:ext cx="560"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15">
                <a:extLst>
                  <a:ext uri="{FF2B5EF4-FFF2-40B4-BE49-F238E27FC236}">
                    <a16:creationId xmlns:a16="http://schemas.microsoft.com/office/drawing/2014/main" id="{22CB84CC-1DEC-41A4-A2FF-E7AA655C89C0}"/>
                  </a:ext>
                </a:extLst>
              </p:cNvPr>
              <p:cNvSpPr>
                <a:spLocks noChangeArrowheads="1"/>
              </p:cNvSpPr>
              <p:nvPr/>
            </p:nvSpPr>
            <p:spPr bwMode="auto">
              <a:xfrm>
                <a:off x="2015" y="2235"/>
                <a:ext cx="560"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16">
                <a:extLst>
                  <a:ext uri="{FF2B5EF4-FFF2-40B4-BE49-F238E27FC236}">
                    <a16:creationId xmlns:a16="http://schemas.microsoft.com/office/drawing/2014/main" id="{CA7E8275-41B8-49E9-8937-A61FAC4BFB7B}"/>
                  </a:ext>
                </a:extLst>
              </p:cNvPr>
              <p:cNvSpPr>
                <a:spLocks noChangeArrowheads="1"/>
              </p:cNvSpPr>
              <p:nvPr/>
            </p:nvSpPr>
            <p:spPr bwMode="auto">
              <a:xfrm>
                <a:off x="2575" y="2235"/>
                <a:ext cx="666"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7">
                <a:extLst>
                  <a:ext uri="{FF2B5EF4-FFF2-40B4-BE49-F238E27FC236}">
                    <a16:creationId xmlns:a16="http://schemas.microsoft.com/office/drawing/2014/main" id="{C7998CF8-E72D-453C-BFA6-7885C55C929C}"/>
                  </a:ext>
                </a:extLst>
              </p:cNvPr>
              <p:cNvSpPr>
                <a:spLocks noChangeArrowheads="1"/>
              </p:cNvSpPr>
              <p:nvPr/>
            </p:nvSpPr>
            <p:spPr bwMode="auto">
              <a:xfrm>
                <a:off x="3241" y="2235"/>
                <a:ext cx="1057"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18">
                <a:extLst>
                  <a:ext uri="{FF2B5EF4-FFF2-40B4-BE49-F238E27FC236}">
                    <a16:creationId xmlns:a16="http://schemas.microsoft.com/office/drawing/2014/main" id="{892D26BD-6AAE-4221-84CF-07826EB60319}"/>
                  </a:ext>
                </a:extLst>
              </p:cNvPr>
              <p:cNvSpPr>
                <a:spLocks noChangeArrowheads="1"/>
              </p:cNvSpPr>
              <p:nvPr/>
            </p:nvSpPr>
            <p:spPr bwMode="auto">
              <a:xfrm>
                <a:off x="4298" y="2235"/>
                <a:ext cx="1107"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19">
                <a:extLst>
                  <a:ext uri="{FF2B5EF4-FFF2-40B4-BE49-F238E27FC236}">
                    <a16:creationId xmlns:a16="http://schemas.microsoft.com/office/drawing/2014/main" id="{F02B891B-9872-459A-BABA-2687C34A5D63}"/>
                  </a:ext>
                </a:extLst>
              </p:cNvPr>
              <p:cNvSpPr>
                <a:spLocks noChangeArrowheads="1"/>
              </p:cNvSpPr>
              <p:nvPr/>
            </p:nvSpPr>
            <p:spPr bwMode="auto">
              <a:xfrm>
                <a:off x="675" y="2436"/>
                <a:ext cx="780" cy="239"/>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20">
                <a:extLst>
                  <a:ext uri="{FF2B5EF4-FFF2-40B4-BE49-F238E27FC236}">
                    <a16:creationId xmlns:a16="http://schemas.microsoft.com/office/drawing/2014/main" id="{64853FC9-A1FE-4EFF-81C1-CF2A2D26E2DC}"/>
                  </a:ext>
                </a:extLst>
              </p:cNvPr>
              <p:cNvSpPr>
                <a:spLocks noChangeArrowheads="1"/>
              </p:cNvSpPr>
              <p:nvPr/>
            </p:nvSpPr>
            <p:spPr bwMode="auto">
              <a:xfrm>
                <a:off x="1455" y="2436"/>
                <a:ext cx="560" cy="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21">
                <a:extLst>
                  <a:ext uri="{FF2B5EF4-FFF2-40B4-BE49-F238E27FC236}">
                    <a16:creationId xmlns:a16="http://schemas.microsoft.com/office/drawing/2014/main" id="{8CA22B3C-C22F-49E3-B912-1FBF4CCC88B6}"/>
                  </a:ext>
                </a:extLst>
              </p:cNvPr>
              <p:cNvSpPr>
                <a:spLocks noChangeArrowheads="1"/>
              </p:cNvSpPr>
              <p:nvPr/>
            </p:nvSpPr>
            <p:spPr bwMode="auto">
              <a:xfrm>
                <a:off x="2015" y="2436"/>
                <a:ext cx="560" cy="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22">
                <a:extLst>
                  <a:ext uri="{FF2B5EF4-FFF2-40B4-BE49-F238E27FC236}">
                    <a16:creationId xmlns:a16="http://schemas.microsoft.com/office/drawing/2014/main" id="{7144A89E-EBA1-4A0E-9A14-0CB94E5161B1}"/>
                  </a:ext>
                </a:extLst>
              </p:cNvPr>
              <p:cNvSpPr>
                <a:spLocks noChangeArrowheads="1"/>
              </p:cNvSpPr>
              <p:nvPr/>
            </p:nvSpPr>
            <p:spPr bwMode="auto">
              <a:xfrm>
                <a:off x="2575" y="2436"/>
                <a:ext cx="666" cy="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23">
                <a:extLst>
                  <a:ext uri="{FF2B5EF4-FFF2-40B4-BE49-F238E27FC236}">
                    <a16:creationId xmlns:a16="http://schemas.microsoft.com/office/drawing/2014/main" id="{086F415D-CAE1-4120-93F8-63F0E9BFE5BC}"/>
                  </a:ext>
                </a:extLst>
              </p:cNvPr>
              <p:cNvSpPr>
                <a:spLocks noChangeArrowheads="1"/>
              </p:cNvSpPr>
              <p:nvPr/>
            </p:nvSpPr>
            <p:spPr bwMode="auto">
              <a:xfrm>
                <a:off x="3241" y="2436"/>
                <a:ext cx="1057" cy="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24">
                <a:extLst>
                  <a:ext uri="{FF2B5EF4-FFF2-40B4-BE49-F238E27FC236}">
                    <a16:creationId xmlns:a16="http://schemas.microsoft.com/office/drawing/2014/main" id="{0925E964-E1C9-4ECD-AD6D-4D034F6B6064}"/>
                  </a:ext>
                </a:extLst>
              </p:cNvPr>
              <p:cNvSpPr>
                <a:spLocks noChangeArrowheads="1"/>
              </p:cNvSpPr>
              <p:nvPr/>
            </p:nvSpPr>
            <p:spPr bwMode="auto">
              <a:xfrm>
                <a:off x="4298" y="2436"/>
                <a:ext cx="1107" cy="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25">
                <a:extLst>
                  <a:ext uri="{FF2B5EF4-FFF2-40B4-BE49-F238E27FC236}">
                    <a16:creationId xmlns:a16="http://schemas.microsoft.com/office/drawing/2014/main" id="{D0CDD1C3-A5FC-4E18-9A5D-81B289445A47}"/>
                  </a:ext>
                </a:extLst>
              </p:cNvPr>
              <p:cNvSpPr>
                <a:spLocks noChangeArrowheads="1"/>
              </p:cNvSpPr>
              <p:nvPr/>
            </p:nvSpPr>
            <p:spPr bwMode="auto">
              <a:xfrm>
                <a:off x="675" y="2675"/>
                <a:ext cx="780" cy="239"/>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26">
                <a:extLst>
                  <a:ext uri="{FF2B5EF4-FFF2-40B4-BE49-F238E27FC236}">
                    <a16:creationId xmlns:a16="http://schemas.microsoft.com/office/drawing/2014/main" id="{EA49838F-941F-4026-BDD6-21488FBCC09C}"/>
                  </a:ext>
                </a:extLst>
              </p:cNvPr>
              <p:cNvSpPr>
                <a:spLocks noChangeArrowheads="1"/>
              </p:cNvSpPr>
              <p:nvPr/>
            </p:nvSpPr>
            <p:spPr bwMode="auto">
              <a:xfrm>
                <a:off x="1455" y="2675"/>
                <a:ext cx="560" cy="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27">
                <a:extLst>
                  <a:ext uri="{FF2B5EF4-FFF2-40B4-BE49-F238E27FC236}">
                    <a16:creationId xmlns:a16="http://schemas.microsoft.com/office/drawing/2014/main" id="{D6AC5B64-9E76-4CA3-8D42-48430FCDF265}"/>
                  </a:ext>
                </a:extLst>
              </p:cNvPr>
              <p:cNvSpPr>
                <a:spLocks noChangeArrowheads="1"/>
              </p:cNvSpPr>
              <p:nvPr/>
            </p:nvSpPr>
            <p:spPr bwMode="auto">
              <a:xfrm>
                <a:off x="2015" y="2675"/>
                <a:ext cx="560" cy="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28">
                <a:extLst>
                  <a:ext uri="{FF2B5EF4-FFF2-40B4-BE49-F238E27FC236}">
                    <a16:creationId xmlns:a16="http://schemas.microsoft.com/office/drawing/2014/main" id="{72017205-FF58-4FA8-9A5B-9E15FAF94DE9}"/>
                  </a:ext>
                </a:extLst>
              </p:cNvPr>
              <p:cNvSpPr>
                <a:spLocks noChangeArrowheads="1"/>
              </p:cNvSpPr>
              <p:nvPr/>
            </p:nvSpPr>
            <p:spPr bwMode="auto">
              <a:xfrm>
                <a:off x="2575" y="2675"/>
                <a:ext cx="666" cy="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29">
                <a:extLst>
                  <a:ext uri="{FF2B5EF4-FFF2-40B4-BE49-F238E27FC236}">
                    <a16:creationId xmlns:a16="http://schemas.microsoft.com/office/drawing/2014/main" id="{E2C09BF8-C73B-4A80-ABAD-9D6EBB30518F}"/>
                  </a:ext>
                </a:extLst>
              </p:cNvPr>
              <p:cNvSpPr>
                <a:spLocks noChangeArrowheads="1"/>
              </p:cNvSpPr>
              <p:nvPr/>
            </p:nvSpPr>
            <p:spPr bwMode="auto">
              <a:xfrm>
                <a:off x="3241" y="2675"/>
                <a:ext cx="1057" cy="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30">
                <a:extLst>
                  <a:ext uri="{FF2B5EF4-FFF2-40B4-BE49-F238E27FC236}">
                    <a16:creationId xmlns:a16="http://schemas.microsoft.com/office/drawing/2014/main" id="{0DA278B0-FC02-4CF8-897D-3F717FD8C83B}"/>
                  </a:ext>
                </a:extLst>
              </p:cNvPr>
              <p:cNvSpPr>
                <a:spLocks noChangeArrowheads="1"/>
              </p:cNvSpPr>
              <p:nvPr/>
            </p:nvSpPr>
            <p:spPr bwMode="auto">
              <a:xfrm>
                <a:off x="4298" y="2675"/>
                <a:ext cx="1107" cy="2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31">
                <a:extLst>
                  <a:ext uri="{FF2B5EF4-FFF2-40B4-BE49-F238E27FC236}">
                    <a16:creationId xmlns:a16="http://schemas.microsoft.com/office/drawing/2014/main" id="{6F766D94-867B-46EA-B822-A71537263957}"/>
                  </a:ext>
                </a:extLst>
              </p:cNvPr>
              <p:cNvSpPr>
                <a:spLocks noChangeArrowheads="1"/>
              </p:cNvSpPr>
              <p:nvPr/>
            </p:nvSpPr>
            <p:spPr bwMode="auto">
              <a:xfrm>
                <a:off x="675" y="2914"/>
                <a:ext cx="780" cy="201"/>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5" name="Rectangle 32">
                <a:extLst>
                  <a:ext uri="{FF2B5EF4-FFF2-40B4-BE49-F238E27FC236}">
                    <a16:creationId xmlns:a16="http://schemas.microsoft.com/office/drawing/2014/main" id="{DFE0F6C5-9D21-4696-9D51-C4CD2D28EAEC}"/>
                  </a:ext>
                </a:extLst>
              </p:cNvPr>
              <p:cNvSpPr>
                <a:spLocks noChangeArrowheads="1"/>
              </p:cNvSpPr>
              <p:nvPr/>
            </p:nvSpPr>
            <p:spPr bwMode="auto">
              <a:xfrm>
                <a:off x="1455" y="2914"/>
                <a:ext cx="560"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33">
                <a:extLst>
                  <a:ext uri="{FF2B5EF4-FFF2-40B4-BE49-F238E27FC236}">
                    <a16:creationId xmlns:a16="http://schemas.microsoft.com/office/drawing/2014/main" id="{6DD5A83C-5607-4D16-8B9E-E38A62B625B7}"/>
                  </a:ext>
                </a:extLst>
              </p:cNvPr>
              <p:cNvSpPr>
                <a:spLocks noChangeArrowheads="1"/>
              </p:cNvSpPr>
              <p:nvPr/>
            </p:nvSpPr>
            <p:spPr bwMode="auto">
              <a:xfrm>
                <a:off x="2015" y="2914"/>
                <a:ext cx="560"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34">
                <a:extLst>
                  <a:ext uri="{FF2B5EF4-FFF2-40B4-BE49-F238E27FC236}">
                    <a16:creationId xmlns:a16="http://schemas.microsoft.com/office/drawing/2014/main" id="{C85C0379-4FD1-4A3F-8AFC-3F160C1C4CCF}"/>
                  </a:ext>
                </a:extLst>
              </p:cNvPr>
              <p:cNvSpPr>
                <a:spLocks noChangeArrowheads="1"/>
              </p:cNvSpPr>
              <p:nvPr/>
            </p:nvSpPr>
            <p:spPr bwMode="auto">
              <a:xfrm>
                <a:off x="2575" y="2914"/>
                <a:ext cx="666"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35">
                <a:extLst>
                  <a:ext uri="{FF2B5EF4-FFF2-40B4-BE49-F238E27FC236}">
                    <a16:creationId xmlns:a16="http://schemas.microsoft.com/office/drawing/2014/main" id="{C74B90D7-04F4-496F-9C21-9FD429F5971F}"/>
                  </a:ext>
                </a:extLst>
              </p:cNvPr>
              <p:cNvSpPr>
                <a:spLocks noChangeArrowheads="1"/>
              </p:cNvSpPr>
              <p:nvPr/>
            </p:nvSpPr>
            <p:spPr bwMode="auto">
              <a:xfrm>
                <a:off x="3241" y="2914"/>
                <a:ext cx="1057"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36">
                <a:extLst>
                  <a:ext uri="{FF2B5EF4-FFF2-40B4-BE49-F238E27FC236}">
                    <a16:creationId xmlns:a16="http://schemas.microsoft.com/office/drawing/2014/main" id="{FC86B8E6-B204-41D9-9ECC-07CD8C7E79A7}"/>
                  </a:ext>
                </a:extLst>
              </p:cNvPr>
              <p:cNvSpPr>
                <a:spLocks noChangeArrowheads="1"/>
              </p:cNvSpPr>
              <p:nvPr/>
            </p:nvSpPr>
            <p:spPr bwMode="auto">
              <a:xfrm>
                <a:off x="4298" y="2914"/>
                <a:ext cx="1107" cy="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37">
                <a:extLst>
                  <a:ext uri="{FF2B5EF4-FFF2-40B4-BE49-F238E27FC236}">
                    <a16:creationId xmlns:a16="http://schemas.microsoft.com/office/drawing/2014/main" id="{4E70D311-360D-4139-A30A-CBA744E94469}"/>
                  </a:ext>
                </a:extLst>
              </p:cNvPr>
              <p:cNvSpPr>
                <a:spLocks noChangeShapeType="1"/>
              </p:cNvSpPr>
              <p:nvPr/>
            </p:nvSpPr>
            <p:spPr bwMode="auto">
              <a:xfrm>
                <a:off x="1455" y="1851"/>
                <a:ext cx="0" cy="384"/>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38">
                <a:extLst>
                  <a:ext uri="{FF2B5EF4-FFF2-40B4-BE49-F238E27FC236}">
                    <a16:creationId xmlns:a16="http://schemas.microsoft.com/office/drawing/2014/main" id="{B0C36240-1026-4152-8090-33A6D37AD11C}"/>
                  </a:ext>
                </a:extLst>
              </p:cNvPr>
              <p:cNvSpPr>
                <a:spLocks noChangeShapeType="1"/>
              </p:cNvSpPr>
              <p:nvPr/>
            </p:nvSpPr>
            <p:spPr bwMode="auto">
              <a:xfrm>
                <a:off x="1455" y="2235"/>
                <a:ext cx="0" cy="883"/>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39">
                <a:extLst>
                  <a:ext uri="{FF2B5EF4-FFF2-40B4-BE49-F238E27FC236}">
                    <a16:creationId xmlns:a16="http://schemas.microsoft.com/office/drawing/2014/main" id="{4398B252-D8B6-465C-B1A0-1FE3F19BDD8B}"/>
                  </a:ext>
                </a:extLst>
              </p:cNvPr>
              <p:cNvSpPr>
                <a:spLocks noChangeShapeType="1"/>
              </p:cNvSpPr>
              <p:nvPr/>
            </p:nvSpPr>
            <p:spPr bwMode="auto">
              <a:xfrm>
                <a:off x="2015" y="1998"/>
                <a:ext cx="0" cy="112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40">
                <a:extLst>
                  <a:ext uri="{FF2B5EF4-FFF2-40B4-BE49-F238E27FC236}">
                    <a16:creationId xmlns:a16="http://schemas.microsoft.com/office/drawing/2014/main" id="{E83945EB-C4F9-4F4A-8D42-E7B4B1A09D39}"/>
                  </a:ext>
                </a:extLst>
              </p:cNvPr>
              <p:cNvSpPr>
                <a:spLocks noChangeShapeType="1"/>
              </p:cNvSpPr>
              <p:nvPr/>
            </p:nvSpPr>
            <p:spPr bwMode="auto">
              <a:xfrm>
                <a:off x="2575" y="1851"/>
                <a:ext cx="0" cy="1267"/>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41">
                <a:extLst>
                  <a:ext uri="{FF2B5EF4-FFF2-40B4-BE49-F238E27FC236}">
                    <a16:creationId xmlns:a16="http://schemas.microsoft.com/office/drawing/2014/main" id="{B0C02682-8CEE-4E94-BD8E-62DC20B18B2D}"/>
                  </a:ext>
                </a:extLst>
              </p:cNvPr>
              <p:cNvSpPr>
                <a:spLocks noChangeShapeType="1"/>
              </p:cNvSpPr>
              <p:nvPr/>
            </p:nvSpPr>
            <p:spPr bwMode="auto">
              <a:xfrm>
                <a:off x="3241" y="1998"/>
                <a:ext cx="0" cy="112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Line 42">
                <a:extLst>
                  <a:ext uri="{FF2B5EF4-FFF2-40B4-BE49-F238E27FC236}">
                    <a16:creationId xmlns:a16="http://schemas.microsoft.com/office/drawing/2014/main" id="{E47929DD-85AD-4D13-8485-9F14C1878020}"/>
                  </a:ext>
                </a:extLst>
              </p:cNvPr>
              <p:cNvSpPr>
                <a:spLocks noChangeShapeType="1"/>
              </p:cNvSpPr>
              <p:nvPr/>
            </p:nvSpPr>
            <p:spPr bwMode="auto">
              <a:xfrm>
                <a:off x="4360" y="1998"/>
                <a:ext cx="0" cy="112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43">
                <a:extLst>
                  <a:ext uri="{FF2B5EF4-FFF2-40B4-BE49-F238E27FC236}">
                    <a16:creationId xmlns:a16="http://schemas.microsoft.com/office/drawing/2014/main" id="{8E6B51EB-D45F-4EB0-964E-CE9502DB3DB9}"/>
                  </a:ext>
                </a:extLst>
              </p:cNvPr>
              <p:cNvSpPr>
                <a:spLocks noChangeShapeType="1"/>
              </p:cNvSpPr>
              <p:nvPr/>
            </p:nvSpPr>
            <p:spPr bwMode="auto">
              <a:xfrm>
                <a:off x="1452" y="2001"/>
                <a:ext cx="1123" cy="0"/>
              </a:xfrm>
              <a:prstGeom prst="line">
                <a:avLst/>
              </a:prstGeom>
              <a:noFill/>
              <a:ln w="11113" cap="flat">
                <a:solidFill>
                  <a:srgbClr val="1F497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Line 44">
                <a:extLst>
                  <a:ext uri="{FF2B5EF4-FFF2-40B4-BE49-F238E27FC236}">
                    <a16:creationId xmlns:a16="http://schemas.microsoft.com/office/drawing/2014/main" id="{2E2307F7-FB4E-4404-B19E-13A7E3D2A05D}"/>
                  </a:ext>
                </a:extLst>
              </p:cNvPr>
              <p:cNvSpPr>
                <a:spLocks noChangeShapeType="1"/>
              </p:cNvSpPr>
              <p:nvPr/>
            </p:nvSpPr>
            <p:spPr bwMode="auto">
              <a:xfrm>
                <a:off x="2575" y="2001"/>
                <a:ext cx="666" cy="0"/>
              </a:xfrm>
              <a:prstGeom prst="line">
                <a:avLst/>
              </a:prstGeom>
              <a:noFill/>
              <a:ln w="11113" cap="flat">
                <a:solidFill>
                  <a:srgbClr val="00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45">
                <a:extLst>
                  <a:ext uri="{FF2B5EF4-FFF2-40B4-BE49-F238E27FC236}">
                    <a16:creationId xmlns:a16="http://schemas.microsoft.com/office/drawing/2014/main" id="{02DEB9B8-F23B-41FF-95F5-4C337EC7DFF2}"/>
                  </a:ext>
                </a:extLst>
              </p:cNvPr>
              <p:cNvSpPr>
                <a:spLocks noChangeShapeType="1"/>
              </p:cNvSpPr>
              <p:nvPr/>
            </p:nvSpPr>
            <p:spPr bwMode="auto">
              <a:xfrm>
                <a:off x="3241" y="2001"/>
                <a:ext cx="2167"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Line 46">
                <a:extLst>
                  <a:ext uri="{FF2B5EF4-FFF2-40B4-BE49-F238E27FC236}">
                    <a16:creationId xmlns:a16="http://schemas.microsoft.com/office/drawing/2014/main" id="{1B287F1B-B4A9-4E79-8F42-1122D497C5B9}"/>
                  </a:ext>
                </a:extLst>
              </p:cNvPr>
              <p:cNvSpPr>
                <a:spLocks noChangeShapeType="1"/>
              </p:cNvSpPr>
              <p:nvPr/>
            </p:nvSpPr>
            <p:spPr bwMode="auto">
              <a:xfrm>
                <a:off x="671" y="2235"/>
                <a:ext cx="784"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47">
                <a:extLst>
                  <a:ext uri="{FF2B5EF4-FFF2-40B4-BE49-F238E27FC236}">
                    <a16:creationId xmlns:a16="http://schemas.microsoft.com/office/drawing/2014/main" id="{374083A1-0104-43B2-A914-3667DE43E1CE}"/>
                  </a:ext>
                </a:extLst>
              </p:cNvPr>
              <p:cNvSpPr>
                <a:spLocks noChangeShapeType="1"/>
              </p:cNvSpPr>
              <p:nvPr/>
            </p:nvSpPr>
            <p:spPr bwMode="auto">
              <a:xfrm>
                <a:off x="1455" y="2235"/>
                <a:ext cx="3953"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48">
                <a:extLst>
                  <a:ext uri="{FF2B5EF4-FFF2-40B4-BE49-F238E27FC236}">
                    <a16:creationId xmlns:a16="http://schemas.microsoft.com/office/drawing/2014/main" id="{47F4ED99-0C79-4B49-A834-957639304E3F}"/>
                  </a:ext>
                </a:extLst>
              </p:cNvPr>
              <p:cNvSpPr>
                <a:spLocks noChangeShapeType="1"/>
              </p:cNvSpPr>
              <p:nvPr/>
            </p:nvSpPr>
            <p:spPr bwMode="auto">
              <a:xfrm>
                <a:off x="671" y="2436"/>
                <a:ext cx="784"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49">
                <a:extLst>
                  <a:ext uri="{FF2B5EF4-FFF2-40B4-BE49-F238E27FC236}">
                    <a16:creationId xmlns:a16="http://schemas.microsoft.com/office/drawing/2014/main" id="{AE22D354-423D-405B-AF40-F63548D7F520}"/>
                  </a:ext>
                </a:extLst>
              </p:cNvPr>
              <p:cNvSpPr>
                <a:spLocks noChangeShapeType="1"/>
              </p:cNvSpPr>
              <p:nvPr/>
            </p:nvSpPr>
            <p:spPr bwMode="auto">
              <a:xfrm>
                <a:off x="1455" y="2436"/>
                <a:ext cx="3953"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50">
                <a:extLst>
                  <a:ext uri="{FF2B5EF4-FFF2-40B4-BE49-F238E27FC236}">
                    <a16:creationId xmlns:a16="http://schemas.microsoft.com/office/drawing/2014/main" id="{15352BE8-D749-4024-97E7-9B4865D56ED5}"/>
                  </a:ext>
                </a:extLst>
              </p:cNvPr>
              <p:cNvSpPr>
                <a:spLocks noChangeShapeType="1"/>
              </p:cNvSpPr>
              <p:nvPr/>
            </p:nvSpPr>
            <p:spPr bwMode="auto">
              <a:xfrm>
                <a:off x="671" y="2675"/>
                <a:ext cx="784"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51">
                <a:extLst>
                  <a:ext uri="{FF2B5EF4-FFF2-40B4-BE49-F238E27FC236}">
                    <a16:creationId xmlns:a16="http://schemas.microsoft.com/office/drawing/2014/main" id="{B57BC5F9-E529-49E0-AE00-62BEB3D71B48}"/>
                  </a:ext>
                </a:extLst>
              </p:cNvPr>
              <p:cNvSpPr>
                <a:spLocks noChangeShapeType="1"/>
              </p:cNvSpPr>
              <p:nvPr/>
            </p:nvSpPr>
            <p:spPr bwMode="auto">
              <a:xfrm>
                <a:off x="1455" y="2675"/>
                <a:ext cx="3953"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52">
                <a:extLst>
                  <a:ext uri="{FF2B5EF4-FFF2-40B4-BE49-F238E27FC236}">
                    <a16:creationId xmlns:a16="http://schemas.microsoft.com/office/drawing/2014/main" id="{750F23BD-277F-4E8B-AEA6-8869CBBDA8F3}"/>
                  </a:ext>
                </a:extLst>
              </p:cNvPr>
              <p:cNvSpPr>
                <a:spLocks noChangeShapeType="1"/>
              </p:cNvSpPr>
              <p:nvPr/>
            </p:nvSpPr>
            <p:spPr bwMode="auto">
              <a:xfrm>
                <a:off x="671" y="2914"/>
                <a:ext cx="784" cy="0"/>
              </a:xfrm>
              <a:prstGeom prst="line">
                <a:avLst/>
              </a:prstGeom>
              <a:noFill/>
              <a:ln w="11113"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53">
                <a:extLst>
                  <a:ext uri="{FF2B5EF4-FFF2-40B4-BE49-F238E27FC236}">
                    <a16:creationId xmlns:a16="http://schemas.microsoft.com/office/drawing/2014/main" id="{7CB49750-DD3E-4494-9251-FE7CD0C3F2CB}"/>
                  </a:ext>
                </a:extLst>
              </p:cNvPr>
              <p:cNvSpPr>
                <a:spLocks noChangeShapeType="1"/>
              </p:cNvSpPr>
              <p:nvPr/>
            </p:nvSpPr>
            <p:spPr bwMode="auto">
              <a:xfrm>
                <a:off x="1455" y="2914"/>
                <a:ext cx="3953"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54">
                <a:extLst>
                  <a:ext uri="{FF2B5EF4-FFF2-40B4-BE49-F238E27FC236}">
                    <a16:creationId xmlns:a16="http://schemas.microsoft.com/office/drawing/2014/main" id="{841F09A7-E853-4F51-B222-9DBD5D05195E}"/>
                  </a:ext>
                </a:extLst>
              </p:cNvPr>
              <p:cNvSpPr>
                <a:spLocks noChangeShapeType="1"/>
              </p:cNvSpPr>
              <p:nvPr/>
            </p:nvSpPr>
            <p:spPr bwMode="auto">
              <a:xfrm>
                <a:off x="675" y="1851"/>
                <a:ext cx="0" cy="1267"/>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55">
                <a:extLst>
                  <a:ext uri="{FF2B5EF4-FFF2-40B4-BE49-F238E27FC236}">
                    <a16:creationId xmlns:a16="http://schemas.microsoft.com/office/drawing/2014/main" id="{CEAE5502-7E3C-4204-8507-707641C7DB19}"/>
                  </a:ext>
                </a:extLst>
              </p:cNvPr>
              <p:cNvSpPr>
                <a:spLocks noChangeShapeType="1"/>
              </p:cNvSpPr>
              <p:nvPr/>
            </p:nvSpPr>
            <p:spPr bwMode="auto">
              <a:xfrm>
                <a:off x="5405" y="1851"/>
                <a:ext cx="0" cy="1267"/>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56">
                <a:extLst>
                  <a:ext uri="{FF2B5EF4-FFF2-40B4-BE49-F238E27FC236}">
                    <a16:creationId xmlns:a16="http://schemas.microsoft.com/office/drawing/2014/main" id="{753D6FD4-211D-4840-89CD-9A5061BB1863}"/>
                  </a:ext>
                </a:extLst>
              </p:cNvPr>
              <p:cNvSpPr>
                <a:spLocks noChangeShapeType="1"/>
              </p:cNvSpPr>
              <p:nvPr/>
            </p:nvSpPr>
            <p:spPr bwMode="auto">
              <a:xfrm>
                <a:off x="671" y="1855"/>
                <a:ext cx="784"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57">
                <a:extLst>
                  <a:ext uri="{FF2B5EF4-FFF2-40B4-BE49-F238E27FC236}">
                    <a16:creationId xmlns:a16="http://schemas.microsoft.com/office/drawing/2014/main" id="{20570EEA-6C3F-4F32-AB62-FDD463929534}"/>
                  </a:ext>
                </a:extLst>
              </p:cNvPr>
              <p:cNvSpPr>
                <a:spLocks noChangeShapeType="1"/>
              </p:cNvSpPr>
              <p:nvPr/>
            </p:nvSpPr>
            <p:spPr bwMode="auto">
              <a:xfrm>
                <a:off x="1455" y="1855"/>
                <a:ext cx="1120" cy="0"/>
              </a:xfrm>
              <a:prstGeom prst="line">
                <a:avLst/>
              </a:prstGeom>
              <a:noFill/>
              <a:ln w="11113" cap="flat">
                <a:solidFill>
                  <a:srgbClr val="00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58">
                <a:extLst>
                  <a:ext uri="{FF2B5EF4-FFF2-40B4-BE49-F238E27FC236}">
                    <a16:creationId xmlns:a16="http://schemas.microsoft.com/office/drawing/2014/main" id="{F44065B4-48C6-4390-B039-12B5798BD46C}"/>
                  </a:ext>
                </a:extLst>
              </p:cNvPr>
              <p:cNvSpPr>
                <a:spLocks noChangeShapeType="1"/>
              </p:cNvSpPr>
              <p:nvPr/>
            </p:nvSpPr>
            <p:spPr bwMode="auto">
              <a:xfrm>
                <a:off x="2575" y="1855"/>
                <a:ext cx="2833"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59">
                <a:extLst>
                  <a:ext uri="{FF2B5EF4-FFF2-40B4-BE49-F238E27FC236}">
                    <a16:creationId xmlns:a16="http://schemas.microsoft.com/office/drawing/2014/main" id="{318A5E33-F5EF-4D00-A65A-8BF33D09DB1D}"/>
                  </a:ext>
                </a:extLst>
              </p:cNvPr>
              <p:cNvSpPr>
                <a:spLocks noChangeShapeType="1"/>
              </p:cNvSpPr>
              <p:nvPr/>
            </p:nvSpPr>
            <p:spPr bwMode="auto">
              <a:xfrm>
                <a:off x="671" y="3115"/>
                <a:ext cx="4737" cy="0"/>
              </a:xfrm>
              <a:prstGeom prst="line">
                <a:avLst/>
              </a:prstGeom>
              <a:noFill/>
              <a:ln w="11113" cap="flat">
                <a:solidFill>
                  <a:srgbClr val="3333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60">
                <a:extLst>
                  <a:ext uri="{FF2B5EF4-FFF2-40B4-BE49-F238E27FC236}">
                    <a16:creationId xmlns:a16="http://schemas.microsoft.com/office/drawing/2014/main" id="{30D70843-E7C2-4045-9C19-56B9EEECEB84}"/>
                  </a:ext>
                </a:extLst>
              </p:cNvPr>
              <p:cNvSpPr>
                <a:spLocks noChangeArrowheads="1"/>
              </p:cNvSpPr>
              <p:nvPr/>
            </p:nvSpPr>
            <p:spPr bwMode="auto">
              <a:xfrm>
                <a:off x="907" y="1983"/>
                <a:ext cx="31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rPr>
                  <a:t>都府県</a:t>
                </a:r>
                <a:endParaRPr kumimoji="0" lang="ja-JP" altLang="ja-JP" sz="1800" b="0" i="0" u="none" strike="noStrike" cap="none" normalizeH="0" baseline="0" dirty="0">
                  <a:ln>
                    <a:noFill/>
                  </a:ln>
                  <a:solidFill>
                    <a:schemeClr val="tx1"/>
                  </a:solidFill>
                  <a:effectLst/>
                </a:endParaRPr>
              </a:p>
            </p:txBody>
          </p:sp>
          <p:sp>
            <p:nvSpPr>
              <p:cNvPr id="84" name="Rectangle 61">
                <a:extLst>
                  <a:ext uri="{FF2B5EF4-FFF2-40B4-BE49-F238E27FC236}">
                    <a16:creationId xmlns:a16="http://schemas.microsoft.com/office/drawing/2014/main" id="{390618BA-63BF-4C46-99E6-1B61646C3208}"/>
                  </a:ext>
                </a:extLst>
              </p:cNvPr>
              <p:cNvSpPr>
                <a:spLocks noChangeArrowheads="1"/>
              </p:cNvSpPr>
              <p:nvPr/>
            </p:nvSpPr>
            <p:spPr bwMode="auto">
              <a:xfrm>
                <a:off x="1818" y="1866"/>
                <a:ext cx="42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住宅全般</a:t>
                </a:r>
                <a:endParaRPr kumimoji="0" lang="ja-JP" altLang="ja-JP" sz="1800" b="0" i="0" u="none" strike="noStrike" cap="none" normalizeH="0" baseline="0">
                  <a:ln>
                    <a:noFill/>
                  </a:ln>
                  <a:solidFill>
                    <a:schemeClr val="tx1"/>
                  </a:solidFill>
                  <a:effectLst/>
                </a:endParaRPr>
              </a:p>
            </p:txBody>
          </p:sp>
          <p:sp>
            <p:nvSpPr>
              <p:cNvPr id="85" name="Rectangle 62">
                <a:extLst>
                  <a:ext uri="{FF2B5EF4-FFF2-40B4-BE49-F238E27FC236}">
                    <a16:creationId xmlns:a16="http://schemas.microsoft.com/office/drawing/2014/main" id="{DC45E4AC-0AF5-4008-85DB-5A6A183BAA87}"/>
                  </a:ext>
                </a:extLst>
              </p:cNvPr>
              <p:cNvSpPr>
                <a:spLocks noChangeArrowheads="1"/>
              </p:cNvSpPr>
              <p:nvPr/>
            </p:nvSpPr>
            <p:spPr bwMode="auto">
              <a:xfrm>
                <a:off x="3744" y="1866"/>
                <a:ext cx="52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木造住宅等</a:t>
                </a:r>
                <a:endParaRPr kumimoji="0" lang="ja-JP" altLang="ja-JP" sz="1800" b="0" i="0" u="none" strike="noStrike" cap="none" normalizeH="0" baseline="0">
                  <a:ln>
                    <a:noFill/>
                  </a:ln>
                  <a:solidFill>
                    <a:schemeClr val="tx1"/>
                  </a:solidFill>
                  <a:effectLst/>
                </a:endParaRPr>
              </a:p>
            </p:txBody>
          </p:sp>
          <p:sp>
            <p:nvSpPr>
              <p:cNvPr id="86" name="Rectangle 63">
                <a:extLst>
                  <a:ext uri="{FF2B5EF4-FFF2-40B4-BE49-F238E27FC236}">
                    <a16:creationId xmlns:a16="http://schemas.microsoft.com/office/drawing/2014/main" id="{58030D6A-AAC9-4C25-A6C0-90D2E070CB8C}"/>
                  </a:ext>
                </a:extLst>
              </p:cNvPr>
              <p:cNvSpPr>
                <a:spLocks noChangeArrowheads="1"/>
              </p:cNvSpPr>
              <p:nvPr/>
            </p:nvSpPr>
            <p:spPr bwMode="auto">
              <a:xfrm>
                <a:off x="1636" y="2058"/>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戸数</a:t>
                </a:r>
                <a:endParaRPr kumimoji="0" lang="ja-JP" altLang="ja-JP" sz="1800" b="0" i="0" u="none" strike="noStrike" cap="none" normalizeH="0" baseline="0">
                  <a:ln>
                    <a:noFill/>
                  </a:ln>
                  <a:solidFill>
                    <a:schemeClr val="tx1"/>
                  </a:solidFill>
                  <a:effectLst/>
                </a:endParaRPr>
              </a:p>
            </p:txBody>
          </p:sp>
          <p:sp>
            <p:nvSpPr>
              <p:cNvPr id="87" name="Rectangle 64">
                <a:extLst>
                  <a:ext uri="{FF2B5EF4-FFF2-40B4-BE49-F238E27FC236}">
                    <a16:creationId xmlns:a16="http://schemas.microsoft.com/office/drawing/2014/main" id="{F1F97B48-419F-40B4-94E9-0748B2DC1115}"/>
                  </a:ext>
                </a:extLst>
              </p:cNvPr>
              <p:cNvSpPr>
                <a:spLocks noChangeArrowheads="1"/>
              </p:cNvSpPr>
              <p:nvPr/>
            </p:nvSpPr>
            <p:spPr bwMode="auto">
              <a:xfrm>
                <a:off x="2097" y="2058"/>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耐震化率</a:t>
                </a:r>
                <a:endParaRPr kumimoji="0" lang="ja-JP" altLang="ja-JP" sz="1800" b="0" i="0" u="none" strike="noStrike" cap="none" normalizeH="0" baseline="0">
                  <a:ln>
                    <a:noFill/>
                  </a:ln>
                  <a:solidFill>
                    <a:schemeClr val="tx1"/>
                  </a:solidFill>
                  <a:effectLst/>
                </a:endParaRPr>
              </a:p>
            </p:txBody>
          </p:sp>
          <p:sp>
            <p:nvSpPr>
              <p:cNvPr id="88" name="Rectangle 65">
                <a:extLst>
                  <a:ext uri="{FF2B5EF4-FFF2-40B4-BE49-F238E27FC236}">
                    <a16:creationId xmlns:a16="http://schemas.microsoft.com/office/drawing/2014/main" id="{FA9C00DF-A5D4-4D63-981F-967322F3335E}"/>
                  </a:ext>
                </a:extLst>
              </p:cNvPr>
              <p:cNvSpPr>
                <a:spLocks noChangeArrowheads="1"/>
              </p:cNvSpPr>
              <p:nvPr/>
            </p:nvSpPr>
            <p:spPr bwMode="auto">
              <a:xfrm>
                <a:off x="2813" y="2058"/>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戸数</a:t>
                </a:r>
                <a:endParaRPr kumimoji="0" lang="ja-JP" altLang="ja-JP" sz="1800" b="0" i="0" u="none" strike="noStrike" cap="none" normalizeH="0" baseline="0">
                  <a:ln>
                    <a:noFill/>
                  </a:ln>
                  <a:solidFill>
                    <a:schemeClr val="tx1"/>
                  </a:solidFill>
                  <a:effectLst/>
                </a:endParaRPr>
              </a:p>
            </p:txBody>
          </p:sp>
          <p:sp>
            <p:nvSpPr>
              <p:cNvPr id="89" name="Rectangle 66">
                <a:extLst>
                  <a:ext uri="{FF2B5EF4-FFF2-40B4-BE49-F238E27FC236}">
                    <a16:creationId xmlns:a16="http://schemas.microsoft.com/office/drawing/2014/main" id="{2BFEF610-576F-4206-86D0-74A800964321}"/>
                  </a:ext>
                </a:extLst>
              </p:cNvPr>
              <p:cNvSpPr>
                <a:spLocks noChangeArrowheads="1"/>
              </p:cNvSpPr>
              <p:nvPr/>
            </p:nvSpPr>
            <p:spPr bwMode="auto">
              <a:xfrm>
                <a:off x="3572" y="2058"/>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耐震化率</a:t>
                </a:r>
                <a:endParaRPr kumimoji="0" lang="ja-JP" altLang="ja-JP" sz="1800" b="0" i="0" u="none" strike="noStrike" cap="none" normalizeH="0" baseline="0">
                  <a:ln>
                    <a:noFill/>
                  </a:ln>
                  <a:solidFill>
                    <a:schemeClr val="tx1"/>
                  </a:solidFill>
                  <a:effectLst/>
                </a:endParaRPr>
              </a:p>
            </p:txBody>
          </p:sp>
          <p:sp>
            <p:nvSpPr>
              <p:cNvPr id="90" name="Rectangle 67">
                <a:extLst>
                  <a:ext uri="{FF2B5EF4-FFF2-40B4-BE49-F238E27FC236}">
                    <a16:creationId xmlns:a16="http://schemas.microsoft.com/office/drawing/2014/main" id="{5A853C09-1ECA-430D-A752-6756B8DF9486}"/>
                  </a:ext>
                </a:extLst>
              </p:cNvPr>
              <p:cNvSpPr>
                <a:spLocks noChangeArrowheads="1"/>
              </p:cNvSpPr>
              <p:nvPr/>
            </p:nvSpPr>
            <p:spPr bwMode="auto">
              <a:xfrm>
                <a:off x="4422" y="1999"/>
                <a:ext cx="93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耐震性が不十分な戸数</a:t>
                </a:r>
                <a:endParaRPr kumimoji="0" lang="ja-JP" altLang="ja-JP" sz="1800" b="0" i="0" u="none" strike="noStrike" cap="none" normalizeH="0" baseline="0" dirty="0">
                  <a:ln>
                    <a:noFill/>
                  </a:ln>
                  <a:solidFill>
                    <a:schemeClr val="tx1"/>
                  </a:solidFill>
                  <a:effectLst/>
                </a:endParaRPr>
              </a:p>
            </p:txBody>
          </p:sp>
          <p:sp>
            <p:nvSpPr>
              <p:cNvPr id="91" name="Rectangle 68">
                <a:extLst>
                  <a:ext uri="{FF2B5EF4-FFF2-40B4-BE49-F238E27FC236}">
                    <a16:creationId xmlns:a16="http://schemas.microsoft.com/office/drawing/2014/main" id="{E1BF85B0-545B-496E-AB13-9B727BF06349}"/>
                  </a:ext>
                </a:extLst>
              </p:cNvPr>
              <p:cNvSpPr>
                <a:spLocks noChangeArrowheads="1"/>
              </p:cNvSpPr>
              <p:nvPr/>
            </p:nvSpPr>
            <p:spPr bwMode="auto">
              <a:xfrm>
                <a:off x="4656" y="2114"/>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（推計）</a:t>
                </a:r>
                <a:endParaRPr kumimoji="0" lang="ja-JP" altLang="ja-JP" sz="1800" b="0" i="0" u="none" strike="noStrike" cap="none" normalizeH="0" baseline="0" dirty="0">
                  <a:ln>
                    <a:noFill/>
                  </a:ln>
                  <a:solidFill>
                    <a:schemeClr val="tx1"/>
                  </a:solidFill>
                  <a:effectLst/>
                </a:endParaRPr>
              </a:p>
            </p:txBody>
          </p:sp>
          <p:sp>
            <p:nvSpPr>
              <p:cNvPr id="92" name="Rectangle 69">
                <a:extLst>
                  <a:ext uri="{FF2B5EF4-FFF2-40B4-BE49-F238E27FC236}">
                    <a16:creationId xmlns:a16="http://schemas.microsoft.com/office/drawing/2014/main" id="{1F03AF67-4FBF-40D2-A333-92C60A8172BD}"/>
                  </a:ext>
                </a:extLst>
              </p:cNvPr>
              <p:cNvSpPr>
                <a:spLocks noChangeArrowheads="1"/>
              </p:cNvSpPr>
              <p:nvPr/>
            </p:nvSpPr>
            <p:spPr bwMode="auto">
              <a:xfrm>
                <a:off x="918" y="2233"/>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東京都</a:t>
                </a:r>
                <a:endParaRPr kumimoji="0" lang="ja-JP" altLang="ja-JP" sz="1800" b="0" i="0" u="none" strike="noStrike" cap="none" normalizeH="0" baseline="0">
                  <a:ln>
                    <a:noFill/>
                  </a:ln>
                  <a:solidFill>
                    <a:schemeClr val="tx1"/>
                  </a:solidFill>
                  <a:effectLst/>
                </a:endParaRPr>
              </a:p>
            </p:txBody>
          </p:sp>
          <p:sp>
            <p:nvSpPr>
              <p:cNvPr id="93" name="Rectangle 70">
                <a:extLst>
                  <a:ext uri="{FF2B5EF4-FFF2-40B4-BE49-F238E27FC236}">
                    <a16:creationId xmlns:a16="http://schemas.microsoft.com/office/drawing/2014/main" id="{FF6EDACF-4981-448E-ACF8-E3F91C28932B}"/>
                  </a:ext>
                </a:extLst>
              </p:cNvPr>
              <p:cNvSpPr>
                <a:spLocks noChangeArrowheads="1"/>
              </p:cNvSpPr>
              <p:nvPr/>
            </p:nvSpPr>
            <p:spPr bwMode="auto">
              <a:xfrm>
                <a:off x="861" y="2353"/>
                <a:ext cx="7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94" name="Rectangle 71">
                <a:extLst>
                  <a:ext uri="{FF2B5EF4-FFF2-40B4-BE49-F238E27FC236}">
                    <a16:creationId xmlns:a16="http://schemas.microsoft.com/office/drawing/2014/main" id="{D5E9901B-AA60-4420-9422-D5BDD758A7A3}"/>
                  </a:ext>
                </a:extLst>
              </p:cNvPr>
              <p:cNvSpPr>
                <a:spLocks noChangeArrowheads="1"/>
              </p:cNvSpPr>
              <p:nvPr/>
            </p:nvSpPr>
            <p:spPr bwMode="auto">
              <a:xfrm>
                <a:off x="928" y="2353"/>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R</a:t>
                </a:r>
                <a:endParaRPr kumimoji="0" lang="ja-JP" altLang="ja-JP" sz="1800" b="0" i="0" u="none" strike="noStrike" cap="none" normalizeH="0" baseline="0">
                  <a:ln>
                    <a:noFill/>
                  </a:ln>
                  <a:solidFill>
                    <a:schemeClr val="tx1"/>
                  </a:solidFill>
                  <a:effectLst/>
                </a:endParaRPr>
              </a:p>
            </p:txBody>
          </p:sp>
          <p:sp>
            <p:nvSpPr>
              <p:cNvPr id="95" name="Rectangle 72">
                <a:extLst>
                  <a:ext uri="{FF2B5EF4-FFF2-40B4-BE49-F238E27FC236}">
                    <a16:creationId xmlns:a16="http://schemas.microsoft.com/office/drawing/2014/main" id="{3D5ADBB7-0996-407B-99F0-3FCE907E4ACF}"/>
                  </a:ext>
                </a:extLst>
              </p:cNvPr>
              <p:cNvSpPr>
                <a:spLocks noChangeArrowheads="1"/>
              </p:cNvSpPr>
              <p:nvPr/>
            </p:nvSpPr>
            <p:spPr bwMode="auto">
              <a:xfrm>
                <a:off x="975" y="2353"/>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１年度末</a:t>
                </a:r>
                <a:endParaRPr kumimoji="0" lang="ja-JP" altLang="ja-JP" sz="1800" b="0" i="0" u="none" strike="noStrike" cap="none" normalizeH="0" baseline="0">
                  <a:ln>
                    <a:noFill/>
                  </a:ln>
                  <a:solidFill>
                    <a:schemeClr val="tx1"/>
                  </a:solidFill>
                  <a:effectLst/>
                </a:endParaRPr>
              </a:p>
            </p:txBody>
          </p:sp>
          <p:sp>
            <p:nvSpPr>
              <p:cNvPr id="96" name="Rectangle 73">
                <a:extLst>
                  <a:ext uri="{FF2B5EF4-FFF2-40B4-BE49-F238E27FC236}">
                    <a16:creationId xmlns:a16="http://schemas.microsoft.com/office/drawing/2014/main" id="{2690DC9B-36D1-4A1B-9038-1E5B7316C23F}"/>
                  </a:ext>
                </a:extLst>
              </p:cNvPr>
              <p:cNvSpPr>
                <a:spLocks noChangeArrowheads="1"/>
              </p:cNvSpPr>
              <p:nvPr/>
            </p:nvSpPr>
            <p:spPr bwMode="auto">
              <a:xfrm>
                <a:off x="1246" y="2353"/>
                <a:ext cx="3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97" name="Rectangle 74">
                <a:extLst>
                  <a:ext uri="{FF2B5EF4-FFF2-40B4-BE49-F238E27FC236}">
                    <a16:creationId xmlns:a16="http://schemas.microsoft.com/office/drawing/2014/main" id="{D3704E3D-884C-412D-AB14-7190E71E6F86}"/>
                  </a:ext>
                </a:extLst>
              </p:cNvPr>
              <p:cNvSpPr>
                <a:spLocks noChangeArrowheads="1"/>
              </p:cNvSpPr>
              <p:nvPr/>
            </p:nvSpPr>
            <p:spPr bwMode="auto">
              <a:xfrm>
                <a:off x="1530" y="2276"/>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98" name="Rectangle 75">
                <a:extLst>
                  <a:ext uri="{FF2B5EF4-FFF2-40B4-BE49-F238E27FC236}">
                    <a16:creationId xmlns:a16="http://schemas.microsoft.com/office/drawing/2014/main" id="{EF5759FF-438F-49E3-A05E-BDE24C05FCCF}"/>
                  </a:ext>
                </a:extLst>
              </p:cNvPr>
              <p:cNvSpPr>
                <a:spLocks noChangeArrowheads="1"/>
              </p:cNvSpPr>
              <p:nvPr/>
            </p:nvSpPr>
            <p:spPr bwMode="auto">
              <a:xfrm>
                <a:off x="1629" y="2276"/>
                <a:ext cx="1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690</a:t>
                </a:r>
                <a:endParaRPr kumimoji="0" lang="ja-JP" altLang="ja-JP" sz="1800" b="0" i="0" u="none" strike="noStrike" cap="none" normalizeH="0" baseline="0">
                  <a:ln>
                    <a:noFill/>
                  </a:ln>
                  <a:solidFill>
                    <a:schemeClr val="tx1"/>
                  </a:solidFill>
                  <a:effectLst/>
                </a:endParaRPr>
              </a:p>
            </p:txBody>
          </p:sp>
          <p:sp>
            <p:nvSpPr>
              <p:cNvPr id="99" name="Rectangle 76">
                <a:extLst>
                  <a:ext uri="{FF2B5EF4-FFF2-40B4-BE49-F238E27FC236}">
                    <a16:creationId xmlns:a16="http://schemas.microsoft.com/office/drawing/2014/main" id="{FC9CF8C6-2A01-46D6-BABD-DE0C8BE17143}"/>
                  </a:ext>
                </a:extLst>
              </p:cNvPr>
              <p:cNvSpPr>
                <a:spLocks noChangeArrowheads="1"/>
              </p:cNvSpPr>
              <p:nvPr/>
            </p:nvSpPr>
            <p:spPr bwMode="auto">
              <a:xfrm>
                <a:off x="1816" y="2276"/>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a:ln>
                    <a:noFill/>
                  </a:ln>
                  <a:solidFill>
                    <a:schemeClr val="tx1"/>
                  </a:solidFill>
                  <a:effectLst/>
                </a:endParaRPr>
              </a:p>
            </p:txBody>
          </p:sp>
          <p:sp>
            <p:nvSpPr>
              <p:cNvPr id="100" name="Rectangle 77">
                <a:extLst>
                  <a:ext uri="{FF2B5EF4-FFF2-40B4-BE49-F238E27FC236}">
                    <a16:creationId xmlns:a16="http://schemas.microsoft.com/office/drawing/2014/main" id="{CA118620-E6CB-4AC0-9BA0-C7EC313E8E62}"/>
                  </a:ext>
                </a:extLst>
              </p:cNvPr>
              <p:cNvSpPr>
                <a:spLocks noChangeArrowheads="1"/>
              </p:cNvSpPr>
              <p:nvPr/>
            </p:nvSpPr>
            <p:spPr bwMode="auto">
              <a:xfrm>
                <a:off x="2246" y="2276"/>
                <a:ext cx="3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92.0%</a:t>
                </a:r>
                <a:endParaRPr kumimoji="0" lang="ja-JP" altLang="ja-JP" sz="1800" b="0" i="0" u="none" strike="noStrike" cap="none" normalizeH="0" baseline="0">
                  <a:ln>
                    <a:noFill/>
                  </a:ln>
                  <a:solidFill>
                    <a:schemeClr val="tx1"/>
                  </a:solidFill>
                  <a:effectLst/>
                </a:endParaRPr>
              </a:p>
            </p:txBody>
          </p:sp>
          <p:sp>
            <p:nvSpPr>
              <p:cNvPr id="101" name="Rectangle 78">
                <a:extLst>
                  <a:ext uri="{FF2B5EF4-FFF2-40B4-BE49-F238E27FC236}">
                    <a16:creationId xmlns:a16="http://schemas.microsoft.com/office/drawing/2014/main" id="{23CB3836-667E-4348-94F9-826E5FD26D90}"/>
                  </a:ext>
                </a:extLst>
              </p:cNvPr>
              <p:cNvSpPr>
                <a:spLocks noChangeArrowheads="1"/>
              </p:cNvSpPr>
              <p:nvPr/>
            </p:nvSpPr>
            <p:spPr bwMode="auto">
              <a:xfrm>
                <a:off x="2754" y="2276"/>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02" name="Rectangle 79">
                <a:extLst>
                  <a:ext uri="{FF2B5EF4-FFF2-40B4-BE49-F238E27FC236}">
                    <a16:creationId xmlns:a16="http://schemas.microsoft.com/office/drawing/2014/main" id="{6456CCD1-5AFE-47C8-91F4-D3C571984B9C}"/>
                  </a:ext>
                </a:extLst>
              </p:cNvPr>
              <p:cNvSpPr>
                <a:spLocks noChangeArrowheads="1"/>
              </p:cNvSpPr>
              <p:nvPr/>
            </p:nvSpPr>
            <p:spPr bwMode="auto">
              <a:xfrm>
                <a:off x="2853" y="2276"/>
                <a:ext cx="1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endParaRPr>
              </a:p>
            </p:txBody>
          </p:sp>
          <p:sp>
            <p:nvSpPr>
              <p:cNvPr id="103" name="Rectangle 80">
                <a:extLst>
                  <a:ext uri="{FF2B5EF4-FFF2-40B4-BE49-F238E27FC236}">
                    <a16:creationId xmlns:a16="http://schemas.microsoft.com/office/drawing/2014/main" id="{CA7BCAF6-C3F6-492F-96AA-D9BDB510CE5C}"/>
                  </a:ext>
                </a:extLst>
              </p:cNvPr>
              <p:cNvSpPr>
                <a:spLocks noChangeArrowheads="1"/>
              </p:cNvSpPr>
              <p:nvPr/>
            </p:nvSpPr>
            <p:spPr bwMode="auto">
              <a:xfrm>
                <a:off x="3040" y="2276"/>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a:ln>
                    <a:noFill/>
                  </a:ln>
                  <a:solidFill>
                    <a:schemeClr val="tx1"/>
                  </a:solidFill>
                  <a:effectLst/>
                </a:endParaRPr>
              </a:p>
            </p:txBody>
          </p:sp>
          <p:sp>
            <p:nvSpPr>
              <p:cNvPr id="104" name="Rectangle 81">
                <a:extLst>
                  <a:ext uri="{FF2B5EF4-FFF2-40B4-BE49-F238E27FC236}">
                    <a16:creationId xmlns:a16="http://schemas.microsoft.com/office/drawing/2014/main" id="{578CF13B-442B-49A2-8CC9-E0975BB3D2E5}"/>
                  </a:ext>
                </a:extLst>
              </p:cNvPr>
              <p:cNvSpPr>
                <a:spLocks noChangeArrowheads="1"/>
              </p:cNvSpPr>
              <p:nvPr/>
            </p:nvSpPr>
            <p:spPr bwMode="auto">
              <a:xfrm>
                <a:off x="3285" y="2276"/>
                <a:ext cx="6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木造戸建住宅</a:t>
                </a:r>
                <a:endParaRPr kumimoji="0" lang="ja-JP" altLang="ja-JP" sz="1800" b="0" i="0" u="none" strike="noStrike" cap="none" normalizeH="0" baseline="0">
                  <a:ln>
                    <a:noFill/>
                  </a:ln>
                  <a:solidFill>
                    <a:schemeClr val="tx1"/>
                  </a:solidFill>
                  <a:effectLst/>
                </a:endParaRPr>
              </a:p>
            </p:txBody>
          </p:sp>
          <p:sp>
            <p:nvSpPr>
              <p:cNvPr id="105" name="Rectangle 82">
                <a:extLst>
                  <a:ext uri="{FF2B5EF4-FFF2-40B4-BE49-F238E27FC236}">
                    <a16:creationId xmlns:a16="http://schemas.microsoft.com/office/drawing/2014/main" id="{34044955-A813-40B3-85D3-6CB156942F51}"/>
                  </a:ext>
                </a:extLst>
              </p:cNvPr>
              <p:cNvSpPr>
                <a:spLocks noChangeArrowheads="1"/>
              </p:cNvSpPr>
              <p:nvPr/>
            </p:nvSpPr>
            <p:spPr bwMode="auto">
              <a:xfrm>
                <a:off x="3930" y="2276"/>
                <a:ext cx="3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86.0%</a:t>
                </a:r>
                <a:endParaRPr kumimoji="0" lang="ja-JP" altLang="ja-JP" sz="1800" b="0" i="0" u="none" strike="noStrike" cap="none" normalizeH="0" baseline="0">
                  <a:ln>
                    <a:noFill/>
                  </a:ln>
                  <a:solidFill>
                    <a:schemeClr val="tx1"/>
                  </a:solidFill>
                  <a:effectLst/>
                </a:endParaRPr>
              </a:p>
            </p:txBody>
          </p:sp>
          <p:sp>
            <p:nvSpPr>
              <p:cNvPr id="106" name="Rectangle 83">
                <a:extLst>
                  <a:ext uri="{FF2B5EF4-FFF2-40B4-BE49-F238E27FC236}">
                    <a16:creationId xmlns:a16="http://schemas.microsoft.com/office/drawing/2014/main" id="{5DD4168C-9D31-425C-8A13-2DC70A9BF510}"/>
                  </a:ext>
                </a:extLst>
              </p:cNvPr>
              <p:cNvSpPr>
                <a:spLocks noChangeArrowheads="1"/>
              </p:cNvSpPr>
              <p:nvPr/>
            </p:nvSpPr>
            <p:spPr bwMode="auto">
              <a:xfrm>
                <a:off x="4884" y="2276"/>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07" name="Rectangle 84">
                <a:extLst>
                  <a:ext uri="{FF2B5EF4-FFF2-40B4-BE49-F238E27FC236}">
                    <a16:creationId xmlns:a16="http://schemas.microsoft.com/office/drawing/2014/main" id="{2AE76872-719C-4BD5-8A6D-5451DA262576}"/>
                  </a:ext>
                </a:extLst>
              </p:cNvPr>
              <p:cNvSpPr>
                <a:spLocks noChangeArrowheads="1"/>
              </p:cNvSpPr>
              <p:nvPr/>
            </p:nvSpPr>
            <p:spPr bwMode="auto">
              <a:xfrm>
                <a:off x="4982" y="2276"/>
                <a:ext cx="2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23.1</a:t>
                </a:r>
                <a:endParaRPr kumimoji="0" lang="ja-JP" altLang="ja-JP" sz="1800" b="0" i="0" u="none" strike="noStrike" cap="none" normalizeH="0" baseline="0">
                  <a:ln>
                    <a:noFill/>
                  </a:ln>
                  <a:solidFill>
                    <a:schemeClr val="tx1"/>
                  </a:solidFill>
                  <a:effectLst/>
                </a:endParaRPr>
              </a:p>
            </p:txBody>
          </p:sp>
          <p:sp>
            <p:nvSpPr>
              <p:cNvPr id="108" name="Rectangle 85">
                <a:extLst>
                  <a:ext uri="{FF2B5EF4-FFF2-40B4-BE49-F238E27FC236}">
                    <a16:creationId xmlns:a16="http://schemas.microsoft.com/office/drawing/2014/main" id="{5F64067B-F630-435E-8E36-4CA0F1F9C7C6}"/>
                  </a:ext>
                </a:extLst>
              </p:cNvPr>
              <p:cNvSpPr>
                <a:spLocks noChangeArrowheads="1"/>
              </p:cNvSpPr>
              <p:nvPr/>
            </p:nvSpPr>
            <p:spPr bwMode="auto">
              <a:xfrm>
                <a:off x="5206" y="2276"/>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a:ln>
                    <a:noFill/>
                  </a:ln>
                  <a:solidFill>
                    <a:schemeClr val="tx1"/>
                  </a:solidFill>
                  <a:effectLst/>
                </a:endParaRPr>
              </a:p>
            </p:txBody>
          </p:sp>
          <p:sp>
            <p:nvSpPr>
              <p:cNvPr id="109" name="Rectangle 86">
                <a:extLst>
                  <a:ext uri="{FF2B5EF4-FFF2-40B4-BE49-F238E27FC236}">
                    <a16:creationId xmlns:a16="http://schemas.microsoft.com/office/drawing/2014/main" id="{1A407FA4-65DB-45EF-A935-E7984AA788C6}"/>
                  </a:ext>
                </a:extLst>
              </p:cNvPr>
              <p:cNvSpPr>
                <a:spLocks noChangeArrowheads="1"/>
              </p:cNvSpPr>
              <p:nvPr/>
            </p:nvSpPr>
            <p:spPr bwMode="auto">
              <a:xfrm>
                <a:off x="918" y="2453"/>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静岡県</a:t>
                </a:r>
                <a:endParaRPr kumimoji="0" lang="ja-JP" altLang="ja-JP" sz="1800" b="0" i="0" u="none" strike="noStrike" cap="none" normalizeH="0" baseline="0">
                  <a:ln>
                    <a:noFill/>
                  </a:ln>
                  <a:solidFill>
                    <a:schemeClr val="tx1"/>
                  </a:solidFill>
                  <a:effectLst/>
                </a:endParaRPr>
              </a:p>
            </p:txBody>
          </p:sp>
          <p:sp>
            <p:nvSpPr>
              <p:cNvPr id="110" name="Rectangle 87">
                <a:extLst>
                  <a:ext uri="{FF2B5EF4-FFF2-40B4-BE49-F238E27FC236}">
                    <a16:creationId xmlns:a16="http://schemas.microsoft.com/office/drawing/2014/main" id="{0EB265AF-370E-4A58-ACC1-C3E83FE56909}"/>
                  </a:ext>
                </a:extLst>
              </p:cNvPr>
              <p:cNvSpPr>
                <a:spLocks noChangeArrowheads="1"/>
              </p:cNvSpPr>
              <p:nvPr/>
            </p:nvSpPr>
            <p:spPr bwMode="auto">
              <a:xfrm>
                <a:off x="897" y="2573"/>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111" name="Rectangle 88">
                <a:extLst>
                  <a:ext uri="{FF2B5EF4-FFF2-40B4-BE49-F238E27FC236}">
                    <a16:creationId xmlns:a16="http://schemas.microsoft.com/office/drawing/2014/main" id="{E6B8B2B6-A440-4D28-A120-813536548AF1}"/>
                  </a:ext>
                </a:extLst>
              </p:cNvPr>
              <p:cNvSpPr>
                <a:spLocks noChangeArrowheads="1"/>
              </p:cNvSpPr>
              <p:nvPr/>
            </p:nvSpPr>
            <p:spPr bwMode="auto">
              <a:xfrm>
                <a:off x="965" y="2573"/>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H30</a:t>
                </a:r>
                <a:endParaRPr kumimoji="0" lang="ja-JP" altLang="ja-JP" sz="1800" b="0" i="0" u="none" strike="noStrike" cap="none" normalizeH="0" baseline="0">
                  <a:ln>
                    <a:noFill/>
                  </a:ln>
                  <a:solidFill>
                    <a:schemeClr val="tx1"/>
                  </a:solidFill>
                  <a:effectLst/>
                </a:endParaRPr>
              </a:p>
            </p:txBody>
          </p:sp>
          <p:sp>
            <p:nvSpPr>
              <p:cNvPr id="112" name="Rectangle 89">
                <a:extLst>
                  <a:ext uri="{FF2B5EF4-FFF2-40B4-BE49-F238E27FC236}">
                    <a16:creationId xmlns:a16="http://schemas.microsoft.com/office/drawing/2014/main" id="{23D48373-4958-4F51-ABB2-D98B967AEDC0}"/>
                  </a:ext>
                </a:extLst>
              </p:cNvPr>
              <p:cNvSpPr>
                <a:spLocks noChangeArrowheads="1"/>
              </p:cNvSpPr>
              <p:nvPr/>
            </p:nvSpPr>
            <p:spPr bwMode="auto">
              <a:xfrm>
                <a:off x="1100" y="2573"/>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年）</a:t>
                </a:r>
                <a:endParaRPr kumimoji="0" lang="ja-JP" altLang="ja-JP" sz="1800" b="0" i="0" u="none" strike="noStrike" cap="none" normalizeH="0" baseline="0">
                  <a:ln>
                    <a:noFill/>
                  </a:ln>
                  <a:solidFill>
                    <a:schemeClr val="tx1"/>
                  </a:solidFill>
                  <a:effectLst/>
                </a:endParaRPr>
              </a:p>
            </p:txBody>
          </p:sp>
          <p:sp>
            <p:nvSpPr>
              <p:cNvPr id="113" name="Rectangle 90">
                <a:extLst>
                  <a:ext uri="{FF2B5EF4-FFF2-40B4-BE49-F238E27FC236}">
                    <a16:creationId xmlns:a16="http://schemas.microsoft.com/office/drawing/2014/main" id="{F02BF904-4BEC-48B5-9DAC-E4DCD1311F36}"/>
                  </a:ext>
                </a:extLst>
              </p:cNvPr>
              <p:cNvSpPr>
                <a:spLocks noChangeArrowheads="1"/>
              </p:cNvSpPr>
              <p:nvPr/>
            </p:nvSpPr>
            <p:spPr bwMode="auto">
              <a:xfrm>
                <a:off x="1530" y="2496"/>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14" name="Rectangle 91">
                <a:extLst>
                  <a:ext uri="{FF2B5EF4-FFF2-40B4-BE49-F238E27FC236}">
                    <a16:creationId xmlns:a16="http://schemas.microsoft.com/office/drawing/2014/main" id="{A8EA3AE8-2DD2-4D22-958D-23CE1B27EBBC}"/>
                  </a:ext>
                </a:extLst>
              </p:cNvPr>
              <p:cNvSpPr>
                <a:spLocks noChangeArrowheads="1"/>
              </p:cNvSpPr>
              <p:nvPr/>
            </p:nvSpPr>
            <p:spPr bwMode="auto">
              <a:xfrm>
                <a:off x="1629" y="2496"/>
                <a:ext cx="1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143</a:t>
                </a:r>
                <a:endParaRPr kumimoji="0" lang="ja-JP" altLang="ja-JP" sz="1800" b="0" i="0" u="none" strike="noStrike" cap="none" normalizeH="0" baseline="0" dirty="0">
                  <a:ln>
                    <a:noFill/>
                  </a:ln>
                  <a:solidFill>
                    <a:schemeClr val="tx1"/>
                  </a:solidFill>
                  <a:effectLst/>
                </a:endParaRPr>
              </a:p>
            </p:txBody>
          </p:sp>
          <p:sp>
            <p:nvSpPr>
              <p:cNvPr id="115" name="Rectangle 92">
                <a:extLst>
                  <a:ext uri="{FF2B5EF4-FFF2-40B4-BE49-F238E27FC236}">
                    <a16:creationId xmlns:a16="http://schemas.microsoft.com/office/drawing/2014/main" id="{DC97A66C-0FE1-47D4-BDC9-600C9B3A6E76}"/>
                  </a:ext>
                </a:extLst>
              </p:cNvPr>
              <p:cNvSpPr>
                <a:spLocks noChangeArrowheads="1"/>
              </p:cNvSpPr>
              <p:nvPr/>
            </p:nvSpPr>
            <p:spPr bwMode="auto">
              <a:xfrm>
                <a:off x="1816" y="2496"/>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dirty="0">
                  <a:ln>
                    <a:noFill/>
                  </a:ln>
                  <a:solidFill>
                    <a:schemeClr val="tx1"/>
                  </a:solidFill>
                  <a:effectLst/>
                </a:endParaRPr>
              </a:p>
            </p:txBody>
          </p:sp>
          <p:sp>
            <p:nvSpPr>
              <p:cNvPr id="116" name="Rectangle 93">
                <a:extLst>
                  <a:ext uri="{FF2B5EF4-FFF2-40B4-BE49-F238E27FC236}">
                    <a16:creationId xmlns:a16="http://schemas.microsoft.com/office/drawing/2014/main" id="{6BFEE734-A9D7-4B1A-A49B-83974FF2F544}"/>
                  </a:ext>
                </a:extLst>
              </p:cNvPr>
              <p:cNvSpPr>
                <a:spLocks noChangeArrowheads="1"/>
              </p:cNvSpPr>
              <p:nvPr/>
            </p:nvSpPr>
            <p:spPr bwMode="auto">
              <a:xfrm>
                <a:off x="2246" y="2496"/>
                <a:ext cx="3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89.3%</a:t>
                </a:r>
                <a:endParaRPr kumimoji="0" lang="ja-JP" altLang="ja-JP" sz="1800" b="0" i="0" u="none" strike="noStrike" cap="none" normalizeH="0" baseline="0" dirty="0">
                  <a:ln>
                    <a:noFill/>
                  </a:ln>
                  <a:solidFill>
                    <a:schemeClr val="tx1"/>
                  </a:solidFill>
                  <a:effectLst/>
                </a:endParaRPr>
              </a:p>
            </p:txBody>
          </p:sp>
          <p:sp>
            <p:nvSpPr>
              <p:cNvPr id="117" name="Rectangle 94">
                <a:extLst>
                  <a:ext uri="{FF2B5EF4-FFF2-40B4-BE49-F238E27FC236}">
                    <a16:creationId xmlns:a16="http://schemas.microsoft.com/office/drawing/2014/main" id="{03B7E6E2-4FDD-4AF9-9C2A-233583477A19}"/>
                  </a:ext>
                </a:extLst>
              </p:cNvPr>
              <p:cNvSpPr>
                <a:spLocks noChangeArrowheads="1"/>
              </p:cNvSpPr>
              <p:nvPr/>
            </p:nvSpPr>
            <p:spPr bwMode="auto">
              <a:xfrm>
                <a:off x="2817" y="2496"/>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18" name="Rectangle 95">
                <a:extLst>
                  <a:ext uri="{FF2B5EF4-FFF2-40B4-BE49-F238E27FC236}">
                    <a16:creationId xmlns:a16="http://schemas.microsoft.com/office/drawing/2014/main" id="{0F002F83-194B-42B0-A3EA-20963BC22548}"/>
                  </a:ext>
                </a:extLst>
              </p:cNvPr>
              <p:cNvSpPr>
                <a:spLocks noChangeArrowheads="1"/>
              </p:cNvSpPr>
              <p:nvPr/>
            </p:nvSpPr>
            <p:spPr bwMode="auto">
              <a:xfrm>
                <a:off x="2915" y="2496"/>
                <a:ext cx="1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92</a:t>
                </a:r>
                <a:endParaRPr kumimoji="0" lang="ja-JP" altLang="ja-JP" sz="1800" b="0" i="0" u="none" strike="noStrike" cap="none" normalizeH="0" baseline="0">
                  <a:ln>
                    <a:noFill/>
                  </a:ln>
                  <a:solidFill>
                    <a:schemeClr val="tx1"/>
                  </a:solidFill>
                  <a:effectLst/>
                </a:endParaRPr>
              </a:p>
            </p:txBody>
          </p:sp>
          <p:sp>
            <p:nvSpPr>
              <p:cNvPr id="119" name="Rectangle 96">
                <a:extLst>
                  <a:ext uri="{FF2B5EF4-FFF2-40B4-BE49-F238E27FC236}">
                    <a16:creationId xmlns:a16="http://schemas.microsoft.com/office/drawing/2014/main" id="{27678581-5ABE-4576-B669-C46444C5FB3C}"/>
                  </a:ext>
                </a:extLst>
              </p:cNvPr>
              <p:cNvSpPr>
                <a:spLocks noChangeArrowheads="1"/>
              </p:cNvSpPr>
              <p:nvPr/>
            </p:nvSpPr>
            <p:spPr bwMode="auto">
              <a:xfrm>
                <a:off x="3040" y="2496"/>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a:ln>
                    <a:noFill/>
                  </a:ln>
                  <a:solidFill>
                    <a:schemeClr val="tx1"/>
                  </a:solidFill>
                  <a:effectLst/>
                </a:endParaRPr>
              </a:p>
            </p:txBody>
          </p:sp>
          <p:sp>
            <p:nvSpPr>
              <p:cNvPr id="120" name="Rectangle 97">
                <a:extLst>
                  <a:ext uri="{FF2B5EF4-FFF2-40B4-BE49-F238E27FC236}">
                    <a16:creationId xmlns:a16="http://schemas.microsoft.com/office/drawing/2014/main" id="{6FED5920-5689-4526-AE54-8AF8D44DCB45}"/>
                  </a:ext>
                </a:extLst>
              </p:cNvPr>
              <p:cNvSpPr>
                <a:spLocks noChangeArrowheads="1"/>
              </p:cNvSpPr>
              <p:nvPr/>
            </p:nvSpPr>
            <p:spPr bwMode="auto">
              <a:xfrm>
                <a:off x="3384" y="2439"/>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木造住宅</a:t>
                </a:r>
                <a:endParaRPr kumimoji="0" lang="ja-JP" altLang="ja-JP" sz="1800" b="0" i="0" u="none" strike="noStrike" cap="none" normalizeH="0" baseline="0">
                  <a:ln>
                    <a:noFill/>
                  </a:ln>
                  <a:solidFill>
                    <a:schemeClr val="tx1"/>
                  </a:solidFill>
                  <a:effectLst/>
                </a:endParaRPr>
              </a:p>
            </p:txBody>
          </p:sp>
          <p:sp>
            <p:nvSpPr>
              <p:cNvPr id="121" name="Rectangle 98">
                <a:extLst>
                  <a:ext uri="{FF2B5EF4-FFF2-40B4-BE49-F238E27FC236}">
                    <a16:creationId xmlns:a16="http://schemas.microsoft.com/office/drawing/2014/main" id="{CAFBAF52-D481-4381-8575-9B36B9F09BA8}"/>
                  </a:ext>
                </a:extLst>
              </p:cNvPr>
              <p:cNvSpPr>
                <a:spLocks noChangeArrowheads="1"/>
              </p:cNvSpPr>
              <p:nvPr/>
            </p:nvSpPr>
            <p:spPr bwMode="auto">
              <a:xfrm>
                <a:off x="3836" y="2439"/>
                <a:ext cx="2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85.4</a:t>
                </a:r>
                <a:endParaRPr kumimoji="0" lang="ja-JP" altLang="ja-JP" sz="1800" b="0" i="0" u="none" strike="noStrike" cap="none" normalizeH="0" baseline="0">
                  <a:ln>
                    <a:noFill/>
                  </a:ln>
                  <a:solidFill>
                    <a:schemeClr val="tx1"/>
                  </a:solidFill>
                  <a:effectLst/>
                </a:endParaRPr>
              </a:p>
            </p:txBody>
          </p:sp>
          <p:sp>
            <p:nvSpPr>
              <p:cNvPr id="122" name="Rectangle 99">
                <a:extLst>
                  <a:ext uri="{FF2B5EF4-FFF2-40B4-BE49-F238E27FC236}">
                    <a16:creationId xmlns:a16="http://schemas.microsoft.com/office/drawing/2014/main" id="{FC7F226B-86D9-4EEC-A9D2-90195E830171}"/>
                  </a:ext>
                </a:extLst>
              </p:cNvPr>
              <p:cNvSpPr>
                <a:spLocks noChangeArrowheads="1"/>
              </p:cNvSpPr>
              <p:nvPr/>
            </p:nvSpPr>
            <p:spPr bwMode="auto">
              <a:xfrm>
                <a:off x="4060" y="2439"/>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123" name="Rectangle 100">
                <a:extLst>
                  <a:ext uri="{FF2B5EF4-FFF2-40B4-BE49-F238E27FC236}">
                    <a16:creationId xmlns:a16="http://schemas.microsoft.com/office/drawing/2014/main" id="{8E985AA5-0650-496E-8D4B-31F69F3A5999}"/>
                  </a:ext>
                </a:extLst>
              </p:cNvPr>
              <p:cNvSpPr>
                <a:spLocks noChangeArrowheads="1"/>
              </p:cNvSpPr>
              <p:nvPr/>
            </p:nvSpPr>
            <p:spPr bwMode="auto">
              <a:xfrm>
                <a:off x="3384" y="2559"/>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124" name="Rectangle 101">
                <a:extLst>
                  <a:ext uri="{FF2B5EF4-FFF2-40B4-BE49-F238E27FC236}">
                    <a16:creationId xmlns:a16="http://schemas.microsoft.com/office/drawing/2014/main" id="{DA926A77-D2E3-4F47-9F01-4491255D5BD9}"/>
                  </a:ext>
                </a:extLst>
              </p:cNvPr>
              <p:cNvSpPr>
                <a:spLocks noChangeArrowheads="1"/>
              </p:cNvSpPr>
              <p:nvPr/>
            </p:nvSpPr>
            <p:spPr bwMode="auto">
              <a:xfrm>
                <a:off x="3483" y="2559"/>
                <a:ext cx="6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共同住宅等含む</a:t>
                </a:r>
                <a:endParaRPr kumimoji="0" lang="ja-JP" altLang="ja-JP" sz="1800" b="0" i="0" u="none" strike="noStrike" cap="none" normalizeH="0" baseline="0">
                  <a:ln>
                    <a:noFill/>
                  </a:ln>
                  <a:solidFill>
                    <a:schemeClr val="tx1"/>
                  </a:solidFill>
                  <a:effectLst/>
                </a:endParaRPr>
              </a:p>
            </p:txBody>
          </p:sp>
          <p:sp>
            <p:nvSpPr>
              <p:cNvPr id="125" name="Rectangle 102">
                <a:extLst>
                  <a:ext uri="{FF2B5EF4-FFF2-40B4-BE49-F238E27FC236}">
                    <a16:creationId xmlns:a16="http://schemas.microsoft.com/office/drawing/2014/main" id="{F4BE0F5B-32BB-47AC-B16E-4545B584C789}"/>
                  </a:ext>
                </a:extLst>
              </p:cNvPr>
              <p:cNvSpPr>
                <a:spLocks noChangeArrowheads="1"/>
              </p:cNvSpPr>
              <p:nvPr/>
            </p:nvSpPr>
            <p:spPr bwMode="auto">
              <a:xfrm>
                <a:off x="4884" y="2496"/>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26" name="Rectangle 103">
                <a:extLst>
                  <a:ext uri="{FF2B5EF4-FFF2-40B4-BE49-F238E27FC236}">
                    <a16:creationId xmlns:a16="http://schemas.microsoft.com/office/drawing/2014/main" id="{4B84DDF4-4121-42AF-8EC1-18A49BACA628}"/>
                  </a:ext>
                </a:extLst>
              </p:cNvPr>
              <p:cNvSpPr>
                <a:spLocks noChangeArrowheads="1"/>
              </p:cNvSpPr>
              <p:nvPr/>
            </p:nvSpPr>
            <p:spPr bwMode="auto">
              <a:xfrm>
                <a:off x="4982" y="2496"/>
                <a:ext cx="2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23.4</a:t>
                </a:r>
                <a:endParaRPr kumimoji="0" lang="ja-JP" altLang="ja-JP" sz="1800" b="0" i="0" u="none" strike="noStrike" cap="none" normalizeH="0" baseline="0">
                  <a:ln>
                    <a:noFill/>
                  </a:ln>
                  <a:solidFill>
                    <a:schemeClr val="tx1"/>
                  </a:solidFill>
                  <a:effectLst/>
                </a:endParaRPr>
              </a:p>
            </p:txBody>
          </p:sp>
          <p:sp>
            <p:nvSpPr>
              <p:cNvPr id="127" name="Rectangle 104">
                <a:extLst>
                  <a:ext uri="{FF2B5EF4-FFF2-40B4-BE49-F238E27FC236}">
                    <a16:creationId xmlns:a16="http://schemas.microsoft.com/office/drawing/2014/main" id="{33C236AF-B654-4916-BD92-4C928494B591}"/>
                  </a:ext>
                </a:extLst>
              </p:cNvPr>
              <p:cNvSpPr>
                <a:spLocks noChangeArrowheads="1"/>
              </p:cNvSpPr>
              <p:nvPr/>
            </p:nvSpPr>
            <p:spPr bwMode="auto">
              <a:xfrm>
                <a:off x="5206" y="2496"/>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a:ln>
                    <a:noFill/>
                  </a:ln>
                  <a:solidFill>
                    <a:schemeClr val="tx1"/>
                  </a:solidFill>
                  <a:effectLst/>
                </a:endParaRPr>
              </a:p>
            </p:txBody>
          </p:sp>
          <p:sp>
            <p:nvSpPr>
              <p:cNvPr id="128" name="Rectangle 105">
                <a:extLst>
                  <a:ext uri="{FF2B5EF4-FFF2-40B4-BE49-F238E27FC236}">
                    <a16:creationId xmlns:a16="http://schemas.microsoft.com/office/drawing/2014/main" id="{D59BD315-B1C9-47D1-9884-88E9E113F60C}"/>
                  </a:ext>
                </a:extLst>
              </p:cNvPr>
              <p:cNvSpPr>
                <a:spLocks noChangeArrowheads="1"/>
              </p:cNvSpPr>
              <p:nvPr/>
            </p:nvSpPr>
            <p:spPr bwMode="auto">
              <a:xfrm>
                <a:off x="918" y="2692"/>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愛知県</a:t>
                </a:r>
                <a:endParaRPr kumimoji="0" lang="ja-JP" altLang="ja-JP" sz="1800" b="0" i="0" u="none" strike="noStrike" cap="none" normalizeH="0" baseline="0">
                  <a:ln>
                    <a:noFill/>
                  </a:ln>
                  <a:solidFill>
                    <a:schemeClr val="tx1"/>
                  </a:solidFill>
                  <a:effectLst/>
                </a:endParaRPr>
              </a:p>
            </p:txBody>
          </p:sp>
          <p:sp>
            <p:nvSpPr>
              <p:cNvPr id="129" name="Rectangle 106">
                <a:extLst>
                  <a:ext uri="{FF2B5EF4-FFF2-40B4-BE49-F238E27FC236}">
                    <a16:creationId xmlns:a16="http://schemas.microsoft.com/office/drawing/2014/main" id="{B6225704-94DE-46BA-A2DF-D1018611E3B1}"/>
                  </a:ext>
                </a:extLst>
              </p:cNvPr>
              <p:cNvSpPr>
                <a:spLocks noChangeArrowheads="1"/>
              </p:cNvSpPr>
              <p:nvPr/>
            </p:nvSpPr>
            <p:spPr bwMode="auto">
              <a:xfrm>
                <a:off x="855" y="2812"/>
                <a:ext cx="7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dirty="0">
                  <a:ln>
                    <a:noFill/>
                  </a:ln>
                  <a:solidFill>
                    <a:schemeClr val="tx1"/>
                  </a:solidFill>
                  <a:effectLst/>
                </a:endParaRPr>
              </a:p>
            </p:txBody>
          </p:sp>
          <p:sp>
            <p:nvSpPr>
              <p:cNvPr id="130" name="Rectangle 107">
                <a:extLst>
                  <a:ext uri="{FF2B5EF4-FFF2-40B4-BE49-F238E27FC236}">
                    <a16:creationId xmlns:a16="http://schemas.microsoft.com/office/drawing/2014/main" id="{8B4F43F9-20EB-4820-ADC5-44778FFA6B0B}"/>
                  </a:ext>
                </a:extLst>
              </p:cNvPr>
              <p:cNvSpPr>
                <a:spLocks noChangeArrowheads="1"/>
              </p:cNvSpPr>
              <p:nvPr/>
            </p:nvSpPr>
            <p:spPr bwMode="auto">
              <a:xfrm>
                <a:off x="923" y="2812"/>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R2</a:t>
                </a:r>
                <a:endParaRPr kumimoji="0" lang="ja-JP" altLang="ja-JP" sz="1800" b="0" i="0" u="none" strike="noStrike" cap="none" normalizeH="0" baseline="0">
                  <a:ln>
                    <a:noFill/>
                  </a:ln>
                  <a:solidFill>
                    <a:schemeClr val="tx1"/>
                  </a:solidFill>
                  <a:effectLst/>
                </a:endParaRPr>
              </a:p>
            </p:txBody>
          </p:sp>
          <p:sp>
            <p:nvSpPr>
              <p:cNvPr id="131" name="Rectangle 108">
                <a:extLst>
                  <a:ext uri="{FF2B5EF4-FFF2-40B4-BE49-F238E27FC236}">
                    <a16:creationId xmlns:a16="http://schemas.microsoft.com/office/drawing/2014/main" id="{04D0CFF8-0D92-4FD1-8685-7063B027C5C2}"/>
                  </a:ext>
                </a:extLst>
              </p:cNvPr>
              <p:cNvSpPr>
                <a:spLocks noChangeArrowheads="1"/>
              </p:cNvSpPr>
              <p:nvPr/>
            </p:nvSpPr>
            <p:spPr bwMode="auto">
              <a:xfrm>
                <a:off x="1011" y="2812"/>
                <a:ext cx="2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年度末）</a:t>
                </a:r>
                <a:endParaRPr kumimoji="0" lang="ja-JP" altLang="ja-JP" sz="1800" b="0" i="0" u="none" strike="noStrike" cap="none" normalizeH="0" baseline="0">
                  <a:ln>
                    <a:noFill/>
                  </a:ln>
                  <a:solidFill>
                    <a:schemeClr val="tx1"/>
                  </a:solidFill>
                  <a:effectLst/>
                </a:endParaRPr>
              </a:p>
            </p:txBody>
          </p:sp>
          <p:sp>
            <p:nvSpPr>
              <p:cNvPr id="132" name="Rectangle 109">
                <a:extLst>
                  <a:ext uri="{FF2B5EF4-FFF2-40B4-BE49-F238E27FC236}">
                    <a16:creationId xmlns:a16="http://schemas.microsoft.com/office/drawing/2014/main" id="{13AE43ED-0496-4F35-BCDF-0D850450BD11}"/>
                  </a:ext>
                </a:extLst>
              </p:cNvPr>
              <p:cNvSpPr>
                <a:spLocks noChangeArrowheads="1"/>
              </p:cNvSpPr>
              <p:nvPr/>
            </p:nvSpPr>
            <p:spPr bwMode="auto">
              <a:xfrm>
                <a:off x="1530" y="2735"/>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33" name="Rectangle 110">
                <a:extLst>
                  <a:ext uri="{FF2B5EF4-FFF2-40B4-BE49-F238E27FC236}">
                    <a16:creationId xmlns:a16="http://schemas.microsoft.com/office/drawing/2014/main" id="{D7460FBA-6C4F-4E82-8F00-723A007AB1DF}"/>
                  </a:ext>
                </a:extLst>
              </p:cNvPr>
              <p:cNvSpPr>
                <a:spLocks noChangeArrowheads="1"/>
              </p:cNvSpPr>
              <p:nvPr/>
            </p:nvSpPr>
            <p:spPr bwMode="auto">
              <a:xfrm>
                <a:off x="1629" y="2735"/>
                <a:ext cx="1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311</a:t>
                </a:r>
                <a:endParaRPr kumimoji="0" lang="ja-JP" altLang="ja-JP" sz="1800" b="0" i="0" u="none" strike="noStrike" cap="none" normalizeH="0" baseline="0" dirty="0">
                  <a:ln>
                    <a:noFill/>
                  </a:ln>
                  <a:solidFill>
                    <a:schemeClr val="tx1"/>
                  </a:solidFill>
                  <a:effectLst/>
                </a:endParaRPr>
              </a:p>
            </p:txBody>
          </p:sp>
          <p:sp>
            <p:nvSpPr>
              <p:cNvPr id="134" name="Rectangle 111">
                <a:extLst>
                  <a:ext uri="{FF2B5EF4-FFF2-40B4-BE49-F238E27FC236}">
                    <a16:creationId xmlns:a16="http://schemas.microsoft.com/office/drawing/2014/main" id="{977C808C-F2A2-41FA-8627-61804074B2D7}"/>
                  </a:ext>
                </a:extLst>
              </p:cNvPr>
              <p:cNvSpPr>
                <a:spLocks noChangeArrowheads="1"/>
              </p:cNvSpPr>
              <p:nvPr/>
            </p:nvSpPr>
            <p:spPr bwMode="auto">
              <a:xfrm>
                <a:off x="1816" y="2735"/>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dirty="0">
                  <a:ln>
                    <a:noFill/>
                  </a:ln>
                  <a:solidFill>
                    <a:schemeClr val="tx1"/>
                  </a:solidFill>
                  <a:effectLst/>
                </a:endParaRPr>
              </a:p>
            </p:txBody>
          </p:sp>
          <p:sp>
            <p:nvSpPr>
              <p:cNvPr id="135" name="Rectangle 112">
                <a:extLst>
                  <a:ext uri="{FF2B5EF4-FFF2-40B4-BE49-F238E27FC236}">
                    <a16:creationId xmlns:a16="http://schemas.microsoft.com/office/drawing/2014/main" id="{1572A9C6-D148-485D-A9C3-6DEDB32A7AEB}"/>
                  </a:ext>
                </a:extLst>
              </p:cNvPr>
              <p:cNvSpPr>
                <a:spLocks noChangeArrowheads="1"/>
              </p:cNvSpPr>
              <p:nvPr/>
            </p:nvSpPr>
            <p:spPr bwMode="auto">
              <a:xfrm>
                <a:off x="2246" y="2735"/>
                <a:ext cx="3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91.2%</a:t>
                </a:r>
                <a:endParaRPr kumimoji="0" lang="ja-JP" altLang="ja-JP" sz="1800" b="0" i="0" u="none" strike="noStrike" cap="none" normalizeH="0" baseline="0" dirty="0">
                  <a:ln>
                    <a:noFill/>
                  </a:ln>
                  <a:solidFill>
                    <a:schemeClr val="tx1"/>
                  </a:solidFill>
                  <a:effectLst/>
                </a:endParaRPr>
              </a:p>
            </p:txBody>
          </p:sp>
          <p:sp>
            <p:nvSpPr>
              <p:cNvPr id="136" name="Rectangle 113">
                <a:extLst>
                  <a:ext uri="{FF2B5EF4-FFF2-40B4-BE49-F238E27FC236}">
                    <a16:creationId xmlns:a16="http://schemas.microsoft.com/office/drawing/2014/main" id="{ECA29806-3639-47FE-AF01-926107C767ED}"/>
                  </a:ext>
                </a:extLst>
              </p:cNvPr>
              <p:cNvSpPr>
                <a:spLocks noChangeArrowheads="1"/>
              </p:cNvSpPr>
              <p:nvPr/>
            </p:nvSpPr>
            <p:spPr bwMode="auto">
              <a:xfrm>
                <a:off x="2754" y="2735"/>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37" name="Rectangle 114">
                <a:extLst>
                  <a:ext uri="{FF2B5EF4-FFF2-40B4-BE49-F238E27FC236}">
                    <a16:creationId xmlns:a16="http://schemas.microsoft.com/office/drawing/2014/main" id="{3DB06DB3-CF39-4F51-A88D-58425FC26DC6}"/>
                  </a:ext>
                </a:extLst>
              </p:cNvPr>
              <p:cNvSpPr>
                <a:spLocks noChangeArrowheads="1"/>
              </p:cNvSpPr>
              <p:nvPr/>
            </p:nvSpPr>
            <p:spPr bwMode="auto">
              <a:xfrm>
                <a:off x="2853" y="2735"/>
                <a:ext cx="1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endParaRPr>
              </a:p>
            </p:txBody>
          </p:sp>
          <p:sp>
            <p:nvSpPr>
              <p:cNvPr id="138" name="Rectangle 115">
                <a:extLst>
                  <a:ext uri="{FF2B5EF4-FFF2-40B4-BE49-F238E27FC236}">
                    <a16:creationId xmlns:a16="http://schemas.microsoft.com/office/drawing/2014/main" id="{10D32987-1EC1-45B5-A703-D12A296E9172}"/>
                  </a:ext>
                </a:extLst>
              </p:cNvPr>
              <p:cNvSpPr>
                <a:spLocks noChangeArrowheads="1"/>
              </p:cNvSpPr>
              <p:nvPr/>
            </p:nvSpPr>
            <p:spPr bwMode="auto">
              <a:xfrm>
                <a:off x="3040" y="2735"/>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a:ln>
                    <a:noFill/>
                  </a:ln>
                  <a:solidFill>
                    <a:schemeClr val="tx1"/>
                  </a:solidFill>
                  <a:effectLst/>
                </a:endParaRPr>
              </a:p>
            </p:txBody>
          </p:sp>
          <p:sp>
            <p:nvSpPr>
              <p:cNvPr id="139" name="Rectangle 116">
                <a:extLst>
                  <a:ext uri="{FF2B5EF4-FFF2-40B4-BE49-F238E27FC236}">
                    <a16:creationId xmlns:a16="http://schemas.microsoft.com/office/drawing/2014/main" id="{8DEB617B-5846-46E3-A694-EB0E5A2B6EA4}"/>
                  </a:ext>
                </a:extLst>
              </p:cNvPr>
              <p:cNvSpPr>
                <a:spLocks noChangeArrowheads="1"/>
              </p:cNvSpPr>
              <p:nvPr/>
            </p:nvSpPr>
            <p:spPr bwMode="auto">
              <a:xfrm>
                <a:off x="3337" y="2678"/>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戸建住宅</a:t>
                </a:r>
                <a:endParaRPr kumimoji="0" lang="ja-JP" altLang="ja-JP" sz="1800" b="0" i="0" u="none" strike="noStrike" cap="none" normalizeH="0" baseline="0">
                  <a:ln>
                    <a:noFill/>
                  </a:ln>
                  <a:solidFill>
                    <a:schemeClr val="tx1"/>
                  </a:solidFill>
                  <a:effectLst/>
                </a:endParaRPr>
              </a:p>
            </p:txBody>
          </p:sp>
          <p:sp>
            <p:nvSpPr>
              <p:cNvPr id="140" name="Rectangle 117">
                <a:extLst>
                  <a:ext uri="{FF2B5EF4-FFF2-40B4-BE49-F238E27FC236}">
                    <a16:creationId xmlns:a16="http://schemas.microsoft.com/office/drawing/2014/main" id="{CFC8CAA9-F452-4B29-AFBD-1FE5F4441B1B}"/>
                  </a:ext>
                </a:extLst>
              </p:cNvPr>
              <p:cNvSpPr>
                <a:spLocks noChangeArrowheads="1"/>
              </p:cNvSpPr>
              <p:nvPr/>
            </p:nvSpPr>
            <p:spPr bwMode="auto">
              <a:xfrm>
                <a:off x="3789" y="2678"/>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41" name="Rectangle 118">
                <a:extLst>
                  <a:ext uri="{FF2B5EF4-FFF2-40B4-BE49-F238E27FC236}">
                    <a16:creationId xmlns:a16="http://schemas.microsoft.com/office/drawing/2014/main" id="{F94C97A1-9340-4B0C-A3AC-3B24F9E6F084}"/>
                  </a:ext>
                </a:extLst>
              </p:cNvPr>
              <p:cNvSpPr>
                <a:spLocks noChangeArrowheads="1"/>
              </p:cNvSpPr>
              <p:nvPr/>
            </p:nvSpPr>
            <p:spPr bwMode="auto">
              <a:xfrm>
                <a:off x="3888" y="2678"/>
                <a:ext cx="3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84.1%</a:t>
                </a:r>
                <a:endParaRPr kumimoji="0" lang="ja-JP" altLang="ja-JP" sz="1800" b="0" i="0" u="none" strike="noStrike" cap="none" normalizeH="0" baseline="0">
                  <a:ln>
                    <a:noFill/>
                  </a:ln>
                  <a:solidFill>
                    <a:schemeClr val="tx1"/>
                  </a:solidFill>
                  <a:effectLst/>
                </a:endParaRPr>
              </a:p>
            </p:txBody>
          </p:sp>
          <p:sp>
            <p:nvSpPr>
              <p:cNvPr id="142" name="Rectangle 119">
                <a:extLst>
                  <a:ext uri="{FF2B5EF4-FFF2-40B4-BE49-F238E27FC236}">
                    <a16:creationId xmlns:a16="http://schemas.microsoft.com/office/drawing/2014/main" id="{471BAE69-D1EB-4287-9F5B-5F1C0F2AE55A}"/>
                  </a:ext>
                </a:extLst>
              </p:cNvPr>
              <p:cNvSpPr>
                <a:spLocks noChangeArrowheads="1"/>
              </p:cNvSpPr>
              <p:nvPr/>
            </p:nvSpPr>
            <p:spPr bwMode="auto">
              <a:xfrm>
                <a:off x="3384" y="2798"/>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143" name="Rectangle 120">
                <a:extLst>
                  <a:ext uri="{FF2B5EF4-FFF2-40B4-BE49-F238E27FC236}">
                    <a16:creationId xmlns:a16="http://schemas.microsoft.com/office/drawing/2014/main" id="{3DB6B1D4-33E5-4FC4-9EAC-B3F07E708478}"/>
                  </a:ext>
                </a:extLst>
              </p:cNvPr>
              <p:cNvSpPr>
                <a:spLocks noChangeArrowheads="1"/>
              </p:cNvSpPr>
              <p:nvPr/>
            </p:nvSpPr>
            <p:spPr bwMode="auto">
              <a:xfrm>
                <a:off x="3483" y="2798"/>
                <a:ext cx="6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非木造住宅含む</a:t>
                </a:r>
                <a:endParaRPr kumimoji="0" lang="ja-JP" altLang="ja-JP" sz="1800" b="0" i="0" u="none" strike="noStrike" cap="none" normalizeH="0" baseline="0" dirty="0">
                  <a:ln>
                    <a:noFill/>
                  </a:ln>
                  <a:solidFill>
                    <a:schemeClr val="tx1"/>
                  </a:solidFill>
                  <a:effectLst/>
                </a:endParaRPr>
              </a:p>
            </p:txBody>
          </p:sp>
          <p:sp>
            <p:nvSpPr>
              <p:cNvPr id="144" name="Rectangle 121">
                <a:extLst>
                  <a:ext uri="{FF2B5EF4-FFF2-40B4-BE49-F238E27FC236}">
                    <a16:creationId xmlns:a16="http://schemas.microsoft.com/office/drawing/2014/main" id="{0510EEBE-7243-49D2-9BCB-E7784F5A4FFC}"/>
                  </a:ext>
                </a:extLst>
              </p:cNvPr>
              <p:cNvSpPr>
                <a:spLocks noChangeArrowheads="1"/>
              </p:cNvSpPr>
              <p:nvPr/>
            </p:nvSpPr>
            <p:spPr bwMode="auto">
              <a:xfrm>
                <a:off x="4884" y="2735"/>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45" name="Rectangle 122">
                <a:extLst>
                  <a:ext uri="{FF2B5EF4-FFF2-40B4-BE49-F238E27FC236}">
                    <a16:creationId xmlns:a16="http://schemas.microsoft.com/office/drawing/2014/main" id="{706B6BE4-7C90-4E85-97DD-92574B80010D}"/>
                  </a:ext>
                </a:extLst>
              </p:cNvPr>
              <p:cNvSpPr>
                <a:spLocks noChangeArrowheads="1"/>
              </p:cNvSpPr>
              <p:nvPr/>
            </p:nvSpPr>
            <p:spPr bwMode="auto">
              <a:xfrm>
                <a:off x="4982" y="2735"/>
                <a:ext cx="2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24.9</a:t>
                </a:r>
                <a:endParaRPr kumimoji="0" lang="ja-JP" altLang="ja-JP" sz="1800" b="0" i="0" u="none" strike="noStrike" cap="none" normalizeH="0" baseline="0" dirty="0">
                  <a:ln>
                    <a:noFill/>
                  </a:ln>
                  <a:solidFill>
                    <a:schemeClr val="tx1"/>
                  </a:solidFill>
                  <a:effectLst/>
                </a:endParaRPr>
              </a:p>
            </p:txBody>
          </p:sp>
          <p:sp>
            <p:nvSpPr>
              <p:cNvPr id="146" name="Rectangle 123">
                <a:extLst>
                  <a:ext uri="{FF2B5EF4-FFF2-40B4-BE49-F238E27FC236}">
                    <a16:creationId xmlns:a16="http://schemas.microsoft.com/office/drawing/2014/main" id="{C7F96522-56FF-4370-AC60-E29F857B2DB3}"/>
                  </a:ext>
                </a:extLst>
              </p:cNvPr>
              <p:cNvSpPr>
                <a:spLocks noChangeArrowheads="1"/>
              </p:cNvSpPr>
              <p:nvPr/>
            </p:nvSpPr>
            <p:spPr bwMode="auto">
              <a:xfrm>
                <a:off x="5206" y="2735"/>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dirty="0">
                  <a:ln>
                    <a:noFill/>
                  </a:ln>
                  <a:solidFill>
                    <a:schemeClr val="tx1"/>
                  </a:solidFill>
                  <a:effectLst/>
                </a:endParaRPr>
              </a:p>
            </p:txBody>
          </p:sp>
          <p:sp>
            <p:nvSpPr>
              <p:cNvPr id="147" name="Rectangle 124">
                <a:extLst>
                  <a:ext uri="{FF2B5EF4-FFF2-40B4-BE49-F238E27FC236}">
                    <a16:creationId xmlns:a16="http://schemas.microsoft.com/office/drawing/2014/main" id="{2642C0D5-DB0D-479B-A0A2-B88C50BAB04A}"/>
                  </a:ext>
                </a:extLst>
              </p:cNvPr>
              <p:cNvSpPr>
                <a:spLocks noChangeArrowheads="1"/>
              </p:cNvSpPr>
              <p:nvPr/>
            </p:nvSpPr>
            <p:spPr bwMode="auto">
              <a:xfrm>
                <a:off x="918" y="2912"/>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rPr>
                  <a:t>大阪府</a:t>
                </a:r>
                <a:endParaRPr kumimoji="0" lang="ja-JP" altLang="ja-JP" sz="1800" b="0" i="0" u="none" strike="noStrike" cap="none" normalizeH="0" baseline="0" dirty="0">
                  <a:ln>
                    <a:noFill/>
                  </a:ln>
                  <a:solidFill>
                    <a:schemeClr val="tx1"/>
                  </a:solidFill>
                  <a:effectLst/>
                </a:endParaRPr>
              </a:p>
            </p:txBody>
          </p:sp>
          <p:sp>
            <p:nvSpPr>
              <p:cNvPr id="148" name="Rectangle 125">
                <a:extLst>
                  <a:ext uri="{FF2B5EF4-FFF2-40B4-BE49-F238E27FC236}">
                    <a16:creationId xmlns:a16="http://schemas.microsoft.com/office/drawing/2014/main" id="{8C40F357-6E36-4C40-8DA7-4FFCFE9EFA4F}"/>
                  </a:ext>
                </a:extLst>
              </p:cNvPr>
              <p:cNvSpPr>
                <a:spLocks noChangeArrowheads="1"/>
              </p:cNvSpPr>
              <p:nvPr/>
            </p:nvSpPr>
            <p:spPr bwMode="auto">
              <a:xfrm>
                <a:off x="871" y="3032"/>
                <a:ext cx="7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149" name="Rectangle 126">
                <a:extLst>
                  <a:ext uri="{FF2B5EF4-FFF2-40B4-BE49-F238E27FC236}">
                    <a16:creationId xmlns:a16="http://schemas.microsoft.com/office/drawing/2014/main" id="{ACBA2E1F-5DC2-4FEA-B16D-9D6F39676AB8}"/>
                  </a:ext>
                </a:extLst>
              </p:cNvPr>
              <p:cNvSpPr>
                <a:spLocks noChangeArrowheads="1"/>
              </p:cNvSpPr>
              <p:nvPr/>
            </p:nvSpPr>
            <p:spPr bwMode="auto">
              <a:xfrm>
                <a:off x="939" y="3032"/>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rPr>
                  <a:t>R</a:t>
                </a:r>
                <a:r>
                  <a:rPr kumimoji="0" lang="en-US" altLang="ja-JP" sz="900" b="0"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rPr>
                  <a:t>5</a:t>
                </a:r>
                <a:endParaRPr kumimoji="0" lang="ja-JP" altLang="ja-JP" sz="1800" b="0" i="0" u="none" strike="noStrike" cap="none" normalizeH="0" baseline="0" dirty="0">
                  <a:ln>
                    <a:noFill/>
                  </a:ln>
                  <a:solidFill>
                    <a:schemeClr val="tx1"/>
                  </a:solidFill>
                  <a:effectLst/>
                </a:endParaRPr>
              </a:p>
            </p:txBody>
          </p:sp>
          <p:sp>
            <p:nvSpPr>
              <p:cNvPr id="150" name="Rectangle 127">
                <a:extLst>
                  <a:ext uri="{FF2B5EF4-FFF2-40B4-BE49-F238E27FC236}">
                    <a16:creationId xmlns:a16="http://schemas.microsoft.com/office/drawing/2014/main" id="{DE297023-D1BB-484B-AADB-DE1B5D7BAE3B}"/>
                  </a:ext>
                </a:extLst>
              </p:cNvPr>
              <p:cNvSpPr>
                <a:spLocks noChangeArrowheads="1"/>
              </p:cNvSpPr>
              <p:nvPr/>
            </p:nvSpPr>
            <p:spPr bwMode="auto">
              <a:xfrm>
                <a:off x="1027" y="3032"/>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rPr>
                  <a:t>年推計</a:t>
                </a:r>
                <a:endParaRPr kumimoji="0" lang="ja-JP" altLang="ja-JP" sz="1800" b="0" i="0" u="none" strike="noStrike" cap="none" normalizeH="0" baseline="0" dirty="0">
                  <a:ln>
                    <a:noFill/>
                  </a:ln>
                  <a:solidFill>
                    <a:schemeClr val="tx1"/>
                  </a:solidFill>
                  <a:effectLst/>
                </a:endParaRPr>
              </a:p>
            </p:txBody>
          </p:sp>
          <p:sp>
            <p:nvSpPr>
              <p:cNvPr id="151" name="Rectangle 128">
                <a:extLst>
                  <a:ext uri="{FF2B5EF4-FFF2-40B4-BE49-F238E27FC236}">
                    <a16:creationId xmlns:a16="http://schemas.microsoft.com/office/drawing/2014/main" id="{C26EE30C-9C8A-4992-9AFB-DEB895EDFF7D}"/>
                  </a:ext>
                </a:extLst>
              </p:cNvPr>
              <p:cNvSpPr>
                <a:spLocks noChangeArrowheads="1"/>
              </p:cNvSpPr>
              <p:nvPr/>
            </p:nvSpPr>
            <p:spPr bwMode="auto">
              <a:xfrm>
                <a:off x="1230" y="3032"/>
                <a:ext cx="3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152" name="Rectangle 129">
                <a:extLst>
                  <a:ext uri="{FF2B5EF4-FFF2-40B4-BE49-F238E27FC236}">
                    <a16:creationId xmlns:a16="http://schemas.microsoft.com/office/drawing/2014/main" id="{794AC069-6837-4A9E-8843-AA291DF66CFB}"/>
                  </a:ext>
                </a:extLst>
              </p:cNvPr>
              <p:cNvSpPr>
                <a:spLocks noChangeArrowheads="1"/>
              </p:cNvSpPr>
              <p:nvPr/>
            </p:nvSpPr>
            <p:spPr bwMode="auto">
              <a:xfrm>
                <a:off x="1530" y="2955"/>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dirty="0">
                  <a:ln>
                    <a:noFill/>
                  </a:ln>
                  <a:solidFill>
                    <a:schemeClr val="tx1"/>
                  </a:solidFill>
                  <a:effectLst/>
                </a:endParaRPr>
              </a:p>
            </p:txBody>
          </p:sp>
          <p:sp>
            <p:nvSpPr>
              <p:cNvPr id="153" name="Rectangle 130">
                <a:extLst>
                  <a:ext uri="{FF2B5EF4-FFF2-40B4-BE49-F238E27FC236}">
                    <a16:creationId xmlns:a16="http://schemas.microsoft.com/office/drawing/2014/main" id="{087782F5-385C-417C-B705-BA5F435934B9}"/>
                  </a:ext>
                </a:extLst>
              </p:cNvPr>
              <p:cNvSpPr>
                <a:spLocks noChangeArrowheads="1"/>
              </p:cNvSpPr>
              <p:nvPr/>
            </p:nvSpPr>
            <p:spPr bwMode="auto">
              <a:xfrm>
                <a:off x="1629" y="2955"/>
                <a:ext cx="1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eaLnBrk="0" fontAlgn="base" hangingPunct="0">
                  <a:spcBef>
                    <a:spcPct val="0"/>
                  </a:spcBef>
                  <a:spcAft>
                    <a:spcPct val="0"/>
                  </a:spcAft>
                </a:pPr>
                <a:r>
                  <a:rPr kumimoji="0" lang="en-US" altLang="ja-JP" sz="1300" dirty="0">
                    <a:solidFill>
                      <a:srgbClr val="000000"/>
                    </a:solidFill>
                    <a:latin typeface="Meiryo UI" panose="020B0604030504040204" pitchFamily="50" charset="-128"/>
                    <a:ea typeface="Meiryo UI" panose="020B0604030504040204" pitchFamily="50" charset="-128"/>
                  </a:rPr>
                  <a:t>419</a:t>
                </a:r>
              </a:p>
            </p:txBody>
          </p:sp>
          <p:sp>
            <p:nvSpPr>
              <p:cNvPr id="154" name="Rectangle 131">
                <a:extLst>
                  <a:ext uri="{FF2B5EF4-FFF2-40B4-BE49-F238E27FC236}">
                    <a16:creationId xmlns:a16="http://schemas.microsoft.com/office/drawing/2014/main" id="{A149E4CC-500C-41C2-BD9C-F765E4DA6446}"/>
                  </a:ext>
                </a:extLst>
              </p:cNvPr>
              <p:cNvSpPr>
                <a:spLocks noChangeArrowheads="1"/>
              </p:cNvSpPr>
              <p:nvPr/>
            </p:nvSpPr>
            <p:spPr bwMode="auto">
              <a:xfrm>
                <a:off x="1816" y="2955"/>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dirty="0">
                  <a:ln>
                    <a:noFill/>
                  </a:ln>
                  <a:solidFill>
                    <a:schemeClr val="tx1"/>
                  </a:solidFill>
                  <a:effectLst/>
                </a:endParaRPr>
              </a:p>
            </p:txBody>
          </p:sp>
          <p:sp>
            <p:nvSpPr>
              <p:cNvPr id="155" name="Rectangle 132">
                <a:extLst>
                  <a:ext uri="{FF2B5EF4-FFF2-40B4-BE49-F238E27FC236}">
                    <a16:creationId xmlns:a16="http://schemas.microsoft.com/office/drawing/2014/main" id="{16EF7E36-5902-4E92-AD33-5FD7E58C57CB}"/>
                  </a:ext>
                </a:extLst>
              </p:cNvPr>
              <p:cNvSpPr>
                <a:spLocks noChangeArrowheads="1"/>
              </p:cNvSpPr>
              <p:nvPr/>
            </p:nvSpPr>
            <p:spPr bwMode="auto">
              <a:xfrm>
                <a:off x="2246" y="2955"/>
                <a:ext cx="3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90.5</a:t>
                </a: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dirty="0">
                  <a:ln>
                    <a:noFill/>
                  </a:ln>
                  <a:solidFill>
                    <a:schemeClr val="tx1"/>
                  </a:solidFill>
                  <a:effectLst/>
                </a:endParaRPr>
              </a:p>
            </p:txBody>
          </p:sp>
          <p:sp>
            <p:nvSpPr>
              <p:cNvPr id="156" name="Rectangle 133">
                <a:extLst>
                  <a:ext uri="{FF2B5EF4-FFF2-40B4-BE49-F238E27FC236}">
                    <a16:creationId xmlns:a16="http://schemas.microsoft.com/office/drawing/2014/main" id="{A2C72090-A2AD-4A8E-AAFA-E3FDD1131585}"/>
                  </a:ext>
                </a:extLst>
              </p:cNvPr>
              <p:cNvSpPr>
                <a:spLocks noChangeArrowheads="1"/>
              </p:cNvSpPr>
              <p:nvPr/>
            </p:nvSpPr>
            <p:spPr bwMode="auto">
              <a:xfrm>
                <a:off x="2754" y="2955"/>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57" name="Rectangle 134">
                <a:extLst>
                  <a:ext uri="{FF2B5EF4-FFF2-40B4-BE49-F238E27FC236}">
                    <a16:creationId xmlns:a16="http://schemas.microsoft.com/office/drawing/2014/main" id="{75079B24-F843-4A74-9600-FD539D31F782}"/>
                  </a:ext>
                </a:extLst>
              </p:cNvPr>
              <p:cNvSpPr>
                <a:spLocks noChangeArrowheads="1"/>
              </p:cNvSpPr>
              <p:nvPr/>
            </p:nvSpPr>
            <p:spPr bwMode="auto">
              <a:xfrm>
                <a:off x="2853" y="2955"/>
                <a:ext cx="1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300" dirty="0">
                    <a:solidFill>
                      <a:srgbClr val="000000"/>
                    </a:solidFill>
                    <a:latin typeface="Meiryo UI" panose="020B0604030504040204" pitchFamily="50" charset="-128"/>
                    <a:ea typeface="Meiryo UI" panose="020B0604030504040204" pitchFamily="50" charset="-128"/>
                  </a:rPr>
                  <a:t>139</a:t>
                </a:r>
                <a:endParaRPr kumimoji="0" lang="ja-JP" altLang="ja-JP" sz="1800" b="0" i="0" u="none" strike="noStrike" cap="none" normalizeH="0" baseline="0" dirty="0">
                  <a:ln>
                    <a:noFill/>
                  </a:ln>
                  <a:solidFill>
                    <a:schemeClr val="tx1"/>
                  </a:solidFill>
                  <a:effectLst/>
                </a:endParaRPr>
              </a:p>
            </p:txBody>
          </p:sp>
          <p:sp>
            <p:nvSpPr>
              <p:cNvPr id="158" name="Rectangle 135">
                <a:extLst>
                  <a:ext uri="{FF2B5EF4-FFF2-40B4-BE49-F238E27FC236}">
                    <a16:creationId xmlns:a16="http://schemas.microsoft.com/office/drawing/2014/main" id="{9CAFD0EF-CD78-4D5B-833F-5551CEC50CB2}"/>
                  </a:ext>
                </a:extLst>
              </p:cNvPr>
              <p:cNvSpPr>
                <a:spLocks noChangeArrowheads="1"/>
              </p:cNvSpPr>
              <p:nvPr/>
            </p:nvSpPr>
            <p:spPr bwMode="auto">
              <a:xfrm>
                <a:off x="3040" y="2955"/>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dirty="0">
                  <a:ln>
                    <a:noFill/>
                  </a:ln>
                  <a:solidFill>
                    <a:schemeClr val="tx1"/>
                  </a:solidFill>
                  <a:effectLst/>
                </a:endParaRPr>
              </a:p>
            </p:txBody>
          </p:sp>
          <p:sp>
            <p:nvSpPr>
              <p:cNvPr id="159" name="Rectangle 136">
                <a:extLst>
                  <a:ext uri="{FF2B5EF4-FFF2-40B4-BE49-F238E27FC236}">
                    <a16:creationId xmlns:a16="http://schemas.microsoft.com/office/drawing/2014/main" id="{1FD3AEC4-5410-4A6B-A899-B378AA1A3D35}"/>
                  </a:ext>
                </a:extLst>
              </p:cNvPr>
              <p:cNvSpPr>
                <a:spLocks noChangeArrowheads="1"/>
              </p:cNvSpPr>
              <p:nvPr/>
            </p:nvSpPr>
            <p:spPr bwMode="auto">
              <a:xfrm>
                <a:off x="3285" y="2955"/>
                <a:ext cx="63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木造戸建住宅</a:t>
                </a:r>
                <a:endParaRPr kumimoji="0" lang="ja-JP" altLang="ja-JP" sz="1800" b="0" i="0" u="none" strike="noStrike" cap="none" normalizeH="0" baseline="0" dirty="0">
                  <a:ln>
                    <a:noFill/>
                  </a:ln>
                  <a:solidFill>
                    <a:schemeClr val="tx1"/>
                  </a:solidFill>
                  <a:effectLst/>
                </a:endParaRPr>
              </a:p>
            </p:txBody>
          </p:sp>
          <p:sp>
            <p:nvSpPr>
              <p:cNvPr id="160" name="Rectangle 137">
                <a:extLst>
                  <a:ext uri="{FF2B5EF4-FFF2-40B4-BE49-F238E27FC236}">
                    <a16:creationId xmlns:a16="http://schemas.microsoft.com/office/drawing/2014/main" id="{A64477F6-0122-4BF4-BDB4-53440B51E89A}"/>
                  </a:ext>
                </a:extLst>
              </p:cNvPr>
              <p:cNvSpPr>
                <a:spLocks noChangeArrowheads="1"/>
              </p:cNvSpPr>
              <p:nvPr/>
            </p:nvSpPr>
            <p:spPr bwMode="auto">
              <a:xfrm>
                <a:off x="3910" y="2955"/>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dirty="0">
                  <a:ln>
                    <a:noFill/>
                  </a:ln>
                  <a:solidFill>
                    <a:schemeClr val="tx1"/>
                  </a:solidFill>
                  <a:effectLst/>
                </a:endParaRPr>
              </a:p>
            </p:txBody>
          </p:sp>
          <p:sp>
            <p:nvSpPr>
              <p:cNvPr id="161" name="Rectangle 138">
                <a:extLst>
                  <a:ext uri="{FF2B5EF4-FFF2-40B4-BE49-F238E27FC236}">
                    <a16:creationId xmlns:a16="http://schemas.microsoft.com/office/drawing/2014/main" id="{C08235D2-7E90-4457-AD6D-B9EE53617448}"/>
                  </a:ext>
                </a:extLst>
              </p:cNvPr>
              <p:cNvSpPr>
                <a:spLocks noChangeArrowheads="1"/>
              </p:cNvSpPr>
              <p:nvPr/>
            </p:nvSpPr>
            <p:spPr bwMode="auto">
              <a:xfrm>
                <a:off x="4014" y="2955"/>
                <a:ext cx="3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dist" defTabSz="914400" rtl="0" eaLnBrk="0" fontAlgn="base" latinLnBrk="0" hangingPunct="0">
                  <a:lnSpc>
                    <a:spcPct val="100000"/>
                  </a:lnSpc>
                  <a:spcBef>
                    <a:spcPct val="0"/>
                  </a:spcBef>
                  <a:spcAft>
                    <a:spcPct val="0"/>
                  </a:spcAft>
                  <a:buClrTx/>
                  <a:buSzTx/>
                  <a:buFontTx/>
                  <a:buNone/>
                  <a:tabLst/>
                </a:pPr>
                <a:r>
                  <a:rPr kumimoji="0" lang="en-US"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81.3</a:t>
                </a:r>
                <a:r>
                  <a:rPr kumimoji="0" lang="ja-JP" altLang="ja-JP" sz="13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dirty="0">
                  <a:ln>
                    <a:noFill/>
                  </a:ln>
                  <a:solidFill>
                    <a:schemeClr val="tx1"/>
                  </a:solidFill>
                  <a:effectLst/>
                </a:endParaRPr>
              </a:p>
            </p:txBody>
          </p:sp>
          <p:sp>
            <p:nvSpPr>
              <p:cNvPr id="162" name="Rectangle 139">
                <a:extLst>
                  <a:ext uri="{FF2B5EF4-FFF2-40B4-BE49-F238E27FC236}">
                    <a16:creationId xmlns:a16="http://schemas.microsoft.com/office/drawing/2014/main" id="{F50405EF-BE40-4769-81D5-A9E454E82866}"/>
                  </a:ext>
                </a:extLst>
              </p:cNvPr>
              <p:cNvSpPr>
                <a:spLocks noChangeArrowheads="1"/>
              </p:cNvSpPr>
              <p:nvPr/>
            </p:nvSpPr>
            <p:spPr bwMode="auto">
              <a:xfrm>
                <a:off x="4982" y="2955"/>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約</a:t>
                </a:r>
                <a:endParaRPr kumimoji="0" lang="ja-JP" altLang="ja-JP" sz="1800" b="0" i="0" u="none" strike="noStrike" cap="none" normalizeH="0" baseline="0">
                  <a:ln>
                    <a:noFill/>
                  </a:ln>
                  <a:solidFill>
                    <a:schemeClr val="tx1"/>
                  </a:solidFill>
                  <a:effectLst/>
                </a:endParaRPr>
              </a:p>
            </p:txBody>
          </p:sp>
          <p:sp>
            <p:nvSpPr>
              <p:cNvPr id="163" name="Rectangle 140">
                <a:extLst>
                  <a:ext uri="{FF2B5EF4-FFF2-40B4-BE49-F238E27FC236}">
                    <a16:creationId xmlns:a16="http://schemas.microsoft.com/office/drawing/2014/main" id="{7D0B5DD3-9A54-4F50-9E72-40B870A25022}"/>
                  </a:ext>
                </a:extLst>
              </p:cNvPr>
              <p:cNvSpPr>
                <a:spLocks noChangeArrowheads="1"/>
              </p:cNvSpPr>
              <p:nvPr/>
            </p:nvSpPr>
            <p:spPr bwMode="auto">
              <a:xfrm>
                <a:off x="5081" y="2955"/>
                <a:ext cx="13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400" eaLnBrk="0" fontAlgn="base" hangingPunct="0">
                  <a:spcBef>
                    <a:spcPct val="0"/>
                  </a:spcBef>
                  <a:spcAft>
                    <a:spcPct val="0"/>
                  </a:spcAft>
                </a:pPr>
                <a:r>
                  <a:rPr kumimoji="0" lang="en-US" altLang="ja-JP" sz="1300" dirty="0">
                    <a:solidFill>
                      <a:srgbClr val="000000"/>
                    </a:solidFill>
                    <a:latin typeface="Meiryo UI" panose="020B0604030504040204" pitchFamily="50" charset="-128"/>
                    <a:ea typeface="Meiryo UI" panose="020B0604030504040204" pitchFamily="50" charset="-128"/>
                  </a:rPr>
                  <a:t>26</a:t>
                </a:r>
                <a:endParaRPr kumimoji="0" lang="ja-JP" altLang="ja-JP" sz="1300" dirty="0">
                  <a:solidFill>
                    <a:srgbClr val="000000"/>
                  </a:solidFill>
                  <a:latin typeface="Meiryo UI" panose="020B0604030504040204" pitchFamily="50" charset="-128"/>
                  <a:ea typeface="Meiryo UI" panose="020B0604030504040204" pitchFamily="50" charset="-128"/>
                </a:endParaRPr>
              </a:p>
            </p:txBody>
          </p:sp>
          <p:sp>
            <p:nvSpPr>
              <p:cNvPr id="164" name="Rectangle 141">
                <a:extLst>
                  <a:ext uri="{FF2B5EF4-FFF2-40B4-BE49-F238E27FC236}">
                    <a16:creationId xmlns:a16="http://schemas.microsoft.com/office/drawing/2014/main" id="{667BDE3A-9BF5-4F26-9834-915E059C3E74}"/>
                  </a:ext>
                </a:extLst>
              </p:cNvPr>
              <p:cNvSpPr>
                <a:spLocks noChangeArrowheads="1"/>
              </p:cNvSpPr>
              <p:nvPr/>
            </p:nvSpPr>
            <p:spPr bwMode="auto">
              <a:xfrm>
                <a:off x="5206" y="2955"/>
                <a:ext cx="21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万戸</a:t>
                </a:r>
                <a:endParaRPr kumimoji="0" lang="ja-JP" altLang="ja-JP" sz="1800" b="0" i="0" u="none" strike="noStrike" cap="none" normalizeH="0" baseline="0">
                  <a:ln>
                    <a:noFill/>
                  </a:ln>
                  <a:solidFill>
                    <a:schemeClr val="tx1"/>
                  </a:solidFill>
                  <a:effectLst/>
                </a:endParaRPr>
              </a:p>
            </p:txBody>
          </p:sp>
        </p:grpSp>
        <p:sp>
          <p:nvSpPr>
            <p:cNvPr id="26" name="正方形/長方形 25">
              <a:extLst>
                <a:ext uri="{FF2B5EF4-FFF2-40B4-BE49-F238E27FC236}">
                  <a16:creationId xmlns:a16="http://schemas.microsoft.com/office/drawing/2014/main" id="{C67DC7D5-8F03-4B35-8E0D-1696AC5CE503}"/>
                </a:ext>
              </a:extLst>
            </p:cNvPr>
            <p:cNvSpPr/>
            <p:nvPr/>
          </p:nvSpPr>
          <p:spPr>
            <a:xfrm>
              <a:off x="1068644" y="4623368"/>
              <a:ext cx="7522504"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77" name="スライド番号プレースホルダー 2">
            <a:extLst>
              <a:ext uri="{FF2B5EF4-FFF2-40B4-BE49-F238E27FC236}">
                <a16:creationId xmlns:a16="http://schemas.microsoft.com/office/drawing/2014/main" id="{66DD52B3-7289-4A1A-9DFC-1BC85C06AB10}"/>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74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957274"/>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568953" cy="944489"/>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共同住宅の約</a:t>
            </a:r>
            <a:r>
              <a:rPr lang="en-US" altLang="ja-JP" sz="1846" dirty="0">
                <a:latin typeface="Meiryo UI" panose="020B0604030504040204" pitchFamily="50" charset="-128"/>
                <a:ea typeface="Meiryo UI" panose="020B0604030504040204" pitchFamily="50" charset="-128"/>
              </a:rPr>
              <a:t>94.0</a:t>
            </a:r>
            <a:r>
              <a:rPr lang="ja-JP" altLang="en-US" sz="1846" dirty="0">
                <a:latin typeface="Meiryo UI" panose="020B0604030504040204" pitchFamily="50" charset="-128"/>
                <a:ea typeface="Meiryo UI" panose="020B0604030504040204" pitchFamily="50" charset="-128"/>
              </a:rPr>
              <a:t>％と住宅全般と比べて高く、耐震性が不十分な戸数は約</a:t>
            </a:r>
            <a:r>
              <a:rPr lang="en-US" altLang="ja-JP" sz="1846" dirty="0">
                <a:latin typeface="Meiryo UI" panose="020B0604030504040204" pitchFamily="50" charset="-128"/>
                <a:ea typeface="Meiryo UI" panose="020B0604030504040204" pitchFamily="50" charset="-128"/>
              </a:rPr>
              <a:t>15.4</a:t>
            </a:r>
            <a:r>
              <a:rPr lang="ja-JP" altLang="en-US" sz="1846" dirty="0">
                <a:latin typeface="Meiryo UI" panose="020B0604030504040204" pitchFamily="50" charset="-128"/>
                <a:ea typeface="Meiryo UI" panose="020B0604030504040204" pitchFamily="50" charset="-128"/>
              </a:rPr>
              <a:t>万戸</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アドバイザー派遣や耐震化サポート事業者情報の提供を実施 </a:t>
            </a:r>
            <a:r>
              <a:rPr lang="en-US" altLang="ja-JP" sz="1000" dirty="0">
                <a:latin typeface="Meiryo UI" panose="020B0604030504040204" pitchFamily="50" charset="-128"/>
                <a:ea typeface="Meiryo UI" panose="020B0604030504040204" pitchFamily="50" charset="-128"/>
              </a:rPr>
              <a:t>※1※2</a:t>
            </a:r>
            <a:endParaRPr lang="ja-JP" altLang="en-US" sz="100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他府県では建替えや除却、段階的改修も補助対象としている</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○分譲マンションの耐震化の状況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827584" y="2593255"/>
            <a:ext cx="237777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〇耐震化の状況</a:t>
            </a:r>
            <a:endParaRPr lang="en-US" altLang="ja-JP"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827583" y="4670050"/>
            <a:ext cx="7830425" cy="213904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〇</a:t>
            </a:r>
            <a:r>
              <a:rPr lang="ja-JP" altLang="en-US" sz="1200" b="1" dirty="0">
                <a:latin typeface="Meiryo UI" panose="020B0604030504040204" pitchFamily="50" charset="-128"/>
                <a:ea typeface="Meiryo UI" panose="020B0604030504040204" pitchFamily="50" charset="-128"/>
              </a:rPr>
              <a:t>分譲マンションに対する補助制度</a:t>
            </a:r>
            <a:endParaRPr lang="en-US" altLang="ja-JP" sz="12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診断：</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都府県　</a:t>
            </a:r>
            <a:r>
              <a:rPr lang="zh-TW" altLang="en-US" sz="1000" dirty="0">
                <a:latin typeface="Meiryo UI" panose="020B0604030504040204" pitchFamily="50" charset="-128"/>
                <a:ea typeface="Meiryo UI" panose="020B0604030504040204" pitchFamily="50" charset="-128"/>
              </a:rPr>
              <a:t>埼玉県、</a:t>
            </a:r>
            <a:r>
              <a:rPr lang="ja-JP" altLang="en-US" sz="1000" dirty="0">
                <a:latin typeface="Meiryo UI" panose="020B0604030504040204" pitchFamily="50" charset="-128"/>
                <a:ea typeface="Meiryo UI" panose="020B0604030504040204" pitchFamily="50" charset="-128"/>
              </a:rPr>
              <a:t>東京都、</a:t>
            </a:r>
            <a:r>
              <a:rPr lang="zh-TW" altLang="en-US" sz="1000" dirty="0">
                <a:latin typeface="Meiryo UI" panose="020B0604030504040204" pitchFamily="50" charset="-128"/>
                <a:ea typeface="Meiryo UI" panose="020B0604030504040204" pitchFamily="50" charset="-128"/>
              </a:rPr>
              <a:t>千葉県、神奈川県、長野県、岐阜県、静岡県、愛知県、滋賀県、京都府、兵庫県、</a:t>
            </a:r>
            <a:r>
              <a:rPr lang="ja-JP" altLang="en-US" sz="1000" b="1" u="sng" dirty="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奈良県、</a:t>
            </a:r>
            <a:endParaRPr lang="en-US" altLang="zh-TW"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zh-TW" altLang="en-US" sz="1000" dirty="0">
                <a:latin typeface="Meiryo UI" panose="020B0604030504040204" pitchFamily="50" charset="-128"/>
                <a:ea typeface="Meiryo UI" panose="020B0604030504040204" pitchFamily="50" charset="-128"/>
              </a:rPr>
              <a:t>和歌山県、鳥取県、岡山県、山口県、徳島県、佐賀県</a:t>
            </a:r>
            <a:r>
              <a:rPr lang="zh-TW"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設計：　</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都府県　</a:t>
            </a:r>
            <a:r>
              <a:rPr lang="zh-TW" altLang="en-US" sz="1000" dirty="0">
                <a:latin typeface="Meiryo UI" panose="020B0604030504040204" pitchFamily="50" charset="-128"/>
                <a:ea typeface="Meiryo UI" panose="020B0604030504040204" pitchFamily="50" charset="-128"/>
              </a:rPr>
              <a:t>埼玉県、</a:t>
            </a:r>
            <a:r>
              <a:rPr lang="ja-JP" altLang="en-US" sz="1000" dirty="0">
                <a:latin typeface="Meiryo UI" panose="020B0604030504040204" pitchFamily="50" charset="-128"/>
                <a:ea typeface="Meiryo UI" panose="020B0604030504040204" pitchFamily="50" charset="-128"/>
              </a:rPr>
              <a:t>東京都、</a:t>
            </a:r>
            <a:r>
              <a:rPr lang="zh-TW" altLang="en-US" sz="1000" dirty="0">
                <a:latin typeface="Meiryo UI" panose="020B0604030504040204" pitchFamily="50" charset="-128"/>
                <a:ea typeface="Meiryo UI" panose="020B0604030504040204" pitchFamily="50" charset="-128"/>
              </a:rPr>
              <a:t>神奈川県、静岡県、兵庫県、</a:t>
            </a:r>
            <a:r>
              <a:rPr lang="ja-JP" altLang="en-US" sz="1000" b="1" u="sng" dirty="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a:t>
            </a:r>
            <a:r>
              <a:rPr lang="zh-TW" altLang="en-US" sz="1000" dirty="0">
                <a:latin typeface="Meiryo UI" panose="020B0604030504040204" pitchFamily="50" charset="-128"/>
                <a:ea typeface="Meiryo UI" panose="020B0604030504040204" pitchFamily="50" charset="-128"/>
              </a:rPr>
              <a:t>和歌山県、鳥取県、徳島県</a:t>
            </a:r>
            <a:endParaRPr lang="en-US" altLang="zh-TW"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改修：</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都道県　</a:t>
            </a:r>
            <a:r>
              <a:rPr lang="zh-TW" altLang="en-US" sz="1000" dirty="0">
                <a:latin typeface="Meiryo UI" panose="020B0604030504040204" pitchFamily="50" charset="-128"/>
                <a:ea typeface="Meiryo UI" panose="020B0604030504040204" pitchFamily="50" charset="-128"/>
              </a:rPr>
              <a:t>北海道、埼玉県、</a:t>
            </a:r>
            <a:r>
              <a:rPr lang="ja-JP" altLang="en-US" sz="1000" dirty="0">
                <a:latin typeface="Meiryo UI" panose="020B0604030504040204" pitchFamily="50" charset="-128"/>
                <a:ea typeface="Meiryo UI" panose="020B0604030504040204" pitchFamily="50" charset="-128"/>
              </a:rPr>
              <a:t>東京都、</a:t>
            </a:r>
            <a:r>
              <a:rPr lang="zh-TW" altLang="en-US" sz="1000" dirty="0">
                <a:latin typeface="Meiryo UI" panose="020B0604030504040204" pitchFamily="50" charset="-128"/>
                <a:ea typeface="Meiryo UI" panose="020B0604030504040204" pitchFamily="50" charset="-128"/>
              </a:rPr>
              <a:t>神奈川県、長野県、岐阜県、静岡県、愛知県、兵庫県、</a:t>
            </a:r>
            <a:r>
              <a:rPr lang="ja-JP" altLang="en-US" sz="1000" b="1" u="sng" dirty="0">
                <a:latin typeface="Meiryo UI" panose="020B0604030504040204" pitchFamily="50" charset="-128"/>
                <a:ea typeface="Meiryo UI" panose="020B0604030504040204" pitchFamily="50" charset="-128"/>
              </a:rPr>
              <a:t>大阪府</a:t>
            </a:r>
            <a:r>
              <a:rPr lang="ja-JP" altLang="en-US" sz="1000" dirty="0">
                <a:latin typeface="Meiryo UI" panose="020B0604030504040204" pitchFamily="50" charset="-128"/>
                <a:ea typeface="Meiryo UI" panose="020B0604030504040204" pitchFamily="50" charset="-128"/>
              </a:rPr>
              <a:t>、和歌山県、鳥取県、徳島県</a:t>
            </a:r>
            <a:endParaRPr lang="en-US" altLang="ja-JP" sz="10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主な取組</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大阪府</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東京都</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・アドバイザー派遣などの支援</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　　　　　　　　　　　　　　　　　　　　　　 ・建替えや除却も補助対象</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・耐震化をサポートする事業者情報の提供</a:t>
            </a:r>
            <a:r>
              <a:rPr lang="en-US" altLang="ja-JP" sz="1100" dirty="0">
                <a:latin typeface="Meiryo UI" panose="020B0604030504040204" pitchFamily="50" charset="-128"/>
                <a:ea typeface="Meiryo UI" panose="020B0604030504040204" pitchFamily="50" charset="-128"/>
              </a:rPr>
              <a:t>※2                            </a:t>
            </a:r>
            <a:r>
              <a:rPr lang="ja-JP" altLang="en-US" sz="1100" dirty="0">
                <a:latin typeface="Meiryo UI" panose="020B0604030504040204" pitchFamily="50" charset="-128"/>
                <a:ea typeface="Meiryo UI" panose="020B0604030504040204" pitchFamily="50" charset="-128"/>
              </a:rPr>
              <a:t>・アドバイザー派遣などの支援策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愛知県（名古屋市）</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　　　　　　　　　　　　　　　　　　　　　　　　　　　　　　　　　　　　　　　　　　　 　・段階的改修も補助対象</a:t>
            </a:r>
            <a:endParaRPr lang="en-US" altLang="ja-JP" sz="12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068645" y="2830917"/>
            <a:ext cx="7589364" cy="1881600"/>
          </a:xfrm>
          <a:prstGeom prst="rect">
            <a:avLst/>
          </a:prstGeom>
        </p:spPr>
      </p:pic>
      <p:sp>
        <p:nvSpPr>
          <p:cNvPr id="19" name="正方形/長方形 18">
            <a:extLst>
              <a:ext uri="{FF2B5EF4-FFF2-40B4-BE49-F238E27FC236}">
                <a16:creationId xmlns:a16="http://schemas.microsoft.com/office/drawing/2014/main" id="{9E2148AD-A9BB-44E2-9917-1BF3458382C1}"/>
              </a:ext>
            </a:extLst>
          </p:cNvPr>
          <p:cNvSpPr/>
          <p:nvPr/>
        </p:nvSpPr>
        <p:spPr>
          <a:xfrm>
            <a:off x="1172320" y="6382373"/>
            <a:ext cx="3507692"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　⼤阪府分譲マンション管理・建替えサポートシステム協議会による派遣制度</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　大阪府分譲マンション耐震化サポート事業者情報提供制度</a:t>
            </a:r>
          </a:p>
        </p:txBody>
      </p:sp>
      <p:sp>
        <p:nvSpPr>
          <p:cNvPr id="14" name="正方形/長方形 13"/>
          <p:cNvSpPr/>
          <p:nvPr/>
        </p:nvSpPr>
        <p:spPr>
          <a:xfrm>
            <a:off x="1085744" y="4304539"/>
            <a:ext cx="7572264"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70BC7F0E-A88E-4F51-BFD3-8E780A70503A}"/>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Meiryo UI" panose="020B0604030504040204" pitchFamily="50" charset="-128"/>
                <a:ea typeface="Meiryo UI" panose="020B060403050404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1F891375-3671-4C77-9824-3F4BC0B604F1}"/>
              </a:ext>
            </a:extLst>
          </p:cNvPr>
          <p:cNvSpPr txBox="1"/>
          <p:nvPr/>
        </p:nvSpPr>
        <p:spPr>
          <a:xfrm>
            <a:off x="3292804" y="1323929"/>
            <a:ext cx="5167628" cy="246221"/>
          </a:xfrm>
          <a:prstGeom prst="rect">
            <a:avLst/>
          </a:prstGeom>
          <a:noFill/>
        </p:spPr>
        <p:txBody>
          <a:bodyPr wrap="square" rtlCol="0">
            <a:spAutoFit/>
          </a:bodyPr>
          <a:lstStyle/>
          <a:p>
            <a:r>
              <a:rPr kumimoji="1" lang="ja-JP" altLang="en-US" sz="1000" b="1" dirty="0"/>
              <a:t>（</a:t>
            </a:r>
            <a:r>
              <a:rPr kumimoji="1" lang="en-US" altLang="ja-JP" sz="1000" b="1" dirty="0"/>
              <a:t>※</a:t>
            </a:r>
            <a:r>
              <a:rPr kumimoji="1" lang="ja-JP" altLang="en-US" sz="1000" b="1" dirty="0"/>
              <a:t>他都道府県の最新数値は現時点で把握できていないため、数値は全て前回資料と同じ）</a:t>
            </a:r>
          </a:p>
        </p:txBody>
      </p:sp>
      <p:sp>
        <p:nvSpPr>
          <p:cNvPr id="5" name="正方形/長方形 4">
            <a:extLst>
              <a:ext uri="{FF2B5EF4-FFF2-40B4-BE49-F238E27FC236}">
                <a16:creationId xmlns:a16="http://schemas.microsoft.com/office/drawing/2014/main" id="{90DCFD5F-0642-4168-89B8-3EB45EB35F67}"/>
              </a:ext>
            </a:extLst>
          </p:cNvPr>
          <p:cNvSpPr/>
          <p:nvPr/>
        </p:nvSpPr>
        <p:spPr>
          <a:xfrm>
            <a:off x="5948035" y="4388462"/>
            <a:ext cx="360040" cy="169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ボックス 2">
            <a:extLst>
              <a:ext uri="{FF2B5EF4-FFF2-40B4-BE49-F238E27FC236}">
                <a16:creationId xmlns:a16="http://schemas.microsoft.com/office/drawing/2014/main" id="{16B22904-F272-45A9-8A60-BFD0CD5518E4}"/>
              </a:ext>
            </a:extLst>
          </p:cNvPr>
          <p:cNvSpPr txBox="1"/>
          <p:nvPr/>
        </p:nvSpPr>
        <p:spPr>
          <a:xfrm>
            <a:off x="5867083" y="4334470"/>
            <a:ext cx="699230" cy="284693"/>
          </a:xfrm>
          <a:prstGeom prst="rect">
            <a:avLst/>
          </a:prstGeom>
          <a:noFill/>
        </p:spPr>
        <p:txBody>
          <a:bodyPr wrap="none" rtlCol="0">
            <a:spAutoFit/>
          </a:bodyPr>
          <a:lstStyle/>
          <a:p>
            <a:r>
              <a:rPr kumimoji="1" lang="en-US" altLang="ja-JP" sz="1250" dirty="0">
                <a:latin typeface="Meiryo UI" panose="020B0604030504040204" pitchFamily="50" charset="-128"/>
                <a:ea typeface="Meiryo UI" panose="020B0604030504040204" pitchFamily="50" charset="-128"/>
              </a:rPr>
              <a:t>94.0</a:t>
            </a:r>
            <a:r>
              <a:rPr kumimoji="1" lang="ja-JP" altLang="en-US" sz="1250" dirty="0">
                <a:latin typeface="Meiryo UI" panose="020B0604030504040204" pitchFamily="50" charset="-128"/>
                <a:ea typeface="Meiryo UI" panose="020B0604030504040204" pitchFamily="50" charset="-128"/>
              </a:rPr>
              <a:t>％</a:t>
            </a:r>
          </a:p>
        </p:txBody>
      </p:sp>
      <p:sp>
        <p:nvSpPr>
          <p:cNvPr id="22" name="スライド番号プレースホルダー 2">
            <a:extLst>
              <a:ext uri="{FF2B5EF4-FFF2-40B4-BE49-F238E27FC236}">
                <a16:creationId xmlns:a16="http://schemas.microsoft.com/office/drawing/2014/main" id="{538C765E-59D4-4149-8E44-0D60EB44D86F}"/>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612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42A8EDF-D585-4346-B7FD-6E1827800F1F}"/>
              </a:ext>
            </a:extLst>
          </p:cNvPr>
          <p:cNvGraphicFramePr>
            <a:graphicFrameLocks noGrp="1"/>
          </p:cNvGraphicFramePr>
          <p:nvPr/>
        </p:nvGraphicFramePr>
        <p:xfrm>
          <a:off x="364374" y="2524070"/>
          <a:ext cx="4102100" cy="1725573"/>
        </p:xfrm>
        <a:graphic>
          <a:graphicData uri="http://schemas.openxmlformats.org/drawingml/2006/table">
            <a:tbl>
              <a:tblPr/>
              <a:tblGrid>
                <a:gridCol w="673100">
                  <a:extLst>
                    <a:ext uri="{9D8B030D-6E8A-4147-A177-3AD203B41FA5}">
                      <a16:colId xmlns:a16="http://schemas.microsoft.com/office/drawing/2014/main" val="2103423559"/>
                    </a:ext>
                  </a:extLst>
                </a:gridCol>
                <a:gridCol w="1143000">
                  <a:extLst>
                    <a:ext uri="{9D8B030D-6E8A-4147-A177-3AD203B41FA5}">
                      <a16:colId xmlns:a16="http://schemas.microsoft.com/office/drawing/2014/main" val="4258505584"/>
                    </a:ext>
                  </a:extLst>
                </a:gridCol>
                <a:gridCol w="1143000">
                  <a:extLst>
                    <a:ext uri="{9D8B030D-6E8A-4147-A177-3AD203B41FA5}">
                      <a16:colId xmlns:a16="http://schemas.microsoft.com/office/drawing/2014/main" val="1928498115"/>
                    </a:ext>
                  </a:extLst>
                </a:gridCol>
                <a:gridCol w="1143000">
                  <a:extLst>
                    <a:ext uri="{9D8B030D-6E8A-4147-A177-3AD203B41FA5}">
                      <a16:colId xmlns:a16="http://schemas.microsoft.com/office/drawing/2014/main" val="3695551814"/>
                    </a:ext>
                  </a:extLst>
                </a:gridCol>
              </a:tblGrid>
              <a:tr h="355717">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都道府県 </a:t>
                      </a:r>
                    </a:p>
                  </a:txBody>
                  <a:tcPr marL="7620" marR="7620" marT="7620" marB="0" anchor="ctr">
                    <a:lnL w="12700" cap="flat" cmpd="sng" algn="ctr">
                      <a:solidFill>
                        <a:srgbClr val="0033CC"/>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対象棟数</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耐震性不足棟数</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進捗率</a:t>
                      </a:r>
                      <a:r>
                        <a:rPr lang="en-US" altLang="ja-JP" sz="1100" b="1" i="0" u="none" strike="noStrike">
                          <a:solidFill>
                            <a:srgbClr val="FFFFFF"/>
                          </a:solidFill>
                          <a:effectLst/>
                          <a:latin typeface="Meiryo UI" panose="020B0604030504040204" pitchFamily="50" charset="-128"/>
                          <a:ea typeface="Meiryo UI" panose="020B0604030504040204" pitchFamily="50" charset="-128"/>
                        </a:rPr>
                        <a:t>※</a:t>
                      </a:r>
                    </a:p>
                  </a:txBody>
                  <a:tcPr marL="7620" marR="7620" marT="7620" marB="0" anchor="ctr">
                    <a:lnL w="19050" cap="flat" cmpd="sng" algn="ctr">
                      <a:solidFill>
                        <a:srgbClr val="FFFFFF"/>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extLst>
                  <a:ext uri="{0D108BD9-81ED-4DB2-BD59-A6C34878D82A}">
                    <a16:rowId xmlns:a16="http://schemas.microsoft.com/office/drawing/2014/main" val="1316905911"/>
                  </a:ext>
                </a:extLst>
              </a:tr>
              <a:tr h="321066">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東京都</a:t>
                      </a:r>
                      <a:endParaRPr lang="en-US" altLang="ja-JP" sz="1100" b="1" i="0" u="none" strike="noStrike" dirty="0">
                        <a:solidFill>
                          <a:srgbClr val="FFFFFF"/>
                        </a:solidFill>
                        <a:effectLst/>
                        <a:latin typeface="Meiryo UI" panose="020B0604030504040204" pitchFamily="50" charset="-128"/>
                        <a:ea typeface="Meiryo UI" panose="020B0604030504040204" pitchFamily="50" charset="-128"/>
                      </a:endParaRPr>
                    </a:p>
                    <a:p>
                      <a:pPr marL="0" marR="0" lvl="0" indent="0" algn="ctr" defTabSz="914290" rtl="0" eaLnBrk="1" fontAlgn="ctr" latinLnBrk="0" hangingPunct="1">
                        <a:lnSpc>
                          <a:spcPct val="100000"/>
                        </a:lnSpc>
                        <a:spcBef>
                          <a:spcPts val="0"/>
                        </a:spcBef>
                        <a:spcAft>
                          <a:spcPts val="0"/>
                        </a:spcAft>
                        <a:buClrTx/>
                        <a:buSzTx/>
                        <a:buFontTx/>
                        <a:buNone/>
                        <a:tabLst/>
                        <a:defRPr/>
                      </a:pP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a:t>
                      </a:r>
                      <a:r>
                        <a:rPr kumimoji="1" lang="en-US" altLang="ja-JP" sz="800" kern="100" dirty="0">
                          <a:solidFill>
                            <a:schemeClr val="bg1"/>
                          </a:solidFill>
                          <a:effectLst/>
                          <a:latin typeface="Meiryo UI" panose="020B0604030504040204" pitchFamily="50" charset="-128"/>
                          <a:ea typeface="Meiryo UI" panose="020B0604030504040204" pitchFamily="50" charset="-128"/>
                          <a:cs typeface="+mn-cs"/>
                        </a:rPr>
                        <a:t>R6</a:t>
                      </a: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年度末）</a:t>
                      </a:r>
                      <a:endParaRPr kumimoji="1" lang="ja-JP" altLang="ja-JP" sz="800" kern="100" dirty="0">
                        <a:solidFill>
                          <a:schemeClr val="bg1"/>
                        </a:solidFill>
                        <a:effectLst/>
                        <a:latin typeface="Meiryo UI" panose="020B0604030504040204" pitchFamily="50" charset="-128"/>
                        <a:ea typeface="Meiryo UI" panose="020B0604030504040204" pitchFamily="50" charset="-128"/>
                        <a:cs typeface="+mn-cs"/>
                      </a:endParaRP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1,930</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96.2%</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1402316891"/>
                  </a:ext>
                </a:extLst>
              </a:tr>
              <a:tr h="321066">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静岡県</a:t>
                      </a:r>
                      <a:endParaRPr lang="en-US" altLang="ja-JP" sz="1100" b="1" i="0" u="none" strike="noStrike" dirty="0">
                        <a:solidFill>
                          <a:srgbClr val="FFFFFF"/>
                        </a:solidFill>
                        <a:effectLst/>
                        <a:latin typeface="Meiryo UI" panose="020B0604030504040204" pitchFamily="50" charset="-128"/>
                        <a:ea typeface="Meiryo UI" panose="020B0604030504040204" pitchFamily="50" charset="-128"/>
                      </a:endParaRPr>
                    </a:p>
                    <a:p>
                      <a:pPr algn="ctr" rtl="0" fontAlgn="ct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a:t>
                      </a:r>
                      <a:r>
                        <a:rPr kumimoji="1" lang="en-US" altLang="ja-JP" sz="800" kern="100" dirty="0">
                          <a:solidFill>
                            <a:schemeClr val="bg1"/>
                          </a:solidFill>
                          <a:effectLst/>
                          <a:latin typeface="Meiryo UI" panose="020B0604030504040204" pitchFamily="50" charset="-128"/>
                          <a:ea typeface="Meiryo UI" panose="020B0604030504040204" pitchFamily="50" charset="-128"/>
                          <a:cs typeface="+mn-cs"/>
                        </a:rPr>
                        <a:t>R6</a:t>
                      </a: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年度末）</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290</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92.4%</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1244611299"/>
                  </a:ext>
                </a:extLst>
              </a:tr>
              <a:tr h="368794">
                <a:tc>
                  <a:txBody>
                    <a:bodyPr/>
                    <a:lstStyle/>
                    <a:p>
                      <a:pPr marL="0" marR="0" lvl="0" indent="0" algn="ctr" defTabSz="91429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愛知県</a:t>
                      </a:r>
                      <a:endParaRPr lang="en-US" altLang="ja-JP" sz="1100" b="1" i="0" u="none" strike="noStrike" dirty="0">
                        <a:solidFill>
                          <a:srgbClr val="FFFFFF"/>
                        </a:solidFill>
                        <a:effectLst/>
                        <a:latin typeface="Meiryo UI" panose="020B0604030504040204" pitchFamily="50" charset="-128"/>
                        <a:ea typeface="Meiryo UI" panose="020B0604030504040204" pitchFamily="50" charset="-128"/>
                      </a:endParaRPr>
                    </a:p>
                    <a:p>
                      <a:pPr marL="0" marR="0" lvl="0" indent="0" algn="ctr" defTabSz="914290" rtl="0" eaLnBrk="1" fontAlgn="ctr" latinLnBrk="0" hangingPunct="1">
                        <a:lnSpc>
                          <a:spcPct val="100000"/>
                        </a:lnSpc>
                        <a:spcBef>
                          <a:spcPts val="0"/>
                        </a:spcBef>
                        <a:spcAft>
                          <a:spcPts val="0"/>
                        </a:spcAft>
                        <a:buClrTx/>
                        <a:buSzTx/>
                        <a:buFontTx/>
                        <a:buNone/>
                        <a:tabLst/>
                        <a:defRPr/>
                      </a:pP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a:t>
                      </a:r>
                      <a:r>
                        <a:rPr kumimoji="1" lang="en-US" altLang="ja-JP" sz="800" kern="100" dirty="0">
                          <a:solidFill>
                            <a:schemeClr val="bg1"/>
                          </a:solidFill>
                          <a:effectLst/>
                          <a:latin typeface="Meiryo UI" panose="020B0604030504040204" pitchFamily="50" charset="-128"/>
                          <a:ea typeface="Meiryo UI" panose="020B0604030504040204" pitchFamily="50" charset="-128"/>
                          <a:cs typeface="+mn-cs"/>
                        </a:rPr>
                        <a:t>R6</a:t>
                      </a: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年度末）</a:t>
                      </a:r>
                      <a:endParaRPr lang="ja-JP" altLang="en-US" sz="1100" b="1" i="0" u="none" strike="noStrike" dirty="0">
                        <a:solidFill>
                          <a:srgbClr val="FFFFFF"/>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94.4%</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517845858"/>
                  </a:ext>
                </a:extLst>
              </a:tr>
              <a:tr h="358930">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大阪府</a:t>
                      </a:r>
                      <a:endParaRPr lang="en-US" altLang="ja-JP" sz="1100" b="1" i="0" u="none" strike="noStrike" dirty="0">
                        <a:solidFill>
                          <a:srgbClr val="FFFFFF"/>
                        </a:solidFill>
                        <a:effectLst/>
                        <a:latin typeface="Meiryo UI" panose="020B0604030504040204" pitchFamily="50" charset="-128"/>
                        <a:ea typeface="Meiryo UI" panose="020B0604030504040204" pitchFamily="50" charset="-128"/>
                      </a:endParaRPr>
                    </a:p>
                    <a:p>
                      <a:pPr marL="0" marR="0" lvl="0" indent="0" algn="ctr" defTabSz="914290" rtl="0" eaLnBrk="1" fontAlgn="ctr" latinLnBrk="0" hangingPunct="1">
                        <a:lnSpc>
                          <a:spcPct val="100000"/>
                        </a:lnSpc>
                        <a:spcBef>
                          <a:spcPts val="0"/>
                        </a:spcBef>
                        <a:spcAft>
                          <a:spcPts val="0"/>
                        </a:spcAft>
                        <a:buClrTx/>
                        <a:buSzTx/>
                        <a:buFontTx/>
                        <a:buNone/>
                        <a:tabLst/>
                        <a:defRPr/>
                      </a:pP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a:t>
                      </a:r>
                      <a:r>
                        <a:rPr kumimoji="1" lang="en-US" altLang="ja-JP" sz="800" kern="100" dirty="0">
                          <a:solidFill>
                            <a:schemeClr val="bg1"/>
                          </a:solidFill>
                          <a:effectLst/>
                          <a:latin typeface="Meiryo UI" panose="020B0604030504040204" pitchFamily="50" charset="-128"/>
                          <a:ea typeface="Meiryo UI" panose="020B0604030504040204" pitchFamily="50" charset="-128"/>
                          <a:cs typeface="+mn-cs"/>
                        </a:rPr>
                        <a:t>R6</a:t>
                      </a: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年度末）</a:t>
                      </a:r>
                      <a:endParaRPr lang="ja-JP" altLang="en-US" sz="1100" b="1" i="0" u="none" strike="noStrike" dirty="0">
                        <a:solidFill>
                          <a:srgbClr val="FFFFFF"/>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786</a:t>
                      </a: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(844)</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59</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92.5%</a:t>
                      </a:r>
                    </a:p>
                    <a:p>
                      <a:pPr algn="r" rtl="0"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(93.0%)</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2218320151"/>
                  </a:ext>
                </a:extLst>
              </a:tr>
            </a:tbl>
          </a:graphicData>
        </a:graphic>
      </p:graphicFrame>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73222"/>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３</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安全を支える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275169" y="1619513"/>
            <a:ext cx="9049359" cy="660437"/>
          </a:xfrm>
          <a:prstGeom prst="rect">
            <a:avLst/>
          </a:prstGeom>
          <a:noFill/>
        </p:spPr>
        <p:txBody>
          <a:bodyPr wrap="square" rtlCol="0">
            <a:spAutoFit/>
          </a:bodyPr>
          <a:lstStyle/>
          <a:p>
            <a:pPr marL="180000" marR="0" lvl="0" indent="-180000"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耐震化の進捗率は、大阪府は約</a:t>
            </a: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en-US" altLang="ja-JP"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2.5</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％で全国</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が約</a:t>
            </a:r>
            <a:r>
              <a:rPr kumimoji="1" lang="en-US" altLang="ja-JP"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92.5</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となり、国と同率となっている</a:t>
            </a: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0000"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府の補助制度では用途を限定しているが、他府県ではすべての用途が対象</a:t>
            </a: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○大規模建築物の耐震化の状況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323526" y="2278396"/>
            <a:ext cx="2736306" cy="27699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〇耐震化の状況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383498" y="4780566"/>
            <a:ext cx="2377772" cy="27699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〇他都市における取組等</a:t>
            </a:r>
          </a:p>
        </p:txBody>
      </p:sp>
      <p:sp>
        <p:nvSpPr>
          <p:cNvPr id="25" name="テキスト ボックス 24"/>
          <p:cNvSpPr txBox="1"/>
          <p:nvPr/>
        </p:nvSpPr>
        <p:spPr>
          <a:xfrm>
            <a:off x="5672181" y="2273958"/>
            <a:ext cx="2212187" cy="30102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大規模建築物の進捗率等</a:t>
            </a:r>
          </a:p>
        </p:txBody>
      </p:sp>
      <p:sp>
        <p:nvSpPr>
          <p:cNvPr id="27" name="テキスト ボックス 26"/>
          <p:cNvSpPr txBox="1"/>
          <p:nvPr/>
        </p:nvSpPr>
        <p:spPr>
          <a:xfrm>
            <a:off x="4534264" y="2142122"/>
            <a:ext cx="572022" cy="345058"/>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（棟）</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49A59C1A-3B36-464D-A87E-56EC12CDEC35}"/>
              </a:ext>
            </a:extLst>
          </p:cNvPr>
          <p:cNvSpPr txBox="1">
            <a:spLocks noChangeArrowheads="1"/>
          </p:cNvSpPr>
          <p:nvPr/>
        </p:nvSpPr>
        <p:spPr bwMode="auto">
          <a:xfrm>
            <a:off x="5882035" y="5146159"/>
            <a:ext cx="2551152" cy="947137"/>
          </a:xfrm>
          <a:prstGeom prst="rect">
            <a:avLst/>
          </a:prstGeom>
          <a:solidFill>
            <a:schemeClr val="accent5"/>
          </a:solid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16000" marR="0" lvl="0" indent="-216000" algn="l" defTabSz="914290" rtl="0" eaLnBrk="1" fontAlgn="auto" latinLnBrk="0" hangingPunct="1">
              <a:lnSpc>
                <a:spcPct val="100000"/>
              </a:lnSpc>
              <a:spcBef>
                <a:spcPct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p:cNvSpPr txBox="1"/>
          <p:nvPr/>
        </p:nvSpPr>
        <p:spPr>
          <a:xfrm>
            <a:off x="5882035" y="5195015"/>
            <a:ext cx="2623160" cy="147434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他都市における有効な取組</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29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・大規模建築物全てを対象としている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29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・補助制度の一覧等、わかりやすいパンフレットの作成</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5250" algn="l" defTabSz="91429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・無料で相談が可能な専門家派遣制度</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29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29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補助額については、府には平米当たりの限度額はあるものの、上限はない</a:t>
            </a:r>
          </a:p>
        </p:txBody>
      </p:sp>
      <p:sp>
        <p:nvSpPr>
          <p:cNvPr id="30" name="右矢印 29"/>
          <p:cNvSpPr/>
          <p:nvPr/>
        </p:nvSpPr>
        <p:spPr>
          <a:xfrm>
            <a:off x="5455822" y="5601388"/>
            <a:ext cx="147680" cy="620100"/>
          </a:xfrm>
          <a:prstGeom prst="rightArrow">
            <a:avLst>
              <a:gd name="adj1" fmla="val 50000"/>
              <a:gd name="adj2" fmla="val 98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32" name="表 31">
            <a:extLst>
              <a:ext uri="{FF2B5EF4-FFF2-40B4-BE49-F238E27FC236}">
                <a16:creationId xmlns:a16="http://schemas.microsoft.com/office/drawing/2014/main" id="{BD5EDC15-295F-49F1-B500-07CA75CAE709}"/>
              </a:ext>
            </a:extLst>
          </p:cNvPr>
          <p:cNvGraphicFramePr>
            <a:graphicFrameLocks noGrp="1"/>
          </p:cNvGraphicFramePr>
          <p:nvPr/>
        </p:nvGraphicFramePr>
        <p:xfrm>
          <a:off x="383497" y="5042620"/>
          <a:ext cx="4793792" cy="1725573"/>
        </p:xfrm>
        <a:graphic>
          <a:graphicData uri="http://schemas.openxmlformats.org/drawingml/2006/table">
            <a:tbl>
              <a:tblPr firstRow="1" firstCol="1">
                <a:tableStyleId>{85BE263C-DBD7-4A20-BB59-AAB30ACAA65A}</a:tableStyleId>
              </a:tblPr>
              <a:tblGrid>
                <a:gridCol w="725792">
                  <a:extLst>
                    <a:ext uri="{9D8B030D-6E8A-4147-A177-3AD203B41FA5}">
                      <a16:colId xmlns:a16="http://schemas.microsoft.com/office/drawing/2014/main" val="3373791282"/>
                    </a:ext>
                  </a:extLst>
                </a:gridCol>
                <a:gridCol w="648000">
                  <a:extLst>
                    <a:ext uri="{9D8B030D-6E8A-4147-A177-3AD203B41FA5}">
                      <a16:colId xmlns:a16="http://schemas.microsoft.com/office/drawing/2014/main" val="4171385472"/>
                    </a:ext>
                  </a:extLst>
                </a:gridCol>
                <a:gridCol w="648000">
                  <a:extLst>
                    <a:ext uri="{9D8B030D-6E8A-4147-A177-3AD203B41FA5}">
                      <a16:colId xmlns:a16="http://schemas.microsoft.com/office/drawing/2014/main" val="2278615806"/>
                    </a:ext>
                  </a:extLst>
                </a:gridCol>
                <a:gridCol w="720000">
                  <a:extLst>
                    <a:ext uri="{9D8B030D-6E8A-4147-A177-3AD203B41FA5}">
                      <a16:colId xmlns:a16="http://schemas.microsoft.com/office/drawing/2014/main" val="1313424371"/>
                    </a:ext>
                  </a:extLst>
                </a:gridCol>
                <a:gridCol w="648000">
                  <a:extLst>
                    <a:ext uri="{9D8B030D-6E8A-4147-A177-3AD203B41FA5}">
                      <a16:colId xmlns:a16="http://schemas.microsoft.com/office/drawing/2014/main" val="3822313838"/>
                    </a:ext>
                  </a:extLst>
                </a:gridCol>
                <a:gridCol w="756000">
                  <a:extLst>
                    <a:ext uri="{9D8B030D-6E8A-4147-A177-3AD203B41FA5}">
                      <a16:colId xmlns:a16="http://schemas.microsoft.com/office/drawing/2014/main" val="2877892067"/>
                    </a:ext>
                  </a:extLst>
                </a:gridCol>
                <a:gridCol w="648000">
                  <a:extLst>
                    <a:ext uri="{9D8B030D-6E8A-4147-A177-3AD203B41FA5}">
                      <a16:colId xmlns:a16="http://schemas.microsoft.com/office/drawing/2014/main" val="2170242582"/>
                    </a:ext>
                  </a:extLst>
                </a:gridCol>
              </a:tblGrid>
              <a:tr h="216000">
                <a:tc rowSpan="2">
                  <a:txBody>
                    <a:bodyPr/>
                    <a:lstStyle/>
                    <a:p>
                      <a:pPr marL="0" algn="ctr" defTabSz="914278" rtl="0" eaLnBrk="1" latinLnBrk="0" hangingPunct="1">
                        <a:lnSpc>
                          <a:spcPct val="100000"/>
                        </a:lnSpc>
                        <a:spcAft>
                          <a:spcPts val="0"/>
                        </a:spcAft>
                      </a:pPr>
                      <a:endParaRPr kumimoji="1" lang="ja-JP" sz="10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rowSpan="2">
                  <a:txBody>
                    <a:bodyPr/>
                    <a:lstStyle/>
                    <a:p>
                      <a:pPr marL="0" algn="ctr" defTabSz="914278" rtl="0" eaLnBrk="1" latinLnBrk="0" hangingPunct="1">
                        <a:lnSpc>
                          <a:spcPct val="100000"/>
                        </a:lnSpc>
                        <a:spcAft>
                          <a:spcPts val="0"/>
                        </a:spcAft>
                      </a:pPr>
                      <a:r>
                        <a:rPr kumimoji="1" lang="ja-JP" altLang="en-US" sz="1000" kern="100" dirty="0">
                          <a:effectLst/>
                          <a:latin typeface="Meiryo UI" panose="020B0604030504040204" pitchFamily="50" charset="-128"/>
                          <a:ea typeface="Meiryo UI" panose="020B0604030504040204" pitchFamily="50" charset="-128"/>
                        </a:rPr>
                        <a:t>補助制度</a:t>
                      </a:r>
                      <a:endParaRPr kumimoji="1" lang="en-US" altLang="ja-JP" sz="1000" kern="100" dirty="0">
                        <a:effectLst/>
                        <a:latin typeface="Meiryo UI" panose="020B0604030504040204" pitchFamily="50" charset="-128"/>
                        <a:ea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rowSpan="2">
                  <a:txBody>
                    <a:bodyPr/>
                    <a:lstStyle/>
                    <a:p>
                      <a:pPr marL="0" algn="ctr" defTabSz="914278" rtl="0" eaLnBrk="1" latinLnBrk="0" hangingPunct="1">
                        <a:lnSpc>
                          <a:spcPct val="100000"/>
                        </a:lnSpc>
                        <a:spcAft>
                          <a:spcPts val="0"/>
                        </a:spcAft>
                      </a:pPr>
                      <a:r>
                        <a:rPr kumimoji="1" lang="ja-JP" altLang="en-US" sz="1000" kern="100" dirty="0">
                          <a:effectLst/>
                          <a:latin typeface="Meiryo UI" panose="020B0604030504040204" pitchFamily="50" charset="-128"/>
                          <a:ea typeface="Meiryo UI" panose="020B0604030504040204" pitchFamily="50" charset="-128"/>
                        </a:rPr>
                        <a:t>補助対象</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gridSpan="2">
                  <a:txBody>
                    <a:bodyPr/>
                    <a:lstStyle/>
                    <a:p>
                      <a:pPr marL="0" algn="ctr" defTabSz="914278" rtl="0" eaLnBrk="1" latinLnBrk="0" hangingPunct="1">
                        <a:lnSpc>
                          <a:spcPct val="100000"/>
                        </a:lnSpc>
                        <a:spcAft>
                          <a:spcPts val="0"/>
                        </a:spcAft>
                      </a:pPr>
                      <a:r>
                        <a:rPr kumimoji="1" lang="ja-JP" altLang="en-US" sz="1000" kern="100" dirty="0">
                          <a:effectLst/>
                          <a:latin typeface="Meiryo UI" panose="020B0604030504040204" pitchFamily="50" charset="-128"/>
                          <a:ea typeface="Meiryo UI" panose="020B0604030504040204" pitchFamily="50" charset="-128"/>
                        </a:rPr>
                        <a:t>補助限度額</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marL="0" algn="ctr" defTabSz="914278" rtl="0" eaLnBrk="1" latinLnBrk="0" hangingPunct="1">
                        <a:lnSpc>
                          <a:spcPct val="100000"/>
                        </a:lnSpc>
                        <a:spcAft>
                          <a:spcPts val="0"/>
                        </a:spcAft>
                      </a:pPr>
                      <a:endParaRPr kumimoji="1" lang="ja-JP" altLang="en-US" sz="1100" kern="100" dirty="0">
                        <a:effectLst/>
                        <a:latin typeface="Meiryo UI" panose="020B0604030504040204" pitchFamily="50" charset="-128"/>
                        <a:ea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rowSpan="2">
                  <a:txBody>
                    <a:bodyPr/>
                    <a:lstStyle/>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チラシ等</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tcPr>
                </a:tc>
                <a:tc rowSpan="2">
                  <a:txBody>
                    <a:bodyPr/>
                    <a:lstStyle/>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専門家</a:t>
                      </a:r>
                      <a:endParaRPr kumimoji="1" lang="en-US" altLang="ja-JP" sz="1000" b="1" kern="100" dirty="0">
                        <a:solidFill>
                          <a:schemeClr val="lt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派遣制度</a:t>
                      </a: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tcPr>
                </a:tc>
                <a:extLst>
                  <a:ext uri="{0D108BD9-81ED-4DB2-BD59-A6C34878D82A}">
                    <a16:rowId xmlns:a16="http://schemas.microsoft.com/office/drawing/2014/main" val="3761007960"/>
                  </a:ext>
                </a:extLst>
              </a:tr>
              <a:tr h="252000">
                <a:tc vMerge="1">
                  <a:txBody>
                    <a:bodyPr/>
                    <a:lstStyle/>
                    <a:p>
                      <a:endParaRPr kumimoji="1" lang="ja-JP" altLang="en-US"/>
                    </a:p>
                  </a:txBody>
                  <a:tcPr>
                    <a:lnT w="19050" cap="flat" cmpd="sng" algn="ctr">
                      <a:solidFill>
                        <a:schemeClr val="bg1"/>
                      </a:solidFill>
                      <a:prstDash val="solid"/>
                      <a:round/>
                      <a:headEnd type="none" w="med" len="med"/>
                      <a:tailEnd type="none" w="med" len="med"/>
                    </a:lnT>
                  </a:tcPr>
                </a:tc>
                <a:tc vMerge="1">
                  <a:txBody>
                    <a:bodyPr/>
                    <a:lstStyle/>
                    <a:p>
                      <a:endParaRPr kumimoji="1" lang="ja-JP" altLang="en-US"/>
                    </a:p>
                  </a:txBody>
                  <a:tcPr>
                    <a:lnT w="12700" cap="flat" cmpd="sng" algn="ctr">
                      <a:solidFill>
                        <a:srgbClr val="0033CC"/>
                      </a:solidFill>
                      <a:prstDash val="solid"/>
                      <a:round/>
                      <a:headEnd type="none" w="med" len="med"/>
                      <a:tailEnd type="none" w="med" len="med"/>
                    </a:lnT>
                  </a:tcPr>
                </a:tc>
                <a:tc vMerge="1">
                  <a:txBody>
                    <a:bodyPr/>
                    <a:lstStyle/>
                    <a:p>
                      <a:endParaRPr kumimoji="1" lang="ja-JP" altLang="en-US"/>
                    </a:p>
                  </a:txBody>
                  <a:tcPr>
                    <a:lnT w="12700" cap="flat" cmpd="sng" algn="ctr">
                      <a:solidFill>
                        <a:srgbClr val="0033CC"/>
                      </a:solidFill>
                      <a:prstDash val="solid"/>
                      <a:round/>
                      <a:headEnd type="none" w="med" len="med"/>
                      <a:tailEnd type="none" w="med" len="med"/>
                    </a:lnT>
                  </a:tcPr>
                </a:tc>
                <a:tc>
                  <a:txBody>
                    <a:bodyPr/>
                    <a:lstStyle/>
                    <a:p>
                      <a:pPr marL="0" algn="ctr" defTabSz="914278" rtl="0" eaLnBrk="1" latinLnBrk="0" hangingPunct="1">
                        <a:lnSpc>
                          <a:spcPct val="100000"/>
                        </a:lnSpc>
                        <a:spcAft>
                          <a:spcPts val="0"/>
                        </a:spcAft>
                      </a:pP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平米当たり</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tc>
                  <a:txBody>
                    <a:bodyPr/>
                    <a:lstStyle/>
                    <a:p>
                      <a:pPr algn="ctr"/>
                      <a:r>
                        <a:rPr kumimoji="1" lang="ja-JP" altLang="en-US" sz="1000" b="1" kern="100" dirty="0">
                          <a:solidFill>
                            <a:schemeClr val="lt1"/>
                          </a:solidFill>
                          <a:effectLst/>
                          <a:latin typeface="Meiryo UI" panose="020B0604030504040204" pitchFamily="50" charset="-128"/>
                          <a:ea typeface="Meiryo UI" panose="020B0604030504040204" pitchFamily="50" charset="-128"/>
                          <a:cs typeface="+mn-cs"/>
                        </a:rPr>
                        <a:t>総額</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tc vMerge="1">
                  <a:txBody>
                    <a:bodyPr/>
                    <a:lstStyle/>
                    <a:p>
                      <a:endParaRPr kumimoji="1" lang="ja-JP" altLang="en-US"/>
                    </a:p>
                  </a:txBody>
                  <a:tcPr>
                    <a:lnL w="19050" cap="flat" cmpd="sng" algn="ctr">
                      <a:solidFill>
                        <a:schemeClr val="bg1"/>
                      </a:solidFill>
                      <a:prstDash val="solid"/>
                      <a:round/>
                      <a:headEnd type="none" w="med" len="med"/>
                      <a:tailEnd type="none" w="med" len="med"/>
                    </a:lnL>
                  </a:tcPr>
                </a:tc>
                <a:tc vMerge="1">
                  <a:txBody>
                    <a:bodyPr/>
                    <a:lstStyle/>
                    <a:p>
                      <a:endParaRPr kumimoji="1" lang="ja-JP" altLang="en-US"/>
                    </a:p>
                  </a:txBody>
                  <a:tcPr/>
                </a:tc>
                <a:extLst>
                  <a:ext uri="{0D108BD9-81ED-4DB2-BD59-A6C34878D82A}">
                    <a16:rowId xmlns:a16="http://schemas.microsoft.com/office/drawing/2014/main" val="3103785594"/>
                  </a:ext>
                </a:extLst>
              </a:tr>
              <a:tr h="314791">
                <a:tc>
                  <a:txBody>
                    <a:bodyPr/>
                    <a:lstStyle/>
                    <a:p>
                      <a:pPr marL="0" algn="ctr" defTabSz="914278" rtl="0" eaLnBrk="1" latinLnBrk="0" hangingPunct="1">
                        <a:lnSpc>
                          <a:spcPct val="100000"/>
                        </a:lnSpc>
                        <a:spcAft>
                          <a:spcPts val="0"/>
                        </a:spcAft>
                      </a:pPr>
                      <a:r>
                        <a:rPr kumimoji="1" lang="ja-JP" altLang="en-US" sz="1000" kern="100" dirty="0">
                          <a:solidFill>
                            <a:schemeClr val="bg1"/>
                          </a:solidFill>
                          <a:effectLst/>
                          <a:latin typeface="Meiryo UI" panose="020B0604030504040204" pitchFamily="50" charset="-128"/>
                          <a:ea typeface="Meiryo UI" panose="020B0604030504040204" pitchFamily="50" charset="-128"/>
                          <a:cs typeface="+mn-cs"/>
                        </a:rPr>
                        <a:t>東京都</a:t>
                      </a:r>
                      <a:endParaRPr kumimoji="1" lang="en-US" altLang="ja-JP" sz="1000" kern="100" dirty="0">
                        <a:solidFill>
                          <a:schemeClr val="bg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700" kern="100" dirty="0">
                          <a:solidFill>
                            <a:schemeClr val="bg1"/>
                          </a:solidFill>
                          <a:effectLst/>
                          <a:latin typeface="Meiryo UI" panose="020B0604030504040204" pitchFamily="50" charset="-128"/>
                          <a:ea typeface="Meiryo UI" panose="020B0604030504040204" pitchFamily="50" charset="-128"/>
                          <a:cs typeface="+mn-cs"/>
                        </a:rPr>
                        <a:t>（新宿区）</a:t>
                      </a:r>
                      <a:endParaRPr kumimoji="1" lang="ja-JP" sz="7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全て</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補助制度</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総合パンフレット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68621111"/>
                  </a:ext>
                </a:extLst>
              </a:tr>
              <a:tr h="314791">
                <a:tc>
                  <a:txBody>
                    <a:bodyPr/>
                    <a:lstStyle/>
                    <a:p>
                      <a:pPr marL="0" algn="ctr" defTabSz="914278" rtl="0" eaLnBrk="1" latinLnBrk="0" hangingPunct="1">
                        <a:lnSpc>
                          <a:spcPct val="100000"/>
                        </a:lnSpc>
                        <a:spcAft>
                          <a:spcPts val="0"/>
                        </a:spcAft>
                      </a:pPr>
                      <a:r>
                        <a:rPr kumimoji="1" lang="ja-JP" altLang="en-US" sz="1000" kern="100" dirty="0">
                          <a:solidFill>
                            <a:schemeClr val="bg1"/>
                          </a:solidFill>
                          <a:effectLst/>
                          <a:latin typeface="Meiryo UI" panose="020B0604030504040204" pitchFamily="50" charset="-128"/>
                          <a:ea typeface="Meiryo UI" panose="020B0604030504040204" pitchFamily="50" charset="-128"/>
                          <a:cs typeface="+mn-cs"/>
                        </a:rPr>
                        <a:t>静岡県</a:t>
                      </a:r>
                      <a:endParaRPr kumimoji="1" lang="en-US" altLang="ja-JP" sz="1000" kern="100" dirty="0">
                        <a:solidFill>
                          <a:schemeClr val="bg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700" kern="100" dirty="0">
                          <a:solidFill>
                            <a:schemeClr val="bg1"/>
                          </a:solidFill>
                          <a:effectLst/>
                          <a:latin typeface="Meiryo UI" panose="020B0604030504040204" pitchFamily="50" charset="-128"/>
                          <a:ea typeface="Meiryo UI" panose="020B0604030504040204" pitchFamily="50" charset="-128"/>
                          <a:cs typeface="+mn-cs"/>
                        </a:rPr>
                        <a:t>（静岡市）</a:t>
                      </a:r>
                      <a:endParaRPr kumimoji="1" lang="ja-JP" sz="7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全て</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リーフレット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431509745"/>
                  </a:ext>
                </a:extLst>
              </a:tr>
              <a:tr h="314791">
                <a:tc>
                  <a:txBody>
                    <a:bodyPr/>
                    <a:lstStyle/>
                    <a:p>
                      <a:pPr marL="0" algn="ctr" defTabSz="914278" rtl="0" eaLnBrk="1" latinLnBrk="0" hangingPunct="1">
                        <a:lnSpc>
                          <a:spcPct val="100000"/>
                        </a:lnSpc>
                        <a:spcAft>
                          <a:spcPts val="0"/>
                        </a:spcAft>
                      </a:pPr>
                      <a:r>
                        <a:rPr kumimoji="1" lang="ja-JP" altLang="en-US" sz="1000" kern="100" dirty="0">
                          <a:solidFill>
                            <a:schemeClr val="bg1"/>
                          </a:solidFill>
                          <a:effectLst/>
                          <a:latin typeface="Meiryo UI" panose="020B0604030504040204" pitchFamily="50" charset="-128"/>
                          <a:ea typeface="Meiryo UI" panose="020B0604030504040204" pitchFamily="50" charset="-128"/>
                          <a:cs typeface="+mn-cs"/>
                        </a:rPr>
                        <a:t>愛知県</a:t>
                      </a:r>
                      <a:endParaRPr kumimoji="1" lang="en-US" altLang="ja-JP" sz="1000" kern="100" dirty="0">
                        <a:solidFill>
                          <a:schemeClr val="bg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700" kern="100" dirty="0">
                          <a:solidFill>
                            <a:schemeClr val="bg1"/>
                          </a:solidFill>
                          <a:effectLst/>
                          <a:latin typeface="Meiryo UI" panose="020B0604030504040204" pitchFamily="50" charset="-128"/>
                          <a:ea typeface="Meiryo UI" panose="020B0604030504040204" pitchFamily="50" charset="-128"/>
                          <a:cs typeface="+mn-cs"/>
                        </a:rPr>
                        <a:t>（名古屋市）</a:t>
                      </a:r>
                      <a:endParaRPr kumimoji="1" lang="ja-JP" sz="7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全て</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設計のみ有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リーフレット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01101946"/>
                  </a:ext>
                </a:extLst>
              </a:tr>
              <a:tr h="313200">
                <a:tc>
                  <a:txBody>
                    <a:bodyPr/>
                    <a:lstStyle/>
                    <a:p>
                      <a:pPr algn="ctr">
                        <a:lnSpc>
                          <a:spcPct val="100000"/>
                        </a:lnSpc>
                        <a:spcAft>
                          <a:spcPts val="0"/>
                        </a:spcAft>
                      </a:pPr>
                      <a:r>
                        <a:rPr lang="ja-JP" altLang="en-US" sz="10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大阪府</a:t>
                      </a:r>
                      <a:endParaRPr lang="ja-JP" altLang="ja-JP" sz="10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一部</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リーフレット</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R4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より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196628055"/>
                  </a:ext>
                </a:extLst>
              </a:tr>
            </a:tbl>
          </a:graphicData>
        </a:graphic>
      </p:graphicFrame>
      <p:sp>
        <p:nvSpPr>
          <p:cNvPr id="33" name="正方形/長方形 32">
            <a:extLst>
              <a:ext uri="{FF2B5EF4-FFF2-40B4-BE49-F238E27FC236}">
                <a16:creationId xmlns:a16="http://schemas.microsoft.com/office/drawing/2014/main" id="{92752D12-8D0A-45F7-BF4B-45973DAC7433}"/>
              </a:ext>
            </a:extLst>
          </p:cNvPr>
          <p:cNvSpPr/>
          <p:nvPr/>
        </p:nvSpPr>
        <p:spPr>
          <a:xfrm>
            <a:off x="364374" y="6452675"/>
            <a:ext cx="4793791" cy="31551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1" name="テキスト ボックス 30">
            <a:extLst>
              <a:ext uri="{FF2B5EF4-FFF2-40B4-BE49-F238E27FC236}">
                <a16:creationId xmlns:a16="http://schemas.microsoft.com/office/drawing/2014/main" id="{CF9978C1-34B4-4D3C-81F1-F74C132CF42C}"/>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事業調整室</a:t>
            </a:r>
          </a:p>
        </p:txBody>
      </p:sp>
      <p:sp>
        <p:nvSpPr>
          <p:cNvPr id="26" name="正方形/長方形 25"/>
          <p:cNvSpPr/>
          <p:nvPr/>
        </p:nvSpPr>
        <p:spPr>
          <a:xfrm>
            <a:off x="350794" y="3889248"/>
            <a:ext cx="4115680" cy="36464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6" name="テキスト ボックス 35">
            <a:extLst>
              <a:ext uri="{FF2B5EF4-FFF2-40B4-BE49-F238E27FC236}">
                <a16:creationId xmlns:a16="http://schemas.microsoft.com/office/drawing/2014/main" id="{1ECDA458-CD0F-47A5-BDC3-F768A5544B09}"/>
              </a:ext>
            </a:extLst>
          </p:cNvPr>
          <p:cNvSpPr txBox="1"/>
          <p:nvPr/>
        </p:nvSpPr>
        <p:spPr>
          <a:xfrm>
            <a:off x="2087723" y="4219451"/>
            <a:ext cx="2520280" cy="61021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marL="177800" marR="0" lvl="0" indent="-17780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大阪府以外は国の公表資料から算出</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29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進捗率：対象の総数に占める耐震性ありの割合</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29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※R6</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年度対象棟数及び末進捗率下段の数値：</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112077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国交省より新たに示された指標算定方式による数値</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2">
            <a:extLst>
              <a:ext uri="{FF2B5EF4-FFF2-40B4-BE49-F238E27FC236}">
                <a16:creationId xmlns:a16="http://schemas.microsoft.com/office/drawing/2014/main" id="{24E83B47-82B6-415D-8D2D-5FDD3775F069}"/>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FCEE3D8A-E437-4D4C-92EE-755299DD74C2}"/>
              </a:ext>
            </a:extLst>
          </p:cNvPr>
          <p:cNvPicPr>
            <a:picLocks noChangeAspect="1"/>
          </p:cNvPicPr>
          <p:nvPr/>
        </p:nvPicPr>
        <p:blipFill>
          <a:blip r:embed="rId3"/>
          <a:stretch>
            <a:fillRect/>
          </a:stretch>
        </p:blipFill>
        <p:spPr>
          <a:xfrm>
            <a:off x="4456408" y="2465036"/>
            <a:ext cx="4572396" cy="2597121"/>
          </a:xfrm>
          <a:prstGeom prst="rect">
            <a:avLst/>
          </a:prstGeom>
        </p:spPr>
      </p:pic>
    </p:spTree>
    <p:extLst>
      <p:ext uri="{BB962C8B-B14F-4D97-AF65-F5344CB8AC3E}">
        <p14:creationId xmlns:p14="http://schemas.microsoft.com/office/powerpoint/2010/main" val="103665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13162BE-74DB-45CE-BC1A-22B9822F8A84}"/>
              </a:ext>
            </a:extLst>
          </p:cNvPr>
          <p:cNvGraphicFramePr>
            <a:graphicFrameLocks noGrp="1"/>
          </p:cNvGraphicFramePr>
          <p:nvPr>
            <p:extLst>
              <p:ext uri="{D42A27DB-BD31-4B8C-83A1-F6EECF244321}">
                <p14:modId xmlns:p14="http://schemas.microsoft.com/office/powerpoint/2010/main" val="2915925706"/>
              </p:ext>
            </p:extLst>
          </p:nvPr>
        </p:nvGraphicFramePr>
        <p:xfrm>
          <a:off x="1683330" y="3769469"/>
          <a:ext cx="6807200" cy="1831440"/>
        </p:xfrm>
        <a:graphic>
          <a:graphicData uri="http://schemas.openxmlformats.org/drawingml/2006/table">
            <a:tbl>
              <a:tblPr/>
              <a:tblGrid>
                <a:gridCol w="673100">
                  <a:extLst>
                    <a:ext uri="{9D8B030D-6E8A-4147-A177-3AD203B41FA5}">
                      <a16:colId xmlns:a16="http://schemas.microsoft.com/office/drawing/2014/main" val="4086421814"/>
                    </a:ext>
                  </a:extLst>
                </a:gridCol>
                <a:gridCol w="977900">
                  <a:extLst>
                    <a:ext uri="{9D8B030D-6E8A-4147-A177-3AD203B41FA5}">
                      <a16:colId xmlns:a16="http://schemas.microsoft.com/office/drawing/2014/main" val="2456097817"/>
                    </a:ext>
                  </a:extLst>
                </a:gridCol>
                <a:gridCol w="863600">
                  <a:extLst>
                    <a:ext uri="{9D8B030D-6E8A-4147-A177-3AD203B41FA5}">
                      <a16:colId xmlns:a16="http://schemas.microsoft.com/office/drawing/2014/main" val="1630214804"/>
                    </a:ext>
                  </a:extLst>
                </a:gridCol>
                <a:gridCol w="1117600">
                  <a:extLst>
                    <a:ext uri="{9D8B030D-6E8A-4147-A177-3AD203B41FA5}">
                      <a16:colId xmlns:a16="http://schemas.microsoft.com/office/drawing/2014/main" val="3783714961"/>
                    </a:ext>
                  </a:extLst>
                </a:gridCol>
                <a:gridCol w="812800">
                  <a:extLst>
                    <a:ext uri="{9D8B030D-6E8A-4147-A177-3AD203B41FA5}">
                      <a16:colId xmlns:a16="http://schemas.microsoft.com/office/drawing/2014/main" val="710551422"/>
                    </a:ext>
                  </a:extLst>
                </a:gridCol>
                <a:gridCol w="2362200">
                  <a:extLst>
                    <a:ext uri="{9D8B030D-6E8A-4147-A177-3AD203B41FA5}">
                      <a16:colId xmlns:a16="http://schemas.microsoft.com/office/drawing/2014/main" val="2475824972"/>
                    </a:ext>
                  </a:extLst>
                </a:gridCol>
              </a:tblGrid>
              <a:tr h="216000">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都府県 </a:t>
                      </a:r>
                    </a:p>
                  </a:txBody>
                  <a:tcPr marL="7620" marR="7620" marT="7620" marB="0" anchor="ctr">
                    <a:lnL w="12700" cap="flat" cmpd="sng" algn="ctr">
                      <a:solidFill>
                        <a:srgbClr val="0033CC"/>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公表日</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対象棟数</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耐震性なし棟数</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進捗率</a:t>
                      </a:r>
                      <a:r>
                        <a:rPr lang="en-US" altLang="ja-JP" sz="1100" b="1" i="0" u="none" strike="noStrike" dirty="0">
                          <a:solidFill>
                            <a:srgbClr val="FFFFFF"/>
                          </a:solidFill>
                          <a:effectLst/>
                          <a:latin typeface="Meiryo UI" panose="020B0604030504040204" pitchFamily="50" charset="-128"/>
                          <a:ea typeface="Meiryo UI" panose="020B0604030504040204" pitchFamily="50" charset="-128"/>
                        </a:rPr>
                        <a:t>※</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1" i="0" u="none" strike="noStrike">
                          <a:solidFill>
                            <a:srgbClr val="FFFFFF"/>
                          </a:solidFill>
                          <a:effectLst/>
                          <a:latin typeface="Meiryo UI" panose="020B0604030504040204" pitchFamily="50" charset="-128"/>
                          <a:ea typeface="Meiryo UI" panose="020B0604030504040204" pitchFamily="50" charset="-128"/>
                        </a:rPr>
                        <a:t>主な施策（補助制度除く）</a:t>
                      </a:r>
                    </a:p>
                  </a:txBody>
                  <a:tcPr marL="7620" marR="7620" marT="7620" marB="0" anchor="ctr">
                    <a:lnL w="19050" cap="flat" cmpd="sng" algn="ctr">
                      <a:solidFill>
                        <a:srgbClr val="FFFFFF"/>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extLst>
                  <a:ext uri="{0D108BD9-81ED-4DB2-BD59-A6C34878D82A}">
                    <a16:rowId xmlns:a16="http://schemas.microsoft.com/office/drawing/2014/main" val="1304773952"/>
                  </a:ext>
                </a:extLst>
              </a:tr>
              <a:tr h="468000">
                <a:tc>
                  <a:txBody>
                    <a:bodyPr/>
                    <a:lstStyle/>
                    <a:p>
                      <a:pPr marL="0" marR="0" lvl="0" indent="0" algn="ctr" defTabSz="91429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東京都</a:t>
                      </a:r>
                      <a:endParaRPr lang="en-US" altLang="ja-JP" sz="1100" b="1" i="0" u="none" strike="noStrike" dirty="0">
                        <a:solidFill>
                          <a:srgbClr val="FFFFFF"/>
                        </a:solidFill>
                        <a:effectLst/>
                        <a:latin typeface="Meiryo UI" panose="020B0604030504040204" pitchFamily="50" charset="-128"/>
                        <a:ea typeface="Meiryo UI" panose="020B0604030504040204" pitchFamily="50" charset="-128"/>
                      </a:endParaRPr>
                    </a:p>
                    <a:p>
                      <a:pPr marL="0" marR="0" lvl="0" indent="0" algn="ctr" defTabSz="914290" rtl="0" eaLnBrk="1" fontAlgn="ctr" latinLnBrk="0" hangingPunct="1">
                        <a:lnSpc>
                          <a:spcPct val="100000"/>
                        </a:lnSpc>
                        <a:spcBef>
                          <a:spcPts val="0"/>
                        </a:spcBef>
                        <a:spcAft>
                          <a:spcPts val="0"/>
                        </a:spcAft>
                        <a:buClrTx/>
                        <a:buSzTx/>
                        <a:buFontTx/>
                        <a:buNone/>
                        <a:tabLst/>
                        <a:defRPr/>
                      </a:pP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a:t>
                      </a:r>
                      <a:r>
                        <a:rPr kumimoji="1" lang="en-US" altLang="ja-JP" sz="800" kern="100" dirty="0">
                          <a:solidFill>
                            <a:schemeClr val="bg1"/>
                          </a:solidFill>
                          <a:effectLst/>
                          <a:latin typeface="Meiryo UI" panose="020B0604030504040204" pitchFamily="50" charset="-128"/>
                          <a:ea typeface="Meiryo UI" panose="020B0604030504040204" pitchFamily="50" charset="-128"/>
                          <a:cs typeface="+mn-cs"/>
                        </a:rPr>
                        <a:t>R6</a:t>
                      </a: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年度末）</a:t>
                      </a:r>
                      <a:endParaRPr kumimoji="1" lang="ja-JP" altLang="ja-JP" sz="1100" kern="100" dirty="0">
                        <a:solidFill>
                          <a:schemeClr val="bg1"/>
                        </a:solidFill>
                        <a:effectLst/>
                        <a:latin typeface="Meiryo UI" panose="020B0604030504040204" pitchFamily="50" charset="-128"/>
                        <a:ea typeface="Meiryo UI" panose="020B0604030504040204" pitchFamily="50" charset="-128"/>
                        <a:cs typeface="+mn-cs"/>
                      </a:endParaRP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平成</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月</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3,810</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2,123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44.3%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個別訪問</a:t>
                      </a:r>
                      <a:br>
                        <a:rPr lang="ja-JP" altLang="en-US" sz="1100" b="0" i="0" u="none" strike="noStrike">
                          <a:solidFill>
                            <a:srgbClr val="000000"/>
                          </a:solidFill>
                          <a:effectLst/>
                          <a:latin typeface="Meiryo UI" panose="020B0604030504040204" pitchFamily="50" charset="-128"/>
                          <a:ea typeface="Meiryo UI" panose="020B0604030504040204" pitchFamily="50" charset="-128"/>
                        </a:rPr>
                      </a:br>
                      <a:r>
                        <a:rPr lang="ja-JP" altLang="en-US" sz="1100" b="0" i="0" u="none" strike="noStrike">
                          <a:solidFill>
                            <a:srgbClr val="000000"/>
                          </a:solidFill>
                          <a:effectLst/>
                          <a:latin typeface="Meiryo UI" panose="020B0604030504040204" pitchFamily="50" charset="-128"/>
                          <a:ea typeface="Meiryo UI" panose="020B0604030504040204" pitchFamily="50" charset="-128"/>
                        </a:rPr>
                        <a:t>専門家派遣制度</a:t>
                      </a:r>
                      <a:br>
                        <a:rPr lang="ja-JP" altLang="en-US" sz="1100" b="0" i="0" u="none" strike="noStrike">
                          <a:solidFill>
                            <a:srgbClr val="000000"/>
                          </a:solidFill>
                          <a:effectLst/>
                          <a:latin typeface="Meiryo UI" panose="020B0604030504040204" pitchFamily="50" charset="-128"/>
                          <a:ea typeface="Meiryo UI" panose="020B0604030504040204" pitchFamily="50" charset="-128"/>
                        </a:rPr>
                      </a:br>
                      <a:r>
                        <a:rPr lang="ja-JP" altLang="en-US" sz="1100" b="0" i="0" u="none" strike="noStrike">
                          <a:solidFill>
                            <a:srgbClr val="000000"/>
                          </a:solidFill>
                          <a:effectLst/>
                          <a:latin typeface="Meiryo UI" panose="020B0604030504040204" pitchFamily="50" charset="-128"/>
                          <a:ea typeface="Meiryo UI" panose="020B0604030504040204" pitchFamily="50" charset="-128"/>
                        </a:rPr>
                        <a:t>耐震化の状況を地図を用いて公表</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482595676"/>
                  </a:ext>
                </a:extLst>
              </a:tr>
              <a:tr h="216000">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愛知県</a:t>
                      </a:r>
                      <a:endParaRPr lang="en-US" altLang="ja-JP" sz="1100" b="1" i="0" u="none" strike="noStrike" dirty="0">
                        <a:solidFill>
                          <a:srgbClr val="FFFFFF"/>
                        </a:solidFill>
                        <a:effectLst/>
                        <a:latin typeface="Meiryo UI" panose="020B0604030504040204" pitchFamily="50" charset="-128"/>
                        <a:ea typeface="Meiryo UI" panose="020B0604030504040204" pitchFamily="50" charset="-128"/>
                      </a:endParaRPr>
                    </a:p>
                    <a:p>
                      <a:pPr algn="ctr" rtl="0" fontAlgn="ct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a:t>
                      </a:r>
                      <a:r>
                        <a:rPr kumimoji="1" lang="en-US" altLang="ja-JP" sz="800" kern="100" dirty="0">
                          <a:solidFill>
                            <a:schemeClr val="bg1"/>
                          </a:solidFill>
                          <a:effectLst/>
                          <a:latin typeface="Meiryo UI" panose="020B0604030504040204" pitchFamily="50" charset="-128"/>
                          <a:ea typeface="Meiryo UI" panose="020B0604030504040204" pitchFamily="50" charset="-128"/>
                          <a:cs typeface="+mn-cs"/>
                        </a:rPr>
                        <a:t>R6</a:t>
                      </a: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年度末）</a:t>
                      </a:r>
                      <a:endParaRPr lang="ja-JP" altLang="en-US" sz="800" b="1" i="0" u="none" strike="noStrike" dirty="0">
                        <a:solidFill>
                          <a:srgbClr val="FFFFFF"/>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平成</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a:solidFill>
                            <a:srgbClr val="000000"/>
                          </a:solidFill>
                          <a:effectLst/>
                          <a:latin typeface="Meiryo UI" panose="020B0604030504040204" pitchFamily="50" charset="-128"/>
                          <a:ea typeface="Meiryo UI" panose="020B0604030504040204" pitchFamily="50" charset="-128"/>
                        </a:rPr>
                        <a:t>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月</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380</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24.5%</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個別訪問</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2624891840"/>
                  </a:ext>
                </a:extLst>
              </a:tr>
              <a:tr h="216000">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滋賀県</a:t>
                      </a:r>
                      <a:endParaRPr lang="en-US" altLang="ja-JP" sz="1100" b="1" i="0" u="none" strike="noStrike" dirty="0">
                        <a:solidFill>
                          <a:srgbClr val="FFFFFF"/>
                        </a:solidFill>
                        <a:effectLst/>
                        <a:latin typeface="Meiryo UI" panose="020B0604030504040204" pitchFamily="50" charset="-128"/>
                        <a:ea typeface="Meiryo UI" panose="020B0604030504040204" pitchFamily="50" charset="-128"/>
                      </a:endParaRPr>
                    </a:p>
                    <a:p>
                      <a:pPr algn="ctr" rtl="0" fontAlgn="ct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a:t>
                      </a:r>
                      <a:r>
                        <a:rPr kumimoji="1" lang="en-US" altLang="ja-JP" sz="800" kern="100" dirty="0">
                          <a:solidFill>
                            <a:schemeClr val="bg1"/>
                          </a:solidFill>
                          <a:effectLst/>
                          <a:latin typeface="Meiryo UI" panose="020B0604030504040204" pitchFamily="50" charset="-128"/>
                          <a:ea typeface="Meiryo UI" panose="020B0604030504040204" pitchFamily="50" charset="-128"/>
                          <a:cs typeface="+mn-cs"/>
                        </a:rPr>
                        <a:t>R6</a:t>
                      </a: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年度末）</a:t>
                      </a:r>
                      <a:endParaRPr lang="ja-JP" altLang="en-US" sz="1100" b="1" i="0" u="none" strike="noStrike" dirty="0">
                        <a:solidFill>
                          <a:srgbClr val="FFFFFF"/>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504D"/>
                    </a:solidFill>
                  </a:tcPr>
                </a:tc>
                <a:tc>
                  <a:txBody>
                    <a:bodyPr/>
                    <a:lstStyle/>
                    <a:p>
                      <a:pPr algn="ctr"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令和</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a:solidFill>
                            <a:srgbClr val="000000"/>
                          </a:solidFill>
                          <a:effectLst/>
                          <a:latin typeface="Meiryo UI" panose="020B0604030504040204" pitchFamily="50" charset="-128"/>
                          <a:ea typeface="Meiryo UI" panose="020B0604030504040204" pitchFamily="50" charset="-128"/>
                        </a:rPr>
                        <a:t>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月</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28.9%</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個別訪問</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2687193697"/>
                  </a:ext>
                </a:extLst>
              </a:tr>
              <a:tr h="468000">
                <a:tc>
                  <a:txBody>
                    <a:bodyPr/>
                    <a:lstStyle/>
                    <a:p>
                      <a:pPr algn="ctr" rtl="0" fontAlgn="ctr"/>
                      <a:r>
                        <a:rPr lang="ja-JP" altLang="en-US" sz="1100" b="1" i="0" u="none" strike="noStrike" dirty="0">
                          <a:solidFill>
                            <a:srgbClr val="FFFFFF"/>
                          </a:solidFill>
                          <a:effectLst/>
                          <a:latin typeface="Meiryo UI" panose="020B0604030504040204" pitchFamily="50" charset="-128"/>
                          <a:ea typeface="Meiryo UI" panose="020B0604030504040204" pitchFamily="50" charset="-128"/>
                        </a:rPr>
                        <a:t>大阪府」</a:t>
                      </a: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a:t>
                      </a:r>
                      <a:r>
                        <a:rPr kumimoji="1" lang="en-US" altLang="ja-JP" sz="800" kern="100" dirty="0">
                          <a:solidFill>
                            <a:schemeClr val="bg1"/>
                          </a:solidFill>
                          <a:effectLst/>
                          <a:latin typeface="Meiryo UI" panose="020B0604030504040204" pitchFamily="50" charset="-128"/>
                          <a:ea typeface="Meiryo UI" panose="020B0604030504040204" pitchFamily="50" charset="-128"/>
                          <a:cs typeface="+mn-cs"/>
                        </a:rPr>
                        <a:t>R6</a:t>
                      </a:r>
                      <a:r>
                        <a:rPr kumimoji="1" lang="ja-JP" altLang="en-US" sz="800" kern="100" dirty="0">
                          <a:solidFill>
                            <a:schemeClr val="bg1"/>
                          </a:solidFill>
                          <a:effectLst/>
                          <a:latin typeface="Meiryo UI" panose="020B0604030504040204" pitchFamily="50" charset="-128"/>
                          <a:ea typeface="Meiryo UI" panose="020B0604030504040204" pitchFamily="50" charset="-128"/>
                          <a:cs typeface="+mn-cs"/>
                        </a:rPr>
                        <a:t>年度末）</a:t>
                      </a:r>
                      <a:endParaRPr lang="ja-JP" altLang="en-US" sz="1100" b="1" i="0" u="none" strike="noStrike" dirty="0">
                        <a:solidFill>
                          <a:srgbClr val="FFFFFF"/>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C0504D"/>
                    </a:solid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平成</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月</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275</a:t>
                      </a:r>
                    </a:p>
                    <a:p>
                      <a:pPr algn="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(323)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3.4</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algn="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(43.3%)</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個別訪問</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大阪府耐震プロデュ</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サー派遣制度</a:t>
                      </a:r>
                      <a:br>
                        <a:rPr lang="ja-JP" altLang="en-US"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耐震化の状況を地図を用いて公表</a:t>
                      </a:r>
                    </a:p>
                  </a:txBody>
                  <a:tcPr marL="7620" marR="7620" marT="762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rgbClr val="FFFFFF"/>
                    </a:solidFill>
                  </a:tcPr>
                </a:tc>
                <a:extLst>
                  <a:ext uri="{0D108BD9-81ED-4DB2-BD59-A6C34878D82A}">
                    <a16:rowId xmlns:a16="http://schemas.microsoft.com/office/drawing/2014/main" val="4253767059"/>
                  </a:ext>
                </a:extLst>
              </a:tr>
            </a:tbl>
          </a:graphicData>
        </a:graphic>
      </p:graphicFrame>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673222"/>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３</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安全を支える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19513"/>
            <a:ext cx="8568953" cy="660437"/>
          </a:xfrm>
          <a:prstGeom prst="rect">
            <a:avLst/>
          </a:prstGeom>
          <a:noFill/>
        </p:spPr>
        <p:txBody>
          <a:bodyPr wrap="square" rtlCol="0">
            <a:spAutoFit/>
          </a:bodyPr>
          <a:lstStyle/>
          <a:p>
            <a:pPr marL="180000" marR="0" lvl="0" indent="-180000"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進捗率</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は約</a:t>
            </a:r>
            <a:r>
              <a:rPr kumimoji="1" lang="en-US" altLang="ja-JP"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33.4</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％で耐震性なし棟数は</a:t>
            </a:r>
            <a:r>
              <a:rPr kumimoji="1" lang="en-US" altLang="ja-JP"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183</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件</a:t>
            </a:r>
            <a:endParaRPr kumimoji="1" lang="en-US" altLang="ja-JP"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000" marR="0" lvl="0" indent="-180000"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府は耐震プロデューサー派遣制度による建築士や弁護士などの専門家支援を実施</a:t>
            </a: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広域緊急交通路沿道建築物</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の耐震化の状況</a:t>
            </a:r>
          </a:p>
        </p:txBody>
      </p:sp>
      <p:sp>
        <p:nvSpPr>
          <p:cNvPr id="212" name="テキスト ボックス 211"/>
          <p:cNvSpPr txBox="1"/>
          <p:nvPr/>
        </p:nvSpPr>
        <p:spPr>
          <a:xfrm>
            <a:off x="0" y="927081"/>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⑨</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住宅建築物耐震</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ヵ年戦略・大阪</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大阪府耐震改修促進計画</a:t>
            </a:r>
            <a:r>
              <a:rPr kumimoji="1" lang="en-US" altLang="ja-JP" sz="1292"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69" b="1" i="0" u="none" strike="noStrike" kern="1200" cap="none" spc="-1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(R3.3</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改定</a:t>
            </a:r>
            <a:r>
              <a:rPr kumimoji="1" lang="en-US" altLang="ja-JP"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に基づく取組の推進</a:t>
            </a:r>
          </a:p>
        </p:txBody>
      </p:sp>
      <p:sp>
        <p:nvSpPr>
          <p:cNvPr id="214" name="テキスト ボックス 213"/>
          <p:cNvSpPr txBox="1"/>
          <p:nvPr/>
        </p:nvSpPr>
        <p:spPr>
          <a:xfrm>
            <a:off x="1439652" y="3458512"/>
            <a:ext cx="6264696" cy="27699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〇他府県の耐震化の進捗状況と主な施策</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p:cNvSpPr txBox="1"/>
          <p:nvPr/>
        </p:nvSpPr>
        <p:spPr>
          <a:xfrm>
            <a:off x="1439651" y="2309688"/>
            <a:ext cx="7294559" cy="120032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〇診断義務付け路線の指定、公表状況等</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（路線を追加した場合等は、進んでいる内容で記載）</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R6.4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時点</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1"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路線指定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都府県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1"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公表済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都府県（福島県、埼玉県、千葉県、東京都、神奈川県、岐阜県、静岡県、愛知県、三重県、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1"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滋賀県、京都府、大阪府、和歌山県、岡山県、広島県、徳島県、佐賀県）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1"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報告期限済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県（群馬県、香川県、高知県）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1"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報告期限前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県（茨城県、島根県）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53F670EA-60A0-4F80-8504-E5080457FC50}"/>
              </a:ext>
            </a:extLst>
          </p:cNvPr>
          <p:cNvSpPr txBox="1"/>
          <p:nvPr/>
        </p:nvSpPr>
        <p:spPr>
          <a:xfrm>
            <a:off x="395536" y="5663806"/>
            <a:ext cx="1182319" cy="34953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spcBef>
                <a:spcPts val="300"/>
              </a:spcBef>
              <a:defRPr sz="1400">
                <a:latin typeface="Meiryo UI" panose="020B0604030504040204" pitchFamily="50" charset="-128"/>
                <a:ea typeface="Meiryo UI" panose="020B0604030504040204" pitchFamily="50" charset="-128"/>
              </a:defRPr>
            </a:lvl1pPr>
          </a:lstStyle>
          <a:p>
            <a:pPr marL="85725" marR="0" lvl="0" indent="-85725" algn="l" defTabSz="914290" rtl="0" eaLnBrk="1" fontAlgn="auto" latinLnBrk="0" hangingPunct="1">
              <a:lnSpc>
                <a:spcPct val="100000"/>
              </a:lnSpc>
              <a:spcBef>
                <a:spcPts val="300"/>
              </a:spcBef>
              <a:spcAft>
                <a:spcPts val="0"/>
              </a:spcAft>
              <a:buClrTx/>
              <a:buSzTx/>
              <a:buFontTx/>
              <a:buNone/>
              <a:tabLst/>
              <a:defRPr/>
            </a:pPr>
            <a:r>
              <a:rPr kumimoji="1" lang="en-US" altLang="ja-JP" sz="1200" b="1" i="0" u="none" strike="noStrike" kern="1200" cap="none" spc="0" normalizeH="0" baseline="0" noProof="0" dirty="0">
                <a:ln>
                  <a:noFill/>
                </a:ln>
                <a:solidFill>
                  <a:srgbClr val="0033CC"/>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0033CC"/>
                </a:solidFill>
                <a:effectLst/>
                <a:uLnTx/>
                <a:uFillTx/>
                <a:latin typeface="Meiryo UI" panose="020B0604030504040204" pitchFamily="50" charset="-128"/>
                <a:ea typeface="Meiryo UI" panose="020B0604030504040204" pitchFamily="50" charset="-128"/>
                <a:cs typeface="+mn-cs"/>
              </a:rPr>
              <a:t>ブロック塀等</a:t>
            </a:r>
            <a:r>
              <a:rPr kumimoji="1" lang="en-US" altLang="ja-JP" sz="1200" b="1" i="0" u="none" strike="noStrike" kern="1200" cap="none" spc="0" normalizeH="0" baseline="0" noProof="0" dirty="0">
                <a:ln>
                  <a:noFill/>
                </a:ln>
                <a:solidFill>
                  <a:srgbClr val="0033CC"/>
                </a:solidFill>
                <a:effectLst/>
                <a:uLnTx/>
                <a:uFillTx/>
                <a:latin typeface="Meiryo UI" panose="020B0604030504040204" pitchFamily="50" charset="-128"/>
                <a:ea typeface="Meiryo UI" panose="020B0604030504040204" pitchFamily="50" charset="-128"/>
                <a:cs typeface="+mn-cs"/>
              </a:rPr>
              <a:t>】</a:t>
            </a:r>
            <a:endPar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53F670EA-60A0-4F80-8504-E5080457FC50}"/>
              </a:ext>
            </a:extLst>
          </p:cNvPr>
          <p:cNvSpPr txBox="1"/>
          <p:nvPr/>
        </p:nvSpPr>
        <p:spPr>
          <a:xfrm>
            <a:off x="395536" y="2309108"/>
            <a:ext cx="1182319" cy="34953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spcBef>
                <a:spcPts val="300"/>
              </a:spcBef>
              <a:defRPr sz="1400">
                <a:latin typeface="Meiryo UI" panose="020B0604030504040204" pitchFamily="50" charset="-128"/>
                <a:ea typeface="Meiryo UI" panose="020B0604030504040204" pitchFamily="50" charset="-128"/>
              </a:defRPr>
            </a:lvl1pPr>
          </a:lstStyle>
          <a:p>
            <a:pPr marL="85725" marR="0" lvl="0" indent="-85725" algn="l" defTabSz="914290" rtl="0" eaLnBrk="1" fontAlgn="auto" latinLnBrk="0" hangingPunct="1">
              <a:lnSpc>
                <a:spcPct val="100000"/>
              </a:lnSpc>
              <a:spcBef>
                <a:spcPts val="300"/>
              </a:spcBef>
              <a:spcAft>
                <a:spcPts val="0"/>
              </a:spcAft>
              <a:buClrTx/>
              <a:buSzTx/>
              <a:buFontTx/>
              <a:buNone/>
              <a:tabLst/>
              <a:defRPr/>
            </a:pPr>
            <a:r>
              <a:rPr kumimoji="1" lang="en-US" altLang="ja-JP" sz="1200" b="1" i="0" u="none" strike="noStrike" kern="1200" cap="none" spc="0" normalizeH="0" baseline="0" noProof="0" dirty="0">
                <a:ln>
                  <a:noFill/>
                </a:ln>
                <a:solidFill>
                  <a:srgbClr val="0033CC"/>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0033CC"/>
                </a:solidFill>
                <a:effectLst/>
                <a:uLnTx/>
                <a:uFillTx/>
                <a:latin typeface="Meiryo UI" panose="020B0604030504040204" pitchFamily="50" charset="-128"/>
                <a:ea typeface="Meiryo UI" panose="020B0604030504040204" pitchFamily="50" charset="-128"/>
                <a:cs typeface="+mn-cs"/>
              </a:rPr>
              <a:t>建物</a:t>
            </a:r>
            <a:r>
              <a:rPr kumimoji="1" lang="en-US" altLang="ja-JP" sz="1200" b="1" i="0" u="none" strike="noStrike" kern="1200" cap="none" spc="0" normalizeH="0" baseline="0" noProof="0" dirty="0">
                <a:ln>
                  <a:noFill/>
                </a:ln>
                <a:solidFill>
                  <a:srgbClr val="0033CC"/>
                </a:solidFill>
                <a:effectLst/>
                <a:uLnTx/>
                <a:uFillTx/>
                <a:latin typeface="Meiryo UI" panose="020B0604030504040204" pitchFamily="50" charset="-128"/>
                <a:ea typeface="Meiryo UI" panose="020B0604030504040204" pitchFamily="50" charset="-128"/>
                <a:cs typeface="+mn-cs"/>
              </a:rPr>
              <a:t>】</a:t>
            </a:r>
            <a:endPar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439652" y="5673455"/>
            <a:ext cx="2556284" cy="27699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〇診断義務付け路線の指定状況等</a:t>
            </a:r>
          </a:p>
        </p:txBody>
      </p:sp>
      <p:pic>
        <p:nvPicPr>
          <p:cNvPr id="6" name="図 5"/>
          <p:cNvPicPr>
            <a:picLocks noChangeAspect="1"/>
          </p:cNvPicPr>
          <p:nvPr/>
        </p:nvPicPr>
        <p:blipFill>
          <a:blip r:embed="rId3"/>
          <a:stretch>
            <a:fillRect/>
          </a:stretch>
        </p:blipFill>
        <p:spPr>
          <a:xfrm>
            <a:off x="1679512" y="5872344"/>
            <a:ext cx="4246349" cy="1013040"/>
          </a:xfrm>
          <a:prstGeom prst="rect">
            <a:avLst/>
          </a:prstGeom>
        </p:spPr>
      </p:pic>
      <p:sp>
        <p:nvSpPr>
          <p:cNvPr id="18" name="正方形/長方形 17"/>
          <p:cNvSpPr/>
          <p:nvPr/>
        </p:nvSpPr>
        <p:spPr>
          <a:xfrm>
            <a:off x="1679210" y="5099373"/>
            <a:ext cx="6807200" cy="51187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1679512" y="6273336"/>
            <a:ext cx="4246349" cy="180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06EFEA9C-6F52-4520-81C9-392EB9D05DC0}"/>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事業調整室</a:t>
            </a:r>
          </a:p>
        </p:txBody>
      </p:sp>
      <p:sp>
        <p:nvSpPr>
          <p:cNvPr id="27" name="テキスト ボックス 26">
            <a:extLst>
              <a:ext uri="{FF2B5EF4-FFF2-40B4-BE49-F238E27FC236}">
                <a16:creationId xmlns:a16="http://schemas.microsoft.com/office/drawing/2014/main" id="{F0B71D97-3770-4535-B43D-26DDBA8FDA09}"/>
              </a:ext>
            </a:extLst>
          </p:cNvPr>
          <p:cNvSpPr txBox="1"/>
          <p:nvPr/>
        </p:nvSpPr>
        <p:spPr>
          <a:xfrm>
            <a:off x="6098272" y="5589240"/>
            <a:ext cx="2520280" cy="61021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rtlCol="0">
            <a:noAutofit/>
          </a:bodyPr>
          <a:lstStyle/>
          <a:p>
            <a:pPr marL="177800" marR="0" lvl="0" indent="-17780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大阪府以外は国の公表資料から算出</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29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進捗率：対象の総数に占める耐震性ありの割合</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29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※R6</a:t>
            </a: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年度対象棟数及び末進捗率下段の数値：</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112077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国交省より新たに示された指標算定方式による数値</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2">
            <a:extLst>
              <a:ext uri="{FF2B5EF4-FFF2-40B4-BE49-F238E27FC236}">
                <a16:creationId xmlns:a16="http://schemas.microsoft.com/office/drawing/2014/main" id="{53A124B7-E15A-4A1A-961C-A68BB61D5FE4}"/>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378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7"/>
            <a:ext cx="8693505" cy="907941"/>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07721"/>
            <a:ext cx="8768029" cy="907941"/>
          </a:xfrm>
          <a:prstGeom prst="rect">
            <a:avLst/>
          </a:prstGeom>
          <a:noFill/>
        </p:spPr>
        <p:txBody>
          <a:bodyPr wrap="square" rtlCol="0">
            <a:spAutoFit/>
          </a:bodyPr>
          <a:lstStyle/>
          <a:p>
            <a:pPr marL="180000" indent="-180000">
              <a:buFont typeface="Arial" panose="020B0604020202020204" pitchFamily="34" charset="0"/>
              <a:buChar char="•"/>
            </a:pPr>
            <a:r>
              <a:rPr lang="ja-JP" altLang="en-US" sz="1850" dirty="0">
                <a:latin typeface="Meiryo UI" panose="020B0604030504040204" pitchFamily="50" charset="-128"/>
                <a:ea typeface="Meiryo UI" panose="020B0604030504040204" pitchFamily="50" charset="-128"/>
              </a:rPr>
              <a:t>大阪府は全国で４番目</a:t>
            </a:r>
            <a:r>
              <a:rPr lang="en-US" altLang="ja-JP" sz="1850" dirty="0">
                <a:latin typeface="Meiryo UI" panose="020B0604030504040204" pitchFamily="50" charset="-128"/>
                <a:ea typeface="Meiryo UI" panose="020B0604030504040204" pitchFamily="50" charset="-128"/>
              </a:rPr>
              <a:t>(</a:t>
            </a:r>
            <a:r>
              <a:rPr lang="ja-JP" altLang="en-US" sz="1850" dirty="0">
                <a:latin typeface="Meiryo UI" panose="020B0604030504040204" pitchFamily="50" charset="-128"/>
                <a:ea typeface="Meiryo UI" panose="020B0604030504040204" pitchFamily="50" charset="-128"/>
              </a:rPr>
              <a:t>県単位</a:t>
            </a:r>
            <a:r>
              <a:rPr lang="en-US" altLang="ja-JP" sz="1850" dirty="0">
                <a:latin typeface="Meiryo UI" panose="020B0604030504040204" pitchFamily="50" charset="-128"/>
                <a:ea typeface="Meiryo UI" panose="020B0604030504040204" pitchFamily="50" charset="-128"/>
              </a:rPr>
              <a:t>)</a:t>
            </a:r>
            <a:r>
              <a:rPr lang="ja-JP" altLang="en-US" sz="1850" dirty="0">
                <a:latin typeface="Meiryo UI" panose="020B0604030504040204" pitchFamily="50" charset="-128"/>
                <a:ea typeface="Meiryo UI" panose="020B0604030504040204" pitchFamily="50" charset="-128"/>
              </a:rPr>
              <a:t>に規制区域の指定</a:t>
            </a:r>
            <a:r>
              <a:rPr lang="en-US" altLang="ja-JP" sz="1850" dirty="0">
                <a:latin typeface="Meiryo UI" panose="020B0604030504040204" pitchFamily="50" charset="-128"/>
                <a:ea typeface="Meiryo UI" panose="020B0604030504040204" pitchFamily="50" charset="-128"/>
              </a:rPr>
              <a:t>(</a:t>
            </a:r>
            <a:r>
              <a:rPr lang="ja-JP" altLang="en-US" sz="1850" dirty="0">
                <a:latin typeface="Meiryo UI" panose="020B0604030504040204" pitchFamily="50" charset="-128"/>
                <a:ea typeface="Meiryo UI" panose="020B0604030504040204" pitchFamily="50" charset="-128"/>
              </a:rPr>
              <a:t>令和</a:t>
            </a:r>
            <a:r>
              <a:rPr lang="en-US" altLang="ja-JP" sz="1850" dirty="0">
                <a:latin typeface="Meiryo UI" panose="020B0604030504040204" pitchFamily="50" charset="-128"/>
                <a:ea typeface="Meiryo UI" panose="020B0604030504040204" pitchFamily="50" charset="-128"/>
              </a:rPr>
              <a:t>6</a:t>
            </a:r>
            <a:r>
              <a:rPr lang="ja-JP" altLang="en-US" sz="1850" dirty="0">
                <a:latin typeface="Meiryo UI" panose="020B0604030504040204" pitchFamily="50" charset="-128"/>
                <a:ea typeface="Meiryo UI" panose="020B0604030504040204" pitchFamily="50" charset="-128"/>
              </a:rPr>
              <a:t>年</a:t>
            </a:r>
            <a:r>
              <a:rPr lang="en-US" altLang="ja-JP" sz="1850" dirty="0">
                <a:latin typeface="Meiryo UI" panose="020B0604030504040204" pitchFamily="50" charset="-128"/>
                <a:ea typeface="Meiryo UI" panose="020B0604030504040204" pitchFamily="50" charset="-128"/>
              </a:rPr>
              <a:t>4</a:t>
            </a:r>
            <a:r>
              <a:rPr lang="ja-JP" altLang="en-US" sz="1850" dirty="0">
                <a:latin typeface="Meiryo UI" panose="020B0604030504040204" pitchFamily="50" charset="-128"/>
                <a:ea typeface="Meiryo UI" panose="020B0604030504040204" pitchFamily="50" charset="-128"/>
              </a:rPr>
              <a:t>月</a:t>
            </a:r>
            <a:r>
              <a:rPr lang="en-US" altLang="ja-JP" sz="1850" dirty="0">
                <a:latin typeface="Meiryo UI" panose="020B0604030504040204" pitchFamily="50" charset="-128"/>
                <a:ea typeface="Meiryo UI" panose="020B0604030504040204" pitchFamily="50" charset="-128"/>
              </a:rPr>
              <a:t>)</a:t>
            </a:r>
            <a:r>
              <a:rPr lang="ja-JP" altLang="en-US" sz="1850" dirty="0">
                <a:latin typeface="Meiryo UI" panose="020B0604030504040204" pitchFamily="50" charset="-128"/>
                <a:ea typeface="Meiryo UI" panose="020B0604030504040204" pitchFamily="50" charset="-128"/>
              </a:rPr>
              <a:t>及び法の運用開始</a:t>
            </a:r>
            <a:endParaRPr lang="en-US" altLang="ja-JP" sz="1850" dirty="0">
              <a:latin typeface="Meiryo UI" panose="020B0604030504040204" pitchFamily="50" charset="-128"/>
              <a:ea typeface="Meiryo UI" panose="020B0604030504040204" pitchFamily="50" charset="-128"/>
            </a:endParaRPr>
          </a:p>
          <a:p>
            <a:r>
              <a:rPr lang="ja-JP" altLang="en-US" sz="1850" dirty="0">
                <a:latin typeface="Meiryo UI" panose="020B0604030504040204" pitchFamily="50" charset="-128"/>
                <a:ea typeface="Meiryo UI" panose="020B0604030504040204" pitchFamily="50" charset="-128"/>
              </a:rPr>
              <a:t>　となり、他の都道府県と比べ早期に取り組んでいる</a:t>
            </a:r>
            <a:endParaRPr lang="en-US" altLang="ja-JP" sz="1850" dirty="0">
              <a:latin typeface="Meiryo UI" panose="020B0604030504040204" pitchFamily="50" charset="-128"/>
              <a:ea typeface="Meiryo UI" panose="020B0604030504040204" pitchFamily="50" charset="-128"/>
            </a:endParaRPr>
          </a:p>
          <a:p>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600" dirty="0">
                <a:solidFill>
                  <a:schemeClr val="tx1"/>
                </a:solidFill>
                <a:latin typeface="Meiryo UI" panose="020B0604030504040204" pitchFamily="50" charset="-128"/>
                <a:ea typeface="Meiryo UI" panose="020B0604030504040204" pitchFamily="50" charset="-128"/>
              </a:rPr>
              <a:t>政令指定都市、中核市でも規制区域が指定され、</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lang="en-US" altLang="ja-JP" sz="1600" dirty="0">
                <a:latin typeface="Meiryo UI" panose="020B0604030504040204" pitchFamily="50" charset="-128"/>
                <a:ea typeface="Meiryo UI" panose="020B0604030504040204" pitchFamily="50" charset="-128"/>
              </a:rPr>
              <a:t>4</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月には大阪府内全域で運用開始）</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⑩宅地造成及び特定盛土等の規制による災害防止</a:t>
            </a:r>
          </a:p>
        </p:txBody>
      </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323527" y="2564904"/>
            <a:ext cx="8485195" cy="684803"/>
          </a:xfrm>
          <a:prstGeom prst="rect">
            <a:avLst/>
          </a:prstGeom>
          <a:noFill/>
          <a:ln>
            <a:solidFill>
              <a:schemeClr val="accent1"/>
            </a:solid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国の目標：危険な盛土等を包括的に規制し、盛土等に伴う災害を防止規制区域を指定する都道府県等</a:t>
            </a:r>
            <a:r>
              <a:rPr lang="en-US" altLang="ja-JP" sz="1400" baseline="400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　施行後５年以内に全都道府県等</a:t>
            </a:r>
          </a:p>
          <a:p>
            <a:pPr algn="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都道府県等： 盛土規制法の規制区域指定の権限を有する</a:t>
            </a:r>
            <a:r>
              <a:rPr lang="en-US" altLang="ja-JP" sz="1050" dirty="0">
                <a:latin typeface="Meiryo UI" panose="020B0604030504040204" pitchFamily="50" charset="-128"/>
                <a:ea typeface="Meiryo UI" panose="020B0604030504040204" pitchFamily="50" charset="-128"/>
              </a:rPr>
              <a:t>47</a:t>
            </a:r>
            <a:r>
              <a:rPr lang="ja-JP" altLang="en-US" sz="1050" dirty="0">
                <a:latin typeface="Meiryo UI" panose="020B0604030504040204" pitchFamily="50" charset="-128"/>
                <a:ea typeface="Meiryo UI" panose="020B0604030504040204" pitchFamily="50" charset="-128"/>
              </a:rPr>
              <a:t>都道府県、</a:t>
            </a:r>
            <a:r>
              <a:rPr lang="en-US" altLang="ja-JP" sz="1050" dirty="0">
                <a:latin typeface="Meiryo UI" panose="020B0604030504040204" pitchFamily="50" charset="-128"/>
                <a:ea typeface="Meiryo UI" panose="020B0604030504040204" pitchFamily="50" charset="-128"/>
              </a:rPr>
              <a:t>20</a:t>
            </a:r>
            <a:r>
              <a:rPr lang="ja-JP" altLang="en-US" sz="1050" dirty="0">
                <a:latin typeface="Meiryo UI" panose="020B0604030504040204" pitchFamily="50" charset="-128"/>
                <a:ea typeface="Meiryo UI" panose="020B0604030504040204" pitchFamily="50" charset="-128"/>
              </a:rPr>
              <a:t>政令指定市、</a:t>
            </a:r>
            <a:r>
              <a:rPr lang="en-US" altLang="ja-JP" sz="1050" dirty="0">
                <a:latin typeface="Meiryo UI" panose="020B0604030504040204" pitchFamily="50" charset="-128"/>
                <a:ea typeface="Meiryo UI" panose="020B0604030504040204" pitchFamily="50" charset="-128"/>
              </a:rPr>
              <a:t>62</a:t>
            </a:r>
            <a:r>
              <a:rPr lang="ja-JP" altLang="en-US" sz="1050" dirty="0">
                <a:latin typeface="Meiryo UI" panose="020B0604030504040204" pitchFamily="50" charset="-128"/>
                <a:ea typeface="Meiryo UI" panose="020B0604030504040204" pitchFamily="50" charset="-128"/>
              </a:rPr>
              <a:t>中核市の計</a:t>
            </a:r>
            <a:r>
              <a:rPr lang="en-US" altLang="ja-JP" sz="1050" dirty="0">
                <a:latin typeface="Meiryo UI" panose="020B0604030504040204" pitchFamily="50" charset="-128"/>
                <a:ea typeface="Meiryo UI" panose="020B0604030504040204" pitchFamily="50" charset="-128"/>
              </a:rPr>
              <a:t>129</a:t>
            </a:r>
            <a:r>
              <a:rPr lang="ja-JP" altLang="en-US" sz="1050" dirty="0">
                <a:latin typeface="Meiryo UI" panose="020B0604030504040204" pitchFamily="50" charset="-128"/>
                <a:ea typeface="Meiryo UI" panose="020B0604030504040204" pitchFamily="50" charset="-128"/>
              </a:rPr>
              <a:t>都市</a:t>
            </a:r>
            <a:endParaRPr lang="en-US" altLang="ja-JP" sz="105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8820472"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○宅地造成及び特定盛⼟等規制法に基づく規制区域の指定状況</a:t>
            </a:r>
          </a:p>
        </p:txBody>
      </p:sp>
      <p:sp>
        <p:nvSpPr>
          <p:cNvPr id="212" name="正方形/長方形 211">
            <a:extLst>
              <a:ext uri="{FF2B5EF4-FFF2-40B4-BE49-F238E27FC236}">
                <a16:creationId xmlns:a16="http://schemas.microsoft.com/office/drawing/2014/main" id="{187B444A-821C-43BE-9308-5FBEC1EB9349}"/>
              </a:ext>
            </a:extLst>
          </p:cNvPr>
          <p:cNvSpPr/>
          <p:nvPr/>
        </p:nvSpPr>
        <p:spPr>
          <a:xfrm>
            <a:off x="6993066" y="3207568"/>
            <a:ext cx="2023966" cy="26113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pPr algn="r">
              <a:lnSpc>
                <a:spcPts val="1700"/>
              </a:lnSpc>
            </a:pPr>
            <a:r>
              <a:rPr lang="ja-JP" altLang="en-US" sz="1000" dirty="0">
                <a:latin typeface="Meiryo UI" panose="020B0604030504040204" pitchFamily="50" charset="-128"/>
                <a:ea typeface="Meiryo UI" panose="020B0604030504040204" pitchFamily="50" charset="-128"/>
              </a:rPr>
              <a:t>（公表情報等を基に作成）</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3" name="グループ化 212"/>
          <p:cNvGrpSpPr/>
          <p:nvPr/>
        </p:nvGrpSpPr>
        <p:grpSpPr>
          <a:xfrm>
            <a:off x="323528" y="3425685"/>
            <a:ext cx="8509288" cy="3298162"/>
            <a:chOff x="323528" y="3209661"/>
            <a:chExt cx="8509288" cy="3298162"/>
          </a:xfrm>
        </p:grpSpPr>
        <p:sp>
          <p:nvSpPr>
            <p:cNvPr id="214" name="正方形/長方形 213">
              <a:extLst>
                <a:ext uri="{FF2B5EF4-FFF2-40B4-BE49-F238E27FC236}">
                  <a16:creationId xmlns:a16="http://schemas.microsoft.com/office/drawing/2014/main" id="{72D6C773-8115-4587-B8DB-D36551AEDE00}"/>
                </a:ext>
              </a:extLst>
            </p:cNvPr>
            <p:cNvSpPr/>
            <p:nvPr/>
          </p:nvSpPr>
          <p:spPr>
            <a:xfrm>
              <a:off x="1498132" y="3460124"/>
              <a:ext cx="7334684" cy="66684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5" name="正方形/長方形 214">
              <a:extLst>
                <a:ext uri="{FF2B5EF4-FFF2-40B4-BE49-F238E27FC236}">
                  <a16:creationId xmlns:a16="http://schemas.microsoft.com/office/drawing/2014/main" id="{6A316B2E-3398-458A-9ACB-33009DE5D979}"/>
                </a:ext>
              </a:extLst>
            </p:cNvPr>
            <p:cNvSpPr/>
            <p:nvPr/>
          </p:nvSpPr>
          <p:spPr>
            <a:xfrm>
              <a:off x="1498133" y="4908691"/>
              <a:ext cx="7320319" cy="15991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6" name="正方形/長方形 215">
              <a:extLst>
                <a:ext uri="{FF2B5EF4-FFF2-40B4-BE49-F238E27FC236}">
                  <a16:creationId xmlns:a16="http://schemas.microsoft.com/office/drawing/2014/main" id="{6935F4AB-AE4C-415A-83AA-E33B57AF5461}"/>
                </a:ext>
              </a:extLst>
            </p:cNvPr>
            <p:cNvSpPr/>
            <p:nvPr/>
          </p:nvSpPr>
          <p:spPr>
            <a:xfrm>
              <a:off x="1498134" y="4176118"/>
              <a:ext cx="7320319" cy="6930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17" name="正方形/長方形 216">
              <a:extLst>
                <a:ext uri="{FF2B5EF4-FFF2-40B4-BE49-F238E27FC236}">
                  <a16:creationId xmlns:a16="http://schemas.microsoft.com/office/drawing/2014/main" id="{3CA0460E-DE40-4BF5-AD84-76E7678DC02C}"/>
                </a:ext>
              </a:extLst>
            </p:cNvPr>
            <p:cNvSpPr/>
            <p:nvPr/>
          </p:nvSpPr>
          <p:spPr>
            <a:xfrm>
              <a:off x="323528" y="3460124"/>
              <a:ext cx="1121906" cy="6668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国の動き</a:t>
              </a:r>
            </a:p>
          </p:txBody>
        </p:sp>
        <p:sp>
          <p:nvSpPr>
            <p:cNvPr id="218" name="正方形/長方形 217">
              <a:extLst>
                <a:ext uri="{FF2B5EF4-FFF2-40B4-BE49-F238E27FC236}">
                  <a16:creationId xmlns:a16="http://schemas.microsoft.com/office/drawing/2014/main" id="{831B121C-00DF-4C69-B06F-0E869581365E}"/>
                </a:ext>
              </a:extLst>
            </p:cNvPr>
            <p:cNvSpPr/>
            <p:nvPr/>
          </p:nvSpPr>
          <p:spPr>
            <a:xfrm>
              <a:off x="323528" y="4176118"/>
              <a:ext cx="1121906" cy="6930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大阪府内の指定状況</a:t>
              </a:r>
            </a:p>
          </p:txBody>
        </p:sp>
        <p:sp>
          <p:nvSpPr>
            <p:cNvPr id="219" name="正方形/長方形 218">
              <a:extLst>
                <a:ext uri="{FF2B5EF4-FFF2-40B4-BE49-F238E27FC236}">
                  <a16:creationId xmlns:a16="http://schemas.microsoft.com/office/drawing/2014/main" id="{9A141B42-1F36-4E95-8B9F-B83E73981109}"/>
                </a:ext>
              </a:extLst>
            </p:cNvPr>
            <p:cNvSpPr/>
            <p:nvPr/>
          </p:nvSpPr>
          <p:spPr>
            <a:xfrm>
              <a:off x="323528" y="4908691"/>
              <a:ext cx="1121906" cy="159913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他府県等の</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rPr>
                <a:t>指定状況</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20" name="矢印: 五方向 17">
              <a:extLst>
                <a:ext uri="{FF2B5EF4-FFF2-40B4-BE49-F238E27FC236}">
                  <a16:creationId xmlns:a16="http://schemas.microsoft.com/office/drawing/2014/main" id="{8098E2D0-3EEC-4BF5-BE30-F04B2E1EDB4A}"/>
                </a:ext>
              </a:extLst>
            </p:cNvPr>
            <p:cNvSpPr/>
            <p:nvPr/>
          </p:nvSpPr>
          <p:spPr>
            <a:xfrm>
              <a:off x="1498135" y="3209661"/>
              <a:ext cx="1121906" cy="21933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R4</a:t>
              </a:r>
              <a:endParaRPr kumimoji="1" lang="ja-JP" altLang="en-US" sz="1600" dirty="0">
                <a:solidFill>
                  <a:schemeClr val="bg1"/>
                </a:solidFill>
              </a:endParaRPr>
            </a:p>
          </p:txBody>
        </p:sp>
        <p:sp>
          <p:nvSpPr>
            <p:cNvPr id="221" name="矢印: 山形 18">
              <a:extLst>
                <a:ext uri="{FF2B5EF4-FFF2-40B4-BE49-F238E27FC236}">
                  <a16:creationId xmlns:a16="http://schemas.microsoft.com/office/drawing/2014/main" id="{08CD9DF6-89DE-4979-9A86-DE7D2A5A8132}"/>
                </a:ext>
              </a:extLst>
            </p:cNvPr>
            <p:cNvSpPr/>
            <p:nvPr/>
          </p:nvSpPr>
          <p:spPr>
            <a:xfrm>
              <a:off x="2524882" y="3209661"/>
              <a:ext cx="1121906" cy="2193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R5</a:t>
              </a:r>
              <a:endParaRPr kumimoji="1" lang="ja-JP" altLang="en-US" sz="1600" dirty="0">
                <a:solidFill>
                  <a:schemeClr val="bg1"/>
                </a:solidFill>
              </a:endParaRPr>
            </a:p>
          </p:txBody>
        </p:sp>
        <p:sp>
          <p:nvSpPr>
            <p:cNvPr id="222" name="矢印: 山形 19">
              <a:extLst>
                <a:ext uri="{FF2B5EF4-FFF2-40B4-BE49-F238E27FC236}">
                  <a16:creationId xmlns:a16="http://schemas.microsoft.com/office/drawing/2014/main" id="{24B08BC8-BD22-4187-9722-6A86840CAAEB}"/>
                </a:ext>
              </a:extLst>
            </p:cNvPr>
            <p:cNvSpPr/>
            <p:nvPr/>
          </p:nvSpPr>
          <p:spPr>
            <a:xfrm>
              <a:off x="3551629" y="3209661"/>
              <a:ext cx="1913996" cy="2193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R6</a:t>
              </a:r>
              <a:endParaRPr kumimoji="1" lang="ja-JP" altLang="en-US" sz="1600" dirty="0">
                <a:solidFill>
                  <a:schemeClr val="bg1"/>
                </a:solidFill>
              </a:endParaRPr>
            </a:p>
          </p:txBody>
        </p:sp>
        <p:sp>
          <p:nvSpPr>
            <p:cNvPr id="223" name="矢印: 山形 20">
              <a:extLst>
                <a:ext uri="{FF2B5EF4-FFF2-40B4-BE49-F238E27FC236}">
                  <a16:creationId xmlns:a16="http://schemas.microsoft.com/office/drawing/2014/main" id="{5FE9DE1D-A194-4C4C-AAD0-1DF729156B6E}"/>
                </a:ext>
              </a:extLst>
            </p:cNvPr>
            <p:cNvSpPr/>
            <p:nvPr/>
          </p:nvSpPr>
          <p:spPr>
            <a:xfrm>
              <a:off x="5370466" y="3209661"/>
              <a:ext cx="1121906" cy="2193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R7</a:t>
              </a:r>
              <a:endParaRPr kumimoji="1" lang="ja-JP" altLang="en-US" sz="1600" dirty="0">
                <a:solidFill>
                  <a:schemeClr val="bg1"/>
                </a:solidFill>
              </a:endParaRPr>
            </a:p>
          </p:txBody>
        </p:sp>
        <p:sp>
          <p:nvSpPr>
            <p:cNvPr id="224" name="矢印: 山形 21">
              <a:extLst>
                <a:ext uri="{FF2B5EF4-FFF2-40B4-BE49-F238E27FC236}">
                  <a16:creationId xmlns:a16="http://schemas.microsoft.com/office/drawing/2014/main" id="{DF8F65F1-D0E4-405F-B833-E14171FD3E62}"/>
                </a:ext>
              </a:extLst>
            </p:cNvPr>
            <p:cNvSpPr/>
            <p:nvPr/>
          </p:nvSpPr>
          <p:spPr>
            <a:xfrm>
              <a:off x="6397213" y="3209661"/>
              <a:ext cx="849075" cy="2193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bg1"/>
                  </a:solidFill>
                </a:rPr>
                <a:t>R8</a:t>
              </a:r>
              <a:endParaRPr kumimoji="1" lang="ja-JP" altLang="en-US" sz="1600" dirty="0">
                <a:solidFill>
                  <a:schemeClr val="bg1"/>
                </a:solidFill>
              </a:endParaRPr>
            </a:p>
          </p:txBody>
        </p:sp>
        <p:sp>
          <p:nvSpPr>
            <p:cNvPr id="225" name="矢印: 山形 22">
              <a:extLst>
                <a:ext uri="{FF2B5EF4-FFF2-40B4-BE49-F238E27FC236}">
                  <a16:creationId xmlns:a16="http://schemas.microsoft.com/office/drawing/2014/main" id="{CA0E5AA0-3A0D-4A96-B81B-D492A3C6AA93}"/>
                </a:ext>
              </a:extLst>
            </p:cNvPr>
            <p:cNvSpPr/>
            <p:nvPr/>
          </p:nvSpPr>
          <p:spPr>
            <a:xfrm>
              <a:off x="7151129" y="3209661"/>
              <a:ext cx="752520" cy="2193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R9</a:t>
              </a:r>
              <a:endParaRPr kumimoji="1" lang="ja-JP" altLang="en-US" sz="1600" dirty="0">
                <a:solidFill>
                  <a:schemeClr val="bg1"/>
                </a:solidFill>
              </a:endParaRPr>
            </a:p>
          </p:txBody>
        </p:sp>
        <p:sp>
          <p:nvSpPr>
            <p:cNvPr id="226" name="矢印: 山形 23">
              <a:extLst>
                <a:ext uri="{FF2B5EF4-FFF2-40B4-BE49-F238E27FC236}">
                  <a16:creationId xmlns:a16="http://schemas.microsoft.com/office/drawing/2014/main" id="{61800279-A4A4-4B93-BF59-6F14CD783E44}"/>
                </a:ext>
              </a:extLst>
            </p:cNvPr>
            <p:cNvSpPr/>
            <p:nvPr/>
          </p:nvSpPr>
          <p:spPr>
            <a:xfrm>
              <a:off x="7808488" y="3209661"/>
              <a:ext cx="1000234" cy="2193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R10</a:t>
              </a:r>
              <a:endParaRPr kumimoji="1" lang="ja-JP" altLang="en-US" sz="1600" dirty="0">
                <a:solidFill>
                  <a:schemeClr val="bg1"/>
                </a:solidFill>
              </a:endParaRPr>
            </a:p>
          </p:txBody>
        </p:sp>
        <p:sp>
          <p:nvSpPr>
            <p:cNvPr id="227" name="楕円 226">
              <a:extLst>
                <a:ext uri="{FF2B5EF4-FFF2-40B4-BE49-F238E27FC236}">
                  <a16:creationId xmlns:a16="http://schemas.microsoft.com/office/drawing/2014/main" id="{0CB47BF3-C58E-4A7E-B81D-5A9C869ABB78}"/>
                </a:ext>
              </a:extLst>
            </p:cNvPr>
            <p:cNvSpPr/>
            <p:nvPr/>
          </p:nvSpPr>
          <p:spPr>
            <a:xfrm>
              <a:off x="1556478" y="350041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8" name="楕円 227">
              <a:extLst>
                <a:ext uri="{FF2B5EF4-FFF2-40B4-BE49-F238E27FC236}">
                  <a16:creationId xmlns:a16="http://schemas.microsoft.com/office/drawing/2014/main" id="{ACC98DDB-6281-464D-B14B-AECE82B15C9B}"/>
                </a:ext>
              </a:extLst>
            </p:cNvPr>
            <p:cNvSpPr/>
            <p:nvPr/>
          </p:nvSpPr>
          <p:spPr>
            <a:xfrm>
              <a:off x="2654526" y="350041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9" name="矢印: 五方向 33">
              <a:extLst>
                <a:ext uri="{FF2B5EF4-FFF2-40B4-BE49-F238E27FC236}">
                  <a16:creationId xmlns:a16="http://schemas.microsoft.com/office/drawing/2014/main" id="{FD40A0C9-B4A3-4B24-B2AC-9F880E3C184F}"/>
                </a:ext>
              </a:extLst>
            </p:cNvPr>
            <p:cNvSpPr/>
            <p:nvPr/>
          </p:nvSpPr>
          <p:spPr>
            <a:xfrm>
              <a:off x="5370466" y="6294254"/>
              <a:ext cx="3447986" cy="180000"/>
            </a:xfrm>
            <a:prstGeom prst="homePlate">
              <a:avLst/>
            </a:prstGeom>
            <a:solidFill>
              <a:schemeClr val="bg1"/>
            </a:solid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その他、順次指定</a:t>
              </a:r>
            </a:p>
          </p:txBody>
        </p:sp>
        <p:sp>
          <p:nvSpPr>
            <p:cNvPr id="230" name="矢印: 五方向 34">
              <a:extLst>
                <a:ext uri="{FF2B5EF4-FFF2-40B4-BE49-F238E27FC236}">
                  <a16:creationId xmlns:a16="http://schemas.microsoft.com/office/drawing/2014/main" id="{82A70EC1-A24F-486C-893C-8D64C443BB89}"/>
                </a:ext>
              </a:extLst>
            </p:cNvPr>
            <p:cNvSpPr/>
            <p:nvPr/>
          </p:nvSpPr>
          <p:spPr>
            <a:xfrm>
              <a:off x="3551627" y="4221088"/>
              <a:ext cx="5266825" cy="180000"/>
            </a:xfrm>
            <a:prstGeom prst="homePlate">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大阪府・豊中市・高槻市・枚方市・八尾市・寝屋川市・東大阪市　</a:t>
              </a:r>
            </a:p>
          </p:txBody>
        </p:sp>
        <p:sp>
          <p:nvSpPr>
            <p:cNvPr id="231" name="矢印: 五方向 36">
              <a:extLst>
                <a:ext uri="{FF2B5EF4-FFF2-40B4-BE49-F238E27FC236}">
                  <a16:creationId xmlns:a16="http://schemas.microsoft.com/office/drawing/2014/main" id="{D94E1529-13B5-497A-8C9C-D854C84044A8}"/>
                </a:ext>
              </a:extLst>
            </p:cNvPr>
            <p:cNvSpPr/>
            <p:nvPr/>
          </p:nvSpPr>
          <p:spPr>
            <a:xfrm>
              <a:off x="4061013" y="4434101"/>
              <a:ext cx="4757439" cy="180000"/>
            </a:xfrm>
            <a:prstGeom prst="homePlate">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堺市・吹田市</a:t>
              </a:r>
            </a:p>
          </p:txBody>
        </p:sp>
        <p:sp>
          <p:nvSpPr>
            <p:cNvPr id="232" name="矢印: 五方向 37">
              <a:extLst>
                <a:ext uri="{FF2B5EF4-FFF2-40B4-BE49-F238E27FC236}">
                  <a16:creationId xmlns:a16="http://schemas.microsoft.com/office/drawing/2014/main" id="{C79C7576-3D22-4D40-AE13-EF742A009B39}"/>
                </a:ext>
              </a:extLst>
            </p:cNvPr>
            <p:cNvSpPr/>
            <p:nvPr/>
          </p:nvSpPr>
          <p:spPr>
            <a:xfrm>
              <a:off x="5370466" y="4647113"/>
              <a:ext cx="3450006" cy="180000"/>
            </a:xfrm>
            <a:prstGeom prst="homePlate">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大阪市</a:t>
              </a:r>
            </a:p>
          </p:txBody>
        </p:sp>
        <p:sp>
          <p:nvSpPr>
            <p:cNvPr id="233" name="矢印: 五方向 38">
              <a:extLst>
                <a:ext uri="{FF2B5EF4-FFF2-40B4-BE49-F238E27FC236}">
                  <a16:creationId xmlns:a16="http://schemas.microsoft.com/office/drawing/2014/main" id="{894104A0-9A4B-422E-9E97-37B1912682B3}"/>
                </a:ext>
              </a:extLst>
            </p:cNvPr>
            <p:cNvSpPr/>
            <p:nvPr/>
          </p:nvSpPr>
          <p:spPr>
            <a:xfrm>
              <a:off x="2996806" y="4966970"/>
              <a:ext cx="5821646"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広島県</a:t>
              </a:r>
            </a:p>
          </p:txBody>
        </p:sp>
        <p:sp>
          <p:nvSpPr>
            <p:cNvPr id="234" name="矢印: 五方向 39">
              <a:extLst>
                <a:ext uri="{FF2B5EF4-FFF2-40B4-BE49-F238E27FC236}">
                  <a16:creationId xmlns:a16="http://schemas.microsoft.com/office/drawing/2014/main" id="{09DD8B0C-2B41-481C-9AAC-1531A065DC4D}"/>
                </a:ext>
              </a:extLst>
            </p:cNvPr>
            <p:cNvSpPr/>
            <p:nvPr/>
          </p:nvSpPr>
          <p:spPr>
            <a:xfrm>
              <a:off x="3551628" y="5630612"/>
              <a:ext cx="5266824"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神戸市・呉市・福山市</a:t>
              </a:r>
            </a:p>
          </p:txBody>
        </p:sp>
        <p:sp>
          <p:nvSpPr>
            <p:cNvPr id="235" name="矢印: 五方向 40">
              <a:extLst>
                <a:ext uri="{FF2B5EF4-FFF2-40B4-BE49-F238E27FC236}">
                  <a16:creationId xmlns:a16="http://schemas.microsoft.com/office/drawing/2014/main" id="{3727DFFD-FDE5-4367-96DE-4F9CCF987EDC}"/>
                </a:ext>
              </a:extLst>
            </p:cNvPr>
            <p:cNvSpPr/>
            <p:nvPr/>
          </p:nvSpPr>
          <p:spPr>
            <a:xfrm>
              <a:off x="3923928" y="5851826"/>
              <a:ext cx="4894524"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京都市</a:t>
              </a:r>
            </a:p>
          </p:txBody>
        </p:sp>
        <p:sp>
          <p:nvSpPr>
            <p:cNvPr id="236" name="矢印: 五方向 41">
              <a:extLst>
                <a:ext uri="{FF2B5EF4-FFF2-40B4-BE49-F238E27FC236}">
                  <a16:creationId xmlns:a16="http://schemas.microsoft.com/office/drawing/2014/main" id="{A4E3ED65-6B4D-4148-839A-2CE631A13C86}"/>
                </a:ext>
              </a:extLst>
            </p:cNvPr>
            <p:cNvSpPr/>
            <p:nvPr/>
          </p:nvSpPr>
          <p:spPr>
            <a:xfrm>
              <a:off x="4061013" y="6073040"/>
              <a:ext cx="4757439"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東京都・八王子市</a:t>
              </a:r>
            </a:p>
          </p:txBody>
        </p:sp>
        <p:sp>
          <p:nvSpPr>
            <p:cNvPr id="237" name="矢印: 五方向 42">
              <a:extLst>
                <a:ext uri="{FF2B5EF4-FFF2-40B4-BE49-F238E27FC236}">
                  <a16:creationId xmlns:a16="http://schemas.microsoft.com/office/drawing/2014/main" id="{3CE5EE9C-F90B-4831-B224-C00C56A492C1}"/>
                </a:ext>
              </a:extLst>
            </p:cNvPr>
            <p:cNvSpPr/>
            <p:nvPr/>
          </p:nvSpPr>
          <p:spPr>
            <a:xfrm>
              <a:off x="3491880" y="5409398"/>
              <a:ext cx="5326572"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福島県</a:t>
              </a:r>
              <a:r>
                <a:rPr kumimoji="1" lang="ja-JP" altLang="en-US" sz="700" dirty="0">
                  <a:solidFill>
                    <a:schemeClr val="tx1"/>
                  </a:solidFill>
                  <a:latin typeface="Meiryo UI" panose="020B0604030504040204" pitchFamily="50" charset="-128"/>
                  <a:ea typeface="Meiryo UI" panose="020B0604030504040204" pitchFamily="50" charset="-128"/>
                </a:rPr>
                <a:t>（西郷村、矢祭村のみ）</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38" name="矢印: 五方向 43">
              <a:extLst>
                <a:ext uri="{FF2B5EF4-FFF2-40B4-BE49-F238E27FC236}">
                  <a16:creationId xmlns:a16="http://schemas.microsoft.com/office/drawing/2014/main" id="{7B0E87BA-F8BA-41A2-BAAD-984591BF8046}"/>
                </a:ext>
              </a:extLst>
            </p:cNvPr>
            <p:cNvSpPr/>
            <p:nvPr/>
          </p:nvSpPr>
          <p:spPr>
            <a:xfrm>
              <a:off x="2699792" y="3688564"/>
              <a:ext cx="2952328" cy="180000"/>
            </a:xfrm>
            <a:prstGeom prst="homePlate">
              <a:avLst/>
            </a:prstGeom>
            <a:solidFill>
              <a:schemeClr val="bg1"/>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経過措置期間</a:t>
              </a:r>
              <a:r>
                <a:rPr kumimoji="1" lang="ja-JP" altLang="en-US" sz="800" dirty="0">
                  <a:solidFill>
                    <a:schemeClr val="tx1"/>
                  </a:solidFill>
                  <a:latin typeface="Meiryo UI" panose="020B0604030504040204" pitchFamily="50" charset="-128"/>
                  <a:ea typeface="Meiryo UI" panose="020B0604030504040204" pitchFamily="50" charset="-128"/>
                </a:rPr>
                <a:t>（旧宅造法の規制区域で運用できる期間）</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239" name="矢印: 五方向 44">
              <a:extLst>
                <a:ext uri="{FF2B5EF4-FFF2-40B4-BE49-F238E27FC236}">
                  <a16:creationId xmlns:a16="http://schemas.microsoft.com/office/drawing/2014/main" id="{B2172F0C-F433-4C35-AEE8-BBF3DDBA3914}"/>
                </a:ext>
              </a:extLst>
            </p:cNvPr>
            <p:cNvSpPr/>
            <p:nvPr/>
          </p:nvSpPr>
          <p:spPr>
            <a:xfrm>
              <a:off x="2699792" y="3908617"/>
              <a:ext cx="5328592" cy="180000"/>
            </a:xfrm>
            <a:prstGeom prst="homePlate">
              <a:avLst/>
            </a:prstGeom>
            <a:solidFill>
              <a:schemeClr val="bg1"/>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国の目標設定期間</a:t>
              </a:r>
            </a:p>
          </p:txBody>
        </p:sp>
        <p:sp>
          <p:nvSpPr>
            <p:cNvPr id="240" name="正方形/長方形 239">
              <a:extLst>
                <a:ext uri="{FF2B5EF4-FFF2-40B4-BE49-F238E27FC236}">
                  <a16:creationId xmlns:a16="http://schemas.microsoft.com/office/drawing/2014/main" id="{71E789A4-EC75-4E02-9319-6C1A7F9E4B51}"/>
                </a:ext>
              </a:extLst>
            </p:cNvPr>
            <p:cNvSpPr/>
            <p:nvPr/>
          </p:nvSpPr>
          <p:spPr>
            <a:xfrm>
              <a:off x="1586816" y="3448033"/>
              <a:ext cx="1080120" cy="20561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r>
                <a:rPr lang="en-US" altLang="ja-JP" sz="900" dirty="0">
                  <a:latin typeface="Meiryo UI" panose="020B0604030504040204" pitchFamily="50" charset="-128"/>
                  <a:ea typeface="Meiryo UI" panose="020B0604030504040204" pitchFamily="50" charset="-128"/>
                </a:rPr>
                <a:t>R4.5.27</a:t>
              </a:r>
              <a:r>
                <a:rPr lang="ja-JP" altLang="en-US" sz="900" dirty="0">
                  <a:latin typeface="Meiryo UI" panose="020B0604030504040204" pitchFamily="50" charset="-128"/>
                  <a:ea typeface="Meiryo UI" panose="020B0604030504040204" pitchFamily="50" charset="-128"/>
                </a:rPr>
                <a:t> 法公布</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1" name="正方形/長方形 240">
              <a:extLst>
                <a:ext uri="{FF2B5EF4-FFF2-40B4-BE49-F238E27FC236}">
                  <a16:creationId xmlns:a16="http://schemas.microsoft.com/office/drawing/2014/main" id="{B075076C-D211-47BF-98BA-D174A832DBC8}"/>
                </a:ext>
              </a:extLst>
            </p:cNvPr>
            <p:cNvSpPr/>
            <p:nvPr/>
          </p:nvSpPr>
          <p:spPr>
            <a:xfrm>
              <a:off x="2688990" y="3448033"/>
              <a:ext cx="1080120" cy="20561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r>
                <a:rPr lang="en-US" altLang="ja-JP" sz="900" dirty="0">
                  <a:latin typeface="Meiryo UI" panose="020B0604030504040204" pitchFamily="50" charset="-128"/>
                  <a:ea typeface="Meiryo UI" panose="020B0604030504040204" pitchFamily="50" charset="-128"/>
                </a:rPr>
                <a:t>R5.5.26</a:t>
              </a:r>
              <a:r>
                <a:rPr lang="ja-JP" altLang="en-US" sz="900" dirty="0">
                  <a:latin typeface="Meiryo UI" panose="020B0604030504040204" pitchFamily="50" charset="-128"/>
                  <a:ea typeface="Meiryo UI" panose="020B0604030504040204" pitchFamily="50" charset="-128"/>
                </a:rPr>
                <a:t> 法施行</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2" name="正方形/長方形 241">
              <a:extLst>
                <a:ext uri="{FF2B5EF4-FFF2-40B4-BE49-F238E27FC236}">
                  <a16:creationId xmlns:a16="http://schemas.microsoft.com/office/drawing/2014/main" id="{4898FCEF-2DA3-4BDD-B2FA-B0948E6F6ACD}"/>
                </a:ext>
              </a:extLst>
            </p:cNvPr>
            <p:cNvSpPr/>
            <p:nvPr/>
          </p:nvSpPr>
          <p:spPr>
            <a:xfrm>
              <a:off x="5508104" y="3686503"/>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99692" bIns="33231" anchor="t" anchorCtr="0">
              <a:spAutoFit/>
            </a:bodyPr>
            <a:lstStyle/>
            <a:p>
              <a:r>
                <a:rPr lang="ja-JP" altLang="en-US" sz="800" dirty="0">
                  <a:latin typeface="Meiryo UI" panose="020B0604030504040204" pitchFamily="50" charset="-128"/>
                  <a:ea typeface="Meiryo UI" panose="020B0604030504040204" pitchFamily="50" charset="-128"/>
                </a:rPr>
                <a:t>（法施行から２年）</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3" name="正方形/長方形 242">
              <a:extLst>
                <a:ext uri="{FF2B5EF4-FFF2-40B4-BE49-F238E27FC236}">
                  <a16:creationId xmlns:a16="http://schemas.microsoft.com/office/drawing/2014/main" id="{498F9AB1-82F3-4DB3-A395-FC62356DBF98}"/>
                </a:ext>
              </a:extLst>
            </p:cNvPr>
            <p:cNvSpPr/>
            <p:nvPr/>
          </p:nvSpPr>
          <p:spPr>
            <a:xfrm>
              <a:off x="2471507" y="4221348"/>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R6.4</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4" name="正方形/長方形 243">
              <a:extLst>
                <a:ext uri="{FF2B5EF4-FFF2-40B4-BE49-F238E27FC236}">
                  <a16:creationId xmlns:a16="http://schemas.microsoft.com/office/drawing/2014/main" id="{32F8A4E0-008B-45A9-81C2-D4CC343CC6F3}"/>
                </a:ext>
              </a:extLst>
            </p:cNvPr>
            <p:cNvSpPr/>
            <p:nvPr/>
          </p:nvSpPr>
          <p:spPr>
            <a:xfrm>
              <a:off x="2981164" y="4435817"/>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R6.7</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5" name="正方形/長方形 244">
              <a:extLst>
                <a:ext uri="{FF2B5EF4-FFF2-40B4-BE49-F238E27FC236}">
                  <a16:creationId xmlns:a16="http://schemas.microsoft.com/office/drawing/2014/main" id="{F742206D-5374-48B9-BA43-D67DD7316C97}"/>
                </a:ext>
              </a:extLst>
            </p:cNvPr>
            <p:cNvSpPr/>
            <p:nvPr/>
          </p:nvSpPr>
          <p:spPr>
            <a:xfrm>
              <a:off x="4290346" y="4650285"/>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R7.4</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正方形/長方形 245">
              <a:extLst>
                <a:ext uri="{FF2B5EF4-FFF2-40B4-BE49-F238E27FC236}">
                  <a16:creationId xmlns:a16="http://schemas.microsoft.com/office/drawing/2014/main" id="{B3668024-39E6-4E5F-B562-137466C8BDB4}"/>
                </a:ext>
              </a:extLst>
            </p:cNvPr>
            <p:cNvSpPr/>
            <p:nvPr/>
          </p:nvSpPr>
          <p:spPr>
            <a:xfrm>
              <a:off x="1924864" y="4966970"/>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R5.9</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7" name="正方形/長方形 246">
              <a:extLst>
                <a:ext uri="{FF2B5EF4-FFF2-40B4-BE49-F238E27FC236}">
                  <a16:creationId xmlns:a16="http://schemas.microsoft.com/office/drawing/2014/main" id="{41A30DFF-30C5-4CEE-BF12-057C5FD2940C}"/>
                </a:ext>
              </a:extLst>
            </p:cNvPr>
            <p:cNvSpPr/>
            <p:nvPr/>
          </p:nvSpPr>
          <p:spPr>
            <a:xfrm>
              <a:off x="2411760" y="5411626"/>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R6.3</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8" name="正方形/長方形 247">
              <a:extLst>
                <a:ext uri="{FF2B5EF4-FFF2-40B4-BE49-F238E27FC236}">
                  <a16:creationId xmlns:a16="http://schemas.microsoft.com/office/drawing/2014/main" id="{C9B93275-D4AF-460E-AF33-6BA3EE18BD31}"/>
                </a:ext>
              </a:extLst>
            </p:cNvPr>
            <p:cNvSpPr/>
            <p:nvPr/>
          </p:nvSpPr>
          <p:spPr>
            <a:xfrm>
              <a:off x="2471507" y="5633954"/>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R6.4</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9" name="正方形/長方形 248">
              <a:extLst>
                <a:ext uri="{FF2B5EF4-FFF2-40B4-BE49-F238E27FC236}">
                  <a16:creationId xmlns:a16="http://schemas.microsoft.com/office/drawing/2014/main" id="{45BADF79-CD67-468C-B737-B72EFC883798}"/>
                </a:ext>
              </a:extLst>
            </p:cNvPr>
            <p:cNvSpPr/>
            <p:nvPr/>
          </p:nvSpPr>
          <p:spPr>
            <a:xfrm>
              <a:off x="2843808" y="5856282"/>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R6.6</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正方形/長方形 249">
              <a:extLst>
                <a:ext uri="{FF2B5EF4-FFF2-40B4-BE49-F238E27FC236}">
                  <a16:creationId xmlns:a16="http://schemas.microsoft.com/office/drawing/2014/main" id="{B1CF869A-8ECA-4763-A1CB-7798D87B49B3}"/>
                </a:ext>
              </a:extLst>
            </p:cNvPr>
            <p:cNvSpPr/>
            <p:nvPr/>
          </p:nvSpPr>
          <p:spPr>
            <a:xfrm>
              <a:off x="2980893" y="6078610"/>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R6.7</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1" name="正方形/長方形 250">
              <a:extLst>
                <a:ext uri="{FF2B5EF4-FFF2-40B4-BE49-F238E27FC236}">
                  <a16:creationId xmlns:a16="http://schemas.microsoft.com/office/drawing/2014/main" id="{AACCAE01-F27D-4A65-8437-8069470ED06A}"/>
                </a:ext>
              </a:extLst>
            </p:cNvPr>
            <p:cNvSpPr/>
            <p:nvPr/>
          </p:nvSpPr>
          <p:spPr>
            <a:xfrm>
              <a:off x="4283968" y="6300939"/>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R7</a:t>
              </a:r>
              <a:r>
                <a:rPr kumimoji="1" lang="ja-JP" altLang="en-US" sz="800" dirty="0">
                  <a:solidFill>
                    <a:schemeClr val="tx1"/>
                  </a:solidFill>
                  <a:latin typeface="Meiryo UI" panose="020B0604030504040204" pitchFamily="50" charset="-128"/>
                  <a:ea typeface="Meiryo UI" panose="020B0604030504040204" pitchFamily="50" charset="-128"/>
                </a:rPr>
                <a:t>以降～</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2" name="矢印: 五方向 58">
              <a:extLst>
                <a:ext uri="{FF2B5EF4-FFF2-40B4-BE49-F238E27FC236}">
                  <a16:creationId xmlns:a16="http://schemas.microsoft.com/office/drawing/2014/main" id="{3A464CF3-9E69-491B-A5E7-9FA149B5DD0D}"/>
                </a:ext>
              </a:extLst>
            </p:cNvPr>
            <p:cNvSpPr/>
            <p:nvPr/>
          </p:nvSpPr>
          <p:spPr>
            <a:xfrm>
              <a:off x="3347864" y="5188184"/>
              <a:ext cx="5470588" cy="180000"/>
            </a:xfrm>
            <a:prstGeom prst="homePlate">
              <a:avLst/>
            </a:prstGeom>
            <a:solidFill>
              <a:schemeClr val="bg1"/>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鳥取県・鳥取市</a:t>
              </a:r>
            </a:p>
          </p:txBody>
        </p:sp>
        <p:sp>
          <p:nvSpPr>
            <p:cNvPr id="253" name="正方形/長方形 252">
              <a:extLst>
                <a:ext uri="{FF2B5EF4-FFF2-40B4-BE49-F238E27FC236}">
                  <a16:creationId xmlns:a16="http://schemas.microsoft.com/office/drawing/2014/main" id="{9AB91DA9-80C9-4137-8EEE-0A4CA8D4AB27}"/>
                </a:ext>
              </a:extLst>
            </p:cNvPr>
            <p:cNvSpPr/>
            <p:nvPr/>
          </p:nvSpPr>
          <p:spPr>
            <a:xfrm>
              <a:off x="2267744" y="5189298"/>
              <a:ext cx="1080120" cy="1902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99692" tIns="33231" rIns="72000" bIns="33231" anchor="t" anchorCtr="0">
              <a:spAutoFit/>
            </a:bodyPr>
            <a:lstStyle/>
            <a:p>
              <a:pPr algn="r"/>
              <a:r>
                <a:rPr kumimoji="1" lang="en-US" altLang="ja-JP" sz="800" dirty="0">
                  <a:solidFill>
                    <a:schemeClr val="tx1"/>
                  </a:solidFill>
                  <a:latin typeface="Meiryo UI" panose="020B0604030504040204" pitchFamily="50" charset="-128"/>
                  <a:ea typeface="Meiryo UI" panose="020B0604030504040204" pitchFamily="50" charset="-128"/>
                </a:rPr>
                <a:t>R6.1</a:t>
              </a:r>
              <a:r>
                <a:rPr kumimoji="1" lang="ja-JP" altLang="en-US" sz="800" dirty="0">
                  <a:solidFill>
                    <a:schemeClr val="tx1"/>
                  </a:solidFill>
                  <a:latin typeface="Meiryo UI" panose="020B0604030504040204" pitchFamily="50" charset="-128"/>
                  <a:ea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3" name="テキスト ボックス 52">
            <a:extLst>
              <a:ext uri="{FF2B5EF4-FFF2-40B4-BE49-F238E27FC236}">
                <a16:creationId xmlns:a16="http://schemas.microsoft.com/office/drawing/2014/main" id="{27C0CE46-A53A-4C4F-B8B6-5D510A268A15}"/>
              </a:ext>
            </a:extLst>
          </p:cNvPr>
          <p:cNvSpPr txBox="1"/>
          <p:nvPr/>
        </p:nvSpPr>
        <p:spPr>
          <a:xfrm>
            <a:off x="6804248" y="509502"/>
            <a:ext cx="2287308"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建築指導室・環境農林水産部</a:t>
            </a:r>
            <a:endPar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54" name="スライド番号プレースホルダー 2">
            <a:extLst>
              <a:ext uri="{FF2B5EF4-FFF2-40B4-BE49-F238E27FC236}">
                <a16:creationId xmlns:a16="http://schemas.microsoft.com/office/drawing/2014/main" id="{EAB1AA4E-6F83-44E7-AE11-C039243B14D2}"/>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884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11742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４</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安心のくらしをつくる</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912852"/>
            <a:ext cx="8693505" cy="944489"/>
          </a:xfrm>
          <a:prstGeom prst="rect">
            <a:avLst/>
          </a:prstGeom>
          <a:noFill/>
        </p:spPr>
        <p:txBody>
          <a:bodyPr wrap="square" rtlCol="0">
            <a:spAutoFit/>
          </a:bodyPr>
          <a:lstStyle/>
          <a:p>
            <a:pPr marL="180000" marR="0" lvl="0" indent="-180000"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国の目標値</a:t>
            </a: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％に対し、大阪府は</a:t>
            </a: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23.0</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％と全国的には中位に位置する</a:t>
            </a:r>
          </a:p>
          <a:p>
            <a:pPr marL="180000" marR="0" lvl="0" indent="-180000"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府の居住支援協議会を核に、市区町村単位の居住支援協議会の設立などを引き続き促進する</a:t>
            </a: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grpSp>
        <p:nvGrpSpPr>
          <p:cNvPr id="3" name="グループ化 2">
            <a:extLst>
              <a:ext uri="{FF2B5EF4-FFF2-40B4-BE49-F238E27FC236}">
                <a16:creationId xmlns:a16="http://schemas.microsoft.com/office/drawing/2014/main" id="{F6BB7F32-F412-44E8-9DDF-A9C9E8FFAF1C}"/>
              </a:ext>
            </a:extLst>
          </p:cNvPr>
          <p:cNvGrpSpPr/>
          <p:nvPr/>
        </p:nvGrpSpPr>
        <p:grpSpPr>
          <a:xfrm>
            <a:off x="0" y="907668"/>
            <a:ext cx="9144000" cy="390620"/>
            <a:chOff x="0" y="723289"/>
            <a:chExt cx="9144000" cy="390620"/>
          </a:xfrm>
        </p:grpSpPr>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74049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⑪大阪府居住安定確保計画（　　　　　　　　　　　　　）（</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R3.12</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策定）の取組の推進</a:t>
              </a:r>
            </a:p>
          </p:txBody>
        </p:sp>
        <p:sp>
          <p:nvSpPr>
            <p:cNvPr id="15" name="テキスト ボックス 14">
              <a:extLst>
                <a:ext uri="{FF2B5EF4-FFF2-40B4-BE49-F238E27FC236}">
                  <a16:creationId xmlns:a16="http://schemas.microsoft.com/office/drawing/2014/main" id="{EE3ACB11-1E6C-4347-A20D-501B592AD90B}"/>
                </a:ext>
              </a:extLst>
            </p:cNvPr>
            <p:cNvSpPr txBox="1"/>
            <p:nvPr/>
          </p:nvSpPr>
          <p:spPr>
            <a:xfrm>
              <a:off x="3066375" y="723289"/>
              <a:ext cx="2340705" cy="390620"/>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「大阪府賃貸住宅供給促進計画」及び</a:t>
              </a:r>
              <a:endParaRPr kumimoji="1" lang="en-US" altLang="ja-JP"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「大阪府高齢者居住安定確保計画」</a:t>
              </a:r>
              <a:endParaRPr kumimoji="1" lang="ja-JP" altLang="en-US" sz="96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4088320" y="2852936"/>
            <a:ext cx="4946669" cy="944489"/>
          </a:xfrm>
          <a:prstGeom prst="rect">
            <a:avLst/>
          </a:prstGeom>
          <a:noFill/>
          <a:ln>
            <a:solidFill>
              <a:schemeClr val="accent1"/>
            </a:solidFill>
          </a:ln>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居住支援協議会設立市区町村の人口カバー率</a:t>
            </a: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国の目標値：</a:t>
            </a: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a:t>
            </a:r>
          </a:p>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大阪府の目標値：</a:t>
            </a: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○市区町村居住支援協議会の設立状況（</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R7.3.31</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時点）</a:t>
            </a:r>
          </a:p>
        </p:txBody>
      </p:sp>
      <p:sp>
        <p:nvSpPr>
          <p:cNvPr id="21" name="テキスト ボックス 20">
            <a:extLst>
              <a:ext uri="{FF2B5EF4-FFF2-40B4-BE49-F238E27FC236}">
                <a16:creationId xmlns:a16="http://schemas.microsoft.com/office/drawing/2014/main" id="{92192079-8AD8-473D-90D6-0EDF68A587A6}"/>
              </a:ext>
            </a:extLst>
          </p:cNvPr>
          <p:cNvSpPr txBox="1"/>
          <p:nvPr/>
        </p:nvSpPr>
        <p:spPr>
          <a:xfrm>
            <a:off x="275882" y="1607960"/>
            <a:ext cx="7884368" cy="34810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現状分析と今後の取組方針など</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4" name="object 60">
            <a:extLst>
              <a:ext uri="{FF2B5EF4-FFF2-40B4-BE49-F238E27FC236}">
                <a16:creationId xmlns:a16="http://schemas.microsoft.com/office/drawing/2014/main" id="{AD05BE05-93DB-4FE4-AA31-72FD6E3C5685}"/>
              </a:ext>
            </a:extLst>
          </p:cNvPr>
          <p:cNvGraphicFramePr>
            <a:graphicFrameLocks noGrp="1"/>
          </p:cNvGraphicFramePr>
          <p:nvPr>
            <p:extLst>
              <p:ext uri="{D42A27DB-BD31-4B8C-83A1-F6EECF244321}">
                <p14:modId xmlns:p14="http://schemas.microsoft.com/office/powerpoint/2010/main" val="3755993743"/>
              </p:ext>
            </p:extLst>
          </p:nvPr>
        </p:nvGraphicFramePr>
        <p:xfrm>
          <a:off x="4107733" y="4024147"/>
          <a:ext cx="4902992" cy="2546600"/>
        </p:xfrm>
        <a:graphic>
          <a:graphicData uri="http://schemas.openxmlformats.org/drawingml/2006/table">
            <a:tbl>
              <a:tblPr firstRow="1" bandRow="1">
                <a:tableStyleId>{2D5ABB26-0587-4C30-8999-92F81FD0307C}</a:tableStyleId>
              </a:tblPr>
              <a:tblGrid>
                <a:gridCol w="248243">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358605">
                  <a:extLst>
                    <a:ext uri="{9D8B030D-6E8A-4147-A177-3AD203B41FA5}">
                      <a16:colId xmlns:a16="http://schemas.microsoft.com/office/drawing/2014/main" val="777647109"/>
                    </a:ext>
                  </a:extLst>
                </a:gridCol>
              </a:tblGrid>
              <a:tr h="344805">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marL="92075">
                        <a:lnSpc>
                          <a:spcPct val="100000"/>
                        </a:lnSpc>
                        <a:spcBef>
                          <a:spcPts val="219"/>
                        </a:spcBef>
                      </a:pPr>
                      <a:r>
                        <a:rPr sz="1000" spc="-5" dirty="0">
                          <a:latin typeface="メイリオ"/>
                          <a:cs typeface="メイリオ"/>
                        </a:rPr>
                        <a:t>51％～</a:t>
                      </a:r>
                      <a:endParaRPr sz="1000" dirty="0">
                        <a:latin typeface="メイリオ"/>
                        <a:cs typeface="メイリオ"/>
                      </a:endParaRPr>
                    </a:p>
                  </a:txBody>
                  <a:tcPr marL="0" marR="0" marT="279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19"/>
                        </a:spcBef>
                      </a:pPr>
                      <a:r>
                        <a:rPr lang="en-US" altLang="ja-JP" sz="1000" spc="-5" dirty="0">
                          <a:solidFill>
                            <a:schemeClr val="tx1"/>
                          </a:solidFill>
                          <a:latin typeface="メイリオ"/>
                          <a:cs typeface="メイリオ"/>
                        </a:rPr>
                        <a:t>6</a:t>
                      </a:r>
                      <a:r>
                        <a:rPr lang="ja-JP" altLang="en-US" sz="1000" spc="-5" dirty="0">
                          <a:solidFill>
                            <a:schemeClr val="tx1"/>
                          </a:solidFill>
                          <a:latin typeface="メイリオ"/>
                          <a:cs typeface="メイリオ"/>
                        </a:rPr>
                        <a:t>都府県</a:t>
                      </a:r>
                      <a:endParaRPr lang="ja-JP" altLang="en-US" sz="1000" dirty="0">
                        <a:solidFill>
                          <a:schemeClr val="tx1"/>
                        </a:solidFill>
                        <a:latin typeface="メイリオ"/>
                        <a:cs typeface="メイリオ"/>
                      </a:endParaRPr>
                    </a:p>
                  </a:txBody>
                  <a:tcPr marL="0" marR="0" marT="279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290" rtl="0" eaLnBrk="1" fontAlgn="auto" latinLnBrk="0" hangingPunct="1">
                        <a:lnSpc>
                          <a:spcPct val="100000"/>
                        </a:lnSpc>
                        <a:spcBef>
                          <a:spcPts val="219"/>
                        </a:spcBef>
                        <a:spcAft>
                          <a:spcPts val="0"/>
                        </a:spcAft>
                        <a:buClrTx/>
                        <a:buSzTx/>
                        <a:buFontTx/>
                        <a:buNone/>
                        <a:tabLst/>
                        <a:defRPr/>
                      </a:pPr>
                      <a:r>
                        <a:rPr kumimoji="1" lang="ja-JP" altLang="en-US" sz="1000" dirty="0">
                          <a:solidFill>
                            <a:schemeClr val="tx1"/>
                          </a:solidFill>
                          <a:latin typeface="メイリオ" panose="020B0604030504040204" pitchFamily="50" charset="-128"/>
                          <a:ea typeface="メイリオ" panose="020B0604030504040204" pitchFamily="50" charset="-128"/>
                        </a:rPr>
                        <a:t>東京都（</a:t>
                      </a:r>
                      <a:r>
                        <a:rPr kumimoji="1" lang="en-US" altLang="ja-JP" sz="1000" dirty="0">
                          <a:solidFill>
                            <a:schemeClr val="tx1"/>
                          </a:solidFill>
                          <a:latin typeface="メイリオ" panose="020B0604030504040204" pitchFamily="50" charset="-128"/>
                          <a:ea typeface="メイリオ" panose="020B0604030504040204" pitchFamily="50" charset="-128"/>
                        </a:rPr>
                        <a:t>34</a:t>
                      </a:r>
                      <a:r>
                        <a:rPr kumimoji="1" lang="ja-JP" altLang="en-US" sz="1000" dirty="0">
                          <a:solidFill>
                            <a:schemeClr val="tx1"/>
                          </a:solidFill>
                          <a:latin typeface="メイリオ" panose="020B0604030504040204" pitchFamily="50" charset="-128"/>
                          <a:ea typeface="メイリオ" panose="020B0604030504040204" pitchFamily="50" charset="-128"/>
                        </a:rPr>
                        <a:t>）、神奈川県（</a:t>
                      </a:r>
                      <a:r>
                        <a:rPr kumimoji="1" lang="en-US" altLang="ja-JP" sz="1000" dirty="0">
                          <a:solidFill>
                            <a:schemeClr val="tx1"/>
                          </a:solidFill>
                          <a:latin typeface="メイリオ" panose="020B0604030504040204" pitchFamily="50" charset="-128"/>
                          <a:ea typeface="メイリオ" panose="020B0604030504040204" pitchFamily="50" charset="-128"/>
                        </a:rPr>
                        <a:t>8</a:t>
                      </a:r>
                      <a:r>
                        <a:rPr kumimoji="1" lang="ja-JP" altLang="en-US" sz="1000" dirty="0">
                          <a:solidFill>
                            <a:schemeClr val="tx1"/>
                          </a:solidFill>
                          <a:latin typeface="メイリオ" panose="020B0604030504040204" pitchFamily="50" charset="-128"/>
                          <a:ea typeface="メイリオ" panose="020B0604030504040204" pitchFamily="50" charset="-128"/>
                        </a:rPr>
                        <a:t>）、京都府（</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marR="0" lvl="0" indent="0" algn="l" defTabSz="914290" rtl="0" eaLnBrk="1" fontAlgn="auto" latinLnBrk="0" hangingPunct="1">
                        <a:lnSpc>
                          <a:spcPct val="100000"/>
                        </a:lnSpc>
                        <a:spcBef>
                          <a:spcPts val="219"/>
                        </a:spcBef>
                        <a:spcAft>
                          <a:spcPts val="0"/>
                        </a:spcAft>
                        <a:buClrTx/>
                        <a:buSzTx/>
                        <a:buFontTx/>
                        <a:buNone/>
                        <a:tabLst/>
                        <a:defRPr/>
                      </a:pPr>
                      <a:r>
                        <a:rPr kumimoji="1" lang="ja-JP" altLang="en-US" sz="1000" dirty="0">
                          <a:solidFill>
                            <a:schemeClr val="tx1"/>
                          </a:solidFill>
                          <a:latin typeface="メイリオ" panose="020B0604030504040204" pitchFamily="50" charset="-128"/>
                          <a:ea typeface="メイリオ" panose="020B0604030504040204" pitchFamily="50" charset="-128"/>
                        </a:rPr>
                        <a:t>広島県（</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）、福岡県（</a:t>
                      </a:r>
                      <a:r>
                        <a:rPr kumimoji="1" lang="en-US" altLang="ja-JP" sz="1000" dirty="0">
                          <a:solidFill>
                            <a:schemeClr val="tx1"/>
                          </a:solidFill>
                          <a:latin typeface="メイリオ" panose="020B0604030504040204" pitchFamily="50" charset="-128"/>
                          <a:ea typeface="メイリオ" panose="020B0604030504040204" pitchFamily="50" charset="-128"/>
                        </a:rPr>
                        <a:t>10</a:t>
                      </a:r>
                      <a:r>
                        <a:rPr kumimoji="1" lang="ja-JP" altLang="en-US" sz="1000" dirty="0">
                          <a:solidFill>
                            <a:schemeClr val="tx1"/>
                          </a:solidFill>
                          <a:latin typeface="メイリオ" panose="020B0604030504040204" pitchFamily="50" charset="-128"/>
                          <a:ea typeface="メイリオ" panose="020B0604030504040204" pitchFamily="50" charset="-128"/>
                        </a:rPr>
                        <a:t>）、大分県（</a:t>
                      </a:r>
                      <a:r>
                        <a:rPr kumimoji="1" lang="en-US" altLang="ja-JP" sz="1000" dirty="0">
                          <a:solidFill>
                            <a:schemeClr val="tx1"/>
                          </a:solidFill>
                          <a:latin typeface="メイリオ" panose="020B0604030504040204" pitchFamily="50" charset="-128"/>
                          <a:ea typeface="メイリオ" panose="020B0604030504040204" pitchFamily="50" charset="-128"/>
                        </a:rPr>
                        <a:t>6</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0103">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CC"/>
                    </a:solidFill>
                  </a:tcPr>
                </a:tc>
                <a:tc>
                  <a:txBody>
                    <a:bodyPr/>
                    <a:lstStyle/>
                    <a:p>
                      <a:pPr marL="92075">
                        <a:lnSpc>
                          <a:spcPct val="100000"/>
                        </a:lnSpc>
                        <a:spcBef>
                          <a:spcPts val="220"/>
                        </a:spcBef>
                      </a:pPr>
                      <a:r>
                        <a:rPr sz="1000" spc="-5" dirty="0">
                          <a:latin typeface="メイリオ"/>
                          <a:cs typeface="メイリオ"/>
                        </a:rPr>
                        <a:t>26～50％</a:t>
                      </a:r>
                      <a:endParaRPr sz="1000" dirty="0">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20"/>
                        </a:spcBef>
                      </a:pPr>
                      <a:r>
                        <a:rPr lang="en-US" altLang="ja-JP" sz="1000" dirty="0">
                          <a:solidFill>
                            <a:schemeClr val="tx1"/>
                          </a:solidFill>
                          <a:latin typeface="メイリオ"/>
                          <a:cs typeface="メイリオ"/>
                        </a:rPr>
                        <a:t>8</a:t>
                      </a:r>
                      <a:r>
                        <a:rPr sz="1000" spc="-5" dirty="0">
                          <a:solidFill>
                            <a:schemeClr val="tx1"/>
                          </a:solidFill>
                          <a:latin typeface="メイリオ"/>
                          <a:cs typeface="メイリオ"/>
                        </a:rPr>
                        <a:t>道県</a:t>
                      </a:r>
                      <a:endParaRPr sz="1000" dirty="0">
                        <a:solidFill>
                          <a:schemeClr val="tx1"/>
                        </a:solidFill>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solidFill>
                            <a:schemeClr val="tx1"/>
                          </a:solidFill>
                          <a:latin typeface="メイリオ" panose="020B0604030504040204" pitchFamily="50" charset="-128"/>
                          <a:ea typeface="メイリオ" panose="020B0604030504040204" pitchFamily="50" charset="-128"/>
                        </a:rPr>
                        <a:t>北海道（</a:t>
                      </a:r>
                      <a:r>
                        <a:rPr kumimoji="1" lang="en-US" altLang="ja-JP" sz="1000" dirty="0">
                          <a:solidFill>
                            <a:schemeClr val="tx1"/>
                          </a:solidFill>
                          <a:latin typeface="メイリオ" panose="020B0604030504040204" pitchFamily="50" charset="-128"/>
                          <a:ea typeface="メイリオ" panose="020B0604030504040204" pitchFamily="50" charset="-128"/>
                        </a:rPr>
                        <a:t>4</a:t>
                      </a:r>
                      <a:r>
                        <a:rPr kumimoji="1" lang="ja-JP" altLang="en-US" sz="1000" dirty="0">
                          <a:solidFill>
                            <a:schemeClr val="tx1"/>
                          </a:solidFill>
                          <a:latin typeface="メイリオ" panose="020B0604030504040204" pitchFamily="50" charset="-128"/>
                          <a:ea typeface="メイリオ" panose="020B0604030504040204" pitchFamily="50" charset="-128"/>
                        </a:rPr>
                        <a:t>）、宮城県（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）、山形県（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）、栃木県（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a:r>
                        <a:rPr kumimoji="1" lang="ja-JP" altLang="en-US" sz="1000" dirty="0">
                          <a:solidFill>
                            <a:schemeClr val="tx1"/>
                          </a:solidFill>
                          <a:latin typeface="メイリオ" panose="020B0604030504040204" pitchFamily="50" charset="-128"/>
                          <a:ea typeface="メイリオ" panose="020B0604030504040204" pitchFamily="50" charset="-128"/>
                        </a:rPr>
                        <a:t>愛知県（</a:t>
                      </a:r>
                      <a:r>
                        <a:rPr kumimoji="1" lang="en-US" altLang="ja-JP" sz="1000" dirty="0">
                          <a:solidFill>
                            <a:schemeClr val="tx1"/>
                          </a:solidFill>
                          <a:latin typeface="メイリオ" panose="020B0604030504040204" pitchFamily="50" charset="-128"/>
                          <a:ea typeface="メイリオ" panose="020B0604030504040204" pitchFamily="50" charset="-128"/>
                        </a:rPr>
                        <a:t>6</a:t>
                      </a:r>
                      <a:r>
                        <a:rPr kumimoji="1" lang="ja-JP" altLang="en-US" sz="1000" dirty="0">
                          <a:solidFill>
                            <a:schemeClr val="tx1"/>
                          </a:solidFill>
                          <a:latin typeface="メイリオ" panose="020B0604030504040204" pitchFamily="50" charset="-128"/>
                          <a:ea typeface="メイリオ" panose="020B0604030504040204" pitchFamily="50" charset="-128"/>
                        </a:rPr>
                        <a:t>）、兵庫県（</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）、熊本県（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a:r>
                        <a:rPr kumimoji="1" lang="ja-JP" altLang="en-US" sz="1000" dirty="0">
                          <a:solidFill>
                            <a:schemeClr val="tx1"/>
                          </a:solidFill>
                          <a:latin typeface="メイリオ" panose="020B0604030504040204" pitchFamily="50" charset="-128"/>
                          <a:ea typeface="メイリオ" panose="020B0604030504040204" pitchFamily="50" charset="-128"/>
                        </a:rPr>
                        <a:t>鹿児島県（</a:t>
                      </a:r>
                      <a:r>
                        <a:rPr kumimoji="1" lang="en-US" altLang="ja-JP" sz="1000" dirty="0">
                          <a:solidFill>
                            <a:schemeClr val="tx1"/>
                          </a:solidFill>
                          <a:latin typeface="メイリオ" panose="020B0604030504040204" pitchFamily="50" charset="-128"/>
                          <a:ea typeface="メイリオ" panose="020B0604030504040204" pitchFamily="50" charset="-128"/>
                        </a:rPr>
                        <a:t>7</a:t>
                      </a:r>
                      <a:r>
                        <a:rPr kumimoji="1" lang="ja-JP" altLang="en-US" sz="1000" dirty="0">
                          <a:solidFill>
                            <a:schemeClr val="tx1"/>
                          </a:solidFill>
                          <a:latin typeface="メイリオ" panose="020B0604030504040204" pitchFamily="50" charset="-128"/>
                          <a:ea typeface="メイリオ" panose="020B0604030504040204" pitchFamily="50" charset="-128"/>
                        </a:rPr>
                        <a:t>）</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4805">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B9BD4"/>
                    </a:solidFill>
                  </a:tcPr>
                </a:tc>
                <a:tc>
                  <a:txBody>
                    <a:bodyPr/>
                    <a:lstStyle/>
                    <a:p>
                      <a:pPr marL="92075">
                        <a:lnSpc>
                          <a:spcPct val="100000"/>
                        </a:lnSpc>
                        <a:spcBef>
                          <a:spcPts val="220"/>
                        </a:spcBef>
                      </a:pPr>
                      <a:r>
                        <a:rPr sz="1000" dirty="0">
                          <a:latin typeface="メイリオ"/>
                          <a:cs typeface="メイリオ"/>
                        </a:rPr>
                        <a:t>11～25％</a:t>
                      </a: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20"/>
                        </a:spcBef>
                      </a:pPr>
                      <a:r>
                        <a:rPr lang="en-US" altLang="ja-JP" sz="1000" spc="-5" dirty="0">
                          <a:solidFill>
                            <a:schemeClr val="tx1"/>
                          </a:solidFill>
                          <a:latin typeface="メイリオ"/>
                          <a:cs typeface="メイリオ"/>
                        </a:rPr>
                        <a:t>6</a:t>
                      </a:r>
                      <a:r>
                        <a:rPr sz="1000" spc="-5" dirty="0">
                          <a:solidFill>
                            <a:schemeClr val="tx1"/>
                          </a:solidFill>
                          <a:latin typeface="メイリオ"/>
                          <a:cs typeface="メイリオ"/>
                        </a:rPr>
                        <a:t>府県</a:t>
                      </a:r>
                      <a:endParaRPr sz="1000" dirty="0">
                        <a:solidFill>
                          <a:schemeClr val="tx1"/>
                        </a:solidFill>
                        <a:latin typeface="メイリオ"/>
                        <a:cs typeface="メイリオ"/>
                      </a:endParaRPr>
                    </a:p>
                  </a:txBody>
                  <a:tcPr marL="0" marR="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solidFill>
                            <a:schemeClr val="tx1"/>
                          </a:solidFill>
                          <a:latin typeface="メイリオ" panose="020B0604030504040204" pitchFamily="50" charset="-128"/>
                          <a:ea typeface="メイリオ" panose="020B0604030504040204" pitchFamily="50" charset="-128"/>
                        </a:rPr>
                        <a:t>秋田県（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）、埼玉県（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）、千葉県（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）、岐阜県（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a:r>
                        <a:rPr kumimoji="1" lang="ja-JP" altLang="en-US" sz="1000" dirty="0">
                          <a:solidFill>
                            <a:schemeClr val="tx1"/>
                          </a:solidFill>
                          <a:latin typeface="メイリオ" panose="020B0604030504040204" pitchFamily="50" charset="-128"/>
                          <a:ea typeface="メイリオ" panose="020B0604030504040204" pitchFamily="50" charset="-128"/>
                        </a:rPr>
                        <a:t>福井県（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a:t>
                      </a:r>
                      <a:r>
                        <a:rPr kumimoji="1" lang="ja-JP" altLang="en-US" sz="1000" b="1" dirty="0">
                          <a:solidFill>
                            <a:schemeClr val="tx1"/>
                          </a:solidFill>
                          <a:latin typeface="メイリオ" panose="020B0604030504040204" pitchFamily="50" charset="-128"/>
                          <a:ea typeface="メイリオ" panose="020B0604030504040204" pitchFamily="50" charset="-128"/>
                        </a:rPr>
                        <a:t>大阪府（</a:t>
                      </a:r>
                      <a:r>
                        <a:rPr kumimoji="1" lang="en-US" altLang="ja-JP" sz="1000" b="1" dirty="0">
                          <a:solidFill>
                            <a:schemeClr val="tx1"/>
                          </a:solidFill>
                          <a:latin typeface="メイリオ" panose="020B0604030504040204" pitchFamily="50" charset="-128"/>
                          <a:ea typeface="メイリオ" panose="020B0604030504040204" pitchFamily="50" charset="-128"/>
                        </a:rPr>
                        <a:t>6</a:t>
                      </a:r>
                      <a:r>
                        <a:rPr kumimoji="1" lang="ja-JP" altLang="en-US" sz="1000" b="1" dirty="0">
                          <a:solidFill>
                            <a:schemeClr val="tx1"/>
                          </a:solidFill>
                          <a:latin typeface="メイリオ" panose="020B0604030504040204" pitchFamily="50" charset="-128"/>
                          <a:ea typeface="メイリオ" panose="020B0604030504040204" pitchFamily="50" charset="-128"/>
                        </a:rPr>
                        <a:t>）</a:t>
                      </a:r>
                      <a:endParaRPr kumimoji="1" lang="ja-JP" altLang="en-US" sz="1000" dirty="0">
                        <a:solidFill>
                          <a:schemeClr val="tx1"/>
                        </a:solidFill>
                        <a:latin typeface="メイリオ" panose="020B0604030504040204" pitchFamily="50" charset="-128"/>
                        <a:ea typeface="メイリオ" panose="020B0604030504040204" pitchFamily="50" charset="-128"/>
                      </a:endParaRP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4855">
                <a:tc>
                  <a:txBody>
                    <a:bodyPr/>
                    <a:lstStyle/>
                    <a:p>
                      <a:pPr>
                        <a:lnSpc>
                          <a:spcPct val="100000"/>
                        </a:lnSpc>
                      </a:pPr>
                      <a:endParaRPr sz="1200" dirty="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BEBE"/>
                    </a:solidFill>
                  </a:tcPr>
                </a:tc>
                <a:tc>
                  <a:txBody>
                    <a:bodyPr/>
                    <a:lstStyle/>
                    <a:p>
                      <a:pPr marL="92075">
                        <a:lnSpc>
                          <a:spcPct val="100000"/>
                        </a:lnSpc>
                        <a:spcBef>
                          <a:spcPts val="220"/>
                        </a:spcBef>
                      </a:pPr>
                      <a:r>
                        <a:rPr sz="1000" spc="-5" dirty="0">
                          <a:latin typeface="メイリオ"/>
                          <a:cs typeface="メイリオ"/>
                        </a:rPr>
                        <a:t>～10％</a:t>
                      </a:r>
                      <a:endParaRPr sz="1000" dirty="0">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290" rtl="0" eaLnBrk="1" fontAlgn="auto" latinLnBrk="0" hangingPunct="1">
                        <a:lnSpc>
                          <a:spcPct val="100000"/>
                        </a:lnSpc>
                        <a:spcBef>
                          <a:spcPts val="220"/>
                        </a:spcBef>
                        <a:spcAft>
                          <a:spcPts val="0"/>
                        </a:spcAft>
                        <a:buClrTx/>
                        <a:buSzTx/>
                        <a:buFontTx/>
                        <a:buNone/>
                        <a:tabLst/>
                        <a:defRPr/>
                      </a:pPr>
                      <a:r>
                        <a:rPr lang="en-US" altLang="ja-JP" sz="1000" spc="-5" dirty="0">
                          <a:solidFill>
                            <a:schemeClr val="tx1"/>
                          </a:solidFill>
                          <a:latin typeface="メイリオ"/>
                          <a:cs typeface="メイリオ"/>
                        </a:rPr>
                        <a:t>7</a:t>
                      </a:r>
                      <a:r>
                        <a:rPr lang="ja-JP" altLang="en-US" sz="1000" spc="-5" dirty="0">
                          <a:solidFill>
                            <a:schemeClr val="tx1"/>
                          </a:solidFill>
                          <a:latin typeface="メイリオ"/>
                          <a:cs typeface="メイリオ"/>
                        </a:rPr>
                        <a:t>県</a:t>
                      </a:r>
                      <a:endParaRPr lang="ja-JP" altLang="en-US" sz="1000" dirty="0">
                        <a:solidFill>
                          <a:schemeClr val="tx1"/>
                        </a:solidFill>
                        <a:latin typeface="メイリオ"/>
                        <a:cs typeface="メイリオ"/>
                      </a:endParaRPr>
                    </a:p>
                  </a:txBody>
                  <a:tcPr marL="0" marR="0" marT="2794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solidFill>
                            <a:schemeClr val="tx1"/>
                          </a:solidFill>
                          <a:latin typeface="メイリオ" panose="020B0604030504040204" pitchFamily="50" charset="-128"/>
                          <a:ea typeface="メイリオ" panose="020B0604030504040204" pitchFamily="50" charset="-128"/>
                        </a:rPr>
                        <a:t>長野県（</a:t>
                      </a:r>
                      <a:r>
                        <a:rPr kumimoji="1" lang="en-US" altLang="ja-JP" sz="1000" dirty="0">
                          <a:solidFill>
                            <a:schemeClr val="tx1"/>
                          </a:solidFill>
                          <a:latin typeface="メイリオ" panose="020B0604030504040204" pitchFamily="50" charset="-128"/>
                          <a:ea typeface="メイリオ" panose="020B0604030504040204" pitchFamily="50" charset="-128"/>
                        </a:rPr>
                        <a:t>5</a:t>
                      </a:r>
                      <a:r>
                        <a:rPr kumimoji="1" lang="ja-JP" altLang="en-US" sz="1000" dirty="0">
                          <a:solidFill>
                            <a:schemeClr val="tx1"/>
                          </a:solidFill>
                          <a:latin typeface="メイリオ" panose="020B0604030504040204" pitchFamily="50" charset="-128"/>
                          <a:ea typeface="メイリオ" panose="020B0604030504040204" pitchFamily="50" charset="-128"/>
                        </a:rPr>
                        <a:t>）、静岡県（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）、徳島県（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）、愛媛県（</a:t>
                      </a:r>
                      <a:r>
                        <a:rPr kumimoji="1" lang="en-US" altLang="ja-JP" sz="1000" dirty="0">
                          <a:solidFill>
                            <a:schemeClr val="tx1"/>
                          </a:solidFill>
                          <a:latin typeface="メイリオ" panose="020B0604030504040204" pitchFamily="50" charset="-128"/>
                          <a:ea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rPr>
                        <a:t>）佐賀県（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）、宮崎県（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）、沖縄県（</a:t>
                      </a:r>
                      <a:r>
                        <a:rPr kumimoji="1" lang="en-US" altLang="ja-JP" sz="1000" dirty="0">
                          <a:solidFill>
                            <a:schemeClr val="tx1"/>
                          </a:solidFill>
                          <a:latin typeface="メイリオ" panose="020B0604030504040204" pitchFamily="50" charset="-128"/>
                          <a:ea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rPr>
                        <a:t>）</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4817">
                <a:tc>
                  <a:txBody>
                    <a:bodyPr/>
                    <a:lstStyle/>
                    <a:p>
                      <a:pPr>
                        <a:lnSpc>
                          <a:spcPct val="100000"/>
                        </a:lnSpc>
                      </a:pPr>
                      <a:endParaRPr sz="1200">
                        <a:latin typeface="Times New Roman"/>
                        <a:cs typeface="Times New Roman"/>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92075">
                        <a:lnSpc>
                          <a:spcPct val="100000"/>
                        </a:lnSpc>
                        <a:spcBef>
                          <a:spcPts val="225"/>
                        </a:spcBef>
                      </a:pPr>
                      <a:r>
                        <a:rPr sz="1000" spc="-5" dirty="0">
                          <a:latin typeface="メイリオ"/>
                          <a:cs typeface="メイリオ"/>
                        </a:rPr>
                        <a:t>市区町村単位の居住支援協議会なし</a:t>
                      </a:r>
                      <a:endParaRPr sz="1000" dirty="0">
                        <a:latin typeface="メイリオ"/>
                        <a:cs typeface="メイリオ"/>
                      </a:endParaRPr>
                    </a:p>
                  </a:txBody>
                  <a:tcPr marL="0" marR="0" marT="2857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a:lnSpc>
                          <a:spcPct val="100000"/>
                        </a:lnSpc>
                        <a:spcBef>
                          <a:spcPts val="225"/>
                        </a:spcBef>
                      </a:pPr>
                      <a:r>
                        <a:rPr sz="1000" dirty="0">
                          <a:latin typeface="メイリオ"/>
                          <a:cs typeface="メイリオ"/>
                        </a:rPr>
                        <a:t>2</a:t>
                      </a:r>
                      <a:r>
                        <a:rPr lang="en-US" altLang="ja-JP" sz="1000" dirty="0">
                          <a:latin typeface="メイリオ"/>
                          <a:cs typeface="メイリオ"/>
                        </a:rPr>
                        <a:t>0</a:t>
                      </a:r>
                      <a:r>
                        <a:rPr sz="1000" spc="-5" dirty="0">
                          <a:latin typeface="メイリオ"/>
                          <a:cs typeface="メイリオ"/>
                        </a:rPr>
                        <a:t>県</a:t>
                      </a:r>
                      <a:endParaRPr sz="1000" dirty="0">
                        <a:latin typeface="メイリオ"/>
                        <a:cs typeface="メイリオ"/>
                      </a:endParaRPr>
                    </a:p>
                  </a:txBody>
                  <a:tcPr marL="0" marR="0" marT="2857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r>
                        <a:rPr kumimoji="1" lang="ja-JP" altLang="en-US" sz="1000" dirty="0">
                          <a:solidFill>
                            <a:schemeClr val="tx1"/>
                          </a:solidFill>
                          <a:latin typeface="メイリオ" panose="020B0604030504040204" pitchFamily="50" charset="-128"/>
                          <a:ea typeface="メイリオ" panose="020B0604030504040204" pitchFamily="50" charset="-128"/>
                        </a:rPr>
                        <a:t>青森県、岩手県、福島県、茨城県、群馬県</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a:r>
                        <a:rPr kumimoji="1" lang="ja-JP" altLang="en-US" sz="1000" dirty="0">
                          <a:solidFill>
                            <a:schemeClr val="tx1"/>
                          </a:solidFill>
                          <a:latin typeface="メイリオ" panose="020B0604030504040204" pitchFamily="50" charset="-128"/>
                          <a:ea typeface="メイリオ" panose="020B0604030504040204" pitchFamily="50" charset="-128"/>
                        </a:rPr>
                        <a:t>新潟県、富山県、石川県、山梨県、三重県、滋賀県</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a:r>
                        <a:rPr kumimoji="1" lang="ja-JP" altLang="en-US" sz="1000" dirty="0">
                          <a:solidFill>
                            <a:schemeClr val="tx1"/>
                          </a:solidFill>
                          <a:latin typeface="メイリオ" panose="020B0604030504040204" pitchFamily="50" charset="-128"/>
                          <a:ea typeface="メイリオ" panose="020B0604030504040204" pitchFamily="50" charset="-128"/>
                        </a:rPr>
                        <a:t>奈良県、和歌山県、鳥取県、島根県、岡山県、山口県</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marL="0"/>
                      <a:r>
                        <a:rPr kumimoji="1" lang="ja-JP" altLang="en-US" sz="1000" dirty="0">
                          <a:solidFill>
                            <a:schemeClr val="tx1"/>
                          </a:solidFill>
                          <a:latin typeface="メイリオ" panose="020B0604030504040204" pitchFamily="50" charset="-128"/>
                          <a:ea typeface="メイリオ" panose="020B0604030504040204" pitchFamily="50" charset="-128"/>
                        </a:rPr>
                        <a:t>香川県、高知県、長崎県</a:t>
                      </a:r>
                    </a:p>
                  </a:txBody>
                  <a:tcPr marL="72000" marR="0" marT="72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 name="object 62">
            <a:extLst>
              <a:ext uri="{FF2B5EF4-FFF2-40B4-BE49-F238E27FC236}">
                <a16:creationId xmlns:a16="http://schemas.microsoft.com/office/drawing/2014/main" id="{2130921C-A817-4510-AF70-0108ABFDC07B}"/>
              </a:ext>
            </a:extLst>
          </p:cNvPr>
          <p:cNvSpPr txBox="1"/>
          <p:nvPr/>
        </p:nvSpPr>
        <p:spPr>
          <a:xfrm>
            <a:off x="4236973" y="3793617"/>
            <a:ext cx="4780396" cy="197490"/>
          </a:xfrm>
          <a:prstGeom prst="rect">
            <a:avLst/>
          </a:prstGeom>
        </p:spPr>
        <p:txBody>
          <a:bodyPr vert="horz" wrap="square" lIns="0" tIns="12700" rIns="0" bIns="0" rtlCol="0">
            <a:spAutoFit/>
          </a:bodyPr>
          <a:lstStyle/>
          <a:p>
            <a:pPr marL="12700" marR="0" lvl="0" indent="0" algn="l" defTabSz="914290" rtl="0" eaLnBrk="1" fontAlgn="auto" latinLnBrk="0" hangingPunct="1">
              <a:lnSpc>
                <a:spcPct val="100000"/>
              </a:lnSpc>
              <a:spcBef>
                <a:spcPts val="100"/>
              </a:spcBef>
              <a:spcAft>
                <a:spcPts val="0"/>
              </a:spcAft>
              <a:buClrTx/>
              <a:buSzTx/>
              <a:buFontTx/>
              <a:buNone/>
              <a:tabLst/>
              <a:defRPr/>
            </a:pPr>
            <a:r>
              <a:rPr kumimoji="1" sz="1200" b="1" i="0" u="none" strike="noStrike" kern="1200" cap="none" spc="-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a:rPr>
              <a:t>≪</a:t>
            </a:r>
            <a:r>
              <a:rPr kumimoji="1" lang="ja-JP" altLang="en-US" sz="1200" b="1" i="0" u="none" strike="noStrike" kern="1200" cap="none" spc="-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a:rPr>
              <a:t>人口カバー率</a:t>
            </a:r>
            <a:r>
              <a:rPr kumimoji="1"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a:rPr>
              <a:t>（　）内は設立市区町村数</a:t>
            </a:r>
            <a:endParaRPr kumimoji="1" 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a:endParaRPr>
          </a:p>
        </p:txBody>
      </p:sp>
      <p:sp>
        <p:nvSpPr>
          <p:cNvPr id="26" name="テキスト ボックス 25">
            <a:extLst>
              <a:ext uri="{FF2B5EF4-FFF2-40B4-BE49-F238E27FC236}">
                <a16:creationId xmlns:a16="http://schemas.microsoft.com/office/drawing/2014/main" id="{57E4F2A0-8E82-453B-A96F-DF64E9D09834}"/>
              </a:ext>
            </a:extLst>
          </p:cNvPr>
          <p:cNvSpPr txBox="1"/>
          <p:nvPr/>
        </p:nvSpPr>
        <p:spPr>
          <a:xfrm>
            <a:off x="6372200" y="6615998"/>
            <a:ext cx="2538029" cy="230832"/>
          </a:xfrm>
          <a:prstGeom prst="rect">
            <a:avLst/>
          </a:prstGeom>
          <a:noFill/>
        </p:spPr>
        <p:txBody>
          <a:bodyPr wrap="square">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令和２年国勢調査　人口等基本集計</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より</a:t>
            </a:r>
          </a:p>
        </p:txBody>
      </p:sp>
      <p:grpSp>
        <p:nvGrpSpPr>
          <p:cNvPr id="106" name="グループ化 105">
            <a:extLst>
              <a:ext uri="{FF2B5EF4-FFF2-40B4-BE49-F238E27FC236}">
                <a16:creationId xmlns:a16="http://schemas.microsoft.com/office/drawing/2014/main" id="{AC50A9B3-0D35-4E0C-A6B3-D534BCC479F9}"/>
              </a:ext>
            </a:extLst>
          </p:cNvPr>
          <p:cNvGrpSpPr/>
          <p:nvPr/>
        </p:nvGrpSpPr>
        <p:grpSpPr>
          <a:xfrm>
            <a:off x="8017" y="3162233"/>
            <a:ext cx="4105477" cy="3617845"/>
            <a:chOff x="235718" y="1413886"/>
            <a:chExt cx="5686254" cy="5010864"/>
          </a:xfrm>
        </p:grpSpPr>
        <p:sp>
          <p:nvSpPr>
            <p:cNvPr id="107" name="object 7">
              <a:extLst>
                <a:ext uri="{FF2B5EF4-FFF2-40B4-BE49-F238E27FC236}">
                  <a16:creationId xmlns:a16="http://schemas.microsoft.com/office/drawing/2014/main" id="{E2680F46-FCF7-4901-9E45-343CE0D4EA4C}"/>
                </a:ext>
              </a:extLst>
            </p:cNvPr>
            <p:cNvSpPr/>
            <p:nvPr/>
          </p:nvSpPr>
          <p:spPr>
            <a:xfrm>
              <a:off x="1687411" y="4396562"/>
              <a:ext cx="134112" cy="97536"/>
            </a:xfrm>
            <a:prstGeom prst="rect">
              <a:avLst/>
            </a:prstGeom>
            <a:blipFill>
              <a:blip r:embed="rId3" cstate="print"/>
              <a:stretch>
                <a:fillRect/>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object 10">
              <a:extLst>
                <a:ext uri="{FF2B5EF4-FFF2-40B4-BE49-F238E27FC236}">
                  <a16:creationId xmlns:a16="http://schemas.microsoft.com/office/drawing/2014/main" id="{CEF10F59-C9DC-4153-8399-63E7B0F4C04A}"/>
                </a:ext>
              </a:extLst>
            </p:cNvPr>
            <p:cNvSpPr/>
            <p:nvPr/>
          </p:nvSpPr>
          <p:spPr>
            <a:xfrm>
              <a:off x="3228937" y="5290387"/>
              <a:ext cx="26034" cy="38100"/>
            </a:xfrm>
            <a:custGeom>
              <a:avLst/>
              <a:gdLst/>
              <a:ahLst/>
              <a:cxnLst/>
              <a:rect l="l" t="t" r="r" b="b"/>
              <a:pathLst>
                <a:path w="26035" h="38100">
                  <a:moveTo>
                    <a:pt x="13969" y="0"/>
                  </a:moveTo>
                  <a:lnTo>
                    <a:pt x="3937" y="0"/>
                  </a:lnTo>
                  <a:lnTo>
                    <a:pt x="0" y="10033"/>
                  </a:lnTo>
                  <a:lnTo>
                    <a:pt x="0" y="24003"/>
                  </a:lnTo>
                  <a:lnTo>
                    <a:pt x="3937" y="38100"/>
                  </a:lnTo>
                  <a:lnTo>
                    <a:pt x="13969" y="38100"/>
                  </a:lnTo>
                  <a:lnTo>
                    <a:pt x="25907" y="28067"/>
                  </a:lnTo>
                  <a:lnTo>
                    <a:pt x="25907" y="18034"/>
                  </a:lnTo>
                  <a:lnTo>
                    <a:pt x="19938" y="5969"/>
                  </a:lnTo>
                  <a:lnTo>
                    <a:pt x="13969" y="0"/>
                  </a:lnTo>
                  <a:close/>
                </a:path>
              </a:pathLst>
            </a:custGeom>
            <a:solidFill>
              <a:srgbClr val="FF0000"/>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object 11">
              <a:extLst>
                <a:ext uri="{FF2B5EF4-FFF2-40B4-BE49-F238E27FC236}">
                  <a16:creationId xmlns:a16="http://schemas.microsoft.com/office/drawing/2014/main" id="{7A017D7C-2EC3-441A-9381-7AE6F494FF0B}"/>
                </a:ext>
              </a:extLst>
            </p:cNvPr>
            <p:cNvSpPr/>
            <p:nvPr/>
          </p:nvSpPr>
          <p:spPr>
            <a:xfrm>
              <a:off x="3228937" y="5290387"/>
              <a:ext cx="26034" cy="38100"/>
            </a:xfrm>
            <a:custGeom>
              <a:avLst/>
              <a:gdLst/>
              <a:ahLst/>
              <a:cxnLst/>
              <a:rect l="l" t="t" r="r" b="b"/>
              <a:pathLst>
                <a:path w="26035" h="38100">
                  <a:moveTo>
                    <a:pt x="3937" y="0"/>
                  </a:moveTo>
                  <a:lnTo>
                    <a:pt x="0" y="10033"/>
                  </a:lnTo>
                  <a:lnTo>
                    <a:pt x="0" y="18034"/>
                  </a:lnTo>
                  <a:lnTo>
                    <a:pt x="0" y="24003"/>
                  </a:lnTo>
                  <a:lnTo>
                    <a:pt x="3937" y="38100"/>
                  </a:lnTo>
                  <a:lnTo>
                    <a:pt x="13969" y="38100"/>
                  </a:lnTo>
                  <a:lnTo>
                    <a:pt x="25907" y="28067"/>
                  </a:lnTo>
                  <a:lnTo>
                    <a:pt x="25907" y="18034"/>
                  </a:lnTo>
                  <a:lnTo>
                    <a:pt x="19938" y="5969"/>
                  </a:lnTo>
                  <a:lnTo>
                    <a:pt x="13969" y="0"/>
                  </a:lnTo>
                  <a:lnTo>
                    <a:pt x="3937" y="0"/>
                  </a:lnTo>
                  <a:close/>
                </a:path>
              </a:pathLst>
            </a:custGeom>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object 12">
              <a:extLst>
                <a:ext uri="{FF2B5EF4-FFF2-40B4-BE49-F238E27FC236}">
                  <a16:creationId xmlns:a16="http://schemas.microsoft.com/office/drawing/2014/main" id="{2321D1C9-DF6C-4CE8-9B18-22A9D6CFB5F0}"/>
                </a:ext>
              </a:extLst>
            </p:cNvPr>
            <p:cNvSpPr/>
            <p:nvPr/>
          </p:nvSpPr>
          <p:spPr>
            <a:xfrm>
              <a:off x="3212174" y="5526607"/>
              <a:ext cx="17145" cy="26034"/>
            </a:xfrm>
            <a:custGeom>
              <a:avLst/>
              <a:gdLst/>
              <a:ahLst/>
              <a:cxnLst/>
              <a:rect l="l" t="t" r="r" b="b"/>
              <a:pathLst>
                <a:path w="17145" h="26035">
                  <a:moveTo>
                    <a:pt x="9270" y="0"/>
                  </a:moveTo>
                  <a:lnTo>
                    <a:pt x="5587" y="5981"/>
                  </a:lnTo>
                  <a:lnTo>
                    <a:pt x="0" y="13944"/>
                  </a:lnTo>
                  <a:lnTo>
                    <a:pt x="0" y="25907"/>
                  </a:lnTo>
                  <a:lnTo>
                    <a:pt x="16763" y="25907"/>
                  </a:lnTo>
                  <a:lnTo>
                    <a:pt x="16763" y="9969"/>
                  </a:lnTo>
                  <a:lnTo>
                    <a:pt x="9270" y="0"/>
                  </a:lnTo>
                  <a:close/>
                </a:path>
              </a:pathLst>
            </a:custGeom>
            <a:solidFill>
              <a:srgbClr val="FF0000"/>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object 13">
              <a:extLst>
                <a:ext uri="{FF2B5EF4-FFF2-40B4-BE49-F238E27FC236}">
                  <a16:creationId xmlns:a16="http://schemas.microsoft.com/office/drawing/2014/main" id="{71044C6C-4C4D-4B36-B67F-4C25D6CE26E1}"/>
                </a:ext>
              </a:extLst>
            </p:cNvPr>
            <p:cNvSpPr/>
            <p:nvPr/>
          </p:nvSpPr>
          <p:spPr>
            <a:xfrm>
              <a:off x="3212174" y="5526607"/>
              <a:ext cx="17145" cy="26034"/>
            </a:xfrm>
            <a:custGeom>
              <a:avLst/>
              <a:gdLst/>
              <a:ahLst/>
              <a:cxnLst/>
              <a:rect l="l" t="t" r="r" b="b"/>
              <a:pathLst>
                <a:path w="17145" h="26035">
                  <a:moveTo>
                    <a:pt x="9270" y="0"/>
                  </a:moveTo>
                  <a:lnTo>
                    <a:pt x="5587" y="5981"/>
                  </a:lnTo>
                  <a:lnTo>
                    <a:pt x="0" y="13944"/>
                  </a:lnTo>
                  <a:lnTo>
                    <a:pt x="0" y="15938"/>
                  </a:lnTo>
                  <a:lnTo>
                    <a:pt x="0" y="25907"/>
                  </a:lnTo>
                  <a:lnTo>
                    <a:pt x="9270" y="25907"/>
                  </a:lnTo>
                  <a:lnTo>
                    <a:pt x="16763" y="25907"/>
                  </a:lnTo>
                  <a:lnTo>
                    <a:pt x="16763" y="21920"/>
                  </a:lnTo>
                  <a:lnTo>
                    <a:pt x="16763" y="9969"/>
                  </a:lnTo>
                  <a:lnTo>
                    <a:pt x="9270" y="0"/>
                  </a:lnTo>
                  <a:close/>
                </a:path>
              </a:pathLst>
            </a:custGeom>
            <a:solidFill>
              <a:srgbClr val="FF0000"/>
            </a:solidFill>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object 14">
              <a:extLst>
                <a:ext uri="{FF2B5EF4-FFF2-40B4-BE49-F238E27FC236}">
                  <a16:creationId xmlns:a16="http://schemas.microsoft.com/office/drawing/2014/main" id="{20D7DB0A-F21B-43FC-895F-4887530A3765}"/>
                </a:ext>
              </a:extLst>
            </p:cNvPr>
            <p:cNvSpPr/>
            <p:nvPr/>
          </p:nvSpPr>
          <p:spPr>
            <a:xfrm>
              <a:off x="3117686" y="5471743"/>
              <a:ext cx="26034" cy="18415"/>
            </a:xfrm>
            <a:custGeom>
              <a:avLst/>
              <a:gdLst/>
              <a:ahLst/>
              <a:cxnLst/>
              <a:rect l="l" t="t" r="r" b="b"/>
              <a:pathLst>
                <a:path w="26035" h="18414">
                  <a:moveTo>
                    <a:pt x="25907" y="0"/>
                  </a:moveTo>
                  <a:lnTo>
                    <a:pt x="5968" y="0"/>
                  </a:lnTo>
                  <a:lnTo>
                    <a:pt x="0" y="12191"/>
                  </a:lnTo>
                  <a:lnTo>
                    <a:pt x="0" y="18287"/>
                  </a:lnTo>
                  <a:lnTo>
                    <a:pt x="5968" y="18287"/>
                  </a:lnTo>
                  <a:lnTo>
                    <a:pt x="19938" y="4063"/>
                  </a:lnTo>
                  <a:lnTo>
                    <a:pt x="25907" y="0"/>
                  </a:lnTo>
                  <a:close/>
                </a:path>
              </a:pathLst>
            </a:custGeom>
            <a:solidFill>
              <a:srgbClr val="FF0000"/>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object 15">
              <a:extLst>
                <a:ext uri="{FF2B5EF4-FFF2-40B4-BE49-F238E27FC236}">
                  <a16:creationId xmlns:a16="http://schemas.microsoft.com/office/drawing/2014/main" id="{67E129D4-A748-4BFA-B126-66A9064D912C}"/>
                </a:ext>
              </a:extLst>
            </p:cNvPr>
            <p:cNvSpPr/>
            <p:nvPr/>
          </p:nvSpPr>
          <p:spPr>
            <a:xfrm>
              <a:off x="3117686" y="5471743"/>
              <a:ext cx="26034" cy="18415"/>
            </a:xfrm>
            <a:custGeom>
              <a:avLst/>
              <a:gdLst/>
              <a:ahLst/>
              <a:cxnLst/>
              <a:rect l="l" t="t" r="r" b="b"/>
              <a:pathLst>
                <a:path w="26035" h="18414">
                  <a:moveTo>
                    <a:pt x="25907" y="0"/>
                  </a:moveTo>
                  <a:lnTo>
                    <a:pt x="19938" y="4063"/>
                  </a:lnTo>
                  <a:lnTo>
                    <a:pt x="11937" y="12191"/>
                  </a:lnTo>
                  <a:lnTo>
                    <a:pt x="5968" y="18287"/>
                  </a:lnTo>
                  <a:lnTo>
                    <a:pt x="0" y="18287"/>
                  </a:lnTo>
                  <a:lnTo>
                    <a:pt x="0" y="12191"/>
                  </a:lnTo>
                  <a:lnTo>
                    <a:pt x="5968" y="0"/>
                  </a:lnTo>
                  <a:lnTo>
                    <a:pt x="16001" y="0"/>
                  </a:lnTo>
                  <a:lnTo>
                    <a:pt x="25907" y="0"/>
                  </a:lnTo>
                  <a:close/>
                </a:path>
              </a:pathLst>
            </a:custGeom>
            <a:solidFill>
              <a:srgbClr val="FF0000"/>
            </a:solidFill>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object 16">
              <a:extLst>
                <a:ext uri="{FF2B5EF4-FFF2-40B4-BE49-F238E27FC236}">
                  <a16:creationId xmlns:a16="http://schemas.microsoft.com/office/drawing/2014/main" id="{9DBD9398-A346-4A3F-9A93-A7CDE2DD5218}"/>
                </a:ext>
              </a:extLst>
            </p:cNvPr>
            <p:cNvSpPr/>
            <p:nvPr/>
          </p:nvSpPr>
          <p:spPr>
            <a:xfrm>
              <a:off x="3174074" y="5404687"/>
              <a:ext cx="12700" cy="22860"/>
            </a:xfrm>
            <a:custGeom>
              <a:avLst/>
              <a:gdLst/>
              <a:ahLst/>
              <a:cxnLst/>
              <a:rect l="l" t="t" r="r" b="b"/>
              <a:pathLst>
                <a:path w="12700" h="22860">
                  <a:moveTo>
                    <a:pt x="12191" y="0"/>
                  </a:moveTo>
                  <a:lnTo>
                    <a:pt x="8127" y="0"/>
                  </a:lnTo>
                  <a:lnTo>
                    <a:pt x="0" y="7620"/>
                  </a:lnTo>
                  <a:lnTo>
                    <a:pt x="0" y="22860"/>
                  </a:lnTo>
                  <a:lnTo>
                    <a:pt x="4063" y="22860"/>
                  </a:lnTo>
                  <a:lnTo>
                    <a:pt x="4063" y="13335"/>
                  </a:lnTo>
                  <a:lnTo>
                    <a:pt x="8127" y="7620"/>
                  </a:lnTo>
                  <a:lnTo>
                    <a:pt x="12191" y="0"/>
                  </a:lnTo>
                  <a:close/>
                </a:path>
              </a:pathLst>
            </a:custGeom>
            <a:solidFill>
              <a:srgbClr val="FF0000"/>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object 17">
              <a:extLst>
                <a:ext uri="{FF2B5EF4-FFF2-40B4-BE49-F238E27FC236}">
                  <a16:creationId xmlns:a16="http://schemas.microsoft.com/office/drawing/2014/main" id="{2914961A-969B-4FB1-909F-3C5E9FCFB305}"/>
                </a:ext>
              </a:extLst>
            </p:cNvPr>
            <p:cNvSpPr/>
            <p:nvPr/>
          </p:nvSpPr>
          <p:spPr>
            <a:xfrm>
              <a:off x="3174074" y="5404687"/>
              <a:ext cx="12700" cy="22860"/>
            </a:xfrm>
            <a:custGeom>
              <a:avLst/>
              <a:gdLst/>
              <a:ahLst/>
              <a:cxnLst/>
              <a:rect l="l" t="t" r="r" b="b"/>
              <a:pathLst>
                <a:path w="12700" h="22860">
                  <a:moveTo>
                    <a:pt x="4063" y="22860"/>
                  </a:moveTo>
                  <a:lnTo>
                    <a:pt x="0" y="22860"/>
                  </a:lnTo>
                  <a:lnTo>
                    <a:pt x="0" y="13335"/>
                  </a:lnTo>
                  <a:lnTo>
                    <a:pt x="0" y="7620"/>
                  </a:lnTo>
                  <a:lnTo>
                    <a:pt x="8127" y="0"/>
                  </a:lnTo>
                  <a:lnTo>
                    <a:pt x="12191" y="0"/>
                  </a:lnTo>
                  <a:lnTo>
                    <a:pt x="8127" y="7620"/>
                  </a:lnTo>
                  <a:lnTo>
                    <a:pt x="4063" y="13335"/>
                  </a:lnTo>
                  <a:lnTo>
                    <a:pt x="4063" y="22860"/>
                  </a:lnTo>
                  <a:close/>
                </a:path>
              </a:pathLst>
            </a:custGeom>
            <a:solidFill>
              <a:srgbClr val="FF0000"/>
            </a:solidFill>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object 18">
              <a:extLst>
                <a:ext uri="{FF2B5EF4-FFF2-40B4-BE49-F238E27FC236}">
                  <a16:creationId xmlns:a16="http://schemas.microsoft.com/office/drawing/2014/main" id="{2078A0B1-81E1-485B-BF7A-1D1998D8307E}"/>
                </a:ext>
              </a:extLst>
            </p:cNvPr>
            <p:cNvSpPr/>
            <p:nvPr/>
          </p:nvSpPr>
          <p:spPr>
            <a:xfrm>
              <a:off x="3199981" y="5874080"/>
              <a:ext cx="29209" cy="52069"/>
            </a:xfrm>
            <a:custGeom>
              <a:avLst/>
              <a:gdLst/>
              <a:ahLst/>
              <a:cxnLst/>
              <a:rect l="l" t="t" r="r" b="b"/>
              <a:pathLst>
                <a:path w="29210" h="52070">
                  <a:moveTo>
                    <a:pt x="7747" y="0"/>
                  </a:moveTo>
                  <a:lnTo>
                    <a:pt x="1905" y="0"/>
                  </a:lnTo>
                  <a:lnTo>
                    <a:pt x="0" y="3987"/>
                  </a:lnTo>
                  <a:lnTo>
                    <a:pt x="0" y="19926"/>
                  </a:lnTo>
                  <a:lnTo>
                    <a:pt x="1905" y="35877"/>
                  </a:lnTo>
                  <a:lnTo>
                    <a:pt x="17399" y="51815"/>
                  </a:lnTo>
                  <a:lnTo>
                    <a:pt x="21209" y="39852"/>
                  </a:lnTo>
                  <a:lnTo>
                    <a:pt x="28956" y="31889"/>
                  </a:lnTo>
                  <a:lnTo>
                    <a:pt x="27050" y="25907"/>
                  </a:lnTo>
                  <a:lnTo>
                    <a:pt x="11557" y="9969"/>
                  </a:lnTo>
                  <a:lnTo>
                    <a:pt x="7747" y="0"/>
                  </a:lnTo>
                  <a:close/>
                </a:path>
              </a:pathLst>
            </a:custGeom>
            <a:solidFill>
              <a:srgbClr val="FF0000"/>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object 19">
              <a:extLst>
                <a:ext uri="{FF2B5EF4-FFF2-40B4-BE49-F238E27FC236}">
                  <a16:creationId xmlns:a16="http://schemas.microsoft.com/office/drawing/2014/main" id="{5DB81E74-1E00-4C21-B7BE-D70145D32CBB}"/>
                </a:ext>
              </a:extLst>
            </p:cNvPr>
            <p:cNvSpPr/>
            <p:nvPr/>
          </p:nvSpPr>
          <p:spPr>
            <a:xfrm>
              <a:off x="3199981" y="5874080"/>
              <a:ext cx="29209" cy="52069"/>
            </a:xfrm>
            <a:custGeom>
              <a:avLst/>
              <a:gdLst/>
              <a:ahLst/>
              <a:cxnLst/>
              <a:rect l="l" t="t" r="r" b="b"/>
              <a:pathLst>
                <a:path w="29210" h="52070">
                  <a:moveTo>
                    <a:pt x="28956" y="31889"/>
                  </a:moveTo>
                  <a:lnTo>
                    <a:pt x="21209" y="39852"/>
                  </a:lnTo>
                  <a:lnTo>
                    <a:pt x="17399" y="51815"/>
                  </a:lnTo>
                  <a:lnTo>
                    <a:pt x="11557" y="45834"/>
                  </a:lnTo>
                  <a:lnTo>
                    <a:pt x="1905" y="35877"/>
                  </a:lnTo>
                  <a:lnTo>
                    <a:pt x="0" y="19926"/>
                  </a:lnTo>
                  <a:lnTo>
                    <a:pt x="0" y="3987"/>
                  </a:lnTo>
                  <a:lnTo>
                    <a:pt x="1905" y="0"/>
                  </a:lnTo>
                  <a:lnTo>
                    <a:pt x="7747" y="0"/>
                  </a:lnTo>
                  <a:lnTo>
                    <a:pt x="11557" y="9969"/>
                  </a:lnTo>
                  <a:lnTo>
                    <a:pt x="21209" y="19926"/>
                  </a:lnTo>
                  <a:lnTo>
                    <a:pt x="27050" y="25907"/>
                  </a:lnTo>
                  <a:lnTo>
                    <a:pt x="28956" y="31889"/>
                  </a:lnTo>
                  <a:close/>
                </a:path>
              </a:pathLst>
            </a:custGeom>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object 20">
              <a:extLst>
                <a:ext uri="{FF2B5EF4-FFF2-40B4-BE49-F238E27FC236}">
                  <a16:creationId xmlns:a16="http://schemas.microsoft.com/office/drawing/2014/main" id="{6AE731FA-D525-4231-AA28-04ABF4EA0C5F}"/>
                </a:ext>
              </a:extLst>
            </p:cNvPr>
            <p:cNvSpPr/>
            <p:nvPr/>
          </p:nvSpPr>
          <p:spPr>
            <a:xfrm>
              <a:off x="3222842" y="5625668"/>
              <a:ext cx="12700" cy="15240"/>
            </a:xfrm>
            <a:custGeom>
              <a:avLst/>
              <a:gdLst/>
              <a:ahLst/>
              <a:cxnLst/>
              <a:rect l="l" t="t" r="r" b="b"/>
              <a:pathLst>
                <a:path w="12700" h="15239">
                  <a:moveTo>
                    <a:pt x="12191" y="15239"/>
                  </a:moveTo>
                  <a:lnTo>
                    <a:pt x="8127" y="15239"/>
                  </a:lnTo>
                  <a:lnTo>
                    <a:pt x="4063" y="15239"/>
                  </a:lnTo>
                  <a:lnTo>
                    <a:pt x="0" y="4356"/>
                  </a:lnTo>
                  <a:lnTo>
                    <a:pt x="0" y="0"/>
                  </a:lnTo>
                  <a:lnTo>
                    <a:pt x="4063" y="0"/>
                  </a:lnTo>
                  <a:lnTo>
                    <a:pt x="12191" y="4356"/>
                  </a:lnTo>
                  <a:lnTo>
                    <a:pt x="12191" y="15239"/>
                  </a:lnTo>
                  <a:close/>
                </a:path>
              </a:pathLst>
            </a:custGeom>
            <a:solidFill>
              <a:srgbClr val="FF0000"/>
            </a:solidFill>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object 59">
              <a:extLst>
                <a:ext uri="{FF2B5EF4-FFF2-40B4-BE49-F238E27FC236}">
                  <a16:creationId xmlns:a16="http://schemas.microsoft.com/office/drawing/2014/main" id="{2511E670-A09A-4EFE-BB61-7AF0BC5C6711}"/>
                </a:ext>
              </a:extLst>
            </p:cNvPr>
            <p:cNvSpPr/>
            <p:nvPr/>
          </p:nvSpPr>
          <p:spPr>
            <a:xfrm>
              <a:off x="1656932" y="3854018"/>
              <a:ext cx="108204" cy="118872"/>
            </a:xfrm>
            <a:prstGeom prst="rect">
              <a:avLst/>
            </a:prstGeom>
            <a:blipFill>
              <a:blip r:embed="rId4" cstate="print"/>
              <a:stretch>
                <a:fillRect/>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20" name="グループ化 119">
              <a:extLst>
                <a:ext uri="{FF2B5EF4-FFF2-40B4-BE49-F238E27FC236}">
                  <a16:creationId xmlns:a16="http://schemas.microsoft.com/office/drawing/2014/main" id="{7558CB2B-45C9-4F40-94A3-2901F59A4F8E}"/>
                </a:ext>
              </a:extLst>
            </p:cNvPr>
            <p:cNvGrpSpPr/>
            <p:nvPr/>
          </p:nvGrpSpPr>
          <p:grpSpPr>
            <a:xfrm>
              <a:off x="235718" y="1413886"/>
              <a:ext cx="5686254" cy="5010864"/>
              <a:chOff x="235718" y="1413886"/>
              <a:chExt cx="5686254" cy="5010864"/>
            </a:xfrm>
          </p:grpSpPr>
          <p:sp>
            <p:nvSpPr>
              <p:cNvPr id="121" name="object 29">
                <a:extLst>
                  <a:ext uri="{FF2B5EF4-FFF2-40B4-BE49-F238E27FC236}">
                    <a16:creationId xmlns:a16="http://schemas.microsoft.com/office/drawing/2014/main" id="{980FED07-561A-42AD-9411-6D4796DCA6E6}"/>
                  </a:ext>
                </a:extLst>
              </p:cNvPr>
              <p:cNvSpPr/>
              <p:nvPr/>
            </p:nvSpPr>
            <p:spPr>
              <a:xfrm>
                <a:off x="556604" y="4638903"/>
                <a:ext cx="173621" cy="199618"/>
              </a:xfrm>
              <a:prstGeom prst="rect">
                <a:avLst/>
              </a:prstGeom>
              <a:blipFill>
                <a:blip r:embed="rId5" cstate="print"/>
                <a:stretch>
                  <a:fillRect/>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object 30">
                <a:extLst>
                  <a:ext uri="{FF2B5EF4-FFF2-40B4-BE49-F238E27FC236}">
                    <a16:creationId xmlns:a16="http://schemas.microsoft.com/office/drawing/2014/main" id="{0A74EC5D-B708-468F-8284-6373EF83E299}"/>
                  </a:ext>
                </a:extLst>
              </p:cNvPr>
              <p:cNvSpPr/>
              <p:nvPr/>
            </p:nvSpPr>
            <p:spPr>
              <a:xfrm>
                <a:off x="555079" y="4661737"/>
                <a:ext cx="134112" cy="185928"/>
              </a:xfrm>
              <a:prstGeom prst="rect">
                <a:avLst/>
              </a:prstGeom>
              <a:blipFill>
                <a:blip r:embed="rId6" cstate="print"/>
                <a:stretch>
                  <a:fillRect/>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object 31">
                <a:extLst>
                  <a:ext uri="{FF2B5EF4-FFF2-40B4-BE49-F238E27FC236}">
                    <a16:creationId xmlns:a16="http://schemas.microsoft.com/office/drawing/2014/main" id="{969765AE-92DC-4670-A19A-27ED9E08B3AC}"/>
                  </a:ext>
                </a:extLst>
              </p:cNvPr>
              <p:cNvSpPr/>
              <p:nvPr/>
            </p:nvSpPr>
            <p:spPr>
              <a:xfrm>
                <a:off x="656426" y="4944439"/>
                <a:ext cx="36830" cy="48895"/>
              </a:xfrm>
              <a:custGeom>
                <a:avLst/>
                <a:gdLst/>
                <a:ahLst/>
                <a:cxnLst/>
                <a:rect l="l" t="t" r="r" b="b"/>
                <a:pathLst>
                  <a:path w="36830" h="48895">
                    <a:moveTo>
                      <a:pt x="36576" y="7746"/>
                    </a:moveTo>
                    <a:lnTo>
                      <a:pt x="32727" y="7746"/>
                    </a:lnTo>
                    <a:lnTo>
                      <a:pt x="26949" y="5841"/>
                    </a:lnTo>
                    <a:lnTo>
                      <a:pt x="23101" y="0"/>
                    </a:lnTo>
                    <a:lnTo>
                      <a:pt x="19253" y="0"/>
                    </a:lnTo>
                    <a:lnTo>
                      <a:pt x="15405" y="5841"/>
                    </a:lnTo>
                    <a:lnTo>
                      <a:pt x="9626" y="7746"/>
                    </a:lnTo>
                    <a:lnTo>
                      <a:pt x="15405" y="13715"/>
                    </a:lnTo>
                    <a:lnTo>
                      <a:pt x="9626" y="17525"/>
                    </a:lnTo>
                    <a:lnTo>
                      <a:pt x="5778" y="13715"/>
                    </a:lnTo>
                    <a:lnTo>
                      <a:pt x="5778" y="21462"/>
                    </a:lnTo>
                    <a:lnTo>
                      <a:pt x="5778" y="27304"/>
                    </a:lnTo>
                    <a:lnTo>
                      <a:pt x="5778" y="31241"/>
                    </a:lnTo>
                    <a:lnTo>
                      <a:pt x="5778" y="27304"/>
                    </a:lnTo>
                    <a:lnTo>
                      <a:pt x="0" y="27304"/>
                    </a:lnTo>
                    <a:lnTo>
                      <a:pt x="0" y="31241"/>
                    </a:lnTo>
                    <a:lnTo>
                      <a:pt x="5778" y="37083"/>
                    </a:lnTo>
                    <a:lnTo>
                      <a:pt x="9626" y="38988"/>
                    </a:lnTo>
                    <a:lnTo>
                      <a:pt x="15405" y="44830"/>
                    </a:lnTo>
                    <a:lnTo>
                      <a:pt x="15405" y="48767"/>
                    </a:lnTo>
                    <a:lnTo>
                      <a:pt x="19253" y="38988"/>
                    </a:lnTo>
                    <a:lnTo>
                      <a:pt x="26949" y="38988"/>
                    </a:lnTo>
                    <a:lnTo>
                      <a:pt x="36576" y="38988"/>
                    </a:lnTo>
                    <a:lnTo>
                      <a:pt x="32727" y="37083"/>
                    </a:lnTo>
                    <a:lnTo>
                      <a:pt x="26949" y="31241"/>
                    </a:lnTo>
                    <a:lnTo>
                      <a:pt x="32727" y="31241"/>
                    </a:lnTo>
                    <a:lnTo>
                      <a:pt x="36576" y="31241"/>
                    </a:lnTo>
                    <a:lnTo>
                      <a:pt x="32727" y="21462"/>
                    </a:lnTo>
                    <a:lnTo>
                      <a:pt x="32727" y="17525"/>
                    </a:lnTo>
                    <a:lnTo>
                      <a:pt x="36576" y="13715"/>
                    </a:lnTo>
                    <a:lnTo>
                      <a:pt x="36576" y="7746"/>
                    </a:lnTo>
                    <a:close/>
                  </a:path>
                </a:pathLst>
              </a:custGeom>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object 32">
                <a:extLst>
                  <a:ext uri="{FF2B5EF4-FFF2-40B4-BE49-F238E27FC236}">
                    <a16:creationId xmlns:a16="http://schemas.microsoft.com/office/drawing/2014/main" id="{0463B222-43D8-47EE-B847-7439CD187C7E}"/>
                  </a:ext>
                </a:extLst>
              </p:cNvPr>
              <p:cNvSpPr/>
              <p:nvPr/>
            </p:nvSpPr>
            <p:spPr>
              <a:xfrm>
                <a:off x="690716" y="5958662"/>
                <a:ext cx="99060" cy="141732"/>
              </a:xfrm>
              <a:prstGeom prst="rect">
                <a:avLst/>
              </a:prstGeom>
              <a:blipFill>
                <a:blip r:embed="rId7" cstate="print"/>
                <a:stretch>
                  <a:fillRect/>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object 33">
                <a:extLst>
                  <a:ext uri="{FF2B5EF4-FFF2-40B4-BE49-F238E27FC236}">
                    <a16:creationId xmlns:a16="http://schemas.microsoft.com/office/drawing/2014/main" id="{CEA03874-38BC-4BB2-BE5B-A74C9A7A208B}"/>
                  </a:ext>
                </a:extLst>
              </p:cNvPr>
              <p:cNvSpPr/>
              <p:nvPr/>
            </p:nvSpPr>
            <p:spPr>
              <a:xfrm>
                <a:off x="568796" y="6034862"/>
                <a:ext cx="77724" cy="77723"/>
              </a:xfrm>
              <a:prstGeom prst="rect">
                <a:avLst/>
              </a:prstGeom>
              <a:blipFill>
                <a:blip r:embed="rId8" cstate="print"/>
                <a:stretch>
                  <a:fillRect/>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bject 53">
                <a:extLst>
                  <a:ext uri="{FF2B5EF4-FFF2-40B4-BE49-F238E27FC236}">
                    <a16:creationId xmlns:a16="http://schemas.microsoft.com/office/drawing/2014/main" id="{4C538D36-CE8E-420A-AE51-A92FB73C6D4B}"/>
                  </a:ext>
                </a:extLst>
              </p:cNvPr>
              <p:cNvSpPr/>
              <p:nvPr/>
            </p:nvSpPr>
            <p:spPr>
              <a:xfrm>
                <a:off x="5568277" y="2467939"/>
                <a:ext cx="353695" cy="253365"/>
              </a:xfrm>
              <a:custGeom>
                <a:avLst/>
                <a:gdLst/>
                <a:ahLst/>
                <a:cxnLst/>
                <a:rect l="l" t="t" r="r" b="b"/>
                <a:pathLst>
                  <a:path w="353695" h="253364">
                    <a:moveTo>
                      <a:pt x="254253" y="0"/>
                    </a:moveTo>
                    <a:lnTo>
                      <a:pt x="246252" y="0"/>
                    </a:lnTo>
                    <a:lnTo>
                      <a:pt x="232410" y="7874"/>
                    </a:lnTo>
                    <a:lnTo>
                      <a:pt x="208534" y="27686"/>
                    </a:lnTo>
                    <a:lnTo>
                      <a:pt x="194690" y="45466"/>
                    </a:lnTo>
                    <a:lnTo>
                      <a:pt x="176784" y="65278"/>
                    </a:lnTo>
                    <a:lnTo>
                      <a:pt x="152908" y="88900"/>
                    </a:lnTo>
                    <a:lnTo>
                      <a:pt x="123189" y="106680"/>
                    </a:lnTo>
                    <a:lnTo>
                      <a:pt x="111251" y="126492"/>
                    </a:lnTo>
                    <a:lnTo>
                      <a:pt x="93345" y="144272"/>
                    </a:lnTo>
                    <a:lnTo>
                      <a:pt x="63500" y="160147"/>
                    </a:lnTo>
                    <a:lnTo>
                      <a:pt x="31750" y="171958"/>
                    </a:lnTo>
                    <a:lnTo>
                      <a:pt x="17907" y="181864"/>
                    </a:lnTo>
                    <a:lnTo>
                      <a:pt x="8000" y="191770"/>
                    </a:lnTo>
                    <a:lnTo>
                      <a:pt x="0" y="205486"/>
                    </a:lnTo>
                    <a:lnTo>
                      <a:pt x="0" y="219329"/>
                    </a:lnTo>
                    <a:lnTo>
                      <a:pt x="3937" y="225298"/>
                    </a:lnTo>
                    <a:lnTo>
                      <a:pt x="17907" y="235204"/>
                    </a:lnTo>
                    <a:lnTo>
                      <a:pt x="23875" y="239141"/>
                    </a:lnTo>
                    <a:lnTo>
                      <a:pt x="27812" y="252984"/>
                    </a:lnTo>
                    <a:lnTo>
                      <a:pt x="31750" y="249047"/>
                    </a:lnTo>
                    <a:lnTo>
                      <a:pt x="45720" y="219329"/>
                    </a:lnTo>
                    <a:lnTo>
                      <a:pt x="63500" y="191770"/>
                    </a:lnTo>
                    <a:lnTo>
                      <a:pt x="73533" y="181864"/>
                    </a:lnTo>
                    <a:lnTo>
                      <a:pt x="77470" y="177927"/>
                    </a:lnTo>
                    <a:lnTo>
                      <a:pt x="105283" y="171958"/>
                    </a:lnTo>
                    <a:lnTo>
                      <a:pt x="133096" y="144272"/>
                    </a:lnTo>
                    <a:lnTo>
                      <a:pt x="152908" y="130429"/>
                    </a:lnTo>
                    <a:lnTo>
                      <a:pt x="176784" y="110617"/>
                    </a:lnTo>
                    <a:lnTo>
                      <a:pt x="194690" y="98806"/>
                    </a:lnTo>
                    <a:lnTo>
                      <a:pt x="208534" y="88900"/>
                    </a:lnTo>
                    <a:lnTo>
                      <a:pt x="232410" y="83058"/>
                    </a:lnTo>
                    <a:lnTo>
                      <a:pt x="270128" y="83058"/>
                    </a:lnTo>
                    <a:lnTo>
                      <a:pt x="280035" y="78994"/>
                    </a:lnTo>
                    <a:lnTo>
                      <a:pt x="297941" y="65278"/>
                    </a:lnTo>
                    <a:lnTo>
                      <a:pt x="311912" y="61214"/>
                    </a:lnTo>
                    <a:lnTo>
                      <a:pt x="335661" y="61214"/>
                    </a:lnTo>
                    <a:lnTo>
                      <a:pt x="347599" y="55372"/>
                    </a:lnTo>
                    <a:lnTo>
                      <a:pt x="353567" y="41529"/>
                    </a:lnTo>
                    <a:lnTo>
                      <a:pt x="297941" y="41529"/>
                    </a:lnTo>
                    <a:lnTo>
                      <a:pt x="288036" y="37592"/>
                    </a:lnTo>
                    <a:lnTo>
                      <a:pt x="274065" y="21717"/>
                    </a:lnTo>
                    <a:lnTo>
                      <a:pt x="264160" y="7874"/>
                    </a:lnTo>
                    <a:lnTo>
                      <a:pt x="254253" y="0"/>
                    </a:lnTo>
                    <a:close/>
                  </a:path>
                  <a:path w="353695" h="253364">
                    <a:moveTo>
                      <a:pt x="347599" y="37592"/>
                    </a:moveTo>
                    <a:lnTo>
                      <a:pt x="335661" y="37592"/>
                    </a:lnTo>
                    <a:lnTo>
                      <a:pt x="297941" y="41529"/>
                    </a:lnTo>
                    <a:lnTo>
                      <a:pt x="353567" y="41529"/>
                    </a:lnTo>
                    <a:lnTo>
                      <a:pt x="347599" y="37592"/>
                    </a:lnTo>
                    <a:close/>
                  </a:path>
                </a:pathLst>
              </a:custGeom>
              <a:solidFill>
                <a:srgbClr val="FFCCCC"/>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bject 54">
                <a:extLst>
                  <a:ext uri="{FF2B5EF4-FFF2-40B4-BE49-F238E27FC236}">
                    <a16:creationId xmlns:a16="http://schemas.microsoft.com/office/drawing/2014/main" id="{7756BD51-1C2B-4EC0-9DAF-E515CC25C8FD}"/>
                  </a:ext>
                </a:extLst>
              </p:cNvPr>
              <p:cNvSpPr/>
              <p:nvPr/>
            </p:nvSpPr>
            <p:spPr>
              <a:xfrm>
                <a:off x="5568277" y="2467939"/>
                <a:ext cx="353695" cy="253365"/>
              </a:xfrm>
              <a:custGeom>
                <a:avLst/>
                <a:gdLst/>
                <a:ahLst/>
                <a:cxnLst/>
                <a:rect l="l" t="t" r="r" b="b"/>
                <a:pathLst>
                  <a:path w="353695" h="253364">
                    <a:moveTo>
                      <a:pt x="353567" y="41529"/>
                    </a:moveTo>
                    <a:lnTo>
                      <a:pt x="347599" y="55372"/>
                    </a:lnTo>
                    <a:lnTo>
                      <a:pt x="335661" y="61214"/>
                    </a:lnTo>
                    <a:lnTo>
                      <a:pt x="311912" y="61214"/>
                    </a:lnTo>
                    <a:lnTo>
                      <a:pt x="297941" y="65278"/>
                    </a:lnTo>
                    <a:lnTo>
                      <a:pt x="280035" y="78994"/>
                    </a:lnTo>
                    <a:lnTo>
                      <a:pt x="270128" y="83058"/>
                    </a:lnTo>
                    <a:lnTo>
                      <a:pt x="254253" y="83058"/>
                    </a:lnTo>
                    <a:lnTo>
                      <a:pt x="232410" y="83058"/>
                    </a:lnTo>
                    <a:lnTo>
                      <a:pt x="208534" y="88900"/>
                    </a:lnTo>
                    <a:lnTo>
                      <a:pt x="194690" y="98806"/>
                    </a:lnTo>
                    <a:lnTo>
                      <a:pt x="176784" y="110617"/>
                    </a:lnTo>
                    <a:lnTo>
                      <a:pt x="152908" y="130429"/>
                    </a:lnTo>
                    <a:lnTo>
                      <a:pt x="133096" y="144272"/>
                    </a:lnTo>
                    <a:lnTo>
                      <a:pt x="105283" y="171958"/>
                    </a:lnTo>
                    <a:lnTo>
                      <a:pt x="77470" y="177927"/>
                    </a:lnTo>
                    <a:lnTo>
                      <a:pt x="73533" y="181864"/>
                    </a:lnTo>
                    <a:lnTo>
                      <a:pt x="63500" y="191770"/>
                    </a:lnTo>
                    <a:lnTo>
                      <a:pt x="45720" y="219329"/>
                    </a:lnTo>
                    <a:lnTo>
                      <a:pt x="31750" y="249047"/>
                    </a:lnTo>
                    <a:lnTo>
                      <a:pt x="27812" y="252984"/>
                    </a:lnTo>
                    <a:lnTo>
                      <a:pt x="23875" y="239141"/>
                    </a:lnTo>
                    <a:lnTo>
                      <a:pt x="17907" y="235204"/>
                    </a:lnTo>
                    <a:lnTo>
                      <a:pt x="3937" y="225298"/>
                    </a:lnTo>
                    <a:lnTo>
                      <a:pt x="0" y="219329"/>
                    </a:lnTo>
                    <a:lnTo>
                      <a:pt x="0" y="205486"/>
                    </a:lnTo>
                    <a:lnTo>
                      <a:pt x="8000" y="191770"/>
                    </a:lnTo>
                    <a:lnTo>
                      <a:pt x="17907" y="181864"/>
                    </a:lnTo>
                    <a:lnTo>
                      <a:pt x="31750" y="171958"/>
                    </a:lnTo>
                    <a:lnTo>
                      <a:pt x="63500" y="160147"/>
                    </a:lnTo>
                    <a:lnTo>
                      <a:pt x="93345" y="144272"/>
                    </a:lnTo>
                    <a:lnTo>
                      <a:pt x="111251" y="126492"/>
                    </a:lnTo>
                    <a:lnTo>
                      <a:pt x="123189" y="106680"/>
                    </a:lnTo>
                    <a:lnTo>
                      <a:pt x="152908" y="88900"/>
                    </a:lnTo>
                    <a:lnTo>
                      <a:pt x="176784" y="65278"/>
                    </a:lnTo>
                    <a:lnTo>
                      <a:pt x="194690" y="45466"/>
                    </a:lnTo>
                    <a:lnTo>
                      <a:pt x="208534" y="27686"/>
                    </a:lnTo>
                    <a:lnTo>
                      <a:pt x="232410" y="7874"/>
                    </a:lnTo>
                    <a:lnTo>
                      <a:pt x="246252" y="0"/>
                    </a:lnTo>
                    <a:lnTo>
                      <a:pt x="254253" y="0"/>
                    </a:lnTo>
                    <a:lnTo>
                      <a:pt x="264160" y="7874"/>
                    </a:lnTo>
                    <a:lnTo>
                      <a:pt x="274065" y="21717"/>
                    </a:lnTo>
                    <a:lnTo>
                      <a:pt x="288036" y="37592"/>
                    </a:lnTo>
                    <a:lnTo>
                      <a:pt x="297941" y="41529"/>
                    </a:lnTo>
                    <a:lnTo>
                      <a:pt x="335661" y="37592"/>
                    </a:lnTo>
                    <a:lnTo>
                      <a:pt x="347599" y="37592"/>
                    </a:lnTo>
                    <a:lnTo>
                      <a:pt x="353567" y="41529"/>
                    </a:lnTo>
                    <a:close/>
                  </a:path>
                </a:pathLst>
              </a:custGeom>
              <a:ln w="4571">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bject 55">
                <a:extLst>
                  <a:ext uri="{FF2B5EF4-FFF2-40B4-BE49-F238E27FC236}">
                    <a16:creationId xmlns:a16="http://schemas.microsoft.com/office/drawing/2014/main" id="{1AE4A5C0-B80B-44F9-A9DB-75F84E3C9E11}"/>
                  </a:ext>
                </a:extLst>
              </p:cNvPr>
              <p:cNvSpPr/>
              <p:nvPr/>
            </p:nvSpPr>
            <p:spPr>
              <a:xfrm>
                <a:off x="5772494" y="2789504"/>
                <a:ext cx="24765" cy="7620"/>
              </a:xfrm>
              <a:custGeom>
                <a:avLst/>
                <a:gdLst/>
                <a:ahLst/>
                <a:cxnLst/>
                <a:rect l="l" t="t" r="r" b="b"/>
                <a:pathLst>
                  <a:path w="24764" h="7619">
                    <a:moveTo>
                      <a:pt x="24384" y="7619"/>
                    </a:moveTo>
                    <a:lnTo>
                      <a:pt x="20320" y="7619"/>
                    </a:lnTo>
                    <a:lnTo>
                      <a:pt x="16256" y="7619"/>
                    </a:lnTo>
                    <a:lnTo>
                      <a:pt x="4063" y="0"/>
                    </a:lnTo>
                    <a:lnTo>
                      <a:pt x="0" y="0"/>
                    </a:lnTo>
                    <a:lnTo>
                      <a:pt x="4063" y="0"/>
                    </a:lnTo>
                    <a:lnTo>
                      <a:pt x="16256" y="0"/>
                    </a:lnTo>
                    <a:lnTo>
                      <a:pt x="20320" y="7619"/>
                    </a:lnTo>
                    <a:lnTo>
                      <a:pt x="24384" y="7619"/>
                    </a:lnTo>
                    <a:close/>
                  </a:path>
                </a:pathLst>
              </a:custGeom>
              <a:solidFill>
                <a:srgbClr val="FFCCCC"/>
              </a:solidFill>
              <a:ln w="4571">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object 56">
                <a:extLst>
                  <a:ext uri="{FF2B5EF4-FFF2-40B4-BE49-F238E27FC236}">
                    <a16:creationId xmlns:a16="http://schemas.microsoft.com/office/drawing/2014/main" id="{DF8EDECB-8C3A-4BD3-845D-D38FE93B5625}"/>
                  </a:ext>
                </a:extLst>
              </p:cNvPr>
              <p:cNvSpPr/>
              <p:nvPr/>
            </p:nvSpPr>
            <p:spPr>
              <a:xfrm>
                <a:off x="5711533" y="2809316"/>
                <a:ext cx="35560" cy="22860"/>
              </a:xfrm>
              <a:custGeom>
                <a:avLst/>
                <a:gdLst/>
                <a:ahLst/>
                <a:cxnLst/>
                <a:rect l="l" t="t" r="r" b="b"/>
                <a:pathLst>
                  <a:path w="35560" h="22860">
                    <a:moveTo>
                      <a:pt x="35052" y="7619"/>
                    </a:moveTo>
                    <a:lnTo>
                      <a:pt x="31115" y="7619"/>
                    </a:lnTo>
                    <a:lnTo>
                      <a:pt x="25273" y="11429"/>
                    </a:lnTo>
                    <a:lnTo>
                      <a:pt x="15621" y="19050"/>
                    </a:lnTo>
                    <a:lnTo>
                      <a:pt x="9779" y="22859"/>
                    </a:lnTo>
                    <a:lnTo>
                      <a:pt x="3937" y="19050"/>
                    </a:lnTo>
                    <a:lnTo>
                      <a:pt x="3937" y="11429"/>
                    </a:lnTo>
                    <a:lnTo>
                      <a:pt x="0" y="1904"/>
                    </a:lnTo>
                    <a:lnTo>
                      <a:pt x="3937" y="0"/>
                    </a:lnTo>
                    <a:lnTo>
                      <a:pt x="15621" y="0"/>
                    </a:lnTo>
                    <a:lnTo>
                      <a:pt x="15621" y="1904"/>
                    </a:lnTo>
                    <a:lnTo>
                      <a:pt x="25273" y="1904"/>
                    </a:lnTo>
                    <a:lnTo>
                      <a:pt x="31115" y="1904"/>
                    </a:lnTo>
                    <a:lnTo>
                      <a:pt x="35052" y="7619"/>
                    </a:lnTo>
                    <a:close/>
                  </a:path>
                </a:pathLst>
              </a:custGeom>
              <a:solidFill>
                <a:srgbClr val="FFCCCC"/>
              </a:solidFill>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object 57">
                <a:extLst>
                  <a:ext uri="{FF2B5EF4-FFF2-40B4-BE49-F238E27FC236}">
                    <a16:creationId xmlns:a16="http://schemas.microsoft.com/office/drawing/2014/main" id="{1ACB7D76-8DB1-4518-B9BA-556528A90878}"/>
                  </a:ext>
                </a:extLst>
              </p:cNvPr>
              <p:cNvSpPr/>
              <p:nvPr/>
            </p:nvSpPr>
            <p:spPr>
              <a:xfrm>
                <a:off x="5653621" y="2821507"/>
                <a:ext cx="20320" cy="10795"/>
              </a:xfrm>
              <a:custGeom>
                <a:avLst/>
                <a:gdLst/>
                <a:ahLst/>
                <a:cxnLst/>
                <a:rect l="l" t="t" r="r" b="b"/>
                <a:pathLst>
                  <a:path w="20320" h="10794">
                    <a:moveTo>
                      <a:pt x="19812" y="10667"/>
                    </a:moveTo>
                    <a:lnTo>
                      <a:pt x="13843" y="10667"/>
                    </a:lnTo>
                    <a:lnTo>
                      <a:pt x="5969" y="10667"/>
                    </a:lnTo>
                    <a:lnTo>
                      <a:pt x="0" y="3555"/>
                    </a:lnTo>
                    <a:lnTo>
                      <a:pt x="0" y="0"/>
                    </a:lnTo>
                    <a:lnTo>
                      <a:pt x="5969" y="3555"/>
                    </a:lnTo>
                    <a:lnTo>
                      <a:pt x="13843" y="3555"/>
                    </a:lnTo>
                    <a:lnTo>
                      <a:pt x="19812" y="3555"/>
                    </a:lnTo>
                    <a:lnTo>
                      <a:pt x="19812" y="7112"/>
                    </a:lnTo>
                    <a:lnTo>
                      <a:pt x="19812" y="10667"/>
                    </a:lnTo>
                    <a:close/>
                  </a:path>
                </a:pathLst>
              </a:custGeom>
              <a:solidFill>
                <a:srgbClr val="FFCCCC"/>
              </a:solidFill>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1" name="グループ化 130">
                <a:extLst>
                  <a:ext uri="{FF2B5EF4-FFF2-40B4-BE49-F238E27FC236}">
                    <a16:creationId xmlns:a16="http://schemas.microsoft.com/office/drawing/2014/main" id="{A284DC57-21FA-471E-BA8A-97079226E705}"/>
                  </a:ext>
                </a:extLst>
              </p:cNvPr>
              <p:cNvGrpSpPr/>
              <p:nvPr/>
            </p:nvGrpSpPr>
            <p:grpSpPr>
              <a:xfrm rot="863619">
                <a:off x="865040" y="1413886"/>
                <a:ext cx="4424616" cy="5010864"/>
                <a:chOff x="752475" y="1797051"/>
                <a:chExt cx="8099426" cy="9172575"/>
              </a:xfrm>
              <a:solidFill>
                <a:schemeClr val="bg1"/>
              </a:solidFill>
            </p:grpSpPr>
            <p:sp>
              <p:nvSpPr>
                <p:cNvPr id="136" name="Freeform 7">
                  <a:extLst>
                    <a:ext uri="{FF2B5EF4-FFF2-40B4-BE49-F238E27FC236}">
                      <a16:creationId xmlns:a16="http://schemas.microsoft.com/office/drawing/2014/main" id="{40FC43C1-5BA1-4AA2-9324-EF5806EC845D}"/>
                    </a:ext>
                  </a:extLst>
                </p:cNvPr>
                <p:cNvSpPr>
                  <a:spLocks/>
                </p:cNvSpPr>
                <p:nvPr/>
              </p:nvSpPr>
              <p:spPr bwMode="auto">
                <a:xfrm>
                  <a:off x="5859463" y="1797051"/>
                  <a:ext cx="2992438" cy="2809875"/>
                </a:xfrm>
                <a:custGeom>
                  <a:avLst/>
                  <a:gdLst>
                    <a:gd name="T0" fmla="*/ 248 w 798"/>
                    <a:gd name="T1" fmla="*/ 25 h 749"/>
                    <a:gd name="T2" fmla="*/ 279 w 798"/>
                    <a:gd name="T3" fmla="*/ 9 h 749"/>
                    <a:gd name="T4" fmla="*/ 434 w 798"/>
                    <a:gd name="T5" fmla="*/ 188 h 749"/>
                    <a:gd name="T6" fmla="*/ 678 w 798"/>
                    <a:gd name="T7" fmla="*/ 281 h 749"/>
                    <a:gd name="T8" fmla="*/ 732 w 798"/>
                    <a:gd name="T9" fmla="*/ 249 h 749"/>
                    <a:gd name="T10" fmla="*/ 698 w 798"/>
                    <a:gd name="T11" fmla="*/ 318 h 749"/>
                    <a:gd name="T12" fmla="*/ 735 w 798"/>
                    <a:gd name="T13" fmla="*/ 359 h 749"/>
                    <a:gd name="T14" fmla="*/ 754 w 798"/>
                    <a:gd name="T15" fmla="*/ 415 h 749"/>
                    <a:gd name="T16" fmla="*/ 794 w 798"/>
                    <a:gd name="T17" fmla="*/ 400 h 749"/>
                    <a:gd name="T18" fmla="*/ 762 w 798"/>
                    <a:gd name="T19" fmla="*/ 426 h 749"/>
                    <a:gd name="T20" fmla="*/ 715 w 798"/>
                    <a:gd name="T21" fmla="*/ 439 h 749"/>
                    <a:gd name="T22" fmla="*/ 691 w 798"/>
                    <a:gd name="T23" fmla="*/ 466 h 749"/>
                    <a:gd name="T24" fmla="*/ 658 w 798"/>
                    <a:gd name="T25" fmla="*/ 457 h 749"/>
                    <a:gd name="T26" fmla="*/ 637 w 798"/>
                    <a:gd name="T27" fmla="*/ 474 h 749"/>
                    <a:gd name="T28" fmla="*/ 520 w 798"/>
                    <a:gd name="T29" fmla="*/ 514 h 749"/>
                    <a:gd name="T30" fmla="*/ 458 w 798"/>
                    <a:gd name="T31" fmla="*/ 654 h 749"/>
                    <a:gd name="T32" fmla="*/ 283 w 798"/>
                    <a:gd name="T33" fmla="*/ 542 h 749"/>
                    <a:gd name="T34" fmla="*/ 138 w 798"/>
                    <a:gd name="T35" fmla="*/ 552 h 749"/>
                    <a:gd name="T36" fmla="*/ 69 w 798"/>
                    <a:gd name="T37" fmla="*/ 586 h 749"/>
                    <a:gd name="T38" fmla="*/ 117 w 798"/>
                    <a:gd name="T39" fmla="*/ 622 h 749"/>
                    <a:gd name="T40" fmla="*/ 157 w 798"/>
                    <a:gd name="T41" fmla="*/ 656 h 749"/>
                    <a:gd name="T42" fmla="*/ 185 w 798"/>
                    <a:gd name="T43" fmla="*/ 673 h 749"/>
                    <a:gd name="T44" fmla="*/ 167 w 798"/>
                    <a:gd name="T45" fmla="*/ 692 h 749"/>
                    <a:gd name="T46" fmla="*/ 124 w 798"/>
                    <a:gd name="T47" fmla="*/ 683 h 749"/>
                    <a:gd name="T48" fmla="*/ 109 w 798"/>
                    <a:gd name="T49" fmla="*/ 691 h 749"/>
                    <a:gd name="T50" fmla="*/ 90 w 798"/>
                    <a:gd name="T51" fmla="*/ 720 h 749"/>
                    <a:gd name="T52" fmla="*/ 58 w 798"/>
                    <a:gd name="T53" fmla="*/ 749 h 749"/>
                    <a:gd name="T54" fmla="*/ 31 w 798"/>
                    <a:gd name="T55" fmla="*/ 715 h 749"/>
                    <a:gd name="T56" fmla="*/ 38 w 798"/>
                    <a:gd name="T57" fmla="*/ 625 h 749"/>
                    <a:gd name="T58" fmla="*/ 7 w 798"/>
                    <a:gd name="T59" fmla="*/ 602 h 749"/>
                    <a:gd name="T60" fmla="*/ 10 w 798"/>
                    <a:gd name="T61" fmla="*/ 542 h 749"/>
                    <a:gd name="T62" fmla="*/ 44 w 798"/>
                    <a:gd name="T63" fmla="*/ 512 h 749"/>
                    <a:gd name="T64" fmla="*/ 64 w 798"/>
                    <a:gd name="T65" fmla="*/ 503 h 749"/>
                    <a:gd name="T66" fmla="*/ 83 w 798"/>
                    <a:gd name="T67" fmla="*/ 482 h 749"/>
                    <a:gd name="T68" fmla="*/ 88 w 798"/>
                    <a:gd name="T69" fmla="*/ 438 h 749"/>
                    <a:gd name="T70" fmla="*/ 94 w 798"/>
                    <a:gd name="T71" fmla="*/ 402 h 749"/>
                    <a:gd name="T72" fmla="*/ 124 w 798"/>
                    <a:gd name="T73" fmla="*/ 420 h 749"/>
                    <a:gd name="T74" fmla="*/ 159 w 798"/>
                    <a:gd name="T75" fmla="*/ 423 h 749"/>
                    <a:gd name="T76" fmla="*/ 185 w 798"/>
                    <a:gd name="T77" fmla="*/ 439 h 749"/>
                    <a:gd name="T78" fmla="*/ 220 w 798"/>
                    <a:gd name="T79" fmla="*/ 387 h 749"/>
                    <a:gd name="T80" fmla="*/ 211 w 798"/>
                    <a:gd name="T81" fmla="*/ 326 h 749"/>
                    <a:gd name="T82" fmla="*/ 250 w 798"/>
                    <a:gd name="T83" fmla="*/ 228 h 749"/>
                    <a:gd name="T84" fmla="*/ 264 w 798"/>
                    <a:gd name="T85" fmla="*/ 13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 h="749">
                      <a:moveTo>
                        <a:pt x="242" y="75"/>
                      </a:moveTo>
                      <a:cubicBezTo>
                        <a:pt x="234" y="61"/>
                        <a:pt x="240" y="54"/>
                        <a:pt x="244" y="48"/>
                      </a:cubicBezTo>
                      <a:cubicBezTo>
                        <a:pt x="249" y="41"/>
                        <a:pt x="252" y="33"/>
                        <a:pt x="248" y="25"/>
                      </a:cubicBezTo>
                      <a:cubicBezTo>
                        <a:pt x="245" y="19"/>
                        <a:pt x="251" y="16"/>
                        <a:pt x="255" y="21"/>
                      </a:cubicBezTo>
                      <a:cubicBezTo>
                        <a:pt x="259" y="27"/>
                        <a:pt x="265" y="26"/>
                        <a:pt x="272" y="22"/>
                      </a:cubicBezTo>
                      <a:cubicBezTo>
                        <a:pt x="278" y="18"/>
                        <a:pt x="279" y="18"/>
                        <a:pt x="279" y="9"/>
                      </a:cubicBezTo>
                      <a:cubicBezTo>
                        <a:pt x="279" y="1"/>
                        <a:pt x="289" y="0"/>
                        <a:pt x="292" y="8"/>
                      </a:cubicBezTo>
                      <a:cubicBezTo>
                        <a:pt x="294" y="16"/>
                        <a:pt x="320" y="39"/>
                        <a:pt x="325" y="47"/>
                      </a:cubicBezTo>
                      <a:cubicBezTo>
                        <a:pt x="331" y="55"/>
                        <a:pt x="414" y="174"/>
                        <a:pt x="434" y="188"/>
                      </a:cubicBezTo>
                      <a:cubicBezTo>
                        <a:pt x="454" y="203"/>
                        <a:pt x="520" y="262"/>
                        <a:pt x="590" y="265"/>
                      </a:cubicBezTo>
                      <a:cubicBezTo>
                        <a:pt x="599" y="292"/>
                        <a:pt x="606" y="298"/>
                        <a:pt x="627" y="298"/>
                      </a:cubicBezTo>
                      <a:cubicBezTo>
                        <a:pt x="647" y="299"/>
                        <a:pt x="665" y="300"/>
                        <a:pt x="678" y="281"/>
                      </a:cubicBezTo>
                      <a:cubicBezTo>
                        <a:pt x="691" y="262"/>
                        <a:pt x="707" y="256"/>
                        <a:pt x="712" y="250"/>
                      </a:cubicBezTo>
                      <a:cubicBezTo>
                        <a:pt x="717" y="244"/>
                        <a:pt x="728" y="229"/>
                        <a:pt x="733" y="221"/>
                      </a:cubicBezTo>
                      <a:cubicBezTo>
                        <a:pt x="739" y="233"/>
                        <a:pt x="735" y="244"/>
                        <a:pt x="732" y="249"/>
                      </a:cubicBezTo>
                      <a:cubicBezTo>
                        <a:pt x="728" y="255"/>
                        <a:pt x="721" y="259"/>
                        <a:pt x="721" y="272"/>
                      </a:cubicBezTo>
                      <a:cubicBezTo>
                        <a:pt x="719" y="276"/>
                        <a:pt x="704" y="297"/>
                        <a:pt x="703" y="303"/>
                      </a:cubicBezTo>
                      <a:cubicBezTo>
                        <a:pt x="702" y="309"/>
                        <a:pt x="701" y="313"/>
                        <a:pt x="698" y="318"/>
                      </a:cubicBezTo>
                      <a:cubicBezTo>
                        <a:pt x="696" y="322"/>
                        <a:pt x="697" y="328"/>
                        <a:pt x="700" y="332"/>
                      </a:cubicBezTo>
                      <a:cubicBezTo>
                        <a:pt x="705" y="339"/>
                        <a:pt x="706" y="347"/>
                        <a:pt x="714" y="350"/>
                      </a:cubicBezTo>
                      <a:cubicBezTo>
                        <a:pt x="721" y="353"/>
                        <a:pt x="735" y="356"/>
                        <a:pt x="735" y="359"/>
                      </a:cubicBezTo>
                      <a:cubicBezTo>
                        <a:pt x="734" y="365"/>
                        <a:pt x="734" y="365"/>
                        <a:pt x="734" y="365"/>
                      </a:cubicBezTo>
                      <a:cubicBezTo>
                        <a:pt x="719" y="365"/>
                        <a:pt x="719" y="365"/>
                        <a:pt x="719" y="365"/>
                      </a:cubicBezTo>
                      <a:cubicBezTo>
                        <a:pt x="725" y="397"/>
                        <a:pt x="735" y="412"/>
                        <a:pt x="754" y="415"/>
                      </a:cubicBezTo>
                      <a:cubicBezTo>
                        <a:pt x="776" y="394"/>
                        <a:pt x="776" y="394"/>
                        <a:pt x="776" y="394"/>
                      </a:cubicBezTo>
                      <a:cubicBezTo>
                        <a:pt x="781" y="396"/>
                        <a:pt x="785" y="396"/>
                        <a:pt x="788" y="394"/>
                      </a:cubicBezTo>
                      <a:cubicBezTo>
                        <a:pt x="793" y="394"/>
                        <a:pt x="798" y="396"/>
                        <a:pt x="794" y="400"/>
                      </a:cubicBezTo>
                      <a:cubicBezTo>
                        <a:pt x="790" y="403"/>
                        <a:pt x="781" y="406"/>
                        <a:pt x="773" y="407"/>
                      </a:cubicBezTo>
                      <a:cubicBezTo>
                        <a:pt x="763" y="417"/>
                        <a:pt x="763" y="417"/>
                        <a:pt x="763" y="417"/>
                      </a:cubicBezTo>
                      <a:cubicBezTo>
                        <a:pt x="762" y="426"/>
                        <a:pt x="762" y="426"/>
                        <a:pt x="762" y="426"/>
                      </a:cubicBezTo>
                      <a:cubicBezTo>
                        <a:pt x="755" y="434"/>
                        <a:pt x="755" y="434"/>
                        <a:pt x="755" y="434"/>
                      </a:cubicBezTo>
                      <a:cubicBezTo>
                        <a:pt x="749" y="431"/>
                        <a:pt x="736" y="432"/>
                        <a:pt x="731" y="434"/>
                      </a:cubicBezTo>
                      <a:cubicBezTo>
                        <a:pt x="726" y="435"/>
                        <a:pt x="721" y="439"/>
                        <a:pt x="715" y="439"/>
                      </a:cubicBezTo>
                      <a:cubicBezTo>
                        <a:pt x="710" y="439"/>
                        <a:pt x="705" y="439"/>
                        <a:pt x="704" y="445"/>
                      </a:cubicBezTo>
                      <a:cubicBezTo>
                        <a:pt x="703" y="451"/>
                        <a:pt x="699" y="456"/>
                        <a:pt x="696" y="458"/>
                      </a:cubicBezTo>
                      <a:cubicBezTo>
                        <a:pt x="693" y="461"/>
                        <a:pt x="694" y="464"/>
                        <a:pt x="691" y="466"/>
                      </a:cubicBezTo>
                      <a:cubicBezTo>
                        <a:pt x="688" y="467"/>
                        <a:pt x="678" y="467"/>
                        <a:pt x="675" y="467"/>
                      </a:cubicBezTo>
                      <a:cubicBezTo>
                        <a:pt x="672" y="466"/>
                        <a:pt x="666" y="464"/>
                        <a:pt x="669" y="457"/>
                      </a:cubicBezTo>
                      <a:cubicBezTo>
                        <a:pt x="671" y="454"/>
                        <a:pt x="662" y="452"/>
                        <a:pt x="658" y="457"/>
                      </a:cubicBezTo>
                      <a:cubicBezTo>
                        <a:pt x="655" y="462"/>
                        <a:pt x="651" y="468"/>
                        <a:pt x="654" y="470"/>
                      </a:cubicBezTo>
                      <a:cubicBezTo>
                        <a:pt x="657" y="472"/>
                        <a:pt x="664" y="477"/>
                        <a:pt x="659" y="477"/>
                      </a:cubicBezTo>
                      <a:cubicBezTo>
                        <a:pt x="654" y="477"/>
                        <a:pt x="641" y="473"/>
                        <a:pt x="637" y="474"/>
                      </a:cubicBezTo>
                      <a:cubicBezTo>
                        <a:pt x="633" y="474"/>
                        <a:pt x="625" y="477"/>
                        <a:pt x="620" y="475"/>
                      </a:cubicBezTo>
                      <a:cubicBezTo>
                        <a:pt x="615" y="474"/>
                        <a:pt x="605" y="465"/>
                        <a:pt x="597" y="464"/>
                      </a:cubicBezTo>
                      <a:cubicBezTo>
                        <a:pt x="575" y="462"/>
                        <a:pt x="537" y="498"/>
                        <a:pt x="520" y="514"/>
                      </a:cubicBezTo>
                      <a:cubicBezTo>
                        <a:pt x="505" y="526"/>
                        <a:pt x="470" y="577"/>
                        <a:pt x="469" y="600"/>
                      </a:cubicBezTo>
                      <a:cubicBezTo>
                        <a:pt x="469" y="605"/>
                        <a:pt x="470" y="618"/>
                        <a:pt x="468" y="626"/>
                      </a:cubicBezTo>
                      <a:cubicBezTo>
                        <a:pt x="466" y="633"/>
                        <a:pt x="456" y="643"/>
                        <a:pt x="458" y="654"/>
                      </a:cubicBezTo>
                      <a:cubicBezTo>
                        <a:pt x="449" y="644"/>
                        <a:pt x="447" y="634"/>
                        <a:pt x="431" y="627"/>
                      </a:cubicBezTo>
                      <a:cubicBezTo>
                        <a:pt x="415" y="620"/>
                        <a:pt x="360" y="597"/>
                        <a:pt x="347" y="586"/>
                      </a:cubicBezTo>
                      <a:cubicBezTo>
                        <a:pt x="334" y="574"/>
                        <a:pt x="293" y="550"/>
                        <a:pt x="283" y="542"/>
                      </a:cubicBezTo>
                      <a:cubicBezTo>
                        <a:pt x="272" y="533"/>
                        <a:pt x="237" y="526"/>
                        <a:pt x="215" y="543"/>
                      </a:cubicBezTo>
                      <a:cubicBezTo>
                        <a:pt x="193" y="561"/>
                        <a:pt x="171" y="574"/>
                        <a:pt x="165" y="589"/>
                      </a:cubicBezTo>
                      <a:cubicBezTo>
                        <a:pt x="155" y="573"/>
                        <a:pt x="145" y="561"/>
                        <a:pt x="138" y="552"/>
                      </a:cubicBezTo>
                      <a:cubicBezTo>
                        <a:pt x="131" y="543"/>
                        <a:pt x="121" y="536"/>
                        <a:pt x="112" y="539"/>
                      </a:cubicBezTo>
                      <a:cubicBezTo>
                        <a:pt x="103" y="543"/>
                        <a:pt x="99" y="533"/>
                        <a:pt x="92" y="539"/>
                      </a:cubicBezTo>
                      <a:cubicBezTo>
                        <a:pt x="82" y="548"/>
                        <a:pt x="70" y="573"/>
                        <a:pt x="69" y="586"/>
                      </a:cubicBezTo>
                      <a:cubicBezTo>
                        <a:pt x="69" y="594"/>
                        <a:pt x="69" y="602"/>
                        <a:pt x="84" y="604"/>
                      </a:cubicBezTo>
                      <a:cubicBezTo>
                        <a:pt x="90" y="610"/>
                        <a:pt x="92" y="611"/>
                        <a:pt x="96" y="616"/>
                      </a:cubicBezTo>
                      <a:cubicBezTo>
                        <a:pt x="103" y="622"/>
                        <a:pt x="110" y="626"/>
                        <a:pt x="117" y="622"/>
                      </a:cubicBezTo>
                      <a:cubicBezTo>
                        <a:pt x="123" y="618"/>
                        <a:pt x="131" y="619"/>
                        <a:pt x="136" y="629"/>
                      </a:cubicBezTo>
                      <a:cubicBezTo>
                        <a:pt x="142" y="638"/>
                        <a:pt x="144" y="640"/>
                        <a:pt x="149" y="643"/>
                      </a:cubicBezTo>
                      <a:cubicBezTo>
                        <a:pt x="154" y="646"/>
                        <a:pt x="154" y="652"/>
                        <a:pt x="157" y="656"/>
                      </a:cubicBezTo>
                      <a:cubicBezTo>
                        <a:pt x="161" y="660"/>
                        <a:pt x="166" y="661"/>
                        <a:pt x="173" y="662"/>
                      </a:cubicBezTo>
                      <a:cubicBezTo>
                        <a:pt x="177" y="663"/>
                        <a:pt x="180" y="666"/>
                        <a:pt x="182" y="667"/>
                      </a:cubicBezTo>
                      <a:cubicBezTo>
                        <a:pt x="185" y="669"/>
                        <a:pt x="183" y="671"/>
                        <a:pt x="185" y="673"/>
                      </a:cubicBezTo>
                      <a:cubicBezTo>
                        <a:pt x="187" y="675"/>
                        <a:pt x="190" y="679"/>
                        <a:pt x="184" y="681"/>
                      </a:cubicBezTo>
                      <a:cubicBezTo>
                        <a:pt x="181" y="681"/>
                        <a:pt x="178" y="681"/>
                        <a:pt x="176" y="685"/>
                      </a:cubicBezTo>
                      <a:cubicBezTo>
                        <a:pt x="175" y="689"/>
                        <a:pt x="173" y="692"/>
                        <a:pt x="167" y="692"/>
                      </a:cubicBezTo>
                      <a:cubicBezTo>
                        <a:pt x="160" y="693"/>
                        <a:pt x="156" y="690"/>
                        <a:pt x="151" y="687"/>
                      </a:cubicBezTo>
                      <a:cubicBezTo>
                        <a:pt x="145" y="684"/>
                        <a:pt x="136" y="679"/>
                        <a:pt x="129" y="686"/>
                      </a:cubicBezTo>
                      <a:cubicBezTo>
                        <a:pt x="126" y="688"/>
                        <a:pt x="123" y="686"/>
                        <a:pt x="124" y="683"/>
                      </a:cubicBezTo>
                      <a:cubicBezTo>
                        <a:pt x="126" y="679"/>
                        <a:pt x="127" y="677"/>
                        <a:pt x="124" y="675"/>
                      </a:cubicBezTo>
                      <a:cubicBezTo>
                        <a:pt x="120" y="673"/>
                        <a:pt x="115" y="675"/>
                        <a:pt x="114" y="679"/>
                      </a:cubicBezTo>
                      <a:cubicBezTo>
                        <a:pt x="114" y="683"/>
                        <a:pt x="111" y="688"/>
                        <a:pt x="109" y="691"/>
                      </a:cubicBezTo>
                      <a:cubicBezTo>
                        <a:pt x="106" y="694"/>
                        <a:pt x="103" y="696"/>
                        <a:pt x="99" y="696"/>
                      </a:cubicBezTo>
                      <a:cubicBezTo>
                        <a:pt x="96" y="696"/>
                        <a:pt x="90" y="697"/>
                        <a:pt x="90" y="703"/>
                      </a:cubicBezTo>
                      <a:cubicBezTo>
                        <a:pt x="90" y="709"/>
                        <a:pt x="90" y="720"/>
                        <a:pt x="90" y="720"/>
                      </a:cubicBezTo>
                      <a:cubicBezTo>
                        <a:pt x="90" y="720"/>
                        <a:pt x="92" y="726"/>
                        <a:pt x="84" y="728"/>
                      </a:cubicBezTo>
                      <a:cubicBezTo>
                        <a:pt x="77" y="730"/>
                        <a:pt x="70" y="731"/>
                        <a:pt x="67" y="736"/>
                      </a:cubicBezTo>
                      <a:cubicBezTo>
                        <a:pt x="64" y="742"/>
                        <a:pt x="61" y="749"/>
                        <a:pt x="58" y="749"/>
                      </a:cubicBezTo>
                      <a:cubicBezTo>
                        <a:pt x="55" y="748"/>
                        <a:pt x="54" y="742"/>
                        <a:pt x="50" y="743"/>
                      </a:cubicBezTo>
                      <a:cubicBezTo>
                        <a:pt x="45" y="744"/>
                        <a:pt x="46" y="749"/>
                        <a:pt x="40" y="741"/>
                      </a:cubicBezTo>
                      <a:cubicBezTo>
                        <a:pt x="35" y="733"/>
                        <a:pt x="31" y="723"/>
                        <a:pt x="31" y="715"/>
                      </a:cubicBezTo>
                      <a:cubicBezTo>
                        <a:pt x="31" y="706"/>
                        <a:pt x="35" y="694"/>
                        <a:pt x="42" y="685"/>
                      </a:cubicBezTo>
                      <a:cubicBezTo>
                        <a:pt x="49" y="676"/>
                        <a:pt x="52" y="664"/>
                        <a:pt x="51" y="656"/>
                      </a:cubicBezTo>
                      <a:cubicBezTo>
                        <a:pt x="50" y="649"/>
                        <a:pt x="44" y="631"/>
                        <a:pt x="38" y="625"/>
                      </a:cubicBezTo>
                      <a:cubicBezTo>
                        <a:pt x="32" y="620"/>
                        <a:pt x="31" y="620"/>
                        <a:pt x="24" y="620"/>
                      </a:cubicBezTo>
                      <a:cubicBezTo>
                        <a:pt x="16" y="605"/>
                        <a:pt x="16" y="605"/>
                        <a:pt x="16" y="605"/>
                      </a:cubicBezTo>
                      <a:cubicBezTo>
                        <a:pt x="7" y="602"/>
                        <a:pt x="7" y="602"/>
                        <a:pt x="7" y="602"/>
                      </a:cubicBezTo>
                      <a:cubicBezTo>
                        <a:pt x="7" y="602"/>
                        <a:pt x="0" y="590"/>
                        <a:pt x="4" y="582"/>
                      </a:cubicBezTo>
                      <a:cubicBezTo>
                        <a:pt x="9" y="574"/>
                        <a:pt x="12" y="575"/>
                        <a:pt x="13" y="566"/>
                      </a:cubicBezTo>
                      <a:cubicBezTo>
                        <a:pt x="13" y="557"/>
                        <a:pt x="14" y="549"/>
                        <a:pt x="10" y="542"/>
                      </a:cubicBezTo>
                      <a:cubicBezTo>
                        <a:pt x="7" y="536"/>
                        <a:pt x="13" y="528"/>
                        <a:pt x="17" y="525"/>
                      </a:cubicBezTo>
                      <a:cubicBezTo>
                        <a:pt x="20" y="521"/>
                        <a:pt x="31" y="521"/>
                        <a:pt x="36" y="520"/>
                      </a:cubicBezTo>
                      <a:cubicBezTo>
                        <a:pt x="41" y="519"/>
                        <a:pt x="41" y="515"/>
                        <a:pt x="44" y="512"/>
                      </a:cubicBezTo>
                      <a:cubicBezTo>
                        <a:pt x="46" y="510"/>
                        <a:pt x="50" y="510"/>
                        <a:pt x="52" y="509"/>
                      </a:cubicBezTo>
                      <a:cubicBezTo>
                        <a:pt x="54" y="507"/>
                        <a:pt x="53" y="498"/>
                        <a:pt x="58" y="496"/>
                      </a:cubicBezTo>
                      <a:cubicBezTo>
                        <a:pt x="62" y="497"/>
                        <a:pt x="64" y="501"/>
                        <a:pt x="64" y="503"/>
                      </a:cubicBezTo>
                      <a:cubicBezTo>
                        <a:pt x="65" y="506"/>
                        <a:pt x="68" y="508"/>
                        <a:pt x="72" y="506"/>
                      </a:cubicBezTo>
                      <a:cubicBezTo>
                        <a:pt x="75" y="503"/>
                        <a:pt x="72" y="499"/>
                        <a:pt x="74" y="495"/>
                      </a:cubicBezTo>
                      <a:cubicBezTo>
                        <a:pt x="77" y="490"/>
                        <a:pt x="81" y="487"/>
                        <a:pt x="83" y="482"/>
                      </a:cubicBezTo>
                      <a:cubicBezTo>
                        <a:pt x="84" y="478"/>
                        <a:pt x="86" y="477"/>
                        <a:pt x="93" y="473"/>
                      </a:cubicBezTo>
                      <a:cubicBezTo>
                        <a:pt x="101" y="467"/>
                        <a:pt x="105" y="464"/>
                        <a:pt x="100" y="456"/>
                      </a:cubicBezTo>
                      <a:cubicBezTo>
                        <a:pt x="95" y="448"/>
                        <a:pt x="93" y="442"/>
                        <a:pt x="88" y="438"/>
                      </a:cubicBezTo>
                      <a:cubicBezTo>
                        <a:pt x="83" y="434"/>
                        <a:pt x="74" y="428"/>
                        <a:pt x="77" y="420"/>
                      </a:cubicBezTo>
                      <a:cubicBezTo>
                        <a:pt x="80" y="412"/>
                        <a:pt x="80" y="408"/>
                        <a:pt x="80" y="405"/>
                      </a:cubicBezTo>
                      <a:cubicBezTo>
                        <a:pt x="84" y="406"/>
                        <a:pt x="93" y="405"/>
                        <a:pt x="94" y="402"/>
                      </a:cubicBezTo>
                      <a:cubicBezTo>
                        <a:pt x="94" y="399"/>
                        <a:pt x="97" y="396"/>
                        <a:pt x="100" y="399"/>
                      </a:cubicBezTo>
                      <a:cubicBezTo>
                        <a:pt x="103" y="403"/>
                        <a:pt x="113" y="410"/>
                        <a:pt x="117" y="413"/>
                      </a:cubicBezTo>
                      <a:cubicBezTo>
                        <a:pt x="117" y="417"/>
                        <a:pt x="120" y="420"/>
                        <a:pt x="124" y="420"/>
                      </a:cubicBezTo>
                      <a:cubicBezTo>
                        <a:pt x="128" y="419"/>
                        <a:pt x="133" y="423"/>
                        <a:pt x="135" y="426"/>
                      </a:cubicBezTo>
                      <a:cubicBezTo>
                        <a:pt x="136" y="429"/>
                        <a:pt x="139" y="432"/>
                        <a:pt x="143" y="430"/>
                      </a:cubicBezTo>
                      <a:cubicBezTo>
                        <a:pt x="148" y="427"/>
                        <a:pt x="155" y="425"/>
                        <a:pt x="159" y="423"/>
                      </a:cubicBezTo>
                      <a:cubicBezTo>
                        <a:pt x="164" y="421"/>
                        <a:pt x="168" y="423"/>
                        <a:pt x="167" y="427"/>
                      </a:cubicBezTo>
                      <a:cubicBezTo>
                        <a:pt x="166" y="432"/>
                        <a:pt x="170" y="433"/>
                        <a:pt x="174" y="433"/>
                      </a:cubicBezTo>
                      <a:cubicBezTo>
                        <a:pt x="177" y="433"/>
                        <a:pt x="180" y="439"/>
                        <a:pt x="185" y="439"/>
                      </a:cubicBezTo>
                      <a:cubicBezTo>
                        <a:pt x="191" y="438"/>
                        <a:pt x="197" y="435"/>
                        <a:pt x="200" y="431"/>
                      </a:cubicBezTo>
                      <a:cubicBezTo>
                        <a:pt x="204" y="427"/>
                        <a:pt x="215" y="416"/>
                        <a:pt x="218" y="410"/>
                      </a:cubicBezTo>
                      <a:cubicBezTo>
                        <a:pt x="220" y="404"/>
                        <a:pt x="224" y="394"/>
                        <a:pt x="220" y="387"/>
                      </a:cubicBezTo>
                      <a:cubicBezTo>
                        <a:pt x="217" y="379"/>
                        <a:pt x="209" y="374"/>
                        <a:pt x="213" y="365"/>
                      </a:cubicBezTo>
                      <a:cubicBezTo>
                        <a:pt x="217" y="357"/>
                        <a:pt x="215" y="356"/>
                        <a:pt x="213" y="350"/>
                      </a:cubicBezTo>
                      <a:cubicBezTo>
                        <a:pt x="210" y="344"/>
                        <a:pt x="206" y="335"/>
                        <a:pt x="211" y="326"/>
                      </a:cubicBezTo>
                      <a:cubicBezTo>
                        <a:pt x="216" y="318"/>
                        <a:pt x="225" y="316"/>
                        <a:pt x="234" y="311"/>
                      </a:cubicBezTo>
                      <a:cubicBezTo>
                        <a:pt x="243" y="306"/>
                        <a:pt x="250" y="297"/>
                        <a:pt x="251" y="281"/>
                      </a:cubicBezTo>
                      <a:cubicBezTo>
                        <a:pt x="252" y="265"/>
                        <a:pt x="248" y="231"/>
                        <a:pt x="250" y="228"/>
                      </a:cubicBezTo>
                      <a:cubicBezTo>
                        <a:pt x="252" y="224"/>
                        <a:pt x="259" y="212"/>
                        <a:pt x="262" y="204"/>
                      </a:cubicBezTo>
                      <a:cubicBezTo>
                        <a:pt x="266" y="196"/>
                        <a:pt x="263" y="189"/>
                        <a:pt x="266" y="181"/>
                      </a:cubicBezTo>
                      <a:cubicBezTo>
                        <a:pt x="269" y="172"/>
                        <a:pt x="270" y="148"/>
                        <a:pt x="264" y="130"/>
                      </a:cubicBezTo>
                      <a:cubicBezTo>
                        <a:pt x="258" y="113"/>
                        <a:pt x="251" y="88"/>
                        <a:pt x="242" y="75"/>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7" name="Freeform 8">
                  <a:extLst>
                    <a:ext uri="{FF2B5EF4-FFF2-40B4-BE49-F238E27FC236}">
                      <a16:creationId xmlns:a16="http://schemas.microsoft.com/office/drawing/2014/main" id="{98E68EF8-8DA3-4123-8FF2-246CE33044C0}"/>
                    </a:ext>
                  </a:extLst>
                </p:cNvPr>
                <p:cNvSpPr>
                  <a:spLocks/>
                </p:cNvSpPr>
                <p:nvPr/>
              </p:nvSpPr>
              <p:spPr bwMode="auto">
                <a:xfrm>
                  <a:off x="5097463" y="6567488"/>
                  <a:ext cx="187325" cy="338138"/>
                </a:xfrm>
                <a:custGeom>
                  <a:avLst/>
                  <a:gdLst>
                    <a:gd name="T0" fmla="*/ 9 w 50"/>
                    <a:gd name="T1" fmla="*/ 58 h 90"/>
                    <a:gd name="T2" fmla="*/ 4 w 50"/>
                    <a:gd name="T3" fmla="*/ 60 h 90"/>
                    <a:gd name="T4" fmla="*/ 5 w 50"/>
                    <a:gd name="T5" fmla="*/ 46 h 90"/>
                    <a:gd name="T6" fmla="*/ 9 w 50"/>
                    <a:gd name="T7" fmla="*/ 37 h 90"/>
                    <a:gd name="T8" fmla="*/ 14 w 50"/>
                    <a:gd name="T9" fmla="*/ 27 h 90"/>
                    <a:gd name="T10" fmla="*/ 19 w 50"/>
                    <a:gd name="T11" fmla="*/ 22 h 90"/>
                    <a:gd name="T12" fmla="*/ 26 w 50"/>
                    <a:gd name="T13" fmla="*/ 15 h 90"/>
                    <a:gd name="T14" fmla="*/ 30 w 50"/>
                    <a:gd name="T15" fmla="*/ 13 h 90"/>
                    <a:gd name="T16" fmla="*/ 32 w 50"/>
                    <a:gd name="T17" fmla="*/ 8 h 90"/>
                    <a:gd name="T18" fmla="*/ 37 w 50"/>
                    <a:gd name="T19" fmla="*/ 2 h 90"/>
                    <a:gd name="T20" fmla="*/ 41 w 50"/>
                    <a:gd name="T21" fmla="*/ 4 h 90"/>
                    <a:gd name="T22" fmla="*/ 40 w 50"/>
                    <a:gd name="T23" fmla="*/ 12 h 90"/>
                    <a:gd name="T24" fmla="*/ 39 w 50"/>
                    <a:gd name="T25" fmla="*/ 21 h 90"/>
                    <a:gd name="T26" fmla="*/ 33 w 50"/>
                    <a:gd name="T27" fmla="*/ 31 h 90"/>
                    <a:gd name="T28" fmla="*/ 31 w 50"/>
                    <a:gd name="T29" fmla="*/ 41 h 90"/>
                    <a:gd name="T30" fmla="*/ 36 w 50"/>
                    <a:gd name="T31" fmla="*/ 46 h 90"/>
                    <a:gd name="T32" fmla="*/ 43 w 50"/>
                    <a:gd name="T33" fmla="*/ 43 h 90"/>
                    <a:gd name="T34" fmla="*/ 49 w 50"/>
                    <a:gd name="T35" fmla="*/ 43 h 90"/>
                    <a:gd name="T36" fmla="*/ 48 w 50"/>
                    <a:gd name="T37" fmla="*/ 49 h 90"/>
                    <a:gd name="T38" fmla="*/ 44 w 50"/>
                    <a:gd name="T39" fmla="*/ 56 h 90"/>
                    <a:gd name="T40" fmla="*/ 40 w 50"/>
                    <a:gd name="T41" fmla="*/ 66 h 90"/>
                    <a:gd name="T42" fmla="*/ 37 w 50"/>
                    <a:gd name="T43" fmla="*/ 72 h 90"/>
                    <a:gd name="T44" fmla="*/ 30 w 50"/>
                    <a:gd name="T45" fmla="*/ 77 h 90"/>
                    <a:gd name="T46" fmla="*/ 24 w 50"/>
                    <a:gd name="T47" fmla="*/ 81 h 90"/>
                    <a:gd name="T48" fmla="*/ 18 w 50"/>
                    <a:gd name="T49" fmla="*/ 85 h 90"/>
                    <a:gd name="T50" fmla="*/ 12 w 50"/>
                    <a:gd name="T51" fmla="*/ 87 h 90"/>
                    <a:gd name="T52" fmla="*/ 7 w 50"/>
                    <a:gd name="T53" fmla="*/ 89 h 90"/>
                    <a:gd name="T54" fmla="*/ 1 w 50"/>
                    <a:gd name="T55" fmla="*/ 86 h 90"/>
                    <a:gd name="T56" fmla="*/ 7 w 50"/>
                    <a:gd name="T57" fmla="*/ 83 h 90"/>
                    <a:gd name="T58" fmla="*/ 12 w 50"/>
                    <a:gd name="T59" fmla="*/ 77 h 90"/>
                    <a:gd name="T60" fmla="*/ 11 w 50"/>
                    <a:gd name="T61" fmla="*/ 70 h 90"/>
                    <a:gd name="T62" fmla="*/ 16 w 50"/>
                    <a:gd name="T63" fmla="*/ 65 h 90"/>
                    <a:gd name="T64" fmla="*/ 18 w 50"/>
                    <a:gd name="T65" fmla="*/ 59 h 90"/>
                    <a:gd name="T66" fmla="*/ 13 w 50"/>
                    <a:gd name="T67" fmla="*/ 55 h 90"/>
                    <a:gd name="T68" fmla="*/ 9 w 50"/>
                    <a:gd name="T6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90">
                      <a:moveTo>
                        <a:pt x="9" y="58"/>
                      </a:moveTo>
                      <a:cubicBezTo>
                        <a:pt x="8" y="61"/>
                        <a:pt x="5" y="66"/>
                        <a:pt x="4" y="60"/>
                      </a:cubicBezTo>
                      <a:cubicBezTo>
                        <a:pt x="3" y="55"/>
                        <a:pt x="5" y="49"/>
                        <a:pt x="5" y="46"/>
                      </a:cubicBezTo>
                      <a:cubicBezTo>
                        <a:pt x="5" y="43"/>
                        <a:pt x="7" y="40"/>
                        <a:pt x="9" y="37"/>
                      </a:cubicBezTo>
                      <a:cubicBezTo>
                        <a:pt x="11" y="35"/>
                        <a:pt x="13" y="30"/>
                        <a:pt x="14" y="27"/>
                      </a:cubicBezTo>
                      <a:cubicBezTo>
                        <a:pt x="15" y="25"/>
                        <a:pt x="17" y="23"/>
                        <a:pt x="19" y="22"/>
                      </a:cubicBezTo>
                      <a:cubicBezTo>
                        <a:pt x="22" y="21"/>
                        <a:pt x="25" y="16"/>
                        <a:pt x="26" y="15"/>
                      </a:cubicBezTo>
                      <a:cubicBezTo>
                        <a:pt x="28" y="14"/>
                        <a:pt x="28" y="14"/>
                        <a:pt x="30" y="13"/>
                      </a:cubicBezTo>
                      <a:cubicBezTo>
                        <a:pt x="32" y="13"/>
                        <a:pt x="32" y="11"/>
                        <a:pt x="32" y="8"/>
                      </a:cubicBezTo>
                      <a:cubicBezTo>
                        <a:pt x="32" y="6"/>
                        <a:pt x="35" y="3"/>
                        <a:pt x="37" y="2"/>
                      </a:cubicBezTo>
                      <a:cubicBezTo>
                        <a:pt x="39" y="0"/>
                        <a:pt x="41" y="0"/>
                        <a:pt x="41" y="4"/>
                      </a:cubicBezTo>
                      <a:cubicBezTo>
                        <a:pt x="41" y="8"/>
                        <a:pt x="40" y="10"/>
                        <a:pt x="40" y="12"/>
                      </a:cubicBezTo>
                      <a:cubicBezTo>
                        <a:pt x="40" y="14"/>
                        <a:pt x="41" y="18"/>
                        <a:pt x="39" y="21"/>
                      </a:cubicBezTo>
                      <a:cubicBezTo>
                        <a:pt x="37" y="24"/>
                        <a:pt x="33" y="27"/>
                        <a:pt x="33" y="31"/>
                      </a:cubicBezTo>
                      <a:cubicBezTo>
                        <a:pt x="32" y="35"/>
                        <a:pt x="29" y="38"/>
                        <a:pt x="31" y="41"/>
                      </a:cubicBezTo>
                      <a:cubicBezTo>
                        <a:pt x="32" y="44"/>
                        <a:pt x="33" y="46"/>
                        <a:pt x="36" y="46"/>
                      </a:cubicBezTo>
                      <a:cubicBezTo>
                        <a:pt x="39" y="46"/>
                        <a:pt x="40" y="44"/>
                        <a:pt x="43" y="43"/>
                      </a:cubicBezTo>
                      <a:cubicBezTo>
                        <a:pt x="45" y="42"/>
                        <a:pt x="49" y="40"/>
                        <a:pt x="49" y="43"/>
                      </a:cubicBezTo>
                      <a:cubicBezTo>
                        <a:pt x="50" y="45"/>
                        <a:pt x="49" y="48"/>
                        <a:pt x="48" y="49"/>
                      </a:cubicBezTo>
                      <a:cubicBezTo>
                        <a:pt x="46" y="51"/>
                        <a:pt x="45" y="55"/>
                        <a:pt x="44" y="56"/>
                      </a:cubicBezTo>
                      <a:cubicBezTo>
                        <a:pt x="43" y="58"/>
                        <a:pt x="40" y="64"/>
                        <a:pt x="40" y="66"/>
                      </a:cubicBezTo>
                      <a:cubicBezTo>
                        <a:pt x="40" y="69"/>
                        <a:pt x="40" y="70"/>
                        <a:pt x="37" y="72"/>
                      </a:cubicBezTo>
                      <a:cubicBezTo>
                        <a:pt x="34" y="74"/>
                        <a:pt x="31" y="76"/>
                        <a:pt x="30" y="77"/>
                      </a:cubicBezTo>
                      <a:cubicBezTo>
                        <a:pt x="30" y="78"/>
                        <a:pt x="26" y="79"/>
                        <a:pt x="24" y="81"/>
                      </a:cubicBezTo>
                      <a:cubicBezTo>
                        <a:pt x="23" y="83"/>
                        <a:pt x="21" y="85"/>
                        <a:pt x="18" y="85"/>
                      </a:cubicBezTo>
                      <a:cubicBezTo>
                        <a:pt x="15" y="86"/>
                        <a:pt x="15" y="85"/>
                        <a:pt x="12" y="87"/>
                      </a:cubicBezTo>
                      <a:cubicBezTo>
                        <a:pt x="10" y="89"/>
                        <a:pt x="10" y="90"/>
                        <a:pt x="7" y="89"/>
                      </a:cubicBezTo>
                      <a:cubicBezTo>
                        <a:pt x="4" y="89"/>
                        <a:pt x="0" y="88"/>
                        <a:pt x="1" y="86"/>
                      </a:cubicBezTo>
                      <a:cubicBezTo>
                        <a:pt x="2" y="84"/>
                        <a:pt x="5" y="84"/>
                        <a:pt x="7" y="83"/>
                      </a:cubicBezTo>
                      <a:cubicBezTo>
                        <a:pt x="10" y="82"/>
                        <a:pt x="12" y="80"/>
                        <a:pt x="12" y="77"/>
                      </a:cubicBezTo>
                      <a:cubicBezTo>
                        <a:pt x="12" y="74"/>
                        <a:pt x="9" y="74"/>
                        <a:pt x="11" y="70"/>
                      </a:cubicBezTo>
                      <a:cubicBezTo>
                        <a:pt x="13" y="67"/>
                        <a:pt x="13" y="67"/>
                        <a:pt x="16" y="65"/>
                      </a:cubicBezTo>
                      <a:cubicBezTo>
                        <a:pt x="18" y="64"/>
                        <a:pt x="20" y="62"/>
                        <a:pt x="18" y="59"/>
                      </a:cubicBezTo>
                      <a:cubicBezTo>
                        <a:pt x="16" y="56"/>
                        <a:pt x="15" y="56"/>
                        <a:pt x="13" y="55"/>
                      </a:cubicBezTo>
                      <a:cubicBezTo>
                        <a:pt x="12" y="55"/>
                        <a:pt x="10" y="56"/>
                        <a:pt x="9" y="58"/>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8" name="Freeform 9">
                  <a:extLst>
                    <a:ext uri="{FF2B5EF4-FFF2-40B4-BE49-F238E27FC236}">
                      <a16:creationId xmlns:a16="http://schemas.microsoft.com/office/drawing/2014/main" id="{8C61A769-21F3-46AB-A3B1-84F7D19B0640}"/>
                    </a:ext>
                  </a:extLst>
                </p:cNvPr>
                <p:cNvSpPr>
                  <a:spLocks/>
                </p:cNvSpPr>
                <p:nvPr/>
              </p:nvSpPr>
              <p:spPr bwMode="auto">
                <a:xfrm>
                  <a:off x="5907088" y="4497388"/>
                  <a:ext cx="908050" cy="881063"/>
                </a:xfrm>
                <a:custGeom>
                  <a:avLst/>
                  <a:gdLst>
                    <a:gd name="T0" fmla="*/ 24 w 242"/>
                    <a:gd name="T1" fmla="*/ 197 h 235"/>
                    <a:gd name="T2" fmla="*/ 33 w 242"/>
                    <a:gd name="T3" fmla="*/ 192 h 235"/>
                    <a:gd name="T4" fmla="*/ 40 w 242"/>
                    <a:gd name="T5" fmla="*/ 196 h 235"/>
                    <a:gd name="T6" fmla="*/ 49 w 242"/>
                    <a:gd name="T7" fmla="*/ 195 h 235"/>
                    <a:gd name="T8" fmla="*/ 66 w 242"/>
                    <a:gd name="T9" fmla="*/ 193 h 235"/>
                    <a:gd name="T10" fmla="*/ 77 w 242"/>
                    <a:gd name="T11" fmla="*/ 188 h 235"/>
                    <a:gd name="T12" fmla="*/ 87 w 242"/>
                    <a:gd name="T13" fmla="*/ 198 h 235"/>
                    <a:gd name="T14" fmla="*/ 95 w 242"/>
                    <a:gd name="T15" fmla="*/ 198 h 235"/>
                    <a:gd name="T16" fmla="*/ 113 w 242"/>
                    <a:gd name="T17" fmla="*/ 197 h 235"/>
                    <a:gd name="T18" fmla="*/ 127 w 242"/>
                    <a:gd name="T19" fmla="*/ 188 h 235"/>
                    <a:gd name="T20" fmla="*/ 135 w 242"/>
                    <a:gd name="T21" fmla="*/ 196 h 235"/>
                    <a:gd name="T22" fmla="*/ 150 w 242"/>
                    <a:gd name="T23" fmla="*/ 210 h 235"/>
                    <a:gd name="T24" fmla="*/ 144 w 242"/>
                    <a:gd name="T25" fmla="*/ 220 h 235"/>
                    <a:gd name="T26" fmla="*/ 159 w 242"/>
                    <a:gd name="T27" fmla="*/ 230 h 235"/>
                    <a:gd name="T28" fmla="*/ 168 w 242"/>
                    <a:gd name="T29" fmla="*/ 220 h 235"/>
                    <a:gd name="T30" fmla="*/ 182 w 242"/>
                    <a:gd name="T31" fmla="*/ 213 h 235"/>
                    <a:gd name="T32" fmla="*/ 194 w 242"/>
                    <a:gd name="T33" fmla="*/ 209 h 235"/>
                    <a:gd name="T34" fmla="*/ 216 w 242"/>
                    <a:gd name="T35" fmla="*/ 207 h 235"/>
                    <a:gd name="T36" fmla="*/ 229 w 242"/>
                    <a:gd name="T37" fmla="*/ 201 h 235"/>
                    <a:gd name="T38" fmla="*/ 242 w 242"/>
                    <a:gd name="T39" fmla="*/ 197 h 235"/>
                    <a:gd name="T40" fmla="*/ 223 w 242"/>
                    <a:gd name="T41" fmla="*/ 179 h 235"/>
                    <a:gd name="T42" fmla="*/ 203 w 242"/>
                    <a:gd name="T43" fmla="*/ 69 h 235"/>
                    <a:gd name="T44" fmla="*/ 208 w 242"/>
                    <a:gd name="T45" fmla="*/ 27 h 235"/>
                    <a:gd name="T46" fmla="*/ 169 w 242"/>
                    <a:gd name="T47" fmla="*/ 21 h 235"/>
                    <a:gd name="T48" fmla="*/ 145 w 242"/>
                    <a:gd name="T49" fmla="*/ 6 h 235"/>
                    <a:gd name="T50" fmla="*/ 134 w 242"/>
                    <a:gd name="T51" fmla="*/ 21 h 235"/>
                    <a:gd name="T52" fmla="*/ 123 w 242"/>
                    <a:gd name="T53" fmla="*/ 58 h 235"/>
                    <a:gd name="T54" fmla="*/ 127 w 242"/>
                    <a:gd name="T55" fmla="*/ 76 h 235"/>
                    <a:gd name="T56" fmla="*/ 139 w 242"/>
                    <a:gd name="T57" fmla="*/ 69 h 235"/>
                    <a:gd name="T58" fmla="*/ 154 w 242"/>
                    <a:gd name="T59" fmla="*/ 65 h 235"/>
                    <a:gd name="T60" fmla="*/ 168 w 242"/>
                    <a:gd name="T61" fmla="*/ 59 h 235"/>
                    <a:gd name="T62" fmla="*/ 179 w 242"/>
                    <a:gd name="T63" fmla="*/ 52 h 235"/>
                    <a:gd name="T64" fmla="*/ 185 w 242"/>
                    <a:gd name="T65" fmla="*/ 77 h 235"/>
                    <a:gd name="T66" fmla="*/ 181 w 242"/>
                    <a:gd name="T67" fmla="*/ 103 h 235"/>
                    <a:gd name="T68" fmla="*/ 163 w 242"/>
                    <a:gd name="T69" fmla="*/ 117 h 235"/>
                    <a:gd name="T70" fmla="*/ 151 w 242"/>
                    <a:gd name="T71" fmla="*/ 110 h 235"/>
                    <a:gd name="T72" fmla="*/ 141 w 242"/>
                    <a:gd name="T73" fmla="*/ 98 h 235"/>
                    <a:gd name="T74" fmla="*/ 134 w 242"/>
                    <a:gd name="T75" fmla="*/ 108 h 235"/>
                    <a:gd name="T76" fmla="*/ 122 w 242"/>
                    <a:gd name="T77" fmla="*/ 128 h 235"/>
                    <a:gd name="T78" fmla="*/ 104 w 242"/>
                    <a:gd name="T79" fmla="*/ 86 h 235"/>
                    <a:gd name="T80" fmla="*/ 101 w 242"/>
                    <a:gd name="T81" fmla="*/ 63 h 235"/>
                    <a:gd name="T82" fmla="*/ 88 w 242"/>
                    <a:gd name="T83" fmla="*/ 63 h 235"/>
                    <a:gd name="T84" fmla="*/ 73 w 242"/>
                    <a:gd name="T85" fmla="*/ 58 h 235"/>
                    <a:gd name="T86" fmla="*/ 64 w 242"/>
                    <a:gd name="T87" fmla="*/ 62 h 235"/>
                    <a:gd name="T88" fmla="*/ 56 w 242"/>
                    <a:gd name="T89" fmla="*/ 75 h 235"/>
                    <a:gd name="T90" fmla="*/ 63 w 242"/>
                    <a:gd name="T91" fmla="*/ 85 h 235"/>
                    <a:gd name="T92" fmla="*/ 55 w 242"/>
                    <a:gd name="T93" fmla="*/ 130 h 235"/>
                    <a:gd name="T94" fmla="*/ 42 w 242"/>
                    <a:gd name="T95" fmla="*/ 139 h 235"/>
                    <a:gd name="T96" fmla="*/ 28 w 242"/>
                    <a:gd name="T97" fmla="*/ 139 h 235"/>
                    <a:gd name="T98" fmla="*/ 16 w 242"/>
                    <a:gd name="T99" fmla="*/ 151 h 235"/>
                    <a:gd name="T100" fmla="*/ 3 w 242"/>
                    <a:gd name="T101" fmla="*/ 165 h 235"/>
                    <a:gd name="T102" fmla="*/ 11 w 242"/>
                    <a:gd name="T103" fmla="*/ 173 h 235"/>
                    <a:gd name="T104" fmla="*/ 12 w 242"/>
                    <a:gd name="T105" fmla="*/ 19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2" h="235">
                      <a:moveTo>
                        <a:pt x="20" y="195"/>
                      </a:moveTo>
                      <a:cubicBezTo>
                        <a:pt x="22" y="196"/>
                        <a:pt x="22" y="198"/>
                        <a:pt x="24" y="197"/>
                      </a:cubicBezTo>
                      <a:cubicBezTo>
                        <a:pt x="25" y="196"/>
                        <a:pt x="24" y="194"/>
                        <a:pt x="24" y="193"/>
                      </a:cubicBezTo>
                      <a:cubicBezTo>
                        <a:pt x="26" y="189"/>
                        <a:pt x="31" y="190"/>
                        <a:pt x="33" y="192"/>
                      </a:cubicBezTo>
                      <a:cubicBezTo>
                        <a:pt x="34" y="193"/>
                        <a:pt x="34" y="194"/>
                        <a:pt x="36" y="195"/>
                      </a:cubicBezTo>
                      <a:cubicBezTo>
                        <a:pt x="37" y="196"/>
                        <a:pt x="39" y="196"/>
                        <a:pt x="40" y="196"/>
                      </a:cubicBezTo>
                      <a:cubicBezTo>
                        <a:pt x="41" y="196"/>
                        <a:pt x="43" y="195"/>
                        <a:pt x="44" y="194"/>
                      </a:cubicBezTo>
                      <a:cubicBezTo>
                        <a:pt x="47" y="194"/>
                        <a:pt x="47" y="195"/>
                        <a:pt x="49" y="195"/>
                      </a:cubicBezTo>
                      <a:cubicBezTo>
                        <a:pt x="53" y="196"/>
                        <a:pt x="58" y="196"/>
                        <a:pt x="61" y="195"/>
                      </a:cubicBezTo>
                      <a:cubicBezTo>
                        <a:pt x="62" y="195"/>
                        <a:pt x="65" y="194"/>
                        <a:pt x="66" y="193"/>
                      </a:cubicBezTo>
                      <a:cubicBezTo>
                        <a:pt x="67" y="192"/>
                        <a:pt x="66" y="190"/>
                        <a:pt x="67" y="189"/>
                      </a:cubicBezTo>
                      <a:cubicBezTo>
                        <a:pt x="70" y="187"/>
                        <a:pt x="74" y="188"/>
                        <a:pt x="77" y="188"/>
                      </a:cubicBezTo>
                      <a:cubicBezTo>
                        <a:pt x="77" y="191"/>
                        <a:pt x="77" y="192"/>
                        <a:pt x="80" y="193"/>
                      </a:cubicBezTo>
                      <a:cubicBezTo>
                        <a:pt x="83" y="194"/>
                        <a:pt x="85" y="197"/>
                        <a:pt x="87" y="198"/>
                      </a:cubicBezTo>
                      <a:cubicBezTo>
                        <a:pt x="89" y="199"/>
                        <a:pt x="90" y="200"/>
                        <a:pt x="92" y="200"/>
                      </a:cubicBezTo>
                      <a:cubicBezTo>
                        <a:pt x="94" y="200"/>
                        <a:pt x="93" y="199"/>
                        <a:pt x="95" y="198"/>
                      </a:cubicBezTo>
                      <a:cubicBezTo>
                        <a:pt x="99" y="197"/>
                        <a:pt x="100" y="199"/>
                        <a:pt x="103" y="200"/>
                      </a:cubicBezTo>
                      <a:cubicBezTo>
                        <a:pt x="108" y="202"/>
                        <a:pt x="109" y="198"/>
                        <a:pt x="113" y="197"/>
                      </a:cubicBezTo>
                      <a:cubicBezTo>
                        <a:pt x="115" y="196"/>
                        <a:pt x="118" y="197"/>
                        <a:pt x="120" y="195"/>
                      </a:cubicBezTo>
                      <a:cubicBezTo>
                        <a:pt x="123" y="193"/>
                        <a:pt x="125" y="191"/>
                        <a:pt x="127" y="188"/>
                      </a:cubicBezTo>
                      <a:cubicBezTo>
                        <a:pt x="129" y="185"/>
                        <a:pt x="130" y="184"/>
                        <a:pt x="134" y="184"/>
                      </a:cubicBezTo>
                      <a:cubicBezTo>
                        <a:pt x="134" y="186"/>
                        <a:pt x="134" y="195"/>
                        <a:pt x="135" y="196"/>
                      </a:cubicBezTo>
                      <a:cubicBezTo>
                        <a:pt x="138" y="199"/>
                        <a:pt x="144" y="195"/>
                        <a:pt x="148" y="199"/>
                      </a:cubicBezTo>
                      <a:cubicBezTo>
                        <a:pt x="150" y="201"/>
                        <a:pt x="151" y="207"/>
                        <a:pt x="150" y="210"/>
                      </a:cubicBezTo>
                      <a:cubicBezTo>
                        <a:pt x="149" y="212"/>
                        <a:pt x="147" y="212"/>
                        <a:pt x="146" y="214"/>
                      </a:cubicBezTo>
                      <a:cubicBezTo>
                        <a:pt x="145" y="215"/>
                        <a:pt x="145" y="218"/>
                        <a:pt x="144" y="220"/>
                      </a:cubicBezTo>
                      <a:cubicBezTo>
                        <a:pt x="143" y="224"/>
                        <a:pt x="144" y="229"/>
                        <a:pt x="147" y="232"/>
                      </a:cubicBezTo>
                      <a:cubicBezTo>
                        <a:pt x="151" y="235"/>
                        <a:pt x="156" y="232"/>
                        <a:pt x="159" y="230"/>
                      </a:cubicBezTo>
                      <a:cubicBezTo>
                        <a:pt x="161" y="229"/>
                        <a:pt x="163" y="228"/>
                        <a:pt x="164" y="226"/>
                      </a:cubicBezTo>
                      <a:cubicBezTo>
                        <a:pt x="166" y="223"/>
                        <a:pt x="165" y="222"/>
                        <a:pt x="168" y="220"/>
                      </a:cubicBezTo>
                      <a:cubicBezTo>
                        <a:pt x="170" y="218"/>
                        <a:pt x="173" y="218"/>
                        <a:pt x="175" y="217"/>
                      </a:cubicBezTo>
                      <a:cubicBezTo>
                        <a:pt x="178" y="216"/>
                        <a:pt x="180" y="214"/>
                        <a:pt x="182" y="213"/>
                      </a:cubicBezTo>
                      <a:cubicBezTo>
                        <a:pt x="185" y="212"/>
                        <a:pt x="188" y="211"/>
                        <a:pt x="191" y="210"/>
                      </a:cubicBezTo>
                      <a:cubicBezTo>
                        <a:pt x="192" y="209"/>
                        <a:pt x="193" y="209"/>
                        <a:pt x="194" y="209"/>
                      </a:cubicBezTo>
                      <a:cubicBezTo>
                        <a:pt x="197" y="209"/>
                        <a:pt x="197" y="210"/>
                        <a:pt x="198" y="211"/>
                      </a:cubicBezTo>
                      <a:cubicBezTo>
                        <a:pt x="206" y="217"/>
                        <a:pt x="208" y="204"/>
                        <a:pt x="216" y="207"/>
                      </a:cubicBezTo>
                      <a:cubicBezTo>
                        <a:pt x="219" y="208"/>
                        <a:pt x="220" y="210"/>
                        <a:pt x="224" y="209"/>
                      </a:cubicBezTo>
                      <a:cubicBezTo>
                        <a:pt x="229" y="208"/>
                        <a:pt x="227" y="204"/>
                        <a:pt x="229" y="201"/>
                      </a:cubicBezTo>
                      <a:cubicBezTo>
                        <a:pt x="231" y="198"/>
                        <a:pt x="238" y="198"/>
                        <a:pt x="241" y="198"/>
                      </a:cubicBezTo>
                      <a:cubicBezTo>
                        <a:pt x="241" y="198"/>
                        <a:pt x="242" y="197"/>
                        <a:pt x="242" y="197"/>
                      </a:cubicBezTo>
                      <a:cubicBezTo>
                        <a:pt x="237" y="190"/>
                        <a:pt x="232" y="183"/>
                        <a:pt x="231" y="181"/>
                      </a:cubicBezTo>
                      <a:cubicBezTo>
                        <a:pt x="229" y="179"/>
                        <a:pt x="227" y="178"/>
                        <a:pt x="223" y="179"/>
                      </a:cubicBezTo>
                      <a:cubicBezTo>
                        <a:pt x="219" y="179"/>
                        <a:pt x="216" y="174"/>
                        <a:pt x="214" y="171"/>
                      </a:cubicBezTo>
                      <a:cubicBezTo>
                        <a:pt x="201" y="149"/>
                        <a:pt x="202" y="103"/>
                        <a:pt x="203" y="69"/>
                      </a:cubicBezTo>
                      <a:cubicBezTo>
                        <a:pt x="203" y="60"/>
                        <a:pt x="209" y="39"/>
                        <a:pt x="212" y="32"/>
                      </a:cubicBezTo>
                      <a:cubicBezTo>
                        <a:pt x="214" y="24"/>
                        <a:pt x="210" y="24"/>
                        <a:pt x="208" y="27"/>
                      </a:cubicBezTo>
                      <a:cubicBezTo>
                        <a:pt x="201" y="36"/>
                        <a:pt x="191" y="37"/>
                        <a:pt x="184" y="35"/>
                      </a:cubicBezTo>
                      <a:cubicBezTo>
                        <a:pt x="177" y="33"/>
                        <a:pt x="172" y="26"/>
                        <a:pt x="169" y="21"/>
                      </a:cubicBezTo>
                      <a:cubicBezTo>
                        <a:pt x="166" y="16"/>
                        <a:pt x="159" y="14"/>
                        <a:pt x="156" y="14"/>
                      </a:cubicBezTo>
                      <a:cubicBezTo>
                        <a:pt x="153" y="14"/>
                        <a:pt x="149" y="12"/>
                        <a:pt x="145" y="6"/>
                      </a:cubicBezTo>
                      <a:cubicBezTo>
                        <a:pt x="140" y="0"/>
                        <a:pt x="139" y="3"/>
                        <a:pt x="139" y="8"/>
                      </a:cubicBezTo>
                      <a:cubicBezTo>
                        <a:pt x="139" y="14"/>
                        <a:pt x="138" y="17"/>
                        <a:pt x="134" y="21"/>
                      </a:cubicBezTo>
                      <a:cubicBezTo>
                        <a:pt x="126" y="28"/>
                        <a:pt x="128" y="34"/>
                        <a:pt x="127" y="39"/>
                      </a:cubicBezTo>
                      <a:cubicBezTo>
                        <a:pt x="125" y="44"/>
                        <a:pt x="124" y="52"/>
                        <a:pt x="123" y="58"/>
                      </a:cubicBezTo>
                      <a:cubicBezTo>
                        <a:pt x="123" y="64"/>
                        <a:pt x="121" y="66"/>
                        <a:pt x="120" y="71"/>
                      </a:cubicBezTo>
                      <a:cubicBezTo>
                        <a:pt x="120" y="76"/>
                        <a:pt x="125" y="77"/>
                        <a:pt x="127" y="76"/>
                      </a:cubicBezTo>
                      <a:cubicBezTo>
                        <a:pt x="130" y="74"/>
                        <a:pt x="131" y="71"/>
                        <a:pt x="133" y="70"/>
                      </a:cubicBezTo>
                      <a:cubicBezTo>
                        <a:pt x="135" y="69"/>
                        <a:pt x="137" y="69"/>
                        <a:pt x="139" y="69"/>
                      </a:cubicBezTo>
                      <a:cubicBezTo>
                        <a:pt x="142" y="68"/>
                        <a:pt x="144" y="68"/>
                        <a:pt x="146" y="66"/>
                      </a:cubicBezTo>
                      <a:cubicBezTo>
                        <a:pt x="149" y="64"/>
                        <a:pt x="151" y="63"/>
                        <a:pt x="154" y="65"/>
                      </a:cubicBezTo>
                      <a:cubicBezTo>
                        <a:pt x="157" y="66"/>
                        <a:pt x="159" y="67"/>
                        <a:pt x="161" y="64"/>
                      </a:cubicBezTo>
                      <a:cubicBezTo>
                        <a:pt x="162" y="62"/>
                        <a:pt x="165" y="61"/>
                        <a:pt x="168" y="59"/>
                      </a:cubicBezTo>
                      <a:cubicBezTo>
                        <a:pt x="171" y="57"/>
                        <a:pt x="170" y="56"/>
                        <a:pt x="172" y="52"/>
                      </a:cubicBezTo>
                      <a:cubicBezTo>
                        <a:pt x="174" y="48"/>
                        <a:pt x="177" y="50"/>
                        <a:pt x="179" y="52"/>
                      </a:cubicBezTo>
                      <a:cubicBezTo>
                        <a:pt x="181" y="54"/>
                        <a:pt x="183" y="57"/>
                        <a:pt x="186" y="64"/>
                      </a:cubicBezTo>
                      <a:cubicBezTo>
                        <a:pt x="189" y="71"/>
                        <a:pt x="187" y="74"/>
                        <a:pt x="185" y="77"/>
                      </a:cubicBezTo>
                      <a:cubicBezTo>
                        <a:pt x="183" y="81"/>
                        <a:pt x="183" y="86"/>
                        <a:pt x="182" y="89"/>
                      </a:cubicBezTo>
                      <a:cubicBezTo>
                        <a:pt x="182" y="93"/>
                        <a:pt x="182" y="98"/>
                        <a:pt x="181" y="103"/>
                      </a:cubicBezTo>
                      <a:cubicBezTo>
                        <a:pt x="180" y="107"/>
                        <a:pt x="174" y="116"/>
                        <a:pt x="171" y="119"/>
                      </a:cubicBezTo>
                      <a:cubicBezTo>
                        <a:pt x="168" y="122"/>
                        <a:pt x="166" y="121"/>
                        <a:pt x="163" y="117"/>
                      </a:cubicBezTo>
                      <a:cubicBezTo>
                        <a:pt x="161" y="114"/>
                        <a:pt x="161" y="114"/>
                        <a:pt x="158" y="113"/>
                      </a:cubicBezTo>
                      <a:cubicBezTo>
                        <a:pt x="155" y="112"/>
                        <a:pt x="154" y="110"/>
                        <a:pt x="151" y="110"/>
                      </a:cubicBezTo>
                      <a:cubicBezTo>
                        <a:pt x="149" y="109"/>
                        <a:pt x="149" y="106"/>
                        <a:pt x="149" y="104"/>
                      </a:cubicBezTo>
                      <a:cubicBezTo>
                        <a:pt x="148" y="102"/>
                        <a:pt x="145" y="101"/>
                        <a:pt x="141" y="98"/>
                      </a:cubicBezTo>
                      <a:cubicBezTo>
                        <a:pt x="137" y="95"/>
                        <a:pt x="135" y="98"/>
                        <a:pt x="134" y="100"/>
                      </a:cubicBezTo>
                      <a:cubicBezTo>
                        <a:pt x="133" y="103"/>
                        <a:pt x="132" y="105"/>
                        <a:pt x="134" y="108"/>
                      </a:cubicBezTo>
                      <a:cubicBezTo>
                        <a:pt x="135" y="110"/>
                        <a:pt x="135" y="113"/>
                        <a:pt x="133" y="118"/>
                      </a:cubicBezTo>
                      <a:cubicBezTo>
                        <a:pt x="131" y="122"/>
                        <a:pt x="128" y="127"/>
                        <a:pt x="122" y="128"/>
                      </a:cubicBezTo>
                      <a:cubicBezTo>
                        <a:pt x="115" y="128"/>
                        <a:pt x="111" y="123"/>
                        <a:pt x="109" y="117"/>
                      </a:cubicBezTo>
                      <a:cubicBezTo>
                        <a:pt x="107" y="111"/>
                        <a:pt x="105" y="91"/>
                        <a:pt x="104" y="86"/>
                      </a:cubicBezTo>
                      <a:cubicBezTo>
                        <a:pt x="104" y="82"/>
                        <a:pt x="104" y="78"/>
                        <a:pt x="104" y="72"/>
                      </a:cubicBezTo>
                      <a:cubicBezTo>
                        <a:pt x="104" y="65"/>
                        <a:pt x="103" y="65"/>
                        <a:pt x="101" y="63"/>
                      </a:cubicBezTo>
                      <a:cubicBezTo>
                        <a:pt x="99" y="61"/>
                        <a:pt x="99" y="60"/>
                        <a:pt x="94" y="59"/>
                      </a:cubicBezTo>
                      <a:cubicBezTo>
                        <a:pt x="90" y="58"/>
                        <a:pt x="89" y="61"/>
                        <a:pt x="88" y="63"/>
                      </a:cubicBezTo>
                      <a:cubicBezTo>
                        <a:pt x="87" y="64"/>
                        <a:pt x="86" y="67"/>
                        <a:pt x="81" y="66"/>
                      </a:cubicBezTo>
                      <a:cubicBezTo>
                        <a:pt x="77" y="65"/>
                        <a:pt x="75" y="62"/>
                        <a:pt x="73" y="58"/>
                      </a:cubicBezTo>
                      <a:cubicBezTo>
                        <a:pt x="70" y="55"/>
                        <a:pt x="68" y="53"/>
                        <a:pt x="65" y="54"/>
                      </a:cubicBezTo>
                      <a:cubicBezTo>
                        <a:pt x="62" y="55"/>
                        <a:pt x="63" y="58"/>
                        <a:pt x="64" y="62"/>
                      </a:cubicBezTo>
                      <a:cubicBezTo>
                        <a:pt x="64" y="65"/>
                        <a:pt x="64" y="69"/>
                        <a:pt x="63" y="71"/>
                      </a:cubicBezTo>
                      <a:cubicBezTo>
                        <a:pt x="61" y="74"/>
                        <a:pt x="58" y="74"/>
                        <a:pt x="56" y="75"/>
                      </a:cubicBezTo>
                      <a:cubicBezTo>
                        <a:pt x="53" y="76"/>
                        <a:pt x="56" y="77"/>
                        <a:pt x="58" y="78"/>
                      </a:cubicBezTo>
                      <a:cubicBezTo>
                        <a:pt x="60" y="79"/>
                        <a:pt x="62" y="81"/>
                        <a:pt x="63" y="85"/>
                      </a:cubicBezTo>
                      <a:cubicBezTo>
                        <a:pt x="63" y="89"/>
                        <a:pt x="61" y="104"/>
                        <a:pt x="61" y="109"/>
                      </a:cubicBezTo>
                      <a:cubicBezTo>
                        <a:pt x="60" y="115"/>
                        <a:pt x="56" y="128"/>
                        <a:pt x="55" y="130"/>
                      </a:cubicBezTo>
                      <a:cubicBezTo>
                        <a:pt x="54" y="132"/>
                        <a:pt x="51" y="135"/>
                        <a:pt x="49" y="136"/>
                      </a:cubicBezTo>
                      <a:cubicBezTo>
                        <a:pt x="47" y="136"/>
                        <a:pt x="44" y="136"/>
                        <a:pt x="42" y="139"/>
                      </a:cubicBezTo>
                      <a:cubicBezTo>
                        <a:pt x="40" y="142"/>
                        <a:pt x="37" y="143"/>
                        <a:pt x="34" y="143"/>
                      </a:cubicBezTo>
                      <a:cubicBezTo>
                        <a:pt x="32" y="142"/>
                        <a:pt x="30" y="140"/>
                        <a:pt x="28" y="139"/>
                      </a:cubicBezTo>
                      <a:cubicBezTo>
                        <a:pt x="25" y="138"/>
                        <a:pt x="23" y="141"/>
                        <a:pt x="20" y="143"/>
                      </a:cubicBezTo>
                      <a:cubicBezTo>
                        <a:pt x="18" y="145"/>
                        <a:pt x="17" y="149"/>
                        <a:pt x="16" y="151"/>
                      </a:cubicBezTo>
                      <a:cubicBezTo>
                        <a:pt x="16" y="154"/>
                        <a:pt x="13" y="156"/>
                        <a:pt x="11" y="159"/>
                      </a:cubicBezTo>
                      <a:cubicBezTo>
                        <a:pt x="8" y="162"/>
                        <a:pt x="5" y="163"/>
                        <a:pt x="3" y="165"/>
                      </a:cubicBezTo>
                      <a:cubicBezTo>
                        <a:pt x="0" y="167"/>
                        <a:pt x="2" y="170"/>
                        <a:pt x="5" y="170"/>
                      </a:cubicBezTo>
                      <a:cubicBezTo>
                        <a:pt x="9" y="170"/>
                        <a:pt x="10" y="171"/>
                        <a:pt x="11" y="173"/>
                      </a:cubicBezTo>
                      <a:cubicBezTo>
                        <a:pt x="12" y="175"/>
                        <a:pt x="14" y="181"/>
                        <a:pt x="14" y="185"/>
                      </a:cubicBezTo>
                      <a:cubicBezTo>
                        <a:pt x="14" y="189"/>
                        <a:pt x="12" y="191"/>
                        <a:pt x="12" y="196"/>
                      </a:cubicBezTo>
                      <a:cubicBezTo>
                        <a:pt x="15" y="195"/>
                        <a:pt x="17" y="194"/>
                        <a:pt x="20" y="195"/>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9" name="Freeform 10">
                  <a:extLst>
                    <a:ext uri="{FF2B5EF4-FFF2-40B4-BE49-F238E27FC236}">
                      <a16:creationId xmlns:a16="http://schemas.microsoft.com/office/drawing/2014/main" id="{529BA562-532D-4E3A-AC7E-6AD97C73EF8C}"/>
                    </a:ext>
                  </a:extLst>
                </p:cNvPr>
                <p:cNvSpPr>
                  <a:spLocks/>
                </p:cNvSpPr>
                <p:nvPr/>
              </p:nvSpPr>
              <p:spPr bwMode="auto">
                <a:xfrm>
                  <a:off x="5829300" y="5187951"/>
                  <a:ext cx="644525" cy="1046163"/>
                </a:xfrm>
                <a:custGeom>
                  <a:avLst/>
                  <a:gdLst>
                    <a:gd name="T0" fmla="*/ 142 w 172"/>
                    <a:gd name="T1" fmla="*/ 255 h 279"/>
                    <a:gd name="T2" fmla="*/ 143 w 172"/>
                    <a:gd name="T3" fmla="*/ 243 h 279"/>
                    <a:gd name="T4" fmla="*/ 142 w 172"/>
                    <a:gd name="T5" fmla="*/ 230 h 279"/>
                    <a:gd name="T6" fmla="*/ 140 w 172"/>
                    <a:gd name="T7" fmla="*/ 220 h 279"/>
                    <a:gd name="T8" fmla="*/ 140 w 172"/>
                    <a:gd name="T9" fmla="*/ 213 h 279"/>
                    <a:gd name="T10" fmla="*/ 133 w 172"/>
                    <a:gd name="T11" fmla="*/ 199 h 279"/>
                    <a:gd name="T12" fmla="*/ 129 w 172"/>
                    <a:gd name="T13" fmla="*/ 185 h 279"/>
                    <a:gd name="T14" fmla="*/ 136 w 172"/>
                    <a:gd name="T15" fmla="*/ 162 h 279"/>
                    <a:gd name="T16" fmla="*/ 147 w 172"/>
                    <a:gd name="T17" fmla="*/ 153 h 279"/>
                    <a:gd name="T18" fmla="*/ 145 w 172"/>
                    <a:gd name="T19" fmla="*/ 131 h 279"/>
                    <a:gd name="T20" fmla="*/ 148 w 172"/>
                    <a:gd name="T21" fmla="*/ 127 h 279"/>
                    <a:gd name="T22" fmla="*/ 151 w 172"/>
                    <a:gd name="T23" fmla="*/ 123 h 279"/>
                    <a:gd name="T24" fmla="*/ 149 w 172"/>
                    <a:gd name="T25" fmla="*/ 108 h 279"/>
                    <a:gd name="T26" fmla="*/ 157 w 172"/>
                    <a:gd name="T27" fmla="*/ 102 h 279"/>
                    <a:gd name="T28" fmla="*/ 154 w 172"/>
                    <a:gd name="T29" fmla="*/ 90 h 279"/>
                    <a:gd name="T30" fmla="*/ 157 w 172"/>
                    <a:gd name="T31" fmla="*/ 62 h 279"/>
                    <a:gd name="T32" fmla="*/ 164 w 172"/>
                    <a:gd name="T33" fmla="*/ 49 h 279"/>
                    <a:gd name="T34" fmla="*/ 165 w 172"/>
                    <a:gd name="T35" fmla="*/ 36 h 279"/>
                    <a:gd name="T36" fmla="*/ 171 w 172"/>
                    <a:gd name="T37" fmla="*/ 26 h 279"/>
                    <a:gd name="T38" fmla="*/ 156 w 172"/>
                    <a:gd name="T39" fmla="*/ 12 h 279"/>
                    <a:gd name="T40" fmla="*/ 148 w 172"/>
                    <a:gd name="T41" fmla="*/ 4 h 279"/>
                    <a:gd name="T42" fmla="*/ 134 w 172"/>
                    <a:gd name="T43" fmla="*/ 13 h 279"/>
                    <a:gd name="T44" fmla="*/ 116 w 172"/>
                    <a:gd name="T45" fmla="*/ 14 h 279"/>
                    <a:gd name="T46" fmla="*/ 108 w 172"/>
                    <a:gd name="T47" fmla="*/ 14 h 279"/>
                    <a:gd name="T48" fmla="*/ 98 w 172"/>
                    <a:gd name="T49" fmla="*/ 4 h 279"/>
                    <a:gd name="T50" fmla="*/ 87 w 172"/>
                    <a:gd name="T51" fmla="*/ 9 h 279"/>
                    <a:gd name="T52" fmla="*/ 70 w 172"/>
                    <a:gd name="T53" fmla="*/ 11 h 279"/>
                    <a:gd name="T54" fmla="*/ 61 w 172"/>
                    <a:gd name="T55" fmla="*/ 12 h 279"/>
                    <a:gd name="T56" fmla="*/ 54 w 172"/>
                    <a:gd name="T57" fmla="*/ 8 h 279"/>
                    <a:gd name="T58" fmla="*/ 45 w 172"/>
                    <a:gd name="T59" fmla="*/ 13 h 279"/>
                    <a:gd name="T60" fmla="*/ 33 w 172"/>
                    <a:gd name="T61" fmla="*/ 12 h 279"/>
                    <a:gd name="T62" fmla="*/ 43 w 172"/>
                    <a:gd name="T63" fmla="*/ 24 h 279"/>
                    <a:gd name="T64" fmla="*/ 42 w 172"/>
                    <a:gd name="T65" fmla="*/ 49 h 279"/>
                    <a:gd name="T66" fmla="*/ 30 w 172"/>
                    <a:gd name="T67" fmla="*/ 81 h 279"/>
                    <a:gd name="T68" fmla="*/ 6 w 172"/>
                    <a:gd name="T69" fmla="*/ 88 h 279"/>
                    <a:gd name="T70" fmla="*/ 2 w 172"/>
                    <a:gd name="T71" fmla="*/ 99 h 279"/>
                    <a:gd name="T72" fmla="*/ 14 w 172"/>
                    <a:gd name="T73" fmla="*/ 111 h 279"/>
                    <a:gd name="T74" fmla="*/ 26 w 172"/>
                    <a:gd name="T75" fmla="*/ 104 h 279"/>
                    <a:gd name="T76" fmla="*/ 47 w 172"/>
                    <a:gd name="T77" fmla="*/ 127 h 279"/>
                    <a:gd name="T78" fmla="*/ 42 w 172"/>
                    <a:gd name="T79" fmla="*/ 195 h 279"/>
                    <a:gd name="T80" fmla="*/ 29 w 172"/>
                    <a:gd name="T81" fmla="*/ 218 h 279"/>
                    <a:gd name="T82" fmla="*/ 25 w 172"/>
                    <a:gd name="T83" fmla="*/ 237 h 279"/>
                    <a:gd name="T84" fmla="*/ 42 w 172"/>
                    <a:gd name="T85" fmla="*/ 237 h 279"/>
                    <a:gd name="T86" fmla="*/ 50 w 172"/>
                    <a:gd name="T87" fmla="*/ 238 h 279"/>
                    <a:gd name="T88" fmla="*/ 55 w 172"/>
                    <a:gd name="T89" fmla="*/ 242 h 279"/>
                    <a:gd name="T90" fmla="*/ 65 w 172"/>
                    <a:gd name="T91" fmla="*/ 246 h 279"/>
                    <a:gd name="T92" fmla="*/ 85 w 172"/>
                    <a:gd name="T93" fmla="*/ 254 h 279"/>
                    <a:gd name="T94" fmla="*/ 95 w 172"/>
                    <a:gd name="T95" fmla="*/ 258 h 279"/>
                    <a:gd name="T96" fmla="*/ 103 w 172"/>
                    <a:gd name="T97" fmla="*/ 271 h 279"/>
                    <a:gd name="T98" fmla="*/ 123 w 172"/>
                    <a:gd name="T99" fmla="*/ 277 h 279"/>
                    <a:gd name="T100" fmla="*/ 135 w 172"/>
                    <a:gd name="T101" fmla="*/ 269 h 279"/>
                    <a:gd name="T102" fmla="*/ 143 w 172"/>
                    <a:gd name="T103" fmla="*/ 26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279">
                      <a:moveTo>
                        <a:pt x="143" y="261"/>
                      </a:moveTo>
                      <a:cubicBezTo>
                        <a:pt x="143" y="259"/>
                        <a:pt x="142" y="257"/>
                        <a:pt x="142" y="255"/>
                      </a:cubicBezTo>
                      <a:cubicBezTo>
                        <a:pt x="143" y="252"/>
                        <a:pt x="146" y="251"/>
                        <a:pt x="147" y="248"/>
                      </a:cubicBezTo>
                      <a:cubicBezTo>
                        <a:pt x="147" y="245"/>
                        <a:pt x="145" y="244"/>
                        <a:pt x="143" y="243"/>
                      </a:cubicBezTo>
                      <a:cubicBezTo>
                        <a:pt x="140" y="241"/>
                        <a:pt x="140" y="241"/>
                        <a:pt x="141" y="237"/>
                      </a:cubicBezTo>
                      <a:cubicBezTo>
                        <a:pt x="141" y="235"/>
                        <a:pt x="140" y="232"/>
                        <a:pt x="142" y="230"/>
                      </a:cubicBezTo>
                      <a:cubicBezTo>
                        <a:pt x="143" y="228"/>
                        <a:pt x="149" y="227"/>
                        <a:pt x="145" y="224"/>
                      </a:cubicBezTo>
                      <a:cubicBezTo>
                        <a:pt x="143" y="222"/>
                        <a:pt x="140" y="225"/>
                        <a:pt x="140" y="220"/>
                      </a:cubicBezTo>
                      <a:cubicBezTo>
                        <a:pt x="142" y="220"/>
                        <a:pt x="143" y="219"/>
                        <a:pt x="143" y="217"/>
                      </a:cubicBezTo>
                      <a:cubicBezTo>
                        <a:pt x="143" y="214"/>
                        <a:pt x="142" y="215"/>
                        <a:pt x="140" y="213"/>
                      </a:cubicBezTo>
                      <a:cubicBezTo>
                        <a:pt x="137" y="211"/>
                        <a:pt x="135" y="208"/>
                        <a:pt x="134" y="204"/>
                      </a:cubicBezTo>
                      <a:cubicBezTo>
                        <a:pt x="133" y="202"/>
                        <a:pt x="133" y="200"/>
                        <a:pt x="133" y="199"/>
                      </a:cubicBezTo>
                      <a:cubicBezTo>
                        <a:pt x="132" y="196"/>
                        <a:pt x="130" y="196"/>
                        <a:pt x="129" y="194"/>
                      </a:cubicBezTo>
                      <a:cubicBezTo>
                        <a:pt x="127" y="191"/>
                        <a:pt x="126" y="186"/>
                        <a:pt x="129" y="185"/>
                      </a:cubicBezTo>
                      <a:cubicBezTo>
                        <a:pt x="129" y="181"/>
                        <a:pt x="134" y="177"/>
                        <a:pt x="135" y="174"/>
                      </a:cubicBezTo>
                      <a:cubicBezTo>
                        <a:pt x="136" y="171"/>
                        <a:pt x="134" y="166"/>
                        <a:pt x="136" y="162"/>
                      </a:cubicBezTo>
                      <a:cubicBezTo>
                        <a:pt x="137" y="161"/>
                        <a:pt x="139" y="161"/>
                        <a:pt x="141" y="160"/>
                      </a:cubicBezTo>
                      <a:cubicBezTo>
                        <a:pt x="144" y="158"/>
                        <a:pt x="145" y="156"/>
                        <a:pt x="147" y="153"/>
                      </a:cubicBezTo>
                      <a:cubicBezTo>
                        <a:pt x="149" y="149"/>
                        <a:pt x="151" y="144"/>
                        <a:pt x="150" y="140"/>
                      </a:cubicBezTo>
                      <a:cubicBezTo>
                        <a:pt x="149" y="136"/>
                        <a:pt x="142" y="135"/>
                        <a:pt x="145" y="131"/>
                      </a:cubicBezTo>
                      <a:cubicBezTo>
                        <a:pt x="145" y="130"/>
                        <a:pt x="147" y="130"/>
                        <a:pt x="148" y="130"/>
                      </a:cubicBezTo>
                      <a:cubicBezTo>
                        <a:pt x="148" y="129"/>
                        <a:pt x="148" y="128"/>
                        <a:pt x="148" y="127"/>
                      </a:cubicBezTo>
                      <a:cubicBezTo>
                        <a:pt x="149" y="126"/>
                        <a:pt x="149" y="125"/>
                        <a:pt x="149" y="125"/>
                      </a:cubicBezTo>
                      <a:cubicBezTo>
                        <a:pt x="150" y="124"/>
                        <a:pt x="151" y="124"/>
                        <a:pt x="151" y="123"/>
                      </a:cubicBezTo>
                      <a:cubicBezTo>
                        <a:pt x="152" y="118"/>
                        <a:pt x="144" y="118"/>
                        <a:pt x="143" y="115"/>
                      </a:cubicBezTo>
                      <a:cubicBezTo>
                        <a:pt x="141" y="111"/>
                        <a:pt x="145" y="108"/>
                        <a:pt x="149" y="108"/>
                      </a:cubicBezTo>
                      <a:cubicBezTo>
                        <a:pt x="152" y="108"/>
                        <a:pt x="154" y="110"/>
                        <a:pt x="157" y="110"/>
                      </a:cubicBezTo>
                      <a:cubicBezTo>
                        <a:pt x="158" y="107"/>
                        <a:pt x="157" y="105"/>
                        <a:pt x="157" y="102"/>
                      </a:cubicBezTo>
                      <a:cubicBezTo>
                        <a:pt x="156" y="99"/>
                        <a:pt x="156" y="99"/>
                        <a:pt x="155" y="97"/>
                      </a:cubicBezTo>
                      <a:cubicBezTo>
                        <a:pt x="154" y="94"/>
                        <a:pt x="154" y="93"/>
                        <a:pt x="154" y="90"/>
                      </a:cubicBezTo>
                      <a:cubicBezTo>
                        <a:pt x="154" y="83"/>
                        <a:pt x="150" y="78"/>
                        <a:pt x="154" y="70"/>
                      </a:cubicBezTo>
                      <a:cubicBezTo>
                        <a:pt x="156" y="67"/>
                        <a:pt x="157" y="65"/>
                        <a:pt x="157" y="62"/>
                      </a:cubicBezTo>
                      <a:cubicBezTo>
                        <a:pt x="156" y="60"/>
                        <a:pt x="154" y="56"/>
                        <a:pt x="156" y="54"/>
                      </a:cubicBezTo>
                      <a:cubicBezTo>
                        <a:pt x="157" y="51"/>
                        <a:pt x="162" y="51"/>
                        <a:pt x="164" y="49"/>
                      </a:cubicBezTo>
                      <a:cubicBezTo>
                        <a:pt x="165" y="47"/>
                        <a:pt x="165" y="46"/>
                        <a:pt x="166" y="45"/>
                      </a:cubicBezTo>
                      <a:cubicBezTo>
                        <a:pt x="165" y="42"/>
                        <a:pt x="165" y="39"/>
                        <a:pt x="165" y="36"/>
                      </a:cubicBezTo>
                      <a:cubicBezTo>
                        <a:pt x="166" y="34"/>
                        <a:pt x="166" y="31"/>
                        <a:pt x="167" y="30"/>
                      </a:cubicBezTo>
                      <a:cubicBezTo>
                        <a:pt x="168" y="28"/>
                        <a:pt x="170" y="28"/>
                        <a:pt x="171" y="26"/>
                      </a:cubicBezTo>
                      <a:cubicBezTo>
                        <a:pt x="172" y="23"/>
                        <a:pt x="171" y="17"/>
                        <a:pt x="169" y="15"/>
                      </a:cubicBezTo>
                      <a:cubicBezTo>
                        <a:pt x="165" y="11"/>
                        <a:pt x="159" y="15"/>
                        <a:pt x="156" y="12"/>
                      </a:cubicBezTo>
                      <a:cubicBezTo>
                        <a:pt x="155" y="11"/>
                        <a:pt x="155" y="2"/>
                        <a:pt x="155" y="0"/>
                      </a:cubicBezTo>
                      <a:cubicBezTo>
                        <a:pt x="151" y="0"/>
                        <a:pt x="150" y="1"/>
                        <a:pt x="148" y="4"/>
                      </a:cubicBezTo>
                      <a:cubicBezTo>
                        <a:pt x="146" y="7"/>
                        <a:pt x="144" y="9"/>
                        <a:pt x="141" y="11"/>
                      </a:cubicBezTo>
                      <a:cubicBezTo>
                        <a:pt x="139" y="13"/>
                        <a:pt x="136" y="12"/>
                        <a:pt x="134" y="13"/>
                      </a:cubicBezTo>
                      <a:cubicBezTo>
                        <a:pt x="130" y="14"/>
                        <a:pt x="129" y="18"/>
                        <a:pt x="124" y="16"/>
                      </a:cubicBezTo>
                      <a:cubicBezTo>
                        <a:pt x="121" y="15"/>
                        <a:pt x="120" y="13"/>
                        <a:pt x="116" y="14"/>
                      </a:cubicBezTo>
                      <a:cubicBezTo>
                        <a:pt x="114" y="15"/>
                        <a:pt x="115" y="16"/>
                        <a:pt x="113" y="16"/>
                      </a:cubicBezTo>
                      <a:cubicBezTo>
                        <a:pt x="111" y="16"/>
                        <a:pt x="110" y="15"/>
                        <a:pt x="108" y="14"/>
                      </a:cubicBezTo>
                      <a:cubicBezTo>
                        <a:pt x="106" y="13"/>
                        <a:pt x="104" y="10"/>
                        <a:pt x="101" y="9"/>
                      </a:cubicBezTo>
                      <a:cubicBezTo>
                        <a:pt x="98" y="8"/>
                        <a:pt x="98" y="7"/>
                        <a:pt x="98" y="4"/>
                      </a:cubicBezTo>
                      <a:cubicBezTo>
                        <a:pt x="95" y="4"/>
                        <a:pt x="91" y="3"/>
                        <a:pt x="88" y="5"/>
                      </a:cubicBezTo>
                      <a:cubicBezTo>
                        <a:pt x="87" y="6"/>
                        <a:pt x="88" y="8"/>
                        <a:pt x="87" y="9"/>
                      </a:cubicBezTo>
                      <a:cubicBezTo>
                        <a:pt x="86" y="10"/>
                        <a:pt x="83" y="11"/>
                        <a:pt x="82" y="11"/>
                      </a:cubicBezTo>
                      <a:cubicBezTo>
                        <a:pt x="79" y="12"/>
                        <a:pt x="74" y="12"/>
                        <a:pt x="70" y="11"/>
                      </a:cubicBezTo>
                      <a:cubicBezTo>
                        <a:pt x="68" y="11"/>
                        <a:pt x="68" y="10"/>
                        <a:pt x="65" y="10"/>
                      </a:cubicBezTo>
                      <a:cubicBezTo>
                        <a:pt x="64" y="11"/>
                        <a:pt x="62" y="12"/>
                        <a:pt x="61" y="12"/>
                      </a:cubicBezTo>
                      <a:cubicBezTo>
                        <a:pt x="60" y="12"/>
                        <a:pt x="58" y="12"/>
                        <a:pt x="57" y="11"/>
                      </a:cubicBezTo>
                      <a:cubicBezTo>
                        <a:pt x="55" y="10"/>
                        <a:pt x="55" y="9"/>
                        <a:pt x="54" y="8"/>
                      </a:cubicBezTo>
                      <a:cubicBezTo>
                        <a:pt x="52" y="6"/>
                        <a:pt x="47" y="5"/>
                        <a:pt x="45" y="9"/>
                      </a:cubicBezTo>
                      <a:cubicBezTo>
                        <a:pt x="45" y="10"/>
                        <a:pt x="46" y="12"/>
                        <a:pt x="45" y="13"/>
                      </a:cubicBezTo>
                      <a:cubicBezTo>
                        <a:pt x="43" y="14"/>
                        <a:pt x="43" y="12"/>
                        <a:pt x="41" y="11"/>
                      </a:cubicBezTo>
                      <a:cubicBezTo>
                        <a:pt x="38" y="10"/>
                        <a:pt x="36" y="11"/>
                        <a:pt x="33" y="12"/>
                      </a:cubicBezTo>
                      <a:cubicBezTo>
                        <a:pt x="33" y="12"/>
                        <a:pt x="33" y="12"/>
                        <a:pt x="33" y="13"/>
                      </a:cubicBezTo>
                      <a:cubicBezTo>
                        <a:pt x="34" y="18"/>
                        <a:pt x="39" y="19"/>
                        <a:pt x="43" y="24"/>
                      </a:cubicBezTo>
                      <a:cubicBezTo>
                        <a:pt x="47" y="29"/>
                        <a:pt x="45" y="33"/>
                        <a:pt x="44" y="37"/>
                      </a:cubicBezTo>
                      <a:cubicBezTo>
                        <a:pt x="43" y="41"/>
                        <a:pt x="42" y="45"/>
                        <a:pt x="42" y="49"/>
                      </a:cubicBezTo>
                      <a:cubicBezTo>
                        <a:pt x="41" y="54"/>
                        <a:pt x="39" y="56"/>
                        <a:pt x="39" y="62"/>
                      </a:cubicBezTo>
                      <a:cubicBezTo>
                        <a:pt x="38" y="68"/>
                        <a:pt x="34" y="74"/>
                        <a:pt x="30" y="81"/>
                      </a:cubicBezTo>
                      <a:cubicBezTo>
                        <a:pt x="27" y="88"/>
                        <a:pt x="20" y="93"/>
                        <a:pt x="16" y="94"/>
                      </a:cubicBezTo>
                      <a:cubicBezTo>
                        <a:pt x="12" y="95"/>
                        <a:pt x="9" y="92"/>
                        <a:pt x="6" y="88"/>
                      </a:cubicBezTo>
                      <a:cubicBezTo>
                        <a:pt x="3" y="84"/>
                        <a:pt x="0" y="87"/>
                        <a:pt x="1" y="90"/>
                      </a:cubicBezTo>
                      <a:cubicBezTo>
                        <a:pt x="1" y="92"/>
                        <a:pt x="1" y="97"/>
                        <a:pt x="2" y="99"/>
                      </a:cubicBezTo>
                      <a:cubicBezTo>
                        <a:pt x="4" y="101"/>
                        <a:pt x="5" y="104"/>
                        <a:pt x="7" y="108"/>
                      </a:cubicBezTo>
                      <a:cubicBezTo>
                        <a:pt x="9" y="111"/>
                        <a:pt x="10" y="110"/>
                        <a:pt x="14" y="111"/>
                      </a:cubicBezTo>
                      <a:cubicBezTo>
                        <a:pt x="18" y="111"/>
                        <a:pt x="20" y="111"/>
                        <a:pt x="22" y="109"/>
                      </a:cubicBezTo>
                      <a:cubicBezTo>
                        <a:pt x="25" y="107"/>
                        <a:pt x="24" y="104"/>
                        <a:pt x="26" y="104"/>
                      </a:cubicBezTo>
                      <a:cubicBezTo>
                        <a:pt x="31" y="103"/>
                        <a:pt x="33" y="105"/>
                        <a:pt x="37" y="108"/>
                      </a:cubicBezTo>
                      <a:cubicBezTo>
                        <a:pt x="42" y="111"/>
                        <a:pt x="45" y="118"/>
                        <a:pt x="47" y="127"/>
                      </a:cubicBezTo>
                      <a:cubicBezTo>
                        <a:pt x="50" y="135"/>
                        <a:pt x="49" y="144"/>
                        <a:pt x="49" y="155"/>
                      </a:cubicBezTo>
                      <a:cubicBezTo>
                        <a:pt x="50" y="167"/>
                        <a:pt x="43" y="190"/>
                        <a:pt x="42" y="195"/>
                      </a:cubicBezTo>
                      <a:cubicBezTo>
                        <a:pt x="41" y="200"/>
                        <a:pt x="38" y="205"/>
                        <a:pt x="33" y="208"/>
                      </a:cubicBezTo>
                      <a:cubicBezTo>
                        <a:pt x="28" y="212"/>
                        <a:pt x="30" y="214"/>
                        <a:pt x="29" y="218"/>
                      </a:cubicBezTo>
                      <a:cubicBezTo>
                        <a:pt x="28" y="222"/>
                        <a:pt x="29" y="223"/>
                        <a:pt x="28" y="227"/>
                      </a:cubicBezTo>
                      <a:cubicBezTo>
                        <a:pt x="28" y="231"/>
                        <a:pt x="26" y="233"/>
                        <a:pt x="25" y="237"/>
                      </a:cubicBezTo>
                      <a:cubicBezTo>
                        <a:pt x="28" y="237"/>
                        <a:pt x="32" y="238"/>
                        <a:pt x="35" y="238"/>
                      </a:cubicBezTo>
                      <a:cubicBezTo>
                        <a:pt x="37" y="238"/>
                        <a:pt x="40" y="238"/>
                        <a:pt x="42" y="237"/>
                      </a:cubicBezTo>
                      <a:cubicBezTo>
                        <a:pt x="45" y="237"/>
                        <a:pt x="45" y="235"/>
                        <a:pt x="48" y="233"/>
                      </a:cubicBezTo>
                      <a:cubicBezTo>
                        <a:pt x="50" y="235"/>
                        <a:pt x="50" y="236"/>
                        <a:pt x="50" y="238"/>
                      </a:cubicBezTo>
                      <a:cubicBezTo>
                        <a:pt x="51" y="239"/>
                        <a:pt x="50" y="241"/>
                        <a:pt x="51" y="241"/>
                      </a:cubicBezTo>
                      <a:cubicBezTo>
                        <a:pt x="52" y="242"/>
                        <a:pt x="54" y="242"/>
                        <a:pt x="55" y="242"/>
                      </a:cubicBezTo>
                      <a:cubicBezTo>
                        <a:pt x="57" y="243"/>
                        <a:pt x="57" y="245"/>
                        <a:pt x="59" y="246"/>
                      </a:cubicBezTo>
                      <a:cubicBezTo>
                        <a:pt x="61" y="247"/>
                        <a:pt x="64" y="248"/>
                        <a:pt x="65" y="246"/>
                      </a:cubicBezTo>
                      <a:cubicBezTo>
                        <a:pt x="69" y="254"/>
                        <a:pt x="77" y="250"/>
                        <a:pt x="84" y="251"/>
                      </a:cubicBezTo>
                      <a:cubicBezTo>
                        <a:pt x="85" y="252"/>
                        <a:pt x="85" y="253"/>
                        <a:pt x="85" y="254"/>
                      </a:cubicBezTo>
                      <a:cubicBezTo>
                        <a:pt x="87" y="254"/>
                        <a:pt x="88" y="254"/>
                        <a:pt x="89" y="255"/>
                      </a:cubicBezTo>
                      <a:cubicBezTo>
                        <a:pt x="92" y="256"/>
                        <a:pt x="92" y="257"/>
                        <a:pt x="95" y="258"/>
                      </a:cubicBezTo>
                      <a:cubicBezTo>
                        <a:pt x="99" y="259"/>
                        <a:pt x="101" y="262"/>
                        <a:pt x="102" y="266"/>
                      </a:cubicBezTo>
                      <a:cubicBezTo>
                        <a:pt x="103" y="268"/>
                        <a:pt x="102" y="270"/>
                        <a:pt x="103" y="271"/>
                      </a:cubicBezTo>
                      <a:cubicBezTo>
                        <a:pt x="104" y="273"/>
                        <a:pt x="107" y="273"/>
                        <a:pt x="109" y="273"/>
                      </a:cubicBezTo>
                      <a:cubicBezTo>
                        <a:pt x="114" y="275"/>
                        <a:pt x="117" y="279"/>
                        <a:pt x="123" y="277"/>
                      </a:cubicBezTo>
                      <a:cubicBezTo>
                        <a:pt x="125" y="276"/>
                        <a:pt x="126" y="274"/>
                        <a:pt x="128" y="273"/>
                      </a:cubicBezTo>
                      <a:cubicBezTo>
                        <a:pt x="132" y="272"/>
                        <a:pt x="133" y="273"/>
                        <a:pt x="135" y="269"/>
                      </a:cubicBezTo>
                      <a:cubicBezTo>
                        <a:pt x="138" y="265"/>
                        <a:pt x="139" y="264"/>
                        <a:pt x="143" y="263"/>
                      </a:cubicBezTo>
                      <a:cubicBezTo>
                        <a:pt x="143" y="263"/>
                        <a:pt x="143" y="262"/>
                        <a:pt x="143" y="261"/>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0" name="Freeform 11">
                  <a:extLst>
                    <a:ext uri="{FF2B5EF4-FFF2-40B4-BE49-F238E27FC236}">
                      <a16:creationId xmlns:a16="http://schemas.microsoft.com/office/drawing/2014/main" id="{94FB9D00-AD5F-42DA-B7E5-6C532E167985}"/>
                    </a:ext>
                  </a:extLst>
                </p:cNvPr>
                <p:cNvSpPr>
                  <a:spLocks/>
                </p:cNvSpPr>
                <p:nvPr/>
              </p:nvSpPr>
              <p:spPr bwMode="auto">
                <a:xfrm>
                  <a:off x="6302375" y="5237163"/>
                  <a:ext cx="719138" cy="1071563"/>
                </a:xfrm>
                <a:custGeom>
                  <a:avLst/>
                  <a:gdLst>
                    <a:gd name="T0" fmla="*/ 176 w 192"/>
                    <a:gd name="T1" fmla="*/ 138 h 286"/>
                    <a:gd name="T2" fmla="*/ 174 w 192"/>
                    <a:gd name="T3" fmla="*/ 95 h 286"/>
                    <a:gd name="T4" fmla="*/ 168 w 192"/>
                    <a:gd name="T5" fmla="*/ 73 h 286"/>
                    <a:gd name="T6" fmla="*/ 158 w 192"/>
                    <a:gd name="T7" fmla="*/ 52 h 286"/>
                    <a:gd name="T8" fmla="*/ 153 w 192"/>
                    <a:gd name="T9" fmla="*/ 37 h 286"/>
                    <a:gd name="T10" fmla="*/ 137 w 192"/>
                    <a:gd name="T11" fmla="*/ 0 h 286"/>
                    <a:gd name="T12" fmla="*/ 124 w 192"/>
                    <a:gd name="T13" fmla="*/ 4 h 286"/>
                    <a:gd name="T14" fmla="*/ 111 w 192"/>
                    <a:gd name="T15" fmla="*/ 10 h 286"/>
                    <a:gd name="T16" fmla="*/ 89 w 192"/>
                    <a:gd name="T17" fmla="*/ 12 h 286"/>
                    <a:gd name="T18" fmla="*/ 77 w 192"/>
                    <a:gd name="T19" fmla="*/ 16 h 286"/>
                    <a:gd name="T20" fmla="*/ 63 w 192"/>
                    <a:gd name="T21" fmla="*/ 23 h 286"/>
                    <a:gd name="T22" fmla="*/ 54 w 192"/>
                    <a:gd name="T23" fmla="*/ 33 h 286"/>
                    <a:gd name="T24" fmla="*/ 40 w 192"/>
                    <a:gd name="T25" fmla="*/ 32 h 286"/>
                    <a:gd name="T26" fmla="*/ 30 w 192"/>
                    <a:gd name="T27" fmla="*/ 41 h 286"/>
                    <a:gd name="T28" fmla="*/ 28 w 192"/>
                    <a:gd name="T29" fmla="*/ 57 h 286"/>
                    <a:gd name="T30" fmla="*/ 29 w 192"/>
                    <a:gd name="T31" fmla="*/ 84 h 286"/>
                    <a:gd name="T32" fmla="*/ 31 w 192"/>
                    <a:gd name="T33" fmla="*/ 97 h 286"/>
                    <a:gd name="T34" fmla="*/ 17 w 192"/>
                    <a:gd name="T35" fmla="*/ 102 h 286"/>
                    <a:gd name="T36" fmla="*/ 23 w 192"/>
                    <a:gd name="T37" fmla="*/ 112 h 286"/>
                    <a:gd name="T38" fmla="*/ 22 w 192"/>
                    <a:gd name="T39" fmla="*/ 117 h 286"/>
                    <a:gd name="T40" fmla="*/ 24 w 192"/>
                    <a:gd name="T41" fmla="*/ 127 h 286"/>
                    <a:gd name="T42" fmla="*/ 15 w 192"/>
                    <a:gd name="T43" fmla="*/ 147 h 286"/>
                    <a:gd name="T44" fmla="*/ 9 w 192"/>
                    <a:gd name="T45" fmla="*/ 161 h 286"/>
                    <a:gd name="T46" fmla="*/ 3 w 192"/>
                    <a:gd name="T47" fmla="*/ 181 h 286"/>
                    <a:gd name="T48" fmla="*/ 8 w 192"/>
                    <a:gd name="T49" fmla="*/ 191 h 286"/>
                    <a:gd name="T50" fmla="*/ 17 w 192"/>
                    <a:gd name="T51" fmla="*/ 204 h 286"/>
                    <a:gd name="T52" fmla="*/ 19 w 192"/>
                    <a:gd name="T53" fmla="*/ 211 h 286"/>
                    <a:gd name="T54" fmla="*/ 15 w 192"/>
                    <a:gd name="T55" fmla="*/ 224 h 286"/>
                    <a:gd name="T56" fmla="*/ 21 w 192"/>
                    <a:gd name="T57" fmla="*/ 235 h 286"/>
                    <a:gd name="T58" fmla="*/ 17 w 192"/>
                    <a:gd name="T59" fmla="*/ 248 h 286"/>
                    <a:gd name="T60" fmla="*/ 19 w 192"/>
                    <a:gd name="T61" fmla="*/ 250 h 286"/>
                    <a:gd name="T62" fmla="*/ 30 w 192"/>
                    <a:gd name="T63" fmla="*/ 256 h 286"/>
                    <a:gd name="T64" fmla="*/ 47 w 192"/>
                    <a:gd name="T65" fmla="*/ 262 h 286"/>
                    <a:gd name="T66" fmla="*/ 57 w 192"/>
                    <a:gd name="T67" fmla="*/ 264 h 286"/>
                    <a:gd name="T68" fmla="*/ 62 w 192"/>
                    <a:gd name="T69" fmla="*/ 274 h 286"/>
                    <a:gd name="T70" fmla="*/ 72 w 192"/>
                    <a:gd name="T71" fmla="*/ 282 h 286"/>
                    <a:gd name="T72" fmla="*/ 86 w 192"/>
                    <a:gd name="T73" fmla="*/ 276 h 286"/>
                    <a:gd name="T74" fmla="*/ 101 w 192"/>
                    <a:gd name="T75" fmla="*/ 280 h 286"/>
                    <a:gd name="T76" fmla="*/ 110 w 192"/>
                    <a:gd name="T77" fmla="*/ 258 h 286"/>
                    <a:gd name="T78" fmla="*/ 128 w 192"/>
                    <a:gd name="T79" fmla="*/ 248 h 286"/>
                    <a:gd name="T80" fmla="*/ 136 w 192"/>
                    <a:gd name="T81" fmla="*/ 249 h 286"/>
                    <a:gd name="T82" fmla="*/ 139 w 192"/>
                    <a:gd name="T83" fmla="*/ 248 h 286"/>
                    <a:gd name="T84" fmla="*/ 139 w 192"/>
                    <a:gd name="T85" fmla="*/ 248 h 286"/>
                    <a:gd name="T86" fmla="*/ 144 w 192"/>
                    <a:gd name="T87" fmla="*/ 246 h 286"/>
                    <a:gd name="T88" fmla="*/ 148 w 192"/>
                    <a:gd name="T89" fmla="*/ 240 h 286"/>
                    <a:gd name="T90" fmla="*/ 155 w 192"/>
                    <a:gd name="T91" fmla="*/ 234 h 286"/>
                    <a:gd name="T92" fmla="*/ 164 w 192"/>
                    <a:gd name="T93" fmla="*/ 229 h 286"/>
                    <a:gd name="T94" fmla="*/ 159 w 192"/>
                    <a:gd name="T95" fmla="*/ 220 h 286"/>
                    <a:gd name="T96" fmla="*/ 166 w 192"/>
                    <a:gd name="T97" fmla="*/ 215 h 286"/>
                    <a:gd name="T98" fmla="*/ 163 w 192"/>
                    <a:gd name="T99" fmla="*/ 210 h 286"/>
                    <a:gd name="T100" fmla="*/ 167 w 192"/>
                    <a:gd name="T101" fmla="*/ 205 h 286"/>
                    <a:gd name="T102" fmla="*/ 166 w 192"/>
                    <a:gd name="T103" fmla="*/ 201 h 286"/>
                    <a:gd name="T104" fmla="*/ 170 w 192"/>
                    <a:gd name="T105" fmla="*/ 191 h 286"/>
                    <a:gd name="T106" fmla="*/ 173 w 192"/>
                    <a:gd name="T107" fmla="*/ 184 h 286"/>
                    <a:gd name="T108" fmla="*/ 173 w 192"/>
                    <a:gd name="T109" fmla="*/ 175 h 286"/>
                    <a:gd name="T110" fmla="*/ 184 w 192"/>
                    <a:gd name="T111" fmla="*/ 170 h 286"/>
                    <a:gd name="T112" fmla="*/ 179 w 192"/>
                    <a:gd name="T113" fmla="*/ 163 h 286"/>
                    <a:gd name="T114" fmla="*/ 181 w 192"/>
                    <a:gd name="T115" fmla="*/ 14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286">
                      <a:moveTo>
                        <a:pt x="181" y="141"/>
                      </a:moveTo>
                      <a:cubicBezTo>
                        <a:pt x="182" y="133"/>
                        <a:pt x="179" y="135"/>
                        <a:pt x="176" y="138"/>
                      </a:cubicBezTo>
                      <a:cubicBezTo>
                        <a:pt x="173" y="142"/>
                        <a:pt x="172" y="136"/>
                        <a:pt x="175" y="125"/>
                      </a:cubicBezTo>
                      <a:cubicBezTo>
                        <a:pt x="177" y="114"/>
                        <a:pt x="176" y="99"/>
                        <a:pt x="174" y="95"/>
                      </a:cubicBezTo>
                      <a:cubicBezTo>
                        <a:pt x="173" y="92"/>
                        <a:pt x="169" y="89"/>
                        <a:pt x="171" y="84"/>
                      </a:cubicBezTo>
                      <a:cubicBezTo>
                        <a:pt x="173" y="79"/>
                        <a:pt x="170" y="73"/>
                        <a:pt x="168" y="73"/>
                      </a:cubicBezTo>
                      <a:cubicBezTo>
                        <a:pt x="166" y="72"/>
                        <a:pt x="165" y="69"/>
                        <a:pt x="161" y="66"/>
                      </a:cubicBezTo>
                      <a:cubicBezTo>
                        <a:pt x="156" y="63"/>
                        <a:pt x="152" y="54"/>
                        <a:pt x="158" y="52"/>
                      </a:cubicBezTo>
                      <a:cubicBezTo>
                        <a:pt x="163" y="49"/>
                        <a:pt x="160" y="45"/>
                        <a:pt x="156" y="44"/>
                      </a:cubicBezTo>
                      <a:cubicBezTo>
                        <a:pt x="152" y="42"/>
                        <a:pt x="149" y="40"/>
                        <a:pt x="153" y="37"/>
                      </a:cubicBezTo>
                      <a:cubicBezTo>
                        <a:pt x="157" y="33"/>
                        <a:pt x="155" y="30"/>
                        <a:pt x="152" y="23"/>
                      </a:cubicBezTo>
                      <a:cubicBezTo>
                        <a:pt x="150" y="19"/>
                        <a:pt x="143" y="9"/>
                        <a:pt x="137" y="0"/>
                      </a:cubicBezTo>
                      <a:cubicBezTo>
                        <a:pt x="137" y="0"/>
                        <a:pt x="136" y="1"/>
                        <a:pt x="136" y="1"/>
                      </a:cubicBezTo>
                      <a:cubicBezTo>
                        <a:pt x="133" y="1"/>
                        <a:pt x="126" y="1"/>
                        <a:pt x="124" y="4"/>
                      </a:cubicBezTo>
                      <a:cubicBezTo>
                        <a:pt x="122" y="7"/>
                        <a:pt x="124" y="11"/>
                        <a:pt x="119" y="12"/>
                      </a:cubicBezTo>
                      <a:cubicBezTo>
                        <a:pt x="115" y="13"/>
                        <a:pt x="114" y="11"/>
                        <a:pt x="111" y="10"/>
                      </a:cubicBezTo>
                      <a:cubicBezTo>
                        <a:pt x="103" y="7"/>
                        <a:pt x="101" y="20"/>
                        <a:pt x="93" y="14"/>
                      </a:cubicBezTo>
                      <a:cubicBezTo>
                        <a:pt x="92" y="13"/>
                        <a:pt x="92" y="12"/>
                        <a:pt x="89" y="12"/>
                      </a:cubicBezTo>
                      <a:cubicBezTo>
                        <a:pt x="88" y="12"/>
                        <a:pt x="87" y="12"/>
                        <a:pt x="86" y="13"/>
                      </a:cubicBezTo>
                      <a:cubicBezTo>
                        <a:pt x="83" y="14"/>
                        <a:pt x="80" y="15"/>
                        <a:pt x="77" y="16"/>
                      </a:cubicBezTo>
                      <a:cubicBezTo>
                        <a:pt x="75" y="17"/>
                        <a:pt x="73" y="19"/>
                        <a:pt x="70" y="20"/>
                      </a:cubicBezTo>
                      <a:cubicBezTo>
                        <a:pt x="68" y="21"/>
                        <a:pt x="65" y="21"/>
                        <a:pt x="63" y="23"/>
                      </a:cubicBezTo>
                      <a:cubicBezTo>
                        <a:pt x="60" y="25"/>
                        <a:pt x="61" y="26"/>
                        <a:pt x="59" y="29"/>
                      </a:cubicBezTo>
                      <a:cubicBezTo>
                        <a:pt x="58" y="31"/>
                        <a:pt x="56" y="32"/>
                        <a:pt x="54" y="33"/>
                      </a:cubicBezTo>
                      <a:cubicBezTo>
                        <a:pt x="51" y="35"/>
                        <a:pt x="46" y="38"/>
                        <a:pt x="42" y="35"/>
                      </a:cubicBezTo>
                      <a:cubicBezTo>
                        <a:pt x="41" y="34"/>
                        <a:pt x="41" y="33"/>
                        <a:pt x="40" y="32"/>
                      </a:cubicBezTo>
                      <a:cubicBezTo>
                        <a:pt x="39" y="33"/>
                        <a:pt x="39" y="34"/>
                        <a:pt x="38" y="36"/>
                      </a:cubicBezTo>
                      <a:cubicBezTo>
                        <a:pt x="36" y="38"/>
                        <a:pt x="31" y="38"/>
                        <a:pt x="30" y="41"/>
                      </a:cubicBezTo>
                      <a:cubicBezTo>
                        <a:pt x="28" y="43"/>
                        <a:pt x="30" y="47"/>
                        <a:pt x="31" y="49"/>
                      </a:cubicBezTo>
                      <a:cubicBezTo>
                        <a:pt x="31" y="52"/>
                        <a:pt x="30" y="54"/>
                        <a:pt x="28" y="57"/>
                      </a:cubicBezTo>
                      <a:cubicBezTo>
                        <a:pt x="24" y="65"/>
                        <a:pt x="28" y="70"/>
                        <a:pt x="28" y="77"/>
                      </a:cubicBezTo>
                      <a:cubicBezTo>
                        <a:pt x="28" y="80"/>
                        <a:pt x="28" y="81"/>
                        <a:pt x="29" y="84"/>
                      </a:cubicBezTo>
                      <a:cubicBezTo>
                        <a:pt x="30" y="86"/>
                        <a:pt x="30" y="86"/>
                        <a:pt x="31" y="89"/>
                      </a:cubicBezTo>
                      <a:cubicBezTo>
                        <a:pt x="31" y="92"/>
                        <a:pt x="32" y="94"/>
                        <a:pt x="31" y="97"/>
                      </a:cubicBezTo>
                      <a:cubicBezTo>
                        <a:pt x="28" y="97"/>
                        <a:pt x="26" y="95"/>
                        <a:pt x="23" y="95"/>
                      </a:cubicBezTo>
                      <a:cubicBezTo>
                        <a:pt x="19" y="95"/>
                        <a:pt x="15" y="98"/>
                        <a:pt x="17" y="102"/>
                      </a:cubicBezTo>
                      <a:cubicBezTo>
                        <a:pt x="18" y="105"/>
                        <a:pt x="26" y="105"/>
                        <a:pt x="25" y="110"/>
                      </a:cubicBezTo>
                      <a:cubicBezTo>
                        <a:pt x="25" y="111"/>
                        <a:pt x="24" y="111"/>
                        <a:pt x="23" y="112"/>
                      </a:cubicBezTo>
                      <a:cubicBezTo>
                        <a:pt x="23" y="112"/>
                        <a:pt x="23" y="113"/>
                        <a:pt x="22" y="114"/>
                      </a:cubicBezTo>
                      <a:cubicBezTo>
                        <a:pt x="22" y="115"/>
                        <a:pt x="22" y="116"/>
                        <a:pt x="22" y="117"/>
                      </a:cubicBezTo>
                      <a:cubicBezTo>
                        <a:pt x="21" y="117"/>
                        <a:pt x="19" y="117"/>
                        <a:pt x="19" y="118"/>
                      </a:cubicBezTo>
                      <a:cubicBezTo>
                        <a:pt x="16" y="122"/>
                        <a:pt x="23" y="123"/>
                        <a:pt x="24" y="127"/>
                      </a:cubicBezTo>
                      <a:cubicBezTo>
                        <a:pt x="25" y="131"/>
                        <a:pt x="23" y="136"/>
                        <a:pt x="21" y="140"/>
                      </a:cubicBezTo>
                      <a:cubicBezTo>
                        <a:pt x="19" y="143"/>
                        <a:pt x="18" y="145"/>
                        <a:pt x="15" y="147"/>
                      </a:cubicBezTo>
                      <a:cubicBezTo>
                        <a:pt x="13" y="148"/>
                        <a:pt x="11" y="148"/>
                        <a:pt x="10" y="149"/>
                      </a:cubicBezTo>
                      <a:cubicBezTo>
                        <a:pt x="8" y="153"/>
                        <a:pt x="10" y="158"/>
                        <a:pt x="9" y="161"/>
                      </a:cubicBezTo>
                      <a:cubicBezTo>
                        <a:pt x="8" y="164"/>
                        <a:pt x="3" y="168"/>
                        <a:pt x="3" y="172"/>
                      </a:cubicBezTo>
                      <a:cubicBezTo>
                        <a:pt x="0" y="173"/>
                        <a:pt x="1" y="178"/>
                        <a:pt x="3" y="181"/>
                      </a:cubicBezTo>
                      <a:cubicBezTo>
                        <a:pt x="4" y="183"/>
                        <a:pt x="6" y="183"/>
                        <a:pt x="7" y="186"/>
                      </a:cubicBezTo>
                      <a:cubicBezTo>
                        <a:pt x="7" y="187"/>
                        <a:pt x="7" y="189"/>
                        <a:pt x="8" y="191"/>
                      </a:cubicBezTo>
                      <a:cubicBezTo>
                        <a:pt x="9" y="195"/>
                        <a:pt x="11" y="198"/>
                        <a:pt x="14" y="200"/>
                      </a:cubicBezTo>
                      <a:cubicBezTo>
                        <a:pt x="16" y="202"/>
                        <a:pt x="17" y="201"/>
                        <a:pt x="17" y="204"/>
                      </a:cubicBezTo>
                      <a:cubicBezTo>
                        <a:pt x="17" y="206"/>
                        <a:pt x="16" y="207"/>
                        <a:pt x="14" y="207"/>
                      </a:cubicBezTo>
                      <a:cubicBezTo>
                        <a:pt x="14" y="212"/>
                        <a:pt x="17" y="209"/>
                        <a:pt x="19" y="211"/>
                      </a:cubicBezTo>
                      <a:cubicBezTo>
                        <a:pt x="23" y="214"/>
                        <a:pt x="17" y="215"/>
                        <a:pt x="16" y="217"/>
                      </a:cubicBezTo>
                      <a:cubicBezTo>
                        <a:pt x="14" y="219"/>
                        <a:pt x="15" y="222"/>
                        <a:pt x="15" y="224"/>
                      </a:cubicBezTo>
                      <a:cubicBezTo>
                        <a:pt x="14" y="228"/>
                        <a:pt x="14" y="228"/>
                        <a:pt x="17" y="230"/>
                      </a:cubicBezTo>
                      <a:cubicBezTo>
                        <a:pt x="19" y="231"/>
                        <a:pt x="21" y="232"/>
                        <a:pt x="21" y="235"/>
                      </a:cubicBezTo>
                      <a:cubicBezTo>
                        <a:pt x="20" y="238"/>
                        <a:pt x="17" y="239"/>
                        <a:pt x="16" y="242"/>
                      </a:cubicBezTo>
                      <a:cubicBezTo>
                        <a:pt x="16" y="244"/>
                        <a:pt x="17" y="246"/>
                        <a:pt x="17" y="248"/>
                      </a:cubicBezTo>
                      <a:cubicBezTo>
                        <a:pt x="17" y="249"/>
                        <a:pt x="17" y="250"/>
                        <a:pt x="17" y="250"/>
                      </a:cubicBezTo>
                      <a:cubicBezTo>
                        <a:pt x="18" y="250"/>
                        <a:pt x="18" y="250"/>
                        <a:pt x="19" y="250"/>
                      </a:cubicBezTo>
                      <a:cubicBezTo>
                        <a:pt x="21" y="250"/>
                        <a:pt x="23" y="250"/>
                        <a:pt x="25" y="251"/>
                      </a:cubicBezTo>
                      <a:cubicBezTo>
                        <a:pt x="27" y="252"/>
                        <a:pt x="27" y="255"/>
                        <a:pt x="30" y="256"/>
                      </a:cubicBezTo>
                      <a:cubicBezTo>
                        <a:pt x="34" y="258"/>
                        <a:pt x="40" y="256"/>
                        <a:pt x="45" y="259"/>
                      </a:cubicBezTo>
                      <a:cubicBezTo>
                        <a:pt x="46" y="260"/>
                        <a:pt x="45" y="262"/>
                        <a:pt x="47" y="262"/>
                      </a:cubicBezTo>
                      <a:cubicBezTo>
                        <a:pt x="48" y="263"/>
                        <a:pt x="49" y="262"/>
                        <a:pt x="50" y="263"/>
                      </a:cubicBezTo>
                      <a:cubicBezTo>
                        <a:pt x="52" y="263"/>
                        <a:pt x="55" y="263"/>
                        <a:pt x="57" y="264"/>
                      </a:cubicBezTo>
                      <a:cubicBezTo>
                        <a:pt x="61" y="264"/>
                        <a:pt x="67" y="263"/>
                        <a:pt x="66" y="270"/>
                      </a:cubicBezTo>
                      <a:cubicBezTo>
                        <a:pt x="65" y="271"/>
                        <a:pt x="63" y="272"/>
                        <a:pt x="62" y="274"/>
                      </a:cubicBezTo>
                      <a:cubicBezTo>
                        <a:pt x="62" y="276"/>
                        <a:pt x="65" y="278"/>
                        <a:pt x="66" y="279"/>
                      </a:cubicBezTo>
                      <a:cubicBezTo>
                        <a:pt x="68" y="280"/>
                        <a:pt x="70" y="281"/>
                        <a:pt x="72" y="282"/>
                      </a:cubicBezTo>
                      <a:cubicBezTo>
                        <a:pt x="73" y="283"/>
                        <a:pt x="75" y="285"/>
                        <a:pt x="77" y="285"/>
                      </a:cubicBezTo>
                      <a:cubicBezTo>
                        <a:pt x="83" y="286"/>
                        <a:pt x="81" y="278"/>
                        <a:pt x="86" y="276"/>
                      </a:cubicBezTo>
                      <a:cubicBezTo>
                        <a:pt x="88" y="276"/>
                        <a:pt x="93" y="276"/>
                        <a:pt x="95" y="276"/>
                      </a:cubicBezTo>
                      <a:cubicBezTo>
                        <a:pt x="98" y="277"/>
                        <a:pt x="99" y="280"/>
                        <a:pt x="101" y="280"/>
                      </a:cubicBezTo>
                      <a:cubicBezTo>
                        <a:pt x="105" y="282"/>
                        <a:pt x="105" y="273"/>
                        <a:pt x="106" y="271"/>
                      </a:cubicBezTo>
                      <a:cubicBezTo>
                        <a:pt x="107" y="266"/>
                        <a:pt x="109" y="263"/>
                        <a:pt x="110" y="258"/>
                      </a:cubicBezTo>
                      <a:cubicBezTo>
                        <a:pt x="111" y="252"/>
                        <a:pt x="112" y="243"/>
                        <a:pt x="120" y="245"/>
                      </a:cubicBezTo>
                      <a:cubicBezTo>
                        <a:pt x="123" y="245"/>
                        <a:pt x="126" y="246"/>
                        <a:pt x="128" y="248"/>
                      </a:cubicBezTo>
                      <a:cubicBezTo>
                        <a:pt x="128" y="246"/>
                        <a:pt x="129" y="245"/>
                        <a:pt x="130" y="245"/>
                      </a:cubicBezTo>
                      <a:cubicBezTo>
                        <a:pt x="133" y="244"/>
                        <a:pt x="135" y="247"/>
                        <a:pt x="136" y="249"/>
                      </a:cubicBezTo>
                      <a:cubicBezTo>
                        <a:pt x="137" y="253"/>
                        <a:pt x="137" y="251"/>
                        <a:pt x="140" y="249"/>
                      </a:cubicBezTo>
                      <a:cubicBezTo>
                        <a:pt x="140" y="249"/>
                        <a:pt x="139" y="249"/>
                        <a:pt x="139" y="248"/>
                      </a:cubicBezTo>
                      <a:cubicBezTo>
                        <a:pt x="139" y="249"/>
                        <a:pt x="139" y="249"/>
                        <a:pt x="138" y="248"/>
                      </a:cubicBezTo>
                      <a:cubicBezTo>
                        <a:pt x="139" y="248"/>
                        <a:pt x="139" y="248"/>
                        <a:pt x="139" y="248"/>
                      </a:cubicBezTo>
                      <a:cubicBezTo>
                        <a:pt x="140" y="248"/>
                        <a:pt x="141" y="247"/>
                        <a:pt x="142" y="247"/>
                      </a:cubicBezTo>
                      <a:cubicBezTo>
                        <a:pt x="143" y="246"/>
                        <a:pt x="143" y="246"/>
                        <a:pt x="144" y="246"/>
                      </a:cubicBezTo>
                      <a:cubicBezTo>
                        <a:pt x="144" y="245"/>
                        <a:pt x="144" y="243"/>
                        <a:pt x="144" y="243"/>
                      </a:cubicBezTo>
                      <a:cubicBezTo>
                        <a:pt x="145" y="241"/>
                        <a:pt x="146" y="241"/>
                        <a:pt x="148" y="240"/>
                      </a:cubicBezTo>
                      <a:cubicBezTo>
                        <a:pt x="149" y="239"/>
                        <a:pt x="150" y="236"/>
                        <a:pt x="152" y="238"/>
                      </a:cubicBezTo>
                      <a:cubicBezTo>
                        <a:pt x="153" y="236"/>
                        <a:pt x="155" y="236"/>
                        <a:pt x="155" y="234"/>
                      </a:cubicBezTo>
                      <a:cubicBezTo>
                        <a:pt x="155" y="232"/>
                        <a:pt x="155" y="229"/>
                        <a:pt x="155" y="227"/>
                      </a:cubicBezTo>
                      <a:cubicBezTo>
                        <a:pt x="157" y="228"/>
                        <a:pt x="163" y="231"/>
                        <a:pt x="164" y="229"/>
                      </a:cubicBezTo>
                      <a:cubicBezTo>
                        <a:pt x="166" y="225"/>
                        <a:pt x="153" y="224"/>
                        <a:pt x="158" y="220"/>
                      </a:cubicBezTo>
                      <a:cubicBezTo>
                        <a:pt x="158" y="220"/>
                        <a:pt x="159" y="220"/>
                        <a:pt x="159" y="220"/>
                      </a:cubicBezTo>
                      <a:cubicBezTo>
                        <a:pt x="159" y="217"/>
                        <a:pt x="169" y="220"/>
                        <a:pt x="168" y="215"/>
                      </a:cubicBezTo>
                      <a:cubicBezTo>
                        <a:pt x="167" y="215"/>
                        <a:pt x="167" y="215"/>
                        <a:pt x="166" y="215"/>
                      </a:cubicBezTo>
                      <a:cubicBezTo>
                        <a:pt x="165" y="214"/>
                        <a:pt x="163" y="215"/>
                        <a:pt x="162" y="213"/>
                      </a:cubicBezTo>
                      <a:cubicBezTo>
                        <a:pt x="161" y="211"/>
                        <a:pt x="161" y="210"/>
                        <a:pt x="163" y="210"/>
                      </a:cubicBezTo>
                      <a:cubicBezTo>
                        <a:pt x="165" y="209"/>
                        <a:pt x="165" y="210"/>
                        <a:pt x="167" y="208"/>
                      </a:cubicBezTo>
                      <a:cubicBezTo>
                        <a:pt x="168" y="207"/>
                        <a:pt x="168" y="206"/>
                        <a:pt x="167" y="205"/>
                      </a:cubicBezTo>
                      <a:cubicBezTo>
                        <a:pt x="167" y="204"/>
                        <a:pt x="166" y="203"/>
                        <a:pt x="166" y="203"/>
                      </a:cubicBezTo>
                      <a:cubicBezTo>
                        <a:pt x="166" y="202"/>
                        <a:pt x="166" y="201"/>
                        <a:pt x="166" y="201"/>
                      </a:cubicBezTo>
                      <a:cubicBezTo>
                        <a:pt x="166" y="199"/>
                        <a:pt x="165" y="196"/>
                        <a:pt x="166" y="194"/>
                      </a:cubicBezTo>
                      <a:cubicBezTo>
                        <a:pt x="167" y="193"/>
                        <a:pt x="169" y="193"/>
                        <a:pt x="170" y="191"/>
                      </a:cubicBezTo>
                      <a:cubicBezTo>
                        <a:pt x="170" y="189"/>
                        <a:pt x="169" y="188"/>
                        <a:pt x="170" y="187"/>
                      </a:cubicBezTo>
                      <a:cubicBezTo>
                        <a:pt x="171" y="185"/>
                        <a:pt x="173" y="186"/>
                        <a:pt x="173" y="184"/>
                      </a:cubicBezTo>
                      <a:cubicBezTo>
                        <a:pt x="172" y="182"/>
                        <a:pt x="170" y="181"/>
                        <a:pt x="170" y="179"/>
                      </a:cubicBezTo>
                      <a:cubicBezTo>
                        <a:pt x="170" y="177"/>
                        <a:pt x="171" y="175"/>
                        <a:pt x="173" y="175"/>
                      </a:cubicBezTo>
                      <a:cubicBezTo>
                        <a:pt x="175" y="174"/>
                        <a:pt x="175" y="176"/>
                        <a:pt x="177" y="175"/>
                      </a:cubicBezTo>
                      <a:cubicBezTo>
                        <a:pt x="180" y="175"/>
                        <a:pt x="183" y="173"/>
                        <a:pt x="184" y="170"/>
                      </a:cubicBezTo>
                      <a:cubicBezTo>
                        <a:pt x="184" y="168"/>
                        <a:pt x="184" y="165"/>
                        <a:pt x="183" y="164"/>
                      </a:cubicBezTo>
                      <a:cubicBezTo>
                        <a:pt x="182" y="163"/>
                        <a:pt x="181" y="163"/>
                        <a:pt x="179" y="163"/>
                      </a:cubicBezTo>
                      <a:cubicBezTo>
                        <a:pt x="179" y="158"/>
                        <a:pt x="181" y="157"/>
                        <a:pt x="185" y="155"/>
                      </a:cubicBezTo>
                      <a:cubicBezTo>
                        <a:pt x="192" y="151"/>
                        <a:pt x="181" y="146"/>
                        <a:pt x="181" y="14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1" name="Freeform 12">
                  <a:extLst>
                    <a:ext uri="{FF2B5EF4-FFF2-40B4-BE49-F238E27FC236}">
                      <a16:creationId xmlns:a16="http://schemas.microsoft.com/office/drawing/2014/main" id="{F1F18B36-8B77-4A93-83EA-8D70FAC2BC36}"/>
                    </a:ext>
                  </a:extLst>
                </p:cNvPr>
                <p:cNvSpPr>
                  <a:spLocks/>
                </p:cNvSpPr>
                <p:nvPr/>
              </p:nvSpPr>
              <p:spPr bwMode="auto">
                <a:xfrm>
                  <a:off x="5761038" y="6061076"/>
                  <a:ext cx="536575" cy="881063"/>
                </a:xfrm>
                <a:custGeom>
                  <a:avLst/>
                  <a:gdLst>
                    <a:gd name="T0" fmla="*/ 101 w 143"/>
                    <a:gd name="T1" fmla="*/ 182 h 235"/>
                    <a:gd name="T2" fmla="*/ 115 w 143"/>
                    <a:gd name="T3" fmla="*/ 173 h 235"/>
                    <a:gd name="T4" fmla="*/ 121 w 143"/>
                    <a:gd name="T5" fmla="*/ 149 h 235"/>
                    <a:gd name="T6" fmla="*/ 125 w 143"/>
                    <a:gd name="T7" fmla="*/ 144 h 235"/>
                    <a:gd name="T8" fmla="*/ 128 w 143"/>
                    <a:gd name="T9" fmla="*/ 136 h 235"/>
                    <a:gd name="T10" fmla="*/ 134 w 143"/>
                    <a:gd name="T11" fmla="*/ 127 h 235"/>
                    <a:gd name="T12" fmla="*/ 140 w 143"/>
                    <a:gd name="T13" fmla="*/ 113 h 235"/>
                    <a:gd name="T14" fmla="*/ 133 w 143"/>
                    <a:gd name="T15" fmla="*/ 94 h 235"/>
                    <a:gd name="T16" fmla="*/ 135 w 143"/>
                    <a:gd name="T17" fmla="*/ 82 h 235"/>
                    <a:gd name="T18" fmla="*/ 139 w 143"/>
                    <a:gd name="T19" fmla="*/ 72 h 235"/>
                    <a:gd name="T20" fmla="*/ 138 w 143"/>
                    <a:gd name="T21" fmla="*/ 58 h 235"/>
                    <a:gd name="T22" fmla="*/ 133 w 143"/>
                    <a:gd name="T23" fmla="*/ 49 h 235"/>
                    <a:gd name="T24" fmla="*/ 127 w 143"/>
                    <a:gd name="T25" fmla="*/ 40 h 235"/>
                    <a:gd name="T26" fmla="*/ 120 w 143"/>
                    <a:gd name="T27" fmla="*/ 33 h 235"/>
                    <a:gd name="T28" fmla="*/ 107 w 143"/>
                    <a:gd name="T29" fmla="*/ 22 h 235"/>
                    <a:gd name="T30" fmla="*/ 102 w 143"/>
                    <a:gd name="T31" fmla="*/ 18 h 235"/>
                    <a:gd name="T32" fmla="*/ 77 w 143"/>
                    <a:gd name="T33" fmla="*/ 13 h 235"/>
                    <a:gd name="T34" fmla="*/ 69 w 143"/>
                    <a:gd name="T35" fmla="*/ 8 h 235"/>
                    <a:gd name="T36" fmla="*/ 66 w 143"/>
                    <a:gd name="T37" fmla="*/ 0 h 235"/>
                    <a:gd name="T38" fmla="*/ 53 w 143"/>
                    <a:gd name="T39" fmla="*/ 5 h 235"/>
                    <a:gd name="T40" fmla="*/ 43 w 143"/>
                    <a:gd name="T41" fmla="*/ 5 h 235"/>
                    <a:gd name="T42" fmla="*/ 36 w 143"/>
                    <a:gd name="T43" fmla="*/ 30 h 235"/>
                    <a:gd name="T44" fmla="*/ 18 w 143"/>
                    <a:gd name="T45" fmla="*/ 70 h 235"/>
                    <a:gd name="T46" fmla="*/ 0 w 143"/>
                    <a:gd name="T47" fmla="*/ 99 h 235"/>
                    <a:gd name="T48" fmla="*/ 19 w 143"/>
                    <a:gd name="T49" fmla="*/ 106 h 235"/>
                    <a:gd name="T50" fmla="*/ 41 w 143"/>
                    <a:gd name="T51" fmla="*/ 136 h 235"/>
                    <a:gd name="T52" fmla="*/ 37 w 143"/>
                    <a:gd name="T53" fmla="*/ 153 h 235"/>
                    <a:gd name="T54" fmla="*/ 26 w 143"/>
                    <a:gd name="T55" fmla="*/ 159 h 235"/>
                    <a:gd name="T56" fmla="*/ 19 w 143"/>
                    <a:gd name="T57" fmla="*/ 166 h 235"/>
                    <a:gd name="T58" fmla="*/ 18 w 143"/>
                    <a:gd name="T59" fmla="*/ 178 h 235"/>
                    <a:gd name="T60" fmla="*/ 13 w 143"/>
                    <a:gd name="T61" fmla="*/ 191 h 235"/>
                    <a:gd name="T62" fmla="*/ 13 w 143"/>
                    <a:gd name="T63" fmla="*/ 197 h 235"/>
                    <a:gd name="T64" fmla="*/ 14 w 143"/>
                    <a:gd name="T65" fmla="*/ 214 h 235"/>
                    <a:gd name="T66" fmla="*/ 24 w 143"/>
                    <a:gd name="T67" fmla="*/ 220 h 235"/>
                    <a:gd name="T68" fmla="*/ 46 w 143"/>
                    <a:gd name="T69" fmla="*/ 221 h 235"/>
                    <a:gd name="T70" fmla="*/ 63 w 143"/>
                    <a:gd name="T71" fmla="*/ 231 h 235"/>
                    <a:gd name="T72" fmla="*/ 72 w 143"/>
                    <a:gd name="T73" fmla="*/ 233 h 235"/>
                    <a:gd name="T74" fmla="*/ 83 w 143"/>
                    <a:gd name="T75" fmla="*/ 232 h 235"/>
                    <a:gd name="T76" fmla="*/ 97 w 143"/>
                    <a:gd name="T77" fmla="*/ 220 h 235"/>
                    <a:gd name="T78" fmla="*/ 94 w 143"/>
                    <a:gd name="T79" fmla="*/ 208 h 235"/>
                    <a:gd name="T80" fmla="*/ 96 w 143"/>
                    <a:gd name="T81" fmla="*/ 19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235">
                      <a:moveTo>
                        <a:pt x="96" y="182"/>
                      </a:moveTo>
                      <a:cubicBezTo>
                        <a:pt x="97" y="181"/>
                        <a:pt x="100" y="182"/>
                        <a:pt x="101" y="182"/>
                      </a:cubicBezTo>
                      <a:cubicBezTo>
                        <a:pt x="104" y="182"/>
                        <a:pt x="105" y="181"/>
                        <a:pt x="108" y="180"/>
                      </a:cubicBezTo>
                      <a:cubicBezTo>
                        <a:pt x="113" y="179"/>
                        <a:pt x="113" y="178"/>
                        <a:pt x="115" y="173"/>
                      </a:cubicBezTo>
                      <a:cubicBezTo>
                        <a:pt x="116" y="169"/>
                        <a:pt x="119" y="165"/>
                        <a:pt x="121" y="160"/>
                      </a:cubicBezTo>
                      <a:cubicBezTo>
                        <a:pt x="122" y="157"/>
                        <a:pt x="121" y="153"/>
                        <a:pt x="121" y="149"/>
                      </a:cubicBezTo>
                      <a:cubicBezTo>
                        <a:pt x="121" y="146"/>
                        <a:pt x="120" y="146"/>
                        <a:pt x="122" y="144"/>
                      </a:cubicBezTo>
                      <a:cubicBezTo>
                        <a:pt x="123" y="144"/>
                        <a:pt x="124" y="144"/>
                        <a:pt x="125" y="144"/>
                      </a:cubicBezTo>
                      <a:cubicBezTo>
                        <a:pt x="125" y="143"/>
                        <a:pt x="125" y="142"/>
                        <a:pt x="125" y="141"/>
                      </a:cubicBezTo>
                      <a:cubicBezTo>
                        <a:pt x="126" y="140"/>
                        <a:pt x="128" y="138"/>
                        <a:pt x="128" y="136"/>
                      </a:cubicBezTo>
                      <a:cubicBezTo>
                        <a:pt x="129" y="134"/>
                        <a:pt x="128" y="133"/>
                        <a:pt x="129" y="131"/>
                      </a:cubicBezTo>
                      <a:cubicBezTo>
                        <a:pt x="131" y="129"/>
                        <a:pt x="133" y="129"/>
                        <a:pt x="134" y="127"/>
                      </a:cubicBezTo>
                      <a:cubicBezTo>
                        <a:pt x="136" y="125"/>
                        <a:pt x="134" y="123"/>
                        <a:pt x="135" y="121"/>
                      </a:cubicBezTo>
                      <a:cubicBezTo>
                        <a:pt x="135" y="117"/>
                        <a:pt x="140" y="118"/>
                        <a:pt x="140" y="113"/>
                      </a:cubicBezTo>
                      <a:cubicBezTo>
                        <a:pt x="139" y="107"/>
                        <a:pt x="130" y="109"/>
                        <a:pt x="132" y="102"/>
                      </a:cubicBezTo>
                      <a:cubicBezTo>
                        <a:pt x="132" y="99"/>
                        <a:pt x="134" y="98"/>
                        <a:pt x="133" y="94"/>
                      </a:cubicBezTo>
                      <a:cubicBezTo>
                        <a:pt x="133" y="91"/>
                        <a:pt x="130" y="89"/>
                        <a:pt x="130" y="86"/>
                      </a:cubicBezTo>
                      <a:cubicBezTo>
                        <a:pt x="130" y="83"/>
                        <a:pt x="132" y="83"/>
                        <a:pt x="135" y="82"/>
                      </a:cubicBezTo>
                      <a:cubicBezTo>
                        <a:pt x="138" y="82"/>
                        <a:pt x="139" y="82"/>
                        <a:pt x="139" y="78"/>
                      </a:cubicBezTo>
                      <a:cubicBezTo>
                        <a:pt x="139" y="76"/>
                        <a:pt x="139" y="74"/>
                        <a:pt x="139" y="72"/>
                      </a:cubicBezTo>
                      <a:cubicBezTo>
                        <a:pt x="139" y="70"/>
                        <a:pt x="140" y="68"/>
                        <a:pt x="141" y="66"/>
                      </a:cubicBezTo>
                      <a:cubicBezTo>
                        <a:pt x="143" y="61"/>
                        <a:pt x="139" y="62"/>
                        <a:pt x="138" y="58"/>
                      </a:cubicBezTo>
                      <a:cubicBezTo>
                        <a:pt x="137" y="56"/>
                        <a:pt x="138" y="54"/>
                        <a:pt x="138" y="53"/>
                      </a:cubicBezTo>
                      <a:cubicBezTo>
                        <a:pt x="137" y="51"/>
                        <a:pt x="134" y="50"/>
                        <a:pt x="133" y="49"/>
                      </a:cubicBezTo>
                      <a:cubicBezTo>
                        <a:pt x="130" y="47"/>
                        <a:pt x="131" y="45"/>
                        <a:pt x="131" y="42"/>
                      </a:cubicBezTo>
                      <a:cubicBezTo>
                        <a:pt x="130" y="42"/>
                        <a:pt x="128" y="41"/>
                        <a:pt x="127" y="40"/>
                      </a:cubicBezTo>
                      <a:cubicBezTo>
                        <a:pt x="125" y="40"/>
                        <a:pt x="122" y="40"/>
                        <a:pt x="121" y="38"/>
                      </a:cubicBezTo>
                      <a:cubicBezTo>
                        <a:pt x="120" y="37"/>
                        <a:pt x="121" y="35"/>
                        <a:pt x="120" y="33"/>
                      </a:cubicBezTo>
                      <a:cubicBezTo>
                        <a:pt x="119" y="29"/>
                        <a:pt x="117" y="26"/>
                        <a:pt x="113" y="25"/>
                      </a:cubicBezTo>
                      <a:cubicBezTo>
                        <a:pt x="110" y="24"/>
                        <a:pt x="110" y="23"/>
                        <a:pt x="107" y="22"/>
                      </a:cubicBezTo>
                      <a:cubicBezTo>
                        <a:pt x="106" y="21"/>
                        <a:pt x="105" y="21"/>
                        <a:pt x="103" y="21"/>
                      </a:cubicBezTo>
                      <a:cubicBezTo>
                        <a:pt x="103" y="20"/>
                        <a:pt x="103" y="19"/>
                        <a:pt x="102" y="18"/>
                      </a:cubicBezTo>
                      <a:cubicBezTo>
                        <a:pt x="95" y="17"/>
                        <a:pt x="87" y="21"/>
                        <a:pt x="83" y="13"/>
                      </a:cubicBezTo>
                      <a:cubicBezTo>
                        <a:pt x="82" y="15"/>
                        <a:pt x="79" y="14"/>
                        <a:pt x="77" y="13"/>
                      </a:cubicBezTo>
                      <a:cubicBezTo>
                        <a:pt x="75" y="12"/>
                        <a:pt x="75" y="10"/>
                        <a:pt x="73" y="9"/>
                      </a:cubicBezTo>
                      <a:cubicBezTo>
                        <a:pt x="72" y="9"/>
                        <a:pt x="70" y="9"/>
                        <a:pt x="69" y="8"/>
                      </a:cubicBezTo>
                      <a:cubicBezTo>
                        <a:pt x="68" y="8"/>
                        <a:pt x="69" y="6"/>
                        <a:pt x="68" y="5"/>
                      </a:cubicBezTo>
                      <a:cubicBezTo>
                        <a:pt x="68" y="3"/>
                        <a:pt x="68" y="2"/>
                        <a:pt x="66" y="0"/>
                      </a:cubicBezTo>
                      <a:cubicBezTo>
                        <a:pt x="63" y="2"/>
                        <a:pt x="63" y="4"/>
                        <a:pt x="60" y="4"/>
                      </a:cubicBezTo>
                      <a:cubicBezTo>
                        <a:pt x="58" y="5"/>
                        <a:pt x="55" y="5"/>
                        <a:pt x="53" y="5"/>
                      </a:cubicBezTo>
                      <a:cubicBezTo>
                        <a:pt x="50" y="5"/>
                        <a:pt x="46" y="4"/>
                        <a:pt x="43" y="4"/>
                      </a:cubicBezTo>
                      <a:cubicBezTo>
                        <a:pt x="43" y="4"/>
                        <a:pt x="43" y="4"/>
                        <a:pt x="43" y="5"/>
                      </a:cubicBezTo>
                      <a:cubicBezTo>
                        <a:pt x="42" y="9"/>
                        <a:pt x="43" y="11"/>
                        <a:pt x="42" y="16"/>
                      </a:cubicBezTo>
                      <a:cubicBezTo>
                        <a:pt x="40" y="20"/>
                        <a:pt x="38" y="25"/>
                        <a:pt x="36" y="30"/>
                      </a:cubicBezTo>
                      <a:cubicBezTo>
                        <a:pt x="35" y="36"/>
                        <a:pt x="32" y="43"/>
                        <a:pt x="30" y="52"/>
                      </a:cubicBezTo>
                      <a:cubicBezTo>
                        <a:pt x="28" y="61"/>
                        <a:pt x="22" y="67"/>
                        <a:pt x="18" y="70"/>
                      </a:cubicBezTo>
                      <a:cubicBezTo>
                        <a:pt x="14" y="74"/>
                        <a:pt x="8" y="78"/>
                        <a:pt x="6" y="85"/>
                      </a:cubicBezTo>
                      <a:cubicBezTo>
                        <a:pt x="3" y="90"/>
                        <a:pt x="1" y="95"/>
                        <a:pt x="0" y="99"/>
                      </a:cubicBezTo>
                      <a:cubicBezTo>
                        <a:pt x="3" y="101"/>
                        <a:pt x="6" y="102"/>
                        <a:pt x="8" y="103"/>
                      </a:cubicBezTo>
                      <a:cubicBezTo>
                        <a:pt x="11" y="105"/>
                        <a:pt x="15" y="105"/>
                        <a:pt x="19" y="106"/>
                      </a:cubicBezTo>
                      <a:cubicBezTo>
                        <a:pt x="27" y="109"/>
                        <a:pt x="20" y="120"/>
                        <a:pt x="22" y="126"/>
                      </a:cubicBezTo>
                      <a:cubicBezTo>
                        <a:pt x="26" y="135"/>
                        <a:pt x="35" y="131"/>
                        <a:pt x="41" y="136"/>
                      </a:cubicBezTo>
                      <a:cubicBezTo>
                        <a:pt x="43" y="139"/>
                        <a:pt x="46" y="143"/>
                        <a:pt x="45" y="146"/>
                      </a:cubicBezTo>
                      <a:cubicBezTo>
                        <a:pt x="44" y="151"/>
                        <a:pt x="40" y="150"/>
                        <a:pt x="37" y="153"/>
                      </a:cubicBezTo>
                      <a:cubicBezTo>
                        <a:pt x="36" y="154"/>
                        <a:pt x="36" y="156"/>
                        <a:pt x="33" y="157"/>
                      </a:cubicBezTo>
                      <a:cubicBezTo>
                        <a:pt x="32" y="158"/>
                        <a:pt x="28" y="159"/>
                        <a:pt x="26" y="159"/>
                      </a:cubicBezTo>
                      <a:cubicBezTo>
                        <a:pt x="24" y="159"/>
                        <a:pt x="22" y="158"/>
                        <a:pt x="21" y="160"/>
                      </a:cubicBezTo>
                      <a:cubicBezTo>
                        <a:pt x="19" y="161"/>
                        <a:pt x="19" y="165"/>
                        <a:pt x="19" y="166"/>
                      </a:cubicBezTo>
                      <a:cubicBezTo>
                        <a:pt x="19" y="166"/>
                        <a:pt x="19" y="166"/>
                        <a:pt x="19" y="165"/>
                      </a:cubicBezTo>
                      <a:cubicBezTo>
                        <a:pt x="19" y="170"/>
                        <a:pt x="19" y="174"/>
                        <a:pt x="18" y="178"/>
                      </a:cubicBezTo>
                      <a:cubicBezTo>
                        <a:pt x="17" y="180"/>
                        <a:pt x="17" y="183"/>
                        <a:pt x="16" y="185"/>
                      </a:cubicBezTo>
                      <a:cubicBezTo>
                        <a:pt x="15" y="187"/>
                        <a:pt x="13" y="188"/>
                        <a:pt x="13" y="191"/>
                      </a:cubicBezTo>
                      <a:cubicBezTo>
                        <a:pt x="13" y="191"/>
                        <a:pt x="13" y="191"/>
                        <a:pt x="13" y="191"/>
                      </a:cubicBezTo>
                      <a:cubicBezTo>
                        <a:pt x="13" y="193"/>
                        <a:pt x="13" y="195"/>
                        <a:pt x="13" y="197"/>
                      </a:cubicBezTo>
                      <a:cubicBezTo>
                        <a:pt x="12" y="199"/>
                        <a:pt x="11" y="201"/>
                        <a:pt x="11" y="203"/>
                      </a:cubicBezTo>
                      <a:cubicBezTo>
                        <a:pt x="10" y="207"/>
                        <a:pt x="11" y="211"/>
                        <a:pt x="14" y="214"/>
                      </a:cubicBezTo>
                      <a:cubicBezTo>
                        <a:pt x="16" y="215"/>
                        <a:pt x="18" y="215"/>
                        <a:pt x="20" y="216"/>
                      </a:cubicBezTo>
                      <a:cubicBezTo>
                        <a:pt x="21" y="217"/>
                        <a:pt x="22" y="219"/>
                        <a:pt x="24" y="220"/>
                      </a:cubicBezTo>
                      <a:cubicBezTo>
                        <a:pt x="27" y="223"/>
                        <a:pt x="31" y="222"/>
                        <a:pt x="35" y="222"/>
                      </a:cubicBezTo>
                      <a:cubicBezTo>
                        <a:pt x="39" y="222"/>
                        <a:pt x="42" y="222"/>
                        <a:pt x="46" y="221"/>
                      </a:cubicBezTo>
                      <a:cubicBezTo>
                        <a:pt x="51" y="221"/>
                        <a:pt x="53" y="221"/>
                        <a:pt x="55" y="226"/>
                      </a:cubicBezTo>
                      <a:cubicBezTo>
                        <a:pt x="57" y="229"/>
                        <a:pt x="58" y="232"/>
                        <a:pt x="63" y="231"/>
                      </a:cubicBezTo>
                      <a:cubicBezTo>
                        <a:pt x="65" y="230"/>
                        <a:pt x="66" y="228"/>
                        <a:pt x="68" y="229"/>
                      </a:cubicBezTo>
                      <a:cubicBezTo>
                        <a:pt x="70" y="229"/>
                        <a:pt x="71" y="232"/>
                        <a:pt x="72" y="233"/>
                      </a:cubicBezTo>
                      <a:cubicBezTo>
                        <a:pt x="74" y="234"/>
                        <a:pt x="76" y="235"/>
                        <a:pt x="77" y="235"/>
                      </a:cubicBezTo>
                      <a:cubicBezTo>
                        <a:pt x="80" y="235"/>
                        <a:pt x="80" y="233"/>
                        <a:pt x="83" y="232"/>
                      </a:cubicBezTo>
                      <a:cubicBezTo>
                        <a:pt x="86" y="231"/>
                        <a:pt x="91" y="234"/>
                        <a:pt x="94" y="231"/>
                      </a:cubicBezTo>
                      <a:cubicBezTo>
                        <a:pt x="96" y="229"/>
                        <a:pt x="97" y="223"/>
                        <a:pt x="97" y="220"/>
                      </a:cubicBezTo>
                      <a:cubicBezTo>
                        <a:pt x="96" y="219"/>
                        <a:pt x="95" y="217"/>
                        <a:pt x="94" y="215"/>
                      </a:cubicBezTo>
                      <a:cubicBezTo>
                        <a:pt x="94" y="213"/>
                        <a:pt x="94" y="210"/>
                        <a:pt x="94" y="208"/>
                      </a:cubicBezTo>
                      <a:cubicBezTo>
                        <a:pt x="95" y="206"/>
                        <a:pt x="94" y="200"/>
                        <a:pt x="95" y="198"/>
                      </a:cubicBezTo>
                      <a:cubicBezTo>
                        <a:pt x="95" y="197"/>
                        <a:pt x="96" y="197"/>
                        <a:pt x="96" y="197"/>
                      </a:cubicBezTo>
                      <a:cubicBezTo>
                        <a:pt x="95" y="191"/>
                        <a:pt x="94" y="184"/>
                        <a:pt x="96" y="182"/>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2" name="Freeform 13">
                  <a:extLst>
                    <a:ext uri="{FF2B5EF4-FFF2-40B4-BE49-F238E27FC236}">
                      <a16:creationId xmlns:a16="http://schemas.microsoft.com/office/drawing/2014/main" id="{15DA62D8-84A6-46B7-BCD5-B9291B7521B8}"/>
                    </a:ext>
                  </a:extLst>
                </p:cNvPr>
                <p:cNvSpPr>
                  <a:spLocks/>
                </p:cNvSpPr>
                <p:nvPr/>
              </p:nvSpPr>
              <p:spPr bwMode="auto">
                <a:xfrm>
                  <a:off x="6113463" y="6148388"/>
                  <a:ext cx="682625" cy="768350"/>
                </a:xfrm>
                <a:custGeom>
                  <a:avLst/>
                  <a:gdLst>
                    <a:gd name="T0" fmla="*/ 179 w 182"/>
                    <a:gd name="T1" fmla="*/ 14 h 205"/>
                    <a:gd name="T2" fmla="*/ 178 w 182"/>
                    <a:gd name="T3" fmla="*/ 5 h 205"/>
                    <a:gd name="T4" fmla="*/ 160 w 182"/>
                    <a:gd name="T5" fmla="*/ 15 h 205"/>
                    <a:gd name="T6" fmla="*/ 151 w 182"/>
                    <a:gd name="T7" fmla="*/ 37 h 205"/>
                    <a:gd name="T8" fmla="*/ 136 w 182"/>
                    <a:gd name="T9" fmla="*/ 33 h 205"/>
                    <a:gd name="T10" fmla="*/ 122 w 182"/>
                    <a:gd name="T11" fmla="*/ 39 h 205"/>
                    <a:gd name="T12" fmla="*/ 112 w 182"/>
                    <a:gd name="T13" fmla="*/ 31 h 205"/>
                    <a:gd name="T14" fmla="*/ 107 w 182"/>
                    <a:gd name="T15" fmla="*/ 21 h 205"/>
                    <a:gd name="T16" fmla="*/ 97 w 182"/>
                    <a:gd name="T17" fmla="*/ 19 h 205"/>
                    <a:gd name="T18" fmla="*/ 80 w 182"/>
                    <a:gd name="T19" fmla="*/ 13 h 205"/>
                    <a:gd name="T20" fmla="*/ 69 w 182"/>
                    <a:gd name="T21" fmla="*/ 7 h 205"/>
                    <a:gd name="T22" fmla="*/ 52 w 182"/>
                    <a:gd name="T23" fmla="*/ 17 h 205"/>
                    <a:gd name="T24" fmla="*/ 37 w 182"/>
                    <a:gd name="T25" fmla="*/ 19 h 205"/>
                    <a:gd name="T26" fmla="*/ 44 w 182"/>
                    <a:gd name="T27" fmla="*/ 30 h 205"/>
                    <a:gd name="T28" fmla="*/ 47 w 182"/>
                    <a:gd name="T29" fmla="*/ 43 h 205"/>
                    <a:gd name="T30" fmla="*/ 45 w 182"/>
                    <a:gd name="T31" fmla="*/ 55 h 205"/>
                    <a:gd name="T32" fmla="*/ 36 w 182"/>
                    <a:gd name="T33" fmla="*/ 63 h 205"/>
                    <a:gd name="T34" fmla="*/ 38 w 182"/>
                    <a:gd name="T35" fmla="*/ 79 h 205"/>
                    <a:gd name="T36" fmla="*/ 41 w 182"/>
                    <a:gd name="T37" fmla="*/ 98 h 205"/>
                    <a:gd name="T38" fmla="*/ 35 w 182"/>
                    <a:gd name="T39" fmla="*/ 108 h 205"/>
                    <a:gd name="T40" fmla="*/ 31 w 182"/>
                    <a:gd name="T41" fmla="*/ 118 h 205"/>
                    <a:gd name="T42" fmla="*/ 28 w 182"/>
                    <a:gd name="T43" fmla="*/ 121 h 205"/>
                    <a:gd name="T44" fmla="*/ 27 w 182"/>
                    <a:gd name="T45" fmla="*/ 137 h 205"/>
                    <a:gd name="T46" fmla="*/ 14 w 182"/>
                    <a:gd name="T47" fmla="*/ 157 h 205"/>
                    <a:gd name="T48" fmla="*/ 2 w 182"/>
                    <a:gd name="T49" fmla="*/ 159 h 205"/>
                    <a:gd name="T50" fmla="*/ 13 w 182"/>
                    <a:gd name="T51" fmla="*/ 175 h 205"/>
                    <a:gd name="T52" fmla="*/ 27 w 182"/>
                    <a:gd name="T53" fmla="*/ 178 h 205"/>
                    <a:gd name="T54" fmla="*/ 37 w 182"/>
                    <a:gd name="T55" fmla="*/ 185 h 205"/>
                    <a:gd name="T56" fmla="*/ 52 w 182"/>
                    <a:gd name="T57" fmla="*/ 186 h 205"/>
                    <a:gd name="T58" fmla="*/ 57 w 182"/>
                    <a:gd name="T59" fmla="*/ 196 h 205"/>
                    <a:gd name="T60" fmla="*/ 68 w 182"/>
                    <a:gd name="T61" fmla="*/ 205 h 205"/>
                    <a:gd name="T62" fmla="*/ 81 w 182"/>
                    <a:gd name="T63" fmla="*/ 187 h 205"/>
                    <a:gd name="T64" fmla="*/ 97 w 182"/>
                    <a:gd name="T65" fmla="*/ 127 h 205"/>
                    <a:gd name="T66" fmla="*/ 114 w 182"/>
                    <a:gd name="T67" fmla="*/ 112 h 205"/>
                    <a:gd name="T68" fmla="*/ 125 w 182"/>
                    <a:gd name="T69" fmla="*/ 105 h 205"/>
                    <a:gd name="T70" fmla="*/ 140 w 182"/>
                    <a:gd name="T71" fmla="*/ 102 h 205"/>
                    <a:gd name="T72" fmla="*/ 148 w 182"/>
                    <a:gd name="T73" fmla="*/ 105 h 205"/>
                    <a:gd name="T74" fmla="*/ 168 w 182"/>
                    <a:gd name="T75" fmla="*/ 117 h 205"/>
                    <a:gd name="T76" fmla="*/ 165 w 182"/>
                    <a:gd name="T77" fmla="*/ 105 h 205"/>
                    <a:gd name="T78" fmla="*/ 158 w 182"/>
                    <a:gd name="T79" fmla="*/ 98 h 205"/>
                    <a:gd name="T80" fmla="*/ 162 w 182"/>
                    <a:gd name="T81" fmla="*/ 86 h 205"/>
                    <a:gd name="T82" fmla="*/ 160 w 182"/>
                    <a:gd name="T83" fmla="*/ 78 h 205"/>
                    <a:gd name="T84" fmla="*/ 160 w 182"/>
                    <a:gd name="T85" fmla="*/ 71 h 205"/>
                    <a:gd name="T86" fmla="*/ 153 w 182"/>
                    <a:gd name="T87" fmla="*/ 60 h 205"/>
                    <a:gd name="T88" fmla="*/ 164 w 182"/>
                    <a:gd name="T89" fmla="*/ 52 h 205"/>
                    <a:gd name="T90" fmla="*/ 170 w 182"/>
                    <a:gd name="T91" fmla="*/ 49 h 205"/>
                    <a:gd name="T92" fmla="*/ 174 w 182"/>
                    <a:gd name="T93" fmla="*/ 32 h 205"/>
                    <a:gd name="T94" fmla="*/ 181 w 182"/>
                    <a:gd name="T95" fmla="*/ 2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 h="205">
                      <a:moveTo>
                        <a:pt x="181" y="21"/>
                      </a:moveTo>
                      <a:cubicBezTo>
                        <a:pt x="180" y="18"/>
                        <a:pt x="177" y="18"/>
                        <a:pt x="179" y="14"/>
                      </a:cubicBezTo>
                      <a:cubicBezTo>
                        <a:pt x="179" y="14"/>
                        <a:pt x="180" y="14"/>
                        <a:pt x="180" y="14"/>
                      </a:cubicBezTo>
                      <a:cubicBezTo>
                        <a:pt x="178" y="13"/>
                        <a:pt x="177" y="8"/>
                        <a:pt x="178" y="5"/>
                      </a:cubicBezTo>
                      <a:cubicBezTo>
                        <a:pt x="176" y="3"/>
                        <a:pt x="173" y="2"/>
                        <a:pt x="170" y="2"/>
                      </a:cubicBezTo>
                      <a:cubicBezTo>
                        <a:pt x="162" y="0"/>
                        <a:pt x="161" y="9"/>
                        <a:pt x="160" y="15"/>
                      </a:cubicBezTo>
                      <a:cubicBezTo>
                        <a:pt x="159" y="20"/>
                        <a:pt x="157" y="23"/>
                        <a:pt x="156" y="28"/>
                      </a:cubicBezTo>
                      <a:cubicBezTo>
                        <a:pt x="155" y="30"/>
                        <a:pt x="155" y="39"/>
                        <a:pt x="151" y="37"/>
                      </a:cubicBezTo>
                      <a:cubicBezTo>
                        <a:pt x="149" y="37"/>
                        <a:pt x="148" y="34"/>
                        <a:pt x="145" y="33"/>
                      </a:cubicBezTo>
                      <a:cubicBezTo>
                        <a:pt x="143" y="33"/>
                        <a:pt x="138" y="33"/>
                        <a:pt x="136" y="33"/>
                      </a:cubicBezTo>
                      <a:cubicBezTo>
                        <a:pt x="131" y="35"/>
                        <a:pt x="133" y="43"/>
                        <a:pt x="127" y="42"/>
                      </a:cubicBezTo>
                      <a:cubicBezTo>
                        <a:pt x="125" y="42"/>
                        <a:pt x="123" y="40"/>
                        <a:pt x="122" y="39"/>
                      </a:cubicBezTo>
                      <a:cubicBezTo>
                        <a:pt x="120" y="38"/>
                        <a:pt x="118" y="37"/>
                        <a:pt x="116" y="36"/>
                      </a:cubicBezTo>
                      <a:cubicBezTo>
                        <a:pt x="115" y="35"/>
                        <a:pt x="112" y="33"/>
                        <a:pt x="112" y="31"/>
                      </a:cubicBezTo>
                      <a:cubicBezTo>
                        <a:pt x="113" y="29"/>
                        <a:pt x="115" y="28"/>
                        <a:pt x="116" y="27"/>
                      </a:cubicBezTo>
                      <a:cubicBezTo>
                        <a:pt x="117" y="20"/>
                        <a:pt x="111" y="21"/>
                        <a:pt x="107" y="21"/>
                      </a:cubicBezTo>
                      <a:cubicBezTo>
                        <a:pt x="105" y="20"/>
                        <a:pt x="102" y="20"/>
                        <a:pt x="100" y="20"/>
                      </a:cubicBezTo>
                      <a:cubicBezTo>
                        <a:pt x="99" y="19"/>
                        <a:pt x="98" y="20"/>
                        <a:pt x="97" y="19"/>
                      </a:cubicBezTo>
                      <a:cubicBezTo>
                        <a:pt x="95" y="19"/>
                        <a:pt x="96" y="17"/>
                        <a:pt x="95" y="16"/>
                      </a:cubicBezTo>
                      <a:cubicBezTo>
                        <a:pt x="90" y="13"/>
                        <a:pt x="84" y="15"/>
                        <a:pt x="80" y="13"/>
                      </a:cubicBezTo>
                      <a:cubicBezTo>
                        <a:pt x="77" y="12"/>
                        <a:pt x="77" y="9"/>
                        <a:pt x="75" y="8"/>
                      </a:cubicBezTo>
                      <a:cubicBezTo>
                        <a:pt x="73" y="7"/>
                        <a:pt x="71" y="7"/>
                        <a:pt x="69" y="7"/>
                      </a:cubicBezTo>
                      <a:cubicBezTo>
                        <a:pt x="63" y="7"/>
                        <a:pt x="62" y="8"/>
                        <a:pt x="59" y="13"/>
                      </a:cubicBezTo>
                      <a:cubicBezTo>
                        <a:pt x="57" y="17"/>
                        <a:pt x="56" y="16"/>
                        <a:pt x="52" y="17"/>
                      </a:cubicBezTo>
                      <a:cubicBezTo>
                        <a:pt x="50" y="18"/>
                        <a:pt x="49" y="20"/>
                        <a:pt x="47" y="21"/>
                      </a:cubicBezTo>
                      <a:cubicBezTo>
                        <a:pt x="43" y="22"/>
                        <a:pt x="40" y="21"/>
                        <a:pt x="37" y="19"/>
                      </a:cubicBezTo>
                      <a:cubicBezTo>
                        <a:pt x="37" y="22"/>
                        <a:pt x="36" y="24"/>
                        <a:pt x="39" y="26"/>
                      </a:cubicBezTo>
                      <a:cubicBezTo>
                        <a:pt x="40" y="27"/>
                        <a:pt x="43" y="28"/>
                        <a:pt x="44" y="30"/>
                      </a:cubicBezTo>
                      <a:cubicBezTo>
                        <a:pt x="44" y="31"/>
                        <a:pt x="43" y="33"/>
                        <a:pt x="44" y="35"/>
                      </a:cubicBezTo>
                      <a:cubicBezTo>
                        <a:pt x="45" y="39"/>
                        <a:pt x="49" y="38"/>
                        <a:pt x="47" y="43"/>
                      </a:cubicBezTo>
                      <a:cubicBezTo>
                        <a:pt x="46" y="45"/>
                        <a:pt x="45" y="47"/>
                        <a:pt x="45" y="49"/>
                      </a:cubicBezTo>
                      <a:cubicBezTo>
                        <a:pt x="45" y="51"/>
                        <a:pt x="45" y="53"/>
                        <a:pt x="45" y="55"/>
                      </a:cubicBezTo>
                      <a:cubicBezTo>
                        <a:pt x="45" y="59"/>
                        <a:pt x="44" y="59"/>
                        <a:pt x="41" y="59"/>
                      </a:cubicBezTo>
                      <a:cubicBezTo>
                        <a:pt x="38" y="60"/>
                        <a:pt x="36" y="60"/>
                        <a:pt x="36" y="63"/>
                      </a:cubicBezTo>
                      <a:cubicBezTo>
                        <a:pt x="36" y="66"/>
                        <a:pt x="39" y="68"/>
                        <a:pt x="39" y="71"/>
                      </a:cubicBezTo>
                      <a:cubicBezTo>
                        <a:pt x="40" y="75"/>
                        <a:pt x="38" y="76"/>
                        <a:pt x="38" y="79"/>
                      </a:cubicBezTo>
                      <a:cubicBezTo>
                        <a:pt x="36" y="86"/>
                        <a:pt x="45" y="84"/>
                        <a:pt x="46" y="90"/>
                      </a:cubicBezTo>
                      <a:cubicBezTo>
                        <a:pt x="46" y="95"/>
                        <a:pt x="41" y="94"/>
                        <a:pt x="41" y="98"/>
                      </a:cubicBezTo>
                      <a:cubicBezTo>
                        <a:pt x="40" y="100"/>
                        <a:pt x="42" y="102"/>
                        <a:pt x="40" y="104"/>
                      </a:cubicBezTo>
                      <a:cubicBezTo>
                        <a:pt x="39" y="106"/>
                        <a:pt x="37" y="106"/>
                        <a:pt x="35" y="108"/>
                      </a:cubicBezTo>
                      <a:cubicBezTo>
                        <a:pt x="34" y="110"/>
                        <a:pt x="35" y="111"/>
                        <a:pt x="34" y="113"/>
                      </a:cubicBezTo>
                      <a:cubicBezTo>
                        <a:pt x="34" y="115"/>
                        <a:pt x="32" y="117"/>
                        <a:pt x="31" y="118"/>
                      </a:cubicBezTo>
                      <a:cubicBezTo>
                        <a:pt x="31" y="119"/>
                        <a:pt x="31" y="120"/>
                        <a:pt x="31" y="121"/>
                      </a:cubicBezTo>
                      <a:cubicBezTo>
                        <a:pt x="30" y="121"/>
                        <a:pt x="29" y="121"/>
                        <a:pt x="28" y="121"/>
                      </a:cubicBezTo>
                      <a:cubicBezTo>
                        <a:pt x="26" y="123"/>
                        <a:pt x="27" y="123"/>
                        <a:pt x="27" y="126"/>
                      </a:cubicBezTo>
                      <a:cubicBezTo>
                        <a:pt x="27" y="130"/>
                        <a:pt x="28" y="134"/>
                        <a:pt x="27" y="137"/>
                      </a:cubicBezTo>
                      <a:cubicBezTo>
                        <a:pt x="25" y="142"/>
                        <a:pt x="22" y="146"/>
                        <a:pt x="21" y="150"/>
                      </a:cubicBezTo>
                      <a:cubicBezTo>
                        <a:pt x="19" y="155"/>
                        <a:pt x="19" y="156"/>
                        <a:pt x="14" y="157"/>
                      </a:cubicBezTo>
                      <a:cubicBezTo>
                        <a:pt x="11" y="158"/>
                        <a:pt x="10" y="159"/>
                        <a:pt x="7" y="159"/>
                      </a:cubicBezTo>
                      <a:cubicBezTo>
                        <a:pt x="6" y="159"/>
                        <a:pt x="3" y="158"/>
                        <a:pt x="2" y="159"/>
                      </a:cubicBezTo>
                      <a:cubicBezTo>
                        <a:pt x="0" y="161"/>
                        <a:pt x="1" y="168"/>
                        <a:pt x="2" y="174"/>
                      </a:cubicBezTo>
                      <a:cubicBezTo>
                        <a:pt x="5" y="173"/>
                        <a:pt x="10" y="176"/>
                        <a:pt x="13" y="175"/>
                      </a:cubicBezTo>
                      <a:cubicBezTo>
                        <a:pt x="18" y="174"/>
                        <a:pt x="18" y="172"/>
                        <a:pt x="23" y="175"/>
                      </a:cubicBezTo>
                      <a:cubicBezTo>
                        <a:pt x="24" y="176"/>
                        <a:pt x="27" y="177"/>
                        <a:pt x="27" y="178"/>
                      </a:cubicBezTo>
                      <a:cubicBezTo>
                        <a:pt x="28" y="179"/>
                        <a:pt x="27" y="182"/>
                        <a:pt x="27" y="184"/>
                      </a:cubicBezTo>
                      <a:cubicBezTo>
                        <a:pt x="29" y="187"/>
                        <a:pt x="35" y="186"/>
                        <a:pt x="37" y="185"/>
                      </a:cubicBezTo>
                      <a:cubicBezTo>
                        <a:pt x="42" y="183"/>
                        <a:pt x="42" y="181"/>
                        <a:pt x="47" y="184"/>
                      </a:cubicBezTo>
                      <a:cubicBezTo>
                        <a:pt x="48" y="185"/>
                        <a:pt x="50" y="185"/>
                        <a:pt x="52" y="186"/>
                      </a:cubicBezTo>
                      <a:cubicBezTo>
                        <a:pt x="54" y="188"/>
                        <a:pt x="53" y="188"/>
                        <a:pt x="54" y="191"/>
                      </a:cubicBezTo>
                      <a:cubicBezTo>
                        <a:pt x="54" y="193"/>
                        <a:pt x="56" y="194"/>
                        <a:pt x="57" y="196"/>
                      </a:cubicBezTo>
                      <a:cubicBezTo>
                        <a:pt x="57" y="197"/>
                        <a:pt x="57" y="199"/>
                        <a:pt x="57" y="201"/>
                      </a:cubicBezTo>
                      <a:cubicBezTo>
                        <a:pt x="59" y="204"/>
                        <a:pt x="65" y="205"/>
                        <a:pt x="68" y="205"/>
                      </a:cubicBezTo>
                      <a:cubicBezTo>
                        <a:pt x="73" y="205"/>
                        <a:pt x="74" y="202"/>
                        <a:pt x="77" y="198"/>
                      </a:cubicBezTo>
                      <a:cubicBezTo>
                        <a:pt x="79" y="194"/>
                        <a:pt x="78" y="189"/>
                        <a:pt x="81" y="187"/>
                      </a:cubicBezTo>
                      <a:cubicBezTo>
                        <a:pt x="83" y="185"/>
                        <a:pt x="85" y="185"/>
                        <a:pt x="87" y="185"/>
                      </a:cubicBezTo>
                      <a:cubicBezTo>
                        <a:pt x="83" y="169"/>
                        <a:pt x="88" y="141"/>
                        <a:pt x="97" y="127"/>
                      </a:cubicBezTo>
                      <a:cubicBezTo>
                        <a:pt x="99" y="125"/>
                        <a:pt x="104" y="122"/>
                        <a:pt x="105" y="119"/>
                      </a:cubicBezTo>
                      <a:cubicBezTo>
                        <a:pt x="108" y="114"/>
                        <a:pt x="111" y="115"/>
                        <a:pt x="114" y="112"/>
                      </a:cubicBezTo>
                      <a:cubicBezTo>
                        <a:pt x="116" y="110"/>
                        <a:pt x="117" y="109"/>
                        <a:pt x="119" y="107"/>
                      </a:cubicBezTo>
                      <a:cubicBezTo>
                        <a:pt x="121" y="106"/>
                        <a:pt x="123" y="106"/>
                        <a:pt x="125" y="105"/>
                      </a:cubicBezTo>
                      <a:cubicBezTo>
                        <a:pt x="129" y="103"/>
                        <a:pt x="131" y="99"/>
                        <a:pt x="136" y="100"/>
                      </a:cubicBezTo>
                      <a:cubicBezTo>
                        <a:pt x="137" y="100"/>
                        <a:pt x="139" y="101"/>
                        <a:pt x="140" y="102"/>
                      </a:cubicBezTo>
                      <a:cubicBezTo>
                        <a:pt x="141" y="102"/>
                        <a:pt x="141" y="104"/>
                        <a:pt x="142" y="104"/>
                      </a:cubicBezTo>
                      <a:cubicBezTo>
                        <a:pt x="143" y="105"/>
                        <a:pt x="146" y="104"/>
                        <a:pt x="148" y="105"/>
                      </a:cubicBezTo>
                      <a:cubicBezTo>
                        <a:pt x="158" y="106"/>
                        <a:pt x="151" y="120"/>
                        <a:pt x="158" y="121"/>
                      </a:cubicBezTo>
                      <a:cubicBezTo>
                        <a:pt x="162" y="122"/>
                        <a:pt x="166" y="119"/>
                        <a:pt x="168" y="117"/>
                      </a:cubicBezTo>
                      <a:cubicBezTo>
                        <a:pt x="170" y="115"/>
                        <a:pt x="170" y="114"/>
                        <a:pt x="169" y="112"/>
                      </a:cubicBezTo>
                      <a:cubicBezTo>
                        <a:pt x="168" y="110"/>
                        <a:pt x="167" y="106"/>
                        <a:pt x="165" y="105"/>
                      </a:cubicBezTo>
                      <a:cubicBezTo>
                        <a:pt x="166" y="106"/>
                        <a:pt x="165" y="106"/>
                        <a:pt x="166" y="107"/>
                      </a:cubicBezTo>
                      <a:cubicBezTo>
                        <a:pt x="165" y="103"/>
                        <a:pt x="160" y="101"/>
                        <a:pt x="158" y="98"/>
                      </a:cubicBezTo>
                      <a:cubicBezTo>
                        <a:pt x="154" y="93"/>
                        <a:pt x="161" y="94"/>
                        <a:pt x="162" y="92"/>
                      </a:cubicBezTo>
                      <a:cubicBezTo>
                        <a:pt x="163" y="91"/>
                        <a:pt x="162" y="88"/>
                        <a:pt x="162" y="86"/>
                      </a:cubicBezTo>
                      <a:cubicBezTo>
                        <a:pt x="162" y="83"/>
                        <a:pt x="163" y="85"/>
                        <a:pt x="165" y="83"/>
                      </a:cubicBezTo>
                      <a:cubicBezTo>
                        <a:pt x="168" y="80"/>
                        <a:pt x="163" y="79"/>
                        <a:pt x="160" y="78"/>
                      </a:cubicBezTo>
                      <a:cubicBezTo>
                        <a:pt x="159" y="77"/>
                        <a:pt x="157" y="76"/>
                        <a:pt x="157" y="74"/>
                      </a:cubicBezTo>
                      <a:cubicBezTo>
                        <a:pt x="157" y="72"/>
                        <a:pt x="159" y="72"/>
                        <a:pt x="160" y="71"/>
                      </a:cubicBezTo>
                      <a:cubicBezTo>
                        <a:pt x="162" y="69"/>
                        <a:pt x="166" y="66"/>
                        <a:pt x="164" y="63"/>
                      </a:cubicBezTo>
                      <a:cubicBezTo>
                        <a:pt x="161" y="60"/>
                        <a:pt x="155" y="62"/>
                        <a:pt x="153" y="60"/>
                      </a:cubicBezTo>
                      <a:cubicBezTo>
                        <a:pt x="151" y="56"/>
                        <a:pt x="159" y="55"/>
                        <a:pt x="161" y="54"/>
                      </a:cubicBezTo>
                      <a:cubicBezTo>
                        <a:pt x="162" y="53"/>
                        <a:pt x="162" y="52"/>
                        <a:pt x="164" y="52"/>
                      </a:cubicBezTo>
                      <a:cubicBezTo>
                        <a:pt x="165" y="52"/>
                        <a:pt x="168" y="53"/>
                        <a:pt x="169" y="52"/>
                      </a:cubicBezTo>
                      <a:cubicBezTo>
                        <a:pt x="169" y="52"/>
                        <a:pt x="171" y="49"/>
                        <a:pt x="170" y="49"/>
                      </a:cubicBezTo>
                      <a:cubicBezTo>
                        <a:pt x="165" y="47"/>
                        <a:pt x="165" y="41"/>
                        <a:pt x="166" y="38"/>
                      </a:cubicBezTo>
                      <a:cubicBezTo>
                        <a:pt x="166" y="32"/>
                        <a:pt x="170" y="34"/>
                        <a:pt x="174" y="32"/>
                      </a:cubicBezTo>
                      <a:cubicBezTo>
                        <a:pt x="174" y="28"/>
                        <a:pt x="177" y="29"/>
                        <a:pt x="180" y="27"/>
                      </a:cubicBezTo>
                      <a:cubicBezTo>
                        <a:pt x="181" y="26"/>
                        <a:pt x="182" y="23"/>
                        <a:pt x="181" y="21"/>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3" name="Freeform 14">
                  <a:extLst>
                    <a:ext uri="{FF2B5EF4-FFF2-40B4-BE49-F238E27FC236}">
                      <a16:creationId xmlns:a16="http://schemas.microsoft.com/office/drawing/2014/main" id="{52E1C604-DD70-4BEF-AECE-386AE8BACD35}"/>
                    </a:ext>
                  </a:extLst>
                </p:cNvPr>
                <p:cNvSpPr>
                  <a:spLocks/>
                </p:cNvSpPr>
                <p:nvPr/>
              </p:nvSpPr>
              <p:spPr bwMode="auto">
                <a:xfrm>
                  <a:off x="4819650" y="6432551"/>
                  <a:ext cx="1114425" cy="1131888"/>
                </a:xfrm>
                <a:custGeom>
                  <a:avLst/>
                  <a:gdLst>
                    <a:gd name="T0" fmla="*/ 212 w 297"/>
                    <a:gd name="T1" fmla="*/ 248 h 302"/>
                    <a:gd name="T2" fmla="*/ 212 w 297"/>
                    <a:gd name="T3" fmla="*/ 230 h 302"/>
                    <a:gd name="T4" fmla="*/ 201 w 297"/>
                    <a:gd name="T5" fmla="*/ 219 h 302"/>
                    <a:gd name="T6" fmla="*/ 206 w 297"/>
                    <a:gd name="T7" fmla="*/ 206 h 302"/>
                    <a:gd name="T8" fmla="*/ 209 w 297"/>
                    <a:gd name="T9" fmla="*/ 198 h 302"/>
                    <a:gd name="T10" fmla="*/ 205 w 297"/>
                    <a:gd name="T11" fmla="*/ 192 h 302"/>
                    <a:gd name="T12" fmla="*/ 214 w 297"/>
                    <a:gd name="T13" fmla="*/ 183 h 302"/>
                    <a:gd name="T14" fmla="*/ 232 w 297"/>
                    <a:gd name="T15" fmla="*/ 174 h 302"/>
                    <a:gd name="T16" fmla="*/ 250 w 297"/>
                    <a:gd name="T17" fmla="*/ 173 h 302"/>
                    <a:gd name="T18" fmla="*/ 254 w 297"/>
                    <a:gd name="T19" fmla="*/ 166 h 302"/>
                    <a:gd name="T20" fmla="*/ 253 w 297"/>
                    <a:gd name="T21" fmla="*/ 150 h 302"/>
                    <a:gd name="T22" fmla="*/ 266 w 297"/>
                    <a:gd name="T23" fmla="*/ 134 h 302"/>
                    <a:gd name="T24" fmla="*/ 272 w 297"/>
                    <a:gd name="T25" fmla="*/ 125 h 302"/>
                    <a:gd name="T26" fmla="*/ 276 w 297"/>
                    <a:gd name="T27" fmla="*/ 122 h 302"/>
                    <a:gd name="T28" fmla="*/ 271 w 297"/>
                    <a:gd name="T29" fmla="*/ 117 h 302"/>
                    <a:gd name="T30" fmla="*/ 262 w 297"/>
                    <a:gd name="T31" fmla="*/ 104 h 302"/>
                    <a:gd name="T32" fmla="*/ 264 w 297"/>
                    <a:gd name="T33" fmla="*/ 92 h 302"/>
                    <a:gd name="T34" fmla="*/ 267 w 297"/>
                    <a:gd name="T35" fmla="*/ 86 h 302"/>
                    <a:gd name="T36" fmla="*/ 270 w 297"/>
                    <a:gd name="T37" fmla="*/ 66 h 302"/>
                    <a:gd name="T38" fmla="*/ 272 w 297"/>
                    <a:gd name="T39" fmla="*/ 61 h 302"/>
                    <a:gd name="T40" fmla="*/ 284 w 297"/>
                    <a:gd name="T41" fmla="*/ 58 h 302"/>
                    <a:gd name="T42" fmla="*/ 296 w 297"/>
                    <a:gd name="T43" fmla="*/ 47 h 302"/>
                    <a:gd name="T44" fmla="*/ 273 w 297"/>
                    <a:gd name="T45" fmla="*/ 27 h 302"/>
                    <a:gd name="T46" fmla="*/ 259 w 297"/>
                    <a:gd name="T47" fmla="*/ 4 h 302"/>
                    <a:gd name="T48" fmla="*/ 250 w 297"/>
                    <a:gd name="T49" fmla="*/ 4 h 302"/>
                    <a:gd name="T50" fmla="*/ 239 w 297"/>
                    <a:gd name="T51" fmla="*/ 29 h 302"/>
                    <a:gd name="T52" fmla="*/ 232 w 297"/>
                    <a:gd name="T53" fmla="*/ 69 h 302"/>
                    <a:gd name="T54" fmla="*/ 195 w 297"/>
                    <a:gd name="T55" fmla="*/ 99 h 302"/>
                    <a:gd name="T56" fmla="*/ 171 w 297"/>
                    <a:gd name="T57" fmla="*/ 113 h 302"/>
                    <a:gd name="T58" fmla="*/ 151 w 297"/>
                    <a:gd name="T59" fmla="*/ 141 h 302"/>
                    <a:gd name="T60" fmla="*/ 140 w 297"/>
                    <a:gd name="T61" fmla="*/ 167 h 302"/>
                    <a:gd name="T62" fmla="*/ 125 w 297"/>
                    <a:gd name="T63" fmla="*/ 190 h 302"/>
                    <a:gd name="T64" fmla="*/ 102 w 297"/>
                    <a:gd name="T65" fmla="*/ 208 h 302"/>
                    <a:gd name="T66" fmla="*/ 77 w 297"/>
                    <a:gd name="T67" fmla="*/ 230 h 302"/>
                    <a:gd name="T68" fmla="*/ 59 w 297"/>
                    <a:gd name="T69" fmla="*/ 231 h 302"/>
                    <a:gd name="T70" fmla="*/ 43 w 297"/>
                    <a:gd name="T71" fmla="*/ 243 h 302"/>
                    <a:gd name="T72" fmla="*/ 20 w 297"/>
                    <a:gd name="T73" fmla="*/ 254 h 302"/>
                    <a:gd name="T74" fmla="*/ 3 w 297"/>
                    <a:gd name="T75" fmla="*/ 266 h 302"/>
                    <a:gd name="T76" fmla="*/ 10 w 297"/>
                    <a:gd name="T77" fmla="*/ 279 h 302"/>
                    <a:gd name="T78" fmla="*/ 17 w 297"/>
                    <a:gd name="T79" fmla="*/ 295 h 302"/>
                    <a:gd name="T80" fmla="*/ 26 w 297"/>
                    <a:gd name="T81" fmla="*/ 286 h 302"/>
                    <a:gd name="T82" fmla="*/ 31 w 297"/>
                    <a:gd name="T83" fmla="*/ 272 h 302"/>
                    <a:gd name="T84" fmla="*/ 50 w 297"/>
                    <a:gd name="T85" fmla="*/ 280 h 302"/>
                    <a:gd name="T86" fmla="*/ 58 w 297"/>
                    <a:gd name="T87" fmla="*/ 290 h 302"/>
                    <a:gd name="T88" fmla="*/ 66 w 297"/>
                    <a:gd name="T89" fmla="*/ 283 h 302"/>
                    <a:gd name="T90" fmla="*/ 83 w 297"/>
                    <a:gd name="T91" fmla="*/ 283 h 302"/>
                    <a:gd name="T92" fmla="*/ 96 w 297"/>
                    <a:gd name="T93" fmla="*/ 267 h 302"/>
                    <a:gd name="T94" fmla="*/ 113 w 297"/>
                    <a:gd name="T95" fmla="*/ 256 h 302"/>
                    <a:gd name="T96" fmla="*/ 122 w 297"/>
                    <a:gd name="T97" fmla="*/ 258 h 302"/>
                    <a:gd name="T98" fmla="*/ 125 w 297"/>
                    <a:gd name="T99" fmla="*/ 270 h 302"/>
                    <a:gd name="T100" fmla="*/ 129 w 297"/>
                    <a:gd name="T101" fmla="*/ 275 h 302"/>
                    <a:gd name="T102" fmla="*/ 136 w 297"/>
                    <a:gd name="T103" fmla="*/ 280 h 302"/>
                    <a:gd name="T104" fmla="*/ 141 w 297"/>
                    <a:gd name="T105" fmla="*/ 301 h 302"/>
                    <a:gd name="T106" fmla="*/ 150 w 297"/>
                    <a:gd name="T107" fmla="*/ 299 h 302"/>
                    <a:gd name="T108" fmla="*/ 165 w 297"/>
                    <a:gd name="T109" fmla="*/ 288 h 302"/>
                    <a:gd name="T110" fmla="*/ 176 w 297"/>
                    <a:gd name="T111" fmla="*/ 271 h 302"/>
                    <a:gd name="T112" fmla="*/ 186 w 297"/>
                    <a:gd name="T113" fmla="*/ 259 h 302"/>
                    <a:gd name="T114" fmla="*/ 204 w 297"/>
                    <a:gd name="T115" fmla="*/ 261 h 302"/>
                    <a:gd name="T116" fmla="*/ 210 w 297"/>
                    <a:gd name="T117" fmla="*/ 268 h 302"/>
                    <a:gd name="T118" fmla="*/ 212 w 297"/>
                    <a:gd name="T119" fmla="*/ 25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 h="302">
                      <a:moveTo>
                        <a:pt x="212" y="256"/>
                      </a:moveTo>
                      <a:cubicBezTo>
                        <a:pt x="211" y="253"/>
                        <a:pt x="212" y="251"/>
                        <a:pt x="212" y="248"/>
                      </a:cubicBezTo>
                      <a:cubicBezTo>
                        <a:pt x="212" y="245"/>
                        <a:pt x="210" y="243"/>
                        <a:pt x="210" y="240"/>
                      </a:cubicBezTo>
                      <a:cubicBezTo>
                        <a:pt x="210" y="236"/>
                        <a:pt x="212" y="234"/>
                        <a:pt x="212" y="230"/>
                      </a:cubicBezTo>
                      <a:cubicBezTo>
                        <a:pt x="211" y="226"/>
                        <a:pt x="209" y="226"/>
                        <a:pt x="206" y="225"/>
                      </a:cubicBezTo>
                      <a:cubicBezTo>
                        <a:pt x="204" y="224"/>
                        <a:pt x="201" y="222"/>
                        <a:pt x="201" y="219"/>
                      </a:cubicBezTo>
                      <a:cubicBezTo>
                        <a:pt x="200" y="215"/>
                        <a:pt x="205" y="214"/>
                        <a:pt x="206" y="211"/>
                      </a:cubicBezTo>
                      <a:cubicBezTo>
                        <a:pt x="206" y="209"/>
                        <a:pt x="206" y="207"/>
                        <a:pt x="206" y="206"/>
                      </a:cubicBezTo>
                      <a:cubicBezTo>
                        <a:pt x="207" y="204"/>
                        <a:pt x="207" y="204"/>
                        <a:pt x="208" y="202"/>
                      </a:cubicBezTo>
                      <a:cubicBezTo>
                        <a:pt x="209" y="201"/>
                        <a:pt x="208" y="200"/>
                        <a:pt x="209" y="198"/>
                      </a:cubicBezTo>
                      <a:cubicBezTo>
                        <a:pt x="209" y="196"/>
                        <a:pt x="210" y="196"/>
                        <a:pt x="208" y="194"/>
                      </a:cubicBezTo>
                      <a:cubicBezTo>
                        <a:pt x="208" y="193"/>
                        <a:pt x="206" y="193"/>
                        <a:pt x="205" y="192"/>
                      </a:cubicBezTo>
                      <a:cubicBezTo>
                        <a:pt x="205" y="191"/>
                        <a:pt x="205" y="188"/>
                        <a:pt x="206" y="187"/>
                      </a:cubicBezTo>
                      <a:cubicBezTo>
                        <a:pt x="207" y="185"/>
                        <a:pt x="212" y="184"/>
                        <a:pt x="214" y="183"/>
                      </a:cubicBezTo>
                      <a:cubicBezTo>
                        <a:pt x="219" y="182"/>
                        <a:pt x="224" y="181"/>
                        <a:pt x="229" y="181"/>
                      </a:cubicBezTo>
                      <a:cubicBezTo>
                        <a:pt x="234" y="180"/>
                        <a:pt x="231" y="177"/>
                        <a:pt x="232" y="174"/>
                      </a:cubicBezTo>
                      <a:cubicBezTo>
                        <a:pt x="233" y="171"/>
                        <a:pt x="239" y="173"/>
                        <a:pt x="241" y="173"/>
                      </a:cubicBezTo>
                      <a:cubicBezTo>
                        <a:pt x="244" y="173"/>
                        <a:pt x="247" y="173"/>
                        <a:pt x="250" y="173"/>
                      </a:cubicBezTo>
                      <a:cubicBezTo>
                        <a:pt x="253" y="174"/>
                        <a:pt x="256" y="175"/>
                        <a:pt x="255" y="170"/>
                      </a:cubicBezTo>
                      <a:cubicBezTo>
                        <a:pt x="255" y="169"/>
                        <a:pt x="254" y="168"/>
                        <a:pt x="254" y="166"/>
                      </a:cubicBezTo>
                      <a:cubicBezTo>
                        <a:pt x="253" y="164"/>
                        <a:pt x="254" y="161"/>
                        <a:pt x="253" y="159"/>
                      </a:cubicBezTo>
                      <a:cubicBezTo>
                        <a:pt x="253" y="156"/>
                        <a:pt x="251" y="153"/>
                        <a:pt x="253" y="150"/>
                      </a:cubicBezTo>
                      <a:cubicBezTo>
                        <a:pt x="254" y="147"/>
                        <a:pt x="257" y="146"/>
                        <a:pt x="260" y="144"/>
                      </a:cubicBezTo>
                      <a:cubicBezTo>
                        <a:pt x="264" y="142"/>
                        <a:pt x="263" y="137"/>
                        <a:pt x="266" y="134"/>
                      </a:cubicBezTo>
                      <a:cubicBezTo>
                        <a:pt x="268" y="132"/>
                        <a:pt x="269" y="131"/>
                        <a:pt x="270" y="129"/>
                      </a:cubicBezTo>
                      <a:cubicBezTo>
                        <a:pt x="271" y="127"/>
                        <a:pt x="270" y="127"/>
                        <a:pt x="272" y="125"/>
                      </a:cubicBezTo>
                      <a:cubicBezTo>
                        <a:pt x="273" y="124"/>
                        <a:pt x="274" y="123"/>
                        <a:pt x="276" y="123"/>
                      </a:cubicBezTo>
                      <a:cubicBezTo>
                        <a:pt x="276" y="122"/>
                        <a:pt x="276" y="122"/>
                        <a:pt x="276" y="122"/>
                      </a:cubicBezTo>
                      <a:cubicBezTo>
                        <a:pt x="276" y="122"/>
                        <a:pt x="275" y="121"/>
                        <a:pt x="275" y="121"/>
                      </a:cubicBezTo>
                      <a:cubicBezTo>
                        <a:pt x="273" y="120"/>
                        <a:pt x="272" y="118"/>
                        <a:pt x="271" y="117"/>
                      </a:cubicBezTo>
                      <a:cubicBezTo>
                        <a:pt x="269" y="116"/>
                        <a:pt x="267" y="116"/>
                        <a:pt x="265" y="115"/>
                      </a:cubicBezTo>
                      <a:cubicBezTo>
                        <a:pt x="262" y="112"/>
                        <a:pt x="261" y="108"/>
                        <a:pt x="262" y="104"/>
                      </a:cubicBezTo>
                      <a:cubicBezTo>
                        <a:pt x="262" y="102"/>
                        <a:pt x="263" y="100"/>
                        <a:pt x="264" y="98"/>
                      </a:cubicBezTo>
                      <a:cubicBezTo>
                        <a:pt x="264" y="96"/>
                        <a:pt x="264" y="94"/>
                        <a:pt x="264" y="92"/>
                      </a:cubicBezTo>
                      <a:cubicBezTo>
                        <a:pt x="264" y="92"/>
                        <a:pt x="264" y="92"/>
                        <a:pt x="264" y="92"/>
                      </a:cubicBezTo>
                      <a:cubicBezTo>
                        <a:pt x="264" y="89"/>
                        <a:pt x="266" y="88"/>
                        <a:pt x="267" y="86"/>
                      </a:cubicBezTo>
                      <a:cubicBezTo>
                        <a:pt x="268" y="84"/>
                        <a:pt x="268" y="81"/>
                        <a:pt x="269" y="79"/>
                      </a:cubicBezTo>
                      <a:cubicBezTo>
                        <a:pt x="270" y="75"/>
                        <a:pt x="270" y="71"/>
                        <a:pt x="270" y="66"/>
                      </a:cubicBezTo>
                      <a:cubicBezTo>
                        <a:pt x="270" y="67"/>
                        <a:pt x="270" y="67"/>
                        <a:pt x="270" y="67"/>
                      </a:cubicBezTo>
                      <a:cubicBezTo>
                        <a:pt x="270" y="66"/>
                        <a:pt x="270" y="62"/>
                        <a:pt x="272" y="61"/>
                      </a:cubicBezTo>
                      <a:cubicBezTo>
                        <a:pt x="273" y="59"/>
                        <a:pt x="275" y="60"/>
                        <a:pt x="277" y="60"/>
                      </a:cubicBezTo>
                      <a:cubicBezTo>
                        <a:pt x="279" y="60"/>
                        <a:pt x="283" y="59"/>
                        <a:pt x="284" y="58"/>
                      </a:cubicBezTo>
                      <a:cubicBezTo>
                        <a:pt x="287" y="57"/>
                        <a:pt x="287" y="55"/>
                        <a:pt x="288" y="54"/>
                      </a:cubicBezTo>
                      <a:cubicBezTo>
                        <a:pt x="291" y="51"/>
                        <a:pt x="295" y="52"/>
                        <a:pt x="296" y="47"/>
                      </a:cubicBezTo>
                      <a:cubicBezTo>
                        <a:pt x="297" y="44"/>
                        <a:pt x="294" y="40"/>
                        <a:pt x="292" y="37"/>
                      </a:cubicBezTo>
                      <a:cubicBezTo>
                        <a:pt x="286" y="32"/>
                        <a:pt x="277" y="36"/>
                        <a:pt x="273" y="27"/>
                      </a:cubicBezTo>
                      <a:cubicBezTo>
                        <a:pt x="271" y="21"/>
                        <a:pt x="278" y="10"/>
                        <a:pt x="270" y="7"/>
                      </a:cubicBezTo>
                      <a:cubicBezTo>
                        <a:pt x="266" y="6"/>
                        <a:pt x="262" y="6"/>
                        <a:pt x="259" y="4"/>
                      </a:cubicBezTo>
                      <a:cubicBezTo>
                        <a:pt x="257" y="3"/>
                        <a:pt x="254" y="2"/>
                        <a:pt x="251" y="0"/>
                      </a:cubicBezTo>
                      <a:cubicBezTo>
                        <a:pt x="251" y="1"/>
                        <a:pt x="250" y="3"/>
                        <a:pt x="250" y="4"/>
                      </a:cubicBezTo>
                      <a:cubicBezTo>
                        <a:pt x="248" y="8"/>
                        <a:pt x="247" y="11"/>
                        <a:pt x="244" y="16"/>
                      </a:cubicBezTo>
                      <a:cubicBezTo>
                        <a:pt x="241" y="21"/>
                        <a:pt x="239" y="24"/>
                        <a:pt x="239" y="29"/>
                      </a:cubicBezTo>
                      <a:cubicBezTo>
                        <a:pt x="238" y="33"/>
                        <a:pt x="238" y="43"/>
                        <a:pt x="238" y="49"/>
                      </a:cubicBezTo>
                      <a:cubicBezTo>
                        <a:pt x="237" y="56"/>
                        <a:pt x="234" y="63"/>
                        <a:pt x="232" y="69"/>
                      </a:cubicBezTo>
                      <a:cubicBezTo>
                        <a:pt x="229" y="75"/>
                        <a:pt x="222" y="81"/>
                        <a:pt x="218" y="87"/>
                      </a:cubicBezTo>
                      <a:cubicBezTo>
                        <a:pt x="214" y="92"/>
                        <a:pt x="201" y="97"/>
                        <a:pt x="195" y="99"/>
                      </a:cubicBezTo>
                      <a:cubicBezTo>
                        <a:pt x="190" y="101"/>
                        <a:pt x="187" y="101"/>
                        <a:pt x="185" y="104"/>
                      </a:cubicBezTo>
                      <a:cubicBezTo>
                        <a:pt x="182" y="106"/>
                        <a:pt x="177" y="110"/>
                        <a:pt x="171" y="113"/>
                      </a:cubicBezTo>
                      <a:cubicBezTo>
                        <a:pt x="165" y="116"/>
                        <a:pt x="162" y="118"/>
                        <a:pt x="159" y="122"/>
                      </a:cubicBezTo>
                      <a:cubicBezTo>
                        <a:pt x="155" y="126"/>
                        <a:pt x="152" y="134"/>
                        <a:pt x="151" y="141"/>
                      </a:cubicBezTo>
                      <a:cubicBezTo>
                        <a:pt x="150" y="147"/>
                        <a:pt x="147" y="154"/>
                        <a:pt x="146" y="158"/>
                      </a:cubicBezTo>
                      <a:cubicBezTo>
                        <a:pt x="144" y="162"/>
                        <a:pt x="144" y="164"/>
                        <a:pt x="140" y="167"/>
                      </a:cubicBezTo>
                      <a:cubicBezTo>
                        <a:pt x="135" y="171"/>
                        <a:pt x="133" y="174"/>
                        <a:pt x="130" y="178"/>
                      </a:cubicBezTo>
                      <a:cubicBezTo>
                        <a:pt x="127" y="181"/>
                        <a:pt x="126" y="186"/>
                        <a:pt x="125" y="190"/>
                      </a:cubicBezTo>
                      <a:cubicBezTo>
                        <a:pt x="123" y="195"/>
                        <a:pt x="121" y="196"/>
                        <a:pt x="116" y="199"/>
                      </a:cubicBezTo>
                      <a:cubicBezTo>
                        <a:pt x="111" y="202"/>
                        <a:pt x="106" y="205"/>
                        <a:pt x="102" y="208"/>
                      </a:cubicBezTo>
                      <a:cubicBezTo>
                        <a:pt x="99" y="211"/>
                        <a:pt x="93" y="217"/>
                        <a:pt x="90" y="221"/>
                      </a:cubicBezTo>
                      <a:cubicBezTo>
                        <a:pt x="86" y="224"/>
                        <a:pt x="81" y="228"/>
                        <a:pt x="77" y="230"/>
                      </a:cubicBezTo>
                      <a:cubicBezTo>
                        <a:pt x="73" y="231"/>
                        <a:pt x="70" y="231"/>
                        <a:pt x="66" y="230"/>
                      </a:cubicBezTo>
                      <a:cubicBezTo>
                        <a:pt x="61" y="229"/>
                        <a:pt x="61" y="229"/>
                        <a:pt x="59" y="231"/>
                      </a:cubicBezTo>
                      <a:cubicBezTo>
                        <a:pt x="57" y="233"/>
                        <a:pt x="54" y="237"/>
                        <a:pt x="52" y="238"/>
                      </a:cubicBezTo>
                      <a:cubicBezTo>
                        <a:pt x="49" y="240"/>
                        <a:pt x="46" y="241"/>
                        <a:pt x="43" y="243"/>
                      </a:cubicBezTo>
                      <a:cubicBezTo>
                        <a:pt x="39" y="246"/>
                        <a:pt x="40" y="247"/>
                        <a:pt x="34" y="249"/>
                      </a:cubicBezTo>
                      <a:cubicBezTo>
                        <a:pt x="28" y="251"/>
                        <a:pt x="25" y="253"/>
                        <a:pt x="20" y="254"/>
                      </a:cubicBezTo>
                      <a:cubicBezTo>
                        <a:pt x="16" y="255"/>
                        <a:pt x="7" y="260"/>
                        <a:pt x="0" y="262"/>
                      </a:cubicBezTo>
                      <a:cubicBezTo>
                        <a:pt x="1" y="264"/>
                        <a:pt x="2" y="266"/>
                        <a:pt x="3" y="266"/>
                      </a:cubicBezTo>
                      <a:cubicBezTo>
                        <a:pt x="7" y="268"/>
                        <a:pt x="9" y="266"/>
                        <a:pt x="10" y="270"/>
                      </a:cubicBezTo>
                      <a:cubicBezTo>
                        <a:pt x="11" y="273"/>
                        <a:pt x="10" y="276"/>
                        <a:pt x="10" y="279"/>
                      </a:cubicBezTo>
                      <a:cubicBezTo>
                        <a:pt x="11" y="282"/>
                        <a:pt x="12" y="284"/>
                        <a:pt x="13" y="287"/>
                      </a:cubicBezTo>
                      <a:cubicBezTo>
                        <a:pt x="14" y="289"/>
                        <a:pt x="13" y="294"/>
                        <a:pt x="17" y="295"/>
                      </a:cubicBezTo>
                      <a:cubicBezTo>
                        <a:pt x="20" y="297"/>
                        <a:pt x="23" y="293"/>
                        <a:pt x="24" y="290"/>
                      </a:cubicBezTo>
                      <a:cubicBezTo>
                        <a:pt x="25" y="289"/>
                        <a:pt x="26" y="287"/>
                        <a:pt x="26" y="286"/>
                      </a:cubicBezTo>
                      <a:cubicBezTo>
                        <a:pt x="27" y="284"/>
                        <a:pt x="29" y="283"/>
                        <a:pt x="30" y="282"/>
                      </a:cubicBezTo>
                      <a:cubicBezTo>
                        <a:pt x="32" y="279"/>
                        <a:pt x="31" y="275"/>
                        <a:pt x="31" y="272"/>
                      </a:cubicBezTo>
                      <a:cubicBezTo>
                        <a:pt x="37" y="271"/>
                        <a:pt x="43" y="272"/>
                        <a:pt x="48" y="273"/>
                      </a:cubicBezTo>
                      <a:cubicBezTo>
                        <a:pt x="53" y="275"/>
                        <a:pt x="51" y="276"/>
                        <a:pt x="50" y="280"/>
                      </a:cubicBezTo>
                      <a:cubicBezTo>
                        <a:pt x="49" y="283"/>
                        <a:pt x="49" y="286"/>
                        <a:pt x="48" y="289"/>
                      </a:cubicBezTo>
                      <a:cubicBezTo>
                        <a:pt x="51" y="289"/>
                        <a:pt x="56" y="292"/>
                        <a:pt x="58" y="290"/>
                      </a:cubicBezTo>
                      <a:cubicBezTo>
                        <a:pt x="59" y="289"/>
                        <a:pt x="59" y="286"/>
                        <a:pt x="60" y="285"/>
                      </a:cubicBezTo>
                      <a:cubicBezTo>
                        <a:pt x="62" y="283"/>
                        <a:pt x="64" y="284"/>
                        <a:pt x="66" y="283"/>
                      </a:cubicBezTo>
                      <a:cubicBezTo>
                        <a:pt x="70" y="283"/>
                        <a:pt x="72" y="282"/>
                        <a:pt x="75" y="281"/>
                      </a:cubicBezTo>
                      <a:cubicBezTo>
                        <a:pt x="77" y="280"/>
                        <a:pt x="84" y="279"/>
                        <a:pt x="83" y="283"/>
                      </a:cubicBezTo>
                      <a:cubicBezTo>
                        <a:pt x="87" y="284"/>
                        <a:pt x="85" y="275"/>
                        <a:pt x="86" y="273"/>
                      </a:cubicBezTo>
                      <a:cubicBezTo>
                        <a:pt x="88" y="270"/>
                        <a:pt x="93" y="270"/>
                        <a:pt x="96" y="267"/>
                      </a:cubicBezTo>
                      <a:cubicBezTo>
                        <a:pt x="98" y="264"/>
                        <a:pt x="98" y="260"/>
                        <a:pt x="102" y="257"/>
                      </a:cubicBezTo>
                      <a:cubicBezTo>
                        <a:pt x="105" y="255"/>
                        <a:pt x="110" y="256"/>
                        <a:pt x="113" y="256"/>
                      </a:cubicBezTo>
                      <a:cubicBezTo>
                        <a:pt x="115" y="255"/>
                        <a:pt x="117" y="254"/>
                        <a:pt x="119" y="255"/>
                      </a:cubicBezTo>
                      <a:cubicBezTo>
                        <a:pt x="122" y="255"/>
                        <a:pt x="121" y="256"/>
                        <a:pt x="122" y="258"/>
                      </a:cubicBezTo>
                      <a:cubicBezTo>
                        <a:pt x="123" y="260"/>
                        <a:pt x="124" y="262"/>
                        <a:pt x="125" y="264"/>
                      </a:cubicBezTo>
                      <a:cubicBezTo>
                        <a:pt x="126" y="267"/>
                        <a:pt x="125" y="268"/>
                        <a:pt x="125" y="270"/>
                      </a:cubicBezTo>
                      <a:cubicBezTo>
                        <a:pt x="125" y="273"/>
                        <a:pt x="125" y="272"/>
                        <a:pt x="127" y="274"/>
                      </a:cubicBezTo>
                      <a:cubicBezTo>
                        <a:pt x="127" y="275"/>
                        <a:pt x="128" y="274"/>
                        <a:pt x="129" y="275"/>
                      </a:cubicBezTo>
                      <a:cubicBezTo>
                        <a:pt x="130" y="276"/>
                        <a:pt x="130" y="277"/>
                        <a:pt x="131" y="278"/>
                      </a:cubicBezTo>
                      <a:cubicBezTo>
                        <a:pt x="132" y="279"/>
                        <a:pt x="134" y="278"/>
                        <a:pt x="136" y="280"/>
                      </a:cubicBezTo>
                      <a:cubicBezTo>
                        <a:pt x="138" y="282"/>
                        <a:pt x="139" y="283"/>
                        <a:pt x="139" y="286"/>
                      </a:cubicBezTo>
                      <a:cubicBezTo>
                        <a:pt x="140" y="289"/>
                        <a:pt x="134" y="302"/>
                        <a:pt x="141" y="301"/>
                      </a:cubicBezTo>
                      <a:cubicBezTo>
                        <a:pt x="143" y="300"/>
                        <a:pt x="143" y="299"/>
                        <a:pt x="145" y="299"/>
                      </a:cubicBezTo>
                      <a:cubicBezTo>
                        <a:pt x="147" y="299"/>
                        <a:pt x="148" y="300"/>
                        <a:pt x="150" y="299"/>
                      </a:cubicBezTo>
                      <a:cubicBezTo>
                        <a:pt x="153" y="299"/>
                        <a:pt x="156" y="295"/>
                        <a:pt x="156" y="292"/>
                      </a:cubicBezTo>
                      <a:cubicBezTo>
                        <a:pt x="158" y="286"/>
                        <a:pt x="159" y="289"/>
                        <a:pt x="165" y="288"/>
                      </a:cubicBezTo>
                      <a:cubicBezTo>
                        <a:pt x="170" y="286"/>
                        <a:pt x="169" y="280"/>
                        <a:pt x="169" y="275"/>
                      </a:cubicBezTo>
                      <a:cubicBezTo>
                        <a:pt x="173" y="275"/>
                        <a:pt x="176" y="276"/>
                        <a:pt x="176" y="271"/>
                      </a:cubicBezTo>
                      <a:cubicBezTo>
                        <a:pt x="175" y="267"/>
                        <a:pt x="170" y="263"/>
                        <a:pt x="175" y="261"/>
                      </a:cubicBezTo>
                      <a:cubicBezTo>
                        <a:pt x="178" y="259"/>
                        <a:pt x="182" y="262"/>
                        <a:pt x="186" y="259"/>
                      </a:cubicBezTo>
                      <a:cubicBezTo>
                        <a:pt x="189" y="256"/>
                        <a:pt x="191" y="253"/>
                        <a:pt x="191" y="249"/>
                      </a:cubicBezTo>
                      <a:cubicBezTo>
                        <a:pt x="193" y="249"/>
                        <a:pt x="203" y="258"/>
                        <a:pt x="204" y="261"/>
                      </a:cubicBezTo>
                      <a:cubicBezTo>
                        <a:pt x="205" y="264"/>
                        <a:pt x="204" y="266"/>
                        <a:pt x="208" y="267"/>
                      </a:cubicBezTo>
                      <a:cubicBezTo>
                        <a:pt x="209" y="268"/>
                        <a:pt x="210" y="268"/>
                        <a:pt x="210" y="268"/>
                      </a:cubicBezTo>
                      <a:cubicBezTo>
                        <a:pt x="211" y="267"/>
                        <a:pt x="211" y="265"/>
                        <a:pt x="211" y="264"/>
                      </a:cubicBezTo>
                      <a:cubicBezTo>
                        <a:pt x="211" y="261"/>
                        <a:pt x="212" y="259"/>
                        <a:pt x="212" y="25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4" name="Freeform 15">
                  <a:extLst>
                    <a:ext uri="{FF2B5EF4-FFF2-40B4-BE49-F238E27FC236}">
                      <a16:creationId xmlns:a16="http://schemas.microsoft.com/office/drawing/2014/main" id="{6C78A211-0FDE-4F63-B902-6859680A68D7}"/>
                    </a:ext>
                  </a:extLst>
                </p:cNvPr>
                <p:cNvSpPr>
                  <a:spLocks/>
                </p:cNvSpPr>
                <p:nvPr/>
              </p:nvSpPr>
              <p:spPr bwMode="auto">
                <a:xfrm>
                  <a:off x="5570538" y="6788151"/>
                  <a:ext cx="925513" cy="742950"/>
                </a:xfrm>
                <a:custGeom>
                  <a:avLst/>
                  <a:gdLst>
                    <a:gd name="T0" fmla="*/ 235 w 247"/>
                    <a:gd name="T1" fmla="*/ 22 h 198"/>
                    <a:gd name="T2" fmla="*/ 226 w 247"/>
                    <a:gd name="T3" fmla="*/ 16 h 198"/>
                    <a:gd name="T4" fmla="*/ 213 w 247"/>
                    <a:gd name="T5" fmla="*/ 34 h 198"/>
                    <a:gd name="T6" fmla="*/ 202 w 247"/>
                    <a:gd name="T7" fmla="*/ 25 h 198"/>
                    <a:gd name="T8" fmla="*/ 197 w 247"/>
                    <a:gd name="T9" fmla="*/ 15 h 198"/>
                    <a:gd name="T10" fmla="*/ 182 w 247"/>
                    <a:gd name="T11" fmla="*/ 14 h 198"/>
                    <a:gd name="T12" fmla="*/ 172 w 247"/>
                    <a:gd name="T13" fmla="*/ 7 h 198"/>
                    <a:gd name="T14" fmla="*/ 158 w 247"/>
                    <a:gd name="T15" fmla="*/ 4 h 198"/>
                    <a:gd name="T16" fmla="*/ 145 w 247"/>
                    <a:gd name="T17" fmla="*/ 14 h 198"/>
                    <a:gd name="T18" fmla="*/ 148 w 247"/>
                    <a:gd name="T19" fmla="*/ 26 h 198"/>
                    <a:gd name="T20" fmla="*/ 134 w 247"/>
                    <a:gd name="T21" fmla="*/ 38 h 198"/>
                    <a:gd name="T22" fmla="*/ 123 w 247"/>
                    <a:gd name="T23" fmla="*/ 39 h 198"/>
                    <a:gd name="T24" fmla="*/ 114 w 247"/>
                    <a:gd name="T25" fmla="*/ 37 h 198"/>
                    <a:gd name="T26" fmla="*/ 97 w 247"/>
                    <a:gd name="T27" fmla="*/ 27 h 198"/>
                    <a:gd name="T28" fmla="*/ 76 w 247"/>
                    <a:gd name="T29" fmla="*/ 27 h 198"/>
                    <a:gd name="T30" fmla="*/ 72 w 247"/>
                    <a:gd name="T31" fmla="*/ 30 h 198"/>
                    <a:gd name="T32" fmla="*/ 66 w 247"/>
                    <a:gd name="T33" fmla="*/ 39 h 198"/>
                    <a:gd name="T34" fmla="*/ 53 w 247"/>
                    <a:gd name="T35" fmla="*/ 55 h 198"/>
                    <a:gd name="T36" fmla="*/ 54 w 247"/>
                    <a:gd name="T37" fmla="*/ 71 h 198"/>
                    <a:gd name="T38" fmla="*/ 50 w 247"/>
                    <a:gd name="T39" fmla="*/ 78 h 198"/>
                    <a:gd name="T40" fmla="*/ 32 w 247"/>
                    <a:gd name="T41" fmla="*/ 79 h 198"/>
                    <a:gd name="T42" fmla="*/ 14 w 247"/>
                    <a:gd name="T43" fmla="*/ 88 h 198"/>
                    <a:gd name="T44" fmla="*/ 5 w 247"/>
                    <a:gd name="T45" fmla="*/ 97 h 198"/>
                    <a:gd name="T46" fmla="*/ 9 w 247"/>
                    <a:gd name="T47" fmla="*/ 103 h 198"/>
                    <a:gd name="T48" fmla="*/ 6 w 247"/>
                    <a:gd name="T49" fmla="*/ 111 h 198"/>
                    <a:gd name="T50" fmla="*/ 1 w 247"/>
                    <a:gd name="T51" fmla="*/ 124 h 198"/>
                    <a:gd name="T52" fmla="*/ 12 w 247"/>
                    <a:gd name="T53" fmla="*/ 135 h 198"/>
                    <a:gd name="T54" fmla="*/ 12 w 247"/>
                    <a:gd name="T55" fmla="*/ 153 h 198"/>
                    <a:gd name="T56" fmla="*/ 11 w 247"/>
                    <a:gd name="T57" fmla="*/ 169 h 198"/>
                    <a:gd name="T58" fmla="*/ 19 w 247"/>
                    <a:gd name="T59" fmla="*/ 174 h 198"/>
                    <a:gd name="T60" fmla="*/ 36 w 247"/>
                    <a:gd name="T61" fmla="*/ 171 h 198"/>
                    <a:gd name="T62" fmla="*/ 60 w 247"/>
                    <a:gd name="T63" fmla="*/ 160 h 198"/>
                    <a:gd name="T64" fmla="*/ 70 w 247"/>
                    <a:gd name="T65" fmla="*/ 154 h 198"/>
                    <a:gd name="T66" fmla="*/ 89 w 247"/>
                    <a:gd name="T67" fmla="*/ 141 h 198"/>
                    <a:gd name="T68" fmla="*/ 113 w 247"/>
                    <a:gd name="T69" fmla="*/ 140 h 198"/>
                    <a:gd name="T70" fmla="*/ 137 w 247"/>
                    <a:gd name="T71" fmla="*/ 156 h 198"/>
                    <a:gd name="T72" fmla="*/ 143 w 247"/>
                    <a:gd name="T73" fmla="*/ 170 h 198"/>
                    <a:gd name="T74" fmla="*/ 154 w 247"/>
                    <a:gd name="T75" fmla="*/ 180 h 198"/>
                    <a:gd name="T76" fmla="*/ 159 w 247"/>
                    <a:gd name="T77" fmla="*/ 184 h 198"/>
                    <a:gd name="T78" fmla="*/ 166 w 247"/>
                    <a:gd name="T79" fmla="*/ 192 h 198"/>
                    <a:gd name="T80" fmla="*/ 180 w 247"/>
                    <a:gd name="T81" fmla="*/ 189 h 198"/>
                    <a:gd name="T82" fmla="*/ 184 w 247"/>
                    <a:gd name="T83" fmla="*/ 173 h 198"/>
                    <a:gd name="T84" fmla="*/ 193 w 247"/>
                    <a:gd name="T85" fmla="*/ 179 h 198"/>
                    <a:gd name="T86" fmla="*/ 210 w 247"/>
                    <a:gd name="T87" fmla="*/ 184 h 198"/>
                    <a:gd name="T88" fmla="*/ 230 w 247"/>
                    <a:gd name="T89" fmla="*/ 173 h 198"/>
                    <a:gd name="T90" fmla="*/ 242 w 247"/>
                    <a:gd name="T91" fmla="*/ 13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 h="198">
                      <a:moveTo>
                        <a:pt x="244" y="57"/>
                      </a:moveTo>
                      <a:cubicBezTo>
                        <a:pt x="243" y="42"/>
                        <a:pt x="238" y="28"/>
                        <a:pt x="235" y="22"/>
                      </a:cubicBezTo>
                      <a:cubicBezTo>
                        <a:pt x="233" y="20"/>
                        <a:pt x="233" y="17"/>
                        <a:pt x="232" y="14"/>
                      </a:cubicBezTo>
                      <a:cubicBezTo>
                        <a:pt x="230" y="14"/>
                        <a:pt x="228" y="14"/>
                        <a:pt x="226" y="16"/>
                      </a:cubicBezTo>
                      <a:cubicBezTo>
                        <a:pt x="223" y="18"/>
                        <a:pt x="224" y="23"/>
                        <a:pt x="222" y="27"/>
                      </a:cubicBezTo>
                      <a:cubicBezTo>
                        <a:pt x="219" y="31"/>
                        <a:pt x="218" y="34"/>
                        <a:pt x="213" y="34"/>
                      </a:cubicBezTo>
                      <a:cubicBezTo>
                        <a:pt x="210" y="34"/>
                        <a:pt x="204" y="33"/>
                        <a:pt x="202" y="30"/>
                      </a:cubicBezTo>
                      <a:cubicBezTo>
                        <a:pt x="202" y="28"/>
                        <a:pt x="202" y="26"/>
                        <a:pt x="202" y="25"/>
                      </a:cubicBezTo>
                      <a:cubicBezTo>
                        <a:pt x="201" y="23"/>
                        <a:pt x="199" y="22"/>
                        <a:pt x="199" y="20"/>
                      </a:cubicBezTo>
                      <a:cubicBezTo>
                        <a:pt x="198" y="17"/>
                        <a:pt x="199" y="17"/>
                        <a:pt x="197" y="15"/>
                      </a:cubicBezTo>
                      <a:cubicBezTo>
                        <a:pt x="195" y="14"/>
                        <a:pt x="193" y="14"/>
                        <a:pt x="192" y="13"/>
                      </a:cubicBezTo>
                      <a:cubicBezTo>
                        <a:pt x="187" y="10"/>
                        <a:pt x="187" y="12"/>
                        <a:pt x="182" y="14"/>
                      </a:cubicBezTo>
                      <a:cubicBezTo>
                        <a:pt x="180" y="15"/>
                        <a:pt x="174" y="16"/>
                        <a:pt x="172" y="13"/>
                      </a:cubicBezTo>
                      <a:cubicBezTo>
                        <a:pt x="172" y="11"/>
                        <a:pt x="173" y="8"/>
                        <a:pt x="172" y="7"/>
                      </a:cubicBezTo>
                      <a:cubicBezTo>
                        <a:pt x="172" y="6"/>
                        <a:pt x="169" y="5"/>
                        <a:pt x="168" y="4"/>
                      </a:cubicBezTo>
                      <a:cubicBezTo>
                        <a:pt x="163" y="1"/>
                        <a:pt x="163" y="3"/>
                        <a:pt x="158" y="4"/>
                      </a:cubicBezTo>
                      <a:cubicBezTo>
                        <a:pt x="155" y="5"/>
                        <a:pt x="149" y="0"/>
                        <a:pt x="146" y="4"/>
                      </a:cubicBezTo>
                      <a:cubicBezTo>
                        <a:pt x="145" y="6"/>
                        <a:pt x="146" y="12"/>
                        <a:pt x="145" y="14"/>
                      </a:cubicBezTo>
                      <a:cubicBezTo>
                        <a:pt x="145" y="16"/>
                        <a:pt x="145" y="19"/>
                        <a:pt x="145" y="21"/>
                      </a:cubicBezTo>
                      <a:cubicBezTo>
                        <a:pt x="146" y="23"/>
                        <a:pt x="147" y="25"/>
                        <a:pt x="148" y="26"/>
                      </a:cubicBezTo>
                      <a:cubicBezTo>
                        <a:pt x="148" y="29"/>
                        <a:pt x="147" y="35"/>
                        <a:pt x="145" y="37"/>
                      </a:cubicBezTo>
                      <a:cubicBezTo>
                        <a:pt x="142" y="40"/>
                        <a:pt x="137" y="37"/>
                        <a:pt x="134" y="38"/>
                      </a:cubicBezTo>
                      <a:cubicBezTo>
                        <a:pt x="131" y="39"/>
                        <a:pt x="131" y="41"/>
                        <a:pt x="128" y="41"/>
                      </a:cubicBezTo>
                      <a:cubicBezTo>
                        <a:pt x="127" y="41"/>
                        <a:pt x="125" y="40"/>
                        <a:pt x="123" y="39"/>
                      </a:cubicBezTo>
                      <a:cubicBezTo>
                        <a:pt x="122" y="38"/>
                        <a:pt x="121" y="35"/>
                        <a:pt x="119" y="35"/>
                      </a:cubicBezTo>
                      <a:cubicBezTo>
                        <a:pt x="117" y="34"/>
                        <a:pt x="116" y="36"/>
                        <a:pt x="114" y="37"/>
                      </a:cubicBezTo>
                      <a:cubicBezTo>
                        <a:pt x="109" y="38"/>
                        <a:pt x="108" y="35"/>
                        <a:pt x="106" y="32"/>
                      </a:cubicBezTo>
                      <a:cubicBezTo>
                        <a:pt x="104" y="27"/>
                        <a:pt x="102" y="27"/>
                        <a:pt x="97" y="27"/>
                      </a:cubicBezTo>
                      <a:cubicBezTo>
                        <a:pt x="93" y="28"/>
                        <a:pt x="90" y="28"/>
                        <a:pt x="86" y="28"/>
                      </a:cubicBezTo>
                      <a:cubicBezTo>
                        <a:pt x="83" y="28"/>
                        <a:pt x="79" y="28"/>
                        <a:pt x="76" y="27"/>
                      </a:cubicBezTo>
                      <a:cubicBezTo>
                        <a:pt x="76" y="27"/>
                        <a:pt x="76" y="27"/>
                        <a:pt x="76" y="28"/>
                      </a:cubicBezTo>
                      <a:cubicBezTo>
                        <a:pt x="74" y="28"/>
                        <a:pt x="73" y="29"/>
                        <a:pt x="72" y="30"/>
                      </a:cubicBezTo>
                      <a:cubicBezTo>
                        <a:pt x="70" y="32"/>
                        <a:pt x="71" y="32"/>
                        <a:pt x="70" y="34"/>
                      </a:cubicBezTo>
                      <a:cubicBezTo>
                        <a:pt x="69" y="36"/>
                        <a:pt x="68" y="37"/>
                        <a:pt x="66" y="39"/>
                      </a:cubicBezTo>
                      <a:cubicBezTo>
                        <a:pt x="63" y="42"/>
                        <a:pt x="64" y="47"/>
                        <a:pt x="60" y="49"/>
                      </a:cubicBezTo>
                      <a:cubicBezTo>
                        <a:pt x="57" y="51"/>
                        <a:pt x="54" y="52"/>
                        <a:pt x="53" y="55"/>
                      </a:cubicBezTo>
                      <a:cubicBezTo>
                        <a:pt x="51" y="58"/>
                        <a:pt x="53" y="61"/>
                        <a:pt x="53" y="64"/>
                      </a:cubicBezTo>
                      <a:cubicBezTo>
                        <a:pt x="54" y="66"/>
                        <a:pt x="53" y="69"/>
                        <a:pt x="54" y="71"/>
                      </a:cubicBezTo>
                      <a:cubicBezTo>
                        <a:pt x="54" y="73"/>
                        <a:pt x="55" y="74"/>
                        <a:pt x="55" y="75"/>
                      </a:cubicBezTo>
                      <a:cubicBezTo>
                        <a:pt x="56" y="80"/>
                        <a:pt x="53" y="79"/>
                        <a:pt x="50" y="78"/>
                      </a:cubicBezTo>
                      <a:cubicBezTo>
                        <a:pt x="47" y="78"/>
                        <a:pt x="44" y="78"/>
                        <a:pt x="41" y="78"/>
                      </a:cubicBezTo>
                      <a:cubicBezTo>
                        <a:pt x="39" y="78"/>
                        <a:pt x="33" y="76"/>
                        <a:pt x="32" y="79"/>
                      </a:cubicBezTo>
                      <a:cubicBezTo>
                        <a:pt x="31" y="82"/>
                        <a:pt x="34" y="85"/>
                        <a:pt x="29" y="86"/>
                      </a:cubicBezTo>
                      <a:cubicBezTo>
                        <a:pt x="24" y="86"/>
                        <a:pt x="19" y="87"/>
                        <a:pt x="14" y="88"/>
                      </a:cubicBezTo>
                      <a:cubicBezTo>
                        <a:pt x="12" y="89"/>
                        <a:pt x="7" y="90"/>
                        <a:pt x="6" y="92"/>
                      </a:cubicBezTo>
                      <a:cubicBezTo>
                        <a:pt x="5" y="93"/>
                        <a:pt x="5" y="96"/>
                        <a:pt x="5" y="97"/>
                      </a:cubicBezTo>
                      <a:cubicBezTo>
                        <a:pt x="6" y="98"/>
                        <a:pt x="8" y="98"/>
                        <a:pt x="8" y="99"/>
                      </a:cubicBezTo>
                      <a:cubicBezTo>
                        <a:pt x="10" y="101"/>
                        <a:pt x="9" y="101"/>
                        <a:pt x="9" y="103"/>
                      </a:cubicBezTo>
                      <a:cubicBezTo>
                        <a:pt x="8" y="105"/>
                        <a:pt x="9" y="106"/>
                        <a:pt x="8" y="107"/>
                      </a:cubicBezTo>
                      <a:cubicBezTo>
                        <a:pt x="7" y="109"/>
                        <a:pt x="7" y="109"/>
                        <a:pt x="6" y="111"/>
                      </a:cubicBezTo>
                      <a:cubicBezTo>
                        <a:pt x="6" y="112"/>
                        <a:pt x="6" y="114"/>
                        <a:pt x="6" y="116"/>
                      </a:cubicBezTo>
                      <a:cubicBezTo>
                        <a:pt x="5" y="119"/>
                        <a:pt x="0" y="120"/>
                        <a:pt x="1" y="124"/>
                      </a:cubicBezTo>
                      <a:cubicBezTo>
                        <a:pt x="1" y="127"/>
                        <a:pt x="4" y="129"/>
                        <a:pt x="6" y="130"/>
                      </a:cubicBezTo>
                      <a:cubicBezTo>
                        <a:pt x="9" y="131"/>
                        <a:pt x="11" y="131"/>
                        <a:pt x="12" y="135"/>
                      </a:cubicBezTo>
                      <a:cubicBezTo>
                        <a:pt x="12" y="139"/>
                        <a:pt x="10" y="141"/>
                        <a:pt x="10" y="145"/>
                      </a:cubicBezTo>
                      <a:cubicBezTo>
                        <a:pt x="10" y="148"/>
                        <a:pt x="12" y="150"/>
                        <a:pt x="12" y="153"/>
                      </a:cubicBezTo>
                      <a:cubicBezTo>
                        <a:pt x="12" y="156"/>
                        <a:pt x="11" y="158"/>
                        <a:pt x="12" y="161"/>
                      </a:cubicBezTo>
                      <a:cubicBezTo>
                        <a:pt x="12" y="164"/>
                        <a:pt x="11" y="166"/>
                        <a:pt x="11" y="169"/>
                      </a:cubicBezTo>
                      <a:cubicBezTo>
                        <a:pt x="11" y="170"/>
                        <a:pt x="11" y="172"/>
                        <a:pt x="10" y="173"/>
                      </a:cubicBezTo>
                      <a:cubicBezTo>
                        <a:pt x="13" y="174"/>
                        <a:pt x="16" y="173"/>
                        <a:pt x="19" y="174"/>
                      </a:cubicBezTo>
                      <a:cubicBezTo>
                        <a:pt x="23" y="175"/>
                        <a:pt x="31" y="181"/>
                        <a:pt x="35" y="175"/>
                      </a:cubicBezTo>
                      <a:cubicBezTo>
                        <a:pt x="35" y="174"/>
                        <a:pt x="35" y="172"/>
                        <a:pt x="36" y="171"/>
                      </a:cubicBezTo>
                      <a:cubicBezTo>
                        <a:pt x="37" y="170"/>
                        <a:pt x="39" y="170"/>
                        <a:pt x="41" y="169"/>
                      </a:cubicBezTo>
                      <a:cubicBezTo>
                        <a:pt x="48" y="166"/>
                        <a:pt x="53" y="164"/>
                        <a:pt x="60" y="160"/>
                      </a:cubicBezTo>
                      <a:cubicBezTo>
                        <a:pt x="61" y="159"/>
                        <a:pt x="63" y="158"/>
                        <a:pt x="65" y="158"/>
                      </a:cubicBezTo>
                      <a:cubicBezTo>
                        <a:pt x="67" y="157"/>
                        <a:pt x="69" y="155"/>
                        <a:pt x="70" y="154"/>
                      </a:cubicBezTo>
                      <a:cubicBezTo>
                        <a:pt x="75" y="152"/>
                        <a:pt x="80" y="153"/>
                        <a:pt x="84" y="150"/>
                      </a:cubicBezTo>
                      <a:cubicBezTo>
                        <a:pt x="87" y="147"/>
                        <a:pt x="85" y="144"/>
                        <a:pt x="89" y="141"/>
                      </a:cubicBezTo>
                      <a:cubicBezTo>
                        <a:pt x="92" y="139"/>
                        <a:pt x="97" y="139"/>
                        <a:pt x="101" y="138"/>
                      </a:cubicBezTo>
                      <a:cubicBezTo>
                        <a:pt x="105" y="138"/>
                        <a:pt x="109" y="138"/>
                        <a:pt x="113" y="140"/>
                      </a:cubicBezTo>
                      <a:cubicBezTo>
                        <a:pt x="121" y="143"/>
                        <a:pt x="128" y="144"/>
                        <a:pt x="133" y="151"/>
                      </a:cubicBezTo>
                      <a:cubicBezTo>
                        <a:pt x="134" y="153"/>
                        <a:pt x="135" y="154"/>
                        <a:pt x="137" y="156"/>
                      </a:cubicBezTo>
                      <a:cubicBezTo>
                        <a:pt x="138" y="157"/>
                        <a:pt x="140" y="159"/>
                        <a:pt x="141" y="160"/>
                      </a:cubicBezTo>
                      <a:cubicBezTo>
                        <a:pt x="144" y="163"/>
                        <a:pt x="142" y="167"/>
                        <a:pt x="143" y="170"/>
                      </a:cubicBezTo>
                      <a:cubicBezTo>
                        <a:pt x="143" y="175"/>
                        <a:pt x="147" y="174"/>
                        <a:pt x="150" y="176"/>
                      </a:cubicBezTo>
                      <a:cubicBezTo>
                        <a:pt x="153" y="177"/>
                        <a:pt x="153" y="178"/>
                        <a:pt x="154" y="180"/>
                      </a:cubicBezTo>
                      <a:cubicBezTo>
                        <a:pt x="155" y="181"/>
                        <a:pt x="155" y="182"/>
                        <a:pt x="156" y="183"/>
                      </a:cubicBezTo>
                      <a:cubicBezTo>
                        <a:pt x="157" y="184"/>
                        <a:pt x="158" y="183"/>
                        <a:pt x="159" y="184"/>
                      </a:cubicBezTo>
                      <a:cubicBezTo>
                        <a:pt x="160" y="185"/>
                        <a:pt x="159" y="187"/>
                        <a:pt x="160" y="189"/>
                      </a:cubicBezTo>
                      <a:cubicBezTo>
                        <a:pt x="162" y="190"/>
                        <a:pt x="164" y="190"/>
                        <a:pt x="166" y="192"/>
                      </a:cubicBezTo>
                      <a:cubicBezTo>
                        <a:pt x="169" y="195"/>
                        <a:pt x="172" y="198"/>
                        <a:pt x="176" y="194"/>
                      </a:cubicBezTo>
                      <a:cubicBezTo>
                        <a:pt x="178" y="192"/>
                        <a:pt x="178" y="190"/>
                        <a:pt x="180" y="189"/>
                      </a:cubicBezTo>
                      <a:cubicBezTo>
                        <a:pt x="182" y="187"/>
                        <a:pt x="186" y="186"/>
                        <a:pt x="187" y="183"/>
                      </a:cubicBezTo>
                      <a:cubicBezTo>
                        <a:pt x="189" y="179"/>
                        <a:pt x="183" y="177"/>
                        <a:pt x="184" y="173"/>
                      </a:cubicBezTo>
                      <a:cubicBezTo>
                        <a:pt x="186" y="173"/>
                        <a:pt x="189" y="174"/>
                        <a:pt x="189" y="175"/>
                      </a:cubicBezTo>
                      <a:cubicBezTo>
                        <a:pt x="191" y="177"/>
                        <a:pt x="190" y="178"/>
                        <a:pt x="193" y="179"/>
                      </a:cubicBezTo>
                      <a:cubicBezTo>
                        <a:pt x="196" y="180"/>
                        <a:pt x="198" y="179"/>
                        <a:pt x="201" y="180"/>
                      </a:cubicBezTo>
                      <a:cubicBezTo>
                        <a:pt x="204" y="181"/>
                        <a:pt x="206" y="183"/>
                        <a:pt x="210" y="184"/>
                      </a:cubicBezTo>
                      <a:cubicBezTo>
                        <a:pt x="211" y="184"/>
                        <a:pt x="213" y="184"/>
                        <a:pt x="215" y="184"/>
                      </a:cubicBezTo>
                      <a:cubicBezTo>
                        <a:pt x="216" y="179"/>
                        <a:pt x="221" y="174"/>
                        <a:pt x="230" y="173"/>
                      </a:cubicBezTo>
                      <a:cubicBezTo>
                        <a:pt x="238" y="171"/>
                        <a:pt x="239" y="165"/>
                        <a:pt x="238" y="160"/>
                      </a:cubicBezTo>
                      <a:cubicBezTo>
                        <a:pt x="238" y="154"/>
                        <a:pt x="239" y="144"/>
                        <a:pt x="242" y="135"/>
                      </a:cubicBezTo>
                      <a:cubicBezTo>
                        <a:pt x="247" y="118"/>
                        <a:pt x="245" y="73"/>
                        <a:pt x="244" y="57"/>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5" name="Freeform 16">
                  <a:extLst>
                    <a:ext uri="{FF2B5EF4-FFF2-40B4-BE49-F238E27FC236}">
                      <a16:creationId xmlns:a16="http://schemas.microsoft.com/office/drawing/2014/main" id="{9D8F03DC-1245-4194-ABF0-4F58B2129972}"/>
                    </a:ext>
                  </a:extLst>
                </p:cNvPr>
                <p:cNvSpPr>
                  <a:spLocks/>
                </p:cNvSpPr>
                <p:nvPr/>
              </p:nvSpPr>
              <p:spPr bwMode="auto">
                <a:xfrm>
                  <a:off x="5649913" y="7305676"/>
                  <a:ext cx="479425" cy="582613"/>
                </a:xfrm>
                <a:custGeom>
                  <a:avLst/>
                  <a:gdLst>
                    <a:gd name="T0" fmla="*/ 58 w 128"/>
                    <a:gd name="T1" fmla="*/ 153 h 155"/>
                    <a:gd name="T2" fmla="*/ 66 w 128"/>
                    <a:gd name="T3" fmla="*/ 147 h 155"/>
                    <a:gd name="T4" fmla="*/ 68 w 128"/>
                    <a:gd name="T5" fmla="*/ 141 h 155"/>
                    <a:gd name="T6" fmla="*/ 72 w 128"/>
                    <a:gd name="T7" fmla="*/ 137 h 155"/>
                    <a:gd name="T8" fmla="*/ 80 w 128"/>
                    <a:gd name="T9" fmla="*/ 135 h 155"/>
                    <a:gd name="T10" fmla="*/ 79 w 128"/>
                    <a:gd name="T11" fmla="*/ 132 h 155"/>
                    <a:gd name="T12" fmla="*/ 85 w 128"/>
                    <a:gd name="T13" fmla="*/ 130 h 155"/>
                    <a:gd name="T14" fmla="*/ 94 w 128"/>
                    <a:gd name="T15" fmla="*/ 126 h 155"/>
                    <a:gd name="T16" fmla="*/ 98 w 128"/>
                    <a:gd name="T17" fmla="*/ 125 h 155"/>
                    <a:gd name="T18" fmla="*/ 102 w 128"/>
                    <a:gd name="T19" fmla="*/ 123 h 155"/>
                    <a:gd name="T20" fmla="*/ 106 w 128"/>
                    <a:gd name="T21" fmla="*/ 121 h 155"/>
                    <a:gd name="T22" fmla="*/ 111 w 128"/>
                    <a:gd name="T23" fmla="*/ 123 h 155"/>
                    <a:gd name="T24" fmla="*/ 116 w 128"/>
                    <a:gd name="T25" fmla="*/ 118 h 155"/>
                    <a:gd name="T26" fmla="*/ 118 w 128"/>
                    <a:gd name="T27" fmla="*/ 109 h 155"/>
                    <a:gd name="T28" fmla="*/ 123 w 128"/>
                    <a:gd name="T29" fmla="*/ 104 h 155"/>
                    <a:gd name="T30" fmla="*/ 122 w 128"/>
                    <a:gd name="T31" fmla="*/ 96 h 155"/>
                    <a:gd name="T32" fmla="*/ 121 w 128"/>
                    <a:gd name="T33" fmla="*/ 89 h 155"/>
                    <a:gd name="T34" fmla="*/ 119 w 128"/>
                    <a:gd name="T35" fmla="*/ 76 h 155"/>
                    <a:gd name="T36" fmla="*/ 126 w 128"/>
                    <a:gd name="T37" fmla="*/ 71 h 155"/>
                    <a:gd name="T38" fmla="*/ 122 w 128"/>
                    <a:gd name="T39" fmla="*/ 62 h 155"/>
                    <a:gd name="T40" fmla="*/ 124 w 128"/>
                    <a:gd name="T41" fmla="*/ 51 h 155"/>
                    <a:gd name="T42" fmla="*/ 122 w 128"/>
                    <a:gd name="T43" fmla="*/ 46 h 155"/>
                    <a:gd name="T44" fmla="*/ 122 w 128"/>
                    <a:gd name="T45" fmla="*/ 40 h 155"/>
                    <a:gd name="T46" fmla="*/ 123 w 128"/>
                    <a:gd name="T47" fmla="*/ 35 h 155"/>
                    <a:gd name="T48" fmla="*/ 122 w 128"/>
                    <a:gd name="T49" fmla="*/ 32 h 155"/>
                    <a:gd name="T50" fmla="*/ 120 w 128"/>
                    <a:gd name="T51" fmla="*/ 22 h 155"/>
                    <a:gd name="T52" fmla="*/ 116 w 128"/>
                    <a:gd name="T53" fmla="*/ 18 h 155"/>
                    <a:gd name="T54" fmla="*/ 112 w 128"/>
                    <a:gd name="T55" fmla="*/ 13 h 155"/>
                    <a:gd name="T56" fmla="*/ 92 w 128"/>
                    <a:gd name="T57" fmla="*/ 2 h 155"/>
                    <a:gd name="T58" fmla="*/ 80 w 128"/>
                    <a:gd name="T59" fmla="*/ 0 h 155"/>
                    <a:gd name="T60" fmla="*/ 68 w 128"/>
                    <a:gd name="T61" fmla="*/ 3 h 155"/>
                    <a:gd name="T62" fmla="*/ 63 w 128"/>
                    <a:gd name="T63" fmla="*/ 12 h 155"/>
                    <a:gd name="T64" fmla="*/ 49 w 128"/>
                    <a:gd name="T65" fmla="*/ 16 h 155"/>
                    <a:gd name="T66" fmla="*/ 44 w 128"/>
                    <a:gd name="T67" fmla="*/ 20 h 155"/>
                    <a:gd name="T68" fmla="*/ 39 w 128"/>
                    <a:gd name="T69" fmla="*/ 22 h 155"/>
                    <a:gd name="T70" fmla="*/ 20 w 128"/>
                    <a:gd name="T71" fmla="*/ 31 h 155"/>
                    <a:gd name="T72" fmla="*/ 15 w 128"/>
                    <a:gd name="T73" fmla="*/ 33 h 155"/>
                    <a:gd name="T74" fmla="*/ 14 w 128"/>
                    <a:gd name="T75" fmla="*/ 37 h 155"/>
                    <a:gd name="T76" fmla="*/ 10 w 128"/>
                    <a:gd name="T77" fmla="*/ 40 h 155"/>
                    <a:gd name="T78" fmla="*/ 8 w 128"/>
                    <a:gd name="T79" fmla="*/ 43 h 155"/>
                    <a:gd name="T80" fmla="*/ 5 w 128"/>
                    <a:gd name="T81" fmla="*/ 51 h 155"/>
                    <a:gd name="T82" fmla="*/ 7 w 128"/>
                    <a:gd name="T83" fmla="*/ 59 h 155"/>
                    <a:gd name="T84" fmla="*/ 4 w 128"/>
                    <a:gd name="T85" fmla="*/ 63 h 155"/>
                    <a:gd name="T86" fmla="*/ 5 w 128"/>
                    <a:gd name="T87" fmla="*/ 68 h 155"/>
                    <a:gd name="T88" fmla="*/ 1 w 128"/>
                    <a:gd name="T89" fmla="*/ 76 h 155"/>
                    <a:gd name="T90" fmla="*/ 1 w 128"/>
                    <a:gd name="T91" fmla="*/ 86 h 155"/>
                    <a:gd name="T92" fmla="*/ 20 w 128"/>
                    <a:gd name="T93" fmla="*/ 92 h 155"/>
                    <a:gd name="T94" fmla="*/ 16 w 128"/>
                    <a:gd name="T95" fmla="*/ 100 h 155"/>
                    <a:gd name="T96" fmla="*/ 13 w 128"/>
                    <a:gd name="T97" fmla="*/ 110 h 155"/>
                    <a:gd name="T98" fmla="*/ 9 w 128"/>
                    <a:gd name="T99" fmla="*/ 121 h 155"/>
                    <a:gd name="T100" fmla="*/ 8 w 128"/>
                    <a:gd name="T101" fmla="*/ 120 h 155"/>
                    <a:gd name="T102" fmla="*/ 5 w 128"/>
                    <a:gd name="T103" fmla="*/ 128 h 155"/>
                    <a:gd name="T104" fmla="*/ 12 w 128"/>
                    <a:gd name="T105" fmla="*/ 134 h 155"/>
                    <a:gd name="T106" fmla="*/ 16 w 128"/>
                    <a:gd name="T107" fmla="*/ 143 h 155"/>
                    <a:gd name="T108" fmla="*/ 25 w 128"/>
                    <a:gd name="T109" fmla="*/ 144 h 155"/>
                    <a:gd name="T110" fmla="*/ 25 w 128"/>
                    <a:gd name="T111" fmla="*/ 142 h 155"/>
                    <a:gd name="T112" fmla="*/ 37 w 128"/>
                    <a:gd name="T113" fmla="*/ 145 h 155"/>
                    <a:gd name="T114" fmla="*/ 46 w 128"/>
                    <a:gd name="T115" fmla="*/ 154 h 155"/>
                    <a:gd name="T116" fmla="*/ 46 w 128"/>
                    <a:gd name="T117" fmla="*/ 155 h 155"/>
                    <a:gd name="T118" fmla="*/ 48 w 128"/>
                    <a:gd name="T119" fmla="*/ 154 h 155"/>
                    <a:gd name="T120" fmla="*/ 58 w 128"/>
                    <a:gd name="T121"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55">
                      <a:moveTo>
                        <a:pt x="58" y="153"/>
                      </a:moveTo>
                      <a:cubicBezTo>
                        <a:pt x="63" y="152"/>
                        <a:pt x="64" y="152"/>
                        <a:pt x="66" y="147"/>
                      </a:cubicBezTo>
                      <a:cubicBezTo>
                        <a:pt x="67" y="145"/>
                        <a:pt x="67" y="143"/>
                        <a:pt x="68" y="141"/>
                      </a:cubicBezTo>
                      <a:cubicBezTo>
                        <a:pt x="68" y="138"/>
                        <a:pt x="69" y="138"/>
                        <a:pt x="72" y="137"/>
                      </a:cubicBezTo>
                      <a:cubicBezTo>
                        <a:pt x="75" y="137"/>
                        <a:pt x="79" y="140"/>
                        <a:pt x="80" y="135"/>
                      </a:cubicBezTo>
                      <a:cubicBezTo>
                        <a:pt x="80" y="134"/>
                        <a:pt x="78" y="133"/>
                        <a:pt x="79" y="132"/>
                      </a:cubicBezTo>
                      <a:cubicBezTo>
                        <a:pt x="80" y="130"/>
                        <a:pt x="84" y="131"/>
                        <a:pt x="85" y="130"/>
                      </a:cubicBezTo>
                      <a:cubicBezTo>
                        <a:pt x="89" y="129"/>
                        <a:pt x="90" y="126"/>
                        <a:pt x="94" y="126"/>
                      </a:cubicBezTo>
                      <a:cubicBezTo>
                        <a:pt x="96" y="125"/>
                        <a:pt x="97" y="126"/>
                        <a:pt x="98" y="125"/>
                      </a:cubicBezTo>
                      <a:cubicBezTo>
                        <a:pt x="100" y="125"/>
                        <a:pt x="101" y="123"/>
                        <a:pt x="102" y="123"/>
                      </a:cubicBezTo>
                      <a:cubicBezTo>
                        <a:pt x="104" y="122"/>
                        <a:pt x="105" y="121"/>
                        <a:pt x="106" y="121"/>
                      </a:cubicBezTo>
                      <a:cubicBezTo>
                        <a:pt x="109" y="121"/>
                        <a:pt x="109" y="122"/>
                        <a:pt x="111" y="123"/>
                      </a:cubicBezTo>
                      <a:cubicBezTo>
                        <a:pt x="115" y="124"/>
                        <a:pt x="115" y="121"/>
                        <a:pt x="116" y="118"/>
                      </a:cubicBezTo>
                      <a:cubicBezTo>
                        <a:pt x="116" y="115"/>
                        <a:pt x="117" y="112"/>
                        <a:pt x="118" y="109"/>
                      </a:cubicBezTo>
                      <a:cubicBezTo>
                        <a:pt x="120" y="107"/>
                        <a:pt x="122" y="106"/>
                        <a:pt x="123" y="104"/>
                      </a:cubicBezTo>
                      <a:cubicBezTo>
                        <a:pt x="123" y="102"/>
                        <a:pt x="123" y="98"/>
                        <a:pt x="122" y="96"/>
                      </a:cubicBezTo>
                      <a:cubicBezTo>
                        <a:pt x="122" y="94"/>
                        <a:pt x="121" y="92"/>
                        <a:pt x="121" y="89"/>
                      </a:cubicBezTo>
                      <a:cubicBezTo>
                        <a:pt x="120" y="85"/>
                        <a:pt x="118" y="80"/>
                        <a:pt x="119" y="76"/>
                      </a:cubicBezTo>
                      <a:cubicBezTo>
                        <a:pt x="120" y="72"/>
                        <a:pt x="125" y="74"/>
                        <a:pt x="126" y="71"/>
                      </a:cubicBezTo>
                      <a:cubicBezTo>
                        <a:pt x="128" y="66"/>
                        <a:pt x="122" y="67"/>
                        <a:pt x="122" y="62"/>
                      </a:cubicBezTo>
                      <a:cubicBezTo>
                        <a:pt x="123" y="58"/>
                        <a:pt x="125" y="55"/>
                        <a:pt x="124" y="51"/>
                      </a:cubicBezTo>
                      <a:cubicBezTo>
                        <a:pt x="124" y="49"/>
                        <a:pt x="122" y="48"/>
                        <a:pt x="122" y="46"/>
                      </a:cubicBezTo>
                      <a:cubicBezTo>
                        <a:pt x="122" y="44"/>
                        <a:pt x="122" y="42"/>
                        <a:pt x="122" y="40"/>
                      </a:cubicBezTo>
                      <a:cubicBezTo>
                        <a:pt x="122" y="39"/>
                        <a:pt x="123" y="37"/>
                        <a:pt x="123" y="35"/>
                      </a:cubicBezTo>
                      <a:cubicBezTo>
                        <a:pt x="122" y="35"/>
                        <a:pt x="122" y="34"/>
                        <a:pt x="122" y="32"/>
                      </a:cubicBezTo>
                      <a:cubicBezTo>
                        <a:pt x="121" y="29"/>
                        <a:pt x="123" y="25"/>
                        <a:pt x="120" y="22"/>
                      </a:cubicBezTo>
                      <a:cubicBezTo>
                        <a:pt x="119" y="21"/>
                        <a:pt x="117" y="19"/>
                        <a:pt x="116" y="18"/>
                      </a:cubicBezTo>
                      <a:cubicBezTo>
                        <a:pt x="114" y="16"/>
                        <a:pt x="113" y="15"/>
                        <a:pt x="112" y="13"/>
                      </a:cubicBezTo>
                      <a:cubicBezTo>
                        <a:pt x="107" y="6"/>
                        <a:pt x="100" y="5"/>
                        <a:pt x="92" y="2"/>
                      </a:cubicBezTo>
                      <a:cubicBezTo>
                        <a:pt x="88" y="0"/>
                        <a:pt x="84" y="0"/>
                        <a:pt x="80" y="0"/>
                      </a:cubicBezTo>
                      <a:cubicBezTo>
                        <a:pt x="76" y="1"/>
                        <a:pt x="71" y="1"/>
                        <a:pt x="68" y="3"/>
                      </a:cubicBezTo>
                      <a:cubicBezTo>
                        <a:pt x="64" y="6"/>
                        <a:pt x="66" y="9"/>
                        <a:pt x="63" y="12"/>
                      </a:cubicBezTo>
                      <a:cubicBezTo>
                        <a:pt x="59" y="15"/>
                        <a:pt x="54" y="14"/>
                        <a:pt x="49" y="16"/>
                      </a:cubicBezTo>
                      <a:cubicBezTo>
                        <a:pt x="48" y="17"/>
                        <a:pt x="46" y="19"/>
                        <a:pt x="44" y="20"/>
                      </a:cubicBezTo>
                      <a:cubicBezTo>
                        <a:pt x="42" y="20"/>
                        <a:pt x="40" y="21"/>
                        <a:pt x="39" y="22"/>
                      </a:cubicBezTo>
                      <a:cubicBezTo>
                        <a:pt x="32" y="26"/>
                        <a:pt x="27" y="28"/>
                        <a:pt x="20" y="31"/>
                      </a:cubicBezTo>
                      <a:cubicBezTo>
                        <a:pt x="18" y="32"/>
                        <a:pt x="16" y="32"/>
                        <a:pt x="15" y="33"/>
                      </a:cubicBezTo>
                      <a:cubicBezTo>
                        <a:pt x="14" y="34"/>
                        <a:pt x="14" y="36"/>
                        <a:pt x="14" y="37"/>
                      </a:cubicBezTo>
                      <a:cubicBezTo>
                        <a:pt x="13" y="39"/>
                        <a:pt x="11" y="40"/>
                        <a:pt x="10" y="40"/>
                      </a:cubicBezTo>
                      <a:cubicBezTo>
                        <a:pt x="10" y="41"/>
                        <a:pt x="9" y="41"/>
                        <a:pt x="8" y="43"/>
                      </a:cubicBezTo>
                      <a:cubicBezTo>
                        <a:pt x="5" y="45"/>
                        <a:pt x="2" y="48"/>
                        <a:pt x="5" y="51"/>
                      </a:cubicBezTo>
                      <a:cubicBezTo>
                        <a:pt x="8" y="54"/>
                        <a:pt x="11" y="55"/>
                        <a:pt x="7" y="59"/>
                      </a:cubicBezTo>
                      <a:cubicBezTo>
                        <a:pt x="6" y="61"/>
                        <a:pt x="4" y="61"/>
                        <a:pt x="4" y="63"/>
                      </a:cubicBezTo>
                      <a:cubicBezTo>
                        <a:pt x="4" y="65"/>
                        <a:pt x="5" y="67"/>
                        <a:pt x="5" y="68"/>
                      </a:cubicBezTo>
                      <a:cubicBezTo>
                        <a:pt x="7" y="74"/>
                        <a:pt x="3" y="72"/>
                        <a:pt x="1" y="76"/>
                      </a:cubicBezTo>
                      <a:cubicBezTo>
                        <a:pt x="1" y="78"/>
                        <a:pt x="0" y="84"/>
                        <a:pt x="1" y="86"/>
                      </a:cubicBezTo>
                      <a:cubicBezTo>
                        <a:pt x="3" y="92"/>
                        <a:pt x="15" y="90"/>
                        <a:pt x="20" y="92"/>
                      </a:cubicBezTo>
                      <a:cubicBezTo>
                        <a:pt x="21" y="97"/>
                        <a:pt x="16" y="96"/>
                        <a:pt x="16" y="100"/>
                      </a:cubicBezTo>
                      <a:cubicBezTo>
                        <a:pt x="13" y="102"/>
                        <a:pt x="14" y="107"/>
                        <a:pt x="13" y="110"/>
                      </a:cubicBezTo>
                      <a:cubicBezTo>
                        <a:pt x="13" y="113"/>
                        <a:pt x="10" y="118"/>
                        <a:pt x="9" y="121"/>
                      </a:cubicBezTo>
                      <a:cubicBezTo>
                        <a:pt x="9" y="121"/>
                        <a:pt x="8" y="121"/>
                        <a:pt x="8" y="120"/>
                      </a:cubicBezTo>
                      <a:cubicBezTo>
                        <a:pt x="7" y="122"/>
                        <a:pt x="4" y="125"/>
                        <a:pt x="5" y="128"/>
                      </a:cubicBezTo>
                      <a:cubicBezTo>
                        <a:pt x="6" y="130"/>
                        <a:pt x="10" y="131"/>
                        <a:pt x="12" y="134"/>
                      </a:cubicBezTo>
                      <a:cubicBezTo>
                        <a:pt x="13" y="137"/>
                        <a:pt x="14" y="140"/>
                        <a:pt x="16" y="143"/>
                      </a:cubicBezTo>
                      <a:cubicBezTo>
                        <a:pt x="19" y="145"/>
                        <a:pt x="22" y="144"/>
                        <a:pt x="25" y="144"/>
                      </a:cubicBezTo>
                      <a:cubicBezTo>
                        <a:pt x="25" y="144"/>
                        <a:pt x="25" y="143"/>
                        <a:pt x="25" y="142"/>
                      </a:cubicBezTo>
                      <a:cubicBezTo>
                        <a:pt x="29" y="144"/>
                        <a:pt x="34" y="144"/>
                        <a:pt x="37" y="145"/>
                      </a:cubicBezTo>
                      <a:cubicBezTo>
                        <a:pt x="42" y="146"/>
                        <a:pt x="44" y="150"/>
                        <a:pt x="46" y="154"/>
                      </a:cubicBezTo>
                      <a:cubicBezTo>
                        <a:pt x="46" y="154"/>
                        <a:pt x="46" y="155"/>
                        <a:pt x="46" y="155"/>
                      </a:cubicBezTo>
                      <a:cubicBezTo>
                        <a:pt x="47" y="155"/>
                        <a:pt x="48" y="155"/>
                        <a:pt x="48" y="154"/>
                      </a:cubicBezTo>
                      <a:cubicBezTo>
                        <a:pt x="52" y="154"/>
                        <a:pt x="54" y="153"/>
                        <a:pt x="58" y="153"/>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6" name="Freeform 17">
                  <a:extLst>
                    <a:ext uri="{FF2B5EF4-FFF2-40B4-BE49-F238E27FC236}">
                      <a16:creationId xmlns:a16="http://schemas.microsoft.com/office/drawing/2014/main" id="{32995D81-358E-47A8-A7C5-50E1B9007C85}"/>
                    </a:ext>
                  </a:extLst>
                </p:cNvPr>
                <p:cNvSpPr>
                  <a:spLocks/>
                </p:cNvSpPr>
                <p:nvPr/>
              </p:nvSpPr>
              <p:spPr bwMode="auto">
                <a:xfrm>
                  <a:off x="5187950" y="7366001"/>
                  <a:ext cx="633413" cy="657225"/>
                </a:xfrm>
                <a:custGeom>
                  <a:avLst/>
                  <a:gdLst>
                    <a:gd name="T0" fmla="*/ 148 w 169"/>
                    <a:gd name="T1" fmla="*/ 126 h 175"/>
                    <a:gd name="T2" fmla="*/ 139 w 169"/>
                    <a:gd name="T3" fmla="*/ 127 h 175"/>
                    <a:gd name="T4" fmla="*/ 128 w 169"/>
                    <a:gd name="T5" fmla="*/ 112 h 175"/>
                    <a:gd name="T6" fmla="*/ 132 w 169"/>
                    <a:gd name="T7" fmla="*/ 105 h 175"/>
                    <a:gd name="T8" fmla="*/ 139 w 169"/>
                    <a:gd name="T9" fmla="*/ 84 h 175"/>
                    <a:gd name="T10" fmla="*/ 124 w 169"/>
                    <a:gd name="T11" fmla="*/ 70 h 175"/>
                    <a:gd name="T12" fmla="*/ 128 w 169"/>
                    <a:gd name="T13" fmla="*/ 52 h 175"/>
                    <a:gd name="T14" fmla="*/ 130 w 169"/>
                    <a:gd name="T15" fmla="*/ 43 h 175"/>
                    <a:gd name="T16" fmla="*/ 131 w 169"/>
                    <a:gd name="T17" fmla="*/ 27 h 175"/>
                    <a:gd name="T18" fmla="*/ 121 w 169"/>
                    <a:gd name="T19" fmla="*/ 20 h 175"/>
                    <a:gd name="T20" fmla="*/ 106 w 169"/>
                    <a:gd name="T21" fmla="*/ 12 h 175"/>
                    <a:gd name="T22" fmla="*/ 88 w 169"/>
                    <a:gd name="T23" fmla="*/ 10 h 175"/>
                    <a:gd name="T24" fmla="*/ 78 w 169"/>
                    <a:gd name="T25" fmla="*/ 22 h 175"/>
                    <a:gd name="T26" fmla="*/ 67 w 169"/>
                    <a:gd name="T27" fmla="*/ 39 h 175"/>
                    <a:gd name="T28" fmla="*/ 52 w 169"/>
                    <a:gd name="T29" fmla="*/ 50 h 175"/>
                    <a:gd name="T30" fmla="*/ 43 w 169"/>
                    <a:gd name="T31" fmla="*/ 52 h 175"/>
                    <a:gd name="T32" fmla="*/ 30 w 169"/>
                    <a:gd name="T33" fmla="*/ 55 h 175"/>
                    <a:gd name="T34" fmla="*/ 17 w 169"/>
                    <a:gd name="T35" fmla="*/ 60 h 175"/>
                    <a:gd name="T36" fmla="*/ 10 w 169"/>
                    <a:gd name="T37" fmla="*/ 70 h 175"/>
                    <a:gd name="T38" fmla="*/ 4 w 169"/>
                    <a:gd name="T39" fmla="*/ 79 h 175"/>
                    <a:gd name="T40" fmla="*/ 3 w 169"/>
                    <a:gd name="T41" fmla="*/ 89 h 175"/>
                    <a:gd name="T42" fmla="*/ 9 w 169"/>
                    <a:gd name="T43" fmla="*/ 105 h 175"/>
                    <a:gd name="T44" fmla="*/ 16 w 169"/>
                    <a:gd name="T45" fmla="*/ 106 h 175"/>
                    <a:gd name="T46" fmla="*/ 23 w 169"/>
                    <a:gd name="T47" fmla="*/ 105 h 175"/>
                    <a:gd name="T48" fmla="*/ 34 w 169"/>
                    <a:gd name="T49" fmla="*/ 108 h 175"/>
                    <a:gd name="T50" fmla="*/ 34 w 169"/>
                    <a:gd name="T51" fmla="*/ 124 h 175"/>
                    <a:gd name="T52" fmla="*/ 28 w 169"/>
                    <a:gd name="T53" fmla="*/ 128 h 175"/>
                    <a:gd name="T54" fmla="*/ 32 w 169"/>
                    <a:gd name="T55" fmla="*/ 143 h 175"/>
                    <a:gd name="T56" fmla="*/ 26 w 169"/>
                    <a:gd name="T57" fmla="*/ 148 h 175"/>
                    <a:gd name="T58" fmla="*/ 33 w 169"/>
                    <a:gd name="T59" fmla="*/ 155 h 175"/>
                    <a:gd name="T60" fmla="*/ 34 w 169"/>
                    <a:gd name="T61" fmla="*/ 169 h 175"/>
                    <a:gd name="T62" fmla="*/ 41 w 169"/>
                    <a:gd name="T63" fmla="*/ 175 h 175"/>
                    <a:gd name="T64" fmla="*/ 46 w 169"/>
                    <a:gd name="T65" fmla="*/ 169 h 175"/>
                    <a:gd name="T66" fmla="*/ 59 w 169"/>
                    <a:gd name="T67" fmla="*/ 165 h 175"/>
                    <a:gd name="T68" fmla="*/ 73 w 169"/>
                    <a:gd name="T69" fmla="*/ 156 h 175"/>
                    <a:gd name="T70" fmla="*/ 84 w 169"/>
                    <a:gd name="T71" fmla="*/ 150 h 175"/>
                    <a:gd name="T72" fmla="*/ 96 w 169"/>
                    <a:gd name="T73" fmla="*/ 130 h 175"/>
                    <a:gd name="T74" fmla="*/ 107 w 169"/>
                    <a:gd name="T75" fmla="*/ 130 h 175"/>
                    <a:gd name="T76" fmla="*/ 124 w 169"/>
                    <a:gd name="T77" fmla="*/ 133 h 175"/>
                    <a:gd name="T78" fmla="*/ 133 w 169"/>
                    <a:gd name="T79" fmla="*/ 135 h 175"/>
                    <a:gd name="T80" fmla="*/ 149 w 169"/>
                    <a:gd name="T81" fmla="*/ 142 h 175"/>
                    <a:gd name="T82" fmla="*/ 169 w 169"/>
                    <a:gd name="T83" fmla="*/ 139 h 175"/>
                    <a:gd name="T84" fmla="*/ 160 w 169"/>
                    <a:gd name="T85" fmla="*/ 12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175">
                      <a:moveTo>
                        <a:pt x="160" y="129"/>
                      </a:moveTo>
                      <a:cubicBezTo>
                        <a:pt x="157" y="128"/>
                        <a:pt x="152" y="128"/>
                        <a:pt x="148" y="126"/>
                      </a:cubicBezTo>
                      <a:cubicBezTo>
                        <a:pt x="148" y="127"/>
                        <a:pt x="148" y="128"/>
                        <a:pt x="148" y="128"/>
                      </a:cubicBezTo>
                      <a:cubicBezTo>
                        <a:pt x="145" y="128"/>
                        <a:pt x="142" y="129"/>
                        <a:pt x="139" y="127"/>
                      </a:cubicBezTo>
                      <a:cubicBezTo>
                        <a:pt x="137" y="124"/>
                        <a:pt x="136" y="121"/>
                        <a:pt x="135" y="118"/>
                      </a:cubicBezTo>
                      <a:cubicBezTo>
                        <a:pt x="133" y="115"/>
                        <a:pt x="129" y="114"/>
                        <a:pt x="128" y="112"/>
                      </a:cubicBezTo>
                      <a:cubicBezTo>
                        <a:pt x="127" y="109"/>
                        <a:pt x="130" y="106"/>
                        <a:pt x="131" y="104"/>
                      </a:cubicBezTo>
                      <a:cubicBezTo>
                        <a:pt x="131" y="105"/>
                        <a:pt x="132" y="105"/>
                        <a:pt x="132" y="105"/>
                      </a:cubicBezTo>
                      <a:cubicBezTo>
                        <a:pt x="133" y="102"/>
                        <a:pt x="136" y="97"/>
                        <a:pt x="136" y="94"/>
                      </a:cubicBezTo>
                      <a:cubicBezTo>
                        <a:pt x="137" y="91"/>
                        <a:pt x="136" y="86"/>
                        <a:pt x="139" y="84"/>
                      </a:cubicBezTo>
                      <a:cubicBezTo>
                        <a:pt x="139" y="80"/>
                        <a:pt x="144" y="81"/>
                        <a:pt x="143" y="76"/>
                      </a:cubicBezTo>
                      <a:cubicBezTo>
                        <a:pt x="138" y="74"/>
                        <a:pt x="126" y="76"/>
                        <a:pt x="124" y="70"/>
                      </a:cubicBezTo>
                      <a:cubicBezTo>
                        <a:pt x="123" y="68"/>
                        <a:pt x="124" y="62"/>
                        <a:pt x="124" y="60"/>
                      </a:cubicBezTo>
                      <a:cubicBezTo>
                        <a:pt x="126" y="56"/>
                        <a:pt x="130" y="58"/>
                        <a:pt x="128" y="52"/>
                      </a:cubicBezTo>
                      <a:cubicBezTo>
                        <a:pt x="128" y="51"/>
                        <a:pt x="127" y="49"/>
                        <a:pt x="127" y="47"/>
                      </a:cubicBezTo>
                      <a:cubicBezTo>
                        <a:pt x="127" y="45"/>
                        <a:pt x="129" y="45"/>
                        <a:pt x="130" y="43"/>
                      </a:cubicBezTo>
                      <a:cubicBezTo>
                        <a:pt x="134" y="39"/>
                        <a:pt x="131" y="38"/>
                        <a:pt x="128" y="35"/>
                      </a:cubicBezTo>
                      <a:cubicBezTo>
                        <a:pt x="125" y="32"/>
                        <a:pt x="128" y="29"/>
                        <a:pt x="131" y="27"/>
                      </a:cubicBezTo>
                      <a:cubicBezTo>
                        <a:pt x="132" y="25"/>
                        <a:pt x="133" y="25"/>
                        <a:pt x="133" y="24"/>
                      </a:cubicBezTo>
                      <a:cubicBezTo>
                        <a:pt x="129" y="24"/>
                        <a:pt x="124" y="21"/>
                        <a:pt x="121" y="20"/>
                      </a:cubicBezTo>
                      <a:cubicBezTo>
                        <a:pt x="117" y="19"/>
                        <a:pt x="113" y="20"/>
                        <a:pt x="110" y="18"/>
                      </a:cubicBezTo>
                      <a:cubicBezTo>
                        <a:pt x="106" y="17"/>
                        <a:pt x="107" y="15"/>
                        <a:pt x="106" y="12"/>
                      </a:cubicBezTo>
                      <a:cubicBezTo>
                        <a:pt x="105" y="9"/>
                        <a:pt x="95" y="0"/>
                        <a:pt x="93" y="0"/>
                      </a:cubicBezTo>
                      <a:cubicBezTo>
                        <a:pt x="93" y="4"/>
                        <a:pt x="91" y="7"/>
                        <a:pt x="88" y="10"/>
                      </a:cubicBezTo>
                      <a:cubicBezTo>
                        <a:pt x="84" y="13"/>
                        <a:pt x="80" y="10"/>
                        <a:pt x="77" y="12"/>
                      </a:cubicBezTo>
                      <a:cubicBezTo>
                        <a:pt x="72" y="14"/>
                        <a:pt x="77" y="18"/>
                        <a:pt x="78" y="22"/>
                      </a:cubicBezTo>
                      <a:cubicBezTo>
                        <a:pt x="78" y="27"/>
                        <a:pt x="75" y="26"/>
                        <a:pt x="71" y="26"/>
                      </a:cubicBezTo>
                      <a:cubicBezTo>
                        <a:pt x="71" y="31"/>
                        <a:pt x="72" y="37"/>
                        <a:pt x="67" y="39"/>
                      </a:cubicBezTo>
                      <a:cubicBezTo>
                        <a:pt x="61" y="40"/>
                        <a:pt x="60" y="37"/>
                        <a:pt x="58" y="43"/>
                      </a:cubicBezTo>
                      <a:cubicBezTo>
                        <a:pt x="58" y="46"/>
                        <a:pt x="55" y="50"/>
                        <a:pt x="52" y="50"/>
                      </a:cubicBezTo>
                      <a:cubicBezTo>
                        <a:pt x="50" y="51"/>
                        <a:pt x="49" y="50"/>
                        <a:pt x="47" y="50"/>
                      </a:cubicBezTo>
                      <a:cubicBezTo>
                        <a:pt x="45" y="50"/>
                        <a:pt x="45" y="51"/>
                        <a:pt x="43" y="52"/>
                      </a:cubicBezTo>
                      <a:cubicBezTo>
                        <a:pt x="43" y="52"/>
                        <a:pt x="43" y="52"/>
                        <a:pt x="42" y="52"/>
                      </a:cubicBezTo>
                      <a:cubicBezTo>
                        <a:pt x="40" y="54"/>
                        <a:pt x="33" y="55"/>
                        <a:pt x="30" y="55"/>
                      </a:cubicBezTo>
                      <a:cubicBezTo>
                        <a:pt x="29" y="59"/>
                        <a:pt x="24" y="57"/>
                        <a:pt x="20" y="58"/>
                      </a:cubicBezTo>
                      <a:cubicBezTo>
                        <a:pt x="19" y="58"/>
                        <a:pt x="18" y="58"/>
                        <a:pt x="17" y="60"/>
                      </a:cubicBezTo>
                      <a:cubicBezTo>
                        <a:pt x="16" y="62"/>
                        <a:pt x="19" y="64"/>
                        <a:pt x="19" y="66"/>
                      </a:cubicBezTo>
                      <a:cubicBezTo>
                        <a:pt x="18" y="69"/>
                        <a:pt x="12" y="67"/>
                        <a:pt x="10" y="70"/>
                      </a:cubicBezTo>
                      <a:cubicBezTo>
                        <a:pt x="9" y="72"/>
                        <a:pt x="9" y="73"/>
                        <a:pt x="8" y="75"/>
                      </a:cubicBezTo>
                      <a:cubicBezTo>
                        <a:pt x="7" y="76"/>
                        <a:pt x="4" y="77"/>
                        <a:pt x="4" y="79"/>
                      </a:cubicBezTo>
                      <a:cubicBezTo>
                        <a:pt x="4" y="81"/>
                        <a:pt x="5" y="82"/>
                        <a:pt x="5" y="84"/>
                      </a:cubicBezTo>
                      <a:cubicBezTo>
                        <a:pt x="5" y="85"/>
                        <a:pt x="3" y="88"/>
                        <a:pt x="3" y="89"/>
                      </a:cubicBezTo>
                      <a:cubicBezTo>
                        <a:pt x="1" y="92"/>
                        <a:pt x="0" y="96"/>
                        <a:pt x="1" y="100"/>
                      </a:cubicBezTo>
                      <a:cubicBezTo>
                        <a:pt x="2" y="105"/>
                        <a:pt x="6" y="102"/>
                        <a:pt x="9" y="105"/>
                      </a:cubicBezTo>
                      <a:cubicBezTo>
                        <a:pt x="11" y="106"/>
                        <a:pt x="12" y="108"/>
                        <a:pt x="14" y="108"/>
                      </a:cubicBezTo>
                      <a:cubicBezTo>
                        <a:pt x="14" y="108"/>
                        <a:pt x="15" y="106"/>
                        <a:pt x="16" y="106"/>
                      </a:cubicBezTo>
                      <a:cubicBezTo>
                        <a:pt x="17" y="106"/>
                        <a:pt x="18" y="106"/>
                        <a:pt x="18" y="106"/>
                      </a:cubicBezTo>
                      <a:cubicBezTo>
                        <a:pt x="21" y="106"/>
                        <a:pt x="20" y="107"/>
                        <a:pt x="23" y="105"/>
                      </a:cubicBezTo>
                      <a:cubicBezTo>
                        <a:pt x="24" y="103"/>
                        <a:pt x="23" y="103"/>
                        <a:pt x="26" y="103"/>
                      </a:cubicBezTo>
                      <a:cubicBezTo>
                        <a:pt x="30" y="103"/>
                        <a:pt x="34" y="104"/>
                        <a:pt x="34" y="108"/>
                      </a:cubicBezTo>
                      <a:cubicBezTo>
                        <a:pt x="34" y="111"/>
                        <a:pt x="34" y="115"/>
                        <a:pt x="34" y="118"/>
                      </a:cubicBezTo>
                      <a:cubicBezTo>
                        <a:pt x="34" y="119"/>
                        <a:pt x="35" y="122"/>
                        <a:pt x="34" y="124"/>
                      </a:cubicBezTo>
                      <a:cubicBezTo>
                        <a:pt x="33" y="126"/>
                        <a:pt x="32" y="124"/>
                        <a:pt x="30" y="125"/>
                      </a:cubicBezTo>
                      <a:cubicBezTo>
                        <a:pt x="28" y="126"/>
                        <a:pt x="28" y="126"/>
                        <a:pt x="28" y="128"/>
                      </a:cubicBezTo>
                      <a:cubicBezTo>
                        <a:pt x="28" y="130"/>
                        <a:pt x="29" y="131"/>
                        <a:pt x="29" y="133"/>
                      </a:cubicBezTo>
                      <a:cubicBezTo>
                        <a:pt x="30" y="136"/>
                        <a:pt x="33" y="140"/>
                        <a:pt x="32" y="143"/>
                      </a:cubicBezTo>
                      <a:cubicBezTo>
                        <a:pt x="31" y="146"/>
                        <a:pt x="31" y="145"/>
                        <a:pt x="29" y="146"/>
                      </a:cubicBezTo>
                      <a:cubicBezTo>
                        <a:pt x="27" y="146"/>
                        <a:pt x="26" y="145"/>
                        <a:pt x="26" y="148"/>
                      </a:cubicBezTo>
                      <a:cubicBezTo>
                        <a:pt x="26" y="150"/>
                        <a:pt x="29" y="150"/>
                        <a:pt x="31" y="151"/>
                      </a:cubicBezTo>
                      <a:cubicBezTo>
                        <a:pt x="32" y="152"/>
                        <a:pt x="32" y="154"/>
                        <a:pt x="33" y="155"/>
                      </a:cubicBezTo>
                      <a:cubicBezTo>
                        <a:pt x="29" y="156"/>
                        <a:pt x="33" y="162"/>
                        <a:pt x="33" y="164"/>
                      </a:cubicBezTo>
                      <a:cubicBezTo>
                        <a:pt x="34" y="166"/>
                        <a:pt x="33" y="168"/>
                        <a:pt x="34" y="169"/>
                      </a:cubicBezTo>
                      <a:cubicBezTo>
                        <a:pt x="35" y="170"/>
                        <a:pt x="38" y="171"/>
                        <a:pt x="39" y="173"/>
                      </a:cubicBezTo>
                      <a:cubicBezTo>
                        <a:pt x="39" y="174"/>
                        <a:pt x="40" y="174"/>
                        <a:pt x="41" y="175"/>
                      </a:cubicBezTo>
                      <a:cubicBezTo>
                        <a:pt x="42" y="175"/>
                        <a:pt x="42" y="174"/>
                        <a:pt x="43" y="174"/>
                      </a:cubicBezTo>
                      <a:cubicBezTo>
                        <a:pt x="45" y="173"/>
                        <a:pt x="45" y="171"/>
                        <a:pt x="46" y="169"/>
                      </a:cubicBezTo>
                      <a:cubicBezTo>
                        <a:pt x="49" y="165"/>
                        <a:pt x="50" y="166"/>
                        <a:pt x="54" y="166"/>
                      </a:cubicBezTo>
                      <a:cubicBezTo>
                        <a:pt x="56" y="166"/>
                        <a:pt x="57" y="166"/>
                        <a:pt x="59" y="165"/>
                      </a:cubicBezTo>
                      <a:cubicBezTo>
                        <a:pt x="60" y="164"/>
                        <a:pt x="60" y="161"/>
                        <a:pt x="62" y="160"/>
                      </a:cubicBezTo>
                      <a:cubicBezTo>
                        <a:pt x="65" y="158"/>
                        <a:pt x="70" y="159"/>
                        <a:pt x="73" y="156"/>
                      </a:cubicBezTo>
                      <a:cubicBezTo>
                        <a:pt x="75" y="155"/>
                        <a:pt x="76" y="153"/>
                        <a:pt x="78" y="152"/>
                      </a:cubicBezTo>
                      <a:cubicBezTo>
                        <a:pt x="80" y="151"/>
                        <a:pt x="82" y="151"/>
                        <a:pt x="84" y="150"/>
                      </a:cubicBezTo>
                      <a:cubicBezTo>
                        <a:pt x="88" y="147"/>
                        <a:pt x="87" y="145"/>
                        <a:pt x="88" y="140"/>
                      </a:cubicBezTo>
                      <a:cubicBezTo>
                        <a:pt x="90" y="136"/>
                        <a:pt x="93" y="133"/>
                        <a:pt x="96" y="130"/>
                      </a:cubicBezTo>
                      <a:cubicBezTo>
                        <a:pt x="98" y="128"/>
                        <a:pt x="98" y="127"/>
                        <a:pt x="101" y="127"/>
                      </a:cubicBezTo>
                      <a:cubicBezTo>
                        <a:pt x="103" y="127"/>
                        <a:pt x="105" y="129"/>
                        <a:pt x="107" y="130"/>
                      </a:cubicBezTo>
                      <a:cubicBezTo>
                        <a:pt x="111" y="131"/>
                        <a:pt x="114" y="132"/>
                        <a:pt x="118" y="132"/>
                      </a:cubicBezTo>
                      <a:cubicBezTo>
                        <a:pt x="120" y="132"/>
                        <a:pt x="122" y="133"/>
                        <a:pt x="124" y="133"/>
                      </a:cubicBezTo>
                      <a:cubicBezTo>
                        <a:pt x="126" y="133"/>
                        <a:pt x="127" y="132"/>
                        <a:pt x="129" y="132"/>
                      </a:cubicBezTo>
                      <a:cubicBezTo>
                        <a:pt x="130" y="132"/>
                        <a:pt x="132" y="134"/>
                        <a:pt x="133" y="135"/>
                      </a:cubicBezTo>
                      <a:cubicBezTo>
                        <a:pt x="135" y="137"/>
                        <a:pt x="137" y="137"/>
                        <a:pt x="138" y="138"/>
                      </a:cubicBezTo>
                      <a:cubicBezTo>
                        <a:pt x="142" y="141"/>
                        <a:pt x="144" y="143"/>
                        <a:pt x="149" y="142"/>
                      </a:cubicBezTo>
                      <a:cubicBezTo>
                        <a:pt x="154" y="141"/>
                        <a:pt x="155" y="137"/>
                        <a:pt x="160" y="139"/>
                      </a:cubicBezTo>
                      <a:cubicBezTo>
                        <a:pt x="164" y="141"/>
                        <a:pt x="166" y="140"/>
                        <a:pt x="169" y="139"/>
                      </a:cubicBezTo>
                      <a:cubicBezTo>
                        <a:pt x="169" y="139"/>
                        <a:pt x="169" y="138"/>
                        <a:pt x="169" y="138"/>
                      </a:cubicBezTo>
                      <a:cubicBezTo>
                        <a:pt x="167" y="134"/>
                        <a:pt x="165" y="130"/>
                        <a:pt x="160" y="129"/>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7" name="Freeform 18">
                  <a:extLst>
                    <a:ext uri="{FF2B5EF4-FFF2-40B4-BE49-F238E27FC236}">
                      <a16:creationId xmlns:a16="http://schemas.microsoft.com/office/drawing/2014/main" id="{891F0043-0DC4-41C1-87A7-EE62AE90DA27}"/>
                    </a:ext>
                  </a:extLst>
                </p:cNvPr>
                <p:cNvSpPr>
                  <a:spLocks/>
                </p:cNvSpPr>
                <p:nvPr/>
              </p:nvSpPr>
              <p:spPr bwMode="auto">
                <a:xfrm>
                  <a:off x="5859463" y="7954963"/>
                  <a:ext cx="558800" cy="723900"/>
                </a:xfrm>
                <a:custGeom>
                  <a:avLst/>
                  <a:gdLst>
                    <a:gd name="T0" fmla="*/ 127 w 149"/>
                    <a:gd name="T1" fmla="*/ 46 h 193"/>
                    <a:gd name="T2" fmla="*/ 111 w 149"/>
                    <a:gd name="T3" fmla="*/ 30 h 193"/>
                    <a:gd name="T4" fmla="*/ 96 w 149"/>
                    <a:gd name="T5" fmla="*/ 29 h 193"/>
                    <a:gd name="T6" fmla="*/ 81 w 149"/>
                    <a:gd name="T7" fmla="*/ 32 h 193"/>
                    <a:gd name="T8" fmla="*/ 65 w 149"/>
                    <a:gd name="T9" fmla="*/ 38 h 193"/>
                    <a:gd name="T10" fmla="*/ 50 w 149"/>
                    <a:gd name="T11" fmla="*/ 36 h 193"/>
                    <a:gd name="T12" fmla="*/ 27 w 149"/>
                    <a:gd name="T13" fmla="*/ 26 h 193"/>
                    <a:gd name="T14" fmla="*/ 20 w 149"/>
                    <a:gd name="T15" fmla="*/ 17 h 193"/>
                    <a:gd name="T16" fmla="*/ 10 w 149"/>
                    <a:gd name="T17" fmla="*/ 6 h 193"/>
                    <a:gd name="T18" fmla="*/ 4 w 149"/>
                    <a:gd name="T19" fmla="*/ 0 h 193"/>
                    <a:gd name="T20" fmla="*/ 8 w 149"/>
                    <a:gd name="T21" fmla="*/ 8 h 193"/>
                    <a:gd name="T22" fmla="*/ 13 w 149"/>
                    <a:gd name="T23" fmla="*/ 24 h 193"/>
                    <a:gd name="T24" fmla="*/ 18 w 149"/>
                    <a:gd name="T25" fmla="*/ 31 h 193"/>
                    <a:gd name="T26" fmla="*/ 21 w 149"/>
                    <a:gd name="T27" fmla="*/ 64 h 193"/>
                    <a:gd name="T28" fmla="*/ 17 w 149"/>
                    <a:gd name="T29" fmla="*/ 70 h 193"/>
                    <a:gd name="T30" fmla="*/ 24 w 149"/>
                    <a:gd name="T31" fmla="*/ 75 h 193"/>
                    <a:gd name="T32" fmla="*/ 30 w 149"/>
                    <a:gd name="T33" fmla="*/ 68 h 193"/>
                    <a:gd name="T34" fmla="*/ 41 w 149"/>
                    <a:gd name="T35" fmla="*/ 91 h 193"/>
                    <a:gd name="T36" fmla="*/ 20 w 149"/>
                    <a:gd name="T37" fmla="*/ 111 h 193"/>
                    <a:gd name="T38" fmla="*/ 14 w 149"/>
                    <a:gd name="T39" fmla="*/ 117 h 193"/>
                    <a:gd name="T40" fmla="*/ 16 w 149"/>
                    <a:gd name="T41" fmla="*/ 135 h 193"/>
                    <a:gd name="T42" fmla="*/ 10 w 149"/>
                    <a:gd name="T43" fmla="*/ 152 h 193"/>
                    <a:gd name="T44" fmla="*/ 11 w 149"/>
                    <a:gd name="T45" fmla="*/ 160 h 193"/>
                    <a:gd name="T46" fmla="*/ 11 w 149"/>
                    <a:gd name="T47" fmla="*/ 171 h 193"/>
                    <a:gd name="T48" fmla="*/ 5 w 149"/>
                    <a:gd name="T49" fmla="*/ 181 h 193"/>
                    <a:gd name="T50" fmla="*/ 9 w 149"/>
                    <a:gd name="T51" fmla="*/ 188 h 193"/>
                    <a:gd name="T52" fmla="*/ 29 w 149"/>
                    <a:gd name="T53" fmla="*/ 184 h 193"/>
                    <a:gd name="T54" fmla="*/ 47 w 149"/>
                    <a:gd name="T55" fmla="*/ 163 h 193"/>
                    <a:gd name="T56" fmla="*/ 66 w 149"/>
                    <a:gd name="T57" fmla="*/ 155 h 193"/>
                    <a:gd name="T58" fmla="*/ 79 w 149"/>
                    <a:gd name="T59" fmla="*/ 148 h 193"/>
                    <a:gd name="T60" fmla="*/ 86 w 149"/>
                    <a:gd name="T61" fmla="*/ 131 h 193"/>
                    <a:gd name="T62" fmla="*/ 113 w 149"/>
                    <a:gd name="T63" fmla="*/ 70 h 193"/>
                    <a:gd name="T64" fmla="*/ 136 w 149"/>
                    <a:gd name="T65" fmla="*/ 63 h 193"/>
                    <a:gd name="T66" fmla="*/ 146 w 149"/>
                    <a:gd name="T67" fmla="*/ 5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93">
                      <a:moveTo>
                        <a:pt x="146" y="57"/>
                      </a:moveTo>
                      <a:cubicBezTo>
                        <a:pt x="139" y="58"/>
                        <a:pt x="130" y="53"/>
                        <a:pt x="127" y="46"/>
                      </a:cubicBezTo>
                      <a:cubicBezTo>
                        <a:pt x="125" y="42"/>
                        <a:pt x="123" y="41"/>
                        <a:pt x="118" y="39"/>
                      </a:cubicBezTo>
                      <a:cubicBezTo>
                        <a:pt x="114" y="37"/>
                        <a:pt x="113" y="33"/>
                        <a:pt x="111" y="30"/>
                      </a:cubicBezTo>
                      <a:cubicBezTo>
                        <a:pt x="109" y="28"/>
                        <a:pt x="103" y="22"/>
                        <a:pt x="101" y="23"/>
                      </a:cubicBezTo>
                      <a:cubicBezTo>
                        <a:pt x="99" y="24"/>
                        <a:pt x="98" y="28"/>
                        <a:pt x="96" y="29"/>
                      </a:cubicBezTo>
                      <a:cubicBezTo>
                        <a:pt x="95" y="30"/>
                        <a:pt x="94" y="30"/>
                        <a:pt x="92" y="30"/>
                      </a:cubicBezTo>
                      <a:cubicBezTo>
                        <a:pt x="88" y="30"/>
                        <a:pt x="84" y="30"/>
                        <a:pt x="81" y="32"/>
                      </a:cubicBezTo>
                      <a:cubicBezTo>
                        <a:pt x="77" y="34"/>
                        <a:pt x="75" y="35"/>
                        <a:pt x="71" y="36"/>
                      </a:cubicBezTo>
                      <a:cubicBezTo>
                        <a:pt x="69" y="37"/>
                        <a:pt x="68" y="38"/>
                        <a:pt x="65" y="38"/>
                      </a:cubicBezTo>
                      <a:cubicBezTo>
                        <a:pt x="63" y="39"/>
                        <a:pt x="61" y="38"/>
                        <a:pt x="59" y="39"/>
                      </a:cubicBezTo>
                      <a:cubicBezTo>
                        <a:pt x="54" y="41"/>
                        <a:pt x="54" y="39"/>
                        <a:pt x="50" y="36"/>
                      </a:cubicBezTo>
                      <a:cubicBezTo>
                        <a:pt x="47" y="34"/>
                        <a:pt x="42" y="33"/>
                        <a:pt x="38" y="32"/>
                      </a:cubicBezTo>
                      <a:cubicBezTo>
                        <a:pt x="35" y="31"/>
                        <a:pt x="29" y="29"/>
                        <a:pt x="27" y="26"/>
                      </a:cubicBezTo>
                      <a:cubicBezTo>
                        <a:pt x="26" y="24"/>
                        <a:pt x="26" y="23"/>
                        <a:pt x="24" y="21"/>
                      </a:cubicBezTo>
                      <a:cubicBezTo>
                        <a:pt x="22" y="20"/>
                        <a:pt x="21" y="19"/>
                        <a:pt x="20" y="17"/>
                      </a:cubicBezTo>
                      <a:cubicBezTo>
                        <a:pt x="18" y="13"/>
                        <a:pt x="14" y="10"/>
                        <a:pt x="12" y="7"/>
                      </a:cubicBezTo>
                      <a:cubicBezTo>
                        <a:pt x="11" y="7"/>
                        <a:pt x="11" y="6"/>
                        <a:pt x="10" y="6"/>
                      </a:cubicBezTo>
                      <a:cubicBezTo>
                        <a:pt x="9" y="5"/>
                        <a:pt x="9" y="4"/>
                        <a:pt x="9" y="3"/>
                      </a:cubicBezTo>
                      <a:cubicBezTo>
                        <a:pt x="8" y="2"/>
                        <a:pt x="7" y="0"/>
                        <a:pt x="4" y="0"/>
                      </a:cubicBezTo>
                      <a:cubicBezTo>
                        <a:pt x="2" y="0"/>
                        <a:pt x="2" y="1"/>
                        <a:pt x="2" y="2"/>
                      </a:cubicBezTo>
                      <a:cubicBezTo>
                        <a:pt x="3" y="5"/>
                        <a:pt x="6" y="6"/>
                        <a:pt x="8" y="8"/>
                      </a:cubicBezTo>
                      <a:cubicBezTo>
                        <a:pt x="9" y="11"/>
                        <a:pt x="8" y="14"/>
                        <a:pt x="8" y="16"/>
                      </a:cubicBezTo>
                      <a:cubicBezTo>
                        <a:pt x="9" y="20"/>
                        <a:pt x="11" y="21"/>
                        <a:pt x="13" y="24"/>
                      </a:cubicBezTo>
                      <a:cubicBezTo>
                        <a:pt x="15" y="27"/>
                        <a:pt x="16" y="30"/>
                        <a:pt x="19" y="32"/>
                      </a:cubicBezTo>
                      <a:cubicBezTo>
                        <a:pt x="19" y="32"/>
                        <a:pt x="18" y="32"/>
                        <a:pt x="18" y="31"/>
                      </a:cubicBezTo>
                      <a:cubicBezTo>
                        <a:pt x="24" y="41"/>
                        <a:pt x="16" y="49"/>
                        <a:pt x="19" y="58"/>
                      </a:cubicBezTo>
                      <a:cubicBezTo>
                        <a:pt x="20" y="61"/>
                        <a:pt x="21" y="62"/>
                        <a:pt x="21" y="64"/>
                      </a:cubicBezTo>
                      <a:cubicBezTo>
                        <a:pt x="21" y="65"/>
                        <a:pt x="21" y="67"/>
                        <a:pt x="21" y="68"/>
                      </a:cubicBezTo>
                      <a:cubicBezTo>
                        <a:pt x="21" y="69"/>
                        <a:pt x="18" y="69"/>
                        <a:pt x="17" y="70"/>
                      </a:cubicBezTo>
                      <a:cubicBezTo>
                        <a:pt x="17" y="71"/>
                        <a:pt x="17" y="73"/>
                        <a:pt x="17" y="76"/>
                      </a:cubicBezTo>
                      <a:cubicBezTo>
                        <a:pt x="19" y="77"/>
                        <a:pt x="22" y="76"/>
                        <a:pt x="24" y="75"/>
                      </a:cubicBezTo>
                      <a:cubicBezTo>
                        <a:pt x="26" y="73"/>
                        <a:pt x="23" y="71"/>
                        <a:pt x="23" y="70"/>
                      </a:cubicBezTo>
                      <a:cubicBezTo>
                        <a:pt x="23" y="67"/>
                        <a:pt x="27" y="67"/>
                        <a:pt x="30" y="68"/>
                      </a:cubicBezTo>
                      <a:cubicBezTo>
                        <a:pt x="33" y="68"/>
                        <a:pt x="37" y="71"/>
                        <a:pt x="42" y="78"/>
                      </a:cubicBezTo>
                      <a:cubicBezTo>
                        <a:pt x="48" y="85"/>
                        <a:pt x="45" y="86"/>
                        <a:pt x="41" y="91"/>
                      </a:cubicBezTo>
                      <a:cubicBezTo>
                        <a:pt x="37" y="96"/>
                        <a:pt x="29" y="104"/>
                        <a:pt x="25" y="106"/>
                      </a:cubicBezTo>
                      <a:cubicBezTo>
                        <a:pt x="22" y="107"/>
                        <a:pt x="20" y="109"/>
                        <a:pt x="20" y="111"/>
                      </a:cubicBezTo>
                      <a:cubicBezTo>
                        <a:pt x="20" y="114"/>
                        <a:pt x="23" y="115"/>
                        <a:pt x="20" y="117"/>
                      </a:cubicBezTo>
                      <a:cubicBezTo>
                        <a:pt x="17" y="119"/>
                        <a:pt x="14" y="117"/>
                        <a:pt x="14" y="117"/>
                      </a:cubicBezTo>
                      <a:cubicBezTo>
                        <a:pt x="14" y="117"/>
                        <a:pt x="8" y="123"/>
                        <a:pt x="9" y="126"/>
                      </a:cubicBezTo>
                      <a:cubicBezTo>
                        <a:pt x="9" y="129"/>
                        <a:pt x="15" y="131"/>
                        <a:pt x="16" y="135"/>
                      </a:cubicBezTo>
                      <a:cubicBezTo>
                        <a:pt x="17" y="142"/>
                        <a:pt x="15" y="141"/>
                        <a:pt x="12" y="144"/>
                      </a:cubicBezTo>
                      <a:cubicBezTo>
                        <a:pt x="8" y="146"/>
                        <a:pt x="7" y="150"/>
                        <a:pt x="10" y="152"/>
                      </a:cubicBezTo>
                      <a:cubicBezTo>
                        <a:pt x="11" y="153"/>
                        <a:pt x="13" y="155"/>
                        <a:pt x="11" y="156"/>
                      </a:cubicBezTo>
                      <a:cubicBezTo>
                        <a:pt x="9" y="157"/>
                        <a:pt x="9" y="159"/>
                        <a:pt x="11" y="160"/>
                      </a:cubicBezTo>
                      <a:cubicBezTo>
                        <a:pt x="12" y="160"/>
                        <a:pt x="14" y="163"/>
                        <a:pt x="11" y="164"/>
                      </a:cubicBezTo>
                      <a:cubicBezTo>
                        <a:pt x="9" y="165"/>
                        <a:pt x="7" y="170"/>
                        <a:pt x="11" y="171"/>
                      </a:cubicBezTo>
                      <a:cubicBezTo>
                        <a:pt x="14" y="173"/>
                        <a:pt x="15" y="173"/>
                        <a:pt x="14" y="177"/>
                      </a:cubicBezTo>
                      <a:cubicBezTo>
                        <a:pt x="14" y="181"/>
                        <a:pt x="9" y="180"/>
                        <a:pt x="5" y="181"/>
                      </a:cubicBezTo>
                      <a:cubicBezTo>
                        <a:pt x="0" y="181"/>
                        <a:pt x="1" y="184"/>
                        <a:pt x="3" y="184"/>
                      </a:cubicBezTo>
                      <a:cubicBezTo>
                        <a:pt x="7" y="184"/>
                        <a:pt x="8" y="185"/>
                        <a:pt x="9" y="188"/>
                      </a:cubicBezTo>
                      <a:cubicBezTo>
                        <a:pt x="10" y="191"/>
                        <a:pt x="13" y="193"/>
                        <a:pt x="17" y="192"/>
                      </a:cubicBezTo>
                      <a:cubicBezTo>
                        <a:pt x="21" y="192"/>
                        <a:pt x="29" y="192"/>
                        <a:pt x="29" y="184"/>
                      </a:cubicBezTo>
                      <a:cubicBezTo>
                        <a:pt x="28" y="175"/>
                        <a:pt x="36" y="170"/>
                        <a:pt x="39" y="168"/>
                      </a:cubicBezTo>
                      <a:cubicBezTo>
                        <a:pt x="42" y="167"/>
                        <a:pt x="47" y="168"/>
                        <a:pt x="47" y="163"/>
                      </a:cubicBezTo>
                      <a:cubicBezTo>
                        <a:pt x="48" y="158"/>
                        <a:pt x="52" y="156"/>
                        <a:pt x="57" y="158"/>
                      </a:cubicBezTo>
                      <a:cubicBezTo>
                        <a:pt x="62" y="159"/>
                        <a:pt x="64" y="157"/>
                        <a:pt x="66" y="155"/>
                      </a:cubicBezTo>
                      <a:cubicBezTo>
                        <a:pt x="68" y="154"/>
                        <a:pt x="75" y="155"/>
                        <a:pt x="76" y="153"/>
                      </a:cubicBezTo>
                      <a:cubicBezTo>
                        <a:pt x="78" y="152"/>
                        <a:pt x="78" y="149"/>
                        <a:pt x="79" y="148"/>
                      </a:cubicBezTo>
                      <a:cubicBezTo>
                        <a:pt x="85" y="146"/>
                        <a:pt x="84" y="145"/>
                        <a:pt x="85" y="141"/>
                      </a:cubicBezTo>
                      <a:cubicBezTo>
                        <a:pt x="85" y="136"/>
                        <a:pt x="85" y="137"/>
                        <a:pt x="86" y="131"/>
                      </a:cubicBezTo>
                      <a:cubicBezTo>
                        <a:pt x="88" y="126"/>
                        <a:pt x="85" y="123"/>
                        <a:pt x="85" y="118"/>
                      </a:cubicBezTo>
                      <a:cubicBezTo>
                        <a:pt x="82" y="101"/>
                        <a:pt x="95" y="84"/>
                        <a:pt x="113" y="70"/>
                      </a:cubicBezTo>
                      <a:cubicBezTo>
                        <a:pt x="117" y="67"/>
                        <a:pt x="120" y="65"/>
                        <a:pt x="124" y="64"/>
                      </a:cubicBezTo>
                      <a:cubicBezTo>
                        <a:pt x="130" y="63"/>
                        <a:pt x="131" y="65"/>
                        <a:pt x="136" y="63"/>
                      </a:cubicBezTo>
                      <a:cubicBezTo>
                        <a:pt x="140" y="60"/>
                        <a:pt x="142" y="62"/>
                        <a:pt x="145" y="65"/>
                      </a:cubicBezTo>
                      <a:cubicBezTo>
                        <a:pt x="149" y="67"/>
                        <a:pt x="148" y="58"/>
                        <a:pt x="146" y="57"/>
                      </a:cubicBezTo>
                      <a:cubicBezTo>
                        <a:pt x="146" y="57"/>
                        <a:pt x="146" y="57"/>
                        <a:pt x="146" y="57"/>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8" name="Freeform 19">
                  <a:extLst>
                    <a:ext uri="{FF2B5EF4-FFF2-40B4-BE49-F238E27FC236}">
                      <a16:creationId xmlns:a16="http://schemas.microsoft.com/office/drawing/2014/main" id="{EF4A6963-A2B1-4D83-8908-5E3AAFC164F0}"/>
                    </a:ext>
                  </a:extLst>
                </p:cNvPr>
                <p:cNvSpPr>
                  <a:spLocks/>
                </p:cNvSpPr>
                <p:nvPr/>
              </p:nvSpPr>
              <p:spPr bwMode="auto">
                <a:xfrm>
                  <a:off x="5821362" y="7437438"/>
                  <a:ext cx="585789" cy="735012"/>
                </a:xfrm>
                <a:custGeom>
                  <a:avLst/>
                  <a:gdLst>
                    <a:gd name="T0" fmla="*/ 19 w 156"/>
                    <a:gd name="T1" fmla="*/ 141 h 196"/>
                    <a:gd name="T2" fmla="*/ 22 w 156"/>
                    <a:gd name="T3" fmla="*/ 145 h 196"/>
                    <a:gd name="T4" fmla="*/ 34 w 156"/>
                    <a:gd name="T5" fmla="*/ 159 h 196"/>
                    <a:gd name="T6" fmla="*/ 48 w 156"/>
                    <a:gd name="T7" fmla="*/ 170 h 196"/>
                    <a:gd name="T8" fmla="*/ 69 w 156"/>
                    <a:gd name="T9" fmla="*/ 177 h 196"/>
                    <a:gd name="T10" fmla="*/ 81 w 156"/>
                    <a:gd name="T11" fmla="*/ 174 h 196"/>
                    <a:gd name="T12" fmla="*/ 102 w 156"/>
                    <a:gd name="T13" fmla="*/ 168 h 196"/>
                    <a:gd name="T14" fmla="*/ 111 w 156"/>
                    <a:gd name="T15" fmla="*/ 161 h 196"/>
                    <a:gd name="T16" fmla="*/ 128 w 156"/>
                    <a:gd name="T17" fmla="*/ 177 h 196"/>
                    <a:gd name="T18" fmla="*/ 156 w 156"/>
                    <a:gd name="T19" fmla="*/ 195 h 196"/>
                    <a:gd name="T20" fmla="*/ 156 w 156"/>
                    <a:gd name="T21" fmla="*/ 194 h 196"/>
                    <a:gd name="T22" fmla="*/ 117 w 156"/>
                    <a:gd name="T23" fmla="*/ 115 h 196"/>
                    <a:gd name="T24" fmla="*/ 123 w 156"/>
                    <a:gd name="T25" fmla="*/ 84 h 196"/>
                    <a:gd name="T26" fmla="*/ 137 w 156"/>
                    <a:gd name="T27" fmla="*/ 43 h 196"/>
                    <a:gd name="T28" fmla="*/ 148 w 156"/>
                    <a:gd name="T29" fmla="*/ 11 h 196"/>
                    <a:gd name="T30" fmla="*/ 134 w 156"/>
                    <a:gd name="T31" fmla="*/ 7 h 196"/>
                    <a:gd name="T32" fmla="*/ 122 w 156"/>
                    <a:gd name="T33" fmla="*/ 2 h 196"/>
                    <a:gd name="T34" fmla="*/ 120 w 156"/>
                    <a:gd name="T35" fmla="*/ 10 h 196"/>
                    <a:gd name="T36" fmla="*/ 109 w 156"/>
                    <a:gd name="T37" fmla="*/ 21 h 196"/>
                    <a:gd name="T38" fmla="*/ 93 w 156"/>
                    <a:gd name="T39" fmla="*/ 16 h 196"/>
                    <a:gd name="T40" fmla="*/ 89 w 156"/>
                    <a:gd name="T41" fmla="*/ 10 h 196"/>
                    <a:gd name="T42" fmla="*/ 83 w 156"/>
                    <a:gd name="T43" fmla="*/ 3 h 196"/>
                    <a:gd name="T44" fmla="*/ 76 w 156"/>
                    <a:gd name="T45" fmla="*/ 5 h 196"/>
                    <a:gd name="T46" fmla="*/ 78 w 156"/>
                    <a:gd name="T47" fmla="*/ 16 h 196"/>
                    <a:gd name="T48" fmla="*/ 80 w 156"/>
                    <a:gd name="T49" fmla="*/ 36 h 196"/>
                    <a:gd name="T50" fmla="*/ 75 w 156"/>
                    <a:gd name="T51" fmla="*/ 54 h 196"/>
                    <a:gd name="T52" fmla="*/ 77 w 156"/>
                    <a:gd name="T53" fmla="*/ 69 h 196"/>
                    <a:gd name="T54" fmla="*/ 70 w 156"/>
                    <a:gd name="T55" fmla="*/ 83 h 196"/>
                    <a:gd name="T56" fmla="*/ 60 w 156"/>
                    <a:gd name="T57" fmla="*/ 86 h 196"/>
                    <a:gd name="T58" fmla="*/ 52 w 156"/>
                    <a:gd name="T59" fmla="*/ 90 h 196"/>
                    <a:gd name="T60" fmla="*/ 39 w 156"/>
                    <a:gd name="T61" fmla="*/ 95 h 196"/>
                    <a:gd name="T62" fmla="*/ 34 w 156"/>
                    <a:gd name="T63" fmla="*/ 100 h 196"/>
                    <a:gd name="T64" fmla="*/ 22 w 156"/>
                    <a:gd name="T65" fmla="*/ 106 h 196"/>
                    <a:gd name="T66" fmla="*/ 12 w 156"/>
                    <a:gd name="T67" fmla="*/ 118 h 196"/>
                    <a:gd name="T68" fmla="*/ 0 w 156"/>
                    <a:gd name="T69" fmla="*/ 120 h 196"/>
                    <a:gd name="T70" fmla="*/ 11 w 156"/>
                    <a:gd name="T71" fmla="*/ 140 h 196"/>
                    <a:gd name="T72" fmla="*/ 12 w 156"/>
                    <a:gd name="T73" fmla="*/ 1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96">
                      <a:moveTo>
                        <a:pt x="14" y="138"/>
                      </a:moveTo>
                      <a:cubicBezTo>
                        <a:pt x="17" y="138"/>
                        <a:pt x="18" y="140"/>
                        <a:pt x="19" y="141"/>
                      </a:cubicBezTo>
                      <a:cubicBezTo>
                        <a:pt x="19" y="142"/>
                        <a:pt x="19" y="143"/>
                        <a:pt x="20" y="144"/>
                      </a:cubicBezTo>
                      <a:cubicBezTo>
                        <a:pt x="21" y="144"/>
                        <a:pt x="21" y="145"/>
                        <a:pt x="22" y="145"/>
                      </a:cubicBezTo>
                      <a:cubicBezTo>
                        <a:pt x="24" y="148"/>
                        <a:pt x="28" y="151"/>
                        <a:pt x="30" y="155"/>
                      </a:cubicBezTo>
                      <a:cubicBezTo>
                        <a:pt x="31" y="157"/>
                        <a:pt x="32" y="158"/>
                        <a:pt x="34" y="159"/>
                      </a:cubicBezTo>
                      <a:cubicBezTo>
                        <a:pt x="36" y="161"/>
                        <a:pt x="36" y="162"/>
                        <a:pt x="37" y="164"/>
                      </a:cubicBezTo>
                      <a:cubicBezTo>
                        <a:pt x="39" y="167"/>
                        <a:pt x="45" y="169"/>
                        <a:pt x="48" y="170"/>
                      </a:cubicBezTo>
                      <a:cubicBezTo>
                        <a:pt x="52" y="171"/>
                        <a:pt x="57" y="172"/>
                        <a:pt x="60" y="174"/>
                      </a:cubicBezTo>
                      <a:cubicBezTo>
                        <a:pt x="64" y="177"/>
                        <a:pt x="64" y="179"/>
                        <a:pt x="69" y="177"/>
                      </a:cubicBezTo>
                      <a:cubicBezTo>
                        <a:pt x="71" y="176"/>
                        <a:pt x="73" y="177"/>
                        <a:pt x="75" y="176"/>
                      </a:cubicBezTo>
                      <a:cubicBezTo>
                        <a:pt x="78" y="176"/>
                        <a:pt x="79" y="175"/>
                        <a:pt x="81" y="174"/>
                      </a:cubicBezTo>
                      <a:cubicBezTo>
                        <a:pt x="85" y="173"/>
                        <a:pt x="87" y="172"/>
                        <a:pt x="91" y="170"/>
                      </a:cubicBezTo>
                      <a:cubicBezTo>
                        <a:pt x="94" y="168"/>
                        <a:pt x="98" y="168"/>
                        <a:pt x="102" y="168"/>
                      </a:cubicBezTo>
                      <a:cubicBezTo>
                        <a:pt x="104" y="168"/>
                        <a:pt x="105" y="168"/>
                        <a:pt x="106" y="167"/>
                      </a:cubicBezTo>
                      <a:cubicBezTo>
                        <a:pt x="108" y="166"/>
                        <a:pt x="109" y="162"/>
                        <a:pt x="111" y="161"/>
                      </a:cubicBezTo>
                      <a:cubicBezTo>
                        <a:pt x="113" y="160"/>
                        <a:pt x="119" y="166"/>
                        <a:pt x="121" y="168"/>
                      </a:cubicBezTo>
                      <a:cubicBezTo>
                        <a:pt x="123" y="171"/>
                        <a:pt x="124" y="175"/>
                        <a:pt x="128" y="177"/>
                      </a:cubicBezTo>
                      <a:cubicBezTo>
                        <a:pt x="133" y="179"/>
                        <a:pt x="135" y="180"/>
                        <a:pt x="137" y="184"/>
                      </a:cubicBezTo>
                      <a:cubicBezTo>
                        <a:pt x="140" y="191"/>
                        <a:pt x="149" y="196"/>
                        <a:pt x="156" y="195"/>
                      </a:cubicBezTo>
                      <a:cubicBezTo>
                        <a:pt x="156" y="195"/>
                        <a:pt x="156" y="195"/>
                        <a:pt x="156" y="195"/>
                      </a:cubicBezTo>
                      <a:cubicBezTo>
                        <a:pt x="156" y="194"/>
                        <a:pt x="156" y="194"/>
                        <a:pt x="156" y="194"/>
                      </a:cubicBezTo>
                      <a:cubicBezTo>
                        <a:pt x="154" y="194"/>
                        <a:pt x="152" y="193"/>
                        <a:pt x="150" y="189"/>
                      </a:cubicBezTo>
                      <a:cubicBezTo>
                        <a:pt x="137" y="172"/>
                        <a:pt x="122" y="142"/>
                        <a:pt x="117" y="115"/>
                      </a:cubicBezTo>
                      <a:cubicBezTo>
                        <a:pt x="115" y="105"/>
                        <a:pt x="123" y="99"/>
                        <a:pt x="124" y="95"/>
                      </a:cubicBezTo>
                      <a:cubicBezTo>
                        <a:pt x="126" y="91"/>
                        <a:pt x="124" y="91"/>
                        <a:pt x="123" y="84"/>
                      </a:cubicBezTo>
                      <a:cubicBezTo>
                        <a:pt x="123" y="76"/>
                        <a:pt x="130" y="57"/>
                        <a:pt x="133" y="53"/>
                      </a:cubicBezTo>
                      <a:cubicBezTo>
                        <a:pt x="136" y="48"/>
                        <a:pt x="138" y="45"/>
                        <a:pt x="137" y="43"/>
                      </a:cubicBezTo>
                      <a:cubicBezTo>
                        <a:pt x="137" y="37"/>
                        <a:pt x="142" y="22"/>
                        <a:pt x="147" y="17"/>
                      </a:cubicBezTo>
                      <a:cubicBezTo>
                        <a:pt x="147" y="15"/>
                        <a:pt x="147" y="13"/>
                        <a:pt x="148" y="11"/>
                      </a:cubicBezTo>
                      <a:cubicBezTo>
                        <a:pt x="146" y="11"/>
                        <a:pt x="144" y="11"/>
                        <a:pt x="143" y="11"/>
                      </a:cubicBezTo>
                      <a:cubicBezTo>
                        <a:pt x="139" y="10"/>
                        <a:pt x="137" y="8"/>
                        <a:pt x="134" y="7"/>
                      </a:cubicBezTo>
                      <a:cubicBezTo>
                        <a:pt x="131" y="6"/>
                        <a:pt x="129" y="7"/>
                        <a:pt x="126" y="6"/>
                      </a:cubicBezTo>
                      <a:cubicBezTo>
                        <a:pt x="123" y="5"/>
                        <a:pt x="124" y="4"/>
                        <a:pt x="122" y="2"/>
                      </a:cubicBezTo>
                      <a:cubicBezTo>
                        <a:pt x="122" y="1"/>
                        <a:pt x="119" y="0"/>
                        <a:pt x="117" y="0"/>
                      </a:cubicBezTo>
                      <a:cubicBezTo>
                        <a:pt x="116" y="4"/>
                        <a:pt x="122" y="6"/>
                        <a:pt x="120" y="10"/>
                      </a:cubicBezTo>
                      <a:cubicBezTo>
                        <a:pt x="119" y="13"/>
                        <a:pt x="115" y="14"/>
                        <a:pt x="113" y="16"/>
                      </a:cubicBezTo>
                      <a:cubicBezTo>
                        <a:pt x="111" y="17"/>
                        <a:pt x="111" y="19"/>
                        <a:pt x="109" y="21"/>
                      </a:cubicBezTo>
                      <a:cubicBezTo>
                        <a:pt x="105" y="25"/>
                        <a:pt x="102" y="22"/>
                        <a:pt x="99" y="19"/>
                      </a:cubicBezTo>
                      <a:cubicBezTo>
                        <a:pt x="97" y="17"/>
                        <a:pt x="95" y="17"/>
                        <a:pt x="93" y="16"/>
                      </a:cubicBezTo>
                      <a:cubicBezTo>
                        <a:pt x="92" y="14"/>
                        <a:pt x="93" y="12"/>
                        <a:pt x="92" y="11"/>
                      </a:cubicBezTo>
                      <a:cubicBezTo>
                        <a:pt x="91" y="10"/>
                        <a:pt x="90" y="11"/>
                        <a:pt x="89" y="10"/>
                      </a:cubicBezTo>
                      <a:cubicBezTo>
                        <a:pt x="88" y="9"/>
                        <a:pt x="88" y="8"/>
                        <a:pt x="87" y="7"/>
                      </a:cubicBezTo>
                      <a:cubicBezTo>
                        <a:pt x="86" y="5"/>
                        <a:pt x="86" y="4"/>
                        <a:pt x="83" y="3"/>
                      </a:cubicBezTo>
                      <a:cubicBezTo>
                        <a:pt x="81" y="2"/>
                        <a:pt x="79" y="1"/>
                        <a:pt x="77" y="0"/>
                      </a:cubicBezTo>
                      <a:cubicBezTo>
                        <a:pt x="77" y="2"/>
                        <a:pt x="76" y="4"/>
                        <a:pt x="76" y="5"/>
                      </a:cubicBezTo>
                      <a:cubicBezTo>
                        <a:pt x="76" y="7"/>
                        <a:pt x="76" y="9"/>
                        <a:pt x="76" y="11"/>
                      </a:cubicBezTo>
                      <a:cubicBezTo>
                        <a:pt x="76" y="13"/>
                        <a:pt x="78" y="14"/>
                        <a:pt x="78" y="16"/>
                      </a:cubicBezTo>
                      <a:cubicBezTo>
                        <a:pt x="79" y="20"/>
                        <a:pt x="77" y="23"/>
                        <a:pt x="76" y="27"/>
                      </a:cubicBezTo>
                      <a:cubicBezTo>
                        <a:pt x="76" y="32"/>
                        <a:pt x="82" y="31"/>
                        <a:pt x="80" y="36"/>
                      </a:cubicBezTo>
                      <a:cubicBezTo>
                        <a:pt x="79" y="39"/>
                        <a:pt x="74" y="37"/>
                        <a:pt x="73" y="41"/>
                      </a:cubicBezTo>
                      <a:cubicBezTo>
                        <a:pt x="72" y="45"/>
                        <a:pt x="74" y="50"/>
                        <a:pt x="75" y="54"/>
                      </a:cubicBezTo>
                      <a:cubicBezTo>
                        <a:pt x="75" y="57"/>
                        <a:pt x="76" y="59"/>
                        <a:pt x="76" y="61"/>
                      </a:cubicBezTo>
                      <a:cubicBezTo>
                        <a:pt x="77" y="63"/>
                        <a:pt x="77" y="67"/>
                        <a:pt x="77" y="69"/>
                      </a:cubicBezTo>
                      <a:cubicBezTo>
                        <a:pt x="76" y="71"/>
                        <a:pt x="74" y="72"/>
                        <a:pt x="72" y="74"/>
                      </a:cubicBezTo>
                      <a:cubicBezTo>
                        <a:pt x="71" y="77"/>
                        <a:pt x="70" y="80"/>
                        <a:pt x="70" y="83"/>
                      </a:cubicBezTo>
                      <a:cubicBezTo>
                        <a:pt x="69" y="86"/>
                        <a:pt x="69" y="89"/>
                        <a:pt x="65" y="88"/>
                      </a:cubicBezTo>
                      <a:cubicBezTo>
                        <a:pt x="63" y="87"/>
                        <a:pt x="63" y="86"/>
                        <a:pt x="60" y="86"/>
                      </a:cubicBezTo>
                      <a:cubicBezTo>
                        <a:pt x="59" y="86"/>
                        <a:pt x="58" y="87"/>
                        <a:pt x="56" y="88"/>
                      </a:cubicBezTo>
                      <a:cubicBezTo>
                        <a:pt x="55" y="88"/>
                        <a:pt x="54" y="90"/>
                        <a:pt x="52" y="90"/>
                      </a:cubicBezTo>
                      <a:cubicBezTo>
                        <a:pt x="51" y="91"/>
                        <a:pt x="50" y="90"/>
                        <a:pt x="48" y="91"/>
                      </a:cubicBezTo>
                      <a:cubicBezTo>
                        <a:pt x="44" y="91"/>
                        <a:pt x="43" y="94"/>
                        <a:pt x="39" y="95"/>
                      </a:cubicBezTo>
                      <a:cubicBezTo>
                        <a:pt x="38" y="96"/>
                        <a:pt x="34" y="95"/>
                        <a:pt x="33" y="97"/>
                      </a:cubicBezTo>
                      <a:cubicBezTo>
                        <a:pt x="32" y="98"/>
                        <a:pt x="34" y="99"/>
                        <a:pt x="34" y="100"/>
                      </a:cubicBezTo>
                      <a:cubicBezTo>
                        <a:pt x="33" y="105"/>
                        <a:pt x="29" y="102"/>
                        <a:pt x="26" y="102"/>
                      </a:cubicBezTo>
                      <a:cubicBezTo>
                        <a:pt x="23" y="103"/>
                        <a:pt x="22" y="103"/>
                        <a:pt x="22" y="106"/>
                      </a:cubicBezTo>
                      <a:cubicBezTo>
                        <a:pt x="21" y="108"/>
                        <a:pt x="21" y="110"/>
                        <a:pt x="20" y="112"/>
                      </a:cubicBezTo>
                      <a:cubicBezTo>
                        <a:pt x="18" y="117"/>
                        <a:pt x="17" y="117"/>
                        <a:pt x="12" y="118"/>
                      </a:cubicBezTo>
                      <a:cubicBezTo>
                        <a:pt x="8" y="118"/>
                        <a:pt x="6" y="119"/>
                        <a:pt x="2" y="119"/>
                      </a:cubicBezTo>
                      <a:cubicBezTo>
                        <a:pt x="2" y="120"/>
                        <a:pt x="1" y="120"/>
                        <a:pt x="0" y="120"/>
                      </a:cubicBezTo>
                      <a:cubicBezTo>
                        <a:pt x="2" y="123"/>
                        <a:pt x="4" y="126"/>
                        <a:pt x="5" y="130"/>
                      </a:cubicBezTo>
                      <a:cubicBezTo>
                        <a:pt x="6" y="134"/>
                        <a:pt x="7" y="139"/>
                        <a:pt x="11" y="140"/>
                      </a:cubicBezTo>
                      <a:cubicBezTo>
                        <a:pt x="11" y="140"/>
                        <a:pt x="11" y="139"/>
                        <a:pt x="11" y="139"/>
                      </a:cubicBezTo>
                      <a:cubicBezTo>
                        <a:pt x="11" y="139"/>
                        <a:pt x="11" y="140"/>
                        <a:pt x="12" y="140"/>
                      </a:cubicBezTo>
                      <a:cubicBezTo>
                        <a:pt x="12" y="139"/>
                        <a:pt x="12" y="138"/>
                        <a:pt x="14" y="138"/>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9" name="Freeform 20">
                  <a:extLst>
                    <a:ext uri="{FF2B5EF4-FFF2-40B4-BE49-F238E27FC236}">
                      <a16:creationId xmlns:a16="http://schemas.microsoft.com/office/drawing/2014/main" id="{8158DA83-34C8-4F48-852B-C24ACACB3A50}"/>
                    </a:ext>
                  </a:extLst>
                </p:cNvPr>
                <p:cNvSpPr>
                  <a:spLocks/>
                </p:cNvSpPr>
                <p:nvPr/>
              </p:nvSpPr>
              <p:spPr bwMode="auto">
                <a:xfrm>
                  <a:off x="5341938" y="7842251"/>
                  <a:ext cx="600075" cy="319088"/>
                </a:xfrm>
                <a:custGeom>
                  <a:avLst/>
                  <a:gdLst>
                    <a:gd name="T0" fmla="*/ 37 w 160"/>
                    <a:gd name="T1" fmla="*/ 64 h 85"/>
                    <a:gd name="T2" fmla="*/ 50 w 160"/>
                    <a:gd name="T3" fmla="*/ 65 h 85"/>
                    <a:gd name="T4" fmla="*/ 56 w 160"/>
                    <a:gd name="T5" fmla="*/ 67 h 85"/>
                    <a:gd name="T6" fmla="*/ 64 w 160"/>
                    <a:gd name="T7" fmla="*/ 71 h 85"/>
                    <a:gd name="T8" fmla="*/ 75 w 160"/>
                    <a:gd name="T9" fmla="*/ 71 h 85"/>
                    <a:gd name="T10" fmla="*/ 83 w 160"/>
                    <a:gd name="T11" fmla="*/ 77 h 85"/>
                    <a:gd name="T12" fmla="*/ 85 w 160"/>
                    <a:gd name="T13" fmla="*/ 79 h 85"/>
                    <a:gd name="T14" fmla="*/ 90 w 160"/>
                    <a:gd name="T15" fmla="*/ 82 h 85"/>
                    <a:gd name="T16" fmla="*/ 102 w 160"/>
                    <a:gd name="T17" fmla="*/ 81 h 85"/>
                    <a:gd name="T18" fmla="*/ 111 w 160"/>
                    <a:gd name="T19" fmla="*/ 81 h 85"/>
                    <a:gd name="T20" fmla="*/ 116 w 160"/>
                    <a:gd name="T21" fmla="*/ 83 h 85"/>
                    <a:gd name="T22" fmla="*/ 122 w 160"/>
                    <a:gd name="T23" fmla="*/ 82 h 85"/>
                    <a:gd name="T24" fmla="*/ 125 w 160"/>
                    <a:gd name="T25" fmla="*/ 78 h 85"/>
                    <a:gd name="T26" fmla="*/ 137 w 160"/>
                    <a:gd name="T27" fmla="*/ 79 h 85"/>
                    <a:gd name="T28" fmla="*/ 147 w 160"/>
                    <a:gd name="T29" fmla="*/ 77 h 85"/>
                    <a:gd name="T30" fmla="*/ 156 w 160"/>
                    <a:gd name="T31" fmla="*/ 61 h 85"/>
                    <a:gd name="T32" fmla="*/ 151 w 160"/>
                    <a:gd name="T33" fmla="*/ 54 h 85"/>
                    <a:gd name="T34" fmla="*/ 146 w 160"/>
                    <a:gd name="T35" fmla="*/ 38 h 85"/>
                    <a:gd name="T36" fmla="*/ 139 w 160"/>
                    <a:gd name="T37" fmla="*/ 32 h 85"/>
                    <a:gd name="T38" fmla="*/ 128 w 160"/>
                    <a:gd name="T39" fmla="*/ 12 h 85"/>
                    <a:gd name="T40" fmla="*/ 108 w 160"/>
                    <a:gd name="T41" fmla="*/ 15 h 85"/>
                    <a:gd name="T42" fmla="*/ 92 w 160"/>
                    <a:gd name="T43" fmla="*/ 8 h 85"/>
                    <a:gd name="T44" fmla="*/ 83 w 160"/>
                    <a:gd name="T45" fmla="*/ 6 h 85"/>
                    <a:gd name="T46" fmla="*/ 66 w 160"/>
                    <a:gd name="T47" fmla="*/ 3 h 85"/>
                    <a:gd name="T48" fmla="*/ 55 w 160"/>
                    <a:gd name="T49" fmla="*/ 3 h 85"/>
                    <a:gd name="T50" fmla="*/ 43 w 160"/>
                    <a:gd name="T51" fmla="*/ 23 h 85"/>
                    <a:gd name="T52" fmla="*/ 32 w 160"/>
                    <a:gd name="T53" fmla="*/ 29 h 85"/>
                    <a:gd name="T54" fmla="*/ 18 w 160"/>
                    <a:gd name="T55" fmla="*/ 38 h 85"/>
                    <a:gd name="T56" fmla="*/ 5 w 160"/>
                    <a:gd name="T57" fmla="*/ 42 h 85"/>
                    <a:gd name="T58" fmla="*/ 0 w 160"/>
                    <a:gd name="T59" fmla="*/ 48 h 85"/>
                    <a:gd name="T60" fmla="*/ 4 w 160"/>
                    <a:gd name="T61" fmla="*/ 59 h 85"/>
                    <a:gd name="T62" fmla="*/ 18 w 160"/>
                    <a:gd name="T63" fmla="*/ 69 h 85"/>
                    <a:gd name="T64" fmla="*/ 29 w 160"/>
                    <a:gd name="T65" fmla="*/ 72 h 85"/>
                    <a:gd name="T66" fmla="*/ 32 w 160"/>
                    <a:gd name="T67"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85">
                      <a:moveTo>
                        <a:pt x="32" y="68"/>
                      </a:moveTo>
                      <a:cubicBezTo>
                        <a:pt x="33" y="66"/>
                        <a:pt x="35" y="65"/>
                        <a:pt x="37" y="64"/>
                      </a:cubicBezTo>
                      <a:cubicBezTo>
                        <a:pt x="39" y="63"/>
                        <a:pt x="42" y="62"/>
                        <a:pt x="44" y="62"/>
                      </a:cubicBezTo>
                      <a:cubicBezTo>
                        <a:pt x="47" y="62"/>
                        <a:pt x="48" y="64"/>
                        <a:pt x="50" y="65"/>
                      </a:cubicBezTo>
                      <a:cubicBezTo>
                        <a:pt x="51" y="65"/>
                        <a:pt x="52" y="66"/>
                        <a:pt x="53" y="66"/>
                      </a:cubicBezTo>
                      <a:cubicBezTo>
                        <a:pt x="54" y="67"/>
                        <a:pt x="55" y="66"/>
                        <a:pt x="56" y="67"/>
                      </a:cubicBezTo>
                      <a:cubicBezTo>
                        <a:pt x="58" y="67"/>
                        <a:pt x="60" y="68"/>
                        <a:pt x="62" y="69"/>
                      </a:cubicBezTo>
                      <a:cubicBezTo>
                        <a:pt x="63" y="70"/>
                        <a:pt x="63" y="71"/>
                        <a:pt x="64" y="71"/>
                      </a:cubicBezTo>
                      <a:cubicBezTo>
                        <a:pt x="66" y="71"/>
                        <a:pt x="67" y="71"/>
                        <a:pt x="68" y="71"/>
                      </a:cubicBezTo>
                      <a:cubicBezTo>
                        <a:pt x="70" y="71"/>
                        <a:pt x="73" y="71"/>
                        <a:pt x="75" y="71"/>
                      </a:cubicBezTo>
                      <a:cubicBezTo>
                        <a:pt x="79" y="71"/>
                        <a:pt x="79" y="72"/>
                        <a:pt x="81" y="75"/>
                      </a:cubicBezTo>
                      <a:cubicBezTo>
                        <a:pt x="81" y="76"/>
                        <a:pt x="82" y="76"/>
                        <a:pt x="83" y="77"/>
                      </a:cubicBezTo>
                      <a:cubicBezTo>
                        <a:pt x="83" y="77"/>
                        <a:pt x="84" y="77"/>
                        <a:pt x="84" y="77"/>
                      </a:cubicBezTo>
                      <a:cubicBezTo>
                        <a:pt x="84" y="78"/>
                        <a:pt x="84" y="79"/>
                        <a:pt x="85" y="79"/>
                      </a:cubicBezTo>
                      <a:cubicBezTo>
                        <a:pt x="86" y="80"/>
                        <a:pt x="87" y="79"/>
                        <a:pt x="88" y="79"/>
                      </a:cubicBezTo>
                      <a:cubicBezTo>
                        <a:pt x="89" y="80"/>
                        <a:pt x="89" y="81"/>
                        <a:pt x="90" y="82"/>
                      </a:cubicBezTo>
                      <a:cubicBezTo>
                        <a:pt x="91" y="84"/>
                        <a:pt x="93" y="84"/>
                        <a:pt x="96" y="84"/>
                      </a:cubicBezTo>
                      <a:cubicBezTo>
                        <a:pt x="98" y="83"/>
                        <a:pt x="100" y="82"/>
                        <a:pt x="102" y="81"/>
                      </a:cubicBezTo>
                      <a:cubicBezTo>
                        <a:pt x="104" y="81"/>
                        <a:pt x="105" y="81"/>
                        <a:pt x="107" y="80"/>
                      </a:cubicBezTo>
                      <a:cubicBezTo>
                        <a:pt x="110" y="78"/>
                        <a:pt x="111" y="78"/>
                        <a:pt x="111" y="81"/>
                      </a:cubicBezTo>
                      <a:cubicBezTo>
                        <a:pt x="111" y="82"/>
                        <a:pt x="111" y="83"/>
                        <a:pt x="112" y="84"/>
                      </a:cubicBezTo>
                      <a:cubicBezTo>
                        <a:pt x="113" y="85"/>
                        <a:pt x="115" y="84"/>
                        <a:pt x="116" y="83"/>
                      </a:cubicBezTo>
                      <a:cubicBezTo>
                        <a:pt x="117" y="83"/>
                        <a:pt x="119" y="82"/>
                        <a:pt x="121" y="81"/>
                      </a:cubicBezTo>
                      <a:cubicBezTo>
                        <a:pt x="121" y="81"/>
                        <a:pt x="121" y="82"/>
                        <a:pt x="122" y="82"/>
                      </a:cubicBezTo>
                      <a:cubicBezTo>
                        <a:pt x="122" y="82"/>
                        <a:pt x="123" y="80"/>
                        <a:pt x="123" y="80"/>
                      </a:cubicBezTo>
                      <a:cubicBezTo>
                        <a:pt x="124" y="78"/>
                        <a:pt x="124" y="78"/>
                        <a:pt x="125" y="78"/>
                      </a:cubicBezTo>
                      <a:cubicBezTo>
                        <a:pt x="127" y="77"/>
                        <a:pt x="130" y="77"/>
                        <a:pt x="132" y="77"/>
                      </a:cubicBezTo>
                      <a:cubicBezTo>
                        <a:pt x="134" y="77"/>
                        <a:pt x="135" y="78"/>
                        <a:pt x="137" y="79"/>
                      </a:cubicBezTo>
                      <a:cubicBezTo>
                        <a:pt x="139" y="81"/>
                        <a:pt x="139" y="78"/>
                        <a:pt x="140" y="77"/>
                      </a:cubicBezTo>
                      <a:cubicBezTo>
                        <a:pt x="142" y="75"/>
                        <a:pt x="145" y="76"/>
                        <a:pt x="147" y="77"/>
                      </a:cubicBezTo>
                      <a:cubicBezTo>
                        <a:pt x="150" y="77"/>
                        <a:pt x="154" y="79"/>
                        <a:pt x="157" y="81"/>
                      </a:cubicBezTo>
                      <a:cubicBezTo>
                        <a:pt x="158" y="74"/>
                        <a:pt x="160" y="68"/>
                        <a:pt x="156" y="61"/>
                      </a:cubicBezTo>
                      <a:cubicBezTo>
                        <a:pt x="156" y="62"/>
                        <a:pt x="157" y="62"/>
                        <a:pt x="157" y="62"/>
                      </a:cubicBezTo>
                      <a:cubicBezTo>
                        <a:pt x="154" y="60"/>
                        <a:pt x="153" y="57"/>
                        <a:pt x="151" y="54"/>
                      </a:cubicBezTo>
                      <a:cubicBezTo>
                        <a:pt x="149" y="51"/>
                        <a:pt x="147" y="50"/>
                        <a:pt x="146" y="46"/>
                      </a:cubicBezTo>
                      <a:cubicBezTo>
                        <a:pt x="146" y="44"/>
                        <a:pt x="147" y="41"/>
                        <a:pt x="146" y="38"/>
                      </a:cubicBezTo>
                      <a:cubicBezTo>
                        <a:pt x="144" y="35"/>
                        <a:pt x="140" y="34"/>
                        <a:pt x="139" y="31"/>
                      </a:cubicBezTo>
                      <a:cubicBezTo>
                        <a:pt x="139" y="31"/>
                        <a:pt x="139" y="32"/>
                        <a:pt x="139" y="32"/>
                      </a:cubicBezTo>
                      <a:cubicBezTo>
                        <a:pt x="135" y="31"/>
                        <a:pt x="134" y="26"/>
                        <a:pt x="133" y="22"/>
                      </a:cubicBezTo>
                      <a:cubicBezTo>
                        <a:pt x="132" y="18"/>
                        <a:pt x="130" y="15"/>
                        <a:pt x="128" y="12"/>
                      </a:cubicBezTo>
                      <a:cubicBezTo>
                        <a:pt x="125" y="13"/>
                        <a:pt x="123" y="14"/>
                        <a:pt x="119" y="12"/>
                      </a:cubicBezTo>
                      <a:cubicBezTo>
                        <a:pt x="114" y="10"/>
                        <a:pt x="113" y="14"/>
                        <a:pt x="108" y="15"/>
                      </a:cubicBezTo>
                      <a:cubicBezTo>
                        <a:pt x="103" y="16"/>
                        <a:pt x="101" y="14"/>
                        <a:pt x="97" y="11"/>
                      </a:cubicBezTo>
                      <a:cubicBezTo>
                        <a:pt x="96" y="10"/>
                        <a:pt x="94" y="10"/>
                        <a:pt x="92" y="8"/>
                      </a:cubicBezTo>
                      <a:cubicBezTo>
                        <a:pt x="91" y="7"/>
                        <a:pt x="89" y="5"/>
                        <a:pt x="88" y="5"/>
                      </a:cubicBezTo>
                      <a:cubicBezTo>
                        <a:pt x="86" y="5"/>
                        <a:pt x="85" y="6"/>
                        <a:pt x="83" y="6"/>
                      </a:cubicBezTo>
                      <a:cubicBezTo>
                        <a:pt x="81" y="6"/>
                        <a:pt x="79" y="5"/>
                        <a:pt x="77" y="5"/>
                      </a:cubicBezTo>
                      <a:cubicBezTo>
                        <a:pt x="73" y="5"/>
                        <a:pt x="70" y="4"/>
                        <a:pt x="66" y="3"/>
                      </a:cubicBezTo>
                      <a:cubicBezTo>
                        <a:pt x="64" y="2"/>
                        <a:pt x="62" y="0"/>
                        <a:pt x="60" y="0"/>
                      </a:cubicBezTo>
                      <a:cubicBezTo>
                        <a:pt x="57" y="0"/>
                        <a:pt x="57" y="1"/>
                        <a:pt x="55" y="3"/>
                      </a:cubicBezTo>
                      <a:cubicBezTo>
                        <a:pt x="52" y="6"/>
                        <a:pt x="49" y="9"/>
                        <a:pt x="47" y="13"/>
                      </a:cubicBezTo>
                      <a:cubicBezTo>
                        <a:pt x="46" y="18"/>
                        <a:pt x="47" y="20"/>
                        <a:pt x="43" y="23"/>
                      </a:cubicBezTo>
                      <a:cubicBezTo>
                        <a:pt x="41" y="24"/>
                        <a:pt x="39" y="24"/>
                        <a:pt x="37" y="25"/>
                      </a:cubicBezTo>
                      <a:cubicBezTo>
                        <a:pt x="35" y="26"/>
                        <a:pt x="34" y="28"/>
                        <a:pt x="32" y="29"/>
                      </a:cubicBezTo>
                      <a:cubicBezTo>
                        <a:pt x="29" y="32"/>
                        <a:pt x="24" y="31"/>
                        <a:pt x="21" y="33"/>
                      </a:cubicBezTo>
                      <a:cubicBezTo>
                        <a:pt x="19" y="34"/>
                        <a:pt x="19" y="37"/>
                        <a:pt x="18" y="38"/>
                      </a:cubicBezTo>
                      <a:cubicBezTo>
                        <a:pt x="16" y="39"/>
                        <a:pt x="15" y="39"/>
                        <a:pt x="13" y="39"/>
                      </a:cubicBezTo>
                      <a:cubicBezTo>
                        <a:pt x="9" y="39"/>
                        <a:pt x="8" y="38"/>
                        <a:pt x="5" y="42"/>
                      </a:cubicBezTo>
                      <a:cubicBezTo>
                        <a:pt x="4" y="44"/>
                        <a:pt x="4" y="46"/>
                        <a:pt x="2" y="47"/>
                      </a:cubicBezTo>
                      <a:cubicBezTo>
                        <a:pt x="1" y="47"/>
                        <a:pt x="1" y="48"/>
                        <a:pt x="0" y="48"/>
                      </a:cubicBezTo>
                      <a:cubicBezTo>
                        <a:pt x="2" y="50"/>
                        <a:pt x="3" y="52"/>
                        <a:pt x="4" y="55"/>
                      </a:cubicBezTo>
                      <a:cubicBezTo>
                        <a:pt x="4" y="56"/>
                        <a:pt x="3" y="58"/>
                        <a:pt x="4" y="59"/>
                      </a:cubicBezTo>
                      <a:cubicBezTo>
                        <a:pt x="4" y="61"/>
                        <a:pt x="7" y="61"/>
                        <a:pt x="8" y="62"/>
                      </a:cubicBezTo>
                      <a:cubicBezTo>
                        <a:pt x="12" y="63"/>
                        <a:pt x="14" y="68"/>
                        <a:pt x="18" y="69"/>
                      </a:cubicBezTo>
                      <a:cubicBezTo>
                        <a:pt x="20" y="69"/>
                        <a:pt x="21" y="69"/>
                        <a:pt x="23" y="70"/>
                      </a:cubicBezTo>
                      <a:cubicBezTo>
                        <a:pt x="25" y="71"/>
                        <a:pt x="26" y="73"/>
                        <a:pt x="29" y="72"/>
                      </a:cubicBezTo>
                      <a:cubicBezTo>
                        <a:pt x="30" y="72"/>
                        <a:pt x="31" y="72"/>
                        <a:pt x="31" y="71"/>
                      </a:cubicBezTo>
                      <a:cubicBezTo>
                        <a:pt x="31" y="70"/>
                        <a:pt x="31" y="69"/>
                        <a:pt x="32" y="68"/>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0" name="Freeform 21">
                  <a:extLst>
                    <a:ext uri="{FF2B5EF4-FFF2-40B4-BE49-F238E27FC236}">
                      <a16:creationId xmlns:a16="http://schemas.microsoft.com/office/drawing/2014/main" id="{E0204471-54AD-4B1C-9A44-7396C9E228DA}"/>
                    </a:ext>
                  </a:extLst>
                </p:cNvPr>
                <p:cNvSpPr>
                  <a:spLocks/>
                </p:cNvSpPr>
                <p:nvPr/>
              </p:nvSpPr>
              <p:spPr bwMode="auto">
                <a:xfrm>
                  <a:off x="5457825" y="8075613"/>
                  <a:ext cx="479425" cy="239713"/>
                </a:xfrm>
                <a:custGeom>
                  <a:avLst/>
                  <a:gdLst>
                    <a:gd name="T0" fmla="*/ 128 w 128"/>
                    <a:gd name="T1" fmla="*/ 32 h 64"/>
                    <a:gd name="T2" fmla="*/ 126 w 128"/>
                    <a:gd name="T3" fmla="*/ 26 h 64"/>
                    <a:gd name="T4" fmla="*/ 126 w 128"/>
                    <a:gd name="T5" fmla="*/ 19 h 64"/>
                    <a:gd name="T6" fmla="*/ 116 w 128"/>
                    <a:gd name="T7" fmla="*/ 15 h 64"/>
                    <a:gd name="T8" fmla="*/ 109 w 128"/>
                    <a:gd name="T9" fmla="*/ 15 h 64"/>
                    <a:gd name="T10" fmla="*/ 106 w 128"/>
                    <a:gd name="T11" fmla="*/ 17 h 64"/>
                    <a:gd name="T12" fmla="*/ 101 w 128"/>
                    <a:gd name="T13" fmla="*/ 15 h 64"/>
                    <a:gd name="T14" fmla="*/ 94 w 128"/>
                    <a:gd name="T15" fmla="*/ 16 h 64"/>
                    <a:gd name="T16" fmla="*/ 92 w 128"/>
                    <a:gd name="T17" fmla="*/ 18 h 64"/>
                    <a:gd name="T18" fmla="*/ 91 w 128"/>
                    <a:gd name="T19" fmla="*/ 20 h 64"/>
                    <a:gd name="T20" fmla="*/ 90 w 128"/>
                    <a:gd name="T21" fmla="*/ 19 h 64"/>
                    <a:gd name="T22" fmla="*/ 85 w 128"/>
                    <a:gd name="T23" fmla="*/ 21 h 64"/>
                    <a:gd name="T24" fmla="*/ 81 w 128"/>
                    <a:gd name="T25" fmla="*/ 22 h 64"/>
                    <a:gd name="T26" fmla="*/ 80 w 128"/>
                    <a:gd name="T27" fmla="*/ 19 h 64"/>
                    <a:gd name="T28" fmla="*/ 76 w 128"/>
                    <a:gd name="T29" fmla="*/ 18 h 64"/>
                    <a:gd name="T30" fmla="*/ 71 w 128"/>
                    <a:gd name="T31" fmla="*/ 19 h 64"/>
                    <a:gd name="T32" fmla="*/ 65 w 128"/>
                    <a:gd name="T33" fmla="*/ 22 h 64"/>
                    <a:gd name="T34" fmla="*/ 59 w 128"/>
                    <a:gd name="T35" fmla="*/ 20 h 64"/>
                    <a:gd name="T36" fmla="*/ 57 w 128"/>
                    <a:gd name="T37" fmla="*/ 17 h 64"/>
                    <a:gd name="T38" fmla="*/ 54 w 128"/>
                    <a:gd name="T39" fmla="*/ 17 h 64"/>
                    <a:gd name="T40" fmla="*/ 53 w 128"/>
                    <a:gd name="T41" fmla="*/ 15 h 64"/>
                    <a:gd name="T42" fmla="*/ 52 w 128"/>
                    <a:gd name="T43" fmla="*/ 15 h 64"/>
                    <a:gd name="T44" fmla="*/ 50 w 128"/>
                    <a:gd name="T45" fmla="*/ 13 h 64"/>
                    <a:gd name="T46" fmla="*/ 44 w 128"/>
                    <a:gd name="T47" fmla="*/ 9 h 64"/>
                    <a:gd name="T48" fmla="*/ 37 w 128"/>
                    <a:gd name="T49" fmla="*/ 9 h 64"/>
                    <a:gd name="T50" fmla="*/ 33 w 128"/>
                    <a:gd name="T51" fmla="*/ 9 h 64"/>
                    <a:gd name="T52" fmla="*/ 31 w 128"/>
                    <a:gd name="T53" fmla="*/ 7 h 64"/>
                    <a:gd name="T54" fmla="*/ 25 w 128"/>
                    <a:gd name="T55" fmla="*/ 5 h 64"/>
                    <a:gd name="T56" fmla="*/ 22 w 128"/>
                    <a:gd name="T57" fmla="*/ 4 h 64"/>
                    <a:gd name="T58" fmla="*/ 19 w 128"/>
                    <a:gd name="T59" fmla="*/ 3 h 64"/>
                    <a:gd name="T60" fmla="*/ 13 w 128"/>
                    <a:gd name="T61" fmla="*/ 0 h 64"/>
                    <a:gd name="T62" fmla="*/ 6 w 128"/>
                    <a:gd name="T63" fmla="*/ 2 h 64"/>
                    <a:gd name="T64" fmla="*/ 1 w 128"/>
                    <a:gd name="T65" fmla="*/ 6 h 64"/>
                    <a:gd name="T66" fmla="*/ 0 w 128"/>
                    <a:gd name="T67" fmla="*/ 9 h 64"/>
                    <a:gd name="T68" fmla="*/ 2 w 128"/>
                    <a:gd name="T69" fmla="*/ 10 h 64"/>
                    <a:gd name="T70" fmla="*/ 5 w 128"/>
                    <a:gd name="T71" fmla="*/ 15 h 64"/>
                    <a:gd name="T72" fmla="*/ 9 w 128"/>
                    <a:gd name="T73" fmla="*/ 25 h 64"/>
                    <a:gd name="T74" fmla="*/ 30 w 128"/>
                    <a:gd name="T75" fmla="*/ 39 h 64"/>
                    <a:gd name="T76" fmla="*/ 34 w 128"/>
                    <a:gd name="T77" fmla="*/ 41 h 64"/>
                    <a:gd name="T78" fmla="*/ 38 w 128"/>
                    <a:gd name="T79" fmla="*/ 45 h 64"/>
                    <a:gd name="T80" fmla="*/ 49 w 128"/>
                    <a:gd name="T81" fmla="*/ 47 h 64"/>
                    <a:gd name="T82" fmla="*/ 60 w 128"/>
                    <a:gd name="T83" fmla="*/ 50 h 64"/>
                    <a:gd name="T84" fmla="*/ 68 w 128"/>
                    <a:gd name="T85" fmla="*/ 60 h 64"/>
                    <a:gd name="T86" fmla="*/ 72 w 128"/>
                    <a:gd name="T87" fmla="*/ 57 h 64"/>
                    <a:gd name="T88" fmla="*/ 73 w 128"/>
                    <a:gd name="T89" fmla="*/ 52 h 64"/>
                    <a:gd name="T90" fmla="*/ 72 w 128"/>
                    <a:gd name="T91" fmla="*/ 47 h 64"/>
                    <a:gd name="T92" fmla="*/ 72 w 128"/>
                    <a:gd name="T93" fmla="*/ 47 h 64"/>
                    <a:gd name="T94" fmla="*/ 84 w 128"/>
                    <a:gd name="T95" fmla="*/ 43 h 64"/>
                    <a:gd name="T96" fmla="*/ 95 w 128"/>
                    <a:gd name="T97" fmla="*/ 52 h 64"/>
                    <a:gd name="T98" fmla="*/ 107 w 128"/>
                    <a:gd name="T99" fmla="*/ 58 h 64"/>
                    <a:gd name="T100" fmla="*/ 115 w 128"/>
                    <a:gd name="T101" fmla="*/ 59 h 64"/>
                    <a:gd name="T102" fmla="*/ 113 w 128"/>
                    <a:gd name="T103" fmla="*/ 56 h 64"/>
                    <a:gd name="T104" fmla="*/ 112 w 128"/>
                    <a:gd name="T105" fmla="*/ 50 h 64"/>
                    <a:gd name="T106" fmla="*/ 113 w 128"/>
                    <a:gd name="T107" fmla="*/ 49 h 64"/>
                    <a:gd name="T108" fmla="*/ 115 w 128"/>
                    <a:gd name="T109" fmla="*/ 46 h 64"/>
                    <a:gd name="T110" fmla="*/ 117 w 128"/>
                    <a:gd name="T111" fmla="*/ 42 h 64"/>
                    <a:gd name="T112" fmla="*/ 123 w 128"/>
                    <a:gd name="T113" fmla="*/ 43 h 64"/>
                    <a:gd name="T114" fmla="*/ 124 w 128"/>
                    <a:gd name="T115" fmla="*/ 44 h 64"/>
                    <a:gd name="T116" fmla="*/ 124 w 128"/>
                    <a:gd name="T117" fmla="*/ 38 h 64"/>
                    <a:gd name="T118" fmla="*/ 128 w 128"/>
                    <a:gd name="T119" fmla="*/ 36 h 64"/>
                    <a:gd name="T120" fmla="*/ 128 w 128"/>
                    <a:gd name="T12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64">
                      <a:moveTo>
                        <a:pt x="128" y="32"/>
                      </a:moveTo>
                      <a:cubicBezTo>
                        <a:pt x="128" y="30"/>
                        <a:pt x="127" y="29"/>
                        <a:pt x="126" y="26"/>
                      </a:cubicBezTo>
                      <a:cubicBezTo>
                        <a:pt x="125" y="24"/>
                        <a:pt x="125" y="21"/>
                        <a:pt x="126" y="19"/>
                      </a:cubicBezTo>
                      <a:cubicBezTo>
                        <a:pt x="123" y="17"/>
                        <a:pt x="119" y="15"/>
                        <a:pt x="116" y="15"/>
                      </a:cubicBezTo>
                      <a:cubicBezTo>
                        <a:pt x="114" y="14"/>
                        <a:pt x="111" y="13"/>
                        <a:pt x="109" y="15"/>
                      </a:cubicBezTo>
                      <a:cubicBezTo>
                        <a:pt x="108" y="16"/>
                        <a:pt x="108" y="19"/>
                        <a:pt x="106" y="17"/>
                      </a:cubicBezTo>
                      <a:cubicBezTo>
                        <a:pt x="104" y="16"/>
                        <a:pt x="103" y="15"/>
                        <a:pt x="101" y="15"/>
                      </a:cubicBezTo>
                      <a:cubicBezTo>
                        <a:pt x="99" y="15"/>
                        <a:pt x="96" y="15"/>
                        <a:pt x="94" y="16"/>
                      </a:cubicBezTo>
                      <a:cubicBezTo>
                        <a:pt x="93" y="16"/>
                        <a:pt x="93" y="16"/>
                        <a:pt x="92" y="18"/>
                      </a:cubicBezTo>
                      <a:cubicBezTo>
                        <a:pt x="92" y="18"/>
                        <a:pt x="91" y="20"/>
                        <a:pt x="91" y="20"/>
                      </a:cubicBezTo>
                      <a:cubicBezTo>
                        <a:pt x="90" y="20"/>
                        <a:pt x="90" y="19"/>
                        <a:pt x="90" y="19"/>
                      </a:cubicBezTo>
                      <a:cubicBezTo>
                        <a:pt x="88" y="20"/>
                        <a:pt x="86" y="21"/>
                        <a:pt x="85" y="21"/>
                      </a:cubicBezTo>
                      <a:cubicBezTo>
                        <a:pt x="84" y="22"/>
                        <a:pt x="82" y="23"/>
                        <a:pt x="81" y="22"/>
                      </a:cubicBezTo>
                      <a:cubicBezTo>
                        <a:pt x="80" y="21"/>
                        <a:pt x="80" y="20"/>
                        <a:pt x="80" y="19"/>
                      </a:cubicBezTo>
                      <a:cubicBezTo>
                        <a:pt x="80" y="16"/>
                        <a:pt x="79" y="16"/>
                        <a:pt x="76" y="18"/>
                      </a:cubicBezTo>
                      <a:cubicBezTo>
                        <a:pt x="74" y="19"/>
                        <a:pt x="73" y="19"/>
                        <a:pt x="71" y="19"/>
                      </a:cubicBezTo>
                      <a:cubicBezTo>
                        <a:pt x="69" y="20"/>
                        <a:pt x="67" y="21"/>
                        <a:pt x="65" y="22"/>
                      </a:cubicBezTo>
                      <a:cubicBezTo>
                        <a:pt x="62" y="22"/>
                        <a:pt x="60" y="22"/>
                        <a:pt x="59" y="20"/>
                      </a:cubicBezTo>
                      <a:cubicBezTo>
                        <a:pt x="58" y="19"/>
                        <a:pt x="58" y="18"/>
                        <a:pt x="57" y="17"/>
                      </a:cubicBezTo>
                      <a:cubicBezTo>
                        <a:pt x="56" y="17"/>
                        <a:pt x="55" y="18"/>
                        <a:pt x="54" y="17"/>
                      </a:cubicBezTo>
                      <a:cubicBezTo>
                        <a:pt x="53" y="17"/>
                        <a:pt x="53" y="16"/>
                        <a:pt x="53" y="15"/>
                      </a:cubicBezTo>
                      <a:cubicBezTo>
                        <a:pt x="53" y="15"/>
                        <a:pt x="52" y="15"/>
                        <a:pt x="52" y="15"/>
                      </a:cubicBezTo>
                      <a:cubicBezTo>
                        <a:pt x="51" y="14"/>
                        <a:pt x="50" y="14"/>
                        <a:pt x="50" y="13"/>
                      </a:cubicBezTo>
                      <a:cubicBezTo>
                        <a:pt x="48" y="10"/>
                        <a:pt x="48" y="9"/>
                        <a:pt x="44" y="9"/>
                      </a:cubicBezTo>
                      <a:cubicBezTo>
                        <a:pt x="42" y="9"/>
                        <a:pt x="39" y="9"/>
                        <a:pt x="37" y="9"/>
                      </a:cubicBezTo>
                      <a:cubicBezTo>
                        <a:pt x="36" y="9"/>
                        <a:pt x="35" y="9"/>
                        <a:pt x="33" y="9"/>
                      </a:cubicBezTo>
                      <a:cubicBezTo>
                        <a:pt x="32" y="9"/>
                        <a:pt x="32" y="8"/>
                        <a:pt x="31" y="7"/>
                      </a:cubicBezTo>
                      <a:cubicBezTo>
                        <a:pt x="29" y="6"/>
                        <a:pt x="27" y="5"/>
                        <a:pt x="25" y="5"/>
                      </a:cubicBezTo>
                      <a:cubicBezTo>
                        <a:pt x="24" y="4"/>
                        <a:pt x="23" y="5"/>
                        <a:pt x="22" y="4"/>
                      </a:cubicBezTo>
                      <a:cubicBezTo>
                        <a:pt x="21" y="4"/>
                        <a:pt x="20" y="3"/>
                        <a:pt x="19" y="3"/>
                      </a:cubicBezTo>
                      <a:cubicBezTo>
                        <a:pt x="17" y="2"/>
                        <a:pt x="16" y="0"/>
                        <a:pt x="13" y="0"/>
                      </a:cubicBezTo>
                      <a:cubicBezTo>
                        <a:pt x="11" y="0"/>
                        <a:pt x="8" y="1"/>
                        <a:pt x="6" y="2"/>
                      </a:cubicBezTo>
                      <a:cubicBezTo>
                        <a:pt x="4" y="3"/>
                        <a:pt x="2" y="4"/>
                        <a:pt x="1" y="6"/>
                      </a:cubicBezTo>
                      <a:cubicBezTo>
                        <a:pt x="0" y="7"/>
                        <a:pt x="0" y="8"/>
                        <a:pt x="0" y="9"/>
                      </a:cubicBezTo>
                      <a:cubicBezTo>
                        <a:pt x="1" y="9"/>
                        <a:pt x="1" y="9"/>
                        <a:pt x="2" y="10"/>
                      </a:cubicBezTo>
                      <a:cubicBezTo>
                        <a:pt x="4" y="11"/>
                        <a:pt x="4" y="14"/>
                        <a:pt x="5" y="15"/>
                      </a:cubicBezTo>
                      <a:cubicBezTo>
                        <a:pt x="7" y="18"/>
                        <a:pt x="7" y="21"/>
                        <a:pt x="9" y="25"/>
                      </a:cubicBezTo>
                      <a:cubicBezTo>
                        <a:pt x="13" y="34"/>
                        <a:pt x="23" y="33"/>
                        <a:pt x="30" y="39"/>
                      </a:cubicBezTo>
                      <a:cubicBezTo>
                        <a:pt x="32" y="41"/>
                        <a:pt x="32" y="40"/>
                        <a:pt x="34" y="41"/>
                      </a:cubicBezTo>
                      <a:cubicBezTo>
                        <a:pt x="37" y="42"/>
                        <a:pt x="37" y="44"/>
                        <a:pt x="38" y="45"/>
                      </a:cubicBezTo>
                      <a:cubicBezTo>
                        <a:pt x="41" y="48"/>
                        <a:pt x="45" y="47"/>
                        <a:pt x="49" y="47"/>
                      </a:cubicBezTo>
                      <a:cubicBezTo>
                        <a:pt x="52" y="48"/>
                        <a:pt x="57" y="48"/>
                        <a:pt x="60" y="50"/>
                      </a:cubicBezTo>
                      <a:cubicBezTo>
                        <a:pt x="64" y="52"/>
                        <a:pt x="65" y="57"/>
                        <a:pt x="68" y="60"/>
                      </a:cubicBezTo>
                      <a:cubicBezTo>
                        <a:pt x="72" y="64"/>
                        <a:pt x="71" y="61"/>
                        <a:pt x="72" y="57"/>
                      </a:cubicBezTo>
                      <a:cubicBezTo>
                        <a:pt x="72" y="55"/>
                        <a:pt x="73" y="54"/>
                        <a:pt x="73" y="52"/>
                      </a:cubicBezTo>
                      <a:cubicBezTo>
                        <a:pt x="74" y="50"/>
                        <a:pt x="72" y="49"/>
                        <a:pt x="72" y="47"/>
                      </a:cubicBezTo>
                      <a:cubicBezTo>
                        <a:pt x="72" y="47"/>
                        <a:pt x="72" y="47"/>
                        <a:pt x="72" y="47"/>
                      </a:cubicBezTo>
                      <a:cubicBezTo>
                        <a:pt x="73" y="43"/>
                        <a:pt x="81" y="42"/>
                        <a:pt x="84" y="43"/>
                      </a:cubicBezTo>
                      <a:cubicBezTo>
                        <a:pt x="88" y="44"/>
                        <a:pt x="91" y="48"/>
                        <a:pt x="95" y="52"/>
                      </a:cubicBezTo>
                      <a:cubicBezTo>
                        <a:pt x="99" y="55"/>
                        <a:pt x="101" y="57"/>
                        <a:pt x="107" y="58"/>
                      </a:cubicBezTo>
                      <a:cubicBezTo>
                        <a:pt x="110" y="58"/>
                        <a:pt x="112" y="59"/>
                        <a:pt x="115" y="59"/>
                      </a:cubicBezTo>
                      <a:cubicBezTo>
                        <a:pt x="116" y="58"/>
                        <a:pt x="114" y="57"/>
                        <a:pt x="113" y="56"/>
                      </a:cubicBezTo>
                      <a:cubicBezTo>
                        <a:pt x="111" y="55"/>
                        <a:pt x="111" y="52"/>
                        <a:pt x="112" y="50"/>
                      </a:cubicBezTo>
                      <a:cubicBezTo>
                        <a:pt x="112" y="49"/>
                        <a:pt x="112" y="49"/>
                        <a:pt x="113" y="49"/>
                      </a:cubicBezTo>
                      <a:cubicBezTo>
                        <a:pt x="114" y="48"/>
                        <a:pt x="115" y="47"/>
                        <a:pt x="115" y="46"/>
                      </a:cubicBezTo>
                      <a:cubicBezTo>
                        <a:pt x="116" y="45"/>
                        <a:pt x="114" y="43"/>
                        <a:pt x="117" y="42"/>
                      </a:cubicBezTo>
                      <a:cubicBezTo>
                        <a:pt x="119" y="41"/>
                        <a:pt x="121" y="42"/>
                        <a:pt x="123" y="43"/>
                      </a:cubicBezTo>
                      <a:cubicBezTo>
                        <a:pt x="123" y="44"/>
                        <a:pt x="124" y="44"/>
                        <a:pt x="124" y="44"/>
                      </a:cubicBezTo>
                      <a:cubicBezTo>
                        <a:pt x="124" y="41"/>
                        <a:pt x="124" y="39"/>
                        <a:pt x="124" y="38"/>
                      </a:cubicBezTo>
                      <a:cubicBezTo>
                        <a:pt x="125" y="37"/>
                        <a:pt x="128" y="37"/>
                        <a:pt x="128" y="36"/>
                      </a:cubicBezTo>
                      <a:cubicBezTo>
                        <a:pt x="128" y="35"/>
                        <a:pt x="128" y="33"/>
                        <a:pt x="128" y="32"/>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1" name="Freeform 22">
                  <a:extLst>
                    <a:ext uri="{FF2B5EF4-FFF2-40B4-BE49-F238E27FC236}">
                      <a16:creationId xmlns:a16="http://schemas.microsoft.com/office/drawing/2014/main" id="{BDD54ADD-0503-439C-87A2-735C1CA00D94}"/>
                    </a:ext>
                  </a:extLst>
                </p:cNvPr>
                <p:cNvSpPr>
                  <a:spLocks/>
                </p:cNvSpPr>
                <p:nvPr/>
              </p:nvSpPr>
              <p:spPr bwMode="auto">
                <a:xfrm>
                  <a:off x="4741863" y="8229601"/>
                  <a:ext cx="820738" cy="633413"/>
                </a:xfrm>
                <a:custGeom>
                  <a:avLst/>
                  <a:gdLst>
                    <a:gd name="T0" fmla="*/ 203 w 219"/>
                    <a:gd name="T1" fmla="*/ 77 h 169"/>
                    <a:gd name="T2" fmla="*/ 200 w 219"/>
                    <a:gd name="T3" fmla="*/ 55 h 169"/>
                    <a:gd name="T4" fmla="*/ 192 w 219"/>
                    <a:gd name="T5" fmla="*/ 38 h 169"/>
                    <a:gd name="T6" fmla="*/ 180 w 219"/>
                    <a:gd name="T7" fmla="*/ 41 h 169"/>
                    <a:gd name="T8" fmla="*/ 167 w 219"/>
                    <a:gd name="T9" fmla="*/ 43 h 169"/>
                    <a:gd name="T10" fmla="*/ 158 w 219"/>
                    <a:gd name="T11" fmla="*/ 45 h 169"/>
                    <a:gd name="T12" fmla="*/ 148 w 219"/>
                    <a:gd name="T13" fmla="*/ 38 h 169"/>
                    <a:gd name="T14" fmla="*/ 139 w 219"/>
                    <a:gd name="T15" fmla="*/ 40 h 169"/>
                    <a:gd name="T16" fmla="*/ 136 w 219"/>
                    <a:gd name="T17" fmla="*/ 59 h 169"/>
                    <a:gd name="T18" fmla="*/ 135 w 219"/>
                    <a:gd name="T19" fmla="*/ 76 h 169"/>
                    <a:gd name="T20" fmla="*/ 118 w 219"/>
                    <a:gd name="T21" fmla="*/ 61 h 169"/>
                    <a:gd name="T22" fmla="*/ 109 w 219"/>
                    <a:gd name="T23" fmla="*/ 53 h 169"/>
                    <a:gd name="T24" fmla="*/ 102 w 219"/>
                    <a:gd name="T25" fmla="*/ 47 h 169"/>
                    <a:gd name="T26" fmla="*/ 101 w 219"/>
                    <a:gd name="T27" fmla="*/ 36 h 169"/>
                    <a:gd name="T28" fmla="*/ 102 w 219"/>
                    <a:gd name="T29" fmla="*/ 13 h 169"/>
                    <a:gd name="T30" fmla="*/ 97 w 219"/>
                    <a:gd name="T31" fmla="*/ 0 h 169"/>
                    <a:gd name="T32" fmla="*/ 96 w 219"/>
                    <a:gd name="T33" fmla="*/ 6 h 169"/>
                    <a:gd name="T34" fmla="*/ 87 w 219"/>
                    <a:gd name="T35" fmla="*/ 20 h 169"/>
                    <a:gd name="T36" fmla="*/ 87 w 219"/>
                    <a:gd name="T37" fmla="*/ 29 h 169"/>
                    <a:gd name="T38" fmla="*/ 88 w 219"/>
                    <a:gd name="T39" fmla="*/ 38 h 169"/>
                    <a:gd name="T40" fmla="*/ 77 w 219"/>
                    <a:gd name="T41" fmla="*/ 49 h 169"/>
                    <a:gd name="T42" fmla="*/ 62 w 219"/>
                    <a:gd name="T43" fmla="*/ 58 h 169"/>
                    <a:gd name="T44" fmla="*/ 47 w 219"/>
                    <a:gd name="T45" fmla="*/ 68 h 169"/>
                    <a:gd name="T46" fmla="*/ 44 w 219"/>
                    <a:gd name="T47" fmla="*/ 80 h 169"/>
                    <a:gd name="T48" fmla="*/ 37 w 219"/>
                    <a:gd name="T49" fmla="*/ 92 h 169"/>
                    <a:gd name="T50" fmla="*/ 29 w 219"/>
                    <a:gd name="T51" fmla="*/ 101 h 169"/>
                    <a:gd name="T52" fmla="*/ 25 w 219"/>
                    <a:gd name="T53" fmla="*/ 110 h 169"/>
                    <a:gd name="T54" fmla="*/ 20 w 219"/>
                    <a:gd name="T55" fmla="*/ 119 h 169"/>
                    <a:gd name="T56" fmla="*/ 7 w 219"/>
                    <a:gd name="T57" fmla="*/ 129 h 169"/>
                    <a:gd name="T58" fmla="*/ 0 w 219"/>
                    <a:gd name="T59" fmla="*/ 147 h 169"/>
                    <a:gd name="T60" fmla="*/ 33 w 219"/>
                    <a:gd name="T61" fmla="*/ 158 h 169"/>
                    <a:gd name="T62" fmla="*/ 67 w 219"/>
                    <a:gd name="T63" fmla="*/ 157 h 169"/>
                    <a:gd name="T64" fmla="*/ 95 w 219"/>
                    <a:gd name="T65" fmla="*/ 162 h 169"/>
                    <a:gd name="T66" fmla="*/ 98 w 219"/>
                    <a:gd name="T67" fmla="*/ 148 h 169"/>
                    <a:gd name="T68" fmla="*/ 112 w 219"/>
                    <a:gd name="T69" fmla="*/ 129 h 169"/>
                    <a:gd name="T70" fmla="*/ 131 w 219"/>
                    <a:gd name="T71" fmla="*/ 110 h 169"/>
                    <a:gd name="T72" fmla="*/ 137 w 219"/>
                    <a:gd name="T73" fmla="*/ 96 h 169"/>
                    <a:gd name="T74" fmla="*/ 152 w 219"/>
                    <a:gd name="T75" fmla="*/ 86 h 169"/>
                    <a:gd name="T76" fmla="*/ 181 w 219"/>
                    <a:gd name="T77" fmla="*/ 91 h 169"/>
                    <a:gd name="T78" fmla="*/ 172 w 219"/>
                    <a:gd name="T79" fmla="*/ 101 h 169"/>
                    <a:gd name="T80" fmla="*/ 172 w 219"/>
                    <a:gd name="T81" fmla="*/ 117 h 169"/>
                    <a:gd name="T82" fmla="*/ 169 w 219"/>
                    <a:gd name="T83" fmla="*/ 129 h 169"/>
                    <a:gd name="T84" fmla="*/ 168 w 219"/>
                    <a:gd name="T85" fmla="*/ 145 h 169"/>
                    <a:gd name="T86" fmla="*/ 170 w 219"/>
                    <a:gd name="T87" fmla="*/ 159 h 169"/>
                    <a:gd name="T88" fmla="*/ 188 w 219"/>
                    <a:gd name="T89" fmla="*/ 162 h 169"/>
                    <a:gd name="T90" fmla="*/ 199 w 219"/>
                    <a:gd name="T91" fmla="*/ 149 h 169"/>
                    <a:gd name="T92" fmla="*/ 210 w 219"/>
                    <a:gd name="T93" fmla="*/ 132 h 169"/>
                    <a:gd name="T94" fmla="*/ 219 w 219"/>
                    <a:gd name="T95" fmla="*/ 115 h 169"/>
                    <a:gd name="T96" fmla="*/ 212 w 219"/>
                    <a:gd name="T97" fmla="*/ 102 h 169"/>
                    <a:gd name="T98" fmla="*/ 210 w 219"/>
                    <a:gd name="T99" fmla="*/ 87 h 169"/>
                    <a:gd name="T100" fmla="*/ 210 w 219"/>
                    <a:gd name="T101"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69">
                      <a:moveTo>
                        <a:pt x="206" y="79"/>
                      </a:moveTo>
                      <a:cubicBezTo>
                        <a:pt x="205" y="78"/>
                        <a:pt x="204" y="78"/>
                        <a:pt x="203" y="77"/>
                      </a:cubicBezTo>
                      <a:cubicBezTo>
                        <a:pt x="199" y="74"/>
                        <a:pt x="197" y="68"/>
                        <a:pt x="197" y="63"/>
                      </a:cubicBezTo>
                      <a:cubicBezTo>
                        <a:pt x="197" y="60"/>
                        <a:pt x="199" y="58"/>
                        <a:pt x="200" y="55"/>
                      </a:cubicBezTo>
                      <a:cubicBezTo>
                        <a:pt x="200" y="53"/>
                        <a:pt x="201" y="50"/>
                        <a:pt x="202" y="48"/>
                      </a:cubicBezTo>
                      <a:cubicBezTo>
                        <a:pt x="202" y="42"/>
                        <a:pt x="198" y="37"/>
                        <a:pt x="192" y="38"/>
                      </a:cubicBezTo>
                      <a:cubicBezTo>
                        <a:pt x="190" y="38"/>
                        <a:pt x="187" y="40"/>
                        <a:pt x="185" y="40"/>
                      </a:cubicBezTo>
                      <a:cubicBezTo>
                        <a:pt x="183" y="41"/>
                        <a:pt x="182" y="40"/>
                        <a:pt x="180" y="41"/>
                      </a:cubicBezTo>
                      <a:cubicBezTo>
                        <a:pt x="179" y="42"/>
                        <a:pt x="178" y="43"/>
                        <a:pt x="176" y="43"/>
                      </a:cubicBezTo>
                      <a:cubicBezTo>
                        <a:pt x="173" y="43"/>
                        <a:pt x="170" y="42"/>
                        <a:pt x="167" y="43"/>
                      </a:cubicBezTo>
                      <a:cubicBezTo>
                        <a:pt x="165" y="44"/>
                        <a:pt x="164" y="45"/>
                        <a:pt x="162" y="45"/>
                      </a:cubicBezTo>
                      <a:cubicBezTo>
                        <a:pt x="161" y="46"/>
                        <a:pt x="159" y="45"/>
                        <a:pt x="158" y="45"/>
                      </a:cubicBezTo>
                      <a:cubicBezTo>
                        <a:pt x="157" y="41"/>
                        <a:pt x="158" y="39"/>
                        <a:pt x="152" y="39"/>
                      </a:cubicBezTo>
                      <a:cubicBezTo>
                        <a:pt x="150" y="40"/>
                        <a:pt x="149" y="40"/>
                        <a:pt x="148" y="38"/>
                      </a:cubicBezTo>
                      <a:cubicBezTo>
                        <a:pt x="147" y="37"/>
                        <a:pt x="148" y="34"/>
                        <a:pt x="146" y="33"/>
                      </a:cubicBezTo>
                      <a:cubicBezTo>
                        <a:pt x="142" y="31"/>
                        <a:pt x="140" y="38"/>
                        <a:pt x="139" y="40"/>
                      </a:cubicBezTo>
                      <a:cubicBezTo>
                        <a:pt x="138" y="43"/>
                        <a:pt x="139" y="47"/>
                        <a:pt x="138" y="50"/>
                      </a:cubicBezTo>
                      <a:cubicBezTo>
                        <a:pt x="137" y="53"/>
                        <a:pt x="136" y="56"/>
                        <a:pt x="136" y="59"/>
                      </a:cubicBezTo>
                      <a:cubicBezTo>
                        <a:pt x="137" y="62"/>
                        <a:pt x="139" y="65"/>
                        <a:pt x="139" y="68"/>
                      </a:cubicBezTo>
                      <a:cubicBezTo>
                        <a:pt x="139" y="70"/>
                        <a:pt x="138" y="75"/>
                        <a:pt x="135" y="76"/>
                      </a:cubicBezTo>
                      <a:cubicBezTo>
                        <a:pt x="133" y="78"/>
                        <a:pt x="129" y="76"/>
                        <a:pt x="127" y="75"/>
                      </a:cubicBezTo>
                      <a:cubicBezTo>
                        <a:pt x="121" y="72"/>
                        <a:pt x="119" y="67"/>
                        <a:pt x="118" y="61"/>
                      </a:cubicBezTo>
                      <a:cubicBezTo>
                        <a:pt x="117" y="58"/>
                        <a:pt x="118" y="56"/>
                        <a:pt x="116" y="54"/>
                      </a:cubicBezTo>
                      <a:cubicBezTo>
                        <a:pt x="115" y="51"/>
                        <a:pt x="112" y="51"/>
                        <a:pt x="109" y="53"/>
                      </a:cubicBezTo>
                      <a:cubicBezTo>
                        <a:pt x="106" y="54"/>
                        <a:pt x="103" y="56"/>
                        <a:pt x="102" y="51"/>
                      </a:cubicBezTo>
                      <a:cubicBezTo>
                        <a:pt x="102" y="50"/>
                        <a:pt x="103" y="48"/>
                        <a:pt x="102" y="47"/>
                      </a:cubicBezTo>
                      <a:cubicBezTo>
                        <a:pt x="102" y="45"/>
                        <a:pt x="100" y="45"/>
                        <a:pt x="100" y="43"/>
                      </a:cubicBezTo>
                      <a:cubicBezTo>
                        <a:pt x="99" y="41"/>
                        <a:pt x="101" y="39"/>
                        <a:pt x="101" y="36"/>
                      </a:cubicBezTo>
                      <a:cubicBezTo>
                        <a:pt x="102" y="34"/>
                        <a:pt x="102" y="31"/>
                        <a:pt x="102" y="28"/>
                      </a:cubicBezTo>
                      <a:cubicBezTo>
                        <a:pt x="102" y="23"/>
                        <a:pt x="103" y="18"/>
                        <a:pt x="102" y="13"/>
                      </a:cubicBezTo>
                      <a:cubicBezTo>
                        <a:pt x="101" y="10"/>
                        <a:pt x="100" y="7"/>
                        <a:pt x="100" y="5"/>
                      </a:cubicBezTo>
                      <a:cubicBezTo>
                        <a:pt x="99" y="2"/>
                        <a:pt x="98" y="1"/>
                        <a:pt x="97" y="0"/>
                      </a:cubicBezTo>
                      <a:cubicBezTo>
                        <a:pt x="97" y="1"/>
                        <a:pt x="96" y="1"/>
                        <a:pt x="96" y="2"/>
                      </a:cubicBezTo>
                      <a:cubicBezTo>
                        <a:pt x="96" y="3"/>
                        <a:pt x="96" y="5"/>
                        <a:pt x="96" y="6"/>
                      </a:cubicBezTo>
                      <a:cubicBezTo>
                        <a:pt x="95" y="10"/>
                        <a:pt x="92" y="10"/>
                        <a:pt x="89" y="12"/>
                      </a:cubicBezTo>
                      <a:cubicBezTo>
                        <a:pt x="87" y="13"/>
                        <a:pt x="86" y="17"/>
                        <a:pt x="87" y="20"/>
                      </a:cubicBezTo>
                      <a:cubicBezTo>
                        <a:pt x="88" y="23"/>
                        <a:pt x="89" y="23"/>
                        <a:pt x="89" y="25"/>
                      </a:cubicBezTo>
                      <a:cubicBezTo>
                        <a:pt x="90" y="28"/>
                        <a:pt x="89" y="28"/>
                        <a:pt x="87" y="29"/>
                      </a:cubicBezTo>
                      <a:cubicBezTo>
                        <a:pt x="85" y="31"/>
                        <a:pt x="84" y="30"/>
                        <a:pt x="84" y="33"/>
                      </a:cubicBezTo>
                      <a:cubicBezTo>
                        <a:pt x="84" y="34"/>
                        <a:pt x="87" y="36"/>
                        <a:pt x="88" y="38"/>
                      </a:cubicBezTo>
                      <a:cubicBezTo>
                        <a:pt x="89" y="41"/>
                        <a:pt x="85" y="43"/>
                        <a:pt x="83" y="46"/>
                      </a:cubicBezTo>
                      <a:cubicBezTo>
                        <a:pt x="81" y="49"/>
                        <a:pt x="80" y="48"/>
                        <a:pt x="77" y="49"/>
                      </a:cubicBezTo>
                      <a:cubicBezTo>
                        <a:pt x="75" y="49"/>
                        <a:pt x="73" y="51"/>
                        <a:pt x="71" y="52"/>
                      </a:cubicBezTo>
                      <a:cubicBezTo>
                        <a:pt x="68" y="54"/>
                        <a:pt x="65" y="55"/>
                        <a:pt x="62" y="58"/>
                      </a:cubicBezTo>
                      <a:cubicBezTo>
                        <a:pt x="60" y="59"/>
                        <a:pt x="56" y="66"/>
                        <a:pt x="53" y="65"/>
                      </a:cubicBezTo>
                      <a:cubicBezTo>
                        <a:pt x="52" y="66"/>
                        <a:pt x="49" y="67"/>
                        <a:pt x="47" y="68"/>
                      </a:cubicBezTo>
                      <a:cubicBezTo>
                        <a:pt x="45" y="70"/>
                        <a:pt x="45" y="70"/>
                        <a:pt x="44" y="73"/>
                      </a:cubicBezTo>
                      <a:cubicBezTo>
                        <a:pt x="44" y="75"/>
                        <a:pt x="45" y="78"/>
                        <a:pt x="44" y="80"/>
                      </a:cubicBezTo>
                      <a:cubicBezTo>
                        <a:pt x="43" y="84"/>
                        <a:pt x="42" y="83"/>
                        <a:pt x="40" y="86"/>
                      </a:cubicBezTo>
                      <a:cubicBezTo>
                        <a:pt x="39" y="87"/>
                        <a:pt x="39" y="90"/>
                        <a:pt x="37" y="92"/>
                      </a:cubicBezTo>
                      <a:cubicBezTo>
                        <a:pt x="36" y="94"/>
                        <a:pt x="34" y="95"/>
                        <a:pt x="32" y="96"/>
                      </a:cubicBezTo>
                      <a:cubicBezTo>
                        <a:pt x="30" y="98"/>
                        <a:pt x="30" y="98"/>
                        <a:pt x="29" y="101"/>
                      </a:cubicBezTo>
                      <a:cubicBezTo>
                        <a:pt x="29" y="102"/>
                        <a:pt x="30" y="106"/>
                        <a:pt x="29" y="108"/>
                      </a:cubicBezTo>
                      <a:cubicBezTo>
                        <a:pt x="28" y="110"/>
                        <a:pt x="26" y="109"/>
                        <a:pt x="25" y="110"/>
                      </a:cubicBezTo>
                      <a:cubicBezTo>
                        <a:pt x="23" y="111"/>
                        <a:pt x="25" y="113"/>
                        <a:pt x="24" y="114"/>
                      </a:cubicBezTo>
                      <a:cubicBezTo>
                        <a:pt x="23" y="116"/>
                        <a:pt x="21" y="117"/>
                        <a:pt x="20" y="119"/>
                      </a:cubicBezTo>
                      <a:cubicBezTo>
                        <a:pt x="19" y="121"/>
                        <a:pt x="19" y="123"/>
                        <a:pt x="17" y="125"/>
                      </a:cubicBezTo>
                      <a:cubicBezTo>
                        <a:pt x="14" y="128"/>
                        <a:pt x="10" y="127"/>
                        <a:pt x="7" y="129"/>
                      </a:cubicBezTo>
                      <a:cubicBezTo>
                        <a:pt x="3" y="130"/>
                        <a:pt x="2" y="134"/>
                        <a:pt x="1" y="137"/>
                      </a:cubicBezTo>
                      <a:cubicBezTo>
                        <a:pt x="0" y="141"/>
                        <a:pt x="0" y="144"/>
                        <a:pt x="0" y="147"/>
                      </a:cubicBezTo>
                      <a:cubicBezTo>
                        <a:pt x="0" y="150"/>
                        <a:pt x="1" y="153"/>
                        <a:pt x="1" y="156"/>
                      </a:cubicBezTo>
                      <a:cubicBezTo>
                        <a:pt x="10" y="155"/>
                        <a:pt x="25" y="155"/>
                        <a:pt x="33" y="158"/>
                      </a:cubicBezTo>
                      <a:cubicBezTo>
                        <a:pt x="42" y="160"/>
                        <a:pt x="43" y="160"/>
                        <a:pt x="48" y="159"/>
                      </a:cubicBezTo>
                      <a:cubicBezTo>
                        <a:pt x="54" y="157"/>
                        <a:pt x="57" y="156"/>
                        <a:pt x="67" y="157"/>
                      </a:cubicBezTo>
                      <a:cubicBezTo>
                        <a:pt x="77" y="158"/>
                        <a:pt x="85" y="163"/>
                        <a:pt x="93" y="166"/>
                      </a:cubicBezTo>
                      <a:cubicBezTo>
                        <a:pt x="100" y="169"/>
                        <a:pt x="99" y="165"/>
                        <a:pt x="95" y="162"/>
                      </a:cubicBezTo>
                      <a:cubicBezTo>
                        <a:pt x="93" y="160"/>
                        <a:pt x="93" y="157"/>
                        <a:pt x="96" y="154"/>
                      </a:cubicBezTo>
                      <a:cubicBezTo>
                        <a:pt x="98" y="152"/>
                        <a:pt x="97" y="150"/>
                        <a:pt x="98" y="148"/>
                      </a:cubicBezTo>
                      <a:cubicBezTo>
                        <a:pt x="100" y="145"/>
                        <a:pt x="103" y="143"/>
                        <a:pt x="108" y="140"/>
                      </a:cubicBezTo>
                      <a:cubicBezTo>
                        <a:pt x="112" y="136"/>
                        <a:pt x="113" y="134"/>
                        <a:pt x="112" y="129"/>
                      </a:cubicBezTo>
                      <a:cubicBezTo>
                        <a:pt x="112" y="124"/>
                        <a:pt x="114" y="120"/>
                        <a:pt x="116" y="117"/>
                      </a:cubicBezTo>
                      <a:cubicBezTo>
                        <a:pt x="119" y="114"/>
                        <a:pt x="126" y="112"/>
                        <a:pt x="131" y="110"/>
                      </a:cubicBezTo>
                      <a:cubicBezTo>
                        <a:pt x="136" y="108"/>
                        <a:pt x="137" y="107"/>
                        <a:pt x="138" y="104"/>
                      </a:cubicBezTo>
                      <a:cubicBezTo>
                        <a:pt x="139" y="101"/>
                        <a:pt x="135" y="98"/>
                        <a:pt x="137" y="96"/>
                      </a:cubicBezTo>
                      <a:cubicBezTo>
                        <a:pt x="139" y="94"/>
                        <a:pt x="140" y="93"/>
                        <a:pt x="142" y="89"/>
                      </a:cubicBezTo>
                      <a:cubicBezTo>
                        <a:pt x="144" y="85"/>
                        <a:pt x="147" y="86"/>
                        <a:pt x="152" y="86"/>
                      </a:cubicBezTo>
                      <a:cubicBezTo>
                        <a:pt x="158" y="86"/>
                        <a:pt x="154" y="83"/>
                        <a:pt x="163" y="82"/>
                      </a:cubicBezTo>
                      <a:cubicBezTo>
                        <a:pt x="171" y="81"/>
                        <a:pt x="177" y="87"/>
                        <a:pt x="181" y="91"/>
                      </a:cubicBezTo>
                      <a:cubicBezTo>
                        <a:pt x="186" y="95"/>
                        <a:pt x="187" y="96"/>
                        <a:pt x="186" y="99"/>
                      </a:cubicBezTo>
                      <a:cubicBezTo>
                        <a:pt x="184" y="104"/>
                        <a:pt x="175" y="100"/>
                        <a:pt x="172" y="101"/>
                      </a:cubicBezTo>
                      <a:cubicBezTo>
                        <a:pt x="169" y="103"/>
                        <a:pt x="169" y="106"/>
                        <a:pt x="169" y="109"/>
                      </a:cubicBezTo>
                      <a:cubicBezTo>
                        <a:pt x="168" y="113"/>
                        <a:pt x="172" y="115"/>
                        <a:pt x="172" y="117"/>
                      </a:cubicBezTo>
                      <a:cubicBezTo>
                        <a:pt x="172" y="119"/>
                        <a:pt x="169" y="119"/>
                        <a:pt x="168" y="121"/>
                      </a:cubicBezTo>
                      <a:cubicBezTo>
                        <a:pt x="166" y="124"/>
                        <a:pt x="170" y="126"/>
                        <a:pt x="169" y="129"/>
                      </a:cubicBezTo>
                      <a:cubicBezTo>
                        <a:pt x="168" y="132"/>
                        <a:pt x="166" y="135"/>
                        <a:pt x="168" y="137"/>
                      </a:cubicBezTo>
                      <a:cubicBezTo>
                        <a:pt x="170" y="140"/>
                        <a:pt x="170" y="143"/>
                        <a:pt x="168" y="145"/>
                      </a:cubicBezTo>
                      <a:cubicBezTo>
                        <a:pt x="165" y="147"/>
                        <a:pt x="165" y="150"/>
                        <a:pt x="166" y="153"/>
                      </a:cubicBezTo>
                      <a:cubicBezTo>
                        <a:pt x="168" y="155"/>
                        <a:pt x="169" y="154"/>
                        <a:pt x="170" y="159"/>
                      </a:cubicBezTo>
                      <a:cubicBezTo>
                        <a:pt x="171" y="165"/>
                        <a:pt x="174" y="166"/>
                        <a:pt x="178" y="167"/>
                      </a:cubicBezTo>
                      <a:cubicBezTo>
                        <a:pt x="182" y="168"/>
                        <a:pt x="185" y="164"/>
                        <a:pt x="188" y="162"/>
                      </a:cubicBezTo>
                      <a:cubicBezTo>
                        <a:pt x="190" y="161"/>
                        <a:pt x="189" y="160"/>
                        <a:pt x="193" y="158"/>
                      </a:cubicBezTo>
                      <a:cubicBezTo>
                        <a:pt x="198" y="156"/>
                        <a:pt x="198" y="153"/>
                        <a:pt x="199" y="149"/>
                      </a:cubicBezTo>
                      <a:cubicBezTo>
                        <a:pt x="200" y="146"/>
                        <a:pt x="201" y="143"/>
                        <a:pt x="205" y="141"/>
                      </a:cubicBezTo>
                      <a:cubicBezTo>
                        <a:pt x="208" y="139"/>
                        <a:pt x="210" y="135"/>
                        <a:pt x="210" y="132"/>
                      </a:cubicBezTo>
                      <a:cubicBezTo>
                        <a:pt x="210" y="128"/>
                        <a:pt x="212" y="126"/>
                        <a:pt x="215" y="124"/>
                      </a:cubicBezTo>
                      <a:cubicBezTo>
                        <a:pt x="218" y="123"/>
                        <a:pt x="219" y="121"/>
                        <a:pt x="219" y="115"/>
                      </a:cubicBezTo>
                      <a:cubicBezTo>
                        <a:pt x="219" y="109"/>
                        <a:pt x="217" y="109"/>
                        <a:pt x="214" y="108"/>
                      </a:cubicBezTo>
                      <a:cubicBezTo>
                        <a:pt x="211" y="107"/>
                        <a:pt x="211" y="105"/>
                        <a:pt x="212" y="102"/>
                      </a:cubicBezTo>
                      <a:cubicBezTo>
                        <a:pt x="213" y="98"/>
                        <a:pt x="212" y="97"/>
                        <a:pt x="211" y="95"/>
                      </a:cubicBezTo>
                      <a:cubicBezTo>
                        <a:pt x="209" y="93"/>
                        <a:pt x="209" y="90"/>
                        <a:pt x="210" y="87"/>
                      </a:cubicBezTo>
                      <a:cubicBezTo>
                        <a:pt x="211" y="86"/>
                        <a:pt x="212" y="83"/>
                        <a:pt x="214" y="82"/>
                      </a:cubicBezTo>
                      <a:cubicBezTo>
                        <a:pt x="213" y="81"/>
                        <a:pt x="211" y="81"/>
                        <a:pt x="210" y="81"/>
                      </a:cubicBezTo>
                      <a:cubicBezTo>
                        <a:pt x="207" y="80"/>
                        <a:pt x="208" y="80"/>
                        <a:pt x="206" y="79"/>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2" name="Freeform 23">
                  <a:extLst>
                    <a:ext uri="{FF2B5EF4-FFF2-40B4-BE49-F238E27FC236}">
                      <a16:creationId xmlns:a16="http://schemas.microsoft.com/office/drawing/2014/main" id="{279EB52E-3051-488B-B950-C8B902CCF073}"/>
                    </a:ext>
                  </a:extLst>
                </p:cNvPr>
                <p:cNvSpPr>
                  <a:spLocks/>
                </p:cNvSpPr>
                <p:nvPr/>
              </p:nvSpPr>
              <p:spPr bwMode="auto">
                <a:xfrm>
                  <a:off x="5094288" y="8034338"/>
                  <a:ext cx="460375" cy="487363"/>
                </a:xfrm>
                <a:custGeom>
                  <a:avLst/>
                  <a:gdLst>
                    <a:gd name="T0" fmla="*/ 100 w 123"/>
                    <a:gd name="T1" fmla="*/ 81 h 130"/>
                    <a:gd name="T2" fmla="*/ 107 w 123"/>
                    <a:gd name="T3" fmla="*/ 78 h 130"/>
                    <a:gd name="T4" fmla="*/ 112 w 123"/>
                    <a:gd name="T5" fmla="*/ 75 h 130"/>
                    <a:gd name="T6" fmla="*/ 121 w 123"/>
                    <a:gd name="T7" fmla="*/ 67 h 130"/>
                    <a:gd name="T8" fmla="*/ 122 w 123"/>
                    <a:gd name="T9" fmla="*/ 50 h 130"/>
                    <a:gd name="T10" fmla="*/ 106 w 123"/>
                    <a:gd name="T11" fmla="*/ 36 h 130"/>
                    <a:gd name="T12" fmla="*/ 99 w 123"/>
                    <a:gd name="T13" fmla="*/ 21 h 130"/>
                    <a:gd name="T14" fmla="*/ 89 w 123"/>
                    <a:gd name="T15" fmla="*/ 19 h 130"/>
                    <a:gd name="T16" fmla="*/ 74 w 123"/>
                    <a:gd name="T17" fmla="*/ 11 h 130"/>
                    <a:gd name="T18" fmla="*/ 64 w 123"/>
                    <a:gd name="T19" fmla="*/ 14 h 130"/>
                    <a:gd name="T20" fmla="*/ 54 w 123"/>
                    <a:gd name="T21" fmla="*/ 10 h 130"/>
                    <a:gd name="T22" fmla="*/ 40 w 123"/>
                    <a:gd name="T23" fmla="*/ 8 h 130"/>
                    <a:gd name="T24" fmla="*/ 34 w 123"/>
                    <a:gd name="T25" fmla="*/ 9 h 130"/>
                    <a:gd name="T26" fmla="*/ 24 w 123"/>
                    <a:gd name="T27" fmla="*/ 1 h 130"/>
                    <a:gd name="T28" fmla="*/ 15 w 123"/>
                    <a:gd name="T29" fmla="*/ 11 h 130"/>
                    <a:gd name="T30" fmla="*/ 6 w 123"/>
                    <a:gd name="T31" fmla="*/ 14 h 130"/>
                    <a:gd name="T32" fmla="*/ 0 w 123"/>
                    <a:gd name="T33" fmla="*/ 26 h 130"/>
                    <a:gd name="T34" fmla="*/ 4 w 123"/>
                    <a:gd name="T35" fmla="*/ 35 h 130"/>
                    <a:gd name="T36" fmla="*/ 1 w 123"/>
                    <a:gd name="T37" fmla="*/ 47 h 130"/>
                    <a:gd name="T38" fmla="*/ 3 w 123"/>
                    <a:gd name="T39" fmla="*/ 52 h 130"/>
                    <a:gd name="T40" fmla="*/ 8 w 123"/>
                    <a:gd name="T41" fmla="*/ 65 h 130"/>
                    <a:gd name="T42" fmla="*/ 7 w 123"/>
                    <a:gd name="T43" fmla="*/ 88 h 130"/>
                    <a:gd name="T44" fmla="*/ 8 w 123"/>
                    <a:gd name="T45" fmla="*/ 99 h 130"/>
                    <a:gd name="T46" fmla="*/ 15 w 123"/>
                    <a:gd name="T47" fmla="*/ 105 h 130"/>
                    <a:gd name="T48" fmla="*/ 24 w 123"/>
                    <a:gd name="T49" fmla="*/ 113 h 130"/>
                    <a:gd name="T50" fmla="*/ 41 w 123"/>
                    <a:gd name="T51" fmla="*/ 128 h 130"/>
                    <a:gd name="T52" fmla="*/ 42 w 123"/>
                    <a:gd name="T53" fmla="*/ 111 h 130"/>
                    <a:gd name="T54" fmla="*/ 45 w 123"/>
                    <a:gd name="T55" fmla="*/ 92 h 130"/>
                    <a:gd name="T56" fmla="*/ 54 w 123"/>
                    <a:gd name="T57" fmla="*/ 90 h 130"/>
                    <a:gd name="T58" fmla="*/ 64 w 123"/>
                    <a:gd name="T59" fmla="*/ 97 h 130"/>
                    <a:gd name="T60" fmla="*/ 73 w 123"/>
                    <a:gd name="T61" fmla="*/ 95 h 130"/>
                    <a:gd name="T62" fmla="*/ 86 w 123"/>
                    <a:gd name="T63" fmla="*/ 93 h 130"/>
                    <a:gd name="T64" fmla="*/ 96 w 123"/>
                    <a:gd name="T65" fmla="*/ 90 h 130"/>
                    <a:gd name="T66" fmla="*/ 97 w 123"/>
                    <a:gd name="T67"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30">
                      <a:moveTo>
                        <a:pt x="97" y="86"/>
                      </a:moveTo>
                      <a:cubicBezTo>
                        <a:pt x="97" y="82"/>
                        <a:pt x="98" y="83"/>
                        <a:pt x="100" y="81"/>
                      </a:cubicBezTo>
                      <a:cubicBezTo>
                        <a:pt x="101" y="81"/>
                        <a:pt x="102" y="80"/>
                        <a:pt x="103" y="80"/>
                      </a:cubicBezTo>
                      <a:cubicBezTo>
                        <a:pt x="105" y="79"/>
                        <a:pt x="105" y="79"/>
                        <a:pt x="107" y="78"/>
                      </a:cubicBezTo>
                      <a:cubicBezTo>
                        <a:pt x="108" y="78"/>
                        <a:pt x="109" y="78"/>
                        <a:pt x="110" y="78"/>
                      </a:cubicBezTo>
                      <a:cubicBezTo>
                        <a:pt x="111" y="77"/>
                        <a:pt x="111" y="77"/>
                        <a:pt x="112" y="75"/>
                      </a:cubicBezTo>
                      <a:cubicBezTo>
                        <a:pt x="113" y="72"/>
                        <a:pt x="115" y="74"/>
                        <a:pt x="117" y="73"/>
                      </a:cubicBezTo>
                      <a:cubicBezTo>
                        <a:pt x="119" y="72"/>
                        <a:pt x="120" y="68"/>
                        <a:pt x="121" y="67"/>
                      </a:cubicBezTo>
                      <a:cubicBezTo>
                        <a:pt x="122" y="65"/>
                        <a:pt x="122" y="63"/>
                        <a:pt x="122" y="60"/>
                      </a:cubicBezTo>
                      <a:cubicBezTo>
                        <a:pt x="123" y="57"/>
                        <a:pt x="122" y="54"/>
                        <a:pt x="122" y="50"/>
                      </a:cubicBezTo>
                      <a:cubicBezTo>
                        <a:pt x="122" y="49"/>
                        <a:pt x="123" y="48"/>
                        <a:pt x="123" y="47"/>
                      </a:cubicBezTo>
                      <a:cubicBezTo>
                        <a:pt x="117" y="44"/>
                        <a:pt x="109" y="43"/>
                        <a:pt x="106" y="36"/>
                      </a:cubicBezTo>
                      <a:cubicBezTo>
                        <a:pt x="104" y="32"/>
                        <a:pt x="104" y="29"/>
                        <a:pt x="102" y="26"/>
                      </a:cubicBezTo>
                      <a:cubicBezTo>
                        <a:pt x="101" y="25"/>
                        <a:pt x="101" y="22"/>
                        <a:pt x="99" y="21"/>
                      </a:cubicBezTo>
                      <a:cubicBezTo>
                        <a:pt x="97" y="19"/>
                        <a:pt x="98" y="21"/>
                        <a:pt x="95" y="21"/>
                      </a:cubicBezTo>
                      <a:cubicBezTo>
                        <a:pt x="92" y="22"/>
                        <a:pt x="91" y="20"/>
                        <a:pt x="89" y="19"/>
                      </a:cubicBezTo>
                      <a:cubicBezTo>
                        <a:pt x="87" y="18"/>
                        <a:pt x="86" y="18"/>
                        <a:pt x="84" y="18"/>
                      </a:cubicBezTo>
                      <a:cubicBezTo>
                        <a:pt x="80" y="17"/>
                        <a:pt x="78" y="12"/>
                        <a:pt x="74" y="11"/>
                      </a:cubicBezTo>
                      <a:cubicBezTo>
                        <a:pt x="73" y="10"/>
                        <a:pt x="71" y="10"/>
                        <a:pt x="70" y="9"/>
                      </a:cubicBezTo>
                      <a:cubicBezTo>
                        <a:pt x="68" y="10"/>
                        <a:pt x="66" y="12"/>
                        <a:pt x="64" y="14"/>
                      </a:cubicBezTo>
                      <a:cubicBezTo>
                        <a:pt x="61" y="15"/>
                        <a:pt x="58" y="15"/>
                        <a:pt x="56" y="13"/>
                      </a:cubicBezTo>
                      <a:cubicBezTo>
                        <a:pt x="55" y="12"/>
                        <a:pt x="55" y="11"/>
                        <a:pt x="54" y="10"/>
                      </a:cubicBezTo>
                      <a:cubicBezTo>
                        <a:pt x="52" y="9"/>
                        <a:pt x="51" y="8"/>
                        <a:pt x="50" y="8"/>
                      </a:cubicBezTo>
                      <a:cubicBezTo>
                        <a:pt x="47" y="7"/>
                        <a:pt x="42" y="6"/>
                        <a:pt x="40" y="8"/>
                      </a:cubicBezTo>
                      <a:cubicBezTo>
                        <a:pt x="39" y="9"/>
                        <a:pt x="40" y="11"/>
                        <a:pt x="38" y="11"/>
                      </a:cubicBezTo>
                      <a:cubicBezTo>
                        <a:pt x="37" y="11"/>
                        <a:pt x="34" y="10"/>
                        <a:pt x="34" y="9"/>
                      </a:cubicBezTo>
                      <a:cubicBezTo>
                        <a:pt x="32" y="7"/>
                        <a:pt x="36" y="4"/>
                        <a:pt x="32" y="2"/>
                      </a:cubicBezTo>
                      <a:cubicBezTo>
                        <a:pt x="30" y="1"/>
                        <a:pt x="26" y="0"/>
                        <a:pt x="24" y="1"/>
                      </a:cubicBezTo>
                      <a:cubicBezTo>
                        <a:pt x="21" y="2"/>
                        <a:pt x="21" y="6"/>
                        <a:pt x="18" y="8"/>
                      </a:cubicBezTo>
                      <a:cubicBezTo>
                        <a:pt x="16" y="9"/>
                        <a:pt x="16" y="9"/>
                        <a:pt x="15" y="11"/>
                      </a:cubicBezTo>
                      <a:cubicBezTo>
                        <a:pt x="15" y="13"/>
                        <a:pt x="15" y="14"/>
                        <a:pt x="14" y="15"/>
                      </a:cubicBezTo>
                      <a:cubicBezTo>
                        <a:pt x="11" y="18"/>
                        <a:pt x="9" y="13"/>
                        <a:pt x="6" y="14"/>
                      </a:cubicBezTo>
                      <a:cubicBezTo>
                        <a:pt x="3" y="14"/>
                        <a:pt x="4" y="20"/>
                        <a:pt x="2" y="22"/>
                      </a:cubicBezTo>
                      <a:cubicBezTo>
                        <a:pt x="1" y="24"/>
                        <a:pt x="0" y="24"/>
                        <a:pt x="0" y="26"/>
                      </a:cubicBezTo>
                      <a:cubicBezTo>
                        <a:pt x="0" y="27"/>
                        <a:pt x="0" y="30"/>
                        <a:pt x="1" y="30"/>
                      </a:cubicBezTo>
                      <a:cubicBezTo>
                        <a:pt x="2" y="32"/>
                        <a:pt x="7" y="32"/>
                        <a:pt x="4" y="35"/>
                      </a:cubicBezTo>
                      <a:cubicBezTo>
                        <a:pt x="2" y="38"/>
                        <a:pt x="0" y="38"/>
                        <a:pt x="0" y="42"/>
                      </a:cubicBezTo>
                      <a:cubicBezTo>
                        <a:pt x="0" y="44"/>
                        <a:pt x="0" y="45"/>
                        <a:pt x="1" y="47"/>
                      </a:cubicBezTo>
                      <a:cubicBezTo>
                        <a:pt x="1" y="48"/>
                        <a:pt x="3" y="49"/>
                        <a:pt x="3" y="50"/>
                      </a:cubicBezTo>
                      <a:cubicBezTo>
                        <a:pt x="3" y="51"/>
                        <a:pt x="3" y="52"/>
                        <a:pt x="3" y="52"/>
                      </a:cubicBezTo>
                      <a:cubicBezTo>
                        <a:pt x="4" y="53"/>
                        <a:pt x="5" y="54"/>
                        <a:pt x="6" y="57"/>
                      </a:cubicBezTo>
                      <a:cubicBezTo>
                        <a:pt x="6" y="59"/>
                        <a:pt x="7" y="62"/>
                        <a:pt x="8" y="65"/>
                      </a:cubicBezTo>
                      <a:cubicBezTo>
                        <a:pt x="9" y="70"/>
                        <a:pt x="8" y="75"/>
                        <a:pt x="8" y="80"/>
                      </a:cubicBezTo>
                      <a:cubicBezTo>
                        <a:pt x="8" y="83"/>
                        <a:pt x="8" y="86"/>
                        <a:pt x="7" y="88"/>
                      </a:cubicBezTo>
                      <a:cubicBezTo>
                        <a:pt x="7" y="91"/>
                        <a:pt x="5" y="93"/>
                        <a:pt x="6" y="95"/>
                      </a:cubicBezTo>
                      <a:cubicBezTo>
                        <a:pt x="6" y="97"/>
                        <a:pt x="8" y="97"/>
                        <a:pt x="8" y="99"/>
                      </a:cubicBezTo>
                      <a:cubicBezTo>
                        <a:pt x="9" y="100"/>
                        <a:pt x="8" y="102"/>
                        <a:pt x="8" y="103"/>
                      </a:cubicBezTo>
                      <a:cubicBezTo>
                        <a:pt x="9" y="108"/>
                        <a:pt x="12" y="106"/>
                        <a:pt x="15" y="105"/>
                      </a:cubicBezTo>
                      <a:cubicBezTo>
                        <a:pt x="18" y="103"/>
                        <a:pt x="21" y="103"/>
                        <a:pt x="22" y="106"/>
                      </a:cubicBezTo>
                      <a:cubicBezTo>
                        <a:pt x="24" y="108"/>
                        <a:pt x="23" y="110"/>
                        <a:pt x="24" y="113"/>
                      </a:cubicBezTo>
                      <a:cubicBezTo>
                        <a:pt x="25" y="119"/>
                        <a:pt x="27" y="124"/>
                        <a:pt x="33" y="127"/>
                      </a:cubicBezTo>
                      <a:cubicBezTo>
                        <a:pt x="35" y="128"/>
                        <a:pt x="39" y="130"/>
                        <a:pt x="41" y="128"/>
                      </a:cubicBezTo>
                      <a:cubicBezTo>
                        <a:pt x="44" y="127"/>
                        <a:pt x="45" y="122"/>
                        <a:pt x="45" y="120"/>
                      </a:cubicBezTo>
                      <a:cubicBezTo>
                        <a:pt x="45" y="117"/>
                        <a:pt x="43" y="114"/>
                        <a:pt x="42" y="111"/>
                      </a:cubicBezTo>
                      <a:cubicBezTo>
                        <a:pt x="42" y="108"/>
                        <a:pt x="43" y="105"/>
                        <a:pt x="44" y="102"/>
                      </a:cubicBezTo>
                      <a:cubicBezTo>
                        <a:pt x="45" y="99"/>
                        <a:pt x="44" y="95"/>
                        <a:pt x="45" y="92"/>
                      </a:cubicBezTo>
                      <a:cubicBezTo>
                        <a:pt x="46" y="90"/>
                        <a:pt x="48" y="83"/>
                        <a:pt x="52" y="85"/>
                      </a:cubicBezTo>
                      <a:cubicBezTo>
                        <a:pt x="54" y="86"/>
                        <a:pt x="53" y="89"/>
                        <a:pt x="54" y="90"/>
                      </a:cubicBezTo>
                      <a:cubicBezTo>
                        <a:pt x="55" y="92"/>
                        <a:pt x="56" y="92"/>
                        <a:pt x="58" y="91"/>
                      </a:cubicBezTo>
                      <a:cubicBezTo>
                        <a:pt x="64" y="91"/>
                        <a:pt x="63" y="93"/>
                        <a:pt x="64" y="97"/>
                      </a:cubicBezTo>
                      <a:cubicBezTo>
                        <a:pt x="65" y="97"/>
                        <a:pt x="67" y="98"/>
                        <a:pt x="68" y="97"/>
                      </a:cubicBezTo>
                      <a:cubicBezTo>
                        <a:pt x="70" y="97"/>
                        <a:pt x="71" y="96"/>
                        <a:pt x="73" y="95"/>
                      </a:cubicBezTo>
                      <a:cubicBezTo>
                        <a:pt x="76" y="94"/>
                        <a:pt x="79" y="95"/>
                        <a:pt x="82" y="95"/>
                      </a:cubicBezTo>
                      <a:cubicBezTo>
                        <a:pt x="84" y="95"/>
                        <a:pt x="85" y="94"/>
                        <a:pt x="86" y="93"/>
                      </a:cubicBezTo>
                      <a:cubicBezTo>
                        <a:pt x="88" y="92"/>
                        <a:pt x="89" y="93"/>
                        <a:pt x="91" y="92"/>
                      </a:cubicBezTo>
                      <a:cubicBezTo>
                        <a:pt x="93" y="92"/>
                        <a:pt x="94" y="91"/>
                        <a:pt x="96" y="90"/>
                      </a:cubicBezTo>
                      <a:cubicBezTo>
                        <a:pt x="96" y="90"/>
                        <a:pt x="97" y="90"/>
                        <a:pt x="97" y="89"/>
                      </a:cubicBezTo>
                      <a:cubicBezTo>
                        <a:pt x="97" y="88"/>
                        <a:pt x="97" y="87"/>
                        <a:pt x="97" y="8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3" name="Freeform 24">
                  <a:extLst>
                    <a:ext uri="{FF2B5EF4-FFF2-40B4-BE49-F238E27FC236}">
                      <a16:creationId xmlns:a16="http://schemas.microsoft.com/office/drawing/2014/main" id="{AC4120AE-6E7A-4D85-96F4-A34C6EAECF03}"/>
                    </a:ext>
                  </a:extLst>
                </p:cNvPr>
                <p:cNvSpPr>
                  <a:spLocks/>
                </p:cNvSpPr>
                <p:nvPr/>
              </p:nvSpPr>
              <p:spPr bwMode="auto">
                <a:xfrm>
                  <a:off x="5454650" y="8210551"/>
                  <a:ext cx="434975" cy="330200"/>
                </a:xfrm>
                <a:custGeom>
                  <a:avLst/>
                  <a:gdLst>
                    <a:gd name="T0" fmla="*/ 96 w 116"/>
                    <a:gd name="T1" fmla="*/ 16 h 88"/>
                    <a:gd name="T2" fmla="*/ 73 w 116"/>
                    <a:gd name="T3" fmla="*/ 11 h 88"/>
                    <a:gd name="T4" fmla="*/ 74 w 116"/>
                    <a:gd name="T5" fmla="*/ 16 h 88"/>
                    <a:gd name="T6" fmla="*/ 69 w 116"/>
                    <a:gd name="T7" fmla="*/ 24 h 88"/>
                    <a:gd name="T8" fmla="*/ 50 w 116"/>
                    <a:gd name="T9" fmla="*/ 11 h 88"/>
                    <a:gd name="T10" fmla="*/ 35 w 116"/>
                    <a:gd name="T11" fmla="*/ 5 h 88"/>
                    <a:gd name="T12" fmla="*/ 27 w 116"/>
                    <a:gd name="T13" fmla="*/ 0 h 88"/>
                    <a:gd name="T14" fmla="*/ 26 w 116"/>
                    <a:gd name="T15" fmla="*/ 13 h 88"/>
                    <a:gd name="T16" fmla="*/ 21 w 116"/>
                    <a:gd name="T17" fmla="*/ 26 h 88"/>
                    <a:gd name="T18" fmla="*/ 14 w 116"/>
                    <a:gd name="T19" fmla="*/ 31 h 88"/>
                    <a:gd name="T20" fmla="*/ 7 w 116"/>
                    <a:gd name="T21" fmla="*/ 33 h 88"/>
                    <a:gd name="T22" fmla="*/ 1 w 116"/>
                    <a:gd name="T23" fmla="*/ 39 h 88"/>
                    <a:gd name="T24" fmla="*/ 0 w 116"/>
                    <a:gd name="T25" fmla="*/ 43 h 88"/>
                    <a:gd name="T26" fmla="*/ 12 w 116"/>
                    <a:gd name="T27" fmla="*/ 53 h 88"/>
                    <a:gd name="T28" fmla="*/ 7 w 116"/>
                    <a:gd name="T29" fmla="*/ 68 h 88"/>
                    <a:gd name="T30" fmla="*/ 16 w 116"/>
                    <a:gd name="T31" fmla="*/ 84 h 88"/>
                    <a:gd name="T32" fmla="*/ 24 w 116"/>
                    <a:gd name="T33" fmla="*/ 87 h 88"/>
                    <a:gd name="T34" fmla="*/ 29 w 116"/>
                    <a:gd name="T35" fmla="*/ 82 h 88"/>
                    <a:gd name="T36" fmla="*/ 46 w 116"/>
                    <a:gd name="T37" fmla="*/ 61 h 88"/>
                    <a:gd name="T38" fmla="*/ 71 w 116"/>
                    <a:gd name="T39" fmla="*/ 57 h 88"/>
                    <a:gd name="T40" fmla="*/ 81 w 116"/>
                    <a:gd name="T41" fmla="*/ 61 h 88"/>
                    <a:gd name="T42" fmla="*/ 86 w 116"/>
                    <a:gd name="T43" fmla="*/ 67 h 88"/>
                    <a:gd name="T44" fmla="*/ 90 w 116"/>
                    <a:gd name="T45" fmla="*/ 74 h 88"/>
                    <a:gd name="T46" fmla="*/ 90 w 116"/>
                    <a:gd name="T47" fmla="*/ 86 h 88"/>
                    <a:gd name="T48" fmla="*/ 97 w 116"/>
                    <a:gd name="T49" fmla="*/ 87 h 88"/>
                    <a:gd name="T50" fmla="*/ 97 w 116"/>
                    <a:gd name="T51" fmla="*/ 83 h 88"/>
                    <a:gd name="T52" fmla="*/ 103 w 116"/>
                    <a:gd name="T53" fmla="*/ 72 h 88"/>
                    <a:gd name="T54" fmla="*/ 97 w 116"/>
                    <a:gd name="T55" fmla="*/ 63 h 88"/>
                    <a:gd name="T56" fmla="*/ 94 w 116"/>
                    <a:gd name="T57" fmla="*/ 60 h 88"/>
                    <a:gd name="T58" fmla="*/ 93 w 116"/>
                    <a:gd name="T59" fmla="*/ 45 h 88"/>
                    <a:gd name="T60" fmla="*/ 101 w 116"/>
                    <a:gd name="T61" fmla="*/ 35 h 88"/>
                    <a:gd name="T62" fmla="*/ 111 w 116"/>
                    <a:gd name="T63" fmla="*/ 27 h 88"/>
                    <a:gd name="T64" fmla="*/ 116 w 116"/>
                    <a:gd name="T65"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88">
                      <a:moveTo>
                        <a:pt x="108" y="22"/>
                      </a:moveTo>
                      <a:cubicBezTo>
                        <a:pt x="102" y="21"/>
                        <a:pt x="100" y="19"/>
                        <a:pt x="96" y="16"/>
                      </a:cubicBezTo>
                      <a:cubicBezTo>
                        <a:pt x="92" y="12"/>
                        <a:pt x="89" y="8"/>
                        <a:pt x="85" y="7"/>
                      </a:cubicBezTo>
                      <a:cubicBezTo>
                        <a:pt x="82" y="6"/>
                        <a:pt x="74" y="7"/>
                        <a:pt x="73" y="11"/>
                      </a:cubicBezTo>
                      <a:cubicBezTo>
                        <a:pt x="73" y="11"/>
                        <a:pt x="73" y="11"/>
                        <a:pt x="73" y="11"/>
                      </a:cubicBezTo>
                      <a:cubicBezTo>
                        <a:pt x="73" y="13"/>
                        <a:pt x="75" y="14"/>
                        <a:pt x="74" y="16"/>
                      </a:cubicBezTo>
                      <a:cubicBezTo>
                        <a:pt x="74" y="18"/>
                        <a:pt x="73" y="19"/>
                        <a:pt x="73" y="21"/>
                      </a:cubicBezTo>
                      <a:cubicBezTo>
                        <a:pt x="72" y="25"/>
                        <a:pt x="73" y="28"/>
                        <a:pt x="69" y="24"/>
                      </a:cubicBezTo>
                      <a:cubicBezTo>
                        <a:pt x="66" y="21"/>
                        <a:pt x="65" y="16"/>
                        <a:pt x="61" y="14"/>
                      </a:cubicBezTo>
                      <a:cubicBezTo>
                        <a:pt x="58" y="12"/>
                        <a:pt x="53" y="12"/>
                        <a:pt x="50" y="11"/>
                      </a:cubicBezTo>
                      <a:cubicBezTo>
                        <a:pt x="46" y="11"/>
                        <a:pt x="42" y="12"/>
                        <a:pt x="39" y="9"/>
                      </a:cubicBezTo>
                      <a:cubicBezTo>
                        <a:pt x="38" y="8"/>
                        <a:pt x="38" y="6"/>
                        <a:pt x="35" y="5"/>
                      </a:cubicBezTo>
                      <a:cubicBezTo>
                        <a:pt x="33" y="4"/>
                        <a:pt x="33" y="5"/>
                        <a:pt x="31" y="3"/>
                      </a:cubicBezTo>
                      <a:cubicBezTo>
                        <a:pt x="30" y="2"/>
                        <a:pt x="28" y="1"/>
                        <a:pt x="27" y="0"/>
                      </a:cubicBezTo>
                      <a:cubicBezTo>
                        <a:pt x="27" y="1"/>
                        <a:pt x="26" y="2"/>
                        <a:pt x="26" y="3"/>
                      </a:cubicBezTo>
                      <a:cubicBezTo>
                        <a:pt x="26" y="7"/>
                        <a:pt x="27" y="10"/>
                        <a:pt x="26" y="13"/>
                      </a:cubicBezTo>
                      <a:cubicBezTo>
                        <a:pt x="26" y="16"/>
                        <a:pt x="26" y="18"/>
                        <a:pt x="25" y="20"/>
                      </a:cubicBezTo>
                      <a:cubicBezTo>
                        <a:pt x="24" y="21"/>
                        <a:pt x="23" y="25"/>
                        <a:pt x="21" y="26"/>
                      </a:cubicBezTo>
                      <a:cubicBezTo>
                        <a:pt x="19" y="27"/>
                        <a:pt x="17" y="25"/>
                        <a:pt x="16" y="28"/>
                      </a:cubicBezTo>
                      <a:cubicBezTo>
                        <a:pt x="15" y="30"/>
                        <a:pt x="15" y="30"/>
                        <a:pt x="14" y="31"/>
                      </a:cubicBezTo>
                      <a:cubicBezTo>
                        <a:pt x="13" y="31"/>
                        <a:pt x="12" y="31"/>
                        <a:pt x="11" y="31"/>
                      </a:cubicBezTo>
                      <a:cubicBezTo>
                        <a:pt x="9" y="32"/>
                        <a:pt x="9" y="32"/>
                        <a:pt x="7" y="33"/>
                      </a:cubicBezTo>
                      <a:cubicBezTo>
                        <a:pt x="6" y="33"/>
                        <a:pt x="5" y="34"/>
                        <a:pt x="4" y="34"/>
                      </a:cubicBezTo>
                      <a:cubicBezTo>
                        <a:pt x="2" y="36"/>
                        <a:pt x="1" y="35"/>
                        <a:pt x="1" y="39"/>
                      </a:cubicBezTo>
                      <a:cubicBezTo>
                        <a:pt x="1" y="40"/>
                        <a:pt x="1" y="41"/>
                        <a:pt x="1" y="42"/>
                      </a:cubicBezTo>
                      <a:cubicBezTo>
                        <a:pt x="1" y="43"/>
                        <a:pt x="0" y="43"/>
                        <a:pt x="0" y="43"/>
                      </a:cubicBezTo>
                      <a:cubicBezTo>
                        <a:pt x="1" y="43"/>
                        <a:pt x="2" y="43"/>
                        <a:pt x="2" y="43"/>
                      </a:cubicBezTo>
                      <a:cubicBezTo>
                        <a:pt x="8" y="42"/>
                        <a:pt x="12" y="47"/>
                        <a:pt x="12" y="53"/>
                      </a:cubicBezTo>
                      <a:cubicBezTo>
                        <a:pt x="11" y="55"/>
                        <a:pt x="10" y="58"/>
                        <a:pt x="10" y="60"/>
                      </a:cubicBezTo>
                      <a:cubicBezTo>
                        <a:pt x="9" y="63"/>
                        <a:pt x="7" y="65"/>
                        <a:pt x="7" y="68"/>
                      </a:cubicBezTo>
                      <a:cubicBezTo>
                        <a:pt x="7" y="73"/>
                        <a:pt x="9" y="79"/>
                        <a:pt x="13" y="82"/>
                      </a:cubicBezTo>
                      <a:cubicBezTo>
                        <a:pt x="14" y="83"/>
                        <a:pt x="15" y="83"/>
                        <a:pt x="16" y="84"/>
                      </a:cubicBezTo>
                      <a:cubicBezTo>
                        <a:pt x="18" y="85"/>
                        <a:pt x="17" y="85"/>
                        <a:pt x="20" y="86"/>
                      </a:cubicBezTo>
                      <a:cubicBezTo>
                        <a:pt x="21" y="86"/>
                        <a:pt x="23" y="86"/>
                        <a:pt x="24" y="87"/>
                      </a:cubicBezTo>
                      <a:cubicBezTo>
                        <a:pt x="25" y="86"/>
                        <a:pt x="26" y="86"/>
                        <a:pt x="27" y="86"/>
                      </a:cubicBezTo>
                      <a:cubicBezTo>
                        <a:pt x="30" y="85"/>
                        <a:pt x="31" y="86"/>
                        <a:pt x="29" y="82"/>
                      </a:cubicBezTo>
                      <a:cubicBezTo>
                        <a:pt x="28" y="78"/>
                        <a:pt x="27" y="73"/>
                        <a:pt x="31" y="69"/>
                      </a:cubicBezTo>
                      <a:cubicBezTo>
                        <a:pt x="34" y="66"/>
                        <a:pt x="42" y="62"/>
                        <a:pt x="46" y="61"/>
                      </a:cubicBezTo>
                      <a:cubicBezTo>
                        <a:pt x="50" y="59"/>
                        <a:pt x="59" y="58"/>
                        <a:pt x="62" y="58"/>
                      </a:cubicBezTo>
                      <a:cubicBezTo>
                        <a:pt x="66" y="57"/>
                        <a:pt x="68" y="57"/>
                        <a:pt x="71" y="57"/>
                      </a:cubicBezTo>
                      <a:cubicBezTo>
                        <a:pt x="74" y="58"/>
                        <a:pt x="74" y="60"/>
                        <a:pt x="78" y="61"/>
                      </a:cubicBezTo>
                      <a:cubicBezTo>
                        <a:pt x="79" y="61"/>
                        <a:pt x="80" y="61"/>
                        <a:pt x="81" y="61"/>
                      </a:cubicBezTo>
                      <a:cubicBezTo>
                        <a:pt x="82" y="62"/>
                        <a:pt x="82" y="62"/>
                        <a:pt x="83" y="63"/>
                      </a:cubicBezTo>
                      <a:cubicBezTo>
                        <a:pt x="83" y="65"/>
                        <a:pt x="86" y="65"/>
                        <a:pt x="86" y="67"/>
                      </a:cubicBezTo>
                      <a:cubicBezTo>
                        <a:pt x="87" y="69"/>
                        <a:pt x="87" y="70"/>
                        <a:pt x="88" y="72"/>
                      </a:cubicBezTo>
                      <a:cubicBezTo>
                        <a:pt x="88" y="73"/>
                        <a:pt x="89" y="73"/>
                        <a:pt x="90" y="74"/>
                      </a:cubicBezTo>
                      <a:cubicBezTo>
                        <a:pt x="92" y="76"/>
                        <a:pt x="91" y="79"/>
                        <a:pt x="91" y="82"/>
                      </a:cubicBezTo>
                      <a:cubicBezTo>
                        <a:pt x="90" y="83"/>
                        <a:pt x="90" y="84"/>
                        <a:pt x="90" y="86"/>
                      </a:cubicBezTo>
                      <a:cubicBezTo>
                        <a:pt x="89" y="87"/>
                        <a:pt x="90" y="87"/>
                        <a:pt x="91" y="88"/>
                      </a:cubicBezTo>
                      <a:cubicBezTo>
                        <a:pt x="93" y="88"/>
                        <a:pt x="95" y="88"/>
                        <a:pt x="97" y="87"/>
                      </a:cubicBezTo>
                      <a:cubicBezTo>
                        <a:pt x="98" y="87"/>
                        <a:pt x="99" y="86"/>
                        <a:pt x="99" y="85"/>
                      </a:cubicBezTo>
                      <a:cubicBezTo>
                        <a:pt x="99" y="84"/>
                        <a:pt x="98" y="84"/>
                        <a:pt x="97" y="83"/>
                      </a:cubicBezTo>
                      <a:cubicBezTo>
                        <a:pt x="96" y="80"/>
                        <a:pt x="98" y="77"/>
                        <a:pt x="101" y="75"/>
                      </a:cubicBezTo>
                      <a:cubicBezTo>
                        <a:pt x="102" y="74"/>
                        <a:pt x="102" y="73"/>
                        <a:pt x="103" y="72"/>
                      </a:cubicBezTo>
                      <a:cubicBezTo>
                        <a:pt x="104" y="71"/>
                        <a:pt x="105" y="71"/>
                        <a:pt x="105" y="69"/>
                      </a:cubicBezTo>
                      <a:cubicBezTo>
                        <a:pt x="104" y="68"/>
                        <a:pt x="100" y="65"/>
                        <a:pt x="97" y="63"/>
                      </a:cubicBezTo>
                      <a:cubicBezTo>
                        <a:pt x="96" y="63"/>
                        <a:pt x="96" y="62"/>
                        <a:pt x="96" y="61"/>
                      </a:cubicBezTo>
                      <a:cubicBezTo>
                        <a:pt x="95" y="61"/>
                        <a:pt x="94" y="60"/>
                        <a:pt x="94" y="60"/>
                      </a:cubicBezTo>
                      <a:cubicBezTo>
                        <a:pt x="93" y="58"/>
                        <a:pt x="95" y="56"/>
                        <a:pt x="95" y="55"/>
                      </a:cubicBezTo>
                      <a:cubicBezTo>
                        <a:pt x="95" y="53"/>
                        <a:pt x="93" y="46"/>
                        <a:pt x="93" y="45"/>
                      </a:cubicBezTo>
                      <a:cubicBezTo>
                        <a:pt x="94" y="43"/>
                        <a:pt x="96" y="44"/>
                        <a:pt x="97" y="43"/>
                      </a:cubicBezTo>
                      <a:cubicBezTo>
                        <a:pt x="98" y="42"/>
                        <a:pt x="99" y="37"/>
                        <a:pt x="101" y="35"/>
                      </a:cubicBezTo>
                      <a:cubicBezTo>
                        <a:pt x="102" y="33"/>
                        <a:pt x="103" y="31"/>
                        <a:pt x="106" y="30"/>
                      </a:cubicBezTo>
                      <a:cubicBezTo>
                        <a:pt x="107" y="29"/>
                        <a:pt x="109" y="28"/>
                        <a:pt x="111" y="27"/>
                      </a:cubicBezTo>
                      <a:cubicBezTo>
                        <a:pt x="112" y="25"/>
                        <a:pt x="114" y="25"/>
                        <a:pt x="116" y="24"/>
                      </a:cubicBezTo>
                      <a:cubicBezTo>
                        <a:pt x="116" y="24"/>
                        <a:pt x="116" y="23"/>
                        <a:pt x="116" y="23"/>
                      </a:cubicBezTo>
                      <a:cubicBezTo>
                        <a:pt x="113" y="23"/>
                        <a:pt x="111" y="22"/>
                        <a:pt x="108" y="22"/>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4" name="Freeform 25">
                  <a:extLst>
                    <a:ext uri="{FF2B5EF4-FFF2-40B4-BE49-F238E27FC236}">
                      <a16:creationId xmlns:a16="http://schemas.microsoft.com/office/drawing/2014/main" id="{753CD361-0EF6-4563-9D1D-AE352CBEC93B}"/>
                    </a:ext>
                  </a:extLst>
                </p:cNvPr>
                <p:cNvSpPr>
                  <a:spLocks/>
                </p:cNvSpPr>
                <p:nvPr/>
              </p:nvSpPr>
              <p:spPr bwMode="auto">
                <a:xfrm>
                  <a:off x="4651375" y="7385051"/>
                  <a:ext cx="704850" cy="1120775"/>
                </a:xfrm>
                <a:custGeom>
                  <a:avLst/>
                  <a:gdLst>
                    <a:gd name="T0" fmla="*/ 182 w 188"/>
                    <a:gd name="T1" fmla="*/ 168 h 299"/>
                    <a:gd name="T2" fmla="*/ 176 w 188"/>
                    <a:gd name="T3" fmla="*/ 150 h 299"/>
                    <a:gd name="T4" fmla="*/ 172 w 188"/>
                    <a:gd name="T5" fmla="*/ 141 h 299"/>
                    <a:gd name="T6" fmla="*/ 171 w 188"/>
                    <a:gd name="T7" fmla="*/ 123 h 299"/>
                    <a:gd name="T8" fmla="*/ 177 w 188"/>
                    <a:gd name="T9" fmla="*/ 113 h 299"/>
                    <a:gd name="T10" fmla="*/ 166 w 188"/>
                    <a:gd name="T11" fmla="*/ 100 h 299"/>
                    <a:gd name="T12" fmla="*/ 157 w 188"/>
                    <a:gd name="T13" fmla="*/ 103 h 299"/>
                    <a:gd name="T14" fmla="*/ 146 w 188"/>
                    <a:gd name="T15" fmla="*/ 84 h 299"/>
                    <a:gd name="T16" fmla="*/ 151 w 188"/>
                    <a:gd name="T17" fmla="*/ 70 h 299"/>
                    <a:gd name="T18" fmla="*/ 160 w 188"/>
                    <a:gd name="T19" fmla="*/ 55 h 299"/>
                    <a:gd name="T20" fmla="*/ 185 w 188"/>
                    <a:gd name="T21" fmla="*/ 47 h 299"/>
                    <a:gd name="T22" fmla="*/ 176 w 188"/>
                    <a:gd name="T23" fmla="*/ 24 h 299"/>
                    <a:gd name="T24" fmla="*/ 170 w 188"/>
                    <a:gd name="T25" fmla="*/ 16 h 299"/>
                    <a:gd name="T26" fmla="*/ 164 w 188"/>
                    <a:gd name="T27" fmla="*/ 1 h 299"/>
                    <a:gd name="T28" fmla="*/ 141 w 188"/>
                    <a:gd name="T29" fmla="*/ 13 h 299"/>
                    <a:gd name="T30" fmla="*/ 120 w 188"/>
                    <a:gd name="T31" fmla="*/ 27 h 299"/>
                    <a:gd name="T32" fmla="*/ 103 w 188"/>
                    <a:gd name="T33" fmla="*/ 36 h 299"/>
                    <a:gd name="T34" fmla="*/ 93 w 188"/>
                    <a:gd name="T35" fmla="*/ 19 h 299"/>
                    <a:gd name="T36" fmla="*/ 71 w 188"/>
                    <a:gd name="T37" fmla="*/ 32 h 299"/>
                    <a:gd name="T38" fmla="*/ 60 w 188"/>
                    <a:gd name="T39" fmla="*/ 44 h 299"/>
                    <a:gd name="T40" fmla="*/ 59 w 188"/>
                    <a:gd name="T41" fmla="*/ 68 h 299"/>
                    <a:gd name="T42" fmla="*/ 51 w 188"/>
                    <a:gd name="T43" fmla="*/ 80 h 299"/>
                    <a:gd name="T44" fmla="*/ 47 w 188"/>
                    <a:gd name="T45" fmla="*/ 91 h 299"/>
                    <a:gd name="T46" fmla="*/ 42 w 188"/>
                    <a:gd name="T47" fmla="*/ 108 h 299"/>
                    <a:gd name="T48" fmla="*/ 37 w 188"/>
                    <a:gd name="T49" fmla="*/ 130 h 299"/>
                    <a:gd name="T50" fmla="*/ 34 w 188"/>
                    <a:gd name="T51" fmla="*/ 149 h 299"/>
                    <a:gd name="T52" fmla="*/ 33 w 188"/>
                    <a:gd name="T53" fmla="*/ 171 h 299"/>
                    <a:gd name="T54" fmla="*/ 20 w 188"/>
                    <a:gd name="T55" fmla="*/ 185 h 299"/>
                    <a:gd name="T56" fmla="*/ 3 w 188"/>
                    <a:gd name="T57" fmla="*/ 194 h 299"/>
                    <a:gd name="T58" fmla="*/ 24 w 188"/>
                    <a:gd name="T59" fmla="*/ 212 h 299"/>
                    <a:gd name="T60" fmla="*/ 36 w 188"/>
                    <a:gd name="T61" fmla="*/ 235 h 299"/>
                    <a:gd name="T62" fmla="*/ 39 w 188"/>
                    <a:gd name="T63" fmla="*/ 257 h 299"/>
                    <a:gd name="T64" fmla="*/ 39 w 188"/>
                    <a:gd name="T65" fmla="*/ 274 h 299"/>
                    <a:gd name="T66" fmla="*/ 32 w 188"/>
                    <a:gd name="T67" fmla="*/ 290 h 299"/>
                    <a:gd name="T68" fmla="*/ 45 w 188"/>
                    <a:gd name="T69" fmla="*/ 294 h 299"/>
                    <a:gd name="T70" fmla="*/ 71 w 188"/>
                    <a:gd name="T71" fmla="*/ 293 h 299"/>
                    <a:gd name="T72" fmla="*/ 95 w 188"/>
                    <a:gd name="T73" fmla="*/ 277 h 299"/>
                    <a:gd name="T74" fmla="*/ 112 w 188"/>
                    <a:gd name="T75" fmla="*/ 263 h 299"/>
                    <a:gd name="T76" fmla="*/ 113 w 188"/>
                    <a:gd name="T77" fmla="*/ 250 h 299"/>
                    <a:gd name="T78" fmla="*/ 120 w 188"/>
                    <a:gd name="T79" fmla="*/ 231 h 299"/>
                    <a:gd name="T80" fmla="*/ 119 w 188"/>
                    <a:gd name="T81" fmla="*/ 220 h 299"/>
                    <a:gd name="T82" fmla="*/ 119 w 188"/>
                    <a:gd name="T83" fmla="*/ 203 h 299"/>
                    <a:gd name="T84" fmla="*/ 124 w 188"/>
                    <a:gd name="T85" fmla="*/ 187 h 299"/>
                    <a:gd name="T86" fmla="*/ 136 w 188"/>
                    <a:gd name="T87" fmla="*/ 181 h 299"/>
                    <a:gd name="T88" fmla="*/ 152 w 188"/>
                    <a:gd name="T89" fmla="*/ 182 h 299"/>
                    <a:gd name="T90" fmla="*/ 168 w 188"/>
                    <a:gd name="T91" fmla="*/ 181 h 299"/>
                    <a:gd name="T92" fmla="*/ 182 w 188"/>
                    <a:gd name="T93" fmla="*/ 1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299">
                      <a:moveTo>
                        <a:pt x="188" y="181"/>
                      </a:moveTo>
                      <a:cubicBezTo>
                        <a:pt x="187" y="180"/>
                        <a:pt x="188" y="178"/>
                        <a:pt x="188" y="177"/>
                      </a:cubicBezTo>
                      <a:cubicBezTo>
                        <a:pt x="187" y="172"/>
                        <a:pt x="184" y="171"/>
                        <a:pt x="182" y="168"/>
                      </a:cubicBezTo>
                      <a:cubicBezTo>
                        <a:pt x="181" y="166"/>
                        <a:pt x="178" y="165"/>
                        <a:pt x="177" y="164"/>
                      </a:cubicBezTo>
                      <a:cubicBezTo>
                        <a:pt x="176" y="163"/>
                        <a:pt x="177" y="161"/>
                        <a:pt x="176" y="159"/>
                      </a:cubicBezTo>
                      <a:cubicBezTo>
                        <a:pt x="176" y="157"/>
                        <a:pt x="172" y="151"/>
                        <a:pt x="176" y="150"/>
                      </a:cubicBezTo>
                      <a:cubicBezTo>
                        <a:pt x="175" y="149"/>
                        <a:pt x="175" y="147"/>
                        <a:pt x="174" y="146"/>
                      </a:cubicBezTo>
                      <a:cubicBezTo>
                        <a:pt x="172" y="145"/>
                        <a:pt x="169" y="145"/>
                        <a:pt x="169" y="143"/>
                      </a:cubicBezTo>
                      <a:cubicBezTo>
                        <a:pt x="169" y="140"/>
                        <a:pt x="170" y="141"/>
                        <a:pt x="172" y="141"/>
                      </a:cubicBezTo>
                      <a:cubicBezTo>
                        <a:pt x="174" y="140"/>
                        <a:pt x="174" y="141"/>
                        <a:pt x="175" y="138"/>
                      </a:cubicBezTo>
                      <a:cubicBezTo>
                        <a:pt x="176" y="135"/>
                        <a:pt x="173" y="131"/>
                        <a:pt x="172" y="128"/>
                      </a:cubicBezTo>
                      <a:cubicBezTo>
                        <a:pt x="172" y="126"/>
                        <a:pt x="171" y="125"/>
                        <a:pt x="171" y="123"/>
                      </a:cubicBezTo>
                      <a:cubicBezTo>
                        <a:pt x="171" y="121"/>
                        <a:pt x="171" y="121"/>
                        <a:pt x="173" y="120"/>
                      </a:cubicBezTo>
                      <a:cubicBezTo>
                        <a:pt x="175" y="119"/>
                        <a:pt x="176" y="121"/>
                        <a:pt x="177" y="119"/>
                      </a:cubicBezTo>
                      <a:cubicBezTo>
                        <a:pt x="178" y="117"/>
                        <a:pt x="177" y="114"/>
                        <a:pt x="177" y="113"/>
                      </a:cubicBezTo>
                      <a:cubicBezTo>
                        <a:pt x="177" y="110"/>
                        <a:pt x="177" y="106"/>
                        <a:pt x="177" y="103"/>
                      </a:cubicBezTo>
                      <a:cubicBezTo>
                        <a:pt x="177" y="99"/>
                        <a:pt x="173" y="98"/>
                        <a:pt x="169" y="98"/>
                      </a:cubicBezTo>
                      <a:cubicBezTo>
                        <a:pt x="166" y="98"/>
                        <a:pt x="167" y="98"/>
                        <a:pt x="166" y="100"/>
                      </a:cubicBezTo>
                      <a:cubicBezTo>
                        <a:pt x="163" y="102"/>
                        <a:pt x="164" y="101"/>
                        <a:pt x="161" y="101"/>
                      </a:cubicBezTo>
                      <a:cubicBezTo>
                        <a:pt x="161" y="101"/>
                        <a:pt x="160" y="101"/>
                        <a:pt x="159" y="101"/>
                      </a:cubicBezTo>
                      <a:cubicBezTo>
                        <a:pt x="158" y="101"/>
                        <a:pt x="157" y="103"/>
                        <a:pt x="157" y="103"/>
                      </a:cubicBezTo>
                      <a:cubicBezTo>
                        <a:pt x="155" y="103"/>
                        <a:pt x="154" y="101"/>
                        <a:pt x="152" y="100"/>
                      </a:cubicBezTo>
                      <a:cubicBezTo>
                        <a:pt x="149" y="97"/>
                        <a:pt x="145" y="100"/>
                        <a:pt x="144" y="95"/>
                      </a:cubicBezTo>
                      <a:cubicBezTo>
                        <a:pt x="143" y="91"/>
                        <a:pt x="144" y="87"/>
                        <a:pt x="146" y="84"/>
                      </a:cubicBezTo>
                      <a:cubicBezTo>
                        <a:pt x="146" y="83"/>
                        <a:pt x="148" y="80"/>
                        <a:pt x="148" y="79"/>
                      </a:cubicBezTo>
                      <a:cubicBezTo>
                        <a:pt x="148" y="77"/>
                        <a:pt x="147" y="76"/>
                        <a:pt x="147" y="74"/>
                      </a:cubicBezTo>
                      <a:cubicBezTo>
                        <a:pt x="147" y="72"/>
                        <a:pt x="150" y="71"/>
                        <a:pt x="151" y="70"/>
                      </a:cubicBezTo>
                      <a:cubicBezTo>
                        <a:pt x="152" y="68"/>
                        <a:pt x="152" y="67"/>
                        <a:pt x="153" y="65"/>
                      </a:cubicBezTo>
                      <a:cubicBezTo>
                        <a:pt x="155" y="62"/>
                        <a:pt x="161" y="64"/>
                        <a:pt x="162" y="61"/>
                      </a:cubicBezTo>
                      <a:cubicBezTo>
                        <a:pt x="162" y="59"/>
                        <a:pt x="159" y="57"/>
                        <a:pt x="160" y="55"/>
                      </a:cubicBezTo>
                      <a:cubicBezTo>
                        <a:pt x="161" y="53"/>
                        <a:pt x="162" y="53"/>
                        <a:pt x="163" y="53"/>
                      </a:cubicBezTo>
                      <a:cubicBezTo>
                        <a:pt x="167" y="52"/>
                        <a:pt x="172" y="54"/>
                        <a:pt x="173" y="50"/>
                      </a:cubicBezTo>
                      <a:cubicBezTo>
                        <a:pt x="176" y="50"/>
                        <a:pt x="183" y="49"/>
                        <a:pt x="185" y="47"/>
                      </a:cubicBezTo>
                      <a:cubicBezTo>
                        <a:pt x="180" y="47"/>
                        <a:pt x="185" y="35"/>
                        <a:pt x="184" y="32"/>
                      </a:cubicBezTo>
                      <a:cubicBezTo>
                        <a:pt x="184" y="29"/>
                        <a:pt x="183" y="28"/>
                        <a:pt x="181" y="26"/>
                      </a:cubicBezTo>
                      <a:cubicBezTo>
                        <a:pt x="179" y="24"/>
                        <a:pt x="177" y="25"/>
                        <a:pt x="176" y="24"/>
                      </a:cubicBezTo>
                      <a:cubicBezTo>
                        <a:pt x="175" y="23"/>
                        <a:pt x="175" y="22"/>
                        <a:pt x="174" y="21"/>
                      </a:cubicBezTo>
                      <a:cubicBezTo>
                        <a:pt x="173" y="20"/>
                        <a:pt x="172" y="21"/>
                        <a:pt x="172" y="20"/>
                      </a:cubicBezTo>
                      <a:cubicBezTo>
                        <a:pt x="170" y="18"/>
                        <a:pt x="170" y="19"/>
                        <a:pt x="170" y="16"/>
                      </a:cubicBezTo>
                      <a:cubicBezTo>
                        <a:pt x="170" y="14"/>
                        <a:pt x="171" y="13"/>
                        <a:pt x="170" y="10"/>
                      </a:cubicBezTo>
                      <a:cubicBezTo>
                        <a:pt x="169" y="8"/>
                        <a:pt x="168" y="6"/>
                        <a:pt x="167" y="4"/>
                      </a:cubicBezTo>
                      <a:cubicBezTo>
                        <a:pt x="166" y="2"/>
                        <a:pt x="167" y="1"/>
                        <a:pt x="164" y="1"/>
                      </a:cubicBezTo>
                      <a:cubicBezTo>
                        <a:pt x="162" y="0"/>
                        <a:pt x="160" y="1"/>
                        <a:pt x="158" y="2"/>
                      </a:cubicBezTo>
                      <a:cubicBezTo>
                        <a:pt x="155" y="2"/>
                        <a:pt x="150" y="1"/>
                        <a:pt x="147" y="3"/>
                      </a:cubicBezTo>
                      <a:cubicBezTo>
                        <a:pt x="143" y="6"/>
                        <a:pt x="143" y="10"/>
                        <a:pt x="141" y="13"/>
                      </a:cubicBezTo>
                      <a:cubicBezTo>
                        <a:pt x="138" y="16"/>
                        <a:pt x="133" y="16"/>
                        <a:pt x="131" y="19"/>
                      </a:cubicBezTo>
                      <a:cubicBezTo>
                        <a:pt x="130" y="21"/>
                        <a:pt x="132" y="30"/>
                        <a:pt x="128" y="29"/>
                      </a:cubicBezTo>
                      <a:cubicBezTo>
                        <a:pt x="129" y="25"/>
                        <a:pt x="122" y="26"/>
                        <a:pt x="120" y="27"/>
                      </a:cubicBezTo>
                      <a:cubicBezTo>
                        <a:pt x="117" y="28"/>
                        <a:pt x="115" y="29"/>
                        <a:pt x="111" y="29"/>
                      </a:cubicBezTo>
                      <a:cubicBezTo>
                        <a:pt x="109" y="30"/>
                        <a:pt x="107" y="29"/>
                        <a:pt x="105" y="31"/>
                      </a:cubicBezTo>
                      <a:cubicBezTo>
                        <a:pt x="104" y="32"/>
                        <a:pt x="104" y="35"/>
                        <a:pt x="103" y="36"/>
                      </a:cubicBezTo>
                      <a:cubicBezTo>
                        <a:pt x="101" y="38"/>
                        <a:pt x="96" y="35"/>
                        <a:pt x="93" y="35"/>
                      </a:cubicBezTo>
                      <a:cubicBezTo>
                        <a:pt x="94" y="32"/>
                        <a:pt x="94" y="29"/>
                        <a:pt x="95" y="26"/>
                      </a:cubicBezTo>
                      <a:cubicBezTo>
                        <a:pt x="96" y="22"/>
                        <a:pt x="98" y="21"/>
                        <a:pt x="93" y="19"/>
                      </a:cubicBezTo>
                      <a:cubicBezTo>
                        <a:pt x="88" y="18"/>
                        <a:pt x="82" y="17"/>
                        <a:pt x="76" y="18"/>
                      </a:cubicBezTo>
                      <a:cubicBezTo>
                        <a:pt x="76" y="21"/>
                        <a:pt x="77" y="25"/>
                        <a:pt x="75" y="28"/>
                      </a:cubicBezTo>
                      <a:cubicBezTo>
                        <a:pt x="74" y="29"/>
                        <a:pt x="72" y="30"/>
                        <a:pt x="71" y="32"/>
                      </a:cubicBezTo>
                      <a:cubicBezTo>
                        <a:pt x="71" y="33"/>
                        <a:pt x="70" y="35"/>
                        <a:pt x="69" y="36"/>
                      </a:cubicBezTo>
                      <a:cubicBezTo>
                        <a:pt x="68" y="39"/>
                        <a:pt x="66" y="43"/>
                        <a:pt x="62" y="41"/>
                      </a:cubicBezTo>
                      <a:cubicBezTo>
                        <a:pt x="61" y="42"/>
                        <a:pt x="60" y="43"/>
                        <a:pt x="60" y="44"/>
                      </a:cubicBezTo>
                      <a:cubicBezTo>
                        <a:pt x="59" y="46"/>
                        <a:pt x="59" y="47"/>
                        <a:pt x="59" y="49"/>
                      </a:cubicBezTo>
                      <a:cubicBezTo>
                        <a:pt x="59" y="53"/>
                        <a:pt x="61" y="55"/>
                        <a:pt x="61" y="59"/>
                      </a:cubicBezTo>
                      <a:cubicBezTo>
                        <a:pt x="61" y="62"/>
                        <a:pt x="61" y="65"/>
                        <a:pt x="59" y="68"/>
                      </a:cubicBezTo>
                      <a:cubicBezTo>
                        <a:pt x="59" y="71"/>
                        <a:pt x="59" y="70"/>
                        <a:pt x="57" y="72"/>
                      </a:cubicBezTo>
                      <a:cubicBezTo>
                        <a:pt x="55" y="73"/>
                        <a:pt x="53" y="73"/>
                        <a:pt x="52" y="75"/>
                      </a:cubicBezTo>
                      <a:cubicBezTo>
                        <a:pt x="51" y="76"/>
                        <a:pt x="50" y="78"/>
                        <a:pt x="51" y="80"/>
                      </a:cubicBezTo>
                      <a:cubicBezTo>
                        <a:pt x="52" y="81"/>
                        <a:pt x="55" y="80"/>
                        <a:pt x="54" y="83"/>
                      </a:cubicBezTo>
                      <a:cubicBezTo>
                        <a:pt x="53" y="85"/>
                        <a:pt x="50" y="84"/>
                        <a:pt x="49" y="86"/>
                      </a:cubicBezTo>
                      <a:cubicBezTo>
                        <a:pt x="47" y="87"/>
                        <a:pt x="47" y="89"/>
                        <a:pt x="47" y="91"/>
                      </a:cubicBezTo>
                      <a:cubicBezTo>
                        <a:pt x="46" y="95"/>
                        <a:pt x="43" y="99"/>
                        <a:pt x="40" y="102"/>
                      </a:cubicBezTo>
                      <a:cubicBezTo>
                        <a:pt x="39" y="103"/>
                        <a:pt x="36" y="104"/>
                        <a:pt x="38" y="106"/>
                      </a:cubicBezTo>
                      <a:cubicBezTo>
                        <a:pt x="38" y="107"/>
                        <a:pt x="41" y="107"/>
                        <a:pt x="42" y="108"/>
                      </a:cubicBezTo>
                      <a:cubicBezTo>
                        <a:pt x="45" y="109"/>
                        <a:pt x="46" y="111"/>
                        <a:pt x="46" y="113"/>
                      </a:cubicBezTo>
                      <a:cubicBezTo>
                        <a:pt x="48" y="117"/>
                        <a:pt x="47" y="120"/>
                        <a:pt x="44" y="122"/>
                      </a:cubicBezTo>
                      <a:cubicBezTo>
                        <a:pt x="42" y="124"/>
                        <a:pt x="39" y="128"/>
                        <a:pt x="37" y="130"/>
                      </a:cubicBezTo>
                      <a:cubicBezTo>
                        <a:pt x="34" y="135"/>
                        <a:pt x="40" y="136"/>
                        <a:pt x="39" y="140"/>
                      </a:cubicBezTo>
                      <a:cubicBezTo>
                        <a:pt x="39" y="142"/>
                        <a:pt x="35" y="142"/>
                        <a:pt x="34" y="144"/>
                      </a:cubicBezTo>
                      <a:cubicBezTo>
                        <a:pt x="33" y="145"/>
                        <a:pt x="33" y="147"/>
                        <a:pt x="34" y="149"/>
                      </a:cubicBezTo>
                      <a:cubicBezTo>
                        <a:pt x="35" y="153"/>
                        <a:pt x="41" y="154"/>
                        <a:pt x="41" y="157"/>
                      </a:cubicBezTo>
                      <a:cubicBezTo>
                        <a:pt x="42" y="160"/>
                        <a:pt x="39" y="165"/>
                        <a:pt x="37" y="167"/>
                      </a:cubicBezTo>
                      <a:cubicBezTo>
                        <a:pt x="36" y="168"/>
                        <a:pt x="35" y="169"/>
                        <a:pt x="33" y="171"/>
                      </a:cubicBezTo>
                      <a:cubicBezTo>
                        <a:pt x="32" y="172"/>
                        <a:pt x="32" y="173"/>
                        <a:pt x="31" y="174"/>
                      </a:cubicBezTo>
                      <a:cubicBezTo>
                        <a:pt x="29" y="177"/>
                        <a:pt x="26" y="180"/>
                        <a:pt x="24" y="183"/>
                      </a:cubicBezTo>
                      <a:cubicBezTo>
                        <a:pt x="22" y="184"/>
                        <a:pt x="23" y="185"/>
                        <a:pt x="20" y="185"/>
                      </a:cubicBezTo>
                      <a:cubicBezTo>
                        <a:pt x="16" y="185"/>
                        <a:pt x="11" y="180"/>
                        <a:pt x="9" y="187"/>
                      </a:cubicBezTo>
                      <a:cubicBezTo>
                        <a:pt x="8" y="189"/>
                        <a:pt x="9" y="191"/>
                        <a:pt x="8" y="192"/>
                      </a:cubicBezTo>
                      <a:cubicBezTo>
                        <a:pt x="7" y="194"/>
                        <a:pt x="5" y="193"/>
                        <a:pt x="3" y="194"/>
                      </a:cubicBezTo>
                      <a:cubicBezTo>
                        <a:pt x="0" y="198"/>
                        <a:pt x="7" y="199"/>
                        <a:pt x="9" y="200"/>
                      </a:cubicBezTo>
                      <a:cubicBezTo>
                        <a:pt x="12" y="201"/>
                        <a:pt x="14" y="203"/>
                        <a:pt x="17" y="205"/>
                      </a:cubicBezTo>
                      <a:cubicBezTo>
                        <a:pt x="21" y="207"/>
                        <a:pt x="22" y="209"/>
                        <a:pt x="24" y="212"/>
                      </a:cubicBezTo>
                      <a:cubicBezTo>
                        <a:pt x="26" y="215"/>
                        <a:pt x="27" y="218"/>
                        <a:pt x="30" y="220"/>
                      </a:cubicBezTo>
                      <a:cubicBezTo>
                        <a:pt x="34" y="225"/>
                        <a:pt x="31" y="224"/>
                        <a:pt x="29" y="229"/>
                      </a:cubicBezTo>
                      <a:cubicBezTo>
                        <a:pt x="27" y="234"/>
                        <a:pt x="32" y="235"/>
                        <a:pt x="36" y="235"/>
                      </a:cubicBezTo>
                      <a:cubicBezTo>
                        <a:pt x="36" y="240"/>
                        <a:pt x="36" y="240"/>
                        <a:pt x="39" y="243"/>
                      </a:cubicBezTo>
                      <a:cubicBezTo>
                        <a:pt x="41" y="245"/>
                        <a:pt x="44" y="248"/>
                        <a:pt x="43" y="251"/>
                      </a:cubicBezTo>
                      <a:cubicBezTo>
                        <a:pt x="43" y="254"/>
                        <a:pt x="39" y="254"/>
                        <a:pt x="39" y="257"/>
                      </a:cubicBezTo>
                      <a:cubicBezTo>
                        <a:pt x="40" y="260"/>
                        <a:pt x="44" y="260"/>
                        <a:pt x="44" y="264"/>
                      </a:cubicBezTo>
                      <a:cubicBezTo>
                        <a:pt x="44" y="268"/>
                        <a:pt x="41" y="266"/>
                        <a:pt x="38" y="266"/>
                      </a:cubicBezTo>
                      <a:cubicBezTo>
                        <a:pt x="38" y="269"/>
                        <a:pt x="39" y="272"/>
                        <a:pt x="39" y="274"/>
                      </a:cubicBezTo>
                      <a:cubicBezTo>
                        <a:pt x="39" y="277"/>
                        <a:pt x="34" y="278"/>
                        <a:pt x="33" y="282"/>
                      </a:cubicBezTo>
                      <a:cubicBezTo>
                        <a:pt x="33" y="283"/>
                        <a:pt x="33" y="285"/>
                        <a:pt x="33" y="286"/>
                      </a:cubicBezTo>
                      <a:cubicBezTo>
                        <a:pt x="32" y="288"/>
                        <a:pt x="31" y="288"/>
                        <a:pt x="32" y="290"/>
                      </a:cubicBezTo>
                      <a:cubicBezTo>
                        <a:pt x="33" y="291"/>
                        <a:pt x="35" y="291"/>
                        <a:pt x="36" y="292"/>
                      </a:cubicBezTo>
                      <a:cubicBezTo>
                        <a:pt x="37" y="293"/>
                        <a:pt x="37" y="295"/>
                        <a:pt x="38" y="296"/>
                      </a:cubicBezTo>
                      <a:cubicBezTo>
                        <a:pt x="40" y="299"/>
                        <a:pt x="43" y="294"/>
                        <a:pt x="45" y="294"/>
                      </a:cubicBezTo>
                      <a:cubicBezTo>
                        <a:pt x="48" y="293"/>
                        <a:pt x="52" y="292"/>
                        <a:pt x="55" y="292"/>
                      </a:cubicBezTo>
                      <a:cubicBezTo>
                        <a:pt x="59" y="292"/>
                        <a:pt x="64" y="294"/>
                        <a:pt x="69" y="296"/>
                      </a:cubicBezTo>
                      <a:cubicBezTo>
                        <a:pt x="69" y="295"/>
                        <a:pt x="70" y="294"/>
                        <a:pt x="71" y="293"/>
                      </a:cubicBezTo>
                      <a:cubicBezTo>
                        <a:pt x="73" y="292"/>
                        <a:pt x="76" y="291"/>
                        <a:pt x="77" y="290"/>
                      </a:cubicBezTo>
                      <a:cubicBezTo>
                        <a:pt x="80" y="291"/>
                        <a:pt x="84" y="284"/>
                        <a:pt x="86" y="283"/>
                      </a:cubicBezTo>
                      <a:cubicBezTo>
                        <a:pt x="89" y="280"/>
                        <a:pt x="92" y="279"/>
                        <a:pt x="95" y="277"/>
                      </a:cubicBezTo>
                      <a:cubicBezTo>
                        <a:pt x="97" y="276"/>
                        <a:pt x="99" y="274"/>
                        <a:pt x="101" y="274"/>
                      </a:cubicBezTo>
                      <a:cubicBezTo>
                        <a:pt x="104" y="273"/>
                        <a:pt x="105" y="274"/>
                        <a:pt x="107" y="271"/>
                      </a:cubicBezTo>
                      <a:cubicBezTo>
                        <a:pt x="109" y="268"/>
                        <a:pt x="113" y="266"/>
                        <a:pt x="112" y="263"/>
                      </a:cubicBezTo>
                      <a:cubicBezTo>
                        <a:pt x="111" y="261"/>
                        <a:pt x="108" y="259"/>
                        <a:pt x="108" y="258"/>
                      </a:cubicBezTo>
                      <a:cubicBezTo>
                        <a:pt x="108" y="255"/>
                        <a:pt x="109" y="256"/>
                        <a:pt x="111" y="254"/>
                      </a:cubicBezTo>
                      <a:cubicBezTo>
                        <a:pt x="113" y="253"/>
                        <a:pt x="114" y="253"/>
                        <a:pt x="113" y="250"/>
                      </a:cubicBezTo>
                      <a:cubicBezTo>
                        <a:pt x="113" y="248"/>
                        <a:pt x="112" y="248"/>
                        <a:pt x="111" y="245"/>
                      </a:cubicBezTo>
                      <a:cubicBezTo>
                        <a:pt x="110" y="242"/>
                        <a:pt x="111" y="238"/>
                        <a:pt x="113" y="237"/>
                      </a:cubicBezTo>
                      <a:cubicBezTo>
                        <a:pt x="116" y="235"/>
                        <a:pt x="119" y="235"/>
                        <a:pt x="120" y="231"/>
                      </a:cubicBezTo>
                      <a:cubicBezTo>
                        <a:pt x="120" y="230"/>
                        <a:pt x="120" y="228"/>
                        <a:pt x="120" y="227"/>
                      </a:cubicBezTo>
                      <a:cubicBezTo>
                        <a:pt x="120" y="226"/>
                        <a:pt x="121" y="225"/>
                        <a:pt x="121" y="223"/>
                      </a:cubicBezTo>
                      <a:cubicBezTo>
                        <a:pt x="121" y="222"/>
                        <a:pt x="119" y="221"/>
                        <a:pt x="119" y="220"/>
                      </a:cubicBezTo>
                      <a:cubicBezTo>
                        <a:pt x="118" y="218"/>
                        <a:pt x="118" y="217"/>
                        <a:pt x="118" y="215"/>
                      </a:cubicBezTo>
                      <a:cubicBezTo>
                        <a:pt x="118" y="211"/>
                        <a:pt x="120" y="211"/>
                        <a:pt x="122" y="208"/>
                      </a:cubicBezTo>
                      <a:cubicBezTo>
                        <a:pt x="125" y="205"/>
                        <a:pt x="120" y="205"/>
                        <a:pt x="119" y="203"/>
                      </a:cubicBezTo>
                      <a:cubicBezTo>
                        <a:pt x="118" y="203"/>
                        <a:pt x="118" y="200"/>
                        <a:pt x="118" y="199"/>
                      </a:cubicBezTo>
                      <a:cubicBezTo>
                        <a:pt x="118" y="197"/>
                        <a:pt x="119" y="197"/>
                        <a:pt x="120" y="195"/>
                      </a:cubicBezTo>
                      <a:cubicBezTo>
                        <a:pt x="122" y="193"/>
                        <a:pt x="121" y="187"/>
                        <a:pt x="124" y="187"/>
                      </a:cubicBezTo>
                      <a:cubicBezTo>
                        <a:pt x="127" y="186"/>
                        <a:pt x="129" y="191"/>
                        <a:pt x="132" y="188"/>
                      </a:cubicBezTo>
                      <a:cubicBezTo>
                        <a:pt x="133" y="187"/>
                        <a:pt x="133" y="186"/>
                        <a:pt x="133" y="184"/>
                      </a:cubicBezTo>
                      <a:cubicBezTo>
                        <a:pt x="134" y="182"/>
                        <a:pt x="134" y="182"/>
                        <a:pt x="136" y="181"/>
                      </a:cubicBezTo>
                      <a:cubicBezTo>
                        <a:pt x="139" y="179"/>
                        <a:pt x="139" y="175"/>
                        <a:pt x="142" y="174"/>
                      </a:cubicBezTo>
                      <a:cubicBezTo>
                        <a:pt x="144" y="173"/>
                        <a:pt x="148" y="174"/>
                        <a:pt x="150" y="175"/>
                      </a:cubicBezTo>
                      <a:cubicBezTo>
                        <a:pt x="154" y="177"/>
                        <a:pt x="150" y="180"/>
                        <a:pt x="152" y="182"/>
                      </a:cubicBezTo>
                      <a:cubicBezTo>
                        <a:pt x="152" y="183"/>
                        <a:pt x="155" y="184"/>
                        <a:pt x="156" y="184"/>
                      </a:cubicBezTo>
                      <a:cubicBezTo>
                        <a:pt x="158" y="184"/>
                        <a:pt x="157" y="182"/>
                        <a:pt x="158" y="181"/>
                      </a:cubicBezTo>
                      <a:cubicBezTo>
                        <a:pt x="160" y="179"/>
                        <a:pt x="165" y="180"/>
                        <a:pt x="168" y="181"/>
                      </a:cubicBezTo>
                      <a:cubicBezTo>
                        <a:pt x="169" y="181"/>
                        <a:pt x="170" y="182"/>
                        <a:pt x="172" y="183"/>
                      </a:cubicBezTo>
                      <a:cubicBezTo>
                        <a:pt x="173" y="184"/>
                        <a:pt x="173" y="185"/>
                        <a:pt x="174" y="186"/>
                      </a:cubicBezTo>
                      <a:cubicBezTo>
                        <a:pt x="176" y="188"/>
                        <a:pt x="179" y="188"/>
                        <a:pt x="182" y="187"/>
                      </a:cubicBezTo>
                      <a:cubicBezTo>
                        <a:pt x="184" y="185"/>
                        <a:pt x="186" y="183"/>
                        <a:pt x="188" y="182"/>
                      </a:cubicBezTo>
                      <a:cubicBezTo>
                        <a:pt x="188" y="181"/>
                        <a:pt x="188" y="181"/>
                        <a:pt x="188" y="181"/>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5" name="Freeform 26">
                  <a:extLst>
                    <a:ext uri="{FF2B5EF4-FFF2-40B4-BE49-F238E27FC236}">
                      <a16:creationId xmlns:a16="http://schemas.microsoft.com/office/drawing/2014/main" id="{FB6624C0-38E1-4338-A3F2-27715C849455}"/>
                    </a:ext>
                  </a:extLst>
                </p:cNvPr>
                <p:cNvSpPr>
                  <a:spLocks/>
                </p:cNvSpPr>
                <p:nvPr/>
              </p:nvSpPr>
              <p:spPr bwMode="auto">
                <a:xfrm>
                  <a:off x="4397375" y="7415213"/>
                  <a:ext cx="487363" cy="427038"/>
                </a:xfrm>
                <a:custGeom>
                  <a:avLst/>
                  <a:gdLst>
                    <a:gd name="T0" fmla="*/ 128 w 130"/>
                    <a:gd name="T1" fmla="*/ 36 h 114"/>
                    <a:gd name="T2" fmla="*/ 130 w 130"/>
                    <a:gd name="T3" fmla="*/ 33 h 114"/>
                    <a:gd name="T4" fmla="*/ 123 w 130"/>
                    <a:gd name="T5" fmla="*/ 17 h 114"/>
                    <a:gd name="T6" fmla="*/ 116 w 130"/>
                    <a:gd name="T7" fmla="*/ 4 h 114"/>
                    <a:gd name="T8" fmla="*/ 112 w 130"/>
                    <a:gd name="T9" fmla="*/ 0 h 114"/>
                    <a:gd name="T10" fmla="*/ 85 w 130"/>
                    <a:gd name="T11" fmla="*/ 9 h 114"/>
                    <a:gd name="T12" fmla="*/ 83 w 130"/>
                    <a:gd name="T13" fmla="*/ 24 h 114"/>
                    <a:gd name="T14" fmla="*/ 71 w 130"/>
                    <a:gd name="T15" fmla="*/ 35 h 114"/>
                    <a:gd name="T16" fmla="*/ 49 w 130"/>
                    <a:gd name="T17" fmla="*/ 34 h 114"/>
                    <a:gd name="T18" fmla="*/ 30 w 130"/>
                    <a:gd name="T19" fmla="*/ 23 h 114"/>
                    <a:gd name="T20" fmla="*/ 32 w 130"/>
                    <a:gd name="T21" fmla="*/ 12 h 114"/>
                    <a:gd name="T22" fmla="*/ 36 w 130"/>
                    <a:gd name="T23" fmla="*/ 2 h 114"/>
                    <a:gd name="T24" fmla="*/ 27 w 130"/>
                    <a:gd name="T25" fmla="*/ 2 h 114"/>
                    <a:gd name="T26" fmla="*/ 22 w 130"/>
                    <a:gd name="T27" fmla="*/ 4 h 114"/>
                    <a:gd name="T28" fmla="*/ 15 w 130"/>
                    <a:gd name="T29" fmla="*/ 10 h 114"/>
                    <a:gd name="T30" fmla="*/ 11 w 130"/>
                    <a:gd name="T31" fmla="*/ 20 h 114"/>
                    <a:gd name="T32" fmla="*/ 8 w 130"/>
                    <a:gd name="T33" fmla="*/ 38 h 114"/>
                    <a:gd name="T34" fmla="*/ 4 w 130"/>
                    <a:gd name="T35" fmla="*/ 46 h 114"/>
                    <a:gd name="T36" fmla="*/ 2 w 130"/>
                    <a:gd name="T37" fmla="*/ 56 h 114"/>
                    <a:gd name="T38" fmla="*/ 4 w 130"/>
                    <a:gd name="T39" fmla="*/ 72 h 114"/>
                    <a:gd name="T40" fmla="*/ 3 w 130"/>
                    <a:gd name="T41" fmla="*/ 83 h 114"/>
                    <a:gd name="T42" fmla="*/ 0 w 130"/>
                    <a:gd name="T43" fmla="*/ 91 h 114"/>
                    <a:gd name="T44" fmla="*/ 4 w 130"/>
                    <a:gd name="T45" fmla="*/ 99 h 114"/>
                    <a:gd name="T46" fmla="*/ 2 w 130"/>
                    <a:gd name="T47" fmla="*/ 104 h 114"/>
                    <a:gd name="T48" fmla="*/ 3 w 130"/>
                    <a:gd name="T49" fmla="*/ 111 h 114"/>
                    <a:gd name="T50" fmla="*/ 14 w 130"/>
                    <a:gd name="T51" fmla="*/ 101 h 114"/>
                    <a:gd name="T52" fmla="*/ 25 w 130"/>
                    <a:gd name="T53" fmla="*/ 114 h 114"/>
                    <a:gd name="T54" fmla="*/ 38 w 130"/>
                    <a:gd name="T55" fmla="*/ 103 h 114"/>
                    <a:gd name="T56" fmla="*/ 43 w 130"/>
                    <a:gd name="T57" fmla="*/ 94 h 114"/>
                    <a:gd name="T58" fmla="*/ 57 w 130"/>
                    <a:gd name="T59" fmla="*/ 87 h 114"/>
                    <a:gd name="T60" fmla="*/ 70 w 130"/>
                    <a:gd name="T61" fmla="*/ 90 h 114"/>
                    <a:gd name="T62" fmla="*/ 85 w 130"/>
                    <a:gd name="T63" fmla="*/ 91 h 114"/>
                    <a:gd name="T64" fmla="*/ 100 w 130"/>
                    <a:gd name="T65" fmla="*/ 96 h 114"/>
                    <a:gd name="T66" fmla="*/ 108 w 130"/>
                    <a:gd name="T67" fmla="*/ 94 h 114"/>
                    <a:gd name="T68" fmla="*/ 117 w 130"/>
                    <a:gd name="T69" fmla="*/ 78 h 114"/>
                    <a:gd name="T70" fmla="*/ 119 w 130"/>
                    <a:gd name="T71" fmla="*/ 72 h 114"/>
                    <a:gd name="T72" fmla="*/ 125 w 130"/>
                    <a:gd name="T73" fmla="*/ 64 h 114"/>
                    <a:gd name="T74" fmla="*/ 129 w 130"/>
                    <a:gd name="T75" fmla="*/ 5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4">
                      <a:moveTo>
                        <a:pt x="127" y="41"/>
                      </a:moveTo>
                      <a:cubicBezTo>
                        <a:pt x="127" y="39"/>
                        <a:pt x="127" y="38"/>
                        <a:pt x="128" y="36"/>
                      </a:cubicBezTo>
                      <a:cubicBezTo>
                        <a:pt x="128" y="35"/>
                        <a:pt x="129" y="34"/>
                        <a:pt x="130" y="33"/>
                      </a:cubicBezTo>
                      <a:cubicBezTo>
                        <a:pt x="130" y="33"/>
                        <a:pt x="130" y="33"/>
                        <a:pt x="130" y="33"/>
                      </a:cubicBezTo>
                      <a:cubicBezTo>
                        <a:pt x="126" y="32"/>
                        <a:pt x="127" y="27"/>
                        <a:pt x="126" y="25"/>
                      </a:cubicBezTo>
                      <a:cubicBezTo>
                        <a:pt x="125" y="22"/>
                        <a:pt x="124" y="20"/>
                        <a:pt x="123" y="17"/>
                      </a:cubicBezTo>
                      <a:cubicBezTo>
                        <a:pt x="123" y="14"/>
                        <a:pt x="124" y="11"/>
                        <a:pt x="123" y="8"/>
                      </a:cubicBezTo>
                      <a:cubicBezTo>
                        <a:pt x="122" y="4"/>
                        <a:pt x="120" y="6"/>
                        <a:pt x="116" y="4"/>
                      </a:cubicBezTo>
                      <a:cubicBezTo>
                        <a:pt x="115" y="4"/>
                        <a:pt x="114" y="2"/>
                        <a:pt x="113" y="0"/>
                      </a:cubicBezTo>
                      <a:cubicBezTo>
                        <a:pt x="113" y="0"/>
                        <a:pt x="112" y="0"/>
                        <a:pt x="112" y="0"/>
                      </a:cubicBezTo>
                      <a:cubicBezTo>
                        <a:pt x="105" y="2"/>
                        <a:pt x="104" y="2"/>
                        <a:pt x="98" y="3"/>
                      </a:cubicBezTo>
                      <a:cubicBezTo>
                        <a:pt x="93" y="4"/>
                        <a:pt x="88" y="6"/>
                        <a:pt x="85" y="9"/>
                      </a:cubicBezTo>
                      <a:cubicBezTo>
                        <a:pt x="82" y="12"/>
                        <a:pt x="84" y="14"/>
                        <a:pt x="84" y="17"/>
                      </a:cubicBezTo>
                      <a:cubicBezTo>
                        <a:pt x="84" y="19"/>
                        <a:pt x="83" y="19"/>
                        <a:pt x="83" y="24"/>
                      </a:cubicBezTo>
                      <a:cubicBezTo>
                        <a:pt x="82" y="28"/>
                        <a:pt x="79" y="29"/>
                        <a:pt x="76" y="31"/>
                      </a:cubicBezTo>
                      <a:cubicBezTo>
                        <a:pt x="74" y="33"/>
                        <a:pt x="74" y="35"/>
                        <a:pt x="71" y="35"/>
                      </a:cubicBezTo>
                      <a:cubicBezTo>
                        <a:pt x="67" y="36"/>
                        <a:pt x="64" y="35"/>
                        <a:pt x="59" y="35"/>
                      </a:cubicBezTo>
                      <a:cubicBezTo>
                        <a:pt x="55" y="35"/>
                        <a:pt x="54" y="35"/>
                        <a:pt x="49" y="34"/>
                      </a:cubicBezTo>
                      <a:cubicBezTo>
                        <a:pt x="44" y="33"/>
                        <a:pt x="41" y="32"/>
                        <a:pt x="39" y="30"/>
                      </a:cubicBezTo>
                      <a:cubicBezTo>
                        <a:pt x="36" y="28"/>
                        <a:pt x="34" y="27"/>
                        <a:pt x="30" y="23"/>
                      </a:cubicBezTo>
                      <a:cubicBezTo>
                        <a:pt x="28" y="21"/>
                        <a:pt x="28" y="20"/>
                        <a:pt x="28" y="17"/>
                      </a:cubicBezTo>
                      <a:cubicBezTo>
                        <a:pt x="28" y="14"/>
                        <a:pt x="30" y="13"/>
                        <a:pt x="32" y="12"/>
                      </a:cubicBezTo>
                      <a:cubicBezTo>
                        <a:pt x="34" y="10"/>
                        <a:pt x="32" y="9"/>
                        <a:pt x="33" y="7"/>
                      </a:cubicBezTo>
                      <a:cubicBezTo>
                        <a:pt x="34" y="5"/>
                        <a:pt x="35" y="4"/>
                        <a:pt x="36" y="2"/>
                      </a:cubicBezTo>
                      <a:cubicBezTo>
                        <a:pt x="34" y="1"/>
                        <a:pt x="31" y="1"/>
                        <a:pt x="30" y="1"/>
                      </a:cubicBezTo>
                      <a:cubicBezTo>
                        <a:pt x="29" y="1"/>
                        <a:pt x="28" y="1"/>
                        <a:pt x="27" y="2"/>
                      </a:cubicBezTo>
                      <a:cubicBezTo>
                        <a:pt x="26" y="3"/>
                        <a:pt x="27" y="4"/>
                        <a:pt x="25" y="4"/>
                      </a:cubicBezTo>
                      <a:cubicBezTo>
                        <a:pt x="24" y="4"/>
                        <a:pt x="23" y="3"/>
                        <a:pt x="22" y="4"/>
                      </a:cubicBezTo>
                      <a:cubicBezTo>
                        <a:pt x="21" y="4"/>
                        <a:pt x="20" y="5"/>
                        <a:pt x="19" y="6"/>
                      </a:cubicBezTo>
                      <a:cubicBezTo>
                        <a:pt x="17" y="7"/>
                        <a:pt x="16" y="8"/>
                        <a:pt x="15" y="10"/>
                      </a:cubicBezTo>
                      <a:cubicBezTo>
                        <a:pt x="14" y="12"/>
                        <a:pt x="13" y="13"/>
                        <a:pt x="13" y="15"/>
                      </a:cubicBezTo>
                      <a:cubicBezTo>
                        <a:pt x="13" y="17"/>
                        <a:pt x="12" y="18"/>
                        <a:pt x="11" y="20"/>
                      </a:cubicBezTo>
                      <a:cubicBezTo>
                        <a:pt x="11" y="24"/>
                        <a:pt x="9" y="28"/>
                        <a:pt x="10" y="32"/>
                      </a:cubicBezTo>
                      <a:cubicBezTo>
                        <a:pt x="10" y="34"/>
                        <a:pt x="10" y="36"/>
                        <a:pt x="8" y="38"/>
                      </a:cubicBezTo>
                      <a:cubicBezTo>
                        <a:pt x="7" y="39"/>
                        <a:pt x="4" y="39"/>
                        <a:pt x="3" y="40"/>
                      </a:cubicBezTo>
                      <a:cubicBezTo>
                        <a:pt x="2" y="42"/>
                        <a:pt x="3" y="45"/>
                        <a:pt x="4" y="46"/>
                      </a:cubicBezTo>
                      <a:cubicBezTo>
                        <a:pt x="5" y="48"/>
                        <a:pt x="6" y="50"/>
                        <a:pt x="6" y="52"/>
                      </a:cubicBezTo>
                      <a:cubicBezTo>
                        <a:pt x="6" y="54"/>
                        <a:pt x="4" y="55"/>
                        <a:pt x="2" y="56"/>
                      </a:cubicBezTo>
                      <a:cubicBezTo>
                        <a:pt x="1" y="58"/>
                        <a:pt x="1" y="59"/>
                        <a:pt x="1" y="61"/>
                      </a:cubicBezTo>
                      <a:cubicBezTo>
                        <a:pt x="2" y="65"/>
                        <a:pt x="4" y="68"/>
                        <a:pt x="4" y="72"/>
                      </a:cubicBezTo>
                      <a:cubicBezTo>
                        <a:pt x="4" y="75"/>
                        <a:pt x="2" y="75"/>
                        <a:pt x="2" y="77"/>
                      </a:cubicBezTo>
                      <a:cubicBezTo>
                        <a:pt x="2" y="79"/>
                        <a:pt x="3" y="81"/>
                        <a:pt x="3" y="83"/>
                      </a:cubicBezTo>
                      <a:cubicBezTo>
                        <a:pt x="3" y="85"/>
                        <a:pt x="3" y="87"/>
                        <a:pt x="2" y="88"/>
                      </a:cubicBezTo>
                      <a:cubicBezTo>
                        <a:pt x="1" y="89"/>
                        <a:pt x="0" y="89"/>
                        <a:pt x="0" y="91"/>
                      </a:cubicBezTo>
                      <a:cubicBezTo>
                        <a:pt x="0" y="91"/>
                        <a:pt x="1" y="92"/>
                        <a:pt x="1" y="93"/>
                      </a:cubicBezTo>
                      <a:cubicBezTo>
                        <a:pt x="3" y="95"/>
                        <a:pt x="5" y="97"/>
                        <a:pt x="4" y="99"/>
                      </a:cubicBezTo>
                      <a:cubicBezTo>
                        <a:pt x="4" y="100"/>
                        <a:pt x="3" y="100"/>
                        <a:pt x="2" y="101"/>
                      </a:cubicBezTo>
                      <a:cubicBezTo>
                        <a:pt x="2" y="102"/>
                        <a:pt x="2" y="103"/>
                        <a:pt x="2" y="104"/>
                      </a:cubicBezTo>
                      <a:cubicBezTo>
                        <a:pt x="1" y="106"/>
                        <a:pt x="0" y="107"/>
                        <a:pt x="2" y="109"/>
                      </a:cubicBezTo>
                      <a:cubicBezTo>
                        <a:pt x="2" y="110"/>
                        <a:pt x="3" y="110"/>
                        <a:pt x="3" y="111"/>
                      </a:cubicBezTo>
                      <a:cubicBezTo>
                        <a:pt x="4" y="109"/>
                        <a:pt x="6" y="110"/>
                        <a:pt x="7" y="109"/>
                      </a:cubicBezTo>
                      <a:cubicBezTo>
                        <a:pt x="10" y="106"/>
                        <a:pt x="9" y="102"/>
                        <a:pt x="14" y="101"/>
                      </a:cubicBezTo>
                      <a:cubicBezTo>
                        <a:pt x="17" y="101"/>
                        <a:pt x="21" y="102"/>
                        <a:pt x="23" y="104"/>
                      </a:cubicBezTo>
                      <a:cubicBezTo>
                        <a:pt x="25" y="106"/>
                        <a:pt x="27" y="111"/>
                        <a:pt x="25" y="114"/>
                      </a:cubicBezTo>
                      <a:cubicBezTo>
                        <a:pt x="30" y="114"/>
                        <a:pt x="31" y="110"/>
                        <a:pt x="34" y="106"/>
                      </a:cubicBezTo>
                      <a:cubicBezTo>
                        <a:pt x="35" y="105"/>
                        <a:pt x="37" y="105"/>
                        <a:pt x="38" y="103"/>
                      </a:cubicBezTo>
                      <a:cubicBezTo>
                        <a:pt x="38" y="101"/>
                        <a:pt x="38" y="99"/>
                        <a:pt x="39" y="97"/>
                      </a:cubicBezTo>
                      <a:cubicBezTo>
                        <a:pt x="40" y="95"/>
                        <a:pt x="42" y="95"/>
                        <a:pt x="43" y="94"/>
                      </a:cubicBezTo>
                      <a:cubicBezTo>
                        <a:pt x="46" y="92"/>
                        <a:pt x="46" y="90"/>
                        <a:pt x="48" y="88"/>
                      </a:cubicBezTo>
                      <a:cubicBezTo>
                        <a:pt x="52" y="85"/>
                        <a:pt x="54" y="87"/>
                        <a:pt x="57" y="87"/>
                      </a:cubicBezTo>
                      <a:cubicBezTo>
                        <a:pt x="61" y="88"/>
                        <a:pt x="63" y="85"/>
                        <a:pt x="66" y="84"/>
                      </a:cubicBezTo>
                      <a:cubicBezTo>
                        <a:pt x="72" y="83"/>
                        <a:pt x="70" y="86"/>
                        <a:pt x="70" y="90"/>
                      </a:cubicBezTo>
                      <a:cubicBezTo>
                        <a:pt x="74" y="90"/>
                        <a:pt x="78" y="85"/>
                        <a:pt x="80" y="86"/>
                      </a:cubicBezTo>
                      <a:cubicBezTo>
                        <a:pt x="82" y="87"/>
                        <a:pt x="83" y="90"/>
                        <a:pt x="85" y="91"/>
                      </a:cubicBezTo>
                      <a:cubicBezTo>
                        <a:pt x="87" y="92"/>
                        <a:pt x="89" y="90"/>
                        <a:pt x="91" y="90"/>
                      </a:cubicBezTo>
                      <a:cubicBezTo>
                        <a:pt x="97" y="89"/>
                        <a:pt x="95" y="94"/>
                        <a:pt x="100" y="96"/>
                      </a:cubicBezTo>
                      <a:cubicBezTo>
                        <a:pt x="102" y="96"/>
                        <a:pt x="104" y="96"/>
                        <a:pt x="106" y="96"/>
                      </a:cubicBezTo>
                      <a:cubicBezTo>
                        <a:pt x="106" y="95"/>
                        <a:pt x="107" y="94"/>
                        <a:pt x="108" y="94"/>
                      </a:cubicBezTo>
                      <a:cubicBezTo>
                        <a:pt x="111" y="91"/>
                        <a:pt x="114" y="87"/>
                        <a:pt x="115" y="83"/>
                      </a:cubicBezTo>
                      <a:cubicBezTo>
                        <a:pt x="115" y="81"/>
                        <a:pt x="115" y="79"/>
                        <a:pt x="117" y="78"/>
                      </a:cubicBezTo>
                      <a:cubicBezTo>
                        <a:pt x="118" y="76"/>
                        <a:pt x="121" y="77"/>
                        <a:pt x="122" y="75"/>
                      </a:cubicBezTo>
                      <a:cubicBezTo>
                        <a:pt x="123" y="72"/>
                        <a:pt x="120" y="73"/>
                        <a:pt x="119" y="72"/>
                      </a:cubicBezTo>
                      <a:cubicBezTo>
                        <a:pt x="118" y="70"/>
                        <a:pt x="119" y="68"/>
                        <a:pt x="120" y="67"/>
                      </a:cubicBezTo>
                      <a:cubicBezTo>
                        <a:pt x="121" y="65"/>
                        <a:pt x="123" y="65"/>
                        <a:pt x="125" y="64"/>
                      </a:cubicBezTo>
                      <a:cubicBezTo>
                        <a:pt x="127" y="62"/>
                        <a:pt x="127" y="63"/>
                        <a:pt x="127" y="60"/>
                      </a:cubicBezTo>
                      <a:cubicBezTo>
                        <a:pt x="129" y="57"/>
                        <a:pt x="129" y="54"/>
                        <a:pt x="129" y="51"/>
                      </a:cubicBezTo>
                      <a:cubicBezTo>
                        <a:pt x="129" y="47"/>
                        <a:pt x="127" y="45"/>
                        <a:pt x="127" y="4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6" name="Freeform 27">
                  <a:extLst>
                    <a:ext uri="{FF2B5EF4-FFF2-40B4-BE49-F238E27FC236}">
                      <a16:creationId xmlns:a16="http://schemas.microsoft.com/office/drawing/2014/main" id="{D909470C-8390-4D66-A330-A9C4C426D4A5}"/>
                    </a:ext>
                  </a:extLst>
                </p:cNvPr>
                <p:cNvSpPr>
                  <a:spLocks/>
                </p:cNvSpPr>
                <p:nvPr/>
              </p:nvSpPr>
              <p:spPr bwMode="auto">
                <a:xfrm>
                  <a:off x="4138613" y="7070726"/>
                  <a:ext cx="554038" cy="903288"/>
                </a:xfrm>
                <a:custGeom>
                  <a:avLst/>
                  <a:gdLst>
                    <a:gd name="T0" fmla="*/ 71 w 148"/>
                    <a:gd name="T1" fmla="*/ 196 h 241"/>
                    <a:gd name="T2" fmla="*/ 73 w 148"/>
                    <a:gd name="T3" fmla="*/ 191 h 241"/>
                    <a:gd name="T4" fmla="*/ 69 w 148"/>
                    <a:gd name="T5" fmla="*/ 183 h 241"/>
                    <a:gd name="T6" fmla="*/ 72 w 148"/>
                    <a:gd name="T7" fmla="*/ 175 h 241"/>
                    <a:gd name="T8" fmla="*/ 73 w 148"/>
                    <a:gd name="T9" fmla="*/ 164 h 241"/>
                    <a:gd name="T10" fmla="*/ 71 w 148"/>
                    <a:gd name="T11" fmla="*/ 148 h 241"/>
                    <a:gd name="T12" fmla="*/ 73 w 148"/>
                    <a:gd name="T13" fmla="*/ 138 h 241"/>
                    <a:gd name="T14" fmla="*/ 77 w 148"/>
                    <a:gd name="T15" fmla="*/ 130 h 241"/>
                    <a:gd name="T16" fmla="*/ 80 w 148"/>
                    <a:gd name="T17" fmla="*/ 112 h 241"/>
                    <a:gd name="T18" fmla="*/ 84 w 148"/>
                    <a:gd name="T19" fmla="*/ 102 h 241"/>
                    <a:gd name="T20" fmla="*/ 91 w 148"/>
                    <a:gd name="T21" fmla="*/ 96 h 241"/>
                    <a:gd name="T22" fmla="*/ 96 w 148"/>
                    <a:gd name="T23" fmla="*/ 94 h 241"/>
                    <a:gd name="T24" fmla="*/ 105 w 148"/>
                    <a:gd name="T25" fmla="*/ 94 h 241"/>
                    <a:gd name="T26" fmla="*/ 105 w 148"/>
                    <a:gd name="T27" fmla="*/ 82 h 241"/>
                    <a:gd name="T28" fmla="*/ 106 w 148"/>
                    <a:gd name="T29" fmla="*/ 69 h 241"/>
                    <a:gd name="T30" fmla="*/ 98 w 148"/>
                    <a:gd name="T31" fmla="*/ 77 h 241"/>
                    <a:gd name="T32" fmla="*/ 91 w 148"/>
                    <a:gd name="T33" fmla="*/ 75 h 241"/>
                    <a:gd name="T34" fmla="*/ 84 w 148"/>
                    <a:gd name="T35" fmla="*/ 74 h 241"/>
                    <a:gd name="T36" fmla="*/ 85 w 148"/>
                    <a:gd name="T37" fmla="*/ 66 h 241"/>
                    <a:gd name="T38" fmla="*/ 84 w 148"/>
                    <a:gd name="T39" fmla="*/ 60 h 241"/>
                    <a:gd name="T40" fmla="*/ 89 w 148"/>
                    <a:gd name="T41" fmla="*/ 51 h 241"/>
                    <a:gd name="T42" fmla="*/ 98 w 148"/>
                    <a:gd name="T43" fmla="*/ 58 h 241"/>
                    <a:gd name="T44" fmla="*/ 107 w 148"/>
                    <a:gd name="T45" fmla="*/ 53 h 241"/>
                    <a:gd name="T46" fmla="*/ 113 w 148"/>
                    <a:gd name="T47" fmla="*/ 42 h 241"/>
                    <a:gd name="T48" fmla="*/ 127 w 148"/>
                    <a:gd name="T49" fmla="*/ 39 h 241"/>
                    <a:gd name="T50" fmla="*/ 130 w 148"/>
                    <a:gd name="T51" fmla="*/ 27 h 241"/>
                    <a:gd name="T52" fmla="*/ 135 w 148"/>
                    <a:gd name="T53" fmla="*/ 15 h 241"/>
                    <a:gd name="T54" fmla="*/ 144 w 148"/>
                    <a:gd name="T55" fmla="*/ 10 h 241"/>
                    <a:gd name="T56" fmla="*/ 139 w 148"/>
                    <a:gd name="T57" fmla="*/ 1 h 241"/>
                    <a:gd name="T58" fmla="*/ 119 w 148"/>
                    <a:gd name="T59" fmla="*/ 5 h 241"/>
                    <a:gd name="T60" fmla="*/ 92 w 148"/>
                    <a:gd name="T61" fmla="*/ 21 h 241"/>
                    <a:gd name="T62" fmla="*/ 75 w 148"/>
                    <a:gd name="T63" fmla="*/ 24 h 241"/>
                    <a:gd name="T64" fmla="*/ 63 w 148"/>
                    <a:gd name="T65" fmla="*/ 40 h 241"/>
                    <a:gd name="T66" fmla="*/ 59 w 148"/>
                    <a:gd name="T67" fmla="*/ 48 h 241"/>
                    <a:gd name="T68" fmla="*/ 56 w 148"/>
                    <a:gd name="T69" fmla="*/ 61 h 241"/>
                    <a:gd name="T70" fmla="*/ 62 w 148"/>
                    <a:gd name="T71" fmla="*/ 66 h 241"/>
                    <a:gd name="T72" fmla="*/ 65 w 148"/>
                    <a:gd name="T73" fmla="*/ 86 h 241"/>
                    <a:gd name="T74" fmla="*/ 65 w 148"/>
                    <a:gd name="T75" fmla="*/ 97 h 241"/>
                    <a:gd name="T76" fmla="*/ 65 w 148"/>
                    <a:gd name="T77" fmla="*/ 117 h 241"/>
                    <a:gd name="T78" fmla="*/ 24 w 148"/>
                    <a:gd name="T79" fmla="*/ 179 h 241"/>
                    <a:gd name="T80" fmla="*/ 4 w 148"/>
                    <a:gd name="T81" fmla="*/ 197 h 241"/>
                    <a:gd name="T82" fmla="*/ 3 w 148"/>
                    <a:gd name="T83" fmla="*/ 207 h 241"/>
                    <a:gd name="T84" fmla="*/ 13 w 148"/>
                    <a:gd name="T85" fmla="*/ 224 h 241"/>
                    <a:gd name="T86" fmla="*/ 26 w 148"/>
                    <a:gd name="T87" fmla="*/ 229 h 241"/>
                    <a:gd name="T88" fmla="*/ 42 w 148"/>
                    <a:gd name="T89" fmla="*/ 228 h 241"/>
                    <a:gd name="T90" fmla="*/ 49 w 148"/>
                    <a:gd name="T91" fmla="*/ 234 h 241"/>
                    <a:gd name="T92" fmla="*/ 62 w 148"/>
                    <a:gd name="T93" fmla="*/ 238 h 241"/>
                    <a:gd name="T94" fmla="*/ 67 w 148"/>
                    <a:gd name="T95" fmla="*/ 234 h 241"/>
                    <a:gd name="T96" fmla="*/ 69 w 148"/>
                    <a:gd name="T97" fmla="*/ 224 h 241"/>
                    <a:gd name="T98" fmla="*/ 76 w 148"/>
                    <a:gd name="T99" fmla="*/ 216 h 241"/>
                    <a:gd name="T100" fmla="*/ 76 w 148"/>
                    <a:gd name="T101" fmla="*/ 207 h 241"/>
                    <a:gd name="T102" fmla="*/ 72 w 148"/>
                    <a:gd name="T103" fmla="*/ 20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241">
                      <a:moveTo>
                        <a:pt x="71" y="201"/>
                      </a:moveTo>
                      <a:cubicBezTo>
                        <a:pt x="69" y="199"/>
                        <a:pt x="70" y="198"/>
                        <a:pt x="71" y="196"/>
                      </a:cubicBezTo>
                      <a:cubicBezTo>
                        <a:pt x="71" y="195"/>
                        <a:pt x="71" y="194"/>
                        <a:pt x="71" y="193"/>
                      </a:cubicBezTo>
                      <a:cubicBezTo>
                        <a:pt x="72" y="192"/>
                        <a:pt x="73" y="192"/>
                        <a:pt x="73" y="191"/>
                      </a:cubicBezTo>
                      <a:cubicBezTo>
                        <a:pt x="74" y="189"/>
                        <a:pt x="72" y="187"/>
                        <a:pt x="70" y="185"/>
                      </a:cubicBezTo>
                      <a:cubicBezTo>
                        <a:pt x="70" y="184"/>
                        <a:pt x="69" y="183"/>
                        <a:pt x="69" y="183"/>
                      </a:cubicBezTo>
                      <a:cubicBezTo>
                        <a:pt x="69" y="181"/>
                        <a:pt x="70" y="181"/>
                        <a:pt x="71" y="180"/>
                      </a:cubicBezTo>
                      <a:cubicBezTo>
                        <a:pt x="72" y="179"/>
                        <a:pt x="72" y="177"/>
                        <a:pt x="72" y="175"/>
                      </a:cubicBezTo>
                      <a:cubicBezTo>
                        <a:pt x="72" y="173"/>
                        <a:pt x="71" y="171"/>
                        <a:pt x="71" y="169"/>
                      </a:cubicBezTo>
                      <a:cubicBezTo>
                        <a:pt x="71" y="167"/>
                        <a:pt x="73" y="167"/>
                        <a:pt x="73" y="164"/>
                      </a:cubicBezTo>
                      <a:cubicBezTo>
                        <a:pt x="73" y="160"/>
                        <a:pt x="71" y="157"/>
                        <a:pt x="70" y="153"/>
                      </a:cubicBezTo>
                      <a:cubicBezTo>
                        <a:pt x="70" y="151"/>
                        <a:pt x="70" y="150"/>
                        <a:pt x="71" y="148"/>
                      </a:cubicBezTo>
                      <a:cubicBezTo>
                        <a:pt x="73" y="147"/>
                        <a:pt x="75" y="146"/>
                        <a:pt x="75" y="144"/>
                      </a:cubicBezTo>
                      <a:cubicBezTo>
                        <a:pt x="75" y="142"/>
                        <a:pt x="74" y="140"/>
                        <a:pt x="73" y="138"/>
                      </a:cubicBezTo>
                      <a:cubicBezTo>
                        <a:pt x="72" y="137"/>
                        <a:pt x="71" y="134"/>
                        <a:pt x="72" y="132"/>
                      </a:cubicBezTo>
                      <a:cubicBezTo>
                        <a:pt x="73" y="131"/>
                        <a:pt x="76" y="131"/>
                        <a:pt x="77" y="130"/>
                      </a:cubicBezTo>
                      <a:cubicBezTo>
                        <a:pt x="79" y="128"/>
                        <a:pt x="79" y="126"/>
                        <a:pt x="79" y="124"/>
                      </a:cubicBezTo>
                      <a:cubicBezTo>
                        <a:pt x="78" y="120"/>
                        <a:pt x="80" y="116"/>
                        <a:pt x="80" y="112"/>
                      </a:cubicBezTo>
                      <a:cubicBezTo>
                        <a:pt x="81" y="110"/>
                        <a:pt x="82" y="109"/>
                        <a:pt x="82" y="107"/>
                      </a:cubicBezTo>
                      <a:cubicBezTo>
                        <a:pt x="82" y="105"/>
                        <a:pt x="83" y="104"/>
                        <a:pt x="84" y="102"/>
                      </a:cubicBezTo>
                      <a:cubicBezTo>
                        <a:pt x="85" y="100"/>
                        <a:pt x="86" y="99"/>
                        <a:pt x="88" y="98"/>
                      </a:cubicBezTo>
                      <a:cubicBezTo>
                        <a:pt x="89" y="97"/>
                        <a:pt x="90" y="96"/>
                        <a:pt x="91" y="96"/>
                      </a:cubicBezTo>
                      <a:cubicBezTo>
                        <a:pt x="92" y="95"/>
                        <a:pt x="93" y="96"/>
                        <a:pt x="94" y="96"/>
                      </a:cubicBezTo>
                      <a:cubicBezTo>
                        <a:pt x="96" y="96"/>
                        <a:pt x="95" y="95"/>
                        <a:pt x="96" y="94"/>
                      </a:cubicBezTo>
                      <a:cubicBezTo>
                        <a:pt x="97" y="93"/>
                        <a:pt x="98" y="93"/>
                        <a:pt x="99" y="93"/>
                      </a:cubicBezTo>
                      <a:cubicBezTo>
                        <a:pt x="100" y="93"/>
                        <a:pt x="103" y="93"/>
                        <a:pt x="105" y="94"/>
                      </a:cubicBezTo>
                      <a:cubicBezTo>
                        <a:pt x="105" y="93"/>
                        <a:pt x="105" y="92"/>
                        <a:pt x="105" y="91"/>
                      </a:cubicBezTo>
                      <a:cubicBezTo>
                        <a:pt x="105" y="88"/>
                        <a:pt x="105" y="85"/>
                        <a:pt x="105" y="82"/>
                      </a:cubicBezTo>
                      <a:cubicBezTo>
                        <a:pt x="104" y="80"/>
                        <a:pt x="105" y="78"/>
                        <a:pt x="105" y="75"/>
                      </a:cubicBezTo>
                      <a:cubicBezTo>
                        <a:pt x="105" y="73"/>
                        <a:pt x="107" y="71"/>
                        <a:pt x="106" y="69"/>
                      </a:cubicBezTo>
                      <a:cubicBezTo>
                        <a:pt x="105" y="68"/>
                        <a:pt x="102" y="70"/>
                        <a:pt x="101" y="71"/>
                      </a:cubicBezTo>
                      <a:cubicBezTo>
                        <a:pt x="100" y="73"/>
                        <a:pt x="100" y="75"/>
                        <a:pt x="98" y="77"/>
                      </a:cubicBezTo>
                      <a:cubicBezTo>
                        <a:pt x="97" y="80"/>
                        <a:pt x="96" y="79"/>
                        <a:pt x="94" y="79"/>
                      </a:cubicBezTo>
                      <a:cubicBezTo>
                        <a:pt x="93" y="78"/>
                        <a:pt x="92" y="77"/>
                        <a:pt x="91" y="75"/>
                      </a:cubicBezTo>
                      <a:cubicBezTo>
                        <a:pt x="90" y="73"/>
                        <a:pt x="89" y="73"/>
                        <a:pt x="87" y="74"/>
                      </a:cubicBezTo>
                      <a:cubicBezTo>
                        <a:pt x="85" y="74"/>
                        <a:pt x="84" y="75"/>
                        <a:pt x="84" y="74"/>
                      </a:cubicBezTo>
                      <a:cubicBezTo>
                        <a:pt x="83" y="72"/>
                        <a:pt x="85" y="71"/>
                        <a:pt x="85" y="70"/>
                      </a:cubicBezTo>
                      <a:cubicBezTo>
                        <a:pt x="86" y="69"/>
                        <a:pt x="86" y="66"/>
                        <a:pt x="85" y="66"/>
                      </a:cubicBezTo>
                      <a:cubicBezTo>
                        <a:pt x="83" y="65"/>
                        <a:pt x="83" y="65"/>
                        <a:pt x="83" y="63"/>
                      </a:cubicBezTo>
                      <a:cubicBezTo>
                        <a:pt x="83" y="61"/>
                        <a:pt x="84" y="61"/>
                        <a:pt x="84" y="60"/>
                      </a:cubicBezTo>
                      <a:cubicBezTo>
                        <a:pt x="86" y="58"/>
                        <a:pt x="85" y="58"/>
                        <a:pt x="88" y="57"/>
                      </a:cubicBezTo>
                      <a:cubicBezTo>
                        <a:pt x="90" y="55"/>
                        <a:pt x="88" y="54"/>
                        <a:pt x="89" y="51"/>
                      </a:cubicBezTo>
                      <a:cubicBezTo>
                        <a:pt x="90" y="49"/>
                        <a:pt x="92" y="51"/>
                        <a:pt x="94" y="53"/>
                      </a:cubicBezTo>
                      <a:cubicBezTo>
                        <a:pt x="95" y="56"/>
                        <a:pt x="96" y="56"/>
                        <a:pt x="98" y="58"/>
                      </a:cubicBezTo>
                      <a:cubicBezTo>
                        <a:pt x="100" y="60"/>
                        <a:pt x="102" y="57"/>
                        <a:pt x="103" y="55"/>
                      </a:cubicBezTo>
                      <a:cubicBezTo>
                        <a:pt x="104" y="53"/>
                        <a:pt x="104" y="54"/>
                        <a:pt x="107" y="53"/>
                      </a:cubicBezTo>
                      <a:cubicBezTo>
                        <a:pt x="109" y="52"/>
                        <a:pt x="107" y="51"/>
                        <a:pt x="109" y="49"/>
                      </a:cubicBezTo>
                      <a:cubicBezTo>
                        <a:pt x="110" y="47"/>
                        <a:pt x="111" y="44"/>
                        <a:pt x="113" y="42"/>
                      </a:cubicBezTo>
                      <a:cubicBezTo>
                        <a:pt x="115" y="39"/>
                        <a:pt x="115" y="40"/>
                        <a:pt x="118" y="40"/>
                      </a:cubicBezTo>
                      <a:cubicBezTo>
                        <a:pt x="121" y="40"/>
                        <a:pt x="124" y="39"/>
                        <a:pt x="127" y="39"/>
                      </a:cubicBezTo>
                      <a:cubicBezTo>
                        <a:pt x="131" y="39"/>
                        <a:pt x="131" y="38"/>
                        <a:pt x="133" y="34"/>
                      </a:cubicBezTo>
                      <a:cubicBezTo>
                        <a:pt x="135" y="30"/>
                        <a:pt x="131" y="29"/>
                        <a:pt x="130" y="27"/>
                      </a:cubicBezTo>
                      <a:cubicBezTo>
                        <a:pt x="129" y="25"/>
                        <a:pt x="130" y="23"/>
                        <a:pt x="131" y="21"/>
                      </a:cubicBezTo>
                      <a:cubicBezTo>
                        <a:pt x="132" y="19"/>
                        <a:pt x="132" y="17"/>
                        <a:pt x="135" y="15"/>
                      </a:cubicBezTo>
                      <a:cubicBezTo>
                        <a:pt x="137" y="14"/>
                        <a:pt x="141" y="16"/>
                        <a:pt x="145" y="15"/>
                      </a:cubicBezTo>
                      <a:cubicBezTo>
                        <a:pt x="148" y="15"/>
                        <a:pt x="145" y="12"/>
                        <a:pt x="144" y="10"/>
                      </a:cubicBezTo>
                      <a:cubicBezTo>
                        <a:pt x="143" y="9"/>
                        <a:pt x="144" y="7"/>
                        <a:pt x="144" y="5"/>
                      </a:cubicBezTo>
                      <a:cubicBezTo>
                        <a:pt x="144" y="2"/>
                        <a:pt x="143" y="2"/>
                        <a:pt x="139" y="1"/>
                      </a:cubicBezTo>
                      <a:cubicBezTo>
                        <a:pt x="135" y="0"/>
                        <a:pt x="132" y="1"/>
                        <a:pt x="129" y="2"/>
                      </a:cubicBezTo>
                      <a:cubicBezTo>
                        <a:pt x="127" y="3"/>
                        <a:pt x="125" y="5"/>
                        <a:pt x="119" y="5"/>
                      </a:cubicBezTo>
                      <a:cubicBezTo>
                        <a:pt x="114" y="6"/>
                        <a:pt x="109" y="11"/>
                        <a:pt x="106" y="13"/>
                      </a:cubicBezTo>
                      <a:cubicBezTo>
                        <a:pt x="103" y="15"/>
                        <a:pt x="94" y="20"/>
                        <a:pt x="92" y="21"/>
                      </a:cubicBezTo>
                      <a:cubicBezTo>
                        <a:pt x="89" y="23"/>
                        <a:pt x="88" y="22"/>
                        <a:pt x="86" y="21"/>
                      </a:cubicBezTo>
                      <a:cubicBezTo>
                        <a:pt x="83" y="21"/>
                        <a:pt x="78" y="22"/>
                        <a:pt x="75" y="24"/>
                      </a:cubicBezTo>
                      <a:cubicBezTo>
                        <a:pt x="71" y="26"/>
                        <a:pt x="64" y="31"/>
                        <a:pt x="63" y="33"/>
                      </a:cubicBezTo>
                      <a:cubicBezTo>
                        <a:pt x="61" y="35"/>
                        <a:pt x="61" y="38"/>
                        <a:pt x="63" y="40"/>
                      </a:cubicBezTo>
                      <a:cubicBezTo>
                        <a:pt x="65" y="42"/>
                        <a:pt x="62" y="45"/>
                        <a:pt x="61" y="46"/>
                      </a:cubicBezTo>
                      <a:cubicBezTo>
                        <a:pt x="60" y="47"/>
                        <a:pt x="59" y="47"/>
                        <a:pt x="59" y="48"/>
                      </a:cubicBezTo>
                      <a:cubicBezTo>
                        <a:pt x="59" y="49"/>
                        <a:pt x="58" y="51"/>
                        <a:pt x="57" y="52"/>
                      </a:cubicBezTo>
                      <a:cubicBezTo>
                        <a:pt x="55" y="54"/>
                        <a:pt x="56" y="57"/>
                        <a:pt x="56" y="61"/>
                      </a:cubicBezTo>
                      <a:cubicBezTo>
                        <a:pt x="56" y="66"/>
                        <a:pt x="57" y="66"/>
                        <a:pt x="59" y="65"/>
                      </a:cubicBezTo>
                      <a:cubicBezTo>
                        <a:pt x="61" y="63"/>
                        <a:pt x="61" y="64"/>
                        <a:pt x="62" y="66"/>
                      </a:cubicBezTo>
                      <a:cubicBezTo>
                        <a:pt x="63" y="68"/>
                        <a:pt x="62" y="72"/>
                        <a:pt x="61" y="75"/>
                      </a:cubicBezTo>
                      <a:cubicBezTo>
                        <a:pt x="60" y="78"/>
                        <a:pt x="64" y="84"/>
                        <a:pt x="65" y="86"/>
                      </a:cubicBezTo>
                      <a:cubicBezTo>
                        <a:pt x="66" y="87"/>
                        <a:pt x="67" y="88"/>
                        <a:pt x="68" y="90"/>
                      </a:cubicBezTo>
                      <a:cubicBezTo>
                        <a:pt x="68" y="92"/>
                        <a:pt x="67" y="95"/>
                        <a:pt x="65" y="97"/>
                      </a:cubicBezTo>
                      <a:cubicBezTo>
                        <a:pt x="64" y="100"/>
                        <a:pt x="67" y="100"/>
                        <a:pt x="68" y="103"/>
                      </a:cubicBezTo>
                      <a:cubicBezTo>
                        <a:pt x="69" y="105"/>
                        <a:pt x="67" y="112"/>
                        <a:pt x="65" y="117"/>
                      </a:cubicBezTo>
                      <a:cubicBezTo>
                        <a:pt x="63" y="121"/>
                        <a:pt x="51" y="144"/>
                        <a:pt x="47" y="150"/>
                      </a:cubicBezTo>
                      <a:cubicBezTo>
                        <a:pt x="43" y="157"/>
                        <a:pt x="30" y="173"/>
                        <a:pt x="24" y="179"/>
                      </a:cubicBezTo>
                      <a:cubicBezTo>
                        <a:pt x="20" y="185"/>
                        <a:pt x="14" y="191"/>
                        <a:pt x="11" y="193"/>
                      </a:cubicBezTo>
                      <a:cubicBezTo>
                        <a:pt x="8" y="194"/>
                        <a:pt x="5" y="195"/>
                        <a:pt x="4" y="197"/>
                      </a:cubicBezTo>
                      <a:cubicBezTo>
                        <a:pt x="3" y="199"/>
                        <a:pt x="2" y="200"/>
                        <a:pt x="0" y="202"/>
                      </a:cubicBezTo>
                      <a:cubicBezTo>
                        <a:pt x="1" y="203"/>
                        <a:pt x="2" y="206"/>
                        <a:pt x="3" y="207"/>
                      </a:cubicBezTo>
                      <a:cubicBezTo>
                        <a:pt x="6" y="210"/>
                        <a:pt x="11" y="210"/>
                        <a:pt x="12" y="215"/>
                      </a:cubicBezTo>
                      <a:cubicBezTo>
                        <a:pt x="12" y="218"/>
                        <a:pt x="8" y="223"/>
                        <a:pt x="13" y="224"/>
                      </a:cubicBezTo>
                      <a:cubicBezTo>
                        <a:pt x="17" y="225"/>
                        <a:pt x="19" y="222"/>
                        <a:pt x="23" y="226"/>
                      </a:cubicBezTo>
                      <a:cubicBezTo>
                        <a:pt x="24" y="227"/>
                        <a:pt x="23" y="229"/>
                        <a:pt x="26" y="229"/>
                      </a:cubicBezTo>
                      <a:cubicBezTo>
                        <a:pt x="29" y="230"/>
                        <a:pt x="29" y="229"/>
                        <a:pt x="31" y="227"/>
                      </a:cubicBezTo>
                      <a:cubicBezTo>
                        <a:pt x="35" y="225"/>
                        <a:pt x="38" y="228"/>
                        <a:pt x="42" y="228"/>
                      </a:cubicBezTo>
                      <a:cubicBezTo>
                        <a:pt x="45" y="228"/>
                        <a:pt x="44" y="227"/>
                        <a:pt x="46" y="230"/>
                      </a:cubicBezTo>
                      <a:cubicBezTo>
                        <a:pt x="47" y="231"/>
                        <a:pt x="48" y="233"/>
                        <a:pt x="49" y="234"/>
                      </a:cubicBezTo>
                      <a:cubicBezTo>
                        <a:pt x="53" y="237"/>
                        <a:pt x="55" y="241"/>
                        <a:pt x="60" y="239"/>
                      </a:cubicBezTo>
                      <a:cubicBezTo>
                        <a:pt x="61" y="239"/>
                        <a:pt x="61" y="238"/>
                        <a:pt x="62" y="238"/>
                      </a:cubicBezTo>
                      <a:cubicBezTo>
                        <a:pt x="63" y="237"/>
                        <a:pt x="64" y="238"/>
                        <a:pt x="65" y="238"/>
                      </a:cubicBezTo>
                      <a:cubicBezTo>
                        <a:pt x="67" y="237"/>
                        <a:pt x="66" y="236"/>
                        <a:pt x="67" y="234"/>
                      </a:cubicBezTo>
                      <a:cubicBezTo>
                        <a:pt x="67" y="232"/>
                        <a:pt x="68" y="231"/>
                        <a:pt x="68" y="229"/>
                      </a:cubicBezTo>
                      <a:cubicBezTo>
                        <a:pt x="69" y="228"/>
                        <a:pt x="68" y="225"/>
                        <a:pt x="69" y="224"/>
                      </a:cubicBezTo>
                      <a:cubicBezTo>
                        <a:pt x="69" y="223"/>
                        <a:pt x="72" y="221"/>
                        <a:pt x="73" y="220"/>
                      </a:cubicBezTo>
                      <a:cubicBezTo>
                        <a:pt x="75" y="218"/>
                        <a:pt x="76" y="217"/>
                        <a:pt x="76" y="216"/>
                      </a:cubicBezTo>
                      <a:cubicBezTo>
                        <a:pt x="77" y="214"/>
                        <a:pt x="78" y="213"/>
                        <a:pt x="78" y="211"/>
                      </a:cubicBezTo>
                      <a:cubicBezTo>
                        <a:pt x="78" y="208"/>
                        <a:pt x="78" y="209"/>
                        <a:pt x="76" y="207"/>
                      </a:cubicBezTo>
                      <a:cubicBezTo>
                        <a:pt x="75" y="206"/>
                        <a:pt x="72" y="205"/>
                        <a:pt x="72" y="203"/>
                      </a:cubicBezTo>
                      <a:cubicBezTo>
                        <a:pt x="72" y="203"/>
                        <a:pt x="72" y="203"/>
                        <a:pt x="72" y="203"/>
                      </a:cubicBezTo>
                      <a:cubicBezTo>
                        <a:pt x="72" y="202"/>
                        <a:pt x="71" y="202"/>
                        <a:pt x="71" y="201"/>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7" name="Freeform 28">
                  <a:extLst>
                    <a:ext uri="{FF2B5EF4-FFF2-40B4-BE49-F238E27FC236}">
                      <a16:creationId xmlns:a16="http://schemas.microsoft.com/office/drawing/2014/main" id="{20450572-B675-4AEA-A416-B70B39669FA2}"/>
                    </a:ext>
                  </a:extLst>
                </p:cNvPr>
                <p:cNvSpPr>
                  <a:spLocks/>
                </p:cNvSpPr>
                <p:nvPr/>
              </p:nvSpPr>
              <p:spPr bwMode="auto">
                <a:xfrm>
                  <a:off x="4149725" y="7726363"/>
                  <a:ext cx="682625" cy="803275"/>
                </a:xfrm>
                <a:custGeom>
                  <a:avLst/>
                  <a:gdLst>
                    <a:gd name="T0" fmla="*/ 57 w 182"/>
                    <a:gd name="T1" fmla="*/ 193 h 214"/>
                    <a:gd name="T2" fmla="*/ 68 w 182"/>
                    <a:gd name="T3" fmla="*/ 178 h 214"/>
                    <a:gd name="T4" fmla="*/ 77 w 182"/>
                    <a:gd name="T5" fmla="*/ 178 h 214"/>
                    <a:gd name="T6" fmla="*/ 93 w 182"/>
                    <a:gd name="T7" fmla="*/ 173 h 214"/>
                    <a:gd name="T8" fmla="*/ 103 w 182"/>
                    <a:gd name="T9" fmla="*/ 184 h 214"/>
                    <a:gd name="T10" fmla="*/ 116 w 182"/>
                    <a:gd name="T11" fmla="*/ 192 h 214"/>
                    <a:gd name="T12" fmla="*/ 130 w 182"/>
                    <a:gd name="T13" fmla="*/ 192 h 214"/>
                    <a:gd name="T14" fmla="*/ 145 w 182"/>
                    <a:gd name="T15" fmla="*/ 196 h 214"/>
                    <a:gd name="T16" fmla="*/ 149 w 182"/>
                    <a:gd name="T17" fmla="*/ 199 h 214"/>
                    <a:gd name="T18" fmla="*/ 153 w 182"/>
                    <a:gd name="T19" fmla="*/ 201 h 214"/>
                    <a:gd name="T20" fmla="*/ 167 w 182"/>
                    <a:gd name="T21" fmla="*/ 192 h 214"/>
                    <a:gd name="T22" fmla="*/ 173 w 182"/>
                    <a:gd name="T23" fmla="*/ 183 h 214"/>
                    <a:gd name="T24" fmla="*/ 178 w 182"/>
                    <a:gd name="T25" fmla="*/ 173 h 214"/>
                    <a:gd name="T26" fmla="*/ 177 w 182"/>
                    <a:gd name="T27" fmla="*/ 160 h 214"/>
                    <a:gd name="T28" fmla="*/ 170 w 182"/>
                    <a:gd name="T29" fmla="*/ 144 h 214"/>
                    <a:gd name="T30" fmla="*/ 164 w 182"/>
                    <a:gd name="T31" fmla="*/ 129 h 214"/>
                    <a:gd name="T32" fmla="*/ 151 w 182"/>
                    <a:gd name="T33" fmla="*/ 114 h 214"/>
                    <a:gd name="T34" fmla="*/ 137 w 182"/>
                    <a:gd name="T35" fmla="*/ 103 h 214"/>
                    <a:gd name="T36" fmla="*/ 143 w 182"/>
                    <a:gd name="T37" fmla="*/ 96 h 214"/>
                    <a:gd name="T38" fmla="*/ 158 w 182"/>
                    <a:gd name="T39" fmla="*/ 92 h 214"/>
                    <a:gd name="T40" fmla="*/ 167 w 182"/>
                    <a:gd name="T41" fmla="*/ 80 h 214"/>
                    <a:gd name="T42" fmla="*/ 175 w 182"/>
                    <a:gd name="T43" fmla="*/ 66 h 214"/>
                    <a:gd name="T44" fmla="*/ 168 w 182"/>
                    <a:gd name="T45" fmla="*/ 53 h 214"/>
                    <a:gd name="T46" fmla="*/ 171 w 182"/>
                    <a:gd name="T47" fmla="*/ 39 h 214"/>
                    <a:gd name="T48" fmla="*/ 180 w 182"/>
                    <a:gd name="T49" fmla="*/ 22 h 214"/>
                    <a:gd name="T50" fmla="*/ 172 w 182"/>
                    <a:gd name="T51" fmla="*/ 15 h 214"/>
                    <a:gd name="T52" fmla="*/ 166 w 182"/>
                    <a:gd name="T53" fmla="*/ 13 h 214"/>
                    <a:gd name="T54" fmla="*/ 151 w 182"/>
                    <a:gd name="T55" fmla="*/ 8 h 214"/>
                    <a:gd name="T56" fmla="*/ 136 w 182"/>
                    <a:gd name="T57" fmla="*/ 7 h 214"/>
                    <a:gd name="T58" fmla="*/ 123 w 182"/>
                    <a:gd name="T59" fmla="*/ 4 h 214"/>
                    <a:gd name="T60" fmla="*/ 109 w 182"/>
                    <a:gd name="T61" fmla="*/ 11 h 214"/>
                    <a:gd name="T62" fmla="*/ 104 w 182"/>
                    <a:gd name="T63" fmla="*/ 20 h 214"/>
                    <a:gd name="T64" fmla="*/ 91 w 182"/>
                    <a:gd name="T65" fmla="*/ 31 h 214"/>
                    <a:gd name="T66" fmla="*/ 80 w 182"/>
                    <a:gd name="T67" fmla="*/ 18 h 214"/>
                    <a:gd name="T68" fmla="*/ 69 w 182"/>
                    <a:gd name="T69" fmla="*/ 28 h 214"/>
                    <a:gd name="T70" fmla="*/ 75 w 182"/>
                    <a:gd name="T71" fmla="*/ 36 h 214"/>
                    <a:gd name="T72" fmla="*/ 70 w 182"/>
                    <a:gd name="T73" fmla="*/ 45 h 214"/>
                    <a:gd name="T74" fmla="*/ 65 w 182"/>
                    <a:gd name="T75" fmla="*/ 54 h 214"/>
                    <a:gd name="T76" fmla="*/ 62 w 182"/>
                    <a:gd name="T77" fmla="*/ 62 h 214"/>
                    <a:gd name="T78" fmla="*/ 60 w 182"/>
                    <a:gd name="T79" fmla="*/ 68 h 214"/>
                    <a:gd name="T80" fmla="*/ 60 w 182"/>
                    <a:gd name="T81" fmla="*/ 78 h 214"/>
                    <a:gd name="T82" fmla="*/ 63 w 182"/>
                    <a:gd name="T83" fmla="*/ 82 h 214"/>
                    <a:gd name="T84" fmla="*/ 65 w 182"/>
                    <a:gd name="T85" fmla="*/ 84 h 214"/>
                    <a:gd name="T86" fmla="*/ 71 w 182"/>
                    <a:gd name="T87" fmla="*/ 92 h 214"/>
                    <a:gd name="T88" fmla="*/ 72 w 182"/>
                    <a:gd name="T89" fmla="*/ 102 h 214"/>
                    <a:gd name="T90" fmla="*/ 67 w 182"/>
                    <a:gd name="T91" fmla="*/ 108 h 214"/>
                    <a:gd name="T92" fmla="*/ 51 w 182"/>
                    <a:gd name="T93" fmla="*/ 110 h 214"/>
                    <a:gd name="T94" fmla="*/ 31 w 182"/>
                    <a:gd name="T95" fmla="*/ 113 h 214"/>
                    <a:gd name="T96" fmla="*/ 18 w 182"/>
                    <a:gd name="T97" fmla="*/ 112 h 214"/>
                    <a:gd name="T98" fmla="*/ 6 w 182"/>
                    <a:gd name="T99" fmla="*/ 115 h 214"/>
                    <a:gd name="T100" fmla="*/ 1 w 182"/>
                    <a:gd name="T101" fmla="*/ 133 h 214"/>
                    <a:gd name="T102" fmla="*/ 8 w 182"/>
                    <a:gd name="T103" fmla="*/ 149 h 214"/>
                    <a:gd name="T104" fmla="*/ 17 w 182"/>
                    <a:gd name="T105" fmla="*/ 153 h 214"/>
                    <a:gd name="T106" fmla="*/ 20 w 182"/>
                    <a:gd name="T107" fmla="*/ 164 h 214"/>
                    <a:gd name="T108" fmla="*/ 20 w 182"/>
                    <a:gd name="T109" fmla="*/ 173 h 214"/>
                    <a:gd name="T110" fmla="*/ 17 w 182"/>
                    <a:gd name="T111" fmla="*/ 180 h 214"/>
                    <a:gd name="T112" fmla="*/ 19 w 182"/>
                    <a:gd name="T113" fmla="*/ 184 h 214"/>
                    <a:gd name="T114" fmla="*/ 14 w 182"/>
                    <a:gd name="T115" fmla="*/ 194 h 214"/>
                    <a:gd name="T116" fmla="*/ 19 w 182"/>
                    <a:gd name="T117" fmla="*/ 202 h 214"/>
                    <a:gd name="T118" fmla="*/ 38 w 182"/>
                    <a:gd name="T119" fmla="*/ 205 h 214"/>
                    <a:gd name="T120" fmla="*/ 46 w 182"/>
                    <a:gd name="T121" fmla="*/ 212 h 214"/>
                    <a:gd name="T122" fmla="*/ 51 w 182"/>
                    <a:gd name="T123" fmla="*/ 214 h 214"/>
                    <a:gd name="T124" fmla="*/ 53 w 182"/>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214">
                      <a:moveTo>
                        <a:pt x="53" y="201"/>
                      </a:moveTo>
                      <a:cubicBezTo>
                        <a:pt x="53" y="197"/>
                        <a:pt x="55" y="196"/>
                        <a:pt x="57" y="193"/>
                      </a:cubicBezTo>
                      <a:cubicBezTo>
                        <a:pt x="58" y="190"/>
                        <a:pt x="60" y="188"/>
                        <a:pt x="61" y="185"/>
                      </a:cubicBezTo>
                      <a:cubicBezTo>
                        <a:pt x="63" y="183"/>
                        <a:pt x="64" y="179"/>
                        <a:pt x="68" y="178"/>
                      </a:cubicBezTo>
                      <a:cubicBezTo>
                        <a:pt x="69" y="178"/>
                        <a:pt x="71" y="180"/>
                        <a:pt x="72" y="180"/>
                      </a:cubicBezTo>
                      <a:cubicBezTo>
                        <a:pt x="74" y="180"/>
                        <a:pt x="76" y="179"/>
                        <a:pt x="77" y="178"/>
                      </a:cubicBezTo>
                      <a:cubicBezTo>
                        <a:pt x="81" y="177"/>
                        <a:pt x="91" y="177"/>
                        <a:pt x="90" y="171"/>
                      </a:cubicBezTo>
                      <a:cubicBezTo>
                        <a:pt x="94" y="169"/>
                        <a:pt x="92" y="172"/>
                        <a:pt x="93" y="173"/>
                      </a:cubicBezTo>
                      <a:cubicBezTo>
                        <a:pt x="94" y="174"/>
                        <a:pt x="96" y="174"/>
                        <a:pt x="97" y="175"/>
                      </a:cubicBezTo>
                      <a:cubicBezTo>
                        <a:pt x="101" y="178"/>
                        <a:pt x="103" y="180"/>
                        <a:pt x="103" y="184"/>
                      </a:cubicBezTo>
                      <a:cubicBezTo>
                        <a:pt x="103" y="190"/>
                        <a:pt x="106" y="189"/>
                        <a:pt x="111" y="190"/>
                      </a:cubicBezTo>
                      <a:cubicBezTo>
                        <a:pt x="112" y="191"/>
                        <a:pt x="115" y="191"/>
                        <a:pt x="116" y="192"/>
                      </a:cubicBezTo>
                      <a:cubicBezTo>
                        <a:pt x="118" y="193"/>
                        <a:pt x="119" y="195"/>
                        <a:pt x="120" y="196"/>
                      </a:cubicBezTo>
                      <a:cubicBezTo>
                        <a:pt x="125" y="200"/>
                        <a:pt x="127" y="194"/>
                        <a:pt x="130" y="192"/>
                      </a:cubicBezTo>
                      <a:cubicBezTo>
                        <a:pt x="134" y="189"/>
                        <a:pt x="138" y="191"/>
                        <a:pt x="141" y="194"/>
                      </a:cubicBezTo>
                      <a:cubicBezTo>
                        <a:pt x="143" y="195"/>
                        <a:pt x="143" y="195"/>
                        <a:pt x="145" y="196"/>
                      </a:cubicBezTo>
                      <a:cubicBezTo>
                        <a:pt x="146" y="196"/>
                        <a:pt x="147" y="196"/>
                        <a:pt x="147" y="196"/>
                      </a:cubicBezTo>
                      <a:cubicBezTo>
                        <a:pt x="148" y="197"/>
                        <a:pt x="148" y="198"/>
                        <a:pt x="149" y="199"/>
                      </a:cubicBezTo>
                      <a:cubicBezTo>
                        <a:pt x="149" y="199"/>
                        <a:pt x="151" y="199"/>
                        <a:pt x="152" y="199"/>
                      </a:cubicBezTo>
                      <a:cubicBezTo>
                        <a:pt x="153" y="200"/>
                        <a:pt x="152" y="201"/>
                        <a:pt x="153" y="201"/>
                      </a:cubicBezTo>
                      <a:cubicBezTo>
                        <a:pt x="156" y="201"/>
                        <a:pt x="159" y="198"/>
                        <a:pt x="160" y="197"/>
                      </a:cubicBezTo>
                      <a:cubicBezTo>
                        <a:pt x="163" y="194"/>
                        <a:pt x="165" y="193"/>
                        <a:pt x="167" y="192"/>
                      </a:cubicBezTo>
                      <a:cubicBezTo>
                        <a:pt x="167" y="192"/>
                        <a:pt x="167" y="191"/>
                        <a:pt x="167" y="191"/>
                      </a:cubicBezTo>
                      <a:cubicBezTo>
                        <a:pt x="168" y="187"/>
                        <a:pt x="173" y="186"/>
                        <a:pt x="173" y="183"/>
                      </a:cubicBezTo>
                      <a:cubicBezTo>
                        <a:pt x="173" y="181"/>
                        <a:pt x="172" y="178"/>
                        <a:pt x="172" y="175"/>
                      </a:cubicBezTo>
                      <a:cubicBezTo>
                        <a:pt x="175" y="175"/>
                        <a:pt x="178" y="177"/>
                        <a:pt x="178" y="173"/>
                      </a:cubicBezTo>
                      <a:cubicBezTo>
                        <a:pt x="178" y="169"/>
                        <a:pt x="174" y="169"/>
                        <a:pt x="173" y="166"/>
                      </a:cubicBezTo>
                      <a:cubicBezTo>
                        <a:pt x="173" y="163"/>
                        <a:pt x="177" y="163"/>
                        <a:pt x="177" y="160"/>
                      </a:cubicBezTo>
                      <a:cubicBezTo>
                        <a:pt x="178" y="157"/>
                        <a:pt x="175" y="154"/>
                        <a:pt x="173" y="152"/>
                      </a:cubicBezTo>
                      <a:cubicBezTo>
                        <a:pt x="170" y="149"/>
                        <a:pt x="170" y="149"/>
                        <a:pt x="170" y="144"/>
                      </a:cubicBezTo>
                      <a:cubicBezTo>
                        <a:pt x="166" y="144"/>
                        <a:pt x="161" y="143"/>
                        <a:pt x="163" y="138"/>
                      </a:cubicBezTo>
                      <a:cubicBezTo>
                        <a:pt x="165" y="133"/>
                        <a:pt x="168" y="134"/>
                        <a:pt x="164" y="129"/>
                      </a:cubicBezTo>
                      <a:cubicBezTo>
                        <a:pt x="161" y="127"/>
                        <a:pt x="160" y="124"/>
                        <a:pt x="158" y="121"/>
                      </a:cubicBezTo>
                      <a:cubicBezTo>
                        <a:pt x="156" y="118"/>
                        <a:pt x="155" y="116"/>
                        <a:pt x="151" y="114"/>
                      </a:cubicBezTo>
                      <a:cubicBezTo>
                        <a:pt x="148" y="112"/>
                        <a:pt x="146" y="110"/>
                        <a:pt x="143" y="109"/>
                      </a:cubicBezTo>
                      <a:cubicBezTo>
                        <a:pt x="141" y="108"/>
                        <a:pt x="134" y="107"/>
                        <a:pt x="137" y="103"/>
                      </a:cubicBezTo>
                      <a:cubicBezTo>
                        <a:pt x="139" y="102"/>
                        <a:pt x="141" y="103"/>
                        <a:pt x="142" y="101"/>
                      </a:cubicBezTo>
                      <a:cubicBezTo>
                        <a:pt x="143" y="100"/>
                        <a:pt x="142" y="98"/>
                        <a:pt x="143" y="96"/>
                      </a:cubicBezTo>
                      <a:cubicBezTo>
                        <a:pt x="145" y="89"/>
                        <a:pt x="150" y="94"/>
                        <a:pt x="154" y="94"/>
                      </a:cubicBezTo>
                      <a:cubicBezTo>
                        <a:pt x="157" y="94"/>
                        <a:pt x="156" y="93"/>
                        <a:pt x="158" y="92"/>
                      </a:cubicBezTo>
                      <a:cubicBezTo>
                        <a:pt x="160" y="89"/>
                        <a:pt x="163" y="86"/>
                        <a:pt x="165" y="83"/>
                      </a:cubicBezTo>
                      <a:cubicBezTo>
                        <a:pt x="166" y="82"/>
                        <a:pt x="166" y="81"/>
                        <a:pt x="167" y="80"/>
                      </a:cubicBezTo>
                      <a:cubicBezTo>
                        <a:pt x="169" y="78"/>
                        <a:pt x="170" y="77"/>
                        <a:pt x="171" y="76"/>
                      </a:cubicBezTo>
                      <a:cubicBezTo>
                        <a:pt x="173" y="74"/>
                        <a:pt x="176" y="69"/>
                        <a:pt x="175" y="66"/>
                      </a:cubicBezTo>
                      <a:cubicBezTo>
                        <a:pt x="175" y="63"/>
                        <a:pt x="169" y="62"/>
                        <a:pt x="168" y="58"/>
                      </a:cubicBezTo>
                      <a:cubicBezTo>
                        <a:pt x="167" y="56"/>
                        <a:pt x="167" y="54"/>
                        <a:pt x="168" y="53"/>
                      </a:cubicBezTo>
                      <a:cubicBezTo>
                        <a:pt x="169" y="51"/>
                        <a:pt x="173" y="51"/>
                        <a:pt x="173" y="49"/>
                      </a:cubicBezTo>
                      <a:cubicBezTo>
                        <a:pt x="174" y="45"/>
                        <a:pt x="168" y="44"/>
                        <a:pt x="171" y="39"/>
                      </a:cubicBezTo>
                      <a:cubicBezTo>
                        <a:pt x="173" y="37"/>
                        <a:pt x="176" y="33"/>
                        <a:pt x="178" y="31"/>
                      </a:cubicBezTo>
                      <a:cubicBezTo>
                        <a:pt x="181" y="29"/>
                        <a:pt x="182" y="26"/>
                        <a:pt x="180" y="22"/>
                      </a:cubicBezTo>
                      <a:cubicBezTo>
                        <a:pt x="180" y="20"/>
                        <a:pt x="179" y="18"/>
                        <a:pt x="176" y="17"/>
                      </a:cubicBezTo>
                      <a:cubicBezTo>
                        <a:pt x="175" y="16"/>
                        <a:pt x="172" y="16"/>
                        <a:pt x="172" y="15"/>
                      </a:cubicBezTo>
                      <a:cubicBezTo>
                        <a:pt x="171" y="14"/>
                        <a:pt x="171" y="13"/>
                        <a:pt x="172" y="13"/>
                      </a:cubicBezTo>
                      <a:cubicBezTo>
                        <a:pt x="170" y="13"/>
                        <a:pt x="168" y="13"/>
                        <a:pt x="166" y="13"/>
                      </a:cubicBezTo>
                      <a:cubicBezTo>
                        <a:pt x="161" y="11"/>
                        <a:pt x="163" y="6"/>
                        <a:pt x="157" y="7"/>
                      </a:cubicBezTo>
                      <a:cubicBezTo>
                        <a:pt x="155" y="7"/>
                        <a:pt x="153" y="9"/>
                        <a:pt x="151" y="8"/>
                      </a:cubicBezTo>
                      <a:cubicBezTo>
                        <a:pt x="149" y="7"/>
                        <a:pt x="148" y="4"/>
                        <a:pt x="146" y="3"/>
                      </a:cubicBezTo>
                      <a:cubicBezTo>
                        <a:pt x="144" y="2"/>
                        <a:pt x="140" y="7"/>
                        <a:pt x="136" y="7"/>
                      </a:cubicBezTo>
                      <a:cubicBezTo>
                        <a:pt x="136" y="3"/>
                        <a:pt x="138" y="0"/>
                        <a:pt x="132" y="1"/>
                      </a:cubicBezTo>
                      <a:cubicBezTo>
                        <a:pt x="129" y="2"/>
                        <a:pt x="127" y="5"/>
                        <a:pt x="123" y="4"/>
                      </a:cubicBezTo>
                      <a:cubicBezTo>
                        <a:pt x="120" y="4"/>
                        <a:pt x="118" y="2"/>
                        <a:pt x="114" y="5"/>
                      </a:cubicBezTo>
                      <a:cubicBezTo>
                        <a:pt x="112" y="7"/>
                        <a:pt x="112" y="9"/>
                        <a:pt x="109" y="11"/>
                      </a:cubicBezTo>
                      <a:cubicBezTo>
                        <a:pt x="108" y="12"/>
                        <a:pt x="106" y="12"/>
                        <a:pt x="105" y="14"/>
                      </a:cubicBezTo>
                      <a:cubicBezTo>
                        <a:pt x="104" y="16"/>
                        <a:pt x="104" y="18"/>
                        <a:pt x="104" y="20"/>
                      </a:cubicBezTo>
                      <a:cubicBezTo>
                        <a:pt x="103" y="22"/>
                        <a:pt x="101" y="22"/>
                        <a:pt x="100" y="23"/>
                      </a:cubicBezTo>
                      <a:cubicBezTo>
                        <a:pt x="97" y="27"/>
                        <a:pt x="96" y="31"/>
                        <a:pt x="91" y="31"/>
                      </a:cubicBezTo>
                      <a:cubicBezTo>
                        <a:pt x="93" y="28"/>
                        <a:pt x="91" y="23"/>
                        <a:pt x="89" y="21"/>
                      </a:cubicBezTo>
                      <a:cubicBezTo>
                        <a:pt x="87" y="19"/>
                        <a:pt x="83" y="18"/>
                        <a:pt x="80" y="18"/>
                      </a:cubicBezTo>
                      <a:cubicBezTo>
                        <a:pt x="75" y="19"/>
                        <a:pt x="76" y="23"/>
                        <a:pt x="73" y="26"/>
                      </a:cubicBezTo>
                      <a:cubicBezTo>
                        <a:pt x="72" y="27"/>
                        <a:pt x="70" y="26"/>
                        <a:pt x="69" y="28"/>
                      </a:cubicBezTo>
                      <a:cubicBezTo>
                        <a:pt x="69" y="30"/>
                        <a:pt x="72" y="31"/>
                        <a:pt x="73" y="32"/>
                      </a:cubicBezTo>
                      <a:cubicBezTo>
                        <a:pt x="75" y="34"/>
                        <a:pt x="75" y="33"/>
                        <a:pt x="75" y="36"/>
                      </a:cubicBezTo>
                      <a:cubicBezTo>
                        <a:pt x="75" y="38"/>
                        <a:pt x="74" y="39"/>
                        <a:pt x="73" y="41"/>
                      </a:cubicBezTo>
                      <a:cubicBezTo>
                        <a:pt x="73" y="42"/>
                        <a:pt x="72" y="43"/>
                        <a:pt x="70" y="45"/>
                      </a:cubicBezTo>
                      <a:cubicBezTo>
                        <a:pt x="69" y="46"/>
                        <a:pt x="66" y="48"/>
                        <a:pt x="66" y="49"/>
                      </a:cubicBezTo>
                      <a:cubicBezTo>
                        <a:pt x="65" y="50"/>
                        <a:pt x="66" y="53"/>
                        <a:pt x="65" y="54"/>
                      </a:cubicBezTo>
                      <a:cubicBezTo>
                        <a:pt x="65" y="56"/>
                        <a:pt x="64" y="57"/>
                        <a:pt x="64" y="59"/>
                      </a:cubicBezTo>
                      <a:cubicBezTo>
                        <a:pt x="63" y="61"/>
                        <a:pt x="63" y="61"/>
                        <a:pt x="62" y="62"/>
                      </a:cubicBezTo>
                      <a:cubicBezTo>
                        <a:pt x="63" y="63"/>
                        <a:pt x="64" y="64"/>
                        <a:pt x="64" y="65"/>
                      </a:cubicBezTo>
                      <a:cubicBezTo>
                        <a:pt x="64" y="67"/>
                        <a:pt x="61" y="66"/>
                        <a:pt x="60" y="68"/>
                      </a:cubicBezTo>
                      <a:cubicBezTo>
                        <a:pt x="59" y="69"/>
                        <a:pt x="59" y="71"/>
                        <a:pt x="59" y="73"/>
                      </a:cubicBezTo>
                      <a:cubicBezTo>
                        <a:pt x="59" y="75"/>
                        <a:pt x="59" y="76"/>
                        <a:pt x="60" y="78"/>
                      </a:cubicBezTo>
                      <a:cubicBezTo>
                        <a:pt x="60" y="78"/>
                        <a:pt x="62" y="78"/>
                        <a:pt x="62" y="79"/>
                      </a:cubicBezTo>
                      <a:cubicBezTo>
                        <a:pt x="63" y="80"/>
                        <a:pt x="62" y="81"/>
                        <a:pt x="63" y="82"/>
                      </a:cubicBezTo>
                      <a:cubicBezTo>
                        <a:pt x="63" y="82"/>
                        <a:pt x="62" y="83"/>
                        <a:pt x="63" y="84"/>
                      </a:cubicBezTo>
                      <a:cubicBezTo>
                        <a:pt x="64" y="84"/>
                        <a:pt x="65" y="84"/>
                        <a:pt x="65" y="84"/>
                      </a:cubicBezTo>
                      <a:cubicBezTo>
                        <a:pt x="68" y="86"/>
                        <a:pt x="67" y="86"/>
                        <a:pt x="68" y="88"/>
                      </a:cubicBezTo>
                      <a:cubicBezTo>
                        <a:pt x="69" y="90"/>
                        <a:pt x="70" y="91"/>
                        <a:pt x="71" y="92"/>
                      </a:cubicBezTo>
                      <a:cubicBezTo>
                        <a:pt x="72" y="94"/>
                        <a:pt x="72" y="95"/>
                        <a:pt x="72" y="97"/>
                      </a:cubicBezTo>
                      <a:cubicBezTo>
                        <a:pt x="73" y="99"/>
                        <a:pt x="74" y="100"/>
                        <a:pt x="72" y="102"/>
                      </a:cubicBezTo>
                      <a:cubicBezTo>
                        <a:pt x="71" y="103"/>
                        <a:pt x="70" y="101"/>
                        <a:pt x="68" y="104"/>
                      </a:cubicBezTo>
                      <a:cubicBezTo>
                        <a:pt x="68" y="105"/>
                        <a:pt x="68" y="107"/>
                        <a:pt x="67" y="108"/>
                      </a:cubicBezTo>
                      <a:cubicBezTo>
                        <a:pt x="65" y="111"/>
                        <a:pt x="64" y="109"/>
                        <a:pt x="62" y="108"/>
                      </a:cubicBezTo>
                      <a:cubicBezTo>
                        <a:pt x="58" y="108"/>
                        <a:pt x="54" y="110"/>
                        <a:pt x="51" y="110"/>
                      </a:cubicBezTo>
                      <a:cubicBezTo>
                        <a:pt x="47" y="111"/>
                        <a:pt x="44" y="110"/>
                        <a:pt x="39" y="112"/>
                      </a:cubicBezTo>
                      <a:cubicBezTo>
                        <a:pt x="37" y="113"/>
                        <a:pt x="34" y="113"/>
                        <a:pt x="31" y="113"/>
                      </a:cubicBezTo>
                      <a:cubicBezTo>
                        <a:pt x="29" y="117"/>
                        <a:pt x="26" y="115"/>
                        <a:pt x="22" y="114"/>
                      </a:cubicBezTo>
                      <a:cubicBezTo>
                        <a:pt x="20" y="113"/>
                        <a:pt x="20" y="113"/>
                        <a:pt x="18" y="112"/>
                      </a:cubicBezTo>
                      <a:cubicBezTo>
                        <a:pt x="16" y="111"/>
                        <a:pt x="15" y="110"/>
                        <a:pt x="13" y="110"/>
                      </a:cubicBezTo>
                      <a:cubicBezTo>
                        <a:pt x="10" y="111"/>
                        <a:pt x="7" y="112"/>
                        <a:pt x="6" y="115"/>
                      </a:cubicBezTo>
                      <a:cubicBezTo>
                        <a:pt x="5" y="118"/>
                        <a:pt x="6" y="121"/>
                        <a:pt x="5" y="124"/>
                      </a:cubicBezTo>
                      <a:cubicBezTo>
                        <a:pt x="4" y="127"/>
                        <a:pt x="1" y="129"/>
                        <a:pt x="1" y="133"/>
                      </a:cubicBezTo>
                      <a:cubicBezTo>
                        <a:pt x="0" y="138"/>
                        <a:pt x="4" y="137"/>
                        <a:pt x="6" y="140"/>
                      </a:cubicBezTo>
                      <a:cubicBezTo>
                        <a:pt x="8" y="143"/>
                        <a:pt x="6" y="148"/>
                        <a:pt x="8" y="149"/>
                      </a:cubicBezTo>
                      <a:cubicBezTo>
                        <a:pt x="10" y="150"/>
                        <a:pt x="12" y="149"/>
                        <a:pt x="13" y="150"/>
                      </a:cubicBezTo>
                      <a:cubicBezTo>
                        <a:pt x="15" y="151"/>
                        <a:pt x="15" y="154"/>
                        <a:pt x="17" y="153"/>
                      </a:cubicBezTo>
                      <a:cubicBezTo>
                        <a:pt x="17" y="155"/>
                        <a:pt x="15" y="159"/>
                        <a:pt x="16" y="161"/>
                      </a:cubicBezTo>
                      <a:cubicBezTo>
                        <a:pt x="17" y="162"/>
                        <a:pt x="19" y="162"/>
                        <a:pt x="20" y="164"/>
                      </a:cubicBezTo>
                      <a:cubicBezTo>
                        <a:pt x="20" y="165"/>
                        <a:pt x="20" y="168"/>
                        <a:pt x="19" y="168"/>
                      </a:cubicBezTo>
                      <a:cubicBezTo>
                        <a:pt x="20" y="170"/>
                        <a:pt x="20" y="171"/>
                        <a:pt x="20" y="173"/>
                      </a:cubicBezTo>
                      <a:cubicBezTo>
                        <a:pt x="21" y="175"/>
                        <a:pt x="24" y="175"/>
                        <a:pt x="21" y="177"/>
                      </a:cubicBezTo>
                      <a:cubicBezTo>
                        <a:pt x="20" y="179"/>
                        <a:pt x="18" y="178"/>
                        <a:pt x="17" y="180"/>
                      </a:cubicBezTo>
                      <a:cubicBezTo>
                        <a:pt x="17" y="181"/>
                        <a:pt x="18" y="183"/>
                        <a:pt x="18" y="185"/>
                      </a:cubicBezTo>
                      <a:cubicBezTo>
                        <a:pt x="18" y="185"/>
                        <a:pt x="18" y="184"/>
                        <a:pt x="19" y="184"/>
                      </a:cubicBezTo>
                      <a:cubicBezTo>
                        <a:pt x="19" y="186"/>
                        <a:pt x="18" y="189"/>
                        <a:pt x="17" y="190"/>
                      </a:cubicBezTo>
                      <a:cubicBezTo>
                        <a:pt x="17" y="192"/>
                        <a:pt x="15" y="193"/>
                        <a:pt x="14" y="194"/>
                      </a:cubicBezTo>
                      <a:cubicBezTo>
                        <a:pt x="14" y="195"/>
                        <a:pt x="15" y="198"/>
                        <a:pt x="15" y="199"/>
                      </a:cubicBezTo>
                      <a:cubicBezTo>
                        <a:pt x="17" y="202"/>
                        <a:pt x="16" y="202"/>
                        <a:pt x="19" y="202"/>
                      </a:cubicBezTo>
                      <a:cubicBezTo>
                        <a:pt x="24" y="203"/>
                        <a:pt x="26" y="199"/>
                        <a:pt x="31" y="198"/>
                      </a:cubicBezTo>
                      <a:cubicBezTo>
                        <a:pt x="35" y="197"/>
                        <a:pt x="37" y="201"/>
                        <a:pt x="38" y="205"/>
                      </a:cubicBezTo>
                      <a:cubicBezTo>
                        <a:pt x="39" y="206"/>
                        <a:pt x="39" y="209"/>
                        <a:pt x="40" y="210"/>
                      </a:cubicBezTo>
                      <a:cubicBezTo>
                        <a:pt x="42" y="211"/>
                        <a:pt x="44" y="212"/>
                        <a:pt x="46" y="212"/>
                      </a:cubicBezTo>
                      <a:cubicBezTo>
                        <a:pt x="47" y="213"/>
                        <a:pt x="47" y="214"/>
                        <a:pt x="48" y="214"/>
                      </a:cubicBezTo>
                      <a:cubicBezTo>
                        <a:pt x="49" y="214"/>
                        <a:pt x="50" y="214"/>
                        <a:pt x="51" y="214"/>
                      </a:cubicBezTo>
                      <a:cubicBezTo>
                        <a:pt x="52" y="213"/>
                        <a:pt x="53" y="211"/>
                        <a:pt x="53" y="210"/>
                      </a:cubicBezTo>
                      <a:cubicBezTo>
                        <a:pt x="53" y="207"/>
                        <a:pt x="53" y="204"/>
                        <a:pt x="53" y="201"/>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8" name="Freeform 29">
                  <a:extLst>
                    <a:ext uri="{FF2B5EF4-FFF2-40B4-BE49-F238E27FC236}">
                      <a16:creationId xmlns:a16="http://schemas.microsoft.com/office/drawing/2014/main" id="{9DF6EDA6-C4D6-4EB5-B4E1-BDE98BF79BD2}"/>
                    </a:ext>
                  </a:extLst>
                </p:cNvPr>
                <p:cNvSpPr>
                  <a:spLocks/>
                </p:cNvSpPr>
                <p:nvPr/>
              </p:nvSpPr>
              <p:spPr bwMode="auto">
                <a:xfrm>
                  <a:off x="4340225" y="8359776"/>
                  <a:ext cx="569913" cy="511175"/>
                </a:xfrm>
                <a:custGeom>
                  <a:avLst/>
                  <a:gdLst>
                    <a:gd name="T0" fmla="*/ 138 w 152"/>
                    <a:gd name="T1" fmla="*/ 32 h 136"/>
                    <a:gd name="T2" fmla="*/ 121 w 152"/>
                    <a:gd name="T3" fmla="*/ 36 h 136"/>
                    <a:gd name="T4" fmla="*/ 115 w 152"/>
                    <a:gd name="T5" fmla="*/ 30 h 136"/>
                    <a:gd name="T6" fmla="*/ 116 w 152"/>
                    <a:gd name="T7" fmla="*/ 23 h 136"/>
                    <a:gd name="T8" fmla="*/ 102 w 152"/>
                    <a:gd name="T9" fmla="*/ 32 h 136"/>
                    <a:gd name="T10" fmla="*/ 98 w 152"/>
                    <a:gd name="T11" fmla="*/ 30 h 136"/>
                    <a:gd name="T12" fmla="*/ 94 w 152"/>
                    <a:gd name="T13" fmla="*/ 27 h 136"/>
                    <a:gd name="T14" fmla="*/ 79 w 152"/>
                    <a:gd name="T15" fmla="*/ 23 h 136"/>
                    <a:gd name="T16" fmla="*/ 65 w 152"/>
                    <a:gd name="T17" fmla="*/ 23 h 136"/>
                    <a:gd name="T18" fmla="*/ 52 w 152"/>
                    <a:gd name="T19" fmla="*/ 15 h 136"/>
                    <a:gd name="T20" fmla="*/ 42 w 152"/>
                    <a:gd name="T21" fmla="*/ 4 h 136"/>
                    <a:gd name="T22" fmla="*/ 26 w 152"/>
                    <a:gd name="T23" fmla="*/ 9 h 136"/>
                    <a:gd name="T24" fmla="*/ 17 w 152"/>
                    <a:gd name="T25" fmla="*/ 9 h 136"/>
                    <a:gd name="T26" fmla="*/ 6 w 152"/>
                    <a:gd name="T27" fmla="*/ 24 h 136"/>
                    <a:gd name="T28" fmla="*/ 2 w 152"/>
                    <a:gd name="T29" fmla="*/ 41 h 136"/>
                    <a:gd name="T30" fmla="*/ 1 w 152"/>
                    <a:gd name="T31" fmla="*/ 45 h 136"/>
                    <a:gd name="T32" fmla="*/ 9 w 152"/>
                    <a:gd name="T33" fmla="*/ 52 h 136"/>
                    <a:gd name="T34" fmla="*/ 12 w 152"/>
                    <a:gd name="T35" fmla="*/ 63 h 136"/>
                    <a:gd name="T36" fmla="*/ 19 w 152"/>
                    <a:gd name="T37" fmla="*/ 64 h 136"/>
                    <a:gd name="T38" fmla="*/ 21 w 152"/>
                    <a:gd name="T39" fmla="*/ 73 h 136"/>
                    <a:gd name="T40" fmla="*/ 25 w 152"/>
                    <a:gd name="T41" fmla="*/ 90 h 136"/>
                    <a:gd name="T42" fmla="*/ 31 w 152"/>
                    <a:gd name="T43" fmla="*/ 113 h 136"/>
                    <a:gd name="T44" fmla="*/ 36 w 152"/>
                    <a:gd name="T45" fmla="*/ 107 h 136"/>
                    <a:gd name="T46" fmla="*/ 38 w 152"/>
                    <a:gd name="T47" fmla="*/ 89 h 136"/>
                    <a:gd name="T48" fmla="*/ 45 w 152"/>
                    <a:gd name="T49" fmla="*/ 99 h 136"/>
                    <a:gd name="T50" fmla="*/ 65 w 152"/>
                    <a:gd name="T51" fmla="*/ 104 h 136"/>
                    <a:gd name="T52" fmla="*/ 85 w 152"/>
                    <a:gd name="T53" fmla="*/ 103 h 136"/>
                    <a:gd name="T54" fmla="*/ 67 w 152"/>
                    <a:gd name="T55" fmla="*/ 123 h 136"/>
                    <a:gd name="T56" fmla="*/ 54 w 152"/>
                    <a:gd name="T57" fmla="*/ 124 h 136"/>
                    <a:gd name="T58" fmla="*/ 51 w 152"/>
                    <a:gd name="T59" fmla="*/ 135 h 136"/>
                    <a:gd name="T60" fmla="*/ 80 w 152"/>
                    <a:gd name="T61" fmla="*/ 128 h 136"/>
                    <a:gd name="T62" fmla="*/ 108 w 152"/>
                    <a:gd name="T63" fmla="*/ 121 h 136"/>
                    <a:gd name="T64" fmla="*/ 108 w 152"/>
                    <a:gd name="T65" fmla="*/ 102 h 136"/>
                    <a:gd name="T66" fmla="*/ 124 w 152"/>
                    <a:gd name="T67" fmla="*/ 90 h 136"/>
                    <a:gd name="T68" fmla="*/ 131 w 152"/>
                    <a:gd name="T69" fmla="*/ 79 h 136"/>
                    <a:gd name="T70" fmla="*/ 136 w 152"/>
                    <a:gd name="T71" fmla="*/ 73 h 136"/>
                    <a:gd name="T72" fmla="*/ 139 w 152"/>
                    <a:gd name="T73" fmla="*/ 61 h 136"/>
                    <a:gd name="T74" fmla="*/ 147 w 152"/>
                    <a:gd name="T75" fmla="*/ 51 h 136"/>
                    <a:gd name="T76" fmla="*/ 151 w 152"/>
                    <a:gd name="T77" fmla="*/ 3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36">
                      <a:moveTo>
                        <a:pt x="152" y="36"/>
                      </a:moveTo>
                      <a:cubicBezTo>
                        <a:pt x="147" y="34"/>
                        <a:pt x="142" y="32"/>
                        <a:pt x="138" y="32"/>
                      </a:cubicBezTo>
                      <a:cubicBezTo>
                        <a:pt x="135" y="32"/>
                        <a:pt x="131" y="33"/>
                        <a:pt x="128" y="34"/>
                      </a:cubicBezTo>
                      <a:cubicBezTo>
                        <a:pt x="126" y="34"/>
                        <a:pt x="123" y="39"/>
                        <a:pt x="121" y="36"/>
                      </a:cubicBezTo>
                      <a:cubicBezTo>
                        <a:pt x="120" y="35"/>
                        <a:pt x="120" y="33"/>
                        <a:pt x="119" y="32"/>
                      </a:cubicBezTo>
                      <a:cubicBezTo>
                        <a:pt x="118" y="31"/>
                        <a:pt x="116" y="31"/>
                        <a:pt x="115" y="30"/>
                      </a:cubicBezTo>
                      <a:cubicBezTo>
                        <a:pt x="114" y="28"/>
                        <a:pt x="115" y="28"/>
                        <a:pt x="116" y="26"/>
                      </a:cubicBezTo>
                      <a:cubicBezTo>
                        <a:pt x="116" y="25"/>
                        <a:pt x="116" y="24"/>
                        <a:pt x="116" y="23"/>
                      </a:cubicBezTo>
                      <a:cubicBezTo>
                        <a:pt x="114" y="24"/>
                        <a:pt x="112" y="25"/>
                        <a:pt x="109" y="28"/>
                      </a:cubicBezTo>
                      <a:cubicBezTo>
                        <a:pt x="108" y="29"/>
                        <a:pt x="105" y="32"/>
                        <a:pt x="102" y="32"/>
                      </a:cubicBezTo>
                      <a:cubicBezTo>
                        <a:pt x="101" y="32"/>
                        <a:pt x="102" y="31"/>
                        <a:pt x="101" y="30"/>
                      </a:cubicBezTo>
                      <a:cubicBezTo>
                        <a:pt x="100" y="30"/>
                        <a:pt x="98" y="30"/>
                        <a:pt x="98" y="30"/>
                      </a:cubicBezTo>
                      <a:cubicBezTo>
                        <a:pt x="97" y="29"/>
                        <a:pt x="97" y="28"/>
                        <a:pt x="96" y="27"/>
                      </a:cubicBezTo>
                      <a:cubicBezTo>
                        <a:pt x="96" y="27"/>
                        <a:pt x="95" y="27"/>
                        <a:pt x="94" y="27"/>
                      </a:cubicBezTo>
                      <a:cubicBezTo>
                        <a:pt x="92" y="26"/>
                        <a:pt x="92" y="26"/>
                        <a:pt x="90" y="25"/>
                      </a:cubicBezTo>
                      <a:cubicBezTo>
                        <a:pt x="87" y="22"/>
                        <a:pt x="83" y="20"/>
                        <a:pt x="79" y="23"/>
                      </a:cubicBezTo>
                      <a:cubicBezTo>
                        <a:pt x="76" y="25"/>
                        <a:pt x="74" y="31"/>
                        <a:pt x="69" y="27"/>
                      </a:cubicBezTo>
                      <a:cubicBezTo>
                        <a:pt x="68" y="26"/>
                        <a:pt x="67" y="24"/>
                        <a:pt x="65" y="23"/>
                      </a:cubicBezTo>
                      <a:cubicBezTo>
                        <a:pt x="64" y="22"/>
                        <a:pt x="61" y="22"/>
                        <a:pt x="60" y="21"/>
                      </a:cubicBezTo>
                      <a:cubicBezTo>
                        <a:pt x="55" y="20"/>
                        <a:pt x="52" y="21"/>
                        <a:pt x="52" y="15"/>
                      </a:cubicBezTo>
                      <a:cubicBezTo>
                        <a:pt x="52" y="11"/>
                        <a:pt x="50" y="9"/>
                        <a:pt x="46" y="6"/>
                      </a:cubicBezTo>
                      <a:cubicBezTo>
                        <a:pt x="45" y="5"/>
                        <a:pt x="43" y="5"/>
                        <a:pt x="42" y="4"/>
                      </a:cubicBezTo>
                      <a:cubicBezTo>
                        <a:pt x="41" y="3"/>
                        <a:pt x="43" y="0"/>
                        <a:pt x="39" y="2"/>
                      </a:cubicBezTo>
                      <a:cubicBezTo>
                        <a:pt x="40" y="8"/>
                        <a:pt x="30" y="8"/>
                        <a:pt x="26" y="9"/>
                      </a:cubicBezTo>
                      <a:cubicBezTo>
                        <a:pt x="25" y="10"/>
                        <a:pt x="23" y="11"/>
                        <a:pt x="21" y="11"/>
                      </a:cubicBezTo>
                      <a:cubicBezTo>
                        <a:pt x="20" y="11"/>
                        <a:pt x="18" y="9"/>
                        <a:pt x="17" y="9"/>
                      </a:cubicBezTo>
                      <a:cubicBezTo>
                        <a:pt x="13" y="10"/>
                        <a:pt x="12" y="14"/>
                        <a:pt x="10" y="16"/>
                      </a:cubicBezTo>
                      <a:cubicBezTo>
                        <a:pt x="9" y="19"/>
                        <a:pt x="7" y="21"/>
                        <a:pt x="6" y="24"/>
                      </a:cubicBezTo>
                      <a:cubicBezTo>
                        <a:pt x="4" y="27"/>
                        <a:pt x="2" y="28"/>
                        <a:pt x="2" y="32"/>
                      </a:cubicBezTo>
                      <a:cubicBezTo>
                        <a:pt x="2" y="35"/>
                        <a:pt x="2" y="38"/>
                        <a:pt x="2" y="41"/>
                      </a:cubicBezTo>
                      <a:cubicBezTo>
                        <a:pt x="2" y="42"/>
                        <a:pt x="1" y="44"/>
                        <a:pt x="0" y="45"/>
                      </a:cubicBezTo>
                      <a:cubicBezTo>
                        <a:pt x="0" y="45"/>
                        <a:pt x="0" y="45"/>
                        <a:pt x="1" y="45"/>
                      </a:cubicBezTo>
                      <a:cubicBezTo>
                        <a:pt x="3" y="46"/>
                        <a:pt x="3" y="48"/>
                        <a:pt x="5" y="49"/>
                      </a:cubicBezTo>
                      <a:cubicBezTo>
                        <a:pt x="7" y="51"/>
                        <a:pt x="8" y="50"/>
                        <a:pt x="9" y="52"/>
                      </a:cubicBezTo>
                      <a:cubicBezTo>
                        <a:pt x="10" y="54"/>
                        <a:pt x="10" y="56"/>
                        <a:pt x="11" y="58"/>
                      </a:cubicBezTo>
                      <a:cubicBezTo>
                        <a:pt x="11" y="59"/>
                        <a:pt x="12" y="61"/>
                        <a:pt x="12" y="63"/>
                      </a:cubicBezTo>
                      <a:cubicBezTo>
                        <a:pt x="13" y="63"/>
                        <a:pt x="14" y="64"/>
                        <a:pt x="16" y="65"/>
                      </a:cubicBezTo>
                      <a:cubicBezTo>
                        <a:pt x="18" y="67"/>
                        <a:pt x="17" y="66"/>
                        <a:pt x="19" y="64"/>
                      </a:cubicBezTo>
                      <a:cubicBezTo>
                        <a:pt x="21" y="62"/>
                        <a:pt x="22" y="63"/>
                        <a:pt x="25" y="64"/>
                      </a:cubicBezTo>
                      <a:cubicBezTo>
                        <a:pt x="28" y="66"/>
                        <a:pt x="23" y="71"/>
                        <a:pt x="21" y="73"/>
                      </a:cubicBezTo>
                      <a:cubicBezTo>
                        <a:pt x="20" y="76"/>
                        <a:pt x="21" y="79"/>
                        <a:pt x="21" y="83"/>
                      </a:cubicBezTo>
                      <a:cubicBezTo>
                        <a:pt x="21" y="88"/>
                        <a:pt x="23" y="87"/>
                        <a:pt x="25" y="90"/>
                      </a:cubicBezTo>
                      <a:cubicBezTo>
                        <a:pt x="28" y="93"/>
                        <a:pt x="27" y="99"/>
                        <a:pt x="25" y="102"/>
                      </a:cubicBezTo>
                      <a:cubicBezTo>
                        <a:pt x="22" y="109"/>
                        <a:pt x="27" y="110"/>
                        <a:pt x="31" y="113"/>
                      </a:cubicBezTo>
                      <a:cubicBezTo>
                        <a:pt x="35" y="116"/>
                        <a:pt x="39" y="118"/>
                        <a:pt x="40" y="115"/>
                      </a:cubicBezTo>
                      <a:cubicBezTo>
                        <a:pt x="42" y="113"/>
                        <a:pt x="38" y="110"/>
                        <a:pt x="36" y="107"/>
                      </a:cubicBezTo>
                      <a:cubicBezTo>
                        <a:pt x="33" y="104"/>
                        <a:pt x="34" y="100"/>
                        <a:pt x="34" y="97"/>
                      </a:cubicBezTo>
                      <a:cubicBezTo>
                        <a:pt x="34" y="94"/>
                        <a:pt x="35" y="89"/>
                        <a:pt x="38" y="89"/>
                      </a:cubicBezTo>
                      <a:cubicBezTo>
                        <a:pt x="41" y="89"/>
                        <a:pt x="38" y="95"/>
                        <a:pt x="39" y="96"/>
                      </a:cubicBezTo>
                      <a:cubicBezTo>
                        <a:pt x="40" y="98"/>
                        <a:pt x="43" y="98"/>
                        <a:pt x="45" y="99"/>
                      </a:cubicBezTo>
                      <a:cubicBezTo>
                        <a:pt x="48" y="101"/>
                        <a:pt x="46" y="105"/>
                        <a:pt x="50" y="104"/>
                      </a:cubicBezTo>
                      <a:cubicBezTo>
                        <a:pt x="55" y="103"/>
                        <a:pt x="60" y="104"/>
                        <a:pt x="65" y="104"/>
                      </a:cubicBezTo>
                      <a:cubicBezTo>
                        <a:pt x="69" y="104"/>
                        <a:pt x="69" y="101"/>
                        <a:pt x="73" y="100"/>
                      </a:cubicBezTo>
                      <a:cubicBezTo>
                        <a:pt x="77" y="98"/>
                        <a:pt x="82" y="98"/>
                        <a:pt x="85" y="103"/>
                      </a:cubicBezTo>
                      <a:cubicBezTo>
                        <a:pt x="89" y="107"/>
                        <a:pt x="84" y="112"/>
                        <a:pt x="81" y="115"/>
                      </a:cubicBezTo>
                      <a:cubicBezTo>
                        <a:pt x="78" y="117"/>
                        <a:pt x="70" y="121"/>
                        <a:pt x="67" y="123"/>
                      </a:cubicBezTo>
                      <a:cubicBezTo>
                        <a:pt x="64" y="125"/>
                        <a:pt x="61" y="126"/>
                        <a:pt x="59" y="125"/>
                      </a:cubicBezTo>
                      <a:cubicBezTo>
                        <a:pt x="56" y="125"/>
                        <a:pt x="56" y="123"/>
                        <a:pt x="54" y="124"/>
                      </a:cubicBezTo>
                      <a:cubicBezTo>
                        <a:pt x="51" y="125"/>
                        <a:pt x="51" y="128"/>
                        <a:pt x="49" y="132"/>
                      </a:cubicBezTo>
                      <a:cubicBezTo>
                        <a:pt x="47" y="135"/>
                        <a:pt x="48" y="136"/>
                        <a:pt x="51" y="135"/>
                      </a:cubicBezTo>
                      <a:cubicBezTo>
                        <a:pt x="55" y="134"/>
                        <a:pt x="53" y="134"/>
                        <a:pt x="60" y="134"/>
                      </a:cubicBezTo>
                      <a:cubicBezTo>
                        <a:pt x="68" y="134"/>
                        <a:pt x="73" y="131"/>
                        <a:pt x="80" y="128"/>
                      </a:cubicBezTo>
                      <a:cubicBezTo>
                        <a:pt x="86" y="125"/>
                        <a:pt x="98" y="121"/>
                        <a:pt x="107" y="121"/>
                      </a:cubicBezTo>
                      <a:cubicBezTo>
                        <a:pt x="107" y="121"/>
                        <a:pt x="108" y="121"/>
                        <a:pt x="108" y="121"/>
                      </a:cubicBezTo>
                      <a:cubicBezTo>
                        <a:pt x="108" y="118"/>
                        <a:pt x="107" y="115"/>
                        <a:pt x="107" y="112"/>
                      </a:cubicBezTo>
                      <a:cubicBezTo>
                        <a:pt x="107" y="109"/>
                        <a:pt x="107" y="106"/>
                        <a:pt x="108" y="102"/>
                      </a:cubicBezTo>
                      <a:cubicBezTo>
                        <a:pt x="109" y="99"/>
                        <a:pt x="110" y="95"/>
                        <a:pt x="114" y="94"/>
                      </a:cubicBezTo>
                      <a:cubicBezTo>
                        <a:pt x="117" y="92"/>
                        <a:pt x="121" y="93"/>
                        <a:pt x="124" y="90"/>
                      </a:cubicBezTo>
                      <a:cubicBezTo>
                        <a:pt x="126" y="88"/>
                        <a:pt x="126" y="86"/>
                        <a:pt x="127" y="84"/>
                      </a:cubicBezTo>
                      <a:cubicBezTo>
                        <a:pt x="128" y="82"/>
                        <a:pt x="130" y="81"/>
                        <a:pt x="131" y="79"/>
                      </a:cubicBezTo>
                      <a:cubicBezTo>
                        <a:pt x="132" y="78"/>
                        <a:pt x="130" y="76"/>
                        <a:pt x="132" y="75"/>
                      </a:cubicBezTo>
                      <a:cubicBezTo>
                        <a:pt x="133" y="74"/>
                        <a:pt x="135" y="75"/>
                        <a:pt x="136" y="73"/>
                      </a:cubicBezTo>
                      <a:cubicBezTo>
                        <a:pt x="137" y="71"/>
                        <a:pt x="136" y="67"/>
                        <a:pt x="136" y="66"/>
                      </a:cubicBezTo>
                      <a:cubicBezTo>
                        <a:pt x="137" y="63"/>
                        <a:pt x="137" y="63"/>
                        <a:pt x="139" y="61"/>
                      </a:cubicBezTo>
                      <a:cubicBezTo>
                        <a:pt x="141" y="60"/>
                        <a:pt x="143" y="59"/>
                        <a:pt x="144" y="57"/>
                      </a:cubicBezTo>
                      <a:cubicBezTo>
                        <a:pt x="146" y="55"/>
                        <a:pt x="146" y="52"/>
                        <a:pt x="147" y="51"/>
                      </a:cubicBezTo>
                      <a:cubicBezTo>
                        <a:pt x="149" y="48"/>
                        <a:pt x="150" y="49"/>
                        <a:pt x="151" y="45"/>
                      </a:cubicBezTo>
                      <a:cubicBezTo>
                        <a:pt x="152" y="43"/>
                        <a:pt x="151" y="40"/>
                        <a:pt x="151" y="38"/>
                      </a:cubicBezTo>
                      <a:cubicBezTo>
                        <a:pt x="152" y="37"/>
                        <a:pt x="152" y="36"/>
                        <a:pt x="152" y="36"/>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9" name="Freeform 30">
                  <a:extLst>
                    <a:ext uri="{FF2B5EF4-FFF2-40B4-BE49-F238E27FC236}">
                      <a16:creationId xmlns:a16="http://schemas.microsoft.com/office/drawing/2014/main" id="{FA579B74-2F15-403A-A4CD-C1197F5A95AC}"/>
                    </a:ext>
                  </a:extLst>
                </p:cNvPr>
                <p:cNvSpPr>
                  <a:spLocks/>
                </p:cNvSpPr>
                <p:nvPr/>
              </p:nvSpPr>
              <p:spPr bwMode="auto">
                <a:xfrm>
                  <a:off x="3740150" y="7827963"/>
                  <a:ext cx="685800" cy="581025"/>
                </a:xfrm>
                <a:custGeom>
                  <a:avLst/>
                  <a:gdLst>
                    <a:gd name="T0" fmla="*/ 52 w 183"/>
                    <a:gd name="T1" fmla="*/ 144 h 155"/>
                    <a:gd name="T2" fmla="*/ 60 w 183"/>
                    <a:gd name="T3" fmla="*/ 142 h 155"/>
                    <a:gd name="T4" fmla="*/ 66 w 183"/>
                    <a:gd name="T5" fmla="*/ 128 h 155"/>
                    <a:gd name="T6" fmla="*/ 78 w 183"/>
                    <a:gd name="T7" fmla="*/ 126 h 155"/>
                    <a:gd name="T8" fmla="*/ 89 w 183"/>
                    <a:gd name="T9" fmla="*/ 118 h 155"/>
                    <a:gd name="T10" fmla="*/ 94 w 183"/>
                    <a:gd name="T11" fmla="*/ 99 h 155"/>
                    <a:gd name="T12" fmla="*/ 111 w 183"/>
                    <a:gd name="T13" fmla="*/ 102 h 155"/>
                    <a:gd name="T14" fmla="*/ 115 w 183"/>
                    <a:gd name="T15" fmla="*/ 88 h 155"/>
                    <a:gd name="T16" fmla="*/ 127 w 183"/>
                    <a:gd name="T17" fmla="*/ 85 h 155"/>
                    <a:gd name="T18" fmla="*/ 140 w 183"/>
                    <a:gd name="T19" fmla="*/ 86 h 155"/>
                    <a:gd name="T20" fmla="*/ 160 w 183"/>
                    <a:gd name="T21" fmla="*/ 83 h 155"/>
                    <a:gd name="T22" fmla="*/ 176 w 183"/>
                    <a:gd name="T23" fmla="*/ 81 h 155"/>
                    <a:gd name="T24" fmla="*/ 181 w 183"/>
                    <a:gd name="T25" fmla="*/ 75 h 155"/>
                    <a:gd name="T26" fmla="*/ 180 w 183"/>
                    <a:gd name="T27" fmla="*/ 65 h 155"/>
                    <a:gd name="T28" fmla="*/ 174 w 183"/>
                    <a:gd name="T29" fmla="*/ 57 h 155"/>
                    <a:gd name="T30" fmla="*/ 172 w 183"/>
                    <a:gd name="T31" fmla="*/ 55 h 155"/>
                    <a:gd name="T32" fmla="*/ 169 w 183"/>
                    <a:gd name="T33" fmla="*/ 51 h 155"/>
                    <a:gd name="T34" fmla="*/ 169 w 183"/>
                    <a:gd name="T35" fmla="*/ 41 h 155"/>
                    <a:gd name="T36" fmla="*/ 171 w 183"/>
                    <a:gd name="T37" fmla="*/ 35 h 155"/>
                    <a:gd name="T38" fmla="*/ 168 w 183"/>
                    <a:gd name="T39" fmla="*/ 36 h 155"/>
                    <a:gd name="T40" fmla="*/ 155 w 183"/>
                    <a:gd name="T41" fmla="*/ 32 h 155"/>
                    <a:gd name="T42" fmla="*/ 148 w 183"/>
                    <a:gd name="T43" fmla="*/ 26 h 155"/>
                    <a:gd name="T44" fmla="*/ 132 w 183"/>
                    <a:gd name="T45" fmla="*/ 27 h 155"/>
                    <a:gd name="T46" fmla="*/ 119 w 183"/>
                    <a:gd name="T47" fmla="*/ 22 h 155"/>
                    <a:gd name="T48" fmla="*/ 109 w 183"/>
                    <a:gd name="T49" fmla="*/ 5 h 155"/>
                    <a:gd name="T50" fmla="*/ 102 w 183"/>
                    <a:gd name="T51" fmla="*/ 4 h 155"/>
                    <a:gd name="T52" fmla="*/ 90 w 183"/>
                    <a:gd name="T53" fmla="*/ 14 h 155"/>
                    <a:gd name="T54" fmla="*/ 79 w 183"/>
                    <a:gd name="T55" fmla="*/ 32 h 155"/>
                    <a:gd name="T56" fmla="*/ 70 w 183"/>
                    <a:gd name="T57" fmla="*/ 49 h 155"/>
                    <a:gd name="T58" fmla="*/ 72 w 183"/>
                    <a:gd name="T59" fmla="*/ 65 h 155"/>
                    <a:gd name="T60" fmla="*/ 84 w 183"/>
                    <a:gd name="T61" fmla="*/ 82 h 155"/>
                    <a:gd name="T62" fmla="*/ 83 w 183"/>
                    <a:gd name="T63" fmla="*/ 102 h 155"/>
                    <a:gd name="T64" fmla="*/ 79 w 183"/>
                    <a:gd name="T65" fmla="*/ 98 h 155"/>
                    <a:gd name="T66" fmla="*/ 76 w 183"/>
                    <a:gd name="T67" fmla="*/ 89 h 155"/>
                    <a:gd name="T68" fmla="*/ 68 w 183"/>
                    <a:gd name="T69" fmla="*/ 94 h 155"/>
                    <a:gd name="T70" fmla="*/ 71 w 183"/>
                    <a:gd name="T71" fmla="*/ 106 h 155"/>
                    <a:gd name="T72" fmla="*/ 65 w 183"/>
                    <a:gd name="T73" fmla="*/ 111 h 155"/>
                    <a:gd name="T74" fmla="*/ 51 w 183"/>
                    <a:gd name="T75" fmla="*/ 113 h 155"/>
                    <a:gd name="T76" fmla="*/ 46 w 183"/>
                    <a:gd name="T77" fmla="*/ 118 h 155"/>
                    <a:gd name="T78" fmla="*/ 46 w 183"/>
                    <a:gd name="T79" fmla="*/ 123 h 155"/>
                    <a:gd name="T80" fmla="*/ 40 w 183"/>
                    <a:gd name="T81" fmla="*/ 119 h 155"/>
                    <a:gd name="T82" fmla="*/ 34 w 183"/>
                    <a:gd name="T83" fmla="*/ 120 h 155"/>
                    <a:gd name="T84" fmla="*/ 29 w 183"/>
                    <a:gd name="T85" fmla="*/ 123 h 155"/>
                    <a:gd name="T86" fmla="*/ 21 w 183"/>
                    <a:gd name="T87" fmla="*/ 128 h 155"/>
                    <a:gd name="T88" fmla="*/ 13 w 183"/>
                    <a:gd name="T89" fmla="*/ 131 h 155"/>
                    <a:gd name="T90" fmla="*/ 11 w 183"/>
                    <a:gd name="T91" fmla="*/ 126 h 155"/>
                    <a:gd name="T92" fmla="*/ 8 w 183"/>
                    <a:gd name="T93" fmla="*/ 121 h 155"/>
                    <a:gd name="T94" fmla="*/ 1 w 183"/>
                    <a:gd name="T95" fmla="*/ 126 h 155"/>
                    <a:gd name="T96" fmla="*/ 3 w 183"/>
                    <a:gd name="T97" fmla="*/ 137 h 155"/>
                    <a:gd name="T98" fmla="*/ 10 w 183"/>
                    <a:gd name="T99" fmla="*/ 147 h 155"/>
                    <a:gd name="T100" fmla="*/ 31 w 183"/>
                    <a:gd name="T101" fmla="*/ 153 h 155"/>
                    <a:gd name="T102" fmla="*/ 41 w 183"/>
                    <a:gd name="T103" fmla="*/ 154 h 155"/>
                    <a:gd name="T104" fmla="*/ 45 w 183"/>
                    <a:gd name="T105" fmla="*/ 1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155">
                      <a:moveTo>
                        <a:pt x="49" y="147"/>
                      </a:moveTo>
                      <a:cubicBezTo>
                        <a:pt x="51" y="145"/>
                        <a:pt x="49" y="144"/>
                        <a:pt x="52" y="144"/>
                      </a:cubicBezTo>
                      <a:cubicBezTo>
                        <a:pt x="54" y="144"/>
                        <a:pt x="56" y="146"/>
                        <a:pt x="57" y="146"/>
                      </a:cubicBezTo>
                      <a:cubicBezTo>
                        <a:pt x="59" y="146"/>
                        <a:pt x="60" y="143"/>
                        <a:pt x="60" y="142"/>
                      </a:cubicBezTo>
                      <a:cubicBezTo>
                        <a:pt x="62" y="139"/>
                        <a:pt x="62" y="136"/>
                        <a:pt x="63" y="133"/>
                      </a:cubicBezTo>
                      <a:cubicBezTo>
                        <a:pt x="64" y="131"/>
                        <a:pt x="64" y="129"/>
                        <a:pt x="66" y="128"/>
                      </a:cubicBezTo>
                      <a:cubicBezTo>
                        <a:pt x="69" y="127"/>
                        <a:pt x="69" y="129"/>
                        <a:pt x="71" y="130"/>
                      </a:cubicBezTo>
                      <a:cubicBezTo>
                        <a:pt x="76" y="133"/>
                        <a:pt x="75" y="127"/>
                        <a:pt x="78" y="126"/>
                      </a:cubicBezTo>
                      <a:cubicBezTo>
                        <a:pt x="82" y="123"/>
                        <a:pt x="84" y="127"/>
                        <a:pt x="86" y="122"/>
                      </a:cubicBezTo>
                      <a:cubicBezTo>
                        <a:pt x="87" y="120"/>
                        <a:pt x="87" y="119"/>
                        <a:pt x="89" y="118"/>
                      </a:cubicBezTo>
                      <a:cubicBezTo>
                        <a:pt x="91" y="117"/>
                        <a:pt x="93" y="118"/>
                        <a:pt x="95" y="117"/>
                      </a:cubicBezTo>
                      <a:cubicBezTo>
                        <a:pt x="102" y="112"/>
                        <a:pt x="85" y="102"/>
                        <a:pt x="94" y="99"/>
                      </a:cubicBezTo>
                      <a:cubicBezTo>
                        <a:pt x="98" y="97"/>
                        <a:pt x="101" y="99"/>
                        <a:pt x="104" y="100"/>
                      </a:cubicBezTo>
                      <a:cubicBezTo>
                        <a:pt x="106" y="102"/>
                        <a:pt x="108" y="102"/>
                        <a:pt x="111" y="102"/>
                      </a:cubicBezTo>
                      <a:cubicBezTo>
                        <a:pt x="112" y="101"/>
                        <a:pt x="114" y="99"/>
                        <a:pt x="114" y="97"/>
                      </a:cubicBezTo>
                      <a:cubicBezTo>
                        <a:pt x="115" y="94"/>
                        <a:pt x="114" y="91"/>
                        <a:pt x="115" y="88"/>
                      </a:cubicBezTo>
                      <a:cubicBezTo>
                        <a:pt x="116" y="85"/>
                        <a:pt x="119" y="84"/>
                        <a:pt x="122" y="83"/>
                      </a:cubicBezTo>
                      <a:cubicBezTo>
                        <a:pt x="124" y="83"/>
                        <a:pt x="125" y="84"/>
                        <a:pt x="127" y="85"/>
                      </a:cubicBezTo>
                      <a:cubicBezTo>
                        <a:pt x="129" y="86"/>
                        <a:pt x="129" y="86"/>
                        <a:pt x="131" y="87"/>
                      </a:cubicBezTo>
                      <a:cubicBezTo>
                        <a:pt x="135" y="88"/>
                        <a:pt x="138" y="90"/>
                        <a:pt x="140" y="86"/>
                      </a:cubicBezTo>
                      <a:cubicBezTo>
                        <a:pt x="143" y="86"/>
                        <a:pt x="146" y="86"/>
                        <a:pt x="148" y="85"/>
                      </a:cubicBezTo>
                      <a:cubicBezTo>
                        <a:pt x="153" y="83"/>
                        <a:pt x="156" y="84"/>
                        <a:pt x="160" y="83"/>
                      </a:cubicBezTo>
                      <a:cubicBezTo>
                        <a:pt x="163" y="83"/>
                        <a:pt x="167" y="81"/>
                        <a:pt x="171" y="81"/>
                      </a:cubicBezTo>
                      <a:cubicBezTo>
                        <a:pt x="173" y="82"/>
                        <a:pt x="174" y="84"/>
                        <a:pt x="176" y="81"/>
                      </a:cubicBezTo>
                      <a:cubicBezTo>
                        <a:pt x="177" y="80"/>
                        <a:pt x="177" y="78"/>
                        <a:pt x="177" y="77"/>
                      </a:cubicBezTo>
                      <a:cubicBezTo>
                        <a:pt x="179" y="74"/>
                        <a:pt x="180" y="76"/>
                        <a:pt x="181" y="75"/>
                      </a:cubicBezTo>
                      <a:cubicBezTo>
                        <a:pt x="183" y="73"/>
                        <a:pt x="182" y="72"/>
                        <a:pt x="181" y="70"/>
                      </a:cubicBezTo>
                      <a:cubicBezTo>
                        <a:pt x="181" y="68"/>
                        <a:pt x="181" y="67"/>
                        <a:pt x="180" y="65"/>
                      </a:cubicBezTo>
                      <a:cubicBezTo>
                        <a:pt x="179" y="64"/>
                        <a:pt x="178" y="63"/>
                        <a:pt x="177" y="61"/>
                      </a:cubicBezTo>
                      <a:cubicBezTo>
                        <a:pt x="176" y="59"/>
                        <a:pt x="177" y="59"/>
                        <a:pt x="174" y="57"/>
                      </a:cubicBezTo>
                      <a:cubicBezTo>
                        <a:pt x="174" y="57"/>
                        <a:pt x="173" y="57"/>
                        <a:pt x="172" y="57"/>
                      </a:cubicBezTo>
                      <a:cubicBezTo>
                        <a:pt x="171" y="56"/>
                        <a:pt x="172" y="55"/>
                        <a:pt x="172" y="55"/>
                      </a:cubicBezTo>
                      <a:cubicBezTo>
                        <a:pt x="171" y="54"/>
                        <a:pt x="172" y="53"/>
                        <a:pt x="171" y="52"/>
                      </a:cubicBezTo>
                      <a:cubicBezTo>
                        <a:pt x="171" y="51"/>
                        <a:pt x="169" y="51"/>
                        <a:pt x="169" y="51"/>
                      </a:cubicBezTo>
                      <a:cubicBezTo>
                        <a:pt x="168" y="49"/>
                        <a:pt x="168" y="48"/>
                        <a:pt x="168" y="46"/>
                      </a:cubicBezTo>
                      <a:cubicBezTo>
                        <a:pt x="168" y="44"/>
                        <a:pt x="168" y="42"/>
                        <a:pt x="169" y="41"/>
                      </a:cubicBezTo>
                      <a:cubicBezTo>
                        <a:pt x="170" y="39"/>
                        <a:pt x="173" y="40"/>
                        <a:pt x="173" y="38"/>
                      </a:cubicBezTo>
                      <a:cubicBezTo>
                        <a:pt x="173" y="37"/>
                        <a:pt x="172" y="36"/>
                        <a:pt x="171" y="35"/>
                      </a:cubicBezTo>
                      <a:cubicBezTo>
                        <a:pt x="171" y="35"/>
                        <a:pt x="171" y="35"/>
                        <a:pt x="171" y="36"/>
                      </a:cubicBezTo>
                      <a:cubicBezTo>
                        <a:pt x="170" y="36"/>
                        <a:pt x="169" y="35"/>
                        <a:pt x="168" y="36"/>
                      </a:cubicBezTo>
                      <a:cubicBezTo>
                        <a:pt x="167" y="36"/>
                        <a:pt x="167" y="37"/>
                        <a:pt x="166" y="37"/>
                      </a:cubicBezTo>
                      <a:cubicBezTo>
                        <a:pt x="161" y="39"/>
                        <a:pt x="159" y="35"/>
                        <a:pt x="155" y="32"/>
                      </a:cubicBezTo>
                      <a:cubicBezTo>
                        <a:pt x="154" y="31"/>
                        <a:pt x="153" y="29"/>
                        <a:pt x="152" y="28"/>
                      </a:cubicBezTo>
                      <a:cubicBezTo>
                        <a:pt x="150" y="25"/>
                        <a:pt x="151" y="26"/>
                        <a:pt x="148" y="26"/>
                      </a:cubicBezTo>
                      <a:cubicBezTo>
                        <a:pt x="144" y="26"/>
                        <a:pt x="141" y="23"/>
                        <a:pt x="137" y="25"/>
                      </a:cubicBezTo>
                      <a:cubicBezTo>
                        <a:pt x="135" y="27"/>
                        <a:pt x="135" y="28"/>
                        <a:pt x="132" y="27"/>
                      </a:cubicBezTo>
                      <a:cubicBezTo>
                        <a:pt x="129" y="27"/>
                        <a:pt x="130" y="25"/>
                        <a:pt x="129" y="24"/>
                      </a:cubicBezTo>
                      <a:cubicBezTo>
                        <a:pt x="125" y="20"/>
                        <a:pt x="123" y="23"/>
                        <a:pt x="119" y="22"/>
                      </a:cubicBezTo>
                      <a:cubicBezTo>
                        <a:pt x="114" y="21"/>
                        <a:pt x="118" y="16"/>
                        <a:pt x="118" y="13"/>
                      </a:cubicBezTo>
                      <a:cubicBezTo>
                        <a:pt x="117" y="8"/>
                        <a:pt x="112" y="8"/>
                        <a:pt x="109" y="5"/>
                      </a:cubicBezTo>
                      <a:cubicBezTo>
                        <a:pt x="108" y="4"/>
                        <a:pt x="107" y="1"/>
                        <a:pt x="106" y="0"/>
                      </a:cubicBezTo>
                      <a:cubicBezTo>
                        <a:pt x="105" y="1"/>
                        <a:pt x="104" y="3"/>
                        <a:pt x="102" y="4"/>
                      </a:cubicBezTo>
                      <a:cubicBezTo>
                        <a:pt x="100" y="6"/>
                        <a:pt x="97" y="8"/>
                        <a:pt x="93" y="8"/>
                      </a:cubicBezTo>
                      <a:cubicBezTo>
                        <a:pt x="90" y="8"/>
                        <a:pt x="91" y="9"/>
                        <a:pt x="90" y="14"/>
                      </a:cubicBezTo>
                      <a:cubicBezTo>
                        <a:pt x="90" y="18"/>
                        <a:pt x="88" y="19"/>
                        <a:pt x="86" y="22"/>
                      </a:cubicBezTo>
                      <a:cubicBezTo>
                        <a:pt x="85" y="25"/>
                        <a:pt x="81" y="30"/>
                        <a:pt x="79" y="32"/>
                      </a:cubicBezTo>
                      <a:cubicBezTo>
                        <a:pt x="77" y="34"/>
                        <a:pt x="76" y="38"/>
                        <a:pt x="75" y="42"/>
                      </a:cubicBezTo>
                      <a:cubicBezTo>
                        <a:pt x="75" y="45"/>
                        <a:pt x="73" y="45"/>
                        <a:pt x="70" y="49"/>
                      </a:cubicBezTo>
                      <a:cubicBezTo>
                        <a:pt x="66" y="53"/>
                        <a:pt x="69" y="55"/>
                        <a:pt x="71" y="57"/>
                      </a:cubicBezTo>
                      <a:cubicBezTo>
                        <a:pt x="73" y="59"/>
                        <a:pt x="72" y="61"/>
                        <a:pt x="72" y="65"/>
                      </a:cubicBezTo>
                      <a:cubicBezTo>
                        <a:pt x="72" y="69"/>
                        <a:pt x="76" y="71"/>
                        <a:pt x="77" y="72"/>
                      </a:cubicBezTo>
                      <a:cubicBezTo>
                        <a:pt x="79" y="74"/>
                        <a:pt x="82" y="77"/>
                        <a:pt x="84" y="82"/>
                      </a:cubicBezTo>
                      <a:cubicBezTo>
                        <a:pt x="87" y="87"/>
                        <a:pt x="86" y="91"/>
                        <a:pt x="85" y="94"/>
                      </a:cubicBezTo>
                      <a:cubicBezTo>
                        <a:pt x="85" y="97"/>
                        <a:pt x="85" y="98"/>
                        <a:pt x="83" y="102"/>
                      </a:cubicBezTo>
                      <a:cubicBezTo>
                        <a:pt x="82" y="106"/>
                        <a:pt x="80" y="104"/>
                        <a:pt x="79" y="103"/>
                      </a:cubicBezTo>
                      <a:cubicBezTo>
                        <a:pt x="78" y="102"/>
                        <a:pt x="78" y="99"/>
                        <a:pt x="79" y="98"/>
                      </a:cubicBezTo>
                      <a:cubicBezTo>
                        <a:pt x="80" y="96"/>
                        <a:pt x="79" y="95"/>
                        <a:pt x="78" y="93"/>
                      </a:cubicBezTo>
                      <a:cubicBezTo>
                        <a:pt x="77" y="92"/>
                        <a:pt x="78" y="90"/>
                        <a:pt x="76" y="89"/>
                      </a:cubicBezTo>
                      <a:cubicBezTo>
                        <a:pt x="74" y="88"/>
                        <a:pt x="73" y="90"/>
                        <a:pt x="72" y="91"/>
                      </a:cubicBezTo>
                      <a:cubicBezTo>
                        <a:pt x="70" y="93"/>
                        <a:pt x="69" y="93"/>
                        <a:pt x="68" y="94"/>
                      </a:cubicBezTo>
                      <a:cubicBezTo>
                        <a:pt x="67" y="95"/>
                        <a:pt x="70" y="97"/>
                        <a:pt x="69" y="99"/>
                      </a:cubicBezTo>
                      <a:cubicBezTo>
                        <a:pt x="69" y="102"/>
                        <a:pt x="69" y="103"/>
                        <a:pt x="71" y="106"/>
                      </a:cubicBezTo>
                      <a:cubicBezTo>
                        <a:pt x="72" y="109"/>
                        <a:pt x="72" y="110"/>
                        <a:pt x="70" y="110"/>
                      </a:cubicBezTo>
                      <a:cubicBezTo>
                        <a:pt x="67" y="109"/>
                        <a:pt x="67" y="110"/>
                        <a:pt x="65" y="111"/>
                      </a:cubicBezTo>
                      <a:cubicBezTo>
                        <a:pt x="62" y="113"/>
                        <a:pt x="59" y="111"/>
                        <a:pt x="57" y="111"/>
                      </a:cubicBezTo>
                      <a:cubicBezTo>
                        <a:pt x="44" y="104"/>
                        <a:pt x="48" y="108"/>
                        <a:pt x="51" y="113"/>
                      </a:cubicBezTo>
                      <a:cubicBezTo>
                        <a:pt x="52" y="116"/>
                        <a:pt x="51" y="117"/>
                        <a:pt x="50" y="117"/>
                      </a:cubicBezTo>
                      <a:cubicBezTo>
                        <a:pt x="48" y="117"/>
                        <a:pt x="47" y="117"/>
                        <a:pt x="46" y="118"/>
                      </a:cubicBezTo>
                      <a:cubicBezTo>
                        <a:pt x="45" y="119"/>
                        <a:pt x="48" y="120"/>
                        <a:pt x="49" y="122"/>
                      </a:cubicBezTo>
                      <a:cubicBezTo>
                        <a:pt x="50" y="123"/>
                        <a:pt x="48" y="123"/>
                        <a:pt x="46" y="123"/>
                      </a:cubicBezTo>
                      <a:cubicBezTo>
                        <a:pt x="45" y="123"/>
                        <a:pt x="45" y="121"/>
                        <a:pt x="42" y="121"/>
                      </a:cubicBezTo>
                      <a:cubicBezTo>
                        <a:pt x="40" y="120"/>
                        <a:pt x="41" y="120"/>
                        <a:pt x="40" y="119"/>
                      </a:cubicBezTo>
                      <a:cubicBezTo>
                        <a:pt x="39" y="119"/>
                        <a:pt x="39" y="118"/>
                        <a:pt x="37" y="118"/>
                      </a:cubicBezTo>
                      <a:cubicBezTo>
                        <a:pt x="36" y="118"/>
                        <a:pt x="35" y="119"/>
                        <a:pt x="34" y="120"/>
                      </a:cubicBezTo>
                      <a:cubicBezTo>
                        <a:pt x="33" y="121"/>
                        <a:pt x="33" y="122"/>
                        <a:pt x="32" y="123"/>
                      </a:cubicBezTo>
                      <a:cubicBezTo>
                        <a:pt x="31" y="124"/>
                        <a:pt x="30" y="124"/>
                        <a:pt x="29" y="123"/>
                      </a:cubicBezTo>
                      <a:cubicBezTo>
                        <a:pt x="28" y="122"/>
                        <a:pt x="28" y="122"/>
                        <a:pt x="26" y="123"/>
                      </a:cubicBezTo>
                      <a:cubicBezTo>
                        <a:pt x="25" y="123"/>
                        <a:pt x="23" y="126"/>
                        <a:pt x="21" y="128"/>
                      </a:cubicBezTo>
                      <a:cubicBezTo>
                        <a:pt x="20" y="130"/>
                        <a:pt x="19" y="129"/>
                        <a:pt x="17" y="130"/>
                      </a:cubicBezTo>
                      <a:cubicBezTo>
                        <a:pt x="16" y="131"/>
                        <a:pt x="15" y="131"/>
                        <a:pt x="13" y="131"/>
                      </a:cubicBezTo>
                      <a:cubicBezTo>
                        <a:pt x="10" y="131"/>
                        <a:pt x="10" y="130"/>
                        <a:pt x="10" y="129"/>
                      </a:cubicBezTo>
                      <a:cubicBezTo>
                        <a:pt x="9" y="128"/>
                        <a:pt x="10" y="127"/>
                        <a:pt x="11" y="126"/>
                      </a:cubicBezTo>
                      <a:cubicBezTo>
                        <a:pt x="12" y="125"/>
                        <a:pt x="11" y="124"/>
                        <a:pt x="11" y="123"/>
                      </a:cubicBezTo>
                      <a:cubicBezTo>
                        <a:pt x="11" y="122"/>
                        <a:pt x="9" y="121"/>
                        <a:pt x="8" y="121"/>
                      </a:cubicBezTo>
                      <a:cubicBezTo>
                        <a:pt x="7" y="121"/>
                        <a:pt x="7" y="121"/>
                        <a:pt x="6" y="121"/>
                      </a:cubicBezTo>
                      <a:cubicBezTo>
                        <a:pt x="3" y="121"/>
                        <a:pt x="0" y="122"/>
                        <a:pt x="1" y="126"/>
                      </a:cubicBezTo>
                      <a:cubicBezTo>
                        <a:pt x="1" y="128"/>
                        <a:pt x="3" y="129"/>
                        <a:pt x="4" y="131"/>
                      </a:cubicBezTo>
                      <a:cubicBezTo>
                        <a:pt x="4" y="133"/>
                        <a:pt x="3" y="135"/>
                        <a:pt x="3" y="137"/>
                      </a:cubicBezTo>
                      <a:cubicBezTo>
                        <a:pt x="4" y="139"/>
                        <a:pt x="6" y="140"/>
                        <a:pt x="8" y="142"/>
                      </a:cubicBezTo>
                      <a:cubicBezTo>
                        <a:pt x="9" y="144"/>
                        <a:pt x="9" y="145"/>
                        <a:pt x="10" y="147"/>
                      </a:cubicBezTo>
                      <a:cubicBezTo>
                        <a:pt x="13" y="150"/>
                        <a:pt x="16" y="151"/>
                        <a:pt x="20" y="152"/>
                      </a:cubicBezTo>
                      <a:cubicBezTo>
                        <a:pt x="24" y="152"/>
                        <a:pt x="27" y="152"/>
                        <a:pt x="31" y="153"/>
                      </a:cubicBezTo>
                      <a:cubicBezTo>
                        <a:pt x="32" y="153"/>
                        <a:pt x="34" y="154"/>
                        <a:pt x="36" y="155"/>
                      </a:cubicBezTo>
                      <a:cubicBezTo>
                        <a:pt x="38" y="155"/>
                        <a:pt x="40" y="154"/>
                        <a:pt x="41" y="154"/>
                      </a:cubicBezTo>
                      <a:cubicBezTo>
                        <a:pt x="42" y="154"/>
                        <a:pt x="42" y="154"/>
                        <a:pt x="42" y="155"/>
                      </a:cubicBezTo>
                      <a:cubicBezTo>
                        <a:pt x="43" y="153"/>
                        <a:pt x="44" y="150"/>
                        <a:pt x="45" y="149"/>
                      </a:cubicBezTo>
                      <a:cubicBezTo>
                        <a:pt x="47" y="148"/>
                        <a:pt x="48" y="148"/>
                        <a:pt x="49" y="147"/>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0" name="Freeform 31">
                  <a:extLst>
                    <a:ext uri="{FF2B5EF4-FFF2-40B4-BE49-F238E27FC236}">
                      <a16:creationId xmlns:a16="http://schemas.microsoft.com/office/drawing/2014/main" id="{162B8465-AA9F-4B81-AED4-1E3EADCB1858}"/>
                    </a:ext>
                  </a:extLst>
                </p:cNvPr>
                <p:cNvSpPr>
                  <a:spLocks/>
                </p:cNvSpPr>
                <p:nvPr/>
              </p:nvSpPr>
              <p:spPr bwMode="auto">
                <a:xfrm>
                  <a:off x="3897313" y="8191501"/>
                  <a:ext cx="341313" cy="550863"/>
                </a:xfrm>
                <a:custGeom>
                  <a:avLst/>
                  <a:gdLst>
                    <a:gd name="T0" fmla="*/ 46 w 91"/>
                    <a:gd name="T1" fmla="*/ 135 h 147"/>
                    <a:gd name="T2" fmla="*/ 48 w 91"/>
                    <a:gd name="T3" fmla="*/ 131 h 147"/>
                    <a:gd name="T4" fmla="*/ 54 w 91"/>
                    <a:gd name="T5" fmla="*/ 131 h 147"/>
                    <a:gd name="T6" fmla="*/ 65 w 91"/>
                    <a:gd name="T7" fmla="*/ 135 h 147"/>
                    <a:gd name="T8" fmla="*/ 75 w 91"/>
                    <a:gd name="T9" fmla="*/ 129 h 147"/>
                    <a:gd name="T10" fmla="*/ 82 w 91"/>
                    <a:gd name="T11" fmla="*/ 119 h 147"/>
                    <a:gd name="T12" fmla="*/ 85 w 91"/>
                    <a:gd name="T13" fmla="*/ 109 h 147"/>
                    <a:gd name="T14" fmla="*/ 89 w 91"/>
                    <a:gd name="T15" fmla="*/ 99 h 147"/>
                    <a:gd name="T16" fmla="*/ 89 w 91"/>
                    <a:gd name="T17" fmla="*/ 93 h 147"/>
                    <a:gd name="T18" fmla="*/ 90 w 91"/>
                    <a:gd name="T19" fmla="*/ 86 h 147"/>
                    <a:gd name="T20" fmla="*/ 83 w 91"/>
                    <a:gd name="T21" fmla="*/ 81 h 147"/>
                    <a:gd name="T22" fmla="*/ 84 w 91"/>
                    <a:gd name="T23" fmla="*/ 78 h 147"/>
                    <a:gd name="T24" fmla="*/ 82 w 91"/>
                    <a:gd name="T25" fmla="*/ 75 h 147"/>
                    <a:gd name="T26" fmla="*/ 81 w 91"/>
                    <a:gd name="T27" fmla="*/ 70 h 147"/>
                    <a:gd name="T28" fmla="*/ 84 w 91"/>
                    <a:gd name="T29" fmla="*/ 66 h 147"/>
                    <a:gd name="T30" fmla="*/ 86 w 91"/>
                    <a:gd name="T31" fmla="*/ 60 h 147"/>
                    <a:gd name="T32" fmla="*/ 85 w 91"/>
                    <a:gd name="T33" fmla="*/ 61 h 147"/>
                    <a:gd name="T34" fmla="*/ 84 w 91"/>
                    <a:gd name="T35" fmla="*/ 56 h 147"/>
                    <a:gd name="T36" fmla="*/ 88 w 91"/>
                    <a:gd name="T37" fmla="*/ 53 h 147"/>
                    <a:gd name="T38" fmla="*/ 87 w 91"/>
                    <a:gd name="T39" fmla="*/ 49 h 147"/>
                    <a:gd name="T40" fmla="*/ 86 w 91"/>
                    <a:gd name="T41" fmla="*/ 44 h 147"/>
                    <a:gd name="T42" fmla="*/ 87 w 91"/>
                    <a:gd name="T43" fmla="*/ 40 h 147"/>
                    <a:gd name="T44" fmla="*/ 83 w 91"/>
                    <a:gd name="T45" fmla="*/ 37 h 147"/>
                    <a:gd name="T46" fmla="*/ 84 w 91"/>
                    <a:gd name="T47" fmla="*/ 29 h 147"/>
                    <a:gd name="T48" fmla="*/ 80 w 91"/>
                    <a:gd name="T49" fmla="*/ 26 h 147"/>
                    <a:gd name="T50" fmla="*/ 75 w 91"/>
                    <a:gd name="T51" fmla="*/ 25 h 147"/>
                    <a:gd name="T52" fmla="*/ 73 w 91"/>
                    <a:gd name="T53" fmla="*/ 16 h 147"/>
                    <a:gd name="T54" fmla="*/ 68 w 91"/>
                    <a:gd name="T55" fmla="*/ 9 h 147"/>
                    <a:gd name="T56" fmla="*/ 69 w 91"/>
                    <a:gd name="T57" fmla="*/ 5 h 147"/>
                    <a:gd name="T58" fmla="*/ 62 w 91"/>
                    <a:gd name="T59" fmla="*/ 3 h 147"/>
                    <a:gd name="T60" fmla="*/ 52 w 91"/>
                    <a:gd name="T61" fmla="*/ 2 h 147"/>
                    <a:gd name="T62" fmla="*/ 53 w 91"/>
                    <a:gd name="T63" fmla="*/ 20 h 147"/>
                    <a:gd name="T64" fmla="*/ 47 w 91"/>
                    <a:gd name="T65" fmla="*/ 21 h 147"/>
                    <a:gd name="T66" fmla="*/ 44 w 91"/>
                    <a:gd name="T67" fmla="*/ 25 h 147"/>
                    <a:gd name="T68" fmla="*/ 36 w 91"/>
                    <a:gd name="T69" fmla="*/ 29 h 147"/>
                    <a:gd name="T70" fmla="*/ 29 w 91"/>
                    <a:gd name="T71" fmla="*/ 33 h 147"/>
                    <a:gd name="T72" fmla="*/ 24 w 91"/>
                    <a:gd name="T73" fmla="*/ 31 h 147"/>
                    <a:gd name="T74" fmla="*/ 21 w 91"/>
                    <a:gd name="T75" fmla="*/ 36 h 147"/>
                    <a:gd name="T76" fmla="*/ 18 w 91"/>
                    <a:gd name="T77" fmla="*/ 45 h 147"/>
                    <a:gd name="T78" fmla="*/ 15 w 91"/>
                    <a:gd name="T79" fmla="*/ 49 h 147"/>
                    <a:gd name="T80" fmla="*/ 10 w 91"/>
                    <a:gd name="T81" fmla="*/ 47 h 147"/>
                    <a:gd name="T82" fmla="*/ 7 w 91"/>
                    <a:gd name="T83" fmla="*/ 50 h 147"/>
                    <a:gd name="T84" fmla="*/ 3 w 91"/>
                    <a:gd name="T85" fmla="*/ 52 h 147"/>
                    <a:gd name="T86" fmla="*/ 0 w 91"/>
                    <a:gd name="T87" fmla="*/ 58 h 147"/>
                    <a:gd name="T88" fmla="*/ 2 w 91"/>
                    <a:gd name="T89" fmla="*/ 61 h 147"/>
                    <a:gd name="T90" fmla="*/ 7 w 91"/>
                    <a:gd name="T91" fmla="*/ 65 h 147"/>
                    <a:gd name="T92" fmla="*/ 9 w 91"/>
                    <a:gd name="T93" fmla="*/ 75 h 147"/>
                    <a:gd name="T94" fmla="*/ 11 w 91"/>
                    <a:gd name="T95" fmla="*/ 95 h 147"/>
                    <a:gd name="T96" fmla="*/ 11 w 91"/>
                    <a:gd name="T97" fmla="*/ 100 h 147"/>
                    <a:gd name="T98" fmla="*/ 8 w 91"/>
                    <a:gd name="T99" fmla="*/ 105 h 147"/>
                    <a:gd name="T100" fmla="*/ 10 w 91"/>
                    <a:gd name="T101" fmla="*/ 115 h 147"/>
                    <a:gd name="T102" fmla="*/ 14 w 91"/>
                    <a:gd name="T103" fmla="*/ 123 h 147"/>
                    <a:gd name="T104" fmla="*/ 14 w 91"/>
                    <a:gd name="T105" fmla="*/ 129 h 147"/>
                    <a:gd name="T106" fmla="*/ 17 w 91"/>
                    <a:gd name="T107" fmla="*/ 134 h 147"/>
                    <a:gd name="T108" fmla="*/ 23 w 91"/>
                    <a:gd name="T109" fmla="*/ 132 h 147"/>
                    <a:gd name="T110" fmla="*/ 23 w 91"/>
                    <a:gd name="T111" fmla="*/ 135 h 147"/>
                    <a:gd name="T112" fmla="*/ 26 w 91"/>
                    <a:gd name="T113" fmla="*/ 137 h 147"/>
                    <a:gd name="T114" fmla="*/ 28 w 91"/>
                    <a:gd name="T115" fmla="*/ 140 h 147"/>
                    <a:gd name="T116" fmla="*/ 32 w 91"/>
                    <a:gd name="T117" fmla="*/ 141 h 147"/>
                    <a:gd name="T118" fmla="*/ 35 w 91"/>
                    <a:gd name="T119" fmla="*/ 147 h 147"/>
                    <a:gd name="T120" fmla="*/ 41 w 91"/>
                    <a:gd name="T121" fmla="*/ 144 h 147"/>
                    <a:gd name="T122" fmla="*/ 46 w 91"/>
                    <a:gd name="T123" fmla="*/ 13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147">
                      <a:moveTo>
                        <a:pt x="46" y="135"/>
                      </a:moveTo>
                      <a:cubicBezTo>
                        <a:pt x="46" y="132"/>
                        <a:pt x="46" y="132"/>
                        <a:pt x="48" y="131"/>
                      </a:cubicBezTo>
                      <a:cubicBezTo>
                        <a:pt x="49" y="131"/>
                        <a:pt x="52" y="131"/>
                        <a:pt x="54" y="131"/>
                      </a:cubicBezTo>
                      <a:cubicBezTo>
                        <a:pt x="58" y="132"/>
                        <a:pt x="61" y="135"/>
                        <a:pt x="65" y="135"/>
                      </a:cubicBezTo>
                      <a:cubicBezTo>
                        <a:pt x="70" y="135"/>
                        <a:pt x="72" y="133"/>
                        <a:pt x="75" y="129"/>
                      </a:cubicBezTo>
                      <a:cubicBezTo>
                        <a:pt x="79" y="126"/>
                        <a:pt x="79" y="123"/>
                        <a:pt x="82" y="119"/>
                      </a:cubicBezTo>
                      <a:cubicBezTo>
                        <a:pt x="85" y="116"/>
                        <a:pt x="85" y="113"/>
                        <a:pt x="85" y="109"/>
                      </a:cubicBezTo>
                      <a:cubicBezTo>
                        <a:pt x="86" y="105"/>
                        <a:pt x="88" y="103"/>
                        <a:pt x="89" y="99"/>
                      </a:cubicBezTo>
                      <a:cubicBezTo>
                        <a:pt x="90" y="97"/>
                        <a:pt x="89" y="95"/>
                        <a:pt x="89" y="93"/>
                      </a:cubicBezTo>
                      <a:cubicBezTo>
                        <a:pt x="89" y="90"/>
                        <a:pt x="91" y="87"/>
                        <a:pt x="90" y="86"/>
                      </a:cubicBezTo>
                      <a:cubicBezTo>
                        <a:pt x="89" y="83"/>
                        <a:pt x="83" y="84"/>
                        <a:pt x="83" y="81"/>
                      </a:cubicBezTo>
                      <a:cubicBezTo>
                        <a:pt x="83" y="80"/>
                        <a:pt x="84" y="79"/>
                        <a:pt x="84" y="78"/>
                      </a:cubicBezTo>
                      <a:cubicBezTo>
                        <a:pt x="83" y="77"/>
                        <a:pt x="83" y="77"/>
                        <a:pt x="82" y="75"/>
                      </a:cubicBezTo>
                      <a:cubicBezTo>
                        <a:pt x="82" y="74"/>
                        <a:pt x="81" y="71"/>
                        <a:pt x="81" y="70"/>
                      </a:cubicBezTo>
                      <a:cubicBezTo>
                        <a:pt x="82" y="69"/>
                        <a:pt x="84" y="68"/>
                        <a:pt x="84" y="66"/>
                      </a:cubicBezTo>
                      <a:cubicBezTo>
                        <a:pt x="85" y="65"/>
                        <a:pt x="86" y="62"/>
                        <a:pt x="86" y="60"/>
                      </a:cubicBezTo>
                      <a:cubicBezTo>
                        <a:pt x="85" y="60"/>
                        <a:pt x="85" y="61"/>
                        <a:pt x="85" y="61"/>
                      </a:cubicBezTo>
                      <a:cubicBezTo>
                        <a:pt x="85" y="59"/>
                        <a:pt x="84" y="57"/>
                        <a:pt x="84" y="56"/>
                      </a:cubicBezTo>
                      <a:cubicBezTo>
                        <a:pt x="85" y="54"/>
                        <a:pt x="87" y="55"/>
                        <a:pt x="88" y="53"/>
                      </a:cubicBezTo>
                      <a:cubicBezTo>
                        <a:pt x="91" y="51"/>
                        <a:pt x="88" y="51"/>
                        <a:pt x="87" y="49"/>
                      </a:cubicBezTo>
                      <a:cubicBezTo>
                        <a:pt x="87" y="47"/>
                        <a:pt x="87" y="46"/>
                        <a:pt x="86" y="44"/>
                      </a:cubicBezTo>
                      <a:cubicBezTo>
                        <a:pt x="87" y="44"/>
                        <a:pt x="87" y="41"/>
                        <a:pt x="87" y="40"/>
                      </a:cubicBezTo>
                      <a:cubicBezTo>
                        <a:pt x="86" y="38"/>
                        <a:pt x="84" y="38"/>
                        <a:pt x="83" y="37"/>
                      </a:cubicBezTo>
                      <a:cubicBezTo>
                        <a:pt x="82" y="35"/>
                        <a:pt x="84" y="31"/>
                        <a:pt x="84" y="29"/>
                      </a:cubicBezTo>
                      <a:cubicBezTo>
                        <a:pt x="82" y="30"/>
                        <a:pt x="82" y="27"/>
                        <a:pt x="80" y="26"/>
                      </a:cubicBezTo>
                      <a:cubicBezTo>
                        <a:pt x="79" y="25"/>
                        <a:pt x="77" y="26"/>
                        <a:pt x="75" y="25"/>
                      </a:cubicBezTo>
                      <a:cubicBezTo>
                        <a:pt x="73" y="24"/>
                        <a:pt x="75" y="19"/>
                        <a:pt x="73" y="16"/>
                      </a:cubicBezTo>
                      <a:cubicBezTo>
                        <a:pt x="71" y="13"/>
                        <a:pt x="67" y="14"/>
                        <a:pt x="68" y="9"/>
                      </a:cubicBezTo>
                      <a:cubicBezTo>
                        <a:pt x="68" y="8"/>
                        <a:pt x="68" y="6"/>
                        <a:pt x="69" y="5"/>
                      </a:cubicBezTo>
                      <a:cubicBezTo>
                        <a:pt x="66" y="5"/>
                        <a:pt x="64" y="5"/>
                        <a:pt x="62" y="3"/>
                      </a:cubicBezTo>
                      <a:cubicBezTo>
                        <a:pt x="59" y="2"/>
                        <a:pt x="56" y="0"/>
                        <a:pt x="52" y="2"/>
                      </a:cubicBezTo>
                      <a:cubicBezTo>
                        <a:pt x="43" y="5"/>
                        <a:pt x="60" y="15"/>
                        <a:pt x="53" y="20"/>
                      </a:cubicBezTo>
                      <a:cubicBezTo>
                        <a:pt x="51" y="21"/>
                        <a:pt x="49" y="20"/>
                        <a:pt x="47" y="21"/>
                      </a:cubicBezTo>
                      <a:cubicBezTo>
                        <a:pt x="45" y="22"/>
                        <a:pt x="45" y="23"/>
                        <a:pt x="44" y="25"/>
                      </a:cubicBezTo>
                      <a:cubicBezTo>
                        <a:pt x="42" y="30"/>
                        <a:pt x="40" y="26"/>
                        <a:pt x="36" y="29"/>
                      </a:cubicBezTo>
                      <a:cubicBezTo>
                        <a:pt x="33" y="30"/>
                        <a:pt x="34" y="36"/>
                        <a:pt x="29" y="33"/>
                      </a:cubicBezTo>
                      <a:cubicBezTo>
                        <a:pt x="27" y="32"/>
                        <a:pt x="27" y="30"/>
                        <a:pt x="24" y="31"/>
                      </a:cubicBezTo>
                      <a:cubicBezTo>
                        <a:pt x="22" y="32"/>
                        <a:pt x="22" y="34"/>
                        <a:pt x="21" y="36"/>
                      </a:cubicBezTo>
                      <a:cubicBezTo>
                        <a:pt x="20" y="39"/>
                        <a:pt x="20" y="42"/>
                        <a:pt x="18" y="45"/>
                      </a:cubicBezTo>
                      <a:cubicBezTo>
                        <a:pt x="18" y="46"/>
                        <a:pt x="17" y="49"/>
                        <a:pt x="15" y="49"/>
                      </a:cubicBezTo>
                      <a:cubicBezTo>
                        <a:pt x="14" y="49"/>
                        <a:pt x="12" y="47"/>
                        <a:pt x="10" y="47"/>
                      </a:cubicBezTo>
                      <a:cubicBezTo>
                        <a:pt x="7" y="47"/>
                        <a:pt x="9" y="48"/>
                        <a:pt x="7" y="50"/>
                      </a:cubicBezTo>
                      <a:cubicBezTo>
                        <a:pt x="6" y="51"/>
                        <a:pt x="5" y="51"/>
                        <a:pt x="3" y="52"/>
                      </a:cubicBezTo>
                      <a:cubicBezTo>
                        <a:pt x="2" y="53"/>
                        <a:pt x="1" y="56"/>
                        <a:pt x="0" y="58"/>
                      </a:cubicBezTo>
                      <a:cubicBezTo>
                        <a:pt x="2" y="58"/>
                        <a:pt x="1" y="59"/>
                        <a:pt x="2" y="61"/>
                      </a:cubicBezTo>
                      <a:cubicBezTo>
                        <a:pt x="4" y="63"/>
                        <a:pt x="5" y="64"/>
                        <a:pt x="7" y="65"/>
                      </a:cubicBezTo>
                      <a:cubicBezTo>
                        <a:pt x="12" y="69"/>
                        <a:pt x="11" y="70"/>
                        <a:pt x="9" y="75"/>
                      </a:cubicBezTo>
                      <a:cubicBezTo>
                        <a:pt x="7" y="81"/>
                        <a:pt x="10" y="89"/>
                        <a:pt x="11" y="95"/>
                      </a:cubicBezTo>
                      <a:cubicBezTo>
                        <a:pt x="11" y="97"/>
                        <a:pt x="11" y="98"/>
                        <a:pt x="11" y="100"/>
                      </a:cubicBezTo>
                      <a:cubicBezTo>
                        <a:pt x="10" y="102"/>
                        <a:pt x="9" y="103"/>
                        <a:pt x="8" y="105"/>
                      </a:cubicBezTo>
                      <a:cubicBezTo>
                        <a:pt x="8" y="107"/>
                        <a:pt x="7" y="116"/>
                        <a:pt x="10" y="115"/>
                      </a:cubicBezTo>
                      <a:cubicBezTo>
                        <a:pt x="10" y="119"/>
                        <a:pt x="13" y="119"/>
                        <a:pt x="14" y="123"/>
                      </a:cubicBezTo>
                      <a:cubicBezTo>
                        <a:pt x="15" y="125"/>
                        <a:pt x="14" y="127"/>
                        <a:pt x="14" y="129"/>
                      </a:cubicBezTo>
                      <a:cubicBezTo>
                        <a:pt x="14" y="131"/>
                        <a:pt x="14" y="134"/>
                        <a:pt x="17" y="134"/>
                      </a:cubicBezTo>
                      <a:cubicBezTo>
                        <a:pt x="20" y="134"/>
                        <a:pt x="21" y="132"/>
                        <a:pt x="23" y="132"/>
                      </a:cubicBezTo>
                      <a:cubicBezTo>
                        <a:pt x="23" y="133"/>
                        <a:pt x="23" y="135"/>
                        <a:pt x="23" y="135"/>
                      </a:cubicBezTo>
                      <a:cubicBezTo>
                        <a:pt x="24" y="137"/>
                        <a:pt x="25" y="136"/>
                        <a:pt x="26" y="137"/>
                      </a:cubicBezTo>
                      <a:cubicBezTo>
                        <a:pt x="27" y="138"/>
                        <a:pt x="28" y="140"/>
                        <a:pt x="28" y="140"/>
                      </a:cubicBezTo>
                      <a:cubicBezTo>
                        <a:pt x="29" y="141"/>
                        <a:pt x="31" y="140"/>
                        <a:pt x="32" y="141"/>
                      </a:cubicBezTo>
                      <a:cubicBezTo>
                        <a:pt x="33" y="142"/>
                        <a:pt x="34" y="145"/>
                        <a:pt x="35" y="147"/>
                      </a:cubicBezTo>
                      <a:cubicBezTo>
                        <a:pt x="37" y="146"/>
                        <a:pt x="39" y="145"/>
                        <a:pt x="41" y="144"/>
                      </a:cubicBezTo>
                      <a:cubicBezTo>
                        <a:pt x="44" y="142"/>
                        <a:pt x="46" y="139"/>
                        <a:pt x="46" y="135"/>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1" name="Freeform 32">
                  <a:extLst>
                    <a:ext uri="{FF2B5EF4-FFF2-40B4-BE49-F238E27FC236}">
                      <a16:creationId xmlns:a16="http://schemas.microsoft.com/office/drawing/2014/main" id="{97152677-33CE-468E-81FE-4393732B3386}"/>
                    </a:ext>
                  </a:extLst>
                </p:cNvPr>
                <p:cNvSpPr>
                  <a:spLocks/>
                </p:cNvSpPr>
                <p:nvPr/>
              </p:nvSpPr>
              <p:spPr bwMode="auto">
                <a:xfrm>
                  <a:off x="3935413" y="8464551"/>
                  <a:ext cx="539750" cy="915988"/>
                </a:xfrm>
                <a:custGeom>
                  <a:avLst/>
                  <a:gdLst>
                    <a:gd name="T0" fmla="*/ 140 w 144"/>
                    <a:gd name="T1" fmla="*/ 121 h 244"/>
                    <a:gd name="T2" fmla="*/ 130 w 144"/>
                    <a:gd name="T3" fmla="*/ 119 h 244"/>
                    <a:gd name="T4" fmla="*/ 109 w 144"/>
                    <a:gd name="T5" fmla="*/ 111 h 244"/>
                    <a:gd name="T6" fmla="*/ 97 w 144"/>
                    <a:gd name="T7" fmla="*/ 104 h 244"/>
                    <a:gd name="T8" fmla="*/ 92 w 144"/>
                    <a:gd name="T9" fmla="*/ 92 h 244"/>
                    <a:gd name="T10" fmla="*/ 93 w 144"/>
                    <a:gd name="T11" fmla="*/ 76 h 244"/>
                    <a:gd name="T12" fmla="*/ 106 w 144"/>
                    <a:gd name="T13" fmla="*/ 54 h 244"/>
                    <a:gd name="T14" fmla="*/ 117 w 144"/>
                    <a:gd name="T15" fmla="*/ 36 h 244"/>
                    <a:gd name="T16" fmla="*/ 119 w 144"/>
                    <a:gd name="T17" fmla="*/ 30 h 244"/>
                    <a:gd name="T18" fmla="*/ 113 w 144"/>
                    <a:gd name="T19" fmla="*/ 21 h 244"/>
                    <a:gd name="T20" fmla="*/ 105 w 144"/>
                    <a:gd name="T21" fmla="*/ 17 h 244"/>
                    <a:gd name="T22" fmla="*/ 97 w 144"/>
                    <a:gd name="T23" fmla="*/ 13 h 244"/>
                    <a:gd name="T24" fmla="*/ 88 w 144"/>
                    <a:gd name="T25" fmla="*/ 1 h 244"/>
                    <a:gd name="T26" fmla="*/ 74 w 144"/>
                    <a:gd name="T27" fmla="*/ 5 h 244"/>
                    <a:gd name="T28" fmla="*/ 80 w 144"/>
                    <a:gd name="T29" fmla="*/ 13 h 244"/>
                    <a:gd name="T30" fmla="*/ 79 w 144"/>
                    <a:gd name="T31" fmla="*/ 26 h 244"/>
                    <a:gd name="T32" fmla="*/ 72 w 144"/>
                    <a:gd name="T33" fmla="*/ 46 h 244"/>
                    <a:gd name="T34" fmla="*/ 55 w 144"/>
                    <a:gd name="T35" fmla="*/ 62 h 244"/>
                    <a:gd name="T36" fmla="*/ 38 w 144"/>
                    <a:gd name="T37" fmla="*/ 58 h 244"/>
                    <a:gd name="T38" fmla="*/ 31 w 144"/>
                    <a:gd name="T39" fmla="*/ 71 h 244"/>
                    <a:gd name="T40" fmla="*/ 25 w 144"/>
                    <a:gd name="T41" fmla="*/ 75 h 244"/>
                    <a:gd name="T42" fmla="*/ 28 w 144"/>
                    <a:gd name="T43" fmla="*/ 83 h 244"/>
                    <a:gd name="T44" fmla="*/ 28 w 144"/>
                    <a:gd name="T45" fmla="*/ 107 h 244"/>
                    <a:gd name="T46" fmla="*/ 43 w 144"/>
                    <a:gd name="T47" fmla="*/ 115 h 244"/>
                    <a:gd name="T48" fmla="*/ 50 w 144"/>
                    <a:gd name="T49" fmla="*/ 116 h 244"/>
                    <a:gd name="T50" fmla="*/ 36 w 144"/>
                    <a:gd name="T51" fmla="*/ 131 h 244"/>
                    <a:gd name="T52" fmla="*/ 33 w 144"/>
                    <a:gd name="T53" fmla="*/ 146 h 244"/>
                    <a:gd name="T54" fmla="*/ 36 w 144"/>
                    <a:gd name="T55" fmla="*/ 150 h 244"/>
                    <a:gd name="T56" fmla="*/ 36 w 144"/>
                    <a:gd name="T57" fmla="*/ 161 h 244"/>
                    <a:gd name="T58" fmla="*/ 33 w 144"/>
                    <a:gd name="T59" fmla="*/ 184 h 244"/>
                    <a:gd name="T60" fmla="*/ 24 w 144"/>
                    <a:gd name="T61" fmla="*/ 196 h 244"/>
                    <a:gd name="T62" fmla="*/ 12 w 144"/>
                    <a:gd name="T63" fmla="*/ 209 h 244"/>
                    <a:gd name="T64" fmla="*/ 1 w 144"/>
                    <a:gd name="T65" fmla="*/ 227 h 244"/>
                    <a:gd name="T66" fmla="*/ 20 w 144"/>
                    <a:gd name="T67" fmla="*/ 244 h 244"/>
                    <a:gd name="T68" fmla="*/ 32 w 144"/>
                    <a:gd name="T69" fmla="*/ 220 h 244"/>
                    <a:gd name="T70" fmla="*/ 48 w 144"/>
                    <a:gd name="T71" fmla="*/ 210 h 244"/>
                    <a:gd name="T72" fmla="*/ 55 w 144"/>
                    <a:gd name="T73" fmla="*/ 195 h 244"/>
                    <a:gd name="T74" fmla="*/ 57 w 144"/>
                    <a:gd name="T75" fmla="*/ 186 h 244"/>
                    <a:gd name="T76" fmla="*/ 60 w 144"/>
                    <a:gd name="T77" fmla="*/ 176 h 244"/>
                    <a:gd name="T78" fmla="*/ 67 w 144"/>
                    <a:gd name="T79" fmla="*/ 170 h 244"/>
                    <a:gd name="T80" fmla="*/ 80 w 144"/>
                    <a:gd name="T81" fmla="*/ 164 h 244"/>
                    <a:gd name="T82" fmla="*/ 92 w 144"/>
                    <a:gd name="T83" fmla="*/ 162 h 244"/>
                    <a:gd name="T84" fmla="*/ 105 w 144"/>
                    <a:gd name="T85" fmla="*/ 154 h 244"/>
                    <a:gd name="T86" fmla="*/ 126 w 144"/>
                    <a:gd name="T87" fmla="*/ 154 h 244"/>
                    <a:gd name="T88" fmla="*/ 137 w 144"/>
                    <a:gd name="T89" fmla="*/ 149 h 244"/>
                    <a:gd name="T90" fmla="*/ 142 w 144"/>
                    <a:gd name="T91" fmla="*/ 13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244">
                      <a:moveTo>
                        <a:pt x="140" y="127"/>
                      </a:moveTo>
                      <a:cubicBezTo>
                        <a:pt x="138" y="125"/>
                        <a:pt x="139" y="124"/>
                        <a:pt x="140" y="121"/>
                      </a:cubicBezTo>
                      <a:cubicBezTo>
                        <a:pt x="141" y="119"/>
                        <a:pt x="142" y="118"/>
                        <a:pt x="141" y="116"/>
                      </a:cubicBezTo>
                      <a:cubicBezTo>
                        <a:pt x="139" y="114"/>
                        <a:pt x="134" y="118"/>
                        <a:pt x="130" y="119"/>
                      </a:cubicBezTo>
                      <a:cubicBezTo>
                        <a:pt x="127" y="120"/>
                        <a:pt x="123" y="119"/>
                        <a:pt x="120" y="117"/>
                      </a:cubicBezTo>
                      <a:cubicBezTo>
                        <a:pt x="117" y="114"/>
                        <a:pt x="110" y="112"/>
                        <a:pt x="109" y="111"/>
                      </a:cubicBezTo>
                      <a:cubicBezTo>
                        <a:pt x="107" y="109"/>
                        <a:pt x="106" y="107"/>
                        <a:pt x="104" y="105"/>
                      </a:cubicBezTo>
                      <a:cubicBezTo>
                        <a:pt x="102" y="103"/>
                        <a:pt x="101" y="104"/>
                        <a:pt x="97" y="104"/>
                      </a:cubicBezTo>
                      <a:cubicBezTo>
                        <a:pt x="94" y="103"/>
                        <a:pt x="92" y="102"/>
                        <a:pt x="93" y="100"/>
                      </a:cubicBezTo>
                      <a:cubicBezTo>
                        <a:pt x="94" y="97"/>
                        <a:pt x="95" y="93"/>
                        <a:pt x="92" y="92"/>
                      </a:cubicBezTo>
                      <a:cubicBezTo>
                        <a:pt x="88" y="91"/>
                        <a:pt x="89" y="89"/>
                        <a:pt x="90" y="86"/>
                      </a:cubicBezTo>
                      <a:cubicBezTo>
                        <a:pt x="91" y="83"/>
                        <a:pt x="91" y="80"/>
                        <a:pt x="93" y="76"/>
                      </a:cubicBezTo>
                      <a:cubicBezTo>
                        <a:pt x="94" y="72"/>
                        <a:pt x="99" y="67"/>
                        <a:pt x="103" y="63"/>
                      </a:cubicBezTo>
                      <a:cubicBezTo>
                        <a:pt x="104" y="60"/>
                        <a:pt x="105" y="58"/>
                        <a:pt x="106" y="54"/>
                      </a:cubicBezTo>
                      <a:cubicBezTo>
                        <a:pt x="106" y="50"/>
                        <a:pt x="106" y="46"/>
                        <a:pt x="107" y="43"/>
                      </a:cubicBezTo>
                      <a:cubicBezTo>
                        <a:pt x="108" y="40"/>
                        <a:pt x="114" y="37"/>
                        <a:pt x="117" y="36"/>
                      </a:cubicBezTo>
                      <a:cubicBezTo>
                        <a:pt x="119" y="35"/>
                        <a:pt x="119" y="35"/>
                        <a:pt x="120" y="35"/>
                      </a:cubicBezTo>
                      <a:cubicBezTo>
                        <a:pt x="120" y="33"/>
                        <a:pt x="119" y="31"/>
                        <a:pt x="119" y="30"/>
                      </a:cubicBezTo>
                      <a:cubicBezTo>
                        <a:pt x="118" y="28"/>
                        <a:pt x="118" y="26"/>
                        <a:pt x="117" y="24"/>
                      </a:cubicBezTo>
                      <a:cubicBezTo>
                        <a:pt x="116" y="22"/>
                        <a:pt x="115" y="23"/>
                        <a:pt x="113" y="21"/>
                      </a:cubicBezTo>
                      <a:cubicBezTo>
                        <a:pt x="111" y="20"/>
                        <a:pt x="111" y="18"/>
                        <a:pt x="109" y="17"/>
                      </a:cubicBezTo>
                      <a:cubicBezTo>
                        <a:pt x="108" y="17"/>
                        <a:pt x="106" y="18"/>
                        <a:pt x="105" y="17"/>
                      </a:cubicBezTo>
                      <a:cubicBezTo>
                        <a:pt x="104" y="17"/>
                        <a:pt x="104" y="16"/>
                        <a:pt x="103" y="15"/>
                      </a:cubicBezTo>
                      <a:cubicBezTo>
                        <a:pt x="101" y="15"/>
                        <a:pt x="99" y="14"/>
                        <a:pt x="97" y="13"/>
                      </a:cubicBezTo>
                      <a:cubicBezTo>
                        <a:pt x="96" y="12"/>
                        <a:pt x="96" y="9"/>
                        <a:pt x="95" y="8"/>
                      </a:cubicBezTo>
                      <a:cubicBezTo>
                        <a:pt x="94" y="4"/>
                        <a:pt x="92" y="0"/>
                        <a:pt x="88" y="1"/>
                      </a:cubicBezTo>
                      <a:cubicBezTo>
                        <a:pt x="83" y="2"/>
                        <a:pt x="81" y="6"/>
                        <a:pt x="76" y="5"/>
                      </a:cubicBezTo>
                      <a:cubicBezTo>
                        <a:pt x="75" y="5"/>
                        <a:pt x="75" y="5"/>
                        <a:pt x="74" y="5"/>
                      </a:cubicBezTo>
                      <a:cubicBezTo>
                        <a:pt x="74" y="6"/>
                        <a:pt x="73" y="7"/>
                        <a:pt x="73" y="8"/>
                      </a:cubicBezTo>
                      <a:cubicBezTo>
                        <a:pt x="73" y="11"/>
                        <a:pt x="79" y="10"/>
                        <a:pt x="80" y="13"/>
                      </a:cubicBezTo>
                      <a:cubicBezTo>
                        <a:pt x="81" y="14"/>
                        <a:pt x="79" y="17"/>
                        <a:pt x="79" y="20"/>
                      </a:cubicBezTo>
                      <a:cubicBezTo>
                        <a:pt x="79" y="22"/>
                        <a:pt x="80" y="24"/>
                        <a:pt x="79" y="26"/>
                      </a:cubicBezTo>
                      <a:cubicBezTo>
                        <a:pt x="78" y="30"/>
                        <a:pt x="76" y="32"/>
                        <a:pt x="75" y="36"/>
                      </a:cubicBezTo>
                      <a:cubicBezTo>
                        <a:pt x="75" y="40"/>
                        <a:pt x="75" y="43"/>
                        <a:pt x="72" y="46"/>
                      </a:cubicBezTo>
                      <a:cubicBezTo>
                        <a:pt x="69" y="50"/>
                        <a:pt x="69" y="53"/>
                        <a:pt x="65" y="56"/>
                      </a:cubicBezTo>
                      <a:cubicBezTo>
                        <a:pt x="62" y="60"/>
                        <a:pt x="60" y="62"/>
                        <a:pt x="55" y="62"/>
                      </a:cubicBezTo>
                      <a:cubicBezTo>
                        <a:pt x="51" y="62"/>
                        <a:pt x="48" y="59"/>
                        <a:pt x="44" y="58"/>
                      </a:cubicBezTo>
                      <a:cubicBezTo>
                        <a:pt x="42" y="58"/>
                        <a:pt x="39" y="58"/>
                        <a:pt x="38" y="58"/>
                      </a:cubicBezTo>
                      <a:cubicBezTo>
                        <a:pt x="36" y="59"/>
                        <a:pt x="36" y="59"/>
                        <a:pt x="36" y="62"/>
                      </a:cubicBezTo>
                      <a:cubicBezTo>
                        <a:pt x="36" y="66"/>
                        <a:pt x="34" y="69"/>
                        <a:pt x="31" y="71"/>
                      </a:cubicBezTo>
                      <a:cubicBezTo>
                        <a:pt x="29" y="72"/>
                        <a:pt x="27" y="73"/>
                        <a:pt x="25" y="74"/>
                      </a:cubicBezTo>
                      <a:cubicBezTo>
                        <a:pt x="25" y="75"/>
                        <a:pt x="25" y="75"/>
                        <a:pt x="25" y="75"/>
                      </a:cubicBezTo>
                      <a:cubicBezTo>
                        <a:pt x="26" y="78"/>
                        <a:pt x="27" y="80"/>
                        <a:pt x="27" y="83"/>
                      </a:cubicBezTo>
                      <a:cubicBezTo>
                        <a:pt x="27" y="83"/>
                        <a:pt x="28" y="83"/>
                        <a:pt x="28" y="83"/>
                      </a:cubicBezTo>
                      <a:cubicBezTo>
                        <a:pt x="28" y="87"/>
                        <a:pt x="32" y="89"/>
                        <a:pt x="31" y="94"/>
                      </a:cubicBezTo>
                      <a:cubicBezTo>
                        <a:pt x="30" y="98"/>
                        <a:pt x="26" y="103"/>
                        <a:pt x="28" y="107"/>
                      </a:cubicBezTo>
                      <a:cubicBezTo>
                        <a:pt x="29" y="111"/>
                        <a:pt x="33" y="112"/>
                        <a:pt x="37" y="112"/>
                      </a:cubicBezTo>
                      <a:cubicBezTo>
                        <a:pt x="40" y="113"/>
                        <a:pt x="41" y="113"/>
                        <a:pt x="43" y="115"/>
                      </a:cubicBezTo>
                      <a:cubicBezTo>
                        <a:pt x="45" y="116"/>
                        <a:pt x="44" y="116"/>
                        <a:pt x="46" y="116"/>
                      </a:cubicBezTo>
                      <a:cubicBezTo>
                        <a:pt x="47" y="117"/>
                        <a:pt x="49" y="116"/>
                        <a:pt x="50" y="116"/>
                      </a:cubicBezTo>
                      <a:cubicBezTo>
                        <a:pt x="51" y="120"/>
                        <a:pt x="50" y="124"/>
                        <a:pt x="48" y="127"/>
                      </a:cubicBezTo>
                      <a:cubicBezTo>
                        <a:pt x="45" y="131"/>
                        <a:pt x="40" y="128"/>
                        <a:pt x="36" y="131"/>
                      </a:cubicBezTo>
                      <a:cubicBezTo>
                        <a:pt x="33" y="132"/>
                        <a:pt x="30" y="135"/>
                        <a:pt x="31" y="140"/>
                      </a:cubicBezTo>
                      <a:cubicBezTo>
                        <a:pt x="31" y="142"/>
                        <a:pt x="32" y="144"/>
                        <a:pt x="33" y="146"/>
                      </a:cubicBezTo>
                      <a:cubicBezTo>
                        <a:pt x="33" y="146"/>
                        <a:pt x="33" y="147"/>
                        <a:pt x="33" y="148"/>
                      </a:cubicBezTo>
                      <a:cubicBezTo>
                        <a:pt x="34" y="149"/>
                        <a:pt x="35" y="149"/>
                        <a:pt x="36" y="150"/>
                      </a:cubicBezTo>
                      <a:cubicBezTo>
                        <a:pt x="36" y="152"/>
                        <a:pt x="35" y="153"/>
                        <a:pt x="35" y="155"/>
                      </a:cubicBezTo>
                      <a:cubicBezTo>
                        <a:pt x="35" y="157"/>
                        <a:pt x="36" y="159"/>
                        <a:pt x="36" y="161"/>
                      </a:cubicBezTo>
                      <a:cubicBezTo>
                        <a:pt x="36" y="165"/>
                        <a:pt x="34" y="168"/>
                        <a:pt x="34" y="172"/>
                      </a:cubicBezTo>
                      <a:cubicBezTo>
                        <a:pt x="34" y="176"/>
                        <a:pt x="34" y="180"/>
                        <a:pt x="33" y="184"/>
                      </a:cubicBezTo>
                      <a:cubicBezTo>
                        <a:pt x="33" y="187"/>
                        <a:pt x="34" y="191"/>
                        <a:pt x="32" y="194"/>
                      </a:cubicBezTo>
                      <a:cubicBezTo>
                        <a:pt x="29" y="196"/>
                        <a:pt x="27" y="194"/>
                        <a:pt x="24" y="196"/>
                      </a:cubicBezTo>
                      <a:cubicBezTo>
                        <a:pt x="20" y="197"/>
                        <a:pt x="21" y="200"/>
                        <a:pt x="20" y="203"/>
                      </a:cubicBezTo>
                      <a:cubicBezTo>
                        <a:pt x="19" y="207"/>
                        <a:pt x="15" y="206"/>
                        <a:pt x="12" y="209"/>
                      </a:cubicBezTo>
                      <a:cubicBezTo>
                        <a:pt x="10" y="211"/>
                        <a:pt x="10" y="213"/>
                        <a:pt x="6" y="214"/>
                      </a:cubicBezTo>
                      <a:cubicBezTo>
                        <a:pt x="6" y="219"/>
                        <a:pt x="0" y="222"/>
                        <a:pt x="1" y="227"/>
                      </a:cubicBezTo>
                      <a:cubicBezTo>
                        <a:pt x="2" y="231"/>
                        <a:pt x="7" y="232"/>
                        <a:pt x="10" y="235"/>
                      </a:cubicBezTo>
                      <a:cubicBezTo>
                        <a:pt x="13" y="239"/>
                        <a:pt x="14" y="243"/>
                        <a:pt x="20" y="244"/>
                      </a:cubicBezTo>
                      <a:cubicBezTo>
                        <a:pt x="21" y="244"/>
                        <a:pt x="22" y="244"/>
                        <a:pt x="23" y="244"/>
                      </a:cubicBezTo>
                      <a:cubicBezTo>
                        <a:pt x="26" y="236"/>
                        <a:pt x="31" y="223"/>
                        <a:pt x="32" y="220"/>
                      </a:cubicBezTo>
                      <a:cubicBezTo>
                        <a:pt x="34" y="216"/>
                        <a:pt x="38" y="215"/>
                        <a:pt x="41" y="214"/>
                      </a:cubicBezTo>
                      <a:cubicBezTo>
                        <a:pt x="44" y="213"/>
                        <a:pt x="46" y="213"/>
                        <a:pt x="48" y="210"/>
                      </a:cubicBezTo>
                      <a:cubicBezTo>
                        <a:pt x="50" y="207"/>
                        <a:pt x="52" y="206"/>
                        <a:pt x="55" y="203"/>
                      </a:cubicBezTo>
                      <a:cubicBezTo>
                        <a:pt x="58" y="201"/>
                        <a:pt x="57" y="197"/>
                        <a:pt x="55" y="195"/>
                      </a:cubicBezTo>
                      <a:cubicBezTo>
                        <a:pt x="54" y="193"/>
                        <a:pt x="54" y="191"/>
                        <a:pt x="55" y="189"/>
                      </a:cubicBezTo>
                      <a:cubicBezTo>
                        <a:pt x="55" y="187"/>
                        <a:pt x="54" y="187"/>
                        <a:pt x="57" y="186"/>
                      </a:cubicBezTo>
                      <a:cubicBezTo>
                        <a:pt x="60" y="186"/>
                        <a:pt x="61" y="184"/>
                        <a:pt x="62" y="182"/>
                      </a:cubicBezTo>
                      <a:cubicBezTo>
                        <a:pt x="62" y="179"/>
                        <a:pt x="60" y="178"/>
                        <a:pt x="60" y="176"/>
                      </a:cubicBezTo>
                      <a:cubicBezTo>
                        <a:pt x="60" y="175"/>
                        <a:pt x="61" y="174"/>
                        <a:pt x="63" y="172"/>
                      </a:cubicBezTo>
                      <a:cubicBezTo>
                        <a:pt x="65" y="170"/>
                        <a:pt x="64" y="170"/>
                        <a:pt x="67" y="170"/>
                      </a:cubicBezTo>
                      <a:cubicBezTo>
                        <a:pt x="71" y="169"/>
                        <a:pt x="72" y="168"/>
                        <a:pt x="75" y="166"/>
                      </a:cubicBezTo>
                      <a:cubicBezTo>
                        <a:pt x="78" y="164"/>
                        <a:pt x="77" y="165"/>
                        <a:pt x="80" y="164"/>
                      </a:cubicBezTo>
                      <a:cubicBezTo>
                        <a:pt x="83" y="164"/>
                        <a:pt x="85" y="165"/>
                        <a:pt x="88" y="164"/>
                      </a:cubicBezTo>
                      <a:cubicBezTo>
                        <a:pt x="91" y="162"/>
                        <a:pt x="90" y="162"/>
                        <a:pt x="92" y="162"/>
                      </a:cubicBezTo>
                      <a:cubicBezTo>
                        <a:pt x="95" y="162"/>
                        <a:pt x="91" y="158"/>
                        <a:pt x="96" y="158"/>
                      </a:cubicBezTo>
                      <a:cubicBezTo>
                        <a:pt x="100" y="158"/>
                        <a:pt x="99" y="158"/>
                        <a:pt x="105" y="154"/>
                      </a:cubicBezTo>
                      <a:cubicBezTo>
                        <a:pt x="110" y="149"/>
                        <a:pt x="113" y="152"/>
                        <a:pt x="117" y="151"/>
                      </a:cubicBezTo>
                      <a:cubicBezTo>
                        <a:pt x="121" y="151"/>
                        <a:pt x="124" y="152"/>
                        <a:pt x="126" y="154"/>
                      </a:cubicBezTo>
                      <a:cubicBezTo>
                        <a:pt x="129" y="156"/>
                        <a:pt x="131" y="158"/>
                        <a:pt x="137" y="158"/>
                      </a:cubicBezTo>
                      <a:cubicBezTo>
                        <a:pt x="142" y="157"/>
                        <a:pt x="139" y="152"/>
                        <a:pt x="137" y="149"/>
                      </a:cubicBezTo>
                      <a:cubicBezTo>
                        <a:pt x="136" y="146"/>
                        <a:pt x="137" y="146"/>
                        <a:pt x="140" y="143"/>
                      </a:cubicBezTo>
                      <a:cubicBezTo>
                        <a:pt x="143" y="140"/>
                        <a:pt x="141" y="138"/>
                        <a:pt x="142" y="134"/>
                      </a:cubicBezTo>
                      <a:cubicBezTo>
                        <a:pt x="144" y="130"/>
                        <a:pt x="143" y="128"/>
                        <a:pt x="140" y="127"/>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2" name="Freeform 33">
                  <a:extLst>
                    <a:ext uri="{FF2B5EF4-FFF2-40B4-BE49-F238E27FC236}">
                      <a16:creationId xmlns:a16="http://schemas.microsoft.com/office/drawing/2014/main" id="{E214CF63-83F4-4E1E-9141-1C078343C075}"/>
                    </a:ext>
                  </a:extLst>
                </p:cNvPr>
                <p:cNvSpPr>
                  <a:spLocks/>
                </p:cNvSpPr>
                <p:nvPr/>
              </p:nvSpPr>
              <p:spPr bwMode="auto">
                <a:xfrm>
                  <a:off x="3144838" y="8213726"/>
                  <a:ext cx="617538" cy="633413"/>
                </a:xfrm>
                <a:custGeom>
                  <a:avLst/>
                  <a:gdLst>
                    <a:gd name="T0" fmla="*/ 156 w 165"/>
                    <a:gd name="T1" fmla="*/ 137 h 169"/>
                    <a:gd name="T2" fmla="*/ 158 w 165"/>
                    <a:gd name="T3" fmla="*/ 126 h 169"/>
                    <a:gd name="T4" fmla="*/ 154 w 165"/>
                    <a:gd name="T5" fmla="*/ 117 h 169"/>
                    <a:gd name="T6" fmla="*/ 147 w 165"/>
                    <a:gd name="T7" fmla="*/ 108 h 169"/>
                    <a:gd name="T8" fmla="*/ 152 w 165"/>
                    <a:gd name="T9" fmla="*/ 95 h 169"/>
                    <a:gd name="T10" fmla="*/ 133 w 165"/>
                    <a:gd name="T11" fmla="*/ 80 h 169"/>
                    <a:gd name="T12" fmla="*/ 126 w 165"/>
                    <a:gd name="T13" fmla="*/ 78 h 169"/>
                    <a:gd name="T14" fmla="*/ 122 w 165"/>
                    <a:gd name="T15" fmla="*/ 70 h 169"/>
                    <a:gd name="T16" fmla="*/ 116 w 165"/>
                    <a:gd name="T17" fmla="*/ 65 h 169"/>
                    <a:gd name="T18" fmla="*/ 106 w 165"/>
                    <a:gd name="T19" fmla="*/ 63 h 169"/>
                    <a:gd name="T20" fmla="*/ 92 w 165"/>
                    <a:gd name="T21" fmla="*/ 56 h 169"/>
                    <a:gd name="T22" fmla="*/ 98 w 165"/>
                    <a:gd name="T23" fmla="*/ 45 h 169"/>
                    <a:gd name="T24" fmla="*/ 107 w 165"/>
                    <a:gd name="T25" fmla="*/ 40 h 169"/>
                    <a:gd name="T26" fmla="*/ 104 w 165"/>
                    <a:gd name="T27" fmla="*/ 22 h 169"/>
                    <a:gd name="T28" fmla="*/ 96 w 165"/>
                    <a:gd name="T29" fmla="*/ 23 h 169"/>
                    <a:gd name="T30" fmla="*/ 89 w 165"/>
                    <a:gd name="T31" fmla="*/ 19 h 169"/>
                    <a:gd name="T32" fmla="*/ 84 w 165"/>
                    <a:gd name="T33" fmla="*/ 10 h 169"/>
                    <a:gd name="T34" fmla="*/ 66 w 165"/>
                    <a:gd name="T35" fmla="*/ 1 h 169"/>
                    <a:gd name="T36" fmla="*/ 30 w 165"/>
                    <a:gd name="T37" fmla="*/ 5 h 169"/>
                    <a:gd name="T38" fmla="*/ 23 w 165"/>
                    <a:gd name="T39" fmla="*/ 13 h 169"/>
                    <a:gd name="T40" fmla="*/ 24 w 165"/>
                    <a:gd name="T41" fmla="*/ 18 h 169"/>
                    <a:gd name="T42" fmla="*/ 30 w 165"/>
                    <a:gd name="T43" fmla="*/ 37 h 169"/>
                    <a:gd name="T44" fmla="*/ 36 w 165"/>
                    <a:gd name="T45" fmla="*/ 51 h 169"/>
                    <a:gd name="T46" fmla="*/ 33 w 165"/>
                    <a:gd name="T47" fmla="*/ 67 h 169"/>
                    <a:gd name="T48" fmla="*/ 23 w 165"/>
                    <a:gd name="T49" fmla="*/ 70 h 169"/>
                    <a:gd name="T50" fmla="*/ 22 w 165"/>
                    <a:gd name="T51" fmla="*/ 81 h 169"/>
                    <a:gd name="T52" fmla="*/ 17 w 165"/>
                    <a:gd name="T53" fmla="*/ 86 h 169"/>
                    <a:gd name="T54" fmla="*/ 11 w 165"/>
                    <a:gd name="T55" fmla="*/ 94 h 169"/>
                    <a:gd name="T56" fmla="*/ 5 w 165"/>
                    <a:gd name="T57" fmla="*/ 106 h 169"/>
                    <a:gd name="T58" fmla="*/ 2 w 165"/>
                    <a:gd name="T59" fmla="*/ 118 h 169"/>
                    <a:gd name="T60" fmla="*/ 6 w 165"/>
                    <a:gd name="T61" fmla="*/ 124 h 169"/>
                    <a:gd name="T62" fmla="*/ 11 w 165"/>
                    <a:gd name="T63" fmla="*/ 139 h 169"/>
                    <a:gd name="T64" fmla="*/ 10 w 165"/>
                    <a:gd name="T65" fmla="*/ 153 h 169"/>
                    <a:gd name="T66" fmla="*/ 12 w 165"/>
                    <a:gd name="T67" fmla="*/ 155 h 169"/>
                    <a:gd name="T68" fmla="*/ 23 w 165"/>
                    <a:gd name="T69" fmla="*/ 150 h 169"/>
                    <a:gd name="T70" fmla="*/ 53 w 165"/>
                    <a:gd name="T71" fmla="*/ 144 h 169"/>
                    <a:gd name="T72" fmla="*/ 104 w 165"/>
                    <a:gd name="T73" fmla="*/ 166 h 169"/>
                    <a:gd name="T74" fmla="*/ 129 w 165"/>
                    <a:gd name="T75" fmla="*/ 158 h 169"/>
                    <a:gd name="T76" fmla="*/ 151 w 165"/>
                    <a:gd name="T77"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69">
                      <a:moveTo>
                        <a:pt x="161" y="143"/>
                      </a:moveTo>
                      <a:cubicBezTo>
                        <a:pt x="160" y="141"/>
                        <a:pt x="157" y="140"/>
                        <a:pt x="156" y="137"/>
                      </a:cubicBezTo>
                      <a:cubicBezTo>
                        <a:pt x="156" y="136"/>
                        <a:pt x="156" y="133"/>
                        <a:pt x="156" y="131"/>
                      </a:cubicBezTo>
                      <a:cubicBezTo>
                        <a:pt x="156" y="129"/>
                        <a:pt x="158" y="128"/>
                        <a:pt x="158" y="126"/>
                      </a:cubicBezTo>
                      <a:cubicBezTo>
                        <a:pt x="158" y="123"/>
                        <a:pt x="157" y="123"/>
                        <a:pt x="160" y="121"/>
                      </a:cubicBezTo>
                      <a:cubicBezTo>
                        <a:pt x="159" y="118"/>
                        <a:pt x="156" y="118"/>
                        <a:pt x="154" y="117"/>
                      </a:cubicBezTo>
                      <a:cubicBezTo>
                        <a:pt x="151" y="117"/>
                        <a:pt x="150" y="115"/>
                        <a:pt x="147" y="114"/>
                      </a:cubicBezTo>
                      <a:cubicBezTo>
                        <a:pt x="147" y="112"/>
                        <a:pt x="148" y="110"/>
                        <a:pt x="147" y="108"/>
                      </a:cubicBezTo>
                      <a:cubicBezTo>
                        <a:pt x="147" y="106"/>
                        <a:pt x="146" y="105"/>
                        <a:pt x="146" y="103"/>
                      </a:cubicBezTo>
                      <a:cubicBezTo>
                        <a:pt x="145" y="98"/>
                        <a:pt x="150" y="98"/>
                        <a:pt x="152" y="95"/>
                      </a:cubicBezTo>
                      <a:cubicBezTo>
                        <a:pt x="159" y="87"/>
                        <a:pt x="144" y="84"/>
                        <a:pt x="138" y="84"/>
                      </a:cubicBezTo>
                      <a:cubicBezTo>
                        <a:pt x="138" y="80"/>
                        <a:pt x="137" y="78"/>
                        <a:pt x="133" y="80"/>
                      </a:cubicBezTo>
                      <a:cubicBezTo>
                        <a:pt x="131" y="81"/>
                        <a:pt x="131" y="83"/>
                        <a:pt x="128" y="82"/>
                      </a:cubicBezTo>
                      <a:cubicBezTo>
                        <a:pt x="126" y="81"/>
                        <a:pt x="127" y="80"/>
                        <a:pt x="126" y="78"/>
                      </a:cubicBezTo>
                      <a:cubicBezTo>
                        <a:pt x="125" y="77"/>
                        <a:pt x="125" y="75"/>
                        <a:pt x="124" y="74"/>
                      </a:cubicBezTo>
                      <a:cubicBezTo>
                        <a:pt x="123" y="72"/>
                        <a:pt x="122" y="72"/>
                        <a:pt x="122" y="70"/>
                      </a:cubicBezTo>
                      <a:cubicBezTo>
                        <a:pt x="121" y="68"/>
                        <a:pt x="122" y="67"/>
                        <a:pt x="120" y="66"/>
                      </a:cubicBezTo>
                      <a:cubicBezTo>
                        <a:pt x="119" y="65"/>
                        <a:pt x="117" y="64"/>
                        <a:pt x="116" y="65"/>
                      </a:cubicBezTo>
                      <a:cubicBezTo>
                        <a:pt x="112" y="66"/>
                        <a:pt x="113" y="73"/>
                        <a:pt x="109" y="68"/>
                      </a:cubicBezTo>
                      <a:cubicBezTo>
                        <a:pt x="108" y="66"/>
                        <a:pt x="107" y="64"/>
                        <a:pt x="106" y="63"/>
                      </a:cubicBezTo>
                      <a:cubicBezTo>
                        <a:pt x="104" y="62"/>
                        <a:pt x="103" y="62"/>
                        <a:pt x="101" y="62"/>
                      </a:cubicBezTo>
                      <a:cubicBezTo>
                        <a:pt x="99" y="61"/>
                        <a:pt x="93" y="58"/>
                        <a:pt x="92" y="56"/>
                      </a:cubicBezTo>
                      <a:cubicBezTo>
                        <a:pt x="91" y="54"/>
                        <a:pt x="92" y="48"/>
                        <a:pt x="92" y="46"/>
                      </a:cubicBezTo>
                      <a:cubicBezTo>
                        <a:pt x="92" y="39"/>
                        <a:pt x="95" y="44"/>
                        <a:pt x="98" y="45"/>
                      </a:cubicBezTo>
                      <a:cubicBezTo>
                        <a:pt x="101" y="46"/>
                        <a:pt x="101" y="44"/>
                        <a:pt x="103" y="43"/>
                      </a:cubicBezTo>
                      <a:cubicBezTo>
                        <a:pt x="104" y="42"/>
                        <a:pt x="106" y="42"/>
                        <a:pt x="107" y="40"/>
                      </a:cubicBezTo>
                      <a:cubicBezTo>
                        <a:pt x="108" y="38"/>
                        <a:pt x="105" y="33"/>
                        <a:pt x="105" y="30"/>
                      </a:cubicBezTo>
                      <a:cubicBezTo>
                        <a:pt x="106" y="28"/>
                        <a:pt x="107" y="23"/>
                        <a:pt x="104" y="22"/>
                      </a:cubicBezTo>
                      <a:cubicBezTo>
                        <a:pt x="102" y="21"/>
                        <a:pt x="100" y="22"/>
                        <a:pt x="99" y="23"/>
                      </a:cubicBezTo>
                      <a:cubicBezTo>
                        <a:pt x="98" y="23"/>
                        <a:pt x="97" y="23"/>
                        <a:pt x="96" y="23"/>
                      </a:cubicBezTo>
                      <a:cubicBezTo>
                        <a:pt x="96" y="24"/>
                        <a:pt x="96" y="25"/>
                        <a:pt x="94" y="26"/>
                      </a:cubicBezTo>
                      <a:cubicBezTo>
                        <a:pt x="90" y="27"/>
                        <a:pt x="90" y="22"/>
                        <a:pt x="89" y="19"/>
                      </a:cubicBezTo>
                      <a:cubicBezTo>
                        <a:pt x="88" y="17"/>
                        <a:pt x="86" y="16"/>
                        <a:pt x="84" y="14"/>
                      </a:cubicBezTo>
                      <a:cubicBezTo>
                        <a:pt x="83" y="12"/>
                        <a:pt x="83" y="12"/>
                        <a:pt x="84" y="10"/>
                      </a:cubicBezTo>
                      <a:cubicBezTo>
                        <a:pt x="84" y="7"/>
                        <a:pt x="83" y="5"/>
                        <a:pt x="83" y="2"/>
                      </a:cubicBezTo>
                      <a:cubicBezTo>
                        <a:pt x="77" y="1"/>
                        <a:pt x="70" y="0"/>
                        <a:pt x="66" y="1"/>
                      </a:cubicBezTo>
                      <a:cubicBezTo>
                        <a:pt x="61" y="1"/>
                        <a:pt x="55" y="2"/>
                        <a:pt x="45" y="1"/>
                      </a:cubicBezTo>
                      <a:cubicBezTo>
                        <a:pt x="35" y="1"/>
                        <a:pt x="33" y="3"/>
                        <a:pt x="30" y="5"/>
                      </a:cubicBezTo>
                      <a:cubicBezTo>
                        <a:pt x="28" y="7"/>
                        <a:pt x="23" y="8"/>
                        <a:pt x="19" y="9"/>
                      </a:cubicBezTo>
                      <a:cubicBezTo>
                        <a:pt x="20" y="11"/>
                        <a:pt x="22" y="12"/>
                        <a:pt x="23" y="13"/>
                      </a:cubicBezTo>
                      <a:cubicBezTo>
                        <a:pt x="23" y="14"/>
                        <a:pt x="22" y="15"/>
                        <a:pt x="23" y="16"/>
                      </a:cubicBezTo>
                      <a:cubicBezTo>
                        <a:pt x="23" y="16"/>
                        <a:pt x="24" y="17"/>
                        <a:pt x="24" y="18"/>
                      </a:cubicBezTo>
                      <a:cubicBezTo>
                        <a:pt x="26" y="22"/>
                        <a:pt x="23" y="24"/>
                        <a:pt x="24" y="28"/>
                      </a:cubicBezTo>
                      <a:cubicBezTo>
                        <a:pt x="26" y="32"/>
                        <a:pt x="28" y="34"/>
                        <a:pt x="30" y="37"/>
                      </a:cubicBezTo>
                      <a:cubicBezTo>
                        <a:pt x="33" y="40"/>
                        <a:pt x="31" y="43"/>
                        <a:pt x="32" y="47"/>
                      </a:cubicBezTo>
                      <a:cubicBezTo>
                        <a:pt x="33" y="49"/>
                        <a:pt x="35" y="50"/>
                        <a:pt x="36" y="51"/>
                      </a:cubicBezTo>
                      <a:cubicBezTo>
                        <a:pt x="37" y="53"/>
                        <a:pt x="36" y="55"/>
                        <a:pt x="36" y="57"/>
                      </a:cubicBezTo>
                      <a:cubicBezTo>
                        <a:pt x="36" y="61"/>
                        <a:pt x="36" y="63"/>
                        <a:pt x="33" y="67"/>
                      </a:cubicBezTo>
                      <a:cubicBezTo>
                        <a:pt x="31" y="68"/>
                        <a:pt x="31" y="70"/>
                        <a:pt x="28" y="70"/>
                      </a:cubicBezTo>
                      <a:cubicBezTo>
                        <a:pt x="27" y="71"/>
                        <a:pt x="25" y="70"/>
                        <a:pt x="23" y="70"/>
                      </a:cubicBezTo>
                      <a:cubicBezTo>
                        <a:pt x="20" y="71"/>
                        <a:pt x="18" y="75"/>
                        <a:pt x="20" y="78"/>
                      </a:cubicBezTo>
                      <a:cubicBezTo>
                        <a:pt x="21" y="80"/>
                        <a:pt x="22" y="79"/>
                        <a:pt x="22" y="81"/>
                      </a:cubicBezTo>
                      <a:cubicBezTo>
                        <a:pt x="22" y="84"/>
                        <a:pt x="22" y="83"/>
                        <a:pt x="20" y="84"/>
                      </a:cubicBezTo>
                      <a:cubicBezTo>
                        <a:pt x="18" y="85"/>
                        <a:pt x="18" y="84"/>
                        <a:pt x="17" y="86"/>
                      </a:cubicBezTo>
                      <a:cubicBezTo>
                        <a:pt x="16" y="87"/>
                        <a:pt x="16" y="88"/>
                        <a:pt x="16" y="89"/>
                      </a:cubicBezTo>
                      <a:cubicBezTo>
                        <a:pt x="15" y="93"/>
                        <a:pt x="14" y="91"/>
                        <a:pt x="11" y="94"/>
                      </a:cubicBezTo>
                      <a:cubicBezTo>
                        <a:pt x="9" y="96"/>
                        <a:pt x="11" y="99"/>
                        <a:pt x="10" y="101"/>
                      </a:cubicBezTo>
                      <a:cubicBezTo>
                        <a:pt x="8" y="103"/>
                        <a:pt x="6" y="102"/>
                        <a:pt x="5" y="106"/>
                      </a:cubicBezTo>
                      <a:cubicBezTo>
                        <a:pt x="4" y="108"/>
                        <a:pt x="5" y="110"/>
                        <a:pt x="4" y="112"/>
                      </a:cubicBezTo>
                      <a:cubicBezTo>
                        <a:pt x="4" y="114"/>
                        <a:pt x="2" y="116"/>
                        <a:pt x="2" y="118"/>
                      </a:cubicBezTo>
                      <a:cubicBezTo>
                        <a:pt x="3" y="119"/>
                        <a:pt x="5" y="119"/>
                        <a:pt x="5" y="120"/>
                      </a:cubicBezTo>
                      <a:cubicBezTo>
                        <a:pt x="6" y="121"/>
                        <a:pt x="6" y="123"/>
                        <a:pt x="6" y="124"/>
                      </a:cubicBezTo>
                      <a:cubicBezTo>
                        <a:pt x="5" y="128"/>
                        <a:pt x="0" y="133"/>
                        <a:pt x="6" y="136"/>
                      </a:cubicBezTo>
                      <a:cubicBezTo>
                        <a:pt x="8" y="137"/>
                        <a:pt x="10" y="136"/>
                        <a:pt x="11" y="139"/>
                      </a:cubicBezTo>
                      <a:cubicBezTo>
                        <a:pt x="12" y="141"/>
                        <a:pt x="12" y="144"/>
                        <a:pt x="12" y="146"/>
                      </a:cubicBezTo>
                      <a:cubicBezTo>
                        <a:pt x="11" y="148"/>
                        <a:pt x="10" y="150"/>
                        <a:pt x="10" y="153"/>
                      </a:cubicBezTo>
                      <a:cubicBezTo>
                        <a:pt x="10" y="154"/>
                        <a:pt x="11" y="155"/>
                        <a:pt x="11" y="156"/>
                      </a:cubicBezTo>
                      <a:cubicBezTo>
                        <a:pt x="11" y="156"/>
                        <a:pt x="12" y="155"/>
                        <a:pt x="12" y="155"/>
                      </a:cubicBezTo>
                      <a:cubicBezTo>
                        <a:pt x="15" y="155"/>
                        <a:pt x="12" y="152"/>
                        <a:pt x="15" y="150"/>
                      </a:cubicBezTo>
                      <a:cubicBezTo>
                        <a:pt x="18" y="147"/>
                        <a:pt x="19" y="151"/>
                        <a:pt x="23" y="150"/>
                      </a:cubicBezTo>
                      <a:cubicBezTo>
                        <a:pt x="28" y="150"/>
                        <a:pt x="26" y="147"/>
                        <a:pt x="33" y="145"/>
                      </a:cubicBezTo>
                      <a:cubicBezTo>
                        <a:pt x="39" y="143"/>
                        <a:pt x="44" y="145"/>
                        <a:pt x="53" y="144"/>
                      </a:cubicBezTo>
                      <a:cubicBezTo>
                        <a:pt x="71" y="143"/>
                        <a:pt x="78" y="152"/>
                        <a:pt x="82" y="155"/>
                      </a:cubicBezTo>
                      <a:cubicBezTo>
                        <a:pt x="86" y="157"/>
                        <a:pt x="95" y="163"/>
                        <a:pt x="104" y="166"/>
                      </a:cubicBezTo>
                      <a:cubicBezTo>
                        <a:pt x="113" y="169"/>
                        <a:pt x="114" y="165"/>
                        <a:pt x="118" y="164"/>
                      </a:cubicBezTo>
                      <a:cubicBezTo>
                        <a:pt x="122" y="162"/>
                        <a:pt x="127" y="161"/>
                        <a:pt x="129" y="158"/>
                      </a:cubicBezTo>
                      <a:cubicBezTo>
                        <a:pt x="130" y="155"/>
                        <a:pt x="137" y="155"/>
                        <a:pt x="143" y="154"/>
                      </a:cubicBezTo>
                      <a:cubicBezTo>
                        <a:pt x="147" y="153"/>
                        <a:pt x="149" y="155"/>
                        <a:pt x="151" y="158"/>
                      </a:cubicBezTo>
                      <a:cubicBezTo>
                        <a:pt x="157" y="154"/>
                        <a:pt x="165" y="152"/>
                        <a:pt x="161" y="143"/>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3" name="Freeform 34">
                  <a:extLst>
                    <a:ext uri="{FF2B5EF4-FFF2-40B4-BE49-F238E27FC236}">
                      <a16:creationId xmlns:a16="http://schemas.microsoft.com/office/drawing/2014/main" id="{1389B3E4-9E4F-4CD0-8F74-F29FD7A9DDCF}"/>
                    </a:ext>
                  </a:extLst>
                </p:cNvPr>
                <p:cNvSpPr>
                  <a:spLocks/>
                </p:cNvSpPr>
                <p:nvPr/>
              </p:nvSpPr>
              <p:spPr bwMode="auto">
                <a:xfrm>
                  <a:off x="3544888" y="8982076"/>
                  <a:ext cx="476250" cy="555625"/>
                </a:xfrm>
                <a:custGeom>
                  <a:avLst/>
                  <a:gdLst>
                    <a:gd name="T0" fmla="*/ 99 w 127"/>
                    <a:gd name="T1" fmla="*/ 78 h 148"/>
                    <a:gd name="T2" fmla="*/ 83 w 127"/>
                    <a:gd name="T3" fmla="*/ 78 h 148"/>
                    <a:gd name="T4" fmla="*/ 75 w 127"/>
                    <a:gd name="T5" fmla="*/ 82 h 148"/>
                    <a:gd name="T6" fmla="*/ 73 w 127"/>
                    <a:gd name="T7" fmla="*/ 73 h 148"/>
                    <a:gd name="T8" fmla="*/ 78 w 127"/>
                    <a:gd name="T9" fmla="*/ 70 h 148"/>
                    <a:gd name="T10" fmla="*/ 79 w 127"/>
                    <a:gd name="T11" fmla="*/ 66 h 148"/>
                    <a:gd name="T12" fmla="*/ 74 w 127"/>
                    <a:gd name="T13" fmla="*/ 60 h 148"/>
                    <a:gd name="T14" fmla="*/ 68 w 127"/>
                    <a:gd name="T15" fmla="*/ 53 h 148"/>
                    <a:gd name="T16" fmla="*/ 65 w 127"/>
                    <a:gd name="T17" fmla="*/ 49 h 148"/>
                    <a:gd name="T18" fmla="*/ 69 w 127"/>
                    <a:gd name="T19" fmla="*/ 45 h 148"/>
                    <a:gd name="T20" fmla="*/ 71 w 127"/>
                    <a:gd name="T21" fmla="*/ 40 h 148"/>
                    <a:gd name="T22" fmla="*/ 75 w 127"/>
                    <a:gd name="T23" fmla="*/ 36 h 148"/>
                    <a:gd name="T24" fmla="*/ 80 w 127"/>
                    <a:gd name="T25" fmla="*/ 28 h 148"/>
                    <a:gd name="T26" fmla="*/ 88 w 127"/>
                    <a:gd name="T27" fmla="*/ 25 h 148"/>
                    <a:gd name="T28" fmla="*/ 86 w 127"/>
                    <a:gd name="T29" fmla="*/ 20 h 148"/>
                    <a:gd name="T30" fmla="*/ 82 w 127"/>
                    <a:gd name="T31" fmla="*/ 17 h 148"/>
                    <a:gd name="T32" fmla="*/ 80 w 127"/>
                    <a:gd name="T33" fmla="*/ 7 h 148"/>
                    <a:gd name="T34" fmla="*/ 78 w 127"/>
                    <a:gd name="T35" fmla="*/ 0 h 148"/>
                    <a:gd name="T36" fmla="*/ 70 w 127"/>
                    <a:gd name="T37" fmla="*/ 2 h 148"/>
                    <a:gd name="T38" fmla="*/ 61 w 127"/>
                    <a:gd name="T39" fmla="*/ 8 h 148"/>
                    <a:gd name="T40" fmla="*/ 56 w 127"/>
                    <a:gd name="T41" fmla="*/ 6 h 148"/>
                    <a:gd name="T42" fmla="*/ 51 w 127"/>
                    <a:gd name="T43" fmla="*/ 7 h 148"/>
                    <a:gd name="T44" fmla="*/ 40 w 127"/>
                    <a:gd name="T45" fmla="*/ 9 h 148"/>
                    <a:gd name="T46" fmla="*/ 30 w 127"/>
                    <a:gd name="T47" fmla="*/ 12 h 148"/>
                    <a:gd name="T48" fmla="*/ 19 w 127"/>
                    <a:gd name="T49" fmla="*/ 16 h 148"/>
                    <a:gd name="T50" fmla="*/ 10 w 127"/>
                    <a:gd name="T51" fmla="*/ 18 h 148"/>
                    <a:gd name="T52" fmla="*/ 8 w 127"/>
                    <a:gd name="T53" fmla="*/ 12 h 148"/>
                    <a:gd name="T54" fmla="*/ 2 w 127"/>
                    <a:gd name="T55" fmla="*/ 16 h 148"/>
                    <a:gd name="T56" fmla="*/ 8 w 127"/>
                    <a:gd name="T57" fmla="*/ 23 h 148"/>
                    <a:gd name="T58" fmla="*/ 13 w 127"/>
                    <a:gd name="T59" fmla="*/ 32 h 148"/>
                    <a:gd name="T60" fmla="*/ 18 w 127"/>
                    <a:gd name="T61" fmla="*/ 38 h 148"/>
                    <a:gd name="T62" fmla="*/ 12 w 127"/>
                    <a:gd name="T63" fmla="*/ 40 h 148"/>
                    <a:gd name="T64" fmla="*/ 6 w 127"/>
                    <a:gd name="T65" fmla="*/ 47 h 148"/>
                    <a:gd name="T66" fmla="*/ 8 w 127"/>
                    <a:gd name="T67" fmla="*/ 51 h 148"/>
                    <a:gd name="T68" fmla="*/ 15 w 127"/>
                    <a:gd name="T69" fmla="*/ 55 h 148"/>
                    <a:gd name="T70" fmla="*/ 8 w 127"/>
                    <a:gd name="T71" fmla="*/ 61 h 148"/>
                    <a:gd name="T72" fmla="*/ 3 w 127"/>
                    <a:gd name="T73" fmla="*/ 66 h 148"/>
                    <a:gd name="T74" fmla="*/ 2 w 127"/>
                    <a:gd name="T75" fmla="*/ 76 h 148"/>
                    <a:gd name="T76" fmla="*/ 8 w 127"/>
                    <a:gd name="T77" fmla="*/ 79 h 148"/>
                    <a:gd name="T78" fmla="*/ 15 w 127"/>
                    <a:gd name="T79" fmla="*/ 84 h 148"/>
                    <a:gd name="T80" fmla="*/ 19 w 127"/>
                    <a:gd name="T81" fmla="*/ 90 h 148"/>
                    <a:gd name="T82" fmla="*/ 28 w 127"/>
                    <a:gd name="T83" fmla="*/ 97 h 148"/>
                    <a:gd name="T84" fmla="*/ 41 w 127"/>
                    <a:gd name="T85" fmla="*/ 104 h 148"/>
                    <a:gd name="T86" fmla="*/ 39 w 127"/>
                    <a:gd name="T87" fmla="*/ 112 h 148"/>
                    <a:gd name="T88" fmla="*/ 41 w 127"/>
                    <a:gd name="T89" fmla="*/ 116 h 148"/>
                    <a:gd name="T90" fmla="*/ 45 w 127"/>
                    <a:gd name="T91" fmla="*/ 122 h 148"/>
                    <a:gd name="T92" fmla="*/ 48 w 127"/>
                    <a:gd name="T93" fmla="*/ 128 h 148"/>
                    <a:gd name="T94" fmla="*/ 60 w 127"/>
                    <a:gd name="T95" fmla="*/ 135 h 148"/>
                    <a:gd name="T96" fmla="*/ 82 w 127"/>
                    <a:gd name="T97" fmla="*/ 142 h 148"/>
                    <a:gd name="T98" fmla="*/ 92 w 127"/>
                    <a:gd name="T99" fmla="*/ 145 h 148"/>
                    <a:gd name="T100" fmla="*/ 98 w 127"/>
                    <a:gd name="T101" fmla="*/ 147 h 148"/>
                    <a:gd name="T102" fmla="*/ 101 w 127"/>
                    <a:gd name="T103" fmla="*/ 142 h 148"/>
                    <a:gd name="T104" fmla="*/ 107 w 127"/>
                    <a:gd name="T105" fmla="*/ 136 h 148"/>
                    <a:gd name="T106" fmla="*/ 117 w 127"/>
                    <a:gd name="T107" fmla="*/ 129 h 148"/>
                    <a:gd name="T108" fmla="*/ 119 w 127"/>
                    <a:gd name="T109" fmla="*/ 121 h 148"/>
                    <a:gd name="T110" fmla="*/ 125 w 127"/>
                    <a:gd name="T111" fmla="*/ 110 h 148"/>
                    <a:gd name="T112" fmla="*/ 127 w 127"/>
                    <a:gd name="T113" fmla="*/ 106 h 148"/>
                    <a:gd name="T114" fmla="*/ 124 w 127"/>
                    <a:gd name="T115" fmla="*/ 106 h 148"/>
                    <a:gd name="T116" fmla="*/ 114 w 127"/>
                    <a:gd name="T117" fmla="*/ 97 h 148"/>
                    <a:gd name="T118" fmla="*/ 105 w 127"/>
                    <a:gd name="T119" fmla="*/ 89 h 148"/>
                    <a:gd name="T120" fmla="*/ 109 w 127"/>
                    <a:gd name="T121" fmla="*/ 80 h 148"/>
                    <a:gd name="T122" fmla="*/ 107 w 127"/>
                    <a:gd name="T123" fmla="*/ 79 h 148"/>
                    <a:gd name="T124" fmla="*/ 99 w 127"/>
                    <a:gd name="T125" fmla="*/ 7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148">
                      <a:moveTo>
                        <a:pt x="99" y="78"/>
                      </a:moveTo>
                      <a:cubicBezTo>
                        <a:pt x="94" y="78"/>
                        <a:pt x="87" y="76"/>
                        <a:pt x="83" y="78"/>
                      </a:cubicBezTo>
                      <a:cubicBezTo>
                        <a:pt x="80" y="79"/>
                        <a:pt x="79" y="84"/>
                        <a:pt x="75" y="82"/>
                      </a:cubicBezTo>
                      <a:cubicBezTo>
                        <a:pt x="73" y="80"/>
                        <a:pt x="72" y="75"/>
                        <a:pt x="73" y="73"/>
                      </a:cubicBezTo>
                      <a:cubicBezTo>
                        <a:pt x="74" y="71"/>
                        <a:pt x="77" y="72"/>
                        <a:pt x="78" y="70"/>
                      </a:cubicBezTo>
                      <a:cubicBezTo>
                        <a:pt x="80" y="68"/>
                        <a:pt x="79" y="67"/>
                        <a:pt x="79" y="66"/>
                      </a:cubicBezTo>
                      <a:cubicBezTo>
                        <a:pt x="78" y="61"/>
                        <a:pt x="78" y="62"/>
                        <a:pt x="74" y="60"/>
                      </a:cubicBezTo>
                      <a:cubicBezTo>
                        <a:pt x="71" y="59"/>
                        <a:pt x="71" y="55"/>
                        <a:pt x="68" y="53"/>
                      </a:cubicBezTo>
                      <a:cubicBezTo>
                        <a:pt x="66" y="51"/>
                        <a:pt x="64" y="51"/>
                        <a:pt x="65" y="49"/>
                      </a:cubicBezTo>
                      <a:cubicBezTo>
                        <a:pt x="65" y="47"/>
                        <a:pt x="68" y="47"/>
                        <a:pt x="69" y="45"/>
                      </a:cubicBezTo>
                      <a:cubicBezTo>
                        <a:pt x="70" y="44"/>
                        <a:pt x="70" y="42"/>
                        <a:pt x="71" y="40"/>
                      </a:cubicBezTo>
                      <a:cubicBezTo>
                        <a:pt x="72" y="39"/>
                        <a:pt x="74" y="38"/>
                        <a:pt x="75" y="36"/>
                      </a:cubicBezTo>
                      <a:cubicBezTo>
                        <a:pt x="77" y="33"/>
                        <a:pt x="76" y="29"/>
                        <a:pt x="80" y="28"/>
                      </a:cubicBezTo>
                      <a:cubicBezTo>
                        <a:pt x="84" y="27"/>
                        <a:pt x="89" y="30"/>
                        <a:pt x="88" y="25"/>
                      </a:cubicBezTo>
                      <a:cubicBezTo>
                        <a:pt x="88" y="23"/>
                        <a:pt x="87" y="21"/>
                        <a:pt x="86" y="20"/>
                      </a:cubicBezTo>
                      <a:cubicBezTo>
                        <a:pt x="85" y="18"/>
                        <a:pt x="83" y="18"/>
                        <a:pt x="82" y="17"/>
                      </a:cubicBezTo>
                      <a:cubicBezTo>
                        <a:pt x="80" y="15"/>
                        <a:pt x="80" y="9"/>
                        <a:pt x="80" y="7"/>
                      </a:cubicBezTo>
                      <a:cubicBezTo>
                        <a:pt x="80" y="4"/>
                        <a:pt x="79" y="2"/>
                        <a:pt x="78" y="0"/>
                      </a:cubicBezTo>
                      <a:cubicBezTo>
                        <a:pt x="76" y="2"/>
                        <a:pt x="73" y="1"/>
                        <a:pt x="70" y="2"/>
                      </a:cubicBezTo>
                      <a:cubicBezTo>
                        <a:pt x="67" y="3"/>
                        <a:pt x="65" y="9"/>
                        <a:pt x="61" y="8"/>
                      </a:cubicBezTo>
                      <a:cubicBezTo>
                        <a:pt x="59" y="7"/>
                        <a:pt x="58" y="6"/>
                        <a:pt x="56" y="6"/>
                      </a:cubicBezTo>
                      <a:cubicBezTo>
                        <a:pt x="54" y="5"/>
                        <a:pt x="53" y="6"/>
                        <a:pt x="51" y="7"/>
                      </a:cubicBezTo>
                      <a:cubicBezTo>
                        <a:pt x="47" y="8"/>
                        <a:pt x="44" y="9"/>
                        <a:pt x="40" y="9"/>
                      </a:cubicBezTo>
                      <a:cubicBezTo>
                        <a:pt x="36" y="9"/>
                        <a:pt x="34" y="11"/>
                        <a:pt x="30" y="12"/>
                      </a:cubicBezTo>
                      <a:cubicBezTo>
                        <a:pt x="26" y="13"/>
                        <a:pt x="22" y="13"/>
                        <a:pt x="19" y="16"/>
                      </a:cubicBezTo>
                      <a:cubicBezTo>
                        <a:pt x="17" y="17"/>
                        <a:pt x="13" y="20"/>
                        <a:pt x="10" y="18"/>
                      </a:cubicBezTo>
                      <a:cubicBezTo>
                        <a:pt x="8" y="17"/>
                        <a:pt x="8" y="14"/>
                        <a:pt x="8" y="12"/>
                      </a:cubicBezTo>
                      <a:cubicBezTo>
                        <a:pt x="5" y="13"/>
                        <a:pt x="4" y="15"/>
                        <a:pt x="2" y="16"/>
                      </a:cubicBezTo>
                      <a:cubicBezTo>
                        <a:pt x="3" y="18"/>
                        <a:pt x="5" y="21"/>
                        <a:pt x="8" y="23"/>
                      </a:cubicBezTo>
                      <a:cubicBezTo>
                        <a:pt x="11" y="26"/>
                        <a:pt x="11" y="29"/>
                        <a:pt x="13" y="32"/>
                      </a:cubicBezTo>
                      <a:cubicBezTo>
                        <a:pt x="15" y="34"/>
                        <a:pt x="19" y="35"/>
                        <a:pt x="18" y="38"/>
                      </a:cubicBezTo>
                      <a:cubicBezTo>
                        <a:pt x="17" y="41"/>
                        <a:pt x="15" y="40"/>
                        <a:pt x="12" y="40"/>
                      </a:cubicBezTo>
                      <a:cubicBezTo>
                        <a:pt x="9" y="40"/>
                        <a:pt x="8" y="45"/>
                        <a:pt x="6" y="47"/>
                      </a:cubicBezTo>
                      <a:cubicBezTo>
                        <a:pt x="5" y="49"/>
                        <a:pt x="5" y="51"/>
                        <a:pt x="8" y="51"/>
                      </a:cubicBezTo>
                      <a:cubicBezTo>
                        <a:pt x="11" y="51"/>
                        <a:pt x="11" y="52"/>
                        <a:pt x="15" y="55"/>
                      </a:cubicBezTo>
                      <a:cubicBezTo>
                        <a:pt x="19" y="58"/>
                        <a:pt x="12" y="59"/>
                        <a:pt x="8" y="61"/>
                      </a:cubicBezTo>
                      <a:cubicBezTo>
                        <a:pt x="5" y="62"/>
                        <a:pt x="4" y="64"/>
                        <a:pt x="3" y="66"/>
                      </a:cubicBezTo>
                      <a:cubicBezTo>
                        <a:pt x="2" y="69"/>
                        <a:pt x="3" y="72"/>
                        <a:pt x="2" y="76"/>
                      </a:cubicBezTo>
                      <a:cubicBezTo>
                        <a:pt x="0" y="80"/>
                        <a:pt x="3" y="80"/>
                        <a:pt x="8" y="79"/>
                      </a:cubicBezTo>
                      <a:cubicBezTo>
                        <a:pt x="12" y="78"/>
                        <a:pt x="13" y="81"/>
                        <a:pt x="15" y="84"/>
                      </a:cubicBezTo>
                      <a:cubicBezTo>
                        <a:pt x="16" y="87"/>
                        <a:pt x="17" y="88"/>
                        <a:pt x="19" y="90"/>
                      </a:cubicBezTo>
                      <a:cubicBezTo>
                        <a:pt x="21" y="93"/>
                        <a:pt x="24" y="94"/>
                        <a:pt x="28" y="97"/>
                      </a:cubicBezTo>
                      <a:cubicBezTo>
                        <a:pt x="32" y="99"/>
                        <a:pt x="34" y="100"/>
                        <a:pt x="41" y="104"/>
                      </a:cubicBezTo>
                      <a:cubicBezTo>
                        <a:pt x="47" y="108"/>
                        <a:pt x="43" y="109"/>
                        <a:pt x="39" y="112"/>
                      </a:cubicBezTo>
                      <a:cubicBezTo>
                        <a:pt x="36" y="115"/>
                        <a:pt x="38" y="115"/>
                        <a:pt x="41" y="116"/>
                      </a:cubicBezTo>
                      <a:cubicBezTo>
                        <a:pt x="45" y="117"/>
                        <a:pt x="45" y="117"/>
                        <a:pt x="45" y="122"/>
                      </a:cubicBezTo>
                      <a:cubicBezTo>
                        <a:pt x="46" y="126"/>
                        <a:pt x="45" y="126"/>
                        <a:pt x="48" y="128"/>
                      </a:cubicBezTo>
                      <a:cubicBezTo>
                        <a:pt x="50" y="130"/>
                        <a:pt x="53" y="131"/>
                        <a:pt x="60" y="135"/>
                      </a:cubicBezTo>
                      <a:cubicBezTo>
                        <a:pt x="67" y="140"/>
                        <a:pt x="78" y="141"/>
                        <a:pt x="82" y="142"/>
                      </a:cubicBezTo>
                      <a:cubicBezTo>
                        <a:pt x="86" y="142"/>
                        <a:pt x="89" y="145"/>
                        <a:pt x="92" y="145"/>
                      </a:cubicBezTo>
                      <a:cubicBezTo>
                        <a:pt x="95" y="145"/>
                        <a:pt x="95" y="146"/>
                        <a:pt x="98" y="147"/>
                      </a:cubicBezTo>
                      <a:cubicBezTo>
                        <a:pt x="101" y="148"/>
                        <a:pt x="101" y="145"/>
                        <a:pt x="101" y="142"/>
                      </a:cubicBezTo>
                      <a:cubicBezTo>
                        <a:pt x="102" y="139"/>
                        <a:pt x="103" y="139"/>
                        <a:pt x="107" y="136"/>
                      </a:cubicBezTo>
                      <a:cubicBezTo>
                        <a:pt x="111" y="134"/>
                        <a:pt x="114" y="132"/>
                        <a:pt x="117" y="129"/>
                      </a:cubicBezTo>
                      <a:cubicBezTo>
                        <a:pt x="120" y="127"/>
                        <a:pt x="119" y="123"/>
                        <a:pt x="119" y="121"/>
                      </a:cubicBezTo>
                      <a:cubicBezTo>
                        <a:pt x="120" y="118"/>
                        <a:pt x="122" y="114"/>
                        <a:pt x="125" y="110"/>
                      </a:cubicBezTo>
                      <a:cubicBezTo>
                        <a:pt x="125" y="109"/>
                        <a:pt x="126" y="108"/>
                        <a:pt x="127" y="106"/>
                      </a:cubicBezTo>
                      <a:cubicBezTo>
                        <a:pt x="126" y="106"/>
                        <a:pt x="125" y="106"/>
                        <a:pt x="124" y="106"/>
                      </a:cubicBezTo>
                      <a:cubicBezTo>
                        <a:pt x="118" y="105"/>
                        <a:pt x="117" y="101"/>
                        <a:pt x="114" y="97"/>
                      </a:cubicBezTo>
                      <a:cubicBezTo>
                        <a:pt x="111" y="94"/>
                        <a:pt x="106" y="93"/>
                        <a:pt x="105" y="89"/>
                      </a:cubicBezTo>
                      <a:cubicBezTo>
                        <a:pt x="105" y="85"/>
                        <a:pt x="108" y="83"/>
                        <a:pt x="109" y="80"/>
                      </a:cubicBezTo>
                      <a:cubicBezTo>
                        <a:pt x="109" y="79"/>
                        <a:pt x="108" y="79"/>
                        <a:pt x="107" y="79"/>
                      </a:cubicBezTo>
                      <a:cubicBezTo>
                        <a:pt x="104" y="77"/>
                        <a:pt x="102" y="77"/>
                        <a:pt x="99" y="78"/>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4" name="Freeform 35">
                  <a:extLst>
                    <a:ext uri="{FF2B5EF4-FFF2-40B4-BE49-F238E27FC236}">
                      <a16:creationId xmlns:a16="http://schemas.microsoft.com/office/drawing/2014/main" id="{07FDE976-B3B2-4AE9-A9F6-306F175F7BB4}"/>
                    </a:ext>
                  </a:extLst>
                </p:cNvPr>
                <p:cNvSpPr>
                  <a:spLocks/>
                </p:cNvSpPr>
                <p:nvPr/>
              </p:nvSpPr>
              <p:spPr bwMode="auto">
                <a:xfrm>
                  <a:off x="3786188" y="8753476"/>
                  <a:ext cx="341313" cy="544513"/>
                </a:xfrm>
                <a:custGeom>
                  <a:avLst/>
                  <a:gdLst>
                    <a:gd name="T0" fmla="*/ 90 w 91"/>
                    <a:gd name="T1" fmla="*/ 39 h 145"/>
                    <a:gd name="T2" fmla="*/ 86 w 91"/>
                    <a:gd name="T3" fmla="*/ 39 h 145"/>
                    <a:gd name="T4" fmla="*/ 83 w 91"/>
                    <a:gd name="T5" fmla="*/ 38 h 145"/>
                    <a:gd name="T6" fmla="*/ 77 w 91"/>
                    <a:gd name="T7" fmla="*/ 35 h 145"/>
                    <a:gd name="T8" fmla="*/ 68 w 91"/>
                    <a:gd name="T9" fmla="*/ 30 h 145"/>
                    <a:gd name="T10" fmla="*/ 71 w 91"/>
                    <a:gd name="T11" fmla="*/ 17 h 145"/>
                    <a:gd name="T12" fmla="*/ 68 w 91"/>
                    <a:gd name="T13" fmla="*/ 7 h 145"/>
                    <a:gd name="T14" fmla="*/ 67 w 91"/>
                    <a:gd name="T15" fmla="*/ 8 h 145"/>
                    <a:gd name="T16" fmla="*/ 64 w 91"/>
                    <a:gd name="T17" fmla="*/ 10 h 145"/>
                    <a:gd name="T18" fmla="*/ 57 w 91"/>
                    <a:gd name="T19" fmla="*/ 7 h 145"/>
                    <a:gd name="T20" fmla="*/ 43 w 91"/>
                    <a:gd name="T21" fmla="*/ 10 h 145"/>
                    <a:gd name="T22" fmla="*/ 37 w 91"/>
                    <a:gd name="T23" fmla="*/ 10 h 145"/>
                    <a:gd name="T24" fmla="*/ 35 w 91"/>
                    <a:gd name="T25" fmla="*/ 8 h 145"/>
                    <a:gd name="T26" fmla="*/ 32 w 91"/>
                    <a:gd name="T27" fmla="*/ 8 h 145"/>
                    <a:gd name="T28" fmla="*/ 28 w 91"/>
                    <a:gd name="T29" fmla="*/ 4 h 145"/>
                    <a:gd name="T30" fmla="*/ 25 w 91"/>
                    <a:gd name="T31" fmla="*/ 0 h 145"/>
                    <a:gd name="T32" fmla="*/ 21 w 91"/>
                    <a:gd name="T33" fmla="*/ 11 h 145"/>
                    <a:gd name="T34" fmla="*/ 15 w 91"/>
                    <a:gd name="T35" fmla="*/ 22 h 145"/>
                    <a:gd name="T36" fmla="*/ 16 w 91"/>
                    <a:gd name="T37" fmla="*/ 27 h 145"/>
                    <a:gd name="T38" fmla="*/ 18 w 91"/>
                    <a:gd name="T39" fmla="*/ 30 h 145"/>
                    <a:gd name="T40" fmla="*/ 18 w 91"/>
                    <a:gd name="T41" fmla="*/ 39 h 145"/>
                    <a:gd name="T42" fmla="*/ 20 w 91"/>
                    <a:gd name="T43" fmla="*/ 50 h 145"/>
                    <a:gd name="T44" fmla="*/ 18 w 91"/>
                    <a:gd name="T45" fmla="*/ 55 h 145"/>
                    <a:gd name="T46" fmla="*/ 16 w 91"/>
                    <a:gd name="T47" fmla="*/ 60 h 145"/>
                    <a:gd name="T48" fmla="*/ 14 w 91"/>
                    <a:gd name="T49" fmla="*/ 61 h 145"/>
                    <a:gd name="T50" fmla="*/ 16 w 91"/>
                    <a:gd name="T51" fmla="*/ 68 h 145"/>
                    <a:gd name="T52" fmla="*/ 18 w 91"/>
                    <a:gd name="T53" fmla="*/ 78 h 145"/>
                    <a:gd name="T54" fmla="*/ 22 w 91"/>
                    <a:gd name="T55" fmla="*/ 81 h 145"/>
                    <a:gd name="T56" fmla="*/ 24 w 91"/>
                    <a:gd name="T57" fmla="*/ 86 h 145"/>
                    <a:gd name="T58" fmla="*/ 16 w 91"/>
                    <a:gd name="T59" fmla="*/ 89 h 145"/>
                    <a:gd name="T60" fmla="*/ 11 w 91"/>
                    <a:gd name="T61" fmla="*/ 97 h 145"/>
                    <a:gd name="T62" fmla="*/ 7 w 91"/>
                    <a:gd name="T63" fmla="*/ 101 h 145"/>
                    <a:gd name="T64" fmla="*/ 5 w 91"/>
                    <a:gd name="T65" fmla="*/ 106 h 145"/>
                    <a:gd name="T66" fmla="*/ 1 w 91"/>
                    <a:gd name="T67" fmla="*/ 110 h 145"/>
                    <a:gd name="T68" fmla="*/ 4 w 91"/>
                    <a:gd name="T69" fmla="*/ 114 h 145"/>
                    <a:gd name="T70" fmla="*/ 10 w 91"/>
                    <a:gd name="T71" fmla="*/ 121 h 145"/>
                    <a:gd name="T72" fmla="*/ 15 w 91"/>
                    <a:gd name="T73" fmla="*/ 127 h 145"/>
                    <a:gd name="T74" fmla="*/ 14 w 91"/>
                    <a:gd name="T75" fmla="*/ 131 h 145"/>
                    <a:gd name="T76" fmla="*/ 9 w 91"/>
                    <a:gd name="T77" fmla="*/ 134 h 145"/>
                    <a:gd name="T78" fmla="*/ 11 w 91"/>
                    <a:gd name="T79" fmla="*/ 143 h 145"/>
                    <a:gd name="T80" fmla="*/ 19 w 91"/>
                    <a:gd name="T81" fmla="*/ 139 h 145"/>
                    <a:gd name="T82" fmla="*/ 35 w 91"/>
                    <a:gd name="T83" fmla="*/ 139 h 145"/>
                    <a:gd name="T84" fmla="*/ 43 w 91"/>
                    <a:gd name="T85" fmla="*/ 140 h 145"/>
                    <a:gd name="T86" fmla="*/ 45 w 91"/>
                    <a:gd name="T87" fmla="*/ 141 h 145"/>
                    <a:gd name="T88" fmla="*/ 46 w 91"/>
                    <a:gd name="T89" fmla="*/ 137 h 145"/>
                    <a:gd name="T90" fmla="*/ 52 w 91"/>
                    <a:gd name="T91" fmla="*/ 132 h 145"/>
                    <a:gd name="T92" fmla="*/ 60 w 91"/>
                    <a:gd name="T93" fmla="*/ 126 h 145"/>
                    <a:gd name="T94" fmla="*/ 64 w 91"/>
                    <a:gd name="T95" fmla="*/ 119 h 145"/>
                    <a:gd name="T96" fmla="*/ 72 w 91"/>
                    <a:gd name="T97" fmla="*/ 117 h 145"/>
                    <a:gd name="T98" fmla="*/ 73 w 91"/>
                    <a:gd name="T99" fmla="*/ 107 h 145"/>
                    <a:gd name="T100" fmla="*/ 74 w 91"/>
                    <a:gd name="T101" fmla="*/ 95 h 145"/>
                    <a:gd name="T102" fmla="*/ 76 w 91"/>
                    <a:gd name="T103" fmla="*/ 84 h 145"/>
                    <a:gd name="T104" fmla="*/ 75 w 91"/>
                    <a:gd name="T105" fmla="*/ 78 h 145"/>
                    <a:gd name="T106" fmla="*/ 76 w 91"/>
                    <a:gd name="T107" fmla="*/ 73 h 145"/>
                    <a:gd name="T108" fmla="*/ 73 w 91"/>
                    <a:gd name="T109" fmla="*/ 71 h 145"/>
                    <a:gd name="T110" fmla="*/ 73 w 91"/>
                    <a:gd name="T111" fmla="*/ 69 h 145"/>
                    <a:gd name="T112" fmla="*/ 71 w 91"/>
                    <a:gd name="T113" fmla="*/ 63 h 145"/>
                    <a:gd name="T114" fmla="*/ 76 w 91"/>
                    <a:gd name="T115" fmla="*/ 54 h 145"/>
                    <a:gd name="T116" fmla="*/ 88 w 91"/>
                    <a:gd name="T117" fmla="*/ 50 h 145"/>
                    <a:gd name="T118" fmla="*/ 90 w 91"/>
                    <a:gd name="T119" fmla="*/ 3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45">
                      <a:moveTo>
                        <a:pt x="90" y="39"/>
                      </a:moveTo>
                      <a:cubicBezTo>
                        <a:pt x="89" y="39"/>
                        <a:pt x="87" y="40"/>
                        <a:pt x="86" y="39"/>
                      </a:cubicBezTo>
                      <a:cubicBezTo>
                        <a:pt x="84" y="39"/>
                        <a:pt x="85" y="39"/>
                        <a:pt x="83" y="38"/>
                      </a:cubicBezTo>
                      <a:cubicBezTo>
                        <a:pt x="81" y="36"/>
                        <a:pt x="80" y="36"/>
                        <a:pt x="77" y="35"/>
                      </a:cubicBezTo>
                      <a:cubicBezTo>
                        <a:pt x="73" y="35"/>
                        <a:pt x="69" y="34"/>
                        <a:pt x="68" y="30"/>
                      </a:cubicBezTo>
                      <a:cubicBezTo>
                        <a:pt x="66" y="26"/>
                        <a:pt x="70" y="21"/>
                        <a:pt x="71" y="17"/>
                      </a:cubicBezTo>
                      <a:cubicBezTo>
                        <a:pt x="72" y="13"/>
                        <a:pt x="69" y="10"/>
                        <a:pt x="68" y="7"/>
                      </a:cubicBezTo>
                      <a:cubicBezTo>
                        <a:pt x="68" y="7"/>
                        <a:pt x="68" y="7"/>
                        <a:pt x="67" y="8"/>
                      </a:cubicBezTo>
                      <a:cubicBezTo>
                        <a:pt x="66" y="9"/>
                        <a:pt x="66" y="10"/>
                        <a:pt x="64" y="10"/>
                      </a:cubicBezTo>
                      <a:cubicBezTo>
                        <a:pt x="61" y="11"/>
                        <a:pt x="59" y="8"/>
                        <a:pt x="57" y="7"/>
                      </a:cubicBezTo>
                      <a:cubicBezTo>
                        <a:pt x="52" y="2"/>
                        <a:pt x="49" y="9"/>
                        <a:pt x="43" y="10"/>
                      </a:cubicBezTo>
                      <a:cubicBezTo>
                        <a:pt x="41" y="11"/>
                        <a:pt x="39" y="11"/>
                        <a:pt x="37" y="10"/>
                      </a:cubicBezTo>
                      <a:cubicBezTo>
                        <a:pt x="36" y="9"/>
                        <a:pt x="37" y="8"/>
                        <a:pt x="35" y="8"/>
                      </a:cubicBezTo>
                      <a:cubicBezTo>
                        <a:pt x="34" y="7"/>
                        <a:pt x="33" y="8"/>
                        <a:pt x="32" y="8"/>
                      </a:cubicBezTo>
                      <a:cubicBezTo>
                        <a:pt x="29" y="7"/>
                        <a:pt x="29" y="7"/>
                        <a:pt x="28" y="4"/>
                      </a:cubicBezTo>
                      <a:cubicBezTo>
                        <a:pt x="27" y="3"/>
                        <a:pt x="27" y="0"/>
                        <a:pt x="25" y="0"/>
                      </a:cubicBezTo>
                      <a:cubicBezTo>
                        <a:pt x="22" y="0"/>
                        <a:pt x="22" y="8"/>
                        <a:pt x="21" y="11"/>
                      </a:cubicBezTo>
                      <a:cubicBezTo>
                        <a:pt x="20" y="15"/>
                        <a:pt x="17" y="19"/>
                        <a:pt x="15" y="22"/>
                      </a:cubicBezTo>
                      <a:cubicBezTo>
                        <a:pt x="14" y="25"/>
                        <a:pt x="14" y="25"/>
                        <a:pt x="16" y="27"/>
                      </a:cubicBezTo>
                      <a:cubicBezTo>
                        <a:pt x="18" y="29"/>
                        <a:pt x="19" y="27"/>
                        <a:pt x="18" y="30"/>
                      </a:cubicBezTo>
                      <a:cubicBezTo>
                        <a:pt x="17" y="34"/>
                        <a:pt x="17" y="36"/>
                        <a:pt x="18" y="39"/>
                      </a:cubicBezTo>
                      <a:cubicBezTo>
                        <a:pt x="20" y="43"/>
                        <a:pt x="21" y="46"/>
                        <a:pt x="20" y="50"/>
                      </a:cubicBezTo>
                      <a:cubicBezTo>
                        <a:pt x="19" y="51"/>
                        <a:pt x="19" y="53"/>
                        <a:pt x="18" y="55"/>
                      </a:cubicBezTo>
                      <a:cubicBezTo>
                        <a:pt x="17" y="56"/>
                        <a:pt x="17" y="58"/>
                        <a:pt x="16" y="60"/>
                      </a:cubicBezTo>
                      <a:cubicBezTo>
                        <a:pt x="15" y="61"/>
                        <a:pt x="15" y="61"/>
                        <a:pt x="14" y="61"/>
                      </a:cubicBezTo>
                      <a:cubicBezTo>
                        <a:pt x="15" y="63"/>
                        <a:pt x="16" y="65"/>
                        <a:pt x="16" y="68"/>
                      </a:cubicBezTo>
                      <a:cubicBezTo>
                        <a:pt x="16" y="70"/>
                        <a:pt x="16" y="76"/>
                        <a:pt x="18" y="78"/>
                      </a:cubicBezTo>
                      <a:cubicBezTo>
                        <a:pt x="19" y="79"/>
                        <a:pt x="21" y="79"/>
                        <a:pt x="22" y="81"/>
                      </a:cubicBezTo>
                      <a:cubicBezTo>
                        <a:pt x="23" y="82"/>
                        <a:pt x="24" y="84"/>
                        <a:pt x="24" y="86"/>
                      </a:cubicBezTo>
                      <a:cubicBezTo>
                        <a:pt x="25" y="91"/>
                        <a:pt x="20" y="88"/>
                        <a:pt x="16" y="89"/>
                      </a:cubicBezTo>
                      <a:cubicBezTo>
                        <a:pt x="12" y="90"/>
                        <a:pt x="13" y="94"/>
                        <a:pt x="11" y="97"/>
                      </a:cubicBezTo>
                      <a:cubicBezTo>
                        <a:pt x="10" y="99"/>
                        <a:pt x="8" y="100"/>
                        <a:pt x="7" y="101"/>
                      </a:cubicBezTo>
                      <a:cubicBezTo>
                        <a:pt x="6" y="103"/>
                        <a:pt x="6" y="105"/>
                        <a:pt x="5" y="106"/>
                      </a:cubicBezTo>
                      <a:cubicBezTo>
                        <a:pt x="4" y="108"/>
                        <a:pt x="1" y="108"/>
                        <a:pt x="1" y="110"/>
                      </a:cubicBezTo>
                      <a:cubicBezTo>
                        <a:pt x="0" y="112"/>
                        <a:pt x="2" y="112"/>
                        <a:pt x="4" y="114"/>
                      </a:cubicBezTo>
                      <a:cubicBezTo>
                        <a:pt x="7" y="116"/>
                        <a:pt x="7" y="120"/>
                        <a:pt x="10" y="121"/>
                      </a:cubicBezTo>
                      <a:cubicBezTo>
                        <a:pt x="14" y="123"/>
                        <a:pt x="14" y="122"/>
                        <a:pt x="15" y="127"/>
                      </a:cubicBezTo>
                      <a:cubicBezTo>
                        <a:pt x="15" y="128"/>
                        <a:pt x="16" y="129"/>
                        <a:pt x="14" y="131"/>
                      </a:cubicBezTo>
                      <a:cubicBezTo>
                        <a:pt x="13" y="133"/>
                        <a:pt x="10" y="132"/>
                        <a:pt x="9" y="134"/>
                      </a:cubicBezTo>
                      <a:cubicBezTo>
                        <a:pt x="8" y="136"/>
                        <a:pt x="9" y="141"/>
                        <a:pt x="11" y="143"/>
                      </a:cubicBezTo>
                      <a:cubicBezTo>
                        <a:pt x="15" y="145"/>
                        <a:pt x="16" y="140"/>
                        <a:pt x="19" y="139"/>
                      </a:cubicBezTo>
                      <a:cubicBezTo>
                        <a:pt x="23" y="137"/>
                        <a:pt x="30" y="139"/>
                        <a:pt x="35" y="139"/>
                      </a:cubicBezTo>
                      <a:cubicBezTo>
                        <a:pt x="38" y="138"/>
                        <a:pt x="40" y="138"/>
                        <a:pt x="43" y="140"/>
                      </a:cubicBezTo>
                      <a:cubicBezTo>
                        <a:pt x="44" y="140"/>
                        <a:pt x="45" y="140"/>
                        <a:pt x="45" y="141"/>
                      </a:cubicBezTo>
                      <a:cubicBezTo>
                        <a:pt x="46" y="140"/>
                        <a:pt x="46" y="139"/>
                        <a:pt x="46" y="137"/>
                      </a:cubicBezTo>
                      <a:cubicBezTo>
                        <a:pt x="50" y="136"/>
                        <a:pt x="50" y="134"/>
                        <a:pt x="52" y="132"/>
                      </a:cubicBezTo>
                      <a:cubicBezTo>
                        <a:pt x="55" y="129"/>
                        <a:pt x="59" y="130"/>
                        <a:pt x="60" y="126"/>
                      </a:cubicBezTo>
                      <a:cubicBezTo>
                        <a:pt x="61" y="123"/>
                        <a:pt x="60" y="120"/>
                        <a:pt x="64" y="119"/>
                      </a:cubicBezTo>
                      <a:cubicBezTo>
                        <a:pt x="67" y="117"/>
                        <a:pt x="69" y="119"/>
                        <a:pt x="72" y="117"/>
                      </a:cubicBezTo>
                      <a:cubicBezTo>
                        <a:pt x="74" y="114"/>
                        <a:pt x="73" y="110"/>
                        <a:pt x="73" y="107"/>
                      </a:cubicBezTo>
                      <a:cubicBezTo>
                        <a:pt x="74" y="103"/>
                        <a:pt x="74" y="99"/>
                        <a:pt x="74" y="95"/>
                      </a:cubicBezTo>
                      <a:cubicBezTo>
                        <a:pt x="74" y="91"/>
                        <a:pt x="76" y="88"/>
                        <a:pt x="76" y="84"/>
                      </a:cubicBezTo>
                      <a:cubicBezTo>
                        <a:pt x="76" y="82"/>
                        <a:pt x="75" y="80"/>
                        <a:pt x="75" y="78"/>
                      </a:cubicBezTo>
                      <a:cubicBezTo>
                        <a:pt x="75" y="76"/>
                        <a:pt x="76" y="75"/>
                        <a:pt x="76" y="73"/>
                      </a:cubicBezTo>
                      <a:cubicBezTo>
                        <a:pt x="75" y="72"/>
                        <a:pt x="74" y="72"/>
                        <a:pt x="73" y="71"/>
                      </a:cubicBezTo>
                      <a:cubicBezTo>
                        <a:pt x="73" y="70"/>
                        <a:pt x="73" y="69"/>
                        <a:pt x="73" y="69"/>
                      </a:cubicBezTo>
                      <a:cubicBezTo>
                        <a:pt x="72" y="67"/>
                        <a:pt x="71" y="65"/>
                        <a:pt x="71" y="63"/>
                      </a:cubicBezTo>
                      <a:cubicBezTo>
                        <a:pt x="70" y="58"/>
                        <a:pt x="73" y="55"/>
                        <a:pt x="76" y="54"/>
                      </a:cubicBezTo>
                      <a:cubicBezTo>
                        <a:pt x="80" y="51"/>
                        <a:pt x="85" y="54"/>
                        <a:pt x="88" y="50"/>
                      </a:cubicBezTo>
                      <a:cubicBezTo>
                        <a:pt x="90" y="47"/>
                        <a:pt x="91" y="43"/>
                        <a:pt x="90" y="39"/>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5" name="Freeform 36">
                  <a:extLst>
                    <a:ext uri="{FF2B5EF4-FFF2-40B4-BE49-F238E27FC236}">
                      <a16:creationId xmlns:a16="http://schemas.microsoft.com/office/drawing/2014/main" id="{6E9328C4-BD63-4336-A2C3-258E17B2AB58}"/>
                    </a:ext>
                  </a:extLst>
                </p:cNvPr>
                <p:cNvSpPr>
                  <a:spLocks/>
                </p:cNvSpPr>
                <p:nvPr/>
              </p:nvSpPr>
              <p:spPr bwMode="auto">
                <a:xfrm>
                  <a:off x="3575050" y="8585201"/>
                  <a:ext cx="315913" cy="473075"/>
                </a:xfrm>
                <a:custGeom>
                  <a:avLst/>
                  <a:gdLst>
                    <a:gd name="T0" fmla="*/ 83 w 84"/>
                    <a:gd name="T1" fmla="*/ 41 h 126"/>
                    <a:gd name="T2" fmla="*/ 78 w 84"/>
                    <a:gd name="T3" fmla="*/ 33 h 126"/>
                    <a:gd name="T4" fmla="*/ 73 w 84"/>
                    <a:gd name="T5" fmla="*/ 26 h 126"/>
                    <a:gd name="T6" fmla="*/ 71 w 84"/>
                    <a:gd name="T7" fmla="*/ 21 h 126"/>
                    <a:gd name="T8" fmla="*/ 68 w 84"/>
                    <a:gd name="T9" fmla="*/ 19 h 126"/>
                    <a:gd name="T10" fmla="*/ 63 w 84"/>
                    <a:gd name="T11" fmla="*/ 13 h 126"/>
                    <a:gd name="T12" fmla="*/ 59 w 84"/>
                    <a:gd name="T13" fmla="*/ 15 h 126"/>
                    <a:gd name="T14" fmla="*/ 62 w 84"/>
                    <a:gd name="T15" fmla="*/ 19 h 126"/>
                    <a:gd name="T16" fmla="*/ 58 w 84"/>
                    <a:gd name="T17" fmla="*/ 23 h 126"/>
                    <a:gd name="T18" fmla="*/ 55 w 84"/>
                    <a:gd name="T19" fmla="*/ 19 h 126"/>
                    <a:gd name="T20" fmla="*/ 52 w 84"/>
                    <a:gd name="T21" fmla="*/ 17 h 126"/>
                    <a:gd name="T22" fmla="*/ 49 w 84"/>
                    <a:gd name="T23" fmla="*/ 9 h 126"/>
                    <a:gd name="T24" fmla="*/ 42 w 84"/>
                    <a:gd name="T25" fmla="*/ 8 h 126"/>
                    <a:gd name="T26" fmla="*/ 38 w 84"/>
                    <a:gd name="T27" fmla="*/ 7 h 126"/>
                    <a:gd name="T28" fmla="*/ 37 w 84"/>
                    <a:gd name="T29" fmla="*/ 3 h 126"/>
                    <a:gd name="T30" fmla="*/ 34 w 84"/>
                    <a:gd name="T31" fmla="*/ 0 h 126"/>
                    <a:gd name="T32" fmla="*/ 32 w 84"/>
                    <a:gd name="T33" fmla="*/ 0 h 126"/>
                    <a:gd name="T34" fmla="*/ 31 w 84"/>
                    <a:gd name="T35" fmla="*/ 4 h 126"/>
                    <a:gd name="T36" fmla="*/ 32 w 84"/>
                    <a:gd name="T37" fmla="*/ 9 h 126"/>
                    <a:gd name="T38" fmla="*/ 32 w 84"/>
                    <a:gd name="T39" fmla="*/ 15 h 126"/>
                    <a:gd name="T40" fmla="*/ 39 w 84"/>
                    <a:gd name="T41" fmla="*/ 18 h 126"/>
                    <a:gd name="T42" fmla="*/ 45 w 84"/>
                    <a:gd name="T43" fmla="*/ 22 h 126"/>
                    <a:gd name="T44" fmla="*/ 43 w 84"/>
                    <a:gd name="T45" fmla="*/ 27 h 126"/>
                    <a:gd name="T46" fmla="*/ 41 w 84"/>
                    <a:gd name="T47" fmla="*/ 32 h 126"/>
                    <a:gd name="T48" fmla="*/ 41 w 84"/>
                    <a:gd name="T49" fmla="*/ 38 h 126"/>
                    <a:gd name="T50" fmla="*/ 46 w 84"/>
                    <a:gd name="T51" fmla="*/ 44 h 126"/>
                    <a:gd name="T52" fmla="*/ 36 w 84"/>
                    <a:gd name="T53" fmla="*/ 59 h 126"/>
                    <a:gd name="T54" fmla="*/ 39 w 84"/>
                    <a:gd name="T55" fmla="*/ 67 h 126"/>
                    <a:gd name="T56" fmla="*/ 35 w 84"/>
                    <a:gd name="T57" fmla="*/ 90 h 126"/>
                    <a:gd name="T58" fmla="*/ 22 w 84"/>
                    <a:gd name="T59" fmla="*/ 107 h 126"/>
                    <a:gd name="T60" fmla="*/ 8 w 84"/>
                    <a:gd name="T61" fmla="*/ 115 h 126"/>
                    <a:gd name="T62" fmla="*/ 0 w 84"/>
                    <a:gd name="T63" fmla="*/ 118 h 126"/>
                    <a:gd name="T64" fmla="*/ 2 w 84"/>
                    <a:gd name="T65" fmla="*/ 124 h 126"/>
                    <a:gd name="T66" fmla="*/ 11 w 84"/>
                    <a:gd name="T67" fmla="*/ 122 h 126"/>
                    <a:gd name="T68" fmla="*/ 22 w 84"/>
                    <a:gd name="T69" fmla="*/ 118 h 126"/>
                    <a:gd name="T70" fmla="*/ 32 w 84"/>
                    <a:gd name="T71" fmla="*/ 115 h 126"/>
                    <a:gd name="T72" fmla="*/ 43 w 84"/>
                    <a:gd name="T73" fmla="*/ 113 h 126"/>
                    <a:gd name="T74" fmla="*/ 48 w 84"/>
                    <a:gd name="T75" fmla="*/ 112 h 126"/>
                    <a:gd name="T76" fmla="*/ 53 w 84"/>
                    <a:gd name="T77" fmla="*/ 114 h 126"/>
                    <a:gd name="T78" fmla="*/ 62 w 84"/>
                    <a:gd name="T79" fmla="*/ 108 h 126"/>
                    <a:gd name="T80" fmla="*/ 72 w 84"/>
                    <a:gd name="T81" fmla="*/ 105 h 126"/>
                    <a:gd name="T82" fmla="*/ 74 w 84"/>
                    <a:gd name="T83" fmla="*/ 100 h 126"/>
                    <a:gd name="T84" fmla="*/ 76 w 84"/>
                    <a:gd name="T85" fmla="*/ 95 h 126"/>
                    <a:gd name="T86" fmla="*/ 74 w 84"/>
                    <a:gd name="T87" fmla="*/ 84 h 126"/>
                    <a:gd name="T88" fmla="*/ 74 w 84"/>
                    <a:gd name="T89" fmla="*/ 75 h 126"/>
                    <a:gd name="T90" fmla="*/ 72 w 84"/>
                    <a:gd name="T91" fmla="*/ 72 h 126"/>
                    <a:gd name="T92" fmla="*/ 71 w 84"/>
                    <a:gd name="T93" fmla="*/ 67 h 126"/>
                    <a:gd name="T94" fmla="*/ 77 w 84"/>
                    <a:gd name="T95" fmla="*/ 56 h 126"/>
                    <a:gd name="T96" fmla="*/ 81 w 84"/>
                    <a:gd name="T97" fmla="*/ 45 h 126"/>
                    <a:gd name="T98" fmla="*/ 82 w 84"/>
                    <a:gd name="T99" fmla="*/ 46 h 126"/>
                    <a:gd name="T100" fmla="*/ 83 w 84"/>
                    <a:gd name="T101" fmla="*/ 4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126">
                      <a:moveTo>
                        <a:pt x="83" y="41"/>
                      </a:moveTo>
                      <a:cubicBezTo>
                        <a:pt x="83" y="37"/>
                        <a:pt x="80" y="36"/>
                        <a:pt x="78" y="33"/>
                      </a:cubicBezTo>
                      <a:cubicBezTo>
                        <a:pt x="77" y="31"/>
                        <a:pt x="75" y="28"/>
                        <a:pt x="73" y="26"/>
                      </a:cubicBezTo>
                      <a:cubicBezTo>
                        <a:pt x="73" y="24"/>
                        <a:pt x="73" y="22"/>
                        <a:pt x="71" y="21"/>
                      </a:cubicBezTo>
                      <a:cubicBezTo>
                        <a:pt x="70" y="20"/>
                        <a:pt x="68" y="20"/>
                        <a:pt x="68" y="19"/>
                      </a:cubicBezTo>
                      <a:cubicBezTo>
                        <a:pt x="66" y="16"/>
                        <a:pt x="69" y="13"/>
                        <a:pt x="63" y="13"/>
                      </a:cubicBezTo>
                      <a:cubicBezTo>
                        <a:pt x="61" y="13"/>
                        <a:pt x="60" y="13"/>
                        <a:pt x="59" y="15"/>
                      </a:cubicBezTo>
                      <a:cubicBezTo>
                        <a:pt x="59" y="18"/>
                        <a:pt x="61" y="17"/>
                        <a:pt x="62" y="19"/>
                      </a:cubicBezTo>
                      <a:cubicBezTo>
                        <a:pt x="63" y="21"/>
                        <a:pt x="60" y="25"/>
                        <a:pt x="58" y="23"/>
                      </a:cubicBezTo>
                      <a:cubicBezTo>
                        <a:pt x="57" y="22"/>
                        <a:pt x="57" y="20"/>
                        <a:pt x="55" y="19"/>
                      </a:cubicBezTo>
                      <a:cubicBezTo>
                        <a:pt x="54" y="18"/>
                        <a:pt x="53" y="19"/>
                        <a:pt x="52" y="17"/>
                      </a:cubicBezTo>
                      <a:cubicBezTo>
                        <a:pt x="51" y="15"/>
                        <a:pt x="51" y="11"/>
                        <a:pt x="49" y="9"/>
                      </a:cubicBezTo>
                      <a:cubicBezTo>
                        <a:pt x="48" y="8"/>
                        <a:pt x="44" y="8"/>
                        <a:pt x="42" y="8"/>
                      </a:cubicBezTo>
                      <a:cubicBezTo>
                        <a:pt x="41" y="7"/>
                        <a:pt x="39" y="8"/>
                        <a:pt x="38" y="7"/>
                      </a:cubicBezTo>
                      <a:cubicBezTo>
                        <a:pt x="37" y="5"/>
                        <a:pt x="37" y="5"/>
                        <a:pt x="37" y="3"/>
                      </a:cubicBezTo>
                      <a:cubicBezTo>
                        <a:pt x="36" y="2"/>
                        <a:pt x="35" y="1"/>
                        <a:pt x="34" y="0"/>
                      </a:cubicBezTo>
                      <a:cubicBezTo>
                        <a:pt x="33" y="0"/>
                        <a:pt x="33" y="0"/>
                        <a:pt x="32" y="0"/>
                      </a:cubicBezTo>
                      <a:cubicBezTo>
                        <a:pt x="31" y="1"/>
                        <a:pt x="31" y="2"/>
                        <a:pt x="31" y="4"/>
                      </a:cubicBezTo>
                      <a:cubicBezTo>
                        <a:pt x="31" y="6"/>
                        <a:pt x="32" y="7"/>
                        <a:pt x="32" y="9"/>
                      </a:cubicBezTo>
                      <a:cubicBezTo>
                        <a:pt x="33" y="11"/>
                        <a:pt x="32" y="13"/>
                        <a:pt x="32" y="15"/>
                      </a:cubicBezTo>
                      <a:cubicBezTo>
                        <a:pt x="35" y="16"/>
                        <a:pt x="36" y="18"/>
                        <a:pt x="39" y="18"/>
                      </a:cubicBezTo>
                      <a:cubicBezTo>
                        <a:pt x="41" y="19"/>
                        <a:pt x="44" y="19"/>
                        <a:pt x="45" y="22"/>
                      </a:cubicBezTo>
                      <a:cubicBezTo>
                        <a:pt x="42" y="24"/>
                        <a:pt x="43" y="24"/>
                        <a:pt x="43" y="27"/>
                      </a:cubicBezTo>
                      <a:cubicBezTo>
                        <a:pt x="43" y="29"/>
                        <a:pt x="41" y="30"/>
                        <a:pt x="41" y="32"/>
                      </a:cubicBezTo>
                      <a:cubicBezTo>
                        <a:pt x="41" y="34"/>
                        <a:pt x="41" y="37"/>
                        <a:pt x="41" y="38"/>
                      </a:cubicBezTo>
                      <a:cubicBezTo>
                        <a:pt x="42" y="41"/>
                        <a:pt x="45" y="42"/>
                        <a:pt x="46" y="44"/>
                      </a:cubicBezTo>
                      <a:cubicBezTo>
                        <a:pt x="50" y="53"/>
                        <a:pt x="42" y="55"/>
                        <a:pt x="36" y="59"/>
                      </a:cubicBezTo>
                      <a:cubicBezTo>
                        <a:pt x="37" y="61"/>
                        <a:pt x="38" y="64"/>
                        <a:pt x="39" y="67"/>
                      </a:cubicBezTo>
                      <a:cubicBezTo>
                        <a:pt x="42" y="76"/>
                        <a:pt x="38" y="85"/>
                        <a:pt x="35" y="90"/>
                      </a:cubicBezTo>
                      <a:cubicBezTo>
                        <a:pt x="32" y="95"/>
                        <a:pt x="24" y="104"/>
                        <a:pt x="22" y="107"/>
                      </a:cubicBezTo>
                      <a:cubicBezTo>
                        <a:pt x="19" y="109"/>
                        <a:pt x="16" y="112"/>
                        <a:pt x="8" y="115"/>
                      </a:cubicBezTo>
                      <a:cubicBezTo>
                        <a:pt x="5" y="116"/>
                        <a:pt x="2" y="117"/>
                        <a:pt x="0" y="118"/>
                      </a:cubicBezTo>
                      <a:cubicBezTo>
                        <a:pt x="0" y="120"/>
                        <a:pt x="0" y="123"/>
                        <a:pt x="2" y="124"/>
                      </a:cubicBezTo>
                      <a:cubicBezTo>
                        <a:pt x="5" y="126"/>
                        <a:pt x="9" y="123"/>
                        <a:pt x="11" y="122"/>
                      </a:cubicBezTo>
                      <a:cubicBezTo>
                        <a:pt x="14" y="119"/>
                        <a:pt x="18" y="119"/>
                        <a:pt x="22" y="118"/>
                      </a:cubicBezTo>
                      <a:cubicBezTo>
                        <a:pt x="26" y="117"/>
                        <a:pt x="28" y="115"/>
                        <a:pt x="32" y="115"/>
                      </a:cubicBezTo>
                      <a:cubicBezTo>
                        <a:pt x="36" y="115"/>
                        <a:pt x="39" y="114"/>
                        <a:pt x="43" y="113"/>
                      </a:cubicBezTo>
                      <a:cubicBezTo>
                        <a:pt x="45" y="112"/>
                        <a:pt x="46" y="111"/>
                        <a:pt x="48" y="112"/>
                      </a:cubicBezTo>
                      <a:cubicBezTo>
                        <a:pt x="50" y="112"/>
                        <a:pt x="51" y="113"/>
                        <a:pt x="53" y="114"/>
                      </a:cubicBezTo>
                      <a:cubicBezTo>
                        <a:pt x="57" y="115"/>
                        <a:pt x="59" y="109"/>
                        <a:pt x="62" y="108"/>
                      </a:cubicBezTo>
                      <a:cubicBezTo>
                        <a:pt x="66" y="106"/>
                        <a:pt x="69" y="109"/>
                        <a:pt x="72" y="105"/>
                      </a:cubicBezTo>
                      <a:cubicBezTo>
                        <a:pt x="73" y="103"/>
                        <a:pt x="73" y="101"/>
                        <a:pt x="74" y="100"/>
                      </a:cubicBezTo>
                      <a:cubicBezTo>
                        <a:pt x="75" y="98"/>
                        <a:pt x="75" y="96"/>
                        <a:pt x="76" y="95"/>
                      </a:cubicBezTo>
                      <a:cubicBezTo>
                        <a:pt x="77" y="91"/>
                        <a:pt x="76" y="88"/>
                        <a:pt x="74" y="84"/>
                      </a:cubicBezTo>
                      <a:cubicBezTo>
                        <a:pt x="73" y="81"/>
                        <a:pt x="73" y="79"/>
                        <a:pt x="74" y="75"/>
                      </a:cubicBezTo>
                      <a:cubicBezTo>
                        <a:pt x="75" y="72"/>
                        <a:pt x="74" y="74"/>
                        <a:pt x="72" y="72"/>
                      </a:cubicBezTo>
                      <a:cubicBezTo>
                        <a:pt x="70" y="70"/>
                        <a:pt x="70" y="70"/>
                        <a:pt x="71" y="67"/>
                      </a:cubicBezTo>
                      <a:cubicBezTo>
                        <a:pt x="73" y="64"/>
                        <a:pt x="76" y="60"/>
                        <a:pt x="77" y="56"/>
                      </a:cubicBezTo>
                      <a:cubicBezTo>
                        <a:pt x="78" y="53"/>
                        <a:pt x="78" y="45"/>
                        <a:pt x="81" y="45"/>
                      </a:cubicBezTo>
                      <a:cubicBezTo>
                        <a:pt x="82" y="45"/>
                        <a:pt x="82" y="45"/>
                        <a:pt x="82" y="46"/>
                      </a:cubicBezTo>
                      <a:cubicBezTo>
                        <a:pt x="83" y="44"/>
                        <a:pt x="84" y="42"/>
                        <a:pt x="83" y="41"/>
                      </a:cubicBezTo>
                      <a:close/>
                    </a:path>
                  </a:pathLst>
                </a:custGeom>
                <a:solidFill>
                  <a:srgbClr val="5B9BD4"/>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6" name="Freeform 37">
                  <a:extLst>
                    <a:ext uri="{FF2B5EF4-FFF2-40B4-BE49-F238E27FC236}">
                      <a16:creationId xmlns:a16="http://schemas.microsoft.com/office/drawing/2014/main" id="{7B9DBBCF-B628-468C-80F7-F1D977953127}"/>
                    </a:ext>
                  </a:extLst>
                </p:cNvPr>
                <p:cNvSpPr>
                  <a:spLocks/>
                </p:cNvSpPr>
                <p:nvPr/>
              </p:nvSpPr>
              <p:spPr bwMode="auto">
                <a:xfrm>
                  <a:off x="3455988" y="8147051"/>
                  <a:ext cx="584200" cy="647700"/>
                </a:xfrm>
                <a:custGeom>
                  <a:avLst/>
                  <a:gdLst>
                    <a:gd name="T0" fmla="*/ 155 w 156"/>
                    <a:gd name="T1" fmla="*/ 168 h 173"/>
                    <a:gd name="T2" fmla="*/ 150 w 156"/>
                    <a:gd name="T3" fmla="*/ 153 h 173"/>
                    <a:gd name="T4" fmla="*/ 144 w 156"/>
                    <a:gd name="T5" fmla="*/ 149 h 173"/>
                    <a:gd name="T6" fmla="*/ 141 w 156"/>
                    <a:gd name="T7" fmla="*/ 144 h 173"/>
                    <a:gd name="T8" fmla="*/ 132 w 156"/>
                    <a:gd name="T9" fmla="*/ 141 h 173"/>
                    <a:gd name="T10" fmla="*/ 128 w 156"/>
                    <a:gd name="T11" fmla="*/ 127 h 173"/>
                    <a:gd name="T12" fmla="*/ 129 w 156"/>
                    <a:gd name="T13" fmla="*/ 112 h 173"/>
                    <a:gd name="T14" fmla="*/ 127 w 156"/>
                    <a:gd name="T15" fmla="*/ 87 h 173"/>
                    <a:gd name="T16" fmla="*/ 120 w 156"/>
                    <a:gd name="T17" fmla="*/ 73 h 173"/>
                    <a:gd name="T18" fmla="*/ 112 w 156"/>
                    <a:gd name="T19" fmla="*/ 70 h 173"/>
                    <a:gd name="T20" fmla="*/ 96 w 156"/>
                    <a:gd name="T21" fmla="*/ 67 h 173"/>
                    <a:gd name="T22" fmla="*/ 84 w 156"/>
                    <a:gd name="T23" fmla="*/ 57 h 173"/>
                    <a:gd name="T24" fmla="*/ 80 w 156"/>
                    <a:gd name="T25" fmla="*/ 46 h 173"/>
                    <a:gd name="T26" fmla="*/ 82 w 156"/>
                    <a:gd name="T27" fmla="*/ 36 h 173"/>
                    <a:gd name="T28" fmla="*/ 79 w 156"/>
                    <a:gd name="T29" fmla="*/ 33 h 173"/>
                    <a:gd name="T30" fmla="*/ 81 w 156"/>
                    <a:gd name="T31" fmla="*/ 29 h 173"/>
                    <a:gd name="T32" fmla="*/ 74 w 156"/>
                    <a:gd name="T33" fmla="*/ 32 h 173"/>
                    <a:gd name="T34" fmla="*/ 62 w 156"/>
                    <a:gd name="T35" fmla="*/ 39 h 173"/>
                    <a:gd name="T36" fmla="*/ 52 w 156"/>
                    <a:gd name="T37" fmla="*/ 40 h 173"/>
                    <a:gd name="T38" fmla="*/ 54 w 156"/>
                    <a:gd name="T39" fmla="*/ 34 h 173"/>
                    <a:gd name="T40" fmla="*/ 48 w 156"/>
                    <a:gd name="T41" fmla="*/ 27 h 173"/>
                    <a:gd name="T42" fmla="*/ 57 w 156"/>
                    <a:gd name="T43" fmla="*/ 18 h 173"/>
                    <a:gd name="T44" fmla="*/ 52 w 156"/>
                    <a:gd name="T45" fmla="*/ 5 h 173"/>
                    <a:gd name="T46" fmla="*/ 41 w 156"/>
                    <a:gd name="T47" fmla="*/ 4 h 173"/>
                    <a:gd name="T48" fmla="*/ 20 w 156"/>
                    <a:gd name="T49" fmla="*/ 13 h 173"/>
                    <a:gd name="T50" fmla="*/ 1 w 156"/>
                    <a:gd name="T51" fmla="*/ 20 h 173"/>
                    <a:gd name="T52" fmla="*/ 1 w 156"/>
                    <a:gd name="T53" fmla="*/ 28 h 173"/>
                    <a:gd name="T54" fmla="*/ 6 w 156"/>
                    <a:gd name="T55" fmla="*/ 37 h 173"/>
                    <a:gd name="T56" fmla="*/ 13 w 156"/>
                    <a:gd name="T57" fmla="*/ 41 h 173"/>
                    <a:gd name="T58" fmla="*/ 21 w 156"/>
                    <a:gd name="T59" fmla="*/ 40 h 173"/>
                    <a:gd name="T60" fmla="*/ 24 w 156"/>
                    <a:gd name="T61" fmla="*/ 58 h 173"/>
                    <a:gd name="T62" fmla="*/ 15 w 156"/>
                    <a:gd name="T63" fmla="*/ 63 h 173"/>
                    <a:gd name="T64" fmla="*/ 9 w 156"/>
                    <a:gd name="T65" fmla="*/ 74 h 173"/>
                    <a:gd name="T66" fmla="*/ 23 w 156"/>
                    <a:gd name="T67" fmla="*/ 81 h 173"/>
                    <a:gd name="T68" fmla="*/ 33 w 156"/>
                    <a:gd name="T69" fmla="*/ 83 h 173"/>
                    <a:gd name="T70" fmla="*/ 39 w 156"/>
                    <a:gd name="T71" fmla="*/ 88 h 173"/>
                    <a:gd name="T72" fmla="*/ 43 w 156"/>
                    <a:gd name="T73" fmla="*/ 96 h 173"/>
                    <a:gd name="T74" fmla="*/ 50 w 156"/>
                    <a:gd name="T75" fmla="*/ 98 h 173"/>
                    <a:gd name="T76" fmla="*/ 69 w 156"/>
                    <a:gd name="T77" fmla="*/ 113 h 173"/>
                    <a:gd name="T78" fmla="*/ 66 w 156"/>
                    <a:gd name="T79" fmla="*/ 117 h 173"/>
                    <a:gd name="T80" fmla="*/ 70 w 156"/>
                    <a:gd name="T81" fmla="*/ 124 h 173"/>
                    <a:gd name="T82" fmla="*/ 81 w 156"/>
                    <a:gd name="T83" fmla="*/ 126 h 173"/>
                    <a:gd name="T84" fmla="*/ 87 w 156"/>
                    <a:gd name="T85" fmla="*/ 136 h 173"/>
                    <a:gd name="T86" fmla="*/ 94 w 156"/>
                    <a:gd name="T87" fmla="*/ 136 h 173"/>
                    <a:gd name="T88" fmla="*/ 95 w 156"/>
                    <a:gd name="T89" fmla="*/ 130 h 173"/>
                    <a:gd name="T90" fmla="*/ 103 w 156"/>
                    <a:gd name="T91" fmla="*/ 138 h 173"/>
                    <a:gd name="T92" fmla="*/ 110 w 156"/>
                    <a:gd name="T93" fmla="*/ 150 h 173"/>
                    <a:gd name="T94" fmla="*/ 114 w 156"/>
                    <a:gd name="T95" fmla="*/ 163 h 173"/>
                    <a:gd name="T96" fmla="*/ 120 w 156"/>
                    <a:gd name="T97" fmla="*/ 170 h 173"/>
                    <a:gd name="T98" fmla="*/ 125 w 156"/>
                    <a:gd name="T99" fmla="*/ 172 h 173"/>
                    <a:gd name="T100" fmla="*/ 145 w 156"/>
                    <a:gd name="T101" fmla="*/ 169 h 173"/>
                    <a:gd name="T102" fmla="*/ 155 w 156"/>
                    <a:gd name="T103" fmla="*/ 170 h 173"/>
                    <a:gd name="T104" fmla="*/ 156 w 156"/>
                    <a:gd name="T105" fmla="*/ 16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73">
                      <a:moveTo>
                        <a:pt x="156" y="168"/>
                      </a:moveTo>
                      <a:cubicBezTo>
                        <a:pt x="156" y="168"/>
                        <a:pt x="155" y="168"/>
                        <a:pt x="155" y="168"/>
                      </a:cubicBezTo>
                      <a:cubicBezTo>
                        <a:pt x="155" y="165"/>
                        <a:pt x="154" y="163"/>
                        <a:pt x="153" y="160"/>
                      </a:cubicBezTo>
                      <a:cubicBezTo>
                        <a:pt x="152" y="159"/>
                        <a:pt x="151" y="154"/>
                        <a:pt x="150" y="153"/>
                      </a:cubicBezTo>
                      <a:cubicBezTo>
                        <a:pt x="149" y="152"/>
                        <a:pt x="147" y="153"/>
                        <a:pt x="146" y="152"/>
                      </a:cubicBezTo>
                      <a:cubicBezTo>
                        <a:pt x="146" y="152"/>
                        <a:pt x="145" y="150"/>
                        <a:pt x="144" y="149"/>
                      </a:cubicBezTo>
                      <a:cubicBezTo>
                        <a:pt x="143" y="148"/>
                        <a:pt x="142" y="149"/>
                        <a:pt x="141" y="147"/>
                      </a:cubicBezTo>
                      <a:cubicBezTo>
                        <a:pt x="141" y="147"/>
                        <a:pt x="141" y="145"/>
                        <a:pt x="141" y="144"/>
                      </a:cubicBezTo>
                      <a:cubicBezTo>
                        <a:pt x="139" y="144"/>
                        <a:pt x="138" y="146"/>
                        <a:pt x="135" y="146"/>
                      </a:cubicBezTo>
                      <a:cubicBezTo>
                        <a:pt x="132" y="146"/>
                        <a:pt x="132" y="143"/>
                        <a:pt x="132" y="141"/>
                      </a:cubicBezTo>
                      <a:cubicBezTo>
                        <a:pt x="132" y="139"/>
                        <a:pt x="133" y="137"/>
                        <a:pt x="132" y="135"/>
                      </a:cubicBezTo>
                      <a:cubicBezTo>
                        <a:pt x="131" y="131"/>
                        <a:pt x="128" y="131"/>
                        <a:pt x="128" y="127"/>
                      </a:cubicBezTo>
                      <a:cubicBezTo>
                        <a:pt x="125" y="128"/>
                        <a:pt x="126" y="119"/>
                        <a:pt x="126" y="117"/>
                      </a:cubicBezTo>
                      <a:cubicBezTo>
                        <a:pt x="127" y="115"/>
                        <a:pt x="128" y="114"/>
                        <a:pt x="129" y="112"/>
                      </a:cubicBezTo>
                      <a:cubicBezTo>
                        <a:pt x="129" y="110"/>
                        <a:pt x="129" y="109"/>
                        <a:pt x="129" y="107"/>
                      </a:cubicBezTo>
                      <a:cubicBezTo>
                        <a:pt x="128" y="101"/>
                        <a:pt x="125" y="93"/>
                        <a:pt x="127" y="87"/>
                      </a:cubicBezTo>
                      <a:cubicBezTo>
                        <a:pt x="129" y="82"/>
                        <a:pt x="130" y="81"/>
                        <a:pt x="125" y="77"/>
                      </a:cubicBezTo>
                      <a:cubicBezTo>
                        <a:pt x="123" y="76"/>
                        <a:pt x="122" y="75"/>
                        <a:pt x="120" y="73"/>
                      </a:cubicBezTo>
                      <a:cubicBezTo>
                        <a:pt x="119" y="71"/>
                        <a:pt x="120" y="70"/>
                        <a:pt x="117" y="69"/>
                      </a:cubicBezTo>
                      <a:cubicBezTo>
                        <a:pt x="116" y="69"/>
                        <a:pt x="114" y="70"/>
                        <a:pt x="112" y="70"/>
                      </a:cubicBezTo>
                      <a:cubicBezTo>
                        <a:pt x="110" y="69"/>
                        <a:pt x="108" y="68"/>
                        <a:pt x="107" y="68"/>
                      </a:cubicBezTo>
                      <a:cubicBezTo>
                        <a:pt x="103" y="67"/>
                        <a:pt x="100" y="67"/>
                        <a:pt x="96" y="67"/>
                      </a:cubicBezTo>
                      <a:cubicBezTo>
                        <a:pt x="92" y="66"/>
                        <a:pt x="89" y="65"/>
                        <a:pt x="86" y="62"/>
                      </a:cubicBezTo>
                      <a:cubicBezTo>
                        <a:pt x="85" y="60"/>
                        <a:pt x="85" y="59"/>
                        <a:pt x="84" y="57"/>
                      </a:cubicBezTo>
                      <a:cubicBezTo>
                        <a:pt x="82" y="55"/>
                        <a:pt x="80" y="54"/>
                        <a:pt x="79" y="52"/>
                      </a:cubicBezTo>
                      <a:cubicBezTo>
                        <a:pt x="79" y="50"/>
                        <a:pt x="80" y="48"/>
                        <a:pt x="80" y="46"/>
                      </a:cubicBezTo>
                      <a:cubicBezTo>
                        <a:pt x="79" y="44"/>
                        <a:pt x="77" y="43"/>
                        <a:pt x="77" y="41"/>
                      </a:cubicBezTo>
                      <a:cubicBezTo>
                        <a:pt x="76" y="37"/>
                        <a:pt x="79" y="36"/>
                        <a:pt x="82" y="36"/>
                      </a:cubicBezTo>
                      <a:cubicBezTo>
                        <a:pt x="82" y="36"/>
                        <a:pt x="82" y="35"/>
                        <a:pt x="81" y="35"/>
                      </a:cubicBezTo>
                      <a:cubicBezTo>
                        <a:pt x="80" y="34"/>
                        <a:pt x="80" y="34"/>
                        <a:pt x="79" y="33"/>
                      </a:cubicBezTo>
                      <a:cubicBezTo>
                        <a:pt x="77" y="32"/>
                        <a:pt x="80" y="31"/>
                        <a:pt x="81" y="31"/>
                      </a:cubicBezTo>
                      <a:cubicBezTo>
                        <a:pt x="82" y="30"/>
                        <a:pt x="81" y="30"/>
                        <a:pt x="81" y="29"/>
                      </a:cubicBezTo>
                      <a:cubicBezTo>
                        <a:pt x="80" y="28"/>
                        <a:pt x="78" y="28"/>
                        <a:pt x="76" y="29"/>
                      </a:cubicBezTo>
                      <a:cubicBezTo>
                        <a:pt x="75" y="29"/>
                        <a:pt x="75" y="31"/>
                        <a:pt x="74" y="32"/>
                      </a:cubicBezTo>
                      <a:cubicBezTo>
                        <a:pt x="72" y="34"/>
                        <a:pt x="72" y="33"/>
                        <a:pt x="69" y="35"/>
                      </a:cubicBezTo>
                      <a:cubicBezTo>
                        <a:pt x="65" y="37"/>
                        <a:pt x="63" y="36"/>
                        <a:pt x="62" y="39"/>
                      </a:cubicBezTo>
                      <a:cubicBezTo>
                        <a:pt x="61" y="41"/>
                        <a:pt x="61" y="43"/>
                        <a:pt x="58" y="43"/>
                      </a:cubicBezTo>
                      <a:cubicBezTo>
                        <a:pt x="55" y="42"/>
                        <a:pt x="54" y="41"/>
                        <a:pt x="52" y="40"/>
                      </a:cubicBezTo>
                      <a:cubicBezTo>
                        <a:pt x="49" y="40"/>
                        <a:pt x="49" y="39"/>
                        <a:pt x="49" y="38"/>
                      </a:cubicBezTo>
                      <a:cubicBezTo>
                        <a:pt x="50" y="37"/>
                        <a:pt x="54" y="37"/>
                        <a:pt x="54" y="34"/>
                      </a:cubicBezTo>
                      <a:cubicBezTo>
                        <a:pt x="54" y="32"/>
                        <a:pt x="52" y="31"/>
                        <a:pt x="49" y="30"/>
                      </a:cubicBezTo>
                      <a:cubicBezTo>
                        <a:pt x="46" y="30"/>
                        <a:pt x="47" y="29"/>
                        <a:pt x="48" y="27"/>
                      </a:cubicBezTo>
                      <a:cubicBezTo>
                        <a:pt x="50" y="26"/>
                        <a:pt x="50" y="25"/>
                        <a:pt x="51" y="23"/>
                      </a:cubicBezTo>
                      <a:cubicBezTo>
                        <a:pt x="52" y="21"/>
                        <a:pt x="52" y="20"/>
                        <a:pt x="57" y="18"/>
                      </a:cubicBezTo>
                      <a:cubicBezTo>
                        <a:pt x="62" y="17"/>
                        <a:pt x="57" y="15"/>
                        <a:pt x="57" y="12"/>
                      </a:cubicBezTo>
                      <a:cubicBezTo>
                        <a:pt x="56" y="9"/>
                        <a:pt x="54" y="7"/>
                        <a:pt x="52" y="5"/>
                      </a:cubicBezTo>
                      <a:cubicBezTo>
                        <a:pt x="50" y="3"/>
                        <a:pt x="50" y="2"/>
                        <a:pt x="48" y="1"/>
                      </a:cubicBezTo>
                      <a:cubicBezTo>
                        <a:pt x="45" y="0"/>
                        <a:pt x="44" y="3"/>
                        <a:pt x="41" y="4"/>
                      </a:cubicBezTo>
                      <a:cubicBezTo>
                        <a:pt x="37" y="4"/>
                        <a:pt x="35" y="4"/>
                        <a:pt x="32" y="6"/>
                      </a:cubicBezTo>
                      <a:cubicBezTo>
                        <a:pt x="29" y="8"/>
                        <a:pt x="25" y="12"/>
                        <a:pt x="20" y="13"/>
                      </a:cubicBezTo>
                      <a:cubicBezTo>
                        <a:pt x="15" y="14"/>
                        <a:pt x="14" y="16"/>
                        <a:pt x="12" y="19"/>
                      </a:cubicBezTo>
                      <a:cubicBezTo>
                        <a:pt x="10" y="22"/>
                        <a:pt x="7" y="21"/>
                        <a:pt x="1" y="20"/>
                      </a:cubicBezTo>
                      <a:cubicBezTo>
                        <a:pt x="1" y="20"/>
                        <a:pt x="0" y="20"/>
                        <a:pt x="0" y="20"/>
                      </a:cubicBezTo>
                      <a:cubicBezTo>
                        <a:pt x="0" y="23"/>
                        <a:pt x="1" y="25"/>
                        <a:pt x="1" y="28"/>
                      </a:cubicBezTo>
                      <a:cubicBezTo>
                        <a:pt x="0" y="30"/>
                        <a:pt x="0" y="30"/>
                        <a:pt x="1" y="32"/>
                      </a:cubicBezTo>
                      <a:cubicBezTo>
                        <a:pt x="3" y="34"/>
                        <a:pt x="5" y="35"/>
                        <a:pt x="6" y="37"/>
                      </a:cubicBezTo>
                      <a:cubicBezTo>
                        <a:pt x="7" y="40"/>
                        <a:pt x="7" y="45"/>
                        <a:pt x="11" y="44"/>
                      </a:cubicBezTo>
                      <a:cubicBezTo>
                        <a:pt x="13" y="43"/>
                        <a:pt x="13" y="42"/>
                        <a:pt x="13" y="41"/>
                      </a:cubicBezTo>
                      <a:cubicBezTo>
                        <a:pt x="14" y="41"/>
                        <a:pt x="15" y="41"/>
                        <a:pt x="16" y="41"/>
                      </a:cubicBezTo>
                      <a:cubicBezTo>
                        <a:pt x="17" y="40"/>
                        <a:pt x="19" y="39"/>
                        <a:pt x="21" y="40"/>
                      </a:cubicBezTo>
                      <a:cubicBezTo>
                        <a:pt x="24" y="41"/>
                        <a:pt x="23" y="46"/>
                        <a:pt x="22" y="48"/>
                      </a:cubicBezTo>
                      <a:cubicBezTo>
                        <a:pt x="22" y="51"/>
                        <a:pt x="25" y="56"/>
                        <a:pt x="24" y="58"/>
                      </a:cubicBezTo>
                      <a:cubicBezTo>
                        <a:pt x="23" y="60"/>
                        <a:pt x="21" y="60"/>
                        <a:pt x="20" y="61"/>
                      </a:cubicBezTo>
                      <a:cubicBezTo>
                        <a:pt x="18" y="62"/>
                        <a:pt x="18" y="64"/>
                        <a:pt x="15" y="63"/>
                      </a:cubicBezTo>
                      <a:cubicBezTo>
                        <a:pt x="12" y="62"/>
                        <a:pt x="9" y="57"/>
                        <a:pt x="9" y="64"/>
                      </a:cubicBezTo>
                      <a:cubicBezTo>
                        <a:pt x="9" y="66"/>
                        <a:pt x="8" y="72"/>
                        <a:pt x="9" y="74"/>
                      </a:cubicBezTo>
                      <a:cubicBezTo>
                        <a:pt x="10" y="76"/>
                        <a:pt x="16" y="79"/>
                        <a:pt x="18" y="80"/>
                      </a:cubicBezTo>
                      <a:cubicBezTo>
                        <a:pt x="20" y="80"/>
                        <a:pt x="21" y="80"/>
                        <a:pt x="23" y="81"/>
                      </a:cubicBezTo>
                      <a:cubicBezTo>
                        <a:pt x="24" y="82"/>
                        <a:pt x="25" y="84"/>
                        <a:pt x="26" y="86"/>
                      </a:cubicBezTo>
                      <a:cubicBezTo>
                        <a:pt x="30" y="91"/>
                        <a:pt x="29" y="84"/>
                        <a:pt x="33" y="83"/>
                      </a:cubicBezTo>
                      <a:cubicBezTo>
                        <a:pt x="34" y="82"/>
                        <a:pt x="36" y="83"/>
                        <a:pt x="37" y="84"/>
                      </a:cubicBezTo>
                      <a:cubicBezTo>
                        <a:pt x="39" y="85"/>
                        <a:pt x="38" y="86"/>
                        <a:pt x="39" y="88"/>
                      </a:cubicBezTo>
                      <a:cubicBezTo>
                        <a:pt x="39" y="90"/>
                        <a:pt x="40" y="90"/>
                        <a:pt x="41" y="92"/>
                      </a:cubicBezTo>
                      <a:cubicBezTo>
                        <a:pt x="42" y="93"/>
                        <a:pt x="42" y="95"/>
                        <a:pt x="43" y="96"/>
                      </a:cubicBezTo>
                      <a:cubicBezTo>
                        <a:pt x="44" y="98"/>
                        <a:pt x="43" y="99"/>
                        <a:pt x="45" y="100"/>
                      </a:cubicBezTo>
                      <a:cubicBezTo>
                        <a:pt x="48" y="101"/>
                        <a:pt x="48" y="99"/>
                        <a:pt x="50" y="98"/>
                      </a:cubicBezTo>
                      <a:cubicBezTo>
                        <a:pt x="54" y="96"/>
                        <a:pt x="55" y="98"/>
                        <a:pt x="55" y="102"/>
                      </a:cubicBezTo>
                      <a:cubicBezTo>
                        <a:pt x="61" y="102"/>
                        <a:pt x="76" y="105"/>
                        <a:pt x="69" y="113"/>
                      </a:cubicBezTo>
                      <a:cubicBezTo>
                        <a:pt x="68" y="115"/>
                        <a:pt x="66" y="116"/>
                        <a:pt x="64" y="117"/>
                      </a:cubicBezTo>
                      <a:cubicBezTo>
                        <a:pt x="65" y="117"/>
                        <a:pt x="65" y="117"/>
                        <a:pt x="66" y="117"/>
                      </a:cubicBezTo>
                      <a:cubicBezTo>
                        <a:pt x="67" y="118"/>
                        <a:pt x="68" y="119"/>
                        <a:pt x="69" y="120"/>
                      </a:cubicBezTo>
                      <a:cubicBezTo>
                        <a:pt x="69" y="122"/>
                        <a:pt x="69" y="122"/>
                        <a:pt x="70" y="124"/>
                      </a:cubicBezTo>
                      <a:cubicBezTo>
                        <a:pt x="71" y="125"/>
                        <a:pt x="73" y="124"/>
                        <a:pt x="74" y="125"/>
                      </a:cubicBezTo>
                      <a:cubicBezTo>
                        <a:pt x="76" y="125"/>
                        <a:pt x="80" y="125"/>
                        <a:pt x="81" y="126"/>
                      </a:cubicBezTo>
                      <a:cubicBezTo>
                        <a:pt x="83" y="128"/>
                        <a:pt x="83" y="132"/>
                        <a:pt x="84" y="134"/>
                      </a:cubicBezTo>
                      <a:cubicBezTo>
                        <a:pt x="85" y="136"/>
                        <a:pt x="86" y="135"/>
                        <a:pt x="87" y="136"/>
                      </a:cubicBezTo>
                      <a:cubicBezTo>
                        <a:pt x="89" y="137"/>
                        <a:pt x="89" y="139"/>
                        <a:pt x="90" y="140"/>
                      </a:cubicBezTo>
                      <a:cubicBezTo>
                        <a:pt x="92" y="142"/>
                        <a:pt x="95" y="138"/>
                        <a:pt x="94" y="136"/>
                      </a:cubicBezTo>
                      <a:cubicBezTo>
                        <a:pt x="93" y="134"/>
                        <a:pt x="91" y="135"/>
                        <a:pt x="91" y="132"/>
                      </a:cubicBezTo>
                      <a:cubicBezTo>
                        <a:pt x="92" y="130"/>
                        <a:pt x="93" y="130"/>
                        <a:pt x="95" y="130"/>
                      </a:cubicBezTo>
                      <a:cubicBezTo>
                        <a:pt x="101" y="130"/>
                        <a:pt x="98" y="133"/>
                        <a:pt x="100" y="136"/>
                      </a:cubicBezTo>
                      <a:cubicBezTo>
                        <a:pt x="100" y="137"/>
                        <a:pt x="102" y="137"/>
                        <a:pt x="103" y="138"/>
                      </a:cubicBezTo>
                      <a:cubicBezTo>
                        <a:pt x="105" y="139"/>
                        <a:pt x="105" y="141"/>
                        <a:pt x="105" y="143"/>
                      </a:cubicBezTo>
                      <a:cubicBezTo>
                        <a:pt x="107" y="145"/>
                        <a:pt x="109" y="148"/>
                        <a:pt x="110" y="150"/>
                      </a:cubicBezTo>
                      <a:cubicBezTo>
                        <a:pt x="112" y="153"/>
                        <a:pt x="115" y="154"/>
                        <a:pt x="115" y="158"/>
                      </a:cubicBezTo>
                      <a:cubicBezTo>
                        <a:pt x="116" y="159"/>
                        <a:pt x="115" y="161"/>
                        <a:pt x="114" y="163"/>
                      </a:cubicBezTo>
                      <a:cubicBezTo>
                        <a:pt x="115" y="163"/>
                        <a:pt x="115" y="165"/>
                        <a:pt x="116" y="166"/>
                      </a:cubicBezTo>
                      <a:cubicBezTo>
                        <a:pt x="117" y="169"/>
                        <a:pt x="117" y="169"/>
                        <a:pt x="120" y="170"/>
                      </a:cubicBezTo>
                      <a:cubicBezTo>
                        <a:pt x="121" y="170"/>
                        <a:pt x="122" y="169"/>
                        <a:pt x="123" y="170"/>
                      </a:cubicBezTo>
                      <a:cubicBezTo>
                        <a:pt x="125" y="170"/>
                        <a:pt x="124" y="171"/>
                        <a:pt x="125" y="172"/>
                      </a:cubicBezTo>
                      <a:cubicBezTo>
                        <a:pt x="127" y="173"/>
                        <a:pt x="129" y="173"/>
                        <a:pt x="131" y="172"/>
                      </a:cubicBezTo>
                      <a:cubicBezTo>
                        <a:pt x="137" y="171"/>
                        <a:pt x="140" y="164"/>
                        <a:pt x="145" y="169"/>
                      </a:cubicBezTo>
                      <a:cubicBezTo>
                        <a:pt x="147" y="170"/>
                        <a:pt x="149" y="173"/>
                        <a:pt x="152" y="172"/>
                      </a:cubicBezTo>
                      <a:cubicBezTo>
                        <a:pt x="154" y="172"/>
                        <a:pt x="154" y="171"/>
                        <a:pt x="155" y="170"/>
                      </a:cubicBezTo>
                      <a:cubicBezTo>
                        <a:pt x="156" y="169"/>
                        <a:pt x="156" y="169"/>
                        <a:pt x="156" y="169"/>
                      </a:cubicBezTo>
                      <a:cubicBezTo>
                        <a:pt x="156" y="168"/>
                        <a:pt x="156" y="168"/>
                        <a:pt x="156" y="168"/>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7" name="Freeform 38">
                  <a:extLst>
                    <a:ext uri="{FF2B5EF4-FFF2-40B4-BE49-F238E27FC236}">
                      <a16:creationId xmlns:a16="http://schemas.microsoft.com/office/drawing/2014/main" id="{49FB2985-6D59-488B-82BE-8D824ECD80B1}"/>
                    </a:ext>
                  </a:extLst>
                </p:cNvPr>
                <p:cNvSpPr>
                  <a:spLocks/>
                </p:cNvSpPr>
                <p:nvPr/>
              </p:nvSpPr>
              <p:spPr bwMode="auto">
                <a:xfrm>
                  <a:off x="2671763" y="8401051"/>
                  <a:ext cx="566738" cy="555625"/>
                </a:xfrm>
                <a:custGeom>
                  <a:avLst/>
                  <a:gdLst>
                    <a:gd name="T0" fmla="*/ 139 w 151"/>
                    <a:gd name="T1" fmla="*/ 24 h 148"/>
                    <a:gd name="T2" fmla="*/ 124 w 151"/>
                    <a:gd name="T3" fmla="*/ 27 h 148"/>
                    <a:gd name="T4" fmla="*/ 117 w 151"/>
                    <a:gd name="T5" fmla="*/ 24 h 148"/>
                    <a:gd name="T6" fmla="*/ 115 w 151"/>
                    <a:gd name="T7" fmla="*/ 16 h 148"/>
                    <a:gd name="T8" fmla="*/ 98 w 151"/>
                    <a:gd name="T9" fmla="*/ 2 h 148"/>
                    <a:gd name="T10" fmla="*/ 85 w 151"/>
                    <a:gd name="T11" fmla="*/ 9 h 148"/>
                    <a:gd name="T12" fmla="*/ 72 w 151"/>
                    <a:gd name="T13" fmla="*/ 15 h 148"/>
                    <a:gd name="T14" fmla="*/ 67 w 151"/>
                    <a:gd name="T15" fmla="*/ 8 h 148"/>
                    <a:gd name="T16" fmla="*/ 39 w 151"/>
                    <a:gd name="T17" fmla="*/ 7 h 148"/>
                    <a:gd name="T18" fmla="*/ 35 w 151"/>
                    <a:gd name="T19" fmla="*/ 18 h 148"/>
                    <a:gd name="T20" fmla="*/ 33 w 151"/>
                    <a:gd name="T21" fmla="*/ 23 h 148"/>
                    <a:gd name="T22" fmla="*/ 28 w 151"/>
                    <a:gd name="T23" fmla="*/ 29 h 148"/>
                    <a:gd name="T24" fmla="*/ 17 w 151"/>
                    <a:gd name="T25" fmla="*/ 32 h 148"/>
                    <a:gd name="T26" fmla="*/ 12 w 151"/>
                    <a:gd name="T27" fmla="*/ 39 h 148"/>
                    <a:gd name="T28" fmla="*/ 2 w 151"/>
                    <a:gd name="T29" fmla="*/ 46 h 148"/>
                    <a:gd name="T30" fmla="*/ 1 w 151"/>
                    <a:gd name="T31" fmla="*/ 50 h 148"/>
                    <a:gd name="T32" fmla="*/ 3 w 151"/>
                    <a:gd name="T33" fmla="*/ 70 h 148"/>
                    <a:gd name="T34" fmla="*/ 9 w 151"/>
                    <a:gd name="T35" fmla="*/ 84 h 148"/>
                    <a:gd name="T36" fmla="*/ 14 w 151"/>
                    <a:gd name="T37" fmla="*/ 106 h 148"/>
                    <a:gd name="T38" fmla="*/ 16 w 151"/>
                    <a:gd name="T39" fmla="*/ 121 h 148"/>
                    <a:gd name="T40" fmla="*/ 25 w 151"/>
                    <a:gd name="T41" fmla="*/ 137 h 148"/>
                    <a:gd name="T42" fmla="*/ 24 w 151"/>
                    <a:gd name="T43" fmla="*/ 144 h 148"/>
                    <a:gd name="T44" fmla="*/ 34 w 151"/>
                    <a:gd name="T45" fmla="*/ 143 h 148"/>
                    <a:gd name="T46" fmla="*/ 42 w 151"/>
                    <a:gd name="T47" fmla="*/ 140 h 148"/>
                    <a:gd name="T48" fmla="*/ 65 w 151"/>
                    <a:gd name="T49" fmla="*/ 143 h 148"/>
                    <a:gd name="T50" fmla="*/ 81 w 151"/>
                    <a:gd name="T51" fmla="*/ 145 h 148"/>
                    <a:gd name="T52" fmla="*/ 95 w 151"/>
                    <a:gd name="T53" fmla="*/ 132 h 148"/>
                    <a:gd name="T54" fmla="*/ 112 w 151"/>
                    <a:gd name="T55" fmla="*/ 121 h 148"/>
                    <a:gd name="T56" fmla="*/ 128 w 151"/>
                    <a:gd name="T57" fmla="*/ 109 h 148"/>
                    <a:gd name="T58" fmla="*/ 136 w 151"/>
                    <a:gd name="T59" fmla="*/ 103 h 148"/>
                    <a:gd name="T60" fmla="*/ 137 w 151"/>
                    <a:gd name="T61" fmla="*/ 89 h 148"/>
                    <a:gd name="T62" fmla="*/ 132 w 151"/>
                    <a:gd name="T63" fmla="*/ 74 h 148"/>
                    <a:gd name="T64" fmla="*/ 128 w 151"/>
                    <a:gd name="T65" fmla="*/ 68 h 148"/>
                    <a:gd name="T66" fmla="*/ 131 w 151"/>
                    <a:gd name="T67" fmla="*/ 56 h 148"/>
                    <a:gd name="T68" fmla="*/ 137 w 151"/>
                    <a:gd name="T69" fmla="*/ 44 h 148"/>
                    <a:gd name="T70" fmla="*/ 143 w 151"/>
                    <a:gd name="T71" fmla="*/ 36 h 148"/>
                    <a:gd name="T72" fmla="*/ 148 w 151"/>
                    <a:gd name="T73" fmla="*/ 31 h 148"/>
                    <a:gd name="T74" fmla="*/ 149 w 151"/>
                    <a:gd name="T75" fmla="*/ 20 h 148"/>
                    <a:gd name="T76" fmla="*/ 147 w 151"/>
                    <a:gd name="T77" fmla="*/ 1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48">
                      <a:moveTo>
                        <a:pt x="147" y="19"/>
                      </a:moveTo>
                      <a:cubicBezTo>
                        <a:pt x="144" y="19"/>
                        <a:pt x="142" y="23"/>
                        <a:pt x="139" y="24"/>
                      </a:cubicBezTo>
                      <a:cubicBezTo>
                        <a:pt x="136" y="25"/>
                        <a:pt x="132" y="24"/>
                        <a:pt x="129" y="25"/>
                      </a:cubicBezTo>
                      <a:cubicBezTo>
                        <a:pt x="127" y="25"/>
                        <a:pt x="126" y="26"/>
                        <a:pt x="124" y="27"/>
                      </a:cubicBezTo>
                      <a:cubicBezTo>
                        <a:pt x="123" y="29"/>
                        <a:pt x="123" y="29"/>
                        <a:pt x="121" y="29"/>
                      </a:cubicBezTo>
                      <a:cubicBezTo>
                        <a:pt x="116" y="30"/>
                        <a:pt x="118" y="27"/>
                        <a:pt x="117" y="24"/>
                      </a:cubicBezTo>
                      <a:cubicBezTo>
                        <a:pt x="117" y="23"/>
                        <a:pt x="116" y="22"/>
                        <a:pt x="115" y="20"/>
                      </a:cubicBezTo>
                      <a:cubicBezTo>
                        <a:pt x="115" y="19"/>
                        <a:pt x="116" y="17"/>
                        <a:pt x="115" y="16"/>
                      </a:cubicBezTo>
                      <a:cubicBezTo>
                        <a:pt x="114" y="8"/>
                        <a:pt x="103" y="8"/>
                        <a:pt x="97" y="8"/>
                      </a:cubicBezTo>
                      <a:cubicBezTo>
                        <a:pt x="97" y="7"/>
                        <a:pt x="98" y="3"/>
                        <a:pt x="98" y="2"/>
                      </a:cubicBezTo>
                      <a:cubicBezTo>
                        <a:pt x="96" y="0"/>
                        <a:pt x="92" y="2"/>
                        <a:pt x="90" y="3"/>
                      </a:cubicBezTo>
                      <a:cubicBezTo>
                        <a:pt x="87" y="4"/>
                        <a:pt x="88" y="7"/>
                        <a:pt x="85" y="9"/>
                      </a:cubicBezTo>
                      <a:cubicBezTo>
                        <a:pt x="82" y="10"/>
                        <a:pt x="79" y="9"/>
                        <a:pt x="78" y="12"/>
                      </a:cubicBezTo>
                      <a:cubicBezTo>
                        <a:pt x="77" y="14"/>
                        <a:pt x="75" y="18"/>
                        <a:pt x="72" y="15"/>
                      </a:cubicBezTo>
                      <a:cubicBezTo>
                        <a:pt x="71" y="14"/>
                        <a:pt x="71" y="13"/>
                        <a:pt x="70" y="12"/>
                      </a:cubicBezTo>
                      <a:cubicBezTo>
                        <a:pt x="69" y="11"/>
                        <a:pt x="68" y="9"/>
                        <a:pt x="67" y="8"/>
                      </a:cubicBezTo>
                      <a:cubicBezTo>
                        <a:pt x="62" y="4"/>
                        <a:pt x="53" y="4"/>
                        <a:pt x="47" y="4"/>
                      </a:cubicBezTo>
                      <a:cubicBezTo>
                        <a:pt x="44" y="3"/>
                        <a:pt x="41" y="5"/>
                        <a:pt x="39" y="7"/>
                      </a:cubicBezTo>
                      <a:cubicBezTo>
                        <a:pt x="39" y="10"/>
                        <a:pt x="40" y="13"/>
                        <a:pt x="39" y="15"/>
                      </a:cubicBezTo>
                      <a:cubicBezTo>
                        <a:pt x="38" y="17"/>
                        <a:pt x="37" y="18"/>
                        <a:pt x="35" y="18"/>
                      </a:cubicBezTo>
                      <a:cubicBezTo>
                        <a:pt x="34" y="19"/>
                        <a:pt x="32" y="18"/>
                        <a:pt x="31" y="19"/>
                      </a:cubicBezTo>
                      <a:cubicBezTo>
                        <a:pt x="30" y="21"/>
                        <a:pt x="33" y="22"/>
                        <a:pt x="33" y="23"/>
                      </a:cubicBezTo>
                      <a:cubicBezTo>
                        <a:pt x="33" y="25"/>
                        <a:pt x="32" y="25"/>
                        <a:pt x="31" y="26"/>
                      </a:cubicBezTo>
                      <a:cubicBezTo>
                        <a:pt x="30" y="28"/>
                        <a:pt x="30" y="28"/>
                        <a:pt x="28" y="29"/>
                      </a:cubicBezTo>
                      <a:cubicBezTo>
                        <a:pt x="26" y="29"/>
                        <a:pt x="24" y="29"/>
                        <a:pt x="23" y="29"/>
                      </a:cubicBezTo>
                      <a:cubicBezTo>
                        <a:pt x="19" y="28"/>
                        <a:pt x="16" y="27"/>
                        <a:pt x="17" y="32"/>
                      </a:cubicBezTo>
                      <a:cubicBezTo>
                        <a:pt x="17" y="34"/>
                        <a:pt x="20" y="37"/>
                        <a:pt x="17" y="39"/>
                      </a:cubicBezTo>
                      <a:cubicBezTo>
                        <a:pt x="15" y="39"/>
                        <a:pt x="13" y="38"/>
                        <a:pt x="12" y="39"/>
                      </a:cubicBezTo>
                      <a:cubicBezTo>
                        <a:pt x="10" y="40"/>
                        <a:pt x="11" y="41"/>
                        <a:pt x="8" y="41"/>
                      </a:cubicBezTo>
                      <a:cubicBezTo>
                        <a:pt x="3" y="41"/>
                        <a:pt x="3" y="42"/>
                        <a:pt x="2" y="46"/>
                      </a:cubicBezTo>
                      <a:cubicBezTo>
                        <a:pt x="1" y="47"/>
                        <a:pt x="1" y="48"/>
                        <a:pt x="0" y="49"/>
                      </a:cubicBezTo>
                      <a:cubicBezTo>
                        <a:pt x="0" y="50"/>
                        <a:pt x="1" y="50"/>
                        <a:pt x="1" y="50"/>
                      </a:cubicBezTo>
                      <a:cubicBezTo>
                        <a:pt x="3" y="53"/>
                        <a:pt x="6" y="57"/>
                        <a:pt x="5" y="60"/>
                      </a:cubicBezTo>
                      <a:cubicBezTo>
                        <a:pt x="4" y="64"/>
                        <a:pt x="3" y="66"/>
                        <a:pt x="3" y="70"/>
                      </a:cubicBezTo>
                      <a:cubicBezTo>
                        <a:pt x="3" y="75"/>
                        <a:pt x="4" y="76"/>
                        <a:pt x="7" y="80"/>
                      </a:cubicBezTo>
                      <a:cubicBezTo>
                        <a:pt x="7" y="81"/>
                        <a:pt x="8" y="83"/>
                        <a:pt x="9" y="84"/>
                      </a:cubicBezTo>
                      <a:cubicBezTo>
                        <a:pt x="10" y="86"/>
                        <a:pt x="12" y="87"/>
                        <a:pt x="13" y="89"/>
                      </a:cubicBezTo>
                      <a:cubicBezTo>
                        <a:pt x="16" y="94"/>
                        <a:pt x="11" y="100"/>
                        <a:pt x="14" y="106"/>
                      </a:cubicBezTo>
                      <a:cubicBezTo>
                        <a:pt x="16" y="108"/>
                        <a:pt x="17" y="110"/>
                        <a:pt x="17" y="113"/>
                      </a:cubicBezTo>
                      <a:cubicBezTo>
                        <a:pt x="17" y="116"/>
                        <a:pt x="15" y="118"/>
                        <a:pt x="16" y="121"/>
                      </a:cubicBezTo>
                      <a:cubicBezTo>
                        <a:pt x="17" y="124"/>
                        <a:pt x="21" y="126"/>
                        <a:pt x="22" y="129"/>
                      </a:cubicBezTo>
                      <a:cubicBezTo>
                        <a:pt x="24" y="132"/>
                        <a:pt x="25" y="133"/>
                        <a:pt x="25" y="137"/>
                      </a:cubicBezTo>
                      <a:cubicBezTo>
                        <a:pt x="26" y="140"/>
                        <a:pt x="25" y="142"/>
                        <a:pt x="24" y="144"/>
                      </a:cubicBezTo>
                      <a:cubicBezTo>
                        <a:pt x="24" y="144"/>
                        <a:pt x="24" y="144"/>
                        <a:pt x="24" y="144"/>
                      </a:cubicBezTo>
                      <a:cubicBezTo>
                        <a:pt x="26" y="145"/>
                        <a:pt x="27" y="146"/>
                        <a:pt x="28" y="146"/>
                      </a:cubicBezTo>
                      <a:cubicBezTo>
                        <a:pt x="32" y="148"/>
                        <a:pt x="31" y="144"/>
                        <a:pt x="34" y="143"/>
                      </a:cubicBezTo>
                      <a:cubicBezTo>
                        <a:pt x="35" y="142"/>
                        <a:pt x="36" y="142"/>
                        <a:pt x="37" y="142"/>
                      </a:cubicBezTo>
                      <a:cubicBezTo>
                        <a:pt x="39" y="142"/>
                        <a:pt x="41" y="141"/>
                        <a:pt x="42" y="140"/>
                      </a:cubicBezTo>
                      <a:cubicBezTo>
                        <a:pt x="47" y="136"/>
                        <a:pt x="48" y="137"/>
                        <a:pt x="53" y="135"/>
                      </a:cubicBezTo>
                      <a:cubicBezTo>
                        <a:pt x="58" y="133"/>
                        <a:pt x="62" y="139"/>
                        <a:pt x="65" y="143"/>
                      </a:cubicBezTo>
                      <a:cubicBezTo>
                        <a:pt x="67" y="147"/>
                        <a:pt x="69" y="145"/>
                        <a:pt x="71" y="143"/>
                      </a:cubicBezTo>
                      <a:cubicBezTo>
                        <a:pt x="72" y="140"/>
                        <a:pt x="77" y="142"/>
                        <a:pt x="81" y="145"/>
                      </a:cubicBezTo>
                      <a:cubicBezTo>
                        <a:pt x="86" y="147"/>
                        <a:pt x="88" y="145"/>
                        <a:pt x="92" y="142"/>
                      </a:cubicBezTo>
                      <a:cubicBezTo>
                        <a:pt x="96" y="139"/>
                        <a:pt x="96" y="136"/>
                        <a:pt x="95" y="132"/>
                      </a:cubicBezTo>
                      <a:cubicBezTo>
                        <a:pt x="95" y="129"/>
                        <a:pt x="98" y="128"/>
                        <a:pt x="101" y="125"/>
                      </a:cubicBezTo>
                      <a:cubicBezTo>
                        <a:pt x="104" y="121"/>
                        <a:pt x="109" y="122"/>
                        <a:pt x="112" y="121"/>
                      </a:cubicBezTo>
                      <a:cubicBezTo>
                        <a:pt x="115" y="120"/>
                        <a:pt x="118" y="120"/>
                        <a:pt x="120" y="115"/>
                      </a:cubicBezTo>
                      <a:cubicBezTo>
                        <a:pt x="121" y="110"/>
                        <a:pt x="123" y="110"/>
                        <a:pt x="128" y="109"/>
                      </a:cubicBezTo>
                      <a:cubicBezTo>
                        <a:pt x="133" y="108"/>
                        <a:pt x="134" y="107"/>
                        <a:pt x="137" y="106"/>
                      </a:cubicBezTo>
                      <a:cubicBezTo>
                        <a:pt x="137" y="105"/>
                        <a:pt x="136" y="104"/>
                        <a:pt x="136" y="103"/>
                      </a:cubicBezTo>
                      <a:cubicBezTo>
                        <a:pt x="136" y="100"/>
                        <a:pt x="137" y="98"/>
                        <a:pt x="138" y="96"/>
                      </a:cubicBezTo>
                      <a:cubicBezTo>
                        <a:pt x="138" y="94"/>
                        <a:pt x="138" y="91"/>
                        <a:pt x="137" y="89"/>
                      </a:cubicBezTo>
                      <a:cubicBezTo>
                        <a:pt x="136" y="86"/>
                        <a:pt x="134" y="87"/>
                        <a:pt x="132" y="86"/>
                      </a:cubicBezTo>
                      <a:cubicBezTo>
                        <a:pt x="126" y="83"/>
                        <a:pt x="131" y="78"/>
                        <a:pt x="132" y="74"/>
                      </a:cubicBezTo>
                      <a:cubicBezTo>
                        <a:pt x="132" y="73"/>
                        <a:pt x="132" y="71"/>
                        <a:pt x="131" y="70"/>
                      </a:cubicBezTo>
                      <a:cubicBezTo>
                        <a:pt x="131" y="69"/>
                        <a:pt x="129" y="69"/>
                        <a:pt x="128" y="68"/>
                      </a:cubicBezTo>
                      <a:cubicBezTo>
                        <a:pt x="128" y="66"/>
                        <a:pt x="130" y="64"/>
                        <a:pt x="130" y="62"/>
                      </a:cubicBezTo>
                      <a:cubicBezTo>
                        <a:pt x="131" y="60"/>
                        <a:pt x="130" y="58"/>
                        <a:pt x="131" y="56"/>
                      </a:cubicBezTo>
                      <a:cubicBezTo>
                        <a:pt x="132" y="52"/>
                        <a:pt x="134" y="53"/>
                        <a:pt x="136" y="51"/>
                      </a:cubicBezTo>
                      <a:cubicBezTo>
                        <a:pt x="137" y="49"/>
                        <a:pt x="135" y="46"/>
                        <a:pt x="137" y="44"/>
                      </a:cubicBezTo>
                      <a:cubicBezTo>
                        <a:pt x="140" y="41"/>
                        <a:pt x="141" y="43"/>
                        <a:pt x="142" y="39"/>
                      </a:cubicBezTo>
                      <a:cubicBezTo>
                        <a:pt x="142" y="38"/>
                        <a:pt x="142" y="37"/>
                        <a:pt x="143" y="36"/>
                      </a:cubicBezTo>
                      <a:cubicBezTo>
                        <a:pt x="144" y="34"/>
                        <a:pt x="144" y="35"/>
                        <a:pt x="146" y="34"/>
                      </a:cubicBezTo>
                      <a:cubicBezTo>
                        <a:pt x="148" y="33"/>
                        <a:pt x="148" y="34"/>
                        <a:pt x="148" y="31"/>
                      </a:cubicBezTo>
                      <a:cubicBezTo>
                        <a:pt x="148" y="29"/>
                        <a:pt x="147" y="30"/>
                        <a:pt x="146" y="28"/>
                      </a:cubicBezTo>
                      <a:cubicBezTo>
                        <a:pt x="144" y="25"/>
                        <a:pt x="146" y="21"/>
                        <a:pt x="149" y="20"/>
                      </a:cubicBezTo>
                      <a:cubicBezTo>
                        <a:pt x="150" y="20"/>
                        <a:pt x="151" y="20"/>
                        <a:pt x="151" y="20"/>
                      </a:cubicBezTo>
                      <a:cubicBezTo>
                        <a:pt x="150" y="19"/>
                        <a:pt x="149" y="18"/>
                        <a:pt x="147" y="19"/>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8" name="Freeform 39">
                  <a:extLst>
                    <a:ext uri="{FF2B5EF4-FFF2-40B4-BE49-F238E27FC236}">
                      <a16:creationId xmlns:a16="http://schemas.microsoft.com/office/drawing/2014/main" id="{5F4BD43F-EAD8-471D-B305-76A07120A800}"/>
                    </a:ext>
                  </a:extLst>
                </p:cNvPr>
                <p:cNvSpPr>
                  <a:spLocks/>
                </p:cNvSpPr>
                <p:nvPr/>
              </p:nvSpPr>
              <p:spPr bwMode="auto">
                <a:xfrm>
                  <a:off x="2578100" y="8247063"/>
                  <a:ext cx="704850" cy="338138"/>
                </a:xfrm>
                <a:custGeom>
                  <a:avLst/>
                  <a:gdLst>
                    <a:gd name="T0" fmla="*/ 183 w 188"/>
                    <a:gd name="T1" fmla="*/ 38 h 90"/>
                    <a:gd name="T2" fmla="*/ 175 w 188"/>
                    <a:gd name="T3" fmla="*/ 19 h 90"/>
                    <a:gd name="T4" fmla="*/ 174 w 188"/>
                    <a:gd name="T5" fmla="*/ 7 h 90"/>
                    <a:gd name="T6" fmla="*/ 170 w 188"/>
                    <a:gd name="T7" fmla="*/ 0 h 90"/>
                    <a:gd name="T8" fmla="*/ 151 w 188"/>
                    <a:gd name="T9" fmla="*/ 11 h 90"/>
                    <a:gd name="T10" fmla="*/ 101 w 188"/>
                    <a:gd name="T11" fmla="*/ 18 h 90"/>
                    <a:gd name="T12" fmla="*/ 53 w 188"/>
                    <a:gd name="T13" fmla="*/ 18 h 90"/>
                    <a:gd name="T14" fmla="*/ 39 w 188"/>
                    <a:gd name="T15" fmla="*/ 24 h 90"/>
                    <a:gd name="T16" fmla="*/ 27 w 188"/>
                    <a:gd name="T17" fmla="*/ 9 h 90"/>
                    <a:gd name="T18" fmla="*/ 17 w 188"/>
                    <a:gd name="T19" fmla="*/ 20 h 90"/>
                    <a:gd name="T20" fmla="*/ 28 w 188"/>
                    <a:gd name="T21" fmla="*/ 47 h 90"/>
                    <a:gd name="T22" fmla="*/ 15 w 188"/>
                    <a:gd name="T23" fmla="*/ 60 h 90"/>
                    <a:gd name="T24" fmla="*/ 12 w 188"/>
                    <a:gd name="T25" fmla="*/ 67 h 90"/>
                    <a:gd name="T26" fmla="*/ 17 w 188"/>
                    <a:gd name="T27" fmla="*/ 87 h 90"/>
                    <a:gd name="T28" fmla="*/ 27 w 188"/>
                    <a:gd name="T29" fmla="*/ 87 h 90"/>
                    <a:gd name="T30" fmla="*/ 37 w 188"/>
                    <a:gd name="T31" fmla="*/ 80 h 90"/>
                    <a:gd name="T32" fmla="*/ 42 w 188"/>
                    <a:gd name="T33" fmla="*/ 73 h 90"/>
                    <a:gd name="T34" fmla="*/ 53 w 188"/>
                    <a:gd name="T35" fmla="*/ 70 h 90"/>
                    <a:gd name="T36" fmla="*/ 58 w 188"/>
                    <a:gd name="T37" fmla="*/ 64 h 90"/>
                    <a:gd name="T38" fmla="*/ 60 w 188"/>
                    <a:gd name="T39" fmla="*/ 59 h 90"/>
                    <a:gd name="T40" fmla="*/ 64 w 188"/>
                    <a:gd name="T41" fmla="*/ 48 h 90"/>
                    <a:gd name="T42" fmla="*/ 92 w 188"/>
                    <a:gd name="T43" fmla="*/ 49 h 90"/>
                    <a:gd name="T44" fmla="*/ 97 w 188"/>
                    <a:gd name="T45" fmla="*/ 56 h 90"/>
                    <a:gd name="T46" fmla="*/ 110 w 188"/>
                    <a:gd name="T47" fmla="*/ 50 h 90"/>
                    <a:gd name="T48" fmla="*/ 123 w 188"/>
                    <a:gd name="T49" fmla="*/ 43 h 90"/>
                    <a:gd name="T50" fmla="*/ 140 w 188"/>
                    <a:gd name="T51" fmla="*/ 57 h 90"/>
                    <a:gd name="T52" fmla="*/ 142 w 188"/>
                    <a:gd name="T53" fmla="*/ 65 h 90"/>
                    <a:gd name="T54" fmla="*/ 149 w 188"/>
                    <a:gd name="T55" fmla="*/ 68 h 90"/>
                    <a:gd name="T56" fmla="*/ 164 w 188"/>
                    <a:gd name="T57" fmla="*/ 65 h 90"/>
                    <a:gd name="T58" fmla="*/ 176 w 188"/>
                    <a:gd name="T59" fmla="*/ 61 h 90"/>
                    <a:gd name="T60" fmla="*/ 184 w 188"/>
                    <a:gd name="T61" fmla="*/ 58 h 90"/>
                    <a:gd name="T62" fmla="*/ 187 w 188"/>
                    <a:gd name="T63"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90">
                      <a:moveTo>
                        <a:pt x="187" y="42"/>
                      </a:moveTo>
                      <a:cubicBezTo>
                        <a:pt x="186" y="41"/>
                        <a:pt x="184" y="40"/>
                        <a:pt x="183" y="38"/>
                      </a:cubicBezTo>
                      <a:cubicBezTo>
                        <a:pt x="182" y="34"/>
                        <a:pt x="184" y="31"/>
                        <a:pt x="181" y="28"/>
                      </a:cubicBezTo>
                      <a:cubicBezTo>
                        <a:pt x="179" y="25"/>
                        <a:pt x="177" y="23"/>
                        <a:pt x="175" y="19"/>
                      </a:cubicBezTo>
                      <a:cubicBezTo>
                        <a:pt x="174" y="15"/>
                        <a:pt x="177" y="13"/>
                        <a:pt x="175" y="9"/>
                      </a:cubicBezTo>
                      <a:cubicBezTo>
                        <a:pt x="175" y="8"/>
                        <a:pt x="174" y="7"/>
                        <a:pt x="174" y="7"/>
                      </a:cubicBezTo>
                      <a:cubicBezTo>
                        <a:pt x="173" y="6"/>
                        <a:pt x="174" y="5"/>
                        <a:pt x="174" y="4"/>
                      </a:cubicBezTo>
                      <a:cubicBezTo>
                        <a:pt x="173" y="3"/>
                        <a:pt x="171" y="2"/>
                        <a:pt x="170" y="0"/>
                      </a:cubicBezTo>
                      <a:cubicBezTo>
                        <a:pt x="168" y="1"/>
                        <a:pt x="165" y="2"/>
                        <a:pt x="163" y="2"/>
                      </a:cubicBezTo>
                      <a:cubicBezTo>
                        <a:pt x="157" y="4"/>
                        <a:pt x="157" y="8"/>
                        <a:pt x="151" y="11"/>
                      </a:cubicBezTo>
                      <a:cubicBezTo>
                        <a:pt x="145" y="13"/>
                        <a:pt x="138" y="15"/>
                        <a:pt x="129" y="15"/>
                      </a:cubicBezTo>
                      <a:cubicBezTo>
                        <a:pt x="120" y="14"/>
                        <a:pt x="112" y="16"/>
                        <a:pt x="101" y="18"/>
                      </a:cubicBezTo>
                      <a:cubicBezTo>
                        <a:pt x="90" y="20"/>
                        <a:pt x="78" y="17"/>
                        <a:pt x="70" y="15"/>
                      </a:cubicBezTo>
                      <a:cubicBezTo>
                        <a:pt x="62" y="13"/>
                        <a:pt x="58" y="16"/>
                        <a:pt x="53" y="18"/>
                      </a:cubicBezTo>
                      <a:cubicBezTo>
                        <a:pt x="47" y="19"/>
                        <a:pt x="47" y="21"/>
                        <a:pt x="46" y="23"/>
                      </a:cubicBezTo>
                      <a:cubicBezTo>
                        <a:pt x="45" y="26"/>
                        <a:pt x="44" y="26"/>
                        <a:pt x="39" y="24"/>
                      </a:cubicBezTo>
                      <a:cubicBezTo>
                        <a:pt x="33" y="23"/>
                        <a:pt x="29" y="23"/>
                        <a:pt x="24" y="17"/>
                      </a:cubicBezTo>
                      <a:cubicBezTo>
                        <a:pt x="19" y="12"/>
                        <a:pt x="25" y="11"/>
                        <a:pt x="27" y="9"/>
                      </a:cubicBezTo>
                      <a:cubicBezTo>
                        <a:pt x="24" y="9"/>
                        <a:pt x="20" y="9"/>
                        <a:pt x="18" y="11"/>
                      </a:cubicBezTo>
                      <a:cubicBezTo>
                        <a:pt x="14" y="13"/>
                        <a:pt x="14" y="17"/>
                        <a:pt x="17" y="20"/>
                      </a:cubicBezTo>
                      <a:cubicBezTo>
                        <a:pt x="22" y="25"/>
                        <a:pt x="32" y="28"/>
                        <a:pt x="30" y="37"/>
                      </a:cubicBezTo>
                      <a:cubicBezTo>
                        <a:pt x="30" y="41"/>
                        <a:pt x="28" y="43"/>
                        <a:pt x="28" y="47"/>
                      </a:cubicBezTo>
                      <a:cubicBezTo>
                        <a:pt x="28" y="51"/>
                        <a:pt x="30" y="55"/>
                        <a:pt x="25" y="56"/>
                      </a:cubicBezTo>
                      <a:cubicBezTo>
                        <a:pt x="21" y="58"/>
                        <a:pt x="18" y="58"/>
                        <a:pt x="15" y="60"/>
                      </a:cubicBezTo>
                      <a:cubicBezTo>
                        <a:pt x="13" y="61"/>
                        <a:pt x="11" y="61"/>
                        <a:pt x="10" y="63"/>
                      </a:cubicBezTo>
                      <a:cubicBezTo>
                        <a:pt x="8" y="66"/>
                        <a:pt x="11" y="65"/>
                        <a:pt x="12" y="67"/>
                      </a:cubicBezTo>
                      <a:cubicBezTo>
                        <a:pt x="17" y="75"/>
                        <a:pt x="0" y="79"/>
                        <a:pt x="7" y="86"/>
                      </a:cubicBezTo>
                      <a:cubicBezTo>
                        <a:pt x="9" y="88"/>
                        <a:pt x="14" y="87"/>
                        <a:pt x="17" y="87"/>
                      </a:cubicBezTo>
                      <a:cubicBezTo>
                        <a:pt x="20" y="88"/>
                        <a:pt x="23" y="88"/>
                        <a:pt x="25" y="90"/>
                      </a:cubicBezTo>
                      <a:cubicBezTo>
                        <a:pt x="26" y="89"/>
                        <a:pt x="26" y="88"/>
                        <a:pt x="27" y="87"/>
                      </a:cubicBezTo>
                      <a:cubicBezTo>
                        <a:pt x="28" y="83"/>
                        <a:pt x="28" y="82"/>
                        <a:pt x="33" y="82"/>
                      </a:cubicBezTo>
                      <a:cubicBezTo>
                        <a:pt x="36" y="82"/>
                        <a:pt x="35" y="81"/>
                        <a:pt x="37" y="80"/>
                      </a:cubicBezTo>
                      <a:cubicBezTo>
                        <a:pt x="38" y="79"/>
                        <a:pt x="40" y="80"/>
                        <a:pt x="42" y="80"/>
                      </a:cubicBezTo>
                      <a:cubicBezTo>
                        <a:pt x="45" y="78"/>
                        <a:pt x="42" y="75"/>
                        <a:pt x="42" y="73"/>
                      </a:cubicBezTo>
                      <a:cubicBezTo>
                        <a:pt x="41" y="68"/>
                        <a:pt x="44" y="69"/>
                        <a:pt x="48" y="70"/>
                      </a:cubicBezTo>
                      <a:cubicBezTo>
                        <a:pt x="49" y="70"/>
                        <a:pt x="51" y="70"/>
                        <a:pt x="53" y="70"/>
                      </a:cubicBezTo>
                      <a:cubicBezTo>
                        <a:pt x="55" y="69"/>
                        <a:pt x="55" y="69"/>
                        <a:pt x="56" y="67"/>
                      </a:cubicBezTo>
                      <a:cubicBezTo>
                        <a:pt x="57" y="66"/>
                        <a:pt x="58" y="66"/>
                        <a:pt x="58" y="64"/>
                      </a:cubicBezTo>
                      <a:cubicBezTo>
                        <a:pt x="58" y="63"/>
                        <a:pt x="55" y="62"/>
                        <a:pt x="56" y="60"/>
                      </a:cubicBezTo>
                      <a:cubicBezTo>
                        <a:pt x="57" y="59"/>
                        <a:pt x="59" y="60"/>
                        <a:pt x="60" y="59"/>
                      </a:cubicBezTo>
                      <a:cubicBezTo>
                        <a:pt x="62" y="59"/>
                        <a:pt x="63" y="58"/>
                        <a:pt x="64" y="56"/>
                      </a:cubicBezTo>
                      <a:cubicBezTo>
                        <a:pt x="65" y="54"/>
                        <a:pt x="64" y="51"/>
                        <a:pt x="64" y="48"/>
                      </a:cubicBezTo>
                      <a:cubicBezTo>
                        <a:pt x="66" y="46"/>
                        <a:pt x="69" y="44"/>
                        <a:pt x="72" y="45"/>
                      </a:cubicBezTo>
                      <a:cubicBezTo>
                        <a:pt x="78" y="45"/>
                        <a:pt x="87" y="45"/>
                        <a:pt x="92" y="49"/>
                      </a:cubicBezTo>
                      <a:cubicBezTo>
                        <a:pt x="93" y="50"/>
                        <a:pt x="94" y="52"/>
                        <a:pt x="95" y="53"/>
                      </a:cubicBezTo>
                      <a:cubicBezTo>
                        <a:pt x="96" y="54"/>
                        <a:pt x="96" y="55"/>
                        <a:pt x="97" y="56"/>
                      </a:cubicBezTo>
                      <a:cubicBezTo>
                        <a:pt x="100" y="59"/>
                        <a:pt x="102" y="55"/>
                        <a:pt x="103" y="53"/>
                      </a:cubicBezTo>
                      <a:cubicBezTo>
                        <a:pt x="104" y="50"/>
                        <a:pt x="107" y="51"/>
                        <a:pt x="110" y="50"/>
                      </a:cubicBezTo>
                      <a:cubicBezTo>
                        <a:pt x="113" y="48"/>
                        <a:pt x="112" y="45"/>
                        <a:pt x="115" y="44"/>
                      </a:cubicBezTo>
                      <a:cubicBezTo>
                        <a:pt x="117" y="43"/>
                        <a:pt x="121" y="41"/>
                        <a:pt x="123" y="43"/>
                      </a:cubicBezTo>
                      <a:cubicBezTo>
                        <a:pt x="123" y="44"/>
                        <a:pt x="122" y="48"/>
                        <a:pt x="122" y="49"/>
                      </a:cubicBezTo>
                      <a:cubicBezTo>
                        <a:pt x="128" y="49"/>
                        <a:pt x="139" y="49"/>
                        <a:pt x="140" y="57"/>
                      </a:cubicBezTo>
                      <a:cubicBezTo>
                        <a:pt x="141" y="58"/>
                        <a:pt x="140" y="60"/>
                        <a:pt x="140" y="61"/>
                      </a:cubicBezTo>
                      <a:cubicBezTo>
                        <a:pt x="141" y="63"/>
                        <a:pt x="142" y="64"/>
                        <a:pt x="142" y="65"/>
                      </a:cubicBezTo>
                      <a:cubicBezTo>
                        <a:pt x="143" y="68"/>
                        <a:pt x="141" y="71"/>
                        <a:pt x="146" y="70"/>
                      </a:cubicBezTo>
                      <a:cubicBezTo>
                        <a:pt x="148" y="70"/>
                        <a:pt x="148" y="70"/>
                        <a:pt x="149" y="68"/>
                      </a:cubicBezTo>
                      <a:cubicBezTo>
                        <a:pt x="151" y="67"/>
                        <a:pt x="152" y="66"/>
                        <a:pt x="154" y="66"/>
                      </a:cubicBezTo>
                      <a:cubicBezTo>
                        <a:pt x="157" y="65"/>
                        <a:pt x="161" y="66"/>
                        <a:pt x="164" y="65"/>
                      </a:cubicBezTo>
                      <a:cubicBezTo>
                        <a:pt x="167" y="64"/>
                        <a:pt x="169" y="60"/>
                        <a:pt x="172" y="60"/>
                      </a:cubicBezTo>
                      <a:cubicBezTo>
                        <a:pt x="174" y="59"/>
                        <a:pt x="175" y="60"/>
                        <a:pt x="176" y="61"/>
                      </a:cubicBezTo>
                      <a:cubicBezTo>
                        <a:pt x="177" y="61"/>
                        <a:pt x="178" y="62"/>
                        <a:pt x="179" y="61"/>
                      </a:cubicBezTo>
                      <a:cubicBezTo>
                        <a:pt x="182" y="61"/>
                        <a:pt x="182" y="59"/>
                        <a:pt x="184" y="58"/>
                      </a:cubicBezTo>
                      <a:cubicBezTo>
                        <a:pt x="187" y="54"/>
                        <a:pt x="187" y="52"/>
                        <a:pt x="187" y="48"/>
                      </a:cubicBezTo>
                      <a:cubicBezTo>
                        <a:pt x="187" y="46"/>
                        <a:pt x="188" y="44"/>
                        <a:pt x="187" y="42"/>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9" name="Freeform 40">
                  <a:extLst>
                    <a:ext uri="{FF2B5EF4-FFF2-40B4-BE49-F238E27FC236}">
                      <a16:creationId xmlns:a16="http://schemas.microsoft.com/office/drawing/2014/main" id="{A6E82AA0-ACF2-4CBF-87DA-47754D7D3BEA}"/>
                    </a:ext>
                  </a:extLst>
                </p:cNvPr>
                <p:cNvSpPr>
                  <a:spLocks/>
                </p:cNvSpPr>
                <p:nvPr/>
              </p:nvSpPr>
              <p:spPr bwMode="auto">
                <a:xfrm>
                  <a:off x="1476375" y="8816976"/>
                  <a:ext cx="688975" cy="484188"/>
                </a:xfrm>
                <a:custGeom>
                  <a:avLst/>
                  <a:gdLst>
                    <a:gd name="T0" fmla="*/ 165 w 184"/>
                    <a:gd name="T1" fmla="*/ 52 h 129"/>
                    <a:gd name="T2" fmla="*/ 162 w 184"/>
                    <a:gd name="T3" fmla="*/ 37 h 129"/>
                    <a:gd name="T4" fmla="*/ 152 w 184"/>
                    <a:gd name="T5" fmla="*/ 37 h 129"/>
                    <a:gd name="T6" fmla="*/ 151 w 184"/>
                    <a:gd name="T7" fmla="*/ 48 h 129"/>
                    <a:gd name="T8" fmla="*/ 144 w 184"/>
                    <a:gd name="T9" fmla="*/ 53 h 129"/>
                    <a:gd name="T10" fmla="*/ 135 w 184"/>
                    <a:gd name="T11" fmla="*/ 57 h 129"/>
                    <a:gd name="T12" fmla="*/ 125 w 184"/>
                    <a:gd name="T13" fmla="*/ 56 h 129"/>
                    <a:gd name="T14" fmla="*/ 124 w 184"/>
                    <a:gd name="T15" fmla="*/ 41 h 129"/>
                    <a:gd name="T16" fmla="*/ 112 w 184"/>
                    <a:gd name="T17" fmla="*/ 35 h 129"/>
                    <a:gd name="T18" fmla="*/ 115 w 184"/>
                    <a:gd name="T19" fmla="*/ 11 h 129"/>
                    <a:gd name="T20" fmla="*/ 112 w 184"/>
                    <a:gd name="T21" fmla="*/ 4 h 129"/>
                    <a:gd name="T22" fmla="*/ 108 w 184"/>
                    <a:gd name="T23" fmla="*/ 1 h 129"/>
                    <a:gd name="T24" fmla="*/ 103 w 184"/>
                    <a:gd name="T25" fmla="*/ 0 h 129"/>
                    <a:gd name="T26" fmla="*/ 98 w 184"/>
                    <a:gd name="T27" fmla="*/ 7 h 129"/>
                    <a:gd name="T28" fmla="*/ 94 w 184"/>
                    <a:gd name="T29" fmla="*/ 12 h 129"/>
                    <a:gd name="T30" fmla="*/ 87 w 184"/>
                    <a:gd name="T31" fmla="*/ 20 h 129"/>
                    <a:gd name="T32" fmla="*/ 82 w 184"/>
                    <a:gd name="T33" fmla="*/ 27 h 129"/>
                    <a:gd name="T34" fmla="*/ 77 w 184"/>
                    <a:gd name="T35" fmla="*/ 33 h 129"/>
                    <a:gd name="T36" fmla="*/ 74 w 184"/>
                    <a:gd name="T37" fmla="*/ 37 h 129"/>
                    <a:gd name="T38" fmla="*/ 67 w 184"/>
                    <a:gd name="T39" fmla="*/ 41 h 129"/>
                    <a:gd name="T40" fmla="*/ 49 w 184"/>
                    <a:gd name="T41" fmla="*/ 47 h 129"/>
                    <a:gd name="T42" fmla="*/ 38 w 184"/>
                    <a:gd name="T43" fmla="*/ 42 h 129"/>
                    <a:gd name="T44" fmla="*/ 25 w 184"/>
                    <a:gd name="T45" fmla="*/ 41 h 129"/>
                    <a:gd name="T46" fmla="*/ 22 w 184"/>
                    <a:gd name="T47" fmla="*/ 44 h 129"/>
                    <a:gd name="T48" fmla="*/ 9 w 184"/>
                    <a:gd name="T49" fmla="*/ 50 h 129"/>
                    <a:gd name="T50" fmla="*/ 7 w 184"/>
                    <a:gd name="T51" fmla="*/ 64 h 129"/>
                    <a:gd name="T52" fmla="*/ 10 w 184"/>
                    <a:gd name="T53" fmla="*/ 82 h 129"/>
                    <a:gd name="T54" fmla="*/ 5 w 184"/>
                    <a:gd name="T55" fmla="*/ 92 h 129"/>
                    <a:gd name="T56" fmla="*/ 11 w 184"/>
                    <a:gd name="T57" fmla="*/ 98 h 129"/>
                    <a:gd name="T58" fmla="*/ 9 w 184"/>
                    <a:gd name="T59" fmla="*/ 109 h 129"/>
                    <a:gd name="T60" fmla="*/ 11 w 184"/>
                    <a:gd name="T61" fmla="*/ 112 h 129"/>
                    <a:gd name="T62" fmla="*/ 22 w 184"/>
                    <a:gd name="T63" fmla="*/ 104 h 129"/>
                    <a:gd name="T64" fmla="*/ 31 w 184"/>
                    <a:gd name="T65" fmla="*/ 100 h 129"/>
                    <a:gd name="T66" fmla="*/ 36 w 184"/>
                    <a:gd name="T67" fmla="*/ 105 h 129"/>
                    <a:gd name="T68" fmla="*/ 41 w 184"/>
                    <a:gd name="T69" fmla="*/ 110 h 129"/>
                    <a:gd name="T70" fmla="*/ 50 w 184"/>
                    <a:gd name="T71" fmla="*/ 116 h 129"/>
                    <a:gd name="T72" fmla="*/ 64 w 184"/>
                    <a:gd name="T73" fmla="*/ 112 h 129"/>
                    <a:gd name="T74" fmla="*/ 68 w 184"/>
                    <a:gd name="T75" fmla="*/ 102 h 129"/>
                    <a:gd name="T76" fmla="*/ 76 w 184"/>
                    <a:gd name="T77" fmla="*/ 108 h 129"/>
                    <a:gd name="T78" fmla="*/ 82 w 184"/>
                    <a:gd name="T79" fmla="*/ 103 h 129"/>
                    <a:gd name="T80" fmla="*/ 94 w 184"/>
                    <a:gd name="T81" fmla="*/ 106 h 129"/>
                    <a:gd name="T82" fmla="*/ 115 w 184"/>
                    <a:gd name="T83" fmla="*/ 97 h 129"/>
                    <a:gd name="T84" fmla="*/ 114 w 184"/>
                    <a:gd name="T85" fmla="*/ 106 h 129"/>
                    <a:gd name="T86" fmla="*/ 126 w 184"/>
                    <a:gd name="T87" fmla="*/ 112 h 129"/>
                    <a:gd name="T88" fmla="*/ 132 w 184"/>
                    <a:gd name="T89" fmla="*/ 110 h 129"/>
                    <a:gd name="T90" fmla="*/ 139 w 184"/>
                    <a:gd name="T91" fmla="*/ 110 h 129"/>
                    <a:gd name="T92" fmla="*/ 149 w 184"/>
                    <a:gd name="T93" fmla="*/ 120 h 129"/>
                    <a:gd name="T94" fmla="*/ 168 w 184"/>
                    <a:gd name="T95" fmla="*/ 129 h 129"/>
                    <a:gd name="T96" fmla="*/ 168 w 184"/>
                    <a:gd name="T97" fmla="*/ 120 h 129"/>
                    <a:gd name="T98" fmla="*/ 173 w 184"/>
                    <a:gd name="T99" fmla="*/ 113 h 129"/>
                    <a:gd name="T100" fmla="*/ 179 w 184"/>
                    <a:gd name="T101" fmla="*/ 95 h 129"/>
                    <a:gd name="T102" fmla="*/ 184 w 184"/>
                    <a:gd name="T103" fmla="*/ 88 h 129"/>
                    <a:gd name="T104" fmla="*/ 180 w 184"/>
                    <a:gd name="T105" fmla="*/ 73 h 129"/>
                    <a:gd name="T106" fmla="*/ 168 w 184"/>
                    <a:gd name="T107" fmla="*/ 6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29">
                      <a:moveTo>
                        <a:pt x="168" y="60"/>
                      </a:moveTo>
                      <a:cubicBezTo>
                        <a:pt x="167" y="56"/>
                        <a:pt x="169" y="55"/>
                        <a:pt x="165" y="52"/>
                      </a:cubicBezTo>
                      <a:cubicBezTo>
                        <a:pt x="163" y="49"/>
                        <a:pt x="161" y="49"/>
                        <a:pt x="161" y="45"/>
                      </a:cubicBezTo>
                      <a:cubicBezTo>
                        <a:pt x="161" y="42"/>
                        <a:pt x="162" y="40"/>
                        <a:pt x="162" y="37"/>
                      </a:cubicBezTo>
                      <a:cubicBezTo>
                        <a:pt x="162" y="34"/>
                        <a:pt x="163" y="33"/>
                        <a:pt x="159" y="33"/>
                      </a:cubicBezTo>
                      <a:cubicBezTo>
                        <a:pt x="157" y="33"/>
                        <a:pt x="153" y="35"/>
                        <a:pt x="152" y="37"/>
                      </a:cubicBezTo>
                      <a:cubicBezTo>
                        <a:pt x="152" y="40"/>
                        <a:pt x="154" y="41"/>
                        <a:pt x="154" y="43"/>
                      </a:cubicBezTo>
                      <a:cubicBezTo>
                        <a:pt x="154" y="46"/>
                        <a:pt x="152" y="46"/>
                        <a:pt x="151" y="48"/>
                      </a:cubicBezTo>
                      <a:cubicBezTo>
                        <a:pt x="150" y="50"/>
                        <a:pt x="150" y="53"/>
                        <a:pt x="149" y="54"/>
                      </a:cubicBezTo>
                      <a:cubicBezTo>
                        <a:pt x="147" y="55"/>
                        <a:pt x="146" y="53"/>
                        <a:pt x="144" y="53"/>
                      </a:cubicBezTo>
                      <a:cubicBezTo>
                        <a:pt x="144" y="53"/>
                        <a:pt x="140" y="53"/>
                        <a:pt x="139" y="53"/>
                      </a:cubicBezTo>
                      <a:cubicBezTo>
                        <a:pt x="137" y="54"/>
                        <a:pt x="138" y="56"/>
                        <a:pt x="135" y="57"/>
                      </a:cubicBezTo>
                      <a:cubicBezTo>
                        <a:pt x="134" y="58"/>
                        <a:pt x="131" y="56"/>
                        <a:pt x="130" y="56"/>
                      </a:cubicBezTo>
                      <a:cubicBezTo>
                        <a:pt x="128" y="56"/>
                        <a:pt x="127" y="56"/>
                        <a:pt x="125" y="56"/>
                      </a:cubicBezTo>
                      <a:cubicBezTo>
                        <a:pt x="121" y="55"/>
                        <a:pt x="120" y="50"/>
                        <a:pt x="121" y="46"/>
                      </a:cubicBezTo>
                      <a:cubicBezTo>
                        <a:pt x="122" y="44"/>
                        <a:pt x="124" y="43"/>
                        <a:pt x="124" y="41"/>
                      </a:cubicBezTo>
                      <a:cubicBezTo>
                        <a:pt x="124" y="38"/>
                        <a:pt x="123" y="39"/>
                        <a:pt x="121" y="38"/>
                      </a:cubicBezTo>
                      <a:cubicBezTo>
                        <a:pt x="118" y="37"/>
                        <a:pt x="114" y="37"/>
                        <a:pt x="112" y="35"/>
                      </a:cubicBezTo>
                      <a:cubicBezTo>
                        <a:pt x="111" y="33"/>
                        <a:pt x="108" y="27"/>
                        <a:pt x="108" y="25"/>
                      </a:cubicBezTo>
                      <a:cubicBezTo>
                        <a:pt x="111" y="25"/>
                        <a:pt x="116" y="13"/>
                        <a:pt x="115" y="11"/>
                      </a:cubicBezTo>
                      <a:cubicBezTo>
                        <a:pt x="115" y="9"/>
                        <a:pt x="113" y="9"/>
                        <a:pt x="112" y="7"/>
                      </a:cubicBezTo>
                      <a:cubicBezTo>
                        <a:pt x="112" y="6"/>
                        <a:pt x="113" y="5"/>
                        <a:pt x="112" y="4"/>
                      </a:cubicBezTo>
                      <a:cubicBezTo>
                        <a:pt x="112" y="3"/>
                        <a:pt x="111" y="1"/>
                        <a:pt x="110" y="0"/>
                      </a:cubicBezTo>
                      <a:cubicBezTo>
                        <a:pt x="110" y="0"/>
                        <a:pt x="109" y="1"/>
                        <a:pt x="108" y="1"/>
                      </a:cubicBezTo>
                      <a:cubicBezTo>
                        <a:pt x="107" y="0"/>
                        <a:pt x="107" y="0"/>
                        <a:pt x="106" y="0"/>
                      </a:cubicBezTo>
                      <a:cubicBezTo>
                        <a:pt x="105" y="0"/>
                        <a:pt x="104" y="0"/>
                        <a:pt x="103" y="0"/>
                      </a:cubicBezTo>
                      <a:cubicBezTo>
                        <a:pt x="100" y="0"/>
                        <a:pt x="100" y="3"/>
                        <a:pt x="99" y="4"/>
                      </a:cubicBezTo>
                      <a:cubicBezTo>
                        <a:pt x="99" y="5"/>
                        <a:pt x="98" y="6"/>
                        <a:pt x="98" y="7"/>
                      </a:cubicBezTo>
                      <a:cubicBezTo>
                        <a:pt x="97" y="7"/>
                        <a:pt x="94" y="9"/>
                        <a:pt x="94" y="9"/>
                      </a:cubicBezTo>
                      <a:cubicBezTo>
                        <a:pt x="94" y="10"/>
                        <a:pt x="94" y="11"/>
                        <a:pt x="94" y="12"/>
                      </a:cubicBezTo>
                      <a:cubicBezTo>
                        <a:pt x="93" y="13"/>
                        <a:pt x="92" y="14"/>
                        <a:pt x="91" y="15"/>
                      </a:cubicBezTo>
                      <a:cubicBezTo>
                        <a:pt x="90" y="17"/>
                        <a:pt x="89" y="19"/>
                        <a:pt x="87" y="20"/>
                      </a:cubicBezTo>
                      <a:cubicBezTo>
                        <a:pt x="86" y="21"/>
                        <a:pt x="83" y="21"/>
                        <a:pt x="82" y="23"/>
                      </a:cubicBezTo>
                      <a:cubicBezTo>
                        <a:pt x="81" y="24"/>
                        <a:pt x="82" y="25"/>
                        <a:pt x="82" y="27"/>
                      </a:cubicBezTo>
                      <a:cubicBezTo>
                        <a:pt x="83" y="29"/>
                        <a:pt x="82" y="30"/>
                        <a:pt x="80" y="31"/>
                      </a:cubicBezTo>
                      <a:cubicBezTo>
                        <a:pt x="79" y="31"/>
                        <a:pt x="78" y="32"/>
                        <a:pt x="77" y="33"/>
                      </a:cubicBezTo>
                      <a:cubicBezTo>
                        <a:pt x="77" y="34"/>
                        <a:pt x="77" y="34"/>
                        <a:pt x="76" y="35"/>
                      </a:cubicBezTo>
                      <a:cubicBezTo>
                        <a:pt x="76" y="36"/>
                        <a:pt x="75" y="36"/>
                        <a:pt x="74" y="37"/>
                      </a:cubicBezTo>
                      <a:cubicBezTo>
                        <a:pt x="74" y="37"/>
                        <a:pt x="73" y="38"/>
                        <a:pt x="73" y="39"/>
                      </a:cubicBezTo>
                      <a:cubicBezTo>
                        <a:pt x="71" y="40"/>
                        <a:pt x="68" y="38"/>
                        <a:pt x="67" y="41"/>
                      </a:cubicBezTo>
                      <a:cubicBezTo>
                        <a:pt x="67" y="42"/>
                        <a:pt x="67" y="43"/>
                        <a:pt x="65" y="43"/>
                      </a:cubicBezTo>
                      <a:cubicBezTo>
                        <a:pt x="60" y="45"/>
                        <a:pt x="55" y="47"/>
                        <a:pt x="49" y="47"/>
                      </a:cubicBezTo>
                      <a:cubicBezTo>
                        <a:pt x="47" y="47"/>
                        <a:pt x="41" y="49"/>
                        <a:pt x="40" y="46"/>
                      </a:cubicBezTo>
                      <a:cubicBezTo>
                        <a:pt x="39" y="45"/>
                        <a:pt x="40" y="43"/>
                        <a:pt x="38" y="42"/>
                      </a:cubicBezTo>
                      <a:cubicBezTo>
                        <a:pt x="37" y="40"/>
                        <a:pt x="34" y="40"/>
                        <a:pt x="31" y="39"/>
                      </a:cubicBezTo>
                      <a:cubicBezTo>
                        <a:pt x="29" y="39"/>
                        <a:pt x="26" y="39"/>
                        <a:pt x="25" y="41"/>
                      </a:cubicBezTo>
                      <a:cubicBezTo>
                        <a:pt x="25" y="41"/>
                        <a:pt x="25" y="42"/>
                        <a:pt x="25" y="43"/>
                      </a:cubicBezTo>
                      <a:cubicBezTo>
                        <a:pt x="24" y="44"/>
                        <a:pt x="23" y="44"/>
                        <a:pt x="22" y="44"/>
                      </a:cubicBezTo>
                      <a:cubicBezTo>
                        <a:pt x="19" y="46"/>
                        <a:pt x="19" y="47"/>
                        <a:pt x="18" y="50"/>
                      </a:cubicBezTo>
                      <a:cubicBezTo>
                        <a:pt x="16" y="50"/>
                        <a:pt x="12" y="49"/>
                        <a:pt x="9" y="50"/>
                      </a:cubicBezTo>
                      <a:cubicBezTo>
                        <a:pt x="11" y="55"/>
                        <a:pt x="6" y="54"/>
                        <a:pt x="4" y="56"/>
                      </a:cubicBezTo>
                      <a:cubicBezTo>
                        <a:pt x="0" y="60"/>
                        <a:pt x="5" y="62"/>
                        <a:pt x="7" y="64"/>
                      </a:cubicBezTo>
                      <a:cubicBezTo>
                        <a:pt x="9" y="66"/>
                        <a:pt x="10" y="69"/>
                        <a:pt x="11" y="72"/>
                      </a:cubicBezTo>
                      <a:cubicBezTo>
                        <a:pt x="13" y="75"/>
                        <a:pt x="12" y="79"/>
                        <a:pt x="10" y="82"/>
                      </a:cubicBezTo>
                      <a:cubicBezTo>
                        <a:pt x="8" y="84"/>
                        <a:pt x="3" y="85"/>
                        <a:pt x="3" y="87"/>
                      </a:cubicBezTo>
                      <a:cubicBezTo>
                        <a:pt x="2" y="89"/>
                        <a:pt x="4" y="91"/>
                        <a:pt x="5" y="92"/>
                      </a:cubicBezTo>
                      <a:cubicBezTo>
                        <a:pt x="6" y="94"/>
                        <a:pt x="5" y="96"/>
                        <a:pt x="7" y="97"/>
                      </a:cubicBezTo>
                      <a:cubicBezTo>
                        <a:pt x="8" y="97"/>
                        <a:pt x="10" y="97"/>
                        <a:pt x="11" y="98"/>
                      </a:cubicBezTo>
                      <a:cubicBezTo>
                        <a:pt x="11" y="100"/>
                        <a:pt x="10" y="103"/>
                        <a:pt x="10" y="104"/>
                      </a:cubicBezTo>
                      <a:cubicBezTo>
                        <a:pt x="10" y="106"/>
                        <a:pt x="10" y="107"/>
                        <a:pt x="9" y="109"/>
                      </a:cubicBezTo>
                      <a:cubicBezTo>
                        <a:pt x="9" y="110"/>
                        <a:pt x="9" y="111"/>
                        <a:pt x="9" y="112"/>
                      </a:cubicBezTo>
                      <a:cubicBezTo>
                        <a:pt x="10" y="113"/>
                        <a:pt x="10" y="112"/>
                        <a:pt x="11" y="112"/>
                      </a:cubicBezTo>
                      <a:cubicBezTo>
                        <a:pt x="13" y="111"/>
                        <a:pt x="15" y="112"/>
                        <a:pt x="17" y="109"/>
                      </a:cubicBezTo>
                      <a:cubicBezTo>
                        <a:pt x="19" y="107"/>
                        <a:pt x="21" y="107"/>
                        <a:pt x="22" y="104"/>
                      </a:cubicBezTo>
                      <a:cubicBezTo>
                        <a:pt x="22" y="102"/>
                        <a:pt x="21" y="99"/>
                        <a:pt x="25" y="99"/>
                      </a:cubicBezTo>
                      <a:cubicBezTo>
                        <a:pt x="27" y="99"/>
                        <a:pt x="29" y="100"/>
                        <a:pt x="31" y="100"/>
                      </a:cubicBezTo>
                      <a:cubicBezTo>
                        <a:pt x="33" y="101"/>
                        <a:pt x="34" y="101"/>
                        <a:pt x="35" y="102"/>
                      </a:cubicBezTo>
                      <a:cubicBezTo>
                        <a:pt x="35" y="103"/>
                        <a:pt x="35" y="104"/>
                        <a:pt x="36" y="105"/>
                      </a:cubicBezTo>
                      <a:cubicBezTo>
                        <a:pt x="37" y="106"/>
                        <a:pt x="40" y="106"/>
                        <a:pt x="41" y="107"/>
                      </a:cubicBezTo>
                      <a:cubicBezTo>
                        <a:pt x="41" y="107"/>
                        <a:pt x="41" y="109"/>
                        <a:pt x="41" y="110"/>
                      </a:cubicBezTo>
                      <a:cubicBezTo>
                        <a:pt x="42" y="113"/>
                        <a:pt x="43" y="112"/>
                        <a:pt x="45" y="113"/>
                      </a:cubicBezTo>
                      <a:cubicBezTo>
                        <a:pt x="47" y="114"/>
                        <a:pt x="48" y="115"/>
                        <a:pt x="50" y="116"/>
                      </a:cubicBezTo>
                      <a:cubicBezTo>
                        <a:pt x="51" y="117"/>
                        <a:pt x="53" y="117"/>
                        <a:pt x="55" y="117"/>
                      </a:cubicBezTo>
                      <a:cubicBezTo>
                        <a:pt x="59" y="117"/>
                        <a:pt x="61" y="114"/>
                        <a:pt x="64" y="112"/>
                      </a:cubicBezTo>
                      <a:cubicBezTo>
                        <a:pt x="65" y="110"/>
                        <a:pt x="66" y="110"/>
                        <a:pt x="67" y="108"/>
                      </a:cubicBezTo>
                      <a:cubicBezTo>
                        <a:pt x="67" y="106"/>
                        <a:pt x="66" y="103"/>
                        <a:pt x="68" y="102"/>
                      </a:cubicBezTo>
                      <a:cubicBezTo>
                        <a:pt x="71" y="101"/>
                        <a:pt x="72" y="103"/>
                        <a:pt x="72" y="104"/>
                      </a:cubicBezTo>
                      <a:cubicBezTo>
                        <a:pt x="73" y="107"/>
                        <a:pt x="72" y="108"/>
                        <a:pt x="76" y="108"/>
                      </a:cubicBezTo>
                      <a:cubicBezTo>
                        <a:pt x="78" y="107"/>
                        <a:pt x="80" y="106"/>
                        <a:pt x="81" y="105"/>
                      </a:cubicBezTo>
                      <a:cubicBezTo>
                        <a:pt x="81" y="104"/>
                        <a:pt x="82" y="103"/>
                        <a:pt x="82" y="103"/>
                      </a:cubicBezTo>
                      <a:cubicBezTo>
                        <a:pt x="83" y="102"/>
                        <a:pt x="82" y="102"/>
                        <a:pt x="84" y="102"/>
                      </a:cubicBezTo>
                      <a:cubicBezTo>
                        <a:pt x="88" y="102"/>
                        <a:pt x="89" y="107"/>
                        <a:pt x="94" y="106"/>
                      </a:cubicBezTo>
                      <a:cubicBezTo>
                        <a:pt x="98" y="105"/>
                        <a:pt x="98" y="100"/>
                        <a:pt x="102" y="99"/>
                      </a:cubicBezTo>
                      <a:cubicBezTo>
                        <a:pt x="106" y="98"/>
                        <a:pt x="111" y="96"/>
                        <a:pt x="115" y="97"/>
                      </a:cubicBezTo>
                      <a:cubicBezTo>
                        <a:pt x="118" y="98"/>
                        <a:pt x="117" y="99"/>
                        <a:pt x="115" y="101"/>
                      </a:cubicBezTo>
                      <a:cubicBezTo>
                        <a:pt x="113" y="102"/>
                        <a:pt x="112" y="104"/>
                        <a:pt x="114" y="106"/>
                      </a:cubicBezTo>
                      <a:cubicBezTo>
                        <a:pt x="116" y="109"/>
                        <a:pt x="120" y="107"/>
                        <a:pt x="123" y="108"/>
                      </a:cubicBezTo>
                      <a:cubicBezTo>
                        <a:pt x="125" y="108"/>
                        <a:pt x="123" y="112"/>
                        <a:pt x="126" y="112"/>
                      </a:cubicBezTo>
                      <a:cubicBezTo>
                        <a:pt x="127" y="113"/>
                        <a:pt x="129" y="113"/>
                        <a:pt x="130" y="112"/>
                      </a:cubicBezTo>
                      <a:cubicBezTo>
                        <a:pt x="132" y="112"/>
                        <a:pt x="131" y="111"/>
                        <a:pt x="132" y="110"/>
                      </a:cubicBezTo>
                      <a:cubicBezTo>
                        <a:pt x="133" y="108"/>
                        <a:pt x="133" y="108"/>
                        <a:pt x="135" y="108"/>
                      </a:cubicBezTo>
                      <a:cubicBezTo>
                        <a:pt x="137" y="108"/>
                        <a:pt x="138" y="108"/>
                        <a:pt x="139" y="110"/>
                      </a:cubicBezTo>
                      <a:cubicBezTo>
                        <a:pt x="140" y="112"/>
                        <a:pt x="141" y="114"/>
                        <a:pt x="142" y="115"/>
                      </a:cubicBezTo>
                      <a:cubicBezTo>
                        <a:pt x="144" y="117"/>
                        <a:pt x="147" y="119"/>
                        <a:pt x="149" y="120"/>
                      </a:cubicBezTo>
                      <a:cubicBezTo>
                        <a:pt x="151" y="120"/>
                        <a:pt x="153" y="120"/>
                        <a:pt x="154" y="120"/>
                      </a:cubicBezTo>
                      <a:cubicBezTo>
                        <a:pt x="159" y="122"/>
                        <a:pt x="163" y="128"/>
                        <a:pt x="168" y="129"/>
                      </a:cubicBezTo>
                      <a:cubicBezTo>
                        <a:pt x="168" y="128"/>
                        <a:pt x="167" y="126"/>
                        <a:pt x="167" y="125"/>
                      </a:cubicBezTo>
                      <a:cubicBezTo>
                        <a:pt x="167" y="123"/>
                        <a:pt x="167" y="121"/>
                        <a:pt x="168" y="120"/>
                      </a:cubicBezTo>
                      <a:cubicBezTo>
                        <a:pt x="169" y="118"/>
                        <a:pt x="170" y="117"/>
                        <a:pt x="170" y="116"/>
                      </a:cubicBezTo>
                      <a:cubicBezTo>
                        <a:pt x="171" y="113"/>
                        <a:pt x="170" y="113"/>
                        <a:pt x="173" y="113"/>
                      </a:cubicBezTo>
                      <a:cubicBezTo>
                        <a:pt x="176" y="112"/>
                        <a:pt x="179" y="108"/>
                        <a:pt x="181" y="105"/>
                      </a:cubicBezTo>
                      <a:cubicBezTo>
                        <a:pt x="182" y="102"/>
                        <a:pt x="180" y="98"/>
                        <a:pt x="179" y="95"/>
                      </a:cubicBezTo>
                      <a:cubicBezTo>
                        <a:pt x="178" y="93"/>
                        <a:pt x="179" y="90"/>
                        <a:pt x="179" y="87"/>
                      </a:cubicBezTo>
                      <a:cubicBezTo>
                        <a:pt x="181" y="87"/>
                        <a:pt x="182" y="88"/>
                        <a:pt x="184" y="88"/>
                      </a:cubicBezTo>
                      <a:cubicBezTo>
                        <a:pt x="184" y="83"/>
                        <a:pt x="180" y="78"/>
                        <a:pt x="180" y="73"/>
                      </a:cubicBezTo>
                      <a:cubicBezTo>
                        <a:pt x="180" y="73"/>
                        <a:pt x="180" y="73"/>
                        <a:pt x="180" y="73"/>
                      </a:cubicBezTo>
                      <a:cubicBezTo>
                        <a:pt x="178" y="70"/>
                        <a:pt x="175" y="70"/>
                        <a:pt x="173" y="68"/>
                      </a:cubicBezTo>
                      <a:cubicBezTo>
                        <a:pt x="172" y="66"/>
                        <a:pt x="168" y="62"/>
                        <a:pt x="168" y="60"/>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0" name="Freeform 41">
                  <a:extLst>
                    <a:ext uri="{FF2B5EF4-FFF2-40B4-BE49-F238E27FC236}">
                      <a16:creationId xmlns:a16="http://schemas.microsoft.com/office/drawing/2014/main" id="{FC4753C8-1A61-4679-B4C5-873CFE3098CE}"/>
                    </a:ext>
                  </a:extLst>
                </p:cNvPr>
                <p:cNvSpPr>
                  <a:spLocks/>
                </p:cNvSpPr>
                <p:nvPr/>
              </p:nvSpPr>
              <p:spPr bwMode="auto">
                <a:xfrm>
                  <a:off x="1881188" y="8255001"/>
                  <a:ext cx="817563" cy="779463"/>
                </a:xfrm>
                <a:custGeom>
                  <a:avLst/>
                  <a:gdLst>
                    <a:gd name="T0" fmla="*/ 57 w 218"/>
                    <a:gd name="T1" fmla="*/ 168 h 208"/>
                    <a:gd name="T2" fmla="*/ 62 w 218"/>
                    <a:gd name="T3" fmla="*/ 151 h 208"/>
                    <a:gd name="T4" fmla="*/ 66 w 218"/>
                    <a:gd name="T5" fmla="*/ 140 h 208"/>
                    <a:gd name="T6" fmla="*/ 77 w 218"/>
                    <a:gd name="T7" fmla="*/ 128 h 208"/>
                    <a:gd name="T8" fmla="*/ 81 w 218"/>
                    <a:gd name="T9" fmla="*/ 129 h 208"/>
                    <a:gd name="T10" fmla="*/ 99 w 218"/>
                    <a:gd name="T11" fmla="*/ 130 h 208"/>
                    <a:gd name="T12" fmla="*/ 107 w 218"/>
                    <a:gd name="T13" fmla="*/ 128 h 208"/>
                    <a:gd name="T14" fmla="*/ 122 w 218"/>
                    <a:gd name="T15" fmla="*/ 123 h 208"/>
                    <a:gd name="T16" fmla="*/ 136 w 218"/>
                    <a:gd name="T17" fmla="*/ 117 h 208"/>
                    <a:gd name="T18" fmla="*/ 138 w 218"/>
                    <a:gd name="T19" fmla="*/ 104 h 208"/>
                    <a:gd name="T20" fmla="*/ 148 w 218"/>
                    <a:gd name="T21" fmla="*/ 91 h 208"/>
                    <a:gd name="T22" fmla="*/ 160 w 218"/>
                    <a:gd name="T23" fmla="*/ 80 h 208"/>
                    <a:gd name="T24" fmla="*/ 170 w 218"/>
                    <a:gd name="T25" fmla="*/ 84 h 208"/>
                    <a:gd name="T26" fmla="*/ 181 w 218"/>
                    <a:gd name="T27" fmla="*/ 85 h 208"/>
                    <a:gd name="T28" fmla="*/ 192 w 218"/>
                    <a:gd name="T29" fmla="*/ 82 h 208"/>
                    <a:gd name="T30" fmla="*/ 196 w 218"/>
                    <a:gd name="T31" fmla="*/ 61 h 208"/>
                    <a:gd name="T32" fmla="*/ 211 w 218"/>
                    <a:gd name="T33" fmla="*/ 54 h 208"/>
                    <a:gd name="T34" fmla="*/ 216 w 218"/>
                    <a:gd name="T35" fmla="*/ 35 h 208"/>
                    <a:gd name="T36" fmla="*/ 204 w 218"/>
                    <a:gd name="T37" fmla="*/ 9 h 208"/>
                    <a:gd name="T38" fmla="*/ 213 w 218"/>
                    <a:gd name="T39" fmla="*/ 7 h 208"/>
                    <a:gd name="T40" fmla="*/ 206 w 218"/>
                    <a:gd name="T41" fmla="*/ 4 h 208"/>
                    <a:gd name="T42" fmla="*/ 190 w 218"/>
                    <a:gd name="T43" fmla="*/ 1 h 208"/>
                    <a:gd name="T44" fmla="*/ 178 w 218"/>
                    <a:gd name="T45" fmla="*/ 10 h 208"/>
                    <a:gd name="T46" fmla="*/ 162 w 218"/>
                    <a:gd name="T47" fmla="*/ 14 h 208"/>
                    <a:gd name="T48" fmla="*/ 142 w 218"/>
                    <a:gd name="T49" fmla="*/ 23 h 208"/>
                    <a:gd name="T50" fmla="*/ 127 w 218"/>
                    <a:gd name="T51" fmla="*/ 29 h 208"/>
                    <a:gd name="T52" fmla="*/ 131 w 218"/>
                    <a:gd name="T53" fmla="*/ 45 h 208"/>
                    <a:gd name="T54" fmla="*/ 108 w 218"/>
                    <a:gd name="T55" fmla="*/ 60 h 208"/>
                    <a:gd name="T56" fmla="*/ 89 w 218"/>
                    <a:gd name="T57" fmla="*/ 81 h 208"/>
                    <a:gd name="T58" fmla="*/ 75 w 218"/>
                    <a:gd name="T59" fmla="*/ 92 h 208"/>
                    <a:gd name="T60" fmla="*/ 48 w 218"/>
                    <a:gd name="T61" fmla="*/ 117 h 208"/>
                    <a:gd name="T62" fmla="*/ 26 w 218"/>
                    <a:gd name="T63" fmla="*/ 139 h 208"/>
                    <a:gd name="T64" fmla="*/ 5 w 218"/>
                    <a:gd name="T65" fmla="*/ 149 h 208"/>
                    <a:gd name="T66" fmla="*/ 4 w 218"/>
                    <a:gd name="T67" fmla="*/ 154 h 208"/>
                    <a:gd name="T68" fmla="*/ 7 w 218"/>
                    <a:gd name="T69" fmla="*/ 161 h 208"/>
                    <a:gd name="T70" fmla="*/ 4 w 218"/>
                    <a:gd name="T71" fmla="*/ 185 h 208"/>
                    <a:gd name="T72" fmla="*/ 16 w 218"/>
                    <a:gd name="T73" fmla="*/ 191 h 208"/>
                    <a:gd name="T74" fmla="*/ 17 w 218"/>
                    <a:gd name="T75" fmla="*/ 206 h 208"/>
                    <a:gd name="T76" fmla="*/ 27 w 218"/>
                    <a:gd name="T77" fmla="*/ 207 h 208"/>
                    <a:gd name="T78" fmla="*/ 36 w 218"/>
                    <a:gd name="T79" fmla="*/ 203 h 208"/>
                    <a:gd name="T80" fmla="*/ 43 w 218"/>
                    <a:gd name="T81" fmla="*/ 198 h 208"/>
                    <a:gd name="T82" fmla="*/ 44 w 218"/>
                    <a:gd name="T83" fmla="*/ 187 h 208"/>
                    <a:gd name="T84" fmla="*/ 53 w 218"/>
                    <a:gd name="T85"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 h="208">
                      <a:moveTo>
                        <a:pt x="51" y="176"/>
                      </a:moveTo>
                      <a:cubicBezTo>
                        <a:pt x="48" y="170"/>
                        <a:pt x="53" y="171"/>
                        <a:pt x="57" y="168"/>
                      </a:cubicBezTo>
                      <a:cubicBezTo>
                        <a:pt x="61" y="164"/>
                        <a:pt x="61" y="162"/>
                        <a:pt x="61" y="157"/>
                      </a:cubicBezTo>
                      <a:cubicBezTo>
                        <a:pt x="61" y="155"/>
                        <a:pt x="61" y="153"/>
                        <a:pt x="62" y="151"/>
                      </a:cubicBezTo>
                      <a:cubicBezTo>
                        <a:pt x="63" y="149"/>
                        <a:pt x="65" y="148"/>
                        <a:pt x="65" y="146"/>
                      </a:cubicBezTo>
                      <a:cubicBezTo>
                        <a:pt x="58" y="146"/>
                        <a:pt x="64" y="141"/>
                        <a:pt x="66" y="140"/>
                      </a:cubicBezTo>
                      <a:cubicBezTo>
                        <a:pt x="70" y="138"/>
                        <a:pt x="74" y="137"/>
                        <a:pt x="75" y="132"/>
                      </a:cubicBezTo>
                      <a:cubicBezTo>
                        <a:pt x="75" y="130"/>
                        <a:pt x="74" y="129"/>
                        <a:pt x="77" y="128"/>
                      </a:cubicBezTo>
                      <a:cubicBezTo>
                        <a:pt x="77" y="127"/>
                        <a:pt x="79" y="127"/>
                        <a:pt x="79" y="127"/>
                      </a:cubicBezTo>
                      <a:cubicBezTo>
                        <a:pt x="81" y="128"/>
                        <a:pt x="81" y="129"/>
                        <a:pt x="81" y="129"/>
                      </a:cubicBezTo>
                      <a:cubicBezTo>
                        <a:pt x="84" y="131"/>
                        <a:pt x="87" y="128"/>
                        <a:pt x="91" y="128"/>
                      </a:cubicBezTo>
                      <a:cubicBezTo>
                        <a:pt x="95" y="128"/>
                        <a:pt x="96" y="133"/>
                        <a:pt x="99" y="130"/>
                      </a:cubicBezTo>
                      <a:cubicBezTo>
                        <a:pt x="100" y="129"/>
                        <a:pt x="100" y="126"/>
                        <a:pt x="103" y="126"/>
                      </a:cubicBezTo>
                      <a:cubicBezTo>
                        <a:pt x="103" y="126"/>
                        <a:pt x="106" y="128"/>
                        <a:pt x="107" y="128"/>
                      </a:cubicBezTo>
                      <a:cubicBezTo>
                        <a:pt x="109" y="128"/>
                        <a:pt x="116" y="128"/>
                        <a:pt x="118" y="127"/>
                      </a:cubicBezTo>
                      <a:cubicBezTo>
                        <a:pt x="120" y="126"/>
                        <a:pt x="120" y="124"/>
                        <a:pt x="122" y="123"/>
                      </a:cubicBezTo>
                      <a:cubicBezTo>
                        <a:pt x="124" y="123"/>
                        <a:pt x="126" y="122"/>
                        <a:pt x="127" y="121"/>
                      </a:cubicBezTo>
                      <a:cubicBezTo>
                        <a:pt x="130" y="121"/>
                        <a:pt x="138" y="122"/>
                        <a:pt x="136" y="117"/>
                      </a:cubicBezTo>
                      <a:cubicBezTo>
                        <a:pt x="136" y="114"/>
                        <a:pt x="126" y="114"/>
                        <a:pt x="128" y="110"/>
                      </a:cubicBezTo>
                      <a:cubicBezTo>
                        <a:pt x="128" y="108"/>
                        <a:pt x="137" y="105"/>
                        <a:pt x="138" y="104"/>
                      </a:cubicBezTo>
                      <a:cubicBezTo>
                        <a:pt x="142" y="102"/>
                        <a:pt x="144" y="99"/>
                        <a:pt x="146" y="96"/>
                      </a:cubicBezTo>
                      <a:cubicBezTo>
                        <a:pt x="147" y="94"/>
                        <a:pt x="147" y="92"/>
                        <a:pt x="148" y="91"/>
                      </a:cubicBezTo>
                      <a:cubicBezTo>
                        <a:pt x="150" y="89"/>
                        <a:pt x="152" y="89"/>
                        <a:pt x="153" y="87"/>
                      </a:cubicBezTo>
                      <a:cubicBezTo>
                        <a:pt x="156" y="84"/>
                        <a:pt x="155" y="79"/>
                        <a:pt x="160" y="80"/>
                      </a:cubicBezTo>
                      <a:cubicBezTo>
                        <a:pt x="163" y="80"/>
                        <a:pt x="163" y="82"/>
                        <a:pt x="165" y="83"/>
                      </a:cubicBezTo>
                      <a:cubicBezTo>
                        <a:pt x="166" y="84"/>
                        <a:pt x="168" y="84"/>
                        <a:pt x="170" y="84"/>
                      </a:cubicBezTo>
                      <a:cubicBezTo>
                        <a:pt x="172" y="84"/>
                        <a:pt x="173" y="83"/>
                        <a:pt x="174" y="82"/>
                      </a:cubicBezTo>
                      <a:cubicBezTo>
                        <a:pt x="177" y="82"/>
                        <a:pt x="178" y="84"/>
                        <a:pt x="181" y="85"/>
                      </a:cubicBezTo>
                      <a:cubicBezTo>
                        <a:pt x="183" y="86"/>
                        <a:pt x="186" y="84"/>
                        <a:pt x="189" y="83"/>
                      </a:cubicBezTo>
                      <a:cubicBezTo>
                        <a:pt x="190" y="83"/>
                        <a:pt x="191" y="82"/>
                        <a:pt x="192" y="82"/>
                      </a:cubicBezTo>
                      <a:cubicBezTo>
                        <a:pt x="188" y="76"/>
                        <a:pt x="202" y="72"/>
                        <a:pt x="198" y="65"/>
                      </a:cubicBezTo>
                      <a:cubicBezTo>
                        <a:pt x="197" y="63"/>
                        <a:pt x="194" y="64"/>
                        <a:pt x="196" y="61"/>
                      </a:cubicBezTo>
                      <a:cubicBezTo>
                        <a:pt x="197" y="59"/>
                        <a:pt x="199" y="59"/>
                        <a:pt x="201" y="58"/>
                      </a:cubicBezTo>
                      <a:cubicBezTo>
                        <a:pt x="204" y="56"/>
                        <a:pt x="207" y="56"/>
                        <a:pt x="211" y="54"/>
                      </a:cubicBezTo>
                      <a:cubicBezTo>
                        <a:pt x="216" y="53"/>
                        <a:pt x="214" y="49"/>
                        <a:pt x="214" y="45"/>
                      </a:cubicBezTo>
                      <a:cubicBezTo>
                        <a:pt x="214" y="41"/>
                        <a:pt x="216" y="39"/>
                        <a:pt x="216" y="35"/>
                      </a:cubicBezTo>
                      <a:cubicBezTo>
                        <a:pt x="218" y="26"/>
                        <a:pt x="208" y="23"/>
                        <a:pt x="203" y="18"/>
                      </a:cubicBezTo>
                      <a:cubicBezTo>
                        <a:pt x="200" y="15"/>
                        <a:pt x="200" y="11"/>
                        <a:pt x="204" y="9"/>
                      </a:cubicBezTo>
                      <a:cubicBezTo>
                        <a:pt x="206" y="7"/>
                        <a:pt x="210" y="7"/>
                        <a:pt x="213" y="7"/>
                      </a:cubicBezTo>
                      <a:cubicBezTo>
                        <a:pt x="213" y="7"/>
                        <a:pt x="213" y="7"/>
                        <a:pt x="213" y="7"/>
                      </a:cubicBezTo>
                      <a:cubicBezTo>
                        <a:pt x="216" y="5"/>
                        <a:pt x="217" y="7"/>
                        <a:pt x="215" y="5"/>
                      </a:cubicBezTo>
                      <a:cubicBezTo>
                        <a:pt x="214" y="3"/>
                        <a:pt x="209" y="4"/>
                        <a:pt x="206" y="4"/>
                      </a:cubicBezTo>
                      <a:cubicBezTo>
                        <a:pt x="202" y="4"/>
                        <a:pt x="199" y="5"/>
                        <a:pt x="195" y="5"/>
                      </a:cubicBezTo>
                      <a:cubicBezTo>
                        <a:pt x="191" y="5"/>
                        <a:pt x="193" y="2"/>
                        <a:pt x="190" y="1"/>
                      </a:cubicBezTo>
                      <a:cubicBezTo>
                        <a:pt x="186" y="0"/>
                        <a:pt x="185" y="3"/>
                        <a:pt x="184" y="5"/>
                      </a:cubicBezTo>
                      <a:cubicBezTo>
                        <a:pt x="182" y="6"/>
                        <a:pt x="180" y="9"/>
                        <a:pt x="178" y="10"/>
                      </a:cubicBezTo>
                      <a:cubicBezTo>
                        <a:pt x="175" y="10"/>
                        <a:pt x="174" y="10"/>
                        <a:pt x="172" y="12"/>
                      </a:cubicBezTo>
                      <a:cubicBezTo>
                        <a:pt x="170" y="13"/>
                        <a:pt x="168" y="13"/>
                        <a:pt x="162" y="14"/>
                      </a:cubicBezTo>
                      <a:cubicBezTo>
                        <a:pt x="156" y="14"/>
                        <a:pt x="148" y="18"/>
                        <a:pt x="146" y="19"/>
                      </a:cubicBezTo>
                      <a:cubicBezTo>
                        <a:pt x="143" y="21"/>
                        <a:pt x="142" y="21"/>
                        <a:pt x="142" y="23"/>
                      </a:cubicBezTo>
                      <a:cubicBezTo>
                        <a:pt x="141" y="25"/>
                        <a:pt x="136" y="26"/>
                        <a:pt x="132" y="25"/>
                      </a:cubicBezTo>
                      <a:cubicBezTo>
                        <a:pt x="128" y="25"/>
                        <a:pt x="125" y="27"/>
                        <a:pt x="127" y="29"/>
                      </a:cubicBezTo>
                      <a:cubicBezTo>
                        <a:pt x="130" y="31"/>
                        <a:pt x="129" y="31"/>
                        <a:pt x="132" y="32"/>
                      </a:cubicBezTo>
                      <a:cubicBezTo>
                        <a:pt x="134" y="34"/>
                        <a:pt x="132" y="40"/>
                        <a:pt x="131" y="45"/>
                      </a:cubicBezTo>
                      <a:cubicBezTo>
                        <a:pt x="130" y="49"/>
                        <a:pt x="124" y="51"/>
                        <a:pt x="120" y="53"/>
                      </a:cubicBezTo>
                      <a:cubicBezTo>
                        <a:pt x="116" y="55"/>
                        <a:pt x="112" y="58"/>
                        <a:pt x="108" y="60"/>
                      </a:cubicBezTo>
                      <a:cubicBezTo>
                        <a:pt x="105" y="63"/>
                        <a:pt x="100" y="66"/>
                        <a:pt x="97" y="71"/>
                      </a:cubicBezTo>
                      <a:cubicBezTo>
                        <a:pt x="94" y="76"/>
                        <a:pt x="91" y="78"/>
                        <a:pt x="89" y="81"/>
                      </a:cubicBezTo>
                      <a:cubicBezTo>
                        <a:pt x="87" y="84"/>
                        <a:pt x="85" y="88"/>
                        <a:pt x="82" y="89"/>
                      </a:cubicBezTo>
                      <a:cubicBezTo>
                        <a:pt x="79" y="91"/>
                        <a:pt x="78" y="90"/>
                        <a:pt x="75" y="92"/>
                      </a:cubicBezTo>
                      <a:cubicBezTo>
                        <a:pt x="72" y="94"/>
                        <a:pt x="65" y="100"/>
                        <a:pt x="63" y="102"/>
                      </a:cubicBezTo>
                      <a:cubicBezTo>
                        <a:pt x="60" y="105"/>
                        <a:pt x="50" y="114"/>
                        <a:pt x="48" y="117"/>
                      </a:cubicBezTo>
                      <a:cubicBezTo>
                        <a:pt x="45" y="120"/>
                        <a:pt x="37" y="129"/>
                        <a:pt x="34" y="132"/>
                      </a:cubicBezTo>
                      <a:cubicBezTo>
                        <a:pt x="30" y="134"/>
                        <a:pt x="27" y="135"/>
                        <a:pt x="26" y="139"/>
                      </a:cubicBezTo>
                      <a:cubicBezTo>
                        <a:pt x="25" y="142"/>
                        <a:pt x="24" y="143"/>
                        <a:pt x="20" y="145"/>
                      </a:cubicBezTo>
                      <a:cubicBezTo>
                        <a:pt x="16" y="148"/>
                        <a:pt x="10" y="149"/>
                        <a:pt x="5" y="149"/>
                      </a:cubicBezTo>
                      <a:cubicBezTo>
                        <a:pt x="3" y="149"/>
                        <a:pt x="3" y="149"/>
                        <a:pt x="2" y="150"/>
                      </a:cubicBezTo>
                      <a:cubicBezTo>
                        <a:pt x="3" y="151"/>
                        <a:pt x="4" y="153"/>
                        <a:pt x="4" y="154"/>
                      </a:cubicBezTo>
                      <a:cubicBezTo>
                        <a:pt x="5" y="155"/>
                        <a:pt x="4" y="156"/>
                        <a:pt x="4" y="157"/>
                      </a:cubicBezTo>
                      <a:cubicBezTo>
                        <a:pt x="5" y="159"/>
                        <a:pt x="7" y="159"/>
                        <a:pt x="7" y="161"/>
                      </a:cubicBezTo>
                      <a:cubicBezTo>
                        <a:pt x="8" y="163"/>
                        <a:pt x="3" y="175"/>
                        <a:pt x="0" y="175"/>
                      </a:cubicBezTo>
                      <a:cubicBezTo>
                        <a:pt x="0" y="177"/>
                        <a:pt x="3" y="183"/>
                        <a:pt x="4" y="185"/>
                      </a:cubicBezTo>
                      <a:cubicBezTo>
                        <a:pt x="6" y="187"/>
                        <a:pt x="10" y="187"/>
                        <a:pt x="13" y="188"/>
                      </a:cubicBezTo>
                      <a:cubicBezTo>
                        <a:pt x="15" y="189"/>
                        <a:pt x="16" y="188"/>
                        <a:pt x="16" y="191"/>
                      </a:cubicBezTo>
                      <a:cubicBezTo>
                        <a:pt x="16" y="193"/>
                        <a:pt x="14" y="194"/>
                        <a:pt x="13" y="196"/>
                      </a:cubicBezTo>
                      <a:cubicBezTo>
                        <a:pt x="12" y="200"/>
                        <a:pt x="13" y="205"/>
                        <a:pt x="17" y="206"/>
                      </a:cubicBezTo>
                      <a:cubicBezTo>
                        <a:pt x="19" y="206"/>
                        <a:pt x="20" y="206"/>
                        <a:pt x="22" y="206"/>
                      </a:cubicBezTo>
                      <a:cubicBezTo>
                        <a:pt x="23" y="206"/>
                        <a:pt x="26" y="208"/>
                        <a:pt x="27" y="207"/>
                      </a:cubicBezTo>
                      <a:cubicBezTo>
                        <a:pt x="30" y="206"/>
                        <a:pt x="29" y="204"/>
                        <a:pt x="31" y="203"/>
                      </a:cubicBezTo>
                      <a:cubicBezTo>
                        <a:pt x="32" y="203"/>
                        <a:pt x="36" y="203"/>
                        <a:pt x="36" y="203"/>
                      </a:cubicBezTo>
                      <a:cubicBezTo>
                        <a:pt x="38" y="203"/>
                        <a:pt x="39" y="205"/>
                        <a:pt x="41" y="204"/>
                      </a:cubicBezTo>
                      <a:cubicBezTo>
                        <a:pt x="42" y="203"/>
                        <a:pt x="42" y="200"/>
                        <a:pt x="43" y="198"/>
                      </a:cubicBezTo>
                      <a:cubicBezTo>
                        <a:pt x="44" y="196"/>
                        <a:pt x="46" y="196"/>
                        <a:pt x="46" y="193"/>
                      </a:cubicBezTo>
                      <a:cubicBezTo>
                        <a:pt x="46" y="191"/>
                        <a:pt x="44" y="190"/>
                        <a:pt x="44" y="187"/>
                      </a:cubicBezTo>
                      <a:cubicBezTo>
                        <a:pt x="45" y="185"/>
                        <a:pt x="49" y="183"/>
                        <a:pt x="51" y="183"/>
                      </a:cubicBezTo>
                      <a:cubicBezTo>
                        <a:pt x="52" y="183"/>
                        <a:pt x="52" y="183"/>
                        <a:pt x="53" y="183"/>
                      </a:cubicBezTo>
                      <a:cubicBezTo>
                        <a:pt x="53" y="180"/>
                        <a:pt x="52" y="177"/>
                        <a:pt x="51" y="17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1" name="Freeform 42">
                  <a:extLst>
                    <a:ext uri="{FF2B5EF4-FFF2-40B4-BE49-F238E27FC236}">
                      <a16:creationId xmlns:a16="http://schemas.microsoft.com/office/drawing/2014/main" id="{5224CE1A-506B-4450-B452-E89FB66894D4}"/>
                    </a:ext>
                  </a:extLst>
                </p:cNvPr>
                <p:cNvSpPr>
                  <a:spLocks/>
                </p:cNvSpPr>
                <p:nvPr/>
              </p:nvSpPr>
              <p:spPr bwMode="auto">
                <a:xfrm>
                  <a:off x="2060575" y="8551863"/>
                  <a:ext cx="708025" cy="539750"/>
                </a:xfrm>
                <a:custGeom>
                  <a:avLst/>
                  <a:gdLst>
                    <a:gd name="T0" fmla="*/ 185 w 189"/>
                    <a:gd name="T1" fmla="*/ 89 h 144"/>
                    <a:gd name="T2" fmla="*/ 180 w 189"/>
                    <a:gd name="T3" fmla="*/ 73 h 144"/>
                    <a:gd name="T4" fmla="*/ 176 w 189"/>
                    <a:gd name="T5" fmla="*/ 49 h 144"/>
                    <a:gd name="T6" fmla="*/ 170 w 189"/>
                    <a:gd name="T7" fmla="*/ 40 h 144"/>
                    <a:gd name="T8" fmla="*/ 168 w 189"/>
                    <a:gd name="T9" fmla="*/ 20 h 144"/>
                    <a:gd name="T10" fmla="*/ 155 w 189"/>
                    <a:gd name="T11" fmla="*/ 6 h 144"/>
                    <a:gd name="T12" fmla="*/ 144 w 189"/>
                    <a:gd name="T13" fmla="*/ 3 h 144"/>
                    <a:gd name="T14" fmla="*/ 133 w 189"/>
                    <a:gd name="T15" fmla="*/ 6 h 144"/>
                    <a:gd name="T16" fmla="*/ 122 w 189"/>
                    <a:gd name="T17" fmla="*/ 5 h 144"/>
                    <a:gd name="T18" fmla="*/ 112 w 189"/>
                    <a:gd name="T19" fmla="*/ 1 h 144"/>
                    <a:gd name="T20" fmla="*/ 100 w 189"/>
                    <a:gd name="T21" fmla="*/ 12 h 144"/>
                    <a:gd name="T22" fmla="*/ 90 w 189"/>
                    <a:gd name="T23" fmla="*/ 25 h 144"/>
                    <a:gd name="T24" fmla="*/ 88 w 189"/>
                    <a:gd name="T25" fmla="*/ 38 h 144"/>
                    <a:gd name="T26" fmla="*/ 74 w 189"/>
                    <a:gd name="T27" fmla="*/ 44 h 144"/>
                    <a:gd name="T28" fmla="*/ 59 w 189"/>
                    <a:gd name="T29" fmla="*/ 49 h 144"/>
                    <a:gd name="T30" fmla="*/ 51 w 189"/>
                    <a:gd name="T31" fmla="*/ 51 h 144"/>
                    <a:gd name="T32" fmla="*/ 33 w 189"/>
                    <a:gd name="T33" fmla="*/ 50 h 144"/>
                    <a:gd name="T34" fmla="*/ 29 w 189"/>
                    <a:gd name="T35" fmla="*/ 49 h 144"/>
                    <a:gd name="T36" fmla="*/ 18 w 189"/>
                    <a:gd name="T37" fmla="*/ 61 h 144"/>
                    <a:gd name="T38" fmla="*/ 14 w 189"/>
                    <a:gd name="T39" fmla="*/ 72 h 144"/>
                    <a:gd name="T40" fmla="*/ 9 w 189"/>
                    <a:gd name="T41" fmla="*/ 89 h 144"/>
                    <a:gd name="T42" fmla="*/ 5 w 189"/>
                    <a:gd name="T43" fmla="*/ 104 h 144"/>
                    <a:gd name="T44" fmla="*/ 5 w 189"/>
                    <a:gd name="T45" fmla="*/ 116 h 144"/>
                    <a:gd name="T46" fmla="*/ 12 w 189"/>
                    <a:gd name="T47" fmla="*/ 131 h 144"/>
                    <a:gd name="T48" fmla="*/ 24 w 189"/>
                    <a:gd name="T49" fmla="*/ 144 h 144"/>
                    <a:gd name="T50" fmla="*/ 28 w 189"/>
                    <a:gd name="T51" fmla="*/ 131 h 144"/>
                    <a:gd name="T52" fmla="*/ 39 w 189"/>
                    <a:gd name="T53" fmla="*/ 121 h 144"/>
                    <a:gd name="T54" fmla="*/ 52 w 189"/>
                    <a:gd name="T55" fmla="*/ 121 h 144"/>
                    <a:gd name="T56" fmla="*/ 62 w 189"/>
                    <a:gd name="T57" fmla="*/ 125 h 144"/>
                    <a:gd name="T58" fmla="*/ 66 w 189"/>
                    <a:gd name="T59" fmla="*/ 134 h 144"/>
                    <a:gd name="T60" fmla="*/ 70 w 189"/>
                    <a:gd name="T61" fmla="*/ 138 h 144"/>
                    <a:gd name="T62" fmla="*/ 81 w 189"/>
                    <a:gd name="T63" fmla="*/ 140 h 144"/>
                    <a:gd name="T64" fmla="*/ 91 w 189"/>
                    <a:gd name="T65" fmla="*/ 138 h 144"/>
                    <a:gd name="T66" fmla="*/ 94 w 189"/>
                    <a:gd name="T67" fmla="*/ 137 h 144"/>
                    <a:gd name="T68" fmla="*/ 108 w 189"/>
                    <a:gd name="T69" fmla="*/ 129 h 144"/>
                    <a:gd name="T70" fmla="*/ 116 w 189"/>
                    <a:gd name="T71" fmla="*/ 127 h 144"/>
                    <a:gd name="T72" fmla="*/ 133 w 189"/>
                    <a:gd name="T73" fmla="*/ 128 h 144"/>
                    <a:gd name="T74" fmla="*/ 145 w 189"/>
                    <a:gd name="T75" fmla="*/ 137 h 144"/>
                    <a:gd name="T76" fmla="*/ 150 w 189"/>
                    <a:gd name="T77" fmla="*/ 123 h 144"/>
                    <a:gd name="T78" fmla="*/ 158 w 189"/>
                    <a:gd name="T79" fmla="*/ 111 h 144"/>
                    <a:gd name="T80" fmla="*/ 169 w 189"/>
                    <a:gd name="T81" fmla="*/ 120 h 144"/>
                    <a:gd name="T82" fmla="*/ 175 w 189"/>
                    <a:gd name="T83" fmla="*/ 115 h 144"/>
                    <a:gd name="T84" fmla="*/ 180 w 189"/>
                    <a:gd name="T85" fmla="*/ 108 h 144"/>
                    <a:gd name="T86" fmla="*/ 185 w 189"/>
                    <a:gd name="T87" fmla="*/ 104 h 144"/>
                    <a:gd name="T88" fmla="*/ 187 w 189"/>
                    <a:gd name="T89"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144">
                      <a:moveTo>
                        <a:pt x="188" y="97"/>
                      </a:moveTo>
                      <a:cubicBezTo>
                        <a:pt x="188" y="93"/>
                        <a:pt x="187" y="92"/>
                        <a:pt x="185" y="89"/>
                      </a:cubicBezTo>
                      <a:cubicBezTo>
                        <a:pt x="184" y="86"/>
                        <a:pt x="180" y="84"/>
                        <a:pt x="179" y="81"/>
                      </a:cubicBezTo>
                      <a:cubicBezTo>
                        <a:pt x="178" y="78"/>
                        <a:pt x="180" y="76"/>
                        <a:pt x="180" y="73"/>
                      </a:cubicBezTo>
                      <a:cubicBezTo>
                        <a:pt x="180" y="70"/>
                        <a:pt x="179" y="68"/>
                        <a:pt x="177" y="66"/>
                      </a:cubicBezTo>
                      <a:cubicBezTo>
                        <a:pt x="174" y="60"/>
                        <a:pt x="179" y="54"/>
                        <a:pt x="176" y="49"/>
                      </a:cubicBezTo>
                      <a:cubicBezTo>
                        <a:pt x="175" y="47"/>
                        <a:pt x="173" y="46"/>
                        <a:pt x="172" y="44"/>
                      </a:cubicBezTo>
                      <a:cubicBezTo>
                        <a:pt x="171" y="43"/>
                        <a:pt x="170" y="41"/>
                        <a:pt x="170" y="40"/>
                      </a:cubicBezTo>
                      <a:cubicBezTo>
                        <a:pt x="167" y="36"/>
                        <a:pt x="166" y="35"/>
                        <a:pt x="166" y="30"/>
                      </a:cubicBezTo>
                      <a:cubicBezTo>
                        <a:pt x="166" y="26"/>
                        <a:pt x="167" y="24"/>
                        <a:pt x="168" y="20"/>
                      </a:cubicBezTo>
                      <a:cubicBezTo>
                        <a:pt x="169" y="17"/>
                        <a:pt x="166" y="13"/>
                        <a:pt x="164" y="10"/>
                      </a:cubicBezTo>
                      <a:cubicBezTo>
                        <a:pt x="162" y="7"/>
                        <a:pt x="159" y="7"/>
                        <a:pt x="155" y="6"/>
                      </a:cubicBezTo>
                      <a:cubicBezTo>
                        <a:pt x="152" y="6"/>
                        <a:pt x="147" y="7"/>
                        <a:pt x="145" y="5"/>
                      </a:cubicBezTo>
                      <a:cubicBezTo>
                        <a:pt x="144" y="4"/>
                        <a:pt x="144" y="4"/>
                        <a:pt x="144" y="3"/>
                      </a:cubicBezTo>
                      <a:cubicBezTo>
                        <a:pt x="143" y="3"/>
                        <a:pt x="142" y="4"/>
                        <a:pt x="141" y="4"/>
                      </a:cubicBezTo>
                      <a:cubicBezTo>
                        <a:pt x="138" y="5"/>
                        <a:pt x="135" y="7"/>
                        <a:pt x="133" y="6"/>
                      </a:cubicBezTo>
                      <a:cubicBezTo>
                        <a:pt x="130" y="5"/>
                        <a:pt x="129" y="3"/>
                        <a:pt x="126" y="3"/>
                      </a:cubicBezTo>
                      <a:cubicBezTo>
                        <a:pt x="125" y="4"/>
                        <a:pt x="124" y="5"/>
                        <a:pt x="122" y="5"/>
                      </a:cubicBezTo>
                      <a:cubicBezTo>
                        <a:pt x="120" y="5"/>
                        <a:pt x="118" y="5"/>
                        <a:pt x="117" y="4"/>
                      </a:cubicBezTo>
                      <a:cubicBezTo>
                        <a:pt x="115" y="3"/>
                        <a:pt x="115" y="1"/>
                        <a:pt x="112" y="1"/>
                      </a:cubicBezTo>
                      <a:cubicBezTo>
                        <a:pt x="107" y="0"/>
                        <a:pt x="108" y="5"/>
                        <a:pt x="105" y="8"/>
                      </a:cubicBezTo>
                      <a:cubicBezTo>
                        <a:pt x="104" y="10"/>
                        <a:pt x="102" y="10"/>
                        <a:pt x="100" y="12"/>
                      </a:cubicBezTo>
                      <a:cubicBezTo>
                        <a:pt x="99" y="13"/>
                        <a:pt x="99" y="15"/>
                        <a:pt x="98" y="17"/>
                      </a:cubicBezTo>
                      <a:cubicBezTo>
                        <a:pt x="96" y="20"/>
                        <a:pt x="94" y="23"/>
                        <a:pt x="90" y="25"/>
                      </a:cubicBezTo>
                      <a:cubicBezTo>
                        <a:pt x="89" y="26"/>
                        <a:pt x="80" y="29"/>
                        <a:pt x="80" y="31"/>
                      </a:cubicBezTo>
                      <a:cubicBezTo>
                        <a:pt x="78" y="35"/>
                        <a:pt x="88" y="35"/>
                        <a:pt x="88" y="38"/>
                      </a:cubicBezTo>
                      <a:cubicBezTo>
                        <a:pt x="90" y="43"/>
                        <a:pt x="82" y="42"/>
                        <a:pt x="79" y="42"/>
                      </a:cubicBezTo>
                      <a:cubicBezTo>
                        <a:pt x="78" y="43"/>
                        <a:pt x="76" y="44"/>
                        <a:pt x="74" y="44"/>
                      </a:cubicBezTo>
                      <a:cubicBezTo>
                        <a:pt x="72" y="45"/>
                        <a:pt x="72" y="47"/>
                        <a:pt x="70" y="48"/>
                      </a:cubicBezTo>
                      <a:cubicBezTo>
                        <a:pt x="68" y="49"/>
                        <a:pt x="61" y="49"/>
                        <a:pt x="59" y="49"/>
                      </a:cubicBezTo>
                      <a:cubicBezTo>
                        <a:pt x="58" y="49"/>
                        <a:pt x="55" y="47"/>
                        <a:pt x="55" y="47"/>
                      </a:cubicBezTo>
                      <a:cubicBezTo>
                        <a:pt x="52" y="47"/>
                        <a:pt x="52" y="50"/>
                        <a:pt x="51" y="51"/>
                      </a:cubicBezTo>
                      <a:cubicBezTo>
                        <a:pt x="48" y="54"/>
                        <a:pt x="47" y="49"/>
                        <a:pt x="43" y="49"/>
                      </a:cubicBezTo>
                      <a:cubicBezTo>
                        <a:pt x="39" y="49"/>
                        <a:pt x="36" y="52"/>
                        <a:pt x="33" y="50"/>
                      </a:cubicBezTo>
                      <a:cubicBezTo>
                        <a:pt x="33" y="50"/>
                        <a:pt x="33" y="49"/>
                        <a:pt x="31" y="48"/>
                      </a:cubicBezTo>
                      <a:cubicBezTo>
                        <a:pt x="31" y="48"/>
                        <a:pt x="29" y="48"/>
                        <a:pt x="29" y="49"/>
                      </a:cubicBezTo>
                      <a:cubicBezTo>
                        <a:pt x="26" y="50"/>
                        <a:pt x="27" y="51"/>
                        <a:pt x="27" y="53"/>
                      </a:cubicBezTo>
                      <a:cubicBezTo>
                        <a:pt x="26" y="58"/>
                        <a:pt x="22" y="59"/>
                        <a:pt x="18" y="61"/>
                      </a:cubicBezTo>
                      <a:cubicBezTo>
                        <a:pt x="16" y="62"/>
                        <a:pt x="10" y="67"/>
                        <a:pt x="17" y="67"/>
                      </a:cubicBezTo>
                      <a:cubicBezTo>
                        <a:pt x="17" y="69"/>
                        <a:pt x="15" y="70"/>
                        <a:pt x="14" y="72"/>
                      </a:cubicBezTo>
                      <a:cubicBezTo>
                        <a:pt x="13" y="74"/>
                        <a:pt x="13" y="76"/>
                        <a:pt x="13" y="78"/>
                      </a:cubicBezTo>
                      <a:cubicBezTo>
                        <a:pt x="13" y="83"/>
                        <a:pt x="13" y="85"/>
                        <a:pt x="9" y="89"/>
                      </a:cubicBezTo>
                      <a:cubicBezTo>
                        <a:pt x="5" y="92"/>
                        <a:pt x="0" y="91"/>
                        <a:pt x="3" y="97"/>
                      </a:cubicBezTo>
                      <a:cubicBezTo>
                        <a:pt x="4" y="98"/>
                        <a:pt x="5" y="101"/>
                        <a:pt x="5" y="104"/>
                      </a:cubicBezTo>
                      <a:cubicBezTo>
                        <a:pt x="6" y="104"/>
                        <a:pt x="6" y="106"/>
                        <a:pt x="6" y="108"/>
                      </a:cubicBezTo>
                      <a:cubicBezTo>
                        <a:pt x="6" y="111"/>
                        <a:pt x="5" y="113"/>
                        <a:pt x="5" y="116"/>
                      </a:cubicBezTo>
                      <a:cubicBezTo>
                        <a:pt x="5" y="120"/>
                        <a:pt x="7" y="120"/>
                        <a:pt x="9" y="123"/>
                      </a:cubicBezTo>
                      <a:cubicBezTo>
                        <a:pt x="13" y="126"/>
                        <a:pt x="11" y="127"/>
                        <a:pt x="12" y="131"/>
                      </a:cubicBezTo>
                      <a:cubicBezTo>
                        <a:pt x="12" y="133"/>
                        <a:pt x="16" y="137"/>
                        <a:pt x="17" y="139"/>
                      </a:cubicBezTo>
                      <a:cubicBezTo>
                        <a:pt x="19" y="141"/>
                        <a:pt x="22" y="141"/>
                        <a:pt x="24" y="144"/>
                      </a:cubicBezTo>
                      <a:cubicBezTo>
                        <a:pt x="24" y="141"/>
                        <a:pt x="26" y="140"/>
                        <a:pt x="27" y="138"/>
                      </a:cubicBezTo>
                      <a:cubicBezTo>
                        <a:pt x="28" y="136"/>
                        <a:pt x="26" y="133"/>
                        <a:pt x="28" y="131"/>
                      </a:cubicBezTo>
                      <a:cubicBezTo>
                        <a:pt x="29" y="129"/>
                        <a:pt x="33" y="130"/>
                        <a:pt x="34" y="129"/>
                      </a:cubicBezTo>
                      <a:cubicBezTo>
                        <a:pt x="37" y="127"/>
                        <a:pt x="36" y="123"/>
                        <a:pt x="39" y="121"/>
                      </a:cubicBezTo>
                      <a:cubicBezTo>
                        <a:pt x="41" y="120"/>
                        <a:pt x="43" y="119"/>
                        <a:pt x="45" y="120"/>
                      </a:cubicBezTo>
                      <a:cubicBezTo>
                        <a:pt x="49" y="121"/>
                        <a:pt x="49" y="122"/>
                        <a:pt x="52" y="121"/>
                      </a:cubicBezTo>
                      <a:cubicBezTo>
                        <a:pt x="54" y="120"/>
                        <a:pt x="57" y="119"/>
                        <a:pt x="60" y="120"/>
                      </a:cubicBezTo>
                      <a:cubicBezTo>
                        <a:pt x="63" y="121"/>
                        <a:pt x="62" y="122"/>
                        <a:pt x="62" y="125"/>
                      </a:cubicBezTo>
                      <a:cubicBezTo>
                        <a:pt x="62" y="127"/>
                        <a:pt x="63" y="129"/>
                        <a:pt x="63" y="130"/>
                      </a:cubicBezTo>
                      <a:cubicBezTo>
                        <a:pt x="64" y="132"/>
                        <a:pt x="65" y="133"/>
                        <a:pt x="66" y="134"/>
                      </a:cubicBezTo>
                      <a:cubicBezTo>
                        <a:pt x="66" y="135"/>
                        <a:pt x="66" y="136"/>
                        <a:pt x="67" y="137"/>
                      </a:cubicBezTo>
                      <a:cubicBezTo>
                        <a:pt x="67" y="138"/>
                        <a:pt x="69" y="138"/>
                        <a:pt x="70" y="138"/>
                      </a:cubicBezTo>
                      <a:cubicBezTo>
                        <a:pt x="71" y="139"/>
                        <a:pt x="72" y="140"/>
                        <a:pt x="73" y="140"/>
                      </a:cubicBezTo>
                      <a:cubicBezTo>
                        <a:pt x="75" y="141"/>
                        <a:pt x="79" y="140"/>
                        <a:pt x="81" y="140"/>
                      </a:cubicBezTo>
                      <a:cubicBezTo>
                        <a:pt x="83" y="140"/>
                        <a:pt x="85" y="140"/>
                        <a:pt x="86" y="139"/>
                      </a:cubicBezTo>
                      <a:cubicBezTo>
                        <a:pt x="88" y="139"/>
                        <a:pt x="89" y="137"/>
                        <a:pt x="91" y="138"/>
                      </a:cubicBezTo>
                      <a:cubicBezTo>
                        <a:pt x="91" y="138"/>
                        <a:pt x="91" y="141"/>
                        <a:pt x="93" y="140"/>
                      </a:cubicBezTo>
                      <a:cubicBezTo>
                        <a:pt x="93" y="140"/>
                        <a:pt x="94" y="138"/>
                        <a:pt x="94" y="137"/>
                      </a:cubicBezTo>
                      <a:cubicBezTo>
                        <a:pt x="95" y="134"/>
                        <a:pt x="96" y="132"/>
                        <a:pt x="100" y="132"/>
                      </a:cubicBezTo>
                      <a:cubicBezTo>
                        <a:pt x="103" y="132"/>
                        <a:pt x="106" y="131"/>
                        <a:pt x="108" y="129"/>
                      </a:cubicBezTo>
                      <a:cubicBezTo>
                        <a:pt x="110" y="128"/>
                        <a:pt x="114" y="124"/>
                        <a:pt x="116" y="125"/>
                      </a:cubicBezTo>
                      <a:cubicBezTo>
                        <a:pt x="116" y="126"/>
                        <a:pt x="116" y="126"/>
                        <a:pt x="116" y="127"/>
                      </a:cubicBezTo>
                      <a:cubicBezTo>
                        <a:pt x="119" y="127"/>
                        <a:pt x="122" y="126"/>
                        <a:pt x="125" y="126"/>
                      </a:cubicBezTo>
                      <a:cubicBezTo>
                        <a:pt x="128" y="126"/>
                        <a:pt x="131" y="126"/>
                        <a:pt x="133" y="128"/>
                      </a:cubicBezTo>
                      <a:cubicBezTo>
                        <a:pt x="135" y="130"/>
                        <a:pt x="136" y="133"/>
                        <a:pt x="137" y="135"/>
                      </a:cubicBezTo>
                      <a:cubicBezTo>
                        <a:pt x="139" y="137"/>
                        <a:pt x="142" y="138"/>
                        <a:pt x="145" y="137"/>
                      </a:cubicBezTo>
                      <a:cubicBezTo>
                        <a:pt x="149" y="136"/>
                        <a:pt x="152" y="133"/>
                        <a:pt x="151" y="129"/>
                      </a:cubicBezTo>
                      <a:cubicBezTo>
                        <a:pt x="151" y="127"/>
                        <a:pt x="151" y="124"/>
                        <a:pt x="150" y="123"/>
                      </a:cubicBezTo>
                      <a:cubicBezTo>
                        <a:pt x="150" y="120"/>
                        <a:pt x="149" y="118"/>
                        <a:pt x="150" y="116"/>
                      </a:cubicBezTo>
                      <a:cubicBezTo>
                        <a:pt x="151" y="113"/>
                        <a:pt x="155" y="111"/>
                        <a:pt x="158" y="111"/>
                      </a:cubicBezTo>
                      <a:cubicBezTo>
                        <a:pt x="161" y="111"/>
                        <a:pt x="161" y="113"/>
                        <a:pt x="162" y="116"/>
                      </a:cubicBezTo>
                      <a:cubicBezTo>
                        <a:pt x="163" y="119"/>
                        <a:pt x="166" y="120"/>
                        <a:pt x="169" y="120"/>
                      </a:cubicBezTo>
                      <a:cubicBezTo>
                        <a:pt x="171" y="120"/>
                        <a:pt x="172" y="120"/>
                        <a:pt x="174" y="119"/>
                      </a:cubicBezTo>
                      <a:cubicBezTo>
                        <a:pt x="175" y="118"/>
                        <a:pt x="174" y="116"/>
                        <a:pt x="175" y="115"/>
                      </a:cubicBezTo>
                      <a:cubicBezTo>
                        <a:pt x="175" y="113"/>
                        <a:pt x="176" y="111"/>
                        <a:pt x="177" y="110"/>
                      </a:cubicBezTo>
                      <a:cubicBezTo>
                        <a:pt x="178" y="108"/>
                        <a:pt x="179" y="108"/>
                        <a:pt x="180" y="108"/>
                      </a:cubicBezTo>
                      <a:cubicBezTo>
                        <a:pt x="182" y="108"/>
                        <a:pt x="183" y="108"/>
                        <a:pt x="184" y="107"/>
                      </a:cubicBezTo>
                      <a:cubicBezTo>
                        <a:pt x="184" y="106"/>
                        <a:pt x="183" y="105"/>
                        <a:pt x="185" y="104"/>
                      </a:cubicBezTo>
                      <a:cubicBezTo>
                        <a:pt x="185" y="104"/>
                        <a:pt x="186" y="104"/>
                        <a:pt x="187" y="104"/>
                      </a:cubicBezTo>
                      <a:cubicBezTo>
                        <a:pt x="187" y="104"/>
                        <a:pt x="187" y="104"/>
                        <a:pt x="187" y="104"/>
                      </a:cubicBezTo>
                      <a:cubicBezTo>
                        <a:pt x="188" y="102"/>
                        <a:pt x="189" y="100"/>
                        <a:pt x="188" y="97"/>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2" name="Freeform 43">
                  <a:extLst>
                    <a:ext uri="{FF2B5EF4-FFF2-40B4-BE49-F238E27FC236}">
                      <a16:creationId xmlns:a16="http://schemas.microsoft.com/office/drawing/2014/main" id="{63EBE8A0-7289-4558-B114-FDF5DEDB42A3}"/>
                    </a:ext>
                  </a:extLst>
                </p:cNvPr>
                <p:cNvSpPr>
                  <a:spLocks/>
                </p:cNvSpPr>
                <p:nvPr/>
              </p:nvSpPr>
              <p:spPr bwMode="auto">
                <a:xfrm>
                  <a:off x="3357563" y="8847138"/>
                  <a:ext cx="180975" cy="252413"/>
                </a:xfrm>
                <a:custGeom>
                  <a:avLst/>
                  <a:gdLst>
                    <a:gd name="T0" fmla="*/ 5 w 48"/>
                    <a:gd name="T1" fmla="*/ 61 h 67"/>
                    <a:gd name="T2" fmla="*/ 0 w 48"/>
                    <a:gd name="T3" fmla="*/ 53 h 67"/>
                    <a:gd name="T4" fmla="*/ 5 w 48"/>
                    <a:gd name="T5" fmla="*/ 47 h 67"/>
                    <a:gd name="T6" fmla="*/ 11 w 48"/>
                    <a:gd name="T7" fmla="*/ 37 h 67"/>
                    <a:gd name="T8" fmla="*/ 18 w 48"/>
                    <a:gd name="T9" fmla="*/ 25 h 67"/>
                    <a:gd name="T10" fmla="*/ 27 w 48"/>
                    <a:gd name="T11" fmla="*/ 17 h 67"/>
                    <a:gd name="T12" fmla="*/ 33 w 48"/>
                    <a:gd name="T13" fmla="*/ 11 h 67"/>
                    <a:gd name="T14" fmla="*/ 40 w 48"/>
                    <a:gd name="T15" fmla="*/ 4 h 67"/>
                    <a:gd name="T16" fmla="*/ 47 w 48"/>
                    <a:gd name="T17" fmla="*/ 3 h 67"/>
                    <a:gd name="T18" fmla="*/ 45 w 48"/>
                    <a:gd name="T19" fmla="*/ 9 h 67"/>
                    <a:gd name="T20" fmla="*/ 42 w 48"/>
                    <a:gd name="T21" fmla="*/ 15 h 67"/>
                    <a:gd name="T22" fmla="*/ 38 w 48"/>
                    <a:gd name="T23" fmla="*/ 21 h 67"/>
                    <a:gd name="T24" fmla="*/ 32 w 48"/>
                    <a:gd name="T25" fmla="*/ 29 h 67"/>
                    <a:gd name="T26" fmla="*/ 31 w 48"/>
                    <a:gd name="T27" fmla="*/ 40 h 67"/>
                    <a:gd name="T28" fmla="*/ 33 w 48"/>
                    <a:gd name="T29" fmla="*/ 47 h 67"/>
                    <a:gd name="T30" fmla="*/ 37 w 48"/>
                    <a:gd name="T31" fmla="*/ 56 h 67"/>
                    <a:gd name="T32" fmla="*/ 25 w 48"/>
                    <a:gd name="T33" fmla="*/ 61 h 67"/>
                    <a:gd name="T34" fmla="*/ 14 w 48"/>
                    <a:gd name="T35" fmla="*/ 67 h 67"/>
                    <a:gd name="T36" fmla="*/ 5 w 48"/>
                    <a:gd name="T37"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67">
                      <a:moveTo>
                        <a:pt x="5" y="61"/>
                      </a:moveTo>
                      <a:cubicBezTo>
                        <a:pt x="3" y="58"/>
                        <a:pt x="0" y="56"/>
                        <a:pt x="0" y="53"/>
                      </a:cubicBezTo>
                      <a:cubicBezTo>
                        <a:pt x="0" y="49"/>
                        <a:pt x="0" y="48"/>
                        <a:pt x="5" y="47"/>
                      </a:cubicBezTo>
                      <a:cubicBezTo>
                        <a:pt x="10" y="45"/>
                        <a:pt x="9" y="39"/>
                        <a:pt x="11" y="37"/>
                      </a:cubicBezTo>
                      <a:cubicBezTo>
                        <a:pt x="14" y="34"/>
                        <a:pt x="16" y="27"/>
                        <a:pt x="18" y="25"/>
                      </a:cubicBezTo>
                      <a:cubicBezTo>
                        <a:pt x="20" y="23"/>
                        <a:pt x="26" y="22"/>
                        <a:pt x="27" y="17"/>
                      </a:cubicBezTo>
                      <a:cubicBezTo>
                        <a:pt x="28" y="13"/>
                        <a:pt x="30" y="13"/>
                        <a:pt x="33" y="11"/>
                      </a:cubicBezTo>
                      <a:cubicBezTo>
                        <a:pt x="35" y="10"/>
                        <a:pt x="39" y="5"/>
                        <a:pt x="40" y="4"/>
                      </a:cubicBezTo>
                      <a:cubicBezTo>
                        <a:pt x="41" y="2"/>
                        <a:pt x="45" y="0"/>
                        <a:pt x="47" y="3"/>
                      </a:cubicBezTo>
                      <a:cubicBezTo>
                        <a:pt x="48" y="7"/>
                        <a:pt x="47" y="7"/>
                        <a:pt x="45" y="9"/>
                      </a:cubicBezTo>
                      <a:cubicBezTo>
                        <a:pt x="43" y="12"/>
                        <a:pt x="43" y="13"/>
                        <a:pt x="42" y="15"/>
                      </a:cubicBezTo>
                      <a:cubicBezTo>
                        <a:pt x="42" y="18"/>
                        <a:pt x="40" y="19"/>
                        <a:pt x="38" y="21"/>
                      </a:cubicBezTo>
                      <a:cubicBezTo>
                        <a:pt x="36" y="23"/>
                        <a:pt x="34" y="25"/>
                        <a:pt x="32" y="29"/>
                      </a:cubicBezTo>
                      <a:cubicBezTo>
                        <a:pt x="31" y="33"/>
                        <a:pt x="31" y="38"/>
                        <a:pt x="31" y="40"/>
                      </a:cubicBezTo>
                      <a:cubicBezTo>
                        <a:pt x="31" y="42"/>
                        <a:pt x="32" y="45"/>
                        <a:pt x="33" y="47"/>
                      </a:cubicBezTo>
                      <a:cubicBezTo>
                        <a:pt x="35" y="50"/>
                        <a:pt x="42" y="53"/>
                        <a:pt x="37" y="56"/>
                      </a:cubicBezTo>
                      <a:cubicBezTo>
                        <a:pt x="31" y="59"/>
                        <a:pt x="28" y="58"/>
                        <a:pt x="25" y="61"/>
                      </a:cubicBezTo>
                      <a:cubicBezTo>
                        <a:pt x="21" y="64"/>
                        <a:pt x="18" y="67"/>
                        <a:pt x="14" y="67"/>
                      </a:cubicBezTo>
                      <a:cubicBezTo>
                        <a:pt x="9" y="67"/>
                        <a:pt x="7" y="63"/>
                        <a:pt x="5" y="61"/>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3" name="Freeform 44">
                  <a:extLst>
                    <a:ext uri="{FF2B5EF4-FFF2-40B4-BE49-F238E27FC236}">
                      <a16:creationId xmlns:a16="http://schemas.microsoft.com/office/drawing/2014/main" id="{E8BC7A8B-8E2B-4FEF-A77D-47C4A34AFAE7}"/>
                    </a:ext>
                  </a:extLst>
                </p:cNvPr>
                <p:cNvSpPr>
                  <a:spLocks/>
                </p:cNvSpPr>
                <p:nvPr/>
              </p:nvSpPr>
              <p:spPr bwMode="auto">
                <a:xfrm>
                  <a:off x="2822575" y="8986838"/>
                  <a:ext cx="422275" cy="220663"/>
                </a:xfrm>
                <a:custGeom>
                  <a:avLst/>
                  <a:gdLst>
                    <a:gd name="T0" fmla="*/ 20 w 113"/>
                    <a:gd name="T1" fmla="*/ 54 h 59"/>
                    <a:gd name="T2" fmla="*/ 31 w 113"/>
                    <a:gd name="T3" fmla="*/ 48 h 59"/>
                    <a:gd name="T4" fmla="*/ 39 w 113"/>
                    <a:gd name="T5" fmla="*/ 43 h 59"/>
                    <a:gd name="T6" fmla="*/ 49 w 113"/>
                    <a:gd name="T7" fmla="*/ 45 h 59"/>
                    <a:gd name="T8" fmla="*/ 52 w 113"/>
                    <a:gd name="T9" fmla="*/ 48 h 59"/>
                    <a:gd name="T10" fmla="*/ 57 w 113"/>
                    <a:gd name="T11" fmla="*/ 48 h 59"/>
                    <a:gd name="T12" fmla="*/ 61 w 113"/>
                    <a:gd name="T13" fmla="*/ 44 h 59"/>
                    <a:gd name="T14" fmla="*/ 67 w 113"/>
                    <a:gd name="T15" fmla="*/ 42 h 59"/>
                    <a:gd name="T16" fmla="*/ 74 w 113"/>
                    <a:gd name="T17" fmla="*/ 36 h 59"/>
                    <a:gd name="T18" fmla="*/ 82 w 113"/>
                    <a:gd name="T19" fmla="*/ 32 h 59"/>
                    <a:gd name="T20" fmla="*/ 103 w 113"/>
                    <a:gd name="T21" fmla="*/ 32 h 59"/>
                    <a:gd name="T22" fmla="*/ 112 w 113"/>
                    <a:gd name="T23" fmla="*/ 32 h 59"/>
                    <a:gd name="T24" fmla="*/ 113 w 113"/>
                    <a:gd name="T25" fmla="*/ 27 h 59"/>
                    <a:gd name="T26" fmla="*/ 111 w 113"/>
                    <a:gd name="T27" fmla="*/ 25 h 59"/>
                    <a:gd name="T28" fmla="*/ 102 w 113"/>
                    <a:gd name="T29" fmla="*/ 20 h 59"/>
                    <a:gd name="T30" fmla="*/ 89 w 113"/>
                    <a:gd name="T31" fmla="*/ 15 h 59"/>
                    <a:gd name="T32" fmla="*/ 90 w 113"/>
                    <a:gd name="T33" fmla="*/ 6 h 59"/>
                    <a:gd name="T34" fmla="*/ 81 w 113"/>
                    <a:gd name="T35" fmla="*/ 7 h 59"/>
                    <a:gd name="T36" fmla="*/ 76 w 113"/>
                    <a:gd name="T37" fmla="*/ 7 h 59"/>
                    <a:gd name="T38" fmla="*/ 68 w 113"/>
                    <a:gd name="T39" fmla="*/ 4 h 59"/>
                    <a:gd name="T40" fmla="*/ 52 w 113"/>
                    <a:gd name="T41" fmla="*/ 2 h 59"/>
                    <a:gd name="T42" fmla="*/ 44 w 113"/>
                    <a:gd name="T43" fmla="*/ 3 h 59"/>
                    <a:gd name="T44" fmla="*/ 34 w 113"/>
                    <a:gd name="T45" fmla="*/ 10 h 59"/>
                    <a:gd name="T46" fmla="*/ 18 w 113"/>
                    <a:gd name="T47" fmla="*/ 22 h 59"/>
                    <a:gd name="T48" fmla="*/ 5 w 113"/>
                    <a:gd name="T49" fmla="*/ 23 h 59"/>
                    <a:gd name="T50" fmla="*/ 8 w 113"/>
                    <a:gd name="T51" fmla="*/ 31 h 59"/>
                    <a:gd name="T52" fmla="*/ 8 w 113"/>
                    <a:gd name="T53" fmla="*/ 52 h 59"/>
                    <a:gd name="T54" fmla="*/ 5 w 113"/>
                    <a:gd name="T55" fmla="*/ 54 h 59"/>
                    <a:gd name="T56" fmla="*/ 10 w 113"/>
                    <a:gd name="T57" fmla="*/ 56 h 59"/>
                    <a:gd name="T58" fmla="*/ 15 w 113"/>
                    <a:gd name="T59" fmla="*/ 59 h 59"/>
                    <a:gd name="T60" fmla="*/ 16 w 113"/>
                    <a:gd name="T61" fmla="*/ 58 h 59"/>
                    <a:gd name="T62" fmla="*/ 20 w 113"/>
                    <a:gd name="T63"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59">
                      <a:moveTo>
                        <a:pt x="20" y="54"/>
                      </a:moveTo>
                      <a:cubicBezTo>
                        <a:pt x="22" y="51"/>
                        <a:pt x="27" y="48"/>
                        <a:pt x="31" y="48"/>
                      </a:cubicBezTo>
                      <a:cubicBezTo>
                        <a:pt x="32" y="45"/>
                        <a:pt x="36" y="44"/>
                        <a:pt x="39" y="43"/>
                      </a:cubicBezTo>
                      <a:cubicBezTo>
                        <a:pt x="43" y="42"/>
                        <a:pt x="46" y="43"/>
                        <a:pt x="49" y="45"/>
                      </a:cubicBezTo>
                      <a:cubicBezTo>
                        <a:pt x="50" y="46"/>
                        <a:pt x="50" y="47"/>
                        <a:pt x="52" y="48"/>
                      </a:cubicBezTo>
                      <a:cubicBezTo>
                        <a:pt x="53" y="48"/>
                        <a:pt x="56" y="48"/>
                        <a:pt x="57" y="48"/>
                      </a:cubicBezTo>
                      <a:cubicBezTo>
                        <a:pt x="59" y="47"/>
                        <a:pt x="60" y="45"/>
                        <a:pt x="61" y="44"/>
                      </a:cubicBezTo>
                      <a:cubicBezTo>
                        <a:pt x="63" y="42"/>
                        <a:pt x="65" y="43"/>
                        <a:pt x="67" y="42"/>
                      </a:cubicBezTo>
                      <a:cubicBezTo>
                        <a:pt x="71" y="42"/>
                        <a:pt x="73" y="40"/>
                        <a:pt x="74" y="36"/>
                      </a:cubicBezTo>
                      <a:cubicBezTo>
                        <a:pt x="76" y="33"/>
                        <a:pt x="79" y="33"/>
                        <a:pt x="82" y="32"/>
                      </a:cubicBezTo>
                      <a:cubicBezTo>
                        <a:pt x="88" y="31"/>
                        <a:pt x="97" y="31"/>
                        <a:pt x="103" y="32"/>
                      </a:cubicBezTo>
                      <a:cubicBezTo>
                        <a:pt x="107" y="33"/>
                        <a:pt x="110" y="37"/>
                        <a:pt x="112" y="32"/>
                      </a:cubicBezTo>
                      <a:cubicBezTo>
                        <a:pt x="113" y="31"/>
                        <a:pt x="113" y="29"/>
                        <a:pt x="113" y="27"/>
                      </a:cubicBezTo>
                      <a:cubicBezTo>
                        <a:pt x="113" y="27"/>
                        <a:pt x="112" y="26"/>
                        <a:pt x="111" y="25"/>
                      </a:cubicBezTo>
                      <a:cubicBezTo>
                        <a:pt x="107" y="21"/>
                        <a:pt x="105" y="21"/>
                        <a:pt x="102" y="20"/>
                      </a:cubicBezTo>
                      <a:cubicBezTo>
                        <a:pt x="99" y="19"/>
                        <a:pt x="93" y="17"/>
                        <a:pt x="89" y="15"/>
                      </a:cubicBezTo>
                      <a:cubicBezTo>
                        <a:pt x="86" y="14"/>
                        <a:pt x="91" y="9"/>
                        <a:pt x="90" y="6"/>
                      </a:cubicBezTo>
                      <a:cubicBezTo>
                        <a:pt x="89" y="3"/>
                        <a:pt x="83" y="5"/>
                        <a:pt x="81" y="7"/>
                      </a:cubicBezTo>
                      <a:cubicBezTo>
                        <a:pt x="79" y="10"/>
                        <a:pt x="78" y="14"/>
                        <a:pt x="76" y="7"/>
                      </a:cubicBezTo>
                      <a:cubicBezTo>
                        <a:pt x="75" y="1"/>
                        <a:pt x="72" y="2"/>
                        <a:pt x="68" y="4"/>
                      </a:cubicBezTo>
                      <a:cubicBezTo>
                        <a:pt x="64" y="6"/>
                        <a:pt x="55" y="4"/>
                        <a:pt x="52" y="2"/>
                      </a:cubicBezTo>
                      <a:cubicBezTo>
                        <a:pt x="49" y="0"/>
                        <a:pt x="45" y="0"/>
                        <a:pt x="44" y="3"/>
                      </a:cubicBezTo>
                      <a:cubicBezTo>
                        <a:pt x="42" y="5"/>
                        <a:pt x="38" y="8"/>
                        <a:pt x="34" y="10"/>
                      </a:cubicBezTo>
                      <a:cubicBezTo>
                        <a:pt x="30" y="12"/>
                        <a:pt x="21" y="20"/>
                        <a:pt x="18" y="22"/>
                      </a:cubicBezTo>
                      <a:cubicBezTo>
                        <a:pt x="14" y="24"/>
                        <a:pt x="10" y="24"/>
                        <a:pt x="5" y="23"/>
                      </a:cubicBezTo>
                      <a:cubicBezTo>
                        <a:pt x="0" y="22"/>
                        <a:pt x="7" y="27"/>
                        <a:pt x="8" y="31"/>
                      </a:cubicBezTo>
                      <a:cubicBezTo>
                        <a:pt x="9" y="35"/>
                        <a:pt x="8" y="50"/>
                        <a:pt x="8" y="52"/>
                      </a:cubicBezTo>
                      <a:cubicBezTo>
                        <a:pt x="7" y="53"/>
                        <a:pt x="6" y="54"/>
                        <a:pt x="5" y="54"/>
                      </a:cubicBezTo>
                      <a:cubicBezTo>
                        <a:pt x="7" y="55"/>
                        <a:pt x="9" y="55"/>
                        <a:pt x="10" y="56"/>
                      </a:cubicBezTo>
                      <a:cubicBezTo>
                        <a:pt x="12" y="57"/>
                        <a:pt x="14" y="57"/>
                        <a:pt x="15" y="59"/>
                      </a:cubicBezTo>
                      <a:cubicBezTo>
                        <a:pt x="15" y="58"/>
                        <a:pt x="16" y="58"/>
                        <a:pt x="16" y="58"/>
                      </a:cubicBezTo>
                      <a:cubicBezTo>
                        <a:pt x="19" y="57"/>
                        <a:pt x="19" y="56"/>
                        <a:pt x="20" y="54"/>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4" name="Freeform 45">
                  <a:extLst>
                    <a:ext uri="{FF2B5EF4-FFF2-40B4-BE49-F238E27FC236}">
                      <a16:creationId xmlns:a16="http://schemas.microsoft.com/office/drawing/2014/main" id="{DF1A60DC-49D5-42EC-A577-E218CD34F523}"/>
                    </a:ext>
                  </a:extLst>
                </p:cNvPr>
                <p:cNvSpPr>
                  <a:spLocks/>
                </p:cNvSpPr>
                <p:nvPr/>
              </p:nvSpPr>
              <p:spPr bwMode="auto">
                <a:xfrm>
                  <a:off x="2859088" y="9080501"/>
                  <a:ext cx="533400" cy="407988"/>
                </a:xfrm>
                <a:custGeom>
                  <a:avLst/>
                  <a:gdLst>
                    <a:gd name="T0" fmla="*/ 138 w 142"/>
                    <a:gd name="T1" fmla="*/ 60 h 109"/>
                    <a:gd name="T2" fmla="*/ 135 w 142"/>
                    <a:gd name="T3" fmla="*/ 52 h 109"/>
                    <a:gd name="T4" fmla="*/ 139 w 142"/>
                    <a:gd name="T5" fmla="*/ 47 h 109"/>
                    <a:gd name="T6" fmla="*/ 133 w 142"/>
                    <a:gd name="T7" fmla="*/ 38 h 109"/>
                    <a:gd name="T8" fmla="*/ 125 w 142"/>
                    <a:gd name="T9" fmla="*/ 37 h 109"/>
                    <a:gd name="T10" fmla="*/ 126 w 142"/>
                    <a:gd name="T11" fmla="*/ 13 h 109"/>
                    <a:gd name="T12" fmla="*/ 125 w 142"/>
                    <a:gd name="T13" fmla="*/ 3 h 109"/>
                    <a:gd name="T14" fmla="*/ 113 w 142"/>
                    <a:gd name="T15" fmla="*/ 1 h 109"/>
                    <a:gd name="T16" fmla="*/ 103 w 142"/>
                    <a:gd name="T17" fmla="*/ 2 h 109"/>
                    <a:gd name="T18" fmla="*/ 102 w 142"/>
                    <a:gd name="T19" fmla="*/ 7 h 109"/>
                    <a:gd name="T20" fmla="*/ 93 w 142"/>
                    <a:gd name="T21" fmla="*/ 7 h 109"/>
                    <a:gd name="T22" fmla="*/ 72 w 142"/>
                    <a:gd name="T23" fmla="*/ 7 h 109"/>
                    <a:gd name="T24" fmla="*/ 64 w 142"/>
                    <a:gd name="T25" fmla="*/ 11 h 109"/>
                    <a:gd name="T26" fmla="*/ 57 w 142"/>
                    <a:gd name="T27" fmla="*/ 17 h 109"/>
                    <a:gd name="T28" fmla="*/ 51 w 142"/>
                    <a:gd name="T29" fmla="*/ 19 h 109"/>
                    <a:gd name="T30" fmla="*/ 47 w 142"/>
                    <a:gd name="T31" fmla="*/ 23 h 109"/>
                    <a:gd name="T32" fmla="*/ 42 w 142"/>
                    <a:gd name="T33" fmla="*/ 23 h 109"/>
                    <a:gd name="T34" fmla="*/ 39 w 142"/>
                    <a:gd name="T35" fmla="*/ 20 h 109"/>
                    <a:gd name="T36" fmla="*/ 29 w 142"/>
                    <a:gd name="T37" fmla="*/ 18 h 109"/>
                    <a:gd name="T38" fmla="*/ 21 w 142"/>
                    <a:gd name="T39" fmla="*/ 23 h 109"/>
                    <a:gd name="T40" fmla="*/ 10 w 142"/>
                    <a:gd name="T41" fmla="*/ 29 h 109"/>
                    <a:gd name="T42" fmla="*/ 6 w 142"/>
                    <a:gd name="T43" fmla="*/ 33 h 109"/>
                    <a:gd name="T44" fmla="*/ 5 w 142"/>
                    <a:gd name="T45" fmla="*/ 34 h 109"/>
                    <a:gd name="T46" fmla="*/ 5 w 142"/>
                    <a:gd name="T47" fmla="*/ 34 h 109"/>
                    <a:gd name="T48" fmla="*/ 4 w 142"/>
                    <a:gd name="T49" fmla="*/ 39 h 109"/>
                    <a:gd name="T50" fmla="*/ 4 w 142"/>
                    <a:gd name="T51" fmla="*/ 49 h 109"/>
                    <a:gd name="T52" fmla="*/ 4 w 142"/>
                    <a:gd name="T53" fmla="*/ 58 h 109"/>
                    <a:gd name="T54" fmla="*/ 14 w 142"/>
                    <a:gd name="T55" fmla="*/ 60 h 109"/>
                    <a:gd name="T56" fmla="*/ 20 w 142"/>
                    <a:gd name="T57" fmla="*/ 62 h 109"/>
                    <a:gd name="T58" fmla="*/ 26 w 142"/>
                    <a:gd name="T59" fmla="*/ 62 h 109"/>
                    <a:gd name="T60" fmla="*/ 29 w 142"/>
                    <a:gd name="T61" fmla="*/ 66 h 109"/>
                    <a:gd name="T62" fmla="*/ 34 w 142"/>
                    <a:gd name="T63" fmla="*/ 67 h 109"/>
                    <a:gd name="T64" fmla="*/ 41 w 142"/>
                    <a:gd name="T65" fmla="*/ 62 h 109"/>
                    <a:gd name="T66" fmla="*/ 51 w 142"/>
                    <a:gd name="T67" fmla="*/ 66 h 109"/>
                    <a:gd name="T68" fmla="*/ 51 w 142"/>
                    <a:gd name="T69" fmla="*/ 70 h 109"/>
                    <a:gd name="T70" fmla="*/ 54 w 142"/>
                    <a:gd name="T71" fmla="*/ 75 h 109"/>
                    <a:gd name="T72" fmla="*/ 56 w 142"/>
                    <a:gd name="T73" fmla="*/ 84 h 109"/>
                    <a:gd name="T74" fmla="*/ 66 w 142"/>
                    <a:gd name="T75" fmla="*/ 85 h 109"/>
                    <a:gd name="T76" fmla="*/ 69 w 142"/>
                    <a:gd name="T77" fmla="*/ 89 h 109"/>
                    <a:gd name="T78" fmla="*/ 67 w 142"/>
                    <a:gd name="T79" fmla="*/ 93 h 109"/>
                    <a:gd name="T80" fmla="*/ 69 w 142"/>
                    <a:gd name="T81" fmla="*/ 102 h 109"/>
                    <a:gd name="T82" fmla="*/ 73 w 142"/>
                    <a:gd name="T83" fmla="*/ 106 h 109"/>
                    <a:gd name="T84" fmla="*/ 79 w 142"/>
                    <a:gd name="T85" fmla="*/ 106 h 109"/>
                    <a:gd name="T86" fmla="*/ 84 w 142"/>
                    <a:gd name="T87" fmla="*/ 109 h 109"/>
                    <a:gd name="T88" fmla="*/ 89 w 142"/>
                    <a:gd name="T89" fmla="*/ 104 h 109"/>
                    <a:gd name="T90" fmla="*/ 100 w 142"/>
                    <a:gd name="T91" fmla="*/ 90 h 109"/>
                    <a:gd name="T92" fmla="*/ 117 w 142"/>
                    <a:gd name="T93" fmla="*/ 79 h 109"/>
                    <a:gd name="T94" fmla="*/ 135 w 142"/>
                    <a:gd name="T95" fmla="*/ 66 h 109"/>
                    <a:gd name="T96" fmla="*/ 138 w 142"/>
                    <a:gd name="T97"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109">
                      <a:moveTo>
                        <a:pt x="138" y="60"/>
                      </a:moveTo>
                      <a:cubicBezTo>
                        <a:pt x="134" y="59"/>
                        <a:pt x="133" y="55"/>
                        <a:pt x="135" y="52"/>
                      </a:cubicBezTo>
                      <a:cubicBezTo>
                        <a:pt x="138" y="49"/>
                        <a:pt x="142" y="49"/>
                        <a:pt x="139" y="47"/>
                      </a:cubicBezTo>
                      <a:cubicBezTo>
                        <a:pt x="136" y="45"/>
                        <a:pt x="135" y="41"/>
                        <a:pt x="133" y="38"/>
                      </a:cubicBezTo>
                      <a:cubicBezTo>
                        <a:pt x="131" y="35"/>
                        <a:pt x="128" y="38"/>
                        <a:pt x="125" y="37"/>
                      </a:cubicBezTo>
                      <a:cubicBezTo>
                        <a:pt x="121" y="37"/>
                        <a:pt x="124" y="19"/>
                        <a:pt x="126" y="13"/>
                      </a:cubicBezTo>
                      <a:cubicBezTo>
                        <a:pt x="128" y="7"/>
                        <a:pt x="129" y="6"/>
                        <a:pt x="125" y="3"/>
                      </a:cubicBezTo>
                      <a:cubicBezTo>
                        <a:pt x="122" y="1"/>
                        <a:pt x="118" y="0"/>
                        <a:pt x="113" y="1"/>
                      </a:cubicBezTo>
                      <a:cubicBezTo>
                        <a:pt x="109" y="1"/>
                        <a:pt x="106" y="3"/>
                        <a:pt x="103" y="2"/>
                      </a:cubicBezTo>
                      <a:cubicBezTo>
                        <a:pt x="103" y="4"/>
                        <a:pt x="103" y="6"/>
                        <a:pt x="102" y="7"/>
                      </a:cubicBezTo>
                      <a:cubicBezTo>
                        <a:pt x="100" y="12"/>
                        <a:pt x="97" y="8"/>
                        <a:pt x="93" y="7"/>
                      </a:cubicBezTo>
                      <a:cubicBezTo>
                        <a:pt x="87" y="6"/>
                        <a:pt x="78" y="6"/>
                        <a:pt x="72" y="7"/>
                      </a:cubicBezTo>
                      <a:cubicBezTo>
                        <a:pt x="69" y="8"/>
                        <a:pt x="66" y="8"/>
                        <a:pt x="64" y="11"/>
                      </a:cubicBezTo>
                      <a:cubicBezTo>
                        <a:pt x="63" y="15"/>
                        <a:pt x="61" y="17"/>
                        <a:pt x="57" y="17"/>
                      </a:cubicBezTo>
                      <a:cubicBezTo>
                        <a:pt x="55" y="18"/>
                        <a:pt x="53" y="17"/>
                        <a:pt x="51" y="19"/>
                      </a:cubicBezTo>
                      <a:cubicBezTo>
                        <a:pt x="50" y="20"/>
                        <a:pt x="49" y="22"/>
                        <a:pt x="47" y="23"/>
                      </a:cubicBezTo>
                      <a:cubicBezTo>
                        <a:pt x="46" y="23"/>
                        <a:pt x="43" y="23"/>
                        <a:pt x="42" y="23"/>
                      </a:cubicBezTo>
                      <a:cubicBezTo>
                        <a:pt x="40" y="22"/>
                        <a:pt x="40" y="21"/>
                        <a:pt x="39" y="20"/>
                      </a:cubicBezTo>
                      <a:cubicBezTo>
                        <a:pt x="36" y="18"/>
                        <a:pt x="33" y="17"/>
                        <a:pt x="29" y="18"/>
                      </a:cubicBezTo>
                      <a:cubicBezTo>
                        <a:pt x="26" y="19"/>
                        <a:pt x="22" y="20"/>
                        <a:pt x="21" y="23"/>
                      </a:cubicBezTo>
                      <a:cubicBezTo>
                        <a:pt x="17" y="23"/>
                        <a:pt x="12" y="26"/>
                        <a:pt x="10" y="29"/>
                      </a:cubicBezTo>
                      <a:cubicBezTo>
                        <a:pt x="9" y="31"/>
                        <a:pt x="9" y="32"/>
                        <a:pt x="6" y="33"/>
                      </a:cubicBezTo>
                      <a:cubicBezTo>
                        <a:pt x="6" y="33"/>
                        <a:pt x="5" y="33"/>
                        <a:pt x="5" y="34"/>
                      </a:cubicBezTo>
                      <a:cubicBezTo>
                        <a:pt x="5" y="34"/>
                        <a:pt x="5" y="34"/>
                        <a:pt x="5" y="34"/>
                      </a:cubicBezTo>
                      <a:cubicBezTo>
                        <a:pt x="7" y="36"/>
                        <a:pt x="5" y="37"/>
                        <a:pt x="4" y="39"/>
                      </a:cubicBezTo>
                      <a:cubicBezTo>
                        <a:pt x="3" y="43"/>
                        <a:pt x="4" y="45"/>
                        <a:pt x="4" y="49"/>
                      </a:cubicBezTo>
                      <a:cubicBezTo>
                        <a:pt x="4" y="53"/>
                        <a:pt x="0" y="55"/>
                        <a:pt x="4" y="58"/>
                      </a:cubicBezTo>
                      <a:cubicBezTo>
                        <a:pt x="7" y="61"/>
                        <a:pt x="10" y="60"/>
                        <a:pt x="14" y="60"/>
                      </a:cubicBezTo>
                      <a:cubicBezTo>
                        <a:pt x="16" y="61"/>
                        <a:pt x="18" y="62"/>
                        <a:pt x="20" y="62"/>
                      </a:cubicBezTo>
                      <a:cubicBezTo>
                        <a:pt x="23" y="62"/>
                        <a:pt x="23" y="61"/>
                        <a:pt x="26" y="62"/>
                      </a:cubicBezTo>
                      <a:cubicBezTo>
                        <a:pt x="27" y="63"/>
                        <a:pt x="28" y="65"/>
                        <a:pt x="29" y="66"/>
                      </a:cubicBezTo>
                      <a:cubicBezTo>
                        <a:pt x="30" y="67"/>
                        <a:pt x="33" y="67"/>
                        <a:pt x="34" y="67"/>
                      </a:cubicBezTo>
                      <a:cubicBezTo>
                        <a:pt x="41" y="68"/>
                        <a:pt x="37" y="64"/>
                        <a:pt x="41" y="62"/>
                      </a:cubicBezTo>
                      <a:cubicBezTo>
                        <a:pt x="44" y="61"/>
                        <a:pt x="50" y="64"/>
                        <a:pt x="51" y="66"/>
                      </a:cubicBezTo>
                      <a:cubicBezTo>
                        <a:pt x="52" y="67"/>
                        <a:pt x="51" y="69"/>
                        <a:pt x="51" y="70"/>
                      </a:cubicBezTo>
                      <a:cubicBezTo>
                        <a:pt x="52" y="72"/>
                        <a:pt x="53" y="73"/>
                        <a:pt x="54" y="75"/>
                      </a:cubicBezTo>
                      <a:cubicBezTo>
                        <a:pt x="54" y="79"/>
                        <a:pt x="52" y="82"/>
                        <a:pt x="56" y="84"/>
                      </a:cubicBezTo>
                      <a:cubicBezTo>
                        <a:pt x="59" y="85"/>
                        <a:pt x="63" y="84"/>
                        <a:pt x="66" y="85"/>
                      </a:cubicBezTo>
                      <a:cubicBezTo>
                        <a:pt x="68" y="86"/>
                        <a:pt x="69" y="87"/>
                        <a:pt x="69" y="89"/>
                      </a:cubicBezTo>
                      <a:cubicBezTo>
                        <a:pt x="70" y="92"/>
                        <a:pt x="69" y="91"/>
                        <a:pt x="67" y="93"/>
                      </a:cubicBezTo>
                      <a:cubicBezTo>
                        <a:pt x="64" y="97"/>
                        <a:pt x="67" y="98"/>
                        <a:pt x="69" y="102"/>
                      </a:cubicBezTo>
                      <a:cubicBezTo>
                        <a:pt x="71" y="104"/>
                        <a:pt x="71" y="105"/>
                        <a:pt x="73" y="106"/>
                      </a:cubicBezTo>
                      <a:cubicBezTo>
                        <a:pt x="75" y="106"/>
                        <a:pt x="77" y="106"/>
                        <a:pt x="79" y="106"/>
                      </a:cubicBezTo>
                      <a:cubicBezTo>
                        <a:pt x="81" y="106"/>
                        <a:pt x="83" y="108"/>
                        <a:pt x="84" y="109"/>
                      </a:cubicBezTo>
                      <a:cubicBezTo>
                        <a:pt x="86" y="107"/>
                        <a:pt x="88" y="105"/>
                        <a:pt x="89" y="104"/>
                      </a:cubicBezTo>
                      <a:cubicBezTo>
                        <a:pt x="92" y="100"/>
                        <a:pt x="95" y="95"/>
                        <a:pt x="100" y="90"/>
                      </a:cubicBezTo>
                      <a:cubicBezTo>
                        <a:pt x="105" y="86"/>
                        <a:pt x="112" y="83"/>
                        <a:pt x="117" y="79"/>
                      </a:cubicBezTo>
                      <a:cubicBezTo>
                        <a:pt x="121" y="75"/>
                        <a:pt x="129" y="69"/>
                        <a:pt x="135" y="66"/>
                      </a:cubicBezTo>
                      <a:cubicBezTo>
                        <a:pt x="142" y="63"/>
                        <a:pt x="142" y="60"/>
                        <a:pt x="138" y="60"/>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5" name="Freeform 46">
                  <a:extLst>
                    <a:ext uri="{FF2B5EF4-FFF2-40B4-BE49-F238E27FC236}">
                      <a16:creationId xmlns:a16="http://schemas.microsoft.com/office/drawing/2014/main" id="{0D64A161-FFC2-4A21-9317-E90E293A7B7A}"/>
                    </a:ext>
                  </a:extLst>
                </p:cNvPr>
                <p:cNvSpPr>
                  <a:spLocks/>
                </p:cNvSpPr>
                <p:nvPr/>
              </p:nvSpPr>
              <p:spPr bwMode="auto">
                <a:xfrm>
                  <a:off x="2093913" y="9136063"/>
                  <a:ext cx="792163" cy="720725"/>
                </a:xfrm>
                <a:custGeom>
                  <a:avLst/>
                  <a:gdLst>
                    <a:gd name="T0" fmla="*/ 74 w 211"/>
                    <a:gd name="T1" fmla="*/ 169 h 192"/>
                    <a:gd name="T2" fmla="*/ 70 w 211"/>
                    <a:gd name="T3" fmla="*/ 157 h 192"/>
                    <a:gd name="T4" fmla="*/ 76 w 211"/>
                    <a:gd name="T5" fmla="*/ 154 h 192"/>
                    <a:gd name="T6" fmla="*/ 87 w 211"/>
                    <a:gd name="T7" fmla="*/ 146 h 192"/>
                    <a:gd name="T8" fmla="*/ 94 w 211"/>
                    <a:gd name="T9" fmla="*/ 134 h 192"/>
                    <a:gd name="T10" fmla="*/ 99 w 211"/>
                    <a:gd name="T11" fmla="*/ 120 h 192"/>
                    <a:gd name="T12" fmla="*/ 95 w 211"/>
                    <a:gd name="T13" fmla="*/ 103 h 192"/>
                    <a:gd name="T14" fmla="*/ 120 w 211"/>
                    <a:gd name="T15" fmla="*/ 102 h 192"/>
                    <a:gd name="T16" fmla="*/ 127 w 211"/>
                    <a:gd name="T17" fmla="*/ 92 h 192"/>
                    <a:gd name="T18" fmla="*/ 127 w 211"/>
                    <a:gd name="T19" fmla="*/ 84 h 192"/>
                    <a:gd name="T20" fmla="*/ 131 w 211"/>
                    <a:gd name="T21" fmla="*/ 75 h 192"/>
                    <a:gd name="T22" fmla="*/ 137 w 211"/>
                    <a:gd name="T23" fmla="*/ 66 h 192"/>
                    <a:gd name="T24" fmla="*/ 152 w 211"/>
                    <a:gd name="T25" fmla="*/ 52 h 192"/>
                    <a:gd name="T26" fmla="*/ 160 w 211"/>
                    <a:gd name="T27" fmla="*/ 49 h 192"/>
                    <a:gd name="T28" fmla="*/ 172 w 211"/>
                    <a:gd name="T29" fmla="*/ 47 h 192"/>
                    <a:gd name="T30" fmla="*/ 180 w 211"/>
                    <a:gd name="T31" fmla="*/ 45 h 192"/>
                    <a:gd name="T32" fmla="*/ 194 w 211"/>
                    <a:gd name="T33" fmla="*/ 40 h 192"/>
                    <a:gd name="T34" fmla="*/ 207 w 211"/>
                    <a:gd name="T35" fmla="*/ 38 h 192"/>
                    <a:gd name="T36" fmla="*/ 208 w 211"/>
                    <a:gd name="T37" fmla="*/ 24 h 192"/>
                    <a:gd name="T38" fmla="*/ 204 w 211"/>
                    <a:gd name="T39" fmla="*/ 16 h 192"/>
                    <a:gd name="T40" fmla="*/ 191 w 211"/>
                    <a:gd name="T41" fmla="*/ 21 h 192"/>
                    <a:gd name="T42" fmla="*/ 147 w 211"/>
                    <a:gd name="T43" fmla="*/ 28 h 192"/>
                    <a:gd name="T44" fmla="*/ 119 w 211"/>
                    <a:gd name="T45" fmla="*/ 9 h 192"/>
                    <a:gd name="T46" fmla="*/ 107 w 211"/>
                    <a:gd name="T47" fmla="*/ 9 h 192"/>
                    <a:gd name="T48" fmla="*/ 82 w 211"/>
                    <a:gd name="T49" fmla="*/ 37 h 192"/>
                    <a:gd name="T50" fmla="*/ 65 w 211"/>
                    <a:gd name="T51" fmla="*/ 75 h 192"/>
                    <a:gd name="T52" fmla="*/ 30 w 211"/>
                    <a:gd name="T53" fmla="*/ 100 h 192"/>
                    <a:gd name="T54" fmla="*/ 19 w 211"/>
                    <a:gd name="T55" fmla="*/ 110 h 192"/>
                    <a:gd name="T56" fmla="*/ 40 w 211"/>
                    <a:gd name="T57" fmla="*/ 112 h 192"/>
                    <a:gd name="T58" fmla="*/ 38 w 211"/>
                    <a:gd name="T59" fmla="*/ 126 h 192"/>
                    <a:gd name="T60" fmla="*/ 54 w 211"/>
                    <a:gd name="T61" fmla="*/ 129 h 192"/>
                    <a:gd name="T62" fmla="*/ 52 w 211"/>
                    <a:gd name="T63" fmla="*/ 151 h 192"/>
                    <a:gd name="T64" fmla="*/ 61 w 211"/>
                    <a:gd name="T65" fmla="*/ 188 h 192"/>
                    <a:gd name="T66" fmla="*/ 71 w 211"/>
                    <a:gd name="T67" fmla="*/ 19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1" h="192">
                      <a:moveTo>
                        <a:pt x="77" y="184"/>
                      </a:moveTo>
                      <a:cubicBezTo>
                        <a:pt x="78" y="178"/>
                        <a:pt x="75" y="174"/>
                        <a:pt x="74" y="169"/>
                      </a:cubicBezTo>
                      <a:cubicBezTo>
                        <a:pt x="74" y="167"/>
                        <a:pt x="75" y="163"/>
                        <a:pt x="74" y="161"/>
                      </a:cubicBezTo>
                      <a:cubicBezTo>
                        <a:pt x="73" y="159"/>
                        <a:pt x="71" y="159"/>
                        <a:pt x="70" y="157"/>
                      </a:cubicBezTo>
                      <a:cubicBezTo>
                        <a:pt x="69" y="155"/>
                        <a:pt x="68" y="151"/>
                        <a:pt x="69" y="150"/>
                      </a:cubicBezTo>
                      <a:cubicBezTo>
                        <a:pt x="71" y="147"/>
                        <a:pt x="74" y="153"/>
                        <a:pt x="76" y="154"/>
                      </a:cubicBezTo>
                      <a:cubicBezTo>
                        <a:pt x="79" y="156"/>
                        <a:pt x="80" y="155"/>
                        <a:pt x="81" y="152"/>
                      </a:cubicBezTo>
                      <a:cubicBezTo>
                        <a:pt x="83" y="150"/>
                        <a:pt x="85" y="148"/>
                        <a:pt x="87" y="146"/>
                      </a:cubicBezTo>
                      <a:cubicBezTo>
                        <a:pt x="90" y="144"/>
                        <a:pt x="89" y="142"/>
                        <a:pt x="89" y="139"/>
                      </a:cubicBezTo>
                      <a:cubicBezTo>
                        <a:pt x="89" y="136"/>
                        <a:pt x="91" y="135"/>
                        <a:pt x="94" y="134"/>
                      </a:cubicBezTo>
                      <a:cubicBezTo>
                        <a:pt x="99" y="132"/>
                        <a:pt x="107" y="132"/>
                        <a:pt x="106" y="124"/>
                      </a:cubicBezTo>
                      <a:cubicBezTo>
                        <a:pt x="105" y="121"/>
                        <a:pt x="102" y="122"/>
                        <a:pt x="99" y="120"/>
                      </a:cubicBezTo>
                      <a:cubicBezTo>
                        <a:pt x="97" y="117"/>
                        <a:pt x="97" y="114"/>
                        <a:pt x="96" y="111"/>
                      </a:cubicBezTo>
                      <a:cubicBezTo>
                        <a:pt x="94" y="109"/>
                        <a:pt x="92" y="105"/>
                        <a:pt x="95" y="103"/>
                      </a:cubicBezTo>
                      <a:cubicBezTo>
                        <a:pt x="97" y="102"/>
                        <a:pt x="100" y="103"/>
                        <a:pt x="102" y="104"/>
                      </a:cubicBezTo>
                      <a:cubicBezTo>
                        <a:pt x="107" y="104"/>
                        <a:pt x="117" y="106"/>
                        <a:pt x="120" y="102"/>
                      </a:cubicBezTo>
                      <a:cubicBezTo>
                        <a:pt x="121" y="100"/>
                        <a:pt x="123" y="98"/>
                        <a:pt x="124" y="97"/>
                      </a:cubicBezTo>
                      <a:cubicBezTo>
                        <a:pt x="125" y="96"/>
                        <a:pt x="127" y="94"/>
                        <a:pt x="127" y="92"/>
                      </a:cubicBezTo>
                      <a:cubicBezTo>
                        <a:pt x="126" y="90"/>
                        <a:pt x="125" y="89"/>
                        <a:pt x="124" y="88"/>
                      </a:cubicBezTo>
                      <a:cubicBezTo>
                        <a:pt x="124" y="85"/>
                        <a:pt x="125" y="85"/>
                        <a:pt x="127" y="84"/>
                      </a:cubicBezTo>
                      <a:cubicBezTo>
                        <a:pt x="129" y="82"/>
                        <a:pt x="129" y="82"/>
                        <a:pt x="128" y="80"/>
                      </a:cubicBezTo>
                      <a:cubicBezTo>
                        <a:pt x="127" y="76"/>
                        <a:pt x="127" y="76"/>
                        <a:pt x="131" y="75"/>
                      </a:cubicBezTo>
                      <a:cubicBezTo>
                        <a:pt x="133" y="74"/>
                        <a:pt x="133" y="72"/>
                        <a:pt x="134" y="70"/>
                      </a:cubicBezTo>
                      <a:cubicBezTo>
                        <a:pt x="135" y="68"/>
                        <a:pt x="136" y="68"/>
                        <a:pt x="137" y="66"/>
                      </a:cubicBezTo>
                      <a:cubicBezTo>
                        <a:pt x="140" y="63"/>
                        <a:pt x="140" y="55"/>
                        <a:pt x="144" y="54"/>
                      </a:cubicBezTo>
                      <a:cubicBezTo>
                        <a:pt x="148" y="52"/>
                        <a:pt x="150" y="56"/>
                        <a:pt x="152" y="52"/>
                      </a:cubicBezTo>
                      <a:cubicBezTo>
                        <a:pt x="153" y="50"/>
                        <a:pt x="153" y="47"/>
                        <a:pt x="157" y="48"/>
                      </a:cubicBezTo>
                      <a:cubicBezTo>
                        <a:pt x="158" y="48"/>
                        <a:pt x="159" y="49"/>
                        <a:pt x="160" y="49"/>
                      </a:cubicBezTo>
                      <a:cubicBezTo>
                        <a:pt x="162" y="49"/>
                        <a:pt x="163" y="48"/>
                        <a:pt x="164" y="48"/>
                      </a:cubicBezTo>
                      <a:cubicBezTo>
                        <a:pt x="168" y="45"/>
                        <a:pt x="169" y="48"/>
                        <a:pt x="172" y="47"/>
                      </a:cubicBezTo>
                      <a:cubicBezTo>
                        <a:pt x="173" y="46"/>
                        <a:pt x="174" y="46"/>
                        <a:pt x="176" y="45"/>
                      </a:cubicBezTo>
                      <a:cubicBezTo>
                        <a:pt x="177" y="45"/>
                        <a:pt x="179" y="45"/>
                        <a:pt x="180" y="45"/>
                      </a:cubicBezTo>
                      <a:cubicBezTo>
                        <a:pt x="184" y="45"/>
                        <a:pt x="185" y="45"/>
                        <a:pt x="187" y="42"/>
                      </a:cubicBezTo>
                      <a:cubicBezTo>
                        <a:pt x="189" y="40"/>
                        <a:pt x="191" y="40"/>
                        <a:pt x="194" y="40"/>
                      </a:cubicBezTo>
                      <a:cubicBezTo>
                        <a:pt x="197" y="40"/>
                        <a:pt x="200" y="40"/>
                        <a:pt x="203" y="39"/>
                      </a:cubicBezTo>
                      <a:cubicBezTo>
                        <a:pt x="204" y="39"/>
                        <a:pt x="206" y="38"/>
                        <a:pt x="207" y="38"/>
                      </a:cubicBezTo>
                      <a:cubicBezTo>
                        <a:pt x="207" y="37"/>
                        <a:pt x="208" y="35"/>
                        <a:pt x="208" y="34"/>
                      </a:cubicBezTo>
                      <a:cubicBezTo>
                        <a:pt x="208" y="30"/>
                        <a:pt x="207" y="28"/>
                        <a:pt x="208" y="24"/>
                      </a:cubicBezTo>
                      <a:cubicBezTo>
                        <a:pt x="209" y="22"/>
                        <a:pt x="211" y="21"/>
                        <a:pt x="209" y="19"/>
                      </a:cubicBezTo>
                      <a:cubicBezTo>
                        <a:pt x="208" y="17"/>
                        <a:pt x="206" y="17"/>
                        <a:pt x="204" y="16"/>
                      </a:cubicBezTo>
                      <a:cubicBezTo>
                        <a:pt x="203" y="15"/>
                        <a:pt x="201" y="15"/>
                        <a:pt x="199" y="14"/>
                      </a:cubicBezTo>
                      <a:cubicBezTo>
                        <a:pt x="197" y="16"/>
                        <a:pt x="194" y="17"/>
                        <a:pt x="191" y="21"/>
                      </a:cubicBezTo>
                      <a:cubicBezTo>
                        <a:pt x="186" y="27"/>
                        <a:pt x="178" y="25"/>
                        <a:pt x="173" y="23"/>
                      </a:cubicBezTo>
                      <a:cubicBezTo>
                        <a:pt x="168" y="21"/>
                        <a:pt x="154" y="25"/>
                        <a:pt x="147" y="28"/>
                      </a:cubicBezTo>
                      <a:cubicBezTo>
                        <a:pt x="139" y="31"/>
                        <a:pt x="135" y="32"/>
                        <a:pt x="131" y="29"/>
                      </a:cubicBezTo>
                      <a:cubicBezTo>
                        <a:pt x="127" y="27"/>
                        <a:pt x="121" y="11"/>
                        <a:pt x="119" y="9"/>
                      </a:cubicBezTo>
                      <a:cubicBezTo>
                        <a:pt x="117" y="7"/>
                        <a:pt x="113" y="0"/>
                        <a:pt x="111" y="0"/>
                      </a:cubicBezTo>
                      <a:cubicBezTo>
                        <a:pt x="110" y="0"/>
                        <a:pt x="109" y="6"/>
                        <a:pt x="107" y="9"/>
                      </a:cubicBezTo>
                      <a:cubicBezTo>
                        <a:pt x="105" y="12"/>
                        <a:pt x="91" y="19"/>
                        <a:pt x="89" y="21"/>
                      </a:cubicBezTo>
                      <a:cubicBezTo>
                        <a:pt x="88" y="23"/>
                        <a:pt x="87" y="33"/>
                        <a:pt x="82" y="37"/>
                      </a:cubicBezTo>
                      <a:cubicBezTo>
                        <a:pt x="77" y="40"/>
                        <a:pt x="78" y="51"/>
                        <a:pt x="79" y="58"/>
                      </a:cubicBezTo>
                      <a:cubicBezTo>
                        <a:pt x="79" y="65"/>
                        <a:pt x="70" y="72"/>
                        <a:pt x="65" y="75"/>
                      </a:cubicBezTo>
                      <a:cubicBezTo>
                        <a:pt x="59" y="77"/>
                        <a:pt x="52" y="79"/>
                        <a:pt x="48" y="83"/>
                      </a:cubicBezTo>
                      <a:cubicBezTo>
                        <a:pt x="43" y="87"/>
                        <a:pt x="41" y="96"/>
                        <a:pt x="30" y="100"/>
                      </a:cubicBezTo>
                      <a:cubicBezTo>
                        <a:pt x="20" y="103"/>
                        <a:pt x="21" y="105"/>
                        <a:pt x="11" y="108"/>
                      </a:cubicBezTo>
                      <a:cubicBezTo>
                        <a:pt x="0" y="111"/>
                        <a:pt x="11" y="114"/>
                        <a:pt x="19" y="110"/>
                      </a:cubicBezTo>
                      <a:cubicBezTo>
                        <a:pt x="28" y="106"/>
                        <a:pt x="30" y="104"/>
                        <a:pt x="37" y="106"/>
                      </a:cubicBezTo>
                      <a:cubicBezTo>
                        <a:pt x="44" y="108"/>
                        <a:pt x="44" y="108"/>
                        <a:pt x="40" y="112"/>
                      </a:cubicBezTo>
                      <a:cubicBezTo>
                        <a:pt x="37" y="116"/>
                        <a:pt x="38" y="114"/>
                        <a:pt x="40" y="120"/>
                      </a:cubicBezTo>
                      <a:cubicBezTo>
                        <a:pt x="42" y="126"/>
                        <a:pt x="41" y="122"/>
                        <a:pt x="38" y="126"/>
                      </a:cubicBezTo>
                      <a:cubicBezTo>
                        <a:pt x="36" y="130"/>
                        <a:pt x="42" y="129"/>
                        <a:pt x="48" y="128"/>
                      </a:cubicBezTo>
                      <a:cubicBezTo>
                        <a:pt x="54" y="127"/>
                        <a:pt x="55" y="127"/>
                        <a:pt x="54" y="129"/>
                      </a:cubicBezTo>
                      <a:cubicBezTo>
                        <a:pt x="54" y="131"/>
                        <a:pt x="53" y="132"/>
                        <a:pt x="54" y="137"/>
                      </a:cubicBezTo>
                      <a:cubicBezTo>
                        <a:pt x="55" y="142"/>
                        <a:pt x="57" y="144"/>
                        <a:pt x="52" y="151"/>
                      </a:cubicBezTo>
                      <a:cubicBezTo>
                        <a:pt x="47" y="158"/>
                        <a:pt x="49" y="161"/>
                        <a:pt x="49" y="168"/>
                      </a:cubicBezTo>
                      <a:cubicBezTo>
                        <a:pt x="49" y="174"/>
                        <a:pt x="57" y="183"/>
                        <a:pt x="61" y="188"/>
                      </a:cubicBezTo>
                      <a:cubicBezTo>
                        <a:pt x="64" y="192"/>
                        <a:pt x="66" y="191"/>
                        <a:pt x="71" y="191"/>
                      </a:cubicBezTo>
                      <a:cubicBezTo>
                        <a:pt x="71" y="191"/>
                        <a:pt x="71" y="190"/>
                        <a:pt x="71" y="190"/>
                      </a:cubicBezTo>
                      <a:cubicBezTo>
                        <a:pt x="73" y="188"/>
                        <a:pt x="76" y="186"/>
                        <a:pt x="77" y="184"/>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6" name="Freeform 47">
                  <a:extLst>
                    <a:ext uri="{FF2B5EF4-FFF2-40B4-BE49-F238E27FC236}">
                      <a16:creationId xmlns:a16="http://schemas.microsoft.com/office/drawing/2014/main" id="{B48CFA46-27BD-4D88-8A06-F0057849A253}"/>
                    </a:ext>
                  </a:extLst>
                </p:cNvPr>
                <p:cNvSpPr>
                  <a:spLocks/>
                </p:cNvSpPr>
                <p:nvPr/>
              </p:nvSpPr>
              <p:spPr bwMode="auto">
                <a:xfrm>
                  <a:off x="2349500" y="9278938"/>
                  <a:ext cx="825500" cy="690563"/>
                </a:xfrm>
                <a:custGeom>
                  <a:avLst/>
                  <a:gdLst>
                    <a:gd name="T0" fmla="*/ 209 w 220"/>
                    <a:gd name="T1" fmla="*/ 53 h 184"/>
                    <a:gd name="T2" fmla="*/ 203 w 220"/>
                    <a:gd name="T3" fmla="*/ 40 h 184"/>
                    <a:gd name="T4" fmla="*/ 202 w 220"/>
                    <a:gd name="T5" fmla="*/ 32 h 184"/>
                    <a:gd name="T6" fmla="*/ 190 w 220"/>
                    <a:gd name="T7" fmla="*/ 22 h 184"/>
                    <a:gd name="T8" fmla="*/ 187 w 220"/>
                    <a:gd name="T9" fmla="*/ 13 h 184"/>
                    <a:gd name="T10" fmla="*/ 170 w 220"/>
                    <a:gd name="T11" fmla="*/ 14 h 184"/>
                    <a:gd name="T12" fmla="*/ 162 w 220"/>
                    <a:gd name="T13" fmla="*/ 9 h 184"/>
                    <a:gd name="T14" fmla="*/ 150 w 220"/>
                    <a:gd name="T15" fmla="*/ 7 h 184"/>
                    <a:gd name="T16" fmla="*/ 139 w 220"/>
                    <a:gd name="T17" fmla="*/ 0 h 184"/>
                    <a:gd name="T18" fmla="*/ 126 w 220"/>
                    <a:gd name="T19" fmla="*/ 2 h 184"/>
                    <a:gd name="T20" fmla="*/ 112 w 220"/>
                    <a:gd name="T21" fmla="*/ 7 h 184"/>
                    <a:gd name="T22" fmla="*/ 104 w 220"/>
                    <a:gd name="T23" fmla="*/ 9 h 184"/>
                    <a:gd name="T24" fmla="*/ 92 w 220"/>
                    <a:gd name="T25" fmla="*/ 11 h 184"/>
                    <a:gd name="T26" fmla="*/ 84 w 220"/>
                    <a:gd name="T27" fmla="*/ 14 h 184"/>
                    <a:gd name="T28" fmla="*/ 69 w 220"/>
                    <a:gd name="T29" fmla="*/ 28 h 184"/>
                    <a:gd name="T30" fmla="*/ 63 w 220"/>
                    <a:gd name="T31" fmla="*/ 37 h 184"/>
                    <a:gd name="T32" fmla="*/ 59 w 220"/>
                    <a:gd name="T33" fmla="*/ 46 h 184"/>
                    <a:gd name="T34" fmla="*/ 59 w 220"/>
                    <a:gd name="T35" fmla="*/ 54 h 184"/>
                    <a:gd name="T36" fmla="*/ 52 w 220"/>
                    <a:gd name="T37" fmla="*/ 64 h 184"/>
                    <a:gd name="T38" fmla="*/ 27 w 220"/>
                    <a:gd name="T39" fmla="*/ 65 h 184"/>
                    <a:gd name="T40" fmla="*/ 31 w 220"/>
                    <a:gd name="T41" fmla="*/ 82 h 184"/>
                    <a:gd name="T42" fmla="*/ 26 w 220"/>
                    <a:gd name="T43" fmla="*/ 96 h 184"/>
                    <a:gd name="T44" fmla="*/ 19 w 220"/>
                    <a:gd name="T45" fmla="*/ 108 h 184"/>
                    <a:gd name="T46" fmla="*/ 8 w 220"/>
                    <a:gd name="T47" fmla="*/ 116 h 184"/>
                    <a:gd name="T48" fmla="*/ 2 w 220"/>
                    <a:gd name="T49" fmla="*/ 119 h 184"/>
                    <a:gd name="T50" fmla="*/ 6 w 220"/>
                    <a:gd name="T51" fmla="*/ 131 h 184"/>
                    <a:gd name="T52" fmla="*/ 3 w 220"/>
                    <a:gd name="T53" fmla="*/ 152 h 184"/>
                    <a:gd name="T54" fmla="*/ 11 w 220"/>
                    <a:gd name="T55" fmla="*/ 154 h 184"/>
                    <a:gd name="T56" fmla="*/ 7 w 220"/>
                    <a:gd name="T57" fmla="*/ 172 h 184"/>
                    <a:gd name="T58" fmla="*/ 29 w 220"/>
                    <a:gd name="T59" fmla="*/ 175 h 184"/>
                    <a:gd name="T60" fmla="*/ 44 w 220"/>
                    <a:gd name="T61" fmla="*/ 179 h 184"/>
                    <a:gd name="T62" fmla="*/ 49 w 220"/>
                    <a:gd name="T63" fmla="*/ 173 h 184"/>
                    <a:gd name="T64" fmla="*/ 48 w 220"/>
                    <a:gd name="T65" fmla="*/ 160 h 184"/>
                    <a:gd name="T66" fmla="*/ 50 w 220"/>
                    <a:gd name="T67" fmla="*/ 144 h 184"/>
                    <a:gd name="T68" fmla="*/ 62 w 220"/>
                    <a:gd name="T69" fmla="*/ 135 h 184"/>
                    <a:gd name="T70" fmla="*/ 74 w 220"/>
                    <a:gd name="T71" fmla="*/ 116 h 184"/>
                    <a:gd name="T72" fmla="*/ 83 w 220"/>
                    <a:gd name="T73" fmla="*/ 89 h 184"/>
                    <a:gd name="T74" fmla="*/ 104 w 220"/>
                    <a:gd name="T75" fmla="*/ 73 h 184"/>
                    <a:gd name="T76" fmla="*/ 151 w 220"/>
                    <a:gd name="T77" fmla="*/ 58 h 184"/>
                    <a:gd name="T78" fmla="*/ 175 w 220"/>
                    <a:gd name="T79" fmla="*/ 70 h 184"/>
                    <a:gd name="T80" fmla="*/ 201 w 220"/>
                    <a:gd name="T81" fmla="*/ 95 h 184"/>
                    <a:gd name="T82" fmla="*/ 214 w 220"/>
                    <a:gd name="T83" fmla="*/ 65 h 184"/>
                    <a:gd name="T84" fmla="*/ 215 w 220"/>
                    <a:gd name="T85" fmla="*/ 5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 h="184">
                      <a:moveTo>
                        <a:pt x="215" y="53"/>
                      </a:moveTo>
                      <a:cubicBezTo>
                        <a:pt x="213" y="53"/>
                        <a:pt x="211" y="53"/>
                        <a:pt x="209" y="53"/>
                      </a:cubicBezTo>
                      <a:cubicBezTo>
                        <a:pt x="207" y="52"/>
                        <a:pt x="207" y="51"/>
                        <a:pt x="205" y="49"/>
                      </a:cubicBezTo>
                      <a:cubicBezTo>
                        <a:pt x="203" y="45"/>
                        <a:pt x="200" y="44"/>
                        <a:pt x="203" y="40"/>
                      </a:cubicBezTo>
                      <a:cubicBezTo>
                        <a:pt x="205" y="38"/>
                        <a:pt x="206" y="39"/>
                        <a:pt x="205" y="36"/>
                      </a:cubicBezTo>
                      <a:cubicBezTo>
                        <a:pt x="205" y="34"/>
                        <a:pt x="204" y="33"/>
                        <a:pt x="202" y="32"/>
                      </a:cubicBezTo>
                      <a:cubicBezTo>
                        <a:pt x="199" y="31"/>
                        <a:pt x="195" y="32"/>
                        <a:pt x="192" y="31"/>
                      </a:cubicBezTo>
                      <a:cubicBezTo>
                        <a:pt x="188" y="29"/>
                        <a:pt x="190" y="26"/>
                        <a:pt x="190" y="22"/>
                      </a:cubicBezTo>
                      <a:cubicBezTo>
                        <a:pt x="189" y="20"/>
                        <a:pt x="188" y="19"/>
                        <a:pt x="187" y="17"/>
                      </a:cubicBezTo>
                      <a:cubicBezTo>
                        <a:pt x="187" y="16"/>
                        <a:pt x="188" y="14"/>
                        <a:pt x="187" y="13"/>
                      </a:cubicBezTo>
                      <a:cubicBezTo>
                        <a:pt x="186" y="11"/>
                        <a:pt x="180" y="8"/>
                        <a:pt x="177" y="9"/>
                      </a:cubicBezTo>
                      <a:cubicBezTo>
                        <a:pt x="173" y="11"/>
                        <a:pt x="177" y="15"/>
                        <a:pt x="170" y="14"/>
                      </a:cubicBezTo>
                      <a:cubicBezTo>
                        <a:pt x="169" y="14"/>
                        <a:pt x="166" y="14"/>
                        <a:pt x="165" y="13"/>
                      </a:cubicBezTo>
                      <a:cubicBezTo>
                        <a:pt x="164" y="12"/>
                        <a:pt x="163" y="10"/>
                        <a:pt x="162" y="9"/>
                      </a:cubicBezTo>
                      <a:cubicBezTo>
                        <a:pt x="159" y="8"/>
                        <a:pt x="159" y="9"/>
                        <a:pt x="156" y="9"/>
                      </a:cubicBezTo>
                      <a:cubicBezTo>
                        <a:pt x="154" y="9"/>
                        <a:pt x="152" y="8"/>
                        <a:pt x="150" y="7"/>
                      </a:cubicBezTo>
                      <a:cubicBezTo>
                        <a:pt x="146" y="7"/>
                        <a:pt x="143" y="8"/>
                        <a:pt x="140" y="5"/>
                      </a:cubicBezTo>
                      <a:cubicBezTo>
                        <a:pt x="138" y="3"/>
                        <a:pt x="138" y="2"/>
                        <a:pt x="139" y="0"/>
                      </a:cubicBezTo>
                      <a:cubicBezTo>
                        <a:pt x="138" y="0"/>
                        <a:pt x="136" y="1"/>
                        <a:pt x="135" y="1"/>
                      </a:cubicBezTo>
                      <a:cubicBezTo>
                        <a:pt x="132" y="2"/>
                        <a:pt x="129" y="2"/>
                        <a:pt x="126" y="2"/>
                      </a:cubicBezTo>
                      <a:cubicBezTo>
                        <a:pt x="123" y="2"/>
                        <a:pt x="121" y="2"/>
                        <a:pt x="119" y="4"/>
                      </a:cubicBezTo>
                      <a:cubicBezTo>
                        <a:pt x="117" y="7"/>
                        <a:pt x="116" y="7"/>
                        <a:pt x="112" y="7"/>
                      </a:cubicBezTo>
                      <a:cubicBezTo>
                        <a:pt x="111" y="7"/>
                        <a:pt x="109" y="7"/>
                        <a:pt x="108" y="7"/>
                      </a:cubicBezTo>
                      <a:cubicBezTo>
                        <a:pt x="106" y="8"/>
                        <a:pt x="105" y="8"/>
                        <a:pt x="104" y="9"/>
                      </a:cubicBezTo>
                      <a:cubicBezTo>
                        <a:pt x="101" y="10"/>
                        <a:pt x="100" y="7"/>
                        <a:pt x="96" y="10"/>
                      </a:cubicBezTo>
                      <a:cubicBezTo>
                        <a:pt x="95" y="10"/>
                        <a:pt x="94" y="11"/>
                        <a:pt x="92" y="11"/>
                      </a:cubicBezTo>
                      <a:cubicBezTo>
                        <a:pt x="91" y="11"/>
                        <a:pt x="90" y="10"/>
                        <a:pt x="89" y="10"/>
                      </a:cubicBezTo>
                      <a:cubicBezTo>
                        <a:pt x="85" y="9"/>
                        <a:pt x="85" y="12"/>
                        <a:pt x="84" y="14"/>
                      </a:cubicBezTo>
                      <a:cubicBezTo>
                        <a:pt x="82" y="18"/>
                        <a:pt x="80" y="14"/>
                        <a:pt x="76" y="16"/>
                      </a:cubicBezTo>
                      <a:cubicBezTo>
                        <a:pt x="72" y="17"/>
                        <a:pt x="72" y="25"/>
                        <a:pt x="69" y="28"/>
                      </a:cubicBezTo>
                      <a:cubicBezTo>
                        <a:pt x="68" y="30"/>
                        <a:pt x="67" y="30"/>
                        <a:pt x="66" y="32"/>
                      </a:cubicBezTo>
                      <a:cubicBezTo>
                        <a:pt x="65" y="34"/>
                        <a:pt x="65" y="36"/>
                        <a:pt x="63" y="37"/>
                      </a:cubicBezTo>
                      <a:cubicBezTo>
                        <a:pt x="59" y="38"/>
                        <a:pt x="59" y="38"/>
                        <a:pt x="60" y="42"/>
                      </a:cubicBezTo>
                      <a:cubicBezTo>
                        <a:pt x="61" y="44"/>
                        <a:pt x="61" y="44"/>
                        <a:pt x="59" y="46"/>
                      </a:cubicBezTo>
                      <a:cubicBezTo>
                        <a:pt x="57" y="47"/>
                        <a:pt x="56" y="47"/>
                        <a:pt x="56" y="50"/>
                      </a:cubicBezTo>
                      <a:cubicBezTo>
                        <a:pt x="57" y="51"/>
                        <a:pt x="58" y="52"/>
                        <a:pt x="59" y="54"/>
                      </a:cubicBezTo>
                      <a:cubicBezTo>
                        <a:pt x="59" y="56"/>
                        <a:pt x="57" y="58"/>
                        <a:pt x="56" y="59"/>
                      </a:cubicBezTo>
                      <a:cubicBezTo>
                        <a:pt x="55" y="60"/>
                        <a:pt x="53" y="62"/>
                        <a:pt x="52" y="64"/>
                      </a:cubicBezTo>
                      <a:cubicBezTo>
                        <a:pt x="49" y="68"/>
                        <a:pt x="39" y="66"/>
                        <a:pt x="34" y="66"/>
                      </a:cubicBezTo>
                      <a:cubicBezTo>
                        <a:pt x="32" y="65"/>
                        <a:pt x="29" y="64"/>
                        <a:pt x="27" y="65"/>
                      </a:cubicBezTo>
                      <a:cubicBezTo>
                        <a:pt x="24" y="67"/>
                        <a:pt x="26" y="71"/>
                        <a:pt x="28" y="73"/>
                      </a:cubicBezTo>
                      <a:cubicBezTo>
                        <a:pt x="29" y="76"/>
                        <a:pt x="29" y="79"/>
                        <a:pt x="31" y="82"/>
                      </a:cubicBezTo>
                      <a:cubicBezTo>
                        <a:pt x="34" y="84"/>
                        <a:pt x="37" y="83"/>
                        <a:pt x="38" y="86"/>
                      </a:cubicBezTo>
                      <a:cubicBezTo>
                        <a:pt x="39" y="94"/>
                        <a:pt x="31" y="94"/>
                        <a:pt x="26" y="96"/>
                      </a:cubicBezTo>
                      <a:cubicBezTo>
                        <a:pt x="23" y="97"/>
                        <a:pt x="21" y="98"/>
                        <a:pt x="21" y="101"/>
                      </a:cubicBezTo>
                      <a:cubicBezTo>
                        <a:pt x="21" y="104"/>
                        <a:pt x="22" y="106"/>
                        <a:pt x="19" y="108"/>
                      </a:cubicBezTo>
                      <a:cubicBezTo>
                        <a:pt x="17" y="110"/>
                        <a:pt x="15" y="112"/>
                        <a:pt x="13" y="114"/>
                      </a:cubicBezTo>
                      <a:cubicBezTo>
                        <a:pt x="12" y="117"/>
                        <a:pt x="11" y="118"/>
                        <a:pt x="8" y="116"/>
                      </a:cubicBezTo>
                      <a:cubicBezTo>
                        <a:pt x="6" y="115"/>
                        <a:pt x="3" y="109"/>
                        <a:pt x="1" y="112"/>
                      </a:cubicBezTo>
                      <a:cubicBezTo>
                        <a:pt x="0" y="113"/>
                        <a:pt x="1" y="117"/>
                        <a:pt x="2" y="119"/>
                      </a:cubicBezTo>
                      <a:cubicBezTo>
                        <a:pt x="3" y="121"/>
                        <a:pt x="5" y="121"/>
                        <a:pt x="6" y="123"/>
                      </a:cubicBezTo>
                      <a:cubicBezTo>
                        <a:pt x="7" y="125"/>
                        <a:pt x="6" y="129"/>
                        <a:pt x="6" y="131"/>
                      </a:cubicBezTo>
                      <a:cubicBezTo>
                        <a:pt x="7" y="136"/>
                        <a:pt x="10" y="140"/>
                        <a:pt x="9" y="146"/>
                      </a:cubicBezTo>
                      <a:cubicBezTo>
                        <a:pt x="8" y="148"/>
                        <a:pt x="5" y="150"/>
                        <a:pt x="3" y="152"/>
                      </a:cubicBezTo>
                      <a:cubicBezTo>
                        <a:pt x="3" y="152"/>
                        <a:pt x="3" y="153"/>
                        <a:pt x="3" y="153"/>
                      </a:cubicBezTo>
                      <a:cubicBezTo>
                        <a:pt x="5" y="153"/>
                        <a:pt x="7" y="153"/>
                        <a:pt x="11" y="154"/>
                      </a:cubicBezTo>
                      <a:cubicBezTo>
                        <a:pt x="21" y="157"/>
                        <a:pt x="6" y="164"/>
                        <a:pt x="5" y="167"/>
                      </a:cubicBezTo>
                      <a:cubicBezTo>
                        <a:pt x="2" y="173"/>
                        <a:pt x="3" y="176"/>
                        <a:pt x="7" y="172"/>
                      </a:cubicBezTo>
                      <a:cubicBezTo>
                        <a:pt x="7" y="172"/>
                        <a:pt x="13" y="172"/>
                        <a:pt x="17" y="176"/>
                      </a:cubicBezTo>
                      <a:cubicBezTo>
                        <a:pt x="21" y="181"/>
                        <a:pt x="23" y="178"/>
                        <a:pt x="29" y="175"/>
                      </a:cubicBezTo>
                      <a:cubicBezTo>
                        <a:pt x="36" y="173"/>
                        <a:pt x="34" y="173"/>
                        <a:pt x="37" y="174"/>
                      </a:cubicBezTo>
                      <a:cubicBezTo>
                        <a:pt x="40" y="175"/>
                        <a:pt x="42" y="176"/>
                        <a:pt x="44" y="179"/>
                      </a:cubicBezTo>
                      <a:cubicBezTo>
                        <a:pt x="46" y="183"/>
                        <a:pt x="48" y="184"/>
                        <a:pt x="52" y="182"/>
                      </a:cubicBezTo>
                      <a:cubicBezTo>
                        <a:pt x="55" y="179"/>
                        <a:pt x="52" y="176"/>
                        <a:pt x="49" y="173"/>
                      </a:cubicBezTo>
                      <a:cubicBezTo>
                        <a:pt x="46" y="170"/>
                        <a:pt x="44" y="168"/>
                        <a:pt x="43" y="164"/>
                      </a:cubicBezTo>
                      <a:cubicBezTo>
                        <a:pt x="42" y="160"/>
                        <a:pt x="45" y="161"/>
                        <a:pt x="48" y="160"/>
                      </a:cubicBezTo>
                      <a:cubicBezTo>
                        <a:pt x="51" y="159"/>
                        <a:pt x="52" y="158"/>
                        <a:pt x="51" y="154"/>
                      </a:cubicBezTo>
                      <a:cubicBezTo>
                        <a:pt x="50" y="151"/>
                        <a:pt x="49" y="149"/>
                        <a:pt x="50" y="144"/>
                      </a:cubicBezTo>
                      <a:cubicBezTo>
                        <a:pt x="51" y="140"/>
                        <a:pt x="52" y="136"/>
                        <a:pt x="56" y="135"/>
                      </a:cubicBezTo>
                      <a:cubicBezTo>
                        <a:pt x="60" y="134"/>
                        <a:pt x="62" y="137"/>
                        <a:pt x="62" y="135"/>
                      </a:cubicBezTo>
                      <a:cubicBezTo>
                        <a:pt x="63" y="133"/>
                        <a:pt x="62" y="131"/>
                        <a:pt x="65" y="128"/>
                      </a:cubicBezTo>
                      <a:cubicBezTo>
                        <a:pt x="68" y="124"/>
                        <a:pt x="70" y="121"/>
                        <a:pt x="74" y="116"/>
                      </a:cubicBezTo>
                      <a:cubicBezTo>
                        <a:pt x="78" y="111"/>
                        <a:pt x="81" y="107"/>
                        <a:pt x="83" y="105"/>
                      </a:cubicBezTo>
                      <a:cubicBezTo>
                        <a:pt x="85" y="102"/>
                        <a:pt x="83" y="96"/>
                        <a:pt x="83" y="89"/>
                      </a:cubicBezTo>
                      <a:cubicBezTo>
                        <a:pt x="83" y="83"/>
                        <a:pt x="85" y="82"/>
                        <a:pt x="87" y="80"/>
                      </a:cubicBezTo>
                      <a:cubicBezTo>
                        <a:pt x="90" y="78"/>
                        <a:pt x="95" y="77"/>
                        <a:pt x="104" y="73"/>
                      </a:cubicBezTo>
                      <a:cubicBezTo>
                        <a:pt x="113" y="69"/>
                        <a:pt x="121" y="63"/>
                        <a:pt x="129" y="60"/>
                      </a:cubicBezTo>
                      <a:cubicBezTo>
                        <a:pt x="137" y="56"/>
                        <a:pt x="147" y="56"/>
                        <a:pt x="151" y="58"/>
                      </a:cubicBezTo>
                      <a:cubicBezTo>
                        <a:pt x="155" y="60"/>
                        <a:pt x="166" y="62"/>
                        <a:pt x="171" y="63"/>
                      </a:cubicBezTo>
                      <a:cubicBezTo>
                        <a:pt x="175" y="64"/>
                        <a:pt x="174" y="67"/>
                        <a:pt x="175" y="70"/>
                      </a:cubicBezTo>
                      <a:cubicBezTo>
                        <a:pt x="176" y="73"/>
                        <a:pt x="182" y="72"/>
                        <a:pt x="185" y="77"/>
                      </a:cubicBezTo>
                      <a:cubicBezTo>
                        <a:pt x="188" y="82"/>
                        <a:pt x="195" y="89"/>
                        <a:pt x="201" y="95"/>
                      </a:cubicBezTo>
                      <a:cubicBezTo>
                        <a:pt x="206" y="102"/>
                        <a:pt x="206" y="100"/>
                        <a:pt x="206" y="94"/>
                      </a:cubicBezTo>
                      <a:cubicBezTo>
                        <a:pt x="206" y="88"/>
                        <a:pt x="212" y="69"/>
                        <a:pt x="214" y="65"/>
                      </a:cubicBezTo>
                      <a:cubicBezTo>
                        <a:pt x="215" y="63"/>
                        <a:pt x="218" y="59"/>
                        <a:pt x="220" y="56"/>
                      </a:cubicBezTo>
                      <a:cubicBezTo>
                        <a:pt x="219" y="55"/>
                        <a:pt x="217" y="53"/>
                        <a:pt x="215" y="53"/>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7" name="Freeform 48">
                  <a:extLst>
                    <a:ext uri="{FF2B5EF4-FFF2-40B4-BE49-F238E27FC236}">
                      <a16:creationId xmlns:a16="http://schemas.microsoft.com/office/drawing/2014/main" id="{186EF54C-6D31-4CAA-A642-A0E9CF668683}"/>
                    </a:ext>
                  </a:extLst>
                </p:cNvPr>
                <p:cNvSpPr>
                  <a:spLocks/>
                </p:cNvSpPr>
                <p:nvPr/>
              </p:nvSpPr>
              <p:spPr bwMode="auto">
                <a:xfrm>
                  <a:off x="1044575" y="10066338"/>
                  <a:ext cx="242888" cy="217488"/>
                </a:xfrm>
                <a:custGeom>
                  <a:avLst/>
                  <a:gdLst>
                    <a:gd name="T0" fmla="*/ 7 w 65"/>
                    <a:gd name="T1" fmla="*/ 37 h 58"/>
                    <a:gd name="T2" fmla="*/ 1 w 65"/>
                    <a:gd name="T3" fmla="*/ 34 h 58"/>
                    <a:gd name="T4" fmla="*/ 2 w 65"/>
                    <a:gd name="T5" fmla="*/ 29 h 58"/>
                    <a:gd name="T6" fmla="*/ 3 w 65"/>
                    <a:gd name="T7" fmla="*/ 26 h 58"/>
                    <a:gd name="T8" fmla="*/ 4 w 65"/>
                    <a:gd name="T9" fmla="*/ 22 h 58"/>
                    <a:gd name="T10" fmla="*/ 6 w 65"/>
                    <a:gd name="T11" fmla="*/ 19 h 58"/>
                    <a:gd name="T12" fmla="*/ 8 w 65"/>
                    <a:gd name="T13" fmla="*/ 15 h 58"/>
                    <a:gd name="T14" fmla="*/ 10 w 65"/>
                    <a:gd name="T15" fmla="*/ 9 h 58"/>
                    <a:gd name="T16" fmla="*/ 14 w 65"/>
                    <a:gd name="T17" fmla="*/ 5 h 58"/>
                    <a:gd name="T18" fmla="*/ 18 w 65"/>
                    <a:gd name="T19" fmla="*/ 2 h 58"/>
                    <a:gd name="T20" fmla="*/ 26 w 65"/>
                    <a:gd name="T21" fmla="*/ 1 h 58"/>
                    <a:gd name="T22" fmla="*/ 30 w 65"/>
                    <a:gd name="T23" fmla="*/ 3 h 58"/>
                    <a:gd name="T24" fmla="*/ 31 w 65"/>
                    <a:gd name="T25" fmla="*/ 10 h 58"/>
                    <a:gd name="T26" fmla="*/ 32 w 65"/>
                    <a:gd name="T27" fmla="*/ 14 h 58"/>
                    <a:gd name="T28" fmla="*/ 36 w 65"/>
                    <a:gd name="T29" fmla="*/ 14 h 58"/>
                    <a:gd name="T30" fmla="*/ 45 w 65"/>
                    <a:gd name="T31" fmla="*/ 7 h 58"/>
                    <a:gd name="T32" fmla="*/ 55 w 65"/>
                    <a:gd name="T33" fmla="*/ 6 h 58"/>
                    <a:gd name="T34" fmla="*/ 61 w 65"/>
                    <a:gd name="T35" fmla="*/ 6 h 58"/>
                    <a:gd name="T36" fmla="*/ 63 w 65"/>
                    <a:gd name="T37" fmla="*/ 8 h 58"/>
                    <a:gd name="T38" fmla="*/ 61 w 65"/>
                    <a:gd name="T39" fmla="*/ 16 h 58"/>
                    <a:gd name="T40" fmla="*/ 60 w 65"/>
                    <a:gd name="T41" fmla="*/ 25 h 58"/>
                    <a:gd name="T42" fmla="*/ 55 w 65"/>
                    <a:gd name="T43" fmla="*/ 25 h 58"/>
                    <a:gd name="T44" fmla="*/ 41 w 65"/>
                    <a:gd name="T45" fmla="*/ 23 h 58"/>
                    <a:gd name="T46" fmla="*/ 36 w 65"/>
                    <a:gd name="T47" fmla="*/ 24 h 58"/>
                    <a:gd name="T48" fmla="*/ 32 w 65"/>
                    <a:gd name="T49" fmla="*/ 27 h 58"/>
                    <a:gd name="T50" fmla="*/ 30 w 65"/>
                    <a:gd name="T51" fmla="*/ 32 h 58"/>
                    <a:gd name="T52" fmla="*/ 25 w 65"/>
                    <a:gd name="T53" fmla="*/ 37 h 58"/>
                    <a:gd name="T54" fmla="*/ 21 w 65"/>
                    <a:gd name="T55" fmla="*/ 45 h 58"/>
                    <a:gd name="T56" fmla="*/ 15 w 65"/>
                    <a:gd name="T57" fmla="*/ 51 h 58"/>
                    <a:gd name="T58" fmla="*/ 10 w 65"/>
                    <a:gd name="T59" fmla="*/ 56 h 58"/>
                    <a:gd name="T60" fmla="*/ 6 w 65"/>
                    <a:gd name="T61" fmla="*/ 50 h 58"/>
                    <a:gd name="T62" fmla="*/ 3 w 65"/>
                    <a:gd name="T63" fmla="*/ 46 h 58"/>
                    <a:gd name="T64" fmla="*/ 6 w 65"/>
                    <a:gd name="T65" fmla="*/ 41 h 58"/>
                    <a:gd name="T66" fmla="*/ 7 w 65"/>
                    <a:gd name="T67"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58">
                      <a:moveTo>
                        <a:pt x="7" y="37"/>
                      </a:moveTo>
                      <a:cubicBezTo>
                        <a:pt x="5" y="37"/>
                        <a:pt x="2" y="36"/>
                        <a:pt x="1" y="34"/>
                      </a:cubicBezTo>
                      <a:cubicBezTo>
                        <a:pt x="0" y="33"/>
                        <a:pt x="1" y="31"/>
                        <a:pt x="2" y="29"/>
                      </a:cubicBezTo>
                      <a:cubicBezTo>
                        <a:pt x="2" y="28"/>
                        <a:pt x="2" y="27"/>
                        <a:pt x="3" y="26"/>
                      </a:cubicBezTo>
                      <a:cubicBezTo>
                        <a:pt x="3" y="25"/>
                        <a:pt x="4" y="24"/>
                        <a:pt x="4" y="22"/>
                      </a:cubicBezTo>
                      <a:cubicBezTo>
                        <a:pt x="4" y="21"/>
                        <a:pt x="5" y="20"/>
                        <a:pt x="6" y="19"/>
                      </a:cubicBezTo>
                      <a:cubicBezTo>
                        <a:pt x="6" y="18"/>
                        <a:pt x="7" y="17"/>
                        <a:pt x="8" y="15"/>
                      </a:cubicBezTo>
                      <a:cubicBezTo>
                        <a:pt x="9" y="13"/>
                        <a:pt x="10" y="11"/>
                        <a:pt x="10" y="9"/>
                      </a:cubicBezTo>
                      <a:cubicBezTo>
                        <a:pt x="9" y="6"/>
                        <a:pt x="12" y="6"/>
                        <a:pt x="14" y="5"/>
                      </a:cubicBezTo>
                      <a:cubicBezTo>
                        <a:pt x="15" y="5"/>
                        <a:pt x="17" y="3"/>
                        <a:pt x="18" y="2"/>
                      </a:cubicBezTo>
                      <a:cubicBezTo>
                        <a:pt x="20" y="1"/>
                        <a:pt x="22" y="0"/>
                        <a:pt x="26" y="1"/>
                      </a:cubicBezTo>
                      <a:cubicBezTo>
                        <a:pt x="29" y="1"/>
                        <a:pt x="29" y="0"/>
                        <a:pt x="30" y="3"/>
                      </a:cubicBezTo>
                      <a:cubicBezTo>
                        <a:pt x="30" y="7"/>
                        <a:pt x="29" y="8"/>
                        <a:pt x="31" y="10"/>
                      </a:cubicBezTo>
                      <a:cubicBezTo>
                        <a:pt x="33" y="12"/>
                        <a:pt x="32" y="12"/>
                        <a:pt x="32" y="14"/>
                      </a:cubicBezTo>
                      <a:cubicBezTo>
                        <a:pt x="32" y="15"/>
                        <a:pt x="34" y="16"/>
                        <a:pt x="36" y="14"/>
                      </a:cubicBezTo>
                      <a:cubicBezTo>
                        <a:pt x="38" y="11"/>
                        <a:pt x="41" y="10"/>
                        <a:pt x="45" y="7"/>
                      </a:cubicBezTo>
                      <a:cubicBezTo>
                        <a:pt x="48" y="5"/>
                        <a:pt x="52" y="5"/>
                        <a:pt x="55" y="6"/>
                      </a:cubicBezTo>
                      <a:cubicBezTo>
                        <a:pt x="57" y="6"/>
                        <a:pt x="59" y="7"/>
                        <a:pt x="61" y="6"/>
                      </a:cubicBezTo>
                      <a:cubicBezTo>
                        <a:pt x="63" y="6"/>
                        <a:pt x="65" y="4"/>
                        <a:pt x="63" y="8"/>
                      </a:cubicBezTo>
                      <a:cubicBezTo>
                        <a:pt x="62" y="11"/>
                        <a:pt x="61" y="11"/>
                        <a:pt x="61" y="16"/>
                      </a:cubicBezTo>
                      <a:cubicBezTo>
                        <a:pt x="60" y="20"/>
                        <a:pt x="60" y="23"/>
                        <a:pt x="60" y="25"/>
                      </a:cubicBezTo>
                      <a:cubicBezTo>
                        <a:pt x="60" y="27"/>
                        <a:pt x="59" y="27"/>
                        <a:pt x="55" y="25"/>
                      </a:cubicBezTo>
                      <a:cubicBezTo>
                        <a:pt x="50" y="24"/>
                        <a:pt x="43" y="23"/>
                        <a:pt x="41" y="23"/>
                      </a:cubicBezTo>
                      <a:cubicBezTo>
                        <a:pt x="38" y="23"/>
                        <a:pt x="37" y="21"/>
                        <a:pt x="36" y="24"/>
                      </a:cubicBezTo>
                      <a:cubicBezTo>
                        <a:pt x="34" y="27"/>
                        <a:pt x="34" y="25"/>
                        <a:pt x="32" y="27"/>
                      </a:cubicBezTo>
                      <a:cubicBezTo>
                        <a:pt x="30" y="30"/>
                        <a:pt x="34" y="29"/>
                        <a:pt x="30" y="32"/>
                      </a:cubicBezTo>
                      <a:cubicBezTo>
                        <a:pt x="25" y="35"/>
                        <a:pt x="26" y="34"/>
                        <a:pt x="25" y="37"/>
                      </a:cubicBezTo>
                      <a:cubicBezTo>
                        <a:pt x="23" y="40"/>
                        <a:pt x="25" y="42"/>
                        <a:pt x="21" y="45"/>
                      </a:cubicBezTo>
                      <a:cubicBezTo>
                        <a:pt x="16" y="48"/>
                        <a:pt x="16" y="49"/>
                        <a:pt x="15" y="51"/>
                      </a:cubicBezTo>
                      <a:cubicBezTo>
                        <a:pt x="13" y="54"/>
                        <a:pt x="14" y="58"/>
                        <a:pt x="10" y="56"/>
                      </a:cubicBezTo>
                      <a:cubicBezTo>
                        <a:pt x="7" y="54"/>
                        <a:pt x="7" y="53"/>
                        <a:pt x="6" y="50"/>
                      </a:cubicBezTo>
                      <a:cubicBezTo>
                        <a:pt x="5" y="47"/>
                        <a:pt x="3" y="48"/>
                        <a:pt x="3" y="46"/>
                      </a:cubicBezTo>
                      <a:cubicBezTo>
                        <a:pt x="2" y="44"/>
                        <a:pt x="3" y="42"/>
                        <a:pt x="6" y="41"/>
                      </a:cubicBezTo>
                      <a:cubicBezTo>
                        <a:pt x="8" y="40"/>
                        <a:pt x="11" y="38"/>
                        <a:pt x="7" y="37"/>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8" name="Freeform 49">
                  <a:extLst>
                    <a:ext uri="{FF2B5EF4-FFF2-40B4-BE49-F238E27FC236}">
                      <a16:creationId xmlns:a16="http://schemas.microsoft.com/office/drawing/2014/main" id="{3FBC1EE7-6A78-4CF7-9C62-4EB57B98B67A}"/>
                    </a:ext>
                  </a:extLst>
                </p:cNvPr>
                <p:cNvSpPr>
                  <a:spLocks/>
                </p:cNvSpPr>
                <p:nvPr/>
              </p:nvSpPr>
              <p:spPr bwMode="auto">
                <a:xfrm>
                  <a:off x="1123950" y="10283826"/>
                  <a:ext cx="531813" cy="685800"/>
                </a:xfrm>
                <a:custGeom>
                  <a:avLst/>
                  <a:gdLst>
                    <a:gd name="T0" fmla="*/ 141 w 142"/>
                    <a:gd name="T1" fmla="*/ 100 h 183"/>
                    <a:gd name="T2" fmla="*/ 138 w 142"/>
                    <a:gd name="T3" fmla="*/ 85 h 183"/>
                    <a:gd name="T4" fmla="*/ 126 w 142"/>
                    <a:gd name="T5" fmla="*/ 83 h 183"/>
                    <a:gd name="T6" fmla="*/ 118 w 142"/>
                    <a:gd name="T7" fmla="*/ 77 h 183"/>
                    <a:gd name="T8" fmla="*/ 115 w 142"/>
                    <a:gd name="T9" fmla="*/ 67 h 183"/>
                    <a:gd name="T10" fmla="*/ 109 w 142"/>
                    <a:gd name="T11" fmla="*/ 63 h 183"/>
                    <a:gd name="T12" fmla="*/ 99 w 142"/>
                    <a:gd name="T13" fmla="*/ 56 h 183"/>
                    <a:gd name="T14" fmla="*/ 97 w 142"/>
                    <a:gd name="T15" fmla="*/ 39 h 183"/>
                    <a:gd name="T16" fmla="*/ 88 w 142"/>
                    <a:gd name="T17" fmla="*/ 34 h 183"/>
                    <a:gd name="T18" fmla="*/ 77 w 142"/>
                    <a:gd name="T19" fmla="*/ 19 h 183"/>
                    <a:gd name="T20" fmla="*/ 70 w 142"/>
                    <a:gd name="T21" fmla="*/ 5 h 183"/>
                    <a:gd name="T22" fmla="*/ 63 w 142"/>
                    <a:gd name="T23" fmla="*/ 0 h 183"/>
                    <a:gd name="T24" fmla="*/ 52 w 142"/>
                    <a:gd name="T25" fmla="*/ 6 h 183"/>
                    <a:gd name="T26" fmla="*/ 41 w 142"/>
                    <a:gd name="T27" fmla="*/ 10 h 183"/>
                    <a:gd name="T28" fmla="*/ 32 w 142"/>
                    <a:gd name="T29" fmla="*/ 3 h 183"/>
                    <a:gd name="T30" fmla="*/ 18 w 142"/>
                    <a:gd name="T31" fmla="*/ 9 h 183"/>
                    <a:gd name="T32" fmla="*/ 8 w 142"/>
                    <a:gd name="T33" fmla="*/ 23 h 183"/>
                    <a:gd name="T34" fmla="*/ 8 w 142"/>
                    <a:gd name="T35" fmla="*/ 53 h 183"/>
                    <a:gd name="T36" fmla="*/ 27 w 142"/>
                    <a:gd name="T37" fmla="*/ 86 h 183"/>
                    <a:gd name="T38" fmla="*/ 8 w 142"/>
                    <a:gd name="T39" fmla="*/ 116 h 183"/>
                    <a:gd name="T40" fmla="*/ 11 w 142"/>
                    <a:gd name="T41" fmla="*/ 133 h 183"/>
                    <a:gd name="T42" fmla="*/ 41 w 142"/>
                    <a:gd name="T43" fmla="*/ 144 h 183"/>
                    <a:gd name="T44" fmla="*/ 63 w 142"/>
                    <a:gd name="T45" fmla="*/ 155 h 183"/>
                    <a:gd name="T46" fmla="*/ 60 w 142"/>
                    <a:gd name="T47" fmla="*/ 136 h 183"/>
                    <a:gd name="T48" fmla="*/ 54 w 142"/>
                    <a:gd name="T49" fmla="*/ 122 h 183"/>
                    <a:gd name="T50" fmla="*/ 57 w 142"/>
                    <a:gd name="T51" fmla="*/ 96 h 183"/>
                    <a:gd name="T52" fmla="*/ 64 w 142"/>
                    <a:gd name="T53" fmla="*/ 79 h 183"/>
                    <a:gd name="T54" fmla="*/ 76 w 142"/>
                    <a:gd name="T55" fmla="*/ 70 h 183"/>
                    <a:gd name="T56" fmla="*/ 89 w 142"/>
                    <a:gd name="T57" fmla="*/ 84 h 183"/>
                    <a:gd name="T58" fmla="*/ 76 w 142"/>
                    <a:gd name="T59" fmla="*/ 101 h 183"/>
                    <a:gd name="T60" fmla="*/ 87 w 142"/>
                    <a:gd name="T61" fmla="*/ 128 h 183"/>
                    <a:gd name="T62" fmla="*/ 84 w 142"/>
                    <a:gd name="T63" fmla="*/ 154 h 183"/>
                    <a:gd name="T64" fmla="*/ 72 w 142"/>
                    <a:gd name="T65" fmla="*/ 174 h 183"/>
                    <a:gd name="T66" fmla="*/ 83 w 142"/>
                    <a:gd name="T67" fmla="*/ 173 h 183"/>
                    <a:gd name="T68" fmla="*/ 107 w 142"/>
                    <a:gd name="T69" fmla="*/ 162 h 183"/>
                    <a:gd name="T70" fmla="*/ 121 w 142"/>
                    <a:gd name="T71" fmla="*/ 147 h 183"/>
                    <a:gd name="T72" fmla="*/ 127 w 142"/>
                    <a:gd name="T73" fmla="*/ 139 h 183"/>
                    <a:gd name="T74" fmla="*/ 128 w 142"/>
                    <a:gd name="T75" fmla="*/ 132 h 183"/>
                    <a:gd name="T76" fmla="*/ 118 w 142"/>
                    <a:gd name="T77" fmla="*/ 119 h 183"/>
                    <a:gd name="T78" fmla="*/ 135 w 142"/>
                    <a:gd name="T79" fmla="*/ 110 h 183"/>
                    <a:gd name="T80" fmla="*/ 139 w 142"/>
                    <a:gd name="T81" fmla="*/ 10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183">
                      <a:moveTo>
                        <a:pt x="139" y="105"/>
                      </a:moveTo>
                      <a:cubicBezTo>
                        <a:pt x="140" y="104"/>
                        <a:pt x="141" y="101"/>
                        <a:pt x="141" y="100"/>
                      </a:cubicBezTo>
                      <a:cubicBezTo>
                        <a:pt x="142" y="98"/>
                        <a:pt x="142" y="94"/>
                        <a:pt x="142" y="92"/>
                      </a:cubicBezTo>
                      <a:cubicBezTo>
                        <a:pt x="142" y="89"/>
                        <a:pt x="139" y="87"/>
                        <a:pt x="138" y="85"/>
                      </a:cubicBezTo>
                      <a:cubicBezTo>
                        <a:pt x="136" y="85"/>
                        <a:pt x="134" y="85"/>
                        <a:pt x="132" y="85"/>
                      </a:cubicBezTo>
                      <a:cubicBezTo>
                        <a:pt x="130" y="85"/>
                        <a:pt x="128" y="83"/>
                        <a:pt x="126" y="83"/>
                      </a:cubicBezTo>
                      <a:cubicBezTo>
                        <a:pt x="125" y="82"/>
                        <a:pt x="122" y="83"/>
                        <a:pt x="121" y="82"/>
                      </a:cubicBezTo>
                      <a:cubicBezTo>
                        <a:pt x="120" y="82"/>
                        <a:pt x="119" y="78"/>
                        <a:pt x="118" y="77"/>
                      </a:cubicBezTo>
                      <a:cubicBezTo>
                        <a:pt x="117" y="74"/>
                        <a:pt x="118" y="71"/>
                        <a:pt x="116" y="69"/>
                      </a:cubicBezTo>
                      <a:cubicBezTo>
                        <a:pt x="116" y="68"/>
                        <a:pt x="115" y="67"/>
                        <a:pt x="115" y="67"/>
                      </a:cubicBezTo>
                      <a:cubicBezTo>
                        <a:pt x="114" y="66"/>
                        <a:pt x="114" y="65"/>
                        <a:pt x="114" y="65"/>
                      </a:cubicBezTo>
                      <a:cubicBezTo>
                        <a:pt x="113" y="64"/>
                        <a:pt x="110" y="64"/>
                        <a:pt x="109" y="63"/>
                      </a:cubicBezTo>
                      <a:cubicBezTo>
                        <a:pt x="107" y="62"/>
                        <a:pt x="106" y="60"/>
                        <a:pt x="104" y="59"/>
                      </a:cubicBezTo>
                      <a:cubicBezTo>
                        <a:pt x="102" y="58"/>
                        <a:pt x="100" y="59"/>
                        <a:pt x="99" y="56"/>
                      </a:cubicBezTo>
                      <a:cubicBezTo>
                        <a:pt x="98" y="52"/>
                        <a:pt x="103" y="50"/>
                        <a:pt x="103" y="47"/>
                      </a:cubicBezTo>
                      <a:cubicBezTo>
                        <a:pt x="102" y="45"/>
                        <a:pt x="98" y="40"/>
                        <a:pt x="97" y="39"/>
                      </a:cubicBezTo>
                      <a:cubicBezTo>
                        <a:pt x="95" y="38"/>
                        <a:pt x="94" y="39"/>
                        <a:pt x="92" y="38"/>
                      </a:cubicBezTo>
                      <a:cubicBezTo>
                        <a:pt x="91" y="37"/>
                        <a:pt x="89" y="35"/>
                        <a:pt x="88" y="34"/>
                      </a:cubicBezTo>
                      <a:cubicBezTo>
                        <a:pt x="86" y="31"/>
                        <a:pt x="85" y="28"/>
                        <a:pt x="84" y="25"/>
                      </a:cubicBezTo>
                      <a:cubicBezTo>
                        <a:pt x="82" y="21"/>
                        <a:pt x="81" y="20"/>
                        <a:pt x="77" y="19"/>
                      </a:cubicBezTo>
                      <a:cubicBezTo>
                        <a:pt x="76" y="16"/>
                        <a:pt x="79" y="14"/>
                        <a:pt x="77" y="12"/>
                      </a:cubicBezTo>
                      <a:cubicBezTo>
                        <a:pt x="76" y="10"/>
                        <a:pt x="72" y="7"/>
                        <a:pt x="70" y="5"/>
                      </a:cubicBezTo>
                      <a:cubicBezTo>
                        <a:pt x="69" y="5"/>
                        <a:pt x="67" y="4"/>
                        <a:pt x="66" y="4"/>
                      </a:cubicBezTo>
                      <a:cubicBezTo>
                        <a:pt x="65" y="3"/>
                        <a:pt x="64" y="0"/>
                        <a:pt x="63" y="0"/>
                      </a:cubicBezTo>
                      <a:cubicBezTo>
                        <a:pt x="61" y="0"/>
                        <a:pt x="58" y="3"/>
                        <a:pt x="56" y="4"/>
                      </a:cubicBezTo>
                      <a:cubicBezTo>
                        <a:pt x="54" y="5"/>
                        <a:pt x="54" y="6"/>
                        <a:pt x="52" y="6"/>
                      </a:cubicBezTo>
                      <a:cubicBezTo>
                        <a:pt x="50" y="6"/>
                        <a:pt x="48" y="5"/>
                        <a:pt x="47" y="6"/>
                      </a:cubicBezTo>
                      <a:cubicBezTo>
                        <a:pt x="44" y="8"/>
                        <a:pt x="45" y="11"/>
                        <a:pt x="41" y="10"/>
                      </a:cubicBezTo>
                      <a:cubicBezTo>
                        <a:pt x="38" y="9"/>
                        <a:pt x="35" y="8"/>
                        <a:pt x="33" y="6"/>
                      </a:cubicBezTo>
                      <a:cubicBezTo>
                        <a:pt x="32" y="5"/>
                        <a:pt x="32" y="4"/>
                        <a:pt x="32" y="3"/>
                      </a:cubicBezTo>
                      <a:cubicBezTo>
                        <a:pt x="31" y="5"/>
                        <a:pt x="30" y="6"/>
                        <a:pt x="28" y="8"/>
                      </a:cubicBezTo>
                      <a:cubicBezTo>
                        <a:pt x="24" y="13"/>
                        <a:pt x="22" y="10"/>
                        <a:pt x="18" y="9"/>
                      </a:cubicBezTo>
                      <a:cubicBezTo>
                        <a:pt x="11" y="6"/>
                        <a:pt x="4" y="13"/>
                        <a:pt x="8" y="15"/>
                      </a:cubicBezTo>
                      <a:cubicBezTo>
                        <a:pt x="12" y="18"/>
                        <a:pt x="11" y="21"/>
                        <a:pt x="8" y="23"/>
                      </a:cubicBezTo>
                      <a:cubicBezTo>
                        <a:pt x="6" y="26"/>
                        <a:pt x="9" y="30"/>
                        <a:pt x="11" y="34"/>
                      </a:cubicBezTo>
                      <a:cubicBezTo>
                        <a:pt x="14" y="39"/>
                        <a:pt x="15" y="41"/>
                        <a:pt x="8" y="53"/>
                      </a:cubicBezTo>
                      <a:cubicBezTo>
                        <a:pt x="2" y="66"/>
                        <a:pt x="11" y="66"/>
                        <a:pt x="15" y="69"/>
                      </a:cubicBezTo>
                      <a:cubicBezTo>
                        <a:pt x="19" y="71"/>
                        <a:pt x="25" y="81"/>
                        <a:pt x="27" y="86"/>
                      </a:cubicBezTo>
                      <a:cubicBezTo>
                        <a:pt x="28" y="92"/>
                        <a:pt x="27" y="101"/>
                        <a:pt x="22" y="111"/>
                      </a:cubicBezTo>
                      <a:cubicBezTo>
                        <a:pt x="18" y="120"/>
                        <a:pt x="14" y="119"/>
                        <a:pt x="8" y="116"/>
                      </a:cubicBezTo>
                      <a:cubicBezTo>
                        <a:pt x="2" y="114"/>
                        <a:pt x="0" y="118"/>
                        <a:pt x="4" y="122"/>
                      </a:cubicBezTo>
                      <a:cubicBezTo>
                        <a:pt x="8" y="125"/>
                        <a:pt x="9" y="128"/>
                        <a:pt x="11" y="133"/>
                      </a:cubicBezTo>
                      <a:cubicBezTo>
                        <a:pt x="13" y="138"/>
                        <a:pt x="14" y="142"/>
                        <a:pt x="19" y="142"/>
                      </a:cubicBezTo>
                      <a:cubicBezTo>
                        <a:pt x="23" y="143"/>
                        <a:pt x="35" y="143"/>
                        <a:pt x="41" y="144"/>
                      </a:cubicBezTo>
                      <a:cubicBezTo>
                        <a:pt x="47" y="144"/>
                        <a:pt x="50" y="143"/>
                        <a:pt x="51" y="151"/>
                      </a:cubicBezTo>
                      <a:cubicBezTo>
                        <a:pt x="51" y="158"/>
                        <a:pt x="57" y="157"/>
                        <a:pt x="63" y="155"/>
                      </a:cubicBezTo>
                      <a:cubicBezTo>
                        <a:pt x="68" y="154"/>
                        <a:pt x="69" y="148"/>
                        <a:pt x="69" y="144"/>
                      </a:cubicBezTo>
                      <a:cubicBezTo>
                        <a:pt x="70" y="141"/>
                        <a:pt x="65" y="138"/>
                        <a:pt x="60" y="136"/>
                      </a:cubicBezTo>
                      <a:cubicBezTo>
                        <a:pt x="55" y="133"/>
                        <a:pt x="56" y="131"/>
                        <a:pt x="55" y="128"/>
                      </a:cubicBezTo>
                      <a:cubicBezTo>
                        <a:pt x="55" y="125"/>
                        <a:pt x="56" y="125"/>
                        <a:pt x="54" y="122"/>
                      </a:cubicBezTo>
                      <a:cubicBezTo>
                        <a:pt x="53" y="120"/>
                        <a:pt x="52" y="117"/>
                        <a:pt x="51" y="114"/>
                      </a:cubicBezTo>
                      <a:cubicBezTo>
                        <a:pt x="50" y="110"/>
                        <a:pt x="55" y="99"/>
                        <a:pt x="57" y="96"/>
                      </a:cubicBezTo>
                      <a:cubicBezTo>
                        <a:pt x="59" y="93"/>
                        <a:pt x="56" y="90"/>
                        <a:pt x="59" y="87"/>
                      </a:cubicBezTo>
                      <a:cubicBezTo>
                        <a:pt x="62" y="84"/>
                        <a:pt x="64" y="82"/>
                        <a:pt x="64" y="79"/>
                      </a:cubicBezTo>
                      <a:cubicBezTo>
                        <a:pt x="64" y="75"/>
                        <a:pt x="64" y="73"/>
                        <a:pt x="67" y="71"/>
                      </a:cubicBezTo>
                      <a:cubicBezTo>
                        <a:pt x="71" y="69"/>
                        <a:pt x="74" y="69"/>
                        <a:pt x="76" y="70"/>
                      </a:cubicBezTo>
                      <a:cubicBezTo>
                        <a:pt x="79" y="71"/>
                        <a:pt x="80" y="73"/>
                        <a:pt x="86" y="73"/>
                      </a:cubicBezTo>
                      <a:cubicBezTo>
                        <a:pt x="92" y="74"/>
                        <a:pt x="91" y="81"/>
                        <a:pt x="89" y="84"/>
                      </a:cubicBezTo>
                      <a:cubicBezTo>
                        <a:pt x="87" y="86"/>
                        <a:pt x="88" y="89"/>
                        <a:pt x="86" y="93"/>
                      </a:cubicBezTo>
                      <a:cubicBezTo>
                        <a:pt x="85" y="96"/>
                        <a:pt x="78" y="97"/>
                        <a:pt x="76" y="101"/>
                      </a:cubicBezTo>
                      <a:cubicBezTo>
                        <a:pt x="74" y="104"/>
                        <a:pt x="75" y="107"/>
                        <a:pt x="77" y="111"/>
                      </a:cubicBezTo>
                      <a:cubicBezTo>
                        <a:pt x="79" y="115"/>
                        <a:pt x="85" y="122"/>
                        <a:pt x="87" y="128"/>
                      </a:cubicBezTo>
                      <a:cubicBezTo>
                        <a:pt x="90" y="133"/>
                        <a:pt x="88" y="143"/>
                        <a:pt x="85" y="145"/>
                      </a:cubicBezTo>
                      <a:cubicBezTo>
                        <a:pt x="82" y="148"/>
                        <a:pt x="83" y="149"/>
                        <a:pt x="84" y="154"/>
                      </a:cubicBezTo>
                      <a:cubicBezTo>
                        <a:pt x="85" y="159"/>
                        <a:pt x="77" y="166"/>
                        <a:pt x="73" y="168"/>
                      </a:cubicBezTo>
                      <a:cubicBezTo>
                        <a:pt x="69" y="170"/>
                        <a:pt x="71" y="171"/>
                        <a:pt x="72" y="174"/>
                      </a:cubicBezTo>
                      <a:cubicBezTo>
                        <a:pt x="73" y="177"/>
                        <a:pt x="69" y="183"/>
                        <a:pt x="72" y="181"/>
                      </a:cubicBezTo>
                      <a:cubicBezTo>
                        <a:pt x="75" y="180"/>
                        <a:pt x="79" y="176"/>
                        <a:pt x="83" y="173"/>
                      </a:cubicBezTo>
                      <a:cubicBezTo>
                        <a:pt x="86" y="170"/>
                        <a:pt x="88" y="169"/>
                        <a:pt x="92" y="168"/>
                      </a:cubicBezTo>
                      <a:cubicBezTo>
                        <a:pt x="96" y="168"/>
                        <a:pt x="102" y="164"/>
                        <a:pt x="107" y="162"/>
                      </a:cubicBezTo>
                      <a:cubicBezTo>
                        <a:pt x="112" y="159"/>
                        <a:pt x="115" y="155"/>
                        <a:pt x="115" y="151"/>
                      </a:cubicBezTo>
                      <a:cubicBezTo>
                        <a:pt x="116" y="147"/>
                        <a:pt x="117" y="147"/>
                        <a:pt x="121" y="147"/>
                      </a:cubicBezTo>
                      <a:cubicBezTo>
                        <a:pt x="125" y="147"/>
                        <a:pt x="126" y="145"/>
                        <a:pt x="129" y="142"/>
                      </a:cubicBezTo>
                      <a:cubicBezTo>
                        <a:pt x="132" y="140"/>
                        <a:pt x="129" y="139"/>
                        <a:pt x="127" y="139"/>
                      </a:cubicBezTo>
                      <a:cubicBezTo>
                        <a:pt x="126" y="139"/>
                        <a:pt x="125" y="138"/>
                        <a:pt x="125" y="137"/>
                      </a:cubicBezTo>
                      <a:cubicBezTo>
                        <a:pt x="126" y="136"/>
                        <a:pt x="128" y="133"/>
                        <a:pt x="128" y="132"/>
                      </a:cubicBezTo>
                      <a:cubicBezTo>
                        <a:pt x="128" y="130"/>
                        <a:pt x="124" y="128"/>
                        <a:pt x="120" y="127"/>
                      </a:cubicBezTo>
                      <a:cubicBezTo>
                        <a:pt x="116" y="126"/>
                        <a:pt x="117" y="122"/>
                        <a:pt x="118" y="119"/>
                      </a:cubicBezTo>
                      <a:cubicBezTo>
                        <a:pt x="120" y="116"/>
                        <a:pt x="124" y="112"/>
                        <a:pt x="128" y="110"/>
                      </a:cubicBezTo>
                      <a:cubicBezTo>
                        <a:pt x="130" y="109"/>
                        <a:pt x="132" y="109"/>
                        <a:pt x="135" y="110"/>
                      </a:cubicBezTo>
                      <a:cubicBezTo>
                        <a:pt x="135" y="109"/>
                        <a:pt x="135" y="109"/>
                        <a:pt x="135" y="108"/>
                      </a:cubicBezTo>
                      <a:cubicBezTo>
                        <a:pt x="136" y="107"/>
                        <a:pt x="138" y="106"/>
                        <a:pt x="139" y="105"/>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9" name="Freeform 50">
                  <a:extLst>
                    <a:ext uri="{FF2B5EF4-FFF2-40B4-BE49-F238E27FC236}">
                      <a16:creationId xmlns:a16="http://schemas.microsoft.com/office/drawing/2014/main" id="{6013FC61-5B42-4C36-8AD6-B2E93D476DC0}"/>
                    </a:ext>
                  </a:extLst>
                </p:cNvPr>
                <p:cNvSpPr>
                  <a:spLocks/>
                </p:cNvSpPr>
                <p:nvPr/>
              </p:nvSpPr>
              <p:spPr bwMode="auto">
                <a:xfrm>
                  <a:off x="1408113" y="9898063"/>
                  <a:ext cx="577850" cy="854075"/>
                </a:xfrm>
                <a:custGeom>
                  <a:avLst/>
                  <a:gdLst>
                    <a:gd name="T0" fmla="*/ 148 w 154"/>
                    <a:gd name="T1" fmla="*/ 3 h 228"/>
                    <a:gd name="T2" fmla="*/ 133 w 154"/>
                    <a:gd name="T3" fmla="*/ 10 h 228"/>
                    <a:gd name="T4" fmla="*/ 114 w 154"/>
                    <a:gd name="T5" fmla="*/ 13 h 228"/>
                    <a:gd name="T6" fmla="*/ 103 w 154"/>
                    <a:gd name="T7" fmla="*/ 3 h 228"/>
                    <a:gd name="T8" fmla="*/ 92 w 154"/>
                    <a:gd name="T9" fmla="*/ 4 h 228"/>
                    <a:gd name="T10" fmla="*/ 83 w 154"/>
                    <a:gd name="T11" fmla="*/ 2 h 228"/>
                    <a:gd name="T12" fmla="*/ 73 w 154"/>
                    <a:gd name="T13" fmla="*/ 3 h 228"/>
                    <a:gd name="T14" fmla="*/ 63 w 154"/>
                    <a:gd name="T15" fmla="*/ 20 h 228"/>
                    <a:gd name="T16" fmla="*/ 54 w 154"/>
                    <a:gd name="T17" fmla="*/ 33 h 228"/>
                    <a:gd name="T18" fmla="*/ 45 w 154"/>
                    <a:gd name="T19" fmla="*/ 43 h 228"/>
                    <a:gd name="T20" fmla="*/ 40 w 154"/>
                    <a:gd name="T21" fmla="*/ 52 h 228"/>
                    <a:gd name="T22" fmla="*/ 44 w 154"/>
                    <a:gd name="T23" fmla="*/ 66 h 228"/>
                    <a:gd name="T24" fmla="*/ 49 w 154"/>
                    <a:gd name="T25" fmla="*/ 75 h 228"/>
                    <a:gd name="T26" fmla="*/ 47 w 154"/>
                    <a:gd name="T27" fmla="*/ 93 h 228"/>
                    <a:gd name="T28" fmla="*/ 45 w 154"/>
                    <a:gd name="T29" fmla="*/ 105 h 228"/>
                    <a:gd name="T30" fmla="*/ 32 w 154"/>
                    <a:gd name="T31" fmla="*/ 112 h 228"/>
                    <a:gd name="T32" fmla="*/ 18 w 154"/>
                    <a:gd name="T33" fmla="*/ 114 h 228"/>
                    <a:gd name="T34" fmla="*/ 2 w 154"/>
                    <a:gd name="T35" fmla="*/ 115 h 228"/>
                    <a:gd name="T36" fmla="*/ 1 w 154"/>
                    <a:gd name="T37" fmla="*/ 122 h 228"/>
                    <a:gd name="T38" fmla="*/ 12 w 154"/>
                    <a:gd name="T39" fmla="*/ 137 h 228"/>
                    <a:gd name="T40" fmla="*/ 21 w 154"/>
                    <a:gd name="T41" fmla="*/ 142 h 228"/>
                    <a:gd name="T42" fmla="*/ 23 w 154"/>
                    <a:gd name="T43" fmla="*/ 159 h 228"/>
                    <a:gd name="T44" fmla="*/ 33 w 154"/>
                    <a:gd name="T45" fmla="*/ 166 h 228"/>
                    <a:gd name="T46" fmla="*/ 39 w 154"/>
                    <a:gd name="T47" fmla="*/ 170 h 228"/>
                    <a:gd name="T48" fmla="*/ 42 w 154"/>
                    <a:gd name="T49" fmla="*/ 180 h 228"/>
                    <a:gd name="T50" fmla="*/ 50 w 154"/>
                    <a:gd name="T51" fmla="*/ 186 h 228"/>
                    <a:gd name="T52" fmla="*/ 62 w 154"/>
                    <a:gd name="T53" fmla="*/ 188 h 228"/>
                    <a:gd name="T54" fmla="*/ 65 w 154"/>
                    <a:gd name="T55" fmla="*/ 203 h 228"/>
                    <a:gd name="T56" fmla="*/ 59 w 154"/>
                    <a:gd name="T57" fmla="*/ 211 h 228"/>
                    <a:gd name="T58" fmla="*/ 64 w 154"/>
                    <a:gd name="T59" fmla="*/ 215 h 228"/>
                    <a:gd name="T60" fmla="*/ 76 w 154"/>
                    <a:gd name="T61" fmla="*/ 226 h 228"/>
                    <a:gd name="T62" fmla="*/ 89 w 154"/>
                    <a:gd name="T63" fmla="*/ 211 h 228"/>
                    <a:gd name="T64" fmla="*/ 96 w 154"/>
                    <a:gd name="T65" fmla="*/ 191 h 228"/>
                    <a:gd name="T66" fmla="*/ 101 w 154"/>
                    <a:gd name="T67" fmla="*/ 168 h 228"/>
                    <a:gd name="T68" fmla="*/ 102 w 154"/>
                    <a:gd name="T69" fmla="*/ 134 h 228"/>
                    <a:gd name="T70" fmla="*/ 125 w 154"/>
                    <a:gd name="T71" fmla="*/ 68 h 228"/>
                    <a:gd name="T72" fmla="*/ 128 w 154"/>
                    <a:gd name="T73" fmla="*/ 57 h 228"/>
                    <a:gd name="T74" fmla="*/ 135 w 154"/>
                    <a:gd name="T75" fmla="*/ 39 h 228"/>
                    <a:gd name="T76" fmla="*/ 149 w 154"/>
                    <a:gd name="T77" fmla="*/ 25 h 228"/>
                    <a:gd name="T78" fmla="*/ 154 w 154"/>
                    <a:gd name="T79" fmla="*/ 1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228">
                      <a:moveTo>
                        <a:pt x="154" y="13"/>
                      </a:moveTo>
                      <a:cubicBezTo>
                        <a:pt x="153" y="8"/>
                        <a:pt x="152" y="6"/>
                        <a:pt x="148" y="3"/>
                      </a:cubicBezTo>
                      <a:cubicBezTo>
                        <a:pt x="146" y="1"/>
                        <a:pt x="142" y="0"/>
                        <a:pt x="138" y="2"/>
                      </a:cubicBezTo>
                      <a:cubicBezTo>
                        <a:pt x="135" y="4"/>
                        <a:pt x="135" y="8"/>
                        <a:pt x="133" y="10"/>
                      </a:cubicBezTo>
                      <a:cubicBezTo>
                        <a:pt x="131" y="12"/>
                        <a:pt x="127" y="11"/>
                        <a:pt x="124" y="11"/>
                      </a:cubicBezTo>
                      <a:cubicBezTo>
                        <a:pt x="120" y="11"/>
                        <a:pt x="118" y="11"/>
                        <a:pt x="114" y="13"/>
                      </a:cubicBezTo>
                      <a:cubicBezTo>
                        <a:pt x="112" y="14"/>
                        <a:pt x="109" y="15"/>
                        <a:pt x="107" y="12"/>
                      </a:cubicBezTo>
                      <a:cubicBezTo>
                        <a:pt x="105" y="9"/>
                        <a:pt x="107" y="5"/>
                        <a:pt x="103" y="3"/>
                      </a:cubicBezTo>
                      <a:cubicBezTo>
                        <a:pt x="101" y="2"/>
                        <a:pt x="99" y="2"/>
                        <a:pt x="97" y="3"/>
                      </a:cubicBezTo>
                      <a:cubicBezTo>
                        <a:pt x="96" y="3"/>
                        <a:pt x="94" y="4"/>
                        <a:pt x="92" y="4"/>
                      </a:cubicBezTo>
                      <a:cubicBezTo>
                        <a:pt x="90" y="5"/>
                        <a:pt x="89" y="7"/>
                        <a:pt x="87" y="6"/>
                      </a:cubicBezTo>
                      <a:cubicBezTo>
                        <a:pt x="86" y="6"/>
                        <a:pt x="84" y="3"/>
                        <a:pt x="83" y="2"/>
                      </a:cubicBezTo>
                      <a:cubicBezTo>
                        <a:pt x="82" y="1"/>
                        <a:pt x="81" y="1"/>
                        <a:pt x="80" y="0"/>
                      </a:cubicBezTo>
                      <a:cubicBezTo>
                        <a:pt x="78" y="1"/>
                        <a:pt x="75" y="2"/>
                        <a:pt x="73" y="3"/>
                      </a:cubicBezTo>
                      <a:cubicBezTo>
                        <a:pt x="70" y="6"/>
                        <a:pt x="72" y="13"/>
                        <a:pt x="68" y="16"/>
                      </a:cubicBezTo>
                      <a:cubicBezTo>
                        <a:pt x="67" y="18"/>
                        <a:pt x="64" y="18"/>
                        <a:pt x="63" y="20"/>
                      </a:cubicBezTo>
                      <a:cubicBezTo>
                        <a:pt x="62" y="21"/>
                        <a:pt x="63" y="23"/>
                        <a:pt x="61" y="25"/>
                      </a:cubicBezTo>
                      <a:cubicBezTo>
                        <a:pt x="59" y="28"/>
                        <a:pt x="54" y="28"/>
                        <a:pt x="54" y="33"/>
                      </a:cubicBezTo>
                      <a:cubicBezTo>
                        <a:pt x="54" y="38"/>
                        <a:pt x="55" y="39"/>
                        <a:pt x="50" y="41"/>
                      </a:cubicBezTo>
                      <a:cubicBezTo>
                        <a:pt x="48" y="41"/>
                        <a:pt x="46" y="42"/>
                        <a:pt x="45" y="43"/>
                      </a:cubicBezTo>
                      <a:cubicBezTo>
                        <a:pt x="43" y="45"/>
                        <a:pt x="44" y="46"/>
                        <a:pt x="43" y="48"/>
                      </a:cubicBezTo>
                      <a:cubicBezTo>
                        <a:pt x="42" y="49"/>
                        <a:pt x="40" y="50"/>
                        <a:pt x="40" y="52"/>
                      </a:cubicBezTo>
                      <a:cubicBezTo>
                        <a:pt x="40" y="53"/>
                        <a:pt x="41" y="56"/>
                        <a:pt x="41" y="57"/>
                      </a:cubicBezTo>
                      <a:cubicBezTo>
                        <a:pt x="41" y="60"/>
                        <a:pt x="42" y="64"/>
                        <a:pt x="44" y="66"/>
                      </a:cubicBezTo>
                      <a:cubicBezTo>
                        <a:pt x="46" y="68"/>
                        <a:pt x="48" y="68"/>
                        <a:pt x="49" y="70"/>
                      </a:cubicBezTo>
                      <a:cubicBezTo>
                        <a:pt x="50" y="71"/>
                        <a:pt x="49" y="73"/>
                        <a:pt x="49" y="75"/>
                      </a:cubicBezTo>
                      <a:cubicBezTo>
                        <a:pt x="51" y="78"/>
                        <a:pt x="54" y="81"/>
                        <a:pt x="51" y="85"/>
                      </a:cubicBezTo>
                      <a:cubicBezTo>
                        <a:pt x="48" y="88"/>
                        <a:pt x="44" y="88"/>
                        <a:pt x="47" y="93"/>
                      </a:cubicBezTo>
                      <a:cubicBezTo>
                        <a:pt x="50" y="97"/>
                        <a:pt x="54" y="98"/>
                        <a:pt x="53" y="103"/>
                      </a:cubicBezTo>
                      <a:cubicBezTo>
                        <a:pt x="53" y="108"/>
                        <a:pt x="49" y="106"/>
                        <a:pt x="45" y="105"/>
                      </a:cubicBezTo>
                      <a:cubicBezTo>
                        <a:pt x="41" y="103"/>
                        <a:pt x="39" y="104"/>
                        <a:pt x="36" y="109"/>
                      </a:cubicBezTo>
                      <a:cubicBezTo>
                        <a:pt x="35" y="111"/>
                        <a:pt x="35" y="112"/>
                        <a:pt x="32" y="112"/>
                      </a:cubicBezTo>
                      <a:cubicBezTo>
                        <a:pt x="30" y="112"/>
                        <a:pt x="29" y="110"/>
                        <a:pt x="27" y="110"/>
                      </a:cubicBezTo>
                      <a:cubicBezTo>
                        <a:pt x="23" y="109"/>
                        <a:pt x="21" y="114"/>
                        <a:pt x="18" y="114"/>
                      </a:cubicBezTo>
                      <a:cubicBezTo>
                        <a:pt x="14" y="115"/>
                        <a:pt x="10" y="114"/>
                        <a:pt x="7" y="115"/>
                      </a:cubicBezTo>
                      <a:cubicBezTo>
                        <a:pt x="5" y="115"/>
                        <a:pt x="3" y="114"/>
                        <a:pt x="2" y="115"/>
                      </a:cubicBezTo>
                      <a:cubicBezTo>
                        <a:pt x="2" y="115"/>
                        <a:pt x="1" y="115"/>
                        <a:pt x="1" y="115"/>
                      </a:cubicBezTo>
                      <a:cubicBezTo>
                        <a:pt x="2" y="117"/>
                        <a:pt x="0" y="119"/>
                        <a:pt x="1" y="122"/>
                      </a:cubicBezTo>
                      <a:cubicBezTo>
                        <a:pt x="5" y="123"/>
                        <a:pt x="6" y="124"/>
                        <a:pt x="8" y="128"/>
                      </a:cubicBezTo>
                      <a:cubicBezTo>
                        <a:pt x="9" y="131"/>
                        <a:pt x="10" y="134"/>
                        <a:pt x="12" y="137"/>
                      </a:cubicBezTo>
                      <a:cubicBezTo>
                        <a:pt x="13" y="138"/>
                        <a:pt x="15" y="140"/>
                        <a:pt x="16" y="141"/>
                      </a:cubicBezTo>
                      <a:cubicBezTo>
                        <a:pt x="18" y="142"/>
                        <a:pt x="19" y="141"/>
                        <a:pt x="21" y="142"/>
                      </a:cubicBezTo>
                      <a:cubicBezTo>
                        <a:pt x="22" y="143"/>
                        <a:pt x="26" y="148"/>
                        <a:pt x="27" y="150"/>
                      </a:cubicBezTo>
                      <a:cubicBezTo>
                        <a:pt x="27" y="153"/>
                        <a:pt x="22" y="155"/>
                        <a:pt x="23" y="159"/>
                      </a:cubicBezTo>
                      <a:cubicBezTo>
                        <a:pt x="24" y="162"/>
                        <a:pt x="26" y="161"/>
                        <a:pt x="28" y="162"/>
                      </a:cubicBezTo>
                      <a:cubicBezTo>
                        <a:pt x="30" y="163"/>
                        <a:pt x="31" y="165"/>
                        <a:pt x="33" y="166"/>
                      </a:cubicBezTo>
                      <a:cubicBezTo>
                        <a:pt x="34" y="167"/>
                        <a:pt x="37" y="167"/>
                        <a:pt x="38" y="168"/>
                      </a:cubicBezTo>
                      <a:cubicBezTo>
                        <a:pt x="38" y="168"/>
                        <a:pt x="38" y="169"/>
                        <a:pt x="39" y="170"/>
                      </a:cubicBezTo>
                      <a:cubicBezTo>
                        <a:pt x="39" y="170"/>
                        <a:pt x="40" y="171"/>
                        <a:pt x="40" y="172"/>
                      </a:cubicBezTo>
                      <a:cubicBezTo>
                        <a:pt x="42" y="174"/>
                        <a:pt x="41" y="177"/>
                        <a:pt x="42" y="180"/>
                      </a:cubicBezTo>
                      <a:cubicBezTo>
                        <a:pt x="43" y="181"/>
                        <a:pt x="44" y="185"/>
                        <a:pt x="45" y="185"/>
                      </a:cubicBezTo>
                      <a:cubicBezTo>
                        <a:pt x="46" y="186"/>
                        <a:pt x="49" y="185"/>
                        <a:pt x="50" y="186"/>
                      </a:cubicBezTo>
                      <a:cubicBezTo>
                        <a:pt x="52" y="186"/>
                        <a:pt x="54" y="188"/>
                        <a:pt x="56" y="188"/>
                      </a:cubicBezTo>
                      <a:cubicBezTo>
                        <a:pt x="58" y="188"/>
                        <a:pt x="60" y="188"/>
                        <a:pt x="62" y="188"/>
                      </a:cubicBezTo>
                      <a:cubicBezTo>
                        <a:pt x="63" y="190"/>
                        <a:pt x="66" y="192"/>
                        <a:pt x="66" y="195"/>
                      </a:cubicBezTo>
                      <a:cubicBezTo>
                        <a:pt x="66" y="197"/>
                        <a:pt x="66" y="201"/>
                        <a:pt x="65" y="203"/>
                      </a:cubicBezTo>
                      <a:cubicBezTo>
                        <a:pt x="65" y="204"/>
                        <a:pt x="64" y="207"/>
                        <a:pt x="63" y="208"/>
                      </a:cubicBezTo>
                      <a:cubicBezTo>
                        <a:pt x="62" y="209"/>
                        <a:pt x="60" y="210"/>
                        <a:pt x="59" y="211"/>
                      </a:cubicBezTo>
                      <a:cubicBezTo>
                        <a:pt x="59" y="212"/>
                        <a:pt x="59" y="212"/>
                        <a:pt x="59" y="213"/>
                      </a:cubicBezTo>
                      <a:cubicBezTo>
                        <a:pt x="61" y="213"/>
                        <a:pt x="63" y="214"/>
                        <a:pt x="64" y="215"/>
                      </a:cubicBezTo>
                      <a:cubicBezTo>
                        <a:pt x="68" y="217"/>
                        <a:pt x="70" y="218"/>
                        <a:pt x="70" y="223"/>
                      </a:cubicBezTo>
                      <a:cubicBezTo>
                        <a:pt x="70" y="227"/>
                        <a:pt x="74" y="228"/>
                        <a:pt x="76" y="226"/>
                      </a:cubicBezTo>
                      <a:cubicBezTo>
                        <a:pt x="78" y="225"/>
                        <a:pt x="81" y="226"/>
                        <a:pt x="84" y="223"/>
                      </a:cubicBezTo>
                      <a:cubicBezTo>
                        <a:pt x="87" y="219"/>
                        <a:pt x="89" y="213"/>
                        <a:pt x="89" y="211"/>
                      </a:cubicBezTo>
                      <a:cubicBezTo>
                        <a:pt x="89" y="209"/>
                        <a:pt x="91" y="201"/>
                        <a:pt x="92" y="198"/>
                      </a:cubicBezTo>
                      <a:cubicBezTo>
                        <a:pt x="93" y="195"/>
                        <a:pt x="91" y="193"/>
                        <a:pt x="96" y="191"/>
                      </a:cubicBezTo>
                      <a:cubicBezTo>
                        <a:pt x="101" y="189"/>
                        <a:pt x="99" y="184"/>
                        <a:pt x="99" y="180"/>
                      </a:cubicBezTo>
                      <a:cubicBezTo>
                        <a:pt x="99" y="176"/>
                        <a:pt x="98" y="173"/>
                        <a:pt x="101" y="168"/>
                      </a:cubicBezTo>
                      <a:cubicBezTo>
                        <a:pt x="103" y="163"/>
                        <a:pt x="99" y="159"/>
                        <a:pt x="98" y="156"/>
                      </a:cubicBezTo>
                      <a:cubicBezTo>
                        <a:pt x="97" y="153"/>
                        <a:pt x="100" y="140"/>
                        <a:pt x="102" y="134"/>
                      </a:cubicBezTo>
                      <a:cubicBezTo>
                        <a:pt x="103" y="128"/>
                        <a:pt x="112" y="100"/>
                        <a:pt x="114" y="94"/>
                      </a:cubicBezTo>
                      <a:cubicBezTo>
                        <a:pt x="116" y="88"/>
                        <a:pt x="123" y="70"/>
                        <a:pt x="125" y="68"/>
                      </a:cubicBezTo>
                      <a:cubicBezTo>
                        <a:pt x="126" y="65"/>
                        <a:pt x="129" y="64"/>
                        <a:pt x="128" y="62"/>
                      </a:cubicBezTo>
                      <a:cubicBezTo>
                        <a:pt x="127" y="61"/>
                        <a:pt x="122" y="59"/>
                        <a:pt x="128" y="57"/>
                      </a:cubicBezTo>
                      <a:cubicBezTo>
                        <a:pt x="134" y="55"/>
                        <a:pt x="133" y="52"/>
                        <a:pt x="129" y="49"/>
                      </a:cubicBezTo>
                      <a:cubicBezTo>
                        <a:pt x="126" y="46"/>
                        <a:pt x="129" y="41"/>
                        <a:pt x="135" y="39"/>
                      </a:cubicBezTo>
                      <a:cubicBezTo>
                        <a:pt x="140" y="38"/>
                        <a:pt x="140" y="33"/>
                        <a:pt x="141" y="29"/>
                      </a:cubicBezTo>
                      <a:cubicBezTo>
                        <a:pt x="142" y="25"/>
                        <a:pt x="146" y="27"/>
                        <a:pt x="149" y="25"/>
                      </a:cubicBezTo>
                      <a:cubicBezTo>
                        <a:pt x="153" y="23"/>
                        <a:pt x="152" y="19"/>
                        <a:pt x="154" y="15"/>
                      </a:cubicBezTo>
                      <a:cubicBezTo>
                        <a:pt x="154" y="14"/>
                        <a:pt x="154" y="13"/>
                        <a:pt x="154" y="13"/>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0" name="Freeform 51">
                  <a:extLst>
                    <a:ext uri="{FF2B5EF4-FFF2-40B4-BE49-F238E27FC236}">
                      <a16:creationId xmlns:a16="http://schemas.microsoft.com/office/drawing/2014/main" id="{F3532729-B915-4488-BBF6-0FD01CB36FF0}"/>
                    </a:ext>
                  </a:extLst>
                </p:cNvPr>
                <p:cNvSpPr>
                  <a:spLocks/>
                </p:cNvSpPr>
                <p:nvPr/>
              </p:nvSpPr>
              <p:spPr bwMode="auto">
                <a:xfrm>
                  <a:off x="1243013" y="9686926"/>
                  <a:ext cx="465138" cy="641350"/>
                </a:xfrm>
                <a:custGeom>
                  <a:avLst/>
                  <a:gdLst>
                    <a:gd name="T0" fmla="*/ 62 w 124"/>
                    <a:gd name="T1" fmla="*/ 170 h 171"/>
                    <a:gd name="T2" fmla="*/ 76 w 124"/>
                    <a:gd name="T3" fmla="*/ 168 h 171"/>
                    <a:gd name="T4" fmla="*/ 89 w 124"/>
                    <a:gd name="T5" fmla="*/ 161 h 171"/>
                    <a:gd name="T6" fmla="*/ 91 w 124"/>
                    <a:gd name="T7" fmla="*/ 149 h 171"/>
                    <a:gd name="T8" fmla="*/ 93 w 124"/>
                    <a:gd name="T9" fmla="*/ 131 h 171"/>
                    <a:gd name="T10" fmla="*/ 88 w 124"/>
                    <a:gd name="T11" fmla="*/ 122 h 171"/>
                    <a:gd name="T12" fmla="*/ 84 w 124"/>
                    <a:gd name="T13" fmla="*/ 108 h 171"/>
                    <a:gd name="T14" fmla="*/ 89 w 124"/>
                    <a:gd name="T15" fmla="*/ 99 h 171"/>
                    <a:gd name="T16" fmla="*/ 98 w 124"/>
                    <a:gd name="T17" fmla="*/ 89 h 171"/>
                    <a:gd name="T18" fmla="*/ 107 w 124"/>
                    <a:gd name="T19" fmla="*/ 76 h 171"/>
                    <a:gd name="T20" fmla="*/ 117 w 124"/>
                    <a:gd name="T21" fmla="*/ 59 h 171"/>
                    <a:gd name="T22" fmla="*/ 115 w 124"/>
                    <a:gd name="T23" fmla="*/ 42 h 171"/>
                    <a:gd name="T24" fmla="*/ 107 w 124"/>
                    <a:gd name="T25" fmla="*/ 17 h 171"/>
                    <a:gd name="T26" fmla="*/ 95 w 124"/>
                    <a:gd name="T27" fmla="*/ 1 h 171"/>
                    <a:gd name="T28" fmla="*/ 82 w 124"/>
                    <a:gd name="T29" fmla="*/ 3 h 171"/>
                    <a:gd name="T30" fmla="*/ 85 w 124"/>
                    <a:gd name="T31" fmla="*/ 22 h 171"/>
                    <a:gd name="T32" fmla="*/ 74 w 124"/>
                    <a:gd name="T33" fmla="*/ 22 h 171"/>
                    <a:gd name="T34" fmla="*/ 60 w 124"/>
                    <a:gd name="T35" fmla="*/ 12 h 171"/>
                    <a:gd name="T36" fmla="*/ 50 w 124"/>
                    <a:gd name="T37" fmla="*/ 8 h 171"/>
                    <a:gd name="T38" fmla="*/ 39 w 124"/>
                    <a:gd name="T39" fmla="*/ 12 h 171"/>
                    <a:gd name="T40" fmla="*/ 21 w 124"/>
                    <a:gd name="T41" fmla="*/ 20 h 171"/>
                    <a:gd name="T42" fmla="*/ 16 w 124"/>
                    <a:gd name="T43" fmla="*/ 30 h 171"/>
                    <a:gd name="T44" fmla="*/ 9 w 124"/>
                    <a:gd name="T45" fmla="*/ 36 h 171"/>
                    <a:gd name="T46" fmla="*/ 20 w 124"/>
                    <a:gd name="T47" fmla="*/ 49 h 171"/>
                    <a:gd name="T48" fmla="*/ 29 w 124"/>
                    <a:gd name="T49" fmla="*/ 59 h 171"/>
                    <a:gd name="T50" fmla="*/ 31 w 124"/>
                    <a:gd name="T51" fmla="*/ 70 h 171"/>
                    <a:gd name="T52" fmla="*/ 12 w 124"/>
                    <a:gd name="T53" fmla="*/ 88 h 171"/>
                    <a:gd name="T54" fmla="*/ 31 w 124"/>
                    <a:gd name="T55" fmla="*/ 90 h 171"/>
                    <a:gd name="T56" fmla="*/ 25 w 124"/>
                    <a:gd name="T57" fmla="*/ 112 h 171"/>
                    <a:gd name="T58" fmla="*/ 17 w 124"/>
                    <a:gd name="T59" fmla="*/ 131 h 171"/>
                    <a:gd name="T60" fmla="*/ 9 w 124"/>
                    <a:gd name="T61" fmla="*/ 145 h 171"/>
                    <a:gd name="T62" fmla="*/ 1 w 124"/>
                    <a:gd name="T63" fmla="*/ 158 h 171"/>
                    <a:gd name="T64" fmla="*/ 1 w 124"/>
                    <a:gd name="T65" fmla="*/ 165 h 171"/>
                    <a:gd name="T66" fmla="*/ 15 w 124"/>
                    <a:gd name="T67" fmla="*/ 165 h 171"/>
                    <a:gd name="T68" fmla="*/ 24 w 124"/>
                    <a:gd name="T69" fmla="*/ 163 h 171"/>
                    <a:gd name="T70" fmla="*/ 34 w 124"/>
                    <a:gd name="T71" fmla="*/ 163 h 171"/>
                    <a:gd name="T72" fmla="*/ 45 w 124"/>
                    <a:gd name="T73" fmla="*/ 171 h 171"/>
                    <a:gd name="T74" fmla="*/ 46 w 124"/>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71">
                      <a:moveTo>
                        <a:pt x="51" y="171"/>
                      </a:moveTo>
                      <a:cubicBezTo>
                        <a:pt x="54" y="170"/>
                        <a:pt x="58" y="171"/>
                        <a:pt x="62" y="170"/>
                      </a:cubicBezTo>
                      <a:cubicBezTo>
                        <a:pt x="65" y="170"/>
                        <a:pt x="67" y="165"/>
                        <a:pt x="71" y="166"/>
                      </a:cubicBezTo>
                      <a:cubicBezTo>
                        <a:pt x="73" y="166"/>
                        <a:pt x="74" y="168"/>
                        <a:pt x="76" y="168"/>
                      </a:cubicBezTo>
                      <a:cubicBezTo>
                        <a:pt x="79" y="168"/>
                        <a:pt x="79" y="167"/>
                        <a:pt x="80" y="165"/>
                      </a:cubicBezTo>
                      <a:cubicBezTo>
                        <a:pt x="83" y="160"/>
                        <a:pt x="85" y="159"/>
                        <a:pt x="89" y="161"/>
                      </a:cubicBezTo>
                      <a:cubicBezTo>
                        <a:pt x="93" y="162"/>
                        <a:pt x="97" y="164"/>
                        <a:pt x="97" y="159"/>
                      </a:cubicBezTo>
                      <a:cubicBezTo>
                        <a:pt x="98" y="154"/>
                        <a:pt x="94" y="153"/>
                        <a:pt x="91" y="149"/>
                      </a:cubicBezTo>
                      <a:cubicBezTo>
                        <a:pt x="88" y="144"/>
                        <a:pt x="92" y="144"/>
                        <a:pt x="95" y="141"/>
                      </a:cubicBezTo>
                      <a:cubicBezTo>
                        <a:pt x="98" y="137"/>
                        <a:pt x="95" y="134"/>
                        <a:pt x="93" y="131"/>
                      </a:cubicBezTo>
                      <a:cubicBezTo>
                        <a:pt x="93" y="129"/>
                        <a:pt x="94" y="127"/>
                        <a:pt x="93" y="126"/>
                      </a:cubicBezTo>
                      <a:cubicBezTo>
                        <a:pt x="92" y="124"/>
                        <a:pt x="90" y="124"/>
                        <a:pt x="88" y="122"/>
                      </a:cubicBezTo>
                      <a:cubicBezTo>
                        <a:pt x="86" y="120"/>
                        <a:pt x="85" y="116"/>
                        <a:pt x="85" y="113"/>
                      </a:cubicBezTo>
                      <a:cubicBezTo>
                        <a:pt x="85" y="112"/>
                        <a:pt x="84" y="109"/>
                        <a:pt x="84" y="108"/>
                      </a:cubicBezTo>
                      <a:cubicBezTo>
                        <a:pt x="84" y="106"/>
                        <a:pt x="86" y="105"/>
                        <a:pt x="87" y="104"/>
                      </a:cubicBezTo>
                      <a:cubicBezTo>
                        <a:pt x="88" y="102"/>
                        <a:pt x="87" y="101"/>
                        <a:pt x="89" y="99"/>
                      </a:cubicBezTo>
                      <a:cubicBezTo>
                        <a:pt x="90" y="98"/>
                        <a:pt x="92" y="97"/>
                        <a:pt x="94" y="97"/>
                      </a:cubicBezTo>
                      <a:cubicBezTo>
                        <a:pt x="99" y="95"/>
                        <a:pt x="98" y="94"/>
                        <a:pt x="98" y="89"/>
                      </a:cubicBezTo>
                      <a:cubicBezTo>
                        <a:pt x="98" y="84"/>
                        <a:pt x="103" y="84"/>
                        <a:pt x="105" y="81"/>
                      </a:cubicBezTo>
                      <a:cubicBezTo>
                        <a:pt x="107" y="79"/>
                        <a:pt x="106" y="77"/>
                        <a:pt x="107" y="76"/>
                      </a:cubicBezTo>
                      <a:cubicBezTo>
                        <a:pt x="108" y="74"/>
                        <a:pt x="111" y="74"/>
                        <a:pt x="112" y="72"/>
                      </a:cubicBezTo>
                      <a:cubicBezTo>
                        <a:pt x="116" y="69"/>
                        <a:pt x="114" y="62"/>
                        <a:pt x="117" y="59"/>
                      </a:cubicBezTo>
                      <a:cubicBezTo>
                        <a:pt x="119" y="58"/>
                        <a:pt x="122" y="57"/>
                        <a:pt x="124" y="56"/>
                      </a:cubicBezTo>
                      <a:cubicBezTo>
                        <a:pt x="119" y="53"/>
                        <a:pt x="115" y="50"/>
                        <a:pt x="115" y="42"/>
                      </a:cubicBezTo>
                      <a:cubicBezTo>
                        <a:pt x="115" y="35"/>
                        <a:pt x="113" y="27"/>
                        <a:pt x="109" y="21"/>
                      </a:cubicBezTo>
                      <a:cubicBezTo>
                        <a:pt x="108" y="19"/>
                        <a:pt x="107" y="19"/>
                        <a:pt x="107" y="17"/>
                      </a:cubicBezTo>
                      <a:cubicBezTo>
                        <a:pt x="107" y="15"/>
                        <a:pt x="107" y="14"/>
                        <a:pt x="106" y="12"/>
                      </a:cubicBezTo>
                      <a:cubicBezTo>
                        <a:pt x="105" y="9"/>
                        <a:pt x="99" y="2"/>
                        <a:pt x="95" y="1"/>
                      </a:cubicBezTo>
                      <a:cubicBezTo>
                        <a:pt x="93" y="0"/>
                        <a:pt x="91" y="2"/>
                        <a:pt x="89" y="2"/>
                      </a:cubicBezTo>
                      <a:cubicBezTo>
                        <a:pt x="87" y="2"/>
                        <a:pt x="84" y="2"/>
                        <a:pt x="82" y="3"/>
                      </a:cubicBezTo>
                      <a:cubicBezTo>
                        <a:pt x="77" y="5"/>
                        <a:pt x="79" y="10"/>
                        <a:pt x="81" y="13"/>
                      </a:cubicBezTo>
                      <a:cubicBezTo>
                        <a:pt x="85" y="16"/>
                        <a:pt x="86" y="17"/>
                        <a:pt x="85" y="22"/>
                      </a:cubicBezTo>
                      <a:cubicBezTo>
                        <a:pt x="84" y="25"/>
                        <a:pt x="82" y="29"/>
                        <a:pt x="78" y="26"/>
                      </a:cubicBezTo>
                      <a:cubicBezTo>
                        <a:pt x="77" y="26"/>
                        <a:pt x="75" y="23"/>
                        <a:pt x="74" y="22"/>
                      </a:cubicBezTo>
                      <a:cubicBezTo>
                        <a:pt x="73" y="21"/>
                        <a:pt x="71" y="20"/>
                        <a:pt x="70" y="19"/>
                      </a:cubicBezTo>
                      <a:cubicBezTo>
                        <a:pt x="67" y="17"/>
                        <a:pt x="63" y="14"/>
                        <a:pt x="60" y="12"/>
                      </a:cubicBezTo>
                      <a:cubicBezTo>
                        <a:pt x="58" y="12"/>
                        <a:pt x="56" y="12"/>
                        <a:pt x="55" y="11"/>
                      </a:cubicBezTo>
                      <a:cubicBezTo>
                        <a:pt x="53" y="10"/>
                        <a:pt x="52" y="8"/>
                        <a:pt x="50" y="8"/>
                      </a:cubicBezTo>
                      <a:cubicBezTo>
                        <a:pt x="48" y="6"/>
                        <a:pt x="43" y="5"/>
                        <a:pt x="40" y="6"/>
                      </a:cubicBezTo>
                      <a:cubicBezTo>
                        <a:pt x="39" y="9"/>
                        <a:pt x="42" y="9"/>
                        <a:pt x="39" y="12"/>
                      </a:cubicBezTo>
                      <a:cubicBezTo>
                        <a:pt x="38" y="14"/>
                        <a:pt x="36" y="13"/>
                        <a:pt x="33" y="13"/>
                      </a:cubicBezTo>
                      <a:cubicBezTo>
                        <a:pt x="27" y="13"/>
                        <a:pt x="25" y="17"/>
                        <a:pt x="21" y="20"/>
                      </a:cubicBezTo>
                      <a:cubicBezTo>
                        <a:pt x="18" y="21"/>
                        <a:pt x="18" y="21"/>
                        <a:pt x="18" y="24"/>
                      </a:cubicBezTo>
                      <a:cubicBezTo>
                        <a:pt x="18" y="26"/>
                        <a:pt x="18" y="29"/>
                        <a:pt x="16" y="30"/>
                      </a:cubicBezTo>
                      <a:cubicBezTo>
                        <a:pt x="15" y="31"/>
                        <a:pt x="12" y="31"/>
                        <a:pt x="8" y="31"/>
                      </a:cubicBezTo>
                      <a:cubicBezTo>
                        <a:pt x="9" y="32"/>
                        <a:pt x="9" y="34"/>
                        <a:pt x="9" y="36"/>
                      </a:cubicBezTo>
                      <a:cubicBezTo>
                        <a:pt x="10" y="42"/>
                        <a:pt x="9" y="40"/>
                        <a:pt x="12" y="45"/>
                      </a:cubicBezTo>
                      <a:cubicBezTo>
                        <a:pt x="15" y="49"/>
                        <a:pt x="18" y="47"/>
                        <a:pt x="20" y="49"/>
                      </a:cubicBezTo>
                      <a:cubicBezTo>
                        <a:pt x="21" y="51"/>
                        <a:pt x="20" y="54"/>
                        <a:pt x="22" y="54"/>
                      </a:cubicBezTo>
                      <a:cubicBezTo>
                        <a:pt x="24" y="54"/>
                        <a:pt x="27" y="56"/>
                        <a:pt x="29" y="59"/>
                      </a:cubicBezTo>
                      <a:cubicBezTo>
                        <a:pt x="31" y="61"/>
                        <a:pt x="32" y="64"/>
                        <a:pt x="31" y="65"/>
                      </a:cubicBezTo>
                      <a:cubicBezTo>
                        <a:pt x="30" y="66"/>
                        <a:pt x="30" y="67"/>
                        <a:pt x="31" y="70"/>
                      </a:cubicBezTo>
                      <a:cubicBezTo>
                        <a:pt x="33" y="72"/>
                        <a:pt x="31" y="73"/>
                        <a:pt x="28" y="76"/>
                      </a:cubicBezTo>
                      <a:cubicBezTo>
                        <a:pt x="26" y="79"/>
                        <a:pt x="20" y="83"/>
                        <a:pt x="12" y="88"/>
                      </a:cubicBezTo>
                      <a:cubicBezTo>
                        <a:pt x="5" y="93"/>
                        <a:pt x="11" y="96"/>
                        <a:pt x="16" y="93"/>
                      </a:cubicBezTo>
                      <a:cubicBezTo>
                        <a:pt x="21" y="91"/>
                        <a:pt x="24" y="90"/>
                        <a:pt x="31" y="90"/>
                      </a:cubicBezTo>
                      <a:cubicBezTo>
                        <a:pt x="38" y="90"/>
                        <a:pt x="32" y="98"/>
                        <a:pt x="28" y="101"/>
                      </a:cubicBezTo>
                      <a:cubicBezTo>
                        <a:pt x="24" y="104"/>
                        <a:pt x="25" y="108"/>
                        <a:pt x="25" y="112"/>
                      </a:cubicBezTo>
                      <a:cubicBezTo>
                        <a:pt x="26" y="116"/>
                        <a:pt x="26" y="119"/>
                        <a:pt x="25" y="121"/>
                      </a:cubicBezTo>
                      <a:cubicBezTo>
                        <a:pt x="24" y="123"/>
                        <a:pt x="19" y="127"/>
                        <a:pt x="17" y="131"/>
                      </a:cubicBezTo>
                      <a:cubicBezTo>
                        <a:pt x="14" y="135"/>
                        <a:pt x="14" y="137"/>
                        <a:pt x="14" y="142"/>
                      </a:cubicBezTo>
                      <a:cubicBezTo>
                        <a:pt x="14" y="144"/>
                        <a:pt x="11" y="143"/>
                        <a:pt x="9" y="145"/>
                      </a:cubicBezTo>
                      <a:cubicBezTo>
                        <a:pt x="7" y="148"/>
                        <a:pt x="8" y="149"/>
                        <a:pt x="5" y="151"/>
                      </a:cubicBezTo>
                      <a:cubicBezTo>
                        <a:pt x="2" y="153"/>
                        <a:pt x="1" y="155"/>
                        <a:pt x="1" y="158"/>
                      </a:cubicBezTo>
                      <a:cubicBezTo>
                        <a:pt x="1" y="160"/>
                        <a:pt x="0" y="161"/>
                        <a:pt x="0" y="162"/>
                      </a:cubicBezTo>
                      <a:cubicBezTo>
                        <a:pt x="0" y="163"/>
                        <a:pt x="0" y="164"/>
                        <a:pt x="1" y="165"/>
                      </a:cubicBezTo>
                      <a:cubicBezTo>
                        <a:pt x="3" y="167"/>
                        <a:pt x="6" y="168"/>
                        <a:pt x="9" y="169"/>
                      </a:cubicBezTo>
                      <a:cubicBezTo>
                        <a:pt x="13" y="170"/>
                        <a:pt x="12" y="167"/>
                        <a:pt x="15" y="165"/>
                      </a:cubicBezTo>
                      <a:cubicBezTo>
                        <a:pt x="16" y="164"/>
                        <a:pt x="18" y="165"/>
                        <a:pt x="20" y="165"/>
                      </a:cubicBezTo>
                      <a:cubicBezTo>
                        <a:pt x="22" y="165"/>
                        <a:pt x="22" y="164"/>
                        <a:pt x="24" y="163"/>
                      </a:cubicBezTo>
                      <a:cubicBezTo>
                        <a:pt x="26" y="162"/>
                        <a:pt x="29" y="159"/>
                        <a:pt x="31" y="159"/>
                      </a:cubicBezTo>
                      <a:cubicBezTo>
                        <a:pt x="32" y="159"/>
                        <a:pt x="33" y="162"/>
                        <a:pt x="34" y="163"/>
                      </a:cubicBezTo>
                      <a:cubicBezTo>
                        <a:pt x="35" y="163"/>
                        <a:pt x="37" y="164"/>
                        <a:pt x="38" y="164"/>
                      </a:cubicBezTo>
                      <a:cubicBezTo>
                        <a:pt x="40" y="166"/>
                        <a:pt x="44" y="169"/>
                        <a:pt x="45" y="171"/>
                      </a:cubicBezTo>
                      <a:cubicBezTo>
                        <a:pt x="45" y="171"/>
                        <a:pt x="45" y="171"/>
                        <a:pt x="45" y="171"/>
                      </a:cubicBezTo>
                      <a:cubicBezTo>
                        <a:pt x="45" y="171"/>
                        <a:pt x="46" y="171"/>
                        <a:pt x="46" y="171"/>
                      </a:cubicBezTo>
                      <a:cubicBezTo>
                        <a:pt x="47" y="170"/>
                        <a:pt x="49" y="171"/>
                        <a:pt x="51" y="171"/>
                      </a:cubicBezTo>
                      <a:close/>
                    </a:path>
                  </a:pathLst>
                </a:custGeom>
                <a:solidFill>
                  <a:srgbClr val="FFCCCC"/>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1" name="Freeform 52">
                  <a:extLst>
                    <a:ext uri="{FF2B5EF4-FFF2-40B4-BE49-F238E27FC236}">
                      <a16:creationId xmlns:a16="http://schemas.microsoft.com/office/drawing/2014/main" id="{A227B528-5784-4F43-8819-9DEC4C557DA9}"/>
                    </a:ext>
                  </a:extLst>
                </p:cNvPr>
                <p:cNvSpPr>
                  <a:spLocks/>
                </p:cNvSpPr>
                <p:nvPr/>
              </p:nvSpPr>
              <p:spPr bwMode="auto">
                <a:xfrm>
                  <a:off x="752475" y="9575801"/>
                  <a:ext cx="493713" cy="476250"/>
                </a:xfrm>
                <a:custGeom>
                  <a:avLst/>
                  <a:gdLst>
                    <a:gd name="T0" fmla="*/ 91 w 132"/>
                    <a:gd name="T1" fmla="*/ 62 h 127"/>
                    <a:gd name="T2" fmla="*/ 83 w 132"/>
                    <a:gd name="T3" fmla="*/ 55 h 127"/>
                    <a:gd name="T4" fmla="*/ 75 w 132"/>
                    <a:gd name="T5" fmla="*/ 49 h 127"/>
                    <a:gd name="T6" fmla="*/ 75 w 132"/>
                    <a:gd name="T7" fmla="*/ 44 h 127"/>
                    <a:gd name="T8" fmla="*/ 70 w 132"/>
                    <a:gd name="T9" fmla="*/ 36 h 127"/>
                    <a:gd name="T10" fmla="*/ 58 w 132"/>
                    <a:gd name="T11" fmla="*/ 30 h 127"/>
                    <a:gd name="T12" fmla="*/ 53 w 132"/>
                    <a:gd name="T13" fmla="*/ 20 h 127"/>
                    <a:gd name="T14" fmla="*/ 55 w 132"/>
                    <a:gd name="T15" fmla="*/ 3 h 127"/>
                    <a:gd name="T16" fmla="*/ 35 w 132"/>
                    <a:gd name="T17" fmla="*/ 3 h 127"/>
                    <a:gd name="T18" fmla="*/ 20 w 132"/>
                    <a:gd name="T19" fmla="*/ 2 h 127"/>
                    <a:gd name="T20" fmla="*/ 10 w 132"/>
                    <a:gd name="T21" fmla="*/ 12 h 127"/>
                    <a:gd name="T22" fmla="*/ 4 w 132"/>
                    <a:gd name="T23" fmla="*/ 24 h 127"/>
                    <a:gd name="T24" fmla="*/ 16 w 132"/>
                    <a:gd name="T25" fmla="*/ 21 h 127"/>
                    <a:gd name="T26" fmla="*/ 29 w 132"/>
                    <a:gd name="T27" fmla="*/ 13 h 127"/>
                    <a:gd name="T28" fmla="*/ 30 w 132"/>
                    <a:gd name="T29" fmla="*/ 27 h 127"/>
                    <a:gd name="T30" fmla="*/ 41 w 132"/>
                    <a:gd name="T31" fmla="*/ 36 h 127"/>
                    <a:gd name="T32" fmla="*/ 53 w 132"/>
                    <a:gd name="T33" fmla="*/ 49 h 127"/>
                    <a:gd name="T34" fmla="*/ 70 w 132"/>
                    <a:gd name="T35" fmla="*/ 54 h 127"/>
                    <a:gd name="T36" fmla="*/ 73 w 132"/>
                    <a:gd name="T37" fmla="*/ 72 h 127"/>
                    <a:gd name="T38" fmla="*/ 79 w 132"/>
                    <a:gd name="T39" fmla="*/ 86 h 127"/>
                    <a:gd name="T40" fmla="*/ 63 w 132"/>
                    <a:gd name="T41" fmla="*/ 85 h 127"/>
                    <a:gd name="T42" fmla="*/ 59 w 132"/>
                    <a:gd name="T43" fmla="*/ 69 h 127"/>
                    <a:gd name="T44" fmla="*/ 50 w 132"/>
                    <a:gd name="T45" fmla="*/ 59 h 127"/>
                    <a:gd name="T46" fmla="*/ 40 w 132"/>
                    <a:gd name="T47" fmla="*/ 47 h 127"/>
                    <a:gd name="T48" fmla="*/ 35 w 132"/>
                    <a:gd name="T49" fmla="*/ 63 h 127"/>
                    <a:gd name="T50" fmla="*/ 39 w 132"/>
                    <a:gd name="T51" fmla="*/ 78 h 127"/>
                    <a:gd name="T52" fmla="*/ 56 w 132"/>
                    <a:gd name="T53" fmla="*/ 96 h 127"/>
                    <a:gd name="T54" fmla="*/ 54 w 132"/>
                    <a:gd name="T55" fmla="*/ 123 h 127"/>
                    <a:gd name="T56" fmla="*/ 64 w 132"/>
                    <a:gd name="T57" fmla="*/ 117 h 127"/>
                    <a:gd name="T58" fmla="*/ 75 w 132"/>
                    <a:gd name="T59" fmla="*/ 101 h 127"/>
                    <a:gd name="T60" fmla="*/ 87 w 132"/>
                    <a:gd name="T61" fmla="*/ 97 h 127"/>
                    <a:gd name="T62" fmla="*/ 101 w 132"/>
                    <a:gd name="T63" fmla="*/ 93 h 127"/>
                    <a:gd name="T64" fmla="*/ 109 w 132"/>
                    <a:gd name="T65" fmla="*/ 105 h 127"/>
                    <a:gd name="T66" fmla="*/ 100 w 132"/>
                    <a:gd name="T67" fmla="*/ 117 h 127"/>
                    <a:gd name="T68" fmla="*/ 114 w 132"/>
                    <a:gd name="T69" fmla="*/ 119 h 127"/>
                    <a:gd name="T70" fmla="*/ 129 w 132"/>
                    <a:gd name="T71" fmla="*/ 110 h 127"/>
                    <a:gd name="T72" fmla="*/ 128 w 132"/>
                    <a:gd name="T73" fmla="*/ 86 h 127"/>
                    <a:gd name="T74" fmla="*/ 108 w 132"/>
                    <a:gd name="T75" fmla="*/ 86 h 127"/>
                    <a:gd name="T76" fmla="*/ 102 w 132"/>
                    <a:gd name="T77" fmla="*/ 76 h 127"/>
                    <a:gd name="T78" fmla="*/ 110 w 132"/>
                    <a:gd name="T79" fmla="*/ 69 h 127"/>
                    <a:gd name="T80" fmla="*/ 97 w 132"/>
                    <a:gd name="T81" fmla="*/ 6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7">
                      <a:moveTo>
                        <a:pt x="97" y="66"/>
                      </a:moveTo>
                      <a:cubicBezTo>
                        <a:pt x="95" y="65"/>
                        <a:pt x="93" y="63"/>
                        <a:pt x="91" y="62"/>
                      </a:cubicBezTo>
                      <a:cubicBezTo>
                        <a:pt x="89" y="61"/>
                        <a:pt x="86" y="60"/>
                        <a:pt x="85" y="58"/>
                      </a:cubicBezTo>
                      <a:cubicBezTo>
                        <a:pt x="84" y="57"/>
                        <a:pt x="83" y="55"/>
                        <a:pt x="83" y="55"/>
                      </a:cubicBezTo>
                      <a:cubicBezTo>
                        <a:pt x="82" y="54"/>
                        <a:pt x="80" y="54"/>
                        <a:pt x="79" y="53"/>
                      </a:cubicBezTo>
                      <a:cubicBezTo>
                        <a:pt x="78" y="52"/>
                        <a:pt x="76" y="50"/>
                        <a:pt x="75" y="49"/>
                      </a:cubicBezTo>
                      <a:cubicBezTo>
                        <a:pt x="74" y="48"/>
                        <a:pt x="73" y="48"/>
                        <a:pt x="73" y="46"/>
                      </a:cubicBezTo>
                      <a:cubicBezTo>
                        <a:pt x="73" y="45"/>
                        <a:pt x="74" y="45"/>
                        <a:pt x="75" y="44"/>
                      </a:cubicBezTo>
                      <a:cubicBezTo>
                        <a:pt x="78" y="43"/>
                        <a:pt x="77" y="41"/>
                        <a:pt x="76" y="39"/>
                      </a:cubicBezTo>
                      <a:cubicBezTo>
                        <a:pt x="74" y="37"/>
                        <a:pt x="73" y="37"/>
                        <a:pt x="70" y="36"/>
                      </a:cubicBezTo>
                      <a:cubicBezTo>
                        <a:pt x="67" y="36"/>
                        <a:pt x="65" y="36"/>
                        <a:pt x="62" y="34"/>
                      </a:cubicBezTo>
                      <a:cubicBezTo>
                        <a:pt x="60" y="33"/>
                        <a:pt x="58" y="33"/>
                        <a:pt x="58" y="30"/>
                      </a:cubicBezTo>
                      <a:cubicBezTo>
                        <a:pt x="57" y="28"/>
                        <a:pt x="59" y="27"/>
                        <a:pt x="58" y="25"/>
                      </a:cubicBezTo>
                      <a:cubicBezTo>
                        <a:pt x="57" y="22"/>
                        <a:pt x="55" y="22"/>
                        <a:pt x="53" y="20"/>
                      </a:cubicBezTo>
                      <a:cubicBezTo>
                        <a:pt x="52" y="18"/>
                        <a:pt x="51" y="15"/>
                        <a:pt x="52" y="13"/>
                      </a:cubicBezTo>
                      <a:cubicBezTo>
                        <a:pt x="52" y="12"/>
                        <a:pt x="55" y="6"/>
                        <a:pt x="55" y="3"/>
                      </a:cubicBezTo>
                      <a:cubicBezTo>
                        <a:pt x="51" y="2"/>
                        <a:pt x="47" y="4"/>
                        <a:pt x="43" y="5"/>
                      </a:cubicBezTo>
                      <a:cubicBezTo>
                        <a:pt x="40" y="6"/>
                        <a:pt x="39" y="3"/>
                        <a:pt x="35" y="3"/>
                      </a:cubicBezTo>
                      <a:cubicBezTo>
                        <a:pt x="31" y="3"/>
                        <a:pt x="33" y="2"/>
                        <a:pt x="29" y="1"/>
                      </a:cubicBezTo>
                      <a:cubicBezTo>
                        <a:pt x="24" y="1"/>
                        <a:pt x="23" y="0"/>
                        <a:pt x="20" y="2"/>
                      </a:cubicBezTo>
                      <a:cubicBezTo>
                        <a:pt x="17" y="4"/>
                        <a:pt x="16" y="5"/>
                        <a:pt x="11" y="6"/>
                      </a:cubicBezTo>
                      <a:cubicBezTo>
                        <a:pt x="6" y="7"/>
                        <a:pt x="10" y="7"/>
                        <a:pt x="10" y="12"/>
                      </a:cubicBezTo>
                      <a:cubicBezTo>
                        <a:pt x="10" y="17"/>
                        <a:pt x="9" y="14"/>
                        <a:pt x="7" y="18"/>
                      </a:cubicBezTo>
                      <a:cubicBezTo>
                        <a:pt x="6" y="22"/>
                        <a:pt x="8" y="22"/>
                        <a:pt x="4" y="24"/>
                      </a:cubicBezTo>
                      <a:cubicBezTo>
                        <a:pt x="0" y="25"/>
                        <a:pt x="3" y="28"/>
                        <a:pt x="7" y="30"/>
                      </a:cubicBezTo>
                      <a:cubicBezTo>
                        <a:pt x="12" y="32"/>
                        <a:pt x="14" y="25"/>
                        <a:pt x="16" y="21"/>
                      </a:cubicBezTo>
                      <a:cubicBezTo>
                        <a:pt x="18" y="18"/>
                        <a:pt x="20" y="11"/>
                        <a:pt x="22" y="8"/>
                      </a:cubicBezTo>
                      <a:cubicBezTo>
                        <a:pt x="24" y="6"/>
                        <a:pt x="26" y="10"/>
                        <a:pt x="29" y="13"/>
                      </a:cubicBezTo>
                      <a:cubicBezTo>
                        <a:pt x="31" y="16"/>
                        <a:pt x="29" y="19"/>
                        <a:pt x="26" y="23"/>
                      </a:cubicBezTo>
                      <a:cubicBezTo>
                        <a:pt x="24" y="27"/>
                        <a:pt x="24" y="26"/>
                        <a:pt x="30" y="27"/>
                      </a:cubicBezTo>
                      <a:cubicBezTo>
                        <a:pt x="35" y="29"/>
                        <a:pt x="34" y="28"/>
                        <a:pt x="36" y="30"/>
                      </a:cubicBezTo>
                      <a:cubicBezTo>
                        <a:pt x="38" y="32"/>
                        <a:pt x="37" y="33"/>
                        <a:pt x="41" y="36"/>
                      </a:cubicBezTo>
                      <a:cubicBezTo>
                        <a:pt x="44" y="39"/>
                        <a:pt x="48" y="39"/>
                        <a:pt x="48" y="43"/>
                      </a:cubicBezTo>
                      <a:cubicBezTo>
                        <a:pt x="48" y="48"/>
                        <a:pt x="51" y="45"/>
                        <a:pt x="53" y="49"/>
                      </a:cubicBezTo>
                      <a:cubicBezTo>
                        <a:pt x="56" y="54"/>
                        <a:pt x="56" y="53"/>
                        <a:pt x="61" y="52"/>
                      </a:cubicBezTo>
                      <a:cubicBezTo>
                        <a:pt x="65" y="51"/>
                        <a:pt x="65" y="52"/>
                        <a:pt x="70" y="54"/>
                      </a:cubicBezTo>
                      <a:cubicBezTo>
                        <a:pt x="75" y="56"/>
                        <a:pt x="76" y="59"/>
                        <a:pt x="76" y="63"/>
                      </a:cubicBezTo>
                      <a:cubicBezTo>
                        <a:pt x="76" y="68"/>
                        <a:pt x="73" y="68"/>
                        <a:pt x="73" y="72"/>
                      </a:cubicBezTo>
                      <a:cubicBezTo>
                        <a:pt x="72" y="77"/>
                        <a:pt x="78" y="79"/>
                        <a:pt x="81" y="82"/>
                      </a:cubicBezTo>
                      <a:cubicBezTo>
                        <a:pt x="84" y="86"/>
                        <a:pt x="83" y="86"/>
                        <a:pt x="79" y="86"/>
                      </a:cubicBezTo>
                      <a:cubicBezTo>
                        <a:pt x="75" y="85"/>
                        <a:pt x="73" y="82"/>
                        <a:pt x="70" y="81"/>
                      </a:cubicBezTo>
                      <a:cubicBezTo>
                        <a:pt x="67" y="79"/>
                        <a:pt x="65" y="83"/>
                        <a:pt x="63" y="85"/>
                      </a:cubicBezTo>
                      <a:cubicBezTo>
                        <a:pt x="61" y="87"/>
                        <a:pt x="59" y="83"/>
                        <a:pt x="57" y="80"/>
                      </a:cubicBezTo>
                      <a:cubicBezTo>
                        <a:pt x="55" y="77"/>
                        <a:pt x="58" y="72"/>
                        <a:pt x="59" y="69"/>
                      </a:cubicBezTo>
                      <a:cubicBezTo>
                        <a:pt x="60" y="65"/>
                        <a:pt x="59" y="63"/>
                        <a:pt x="57" y="61"/>
                      </a:cubicBezTo>
                      <a:cubicBezTo>
                        <a:pt x="55" y="59"/>
                        <a:pt x="53" y="59"/>
                        <a:pt x="50" y="59"/>
                      </a:cubicBezTo>
                      <a:cubicBezTo>
                        <a:pt x="48" y="59"/>
                        <a:pt x="48" y="54"/>
                        <a:pt x="47" y="52"/>
                      </a:cubicBezTo>
                      <a:cubicBezTo>
                        <a:pt x="46" y="50"/>
                        <a:pt x="44" y="47"/>
                        <a:pt x="40" y="47"/>
                      </a:cubicBezTo>
                      <a:cubicBezTo>
                        <a:pt x="39" y="46"/>
                        <a:pt x="41" y="51"/>
                        <a:pt x="40" y="54"/>
                      </a:cubicBezTo>
                      <a:cubicBezTo>
                        <a:pt x="39" y="58"/>
                        <a:pt x="37" y="56"/>
                        <a:pt x="35" y="63"/>
                      </a:cubicBezTo>
                      <a:cubicBezTo>
                        <a:pt x="34" y="71"/>
                        <a:pt x="33" y="67"/>
                        <a:pt x="35" y="71"/>
                      </a:cubicBezTo>
                      <a:cubicBezTo>
                        <a:pt x="36" y="74"/>
                        <a:pt x="37" y="74"/>
                        <a:pt x="39" y="78"/>
                      </a:cubicBezTo>
                      <a:cubicBezTo>
                        <a:pt x="40" y="83"/>
                        <a:pt x="43" y="86"/>
                        <a:pt x="48" y="90"/>
                      </a:cubicBezTo>
                      <a:cubicBezTo>
                        <a:pt x="52" y="94"/>
                        <a:pt x="52" y="91"/>
                        <a:pt x="56" y="96"/>
                      </a:cubicBezTo>
                      <a:cubicBezTo>
                        <a:pt x="59" y="100"/>
                        <a:pt x="60" y="102"/>
                        <a:pt x="60" y="106"/>
                      </a:cubicBezTo>
                      <a:cubicBezTo>
                        <a:pt x="60" y="110"/>
                        <a:pt x="57" y="119"/>
                        <a:pt x="54" y="123"/>
                      </a:cubicBezTo>
                      <a:cubicBezTo>
                        <a:pt x="50" y="127"/>
                        <a:pt x="54" y="127"/>
                        <a:pt x="58" y="125"/>
                      </a:cubicBezTo>
                      <a:cubicBezTo>
                        <a:pt x="62" y="123"/>
                        <a:pt x="61" y="118"/>
                        <a:pt x="64" y="117"/>
                      </a:cubicBezTo>
                      <a:cubicBezTo>
                        <a:pt x="67" y="115"/>
                        <a:pt x="68" y="113"/>
                        <a:pt x="70" y="111"/>
                      </a:cubicBezTo>
                      <a:cubicBezTo>
                        <a:pt x="72" y="108"/>
                        <a:pt x="74" y="104"/>
                        <a:pt x="75" y="101"/>
                      </a:cubicBezTo>
                      <a:cubicBezTo>
                        <a:pt x="77" y="99"/>
                        <a:pt x="77" y="99"/>
                        <a:pt x="81" y="99"/>
                      </a:cubicBezTo>
                      <a:cubicBezTo>
                        <a:pt x="85" y="99"/>
                        <a:pt x="85" y="99"/>
                        <a:pt x="87" y="97"/>
                      </a:cubicBezTo>
                      <a:cubicBezTo>
                        <a:pt x="89" y="95"/>
                        <a:pt x="90" y="94"/>
                        <a:pt x="92" y="93"/>
                      </a:cubicBezTo>
                      <a:cubicBezTo>
                        <a:pt x="95" y="93"/>
                        <a:pt x="95" y="94"/>
                        <a:pt x="101" y="93"/>
                      </a:cubicBezTo>
                      <a:cubicBezTo>
                        <a:pt x="106" y="93"/>
                        <a:pt x="106" y="92"/>
                        <a:pt x="108" y="96"/>
                      </a:cubicBezTo>
                      <a:cubicBezTo>
                        <a:pt x="110" y="99"/>
                        <a:pt x="109" y="101"/>
                        <a:pt x="109" y="105"/>
                      </a:cubicBezTo>
                      <a:cubicBezTo>
                        <a:pt x="109" y="109"/>
                        <a:pt x="103" y="109"/>
                        <a:pt x="101" y="110"/>
                      </a:cubicBezTo>
                      <a:cubicBezTo>
                        <a:pt x="98" y="112"/>
                        <a:pt x="98" y="116"/>
                        <a:pt x="100" y="117"/>
                      </a:cubicBezTo>
                      <a:cubicBezTo>
                        <a:pt x="101" y="118"/>
                        <a:pt x="103" y="121"/>
                        <a:pt x="106" y="123"/>
                      </a:cubicBezTo>
                      <a:cubicBezTo>
                        <a:pt x="110" y="125"/>
                        <a:pt x="112" y="122"/>
                        <a:pt x="114" y="119"/>
                      </a:cubicBezTo>
                      <a:cubicBezTo>
                        <a:pt x="116" y="116"/>
                        <a:pt x="117" y="116"/>
                        <a:pt x="122" y="116"/>
                      </a:cubicBezTo>
                      <a:cubicBezTo>
                        <a:pt x="127" y="116"/>
                        <a:pt x="127" y="114"/>
                        <a:pt x="129" y="110"/>
                      </a:cubicBezTo>
                      <a:cubicBezTo>
                        <a:pt x="130" y="106"/>
                        <a:pt x="131" y="103"/>
                        <a:pt x="131" y="99"/>
                      </a:cubicBezTo>
                      <a:cubicBezTo>
                        <a:pt x="132" y="94"/>
                        <a:pt x="130" y="91"/>
                        <a:pt x="128" y="86"/>
                      </a:cubicBezTo>
                      <a:cubicBezTo>
                        <a:pt x="125" y="83"/>
                        <a:pt x="124" y="80"/>
                        <a:pt x="120" y="81"/>
                      </a:cubicBezTo>
                      <a:cubicBezTo>
                        <a:pt x="115" y="82"/>
                        <a:pt x="112" y="83"/>
                        <a:pt x="108" y="86"/>
                      </a:cubicBezTo>
                      <a:cubicBezTo>
                        <a:pt x="104" y="89"/>
                        <a:pt x="101" y="85"/>
                        <a:pt x="99" y="83"/>
                      </a:cubicBezTo>
                      <a:cubicBezTo>
                        <a:pt x="96" y="81"/>
                        <a:pt x="98" y="78"/>
                        <a:pt x="102" y="76"/>
                      </a:cubicBezTo>
                      <a:cubicBezTo>
                        <a:pt x="106" y="74"/>
                        <a:pt x="107" y="74"/>
                        <a:pt x="108" y="71"/>
                      </a:cubicBezTo>
                      <a:cubicBezTo>
                        <a:pt x="109" y="70"/>
                        <a:pt x="109" y="70"/>
                        <a:pt x="110" y="69"/>
                      </a:cubicBezTo>
                      <a:cubicBezTo>
                        <a:pt x="108" y="69"/>
                        <a:pt x="107" y="68"/>
                        <a:pt x="105" y="67"/>
                      </a:cubicBezTo>
                      <a:cubicBezTo>
                        <a:pt x="102" y="66"/>
                        <a:pt x="100" y="66"/>
                        <a:pt x="97" y="66"/>
                      </a:cubicBezTo>
                      <a:close/>
                    </a:path>
                  </a:pathLst>
                </a:custGeom>
                <a:grp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2" name="Freeform 53">
                  <a:extLst>
                    <a:ext uri="{FF2B5EF4-FFF2-40B4-BE49-F238E27FC236}">
                      <a16:creationId xmlns:a16="http://schemas.microsoft.com/office/drawing/2014/main" id="{E48054C4-9CEB-4EAE-AE86-ABD4E63F0EFD}"/>
                    </a:ext>
                  </a:extLst>
                </p:cNvPr>
                <p:cNvSpPr>
                  <a:spLocks/>
                </p:cNvSpPr>
                <p:nvPr/>
              </p:nvSpPr>
              <p:spPr bwMode="auto">
                <a:xfrm>
                  <a:off x="942975" y="9482138"/>
                  <a:ext cx="385763" cy="352425"/>
                </a:xfrm>
                <a:custGeom>
                  <a:avLst/>
                  <a:gdLst>
                    <a:gd name="T0" fmla="*/ 77 w 103"/>
                    <a:gd name="T1" fmla="*/ 54 h 94"/>
                    <a:gd name="T2" fmla="*/ 84 w 103"/>
                    <a:gd name="T3" fmla="*/ 47 h 94"/>
                    <a:gd name="T4" fmla="*/ 88 w 103"/>
                    <a:gd name="T5" fmla="*/ 45 h 94"/>
                    <a:gd name="T6" fmla="*/ 91 w 103"/>
                    <a:gd name="T7" fmla="*/ 42 h 94"/>
                    <a:gd name="T8" fmla="*/ 95 w 103"/>
                    <a:gd name="T9" fmla="*/ 37 h 94"/>
                    <a:gd name="T10" fmla="*/ 100 w 103"/>
                    <a:gd name="T11" fmla="*/ 33 h 94"/>
                    <a:gd name="T12" fmla="*/ 102 w 103"/>
                    <a:gd name="T13" fmla="*/ 28 h 94"/>
                    <a:gd name="T14" fmla="*/ 102 w 103"/>
                    <a:gd name="T15" fmla="*/ 21 h 94"/>
                    <a:gd name="T16" fmla="*/ 98 w 103"/>
                    <a:gd name="T17" fmla="*/ 17 h 94"/>
                    <a:gd name="T18" fmla="*/ 93 w 103"/>
                    <a:gd name="T19" fmla="*/ 18 h 94"/>
                    <a:gd name="T20" fmla="*/ 88 w 103"/>
                    <a:gd name="T21" fmla="*/ 23 h 94"/>
                    <a:gd name="T22" fmla="*/ 84 w 103"/>
                    <a:gd name="T23" fmla="*/ 20 h 94"/>
                    <a:gd name="T24" fmla="*/ 73 w 103"/>
                    <a:gd name="T25" fmla="*/ 14 h 94"/>
                    <a:gd name="T26" fmla="*/ 70 w 103"/>
                    <a:gd name="T27" fmla="*/ 12 h 94"/>
                    <a:gd name="T28" fmla="*/ 67 w 103"/>
                    <a:gd name="T29" fmla="*/ 11 h 94"/>
                    <a:gd name="T30" fmla="*/ 60 w 103"/>
                    <a:gd name="T31" fmla="*/ 11 h 94"/>
                    <a:gd name="T32" fmla="*/ 46 w 103"/>
                    <a:gd name="T33" fmla="*/ 12 h 94"/>
                    <a:gd name="T34" fmla="*/ 40 w 103"/>
                    <a:gd name="T35" fmla="*/ 12 h 94"/>
                    <a:gd name="T36" fmla="*/ 38 w 103"/>
                    <a:gd name="T37" fmla="*/ 10 h 94"/>
                    <a:gd name="T38" fmla="*/ 37 w 103"/>
                    <a:gd name="T39" fmla="*/ 9 h 94"/>
                    <a:gd name="T40" fmla="*/ 36 w 103"/>
                    <a:gd name="T41" fmla="*/ 15 h 94"/>
                    <a:gd name="T42" fmla="*/ 29 w 103"/>
                    <a:gd name="T43" fmla="*/ 16 h 94"/>
                    <a:gd name="T44" fmla="*/ 26 w 103"/>
                    <a:gd name="T45" fmla="*/ 8 h 94"/>
                    <a:gd name="T46" fmla="*/ 24 w 103"/>
                    <a:gd name="T47" fmla="*/ 1 h 94"/>
                    <a:gd name="T48" fmla="*/ 13 w 103"/>
                    <a:gd name="T49" fmla="*/ 4 h 94"/>
                    <a:gd name="T50" fmla="*/ 11 w 103"/>
                    <a:gd name="T51" fmla="*/ 11 h 94"/>
                    <a:gd name="T52" fmla="*/ 8 w 103"/>
                    <a:gd name="T53" fmla="*/ 19 h 94"/>
                    <a:gd name="T54" fmla="*/ 14 w 103"/>
                    <a:gd name="T55" fmla="*/ 25 h 94"/>
                    <a:gd name="T56" fmla="*/ 4 w 103"/>
                    <a:gd name="T57" fmla="*/ 28 h 94"/>
                    <a:gd name="T58" fmla="*/ 4 w 103"/>
                    <a:gd name="T59" fmla="*/ 28 h 94"/>
                    <a:gd name="T60" fmla="*/ 1 w 103"/>
                    <a:gd name="T61" fmla="*/ 38 h 94"/>
                    <a:gd name="T62" fmla="*/ 2 w 103"/>
                    <a:gd name="T63" fmla="*/ 45 h 94"/>
                    <a:gd name="T64" fmla="*/ 7 w 103"/>
                    <a:gd name="T65" fmla="*/ 50 h 94"/>
                    <a:gd name="T66" fmla="*/ 7 w 103"/>
                    <a:gd name="T67" fmla="*/ 55 h 94"/>
                    <a:gd name="T68" fmla="*/ 11 w 103"/>
                    <a:gd name="T69" fmla="*/ 59 h 94"/>
                    <a:gd name="T70" fmla="*/ 19 w 103"/>
                    <a:gd name="T71" fmla="*/ 61 h 94"/>
                    <a:gd name="T72" fmla="*/ 25 w 103"/>
                    <a:gd name="T73" fmla="*/ 64 h 94"/>
                    <a:gd name="T74" fmla="*/ 24 w 103"/>
                    <a:gd name="T75" fmla="*/ 69 h 94"/>
                    <a:gd name="T76" fmla="*/ 22 w 103"/>
                    <a:gd name="T77" fmla="*/ 71 h 94"/>
                    <a:gd name="T78" fmla="*/ 24 w 103"/>
                    <a:gd name="T79" fmla="*/ 74 h 94"/>
                    <a:gd name="T80" fmla="*/ 28 w 103"/>
                    <a:gd name="T81" fmla="*/ 78 h 94"/>
                    <a:gd name="T82" fmla="*/ 32 w 103"/>
                    <a:gd name="T83" fmla="*/ 80 h 94"/>
                    <a:gd name="T84" fmla="*/ 34 w 103"/>
                    <a:gd name="T85" fmla="*/ 83 h 94"/>
                    <a:gd name="T86" fmla="*/ 40 w 103"/>
                    <a:gd name="T87" fmla="*/ 87 h 94"/>
                    <a:gd name="T88" fmla="*/ 46 w 103"/>
                    <a:gd name="T89" fmla="*/ 91 h 94"/>
                    <a:gd name="T90" fmla="*/ 54 w 103"/>
                    <a:gd name="T91" fmla="*/ 92 h 94"/>
                    <a:gd name="T92" fmla="*/ 59 w 103"/>
                    <a:gd name="T93" fmla="*/ 94 h 94"/>
                    <a:gd name="T94" fmla="*/ 61 w 103"/>
                    <a:gd name="T95" fmla="*/ 93 h 94"/>
                    <a:gd name="T96" fmla="*/ 58 w 103"/>
                    <a:gd name="T97" fmla="*/ 87 h 94"/>
                    <a:gd name="T98" fmla="*/ 52 w 103"/>
                    <a:gd name="T99" fmla="*/ 76 h 94"/>
                    <a:gd name="T100" fmla="*/ 50 w 103"/>
                    <a:gd name="T101" fmla="*/ 69 h 94"/>
                    <a:gd name="T102" fmla="*/ 59 w 103"/>
                    <a:gd name="T103" fmla="*/ 62 h 94"/>
                    <a:gd name="T104" fmla="*/ 66 w 103"/>
                    <a:gd name="T105" fmla="*/ 57 h 94"/>
                    <a:gd name="T106" fmla="*/ 71 w 103"/>
                    <a:gd name="T107" fmla="*/ 63 h 94"/>
                    <a:gd name="T108" fmla="*/ 79 w 103"/>
                    <a:gd name="T109" fmla="*/ 64 h 94"/>
                    <a:gd name="T110" fmla="*/ 77 w 103"/>
                    <a:gd name="T111" fmla="*/ 61 h 94"/>
                    <a:gd name="T112" fmla="*/ 77 w 103"/>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 h="94">
                      <a:moveTo>
                        <a:pt x="77" y="54"/>
                      </a:moveTo>
                      <a:cubicBezTo>
                        <a:pt x="78" y="51"/>
                        <a:pt x="81" y="49"/>
                        <a:pt x="84" y="47"/>
                      </a:cubicBezTo>
                      <a:cubicBezTo>
                        <a:pt x="85" y="46"/>
                        <a:pt x="87" y="46"/>
                        <a:pt x="88" y="45"/>
                      </a:cubicBezTo>
                      <a:cubicBezTo>
                        <a:pt x="89" y="44"/>
                        <a:pt x="90" y="43"/>
                        <a:pt x="91" y="42"/>
                      </a:cubicBezTo>
                      <a:cubicBezTo>
                        <a:pt x="92" y="40"/>
                        <a:pt x="93" y="38"/>
                        <a:pt x="95" y="37"/>
                      </a:cubicBezTo>
                      <a:cubicBezTo>
                        <a:pt x="97" y="35"/>
                        <a:pt x="99" y="35"/>
                        <a:pt x="100" y="33"/>
                      </a:cubicBezTo>
                      <a:cubicBezTo>
                        <a:pt x="102" y="31"/>
                        <a:pt x="102" y="30"/>
                        <a:pt x="102" y="28"/>
                      </a:cubicBezTo>
                      <a:cubicBezTo>
                        <a:pt x="102" y="26"/>
                        <a:pt x="103" y="23"/>
                        <a:pt x="102" y="21"/>
                      </a:cubicBezTo>
                      <a:cubicBezTo>
                        <a:pt x="102" y="19"/>
                        <a:pt x="100" y="17"/>
                        <a:pt x="98" y="17"/>
                      </a:cubicBezTo>
                      <a:cubicBezTo>
                        <a:pt x="96" y="17"/>
                        <a:pt x="94" y="17"/>
                        <a:pt x="93" y="18"/>
                      </a:cubicBezTo>
                      <a:cubicBezTo>
                        <a:pt x="91" y="19"/>
                        <a:pt x="91" y="23"/>
                        <a:pt x="88" y="23"/>
                      </a:cubicBezTo>
                      <a:cubicBezTo>
                        <a:pt x="86" y="24"/>
                        <a:pt x="86" y="21"/>
                        <a:pt x="84" y="20"/>
                      </a:cubicBezTo>
                      <a:cubicBezTo>
                        <a:pt x="81" y="18"/>
                        <a:pt x="77" y="16"/>
                        <a:pt x="73" y="14"/>
                      </a:cubicBezTo>
                      <a:cubicBezTo>
                        <a:pt x="72" y="13"/>
                        <a:pt x="71" y="13"/>
                        <a:pt x="70" y="12"/>
                      </a:cubicBezTo>
                      <a:cubicBezTo>
                        <a:pt x="69" y="12"/>
                        <a:pt x="68" y="12"/>
                        <a:pt x="67" y="11"/>
                      </a:cubicBezTo>
                      <a:cubicBezTo>
                        <a:pt x="65" y="11"/>
                        <a:pt x="62" y="11"/>
                        <a:pt x="60" y="11"/>
                      </a:cubicBezTo>
                      <a:cubicBezTo>
                        <a:pt x="56" y="12"/>
                        <a:pt x="51" y="12"/>
                        <a:pt x="46" y="12"/>
                      </a:cubicBezTo>
                      <a:cubicBezTo>
                        <a:pt x="45" y="12"/>
                        <a:pt x="42" y="14"/>
                        <a:pt x="40" y="12"/>
                      </a:cubicBezTo>
                      <a:cubicBezTo>
                        <a:pt x="39" y="12"/>
                        <a:pt x="39" y="11"/>
                        <a:pt x="38" y="10"/>
                      </a:cubicBezTo>
                      <a:cubicBezTo>
                        <a:pt x="38" y="10"/>
                        <a:pt x="37" y="10"/>
                        <a:pt x="37" y="9"/>
                      </a:cubicBezTo>
                      <a:cubicBezTo>
                        <a:pt x="37" y="11"/>
                        <a:pt x="37" y="13"/>
                        <a:pt x="36" y="15"/>
                      </a:cubicBezTo>
                      <a:cubicBezTo>
                        <a:pt x="35" y="18"/>
                        <a:pt x="32" y="17"/>
                        <a:pt x="29" y="16"/>
                      </a:cubicBezTo>
                      <a:cubicBezTo>
                        <a:pt x="27" y="15"/>
                        <a:pt x="26" y="11"/>
                        <a:pt x="26" y="8"/>
                      </a:cubicBezTo>
                      <a:cubicBezTo>
                        <a:pt x="26" y="4"/>
                        <a:pt x="26" y="3"/>
                        <a:pt x="24" y="1"/>
                      </a:cubicBezTo>
                      <a:cubicBezTo>
                        <a:pt x="22" y="0"/>
                        <a:pt x="17" y="1"/>
                        <a:pt x="13" y="4"/>
                      </a:cubicBezTo>
                      <a:cubicBezTo>
                        <a:pt x="9" y="7"/>
                        <a:pt x="13" y="9"/>
                        <a:pt x="11" y="11"/>
                      </a:cubicBezTo>
                      <a:cubicBezTo>
                        <a:pt x="9" y="14"/>
                        <a:pt x="8" y="13"/>
                        <a:pt x="8" y="19"/>
                      </a:cubicBezTo>
                      <a:cubicBezTo>
                        <a:pt x="7" y="24"/>
                        <a:pt x="11" y="20"/>
                        <a:pt x="14" y="25"/>
                      </a:cubicBezTo>
                      <a:cubicBezTo>
                        <a:pt x="17" y="29"/>
                        <a:pt x="7" y="29"/>
                        <a:pt x="4" y="28"/>
                      </a:cubicBezTo>
                      <a:cubicBezTo>
                        <a:pt x="4" y="28"/>
                        <a:pt x="4" y="28"/>
                        <a:pt x="4" y="28"/>
                      </a:cubicBezTo>
                      <a:cubicBezTo>
                        <a:pt x="4" y="31"/>
                        <a:pt x="1" y="37"/>
                        <a:pt x="1" y="38"/>
                      </a:cubicBezTo>
                      <a:cubicBezTo>
                        <a:pt x="0" y="40"/>
                        <a:pt x="1" y="43"/>
                        <a:pt x="2" y="45"/>
                      </a:cubicBezTo>
                      <a:cubicBezTo>
                        <a:pt x="4" y="47"/>
                        <a:pt x="6" y="47"/>
                        <a:pt x="7" y="50"/>
                      </a:cubicBezTo>
                      <a:cubicBezTo>
                        <a:pt x="8" y="52"/>
                        <a:pt x="6" y="53"/>
                        <a:pt x="7" y="55"/>
                      </a:cubicBezTo>
                      <a:cubicBezTo>
                        <a:pt x="7" y="58"/>
                        <a:pt x="9" y="58"/>
                        <a:pt x="11" y="59"/>
                      </a:cubicBezTo>
                      <a:cubicBezTo>
                        <a:pt x="14" y="61"/>
                        <a:pt x="16" y="61"/>
                        <a:pt x="19" y="61"/>
                      </a:cubicBezTo>
                      <a:cubicBezTo>
                        <a:pt x="22" y="62"/>
                        <a:pt x="23" y="62"/>
                        <a:pt x="25" y="64"/>
                      </a:cubicBezTo>
                      <a:cubicBezTo>
                        <a:pt x="26" y="66"/>
                        <a:pt x="27" y="68"/>
                        <a:pt x="24" y="69"/>
                      </a:cubicBezTo>
                      <a:cubicBezTo>
                        <a:pt x="23" y="70"/>
                        <a:pt x="22" y="70"/>
                        <a:pt x="22" y="71"/>
                      </a:cubicBezTo>
                      <a:cubicBezTo>
                        <a:pt x="22" y="73"/>
                        <a:pt x="23" y="73"/>
                        <a:pt x="24" y="74"/>
                      </a:cubicBezTo>
                      <a:cubicBezTo>
                        <a:pt x="25" y="75"/>
                        <a:pt x="27" y="77"/>
                        <a:pt x="28" y="78"/>
                      </a:cubicBezTo>
                      <a:cubicBezTo>
                        <a:pt x="29" y="79"/>
                        <a:pt x="31" y="79"/>
                        <a:pt x="32" y="80"/>
                      </a:cubicBezTo>
                      <a:cubicBezTo>
                        <a:pt x="32" y="80"/>
                        <a:pt x="33" y="82"/>
                        <a:pt x="34" y="83"/>
                      </a:cubicBezTo>
                      <a:cubicBezTo>
                        <a:pt x="35" y="85"/>
                        <a:pt x="38" y="86"/>
                        <a:pt x="40" y="87"/>
                      </a:cubicBezTo>
                      <a:cubicBezTo>
                        <a:pt x="42" y="88"/>
                        <a:pt x="44" y="90"/>
                        <a:pt x="46" y="91"/>
                      </a:cubicBezTo>
                      <a:cubicBezTo>
                        <a:pt x="49" y="91"/>
                        <a:pt x="51" y="91"/>
                        <a:pt x="54" y="92"/>
                      </a:cubicBezTo>
                      <a:cubicBezTo>
                        <a:pt x="56" y="93"/>
                        <a:pt x="57" y="94"/>
                        <a:pt x="59" y="94"/>
                      </a:cubicBezTo>
                      <a:cubicBezTo>
                        <a:pt x="59" y="94"/>
                        <a:pt x="60" y="94"/>
                        <a:pt x="61" y="93"/>
                      </a:cubicBezTo>
                      <a:cubicBezTo>
                        <a:pt x="64" y="91"/>
                        <a:pt x="61" y="89"/>
                        <a:pt x="58" y="87"/>
                      </a:cubicBezTo>
                      <a:cubicBezTo>
                        <a:pt x="55" y="84"/>
                        <a:pt x="54" y="79"/>
                        <a:pt x="52" y="76"/>
                      </a:cubicBezTo>
                      <a:cubicBezTo>
                        <a:pt x="50" y="72"/>
                        <a:pt x="48" y="72"/>
                        <a:pt x="50" y="69"/>
                      </a:cubicBezTo>
                      <a:cubicBezTo>
                        <a:pt x="52" y="66"/>
                        <a:pt x="56" y="63"/>
                        <a:pt x="59" y="62"/>
                      </a:cubicBezTo>
                      <a:cubicBezTo>
                        <a:pt x="61" y="60"/>
                        <a:pt x="61" y="58"/>
                        <a:pt x="66" y="57"/>
                      </a:cubicBezTo>
                      <a:cubicBezTo>
                        <a:pt x="68" y="57"/>
                        <a:pt x="69" y="63"/>
                        <a:pt x="71" y="63"/>
                      </a:cubicBezTo>
                      <a:cubicBezTo>
                        <a:pt x="73" y="64"/>
                        <a:pt x="76" y="63"/>
                        <a:pt x="79" y="64"/>
                      </a:cubicBezTo>
                      <a:cubicBezTo>
                        <a:pt x="79" y="63"/>
                        <a:pt x="78" y="62"/>
                        <a:pt x="77" y="61"/>
                      </a:cubicBezTo>
                      <a:cubicBezTo>
                        <a:pt x="76" y="59"/>
                        <a:pt x="76" y="56"/>
                        <a:pt x="77" y="54"/>
                      </a:cubicBezTo>
                      <a:close/>
                    </a:path>
                  </a:pathLst>
                </a:custGeom>
                <a:solidFill>
                  <a:srgbClr val="BEBEBE"/>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3" name="Freeform 54">
                  <a:extLst>
                    <a:ext uri="{FF2B5EF4-FFF2-40B4-BE49-F238E27FC236}">
                      <a16:creationId xmlns:a16="http://schemas.microsoft.com/office/drawing/2014/main" id="{2C402335-D81C-402D-B3A6-BE9F991C31F8}"/>
                    </a:ext>
                  </a:extLst>
                </p:cNvPr>
                <p:cNvSpPr>
                  <a:spLocks/>
                </p:cNvSpPr>
                <p:nvPr/>
              </p:nvSpPr>
              <p:spPr bwMode="auto">
                <a:xfrm>
                  <a:off x="1082675" y="9234488"/>
                  <a:ext cx="561975" cy="569913"/>
                </a:xfrm>
                <a:custGeom>
                  <a:avLst/>
                  <a:gdLst>
                    <a:gd name="T0" fmla="*/ 105 w 150"/>
                    <a:gd name="T1" fmla="*/ 120 h 152"/>
                    <a:gd name="T2" fmla="*/ 104 w 150"/>
                    <a:gd name="T3" fmla="*/ 113 h 152"/>
                    <a:gd name="T4" fmla="*/ 108 w 150"/>
                    <a:gd name="T5" fmla="*/ 102 h 152"/>
                    <a:gd name="T6" fmla="*/ 107 w 150"/>
                    <a:gd name="T7" fmla="*/ 96 h 152"/>
                    <a:gd name="T8" fmla="*/ 116 w 150"/>
                    <a:gd name="T9" fmla="*/ 79 h 152"/>
                    <a:gd name="T10" fmla="*/ 128 w 150"/>
                    <a:gd name="T11" fmla="*/ 72 h 152"/>
                    <a:gd name="T12" fmla="*/ 149 w 150"/>
                    <a:gd name="T13" fmla="*/ 71 h 152"/>
                    <a:gd name="T14" fmla="*/ 150 w 150"/>
                    <a:gd name="T15" fmla="*/ 62 h 152"/>
                    <a:gd name="T16" fmla="*/ 149 w 150"/>
                    <a:gd name="T17" fmla="*/ 55 h 152"/>
                    <a:gd name="T18" fmla="*/ 135 w 150"/>
                    <a:gd name="T19" fmla="*/ 51 h 152"/>
                    <a:gd name="T20" fmla="*/ 122 w 150"/>
                    <a:gd name="T21" fmla="*/ 23 h 152"/>
                    <a:gd name="T22" fmla="*/ 128 w 150"/>
                    <a:gd name="T23" fmla="*/ 6 h 152"/>
                    <a:gd name="T24" fmla="*/ 115 w 150"/>
                    <a:gd name="T25" fmla="*/ 11 h 152"/>
                    <a:gd name="T26" fmla="*/ 93 w 150"/>
                    <a:gd name="T27" fmla="*/ 5 h 152"/>
                    <a:gd name="T28" fmla="*/ 72 w 150"/>
                    <a:gd name="T29" fmla="*/ 13 h 152"/>
                    <a:gd name="T30" fmla="*/ 57 w 150"/>
                    <a:gd name="T31" fmla="*/ 32 h 152"/>
                    <a:gd name="T32" fmla="*/ 47 w 150"/>
                    <a:gd name="T33" fmla="*/ 47 h 152"/>
                    <a:gd name="T34" fmla="*/ 38 w 150"/>
                    <a:gd name="T35" fmla="*/ 58 h 152"/>
                    <a:gd name="T36" fmla="*/ 25 w 150"/>
                    <a:gd name="T37" fmla="*/ 49 h 152"/>
                    <a:gd name="T38" fmla="*/ 16 w 150"/>
                    <a:gd name="T39" fmla="*/ 57 h 152"/>
                    <a:gd name="T40" fmla="*/ 13 w 150"/>
                    <a:gd name="T41" fmla="*/ 65 h 152"/>
                    <a:gd name="T42" fmla="*/ 2 w 150"/>
                    <a:gd name="T43" fmla="*/ 73 h 152"/>
                    <a:gd name="T44" fmla="*/ 1 w 150"/>
                    <a:gd name="T45" fmla="*/ 76 h 152"/>
                    <a:gd name="T46" fmla="*/ 9 w 150"/>
                    <a:gd name="T47" fmla="*/ 78 h 152"/>
                    <a:gd name="T48" fmla="*/ 30 w 150"/>
                    <a:gd name="T49" fmla="*/ 77 h 152"/>
                    <a:gd name="T50" fmla="*/ 36 w 150"/>
                    <a:gd name="T51" fmla="*/ 80 h 152"/>
                    <a:gd name="T52" fmla="*/ 51 w 150"/>
                    <a:gd name="T53" fmla="*/ 89 h 152"/>
                    <a:gd name="T54" fmla="*/ 61 w 150"/>
                    <a:gd name="T55" fmla="*/ 83 h 152"/>
                    <a:gd name="T56" fmla="*/ 65 w 150"/>
                    <a:gd name="T57" fmla="*/ 94 h 152"/>
                    <a:gd name="T58" fmla="*/ 58 w 150"/>
                    <a:gd name="T59" fmla="*/ 103 h 152"/>
                    <a:gd name="T60" fmla="*/ 51 w 150"/>
                    <a:gd name="T61" fmla="*/ 111 h 152"/>
                    <a:gd name="T62" fmla="*/ 40 w 150"/>
                    <a:gd name="T63" fmla="*/ 120 h 152"/>
                    <a:gd name="T64" fmla="*/ 42 w 150"/>
                    <a:gd name="T65" fmla="*/ 130 h 152"/>
                    <a:gd name="T66" fmla="*/ 47 w 150"/>
                    <a:gd name="T67" fmla="*/ 137 h 152"/>
                    <a:gd name="T68" fmla="*/ 59 w 150"/>
                    <a:gd name="T69" fmla="*/ 151 h 152"/>
                    <a:gd name="T70" fmla="*/ 64 w 150"/>
                    <a:gd name="T71" fmla="*/ 141 h 152"/>
                    <a:gd name="T72" fmla="*/ 82 w 150"/>
                    <a:gd name="T73" fmla="*/ 133 h 152"/>
                    <a:gd name="T74" fmla="*/ 93 w 150"/>
                    <a:gd name="T75" fmla="*/ 129 h 152"/>
                    <a:gd name="T76" fmla="*/ 103 w 150"/>
                    <a:gd name="T77" fmla="*/ 133 h 152"/>
                    <a:gd name="T78" fmla="*/ 109 w 150"/>
                    <a:gd name="T79" fmla="*/ 12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152">
                      <a:moveTo>
                        <a:pt x="109" y="122"/>
                      </a:moveTo>
                      <a:cubicBezTo>
                        <a:pt x="108" y="121"/>
                        <a:pt x="106" y="121"/>
                        <a:pt x="105" y="120"/>
                      </a:cubicBezTo>
                      <a:cubicBezTo>
                        <a:pt x="105" y="119"/>
                        <a:pt x="106" y="117"/>
                        <a:pt x="105" y="116"/>
                      </a:cubicBezTo>
                      <a:cubicBezTo>
                        <a:pt x="105" y="115"/>
                        <a:pt x="104" y="115"/>
                        <a:pt x="104" y="113"/>
                      </a:cubicBezTo>
                      <a:cubicBezTo>
                        <a:pt x="104" y="111"/>
                        <a:pt x="106" y="112"/>
                        <a:pt x="107" y="111"/>
                      </a:cubicBezTo>
                      <a:cubicBezTo>
                        <a:pt x="108" y="109"/>
                        <a:pt x="109" y="104"/>
                        <a:pt x="108" y="102"/>
                      </a:cubicBezTo>
                      <a:cubicBezTo>
                        <a:pt x="107" y="101"/>
                        <a:pt x="106" y="101"/>
                        <a:pt x="105" y="99"/>
                      </a:cubicBezTo>
                      <a:cubicBezTo>
                        <a:pt x="105" y="97"/>
                        <a:pt x="105" y="97"/>
                        <a:pt x="107" y="96"/>
                      </a:cubicBezTo>
                      <a:cubicBezTo>
                        <a:pt x="109" y="94"/>
                        <a:pt x="111" y="92"/>
                        <a:pt x="111" y="88"/>
                      </a:cubicBezTo>
                      <a:cubicBezTo>
                        <a:pt x="111" y="85"/>
                        <a:pt x="113" y="82"/>
                        <a:pt x="116" y="79"/>
                      </a:cubicBezTo>
                      <a:cubicBezTo>
                        <a:pt x="118" y="78"/>
                        <a:pt x="120" y="76"/>
                        <a:pt x="122" y="74"/>
                      </a:cubicBezTo>
                      <a:cubicBezTo>
                        <a:pt x="123" y="73"/>
                        <a:pt x="126" y="72"/>
                        <a:pt x="128" y="72"/>
                      </a:cubicBezTo>
                      <a:cubicBezTo>
                        <a:pt x="134" y="71"/>
                        <a:pt x="139" y="72"/>
                        <a:pt x="145" y="72"/>
                      </a:cubicBezTo>
                      <a:cubicBezTo>
                        <a:pt x="146" y="72"/>
                        <a:pt x="148" y="72"/>
                        <a:pt x="149" y="71"/>
                      </a:cubicBezTo>
                      <a:cubicBezTo>
                        <a:pt x="150" y="69"/>
                        <a:pt x="148" y="67"/>
                        <a:pt x="148" y="65"/>
                      </a:cubicBezTo>
                      <a:cubicBezTo>
                        <a:pt x="148" y="64"/>
                        <a:pt x="150" y="63"/>
                        <a:pt x="150" y="62"/>
                      </a:cubicBezTo>
                      <a:cubicBezTo>
                        <a:pt x="150" y="60"/>
                        <a:pt x="148" y="59"/>
                        <a:pt x="148" y="57"/>
                      </a:cubicBezTo>
                      <a:cubicBezTo>
                        <a:pt x="148" y="56"/>
                        <a:pt x="149" y="56"/>
                        <a:pt x="149" y="55"/>
                      </a:cubicBezTo>
                      <a:cubicBezTo>
                        <a:pt x="147" y="55"/>
                        <a:pt x="146" y="54"/>
                        <a:pt x="145" y="54"/>
                      </a:cubicBezTo>
                      <a:cubicBezTo>
                        <a:pt x="140" y="53"/>
                        <a:pt x="139" y="55"/>
                        <a:pt x="135" y="51"/>
                      </a:cubicBezTo>
                      <a:cubicBezTo>
                        <a:pt x="132" y="48"/>
                        <a:pt x="128" y="38"/>
                        <a:pt x="126" y="33"/>
                      </a:cubicBezTo>
                      <a:cubicBezTo>
                        <a:pt x="124" y="28"/>
                        <a:pt x="123" y="25"/>
                        <a:pt x="122" y="23"/>
                      </a:cubicBezTo>
                      <a:cubicBezTo>
                        <a:pt x="122" y="20"/>
                        <a:pt x="124" y="19"/>
                        <a:pt x="124" y="16"/>
                      </a:cubicBezTo>
                      <a:cubicBezTo>
                        <a:pt x="124" y="14"/>
                        <a:pt x="125" y="10"/>
                        <a:pt x="128" y="6"/>
                      </a:cubicBezTo>
                      <a:cubicBezTo>
                        <a:pt x="131" y="1"/>
                        <a:pt x="126" y="0"/>
                        <a:pt x="122" y="2"/>
                      </a:cubicBezTo>
                      <a:cubicBezTo>
                        <a:pt x="117" y="5"/>
                        <a:pt x="118" y="7"/>
                        <a:pt x="115" y="11"/>
                      </a:cubicBezTo>
                      <a:cubicBezTo>
                        <a:pt x="113" y="13"/>
                        <a:pt x="109" y="8"/>
                        <a:pt x="104" y="6"/>
                      </a:cubicBezTo>
                      <a:cubicBezTo>
                        <a:pt x="100" y="5"/>
                        <a:pt x="95" y="6"/>
                        <a:pt x="93" y="5"/>
                      </a:cubicBezTo>
                      <a:cubicBezTo>
                        <a:pt x="91" y="5"/>
                        <a:pt x="84" y="5"/>
                        <a:pt x="83" y="8"/>
                      </a:cubicBezTo>
                      <a:cubicBezTo>
                        <a:pt x="81" y="11"/>
                        <a:pt x="77" y="13"/>
                        <a:pt x="72" y="13"/>
                      </a:cubicBezTo>
                      <a:cubicBezTo>
                        <a:pt x="67" y="14"/>
                        <a:pt x="63" y="16"/>
                        <a:pt x="60" y="19"/>
                      </a:cubicBezTo>
                      <a:cubicBezTo>
                        <a:pt x="57" y="21"/>
                        <a:pt x="56" y="27"/>
                        <a:pt x="57" y="32"/>
                      </a:cubicBezTo>
                      <a:cubicBezTo>
                        <a:pt x="57" y="38"/>
                        <a:pt x="50" y="41"/>
                        <a:pt x="47" y="44"/>
                      </a:cubicBezTo>
                      <a:cubicBezTo>
                        <a:pt x="44" y="46"/>
                        <a:pt x="44" y="48"/>
                        <a:pt x="47" y="47"/>
                      </a:cubicBezTo>
                      <a:cubicBezTo>
                        <a:pt x="50" y="47"/>
                        <a:pt x="49" y="50"/>
                        <a:pt x="48" y="53"/>
                      </a:cubicBezTo>
                      <a:cubicBezTo>
                        <a:pt x="47" y="56"/>
                        <a:pt x="43" y="58"/>
                        <a:pt x="38" y="58"/>
                      </a:cubicBezTo>
                      <a:cubicBezTo>
                        <a:pt x="33" y="58"/>
                        <a:pt x="28" y="57"/>
                        <a:pt x="27" y="56"/>
                      </a:cubicBezTo>
                      <a:cubicBezTo>
                        <a:pt x="26" y="55"/>
                        <a:pt x="26" y="52"/>
                        <a:pt x="25" y="49"/>
                      </a:cubicBezTo>
                      <a:cubicBezTo>
                        <a:pt x="24" y="46"/>
                        <a:pt x="22" y="50"/>
                        <a:pt x="20" y="52"/>
                      </a:cubicBezTo>
                      <a:cubicBezTo>
                        <a:pt x="18" y="54"/>
                        <a:pt x="17" y="55"/>
                        <a:pt x="16" y="57"/>
                      </a:cubicBezTo>
                      <a:cubicBezTo>
                        <a:pt x="15" y="58"/>
                        <a:pt x="11" y="58"/>
                        <a:pt x="10" y="60"/>
                      </a:cubicBezTo>
                      <a:cubicBezTo>
                        <a:pt x="8" y="61"/>
                        <a:pt x="10" y="64"/>
                        <a:pt x="13" y="65"/>
                      </a:cubicBezTo>
                      <a:cubicBezTo>
                        <a:pt x="16" y="67"/>
                        <a:pt x="13" y="68"/>
                        <a:pt x="12" y="70"/>
                      </a:cubicBezTo>
                      <a:cubicBezTo>
                        <a:pt x="11" y="72"/>
                        <a:pt x="5" y="72"/>
                        <a:pt x="2" y="73"/>
                      </a:cubicBezTo>
                      <a:cubicBezTo>
                        <a:pt x="1" y="74"/>
                        <a:pt x="0" y="75"/>
                        <a:pt x="0" y="75"/>
                      </a:cubicBezTo>
                      <a:cubicBezTo>
                        <a:pt x="0" y="76"/>
                        <a:pt x="1" y="76"/>
                        <a:pt x="1" y="76"/>
                      </a:cubicBezTo>
                      <a:cubicBezTo>
                        <a:pt x="2" y="77"/>
                        <a:pt x="2" y="78"/>
                        <a:pt x="3" y="78"/>
                      </a:cubicBezTo>
                      <a:cubicBezTo>
                        <a:pt x="5" y="80"/>
                        <a:pt x="8" y="78"/>
                        <a:pt x="9" y="78"/>
                      </a:cubicBezTo>
                      <a:cubicBezTo>
                        <a:pt x="14" y="78"/>
                        <a:pt x="19" y="78"/>
                        <a:pt x="23" y="77"/>
                      </a:cubicBezTo>
                      <a:cubicBezTo>
                        <a:pt x="25" y="77"/>
                        <a:pt x="28" y="77"/>
                        <a:pt x="30" y="77"/>
                      </a:cubicBezTo>
                      <a:cubicBezTo>
                        <a:pt x="31" y="78"/>
                        <a:pt x="32" y="78"/>
                        <a:pt x="33" y="78"/>
                      </a:cubicBezTo>
                      <a:cubicBezTo>
                        <a:pt x="34" y="79"/>
                        <a:pt x="35" y="79"/>
                        <a:pt x="36" y="80"/>
                      </a:cubicBezTo>
                      <a:cubicBezTo>
                        <a:pt x="40" y="82"/>
                        <a:pt x="44" y="84"/>
                        <a:pt x="47" y="86"/>
                      </a:cubicBezTo>
                      <a:cubicBezTo>
                        <a:pt x="49" y="87"/>
                        <a:pt x="49" y="90"/>
                        <a:pt x="51" y="89"/>
                      </a:cubicBezTo>
                      <a:cubicBezTo>
                        <a:pt x="54" y="89"/>
                        <a:pt x="54" y="85"/>
                        <a:pt x="56" y="84"/>
                      </a:cubicBezTo>
                      <a:cubicBezTo>
                        <a:pt x="57" y="83"/>
                        <a:pt x="59" y="83"/>
                        <a:pt x="61" y="83"/>
                      </a:cubicBezTo>
                      <a:cubicBezTo>
                        <a:pt x="63" y="83"/>
                        <a:pt x="65" y="85"/>
                        <a:pt x="65" y="87"/>
                      </a:cubicBezTo>
                      <a:cubicBezTo>
                        <a:pt x="66" y="89"/>
                        <a:pt x="65" y="92"/>
                        <a:pt x="65" y="94"/>
                      </a:cubicBezTo>
                      <a:cubicBezTo>
                        <a:pt x="65" y="96"/>
                        <a:pt x="65" y="97"/>
                        <a:pt x="63" y="99"/>
                      </a:cubicBezTo>
                      <a:cubicBezTo>
                        <a:pt x="62" y="101"/>
                        <a:pt x="60" y="101"/>
                        <a:pt x="58" y="103"/>
                      </a:cubicBezTo>
                      <a:cubicBezTo>
                        <a:pt x="56" y="104"/>
                        <a:pt x="55" y="106"/>
                        <a:pt x="54" y="108"/>
                      </a:cubicBezTo>
                      <a:cubicBezTo>
                        <a:pt x="53" y="109"/>
                        <a:pt x="52" y="110"/>
                        <a:pt x="51" y="111"/>
                      </a:cubicBezTo>
                      <a:cubicBezTo>
                        <a:pt x="50" y="112"/>
                        <a:pt x="48" y="112"/>
                        <a:pt x="47" y="113"/>
                      </a:cubicBezTo>
                      <a:cubicBezTo>
                        <a:pt x="44" y="115"/>
                        <a:pt x="41" y="117"/>
                        <a:pt x="40" y="120"/>
                      </a:cubicBezTo>
                      <a:cubicBezTo>
                        <a:pt x="39" y="122"/>
                        <a:pt x="39" y="125"/>
                        <a:pt x="40" y="127"/>
                      </a:cubicBezTo>
                      <a:cubicBezTo>
                        <a:pt x="41" y="128"/>
                        <a:pt x="42" y="129"/>
                        <a:pt x="42" y="130"/>
                      </a:cubicBezTo>
                      <a:cubicBezTo>
                        <a:pt x="42" y="130"/>
                        <a:pt x="42" y="130"/>
                        <a:pt x="43" y="130"/>
                      </a:cubicBezTo>
                      <a:cubicBezTo>
                        <a:pt x="46" y="131"/>
                        <a:pt x="45" y="133"/>
                        <a:pt x="47" y="137"/>
                      </a:cubicBezTo>
                      <a:cubicBezTo>
                        <a:pt x="49" y="140"/>
                        <a:pt x="50" y="146"/>
                        <a:pt x="51" y="152"/>
                      </a:cubicBezTo>
                      <a:cubicBezTo>
                        <a:pt x="55" y="152"/>
                        <a:pt x="58" y="152"/>
                        <a:pt x="59" y="151"/>
                      </a:cubicBezTo>
                      <a:cubicBezTo>
                        <a:pt x="61" y="150"/>
                        <a:pt x="61" y="147"/>
                        <a:pt x="61" y="145"/>
                      </a:cubicBezTo>
                      <a:cubicBezTo>
                        <a:pt x="61" y="142"/>
                        <a:pt x="61" y="142"/>
                        <a:pt x="64" y="141"/>
                      </a:cubicBezTo>
                      <a:cubicBezTo>
                        <a:pt x="68" y="138"/>
                        <a:pt x="70" y="134"/>
                        <a:pt x="76" y="134"/>
                      </a:cubicBezTo>
                      <a:cubicBezTo>
                        <a:pt x="79" y="134"/>
                        <a:pt x="81" y="135"/>
                        <a:pt x="82" y="133"/>
                      </a:cubicBezTo>
                      <a:cubicBezTo>
                        <a:pt x="85" y="130"/>
                        <a:pt x="82" y="130"/>
                        <a:pt x="83" y="127"/>
                      </a:cubicBezTo>
                      <a:cubicBezTo>
                        <a:pt x="86" y="126"/>
                        <a:pt x="91" y="127"/>
                        <a:pt x="93" y="129"/>
                      </a:cubicBezTo>
                      <a:cubicBezTo>
                        <a:pt x="95" y="129"/>
                        <a:pt x="96" y="131"/>
                        <a:pt x="98" y="132"/>
                      </a:cubicBezTo>
                      <a:cubicBezTo>
                        <a:pt x="99" y="133"/>
                        <a:pt x="101" y="133"/>
                        <a:pt x="103" y="133"/>
                      </a:cubicBezTo>
                      <a:cubicBezTo>
                        <a:pt x="104" y="134"/>
                        <a:pt x="105" y="135"/>
                        <a:pt x="106" y="135"/>
                      </a:cubicBezTo>
                      <a:cubicBezTo>
                        <a:pt x="109" y="131"/>
                        <a:pt x="110" y="125"/>
                        <a:pt x="109" y="122"/>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 name="Freeform 55">
                  <a:extLst>
                    <a:ext uri="{FF2B5EF4-FFF2-40B4-BE49-F238E27FC236}">
                      <a16:creationId xmlns:a16="http://schemas.microsoft.com/office/drawing/2014/main" id="{6F50F600-64D2-4E59-8803-A58BE588A41C}"/>
                    </a:ext>
                  </a:extLst>
                </p:cNvPr>
                <p:cNvSpPr>
                  <a:spLocks/>
                </p:cNvSpPr>
                <p:nvPr/>
              </p:nvSpPr>
              <p:spPr bwMode="auto">
                <a:xfrm>
                  <a:off x="1471613" y="9388476"/>
                  <a:ext cx="588963" cy="565150"/>
                </a:xfrm>
                <a:custGeom>
                  <a:avLst/>
                  <a:gdLst>
                    <a:gd name="T0" fmla="*/ 144 w 157"/>
                    <a:gd name="T1" fmla="*/ 110 h 151"/>
                    <a:gd name="T2" fmla="*/ 153 w 157"/>
                    <a:gd name="T3" fmla="*/ 100 h 151"/>
                    <a:gd name="T4" fmla="*/ 137 w 157"/>
                    <a:gd name="T5" fmla="*/ 95 h 151"/>
                    <a:gd name="T6" fmla="*/ 136 w 157"/>
                    <a:gd name="T7" fmla="*/ 77 h 151"/>
                    <a:gd name="T8" fmla="*/ 116 w 157"/>
                    <a:gd name="T9" fmla="*/ 69 h 151"/>
                    <a:gd name="T10" fmla="*/ 87 w 157"/>
                    <a:gd name="T11" fmla="*/ 61 h 151"/>
                    <a:gd name="T12" fmla="*/ 100 w 157"/>
                    <a:gd name="T13" fmla="*/ 57 h 151"/>
                    <a:gd name="T14" fmla="*/ 105 w 157"/>
                    <a:gd name="T15" fmla="*/ 47 h 151"/>
                    <a:gd name="T16" fmla="*/ 116 w 157"/>
                    <a:gd name="T17" fmla="*/ 44 h 151"/>
                    <a:gd name="T18" fmla="*/ 117 w 157"/>
                    <a:gd name="T19" fmla="*/ 19 h 151"/>
                    <a:gd name="T20" fmla="*/ 85 w 157"/>
                    <a:gd name="T21" fmla="*/ 12 h 151"/>
                    <a:gd name="T22" fmla="*/ 64 w 157"/>
                    <a:gd name="T23" fmla="*/ 20 h 151"/>
                    <a:gd name="T24" fmla="*/ 44 w 157"/>
                    <a:gd name="T25" fmla="*/ 16 h 151"/>
                    <a:gd name="T26" fmla="*/ 44 w 157"/>
                    <a:gd name="T27" fmla="*/ 24 h 151"/>
                    <a:gd name="T28" fmla="*/ 41 w 157"/>
                    <a:gd name="T29" fmla="*/ 31 h 151"/>
                    <a:gd name="T30" fmla="*/ 18 w 157"/>
                    <a:gd name="T31" fmla="*/ 33 h 151"/>
                    <a:gd name="T32" fmla="*/ 7 w 157"/>
                    <a:gd name="T33" fmla="*/ 47 h 151"/>
                    <a:gd name="T34" fmla="*/ 1 w 157"/>
                    <a:gd name="T35" fmla="*/ 58 h 151"/>
                    <a:gd name="T36" fmla="*/ 3 w 157"/>
                    <a:gd name="T37" fmla="*/ 70 h 151"/>
                    <a:gd name="T38" fmla="*/ 1 w 157"/>
                    <a:gd name="T39" fmla="*/ 75 h 151"/>
                    <a:gd name="T40" fmla="*/ 5 w 157"/>
                    <a:gd name="T41" fmla="*/ 81 h 151"/>
                    <a:gd name="T42" fmla="*/ 9 w 157"/>
                    <a:gd name="T43" fmla="*/ 99 h 151"/>
                    <a:gd name="T44" fmla="*/ 17 w 157"/>
                    <a:gd name="T45" fmla="*/ 106 h 151"/>
                    <a:gd name="T46" fmla="*/ 20 w 157"/>
                    <a:gd name="T47" fmla="*/ 93 h 151"/>
                    <a:gd name="T48" fmla="*/ 28 w 157"/>
                    <a:gd name="T49" fmla="*/ 82 h 151"/>
                    <a:gd name="T50" fmla="*/ 45 w 157"/>
                    <a:gd name="T51" fmla="*/ 92 h 151"/>
                    <a:gd name="T52" fmla="*/ 48 w 157"/>
                    <a:gd name="T53" fmla="*/ 101 h 151"/>
                    <a:gd name="T54" fmla="*/ 66 w 157"/>
                    <a:gd name="T55" fmla="*/ 138 h 151"/>
                    <a:gd name="T56" fmla="*/ 75 w 157"/>
                    <a:gd name="T57" fmla="*/ 140 h 151"/>
                    <a:gd name="T58" fmla="*/ 86 w 157"/>
                    <a:gd name="T59" fmla="*/ 139 h 151"/>
                    <a:gd name="T60" fmla="*/ 97 w 157"/>
                    <a:gd name="T61" fmla="*/ 149 h 151"/>
                    <a:gd name="T62" fmla="*/ 116 w 157"/>
                    <a:gd name="T63" fmla="*/ 146 h 151"/>
                    <a:gd name="T64" fmla="*/ 131 w 157"/>
                    <a:gd name="T65" fmla="*/ 139 h 151"/>
                    <a:gd name="T66" fmla="*/ 137 w 157"/>
                    <a:gd name="T67" fmla="*/ 151 h 151"/>
                    <a:gd name="T68" fmla="*/ 146 w 157"/>
                    <a:gd name="T69" fmla="*/ 145 h 151"/>
                    <a:gd name="T70" fmla="*/ 155 w 157"/>
                    <a:gd name="T7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1">
                      <a:moveTo>
                        <a:pt x="152" y="119"/>
                      </a:moveTo>
                      <a:cubicBezTo>
                        <a:pt x="148" y="119"/>
                        <a:pt x="145" y="116"/>
                        <a:pt x="144" y="110"/>
                      </a:cubicBezTo>
                      <a:cubicBezTo>
                        <a:pt x="142" y="103"/>
                        <a:pt x="148" y="104"/>
                        <a:pt x="152" y="104"/>
                      </a:cubicBezTo>
                      <a:cubicBezTo>
                        <a:pt x="156" y="103"/>
                        <a:pt x="156" y="101"/>
                        <a:pt x="153" y="100"/>
                      </a:cubicBezTo>
                      <a:cubicBezTo>
                        <a:pt x="150" y="99"/>
                        <a:pt x="144" y="100"/>
                        <a:pt x="141" y="100"/>
                      </a:cubicBezTo>
                      <a:cubicBezTo>
                        <a:pt x="138" y="99"/>
                        <a:pt x="135" y="99"/>
                        <a:pt x="137" y="95"/>
                      </a:cubicBezTo>
                      <a:cubicBezTo>
                        <a:pt x="139" y="91"/>
                        <a:pt x="134" y="92"/>
                        <a:pt x="129" y="91"/>
                      </a:cubicBezTo>
                      <a:cubicBezTo>
                        <a:pt x="125" y="90"/>
                        <a:pt x="133" y="82"/>
                        <a:pt x="136" y="77"/>
                      </a:cubicBezTo>
                      <a:cubicBezTo>
                        <a:pt x="140" y="71"/>
                        <a:pt x="135" y="70"/>
                        <a:pt x="130" y="72"/>
                      </a:cubicBezTo>
                      <a:cubicBezTo>
                        <a:pt x="125" y="74"/>
                        <a:pt x="120" y="72"/>
                        <a:pt x="116" y="69"/>
                      </a:cubicBezTo>
                      <a:cubicBezTo>
                        <a:pt x="113" y="67"/>
                        <a:pt x="106" y="69"/>
                        <a:pt x="100" y="72"/>
                      </a:cubicBezTo>
                      <a:cubicBezTo>
                        <a:pt x="94" y="74"/>
                        <a:pt x="89" y="68"/>
                        <a:pt x="87" y="61"/>
                      </a:cubicBezTo>
                      <a:cubicBezTo>
                        <a:pt x="85" y="54"/>
                        <a:pt x="90" y="54"/>
                        <a:pt x="92" y="55"/>
                      </a:cubicBezTo>
                      <a:cubicBezTo>
                        <a:pt x="95" y="55"/>
                        <a:pt x="97" y="58"/>
                        <a:pt x="100" y="57"/>
                      </a:cubicBezTo>
                      <a:cubicBezTo>
                        <a:pt x="103" y="56"/>
                        <a:pt x="97" y="54"/>
                        <a:pt x="102" y="53"/>
                      </a:cubicBezTo>
                      <a:cubicBezTo>
                        <a:pt x="107" y="53"/>
                        <a:pt x="105" y="49"/>
                        <a:pt x="105" y="47"/>
                      </a:cubicBezTo>
                      <a:cubicBezTo>
                        <a:pt x="105" y="46"/>
                        <a:pt x="107" y="45"/>
                        <a:pt x="111" y="46"/>
                      </a:cubicBezTo>
                      <a:cubicBezTo>
                        <a:pt x="115" y="47"/>
                        <a:pt x="114" y="46"/>
                        <a:pt x="116" y="44"/>
                      </a:cubicBezTo>
                      <a:cubicBezTo>
                        <a:pt x="117" y="41"/>
                        <a:pt x="118" y="37"/>
                        <a:pt x="118" y="34"/>
                      </a:cubicBezTo>
                      <a:cubicBezTo>
                        <a:pt x="118" y="31"/>
                        <a:pt x="119" y="23"/>
                        <a:pt x="117" y="19"/>
                      </a:cubicBezTo>
                      <a:cubicBezTo>
                        <a:pt x="115" y="15"/>
                        <a:pt x="114" y="10"/>
                        <a:pt x="105" y="5"/>
                      </a:cubicBezTo>
                      <a:cubicBezTo>
                        <a:pt x="96" y="0"/>
                        <a:pt x="86" y="8"/>
                        <a:pt x="85" y="12"/>
                      </a:cubicBezTo>
                      <a:cubicBezTo>
                        <a:pt x="83" y="16"/>
                        <a:pt x="80" y="17"/>
                        <a:pt x="76" y="20"/>
                      </a:cubicBezTo>
                      <a:cubicBezTo>
                        <a:pt x="73" y="23"/>
                        <a:pt x="69" y="21"/>
                        <a:pt x="64" y="20"/>
                      </a:cubicBezTo>
                      <a:cubicBezTo>
                        <a:pt x="60" y="19"/>
                        <a:pt x="51" y="16"/>
                        <a:pt x="45" y="14"/>
                      </a:cubicBezTo>
                      <a:cubicBezTo>
                        <a:pt x="45" y="15"/>
                        <a:pt x="44" y="15"/>
                        <a:pt x="44" y="16"/>
                      </a:cubicBezTo>
                      <a:cubicBezTo>
                        <a:pt x="44" y="18"/>
                        <a:pt x="46" y="19"/>
                        <a:pt x="46" y="21"/>
                      </a:cubicBezTo>
                      <a:cubicBezTo>
                        <a:pt x="46" y="22"/>
                        <a:pt x="44" y="23"/>
                        <a:pt x="44" y="24"/>
                      </a:cubicBezTo>
                      <a:cubicBezTo>
                        <a:pt x="44" y="26"/>
                        <a:pt x="46" y="28"/>
                        <a:pt x="45" y="30"/>
                      </a:cubicBezTo>
                      <a:cubicBezTo>
                        <a:pt x="44" y="31"/>
                        <a:pt x="42" y="31"/>
                        <a:pt x="41" y="31"/>
                      </a:cubicBezTo>
                      <a:cubicBezTo>
                        <a:pt x="35" y="31"/>
                        <a:pt x="30" y="30"/>
                        <a:pt x="24" y="31"/>
                      </a:cubicBezTo>
                      <a:cubicBezTo>
                        <a:pt x="22" y="31"/>
                        <a:pt x="19" y="32"/>
                        <a:pt x="18" y="33"/>
                      </a:cubicBezTo>
                      <a:cubicBezTo>
                        <a:pt x="16" y="35"/>
                        <a:pt x="14" y="37"/>
                        <a:pt x="12" y="38"/>
                      </a:cubicBezTo>
                      <a:cubicBezTo>
                        <a:pt x="9" y="41"/>
                        <a:pt x="7" y="44"/>
                        <a:pt x="7" y="47"/>
                      </a:cubicBezTo>
                      <a:cubicBezTo>
                        <a:pt x="7" y="51"/>
                        <a:pt x="5" y="53"/>
                        <a:pt x="3" y="55"/>
                      </a:cubicBezTo>
                      <a:cubicBezTo>
                        <a:pt x="1" y="56"/>
                        <a:pt x="1" y="56"/>
                        <a:pt x="1" y="58"/>
                      </a:cubicBezTo>
                      <a:cubicBezTo>
                        <a:pt x="2" y="60"/>
                        <a:pt x="3" y="60"/>
                        <a:pt x="4" y="61"/>
                      </a:cubicBezTo>
                      <a:cubicBezTo>
                        <a:pt x="5" y="63"/>
                        <a:pt x="4" y="68"/>
                        <a:pt x="3" y="70"/>
                      </a:cubicBezTo>
                      <a:cubicBezTo>
                        <a:pt x="2" y="71"/>
                        <a:pt x="0" y="70"/>
                        <a:pt x="0" y="72"/>
                      </a:cubicBezTo>
                      <a:cubicBezTo>
                        <a:pt x="0" y="74"/>
                        <a:pt x="1" y="74"/>
                        <a:pt x="1" y="75"/>
                      </a:cubicBezTo>
                      <a:cubicBezTo>
                        <a:pt x="2" y="76"/>
                        <a:pt x="1" y="78"/>
                        <a:pt x="1" y="79"/>
                      </a:cubicBezTo>
                      <a:cubicBezTo>
                        <a:pt x="2" y="80"/>
                        <a:pt x="4" y="80"/>
                        <a:pt x="5" y="81"/>
                      </a:cubicBezTo>
                      <a:cubicBezTo>
                        <a:pt x="6" y="84"/>
                        <a:pt x="5" y="90"/>
                        <a:pt x="2" y="94"/>
                      </a:cubicBezTo>
                      <a:cubicBezTo>
                        <a:pt x="5" y="96"/>
                        <a:pt x="7" y="98"/>
                        <a:pt x="9" y="99"/>
                      </a:cubicBezTo>
                      <a:cubicBezTo>
                        <a:pt x="10" y="100"/>
                        <a:pt x="12" y="101"/>
                        <a:pt x="13" y="102"/>
                      </a:cubicBezTo>
                      <a:cubicBezTo>
                        <a:pt x="14" y="103"/>
                        <a:pt x="16" y="106"/>
                        <a:pt x="17" y="106"/>
                      </a:cubicBezTo>
                      <a:cubicBezTo>
                        <a:pt x="21" y="109"/>
                        <a:pt x="23" y="105"/>
                        <a:pt x="24" y="102"/>
                      </a:cubicBezTo>
                      <a:cubicBezTo>
                        <a:pt x="25" y="97"/>
                        <a:pt x="24" y="96"/>
                        <a:pt x="20" y="93"/>
                      </a:cubicBezTo>
                      <a:cubicBezTo>
                        <a:pt x="18" y="90"/>
                        <a:pt x="16" y="85"/>
                        <a:pt x="21" y="83"/>
                      </a:cubicBezTo>
                      <a:cubicBezTo>
                        <a:pt x="23" y="82"/>
                        <a:pt x="26" y="82"/>
                        <a:pt x="28" y="82"/>
                      </a:cubicBezTo>
                      <a:cubicBezTo>
                        <a:pt x="30" y="82"/>
                        <a:pt x="32" y="80"/>
                        <a:pt x="34" y="81"/>
                      </a:cubicBezTo>
                      <a:cubicBezTo>
                        <a:pt x="38" y="82"/>
                        <a:pt x="44" y="89"/>
                        <a:pt x="45" y="92"/>
                      </a:cubicBezTo>
                      <a:cubicBezTo>
                        <a:pt x="46" y="94"/>
                        <a:pt x="46" y="95"/>
                        <a:pt x="46" y="97"/>
                      </a:cubicBezTo>
                      <a:cubicBezTo>
                        <a:pt x="46" y="99"/>
                        <a:pt x="47" y="99"/>
                        <a:pt x="48" y="101"/>
                      </a:cubicBezTo>
                      <a:cubicBezTo>
                        <a:pt x="52" y="107"/>
                        <a:pt x="54" y="115"/>
                        <a:pt x="54" y="122"/>
                      </a:cubicBezTo>
                      <a:cubicBezTo>
                        <a:pt x="54" y="131"/>
                        <a:pt x="59" y="133"/>
                        <a:pt x="66" y="138"/>
                      </a:cubicBezTo>
                      <a:cubicBezTo>
                        <a:pt x="67" y="139"/>
                        <a:pt x="69" y="142"/>
                        <a:pt x="70" y="142"/>
                      </a:cubicBezTo>
                      <a:cubicBezTo>
                        <a:pt x="72" y="143"/>
                        <a:pt x="73" y="141"/>
                        <a:pt x="75" y="140"/>
                      </a:cubicBezTo>
                      <a:cubicBezTo>
                        <a:pt x="77" y="140"/>
                        <a:pt x="79" y="139"/>
                        <a:pt x="80" y="139"/>
                      </a:cubicBezTo>
                      <a:cubicBezTo>
                        <a:pt x="82" y="138"/>
                        <a:pt x="84" y="138"/>
                        <a:pt x="86" y="139"/>
                      </a:cubicBezTo>
                      <a:cubicBezTo>
                        <a:pt x="90" y="141"/>
                        <a:pt x="88" y="145"/>
                        <a:pt x="90" y="148"/>
                      </a:cubicBezTo>
                      <a:cubicBezTo>
                        <a:pt x="92" y="151"/>
                        <a:pt x="95" y="150"/>
                        <a:pt x="97" y="149"/>
                      </a:cubicBezTo>
                      <a:cubicBezTo>
                        <a:pt x="101" y="147"/>
                        <a:pt x="103" y="147"/>
                        <a:pt x="107" y="147"/>
                      </a:cubicBezTo>
                      <a:cubicBezTo>
                        <a:pt x="110" y="147"/>
                        <a:pt x="114" y="148"/>
                        <a:pt x="116" y="146"/>
                      </a:cubicBezTo>
                      <a:cubicBezTo>
                        <a:pt x="118" y="144"/>
                        <a:pt x="118" y="140"/>
                        <a:pt x="121" y="138"/>
                      </a:cubicBezTo>
                      <a:cubicBezTo>
                        <a:pt x="125" y="136"/>
                        <a:pt x="129" y="137"/>
                        <a:pt x="131" y="139"/>
                      </a:cubicBezTo>
                      <a:cubicBezTo>
                        <a:pt x="135" y="142"/>
                        <a:pt x="136" y="144"/>
                        <a:pt x="137" y="149"/>
                      </a:cubicBezTo>
                      <a:cubicBezTo>
                        <a:pt x="137" y="149"/>
                        <a:pt x="137" y="150"/>
                        <a:pt x="137" y="151"/>
                      </a:cubicBezTo>
                      <a:cubicBezTo>
                        <a:pt x="137" y="150"/>
                        <a:pt x="137" y="150"/>
                        <a:pt x="137" y="150"/>
                      </a:cubicBezTo>
                      <a:cubicBezTo>
                        <a:pt x="139" y="145"/>
                        <a:pt x="142" y="147"/>
                        <a:pt x="146" y="145"/>
                      </a:cubicBezTo>
                      <a:cubicBezTo>
                        <a:pt x="149" y="143"/>
                        <a:pt x="152" y="140"/>
                        <a:pt x="150" y="137"/>
                      </a:cubicBezTo>
                      <a:cubicBezTo>
                        <a:pt x="148" y="135"/>
                        <a:pt x="152" y="128"/>
                        <a:pt x="155" y="125"/>
                      </a:cubicBezTo>
                      <a:cubicBezTo>
                        <a:pt x="157" y="121"/>
                        <a:pt x="157" y="119"/>
                        <a:pt x="152" y="119"/>
                      </a:cubicBezTo>
                      <a:close/>
                    </a:path>
                  </a:pathLst>
                </a:custGeom>
                <a:solidFill>
                  <a:srgbClr val="FF0000"/>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132" name="object 28">
                <a:extLst>
                  <a:ext uri="{FF2B5EF4-FFF2-40B4-BE49-F238E27FC236}">
                    <a16:creationId xmlns:a16="http://schemas.microsoft.com/office/drawing/2014/main" id="{6297CB93-3427-4F19-8060-90BB22CF03D3}"/>
                  </a:ext>
                </a:extLst>
              </p:cNvPr>
              <p:cNvSpPr/>
              <p:nvPr/>
            </p:nvSpPr>
            <p:spPr>
              <a:xfrm>
                <a:off x="4180459" y="1655475"/>
                <a:ext cx="563090" cy="271938"/>
              </a:xfrm>
              <a:prstGeom prst="rect">
                <a:avLst/>
              </a:prstGeom>
              <a:blipFill>
                <a:blip r:embed="rId9" cstate="print"/>
                <a:stretch>
                  <a:fillRect l="-627569" t="29848" r="-165573" b="-1326418"/>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object 28">
                <a:extLst>
                  <a:ext uri="{FF2B5EF4-FFF2-40B4-BE49-F238E27FC236}">
                    <a16:creationId xmlns:a16="http://schemas.microsoft.com/office/drawing/2014/main" id="{A446C090-1C6F-4D75-B5B2-276252E50FEA}"/>
                  </a:ext>
                </a:extLst>
              </p:cNvPr>
              <p:cNvSpPr/>
              <p:nvPr/>
            </p:nvSpPr>
            <p:spPr>
              <a:xfrm>
                <a:off x="3704973" y="2730773"/>
                <a:ext cx="224537" cy="286129"/>
              </a:xfrm>
              <a:prstGeom prst="rect">
                <a:avLst/>
              </a:prstGeom>
              <a:blipFill>
                <a:blip r:embed="rId9" cstate="print"/>
                <a:stretch>
                  <a:fillRect l="-1394747" t="-343812" r="-745075" b="-883507"/>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object 34">
                <a:extLst>
                  <a:ext uri="{FF2B5EF4-FFF2-40B4-BE49-F238E27FC236}">
                    <a16:creationId xmlns:a16="http://schemas.microsoft.com/office/drawing/2014/main" id="{992D4614-D663-4CEB-A919-098DDBBF950B}"/>
                  </a:ext>
                </a:extLst>
              </p:cNvPr>
              <p:cNvSpPr/>
              <p:nvPr/>
            </p:nvSpPr>
            <p:spPr>
              <a:xfrm>
                <a:off x="262305" y="4976710"/>
                <a:ext cx="206855" cy="363283"/>
              </a:xfrm>
              <a:prstGeom prst="rect">
                <a:avLst/>
              </a:prstGeom>
              <a:blipFill>
                <a:blip r:embed="rId10" cstate="print"/>
                <a:stretch>
                  <a:fillRect r="-348680" b="-147510"/>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object 34">
                <a:extLst>
                  <a:ext uri="{FF2B5EF4-FFF2-40B4-BE49-F238E27FC236}">
                    <a16:creationId xmlns:a16="http://schemas.microsoft.com/office/drawing/2014/main" id="{5A3A6547-479E-4AB1-B8B3-7B83C8510CA1}"/>
                  </a:ext>
                </a:extLst>
              </p:cNvPr>
              <p:cNvSpPr/>
              <p:nvPr/>
            </p:nvSpPr>
            <p:spPr>
              <a:xfrm>
                <a:off x="235718" y="5443539"/>
                <a:ext cx="326862" cy="240819"/>
              </a:xfrm>
              <a:prstGeom prst="rect">
                <a:avLst/>
              </a:prstGeom>
              <a:blipFill>
                <a:blip r:embed="rId10" cstate="print"/>
                <a:stretch>
                  <a:fillRect t="-196163" r="-183948" b="-77214"/>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5" name="グループ化 184">
            <a:extLst>
              <a:ext uri="{FF2B5EF4-FFF2-40B4-BE49-F238E27FC236}">
                <a16:creationId xmlns:a16="http://schemas.microsoft.com/office/drawing/2014/main" id="{CBF2AB91-EEE4-4C6F-B2E3-08EF63F1E1F3}"/>
              </a:ext>
            </a:extLst>
          </p:cNvPr>
          <p:cNvGrpSpPr/>
          <p:nvPr/>
        </p:nvGrpSpPr>
        <p:grpSpPr>
          <a:xfrm>
            <a:off x="362052" y="3025645"/>
            <a:ext cx="2149001" cy="1357116"/>
            <a:chOff x="235719" y="1698263"/>
            <a:chExt cx="2976456" cy="1879662"/>
          </a:xfrm>
        </p:grpSpPr>
        <p:sp>
          <p:nvSpPr>
            <p:cNvPr id="186" name="object 23">
              <a:extLst>
                <a:ext uri="{FF2B5EF4-FFF2-40B4-BE49-F238E27FC236}">
                  <a16:creationId xmlns:a16="http://schemas.microsoft.com/office/drawing/2014/main" id="{E82E7B56-EACF-456B-A790-339EC67DD166}"/>
                </a:ext>
              </a:extLst>
            </p:cNvPr>
            <p:cNvSpPr/>
            <p:nvPr/>
          </p:nvSpPr>
          <p:spPr>
            <a:xfrm>
              <a:off x="1508342" y="3080588"/>
              <a:ext cx="15240" cy="26034"/>
            </a:xfrm>
            <a:custGeom>
              <a:avLst/>
              <a:gdLst/>
              <a:ahLst/>
              <a:cxnLst/>
              <a:rect l="l" t="t" r="r" b="b"/>
              <a:pathLst>
                <a:path w="15239" h="26035">
                  <a:moveTo>
                    <a:pt x="15240" y="0"/>
                  </a:moveTo>
                  <a:lnTo>
                    <a:pt x="15240" y="17907"/>
                  </a:lnTo>
                  <a:lnTo>
                    <a:pt x="8762" y="25908"/>
                  </a:lnTo>
                  <a:lnTo>
                    <a:pt x="4318" y="25908"/>
                  </a:lnTo>
                  <a:lnTo>
                    <a:pt x="0" y="21971"/>
                  </a:lnTo>
                  <a:lnTo>
                    <a:pt x="4318" y="11937"/>
                  </a:lnTo>
                  <a:lnTo>
                    <a:pt x="8762" y="0"/>
                  </a:lnTo>
                  <a:lnTo>
                    <a:pt x="15240" y="0"/>
                  </a:lnTo>
                  <a:close/>
                </a:path>
              </a:pathLst>
            </a:custGeom>
            <a:solidFill>
              <a:srgbClr val="BEBEBE"/>
            </a:solidFill>
            <a:ln w="3175">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object 24">
              <a:extLst>
                <a:ext uri="{FF2B5EF4-FFF2-40B4-BE49-F238E27FC236}">
                  <a16:creationId xmlns:a16="http://schemas.microsoft.com/office/drawing/2014/main" id="{A1E5A417-A01A-4B26-9FEB-DEA6D1B215B0}"/>
                </a:ext>
              </a:extLst>
            </p:cNvPr>
            <p:cNvSpPr/>
            <p:nvPr/>
          </p:nvSpPr>
          <p:spPr>
            <a:xfrm>
              <a:off x="1368133" y="2969336"/>
              <a:ext cx="24765" cy="32384"/>
            </a:xfrm>
            <a:custGeom>
              <a:avLst/>
              <a:gdLst/>
              <a:ahLst/>
              <a:cxnLst/>
              <a:rect l="l" t="t" r="r" b="b"/>
              <a:pathLst>
                <a:path w="24764" h="32385">
                  <a:moveTo>
                    <a:pt x="20319" y="32003"/>
                  </a:moveTo>
                  <a:lnTo>
                    <a:pt x="14224" y="26035"/>
                  </a:lnTo>
                  <a:lnTo>
                    <a:pt x="8127" y="18034"/>
                  </a:lnTo>
                  <a:lnTo>
                    <a:pt x="0" y="8000"/>
                  </a:lnTo>
                  <a:lnTo>
                    <a:pt x="0" y="4063"/>
                  </a:lnTo>
                  <a:lnTo>
                    <a:pt x="8127" y="0"/>
                  </a:lnTo>
                  <a:lnTo>
                    <a:pt x="14224" y="0"/>
                  </a:lnTo>
                  <a:lnTo>
                    <a:pt x="20319" y="8000"/>
                  </a:lnTo>
                  <a:lnTo>
                    <a:pt x="24383" y="21971"/>
                  </a:lnTo>
                  <a:lnTo>
                    <a:pt x="20319" y="32003"/>
                  </a:lnTo>
                  <a:close/>
                </a:path>
              </a:pathLst>
            </a:custGeom>
            <a:solidFill>
              <a:srgbClr val="BEBEBE"/>
            </a:solidFill>
            <a:ln w="3175">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88" name="object 25">
              <a:extLst>
                <a:ext uri="{FF2B5EF4-FFF2-40B4-BE49-F238E27FC236}">
                  <a16:creationId xmlns:a16="http://schemas.microsoft.com/office/drawing/2014/main" id="{A76CA788-9888-4AC2-A61D-EF92345102C0}"/>
                </a:ext>
              </a:extLst>
            </p:cNvPr>
            <p:cNvSpPr/>
            <p:nvPr/>
          </p:nvSpPr>
          <p:spPr>
            <a:xfrm>
              <a:off x="792062" y="3261943"/>
              <a:ext cx="50800" cy="68580"/>
            </a:xfrm>
            <a:custGeom>
              <a:avLst/>
              <a:gdLst/>
              <a:ahLst/>
              <a:cxnLst/>
              <a:rect l="l" t="t" r="r" b="b"/>
              <a:pathLst>
                <a:path w="50800" h="68579">
                  <a:moveTo>
                    <a:pt x="50291" y="68579"/>
                  </a:moveTo>
                  <a:lnTo>
                    <a:pt x="40233" y="64642"/>
                  </a:lnTo>
                  <a:lnTo>
                    <a:pt x="28168" y="60705"/>
                  </a:lnTo>
                  <a:lnTo>
                    <a:pt x="12065" y="54863"/>
                  </a:lnTo>
                  <a:lnTo>
                    <a:pt x="4025" y="50926"/>
                  </a:lnTo>
                  <a:lnTo>
                    <a:pt x="0" y="45085"/>
                  </a:lnTo>
                  <a:lnTo>
                    <a:pt x="4025" y="35305"/>
                  </a:lnTo>
                  <a:lnTo>
                    <a:pt x="4025" y="33274"/>
                  </a:lnTo>
                  <a:lnTo>
                    <a:pt x="8051" y="23494"/>
                  </a:lnTo>
                  <a:lnTo>
                    <a:pt x="12065" y="17652"/>
                  </a:lnTo>
                  <a:lnTo>
                    <a:pt x="12065" y="3937"/>
                  </a:lnTo>
                  <a:lnTo>
                    <a:pt x="12065" y="0"/>
                  </a:lnTo>
                  <a:lnTo>
                    <a:pt x="18110" y="0"/>
                  </a:lnTo>
                  <a:lnTo>
                    <a:pt x="22123" y="3937"/>
                  </a:lnTo>
                  <a:lnTo>
                    <a:pt x="28168" y="13715"/>
                  </a:lnTo>
                  <a:lnTo>
                    <a:pt x="28168" y="23494"/>
                  </a:lnTo>
                  <a:lnTo>
                    <a:pt x="28168" y="33274"/>
                  </a:lnTo>
                  <a:lnTo>
                    <a:pt x="28168" y="35305"/>
                  </a:lnTo>
                  <a:lnTo>
                    <a:pt x="40233" y="50926"/>
                  </a:lnTo>
                  <a:lnTo>
                    <a:pt x="44259" y="60705"/>
                  </a:lnTo>
                  <a:lnTo>
                    <a:pt x="50291" y="68579"/>
                  </a:lnTo>
                  <a:close/>
                </a:path>
              </a:pathLst>
            </a:custGeom>
            <a:solidFill>
              <a:srgbClr val="BEBEBE"/>
            </a:solidFill>
            <a:ln w="3175">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object 26">
              <a:extLst>
                <a:ext uri="{FF2B5EF4-FFF2-40B4-BE49-F238E27FC236}">
                  <a16:creationId xmlns:a16="http://schemas.microsoft.com/office/drawing/2014/main" id="{B45EC114-7A20-433C-9130-EC5975B9EBE4}"/>
                </a:ext>
              </a:extLst>
            </p:cNvPr>
            <p:cNvSpPr/>
            <p:nvPr/>
          </p:nvSpPr>
          <p:spPr>
            <a:xfrm>
              <a:off x="446114" y="3249751"/>
              <a:ext cx="93345" cy="55244"/>
            </a:xfrm>
            <a:custGeom>
              <a:avLst/>
              <a:gdLst/>
              <a:ahLst/>
              <a:cxnLst/>
              <a:rect l="l" t="t" r="r" b="b"/>
              <a:pathLst>
                <a:path w="93344" h="55245">
                  <a:moveTo>
                    <a:pt x="92964" y="0"/>
                  </a:moveTo>
                  <a:lnTo>
                    <a:pt x="77139" y="3937"/>
                  </a:lnTo>
                  <a:lnTo>
                    <a:pt x="67246" y="9779"/>
                  </a:lnTo>
                  <a:lnTo>
                    <a:pt x="67246" y="13716"/>
                  </a:lnTo>
                  <a:lnTo>
                    <a:pt x="63296" y="15621"/>
                  </a:lnTo>
                  <a:lnTo>
                    <a:pt x="59334" y="15621"/>
                  </a:lnTo>
                  <a:lnTo>
                    <a:pt x="53403" y="13716"/>
                  </a:lnTo>
                  <a:lnTo>
                    <a:pt x="49453" y="15621"/>
                  </a:lnTo>
                  <a:lnTo>
                    <a:pt x="37579" y="21590"/>
                  </a:lnTo>
                  <a:lnTo>
                    <a:pt x="29667" y="21590"/>
                  </a:lnTo>
                  <a:lnTo>
                    <a:pt x="19773" y="13716"/>
                  </a:lnTo>
                  <a:lnTo>
                    <a:pt x="9893" y="13716"/>
                  </a:lnTo>
                  <a:lnTo>
                    <a:pt x="0" y="13716"/>
                  </a:lnTo>
                  <a:lnTo>
                    <a:pt x="9893" y="25527"/>
                  </a:lnTo>
                  <a:lnTo>
                    <a:pt x="9893" y="29337"/>
                  </a:lnTo>
                  <a:lnTo>
                    <a:pt x="3949" y="35306"/>
                  </a:lnTo>
                  <a:lnTo>
                    <a:pt x="0" y="39243"/>
                  </a:lnTo>
                  <a:lnTo>
                    <a:pt x="3949" y="46990"/>
                  </a:lnTo>
                  <a:lnTo>
                    <a:pt x="13842" y="50927"/>
                  </a:lnTo>
                  <a:lnTo>
                    <a:pt x="29667" y="54864"/>
                  </a:lnTo>
                  <a:lnTo>
                    <a:pt x="33629" y="54864"/>
                  </a:lnTo>
                  <a:lnTo>
                    <a:pt x="43510" y="43053"/>
                  </a:lnTo>
                  <a:lnTo>
                    <a:pt x="49453" y="35306"/>
                  </a:lnTo>
                  <a:lnTo>
                    <a:pt x="53403" y="29337"/>
                  </a:lnTo>
                  <a:lnTo>
                    <a:pt x="63296" y="21590"/>
                  </a:lnTo>
                  <a:lnTo>
                    <a:pt x="77139" y="13716"/>
                  </a:lnTo>
                  <a:lnTo>
                    <a:pt x="92964" y="9779"/>
                  </a:lnTo>
                  <a:lnTo>
                    <a:pt x="92964" y="3937"/>
                  </a:lnTo>
                  <a:lnTo>
                    <a:pt x="92964" y="0"/>
                  </a:lnTo>
                  <a:close/>
                </a:path>
              </a:pathLst>
            </a:custGeom>
            <a:solidFill>
              <a:srgbClr val="BEBEBE"/>
            </a:solidFill>
            <a:ln w="3175">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90" name="object 35">
              <a:extLst>
                <a:ext uri="{FF2B5EF4-FFF2-40B4-BE49-F238E27FC236}">
                  <a16:creationId xmlns:a16="http://schemas.microsoft.com/office/drawing/2014/main" id="{58B740E3-7CAA-4AA9-9AE8-F62DB51ABB11}"/>
                </a:ext>
              </a:extLst>
            </p:cNvPr>
            <p:cNvSpPr/>
            <p:nvPr/>
          </p:nvSpPr>
          <p:spPr>
            <a:xfrm>
              <a:off x="2729066" y="2082367"/>
              <a:ext cx="79375" cy="73660"/>
            </a:xfrm>
            <a:custGeom>
              <a:avLst/>
              <a:gdLst/>
              <a:ahLst/>
              <a:cxnLst/>
              <a:rect l="l" t="t" r="r" b="b"/>
              <a:pathLst>
                <a:path w="79375" h="73660">
                  <a:moveTo>
                    <a:pt x="41656" y="0"/>
                  </a:moveTo>
                  <a:lnTo>
                    <a:pt x="19812" y="7874"/>
                  </a:lnTo>
                  <a:lnTo>
                    <a:pt x="3937" y="17779"/>
                  </a:lnTo>
                  <a:lnTo>
                    <a:pt x="0" y="27686"/>
                  </a:lnTo>
                  <a:lnTo>
                    <a:pt x="0" y="35559"/>
                  </a:lnTo>
                  <a:lnTo>
                    <a:pt x="9906" y="61340"/>
                  </a:lnTo>
                  <a:lnTo>
                    <a:pt x="19812" y="73151"/>
                  </a:lnTo>
                  <a:lnTo>
                    <a:pt x="41656" y="73151"/>
                  </a:lnTo>
                  <a:lnTo>
                    <a:pt x="55499" y="69214"/>
                  </a:lnTo>
                  <a:lnTo>
                    <a:pt x="65405" y="61340"/>
                  </a:lnTo>
                  <a:lnTo>
                    <a:pt x="79248" y="45465"/>
                  </a:lnTo>
                  <a:lnTo>
                    <a:pt x="79248" y="35559"/>
                  </a:lnTo>
                  <a:lnTo>
                    <a:pt x="75311" y="27686"/>
                  </a:lnTo>
                  <a:lnTo>
                    <a:pt x="65405" y="13842"/>
                  </a:lnTo>
                  <a:lnTo>
                    <a:pt x="49530" y="2031"/>
                  </a:lnTo>
                  <a:lnTo>
                    <a:pt x="41656" y="0"/>
                  </a:lnTo>
                  <a:close/>
                </a:path>
              </a:pathLst>
            </a:custGeom>
            <a:solidFill>
              <a:srgbClr val="5B9BD4"/>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object 36">
              <a:extLst>
                <a:ext uri="{FF2B5EF4-FFF2-40B4-BE49-F238E27FC236}">
                  <a16:creationId xmlns:a16="http://schemas.microsoft.com/office/drawing/2014/main" id="{798DA426-DAA7-4509-A80A-1F656FC9A0E0}"/>
                </a:ext>
              </a:extLst>
            </p:cNvPr>
            <p:cNvSpPr/>
            <p:nvPr/>
          </p:nvSpPr>
          <p:spPr>
            <a:xfrm>
              <a:off x="2729066" y="2082367"/>
              <a:ext cx="79375" cy="73660"/>
            </a:xfrm>
            <a:custGeom>
              <a:avLst/>
              <a:gdLst/>
              <a:ahLst/>
              <a:cxnLst/>
              <a:rect l="l" t="t" r="r" b="b"/>
              <a:pathLst>
                <a:path w="79375" h="73660">
                  <a:moveTo>
                    <a:pt x="79248" y="35559"/>
                  </a:moveTo>
                  <a:lnTo>
                    <a:pt x="79248" y="45465"/>
                  </a:lnTo>
                  <a:lnTo>
                    <a:pt x="65405" y="61340"/>
                  </a:lnTo>
                  <a:lnTo>
                    <a:pt x="55499" y="69214"/>
                  </a:lnTo>
                  <a:lnTo>
                    <a:pt x="41656" y="73151"/>
                  </a:lnTo>
                  <a:lnTo>
                    <a:pt x="19812" y="73151"/>
                  </a:lnTo>
                  <a:lnTo>
                    <a:pt x="9906" y="61340"/>
                  </a:lnTo>
                  <a:lnTo>
                    <a:pt x="0" y="35559"/>
                  </a:lnTo>
                  <a:lnTo>
                    <a:pt x="0" y="27686"/>
                  </a:lnTo>
                  <a:lnTo>
                    <a:pt x="3937" y="17779"/>
                  </a:lnTo>
                  <a:lnTo>
                    <a:pt x="19812" y="7874"/>
                  </a:lnTo>
                  <a:lnTo>
                    <a:pt x="41656" y="0"/>
                  </a:lnTo>
                  <a:lnTo>
                    <a:pt x="49530" y="2031"/>
                  </a:lnTo>
                  <a:lnTo>
                    <a:pt x="65405" y="13842"/>
                  </a:lnTo>
                  <a:lnTo>
                    <a:pt x="75311" y="27686"/>
                  </a:lnTo>
                  <a:lnTo>
                    <a:pt x="79248" y="35559"/>
                  </a:lnTo>
                  <a:close/>
                </a:path>
              </a:pathLst>
            </a:custGeom>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92" name="object 37">
              <a:extLst>
                <a:ext uri="{FF2B5EF4-FFF2-40B4-BE49-F238E27FC236}">
                  <a16:creationId xmlns:a16="http://schemas.microsoft.com/office/drawing/2014/main" id="{08B26742-9D8D-42AD-A750-68F6B086D114}"/>
                </a:ext>
              </a:extLst>
            </p:cNvPr>
            <p:cNvSpPr/>
            <p:nvPr/>
          </p:nvSpPr>
          <p:spPr>
            <a:xfrm>
              <a:off x="2856320" y="2005405"/>
              <a:ext cx="103632" cy="141731"/>
            </a:xfrm>
            <a:prstGeom prst="rect">
              <a:avLst/>
            </a:prstGeom>
            <a:blipFill>
              <a:blip r:embed="rId11" cstate="print"/>
              <a:stretch>
                <a:fillRect/>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93" name="object 38">
              <a:extLst>
                <a:ext uri="{FF2B5EF4-FFF2-40B4-BE49-F238E27FC236}">
                  <a16:creationId xmlns:a16="http://schemas.microsoft.com/office/drawing/2014/main" id="{56F49BB9-352B-4CA1-A856-01386B706CD7}"/>
                </a:ext>
              </a:extLst>
            </p:cNvPr>
            <p:cNvSpPr/>
            <p:nvPr/>
          </p:nvSpPr>
          <p:spPr>
            <a:xfrm>
              <a:off x="2486749" y="2254579"/>
              <a:ext cx="12700" cy="21590"/>
            </a:xfrm>
            <a:custGeom>
              <a:avLst/>
              <a:gdLst/>
              <a:ahLst/>
              <a:cxnLst/>
              <a:rect l="l" t="t" r="r" b="b"/>
              <a:pathLst>
                <a:path w="12700" h="21589">
                  <a:moveTo>
                    <a:pt x="12192" y="0"/>
                  </a:moveTo>
                  <a:lnTo>
                    <a:pt x="0" y="0"/>
                  </a:lnTo>
                  <a:lnTo>
                    <a:pt x="0" y="21336"/>
                  </a:lnTo>
                  <a:lnTo>
                    <a:pt x="4064" y="14986"/>
                  </a:lnTo>
                  <a:lnTo>
                    <a:pt x="12192" y="6350"/>
                  </a:lnTo>
                  <a:lnTo>
                    <a:pt x="12192" y="0"/>
                  </a:lnTo>
                  <a:close/>
                </a:path>
              </a:pathLst>
            </a:custGeom>
            <a:solidFill>
              <a:srgbClr val="5B9BD4"/>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94" name="object 39">
              <a:extLst>
                <a:ext uri="{FF2B5EF4-FFF2-40B4-BE49-F238E27FC236}">
                  <a16:creationId xmlns:a16="http://schemas.microsoft.com/office/drawing/2014/main" id="{B07B705E-AE0B-4816-85CA-455AF44BEEF8}"/>
                </a:ext>
              </a:extLst>
            </p:cNvPr>
            <p:cNvSpPr/>
            <p:nvPr/>
          </p:nvSpPr>
          <p:spPr>
            <a:xfrm>
              <a:off x="2486749" y="2254579"/>
              <a:ext cx="12700" cy="21590"/>
            </a:xfrm>
            <a:custGeom>
              <a:avLst/>
              <a:gdLst/>
              <a:ahLst/>
              <a:cxnLst/>
              <a:rect l="l" t="t" r="r" b="b"/>
              <a:pathLst>
                <a:path w="12700" h="21589">
                  <a:moveTo>
                    <a:pt x="0" y="21336"/>
                  </a:moveTo>
                  <a:lnTo>
                    <a:pt x="0" y="10667"/>
                  </a:lnTo>
                  <a:lnTo>
                    <a:pt x="0" y="0"/>
                  </a:lnTo>
                  <a:lnTo>
                    <a:pt x="8128" y="0"/>
                  </a:lnTo>
                  <a:lnTo>
                    <a:pt x="12192" y="0"/>
                  </a:lnTo>
                  <a:lnTo>
                    <a:pt x="12192" y="6350"/>
                  </a:lnTo>
                  <a:lnTo>
                    <a:pt x="4064" y="14986"/>
                  </a:lnTo>
                  <a:lnTo>
                    <a:pt x="0" y="21336"/>
                  </a:lnTo>
                  <a:close/>
                </a:path>
              </a:pathLst>
            </a:custGeom>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95" name="object 40">
              <a:extLst>
                <a:ext uri="{FF2B5EF4-FFF2-40B4-BE49-F238E27FC236}">
                  <a16:creationId xmlns:a16="http://schemas.microsoft.com/office/drawing/2014/main" id="{D535C89C-892C-48B5-8117-8603851FF2E5}"/>
                </a:ext>
              </a:extLst>
            </p:cNvPr>
            <p:cNvSpPr/>
            <p:nvPr/>
          </p:nvSpPr>
          <p:spPr>
            <a:xfrm>
              <a:off x="2549233" y="2199716"/>
              <a:ext cx="13970" cy="26034"/>
            </a:xfrm>
            <a:custGeom>
              <a:avLst/>
              <a:gdLst/>
              <a:ahLst/>
              <a:cxnLst/>
              <a:rect l="l" t="t" r="r" b="b"/>
              <a:pathLst>
                <a:path w="13969" h="26035">
                  <a:moveTo>
                    <a:pt x="0" y="0"/>
                  </a:moveTo>
                  <a:lnTo>
                    <a:pt x="0" y="16001"/>
                  </a:lnTo>
                  <a:lnTo>
                    <a:pt x="5842" y="25907"/>
                  </a:lnTo>
                  <a:lnTo>
                    <a:pt x="13715" y="21970"/>
                  </a:lnTo>
                  <a:lnTo>
                    <a:pt x="9779" y="11937"/>
                  </a:lnTo>
                  <a:lnTo>
                    <a:pt x="5842" y="5968"/>
                  </a:lnTo>
                  <a:lnTo>
                    <a:pt x="0" y="0"/>
                  </a:lnTo>
                  <a:close/>
                </a:path>
              </a:pathLst>
            </a:custGeom>
            <a:solidFill>
              <a:srgbClr val="5B9BD4"/>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96" name="object 41">
              <a:extLst>
                <a:ext uri="{FF2B5EF4-FFF2-40B4-BE49-F238E27FC236}">
                  <a16:creationId xmlns:a16="http://schemas.microsoft.com/office/drawing/2014/main" id="{2EE01471-3A19-4C5C-9156-EC2678886048}"/>
                </a:ext>
              </a:extLst>
            </p:cNvPr>
            <p:cNvSpPr/>
            <p:nvPr/>
          </p:nvSpPr>
          <p:spPr>
            <a:xfrm>
              <a:off x="2549233" y="2199716"/>
              <a:ext cx="13970" cy="26034"/>
            </a:xfrm>
            <a:custGeom>
              <a:avLst/>
              <a:gdLst/>
              <a:ahLst/>
              <a:cxnLst/>
              <a:rect l="l" t="t" r="r" b="b"/>
              <a:pathLst>
                <a:path w="13969" h="26035">
                  <a:moveTo>
                    <a:pt x="13715" y="21970"/>
                  </a:moveTo>
                  <a:lnTo>
                    <a:pt x="5842" y="25907"/>
                  </a:lnTo>
                  <a:lnTo>
                    <a:pt x="0" y="16001"/>
                  </a:lnTo>
                  <a:lnTo>
                    <a:pt x="0" y="5968"/>
                  </a:lnTo>
                  <a:lnTo>
                    <a:pt x="0" y="0"/>
                  </a:lnTo>
                  <a:lnTo>
                    <a:pt x="5842" y="5968"/>
                  </a:lnTo>
                  <a:lnTo>
                    <a:pt x="9779" y="11937"/>
                  </a:lnTo>
                  <a:lnTo>
                    <a:pt x="13715" y="21970"/>
                  </a:lnTo>
                  <a:close/>
                </a:path>
              </a:pathLst>
            </a:custGeom>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object 42">
              <a:extLst>
                <a:ext uri="{FF2B5EF4-FFF2-40B4-BE49-F238E27FC236}">
                  <a16:creationId xmlns:a16="http://schemas.microsoft.com/office/drawing/2014/main" id="{ACD9AB57-317D-4A93-A256-7D6302110D27}"/>
                </a:ext>
              </a:extLst>
            </p:cNvPr>
            <p:cNvSpPr/>
            <p:nvPr/>
          </p:nvSpPr>
          <p:spPr>
            <a:xfrm>
              <a:off x="2686393" y="2039695"/>
              <a:ext cx="22860" cy="29209"/>
            </a:xfrm>
            <a:custGeom>
              <a:avLst/>
              <a:gdLst/>
              <a:ahLst/>
              <a:cxnLst/>
              <a:rect l="l" t="t" r="r" b="b"/>
              <a:pathLst>
                <a:path w="22860" h="29210">
                  <a:moveTo>
                    <a:pt x="13335" y="3810"/>
                  </a:moveTo>
                  <a:lnTo>
                    <a:pt x="3810" y="3810"/>
                  </a:lnTo>
                  <a:lnTo>
                    <a:pt x="7620" y="19303"/>
                  </a:lnTo>
                  <a:lnTo>
                    <a:pt x="13335" y="28955"/>
                  </a:lnTo>
                  <a:lnTo>
                    <a:pt x="22860" y="19303"/>
                  </a:lnTo>
                  <a:lnTo>
                    <a:pt x="22860" y="13462"/>
                  </a:lnTo>
                  <a:lnTo>
                    <a:pt x="13335" y="3810"/>
                  </a:lnTo>
                  <a:close/>
                </a:path>
                <a:path w="22860" h="29210">
                  <a:moveTo>
                    <a:pt x="0" y="0"/>
                  </a:moveTo>
                  <a:lnTo>
                    <a:pt x="0" y="3810"/>
                  </a:lnTo>
                  <a:lnTo>
                    <a:pt x="3810" y="3810"/>
                  </a:lnTo>
                  <a:lnTo>
                    <a:pt x="0" y="0"/>
                  </a:lnTo>
                  <a:close/>
                </a:path>
              </a:pathLst>
            </a:custGeom>
            <a:solidFill>
              <a:srgbClr val="5B9BD4"/>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98" name="object 43">
              <a:extLst>
                <a:ext uri="{FF2B5EF4-FFF2-40B4-BE49-F238E27FC236}">
                  <a16:creationId xmlns:a16="http://schemas.microsoft.com/office/drawing/2014/main" id="{54B75A1D-5AD1-46C9-B6D6-1C9A4E619BBD}"/>
                </a:ext>
              </a:extLst>
            </p:cNvPr>
            <p:cNvSpPr/>
            <p:nvPr/>
          </p:nvSpPr>
          <p:spPr>
            <a:xfrm>
              <a:off x="2686393" y="2039695"/>
              <a:ext cx="22860" cy="29209"/>
            </a:xfrm>
            <a:custGeom>
              <a:avLst/>
              <a:gdLst/>
              <a:ahLst/>
              <a:cxnLst/>
              <a:rect l="l" t="t" r="r" b="b"/>
              <a:pathLst>
                <a:path w="22860" h="29210">
                  <a:moveTo>
                    <a:pt x="22860" y="19303"/>
                  </a:moveTo>
                  <a:lnTo>
                    <a:pt x="13335" y="28955"/>
                  </a:lnTo>
                  <a:lnTo>
                    <a:pt x="7620" y="19303"/>
                  </a:lnTo>
                  <a:lnTo>
                    <a:pt x="3810" y="3810"/>
                  </a:lnTo>
                  <a:lnTo>
                    <a:pt x="0" y="3810"/>
                  </a:lnTo>
                  <a:lnTo>
                    <a:pt x="0" y="0"/>
                  </a:lnTo>
                  <a:lnTo>
                    <a:pt x="3810" y="3810"/>
                  </a:lnTo>
                  <a:lnTo>
                    <a:pt x="13335" y="3810"/>
                  </a:lnTo>
                  <a:lnTo>
                    <a:pt x="22860" y="13462"/>
                  </a:lnTo>
                  <a:lnTo>
                    <a:pt x="22860" y="19303"/>
                  </a:lnTo>
                  <a:close/>
                </a:path>
              </a:pathLst>
            </a:custGeom>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199" name="object 44">
              <a:extLst>
                <a:ext uri="{FF2B5EF4-FFF2-40B4-BE49-F238E27FC236}">
                  <a16:creationId xmlns:a16="http://schemas.microsoft.com/office/drawing/2014/main" id="{BF579BD9-ADD5-4B90-851A-53DC0BF94EDA}"/>
                </a:ext>
              </a:extLst>
            </p:cNvPr>
            <p:cNvSpPr/>
            <p:nvPr/>
          </p:nvSpPr>
          <p:spPr>
            <a:xfrm>
              <a:off x="2207095" y="2602814"/>
              <a:ext cx="170687" cy="109728"/>
            </a:xfrm>
            <a:prstGeom prst="rect">
              <a:avLst/>
            </a:prstGeom>
            <a:blipFill>
              <a:blip r:embed="rId12" cstate="print"/>
              <a:stretch>
                <a:fillRect/>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200" name="object 45">
              <a:extLst>
                <a:ext uri="{FF2B5EF4-FFF2-40B4-BE49-F238E27FC236}">
                  <a16:creationId xmlns:a16="http://schemas.microsoft.com/office/drawing/2014/main" id="{5233BFC9-DB8B-4D56-800E-D496CB24F177}"/>
                </a:ext>
              </a:extLst>
            </p:cNvPr>
            <p:cNvSpPr/>
            <p:nvPr/>
          </p:nvSpPr>
          <p:spPr>
            <a:xfrm>
              <a:off x="2078317" y="2727020"/>
              <a:ext cx="50800" cy="70485"/>
            </a:xfrm>
            <a:custGeom>
              <a:avLst/>
              <a:gdLst/>
              <a:ahLst/>
              <a:cxnLst/>
              <a:rect l="l" t="t" r="r" b="b"/>
              <a:pathLst>
                <a:path w="50800" h="70485">
                  <a:moveTo>
                    <a:pt x="34162" y="0"/>
                  </a:moveTo>
                  <a:lnTo>
                    <a:pt x="20066" y="0"/>
                  </a:lnTo>
                  <a:lnTo>
                    <a:pt x="16129" y="5968"/>
                  </a:lnTo>
                  <a:lnTo>
                    <a:pt x="16129" y="10032"/>
                  </a:lnTo>
                  <a:lnTo>
                    <a:pt x="10033" y="28066"/>
                  </a:lnTo>
                  <a:lnTo>
                    <a:pt x="0" y="50037"/>
                  </a:lnTo>
                  <a:lnTo>
                    <a:pt x="10033" y="60071"/>
                  </a:lnTo>
                  <a:lnTo>
                    <a:pt x="26162" y="70103"/>
                  </a:lnTo>
                  <a:lnTo>
                    <a:pt x="32131" y="64135"/>
                  </a:lnTo>
                  <a:lnTo>
                    <a:pt x="34162" y="60071"/>
                  </a:lnTo>
                  <a:lnTo>
                    <a:pt x="50292" y="46100"/>
                  </a:lnTo>
                  <a:lnTo>
                    <a:pt x="46228" y="38100"/>
                  </a:lnTo>
                  <a:lnTo>
                    <a:pt x="34162" y="21971"/>
                  </a:lnTo>
                  <a:lnTo>
                    <a:pt x="34162" y="13969"/>
                  </a:lnTo>
                  <a:lnTo>
                    <a:pt x="40259" y="5968"/>
                  </a:lnTo>
                  <a:lnTo>
                    <a:pt x="34162" y="0"/>
                  </a:lnTo>
                  <a:close/>
                </a:path>
              </a:pathLst>
            </a:custGeom>
            <a:solidFill>
              <a:srgbClr val="5B9BD4"/>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201" name="object 46">
              <a:extLst>
                <a:ext uri="{FF2B5EF4-FFF2-40B4-BE49-F238E27FC236}">
                  <a16:creationId xmlns:a16="http://schemas.microsoft.com/office/drawing/2014/main" id="{EBEE894F-B682-40C7-AAFB-A7D16E231BDD}"/>
                </a:ext>
              </a:extLst>
            </p:cNvPr>
            <p:cNvSpPr/>
            <p:nvPr/>
          </p:nvSpPr>
          <p:spPr>
            <a:xfrm>
              <a:off x="2078317" y="2727020"/>
              <a:ext cx="50800" cy="70485"/>
            </a:xfrm>
            <a:custGeom>
              <a:avLst/>
              <a:gdLst/>
              <a:ahLst/>
              <a:cxnLst/>
              <a:rect l="l" t="t" r="r" b="b"/>
              <a:pathLst>
                <a:path w="50800" h="70485">
                  <a:moveTo>
                    <a:pt x="50292" y="46100"/>
                  </a:moveTo>
                  <a:lnTo>
                    <a:pt x="34162" y="60071"/>
                  </a:lnTo>
                  <a:lnTo>
                    <a:pt x="32131" y="64135"/>
                  </a:lnTo>
                  <a:lnTo>
                    <a:pt x="26162" y="70103"/>
                  </a:lnTo>
                  <a:lnTo>
                    <a:pt x="10033" y="60071"/>
                  </a:lnTo>
                  <a:lnTo>
                    <a:pt x="0" y="50037"/>
                  </a:lnTo>
                  <a:lnTo>
                    <a:pt x="10033" y="28066"/>
                  </a:lnTo>
                  <a:lnTo>
                    <a:pt x="16129" y="10032"/>
                  </a:lnTo>
                  <a:lnTo>
                    <a:pt x="16129" y="5968"/>
                  </a:lnTo>
                  <a:lnTo>
                    <a:pt x="20066" y="0"/>
                  </a:lnTo>
                  <a:lnTo>
                    <a:pt x="34162" y="0"/>
                  </a:lnTo>
                  <a:lnTo>
                    <a:pt x="40259" y="5968"/>
                  </a:lnTo>
                  <a:lnTo>
                    <a:pt x="34162" y="13969"/>
                  </a:lnTo>
                  <a:lnTo>
                    <a:pt x="34162" y="21971"/>
                  </a:lnTo>
                  <a:lnTo>
                    <a:pt x="46228" y="38100"/>
                  </a:lnTo>
                  <a:lnTo>
                    <a:pt x="50292" y="46100"/>
                  </a:lnTo>
                  <a:close/>
                </a:path>
              </a:pathLst>
            </a:custGeom>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202" name="object 47">
              <a:extLst>
                <a:ext uri="{FF2B5EF4-FFF2-40B4-BE49-F238E27FC236}">
                  <a16:creationId xmlns:a16="http://schemas.microsoft.com/office/drawing/2014/main" id="{E0D1A0ED-7DFE-49F4-B935-B5D897A808E1}"/>
                </a:ext>
              </a:extLst>
            </p:cNvPr>
            <p:cNvSpPr/>
            <p:nvPr/>
          </p:nvSpPr>
          <p:spPr>
            <a:xfrm>
              <a:off x="1950301" y="2845892"/>
              <a:ext cx="55244" cy="24765"/>
            </a:xfrm>
            <a:custGeom>
              <a:avLst/>
              <a:gdLst/>
              <a:ahLst/>
              <a:cxnLst/>
              <a:rect l="l" t="t" r="r" b="b"/>
              <a:pathLst>
                <a:path w="55244" h="24764">
                  <a:moveTo>
                    <a:pt x="7874" y="0"/>
                  </a:moveTo>
                  <a:lnTo>
                    <a:pt x="0" y="0"/>
                  </a:lnTo>
                  <a:lnTo>
                    <a:pt x="0" y="14224"/>
                  </a:lnTo>
                  <a:lnTo>
                    <a:pt x="7874" y="24383"/>
                  </a:lnTo>
                  <a:lnTo>
                    <a:pt x="17652" y="20319"/>
                  </a:lnTo>
                  <a:lnTo>
                    <a:pt x="35306" y="14224"/>
                  </a:lnTo>
                  <a:lnTo>
                    <a:pt x="45084" y="4063"/>
                  </a:lnTo>
                  <a:lnTo>
                    <a:pt x="11811" y="4063"/>
                  </a:lnTo>
                  <a:lnTo>
                    <a:pt x="7874" y="0"/>
                  </a:lnTo>
                  <a:close/>
                </a:path>
                <a:path w="55244" h="24764">
                  <a:moveTo>
                    <a:pt x="54863" y="0"/>
                  </a:moveTo>
                  <a:lnTo>
                    <a:pt x="45084" y="0"/>
                  </a:lnTo>
                  <a:lnTo>
                    <a:pt x="23494" y="4063"/>
                  </a:lnTo>
                  <a:lnTo>
                    <a:pt x="45084" y="4063"/>
                  </a:lnTo>
                  <a:lnTo>
                    <a:pt x="54863" y="0"/>
                  </a:lnTo>
                  <a:close/>
                </a:path>
              </a:pathLst>
            </a:custGeom>
            <a:solidFill>
              <a:srgbClr val="5B9BD4"/>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203" name="object 48">
              <a:extLst>
                <a:ext uri="{FF2B5EF4-FFF2-40B4-BE49-F238E27FC236}">
                  <a16:creationId xmlns:a16="http://schemas.microsoft.com/office/drawing/2014/main" id="{8CB3BC6B-5962-4FF7-B8CF-D0338B19D3B5}"/>
                </a:ext>
              </a:extLst>
            </p:cNvPr>
            <p:cNvSpPr/>
            <p:nvPr/>
          </p:nvSpPr>
          <p:spPr>
            <a:xfrm>
              <a:off x="1950301" y="2845892"/>
              <a:ext cx="55244" cy="24765"/>
            </a:xfrm>
            <a:custGeom>
              <a:avLst/>
              <a:gdLst/>
              <a:ahLst/>
              <a:cxnLst/>
              <a:rect l="l" t="t" r="r" b="b"/>
              <a:pathLst>
                <a:path w="55244" h="24764">
                  <a:moveTo>
                    <a:pt x="54863" y="0"/>
                  </a:moveTo>
                  <a:lnTo>
                    <a:pt x="45084" y="4063"/>
                  </a:lnTo>
                  <a:lnTo>
                    <a:pt x="35306" y="14224"/>
                  </a:lnTo>
                  <a:lnTo>
                    <a:pt x="17652" y="20319"/>
                  </a:lnTo>
                  <a:lnTo>
                    <a:pt x="7874" y="24383"/>
                  </a:lnTo>
                  <a:lnTo>
                    <a:pt x="0" y="14224"/>
                  </a:lnTo>
                  <a:lnTo>
                    <a:pt x="0" y="0"/>
                  </a:lnTo>
                  <a:lnTo>
                    <a:pt x="7874" y="0"/>
                  </a:lnTo>
                  <a:lnTo>
                    <a:pt x="11811" y="4063"/>
                  </a:lnTo>
                  <a:lnTo>
                    <a:pt x="23494" y="4063"/>
                  </a:lnTo>
                  <a:lnTo>
                    <a:pt x="45084" y="0"/>
                  </a:lnTo>
                  <a:lnTo>
                    <a:pt x="54863" y="0"/>
                  </a:lnTo>
                  <a:close/>
                </a:path>
              </a:pathLst>
            </a:custGeom>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204" name="object 49">
              <a:extLst>
                <a:ext uri="{FF2B5EF4-FFF2-40B4-BE49-F238E27FC236}">
                  <a16:creationId xmlns:a16="http://schemas.microsoft.com/office/drawing/2014/main" id="{0A4F2B41-418A-4504-BEF5-0BC356636C4B}"/>
                </a:ext>
              </a:extLst>
            </p:cNvPr>
            <p:cNvSpPr/>
            <p:nvPr/>
          </p:nvSpPr>
          <p:spPr>
            <a:xfrm>
              <a:off x="2407501" y="2678251"/>
              <a:ext cx="43180" cy="32384"/>
            </a:xfrm>
            <a:custGeom>
              <a:avLst/>
              <a:gdLst/>
              <a:ahLst/>
              <a:cxnLst/>
              <a:rect l="l" t="t" r="r" b="b"/>
              <a:pathLst>
                <a:path w="43180" h="32385">
                  <a:moveTo>
                    <a:pt x="34543" y="0"/>
                  </a:moveTo>
                  <a:lnTo>
                    <a:pt x="20319" y="5969"/>
                  </a:lnTo>
                  <a:lnTo>
                    <a:pt x="0" y="11937"/>
                  </a:lnTo>
                  <a:lnTo>
                    <a:pt x="0" y="21971"/>
                  </a:lnTo>
                  <a:lnTo>
                    <a:pt x="14224" y="32004"/>
                  </a:lnTo>
                  <a:lnTo>
                    <a:pt x="22351" y="21971"/>
                  </a:lnTo>
                  <a:lnTo>
                    <a:pt x="34543" y="16002"/>
                  </a:lnTo>
                  <a:lnTo>
                    <a:pt x="42671" y="5969"/>
                  </a:lnTo>
                  <a:lnTo>
                    <a:pt x="34543" y="0"/>
                  </a:lnTo>
                  <a:close/>
                </a:path>
              </a:pathLst>
            </a:custGeom>
            <a:solidFill>
              <a:srgbClr val="5B9BD4"/>
            </a:solid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205" name="object 50">
              <a:extLst>
                <a:ext uri="{FF2B5EF4-FFF2-40B4-BE49-F238E27FC236}">
                  <a16:creationId xmlns:a16="http://schemas.microsoft.com/office/drawing/2014/main" id="{85119E91-B052-4637-B971-CE33B7AD7F7C}"/>
                </a:ext>
              </a:extLst>
            </p:cNvPr>
            <p:cNvSpPr/>
            <p:nvPr/>
          </p:nvSpPr>
          <p:spPr>
            <a:xfrm>
              <a:off x="2407501" y="2678251"/>
              <a:ext cx="43180" cy="32384"/>
            </a:xfrm>
            <a:custGeom>
              <a:avLst/>
              <a:gdLst/>
              <a:ahLst/>
              <a:cxnLst/>
              <a:rect l="l" t="t" r="r" b="b"/>
              <a:pathLst>
                <a:path w="43180" h="32385">
                  <a:moveTo>
                    <a:pt x="34543" y="0"/>
                  </a:moveTo>
                  <a:lnTo>
                    <a:pt x="42671" y="5969"/>
                  </a:lnTo>
                  <a:lnTo>
                    <a:pt x="34543" y="16002"/>
                  </a:lnTo>
                  <a:lnTo>
                    <a:pt x="22351" y="21971"/>
                  </a:lnTo>
                  <a:lnTo>
                    <a:pt x="14224" y="32004"/>
                  </a:lnTo>
                  <a:lnTo>
                    <a:pt x="0" y="21971"/>
                  </a:lnTo>
                  <a:lnTo>
                    <a:pt x="0" y="16002"/>
                  </a:lnTo>
                  <a:lnTo>
                    <a:pt x="0" y="11937"/>
                  </a:lnTo>
                  <a:lnTo>
                    <a:pt x="20319" y="5969"/>
                  </a:lnTo>
                  <a:lnTo>
                    <a:pt x="34543" y="0"/>
                  </a:lnTo>
                  <a:close/>
                </a:path>
              </a:pathLst>
            </a:custGeom>
            <a:ln w="4572">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206" name="object 51">
              <a:extLst>
                <a:ext uri="{FF2B5EF4-FFF2-40B4-BE49-F238E27FC236}">
                  <a16:creationId xmlns:a16="http://schemas.microsoft.com/office/drawing/2014/main" id="{B1660954-5BDC-404C-9246-8A9068D58A25}"/>
                </a:ext>
              </a:extLst>
            </p:cNvPr>
            <p:cNvSpPr/>
            <p:nvPr/>
          </p:nvSpPr>
          <p:spPr>
            <a:xfrm>
              <a:off x="2783167" y="1769186"/>
              <a:ext cx="362712" cy="147827"/>
            </a:xfrm>
            <a:prstGeom prst="rect">
              <a:avLst/>
            </a:prstGeom>
            <a:blipFill>
              <a:blip r:embed="rId13" cstate="print"/>
              <a:stretch>
                <a:fillRect/>
              </a:stretch>
            </a:blipFill>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207" name="object 52">
              <a:extLst>
                <a:ext uri="{FF2B5EF4-FFF2-40B4-BE49-F238E27FC236}">
                  <a16:creationId xmlns:a16="http://schemas.microsoft.com/office/drawing/2014/main" id="{933DA3AA-0413-42CA-8460-DC4E9E128133}"/>
                </a:ext>
              </a:extLst>
            </p:cNvPr>
            <p:cNvSpPr/>
            <p:nvPr/>
          </p:nvSpPr>
          <p:spPr>
            <a:xfrm>
              <a:off x="1861910" y="2803220"/>
              <a:ext cx="173990" cy="166370"/>
            </a:xfrm>
            <a:custGeom>
              <a:avLst/>
              <a:gdLst/>
              <a:ahLst/>
              <a:cxnLst/>
              <a:rect l="l" t="t" r="r" b="b"/>
              <a:pathLst>
                <a:path w="173989" h="166369">
                  <a:moveTo>
                    <a:pt x="0" y="0"/>
                  </a:moveTo>
                  <a:lnTo>
                    <a:pt x="0" y="166115"/>
                  </a:lnTo>
                  <a:lnTo>
                    <a:pt x="173736" y="166115"/>
                  </a:lnTo>
                </a:path>
              </a:pathLst>
            </a:custGeom>
            <a:ln w="4572">
              <a:solidFill>
                <a:srgbClr val="999999"/>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208" name="object 58">
              <a:extLst>
                <a:ext uri="{FF2B5EF4-FFF2-40B4-BE49-F238E27FC236}">
                  <a16:creationId xmlns:a16="http://schemas.microsoft.com/office/drawing/2014/main" id="{10443C15-A3BC-400F-AA81-C186A317776E}"/>
                </a:ext>
              </a:extLst>
            </p:cNvPr>
            <p:cNvSpPr/>
            <p:nvPr/>
          </p:nvSpPr>
          <p:spPr>
            <a:xfrm>
              <a:off x="235719" y="1698263"/>
              <a:ext cx="2976456" cy="1879662"/>
            </a:xfrm>
            <a:custGeom>
              <a:avLst/>
              <a:gdLst/>
              <a:ahLst/>
              <a:cxnLst/>
              <a:rect l="l" t="t" r="r" b="b"/>
              <a:pathLst>
                <a:path w="3234054" h="1960245">
                  <a:moveTo>
                    <a:pt x="0" y="1959864"/>
                  </a:moveTo>
                  <a:lnTo>
                    <a:pt x="2608961" y="1959864"/>
                  </a:lnTo>
                  <a:lnTo>
                    <a:pt x="3233928" y="1231900"/>
                  </a:lnTo>
                  <a:lnTo>
                    <a:pt x="3233928" y="0"/>
                  </a:lnTo>
                  <a:lnTo>
                    <a:pt x="0" y="0"/>
                  </a:lnTo>
                  <a:lnTo>
                    <a:pt x="0" y="1959864"/>
                  </a:lnTo>
                  <a:close/>
                </a:path>
              </a:pathLst>
            </a:custGeom>
            <a:ln w="9144">
              <a:solidFill>
                <a:srgbClr val="000000"/>
              </a:solidFill>
            </a:ln>
          </p:spPr>
          <p:txBody>
            <a:bodyPr wrap="square" lIns="0" tIns="0" rIns="0" bIns="0" rtlCol="0"/>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Calibri"/>
                <a:ea typeface="+mn-ea"/>
                <a:cs typeface="+mn-cs"/>
              </a:endParaRPr>
            </a:p>
          </p:txBody>
        </p:sp>
        <p:sp>
          <p:nvSpPr>
            <p:cNvPr id="209" name="Rectangle 61">
              <a:extLst>
                <a:ext uri="{FF2B5EF4-FFF2-40B4-BE49-F238E27FC236}">
                  <a16:creationId xmlns:a16="http://schemas.microsoft.com/office/drawing/2014/main" id="{66547507-C57C-44E2-A210-12B6DB9F09BD}"/>
                </a:ext>
              </a:extLst>
            </p:cNvPr>
            <p:cNvSpPr>
              <a:spLocks noChangeArrowheads="1"/>
            </p:cNvSpPr>
            <p:nvPr/>
          </p:nvSpPr>
          <p:spPr bwMode="auto">
            <a:xfrm rot="685412">
              <a:off x="1165521" y="3347562"/>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pitchFamily="50" charset="-128"/>
                  <a:cs typeface="ＭＳ Ｐゴシック" pitchFamily="50" charset="-128"/>
                </a:rPr>
                <a:t>沖縄</a:t>
              </a:r>
              <a:endParaRPr kumimoji="1" lang="ja-JP" altLang="ja-JP" sz="600" b="0" i="0" u="none" strike="noStrike" kern="1200" cap="none" spc="0" normalizeH="0" baseline="0" noProof="0" dirty="0">
                <a:ln>
                  <a:noFill/>
                </a:ln>
                <a:solidFill>
                  <a:prstClr val="black">
                    <a:lumMod val="75000"/>
                    <a:lumOff val="25000"/>
                  </a:prstClr>
                </a:solidFill>
                <a:effectLst/>
                <a:uLnTx/>
                <a:uFillTx/>
                <a:latin typeface="Arial" pitchFamily="34" charset="0"/>
                <a:ea typeface="ＭＳ Ｐゴシック" pitchFamily="50" charset="-128"/>
                <a:cs typeface="ＭＳ Ｐゴシック" pitchFamily="50" charset="-128"/>
              </a:endParaRPr>
            </a:p>
          </p:txBody>
        </p:sp>
        <p:sp>
          <p:nvSpPr>
            <p:cNvPr id="210" name="Freeform 108">
              <a:extLst>
                <a:ext uri="{FF2B5EF4-FFF2-40B4-BE49-F238E27FC236}">
                  <a16:creationId xmlns:a16="http://schemas.microsoft.com/office/drawing/2014/main" id="{37020BEF-8077-4F48-B727-C2845395D4DB}"/>
                </a:ext>
              </a:extLst>
            </p:cNvPr>
            <p:cNvSpPr>
              <a:spLocks/>
            </p:cNvSpPr>
            <p:nvPr/>
          </p:nvSpPr>
          <p:spPr bwMode="auto">
            <a:xfrm rot="2008461">
              <a:off x="332299" y="3223044"/>
              <a:ext cx="84838" cy="61565"/>
            </a:xfrm>
            <a:custGeom>
              <a:avLst/>
              <a:gdLst>
                <a:gd name="T0" fmla="*/ 201 w 531"/>
                <a:gd name="T1" fmla="*/ 7 h 385"/>
                <a:gd name="T2" fmla="*/ 247 w 531"/>
                <a:gd name="T3" fmla="*/ 22 h 385"/>
                <a:gd name="T4" fmla="*/ 275 w 531"/>
                <a:gd name="T5" fmla="*/ 53 h 385"/>
                <a:gd name="T6" fmla="*/ 295 w 531"/>
                <a:gd name="T7" fmla="*/ 99 h 385"/>
                <a:gd name="T8" fmla="*/ 317 w 531"/>
                <a:gd name="T9" fmla="*/ 85 h 385"/>
                <a:gd name="T10" fmla="*/ 353 w 531"/>
                <a:gd name="T11" fmla="*/ 72 h 385"/>
                <a:gd name="T12" fmla="*/ 404 w 531"/>
                <a:gd name="T13" fmla="*/ 73 h 385"/>
                <a:gd name="T14" fmla="*/ 419 w 531"/>
                <a:gd name="T15" fmla="*/ 100 h 385"/>
                <a:gd name="T16" fmla="*/ 437 w 531"/>
                <a:gd name="T17" fmla="*/ 111 h 385"/>
                <a:gd name="T18" fmla="*/ 476 w 531"/>
                <a:gd name="T19" fmla="*/ 119 h 385"/>
                <a:gd name="T20" fmla="*/ 498 w 531"/>
                <a:gd name="T21" fmla="*/ 150 h 385"/>
                <a:gd name="T22" fmla="*/ 526 w 531"/>
                <a:gd name="T23" fmla="*/ 169 h 385"/>
                <a:gd name="T24" fmla="*/ 507 w 531"/>
                <a:gd name="T25" fmla="*/ 212 h 385"/>
                <a:gd name="T26" fmla="*/ 508 w 531"/>
                <a:gd name="T27" fmla="*/ 250 h 385"/>
                <a:gd name="T28" fmla="*/ 490 w 531"/>
                <a:gd name="T29" fmla="*/ 240 h 385"/>
                <a:gd name="T30" fmla="*/ 474 w 531"/>
                <a:gd name="T31" fmla="*/ 248 h 385"/>
                <a:gd name="T32" fmla="*/ 463 w 531"/>
                <a:gd name="T33" fmla="*/ 268 h 385"/>
                <a:gd name="T34" fmla="*/ 458 w 531"/>
                <a:gd name="T35" fmla="*/ 298 h 385"/>
                <a:gd name="T36" fmla="*/ 451 w 531"/>
                <a:gd name="T37" fmla="*/ 340 h 385"/>
                <a:gd name="T38" fmla="*/ 414 w 531"/>
                <a:gd name="T39" fmla="*/ 338 h 385"/>
                <a:gd name="T40" fmla="*/ 415 w 531"/>
                <a:gd name="T41" fmla="*/ 381 h 385"/>
                <a:gd name="T42" fmla="*/ 359 w 531"/>
                <a:gd name="T43" fmla="*/ 365 h 385"/>
                <a:gd name="T44" fmla="*/ 302 w 531"/>
                <a:gd name="T45" fmla="*/ 350 h 385"/>
                <a:gd name="T46" fmla="*/ 255 w 531"/>
                <a:gd name="T47" fmla="*/ 344 h 385"/>
                <a:gd name="T48" fmla="*/ 214 w 531"/>
                <a:gd name="T49" fmla="*/ 339 h 385"/>
                <a:gd name="T50" fmla="*/ 156 w 531"/>
                <a:gd name="T51" fmla="*/ 316 h 385"/>
                <a:gd name="T52" fmla="*/ 115 w 531"/>
                <a:gd name="T53" fmla="*/ 298 h 385"/>
                <a:gd name="T54" fmla="*/ 111 w 531"/>
                <a:gd name="T55" fmla="*/ 328 h 385"/>
                <a:gd name="T56" fmla="*/ 58 w 531"/>
                <a:gd name="T57" fmla="*/ 325 h 385"/>
                <a:gd name="T58" fmla="*/ 22 w 531"/>
                <a:gd name="T59" fmla="*/ 304 h 385"/>
                <a:gd name="T60" fmla="*/ 4 w 531"/>
                <a:gd name="T61" fmla="*/ 276 h 385"/>
                <a:gd name="T62" fmla="*/ 21 w 531"/>
                <a:gd name="T63" fmla="*/ 261 h 385"/>
                <a:gd name="T64" fmla="*/ 42 w 531"/>
                <a:gd name="T65" fmla="*/ 272 h 385"/>
                <a:gd name="T66" fmla="*/ 37 w 531"/>
                <a:gd name="T67" fmla="*/ 242 h 385"/>
                <a:gd name="T68" fmla="*/ 71 w 531"/>
                <a:gd name="T69" fmla="*/ 233 h 385"/>
                <a:gd name="T70" fmla="*/ 87 w 531"/>
                <a:gd name="T71" fmla="*/ 257 h 385"/>
                <a:gd name="T72" fmla="*/ 88 w 531"/>
                <a:gd name="T73" fmla="*/ 236 h 385"/>
                <a:gd name="T74" fmla="*/ 78 w 531"/>
                <a:gd name="T75" fmla="*/ 219 h 385"/>
                <a:gd name="T76" fmla="*/ 78 w 531"/>
                <a:gd name="T77" fmla="*/ 187 h 385"/>
                <a:gd name="T78" fmla="*/ 86 w 531"/>
                <a:gd name="T79" fmla="*/ 206 h 385"/>
                <a:gd name="T80" fmla="*/ 102 w 531"/>
                <a:gd name="T81" fmla="*/ 218 h 385"/>
                <a:gd name="T82" fmla="*/ 130 w 531"/>
                <a:gd name="T83" fmla="*/ 203 h 385"/>
                <a:gd name="T84" fmla="*/ 139 w 531"/>
                <a:gd name="T85" fmla="*/ 223 h 385"/>
                <a:gd name="T86" fmla="*/ 148 w 531"/>
                <a:gd name="T87" fmla="*/ 243 h 385"/>
                <a:gd name="T88" fmla="*/ 160 w 531"/>
                <a:gd name="T89" fmla="*/ 255 h 385"/>
                <a:gd name="T90" fmla="*/ 171 w 531"/>
                <a:gd name="T91" fmla="*/ 256 h 385"/>
                <a:gd name="T92" fmla="*/ 170 w 531"/>
                <a:gd name="T93" fmla="*/ 213 h 385"/>
                <a:gd name="T94" fmla="*/ 175 w 531"/>
                <a:gd name="T95" fmla="*/ 166 h 385"/>
                <a:gd name="T96" fmla="*/ 169 w 531"/>
                <a:gd name="T97" fmla="*/ 140 h 385"/>
                <a:gd name="T98" fmla="*/ 156 w 531"/>
                <a:gd name="T99" fmla="*/ 102 h 385"/>
                <a:gd name="T100" fmla="*/ 176 w 531"/>
                <a:gd name="T101" fmla="*/ 82 h 385"/>
                <a:gd name="T102" fmla="*/ 191 w 531"/>
                <a:gd name="T103" fmla="*/ 55 h 385"/>
                <a:gd name="T104" fmla="*/ 213 w 531"/>
                <a:gd name="T105" fmla="*/ 3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1" h="385">
                  <a:moveTo>
                    <a:pt x="206" y="22"/>
                  </a:moveTo>
                  <a:cubicBezTo>
                    <a:pt x="201" y="21"/>
                    <a:pt x="202" y="30"/>
                    <a:pt x="197" y="27"/>
                  </a:cubicBezTo>
                  <a:cubicBezTo>
                    <a:pt x="197" y="24"/>
                    <a:pt x="196" y="22"/>
                    <a:pt x="195" y="18"/>
                  </a:cubicBezTo>
                  <a:cubicBezTo>
                    <a:pt x="194" y="14"/>
                    <a:pt x="198" y="14"/>
                    <a:pt x="199" y="11"/>
                  </a:cubicBezTo>
                  <a:cubicBezTo>
                    <a:pt x="200" y="10"/>
                    <a:pt x="199" y="9"/>
                    <a:pt x="201" y="7"/>
                  </a:cubicBezTo>
                  <a:cubicBezTo>
                    <a:pt x="202" y="6"/>
                    <a:pt x="204" y="5"/>
                    <a:pt x="205" y="4"/>
                  </a:cubicBezTo>
                  <a:cubicBezTo>
                    <a:pt x="209" y="3"/>
                    <a:pt x="212" y="2"/>
                    <a:pt x="215" y="2"/>
                  </a:cubicBezTo>
                  <a:cubicBezTo>
                    <a:pt x="215" y="3"/>
                    <a:pt x="216" y="4"/>
                    <a:pt x="216" y="5"/>
                  </a:cubicBezTo>
                  <a:cubicBezTo>
                    <a:pt x="222" y="5"/>
                    <a:pt x="230" y="0"/>
                    <a:pt x="234" y="5"/>
                  </a:cubicBezTo>
                  <a:cubicBezTo>
                    <a:pt x="238" y="11"/>
                    <a:pt x="242" y="16"/>
                    <a:pt x="247" y="22"/>
                  </a:cubicBezTo>
                  <a:cubicBezTo>
                    <a:pt x="250" y="24"/>
                    <a:pt x="254" y="25"/>
                    <a:pt x="257" y="27"/>
                  </a:cubicBezTo>
                  <a:cubicBezTo>
                    <a:pt x="259" y="29"/>
                    <a:pt x="263" y="32"/>
                    <a:pt x="264" y="35"/>
                  </a:cubicBezTo>
                  <a:cubicBezTo>
                    <a:pt x="265" y="37"/>
                    <a:pt x="264" y="40"/>
                    <a:pt x="265" y="43"/>
                  </a:cubicBezTo>
                  <a:cubicBezTo>
                    <a:pt x="266" y="46"/>
                    <a:pt x="268" y="49"/>
                    <a:pt x="269" y="50"/>
                  </a:cubicBezTo>
                  <a:cubicBezTo>
                    <a:pt x="271" y="51"/>
                    <a:pt x="273" y="52"/>
                    <a:pt x="275" y="53"/>
                  </a:cubicBezTo>
                  <a:cubicBezTo>
                    <a:pt x="277" y="55"/>
                    <a:pt x="280" y="55"/>
                    <a:pt x="283" y="56"/>
                  </a:cubicBezTo>
                  <a:cubicBezTo>
                    <a:pt x="286" y="57"/>
                    <a:pt x="289" y="61"/>
                    <a:pt x="289" y="64"/>
                  </a:cubicBezTo>
                  <a:cubicBezTo>
                    <a:pt x="290" y="69"/>
                    <a:pt x="284" y="71"/>
                    <a:pt x="282" y="74"/>
                  </a:cubicBezTo>
                  <a:cubicBezTo>
                    <a:pt x="281" y="76"/>
                    <a:pt x="282" y="81"/>
                    <a:pt x="283" y="83"/>
                  </a:cubicBezTo>
                  <a:cubicBezTo>
                    <a:pt x="286" y="89"/>
                    <a:pt x="295" y="92"/>
                    <a:pt x="295" y="99"/>
                  </a:cubicBezTo>
                  <a:cubicBezTo>
                    <a:pt x="297" y="100"/>
                    <a:pt x="299" y="97"/>
                    <a:pt x="301" y="97"/>
                  </a:cubicBezTo>
                  <a:cubicBezTo>
                    <a:pt x="305" y="97"/>
                    <a:pt x="305" y="98"/>
                    <a:pt x="306" y="94"/>
                  </a:cubicBezTo>
                  <a:cubicBezTo>
                    <a:pt x="306" y="92"/>
                    <a:pt x="306" y="83"/>
                    <a:pt x="309" y="83"/>
                  </a:cubicBezTo>
                  <a:cubicBezTo>
                    <a:pt x="309" y="83"/>
                    <a:pt x="312" y="85"/>
                    <a:pt x="313" y="86"/>
                  </a:cubicBezTo>
                  <a:cubicBezTo>
                    <a:pt x="314" y="86"/>
                    <a:pt x="316" y="85"/>
                    <a:pt x="317" y="85"/>
                  </a:cubicBezTo>
                  <a:cubicBezTo>
                    <a:pt x="320" y="83"/>
                    <a:pt x="321" y="80"/>
                    <a:pt x="322" y="77"/>
                  </a:cubicBezTo>
                  <a:cubicBezTo>
                    <a:pt x="322" y="75"/>
                    <a:pt x="321" y="72"/>
                    <a:pt x="322" y="70"/>
                  </a:cubicBezTo>
                  <a:cubicBezTo>
                    <a:pt x="324" y="68"/>
                    <a:pt x="326" y="68"/>
                    <a:pt x="327" y="65"/>
                  </a:cubicBezTo>
                  <a:cubicBezTo>
                    <a:pt x="331" y="69"/>
                    <a:pt x="335" y="71"/>
                    <a:pt x="340" y="73"/>
                  </a:cubicBezTo>
                  <a:cubicBezTo>
                    <a:pt x="345" y="75"/>
                    <a:pt x="347" y="74"/>
                    <a:pt x="353" y="72"/>
                  </a:cubicBezTo>
                  <a:cubicBezTo>
                    <a:pt x="356" y="71"/>
                    <a:pt x="364" y="71"/>
                    <a:pt x="367" y="74"/>
                  </a:cubicBezTo>
                  <a:cubicBezTo>
                    <a:pt x="370" y="77"/>
                    <a:pt x="367" y="82"/>
                    <a:pt x="371" y="85"/>
                  </a:cubicBezTo>
                  <a:cubicBezTo>
                    <a:pt x="379" y="93"/>
                    <a:pt x="389" y="91"/>
                    <a:pt x="393" y="81"/>
                  </a:cubicBezTo>
                  <a:cubicBezTo>
                    <a:pt x="394" y="78"/>
                    <a:pt x="394" y="71"/>
                    <a:pt x="397" y="70"/>
                  </a:cubicBezTo>
                  <a:cubicBezTo>
                    <a:pt x="399" y="69"/>
                    <a:pt x="402" y="72"/>
                    <a:pt x="404" y="73"/>
                  </a:cubicBezTo>
                  <a:cubicBezTo>
                    <a:pt x="406" y="75"/>
                    <a:pt x="408" y="75"/>
                    <a:pt x="411" y="76"/>
                  </a:cubicBezTo>
                  <a:cubicBezTo>
                    <a:pt x="414" y="77"/>
                    <a:pt x="417" y="78"/>
                    <a:pt x="418" y="81"/>
                  </a:cubicBezTo>
                  <a:cubicBezTo>
                    <a:pt x="419" y="83"/>
                    <a:pt x="417" y="85"/>
                    <a:pt x="417" y="87"/>
                  </a:cubicBezTo>
                  <a:cubicBezTo>
                    <a:pt x="417" y="89"/>
                    <a:pt x="418" y="91"/>
                    <a:pt x="419" y="93"/>
                  </a:cubicBezTo>
                  <a:cubicBezTo>
                    <a:pt x="419" y="95"/>
                    <a:pt x="419" y="98"/>
                    <a:pt x="419" y="100"/>
                  </a:cubicBezTo>
                  <a:cubicBezTo>
                    <a:pt x="420" y="103"/>
                    <a:pt x="423" y="106"/>
                    <a:pt x="425" y="108"/>
                  </a:cubicBezTo>
                  <a:cubicBezTo>
                    <a:pt x="426" y="109"/>
                    <a:pt x="428" y="110"/>
                    <a:pt x="429" y="111"/>
                  </a:cubicBezTo>
                  <a:cubicBezTo>
                    <a:pt x="430" y="112"/>
                    <a:pt x="430" y="114"/>
                    <a:pt x="431" y="114"/>
                  </a:cubicBezTo>
                  <a:cubicBezTo>
                    <a:pt x="432" y="114"/>
                    <a:pt x="434" y="113"/>
                    <a:pt x="435" y="112"/>
                  </a:cubicBezTo>
                  <a:cubicBezTo>
                    <a:pt x="436" y="112"/>
                    <a:pt x="437" y="111"/>
                    <a:pt x="437" y="111"/>
                  </a:cubicBezTo>
                  <a:cubicBezTo>
                    <a:pt x="438" y="110"/>
                    <a:pt x="437" y="109"/>
                    <a:pt x="438" y="109"/>
                  </a:cubicBezTo>
                  <a:cubicBezTo>
                    <a:pt x="442" y="103"/>
                    <a:pt x="448" y="114"/>
                    <a:pt x="453" y="114"/>
                  </a:cubicBezTo>
                  <a:cubicBezTo>
                    <a:pt x="458" y="113"/>
                    <a:pt x="461" y="110"/>
                    <a:pt x="466" y="112"/>
                  </a:cubicBezTo>
                  <a:cubicBezTo>
                    <a:pt x="468" y="113"/>
                    <a:pt x="469" y="115"/>
                    <a:pt x="471" y="116"/>
                  </a:cubicBezTo>
                  <a:cubicBezTo>
                    <a:pt x="472" y="117"/>
                    <a:pt x="475" y="118"/>
                    <a:pt x="476" y="119"/>
                  </a:cubicBezTo>
                  <a:cubicBezTo>
                    <a:pt x="478" y="120"/>
                    <a:pt x="478" y="122"/>
                    <a:pt x="480" y="123"/>
                  </a:cubicBezTo>
                  <a:cubicBezTo>
                    <a:pt x="487" y="125"/>
                    <a:pt x="489" y="128"/>
                    <a:pt x="489" y="135"/>
                  </a:cubicBezTo>
                  <a:cubicBezTo>
                    <a:pt x="489" y="136"/>
                    <a:pt x="488" y="138"/>
                    <a:pt x="489" y="139"/>
                  </a:cubicBezTo>
                  <a:cubicBezTo>
                    <a:pt x="490" y="142"/>
                    <a:pt x="493" y="142"/>
                    <a:pt x="494" y="144"/>
                  </a:cubicBezTo>
                  <a:cubicBezTo>
                    <a:pt x="496" y="147"/>
                    <a:pt x="495" y="149"/>
                    <a:pt x="498" y="150"/>
                  </a:cubicBezTo>
                  <a:cubicBezTo>
                    <a:pt x="502" y="152"/>
                    <a:pt x="507" y="152"/>
                    <a:pt x="511" y="152"/>
                  </a:cubicBezTo>
                  <a:cubicBezTo>
                    <a:pt x="514" y="152"/>
                    <a:pt x="517" y="152"/>
                    <a:pt x="520" y="152"/>
                  </a:cubicBezTo>
                  <a:cubicBezTo>
                    <a:pt x="523" y="152"/>
                    <a:pt x="528" y="151"/>
                    <a:pt x="530" y="155"/>
                  </a:cubicBezTo>
                  <a:cubicBezTo>
                    <a:pt x="531" y="157"/>
                    <a:pt x="531" y="162"/>
                    <a:pt x="531" y="163"/>
                  </a:cubicBezTo>
                  <a:cubicBezTo>
                    <a:pt x="530" y="166"/>
                    <a:pt x="527" y="166"/>
                    <a:pt x="526" y="169"/>
                  </a:cubicBezTo>
                  <a:cubicBezTo>
                    <a:pt x="525" y="172"/>
                    <a:pt x="526" y="174"/>
                    <a:pt x="526" y="177"/>
                  </a:cubicBezTo>
                  <a:cubicBezTo>
                    <a:pt x="526" y="180"/>
                    <a:pt x="524" y="182"/>
                    <a:pt x="523" y="185"/>
                  </a:cubicBezTo>
                  <a:cubicBezTo>
                    <a:pt x="519" y="189"/>
                    <a:pt x="512" y="190"/>
                    <a:pt x="508" y="195"/>
                  </a:cubicBezTo>
                  <a:cubicBezTo>
                    <a:pt x="507" y="197"/>
                    <a:pt x="505" y="201"/>
                    <a:pt x="505" y="203"/>
                  </a:cubicBezTo>
                  <a:cubicBezTo>
                    <a:pt x="505" y="206"/>
                    <a:pt x="507" y="209"/>
                    <a:pt x="507" y="212"/>
                  </a:cubicBezTo>
                  <a:cubicBezTo>
                    <a:pt x="508" y="215"/>
                    <a:pt x="507" y="216"/>
                    <a:pt x="506" y="219"/>
                  </a:cubicBezTo>
                  <a:cubicBezTo>
                    <a:pt x="505" y="225"/>
                    <a:pt x="512" y="228"/>
                    <a:pt x="510" y="233"/>
                  </a:cubicBezTo>
                  <a:cubicBezTo>
                    <a:pt x="508" y="233"/>
                    <a:pt x="507" y="231"/>
                    <a:pt x="504" y="233"/>
                  </a:cubicBezTo>
                  <a:cubicBezTo>
                    <a:pt x="502" y="234"/>
                    <a:pt x="502" y="236"/>
                    <a:pt x="502" y="238"/>
                  </a:cubicBezTo>
                  <a:cubicBezTo>
                    <a:pt x="501" y="244"/>
                    <a:pt x="508" y="245"/>
                    <a:pt x="508" y="250"/>
                  </a:cubicBezTo>
                  <a:cubicBezTo>
                    <a:pt x="508" y="252"/>
                    <a:pt x="508" y="257"/>
                    <a:pt x="506" y="258"/>
                  </a:cubicBezTo>
                  <a:cubicBezTo>
                    <a:pt x="503" y="257"/>
                    <a:pt x="504" y="254"/>
                    <a:pt x="502" y="252"/>
                  </a:cubicBezTo>
                  <a:cubicBezTo>
                    <a:pt x="500" y="252"/>
                    <a:pt x="498" y="252"/>
                    <a:pt x="497" y="251"/>
                  </a:cubicBezTo>
                  <a:cubicBezTo>
                    <a:pt x="496" y="249"/>
                    <a:pt x="496" y="248"/>
                    <a:pt x="496" y="246"/>
                  </a:cubicBezTo>
                  <a:cubicBezTo>
                    <a:pt x="495" y="244"/>
                    <a:pt x="492" y="241"/>
                    <a:pt x="490" y="240"/>
                  </a:cubicBezTo>
                  <a:cubicBezTo>
                    <a:pt x="488" y="239"/>
                    <a:pt x="487" y="239"/>
                    <a:pt x="485" y="238"/>
                  </a:cubicBezTo>
                  <a:cubicBezTo>
                    <a:pt x="484" y="237"/>
                    <a:pt x="484" y="236"/>
                    <a:pt x="482" y="236"/>
                  </a:cubicBezTo>
                  <a:cubicBezTo>
                    <a:pt x="479" y="235"/>
                    <a:pt x="475" y="238"/>
                    <a:pt x="475" y="241"/>
                  </a:cubicBezTo>
                  <a:cubicBezTo>
                    <a:pt x="474" y="244"/>
                    <a:pt x="480" y="245"/>
                    <a:pt x="479" y="247"/>
                  </a:cubicBezTo>
                  <a:cubicBezTo>
                    <a:pt x="478" y="248"/>
                    <a:pt x="475" y="248"/>
                    <a:pt x="474" y="248"/>
                  </a:cubicBezTo>
                  <a:cubicBezTo>
                    <a:pt x="472" y="250"/>
                    <a:pt x="471" y="252"/>
                    <a:pt x="470" y="254"/>
                  </a:cubicBezTo>
                  <a:cubicBezTo>
                    <a:pt x="469" y="255"/>
                    <a:pt x="469" y="257"/>
                    <a:pt x="468" y="258"/>
                  </a:cubicBezTo>
                  <a:cubicBezTo>
                    <a:pt x="468" y="260"/>
                    <a:pt x="466" y="261"/>
                    <a:pt x="465" y="262"/>
                  </a:cubicBezTo>
                  <a:cubicBezTo>
                    <a:pt x="465" y="264"/>
                    <a:pt x="467" y="264"/>
                    <a:pt x="467" y="266"/>
                  </a:cubicBezTo>
                  <a:cubicBezTo>
                    <a:pt x="466" y="268"/>
                    <a:pt x="464" y="268"/>
                    <a:pt x="463" y="268"/>
                  </a:cubicBezTo>
                  <a:cubicBezTo>
                    <a:pt x="460" y="270"/>
                    <a:pt x="457" y="272"/>
                    <a:pt x="457" y="276"/>
                  </a:cubicBezTo>
                  <a:cubicBezTo>
                    <a:pt x="457" y="277"/>
                    <a:pt x="458" y="279"/>
                    <a:pt x="458" y="280"/>
                  </a:cubicBezTo>
                  <a:cubicBezTo>
                    <a:pt x="458" y="283"/>
                    <a:pt x="456" y="283"/>
                    <a:pt x="455" y="284"/>
                  </a:cubicBezTo>
                  <a:cubicBezTo>
                    <a:pt x="453" y="286"/>
                    <a:pt x="453" y="287"/>
                    <a:pt x="453" y="289"/>
                  </a:cubicBezTo>
                  <a:cubicBezTo>
                    <a:pt x="453" y="294"/>
                    <a:pt x="455" y="295"/>
                    <a:pt x="458" y="298"/>
                  </a:cubicBezTo>
                  <a:cubicBezTo>
                    <a:pt x="460" y="302"/>
                    <a:pt x="459" y="308"/>
                    <a:pt x="460" y="312"/>
                  </a:cubicBezTo>
                  <a:cubicBezTo>
                    <a:pt x="460" y="315"/>
                    <a:pt x="461" y="317"/>
                    <a:pt x="461" y="319"/>
                  </a:cubicBezTo>
                  <a:cubicBezTo>
                    <a:pt x="461" y="322"/>
                    <a:pt x="460" y="323"/>
                    <a:pt x="459" y="326"/>
                  </a:cubicBezTo>
                  <a:cubicBezTo>
                    <a:pt x="457" y="331"/>
                    <a:pt x="464" y="335"/>
                    <a:pt x="462" y="340"/>
                  </a:cubicBezTo>
                  <a:cubicBezTo>
                    <a:pt x="461" y="346"/>
                    <a:pt x="453" y="345"/>
                    <a:pt x="451" y="340"/>
                  </a:cubicBezTo>
                  <a:cubicBezTo>
                    <a:pt x="450" y="338"/>
                    <a:pt x="450" y="336"/>
                    <a:pt x="447" y="335"/>
                  </a:cubicBezTo>
                  <a:cubicBezTo>
                    <a:pt x="444" y="333"/>
                    <a:pt x="441" y="334"/>
                    <a:pt x="438" y="333"/>
                  </a:cubicBezTo>
                  <a:cubicBezTo>
                    <a:pt x="437" y="328"/>
                    <a:pt x="434" y="331"/>
                    <a:pt x="430" y="331"/>
                  </a:cubicBezTo>
                  <a:cubicBezTo>
                    <a:pt x="427" y="332"/>
                    <a:pt x="424" y="329"/>
                    <a:pt x="420" y="330"/>
                  </a:cubicBezTo>
                  <a:cubicBezTo>
                    <a:pt x="418" y="330"/>
                    <a:pt x="413" y="335"/>
                    <a:pt x="414" y="338"/>
                  </a:cubicBezTo>
                  <a:cubicBezTo>
                    <a:pt x="416" y="341"/>
                    <a:pt x="420" y="339"/>
                    <a:pt x="423" y="338"/>
                  </a:cubicBezTo>
                  <a:cubicBezTo>
                    <a:pt x="422" y="343"/>
                    <a:pt x="424" y="349"/>
                    <a:pt x="423" y="354"/>
                  </a:cubicBezTo>
                  <a:cubicBezTo>
                    <a:pt x="422" y="358"/>
                    <a:pt x="418" y="360"/>
                    <a:pt x="418" y="364"/>
                  </a:cubicBezTo>
                  <a:cubicBezTo>
                    <a:pt x="419" y="367"/>
                    <a:pt x="421" y="370"/>
                    <a:pt x="421" y="373"/>
                  </a:cubicBezTo>
                  <a:cubicBezTo>
                    <a:pt x="420" y="376"/>
                    <a:pt x="417" y="379"/>
                    <a:pt x="415" y="381"/>
                  </a:cubicBezTo>
                  <a:cubicBezTo>
                    <a:pt x="408" y="385"/>
                    <a:pt x="404" y="383"/>
                    <a:pt x="397" y="381"/>
                  </a:cubicBezTo>
                  <a:cubicBezTo>
                    <a:pt x="394" y="381"/>
                    <a:pt x="389" y="382"/>
                    <a:pt x="386" y="381"/>
                  </a:cubicBezTo>
                  <a:cubicBezTo>
                    <a:pt x="382" y="380"/>
                    <a:pt x="380" y="376"/>
                    <a:pt x="376" y="375"/>
                  </a:cubicBezTo>
                  <a:cubicBezTo>
                    <a:pt x="373" y="374"/>
                    <a:pt x="371" y="373"/>
                    <a:pt x="368" y="371"/>
                  </a:cubicBezTo>
                  <a:cubicBezTo>
                    <a:pt x="365" y="369"/>
                    <a:pt x="362" y="367"/>
                    <a:pt x="359" y="365"/>
                  </a:cubicBezTo>
                  <a:cubicBezTo>
                    <a:pt x="356" y="362"/>
                    <a:pt x="354" y="360"/>
                    <a:pt x="351" y="358"/>
                  </a:cubicBezTo>
                  <a:cubicBezTo>
                    <a:pt x="346" y="356"/>
                    <a:pt x="341" y="352"/>
                    <a:pt x="335" y="350"/>
                  </a:cubicBezTo>
                  <a:cubicBezTo>
                    <a:pt x="330" y="349"/>
                    <a:pt x="325" y="348"/>
                    <a:pt x="319" y="348"/>
                  </a:cubicBezTo>
                  <a:cubicBezTo>
                    <a:pt x="316" y="347"/>
                    <a:pt x="313" y="347"/>
                    <a:pt x="310" y="348"/>
                  </a:cubicBezTo>
                  <a:cubicBezTo>
                    <a:pt x="307" y="348"/>
                    <a:pt x="305" y="350"/>
                    <a:pt x="302" y="350"/>
                  </a:cubicBezTo>
                  <a:cubicBezTo>
                    <a:pt x="296" y="352"/>
                    <a:pt x="290" y="349"/>
                    <a:pt x="285" y="349"/>
                  </a:cubicBezTo>
                  <a:cubicBezTo>
                    <a:pt x="281" y="349"/>
                    <a:pt x="279" y="353"/>
                    <a:pt x="275" y="353"/>
                  </a:cubicBezTo>
                  <a:cubicBezTo>
                    <a:pt x="272" y="352"/>
                    <a:pt x="270" y="349"/>
                    <a:pt x="267" y="348"/>
                  </a:cubicBezTo>
                  <a:cubicBezTo>
                    <a:pt x="265" y="348"/>
                    <a:pt x="263" y="348"/>
                    <a:pt x="261" y="347"/>
                  </a:cubicBezTo>
                  <a:cubicBezTo>
                    <a:pt x="259" y="346"/>
                    <a:pt x="258" y="344"/>
                    <a:pt x="255" y="344"/>
                  </a:cubicBezTo>
                  <a:cubicBezTo>
                    <a:pt x="253" y="343"/>
                    <a:pt x="250" y="343"/>
                    <a:pt x="248" y="343"/>
                  </a:cubicBezTo>
                  <a:cubicBezTo>
                    <a:pt x="243" y="341"/>
                    <a:pt x="239" y="340"/>
                    <a:pt x="234" y="339"/>
                  </a:cubicBezTo>
                  <a:cubicBezTo>
                    <a:pt x="230" y="338"/>
                    <a:pt x="228" y="336"/>
                    <a:pt x="225" y="340"/>
                  </a:cubicBezTo>
                  <a:cubicBezTo>
                    <a:pt x="223" y="341"/>
                    <a:pt x="222" y="343"/>
                    <a:pt x="219" y="342"/>
                  </a:cubicBezTo>
                  <a:cubicBezTo>
                    <a:pt x="217" y="341"/>
                    <a:pt x="216" y="339"/>
                    <a:pt x="214" y="339"/>
                  </a:cubicBezTo>
                  <a:cubicBezTo>
                    <a:pt x="212" y="338"/>
                    <a:pt x="209" y="338"/>
                    <a:pt x="207" y="338"/>
                  </a:cubicBezTo>
                  <a:cubicBezTo>
                    <a:pt x="202" y="337"/>
                    <a:pt x="198" y="336"/>
                    <a:pt x="194" y="335"/>
                  </a:cubicBezTo>
                  <a:cubicBezTo>
                    <a:pt x="189" y="333"/>
                    <a:pt x="184" y="333"/>
                    <a:pt x="179" y="331"/>
                  </a:cubicBezTo>
                  <a:cubicBezTo>
                    <a:pt x="175" y="329"/>
                    <a:pt x="171" y="325"/>
                    <a:pt x="168" y="321"/>
                  </a:cubicBezTo>
                  <a:cubicBezTo>
                    <a:pt x="165" y="319"/>
                    <a:pt x="160" y="317"/>
                    <a:pt x="156" y="316"/>
                  </a:cubicBezTo>
                  <a:cubicBezTo>
                    <a:pt x="151" y="314"/>
                    <a:pt x="152" y="311"/>
                    <a:pt x="150" y="306"/>
                  </a:cubicBezTo>
                  <a:cubicBezTo>
                    <a:pt x="146" y="300"/>
                    <a:pt x="139" y="299"/>
                    <a:pt x="133" y="295"/>
                  </a:cubicBezTo>
                  <a:cubicBezTo>
                    <a:pt x="130" y="294"/>
                    <a:pt x="128" y="293"/>
                    <a:pt x="125" y="292"/>
                  </a:cubicBezTo>
                  <a:cubicBezTo>
                    <a:pt x="123" y="292"/>
                    <a:pt x="113" y="288"/>
                    <a:pt x="113" y="293"/>
                  </a:cubicBezTo>
                  <a:cubicBezTo>
                    <a:pt x="113" y="295"/>
                    <a:pt x="115" y="296"/>
                    <a:pt x="115" y="298"/>
                  </a:cubicBezTo>
                  <a:cubicBezTo>
                    <a:pt x="115" y="300"/>
                    <a:pt x="113" y="301"/>
                    <a:pt x="113" y="303"/>
                  </a:cubicBezTo>
                  <a:cubicBezTo>
                    <a:pt x="111" y="306"/>
                    <a:pt x="111" y="309"/>
                    <a:pt x="113" y="312"/>
                  </a:cubicBezTo>
                  <a:cubicBezTo>
                    <a:pt x="113" y="314"/>
                    <a:pt x="115" y="316"/>
                    <a:pt x="115" y="317"/>
                  </a:cubicBezTo>
                  <a:cubicBezTo>
                    <a:pt x="115" y="319"/>
                    <a:pt x="112" y="320"/>
                    <a:pt x="112" y="321"/>
                  </a:cubicBezTo>
                  <a:cubicBezTo>
                    <a:pt x="111" y="323"/>
                    <a:pt x="111" y="326"/>
                    <a:pt x="111" y="328"/>
                  </a:cubicBezTo>
                  <a:cubicBezTo>
                    <a:pt x="110" y="331"/>
                    <a:pt x="110" y="333"/>
                    <a:pt x="108" y="334"/>
                  </a:cubicBezTo>
                  <a:cubicBezTo>
                    <a:pt x="104" y="337"/>
                    <a:pt x="99" y="336"/>
                    <a:pt x="95" y="335"/>
                  </a:cubicBezTo>
                  <a:cubicBezTo>
                    <a:pt x="89" y="334"/>
                    <a:pt x="84" y="335"/>
                    <a:pt x="80" y="332"/>
                  </a:cubicBezTo>
                  <a:cubicBezTo>
                    <a:pt x="76" y="329"/>
                    <a:pt x="73" y="327"/>
                    <a:pt x="69" y="325"/>
                  </a:cubicBezTo>
                  <a:cubicBezTo>
                    <a:pt x="65" y="323"/>
                    <a:pt x="62" y="323"/>
                    <a:pt x="58" y="325"/>
                  </a:cubicBezTo>
                  <a:cubicBezTo>
                    <a:pt x="54" y="328"/>
                    <a:pt x="51" y="328"/>
                    <a:pt x="47" y="327"/>
                  </a:cubicBezTo>
                  <a:cubicBezTo>
                    <a:pt x="43" y="326"/>
                    <a:pt x="38" y="326"/>
                    <a:pt x="36" y="324"/>
                  </a:cubicBezTo>
                  <a:cubicBezTo>
                    <a:pt x="34" y="323"/>
                    <a:pt x="34" y="321"/>
                    <a:pt x="33" y="320"/>
                  </a:cubicBezTo>
                  <a:cubicBezTo>
                    <a:pt x="32" y="318"/>
                    <a:pt x="30" y="317"/>
                    <a:pt x="29" y="315"/>
                  </a:cubicBezTo>
                  <a:cubicBezTo>
                    <a:pt x="26" y="312"/>
                    <a:pt x="25" y="308"/>
                    <a:pt x="22" y="304"/>
                  </a:cubicBezTo>
                  <a:cubicBezTo>
                    <a:pt x="21" y="301"/>
                    <a:pt x="18" y="298"/>
                    <a:pt x="16" y="295"/>
                  </a:cubicBezTo>
                  <a:cubicBezTo>
                    <a:pt x="15" y="293"/>
                    <a:pt x="14" y="290"/>
                    <a:pt x="13" y="288"/>
                  </a:cubicBezTo>
                  <a:cubicBezTo>
                    <a:pt x="12" y="285"/>
                    <a:pt x="10" y="284"/>
                    <a:pt x="8" y="282"/>
                  </a:cubicBezTo>
                  <a:cubicBezTo>
                    <a:pt x="7" y="281"/>
                    <a:pt x="6" y="280"/>
                    <a:pt x="5" y="279"/>
                  </a:cubicBezTo>
                  <a:cubicBezTo>
                    <a:pt x="4" y="278"/>
                    <a:pt x="5" y="277"/>
                    <a:pt x="4" y="276"/>
                  </a:cubicBezTo>
                  <a:cubicBezTo>
                    <a:pt x="3" y="274"/>
                    <a:pt x="0" y="273"/>
                    <a:pt x="1" y="270"/>
                  </a:cubicBezTo>
                  <a:cubicBezTo>
                    <a:pt x="1" y="268"/>
                    <a:pt x="5" y="264"/>
                    <a:pt x="5" y="268"/>
                  </a:cubicBezTo>
                  <a:cubicBezTo>
                    <a:pt x="8" y="268"/>
                    <a:pt x="8" y="267"/>
                    <a:pt x="10" y="266"/>
                  </a:cubicBezTo>
                  <a:cubicBezTo>
                    <a:pt x="12" y="264"/>
                    <a:pt x="14" y="263"/>
                    <a:pt x="16" y="262"/>
                  </a:cubicBezTo>
                  <a:cubicBezTo>
                    <a:pt x="18" y="260"/>
                    <a:pt x="18" y="260"/>
                    <a:pt x="21" y="261"/>
                  </a:cubicBezTo>
                  <a:cubicBezTo>
                    <a:pt x="23" y="262"/>
                    <a:pt x="26" y="262"/>
                    <a:pt x="26" y="265"/>
                  </a:cubicBezTo>
                  <a:cubicBezTo>
                    <a:pt x="27" y="265"/>
                    <a:pt x="28" y="265"/>
                    <a:pt x="29" y="265"/>
                  </a:cubicBezTo>
                  <a:cubicBezTo>
                    <a:pt x="31" y="264"/>
                    <a:pt x="32" y="262"/>
                    <a:pt x="34" y="262"/>
                  </a:cubicBezTo>
                  <a:cubicBezTo>
                    <a:pt x="35" y="263"/>
                    <a:pt x="36" y="268"/>
                    <a:pt x="36" y="269"/>
                  </a:cubicBezTo>
                  <a:cubicBezTo>
                    <a:pt x="37" y="273"/>
                    <a:pt x="40" y="273"/>
                    <a:pt x="42" y="272"/>
                  </a:cubicBezTo>
                  <a:cubicBezTo>
                    <a:pt x="44" y="272"/>
                    <a:pt x="48" y="270"/>
                    <a:pt x="49" y="268"/>
                  </a:cubicBezTo>
                  <a:cubicBezTo>
                    <a:pt x="50" y="266"/>
                    <a:pt x="48" y="264"/>
                    <a:pt x="46" y="262"/>
                  </a:cubicBezTo>
                  <a:cubicBezTo>
                    <a:pt x="44" y="259"/>
                    <a:pt x="42" y="258"/>
                    <a:pt x="42" y="254"/>
                  </a:cubicBezTo>
                  <a:cubicBezTo>
                    <a:pt x="41" y="251"/>
                    <a:pt x="44" y="249"/>
                    <a:pt x="43" y="246"/>
                  </a:cubicBezTo>
                  <a:cubicBezTo>
                    <a:pt x="43" y="242"/>
                    <a:pt x="40" y="242"/>
                    <a:pt x="37" y="242"/>
                  </a:cubicBezTo>
                  <a:cubicBezTo>
                    <a:pt x="37" y="238"/>
                    <a:pt x="37" y="235"/>
                    <a:pt x="39" y="232"/>
                  </a:cubicBezTo>
                  <a:cubicBezTo>
                    <a:pt x="41" y="229"/>
                    <a:pt x="43" y="220"/>
                    <a:pt x="49" y="221"/>
                  </a:cubicBezTo>
                  <a:cubicBezTo>
                    <a:pt x="51" y="222"/>
                    <a:pt x="54" y="225"/>
                    <a:pt x="56" y="226"/>
                  </a:cubicBezTo>
                  <a:cubicBezTo>
                    <a:pt x="58" y="228"/>
                    <a:pt x="59" y="230"/>
                    <a:pt x="62" y="232"/>
                  </a:cubicBezTo>
                  <a:cubicBezTo>
                    <a:pt x="65" y="233"/>
                    <a:pt x="68" y="233"/>
                    <a:pt x="71" y="233"/>
                  </a:cubicBezTo>
                  <a:cubicBezTo>
                    <a:pt x="74" y="234"/>
                    <a:pt x="76" y="235"/>
                    <a:pt x="77" y="238"/>
                  </a:cubicBezTo>
                  <a:cubicBezTo>
                    <a:pt x="78" y="241"/>
                    <a:pt x="78" y="243"/>
                    <a:pt x="79" y="245"/>
                  </a:cubicBezTo>
                  <a:cubicBezTo>
                    <a:pt x="81" y="248"/>
                    <a:pt x="83" y="250"/>
                    <a:pt x="82" y="253"/>
                  </a:cubicBezTo>
                  <a:cubicBezTo>
                    <a:pt x="81" y="256"/>
                    <a:pt x="79" y="257"/>
                    <a:pt x="79" y="260"/>
                  </a:cubicBezTo>
                  <a:cubicBezTo>
                    <a:pt x="82" y="263"/>
                    <a:pt x="84" y="256"/>
                    <a:pt x="87" y="257"/>
                  </a:cubicBezTo>
                  <a:cubicBezTo>
                    <a:pt x="89" y="257"/>
                    <a:pt x="90" y="261"/>
                    <a:pt x="92" y="260"/>
                  </a:cubicBezTo>
                  <a:cubicBezTo>
                    <a:pt x="93" y="260"/>
                    <a:pt x="97" y="253"/>
                    <a:pt x="96" y="252"/>
                  </a:cubicBezTo>
                  <a:cubicBezTo>
                    <a:pt x="96" y="252"/>
                    <a:pt x="94" y="252"/>
                    <a:pt x="93" y="251"/>
                  </a:cubicBezTo>
                  <a:cubicBezTo>
                    <a:pt x="92" y="251"/>
                    <a:pt x="90" y="250"/>
                    <a:pt x="90" y="249"/>
                  </a:cubicBezTo>
                  <a:cubicBezTo>
                    <a:pt x="86" y="245"/>
                    <a:pt x="92" y="240"/>
                    <a:pt x="88" y="236"/>
                  </a:cubicBezTo>
                  <a:cubicBezTo>
                    <a:pt x="88" y="234"/>
                    <a:pt x="86" y="234"/>
                    <a:pt x="86" y="233"/>
                  </a:cubicBezTo>
                  <a:cubicBezTo>
                    <a:pt x="85" y="231"/>
                    <a:pt x="85" y="231"/>
                    <a:pt x="85" y="229"/>
                  </a:cubicBezTo>
                  <a:cubicBezTo>
                    <a:pt x="85" y="228"/>
                    <a:pt x="85" y="227"/>
                    <a:pt x="84" y="226"/>
                  </a:cubicBezTo>
                  <a:cubicBezTo>
                    <a:pt x="84" y="225"/>
                    <a:pt x="83" y="223"/>
                    <a:pt x="83" y="222"/>
                  </a:cubicBezTo>
                  <a:cubicBezTo>
                    <a:pt x="82" y="221"/>
                    <a:pt x="79" y="221"/>
                    <a:pt x="78" y="219"/>
                  </a:cubicBezTo>
                  <a:cubicBezTo>
                    <a:pt x="77" y="217"/>
                    <a:pt x="77" y="213"/>
                    <a:pt x="77" y="210"/>
                  </a:cubicBezTo>
                  <a:cubicBezTo>
                    <a:pt x="76" y="208"/>
                    <a:pt x="75" y="207"/>
                    <a:pt x="75" y="205"/>
                  </a:cubicBezTo>
                  <a:cubicBezTo>
                    <a:pt x="75" y="203"/>
                    <a:pt x="76" y="202"/>
                    <a:pt x="76" y="200"/>
                  </a:cubicBezTo>
                  <a:cubicBezTo>
                    <a:pt x="76" y="197"/>
                    <a:pt x="73" y="192"/>
                    <a:pt x="73" y="190"/>
                  </a:cubicBezTo>
                  <a:cubicBezTo>
                    <a:pt x="74" y="189"/>
                    <a:pt x="77" y="188"/>
                    <a:pt x="78" y="187"/>
                  </a:cubicBezTo>
                  <a:cubicBezTo>
                    <a:pt x="80" y="186"/>
                    <a:pt x="81" y="185"/>
                    <a:pt x="83" y="186"/>
                  </a:cubicBezTo>
                  <a:cubicBezTo>
                    <a:pt x="83" y="187"/>
                    <a:pt x="85" y="188"/>
                    <a:pt x="85" y="190"/>
                  </a:cubicBezTo>
                  <a:cubicBezTo>
                    <a:pt x="85" y="191"/>
                    <a:pt x="82" y="192"/>
                    <a:pt x="81" y="193"/>
                  </a:cubicBezTo>
                  <a:cubicBezTo>
                    <a:pt x="80" y="197"/>
                    <a:pt x="85" y="198"/>
                    <a:pt x="85" y="201"/>
                  </a:cubicBezTo>
                  <a:cubicBezTo>
                    <a:pt x="86" y="203"/>
                    <a:pt x="85" y="204"/>
                    <a:pt x="86" y="206"/>
                  </a:cubicBezTo>
                  <a:cubicBezTo>
                    <a:pt x="87" y="207"/>
                    <a:pt x="89" y="208"/>
                    <a:pt x="90" y="209"/>
                  </a:cubicBezTo>
                  <a:cubicBezTo>
                    <a:pt x="92" y="211"/>
                    <a:pt x="94" y="214"/>
                    <a:pt x="95" y="217"/>
                  </a:cubicBezTo>
                  <a:cubicBezTo>
                    <a:pt x="95" y="219"/>
                    <a:pt x="94" y="222"/>
                    <a:pt x="96" y="224"/>
                  </a:cubicBezTo>
                  <a:cubicBezTo>
                    <a:pt x="97" y="226"/>
                    <a:pt x="101" y="228"/>
                    <a:pt x="103" y="230"/>
                  </a:cubicBezTo>
                  <a:cubicBezTo>
                    <a:pt x="104" y="226"/>
                    <a:pt x="99" y="222"/>
                    <a:pt x="102" y="218"/>
                  </a:cubicBezTo>
                  <a:cubicBezTo>
                    <a:pt x="103" y="216"/>
                    <a:pt x="106" y="216"/>
                    <a:pt x="108" y="215"/>
                  </a:cubicBezTo>
                  <a:cubicBezTo>
                    <a:pt x="110" y="213"/>
                    <a:pt x="112" y="210"/>
                    <a:pt x="115" y="208"/>
                  </a:cubicBezTo>
                  <a:cubicBezTo>
                    <a:pt x="117" y="207"/>
                    <a:pt x="119" y="207"/>
                    <a:pt x="120" y="204"/>
                  </a:cubicBezTo>
                  <a:cubicBezTo>
                    <a:pt x="121" y="202"/>
                    <a:pt x="120" y="199"/>
                    <a:pt x="123" y="199"/>
                  </a:cubicBezTo>
                  <a:cubicBezTo>
                    <a:pt x="126" y="199"/>
                    <a:pt x="130" y="201"/>
                    <a:pt x="130" y="203"/>
                  </a:cubicBezTo>
                  <a:cubicBezTo>
                    <a:pt x="131" y="205"/>
                    <a:pt x="129" y="207"/>
                    <a:pt x="129" y="210"/>
                  </a:cubicBezTo>
                  <a:cubicBezTo>
                    <a:pt x="129" y="212"/>
                    <a:pt x="129" y="214"/>
                    <a:pt x="129" y="217"/>
                  </a:cubicBezTo>
                  <a:cubicBezTo>
                    <a:pt x="127" y="222"/>
                    <a:pt x="129" y="226"/>
                    <a:pt x="131" y="231"/>
                  </a:cubicBezTo>
                  <a:cubicBezTo>
                    <a:pt x="132" y="229"/>
                    <a:pt x="132" y="227"/>
                    <a:pt x="134" y="226"/>
                  </a:cubicBezTo>
                  <a:cubicBezTo>
                    <a:pt x="137" y="225"/>
                    <a:pt x="137" y="224"/>
                    <a:pt x="139" y="223"/>
                  </a:cubicBezTo>
                  <a:cubicBezTo>
                    <a:pt x="140" y="224"/>
                    <a:pt x="145" y="225"/>
                    <a:pt x="146" y="226"/>
                  </a:cubicBezTo>
                  <a:cubicBezTo>
                    <a:pt x="146" y="228"/>
                    <a:pt x="145" y="229"/>
                    <a:pt x="144" y="230"/>
                  </a:cubicBezTo>
                  <a:cubicBezTo>
                    <a:pt x="144" y="231"/>
                    <a:pt x="144" y="233"/>
                    <a:pt x="144" y="234"/>
                  </a:cubicBezTo>
                  <a:cubicBezTo>
                    <a:pt x="144" y="236"/>
                    <a:pt x="144" y="238"/>
                    <a:pt x="145" y="240"/>
                  </a:cubicBezTo>
                  <a:cubicBezTo>
                    <a:pt x="146" y="241"/>
                    <a:pt x="148" y="241"/>
                    <a:pt x="148" y="243"/>
                  </a:cubicBezTo>
                  <a:cubicBezTo>
                    <a:pt x="153" y="245"/>
                    <a:pt x="150" y="248"/>
                    <a:pt x="149" y="251"/>
                  </a:cubicBezTo>
                  <a:cubicBezTo>
                    <a:pt x="148" y="252"/>
                    <a:pt x="148" y="257"/>
                    <a:pt x="150" y="258"/>
                  </a:cubicBezTo>
                  <a:cubicBezTo>
                    <a:pt x="152" y="259"/>
                    <a:pt x="154" y="249"/>
                    <a:pt x="155" y="247"/>
                  </a:cubicBezTo>
                  <a:cubicBezTo>
                    <a:pt x="154" y="248"/>
                    <a:pt x="159" y="250"/>
                    <a:pt x="159" y="250"/>
                  </a:cubicBezTo>
                  <a:cubicBezTo>
                    <a:pt x="160" y="251"/>
                    <a:pt x="160" y="253"/>
                    <a:pt x="160" y="255"/>
                  </a:cubicBezTo>
                  <a:cubicBezTo>
                    <a:pt x="161" y="257"/>
                    <a:pt x="162" y="259"/>
                    <a:pt x="163" y="261"/>
                  </a:cubicBezTo>
                  <a:cubicBezTo>
                    <a:pt x="164" y="263"/>
                    <a:pt x="166" y="265"/>
                    <a:pt x="168" y="265"/>
                  </a:cubicBezTo>
                  <a:cubicBezTo>
                    <a:pt x="170" y="265"/>
                    <a:pt x="173" y="265"/>
                    <a:pt x="173" y="262"/>
                  </a:cubicBezTo>
                  <a:cubicBezTo>
                    <a:pt x="172" y="261"/>
                    <a:pt x="171" y="261"/>
                    <a:pt x="171" y="260"/>
                  </a:cubicBezTo>
                  <a:cubicBezTo>
                    <a:pt x="170" y="259"/>
                    <a:pt x="171" y="258"/>
                    <a:pt x="171" y="256"/>
                  </a:cubicBezTo>
                  <a:cubicBezTo>
                    <a:pt x="170" y="254"/>
                    <a:pt x="169" y="254"/>
                    <a:pt x="168" y="252"/>
                  </a:cubicBezTo>
                  <a:cubicBezTo>
                    <a:pt x="167" y="249"/>
                    <a:pt x="168" y="245"/>
                    <a:pt x="166" y="243"/>
                  </a:cubicBezTo>
                  <a:cubicBezTo>
                    <a:pt x="163" y="240"/>
                    <a:pt x="163" y="240"/>
                    <a:pt x="164" y="236"/>
                  </a:cubicBezTo>
                  <a:cubicBezTo>
                    <a:pt x="165" y="232"/>
                    <a:pt x="163" y="228"/>
                    <a:pt x="164" y="224"/>
                  </a:cubicBezTo>
                  <a:cubicBezTo>
                    <a:pt x="165" y="220"/>
                    <a:pt x="168" y="217"/>
                    <a:pt x="170" y="213"/>
                  </a:cubicBezTo>
                  <a:cubicBezTo>
                    <a:pt x="172" y="207"/>
                    <a:pt x="158" y="207"/>
                    <a:pt x="159" y="200"/>
                  </a:cubicBezTo>
                  <a:cubicBezTo>
                    <a:pt x="159" y="197"/>
                    <a:pt x="163" y="195"/>
                    <a:pt x="164" y="193"/>
                  </a:cubicBezTo>
                  <a:cubicBezTo>
                    <a:pt x="165" y="190"/>
                    <a:pt x="167" y="188"/>
                    <a:pt x="169" y="185"/>
                  </a:cubicBezTo>
                  <a:cubicBezTo>
                    <a:pt x="171" y="183"/>
                    <a:pt x="175" y="181"/>
                    <a:pt x="176" y="178"/>
                  </a:cubicBezTo>
                  <a:cubicBezTo>
                    <a:pt x="178" y="173"/>
                    <a:pt x="171" y="171"/>
                    <a:pt x="175" y="166"/>
                  </a:cubicBezTo>
                  <a:cubicBezTo>
                    <a:pt x="172" y="162"/>
                    <a:pt x="163" y="167"/>
                    <a:pt x="161" y="162"/>
                  </a:cubicBezTo>
                  <a:cubicBezTo>
                    <a:pt x="160" y="160"/>
                    <a:pt x="161" y="158"/>
                    <a:pt x="160" y="156"/>
                  </a:cubicBezTo>
                  <a:cubicBezTo>
                    <a:pt x="159" y="155"/>
                    <a:pt x="158" y="154"/>
                    <a:pt x="157" y="152"/>
                  </a:cubicBezTo>
                  <a:cubicBezTo>
                    <a:pt x="155" y="149"/>
                    <a:pt x="155" y="146"/>
                    <a:pt x="159" y="145"/>
                  </a:cubicBezTo>
                  <a:cubicBezTo>
                    <a:pt x="164" y="144"/>
                    <a:pt x="165" y="143"/>
                    <a:pt x="169" y="140"/>
                  </a:cubicBezTo>
                  <a:cubicBezTo>
                    <a:pt x="171" y="138"/>
                    <a:pt x="174" y="137"/>
                    <a:pt x="175" y="134"/>
                  </a:cubicBezTo>
                  <a:cubicBezTo>
                    <a:pt x="176" y="130"/>
                    <a:pt x="174" y="126"/>
                    <a:pt x="171" y="123"/>
                  </a:cubicBezTo>
                  <a:cubicBezTo>
                    <a:pt x="167" y="119"/>
                    <a:pt x="165" y="116"/>
                    <a:pt x="164" y="110"/>
                  </a:cubicBezTo>
                  <a:cubicBezTo>
                    <a:pt x="164" y="108"/>
                    <a:pt x="164" y="105"/>
                    <a:pt x="162" y="105"/>
                  </a:cubicBezTo>
                  <a:cubicBezTo>
                    <a:pt x="159" y="103"/>
                    <a:pt x="158" y="106"/>
                    <a:pt x="156" y="102"/>
                  </a:cubicBezTo>
                  <a:cubicBezTo>
                    <a:pt x="155" y="101"/>
                    <a:pt x="155" y="96"/>
                    <a:pt x="156" y="95"/>
                  </a:cubicBezTo>
                  <a:cubicBezTo>
                    <a:pt x="160" y="89"/>
                    <a:pt x="161" y="98"/>
                    <a:pt x="163" y="99"/>
                  </a:cubicBezTo>
                  <a:cubicBezTo>
                    <a:pt x="165" y="100"/>
                    <a:pt x="166" y="98"/>
                    <a:pt x="168" y="98"/>
                  </a:cubicBezTo>
                  <a:cubicBezTo>
                    <a:pt x="169" y="97"/>
                    <a:pt x="172" y="97"/>
                    <a:pt x="173" y="98"/>
                  </a:cubicBezTo>
                  <a:cubicBezTo>
                    <a:pt x="176" y="94"/>
                    <a:pt x="178" y="86"/>
                    <a:pt x="176" y="82"/>
                  </a:cubicBezTo>
                  <a:cubicBezTo>
                    <a:pt x="175" y="79"/>
                    <a:pt x="170" y="78"/>
                    <a:pt x="171" y="74"/>
                  </a:cubicBezTo>
                  <a:cubicBezTo>
                    <a:pt x="172" y="71"/>
                    <a:pt x="176" y="69"/>
                    <a:pt x="178" y="68"/>
                  </a:cubicBezTo>
                  <a:cubicBezTo>
                    <a:pt x="181" y="66"/>
                    <a:pt x="184" y="64"/>
                    <a:pt x="187" y="62"/>
                  </a:cubicBezTo>
                  <a:cubicBezTo>
                    <a:pt x="188" y="61"/>
                    <a:pt x="188" y="60"/>
                    <a:pt x="188" y="58"/>
                  </a:cubicBezTo>
                  <a:cubicBezTo>
                    <a:pt x="189" y="57"/>
                    <a:pt x="190" y="56"/>
                    <a:pt x="191" y="55"/>
                  </a:cubicBezTo>
                  <a:cubicBezTo>
                    <a:pt x="191" y="53"/>
                    <a:pt x="190" y="53"/>
                    <a:pt x="190" y="52"/>
                  </a:cubicBezTo>
                  <a:cubicBezTo>
                    <a:pt x="190" y="48"/>
                    <a:pt x="192" y="49"/>
                    <a:pt x="195" y="48"/>
                  </a:cubicBezTo>
                  <a:cubicBezTo>
                    <a:pt x="198" y="47"/>
                    <a:pt x="200" y="45"/>
                    <a:pt x="203" y="45"/>
                  </a:cubicBezTo>
                  <a:cubicBezTo>
                    <a:pt x="205" y="45"/>
                    <a:pt x="207" y="46"/>
                    <a:pt x="210" y="44"/>
                  </a:cubicBezTo>
                  <a:cubicBezTo>
                    <a:pt x="213" y="43"/>
                    <a:pt x="212" y="42"/>
                    <a:pt x="213" y="39"/>
                  </a:cubicBezTo>
                  <a:cubicBezTo>
                    <a:pt x="214" y="37"/>
                    <a:pt x="215" y="36"/>
                    <a:pt x="215" y="33"/>
                  </a:cubicBezTo>
                  <a:cubicBezTo>
                    <a:pt x="215" y="28"/>
                    <a:pt x="212" y="23"/>
                    <a:pt x="206" y="22"/>
                  </a:cubicBezTo>
                  <a:close/>
                </a:path>
              </a:pathLst>
            </a:custGeom>
            <a:solidFill>
              <a:srgbClr val="D9D8D9"/>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11" name="Freeform 56">
              <a:extLst>
                <a:ext uri="{FF2B5EF4-FFF2-40B4-BE49-F238E27FC236}">
                  <a16:creationId xmlns:a16="http://schemas.microsoft.com/office/drawing/2014/main" id="{CB09B440-3239-476F-B970-4528E20F1622}"/>
                </a:ext>
              </a:extLst>
            </p:cNvPr>
            <p:cNvSpPr>
              <a:spLocks/>
            </p:cNvSpPr>
            <p:nvPr/>
          </p:nvSpPr>
          <p:spPr bwMode="auto">
            <a:xfrm rot="844499">
              <a:off x="1615876" y="2945893"/>
              <a:ext cx="185816" cy="238906"/>
            </a:xfrm>
            <a:custGeom>
              <a:avLst/>
              <a:gdLst>
                <a:gd name="T0" fmla="*/ 4 w 92"/>
                <a:gd name="T1" fmla="*/ 117 h 118"/>
                <a:gd name="T2" fmla="*/ 3 w 92"/>
                <a:gd name="T3" fmla="*/ 106 h 118"/>
                <a:gd name="T4" fmla="*/ 1 w 92"/>
                <a:gd name="T5" fmla="*/ 96 h 118"/>
                <a:gd name="T6" fmla="*/ 10 w 92"/>
                <a:gd name="T7" fmla="*/ 88 h 118"/>
                <a:gd name="T8" fmla="*/ 15 w 92"/>
                <a:gd name="T9" fmla="*/ 79 h 118"/>
                <a:gd name="T10" fmla="*/ 13 w 92"/>
                <a:gd name="T11" fmla="*/ 66 h 118"/>
                <a:gd name="T12" fmla="*/ 21 w 92"/>
                <a:gd name="T13" fmla="*/ 63 h 118"/>
                <a:gd name="T14" fmla="*/ 26 w 92"/>
                <a:gd name="T15" fmla="*/ 57 h 118"/>
                <a:gd name="T16" fmla="*/ 33 w 92"/>
                <a:gd name="T17" fmla="*/ 52 h 118"/>
                <a:gd name="T18" fmla="*/ 43 w 92"/>
                <a:gd name="T19" fmla="*/ 47 h 118"/>
                <a:gd name="T20" fmla="*/ 44 w 92"/>
                <a:gd name="T21" fmla="*/ 40 h 118"/>
                <a:gd name="T22" fmla="*/ 33 w 92"/>
                <a:gd name="T23" fmla="*/ 36 h 118"/>
                <a:gd name="T24" fmla="*/ 34 w 92"/>
                <a:gd name="T25" fmla="*/ 26 h 118"/>
                <a:gd name="T26" fmla="*/ 46 w 92"/>
                <a:gd name="T27" fmla="*/ 25 h 118"/>
                <a:gd name="T28" fmla="*/ 50 w 92"/>
                <a:gd name="T29" fmla="*/ 31 h 118"/>
                <a:gd name="T30" fmla="*/ 58 w 92"/>
                <a:gd name="T31" fmla="*/ 33 h 118"/>
                <a:gd name="T32" fmla="*/ 66 w 92"/>
                <a:gd name="T33" fmla="*/ 23 h 118"/>
                <a:gd name="T34" fmla="*/ 75 w 92"/>
                <a:gd name="T35" fmla="*/ 15 h 118"/>
                <a:gd name="T36" fmla="*/ 80 w 92"/>
                <a:gd name="T37" fmla="*/ 5 h 118"/>
                <a:gd name="T38" fmla="*/ 81 w 92"/>
                <a:gd name="T39" fmla="*/ 1 h 118"/>
                <a:gd name="T40" fmla="*/ 85 w 92"/>
                <a:gd name="T41" fmla="*/ 2 h 118"/>
                <a:gd name="T42" fmla="*/ 90 w 92"/>
                <a:gd name="T43" fmla="*/ 12 h 118"/>
                <a:gd name="T44" fmla="*/ 90 w 92"/>
                <a:gd name="T45" fmla="*/ 19 h 118"/>
                <a:gd name="T46" fmla="*/ 84 w 92"/>
                <a:gd name="T47" fmla="*/ 27 h 118"/>
                <a:gd name="T48" fmla="*/ 78 w 92"/>
                <a:gd name="T49" fmla="*/ 35 h 118"/>
                <a:gd name="T50" fmla="*/ 68 w 92"/>
                <a:gd name="T51" fmla="*/ 36 h 118"/>
                <a:gd name="T52" fmla="*/ 67 w 92"/>
                <a:gd name="T53" fmla="*/ 44 h 118"/>
                <a:gd name="T54" fmla="*/ 63 w 92"/>
                <a:gd name="T55" fmla="*/ 48 h 118"/>
                <a:gd name="T56" fmla="*/ 55 w 92"/>
                <a:gd name="T57" fmla="*/ 47 h 118"/>
                <a:gd name="T58" fmla="*/ 52 w 92"/>
                <a:gd name="T59" fmla="*/ 52 h 118"/>
                <a:gd name="T60" fmla="*/ 47 w 92"/>
                <a:gd name="T61" fmla="*/ 54 h 118"/>
                <a:gd name="T62" fmla="*/ 44 w 92"/>
                <a:gd name="T63" fmla="*/ 58 h 118"/>
                <a:gd name="T64" fmla="*/ 41 w 92"/>
                <a:gd name="T65" fmla="*/ 60 h 118"/>
                <a:gd name="T66" fmla="*/ 36 w 92"/>
                <a:gd name="T67" fmla="*/ 62 h 118"/>
                <a:gd name="T68" fmla="*/ 28 w 92"/>
                <a:gd name="T69" fmla="*/ 62 h 118"/>
                <a:gd name="T70" fmla="*/ 28 w 92"/>
                <a:gd name="T71" fmla="*/ 67 h 118"/>
                <a:gd name="T72" fmla="*/ 32 w 92"/>
                <a:gd name="T73" fmla="*/ 73 h 118"/>
                <a:gd name="T74" fmla="*/ 28 w 92"/>
                <a:gd name="T75" fmla="*/ 81 h 118"/>
                <a:gd name="T76" fmla="*/ 23 w 92"/>
                <a:gd name="T77" fmla="*/ 86 h 118"/>
                <a:gd name="T78" fmla="*/ 20 w 92"/>
                <a:gd name="T79" fmla="*/ 93 h 118"/>
                <a:gd name="T80" fmla="*/ 18 w 92"/>
                <a:gd name="T81" fmla="*/ 98 h 118"/>
                <a:gd name="T82" fmla="*/ 21 w 92"/>
                <a:gd name="T83" fmla="*/ 101 h 118"/>
                <a:gd name="T84" fmla="*/ 25 w 92"/>
                <a:gd name="T85" fmla="*/ 101 h 118"/>
                <a:gd name="T86" fmla="*/ 23 w 92"/>
                <a:gd name="T87" fmla="*/ 105 h 118"/>
                <a:gd name="T88" fmla="*/ 17 w 92"/>
                <a:gd name="T89" fmla="*/ 110 h 118"/>
                <a:gd name="T90" fmla="*/ 8 w 92"/>
                <a:gd name="T91" fmla="*/ 115 h 118"/>
                <a:gd name="T92" fmla="*/ 4 w 92"/>
                <a:gd name="T93"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18">
                  <a:moveTo>
                    <a:pt x="4" y="117"/>
                  </a:moveTo>
                  <a:cubicBezTo>
                    <a:pt x="1" y="114"/>
                    <a:pt x="3" y="109"/>
                    <a:pt x="3" y="106"/>
                  </a:cubicBezTo>
                  <a:cubicBezTo>
                    <a:pt x="3" y="103"/>
                    <a:pt x="0" y="99"/>
                    <a:pt x="1" y="96"/>
                  </a:cubicBezTo>
                  <a:cubicBezTo>
                    <a:pt x="3" y="92"/>
                    <a:pt x="8" y="90"/>
                    <a:pt x="10" y="88"/>
                  </a:cubicBezTo>
                  <a:cubicBezTo>
                    <a:pt x="12" y="87"/>
                    <a:pt x="17" y="86"/>
                    <a:pt x="15" y="79"/>
                  </a:cubicBezTo>
                  <a:cubicBezTo>
                    <a:pt x="12" y="71"/>
                    <a:pt x="9" y="69"/>
                    <a:pt x="13" y="66"/>
                  </a:cubicBezTo>
                  <a:cubicBezTo>
                    <a:pt x="16" y="63"/>
                    <a:pt x="18" y="63"/>
                    <a:pt x="21" y="63"/>
                  </a:cubicBezTo>
                  <a:cubicBezTo>
                    <a:pt x="23" y="62"/>
                    <a:pt x="23" y="60"/>
                    <a:pt x="26" y="57"/>
                  </a:cubicBezTo>
                  <a:cubicBezTo>
                    <a:pt x="28" y="55"/>
                    <a:pt x="29" y="53"/>
                    <a:pt x="33" y="52"/>
                  </a:cubicBezTo>
                  <a:cubicBezTo>
                    <a:pt x="37" y="51"/>
                    <a:pt x="41" y="49"/>
                    <a:pt x="43" y="47"/>
                  </a:cubicBezTo>
                  <a:cubicBezTo>
                    <a:pt x="46" y="44"/>
                    <a:pt x="48" y="41"/>
                    <a:pt x="44" y="40"/>
                  </a:cubicBezTo>
                  <a:cubicBezTo>
                    <a:pt x="40" y="39"/>
                    <a:pt x="34" y="38"/>
                    <a:pt x="33" y="36"/>
                  </a:cubicBezTo>
                  <a:cubicBezTo>
                    <a:pt x="32" y="33"/>
                    <a:pt x="32" y="28"/>
                    <a:pt x="34" y="26"/>
                  </a:cubicBezTo>
                  <a:cubicBezTo>
                    <a:pt x="35" y="23"/>
                    <a:pt x="43" y="23"/>
                    <a:pt x="46" y="25"/>
                  </a:cubicBezTo>
                  <a:cubicBezTo>
                    <a:pt x="50" y="28"/>
                    <a:pt x="49" y="29"/>
                    <a:pt x="50" y="31"/>
                  </a:cubicBezTo>
                  <a:cubicBezTo>
                    <a:pt x="52" y="34"/>
                    <a:pt x="55" y="36"/>
                    <a:pt x="58" y="33"/>
                  </a:cubicBezTo>
                  <a:cubicBezTo>
                    <a:pt x="62" y="30"/>
                    <a:pt x="63" y="26"/>
                    <a:pt x="66" y="23"/>
                  </a:cubicBezTo>
                  <a:cubicBezTo>
                    <a:pt x="69" y="21"/>
                    <a:pt x="73" y="18"/>
                    <a:pt x="75" y="15"/>
                  </a:cubicBezTo>
                  <a:cubicBezTo>
                    <a:pt x="76" y="13"/>
                    <a:pt x="80" y="7"/>
                    <a:pt x="80" y="5"/>
                  </a:cubicBezTo>
                  <a:cubicBezTo>
                    <a:pt x="80" y="4"/>
                    <a:pt x="79" y="2"/>
                    <a:pt x="81" y="1"/>
                  </a:cubicBezTo>
                  <a:cubicBezTo>
                    <a:pt x="82" y="0"/>
                    <a:pt x="83" y="0"/>
                    <a:pt x="85" y="2"/>
                  </a:cubicBezTo>
                  <a:cubicBezTo>
                    <a:pt x="87" y="4"/>
                    <a:pt x="90" y="10"/>
                    <a:pt x="90" y="12"/>
                  </a:cubicBezTo>
                  <a:cubicBezTo>
                    <a:pt x="91" y="14"/>
                    <a:pt x="92" y="17"/>
                    <a:pt x="90" y="19"/>
                  </a:cubicBezTo>
                  <a:cubicBezTo>
                    <a:pt x="88" y="22"/>
                    <a:pt x="85" y="24"/>
                    <a:pt x="84" y="27"/>
                  </a:cubicBezTo>
                  <a:cubicBezTo>
                    <a:pt x="83" y="30"/>
                    <a:pt x="81" y="34"/>
                    <a:pt x="78" y="35"/>
                  </a:cubicBezTo>
                  <a:cubicBezTo>
                    <a:pt x="75" y="36"/>
                    <a:pt x="70" y="35"/>
                    <a:pt x="68" y="36"/>
                  </a:cubicBezTo>
                  <a:cubicBezTo>
                    <a:pt x="67" y="39"/>
                    <a:pt x="67" y="42"/>
                    <a:pt x="67" y="44"/>
                  </a:cubicBezTo>
                  <a:cubicBezTo>
                    <a:pt x="67" y="46"/>
                    <a:pt x="67" y="48"/>
                    <a:pt x="63" y="48"/>
                  </a:cubicBezTo>
                  <a:cubicBezTo>
                    <a:pt x="60" y="48"/>
                    <a:pt x="56" y="46"/>
                    <a:pt x="55" y="47"/>
                  </a:cubicBezTo>
                  <a:cubicBezTo>
                    <a:pt x="53" y="49"/>
                    <a:pt x="54" y="52"/>
                    <a:pt x="52" y="52"/>
                  </a:cubicBezTo>
                  <a:cubicBezTo>
                    <a:pt x="51" y="53"/>
                    <a:pt x="48" y="52"/>
                    <a:pt x="47" y="54"/>
                  </a:cubicBezTo>
                  <a:cubicBezTo>
                    <a:pt x="47" y="55"/>
                    <a:pt x="46" y="58"/>
                    <a:pt x="44" y="58"/>
                  </a:cubicBezTo>
                  <a:cubicBezTo>
                    <a:pt x="43" y="58"/>
                    <a:pt x="42" y="59"/>
                    <a:pt x="41" y="60"/>
                  </a:cubicBezTo>
                  <a:cubicBezTo>
                    <a:pt x="40" y="62"/>
                    <a:pt x="39" y="63"/>
                    <a:pt x="36" y="62"/>
                  </a:cubicBezTo>
                  <a:cubicBezTo>
                    <a:pt x="33" y="61"/>
                    <a:pt x="31" y="59"/>
                    <a:pt x="28" y="62"/>
                  </a:cubicBezTo>
                  <a:cubicBezTo>
                    <a:pt x="26" y="65"/>
                    <a:pt x="26" y="66"/>
                    <a:pt x="28" y="67"/>
                  </a:cubicBezTo>
                  <a:cubicBezTo>
                    <a:pt x="30" y="69"/>
                    <a:pt x="32" y="70"/>
                    <a:pt x="32" y="73"/>
                  </a:cubicBezTo>
                  <a:cubicBezTo>
                    <a:pt x="31" y="76"/>
                    <a:pt x="29" y="79"/>
                    <a:pt x="28" y="81"/>
                  </a:cubicBezTo>
                  <a:cubicBezTo>
                    <a:pt x="26" y="82"/>
                    <a:pt x="25" y="83"/>
                    <a:pt x="23" y="86"/>
                  </a:cubicBezTo>
                  <a:cubicBezTo>
                    <a:pt x="21" y="89"/>
                    <a:pt x="21" y="90"/>
                    <a:pt x="20" y="93"/>
                  </a:cubicBezTo>
                  <a:cubicBezTo>
                    <a:pt x="18" y="95"/>
                    <a:pt x="17" y="96"/>
                    <a:pt x="18" y="98"/>
                  </a:cubicBezTo>
                  <a:cubicBezTo>
                    <a:pt x="19" y="100"/>
                    <a:pt x="19" y="102"/>
                    <a:pt x="21" y="101"/>
                  </a:cubicBezTo>
                  <a:cubicBezTo>
                    <a:pt x="23" y="100"/>
                    <a:pt x="25" y="99"/>
                    <a:pt x="25" y="101"/>
                  </a:cubicBezTo>
                  <a:cubicBezTo>
                    <a:pt x="25" y="103"/>
                    <a:pt x="26" y="105"/>
                    <a:pt x="23" y="105"/>
                  </a:cubicBezTo>
                  <a:cubicBezTo>
                    <a:pt x="21" y="106"/>
                    <a:pt x="20" y="108"/>
                    <a:pt x="17" y="110"/>
                  </a:cubicBezTo>
                  <a:cubicBezTo>
                    <a:pt x="14" y="111"/>
                    <a:pt x="9" y="114"/>
                    <a:pt x="8" y="115"/>
                  </a:cubicBezTo>
                  <a:cubicBezTo>
                    <a:pt x="7" y="116"/>
                    <a:pt x="6" y="118"/>
                    <a:pt x="4" y="117"/>
                  </a:cubicBezTo>
                  <a:close/>
                </a:path>
              </a:pathLst>
            </a:custGeom>
            <a:solidFill>
              <a:srgbClr val="D9D9D9"/>
            </a:solidFill>
            <a:ln w="31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12" name="テキスト ボックス 211">
            <a:extLst>
              <a:ext uri="{FF2B5EF4-FFF2-40B4-BE49-F238E27FC236}">
                <a16:creationId xmlns:a16="http://schemas.microsoft.com/office/drawing/2014/main" id="{ECF357EB-97FD-4D8D-BC62-BD24C3185135}"/>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居住企画課</a:t>
            </a:r>
          </a:p>
        </p:txBody>
      </p:sp>
      <p:sp>
        <p:nvSpPr>
          <p:cNvPr id="213" name="スライド番号プレースホルダー 2">
            <a:extLst>
              <a:ext uri="{FF2B5EF4-FFF2-40B4-BE49-F238E27FC236}">
                <a16:creationId xmlns:a16="http://schemas.microsoft.com/office/drawing/2014/main" id="{E99A288A-4183-44B1-AC4D-458E6BA9123A}"/>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533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552259F-94A3-46C8-9EB9-19694D4BFB69}"/>
              </a:ext>
            </a:extLst>
          </p:cNvPr>
          <p:cNvPicPr>
            <a:picLocks noChangeAspect="1"/>
          </p:cNvPicPr>
          <p:nvPr/>
        </p:nvPicPr>
        <p:blipFill>
          <a:blip r:embed="rId3"/>
          <a:stretch>
            <a:fillRect/>
          </a:stretch>
        </p:blipFill>
        <p:spPr>
          <a:xfrm>
            <a:off x="823131" y="4747514"/>
            <a:ext cx="7376799" cy="1432684"/>
          </a:xfrm>
          <a:prstGeom prst="rect">
            <a:avLst/>
          </a:prstGeom>
        </p:spPr>
      </p:pic>
      <p:sp>
        <p:nvSpPr>
          <p:cNvPr id="16" name="角丸四角形 2">
            <a:extLst>
              <a:ext uri="{FF2B5EF4-FFF2-40B4-BE49-F238E27FC236}">
                <a16:creationId xmlns:a16="http://schemas.microsoft.com/office/drawing/2014/main" id="{C8AA5E3D-C4F7-4847-A9AE-A95DD8D02ADE}"/>
              </a:ext>
            </a:extLst>
          </p:cNvPr>
          <p:cNvSpPr/>
          <p:nvPr/>
        </p:nvSpPr>
        <p:spPr>
          <a:xfrm>
            <a:off x="251520" y="1806458"/>
            <a:ext cx="8678624" cy="24475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endParaRPr>
          </a:p>
        </p:txBody>
      </p:sp>
      <p:sp>
        <p:nvSpPr>
          <p:cNvPr id="7" name="スライド番号プレースホルダー 2"/>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80691"/>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○省エネ住宅（</a:t>
            </a:r>
            <a:r>
              <a:rPr lang="en-US" altLang="ja-JP" sz="1662" b="1" dirty="0">
                <a:latin typeface="Meiryo UI" panose="020B0604030504040204" pitchFamily="50" charset="-128"/>
                <a:ea typeface="Meiryo UI" panose="020B0604030504040204" pitchFamily="50" charset="-128"/>
              </a:rPr>
              <a:t>ZEH</a:t>
            </a:r>
            <a:r>
              <a:rPr lang="ja-JP" altLang="en-US" sz="1662" b="1" dirty="0">
                <a:latin typeface="Meiryo UI" panose="020B0604030504040204" pitchFamily="50" charset="-128"/>
                <a:ea typeface="Meiryo UI" panose="020B0604030504040204" pitchFamily="50" charset="-128"/>
              </a:rPr>
              <a:t>）の普及状況</a:t>
            </a:r>
          </a:p>
        </p:txBody>
      </p:sp>
      <p:sp>
        <p:nvSpPr>
          <p:cNvPr id="22" name="Rectangle 1">
            <a:extLst>
              <a:ext uri="{FF2B5EF4-FFF2-40B4-BE49-F238E27FC236}">
                <a16:creationId xmlns:a16="http://schemas.microsoft.com/office/drawing/2014/main" id="{384FECA8-F017-4640-BF4F-1F9B26FE0CAB}"/>
              </a:ext>
            </a:extLst>
          </p:cNvPr>
          <p:cNvSpPr>
            <a:spLocks noChangeArrowheads="1"/>
          </p:cNvSpPr>
          <p:nvPr/>
        </p:nvSpPr>
        <p:spPr bwMode="auto">
          <a:xfrm>
            <a:off x="0" y="427139"/>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くらしの質を高める　</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テキスト ボックス 23">
            <a:extLst>
              <a:ext uri="{FF2B5EF4-FFF2-40B4-BE49-F238E27FC236}">
                <a16:creationId xmlns:a16="http://schemas.microsoft.com/office/drawing/2014/main" id="{64CA4BB5-5ACE-417A-8B2B-56DE5BD7BEA2}"/>
              </a:ext>
            </a:extLst>
          </p:cNvPr>
          <p:cNvSpPr txBox="1"/>
          <p:nvPr/>
        </p:nvSpPr>
        <p:spPr>
          <a:xfrm>
            <a:off x="0" y="903860"/>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②建築物の省エネルギー化の推進</a:t>
            </a:r>
          </a:p>
        </p:txBody>
      </p:sp>
      <p:sp>
        <p:nvSpPr>
          <p:cNvPr id="11" name="テキスト ボックス 10"/>
          <p:cNvSpPr txBox="1"/>
          <p:nvPr/>
        </p:nvSpPr>
        <p:spPr>
          <a:xfrm>
            <a:off x="323528" y="1827783"/>
            <a:ext cx="8606616" cy="2200602"/>
          </a:xfrm>
          <a:prstGeom prst="rect">
            <a:avLst/>
          </a:prstGeom>
          <a:noFill/>
        </p:spPr>
        <p:txBody>
          <a:bodyPr wrap="square" rtlCol="0">
            <a:spAutoFit/>
          </a:bodyPr>
          <a:lstStyle/>
          <a:p>
            <a:pPr marL="177800" indent="-177800">
              <a:spcBef>
                <a:spcPts val="600"/>
              </a:spcBef>
              <a:spcAft>
                <a:spcPts val="600"/>
              </a:spcAft>
            </a:pPr>
            <a:r>
              <a:rPr lang="ja-JP" altLang="en-US" dirty="0">
                <a:latin typeface="Meiryo UI" panose="020B0604030504040204" pitchFamily="50" charset="-128"/>
                <a:ea typeface="Meiryo UI" panose="020B0604030504040204" pitchFamily="50" charset="-128"/>
              </a:rPr>
              <a:t>・ 令和５年度の大阪府における着工戸数（戸建）に占める</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の割合は、</a:t>
            </a:r>
            <a:r>
              <a:rPr lang="en-US" altLang="ja-JP" dirty="0">
                <a:latin typeface="Meiryo UI" panose="020B0604030504040204" pitchFamily="50" charset="-128"/>
                <a:ea typeface="Meiryo UI" panose="020B0604030504040204" pitchFamily="50" charset="-128"/>
              </a:rPr>
              <a:t>20.0</a:t>
            </a:r>
            <a:r>
              <a:rPr lang="ja-JP" altLang="en-US" dirty="0">
                <a:latin typeface="Meiryo UI" panose="020B0604030504040204" pitchFamily="50" charset="-128"/>
                <a:ea typeface="Meiryo UI" panose="020B0604030504040204" pitchFamily="50" charset="-128"/>
              </a:rPr>
              <a:t>％</a:t>
            </a:r>
          </a:p>
          <a:p>
            <a:pPr marL="177800" indent="-177800"/>
            <a:r>
              <a:rPr lang="ja-JP" altLang="en-US" dirty="0">
                <a:latin typeface="Meiryo UI" panose="020B0604030504040204" pitchFamily="50" charset="-128"/>
                <a:ea typeface="Meiryo UI" panose="020B0604030504040204" pitchFamily="50" charset="-128"/>
              </a:rPr>
              <a:t>・ 一般的に</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の割合は、注文住宅と建売住宅とでは、注文住宅の方が高い</a:t>
            </a:r>
            <a:endParaRPr lang="en-US" altLang="ja-JP" dirty="0">
              <a:latin typeface="Meiryo UI" panose="020B0604030504040204" pitchFamily="50" charset="-128"/>
              <a:ea typeface="Meiryo UI" panose="020B0604030504040204" pitchFamily="50" charset="-128"/>
            </a:endParaRPr>
          </a:p>
          <a:p>
            <a:pPr marL="177800" indent="-177800">
              <a:spcBef>
                <a:spcPts val="600"/>
              </a:spcBef>
            </a:pPr>
            <a:r>
              <a:rPr lang="ja-JP" altLang="en-US" dirty="0">
                <a:latin typeface="Meiryo UI" panose="020B0604030504040204" pitchFamily="50" charset="-128"/>
                <a:ea typeface="Meiryo UI" panose="020B0604030504040204" pitchFamily="50" charset="-128"/>
              </a:rPr>
              <a:t>・ 全国と比較して建売住宅の割合が高い大阪府は、</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の新築の割合が低くなっている</a:t>
            </a:r>
            <a:endParaRPr lang="en-US" altLang="ja-JP" dirty="0">
              <a:latin typeface="Meiryo UI" panose="020B0604030504040204" pitchFamily="50" charset="-128"/>
              <a:ea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建築着工統計（国土交通省）</a:t>
            </a:r>
            <a:r>
              <a:rPr lang="ja-JP" altLang="en-US" sz="1600" dirty="0">
                <a:latin typeface="Meiryo UI" panose="020B0604030504040204" pitchFamily="50" charset="-128"/>
                <a:ea typeface="Meiryo UI" panose="020B0604030504040204" pitchFamily="50" charset="-128"/>
              </a:rPr>
              <a:t>による着工戸数に占める建売住宅の割合（令和５年度）</a:t>
            </a:r>
            <a:endParaRPr lang="en-US" altLang="ja-JP" sz="1600" dirty="0">
              <a:latin typeface="Meiryo UI" panose="020B0604030504040204" pitchFamily="50" charset="-128"/>
              <a:ea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rPr>
              <a:t>　：大阪府</a:t>
            </a:r>
            <a:r>
              <a:rPr lang="en-US" altLang="ja-JP" sz="1600" dirty="0">
                <a:latin typeface="Meiryo UI" panose="020B0604030504040204" pitchFamily="50" charset="-128"/>
                <a:ea typeface="Meiryo UI" panose="020B0604030504040204" pitchFamily="50" charset="-128"/>
              </a:rPr>
              <a:t>48.7</a:t>
            </a:r>
            <a:r>
              <a:rPr lang="ja-JP" altLang="en-US" sz="1600" dirty="0">
                <a:latin typeface="Meiryo UI" panose="020B0604030504040204" pitchFamily="50" charset="-128"/>
                <a:ea typeface="Meiryo UI" panose="020B0604030504040204" pitchFamily="50" charset="-128"/>
              </a:rPr>
              <a:t>％　全国</a:t>
            </a:r>
            <a:r>
              <a:rPr lang="en-US" altLang="ja-JP" sz="1600" dirty="0">
                <a:latin typeface="Meiryo UI" panose="020B0604030504040204" pitchFamily="50" charset="-128"/>
                <a:ea typeface="Meiryo UI" panose="020B0604030504040204" pitchFamily="50" charset="-128"/>
              </a:rPr>
              <a:t>38.0</a:t>
            </a:r>
            <a:r>
              <a:rPr lang="ja-JP" altLang="en-US" sz="1600" dirty="0">
                <a:latin typeface="Meiryo UI" panose="020B0604030504040204" pitchFamily="50" charset="-128"/>
                <a:ea typeface="Meiryo UI" panose="020B0604030504040204" pitchFamily="50" charset="-128"/>
              </a:rPr>
              <a:t>％　）</a:t>
            </a:r>
          </a:p>
          <a:p>
            <a:pPr marL="177800" indent="-177800">
              <a:spcBef>
                <a:spcPts val="600"/>
              </a:spcBef>
              <a:spcAft>
                <a:spcPts val="600"/>
              </a:spcAft>
            </a:pPr>
            <a:r>
              <a:rPr lang="ja-JP" altLang="en-US" sz="1600"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の割合について年度推移をみると、年々上昇しており、少しずつではあるが</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化が進んでいる</a:t>
            </a:r>
          </a:p>
        </p:txBody>
      </p:sp>
      <p:sp>
        <p:nvSpPr>
          <p:cNvPr id="18" name="角丸四角形 38">
            <a:extLst>
              <a:ext uri="{FF2B5EF4-FFF2-40B4-BE49-F238E27FC236}">
                <a16:creationId xmlns:a16="http://schemas.microsoft.com/office/drawing/2014/main" id="{D8B8EC1A-0638-44B0-8B02-BCE52E541679}"/>
              </a:ext>
            </a:extLst>
          </p:cNvPr>
          <p:cNvSpPr/>
          <p:nvPr/>
        </p:nvSpPr>
        <p:spPr bwMode="auto">
          <a:xfrm>
            <a:off x="462021" y="4437112"/>
            <a:ext cx="5942319" cy="620805"/>
          </a:xfrm>
          <a:prstGeom prst="roundRect">
            <a:avLst>
              <a:gd name="adj" fmla="val 7059"/>
            </a:avLst>
          </a:prstGeom>
          <a:no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■住宅</a:t>
            </a:r>
            <a:r>
              <a:rPr lang="ja-JP" altLang="en-US" sz="1400" dirty="0">
                <a:latin typeface="Meiryo UI" panose="020B0604030504040204" pitchFamily="50" charset="-128"/>
                <a:ea typeface="Meiryo UI" panose="020B0604030504040204" pitchFamily="50" charset="-128"/>
              </a:rPr>
              <a:t>着工戸数（戸建）に占める</a:t>
            </a:r>
            <a:r>
              <a:rPr lang="en-US" altLang="ja-JP" sz="1400" dirty="0">
                <a:latin typeface="Meiryo UI" panose="020B0604030504040204" pitchFamily="50" charset="-128"/>
                <a:ea typeface="Meiryo UI" panose="020B0604030504040204" pitchFamily="50" charset="-128"/>
              </a:rPr>
              <a:t>ZEH</a:t>
            </a:r>
            <a:r>
              <a:rPr lang="ja-JP" altLang="en-US" sz="1400" dirty="0">
                <a:latin typeface="Meiryo UI" panose="020B0604030504040204" pitchFamily="50" charset="-128"/>
                <a:ea typeface="Meiryo UI" panose="020B0604030504040204" pitchFamily="50" charset="-128"/>
              </a:rPr>
              <a:t>の割合比較</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043C2D6-4A60-483B-86DB-3A1C00CFA49D}"/>
              </a:ext>
            </a:extLst>
          </p:cNvPr>
          <p:cNvSpPr txBox="1"/>
          <p:nvPr/>
        </p:nvSpPr>
        <p:spPr>
          <a:xfrm>
            <a:off x="6444208" y="5301604"/>
            <a:ext cx="864096" cy="290060"/>
          </a:xfrm>
          <a:prstGeom prst="rect">
            <a:avLst/>
          </a:prstGeom>
          <a:noFill/>
          <a:ln w="28575">
            <a:solidFill>
              <a:srgbClr val="FF0000"/>
            </a:solidFill>
          </a:ln>
        </p:spPr>
        <p:txBody>
          <a:bodyPr wrap="square" rtlCol="0">
            <a:spAutoFit/>
          </a:bodyPr>
          <a:lstStyle/>
          <a:p>
            <a:endParaRPr kumimoji="1" lang="ja-JP" altLang="en-US" dirty="0">
              <a:highlight>
                <a:srgbClr val="FFFF00"/>
              </a:highlight>
            </a:endParaRPr>
          </a:p>
        </p:txBody>
      </p:sp>
      <p:sp>
        <p:nvSpPr>
          <p:cNvPr id="28" name="テキスト ボックス 27">
            <a:extLst>
              <a:ext uri="{FF2B5EF4-FFF2-40B4-BE49-F238E27FC236}">
                <a16:creationId xmlns:a16="http://schemas.microsoft.com/office/drawing/2014/main" id="{ED2CE4BB-802E-48DA-83F4-D3769E22773D}"/>
              </a:ext>
            </a:extLst>
          </p:cNvPr>
          <p:cNvSpPr txBox="1"/>
          <p:nvPr/>
        </p:nvSpPr>
        <p:spPr>
          <a:xfrm>
            <a:off x="4180921" y="6189578"/>
            <a:ext cx="4248472" cy="253916"/>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は、</a:t>
            </a:r>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Near</a:t>
            </a:r>
            <a:r>
              <a:rPr lang="ja-JP" altLang="en-US" sz="1050" dirty="0">
                <a:latin typeface="BIZ UDPゴシック" panose="020B0400000000000000" pitchFamily="50" charset="-128"/>
                <a:ea typeface="BIZ UDPゴシック" panose="020B0400000000000000" pitchFamily="50" charset="-128"/>
              </a:rPr>
              <a:t>ｌｙ ＺＥＨ・ＺＥＨ Ｏｒｉｅｎｔｅｄの住宅の合計</a:t>
            </a:r>
            <a:endParaRPr lang="en-US" altLang="ja-JP" sz="105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B620546-70EC-4254-B9FD-D388ACC0284C}"/>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Meiryo UI" panose="020B0604030504040204" pitchFamily="50" charset="-128"/>
                <a:ea typeface="Meiryo UI" panose="020B0604030504040204" pitchFamily="50" charset="-128"/>
              </a:rPr>
              <a:t>建築環境課</a:t>
            </a:r>
            <a:endParaRPr kumimoji="1" lang="ja-JP" altLang="en-US"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96DDC79-3251-4BF1-8124-0E5149E74C30}"/>
              </a:ext>
            </a:extLst>
          </p:cNvPr>
          <p:cNvSpPr txBox="1"/>
          <p:nvPr/>
        </p:nvSpPr>
        <p:spPr>
          <a:xfrm>
            <a:off x="3500676" y="6429740"/>
            <a:ext cx="4924565" cy="253916"/>
          </a:xfrm>
          <a:prstGeom prst="rect">
            <a:avLst/>
          </a:prstGeom>
          <a:noFill/>
        </p:spPr>
        <p:txBody>
          <a:bodyPr wrap="square" rtlCol="0">
            <a:spAutoFit/>
          </a:bodyPr>
          <a:lstStyle/>
          <a:p>
            <a:r>
              <a:rPr lang="ja-JP" altLang="en-US" sz="1050" dirty="0">
                <a:latin typeface="BIZ UDPゴシック" panose="020B0400000000000000" pitchFamily="50" charset="-128"/>
                <a:ea typeface="BIZ UDPゴシック" panose="020B0400000000000000" pitchFamily="50" charset="-128"/>
              </a:rPr>
              <a:t>出典</a:t>
            </a:r>
            <a:r>
              <a:rPr lang="ja-JP" altLang="en-US" sz="1050" dirty="0">
                <a:latin typeface="BIZ UDPゴシック" panose="020B0400000000000000" pitchFamily="50" charset="-128"/>
                <a:ea typeface="BIZ UDPゴシック" panose="020B0400000000000000" pitchFamily="50" charset="-128"/>
                <a:sym typeface="Wingdings" panose="05000000000000000000" pitchFamily="2" charset="2"/>
              </a:rPr>
              <a:t>：（一社）環境共創イニシアチブ</a:t>
            </a:r>
            <a:r>
              <a:rPr lang="en-US" altLang="ja-JP" sz="1050" dirty="0">
                <a:latin typeface="BIZ UDPゴシック" panose="020B0400000000000000" pitchFamily="50" charset="-128"/>
                <a:ea typeface="BIZ UDPゴシック" panose="020B0400000000000000" pitchFamily="50" charset="-128"/>
              </a:rPr>
              <a:t>HP</a:t>
            </a:r>
            <a:r>
              <a:rPr lang="ja-JP" altLang="en-US" sz="105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ビルダー／プランナー実績報告　</a:t>
            </a:r>
            <a:endParaRPr kumimoji="1" lang="ja-JP" altLang="en-US" sz="105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4980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安全を支える、４</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安心のくらしをつくる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テキスト ボックス 21">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③空家対策の取組方針に基づく取組の推進</a:t>
            </a:r>
          </a:p>
        </p:txBody>
      </p:sp>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1095494"/>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6479003" y="3401715"/>
            <a:ext cx="2538029" cy="1228541"/>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令和２年から令和５年の増加率</a:t>
            </a:r>
          </a:p>
          <a:p>
            <a:r>
              <a:rPr lang="ja-JP" altLang="en-US" sz="1846" dirty="0">
                <a:latin typeface="Meiryo UI" panose="020B0604030504040204" pitchFamily="50" charset="-128"/>
                <a:ea typeface="Meiryo UI" panose="020B0604030504040204" pitchFamily="50" charset="-128"/>
              </a:rPr>
              <a:t>　全国：</a:t>
            </a:r>
            <a:r>
              <a:rPr lang="en-US" altLang="ja-JP" sz="1846" dirty="0">
                <a:latin typeface="Meiryo UI" panose="020B0604030504040204" pitchFamily="50" charset="-128"/>
                <a:ea typeface="Meiryo UI" panose="020B0604030504040204" pitchFamily="50" charset="-128"/>
              </a:rPr>
              <a:t>171.2</a:t>
            </a:r>
            <a:r>
              <a:rPr lang="ja-JP" altLang="en-US" sz="1846" dirty="0">
                <a:latin typeface="Meiryo UI" panose="020B0604030504040204" pitchFamily="50" charset="-128"/>
                <a:ea typeface="Meiryo UI" panose="020B0604030504040204" pitchFamily="50" charset="-128"/>
              </a:rPr>
              <a:t>％</a:t>
            </a:r>
            <a:endParaRPr lang="en-US" altLang="ja-JP" sz="1846" dirty="0">
              <a:latin typeface="Meiryo UI" panose="020B0604030504040204" pitchFamily="50" charset="-128"/>
              <a:ea typeface="Meiryo UI" panose="020B0604030504040204" pitchFamily="50" charset="-128"/>
            </a:endParaRPr>
          </a:p>
          <a:p>
            <a:r>
              <a:rPr lang="ja-JP" altLang="en-US" sz="1846" dirty="0">
                <a:latin typeface="Meiryo UI" panose="020B0604030504040204" pitchFamily="50" charset="-128"/>
                <a:ea typeface="Meiryo UI" panose="020B0604030504040204" pitchFamily="50" charset="-128"/>
              </a:rPr>
              <a:t>　大阪府：</a:t>
            </a:r>
            <a:r>
              <a:rPr lang="en-US" altLang="ja-JP" sz="1846" dirty="0">
                <a:latin typeface="Meiryo UI" panose="020B0604030504040204" pitchFamily="50" charset="-128"/>
                <a:ea typeface="Meiryo UI" panose="020B0604030504040204" pitchFamily="50" charset="-128"/>
              </a:rPr>
              <a:t>180.6</a:t>
            </a:r>
            <a:r>
              <a:rPr lang="ja-JP" altLang="en-US" sz="1846" dirty="0">
                <a:latin typeface="Meiryo UI" panose="020B0604030504040204" pitchFamily="50" charset="-128"/>
                <a:ea typeface="Meiryo UI" panose="020B0604030504040204" pitchFamily="50" charset="-128"/>
              </a:rPr>
              <a:t>％</a:t>
            </a:r>
            <a:endParaRPr lang="en-US" altLang="ja-JP" sz="1846"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○市町村の取組により除却等がなされた府内の管理不全空き家数</a:t>
            </a:r>
          </a:p>
        </p:txBody>
      </p:sp>
      <p:sp>
        <p:nvSpPr>
          <p:cNvPr id="18" name="テキスト ボックス 17"/>
          <p:cNvSpPr txBox="1"/>
          <p:nvPr/>
        </p:nvSpPr>
        <p:spPr>
          <a:xfrm>
            <a:off x="395536" y="1686501"/>
            <a:ext cx="8280921" cy="946413"/>
          </a:xfrm>
          <a:prstGeom prst="rect">
            <a:avLst/>
          </a:prstGeom>
          <a:noFill/>
        </p:spPr>
        <p:txBody>
          <a:bodyPr wrap="square" rtlCol="0">
            <a:spAutoFit/>
          </a:bodyPr>
          <a:lstStyle/>
          <a:p>
            <a:pPr marL="180000" indent="-180000">
              <a:buFont typeface="Arial" panose="020B0604020202020204" pitchFamily="34" charset="0"/>
              <a:buChar char="•"/>
            </a:pPr>
            <a:r>
              <a:rPr lang="ja-JP" altLang="en-US" sz="1850" dirty="0">
                <a:latin typeface="Meiryo UI" panose="020B0604030504040204" pitchFamily="50" charset="-128"/>
                <a:ea typeface="Meiryo UI" panose="020B0604030504040204" pitchFamily="50" charset="-128"/>
              </a:rPr>
              <a:t>除却等の件数（累計）は、全国１位か２位の進捗</a:t>
            </a:r>
            <a:endParaRPr lang="en-US" altLang="ja-JP" sz="185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50" dirty="0">
                <a:latin typeface="Meiryo UI" panose="020B0604030504040204" pitchFamily="50" charset="-128"/>
                <a:ea typeface="Meiryo UI" panose="020B0604030504040204" pitchFamily="50" charset="-128"/>
              </a:rPr>
              <a:t>令和２年から令和５年にかけての除却等の件数の増加率も、全国平均を上回る</a:t>
            </a:r>
            <a:endParaRPr lang="en-US" altLang="ja-JP" sz="1850"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50" dirty="0">
                <a:latin typeface="Meiryo UI" panose="020B0604030504040204" pitchFamily="50" charset="-128"/>
                <a:ea typeface="Meiryo UI" panose="020B0604030504040204" pitchFamily="50" charset="-128"/>
              </a:rPr>
              <a:t>除却等については、一定の成果があったと考えられる</a:t>
            </a:r>
            <a:endParaRPr lang="en-US" altLang="ja-JP" sz="1846"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3BC6BE7-CD49-4159-8BE1-C35B6FADBAFE}"/>
              </a:ext>
            </a:extLst>
          </p:cNvPr>
          <p:cNvSpPr txBox="1"/>
          <p:nvPr/>
        </p:nvSpPr>
        <p:spPr>
          <a:xfrm>
            <a:off x="7337910" y="559713"/>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Meiryo UI" panose="020B0604030504040204" pitchFamily="50" charset="-128"/>
                <a:ea typeface="Meiryo UI" panose="020B0604030504040204" pitchFamily="50" charset="-128"/>
              </a:rPr>
              <a:t>居住企画</a:t>
            </a:r>
            <a:r>
              <a:rPr kumimoji="1" lang="ja-JP" altLang="en-US" sz="1200" dirty="0">
                <a:solidFill>
                  <a:schemeClr val="bg1"/>
                </a:solidFill>
                <a:latin typeface="Meiryo UI" panose="020B0604030504040204" pitchFamily="50" charset="-128"/>
                <a:ea typeface="Meiryo UI" panose="020B0604030504040204" pitchFamily="50" charset="-128"/>
              </a:rPr>
              <a:t>課</a:t>
            </a:r>
            <a:endParaRPr kumimoji="1" lang="ja-JP" altLang="en-US" sz="120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3" name="スライド番号プレースホルダー 2">
            <a:extLst>
              <a:ext uri="{FF2B5EF4-FFF2-40B4-BE49-F238E27FC236}">
                <a16:creationId xmlns:a16="http://schemas.microsoft.com/office/drawing/2014/main" id="{62FEAD44-4248-468D-8FB0-DE215BF8078C}"/>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6A7B9C1F-A595-441F-ABA3-7E6C9ED98C61}"/>
              </a:ext>
            </a:extLst>
          </p:cNvPr>
          <p:cNvPicPr>
            <a:picLocks noChangeAspect="1"/>
          </p:cNvPicPr>
          <p:nvPr/>
        </p:nvPicPr>
        <p:blipFill>
          <a:blip r:embed="rId3"/>
          <a:stretch>
            <a:fillRect/>
          </a:stretch>
        </p:blipFill>
        <p:spPr>
          <a:xfrm>
            <a:off x="388713" y="3153390"/>
            <a:ext cx="5816088" cy="1499746"/>
          </a:xfrm>
          <a:prstGeom prst="rect">
            <a:avLst/>
          </a:prstGeom>
        </p:spPr>
      </p:pic>
      <p:pic>
        <p:nvPicPr>
          <p:cNvPr id="3" name="図 2">
            <a:extLst>
              <a:ext uri="{FF2B5EF4-FFF2-40B4-BE49-F238E27FC236}">
                <a16:creationId xmlns:a16="http://schemas.microsoft.com/office/drawing/2014/main" id="{6109098B-30B2-44FF-B5F6-B8186D9DAD9F}"/>
              </a:ext>
            </a:extLst>
          </p:cNvPr>
          <p:cNvPicPr>
            <a:picLocks noChangeAspect="1"/>
          </p:cNvPicPr>
          <p:nvPr/>
        </p:nvPicPr>
        <p:blipFill>
          <a:blip r:embed="rId4"/>
          <a:stretch>
            <a:fillRect/>
          </a:stretch>
        </p:blipFill>
        <p:spPr>
          <a:xfrm>
            <a:off x="399623" y="4941168"/>
            <a:ext cx="7504826" cy="1511939"/>
          </a:xfrm>
          <a:prstGeom prst="rect">
            <a:avLst/>
          </a:prstGeom>
        </p:spPr>
      </p:pic>
    </p:spTree>
    <p:extLst>
      <p:ext uri="{BB962C8B-B14F-4D97-AF65-F5344CB8AC3E}">
        <p14:creationId xmlns:p14="http://schemas.microsoft.com/office/powerpoint/2010/main" val="243192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8F84493-AFEF-4E6B-B542-BB49DE238DF9}"/>
              </a:ext>
            </a:extLst>
          </p:cNvPr>
          <p:cNvPicPr>
            <a:picLocks noChangeAspect="1"/>
          </p:cNvPicPr>
          <p:nvPr/>
        </p:nvPicPr>
        <p:blipFill>
          <a:blip r:embed="rId3"/>
          <a:stretch>
            <a:fillRect/>
          </a:stretch>
        </p:blipFill>
        <p:spPr>
          <a:xfrm>
            <a:off x="171815" y="4216117"/>
            <a:ext cx="4925995" cy="2469094"/>
          </a:xfrm>
          <a:prstGeom prst="rect">
            <a:avLst/>
          </a:prstGeom>
        </p:spPr>
      </p:pic>
      <p:sp>
        <p:nvSpPr>
          <p:cNvPr id="17"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安全を支える、４</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安心のくらしをつくる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8" name="テキスト ボックス 17">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③空家対策の取組方針に基づく取組の推進</a:t>
            </a:r>
          </a:p>
        </p:txBody>
      </p:sp>
      <p:sp>
        <p:nvSpPr>
          <p:cNvPr id="16" name="角丸四角形 2">
            <a:extLst>
              <a:ext uri="{FF2B5EF4-FFF2-40B4-BE49-F238E27FC236}">
                <a16:creationId xmlns:a16="http://schemas.microsoft.com/office/drawing/2014/main" id="{C8AA5E3D-C4F7-4847-A9AE-A95DD8D02ADE}"/>
              </a:ext>
            </a:extLst>
          </p:cNvPr>
          <p:cNvSpPr/>
          <p:nvPr/>
        </p:nvSpPr>
        <p:spPr>
          <a:xfrm>
            <a:off x="323527" y="1606728"/>
            <a:ext cx="8693505" cy="1750264"/>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1" name="テキスト ボックス 10"/>
          <p:cNvSpPr txBox="1"/>
          <p:nvPr/>
        </p:nvSpPr>
        <p:spPr>
          <a:xfrm>
            <a:off x="323528" y="1610480"/>
            <a:ext cx="8568952" cy="1796646"/>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空き家数・空き家率は、令和</a:t>
            </a:r>
            <a:r>
              <a:rPr lang="en-US" altLang="ja-JP" sz="1846" dirty="0">
                <a:latin typeface="Meiryo UI" panose="020B0604030504040204" pitchFamily="50" charset="-128"/>
                <a:ea typeface="Meiryo UI" panose="020B0604030504040204" pitchFamily="50" charset="-128"/>
              </a:rPr>
              <a:t>5</a:t>
            </a:r>
            <a:r>
              <a:rPr lang="ja-JP" altLang="en-US" sz="1846" dirty="0">
                <a:latin typeface="Meiryo UI" panose="020B0604030504040204" pitchFamily="50" charset="-128"/>
                <a:ea typeface="Meiryo UI" panose="020B0604030504040204" pitchFamily="50" charset="-128"/>
              </a:rPr>
              <a:t>年では平成</a:t>
            </a:r>
            <a:r>
              <a:rPr lang="en-US" altLang="ja-JP" sz="1846" dirty="0">
                <a:latin typeface="Meiryo UI" panose="020B0604030504040204" pitchFamily="50" charset="-128"/>
                <a:ea typeface="Meiryo UI" panose="020B0604030504040204" pitchFamily="50" charset="-128"/>
              </a:rPr>
              <a:t>30</a:t>
            </a:r>
            <a:r>
              <a:rPr lang="ja-JP" altLang="en-US" sz="1846" dirty="0">
                <a:latin typeface="Meiryo UI" panose="020B0604030504040204" pitchFamily="50" charset="-128"/>
                <a:ea typeface="Meiryo UI" panose="020B0604030504040204" pitchFamily="50" charset="-128"/>
              </a:rPr>
              <a:t>年と比べて減少</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賃貸や売却用等の空き家を除いた市場で流通していない空き家は約</a:t>
            </a:r>
            <a:r>
              <a:rPr lang="en-US" altLang="ja-JP" sz="1846" dirty="0">
                <a:latin typeface="Meiryo UI" panose="020B0604030504040204" pitchFamily="50" charset="-128"/>
                <a:ea typeface="Meiryo UI" panose="020B0604030504040204" pitchFamily="50" charset="-128"/>
              </a:rPr>
              <a:t>1.8</a:t>
            </a:r>
            <a:r>
              <a:rPr lang="ja-JP" altLang="en-US" sz="1846" dirty="0">
                <a:latin typeface="Meiryo UI" panose="020B0604030504040204" pitchFamily="50" charset="-128"/>
                <a:ea typeface="Meiryo UI" panose="020B0604030504040204" pitchFamily="50" charset="-128"/>
              </a:rPr>
              <a:t>万戸増加</a:t>
            </a: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改正空家法の「管理不全空家制度」等を踏まえ、引き続き、空家の除却等の市町村の取組を進める</a:t>
            </a: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改正空家法の「空家等管理活用支援法人制度」等を踏まえ、大阪の住まい活性化フォーラムと連携した空家の利活用に係る取組を進める</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   </a:t>
            </a:r>
            <a:r>
              <a:rPr lang="ja-JP" altLang="en-US" sz="1662" b="1" dirty="0">
                <a:latin typeface="Meiryo UI" panose="020B0604030504040204" pitchFamily="50" charset="-128"/>
                <a:ea typeface="Meiryo UI" panose="020B0604030504040204" pitchFamily="50" charset="-128"/>
              </a:rPr>
              <a:t>○大阪府内の空き家数の推移</a:t>
            </a:r>
          </a:p>
        </p:txBody>
      </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611560" y="3407126"/>
            <a:ext cx="6067192" cy="946413"/>
          </a:xfrm>
          <a:prstGeom prst="rect">
            <a:avLst/>
          </a:prstGeom>
          <a:noFill/>
          <a:ln>
            <a:solidFill>
              <a:schemeClr val="accent1"/>
            </a:solidFill>
          </a:ln>
        </p:spPr>
        <p:txBody>
          <a:bodyPr wrap="square" rtlCol="0">
            <a:spAutoFit/>
          </a:bodyPr>
          <a:lstStyle/>
          <a:p>
            <a:r>
              <a:rPr lang="ja-JP" altLang="en-US" sz="1850" dirty="0">
                <a:latin typeface="Meiryo UI" panose="020B0604030504040204" pitchFamily="50" charset="-128"/>
                <a:ea typeface="Meiryo UI" panose="020B0604030504040204" pitchFamily="50" charset="-128"/>
              </a:rPr>
              <a:t>大阪府の空き家等の推移　</a:t>
            </a:r>
            <a:r>
              <a:rPr lang="en-US" altLang="ja-JP" sz="1850" dirty="0">
                <a:latin typeface="Meiryo UI" panose="020B0604030504040204" pitchFamily="50" charset="-128"/>
                <a:ea typeface="Meiryo UI" panose="020B0604030504040204" pitchFamily="50" charset="-128"/>
              </a:rPr>
              <a:t>【</a:t>
            </a:r>
            <a:r>
              <a:rPr lang="ja-JP" altLang="en-US" sz="1850" dirty="0">
                <a:latin typeface="Meiryo UI" panose="020B0604030504040204" pitchFamily="50" charset="-128"/>
                <a:ea typeface="Meiryo UI" panose="020B0604030504040204" pitchFamily="50" charset="-128"/>
              </a:rPr>
              <a:t>平成</a:t>
            </a:r>
            <a:r>
              <a:rPr lang="en-US" altLang="ja-JP" sz="1850" dirty="0">
                <a:latin typeface="Meiryo UI" panose="020B0604030504040204" pitchFamily="50" charset="-128"/>
                <a:ea typeface="Meiryo UI" panose="020B0604030504040204" pitchFamily="50" charset="-128"/>
              </a:rPr>
              <a:t>30</a:t>
            </a:r>
            <a:r>
              <a:rPr lang="ja-JP" altLang="en-US" sz="1850" dirty="0">
                <a:latin typeface="Meiryo UI" panose="020B0604030504040204" pitchFamily="50" charset="-128"/>
                <a:ea typeface="Meiryo UI" panose="020B0604030504040204" pitchFamily="50" charset="-128"/>
              </a:rPr>
              <a:t>年→令和</a:t>
            </a:r>
            <a:r>
              <a:rPr lang="en-US" altLang="ja-JP" sz="1850" dirty="0">
                <a:latin typeface="Meiryo UI" panose="020B0604030504040204" pitchFamily="50" charset="-128"/>
                <a:ea typeface="Meiryo UI" panose="020B0604030504040204" pitchFamily="50" charset="-128"/>
              </a:rPr>
              <a:t>5</a:t>
            </a:r>
            <a:r>
              <a:rPr lang="ja-JP" altLang="en-US" sz="1850" dirty="0">
                <a:latin typeface="Meiryo UI" panose="020B0604030504040204" pitchFamily="50" charset="-128"/>
                <a:ea typeface="Meiryo UI" panose="020B0604030504040204" pitchFamily="50" charset="-128"/>
              </a:rPr>
              <a:t>年</a:t>
            </a:r>
            <a:r>
              <a:rPr lang="en-US" altLang="ja-JP" sz="1850" dirty="0">
                <a:latin typeface="Meiryo UI" panose="020B0604030504040204" pitchFamily="50" charset="-128"/>
                <a:ea typeface="Meiryo UI" panose="020B0604030504040204" pitchFamily="50" charset="-128"/>
              </a:rPr>
              <a:t>】</a:t>
            </a:r>
          </a:p>
          <a:p>
            <a:r>
              <a:rPr lang="ja-JP" altLang="en-US" sz="1850" dirty="0">
                <a:latin typeface="Meiryo UI" panose="020B0604030504040204" pitchFamily="50" charset="-128"/>
                <a:ea typeface="Meiryo UI" panose="020B0604030504040204" pitchFamily="50" charset="-128"/>
              </a:rPr>
              <a:t>　空き家数：</a:t>
            </a:r>
            <a:r>
              <a:rPr lang="en-US" altLang="ja-JP" sz="1850" dirty="0">
                <a:latin typeface="Meiryo UI" panose="020B0604030504040204" pitchFamily="50" charset="-128"/>
                <a:ea typeface="Meiryo UI" panose="020B0604030504040204" pitchFamily="50" charset="-128"/>
              </a:rPr>
              <a:t>709,400</a:t>
            </a:r>
            <a:r>
              <a:rPr lang="ja-JP" altLang="en-US" sz="1850" dirty="0">
                <a:latin typeface="Meiryo UI" panose="020B0604030504040204" pitchFamily="50" charset="-128"/>
                <a:ea typeface="Meiryo UI" panose="020B0604030504040204" pitchFamily="50" charset="-128"/>
              </a:rPr>
              <a:t>→</a:t>
            </a:r>
            <a:r>
              <a:rPr lang="en-US" altLang="ja-JP" sz="1850" dirty="0">
                <a:latin typeface="Meiryo UI" panose="020B0604030504040204" pitchFamily="50" charset="-128"/>
                <a:ea typeface="Meiryo UI" panose="020B0604030504040204" pitchFamily="50" charset="-128"/>
              </a:rPr>
              <a:t>701,900</a:t>
            </a:r>
            <a:r>
              <a:rPr lang="ja-JP" altLang="en-US" sz="1850" dirty="0">
                <a:latin typeface="Meiryo UI" panose="020B0604030504040204" pitchFamily="50" charset="-128"/>
                <a:ea typeface="Meiryo UI" panose="020B0604030504040204" pitchFamily="50" charset="-128"/>
              </a:rPr>
              <a:t>（約</a:t>
            </a:r>
            <a:r>
              <a:rPr lang="en-US" altLang="ja-JP" sz="1850" dirty="0">
                <a:latin typeface="Meiryo UI" panose="020B0604030504040204" pitchFamily="50" charset="-128"/>
                <a:ea typeface="Meiryo UI" panose="020B0604030504040204" pitchFamily="50" charset="-128"/>
              </a:rPr>
              <a:t>0.7</a:t>
            </a:r>
            <a:r>
              <a:rPr lang="ja-JP" altLang="en-US" sz="1850" dirty="0">
                <a:latin typeface="Meiryo UI" panose="020B0604030504040204" pitchFamily="50" charset="-128"/>
                <a:ea typeface="Meiryo UI" panose="020B0604030504040204" pitchFamily="50" charset="-128"/>
              </a:rPr>
              <a:t>万戸減少）</a:t>
            </a:r>
            <a:endParaRPr lang="en-US" altLang="ja-JP" sz="1850" dirty="0">
              <a:latin typeface="Meiryo UI" panose="020B0604030504040204" pitchFamily="50" charset="-128"/>
              <a:ea typeface="Meiryo UI" panose="020B0604030504040204" pitchFamily="50" charset="-128"/>
            </a:endParaRPr>
          </a:p>
          <a:p>
            <a:r>
              <a:rPr lang="ja-JP" altLang="en-US" sz="1850" dirty="0">
                <a:latin typeface="Meiryo UI" panose="020B0604030504040204" pitchFamily="50" charset="-128"/>
                <a:ea typeface="Meiryo UI" panose="020B0604030504040204" pitchFamily="50" charset="-128"/>
              </a:rPr>
              <a:t>　空き家率：</a:t>
            </a:r>
            <a:r>
              <a:rPr lang="en-US" altLang="ja-JP" sz="1850" dirty="0">
                <a:latin typeface="Meiryo UI" panose="020B0604030504040204" pitchFamily="50" charset="-128"/>
                <a:ea typeface="Meiryo UI" panose="020B0604030504040204" pitchFamily="50" charset="-128"/>
              </a:rPr>
              <a:t>15.2</a:t>
            </a:r>
            <a:r>
              <a:rPr lang="ja-JP" altLang="en-US" sz="1850" dirty="0">
                <a:latin typeface="Meiryo UI" panose="020B0604030504040204" pitchFamily="50" charset="-128"/>
                <a:ea typeface="Meiryo UI" panose="020B0604030504040204" pitchFamily="50" charset="-128"/>
              </a:rPr>
              <a:t>％→</a:t>
            </a:r>
            <a:r>
              <a:rPr lang="en-US" altLang="ja-JP" sz="1850" dirty="0">
                <a:latin typeface="Meiryo UI" panose="020B0604030504040204" pitchFamily="50" charset="-128"/>
                <a:ea typeface="Meiryo UI" panose="020B0604030504040204" pitchFamily="50" charset="-128"/>
              </a:rPr>
              <a:t>14.2</a:t>
            </a:r>
            <a:r>
              <a:rPr lang="ja-JP" altLang="en-US" sz="1850" dirty="0">
                <a:latin typeface="Meiryo UI" panose="020B0604030504040204" pitchFamily="50" charset="-128"/>
                <a:ea typeface="Meiryo UI" panose="020B0604030504040204" pitchFamily="50" charset="-128"/>
              </a:rPr>
              <a:t>％（</a:t>
            </a:r>
            <a:r>
              <a:rPr lang="en-US" altLang="ja-JP" sz="1850" dirty="0">
                <a:latin typeface="Meiryo UI" panose="020B0604030504040204" pitchFamily="50" charset="-128"/>
                <a:ea typeface="Meiryo UI" panose="020B0604030504040204" pitchFamily="50" charset="-128"/>
              </a:rPr>
              <a:t> </a:t>
            </a:r>
            <a:r>
              <a:rPr lang="ja-JP" altLang="en-US" sz="1850" dirty="0">
                <a:latin typeface="Meiryo UI" panose="020B0604030504040204" pitchFamily="50" charset="-128"/>
                <a:ea typeface="Meiryo UI" panose="020B0604030504040204" pitchFamily="50" charset="-128"/>
              </a:rPr>
              <a:t>１ポイント減少）</a:t>
            </a:r>
          </a:p>
        </p:txBody>
      </p:sp>
      <p:sp>
        <p:nvSpPr>
          <p:cNvPr id="13" name="テキスト ボックス 12">
            <a:extLst>
              <a:ext uri="{FF2B5EF4-FFF2-40B4-BE49-F238E27FC236}">
                <a16:creationId xmlns:a16="http://schemas.microsoft.com/office/drawing/2014/main" id="{84A87ECF-F4D9-4CCF-9C31-27F8146CADBA}"/>
              </a:ext>
            </a:extLst>
          </p:cNvPr>
          <p:cNvSpPr txBox="1"/>
          <p:nvPr/>
        </p:nvSpPr>
        <p:spPr>
          <a:xfrm>
            <a:off x="7337910" y="575318"/>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Meiryo UI" panose="020B0604030504040204" pitchFamily="50" charset="-128"/>
                <a:ea typeface="Meiryo UI" panose="020B0604030504040204" pitchFamily="50" charset="-128"/>
              </a:rPr>
              <a:t>居住企画</a:t>
            </a:r>
            <a:r>
              <a:rPr kumimoji="1" lang="ja-JP" altLang="en-US" sz="1200" dirty="0">
                <a:solidFill>
                  <a:schemeClr val="bg1"/>
                </a:solidFill>
                <a:latin typeface="Meiryo UI" panose="020B0604030504040204" pitchFamily="50" charset="-128"/>
                <a:ea typeface="Meiryo UI" panose="020B060403050404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4" name="スライド番号プレースホルダー 2">
            <a:extLst>
              <a:ext uri="{FF2B5EF4-FFF2-40B4-BE49-F238E27FC236}">
                <a16:creationId xmlns:a16="http://schemas.microsoft.com/office/drawing/2014/main" id="{41957ACA-B0FC-41C8-9613-FF705AA2AC8B}"/>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2D2C396A-983B-4768-B21C-896193CDBDCC}"/>
              </a:ext>
            </a:extLst>
          </p:cNvPr>
          <p:cNvPicPr>
            <a:picLocks noChangeAspect="1"/>
          </p:cNvPicPr>
          <p:nvPr/>
        </p:nvPicPr>
        <p:blipFill>
          <a:blip r:embed="rId4"/>
          <a:stretch>
            <a:fillRect/>
          </a:stretch>
        </p:blipFill>
        <p:spPr>
          <a:xfrm>
            <a:off x="5107285" y="4435592"/>
            <a:ext cx="3792041" cy="2030144"/>
          </a:xfrm>
          <a:prstGeom prst="rect">
            <a:avLst/>
          </a:prstGeom>
        </p:spPr>
      </p:pic>
    </p:spTree>
    <p:extLst>
      <p:ext uri="{BB962C8B-B14F-4D97-AF65-F5344CB8AC3E}">
        <p14:creationId xmlns:p14="http://schemas.microsoft.com/office/powerpoint/2010/main" val="410654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2">
            <a:extLst>
              <a:ext uri="{FF2B5EF4-FFF2-40B4-BE49-F238E27FC236}">
                <a16:creationId xmlns:a16="http://schemas.microsoft.com/office/drawing/2014/main" id="{C8AA5E3D-C4F7-4847-A9AE-A95DD8D02ADE}"/>
              </a:ext>
            </a:extLst>
          </p:cNvPr>
          <p:cNvSpPr/>
          <p:nvPr/>
        </p:nvSpPr>
        <p:spPr>
          <a:xfrm>
            <a:off x="373076" y="1628800"/>
            <a:ext cx="8693505" cy="689275"/>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4"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くらしの質を高める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5" name="テキスト ボックス 24">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④⼤阪府のマンション管理適正化及び再生円滑化の推進と主な取組</a:t>
            </a:r>
          </a:p>
        </p:txBody>
      </p:sp>
      <p:sp>
        <p:nvSpPr>
          <p:cNvPr id="61" name="角丸四角形 1">
            <a:extLst>
              <a:ext uri="{FF2B5EF4-FFF2-40B4-BE49-F238E27FC236}">
                <a16:creationId xmlns:a16="http://schemas.microsoft.com/office/drawing/2014/main" id="{C547F8C0-4AC8-4851-AFD2-EF13F8E2A908}"/>
              </a:ext>
            </a:extLst>
          </p:cNvPr>
          <p:cNvSpPr/>
          <p:nvPr/>
        </p:nvSpPr>
        <p:spPr>
          <a:xfrm>
            <a:off x="3131840" y="5247208"/>
            <a:ext cx="1368152" cy="4420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B84322DB-2CCB-4B44-90CB-4D80DBDF9D47}"/>
              </a:ext>
            </a:extLst>
          </p:cNvPr>
          <p:cNvSpPr txBox="1"/>
          <p:nvPr/>
        </p:nvSpPr>
        <p:spPr>
          <a:xfrm>
            <a:off x="553150" y="6237312"/>
            <a:ext cx="8339330" cy="415498"/>
          </a:xfrm>
          <a:prstGeom prst="rect">
            <a:avLst/>
          </a:prstGeom>
          <a:noFill/>
        </p:spPr>
        <p:txBody>
          <a:bodyPr wrap="square" rtlCol="0">
            <a:spAutoFit/>
          </a:bodyPr>
          <a:lstStyle/>
          <a:p>
            <a:r>
              <a:rPr kumimoji="1" lang="en-US" altLang="ja-JP" sz="700" dirty="0"/>
              <a:t>※</a:t>
            </a:r>
            <a:r>
              <a:rPr kumimoji="1" lang="ja-JP" altLang="en-US" sz="700" dirty="0"/>
              <a:t>母数に不明が含まれている。</a:t>
            </a:r>
            <a:endParaRPr kumimoji="1" lang="en-US" altLang="ja-JP" sz="700" dirty="0"/>
          </a:p>
          <a:p>
            <a:r>
              <a:rPr kumimoji="1" lang="en-US" altLang="ja-JP" sz="700" dirty="0"/>
              <a:t>※</a:t>
            </a:r>
            <a:r>
              <a:rPr kumimoji="1" lang="ja-JP" altLang="en-US" sz="700" dirty="0"/>
              <a:t>大阪府データは平成</a:t>
            </a:r>
            <a:r>
              <a:rPr kumimoji="1" lang="en-US" altLang="ja-JP" sz="700" dirty="0"/>
              <a:t>25</a:t>
            </a:r>
            <a:r>
              <a:rPr kumimoji="1" lang="ja-JP" altLang="en-US" sz="700" dirty="0"/>
              <a:t>年度以降のみ。</a:t>
            </a:r>
            <a:endParaRPr kumimoji="1" lang="en-US" altLang="ja-JP" sz="700" dirty="0"/>
          </a:p>
          <a:p>
            <a:r>
              <a:rPr kumimoji="1" lang="ja-JP" altLang="en-US" sz="700" dirty="0"/>
              <a:t>出典：全国データについては、国土交通省「</a:t>
            </a:r>
            <a:r>
              <a:rPr lang="ja-JP" altLang="en-US" sz="700" dirty="0"/>
              <a:t>令和</a:t>
            </a:r>
            <a:r>
              <a:rPr lang="en-US" altLang="ja-JP" sz="700" dirty="0"/>
              <a:t>5</a:t>
            </a:r>
            <a:r>
              <a:rPr kumimoji="1" lang="en-US" altLang="ja-JP" sz="700" dirty="0"/>
              <a:t> </a:t>
            </a:r>
            <a:r>
              <a:rPr kumimoji="1" lang="ja-JP" altLang="en-US" sz="700" dirty="0"/>
              <a:t>年度マンション総合調査結果報告書」、大阪府データについては、各年「マンション総合調査」の大阪府内データをもとに大阪府都市整備部住宅建築局居住企画課作成</a:t>
            </a:r>
            <a:endParaRPr kumimoji="1" lang="en-US" altLang="ja-JP" sz="700" dirty="0"/>
          </a:p>
        </p:txBody>
      </p:sp>
      <p:sp>
        <p:nvSpPr>
          <p:cNvPr id="27" name="テキスト ボックス 26">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28" name="テキスト ボックス 27">
            <a:extLst>
              <a:ext uri="{FF2B5EF4-FFF2-40B4-BE49-F238E27FC236}">
                <a16:creationId xmlns:a16="http://schemas.microsoft.com/office/drawing/2014/main" id="{15A4C39E-0CF9-43EB-A475-513BC7D9254B}"/>
              </a:ext>
            </a:extLst>
          </p:cNvPr>
          <p:cNvSpPr txBox="1"/>
          <p:nvPr/>
        </p:nvSpPr>
        <p:spPr>
          <a:xfrm>
            <a:off x="0" y="1256787"/>
            <a:ext cx="9144000"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a:t>
            </a:r>
            <a:r>
              <a:rPr lang="en-US" altLang="ja-JP" sz="1662" b="1" dirty="0">
                <a:latin typeface="Meiryo UI" panose="020B0604030504040204" pitchFamily="50" charset="-128"/>
                <a:ea typeface="Meiryo UI" panose="020B0604030504040204" pitchFamily="50" charset="-128"/>
              </a:rPr>
              <a:t>25</a:t>
            </a:r>
            <a:r>
              <a:rPr lang="ja-JP" altLang="en-US" sz="1662" b="1" dirty="0">
                <a:latin typeface="Meiryo UI" panose="020B0604030504040204" pitchFamily="50" charset="-128"/>
                <a:ea typeface="Meiryo UI" panose="020B0604030504040204" pitchFamily="50" charset="-128"/>
              </a:rPr>
              <a:t>年以上の長期修繕計画に基づく修繕積立金額を設定している分譲マンション管理組合の割合</a:t>
            </a:r>
          </a:p>
        </p:txBody>
      </p:sp>
      <p:sp>
        <p:nvSpPr>
          <p:cNvPr id="29" name="テキスト ボックス 28"/>
          <p:cNvSpPr txBox="1"/>
          <p:nvPr/>
        </p:nvSpPr>
        <p:spPr>
          <a:xfrm>
            <a:off x="400853" y="1941690"/>
            <a:ext cx="4531187" cy="376385"/>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府の割合は全国平均と同等となっている</a:t>
            </a:r>
          </a:p>
        </p:txBody>
      </p:sp>
      <p:sp>
        <p:nvSpPr>
          <p:cNvPr id="30" name="テキスト ボックス 29">
            <a:extLst>
              <a:ext uri="{FF2B5EF4-FFF2-40B4-BE49-F238E27FC236}">
                <a16:creationId xmlns:a16="http://schemas.microsoft.com/office/drawing/2014/main" id="{92192079-8AD8-473D-90D6-0EDF68A587A6}"/>
              </a:ext>
            </a:extLst>
          </p:cNvPr>
          <p:cNvSpPr txBox="1"/>
          <p:nvPr/>
        </p:nvSpPr>
        <p:spPr>
          <a:xfrm>
            <a:off x="353208" y="1636798"/>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C9E11B73-AD5E-48BD-800F-C23C32CBD4F1}"/>
              </a:ext>
            </a:extLst>
          </p:cNvPr>
          <p:cNvSpPr txBox="1"/>
          <p:nvPr/>
        </p:nvSpPr>
        <p:spPr>
          <a:xfrm>
            <a:off x="5084869" y="2396992"/>
            <a:ext cx="3960440" cy="376385"/>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国・府の目標値：</a:t>
            </a:r>
            <a:r>
              <a:rPr lang="en-US" altLang="ja-JP" sz="1846" dirty="0">
                <a:latin typeface="Meiryo UI" panose="020B0604030504040204" pitchFamily="50" charset="-128"/>
                <a:ea typeface="Meiryo UI" panose="020B0604030504040204" pitchFamily="50" charset="-128"/>
              </a:rPr>
              <a:t>75</a:t>
            </a:r>
            <a:r>
              <a:rPr lang="ja-JP" altLang="en-US" sz="1846" dirty="0">
                <a:latin typeface="Meiryo UI" panose="020B0604030504040204" pitchFamily="50" charset="-128"/>
                <a:ea typeface="Meiryo UI" panose="020B0604030504040204" pitchFamily="50" charset="-128"/>
              </a:rPr>
              <a:t>％（令和</a:t>
            </a:r>
            <a:r>
              <a:rPr lang="en-US" altLang="ja-JP" sz="1846" dirty="0">
                <a:latin typeface="Meiryo UI" panose="020B0604030504040204" pitchFamily="50" charset="-128"/>
                <a:ea typeface="Meiryo UI" panose="020B0604030504040204" pitchFamily="50" charset="-128"/>
              </a:rPr>
              <a:t>12</a:t>
            </a:r>
            <a:r>
              <a:rPr lang="ja-JP" altLang="en-US" sz="1846" dirty="0">
                <a:latin typeface="Meiryo UI" panose="020B0604030504040204" pitchFamily="50" charset="-128"/>
                <a:ea typeface="Meiryo UI" panose="020B0604030504040204" pitchFamily="50" charset="-128"/>
              </a:rPr>
              <a:t>年）</a:t>
            </a:r>
          </a:p>
        </p:txBody>
      </p:sp>
      <p:sp>
        <p:nvSpPr>
          <p:cNvPr id="16" name="テキスト ボックス 15">
            <a:extLst>
              <a:ext uri="{FF2B5EF4-FFF2-40B4-BE49-F238E27FC236}">
                <a16:creationId xmlns:a16="http://schemas.microsoft.com/office/drawing/2014/main" id="{61684618-CF5D-4BEE-A16B-6B1EEC082F3A}"/>
              </a:ext>
            </a:extLst>
          </p:cNvPr>
          <p:cNvSpPr txBox="1"/>
          <p:nvPr/>
        </p:nvSpPr>
        <p:spPr>
          <a:xfrm>
            <a:off x="7337910" y="575318"/>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Meiryo UI" panose="020B0604030504040204" pitchFamily="50" charset="-128"/>
                <a:ea typeface="Meiryo UI" panose="020B0604030504040204" pitchFamily="50" charset="-128"/>
              </a:rPr>
              <a:t>居住企画</a:t>
            </a:r>
            <a:r>
              <a:rPr kumimoji="1" lang="ja-JP" altLang="en-US" sz="1200" dirty="0">
                <a:solidFill>
                  <a:schemeClr val="bg1"/>
                </a:solidFill>
                <a:latin typeface="Meiryo UI" panose="020B0604030504040204" pitchFamily="50" charset="-128"/>
                <a:ea typeface="Meiryo UI" panose="020B0604030504040204" pitchFamily="50" charset="-128"/>
              </a:rPr>
              <a:t>課</a:t>
            </a:r>
            <a:endPar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7" name="角丸四角形 38">
            <a:extLst>
              <a:ext uri="{FF2B5EF4-FFF2-40B4-BE49-F238E27FC236}">
                <a16:creationId xmlns:a16="http://schemas.microsoft.com/office/drawing/2014/main" id="{ABC10077-06FE-484A-8D73-7F909AFCC663}"/>
              </a:ext>
            </a:extLst>
          </p:cNvPr>
          <p:cNvSpPr/>
          <p:nvPr/>
        </p:nvSpPr>
        <p:spPr bwMode="auto">
          <a:xfrm>
            <a:off x="958767" y="2544321"/>
            <a:ext cx="3220329" cy="262653"/>
          </a:xfrm>
          <a:prstGeom prst="roundRect">
            <a:avLst>
              <a:gd name="adj" fmla="val 7059"/>
            </a:avLst>
          </a:prstGeom>
          <a:solidFill>
            <a:schemeClr val="bg1"/>
          </a:solid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rPr>
              <a:t>長期修繕計画の作成割合</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全国・大阪府</a:t>
            </a:r>
            <a:r>
              <a:rPr lang="en-US" altLang="ja-JP" sz="1200" b="1" dirty="0">
                <a:latin typeface="Meiryo UI" panose="020B0604030504040204" pitchFamily="50" charset="-128"/>
                <a:ea typeface="Meiryo UI" panose="020B0604030504040204" pitchFamily="50" charset="-128"/>
              </a:rPr>
              <a:t>)</a:t>
            </a:r>
            <a:endPar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8" name="角丸四角形 38">
            <a:extLst>
              <a:ext uri="{FF2B5EF4-FFF2-40B4-BE49-F238E27FC236}">
                <a16:creationId xmlns:a16="http://schemas.microsoft.com/office/drawing/2014/main" id="{1F4870BC-6CB2-43BC-8FF0-E3B7C52176DA}"/>
              </a:ext>
            </a:extLst>
          </p:cNvPr>
          <p:cNvSpPr/>
          <p:nvPr/>
        </p:nvSpPr>
        <p:spPr bwMode="auto">
          <a:xfrm>
            <a:off x="5272313" y="2852936"/>
            <a:ext cx="3355115" cy="534982"/>
          </a:xfrm>
          <a:prstGeom prst="roundRect">
            <a:avLst>
              <a:gd name="adj" fmla="val 7059"/>
            </a:avLst>
          </a:prstGeom>
          <a:solidFill>
            <a:schemeClr val="bg1"/>
          </a:solid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計画期間</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25</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年以上の長期修繕計画に基づき</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indent="0" defTabSz="914400" rtl="0" eaLnBrk="1" fontAlgn="base" latinLnBrk="0" hangingPunct="1">
              <a:lnSpc>
                <a:spcPct val="100000"/>
              </a:lnSpc>
              <a:spcBef>
                <a:spcPct val="20000"/>
              </a:spcBef>
              <a:spcAft>
                <a:spcPct val="0"/>
              </a:spcAft>
              <a:buClrTx/>
              <a:buSzTx/>
              <a:buFontTx/>
              <a:buNone/>
              <a:tabLst/>
            </a:pPr>
            <a:r>
              <a:rPr lang="ja-JP" altLang="en-US" sz="1200" b="1" dirty="0">
                <a:latin typeface="Meiryo UI" panose="020B0604030504040204" pitchFamily="50" charset="-128"/>
                <a:ea typeface="Meiryo UI" panose="020B0604030504040204" pitchFamily="50" charset="-128"/>
              </a:rPr>
              <a:t>修繕積立金の額を設定している割合</a:t>
            </a:r>
            <a:endPar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2" name="スライド番号プレースホルダー 2">
            <a:extLst>
              <a:ext uri="{FF2B5EF4-FFF2-40B4-BE49-F238E27FC236}">
                <a16:creationId xmlns:a16="http://schemas.microsoft.com/office/drawing/2014/main" id="{99EAFAD9-EE0F-4AEC-BCA0-8EB72C1F40FE}"/>
              </a:ext>
            </a:extLst>
          </p:cNvPr>
          <p:cNvSpPr txBox="1">
            <a:spLocks/>
          </p:cNvSpPr>
          <p:nvPr/>
        </p:nvSpPr>
        <p:spPr>
          <a:xfrm>
            <a:off x="8532440" y="6597352"/>
            <a:ext cx="611560" cy="260648"/>
          </a:xfrm>
          <a:prstGeom prst="rect">
            <a:avLst/>
          </a:prstGeom>
        </p:spPr>
        <p:txBody>
          <a:bodyPr vert="horz" lIns="91429" tIns="45715" rIns="91429" bIns="45715" rtlCol="0" anchor="ctr"/>
          <a:lstStyle>
            <a:defPPr>
              <a:defRPr lang="ja-JP"/>
            </a:defPPr>
            <a:lvl1pPr marL="0" algn="r" defTabSz="914290" rtl="0" eaLnBrk="1" latinLnBrk="0" hangingPunct="1">
              <a:defRPr kumimoji="1" sz="1200" kern="1200">
                <a:solidFill>
                  <a:schemeClr val="tx1">
                    <a:tint val="75000"/>
                  </a:schemeClr>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ctr"/>
              <a:t>14</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4FB11C55-5DC9-460F-97E3-C4333CAA1C9A}"/>
              </a:ext>
            </a:extLst>
          </p:cNvPr>
          <p:cNvPicPr>
            <a:picLocks noChangeAspect="1"/>
          </p:cNvPicPr>
          <p:nvPr/>
        </p:nvPicPr>
        <p:blipFill>
          <a:blip r:embed="rId2"/>
          <a:stretch>
            <a:fillRect/>
          </a:stretch>
        </p:blipFill>
        <p:spPr>
          <a:xfrm>
            <a:off x="402735" y="2610882"/>
            <a:ext cx="4682134" cy="3822523"/>
          </a:xfrm>
          <a:prstGeom prst="rect">
            <a:avLst/>
          </a:prstGeom>
        </p:spPr>
      </p:pic>
      <p:pic>
        <p:nvPicPr>
          <p:cNvPr id="3" name="図 2">
            <a:extLst>
              <a:ext uri="{FF2B5EF4-FFF2-40B4-BE49-F238E27FC236}">
                <a16:creationId xmlns:a16="http://schemas.microsoft.com/office/drawing/2014/main" id="{833BAE2D-A553-435B-8DB5-129D2EA3DF81}"/>
              </a:ext>
            </a:extLst>
          </p:cNvPr>
          <p:cNvPicPr>
            <a:picLocks noChangeAspect="1"/>
          </p:cNvPicPr>
          <p:nvPr/>
        </p:nvPicPr>
        <p:blipFill>
          <a:blip r:embed="rId3"/>
          <a:stretch>
            <a:fillRect/>
          </a:stretch>
        </p:blipFill>
        <p:spPr>
          <a:xfrm>
            <a:off x="4784618" y="2926930"/>
            <a:ext cx="3956647" cy="3097036"/>
          </a:xfrm>
          <a:prstGeom prst="rect">
            <a:avLst/>
          </a:prstGeom>
        </p:spPr>
      </p:pic>
    </p:spTree>
    <p:extLst>
      <p:ext uri="{BB962C8B-B14F-4D97-AF65-F5344CB8AC3E}">
        <p14:creationId xmlns:p14="http://schemas.microsoft.com/office/powerpoint/2010/main" val="125639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CAE01C9-458C-4D78-B39E-E36A5692B62F}"/>
              </a:ext>
            </a:extLst>
          </p:cNvPr>
          <p:cNvPicPr>
            <a:picLocks noChangeAspect="1"/>
          </p:cNvPicPr>
          <p:nvPr/>
        </p:nvPicPr>
        <p:blipFill rotWithShape="1">
          <a:blip r:embed="rId3"/>
          <a:srcRect l="6223" t="15244" r="9060" b="9206"/>
          <a:stretch/>
        </p:blipFill>
        <p:spPr>
          <a:xfrm>
            <a:off x="179512" y="3501008"/>
            <a:ext cx="5354385" cy="2984293"/>
          </a:xfrm>
          <a:prstGeom prst="rect">
            <a:avLst/>
          </a:prstGeom>
        </p:spPr>
      </p:pic>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都市の魅力を育む</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⑥良好な景観形成の推進</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○市町村の景観行政団体化の促進</a:t>
            </a:r>
          </a:p>
        </p:txBody>
      </p:sp>
      <p:sp>
        <p:nvSpPr>
          <p:cNvPr id="24" name="角丸四角形 2">
            <a:extLst>
              <a:ext uri="{FF2B5EF4-FFF2-40B4-BE49-F238E27FC236}">
                <a16:creationId xmlns:a16="http://schemas.microsoft.com/office/drawing/2014/main" id="{9B83A9D0-BBB6-4D24-A8C8-1C3A59B686E2}"/>
              </a:ext>
            </a:extLst>
          </p:cNvPr>
          <p:cNvSpPr/>
          <p:nvPr/>
        </p:nvSpPr>
        <p:spPr>
          <a:xfrm>
            <a:off x="276448" y="1645116"/>
            <a:ext cx="8693505" cy="1555505"/>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5" name="テキスト ボックス 24">
            <a:extLst>
              <a:ext uri="{FF2B5EF4-FFF2-40B4-BE49-F238E27FC236}">
                <a16:creationId xmlns:a16="http://schemas.microsoft.com/office/drawing/2014/main" id="{577956EE-4683-4682-895B-D52EA3BBB2F5}"/>
              </a:ext>
            </a:extLst>
          </p:cNvPr>
          <p:cNvSpPr txBox="1"/>
          <p:nvPr/>
        </p:nvSpPr>
        <p:spPr>
          <a:xfrm>
            <a:off x="276448" y="1951241"/>
            <a:ext cx="8693505" cy="1200329"/>
          </a:xfrm>
          <a:prstGeom prst="rect">
            <a:avLst/>
          </a:prstGeom>
          <a:noFill/>
        </p:spPr>
        <p:txBody>
          <a:bodyPr wrap="square" rtlCol="0">
            <a:spAutoFit/>
          </a:bodyPr>
          <a:lstStyle/>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景観行政団体</a:t>
            </a:r>
            <a:r>
              <a:rPr lang="ja-JP" altLang="en-US" sz="1400" dirty="0">
                <a:latin typeface="Meiryo UI" panose="020B0604030504040204" pitchFamily="50" charset="-128"/>
                <a:ea typeface="Meiryo UI" panose="020B0604030504040204" pitchFamily="50" charset="-128"/>
              </a:rPr>
              <a:t>（景観法に基づく事務を実施する自治体）</a:t>
            </a:r>
            <a:r>
              <a:rPr lang="ja-JP" altLang="en-US" dirty="0">
                <a:latin typeface="Meiryo UI" panose="020B0604030504040204" pitchFamily="50" charset="-128"/>
                <a:ea typeface="Meiryo UI" panose="020B0604030504040204" pitchFamily="50" charset="-128"/>
              </a:rPr>
              <a:t>に移行した自治体の割合は、全国平均をやや下回る。</a:t>
            </a:r>
            <a:endParaRPr lang="en-US" altLang="ja-JP"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地域に根差したきめ細やかな景観形成を進めるため、引き続き市町村の景観行政団体化を促進する。</a:t>
            </a:r>
            <a:endParaRPr lang="en-US" altLang="ja-JP"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1F9B9E5E-A1C3-4C79-BF10-90129CDD5A3F}"/>
              </a:ext>
            </a:extLst>
          </p:cNvPr>
          <p:cNvSpPr txBox="1"/>
          <p:nvPr/>
        </p:nvSpPr>
        <p:spPr>
          <a:xfrm>
            <a:off x="228803" y="1646349"/>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8A6FC44-9674-41AB-AF88-197279F02B40}"/>
              </a:ext>
            </a:extLst>
          </p:cNvPr>
          <p:cNvSpPr txBox="1"/>
          <p:nvPr/>
        </p:nvSpPr>
        <p:spPr>
          <a:xfrm>
            <a:off x="824857" y="6481936"/>
            <a:ext cx="4592924"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★は景観計画策定済み都道府県、☆は全ての市町村が景観行政団体に移行した都道府県</a:t>
            </a:r>
          </a:p>
        </p:txBody>
      </p:sp>
      <p:sp>
        <p:nvSpPr>
          <p:cNvPr id="28" name="テキスト ボックス 27">
            <a:extLst>
              <a:ext uri="{FF2B5EF4-FFF2-40B4-BE49-F238E27FC236}">
                <a16:creationId xmlns:a16="http://schemas.microsoft.com/office/drawing/2014/main" id="{40BE63F8-9876-44C8-AE14-5ABEEED621DB}"/>
              </a:ext>
            </a:extLst>
          </p:cNvPr>
          <p:cNvSpPr txBox="1"/>
          <p:nvPr/>
        </p:nvSpPr>
        <p:spPr>
          <a:xfrm>
            <a:off x="276449" y="3251597"/>
            <a:ext cx="523165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景観行政団体に移行した自治体の割合（</a:t>
            </a:r>
            <a:r>
              <a:rPr kumimoji="1" lang="en-US" altLang="ja-JP" sz="1100" dirty="0">
                <a:latin typeface="Meiryo UI" panose="020B0604030504040204" pitchFamily="50" charset="-128"/>
                <a:ea typeface="Meiryo UI" panose="020B0604030504040204" pitchFamily="50" charset="-128"/>
              </a:rPr>
              <a:t>R6.3</a:t>
            </a:r>
            <a:r>
              <a:rPr kumimoji="1" lang="ja-JP" altLang="en-US" sz="1100" dirty="0">
                <a:latin typeface="Meiryo UI" panose="020B0604030504040204" pitchFamily="50" charset="-128"/>
                <a:ea typeface="Meiryo UI" panose="020B0604030504040204" pitchFamily="50" charset="-128"/>
              </a:rPr>
              <a:t>時点）</a:t>
            </a:r>
          </a:p>
        </p:txBody>
      </p:sp>
      <p:sp>
        <p:nvSpPr>
          <p:cNvPr id="9" name="四角形: 角を丸くする 8">
            <a:extLst>
              <a:ext uri="{FF2B5EF4-FFF2-40B4-BE49-F238E27FC236}">
                <a16:creationId xmlns:a16="http://schemas.microsoft.com/office/drawing/2014/main" id="{0CBC1EF1-1B65-4DEF-BF32-6D81274699D7}"/>
              </a:ext>
            </a:extLst>
          </p:cNvPr>
          <p:cNvSpPr/>
          <p:nvPr/>
        </p:nvSpPr>
        <p:spPr>
          <a:xfrm>
            <a:off x="3263104" y="3680456"/>
            <a:ext cx="108000" cy="2784007"/>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83185C6E-2A96-46A2-AC2E-14865E54AB94}"/>
              </a:ext>
            </a:extLst>
          </p:cNvPr>
          <p:cNvSpPr txBox="1"/>
          <p:nvPr/>
        </p:nvSpPr>
        <p:spPr>
          <a:xfrm>
            <a:off x="5550666" y="3356992"/>
            <a:ext cx="276490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■府内の景観行政団体（</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市</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町）　</a:t>
            </a:r>
          </a:p>
        </p:txBody>
      </p:sp>
      <p:sp>
        <p:nvSpPr>
          <p:cNvPr id="32" name="テキスト ボックス 31">
            <a:extLst>
              <a:ext uri="{FF2B5EF4-FFF2-40B4-BE49-F238E27FC236}">
                <a16:creationId xmlns:a16="http://schemas.microsoft.com/office/drawing/2014/main" id="{B9691EDB-B048-4ABF-AE2B-4F7012B51838}"/>
              </a:ext>
            </a:extLst>
          </p:cNvPr>
          <p:cNvSpPr txBox="1"/>
          <p:nvPr/>
        </p:nvSpPr>
        <p:spPr>
          <a:xfrm>
            <a:off x="7164288" y="6409060"/>
            <a:ext cx="1872000" cy="246221"/>
          </a:xfrm>
          <a:prstGeom prst="rect">
            <a:avLst/>
          </a:prstGeom>
          <a:noFill/>
        </p:spPr>
        <p:txBody>
          <a:bodyPr wrap="square" rtlCol="0">
            <a:spAutoFit/>
          </a:bodyPr>
          <a:lstStyle/>
          <a:p>
            <a:r>
              <a:rPr kumimoji="1" lang="en-US" altLang="ja-JP" sz="1000" u="sng"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政令市、中核市は法定権限</a:t>
            </a:r>
          </a:p>
        </p:txBody>
      </p:sp>
      <p:sp>
        <p:nvSpPr>
          <p:cNvPr id="2" name="テキスト ボックス 1">
            <a:extLst>
              <a:ext uri="{FF2B5EF4-FFF2-40B4-BE49-F238E27FC236}">
                <a16:creationId xmlns:a16="http://schemas.microsoft.com/office/drawing/2014/main" id="{4D6C73EF-69A6-4A15-A816-A3A3EC1E74E8}"/>
              </a:ext>
            </a:extLst>
          </p:cNvPr>
          <p:cNvSpPr txBox="1"/>
          <p:nvPr/>
        </p:nvSpPr>
        <p:spPr>
          <a:xfrm>
            <a:off x="4044215" y="6642556"/>
            <a:ext cx="1539204"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出展：国土交通省ホームページ</a:t>
            </a:r>
          </a:p>
        </p:txBody>
      </p:sp>
      <p:sp>
        <p:nvSpPr>
          <p:cNvPr id="19" name="テキスト ボックス 18">
            <a:extLst>
              <a:ext uri="{FF2B5EF4-FFF2-40B4-BE49-F238E27FC236}">
                <a16:creationId xmlns:a16="http://schemas.microsoft.com/office/drawing/2014/main" id="{84EEF7A3-8E90-4DF6-945D-3CDD0E4FD19C}"/>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Meiryo UI" panose="020B0604030504040204" pitchFamily="50" charset="-128"/>
                <a:ea typeface="Meiryo UI" panose="020B0604030504040204" pitchFamily="50" charset="-128"/>
              </a:rPr>
              <a:t>建築環境課</a:t>
            </a:r>
            <a:endPar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1" name="スライド番号プレースホルダー 2">
            <a:extLst>
              <a:ext uri="{FF2B5EF4-FFF2-40B4-BE49-F238E27FC236}">
                <a16:creationId xmlns:a16="http://schemas.microsoft.com/office/drawing/2014/main" id="{C12B019E-7E07-4287-A6DF-67592435878D}"/>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3FF5B399-D665-4805-B226-9C42E6153F86}"/>
              </a:ext>
            </a:extLst>
          </p:cNvPr>
          <p:cNvPicPr>
            <a:picLocks noChangeAspect="1"/>
          </p:cNvPicPr>
          <p:nvPr/>
        </p:nvPicPr>
        <p:blipFill>
          <a:blip r:embed="rId4"/>
          <a:stretch>
            <a:fillRect/>
          </a:stretch>
        </p:blipFill>
        <p:spPr>
          <a:xfrm>
            <a:off x="5604324" y="3659526"/>
            <a:ext cx="3407959" cy="2749534"/>
          </a:xfrm>
          <a:prstGeom prst="rect">
            <a:avLst/>
          </a:prstGeom>
        </p:spPr>
      </p:pic>
    </p:spTree>
    <p:extLst>
      <p:ext uri="{BB962C8B-B14F-4D97-AF65-F5344CB8AC3E}">
        <p14:creationId xmlns:p14="http://schemas.microsoft.com/office/powerpoint/2010/main" val="74304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２</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都市の魅力を育む</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⑦ユニバーサルデザインのまちづくりの推進</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○建築物のバリアフリー化の促進</a:t>
            </a:r>
          </a:p>
        </p:txBody>
      </p:sp>
      <p:pic>
        <p:nvPicPr>
          <p:cNvPr id="3" name="図 2">
            <a:extLst>
              <a:ext uri="{FF2B5EF4-FFF2-40B4-BE49-F238E27FC236}">
                <a16:creationId xmlns:a16="http://schemas.microsoft.com/office/drawing/2014/main" id="{9744A16B-594A-4907-97CC-D6AF7F11BC8D}"/>
              </a:ext>
            </a:extLst>
          </p:cNvPr>
          <p:cNvPicPr>
            <a:picLocks noChangeAspect="1"/>
          </p:cNvPicPr>
          <p:nvPr/>
        </p:nvPicPr>
        <p:blipFill>
          <a:blip r:embed="rId3"/>
          <a:stretch>
            <a:fillRect/>
          </a:stretch>
        </p:blipFill>
        <p:spPr>
          <a:xfrm>
            <a:off x="395536" y="3049329"/>
            <a:ext cx="3888433" cy="3808671"/>
          </a:xfrm>
          <a:prstGeom prst="rect">
            <a:avLst/>
          </a:prstGeom>
        </p:spPr>
      </p:pic>
      <p:sp>
        <p:nvSpPr>
          <p:cNvPr id="15" name="角丸四角形 2">
            <a:extLst>
              <a:ext uri="{FF2B5EF4-FFF2-40B4-BE49-F238E27FC236}">
                <a16:creationId xmlns:a16="http://schemas.microsoft.com/office/drawing/2014/main" id="{9213FEEB-BFC3-4AF3-A5CD-066C5A36E8C0}"/>
              </a:ext>
            </a:extLst>
          </p:cNvPr>
          <p:cNvSpPr/>
          <p:nvPr/>
        </p:nvSpPr>
        <p:spPr>
          <a:xfrm>
            <a:off x="206926" y="1593414"/>
            <a:ext cx="8693505" cy="14760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17" name="テキスト ボックス 16">
            <a:extLst>
              <a:ext uri="{FF2B5EF4-FFF2-40B4-BE49-F238E27FC236}">
                <a16:creationId xmlns:a16="http://schemas.microsoft.com/office/drawing/2014/main" id="{305857C3-6C67-40D0-B8A0-35CEDA66E3AF}"/>
              </a:ext>
            </a:extLst>
          </p:cNvPr>
          <p:cNvSpPr txBox="1"/>
          <p:nvPr/>
        </p:nvSpPr>
        <p:spPr>
          <a:xfrm>
            <a:off x="206926" y="1899539"/>
            <a:ext cx="8693505" cy="1200329"/>
          </a:xfrm>
          <a:prstGeom prst="rect">
            <a:avLst/>
          </a:prstGeom>
          <a:noFill/>
        </p:spPr>
        <p:txBody>
          <a:bodyPr wrap="square" rtlCol="0">
            <a:spAutoFit/>
          </a:bodyPr>
          <a:lstStyle/>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建築物のバリアフリー化を促進するため、全国の多くの自治体において「福祉のまちづくり条例」等に基づく取組が展開されている。</a:t>
            </a:r>
            <a:endParaRPr lang="en-US" altLang="ja-JP"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大阪府では、バリアフリー法に基づく委任条例として「福祉のまちづくり条例」を制定し、基準への適合義務化によるバリアフリー化を促進している（同様の仕組みは全国</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自治体）。</a:t>
            </a:r>
            <a:endParaRPr lang="en-US" altLang="ja-JP"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9772ECAC-8851-46C4-BAE6-4E8D549604FA}"/>
              </a:ext>
            </a:extLst>
          </p:cNvPr>
          <p:cNvSpPr txBox="1"/>
          <p:nvPr/>
        </p:nvSpPr>
        <p:spPr>
          <a:xfrm>
            <a:off x="159281" y="1594647"/>
            <a:ext cx="7884368" cy="348109"/>
          </a:xfrm>
          <a:prstGeom prst="rect">
            <a:avLst/>
          </a:prstGeom>
          <a:noFill/>
        </p:spPr>
        <p:txBody>
          <a:bodyPr wrap="square" rtlCol="0">
            <a:spAutoFit/>
          </a:bodyPr>
          <a:lstStyle/>
          <a:p>
            <a:r>
              <a:rPr lang="en-US" altLang="ja-JP" sz="1662" b="1" dirty="0">
                <a:latin typeface="Meiryo UI" panose="020B0604030504040204" pitchFamily="50" charset="-128"/>
                <a:ea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rPr>
              <a:t>現状分析と今後の取組方針など</a:t>
            </a:r>
            <a:r>
              <a:rPr lang="en-US" altLang="ja-JP" sz="1662" b="1" dirty="0">
                <a:latin typeface="Meiryo UI" panose="020B0604030504040204" pitchFamily="50" charset="-128"/>
                <a:ea typeface="Meiryo UI" panose="020B0604030504040204" pitchFamily="50" charset="-128"/>
              </a:rPr>
              <a:t>】</a:t>
            </a:r>
            <a:endParaRPr lang="ja-JP" altLang="en-US" sz="1662"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556E588A-11F1-4E8B-950A-F227DDAA2BA7}"/>
              </a:ext>
            </a:extLst>
          </p:cNvPr>
          <p:cNvPicPr>
            <a:picLocks noChangeAspect="1"/>
          </p:cNvPicPr>
          <p:nvPr/>
        </p:nvPicPr>
        <p:blipFill>
          <a:blip r:embed="rId4"/>
          <a:stretch>
            <a:fillRect/>
          </a:stretch>
        </p:blipFill>
        <p:spPr>
          <a:xfrm>
            <a:off x="4766600" y="3219264"/>
            <a:ext cx="3765841" cy="2069566"/>
          </a:xfrm>
          <a:prstGeom prst="rect">
            <a:avLst/>
          </a:prstGeom>
        </p:spPr>
      </p:pic>
      <p:sp>
        <p:nvSpPr>
          <p:cNvPr id="10" name="テキスト ボックス 9">
            <a:extLst>
              <a:ext uri="{FF2B5EF4-FFF2-40B4-BE49-F238E27FC236}">
                <a16:creationId xmlns:a16="http://schemas.microsoft.com/office/drawing/2014/main" id="{109AB1BE-3F04-4C63-A12F-82DBB2EE868F}"/>
              </a:ext>
            </a:extLst>
          </p:cNvPr>
          <p:cNvSpPr txBox="1"/>
          <p:nvPr/>
        </p:nvSpPr>
        <p:spPr>
          <a:xfrm>
            <a:off x="4604211" y="5505702"/>
            <a:ext cx="4053873"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大阪府では、条例に基づく基準への適合義務化のほか、</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より望ましい水準の整備が進むよう、</a:t>
            </a:r>
            <a:r>
              <a:rPr lang="ja-JP" altLang="en-US" sz="1400" i="1" dirty="0">
                <a:latin typeface="Meiryo UI" panose="020B0604030504040204" pitchFamily="50" charset="-128"/>
                <a:ea typeface="Meiryo UI" panose="020B0604030504040204" pitchFamily="50" charset="-128"/>
              </a:rPr>
              <a:t>条例ガイドラインを作成し、事業者や設計者への普及啓発を進めている</a:t>
            </a:r>
            <a:endParaRPr kumimoji="1" lang="ja-JP" altLang="en-US" sz="1400" i="1"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AA5C579F-413E-4CF6-A237-92F560267D52}"/>
              </a:ext>
            </a:extLst>
          </p:cNvPr>
          <p:cNvSpPr/>
          <p:nvPr/>
        </p:nvSpPr>
        <p:spPr>
          <a:xfrm>
            <a:off x="4580358" y="5440240"/>
            <a:ext cx="4168106" cy="855761"/>
          </a:xfrm>
          <a:prstGeom prst="roundRect">
            <a:avLst>
              <a:gd name="adj" fmla="val 101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14C0D630-4798-47C1-9FF6-E08A68B0E4E0}"/>
              </a:ext>
            </a:extLst>
          </p:cNvPr>
          <p:cNvSpPr txBox="1"/>
          <p:nvPr/>
        </p:nvSpPr>
        <p:spPr>
          <a:xfrm>
            <a:off x="3319089" y="6622292"/>
            <a:ext cx="540885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出展：国土交通省「高齢者、障害者等の円滑な移動等に配慮した建築設計標準に関するフォローアップ会議」（</a:t>
            </a:r>
            <a:r>
              <a:rPr kumimoji="1" lang="en-US" altLang="ja-JP" sz="800" dirty="0">
                <a:latin typeface="BIZ UDPゴシック" panose="020B0400000000000000" pitchFamily="50" charset="-128"/>
                <a:ea typeface="BIZ UDPゴシック" panose="020B0400000000000000" pitchFamily="50" charset="-128"/>
              </a:rPr>
              <a:t>R5.2.17</a:t>
            </a:r>
            <a:r>
              <a:rPr kumimoji="1" lang="ja-JP" altLang="en-US" sz="800" dirty="0">
                <a:latin typeface="BIZ UDPゴシック" panose="020B0400000000000000" pitchFamily="50" charset="-128"/>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7BBF7CD2-530E-4B12-B9AB-325059DE8F76}"/>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Meiryo UI" panose="020B0604030504040204" pitchFamily="50" charset="-128"/>
                <a:ea typeface="Meiryo UI" panose="020B0604030504040204" pitchFamily="50" charset="-128"/>
              </a:rPr>
              <a:t>建築環境課</a:t>
            </a:r>
            <a:endPar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1" name="スライド番号プレースホルダー 2">
            <a:extLst>
              <a:ext uri="{FF2B5EF4-FFF2-40B4-BE49-F238E27FC236}">
                <a16:creationId xmlns:a16="http://schemas.microsoft.com/office/drawing/2014/main" id="{93EB6776-0951-4CCD-9040-BB3F7DF5E947}"/>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680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8C21809-3D72-4EF7-8538-8DA24D3094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1332" y="5634774"/>
            <a:ext cx="7344816" cy="974219"/>
          </a:xfrm>
          <a:prstGeom prst="rect">
            <a:avLst/>
          </a:prstGeom>
        </p:spPr>
      </p:pic>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l" defTabSz="91429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２</a:t>
            </a:r>
            <a:r>
              <a:rPr kumimoji="1" lang="en-US" altLang="ja-JP"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都市の魅力を育む</a:t>
            </a:r>
            <a:r>
              <a:rPr kumimoji="1" lang="ja-JP" altLang="en-US" sz="1846"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⑦ユニバーサルデザインのまちづくりの推進</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○面的・一体的なまちのバリアフリー化の推進</a:t>
            </a:r>
          </a:p>
        </p:txBody>
      </p:sp>
      <p:sp>
        <p:nvSpPr>
          <p:cNvPr id="212" name="テキスト ボックス 2">
            <a:extLst>
              <a:ext uri="{FF2B5EF4-FFF2-40B4-BE49-F238E27FC236}">
                <a16:creationId xmlns:a16="http://schemas.microsoft.com/office/drawing/2014/main" id="{AF927482-447D-4AA2-9697-946DB12AA4C9}"/>
              </a:ext>
            </a:extLst>
          </p:cNvPr>
          <p:cNvSpPr txBox="1">
            <a:spLocks noChangeAspect="1" noChangeArrowheads="1"/>
          </p:cNvSpPr>
          <p:nvPr/>
        </p:nvSpPr>
        <p:spPr bwMode="auto">
          <a:xfrm>
            <a:off x="2195736" y="3146773"/>
            <a:ext cx="5188103" cy="294118"/>
          </a:xfrm>
          <a:prstGeom prst="rect">
            <a:avLst/>
          </a:prstGeom>
          <a:noFill/>
          <a:ln w="9525">
            <a:noFill/>
            <a:miter lim="800000"/>
            <a:headEnd/>
            <a:tailEnd/>
          </a:ln>
        </p:spPr>
        <p:txBody>
          <a:bodyPr rot="0" vert="horz" wrap="square" lIns="77913" tIns="38957" rIns="77913" bIns="38957" anchor="t" anchorCtr="0">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バリアフリー基本構想　作成自治体数（全国</a:t>
            </a:r>
            <a:r>
              <a:rPr kumimoji="1"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/R</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５年度末）</a:t>
            </a:r>
          </a:p>
        </p:txBody>
      </p:sp>
      <p:sp>
        <p:nvSpPr>
          <p:cNvPr id="26" name="角丸四角形 2">
            <a:extLst>
              <a:ext uri="{FF2B5EF4-FFF2-40B4-BE49-F238E27FC236}">
                <a16:creationId xmlns:a16="http://schemas.microsoft.com/office/drawing/2014/main" id="{D02A2F17-FE48-43B0-9FDC-743FE0D4C251}"/>
              </a:ext>
            </a:extLst>
          </p:cNvPr>
          <p:cNvSpPr/>
          <p:nvPr/>
        </p:nvSpPr>
        <p:spPr>
          <a:xfrm>
            <a:off x="206926" y="1593414"/>
            <a:ext cx="8693505" cy="1476000"/>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D3096E5B-E1E2-40B7-B089-32C3C46EB042}"/>
              </a:ext>
            </a:extLst>
          </p:cNvPr>
          <p:cNvSpPr txBox="1"/>
          <p:nvPr/>
        </p:nvSpPr>
        <p:spPr>
          <a:xfrm>
            <a:off x="206926" y="1899539"/>
            <a:ext cx="8693505" cy="1200329"/>
          </a:xfrm>
          <a:prstGeom prst="rect">
            <a:avLst/>
          </a:prstGeom>
          <a:noFill/>
        </p:spPr>
        <p:txBody>
          <a:bodyPr wrap="square" rtlCol="0">
            <a:spAutoFit/>
          </a:bodyPr>
          <a:lstStyle/>
          <a:p>
            <a:pPr marL="180000" marR="0" lvl="0" indent="-180000"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大阪府内の</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33</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76.7</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％）がバリアフリー基本構想を作成しており、作成率</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（作成済みの市町村割合）</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は全国</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５年度末）</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と比較して大きく進展している。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0000"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ユニバーサルデザインのまちづくりを推進するため、引き続きバリアフリー基本構想の作成や見直しを促進する。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BBE76612-FFE5-46C7-94E0-B829A7CCF276}"/>
              </a:ext>
            </a:extLst>
          </p:cNvPr>
          <p:cNvSpPr txBox="1"/>
          <p:nvPr/>
        </p:nvSpPr>
        <p:spPr>
          <a:xfrm>
            <a:off x="159281" y="1594647"/>
            <a:ext cx="7884368" cy="348109"/>
          </a:xfrm>
          <a:prstGeom prst="rect">
            <a:avLst/>
          </a:prstGeom>
          <a:noFill/>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現状分析と今後の取組方針など</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4B8BA833-D3EF-4B8D-A340-A0E24713BE7A}"/>
              </a:ext>
            </a:extLst>
          </p:cNvPr>
          <p:cNvSpPr txBox="1"/>
          <p:nvPr/>
        </p:nvSpPr>
        <p:spPr>
          <a:xfrm>
            <a:off x="5508104" y="6625773"/>
            <a:ext cx="3174267" cy="215444"/>
          </a:xfrm>
          <a:prstGeom prst="rect">
            <a:avLst/>
          </a:prstGeom>
          <a:noFill/>
        </p:spPr>
        <p:txBody>
          <a:bodyPr wrap="non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出展：国土交通省「移動等円滑化評価会議 近畿分科会」（</a:t>
            </a:r>
            <a:r>
              <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R6.7.12</a:t>
            </a: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p:txBody>
      </p:sp>
      <p:sp>
        <p:nvSpPr>
          <p:cNvPr id="15" name="テキスト ボックス 14">
            <a:extLst>
              <a:ext uri="{FF2B5EF4-FFF2-40B4-BE49-F238E27FC236}">
                <a16:creationId xmlns:a16="http://schemas.microsoft.com/office/drawing/2014/main" id="{75DA8C88-C5FC-4E1A-9B3C-39956C711804}"/>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建築環境課</a:t>
            </a:r>
          </a:p>
        </p:txBody>
      </p:sp>
      <p:sp>
        <p:nvSpPr>
          <p:cNvPr id="17" name="テキスト ボックス 16">
            <a:extLst>
              <a:ext uri="{FF2B5EF4-FFF2-40B4-BE49-F238E27FC236}">
                <a16:creationId xmlns:a16="http://schemas.microsoft.com/office/drawing/2014/main" id="{9A17A4EF-DCF5-4275-B014-30345B79DC5C}"/>
              </a:ext>
            </a:extLst>
          </p:cNvPr>
          <p:cNvSpPr txBox="1"/>
          <p:nvPr/>
        </p:nvSpPr>
        <p:spPr>
          <a:xfrm>
            <a:off x="963958" y="6078704"/>
            <a:ext cx="1015754" cy="290060"/>
          </a:xfrm>
          <a:prstGeom prst="rect">
            <a:avLst/>
          </a:prstGeom>
          <a:noFill/>
          <a:ln w="28575">
            <a:solidFill>
              <a:srgbClr val="FF0000"/>
            </a:solidFill>
          </a:ln>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highlight>
                <a:srgbClr val="FFFF00"/>
              </a:highlight>
              <a:uLnTx/>
              <a:uFillTx/>
              <a:latin typeface="Calibri"/>
              <a:ea typeface="ＭＳ Ｐゴシック" panose="020B0600070205080204" pitchFamily="50" charset="-128"/>
              <a:cs typeface="+mn-cs"/>
            </a:endParaRPr>
          </a:p>
        </p:txBody>
      </p:sp>
      <p:graphicFrame>
        <p:nvGraphicFramePr>
          <p:cNvPr id="2" name="表 2">
            <a:extLst>
              <a:ext uri="{FF2B5EF4-FFF2-40B4-BE49-F238E27FC236}">
                <a16:creationId xmlns:a16="http://schemas.microsoft.com/office/drawing/2014/main" id="{2F3C9DE2-79B6-4D18-A9E3-760C5BE64CEC}"/>
              </a:ext>
            </a:extLst>
          </p:cNvPr>
          <p:cNvGraphicFramePr>
            <a:graphicFrameLocks noGrp="1"/>
          </p:cNvGraphicFramePr>
          <p:nvPr/>
        </p:nvGraphicFramePr>
        <p:xfrm>
          <a:off x="7733018" y="5672995"/>
          <a:ext cx="1087454" cy="936000"/>
        </p:xfrm>
        <a:graphic>
          <a:graphicData uri="http://schemas.openxmlformats.org/drawingml/2006/table">
            <a:tbl>
              <a:tblPr firstRow="1" bandRow="1">
                <a:tableStyleId>{5C22544A-7EE6-4342-B048-85BDC9FD1C3A}</a:tableStyleId>
              </a:tblPr>
              <a:tblGrid>
                <a:gridCol w="1087454">
                  <a:extLst>
                    <a:ext uri="{9D8B030D-6E8A-4147-A177-3AD203B41FA5}">
                      <a16:colId xmlns:a16="http://schemas.microsoft.com/office/drawing/2014/main" val="1727435375"/>
                    </a:ext>
                  </a:extLst>
                </a:gridCol>
              </a:tblGrid>
              <a:tr h="396000">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大阪府内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129909472"/>
                  </a:ext>
                </a:extLst>
              </a:tr>
              <a:tr h="288000">
                <a:tc>
                  <a:txBody>
                    <a:bodyPr/>
                    <a:lstStyle/>
                    <a:p>
                      <a:pPr algn="ctr"/>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1000" dirty="0">
                          <a:latin typeface="BIZ UDPゴシック" panose="020B0400000000000000" pitchFamily="50" charset="-128"/>
                          <a:ea typeface="BIZ UDPゴシック" panose="020B0400000000000000" pitchFamily="50" charset="-128"/>
                        </a:rPr>
                        <a:t>76.7</a:t>
                      </a:r>
                      <a:r>
                        <a:rPr kumimoji="1" lang="ja-JP" altLang="en-US" sz="1000" dirty="0">
                          <a:latin typeface="BIZ UDPゴシック" panose="020B0400000000000000" pitchFamily="50" charset="-128"/>
                          <a:ea typeface="BIZ UDPゴシック" panose="020B0400000000000000" pitchFamily="50" charset="-128"/>
                        </a:rPr>
                        <a:t>　　</a:t>
                      </a:r>
                      <a:r>
                        <a:rPr kumimoji="1" lang="en-US" altLang="ja-JP" sz="700" dirty="0">
                          <a:latin typeface="BIZ UDPゴシック" panose="020B0400000000000000" pitchFamily="50" charset="-128"/>
                          <a:ea typeface="BIZ UDPゴシック" panose="020B0400000000000000" pitchFamily="50" charset="-128"/>
                        </a:rPr>
                        <a:t>%</a:t>
                      </a:r>
                      <a:endParaRPr kumimoji="1" lang="ja-JP" altLang="en-US" sz="10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017958314"/>
                  </a:ext>
                </a:extLst>
              </a:tr>
              <a:tr h="252000">
                <a:tc>
                  <a:txBody>
                    <a:bodyPr/>
                    <a:lstStyle/>
                    <a:p>
                      <a:pPr algn="ctr"/>
                      <a:r>
                        <a:rPr kumimoji="1" lang="en-US" altLang="ja-JP" sz="800" dirty="0">
                          <a:latin typeface="BIZ UDPゴシック" panose="020B0400000000000000" pitchFamily="50" charset="-128"/>
                          <a:ea typeface="BIZ UDPゴシック" panose="020B0400000000000000" pitchFamily="50" charset="-128"/>
                        </a:rPr>
                        <a:t>33</a:t>
                      </a:r>
                      <a:r>
                        <a:rPr kumimoji="1" lang="ja-JP" altLang="en-US" sz="800" dirty="0">
                          <a:latin typeface="BIZ UDPゴシック" panose="020B0400000000000000" pitchFamily="50" charset="-128"/>
                          <a:ea typeface="BIZ UDPゴシック" panose="020B0400000000000000" pitchFamily="50" charset="-128"/>
                        </a:rPr>
                        <a:t>　　／　　</a:t>
                      </a:r>
                      <a:r>
                        <a:rPr kumimoji="1" lang="en-US" altLang="ja-JP" sz="800" dirty="0">
                          <a:latin typeface="BIZ UDPゴシック" panose="020B0400000000000000" pitchFamily="50" charset="-128"/>
                          <a:ea typeface="BIZ UDPゴシック" panose="020B0400000000000000" pitchFamily="50" charset="-128"/>
                        </a:rPr>
                        <a:t>43</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7006470"/>
                  </a:ext>
                </a:extLst>
              </a:tr>
            </a:tbl>
          </a:graphicData>
        </a:graphic>
      </p:graphicFrame>
      <p:sp>
        <p:nvSpPr>
          <p:cNvPr id="18" name="テキスト ボックス 17">
            <a:extLst>
              <a:ext uri="{FF2B5EF4-FFF2-40B4-BE49-F238E27FC236}">
                <a16:creationId xmlns:a16="http://schemas.microsoft.com/office/drawing/2014/main" id="{67EDBCB3-189A-438D-9302-93560FEAC5F0}"/>
              </a:ext>
            </a:extLst>
          </p:cNvPr>
          <p:cNvSpPr txBox="1"/>
          <p:nvPr/>
        </p:nvSpPr>
        <p:spPr>
          <a:xfrm>
            <a:off x="7733017" y="5672994"/>
            <a:ext cx="1087453" cy="935999"/>
          </a:xfrm>
          <a:prstGeom prst="rect">
            <a:avLst/>
          </a:prstGeom>
          <a:noFill/>
          <a:ln w="28575">
            <a:solidFill>
              <a:srgbClr val="FF0000"/>
            </a:solidFill>
          </a:ln>
        </p:spPr>
        <p:txBody>
          <a:bodyPr wrap="square"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highlight>
                <a:srgbClr val="FFFF00"/>
              </a:highlight>
              <a:uLnTx/>
              <a:uFillTx/>
              <a:latin typeface="Calibri"/>
              <a:ea typeface="ＭＳ Ｐゴシック" panose="020B0600070205080204" pitchFamily="50" charset="-128"/>
              <a:cs typeface="+mn-cs"/>
            </a:endParaRPr>
          </a:p>
        </p:txBody>
      </p:sp>
      <p:pic>
        <p:nvPicPr>
          <p:cNvPr id="21" name="図 20">
            <a:extLst>
              <a:ext uri="{FF2B5EF4-FFF2-40B4-BE49-F238E27FC236}">
                <a16:creationId xmlns:a16="http://schemas.microsoft.com/office/drawing/2014/main" id="{AE3B8681-0B5B-43EF-8772-12AC77E1EE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73853" y="3434952"/>
            <a:ext cx="5609986" cy="2166261"/>
          </a:xfrm>
          <a:prstGeom prst="rect">
            <a:avLst/>
          </a:prstGeom>
        </p:spPr>
      </p:pic>
      <p:sp>
        <p:nvSpPr>
          <p:cNvPr id="22" name="スライド番号プレースホルダー 2">
            <a:extLst>
              <a:ext uri="{FF2B5EF4-FFF2-40B4-BE49-F238E27FC236}">
                <a16:creationId xmlns:a16="http://schemas.microsoft.com/office/drawing/2014/main" id="{35961F93-C627-4581-B49F-00DCA243CFE4}"/>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425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99B355-029D-4E2E-9832-154F89208412}"/>
              </a:ext>
            </a:extLst>
          </p:cNvPr>
          <p:cNvPicPr>
            <a:picLocks noChangeAspect="1"/>
          </p:cNvPicPr>
          <p:nvPr/>
        </p:nvPicPr>
        <p:blipFill>
          <a:blip r:embed="rId3"/>
          <a:stretch>
            <a:fillRect/>
          </a:stretch>
        </p:blipFill>
        <p:spPr>
          <a:xfrm>
            <a:off x="827584" y="3094374"/>
            <a:ext cx="4189733" cy="3712905"/>
          </a:xfrm>
          <a:prstGeom prst="rect">
            <a:avLst/>
          </a:prstGeom>
        </p:spPr>
      </p:pic>
      <p:sp>
        <p:nvSpPr>
          <p:cNvPr id="16" name="角丸四角形 2">
            <a:extLst>
              <a:ext uri="{FF2B5EF4-FFF2-40B4-BE49-F238E27FC236}">
                <a16:creationId xmlns:a16="http://schemas.microsoft.com/office/drawing/2014/main" id="{C8AA5E3D-C4F7-4847-A9AE-A95DD8D02ADE}"/>
              </a:ext>
            </a:extLst>
          </p:cNvPr>
          <p:cNvSpPr/>
          <p:nvPr/>
        </p:nvSpPr>
        <p:spPr>
          <a:xfrm>
            <a:off x="323527" y="1606727"/>
            <a:ext cx="8693505" cy="1242397"/>
          </a:xfrm>
          <a:prstGeom prst="roundRect">
            <a:avLst>
              <a:gd name="adj" fmla="val 244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23" name="Rectangle 1"/>
          <p:cNvSpPr>
            <a:spLocks noChangeArrowheads="1"/>
          </p:cNvSpPr>
          <p:nvPr/>
        </p:nvSpPr>
        <p:spPr bwMode="auto">
          <a:xfrm>
            <a:off x="0" y="448940"/>
            <a:ext cx="9144000" cy="468923"/>
          </a:xfrm>
          <a:prstGeom prst="rect">
            <a:avLst/>
          </a:prstGeom>
          <a:ln/>
          <a:effectLst/>
        </p:spPr>
        <p:style>
          <a:lnRef idx="1">
            <a:schemeClr val="accent1"/>
          </a:lnRef>
          <a:fillRef idx="3">
            <a:schemeClr val="accent1"/>
          </a:fillRef>
          <a:effectRef idx="2">
            <a:schemeClr val="accent1"/>
          </a:effectRef>
          <a:fontRef idx="minor">
            <a:schemeClr val="lt1"/>
          </a:fontRef>
        </p:style>
        <p:txBody>
          <a:bodyPr wrap="none" lIns="83077" tIns="43200" rIns="83077" bIns="432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３</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安全を支える</a:t>
            </a:r>
            <a:r>
              <a:rPr lang="ja-JP" altLang="en-US" sz="1846"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テキスト ボックス 10"/>
          <p:cNvSpPr txBox="1"/>
          <p:nvPr/>
        </p:nvSpPr>
        <p:spPr>
          <a:xfrm>
            <a:off x="323527" y="1624395"/>
            <a:ext cx="8640961" cy="1228541"/>
          </a:xfrm>
          <a:prstGeom prst="rect">
            <a:avLst/>
          </a:prstGeom>
          <a:noFill/>
        </p:spPr>
        <p:txBody>
          <a:bodyPr wrap="square" rtlCol="0">
            <a:spAutoFit/>
          </a:bodyPr>
          <a:lstStyle/>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⼤阪府は、全国で⼀番危険密集が多く、全体の約</a:t>
            </a:r>
            <a:r>
              <a:rPr lang="en-US" altLang="ja-JP" sz="1846" dirty="0">
                <a:latin typeface="Meiryo UI" panose="020B0604030504040204" pitchFamily="50" charset="-128"/>
                <a:ea typeface="Meiryo UI" panose="020B0604030504040204" pitchFamily="50" charset="-128"/>
              </a:rPr>
              <a:t>32</a:t>
            </a:r>
            <a:r>
              <a:rPr lang="ja-JP" altLang="en-US" sz="1846" dirty="0">
                <a:latin typeface="Meiryo UI" panose="020B0604030504040204" pitchFamily="50" charset="-128"/>
                <a:ea typeface="Meiryo UI" panose="020B0604030504040204" pitchFamily="50" charset="-128"/>
              </a:rPr>
              <a:t>％を占める（</a:t>
            </a:r>
            <a:r>
              <a:rPr lang="en-US" altLang="ja-JP" sz="1846" dirty="0">
                <a:latin typeface="Meiryo UI" panose="020B0604030504040204" pitchFamily="50" charset="-128"/>
                <a:ea typeface="Meiryo UI" panose="020B0604030504040204" pitchFamily="50" charset="-128"/>
              </a:rPr>
              <a:t>R6</a:t>
            </a:r>
            <a:r>
              <a:rPr lang="ja-JP" altLang="en-US" sz="1846" dirty="0">
                <a:latin typeface="Meiryo UI" panose="020B0604030504040204" pitchFamily="50" charset="-128"/>
                <a:ea typeface="Meiryo UI" panose="020B0604030504040204" pitchFamily="50" charset="-128"/>
              </a:rPr>
              <a:t>年度末時点）</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危険密集設定時（Ｈ</a:t>
            </a:r>
            <a:r>
              <a:rPr lang="en-US" altLang="ja-JP" sz="1846" dirty="0">
                <a:latin typeface="Meiryo UI" panose="020B0604030504040204" pitchFamily="50" charset="-128"/>
                <a:ea typeface="Meiryo UI" panose="020B0604030504040204" pitchFamily="50" charset="-128"/>
              </a:rPr>
              <a:t>24</a:t>
            </a:r>
            <a:r>
              <a:rPr lang="ja-JP" altLang="en-US" sz="1846" dirty="0">
                <a:latin typeface="Meiryo UI" panose="020B0604030504040204" pitchFamily="50" charset="-128"/>
                <a:ea typeface="Meiryo UI" panose="020B0604030504040204" pitchFamily="50" charset="-128"/>
              </a:rPr>
              <a:t>）から、現時点で</a:t>
            </a:r>
            <a:r>
              <a:rPr lang="en-US" altLang="ja-JP" sz="1846" dirty="0">
                <a:latin typeface="Meiryo UI" panose="020B0604030504040204" pitchFamily="50" charset="-128"/>
                <a:ea typeface="Meiryo UI" panose="020B0604030504040204" pitchFamily="50" charset="-128"/>
              </a:rPr>
              <a:t>80%</a:t>
            </a:r>
            <a:r>
              <a:rPr lang="ja-JP" altLang="en-US" sz="1846" dirty="0">
                <a:latin typeface="Meiryo UI" panose="020B0604030504040204" pitchFamily="50" charset="-128"/>
                <a:ea typeface="Meiryo UI" panose="020B0604030504040204" pitchFamily="50" charset="-128"/>
              </a:rPr>
              <a:t>以上が解消、解消率は全国的にも高い</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en-US" altLang="ja-JP" sz="1846" dirty="0">
                <a:latin typeface="Meiryo UI" panose="020B0604030504040204" pitchFamily="50" charset="-128"/>
                <a:ea typeface="Meiryo UI" panose="020B0604030504040204" pitchFamily="50" charset="-128"/>
              </a:rPr>
              <a:t>GIS</a:t>
            </a:r>
            <a:r>
              <a:rPr lang="ja-JP" altLang="en-US" sz="1846" dirty="0">
                <a:latin typeface="Meiryo UI" panose="020B0604030504040204" pitchFamily="50" charset="-128"/>
                <a:ea typeface="Meiryo UI" panose="020B0604030504040204" pitchFamily="50" charset="-128"/>
              </a:rPr>
              <a:t>を活⽤して事業の重点化を図ることが可能となり、着実に解消は進んでいる</a:t>
            </a:r>
            <a:endParaRPr lang="en-US" altLang="ja-JP" sz="1846" dirty="0">
              <a:latin typeface="Meiryo UI" panose="020B0604030504040204" pitchFamily="50" charset="-128"/>
              <a:ea typeface="Meiryo UI" panose="020B0604030504040204" pitchFamily="50" charset="-128"/>
            </a:endParaRPr>
          </a:p>
          <a:p>
            <a:pPr marL="180000" indent="-180000">
              <a:buFont typeface="Arial" panose="020B0604020202020204" pitchFamily="34" charset="0"/>
              <a:buChar char="•"/>
            </a:pPr>
            <a:r>
              <a:rPr lang="ja-JP" altLang="en-US" sz="1846" dirty="0">
                <a:latin typeface="Meiryo UI" panose="020B0604030504040204" pitchFamily="50" charset="-128"/>
                <a:ea typeface="Meiryo UI" panose="020B0604030504040204" pitchFamily="50" charset="-128"/>
              </a:rPr>
              <a:t>任意事業であるため、事業実施の不確実性が課題</a:t>
            </a:r>
            <a:endParaRPr lang="en-US" altLang="ja-JP" sz="1846"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4163660-EBD4-46E0-B6A5-FB275305F26F}"/>
              </a:ext>
            </a:extLst>
          </p:cNvPr>
          <p:cNvSpPr txBox="1"/>
          <p:nvPr/>
        </p:nvSpPr>
        <p:spPr>
          <a:xfrm>
            <a:off x="0" y="116632"/>
            <a:ext cx="9144000" cy="332308"/>
          </a:xfrm>
          <a:prstGeom prst="rect">
            <a:avLst/>
          </a:prstGeom>
          <a:no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参考</a:t>
            </a:r>
            <a:r>
              <a:rPr lang="en-US" altLang="ja-JP" sz="1846"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46" b="1" dirty="0">
                <a:latin typeface="Meiryo UI" panose="020B0604030504040204" pitchFamily="50" charset="-128"/>
                <a:ea typeface="Meiryo UI" panose="020B0604030504040204" pitchFamily="50" charset="-128"/>
                <a:cs typeface="Meiryo UI" panose="020B0604030504040204" pitchFamily="50" charset="-128"/>
              </a:rPr>
              <a:t>主な取組の進捗状況について</a:t>
            </a:r>
          </a:p>
        </p:txBody>
      </p:sp>
      <p:sp>
        <p:nvSpPr>
          <p:cNvPr id="14" name="テキスト ボックス 13">
            <a:extLst>
              <a:ext uri="{FF2B5EF4-FFF2-40B4-BE49-F238E27FC236}">
                <a16:creationId xmlns:a16="http://schemas.microsoft.com/office/drawing/2014/main" id="{46A2ECF5-6896-4E6A-B7F3-4F5A430903E9}"/>
              </a:ext>
            </a:extLst>
          </p:cNvPr>
          <p:cNvSpPr txBox="1"/>
          <p:nvPr/>
        </p:nvSpPr>
        <p:spPr>
          <a:xfrm>
            <a:off x="0" y="924869"/>
            <a:ext cx="9144000" cy="332308"/>
          </a:xfrm>
          <a:prstGeom prst="rect">
            <a:avLst/>
          </a:prstGeom>
          <a:solidFill>
            <a:schemeClr val="accent1">
              <a:lumMod val="40000"/>
              <a:lumOff val="60000"/>
            </a:schemeClr>
          </a:solidFill>
        </p:spPr>
        <p:txBody>
          <a:bodyPr wrap="square" lIns="84396" tIns="42198" rIns="84396" bIns="42198" rtlCol="0" anchor="ctr" anchorCtr="0">
            <a:noAutofit/>
          </a:bodyPr>
          <a:lstStyle/>
          <a:p>
            <a:r>
              <a:rPr lang="ja-JP" altLang="en-US" sz="1846" b="1" dirty="0">
                <a:latin typeface="Meiryo UI" panose="020B0604030504040204" pitchFamily="50" charset="-128"/>
                <a:ea typeface="Meiryo UI" panose="020B0604030504040204" pitchFamily="50" charset="-128"/>
                <a:cs typeface="Meiryo UI" panose="020B0604030504040204" pitchFamily="50" charset="-128"/>
              </a:rPr>
              <a:t>　⑧大阪府密集市街地整備方針に基づく取組の推進</a:t>
            </a:r>
          </a:p>
        </p:txBody>
      </p:sp>
      <p:sp>
        <p:nvSpPr>
          <p:cNvPr id="19" name="テキスト ボックス 18">
            <a:extLst>
              <a:ext uri="{FF2B5EF4-FFF2-40B4-BE49-F238E27FC236}">
                <a16:creationId xmlns:a16="http://schemas.microsoft.com/office/drawing/2014/main" id="{C9E11B73-AD5E-48BD-800F-C23C32CBD4F1}"/>
              </a:ext>
            </a:extLst>
          </p:cNvPr>
          <p:cNvSpPr txBox="1"/>
          <p:nvPr/>
        </p:nvSpPr>
        <p:spPr>
          <a:xfrm>
            <a:off x="5652120" y="3137662"/>
            <a:ext cx="3024335" cy="1796646"/>
          </a:xfrm>
          <a:prstGeom prst="rect">
            <a:avLst/>
          </a:prstGeom>
          <a:noFill/>
          <a:ln>
            <a:solidFill>
              <a:schemeClr val="accent1"/>
            </a:solidFill>
          </a:ln>
        </p:spPr>
        <p:txBody>
          <a:bodyPr wrap="square" rtlCol="0">
            <a:spAutoFit/>
          </a:bodyPr>
          <a:lstStyle/>
          <a:p>
            <a:r>
              <a:rPr lang="ja-JP" altLang="en-US" sz="1846" dirty="0">
                <a:latin typeface="Meiryo UI" panose="020B0604030504040204" pitchFamily="50" charset="-128"/>
                <a:ea typeface="Meiryo UI" panose="020B0604030504040204" pitchFamily="50" charset="-128"/>
              </a:rPr>
              <a:t>危険密集の解消状況</a:t>
            </a:r>
            <a:endParaRPr lang="en-US" altLang="ja-JP" sz="1846" dirty="0">
              <a:latin typeface="Meiryo UI" panose="020B0604030504040204" pitchFamily="50" charset="-128"/>
              <a:ea typeface="Meiryo UI" panose="020B0604030504040204" pitchFamily="50" charset="-128"/>
            </a:endParaRPr>
          </a:p>
          <a:p>
            <a:r>
              <a:rPr lang="en-US" altLang="ja-JP" sz="1846" dirty="0">
                <a:latin typeface="Meiryo UI" panose="020B0604030504040204" pitchFamily="50" charset="-128"/>
                <a:ea typeface="Meiryo UI" panose="020B0604030504040204" pitchFamily="50" charset="-128"/>
              </a:rPr>
              <a:t>【</a:t>
            </a:r>
            <a:r>
              <a:rPr lang="ja-JP" altLang="en-US" sz="1846" dirty="0">
                <a:latin typeface="Meiryo UI" panose="020B0604030504040204" pitchFamily="50" charset="-128"/>
                <a:ea typeface="Meiryo UI" panose="020B0604030504040204" pitchFamily="50" charset="-128"/>
              </a:rPr>
              <a:t>大阪府</a:t>
            </a:r>
            <a:r>
              <a:rPr lang="en-US" altLang="ja-JP" sz="1846" dirty="0">
                <a:latin typeface="Meiryo UI" panose="020B0604030504040204" pitchFamily="50" charset="-128"/>
                <a:ea typeface="Meiryo UI" panose="020B0604030504040204" pitchFamily="50" charset="-128"/>
              </a:rPr>
              <a:t>】</a:t>
            </a:r>
          </a:p>
          <a:p>
            <a:r>
              <a:rPr lang="ja-JP" altLang="en-US" sz="1846" dirty="0">
                <a:latin typeface="Meiryo UI" panose="020B0604030504040204" pitchFamily="50" charset="-128"/>
                <a:ea typeface="Meiryo UI" panose="020B0604030504040204" pitchFamily="50" charset="-128"/>
              </a:rPr>
              <a:t>　</a:t>
            </a:r>
            <a:r>
              <a:rPr lang="en-US" altLang="ja-JP" sz="1846" dirty="0">
                <a:latin typeface="Meiryo UI" panose="020B0604030504040204" pitchFamily="50" charset="-128"/>
                <a:ea typeface="Meiryo UI" panose="020B0604030504040204" pitchFamily="50" charset="-128"/>
              </a:rPr>
              <a:t>R3</a:t>
            </a:r>
            <a:r>
              <a:rPr lang="ja-JP" altLang="en-US" sz="1846" dirty="0">
                <a:latin typeface="Meiryo UI" panose="020B0604030504040204" pitchFamily="50" charset="-128"/>
                <a:ea typeface="Meiryo UI" panose="020B0604030504040204" pitchFamily="50" charset="-128"/>
              </a:rPr>
              <a:t>年度：</a:t>
            </a:r>
            <a:r>
              <a:rPr lang="en-US" altLang="ja-JP" sz="1846" dirty="0">
                <a:latin typeface="Meiryo UI" panose="020B0604030504040204" pitchFamily="50" charset="-128"/>
                <a:ea typeface="Meiryo UI" panose="020B0604030504040204" pitchFamily="50" charset="-128"/>
              </a:rPr>
              <a:t>32ha</a:t>
            </a:r>
          </a:p>
          <a:p>
            <a:r>
              <a:rPr lang="ja-JP" altLang="en-US" sz="1846" dirty="0">
                <a:latin typeface="Meiryo UI" panose="020B0604030504040204" pitchFamily="50" charset="-128"/>
                <a:ea typeface="Meiryo UI" panose="020B0604030504040204" pitchFamily="50" charset="-128"/>
              </a:rPr>
              <a:t>　</a:t>
            </a:r>
            <a:r>
              <a:rPr lang="en-US" altLang="ja-JP" sz="1846" dirty="0">
                <a:latin typeface="Meiryo UI" panose="020B0604030504040204" pitchFamily="50" charset="-128"/>
                <a:ea typeface="Meiryo UI" panose="020B0604030504040204" pitchFamily="50" charset="-128"/>
              </a:rPr>
              <a:t>R4</a:t>
            </a:r>
            <a:r>
              <a:rPr lang="ja-JP" altLang="en-US" sz="1846" dirty="0">
                <a:latin typeface="Meiryo UI" panose="020B0604030504040204" pitchFamily="50" charset="-128"/>
                <a:ea typeface="Meiryo UI" panose="020B0604030504040204" pitchFamily="50" charset="-128"/>
              </a:rPr>
              <a:t>年度：</a:t>
            </a:r>
            <a:r>
              <a:rPr lang="en-US" altLang="ja-JP" sz="1846" dirty="0">
                <a:latin typeface="Meiryo UI" panose="020B0604030504040204" pitchFamily="50" charset="-128"/>
                <a:ea typeface="Meiryo UI" panose="020B0604030504040204" pitchFamily="50" charset="-128"/>
              </a:rPr>
              <a:t>87ha</a:t>
            </a:r>
          </a:p>
          <a:p>
            <a:r>
              <a:rPr lang="ja-JP" altLang="en-US" sz="1846" dirty="0">
                <a:latin typeface="Meiryo UI" panose="020B0604030504040204" pitchFamily="50" charset="-128"/>
                <a:ea typeface="Meiryo UI" panose="020B0604030504040204" pitchFamily="50" charset="-128"/>
              </a:rPr>
              <a:t>　</a:t>
            </a:r>
            <a:r>
              <a:rPr lang="en-US" altLang="ja-JP" sz="1846" dirty="0">
                <a:latin typeface="Meiryo UI" panose="020B0604030504040204" pitchFamily="50" charset="-128"/>
                <a:ea typeface="Meiryo UI" panose="020B0604030504040204" pitchFamily="50" charset="-128"/>
              </a:rPr>
              <a:t>R5</a:t>
            </a:r>
            <a:r>
              <a:rPr lang="ja-JP" altLang="en-US" sz="1846" dirty="0">
                <a:latin typeface="Meiryo UI" panose="020B0604030504040204" pitchFamily="50" charset="-128"/>
                <a:ea typeface="Meiryo UI" panose="020B0604030504040204" pitchFamily="50" charset="-128"/>
              </a:rPr>
              <a:t>年度：</a:t>
            </a:r>
            <a:r>
              <a:rPr lang="en-US" altLang="ja-JP" sz="1846" dirty="0">
                <a:latin typeface="Meiryo UI" panose="020B0604030504040204" pitchFamily="50" charset="-128"/>
                <a:ea typeface="Meiryo UI" panose="020B0604030504040204" pitchFamily="50" charset="-128"/>
              </a:rPr>
              <a:t>177ha</a:t>
            </a:r>
          </a:p>
          <a:p>
            <a:r>
              <a:rPr lang="ja-JP" altLang="en-US" sz="1846" dirty="0">
                <a:latin typeface="Meiryo UI" panose="020B0604030504040204" pitchFamily="50" charset="-128"/>
                <a:ea typeface="Meiryo UI" panose="020B0604030504040204" pitchFamily="50" charset="-128"/>
              </a:rPr>
              <a:t>　</a:t>
            </a:r>
            <a:r>
              <a:rPr lang="en-US" altLang="ja-JP" sz="1846" dirty="0">
                <a:latin typeface="Meiryo UI" panose="020B0604030504040204" pitchFamily="50" charset="-128"/>
                <a:ea typeface="Meiryo UI" panose="020B0604030504040204" pitchFamily="50" charset="-128"/>
              </a:rPr>
              <a:t>R6</a:t>
            </a:r>
            <a:r>
              <a:rPr lang="ja-JP" altLang="en-US" sz="1846" dirty="0">
                <a:latin typeface="Meiryo UI" panose="020B0604030504040204" pitchFamily="50" charset="-128"/>
                <a:ea typeface="Meiryo UI" panose="020B0604030504040204" pitchFamily="50" charset="-128"/>
              </a:rPr>
              <a:t>年度：</a:t>
            </a:r>
            <a:r>
              <a:rPr lang="en-US" altLang="ja-JP" sz="1846" dirty="0">
                <a:latin typeface="Meiryo UI" panose="020B0604030504040204" pitchFamily="50" charset="-128"/>
                <a:ea typeface="Meiryo UI" panose="020B0604030504040204" pitchFamily="50" charset="-128"/>
              </a:rPr>
              <a:t>293ha</a:t>
            </a:r>
          </a:p>
        </p:txBody>
      </p:sp>
      <p:sp>
        <p:nvSpPr>
          <p:cNvPr id="20" name="テキスト ボックス 19">
            <a:extLst>
              <a:ext uri="{FF2B5EF4-FFF2-40B4-BE49-F238E27FC236}">
                <a16:creationId xmlns:a16="http://schemas.microsoft.com/office/drawing/2014/main" id="{15A4C39E-0CF9-43EB-A475-513BC7D9254B}"/>
              </a:ext>
            </a:extLst>
          </p:cNvPr>
          <p:cNvSpPr txBox="1"/>
          <p:nvPr/>
        </p:nvSpPr>
        <p:spPr>
          <a:xfrm>
            <a:off x="0" y="1256787"/>
            <a:ext cx="7884368" cy="348109"/>
          </a:xfrm>
          <a:prstGeom prst="rect">
            <a:avLst/>
          </a:prstGeom>
          <a:noFill/>
        </p:spPr>
        <p:txBody>
          <a:bodyPr wrap="square" rtlCol="0">
            <a:spAutoFit/>
          </a:bodyPr>
          <a:lstStyle/>
          <a:p>
            <a:r>
              <a:rPr lang="ja-JP" altLang="en-US" sz="1662" b="1" dirty="0">
                <a:latin typeface="Meiryo UI" panose="020B0604030504040204" pitchFamily="50" charset="-128"/>
                <a:ea typeface="Meiryo UI" panose="020B0604030504040204" pitchFamily="50" charset="-128"/>
              </a:rPr>
              <a:t>　　○地震時等に著しく危険な密集市街地（危険密集）の整備改善の状況</a:t>
            </a:r>
          </a:p>
        </p:txBody>
      </p:sp>
      <p:sp>
        <p:nvSpPr>
          <p:cNvPr id="25" name="object 62">
            <a:extLst>
              <a:ext uri="{FF2B5EF4-FFF2-40B4-BE49-F238E27FC236}">
                <a16:creationId xmlns:a16="http://schemas.microsoft.com/office/drawing/2014/main" id="{2130921C-A817-4510-AF70-0108ABFDC07B}"/>
              </a:ext>
            </a:extLst>
          </p:cNvPr>
          <p:cNvSpPr txBox="1"/>
          <p:nvPr/>
        </p:nvSpPr>
        <p:spPr>
          <a:xfrm>
            <a:off x="899592" y="2896885"/>
            <a:ext cx="4117725"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dirty="0">
                <a:latin typeface="Meiryo UI" panose="020B0604030504040204" pitchFamily="50" charset="-128"/>
                <a:ea typeface="Meiryo UI" panose="020B0604030504040204" pitchFamily="50" charset="-128"/>
                <a:cs typeface="メイリオ"/>
              </a:rPr>
              <a:t>地震時等に著しく危険な密集市街地（</a:t>
            </a:r>
            <a:r>
              <a:rPr lang="en-US" altLang="ja-JP" sz="1200" dirty="0">
                <a:latin typeface="Meiryo UI" panose="020B0604030504040204" pitchFamily="50" charset="-128"/>
                <a:ea typeface="Meiryo UI" panose="020B0604030504040204" pitchFamily="50" charset="-128"/>
                <a:cs typeface="メイリオ"/>
              </a:rPr>
              <a:t>H24</a:t>
            </a:r>
            <a:r>
              <a:rPr lang="ja-JP" altLang="en-US" sz="1200" dirty="0">
                <a:latin typeface="Meiryo UI" panose="020B0604030504040204" pitchFamily="50" charset="-128"/>
                <a:ea typeface="Meiryo UI" panose="020B0604030504040204" pitchFamily="50" charset="-128"/>
                <a:cs typeface="メイリオ"/>
              </a:rPr>
              <a:t>年</a:t>
            </a:r>
            <a:r>
              <a:rPr lang="en-US" altLang="ja-JP" sz="1200" dirty="0">
                <a:latin typeface="Meiryo UI" panose="020B0604030504040204" pitchFamily="50" charset="-128"/>
                <a:ea typeface="Meiryo UI" panose="020B0604030504040204" pitchFamily="50" charset="-128"/>
                <a:cs typeface="メイリオ"/>
              </a:rPr>
              <a:t>10</a:t>
            </a:r>
            <a:r>
              <a:rPr lang="ja-JP" altLang="en-US" sz="1200" dirty="0">
                <a:latin typeface="Meiryo UI" panose="020B0604030504040204" pitchFamily="50" charset="-128"/>
                <a:ea typeface="Meiryo UI" panose="020B0604030504040204" pitchFamily="50" charset="-128"/>
                <a:cs typeface="メイリオ"/>
              </a:rPr>
              <a:t>月公表）</a:t>
            </a:r>
            <a:endParaRPr lang="en-US" sz="1200" dirty="0">
              <a:latin typeface="Meiryo UI" panose="020B0604030504040204" pitchFamily="50" charset="-128"/>
              <a:ea typeface="Meiryo UI" panose="020B0604030504040204" pitchFamily="50" charset="-128"/>
              <a:cs typeface="メイリオ"/>
            </a:endParaRPr>
          </a:p>
        </p:txBody>
      </p:sp>
      <p:sp>
        <p:nvSpPr>
          <p:cNvPr id="3" name="正方形/長方形 2"/>
          <p:cNvSpPr/>
          <p:nvPr/>
        </p:nvSpPr>
        <p:spPr>
          <a:xfrm>
            <a:off x="899592" y="4797152"/>
            <a:ext cx="411772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D4E828FD-96B5-49A5-BEA9-AE1023687FD8}"/>
              </a:ext>
            </a:extLst>
          </p:cNvPr>
          <p:cNvSpPr txBox="1"/>
          <p:nvPr/>
        </p:nvSpPr>
        <p:spPr>
          <a:xfrm>
            <a:off x="7308304" y="509502"/>
            <a:ext cx="1783252" cy="276999"/>
          </a:xfrm>
          <a:prstGeom prst="rect">
            <a:avLst/>
          </a:prstGeom>
          <a:noFill/>
        </p:spPr>
        <p:txBody>
          <a:bodyPr wrap="square" rtlCol="0">
            <a:spAutoFit/>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latin typeface="Meiryo UI" panose="020B0604030504040204" pitchFamily="50" charset="-128"/>
                <a:ea typeface="Meiryo UI" panose="020B0604030504040204" pitchFamily="50" charset="-128"/>
              </a:rPr>
              <a:t>事業調整室</a:t>
            </a:r>
            <a:endParaRPr kumimoji="1" lang="ja-JP" altLang="en-US" sz="120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1" name="スライド番号プレースホルダー 2">
            <a:extLst>
              <a:ext uri="{FF2B5EF4-FFF2-40B4-BE49-F238E27FC236}">
                <a16:creationId xmlns:a16="http://schemas.microsoft.com/office/drawing/2014/main" id="{0AC1EFA8-3412-409C-85AB-6F02C84729D3}"/>
              </a:ext>
            </a:extLst>
          </p:cNvPr>
          <p:cNvSpPr>
            <a:spLocks noGrp="1"/>
          </p:cNvSpPr>
          <p:nvPr>
            <p:ph type="sldNum" sz="quarter" idx="12"/>
          </p:nvPr>
        </p:nvSpPr>
        <p:spPr>
          <a:xfrm>
            <a:off x="8532440" y="6597352"/>
            <a:ext cx="611560" cy="260648"/>
          </a:xfrm>
        </p:spPr>
        <p:txBody>
          <a:bodyPr/>
          <a:lstStyle/>
          <a:p>
            <a:pPr algn="ctr"/>
            <a:fld id="{0C941FD0-D1BA-4564-AE21-EB900365F977}" type="slidenum">
              <a:rPr lang="en-US" altLang="ja-JP"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fld>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87730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3915</Words>
  <Application>Microsoft Office PowerPoint</Application>
  <PresentationFormat>画面に合わせる (4:3)</PresentationFormat>
  <Paragraphs>543</Paragraphs>
  <Slides>16</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BIZ UDPゴシック</vt:lpstr>
      <vt:lpstr>Meiryo UI</vt:lpstr>
      <vt:lpstr>UD デジタル 教科書体 NP-B</vt:lpstr>
      <vt:lpstr>UD デジタル 教科書体 NP-R</vt:lpstr>
      <vt:lpstr>メイリオ</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2025-08-15T06:31:31Z</dcterms:created>
  <dcterms:modified xsi:type="dcterms:W3CDTF">2025-08-15T06:31:39Z</dcterms:modified>
</cp:coreProperties>
</file>