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8"/>
  </p:notesMasterIdLst>
  <p:sldIdLst>
    <p:sldId id="1266" r:id="rId3"/>
    <p:sldId id="141169610" r:id="rId4"/>
    <p:sldId id="1228" r:id="rId5"/>
    <p:sldId id="1213" r:id="rId6"/>
    <p:sldId id="1217" r:id="rId7"/>
    <p:sldId id="1255" r:id="rId8"/>
    <p:sldId id="1275" r:id="rId9"/>
    <p:sldId id="141169621" r:id="rId10"/>
    <p:sldId id="141169613" r:id="rId11"/>
    <p:sldId id="141169620" r:id="rId12"/>
    <p:sldId id="141169605" r:id="rId13"/>
    <p:sldId id="141169604" r:id="rId14"/>
    <p:sldId id="141169616" r:id="rId15"/>
    <p:sldId id="1254" r:id="rId16"/>
    <p:sldId id="141169622" r:id="rId1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8EF"/>
    <a:srgbClr val="F3E9CD"/>
    <a:srgbClr val="FF90BB"/>
    <a:srgbClr val="D8FFFB"/>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5" autoAdjust="0"/>
    <p:restoredTop sz="94660"/>
  </p:normalViewPr>
  <p:slideViewPr>
    <p:cSldViewPr snapToGrid="0">
      <p:cViewPr>
        <p:scale>
          <a:sx n="25" d="100"/>
          <a:sy n="25" d="100"/>
        </p:scale>
        <p:origin x="3666" y="2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9F6A2B2B-67BF-4441-B6A2-5ED145D6A27A}" type="datetimeFigureOut">
              <a:rPr kumimoji="1" lang="ja-JP" altLang="en-US" smtClean="0"/>
              <a:t>2025/8/18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81327FF-A24F-41C1-94C1-F844BB19E7D2}" type="slidenum">
              <a:rPr kumimoji="1" lang="ja-JP" altLang="en-US" smtClean="0"/>
              <a:t>‹#›</a:t>
            </a:fld>
            <a:endParaRPr kumimoji="1" lang="ja-JP" altLang="en-US"/>
          </a:p>
        </p:txBody>
      </p:sp>
    </p:spTree>
    <p:extLst>
      <p:ext uri="{BB962C8B-B14F-4D97-AF65-F5344CB8AC3E}">
        <p14:creationId xmlns:p14="http://schemas.microsoft.com/office/powerpoint/2010/main" val="24612169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5ABBAC-F7E4-420A-B394-899C417718A7}" type="slidenum">
              <a:rPr kumimoji="1" lang="ja-JP" altLang="en-US" smtClean="0"/>
              <a:t>14</a:t>
            </a:fld>
            <a:endParaRPr kumimoji="1" lang="ja-JP" altLang="en-US"/>
          </a:p>
        </p:txBody>
      </p:sp>
    </p:spTree>
    <p:extLst>
      <p:ext uri="{BB962C8B-B14F-4D97-AF65-F5344CB8AC3E}">
        <p14:creationId xmlns:p14="http://schemas.microsoft.com/office/powerpoint/2010/main" val="246573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65C7A-60D4-486C-A0C5-FD49AF54E59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D50623B-C43E-4CB9-BFE1-CD013FAC3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AC7437F-76E1-4CEE-8BBC-E72BB9817640}"/>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2AA8F07B-BFCF-4E48-B430-B6F62FE612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0BF50E-C52E-4A5C-9ECE-AD8073012946}"/>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247154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0D8ECB-AF91-4124-99EA-910E8663AFE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ACC9A48-5723-4B81-9BDE-43232A0D399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4D34B2-9DF2-4F2F-855F-37BA074B2518}"/>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5EEDB685-DDEC-4EB6-BE58-5A6CA98FA1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345ED7-B952-4ADB-91E9-A79008497CA4}"/>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356196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9C726F-C0BC-4739-A003-58758F67BB2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B7F264-B18A-4CB8-B2BC-BFD75FC8823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C00DA1-1791-45A3-8410-C9825874A9D3}"/>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EEB8C35C-7912-40F0-B109-7B3E45370E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1E91EB-DAA1-4834-B34D-3B701F74DE15}"/>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206144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EE03C-05D7-44FB-AE12-690BC305D7B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372B9D-582A-4289-B298-2FF6F994C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B764A5-7FB1-4AFB-9BF7-338E4C66515F}"/>
              </a:ext>
            </a:extLst>
          </p:cNvPr>
          <p:cNvSpPr>
            <a:spLocks noGrp="1"/>
          </p:cNvSpPr>
          <p:nvPr>
            <p:ph type="dt" sz="half" idx="10"/>
          </p:nvPr>
        </p:nvSpPr>
        <p:spPr/>
        <p:txBody>
          <a:bodyPr/>
          <a:lstStyle/>
          <a:p>
            <a:fld id="{15A36DA7-9B80-4494-809E-B822EC23F3A8}" type="datetime1">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F4A46F86-42EF-4A61-8565-0C2D8E3774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78C13F-2BC6-4C77-8A60-A6CDF2D3658A}"/>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47185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0B5ED3-91F0-4425-B568-A42D430143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1CFF10-6A07-48B4-97E1-9B9EEED247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012568-233A-415E-9E18-F23481A4FF65}"/>
              </a:ext>
            </a:extLst>
          </p:cNvPr>
          <p:cNvSpPr>
            <a:spLocks noGrp="1"/>
          </p:cNvSpPr>
          <p:nvPr>
            <p:ph type="dt" sz="half" idx="10"/>
          </p:nvPr>
        </p:nvSpPr>
        <p:spPr/>
        <p:txBody>
          <a:bodyPr/>
          <a:lstStyle/>
          <a:p>
            <a:fld id="{6C513FB1-0F4E-4B9D-BF45-65FE71ADA76C}" type="datetime1">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00AB6022-0F94-4965-8D4C-3B9B3260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82C247-5DF0-4E3F-A4AA-43D615E5C9A8}"/>
              </a:ext>
            </a:extLst>
          </p:cNvPr>
          <p:cNvSpPr>
            <a:spLocks noGrp="1"/>
          </p:cNvSpPr>
          <p:nvPr>
            <p:ph type="sldNum" sz="quarter" idx="12"/>
          </p:nvPr>
        </p:nvSpPr>
        <p:spPr>
          <a:xfrm>
            <a:off x="9448800" y="6492875"/>
            <a:ext cx="2743200" cy="365125"/>
          </a:xfrm>
        </p:spPr>
        <p:txBody>
          <a:bodyPr/>
          <a:lstStyle>
            <a:lvl1pPr>
              <a:defRPr sz="1000" b="1">
                <a:solidFill>
                  <a:schemeClr val="tx1"/>
                </a:solidFill>
                <a:latin typeface="Meiryo UI" panose="020B0604030504040204" pitchFamily="50" charset="-128"/>
                <a:ea typeface="Meiryo UI" panose="020B0604030504040204" pitchFamily="50" charset="-128"/>
              </a:defRPr>
            </a:lvl1pPr>
          </a:lstStyle>
          <a:p>
            <a:fld id="{74A4BBC7-558C-4ECD-8236-0D2AC15A5369}" type="slidenum">
              <a:rPr lang="ja-JP" altLang="en-US" smtClean="0"/>
              <a:pPr/>
              <a:t>‹#›</a:t>
            </a:fld>
            <a:endParaRPr lang="ja-JP" altLang="en-US"/>
          </a:p>
        </p:txBody>
      </p:sp>
    </p:spTree>
    <p:extLst>
      <p:ext uri="{BB962C8B-B14F-4D97-AF65-F5344CB8AC3E}">
        <p14:creationId xmlns:p14="http://schemas.microsoft.com/office/powerpoint/2010/main" val="323696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63BF8-171C-4D24-8089-FC33CE8AB5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CA69A1-7A89-4B2B-8EEA-8E43D7A7B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0A0DA6-292C-4A28-9997-60B45DD79390}"/>
              </a:ext>
            </a:extLst>
          </p:cNvPr>
          <p:cNvSpPr>
            <a:spLocks noGrp="1"/>
          </p:cNvSpPr>
          <p:nvPr>
            <p:ph type="dt" sz="half" idx="10"/>
          </p:nvPr>
        </p:nvSpPr>
        <p:spPr/>
        <p:txBody>
          <a:bodyPr/>
          <a:lstStyle/>
          <a:p>
            <a:fld id="{30E34E4E-4DF6-4498-8A5D-9CA84DA4C62A}" type="datetime1">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F15D56D8-5B05-4469-9D7E-7144EF47C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637BB1-03B3-42C5-97E6-6220A65E7B28}"/>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57214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C9D0F-C6B9-448C-B061-D7F75D5AEB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1609E6-2C0C-4ED9-852E-6668B694EF0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AF32B9-E795-4DF4-B02F-2A9A801F5FF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F18D7BA-84A5-406A-87BA-1629EFA59C78}"/>
              </a:ext>
            </a:extLst>
          </p:cNvPr>
          <p:cNvSpPr>
            <a:spLocks noGrp="1"/>
          </p:cNvSpPr>
          <p:nvPr>
            <p:ph type="dt" sz="half" idx="10"/>
          </p:nvPr>
        </p:nvSpPr>
        <p:spPr/>
        <p:txBody>
          <a:bodyPr/>
          <a:lstStyle/>
          <a:p>
            <a:fld id="{91F48025-F4D0-4E83-A642-94089D9237C3}" type="datetime1">
              <a:rPr kumimoji="1" lang="ja-JP" altLang="en-US" smtClean="0"/>
              <a:t>2025/8/18</a:t>
            </a:fld>
            <a:endParaRPr kumimoji="1" lang="ja-JP" altLang="en-US"/>
          </a:p>
        </p:txBody>
      </p:sp>
      <p:sp>
        <p:nvSpPr>
          <p:cNvPr id="6" name="フッター プレースホルダー 5">
            <a:extLst>
              <a:ext uri="{FF2B5EF4-FFF2-40B4-BE49-F238E27FC236}">
                <a16:creationId xmlns:a16="http://schemas.microsoft.com/office/drawing/2014/main" id="{094BBDDB-410A-4DC3-9243-5100279AF7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E045F-C962-459E-9020-5A3E68A88442}"/>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68248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CD761-AB0E-4F17-93F7-AB1F8D9898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B8BBFC-AC7D-4E60-BED3-D87C43607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D3459E-1D57-41B0-990F-FB7919BC56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218AB2-23A4-4913-BFE8-423B9C512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7E4BF1-BA1B-48C8-97DA-8D8BB3B1087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4438A8-7C0D-449C-A1CE-6B4F073FFF66}"/>
              </a:ext>
            </a:extLst>
          </p:cNvPr>
          <p:cNvSpPr>
            <a:spLocks noGrp="1"/>
          </p:cNvSpPr>
          <p:nvPr>
            <p:ph type="dt" sz="half" idx="10"/>
          </p:nvPr>
        </p:nvSpPr>
        <p:spPr/>
        <p:txBody>
          <a:bodyPr/>
          <a:lstStyle/>
          <a:p>
            <a:fld id="{5B2B1BBF-0BB6-4254-A9C7-463597E46382}" type="datetime1">
              <a:rPr kumimoji="1" lang="ja-JP" altLang="en-US" smtClean="0"/>
              <a:t>2025/8/18</a:t>
            </a:fld>
            <a:endParaRPr kumimoji="1" lang="ja-JP" altLang="en-US"/>
          </a:p>
        </p:txBody>
      </p:sp>
      <p:sp>
        <p:nvSpPr>
          <p:cNvPr id="8" name="フッター プレースホルダー 7">
            <a:extLst>
              <a:ext uri="{FF2B5EF4-FFF2-40B4-BE49-F238E27FC236}">
                <a16:creationId xmlns:a16="http://schemas.microsoft.com/office/drawing/2014/main" id="{088EDABD-3417-4668-A692-3A27532B3F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A45E5C-28F6-4DB7-87F8-8E511255DC21}"/>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27522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E91E1-DF9B-48AE-B2A3-DBCB83812D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79C9E50-3A97-4D68-B8C1-6D530C8A0331}"/>
              </a:ext>
            </a:extLst>
          </p:cNvPr>
          <p:cNvSpPr>
            <a:spLocks noGrp="1"/>
          </p:cNvSpPr>
          <p:nvPr>
            <p:ph type="dt" sz="half" idx="10"/>
          </p:nvPr>
        </p:nvSpPr>
        <p:spPr/>
        <p:txBody>
          <a:bodyPr/>
          <a:lstStyle/>
          <a:p>
            <a:fld id="{D3D0FC66-4BF0-4BCF-A6F0-6256EBCE9118}" type="datetime1">
              <a:rPr kumimoji="1" lang="ja-JP" altLang="en-US" smtClean="0"/>
              <a:t>2025/8/18</a:t>
            </a:fld>
            <a:endParaRPr kumimoji="1" lang="ja-JP" altLang="en-US"/>
          </a:p>
        </p:txBody>
      </p:sp>
      <p:sp>
        <p:nvSpPr>
          <p:cNvPr id="4" name="フッター プレースホルダー 3">
            <a:extLst>
              <a:ext uri="{FF2B5EF4-FFF2-40B4-BE49-F238E27FC236}">
                <a16:creationId xmlns:a16="http://schemas.microsoft.com/office/drawing/2014/main" id="{C8132032-2261-4704-B226-3E6C5B5C619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2E850D-1432-4F16-BA04-3F990540279C}"/>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61069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F504DE-0CE2-4FE5-951E-F8D867C81706}"/>
              </a:ext>
            </a:extLst>
          </p:cNvPr>
          <p:cNvSpPr>
            <a:spLocks noGrp="1"/>
          </p:cNvSpPr>
          <p:nvPr>
            <p:ph type="dt" sz="half" idx="10"/>
          </p:nvPr>
        </p:nvSpPr>
        <p:spPr/>
        <p:txBody>
          <a:bodyPr/>
          <a:lstStyle/>
          <a:p>
            <a:fld id="{DBBA3675-43B2-4335-ACCA-4E254CE81A4C}" type="datetime1">
              <a:rPr kumimoji="1" lang="ja-JP" altLang="en-US" smtClean="0"/>
              <a:t>2025/8/18</a:t>
            </a:fld>
            <a:endParaRPr kumimoji="1" lang="ja-JP" altLang="en-US"/>
          </a:p>
        </p:txBody>
      </p:sp>
      <p:sp>
        <p:nvSpPr>
          <p:cNvPr id="3" name="フッター プレースホルダー 2">
            <a:extLst>
              <a:ext uri="{FF2B5EF4-FFF2-40B4-BE49-F238E27FC236}">
                <a16:creationId xmlns:a16="http://schemas.microsoft.com/office/drawing/2014/main" id="{7A4C8A5C-C03C-41DF-AAF9-37284C62F7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E87479-4D4C-4B41-A9ED-E6C6F8E00A4D}"/>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91571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CA8E3-AE65-4C0C-94A7-53F82C0715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E81AF6-9FF8-4507-ACC2-F94599AA8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CA306C-8015-490D-841C-90D736F1C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6AD0B9-4908-473D-B154-2D496C4D89AA}"/>
              </a:ext>
            </a:extLst>
          </p:cNvPr>
          <p:cNvSpPr>
            <a:spLocks noGrp="1"/>
          </p:cNvSpPr>
          <p:nvPr>
            <p:ph type="dt" sz="half" idx="10"/>
          </p:nvPr>
        </p:nvSpPr>
        <p:spPr/>
        <p:txBody>
          <a:bodyPr/>
          <a:lstStyle/>
          <a:p>
            <a:fld id="{C59D02B9-2D33-42E4-A8B3-98069CEDCA35}" type="datetime1">
              <a:rPr kumimoji="1" lang="ja-JP" altLang="en-US" smtClean="0"/>
              <a:t>2025/8/18</a:t>
            </a:fld>
            <a:endParaRPr kumimoji="1" lang="ja-JP" altLang="en-US"/>
          </a:p>
        </p:txBody>
      </p:sp>
      <p:sp>
        <p:nvSpPr>
          <p:cNvPr id="6" name="フッター プレースホルダー 5">
            <a:extLst>
              <a:ext uri="{FF2B5EF4-FFF2-40B4-BE49-F238E27FC236}">
                <a16:creationId xmlns:a16="http://schemas.microsoft.com/office/drawing/2014/main" id="{442F1440-2C51-4325-80CA-741B309CEB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17FE54-7E8C-452D-AC8A-ED2A2F5F72F9}"/>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4016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D32C59-3577-4682-B3EC-43D4E32369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BF519D-829B-4B6D-8024-BC9A62B507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12E251-43B3-473D-B7F3-2A86FD912375}"/>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6B2FAA47-1A42-4ADF-BBA1-19432E0E48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9B49AC-9BA9-4FD5-803B-16053BBEFD47}"/>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526995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0197D-9402-4312-8B28-53A9D07C4F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A535B1-5ADB-4241-A4A2-67D3F4B1A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6160ED6-2B7E-4711-BF06-6151652F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80417D-1F98-464F-A424-7A54D6EF0996}"/>
              </a:ext>
            </a:extLst>
          </p:cNvPr>
          <p:cNvSpPr>
            <a:spLocks noGrp="1"/>
          </p:cNvSpPr>
          <p:nvPr>
            <p:ph type="dt" sz="half" idx="10"/>
          </p:nvPr>
        </p:nvSpPr>
        <p:spPr/>
        <p:txBody>
          <a:bodyPr/>
          <a:lstStyle/>
          <a:p>
            <a:fld id="{F58486D3-9A5B-403B-804C-12C0A09D1A07}" type="datetime1">
              <a:rPr kumimoji="1" lang="ja-JP" altLang="en-US" smtClean="0"/>
              <a:t>2025/8/18</a:t>
            </a:fld>
            <a:endParaRPr kumimoji="1" lang="ja-JP" altLang="en-US"/>
          </a:p>
        </p:txBody>
      </p:sp>
      <p:sp>
        <p:nvSpPr>
          <p:cNvPr id="6" name="フッター プレースホルダー 5">
            <a:extLst>
              <a:ext uri="{FF2B5EF4-FFF2-40B4-BE49-F238E27FC236}">
                <a16:creationId xmlns:a16="http://schemas.microsoft.com/office/drawing/2014/main" id="{3B8BAF52-4B8F-4A9A-98C3-3AC56F4CAC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02B3D4-B02E-4D10-879C-93DEAB9A1C17}"/>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125352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8A29B-2444-4E6E-9BDA-E7B5BD023FA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98F6B-0F5F-4899-8CE7-0CF1EAD218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D9EFE-2A21-41C3-9A6A-77193FC8E6DF}"/>
              </a:ext>
            </a:extLst>
          </p:cNvPr>
          <p:cNvSpPr>
            <a:spLocks noGrp="1"/>
          </p:cNvSpPr>
          <p:nvPr>
            <p:ph type="dt" sz="half" idx="10"/>
          </p:nvPr>
        </p:nvSpPr>
        <p:spPr/>
        <p:txBody>
          <a:bodyPr/>
          <a:lstStyle/>
          <a:p>
            <a:fld id="{6DB8E3ED-B2B2-4555-8955-72BCEE41D8CF}" type="datetime1">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DD5FC8B1-1834-4991-B214-642CA9470A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539FF1-9225-4A1E-89B5-ECA2CAECB3E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59018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0FD850-409D-4048-9D81-AF5A5F4F05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3453A1-DA25-420E-9AF4-564A250C4A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1A3440-83BA-4CF6-8317-4062678CDEDE}"/>
              </a:ext>
            </a:extLst>
          </p:cNvPr>
          <p:cNvSpPr>
            <a:spLocks noGrp="1"/>
          </p:cNvSpPr>
          <p:nvPr>
            <p:ph type="dt" sz="half" idx="10"/>
          </p:nvPr>
        </p:nvSpPr>
        <p:spPr/>
        <p:txBody>
          <a:bodyPr/>
          <a:lstStyle/>
          <a:p>
            <a:fld id="{C7DE1951-6CFA-4FDC-867B-E5B8582B1E09}" type="datetime1">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9F0A0929-F5C5-416E-9A32-F5E7FEF5D9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151495-7735-446D-A0FB-E87E2556876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27053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EDA22-6DF6-4A10-BD22-4F90DCEEC10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954DE2-4594-4F67-81E4-72B0D46D9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C48C821-1292-4A3A-A6F3-A73FCCE1C33E}"/>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44BAF587-2F60-4395-99E3-CDE8A548A8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DE82CF-00F3-4CBB-8C25-49ACECB5DEB3}"/>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8062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43F466-D4B8-4E12-896F-71B0B561D5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823084-EC1E-40F9-BDC5-0E05E249637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8FAC119-5429-4D02-8A8B-D0339874285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CB2D89E-EDDD-44FF-92FB-040A17EA0F7C}"/>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6" name="フッター プレースホルダー 5">
            <a:extLst>
              <a:ext uri="{FF2B5EF4-FFF2-40B4-BE49-F238E27FC236}">
                <a16:creationId xmlns:a16="http://schemas.microsoft.com/office/drawing/2014/main" id="{7B28A5A9-88EB-4EC1-930B-8F59BA869C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EC59B6-5907-46DF-AB0D-35C328C99FF2}"/>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293244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3897B5-3E5C-45AD-ADDD-02CF27D73E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A02209-CB1C-4500-A9EC-9A30B27DF4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A6B3C95-0BA1-4129-808A-E26A680AB55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31DDB1A-CEB8-4589-A6AA-1D250F384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5C6ACC-E29F-4824-97AA-82A1F4202C2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26F116F-523E-47EE-BDE7-F8C072E67497}"/>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8" name="フッター プレースホルダー 7">
            <a:extLst>
              <a:ext uri="{FF2B5EF4-FFF2-40B4-BE49-F238E27FC236}">
                <a16:creationId xmlns:a16="http://schemas.microsoft.com/office/drawing/2014/main" id="{CB02D7A0-536F-4CAF-BE51-DC1C3D6C713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5AD0604-B901-45DE-A54A-82844C933085}"/>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311605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16D2B-0F71-4372-B9C1-BA100E2810E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197D46-E20B-40EB-A989-3E389F11B626}"/>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4" name="フッター プレースホルダー 3">
            <a:extLst>
              <a:ext uri="{FF2B5EF4-FFF2-40B4-BE49-F238E27FC236}">
                <a16:creationId xmlns:a16="http://schemas.microsoft.com/office/drawing/2014/main" id="{92C08823-ED5F-4D3D-AF50-A91D517174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BF876BF-C7E1-442A-9BF0-EA55E89083F6}"/>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36080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97C546-30E6-4AEF-8F3F-C34F3CFC7B59}"/>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3" name="フッター プレースホルダー 2">
            <a:extLst>
              <a:ext uri="{FF2B5EF4-FFF2-40B4-BE49-F238E27FC236}">
                <a16:creationId xmlns:a16="http://schemas.microsoft.com/office/drawing/2014/main" id="{2734C094-BC12-4620-B0F1-008BB9E09F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A26A1B-972E-4A3C-A67E-79057C4ADF9A}"/>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132375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A0036-80B3-45BC-B0F9-9BFFC688B5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A9EECF-98A3-40B9-AE20-66C717023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B1C0298-7956-4DAB-9627-CD3B08DD9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72BEF8-3BE5-464D-B7A5-20A7442D9009}"/>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6" name="フッター プレースホルダー 5">
            <a:extLst>
              <a:ext uri="{FF2B5EF4-FFF2-40B4-BE49-F238E27FC236}">
                <a16:creationId xmlns:a16="http://schemas.microsoft.com/office/drawing/2014/main" id="{01B362B8-275B-479F-B884-82A86426F9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97572B-94A7-4695-B96D-5B9E38D49D28}"/>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0093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30DAF-A660-4E96-BA4C-2C46D5E3C2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ED2404-FA88-4723-AF0C-6F0343B353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C27286D-D8E6-4C40-9320-6201AD240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A6C546-EB99-41DD-ADF8-12715DF768F8}"/>
              </a:ext>
            </a:extLst>
          </p:cNvPr>
          <p:cNvSpPr>
            <a:spLocks noGrp="1"/>
          </p:cNvSpPr>
          <p:nvPr>
            <p:ph type="dt" sz="half" idx="10"/>
          </p:nvPr>
        </p:nvSpPr>
        <p:spPr/>
        <p:txBody>
          <a:bodyPr/>
          <a:lstStyle/>
          <a:p>
            <a:fld id="{40E3A9B6-21EA-4FC6-88C9-8042669D5A69}" type="datetimeFigureOut">
              <a:rPr kumimoji="1" lang="ja-JP" altLang="en-US" smtClean="0"/>
              <a:t>2025/8/18</a:t>
            </a:fld>
            <a:endParaRPr kumimoji="1" lang="ja-JP" altLang="en-US"/>
          </a:p>
        </p:txBody>
      </p:sp>
      <p:sp>
        <p:nvSpPr>
          <p:cNvPr id="6" name="フッター プレースホルダー 5">
            <a:extLst>
              <a:ext uri="{FF2B5EF4-FFF2-40B4-BE49-F238E27FC236}">
                <a16:creationId xmlns:a16="http://schemas.microsoft.com/office/drawing/2014/main" id="{8F079864-0894-40B6-B565-A1C097627A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14A7BB-9A87-4FC6-ABAA-5F0E3A521F66}"/>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8475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CC49259-DBB0-463D-8C6A-12C6433F3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4A2FD0-9155-459A-9473-E522D4793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6267F0-5F1E-4360-9E9F-4A38D797F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3A9B6-21EA-4FC6-88C9-8042669D5A69}" type="datetimeFigureOut">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EEB61E0F-7606-4E3E-A330-98E497104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68BAD46-5630-496D-9B29-356E8FE78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15568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D63926-4AD3-4378-8E12-CA643E76A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195782-B43D-4B68-9F07-0E52A78BE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455E7F-CD89-4964-838C-A988FA376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76A87-E7A6-4B63-92C9-FFE2D2D8C87A}" type="datetime1">
              <a:rPr kumimoji="1" lang="ja-JP" altLang="en-US" smtClean="0"/>
              <a:t>2025/8/18</a:t>
            </a:fld>
            <a:endParaRPr kumimoji="1" lang="ja-JP" altLang="en-US"/>
          </a:p>
        </p:txBody>
      </p:sp>
      <p:sp>
        <p:nvSpPr>
          <p:cNvPr id="5" name="フッター プレースホルダー 4">
            <a:extLst>
              <a:ext uri="{FF2B5EF4-FFF2-40B4-BE49-F238E27FC236}">
                <a16:creationId xmlns:a16="http://schemas.microsoft.com/office/drawing/2014/main" id="{71DF0779-94C5-4C8E-8035-E535A390F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C2B82-780D-46DA-BBA9-1B93D926D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0437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062006"/>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大阪における今後の住宅・建築政策のあり方</a:t>
            </a:r>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の</a:t>
            </a: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中間報告</a:t>
            </a:r>
          </a:p>
        </p:txBody>
      </p:sp>
      <p:sp>
        <p:nvSpPr>
          <p:cNvPr id="5" name="Rectangle 1">
            <a:extLst>
              <a:ext uri="{FF2B5EF4-FFF2-40B4-BE49-F238E27FC236}">
                <a16:creationId xmlns:a16="http://schemas.microsoft.com/office/drawing/2014/main" id="{C5EFE74E-B1D9-4B26-A6CA-9B6EA9BB3076}"/>
              </a:ext>
            </a:extLst>
          </p:cNvPr>
          <p:cNvSpPr>
            <a:spLocks noChangeArrowheads="1"/>
          </p:cNvSpPr>
          <p:nvPr/>
        </p:nvSpPr>
        <p:spPr bwMode="auto">
          <a:xfrm>
            <a:off x="3071664" y="5705927"/>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kumimoji="1"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８</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月４日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第</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５</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大阪府住生活審議会　資料</a:t>
            </a:r>
          </a:p>
        </p:txBody>
      </p:sp>
      <p:sp>
        <p:nvSpPr>
          <p:cNvPr id="6" name="テキスト ボックス 5">
            <a:extLst>
              <a:ext uri="{FF2B5EF4-FFF2-40B4-BE49-F238E27FC236}">
                <a16:creationId xmlns:a16="http://schemas.microsoft.com/office/drawing/2014/main" id="{46B2AF73-9553-4AEC-9FF0-95A3E7E9E858}"/>
              </a:ext>
            </a:extLst>
          </p:cNvPr>
          <p:cNvSpPr txBox="1"/>
          <p:nvPr/>
        </p:nvSpPr>
        <p:spPr>
          <a:xfrm>
            <a:off x="10495254" y="353726"/>
            <a:ext cx="1447796" cy="284198"/>
          </a:xfrm>
          <a:prstGeom prst="rect">
            <a:avLst/>
          </a:prstGeom>
          <a:noFill/>
          <a:ln>
            <a:solidFill>
              <a:schemeClr val="tx1"/>
            </a:solidFill>
          </a:ln>
        </p:spPr>
        <p:txBody>
          <a:bodyPr wrap="square" tIns="58500" bIns="0">
            <a:spAutoFit/>
          </a:bodyPr>
          <a:lstStyle/>
          <a:p>
            <a:pPr algn="ctr" defTabSz="742950">
              <a:defRPr/>
            </a:pPr>
            <a:r>
              <a:rPr lang="ja-JP" altLang="en-US" sz="1463"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資料４</a:t>
            </a:r>
            <a:endParaRPr lang="en-US" altLang="ja-JP" sz="1463"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89A703DF-7E30-49D8-92DA-F746737AE20C}"/>
              </a:ext>
            </a:extLst>
          </p:cNvPr>
          <p:cNvSpPr/>
          <p:nvPr/>
        </p:nvSpPr>
        <p:spPr>
          <a:xfrm>
            <a:off x="2507847" y="3793417"/>
            <a:ext cx="6612489" cy="13635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１．はじめに</a:t>
            </a:r>
          </a:p>
          <a:p>
            <a:pPr marL="182563" indent="-180975" algn="just">
              <a:spcBef>
                <a:spcPts val="10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２</a:t>
            </a:r>
            <a:r>
              <a:rPr lang="en-US" altLang="ja-JP" sz="16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住宅・建築政策を取り巻く状況</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spcBef>
                <a:spcPts val="10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３</a:t>
            </a:r>
            <a:r>
              <a:rPr lang="en-US" altLang="ja-JP" sz="16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大阪における今後の住宅・建築政策のあり方</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63854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政策展開の方向性の考え方</a:t>
            </a:r>
          </a:p>
        </p:txBody>
      </p:sp>
      <p:sp>
        <p:nvSpPr>
          <p:cNvPr id="13" name="正方形/長方形 12">
            <a:extLst>
              <a:ext uri="{FF2B5EF4-FFF2-40B4-BE49-F238E27FC236}">
                <a16:creationId xmlns:a16="http://schemas.microsoft.com/office/drawing/2014/main" id="{BBE3B16F-0FD5-4873-9355-468AEEEB1297}"/>
              </a:ext>
            </a:extLst>
          </p:cNvPr>
          <p:cNvSpPr/>
          <p:nvPr/>
        </p:nvSpPr>
        <p:spPr>
          <a:xfrm>
            <a:off x="211668" y="856879"/>
            <a:ext cx="11741995" cy="45676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これまで、大阪府では、基本目標の実現に向け、「活力・魅力の創出」と「安全・安心の確保」が相互に作用しあい、好循環を生み出すことをめざし、政策を展開してきた。</a:t>
            </a:r>
            <a:endParaRPr kumimoji="1" lang="en-US" altLang="ja-JP"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これにより、大阪都心部をはじめ、府内で魅力あるまちづくりが進められ、新たな人々が流入し活発に交流すること</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で</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、地域コミュニティが</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活性化され</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地域の安全・安心も高まるといった好循環や、密集市街地では、まちの安全性を高める広幅員道路を整備することで、沿道に魅力ある住まいや生活利便施設が立地し、多様な人々が住まい、訪れるなど、様々な好循環が</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見られつつある</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さらに、大阪・関西万博を契機として、大阪では経済が成長し、民間投資も高まり、都市力が向上することで多様な人が集積し、さらなる経済の成長につながるという好循環が見られるほか、万博会場では未来の住まいに関する様々な新技術が展示され、多くの来場者がそれらを実際に体験することで、社会実装に向けた動きが加速することが期待される。</a:t>
            </a:r>
            <a:endParaRPr kumimoji="1" lang="en-US" altLang="ja-JP"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今後、住宅・建築政策を取り巻く課題が多様化・複雑化する一方で、住まいに関わる人材や地域の担い手不足が懸念される。</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このため</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たな基本目標の実現に向けては、これまでの取組や万博を契機とした好循環のサイクルを一過性のものとせず、「活力・魅力の創出」と「安全・安心の確保」の好循環を生み出す政策をより一層展開することで、多様な人々の参画を促</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し</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、さらなる価値を創出</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していくという</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新たなステージをめざすべき。</a:t>
            </a:r>
          </a:p>
        </p:txBody>
      </p:sp>
      <p:sp>
        <p:nvSpPr>
          <p:cNvPr id="18" name="正方形/長方形 17">
            <a:extLst>
              <a:ext uri="{FF2B5EF4-FFF2-40B4-BE49-F238E27FC236}">
                <a16:creationId xmlns:a16="http://schemas.microsoft.com/office/drawing/2014/main" id="{021E4979-E643-4208-B9D6-065ADA1AFC83}"/>
              </a:ext>
            </a:extLst>
          </p:cNvPr>
          <p:cNvSpPr/>
          <p:nvPr/>
        </p:nvSpPr>
        <p:spPr>
          <a:xfrm>
            <a:off x="520820" y="6087993"/>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政策展開の方向性</a:t>
            </a:r>
          </a:p>
        </p:txBody>
      </p:sp>
      <p:sp>
        <p:nvSpPr>
          <p:cNvPr id="19" name="Text Box 2">
            <a:extLst>
              <a:ext uri="{FF2B5EF4-FFF2-40B4-BE49-F238E27FC236}">
                <a16:creationId xmlns:a16="http://schemas.microsoft.com/office/drawing/2014/main" id="{90B7E83F-0B0E-46EB-AE75-FA2EAFCDCB27}"/>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20" name="グループ化 19">
            <a:extLst>
              <a:ext uri="{FF2B5EF4-FFF2-40B4-BE49-F238E27FC236}">
                <a16:creationId xmlns:a16="http://schemas.microsoft.com/office/drawing/2014/main" id="{92EA6478-13C8-4A63-B3D7-0192460523F1}"/>
              </a:ext>
            </a:extLst>
          </p:cNvPr>
          <p:cNvGrpSpPr/>
          <p:nvPr/>
        </p:nvGrpSpPr>
        <p:grpSpPr>
          <a:xfrm>
            <a:off x="4530045" y="5754399"/>
            <a:ext cx="3258328" cy="907648"/>
            <a:chOff x="3499200" y="4312246"/>
            <a:chExt cx="3258328" cy="907648"/>
          </a:xfrm>
        </p:grpSpPr>
        <p:sp>
          <p:nvSpPr>
            <p:cNvPr id="21" name="正方形/長方形 20">
              <a:extLst>
                <a:ext uri="{FF2B5EF4-FFF2-40B4-BE49-F238E27FC236}">
                  <a16:creationId xmlns:a16="http://schemas.microsoft.com/office/drawing/2014/main" id="{4BCF127F-B4B6-457B-B87A-53C3A78C2C3D}"/>
                </a:ext>
              </a:extLst>
            </p:cNvPr>
            <p:cNvSpPr/>
            <p:nvPr/>
          </p:nvSpPr>
          <p:spPr>
            <a:xfrm>
              <a:off x="3530751" y="4362795"/>
              <a:ext cx="1656000"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05D58A3-F49D-44A4-94E1-3D1447A66202}"/>
                </a:ext>
              </a:extLst>
            </p:cNvPr>
            <p:cNvSpPr/>
            <p:nvPr/>
          </p:nvSpPr>
          <p:spPr>
            <a:xfrm>
              <a:off x="5012690" y="4696495"/>
              <a:ext cx="1656000" cy="5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U ターン 22">
              <a:extLst>
                <a:ext uri="{FF2B5EF4-FFF2-40B4-BE49-F238E27FC236}">
                  <a16:creationId xmlns:a16="http://schemas.microsoft.com/office/drawing/2014/main" id="{30C9A403-F11D-4903-AED8-FBFF0FAE6043}"/>
                </a:ext>
              </a:extLst>
            </p:cNvPr>
            <p:cNvSpPr/>
            <p:nvPr/>
          </p:nvSpPr>
          <p:spPr>
            <a:xfrm rot="16200000" flipH="1" flipV="1">
              <a:off x="4160637" y="3847344"/>
              <a:ext cx="736917" cy="1890312"/>
            </a:xfrm>
            <a:prstGeom prst="uturnArrow">
              <a:avLst>
                <a:gd name="adj1" fmla="val 50000"/>
                <a:gd name="adj2" fmla="val 25000"/>
                <a:gd name="adj3" fmla="val 28190"/>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矢印: U ターン 23">
              <a:extLst>
                <a:ext uri="{FF2B5EF4-FFF2-40B4-BE49-F238E27FC236}">
                  <a16:creationId xmlns:a16="http://schemas.microsoft.com/office/drawing/2014/main" id="{E728511C-B88E-4B3D-97E6-C428F4D21D34}"/>
                </a:ext>
              </a:extLst>
            </p:cNvPr>
            <p:cNvSpPr/>
            <p:nvPr/>
          </p:nvSpPr>
          <p:spPr>
            <a:xfrm rot="16200000">
              <a:off x="5254141" y="3779253"/>
              <a:ext cx="824327" cy="1890313"/>
            </a:xfrm>
            <a:prstGeom prst="uturnArrow">
              <a:avLst>
                <a:gd name="adj1" fmla="val 50000"/>
                <a:gd name="adj2" fmla="val 22920"/>
                <a:gd name="adj3" fmla="val 35544"/>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楕円 24">
              <a:extLst>
                <a:ext uri="{FF2B5EF4-FFF2-40B4-BE49-F238E27FC236}">
                  <a16:creationId xmlns:a16="http://schemas.microsoft.com/office/drawing/2014/main" id="{D1050F41-9DCB-4B76-B82A-755DE33CB953}"/>
                </a:ext>
              </a:extLst>
            </p:cNvPr>
            <p:cNvSpPr/>
            <p:nvPr/>
          </p:nvSpPr>
          <p:spPr>
            <a:xfrm>
              <a:off x="4719807" y="4387692"/>
              <a:ext cx="756000" cy="75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9BCA5ED-F1C0-4F5E-AC27-F99B61DC56EF}"/>
                </a:ext>
              </a:extLst>
            </p:cNvPr>
            <p:cNvSpPr txBox="1"/>
            <p:nvPr/>
          </p:nvSpPr>
          <p:spPr>
            <a:xfrm>
              <a:off x="4672894" y="4621055"/>
              <a:ext cx="812474" cy="276999"/>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好循環</a:t>
              </a:r>
              <a:endParaRPr kumimoji="1" lang="en-US" altLang="ja-JP" sz="12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7" name="グラフィックス 59" descr="線矢印: 左回転 単色塗りつぶし">
              <a:extLst>
                <a:ext uri="{FF2B5EF4-FFF2-40B4-BE49-F238E27FC236}">
                  <a16:creationId xmlns:a16="http://schemas.microsoft.com/office/drawing/2014/main" id="{7EA513DC-7DB3-41BA-BA13-8078D3782FC2}"/>
                </a:ext>
              </a:extLst>
            </p:cNvPr>
            <p:cNvSpPr/>
            <p:nvPr/>
          </p:nvSpPr>
          <p:spPr>
            <a:xfrm rot="11427089">
              <a:off x="4656531" y="4699897"/>
              <a:ext cx="931323" cy="519997"/>
            </a:xfrm>
            <a:custGeom>
              <a:avLst/>
              <a:gdLst>
                <a:gd name="connsiteX0" fmla="*/ 580645 w 1004141"/>
                <a:gd name="connsiteY0" fmla="*/ 0 h 741827"/>
                <a:gd name="connsiteX1" fmla="*/ 157654 w 1004141"/>
                <a:gd name="connsiteY1" fmla="*/ 403816 h 741827"/>
                <a:gd name="connsiteX2" fmla="*/ 57264 w 1004141"/>
                <a:gd name="connsiteY2" fmla="*/ 303426 h 741827"/>
                <a:gd name="connsiteX3" fmla="*/ 9889 w 1004141"/>
                <a:gd name="connsiteY3" fmla="*/ 304554 h 741827"/>
                <a:gd name="connsiteX4" fmla="*/ 8761 w 1004141"/>
                <a:gd name="connsiteY4" fmla="*/ 351929 h 741827"/>
                <a:gd name="connsiteX5" fmla="*/ 167806 w 1004141"/>
                <a:gd name="connsiteY5" fmla="*/ 510974 h 741827"/>
                <a:gd name="connsiteX6" fmla="*/ 179086 w 1004141"/>
                <a:gd name="connsiteY6" fmla="*/ 517741 h 741827"/>
                <a:gd name="connsiteX7" fmla="*/ 183597 w 1004141"/>
                <a:gd name="connsiteY7" fmla="*/ 518869 h 741827"/>
                <a:gd name="connsiteX8" fmla="*/ 185853 w 1004141"/>
                <a:gd name="connsiteY8" fmla="*/ 519997 h 741827"/>
                <a:gd name="connsiteX9" fmla="*/ 189237 w 1004141"/>
                <a:gd name="connsiteY9" fmla="*/ 519997 h 741827"/>
                <a:gd name="connsiteX10" fmla="*/ 192621 w 1004141"/>
                <a:gd name="connsiteY10" fmla="*/ 519997 h 741827"/>
                <a:gd name="connsiteX11" fmla="*/ 194877 w 1004141"/>
                <a:gd name="connsiteY11" fmla="*/ 519997 h 741827"/>
                <a:gd name="connsiteX12" fmla="*/ 216309 w 1004141"/>
                <a:gd name="connsiteY12" fmla="*/ 509846 h 741827"/>
                <a:gd name="connsiteX13" fmla="*/ 375354 w 1004141"/>
                <a:gd name="connsiteY13" fmla="*/ 350801 h 741827"/>
                <a:gd name="connsiteX14" fmla="*/ 375354 w 1004141"/>
                <a:gd name="connsiteY14" fmla="*/ 303426 h 741827"/>
                <a:gd name="connsiteX15" fmla="*/ 327979 w 1004141"/>
                <a:gd name="connsiteY15" fmla="*/ 303426 h 741827"/>
                <a:gd name="connsiteX16" fmla="*/ 225333 w 1004141"/>
                <a:gd name="connsiteY16" fmla="*/ 406072 h 741827"/>
                <a:gd name="connsiteX17" fmla="*/ 503943 w 1004141"/>
                <a:gd name="connsiteY17" fmla="*/ 76702 h 741827"/>
                <a:gd name="connsiteX18" fmla="*/ 895351 w 1004141"/>
                <a:gd name="connsiteY18" fmla="*/ 258307 h 741827"/>
                <a:gd name="connsiteX19" fmla="*/ 823161 w 1004141"/>
                <a:gd name="connsiteY19" fmla="*/ 683554 h 741827"/>
                <a:gd name="connsiteX20" fmla="*/ 822033 w 1004141"/>
                <a:gd name="connsiteY20" fmla="*/ 730929 h 741827"/>
                <a:gd name="connsiteX21" fmla="*/ 869408 w 1004141"/>
                <a:gd name="connsiteY21" fmla="*/ 733185 h 741827"/>
                <a:gd name="connsiteX22" fmla="*/ 974309 w 1004141"/>
                <a:gd name="connsiteY22" fmla="*/ 268459 h 741827"/>
                <a:gd name="connsiteX23" fmla="*/ 580645 w 1004141"/>
                <a:gd name="connsiteY23" fmla="*/ 0 h 741827"/>
                <a:gd name="connsiteX0" fmla="*/ 580645 w 1069467"/>
                <a:gd name="connsiteY0" fmla="*/ 0 h 731287"/>
                <a:gd name="connsiteX1" fmla="*/ 157654 w 1069467"/>
                <a:gd name="connsiteY1" fmla="*/ 403816 h 731287"/>
                <a:gd name="connsiteX2" fmla="*/ 57264 w 1069467"/>
                <a:gd name="connsiteY2" fmla="*/ 303426 h 731287"/>
                <a:gd name="connsiteX3" fmla="*/ 9889 w 1069467"/>
                <a:gd name="connsiteY3" fmla="*/ 304554 h 731287"/>
                <a:gd name="connsiteX4" fmla="*/ 8761 w 1069467"/>
                <a:gd name="connsiteY4" fmla="*/ 351929 h 731287"/>
                <a:gd name="connsiteX5" fmla="*/ 167806 w 1069467"/>
                <a:gd name="connsiteY5" fmla="*/ 510974 h 731287"/>
                <a:gd name="connsiteX6" fmla="*/ 179086 w 1069467"/>
                <a:gd name="connsiteY6" fmla="*/ 517741 h 731287"/>
                <a:gd name="connsiteX7" fmla="*/ 183597 w 1069467"/>
                <a:gd name="connsiteY7" fmla="*/ 518869 h 731287"/>
                <a:gd name="connsiteX8" fmla="*/ 185853 w 1069467"/>
                <a:gd name="connsiteY8" fmla="*/ 519997 h 731287"/>
                <a:gd name="connsiteX9" fmla="*/ 189237 w 1069467"/>
                <a:gd name="connsiteY9" fmla="*/ 519997 h 731287"/>
                <a:gd name="connsiteX10" fmla="*/ 192621 w 1069467"/>
                <a:gd name="connsiteY10" fmla="*/ 519997 h 731287"/>
                <a:gd name="connsiteX11" fmla="*/ 194877 w 1069467"/>
                <a:gd name="connsiteY11" fmla="*/ 519997 h 731287"/>
                <a:gd name="connsiteX12" fmla="*/ 216309 w 1069467"/>
                <a:gd name="connsiteY12" fmla="*/ 509846 h 731287"/>
                <a:gd name="connsiteX13" fmla="*/ 375354 w 1069467"/>
                <a:gd name="connsiteY13" fmla="*/ 350801 h 731287"/>
                <a:gd name="connsiteX14" fmla="*/ 375354 w 1069467"/>
                <a:gd name="connsiteY14" fmla="*/ 303426 h 731287"/>
                <a:gd name="connsiteX15" fmla="*/ 327979 w 1069467"/>
                <a:gd name="connsiteY15" fmla="*/ 303426 h 731287"/>
                <a:gd name="connsiteX16" fmla="*/ 225333 w 1069467"/>
                <a:gd name="connsiteY16" fmla="*/ 406072 h 731287"/>
                <a:gd name="connsiteX17" fmla="*/ 503943 w 1069467"/>
                <a:gd name="connsiteY17" fmla="*/ 76702 h 731287"/>
                <a:gd name="connsiteX18" fmla="*/ 895351 w 1069467"/>
                <a:gd name="connsiteY18" fmla="*/ 258307 h 731287"/>
                <a:gd name="connsiteX19" fmla="*/ 823161 w 1069467"/>
                <a:gd name="connsiteY19" fmla="*/ 683554 h 731287"/>
                <a:gd name="connsiteX20" fmla="*/ 822033 w 1069467"/>
                <a:gd name="connsiteY20" fmla="*/ 730929 h 731287"/>
                <a:gd name="connsiteX21" fmla="*/ 1006636 w 1069467"/>
                <a:gd name="connsiteY21" fmla="*/ 357886 h 731287"/>
                <a:gd name="connsiteX22" fmla="*/ 974309 w 1069467"/>
                <a:gd name="connsiteY22" fmla="*/ 268459 h 731287"/>
                <a:gd name="connsiteX23" fmla="*/ 580645 w 1069467"/>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823161 w 1006636"/>
                <a:gd name="connsiteY19" fmla="*/ 683554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45872 w 1006636"/>
                <a:gd name="connsiteY19" fmla="*/ 358906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74309 w 1006636"/>
                <a:gd name="connsiteY21" fmla="*/ 268459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009 w 1006636"/>
                <a:gd name="connsiteY14" fmla="*/ 339379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616 w 1006636"/>
                <a:gd name="connsiteY14" fmla="*/ 346975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2456 w 1008447"/>
                <a:gd name="connsiteY0" fmla="*/ 0 h 519997"/>
                <a:gd name="connsiteX1" fmla="*/ 159465 w 1008447"/>
                <a:gd name="connsiteY1" fmla="*/ 403816 h 519997"/>
                <a:gd name="connsiteX2" fmla="*/ 113967 w 1008447"/>
                <a:gd name="connsiteY2" fmla="*/ 352544 h 519997"/>
                <a:gd name="connsiteX3" fmla="*/ 11700 w 1008447"/>
                <a:gd name="connsiteY3" fmla="*/ 304554 h 519997"/>
                <a:gd name="connsiteX4" fmla="*/ 10572 w 1008447"/>
                <a:gd name="connsiteY4" fmla="*/ 351929 h 519997"/>
                <a:gd name="connsiteX5" fmla="*/ 169617 w 1008447"/>
                <a:gd name="connsiteY5" fmla="*/ 510974 h 519997"/>
                <a:gd name="connsiteX6" fmla="*/ 180897 w 1008447"/>
                <a:gd name="connsiteY6" fmla="*/ 517741 h 519997"/>
                <a:gd name="connsiteX7" fmla="*/ 185408 w 1008447"/>
                <a:gd name="connsiteY7" fmla="*/ 518869 h 519997"/>
                <a:gd name="connsiteX8" fmla="*/ 187664 w 1008447"/>
                <a:gd name="connsiteY8" fmla="*/ 519997 h 519997"/>
                <a:gd name="connsiteX9" fmla="*/ 191048 w 1008447"/>
                <a:gd name="connsiteY9" fmla="*/ 519997 h 519997"/>
                <a:gd name="connsiteX10" fmla="*/ 194432 w 1008447"/>
                <a:gd name="connsiteY10" fmla="*/ 519997 h 519997"/>
                <a:gd name="connsiteX11" fmla="*/ 196688 w 1008447"/>
                <a:gd name="connsiteY11" fmla="*/ 519997 h 519997"/>
                <a:gd name="connsiteX12" fmla="*/ 218120 w 1008447"/>
                <a:gd name="connsiteY12" fmla="*/ 509846 h 519997"/>
                <a:gd name="connsiteX13" fmla="*/ 330578 w 1008447"/>
                <a:gd name="connsiteY13" fmla="*/ 405491 h 519997"/>
                <a:gd name="connsiteX14" fmla="*/ 342427 w 1008447"/>
                <a:gd name="connsiteY14" fmla="*/ 346975 h 519997"/>
                <a:gd name="connsiteX15" fmla="*/ 285331 w 1008447"/>
                <a:gd name="connsiteY15" fmla="*/ 352850 h 519997"/>
                <a:gd name="connsiteX16" fmla="*/ 227144 w 1008447"/>
                <a:gd name="connsiteY16" fmla="*/ 406072 h 519997"/>
                <a:gd name="connsiteX17" fmla="*/ 505754 w 1008447"/>
                <a:gd name="connsiteY17" fmla="*/ 76702 h 519997"/>
                <a:gd name="connsiteX18" fmla="*/ 897162 w 1008447"/>
                <a:gd name="connsiteY18" fmla="*/ 258307 h 519997"/>
                <a:gd name="connsiteX19" fmla="*/ 940077 w 1008447"/>
                <a:gd name="connsiteY19" fmla="*/ 358445 h 519997"/>
                <a:gd name="connsiteX20" fmla="*/ 1008447 w 1008447"/>
                <a:gd name="connsiteY20" fmla="*/ 357886 h 519997"/>
                <a:gd name="connsiteX21" fmla="*/ 981825 w 1008447"/>
                <a:gd name="connsiteY21" fmla="*/ 268804 h 519997"/>
                <a:gd name="connsiteX22" fmla="*/ 582456 w 1008447"/>
                <a:gd name="connsiteY22" fmla="*/ 0 h 519997"/>
                <a:gd name="connsiteX0" fmla="*/ 571211 w 997202"/>
                <a:gd name="connsiteY0" fmla="*/ 0 h 519997"/>
                <a:gd name="connsiteX1" fmla="*/ 148220 w 997202"/>
                <a:gd name="connsiteY1" fmla="*/ 403816 h 519997"/>
                <a:gd name="connsiteX2" fmla="*/ 102722 w 997202"/>
                <a:gd name="connsiteY2" fmla="*/ 352544 h 519997"/>
                <a:gd name="connsiteX3" fmla="*/ 455 w 997202"/>
                <a:gd name="connsiteY3" fmla="*/ 304554 h 519997"/>
                <a:gd name="connsiteX4" fmla="*/ 65563 w 997202"/>
                <a:gd name="connsiteY4" fmla="*/ 415429 h 519997"/>
                <a:gd name="connsiteX5" fmla="*/ 158372 w 997202"/>
                <a:gd name="connsiteY5" fmla="*/ 510974 h 519997"/>
                <a:gd name="connsiteX6" fmla="*/ 169652 w 997202"/>
                <a:gd name="connsiteY6" fmla="*/ 517741 h 519997"/>
                <a:gd name="connsiteX7" fmla="*/ 174163 w 997202"/>
                <a:gd name="connsiteY7" fmla="*/ 518869 h 519997"/>
                <a:gd name="connsiteX8" fmla="*/ 176419 w 997202"/>
                <a:gd name="connsiteY8" fmla="*/ 519997 h 519997"/>
                <a:gd name="connsiteX9" fmla="*/ 179803 w 997202"/>
                <a:gd name="connsiteY9" fmla="*/ 519997 h 519997"/>
                <a:gd name="connsiteX10" fmla="*/ 183187 w 997202"/>
                <a:gd name="connsiteY10" fmla="*/ 519997 h 519997"/>
                <a:gd name="connsiteX11" fmla="*/ 185443 w 997202"/>
                <a:gd name="connsiteY11" fmla="*/ 519997 h 519997"/>
                <a:gd name="connsiteX12" fmla="*/ 206875 w 997202"/>
                <a:gd name="connsiteY12" fmla="*/ 509846 h 519997"/>
                <a:gd name="connsiteX13" fmla="*/ 319333 w 997202"/>
                <a:gd name="connsiteY13" fmla="*/ 405491 h 519997"/>
                <a:gd name="connsiteX14" fmla="*/ 331182 w 997202"/>
                <a:gd name="connsiteY14" fmla="*/ 346975 h 519997"/>
                <a:gd name="connsiteX15" fmla="*/ 274086 w 997202"/>
                <a:gd name="connsiteY15" fmla="*/ 352850 h 519997"/>
                <a:gd name="connsiteX16" fmla="*/ 215899 w 997202"/>
                <a:gd name="connsiteY16" fmla="*/ 406072 h 519997"/>
                <a:gd name="connsiteX17" fmla="*/ 494509 w 997202"/>
                <a:gd name="connsiteY17" fmla="*/ 76702 h 519997"/>
                <a:gd name="connsiteX18" fmla="*/ 885917 w 997202"/>
                <a:gd name="connsiteY18" fmla="*/ 258307 h 519997"/>
                <a:gd name="connsiteX19" fmla="*/ 928832 w 997202"/>
                <a:gd name="connsiteY19" fmla="*/ 358445 h 519997"/>
                <a:gd name="connsiteX20" fmla="*/ 997202 w 997202"/>
                <a:gd name="connsiteY20" fmla="*/ 357886 h 519997"/>
                <a:gd name="connsiteX21" fmla="*/ 970580 w 997202"/>
                <a:gd name="connsiteY21" fmla="*/ 268804 h 519997"/>
                <a:gd name="connsiteX22" fmla="*/ 571211 w 997202"/>
                <a:gd name="connsiteY22" fmla="*/ 0 h 519997"/>
                <a:gd name="connsiteX0" fmla="*/ 526100 w 952091"/>
                <a:gd name="connsiteY0" fmla="*/ 0 h 519997"/>
                <a:gd name="connsiteX1" fmla="*/ 103109 w 952091"/>
                <a:gd name="connsiteY1" fmla="*/ 403816 h 519997"/>
                <a:gd name="connsiteX2" fmla="*/ 57611 w 952091"/>
                <a:gd name="connsiteY2" fmla="*/ 352544 h 519997"/>
                <a:gd name="connsiteX3" fmla="*/ 1628 w 952091"/>
                <a:gd name="connsiteY3" fmla="*/ 341621 h 519997"/>
                <a:gd name="connsiteX4" fmla="*/ 20452 w 952091"/>
                <a:gd name="connsiteY4" fmla="*/ 415429 h 519997"/>
                <a:gd name="connsiteX5" fmla="*/ 113261 w 952091"/>
                <a:gd name="connsiteY5" fmla="*/ 510974 h 519997"/>
                <a:gd name="connsiteX6" fmla="*/ 124541 w 952091"/>
                <a:gd name="connsiteY6" fmla="*/ 517741 h 519997"/>
                <a:gd name="connsiteX7" fmla="*/ 129052 w 952091"/>
                <a:gd name="connsiteY7" fmla="*/ 518869 h 519997"/>
                <a:gd name="connsiteX8" fmla="*/ 131308 w 952091"/>
                <a:gd name="connsiteY8" fmla="*/ 519997 h 519997"/>
                <a:gd name="connsiteX9" fmla="*/ 134692 w 952091"/>
                <a:gd name="connsiteY9" fmla="*/ 519997 h 519997"/>
                <a:gd name="connsiteX10" fmla="*/ 138076 w 952091"/>
                <a:gd name="connsiteY10" fmla="*/ 519997 h 519997"/>
                <a:gd name="connsiteX11" fmla="*/ 140332 w 952091"/>
                <a:gd name="connsiteY11" fmla="*/ 519997 h 519997"/>
                <a:gd name="connsiteX12" fmla="*/ 161764 w 952091"/>
                <a:gd name="connsiteY12" fmla="*/ 509846 h 519997"/>
                <a:gd name="connsiteX13" fmla="*/ 274222 w 952091"/>
                <a:gd name="connsiteY13" fmla="*/ 405491 h 519997"/>
                <a:gd name="connsiteX14" fmla="*/ 286071 w 952091"/>
                <a:gd name="connsiteY14" fmla="*/ 346975 h 519997"/>
                <a:gd name="connsiteX15" fmla="*/ 228975 w 952091"/>
                <a:gd name="connsiteY15" fmla="*/ 352850 h 519997"/>
                <a:gd name="connsiteX16" fmla="*/ 170788 w 952091"/>
                <a:gd name="connsiteY16" fmla="*/ 406072 h 519997"/>
                <a:gd name="connsiteX17" fmla="*/ 449398 w 952091"/>
                <a:gd name="connsiteY17" fmla="*/ 76702 h 519997"/>
                <a:gd name="connsiteX18" fmla="*/ 840806 w 952091"/>
                <a:gd name="connsiteY18" fmla="*/ 258307 h 519997"/>
                <a:gd name="connsiteX19" fmla="*/ 883721 w 952091"/>
                <a:gd name="connsiteY19" fmla="*/ 358445 h 519997"/>
                <a:gd name="connsiteX20" fmla="*/ 952091 w 952091"/>
                <a:gd name="connsiteY20" fmla="*/ 357886 h 519997"/>
                <a:gd name="connsiteX21" fmla="*/ 925469 w 952091"/>
                <a:gd name="connsiteY21" fmla="*/ 268804 h 519997"/>
                <a:gd name="connsiteX22" fmla="*/ 526100 w 952091"/>
                <a:gd name="connsiteY22" fmla="*/ 0 h 519997"/>
                <a:gd name="connsiteX0" fmla="*/ 525546 w 951537"/>
                <a:gd name="connsiteY0" fmla="*/ 0 h 519997"/>
                <a:gd name="connsiteX1" fmla="*/ 102555 w 951537"/>
                <a:gd name="connsiteY1" fmla="*/ 403816 h 519997"/>
                <a:gd name="connsiteX2" fmla="*/ 57057 w 951537"/>
                <a:gd name="connsiteY2" fmla="*/ 352544 h 519997"/>
                <a:gd name="connsiteX3" fmla="*/ 1682 w 951537"/>
                <a:gd name="connsiteY3" fmla="*/ 349217 h 519997"/>
                <a:gd name="connsiteX4" fmla="*/ 19898 w 951537"/>
                <a:gd name="connsiteY4" fmla="*/ 415429 h 519997"/>
                <a:gd name="connsiteX5" fmla="*/ 112707 w 951537"/>
                <a:gd name="connsiteY5" fmla="*/ 510974 h 519997"/>
                <a:gd name="connsiteX6" fmla="*/ 123987 w 951537"/>
                <a:gd name="connsiteY6" fmla="*/ 517741 h 519997"/>
                <a:gd name="connsiteX7" fmla="*/ 128498 w 951537"/>
                <a:gd name="connsiteY7" fmla="*/ 518869 h 519997"/>
                <a:gd name="connsiteX8" fmla="*/ 130754 w 951537"/>
                <a:gd name="connsiteY8" fmla="*/ 519997 h 519997"/>
                <a:gd name="connsiteX9" fmla="*/ 134138 w 951537"/>
                <a:gd name="connsiteY9" fmla="*/ 519997 h 519997"/>
                <a:gd name="connsiteX10" fmla="*/ 137522 w 951537"/>
                <a:gd name="connsiteY10" fmla="*/ 519997 h 519997"/>
                <a:gd name="connsiteX11" fmla="*/ 139778 w 951537"/>
                <a:gd name="connsiteY11" fmla="*/ 519997 h 519997"/>
                <a:gd name="connsiteX12" fmla="*/ 161210 w 951537"/>
                <a:gd name="connsiteY12" fmla="*/ 509846 h 519997"/>
                <a:gd name="connsiteX13" fmla="*/ 273668 w 951537"/>
                <a:gd name="connsiteY13" fmla="*/ 405491 h 519997"/>
                <a:gd name="connsiteX14" fmla="*/ 285517 w 951537"/>
                <a:gd name="connsiteY14" fmla="*/ 346975 h 519997"/>
                <a:gd name="connsiteX15" fmla="*/ 228421 w 951537"/>
                <a:gd name="connsiteY15" fmla="*/ 352850 h 519997"/>
                <a:gd name="connsiteX16" fmla="*/ 170234 w 951537"/>
                <a:gd name="connsiteY16" fmla="*/ 406072 h 519997"/>
                <a:gd name="connsiteX17" fmla="*/ 448844 w 951537"/>
                <a:gd name="connsiteY17" fmla="*/ 76702 h 519997"/>
                <a:gd name="connsiteX18" fmla="*/ 840252 w 951537"/>
                <a:gd name="connsiteY18" fmla="*/ 258307 h 519997"/>
                <a:gd name="connsiteX19" fmla="*/ 883167 w 951537"/>
                <a:gd name="connsiteY19" fmla="*/ 358445 h 519997"/>
                <a:gd name="connsiteX20" fmla="*/ 951537 w 951537"/>
                <a:gd name="connsiteY20" fmla="*/ 357886 h 519997"/>
                <a:gd name="connsiteX21" fmla="*/ 924915 w 951537"/>
                <a:gd name="connsiteY21" fmla="*/ 268804 h 519997"/>
                <a:gd name="connsiteX22" fmla="*/ 525546 w 95153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950987 w 950987"/>
                <a:gd name="connsiteY19" fmla="*/ 357886 h 519997"/>
                <a:gd name="connsiteX20" fmla="*/ 924365 w 950987"/>
                <a:gd name="connsiteY20" fmla="*/ 268804 h 519997"/>
                <a:gd name="connsiteX21" fmla="*/ 524996 w 950987"/>
                <a:gd name="connsiteY21" fmla="*/ 0 h 519997"/>
                <a:gd name="connsiteX0" fmla="*/ 524996 w 928264"/>
                <a:gd name="connsiteY0" fmla="*/ 0 h 519997"/>
                <a:gd name="connsiteX1" fmla="*/ 102005 w 928264"/>
                <a:gd name="connsiteY1" fmla="*/ 403816 h 519997"/>
                <a:gd name="connsiteX2" fmla="*/ 56507 w 928264"/>
                <a:gd name="connsiteY2" fmla="*/ 352544 h 519997"/>
                <a:gd name="connsiteX3" fmla="*/ 1740 w 928264"/>
                <a:gd name="connsiteY3" fmla="*/ 356813 h 519997"/>
                <a:gd name="connsiteX4" fmla="*/ 19348 w 928264"/>
                <a:gd name="connsiteY4" fmla="*/ 415429 h 519997"/>
                <a:gd name="connsiteX5" fmla="*/ 112157 w 928264"/>
                <a:gd name="connsiteY5" fmla="*/ 510974 h 519997"/>
                <a:gd name="connsiteX6" fmla="*/ 123437 w 928264"/>
                <a:gd name="connsiteY6" fmla="*/ 517741 h 519997"/>
                <a:gd name="connsiteX7" fmla="*/ 127948 w 928264"/>
                <a:gd name="connsiteY7" fmla="*/ 518869 h 519997"/>
                <a:gd name="connsiteX8" fmla="*/ 130204 w 928264"/>
                <a:gd name="connsiteY8" fmla="*/ 519997 h 519997"/>
                <a:gd name="connsiteX9" fmla="*/ 133588 w 928264"/>
                <a:gd name="connsiteY9" fmla="*/ 519997 h 519997"/>
                <a:gd name="connsiteX10" fmla="*/ 136972 w 928264"/>
                <a:gd name="connsiteY10" fmla="*/ 519997 h 519997"/>
                <a:gd name="connsiteX11" fmla="*/ 139228 w 928264"/>
                <a:gd name="connsiteY11" fmla="*/ 519997 h 519997"/>
                <a:gd name="connsiteX12" fmla="*/ 160660 w 928264"/>
                <a:gd name="connsiteY12" fmla="*/ 509846 h 519997"/>
                <a:gd name="connsiteX13" fmla="*/ 273118 w 928264"/>
                <a:gd name="connsiteY13" fmla="*/ 405491 h 519997"/>
                <a:gd name="connsiteX14" fmla="*/ 284967 w 928264"/>
                <a:gd name="connsiteY14" fmla="*/ 346975 h 519997"/>
                <a:gd name="connsiteX15" fmla="*/ 227871 w 928264"/>
                <a:gd name="connsiteY15" fmla="*/ 352850 h 519997"/>
                <a:gd name="connsiteX16" fmla="*/ 169684 w 928264"/>
                <a:gd name="connsiteY16" fmla="*/ 406072 h 519997"/>
                <a:gd name="connsiteX17" fmla="*/ 448294 w 928264"/>
                <a:gd name="connsiteY17" fmla="*/ 76702 h 519997"/>
                <a:gd name="connsiteX18" fmla="*/ 839702 w 928264"/>
                <a:gd name="connsiteY18" fmla="*/ 258307 h 519997"/>
                <a:gd name="connsiteX19" fmla="*/ 900449 w 928264"/>
                <a:gd name="connsiteY19" fmla="*/ 331352 h 519997"/>
                <a:gd name="connsiteX20" fmla="*/ 924365 w 928264"/>
                <a:gd name="connsiteY20" fmla="*/ 268804 h 519997"/>
                <a:gd name="connsiteX21" fmla="*/ 524996 w 928264"/>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323" h="519997">
                  <a:moveTo>
                    <a:pt x="524996" y="0"/>
                  </a:moveTo>
                  <a:cubicBezTo>
                    <a:pt x="303064" y="22884"/>
                    <a:pt x="113285" y="178220"/>
                    <a:pt x="102005" y="403816"/>
                  </a:cubicBezTo>
                  <a:lnTo>
                    <a:pt x="56507" y="352544"/>
                  </a:lnTo>
                  <a:cubicBezTo>
                    <a:pt x="42971" y="340136"/>
                    <a:pt x="7933" y="346332"/>
                    <a:pt x="1740" y="356813"/>
                  </a:cubicBezTo>
                  <a:cubicBezTo>
                    <a:pt x="-4453" y="367294"/>
                    <a:pt x="6940" y="401893"/>
                    <a:pt x="19348" y="415429"/>
                  </a:cubicBezTo>
                  <a:lnTo>
                    <a:pt x="112157" y="510974"/>
                  </a:lnTo>
                  <a:cubicBezTo>
                    <a:pt x="115541" y="514358"/>
                    <a:pt x="118925" y="516614"/>
                    <a:pt x="123437" y="517741"/>
                  </a:cubicBezTo>
                  <a:cubicBezTo>
                    <a:pt x="124565" y="517741"/>
                    <a:pt x="125693" y="518869"/>
                    <a:pt x="127948" y="518869"/>
                  </a:cubicBezTo>
                  <a:lnTo>
                    <a:pt x="130204" y="519997"/>
                  </a:lnTo>
                  <a:lnTo>
                    <a:pt x="133588" y="519997"/>
                  </a:lnTo>
                  <a:lnTo>
                    <a:pt x="136972" y="519997"/>
                  </a:lnTo>
                  <a:lnTo>
                    <a:pt x="139228" y="519997"/>
                  </a:lnTo>
                  <a:cubicBezTo>
                    <a:pt x="147124" y="519997"/>
                    <a:pt x="155020" y="515486"/>
                    <a:pt x="160660" y="509846"/>
                  </a:cubicBezTo>
                  <a:lnTo>
                    <a:pt x="273118" y="405491"/>
                  </a:lnTo>
                  <a:cubicBezTo>
                    <a:pt x="286653" y="391955"/>
                    <a:pt x="298502" y="359383"/>
                    <a:pt x="284967" y="346975"/>
                  </a:cubicBezTo>
                  <a:cubicBezTo>
                    <a:pt x="271431" y="333439"/>
                    <a:pt x="240278" y="339314"/>
                    <a:pt x="227871" y="352850"/>
                  </a:cubicBezTo>
                  <a:lnTo>
                    <a:pt x="169684" y="406072"/>
                  </a:lnTo>
                  <a:cubicBezTo>
                    <a:pt x="177579" y="245899"/>
                    <a:pt x="288221" y="142285"/>
                    <a:pt x="448294" y="76702"/>
                  </a:cubicBezTo>
                  <a:cubicBezTo>
                    <a:pt x="608367" y="11119"/>
                    <a:pt x="826223" y="193076"/>
                    <a:pt x="839702" y="258307"/>
                  </a:cubicBezTo>
                  <a:cubicBezTo>
                    <a:pt x="853181" y="323538"/>
                    <a:pt x="886338" y="329602"/>
                    <a:pt x="900449" y="331352"/>
                  </a:cubicBezTo>
                  <a:cubicBezTo>
                    <a:pt x="892876" y="335093"/>
                    <a:pt x="950795" y="331607"/>
                    <a:pt x="924365" y="268804"/>
                  </a:cubicBezTo>
                  <a:cubicBezTo>
                    <a:pt x="876411" y="107296"/>
                    <a:pt x="698705" y="0"/>
                    <a:pt x="524996" y="0"/>
                  </a:cubicBezTo>
                  <a:close/>
                </a:path>
              </a:pathLst>
            </a:custGeom>
            <a:solidFill>
              <a:schemeClr val="accent4"/>
            </a:solidFill>
            <a:ln w="11212" cap="flat">
              <a:noFill/>
              <a:prstDash val="solid"/>
              <a:miter/>
            </a:ln>
          </p:spPr>
          <p:txBody>
            <a:bodyPr rtlCol="0" anchor="ctr"/>
            <a:lstStyle/>
            <a:p>
              <a:endParaRPr lang="ja-JP" altLang="en-US"/>
            </a:p>
          </p:txBody>
        </p:sp>
        <p:sp>
          <p:nvSpPr>
            <p:cNvPr id="28" name="グラフィックス 18" descr="線矢印: 左回転 単色塗りつぶし">
              <a:extLst>
                <a:ext uri="{FF2B5EF4-FFF2-40B4-BE49-F238E27FC236}">
                  <a16:creationId xmlns:a16="http://schemas.microsoft.com/office/drawing/2014/main" id="{AE9B95A2-C6B5-48A4-9A6B-94AEA08D5888}"/>
                </a:ext>
              </a:extLst>
            </p:cNvPr>
            <p:cNvSpPr/>
            <p:nvPr/>
          </p:nvSpPr>
          <p:spPr>
            <a:xfrm rot="229634">
              <a:off x="4563991" y="4313795"/>
              <a:ext cx="962917" cy="500973"/>
            </a:xfrm>
            <a:custGeom>
              <a:avLst/>
              <a:gdLst>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313852 w 960891"/>
                <a:gd name="connsiteY15" fmla="*/ 2903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829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05846 w 960891"/>
                <a:gd name="connsiteY14" fmla="*/ 3386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7256 w 962511"/>
                <a:gd name="connsiteY0" fmla="*/ 0 h 709875"/>
                <a:gd name="connsiteX1" fmla="*/ 152484 w 962511"/>
                <a:gd name="connsiteY1" fmla="*/ 386423 h 709875"/>
                <a:gd name="connsiteX2" fmla="*/ 107218 w 962511"/>
                <a:gd name="connsiteY2" fmla="*/ 343697 h 709875"/>
                <a:gd name="connsiteX3" fmla="*/ 11083 w 962511"/>
                <a:gd name="connsiteY3" fmla="*/ 291436 h 709875"/>
                <a:gd name="connsiteX4" fmla="*/ 10004 w 962511"/>
                <a:gd name="connsiteY4" fmla="*/ 336771 h 709875"/>
                <a:gd name="connsiteX5" fmla="*/ 162198 w 962511"/>
                <a:gd name="connsiteY5" fmla="*/ 488965 h 709875"/>
                <a:gd name="connsiteX6" fmla="*/ 172992 w 962511"/>
                <a:gd name="connsiteY6" fmla="*/ 495441 h 709875"/>
                <a:gd name="connsiteX7" fmla="*/ 177310 w 962511"/>
                <a:gd name="connsiteY7" fmla="*/ 496521 h 709875"/>
                <a:gd name="connsiteX8" fmla="*/ 179468 w 962511"/>
                <a:gd name="connsiteY8" fmla="*/ 497600 h 709875"/>
                <a:gd name="connsiteX9" fmla="*/ 182706 w 962511"/>
                <a:gd name="connsiteY9" fmla="*/ 497600 h 709875"/>
                <a:gd name="connsiteX10" fmla="*/ 185945 w 962511"/>
                <a:gd name="connsiteY10" fmla="*/ 497600 h 709875"/>
                <a:gd name="connsiteX11" fmla="*/ 188103 w 962511"/>
                <a:gd name="connsiteY11" fmla="*/ 497600 h 709875"/>
                <a:gd name="connsiteX12" fmla="*/ 208612 w 962511"/>
                <a:gd name="connsiteY12" fmla="*/ 487886 h 709875"/>
                <a:gd name="connsiteX13" fmla="*/ 292226 w 962511"/>
                <a:gd name="connsiteY13" fmla="*/ 401731 h 709875"/>
                <a:gd name="connsiteX14" fmla="*/ 307466 w 962511"/>
                <a:gd name="connsiteY14" fmla="*/ 338617 h 709875"/>
                <a:gd name="connsiteX15" fmla="*/ 264672 w 962511"/>
                <a:gd name="connsiteY15" fmla="*/ 338617 h 709875"/>
                <a:gd name="connsiteX16" fmla="*/ 217247 w 962511"/>
                <a:gd name="connsiteY16" fmla="*/ 388581 h 709875"/>
                <a:gd name="connsiteX17" fmla="*/ 483857 w 962511"/>
                <a:gd name="connsiteY17" fmla="*/ 73399 h 709875"/>
                <a:gd name="connsiteX18" fmla="*/ 858406 w 962511"/>
                <a:gd name="connsiteY18" fmla="*/ 247181 h 709875"/>
                <a:gd name="connsiteX19" fmla="*/ 789325 w 962511"/>
                <a:gd name="connsiteY19" fmla="*/ 654112 h 709875"/>
                <a:gd name="connsiteX20" fmla="*/ 788246 w 962511"/>
                <a:gd name="connsiteY20" fmla="*/ 699447 h 709875"/>
                <a:gd name="connsiteX21" fmla="*/ 833580 w 962511"/>
                <a:gd name="connsiteY21" fmla="*/ 701605 h 709875"/>
                <a:gd name="connsiteX22" fmla="*/ 933964 w 962511"/>
                <a:gd name="connsiteY22" fmla="*/ 256895 h 709875"/>
                <a:gd name="connsiteX23" fmla="*/ 557256 w 962511"/>
                <a:gd name="connsiteY23" fmla="*/ 0 h 709875"/>
                <a:gd name="connsiteX0" fmla="*/ 547186 w 952441"/>
                <a:gd name="connsiteY0" fmla="*/ 0 h 709875"/>
                <a:gd name="connsiteX1" fmla="*/ 142414 w 952441"/>
                <a:gd name="connsiteY1" fmla="*/ 386423 h 709875"/>
                <a:gd name="connsiteX2" fmla="*/ 97148 w 952441"/>
                <a:gd name="connsiteY2" fmla="*/ 343697 h 709875"/>
                <a:gd name="connsiteX3" fmla="*/ 1013 w 952441"/>
                <a:gd name="connsiteY3" fmla="*/ 291436 h 709875"/>
                <a:gd name="connsiteX4" fmla="*/ 48194 w 952441"/>
                <a:gd name="connsiteY4" fmla="*/ 382491 h 709875"/>
                <a:gd name="connsiteX5" fmla="*/ 152128 w 952441"/>
                <a:gd name="connsiteY5" fmla="*/ 488965 h 709875"/>
                <a:gd name="connsiteX6" fmla="*/ 162922 w 952441"/>
                <a:gd name="connsiteY6" fmla="*/ 495441 h 709875"/>
                <a:gd name="connsiteX7" fmla="*/ 167240 w 952441"/>
                <a:gd name="connsiteY7" fmla="*/ 496521 h 709875"/>
                <a:gd name="connsiteX8" fmla="*/ 169398 w 952441"/>
                <a:gd name="connsiteY8" fmla="*/ 497600 h 709875"/>
                <a:gd name="connsiteX9" fmla="*/ 172636 w 952441"/>
                <a:gd name="connsiteY9" fmla="*/ 497600 h 709875"/>
                <a:gd name="connsiteX10" fmla="*/ 175875 w 952441"/>
                <a:gd name="connsiteY10" fmla="*/ 497600 h 709875"/>
                <a:gd name="connsiteX11" fmla="*/ 178033 w 952441"/>
                <a:gd name="connsiteY11" fmla="*/ 497600 h 709875"/>
                <a:gd name="connsiteX12" fmla="*/ 198542 w 952441"/>
                <a:gd name="connsiteY12" fmla="*/ 487886 h 709875"/>
                <a:gd name="connsiteX13" fmla="*/ 282156 w 952441"/>
                <a:gd name="connsiteY13" fmla="*/ 401731 h 709875"/>
                <a:gd name="connsiteX14" fmla="*/ 297396 w 952441"/>
                <a:gd name="connsiteY14" fmla="*/ 338617 h 709875"/>
                <a:gd name="connsiteX15" fmla="*/ 254602 w 952441"/>
                <a:gd name="connsiteY15" fmla="*/ 338617 h 709875"/>
                <a:gd name="connsiteX16" fmla="*/ 207177 w 952441"/>
                <a:gd name="connsiteY16" fmla="*/ 388581 h 709875"/>
                <a:gd name="connsiteX17" fmla="*/ 473787 w 952441"/>
                <a:gd name="connsiteY17" fmla="*/ 73399 h 709875"/>
                <a:gd name="connsiteX18" fmla="*/ 848336 w 952441"/>
                <a:gd name="connsiteY18" fmla="*/ 247181 h 709875"/>
                <a:gd name="connsiteX19" fmla="*/ 779255 w 952441"/>
                <a:gd name="connsiteY19" fmla="*/ 654112 h 709875"/>
                <a:gd name="connsiteX20" fmla="*/ 778176 w 952441"/>
                <a:gd name="connsiteY20" fmla="*/ 699447 h 709875"/>
                <a:gd name="connsiteX21" fmla="*/ 823510 w 952441"/>
                <a:gd name="connsiteY21" fmla="*/ 701605 h 709875"/>
                <a:gd name="connsiteX22" fmla="*/ 923894 w 952441"/>
                <a:gd name="connsiteY22" fmla="*/ 256895 h 709875"/>
                <a:gd name="connsiteX23" fmla="*/ 547186 w 952441"/>
                <a:gd name="connsiteY23" fmla="*/ 0 h 709875"/>
                <a:gd name="connsiteX0" fmla="*/ 513955 w 919210"/>
                <a:gd name="connsiteY0" fmla="*/ 0 h 709875"/>
                <a:gd name="connsiteX1" fmla="*/ 109183 w 919210"/>
                <a:gd name="connsiteY1" fmla="*/ 386423 h 709875"/>
                <a:gd name="connsiteX2" fmla="*/ 63917 w 919210"/>
                <a:gd name="connsiteY2" fmla="*/ 343697 h 709875"/>
                <a:gd name="connsiteX3" fmla="*/ 3342 w 919210"/>
                <a:gd name="connsiteY3" fmla="*/ 332076 h 709875"/>
                <a:gd name="connsiteX4" fmla="*/ 14963 w 919210"/>
                <a:gd name="connsiteY4" fmla="*/ 382491 h 709875"/>
                <a:gd name="connsiteX5" fmla="*/ 118897 w 919210"/>
                <a:gd name="connsiteY5" fmla="*/ 488965 h 709875"/>
                <a:gd name="connsiteX6" fmla="*/ 129691 w 919210"/>
                <a:gd name="connsiteY6" fmla="*/ 495441 h 709875"/>
                <a:gd name="connsiteX7" fmla="*/ 134009 w 919210"/>
                <a:gd name="connsiteY7" fmla="*/ 496521 h 709875"/>
                <a:gd name="connsiteX8" fmla="*/ 136167 w 919210"/>
                <a:gd name="connsiteY8" fmla="*/ 497600 h 709875"/>
                <a:gd name="connsiteX9" fmla="*/ 139405 w 919210"/>
                <a:gd name="connsiteY9" fmla="*/ 497600 h 709875"/>
                <a:gd name="connsiteX10" fmla="*/ 142644 w 919210"/>
                <a:gd name="connsiteY10" fmla="*/ 497600 h 709875"/>
                <a:gd name="connsiteX11" fmla="*/ 144802 w 919210"/>
                <a:gd name="connsiteY11" fmla="*/ 497600 h 709875"/>
                <a:gd name="connsiteX12" fmla="*/ 165311 w 919210"/>
                <a:gd name="connsiteY12" fmla="*/ 487886 h 709875"/>
                <a:gd name="connsiteX13" fmla="*/ 248925 w 919210"/>
                <a:gd name="connsiteY13" fmla="*/ 401731 h 709875"/>
                <a:gd name="connsiteX14" fmla="*/ 264165 w 919210"/>
                <a:gd name="connsiteY14" fmla="*/ 338617 h 709875"/>
                <a:gd name="connsiteX15" fmla="*/ 221371 w 919210"/>
                <a:gd name="connsiteY15" fmla="*/ 338617 h 709875"/>
                <a:gd name="connsiteX16" fmla="*/ 173946 w 919210"/>
                <a:gd name="connsiteY16" fmla="*/ 388581 h 709875"/>
                <a:gd name="connsiteX17" fmla="*/ 440556 w 919210"/>
                <a:gd name="connsiteY17" fmla="*/ 73399 h 709875"/>
                <a:gd name="connsiteX18" fmla="*/ 815105 w 919210"/>
                <a:gd name="connsiteY18" fmla="*/ 247181 h 709875"/>
                <a:gd name="connsiteX19" fmla="*/ 746024 w 919210"/>
                <a:gd name="connsiteY19" fmla="*/ 654112 h 709875"/>
                <a:gd name="connsiteX20" fmla="*/ 744945 w 919210"/>
                <a:gd name="connsiteY20" fmla="*/ 699447 h 709875"/>
                <a:gd name="connsiteX21" fmla="*/ 790279 w 919210"/>
                <a:gd name="connsiteY21" fmla="*/ 701605 h 709875"/>
                <a:gd name="connsiteX22" fmla="*/ 890663 w 919210"/>
                <a:gd name="connsiteY22" fmla="*/ 256895 h 709875"/>
                <a:gd name="connsiteX23" fmla="*/ 513955 w 919210"/>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2953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77412"/>
                <a:gd name="connsiteY0" fmla="*/ 0 h 699903"/>
                <a:gd name="connsiteX1" fmla="*/ 105411 w 977412"/>
                <a:gd name="connsiteY1" fmla="*/ 386423 h 699903"/>
                <a:gd name="connsiteX2" fmla="*/ 60145 w 977412"/>
                <a:gd name="connsiteY2" fmla="*/ 343697 h 699903"/>
                <a:gd name="connsiteX3" fmla="*/ 4650 w 977412"/>
                <a:gd name="connsiteY3" fmla="*/ 334616 h 699903"/>
                <a:gd name="connsiteX4" fmla="*/ 11191 w 977412"/>
                <a:gd name="connsiteY4" fmla="*/ 382491 h 699903"/>
                <a:gd name="connsiteX5" fmla="*/ 115125 w 977412"/>
                <a:gd name="connsiteY5" fmla="*/ 488965 h 699903"/>
                <a:gd name="connsiteX6" fmla="*/ 125919 w 977412"/>
                <a:gd name="connsiteY6" fmla="*/ 495441 h 699903"/>
                <a:gd name="connsiteX7" fmla="*/ 130237 w 977412"/>
                <a:gd name="connsiteY7" fmla="*/ 496521 h 699903"/>
                <a:gd name="connsiteX8" fmla="*/ 132395 w 977412"/>
                <a:gd name="connsiteY8" fmla="*/ 497600 h 699903"/>
                <a:gd name="connsiteX9" fmla="*/ 135633 w 977412"/>
                <a:gd name="connsiteY9" fmla="*/ 497600 h 699903"/>
                <a:gd name="connsiteX10" fmla="*/ 138872 w 977412"/>
                <a:gd name="connsiteY10" fmla="*/ 497600 h 699903"/>
                <a:gd name="connsiteX11" fmla="*/ 141030 w 977412"/>
                <a:gd name="connsiteY11" fmla="*/ 497600 h 699903"/>
                <a:gd name="connsiteX12" fmla="*/ 161539 w 977412"/>
                <a:gd name="connsiteY12" fmla="*/ 487886 h 699903"/>
                <a:gd name="connsiteX13" fmla="*/ 245153 w 977412"/>
                <a:gd name="connsiteY13" fmla="*/ 401731 h 699903"/>
                <a:gd name="connsiteX14" fmla="*/ 260393 w 977412"/>
                <a:gd name="connsiteY14" fmla="*/ 338617 h 699903"/>
                <a:gd name="connsiteX15" fmla="*/ 217599 w 977412"/>
                <a:gd name="connsiteY15" fmla="*/ 338617 h 699903"/>
                <a:gd name="connsiteX16" fmla="*/ 170174 w 977412"/>
                <a:gd name="connsiteY16" fmla="*/ 388581 h 699903"/>
                <a:gd name="connsiteX17" fmla="*/ 436784 w 977412"/>
                <a:gd name="connsiteY17" fmla="*/ 73399 h 699903"/>
                <a:gd name="connsiteX18" fmla="*/ 811333 w 977412"/>
                <a:gd name="connsiteY18" fmla="*/ 247181 h 699903"/>
                <a:gd name="connsiteX19" fmla="*/ 847245 w 977412"/>
                <a:gd name="connsiteY19" fmla="*/ 441311 h 699903"/>
                <a:gd name="connsiteX20" fmla="*/ 741173 w 977412"/>
                <a:gd name="connsiteY20" fmla="*/ 699447 h 699903"/>
                <a:gd name="connsiteX21" fmla="*/ 917061 w 977412"/>
                <a:gd name="connsiteY21" fmla="*/ 433700 h 699903"/>
                <a:gd name="connsiteX22" fmla="*/ 886891 w 977412"/>
                <a:gd name="connsiteY22" fmla="*/ 256895 h 699903"/>
                <a:gd name="connsiteX23" fmla="*/ 510183 w 977412"/>
                <a:gd name="connsiteY23" fmla="*/ 0 h 699903"/>
                <a:gd name="connsiteX0" fmla="*/ 510183 w 924375"/>
                <a:gd name="connsiteY0" fmla="*/ 0 h 699903"/>
                <a:gd name="connsiteX1" fmla="*/ 105411 w 924375"/>
                <a:gd name="connsiteY1" fmla="*/ 386423 h 699903"/>
                <a:gd name="connsiteX2" fmla="*/ 60145 w 924375"/>
                <a:gd name="connsiteY2" fmla="*/ 343697 h 699903"/>
                <a:gd name="connsiteX3" fmla="*/ 4650 w 924375"/>
                <a:gd name="connsiteY3" fmla="*/ 334616 h 699903"/>
                <a:gd name="connsiteX4" fmla="*/ 11191 w 924375"/>
                <a:gd name="connsiteY4" fmla="*/ 382491 h 699903"/>
                <a:gd name="connsiteX5" fmla="*/ 115125 w 924375"/>
                <a:gd name="connsiteY5" fmla="*/ 488965 h 699903"/>
                <a:gd name="connsiteX6" fmla="*/ 125919 w 924375"/>
                <a:gd name="connsiteY6" fmla="*/ 495441 h 699903"/>
                <a:gd name="connsiteX7" fmla="*/ 130237 w 924375"/>
                <a:gd name="connsiteY7" fmla="*/ 496521 h 699903"/>
                <a:gd name="connsiteX8" fmla="*/ 132395 w 924375"/>
                <a:gd name="connsiteY8" fmla="*/ 497600 h 699903"/>
                <a:gd name="connsiteX9" fmla="*/ 135633 w 924375"/>
                <a:gd name="connsiteY9" fmla="*/ 497600 h 699903"/>
                <a:gd name="connsiteX10" fmla="*/ 138872 w 924375"/>
                <a:gd name="connsiteY10" fmla="*/ 497600 h 699903"/>
                <a:gd name="connsiteX11" fmla="*/ 141030 w 924375"/>
                <a:gd name="connsiteY11" fmla="*/ 497600 h 699903"/>
                <a:gd name="connsiteX12" fmla="*/ 161539 w 924375"/>
                <a:gd name="connsiteY12" fmla="*/ 487886 h 699903"/>
                <a:gd name="connsiteX13" fmla="*/ 245153 w 924375"/>
                <a:gd name="connsiteY13" fmla="*/ 401731 h 699903"/>
                <a:gd name="connsiteX14" fmla="*/ 260393 w 924375"/>
                <a:gd name="connsiteY14" fmla="*/ 338617 h 699903"/>
                <a:gd name="connsiteX15" fmla="*/ 217599 w 924375"/>
                <a:gd name="connsiteY15" fmla="*/ 338617 h 699903"/>
                <a:gd name="connsiteX16" fmla="*/ 170174 w 924375"/>
                <a:gd name="connsiteY16" fmla="*/ 388581 h 699903"/>
                <a:gd name="connsiteX17" fmla="*/ 436784 w 924375"/>
                <a:gd name="connsiteY17" fmla="*/ 73399 h 699903"/>
                <a:gd name="connsiteX18" fmla="*/ 811333 w 924375"/>
                <a:gd name="connsiteY18" fmla="*/ 247181 h 699903"/>
                <a:gd name="connsiteX19" fmla="*/ 847245 w 924375"/>
                <a:gd name="connsiteY19" fmla="*/ 441311 h 699903"/>
                <a:gd name="connsiteX20" fmla="*/ 741173 w 924375"/>
                <a:gd name="connsiteY20" fmla="*/ 699447 h 699903"/>
                <a:gd name="connsiteX21" fmla="*/ 917061 w 924375"/>
                <a:gd name="connsiteY21" fmla="*/ 433700 h 699903"/>
                <a:gd name="connsiteX22" fmla="*/ 886891 w 924375"/>
                <a:gd name="connsiteY22" fmla="*/ 256895 h 699903"/>
                <a:gd name="connsiteX23" fmla="*/ 510183 w 924375"/>
                <a:gd name="connsiteY23" fmla="*/ 0 h 699903"/>
                <a:gd name="connsiteX0" fmla="*/ 510183 w 918727"/>
                <a:gd name="connsiteY0" fmla="*/ 0 h 699903"/>
                <a:gd name="connsiteX1" fmla="*/ 105411 w 918727"/>
                <a:gd name="connsiteY1" fmla="*/ 386423 h 699903"/>
                <a:gd name="connsiteX2" fmla="*/ 60145 w 918727"/>
                <a:gd name="connsiteY2" fmla="*/ 343697 h 699903"/>
                <a:gd name="connsiteX3" fmla="*/ 4650 w 918727"/>
                <a:gd name="connsiteY3" fmla="*/ 334616 h 699903"/>
                <a:gd name="connsiteX4" fmla="*/ 11191 w 918727"/>
                <a:gd name="connsiteY4" fmla="*/ 382491 h 699903"/>
                <a:gd name="connsiteX5" fmla="*/ 115125 w 918727"/>
                <a:gd name="connsiteY5" fmla="*/ 488965 h 699903"/>
                <a:gd name="connsiteX6" fmla="*/ 125919 w 918727"/>
                <a:gd name="connsiteY6" fmla="*/ 495441 h 699903"/>
                <a:gd name="connsiteX7" fmla="*/ 130237 w 918727"/>
                <a:gd name="connsiteY7" fmla="*/ 496521 h 699903"/>
                <a:gd name="connsiteX8" fmla="*/ 132395 w 918727"/>
                <a:gd name="connsiteY8" fmla="*/ 497600 h 699903"/>
                <a:gd name="connsiteX9" fmla="*/ 135633 w 918727"/>
                <a:gd name="connsiteY9" fmla="*/ 497600 h 699903"/>
                <a:gd name="connsiteX10" fmla="*/ 138872 w 918727"/>
                <a:gd name="connsiteY10" fmla="*/ 497600 h 699903"/>
                <a:gd name="connsiteX11" fmla="*/ 141030 w 918727"/>
                <a:gd name="connsiteY11" fmla="*/ 497600 h 699903"/>
                <a:gd name="connsiteX12" fmla="*/ 161539 w 918727"/>
                <a:gd name="connsiteY12" fmla="*/ 487886 h 699903"/>
                <a:gd name="connsiteX13" fmla="*/ 245153 w 918727"/>
                <a:gd name="connsiteY13" fmla="*/ 401731 h 699903"/>
                <a:gd name="connsiteX14" fmla="*/ 260393 w 918727"/>
                <a:gd name="connsiteY14" fmla="*/ 338617 h 699903"/>
                <a:gd name="connsiteX15" fmla="*/ 217599 w 918727"/>
                <a:gd name="connsiteY15" fmla="*/ 338617 h 699903"/>
                <a:gd name="connsiteX16" fmla="*/ 170174 w 918727"/>
                <a:gd name="connsiteY16" fmla="*/ 388581 h 699903"/>
                <a:gd name="connsiteX17" fmla="*/ 436784 w 918727"/>
                <a:gd name="connsiteY17" fmla="*/ 73399 h 699903"/>
                <a:gd name="connsiteX18" fmla="*/ 811333 w 918727"/>
                <a:gd name="connsiteY18" fmla="*/ 247181 h 699903"/>
                <a:gd name="connsiteX19" fmla="*/ 847245 w 918727"/>
                <a:gd name="connsiteY19" fmla="*/ 441311 h 699903"/>
                <a:gd name="connsiteX20" fmla="*/ 741173 w 918727"/>
                <a:gd name="connsiteY20" fmla="*/ 699447 h 699903"/>
                <a:gd name="connsiteX21" fmla="*/ 917061 w 918727"/>
                <a:gd name="connsiteY21" fmla="*/ 433700 h 699903"/>
                <a:gd name="connsiteX22" fmla="*/ 886891 w 918727"/>
                <a:gd name="connsiteY22" fmla="*/ 256895 h 699903"/>
                <a:gd name="connsiteX23" fmla="*/ 510183 w 918727"/>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36784 w 921594"/>
                <a:gd name="connsiteY17" fmla="*/ 73399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51805 w 921594"/>
                <a:gd name="connsiteY17" fmla="*/ 73442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6000"/>
                <a:gd name="connsiteY0" fmla="*/ 0 h 505974"/>
                <a:gd name="connsiteX1" fmla="*/ 105411 w 926000"/>
                <a:gd name="connsiteY1" fmla="*/ 394797 h 505974"/>
                <a:gd name="connsiteX2" fmla="*/ 60145 w 926000"/>
                <a:gd name="connsiteY2" fmla="*/ 352071 h 505974"/>
                <a:gd name="connsiteX3" fmla="*/ 4650 w 926000"/>
                <a:gd name="connsiteY3" fmla="*/ 342990 h 505974"/>
                <a:gd name="connsiteX4" fmla="*/ 11191 w 926000"/>
                <a:gd name="connsiteY4" fmla="*/ 390865 h 505974"/>
                <a:gd name="connsiteX5" fmla="*/ 115125 w 926000"/>
                <a:gd name="connsiteY5" fmla="*/ 497339 h 505974"/>
                <a:gd name="connsiteX6" fmla="*/ 125919 w 926000"/>
                <a:gd name="connsiteY6" fmla="*/ 503815 h 505974"/>
                <a:gd name="connsiteX7" fmla="*/ 130237 w 926000"/>
                <a:gd name="connsiteY7" fmla="*/ 504895 h 505974"/>
                <a:gd name="connsiteX8" fmla="*/ 132395 w 926000"/>
                <a:gd name="connsiteY8" fmla="*/ 505974 h 505974"/>
                <a:gd name="connsiteX9" fmla="*/ 135633 w 926000"/>
                <a:gd name="connsiteY9" fmla="*/ 505974 h 505974"/>
                <a:gd name="connsiteX10" fmla="*/ 138872 w 926000"/>
                <a:gd name="connsiteY10" fmla="*/ 505974 h 505974"/>
                <a:gd name="connsiteX11" fmla="*/ 141030 w 926000"/>
                <a:gd name="connsiteY11" fmla="*/ 505974 h 505974"/>
                <a:gd name="connsiteX12" fmla="*/ 161539 w 926000"/>
                <a:gd name="connsiteY12" fmla="*/ 496260 h 505974"/>
                <a:gd name="connsiteX13" fmla="*/ 245153 w 926000"/>
                <a:gd name="connsiteY13" fmla="*/ 410105 h 505974"/>
                <a:gd name="connsiteX14" fmla="*/ 260393 w 926000"/>
                <a:gd name="connsiteY14" fmla="*/ 346991 h 505974"/>
                <a:gd name="connsiteX15" fmla="*/ 217599 w 926000"/>
                <a:gd name="connsiteY15" fmla="*/ 346991 h 505974"/>
                <a:gd name="connsiteX16" fmla="*/ 170174 w 926000"/>
                <a:gd name="connsiteY16" fmla="*/ 396955 h 505974"/>
                <a:gd name="connsiteX17" fmla="*/ 451805 w 926000"/>
                <a:gd name="connsiteY17" fmla="*/ 81816 h 505974"/>
                <a:gd name="connsiteX18" fmla="*/ 811333 w 926000"/>
                <a:gd name="connsiteY18" fmla="*/ 255555 h 505974"/>
                <a:gd name="connsiteX19" fmla="*/ 849279 w 926000"/>
                <a:gd name="connsiteY19" fmla="*/ 467348 h 505974"/>
                <a:gd name="connsiteX20" fmla="*/ 917061 w 926000"/>
                <a:gd name="connsiteY20" fmla="*/ 442074 h 505974"/>
                <a:gd name="connsiteX21" fmla="*/ 886891 w 926000"/>
                <a:gd name="connsiteY21" fmla="*/ 265269 h 505974"/>
                <a:gd name="connsiteX22" fmla="*/ 497957 w 926000"/>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9279 w 920496"/>
                <a:gd name="connsiteY19" fmla="*/ 467348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6608 w 919261"/>
                <a:gd name="connsiteY19" fmla="*/ 425114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261" h="505974">
                  <a:moveTo>
                    <a:pt x="497957" y="0"/>
                  </a:moveTo>
                  <a:cubicBezTo>
                    <a:pt x="282078" y="0"/>
                    <a:pt x="116204" y="178918"/>
                    <a:pt x="105411" y="394797"/>
                  </a:cubicBezTo>
                  <a:lnTo>
                    <a:pt x="60145" y="352071"/>
                  </a:lnTo>
                  <a:cubicBezTo>
                    <a:pt x="47192" y="340197"/>
                    <a:pt x="12809" y="336524"/>
                    <a:pt x="4650" y="342990"/>
                  </a:cubicBezTo>
                  <a:cubicBezTo>
                    <a:pt x="-3509" y="349456"/>
                    <a:pt x="-683" y="377912"/>
                    <a:pt x="11191" y="390865"/>
                  </a:cubicBezTo>
                  <a:lnTo>
                    <a:pt x="115125" y="497339"/>
                  </a:lnTo>
                  <a:cubicBezTo>
                    <a:pt x="118363" y="500577"/>
                    <a:pt x="121601" y="502736"/>
                    <a:pt x="125919" y="503815"/>
                  </a:cubicBezTo>
                  <a:cubicBezTo>
                    <a:pt x="126998" y="503815"/>
                    <a:pt x="128078" y="504895"/>
                    <a:pt x="130237" y="504895"/>
                  </a:cubicBezTo>
                  <a:lnTo>
                    <a:pt x="132395" y="505974"/>
                  </a:lnTo>
                  <a:lnTo>
                    <a:pt x="135633" y="505974"/>
                  </a:lnTo>
                  <a:lnTo>
                    <a:pt x="138872" y="505974"/>
                  </a:lnTo>
                  <a:lnTo>
                    <a:pt x="141030" y="505974"/>
                  </a:lnTo>
                  <a:cubicBezTo>
                    <a:pt x="148586" y="505974"/>
                    <a:pt x="156142" y="501656"/>
                    <a:pt x="161539" y="496260"/>
                  </a:cubicBezTo>
                  <a:lnTo>
                    <a:pt x="245153" y="410105"/>
                  </a:lnTo>
                  <a:cubicBezTo>
                    <a:pt x="258106" y="397152"/>
                    <a:pt x="273346" y="358864"/>
                    <a:pt x="260393" y="346991"/>
                  </a:cubicBezTo>
                  <a:cubicBezTo>
                    <a:pt x="247441" y="334038"/>
                    <a:pt x="229472" y="334038"/>
                    <a:pt x="217599" y="346991"/>
                  </a:cubicBezTo>
                  <a:cubicBezTo>
                    <a:pt x="184857" y="379732"/>
                    <a:pt x="202916" y="364214"/>
                    <a:pt x="170174" y="396955"/>
                  </a:cubicBezTo>
                  <a:cubicBezTo>
                    <a:pt x="177730" y="243682"/>
                    <a:pt x="287443" y="108809"/>
                    <a:pt x="451805" y="81816"/>
                  </a:cubicBezTo>
                  <a:cubicBezTo>
                    <a:pt x="616167" y="54823"/>
                    <a:pt x="688331" y="100829"/>
                    <a:pt x="760026" y="193624"/>
                  </a:cubicBezTo>
                  <a:cubicBezTo>
                    <a:pt x="831721" y="286419"/>
                    <a:pt x="828574" y="334222"/>
                    <a:pt x="844182" y="386720"/>
                  </a:cubicBezTo>
                  <a:cubicBezTo>
                    <a:pt x="861803" y="417807"/>
                    <a:pt x="892019" y="429298"/>
                    <a:pt x="915119" y="411359"/>
                  </a:cubicBezTo>
                  <a:cubicBezTo>
                    <a:pt x="917296" y="380752"/>
                    <a:pt x="932423" y="394961"/>
                    <a:pt x="886891" y="265269"/>
                  </a:cubicBezTo>
                  <a:cubicBezTo>
                    <a:pt x="822560" y="92414"/>
                    <a:pt x="664183" y="0"/>
                    <a:pt x="497957" y="0"/>
                  </a:cubicBezTo>
                  <a:close/>
                </a:path>
              </a:pathLst>
            </a:custGeom>
            <a:solidFill>
              <a:schemeClr val="accent1"/>
            </a:solidFill>
            <a:ln w="10716" cap="flat">
              <a:noFill/>
              <a:prstDash val="solid"/>
              <a:miter/>
            </a:ln>
          </p:spPr>
          <p:txBody>
            <a:bodyPr rtlCol="0" anchor="ctr"/>
            <a:lstStyle/>
            <a:p>
              <a:endParaRPr lang="ja-JP" altLang="en-US" dirty="0"/>
            </a:p>
          </p:txBody>
        </p:sp>
        <p:sp>
          <p:nvSpPr>
            <p:cNvPr id="29" name="テキスト ボックス 28">
              <a:extLst>
                <a:ext uri="{FF2B5EF4-FFF2-40B4-BE49-F238E27FC236}">
                  <a16:creationId xmlns:a16="http://schemas.microsoft.com/office/drawing/2014/main" id="{755EF15F-5806-4C56-A832-3703EE26BE12}"/>
                </a:ext>
              </a:extLst>
            </p:cNvPr>
            <p:cNvSpPr txBox="1"/>
            <p:nvPr/>
          </p:nvSpPr>
          <p:spPr>
            <a:xfrm>
              <a:off x="5392020" y="4757040"/>
              <a:ext cx="1365508" cy="336246"/>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安全と安心</a:t>
              </a:r>
            </a:p>
          </p:txBody>
        </p:sp>
        <p:sp>
          <p:nvSpPr>
            <p:cNvPr id="30" name="テキスト ボックス 29">
              <a:extLst>
                <a:ext uri="{FF2B5EF4-FFF2-40B4-BE49-F238E27FC236}">
                  <a16:creationId xmlns:a16="http://schemas.microsoft.com/office/drawing/2014/main" id="{953940B3-7E42-44F9-A40D-E664F6627B4A}"/>
                </a:ext>
              </a:extLst>
            </p:cNvPr>
            <p:cNvSpPr txBox="1"/>
            <p:nvPr/>
          </p:nvSpPr>
          <p:spPr>
            <a:xfrm>
              <a:off x="3499200" y="4431978"/>
              <a:ext cx="1228011" cy="328873"/>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活力と魅力</a:t>
              </a:r>
            </a:p>
          </p:txBody>
        </p:sp>
      </p:grpSp>
    </p:spTree>
    <p:extLst>
      <p:ext uri="{BB962C8B-B14F-4D97-AF65-F5344CB8AC3E}">
        <p14:creationId xmlns:p14="http://schemas.microsoft.com/office/powerpoint/2010/main" val="383396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施策の柱の考え方</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4" name="正方形/長方形 3">
            <a:extLst>
              <a:ext uri="{FF2B5EF4-FFF2-40B4-BE49-F238E27FC236}">
                <a16:creationId xmlns:a16="http://schemas.microsoft.com/office/drawing/2014/main" id="{B1D21B24-1599-4D25-B5D6-F8C6CCEFC0D1}"/>
              </a:ext>
            </a:extLst>
          </p:cNvPr>
          <p:cNvSpPr/>
          <p:nvPr/>
        </p:nvSpPr>
        <p:spPr>
          <a:xfrm>
            <a:off x="524238" y="540662"/>
            <a:ext cx="10857774" cy="447618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基本目標を達成するために下の４つの方向性に基づき施策を展開すべき</a:t>
            </a:r>
            <a:endParaRPr lang="en-US" altLang="ja-JP" sz="20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持続可能で人を惹きつける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環境にやさしく健康で快適にくらすことができ、人々を惹きつける大阪らしい魅力ある住まいとまちの実現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豊かなくらしを選択できる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多様な住まい・住環境が整い、ライフスタイルやライフステージに応じて、子育て世帯、単身世帯、高齢者、外国人をはじめ、多様な住まい手自らが適切な住まいを選択できる、誰もが活き活きとくらすことができる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安全なくらしを支える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5365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大規模な地震や集中豪雨などの災害が発生しても、被害が最小限に抑えられ、人命が守られるとともに、復興への備えがあり、防犯面においても安全性が高い住まいとまちの実現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安心して住み続けることができる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誰もが、住み慣れた地域で安心しくらすことができ、人々の人権が尊重される住まいとまちの実現</a:t>
            </a:r>
          </a:p>
        </p:txBody>
      </p:sp>
      <p:sp>
        <p:nvSpPr>
          <p:cNvPr id="8" name="正方形/長方形 7">
            <a:extLst>
              <a:ext uri="{FF2B5EF4-FFF2-40B4-BE49-F238E27FC236}">
                <a16:creationId xmlns:a16="http://schemas.microsoft.com/office/drawing/2014/main" id="{67592601-7F49-4EDF-97C6-F0528DFC402A}"/>
              </a:ext>
            </a:extLst>
          </p:cNvPr>
          <p:cNvSpPr/>
          <p:nvPr/>
        </p:nvSpPr>
        <p:spPr>
          <a:xfrm>
            <a:off x="209571" y="659748"/>
            <a:ext cx="11288180" cy="505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A96D7739-5D4F-4D4F-899F-92436CB60411}"/>
              </a:ext>
            </a:extLst>
          </p:cNvPr>
          <p:cNvSpPr/>
          <p:nvPr/>
        </p:nvSpPr>
        <p:spPr>
          <a:xfrm>
            <a:off x="209571" y="5272191"/>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　施策の柱</a:t>
            </a:r>
          </a:p>
        </p:txBody>
      </p:sp>
      <p:sp>
        <p:nvSpPr>
          <p:cNvPr id="12" name="Text Box 2">
            <a:extLst>
              <a:ext uri="{FF2B5EF4-FFF2-40B4-BE49-F238E27FC236}">
                <a16:creationId xmlns:a16="http://schemas.microsoft.com/office/drawing/2014/main" id="{AEF4FDA4-AC07-4FF3-905C-6F655643558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11</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3" name="グループ化 2">
            <a:extLst>
              <a:ext uri="{FF2B5EF4-FFF2-40B4-BE49-F238E27FC236}">
                <a16:creationId xmlns:a16="http://schemas.microsoft.com/office/drawing/2014/main" id="{B823D1DD-E878-4341-A227-487EF7613F37}"/>
              </a:ext>
            </a:extLst>
          </p:cNvPr>
          <p:cNvGrpSpPr/>
          <p:nvPr/>
        </p:nvGrpSpPr>
        <p:grpSpPr>
          <a:xfrm>
            <a:off x="727289" y="5796789"/>
            <a:ext cx="2340000" cy="584807"/>
            <a:chOff x="751566" y="6649473"/>
            <a:chExt cx="2340000" cy="584807"/>
          </a:xfrm>
        </p:grpSpPr>
        <p:sp>
          <p:nvSpPr>
            <p:cNvPr id="2" name="四角形: 角を丸くする 1">
              <a:extLst>
                <a:ext uri="{FF2B5EF4-FFF2-40B4-BE49-F238E27FC236}">
                  <a16:creationId xmlns:a16="http://schemas.microsoft.com/office/drawing/2014/main" id="{652B0D3E-2462-4839-8BDA-9FCDCDC6C520}"/>
                </a:ext>
              </a:extLst>
            </p:cNvPr>
            <p:cNvSpPr/>
            <p:nvPr/>
          </p:nvSpPr>
          <p:spPr>
            <a:xfrm>
              <a:off x="751566" y="6649473"/>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8AB834C-FD20-4C1B-BC4B-03BB570D8B66}"/>
                </a:ext>
              </a:extLst>
            </p:cNvPr>
            <p:cNvSpPr txBox="1"/>
            <p:nvPr/>
          </p:nvSpPr>
          <p:spPr>
            <a:xfrm>
              <a:off x="1099680" y="6681581"/>
              <a:ext cx="1540750"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持続可能で</a:t>
              </a: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UD デジタル 教科書体 N-B" panose="02020700000000000000" pitchFamily="17" charset="-128"/>
                  <a:ea typeface="UD デジタル 教科書体 N-B" panose="02020700000000000000" pitchFamily="17" charset="-128"/>
                </a:rPr>
                <a:t>人を惹きつける</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970CFAC4-D0A3-4749-BA3C-EEDCD2680812}"/>
              </a:ext>
            </a:extLst>
          </p:cNvPr>
          <p:cNvGrpSpPr/>
          <p:nvPr/>
        </p:nvGrpSpPr>
        <p:grpSpPr>
          <a:xfrm>
            <a:off x="3299020" y="5827582"/>
            <a:ext cx="2340000" cy="584807"/>
            <a:chOff x="3396125" y="6662047"/>
            <a:chExt cx="2340000" cy="584807"/>
          </a:xfrm>
        </p:grpSpPr>
        <p:sp>
          <p:nvSpPr>
            <p:cNvPr id="25" name="四角形: 角を丸くする 24">
              <a:extLst>
                <a:ext uri="{FF2B5EF4-FFF2-40B4-BE49-F238E27FC236}">
                  <a16:creationId xmlns:a16="http://schemas.microsoft.com/office/drawing/2014/main" id="{FD065BAE-6D60-453A-BBB2-CE3B873B7A12}"/>
                </a:ext>
              </a:extLst>
            </p:cNvPr>
            <p:cNvSpPr/>
            <p:nvPr/>
          </p:nvSpPr>
          <p:spPr>
            <a:xfrm>
              <a:off x="3396125" y="6662047"/>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835454F-7D2D-4CA1-8743-2B6C75726FF4}"/>
                </a:ext>
              </a:extLst>
            </p:cNvPr>
            <p:cNvSpPr txBox="1"/>
            <p:nvPr/>
          </p:nvSpPr>
          <p:spPr>
            <a:xfrm>
              <a:off x="3529848" y="6702710"/>
              <a:ext cx="2072554"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豊かなくらしを</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選択できる</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7" name="グループ化 6">
            <a:extLst>
              <a:ext uri="{FF2B5EF4-FFF2-40B4-BE49-F238E27FC236}">
                <a16:creationId xmlns:a16="http://schemas.microsoft.com/office/drawing/2014/main" id="{7DFB20A7-2FC1-4D53-B2D2-4C9C609CD12C}"/>
              </a:ext>
            </a:extLst>
          </p:cNvPr>
          <p:cNvGrpSpPr/>
          <p:nvPr/>
        </p:nvGrpSpPr>
        <p:grpSpPr>
          <a:xfrm>
            <a:off x="5973773" y="5815008"/>
            <a:ext cx="2340000" cy="584807"/>
            <a:chOff x="6286983" y="6662047"/>
            <a:chExt cx="2340000" cy="584807"/>
          </a:xfrm>
        </p:grpSpPr>
        <p:sp>
          <p:nvSpPr>
            <p:cNvPr id="26" name="四角形: 角を丸くする 25">
              <a:extLst>
                <a:ext uri="{FF2B5EF4-FFF2-40B4-BE49-F238E27FC236}">
                  <a16:creationId xmlns:a16="http://schemas.microsoft.com/office/drawing/2014/main" id="{204CDCE5-852E-40B1-8DDD-EA3EB96AD850}"/>
                </a:ext>
              </a:extLst>
            </p:cNvPr>
            <p:cNvSpPr/>
            <p:nvPr/>
          </p:nvSpPr>
          <p:spPr>
            <a:xfrm>
              <a:off x="6286983" y="6662047"/>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6212314-2C0C-4B20-BE0E-81814D16E594}"/>
                </a:ext>
              </a:extLst>
            </p:cNvPr>
            <p:cNvSpPr txBox="1"/>
            <p:nvPr/>
          </p:nvSpPr>
          <p:spPr>
            <a:xfrm>
              <a:off x="6648628" y="6692840"/>
              <a:ext cx="1616710"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安全なくらしを</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支える</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31" name="グループ化 30">
            <a:extLst>
              <a:ext uri="{FF2B5EF4-FFF2-40B4-BE49-F238E27FC236}">
                <a16:creationId xmlns:a16="http://schemas.microsoft.com/office/drawing/2014/main" id="{42402001-B585-46E7-9F61-1B0220F166F2}"/>
              </a:ext>
            </a:extLst>
          </p:cNvPr>
          <p:cNvGrpSpPr/>
          <p:nvPr/>
        </p:nvGrpSpPr>
        <p:grpSpPr>
          <a:xfrm>
            <a:off x="8589401" y="5796788"/>
            <a:ext cx="2360471" cy="584807"/>
            <a:chOff x="9050647" y="6680266"/>
            <a:chExt cx="2360471" cy="584807"/>
          </a:xfrm>
        </p:grpSpPr>
        <p:sp>
          <p:nvSpPr>
            <p:cNvPr id="27" name="四角形: 角を丸くする 26">
              <a:extLst>
                <a:ext uri="{FF2B5EF4-FFF2-40B4-BE49-F238E27FC236}">
                  <a16:creationId xmlns:a16="http://schemas.microsoft.com/office/drawing/2014/main" id="{BD538734-8647-45D4-9536-00334D4A04D8}"/>
                </a:ext>
              </a:extLst>
            </p:cNvPr>
            <p:cNvSpPr/>
            <p:nvPr/>
          </p:nvSpPr>
          <p:spPr>
            <a:xfrm>
              <a:off x="9050647" y="6680266"/>
              <a:ext cx="2317531"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3E33BA02-DCEB-4EFC-A603-6FBB29F3A1D9}"/>
                </a:ext>
              </a:extLst>
            </p:cNvPr>
            <p:cNvSpPr txBox="1"/>
            <p:nvPr/>
          </p:nvSpPr>
          <p:spPr>
            <a:xfrm>
              <a:off x="9071118" y="6711059"/>
              <a:ext cx="2340000"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安心して</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住み続けることができる</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145852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AF7B1BE-D8DC-4BA5-B1B2-C682B554276D}"/>
              </a:ext>
            </a:extLst>
          </p:cNvPr>
          <p:cNvSpPr/>
          <p:nvPr/>
        </p:nvSpPr>
        <p:spPr>
          <a:xfrm>
            <a:off x="0" y="159979"/>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p>
        </p:txBody>
      </p:sp>
      <p:sp>
        <p:nvSpPr>
          <p:cNvPr id="13" name="正方形/長方形 12">
            <a:extLst>
              <a:ext uri="{FF2B5EF4-FFF2-40B4-BE49-F238E27FC236}">
                <a16:creationId xmlns:a16="http://schemas.microsoft.com/office/drawing/2014/main" id="{F7BDE84A-D786-4481-ADC2-AC487EBA1DFE}"/>
              </a:ext>
            </a:extLst>
          </p:cNvPr>
          <p:cNvSpPr/>
          <p:nvPr/>
        </p:nvSpPr>
        <p:spPr>
          <a:xfrm>
            <a:off x="563693" y="948083"/>
            <a:ext cx="11064614" cy="31769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多様化・複雑化する課題に対して、効果的・効率的に施策を展開するためには、住まい・まちづくりに関わる多様な主体が協力・連携することはもちろんのこと、様々な分野と連携した取組が重要となる。</a:t>
            </a: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また、住まい・まちづくりに関わる技術・人材・資産など、これまで蓄積してきたものを確実に受け継ぐとともに、新たな技術や仕組みを柔軟に取り入れることで、将来にわたって持続可能性を維持できるよう、発展させていくことが求められる。</a:t>
            </a:r>
            <a:endParaRPr lang="en-US" altLang="ja-JP">
              <a:solidFill>
                <a:prstClr val="black"/>
              </a:solidFill>
              <a:latin typeface="UD デジタル 教科書体 NP-R" panose="02020400000000000000" pitchFamily="18" charset="-128"/>
              <a:ea typeface="UD デジタル 教科書体 NP-R" panose="02020400000000000000" pitchFamily="18" charset="-128"/>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lang="ja-JP" altLang="en-US">
                <a:solidFill>
                  <a:prstClr val="black"/>
                </a:solidFill>
                <a:latin typeface="UD デジタル 教科書体 NP-R" panose="02020400000000000000" pitchFamily="18" charset="-128"/>
                <a:ea typeface="UD デジタル 教科書体 NP-R" panose="02020400000000000000" pitchFamily="18" charset="-128"/>
              </a:rPr>
              <a:t>○ </a:t>
            </a: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さらに、万博のレガシーや、大阪の住まい・建築物やまち、自然環境、文化、多様な人材やコミュニティなどのストック・ポテンシャルを活かした取組が求められる。</a:t>
            </a: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このため、以下の３つの視点を重視して施策を展開していくべき。</a:t>
            </a:r>
          </a:p>
        </p:txBody>
      </p:sp>
      <p:sp>
        <p:nvSpPr>
          <p:cNvPr id="7" name="Text Box 2">
            <a:extLst>
              <a:ext uri="{FF2B5EF4-FFF2-40B4-BE49-F238E27FC236}">
                <a16:creationId xmlns:a16="http://schemas.microsoft.com/office/drawing/2014/main" id="{58495C2A-CB23-4BBC-92B8-A144ED6A1A84}"/>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9F83DBB-7237-41AE-A291-41F710BB7EEF}"/>
              </a:ext>
            </a:extLst>
          </p:cNvPr>
          <p:cNvSpPr>
            <a:spLocks/>
          </p:cNvSpPr>
          <p:nvPr/>
        </p:nvSpPr>
        <p:spPr>
          <a:xfrm>
            <a:off x="0" y="0"/>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施策展開の</a:t>
            </a: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視点の考え方</a:t>
            </a:r>
            <a:endPar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7" name="正方形/長方形 16">
            <a:extLst>
              <a:ext uri="{FF2B5EF4-FFF2-40B4-BE49-F238E27FC236}">
                <a16:creationId xmlns:a16="http://schemas.microsoft.com/office/drawing/2014/main" id="{680C91F9-4628-4D1C-89F7-F4527ECF5F4F}"/>
              </a:ext>
            </a:extLst>
          </p:cNvPr>
          <p:cNvSpPr/>
          <p:nvPr/>
        </p:nvSpPr>
        <p:spPr>
          <a:xfrm>
            <a:off x="498051" y="4477008"/>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施策展開の視点</a:t>
            </a:r>
          </a:p>
        </p:txBody>
      </p:sp>
      <p:grpSp>
        <p:nvGrpSpPr>
          <p:cNvPr id="2" name="グループ化 1">
            <a:extLst>
              <a:ext uri="{FF2B5EF4-FFF2-40B4-BE49-F238E27FC236}">
                <a16:creationId xmlns:a16="http://schemas.microsoft.com/office/drawing/2014/main" id="{972D5BDC-68C8-454D-B325-E50EC2157F4F}"/>
              </a:ext>
            </a:extLst>
          </p:cNvPr>
          <p:cNvGrpSpPr/>
          <p:nvPr/>
        </p:nvGrpSpPr>
        <p:grpSpPr>
          <a:xfrm>
            <a:off x="498051" y="5137299"/>
            <a:ext cx="3371617" cy="856857"/>
            <a:chOff x="1219229" y="5387992"/>
            <a:chExt cx="3060000" cy="600617"/>
          </a:xfrm>
        </p:grpSpPr>
        <p:sp>
          <p:nvSpPr>
            <p:cNvPr id="18" name="楕円 17">
              <a:extLst>
                <a:ext uri="{FF2B5EF4-FFF2-40B4-BE49-F238E27FC236}">
                  <a16:creationId xmlns:a16="http://schemas.microsoft.com/office/drawing/2014/main" id="{4019EA06-4ACC-4C5E-89A9-16D106B6BE13}"/>
                </a:ext>
              </a:extLst>
            </p:cNvPr>
            <p:cNvSpPr/>
            <p:nvPr/>
          </p:nvSpPr>
          <p:spPr>
            <a:xfrm>
              <a:off x="1219229" y="5387992"/>
              <a:ext cx="3060000"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 name="正方形/長方形 18">
              <a:extLst>
                <a:ext uri="{FF2B5EF4-FFF2-40B4-BE49-F238E27FC236}">
                  <a16:creationId xmlns:a16="http://schemas.microsoft.com/office/drawing/2014/main" id="{75C34117-47AE-4B8F-B237-96D68A65B553}"/>
                </a:ext>
              </a:extLst>
            </p:cNvPr>
            <p:cNvSpPr/>
            <p:nvPr/>
          </p:nvSpPr>
          <p:spPr>
            <a:xfrm>
              <a:off x="1802707" y="5477953"/>
              <a:ext cx="2149379" cy="5106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様々な主体・分野との</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多角的な連携</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3" name="グループ化 2">
            <a:extLst>
              <a:ext uri="{FF2B5EF4-FFF2-40B4-BE49-F238E27FC236}">
                <a16:creationId xmlns:a16="http://schemas.microsoft.com/office/drawing/2014/main" id="{883AEA2D-43AC-4C77-9445-D6F1E29FD641}"/>
              </a:ext>
            </a:extLst>
          </p:cNvPr>
          <p:cNvGrpSpPr/>
          <p:nvPr/>
        </p:nvGrpSpPr>
        <p:grpSpPr>
          <a:xfrm>
            <a:off x="3984967" y="5142657"/>
            <a:ext cx="3371617" cy="856857"/>
            <a:chOff x="4524776" y="5387617"/>
            <a:chExt cx="3060000" cy="600617"/>
          </a:xfrm>
        </p:grpSpPr>
        <p:sp>
          <p:nvSpPr>
            <p:cNvPr id="20" name="楕円 19">
              <a:extLst>
                <a:ext uri="{FF2B5EF4-FFF2-40B4-BE49-F238E27FC236}">
                  <a16:creationId xmlns:a16="http://schemas.microsoft.com/office/drawing/2014/main" id="{458AA175-35AF-455C-9244-45B312833C57}"/>
                </a:ext>
              </a:extLst>
            </p:cNvPr>
            <p:cNvSpPr/>
            <p:nvPr/>
          </p:nvSpPr>
          <p:spPr>
            <a:xfrm>
              <a:off x="4524776" y="5387617"/>
              <a:ext cx="3060000"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1" name="正方形/長方形 20">
              <a:extLst>
                <a:ext uri="{FF2B5EF4-FFF2-40B4-BE49-F238E27FC236}">
                  <a16:creationId xmlns:a16="http://schemas.microsoft.com/office/drawing/2014/main" id="{6A98A3B3-6409-42C0-901F-6B537A493038}"/>
                </a:ext>
              </a:extLst>
            </p:cNvPr>
            <p:cNvSpPr/>
            <p:nvPr/>
          </p:nvSpPr>
          <p:spPr>
            <a:xfrm>
              <a:off x="4807998" y="5464195"/>
              <a:ext cx="2493554" cy="5183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過去からの継承</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未来への持続・発展</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4" name="グループ化 3">
            <a:extLst>
              <a:ext uri="{FF2B5EF4-FFF2-40B4-BE49-F238E27FC236}">
                <a16:creationId xmlns:a16="http://schemas.microsoft.com/office/drawing/2014/main" id="{2F5A1BC5-6810-4C8B-A814-9B25846F6DC5}"/>
              </a:ext>
            </a:extLst>
          </p:cNvPr>
          <p:cNvGrpSpPr/>
          <p:nvPr/>
        </p:nvGrpSpPr>
        <p:grpSpPr>
          <a:xfrm>
            <a:off x="7500594" y="5160013"/>
            <a:ext cx="3371617" cy="856857"/>
            <a:chOff x="7642279" y="5390305"/>
            <a:chExt cx="3060000" cy="600617"/>
          </a:xfrm>
        </p:grpSpPr>
        <p:sp>
          <p:nvSpPr>
            <p:cNvPr id="22" name="楕円 21">
              <a:extLst>
                <a:ext uri="{FF2B5EF4-FFF2-40B4-BE49-F238E27FC236}">
                  <a16:creationId xmlns:a16="http://schemas.microsoft.com/office/drawing/2014/main" id="{3A42D409-D39A-44C9-950F-700B3B4C2117}"/>
                </a:ext>
              </a:extLst>
            </p:cNvPr>
            <p:cNvSpPr/>
            <p:nvPr/>
          </p:nvSpPr>
          <p:spPr>
            <a:xfrm>
              <a:off x="7642279" y="5390305"/>
              <a:ext cx="3060000"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3" name="正方形/長方形 22">
              <a:extLst>
                <a:ext uri="{FF2B5EF4-FFF2-40B4-BE49-F238E27FC236}">
                  <a16:creationId xmlns:a16="http://schemas.microsoft.com/office/drawing/2014/main" id="{E46CB13B-B6E4-444A-9542-4BC0AC01C775}"/>
                </a:ext>
              </a:extLst>
            </p:cNvPr>
            <p:cNvSpPr/>
            <p:nvPr/>
          </p:nvSpPr>
          <p:spPr>
            <a:xfrm>
              <a:off x="7943365" y="5530790"/>
              <a:ext cx="2441634" cy="3662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大阪</a:t>
              </a:r>
              <a:r>
                <a:rPr lang="ja-JP" altLang="en-US" sz="1400" dirty="0">
                  <a:solidFill>
                    <a:prstClr val="black"/>
                  </a:solidFill>
                  <a:latin typeface="UD デジタル 教科書体 N-B" panose="02020700000000000000" pitchFamily="17" charset="-128"/>
                  <a:ea typeface="UD デジタル 教科書体 N-B" panose="02020700000000000000" pitchFamily="17" charset="-128"/>
                </a:rPr>
                <a:t>のポテンシャル</a:t>
              </a: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を活かす</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spTree>
    <p:extLst>
      <p:ext uri="{BB962C8B-B14F-4D97-AF65-F5344CB8AC3E}">
        <p14:creationId xmlns:p14="http://schemas.microsoft.com/office/powerpoint/2010/main" val="294590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2BF0825-A16D-4C74-97E2-27843A4CFD21}"/>
              </a:ext>
            </a:extLst>
          </p:cNvPr>
          <p:cNvSpPr/>
          <p:nvPr/>
        </p:nvSpPr>
        <p:spPr>
          <a:xfrm>
            <a:off x="240731" y="189553"/>
            <a:ext cx="11492989" cy="725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indent="176213" algn="just">
              <a:spcBef>
                <a:spcPts val="10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3" name="正方形/長方形 12">
            <a:extLst>
              <a:ext uri="{FF2B5EF4-FFF2-40B4-BE49-F238E27FC236}">
                <a16:creationId xmlns:a16="http://schemas.microsoft.com/office/drawing/2014/main" id="{168B6AAD-F2B5-4F9D-B41D-FFA94779FC3B}"/>
              </a:ext>
            </a:extLst>
          </p:cNvPr>
          <p:cNvSpPr/>
          <p:nvPr/>
        </p:nvSpPr>
        <p:spPr>
          <a:xfrm>
            <a:off x="397234" y="3858786"/>
            <a:ext cx="2400705"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安全なくらしを支える</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5" name="正方形/長方形 14">
            <a:extLst>
              <a:ext uri="{FF2B5EF4-FFF2-40B4-BE49-F238E27FC236}">
                <a16:creationId xmlns:a16="http://schemas.microsoft.com/office/drawing/2014/main" id="{97707AEE-38FC-44B7-90E4-195F8914E88A}"/>
              </a:ext>
            </a:extLst>
          </p:cNvPr>
          <p:cNvSpPr/>
          <p:nvPr/>
        </p:nvSpPr>
        <p:spPr>
          <a:xfrm>
            <a:off x="361576" y="5349179"/>
            <a:ext cx="2436364"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安心して</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住み続けることができる　</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7" name="正方形/長方形 16">
            <a:extLst>
              <a:ext uri="{FF2B5EF4-FFF2-40B4-BE49-F238E27FC236}">
                <a16:creationId xmlns:a16="http://schemas.microsoft.com/office/drawing/2014/main" id="{89079191-EED2-45E5-85D3-04422B31601F}"/>
              </a:ext>
            </a:extLst>
          </p:cNvPr>
          <p:cNvSpPr/>
          <p:nvPr/>
        </p:nvSpPr>
        <p:spPr>
          <a:xfrm>
            <a:off x="3108328" y="5492110"/>
            <a:ext cx="7694077" cy="10768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・住宅確保要配慮者が安心して住まいを確保できる居住支援体制の構築</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・公的賃貸住宅の的確な供給とストックの有効活用</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・住み慣れた地域でくらすことができる地域拠点やコミュニティの形成に向けた仕組づくり</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・不動産取引等における差別の解消</a:t>
            </a:r>
          </a:p>
          <a:p>
            <a:pPr marL="182563" indent="-180975" algn="just">
              <a:lnSpc>
                <a:spcPts val="1300"/>
              </a:lnSpc>
            </a:pP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8" name="正方形/長方形 17">
            <a:extLst>
              <a:ext uri="{FF2B5EF4-FFF2-40B4-BE49-F238E27FC236}">
                <a16:creationId xmlns:a16="http://schemas.microsoft.com/office/drawing/2014/main" id="{729ACA8D-5736-451E-91AF-177292A43F6F}"/>
              </a:ext>
            </a:extLst>
          </p:cNvPr>
          <p:cNvSpPr/>
          <p:nvPr/>
        </p:nvSpPr>
        <p:spPr>
          <a:xfrm>
            <a:off x="3108328" y="3896298"/>
            <a:ext cx="5425250" cy="13425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・密集市街地の整備</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・危険な空家の除却等促進</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・分譲マンションの管理適正化・再生円滑化</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・大規模災害発生時に備えた復興までを見据えた体制の整備</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・住宅・建築物の耐震化</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・住まい・まちにおける様々な安全性への対応</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0" name="Text Box 2">
            <a:extLst>
              <a:ext uri="{FF2B5EF4-FFF2-40B4-BE49-F238E27FC236}">
                <a16:creationId xmlns:a16="http://schemas.microsoft.com/office/drawing/2014/main" id="{C4F0F7DD-FF12-4A0A-89C7-F6DCD2A6E3B6}"/>
              </a:ext>
            </a:extLst>
          </p:cNvPr>
          <p:cNvSpPr txBox="1">
            <a:spLocks noChangeArrowheads="1"/>
          </p:cNvSpPr>
          <p:nvPr/>
        </p:nvSpPr>
        <p:spPr bwMode="auto">
          <a:xfrm>
            <a:off x="9977127" y="646740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5" name="正方形/長方形 24">
            <a:extLst>
              <a:ext uri="{FF2B5EF4-FFF2-40B4-BE49-F238E27FC236}">
                <a16:creationId xmlns:a16="http://schemas.microsoft.com/office/drawing/2014/main" id="{C7F4B932-14EA-4E05-B282-9BA434C772E5}"/>
              </a:ext>
            </a:extLst>
          </p:cNvPr>
          <p:cNvSpPr/>
          <p:nvPr/>
        </p:nvSpPr>
        <p:spPr>
          <a:xfrm>
            <a:off x="366470" y="2368393"/>
            <a:ext cx="2462234"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豊かなくらしを</a:t>
            </a: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選択できる</a:t>
            </a:r>
          </a:p>
        </p:txBody>
      </p:sp>
      <p:sp>
        <p:nvSpPr>
          <p:cNvPr id="31" name="正方形/長方形 30">
            <a:extLst>
              <a:ext uri="{FF2B5EF4-FFF2-40B4-BE49-F238E27FC236}">
                <a16:creationId xmlns:a16="http://schemas.microsoft.com/office/drawing/2014/main" id="{4C7A888E-1084-46AF-8ADC-6DED06D74577}"/>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大阪府の住宅・建築政策の施策の方向性と主な施策について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4" name="正方形/長方形 13">
            <a:extLst>
              <a:ext uri="{FF2B5EF4-FFF2-40B4-BE49-F238E27FC236}">
                <a16:creationId xmlns:a16="http://schemas.microsoft.com/office/drawing/2014/main" id="{6020DC80-FB7A-4BAC-B1DC-6CA7C0EA897B}"/>
              </a:ext>
            </a:extLst>
          </p:cNvPr>
          <p:cNvSpPr/>
          <p:nvPr/>
        </p:nvSpPr>
        <p:spPr>
          <a:xfrm>
            <a:off x="361576" y="878000"/>
            <a:ext cx="2483765"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持続可能で</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人を惹きつける</a:t>
            </a:r>
          </a:p>
        </p:txBody>
      </p:sp>
      <p:sp>
        <p:nvSpPr>
          <p:cNvPr id="16" name="正方形/長方形 15">
            <a:extLst>
              <a:ext uri="{FF2B5EF4-FFF2-40B4-BE49-F238E27FC236}">
                <a16:creationId xmlns:a16="http://schemas.microsoft.com/office/drawing/2014/main" id="{CA1AB36C-8722-4C8B-B049-092896E24362}"/>
              </a:ext>
            </a:extLst>
          </p:cNvPr>
          <p:cNvSpPr/>
          <p:nvPr/>
        </p:nvSpPr>
        <p:spPr>
          <a:xfrm>
            <a:off x="3108328" y="915513"/>
            <a:ext cx="8120367" cy="12152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・住宅・建築物の脱炭素化・省エネルギー化の推進</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・スマートシティの推進や最先端技術を取り入れた住宅・住環境の普及</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a:solidFill>
                  <a:schemeClr val="tx1"/>
                </a:solidFill>
                <a:latin typeface="UD デジタル 教科書体 N-R" panose="02020400000000000000" pitchFamily="17" charset="-128"/>
                <a:ea typeface="UD デジタル 教科書体 N-R" panose="02020400000000000000" pitchFamily="17" charset="-128"/>
              </a:rPr>
              <a:t>・良好な景観形成の推進</a:t>
            </a: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・空家等を活用したまちづくりの推進</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・ユニバーサルデザインのまちづくり</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・既存住宅流通など市場環境整備・活性化</a:t>
            </a:r>
          </a:p>
          <a:p>
            <a:pPr marL="182563" indent="-180975" algn="just">
              <a:lnSpc>
                <a:spcPts val="1300"/>
              </a:lnSpc>
            </a:pP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1" name="正方形/長方形 20">
            <a:extLst>
              <a:ext uri="{FF2B5EF4-FFF2-40B4-BE49-F238E27FC236}">
                <a16:creationId xmlns:a16="http://schemas.microsoft.com/office/drawing/2014/main" id="{CEF3AE7A-DCDF-4D07-822A-B31F7B2CDA77}"/>
              </a:ext>
            </a:extLst>
          </p:cNvPr>
          <p:cNvSpPr/>
          <p:nvPr/>
        </p:nvSpPr>
        <p:spPr>
          <a:xfrm>
            <a:off x="3108328" y="2416899"/>
            <a:ext cx="9002399" cy="11128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・多様な住まい手に対応した住まい・住環境の整備</a:t>
            </a:r>
            <a:r>
              <a:rPr lang="ja-JP" altLang="en-US" sz="1200" b="1" dirty="0">
                <a:solidFill>
                  <a:schemeClr val="tx1"/>
                </a:solidFill>
                <a:latin typeface="UD デジタル 教科書体 N-R" panose="02020400000000000000" pitchFamily="17" charset="-128"/>
                <a:ea typeface="UD デジタル 教科書体 N-R" panose="02020400000000000000" pitchFamily="17" charset="-128"/>
              </a:rPr>
              <a:t>（子育て世帯、単身世帯、高齢者、外国人など）</a:t>
            </a:r>
            <a:endParaRPr lang="en-US" altLang="ja-JP" sz="12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・大阪の地域性を活かした魅力的な住まい・まちの形成</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・住生活関連産業やくらしを支える多様な担い手の確保、活動しやすい環境の整備</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・多様な住まいを選択できる住情報の提供や住教育の促進</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・住まいに関する相談体制の充実</a:t>
            </a:r>
          </a:p>
        </p:txBody>
      </p:sp>
    </p:spTree>
    <p:extLst>
      <p:ext uri="{BB962C8B-B14F-4D97-AF65-F5344CB8AC3E}">
        <p14:creationId xmlns:p14="http://schemas.microsoft.com/office/powerpoint/2010/main" val="168699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0395158-24BC-4F0B-BEF1-EF272AF33525}"/>
              </a:ext>
            </a:extLst>
          </p:cNvPr>
          <p:cNvSpPr txBox="1"/>
          <p:nvPr/>
        </p:nvSpPr>
        <p:spPr>
          <a:xfrm>
            <a:off x="8215315" y="4532632"/>
            <a:ext cx="3663793" cy="1556452"/>
          </a:xfrm>
          <a:prstGeom prst="rect">
            <a:avLst/>
          </a:prstGeom>
          <a:noFill/>
        </p:spPr>
        <p:txBody>
          <a:bodyPr wrap="square" rtlCol="0">
            <a:spAutoFit/>
          </a:bodyPr>
          <a:lstStyle/>
          <a:p>
            <a:pPr marL="123601" indent="-123601" defTabSz="326578">
              <a:lnSpc>
                <a:spcPts val="20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市町村支援の強化</a:t>
            </a: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民間の活躍を支える環境整備</a:t>
            </a:r>
            <a:endParaRPr lang="en-US" altLang="ja-JP" sz="1600"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20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公的賃貸住宅ストックの活用</a:t>
            </a:r>
          </a:p>
          <a:p>
            <a:pPr marL="123601" indent="-123601" defTabSz="326578">
              <a:lnSpc>
                <a:spcPts val="2000"/>
              </a:lnSpc>
            </a:pPr>
            <a:endParaRPr lang="ja-JP" altLang="en-US" b="1" u="sng"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16CCD02E-3140-4EDF-B91B-FEE9CA78DC2A}"/>
              </a:ext>
            </a:extLst>
          </p:cNvPr>
          <p:cNvSpPr/>
          <p:nvPr/>
        </p:nvSpPr>
        <p:spPr>
          <a:xfrm>
            <a:off x="490828" y="553746"/>
            <a:ext cx="11288180" cy="5344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spcBef>
                <a:spcPts val="6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　論点　　広域自治体として重点的に取り組むべき施策の方向性、具体的な取組について</a:t>
            </a:r>
            <a:endParaRPr lang="en-US" altLang="ja-JP" sz="2000" b="1" dirty="0">
              <a:solidFill>
                <a:schemeClr val="tx1"/>
              </a:solidFill>
              <a:latin typeface="UD デジタル 教科書体 NP-B" panose="02020700000000000000" pitchFamily="18" charset="-128"/>
              <a:ea typeface="UD デジタル 教科書体 NP-B" panose="02020700000000000000" pitchFamily="18" charset="-128"/>
            </a:endParaRPr>
          </a:p>
          <a:p>
            <a:pPr marL="1527175" algn="just">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 name="二等辺三角形 1">
            <a:extLst>
              <a:ext uri="{FF2B5EF4-FFF2-40B4-BE49-F238E27FC236}">
                <a16:creationId xmlns:a16="http://schemas.microsoft.com/office/drawing/2014/main" id="{8F4C0A9C-B902-4758-9753-2A3AA88189B0}"/>
              </a:ext>
            </a:extLst>
          </p:cNvPr>
          <p:cNvSpPr/>
          <p:nvPr/>
        </p:nvSpPr>
        <p:spPr>
          <a:xfrm rot="5400000">
            <a:off x="6868191" y="5243911"/>
            <a:ext cx="1426128" cy="26421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C3A83E8-CEEF-4193-9B60-53F00067A710}"/>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広域自治体として重点的に取り組むべき施策</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について</a:t>
            </a:r>
          </a:p>
        </p:txBody>
      </p:sp>
      <p:grpSp>
        <p:nvGrpSpPr>
          <p:cNvPr id="13" name="グループ化 12">
            <a:extLst>
              <a:ext uri="{FF2B5EF4-FFF2-40B4-BE49-F238E27FC236}">
                <a16:creationId xmlns:a16="http://schemas.microsoft.com/office/drawing/2014/main" id="{BFEB4A27-4EF5-4398-A33E-01818BB314BD}"/>
              </a:ext>
            </a:extLst>
          </p:cNvPr>
          <p:cNvGrpSpPr/>
          <p:nvPr/>
        </p:nvGrpSpPr>
        <p:grpSpPr>
          <a:xfrm>
            <a:off x="322699" y="960648"/>
            <a:ext cx="11198280" cy="1910205"/>
            <a:chOff x="349480" y="1148577"/>
            <a:chExt cx="11198280" cy="1712917"/>
          </a:xfrm>
        </p:grpSpPr>
        <p:sp>
          <p:nvSpPr>
            <p:cNvPr id="14" name="矢印: 五方向 13">
              <a:extLst>
                <a:ext uri="{FF2B5EF4-FFF2-40B4-BE49-F238E27FC236}">
                  <a16:creationId xmlns:a16="http://schemas.microsoft.com/office/drawing/2014/main" id="{125BFBB5-82DE-468A-81A1-DD22B590B5E1}"/>
                </a:ext>
              </a:extLst>
            </p:cNvPr>
            <p:cNvSpPr/>
            <p:nvPr/>
          </p:nvSpPr>
          <p:spPr>
            <a:xfrm rot="5400000">
              <a:off x="5122674" y="-3563592"/>
              <a:ext cx="1651892" cy="11198280"/>
            </a:xfrm>
            <a:prstGeom prst="homePlate">
              <a:avLst>
                <a:gd name="adj" fmla="val 12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912AD3E-74D7-47F4-BD4B-66B08BEE693B}"/>
                </a:ext>
              </a:extLst>
            </p:cNvPr>
            <p:cNvSpPr/>
            <p:nvPr/>
          </p:nvSpPr>
          <p:spPr>
            <a:xfrm>
              <a:off x="576196" y="1435321"/>
              <a:ext cx="10744847" cy="12123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住宅・建築政策に関わる各主体がそれぞれの求められる役割に基づき、連携し施策に取り組むことが重要</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indent="1588"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住宅・建築政策を取り巻く状況として住民に直結する基礎自治体である市町村が重要となるが、人員不足などの課題がある。また、ストックの</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9</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割を占める民間住宅市場でも、空き家や老朽マンション等の課題に加えて、建設業など住まいの関連産業における担い手不足が課題となっている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6A5651FE-DB62-41B5-A1FB-8709B3869A0B}"/>
                </a:ext>
              </a:extLst>
            </p:cNvPr>
            <p:cNvSpPr/>
            <p:nvPr/>
          </p:nvSpPr>
          <p:spPr>
            <a:xfrm>
              <a:off x="415210" y="1148577"/>
              <a:ext cx="1951598" cy="4315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　＜考え方＞</a:t>
              </a:r>
            </a:p>
          </p:txBody>
        </p:sp>
      </p:grpSp>
      <p:sp>
        <p:nvSpPr>
          <p:cNvPr id="10" name="正方形/長方形 9">
            <a:extLst>
              <a:ext uri="{FF2B5EF4-FFF2-40B4-BE49-F238E27FC236}">
                <a16:creationId xmlns:a16="http://schemas.microsoft.com/office/drawing/2014/main" id="{36633E2D-6AF8-4DA1-B766-BB360E6E6378}"/>
              </a:ext>
            </a:extLst>
          </p:cNvPr>
          <p:cNvSpPr>
            <a:spLocks/>
          </p:cNvSpPr>
          <p:nvPr/>
        </p:nvSpPr>
        <p:spPr>
          <a:xfrm>
            <a:off x="8130827" y="3304700"/>
            <a:ext cx="2920608" cy="462204"/>
          </a:xfrm>
          <a:prstGeom prst="rect">
            <a:avLst/>
          </a:prstGeom>
          <a:solidFill>
            <a:schemeClr val="accent1"/>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取り組むべき施策の方向性</a:t>
            </a:r>
          </a:p>
        </p:txBody>
      </p:sp>
      <p:sp>
        <p:nvSpPr>
          <p:cNvPr id="18" name="Text Box 2">
            <a:extLst>
              <a:ext uri="{FF2B5EF4-FFF2-40B4-BE49-F238E27FC236}">
                <a16:creationId xmlns:a16="http://schemas.microsoft.com/office/drawing/2014/main" id="{C7DAB44C-DA88-4EA6-A6A1-22E5F7A0D997}"/>
              </a:ext>
            </a:extLst>
          </p:cNvPr>
          <p:cNvSpPr txBox="1">
            <a:spLocks noChangeArrowheads="1"/>
          </p:cNvSpPr>
          <p:nvPr/>
        </p:nvSpPr>
        <p:spPr bwMode="auto">
          <a:xfrm>
            <a:off x="9984635" y="6492213"/>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BDD1296F-C3DB-4D88-9F0D-105826688F91}"/>
              </a:ext>
            </a:extLst>
          </p:cNvPr>
          <p:cNvSpPr>
            <a:spLocks/>
          </p:cNvSpPr>
          <p:nvPr/>
        </p:nvSpPr>
        <p:spPr>
          <a:xfrm>
            <a:off x="388429" y="2806173"/>
            <a:ext cx="2600659" cy="467810"/>
          </a:xfrm>
          <a:prstGeom prst="rect">
            <a:avLst/>
          </a:prstGeom>
          <a:solidFill>
            <a:schemeClr val="accent1">
              <a:lumMod val="60000"/>
              <a:lumOff val="40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各主体の役割</a:t>
            </a:r>
          </a:p>
        </p:txBody>
      </p:sp>
      <p:graphicFrame>
        <p:nvGraphicFramePr>
          <p:cNvPr id="17" name="表 2">
            <a:extLst>
              <a:ext uri="{FF2B5EF4-FFF2-40B4-BE49-F238E27FC236}">
                <a16:creationId xmlns:a16="http://schemas.microsoft.com/office/drawing/2014/main" id="{AF6143FE-F514-4609-8E50-EA6E59569972}"/>
              </a:ext>
            </a:extLst>
          </p:cNvPr>
          <p:cNvGraphicFramePr>
            <a:graphicFrameLocks noGrp="1"/>
          </p:cNvGraphicFramePr>
          <p:nvPr>
            <p:extLst>
              <p:ext uri="{D42A27DB-BD31-4B8C-83A1-F6EECF244321}">
                <p14:modId xmlns:p14="http://schemas.microsoft.com/office/powerpoint/2010/main" val="159276011"/>
              </p:ext>
            </p:extLst>
          </p:nvPr>
        </p:nvGraphicFramePr>
        <p:xfrm>
          <a:off x="412991" y="3370140"/>
          <a:ext cx="6793151" cy="3134360"/>
        </p:xfrm>
        <a:graphic>
          <a:graphicData uri="http://schemas.openxmlformats.org/drawingml/2006/table">
            <a:tbl>
              <a:tblPr firstRow="1" bandRow="1">
                <a:tableStyleId>{0505E3EF-67EA-436B-97B2-0124C06EBD24}</a:tableStyleId>
              </a:tblPr>
              <a:tblGrid>
                <a:gridCol w="1118663">
                  <a:extLst>
                    <a:ext uri="{9D8B030D-6E8A-4147-A177-3AD203B41FA5}">
                      <a16:colId xmlns:a16="http://schemas.microsoft.com/office/drawing/2014/main" val="1468025177"/>
                    </a:ext>
                  </a:extLst>
                </a:gridCol>
                <a:gridCol w="5674488">
                  <a:extLst>
                    <a:ext uri="{9D8B030D-6E8A-4147-A177-3AD203B41FA5}">
                      <a16:colId xmlns:a16="http://schemas.microsoft.com/office/drawing/2014/main" val="543397539"/>
                    </a:ext>
                  </a:extLst>
                </a:gridCol>
              </a:tblGrid>
              <a:tr h="34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府民</a:t>
                      </a:r>
                    </a:p>
                  </a:txBody>
                  <a:tcPr>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住生活の主役</a:t>
                      </a:r>
                      <a:endParaRPr kumimoji="1" lang="en-US" altLang="ja-JP" sz="11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自らの住生活の質を高めるなど自立・自律した行動</a:t>
                      </a:r>
                      <a:endParaRPr kumimoji="1" lang="en-US" altLang="ja-JP" sz="1100" dirty="0">
                        <a:latin typeface="UD デジタル 教科書体 N-B" panose="02020700000000000000" pitchFamily="17" charset="-128"/>
                        <a:ea typeface="UD デジタル 教科書体 N-B" panose="02020700000000000000" pitchFamily="17" charset="-128"/>
                      </a:endParaRPr>
                    </a:p>
                  </a:txBody>
                  <a:tcPr>
                    <a:noFill/>
                  </a:tcPr>
                </a:tc>
                <a:extLst>
                  <a:ext uri="{0D108BD9-81ED-4DB2-BD59-A6C34878D82A}">
                    <a16:rowId xmlns:a16="http://schemas.microsoft.com/office/drawing/2014/main" val="3411783557"/>
                  </a:ext>
                </a:extLst>
              </a:tr>
              <a:tr h="34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民間事業者</a:t>
                      </a:r>
                    </a:p>
                  </a:txBody>
                  <a:tcPr>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市場において主要な役割</a:t>
                      </a:r>
                      <a:endParaRPr kumimoji="1" lang="en-US" altLang="ja-JP" sz="11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府民ニーズに合わせた良質なサービスや居住環境の形成に貢献</a:t>
                      </a:r>
                    </a:p>
                  </a:txBody>
                  <a:tcPr>
                    <a:noFill/>
                  </a:tcPr>
                </a:tc>
                <a:extLst>
                  <a:ext uri="{0D108BD9-81ED-4DB2-BD59-A6C34878D82A}">
                    <a16:rowId xmlns:a16="http://schemas.microsoft.com/office/drawing/2014/main" val="4202046319"/>
                  </a:ext>
                </a:extLst>
              </a:tr>
              <a:tr h="25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地域団体や</a:t>
                      </a:r>
                      <a:r>
                        <a:rPr kumimoji="1" lang="en-US" altLang="ja-JP" sz="1100" dirty="0">
                          <a:latin typeface="UD デジタル 教科書体 N-B" panose="02020700000000000000" pitchFamily="17" charset="-128"/>
                          <a:ea typeface="UD デジタル 教科書体 N-B" panose="02020700000000000000" pitchFamily="17" charset="-128"/>
                        </a:rPr>
                        <a:t>NPO</a:t>
                      </a:r>
                      <a:r>
                        <a:rPr kumimoji="1" lang="ja-JP" altLang="en-US" sz="1100" dirty="0">
                          <a:latin typeface="UD デジタル 教科書体 N-B" panose="02020700000000000000" pitchFamily="17" charset="-128"/>
                          <a:ea typeface="UD デジタル 教科書体 N-B" panose="02020700000000000000" pitchFamily="17" charset="-128"/>
                        </a:rPr>
                        <a:t>等</a:t>
                      </a:r>
                    </a:p>
                  </a:txBody>
                  <a:tcPr>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地域コミュニティの担い手として地域に根ざした活動や行政と府民との協働や共創を進める役割</a:t>
                      </a:r>
                    </a:p>
                  </a:txBody>
                  <a:tcPr>
                    <a:noFill/>
                  </a:tcPr>
                </a:tc>
                <a:extLst>
                  <a:ext uri="{0D108BD9-81ED-4DB2-BD59-A6C34878D82A}">
                    <a16:rowId xmlns:a16="http://schemas.microsoft.com/office/drawing/2014/main" val="644000883"/>
                  </a:ext>
                </a:extLst>
              </a:tr>
              <a:tr h="34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市町村</a:t>
                      </a:r>
                    </a:p>
                  </a:txBody>
                  <a:tcPr>
                    <a:lnB w="28575" cap="flat" cmpd="sng" algn="ctr">
                      <a:solidFill>
                        <a:srgbClr val="FF0000"/>
                      </a:solidFill>
                      <a:prstDash val="solid"/>
                      <a:round/>
                      <a:headEnd type="none" w="med" len="med"/>
                      <a:tailEnd type="none" w="med" len="med"/>
                    </a:lnB>
                    <a:noFill/>
                  </a:tcPr>
                </a:tc>
                <a:tc>
                  <a:txBody>
                    <a:bodyPr/>
                    <a:lstStyle/>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地域のまちづくりを担う自治体</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住民に直結する基礎自治体として、地域の実情を踏まえた施策を展開</a:t>
                      </a:r>
                    </a:p>
                  </a:txBody>
                  <a:tcPr>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674817256"/>
                  </a:ext>
                </a:extLst>
              </a:tr>
              <a:tr h="801870">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大阪府</a:t>
                      </a:r>
                    </a:p>
                  </a:txBody>
                  <a:tcP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tc>
                  <a:txBody>
                    <a:bodyPr/>
                    <a:lstStyle/>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広域的なまちづくりを担う自治体として、府全域での住生活の目標やビジョン等の提示</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市場機能が適切に発揮されるための市場環境の整備</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市町村への指導・助言</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多様な主体が連携するための機会、場の提供</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府営住宅等のストック活用</a:t>
                      </a:r>
                    </a:p>
                  </a:txBody>
                  <a:tcP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extLst>
                  <a:ext uri="{0D108BD9-81ED-4DB2-BD59-A6C34878D82A}">
                    <a16:rowId xmlns:a16="http://schemas.microsoft.com/office/drawing/2014/main" val="2592455835"/>
                  </a:ext>
                </a:extLst>
              </a:tr>
              <a:tr h="34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公的団体</a:t>
                      </a:r>
                    </a:p>
                  </a:txBody>
                  <a:tcPr>
                    <a:lnT w="28575" cap="flat" cmpd="sng" algn="ctr">
                      <a:solidFill>
                        <a:srgbClr val="FF0000"/>
                      </a:solidFill>
                      <a:prstDash val="solid"/>
                      <a:round/>
                      <a:headEnd type="none" w="med" len="med"/>
                      <a:tailEnd type="none" w="med" len="med"/>
                    </a:lnT>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自らの保有するストックを活用した先導的な取組</a:t>
                      </a:r>
                      <a:endParaRPr kumimoji="1" lang="en-US" altLang="ja-JP" sz="11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各団体と連携するなど、自治体や民間団体を補完する事業の展開</a:t>
                      </a:r>
                    </a:p>
                  </a:txBody>
                  <a:tcPr>
                    <a:lnT w="28575"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439059590"/>
                  </a:ext>
                </a:extLst>
              </a:tr>
              <a:tr h="215285">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国</a:t>
                      </a:r>
                    </a:p>
                  </a:txBody>
                  <a:tcPr>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住生活などを巡る国全体の課題認識と施策の方向性の提示</a:t>
                      </a:r>
                    </a:p>
                  </a:txBody>
                  <a:tcPr>
                    <a:noFill/>
                  </a:tcPr>
                </a:tc>
                <a:extLst>
                  <a:ext uri="{0D108BD9-81ED-4DB2-BD59-A6C34878D82A}">
                    <a16:rowId xmlns:a16="http://schemas.microsoft.com/office/drawing/2014/main" val="3389853764"/>
                  </a:ext>
                </a:extLst>
              </a:tr>
            </a:tbl>
          </a:graphicData>
        </a:graphic>
      </p:graphicFrame>
    </p:spTree>
    <p:extLst>
      <p:ext uri="{BB962C8B-B14F-4D97-AF65-F5344CB8AC3E}">
        <p14:creationId xmlns:p14="http://schemas.microsoft.com/office/powerpoint/2010/main" val="4520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0079BE03-8D11-4E5A-8B73-92E3FA245916}"/>
              </a:ext>
            </a:extLst>
          </p:cNvPr>
          <p:cNvGraphicFramePr>
            <a:graphicFrameLocks noGrp="1"/>
          </p:cNvGraphicFramePr>
          <p:nvPr>
            <p:extLst>
              <p:ext uri="{D42A27DB-BD31-4B8C-83A1-F6EECF244321}">
                <p14:modId xmlns:p14="http://schemas.microsoft.com/office/powerpoint/2010/main" val="3640898793"/>
              </p:ext>
            </p:extLst>
          </p:nvPr>
        </p:nvGraphicFramePr>
        <p:xfrm>
          <a:off x="248816" y="1586968"/>
          <a:ext cx="11778214" cy="5002246"/>
        </p:xfrm>
        <a:graphic>
          <a:graphicData uri="http://schemas.openxmlformats.org/drawingml/2006/table">
            <a:tbl>
              <a:tblPr firstRow="1" bandRow="1">
                <a:tableStyleId>{91EBBBCC-DAD2-459C-BE2E-F6DE35CF9A28}</a:tableStyleId>
              </a:tblPr>
              <a:tblGrid>
                <a:gridCol w="3632529">
                  <a:extLst>
                    <a:ext uri="{9D8B030D-6E8A-4147-A177-3AD203B41FA5}">
                      <a16:colId xmlns:a16="http://schemas.microsoft.com/office/drawing/2014/main" val="426844399"/>
                    </a:ext>
                  </a:extLst>
                </a:gridCol>
                <a:gridCol w="4221588">
                  <a:extLst>
                    <a:ext uri="{9D8B030D-6E8A-4147-A177-3AD203B41FA5}">
                      <a16:colId xmlns:a16="http://schemas.microsoft.com/office/drawing/2014/main" val="4162764547"/>
                    </a:ext>
                  </a:extLst>
                </a:gridCol>
                <a:gridCol w="3924097">
                  <a:extLst>
                    <a:ext uri="{9D8B030D-6E8A-4147-A177-3AD203B41FA5}">
                      <a16:colId xmlns:a16="http://schemas.microsoft.com/office/drawing/2014/main" val="2213425845"/>
                    </a:ext>
                  </a:extLst>
                </a:gridCol>
              </a:tblGrid>
              <a:tr h="357745">
                <a:tc>
                  <a:txBody>
                    <a:bodyPr/>
                    <a:lstStyle/>
                    <a:p>
                      <a:pPr algn="ctr"/>
                      <a:r>
                        <a:rPr kumimoji="1" lang="ja-JP" altLang="en-US" sz="1600" dirty="0">
                          <a:latin typeface="UD デジタル 教科書体 N-R" panose="02020400000000000000" pitchFamily="17" charset="-128"/>
                          <a:ea typeface="UD デジタル 教科書体 N-R" panose="02020400000000000000" pitchFamily="17" charset="-128"/>
                        </a:rPr>
                        <a:t>市町村支援の強化</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6">
                        <a:lumMod val="60000"/>
                        <a:lumOff val="40000"/>
                      </a:schemeClr>
                    </a:solidFill>
                  </a:tcPr>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民間の活躍を支える環境整備</a:t>
                      </a: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6">
                        <a:lumMod val="60000"/>
                        <a:lumOff val="40000"/>
                      </a:schemeClr>
                    </a:solidFill>
                  </a:tcPr>
                </a:tc>
                <a:tc>
                  <a:txBody>
                    <a:bodyPr/>
                    <a:lstStyle/>
                    <a:p>
                      <a:pPr algn="ctr"/>
                      <a:r>
                        <a:rPr kumimoji="1" lang="ja-JP" altLang="en-US" sz="1600" dirty="0">
                          <a:latin typeface="UD デジタル 教科書体 N-R" panose="02020400000000000000" pitchFamily="17" charset="-128"/>
                          <a:ea typeface="UD デジタル 教科書体 N-R" panose="02020400000000000000" pitchFamily="17" charset="-128"/>
                        </a:rPr>
                        <a:t>公的賃貸住宅ストックの活用</a:t>
                      </a: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23276038"/>
                  </a:ext>
                </a:extLst>
              </a:tr>
              <a:tr h="2419320">
                <a:tc>
                  <a:txBody>
                    <a:bodyPr/>
                    <a:lstStyle/>
                    <a:p>
                      <a:pPr marL="176213" indent="-176213"/>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総合的な住宅施策の推進に向けた支援の強化</a:t>
                      </a: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・計画策定から施策推進に係る技術的助言の充実</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268288" indent="-268288"/>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・庁内での施策連携の促進</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268288" indent="-268288"/>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・居住支援体制の強化をはじめとした、民間事業者との連携・マッチングの支援</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・住宅・建築施策全般を相談できる体制の整備</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176213" indent="-176213"/>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公共施設の再編、営繕業務等に対する技術的支援の充実</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万博レガシーをはじめとした新技術の普及促進</a:t>
                      </a: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（府有施設の活用等）</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民間事業者をはじめとして多様な団体・人が活躍できる環境整備</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・民間事業者等との意見交換の機会の創出</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・住生活関連産業の人材確保やくらしを支える多様な担い手の確保、活動しやすい環境の整備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・住まい手等に対する情報発信の強化</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多様な空家の利活用の促進</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p>
                      <a:endParaRPr kumimoji="1" lang="ja-JP" altLang="en-US"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E1E1E1"/>
                    </a:solidFill>
                  </a:tcPr>
                </a:tc>
                <a:tc>
                  <a:txBody>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府営住宅ストックを活用した住宅支援の強化</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・子育て世帯に対する支援の強化</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9875"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（応募要件の緩和、子育て世帯向けの住戸等の整備や重点的な供給、バリアフリー化の更なる</a:t>
                      </a:r>
                      <a:r>
                        <a:rPr kumimoji="1" lang="ja-JP" altLang="en-US" sz="11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推進等</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endPar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・地域の安心居住を支える機能の導入</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8288"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空室活用による居住支援法人の活動拠点の確保、居住サポート住宅の供給など）</a:t>
                      </a:r>
                      <a:endPar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公的賃貸住宅ストックを活用したまちづくりの推進</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・公的賃貸住宅を活用したニュータウン等の再生、建替えにより創出した用地への生活利便施設等の導入</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8242820"/>
                  </a:ext>
                </a:extLst>
              </a:tr>
              <a:tr h="2225181">
                <a:tc gridSpan="3">
                  <a:txBody>
                    <a:bodyPr/>
                    <a:lstStyle/>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○多様な主体がつながり、連携</a:t>
                      </a:r>
                      <a:r>
                        <a:rPr kumimoji="1" lang="ja-JP" altLang="en-US" sz="14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する機会・場（プラットフォーム）</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の創出</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・市町村内での施策連携の場  </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（住宅部局内、住宅⇔福祉、教育、労働等）</a:t>
                      </a:r>
                      <a:endPar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・市町村間の連携の場        </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（近隣、同一規模、抱える課題別等）</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・市町村と民間等との連携の場</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・大阪府と市町村の連携の場</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・大阪府と民間等の連携の場</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solidFill>
                      <a:schemeClr val="bg1">
                        <a:lumMod val="95000"/>
                      </a:schemeClr>
                    </a:solidFill>
                  </a:tcPr>
                </a:tc>
                <a:tc hMerge="1">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466129467"/>
                  </a:ext>
                </a:extLst>
              </a:tr>
            </a:tbl>
          </a:graphicData>
        </a:graphic>
      </p:graphicFrame>
      <p:sp>
        <p:nvSpPr>
          <p:cNvPr id="6" name="正方形/長方形 5">
            <a:extLst>
              <a:ext uri="{FF2B5EF4-FFF2-40B4-BE49-F238E27FC236}">
                <a16:creationId xmlns:a16="http://schemas.microsoft.com/office/drawing/2014/main" id="{D7171564-733D-494C-AC8C-43367E31DAD5}"/>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360000">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６．大阪府が取り組むべき施策</a:t>
            </a:r>
            <a:endParaRPr kumimoji="1" lang="ja-JP" altLang="en-US"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830DCB52-DECE-4B27-B806-10DBD8F470E4}"/>
              </a:ext>
            </a:extLst>
          </p:cNvPr>
          <p:cNvSpPr/>
          <p:nvPr/>
        </p:nvSpPr>
        <p:spPr>
          <a:xfrm>
            <a:off x="74516" y="578634"/>
            <a:ext cx="11952514" cy="9763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広域自治体である大阪府は、保有する技術力やノウハウ、ネットワークや公的資産等を活かして、「市町村支援の強化」「民間の活躍を支える環境整備」「公的賃貸住宅ストックの活用」に重点的に取り組む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また、これらを効果的に推進するため、多様な主体がつながり、連携する機会や場を創出すべき。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9" name="Text Box 2">
            <a:extLst>
              <a:ext uri="{FF2B5EF4-FFF2-40B4-BE49-F238E27FC236}">
                <a16:creationId xmlns:a16="http://schemas.microsoft.com/office/drawing/2014/main" id="{2B13CF2D-23FD-4E6B-82F9-5BD082F20603}"/>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15</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10" name="グループ化 9">
            <a:extLst>
              <a:ext uri="{FF2B5EF4-FFF2-40B4-BE49-F238E27FC236}">
                <a16:creationId xmlns:a16="http://schemas.microsoft.com/office/drawing/2014/main" id="{174D0279-B4BC-4F97-B8DE-04F69EDE8681}"/>
              </a:ext>
            </a:extLst>
          </p:cNvPr>
          <p:cNvGrpSpPr/>
          <p:nvPr/>
        </p:nvGrpSpPr>
        <p:grpSpPr>
          <a:xfrm>
            <a:off x="7232704" y="4405850"/>
            <a:ext cx="3806623" cy="2183364"/>
            <a:chOff x="7541564" y="1271309"/>
            <a:chExt cx="2670236" cy="1478462"/>
          </a:xfrm>
        </p:grpSpPr>
        <p:sp>
          <p:nvSpPr>
            <p:cNvPr id="11" name="楕円 10">
              <a:extLst>
                <a:ext uri="{FF2B5EF4-FFF2-40B4-BE49-F238E27FC236}">
                  <a16:creationId xmlns:a16="http://schemas.microsoft.com/office/drawing/2014/main" id="{4E9D59AF-F69A-483A-8AC1-4A0DFC3B8F51}"/>
                </a:ext>
              </a:extLst>
            </p:cNvPr>
            <p:cNvSpPr/>
            <p:nvPr/>
          </p:nvSpPr>
          <p:spPr>
            <a:xfrm>
              <a:off x="8538370" y="1271309"/>
              <a:ext cx="900000" cy="900000"/>
            </a:xfrm>
            <a:prstGeom prst="ellipse">
              <a:avLst/>
            </a:prstGeom>
            <a:solidFill>
              <a:srgbClr val="FF90BB"/>
            </a:solidFill>
            <a:ln>
              <a:solidFill>
                <a:srgbClr val="FF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72EE6572-6E64-4FA8-8C6C-17D70E655857}"/>
                </a:ext>
              </a:extLst>
            </p:cNvPr>
            <p:cNvSpPr/>
            <p:nvPr/>
          </p:nvSpPr>
          <p:spPr>
            <a:xfrm>
              <a:off x="9239279" y="1271309"/>
              <a:ext cx="900000" cy="900000"/>
            </a:xfrm>
            <a:prstGeom prst="ellipse">
              <a:avLst/>
            </a:prstGeom>
            <a:solidFill>
              <a:srgbClr val="FF90BB"/>
            </a:solidFill>
            <a:ln>
              <a:solidFill>
                <a:srgbClr val="FF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9F60494E-3458-4BBE-81DC-4851B66882C4}"/>
                </a:ext>
              </a:extLst>
            </p:cNvPr>
            <p:cNvSpPr/>
            <p:nvPr/>
          </p:nvSpPr>
          <p:spPr>
            <a:xfrm>
              <a:off x="8878547" y="1849771"/>
              <a:ext cx="900000" cy="900000"/>
            </a:xfrm>
            <a:prstGeom prst="ellipse">
              <a:avLst/>
            </a:prstGeom>
            <a:solidFill>
              <a:srgbClr val="FF90BB"/>
            </a:solidFill>
            <a:ln>
              <a:solidFill>
                <a:srgbClr val="FF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0B605498-050A-4B22-BA20-37CBD3318B42}"/>
                </a:ext>
              </a:extLst>
            </p:cNvPr>
            <p:cNvSpPr/>
            <p:nvPr/>
          </p:nvSpPr>
          <p:spPr>
            <a:xfrm>
              <a:off x="9290072" y="1330660"/>
              <a:ext cx="792000" cy="792000"/>
            </a:xfrm>
            <a:prstGeom prst="ellipse">
              <a:avLst/>
            </a:prstGeom>
            <a:solidFill>
              <a:srgbClr val="CBF1ED">
                <a:alpha val="92000"/>
              </a:srgbClr>
            </a:solidFill>
            <a:ln>
              <a:solidFill>
                <a:srgbClr val="6BC3BB">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2A6769AB-8D84-466E-AE8D-F254168075B5}"/>
                </a:ext>
              </a:extLst>
            </p:cNvPr>
            <p:cNvSpPr/>
            <p:nvPr/>
          </p:nvSpPr>
          <p:spPr>
            <a:xfrm>
              <a:off x="8589163" y="1330660"/>
              <a:ext cx="792000" cy="792000"/>
            </a:xfrm>
            <a:prstGeom prst="ellipse">
              <a:avLst/>
            </a:prstGeom>
            <a:solidFill>
              <a:srgbClr val="CBF1ED">
                <a:alpha val="92000"/>
              </a:srgbClr>
            </a:solidFill>
            <a:ln>
              <a:solidFill>
                <a:srgbClr val="6BC3BB">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D872DB9F-8407-44ED-A920-B4ACE64C22D0}"/>
                </a:ext>
              </a:extLst>
            </p:cNvPr>
            <p:cNvSpPr/>
            <p:nvPr/>
          </p:nvSpPr>
          <p:spPr>
            <a:xfrm>
              <a:off x="8929340" y="1909122"/>
              <a:ext cx="792000" cy="792000"/>
            </a:xfrm>
            <a:prstGeom prst="ellipse">
              <a:avLst/>
            </a:prstGeom>
            <a:solidFill>
              <a:srgbClr val="CBF1ED">
                <a:alpha val="92000"/>
              </a:srgbClr>
            </a:solidFill>
            <a:ln>
              <a:solidFill>
                <a:srgbClr val="6BC3BB">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DAD3D66-9F1C-47F1-89E7-D4336A003F7C}"/>
                </a:ext>
              </a:extLst>
            </p:cNvPr>
            <p:cNvSpPr txBox="1"/>
            <p:nvPr/>
          </p:nvSpPr>
          <p:spPr>
            <a:xfrm>
              <a:off x="8535790" y="1549511"/>
              <a:ext cx="875112" cy="3542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市町村支援</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の強化</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2" name="テキスト ボックス 21">
              <a:extLst>
                <a:ext uri="{FF2B5EF4-FFF2-40B4-BE49-F238E27FC236}">
                  <a16:creationId xmlns:a16="http://schemas.microsoft.com/office/drawing/2014/main" id="{2601DA56-68BC-4EB6-94DC-129A807FC60B}"/>
                </a:ext>
              </a:extLst>
            </p:cNvPr>
            <p:cNvSpPr txBox="1"/>
            <p:nvPr/>
          </p:nvSpPr>
          <p:spPr>
            <a:xfrm>
              <a:off x="8681483" y="2126245"/>
              <a:ext cx="1287714" cy="4064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公的賃貸住宅</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ストックの</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活用</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3" name="テキスト ボックス 22">
              <a:extLst>
                <a:ext uri="{FF2B5EF4-FFF2-40B4-BE49-F238E27FC236}">
                  <a16:creationId xmlns:a16="http://schemas.microsoft.com/office/drawing/2014/main" id="{B15AD70F-53F7-44A9-9161-0F90B29A4C69}"/>
                </a:ext>
              </a:extLst>
            </p:cNvPr>
            <p:cNvSpPr txBox="1"/>
            <p:nvPr/>
          </p:nvSpPr>
          <p:spPr>
            <a:xfrm>
              <a:off x="9284818" y="1507649"/>
              <a:ext cx="926982" cy="4064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民間の活躍を</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支える</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環境整備</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4" name="テキスト ボックス 23">
              <a:extLst>
                <a:ext uri="{FF2B5EF4-FFF2-40B4-BE49-F238E27FC236}">
                  <a16:creationId xmlns:a16="http://schemas.microsoft.com/office/drawing/2014/main" id="{620203B2-3B77-48B9-B532-4DE585467DBA}"/>
                </a:ext>
              </a:extLst>
            </p:cNvPr>
            <p:cNvSpPr txBox="1"/>
            <p:nvPr/>
          </p:nvSpPr>
          <p:spPr>
            <a:xfrm>
              <a:off x="7541564" y="2305122"/>
              <a:ext cx="1503320" cy="2084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90BB"/>
                  </a:solidFill>
                  <a:effectLst/>
                  <a:uLnTx/>
                  <a:uFillTx/>
                  <a:latin typeface="UD デジタル 教科書体 N-R" panose="02020400000000000000" pitchFamily="17" charset="-128"/>
                  <a:ea typeface="UD デジタル 教科書体 N-R" panose="02020400000000000000" pitchFamily="17" charset="-128"/>
                  <a:cs typeface="+mn-cs"/>
                </a:rPr>
                <a:t>連携の機会・場の創出</a:t>
              </a:r>
              <a:endParaRPr kumimoji="1" lang="ja-JP" altLang="en-US" sz="1400" b="1" i="0" u="none" strike="noStrike" kern="1200" cap="none" spc="0" normalizeH="0" baseline="0" noProof="0" dirty="0">
                <a:ln>
                  <a:noFill/>
                </a:ln>
                <a:solidFill>
                  <a:srgbClr val="FF90BB"/>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28377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はじめに</a:t>
            </a:r>
          </a:p>
        </p:txBody>
      </p:sp>
      <p:sp>
        <p:nvSpPr>
          <p:cNvPr id="4" name="正方形/長方形 3">
            <a:extLst>
              <a:ext uri="{FF2B5EF4-FFF2-40B4-BE49-F238E27FC236}">
                <a16:creationId xmlns:a16="http://schemas.microsoft.com/office/drawing/2014/main" id="{B1D21B24-1599-4D25-B5D6-F8C6CCEFC0D1}"/>
              </a:ext>
            </a:extLst>
          </p:cNvPr>
          <p:cNvSpPr/>
          <p:nvPr/>
        </p:nvSpPr>
        <p:spPr>
          <a:xfrm>
            <a:off x="230616" y="760160"/>
            <a:ext cx="11580384" cy="58837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住まいは、人々のくらしを支える生活の基盤であり、住まいをはじめとした建築物は、人々の社会生活や地域活動を支える拠点、都市の重要な構成要素。そのあり方は、府民のくらしの質、都市の活力や安全性、景観、地域コミュニティの維持形成などに密接に関連している。豊かな住まいやくらしの創造を通じて、大阪に住まう人々・訪れる人々の幸せを実現することが、住宅・建築政策の使命。</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近年、少子高齢化の更なる進展や地域コミュニティ機能の低下、単身世帯や在住外国人の増加など世帯の多様化やライフスタイルの一層の多様化が進んでいる。また、地震・豪雨をはじめとした災害の頻発化・激甚化による災害リスクの高まりや、大阪・関西万博の開催を契機に、デジタル技術などの新技術が一層普及することで、便利で快適に生活できる社会の実現が期待されるなど、社会情勢は変化している。</a:t>
            </a: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また、空き家や老朽マンションをはじめとした様々な課題への対応や、</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2050</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年カーボンニュートラルの実現に向けた省エネ対策の推進、住宅確保要配慮者が安心して住まいを確保でき、くらし続けることができる環境の整備等に加えて、多様化する居住ニーズへの対応や担い手の確保など、住宅・建築政策を取り巻く状況や課題が多様化・複雑化してい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本報告は、令和７年３月の大阪府知事からの諮問に対して、このような社会情勢や住宅・建築政策を取り巻く状況等を踏まえたうえで、大阪における今後の住宅・建築政策の基本目標や施策の方向性、大阪府として取り組むべき施策等について、住生活基本計画推進部会において議論した内容の中間報告であ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本年</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12</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月の答申に向け、引き続き、審議会・部会での審議を進めていく。</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Text Box 2">
            <a:extLst>
              <a:ext uri="{FF2B5EF4-FFF2-40B4-BE49-F238E27FC236}">
                <a16:creationId xmlns:a16="http://schemas.microsoft.com/office/drawing/2014/main" id="{44663D52-6018-422F-BBC4-B07718D4294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59290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住宅・建築政策を取り巻く状況</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2" name="角丸四角形 55">
            <a:extLst>
              <a:ext uri="{FF2B5EF4-FFF2-40B4-BE49-F238E27FC236}">
                <a16:creationId xmlns:a16="http://schemas.microsoft.com/office/drawing/2014/main" id="{EA397A0A-FB24-4522-B91C-53DF0B341766}"/>
              </a:ext>
            </a:extLst>
          </p:cNvPr>
          <p:cNvSpPr/>
          <p:nvPr/>
        </p:nvSpPr>
        <p:spPr>
          <a:xfrm>
            <a:off x="238228" y="800648"/>
            <a:ext cx="8285346" cy="6056690"/>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人口動態</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・人口減少・少子高齢化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・世帯の小規模化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・健康寿命の延伸</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・外国人の増加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（２）自然の脅威</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・大規模地震への備えの必要性</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　・水害の激甚化・頻発化への対応</a:t>
            </a:r>
            <a:endParaRPr lang="en-US" altLang="ja-JP" sz="1600" dirty="0">
              <a:solidFill>
                <a:prstClr val="black"/>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8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・地球沸騰化への対応</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（３）住宅ストック・市場等</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・総住宅数や空家数の増加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・分譲マンションの２つの老い</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・所有者不明土地・建物</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・省エネ性能など住宅の質</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・住宅</a:t>
            </a:r>
            <a:r>
              <a:rPr lang="zh-TW" altLang="en-US" sz="1600" dirty="0">
                <a:solidFill>
                  <a:schemeClr val="tx1"/>
                </a:solidFill>
                <a:latin typeface="UD デジタル 教科書体 N-R" panose="02020400000000000000" pitchFamily="17" charset="-128"/>
                <a:ea typeface="UD デジタル 教科書体 N-R" panose="02020400000000000000" pitchFamily="17" charset="-128"/>
              </a:rPr>
              <a:t>価格</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の上昇傾向と既存住宅の流通量の緩やかな増加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・建設業など住まいの関連産業における担い手不足</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（４）新たな潮流</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・柔軟な働き方の拡大と新たな価値観や働き方などライフスタイルの変化</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・家族のかたちの多様化とコミュニティ機能の低下</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indent="-182563">
              <a:lnSpc>
                <a:spcPts val="1800"/>
              </a:lnSpc>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・多拠点生活や</a:t>
            </a: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シェアリングエコノミーへの関心の高まり</a:t>
            </a:r>
            <a:endPar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・万博のレガシーをはじめとした新技術の進展</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 name="Text Box 2">
            <a:extLst>
              <a:ext uri="{FF2B5EF4-FFF2-40B4-BE49-F238E27FC236}">
                <a16:creationId xmlns:a16="http://schemas.microsoft.com/office/drawing/2014/main" id="{8ECF7040-9C02-4699-AE0D-AD2DDD8976AD}"/>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07371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89113F-86B2-4FB5-BA39-0979A9B00E41}"/>
              </a:ext>
            </a:extLst>
          </p:cNvPr>
          <p:cNvPicPr>
            <a:picLocks noChangeAspect="1"/>
          </p:cNvPicPr>
          <p:nvPr/>
        </p:nvPicPr>
        <p:blipFill>
          <a:blip r:embed="rId2"/>
          <a:stretch>
            <a:fillRect/>
          </a:stretch>
        </p:blipFill>
        <p:spPr>
          <a:xfrm>
            <a:off x="8181456" y="5299212"/>
            <a:ext cx="3962743" cy="987638"/>
          </a:xfrm>
          <a:prstGeom prst="rect">
            <a:avLst/>
          </a:prstGeom>
        </p:spPr>
      </p:pic>
      <p:pic>
        <p:nvPicPr>
          <p:cNvPr id="4" name="図 3">
            <a:extLst>
              <a:ext uri="{FF2B5EF4-FFF2-40B4-BE49-F238E27FC236}">
                <a16:creationId xmlns:a16="http://schemas.microsoft.com/office/drawing/2014/main" id="{8F05232C-1CDD-49B7-BFE4-4153470067A0}"/>
              </a:ext>
            </a:extLst>
          </p:cNvPr>
          <p:cNvPicPr>
            <a:picLocks noChangeAspect="1"/>
          </p:cNvPicPr>
          <p:nvPr/>
        </p:nvPicPr>
        <p:blipFill>
          <a:blip r:embed="rId3"/>
          <a:stretch>
            <a:fillRect/>
          </a:stretch>
        </p:blipFill>
        <p:spPr>
          <a:xfrm>
            <a:off x="8230440" y="2828704"/>
            <a:ext cx="3962743" cy="2426418"/>
          </a:xfrm>
          <a:prstGeom prst="rect">
            <a:avLst/>
          </a:prstGeom>
        </p:spPr>
      </p:pic>
      <p:pic>
        <p:nvPicPr>
          <p:cNvPr id="2" name="図 1">
            <a:extLst>
              <a:ext uri="{FF2B5EF4-FFF2-40B4-BE49-F238E27FC236}">
                <a16:creationId xmlns:a16="http://schemas.microsoft.com/office/drawing/2014/main" id="{08EF4384-6F41-473A-85AC-4EA301A5A44F}"/>
              </a:ext>
            </a:extLst>
          </p:cNvPr>
          <p:cNvPicPr>
            <a:picLocks noChangeAspect="1"/>
          </p:cNvPicPr>
          <p:nvPr/>
        </p:nvPicPr>
        <p:blipFill>
          <a:blip r:embed="rId4"/>
          <a:stretch>
            <a:fillRect/>
          </a:stretch>
        </p:blipFill>
        <p:spPr>
          <a:xfrm>
            <a:off x="307204" y="2977722"/>
            <a:ext cx="3981033" cy="3237257"/>
          </a:xfrm>
          <a:prstGeom prst="rect">
            <a:avLst/>
          </a:prstGeom>
        </p:spPr>
      </p:pic>
      <p:sp>
        <p:nvSpPr>
          <p:cNvPr id="18" name="テキスト ボックス 17">
            <a:extLst>
              <a:ext uri="{FF2B5EF4-FFF2-40B4-BE49-F238E27FC236}">
                <a16:creationId xmlns:a16="http://schemas.microsoft.com/office/drawing/2014/main" id="{8FC22D3C-F12F-4396-9CA0-4A441F7D0AA6}"/>
              </a:ext>
            </a:extLst>
          </p:cNvPr>
          <p:cNvSpPr txBox="1"/>
          <p:nvPr/>
        </p:nvSpPr>
        <p:spPr>
          <a:xfrm>
            <a:off x="84459" y="682118"/>
            <a:ext cx="11880000" cy="1883618"/>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人口は、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年の</a:t>
            </a:r>
            <a:r>
              <a:rPr lang="en-US" altLang="ja-JP" sz="1600" dirty="0">
                <a:latin typeface="UD デジタル 教科書体 NK-R" panose="02020400000000000000" pitchFamily="18" charset="-128"/>
                <a:ea typeface="UD デジタル 教科書体 NK-R" panose="02020400000000000000" pitchFamily="18" charset="-128"/>
              </a:rPr>
              <a:t>886.5</a:t>
            </a:r>
            <a:r>
              <a:rPr lang="ja-JP" altLang="en-US" sz="1600" dirty="0">
                <a:latin typeface="UD デジタル 教科書体 NK-R" panose="02020400000000000000" pitchFamily="18" charset="-128"/>
                <a:ea typeface="UD デジタル 教科書体 NK-R" panose="02020400000000000000" pitchFamily="18" charset="-128"/>
              </a:rPr>
              <a:t>万人をピークに減少に転じており、</a:t>
            </a:r>
            <a:r>
              <a:rPr lang="en-US" altLang="ja-JP" sz="1600" dirty="0">
                <a:latin typeface="UD デジタル 教科書体 NK-R" panose="02020400000000000000" pitchFamily="18" charset="-128"/>
                <a:ea typeface="UD デジタル 教科書体 NK-R" panose="02020400000000000000" pitchFamily="18" charset="-128"/>
              </a:rPr>
              <a:t>2050</a:t>
            </a:r>
            <a:r>
              <a:rPr lang="ja-JP" altLang="en-US" sz="1600" dirty="0">
                <a:latin typeface="UD デジタル 教科書体 NK-R" panose="02020400000000000000" pitchFamily="18" charset="-128"/>
                <a:ea typeface="UD デジタル 教科書体 NK-R" panose="02020400000000000000" pitchFamily="18" charset="-128"/>
              </a:rPr>
              <a:t>年には</a:t>
            </a:r>
            <a:r>
              <a:rPr lang="en-US" altLang="ja-JP" sz="1600" dirty="0">
                <a:latin typeface="UD デジタル 教科書体 NK-R" panose="02020400000000000000" pitchFamily="18" charset="-128"/>
                <a:ea typeface="UD デジタル 教科書体 NK-R" panose="02020400000000000000" pitchFamily="18" charset="-128"/>
              </a:rPr>
              <a:t>726.3</a:t>
            </a:r>
            <a:r>
              <a:rPr lang="ja-JP" altLang="en-US" sz="1600" dirty="0">
                <a:latin typeface="UD デジタル 教科書体 NK-R" panose="02020400000000000000" pitchFamily="18" charset="-128"/>
                <a:ea typeface="UD デジタル 教科書体 NK-R" panose="02020400000000000000" pitchFamily="18" charset="-128"/>
              </a:rPr>
              <a:t>万人になると推計されている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少子高齢化が進展しており、出生率の低下とともに、高齢化率は上昇している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世帯数は今後減少に転じると推計され、子育て世帯は減少する一方、単身世帯は増加し、世帯の小規模化が更に進むと予測される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平均寿命、健康寿命ともに延びており、活力ある元気な高齢者は増えている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大阪に住まう外国人や訪れる外国人が増えている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B5A63BA2-72FC-4792-AC2B-22ED5D57DACE}"/>
              </a:ext>
            </a:extLst>
          </p:cNvPr>
          <p:cNvSpPr txBox="1"/>
          <p:nvPr/>
        </p:nvSpPr>
        <p:spPr>
          <a:xfrm>
            <a:off x="8352393" y="2604944"/>
            <a:ext cx="1705960"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家族類型別普通世帯数推計</a:t>
            </a:r>
            <a:endParaRPr lang="ja-JP" altLang="en-US" sz="1000" b="1" dirty="0">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EC6CC54B-D128-4A47-81B0-2181E574E81B}"/>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a:t>
            </a:r>
            <a:r>
              <a:rPr lang="zh-TW"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１</a:t>
            </a:r>
            <a:r>
              <a:rPr lang="zh-TW"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）人口動態</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60" name="テキスト ボックス 1">
            <a:extLst>
              <a:ext uri="{FF2B5EF4-FFF2-40B4-BE49-F238E27FC236}">
                <a16:creationId xmlns:a16="http://schemas.microsoft.com/office/drawing/2014/main" id="{B6D92BF7-04FF-4E39-B2E0-F53A4855439C}"/>
              </a:ext>
            </a:extLst>
          </p:cNvPr>
          <p:cNvSpPr txBox="1"/>
          <p:nvPr/>
        </p:nvSpPr>
        <p:spPr>
          <a:xfrm>
            <a:off x="-111811" y="6215677"/>
            <a:ext cx="4372720" cy="2264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
        <p:nvSpPr>
          <p:cNvPr id="61" name="テキスト ボックス 60">
            <a:extLst>
              <a:ext uri="{FF2B5EF4-FFF2-40B4-BE49-F238E27FC236}">
                <a16:creationId xmlns:a16="http://schemas.microsoft.com/office/drawing/2014/main" id="{2D609B38-BEBF-42BB-BBF9-3654F87EA8A4}"/>
              </a:ext>
            </a:extLst>
          </p:cNvPr>
          <p:cNvSpPr txBox="1"/>
          <p:nvPr/>
        </p:nvSpPr>
        <p:spPr>
          <a:xfrm>
            <a:off x="249987" y="2957970"/>
            <a:ext cx="817067" cy="253916"/>
          </a:xfrm>
          <a:prstGeom prst="rect">
            <a:avLst/>
          </a:prstGeom>
          <a:noFill/>
        </p:spPr>
        <p:txBody>
          <a:bodyPr wrap="square" rtlCol="0">
            <a:spAutoFit/>
          </a:bodyPr>
          <a:lstStyle/>
          <a:p>
            <a:pPr algn="ctr"/>
            <a:r>
              <a:rPr lang="ja-JP" altLang="en-US" sz="1050" dirty="0"/>
              <a:t>（千人）</a:t>
            </a:r>
          </a:p>
        </p:txBody>
      </p:sp>
      <p:grpSp>
        <p:nvGrpSpPr>
          <p:cNvPr id="62" name="グループ化 61">
            <a:extLst>
              <a:ext uri="{FF2B5EF4-FFF2-40B4-BE49-F238E27FC236}">
                <a16:creationId xmlns:a16="http://schemas.microsoft.com/office/drawing/2014/main" id="{BC632EEB-9B38-45EF-B6A5-0C612B980C90}"/>
              </a:ext>
            </a:extLst>
          </p:cNvPr>
          <p:cNvGrpSpPr/>
          <p:nvPr/>
        </p:nvGrpSpPr>
        <p:grpSpPr>
          <a:xfrm>
            <a:off x="1559954" y="3031363"/>
            <a:ext cx="2177822" cy="251131"/>
            <a:chOff x="3415215" y="4211278"/>
            <a:chExt cx="2325412" cy="359860"/>
          </a:xfrm>
        </p:grpSpPr>
        <p:sp>
          <p:nvSpPr>
            <p:cNvPr id="63" name="直線コネクタ 2">
              <a:extLst>
                <a:ext uri="{FF2B5EF4-FFF2-40B4-BE49-F238E27FC236}">
                  <a16:creationId xmlns:a16="http://schemas.microsoft.com/office/drawing/2014/main" id="{6B947509-ED44-4987-8673-5E5366B26B51}"/>
                </a:ext>
              </a:extLst>
            </p:cNvPr>
            <p:cNvSpPr>
              <a:spLocks noChangeShapeType="1"/>
            </p:cNvSpPr>
            <p:nvPr/>
          </p:nvSpPr>
          <p:spPr bwMode="auto">
            <a:xfrm flipH="1">
              <a:off x="4516721" y="4404997"/>
              <a:ext cx="0" cy="1464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64" name="直線コネクタ 4">
              <a:extLst>
                <a:ext uri="{FF2B5EF4-FFF2-40B4-BE49-F238E27FC236}">
                  <a16:creationId xmlns:a16="http://schemas.microsoft.com/office/drawing/2014/main" id="{A442D70A-FE0D-4FFB-8193-77EC8CA71538}"/>
                </a:ext>
              </a:extLst>
            </p:cNvPr>
            <p:cNvSpPr>
              <a:spLocks noChangeShapeType="1"/>
            </p:cNvSpPr>
            <p:nvPr/>
          </p:nvSpPr>
          <p:spPr bwMode="auto">
            <a:xfrm>
              <a:off x="4171439" y="4404997"/>
              <a:ext cx="690564"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mj-ea"/>
                <a:ea typeface="+mj-ea"/>
              </a:endParaRPr>
            </a:p>
          </p:txBody>
        </p:sp>
        <p:sp>
          <p:nvSpPr>
            <p:cNvPr id="65" name="テキスト ボックス 9">
              <a:extLst>
                <a:ext uri="{FF2B5EF4-FFF2-40B4-BE49-F238E27FC236}">
                  <a16:creationId xmlns:a16="http://schemas.microsoft.com/office/drawing/2014/main" id="{F5290015-E545-491C-9B2C-6BB922685679}"/>
                </a:ext>
              </a:extLst>
            </p:cNvPr>
            <p:cNvSpPr txBox="1">
              <a:spLocks noChangeArrowheads="1"/>
            </p:cNvSpPr>
            <p:nvPr/>
          </p:nvSpPr>
          <p:spPr bwMode="auto">
            <a:xfrm>
              <a:off x="3415215" y="4246682"/>
              <a:ext cx="756224" cy="3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これまで</a:t>
              </a:r>
              <a:endParaRPr lang="ja-JP" altLang="ja-JP" sz="1000" dirty="0">
                <a:solidFill>
                  <a:prstClr val="black"/>
                </a:solidFill>
                <a:latin typeface="+mj-ea"/>
                <a:ea typeface="+mj-ea"/>
                <a:cs typeface="ＭＳ Ｐゴシック" pitchFamily="50" charset="-128"/>
              </a:endParaRPr>
            </a:p>
          </p:txBody>
        </p:sp>
        <p:sp>
          <p:nvSpPr>
            <p:cNvPr id="66" name="テキスト ボックス 10">
              <a:extLst>
                <a:ext uri="{FF2B5EF4-FFF2-40B4-BE49-F238E27FC236}">
                  <a16:creationId xmlns:a16="http://schemas.microsoft.com/office/drawing/2014/main" id="{B9539B7F-3975-4692-83BD-2D50D66A9A9B}"/>
                </a:ext>
              </a:extLst>
            </p:cNvPr>
            <p:cNvSpPr txBox="1">
              <a:spLocks noChangeArrowheads="1"/>
            </p:cNvSpPr>
            <p:nvPr/>
          </p:nvSpPr>
          <p:spPr bwMode="auto">
            <a:xfrm>
              <a:off x="4893704" y="4211278"/>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これから</a:t>
              </a:r>
              <a:endParaRPr lang="ja-JP" altLang="ja-JP" sz="2400" dirty="0">
                <a:solidFill>
                  <a:prstClr val="black"/>
                </a:solidFill>
                <a:latin typeface="+mj-ea"/>
                <a:ea typeface="+mj-ea"/>
                <a:cs typeface="ＭＳ Ｐゴシック" pitchFamily="50" charset="-128"/>
              </a:endParaRPr>
            </a:p>
          </p:txBody>
        </p:sp>
      </p:grpSp>
      <p:sp>
        <p:nvSpPr>
          <p:cNvPr id="68" name="テキスト ボックス 67">
            <a:extLst>
              <a:ext uri="{FF2B5EF4-FFF2-40B4-BE49-F238E27FC236}">
                <a16:creationId xmlns:a16="http://schemas.microsoft.com/office/drawing/2014/main" id="{D06471E9-913C-4F0F-B75C-A3A2D06C05AA}"/>
              </a:ext>
            </a:extLst>
          </p:cNvPr>
          <p:cNvSpPr txBox="1"/>
          <p:nvPr/>
        </p:nvSpPr>
        <p:spPr>
          <a:xfrm>
            <a:off x="4660422" y="5964386"/>
            <a:ext cx="3423197" cy="577081"/>
          </a:xfrm>
          <a:prstGeom prst="rect">
            <a:avLst/>
          </a:prstGeom>
          <a:noFill/>
        </p:spPr>
        <p:txBody>
          <a:bodyPr wrap="square" rtlCol="0">
            <a:spAutoFit/>
          </a:bodyPr>
          <a:lstStyle/>
          <a:p>
            <a:pPr marL="200025"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年以降：「地域別将来推計」（国立社会保障・人口問題研究所）を基に大阪府作成</a:t>
            </a:r>
          </a:p>
        </p:txBody>
      </p:sp>
      <p:sp>
        <p:nvSpPr>
          <p:cNvPr id="69" name="正方形/長方形 68">
            <a:extLst>
              <a:ext uri="{FF2B5EF4-FFF2-40B4-BE49-F238E27FC236}">
                <a16:creationId xmlns:a16="http://schemas.microsoft.com/office/drawing/2014/main" id="{10A3E7AC-D053-43D2-8AD8-4F274CB72A3C}"/>
              </a:ext>
            </a:extLst>
          </p:cNvPr>
          <p:cNvSpPr/>
          <p:nvPr/>
        </p:nvSpPr>
        <p:spPr>
          <a:xfrm>
            <a:off x="104244" y="2838175"/>
            <a:ext cx="4102009" cy="367809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A733A2F1-86E5-42A2-B45B-2A3AAFD4B5CA}"/>
              </a:ext>
            </a:extLst>
          </p:cNvPr>
          <p:cNvSpPr/>
          <p:nvPr/>
        </p:nvSpPr>
        <p:spPr>
          <a:xfrm>
            <a:off x="4262497" y="2838175"/>
            <a:ext cx="3819534" cy="3686711"/>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04DADC8B-1D70-4A12-9852-1766A8FF11B3}"/>
              </a:ext>
            </a:extLst>
          </p:cNvPr>
          <p:cNvSpPr txBox="1"/>
          <p:nvPr/>
        </p:nvSpPr>
        <p:spPr>
          <a:xfrm>
            <a:off x="158771" y="2597341"/>
            <a:ext cx="2802367"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大阪府の人口推移（将来推計）</a:t>
            </a:r>
          </a:p>
        </p:txBody>
      </p:sp>
      <p:sp>
        <p:nvSpPr>
          <p:cNvPr id="72" name="テキスト ボックス 71">
            <a:extLst>
              <a:ext uri="{FF2B5EF4-FFF2-40B4-BE49-F238E27FC236}">
                <a16:creationId xmlns:a16="http://schemas.microsoft.com/office/drawing/2014/main" id="{B4F3CFE9-8C17-4264-AF1B-842C8D52024D}"/>
              </a:ext>
            </a:extLst>
          </p:cNvPr>
          <p:cNvSpPr txBox="1"/>
          <p:nvPr/>
        </p:nvSpPr>
        <p:spPr>
          <a:xfrm>
            <a:off x="4455539" y="2600630"/>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大阪府の世帯推移（将来推計）</a:t>
            </a:r>
          </a:p>
        </p:txBody>
      </p:sp>
      <p:sp>
        <p:nvSpPr>
          <p:cNvPr id="57" name="テキスト ボックス 56">
            <a:extLst>
              <a:ext uri="{FF2B5EF4-FFF2-40B4-BE49-F238E27FC236}">
                <a16:creationId xmlns:a16="http://schemas.microsoft.com/office/drawing/2014/main" id="{4D7E50D7-2921-42C5-805A-70786FC11CA2}"/>
              </a:ext>
            </a:extLst>
          </p:cNvPr>
          <p:cNvSpPr txBox="1"/>
          <p:nvPr/>
        </p:nvSpPr>
        <p:spPr>
          <a:xfrm flipH="1">
            <a:off x="8123554" y="5154940"/>
            <a:ext cx="3675465" cy="215444"/>
          </a:xfrm>
          <a:prstGeom prst="rect">
            <a:avLst/>
          </a:prstGeom>
          <a:noFill/>
        </p:spPr>
        <p:txBody>
          <a:bodyPr vert="horz" wrap="square" rtlCol="0" anchor="ctr">
            <a:spAutoFit/>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参考　国立社会保障人口問題研究所推計値</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角丸四角形 8">
            <a:extLst>
              <a:ext uri="{FF2B5EF4-FFF2-40B4-BE49-F238E27FC236}">
                <a16:creationId xmlns:a16="http://schemas.microsoft.com/office/drawing/2014/main" id="{0AE38132-1B1C-4860-8C65-EE43B2196F27}"/>
              </a:ext>
            </a:extLst>
          </p:cNvPr>
          <p:cNvSpPr/>
          <p:nvPr/>
        </p:nvSpPr>
        <p:spPr>
          <a:xfrm>
            <a:off x="10490200" y="4987793"/>
            <a:ext cx="1308819" cy="15391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Text Box 4">
            <a:extLst>
              <a:ext uri="{FF2B5EF4-FFF2-40B4-BE49-F238E27FC236}">
                <a16:creationId xmlns:a16="http://schemas.microsoft.com/office/drawing/2014/main" id="{E2D18F81-542C-4837-8032-1F542F6B7788}"/>
              </a:ext>
            </a:extLst>
          </p:cNvPr>
          <p:cNvSpPr txBox="1">
            <a:spLocks noChangeArrowheads="1"/>
          </p:cNvSpPr>
          <p:nvPr/>
        </p:nvSpPr>
        <p:spPr bwMode="auto">
          <a:xfrm>
            <a:off x="8448188" y="6215677"/>
            <a:ext cx="3730781" cy="27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0" rIns="36000" bIns="8890" numCol="1" anchor="ctr" anchorCtr="0" compatLnSpc="1">
            <a:prstTxWarp prst="textNoShape">
              <a:avLst/>
            </a:prstTxWarp>
          </a:bodyPr>
          <a:lstStyle/>
          <a:p>
            <a:pPr marL="180975" fontAlgn="base">
              <a:lnSpc>
                <a:spcPts val="800"/>
              </a:lnSpc>
              <a:spcAft>
                <a:spcPct val="0"/>
              </a:spcAft>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fontAlgn="base">
              <a:lnSpc>
                <a:spcPts val="800"/>
              </a:lnSpc>
              <a:spcAft>
                <a:spcPct val="0"/>
              </a:spcAft>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 「地域別将来推計」国立社会保障人口問題研究所推計（</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R6.11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a:extLst>
              <a:ext uri="{FF2B5EF4-FFF2-40B4-BE49-F238E27FC236}">
                <a16:creationId xmlns:a16="http://schemas.microsoft.com/office/drawing/2014/main" id="{4558E12B-F592-4F1E-8251-1DDE20B97A81}"/>
              </a:ext>
            </a:extLst>
          </p:cNvPr>
          <p:cNvSpPr/>
          <p:nvPr/>
        </p:nvSpPr>
        <p:spPr>
          <a:xfrm>
            <a:off x="8221319" y="2824762"/>
            <a:ext cx="3883019" cy="3678097"/>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Box 2">
            <a:extLst>
              <a:ext uri="{FF2B5EF4-FFF2-40B4-BE49-F238E27FC236}">
                <a16:creationId xmlns:a16="http://schemas.microsoft.com/office/drawing/2014/main" id="{D7888BBE-AD96-4F73-9776-668398CF21C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3" name="図 2">
            <a:extLst>
              <a:ext uri="{FF2B5EF4-FFF2-40B4-BE49-F238E27FC236}">
                <a16:creationId xmlns:a16="http://schemas.microsoft.com/office/drawing/2014/main" id="{C73D95C0-C1A6-48C7-9836-03CAD0E5995C}"/>
              </a:ext>
            </a:extLst>
          </p:cNvPr>
          <p:cNvPicPr>
            <a:picLocks noChangeAspect="1"/>
          </p:cNvPicPr>
          <p:nvPr/>
        </p:nvPicPr>
        <p:blipFill>
          <a:blip r:embed="rId5"/>
          <a:stretch>
            <a:fillRect/>
          </a:stretch>
        </p:blipFill>
        <p:spPr>
          <a:xfrm>
            <a:off x="4328064" y="2957970"/>
            <a:ext cx="3688400" cy="3066554"/>
          </a:xfrm>
          <a:prstGeom prst="rect">
            <a:avLst/>
          </a:prstGeom>
        </p:spPr>
      </p:pic>
    </p:spTree>
    <p:extLst>
      <p:ext uri="{BB962C8B-B14F-4D97-AF65-F5344CB8AC3E}">
        <p14:creationId xmlns:p14="http://schemas.microsoft.com/office/powerpoint/2010/main" val="72259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F423B73-B722-4924-8844-BDA2B7A96946}"/>
              </a:ext>
            </a:extLst>
          </p:cNvPr>
          <p:cNvSpPr/>
          <p:nvPr/>
        </p:nvSpPr>
        <p:spPr>
          <a:xfrm>
            <a:off x="4051591" y="3283132"/>
            <a:ext cx="4620941" cy="289283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AAE550D4-7074-44BA-90B2-CDE24DB47371}"/>
              </a:ext>
            </a:extLst>
          </p:cNvPr>
          <p:cNvSpPr/>
          <p:nvPr/>
        </p:nvSpPr>
        <p:spPr>
          <a:xfrm>
            <a:off x="8857428" y="3283131"/>
            <a:ext cx="3221361" cy="289283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a:extLst>
              <a:ext uri="{FF2B5EF4-FFF2-40B4-BE49-F238E27FC236}">
                <a16:creationId xmlns:a16="http://schemas.microsoft.com/office/drawing/2014/main" id="{1266357E-B898-439A-8EB7-20F4F06C8152}"/>
              </a:ext>
            </a:extLst>
          </p:cNvPr>
          <p:cNvSpPr txBox="1"/>
          <p:nvPr/>
        </p:nvSpPr>
        <p:spPr>
          <a:xfrm>
            <a:off x="88157" y="817232"/>
            <a:ext cx="11880000" cy="1872965"/>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南海トラフ地震や上町断層帯地震などの大規模地震発生の可能性が高まっている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台風被害や豪雨災害などが激甚化・頻発化しており、特に、豪雨災害は、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年以降大幅に増加している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日本の平均気温は、</a:t>
            </a:r>
            <a:r>
              <a:rPr lang="en-US" altLang="ja-JP" sz="1600" dirty="0">
                <a:latin typeface="UD デジタル 教科書体 NK-R" panose="02020400000000000000" pitchFamily="18" charset="-128"/>
                <a:ea typeface="UD デジタル 教科書体 NK-R" panose="02020400000000000000" pitchFamily="18" charset="-128"/>
              </a:rPr>
              <a:t>100</a:t>
            </a:r>
            <a:r>
              <a:rPr lang="ja-JP" altLang="en-US" sz="1600" dirty="0">
                <a:latin typeface="UD デジタル 教科書体 NK-R" panose="02020400000000000000" pitchFamily="18" charset="-128"/>
                <a:ea typeface="UD デジタル 教科書体 NK-R" panose="02020400000000000000" pitchFamily="18" charset="-128"/>
              </a:rPr>
              <a:t>年あたり</a:t>
            </a:r>
            <a:r>
              <a:rPr lang="en-US" altLang="ja-JP" sz="1600" dirty="0">
                <a:latin typeface="UD デジタル 教科書体 NK-R" panose="02020400000000000000" pitchFamily="18" charset="-128"/>
                <a:ea typeface="UD デジタル 教科書体 NK-R" panose="02020400000000000000" pitchFamily="18" charset="-128"/>
              </a:rPr>
              <a:t>1.24</a:t>
            </a:r>
            <a:r>
              <a:rPr lang="ja-JP" altLang="en-US" sz="1600" dirty="0">
                <a:latin typeface="UD デジタル 教科書体 NK-R" panose="02020400000000000000" pitchFamily="18" charset="-128"/>
                <a:ea typeface="UD デジタル 教科書体 NK-R" panose="02020400000000000000" pitchFamily="18" charset="-128"/>
              </a:rPr>
              <a:t>℃上昇しており、世界平均を上回るペースで推移</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地球沸騰化とも言えるような災害級の暑さとなっている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18" name="図 17">
            <a:extLst>
              <a:ext uri="{FF2B5EF4-FFF2-40B4-BE49-F238E27FC236}">
                <a16:creationId xmlns:a16="http://schemas.microsoft.com/office/drawing/2014/main" id="{9C4D8D84-48C0-4805-9C37-B2D1D7A29C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50355" y="3775809"/>
            <a:ext cx="2932520" cy="2376000"/>
          </a:xfrm>
          <a:prstGeom prst="rect">
            <a:avLst/>
          </a:prstGeom>
        </p:spPr>
      </p:pic>
      <p:sp>
        <p:nvSpPr>
          <p:cNvPr id="19" name="テキスト ボックス 18">
            <a:extLst>
              <a:ext uri="{FF2B5EF4-FFF2-40B4-BE49-F238E27FC236}">
                <a16:creationId xmlns:a16="http://schemas.microsoft.com/office/drawing/2014/main" id="{93AD25B1-6F25-416B-8798-C91EDECC8067}"/>
              </a:ext>
            </a:extLst>
          </p:cNvPr>
          <p:cNvSpPr txBox="1"/>
          <p:nvPr/>
        </p:nvSpPr>
        <p:spPr>
          <a:xfrm>
            <a:off x="4141861" y="3068509"/>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土砂災害の発生件数の推移</a:t>
            </a:r>
          </a:p>
        </p:txBody>
      </p:sp>
      <p:sp>
        <p:nvSpPr>
          <p:cNvPr id="21" name="テキスト ボックス 20">
            <a:extLst>
              <a:ext uri="{FF2B5EF4-FFF2-40B4-BE49-F238E27FC236}">
                <a16:creationId xmlns:a16="http://schemas.microsoft.com/office/drawing/2014/main" id="{F4600492-92FD-4C1C-B46F-B14A9663A9C6}"/>
              </a:ext>
            </a:extLst>
          </p:cNvPr>
          <p:cNvSpPr txBox="1"/>
          <p:nvPr/>
        </p:nvSpPr>
        <p:spPr>
          <a:xfrm>
            <a:off x="8857428" y="3037687"/>
            <a:ext cx="2256437"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観測された日本の平均地上気温の変化</a:t>
            </a:r>
          </a:p>
        </p:txBody>
      </p:sp>
      <p:pic>
        <p:nvPicPr>
          <p:cNvPr id="22" name="Picture 2" descr="図表Ⅰ-1-1-27 南海トラフ地震の震度分布">
            <a:extLst>
              <a:ext uri="{FF2B5EF4-FFF2-40B4-BE49-F238E27FC236}">
                <a16:creationId xmlns:a16="http://schemas.microsoft.com/office/drawing/2014/main" id="{74E8C15A-5C30-42B1-81EC-927D4F3C21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 t="902" r="4175" b="1145"/>
          <a:stretch/>
        </p:blipFill>
        <p:spPr bwMode="auto">
          <a:xfrm>
            <a:off x="230892" y="3283131"/>
            <a:ext cx="3727773" cy="2487182"/>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0C97FCB8-8EFE-428D-B3B8-9FD61151280B}"/>
              </a:ext>
            </a:extLst>
          </p:cNvPr>
          <p:cNvSpPr txBox="1"/>
          <p:nvPr/>
        </p:nvSpPr>
        <p:spPr>
          <a:xfrm>
            <a:off x="349311" y="3015902"/>
            <a:ext cx="2256437" cy="153888"/>
          </a:xfrm>
          <a:prstGeom prst="rect">
            <a:avLst/>
          </a:prstGeom>
          <a:noFill/>
        </p:spPr>
        <p:txBody>
          <a:bodyPr wrap="square" lIns="0" tIns="0" rIns="0" bIns="0">
            <a:spAutoFit/>
          </a:bodyPr>
          <a:lstStyle/>
          <a:p>
            <a:pPr marL="0"/>
            <a:r>
              <a:rPr lang="ja-JP" altLang="en-US" sz="1000" b="1" dirty="0">
                <a:latin typeface="+mn-ea"/>
                <a:ea typeface="+mn-ea"/>
              </a:rPr>
              <a:t>南海トラフ地震の震度分布</a:t>
            </a:r>
          </a:p>
        </p:txBody>
      </p:sp>
      <p:sp>
        <p:nvSpPr>
          <p:cNvPr id="28" name="正方形/長方形 27">
            <a:extLst>
              <a:ext uri="{FF2B5EF4-FFF2-40B4-BE49-F238E27FC236}">
                <a16:creationId xmlns:a16="http://schemas.microsoft.com/office/drawing/2014/main" id="{2DB450EA-4A22-4FA1-9607-8242482BB9BB}"/>
              </a:ext>
            </a:extLst>
          </p:cNvPr>
          <p:cNvSpPr/>
          <p:nvPr/>
        </p:nvSpPr>
        <p:spPr>
          <a:xfrm>
            <a:off x="213486" y="3283131"/>
            <a:ext cx="3751803" cy="286524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テキスト ボックス 16">
            <a:extLst>
              <a:ext uri="{FF2B5EF4-FFF2-40B4-BE49-F238E27FC236}">
                <a16:creationId xmlns:a16="http://schemas.microsoft.com/office/drawing/2014/main" id="{2AA642C4-7B2C-4EA4-BEDC-9C0841F3A3AE}"/>
              </a:ext>
            </a:extLst>
          </p:cNvPr>
          <p:cNvSpPr txBox="1"/>
          <p:nvPr/>
        </p:nvSpPr>
        <p:spPr>
          <a:xfrm>
            <a:off x="7745573" y="6215644"/>
            <a:ext cx="926959"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出典：国土交通省</a:t>
            </a:r>
            <a:endParaRPr lang="ja-JP" altLang="en-US" sz="8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A44C1AA-2ABD-4C86-BFF4-F081EFB1AAF4}"/>
              </a:ext>
            </a:extLst>
          </p:cNvPr>
          <p:cNvSpPr txBox="1"/>
          <p:nvPr/>
        </p:nvSpPr>
        <p:spPr>
          <a:xfrm>
            <a:off x="11152143" y="6215644"/>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779D073D-3E2C-43BA-B224-AB13DA62A67B}"/>
              </a:ext>
            </a:extLst>
          </p:cNvPr>
          <p:cNvSpPr txBox="1"/>
          <p:nvPr/>
        </p:nvSpPr>
        <p:spPr>
          <a:xfrm>
            <a:off x="3225337" y="6188061"/>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BE2D1847-CB57-44C0-8B82-5076F71AD6AA}"/>
              </a:ext>
            </a:extLst>
          </p:cNvPr>
          <p:cNvPicPr>
            <a:picLocks noChangeAspect="1"/>
          </p:cNvPicPr>
          <p:nvPr/>
        </p:nvPicPr>
        <p:blipFill>
          <a:blip r:embed="rId4"/>
          <a:stretch>
            <a:fillRect/>
          </a:stretch>
        </p:blipFill>
        <p:spPr>
          <a:xfrm>
            <a:off x="4141861" y="3453263"/>
            <a:ext cx="4444369" cy="2706859"/>
          </a:xfrm>
          <a:prstGeom prst="rect">
            <a:avLst/>
          </a:prstGeom>
        </p:spPr>
      </p:pic>
      <p:sp>
        <p:nvSpPr>
          <p:cNvPr id="20" name="正方形/長方形 19">
            <a:extLst>
              <a:ext uri="{FF2B5EF4-FFF2-40B4-BE49-F238E27FC236}">
                <a16:creationId xmlns:a16="http://schemas.microsoft.com/office/drawing/2014/main" id="{4BB3D1F7-5C7D-461E-8EE4-19C3C141219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（２）自然の脅威</a:t>
            </a:r>
          </a:p>
        </p:txBody>
      </p:sp>
      <p:sp>
        <p:nvSpPr>
          <p:cNvPr id="25" name="Text Box 2">
            <a:extLst>
              <a:ext uri="{FF2B5EF4-FFF2-40B4-BE49-F238E27FC236}">
                <a16:creationId xmlns:a16="http://schemas.microsoft.com/office/drawing/2014/main" id="{27395E5B-686E-478F-9D13-EDFC3F0E804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5</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37288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32934FB4-B7B1-4970-8CD7-5DE5C4E59D43}"/>
              </a:ext>
            </a:extLst>
          </p:cNvPr>
          <p:cNvGrpSpPr/>
          <p:nvPr/>
        </p:nvGrpSpPr>
        <p:grpSpPr>
          <a:xfrm>
            <a:off x="8207340" y="3276587"/>
            <a:ext cx="3675774" cy="3118110"/>
            <a:chOff x="5914115" y="1983267"/>
            <a:chExt cx="6197674" cy="4097554"/>
          </a:xfrm>
        </p:grpSpPr>
        <p:pic>
          <p:nvPicPr>
            <p:cNvPr id="62" name="図 61">
              <a:extLst>
                <a:ext uri="{FF2B5EF4-FFF2-40B4-BE49-F238E27FC236}">
                  <a16:creationId xmlns:a16="http://schemas.microsoft.com/office/drawing/2014/main" id="{574ED978-8885-4D2F-B6C7-D186737B3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15" y="2746828"/>
              <a:ext cx="6197674" cy="3333993"/>
            </a:xfrm>
            <a:prstGeom prst="rect">
              <a:avLst/>
            </a:prstGeom>
          </p:spPr>
        </p:pic>
        <p:pic>
          <p:nvPicPr>
            <p:cNvPr id="63" name="図 62">
              <a:extLst>
                <a:ext uri="{FF2B5EF4-FFF2-40B4-BE49-F238E27FC236}">
                  <a16:creationId xmlns:a16="http://schemas.microsoft.com/office/drawing/2014/main" id="{7064D8F8-4ED7-4F15-8B3C-9110CB81B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65" y="1983267"/>
              <a:ext cx="5000240" cy="400572"/>
            </a:xfrm>
            <a:prstGeom prst="rect">
              <a:avLst/>
            </a:prstGeom>
          </p:spPr>
        </p:pic>
      </p:grpSp>
      <p:sp>
        <p:nvSpPr>
          <p:cNvPr id="16" name="テキスト ボックス 15">
            <a:extLst>
              <a:ext uri="{FF2B5EF4-FFF2-40B4-BE49-F238E27FC236}">
                <a16:creationId xmlns:a16="http://schemas.microsoft.com/office/drawing/2014/main" id="{1B588959-BBE6-4D2B-9CBC-9070A5B76C8D}"/>
              </a:ext>
            </a:extLst>
          </p:cNvPr>
          <p:cNvSpPr txBox="1"/>
          <p:nvPr/>
        </p:nvSpPr>
        <p:spPr>
          <a:xfrm>
            <a:off x="55752" y="740777"/>
            <a:ext cx="12084001" cy="1879591"/>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総住宅数は増加しており、今後、世帯数が減少に転じるとされていることからも、空き家や管理不全の建物の増加が予測されている</a:t>
            </a: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マンションストック戸数も増加しており、特に分譲マンションは建物の高経年化、世帯主の高齢化が進んでいる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空き家の除却やマンションの再生などを促進する際に、所有者不明の土地や建物によって事業が困難になる可能性がある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省エネ性能やバリアフリー化など住宅の質は向上しているものの、一定程度にとどまる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物価高騰などにより、住宅に関する価格は上昇傾向にあり、既存住宅の流通量は緩やかに増加している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建設業など住まいの関連産業における担い手不足が課題となっている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52" name="テキスト ボックス 51">
            <a:extLst>
              <a:ext uri="{FF2B5EF4-FFF2-40B4-BE49-F238E27FC236}">
                <a16:creationId xmlns:a16="http://schemas.microsoft.com/office/drawing/2014/main" id="{09AE243B-3096-41A3-B829-DE5042E3F5D0}"/>
              </a:ext>
            </a:extLst>
          </p:cNvPr>
          <p:cNvSpPr txBox="1"/>
          <p:nvPr/>
        </p:nvSpPr>
        <p:spPr>
          <a:xfrm>
            <a:off x="272593" y="2883734"/>
            <a:ext cx="2315724" cy="129267"/>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住宅数・世帯数・空家数の推移</a:t>
            </a:r>
          </a:p>
        </p:txBody>
      </p:sp>
      <p:sp>
        <p:nvSpPr>
          <p:cNvPr id="25" name="テキスト ボックス 24">
            <a:extLst>
              <a:ext uri="{FF2B5EF4-FFF2-40B4-BE49-F238E27FC236}">
                <a16:creationId xmlns:a16="http://schemas.microsoft.com/office/drawing/2014/main" id="{43302C39-17F1-44D8-BCD2-089D08BEFD2D}"/>
              </a:ext>
            </a:extLst>
          </p:cNvPr>
          <p:cNvSpPr txBox="1"/>
          <p:nvPr/>
        </p:nvSpPr>
        <p:spPr>
          <a:xfrm>
            <a:off x="4182876" y="2873195"/>
            <a:ext cx="1953231" cy="129511"/>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分譲マンションのストック数</a:t>
            </a:r>
          </a:p>
        </p:txBody>
      </p:sp>
      <p:sp>
        <p:nvSpPr>
          <p:cNvPr id="54" name="テキスト ボックス 3">
            <a:extLst>
              <a:ext uri="{FF2B5EF4-FFF2-40B4-BE49-F238E27FC236}">
                <a16:creationId xmlns:a16="http://schemas.microsoft.com/office/drawing/2014/main" id="{DA6F79CB-95EE-4797-97D1-0DD3FF298DFE}"/>
              </a:ext>
            </a:extLst>
          </p:cNvPr>
          <p:cNvSpPr txBox="1"/>
          <p:nvPr/>
        </p:nvSpPr>
        <p:spPr>
          <a:xfrm>
            <a:off x="4029277" y="6079397"/>
            <a:ext cx="4047122" cy="348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注１ 新規供給戸数は、建築物着工統計等を基に推計した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２ ストック戸数は、新規供給戸数の累計等を基に、各年末時点の戸数を推計した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３ ここでいうマンションとは、中高層（</a:t>
            </a:r>
            <a:r>
              <a:rPr kumimoji="1" lang="en-US" altLang="ja-JP"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a:t>
            </a: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階建て以上）･分譲･共同建てで、鉄筋コンクリート、鉄骨鉄筋コンクリート又は鉄骨造の住宅をいう</a:t>
            </a:r>
          </a:p>
        </p:txBody>
      </p:sp>
      <p:sp>
        <p:nvSpPr>
          <p:cNvPr id="56" name="テキスト ボックス 55">
            <a:extLst>
              <a:ext uri="{FF2B5EF4-FFF2-40B4-BE49-F238E27FC236}">
                <a16:creationId xmlns:a16="http://schemas.microsoft.com/office/drawing/2014/main" id="{29B1E8E9-DE2C-4BE2-8713-E79CED0163AF}"/>
              </a:ext>
            </a:extLst>
          </p:cNvPr>
          <p:cNvSpPr txBox="1"/>
          <p:nvPr/>
        </p:nvSpPr>
        <p:spPr>
          <a:xfrm>
            <a:off x="4274927" y="6436547"/>
            <a:ext cx="3675774" cy="123111"/>
          </a:xfrm>
          <a:prstGeom prst="rect">
            <a:avLst/>
          </a:prstGeom>
          <a:noFill/>
        </p:spPr>
        <p:txBody>
          <a:bodyPr wrap="square" lIns="0" tIns="0" rIns="0" bIns="0">
            <a:spAutoFit/>
          </a:bodyPr>
          <a:lstStyle/>
          <a:p>
            <a:pPr algn="r"/>
            <a:r>
              <a:rPr lang="ja-JP" altLang="en-US" sz="800" dirty="0"/>
              <a:t>各年「建築物着工統計」及び「住宅着工統計」（国土交通省）をもとに作成</a:t>
            </a:r>
          </a:p>
        </p:txBody>
      </p:sp>
      <p:sp>
        <p:nvSpPr>
          <p:cNvPr id="29" name="正方形/長方形 28">
            <a:extLst>
              <a:ext uri="{FF2B5EF4-FFF2-40B4-BE49-F238E27FC236}">
                <a16:creationId xmlns:a16="http://schemas.microsoft.com/office/drawing/2014/main" id="{5721D188-6BD1-459A-B4B6-B52BEF813604}"/>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（３）住宅ストック・市場等</a:t>
            </a:r>
          </a:p>
        </p:txBody>
      </p:sp>
      <p:sp>
        <p:nvSpPr>
          <p:cNvPr id="60" name="正方形/長方形 59">
            <a:extLst>
              <a:ext uri="{FF2B5EF4-FFF2-40B4-BE49-F238E27FC236}">
                <a16:creationId xmlns:a16="http://schemas.microsoft.com/office/drawing/2014/main" id="{CD504820-D29D-4300-8A07-88EB04C1DF16}"/>
              </a:ext>
            </a:extLst>
          </p:cNvPr>
          <p:cNvSpPr/>
          <p:nvPr/>
        </p:nvSpPr>
        <p:spPr>
          <a:xfrm>
            <a:off x="8121227" y="3114528"/>
            <a:ext cx="3848000" cy="351374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101820D-154E-436A-B8FF-D8AE294ED483}"/>
              </a:ext>
            </a:extLst>
          </p:cNvPr>
          <p:cNvSpPr/>
          <p:nvPr/>
        </p:nvSpPr>
        <p:spPr>
          <a:xfrm>
            <a:off x="126442" y="3095844"/>
            <a:ext cx="3904201" cy="348074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81138731-F5B1-473A-80FA-5436BDCB4B79}"/>
              </a:ext>
            </a:extLst>
          </p:cNvPr>
          <p:cNvSpPr txBox="1"/>
          <p:nvPr/>
        </p:nvSpPr>
        <p:spPr>
          <a:xfrm>
            <a:off x="448490" y="6335620"/>
            <a:ext cx="3494673" cy="215444"/>
          </a:xfrm>
          <a:prstGeom prst="rect">
            <a:avLst/>
          </a:prstGeom>
          <a:noFill/>
        </p:spPr>
        <p:txBody>
          <a:bodyPr wrap="square" rtlCol="0">
            <a:spAutoFit/>
          </a:bodyPr>
          <a:lstStyle/>
          <a:p>
            <a:pPr algn="r" fontAlgn="base">
              <a:spcBef>
                <a:spcPct val="50000"/>
              </a:spcBef>
              <a:spcAft>
                <a:spcPct val="0"/>
              </a:spcAft>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各年「住宅・土地統計調査」（総務省統計局）より大阪府作成</a:t>
            </a:r>
          </a:p>
        </p:txBody>
      </p:sp>
      <p:sp>
        <p:nvSpPr>
          <p:cNvPr id="67" name="テキスト ボックス 66">
            <a:extLst>
              <a:ext uri="{FF2B5EF4-FFF2-40B4-BE49-F238E27FC236}">
                <a16:creationId xmlns:a16="http://schemas.microsoft.com/office/drawing/2014/main" id="{408EC512-6211-4E1F-8A96-C59E423A31C1}"/>
              </a:ext>
            </a:extLst>
          </p:cNvPr>
          <p:cNvSpPr txBox="1"/>
          <p:nvPr/>
        </p:nvSpPr>
        <p:spPr>
          <a:xfrm>
            <a:off x="2416835" y="3662601"/>
            <a:ext cx="1388525" cy="169277"/>
          </a:xfrm>
          <a:prstGeom prst="rect">
            <a:avLst/>
          </a:prstGeom>
          <a:no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空家率）</a:t>
            </a:r>
            <a:endParaRPr kumimoji="1" lang="ja-JP" altLang="en-US" sz="110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AC192D70-7113-4926-9E46-1029C0372CD5}"/>
              </a:ext>
            </a:extLst>
          </p:cNvPr>
          <p:cNvSpPr txBox="1"/>
          <p:nvPr/>
        </p:nvSpPr>
        <p:spPr>
          <a:xfrm>
            <a:off x="8134718" y="2870426"/>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労働需給　職種別シュミレーション（建設業）</a:t>
            </a:r>
          </a:p>
        </p:txBody>
      </p:sp>
      <p:sp>
        <p:nvSpPr>
          <p:cNvPr id="39" name="正方形/長方形 38">
            <a:extLst>
              <a:ext uri="{FF2B5EF4-FFF2-40B4-BE49-F238E27FC236}">
                <a16:creationId xmlns:a16="http://schemas.microsoft.com/office/drawing/2014/main" id="{30B2AC52-9CE9-470A-89F0-B1B42BD67CB8}"/>
              </a:ext>
            </a:extLst>
          </p:cNvPr>
          <p:cNvSpPr/>
          <p:nvPr/>
        </p:nvSpPr>
        <p:spPr>
          <a:xfrm>
            <a:off x="4105817" y="3104107"/>
            <a:ext cx="3970582" cy="351374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14F3E50-9C6B-4EC6-8268-2E3145B61FA8}"/>
              </a:ext>
            </a:extLst>
          </p:cNvPr>
          <p:cNvSpPr txBox="1"/>
          <p:nvPr/>
        </p:nvSpPr>
        <p:spPr>
          <a:xfrm>
            <a:off x="8455725" y="6335619"/>
            <a:ext cx="3513502" cy="230832"/>
          </a:xfrm>
          <a:prstGeom prst="rect">
            <a:avLst/>
          </a:prstGeom>
          <a:noFill/>
        </p:spPr>
        <p:txBody>
          <a:bodyPr wrap="square" rtlCol="0">
            <a:spAutoFit/>
          </a:bodyPr>
          <a:lstStyle/>
          <a:p>
            <a:pPr algn="r" fontAlgn="base">
              <a:spcBef>
                <a:spcPct val="50000"/>
              </a:spcBef>
              <a:spcAft>
                <a:spcPct val="0"/>
              </a:spcAft>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株式会社インディ－ドリクルートパートナーズ　「未来予測</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Text Box 2">
            <a:extLst>
              <a:ext uri="{FF2B5EF4-FFF2-40B4-BE49-F238E27FC236}">
                <a16:creationId xmlns:a16="http://schemas.microsoft.com/office/drawing/2014/main" id="{D4472BBB-A1A5-4860-8E6B-0EF1BAD1C65C}"/>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6</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 name="図 1">
            <a:extLst>
              <a:ext uri="{FF2B5EF4-FFF2-40B4-BE49-F238E27FC236}">
                <a16:creationId xmlns:a16="http://schemas.microsoft.com/office/drawing/2014/main" id="{DB01FC27-6D40-4D0C-B4FC-4E8C3845A149}"/>
              </a:ext>
            </a:extLst>
          </p:cNvPr>
          <p:cNvPicPr>
            <a:picLocks noChangeAspect="1"/>
          </p:cNvPicPr>
          <p:nvPr/>
        </p:nvPicPr>
        <p:blipFill>
          <a:blip r:embed="rId4"/>
          <a:stretch>
            <a:fillRect/>
          </a:stretch>
        </p:blipFill>
        <p:spPr>
          <a:xfrm>
            <a:off x="182495" y="3424547"/>
            <a:ext cx="3907875" cy="2901948"/>
          </a:xfrm>
          <a:prstGeom prst="rect">
            <a:avLst/>
          </a:prstGeom>
        </p:spPr>
      </p:pic>
      <p:pic>
        <p:nvPicPr>
          <p:cNvPr id="3" name="図 2">
            <a:extLst>
              <a:ext uri="{FF2B5EF4-FFF2-40B4-BE49-F238E27FC236}">
                <a16:creationId xmlns:a16="http://schemas.microsoft.com/office/drawing/2014/main" id="{DC71E969-2E52-45E8-B37C-C3E5407E7E2A}"/>
              </a:ext>
            </a:extLst>
          </p:cNvPr>
          <p:cNvPicPr>
            <a:picLocks noChangeAspect="1"/>
          </p:cNvPicPr>
          <p:nvPr/>
        </p:nvPicPr>
        <p:blipFill>
          <a:blip r:embed="rId5"/>
          <a:stretch>
            <a:fillRect/>
          </a:stretch>
        </p:blipFill>
        <p:spPr>
          <a:xfrm>
            <a:off x="4135198" y="3336847"/>
            <a:ext cx="3974937" cy="3048264"/>
          </a:xfrm>
          <a:prstGeom prst="rect">
            <a:avLst/>
          </a:prstGeom>
        </p:spPr>
      </p:pic>
    </p:spTree>
    <p:extLst>
      <p:ext uri="{BB962C8B-B14F-4D97-AF65-F5344CB8AC3E}">
        <p14:creationId xmlns:p14="http://schemas.microsoft.com/office/powerpoint/2010/main" val="5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8FAAB12-B3D7-4957-BD6D-EFC8008675CC}"/>
              </a:ext>
            </a:extLst>
          </p:cNvPr>
          <p:cNvSpPr txBox="1"/>
          <p:nvPr/>
        </p:nvSpPr>
        <p:spPr>
          <a:xfrm>
            <a:off x="115392" y="679376"/>
            <a:ext cx="8133502" cy="3672816"/>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コロナ禍を契機に、フレックス制やテレワークの導入など、柔軟で多様な働き方が可能となっている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本業以外で社会に貢献する労働や活動であるワーキッシュアクトなど、新たな働き方を含めたライフスタイルの変化がみられる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価値観やライフスタイルの変化により、核家族、単身世帯、ひとり親世帯、</a:t>
            </a:r>
            <a:r>
              <a:rPr lang="en-US" altLang="ja-JP" sz="1600" dirty="0">
                <a:latin typeface="UD デジタル 教科書体 NK-R" panose="02020400000000000000" pitchFamily="18" charset="-128"/>
                <a:ea typeface="UD デジタル 教科書体 NK-R" panose="02020400000000000000" pitchFamily="18" charset="-128"/>
              </a:rPr>
              <a:t>DINK</a:t>
            </a:r>
            <a:r>
              <a:rPr lang="ja-JP" altLang="en-US" sz="1600" dirty="0">
                <a:latin typeface="UD デジタル 教科書体 NK-R" panose="02020400000000000000" pitchFamily="18" charset="-128"/>
                <a:ea typeface="UD デジタル 教科書体 NK-R" panose="02020400000000000000" pitchFamily="18" charset="-128"/>
              </a:rPr>
              <a:t>ｓなど、家族のかたちが多様化している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今後、世帯の小規模化が進むことで人と人とのつながりが薄れコミュニティ機能が低下する恐れがある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spc="-40" dirty="0">
                <a:latin typeface="UD デジタル 教科書体 NK-R" panose="02020400000000000000" pitchFamily="18" charset="-128"/>
                <a:ea typeface="UD デジタル 教科書体 NK-R" panose="02020400000000000000" pitchFamily="18" charset="-128"/>
              </a:rPr>
              <a:t>都会や地方に複数の住まいを持ち、生活スタイルに合わせてそれぞれの拠点に移動しながらくらす、多拠点生活に関心を示す人が増えている</a:t>
            </a:r>
            <a:endParaRPr lang="en-US" altLang="ja-JP" sz="1600" spc="-4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シェアハウスなどの空間のシェアだけでなく、モノや移動など生活を補うシェアリングが様々な分野で進んでいる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32" name="正方形/長方形 31">
            <a:extLst>
              <a:ext uri="{FF2B5EF4-FFF2-40B4-BE49-F238E27FC236}">
                <a16:creationId xmlns:a16="http://schemas.microsoft.com/office/drawing/2014/main" id="{6AA244DB-D5E5-4E1F-9190-DFEAA949107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（４）新たな潮流</a:t>
            </a:r>
          </a:p>
        </p:txBody>
      </p:sp>
      <p:pic>
        <p:nvPicPr>
          <p:cNvPr id="33" name="図 32">
            <a:extLst>
              <a:ext uri="{FF2B5EF4-FFF2-40B4-BE49-F238E27FC236}">
                <a16:creationId xmlns:a16="http://schemas.microsoft.com/office/drawing/2014/main" id="{C16E8767-6EEB-497F-828E-0CF668CC38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35800" y="4251146"/>
            <a:ext cx="2884489" cy="2190825"/>
          </a:xfrm>
          <a:prstGeom prst="rect">
            <a:avLst/>
          </a:prstGeom>
        </p:spPr>
      </p:pic>
      <p:sp>
        <p:nvSpPr>
          <p:cNvPr id="34" name="テキスト ボックス 33">
            <a:extLst>
              <a:ext uri="{FF2B5EF4-FFF2-40B4-BE49-F238E27FC236}">
                <a16:creationId xmlns:a16="http://schemas.microsoft.com/office/drawing/2014/main" id="{0EF9FEA6-9998-4C09-9C82-00F68B443DB8}"/>
              </a:ext>
            </a:extLst>
          </p:cNvPr>
          <p:cNvSpPr txBox="1"/>
          <p:nvPr/>
        </p:nvSpPr>
        <p:spPr>
          <a:xfrm>
            <a:off x="8581285" y="4087992"/>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万博での未来のヘルスケア</a:t>
            </a:r>
          </a:p>
        </p:txBody>
      </p:sp>
      <p:sp>
        <p:nvSpPr>
          <p:cNvPr id="35" name="テキスト ボックス 34">
            <a:extLst>
              <a:ext uri="{FF2B5EF4-FFF2-40B4-BE49-F238E27FC236}">
                <a16:creationId xmlns:a16="http://schemas.microsoft.com/office/drawing/2014/main" id="{924682A2-E970-4E5E-9E80-02F7EBF6D6AF}"/>
              </a:ext>
            </a:extLst>
          </p:cNvPr>
          <p:cNvSpPr txBox="1"/>
          <p:nvPr/>
        </p:nvSpPr>
        <p:spPr>
          <a:xfrm>
            <a:off x="9190584" y="6478028"/>
            <a:ext cx="2756665" cy="123111"/>
          </a:xfrm>
          <a:prstGeom prst="rect">
            <a:avLst/>
          </a:prstGeom>
          <a:noFill/>
        </p:spPr>
        <p:txBody>
          <a:bodyPr wrap="square" lIns="0" tIns="0" rIns="0" bIns="0">
            <a:spAutoFit/>
          </a:bodyPr>
          <a:lstStyle/>
          <a:p>
            <a:r>
              <a:rPr lang="ja-JP" altLang="en-US" sz="800" dirty="0">
                <a:solidFill>
                  <a:schemeClr val="tx1"/>
                </a:solidFill>
                <a:latin typeface="UD デジタル 教科書体 NP-B" panose="02020700000000000000" pitchFamily="18" charset="-128"/>
                <a:ea typeface="UD デジタル 教科書体 NP-B" panose="02020700000000000000" pitchFamily="18" charset="-128"/>
              </a:rPr>
              <a:t>出典：大阪・関西</a:t>
            </a:r>
            <a:r>
              <a:rPr lang="ja-JP" altLang="en-US" sz="800" dirty="0">
                <a:latin typeface="UD デジタル 教科書体 NP-B" panose="02020700000000000000" pitchFamily="18" charset="-128"/>
                <a:ea typeface="UD デジタル 教科書体 NP-B" panose="02020700000000000000" pitchFamily="18" charset="-128"/>
              </a:rPr>
              <a:t>万博　大阪ヘルスケアパビリオン</a:t>
            </a:r>
            <a:r>
              <a:rPr lang="en-US" altLang="ja-JP" sz="800" dirty="0">
                <a:latin typeface="UD デジタル 教科書体 NP-B" panose="02020700000000000000" pitchFamily="18" charset="-128"/>
                <a:ea typeface="UD デジタル 教科書体 NP-B" panose="02020700000000000000" pitchFamily="18" charset="-128"/>
              </a:rPr>
              <a:t>HP</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36" name="テキスト ボックス 35">
            <a:extLst>
              <a:ext uri="{FF2B5EF4-FFF2-40B4-BE49-F238E27FC236}">
                <a16:creationId xmlns:a16="http://schemas.microsoft.com/office/drawing/2014/main" id="{216B519D-6D54-41D1-AA6B-3204AE544F77}"/>
              </a:ext>
            </a:extLst>
          </p:cNvPr>
          <p:cNvSpPr txBox="1"/>
          <p:nvPr/>
        </p:nvSpPr>
        <p:spPr>
          <a:xfrm>
            <a:off x="143324" y="4561244"/>
            <a:ext cx="8077638" cy="1758365"/>
          </a:xfrm>
          <a:prstGeom prst="rect">
            <a:avLst/>
          </a:prstGeom>
          <a:noFill/>
        </p:spPr>
        <p:txBody>
          <a:bodyPr wrap="square" tIns="72000" bIns="0">
            <a:noAutofit/>
          </a:bodyPr>
          <a:lstStyle/>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人工知能（</a:t>
            </a:r>
            <a:r>
              <a:rPr lang="en-US" altLang="ja-JP" sz="1600" dirty="0">
                <a:latin typeface="UD デジタル 教科書体 NK-R" panose="02020400000000000000" pitchFamily="18" charset="-128"/>
                <a:ea typeface="UD デジタル 教科書体 NK-R" panose="02020400000000000000" pitchFamily="18" charset="-128"/>
              </a:rPr>
              <a:t>AI</a:t>
            </a:r>
            <a:r>
              <a:rPr lang="ja-JP" altLang="en-US" sz="1600" dirty="0">
                <a:latin typeface="UD デジタル 教科書体 NK-R" panose="02020400000000000000" pitchFamily="18" charset="-128"/>
                <a:ea typeface="UD デジタル 教科書体 NK-R" panose="02020400000000000000" pitchFamily="18" charset="-128"/>
              </a:rPr>
              <a:t>）や自動運転、環境技術、新たな素材の開発など、様々な技術の実用化が進んでおり、今後これらが更に普及し、社会を支えることが見込まれる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「未来社会の実験場」である大阪・関西万博を契機として、新しい移動サービスや多様なデジタルサービスが普及し、便利で快適に生活できる社会の実現が期待される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lvl="0" indent="-92075" algn="just">
              <a:spcBef>
                <a:spcPts val="400"/>
              </a:spcBef>
              <a:defRPr/>
            </a:pPr>
            <a:r>
              <a:rPr lang="ja-JP" altLang="en-US" sz="1600" dirty="0">
                <a:latin typeface="UD デジタル 教科書体 NK-R" panose="02020400000000000000" pitchFamily="18" charset="-128"/>
                <a:ea typeface="UD デジタル 教科書体 NK-R" panose="02020400000000000000" pitchFamily="18" charset="-128"/>
              </a:rPr>
              <a:t>・ 住宅・建築分野では、不動産</a:t>
            </a:r>
            <a:r>
              <a:rPr lang="en-US" altLang="ja-JP" sz="1600" dirty="0">
                <a:latin typeface="UD デジタル 教科書体 NK-R" panose="02020400000000000000" pitchFamily="18" charset="-128"/>
                <a:ea typeface="UD デジタル 教科書体 NK-R" panose="02020400000000000000" pitchFamily="18" charset="-128"/>
              </a:rPr>
              <a:t>ID</a:t>
            </a:r>
            <a:r>
              <a:rPr lang="ja-JP" altLang="en-US" sz="1600" dirty="0">
                <a:latin typeface="UD デジタル 教科書体 NK-R" panose="02020400000000000000" pitchFamily="18" charset="-128"/>
                <a:ea typeface="UD デジタル 教科書体 NK-R" panose="02020400000000000000" pitchFamily="18" charset="-128"/>
              </a:rPr>
              <a:t>の導入検討や３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プリンター、</a:t>
            </a:r>
            <a:r>
              <a:rPr lang="en-US" altLang="ja-JP" sz="1600" dirty="0">
                <a:latin typeface="UD デジタル 教科書体 NK-R" panose="02020400000000000000" pitchFamily="18" charset="-128"/>
                <a:ea typeface="UD デジタル 教科書体 NK-R" panose="02020400000000000000" pitchFamily="18" charset="-128"/>
              </a:rPr>
              <a:t>BIM</a:t>
            </a:r>
            <a:r>
              <a:rPr lang="ja-JP" altLang="en-US" sz="1600" dirty="0">
                <a:latin typeface="UD デジタル 教科書体 NK-R" panose="02020400000000000000" pitchFamily="18" charset="-128"/>
                <a:ea typeface="UD デジタル 教科書体 NK-R" panose="02020400000000000000" pitchFamily="18" charset="-128"/>
              </a:rPr>
              <a:t>、３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都市モデルの活用など、建築・都市の</a:t>
            </a:r>
            <a:r>
              <a:rPr lang="en-US" altLang="ja-JP" sz="1600" dirty="0">
                <a:latin typeface="UD デジタル 教科書体 NK-R" panose="02020400000000000000" pitchFamily="18" charset="-128"/>
                <a:ea typeface="UD デジタル 教科書体 NK-R" panose="02020400000000000000" pitchFamily="18" charset="-128"/>
              </a:rPr>
              <a:t>DX</a:t>
            </a:r>
            <a:r>
              <a:rPr lang="ja-JP" altLang="en-US" sz="1600" dirty="0">
                <a:latin typeface="UD デジタル 教科書体 NK-R" panose="02020400000000000000" pitchFamily="18" charset="-128"/>
                <a:ea typeface="UD デジタル 教科書体 NK-R" panose="02020400000000000000" pitchFamily="18" charset="-128"/>
              </a:rPr>
              <a:t>が進められている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3E510F78-3C16-468A-9A7D-92A320DCC56A}"/>
              </a:ext>
            </a:extLst>
          </p:cNvPr>
          <p:cNvSpPr txBox="1"/>
          <p:nvPr/>
        </p:nvSpPr>
        <p:spPr>
          <a:xfrm>
            <a:off x="8548175" y="1077079"/>
            <a:ext cx="1886296" cy="153888"/>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ペロブスカイト太陽光電池</a:t>
            </a:r>
            <a:endParaRPr lang="ja-JP" altLang="en-US" sz="1000" b="1" dirty="0">
              <a:solidFill>
                <a:schemeClr val="tx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F477C112-8AC7-49C3-B83E-DC7696C6F460}"/>
              </a:ext>
            </a:extLst>
          </p:cNvPr>
          <p:cNvSpPr/>
          <p:nvPr/>
        </p:nvSpPr>
        <p:spPr>
          <a:xfrm>
            <a:off x="8548175" y="1296538"/>
            <a:ext cx="3374743" cy="2553681"/>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8141F59A-6C43-4CAA-9A33-F9970A74ACEF}"/>
              </a:ext>
            </a:extLst>
          </p:cNvPr>
          <p:cNvSpPr txBox="1"/>
          <p:nvPr/>
        </p:nvSpPr>
        <p:spPr>
          <a:xfrm>
            <a:off x="8504185" y="1452352"/>
            <a:ext cx="3240000" cy="800219"/>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・フィルム型は軽量で柔軟な特長を活かしこれまで設置困難な場所にも導入可能。ガラス型、タンデム型も有。</a:t>
            </a: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pic>
        <p:nvPicPr>
          <p:cNvPr id="43" name="図 42">
            <a:extLst>
              <a:ext uri="{FF2B5EF4-FFF2-40B4-BE49-F238E27FC236}">
                <a16:creationId xmlns:a16="http://schemas.microsoft.com/office/drawing/2014/main" id="{9DA5EC29-6B16-4868-8C35-5341BAFE6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458" y="2206617"/>
            <a:ext cx="2137454" cy="1461250"/>
          </a:xfrm>
          <a:prstGeom prst="rect">
            <a:avLst/>
          </a:prstGeom>
        </p:spPr>
      </p:pic>
      <p:sp>
        <p:nvSpPr>
          <p:cNvPr id="44" name="テキスト ボックス 43">
            <a:extLst>
              <a:ext uri="{FF2B5EF4-FFF2-40B4-BE49-F238E27FC236}">
                <a16:creationId xmlns:a16="http://schemas.microsoft.com/office/drawing/2014/main" id="{B9ECAEAE-6AE6-4DD4-A0BD-BFC181E34577}"/>
              </a:ext>
            </a:extLst>
          </p:cNvPr>
          <p:cNvSpPr txBox="1"/>
          <p:nvPr/>
        </p:nvSpPr>
        <p:spPr>
          <a:xfrm>
            <a:off x="10379357" y="3618402"/>
            <a:ext cx="1587552" cy="230832"/>
          </a:xfrm>
          <a:prstGeom prst="rect">
            <a:avLst/>
          </a:prstGeom>
          <a:no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（画像：積水化学工業）</a:t>
            </a:r>
          </a:p>
        </p:txBody>
      </p:sp>
      <p:sp>
        <p:nvSpPr>
          <p:cNvPr id="26" name="Text Box 2">
            <a:extLst>
              <a:ext uri="{FF2B5EF4-FFF2-40B4-BE49-F238E27FC236}">
                <a16:creationId xmlns:a16="http://schemas.microsoft.com/office/drawing/2014/main" id="{E35D0C76-5111-4C3E-8963-4C22DAFA026E}"/>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7</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5886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角丸四角形 65">
            <a:extLst>
              <a:ext uri="{FF2B5EF4-FFF2-40B4-BE49-F238E27FC236}">
                <a16:creationId xmlns:a16="http://schemas.microsoft.com/office/drawing/2014/main" id="{41640678-D3C1-42DC-ACF2-608F099581CB}"/>
              </a:ext>
            </a:extLst>
          </p:cNvPr>
          <p:cNvSpPr/>
          <p:nvPr/>
        </p:nvSpPr>
        <p:spPr>
          <a:xfrm>
            <a:off x="841778" y="5503980"/>
            <a:ext cx="11062535" cy="1240693"/>
          </a:xfrm>
          <a:prstGeom prst="roundRect">
            <a:avLst>
              <a:gd name="adj" fmla="val 7429"/>
            </a:avLst>
          </a:prstGeom>
          <a:solidFill>
            <a:schemeClr val="accent1">
              <a:lumMod val="40000"/>
              <a:lumOff val="60000"/>
            </a:schemeClr>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4" name="矢印: 五方向 93">
            <a:extLst>
              <a:ext uri="{FF2B5EF4-FFF2-40B4-BE49-F238E27FC236}">
                <a16:creationId xmlns:a16="http://schemas.microsoft.com/office/drawing/2014/main" id="{3C42CCC6-0FE9-425A-AD5A-57D2CC9DFC7F}"/>
              </a:ext>
            </a:extLst>
          </p:cNvPr>
          <p:cNvSpPr/>
          <p:nvPr/>
        </p:nvSpPr>
        <p:spPr>
          <a:xfrm rot="16200000">
            <a:off x="5089308" y="-1352010"/>
            <a:ext cx="2530131" cy="11062536"/>
          </a:xfrm>
          <a:prstGeom prst="homePlate">
            <a:avLst>
              <a:gd name="adj" fmla="val 21198"/>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2" name="楕円 7">
            <a:extLst>
              <a:ext uri="{FF2B5EF4-FFF2-40B4-BE49-F238E27FC236}">
                <a16:creationId xmlns:a16="http://schemas.microsoft.com/office/drawing/2014/main" id="{2DA8F0C0-9899-44F6-BE92-5B7B2EA5503B}"/>
              </a:ext>
            </a:extLst>
          </p:cNvPr>
          <p:cNvSpPr/>
          <p:nvPr/>
        </p:nvSpPr>
        <p:spPr>
          <a:xfrm>
            <a:off x="160758" y="3836725"/>
            <a:ext cx="412487" cy="158167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1" name="楕円 7">
            <a:extLst>
              <a:ext uri="{FF2B5EF4-FFF2-40B4-BE49-F238E27FC236}">
                <a16:creationId xmlns:a16="http://schemas.microsoft.com/office/drawing/2014/main" id="{CA13BE20-7BAF-4F28-A217-4076066234E9}"/>
              </a:ext>
            </a:extLst>
          </p:cNvPr>
          <p:cNvSpPr/>
          <p:nvPr/>
        </p:nvSpPr>
        <p:spPr>
          <a:xfrm>
            <a:off x="157219" y="3015703"/>
            <a:ext cx="412487" cy="777909"/>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0" name="楕円 7">
            <a:extLst>
              <a:ext uri="{FF2B5EF4-FFF2-40B4-BE49-F238E27FC236}">
                <a16:creationId xmlns:a16="http://schemas.microsoft.com/office/drawing/2014/main" id="{EB0BF197-A692-413A-95E1-9C86F8F830AC}"/>
              </a:ext>
            </a:extLst>
          </p:cNvPr>
          <p:cNvSpPr/>
          <p:nvPr/>
        </p:nvSpPr>
        <p:spPr>
          <a:xfrm>
            <a:off x="171446" y="2203507"/>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楕円 7">
            <a:extLst>
              <a:ext uri="{FF2B5EF4-FFF2-40B4-BE49-F238E27FC236}">
                <a16:creationId xmlns:a16="http://schemas.microsoft.com/office/drawing/2014/main" id="{1297E2AF-A39A-4092-8FD5-8C90CBB8A362}"/>
              </a:ext>
            </a:extLst>
          </p:cNvPr>
          <p:cNvSpPr/>
          <p:nvPr/>
        </p:nvSpPr>
        <p:spPr>
          <a:xfrm>
            <a:off x="171446" y="1391312"/>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8" name="楕円 7">
            <a:extLst>
              <a:ext uri="{FF2B5EF4-FFF2-40B4-BE49-F238E27FC236}">
                <a16:creationId xmlns:a16="http://schemas.microsoft.com/office/drawing/2014/main" id="{7F7B42C4-96C0-46E7-A523-E62B20E04A21}"/>
              </a:ext>
            </a:extLst>
          </p:cNvPr>
          <p:cNvSpPr/>
          <p:nvPr/>
        </p:nvSpPr>
        <p:spPr>
          <a:xfrm>
            <a:off x="171446" y="594192"/>
            <a:ext cx="412487" cy="743542"/>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id="{B735C8FF-AF6A-4C17-ACC8-62EBAEEADD2A}"/>
              </a:ext>
            </a:extLst>
          </p:cNvPr>
          <p:cNvCxnSpPr>
            <a:cxnSpLocks/>
          </p:cNvCxnSpPr>
          <p:nvPr/>
        </p:nvCxnSpPr>
        <p:spPr>
          <a:xfrm>
            <a:off x="9328554" y="2724539"/>
            <a:ext cx="0" cy="2704804"/>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9250442-B659-403D-A046-3C8B5946BB21}"/>
              </a:ext>
            </a:extLst>
          </p:cNvPr>
          <p:cNvCxnSpPr>
            <a:cxnSpLocks/>
          </p:cNvCxnSpPr>
          <p:nvPr/>
        </p:nvCxnSpPr>
        <p:spPr>
          <a:xfrm>
            <a:off x="6417318" y="2724539"/>
            <a:ext cx="0" cy="2720357"/>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AD59B5E-B6FC-4B96-AF5D-73F0497FB294}"/>
              </a:ext>
            </a:extLst>
          </p:cNvPr>
          <p:cNvCxnSpPr>
            <a:cxnSpLocks/>
          </p:cNvCxnSpPr>
          <p:nvPr/>
        </p:nvCxnSpPr>
        <p:spPr>
          <a:xfrm>
            <a:off x="3502891" y="2724539"/>
            <a:ext cx="0" cy="2678722"/>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角丸四角形 65">
            <a:extLst>
              <a:ext uri="{FF2B5EF4-FFF2-40B4-BE49-F238E27FC236}">
                <a16:creationId xmlns:a16="http://schemas.microsoft.com/office/drawing/2014/main" id="{73F714BA-ECBB-4AEC-B6CF-E4B9D3B470A4}"/>
              </a:ext>
            </a:extLst>
          </p:cNvPr>
          <p:cNvSpPr/>
          <p:nvPr/>
        </p:nvSpPr>
        <p:spPr>
          <a:xfrm>
            <a:off x="1436862" y="3018467"/>
            <a:ext cx="9798112" cy="743984"/>
          </a:xfrm>
          <a:prstGeom prst="roundRect">
            <a:avLst>
              <a:gd name="adj" fmla="val 7429"/>
            </a:avLst>
          </a:prstGeom>
          <a:noFill/>
          <a:ln>
            <a:solidFill>
              <a:schemeClr val="bg1">
                <a:lumMod val="50000"/>
              </a:schemeClr>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大阪における今後の住宅・建築政策の大きな枠組み（</a:t>
            </a: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案</a:t>
            </a: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a:t>
            </a:r>
          </a:p>
        </p:txBody>
      </p:sp>
      <p:sp>
        <p:nvSpPr>
          <p:cNvPr id="22" name="正方形/長方形 21">
            <a:extLst>
              <a:ext uri="{FF2B5EF4-FFF2-40B4-BE49-F238E27FC236}">
                <a16:creationId xmlns:a16="http://schemas.microsoft.com/office/drawing/2014/main" id="{B811880C-479E-40A2-B2A1-F5A8208B602B}"/>
              </a:ext>
            </a:extLst>
          </p:cNvPr>
          <p:cNvSpPr/>
          <p:nvPr/>
        </p:nvSpPr>
        <p:spPr>
          <a:xfrm>
            <a:off x="171447" y="622933"/>
            <a:ext cx="292026" cy="677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ct val="100000"/>
              </a:lnSpc>
              <a:spcBef>
                <a:spcPts val="100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基本目標</a:t>
            </a:r>
          </a:p>
        </p:txBody>
      </p:sp>
      <p:sp>
        <p:nvSpPr>
          <p:cNvPr id="28" name="正方形/長方形 27">
            <a:extLst>
              <a:ext uri="{FF2B5EF4-FFF2-40B4-BE49-F238E27FC236}">
                <a16:creationId xmlns:a16="http://schemas.microsoft.com/office/drawing/2014/main" id="{F969D41D-7C9C-4338-83EE-85D52D496EB4}"/>
              </a:ext>
            </a:extLst>
          </p:cNvPr>
          <p:cNvSpPr/>
          <p:nvPr/>
        </p:nvSpPr>
        <p:spPr>
          <a:xfrm>
            <a:off x="225921" y="2186205"/>
            <a:ext cx="237551" cy="6615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施策の</a:t>
            </a: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柱</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9" name="正方形/長方形 28">
            <a:extLst>
              <a:ext uri="{FF2B5EF4-FFF2-40B4-BE49-F238E27FC236}">
                <a16:creationId xmlns:a16="http://schemas.microsoft.com/office/drawing/2014/main" id="{E299D865-B61E-44C1-A5BF-3E9F9EB5EC36}"/>
              </a:ext>
            </a:extLst>
          </p:cNvPr>
          <p:cNvSpPr/>
          <p:nvPr/>
        </p:nvSpPr>
        <p:spPr>
          <a:xfrm>
            <a:off x="181011" y="2953827"/>
            <a:ext cx="353081" cy="802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施策展開の</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視点</a:t>
            </a:r>
            <a:endPar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 name="正方形/長方形 41">
            <a:extLst>
              <a:ext uri="{FF2B5EF4-FFF2-40B4-BE49-F238E27FC236}">
                <a16:creationId xmlns:a16="http://schemas.microsoft.com/office/drawing/2014/main" id="{68294D0B-7E9A-4117-B2FF-9BC783CF1B60}"/>
              </a:ext>
            </a:extLst>
          </p:cNvPr>
          <p:cNvSpPr/>
          <p:nvPr/>
        </p:nvSpPr>
        <p:spPr>
          <a:xfrm>
            <a:off x="193904" y="1358768"/>
            <a:ext cx="350991" cy="7769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政策展開の</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方向性</a:t>
            </a:r>
          </a:p>
        </p:txBody>
      </p:sp>
      <p:sp>
        <p:nvSpPr>
          <p:cNvPr id="47" name="正方形/長方形 46">
            <a:extLst>
              <a:ext uri="{FF2B5EF4-FFF2-40B4-BE49-F238E27FC236}">
                <a16:creationId xmlns:a16="http://schemas.microsoft.com/office/drawing/2014/main" id="{91923C4B-A555-4193-9761-77762E46EB26}"/>
              </a:ext>
            </a:extLst>
          </p:cNvPr>
          <p:cNvSpPr/>
          <p:nvPr/>
        </p:nvSpPr>
        <p:spPr>
          <a:xfrm>
            <a:off x="878089" y="3759649"/>
            <a:ext cx="2553584" cy="16361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・住宅・建築物の脱炭素化・省エネルギー化の推進</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・スマートシティ</a:t>
            </a: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の推進や</a:t>
            </a: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最先端技術を取り入れた住宅・住環境の普及</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・良好な景観形成の推進</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・空家等を活用したまちづくりの推進</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・ユニバーサルデザインのまちづくり</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・既存住宅流通など市場環境整備・活性化</a:t>
            </a:r>
          </a:p>
        </p:txBody>
      </p:sp>
      <p:sp>
        <p:nvSpPr>
          <p:cNvPr id="48" name="正方形/長方形 47">
            <a:extLst>
              <a:ext uri="{FF2B5EF4-FFF2-40B4-BE49-F238E27FC236}">
                <a16:creationId xmlns:a16="http://schemas.microsoft.com/office/drawing/2014/main" id="{FE4C2044-7FEC-4564-90B6-57927330B7BB}"/>
              </a:ext>
            </a:extLst>
          </p:cNvPr>
          <p:cNvSpPr/>
          <p:nvPr/>
        </p:nvSpPr>
        <p:spPr>
          <a:xfrm>
            <a:off x="3567181" y="3723307"/>
            <a:ext cx="2783450" cy="19935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・多様な住まい手に対応した住まい・住環境の整備</a:t>
            </a:r>
            <a:r>
              <a:rPr lang="ja-JP" altLang="en-US" sz="800" b="1" dirty="0">
                <a:solidFill>
                  <a:schemeClr val="tx1"/>
                </a:solidFill>
                <a:latin typeface="UD デジタル 教科書体 N-R" panose="02020400000000000000" pitchFamily="17" charset="-128"/>
                <a:ea typeface="UD デジタル 教科書体 N-R" panose="02020400000000000000" pitchFamily="17" charset="-128"/>
              </a:rPr>
              <a:t>（子育て世帯、単身世帯、高齢者、外国人など）</a:t>
            </a:r>
            <a:endParaRPr lang="en-US" altLang="ja-JP" sz="8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・大阪の地域性を活かした魅力的な住まい・まちの形成</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・住生活関連産業やくらしを支える多様な担い手の確保、活動しやすい環境の整備</a:t>
            </a:r>
          </a:p>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・多様な住まいを選択できる住情報の提供や住教育の促進</a:t>
            </a:r>
          </a:p>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・住まいに関する相談体制の充実</a:t>
            </a:r>
          </a:p>
        </p:txBody>
      </p:sp>
      <p:sp>
        <p:nvSpPr>
          <p:cNvPr id="49" name="正方形/長方形 48">
            <a:extLst>
              <a:ext uri="{FF2B5EF4-FFF2-40B4-BE49-F238E27FC236}">
                <a16:creationId xmlns:a16="http://schemas.microsoft.com/office/drawing/2014/main" id="{17993500-06C2-4A82-834E-5647AE2E6D2E}"/>
              </a:ext>
            </a:extLst>
          </p:cNvPr>
          <p:cNvSpPr/>
          <p:nvPr/>
        </p:nvSpPr>
        <p:spPr>
          <a:xfrm>
            <a:off x="181010" y="4005296"/>
            <a:ext cx="271127" cy="11379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主な施策</a:t>
            </a:r>
          </a:p>
        </p:txBody>
      </p:sp>
      <p:sp>
        <p:nvSpPr>
          <p:cNvPr id="50" name="正方形/長方形 49">
            <a:extLst>
              <a:ext uri="{FF2B5EF4-FFF2-40B4-BE49-F238E27FC236}">
                <a16:creationId xmlns:a16="http://schemas.microsoft.com/office/drawing/2014/main" id="{D848BA7F-921E-4A11-8DDC-90E36EFF8B3B}"/>
              </a:ext>
            </a:extLst>
          </p:cNvPr>
          <p:cNvSpPr/>
          <p:nvPr/>
        </p:nvSpPr>
        <p:spPr>
          <a:xfrm>
            <a:off x="6484004" y="3743816"/>
            <a:ext cx="2794762" cy="16047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・密集市街地の整備</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・危険な空家の除却等促進</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・分譲マンションの管理適正化・再生円滑化</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・大規模災害発生時に備えた復興までを見据えた体制の整備</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・住宅・建築物の耐震化</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・住まい・まちにおける様々な安全性への対応</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1" name="正方形/長方形 50">
            <a:extLst>
              <a:ext uri="{FF2B5EF4-FFF2-40B4-BE49-F238E27FC236}">
                <a16:creationId xmlns:a16="http://schemas.microsoft.com/office/drawing/2014/main" id="{158C6F19-4BD0-4F84-B018-1D2579A612B2}"/>
              </a:ext>
            </a:extLst>
          </p:cNvPr>
          <p:cNvSpPr/>
          <p:nvPr/>
        </p:nvSpPr>
        <p:spPr>
          <a:xfrm>
            <a:off x="9356028" y="3741264"/>
            <a:ext cx="2466777" cy="16796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・住宅確保要配慮者が安心して住まいを確保できる居住支援体制の構築</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・公的賃貸住宅の的確な供給とストックの有効活用</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・住み慣れた地域でくらすことができる地域拠点やコミュニティの形成に向けた仕組づくり</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・不動産取引等における差別の解消</a:t>
            </a:r>
          </a:p>
          <a:p>
            <a:pPr marL="182563" marR="0" lvl="0" indent="-180975" algn="just" defTabSz="914400" rtl="0" eaLnBrk="1" fontAlgn="auto" latinLnBrk="0" hangingPunct="1">
              <a:lnSpc>
                <a:spcPts val="1300"/>
              </a:lnSpc>
              <a:spcBef>
                <a:spcPts val="600"/>
              </a:spcBef>
              <a:spcAft>
                <a:spcPts val="0"/>
              </a:spcAft>
              <a:buClrTx/>
              <a:buSzTx/>
              <a:buFontTx/>
              <a:buNone/>
              <a:tabLst/>
              <a:defRPr/>
            </a:pPr>
            <a:endPar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grpSp>
        <p:nvGrpSpPr>
          <p:cNvPr id="96" name="グループ化 95">
            <a:extLst>
              <a:ext uri="{FF2B5EF4-FFF2-40B4-BE49-F238E27FC236}">
                <a16:creationId xmlns:a16="http://schemas.microsoft.com/office/drawing/2014/main" id="{49E5B3AC-3DA8-4677-AC8A-9B867513A654}"/>
              </a:ext>
            </a:extLst>
          </p:cNvPr>
          <p:cNvGrpSpPr/>
          <p:nvPr/>
        </p:nvGrpSpPr>
        <p:grpSpPr>
          <a:xfrm>
            <a:off x="1415575" y="712547"/>
            <a:ext cx="6923116" cy="586519"/>
            <a:chOff x="2628765" y="619359"/>
            <a:chExt cx="7400273" cy="769390"/>
          </a:xfrm>
        </p:grpSpPr>
        <p:sp>
          <p:nvSpPr>
            <p:cNvPr id="8" name="楕円 7">
              <a:extLst>
                <a:ext uri="{FF2B5EF4-FFF2-40B4-BE49-F238E27FC236}">
                  <a16:creationId xmlns:a16="http://schemas.microsoft.com/office/drawing/2014/main" id="{E0CC1D1A-3274-4043-8044-8A8F327B42C2}"/>
                </a:ext>
              </a:extLst>
            </p:cNvPr>
            <p:cNvSpPr/>
            <p:nvPr/>
          </p:nvSpPr>
          <p:spPr>
            <a:xfrm>
              <a:off x="2633737" y="619359"/>
              <a:ext cx="7395301" cy="769390"/>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0">
                  <a:moveTo>
                    <a:pt x="407" y="384695"/>
                  </a:moveTo>
                  <a:cubicBezTo>
                    <a:pt x="30887" y="-78434"/>
                    <a:pt x="1655810" y="6034"/>
                    <a:pt x="3697854" y="6034"/>
                  </a:cubicBezTo>
                  <a:cubicBezTo>
                    <a:pt x="5739898" y="6034"/>
                    <a:pt x="7385141" y="-68274"/>
                    <a:pt x="7395301" y="384695"/>
                  </a:cubicBezTo>
                  <a:cubicBezTo>
                    <a:pt x="7385141" y="817344"/>
                    <a:pt x="5739898" y="763356"/>
                    <a:pt x="3697854" y="763356"/>
                  </a:cubicBezTo>
                  <a:cubicBezTo>
                    <a:pt x="1655810" y="763356"/>
                    <a:pt x="-30073" y="847824"/>
                    <a:pt x="407" y="384695"/>
                  </a:cubicBezTo>
                  <a:close/>
                </a:path>
              </a:pathLst>
            </a:custGeom>
            <a:solidFill>
              <a:srgbClr val="6BC3BB"/>
            </a:solidFill>
            <a:ln>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9E484C33-F365-4799-9B17-1796CF4319AC}"/>
                </a:ext>
              </a:extLst>
            </p:cNvPr>
            <p:cNvSpPr txBox="1"/>
            <p:nvPr/>
          </p:nvSpPr>
          <p:spPr>
            <a:xfrm>
              <a:off x="2628765" y="732637"/>
              <a:ext cx="7394894" cy="484486"/>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ともにつくろう、自分らしく幸せにくらす住まい・まち大阪</a:t>
              </a:r>
              <a:endParaRPr kumimoji="1" lang="en-US" altLang="ja-JP" sz="18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sp>
        <p:nvSpPr>
          <p:cNvPr id="93" name="楕円 7">
            <a:extLst>
              <a:ext uri="{FF2B5EF4-FFF2-40B4-BE49-F238E27FC236}">
                <a16:creationId xmlns:a16="http://schemas.microsoft.com/office/drawing/2014/main" id="{7BFDD8CB-5B93-4C46-9A28-4784210DA75E}"/>
              </a:ext>
            </a:extLst>
          </p:cNvPr>
          <p:cNvSpPr/>
          <p:nvPr/>
        </p:nvSpPr>
        <p:spPr>
          <a:xfrm>
            <a:off x="159595" y="5502117"/>
            <a:ext cx="412487" cy="1196227"/>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5" name="正方形/長方形 94">
            <a:extLst>
              <a:ext uri="{FF2B5EF4-FFF2-40B4-BE49-F238E27FC236}">
                <a16:creationId xmlns:a16="http://schemas.microsoft.com/office/drawing/2014/main" id="{0AE19EB9-059B-4884-9EF3-2DB64C4AD1B5}"/>
              </a:ext>
            </a:extLst>
          </p:cNvPr>
          <p:cNvSpPr/>
          <p:nvPr/>
        </p:nvSpPr>
        <p:spPr>
          <a:xfrm>
            <a:off x="45389" y="5469328"/>
            <a:ext cx="524317" cy="12406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大阪府が</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取り組むべき施策</a:t>
            </a:r>
          </a:p>
        </p:txBody>
      </p:sp>
      <p:sp>
        <p:nvSpPr>
          <p:cNvPr id="102" name="Text Box 2">
            <a:extLst>
              <a:ext uri="{FF2B5EF4-FFF2-40B4-BE49-F238E27FC236}">
                <a16:creationId xmlns:a16="http://schemas.microsoft.com/office/drawing/2014/main" id="{54458004-FD3A-4EFD-8E97-F26FC7E2FEF1}"/>
              </a:ext>
            </a:extLst>
          </p:cNvPr>
          <p:cNvSpPr txBox="1">
            <a:spLocks noChangeArrowheads="1"/>
          </p:cNvSpPr>
          <p:nvPr/>
        </p:nvSpPr>
        <p:spPr bwMode="auto">
          <a:xfrm>
            <a:off x="10039367" y="649768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75" name="グループ化 74">
            <a:extLst>
              <a:ext uri="{FF2B5EF4-FFF2-40B4-BE49-F238E27FC236}">
                <a16:creationId xmlns:a16="http://schemas.microsoft.com/office/drawing/2014/main" id="{05E34102-06B5-4689-84D5-A7A53233B214}"/>
              </a:ext>
            </a:extLst>
          </p:cNvPr>
          <p:cNvGrpSpPr/>
          <p:nvPr/>
        </p:nvGrpSpPr>
        <p:grpSpPr>
          <a:xfrm>
            <a:off x="8457420" y="368810"/>
            <a:ext cx="3666989" cy="1819570"/>
            <a:chOff x="9508323" y="474421"/>
            <a:chExt cx="2840000" cy="1215631"/>
          </a:xfrm>
        </p:grpSpPr>
        <p:sp>
          <p:nvSpPr>
            <p:cNvPr id="97" name="正方形/長方形 96">
              <a:extLst>
                <a:ext uri="{FF2B5EF4-FFF2-40B4-BE49-F238E27FC236}">
                  <a16:creationId xmlns:a16="http://schemas.microsoft.com/office/drawing/2014/main" id="{8C576957-8846-4063-8B4D-F8865920D92A}"/>
                </a:ext>
              </a:extLst>
            </p:cNvPr>
            <p:cNvSpPr>
              <a:spLocks/>
            </p:cNvSpPr>
            <p:nvPr/>
          </p:nvSpPr>
          <p:spPr>
            <a:xfrm>
              <a:off x="9695719" y="658762"/>
              <a:ext cx="2652604" cy="1031290"/>
            </a:xfrm>
            <a:prstGeom prst="rect">
              <a:avLst/>
            </a:prstGeom>
            <a:solidFill>
              <a:schemeClr val="accent2">
                <a:lumMod val="60000"/>
                <a:lumOff val="40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sp>
          <p:nvSpPr>
            <p:cNvPr id="98" name="正方形/長方形 97">
              <a:extLst>
                <a:ext uri="{FF2B5EF4-FFF2-40B4-BE49-F238E27FC236}">
                  <a16:creationId xmlns:a16="http://schemas.microsoft.com/office/drawing/2014/main" id="{2E1725A8-BADC-4A24-9A01-79626ED4464B}"/>
                </a:ext>
              </a:extLst>
            </p:cNvPr>
            <p:cNvSpPr>
              <a:spLocks/>
            </p:cNvSpPr>
            <p:nvPr/>
          </p:nvSpPr>
          <p:spPr>
            <a:xfrm rot="21170239">
              <a:off x="9508323" y="474421"/>
              <a:ext cx="1063164" cy="471697"/>
            </a:xfrm>
            <a:prstGeom prst="rect">
              <a:avLst/>
            </a:prstGeom>
            <a:no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150" normalizeH="0" noProof="0" dirty="0">
                  <a:ln>
                    <a:noFill/>
                  </a:ln>
                  <a:solidFill>
                    <a:srgbClr val="FF0000"/>
                  </a:solidFill>
                  <a:effectLst>
                    <a:innerShdw blurRad="63500" dist="50800" dir="18900000">
                      <a:prstClr val="black">
                        <a:alpha val="50000"/>
                      </a:prstClr>
                    </a:innerShdw>
                  </a:effectLst>
                  <a:uLnTx/>
                  <a:uFillTx/>
                  <a:latin typeface="UD デジタル 教科書体 NK-B" panose="02020700000000000000" pitchFamily="18" charset="-128"/>
                  <a:ea typeface="UD デジタル 教科書体 NK-B" panose="02020700000000000000" pitchFamily="18" charset="-128"/>
                  <a:cs typeface="Times New Roman"/>
                </a:rPr>
                <a:t>改定の</a:t>
              </a:r>
              <a:r>
                <a:rPr kumimoji="1" lang="en-US" altLang="ja-JP" sz="1400" b="1" i="0" u="none" strike="noStrike" kern="100" cap="none" spc="-150" normalizeH="0" noProof="0" dirty="0">
                  <a:ln>
                    <a:noFill/>
                  </a:ln>
                  <a:solidFill>
                    <a:srgbClr val="FF0000"/>
                  </a:solidFill>
                  <a:effectLst>
                    <a:innerShdw blurRad="63500" dist="50800" dir="18900000">
                      <a:prstClr val="black">
                        <a:alpha val="50000"/>
                      </a:prstClr>
                    </a:innerShdw>
                  </a:effectLst>
                  <a:uLnTx/>
                  <a:uFillTx/>
                  <a:latin typeface="UD デジタル 教科書体 NK-B" panose="02020700000000000000" pitchFamily="18" charset="-128"/>
                  <a:ea typeface="UD デジタル 教科書体 NK-B" panose="02020700000000000000" pitchFamily="18" charset="-128"/>
                  <a:cs typeface="Times New Roman"/>
                </a:rPr>
                <a:t>Point</a:t>
              </a:r>
            </a:p>
          </p:txBody>
        </p:sp>
        <p:sp>
          <p:nvSpPr>
            <p:cNvPr id="101" name="正方形/長方形 100">
              <a:extLst>
                <a:ext uri="{FF2B5EF4-FFF2-40B4-BE49-F238E27FC236}">
                  <a16:creationId xmlns:a16="http://schemas.microsoft.com/office/drawing/2014/main" id="{26A3D886-547C-4260-A645-D94E3DB5F4E5}"/>
                </a:ext>
              </a:extLst>
            </p:cNvPr>
            <p:cNvSpPr>
              <a:spLocks/>
            </p:cNvSpPr>
            <p:nvPr/>
          </p:nvSpPr>
          <p:spPr>
            <a:xfrm>
              <a:off x="9774114" y="763550"/>
              <a:ext cx="2509468" cy="891116"/>
            </a:xfrm>
            <a:prstGeom prst="rect">
              <a:avLst/>
            </a:prstGeom>
            <a:no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179388" marR="0" lvl="0" indent="-179388" defTabSz="914290" rtl="0" eaLnBrk="1" fontAlgn="auto" latinLnBrk="0" hangingPunct="1">
                <a:lnSpc>
                  <a:spcPct val="100000"/>
                </a:lnSpc>
                <a:spcBef>
                  <a:spcPts val="0"/>
                </a:spcBef>
                <a:spcAft>
                  <a:spcPts val="0"/>
                </a:spcAft>
                <a:buClrTx/>
                <a:buSzTx/>
                <a:buFontTx/>
                <a:buNone/>
                <a:tabLst/>
                <a:defRPr/>
              </a:pP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 “ともにつくろう”を基本目標とし、多様な主体による住まい・まちづくりを位置づけ</a:t>
              </a:r>
              <a:endParaRPr kumimoji="1" lang="en-US" altLang="ja-JP"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a:p>
              <a:pPr marL="179388" marR="0" lvl="0" indent="-179388" defTabSz="914290" rtl="0" eaLnBrk="1" fontAlgn="auto" latinLnBrk="0" hangingPunct="1">
                <a:lnSpc>
                  <a:spcPct val="100000"/>
                </a:lnSpc>
                <a:spcBef>
                  <a:spcPts val="0"/>
                </a:spcBef>
                <a:spcAft>
                  <a:spcPts val="0"/>
                </a:spcAft>
                <a:buClrTx/>
                <a:buSzTx/>
                <a:buFontTx/>
                <a:buNone/>
                <a:tabLst/>
                <a:defRPr/>
              </a:pP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 万博のレガシーをはじめとして、大阪</a:t>
              </a:r>
              <a:r>
                <a:rPr lang="ja-JP" altLang="en-US" sz="1200" b="1" u="sng"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のポテンシャル</a:t>
              </a: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を活かした施策を展開</a:t>
              </a:r>
              <a:endParaRPr kumimoji="1" lang="en-US" altLang="ja-JP"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a:p>
              <a:pPr marL="179388" marR="0" lvl="0" indent="-179388" defTabSz="914290" rtl="0" eaLnBrk="1" fontAlgn="auto" latinLnBrk="0" hangingPunct="1">
                <a:lnSpc>
                  <a:spcPct val="100000"/>
                </a:lnSpc>
                <a:spcBef>
                  <a:spcPts val="0"/>
                </a:spcBef>
                <a:spcAft>
                  <a:spcPts val="0"/>
                </a:spcAft>
                <a:buClrTx/>
                <a:buSzTx/>
                <a:buFontTx/>
                <a:buNone/>
                <a:tabLst/>
                <a:defRPr/>
              </a:pP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　</a:t>
              </a:r>
              <a:r>
                <a:rPr lang="ja-JP" altLang="en-US" sz="1200" b="1" u="sng"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広域自治体である大阪府として、「市町村支援の強化」「民間の活躍を支える環境整備」「公的賃貸住宅ストックの活用」に重点的に取り組むことを打ち出し</a:t>
              </a:r>
              <a:endParaRPr kumimoji="1" lang="en-US" altLang="ja-JP"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grpSp>
        <p:nvGrpSpPr>
          <p:cNvPr id="2" name="グループ化 1">
            <a:extLst>
              <a:ext uri="{FF2B5EF4-FFF2-40B4-BE49-F238E27FC236}">
                <a16:creationId xmlns:a16="http://schemas.microsoft.com/office/drawing/2014/main" id="{2B2DCC6C-15B6-47FF-B23F-9E48271EA9B3}"/>
              </a:ext>
            </a:extLst>
          </p:cNvPr>
          <p:cNvGrpSpPr/>
          <p:nvPr/>
        </p:nvGrpSpPr>
        <p:grpSpPr>
          <a:xfrm>
            <a:off x="993523" y="5573637"/>
            <a:ext cx="3500676" cy="811569"/>
            <a:chOff x="1006266" y="6876102"/>
            <a:chExt cx="2215106" cy="1033472"/>
          </a:xfrm>
        </p:grpSpPr>
        <p:sp>
          <p:nvSpPr>
            <p:cNvPr id="72" name="角丸四角形 65">
              <a:extLst>
                <a:ext uri="{FF2B5EF4-FFF2-40B4-BE49-F238E27FC236}">
                  <a16:creationId xmlns:a16="http://schemas.microsoft.com/office/drawing/2014/main" id="{6E62D741-1746-4B7F-8BCA-A330EBB71701}"/>
                </a:ext>
              </a:extLst>
            </p:cNvPr>
            <p:cNvSpPr/>
            <p:nvPr/>
          </p:nvSpPr>
          <p:spPr>
            <a:xfrm>
              <a:off x="1006266" y="6876102"/>
              <a:ext cx="2215106" cy="963800"/>
            </a:xfrm>
            <a:prstGeom prst="roundRect">
              <a:avLst>
                <a:gd name="adj" fmla="val 7429"/>
              </a:avLst>
            </a:prstGeom>
            <a:solidFill>
              <a:schemeClr val="bg1">
                <a:alpha val="70000"/>
              </a:schemeClr>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0" name="テキスト ボックス 69">
              <a:extLst>
                <a:ext uri="{FF2B5EF4-FFF2-40B4-BE49-F238E27FC236}">
                  <a16:creationId xmlns:a16="http://schemas.microsoft.com/office/drawing/2014/main" id="{76B96063-F9AB-47D3-9FB7-C93E076C8E7F}"/>
                </a:ext>
              </a:extLst>
            </p:cNvPr>
            <p:cNvSpPr txBox="1"/>
            <p:nvPr/>
          </p:nvSpPr>
          <p:spPr>
            <a:xfrm>
              <a:off x="1043557" y="6906095"/>
              <a:ext cx="2125657" cy="1003479"/>
            </a:xfrm>
            <a:prstGeom prst="rect">
              <a:avLst/>
            </a:prstGeom>
            <a:noFill/>
          </p:spPr>
          <p:txBody>
            <a:bodyPr wrap="square" rtlCol="0">
              <a:spAutoFit/>
            </a:bodyPr>
            <a:lstStyle/>
            <a:p>
              <a:pPr marL="123601" marR="0" lvl="0" indent="-123601" algn="l" defTabSz="326578" rtl="0" eaLnBrk="1" fontAlgn="auto" latinLnBrk="0" hangingPunct="1">
                <a:lnSpc>
                  <a:spcPts val="2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市町村支援の強化</a:t>
              </a:r>
              <a:endParaRPr kumimoji="1" lang="en-US" altLang="ja-JP"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・総合的な住宅施策の推進に向けた支援の強化</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・公共施設の再編、営繕業務等に対する技術的支援の充実</a:t>
              </a:r>
              <a:endParaRPr kumimoji="1" lang="en-US" altLang="ja-JP" sz="9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grpSp>
        <p:nvGrpSpPr>
          <p:cNvPr id="106" name="グループ化 105">
            <a:extLst>
              <a:ext uri="{FF2B5EF4-FFF2-40B4-BE49-F238E27FC236}">
                <a16:creationId xmlns:a16="http://schemas.microsoft.com/office/drawing/2014/main" id="{6940A655-ED52-48C1-90A9-EE768FE84A87}"/>
              </a:ext>
            </a:extLst>
          </p:cNvPr>
          <p:cNvGrpSpPr/>
          <p:nvPr/>
        </p:nvGrpSpPr>
        <p:grpSpPr>
          <a:xfrm>
            <a:off x="4581769" y="5557798"/>
            <a:ext cx="3836991" cy="772694"/>
            <a:chOff x="943416" y="6837171"/>
            <a:chExt cx="2427915" cy="983968"/>
          </a:xfrm>
        </p:grpSpPr>
        <p:sp>
          <p:nvSpPr>
            <p:cNvPr id="108" name="角丸四角形 65">
              <a:extLst>
                <a:ext uri="{FF2B5EF4-FFF2-40B4-BE49-F238E27FC236}">
                  <a16:creationId xmlns:a16="http://schemas.microsoft.com/office/drawing/2014/main" id="{4E82A5FC-FD0F-43F8-B6DE-E26C16F99EB9}"/>
                </a:ext>
              </a:extLst>
            </p:cNvPr>
            <p:cNvSpPr/>
            <p:nvPr/>
          </p:nvSpPr>
          <p:spPr>
            <a:xfrm>
              <a:off x="943416" y="6857338"/>
              <a:ext cx="2427915" cy="963801"/>
            </a:xfrm>
            <a:prstGeom prst="roundRect">
              <a:avLst>
                <a:gd name="adj" fmla="val 7429"/>
              </a:avLst>
            </a:prstGeom>
            <a:solidFill>
              <a:schemeClr val="bg1">
                <a:alpha val="70000"/>
              </a:schemeClr>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7" name="テキスト ボックス 106">
              <a:extLst>
                <a:ext uri="{FF2B5EF4-FFF2-40B4-BE49-F238E27FC236}">
                  <a16:creationId xmlns:a16="http://schemas.microsoft.com/office/drawing/2014/main" id="{EBE7957E-92FC-4B00-805F-A4F28CFB39C5}"/>
                </a:ext>
              </a:extLst>
            </p:cNvPr>
            <p:cNvSpPr txBox="1"/>
            <p:nvPr/>
          </p:nvSpPr>
          <p:spPr>
            <a:xfrm>
              <a:off x="976179" y="6837171"/>
              <a:ext cx="2372390" cy="857921"/>
            </a:xfrm>
            <a:prstGeom prst="rect">
              <a:avLst/>
            </a:prstGeom>
            <a:noFill/>
          </p:spPr>
          <p:txBody>
            <a:bodyPr wrap="square" rtlCol="0">
              <a:spAutoFit/>
            </a:bodyPr>
            <a:lstStyle/>
            <a:p>
              <a:pPr marL="123601" marR="0" lvl="0" indent="-123601" algn="l" defTabSz="326578" rtl="0" eaLnBrk="1" fontAlgn="auto" latinLnBrk="0" hangingPunct="1">
                <a:lnSpc>
                  <a:spcPts val="2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民間の活躍を支える環境整備</a:t>
              </a: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・万博レガシーをはじめとした新技術の普及促進</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・民間事業者をはじめとして多様な団体・人が活躍できる環境整備</a:t>
              </a:r>
              <a:endParaRPr kumimoji="1" lang="en-US" altLang="ja-JP" sz="9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grpSp>
        <p:nvGrpSpPr>
          <p:cNvPr id="109" name="グループ化 108">
            <a:extLst>
              <a:ext uri="{FF2B5EF4-FFF2-40B4-BE49-F238E27FC236}">
                <a16:creationId xmlns:a16="http://schemas.microsoft.com/office/drawing/2014/main" id="{61609B21-F7A0-4A85-927A-C835BA20D77B}"/>
              </a:ext>
            </a:extLst>
          </p:cNvPr>
          <p:cNvGrpSpPr/>
          <p:nvPr/>
        </p:nvGrpSpPr>
        <p:grpSpPr>
          <a:xfrm>
            <a:off x="8476970" y="5560231"/>
            <a:ext cx="3286051" cy="770260"/>
            <a:chOff x="1095714" y="6857339"/>
            <a:chExt cx="2125657" cy="965609"/>
          </a:xfrm>
        </p:grpSpPr>
        <p:sp>
          <p:nvSpPr>
            <p:cNvPr id="111" name="角丸四角形 65">
              <a:extLst>
                <a:ext uri="{FF2B5EF4-FFF2-40B4-BE49-F238E27FC236}">
                  <a16:creationId xmlns:a16="http://schemas.microsoft.com/office/drawing/2014/main" id="{62232D09-5D8E-4E09-8E7E-087C51602623}"/>
                </a:ext>
              </a:extLst>
            </p:cNvPr>
            <p:cNvSpPr/>
            <p:nvPr/>
          </p:nvSpPr>
          <p:spPr>
            <a:xfrm>
              <a:off x="1095714" y="6857339"/>
              <a:ext cx="2125657" cy="965609"/>
            </a:xfrm>
            <a:prstGeom prst="roundRect">
              <a:avLst>
                <a:gd name="adj" fmla="val 7429"/>
              </a:avLst>
            </a:prstGeom>
            <a:solidFill>
              <a:schemeClr val="bg1">
                <a:alpha val="70000"/>
              </a:schemeClr>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10" name="テキスト ボックス 109">
              <a:extLst>
                <a:ext uri="{FF2B5EF4-FFF2-40B4-BE49-F238E27FC236}">
                  <a16:creationId xmlns:a16="http://schemas.microsoft.com/office/drawing/2014/main" id="{456C7B1E-518F-4577-A02F-716BBC2D90EC}"/>
                </a:ext>
              </a:extLst>
            </p:cNvPr>
            <p:cNvSpPr txBox="1"/>
            <p:nvPr/>
          </p:nvSpPr>
          <p:spPr>
            <a:xfrm>
              <a:off x="1095715" y="6884402"/>
              <a:ext cx="2051779" cy="844574"/>
            </a:xfrm>
            <a:prstGeom prst="rect">
              <a:avLst/>
            </a:prstGeom>
            <a:noFill/>
          </p:spPr>
          <p:txBody>
            <a:bodyPr wrap="square" rtlCol="0">
              <a:spAutoFit/>
            </a:bodyPr>
            <a:lstStyle/>
            <a:p>
              <a:pPr marL="123601" marR="0" lvl="0" indent="-123601" algn="l" defTabSz="326578" rtl="0" eaLnBrk="1" fontAlgn="auto" latinLnBrk="0" hangingPunct="1">
                <a:lnSpc>
                  <a:spcPts val="2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公的賃貸住宅ストックの活用</a:t>
              </a: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・府営住宅ストックを活用した住宅支援の強化</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・公的賃貸</a:t>
              </a: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住宅</a:t>
              </a: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ストックを活用したまちづくりの推進</a:t>
              </a:r>
              <a:endParaRPr kumimoji="1" lang="en-US" altLang="ja-JP" sz="9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113" name="テキスト ボックス 112">
            <a:extLst>
              <a:ext uri="{FF2B5EF4-FFF2-40B4-BE49-F238E27FC236}">
                <a16:creationId xmlns:a16="http://schemas.microsoft.com/office/drawing/2014/main" id="{5A2E327B-4AC9-4B90-AA5D-94809A3E7888}"/>
              </a:ext>
            </a:extLst>
          </p:cNvPr>
          <p:cNvSpPr txBox="1"/>
          <p:nvPr/>
        </p:nvSpPr>
        <p:spPr>
          <a:xfrm>
            <a:off x="3409130" y="6416005"/>
            <a:ext cx="6495389" cy="268920"/>
          </a:xfrm>
          <a:prstGeom prst="rect">
            <a:avLst/>
          </a:prstGeom>
          <a:noFill/>
        </p:spPr>
        <p:txBody>
          <a:bodyPr wrap="square" rtlCol="0">
            <a:spAutoFit/>
          </a:bodyPr>
          <a:lstStyle/>
          <a:p>
            <a:pPr marL="92075" marR="0" lvl="0" algn="l" defTabSz="326578" rtl="0" eaLnBrk="1" fontAlgn="auto" latinLnBrk="0" hangingPunct="1">
              <a:lnSpc>
                <a:spcPts val="13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cs typeface="+mn-cs"/>
              </a:rPr>
              <a:t>○ 多様な主体がつながり、連携する機会・場（プラットフォーム）の創出</a:t>
            </a:r>
          </a:p>
        </p:txBody>
      </p:sp>
      <p:sp>
        <p:nvSpPr>
          <p:cNvPr id="3" name="楕円 2">
            <a:extLst>
              <a:ext uri="{FF2B5EF4-FFF2-40B4-BE49-F238E27FC236}">
                <a16:creationId xmlns:a16="http://schemas.microsoft.com/office/drawing/2014/main" id="{5CDA8867-9469-44A9-9515-A04891B98BB7}"/>
              </a:ext>
            </a:extLst>
          </p:cNvPr>
          <p:cNvSpPr/>
          <p:nvPr/>
        </p:nvSpPr>
        <p:spPr>
          <a:xfrm>
            <a:off x="1841012" y="3084893"/>
            <a:ext cx="2847923"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F3895810-2729-496C-A456-D40AE6DCE0EC}"/>
              </a:ext>
            </a:extLst>
          </p:cNvPr>
          <p:cNvSpPr/>
          <p:nvPr/>
        </p:nvSpPr>
        <p:spPr>
          <a:xfrm>
            <a:off x="2211329" y="3099841"/>
            <a:ext cx="2149379" cy="5106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様々な主体・分野との</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多角的な連携</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4" name="楕円 73">
            <a:extLst>
              <a:ext uri="{FF2B5EF4-FFF2-40B4-BE49-F238E27FC236}">
                <a16:creationId xmlns:a16="http://schemas.microsoft.com/office/drawing/2014/main" id="{E9304E71-6BDA-44DB-8817-54B029F1E5A7}"/>
              </a:ext>
            </a:extLst>
          </p:cNvPr>
          <p:cNvSpPr/>
          <p:nvPr/>
        </p:nvSpPr>
        <p:spPr>
          <a:xfrm>
            <a:off x="5018391" y="3089391"/>
            <a:ext cx="2847923"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3EF94221-2EFD-4E9E-AA65-F8F24D23897B}"/>
              </a:ext>
            </a:extLst>
          </p:cNvPr>
          <p:cNvSpPr/>
          <p:nvPr/>
        </p:nvSpPr>
        <p:spPr>
          <a:xfrm>
            <a:off x="5146012" y="3089473"/>
            <a:ext cx="2493554" cy="5183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過去からの継承</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未来への持続・発展</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6" name="楕円 75">
            <a:extLst>
              <a:ext uri="{FF2B5EF4-FFF2-40B4-BE49-F238E27FC236}">
                <a16:creationId xmlns:a16="http://schemas.microsoft.com/office/drawing/2014/main" id="{F94914EC-CE82-427B-9C3B-A31D5FE58081}"/>
              </a:ext>
            </a:extLst>
          </p:cNvPr>
          <p:cNvSpPr/>
          <p:nvPr/>
        </p:nvSpPr>
        <p:spPr>
          <a:xfrm>
            <a:off x="8135894" y="3092077"/>
            <a:ext cx="2847923"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23F26BFE-CDAC-490B-974C-69AF69017705}"/>
              </a:ext>
            </a:extLst>
          </p:cNvPr>
          <p:cNvSpPr/>
          <p:nvPr/>
        </p:nvSpPr>
        <p:spPr>
          <a:xfrm>
            <a:off x="8316284" y="3205551"/>
            <a:ext cx="2441634" cy="3662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大阪</a:t>
            </a:r>
            <a:r>
              <a:rPr lang="ja-JP" altLang="en-US" sz="1200" dirty="0">
                <a:solidFill>
                  <a:prstClr val="black"/>
                </a:solidFill>
                <a:latin typeface="UD デジタル 教科書体 N-B" panose="02020700000000000000" pitchFamily="17" charset="-128"/>
                <a:ea typeface="UD デジタル 教科書体 N-B" panose="02020700000000000000" pitchFamily="17" charset="-128"/>
              </a:rPr>
              <a:t>のポテンシャル</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を活かす</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nvGrpSpPr>
          <p:cNvPr id="79" name="グループ化 78">
            <a:extLst>
              <a:ext uri="{FF2B5EF4-FFF2-40B4-BE49-F238E27FC236}">
                <a16:creationId xmlns:a16="http://schemas.microsoft.com/office/drawing/2014/main" id="{490359F8-5E49-47C9-8C88-A210876EDAE2}"/>
              </a:ext>
            </a:extLst>
          </p:cNvPr>
          <p:cNvGrpSpPr/>
          <p:nvPr/>
        </p:nvGrpSpPr>
        <p:grpSpPr>
          <a:xfrm>
            <a:off x="3431673" y="1334248"/>
            <a:ext cx="3052331" cy="787984"/>
            <a:chOff x="3499200" y="4312246"/>
            <a:chExt cx="3258328" cy="907648"/>
          </a:xfrm>
        </p:grpSpPr>
        <p:sp>
          <p:nvSpPr>
            <p:cNvPr id="99" name="正方形/長方形 98">
              <a:extLst>
                <a:ext uri="{FF2B5EF4-FFF2-40B4-BE49-F238E27FC236}">
                  <a16:creationId xmlns:a16="http://schemas.microsoft.com/office/drawing/2014/main" id="{575B32F8-1920-42A0-B555-92A66683F66E}"/>
                </a:ext>
              </a:extLst>
            </p:cNvPr>
            <p:cNvSpPr/>
            <p:nvPr/>
          </p:nvSpPr>
          <p:spPr>
            <a:xfrm>
              <a:off x="3530751" y="4362795"/>
              <a:ext cx="1656000"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135F0608-ECA4-4C29-919B-9CF5ACFF36AA}"/>
                </a:ext>
              </a:extLst>
            </p:cNvPr>
            <p:cNvSpPr/>
            <p:nvPr/>
          </p:nvSpPr>
          <p:spPr>
            <a:xfrm>
              <a:off x="5012690" y="4696495"/>
              <a:ext cx="1656000" cy="5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U ターン 102">
              <a:extLst>
                <a:ext uri="{FF2B5EF4-FFF2-40B4-BE49-F238E27FC236}">
                  <a16:creationId xmlns:a16="http://schemas.microsoft.com/office/drawing/2014/main" id="{4ECBB193-A339-4E89-AE65-00C8FAA7BCE8}"/>
                </a:ext>
              </a:extLst>
            </p:cNvPr>
            <p:cNvSpPr/>
            <p:nvPr/>
          </p:nvSpPr>
          <p:spPr>
            <a:xfrm rot="16200000" flipH="1" flipV="1">
              <a:off x="4160637" y="3847344"/>
              <a:ext cx="736917" cy="1890312"/>
            </a:xfrm>
            <a:prstGeom prst="uturnArrow">
              <a:avLst>
                <a:gd name="adj1" fmla="val 50000"/>
                <a:gd name="adj2" fmla="val 25000"/>
                <a:gd name="adj3" fmla="val 28190"/>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 name="矢印: U ターン 103">
              <a:extLst>
                <a:ext uri="{FF2B5EF4-FFF2-40B4-BE49-F238E27FC236}">
                  <a16:creationId xmlns:a16="http://schemas.microsoft.com/office/drawing/2014/main" id="{61B35DEE-683F-42CC-B7B9-862CC23FF9D9}"/>
                </a:ext>
              </a:extLst>
            </p:cNvPr>
            <p:cNvSpPr/>
            <p:nvPr/>
          </p:nvSpPr>
          <p:spPr>
            <a:xfrm rot="16200000">
              <a:off x="5254141" y="3779253"/>
              <a:ext cx="824327" cy="1890313"/>
            </a:xfrm>
            <a:prstGeom prst="uturnArrow">
              <a:avLst>
                <a:gd name="adj1" fmla="val 50000"/>
                <a:gd name="adj2" fmla="val 22920"/>
                <a:gd name="adj3" fmla="val 35544"/>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5" name="楕円 104">
              <a:extLst>
                <a:ext uri="{FF2B5EF4-FFF2-40B4-BE49-F238E27FC236}">
                  <a16:creationId xmlns:a16="http://schemas.microsoft.com/office/drawing/2014/main" id="{A1A03801-FD7B-43A4-9D27-7C885D0E583E}"/>
                </a:ext>
              </a:extLst>
            </p:cNvPr>
            <p:cNvSpPr/>
            <p:nvPr/>
          </p:nvSpPr>
          <p:spPr>
            <a:xfrm>
              <a:off x="4719807" y="4387692"/>
              <a:ext cx="756000" cy="75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0D5DF676-4736-4399-B2F1-9F9EE74A0FD7}"/>
                </a:ext>
              </a:extLst>
            </p:cNvPr>
            <p:cNvSpPr txBox="1"/>
            <p:nvPr/>
          </p:nvSpPr>
          <p:spPr>
            <a:xfrm>
              <a:off x="4672894" y="4621055"/>
              <a:ext cx="812474" cy="292693"/>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好循環</a:t>
              </a:r>
              <a:endParaRPr kumimoji="1" lang="en-US" altLang="ja-JP" sz="11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15" name="グラフィックス 59" descr="線矢印: 左回転 単色塗りつぶし">
              <a:extLst>
                <a:ext uri="{FF2B5EF4-FFF2-40B4-BE49-F238E27FC236}">
                  <a16:creationId xmlns:a16="http://schemas.microsoft.com/office/drawing/2014/main" id="{E01BED2E-C5E5-4392-A0DD-90BA897ED8F0}"/>
                </a:ext>
              </a:extLst>
            </p:cNvPr>
            <p:cNvSpPr/>
            <p:nvPr/>
          </p:nvSpPr>
          <p:spPr>
            <a:xfrm rot="11427089">
              <a:off x="4656531" y="4699897"/>
              <a:ext cx="931323" cy="519997"/>
            </a:xfrm>
            <a:custGeom>
              <a:avLst/>
              <a:gdLst>
                <a:gd name="connsiteX0" fmla="*/ 580645 w 1004141"/>
                <a:gd name="connsiteY0" fmla="*/ 0 h 741827"/>
                <a:gd name="connsiteX1" fmla="*/ 157654 w 1004141"/>
                <a:gd name="connsiteY1" fmla="*/ 403816 h 741827"/>
                <a:gd name="connsiteX2" fmla="*/ 57264 w 1004141"/>
                <a:gd name="connsiteY2" fmla="*/ 303426 h 741827"/>
                <a:gd name="connsiteX3" fmla="*/ 9889 w 1004141"/>
                <a:gd name="connsiteY3" fmla="*/ 304554 h 741827"/>
                <a:gd name="connsiteX4" fmla="*/ 8761 w 1004141"/>
                <a:gd name="connsiteY4" fmla="*/ 351929 h 741827"/>
                <a:gd name="connsiteX5" fmla="*/ 167806 w 1004141"/>
                <a:gd name="connsiteY5" fmla="*/ 510974 h 741827"/>
                <a:gd name="connsiteX6" fmla="*/ 179086 w 1004141"/>
                <a:gd name="connsiteY6" fmla="*/ 517741 h 741827"/>
                <a:gd name="connsiteX7" fmla="*/ 183597 w 1004141"/>
                <a:gd name="connsiteY7" fmla="*/ 518869 h 741827"/>
                <a:gd name="connsiteX8" fmla="*/ 185853 w 1004141"/>
                <a:gd name="connsiteY8" fmla="*/ 519997 h 741827"/>
                <a:gd name="connsiteX9" fmla="*/ 189237 w 1004141"/>
                <a:gd name="connsiteY9" fmla="*/ 519997 h 741827"/>
                <a:gd name="connsiteX10" fmla="*/ 192621 w 1004141"/>
                <a:gd name="connsiteY10" fmla="*/ 519997 h 741827"/>
                <a:gd name="connsiteX11" fmla="*/ 194877 w 1004141"/>
                <a:gd name="connsiteY11" fmla="*/ 519997 h 741827"/>
                <a:gd name="connsiteX12" fmla="*/ 216309 w 1004141"/>
                <a:gd name="connsiteY12" fmla="*/ 509846 h 741827"/>
                <a:gd name="connsiteX13" fmla="*/ 375354 w 1004141"/>
                <a:gd name="connsiteY13" fmla="*/ 350801 h 741827"/>
                <a:gd name="connsiteX14" fmla="*/ 375354 w 1004141"/>
                <a:gd name="connsiteY14" fmla="*/ 303426 h 741827"/>
                <a:gd name="connsiteX15" fmla="*/ 327979 w 1004141"/>
                <a:gd name="connsiteY15" fmla="*/ 303426 h 741827"/>
                <a:gd name="connsiteX16" fmla="*/ 225333 w 1004141"/>
                <a:gd name="connsiteY16" fmla="*/ 406072 h 741827"/>
                <a:gd name="connsiteX17" fmla="*/ 503943 w 1004141"/>
                <a:gd name="connsiteY17" fmla="*/ 76702 h 741827"/>
                <a:gd name="connsiteX18" fmla="*/ 895351 w 1004141"/>
                <a:gd name="connsiteY18" fmla="*/ 258307 h 741827"/>
                <a:gd name="connsiteX19" fmla="*/ 823161 w 1004141"/>
                <a:gd name="connsiteY19" fmla="*/ 683554 h 741827"/>
                <a:gd name="connsiteX20" fmla="*/ 822033 w 1004141"/>
                <a:gd name="connsiteY20" fmla="*/ 730929 h 741827"/>
                <a:gd name="connsiteX21" fmla="*/ 869408 w 1004141"/>
                <a:gd name="connsiteY21" fmla="*/ 733185 h 741827"/>
                <a:gd name="connsiteX22" fmla="*/ 974309 w 1004141"/>
                <a:gd name="connsiteY22" fmla="*/ 268459 h 741827"/>
                <a:gd name="connsiteX23" fmla="*/ 580645 w 1004141"/>
                <a:gd name="connsiteY23" fmla="*/ 0 h 741827"/>
                <a:gd name="connsiteX0" fmla="*/ 580645 w 1069467"/>
                <a:gd name="connsiteY0" fmla="*/ 0 h 731287"/>
                <a:gd name="connsiteX1" fmla="*/ 157654 w 1069467"/>
                <a:gd name="connsiteY1" fmla="*/ 403816 h 731287"/>
                <a:gd name="connsiteX2" fmla="*/ 57264 w 1069467"/>
                <a:gd name="connsiteY2" fmla="*/ 303426 h 731287"/>
                <a:gd name="connsiteX3" fmla="*/ 9889 w 1069467"/>
                <a:gd name="connsiteY3" fmla="*/ 304554 h 731287"/>
                <a:gd name="connsiteX4" fmla="*/ 8761 w 1069467"/>
                <a:gd name="connsiteY4" fmla="*/ 351929 h 731287"/>
                <a:gd name="connsiteX5" fmla="*/ 167806 w 1069467"/>
                <a:gd name="connsiteY5" fmla="*/ 510974 h 731287"/>
                <a:gd name="connsiteX6" fmla="*/ 179086 w 1069467"/>
                <a:gd name="connsiteY6" fmla="*/ 517741 h 731287"/>
                <a:gd name="connsiteX7" fmla="*/ 183597 w 1069467"/>
                <a:gd name="connsiteY7" fmla="*/ 518869 h 731287"/>
                <a:gd name="connsiteX8" fmla="*/ 185853 w 1069467"/>
                <a:gd name="connsiteY8" fmla="*/ 519997 h 731287"/>
                <a:gd name="connsiteX9" fmla="*/ 189237 w 1069467"/>
                <a:gd name="connsiteY9" fmla="*/ 519997 h 731287"/>
                <a:gd name="connsiteX10" fmla="*/ 192621 w 1069467"/>
                <a:gd name="connsiteY10" fmla="*/ 519997 h 731287"/>
                <a:gd name="connsiteX11" fmla="*/ 194877 w 1069467"/>
                <a:gd name="connsiteY11" fmla="*/ 519997 h 731287"/>
                <a:gd name="connsiteX12" fmla="*/ 216309 w 1069467"/>
                <a:gd name="connsiteY12" fmla="*/ 509846 h 731287"/>
                <a:gd name="connsiteX13" fmla="*/ 375354 w 1069467"/>
                <a:gd name="connsiteY13" fmla="*/ 350801 h 731287"/>
                <a:gd name="connsiteX14" fmla="*/ 375354 w 1069467"/>
                <a:gd name="connsiteY14" fmla="*/ 303426 h 731287"/>
                <a:gd name="connsiteX15" fmla="*/ 327979 w 1069467"/>
                <a:gd name="connsiteY15" fmla="*/ 303426 h 731287"/>
                <a:gd name="connsiteX16" fmla="*/ 225333 w 1069467"/>
                <a:gd name="connsiteY16" fmla="*/ 406072 h 731287"/>
                <a:gd name="connsiteX17" fmla="*/ 503943 w 1069467"/>
                <a:gd name="connsiteY17" fmla="*/ 76702 h 731287"/>
                <a:gd name="connsiteX18" fmla="*/ 895351 w 1069467"/>
                <a:gd name="connsiteY18" fmla="*/ 258307 h 731287"/>
                <a:gd name="connsiteX19" fmla="*/ 823161 w 1069467"/>
                <a:gd name="connsiteY19" fmla="*/ 683554 h 731287"/>
                <a:gd name="connsiteX20" fmla="*/ 822033 w 1069467"/>
                <a:gd name="connsiteY20" fmla="*/ 730929 h 731287"/>
                <a:gd name="connsiteX21" fmla="*/ 1006636 w 1069467"/>
                <a:gd name="connsiteY21" fmla="*/ 357886 h 731287"/>
                <a:gd name="connsiteX22" fmla="*/ 974309 w 1069467"/>
                <a:gd name="connsiteY22" fmla="*/ 268459 h 731287"/>
                <a:gd name="connsiteX23" fmla="*/ 580645 w 1069467"/>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823161 w 1006636"/>
                <a:gd name="connsiteY19" fmla="*/ 683554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45872 w 1006636"/>
                <a:gd name="connsiteY19" fmla="*/ 358906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74309 w 1006636"/>
                <a:gd name="connsiteY21" fmla="*/ 268459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009 w 1006636"/>
                <a:gd name="connsiteY14" fmla="*/ 339379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616 w 1006636"/>
                <a:gd name="connsiteY14" fmla="*/ 346975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2456 w 1008447"/>
                <a:gd name="connsiteY0" fmla="*/ 0 h 519997"/>
                <a:gd name="connsiteX1" fmla="*/ 159465 w 1008447"/>
                <a:gd name="connsiteY1" fmla="*/ 403816 h 519997"/>
                <a:gd name="connsiteX2" fmla="*/ 113967 w 1008447"/>
                <a:gd name="connsiteY2" fmla="*/ 352544 h 519997"/>
                <a:gd name="connsiteX3" fmla="*/ 11700 w 1008447"/>
                <a:gd name="connsiteY3" fmla="*/ 304554 h 519997"/>
                <a:gd name="connsiteX4" fmla="*/ 10572 w 1008447"/>
                <a:gd name="connsiteY4" fmla="*/ 351929 h 519997"/>
                <a:gd name="connsiteX5" fmla="*/ 169617 w 1008447"/>
                <a:gd name="connsiteY5" fmla="*/ 510974 h 519997"/>
                <a:gd name="connsiteX6" fmla="*/ 180897 w 1008447"/>
                <a:gd name="connsiteY6" fmla="*/ 517741 h 519997"/>
                <a:gd name="connsiteX7" fmla="*/ 185408 w 1008447"/>
                <a:gd name="connsiteY7" fmla="*/ 518869 h 519997"/>
                <a:gd name="connsiteX8" fmla="*/ 187664 w 1008447"/>
                <a:gd name="connsiteY8" fmla="*/ 519997 h 519997"/>
                <a:gd name="connsiteX9" fmla="*/ 191048 w 1008447"/>
                <a:gd name="connsiteY9" fmla="*/ 519997 h 519997"/>
                <a:gd name="connsiteX10" fmla="*/ 194432 w 1008447"/>
                <a:gd name="connsiteY10" fmla="*/ 519997 h 519997"/>
                <a:gd name="connsiteX11" fmla="*/ 196688 w 1008447"/>
                <a:gd name="connsiteY11" fmla="*/ 519997 h 519997"/>
                <a:gd name="connsiteX12" fmla="*/ 218120 w 1008447"/>
                <a:gd name="connsiteY12" fmla="*/ 509846 h 519997"/>
                <a:gd name="connsiteX13" fmla="*/ 330578 w 1008447"/>
                <a:gd name="connsiteY13" fmla="*/ 405491 h 519997"/>
                <a:gd name="connsiteX14" fmla="*/ 342427 w 1008447"/>
                <a:gd name="connsiteY14" fmla="*/ 346975 h 519997"/>
                <a:gd name="connsiteX15" fmla="*/ 285331 w 1008447"/>
                <a:gd name="connsiteY15" fmla="*/ 352850 h 519997"/>
                <a:gd name="connsiteX16" fmla="*/ 227144 w 1008447"/>
                <a:gd name="connsiteY16" fmla="*/ 406072 h 519997"/>
                <a:gd name="connsiteX17" fmla="*/ 505754 w 1008447"/>
                <a:gd name="connsiteY17" fmla="*/ 76702 h 519997"/>
                <a:gd name="connsiteX18" fmla="*/ 897162 w 1008447"/>
                <a:gd name="connsiteY18" fmla="*/ 258307 h 519997"/>
                <a:gd name="connsiteX19" fmla="*/ 940077 w 1008447"/>
                <a:gd name="connsiteY19" fmla="*/ 358445 h 519997"/>
                <a:gd name="connsiteX20" fmla="*/ 1008447 w 1008447"/>
                <a:gd name="connsiteY20" fmla="*/ 357886 h 519997"/>
                <a:gd name="connsiteX21" fmla="*/ 981825 w 1008447"/>
                <a:gd name="connsiteY21" fmla="*/ 268804 h 519997"/>
                <a:gd name="connsiteX22" fmla="*/ 582456 w 1008447"/>
                <a:gd name="connsiteY22" fmla="*/ 0 h 519997"/>
                <a:gd name="connsiteX0" fmla="*/ 571211 w 997202"/>
                <a:gd name="connsiteY0" fmla="*/ 0 h 519997"/>
                <a:gd name="connsiteX1" fmla="*/ 148220 w 997202"/>
                <a:gd name="connsiteY1" fmla="*/ 403816 h 519997"/>
                <a:gd name="connsiteX2" fmla="*/ 102722 w 997202"/>
                <a:gd name="connsiteY2" fmla="*/ 352544 h 519997"/>
                <a:gd name="connsiteX3" fmla="*/ 455 w 997202"/>
                <a:gd name="connsiteY3" fmla="*/ 304554 h 519997"/>
                <a:gd name="connsiteX4" fmla="*/ 65563 w 997202"/>
                <a:gd name="connsiteY4" fmla="*/ 415429 h 519997"/>
                <a:gd name="connsiteX5" fmla="*/ 158372 w 997202"/>
                <a:gd name="connsiteY5" fmla="*/ 510974 h 519997"/>
                <a:gd name="connsiteX6" fmla="*/ 169652 w 997202"/>
                <a:gd name="connsiteY6" fmla="*/ 517741 h 519997"/>
                <a:gd name="connsiteX7" fmla="*/ 174163 w 997202"/>
                <a:gd name="connsiteY7" fmla="*/ 518869 h 519997"/>
                <a:gd name="connsiteX8" fmla="*/ 176419 w 997202"/>
                <a:gd name="connsiteY8" fmla="*/ 519997 h 519997"/>
                <a:gd name="connsiteX9" fmla="*/ 179803 w 997202"/>
                <a:gd name="connsiteY9" fmla="*/ 519997 h 519997"/>
                <a:gd name="connsiteX10" fmla="*/ 183187 w 997202"/>
                <a:gd name="connsiteY10" fmla="*/ 519997 h 519997"/>
                <a:gd name="connsiteX11" fmla="*/ 185443 w 997202"/>
                <a:gd name="connsiteY11" fmla="*/ 519997 h 519997"/>
                <a:gd name="connsiteX12" fmla="*/ 206875 w 997202"/>
                <a:gd name="connsiteY12" fmla="*/ 509846 h 519997"/>
                <a:gd name="connsiteX13" fmla="*/ 319333 w 997202"/>
                <a:gd name="connsiteY13" fmla="*/ 405491 h 519997"/>
                <a:gd name="connsiteX14" fmla="*/ 331182 w 997202"/>
                <a:gd name="connsiteY14" fmla="*/ 346975 h 519997"/>
                <a:gd name="connsiteX15" fmla="*/ 274086 w 997202"/>
                <a:gd name="connsiteY15" fmla="*/ 352850 h 519997"/>
                <a:gd name="connsiteX16" fmla="*/ 215899 w 997202"/>
                <a:gd name="connsiteY16" fmla="*/ 406072 h 519997"/>
                <a:gd name="connsiteX17" fmla="*/ 494509 w 997202"/>
                <a:gd name="connsiteY17" fmla="*/ 76702 h 519997"/>
                <a:gd name="connsiteX18" fmla="*/ 885917 w 997202"/>
                <a:gd name="connsiteY18" fmla="*/ 258307 h 519997"/>
                <a:gd name="connsiteX19" fmla="*/ 928832 w 997202"/>
                <a:gd name="connsiteY19" fmla="*/ 358445 h 519997"/>
                <a:gd name="connsiteX20" fmla="*/ 997202 w 997202"/>
                <a:gd name="connsiteY20" fmla="*/ 357886 h 519997"/>
                <a:gd name="connsiteX21" fmla="*/ 970580 w 997202"/>
                <a:gd name="connsiteY21" fmla="*/ 268804 h 519997"/>
                <a:gd name="connsiteX22" fmla="*/ 571211 w 997202"/>
                <a:gd name="connsiteY22" fmla="*/ 0 h 519997"/>
                <a:gd name="connsiteX0" fmla="*/ 526100 w 952091"/>
                <a:gd name="connsiteY0" fmla="*/ 0 h 519997"/>
                <a:gd name="connsiteX1" fmla="*/ 103109 w 952091"/>
                <a:gd name="connsiteY1" fmla="*/ 403816 h 519997"/>
                <a:gd name="connsiteX2" fmla="*/ 57611 w 952091"/>
                <a:gd name="connsiteY2" fmla="*/ 352544 h 519997"/>
                <a:gd name="connsiteX3" fmla="*/ 1628 w 952091"/>
                <a:gd name="connsiteY3" fmla="*/ 341621 h 519997"/>
                <a:gd name="connsiteX4" fmla="*/ 20452 w 952091"/>
                <a:gd name="connsiteY4" fmla="*/ 415429 h 519997"/>
                <a:gd name="connsiteX5" fmla="*/ 113261 w 952091"/>
                <a:gd name="connsiteY5" fmla="*/ 510974 h 519997"/>
                <a:gd name="connsiteX6" fmla="*/ 124541 w 952091"/>
                <a:gd name="connsiteY6" fmla="*/ 517741 h 519997"/>
                <a:gd name="connsiteX7" fmla="*/ 129052 w 952091"/>
                <a:gd name="connsiteY7" fmla="*/ 518869 h 519997"/>
                <a:gd name="connsiteX8" fmla="*/ 131308 w 952091"/>
                <a:gd name="connsiteY8" fmla="*/ 519997 h 519997"/>
                <a:gd name="connsiteX9" fmla="*/ 134692 w 952091"/>
                <a:gd name="connsiteY9" fmla="*/ 519997 h 519997"/>
                <a:gd name="connsiteX10" fmla="*/ 138076 w 952091"/>
                <a:gd name="connsiteY10" fmla="*/ 519997 h 519997"/>
                <a:gd name="connsiteX11" fmla="*/ 140332 w 952091"/>
                <a:gd name="connsiteY11" fmla="*/ 519997 h 519997"/>
                <a:gd name="connsiteX12" fmla="*/ 161764 w 952091"/>
                <a:gd name="connsiteY12" fmla="*/ 509846 h 519997"/>
                <a:gd name="connsiteX13" fmla="*/ 274222 w 952091"/>
                <a:gd name="connsiteY13" fmla="*/ 405491 h 519997"/>
                <a:gd name="connsiteX14" fmla="*/ 286071 w 952091"/>
                <a:gd name="connsiteY14" fmla="*/ 346975 h 519997"/>
                <a:gd name="connsiteX15" fmla="*/ 228975 w 952091"/>
                <a:gd name="connsiteY15" fmla="*/ 352850 h 519997"/>
                <a:gd name="connsiteX16" fmla="*/ 170788 w 952091"/>
                <a:gd name="connsiteY16" fmla="*/ 406072 h 519997"/>
                <a:gd name="connsiteX17" fmla="*/ 449398 w 952091"/>
                <a:gd name="connsiteY17" fmla="*/ 76702 h 519997"/>
                <a:gd name="connsiteX18" fmla="*/ 840806 w 952091"/>
                <a:gd name="connsiteY18" fmla="*/ 258307 h 519997"/>
                <a:gd name="connsiteX19" fmla="*/ 883721 w 952091"/>
                <a:gd name="connsiteY19" fmla="*/ 358445 h 519997"/>
                <a:gd name="connsiteX20" fmla="*/ 952091 w 952091"/>
                <a:gd name="connsiteY20" fmla="*/ 357886 h 519997"/>
                <a:gd name="connsiteX21" fmla="*/ 925469 w 952091"/>
                <a:gd name="connsiteY21" fmla="*/ 268804 h 519997"/>
                <a:gd name="connsiteX22" fmla="*/ 526100 w 952091"/>
                <a:gd name="connsiteY22" fmla="*/ 0 h 519997"/>
                <a:gd name="connsiteX0" fmla="*/ 525546 w 951537"/>
                <a:gd name="connsiteY0" fmla="*/ 0 h 519997"/>
                <a:gd name="connsiteX1" fmla="*/ 102555 w 951537"/>
                <a:gd name="connsiteY1" fmla="*/ 403816 h 519997"/>
                <a:gd name="connsiteX2" fmla="*/ 57057 w 951537"/>
                <a:gd name="connsiteY2" fmla="*/ 352544 h 519997"/>
                <a:gd name="connsiteX3" fmla="*/ 1682 w 951537"/>
                <a:gd name="connsiteY3" fmla="*/ 349217 h 519997"/>
                <a:gd name="connsiteX4" fmla="*/ 19898 w 951537"/>
                <a:gd name="connsiteY4" fmla="*/ 415429 h 519997"/>
                <a:gd name="connsiteX5" fmla="*/ 112707 w 951537"/>
                <a:gd name="connsiteY5" fmla="*/ 510974 h 519997"/>
                <a:gd name="connsiteX6" fmla="*/ 123987 w 951537"/>
                <a:gd name="connsiteY6" fmla="*/ 517741 h 519997"/>
                <a:gd name="connsiteX7" fmla="*/ 128498 w 951537"/>
                <a:gd name="connsiteY7" fmla="*/ 518869 h 519997"/>
                <a:gd name="connsiteX8" fmla="*/ 130754 w 951537"/>
                <a:gd name="connsiteY8" fmla="*/ 519997 h 519997"/>
                <a:gd name="connsiteX9" fmla="*/ 134138 w 951537"/>
                <a:gd name="connsiteY9" fmla="*/ 519997 h 519997"/>
                <a:gd name="connsiteX10" fmla="*/ 137522 w 951537"/>
                <a:gd name="connsiteY10" fmla="*/ 519997 h 519997"/>
                <a:gd name="connsiteX11" fmla="*/ 139778 w 951537"/>
                <a:gd name="connsiteY11" fmla="*/ 519997 h 519997"/>
                <a:gd name="connsiteX12" fmla="*/ 161210 w 951537"/>
                <a:gd name="connsiteY12" fmla="*/ 509846 h 519997"/>
                <a:gd name="connsiteX13" fmla="*/ 273668 w 951537"/>
                <a:gd name="connsiteY13" fmla="*/ 405491 h 519997"/>
                <a:gd name="connsiteX14" fmla="*/ 285517 w 951537"/>
                <a:gd name="connsiteY14" fmla="*/ 346975 h 519997"/>
                <a:gd name="connsiteX15" fmla="*/ 228421 w 951537"/>
                <a:gd name="connsiteY15" fmla="*/ 352850 h 519997"/>
                <a:gd name="connsiteX16" fmla="*/ 170234 w 951537"/>
                <a:gd name="connsiteY16" fmla="*/ 406072 h 519997"/>
                <a:gd name="connsiteX17" fmla="*/ 448844 w 951537"/>
                <a:gd name="connsiteY17" fmla="*/ 76702 h 519997"/>
                <a:gd name="connsiteX18" fmla="*/ 840252 w 951537"/>
                <a:gd name="connsiteY18" fmla="*/ 258307 h 519997"/>
                <a:gd name="connsiteX19" fmla="*/ 883167 w 951537"/>
                <a:gd name="connsiteY19" fmla="*/ 358445 h 519997"/>
                <a:gd name="connsiteX20" fmla="*/ 951537 w 951537"/>
                <a:gd name="connsiteY20" fmla="*/ 357886 h 519997"/>
                <a:gd name="connsiteX21" fmla="*/ 924915 w 951537"/>
                <a:gd name="connsiteY21" fmla="*/ 268804 h 519997"/>
                <a:gd name="connsiteX22" fmla="*/ 525546 w 95153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950987 w 950987"/>
                <a:gd name="connsiteY19" fmla="*/ 357886 h 519997"/>
                <a:gd name="connsiteX20" fmla="*/ 924365 w 950987"/>
                <a:gd name="connsiteY20" fmla="*/ 268804 h 519997"/>
                <a:gd name="connsiteX21" fmla="*/ 524996 w 950987"/>
                <a:gd name="connsiteY21" fmla="*/ 0 h 519997"/>
                <a:gd name="connsiteX0" fmla="*/ 524996 w 928264"/>
                <a:gd name="connsiteY0" fmla="*/ 0 h 519997"/>
                <a:gd name="connsiteX1" fmla="*/ 102005 w 928264"/>
                <a:gd name="connsiteY1" fmla="*/ 403816 h 519997"/>
                <a:gd name="connsiteX2" fmla="*/ 56507 w 928264"/>
                <a:gd name="connsiteY2" fmla="*/ 352544 h 519997"/>
                <a:gd name="connsiteX3" fmla="*/ 1740 w 928264"/>
                <a:gd name="connsiteY3" fmla="*/ 356813 h 519997"/>
                <a:gd name="connsiteX4" fmla="*/ 19348 w 928264"/>
                <a:gd name="connsiteY4" fmla="*/ 415429 h 519997"/>
                <a:gd name="connsiteX5" fmla="*/ 112157 w 928264"/>
                <a:gd name="connsiteY5" fmla="*/ 510974 h 519997"/>
                <a:gd name="connsiteX6" fmla="*/ 123437 w 928264"/>
                <a:gd name="connsiteY6" fmla="*/ 517741 h 519997"/>
                <a:gd name="connsiteX7" fmla="*/ 127948 w 928264"/>
                <a:gd name="connsiteY7" fmla="*/ 518869 h 519997"/>
                <a:gd name="connsiteX8" fmla="*/ 130204 w 928264"/>
                <a:gd name="connsiteY8" fmla="*/ 519997 h 519997"/>
                <a:gd name="connsiteX9" fmla="*/ 133588 w 928264"/>
                <a:gd name="connsiteY9" fmla="*/ 519997 h 519997"/>
                <a:gd name="connsiteX10" fmla="*/ 136972 w 928264"/>
                <a:gd name="connsiteY10" fmla="*/ 519997 h 519997"/>
                <a:gd name="connsiteX11" fmla="*/ 139228 w 928264"/>
                <a:gd name="connsiteY11" fmla="*/ 519997 h 519997"/>
                <a:gd name="connsiteX12" fmla="*/ 160660 w 928264"/>
                <a:gd name="connsiteY12" fmla="*/ 509846 h 519997"/>
                <a:gd name="connsiteX13" fmla="*/ 273118 w 928264"/>
                <a:gd name="connsiteY13" fmla="*/ 405491 h 519997"/>
                <a:gd name="connsiteX14" fmla="*/ 284967 w 928264"/>
                <a:gd name="connsiteY14" fmla="*/ 346975 h 519997"/>
                <a:gd name="connsiteX15" fmla="*/ 227871 w 928264"/>
                <a:gd name="connsiteY15" fmla="*/ 352850 h 519997"/>
                <a:gd name="connsiteX16" fmla="*/ 169684 w 928264"/>
                <a:gd name="connsiteY16" fmla="*/ 406072 h 519997"/>
                <a:gd name="connsiteX17" fmla="*/ 448294 w 928264"/>
                <a:gd name="connsiteY17" fmla="*/ 76702 h 519997"/>
                <a:gd name="connsiteX18" fmla="*/ 839702 w 928264"/>
                <a:gd name="connsiteY18" fmla="*/ 258307 h 519997"/>
                <a:gd name="connsiteX19" fmla="*/ 900449 w 928264"/>
                <a:gd name="connsiteY19" fmla="*/ 331352 h 519997"/>
                <a:gd name="connsiteX20" fmla="*/ 924365 w 928264"/>
                <a:gd name="connsiteY20" fmla="*/ 268804 h 519997"/>
                <a:gd name="connsiteX21" fmla="*/ 524996 w 928264"/>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323" h="519997">
                  <a:moveTo>
                    <a:pt x="524996" y="0"/>
                  </a:moveTo>
                  <a:cubicBezTo>
                    <a:pt x="303064" y="22884"/>
                    <a:pt x="113285" y="178220"/>
                    <a:pt x="102005" y="403816"/>
                  </a:cubicBezTo>
                  <a:lnTo>
                    <a:pt x="56507" y="352544"/>
                  </a:lnTo>
                  <a:cubicBezTo>
                    <a:pt x="42971" y="340136"/>
                    <a:pt x="7933" y="346332"/>
                    <a:pt x="1740" y="356813"/>
                  </a:cubicBezTo>
                  <a:cubicBezTo>
                    <a:pt x="-4453" y="367294"/>
                    <a:pt x="6940" y="401893"/>
                    <a:pt x="19348" y="415429"/>
                  </a:cubicBezTo>
                  <a:lnTo>
                    <a:pt x="112157" y="510974"/>
                  </a:lnTo>
                  <a:cubicBezTo>
                    <a:pt x="115541" y="514358"/>
                    <a:pt x="118925" y="516614"/>
                    <a:pt x="123437" y="517741"/>
                  </a:cubicBezTo>
                  <a:cubicBezTo>
                    <a:pt x="124565" y="517741"/>
                    <a:pt x="125693" y="518869"/>
                    <a:pt x="127948" y="518869"/>
                  </a:cubicBezTo>
                  <a:lnTo>
                    <a:pt x="130204" y="519997"/>
                  </a:lnTo>
                  <a:lnTo>
                    <a:pt x="133588" y="519997"/>
                  </a:lnTo>
                  <a:lnTo>
                    <a:pt x="136972" y="519997"/>
                  </a:lnTo>
                  <a:lnTo>
                    <a:pt x="139228" y="519997"/>
                  </a:lnTo>
                  <a:cubicBezTo>
                    <a:pt x="147124" y="519997"/>
                    <a:pt x="155020" y="515486"/>
                    <a:pt x="160660" y="509846"/>
                  </a:cubicBezTo>
                  <a:lnTo>
                    <a:pt x="273118" y="405491"/>
                  </a:lnTo>
                  <a:cubicBezTo>
                    <a:pt x="286653" y="391955"/>
                    <a:pt x="298502" y="359383"/>
                    <a:pt x="284967" y="346975"/>
                  </a:cubicBezTo>
                  <a:cubicBezTo>
                    <a:pt x="271431" y="333439"/>
                    <a:pt x="240278" y="339314"/>
                    <a:pt x="227871" y="352850"/>
                  </a:cubicBezTo>
                  <a:lnTo>
                    <a:pt x="169684" y="406072"/>
                  </a:lnTo>
                  <a:cubicBezTo>
                    <a:pt x="177579" y="245899"/>
                    <a:pt x="288221" y="142285"/>
                    <a:pt x="448294" y="76702"/>
                  </a:cubicBezTo>
                  <a:cubicBezTo>
                    <a:pt x="608367" y="11119"/>
                    <a:pt x="826223" y="193076"/>
                    <a:pt x="839702" y="258307"/>
                  </a:cubicBezTo>
                  <a:cubicBezTo>
                    <a:pt x="853181" y="323538"/>
                    <a:pt x="886338" y="329602"/>
                    <a:pt x="900449" y="331352"/>
                  </a:cubicBezTo>
                  <a:cubicBezTo>
                    <a:pt x="892876" y="335093"/>
                    <a:pt x="950795" y="331607"/>
                    <a:pt x="924365" y="268804"/>
                  </a:cubicBezTo>
                  <a:cubicBezTo>
                    <a:pt x="876411" y="107296"/>
                    <a:pt x="698705" y="0"/>
                    <a:pt x="524996" y="0"/>
                  </a:cubicBezTo>
                  <a:close/>
                </a:path>
              </a:pathLst>
            </a:custGeom>
            <a:solidFill>
              <a:schemeClr val="accent4"/>
            </a:solidFill>
            <a:ln w="11212" cap="flat">
              <a:noFill/>
              <a:prstDash val="solid"/>
              <a:miter/>
            </a:ln>
          </p:spPr>
          <p:txBody>
            <a:bodyPr rtlCol="0" anchor="ctr"/>
            <a:lstStyle/>
            <a:p>
              <a:endParaRPr lang="ja-JP" altLang="en-US"/>
            </a:p>
          </p:txBody>
        </p:sp>
        <p:sp>
          <p:nvSpPr>
            <p:cNvPr id="116" name="グラフィックス 18" descr="線矢印: 左回転 単色塗りつぶし">
              <a:extLst>
                <a:ext uri="{FF2B5EF4-FFF2-40B4-BE49-F238E27FC236}">
                  <a16:creationId xmlns:a16="http://schemas.microsoft.com/office/drawing/2014/main" id="{116684C4-7894-41BA-829A-EBCE36E22FD9}"/>
                </a:ext>
              </a:extLst>
            </p:cNvPr>
            <p:cNvSpPr/>
            <p:nvPr/>
          </p:nvSpPr>
          <p:spPr>
            <a:xfrm rot="229634">
              <a:off x="4563991" y="4313795"/>
              <a:ext cx="962917" cy="500973"/>
            </a:xfrm>
            <a:custGeom>
              <a:avLst/>
              <a:gdLst>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313852 w 960891"/>
                <a:gd name="connsiteY15" fmla="*/ 2903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829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05846 w 960891"/>
                <a:gd name="connsiteY14" fmla="*/ 3386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7256 w 962511"/>
                <a:gd name="connsiteY0" fmla="*/ 0 h 709875"/>
                <a:gd name="connsiteX1" fmla="*/ 152484 w 962511"/>
                <a:gd name="connsiteY1" fmla="*/ 386423 h 709875"/>
                <a:gd name="connsiteX2" fmla="*/ 107218 w 962511"/>
                <a:gd name="connsiteY2" fmla="*/ 343697 h 709875"/>
                <a:gd name="connsiteX3" fmla="*/ 11083 w 962511"/>
                <a:gd name="connsiteY3" fmla="*/ 291436 h 709875"/>
                <a:gd name="connsiteX4" fmla="*/ 10004 w 962511"/>
                <a:gd name="connsiteY4" fmla="*/ 336771 h 709875"/>
                <a:gd name="connsiteX5" fmla="*/ 162198 w 962511"/>
                <a:gd name="connsiteY5" fmla="*/ 488965 h 709875"/>
                <a:gd name="connsiteX6" fmla="*/ 172992 w 962511"/>
                <a:gd name="connsiteY6" fmla="*/ 495441 h 709875"/>
                <a:gd name="connsiteX7" fmla="*/ 177310 w 962511"/>
                <a:gd name="connsiteY7" fmla="*/ 496521 h 709875"/>
                <a:gd name="connsiteX8" fmla="*/ 179468 w 962511"/>
                <a:gd name="connsiteY8" fmla="*/ 497600 h 709875"/>
                <a:gd name="connsiteX9" fmla="*/ 182706 w 962511"/>
                <a:gd name="connsiteY9" fmla="*/ 497600 h 709875"/>
                <a:gd name="connsiteX10" fmla="*/ 185945 w 962511"/>
                <a:gd name="connsiteY10" fmla="*/ 497600 h 709875"/>
                <a:gd name="connsiteX11" fmla="*/ 188103 w 962511"/>
                <a:gd name="connsiteY11" fmla="*/ 497600 h 709875"/>
                <a:gd name="connsiteX12" fmla="*/ 208612 w 962511"/>
                <a:gd name="connsiteY12" fmla="*/ 487886 h 709875"/>
                <a:gd name="connsiteX13" fmla="*/ 292226 w 962511"/>
                <a:gd name="connsiteY13" fmla="*/ 401731 h 709875"/>
                <a:gd name="connsiteX14" fmla="*/ 307466 w 962511"/>
                <a:gd name="connsiteY14" fmla="*/ 338617 h 709875"/>
                <a:gd name="connsiteX15" fmla="*/ 264672 w 962511"/>
                <a:gd name="connsiteY15" fmla="*/ 338617 h 709875"/>
                <a:gd name="connsiteX16" fmla="*/ 217247 w 962511"/>
                <a:gd name="connsiteY16" fmla="*/ 388581 h 709875"/>
                <a:gd name="connsiteX17" fmla="*/ 483857 w 962511"/>
                <a:gd name="connsiteY17" fmla="*/ 73399 h 709875"/>
                <a:gd name="connsiteX18" fmla="*/ 858406 w 962511"/>
                <a:gd name="connsiteY18" fmla="*/ 247181 h 709875"/>
                <a:gd name="connsiteX19" fmla="*/ 789325 w 962511"/>
                <a:gd name="connsiteY19" fmla="*/ 654112 h 709875"/>
                <a:gd name="connsiteX20" fmla="*/ 788246 w 962511"/>
                <a:gd name="connsiteY20" fmla="*/ 699447 h 709875"/>
                <a:gd name="connsiteX21" fmla="*/ 833580 w 962511"/>
                <a:gd name="connsiteY21" fmla="*/ 701605 h 709875"/>
                <a:gd name="connsiteX22" fmla="*/ 933964 w 962511"/>
                <a:gd name="connsiteY22" fmla="*/ 256895 h 709875"/>
                <a:gd name="connsiteX23" fmla="*/ 557256 w 962511"/>
                <a:gd name="connsiteY23" fmla="*/ 0 h 709875"/>
                <a:gd name="connsiteX0" fmla="*/ 547186 w 952441"/>
                <a:gd name="connsiteY0" fmla="*/ 0 h 709875"/>
                <a:gd name="connsiteX1" fmla="*/ 142414 w 952441"/>
                <a:gd name="connsiteY1" fmla="*/ 386423 h 709875"/>
                <a:gd name="connsiteX2" fmla="*/ 97148 w 952441"/>
                <a:gd name="connsiteY2" fmla="*/ 343697 h 709875"/>
                <a:gd name="connsiteX3" fmla="*/ 1013 w 952441"/>
                <a:gd name="connsiteY3" fmla="*/ 291436 h 709875"/>
                <a:gd name="connsiteX4" fmla="*/ 48194 w 952441"/>
                <a:gd name="connsiteY4" fmla="*/ 382491 h 709875"/>
                <a:gd name="connsiteX5" fmla="*/ 152128 w 952441"/>
                <a:gd name="connsiteY5" fmla="*/ 488965 h 709875"/>
                <a:gd name="connsiteX6" fmla="*/ 162922 w 952441"/>
                <a:gd name="connsiteY6" fmla="*/ 495441 h 709875"/>
                <a:gd name="connsiteX7" fmla="*/ 167240 w 952441"/>
                <a:gd name="connsiteY7" fmla="*/ 496521 h 709875"/>
                <a:gd name="connsiteX8" fmla="*/ 169398 w 952441"/>
                <a:gd name="connsiteY8" fmla="*/ 497600 h 709875"/>
                <a:gd name="connsiteX9" fmla="*/ 172636 w 952441"/>
                <a:gd name="connsiteY9" fmla="*/ 497600 h 709875"/>
                <a:gd name="connsiteX10" fmla="*/ 175875 w 952441"/>
                <a:gd name="connsiteY10" fmla="*/ 497600 h 709875"/>
                <a:gd name="connsiteX11" fmla="*/ 178033 w 952441"/>
                <a:gd name="connsiteY11" fmla="*/ 497600 h 709875"/>
                <a:gd name="connsiteX12" fmla="*/ 198542 w 952441"/>
                <a:gd name="connsiteY12" fmla="*/ 487886 h 709875"/>
                <a:gd name="connsiteX13" fmla="*/ 282156 w 952441"/>
                <a:gd name="connsiteY13" fmla="*/ 401731 h 709875"/>
                <a:gd name="connsiteX14" fmla="*/ 297396 w 952441"/>
                <a:gd name="connsiteY14" fmla="*/ 338617 h 709875"/>
                <a:gd name="connsiteX15" fmla="*/ 254602 w 952441"/>
                <a:gd name="connsiteY15" fmla="*/ 338617 h 709875"/>
                <a:gd name="connsiteX16" fmla="*/ 207177 w 952441"/>
                <a:gd name="connsiteY16" fmla="*/ 388581 h 709875"/>
                <a:gd name="connsiteX17" fmla="*/ 473787 w 952441"/>
                <a:gd name="connsiteY17" fmla="*/ 73399 h 709875"/>
                <a:gd name="connsiteX18" fmla="*/ 848336 w 952441"/>
                <a:gd name="connsiteY18" fmla="*/ 247181 h 709875"/>
                <a:gd name="connsiteX19" fmla="*/ 779255 w 952441"/>
                <a:gd name="connsiteY19" fmla="*/ 654112 h 709875"/>
                <a:gd name="connsiteX20" fmla="*/ 778176 w 952441"/>
                <a:gd name="connsiteY20" fmla="*/ 699447 h 709875"/>
                <a:gd name="connsiteX21" fmla="*/ 823510 w 952441"/>
                <a:gd name="connsiteY21" fmla="*/ 701605 h 709875"/>
                <a:gd name="connsiteX22" fmla="*/ 923894 w 952441"/>
                <a:gd name="connsiteY22" fmla="*/ 256895 h 709875"/>
                <a:gd name="connsiteX23" fmla="*/ 547186 w 952441"/>
                <a:gd name="connsiteY23" fmla="*/ 0 h 709875"/>
                <a:gd name="connsiteX0" fmla="*/ 513955 w 919210"/>
                <a:gd name="connsiteY0" fmla="*/ 0 h 709875"/>
                <a:gd name="connsiteX1" fmla="*/ 109183 w 919210"/>
                <a:gd name="connsiteY1" fmla="*/ 386423 h 709875"/>
                <a:gd name="connsiteX2" fmla="*/ 63917 w 919210"/>
                <a:gd name="connsiteY2" fmla="*/ 343697 h 709875"/>
                <a:gd name="connsiteX3" fmla="*/ 3342 w 919210"/>
                <a:gd name="connsiteY3" fmla="*/ 332076 h 709875"/>
                <a:gd name="connsiteX4" fmla="*/ 14963 w 919210"/>
                <a:gd name="connsiteY4" fmla="*/ 382491 h 709875"/>
                <a:gd name="connsiteX5" fmla="*/ 118897 w 919210"/>
                <a:gd name="connsiteY5" fmla="*/ 488965 h 709875"/>
                <a:gd name="connsiteX6" fmla="*/ 129691 w 919210"/>
                <a:gd name="connsiteY6" fmla="*/ 495441 h 709875"/>
                <a:gd name="connsiteX7" fmla="*/ 134009 w 919210"/>
                <a:gd name="connsiteY7" fmla="*/ 496521 h 709875"/>
                <a:gd name="connsiteX8" fmla="*/ 136167 w 919210"/>
                <a:gd name="connsiteY8" fmla="*/ 497600 h 709875"/>
                <a:gd name="connsiteX9" fmla="*/ 139405 w 919210"/>
                <a:gd name="connsiteY9" fmla="*/ 497600 h 709875"/>
                <a:gd name="connsiteX10" fmla="*/ 142644 w 919210"/>
                <a:gd name="connsiteY10" fmla="*/ 497600 h 709875"/>
                <a:gd name="connsiteX11" fmla="*/ 144802 w 919210"/>
                <a:gd name="connsiteY11" fmla="*/ 497600 h 709875"/>
                <a:gd name="connsiteX12" fmla="*/ 165311 w 919210"/>
                <a:gd name="connsiteY12" fmla="*/ 487886 h 709875"/>
                <a:gd name="connsiteX13" fmla="*/ 248925 w 919210"/>
                <a:gd name="connsiteY13" fmla="*/ 401731 h 709875"/>
                <a:gd name="connsiteX14" fmla="*/ 264165 w 919210"/>
                <a:gd name="connsiteY14" fmla="*/ 338617 h 709875"/>
                <a:gd name="connsiteX15" fmla="*/ 221371 w 919210"/>
                <a:gd name="connsiteY15" fmla="*/ 338617 h 709875"/>
                <a:gd name="connsiteX16" fmla="*/ 173946 w 919210"/>
                <a:gd name="connsiteY16" fmla="*/ 388581 h 709875"/>
                <a:gd name="connsiteX17" fmla="*/ 440556 w 919210"/>
                <a:gd name="connsiteY17" fmla="*/ 73399 h 709875"/>
                <a:gd name="connsiteX18" fmla="*/ 815105 w 919210"/>
                <a:gd name="connsiteY18" fmla="*/ 247181 h 709875"/>
                <a:gd name="connsiteX19" fmla="*/ 746024 w 919210"/>
                <a:gd name="connsiteY19" fmla="*/ 654112 h 709875"/>
                <a:gd name="connsiteX20" fmla="*/ 744945 w 919210"/>
                <a:gd name="connsiteY20" fmla="*/ 699447 h 709875"/>
                <a:gd name="connsiteX21" fmla="*/ 790279 w 919210"/>
                <a:gd name="connsiteY21" fmla="*/ 701605 h 709875"/>
                <a:gd name="connsiteX22" fmla="*/ 890663 w 919210"/>
                <a:gd name="connsiteY22" fmla="*/ 256895 h 709875"/>
                <a:gd name="connsiteX23" fmla="*/ 513955 w 919210"/>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2953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77412"/>
                <a:gd name="connsiteY0" fmla="*/ 0 h 699903"/>
                <a:gd name="connsiteX1" fmla="*/ 105411 w 977412"/>
                <a:gd name="connsiteY1" fmla="*/ 386423 h 699903"/>
                <a:gd name="connsiteX2" fmla="*/ 60145 w 977412"/>
                <a:gd name="connsiteY2" fmla="*/ 343697 h 699903"/>
                <a:gd name="connsiteX3" fmla="*/ 4650 w 977412"/>
                <a:gd name="connsiteY3" fmla="*/ 334616 h 699903"/>
                <a:gd name="connsiteX4" fmla="*/ 11191 w 977412"/>
                <a:gd name="connsiteY4" fmla="*/ 382491 h 699903"/>
                <a:gd name="connsiteX5" fmla="*/ 115125 w 977412"/>
                <a:gd name="connsiteY5" fmla="*/ 488965 h 699903"/>
                <a:gd name="connsiteX6" fmla="*/ 125919 w 977412"/>
                <a:gd name="connsiteY6" fmla="*/ 495441 h 699903"/>
                <a:gd name="connsiteX7" fmla="*/ 130237 w 977412"/>
                <a:gd name="connsiteY7" fmla="*/ 496521 h 699903"/>
                <a:gd name="connsiteX8" fmla="*/ 132395 w 977412"/>
                <a:gd name="connsiteY8" fmla="*/ 497600 h 699903"/>
                <a:gd name="connsiteX9" fmla="*/ 135633 w 977412"/>
                <a:gd name="connsiteY9" fmla="*/ 497600 h 699903"/>
                <a:gd name="connsiteX10" fmla="*/ 138872 w 977412"/>
                <a:gd name="connsiteY10" fmla="*/ 497600 h 699903"/>
                <a:gd name="connsiteX11" fmla="*/ 141030 w 977412"/>
                <a:gd name="connsiteY11" fmla="*/ 497600 h 699903"/>
                <a:gd name="connsiteX12" fmla="*/ 161539 w 977412"/>
                <a:gd name="connsiteY12" fmla="*/ 487886 h 699903"/>
                <a:gd name="connsiteX13" fmla="*/ 245153 w 977412"/>
                <a:gd name="connsiteY13" fmla="*/ 401731 h 699903"/>
                <a:gd name="connsiteX14" fmla="*/ 260393 w 977412"/>
                <a:gd name="connsiteY14" fmla="*/ 338617 h 699903"/>
                <a:gd name="connsiteX15" fmla="*/ 217599 w 977412"/>
                <a:gd name="connsiteY15" fmla="*/ 338617 h 699903"/>
                <a:gd name="connsiteX16" fmla="*/ 170174 w 977412"/>
                <a:gd name="connsiteY16" fmla="*/ 388581 h 699903"/>
                <a:gd name="connsiteX17" fmla="*/ 436784 w 977412"/>
                <a:gd name="connsiteY17" fmla="*/ 73399 h 699903"/>
                <a:gd name="connsiteX18" fmla="*/ 811333 w 977412"/>
                <a:gd name="connsiteY18" fmla="*/ 247181 h 699903"/>
                <a:gd name="connsiteX19" fmla="*/ 847245 w 977412"/>
                <a:gd name="connsiteY19" fmla="*/ 441311 h 699903"/>
                <a:gd name="connsiteX20" fmla="*/ 741173 w 977412"/>
                <a:gd name="connsiteY20" fmla="*/ 699447 h 699903"/>
                <a:gd name="connsiteX21" fmla="*/ 917061 w 977412"/>
                <a:gd name="connsiteY21" fmla="*/ 433700 h 699903"/>
                <a:gd name="connsiteX22" fmla="*/ 886891 w 977412"/>
                <a:gd name="connsiteY22" fmla="*/ 256895 h 699903"/>
                <a:gd name="connsiteX23" fmla="*/ 510183 w 977412"/>
                <a:gd name="connsiteY23" fmla="*/ 0 h 699903"/>
                <a:gd name="connsiteX0" fmla="*/ 510183 w 924375"/>
                <a:gd name="connsiteY0" fmla="*/ 0 h 699903"/>
                <a:gd name="connsiteX1" fmla="*/ 105411 w 924375"/>
                <a:gd name="connsiteY1" fmla="*/ 386423 h 699903"/>
                <a:gd name="connsiteX2" fmla="*/ 60145 w 924375"/>
                <a:gd name="connsiteY2" fmla="*/ 343697 h 699903"/>
                <a:gd name="connsiteX3" fmla="*/ 4650 w 924375"/>
                <a:gd name="connsiteY3" fmla="*/ 334616 h 699903"/>
                <a:gd name="connsiteX4" fmla="*/ 11191 w 924375"/>
                <a:gd name="connsiteY4" fmla="*/ 382491 h 699903"/>
                <a:gd name="connsiteX5" fmla="*/ 115125 w 924375"/>
                <a:gd name="connsiteY5" fmla="*/ 488965 h 699903"/>
                <a:gd name="connsiteX6" fmla="*/ 125919 w 924375"/>
                <a:gd name="connsiteY6" fmla="*/ 495441 h 699903"/>
                <a:gd name="connsiteX7" fmla="*/ 130237 w 924375"/>
                <a:gd name="connsiteY7" fmla="*/ 496521 h 699903"/>
                <a:gd name="connsiteX8" fmla="*/ 132395 w 924375"/>
                <a:gd name="connsiteY8" fmla="*/ 497600 h 699903"/>
                <a:gd name="connsiteX9" fmla="*/ 135633 w 924375"/>
                <a:gd name="connsiteY9" fmla="*/ 497600 h 699903"/>
                <a:gd name="connsiteX10" fmla="*/ 138872 w 924375"/>
                <a:gd name="connsiteY10" fmla="*/ 497600 h 699903"/>
                <a:gd name="connsiteX11" fmla="*/ 141030 w 924375"/>
                <a:gd name="connsiteY11" fmla="*/ 497600 h 699903"/>
                <a:gd name="connsiteX12" fmla="*/ 161539 w 924375"/>
                <a:gd name="connsiteY12" fmla="*/ 487886 h 699903"/>
                <a:gd name="connsiteX13" fmla="*/ 245153 w 924375"/>
                <a:gd name="connsiteY13" fmla="*/ 401731 h 699903"/>
                <a:gd name="connsiteX14" fmla="*/ 260393 w 924375"/>
                <a:gd name="connsiteY14" fmla="*/ 338617 h 699903"/>
                <a:gd name="connsiteX15" fmla="*/ 217599 w 924375"/>
                <a:gd name="connsiteY15" fmla="*/ 338617 h 699903"/>
                <a:gd name="connsiteX16" fmla="*/ 170174 w 924375"/>
                <a:gd name="connsiteY16" fmla="*/ 388581 h 699903"/>
                <a:gd name="connsiteX17" fmla="*/ 436784 w 924375"/>
                <a:gd name="connsiteY17" fmla="*/ 73399 h 699903"/>
                <a:gd name="connsiteX18" fmla="*/ 811333 w 924375"/>
                <a:gd name="connsiteY18" fmla="*/ 247181 h 699903"/>
                <a:gd name="connsiteX19" fmla="*/ 847245 w 924375"/>
                <a:gd name="connsiteY19" fmla="*/ 441311 h 699903"/>
                <a:gd name="connsiteX20" fmla="*/ 741173 w 924375"/>
                <a:gd name="connsiteY20" fmla="*/ 699447 h 699903"/>
                <a:gd name="connsiteX21" fmla="*/ 917061 w 924375"/>
                <a:gd name="connsiteY21" fmla="*/ 433700 h 699903"/>
                <a:gd name="connsiteX22" fmla="*/ 886891 w 924375"/>
                <a:gd name="connsiteY22" fmla="*/ 256895 h 699903"/>
                <a:gd name="connsiteX23" fmla="*/ 510183 w 924375"/>
                <a:gd name="connsiteY23" fmla="*/ 0 h 699903"/>
                <a:gd name="connsiteX0" fmla="*/ 510183 w 918727"/>
                <a:gd name="connsiteY0" fmla="*/ 0 h 699903"/>
                <a:gd name="connsiteX1" fmla="*/ 105411 w 918727"/>
                <a:gd name="connsiteY1" fmla="*/ 386423 h 699903"/>
                <a:gd name="connsiteX2" fmla="*/ 60145 w 918727"/>
                <a:gd name="connsiteY2" fmla="*/ 343697 h 699903"/>
                <a:gd name="connsiteX3" fmla="*/ 4650 w 918727"/>
                <a:gd name="connsiteY3" fmla="*/ 334616 h 699903"/>
                <a:gd name="connsiteX4" fmla="*/ 11191 w 918727"/>
                <a:gd name="connsiteY4" fmla="*/ 382491 h 699903"/>
                <a:gd name="connsiteX5" fmla="*/ 115125 w 918727"/>
                <a:gd name="connsiteY5" fmla="*/ 488965 h 699903"/>
                <a:gd name="connsiteX6" fmla="*/ 125919 w 918727"/>
                <a:gd name="connsiteY6" fmla="*/ 495441 h 699903"/>
                <a:gd name="connsiteX7" fmla="*/ 130237 w 918727"/>
                <a:gd name="connsiteY7" fmla="*/ 496521 h 699903"/>
                <a:gd name="connsiteX8" fmla="*/ 132395 w 918727"/>
                <a:gd name="connsiteY8" fmla="*/ 497600 h 699903"/>
                <a:gd name="connsiteX9" fmla="*/ 135633 w 918727"/>
                <a:gd name="connsiteY9" fmla="*/ 497600 h 699903"/>
                <a:gd name="connsiteX10" fmla="*/ 138872 w 918727"/>
                <a:gd name="connsiteY10" fmla="*/ 497600 h 699903"/>
                <a:gd name="connsiteX11" fmla="*/ 141030 w 918727"/>
                <a:gd name="connsiteY11" fmla="*/ 497600 h 699903"/>
                <a:gd name="connsiteX12" fmla="*/ 161539 w 918727"/>
                <a:gd name="connsiteY12" fmla="*/ 487886 h 699903"/>
                <a:gd name="connsiteX13" fmla="*/ 245153 w 918727"/>
                <a:gd name="connsiteY13" fmla="*/ 401731 h 699903"/>
                <a:gd name="connsiteX14" fmla="*/ 260393 w 918727"/>
                <a:gd name="connsiteY14" fmla="*/ 338617 h 699903"/>
                <a:gd name="connsiteX15" fmla="*/ 217599 w 918727"/>
                <a:gd name="connsiteY15" fmla="*/ 338617 h 699903"/>
                <a:gd name="connsiteX16" fmla="*/ 170174 w 918727"/>
                <a:gd name="connsiteY16" fmla="*/ 388581 h 699903"/>
                <a:gd name="connsiteX17" fmla="*/ 436784 w 918727"/>
                <a:gd name="connsiteY17" fmla="*/ 73399 h 699903"/>
                <a:gd name="connsiteX18" fmla="*/ 811333 w 918727"/>
                <a:gd name="connsiteY18" fmla="*/ 247181 h 699903"/>
                <a:gd name="connsiteX19" fmla="*/ 847245 w 918727"/>
                <a:gd name="connsiteY19" fmla="*/ 441311 h 699903"/>
                <a:gd name="connsiteX20" fmla="*/ 741173 w 918727"/>
                <a:gd name="connsiteY20" fmla="*/ 699447 h 699903"/>
                <a:gd name="connsiteX21" fmla="*/ 917061 w 918727"/>
                <a:gd name="connsiteY21" fmla="*/ 433700 h 699903"/>
                <a:gd name="connsiteX22" fmla="*/ 886891 w 918727"/>
                <a:gd name="connsiteY22" fmla="*/ 256895 h 699903"/>
                <a:gd name="connsiteX23" fmla="*/ 510183 w 918727"/>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36784 w 921594"/>
                <a:gd name="connsiteY17" fmla="*/ 73399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51805 w 921594"/>
                <a:gd name="connsiteY17" fmla="*/ 73442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6000"/>
                <a:gd name="connsiteY0" fmla="*/ 0 h 505974"/>
                <a:gd name="connsiteX1" fmla="*/ 105411 w 926000"/>
                <a:gd name="connsiteY1" fmla="*/ 394797 h 505974"/>
                <a:gd name="connsiteX2" fmla="*/ 60145 w 926000"/>
                <a:gd name="connsiteY2" fmla="*/ 352071 h 505974"/>
                <a:gd name="connsiteX3" fmla="*/ 4650 w 926000"/>
                <a:gd name="connsiteY3" fmla="*/ 342990 h 505974"/>
                <a:gd name="connsiteX4" fmla="*/ 11191 w 926000"/>
                <a:gd name="connsiteY4" fmla="*/ 390865 h 505974"/>
                <a:gd name="connsiteX5" fmla="*/ 115125 w 926000"/>
                <a:gd name="connsiteY5" fmla="*/ 497339 h 505974"/>
                <a:gd name="connsiteX6" fmla="*/ 125919 w 926000"/>
                <a:gd name="connsiteY6" fmla="*/ 503815 h 505974"/>
                <a:gd name="connsiteX7" fmla="*/ 130237 w 926000"/>
                <a:gd name="connsiteY7" fmla="*/ 504895 h 505974"/>
                <a:gd name="connsiteX8" fmla="*/ 132395 w 926000"/>
                <a:gd name="connsiteY8" fmla="*/ 505974 h 505974"/>
                <a:gd name="connsiteX9" fmla="*/ 135633 w 926000"/>
                <a:gd name="connsiteY9" fmla="*/ 505974 h 505974"/>
                <a:gd name="connsiteX10" fmla="*/ 138872 w 926000"/>
                <a:gd name="connsiteY10" fmla="*/ 505974 h 505974"/>
                <a:gd name="connsiteX11" fmla="*/ 141030 w 926000"/>
                <a:gd name="connsiteY11" fmla="*/ 505974 h 505974"/>
                <a:gd name="connsiteX12" fmla="*/ 161539 w 926000"/>
                <a:gd name="connsiteY12" fmla="*/ 496260 h 505974"/>
                <a:gd name="connsiteX13" fmla="*/ 245153 w 926000"/>
                <a:gd name="connsiteY13" fmla="*/ 410105 h 505974"/>
                <a:gd name="connsiteX14" fmla="*/ 260393 w 926000"/>
                <a:gd name="connsiteY14" fmla="*/ 346991 h 505974"/>
                <a:gd name="connsiteX15" fmla="*/ 217599 w 926000"/>
                <a:gd name="connsiteY15" fmla="*/ 346991 h 505974"/>
                <a:gd name="connsiteX16" fmla="*/ 170174 w 926000"/>
                <a:gd name="connsiteY16" fmla="*/ 396955 h 505974"/>
                <a:gd name="connsiteX17" fmla="*/ 451805 w 926000"/>
                <a:gd name="connsiteY17" fmla="*/ 81816 h 505974"/>
                <a:gd name="connsiteX18" fmla="*/ 811333 w 926000"/>
                <a:gd name="connsiteY18" fmla="*/ 255555 h 505974"/>
                <a:gd name="connsiteX19" fmla="*/ 849279 w 926000"/>
                <a:gd name="connsiteY19" fmla="*/ 467348 h 505974"/>
                <a:gd name="connsiteX20" fmla="*/ 917061 w 926000"/>
                <a:gd name="connsiteY20" fmla="*/ 442074 h 505974"/>
                <a:gd name="connsiteX21" fmla="*/ 886891 w 926000"/>
                <a:gd name="connsiteY21" fmla="*/ 265269 h 505974"/>
                <a:gd name="connsiteX22" fmla="*/ 497957 w 926000"/>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9279 w 920496"/>
                <a:gd name="connsiteY19" fmla="*/ 467348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6608 w 919261"/>
                <a:gd name="connsiteY19" fmla="*/ 425114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261" h="505974">
                  <a:moveTo>
                    <a:pt x="497957" y="0"/>
                  </a:moveTo>
                  <a:cubicBezTo>
                    <a:pt x="282078" y="0"/>
                    <a:pt x="116204" y="178918"/>
                    <a:pt x="105411" y="394797"/>
                  </a:cubicBezTo>
                  <a:lnTo>
                    <a:pt x="60145" y="352071"/>
                  </a:lnTo>
                  <a:cubicBezTo>
                    <a:pt x="47192" y="340197"/>
                    <a:pt x="12809" y="336524"/>
                    <a:pt x="4650" y="342990"/>
                  </a:cubicBezTo>
                  <a:cubicBezTo>
                    <a:pt x="-3509" y="349456"/>
                    <a:pt x="-683" y="377912"/>
                    <a:pt x="11191" y="390865"/>
                  </a:cubicBezTo>
                  <a:lnTo>
                    <a:pt x="115125" y="497339"/>
                  </a:lnTo>
                  <a:cubicBezTo>
                    <a:pt x="118363" y="500577"/>
                    <a:pt x="121601" y="502736"/>
                    <a:pt x="125919" y="503815"/>
                  </a:cubicBezTo>
                  <a:cubicBezTo>
                    <a:pt x="126998" y="503815"/>
                    <a:pt x="128078" y="504895"/>
                    <a:pt x="130237" y="504895"/>
                  </a:cubicBezTo>
                  <a:lnTo>
                    <a:pt x="132395" y="505974"/>
                  </a:lnTo>
                  <a:lnTo>
                    <a:pt x="135633" y="505974"/>
                  </a:lnTo>
                  <a:lnTo>
                    <a:pt x="138872" y="505974"/>
                  </a:lnTo>
                  <a:lnTo>
                    <a:pt x="141030" y="505974"/>
                  </a:lnTo>
                  <a:cubicBezTo>
                    <a:pt x="148586" y="505974"/>
                    <a:pt x="156142" y="501656"/>
                    <a:pt x="161539" y="496260"/>
                  </a:cubicBezTo>
                  <a:lnTo>
                    <a:pt x="245153" y="410105"/>
                  </a:lnTo>
                  <a:cubicBezTo>
                    <a:pt x="258106" y="397152"/>
                    <a:pt x="273346" y="358864"/>
                    <a:pt x="260393" y="346991"/>
                  </a:cubicBezTo>
                  <a:cubicBezTo>
                    <a:pt x="247441" y="334038"/>
                    <a:pt x="229472" y="334038"/>
                    <a:pt x="217599" y="346991"/>
                  </a:cubicBezTo>
                  <a:cubicBezTo>
                    <a:pt x="184857" y="379732"/>
                    <a:pt x="202916" y="364214"/>
                    <a:pt x="170174" y="396955"/>
                  </a:cubicBezTo>
                  <a:cubicBezTo>
                    <a:pt x="177730" y="243682"/>
                    <a:pt x="287443" y="108809"/>
                    <a:pt x="451805" y="81816"/>
                  </a:cubicBezTo>
                  <a:cubicBezTo>
                    <a:pt x="616167" y="54823"/>
                    <a:pt x="688331" y="100829"/>
                    <a:pt x="760026" y="193624"/>
                  </a:cubicBezTo>
                  <a:cubicBezTo>
                    <a:pt x="831721" y="286419"/>
                    <a:pt x="828574" y="334222"/>
                    <a:pt x="844182" y="386720"/>
                  </a:cubicBezTo>
                  <a:cubicBezTo>
                    <a:pt x="861803" y="417807"/>
                    <a:pt x="892019" y="429298"/>
                    <a:pt x="915119" y="411359"/>
                  </a:cubicBezTo>
                  <a:cubicBezTo>
                    <a:pt x="917296" y="380752"/>
                    <a:pt x="932423" y="394961"/>
                    <a:pt x="886891" y="265269"/>
                  </a:cubicBezTo>
                  <a:cubicBezTo>
                    <a:pt x="822560" y="92414"/>
                    <a:pt x="664183" y="0"/>
                    <a:pt x="497957" y="0"/>
                  </a:cubicBezTo>
                  <a:close/>
                </a:path>
              </a:pathLst>
            </a:custGeom>
            <a:solidFill>
              <a:schemeClr val="accent1"/>
            </a:solidFill>
            <a:ln w="10716" cap="flat">
              <a:noFill/>
              <a:prstDash val="solid"/>
              <a:miter/>
            </a:ln>
          </p:spPr>
          <p:txBody>
            <a:bodyPr rtlCol="0" anchor="ctr"/>
            <a:lstStyle/>
            <a:p>
              <a:endParaRPr lang="ja-JP" altLang="en-US" dirty="0"/>
            </a:p>
          </p:txBody>
        </p:sp>
        <p:sp>
          <p:nvSpPr>
            <p:cNvPr id="117" name="テキスト ボックス 116">
              <a:extLst>
                <a:ext uri="{FF2B5EF4-FFF2-40B4-BE49-F238E27FC236}">
                  <a16:creationId xmlns:a16="http://schemas.microsoft.com/office/drawing/2014/main" id="{DC106E53-E1C8-4349-BFB8-71D30E9B7E49}"/>
                </a:ext>
              </a:extLst>
            </p:cNvPr>
            <p:cNvSpPr txBox="1"/>
            <p:nvPr/>
          </p:nvSpPr>
          <p:spPr>
            <a:xfrm>
              <a:off x="5392020" y="4757040"/>
              <a:ext cx="1365508" cy="336246"/>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安全と安心</a:t>
              </a:r>
            </a:p>
          </p:txBody>
        </p:sp>
        <p:sp>
          <p:nvSpPr>
            <p:cNvPr id="118" name="テキスト ボックス 117">
              <a:extLst>
                <a:ext uri="{FF2B5EF4-FFF2-40B4-BE49-F238E27FC236}">
                  <a16:creationId xmlns:a16="http://schemas.microsoft.com/office/drawing/2014/main" id="{BE6DE87D-8F3D-43C5-AAE9-30E26ABC1491}"/>
                </a:ext>
              </a:extLst>
            </p:cNvPr>
            <p:cNvSpPr txBox="1"/>
            <p:nvPr/>
          </p:nvSpPr>
          <p:spPr>
            <a:xfrm>
              <a:off x="3499200" y="4431978"/>
              <a:ext cx="1228011" cy="328873"/>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活力と魅力</a:t>
              </a:r>
            </a:p>
          </p:txBody>
        </p:sp>
      </p:grpSp>
      <p:grpSp>
        <p:nvGrpSpPr>
          <p:cNvPr id="119" name="グループ化 118">
            <a:extLst>
              <a:ext uri="{FF2B5EF4-FFF2-40B4-BE49-F238E27FC236}">
                <a16:creationId xmlns:a16="http://schemas.microsoft.com/office/drawing/2014/main" id="{80868DC4-1317-497B-8480-A7E8B8732DA5}"/>
              </a:ext>
            </a:extLst>
          </p:cNvPr>
          <p:cNvGrpSpPr/>
          <p:nvPr/>
        </p:nvGrpSpPr>
        <p:grpSpPr>
          <a:xfrm>
            <a:off x="955351" y="2293175"/>
            <a:ext cx="2340000" cy="584807"/>
            <a:chOff x="751566" y="6649473"/>
            <a:chExt cx="2340000" cy="584807"/>
          </a:xfrm>
        </p:grpSpPr>
        <p:sp>
          <p:nvSpPr>
            <p:cNvPr id="120" name="四角形: 角を丸くする 119">
              <a:extLst>
                <a:ext uri="{FF2B5EF4-FFF2-40B4-BE49-F238E27FC236}">
                  <a16:creationId xmlns:a16="http://schemas.microsoft.com/office/drawing/2014/main" id="{087AA3B8-E6B8-4677-A7E1-4F62191B5BBE}"/>
                </a:ext>
              </a:extLst>
            </p:cNvPr>
            <p:cNvSpPr/>
            <p:nvPr/>
          </p:nvSpPr>
          <p:spPr>
            <a:xfrm>
              <a:off x="751566" y="6649473"/>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1" name="テキスト ボックス 120">
              <a:extLst>
                <a:ext uri="{FF2B5EF4-FFF2-40B4-BE49-F238E27FC236}">
                  <a16:creationId xmlns:a16="http://schemas.microsoft.com/office/drawing/2014/main" id="{A88691CD-904E-418C-80E2-04142FCC905D}"/>
                </a:ext>
              </a:extLst>
            </p:cNvPr>
            <p:cNvSpPr txBox="1"/>
            <p:nvPr/>
          </p:nvSpPr>
          <p:spPr>
            <a:xfrm>
              <a:off x="1099680" y="6697765"/>
              <a:ext cx="1540750"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持続可能で</a:t>
              </a: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UD デジタル 教科書体 N-B" panose="02020700000000000000" pitchFamily="17" charset="-128"/>
                  <a:ea typeface="UD デジタル 教科書体 N-B" panose="02020700000000000000" pitchFamily="17" charset="-128"/>
                </a:rPr>
                <a:t>人を惹きつける</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122" name="グループ化 121">
            <a:extLst>
              <a:ext uri="{FF2B5EF4-FFF2-40B4-BE49-F238E27FC236}">
                <a16:creationId xmlns:a16="http://schemas.microsoft.com/office/drawing/2014/main" id="{E82AC67E-F421-4B20-89F0-0788C36AC57A}"/>
              </a:ext>
            </a:extLst>
          </p:cNvPr>
          <p:cNvGrpSpPr/>
          <p:nvPr/>
        </p:nvGrpSpPr>
        <p:grpSpPr>
          <a:xfrm>
            <a:off x="3877305" y="2300597"/>
            <a:ext cx="2340000" cy="584807"/>
            <a:chOff x="3396125" y="6662047"/>
            <a:chExt cx="2340000" cy="584807"/>
          </a:xfrm>
        </p:grpSpPr>
        <p:sp>
          <p:nvSpPr>
            <p:cNvPr id="123" name="四角形: 角を丸くする 122">
              <a:extLst>
                <a:ext uri="{FF2B5EF4-FFF2-40B4-BE49-F238E27FC236}">
                  <a16:creationId xmlns:a16="http://schemas.microsoft.com/office/drawing/2014/main" id="{EC68D0C6-EF0B-45F7-889D-B346D783F69F}"/>
                </a:ext>
              </a:extLst>
            </p:cNvPr>
            <p:cNvSpPr/>
            <p:nvPr/>
          </p:nvSpPr>
          <p:spPr>
            <a:xfrm>
              <a:off x="3396125" y="6662047"/>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4" name="テキスト ボックス 123">
              <a:extLst>
                <a:ext uri="{FF2B5EF4-FFF2-40B4-BE49-F238E27FC236}">
                  <a16:creationId xmlns:a16="http://schemas.microsoft.com/office/drawing/2014/main" id="{8C71B1EA-1DDA-4453-9918-997A20C7FA4F}"/>
                </a:ext>
              </a:extLst>
            </p:cNvPr>
            <p:cNvSpPr txBox="1"/>
            <p:nvPr/>
          </p:nvSpPr>
          <p:spPr>
            <a:xfrm>
              <a:off x="3529848" y="6718894"/>
              <a:ext cx="2072554"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豊かなくらしを</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選択できる</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125" name="グループ化 124">
            <a:extLst>
              <a:ext uri="{FF2B5EF4-FFF2-40B4-BE49-F238E27FC236}">
                <a16:creationId xmlns:a16="http://schemas.microsoft.com/office/drawing/2014/main" id="{A3DDDCF1-A3D9-4C47-BE61-9448D98300FE}"/>
              </a:ext>
            </a:extLst>
          </p:cNvPr>
          <p:cNvGrpSpPr/>
          <p:nvPr/>
        </p:nvGrpSpPr>
        <p:grpSpPr>
          <a:xfrm>
            <a:off x="6700246" y="2286628"/>
            <a:ext cx="2340000" cy="584807"/>
            <a:chOff x="6286983" y="6662047"/>
            <a:chExt cx="2340000" cy="584807"/>
          </a:xfrm>
        </p:grpSpPr>
        <p:sp>
          <p:nvSpPr>
            <p:cNvPr id="126" name="四角形: 角を丸くする 125">
              <a:extLst>
                <a:ext uri="{FF2B5EF4-FFF2-40B4-BE49-F238E27FC236}">
                  <a16:creationId xmlns:a16="http://schemas.microsoft.com/office/drawing/2014/main" id="{ADA17250-D519-4824-BDD0-00C83225D14F}"/>
                </a:ext>
              </a:extLst>
            </p:cNvPr>
            <p:cNvSpPr/>
            <p:nvPr/>
          </p:nvSpPr>
          <p:spPr>
            <a:xfrm>
              <a:off x="6286983" y="6662047"/>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7" name="テキスト ボックス 126">
              <a:extLst>
                <a:ext uri="{FF2B5EF4-FFF2-40B4-BE49-F238E27FC236}">
                  <a16:creationId xmlns:a16="http://schemas.microsoft.com/office/drawing/2014/main" id="{BEFCACF3-DAE3-4210-A11F-F1354A7A81AC}"/>
                </a:ext>
              </a:extLst>
            </p:cNvPr>
            <p:cNvSpPr txBox="1"/>
            <p:nvPr/>
          </p:nvSpPr>
          <p:spPr>
            <a:xfrm>
              <a:off x="6648628" y="6717116"/>
              <a:ext cx="1616710"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安全なくらしを</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支える</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128" name="グループ化 127">
            <a:extLst>
              <a:ext uri="{FF2B5EF4-FFF2-40B4-BE49-F238E27FC236}">
                <a16:creationId xmlns:a16="http://schemas.microsoft.com/office/drawing/2014/main" id="{38559AA7-7E75-4B3D-804A-A01F95CFA7F5}"/>
              </a:ext>
            </a:extLst>
          </p:cNvPr>
          <p:cNvGrpSpPr/>
          <p:nvPr/>
        </p:nvGrpSpPr>
        <p:grpSpPr>
          <a:xfrm>
            <a:off x="9523188" y="2310466"/>
            <a:ext cx="2360471" cy="584807"/>
            <a:chOff x="9050647" y="6680266"/>
            <a:chExt cx="2360471" cy="584807"/>
          </a:xfrm>
        </p:grpSpPr>
        <p:sp>
          <p:nvSpPr>
            <p:cNvPr id="129" name="四角形: 角を丸くする 128">
              <a:extLst>
                <a:ext uri="{FF2B5EF4-FFF2-40B4-BE49-F238E27FC236}">
                  <a16:creationId xmlns:a16="http://schemas.microsoft.com/office/drawing/2014/main" id="{6DC63690-3428-471D-944C-4E3B8D9BF062}"/>
                </a:ext>
              </a:extLst>
            </p:cNvPr>
            <p:cNvSpPr/>
            <p:nvPr/>
          </p:nvSpPr>
          <p:spPr>
            <a:xfrm>
              <a:off x="9050647" y="6680266"/>
              <a:ext cx="2317531"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0" name="テキスト ボックス 129">
              <a:extLst>
                <a:ext uri="{FF2B5EF4-FFF2-40B4-BE49-F238E27FC236}">
                  <a16:creationId xmlns:a16="http://schemas.microsoft.com/office/drawing/2014/main" id="{14B2FE53-8A6D-4D12-93DB-49A65CF75F65}"/>
                </a:ext>
              </a:extLst>
            </p:cNvPr>
            <p:cNvSpPr txBox="1"/>
            <p:nvPr/>
          </p:nvSpPr>
          <p:spPr>
            <a:xfrm>
              <a:off x="9071118" y="6711059"/>
              <a:ext cx="2340000"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安心して</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住み続けることができる</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33297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基本目標の考え方</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8" name="Text Box 2">
            <a:extLst>
              <a:ext uri="{FF2B5EF4-FFF2-40B4-BE49-F238E27FC236}">
                <a16:creationId xmlns:a16="http://schemas.microsoft.com/office/drawing/2014/main" id="{44663D52-6018-422F-BBC4-B07718D4294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9</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正方形/長方形 12">
            <a:extLst>
              <a:ext uri="{FF2B5EF4-FFF2-40B4-BE49-F238E27FC236}">
                <a16:creationId xmlns:a16="http://schemas.microsoft.com/office/drawing/2014/main" id="{E8308B67-6FC3-4C71-A81A-290523574479}"/>
              </a:ext>
            </a:extLst>
          </p:cNvPr>
          <p:cNvSpPr/>
          <p:nvPr/>
        </p:nvSpPr>
        <p:spPr>
          <a:xfrm>
            <a:off x="230616" y="906878"/>
            <a:ext cx="11580384" cy="37525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豊かな住まいやくらしの創造を通じて、大阪に住まう人々・訪れる人々の多様な幸せを実現することが、住宅・建築政策の使命。</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世帯やライフスタイルが多様化するなか、住まい・まちに対するニーズも多様化している。このため、住まう人、訪れる人の一人ひとりが、大阪らしさを活かして、自分らしく幸せにくらすことができる住まい・まちを実現していくことが求められ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また、住まいに関わる人材や地域の担い手不足が懸念されることから、その実現にあたっては、住生活の主役である府民をはじめ、民間事業者、地域団体や</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NPO</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、行政や公的団体など、様々な主体が住まい・くらしに関わる担い手となり、様々な分野で多角的に連携していくことが求められる。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このため、今後の住宅・建築政策の基本目標については、「ともにつくろう、自分らしく幸せにくらす住まい・まち大阪」を実現することを目標とすべき。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15" name="グループ化 14">
            <a:extLst>
              <a:ext uri="{FF2B5EF4-FFF2-40B4-BE49-F238E27FC236}">
                <a16:creationId xmlns:a16="http://schemas.microsoft.com/office/drawing/2014/main" id="{8DEA2DF4-C7DE-4D68-B983-83F323A33BDD}"/>
              </a:ext>
            </a:extLst>
          </p:cNvPr>
          <p:cNvGrpSpPr/>
          <p:nvPr/>
        </p:nvGrpSpPr>
        <p:grpSpPr>
          <a:xfrm>
            <a:off x="2848089" y="5564881"/>
            <a:ext cx="6918465" cy="769390"/>
            <a:chOff x="2633737" y="619359"/>
            <a:chExt cx="7395301" cy="769390"/>
          </a:xfrm>
        </p:grpSpPr>
        <p:sp>
          <p:nvSpPr>
            <p:cNvPr id="16" name="楕円 7">
              <a:extLst>
                <a:ext uri="{FF2B5EF4-FFF2-40B4-BE49-F238E27FC236}">
                  <a16:creationId xmlns:a16="http://schemas.microsoft.com/office/drawing/2014/main" id="{49F7597F-3801-43DE-997B-F443C6B07E12}"/>
                </a:ext>
              </a:extLst>
            </p:cNvPr>
            <p:cNvSpPr/>
            <p:nvPr/>
          </p:nvSpPr>
          <p:spPr>
            <a:xfrm>
              <a:off x="2633737" y="619359"/>
              <a:ext cx="7395301" cy="769390"/>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0">
                  <a:moveTo>
                    <a:pt x="407" y="384695"/>
                  </a:moveTo>
                  <a:cubicBezTo>
                    <a:pt x="30887" y="-78434"/>
                    <a:pt x="1655810" y="6034"/>
                    <a:pt x="3697854" y="6034"/>
                  </a:cubicBezTo>
                  <a:cubicBezTo>
                    <a:pt x="5739898" y="6034"/>
                    <a:pt x="7385141" y="-68274"/>
                    <a:pt x="7395301" y="384695"/>
                  </a:cubicBezTo>
                  <a:cubicBezTo>
                    <a:pt x="7385141" y="817344"/>
                    <a:pt x="5739898" y="763356"/>
                    <a:pt x="3697854" y="763356"/>
                  </a:cubicBezTo>
                  <a:cubicBezTo>
                    <a:pt x="1655810" y="763356"/>
                    <a:pt x="-30073" y="847824"/>
                    <a:pt x="407" y="384695"/>
                  </a:cubicBezTo>
                  <a:close/>
                </a:path>
              </a:pathLst>
            </a:custGeom>
            <a:solidFill>
              <a:srgbClr val="6BC3BB"/>
            </a:solidFill>
            <a:ln>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920EFA1C-EFEF-4940-BDF8-50F3E6E2FDB0}"/>
                </a:ext>
              </a:extLst>
            </p:cNvPr>
            <p:cNvSpPr txBox="1"/>
            <p:nvPr/>
          </p:nvSpPr>
          <p:spPr>
            <a:xfrm>
              <a:off x="2633737" y="805545"/>
              <a:ext cx="7394894" cy="400110"/>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cs typeface="Times New Roman"/>
                </a:rPr>
                <a:t>ともにつくろう</a:t>
              </a:r>
              <a:r>
                <a:rPr kumimoji="1" lang="ja-JP" altLang="en-US" sz="20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、自分らしく幸せにくらす住まい・まち大阪</a:t>
              </a:r>
              <a:endParaRPr kumimoji="1" lang="en-US" altLang="ja-JP" sz="20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sp>
        <p:nvSpPr>
          <p:cNvPr id="9" name="正方形/長方形 8">
            <a:extLst>
              <a:ext uri="{FF2B5EF4-FFF2-40B4-BE49-F238E27FC236}">
                <a16:creationId xmlns:a16="http://schemas.microsoft.com/office/drawing/2014/main" id="{6D59BAF1-C595-4F37-B7F2-213897F2D3D9}"/>
              </a:ext>
            </a:extLst>
          </p:cNvPr>
          <p:cNvSpPr/>
          <p:nvPr/>
        </p:nvSpPr>
        <p:spPr>
          <a:xfrm>
            <a:off x="606459" y="5138171"/>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基本目標</a:t>
            </a:r>
          </a:p>
        </p:txBody>
      </p:sp>
    </p:spTree>
    <p:extLst>
      <p:ext uri="{BB962C8B-B14F-4D97-AF65-F5344CB8AC3E}">
        <p14:creationId xmlns:p14="http://schemas.microsoft.com/office/powerpoint/2010/main" val="31911455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4420</Words>
  <Application>Microsoft Office PowerPoint</Application>
  <PresentationFormat>ワイド画面</PresentationFormat>
  <Paragraphs>334</Paragraphs>
  <Slides>15</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15</vt:i4>
      </vt:variant>
    </vt:vector>
  </HeadingPairs>
  <TitlesOfParts>
    <vt:vector size="28" baseType="lpstr">
      <vt:lpstr>Meiryo UI</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游ゴシック Light</vt:lpstr>
      <vt:lpstr>Arial</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2025-08-15T06:02:21Z</dcterms:created>
  <dcterms:modified xsi:type="dcterms:W3CDTF">2025-08-18T05:44:18Z</dcterms:modified>
</cp:coreProperties>
</file>