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4" r:id="rId2"/>
  </p:sldMasterIdLst>
  <p:notesMasterIdLst>
    <p:notesMasterId r:id="rId37"/>
  </p:notesMasterIdLst>
  <p:sldIdLst>
    <p:sldId id="279" r:id="rId3"/>
    <p:sldId id="262" r:id="rId4"/>
    <p:sldId id="970" r:id="rId5"/>
    <p:sldId id="428" r:id="rId6"/>
    <p:sldId id="486" r:id="rId7"/>
    <p:sldId id="491" r:id="rId8"/>
    <p:sldId id="943" r:id="rId9"/>
    <p:sldId id="963" r:id="rId10"/>
    <p:sldId id="964" r:id="rId11"/>
    <p:sldId id="938" r:id="rId12"/>
    <p:sldId id="969" r:id="rId13"/>
    <p:sldId id="949" r:id="rId14"/>
    <p:sldId id="971" r:id="rId15"/>
    <p:sldId id="515" r:id="rId16"/>
    <p:sldId id="959" r:id="rId17"/>
    <p:sldId id="487" r:id="rId18"/>
    <p:sldId id="954" r:id="rId19"/>
    <p:sldId id="950" r:id="rId20"/>
    <p:sldId id="953" r:id="rId21"/>
    <p:sldId id="951" r:id="rId22"/>
    <p:sldId id="952" r:id="rId23"/>
    <p:sldId id="488" r:id="rId24"/>
    <p:sldId id="509" r:id="rId25"/>
    <p:sldId id="510" r:id="rId26"/>
    <p:sldId id="967" r:id="rId27"/>
    <p:sldId id="941" r:id="rId28"/>
    <p:sldId id="502" r:id="rId29"/>
    <p:sldId id="489" r:id="rId30"/>
    <p:sldId id="507" r:id="rId31"/>
    <p:sldId id="947" r:id="rId32"/>
    <p:sldId id="939" r:id="rId33"/>
    <p:sldId id="940" r:id="rId34"/>
    <p:sldId id="936" r:id="rId35"/>
    <p:sldId id="946" r:id="rId3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94" d="100"/>
          <a:sy n="94" d="100"/>
        </p:scale>
        <p:origin x="955" y="82"/>
      </p:cViewPr>
      <p:guideLst/>
    </p:cSldViewPr>
  </p:slideViewPr>
  <p:notesTextViewPr>
    <p:cViewPr>
      <p:scale>
        <a:sx n="1" d="1"/>
        <a:sy n="1" d="1"/>
      </p:scale>
      <p:origin x="0" y="0"/>
    </p:cViewPr>
  </p:notesTextViewPr>
  <p:notesViewPr>
    <p:cSldViewPr snapToGrid="0">
      <p:cViewPr varScale="1">
        <p:scale>
          <a:sx n="92" d="100"/>
          <a:sy n="92" d="100"/>
        </p:scale>
        <p:origin x="25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3B2D192-0294-4DE5-970F-1AFB8E247445}" type="datetimeFigureOut">
              <a:rPr kumimoji="1" lang="ja-JP" altLang="en-US" smtClean="0"/>
              <a:t>2025/8/15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06697EC-10D4-4C16-819F-AB0ED270D716}" type="slidenum">
              <a:rPr kumimoji="1" lang="ja-JP" altLang="en-US" smtClean="0"/>
              <a:t>‹#›</a:t>
            </a:fld>
            <a:endParaRPr kumimoji="1" lang="ja-JP" altLang="en-US"/>
          </a:p>
        </p:txBody>
      </p:sp>
    </p:spTree>
    <p:extLst>
      <p:ext uri="{BB962C8B-B14F-4D97-AF65-F5344CB8AC3E}">
        <p14:creationId xmlns:p14="http://schemas.microsoft.com/office/powerpoint/2010/main" val="4745959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513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FCEDA7DA-0CE8-414B-8917-4A12BC0A41B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54270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01037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77504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5641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28359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09775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34287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44645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50930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5163" y="806450"/>
            <a:ext cx="5356225" cy="40179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07919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7361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09041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71544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983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8274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28308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63444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05353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4129977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4207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67876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7111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85148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3663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4870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92037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93211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21042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5517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91624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9" indent="0" algn="ctr">
              <a:buNone/>
              <a:defRPr>
                <a:solidFill>
                  <a:schemeClr val="tx1">
                    <a:tint val="75000"/>
                  </a:schemeClr>
                </a:solidFill>
              </a:defRPr>
            </a:lvl2pPr>
            <a:lvl3pPr marL="914418" indent="0" algn="ctr">
              <a:buNone/>
              <a:defRPr>
                <a:solidFill>
                  <a:schemeClr val="tx1">
                    <a:tint val="75000"/>
                  </a:schemeClr>
                </a:solidFill>
              </a:defRPr>
            </a:lvl3pPr>
            <a:lvl4pPr marL="1371627" indent="0" algn="ctr">
              <a:buNone/>
              <a:defRPr>
                <a:solidFill>
                  <a:schemeClr val="tx1">
                    <a:tint val="75000"/>
                  </a:schemeClr>
                </a:solidFill>
              </a:defRPr>
            </a:lvl4pPr>
            <a:lvl5pPr marL="1828837" indent="0" algn="ctr">
              <a:buNone/>
              <a:defRPr>
                <a:solidFill>
                  <a:schemeClr val="tx1">
                    <a:tint val="75000"/>
                  </a:schemeClr>
                </a:solidFill>
              </a:defRPr>
            </a:lvl5pPr>
            <a:lvl6pPr marL="2286046" indent="0" algn="ctr">
              <a:buNone/>
              <a:defRPr>
                <a:solidFill>
                  <a:schemeClr val="tx1">
                    <a:tint val="75000"/>
                  </a:schemeClr>
                </a:solidFill>
              </a:defRPr>
            </a:lvl6pPr>
            <a:lvl7pPr marL="2743255" indent="0" algn="ctr">
              <a:buNone/>
              <a:defRPr>
                <a:solidFill>
                  <a:schemeClr val="tx1">
                    <a:tint val="75000"/>
                  </a:schemeClr>
                </a:solidFill>
              </a:defRPr>
            </a:lvl7pPr>
            <a:lvl8pPr marL="3200464" indent="0" algn="ctr">
              <a:buNone/>
              <a:defRPr>
                <a:solidFill>
                  <a:schemeClr val="tx1">
                    <a:tint val="75000"/>
                  </a:schemeClr>
                </a:solidFill>
              </a:defRPr>
            </a:lvl8pPr>
            <a:lvl9pPr marL="365767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75A48CC-28D5-4DB3-82F9-8A5F8BBEF9CC}" type="datetimeFigureOut">
              <a:rPr kumimoji="1" lang="ja-JP" altLang="en-US" smtClean="0"/>
              <a:t>2025/8/15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15072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5A48CC-28D5-4DB3-82F9-8A5F8BBEF9CC}" type="datetimeFigureOut">
              <a:rPr kumimoji="1" lang="ja-JP" altLang="en-US" smtClean="0"/>
              <a:t>2025/8/15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3586106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9" indent="0">
              <a:buNone/>
              <a:defRPr sz="1786">
                <a:solidFill>
                  <a:schemeClr val="tx1">
                    <a:tint val="75000"/>
                  </a:schemeClr>
                </a:solidFill>
              </a:defRPr>
            </a:lvl2pPr>
            <a:lvl3pPr marL="914418" indent="0">
              <a:buNone/>
              <a:defRPr sz="1571">
                <a:solidFill>
                  <a:schemeClr val="tx1">
                    <a:tint val="75000"/>
                  </a:schemeClr>
                </a:solidFill>
              </a:defRPr>
            </a:lvl3pPr>
            <a:lvl4pPr marL="1371627" indent="0">
              <a:buNone/>
              <a:defRPr sz="1429">
                <a:solidFill>
                  <a:schemeClr val="tx1">
                    <a:tint val="75000"/>
                  </a:schemeClr>
                </a:solidFill>
              </a:defRPr>
            </a:lvl4pPr>
            <a:lvl5pPr marL="1828837" indent="0">
              <a:buNone/>
              <a:defRPr sz="1429">
                <a:solidFill>
                  <a:schemeClr val="tx1">
                    <a:tint val="75000"/>
                  </a:schemeClr>
                </a:solidFill>
              </a:defRPr>
            </a:lvl5pPr>
            <a:lvl6pPr marL="2286046" indent="0">
              <a:buNone/>
              <a:defRPr sz="1429">
                <a:solidFill>
                  <a:schemeClr val="tx1">
                    <a:tint val="75000"/>
                  </a:schemeClr>
                </a:solidFill>
              </a:defRPr>
            </a:lvl6pPr>
            <a:lvl7pPr marL="2743255" indent="0">
              <a:buNone/>
              <a:defRPr sz="1429">
                <a:solidFill>
                  <a:schemeClr val="tx1">
                    <a:tint val="75000"/>
                  </a:schemeClr>
                </a:solidFill>
              </a:defRPr>
            </a:lvl7pPr>
            <a:lvl8pPr marL="3200464" indent="0">
              <a:buNone/>
              <a:defRPr sz="1429">
                <a:solidFill>
                  <a:schemeClr val="tx1">
                    <a:tint val="75000"/>
                  </a:schemeClr>
                </a:solidFill>
              </a:defRPr>
            </a:lvl8pPr>
            <a:lvl9pPr marL="3657673" indent="0">
              <a:buNone/>
              <a:defRPr sz="1429">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75A48CC-28D5-4DB3-82F9-8A5F8BBEF9CC}" type="datetimeFigureOut">
              <a:rPr kumimoji="1" lang="ja-JP" altLang="en-US" smtClean="0"/>
              <a:t>2025/8/15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1245884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75A48CC-28D5-4DB3-82F9-8A5F8BBEF9CC}" type="datetimeFigureOut">
              <a:rPr kumimoji="1" lang="ja-JP" altLang="en-US" smtClean="0"/>
              <a:t>2025/8/15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3352213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75A48CC-28D5-4DB3-82F9-8A5F8BBEF9CC}" type="datetimeFigureOut">
              <a:rPr kumimoji="1" lang="ja-JP" altLang="en-US" smtClean="0"/>
              <a:t>2025/8/15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559117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75A48CC-28D5-4DB3-82F9-8A5F8BBEF9CC}" type="datetimeFigureOut">
              <a:rPr kumimoji="1" lang="ja-JP" altLang="en-US" smtClean="0"/>
              <a:t>2025/8/15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1189181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5A48CC-28D5-4DB3-82F9-8A5F8BBEF9CC}" type="datetimeFigureOut">
              <a:rPr kumimoji="1" lang="ja-JP" altLang="en-US" smtClean="0"/>
              <a:t>2025/8/15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104711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1"/>
            <a:ext cx="5111750" cy="5853113"/>
          </a:xfrm>
        </p:spPr>
        <p:txBody>
          <a:bodyPr/>
          <a:lstStyle>
            <a:lvl1pPr>
              <a:defRPr sz="3214"/>
            </a:lvl1pPr>
            <a:lvl2pPr>
              <a:defRPr sz="2786"/>
            </a:lvl2pPr>
            <a:lvl3pPr>
              <a:defRPr sz="2429"/>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5A48CC-28D5-4DB3-82F9-8A5F8BBEF9CC}" type="datetimeFigureOut">
              <a:rPr kumimoji="1" lang="ja-JP" altLang="en-US" smtClean="0"/>
              <a:t>2025/8/15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67927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4244728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14"/>
            </a:lvl1pPr>
            <a:lvl2pPr marL="457209" indent="0">
              <a:buNone/>
              <a:defRPr sz="2786"/>
            </a:lvl2pPr>
            <a:lvl3pPr marL="914418" indent="0">
              <a:buNone/>
              <a:defRPr sz="2429"/>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5A48CC-28D5-4DB3-82F9-8A5F8BBEF9CC}" type="datetimeFigureOut">
              <a:rPr kumimoji="1" lang="ja-JP" altLang="en-US" smtClean="0"/>
              <a:t>2025/8/15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1889701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5A48CC-28D5-4DB3-82F9-8A5F8BBEF9CC}" type="datetimeFigureOut">
              <a:rPr kumimoji="1" lang="ja-JP" altLang="en-US" smtClean="0"/>
              <a:t>2025/8/15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404089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5A48CC-28D5-4DB3-82F9-8A5F8BBEF9CC}" type="datetimeFigureOut">
              <a:rPr kumimoji="1" lang="ja-JP" altLang="en-US" smtClean="0"/>
              <a:t>2025/8/15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49070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63764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4125592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88432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12498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14085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6269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54245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910C2DA-F3EB-48DD-B289-19C30F2D23C7}" type="datetimeFigureOut">
              <a:rPr kumimoji="1" lang="ja-JP" altLang="en-US" smtClean="0"/>
              <a:t>2025/8/15</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075609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290" rtl="0" eaLnBrk="1" latinLnBrk="0" hangingPunct="1">
        <a:spcBef>
          <a:spcPct val="0"/>
        </a:spcBef>
        <a:buNone/>
        <a:defRPr kumimoji="1"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61" indent="-285716" algn="l" defTabSz="91429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863" indent="-228573" algn="l" defTabSz="9142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08"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153"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298"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443"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589"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734"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128016" tIns="64008" rIns="128016" bIns="64008" rtlCol="0" anchor="ctr"/>
          <a:lstStyle>
            <a:lvl1pPr algn="l">
              <a:defRPr sz="1214">
                <a:solidFill>
                  <a:schemeClr val="tx1">
                    <a:tint val="75000"/>
                  </a:schemeClr>
                </a:solidFill>
              </a:defRPr>
            </a:lvl1pPr>
          </a:lstStyle>
          <a:p>
            <a:fld id="{E75A48CC-28D5-4DB3-82F9-8A5F8BBEF9CC}" type="datetimeFigureOut">
              <a:rPr kumimoji="1" lang="ja-JP" altLang="en-US" smtClean="0"/>
              <a:t>2025/8/15</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128016" tIns="64008" rIns="128016" bIns="64008" rtlCol="0" anchor="ctr"/>
          <a:lstStyle>
            <a:lvl1pPr algn="ctr">
              <a:defRPr sz="1214">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128016" tIns="64008" rIns="128016" bIns="64008" rtlCol="0" anchor="ctr"/>
          <a:lstStyle>
            <a:lvl1pPr algn="r">
              <a:defRPr sz="1214">
                <a:solidFill>
                  <a:schemeClr val="tx1">
                    <a:tint val="75000"/>
                  </a:schemeClr>
                </a:solidFill>
              </a:defRPr>
            </a:lvl1p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992815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18" rtl="0" eaLnBrk="1" latinLnBrk="0" hangingPunct="1">
        <a:spcBef>
          <a:spcPct val="0"/>
        </a:spcBef>
        <a:buNone/>
        <a:defRPr kumimoji="1" sz="4429" kern="1200">
          <a:solidFill>
            <a:schemeClr val="tx1"/>
          </a:solidFill>
          <a:latin typeface="+mj-lt"/>
          <a:ea typeface="+mj-ea"/>
          <a:cs typeface="+mj-cs"/>
        </a:defRPr>
      </a:lvl1pPr>
    </p:titleStyle>
    <p:body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18" rtl="0" eaLnBrk="1" latinLnBrk="0" hangingPunct="1">
        <a:defRPr kumimoji="1" sz="1786" kern="1200">
          <a:solidFill>
            <a:schemeClr val="tx1"/>
          </a:solidFill>
          <a:latin typeface="+mn-lt"/>
          <a:ea typeface="+mn-ea"/>
          <a:cs typeface="+mn-cs"/>
        </a:defRPr>
      </a:lvl1pPr>
      <a:lvl2pPr marL="457209" algn="l" defTabSz="914418" rtl="0" eaLnBrk="1" latinLnBrk="0" hangingPunct="1">
        <a:defRPr kumimoji="1" sz="1786" kern="1200">
          <a:solidFill>
            <a:schemeClr val="tx1"/>
          </a:solidFill>
          <a:latin typeface="+mn-lt"/>
          <a:ea typeface="+mn-ea"/>
          <a:cs typeface="+mn-cs"/>
        </a:defRPr>
      </a:lvl2pPr>
      <a:lvl3pPr marL="914418" algn="l" defTabSz="914418" rtl="0" eaLnBrk="1" latinLnBrk="0" hangingPunct="1">
        <a:defRPr kumimoji="1" sz="1786" kern="1200">
          <a:solidFill>
            <a:schemeClr val="tx1"/>
          </a:solidFill>
          <a:latin typeface="+mn-lt"/>
          <a:ea typeface="+mn-ea"/>
          <a:cs typeface="+mn-cs"/>
        </a:defRPr>
      </a:lvl3pPr>
      <a:lvl4pPr marL="1371627" algn="l" defTabSz="914418" rtl="0" eaLnBrk="1" latinLnBrk="0" hangingPunct="1">
        <a:defRPr kumimoji="1" sz="1786" kern="1200">
          <a:solidFill>
            <a:schemeClr val="tx1"/>
          </a:solidFill>
          <a:latin typeface="+mn-lt"/>
          <a:ea typeface="+mn-ea"/>
          <a:cs typeface="+mn-cs"/>
        </a:defRPr>
      </a:lvl4pPr>
      <a:lvl5pPr marL="1828837" algn="l" defTabSz="914418" rtl="0" eaLnBrk="1" latinLnBrk="0" hangingPunct="1">
        <a:defRPr kumimoji="1" sz="1786" kern="1200">
          <a:solidFill>
            <a:schemeClr val="tx1"/>
          </a:solidFill>
          <a:latin typeface="+mn-lt"/>
          <a:ea typeface="+mn-ea"/>
          <a:cs typeface="+mn-cs"/>
        </a:defRPr>
      </a:lvl5pPr>
      <a:lvl6pPr marL="2286046" algn="l" defTabSz="914418" rtl="0" eaLnBrk="1" latinLnBrk="0" hangingPunct="1">
        <a:defRPr kumimoji="1" sz="1786" kern="1200">
          <a:solidFill>
            <a:schemeClr val="tx1"/>
          </a:solidFill>
          <a:latin typeface="+mn-lt"/>
          <a:ea typeface="+mn-ea"/>
          <a:cs typeface="+mn-cs"/>
        </a:defRPr>
      </a:lvl6pPr>
      <a:lvl7pPr marL="2743255" algn="l" defTabSz="914418" rtl="0" eaLnBrk="1" latinLnBrk="0" hangingPunct="1">
        <a:defRPr kumimoji="1" sz="1786" kern="1200">
          <a:solidFill>
            <a:schemeClr val="tx1"/>
          </a:solidFill>
          <a:latin typeface="+mn-lt"/>
          <a:ea typeface="+mn-ea"/>
          <a:cs typeface="+mn-cs"/>
        </a:defRPr>
      </a:lvl7pPr>
      <a:lvl8pPr marL="3200464" algn="l" defTabSz="914418" rtl="0" eaLnBrk="1" latinLnBrk="0" hangingPunct="1">
        <a:defRPr kumimoji="1" sz="1786" kern="1200">
          <a:solidFill>
            <a:schemeClr val="tx1"/>
          </a:solidFill>
          <a:latin typeface="+mn-lt"/>
          <a:ea typeface="+mn-ea"/>
          <a:cs typeface="+mn-cs"/>
        </a:defRPr>
      </a:lvl8pPr>
      <a:lvl9pPr marL="3657673" algn="l" defTabSz="914418" rtl="0" eaLnBrk="1" latinLnBrk="0" hangingPunct="1">
        <a:defRPr kumimoji="1"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701823" y="3032956"/>
            <a:ext cx="774035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642354" y="2666485"/>
            <a:ext cx="774035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Rectangle 1">
            <a:extLst>
              <a:ext uri="{FF2B5EF4-FFF2-40B4-BE49-F238E27FC236}">
                <a16:creationId xmlns:a16="http://schemas.microsoft.com/office/drawing/2014/main" id="{18128F91-59D5-4DE6-B5D9-8602A37298E2}"/>
              </a:ext>
            </a:extLst>
          </p:cNvPr>
          <p:cNvSpPr>
            <a:spLocks noChangeArrowheads="1"/>
          </p:cNvSpPr>
          <p:nvPr/>
        </p:nvSpPr>
        <p:spPr bwMode="auto">
          <a:xfrm>
            <a:off x="0" y="2849721"/>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b="1"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「住まうビジョン・大阪」の進捗状況</a:t>
            </a:r>
            <a:endParaRPr lang="en-US" altLang="ja-JP" sz="2400" b="1"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sp>
        <p:nvSpPr>
          <p:cNvPr id="8" name="Rectangle 1">
            <a:extLst>
              <a:ext uri="{FF2B5EF4-FFF2-40B4-BE49-F238E27FC236}">
                <a16:creationId xmlns:a16="http://schemas.microsoft.com/office/drawing/2014/main" id="{867B0D91-9AAB-4ED3-AB8F-F1A828395030}"/>
              </a:ext>
            </a:extLst>
          </p:cNvPr>
          <p:cNvSpPr>
            <a:spLocks noChangeArrowheads="1"/>
          </p:cNvSpPr>
          <p:nvPr/>
        </p:nvSpPr>
        <p:spPr bwMode="auto">
          <a:xfrm>
            <a:off x="1547663" y="5700787"/>
            <a:ext cx="6048672"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令和７年８月</a:t>
            </a:r>
            <a:r>
              <a:rPr kumimoji="1" lang="ja-JP" altLang="en-US"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４</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日</a:t>
            </a:r>
            <a:endParaRPr kumimoji="1"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第</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５</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回 </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大阪府住生活審議会</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 資料</a:t>
            </a:r>
            <a:endPar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BA3CFA22-1511-4A54-8516-3A8C285A76B1}"/>
              </a:ext>
            </a:extLst>
          </p:cNvPr>
          <p:cNvSpPr txBox="1"/>
          <p:nvPr/>
        </p:nvSpPr>
        <p:spPr>
          <a:xfrm>
            <a:off x="7494879" y="223026"/>
            <a:ext cx="1447796" cy="284198"/>
          </a:xfrm>
          <a:prstGeom prst="rect">
            <a:avLst/>
          </a:prstGeom>
          <a:noFill/>
          <a:ln>
            <a:solidFill>
              <a:schemeClr val="tx1"/>
            </a:solidFill>
          </a:ln>
        </p:spPr>
        <p:txBody>
          <a:bodyPr wrap="square" tIns="58500" bIns="0">
            <a:spAutoFit/>
          </a:bodyPr>
          <a:lstStyle/>
          <a:p>
            <a:pPr algn="ctr" defTabSz="742950">
              <a:defRPr/>
            </a:pPr>
            <a:r>
              <a:rPr lang="ja-JP" altLang="en-US" sz="1463" kern="10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資料２</a:t>
            </a:r>
            <a:endParaRPr lang="en-US" altLang="ja-JP" sz="1463"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514142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5">
            <a:extLst>
              <a:ext uri="{FF2B5EF4-FFF2-40B4-BE49-F238E27FC236}">
                <a16:creationId xmlns:a16="http://schemas.microsoft.com/office/drawing/2014/main" id="{A0A2973A-0E5E-4BCC-BFAF-21EAA10ACEFB}"/>
              </a:ext>
            </a:extLst>
          </p:cNvPr>
          <p:cNvSpPr/>
          <p:nvPr/>
        </p:nvSpPr>
        <p:spPr>
          <a:xfrm>
            <a:off x="163493" y="1135456"/>
            <a:ext cx="8902873" cy="5640572"/>
          </a:xfrm>
          <a:prstGeom prst="roundRect">
            <a:avLst>
              <a:gd name="adj" fmla="val 672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ts val="923"/>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19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119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19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119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くらしの質を高める　</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建築物の省エネルギー化の推進（府有施設における取組）</a:t>
            </a:r>
          </a:p>
        </p:txBody>
      </p:sp>
      <p:sp>
        <p:nvSpPr>
          <p:cNvPr id="19" name="正方形/長方形 18">
            <a:extLst>
              <a:ext uri="{FF2B5EF4-FFF2-40B4-BE49-F238E27FC236}">
                <a16:creationId xmlns:a16="http://schemas.microsoft.com/office/drawing/2014/main" id="{B2214278-2596-4ED4-9E11-B8C83DB4BFF5}"/>
              </a:ext>
            </a:extLst>
          </p:cNvPr>
          <p:cNvSpPr/>
          <p:nvPr/>
        </p:nvSpPr>
        <p:spPr bwMode="gray">
          <a:xfrm>
            <a:off x="205901" y="1268760"/>
            <a:ext cx="2717415" cy="332308"/>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府営住宅における取組</a:t>
            </a:r>
            <a:endParaRPr kumimoji="1" lang="en-US" altLang="ja-JP"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47323" y="1511174"/>
            <a:ext cx="8726893" cy="1375313"/>
          </a:xfrm>
          <a:prstGeom prst="rect">
            <a:avLst/>
          </a:prstGeom>
          <a:noFill/>
        </p:spPr>
        <p:txBody>
          <a:bodyPr wrap="square" rtlCol="0">
            <a:spAutoFit/>
          </a:bodyPr>
          <a:lstStyle/>
          <a:p>
            <a:pPr marL="0" marR="0" lvl="0" indent="0" algn="l" defTabSz="914290" rtl="0" eaLnBrk="1" fontAlgn="auto" latinLnBrk="0" hangingPunct="1">
              <a:lnSpc>
                <a:spcPct val="100000"/>
              </a:lnSpc>
              <a:spcBef>
                <a:spcPts val="92"/>
              </a:spcBef>
              <a:spcAft>
                <a:spcPts val="0"/>
              </a:spcAft>
              <a:buClrTx/>
              <a:buSzTx/>
              <a:buFontTx/>
              <a:buNone/>
              <a:tabLst/>
              <a:defRPr/>
            </a:pPr>
            <a:endParaRPr kumimoji="1" lang="en-US" altLang="ja-JP" sz="6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ts val="1994"/>
              </a:lnSpc>
              <a:spcBef>
                <a:spcPts val="92"/>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○ＺＥＨ化：</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建替住宅において</a:t>
            </a:r>
            <a:r>
              <a:rPr kumimoji="1" lang="ja-JP" altLang="en-US" sz="148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ＺＥＨ水準での実施設計</a:t>
            </a:r>
            <a:r>
              <a:rPr kumimoji="1" lang="ja-JP" altLang="en-US" sz="1480" b="1" u="sng" dirty="0">
                <a:solidFill>
                  <a:srgbClr val="FF0000"/>
                </a:solidFill>
                <a:latin typeface="Meiryo UI" panose="020B0604030504040204" pitchFamily="50" charset="-128"/>
                <a:ea typeface="Meiryo UI" panose="020B0604030504040204" pitchFamily="50" charset="-128"/>
              </a:rPr>
              <a:t>に</a:t>
            </a:r>
            <a:r>
              <a:rPr kumimoji="1" lang="ja-JP" altLang="en-US" sz="148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着手</a:t>
            </a:r>
            <a:endParaRPr kumimoji="1" lang="en-US" altLang="ja-JP" sz="148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ts val="1994"/>
              </a:lnSpc>
              <a:spcBef>
                <a:spcPts val="92"/>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○太陽光パネル：</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建替住宅において</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太陽光パネル設置を前提とした実施設計</a:t>
            </a:r>
            <a:r>
              <a:rPr kumimoji="1" lang="ja-JP" altLang="en-US" sz="1477" b="1" u="sng" dirty="0">
                <a:solidFill>
                  <a:srgbClr val="FF0000"/>
                </a:solidFill>
                <a:latin typeface="Meiryo UI" panose="020B0604030504040204" pitchFamily="50" charset="-128"/>
                <a:ea typeface="Meiryo UI" panose="020B0604030504040204" pitchFamily="50" charset="-128"/>
              </a:rPr>
              <a:t>に着手</a:t>
            </a:r>
            <a:endPar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ts val="1994"/>
              </a:lnSpc>
              <a:spcBef>
                <a:spcPts val="554"/>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○木材利用</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集会所</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は</a:t>
            </a: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木造化</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に向けて実施設計に着手し、住棟はエントランス等の</a:t>
            </a: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木質化について検討</a:t>
            </a:r>
          </a:p>
          <a:p>
            <a:pPr marL="0" marR="0" lvl="0" indent="0" algn="l" defTabSz="914290" rtl="0" eaLnBrk="1" fontAlgn="auto" latinLnBrk="0" hangingPunct="1">
              <a:lnSpc>
                <a:spcPts val="1994"/>
              </a:lnSpc>
              <a:spcBef>
                <a:spcPts val="554"/>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○電気自動車充電設備の設置：</a:t>
            </a:r>
            <a:r>
              <a:rPr kumimoji="1" lang="ja-JP" altLang="en-US" sz="1400" b="1" u="sng" dirty="0">
                <a:latin typeface="Meiryo UI" panose="020B0604030504040204" pitchFamily="50" charset="-128"/>
                <a:ea typeface="Meiryo UI" panose="020B0604030504040204" pitchFamily="50" charset="-128"/>
              </a:rPr>
              <a:t>令和</a:t>
            </a:r>
            <a:r>
              <a:rPr kumimoji="1" lang="en-US" altLang="ja-JP" sz="1400" b="1" u="sng" dirty="0">
                <a:latin typeface="Meiryo UI" panose="020B0604030504040204" pitchFamily="50" charset="-128"/>
                <a:ea typeface="Meiryo UI" panose="020B0604030504040204" pitchFamily="50" charset="-128"/>
              </a:rPr>
              <a:t>7</a:t>
            </a:r>
            <a:r>
              <a:rPr kumimoji="1" lang="ja-JP" altLang="en-US" sz="1400" b="1" u="sng" dirty="0">
                <a:latin typeface="Meiryo UI" panose="020B0604030504040204" pitchFamily="50" charset="-128"/>
                <a:ea typeface="Meiryo UI" panose="020B0604030504040204" pitchFamily="50" charset="-128"/>
              </a:rPr>
              <a:t>年度より</a:t>
            </a:r>
            <a:r>
              <a:rPr kumimoji="1" lang="ja-JP" altLang="en-US" sz="1400" b="1" i="0" u="sng"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コ</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インパーキング事業者において</a:t>
            </a:r>
            <a:r>
              <a:rPr kumimoji="1" lang="ja-JP" altLang="en-US" sz="1400" b="1" i="0" u="sng"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順次</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導入</a:t>
            </a:r>
            <a:endPar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BFB888B5-AAB5-40C9-ABBC-38B214A1F177}"/>
              </a:ext>
            </a:extLst>
          </p:cNvPr>
          <p:cNvSpPr txBox="1"/>
          <p:nvPr/>
        </p:nvSpPr>
        <p:spPr>
          <a:xfrm>
            <a:off x="232073" y="3356992"/>
            <a:ext cx="9020447" cy="34810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92"/>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○ＺＥＢ化：</a:t>
            </a:r>
            <a:r>
              <a:rPr kumimoji="1" lang="ja-JP" altLang="en-US" sz="1480" b="1" u="sng" dirty="0">
                <a:solidFill>
                  <a:srgbClr val="FF0000"/>
                </a:solidFill>
                <a:latin typeface="Meiryo UI" panose="020B0604030504040204" pitchFamily="50" charset="-128"/>
                <a:ea typeface="Meiryo UI" panose="020B0604030504040204" pitchFamily="50" charset="-128"/>
              </a:rPr>
              <a:t>新築する</a:t>
            </a:r>
            <a:r>
              <a:rPr kumimoji="1" lang="ja-JP" altLang="en-US" sz="148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建築物</a:t>
            </a:r>
            <a:r>
              <a:rPr kumimoji="1" lang="ja-JP" altLang="en-US" sz="1480" b="1" u="sng" dirty="0">
                <a:solidFill>
                  <a:srgbClr val="FF0000"/>
                </a:solidFill>
                <a:latin typeface="Meiryo UI" panose="020B0604030504040204" pitchFamily="50" charset="-128"/>
                <a:ea typeface="Meiryo UI" panose="020B0604030504040204" pitchFamily="50" charset="-128"/>
              </a:rPr>
              <a:t>において、</a:t>
            </a:r>
            <a:r>
              <a:rPr kumimoji="1" lang="en-US" altLang="ja-JP" sz="1480" b="1" u="sng" dirty="0">
                <a:solidFill>
                  <a:srgbClr val="FF0000"/>
                </a:solidFill>
                <a:latin typeface="Meiryo UI" panose="020B0604030504040204" pitchFamily="50" charset="-128"/>
                <a:ea typeface="Meiryo UI" panose="020B0604030504040204" pitchFamily="50" charset="-128"/>
              </a:rPr>
              <a:t>ZEB</a:t>
            </a:r>
            <a:r>
              <a:rPr kumimoji="1" lang="ja-JP" altLang="en-US" sz="1480" b="1" u="sng" dirty="0">
                <a:solidFill>
                  <a:srgbClr val="FF0000"/>
                </a:solidFill>
                <a:latin typeface="Meiryo UI" panose="020B0604030504040204" pitchFamily="50" charset="-128"/>
                <a:ea typeface="Meiryo UI" panose="020B0604030504040204" pitchFamily="50" charset="-128"/>
              </a:rPr>
              <a:t>水準での設計を進めるとともに工事に着手</a:t>
            </a:r>
            <a:endParaRPr kumimoji="1" lang="en-US" altLang="ja-JP" sz="148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0CE720B1-8A80-4316-A215-010E16FE4FCE}"/>
              </a:ext>
            </a:extLst>
          </p:cNvPr>
          <p:cNvSpPr txBox="1"/>
          <p:nvPr/>
        </p:nvSpPr>
        <p:spPr>
          <a:xfrm>
            <a:off x="235437" y="3977162"/>
            <a:ext cx="8566448" cy="34810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○木材利用：</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府民が利用するスペースで木質化を</a:t>
            </a:r>
            <a:r>
              <a:rPr kumimoji="1" lang="ja-JP" altLang="en-US" sz="1477" b="1" u="sng" dirty="0">
                <a:solidFill>
                  <a:srgbClr val="FF0000"/>
                </a:solidFill>
                <a:latin typeface="Meiryo UI" panose="020B0604030504040204" pitchFamily="50" charset="-128"/>
                <a:ea typeface="Meiryo UI" panose="020B0604030504040204" pitchFamily="50" charset="-128"/>
              </a:rPr>
              <a:t>実施（エントランスや窓口カウンターなど）</a:t>
            </a:r>
            <a:endParaRPr kumimoji="1" lang="en-US" altLang="ja-JP" sz="1477"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351B7AEB-CF9B-416C-A4CE-52B65A7E7D8D}"/>
              </a:ext>
            </a:extLst>
          </p:cNvPr>
          <p:cNvSpPr txBox="1"/>
          <p:nvPr/>
        </p:nvSpPr>
        <p:spPr>
          <a:xfrm>
            <a:off x="222360" y="3677348"/>
            <a:ext cx="5861808" cy="34810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92"/>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○太陽光パネル：</a:t>
            </a:r>
            <a:r>
              <a:rPr kumimoji="1" lang="ja-JP" altLang="en-US" sz="148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新築する建築物において設置</a:t>
            </a:r>
            <a:endParaRPr kumimoji="1" lang="en-US" altLang="ja-JP" sz="148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13FF5B70-7F4E-46A0-BC96-10B1E73B41BA}"/>
              </a:ext>
            </a:extLst>
          </p:cNvPr>
          <p:cNvSpPr/>
          <p:nvPr/>
        </p:nvSpPr>
        <p:spPr bwMode="gray">
          <a:xfrm>
            <a:off x="222360" y="2966458"/>
            <a:ext cx="2705692" cy="390534"/>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一般施設における取組</a:t>
            </a:r>
            <a:endParaRPr kumimoji="1" lang="en-US" altLang="ja-JP"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図 26">
            <a:extLst>
              <a:ext uri="{FF2B5EF4-FFF2-40B4-BE49-F238E27FC236}">
                <a16:creationId xmlns:a16="http://schemas.microsoft.com/office/drawing/2014/main" id="{ADED8439-8780-457C-8B9E-E1D7FA266348}"/>
              </a:ext>
            </a:extLst>
          </p:cNvPr>
          <p:cNvPicPr>
            <a:picLocks/>
          </p:cNvPicPr>
          <p:nvPr/>
        </p:nvPicPr>
        <p:blipFill rotWithShape="1">
          <a:blip r:embed="rId3" cstate="print">
            <a:extLst>
              <a:ext uri="{28A0092B-C50C-407E-A947-70E740481C1C}">
                <a14:useLocalDpi xmlns:a14="http://schemas.microsoft.com/office/drawing/2010/main" val="0"/>
              </a:ext>
            </a:extLst>
          </a:blip>
          <a:srcRect l="5736" r="35110" b="3761"/>
          <a:stretch/>
        </p:blipFill>
        <p:spPr>
          <a:xfrm>
            <a:off x="3365774" y="4408178"/>
            <a:ext cx="1999449" cy="1947777"/>
          </a:xfrm>
          <a:prstGeom prst="rect">
            <a:avLst/>
          </a:prstGeom>
        </p:spPr>
      </p:pic>
      <p:sp>
        <p:nvSpPr>
          <p:cNvPr id="28" name="テキスト ボックス 8587">
            <a:extLst>
              <a:ext uri="{FF2B5EF4-FFF2-40B4-BE49-F238E27FC236}">
                <a16:creationId xmlns:a16="http://schemas.microsoft.com/office/drawing/2014/main" id="{6640F5EA-869B-46B1-92AD-C56822814346}"/>
              </a:ext>
            </a:extLst>
          </p:cNvPr>
          <p:cNvSpPr txBox="1"/>
          <p:nvPr/>
        </p:nvSpPr>
        <p:spPr>
          <a:xfrm>
            <a:off x="196155" y="4788265"/>
            <a:ext cx="3437562" cy="2077235"/>
          </a:xfrm>
          <a:prstGeom prst="rect">
            <a:avLst/>
          </a:prstGeom>
          <a:noFill/>
        </p:spPr>
        <p:txBody>
          <a:bodyPr wrap="square" rtlCol="0">
            <a:sp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民間の資金やノウハウを活用</a:t>
            </a:r>
            <a:endPar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○省エネ改修し、</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光熱水費の削減分で</a:t>
            </a:r>
            <a:endPar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改修工事に係る経費等を償還</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4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市町村の事業をサポート </a:t>
            </a:r>
            <a:endPar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24</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571</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施設で事業化</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369" b="0" i="0" u="none" strike="noStrike" kern="1200" cap="none" spc="-92"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277"/>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＜令和７年度公募施設＞</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74"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・府立高校及び支援学校</a:t>
            </a:r>
            <a:r>
              <a:rPr kumimoji="1" lang="en-US" altLang="ja-JP" sz="1108" b="0" i="0" u="none" strike="noStrike" kern="1200" cap="none" spc="-74"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a:t>
            </a:r>
            <a:r>
              <a:rPr kumimoji="1" lang="ja-JP" altLang="en-US" sz="1108" b="0" i="0" u="none" strike="noStrike" kern="1200" cap="none" spc="-74"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施設、子ども家庭センター</a:t>
            </a:r>
            <a:endParaRPr kumimoji="1" lang="en-US" altLang="ja-JP" sz="1108" b="0" i="0" u="none" strike="noStrike" kern="1200" cap="none" spc="-74"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en-US" altLang="ja-JP" sz="1108" spc="-74" dirty="0">
                <a:solidFill>
                  <a:prstClr val="black"/>
                </a:solidFill>
                <a:latin typeface="Meiryo UI" panose="020B0604030504040204" pitchFamily="50" charset="-128"/>
                <a:ea typeface="Meiryo UI" panose="020B0604030504040204" pitchFamily="50" charset="-128"/>
              </a:rPr>
              <a:t>  </a:t>
            </a:r>
            <a:r>
              <a:rPr kumimoji="1" lang="en-US" altLang="ja-JP" sz="1108" b="0" i="0" u="none" strike="noStrike" kern="1200" cap="none" spc="-74"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1200" cap="none" spc="-74"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施設、中河内府民センタービル</a:t>
            </a:r>
            <a:endParaRPr kumimoji="1" lang="en-US" altLang="ja-JP" sz="1108" b="0" i="0" u="none" strike="noStrike" kern="1200" cap="none" spc="-74"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74"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a:extLst>
              <a:ext uri="{FF2B5EF4-FFF2-40B4-BE49-F238E27FC236}">
                <a16:creationId xmlns:a16="http://schemas.microsoft.com/office/drawing/2014/main" id="{6FABCF74-ED23-4C00-8A63-930885D0D9FF}"/>
              </a:ext>
            </a:extLst>
          </p:cNvPr>
          <p:cNvSpPr/>
          <p:nvPr/>
        </p:nvSpPr>
        <p:spPr bwMode="gray">
          <a:xfrm>
            <a:off x="211923" y="4404391"/>
            <a:ext cx="2705692" cy="355959"/>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ＥＳＣＯ事業</a:t>
            </a:r>
            <a:endParaRPr kumimoji="1" lang="en-US" altLang="ja-JP"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スライド番号プレースホルダー 2">
            <a:extLst>
              <a:ext uri="{FF2B5EF4-FFF2-40B4-BE49-F238E27FC236}">
                <a16:creationId xmlns:a16="http://schemas.microsoft.com/office/drawing/2014/main" id="{14B2B9B2-A2DA-4C32-B750-C749BC707604}"/>
              </a:ext>
            </a:extLst>
          </p:cNvPr>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0FC9279A-F925-4966-B2A3-0D6807343C14}"/>
              </a:ext>
            </a:extLst>
          </p:cNvPr>
          <p:cNvSpPr txBox="1"/>
          <p:nvPr/>
        </p:nvSpPr>
        <p:spPr>
          <a:xfrm>
            <a:off x="6629400" y="357863"/>
            <a:ext cx="2463295"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住宅経営室・公共建築室</a:t>
            </a:r>
          </a:p>
        </p:txBody>
      </p:sp>
      <p:pic>
        <p:nvPicPr>
          <p:cNvPr id="2" name="図 1">
            <a:extLst>
              <a:ext uri="{FF2B5EF4-FFF2-40B4-BE49-F238E27FC236}">
                <a16:creationId xmlns:a16="http://schemas.microsoft.com/office/drawing/2014/main" id="{C387C71A-A6E3-46F0-8D54-98AA551EA674}"/>
              </a:ext>
            </a:extLst>
          </p:cNvPr>
          <p:cNvPicPr>
            <a:picLocks noChangeAspect="1"/>
          </p:cNvPicPr>
          <p:nvPr/>
        </p:nvPicPr>
        <p:blipFill>
          <a:blip r:embed="rId4"/>
          <a:stretch>
            <a:fillRect/>
          </a:stretch>
        </p:blipFill>
        <p:spPr>
          <a:xfrm>
            <a:off x="5426463" y="4452924"/>
            <a:ext cx="3578662" cy="2017951"/>
          </a:xfrm>
          <a:prstGeom prst="rect">
            <a:avLst/>
          </a:prstGeom>
        </p:spPr>
      </p:pic>
    </p:spTree>
    <p:extLst>
      <p:ext uri="{BB962C8B-B14F-4D97-AF65-F5344CB8AC3E}">
        <p14:creationId xmlns:p14="http://schemas.microsoft.com/office/powerpoint/2010/main" val="148753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くらしの質を高める、</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安全を支える、４</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安心のくらしをつくる　</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空家対策の取組方針（</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R4.4</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策定）に基づく取組の推進</a:t>
            </a:r>
          </a:p>
        </p:txBody>
      </p:sp>
      <p:grpSp>
        <p:nvGrpSpPr>
          <p:cNvPr id="11" name="グループ化 32"/>
          <p:cNvGrpSpPr>
            <a:grpSpLocks/>
          </p:cNvGrpSpPr>
          <p:nvPr/>
        </p:nvGrpSpPr>
        <p:grpSpPr bwMode="auto">
          <a:xfrm>
            <a:off x="1645561" y="3363165"/>
            <a:ext cx="7348999" cy="401929"/>
            <a:chOff x="12909675" y="4074071"/>
            <a:chExt cx="4911344" cy="474662"/>
          </a:xfrm>
        </p:grpSpPr>
        <p:sp>
          <p:nvSpPr>
            <p:cNvPr id="12" name="角丸四角形 11"/>
            <p:cNvSpPr/>
            <p:nvPr/>
          </p:nvSpPr>
          <p:spPr bwMode="auto">
            <a:xfrm>
              <a:off x="12909675" y="4074071"/>
              <a:ext cx="4911344" cy="474662"/>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34"/>
            <p:cNvSpPr>
              <a:spLocks noChangeArrowheads="1"/>
            </p:cNvSpPr>
            <p:nvPr/>
          </p:nvSpPr>
          <p:spPr bwMode="auto">
            <a:xfrm>
              <a:off x="14704126" y="4171973"/>
              <a:ext cx="1322442" cy="33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空家対策の取組方針</a:t>
              </a:r>
            </a:p>
          </p:txBody>
        </p:sp>
      </p:grpSp>
      <p:grpSp>
        <p:nvGrpSpPr>
          <p:cNvPr id="14" name="グループ化 188"/>
          <p:cNvGrpSpPr>
            <a:grpSpLocks/>
          </p:cNvGrpSpPr>
          <p:nvPr/>
        </p:nvGrpSpPr>
        <p:grpSpPr bwMode="auto">
          <a:xfrm>
            <a:off x="88687" y="3363164"/>
            <a:ext cx="1806197" cy="401929"/>
            <a:chOff x="13065204" y="4287275"/>
            <a:chExt cx="11550828" cy="474662"/>
          </a:xfrm>
        </p:grpSpPr>
        <p:sp>
          <p:nvSpPr>
            <p:cNvPr id="15" name="角丸四角形 14"/>
            <p:cNvSpPr/>
            <p:nvPr/>
          </p:nvSpPr>
          <p:spPr bwMode="auto">
            <a:xfrm>
              <a:off x="13065204" y="4287275"/>
              <a:ext cx="9659065" cy="474662"/>
            </a:xfrm>
            <a:prstGeom prst="roundRect">
              <a:avLst/>
            </a:prstGeom>
            <a:solidFill>
              <a:schemeClr val="accent3">
                <a:lumMod val="75000"/>
              </a:schemeClr>
            </a:solidFill>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34"/>
            <p:cNvSpPr>
              <a:spLocks noChangeArrowheads="1"/>
            </p:cNvSpPr>
            <p:nvPr/>
          </p:nvSpPr>
          <p:spPr bwMode="auto">
            <a:xfrm>
              <a:off x="13353918" y="4395032"/>
              <a:ext cx="11262114" cy="27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住まうビジョン・大阪</a:t>
              </a:r>
            </a:p>
          </p:txBody>
        </p:sp>
      </p:grpSp>
      <p:graphicFrame>
        <p:nvGraphicFramePr>
          <p:cNvPr id="17" name="表 16"/>
          <p:cNvGraphicFramePr>
            <a:graphicFrameLocks noGrp="1"/>
          </p:cNvGraphicFramePr>
          <p:nvPr/>
        </p:nvGraphicFramePr>
        <p:xfrm>
          <a:off x="88687" y="3776709"/>
          <a:ext cx="1513074" cy="2992097"/>
        </p:xfrm>
        <a:graphic>
          <a:graphicData uri="http://schemas.openxmlformats.org/drawingml/2006/table">
            <a:tbl>
              <a:tblPr firstRow="1" bandRow="1">
                <a:tableStyleId>{F5AB1C69-6EDB-4FF4-983F-18BD219EF322}</a:tableStyleId>
              </a:tblPr>
              <a:tblGrid>
                <a:gridCol w="1513074">
                  <a:extLst>
                    <a:ext uri="{9D8B030D-6E8A-4147-A177-3AD203B41FA5}">
                      <a16:colId xmlns:a16="http://schemas.microsoft.com/office/drawing/2014/main" val="3161649188"/>
                    </a:ext>
                  </a:extLst>
                </a:gridCol>
              </a:tblGrid>
              <a:tr h="395868">
                <a:tc>
                  <a:txBody>
                    <a:bodyPr/>
                    <a:lstStyle/>
                    <a:p>
                      <a:pPr algn="ctr"/>
                      <a:r>
                        <a:rPr kumimoji="1" lang="ja-JP" altLang="en-US" sz="1100" b="0" dirty="0">
                          <a:latin typeface="UD デジタル 教科書体 NK-R" panose="02020400000000000000" pitchFamily="18" charset="-128"/>
                          <a:ea typeface="UD デジタル 教科書体 NK-R" panose="02020400000000000000" pitchFamily="18" charset="-128"/>
                        </a:rPr>
                        <a:t>施策名</a:t>
                      </a:r>
                    </a:p>
                  </a:txBody>
                  <a:tcPr marL="84413" marR="84413" marT="42181" marB="42181" anchor="ctr"/>
                </a:tc>
                <a:extLst>
                  <a:ext uri="{0D108BD9-81ED-4DB2-BD59-A6C34878D82A}">
                    <a16:rowId xmlns:a16="http://schemas.microsoft.com/office/drawing/2014/main" val="3209362858"/>
                  </a:ext>
                </a:extLst>
              </a:tr>
              <a:tr h="880240">
                <a:tc>
                  <a:txBody>
                    <a:bodyPr/>
                    <a:lstStyle/>
                    <a:p>
                      <a:pPr algn="l"/>
                      <a:r>
                        <a:rPr kumimoji="1" lang="ja-JP" altLang="en-US" sz="1000" dirty="0">
                          <a:latin typeface="游ゴシック" panose="020B0400000000000000" pitchFamily="50" charset="-128"/>
                          <a:ea typeface="游ゴシック" panose="020B0400000000000000" pitchFamily="50" charset="-128"/>
                        </a:rPr>
                        <a:t>〇危険な空家の除却　</a:t>
                      </a:r>
                      <a:endParaRPr kumimoji="1" lang="en-US" altLang="ja-JP" sz="1000" dirty="0">
                        <a:latin typeface="游ゴシック" panose="020B0400000000000000" pitchFamily="50" charset="-128"/>
                        <a:ea typeface="游ゴシック" panose="020B0400000000000000" pitchFamily="50" charset="-128"/>
                      </a:endParaRPr>
                    </a:p>
                    <a:p>
                      <a:pPr algn="l"/>
                      <a:r>
                        <a:rPr kumimoji="1" lang="ja-JP" altLang="en-US" sz="1000" dirty="0">
                          <a:latin typeface="游ゴシック" panose="020B0400000000000000" pitchFamily="50" charset="-128"/>
                          <a:ea typeface="游ゴシック" panose="020B0400000000000000" pitchFamily="50" charset="-128"/>
                        </a:rPr>
                        <a:t>　等促進</a:t>
                      </a:r>
                    </a:p>
                  </a:txBody>
                  <a:tcPr marL="84413" marR="84413" marT="42181" marB="42181" anchor="ctr"/>
                </a:tc>
                <a:extLst>
                  <a:ext uri="{0D108BD9-81ED-4DB2-BD59-A6C34878D82A}">
                    <a16:rowId xmlns:a16="http://schemas.microsoft.com/office/drawing/2014/main" val="2804449307"/>
                  </a:ext>
                </a:extLst>
              </a:tr>
              <a:tr h="465388">
                <a:tc>
                  <a:txBody>
                    <a:bodyPr/>
                    <a:lstStyle/>
                    <a:p>
                      <a:pPr algn="l"/>
                      <a:r>
                        <a:rPr kumimoji="1" lang="ja-JP" altLang="en-US" sz="1000" dirty="0">
                          <a:latin typeface="游ゴシック" panose="020B0400000000000000" pitchFamily="50" charset="-128"/>
                          <a:ea typeface="游ゴシック" panose="020B0400000000000000" pitchFamily="50" charset="-128"/>
                        </a:rPr>
                        <a:t>〇空家等を活用した</a:t>
                      </a:r>
                      <a:endParaRPr kumimoji="1" lang="en-US" altLang="ja-JP" sz="1000" dirty="0">
                        <a:latin typeface="游ゴシック" panose="020B0400000000000000" pitchFamily="50" charset="-128"/>
                        <a:ea typeface="游ゴシック" panose="020B0400000000000000" pitchFamily="50" charset="-128"/>
                      </a:endParaRPr>
                    </a:p>
                    <a:p>
                      <a:pPr algn="l"/>
                      <a:r>
                        <a:rPr kumimoji="1" lang="ja-JP" altLang="en-US" sz="1000" dirty="0">
                          <a:latin typeface="游ゴシック" panose="020B0400000000000000" pitchFamily="50" charset="-128"/>
                          <a:ea typeface="游ゴシック" panose="020B0400000000000000" pitchFamily="50" charset="-128"/>
                        </a:rPr>
                        <a:t>　まちづくりの推進</a:t>
                      </a:r>
                      <a:endParaRPr kumimoji="1" lang="en-US" altLang="ja-JP" sz="1000" dirty="0">
                        <a:latin typeface="游ゴシック" panose="020B0400000000000000" pitchFamily="50" charset="-128"/>
                        <a:ea typeface="游ゴシック" panose="020B0400000000000000" pitchFamily="50" charset="-128"/>
                      </a:endParaRPr>
                    </a:p>
                  </a:txBody>
                  <a:tcPr marL="84413" marR="84413" marT="42181" marB="42181" anchor="ctr"/>
                </a:tc>
                <a:extLst>
                  <a:ext uri="{0D108BD9-81ED-4DB2-BD59-A6C34878D82A}">
                    <a16:rowId xmlns:a16="http://schemas.microsoft.com/office/drawing/2014/main" val="4237392521"/>
                  </a:ext>
                </a:extLst>
              </a:tr>
              <a:tr h="1250601">
                <a:tc>
                  <a:txBody>
                    <a:bodyPr/>
                    <a:lstStyle/>
                    <a:p>
                      <a:pPr algn="l"/>
                      <a:r>
                        <a:rPr kumimoji="1" lang="ja-JP" altLang="en-US" sz="1000" dirty="0">
                          <a:latin typeface="游ゴシック" panose="020B0400000000000000" pitchFamily="50" charset="-128"/>
                          <a:ea typeface="游ゴシック" panose="020B0400000000000000" pitchFamily="50" charset="-128"/>
                        </a:rPr>
                        <a:t>〇既存住宅流通・</a:t>
                      </a:r>
                      <a:endParaRPr kumimoji="1" lang="en-US" altLang="ja-JP" sz="1000" dirty="0">
                        <a:latin typeface="游ゴシック" panose="020B0400000000000000" pitchFamily="50" charset="-128"/>
                        <a:ea typeface="游ゴシック" panose="020B0400000000000000" pitchFamily="50" charset="-128"/>
                      </a:endParaRPr>
                    </a:p>
                    <a:p>
                      <a:pPr algn="l"/>
                      <a:r>
                        <a:rPr kumimoji="1" lang="ja-JP" altLang="en-US" sz="1000" dirty="0">
                          <a:latin typeface="游ゴシック" panose="020B0400000000000000" pitchFamily="50" charset="-128"/>
                          <a:ea typeface="游ゴシック" panose="020B0400000000000000" pitchFamily="50" charset="-128"/>
                        </a:rPr>
                        <a:t>　リフォーム市場の</a:t>
                      </a:r>
                      <a:endParaRPr kumimoji="1" lang="en-US" altLang="ja-JP" sz="1000" dirty="0">
                        <a:latin typeface="游ゴシック" panose="020B0400000000000000" pitchFamily="50" charset="-128"/>
                        <a:ea typeface="游ゴシック" panose="020B0400000000000000" pitchFamily="50" charset="-128"/>
                      </a:endParaRPr>
                    </a:p>
                    <a:p>
                      <a:pPr algn="l"/>
                      <a:r>
                        <a:rPr kumimoji="1" lang="ja-JP" altLang="en-US" sz="1000" dirty="0">
                          <a:latin typeface="游ゴシック" panose="020B0400000000000000" pitchFamily="50" charset="-128"/>
                          <a:ea typeface="游ゴシック" panose="020B0400000000000000" pitchFamily="50" charset="-128"/>
                        </a:rPr>
                        <a:t>　環境整備・活性化</a:t>
                      </a:r>
                      <a:endParaRPr kumimoji="1" lang="en-US" altLang="ja-JP" sz="1000" dirty="0">
                        <a:latin typeface="游ゴシック" panose="020B0400000000000000" pitchFamily="50" charset="-128"/>
                        <a:ea typeface="游ゴシック" panose="020B0400000000000000" pitchFamily="50" charset="-128"/>
                      </a:endParaRPr>
                    </a:p>
                  </a:txBody>
                  <a:tcPr marL="84413" marR="84413" marT="42181" marB="42181" anchor="ctr"/>
                </a:tc>
                <a:extLst>
                  <a:ext uri="{0D108BD9-81ED-4DB2-BD59-A6C34878D82A}">
                    <a16:rowId xmlns:a16="http://schemas.microsoft.com/office/drawing/2014/main" val="3446996346"/>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2895745857"/>
              </p:ext>
            </p:extLst>
          </p:nvPr>
        </p:nvGraphicFramePr>
        <p:xfrm>
          <a:off x="1634962" y="3776707"/>
          <a:ext cx="7349000" cy="3011247"/>
        </p:xfrm>
        <a:graphic>
          <a:graphicData uri="http://schemas.openxmlformats.org/drawingml/2006/table">
            <a:tbl>
              <a:tblPr firstRow="1" bandRow="1">
                <a:tableStyleId>{21E4AEA4-8DFA-4A89-87EB-49C32662AFE0}</a:tableStyleId>
              </a:tblPr>
              <a:tblGrid>
                <a:gridCol w="7349000">
                  <a:extLst>
                    <a:ext uri="{9D8B030D-6E8A-4147-A177-3AD203B41FA5}">
                      <a16:colId xmlns:a16="http://schemas.microsoft.com/office/drawing/2014/main" val="3461318524"/>
                    </a:ext>
                  </a:extLst>
                </a:gridCol>
              </a:tblGrid>
              <a:tr h="385096">
                <a:tc>
                  <a:txBody>
                    <a:bodyPr/>
                    <a:lstStyle/>
                    <a:p>
                      <a:pPr algn="ctr"/>
                      <a:r>
                        <a:rPr kumimoji="1" lang="ja-JP" altLang="en-US" sz="1500" dirty="0">
                          <a:latin typeface="UD デジタル 教科書体 NK-R" panose="02020400000000000000" pitchFamily="18" charset="-128"/>
                          <a:ea typeface="UD デジタル 教科書体 NK-R" panose="02020400000000000000" pitchFamily="18" charset="-128"/>
                        </a:rPr>
                        <a:t>主な取組</a:t>
                      </a:r>
                    </a:p>
                  </a:txBody>
                  <a:tcPr marL="84396" marR="84396" marT="42159" marB="42159" anchor="ctr"/>
                </a:tc>
                <a:extLst>
                  <a:ext uri="{0D108BD9-81ED-4DB2-BD59-A6C34878D82A}">
                    <a16:rowId xmlns:a16="http://schemas.microsoft.com/office/drawing/2014/main" val="1784705084"/>
                  </a:ext>
                </a:extLst>
              </a:tr>
              <a:tr h="854614">
                <a:tc>
                  <a:txBody>
                    <a:bodyPr/>
                    <a:lstStyle/>
                    <a:p>
                      <a:pPr algn="l"/>
                      <a:r>
                        <a:rPr kumimoji="1" lang="ja-JP" altLang="en-US" sz="1200" dirty="0">
                          <a:latin typeface="游ゴシック" panose="020B0400000000000000" pitchFamily="50" charset="-128"/>
                          <a:ea typeface="游ゴシック" panose="020B0400000000000000" pitchFamily="50" charset="-128"/>
                        </a:rPr>
                        <a:t>・</a:t>
                      </a:r>
                      <a:r>
                        <a:rPr kumimoji="1" lang="ja-JP" altLang="en-US" sz="1200" spc="-60" baseline="0" dirty="0">
                          <a:latin typeface="游ゴシック" panose="020B0400000000000000" pitchFamily="50" charset="-128"/>
                          <a:ea typeface="游ゴシック" panose="020B0400000000000000" pitchFamily="50" charset="-128"/>
                        </a:rPr>
                        <a:t>「空家等対策に係る各種制度運用マニュアル」の更新による「管理不全空家制度」に関する技術的助言</a:t>
                      </a:r>
                      <a:endParaRPr kumimoji="1" lang="en-US" altLang="ja-JP" sz="1200" spc="-60" baseline="0" dirty="0">
                        <a:latin typeface="游ゴシック" panose="020B0400000000000000" pitchFamily="50" charset="-128"/>
                        <a:ea typeface="游ゴシック" panose="020B0400000000000000" pitchFamily="50" charset="-128"/>
                      </a:endParaRPr>
                    </a:p>
                    <a:p>
                      <a:pPr algn="l"/>
                      <a:r>
                        <a:rPr kumimoji="1" lang="ja-JP" altLang="en-US" sz="1200" dirty="0">
                          <a:latin typeface="游ゴシック" panose="020B0400000000000000" pitchFamily="50" charset="-128"/>
                          <a:ea typeface="游ゴシック" panose="020B0400000000000000" pitchFamily="50" charset="-128"/>
                        </a:rPr>
                        <a:t>・「大阪府空家等対策市町村連携協議会」の場を活用し、公民の先進事例を紹介</a:t>
                      </a:r>
                      <a:endParaRPr kumimoji="1" lang="en-US" altLang="ja-JP" sz="1200" dirty="0">
                        <a:latin typeface="游ゴシック" panose="020B0400000000000000" pitchFamily="50" charset="-128"/>
                        <a:ea typeface="游ゴシック" panose="020B0400000000000000" pitchFamily="50" charset="-128"/>
                      </a:endParaRPr>
                    </a:p>
                    <a:p>
                      <a:pPr algn="l"/>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市町村の取組みにより除却等がなされた管理不全空き家数（累計）</a:t>
                      </a:r>
                      <a:endParaRPr kumimoji="1" lang="en-US" altLang="ja-JP" sz="1200" dirty="0">
                        <a:latin typeface="游ゴシック" panose="020B0400000000000000" pitchFamily="50" charset="-128"/>
                        <a:ea typeface="游ゴシック" panose="020B0400000000000000" pitchFamily="50" charset="-128"/>
                      </a:endParaRPr>
                    </a:p>
                    <a:p>
                      <a:pPr algn="l"/>
                      <a:r>
                        <a:rPr kumimoji="1" lang="ja-JP" altLang="en-US" sz="1200" dirty="0">
                          <a:latin typeface="游ゴシック" panose="020B0400000000000000" pitchFamily="50" charset="-128"/>
                          <a:ea typeface="游ゴシック" panose="020B0400000000000000" pitchFamily="50" charset="-128"/>
                        </a:rPr>
                        <a:t>　　</a:t>
                      </a:r>
                      <a:r>
                        <a:rPr kumimoji="1" lang="en-US" altLang="ja-JP" sz="1200" dirty="0">
                          <a:latin typeface="游ゴシック" panose="020B0400000000000000" pitchFamily="50" charset="-128"/>
                          <a:ea typeface="游ゴシック" panose="020B0400000000000000" pitchFamily="50" charset="-128"/>
                        </a:rPr>
                        <a:t>6,400</a:t>
                      </a:r>
                      <a:r>
                        <a:rPr kumimoji="1" lang="ja-JP" altLang="en-US" sz="1200" dirty="0">
                          <a:latin typeface="游ゴシック" panose="020B0400000000000000" pitchFamily="50" charset="-128"/>
                          <a:ea typeface="游ゴシック" panose="020B0400000000000000" pitchFamily="50" charset="-128"/>
                        </a:rPr>
                        <a:t>件（</a:t>
                      </a:r>
                      <a:r>
                        <a:rPr kumimoji="1" lang="en-US" altLang="ja-JP" sz="1200" dirty="0">
                          <a:latin typeface="游ゴシック" panose="020B0400000000000000" pitchFamily="50" charset="-128"/>
                          <a:ea typeface="游ゴシック" panose="020B0400000000000000" pitchFamily="50" charset="-128"/>
                        </a:rPr>
                        <a:t>R1</a:t>
                      </a:r>
                      <a:r>
                        <a:rPr kumimoji="1" lang="ja-JP" altLang="en-US" sz="1200" dirty="0">
                          <a:latin typeface="游ゴシック" panose="020B0400000000000000" pitchFamily="50" charset="-128"/>
                          <a:ea typeface="游ゴシック" panose="020B0400000000000000" pitchFamily="50" charset="-128"/>
                        </a:rPr>
                        <a:t>）、</a:t>
                      </a:r>
                      <a:r>
                        <a:rPr kumimoji="1" lang="en-US" altLang="ja-JP" sz="1200" dirty="0">
                          <a:latin typeface="游ゴシック" panose="020B0400000000000000" pitchFamily="50" charset="-128"/>
                          <a:ea typeface="游ゴシック" panose="020B0400000000000000" pitchFamily="50" charset="-128"/>
                        </a:rPr>
                        <a:t>7,700</a:t>
                      </a:r>
                      <a:r>
                        <a:rPr kumimoji="1" lang="ja-JP" altLang="en-US" sz="1200" dirty="0">
                          <a:latin typeface="游ゴシック" panose="020B0400000000000000" pitchFamily="50" charset="-128"/>
                          <a:ea typeface="游ゴシック" panose="020B0400000000000000" pitchFamily="50" charset="-128"/>
                        </a:rPr>
                        <a:t>件（</a:t>
                      </a:r>
                      <a:r>
                        <a:rPr kumimoji="1" lang="en-US" altLang="ja-JP" sz="1200" dirty="0">
                          <a:latin typeface="游ゴシック" panose="020B0400000000000000" pitchFamily="50" charset="-128"/>
                          <a:ea typeface="游ゴシック" panose="020B0400000000000000" pitchFamily="50" charset="-128"/>
                        </a:rPr>
                        <a:t>R2</a:t>
                      </a:r>
                      <a:r>
                        <a:rPr kumimoji="1" lang="ja-JP" altLang="en-US" sz="1200" dirty="0">
                          <a:latin typeface="游ゴシック" panose="020B0400000000000000" pitchFamily="50" charset="-128"/>
                          <a:ea typeface="游ゴシック" panose="020B0400000000000000" pitchFamily="50" charset="-128"/>
                        </a:rPr>
                        <a:t>）、</a:t>
                      </a:r>
                      <a:r>
                        <a:rPr kumimoji="1" lang="en-US" altLang="ja-JP" sz="1200" dirty="0">
                          <a:latin typeface="游ゴシック" panose="020B0400000000000000" pitchFamily="50" charset="-128"/>
                          <a:ea typeface="游ゴシック" panose="020B0400000000000000" pitchFamily="50" charset="-128"/>
                        </a:rPr>
                        <a:t>9,100</a:t>
                      </a:r>
                      <a:r>
                        <a:rPr kumimoji="1" lang="ja-JP" altLang="en-US" sz="1200" dirty="0">
                          <a:latin typeface="游ゴシック" panose="020B0400000000000000" pitchFamily="50" charset="-128"/>
                          <a:ea typeface="游ゴシック" panose="020B0400000000000000" pitchFamily="50" charset="-128"/>
                        </a:rPr>
                        <a:t>件（</a:t>
                      </a:r>
                      <a:r>
                        <a:rPr kumimoji="1" lang="en-US" altLang="ja-JP" sz="1200" dirty="0">
                          <a:latin typeface="游ゴシック" panose="020B0400000000000000" pitchFamily="50" charset="-128"/>
                          <a:ea typeface="游ゴシック" panose="020B0400000000000000" pitchFamily="50" charset="-128"/>
                        </a:rPr>
                        <a:t>R3</a:t>
                      </a:r>
                      <a:r>
                        <a:rPr kumimoji="1" lang="ja-JP" altLang="en-US" sz="1200" dirty="0">
                          <a:latin typeface="游ゴシック" panose="020B0400000000000000" pitchFamily="50" charset="-128"/>
                          <a:ea typeface="游ゴシック" panose="020B0400000000000000" pitchFamily="50" charset="-128"/>
                        </a:rPr>
                        <a:t>）、</a:t>
                      </a:r>
                      <a:r>
                        <a:rPr kumimoji="1" lang="en-US" altLang="ja-JP" sz="1200" dirty="0">
                          <a:latin typeface="游ゴシック" panose="020B0400000000000000" pitchFamily="50" charset="-128"/>
                          <a:ea typeface="游ゴシック" panose="020B0400000000000000" pitchFamily="50" charset="-128"/>
                        </a:rPr>
                        <a:t>12,200</a:t>
                      </a:r>
                      <a:r>
                        <a:rPr kumimoji="1" lang="ja-JP" altLang="en-US" sz="1200" dirty="0">
                          <a:latin typeface="游ゴシック" panose="020B0400000000000000" pitchFamily="50" charset="-128"/>
                          <a:ea typeface="游ゴシック" panose="020B0400000000000000" pitchFamily="50" charset="-128"/>
                        </a:rPr>
                        <a:t>件（</a:t>
                      </a:r>
                      <a:r>
                        <a:rPr kumimoji="1" lang="en-US" altLang="ja-JP" sz="1200" dirty="0">
                          <a:latin typeface="游ゴシック" panose="020B0400000000000000" pitchFamily="50" charset="-128"/>
                          <a:ea typeface="游ゴシック" panose="020B0400000000000000" pitchFamily="50" charset="-128"/>
                        </a:rPr>
                        <a:t>R4</a:t>
                      </a:r>
                      <a:r>
                        <a:rPr kumimoji="1" lang="ja-JP" altLang="en-US" sz="1200" dirty="0">
                          <a:solidFill>
                            <a:schemeClr val="tx1"/>
                          </a:solidFill>
                          <a:latin typeface="游ゴシック" panose="020B0400000000000000" pitchFamily="50" charset="-128"/>
                          <a:ea typeface="游ゴシック" panose="020B0400000000000000" pitchFamily="50" charset="-128"/>
                        </a:rPr>
                        <a:t>）、</a:t>
                      </a:r>
                      <a:r>
                        <a:rPr kumimoji="1" lang="en-US" altLang="ja-JP" sz="1200" dirty="0">
                          <a:solidFill>
                            <a:schemeClr val="tx1"/>
                          </a:solidFill>
                          <a:latin typeface="游ゴシック" panose="020B0400000000000000" pitchFamily="50" charset="-128"/>
                          <a:ea typeface="游ゴシック" panose="020B0400000000000000" pitchFamily="50" charset="-128"/>
                        </a:rPr>
                        <a:t>13,919</a:t>
                      </a:r>
                      <a:r>
                        <a:rPr kumimoji="1" lang="ja-JP" altLang="en-US" sz="1200" dirty="0">
                          <a:solidFill>
                            <a:schemeClr val="tx1"/>
                          </a:solidFill>
                          <a:latin typeface="游ゴシック" panose="020B0400000000000000" pitchFamily="50" charset="-128"/>
                          <a:ea typeface="游ゴシック" panose="020B0400000000000000" pitchFamily="50" charset="-128"/>
                        </a:rPr>
                        <a:t>件（</a:t>
                      </a:r>
                      <a:r>
                        <a:rPr kumimoji="1" lang="en-US" altLang="ja-JP" sz="1200" dirty="0">
                          <a:solidFill>
                            <a:schemeClr val="tx1"/>
                          </a:solidFill>
                          <a:latin typeface="游ゴシック" panose="020B0400000000000000" pitchFamily="50" charset="-128"/>
                          <a:ea typeface="游ゴシック" panose="020B0400000000000000" pitchFamily="50" charset="-128"/>
                        </a:rPr>
                        <a:t>R5</a:t>
                      </a:r>
                      <a:r>
                        <a:rPr kumimoji="1" lang="ja-JP" altLang="en-US" sz="1200" dirty="0">
                          <a:solidFill>
                            <a:schemeClr val="tx1"/>
                          </a:solidFill>
                          <a:latin typeface="游ゴシック" panose="020B0400000000000000" pitchFamily="50" charset="-128"/>
                          <a:ea typeface="游ゴシック" panose="020B0400000000000000" pitchFamily="50" charset="-128"/>
                        </a:rPr>
                        <a:t>）</a:t>
                      </a:r>
                      <a:endParaRPr kumimoji="1" lang="en-US" altLang="ja-JP" sz="1200" dirty="0">
                        <a:solidFill>
                          <a:schemeClr val="tx1"/>
                        </a:solidFill>
                        <a:latin typeface="游ゴシック" panose="020B0400000000000000" pitchFamily="50" charset="-128"/>
                        <a:ea typeface="游ゴシック" panose="020B0400000000000000" pitchFamily="50" charset="-128"/>
                      </a:endParaRPr>
                    </a:p>
                  </a:txBody>
                  <a:tcPr marL="84396" marR="84396" marT="42159" marB="42159" anchor="ctr"/>
                </a:tc>
                <a:extLst>
                  <a:ext uri="{0D108BD9-81ED-4DB2-BD59-A6C34878D82A}">
                    <a16:rowId xmlns:a16="http://schemas.microsoft.com/office/drawing/2014/main" val="1946334994"/>
                  </a:ext>
                </a:extLst>
              </a:tr>
              <a:tr h="487554">
                <a:tc>
                  <a:txBody>
                    <a:bodyPr/>
                    <a:lstStyle/>
                    <a:p>
                      <a:pPr algn="l"/>
                      <a:r>
                        <a:rPr kumimoji="1" lang="ja-JP" altLang="en-US" sz="1200" dirty="0">
                          <a:solidFill>
                            <a:schemeClr val="tx1"/>
                          </a:solidFill>
                          <a:latin typeface="游ゴシック" panose="020B0400000000000000" pitchFamily="50" charset="-128"/>
                          <a:ea typeface="游ゴシック" panose="020B0400000000000000" pitchFamily="50" charset="-128"/>
                        </a:rPr>
                        <a:t>・「大阪版・空家バンク」の運営による市町村の物件登録情報の発信、チラシ等による普及啓発の実施</a:t>
                      </a:r>
                      <a:endParaRPr kumimoji="1" lang="en-US" altLang="ja-JP" sz="1200" dirty="0">
                        <a:solidFill>
                          <a:schemeClr val="tx1"/>
                        </a:solidFill>
                        <a:latin typeface="游ゴシック" panose="020B0400000000000000" pitchFamily="50" charset="-128"/>
                        <a:ea typeface="游ゴシック" panose="020B0400000000000000" pitchFamily="50" charset="-128"/>
                      </a:endParaRPr>
                    </a:p>
                    <a:p>
                      <a:pPr algn="l"/>
                      <a:r>
                        <a:rPr kumimoji="1" lang="ja-JP" altLang="en-US" sz="1200" strike="noStrike" dirty="0">
                          <a:solidFill>
                            <a:schemeClr val="tx1"/>
                          </a:solidFill>
                          <a:latin typeface="游ゴシック" panose="020B0400000000000000" pitchFamily="50" charset="-128"/>
                          <a:ea typeface="游ゴシック" panose="020B0400000000000000" pitchFamily="50" charset="-128"/>
                        </a:rPr>
                        <a:t>・「空家等管理活用支援法人制度」の活用支援</a:t>
                      </a:r>
                    </a:p>
                  </a:txBody>
                  <a:tcPr marL="84396" marR="84396" marT="42159" marB="42159" anchor="ctr"/>
                </a:tc>
                <a:extLst>
                  <a:ext uri="{0D108BD9-81ED-4DB2-BD59-A6C34878D82A}">
                    <a16:rowId xmlns:a16="http://schemas.microsoft.com/office/drawing/2014/main" val="3476954162"/>
                  </a:ext>
                </a:extLst>
              </a:tr>
              <a:tr h="1283983">
                <a:tc>
                  <a:txBody>
                    <a:bodyPr/>
                    <a:lstStyle/>
                    <a:p>
                      <a:pPr algn="l"/>
                      <a:r>
                        <a:rPr kumimoji="1" lang="ja-JP" altLang="en-US" sz="1200" strike="noStrike" dirty="0">
                          <a:solidFill>
                            <a:schemeClr val="tx1"/>
                          </a:solidFill>
                          <a:latin typeface="游ゴシック" panose="020B0400000000000000" pitchFamily="50" charset="-128"/>
                          <a:ea typeface="游ゴシック" panose="020B0400000000000000" pitchFamily="50" charset="-128"/>
                        </a:rPr>
                        <a:t>・インスペクションに関するガイドブックを活用し、事業者や利用者への制度の浸透を促進</a:t>
                      </a:r>
                    </a:p>
                    <a:p>
                      <a:pPr algn="l"/>
                      <a:r>
                        <a:rPr kumimoji="1" lang="ja-JP" altLang="en-US" sz="1200" strike="noStrike" dirty="0">
                          <a:solidFill>
                            <a:schemeClr val="tx1"/>
                          </a:solidFill>
                          <a:latin typeface="游ゴシック" panose="020B0400000000000000" pitchFamily="50" charset="-128"/>
                          <a:ea typeface="游ゴシック" panose="020B0400000000000000" pitchFamily="50" charset="-128"/>
                        </a:rPr>
                        <a:t>・既存住宅の利活用を促進するため、「用途変更による住宅の利活用ガイドブック」を活用した</a:t>
                      </a:r>
                      <a:endParaRPr kumimoji="1" lang="en-US" altLang="ja-JP" sz="1200" strike="noStrike" dirty="0">
                        <a:solidFill>
                          <a:schemeClr val="tx1"/>
                        </a:solidFill>
                        <a:latin typeface="游ゴシック" panose="020B0400000000000000" pitchFamily="50" charset="-128"/>
                        <a:ea typeface="游ゴシック" panose="020B0400000000000000" pitchFamily="50" charset="-128"/>
                      </a:endParaRPr>
                    </a:p>
                    <a:p>
                      <a:pPr algn="l"/>
                      <a:r>
                        <a:rPr kumimoji="1" lang="ja-JP" altLang="en-US" sz="1200" strike="noStrike" dirty="0">
                          <a:solidFill>
                            <a:schemeClr val="tx1"/>
                          </a:solidFill>
                          <a:latin typeface="游ゴシック" panose="020B0400000000000000" pitchFamily="50" charset="-128"/>
                          <a:ea typeface="游ゴシック" panose="020B0400000000000000" pitchFamily="50" charset="-128"/>
                        </a:rPr>
                        <a:t>　普及啓発の実施</a:t>
                      </a:r>
                      <a:endParaRPr kumimoji="1" lang="en-US" altLang="ja-JP" sz="1200" strike="noStrike" dirty="0">
                        <a:solidFill>
                          <a:schemeClr val="tx1"/>
                        </a:solidFill>
                        <a:latin typeface="游ゴシック" panose="020B0400000000000000" pitchFamily="50" charset="-128"/>
                        <a:ea typeface="游ゴシック" panose="020B0400000000000000" pitchFamily="50" charset="-128"/>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strike="noStrike" dirty="0">
                          <a:solidFill>
                            <a:schemeClr val="tx1"/>
                          </a:solidFill>
                          <a:latin typeface="游ゴシック" panose="020B0400000000000000" pitchFamily="50" charset="-128"/>
                          <a:ea typeface="游ゴシック" panose="020B0400000000000000" pitchFamily="50" charset="-128"/>
                        </a:rPr>
                        <a:t>・「大阪府版　すまいの終活ナビ」の運営</a:t>
                      </a:r>
                    </a:p>
                    <a:p>
                      <a:pPr algn="l"/>
                      <a:r>
                        <a:rPr kumimoji="1" lang="ja-JP" altLang="en-US" sz="1200" strike="noStrike" dirty="0">
                          <a:solidFill>
                            <a:schemeClr val="tx1"/>
                          </a:solidFill>
                          <a:latin typeface="游ゴシック" panose="020B0400000000000000" pitchFamily="50" charset="-128"/>
                          <a:ea typeface="游ゴシック" panose="020B0400000000000000" pitchFamily="50" charset="-128"/>
                        </a:rPr>
                        <a:t>・「大阪の空き家コールセンター」の運営　</a:t>
                      </a:r>
                      <a:r>
                        <a:rPr kumimoji="1" lang="en-US" altLang="ja-JP" sz="1200" strike="noStrike" dirty="0">
                          <a:solidFill>
                            <a:schemeClr val="tx1"/>
                          </a:solidFill>
                          <a:latin typeface="游ゴシック" panose="020B0400000000000000" pitchFamily="50" charset="-128"/>
                          <a:ea typeface="游ゴシック" panose="020B0400000000000000" pitchFamily="50" charset="-128"/>
                        </a:rPr>
                        <a:t>※R5</a:t>
                      </a:r>
                      <a:r>
                        <a:rPr kumimoji="1" lang="ja-JP" altLang="en-US" sz="1200" strike="noStrike" dirty="0">
                          <a:solidFill>
                            <a:schemeClr val="tx1"/>
                          </a:solidFill>
                          <a:latin typeface="游ゴシック" panose="020B0400000000000000" pitchFamily="50" charset="-128"/>
                          <a:ea typeface="游ゴシック" panose="020B0400000000000000" pitchFamily="50" charset="-128"/>
                        </a:rPr>
                        <a:t>相談件数　  </a:t>
                      </a:r>
                      <a:r>
                        <a:rPr kumimoji="1" lang="en-US" altLang="ja-JP" sz="1200" strike="noStrike" dirty="0">
                          <a:solidFill>
                            <a:schemeClr val="tx1"/>
                          </a:solidFill>
                          <a:latin typeface="游ゴシック" panose="020B0400000000000000" pitchFamily="50" charset="-128"/>
                          <a:ea typeface="游ゴシック" panose="020B0400000000000000" pitchFamily="50" charset="-128"/>
                        </a:rPr>
                        <a:t>88</a:t>
                      </a:r>
                      <a:r>
                        <a:rPr kumimoji="1" lang="ja-JP" altLang="en-US" sz="1200" strike="noStrike" dirty="0">
                          <a:solidFill>
                            <a:schemeClr val="tx1"/>
                          </a:solidFill>
                          <a:latin typeface="游ゴシック" panose="020B0400000000000000" pitchFamily="50" charset="-128"/>
                          <a:ea typeface="游ゴシック" panose="020B0400000000000000" pitchFamily="50" charset="-128"/>
                        </a:rPr>
                        <a:t>件　</a:t>
                      </a:r>
                      <a:endParaRPr kumimoji="1" lang="en-US" altLang="ja-JP" sz="1200" strike="noStrike" dirty="0">
                        <a:solidFill>
                          <a:schemeClr val="tx1"/>
                        </a:solidFill>
                        <a:latin typeface="游ゴシック" panose="020B0400000000000000" pitchFamily="50" charset="-128"/>
                        <a:ea typeface="游ゴシック" panose="020B0400000000000000" pitchFamily="50" charset="-128"/>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strike="noStrike" dirty="0">
                          <a:solidFill>
                            <a:schemeClr val="tx1"/>
                          </a:solidFill>
                          <a:latin typeface="游ゴシック" panose="020B0400000000000000" pitchFamily="50" charset="-128"/>
                          <a:ea typeface="游ゴシック" panose="020B0400000000000000" pitchFamily="50" charset="-128"/>
                        </a:rPr>
                        <a:t>・「住まいの相談窓口」の運営　　　　　　</a:t>
                      </a:r>
                      <a:r>
                        <a:rPr kumimoji="1" lang="en-US" altLang="ja-JP" sz="1200" strike="noStrike" dirty="0">
                          <a:solidFill>
                            <a:schemeClr val="tx1"/>
                          </a:solidFill>
                          <a:latin typeface="游ゴシック" panose="020B0400000000000000" pitchFamily="50" charset="-128"/>
                          <a:ea typeface="游ゴシック" panose="020B0400000000000000" pitchFamily="50" charset="-128"/>
                        </a:rPr>
                        <a:t>※R5</a:t>
                      </a:r>
                      <a:r>
                        <a:rPr kumimoji="1" lang="ja-JP" altLang="en-US" sz="1200" strike="noStrike" dirty="0">
                          <a:solidFill>
                            <a:schemeClr val="tx1"/>
                          </a:solidFill>
                          <a:latin typeface="游ゴシック" panose="020B0400000000000000" pitchFamily="50" charset="-128"/>
                          <a:ea typeface="游ゴシック" panose="020B0400000000000000" pitchFamily="50" charset="-128"/>
                        </a:rPr>
                        <a:t>相談件数　</a:t>
                      </a:r>
                      <a:r>
                        <a:rPr kumimoji="1" lang="en-US" altLang="ja-JP" sz="1200" strike="noStrike" dirty="0">
                          <a:solidFill>
                            <a:schemeClr val="tx1"/>
                          </a:solidFill>
                          <a:latin typeface="游ゴシック" panose="020B0400000000000000" pitchFamily="50" charset="-128"/>
                          <a:ea typeface="游ゴシック" panose="020B0400000000000000" pitchFamily="50" charset="-128"/>
                        </a:rPr>
                        <a:t>401</a:t>
                      </a:r>
                      <a:r>
                        <a:rPr kumimoji="1" lang="ja-JP" altLang="en-US" sz="1200" strike="noStrike" dirty="0">
                          <a:solidFill>
                            <a:schemeClr val="tx1"/>
                          </a:solidFill>
                          <a:latin typeface="游ゴシック" panose="020B0400000000000000" pitchFamily="50" charset="-128"/>
                          <a:ea typeface="游ゴシック" panose="020B0400000000000000" pitchFamily="50" charset="-128"/>
                        </a:rPr>
                        <a:t>件　</a:t>
                      </a:r>
                      <a:endParaRPr kumimoji="1" lang="en-US" altLang="ja-JP" sz="1200" strike="noStrike" dirty="0">
                        <a:solidFill>
                          <a:schemeClr val="tx1"/>
                        </a:solidFill>
                        <a:latin typeface="游ゴシック" panose="020B0400000000000000" pitchFamily="50" charset="-128"/>
                        <a:ea typeface="游ゴシック" panose="020B0400000000000000" pitchFamily="50" charset="-128"/>
                      </a:endParaRPr>
                    </a:p>
                  </a:txBody>
                  <a:tcPr marL="84396" marR="84396" marT="42159" marB="42159" anchor="ctr"/>
                </a:tc>
                <a:extLst>
                  <a:ext uri="{0D108BD9-81ED-4DB2-BD59-A6C34878D82A}">
                    <a16:rowId xmlns:a16="http://schemas.microsoft.com/office/drawing/2014/main" val="1934738551"/>
                  </a:ext>
                </a:extLst>
              </a:tr>
            </a:tbl>
          </a:graphicData>
        </a:graphic>
      </p:graphicFrame>
      <p:sp>
        <p:nvSpPr>
          <p:cNvPr id="19" name="正方形/長方形 18">
            <a:extLst>
              <a:ext uri="{FF2B5EF4-FFF2-40B4-BE49-F238E27FC236}">
                <a16:creationId xmlns:a16="http://schemas.microsoft.com/office/drawing/2014/main" id="{B2214278-2596-4ED4-9E11-B8C83DB4BFF5}"/>
              </a:ext>
            </a:extLst>
          </p:cNvPr>
          <p:cNvSpPr/>
          <p:nvPr/>
        </p:nvSpPr>
        <p:spPr bwMode="gray">
          <a:xfrm>
            <a:off x="88687" y="1161312"/>
            <a:ext cx="1860164" cy="313415"/>
          </a:xfrm>
          <a:prstGeom prst="rect">
            <a:avLst/>
          </a:prstGeom>
          <a:solidFill>
            <a:schemeClr val="accent6">
              <a:lumMod val="50000"/>
            </a:schemeClr>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方針の概要</a:t>
            </a:r>
            <a:endParaRPr kumimoji="1" lang="en-US" altLang="ja-JP"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2"/>
          <p:cNvSpPr>
            <a:spLocks noGrp="1"/>
          </p:cNvSpPr>
          <p:nvPr>
            <p:ph type="sldNum" sz="quarter" idx="12"/>
          </p:nvPr>
        </p:nvSpPr>
        <p:spPr>
          <a:xfrm>
            <a:off x="8532440" y="6556656"/>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3BF79202-6BCE-4067-95CB-6C06641E1B3F}"/>
              </a:ext>
            </a:extLst>
          </p:cNvPr>
          <p:cNvSpPr/>
          <p:nvPr/>
        </p:nvSpPr>
        <p:spPr>
          <a:xfrm>
            <a:off x="88687" y="1428617"/>
            <a:ext cx="8911313" cy="63136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87925" marR="0" lvl="0" indent="0" algn="l" defTabSz="732411" rtl="0" eaLnBrk="1" fontAlgn="auto" latinLnBrk="0" hangingPunct="1">
              <a:lnSpc>
                <a:spcPct val="130000"/>
              </a:lnSpc>
              <a:spcBef>
                <a:spcPts val="277"/>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・各市町村の取組状況に即した、きめ細かな支援　＋　民間事業者等との連携による空家対策の推進</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925" marR="0" lvl="0" indent="0" algn="l" defTabSz="732411" rtl="0" eaLnBrk="1" fontAlgn="auto" latinLnBrk="0" hangingPunct="1">
              <a:lnSpc>
                <a:spcPct val="130000"/>
              </a:lnSpc>
              <a:spcBef>
                <a:spcPts val="277"/>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・令和５年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月施行の改正空家法で創設された新制度の活用に向けた市町村支援の実施</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表 21">
            <a:extLst>
              <a:ext uri="{FF2B5EF4-FFF2-40B4-BE49-F238E27FC236}">
                <a16:creationId xmlns:a16="http://schemas.microsoft.com/office/drawing/2014/main" id="{E0DCDE75-5A3B-465A-BD75-771EE77D20EC}"/>
              </a:ext>
            </a:extLst>
          </p:cNvPr>
          <p:cNvGraphicFramePr>
            <a:graphicFrameLocks noGrp="1"/>
          </p:cNvGraphicFramePr>
          <p:nvPr/>
        </p:nvGraphicFramePr>
        <p:xfrm>
          <a:off x="284066" y="2059431"/>
          <a:ext cx="8379874" cy="1234440"/>
        </p:xfrm>
        <a:graphic>
          <a:graphicData uri="http://schemas.openxmlformats.org/drawingml/2006/table">
            <a:tbl>
              <a:tblPr firstRow="1" bandRow="1">
                <a:tableStyleId>{5C22544A-7EE6-4342-B048-85BDC9FD1C3A}</a:tableStyleId>
              </a:tblPr>
              <a:tblGrid>
                <a:gridCol w="4337754">
                  <a:extLst>
                    <a:ext uri="{9D8B030D-6E8A-4147-A177-3AD203B41FA5}">
                      <a16:colId xmlns:a16="http://schemas.microsoft.com/office/drawing/2014/main" val="1021226006"/>
                    </a:ext>
                  </a:extLst>
                </a:gridCol>
                <a:gridCol w="4042120">
                  <a:extLst>
                    <a:ext uri="{9D8B030D-6E8A-4147-A177-3AD203B41FA5}">
                      <a16:colId xmlns:a16="http://schemas.microsoft.com/office/drawing/2014/main" val="4014685634"/>
                    </a:ext>
                  </a:extLst>
                </a:gridCol>
              </a:tblGrid>
              <a:tr h="232029">
                <a:tc>
                  <a:txBody>
                    <a:bodyPr/>
                    <a:lstStyle/>
                    <a:p>
                      <a:pPr algn="l"/>
                      <a:r>
                        <a:rPr kumimoji="1" lang="ja-JP" altLang="en-US" sz="1050" b="1" dirty="0">
                          <a:solidFill>
                            <a:schemeClr val="bg1"/>
                          </a:solidFill>
                          <a:latin typeface="游ゴシック" panose="020B0400000000000000" pitchFamily="50" charset="-128"/>
                          <a:ea typeface="游ゴシック" panose="020B0400000000000000" pitchFamily="50" charset="-128"/>
                        </a:rPr>
                        <a:t>空家等の適切な管理の確保のための制度</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bg1"/>
                          </a:solidFill>
                          <a:latin typeface="游ゴシック" panose="020B0400000000000000" pitchFamily="50" charset="-128"/>
                          <a:ea typeface="游ゴシック" panose="020B0400000000000000" pitchFamily="50" charset="-128"/>
                        </a:rPr>
                        <a:t>空家等の活用拡大に向けた制度</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342488"/>
                  </a:ext>
                </a:extLst>
              </a:tr>
              <a:tr h="232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bg1"/>
                          </a:solidFill>
                          <a:latin typeface="游ゴシック" panose="020B0400000000000000" pitchFamily="50" charset="-128"/>
                          <a:ea typeface="游ゴシック" panose="020B0400000000000000" pitchFamily="50" charset="-128"/>
                        </a:rPr>
                        <a:t>　管理不全空家制度</a:t>
                      </a:r>
                    </a:p>
                  </a:txBody>
                  <a:tcPr anchor="ctr">
                    <a:lnT w="12700" cap="flat" cmpd="sng" algn="ctr">
                      <a:solidFill>
                        <a:schemeClr val="bg1"/>
                      </a:solidFill>
                      <a:prstDash val="solid"/>
                      <a:round/>
                      <a:headEnd type="none" w="med" len="med"/>
                      <a:tailEnd type="none" w="med" len="med"/>
                    </a:lnT>
                    <a:solidFill>
                      <a:schemeClr val="accent1"/>
                    </a:solidFill>
                  </a:tcPr>
                </a:tc>
                <a:tc>
                  <a:txBody>
                    <a:bodyPr/>
                    <a:lstStyle/>
                    <a:p>
                      <a:pPr algn="l"/>
                      <a:r>
                        <a:rPr kumimoji="1" lang="ja-JP" altLang="en-US" sz="1050" b="1" dirty="0">
                          <a:solidFill>
                            <a:schemeClr val="bg1"/>
                          </a:solidFill>
                          <a:latin typeface="游ゴシック" panose="020B0400000000000000" pitchFamily="50" charset="-128"/>
                          <a:ea typeface="游ゴシック" panose="020B0400000000000000" pitchFamily="50" charset="-128"/>
                        </a:rPr>
                        <a:t>　空家等管理活用支援法人制度　等</a:t>
                      </a:r>
                    </a:p>
                  </a:txBody>
                  <a:tcPr anchor="ct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2404527250"/>
                  </a:ext>
                </a:extLst>
              </a:tr>
              <a:tr h="636658">
                <a:tc>
                  <a:txBody>
                    <a:bodyPr/>
                    <a:lstStyle/>
                    <a:p>
                      <a:pPr algn="l"/>
                      <a:r>
                        <a:rPr kumimoji="1" lang="ja-JP" altLang="en-US" sz="1050" dirty="0">
                          <a:latin typeface="游ゴシック" panose="020B0400000000000000" pitchFamily="50" charset="-128"/>
                          <a:ea typeface="游ゴシック" panose="020B0400000000000000" pitchFamily="50" charset="-128"/>
                        </a:rPr>
                        <a:t>放置すれば特定空家になるおそれのある空家（管理不全空家）に対し、指針に即した措置を市町村長から指導・勧告</a:t>
                      </a:r>
                      <a:endParaRPr kumimoji="1" lang="en-US" altLang="ja-JP" sz="1050" dirty="0">
                        <a:latin typeface="游ゴシック" panose="020B0400000000000000" pitchFamily="50" charset="-128"/>
                        <a:ea typeface="游ゴシック" panose="020B0400000000000000" pitchFamily="50" charset="-128"/>
                      </a:endParaRPr>
                    </a:p>
                    <a:p>
                      <a:pPr algn="l"/>
                      <a:r>
                        <a:rPr kumimoji="1" lang="ja-JP" altLang="en-US" sz="1050" dirty="0">
                          <a:latin typeface="游ゴシック" panose="020B0400000000000000" pitchFamily="50" charset="-128"/>
                          <a:ea typeface="游ゴシック" panose="020B0400000000000000" pitchFamily="50" charset="-128"/>
                        </a:rPr>
                        <a:t>⇒勧告を受けた場合、固定資産税の住宅用地特例を解除</a:t>
                      </a:r>
                    </a:p>
                  </a:txBody>
                  <a:tcPr anchor="ctr"/>
                </a:tc>
                <a:tc>
                  <a:txBody>
                    <a:bodyPr/>
                    <a:lstStyle/>
                    <a:p>
                      <a:pPr algn="l"/>
                      <a:r>
                        <a:rPr kumimoji="1" lang="ja-JP" altLang="en-US" sz="1050" dirty="0">
                          <a:latin typeface="游ゴシック" panose="020B0400000000000000" pitchFamily="50" charset="-128"/>
                          <a:ea typeface="游ゴシック" panose="020B0400000000000000" pitchFamily="50" charset="-128"/>
                        </a:rPr>
                        <a:t>市町村長が</a:t>
                      </a:r>
                      <a:r>
                        <a:rPr kumimoji="1" lang="en-US" altLang="ja-JP" sz="1050" dirty="0">
                          <a:latin typeface="游ゴシック" panose="020B0400000000000000" pitchFamily="50" charset="-128"/>
                          <a:ea typeface="游ゴシック" panose="020B0400000000000000" pitchFamily="50" charset="-128"/>
                        </a:rPr>
                        <a:t>NPO</a:t>
                      </a:r>
                      <a:r>
                        <a:rPr kumimoji="1" lang="ja-JP" altLang="en-US" sz="1050" dirty="0">
                          <a:latin typeface="游ゴシック" panose="020B0400000000000000" pitchFamily="50" charset="-128"/>
                          <a:ea typeface="游ゴシック" panose="020B0400000000000000" pitchFamily="50" charset="-128"/>
                        </a:rPr>
                        <a:t>法人、社団法人、財団法人、空家等の管理又は活用を図る活動を行うことを目的とする会社を指定</a:t>
                      </a:r>
                      <a:endParaRPr kumimoji="1" lang="en-US" altLang="ja-JP" sz="1050" dirty="0">
                        <a:latin typeface="游ゴシック" panose="020B0400000000000000" pitchFamily="50" charset="-128"/>
                        <a:ea typeface="游ゴシック" panose="020B0400000000000000" pitchFamily="50" charset="-128"/>
                      </a:endParaRPr>
                    </a:p>
                    <a:p>
                      <a:pPr algn="l"/>
                      <a:r>
                        <a:rPr kumimoji="1" lang="ja-JP" altLang="en-US" sz="1050" dirty="0">
                          <a:latin typeface="游ゴシック" panose="020B0400000000000000" pitchFamily="50" charset="-128"/>
                          <a:ea typeface="游ゴシック" panose="020B0400000000000000" pitchFamily="50" charset="-128"/>
                        </a:rPr>
                        <a:t>⇒法人が空家所有者等への周知啓発、相談対応、委託に基づく空家の活用や管理等を実施</a:t>
                      </a:r>
                      <a:endParaRPr kumimoji="1" lang="en-US" altLang="ja-JP"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285437411"/>
                  </a:ext>
                </a:extLst>
              </a:tr>
            </a:tbl>
          </a:graphicData>
        </a:graphic>
      </p:graphicFrame>
      <p:sp>
        <p:nvSpPr>
          <p:cNvPr id="24" name="テキスト ボックス 23">
            <a:extLst>
              <a:ext uri="{FF2B5EF4-FFF2-40B4-BE49-F238E27FC236}">
                <a16:creationId xmlns:a16="http://schemas.microsoft.com/office/drawing/2014/main" id="{F4FC7055-2C4D-4AD6-A78F-49FFA379E0BD}"/>
              </a:ext>
            </a:extLst>
          </p:cNvPr>
          <p:cNvSpPr txBox="1"/>
          <p:nvPr/>
        </p:nvSpPr>
        <p:spPr>
          <a:xfrm>
            <a:off x="7309443" y="357863"/>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居住企画課</a:t>
            </a:r>
          </a:p>
        </p:txBody>
      </p:sp>
      <p:sp>
        <p:nvSpPr>
          <p:cNvPr id="2" name="テキスト ボックス 1">
            <a:extLst>
              <a:ext uri="{FF2B5EF4-FFF2-40B4-BE49-F238E27FC236}">
                <a16:creationId xmlns:a16="http://schemas.microsoft.com/office/drawing/2014/main" id="{E68E93AD-0FED-479A-BE4E-F8F42F7AC9F1}"/>
              </a:ext>
            </a:extLst>
          </p:cNvPr>
          <p:cNvSpPr txBox="1"/>
          <p:nvPr/>
        </p:nvSpPr>
        <p:spPr>
          <a:xfrm>
            <a:off x="6528726" y="6262390"/>
            <a:ext cx="248843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相続等の様々な課題のある物件の</a:t>
            </a:r>
            <a:endParaRPr kumimoji="1" lang="en-US" altLang="ja-JP" sz="12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処分に関する相談が最多</a:t>
            </a:r>
            <a:endParaRPr kumimoji="1" lang="ja-JP" altLang="en-US" sz="12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p:txBody>
      </p:sp>
      <p:sp>
        <p:nvSpPr>
          <p:cNvPr id="3" name="右中かっこ 2">
            <a:extLst>
              <a:ext uri="{FF2B5EF4-FFF2-40B4-BE49-F238E27FC236}">
                <a16:creationId xmlns:a16="http://schemas.microsoft.com/office/drawing/2014/main" id="{E0CAE934-67CB-4CF9-8466-5D7F98DBA08C}"/>
              </a:ext>
            </a:extLst>
          </p:cNvPr>
          <p:cNvSpPr/>
          <p:nvPr/>
        </p:nvSpPr>
        <p:spPr>
          <a:xfrm>
            <a:off x="6309467" y="6262390"/>
            <a:ext cx="186058" cy="424590"/>
          </a:xfrm>
          <a:prstGeom prst="rightBrace">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6192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くらしの質を高める、３</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安全を支える、４</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安心のくらしをつくる </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空家対策の取組方針（</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R4.4</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策定）に基づく取組の推進</a:t>
            </a:r>
          </a:p>
        </p:txBody>
      </p:sp>
      <p:sp>
        <p:nvSpPr>
          <p:cNvPr id="3" name="角丸四角形 2"/>
          <p:cNvSpPr/>
          <p:nvPr/>
        </p:nvSpPr>
        <p:spPr>
          <a:xfrm>
            <a:off x="74256" y="1111053"/>
            <a:ext cx="8977838" cy="5571304"/>
          </a:xfrm>
          <a:prstGeom prst="roundRect">
            <a:avLst>
              <a:gd name="adj" fmla="val 326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highlight>
                <a:srgbClr val="00FF00"/>
              </a:highlight>
              <a:uLnTx/>
              <a:uFillTx/>
              <a:latin typeface="Calibri"/>
              <a:ea typeface="ＭＳ Ｐゴシック" panose="020B0600070205080204" pitchFamily="50" charset="-128"/>
              <a:cs typeface="+mn-cs"/>
            </a:endParaRPr>
          </a:p>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highlight>
                <a:srgbClr val="00FF00"/>
              </a:highlight>
              <a:uLnTx/>
              <a:uFillTx/>
              <a:latin typeface="Calibri"/>
              <a:ea typeface="ＭＳ Ｐゴシック" panose="020B0600070205080204" pitchFamily="50" charset="-128"/>
              <a:cs typeface="+mn-cs"/>
            </a:endParaRPr>
          </a:p>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highlight>
                <a:srgbClr val="00FF00"/>
              </a:highlight>
              <a:uLnTx/>
              <a:uFillTx/>
              <a:latin typeface="Calibri"/>
              <a:ea typeface="ＭＳ Ｐゴシック" panose="020B0600070205080204" pitchFamily="50" charset="-128"/>
              <a:cs typeface="+mn-cs"/>
            </a:endParaRPr>
          </a:p>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highlight>
                <a:srgbClr val="00FF00"/>
              </a:highlight>
              <a:uLnTx/>
              <a:uFillTx/>
              <a:latin typeface="Calibri"/>
              <a:ea typeface="ＭＳ Ｐゴシック" panose="020B0600070205080204" pitchFamily="50" charset="-128"/>
              <a:cs typeface="+mn-cs"/>
            </a:endParaRPr>
          </a:p>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highlight>
                <a:srgbClr val="00FF00"/>
              </a:highlight>
              <a:uLnTx/>
              <a:uFillTx/>
              <a:latin typeface="Calibri"/>
              <a:ea typeface="ＭＳ Ｐゴシック" panose="020B0600070205080204" pitchFamily="50" charset="-128"/>
              <a:cs typeface="+mn-cs"/>
            </a:endParaRPr>
          </a:p>
        </p:txBody>
      </p:sp>
      <p:sp>
        <p:nvSpPr>
          <p:cNvPr id="4" name="テキスト ボックス 3"/>
          <p:cNvSpPr txBox="1"/>
          <p:nvPr/>
        </p:nvSpPr>
        <p:spPr>
          <a:xfrm>
            <a:off x="173530" y="1156372"/>
            <a:ext cx="2630848" cy="348109"/>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令和７年度の主な取組</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662"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p:cNvSpPr/>
          <p:nvPr/>
        </p:nvSpPr>
        <p:spPr>
          <a:xfrm>
            <a:off x="169819" y="3223014"/>
            <a:ext cx="8907987" cy="348109"/>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○制度改善を目的とした国家要望の実施</a:t>
            </a:r>
            <a:endPar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0" name="正方形/長方形 129"/>
          <p:cNvSpPr/>
          <p:nvPr/>
        </p:nvSpPr>
        <p:spPr>
          <a:xfrm>
            <a:off x="292757" y="3545070"/>
            <a:ext cx="8568606" cy="351635"/>
          </a:xfrm>
          <a:prstGeom prst="rect">
            <a:avLst/>
          </a:prstGeom>
        </p:spPr>
        <p:txBody>
          <a:bodyPr wrap="square">
            <a:spAutoFit/>
          </a:bodyPr>
          <a:lstStyle/>
          <a:p>
            <a:pPr marL="0" marR="0" lvl="0" indent="0" algn="l" defTabSz="914290" rtl="0" eaLnBrk="1" fontAlgn="auto" latinLnBrk="0" hangingPunct="1">
              <a:lnSpc>
                <a:spcPts val="1846"/>
              </a:lnSpc>
              <a:spcBef>
                <a:spcPts val="0"/>
              </a:spcBef>
              <a:spcAft>
                <a:spcPts val="0"/>
              </a:spcAft>
              <a:buClrTx/>
              <a:buSzTx/>
              <a:buFontTx/>
              <a:buNone/>
              <a:tabLst/>
              <a:defRPr/>
            </a:pPr>
            <a:r>
              <a:rPr kumimoji="1" lang="ja-JP" altLang="en-US" sz="1477"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・市町村が空家対策に関する取組を推進できるよう</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制度改正、国費の拡充などを要望</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18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テキスト ボックス 44"/>
          <p:cNvSpPr txBox="1"/>
          <p:nvPr/>
        </p:nvSpPr>
        <p:spPr>
          <a:xfrm>
            <a:off x="6120000" y="360000"/>
            <a:ext cx="2880000" cy="360000"/>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居住企画課</a:t>
            </a:r>
          </a:p>
        </p:txBody>
      </p:sp>
      <p:sp>
        <p:nvSpPr>
          <p:cNvPr id="46" name="正方形/長方形 45"/>
          <p:cNvSpPr/>
          <p:nvPr/>
        </p:nvSpPr>
        <p:spPr>
          <a:xfrm>
            <a:off x="169819" y="3881636"/>
            <a:ext cx="2379933" cy="369332"/>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○相談窓口の運営　</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6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6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p:cNvSpPr/>
          <p:nvPr/>
        </p:nvSpPr>
        <p:spPr>
          <a:xfrm>
            <a:off x="305749" y="4222674"/>
            <a:ext cx="8532472" cy="546945"/>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・「大阪の空き家コールセンター」：</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多岐に渡る空き家に関する相談に対応</a:t>
            </a:r>
            <a:endPar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・「住まいの相談窓口」：</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既存住宅売買・リフォーム等に関する相談に対応</a:t>
            </a:r>
            <a:endPar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4"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69820" y="1481954"/>
            <a:ext cx="8907987" cy="348109"/>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○「管理不全空家制度」に関する取組（市町村に対する技術的助言）</a:t>
            </a:r>
            <a:endParaRPr kumimoji="1" lang="en-US" altLang="ja-JP" sz="1662" b="1" i="0" u="none" strike="sng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a:extLst>
              <a:ext uri="{FF2B5EF4-FFF2-40B4-BE49-F238E27FC236}">
                <a16:creationId xmlns:a16="http://schemas.microsoft.com/office/drawing/2014/main" id="{4F160103-6188-4742-8283-B784AD6E4A11}"/>
              </a:ext>
            </a:extLst>
          </p:cNvPr>
          <p:cNvSpPr/>
          <p:nvPr/>
        </p:nvSpPr>
        <p:spPr>
          <a:xfrm>
            <a:off x="169819" y="4799316"/>
            <a:ext cx="4153047" cy="348109"/>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○「大阪府版　すまいの終活ナビ」の運営　</a:t>
            </a:r>
            <a:r>
              <a:rPr kumimoji="1" lang="en-US" altLang="ja-JP" sz="166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6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5AD92B48-60BE-4478-AF99-C946F003E330}"/>
              </a:ext>
            </a:extLst>
          </p:cNvPr>
          <p:cNvSpPr/>
          <p:nvPr/>
        </p:nvSpPr>
        <p:spPr>
          <a:xfrm>
            <a:off x="169820" y="2305553"/>
            <a:ext cx="7764163" cy="348109"/>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○「空家等管理活用支援法人制度」に関する取組（法人制度の活用支援）　</a:t>
            </a:r>
            <a:r>
              <a:rPr kumimoji="1" lang="en-US" altLang="ja-JP" sz="166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0" name="正方形/長方形 19">
            <a:extLst>
              <a:ext uri="{FF2B5EF4-FFF2-40B4-BE49-F238E27FC236}">
                <a16:creationId xmlns:a16="http://schemas.microsoft.com/office/drawing/2014/main" id="{0D23F7EC-E3F5-4DE3-9F12-84233685E498}"/>
              </a:ext>
            </a:extLst>
          </p:cNvPr>
          <p:cNvSpPr/>
          <p:nvPr/>
        </p:nvSpPr>
        <p:spPr>
          <a:xfrm>
            <a:off x="305749" y="5095588"/>
            <a:ext cx="8532472" cy="546945"/>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・スマートフォン等で、府の地域性を反映した建物の解体費用と解体後の土地売却査定価格の概算額を調べる</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ことができる</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サービスの運営</a:t>
            </a:r>
            <a:endPar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a:extLst>
              <a:ext uri="{FF2B5EF4-FFF2-40B4-BE49-F238E27FC236}">
                <a16:creationId xmlns:a16="http://schemas.microsoft.com/office/drawing/2014/main" id="{3CF5753E-93DA-4642-9253-9D4FE3C6B1B0}"/>
              </a:ext>
            </a:extLst>
          </p:cNvPr>
          <p:cNvSpPr/>
          <p:nvPr/>
        </p:nvSpPr>
        <p:spPr>
          <a:xfrm>
            <a:off x="5795804" y="6352173"/>
            <a:ext cx="3528392" cy="307777"/>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大阪の住まい活性化フォーラムの事業</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a:extLst>
              <a:ext uri="{FF2B5EF4-FFF2-40B4-BE49-F238E27FC236}">
                <a16:creationId xmlns:a16="http://schemas.microsoft.com/office/drawing/2014/main" id="{E801D722-3414-4611-8A62-386FC583BC08}"/>
              </a:ext>
            </a:extLst>
          </p:cNvPr>
          <p:cNvSpPr/>
          <p:nvPr/>
        </p:nvSpPr>
        <p:spPr>
          <a:xfrm>
            <a:off x="282636" y="1782158"/>
            <a:ext cx="8578727" cy="582467"/>
          </a:xfrm>
          <a:prstGeom prst="rect">
            <a:avLst/>
          </a:prstGeom>
        </p:spPr>
        <p:txBody>
          <a:bodyPr wrap="square">
            <a:spAutoFit/>
          </a:bodyPr>
          <a:lstStyle/>
          <a:p>
            <a:pPr marL="0" marR="0" lvl="0" indent="0" algn="l" defTabSz="914290" rtl="0" eaLnBrk="1" fontAlgn="auto" latinLnBrk="0" hangingPunct="1">
              <a:lnSpc>
                <a:spcPts val="1846"/>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・「空家等対策に係る各種制度運用マニュアル」について、改正空家法で制度化された「管理不全空家」の判断</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ts val="1846"/>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や措置等の事例等に係る新しいノウハウを追加、更新</a:t>
            </a:r>
            <a:endPar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185" b="0" i="0" u="none" strike="noStrike" kern="1200" cap="none" spc="0" normalizeH="0" baseline="0" noProof="0" dirty="0">
              <a:ln>
                <a:noFill/>
              </a:ln>
              <a:solidFill>
                <a:prstClr val="black"/>
              </a:solidFill>
              <a:effectLst/>
              <a:highlight>
                <a:srgbClr val="00FF00"/>
              </a:highligh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B4EF9B5F-97F0-4C19-BEAB-32867A292EB0}"/>
              </a:ext>
            </a:extLst>
          </p:cNvPr>
          <p:cNvSpPr/>
          <p:nvPr/>
        </p:nvSpPr>
        <p:spPr>
          <a:xfrm>
            <a:off x="282636" y="2665507"/>
            <a:ext cx="8568606" cy="582467"/>
          </a:xfrm>
          <a:prstGeom prst="rect">
            <a:avLst/>
          </a:prstGeom>
        </p:spPr>
        <p:txBody>
          <a:bodyPr wrap="square">
            <a:spAutoFit/>
          </a:bodyPr>
          <a:lstStyle/>
          <a:p>
            <a:pPr marL="0" marR="0" lvl="0" indent="0" algn="l" defTabSz="914290" rtl="0" eaLnBrk="1" fontAlgn="auto" latinLnBrk="0" hangingPunct="1">
              <a:lnSpc>
                <a:spcPts val="1846"/>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・改正空家法で制度化された「空家等管理活用支援法人制度」の活用を市町村が円滑に進められるよう</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ts val="1846"/>
              </a:lnSpc>
              <a:spcBef>
                <a:spcPts val="0"/>
              </a:spcBef>
              <a:spcAft>
                <a:spcPts val="0"/>
              </a:spcAft>
              <a:buClrTx/>
              <a:buSzTx/>
              <a:buFontTx/>
              <a:buNone/>
              <a:tabLst/>
              <a:defRPr/>
            </a:pPr>
            <a:r>
              <a:rPr kumimoji="1" lang="en-US" altLang="ja-JP" sz="1477" dirty="0">
                <a:solidFill>
                  <a:prstClr val="black"/>
                </a:solidFill>
                <a:latin typeface="Meiryo UI" panose="020B0604030504040204" pitchFamily="50" charset="-128"/>
                <a:ea typeface="Meiryo UI" panose="020B0604030504040204" pitchFamily="50" charset="-128"/>
              </a:rPr>
              <a:t>  </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市町村と同法人となり得る民間団体とのマッチング支援を実施</a:t>
            </a:r>
            <a:endPar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185" b="0" i="0" u="none" strike="noStrike" kern="1200" cap="none" spc="0" normalizeH="0" baseline="0" noProof="0" dirty="0">
              <a:ln>
                <a:noFill/>
              </a:ln>
              <a:solidFill>
                <a:prstClr val="black"/>
              </a:solidFill>
              <a:effectLst/>
              <a:highlight>
                <a:srgbClr val="00FF00"/>
              </a:highlight>
              <a:uLnTx/>
              <a:uFillTx/>
              <a:latin typeface="Meiryo UI" panose="020B0604030504040204" pitchFamily="50" charset="-128"/>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F1A7A1A6-DBF3-4A54-B03C-635E518C5398}"/>
              </a:ext>
            </a:extLst>
          </p:cNvPr>
          <p:cNvSpPr/>
          <p:nvPr/>
        </p:nvSpPr>
        <p:spPr>
          <a:xfrm>
            <a:off x="169819" y="5610846"/>
            <a:ext cx="4153047" cy="348109"/>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62" b="1" dirty="0">
                <a:latin typeface="Meiryo UI" panose="020B0604030504040204" pitchFamily="50" charset="-128"/>
                <a:ea typeface="Meiryo UI" panose="020B0604030504040204" pitchFamily="50" charset="-128"/>
              </a:rPr>
              <a:t>空家対策の取組方針」の改定</a:t>
            </a:r>
            <a:endParaRPr kumimoji="1" lang="ja-JP" altLang="en-US" sz="166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3" name="正方形/長方形 22">
            <a:extLst>
              <a:ext uri="{FF2B5EF4-FFF2-40B4-BE49-F238E27FC236}">
                <a16:creationId xmlns:a16="http://schemas.microsoft.com/office/drawing/2014/main" id="{144C8F9E-7F3A-4FD6-98BF-179FB0F50D47}"/>
              </a:ext>
            </a:extLst>
          </p:cNvPr>
          <p:cNvSpPr/>
          <p:nvPr/>
        </p:nvSpPr>
        <p:spPr>
          <a:xfrm>
            <a:off x="296939" y="5958955"/>
            <a:ext cx="8532472" cy="319639"/>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・取組方針策定後の３年間の取組実績、改正空家法、</a:t>
            </a:r>
            <a:r>
              <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R5</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住宅・土地統計調査等を踏まえた取組方針の改定</a:t>
            </a:r>
            <a:endParaRPr kumimoji="1" lang="en-US" altLang="ja-JP" sz="1477"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731421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くらしの質を高める　</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大阪府のマンション管理適正化及び再生円滑化の推進</a:t>
            </a:r>
            <a:endPar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48" name="フリーフォーム 1047"/>
          <p:cNvSpPr/>
          <p:nvPr/>
        </p:nvSpPr>
        <p:spPr>
          <a:xfrm>
            <a:off x="7976641" y="1870570"/>
            <a:ext cx="1059855" cy="318831"/>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99FF66"/>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49" name="角丸四角形 1048"/>
          <p:cNvSpPr/>
          <p:nvPr/>
        </p:nvSpPr>
        <p:spPr>
          <a:xfrm>
            <a:off x="7631948" y="1794370"/>
            <a:ext cx="558535" cy="261543"/>
          </a:xfrm>
          <a:prstGeom prst="roundRect">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050" name="直線矢印コネクタ 1049"/>
          <p:cNvCxnSpPr/>
          <p:nvPr/>
        </p:nvCxnSpPr>
        <p:spPr>
          <a:xfrm>
            <a:off x="7418503" y="2677936"/>
            <a:ext cx="222443" cy="2839"/>
          </a:xfrm>
          <a:prstGeom prst="straightConnector1">
            <a:avLst/>
          </a:prstGeom>
          <a:noFill/>
          <a:ln w="57150" cap="flat" cmpd="sng" algn="ctr">
            <a:solidFill>
              <a:srgbClr val="00B0F0"/>
            </a:solidFill>
            <a:prstDash val="solid"/>
            <a:miter lim="800000"/>
            <a:tailEnd type="triangle"/>
          </a:ln>
          <a:effectLst/>
        </p:spPr>
      </p:cxnSp>
      <p:sp>
        <p:nvSpPr>
          <p:cNvPr id="1051" name="フリーフォーム 1050"/>
          <p:cNvSpPr/>
          <p:nvPr/>
        </p:nvSpPr>
        <p:spPr>
          <a:xfrm>
            <a:off x="4573114" y="2405877"/>
            <a:ext cx="1059855" cy="318831"/>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99FF66"/>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52" name="フリーフォーム 1051"/>
          <p:cNvSpPr/>
          <p:nvPr/>
        </p:nvSpPr>
        <p:spPr>
          <a:xfrm>
            <a:off x="3625946" y="2405877"/>
            <a:ext cx="1059855" cy="318831"/>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99FF66"/>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53" name="フリーフォーム 1052"/>
          <p:cNvSpPr/>
          <p:nvPr/>
        </p:nvSpPr>
        <p:spPr>
          <a:xfrm>
            <a:off x="5709177" y="2405877"/>
            <a:ext cx="1059855" cy="318831"/>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99FF66"/>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54" name="フリーフォーム 1053"/>
          <p:cNvSpPr/>
          <p:nvPr/>
        </p:nvSpPr>
        <p:spPr>
          <a:xfrm>
            <a:off x="7976641" y="2534239"/>
            <a:ext cx="1059855" cy="318831"/>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F5BD73"/>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55" name="角丸四角形 1054"/>
          <p:cNvSpPr/>
          <p:nvPr/>
        </p:nvSpPr>
        <p:spPr>
          <a:xfrm>
            <a:off x="4811566" y="1781355"/>
            <a:ext cx="637536" cy="270813"/>
          </a:xfrm>
          <a:prstGeom prst="roundRect">
            <a:avLst/>
          </a:prstGeom>
          <a:noFill/>
          <a:ln w="12700" cap="flat" cmpd="sng" algn="ctr">
            <a:solidFill>
              <a:srgbClr val="FF0000"/>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56" name="テキスト ボックス 1055"/>
          <p:cNvSpPr txBox="1"/>
          <p:nvPr/>
        </p:nvSpPr>
        <p:spPr>
          <a:xfrm>
            <a:off x="3935457" y="1820237"/>
            <a:ext cx="770276" cy="253916"/>
          </a:xfrm>
          <a:prstGeom prst="rect">
            <a:avLst/>
          </a:prstGeom>
          <a:noFill/>
        </p:spPr>
        <p:txBody>
          <a:bodyPr wrap="square" rtlCol="0">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入居</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057" name="グループ化 1056">
            <a:extLst>
              <a:ext uri="{FF2B5EF4-FFF2-40B4-BE49-F238E27FC236}">
                <a16:creationId xmlns:a16="http://schemas.microsoft.com/office/drawing/2014/main" id="{7EC32914-7C3D-46E1-9AE9-EB372B3415F3}"/>
              </a:ext>
            </a:extLst>
          </p:cNvPr>
          <p:cNvGrpSpPr/>
          <p:nvPr/>
        </p:nvGrpSpPr>
        <p:grpSpPr>
          <a:xfrm>
            <a:off x="3768933" y="2083549"/>
            <a:ext cx="759910" cy="676444"/>
            <a:chOff x="173012" y="1880886"/>
            <a:chExt cx="1028080" cy="915160"/>
          </a:xfrm>
        </p:grpSpPr>
        <p:sp>
          <p:nvSpPr>
            <p:cNvPr id="1058" name="フリーフォーム 1135">
              <a:extLst>
                <a:ext uri="{FF2B5EF4-FFF2-40B4-BE49-F238E27FC236}">
                  <a16:creationId xmlns:a16="http://schemas.microsoft.com/office/drawing/2014/main" id="{E9ABE71B-4CF6-4D84-B8EF-A130449D2A8B}"/>
                </a:ext>
              </a:extLst>
            </p:cNvPr>
            <p:cNvSpPr/>
            <p:nvPr/>
          </p:nvSpPr>
          <p:spPr>
            <a:xfrm>
              <a:off x="305574" y="2066509"/>
              <a:ext cx="768673" cy="175463"/>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 name="connsiteX0" fmla="*/ 0 w 1140388"/>
                <a:gd name="connsiteY0" fmla="*/ 305753 h 305753"/>
                <a:gd name="connsiteX1" fmla="*/ 193275 w 1140388"/>
                <a:gd name="connsiteY1" fmla="*/ 339 h 305753"/>
                <a:gd name="connsiteX2" fmla="*/ 1140388 w 1140388"/>
                <a:gd name="connsiteY2" fmla="*/ 0 h 305753"/>
                <a:gd name="connsiteX3" fmla="*/ 769265 w 1140388"/>
                <a:gd name="connsiteY3" fmla="*/ 297815 h 305753"/>
                <a:gd name="connsiteX4" fmla="*/ 0 w 1140388"/>
                <a:gd name="connsiteY4" fmla="*/ 305753 h 305753"/>
                <a:gd name="connsiteX0" fmla="*/ 0 w 1140388"/>
                <a:gd name="connsiteY0" fmla="*/ 305753 h 305753"/>
                <a:gd name="connsiteX1" fmla="*/ 193275 w 1140388"/>
                <a:gd name="connsiteY1" fmla="*/ 339 h 305753"/>
                <a:gd name="connsiteX2" fmla="*/ 1140388 w 1140388"/>
                <a:gd name="connsiteY2" fmla="*/ 0 h 305753"/>
                <a:gd name="connsiteX3" fmla="*/ 993218 w 1140388"/>
                <a:gd name="connsiteY3" fmla="*/ 301960 h 305753"/>
                <a:gd name="connsiteX4" fmla="*/ 0 w 1140388"/>
                <a:gd name="connsiteY4" fmla="*/ 305753 h 305753"/>
                <a:gd name="connsiteX0" fmla="*/ 0 w 1147497"/>
                <a:gd name="connsiteY0" fmla="*/ 305414 h 305414"/>
                <a:gd name="connsiteX1" fmla="*/ 193275 w 1147497"/>
                <a:gd name="connsiteY1" fmla="*/ 0 h 305414"/>
                <a:gd name="connsiteX2" fmla="*/ 1147497 w 1147497"/>
                <a:gd name="connsiteY2" fmla="*/ 3807 h 305414"/>
                <a:gd name="connsiteX3" fmla="*/ 993218 w 1147497"/>
                <a:gd name="connsiteY3" fmla="*/ 301621 h 305414"/>
                <a:gd name="connsiteX4" fmla="*/ 0 w 1147497"/>
                <a:gd name="connsiteY4" fmla="*/ 305414 h 30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97" h="305414">
                  <a:moveTo>
                    <a:pt x="0" y="305414"/>
                  </a:moveTo>
                  <a:lnTo>
                    <a:pt x="193275" y="0"/>
                  </a:lnTo>
                  <a:lnTo>
                    <a:pt x="1147497" y="3807"/>
                  </a:lnTo>
                  <a:lnTo>
                    <a:pt x="993218" y="301621"/>
                  </a:lnTo>
                  <a:lnTo>
                    <a:pt x="0" y="305414"/>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59" name="正方形/長方形 321">
              <a:extLst>
                <a:ext uri="{FF2B5EF4-FFF2-40B4-BE49-F238E27FC236}">
                  <a16:creationId xmlns:a16="http://schemas.microsoft.com/office/drawing/2014/main" id="{9283E3D3-F229-4BB4-ACB6-C6032302F297}"/>
                </a:ext>
              </a:extLst>
            </p:cNvPr>
            <p:cNvSpPr/>
            <p:nvPr/>
          </p:nvSpPr>
          <p:spPr>
            <a:xfrm>
              <a:off x="305574" y="2235369"/>
              <a:ext cx="676483" cy="410755"/>
            </a:xfrm>
            <a:custGeom>
              <a:avLst/>
              <a:gdLst>
                <a:gd name="connsiteX0" fmla="*/ 0 w 662196"/>
                <a:gd name="connsiteY0" fmla="*/ 0 h 408374"/>
                <a:gd name="connsiteX1" fmla="*/ 662196 w 662196"/>
                <a:gd name="connsiteY1" fmla="*/ 0 h 408374"/>
                <a:gd name="connsiteX2" fmla="*/ 662196 w 662196"/>
                <a:gd name="connsiteY2" fmla="*/ 408374 h 408374"/>
                <a:gd name="connsiteX3" fmla="*/ 0 w 662196"/>
                <a:gd name="connsiteY3" fmla="*/ 408374 h 408374"/>
                <a:gd name="connsiteX4" fmla="*/ 0 w 662196"/>
                <a:gd name="connsiteY4" fmla="*/ 0 h 408374"/>
                <a:gd name="connsiteX0" fmla="*/ 0 w 676483"/>
                <a:gd name="connsiteY0" fmla="*/ 0 h 410755"/>
                <a:gd name="connsiteX1" fmla="*/ 662196 w 676483"/>
                <a:gd name="connsiteY1" fmla="*/ 0 h 410755"/>
                <a:gd name="connsiteX2" fmla="*/ 676483 w 676483"/>
                <a:gd name="connsiteY2" fmla="*/ 410755 h 410755"/>
                <a:gd name="connsiteX3" fmla="*/ 0 w 676483"/>
                <a:gd name="connsiteY3" fmla="*/ 408374 h 410755"/>
                <a:gd name="connsiteX4" fmla="*/ 0 w 676483"/>
                <a:gd name="connsiteY4" fmla="*/ 0 h 4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83" h="410755">
                  <a:moveTo>
                    <a:pt x="0" y="0"/>
                  </a:moveTo>
                  <a:lnTo>
                    <a:pt x="662196" y="0"/>
                  </a:lnTo>
                  <a:lnTo>
                    <a:pt x="676483" y="410755"/>
                  </a:lnTo>
                  <a:lnTo>
                    <a:pt x="0" y="408374"/>
                  </a:lnTo>
                  <a:lnTo>
                    <a:pt x="0" y="0"/>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60" name="フリーフォーム 1137">
              <a:extLst>
                <a:ext uri="{FF2B5EF4-FFF2-40B4-BE49-F238E27FC236}">
                  <a16:creationId xmlns:a16="http://schemas.microsoft.com/office/drawing/2014/main" id="{925B890A-D68F-4D87-B07A-3A6BCEFEE999}"/>
                </a:ext>
              </a:extLst>
            </p:cNvPr>
            <p:cNvSpPr/>
            <p:nvPr/>
          </p:nvSpPr>
          <p:spPr>
            <a:xfrm>
              <a:off x="981209" y="2069235"/>
              <a:ext cx="103481" cy="578376"/>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 name="connsiteX0" fmla="*/ 180974 w 215742"/>
                <a:gd name="connsiteY0" fmla="*/ 0 h 1136134"/>
                <a:gd name="connsiteX1" fmla="*/ -1 w 215742"/>
                <a:gd name="connsiteY1" fmla="*/ 283210 h 1136134"/>
                <a:gd name="connsiteX2" fmla="*/ 19129 w 215742"/>
                <a:gd name="connsiteY2" fmla="*/ 986007 h 1136134"/>
                <a:gd name="connsiteX3" fmla="*/ 215742 w 215742"/>
                <a:gd name="connsiteY3" fmla="*/ 1136134 h 1136134"/>
                <a:gd name="connsiteX4" fmla="*/ 180974 w 215742"/>
                <a:gd name="connsiteY4" fmla="*/ 0 h 1136134"/>
                <a:gd name="connsiteX0" fmla="*/ 180976 w 200440"/>
                <a:gd name="connsiteY0" fmla="*/ 0 h 986007"/>
                <a:gd name="connsiteX1" fmla="*/ 1 w 200440"/>
                <a:gd name="connsiteY1" fmla="*/ 283210 h 986007"/>
                <a:gd name="connsiteX2" fmla="*/ 19131 w 200440"/>
                <a:gd name="connsiteY2" fmla="*/ 986007 h 986007"/>
                <a:gd name="connsiteX3" fmla="*/ 200440 w 200440"/>
                <a:gd name="connsiteY3" fmla="*/ 699969 h 986007"/>
                <a:gd name="connsiteX4" fmla="*/ 180976 w 200440"/>
                <a:gd name="connsiteY4" fmla="*/ 0 h 986007"/>
                <a:gd name="connsiteX0" fmla="*/ 195106 w 214570"/>
                <a:gd name="connsiteY0" fmla="*/ 0 h 998442"/>
                <a:gd name="connsiteX1" fmla="*/ 14131 w 214570"/>
                <a:gd name="connsiteY1" fmla="*/ 283210 h 998442"/>
                <a:gd name="connsiteX2" fmla="*/ 102 w 214570"/>
                <a:gd name="connsiteY2" fmla="*/ 998442 h 998442"/>
                <a:gd name="connsiteX3" fmla="*/ 214570 w 214570"/>
                <a:gd name="connsiteY3" fmla="*/ 699969 h 998442"/>
                <a:gd name="connsiteX4" fmla="*/ 195106 w 214570"/>
                <a:gd name="connsiteY4" fmla="*/ 0 h 998442"/>
                <a:gd name="connsiteX0" fmla="*/ 180976 w 200440"/>
                <a:gd name="connsiteY0" fmla="*/ 0 h 990153"/>
                <a:gd name="connsiteX1" fmla="*/ 1 w 200440"/>
                <a:gd name="connsiteY1" fmla="*/ 283210 h 990153"/>
                <a:gd name="connsiteX2" fmla="*/ 14985 w 200440"/>
                <a:gd name="connsiteY2" fmla="*/ 990153 h 990153"/>
                <a:gd name="connsiteX3" fmla="*/ 200440 w 200440"/>
                <a:gd name="connsiteY3" fmla="*/ 699969 h 990153"/>
                <a:gd name="connsiteX4" fmla="*/ 180976 w 200440"/>
                <a:gd name="connsiteY4" fmla="*/ 0 h 990153"/>
                <a:gd name="connsiteX0" fmla="*/ 180974 w 200438"/>
                <a:gd name="connsiteY0" fmla="*/ 0 h 1006732"/>
                <a:gd name="connsiteX1" fmla="*/ -1 w 200438"/>
                <a:gd name="connsiteY1" fmla="*/ 283210 h 1006732"/>
                <a:gd name="connsiteX2" fmla="*/ 14983 w 200438"/>
                <a:gd name="connsiteY2" fmla="*/ 1006732 h 1006732"/>
                <a:gd name="connsiteX3" fmla="*/ 200438 w 200438"/>
                <a:gd name="connsiteY3" fmla="*/ 699969 h 1006732"/>
                <a:gd name="connsiteX4" fmla="*/ 180974 w 200438"/>
                <a:gd name="connsiteY4" fmla="*/ 0 h 1006732"/>
                <a:gd name="connsiteX0" fmla="*/ 180976 w 211493"/>
                <a:gd name="connsiteY0" fmla="*/ 0 h 1006732"/>
                <a:gd name="connsiteX1" fmla="*/ 1 w 211493"/>
                <a:gd name="connsiteY1" fmla="*/ 283210 h 1006732"/>
                <a:gd name="connsiteX2" fmla="*/ 14985 w 211493"/>
                <a:gd name="connsiteY2" fmla="*/ 1006732 h 1006732"/>
                <a:gd name="connsiteX3" fmla="*/ 211493 w 211493"/>
                <a:gd name="connsiteY3" fmla="*/ 744181 h 1006732"/>
                <a:gd name="connsiteX4" fmla="*/ 180976 w 211493"/>
                <a:gd name="connsiteY4" fmla="*/ 0 h 1006732"/>
                <a:gd name="connsiteX0" fmla="*/ 180974 w 194912"/>
                <a:gd name="connsiteY0" fmla="*/ 0 h 1006732"/>
                <a:gd name="connsiteX1" fmla="*/ -1 w 194912"/>
                <a:gd name="connsiteY1" fmla="*/ 283210 h 1006732"/>
                <a:gd name="connsiteX2" fmla="*/ 14983 w 194912"/>
                <a:gd name="connsiteY2" fmla="*/ 1006732 h 1006732"/>
                <a:gd name="connsiteX3" fmla="*/ 194912 w 194912"/>
                <a:gd name="connsiteY3" fmla="*/ 755234 h 1006732"/>
                <a:gd name="connsiteX4" fmla="*/ 180974 w 194912"/>
                <a:gd name="connsiteY4" fmla="*/ 0 h 1006732"/>
                <a:gd name="connsiteX0" fmla="*/ 166182 w 180120"/>
                <a:gd name="connsiteY0" fmla="*/ 0 h 1006732"/>
                <a:gd name="connsiteX1" fmla="*/ 5930 w 180120"/>
                <a:gd name="connsiteY1" fmla="*/ 274922 h 1006732"/>
                <a:gd name="connsiteX2" fmla="*/ 191 w 180120"/>
                <a:gd name="connsiteY2" fmla="*/ 1006732 h 1006732"/>
                <a:gd name="connsiteX3" fmla="*/ 180120 w 180120"/>
                <a:gd name="connsiteY3" fmla="*/ 755234 h 1006732"/>
                <a:gd name="connsiteX4" fmla="*/ 166182 w 180120"/>
                <a:gd name="connsiteY4" fmla="*/ 0 h 100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20" h="1006732">
                  <a:moveTo>
                    <a:pt x="166182" y="0"/>
                  </a:moveTo>
                  <a:lnTo>
                    <a:pt x="5930" y="274922"/>
                  </a:lnTo>
                  <a:cubicBezTo>
                    <a:pt x="7517" y="396101"/>
                    <a:pt x="-1396" y="885553"/>
                    <a:pt x="191" y="1006732"/>
                  </a:cubicBezTo>
                  <a:cubicBezTo>
                    <a:pt x="60627" y="911386"/>
                    <a:pt x="119684" y="850580"/>
                    <a:pt x="180120" y="755234"/>
                  </a:cubicBezTo>
                  <a:cubicBezTo>
                    <a:pt x="178533" y="616063"/>
                    <a:pt x="167769" y="139171"/>
                    <a:pt x="166182" y="0"/>
                  </a:cubicBez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061" name="グループ化 1060">
              <a:extLst>
                <a:ext uri="{FF2B5EF4-FFF2-40B4-BE49-F238E27FC236}">
                  <a16:creationId xmlns:a16="http://schemas.microsoft.com/office/drawing/2014/main" id="{E4EA752C-6D8B-4342-B9BB-33935FBF3E9B}"/>
                </a:ext>
              </a:extLst>
            </p:cNvPr>
            <p:cNvGrpSpPr/>
            <p:nvPr/>
          </p:nvGrpSpPr>
          <p:grpSpPr>
            <a:xfrm>
              <a:off x="509212" y="1991375"/>
              <a:ext cx="111379" cy="173372"/>
              <a:chOff x="859630" y="1699945"/>
              <a:chExt cx="404942" cy="630332"/>
            </a:xfrm>
          </p:grpSpPr>
          <p:sp>
            <p:nvSpPr>
              <p:cNvPr id="1157" name="正方形/長方形 1156">
                <a:extLst>
                  <a:ext uri="{FF2B5EF4-FFF2-40B4-BE49-F238E27FC236}">
                    <a16:creationId xmlns:a16="http://schemas.microsoft.com/office/drawing/2014/main" id="{29A33B91-1AA3-483A-A6B8-E962AA1CE495}"/>
                  </a:ext>
                </a:extLst>
              </p:cNvPr>
              <p:cNvSpPr/>
              <p:nvPr/>
            </p:nvSpPr>
            <p:spPr>
              <a:xfrm flipH="1">
                <a:off x="859630" y="1699945"/>
                <a:ext cx="404942" cy="325065"/>
              </a:xfrm>
              <a:prstGeom prst="rect">
                <a:avLst/>
              </a:prstGeom>
              <a:solidFill>
                <a:srgbClr val="DDDDDD"/>
              </a:solidFill>
              <a:ln w="19050" cap="flat" cmpd="sng" algn="ctr">
                <a:solidFill>
                  <a:sysClr val="windowText" lastClr="000000">
                    <a:lumMod val="75000"/>
                    <a:lumOff val="2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58" name="正方形/長方形 1157">
                <a:extLst>
                  <a:ext uri="{FF2B5EF4-FFF2-40B4-BE49-F238E27FC236}">
                    <a16:creationId xmlns:a16="http://schemas.microsoft.com/office/drawing/2014/main" id="{1BF5761A-BF42-4117-AECA-BC442635BDB6}"/>
                  </a:ext>
                </a:extLst>
              </p:cNvPr>
              <p:cNvSpPr/>
              <p:nvPr/>
            </p:nvSpPr>
            <p:spPr>
              <a:xfrm flipH="1">
                <a:off x="886089" y="2025010"/>
                <a:ext cx="331475" cy="297084"/>
              </a:xfrm>
              <a:prstGeom prst="rect">
                <a:avLst/>
              </a:prstGeom>
              <a:noFill/>
              <a:ln w="19050" cap="flat" cmpd="sng" algn="ctr">
                <a:solidFill>
                  <a:sysClr val="windowText" lastClr="000000">
                    <a:lumMod val="75000"/>
                    <a:lumOff val="2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59" name="直線コネクタ 1158">
                <a:extLst>
                  <a:ext uri="{FF2B5EF4-FFF2-40B4-BE49-F238E27FC236}">
                    <a16:creationId xmlns:a16="http://schemas.microsoft.com/office/drawing/2014/main" id="{F4482424-E6AB-4990-A3A5-5CDB44D1B7E6}"/>
                  </a:ext>
                </a:extLst>
              </p:cNvPr>
              <p:cNvCxnSpPr/>
              <p:nvPr/>
            </p:nvCxnSpPr>
            <p:spPr>
              <a:xfrm>
                <a:off x="881063" y="2017950"/>
                <a:ext cx="335756" cy="312327"/>
              </a:xfrm>
              <a:prstGeom prst="line">
                <a:avLst/>
              </a:prstGeom>
              <a:noFill/>
              <a:ln w="12700" cap="flat" cmpd="sng" algn="ctr">
                <a:solidFill>
                  <a:sysClr val="windowText" lastClr="000000">
                    <a:lumMod val="75000"/>
                    <a:lumOff val="25000"/>
                  </a:sysClr>
                </a:solidFill>
                <a:prstDash val="solid"/>
                <a:miter lim="800000"/>
              </a:ln>
              <a:effectLst/>
            </p:spPr>
          </p:cxnSp>
          <p:cxnSp>
            <p:nvCxnSpPr>
              <p:cNvPr id="1160" name="直線コネクタ 1159">
                <a:extLst>
                  <a:ext uri="{FF2B5EF4-FFF2-40B4-BE49-F238E27FC236}">
                    <a16:creationId xmlns:a16="http://schemas.microsoft.com/office/drawing/2014/main" id="{FF50DCB1-E820-48F9-867F-888D6FABD1CC}"/>
                  </a:ext>
                </a:extLst>
              </p:cNvPr>
              <p:cNvCxnSpPr>
                <a:cxnSpLocks/>
              </p:cNvCxnSpPr>
              <p:nvPr/>
            </p:nvCxnSpPr>
            <p:spPr>
              <a:xfrm flipV="1">
                <a:off x="884091" y="2024799"/>
                <a:ext cx="328150" cy="293700"/>
              </a:xfrm>
              <a:prstGeom prst="line">
                <a:avLst/>
              </a:prstGeom>
              <a:noFill/>
              <a:ln w="12700" cap="flat" cmpd="sng" algn="ctr">
                <a:solidFill>
                  <a:sysClr val="windowText" lastClr="000000">
                    <a:lumMod val="75000"/>
                    <a:lumOff val="25000"/>
                  </a:sysClr>
                </a:solidFill>
                <a:prstDash val="solid"/>
                <a:miter lim="800000"/>
              </a:ln>
              <a:effectLst/>
            </p:spPr>
          </p:cxnSp>
        </p:grpSp>
        <p:grpSp>
          <p:nvGrpSpPr>
            <p:cNvPr id="1062" name="グループ化 1061">
              <a:extLst>
                <a:ext uri="{FF2B5EF4-FFF2-40B4-BE49-F238E27FC236}">
                  <a16:creationId xmlns:a16="http://schemas.microsoft.com/office/drawing/2014/main" id="{357499D7-CB8B-4E50-95B5-B47E4D0A571E}"/>
                </a:ext>
              </a:extLst>
            </p:cNvPr>
            <p:cNvGrpSpPr/>
            <p:nvPr/>
          </p:nvGrpSpPr>
          <p:grpSpPr>
            <a:xfrm>
              <a:off x="318527" y="2268069"/>
              <a:ext cx="618401" cy="66332"/>
              <a:chOff x="318527" y="2268069"/>
              <a:chExt cx="618401" cy="66332"/>
            </a:xfrm>
          </p:grpSpPr>
          <p:sp>
            <p:nvSpPr>
              <p:cNvPr id="1153" name="正方形/長方形 1152">
                <a:extLst>
                  <a:ext uri="{FF2B5EF4-FFF2-40B4-BE49-F238E27FC236}">
                    <a16:creationId xmlns:a16="http://schemas.microsoft.com/office/drawing/2014/main" id="{57712E5C-7480-4D76-8CA0-39DADDD99888}"/>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54" name="正方形/長方形 1153">
                <a:extLst>
                  <a:ext uri="{FF2B5EF4-FFF2-40B4-BE49-F238E27FC236}">
                    <a16:creationId xmlns:a16="http://schemas.microsoft.com/office/drawing/2014/main" id="{792E0295-A506-4F02-85CD-FED03809B725}"/>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55" name="正方形/長方形 1154">
                <a:extLst>
                  <a:ext uri="{FF2B5EF4-FFF2-40B4-BE49-F238E27FC236}">
                    <a16:creationId xmlns:a16="http://schemas.microsoft.com/office/drawing/2014/main" id="{6BC62D7E-C82A-475A-B8AD-8069810E9E5F}"/>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56" name="正方形/長方形 1155">
                <a:extLst>
                  <a:ext uri="{FF2B5EF4-FFF2-40B4-BE49-F238E27FC236}">
                    <a16:creationId xmlns:a16="http://schemas.microsoft.com/office/drawing/2014/main" id="{A599E340-686C-4DA2-A507-E9A5A36664FB}"/>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063" name="グループ化 1062">
              <a:extLst>
                <a:ext uri="{FF2B5EF4-FFF2-40B4-BE49-F238E27FC236}">
                  <a16:creationId xmlns:a16="http://schemas.microsoft.com/office/drawing/2014/main" id="{76BA4271-151C-4397-A649-67CD6A76E0B9}"/>
                </a:ext>
              </a:extLst>
            </p:cNvPr>
            <p:cNvGrpSpPr/>
            <p:nvPr/>
          </p:nvGrpSpPr>
          <p:grpSpPr>
            <a:xfrm>
              <a:off x="318527" y="2370149"/>
              <a:ext cx="618401" cy="66332"/>
              <a:chOff x="318527" y="2268069"/>
              <a:chExt cx="618401" cy="66332"/>
            </a:xfrm>
          </p:grpSpPr>
          <p:sp>
            <p:nvSpPr>
              <p:cNvPr id="1149" name="正方形/長方形 1148">
                <a:extLst>
                  <a:ext uri="{FF2B5EF4-FFF2-40B4-BE49-F238E27FC236}">
                    <a16:creationId xmlns:a16="http://schemas.microsoft.com/office/drawing/2014/main" id="{AE31E067-1839-4CA4-A70A-E14F04648D22}"/>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50" name="正方形/長方形 1149">
                <a:extLst>
                  <a:ext uri="{FF2B5EF4-FFF2-40B4-BE49-F238E27FC236}">
                    <a16:creationId xmlns:a16="http://schemas.microsoft.com/office/drawing/2014/main" id="{6F84FD4D-E373-4C87-A7D2-4A7714211514}"/>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51" name="正方形/長方形 1150">
                <a:extLst>
                  <a:ext uri="{FF2B5EF4-FFF2-40B4-BE49-F238E27FC236}">
                    <a16:creationId xmlns:a16="http://schemas.microsoft.com/office/drawing/2014/main" id="{7239E3D0-4C60-4108-90FE-56A8C1687D07}"/>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52" name="正方形/長方形 1151">
                <a:extLst>
                  <a:ext uri="{FF2B5EF4-FFF2-40B4-BE49-F238E27FC236}">
                    <a16:creationId xmlns:a16="http://schemas.microsoft.com/office/drawing/2014/main" id="{8C14B240-6FC2-46D7-9CFB-5661A73D2DD3}"/>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064" name="グループ化 1063">
              <a:extLst>
                <a:ext uri="{FF2B5EF4-FFF2-40B4-BE49-F238E27FC236}">
                  <a16:creationId xmlns:a16="http://schemas.microsoft.com/office/drawing/2014/main" id="{F4C5E79B-75DA-4820-B41B-0ABCC8A350B2}"/>
                </a:ext>
              </a:extLst>
            </p:cNvPr>
            <p:cNvGrpSpPr/>
            <p:nvPr/>
          </p:nvGrpSpPr>
          <p:grpSpPr>
            <a:xfrm>
              <a:off x="318527" y="2474364"/>
              <a:ext cx="618401" cy="66332"/>
              <a:chOff x="318527" y="2268069"/>
              <a:chExt cx="618401" cy="66332"/>
            </a:xfrm>
          </p:grpSpPr>
          <p:sp>
            <p:nvSpPr>
              <p:cNvPr id="1145" name="正方形/長方形 1144">
                <a:extLst>
                  <a:ext uri="{FF2B5EF4-FFF2-40B4-BE49-F238E27FC236}">
                    <a16:creationId xmlns:a16="http://schemas.microsoft.com/office/drawing/2014/main" id="{9AA74E91-5CD4-407C-8E83-70E02D33D9D2}"/>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46" name="正方形/長方形 1145">
                <a:extLst>
                  <a:ext uri="{FF2B5EF4-FFF2-40B4-BE49-F238E27FC236}">
                    <a16:creationId xmlns:a16="http://schemas.microsoft.com/office/drawing/2014/main" id="{65262B38-47BD-4828-AF25-34722A719B81}"/>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47" name="正方形/長方形 1146">
                <a:extLst>
                  <a:ext uri="{FF2B5EF4-FFF2-40B4-BE49-F238E27FC236}">
                    <a16:creationId xmlns:a16="http://schemas.microsoft.com/office/drawing/2014/main" id="{02370607-B4E5-41C0-9C37-D623819AD88A}"/>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48" name="正方形/長方形 1147">
                <a:extLst>
                  <a:ext uri="{FF2B5EF4-FFF2-40B4-BE49-F238E27FC236}">
                    <a16:creationId xmlns:a16="http://schemas.microsoft.com/office/drawing/2014/main" id="{0D1CEDD3-45F5-4641-BC91-5A42F047CA49}"/>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065" name="グループ化 1064">
              <a:extLst>
                <a:ext uri="{FF2B5EF4-FFF2-40B4-BE49-F238E27FC236}">
                  <a16:creationId xmlns:a16="http://schemas.microsoft.com/office/drawing/2014/main" id="{F9D6051E-9EC7-42B1-BF63-8C17DBDBF1A8}"/>
                </a:ext>
              </a:extLst>
            </p:cNvPr>
            <p:cNvGrpSpPr/>
            <p:nvPr/>
          </p:nvGrpSpPr>
          <p:grpSpPr>
            <a:xfrm>
              <a:off x="318527" y="2572343"/>
              <a:ext cx="618401" cy="66332"/>
              <a:chOff x="318527" y="2268069"/>
              <a:chExt cx="618401" cy="66332"/>
            </a:xfrm>
          </p:grpSpPr>
          <p:sp>
            <p:nvSpPr>
              <p:cNvPr id="1141" name="正方形/長方形 1140">
                <a:extLst>
                  <a:ext uri="{FF2B5EF4-FFF2-40B4-BE49-F238E27FC236}">
                    <a16:creationId xmlns:a16="http://schemas.microsoft.com/office/drawing/2014/main" id="{CFAFC9FB-8939-4BA7-B35B-54CB6FF5D403}"/>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42" name="正方形/長方形 1141">
                <a:extLst>
                  <a:ext uri="{FF2B5EF4-FFF2-40B4-BE49-F238E27FC236}">
                    <a16:creationId xmlns:a16="http://schemas.microsoft.com/office/drawing/2014/main" id="{5BF3F0C7-BB1D-40F3-AD43-6FD9E98F3553}"/>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43" name="正方形/長方形 1142">
                <a:extLst>
                  <a:ext uri="{FF2B5EF4-FFF2-40B4-BE49-F238E27FC236}">
                    <a16:creationId xmlns:a16="http://schemas.microsoft.com/office/drawing/2014/main" id="{843FC53C-5E0C-4D80-BC93-73A24E99671F}"/>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44" name="正方形/長方形 1143">
                <a:extLst>
                  <a:ext uri="{FF2B5EF4-FFF2-40B4-BE49-F238E27FC236}">
                    <a16:creationId xmlns:a16="http://schemas.microsoft.com/office/drawing/2014/main" id="{19AB6386-D5BE-484F-80E1-4ADBE111006D}"/>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066" name="グループ化 1065">
              <a:extLst>
                <a:ext uri="{FF2B5EF4-FFF2-40B4-BE49-F238E27FC236}">
                  <a16:creationId xmlns:a16="http://schemas.microsoft.com/office/drawing/2014/main" id="{DEEA2CD0-70A3-42E9-A725-4338BAB9AE17}"/>
                </a:ext>
              </a:extLst>
            </p:cNvPr>
            <p:cNvGrpSpPr/>
            <p:nvPr/>
          </p:nvGrpSpPr>
          <p:grpSpPr>
            <a:xfrm>
              <a:off x="290060" y="2277630"/>
              <a:ext cx="672489" cy="376925"/>
              <a:chOff x="290060" y="2277630"/>
              <a:chExt cx="672489" cy="376925"/>
            </a:xfrm>
            <a:solidFill>
              <a:srgbClr val="E7E6E6">
                <a:lumMod val="20000"/>
                <a:lumOff val="80000"/>
              </a:srgbClr>
            </a:solidFill>
          </p:grpSpPr>
          <p:grpSp>
            <p:nvGrpSpPr>
              <p:cNvPr id="1073" name="グループ化 1072">
                <a:extLst>
                  <a:ext uri="{FF2B5EF4-FFF2-40B4-BE49-F238E27FC236}">
                    <a16:creationId xmlns:a16="http://schemas.microsoft.com/office/drawing/2014/main" id="{225F0470-70F8-4DA4-8293-A2189FC302C8}"/>
                  </a:ext>
                </a:extLst>
              </p:cNvPr>
              <p:cNvGrpSpPr/>
              <p:nvPr/>
            </p:nvGrpSpPr>
            <p:grpSpPr>
              <a:xfrm>
                <a:off x="290060" y="2277630"/>
                <a:ext cx="672489" cy="91913"/>
                <a:chOff x="290060" y="2277630"/>
                <a:chExt cx="672489" cy="91913"/>
              </a:xfrm>
              <a:grpFill/>
            </p:grpSpPr>
            <p:grpSp>
              <p:nvGrpSpPr>
                <p:cNvPr id="1125" name="グループ化 1124">
                  <a:extLst>
                    <a:ext uri="{FF2B5EF4-FFF2-40B4-BE49-F238E27FC236}">
                      <a16:creationId xmlns:a16="http://schemas.microsoft.com/office/drawing/2014/main" id="{1C50C0B7-2A7C-49CA-905D-F9111F3DD0EA}"/>
                    </a:ext>
                  </a:extLst>
                </p:cNvPr>
                <p:cNvGrpSpPr/>
                <p:nvPr/>
              </p:nvGrpSpPr>
              <p:grpSpPr>
                <a:xfrm>
                  <a:off x="290060" y="2277630"/>
                  <a:ext cx="151810" cy="91913"/>
                  <a:chOff x="6969110" y="3730368"/>
                  <a:chExt cx="667328" cy="86946"/>
                </a:xfrm>
                <a:grpFill/>
              </p:grpSpPr>
              <p:sp>
                <p:nvSpPr>
                  <p:cNvPr id="1138" name="正方形/長方形 1137">
                    <a:extLst>
                      <a:ext uri="{FF2B5EF4-FFF2-40B4-BE49-F238E27FC236}">
                        <a16:creationId xmlns:a16="http://schemas.microsoft.com/office/drawing/2014/main" id="{FAD90CB6-0805-4411-A38E-3E8A60C332D6}"/>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39" name="フリーフォーム 1152">
                    <a:extLst>
                      <a:ext uri="{FF2B5EF4-FFF2-40B4-BE49-F238E27FC236}">
                        <a16:creationId xmlns:a16="http://schemas.microsoft.com/office/drawing/2014/main" id="{A6678879-CE77-4AF0-94FA-EA73D7598FE2}"/>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40" name="直線コネクタ 1139">
                    <a:extLst>
                      <a:ext uri="{FF2B5EF4-FFF2-40B4-BE49-F238E27FC236}">
                        <a16:creationId xmlns:a16="http://schemas.microsoft.com/office/drawing/2014/main" id="{3E5869CD-AC51-4B90-B9FE-338C0D09A9B8}"/>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126" name="グループ化 1125">
                  <a:extLst>
                    <a:ext uri="{FF2B5EF4-FFF2-40B4-BE49-F238E27FC236}">
                      <a16:creationId xmlns:a16="http://schemas.microsoft.com/office/drawing/2014/main" id="{1C727C69-7425-4369-94FD-EB204CA4A435}"/>
                    </a:ext>
                  </a:extLst>
                </p:cNvPr>
                <p:cNvGrpSpPr/>
                <p:nvPr/>
              </p:nvGrpSpPr>
              <p:grpSpPr>
                <a:xfrm>
                  <a:off x="466227" y="2277630"/>
                  <a:ext cx="151810" cy="91913"/>
                  <a:chOff x="6969110" y="3730368"/>
                  <a:chExt cx="667328" cy="86946"/>
                </a:xfrm>
                <a:grpFill/>
              </p:grpSpPr>
              <p:sp>
                <p:nvSpPr>
                  <p:cNvPr id="1135" name="正方形/長方形 1134">
                    <a:extLst>
                      <a:ext uri="{FF2B5EF4-FFF2-40B4-BE49-F238E27FC236}">
                        <a16:creationId xmlns:a16="http://schemas.microsoft.com/office/drawing/2014/main" id="{737A049B-D411-48D3-ADF7-6305E2232E3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36" name="フリーフォーム 1152">
                    <a:extLst>
                      <a:ext uri="{FF2B5EF4-FFF2-40B4-BE49-F238E27FC236}">
                        <a16:creationId xmlns:a16="http://schemas.microsoft.com/office/drawing/2014/main" id="{1DE99354-82F8-4874-9B21-191A0AA70E87}"/>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37" name="直線コネクタ 1136">
                    <a:extLst>
                      <a:ext uri="{FF2B5EF4-FFF2-40B4-BE49-F238E27FC236}">
                        <a16:creationId xmlns:a16="http://schemas.microsoft.com/office/drawing/2014/main" id="{1CB71F7C-A7A6-4863-AC94-1378B114B32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127" name="グループ化 1126">
                  <a:extLst>
                    <a:ext uri="{FF2B5EF4-FFF2-40B4-BE49-F238E27FC236}">
                      <a16:creationId xmlns:a16="http://schemas.microsoft.com/office/drawing/2014/main" id="{CCFCFA03-8CE7-4D06-BCD5-A28774598943}"/>
                    </a:ext>
                  </a:extLst>
                </p:cNvPr>
                <p:cNvGrpSpPr/>
                <p:nvPr/>
              </p:nvGrpSpPr>
              <p:grpSpPr>
                <a:xfrm>
                  <a:off x="640927" y="2277630"/>
                  <a:ext cx="151810" cy="91913"/>
                  <a:chOff x="6969110" y="3730368"/>
                  <a:chExt cx="667328" cy="86946"/>
                </a:xfrm>
                <a:grpFill/>
              </p:grpSpPr>
              <p:sp>
                <p:nvSpPr>
                  <p:cNvPr id="1132" name="正方形/長方形 1131">
                    <a:extLst>
                      <a:ext uri="{FF2B5EF4-FFF2-40B4-BE49-F238E27FC236}">
                        <a16:creationId xmlns:a16="http://schemas.microsoft.com/office/drawing/2014/main" id="{911EF17A-F9B1-4B8A-9601-D419B931F1B1}"/>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33" name="フリーフォーム 1152">
                    <a:extLst>
                      <a:ext uri="{FF2B5EF4-FFF2-40B4-BE49-F238E27FC236}">
                        <a16:creationId xmlns:a16="http://schemas.microsoft.com/office/drawing/2014/main" id="{FC821F97-252F-46D1-8D3A-CCE90F63F04D}"/>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34" name="直線コネクタ 1133">
                    <a:extLst>
                      <a:ext uri="{FF2B5EF4-FFF2-40B4-BE49-F238E27FC236}">
                        <a16:creationId xmlns:a16="http://schemas.microsoft.com/office/drawing/2014/main" id="{0BE54913-1653-45B8-945D-7E3BF0477314}"/>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128" name="グループ化 1127">
                  <a:extLst>
                    <a:ext uri="{FF2B5EF4-FFF2-40B4-BE49-F238E27FC236}">
                      <a16:creationId xmlns:a16="http://schemas.microsoft.com/office/drawing/2014/main" id="{90ED74B6-3653-4CDA-A160-F985F45D06DE}"/>
                    </a:ext>
                  </a:extLst>
                </p:cNvPr>
                <p:cNvGrpSpPr/>
                <p:nvPr/>
              </p:nvGrpSpPr>
              <p:grpSpPr>
                <a:xfrm>
                  <a:off x="810739" y="2277630"/>
                  <a:ext cx="151810" cy="91913"/>
                  <a:chOff x="6969110" y="3730368"/>
                  <a:chExt cx="667328" cy="86946"/>
                </a:xfrm>
                <a:grpFill/>
              </p:grpSpPr>
              <p:sp>
                <p:nvSpPr>
                  <p:cNvPr id="1129" name="正方形/長方形 1128">
                    <a:extLst>
                      <a:ext uri="{FF2B5EF4-FFF2-40B4-BE49-F238E27FC236}">
                        <a16:creationId xmlns:a16="http://schemas.microsoft.com/office/drawing/2014/main" id="{6F89A6D1-ECB9-481F-B694-E729430F66C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30" name="フリーフォーム 1152">
                    <a:extLst>
                      <a:ext uri="{FF2B5EF4-FFF2-40B4-BE49-F238E27FC236}">
                        <a16:creationId xmlns:a16="http://schemas.microsoft.com/office/drawing/2014/main" id="{23121760-0509-4C03-89C3-92BE366BCEE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31" name="直線コネクタ 1130">
                    <a:extLst>
                      <a:ext uri="{FF2B5EF4-FFF2-40B4-BE49-F238E27FC236}">
                        <a16:creationId xmlns:a16="http://schemas.microsoft.com/office/drawing/2014/main" id="{41838BD3-58FB-41AF-A833-E48F67CA70D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074" name="グループ化 1073">
                <a:extLst>
                  <a:ext uri="{FF2B5EF4-FFF2-40B4-BE49-F238E27FC236}">
                    <a16:creationId xmlns:a16="http://schemas.microsoft.com/office/drawing/2014/main" id="{B55AF682-DDA6-4312-B4BF-D5C814D072F6}"/>
                  </a:ext>
                </a:extLst>
              </p:cNvPr>
              <p:cNvGrpSpPr/>
              <p:nvPr/>
            </p:nvGrpSpPr>
            <p:grpSpPr>
              <a:xfrm>
                <a:off x="290060" y="2372599"/>
                <a:ext cx="672489" cy="91913"/>
                <a:chOff x="290060" y="2277630"/>
                <a:chExt cx="672489" cy="91913"/>
              </a:xfrm>
              <a:grpFill/>
            </p:grpSpPr>
            <p:grpSp>
              <p:nvGrpSpPr>
                <p:cNvPr id="1109" name="グループ化 1108">
                  <a:extLst>
                    <a:ext uri="{FF2B5EF4-FFF2-40B4-BE49-F238E27FC236}">
                      <a16:creationId xmlns:a16="http://schemas.microsoft.com/office/drawing/2014/main" id="{C3A5BA5F-B8FC-470F-BCA0-B46E627D165D}"/>
                    </a:ext>
                  </a:extLst>
                </p:cNvPr>
                <p:cNvGrpSpPr/>
                <p:nvPr/>
              </p:nvGrpSpPr>
              <p:grpSpPr>
                <a:xfrm>
                  <a:off x="290060" y="2277630"/>
                  <a:ext cx="151810" cy="91913"/>
                  <a:chOff x="6969110" y="3730368"/>
                  <a:chExt cx="667328" cy="86946"/>
                </a:xfrm>
                <a:grpFill/>
              </p:grpSpPr>
              <p:sp>
                <p:nvSpPr>
                  <p:cNvPr id="1122" name="正方形/長方形 1121">
                    <a:extLst>
                      <a:ext uri="{FF2B5EF4-FFF2-40B4-BE49-F238E27FC236}">
                        <a16:creationId xmlns:a16="http://schemas.microsoft.com/office/drawing/2014/main" id="{9068249C-034F-46D5-B019-9CA370566C3B}"/>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23" name="フリーフォーム 1152">
                    <a:extLst>
                      <a:ext uri="{FF2B5EF4-FFF2-40B4-BE49-F238E27FC236}">
                        <a16:creationId xmlns:a16="http://schemas.microsoft.com/office/drawing/2014/main" id="{27456948-C79C-4D3A-B157-0E1716D43C8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24" name="直線コネクタ 1123">
                    <a:extLst>
                      <a:ext uri="{FF2B5EF4-FFF2-40B4-BE49-F238E27FC236}">
                        <a16:creationId xmlns:a16="http://schemas.microsoft.com/office/drawing/2014/main" id="{EAB9C424-2CC9-4F79-9BB9-D4D5ABCACDC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110" name="グループ化 1109">
                  <a:extLst>
                    <a:ext uri="{FF2B5EF4-FFF2-40B4-BE49-F238E27FC236}">
                      <a16:creationId xmlns:a16="http://schemas.microsoft.com/office/drawing/2014/main" id="{E978299F-7257-463F-BCEB-71EC1945B0F0}"/>
                    </a:ext>
                  </a:extLst>
                </p:cNvPr>
                <p:cNvGrpSpPr/>
                <p:nvPr/>
              </p:nvGrpSpPr>
              <p:grpSpPr>
                <a:xfrm>
                  <a:off x="466227" y="2277630"/>
                  <a:ext cx="151810" cy="91913"/>
                  <a:chOff x="6969110" y="3730368"/>
                  <a:chExt cx="667328" cy="86946"/>
                </a:xfrm>
                <a:grpFill/>
              </p:grpSpPr>
              <p:sp>
                <p:nvSpPr>
                  <p:cNvPr id="1119" name="正方形/長方形 1118">
                    <a:extLst>
                      <a:ext uri="{FF2B5EF4-FFF2-40B4-BE49-F238E27FC236}">
                        <a16:creationId xmlns:a16="http://schemas.microsoft.com/office/drawing/2014/main" id="{D2E4D357-4967-41A8-9452-943EA51C682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20" name="フリーフォーム 1152">
                    <a:extLst>
                      <a:ext uri="{FF2B5EF4-FFF2-40B4-BE49-F238E27FC236}">
                        <a16:creationId xmlns:a16="http://schemas.microsoft.com/office/drawing/2014/main" id="{F7415FA0-9C64-414E-AA05-A52DE63889E4}"/>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21" name="直線コネクタ 1120">
                    <a:extLst>
                      <a:ext uri="{FF2B5EF4-FFF2-40B4-BE49-F238E27FC236}">
                        <a16:creationId xmlns:a16="http://schemas.microsoft.com/office/drawing/2014/main" id="{C4ED3AE3-F7A0-40F1-A60E-6D7A00A13A5A}"/>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111" name="グループ化 1110">
                  <a:extLst>
                    <a:ext uri="{FF2B5EF4-FFF2-40B4-BE49-F238E27FC236}">
                      <a16:creationId xmlns:a16="http://schemas.microsoft.com/office/drawing/2014/main" id="{08367E26-F9A9-429C-B687-9C1001EF9AA7}"/>
                    </a:ext>
                  </a:extLst>
                </p:cNvPr>
                <p:cNvGrpSpPr/>
                <p:nvPr/>
              </p:nvGrpSpPr>
              <p:grpSpPr>
                <a:xfrm>
                  <a:off x="640927" y="2277630"/>
                  <a:ext cx="151810" cy="91913"/>
                  <a:chOff x="6969110" y="3730368"/>
                  <a:chExt cx="667328" cy="86946"/>
                </a:xfrm>
                <a:grpFill/>
              </p:grpSpPr>
              <p:sp>
                <p:nvSpPr>
                  <p:cNvPr id="1116" name="正方形/長方形 1115">
                    <a:extLst>
                      <a:ext uri="{FF2B5EF4-FFF2-40B4-BE49-F238E27FC236}">
                        <a16:creationId xmlns:a16="http://schemas.microsoft.com/office/drawing/2014/main" id="{823294CA-FC9D-45B9-BED3-599F6C286612}"/>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17" name="フリーフォーム 1152">
                    <a:extLst>
                      <a:ext uri="{FF2B5EF4-FFF2-40B4-BE49-F238E27FC236}">
                        <a16:creationId xmlns:a16="http://schemas.microsoft.com/office/drawing/2014/main" id="{B704A7CB-10F2-47E4-9793-E66D23C12BBB}"/>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18" name="直線コネクタ 1117">
                    <a:extLst>
                      <a:ext uri="{FF2B5EF4-FFF2-40B4-BE49-F238E27FC236}">
                        <a16:creationId xmlns:a16="http://schemas.microsoft.com/office/drawing/2014/main" id="{527199F2-95D4-4E11-B92F-94BE2EFDE32E}"/>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112" name="グループ化 1111">
                  <a:extLst>
                    <a:ext uri="{FF2B5EF4-FFF2-40B4-BE49-F238E27FC236}">
                      <a16:creationId xmlns:a16="http://schemas.microsoft.com/office/drawing/2014/main" id="{4F050821-F726-48C6-8EC4-C50B03F4DA4B}"/>
                    </a:ext>
                  </a:extLst>
                </p:cNvPr>
                <p:cNvGrpSpPr/>
                <p:nvPr/>
              </p:nvGrpSpPr>
              <p:grpSpPr>
                <a:xfrm>
                  <a:off x="810739" y="2277630"/>
                  <a:ext cx="151810" cy="91913"/>
                  <a:chOff x="6969110" y="3730368"/>
                  <a:chExt cx="667328" cy="86946"/>
                </a:xfrm>
                <a:grpFill/>
              </p:grpSpPr>
              <p:sp>
                <p:nvSpPr>
                  <p:cNvPr id="1113" name="正方形/長方形 1112">
                    <a:extLst>
                      <a:ext uri="{FF2B5EF4-FFF2-40B4-BE49-F238E27FC236}">
                        <a16:creationId xmlns:a16="http://schemas.microsoft.com/office/drawing/2014/main" id="{8E5B03A9-F1E9-41B8-8250-C149AA81850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14" name="フリーフォーム 1152">
                    <a:extLst>
                      <a:ext uri="{FF2B5EF4-FFF2-40B4-BE49-F238E27FC236}">
                        <a16:creationId xmlns:a16="http://schemas.microsoft.com/office/drawing/2014/main" id="{80B6D51F-0946-4CF6-BF76-355175A5991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15" name="直線コネクタ 1114">
                    <a:extLst>
                      <a:ext uri="{FF2B5EF4-FFF2-40B4-BE49-F238E27FC236}">
                        <a16:creationId xmlns:a16="http://schemas.microsoft.com/office/drawing/2014/main" id="{215D6205-EFA1-4D0C-B348-17CA7AE9F0E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075" name="グループ化 1074">
                <a:extLst>
                  <a:ext uri="{FF2B5EF4-FFF2-40B4-BE49-F238E27FC236}">
                    <a16:creationId xmlns:a16="http://schemas.microsoft.com/office/drawing/2014/main" id="{B916B292-23E5-4FE0-8ADF-DAB423E3A006}"/>
                  </a:ext>
                </a:extLst>
              </p:cNvPr>
              <p:cNvGrpSpPr/>
              <p:nvPr/>
            </p:nvGrpSpPr>
            <p:grpSpPr>
              <a:xfrm>
                <a:off x="290060" y="2468292"/>
                <a:ext cx="672489" cy="91913"/>
                <a:chOff x="290060" y="2277630"/>
                <a:chExt cx="672489" cy="91913"/>
              </a:xfrm>
              <a:grpFill/>
            </p:grpSpPr>
            <p:grpSp>
              <p:nvGrpSpPr>
                <p:cNvPr id="1093" name="グループ化 1092">
                  <a:extLst>
                    <a:ext uri="{FF2B5EF4-FFF2-40B4-BE49-F238E27FC236}">
                      <a16:creationId xmlns:a16="http://schemas.microsoft.com/office/drawing/2014/main" id="{16BC8B8E-58A2-4F9F-98B1-32274BA536BF}"/>
                    </a:ext>
                  </a:extLst>
                </p:cNvPr>
                <p:cNvGrpSpPr/>
                <p:nvPr/>
              </p:nvGrpSpPr>
              <p:grpSpPr>
                <a:xfrm>
                  <a:off x="290060" y="2277630"/>
                  <a:ext cx="151810" cy="91913"/>
                  <a:chOff x="6969110" y="3730368"/>
                  <a:chExt cx="667328" cy="86946"/>
                </a:xfrm>
                <a:grpFill/>
              </p:grpSpPr>
              <p:sp>
                <p:nvSpPr>
                  <p:cNvPr id="1106" name="正方形/長方形 1105">
                    <a:extLst>
                      <a:ext uri="{FF2B5EF4-FFF2-40B4-BE49-F238E27FC236}">
                        <a16:creationId xmlns:a16="http://schemas.microsoft.com/office/drawing/2014/main" id="{CF6BF3E7-952A-42CE-854F-D8EE199183C5}"/>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07" name="フリーフォーム 1152">
                    <a:extLst>
                      <a:ext uri="{FF2B5EF4-FFF2-40B4-BE49-F238E27FC236}">
                        <a16:creationId xmlns:a16="http://schemas.microsoft.com/office/drawing/2014/main" id="{C8CCBFB7-8033-4F89-8712-5FD8F09AFDB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08" name="直線コネクタ 1107">
                    <a:extLst>
                      <a:ext uri="{FF2B5EF4-FFF2-40B4-BE49-F238E27FC236}">
                        <a16:creationId xmlns:a16="http://schemas.microsoft.com/office/drawing/2014/main" id="{C1E1B21C-3600-4267-8D0D-EEA3BAF25212}"/>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094" name="グループ化 1093">
                  <a:extLst>
                    <a:ext uri="{FF2B5EF4-FFF2-40B4-BE49-F238E27FC236}">
                      <a16:creationId xmlns:a16="http://schemas.microsoft.com/office/drawing/2014/main" id="{02403602-C34F-4DA3-A91D-072D65995503}"/>
                    </a:ext>
                  </a:extLst>
                </p:cNvPr>
                <p:cNvGrpSpPr/>
                <p:nvPr/>
              </p:nvGrpSpPr>
              <p:grpSpPr>
                <a:xfrm>
                  <a:off x="466227" y="2277630"/>
                  <a:ext cx="151810" cy="91913"/>
                  <a:chOff x="6969110" y="3730368"/>
                  <a:chExt cx="667328" cy="86946"/>
                </a:xfrm>
                <a:grpFill/>
              </p:grpSpPr>
              <p:sp>
                <p:nvSpPr>
                  <p:cNvPr id="1103" name="正方形/長方形 1102">
                    <a:extLst>
                      <a:ext uri="{FF2B5EF4-FFF2-40B4-BE49-F238E27FC236}">
                        <a16:creationId xmlns:a16="http://schemas.microsoft.com/office/drawing/2014/main" id="{D90DF4B3-E441-4982-AEF5-B047B4DCD85B}"/>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04" name="フリーフォーム 1152">
                    <a:extLst>
                      <a:ext uri="{FF2B5EF4-FFF2-40B4-BE49-F238E27FC236}">
                        <a16:creationId xmlns:a16="http://schemas.microsoft.com/office/drawing/2014/main" id="{31BE756E-9FF3-41B4-9E4A-EE14B34A6419}"/>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05" name="直線コネクタ 1104">
                    <a:extLst>
                      <a:ext uri="{FF2B5EF4-FFF2-40B4-BE49-F238E27FC236}">
                        <a16:creationId xmlns:a16="http://schemas.microsoft.com/office/drawing/2014/main" id="{4F800DDA-9725-457F-A0C0-F35CDFF2D15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095" name="グループ化 1094">
                  <a:extLst>
                    <a:ext uri="{FF2B5EF4-FFF2-40B4-BE49-F238E27FC236}">
                      <a16:creationId xmlns:a16="http://schemas.microsoft.com/office/drawing/2014/main" id="{5B3A683B-AC25-4217-A680-60015C5723E7}"/>
                    </a:ext>
                  </a:extLst>
                </p:cNvPr>
                <p:cNvGrpSpPr/>
                <p:nvPr/>
              </p:nvGrpSpPr>
              <p:grpSpPr>
                <a:xfrm>
                  <a:off x="640927" y="2277630"/>
                  <a:ext cx="151810" cy="91913"/>
                  <a:chOff x="6969110" y="3730368"/>
                  <a:chExt cx="667328" cy="86946"/>
                </a:xfrm>
                <a:grpFill/>
              </p:grpSpPr>
              <p:sp>
                <p:nvSpPr>
                  <p:cNvPr id="1100" name="正方形/長方形 1099">
                    <a:extLst>
                      <a:ext uri="{FF2B5EF4-FFF2-40B4-BE49-F238E27FC236}">
                        <a16:creationId xmlns:a16="http://schemas.microsoft.com/office/drawing/2014/main" id="{2568352D-B4A0-4EA8-AAE6-DD9D2341DA1D}"/>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01" name="フリーフォーム 1152">
                    <a:extLst>
                      <a:ext uri="{FF2B5EF4-FFF2-40B4-BE49-F238E27FC236}">
                        <a16:creationId xmlns:a16="http://schemas.microsoft.com/office/drawing/2014/main" id="{A9637645-542F-4A78-BCF4-095C7766F4A5}"/>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02" name="直線コネクタ 1101">
                    <a:extLst>
                      <a:ext uri="{FF2B5EF4-FFF2-40B4-BE49-F238E27FC236}">
                        <a16:creationId xmlns:a16="http://schemas.microsoft.com/office/drawing/2014/main" id="{F5B7589F-A397-452A-80BE-E89AAC21ACE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096" name="グループ化 1095">
                  <a:extLst>
                    <a:ext uri="{FF2B5EF4-FFF2-40B4-BE49-F238E27FC236}">
                      <a16:creationId xmlns:a16="http://schemas.microsoft.com/office/drawing/2014/main" id="{2E5F578F-34AF-4783-AEE4-AD94C74F8EAD}"/>
                    </a:ext>
                  </a:extLst>
                </p:cNvPr>
                <p:cNvGrpSpPr/>
                <p:nvPr/>
              </p:nvGrpSpPr>
              <p:grpSpPr>
                <a:xfrm>
                  <a:off x="810739" y="2277630"/>
                  <a:ext cx="151810" cy="91913"/>
                  <a:chOff x="6969110" y="3730368"/>
                  <a:chExt cx="667328" cy="86946"/>
                </a:xfrm>
                <a:grpFill/>
              </p:grpSpPr>
              <p:sp>
                <p:nvSpPr>
                  <p:cNvPr id="1097" name="正方形/長方形 1096">
                    <a:extLst>
                      <a:ext uri="{FF2B5EF4-FFF2-40B4-BE49-F238E27FC236}">
                        <a16:creationId xmlns:a16="http://schemas.microsoft.com/office/drawing/2014/main" id="{DD9A8B75-0196-4EA4-8DE9-1009774F205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98" name="フリーフォーム 1152">
                    <a:extLst>
                      <a:ext uri="{FF2B5EF4-FFF2-40B4-BE49-F238E27FC236}">
                        <a16:creationId xmlns:a16="http://schemas.microsoft.com/office/drawing/2014/main" id="{7C3BE2CD-54B4-462A-B987-6AAF7584369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099" name="直線コネクタ 1098">
                    <a:extLst>
                      <a:ext uri="{FF2B5EF4-FFF2-40B4-BE49-F238E27FC236}">
                        <a16:creationId xmlns:a16="http://schemas.microsoft.com/office/drawing/2014/main" id="{A6F1189C-4C69-4ECB-A227-62AB3241FFA7}"/>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076" name="グループ化 1075">
                <a:extLst>
                  <a:ext uri="{FF2B5EF4-FFF2-40B4-BE49-F238E27FC236}">
                    <a16:creationId xmlns:a16="http://schemas.microsoft.com/office/drawing/2014/main" id="{F1478A40-0BAB-4E41-9896-C41C3CFD9432}"/>
                  </a:ext>
                </a:extLst>
              </p:cNvPr>
              <p:cNvGrpSpPr/>
              <p:nvPr/>
            </p:nvGrpSpPr>
            <p:grpSpPr>
              <a:xfrm>
                <a:off x="290060" y="2562642"/>
                <a:ext cx="672489" cy="91913"/>
                <a:chOff x="290060" y="2277630"/>
                <a:chExt cx="672489" cy="91913"/>
              </a:xfrm>
              <a:grpFill/>
            </p:grpSpPr>
            <p:grpSp>
              <p:nvGrpSpPr>
                <p:cNvPr id="1077" name="グループ化 1076">
                  <a:extLst>
                    <a:ext uri="{FF2B5EF4-FFF2-40B4-BE49-F238E27FC236}">
                      <a16:creationId xmlns:a16="http://schemas.microsoft.com/office/drawing/2014/main" id="{A0999663-48B3-4BC0-A31A-52F6996DF84E}"/>
                    </a:ext>
                  </a:extLst>
                </p:cNvPr>
                <p:cNvGrpSpPr/>
                <p:nvPr/>
              </p:nvGrpSpPr>
              <p:grpSpPr>
                <a:xfrm>
                  <a:off x="290060" y="2277630"/>
                  <a:ext cx="151810" cy="91913"/>
                  <a:chOff x="6969110" y="3730368"/>
                  <a:chExt cx="667328" cy="86946"/>
                </a:xfrm>
                <a:grpFill/>
              </p:grpSpPr>
              <p:sp>
                <p:nvSpPr>
                  <p:cNvPr id="1090" name="正方形/長方形 1089">
                    <a:extLst>
                      <a:ext uri="{FF2B5EF4-FFF2-40B4-BE49-F238E27FC236}">
                        <a16:creationId xmlns:a16="http://schemas.microsoft.com/office/drawing/2014/main" id="{78551FB8-A7BD-444A-A6E0-0365EC76EA71}"/>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91" name="フリーフォーム 1152">
                    <a:extLst>
                      <a:ext uri="{FF2B5EF4-FFF2-40B4-BE49-F238E27FC236}">
                        <a16:creationId xmlns:a16="http://schemas.microsoft.com/office/drawing/2014/main" id="{33843D6E-20C7-49CF-8B7B-7686D8CD5AB0}"/>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092" name="直線コネクタ 1091">
                    <a:extLst>
                      <a:ext uri="{FF2B5EF4-FFF2-40B4-BE49-F238E27FC236}">
                        <a16:creationId xmlns:a16="http://schemas.microsoft.com/office/drawing/2014/main" id="{AB5CDE96-CEE9-4B57-AE31-2AB880FC6C3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078" name="グループ化 1077">
                  <a:extLst>
                    <a:ext uri="{FF2B5EF4-FFF2-40B4-BE49-F238E27FC236}">
                      <a16:creationId xmlns:a16="http://schemas.microsoft.com/office/drawing/2014/main" id="{D45E2F4B-A10C-491F-A5B9-A470D01AFD72}"/>
                    </a:ext>
                  </a:extLst>
                </p:cNvPr>
                <p:cNvGrpSpPr/>
                <p:nvPr/>
              </p:nvGrpSpPr>
              <p:grpSpPr>
                <a:xfrm>
                  <a:off x="466227" y="2277630"/>
                  <a:ext cx="151810" cy="91913"/>
                  <a:chOff x="6969110" y="3730368"/>
                  <a:chExt cx="667328" cy="86946"/>
                </a:xfrm>
                <a:grpFill/>
              </p:grpSpPr>
              <p:sp>
                <p:nvSpPr>
                  <p:cNvPr id="1087" name="正方形/長方形 1086">
                    <a:extLst>
                      <a:ext uri="{FF2B5EF4-FFF2-40B4-BE49-F238E27FC236}">
                        <a16:creationId xmlns:a16="http://schemas.microsoft.com/office/drawing/2014/main" id="{EB8DA38C-BCB9-4378-90E3-B3EC2C82E4B3}"/>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88" name="フリーフォーム 1152">
                    <a:extLst>
                      <a:ext uri="{FF2B5EF4-FFF2-40B4-BE49-F238E27FC236}">
                        <a16:creationId xmlns:a16="http://schemas.microsoft.com/office/drawing/2014/main" id="{219C502F-6094-4AE2-9480-F49EBD3D02ED}"/>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089" name="直線コネクタ 1088">
                    <a:extLst>
                      <a:ext uri="{FF2B5EF4-FFF2-40B4-BE49-F238E27FC236}">
                        <a16:creationId xmlns:a16="http://schemas.microsoft.com/office/drawing/2014/main" id="{C96B3EC0-3BEE-45A3-A8A9-2C159EFF6540}"/>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079" name="グループ化 1078">
                  <a:extLst>
                    <a:ext uri="{FF2B5EF4-FFF2-40B4-BE49-F238E27FC236}">
                      <a16:creationId xmlns:a16="http://schemas.microsoft.com/office/drawing/2014/main" id="{FECE09AB-2AEA-41BE-8BCC-A4363BAA26DA}"/>
                    </a:ext>
                  </a:extLst>
                </p:cNvPr>
                <p:cNvGrpSpPr/>
                <p:nvPr/>
              </p:nvGrpSpPr>
              <p:grpSpPr>
                <a:xfrm>
                  <a:off x="640927" y="2277630"/>
                  <a:ext cx="151810" cy="91913"/>
                  <a:chOff x="6969110" y="3730368"/>
                  <a:chExt cx="667328" cy="86946"/>
                </a:xfrm>
                <a:grpFill/>
              </p:grpSpPr>
              <p:sp>
                <p:nvSpPr>
                  <p:cNvPr id="1084" name="正方形/長方形 1083">
                    <a:extLst>
                      <a:ext uri="{FF2B5EF4-FFF2-40B4-BE49-F238E27FC236}">
                        <a16:creationId xmlns:a16="http://schemas.microsoft.com/office/drawing/2014/main" id="{40AAEFFF-1EF0-4D6A-92EE-60CF7AC74546}"/>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85" name="フリーフォーム 1152">
                    <a:extLst>
                      <a:ext uri="{FF2B5EF4-FFF2-40B4-BE49-F238E27FC236}">
                        <a16:creationId xmlns:a16="http://schemas.microsoft.com/office/drawing/2014/main" id="{A9CCB673-0164-4244-9E63-B7594D8146E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086" name="直線コネクタ 1085">
                    <a:extLst>
                      <a:ext uri="{FF2B5EF4-FFF2-40B4-BE49-F238E27FC236}">
                        <a16:creationId xmlns:a16="http://schemas.microsoft.com/office/drawing/2014/main" id="{D718D43D-958A-4593-8232-04C2B2240BA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080" name="グループ化 1079">
                  <a:extLst>
                    <a:ext uri="{FF2B5EF4-FFF2-40B4-BE49-F238E27FC236}">
                      <a16:creationId xmlns:a16="http://schemas.microsoft.com/office/drawing/2014/main" id="{9E6228A3-2A74-49EC-8FA1-7D48241EACD6}"/>
                    </a:ext>
                  </a:extLst>
                </p:cNvPr>
                <p:cNvGrpSpPr/>
                <p:nvPr/>
              </p:nvGrpSpPr>
              <p:grpSpPr>
                <a:xfrm>
                  <a:off x="810739" y="2277630"/>
                  <a:ext cx="151810" cy="91913"/>
                  <a:chOff x="6969110" y="3730368"/>
                  <a:chExt cx="667328" cy="86946"/>
                </a:xfrm>
                <a:grpFill/>
              </p:grpSpPr>
              <p:sp>
                <p:nvSpPr>
                  <p:cNvPr id="1081" name="正方形/長方形 1080">
                    <a:extLst>
                      <a:ext uri="{FF2B5EF4-FFF2-40B4-BE49-F238E27FC236}">
                        <a16:creationId xmlns:a16="http://schemas.microsoft.com/office/drawing/2014/main" id="{E118A7EE-E82F-4943-A57A-4F40CEFF81BA}"/>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82" name="フリーフォーム 1152">
                    <a:extLst>
                      <a:ext uri="{FF2B5EF4-FFF2-40B4-BE49-F238E27FC236}">
                        <a16:creationId xmlns:a16="http://schemas.microsoft.com/office/drawing/2014/main" id="{8130EDDE-6D2C-4587-A310-4A65CD90C1C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083" name="直線コネクタ 1082">
                    <a:extLst>
                      <a:ext uri="{FF2B5EF4-FFF2-40B4-BE49-F238E27FC236}">
                        <a16:creationId xmlns:a16="http://schemas.microsoft.com/office/drawing/2014/main" id="{5DF29A6D-8489-4012-9C7F-7FA7FC97176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sp>
          <p:nvSpPr>
            <p:cNvPr id="1067" name="フリーフォーム: 図形 291">
              <a:extLst>
                <a:ext uri="{FF2B5EF4-FFF2-40B4-BE49-F238E27FC236}">
                  <a16:creationId xmlns:a16="http://schemas.microsoft.com/office/drawing/2014/main" id="{1A2104D7-8E7B-4368-8AA9-B78CCA4EE5AB}"/>
                </a:ext>
              </a:extLst>
            </p:cNvPr>
            <p:cNvSpPr/>
            <p:nvPr/>
          </p:nvSpPr>
          <p:spPr>
            <a:xfrm>
              <a:off x="173012" y="2292207"/>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68" name="フリーフォーム: 図形 293">
              <a:extLst>
                <a:ext uri="{FF2B5EF4-FFF2-40B4-BE49-F238E27FC236}">
                  <a16:creationId xmlns:a16="http://schemas.microsoft.com/office/drawing/2014/main" id="{3099035A-9309-4CEB-B198-26FE005EF505}"/>
                </a:ext>
              </a:extLst>
            </p:cNvPr>
            <p:cNvSpPr/>
            <p:nvPr/>
          </p:nvSpPr>
          <p:spPr>
            <a:xfrm rot="1750928">
              <a:off x="1078183" y="2287820"/>
              <a:ext cx="122909" cy="160922"/>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69" name="フリーフォーム: 図形 295">
              <a:extLst>
                <a:ext uri="{FF2B5EF4-FFF2-40B4-BE49-F238E27FC236}">
                  <a16:creationId xmlns:a16="http://schemas.microsoft.com/office/drawing/2014/main" id="{1CBA08ED-F878-44EA-A6E2-A5CFF8C82600}"/>
                </a:ext>
              </a:extLst>
            </p:cNvPr>
            <p:cNvSpPr/>
            <p:nvPr/>
          </p:nvSpPr>
          <p:spPr>
            <a:xfrm>
              <a:off x="620421" y="1880886"/>
              <a:ext cx="97744" cy="127973"/>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70" name="フリーフォーム: 図形 297">
              <a:extLst>
                <a:ext uri="{FF2B5EF4-FFF2-40B4-BE49-F238E27FC236}">
                  <a16:creationId xmlns:a16="http://schemas.microsoft.com/office/drawing/2014/main" id="{F4620BB2-F445-4D98-8AFF-BA405736212B}"/>
                </a:ext>
              </a:extLst>
            </p:cNvPr>
            <p:cNvSpPr/>
            <p:nvPr/>
          </p:nvSpPr>
          <p:spPr>
            <a:xfrm rot="949213">
              <a:off x="839651" y="2692879"/>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071" name="フリーフォーム: 図形 110">
              <a:extLst>
                <a:ext uri="{FF2B5EF4-FFF2-40B4-BE49-F238E27FC236}">
                  <a16:creationId xmlns:a16="http://schemas.microsoft.com/office/drawing/2014/main" id="{9BF44963-8F15-4B53-AF85-870A2E420743}"/>
                </a:ext>
              </a:extLst>
            </p:cNvPr>
            <p:cNvSpPr/>
            <p:nvPr/>
          </p:nvSpPr>
          <p:spPr>
            <a:xfrm>
              <a:off x="799343" y="2016324"/>
              <a:ext cx="163206" cy="48220"/>
            </a:xfrm>
            <a:custGeom>
              <a:avLst/>
              <a:gdLst>
                <a:gd name="connsiteX0" fmla="*/ 0 w 209550"/>
                <a:gd name="connsiteY0" fmla="*/ 61913 h 61913"/>
                <a:gd name="connsiteX1" fmla="*/ 71438 w 209550"/>
                <a:gd name="connsiteY1" fmla="*/ 0 h 61913"/>
                <a:gd name="connsiteX2" fmla="*/ 209550 w 209550"/>
                <a:gd name="connsiteY2" fmla="*/ 0 h 61913"/>
                <a:gd name="connsiteX3" fmla="*/ 150019 w 209550"/>
                <a:gd name="connsiteY3" fmla="*/ 57150 h 61913"/>
              </a:gdLst>
              <a:ahLst/>
              <a:cxnLst>
                <a:cxn ang="0">
                  <a:pos x="connsiteX0" y="connsiteY0"/>
                </a:cxn>
                <a:cxn ang="0">
                  <a:pos x="connsiteX1" y="connsiteY1"/>
                </a:cxn>
                <a:cxn ang="0">
                  <a:pos x="connsiteX2" y="connsiteY2"/>
                </a:cxn>
                <a:cxn ang="0">
                  <a:pos x="connsiteX3" y="connsiteY3"/>
                </a:cxn>
              </a:cxnLst>
              <a:rect l="l" t="t" r="r" b="b"/>
              <a:pathLst>
                <a:path w="209550" h="61913">
                  <a:moveTo>
                    <a:pt x="0" y="61913"/>
                  </a:moveTo>
                  <a:lnTo>
                    <a:pt x="71438" y="0"/>
                  </a:lnTo>
                  <a:lnTo>
                    <a:pt x="209550" y="0"/>
                  </a:lnTo>
                  <a:lnTo>
                    <a:pt x="150019" y="57150"/>
                  </a:lnTo>
                </a:path>
              </a:pathLst>
            </a:custGeom>
            <a:noFill/>
            <a:ln w="12700" cap="flat" cmpd="sng" algn="ctr">
              <a:solidFill>
                <a:srgbClr val="44546A">
                  <a:lumMod val="75000"/>
                  <a:lumOff val="2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072" name="直線コネクタ 1071">
              <a:extLst>
                <a:ext uri="{FF2B5EF4-FFF2-40B4-BE49-F238E27FC236}">
                  <a16:creationId xmlns:a16="http://schemas.microsoft.com/office/drawing/2014/main" id="{15E2D62C-5585-47F3-A614-F011DE261C55}"/>
                </a:ext>
              </a:extLst>
            </p:cNvPr>
            <p:cNvCxnSpPr>
              <a:stCxn id="1071" idx="2"/>
            </p:cNvCxnSpPr>
            <p:nvPr/>
          </p:nvCxnSpPr>
          <p:spPr>
            <a:xfrm>
              <a:off x="962549" y="2016324"/>
              <a:ext cx="0" cy="52019"/>
            </a:xfrm>
            <a:prstGeom prst="line">
              <a:avLst/>
            </a:prstGeom>
            <a:noFill/>
            <a:ln w="12700" cap="flat" cmpd="sng" algn="ctr">
              <a:solidFill>
                <a:srgbClr val="44546A">
                  <a:lumMod val="75000"/>
                  <a:lumOff val="25000"/>
                </a:srgbClr>
              </a:solidFill>
              <a:prstDash val="solid"/>
              <a:miter lim="800000"/>
            </a:ln>
            <a:effectLst/>
          </p:spPr>
        </p:cxnSp>
      </p:grpSp>
      <p:grpSp>
        <p:nvGrpSpPr>
          <p:cNvPr id="1161" name="グループ化 1160">
            <a:extLst>
              <a:ext uri="{FF2B5EF4-FFF2-40B4-BE49-F238E27FC236}">
                <a16:creationId xmlns:a16="http://schemas.microsoft.com/office/drawing/2014/main" id="{9A462C8A-1AC3-4526-828A-4DB8FB8785D5}"/>
              </a:ext>
            </a:extLst>
          </p:cNvPr>
          <p:cNvGrpSpPr/>
          <p:nvPr/>
        </p:nvGrpSpPr>
        <p:grpSpPr>
          <a:xfrm>
            <a:off x="4826067" y="2165217"/>
            <a:ext cx="587355" cy="490192"/>
            <a:chOff x="2255417" y="1991375"/>
            <a:chExt cx="794630" cy="663180"/>
          </a:xfrm>
        </p:grpSpPr>
        <p:sp>
          <p:nvSpPr>
            <p:cNvPr id="1162" name="フリーフォーム 1135">
              <a:extLst>
                <a:ext uri="{FF2B5EF4-FFF2-40B4-BE49-F238E27FC236}">
                  <a16:creationId xmlns:a16="http://schemas.microsoft.com/office/drawing/2014/main" id="{F8250A8E-1EF4-40F5-8FF2-89B327DCA746}"/>
                </a:ext>
              </a:extLst>
            </p:cNvPr>
            <p:cNvSpPr/>
            <p:nvPr/>
          </p:nvSpPr>
          <p:spPr>
            <a:xfrm>
              <a:off x="2270931" y="2066509"/>
              <a:ext cx="768673" cy="175463"/>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 name="connsiteX0" fmla="*/ 0 w 1140388"/>
                <a:gd name="connsiteY0" fmla="*/ 305753 h 305753"/>
                <a:gd name="connsiteX1" fmla="*/ 193275 w 1140388"/>
                <a:gd name="connsiteY1" fmla="*/ 339 h 305753"/>
                <a:gd name="connsiteX2" fmla="*/ 1140388 w 1140388"/>
                <a:gd name="connsiteY2" fmla="*/ 0 h 305753"/>
                <a:gd name="connsiteX3" fmla="*/ 769265 w 1140388"/>
                <a:gd name="connsiteY3" fmla="*/ 297815 h 305753"/>
                <a:gd name="connsiteX4" fmla="*/ 0 w 1140388"/>
                <a:gd name="connsiteY4" fmla="*/ 305753 h 305753"/>
                <a:gd name="connsiteX0" fmla="*/ 0 w 1140388"/>
                <a:gd name="connsiteY0" fmla="*/ 305753 h 305753"/>
                <a:gd name="connsiteX1" fmla="*/ 193275 w 1140388"/>
                <a:gd name="connsiteY1" fmla="*/ 339 h 305753"/>
                <a:gd name="connsiteX2" fmla="*/ 1140388 w 1140388"/>
                <a:gd name="connsiteY2" fmla="*/ 0 h 305753"/>
                <a:gd name="connsiteX3" fmla="*/ 993218 w 1140388"/>
                <a:gd name="connsiteY3" fmla="*/ 301960 h 305753"/>
                <a:gd name="connsiteX4" fmla="*/ 0 w 1140388"/>
                <a:gd name="connsiteY4" fmla="*/ 305753 h 305753"/>
                <a:gd name="connsiteX0" fmla="*/ 0 w 1147497"/>
                <a:gd name="connsiteY0" fmla="*/ 305414 h 305414"/>
                <a:gd name="connsiteX1" fmla="*/ 193275 w 1147497"/>
                <a:gd name="connsiteY1" fmla="*/ 0 h 305414"/>
                <a:gd name="connsiteX2" fmla="*/ 1147497 w 1147497"/>
                <a:gd name="connsiteY2" fmla="*/ 3807 h 305414"/>
                <a:gd name="connsiteX3" fmla="*/ 993218 w 1147497"/>
                <a:gd name="connsiteY3" fmla="*/ 301621 h 305414"/>
                <a:gd name="connsiteX4" fmla="*/ 0 w 1147497"/>
                <a:gd name="connsiteY4" fmla="*/ 305414 h 30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97" h="305414">
                  <a:moveTo>
                    <a:pt x="0" y="305414"/>
                  </a:moveTo>
                  <a:lnTo>
                    <a:pt x="193275" y="0"/>
                  </a:lnTo>
                  <a:lnTo>
                    <a:pt x="1147497" y="3807"/>
                  </a:lnTo>
                  <a:lnTo>
                    <a:pt x="993218" y="301621"/>
                  </a:lnTo>
                  <a:lnTo>
                    <a:pt x="0" y="305414"/>
                  </a:lnTo>
                  <a:close/>
                </a:path>
              </a:pathLst>
            </a:custGeom>
            <a:solidFill>
              <a:srgbClr val="E7E6E6">
                <a:lumMod val="20000"/>
                <a:lumOff val="80000"/>
              </a:srgbClr>
            </a:solidFill>
            <a:ln w="1270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63" name="正方形/長方形 321">
              <a:extLst>
                <a:ext uri="{FF2B5EF4-FFF2-40B4-BE49-F238E27FC236}">
                  <a16:creationId xmlns:a16="http://schemas.microsoft.com/office/drawing/2014/main" id="{3ECE8A82-A038-4B8D-A84F-BA932481FC84}"/>
                </a:ext>
              </a:extLst>
            </p:cNvPr>
            <p:cNvSpPr/>
            <p:nvPr/>
          </p:nvSpPr>
          <p:spPr>
            <a:xfrm>
              <a:off x="2270931" y="2235369"/>
              <a:ext cx="676483" cy="410755"/>
            </a:xfrm>
            <a:custGeom>
              <a:avLst/>
              <a:gdLst>
                <a:gd name="connsiteX0" fmla="*/ 0 w 662196"/>
                <a:gd name="connsiteY0" fmla="*/ 0 h 408374"/>
                <a:gd name="connsiteX1" fmla="*/ 662196 w 662196"/>
                <a:gd name="connsiteY1" fmla="*/ 0 h 408374"/>
                <a:gd name="connsiteX2" fmla="*/ 662196 w 662196"/>
                <a:gd name="connsiteY2" fmla="*/ 408374 h 408374"/>
                <a:gd name="connsiteX3" fmla="*/ 0 w 662196"/>
                <a:gd name="connsiteY3" fmla="*/ 408374 h 408374"/>
                <a:gd name="connsiteX4" fmla="*/ 0 w 662196"/>
                <a:gd name="connsiteY4" fmla="*/ 0 h 408374"/>
                <a:gd name="connsiteX0" fmla="*/ 0 w 676483"/>
                <a:gd name="connsiteY0" fmla="*/ 0 h 410755"/>
                <a:gd name="connsiteX1" fmla="*/ 662196 w 676483"/>
                <a:gd name="connsiteY1" fmla="*/ 0 h 410755"/>
                <a:gd name="connsiteX2" fmla="*/ 676483 w 676483"/>
                <a:gd name="connsiteY2" fmla="*/ 410755 h 410755"/>
                <a:gd name="connsiteX3" fmla="*/ 0 w 676483"/>
                <a:gd name="connsiteY3" fmla="*/ 408374 h 410755"/>
                <a:gd name="connsiteX4" fmla="*/ 0 w 676483"/>
                <a:gd name="connsiteY4" fmla="*/ 0 h 4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83" h="410755">
                  <a:moveTo>
                    <a:pt x="0" y="0"/>
                  </a:moveTo>
                  <a:lnTo>
                    <a:pt x="662196" y="0"/>
                  </a:lnTo>
                  <a:lnTo>
                    <a:pt x="676483" y="410755"/>
                  </a:lnTo>
                  <a:lnTo>
                    <a:pt x="0" y="408374"/>
                  </a:lnTo>
                  <a:lnTo>
                    <a:pt x="0" y="0"/>
                  </a:lnTo>
                  <a:close/>
                </a:path>
              </a:pathLst>
            </a:custGeom>
            <a:solidFill>
              <a:srgbClr val="E7E6E6">
                <a:lumMod val="20000"/>
                <a:lumOff val="80000"/>
              </a:srgbClr>
            </a:solidFill>
            <a:ln w="1270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64" name="フリーフォーム 1137">
              <a:extLst>
                <a:ext uri="{FF2B5EF4-FFF2-40B4-BE49-F238E27FC236}">
                  <a16:creationId xmlns:a16="http://schemas.microsoft.com/office/drawing/2014/main" id="{E3E51EDB-6B0C-4C09-8572-52A8E7C1C29F}"/>
                </a:ext>
              </a:extLst>
            </p:cNvPr>
            <p:cNvSpPr/>
            <p:nvPr/>
          </p:nvSpPr>
          <p:spPr>
            <a:xfrm>
              <a:off x="2946566" y="2069235"/>
              <a:ext cx="103481" cy="578376"/>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 name="connsiteX0" fmla="*/ 180974 w 215742"/>
                <a:gd name="connsiteY0" fmla="*/ 0 h 1136134"/>
                <a:gd name="connsiteX1" fmla="*/ -1 w 215742"/>
                <a:gd name="connsiteY1" fmla="*/ 283210 h 1136134"/>
                <a:gd name="connsiteX2" fmla="*/ 19129 w 215742"/>
                <a:gd name="connsiteY2" fmla="*/ 986007 h 1136134"/>
                <a:gd name="connsiteX3" fmla="*/ 215742 w 215742"/>
                <a:gd name="connsiteY3" fmla="*/ 1136134 h 1136134"/>
                <a:gd name="connsiteX4" fmla="*/ 180974 w 215742"/>
                <a:gd name="connsiteY4" fmla="*/ 0 h 1136134"/>
                <a:gd name="connsiteX0" fmla="*/ 180976 w 200440"/>
                <a:gd name="connsiteY0" fmla="*/ 0 h 986007"/>
                <a:gd name="connsiteX1" fmla="*/ 1 w 200440"/>
                <a:gd name="connsiteY1" fmla="*/ 283210 h 986007"/>
                <a:gd name="connsiteX2" fmla="*/ 19131 w 200440"/>
                <a:gd name="connsiteY2" fmla="*/ 986007 h 986007"/>
                <a:gd name="connsiteX3" fmla="*/ 200440 w 200440"/>
                <a:gd name="connsiteY3" fmla="*/ 699969 h 986007"/>
                <a:gd name="connsiteX4" fmla="*/ 180976 w 200440"/>
                <a:gd name="connsiteY4" fmla="*/ 0 h 986007"/>
                <a:gd name="connsiteX0" fmla="*/ 195106 w 214570"/>
                <a:gd name="connsiteY0" fmla="*/ 0 h 998442"/>
                <a:gd name="connsiteX1" fmla="*/ 14131 w 214570"/>
                <a:gd name="connsiteY1" fmla="*/ 283210 h 998442"/>
                <a:gd name="connsiteX2" fmla="*/ 102 w 214570"/>
                <a:gd name="connsiteY2" fmla="*/ 998442 h 998442"/>
                <a:gd name="connsiteX3" fmla="*/ 214570 w 214570"/>
                <a:gd name="connsiteY3" fmla="*/ 699969 h 998442"/>
                <a:gd name="connsiteX4" fmla="*/ 195106 w 214570"/>
                <a:gd name="connsiteY4" fmla="*/ 0 h 998442"/>
                <a:gd name="connsiteX0" fmla="*/ 180976 w 200440"/>
                <a:gd name="connsiteY0" fmla="*/ 0 h 990153"/>
                <a:gd name="connsiteX1" fmla="*/ 1 w 200440"/>
                <a:gd name="connsiteY1" fmla="*/ 283210 h 990153"/>
                <a:gd name="connsiteX2" fmla="*/ 14985 w 200440"/>
                <a:gd name="connsiteY2" fmla="*/ 990153 h 990153"/>
                <a:gd name="connsiteX3" fmla="*/ 200440 w 200440"/>
                <a:gd name="connsiteY3" fmla="*/ 699969 h 990153"/>
                <a:gd name="connsiteX4" fmla="*/ 180976 w 200440"/>
                <a:gd name="connsiteY4" fmla="*/ 0 h 990153"/>
                <a:gd name="connsiteX0" fmla="*/ 180974 w 200438"/>
                <a:gd name="connsiteY0" fmla="*/ 0 h 1006732"/>
                <a:gd name="connsiteX1" fmla="*/ -1 w 200438"/>
                <a:gd name="connsiteY1" fmla="*/ 283210 h 1006732"/>
                <a:gd name="connsiteX2" fmla="*/ 14983 w 200438"/>
                <a:gd name="connsiteY2" fmla="*/ 1006732 h 1006732"/>
                <a:gd name="connsiteX3" fmla="*/ 200438 w 200438"/>
                <a:gd name="connsiteY3" fmla="*/ 699969 h 1006732"/>
                <a:gd name="connsiteX4" fmla="*/ 180974 w 200438"/>
                <a:gd name="connsiteY4" fmla="*/ 0 h 1006732"/>
                <a:gd name="connsiteX0" fmla="*/ 180976 w 211493"/>
                <a:gd name="connsiteY0" fmla="*/ 0 h 1006732"/>
                <a:gd name="connsiteX1" fmla="*/ 1 w 211493"/>
                <a:gd name="connsiteY1" fmla="*/ 283210 h 1006732"/>
                <a:gd name="connsiteX2" fmla="*/ 14985 w 211493"/>
                <a:gd name="connsiteY2" fmla="*/ 1006732 h 1006732"/>
                <a:gd name="connsiteX3" fmla="*/ 211493 w 211493"/>
                <a:gd name="connsiteY3" fmla="*/ 744181 h 1006732"/>
                <a:gd name="connsiteX4" fmla="*/ 180976 w 211493"/>
                <a:gd name="connsiteY4" fmla="*/ 0 h 1006732"/>
                <a:gd name="connsiteX0" fmla="*/ 180974 w 194912"/>
                <a:gd name="connsiteY0" fmla="*/ 0 h 1006732"/>
                <a:gd name="connsiteX1" fmla="*/ -1 w 194912"/>
                <a:gd name="connsiteY1" fmla="*/ 283210 h 1006732"/>
                <a:gd name="connsiteX2" fmla="*/ 14983 w 194912"/>
                <a:gd name="connsiteY2" fmla="*/ 1006732 h 1006732"/>
                <a:gd name="connsiteX3" fmla="*/ 194912 w 194912"/>
                <a:gd name="connsiteY3" fmla="*/ 755234 h 1006732"/>
                <a:gd name="connsiteX4" fmla="*/ 180974 w 194912"/>
                <a:gd name="connsiteY4" fmla="*/ 0 h 1006732"/>
                <a:gd name="connsiteX0" fmla="*/ 166182 w 180120"/>
                <a:gd name="connsiteY0" fmla="*/ 0 h 1006732"/>
                <a:gd name="connsiteX1" fmla="*/ 5930 w 180120"/>
                <a:gd name="connsiteY1" fmla="*/ 274922 h 1006732"/>
                <a:gd name="connsiteX2" fmla="*/ 191 w 180120"/>
                <a:gd name="connsiteY2" fmla="*/ 1006732 h 1006732"/>
                <a:gd name="connsiteX3" fmla="*/ 180120 w 180120"/>
                <a:gd name="connsiteY3" fmla="*/ 755234 h 1006732"/>
                <a:gd name="connsiteX4" fmla="*/ 166182 w 180120"/>
                <a:gd name="connsiteY4" fmla="*/ 0 h 100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20" h="1006732">
                  <a:moveTo>
                    <a:pt x="166182" y="0"/>
                  </a:moveTo>
                  <a:lnTo>
                    <a:pt x="5930" y="274922"/>
                  </a:lnTo>
                  <a:cubicBezTo>
                    <a:pt x="7517" y="396101"/>
                    <a:pt x="-1396" y="885553"/>
                    <a:pt x="191" y="1006732"/>
                  </a:cubicBezTo>
                  <a:cubicBezTo>
                    <a:pt x="60627" y="911386"/>
                    <a:pt x="119684" y="850580"/>
                    <a:pt x="180120" y="755234"/>
                  </a:cubicBezTo>
                  <a:cubicBezTo>
                    <a:pt x="178533" y="616063"/>
                    <a:pt x="167769" y="139171"/>
                    <a:pt x="166182" y="0"/>
                  </a:cubicBezTo>
                  <a:close/>
                </a:path>
              </a:pathLst>
            </a:custGeom>
            <a:solidFill>
              <a:srgbClr val="E7E6E6">
                <a:lumMod val="20000"/>
                <a:lumOff val="80000"/>
              </a:srgbClr>
            </a:solidFill>
            <a:ln w="1270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165" name="グループ化 1164">
              <a:extLst>
                <a:ext uri="{FF2B5EF4-FFF2-40B4-BE49-F238E27FC236}">
                  <a16:creationId xmlns:a16="http://schemas.microsoft.com/office/drawing/2014/main" id="{442CE1DF-2FAB-4CF9-A94A-EAF47B1E5114}"/>
                </a:ext>
              </a:extLst>
            </p:cNvPr>
            <p:cNvGrpSpPr/>
            <p:nvPr/>
          </p:nvGrpSpPr>
          <p:grpSpPr>
            <a:xfrm>
              <a:off x="2474569" y="1991375"/>
              <a:ext cx="111379" cy="173372"/>
              <a:chOff x="859630" y="1699945"/>
              <a:chExt cx="404942" cy="630332"/>
            </a:xfrm>
          </p:grpSpPr>
          <p:sp>
            <p:nvSpPr>
              <p:cNvPr id="1257" name="正方形/長方形 1256">
                <a:extLst>
                  <a:ext uri="{FF2B5EF4-FFF2-40B4-BE49-F238E27FC236}">
                    <a16:creationId xmlns:a16="http://schemas.microsoft.com/office/drawing/2014/main" id="{989FA1F8-9BC8-4181-A955-AF5CF1F74227}"/>
                  </a:ext>
                </a:extLst>
              </p:cNvPr>
              <p:cNvSpPr/>
              <p:nvPr/>
            </p:nvSpPr>
            <p:spPr>
              <a:xfrm flipH="1">
                <a:off x="859630" y="1699945"/>
                <a:ext cx="404942" cy="325065"/>
              </a:xfrm>
              <a:prstGeom prst="rect">
                <a:avLst/>
              </a:prstGeom>
              <a:solidFill>
                <a:srgbClr val="E7E6E6">
                  <a:lumMod val="40000"/>
                  <a:lumOff val="60000"/>
                </a:srgbClr>
              </a:solidFill>
              <a:ln w="19050" cap="flat" cmpd="sng" algn="ctr">
                <a:solidFill>
                  <a:sysClr val="windowText" lastClr="000000">
                    <a:lumMod val="75000"/>
                    <a:lumOff val="2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58" name="正方形/長方形 1257">
                <a:extLst>
                  <a:ext uri="{FF2B5EF4-FFF2-40B4-BE49-F238E27FC236}">
                    <a16:creationId xmlns:a16="http://schemas.microsoft.com/office/drawing/2014/main" id="{5061D22E-0AAE-4F69-927F-E4227B654910}"/>
                  </a:ext>
                </a:extLst>
              </p:cNvPr>
              <p:cNvSpPr/>
              <p:nvPr/>
            </p:nvSpPr>
            <p:spPr>
              <a:xfrm flipH="1">
                <a:off x="886089" y="2025010"/>
                <a:ext cx="331475" cy="297084"/>
              </a:xfrm>
              <a:prstGeom prst="rect">
                <a:avLst/>
              </a:prstGeom>
              <a:noFill/>
              <a:ln w="19050" cap="flat" cmpd="sng" algn="ctr">
                <a:solidFill>
                  <a:sysClr val="windowText" lastClr="000000">
                    <a:lumMod val="75000"/>
                    <a:lumOff val="2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59" name="直線コネクタ 1258">
                <a:extLst>
                  <a:ext uri="{FF2B5EF4-FFF2-40B4-BE49-F238E27FC236}">
                    <a16:creationId xmlns:a16="http://schemas.microsoft.com/office/drawing/2014/main" id="{E8FC09A8-FC22-45AD-AC2B-283B2A15C8B3}"/>
                  </a:ext>
                </a:extLst>
              </p:cNvPr>
              <p:cNvCxnSpPr/>
              <p:nvPr/>
            </p:nvCxnSpPr>
            <p:spPr>
              <a:xfrm>
                <a:off x="881063" y="2017950"/>
                <a:ext cx="335756" cy="312327"/>
              </a:xfrm>
              <a:prstGeom prst="line">
                <a:avLst/>
              </a:prstGeom>
              <a:noFill/>
              <a:ln w="12700" cap="flat" cmpd="sng" algn="ctr">
                <a:solidFill>
                  <a:sysClr val="windowText" lastClr="000000">
                    <a:lumMod val="75000"/>
                    <a:lumOff val="25000"/>
                  </a:sysClr>
                </a:solidFill>
                <a:prstDash val="solid"/>
                <a:miter lim="800000"/>
              </a:ln>
              <a:effectLst/>
            </p:spPr>
          </p:cxnSp>
          <p:cxnSp>
            <p:nvCxnSpPr>
              <p:cNvPr id="1260" name="直線コネクタ 1259">
                <a:extLst>
                  <a:ext uri="{FF2B5EF4-FFF2-40B4-BE49-F238E27FC236}">
                    <a16:creationId xmlns:a16="http://schemas.microsoft.com/office/drawing/2014/main" id="{CFB02DE5-EC7C-4953-8FCC-FA01E3C5FC93}"/>
                  </a:ext>
                </a:extLst>
              </p:cNvPr>
              <p:cNvCxnSpPr>
                <a:cxnSpLocks/>
              </p:cNvCxnSpPr>
              <p:nvPr/>
            </p:nvCxnSpPr>
            <p:spPr>
              <a:xfrm flipV="1">
                <a:off x="884091" y="2024799"/>
                <a:ext cx="328150" cy="293700"/>
              </a:xfrm>
              <a:prstGeom prst="line">
                <a:avLst/>
              </a:prstGeom>
              <a:noFill/>
              <a:ln w="12700" cap="flat" cmpd="sng" algn="ctr">
                <a:solidFill>
                  <a:sysClr val="windowText" lastClr="000000">
                    <a:lumMod val="75000"/>
                    <a:lumOff val="25000"/>
                  </a:sysClr>
                </a:solidFill>
                <a:prstDash val="solid"/>
                <a:miter lim="800000"/>
              </a:ln>
              <a:effectLst/>
            </p:spPr>
          </p:cxnSp>
        </p:grpSp>
        <p:grpSp>
          <p:nvGrpSpPr>
            <p:cNvPr id="1166" name="グループ化 1165">
              <a:extLst>
                <a:ext uri="{FF2B5EF4-FFF2-40B4-BE49-F238E27FC236}">
                  <a16:creationId xmlns:a16="http://schemas.microsoft.com/office/drawing/2014/main" id="{70C3ADC8-795F-4EC1-AC66-D82F61214161}"/>
                </a:ext>
              </a:extLst>
            </p:cNvPr>
            <p:cNvGrpSpPr/>
            <p:nvPr/>
          </p:nvGrpSpPr>
          <p:grpSpPr>
            <a:xfrm>
              <a:off x="2283884" y="2268069"/>
              <a:ext cx="618401" cy="66332"/>
              <a:chOff x="318527" y="2268069"/>
              <a:chExt cx="618401" cy="66332"/>
            </a:xfrm>
          </p:grpSpPr>
          <p:sp>
            <p:nvSpPr>
              <p:cNvPr id="1253" name="正方形/長方形 1252">
                <a:extLst>
                  <a:ext uri="{FF2B5EF4-FFF2-40B4-BE49-F238E27FC236}">
                    <a16:creationId xmlns:a16="http://schemas.microsoft.com/office/drawing/2014/main" id="{7E9BB450-881E-4F2E-95CB-DC7050A26BC5}"/>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54" name="正方形/長方形 1253">
                <a:extLst>
                  <a:ext uri="{FF2B5EF4-FFF2-40B4-BE49-F238E27FC236}">
                    <a16:creationId xmlns:a16="http://schemas.microsoft.com/office/drawing/2014/main" id="{F95FB4E3-19E2-4C78-A4BF-54EBD7B4982B}"/>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55" name="正方形/長方形 1254">
                <a:extLst>
                  <a:ext uri="{FF2B5EF4-FFF2-40B4-BE49-F238E27FC236}">
                    <a16:creationId xmlns:a16="http://schemas.microsoft.com/office/drawing/2014/main" id="{7A24E524-01E9-4B49-879C-45DBA877D557}"/>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56" name="正方形/長方形 1255">
                <a:extLst>
                  <a:ext uri="{FF2B5EF4-FFF2-40B4-BE49-F238E27FC236}">
                    <a16:creationId xmlns:a16="http://schemas.microsoft.com/office/drawing/2014/main" id="{6AF34ECE-B574-4CF7-B3E1-0E8501ADCA70}"/>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167" name="グループ化 1166">
              <a:extLst>
                <a:ext uri="{FF2B5EF4-FFF2-40B4-BE49-F238E27FC236}">
                  <a16:creationId xmlns:a16="http://schemas.microsoft.com/office/drawing/2014/main" id="{C9297A7F-7282-4321-A017-C7BC7E205E24}"/>
                </a:ext>
              </a:extLst>
            </p:cNvPr>
            <p:cNvGrpSpPr/>
            <p:nvPr/>
          </p:nvGrpSpPr>
          <p:grpSpPr>
            <a:xfrm>
              <a:off x="2283884" y="2370149"/>
              <a:ext cx="618401" cy="66332"/>
              <a:chOff x="318527" y="2268069"/>
              <a:chExt cx="618401" cy="66332"/>
            </a:xfrm>
          </p:grpSpPr>
          <p:sp>
            <p:nvSpPr>
              <p:cNvPr id="1249" name="正方形/長方形 1248">
                <a:extLst>
                  <a:ext uri="{FF2B5EF4-FFF2-40B4-BE49-F238E27FC236}">
                    <a16:creationId xmlns:a16="http://schemas.microsoft.com/office/drawing/2014/main" id="{910A5C93-F694-4592-8780-3E2AB5DE8A6A}"/>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50" name="正方形/長方形 1249">
                <a:extLst>
                  <a:ext uri="{FF2B5EF4-FFF2-40B4-BE49-F238E27FC236}">
                    <a16:creationId xmlns:a16="http://schemas.microsoft.com/office/drawing/2014/main" id="{F5C65D18-3523-4D6E-8E91-6A973674139D}"/>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51" name="正方形/長方形 1250">
                <a:extLst>
                  <a:ext uri="{FF2B5EF4-FFF2-40B4-BE49-F238E27FC236}">
                    <a16:creationId xmlns:a16="http://schemas.microsoft.com/office/drawing/2014/main" id="{D810A858-70F6-49A4-8C31-C9DE3E59D028}"/>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52" name="正方形/長方形 1251">
                <a:extLst>
                  <a:ext uri="{FF2B5EF4-FFF2-40B4-BE49-F238E27FC236}">
                    <a16:creationId xmlns:a16="http://schemas.microsoft.com/office/drawing/2014/main" id="{D90BD94F-8F86-4A48-8F4A-9440C5200214}"/>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168" name="グループ化 1167">
              <a:extLst>
                <a:ext uri="{FF2B5EF4-FFF2-40B4-BE49-F238E27FC236}">
                  <a16:creationId xmlns:a16="http://schemas.microsoft.com/office/drawing/2014/main" id="{7AEEBBCC-C9CF-45A1-B1FD-57FFEE04CCE5}"/>
                </a:ext>
              </a:extLst>
            </p:cNvPr>
            <p:cNvGrpSpPr/>
            <p:nvPr/>
          </p:nvGrpSpPr>
          <p:grpSpPr>
            <a:xfrm>
              <a:off x="2283884" y="2474364"/>
              <a:ext cx="618401" cy="66332"/>
              <a:chOff x="318527" y="2268069"/>
              <a:chExt cx="618401" cy="66332"/>
            </a:xfrm>
          </p:grpSpPr>
          <p:sp>
            <p:nvSpPr>
              <p:cNvPr id="1245" name="正方形/長方形 1244">
                <a:extLst>
                  <a:ext uri="{FF2B5EF4-FFF2-40B4-BE49-F238E27FC236}">
                    <a16:creationId xmlns:a16="http://schemas.microsoft.com/office/drawing/2014/main" id="{8757F335-2438-49AC-951E-D48416CFDB1F}"/>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46" name="正方形/長方形 1245">
                <a:extLst>
                  <a:ext uri="{FF2B5EF4-FFF2-40B4-BE49-F238E27FC236}">
                    <a16:creationId xmlns:a16="http://schemas.microsoft.com/office/drawing/2014/main" id="{1FED0BCE-7CC9-4D1C-B9D3-DB0FED1E1078}"/>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47" name="正方形/長方形 1246">
                <a:extLst>
                  <a:ext uri="{FF2B5EF4-FFF2-40B4-BE49-F238E27FC236}">
                    <a16:creationId xmlns:a16="http://schemas.microsoft.com/office/drawing/2014/main" id="{5635D847-2202-41D2-8C95-B783D906E1BF}"/>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48" name="正方形/長方形 1247">
                <a:extLst>
                  <a:ext uri="{FF2B5EF4-FFF2-40B4-BE49-F238E27FC236}">
                    <a16:creationId xmlns:a16="http://schemas.microsoft.com/office/drawing/2014/main" id="{FCBC8A0E-BF78-46BD-BB78-D5747EC535F5}"/>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169" name="グループ化 1168">
              <a:extLst>
                <a:ext uri="{FF2B5EF4-FFF2-40B4-BE49-F238E27FC236}">
                  <a16:creationId xmlns:a16="http://schemas.microsoft.com/office/drawing/2014/main" id="{5C0764E8-AC4B-4EF1-BF13-BF153DFBD77E}"/>
                </a:ext>
              </a:extLst>
            </p:cNvPr>
            <p:cNvGrpSpPr/>
            <p:nvPr/>
          </p:nvGrpSpPr>
          <p:grpSpPr>
            <a:xfrm>
              <a:off x="2283884" y="2572343"/>
              <a:ext cx="618401" cy="66332"/>
              <a:chOff x="318527" y="2268069"/>
              <a:chExt cx="618401" cy="66332"/>
            </a:xfrm>
          </p:grpSpPr>
          <p:sp>
            <p:nvSpPr>
              <p:cNvPr id="1241" name="正方形/長方形 1240">
                <a:extLst>
                  <a:ext uri="{FF2B5EF4-FFF2-40B4-BE49-F238E27FC236}">
                    <a16:creationId xmlns:a16="http://schemas.microsoft.com/office/drawing/2014/main" id="{30BD057B-6B70-4859-B137-87394D7DA626}"/>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42" name="正方形/長方形 1241">
                <a:extLst>
                  <a:ext uri="{FF2B5EF4-FFF2-40B4-BE49-F238E27FC236}">
                    <a16:creationId xmlns:a16="http://schemas.microsoft.com/office/drawing/2014/main" id="{9694C568-EBCD-4920-BEA6-C458E75AD8A3}"/>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43" name="正方形/長方形 1242">
                <a:extLst>
                  <a:ext uri="{FF2B5EF4-FFF2-40B4-BE49-F238E27FC236}">
                    <a16:creationId xmlns:a16="http://schemas.microsoft.com/office/drawing/2014/main" id="{6C15AD49-DE7B-44BD-9E92-5CD600AD7D69}"/>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44" name="正方形/長方形 1243">
                <a:extLst>
                  <a:ext uri="{FF2B5EF4-FFF2-40B4-BE49-F238E27FC236}">
                    <a16:creationId xmlns:a16="http://schemas.microsoft.com/office/drawing/2014/main" id="{DF17187C-62EC-4628-8D2F-56073B687F8B}"/>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170" name="グループ化 1169">
              <a:extLst>
                <a:ext uri="{FF2B5EF4-FFF2-40B4-BE49-F238E27FC236}">
                  <a16:creationId xmlns:a16="http://schemas.microsoft.com/office/drawing/2014/main" id="{D54D853C-F339-4B48-8D46-4A1665D25C7F}"/>
                </a:ext>
              </a:extLst>
            </p:cNvPr>
            <p:cNvGrpSpPr/>
            <p:nvPr/>
          </p:nvGrpSpPr>
          <p:grpSpPr>
            <a:xfrm>
              <a:off x="2255417" y="2277630"/>
              <a:ext cx="672489" cy="376925"/>
              <a:chOff x="290060" y="2277630"/>
              <a:chExt cx="672489" cy="376925"/>
            </a:xfrm>
            <a:solidFill>
              <a:srgbClr val="E7E6E6">
                <a:lumMod val="40000"/>
                <a:lumOff val="60000"/>
              </a:srgbClr>
            </a:solidFill>
          </p:grpSpPr>
          <p:grpSp>
            <p:nvGrpSpPr>
              <p:cNvPr id="1173" name="グループ化 1172">
                <a:extLst>
                  <a:ext uri="{FF2B5EF4-FFF2-40B4-BE49-F238E27FC236}">
                    <a16:creationId xmlns:a16="http://schemas.microsoft.com/office/drawing/2014/main" id="{9EB2ABE2-628F-4FEE-9BC2-9E39C2A1EECF}"/>
                  </a:ext>
                </a:extLst>
              </p:cNvPr>
              <p:cNvGrpSpPr/>
              <p:nvPr/>
            </p:nvGrpSpPr>
            <p:grpSpPr>
              <a:xfrm>
                <a:off x="290060" y="2277630"/>
                <a:ext cx="672489" cy="91913"/>
                <a:chOff x="290060" y="2277630"/>
                <a:chExt cx="672489" cy="91913"/>
              </a:xfrm>
              <a:grpFill/>
            </p:grpSpPr>
            <p:grpSp>
              <p:nvGrpSpPr>
                <p:cNvPr id="1225" name="グループ化 1224">
                  <a:extLst>
                    <a:ext uri="{FF2B5EF4-FFF2-40B4-BE49-F238E27FC236}">
                      <a16:creationId xmlns:a16="http://schemas.microsoft.com/office/drawing/2014/main" id="{3F49B18F-6611-4A7E-918C-1482502BEBB7}"/>
                    </a:ext>
                  </a:extLst>
                </p:cNvPr>
                <p:cNvGrpSpPr/>
                <p:nvPr/>
              </p:nvGrpSpPr>
              <p:grpSpPr>
                <a:xfrm>
                  <a:off x="290060" y="2277630"/>
                  <a:ext cx="151810" cy="91913"/>
                  <a:chOff x="6969110" y="3730368"/>
                  <a:chExt cx="667328" cy="86946"/>
                </a:xfrm>
                <a:grpFill/>
              </p:grpSpPr>
              <p:sp>
                <p:nvSpPr>
                  <p:cNvPr id="1238" name="正方形/長方形 1237">
                    <a:extLst>
                      <a:ext uri="{FF2B5EF4-FFF2-40B4-BE49-F238E27FC236}">
                        <a16:creationId xmlns:a16="http://schemas.microsoft.com/office/drawing/2014/main" id="{8B9BF063-61AA-414F-AC5A-5CDD2A13BE3E}"/>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39" name="フリーフォーム 1152">
                    <a:extLst>
                      <a:ext uri="{FF2B5EF4-FFF2-40B4-BE49-F238E27FC236}">
                        <a16:creationId xmlns:a16="http://schemas.microsoft.com/office/drawing/2014/main" id="{00FAB22F-50B3-481E-8CE8-5F6D4E9B65C9}"/>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40" name="直線コネクタ 1239">
                    <a:extLst>
                      <a:ext uri="{FF2B5EF4-FFF2-40B4-BE49-F238E27FC236}">
                        <a16:creationId xmlns:a16="http://schemas.microsoft.com/office/drawing/2014/main" id="{53F4596D-8B4A-4707-AD5E-CBB46BD4D484}"/>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226" name="グループ化 1225">
                  <a:extLst>
                    <a:ext uri="{FF2B5EF4-FFF2-40B4-BE49-F238E27FC236}">
                      <a16:creationId xmlns:a16="http://schemas.microsoft.com/office/drawing/2014/main" id="{8855A1DC-AF7F-495F-8083-D9B7E6BD7F62}"/>
                    </a:ext>
                  </a:extLst>
                </p:cNvPr>
                <p:cNvGrpSpPr/>
                <p:nvPr/>
              </p:nvGrpSpPr>
              <p:grpSpPr>
                <a:xfrm>
                  <a:off x="466227" y="2277630"/>
                  <a:ext cx="151810" cy="91913"/>
                  <a:chOff x="6969110" y="3730368"/>
                  <a:chExt cx="667328" cy="86946"/>
                </a:xfrm>
                <a:grpFill/>
              </p:grpSpPr>
              <p:sp>
                <p:nvSpPr>
                  <p:cNvPr id="1235" name="正方形/長方形 1234">
                    <a:extLst>
                      <a:ext uri="{FF2B5EF4-FFF2-40B4-BE49-F238E27FC236}">
                        <a16:creationId xmlns:a16="http://schemas.microsoft.com/office/drawing/2014/main" id="{2216FBBC-DCAF-45EC-8771-630DFC3080B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36" name="フリーフォーム 1152">
                    <a:extLst>
                      <a:ext uri="{FF2B5EF4-FFF2-40B4-BE49-F238E27FC236}">
                        <a16:creationId xmlns:a16="http://schemas.microsoft.com/office/drawing/2014/main" id="{AAEE7737-5C53-437E-B6B3-A590F455CB5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37" name="直線コネクタ 1236">
                    <a:extLst>
                      <a:ext uri="{FF2B5EF4-FFF2-40B4-BE49-F238E27FC236}">
                        <a16:creationId xmlns:a16="http://schemas.microsoft.com/office/drawing/2014/main" id="{338C2383-F038-4040-8549-3B61E9E6CE0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227" name="グループ化 1226">
                  <a:extLst>
                    <a:ext uri="{FF2B5EF4-FFF2-40B4-BE49-F238E27FC236}">
                      <a16:creationId xmlns:a16="http://schemas.microsoft.com/office/drawing/2014/main" id="{45716D47-9114-4796-AF55-097E8132E88A}"/>
                    </a:ext>
                  </a:extLst>
                </p:cNvPr>
                <p:cNvGrpSpPr/>
                <p:nvPr/>
              </p:nvGrpSpPr>
              <p:grpSpPr>
                <a:xfrm>
                  <a:off x="640927" y="2277630"/>
                  <a:ext cx="151810" cy="91913"/>
                  <a:chOff x="6969110" y="3730368"/>
                  <a:chExt cx="667328" cy="86946"/>
                </a:xfrm>
                <a:grpFill/>
              </p:grpSpPr>
              <p:sp>
                <p:nvSpPr>
                  <p:cNvPr id="1232" name="正方形/長方形 1231">
                    <a:extLst>
                      <a:ext uri="{FF2B5EF4-FFF2-40B4-BE49-F238E27FC236}">
                        <a16:creationId xmlns:a16="http://schemas.microsoft.com/office/drawing/2014/main" id="{ABFAA415-465D-4C50-B81D-FD50C392268C}"/>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33" name="フリーフォーム 1152">
                    <a:extLst>
                      <a:ext uri="{FF2B5EF4-FFF2-40B4-BE49-F238E27FC236}">
                        <a16:creationId xmlns:a16="http://schemas.microsoft.com/office/drawing/2014/main" id="{D26892E8-4983-4317-83DE-ABDCA4BB1A3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34" name="直線コネクタ 1233">
                    <a:extLst>
                      <a:ext uri="{FF2B5EF4-FFF2-40B4-BE49-F238E27FC236}">
                        <a16:creationId xmlns:a16="http://schemas.microsoft.com/office/drawing/2014/main" id="{2E4D90C7-BCDB-4AA6-AE75-F768031D3202}"/>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228" name="グループ化 1227">
                  <a:extLst>
                    <a:ext uri="{FF2B5EF4-FFF2-40B4-BE49-F238E27FC236}">
                      <a16:creationId xmlns:a16="http://schemas.microsoft.com/office/drawing/2014/main" id="{160E7CBE-2D69-4372-9071-F424EF34957F}"/>
                    </a:ext>
                  </a:extLst>
                </p:cNvPr>
                <p:cNvGrpSpPr/>
                <p:nvPr/>
              </p:nvGrpSpPr>
              <p:grpSpPr>
                <a:xfrm>
                  <a:off x="810739" y="2277630"/>
                  <a:ext cx="151810" cy="91913"/>
                  <a:chOff x="6969110" y="3730368"/>
                  <a:chExt cx="667328" cy="86946"/>
                </a:xfrm>
                <a:grpFill/>
              </p:grpSpPr>
              <p:sp>
                <p:nvSpPr>
                  <p:cNvPr id="1229" name="正方形/長方形 1228">
                    <a:extLst>
                      <a:ext uri="{FF2B5EF4-FFF2-40B4-BE49-F238E27FC236}">
                        <a16:creationId xmlns:a16="http://schemas.microsoft.com/office/drawing/2014/main" id="{0276BFD6-A1E5-40C1-A122-72CCDF0055E3}"/>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30" name="フリーフォーム 1152">
                    <a:extLst>
                      <a:ext uri="{FF2B5EF4-FFF2-40B4-BE49-F238E27FC236}">
                        <a16:creationId xmlns:a16="http://schemas.microsoft.com/office/drawing/2014/main" id="{513EE6B6-A73E-4E47-AB9A-45E885FFBE08}"/>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31" name="直線コネクタ 1230">
                    <a:extLst>
                      <a:ext uri="{FF2B5EF4-FFF2-40B4-BE49-F238E27FC236}">
                        <a16:creationId xmlns:a16="http://schemas.microsoft.com/office/drawing/2014/main" id="{8850CF17-3E9D-42E5-AE8F-58BD60DD923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174" name="グループ化 1173">
                <a:extLst>
                  <a:ext uri="{FF2B5EF4-FFF2-40B4-BE49-F238E27FC236}">
                    <a16:creationId xmlns:a16="http://schemas.microsoft.com/office/drawing/2014/main" id="{271A7F90-34BD-4BA1-942A-F06982B2E597}"/>
                  </a:ext>
                </a:extLst>
              </p:cNvPr>
              <p:cNvGrpSpPr/>
              <p:nvPr/>
            </p:nvGrpSpPr>
            <p:grpSpPr>
              <a:xfrm>
                <a:off x="290060" y="2372599"/>
                <a:ext cx="672489" cy="91913"/>
                <a:chOff x="290060" y="2277630"/>
                <a:chExt cx="672489" cy="91913"/>
              </a:xfrm>
              <a:grpFill/>
            </p:grpSpPr>
            <p:grpSp>
              <p:nvGrpSpPr>
                <p:cNvPr id="1209" name="グループ化 1208">
                  <a:extLst>
                    <a:ext uri="{FF2B5EF4-FFF2-40B4-BE49-F238E27FC236}">
                      <a16:creationId xmlns:a16="http://schemas.microsoft.com/office/drawing/2014/main" id="{33437136-968E-4D8E-8D7A-519BD4B51D77}"/>
                    </a:ext>
                  </a:extLst>
                </p:cNvPr>
                <p:cNvGrpSpPr/>
                <p:nvPr/>
              </p:nvGrpSpPr>
              <p:grpSpPr>
                <a:xfrm>
                  <a:off x="290060" y="2277630"/>
                  <a:ext cx="151810" cy="91913"/>
                  <a:chOff x="6969110" y="3730368"/>
                  <a:chExt cx="667328" cy="86946"/>
                </a:xfrm>
                <a:grpFill/>
              </p:grpSpPr>
              <p:sp>
                <p:nvSpPr>
                  <p:cNvPr id="1222" name="正方形/長方形 1221">
                    <a:extLst>
                      <a:ext uri="{FF2B5EF4-FFF2-40B4-BE49-F238E27FC236}">
                        <a16:creationId xmlns:a16="http://schemas.microsoft.com/office/drawing/2014/main" id="{5A4C1D15-F255-4698-A875-B404B9581F4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23" name="フリーフォーム 1152">
                    <a:extLst>
                      <a:ext uri="{FF2B5EF4-FFF2-40B4-BE49-F238E27FC236}">
                        <a16:creationId xmlns:a16="http://schemas.microsoft.com/office/drawing/2014/main" id="{EAFEEAA6-BCDF-44C9-86DA-D358252BC71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24" name="直線コネクタ 1223">
                    <a:extLst>
                      <a:ext uri="{FF2B5EF4-FFF2-40B4-BE49-F238E27FC236}">
                        <a16:creationId xmlns:a16="http://schemas.microsoft.com/office/drawing/2014/main" id="{03CFED72-E1F1-4488-BCB0-4BBFFC7C9633}"/>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210" name="グループ化 1209">
                  <a:extLst>
                    <a:ext uri="{FF2B5EF4-FFF2-40B4-BE49-F238E27FC236}">
                      <a16:creationId xmlns:a16="http://schemas.microsoft.com/office/drawing/2014/main" id="{9A3FB7F0-BD22-4F70-AA09-C9AEADA4F119}"/>
                    </a:ext>
                  </a:extLst>
                </p:cNvPr>
                <p:cNvGrpSpPr/>
                <p:nvPr/>
              </p:nvGrpSpPr>
              <p:grpSpPr>
                <a:xfrm>
                  <a:off x="466227" y="2277630"/>
                  <a:ext cx="151810" cy="91913"/>
                  <a:chOff x="6969110" y="3730368"/>
                  <a:chExt cx="667328" cy="86946"/>
                </a:xfrm>
                <a:grpFill/>
              </p:grpSpPr>
              <p:sp>
                <p:nvSpPr>
                  <p:cNvPr id="1219" name="正方形/長方形 1218">
                    <a:extLst>
                      <a:ext uri="{FF2B5EF4-FFF2-40B4-BE49-F238E27FC236}">
                        <a16:creationId xmlns:a16="http://schemas.microsoft.com/office/drawing/2014/main" id="{AE00B190-EE45-4461-8FC3-6E5AF1A1FF37}"/>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20" name="フリーフォーム 1152">
                    <a:extLst>
                      <a:ext uri="{FF2B5EF4-FFF2-40B4-BE49-F238E27FC236}">
                        <a16:creationId xmlns:a16="http://schemas.microsoft.com/office/drawing/2014/main" id="{E460F132-11CB-41DF-9C18-B54993BE8F1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21" name="直線コネクタ 1220">
                    <a:extLst>
                      <a:ext uri="{FF2B5EF4-FFF2-40B4-BE49-F238E27FC236}">
                        <a16:creationId xmlns:a16="http://schemas.microsoft.com/office/drawing/2014/main" id="{37CFCF18-B1C3-418A-B6D0-4AC538072A77}"/>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211" name="グループ化 1210">
                  <a:extLst>
                    <a:ext uri="{FF2B5EF4-FFF2-40B4-BE49-F238E27FC236}">
                      <a16:creationId xmlns:a16="http://schemas.microsoft.com/office/drawing/2014/main" id="{0CBDC4FE-B6EF-4664-BB62-AA5B3A484DF8}"/>
                    </a:ext>
                  </a:extLst>
                </p:cNvPr>
                <p:cNvGrpSpPr/>
                <p:nvPr/>
              </p:nvGrpSpPr>
              <p:grpSpPr>
                <a:xfrm>
                  <a:off x="640927" y="2277630"/>
                  <a:ext cx="151810" cy="91913"/>
                  <a:chOff x="6969110" y="3730368"/>
                  <a:chExt cx="667328" cy="86946"/>
                </a:xfrm>
                <a:grpFill/>
              </p:grpSpPr>
              <p:sp>
                <p:nvSpPr>
                  <p:cNvPr id="1216" name="正方形/長方形 1215">
                    <a:extLst>
                      <a:ext uri="{FF2B5EF4-FFF2-40B4-BE49-F238E27FC236}">
                        <a16:creationId xmlns:a16="http://schemas.microsoft.com/office/drawing/2014/main" id="{4D9B6368-0362-489C-9091-3002A8AB0022}"/>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17" name="フリーフォーム 1152">
                    <a:extLst>
                      <a:ext uri="{FF2B5EF4-FFF2-40B4-BE49-F238E27FC236}">
                        <a16:creationId xmlns:a16="http://schemas.microsoft.com/office/drawing/2014/main" id="{0547F8AE-C61B-4706-BA81-630D23CCD94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18" name="直線コネクタ 1217">
                    <a:extLst>
                      <a:ext uri="{FF2B5EF4-FFF2-40B4-BE49-F238E27FC236}">
                        <a16:creationId xmlns:a16="http://schemas.microsoft.com/office/drawing/2014/main" id="{F4BD6736-7FC2-4270-8FA1-30549EB6098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212" name="グループ化 1211">
                  <a:extLst>
                    <a:ext uri="{FF2B5EF4-FFF2-40B4-BE49-F238E27FC236}">
                      <a16:creationId xmlns:a16="http://schemas.microsoft.com/office/drawing/2014/main" id="{5E45D2E3-9D7D-470B-B71D-6F48D17DFD04}"/>
                    </a:ext>
                  </a:extLst>
                </p:cNvPr>
                <p:cNvGrpSpPr/>
                <p:nvPr/>
              </p:nvGrpSpPr>
              <p:grpSpPr>
                <a:xfrm>
                  <a:off x="810739" y="2277630"/>
                  <a:ext cx="151810" cy="91913"/>
                  <a:chOff x="6969110" y="3730368"/>
                  <a:chExt cx="667328" cy="86946"/>
                </a:xfrm>
                <a:grpFill/>
              </p:grpSpPr>
              <p:sp>
                <p:nvSpPr>
                  <p:cNvPr id="1213" name="正方形/長方形 1212">
                    <a:extLst>
                      <a:ext uri="{FF2B5EF4-FFF2-40B4-BE49-F238E27FC236}">
                        <a16:creationId xmlns:a16="http://schemas.microsoft.com/office/drawing/2014/main" id="{C47FB91A-F5FC-4121-A165-1AE198C4FA62}"/>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14" name="フリーフォーム 1152">
                    <a:extLst>
                      <a:ext uri="{FF2B5EF4-FFF2-40B4-BE49-F238E27FC236}">
                        <a16:creationId xmlns:a16="http://schemas.microsoft.com/office/drawing/2014/main" id="{FFD9D608-BD37-4C0D-81BF-1129E6C91138}"/>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15" name="直線コネクタ 1214">
                    <a:extLst>
                      <a:ext uri="{FF2B5EF4-FFF2-40B4-BE49-F238E27FC236}">
                        <a16:creationId xmlns:a16="http://schemas.microsoft.com/office/drawing/2014/main" id="{A2A5A29F-2FCF-4A3D-8173-70DA691061F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175" name="グループ化 1174">
                <a:extLst>
                  <a:ext uri="{FF2B5EF4-FFF2-40B4-BE49-F238E27FC236}">
                    <a16:creationId xmlns:a16="http://schemas.microsoft.com/office/drawing/2014/main" id="{42136BCE-1AB3-4C94-8D3B-E3CDB4B925A5}"/>
                  </a:ext>
                </a:extLst>
              </p:cNvPr>
              <p:cNvGrpSpPr/>
              <p:nvPr/>
            </p:nvGrpSpPr>
            <p:grpSpPr>
              <a:xfrm>
                <a:off x="290060" y="2468292"/>
                <a:ext cx="672489" cy="91913"/>
                <a:chOff x="290060" y="2277630"/>
                <a:chExt cx="672489" cy="91913"/>
              </a:xfrm>
              <a:grpFill/>
            </p:grpSpPr>
            <p:grpSp>
              <p:nvGrpSpPr>
                <p:cNvPr id="1193" name="グループ化 1192">
                  <a:extLst>
                    <a:ext uri="{FF2B5EF4-FFF2-40B4-BE49-F238E27FC236}">
                      <a16:creationId xmlns:a16="http://schemas.microsoft.com/office/drawing/2014/main" id="{58A49B07-FAC0-4C36-9EDA-7B9A25DD87F4}"/>
                    </a:ext>
                  </a:extLst>
                </p:cNvPr>
                <p:cNvGrpSpPr/>
                <p:nvPr/>
              </p:nvGrpSpPr>
              <p:grpSpPr>
                <a:xfrm>
                  <a:off x="290060" y="2277630"/>
                  <a:ext cx="151810" cy="91913"/>
                  <a:chOff x="6969110" y="3730368"/>
                  <a:chExt cx="667328" cy="86946"/>
                </a:xfrm>
                <a:grpFill/>
              </p:grpSpPr>
              <p:sp>
                <p:nvSpPr>
                  <p:cNvPr id="1206" name="正方形/長方形 1205">
                    <a:extLst>
                      <a:ext uri="{FF2B5EF4-FFF2-40B4-BE49-F238E27FC236}">
                        <a16:creationId xmlns:a16="http://schemas.microsoft.com/office/drawing/2014/main" id="{98AF2AD5-ED22-476D-A541-A1B4640D5FA5}"/>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07" name="フリーフォーム 1152">
                    <a:extLst>
                      <a:ext uri="{FF2B5EF4-FFF2-40B4-BE49-F238E27FC236}">
                        <a16:creationId xmlns:a16="http://schemas.microsoft.com/office/drawing/2014/main" id="{65A9B6A0-5601-46C4-B3D4-F1E6DBC15C4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08" name="直線コネクタ 1207">
                    <a:extLst>
                      <a:ext uri="{FF2B5EF4-FFF2-40B4-BE49-F238E27FC236}">
                        <a16:creationId xmlns:a16="http://schemas.microsoft.com/office/drawing/2014/main" id="{901E46C8-F498-4D4C-BC29-A33D65253667}"/>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194" name="グループ化 1193">
                  <a:extLst>
                    <a:ext uri="{FF2B5EF4-FFF2-40B4-BE49-F238E27FC236}">
                      <a16:creationId xmlns:a16="http://schemas.microsoft.com/office/drawing/2014/main" id="{224B1B23-9F80-4A56-9C97-C25A2A9DB732}"/>
                    </a:ext>
                  </a:extLst>
                </p:cNvPr>
                <p:cNvGrpSpPr/>
                <p:nvPr/>
              </p:nvGrpSpPr>
              <p:grpSpPr>
                <a:xfrm>
                  <a:off x="466227" y="2277630"/>
                  <a:ext cx="151810" cy="91913"/>
                  <a:chOff x="6969110" y="3730368"/>
                  <a:chExt cx="667328" cy="86946"/>
                </a:xfrm>
                <a:grpFill/>
              </p:grpSpPr>
              <p:sp>
                <p:nvSpPr>
                  <p:cNvPr id="1203" name="正方形/長方形 1202">
                    <a:extLst>
                      <a:ext uri="{FF2B5EF4-FFF2-40B4-BE49-F238E27FC236}">
                        <a16:creationId xmlns:a16="http://schemas.microsoft.com/office/drawing/2014/main" id="{55D74798-C21C-4C27-BB29-02D57E03C674}"/>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04" name="フリーフォーム 1152">
                    <a:extLst>
                      <a:ext uri="{FF2B5EF4-FFF2-40B4-BE49-F238E27FC236}">
                        <a16:creationId xmlns:a16="http://schemas.microsoft.com/office/drawing/2014/main" id="{49E97952-2691-4B6B-9690-31DC519202F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05" name="直線コネクタ 1204">
                    <a:extLst>
                      <a:ext uri="{FF2B5EF4-FFF2-40B4-BE49-F238E27FC236}">
                        <a16:creationId xmlns:a16="http://schemas.microsoft.com/office/drawing/2014/main" id="{DD0FA653-953D-4856-8349-0BF2E5B977B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195" name="グループ化 1194">
                  <a:extLst>
                    <a:ext uri="{FF2B5EF4-FFF2-40B4-BE49-F238E27FC236}">
                      <a16:creationId xmlns:a16="http://schemas.microsoft.com/office/drawing/2014/main" id="{FBEECF4F-3614-42CE-8832-8AD1B1D00E0C}"/>
                    </a:ext>
                  </a:extLst>
                </p:cNvPr>
                <p:cNvGrpSpPr/>
                <p:nvPr/>
              </p:nvGrpSpPr>
              <p:grpSpPr>
                <a:xfrm>
                  <a:off x="640927" y="2277630"/>
                  <a:ext cx="151810" cy="91913"/>
                  <a:chOff x="6969110" y="3730368"/>
                  <a:chExt cx="667328" cy="86946"/>
                </a:xfrm>
                <a:grpFill/>
              </p:grpSpPr>
              <p:sp>
                <p:nvSpPr>
                  <p:cNvPr id="1200" name="正方形/長方形 1199">
                    <a:extLst>
                      <a:ext uri="{FF2B5EF4-FFF2-40B4-BE49-F238E27FC236}">
                        <a16:creationId xmlns:a16="http://schemas.microsoft.com/office/drawing/2014/main" id="{6C432F3C-3349-45F0-8BB3-2B7ABAE92706}"/>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01" name="フリーフォーム 1152">
                    <a:extLst>
                      <a:ext uri="{FF2B5EF4-FFF2-40B4-BE49-F238E27FC236}">
                        <a16:creationId xmlns:a16="http://schemas.microsoft.com/office/drawing/2014/main" id="{32B30861-AB9B-48B9-A697-DE9B4ABF658F}"/>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02" name="直線コネクタ 1201">
                    <a:extLst>
                      <a:ext uri="{FF2B5EF4-FFF2-40B4-BE49-F238E27FC236}">
                        <a16:creationId xmlns:a16="http://schemas.microsoft.com/office/drawing/2014/main" id="{5C909EA7-3FA2-43AD-939F-531ACA356D15}"/>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196" name="グループ化 1195">
                  <a:extLst>
                    <a:ext uri="{FF2B5EF4-FFF2-40B4-BE49-F238E27FC236}">
                      <a16:creationId xmlns:a16="http://schemas.microsoft.com/office/drawing/2014/main" id="{7E5AE8E8-5D6B-4D1E-89AB-434543211D27}"/>
                    </a:ext>
                  </a:extLst>
                </p:cNvPr>
                <p:cNvGrpSpPr/>
                <p:nvPr/>
              </p:nvGrpSpPr>
              <p:grpSpPr>
                <a:xfrm>
                  <a:off x="810739" y="2277630"/>
                  <a:ext cx="151810" cy="91913"/>
                  <a:chOff x="6969110" y="3730368"/>
                  <a:chExt cx="667328" cy="86946"/>
                </a:xfrm>
                <a:grpFill/>
              </p:grpSpPr>
              <p:sp>
                <p:nvSpPr>
                  <p:cNvPr id="1197" name="正方形/長方形 1196">
                    <a:extLst>
                      <a:ext uri="{FF2B5EF4-FFF2-40B4-BE49-F238E27FC236}">
                        <a16:creationId xmlns:a16="http://schemas.microsoft.com/office/drawing/2014/main" id="{D9124AF6-31FD-42C6-AD1F-62E543237BB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98" name="フリーフォーム 1152">
                    <a:extLst>
                      <a:ext uri="{FF2B5EF4-FFF2-40B4-BE49-F238E27FC236}">
                        <a16:creationId xmlns:a16="http://schemas.microsoft.com/office/drawing/2014/main" id="{FFD9C3F5-0D91-43D7-B079-2BF67096E652}"/>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99" name="直線コネクタ 1198">
                    <a:extLst>
                      <a:ext uri="{FF2B5EF4-FFF2-40B4-BE49-F238E27FC236}">
                        <a16:creationId xmlns:a16="http://schemas.microsoft.com/office/drawing/2014/main" id="{188B25C1-FF28-47BC-96BC-9C1C53FE3067}"/>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176" name="グループ化 1175">
                <a:extLst>
                  <a:ext uri="{FF2B5EF4-FFF2-40B4-BE49-F238E27FC236}">
                    <a16:creationId xmlns:a16="http://schemas.microsoft.com/office/drawing/2014/main" id="{95354972-E534-4E6A-955F-81B40E13129F}"/>
                  </a:ext>
                </a:extLst>
              </p:cNvPr>
              <p:cNvGrpSpPr/>
              <p:nvPr/>
            </p:nvGrpSpPr>
            <p:grpSpPr>
              <a:xfrm>
                <a:off x="290060" y="2562642"/>
                <a:ext cx="672489" cy="91913"/>
                <a:chOff x="290060" y="2277630"/>
                <a:chExt cx="672489" cy="91913"/>
              </a:xfrm>
              <a:grpFill/>
            </p:grpSpPr>
            <p:grpSp>
              <p:nvGrpSpPr>
                <p:cNvPr id="1177" name="グループ化 1176">
                  <a:extLst>
                    <a:ext uri="{FF2B5EF4-FFF2-40B4-BE49-F238E27FC236}">
                      <a16:creationId xmlns:a16="http://schemas.microsoft.com/office/drawing/2014/main" id="{509A4CCD-6165-4141-8307-B6302A42E7B6}"/>
                    </a:ext>
                  </a:extLst>
                </p:cNvPr>
                <p:cNvGrpSpPr/>
                <p:nvPr/>
              </p:nvGrpSpPr>
              <p:grpSpPr>
                <a:xfrm>
                  <a:off x="290060" y="2277630"/>
                  <a:ext cx="151810" cy="91913"/>
                  <a:chOff x="6969110" y="3730368"/>
                  <a:chExt cx="667328" cy="86946"/>
                </a:xfrm>
                <a:grpFill/>
              </p:grpSpPr>
              <p:sp>
                <p:nvSpPr>
                  <p:cNvPr id="1190" name="正方形/長方形 1189">
                    <a:extLst>
                      <a:ext uri="{FF2B5EF4-FFF2-40B4-BE49-F238E27FC236}">
                        <a16:creationId xmlns:a16="http://schemas.microsoft.com/office/drawing/2014/main" id="{6E1F96F7-0277-4B7F-9DE2-61D4E1BB4FEC}"/>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91" name="フリーフォーム 1152">
                    <a:extLst>
                      <a:ext uri="{FF2B5EF4-FFF2-40B4-BE49-F238E27FC236}">
                        <a16:creationId xmlns:a16="http://schemas.microsoft.com/office/drawing/2014/main" id="{727D42A9-F047-414C-8114-0929248BAB6E}"/>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92" name="直線コネクタ 1191">
                    <a:extLst>
                      <a:ext uri="{FF2B5EF4-FFF2-40B4-BE49-F238E27FC236}">
                        <a16:creationId xmlns:a16="http://schemas.microsoft.com/office/drawing/2014/main" id="{3B6BD774-1063-4AAC-89F0-A2B43AF2C842}"/>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178" name="グループ化 1177">
                  <a:extLst>
                    <a:ext uri="{FF2B5EF4-FFF2-40B4-BE49-F238E27FC236}">
                      <a16:creationId xmlns:a16="http://schemas.microsoft.com/office/drawing/2014/main" id="{EE06263A-D218-4B8D-8FEB-850C0FED91EF}"/>
                    </a:ext>
                  </a:extLst>
                </p:cNvPr>
                <p:cNvGrpSpPr/>
                <p:nvPr/>
              </p:nvGrpSpPr>
              <p:grpSpPr>
                <a:xfrm>
                  <a:off x="466227" y="2277630"/>
                  <a:ext cx="151810" cy="91913"/>
                  <a:chOff x="6969110" y="3730368"/>
                  <a:chExt cx="667328" cy="86946"/>
                </a:xfrm>
                <a:grpFill/>
              </p:grpSpPr>
              <p:sp>
                <p:nvSpPr>
                  <p:cNvPr id="1187" name="正方形/長方形 1186">
                    <a:extLst>
                      <a:ext uri="{FF2B5EF4-FFF2-40B4-BE49-F238E27FC236}">
                        <a16:creationId xmlns:a16="http://schemas.microsoft.com/office/drawing/2014/main" id="{33E35167-934C-4448-845B-6574A12B81C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88" name="フリーフォーム 1152">
                    <a:extLst>
                      <a:ext uri="{FF2B5EF4-FFF2-40B4-BE49-F238E27FC236}">
                        <a16:creationId xmlns:a16="http://schemas.microsoft.com/office/drawing/2014/main" id="{1DF9883B-A34A-4BE9-93CE-2DBC7329C63F}"/>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89" name="直線コネクタ 1188">
                    <a:extLst>
                      <a:ext uri="{FF2B5EF4-FFF2-40B4-BE49-F238E27FC236}">
                        <a16:creationId xmlns:a16="http://schemas.microsoft.com/office/drawing/2014/main" id="{E45A67F1-789E-491E-8205-3F56AD2B4954}"/>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179" name="グループ化 1178">
                  <a:extLst>
                    <a:ext uri="{FF2B5EF4-FFF2-40B4-BE49-F238E27FC236}">
                      <a16:creationId xmlns:a16="http://schemas.microsoft.com/office/drawing/2014/main" id="{0A0AF507-9051-4CE0-A501-BCD0E9CEC6A4}"/>
                    </a:ext>
                  </a:extLst>
                </p:cNvPr>
                <p:cNvGrpSpPr/>
                <p:nvPr/>
              </p:nvGrpSpPr>
              <p:grpSpPr>
                <a:xfrm>
                  <a:off x="640927" y="2277630"/>
                  <a:ext cx="151810" cy="91913"/>
                  <a:chOff x="6969110" y="3730368"/>
                  <a:chExt cx="667328" cy="86946"/>
                </a:xfrm>
                <a:grpFill/>
              </p:grpSpPr>
              <p:sp>
                <p:nvSpPr>
                  <p:cNvPr id="1184" name="正方形/長方形 1183">
                    <a:extLst>
                      <a:ext uri="{FF2B5EF4-FFF2-40B4-BE49-F238E27FC236}">
                        <a16:creationId xmlns:a16="http://schemas.microsoft.com/office/drawing/2014/main" id="{D60085E3-9917-4856-8307-6732063E8482}"/>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85" name="フリーフォーム 1152">
                    <a:extLst>
                      <a:ext uri="{FF2B5EF4-FFF2-40B4-BE49-F238E27FC236}">
                        <a16:creationId xmlns:a16="http://schemas.microsoft.com/office/drawing/2014/main" id="{1E21AD25-F130-4EB3-A6B6-DCA6C6438370}"/>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86" name="直線コネクタ 1185">
                    <a:extLst>
                      <a:ext uri="{FF2B5EF4-FFF2-40B4-BE49-F238E27FC236}">
                        <a16:creationId xmlns:a16="http://schemas.microsoft.com/office/drawing/2014/main" id="{F83C99F6-6AD5-47C2-99F7-0415CBFD19A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180" name="グループ化 1179">
                  <a:extLst>
                    <a:ext uri="{FF2B5EF4-FFF2-40B4-BE49-F238E27FC236}">
                      <a16:creationId xmlns:a16="http://schemas.microsoft.com/office/drawing/2014/main" id="{137BACC1-23AA-4A14-8878-B0E999C2FC76}"/>
                    </a:ext>
                  </a:extLst>
                </p:cNvPr>
                <p:cNvGrpSpPr/>
                <p:nvPr/>
              </p:nvGrpSpPr>
              <p:grpSpPr>
                <a:xfrm>
                  <a:off x="810739" y="2277630"/>
                  <a:ext cx="151810" cy="91913"/>
                  <a:chOff x="6969110" y="3730368"/>
                  <a:chExt cx="667328" cy="86946"/>
                </a:xfrm>
                <a:grpFill/>
              </p:grpSpPr>
              <p:sp>
                <p:nvSpPr>
                  <p:cNvPr id="1181" name="正方形/長方形 1180">
                    <a:extLst>
                      <a:ext uri="{FF2B5EF4-FFF2-40B4-BE49-F238E27FC236}">
                        <a16:creationId xmlns:a16="http://schemas.microsoft.com/office/drawing/2014/main" id="{EAE4EE0F-887B-46A7-A14F-1C1D2448C951}"/>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182" name="フリーフォーム 1152">
                    <a:extLst>
                      <a:ext uri="{FF2B5EF4-FFF2-40B4-BE49-F238E27FC236}">
                        <a16:creationId xmlns:a16="http://schemas.microsoft.com/office/drawing/2014/main" id="{01D5C339-47DD-46D1-9424-6442BFFBFE6A}"/>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83" name="直線コネクタ 1182">
                    <a:extLst>
                      <a:ext uri="{FF2B5EF4-FFF2-40B4-BE49-F238E27FC236}">
                        <a16:creationId xmlns:a16="http://schemas.microsoft.com/office/drawing/2014/main" id="{C03819BD-9069-4CA3-8153-F7FA4ED54578}"/>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sp>
          <p:nvSpPr>
            <p:cNvPr id="1171" name="フリーフォーム: 図形 597">
              <a:extLst>
                <a:ext uri="{FF2B5EF4-FFF2-40B4-BE49-F238E27FC236}">
                  <a16:creationId xmlns:a16="http://schemas.microsoft.com/office/drawing/2014/main" id="{157FDB30-F75D-43A5-A7E2-085775A79692}"/>
                </a:ext>
              </a:extLst>
            </p:cNvPr>
            <p:cNvSpPr/>
            <p:nvPr/>
          </p:nvSpPr>
          <p:spPr>
            <a:xfrm>
              <a:off x="2764700" y="2016324"/>
              <a:ext cx="163206" cy="48220"/>
            </a:xfrm>
            <a:custGeom>
              <a:avLst/>
              <a:gdLst>
                <a:gd name="connsiteX0" fmla="*/ 0 w 209550"/>
                <a:gd name="connsiteY0" fmla="*/ 61913 h 61913"/>
                <a:gd name="connsiteX1" fmla="*/ 71438 w 209550"/>
                <a:gd name="connsiteY1" fmla="*/ 0 h 61913"/>
                <a:gd name="connsiteX2" fmla="*/ 209550 w 209550"/>
                <a:gd name="connsiteY2" fmla="*/ 0 h 61913"/>
                <a:gd name="connsiteX3" fmla="*/ 150019 w 209550"/>
                <a:gd name="connsiteY3" fmla="*/ 57150 h 61913"/>
              </a:gdLst>
              <a:ahLst/>
              <a:cxnLst>
                <a:cxn ang="0">
                  <a:pos x="connsiteX0" y="connsiteY0"/>
                </a:cxn>
                <a:cxn ang="0">
                  <a:pos x="connsiteX1" y="connsiteY1"/>
                </a:cxn>
                <a:cxn ang="0">
                  <a:pos x="connsiteX2" y="connsiteY2"/>
                </a:cxn>
                <a:cxn ang="0">
                  <a:pos x="connsiteX3" y="connsiteY3"/>
                </a:cxn>
              </a:cxnLst>
              <a:rect l="l" t="t" r="r" b="b"/>
              <a:pathLst>
                <a:path w="209550" h="61913">
                  <a:moveTo>
                    <a:pt x="0" y="61913"/>
                  </a:moveTo>
                  <a:lnTo>
                    <a:pt x="71438" y="0"/>
                  </a:lnTo>
                  <a:lnTo>
                    <a:pt x="209550" y="0"/>
                  </a:lnTo>
                  <a:lnTo>
                    <a:pt x="150019" y="57150"/>
                  </a:lnTo>
                </a:path>
              </a:pathLst>
            </a:custGeom>
            <a:solidFill>
              <a:srgbClr val="E7E6E6">
                <a:lumMod val="60000"/>
                <a:lumOff val="40000"/>
              </a:srgbClr>
            </a:solidFill>
            <a:ln w="12700" cap="flat" cmpd="sng" algn="ctr">
              <a:solidFill>
                <a:srgbClr val="44546A">
                  <a:lumMod val="75000"/>
                  <a:lumOff val="2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172" name="直線コネクタ 1171">
              <a:extLst>
                <a:ext uri="{FF2B5EF4-FFF2-40B4-BE49-F238E27FC236}">
                  <a16:creationId xmlns:a16="http://schemas.microsoft.com/office/drawing/2014/main" id="{339E8D88-9CC3-424B-9601-6DBF04A19688}"/>
                </a:ext>
              </a:extLst>
            </p:cNvPr>
            <p:cNvCxnSpPr>
              <a:stCxn id="1171" idx="2"/>
            </p:cNvCxnSpPr>
            <p:nvPr/>
          </p:nvCxnSpPr>
          <p:spPr>
            <a:xfrm>
              <a:off x="2927906" y="2016324"/>
              <a:ext cx="0" cy="52019"/>
            </a:xfrm>
            <a:prstGeom prst="line">
              <a:avLst/>
            </a:prstGeom>
            <a:noFill/>
            <a:ln w="12700" cap="flat" cmpd="sng" algn="ctr">
              <a:solidFill>
                <a:srgbClr val="44546A">
                  <a:lumMod val="75000"/>
                  <a:lumOff val="25000"/>
                </a:srgbClr>
              </a:solidFill>
              <a:prstDash val="solid"/>
              <a:miter lim="800000"/>
            </a:ln>
            <a:effectLst/>
          </p:spPr>
        </p:cxnSp>
      </p:grpSp>
      <p:grpSp>
        <p:nvGrpSpPr>
          <p:cNvPr id="1261" name="グループ化 1260">
            <a:extLst>
              <a:ext uri="{FF2B5EF4-FFF2-40B4-BE49-F238E27FC236}">
                <a16:creationId xmlns:a16="http://schemas.microsoft.com/office/drawing/2014/main" id="{D0A0A88B-F58D-49FE-ACE3-6294B8B45B2E}"/>
              </a:ext>
            </a:extLst>
          </p:cNvPr>
          <p:cNvGrpSpPr/>
          <p:nvPr/>
        </p:nvGrpSpPr>
        <p:grpSpPr>
          <a:xfrm>
            <a:off x="5951103" y="2183660"/>
            <a:ext cx="587355" cy="471751"/>
            <a:chOff x="3014008" y="2016324"/>
            <a:chExt cx="794630" cy="638231"/>
          </a:xfrm>
        </p:grpSpPr>
        <p:sp>
          <p:nvSpPr>
            <p:cNvPr id="1262" name="フリーフォーム 1135">
              <a:extLst>
                <a:ext uri="{FF2B5EF4-FFF2-40B4-BE49-F238E27FC236}">
                  <a16:creationId xmlns:a16="http://schemas.microsoft.com/office/drawing/2014/main" id="{0329AF25-9D56-42FE-87A0-05F4FCE3AC61}"/>
                </a:ext>
              </a:extLst>
            </p:cNvPr>
            <p:cNvSpPr/>
            <p:nvPr/>
          </p:nvSpPr>
          <p:spPr>
            <a:xfrm>
              <a:off x="3029522" y="2066509"/>
              <a:ext cx="768673" cy="175463"/>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 name="connsiteX0" fmla="*/ 0 w 1140388"/>
                <a:gd name="connsiteY0" fmla="*/ 305753 h 305753"/>
                <a:gd name="connsiteX1" fmla="*/ 193275 w 1140388"/>
                <a:gd name="connsiteY1" fmla="*/ 339 h 305753"/>
                <a:gd name="connsiteX2" fmla="*/ 1140388 w 1140388"/>
                <a:gd name="connsiteY2" fmla="*/ 0 h 305753"/>
                <a:gd name="connsiteX3" fmla="*/ 769265 w 1140388"/>
                <a:gd name="connsiteY3" fmla="*/ 297815 h 305753"/>
                <a:gd name="connsiteX4" fmla="*/ 0 w 1140388"/>
                <a:gd name="connsiteY4" fmla="*/ 305753 h 305753"/>
                <a:gd name="connsiteX0" fmla="*/ 0 w 1140388"/>
                <a:gd name="connsiteY0" fmla="*/ 305753 h 305753"/>
                <a:gd name="connsiteX1" fmla="*/ 193275 w 1140388"/>
                <a:gd name="connsiteY1" fmla="*/ 339 h 305753"/>
                <a:gd name="connsiteX2" fmla="*/ 1140388 w 1140388"/>
                <a:gd name="connsiteY2" fmla="*/ 0 h 305753"/>
                <a:gd name="connsiteX3" fmla="*/ 993218 w 1140388"/>
                <a:gd name="connsiteY3" fmla="*/ 301960 h 305753"/>
                <a:gd name="connsiteX4" fmla="*/ 0 w 1140388"/>
                <a:gd name="connsiteY4" fmla="*/ 305753 h 305753"/>
                <a:gd name="connsiteX0" fmla="*/ 0 w 1147497"/>
                <a:gd name="connsiteY0" fmla="*/ 305414 h 305414"/>
                <a:gd name="connsiteX1" fmla="*/ 193275 w 1147497"/>
                <a:gd name="connsiteY1" fmla="*/ 0 h 305414"/>
                <a:gd name="connsiteX2" fmla="*/ 1147497 w 1147497"/>
                <a:gd name="connsiteY2" fmla="*/ 3807 h 305414"/>
                <a:gd name="connsiteX3" fmla="*/ 993218 w 1147497"/>
                <a:gd name="connsiteY3" fmla="*/ 301621 h 305414"/>
                <a:gd name="connsiteX4" fmla="*/ 0 w 1147497"/>
                <a:gd name="connsiteY4" fmla="*/ 305414 h 30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97" h="305414">
                  <a:moveTo>
                    <a:pt x="0" y="305414"/>
                  </a:moveTo>
                  <a:lnTo>
                    <a:pt x="193275" y="0"/>
                  </a:lnTo>
                  <a:lnTo>
                    <a:pt x="1147497" y="3807"/>
                  </a:lnTo>
                  <a:lnTo>
                    <a:pt x="993218" y="301621"/>
                  </a:lnTo>
                  <a:lnTo>
                    <a:pt x="0" y="305414"/>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63" name="正方形/長方形 321">
              <a:extLst>
                <a:ext uri="{FF2B5EF4-FFF2-40B4-BE49-F238E27FC236}">
                  <a16:creationId xmlns:a16="http://schemas.microsoft.com/office/drawing/2014/main" id="{E165DFC6-9F1A-43CF-98E5-A194E15CEB0C}"/>
                </a:ext>
              </a:extLst>
            </p:cNvPr>
            <p:cNvSpPr/>
            <p:nvPr/>
          </p:nvSpPr>
          <p:spPr>
            <a:xfrm>
              <a:off x="3029522" y="2235369"/>
              <a:ext cx="676483" cy="410755"/>
            </a:xfrm>
            <a:custGeom>
              <a:avLst/>
              <a:gdLst>
                <a:gd name="connsiteX0" fmla="*/ 0 w 662196"/>
                <a:gd name="connsiteY0" fmla="*/ 0 h 408374"/>
                <a:gd name="connsiteX1" fmla="*/ 662196 w 662196"/>
                <a:gd name="connsiteY1" fmla="*/ 0 h 408374"/>
                <a:gd name="connsiteX2" fmla="*/ 662196 w 662196"/>
                <a:gd name="connsiteY2" fmla="*/ 408374 h 408374"/>
                <a:gd name="connsiteX3" fmla="*/ 0 w 662196"/>
                <a:gd name="connsiteY3" fmla="*/ 408374 h 408374"/>
                <a:gd name="connsiteX4" fmla="*/ 0 w 662196"/>
                <a:gd name="connsiteY4" fmla="*/ 0 h 408374"/>
                <a:gd name="connsiteX0" fmla="*/ 0 w 676483"/>
                <a:gd name="connsiteY0" fmla="*/ 0 h 410755"/>
                <a:gd name="connsiteX1" fmla="*/ 662196 w 676483"/>
                <a:gd name="connsiteY1" fmla="*/ 0 h 410755"/>
                <a:gd name="connsiteX2" fmla="*/ 676483 w 676483"/>
                <a:gd name="connsiteY2" fmla="*/ 410755 h 410755"/>
                <a:gd name="connsiteX3" fmla="*/ 0 w 676483"/>
                <a:gd name="connsiteY3" fmla="*/ 408374 h 410755"/>
                <a:gd name="connsiteX4" fmla="*/ 0 w 676483"/>
                <a:gd name="connsiteY4" fmla="*/ 0 h 4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83" h="410755">
                  <a:moveTo>
                    <a:pt x="0" y="0"/>
                  </a:moveTo>
                  <a:lnTo>
                    <a:pt x="662196" y="0"/>
                  </a:lnTo>
                  <a:lnTo>
                    <a:pt x="676483" y="410755"/>
                  </a:lnTo>
                  <a:lnTo>
                    <a:pt x="0" y="408374"/>
                  </a:lnTo>
                  <a:lnTo>
                    <a:pt x="0" y="0"/>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64" name="フリーフォーム 1137">
              <a:extLst>
                <a:ext uri="{FF2B5EF4-FFF2-40B4-BE49-F238E27FC236}">
                  <a16:creationId xmlns:a16="http://schemas.microsoft.com/office/drawing/2014/main" id="{253877F8-FAD5-4488-BCAA-1678AC50C11E}"/>
                </a:ext>
              </a:extLst>
            </p:cNvPr>
            <p:cNvSpPr/>
            <p:nvPr/>
          </p:nvSpPr>
          <p:spPr>
            <a:xfrm>
              <a:off x="3705157" y="2069235"/>
              <a:ext cx="103481" cy="578376"/>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 name="connsiteX0" fmla="*/ 180974 w 215742"/>
                <a:gd name="connsiteY0" fmla="*/ 0 h 1136134"/>
                <a:gd name="connsiteX1" fmla="*/ -1 w 215742"/>
                <a:gd name="connsiteY1" fmla="*/ 283210 h 1136134"/>
                <a:gd name="connsiteX2" fmla="*/ 19129 w 215742"/>
                <a:gd name="connsiteY2" fmla="*/ 986007 h 1136134"/>
                <a:gd name="connsiteX3" fmla="*/ 215742 w 215742"/>
                <a:gd name="connsiteY3" fmla="*/ 1136134 h 1136134"/>
                <a:gd name="connsiteX4" fmla="*/ 180974 w 215742"/>
                <a:gd name="connsiteY4" fmla="*/ 0 h 1136134"/>
                <a:gd name="connsiteX0" fmla="*/ 180976 w 200440"/>
                <a:gd name="connsiteY0" fmla="*/ 0 h 986007"/>
                <a:gd name="connsiteX1" fmla="*/ 1 w 200440"/>
                <a:gd name="connsiteY1" fmla="*/ 283210 h 986007"/>
                <a:gd name="connsiteX2" fmla="*/ 19131 w 200440"/>
                <a:gd name="connsiteY2" fmla="*/ 986007 h 986007"/>
                <a:gd name="connsiteX3" fmla="*/ 200440 w 200440"/>
                <a:gd name="connsiteY3" fmla="*/ 699969 h 986007"/>
                <a:gd name="connsiteX4" fmla="*/ 180976 w 200440"/>
                <a:gd name="connsiteY4" fmla="*/ 0 h 986007"/>
                <a:gd name="connsiteX0" fmla="*/ 195106 w 214570"/>
                <a:gd name="connsiteY0" fmla="*/ 0 h 998442"/>
                <a:gd name="connsiteX1" fmla="*/ 14131 w 214570"/>
                <a:gd name="connsiteY1" fmla="*/ 283210 h 998442"/>
                <a:gd name="connsiteX2" fmla="*/ 102 w 214570"/>
                <a:gd name="connsiteY2" fmla="*/ 998442 h 998442"/>
                <a:gd name="connsiteX3" fmla="*/ 214570 w 214570"/>
                <a:gd name="connsiteY3" fmla="*/ 699969 h 998442"/>
                <a:gd name="connsiteX4" fmla="*/ 195106 w 214570"/>
                <a:gd name="connsiteY4" fmla="*/ 0 h 998442"/>
                <a:gd name="connsiteX0" fmla="*/ 180976 w 200440"/>
                <a:gd name="connsiteY0" fmla="*/ 0 h 990153"/>
                <a:gd name="connsiteX1" fmla="*/ 1 w 200440"/>
                <a:gd name="connsiteY1" fmla="*/ 283210 h 990153"/>
                <a:gd name="connsiteX2" fmla="*/ 14985 w 200440"/>
                <a:gd name="connsiteY2" fmla="*/ 990153 h 990153"/>
                <a:gd name="connsiteX3" fmla="*/ 200440 w 200440"/>
                <a:gd name="connsiteY3" fmla="*/ 699969 h 990153"/>
                <a:gd name="connsiteX4" fmla="*/ 180976 w 200440"/>
                <a:gd name="connsiteY4" fmla="*/ 0 h 990153"/>
                <a:gd name="connsiteX0" fmla="*/ 180974 w 200438"/>
                <a:gd name="connsiteY0" fmla="*/ 0 h 1006732"/>
                <a:gd name="connsiteX1" fmla="*/ -1 w 200438"/>
                <a:gd name="connsiteY1" fmla="*/ 283210 h 1006732"/>
                <a:gd name="connsiteX2" fmla="*/ 14983 w 200438"/>
                <a:gd name="connsiteY2" fmla="*/ 1006732 h 1006732"/>
                <a:gd name="connsiteX3" fmla="*/ 200438 w 200438"/>
                <a:gd name="connsiteY3" fmla="*/ 699969 h 1006732"/>
                <a:gd name="connsiteX4" fmla="*/ 180974 w 200438"/>
                <a:gd name="connsiteY4" fmla="*/ 0 h 1006732"/>
                <a:gd name="connsiteX0" fmla="*/ 180976 w 211493"/>
                <a:gd name="connsiteY0" fmla="*/ 0 h 1006732"/>
                <a:gd name="connsiteX1" fmla="*/ 1 w 211493"/>
                <a:gd name="connsiteY1" fmla="*/ 283210 h 1006732"/>
                <a:gd name="connsiteX2" fmla="*/ 14985 w 211493"/>
                <a:gd name="connsiteY2" fmla="*/ 1006732 h 1006732"/>
                <a:gd name="connsiteX3" fmla="*/ 211493 w 211493"/>
                <a:gd name="connsiteY3" fmla="*/ 744181 h 1006732"/>
                <a:gd name="connsiteX4" fmla="*/ 180976 w 211493"/>
                <a:gd name="connsiteY4" fmla="*/ 0 h 1006732"/>
                <a:gd name="connsiteX0" fmla="*/ 180974 w 194912"/>
                <a:gd name="connsiteY0" fmla="*/ 0 h 1006732"/>
                <a:gd name="connsiteX1" fmla="*/ -1 w 194912"/>
                <a:gd name="connsiteY1" fmla="*/ 283210 h 1006732"/>
                <a:gd name="connsiteX2" fmla="*/ 14983 w 194912"/>
                <a:gd name="connsiteY2" fmla="*/ 1006732 h 1006732"/>
                <a:gd name="connsiteX3" fmla="*/ 194912 w 194912"/>
                <a:gd name="connsiteY3" fmla="*/ 755234 h 1006732"/>
                <a:gd name="connsiteX4" fmla="*/ 180974 w 194912"/>
                <a:gd name="connsiteY4" fmla="*/ 0 h 1006732"/>
                <a:gd name="connsiteX0" fmla="*/ 166182 w 180120"/>
                <a:gd name="connsiteY0" fmla="*/ 0 h 1006732"/>
                <a:gd name="connsiteX1" fmla="*/ 5930 w 180120"/>
                <a:gd name="connsiteY1" fmla="*/ 274922 h 1006732"/>
                <a:gd name="connsiteX2" fmla="*/ 191 w 180120"/>
                <a:gd name="connsiteY2" fmla="*/ 1006732 h 1006732"/>
                <a:gd name="connsiteX3" fmla="*/ 180120 w 180120"/>
                <a:gd name="connsiteY3" fmla="*/ 755234 h 1006732"/>
                <a:gd name="connsiteX4" fmla="*/ 166182 w 180120"/>
                <a:gd name="connsiteY4" fmla="*/ 0 h 100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20" h="1006732">
                  <a:moveTo>
                    <a:pt x="166182" y="0"/>
                  </a:moveTo>
                  <a:lnTo>
                    <a:pt x="5930" y="274922"/>
                  </a:lnTo>
                  <a:cubicBezTo>
                    <a:pt x="7517" y="396101"/>
                    <a:pt x="-1396" y="885553"/>
                    <a:pt x="191" y="1006732"/>
                  </a:cubicBezTo>
                  <a:cubicBezTo>
                    <a:pt x="60627" y="911386"/>
                    <a:pt x="119684" y="850580"/>
                    <a:pt x="180120" y="755234"/>
                  </a:cubicBezTo>
                  <a:cubicBezTo>
                    <a:pt x="178533" y="616063"/>
                    <a:pt x="167769" y="139171"/>
                    <a:pt x="166182" y="0"/>
                  </a:cubicBez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265" name="グループ化 1264">
              <a:extLst>
                <a:ext uri="{FF2B5EF4-FFF2-40B4-BE49-F238E27FC236}">
                  <a16:creationId xmlns:a16="http://schemas.microsoft.com/office/drawing/2014/main" id="{8A32AE3E-00A7-45C3-B30D-02ACBB45885F}"/>
                </a:ext>
              </a:extLst>
            </p:cNvPr>
            <p:cNvGrpSpPr/>
            <p:nvPr/>
          </p:nvGrpSpPr>
          <p:grpSpPr>
            <a:xfrm>
              <a:off x="3042475" y="2268069"/>
              <a:ext cx="618401" cy="66332"/>
              <a:chOff x="318527" y="2268069"/>
              <a:chExt cx="618401" cy="66332"/>
            </a:xfrm>
          </p:grpSpPr>
          <p:sp>
            <p:nvSpPr>
              <p:cNvPr id="1352" name="正方形/長方形 1351">
                <a:extLst>
                  <a:ext uri="{FF2B5EF4-FFF2-40B4-BE49-F238E27FC236}">
                    <a16:creationId xmlns:a16="http://schemas.microsoft.com/office/drawing/2014/main" id="{2355B892-6F92-47E4-8FF9-682E0570F326}"/>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53" name="正方形/長方形 1352">
                <a:extLst>
                  <a:ext uri="{FF2B5EF4-FFF2-40B4-BE49-F238E27FC236}">
                    <a16:creationId xmlns:a16="http://schemas.microsoft.com/office/drawing/2014/main" id="{5B4012A3-9F39-45B7-95C7-B93DC04D56B6}"/>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54" name="正方形/長方形 1353">
                <a:extLst>
                  <a:ext uri="{FF2B5EF4-FFF2-40B4-BE49-F238E27FC236}">
                    <a16:creationId xmlns:a16="http://schemas.microsoft.com/office/drawing/2014/main" id="{4692E998-9103-4B03-B632-3E33113AD133}"/>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55" name="正方形/長方形 1354">
                <a:extLst>
                  <a:ext uri="{FF2B5EF4-FFF2-40B4-BE49-F238E27FC236}">
                    <a16:creationId xmlns:a16="http://schemas.microsoft.com/office/drawing/2014/main" id="{19CAC2F5-F35E-40E2-956C-E81BDE5C8253}"/>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266" name="グループ化 1265">
              <a:extLst>
                <a:ext uri="{FF2B5EF4-FFF2-40B4-BE49-F238E27FC236}">
                  <a16:creationId xmlns:a16="http://schemas.microsoft.com/office/drawing/2014/main" id="{3C524FF2-1769-4C6B-A77A-B5D8AB4DB33D}"/>
                </a:ext>
              </a:extLst>
            </p:cNvPr>
            <p:cNvGrpSpPr/>
            <p:nvPr/>
          </p:nvGrpSpPr>
          <p:grpSpPr>
            <a:xfrm>
              <a:off x="3042475" y="2370149"/>
              <a:ext cx="618401" cy="66332"/>
              <a:chOff x="318527" y="2268069"/>
              <a:chExt cx="618401" cy="66332"/>
            </a:xfrm>
          </p:grpSpPr>
          <p:sp>
            <p:nvSpPr>
              <p:cNvPr id="1348" name="正方形/長方形 1347">
                <a:extLst>
                  <a:ext uri="{FF2B5EF4-FFF2-40B4-BE49-F238E27FC236}">
                    <a16:creationId xmlns:a16="http://schemas.microsoft.com/office/drawing/2014/main" id="{E1994751-49BA-4BF9-AFBC-3FD098B44637}"/>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49" name="正方形/長方形 1348">
                <a:extLst>
                  <a:ext uri="{FF2B5EF4-FFF2-40B4-BE49-F238E27FC236}">
                    <a16:creationId xmlns:a16="http://schemas.microsoft.com/office/drawing/2014/main" id="{47A89B2D-AEED-41C3-A795-4653AB534B7F}"/>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50" name="正方形/長方形 1349">
                <a:extLst>
                  <a:ext uri="{FF2B5EF4-FFF2-40B4-BE49-F238E27FC236}">
                    <a16:creationId xmlns:a16="http://schemas.microsoft.com/office/drawing/2014/main" id="{11337CED-0916-4E24-94BE-B2C1A0BCF42C}"/>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51" name="正方形/長方形 1350">
                <a:extLst>
                  <a:ext uri="{FF2B5EF4-FFF2-40B4-BE49-F238E27FC236}">
                    <a16:creationId xmlns:a16="http://schemas.microsoft.com/office/drawing/2014/main" id="{08BBC58E-ABC6-4105-B5A6-409E76AB8916}"/>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267" name="グループ化 1266">
              <a:extLst>
                <a:ext uri="{FF2B5EF4-FFF2-40B4-BE49-F238E27FC236}">
                  <a16:creationId xmlns:a16="http://schemas.microsoft.com/office/drawing/2014/main" id="{66F1EC17-C9BD-4A39-BCF7-50EE3488D87C}"/>
                </a:ext>
              </a:extLst>
            </p:cNvPr>
            <p:cNvGrpSpPr/>
            <p:nvPr/>
          </p:nvGrpSpPr>
          <p:grpSpPr>
            <a:xfrm>
              <a:off x="3042475" y="2474364"/>
              <a:ext cx="618401" cy="66332"/>
              <a:chOff x="318527" y="2268069"/>
              <a:chExt cx="618401" cy="66332"/>
            </a:xfrm>
          </p:grpSpPr>
          <p:sp>
            <p:nvSpPr>
              <p:cNvPr id="1344" name="正方形/長方形 1343">
                <a:extLst>
                  <a:ext uri="{FF2B5EF4-FFF2-40B4-BE49-F238E27FC236}">
                    <a16:creationId xmlns:a16="http://schemas.microsoft.com/office/drawing/2014/main" id="{130E99A1-FD96-412A-88B4-727C75B3B9B4}"/>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45" name="正方形/長方形 1344">
                <a:extLst>
                  <a:ext uri="{FF2B5EF4-FFF2-40B4-BE49-F238E27FC236}">
                    <a16:creationId xmlns:a16="http://schemas.microsoft.com/office/drawing/2014/main" id="{B9B1327C-F2E5-4D31-A6FA-48319D51A4B1}"/>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46" name="正方形/長方形 1345">
                <a:extLst>
                  <a:ext uri="{FF2B5EF4-FFF2-40B4-BE49-F238E27FC236}">
                    <a16:creationId xmlns:a16="http://schemas.microsoft.com/office/drawing/2014/main" id="{196C5BBC-2192-4C20-8690-7B965D31AFE7}"/>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47" name="正方形/長方形 1346">
                <a:extLst>
                  <a:ext uri="{FF2B5EF4-FFF2-40B4-BE49-F238E27FC236}">
                    <a16:creationId xmlns:a16="http://schemas.microsoft.com/office/drawing/2014/main" id="{C286ECA7-327E-4C20-BED6-0CEE8E6E89BA}"/>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268" name="グループ化 1267">
              <a:extLst>
                <a:ext uri="{FF2B5EF4-FFF2-40B4-BE49-F238E27FC236}">
                  <a16:creationId xmlns:a16="http://schemas.microsoft.com/office/drawing/2014/main" id="{7430ADD5-54CA-4991-8AE0-1B2EA9350EF5}"/>
                </a:ext>
              </a:extLst>
            </p:cNvPr>
            <p:cNvGrpSpPr/>
            <p:nvPr/>
          </p:nvGrpSpPr>
          <p:grpSpPr>
            <a:xfrm>
              <a:off x="3042475" y="2572343"/>
              <a:ext cx="618401" cy="66332"/>
              <a:chOff x="318527" y="2268069"/>
              <a:chExt cx="618401" cy="66332"/>
            </a:xfrm>
          </p:grpSpPr>
          <p:sp>
            <p:nvSpPr>
              <p:cNvPr id="1340" name="正方形/長方形 1339">
                <a:extLst>
                  <a:ext uri="{FF2B5EF4-FFF2-40B4-BE49-F238E27FC236}">
                    <a16:creationId xmlns:a16="http://schemas.microsoft.com/office/drawing/2014/main" id="{B94B48A7-9980-451A-BA25-1C343F6C9A8E}"/>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41" name="正方形/長方形 1340">
                <a:extLst>
                  <a:ext uri="{FF2B5EF4-FFF2-40B4-BE49-F238E27FC236}">
                    <a16:creationId xmlns:a16="http://schemas.microsoft.com/office/drawing/2014/main" id="{BD1A4B85-83E0-429C-BFB2-134712C41F94}"/>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42" name="正方形/長方形 1341">
                <a:extLst>
                  <a:ext uri="{FF2B5EF4-FFF2-40B4-BE49-F238E27FC236}">
                    <a16:creationId xmlns:a16="http://schemas.microsoft.com/office/drawing/2014/main" id="{92C5EA3A-0117-4AFB-B3C5-5B560FA68477}"/>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43" name="正方形/長方形 1342">
                <a:extLst>
                  <a:ext uri="{FF2B5EF4-FFF2-40B4-BE49-F238E27FC236}">
                    <a16:creationId xmlns:a16="http://schemas.microsoft.com/office/drawing/2014/main" id="{33F13413-D0AF-480B-B903-DD05764EC69F}"/>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269" name="グループ化 1268">
              <a:extLst>
                <a:ext uri="{FF2B5EF4-FFF2-40B4-BE49-F238E27FC236}">
                  <a16:creationId xmlns:a16="http://schemas.microsoft.com/office/drawing/2014/main" id="{6A95DB7F-9619-4BCA-848E-9BCCF0748BA7}"/>
                </a:ext>
              </a:extLst>
            </p:cNvPr>
            <p:cNvGrpSpPr/>
            <p:nvPr/>
          </p:nvGrpSpPr>
          <p:grpSpPr>
            <a:xfrm>
              <a:off x="3014008" y="2277630"/>
              <a:ext cx="672489" cy="376925"/>
              <a:chOff x="290060" y="2277630"/>
              <a:chExt cx="672489" cy="376925"/>
            </a:xfrm>
            <a:solidFill>
              <a:srgbClr val="E7E6E6">
                <a:lumMod val="20000"/>
                <a:lumOff val="80000"/>
              </a:srgbClr>
            </a:solidFill>
          </p:grpSpPr>
          <p:grpSp>
            <p:nvGrpSpPr>
              <p:cNvPr id="1272" name="グループ化 1271">
                <a:extLst>
                  <a:ext uri="{FF2B5EF4-FFF2-40B4-BE49-F238E27FC236}">
                    <a16:creationId xmlns:a16="http://schemas.microsoft.com/office/drawing/2014/main" id="{6B1B4704-4B9E-42FD-9A8F-1856C7EF733F}"/>
                  </a:ext>
                </a:extLst>
              </p:cNvPr>
              <p:cNvGrpSpPr/>
              <p:nvPr/>
            </p:nvGrpSpPr>
            <p:grpSpPr>
              <a:xfrm>
                <a:off x="290060" y="2277630"/>
                <a:ext cx="672489" cy="91913"/>
                <a:chOff x="290060" y="2277630"/>
                <a:chExt cx="672489" cy="91913"/>
              </a:xfrm>
              <a:grpFill/>
            </p:grpSpPr>
            <p:grpSp>
              <p:nvGrpSpPr>
                <p:cNvPr id="1324" name="グループ化 1323">
                  <a:extLst>
                    <a:ext uri="{FF2B5EF4-FFF2-40B4-BE49-F238E27FC236}">
                      <a16:creationId xmlns:a16="http://schemas.microsoft.com/office/drawing/2014/main" id="{97B3C3E3-FBEF-40D8-8EC3-8E0FFC4E9588}"/>
                    </a:ext>
                  </a:extLst>
                </p:cNvPr>
                <p:cNvGrpSpPr/>
                <p:nvPr/>
              </p:nvGrpSpPr>
              <p:grpSpPr>
                <a:xfrm>
                  <a:off x="290060" y="2277630"/>
                  <a:ext cx="151810" cy="91913"/>
                  <a:chOff x="6969110" y="3730368"/>
                  <a:chExt cx="667328" cy="86946"/>
                </a:xfrm>
                <a:grpFill/>
              </p:grpSpPr>
              <p:sp>
                <p:nvSpPr>
                  <p:cNvPr id="1337" name="正方形/長方形 1336">
                    <a:extLst>
                      <a:ext uri="{FF2B5EF4-FFF2-40B4-BE49-F238E27FC236}">
                        <a16:creationId xmlns:a16="http://schemas.microsoft.com/office/drawing/2014/main" id="{5AF2C699-2F7E-4AB7-95C9-DF5253DE8650}"/>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38" name="フリーフォーム 1152">
                    <a:extLst>
                      <a:ext uri="{FF2B5EF4-FFF2-40B4-BE49-F238E27FC236}">
                        <a16:creationId xmlns:a16="http://schemas.microsoft.com/office/drawing/2014/main" id="{D5AF2B0F-6324-46D8-9A03-332DDFA99EAF}"/>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39" name="直線コネクタ 1338">
                    <a:extLst>
                      <a:ext uri="{FF2B5EF4-FFF2-40B4-BE49-F238E27FC236}">
                        <a16:creationId xmlns:a16="http://schemas.microsoft.com/office/drawing/2014/main" id="{603BB74F-AC1B-4AE6-8172-1219E0902B9C}"/>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325" name="グループ化 1324">
                  <a:extLst>
                    <a:ext uri="{FF2B5EF4-FFF2-40B4-BE49-F238E27FC236}">
                      <a16:creationId xmlns:a16="http://schemas.microsoft.com/office/drawing/2014/main" id="{A53A0FFF-762F-4C1E-8E04-AFE57C1FA839}"/>
                    </a:ext>
                  </a:extLst>
                </p:cNvPr>
                <p:cNvGrpSpPr/>
                <p:nvPr/>
              </p:nvGrpSpPr>
              <p:grpSpPr>
                <a:xfrm>
                  <a:off x="466227" y="2277630"/>
                  <a:ext cx="151810" cy="91913"/>
                  <a:chOff x="6969110" y="3730368"/>
                  <a:chExt cx="667328" cy="86946"/>
                </a:xfrm>
                <a:grpFill/>
              </p:grpSpPr>
              <p:sp>
                <p:nvSpPr>
                  <p:cNvPr id="1334" name="正方形/長方形 1333">
                    <a:extLst>
                      <a:ext uri="{FF2B5EF4-FFF2-40B4-BE49-F238E27FC236}">
                        <a16:creationId xmlns:a16="http://schemas.microsoft.com/office/drawing/2014/main" id="{31093E14-2C82-4969-824A-567384592670}"/>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35" name="フリーフォーム 1152">
                    <a:extLst>
                      <a:ext uri="{FF2B5EF4-FFF2-40B4-BE49-F238E27FC236}">
                        <a16:creationId xmlns:a16="http://schemas.microsoft.com/office/drawing/2014/main" id="{3A1CA65D-949E-41E8-B1BC-DC7799D25C9E}"/>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36" name="直線コネクタ 1335">
                    <a:extLst>
                      <a:ext uri="{FF2B5EF4-FFF2-40B4-BE49-F238E27FC236}">
                        <a16:creationId xmlns:a16="http://schemas.microsoft.com/office/drawing/2014/main" id="{4475CA75-1594-4E46-B29A-C38B2C33C96B}"/>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326" name="グループ化 1325">
                  <a:extLst>
                    <a:ext uri="{FF2B5EF4-FFF2-40B4-BE49-F238E27FC236}">
                      <a16:creationId xmlns:a16="http://schemas.microsoft.com/office/drawing/2014/main" id="{8C07115A-331E-4B6F-8C4E-F719F44BA195}"/>
                    </a:ext>
                  </a:extLst>
                </p:cNvPr>
                <p:cNvGrpSpPr/>
                <p:nvPr/>
              </p:nvGrpSpPr>
              <p:grpSpPr>
                <a:xfrm>
                  <a:off x="640927" y="2277630"/>
                  <a:ext cx="151810" cy="91913"/>
                  <a:chOff x="6969110" y="3730368"/>
                  <a:chExt cx="667328" cy="86946"/>
                </a:xfrm>
                <a:grpFill/>
              </p:grpSpPr>
              <p:sp>
                <p:nvSpPr>
                  <p:cNvPr id="1331" name="正方形/長方形 1330">
                    <a:extLst>
                      <a:ext uri="{FF2B5EF4-FFF2-40B4-BE49-F238E27FC236}">
                        <a16:creationId xmlns:a16="http://schemas.microsoft.com/office/drawing/2014/main" id="{AB92CC81-75BA-489C-80D3-AC963168D8B7}"/>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32" name="フリーフォーム 1152">
                    <a:extLst>
                      <a:ext uri="{FF2B5EF4-FFF2-40B4-BE49-F238E27FC236}">
                        <a16:creationId xmlns:a16="http://schemas.microsoft.com/office/drawing/2014/main" id="{E9A257DC-C6DA-4329-9118-BAD31793882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33" name="直線コネクタ 1332">
                    <a:extLst>
                      <a:ext uri="{FF2B5EF4-FFF2-40B4-BE49-F238E27FC236}">
                        <a16:creationId xmlns:a16="http://schemas.microsoft.com/office/drawing/2014/main" id="{976B706B-EA98-49CE-8730-93CE1FEC7F7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327" name="グループ化 1326">
                  <a:extLst>
                    <a:ext uri="{FF2B5EF4-FFF2-40B4-BE49-F238E27FC236}">
                      <a16:creationId xmlns:a16="http://schemas.microsoft.com/office/drawing/2014/main" id="{57489895-5B3F-4EB7-8FB3-00A92A7F5757}"/>
                    </a:ext>
                  </a:extLst>
                </p:cNvPr>
                <p:cNvGrpSpPr/>
                <p:nvPr/>
              </p:nvGrpSpPr>
              <p:grpSpPr>
                <a:xfrm>
                  <a:off x="810739" y="2277630"/>
                  <a:ext cx="151810" cy="91913"/>
                  <a:chOff x="6969110" y="3730368"/>
                  <a:chExt cx="667328" cy="86946"/>
                </a:xfrm>
                <a:grpFill/>
              </p:grpSpPr>
              <p:sp>
                <p:nvSpPr>
                  <p:cNvPr id="1328" name="正方形/長方形 1327">
                    <a:extLst>
                      <a:ext uri="{FF2B5EF4-FFF2-40B4-BE49-F238E27FC236}">
                        <a16:creationId xmlns:a16="http://schemas.microsoft.com/office/drawing/2014/main" id="{1918C676-96D1-4485-9FA2-AFF1AEAD5F0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29" name="フリーフォーム 1152">
                    <a:extLst>
                      <a:ext uri="{FF2B5EF4-FFF2-40B4-BE49-F238E27FC236}">
                        <a16:creationId xmlns:a16="http://schemas.microsoft.com/office/drawing/2014/main" id="{685357EA-8486-4576-AA99-6C009BBE6D38}"/>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30" name="直線コネクタ 1329">
                    <a:extLst>
                      <a:ext uri="{FF2B5EF4-FFF2-40B4-BE49-F238E27FC236}">
                        <a16:creationId xmlns:a16="http://schemas.microsoft.com/office/drawing/2014/main" id="{98EEF68A-6948-4DF6-AA3D-D13BC455634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273" name="グループ化 1272">
                <a:extLst>
                  <a:ext uri="{FF2B5EF4-FFF2-40B4-BE49-F238E27FC236}">
                    <a16:creationId xmlns:a16="http://schemas.microsoft.com/office/drawing/2014/main" id="{D77D9408-7CE2-47CB-8C17-66098AAD189E}"/>
                  </a:ext>
                </a:extLst>
              </p:cNvPr>
              <p:cNvGrpSpPr/>
              <p:nvPr/>
            </p:nvGrpSpPr>
            <p:grpSpPr>
              <a:xfrm>
                <a:off x="290060" y="2372599"/>
                <a:ext cx="672489" cy="91913"/>
                <a:chOff x="290060" y="2277630"/>
                <a:chExt cx="672489" cy="91913"/>
              </a:xfrm>
              <a:grpFill/>
            </p:grpSpPr>
            <p:grpSp>
              <p:nvGrpSpPr>
                <p:cNvPr id="1308" name="グループ化 1307">
                  <a:extLst>
                    <a:ext uri="{FF2B5EF4-FFF2-40B4-BE49-F238E27FC236}">
                      <a16:creationId xmlns:a16="http://schemas.microsoft.com/office/drawing/2014/main" id="{5A3A184B-0235-4B1A-BA89-999241174CB5}"/>
                    </a:ext>
                  </a:extLst>
                </p:cNvPr>
                <p:cNvGrpSpPr/>
                <p:nvPr/>
              </p:nvGrpSpPr>
              <p:grpSpPr>
                <a:xfrm>
                  <a:off x="290060" y="2277630"/>
                  <a:ext cx="151810" cy="91913"/>
                  <a:chOff x="6969110" y="3730368"/>
                  <a:chExt cx="667328" cy="86946"/>
                </a:xfrm>
                <a:grpFill/>
              </p:grpSpPr>
              <p:sp>
                <p:nvSpPr>
                  <p:cNvPr id="1321" name="正方形/長方形 1320">
                    <a:extLst>
                      <a:ext uri="{FF2B5EF4-FFF2-40B4-BE49-F238E27FC236}">
                        <a16:creationId xmlns:a16="http://schemas.microsoft.com/office/drawing/2014/main" id="{93E50F56-ED87-4E24-8285-8BE3533775A5}"/>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22" name="フリーフォーム 1152">
                    <a:extLst>
                      <a:ext uri="{FF2B5EF4-FFF2-40B4-BE49-F238E27FC236}">
                        <a16:creationId xmlns:a16="http://schemas.microsoft.com/office/drawing/2014/main" id="{388C8FB7-83CF-4A40-9990-B0DBF9E4C4A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23" name="直線コネクタ 1322">
                    <a:extLst>
                      <a:ext uri="{FF2B5EF4-FFF2-40B4-BE49-F238E27FC236}">
                        <a16:creationId xmlns:a16="http://schemas.microsoft.com/office/drawing/2014/main" id="{48234273-F068-4583-A3F8-58081585BBB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309" name="グループ化 1308">
                  <a:extLst>
                    <a:ext uri="{FF2B5EF4-FFF2-40B4-BE49-F238E27FC236}">
                      <a16:creationId xmlns:a16="http://schemas.microsoft.com/office/drawing/2014/main" id="{421BCF95-D3CF-4F5A-9AEA-F275FFEBA2B2}"/>
                    </a:ext>
                  </a:extLst>
                </p:cNvPr>
                <p:cNvGrpSpPr/>
                <p:nvPr/>
              </p:nvGrpSpPr>
              <p:grpSpPr>
                <a:xfrm>
                  <a:off x="466227" y="2277630"/>
                  <a:ext cx="151810" cy="91913"/>
                  <a:chOff x="6969110" y="3730368"/>
                  <a:chExt cx="667328" cy="86946"/>
                </a:xfrm>
                <a:grpFill/>
              </p:grpSpPr>
              <p:sp>
                <p:nvSpPr>
                  <p:cNvPr id="1318" name="正方形/長方形 1317">
                    <a:extLst>
                      <a:ext uri="{FF2B5EF4-FFF2-40B4-BE49-F238E27FC236}">
                        <a16:creationId xmlns:a16="http://schemas.microsoft.com/office/drawing/2014/main" id="{F7CB5B4F-90BC-434E-9961-A4F795A57080}"/>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19" name="フリーフォーム 1152">
                    <a:extLst>
                      <a:ext uri="{FF2B5EF4-FFF2-40B4-BE49-F238E27FC236}">
                        <a16:creationId xmlns:a16="http://schemas.microsoft.com/office/drawing/2014/main" id="{8B7FBBA4-C18E-4554-99D5-C0EA754BD97A}"/>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20" name="直線コネクタ 1319">
                    <a:extLst>
                      <a:ext uri="{FF2B5EF4-FFF2-40B4-BE49-F238E27FC236}">
                        <a16:creationId xmlns:a16="http://schemas.microsoft.com/office/drawing/2014/main" id="{FBB1B784-9363-4E2A-A044-9F0182BEC128}"/>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310" name="グループ化 1309">
                  <a:extLst>
                    <a:ext uri="{FF2B5EF4-FFF2-40B4-BE49-F238E27FC236}">
                      <a16:creationId xmlns:a16="http://schemas.microsoft.com/office/drawing/2014/main" id="{744E28E4-DB2D-4113-8E65-B810DEEEE7BE}"/>
                    </a:ext>
                  </a:extLst>
                </p:cNvPr>
                <p:cNvGrpSpPr/>
                <p:nvPr/>
              </p:nvGrpSpPr>
              <p:grpSpPr>
                <a:xfrm>
                  <a:off x="640927" y="2277630"/>
                  <a:ext cx="151810" cy="91913"/>
                  <a:chOff x="6969110" y="3730368"/>
                  <a:chExt cx="667328" cy="86946"/>
                </a:xfrm>
                <a:grpFill/>
              </p:grpSpPr>
              <p:sp>
                <p:nvSpPr>
                  <p:cNvPr id="1315" name="正方形/長方形 1314">
                    <a:extLst>
                      <a:ext uri="{FF2B5EF4-FFF2-40B4-BE49-F238E27FC236}">
                        <a16:creationId xmlns:a16="http://schemas.microsoft.com/office/drawing/2014/main" id="{EB1A3F71-B05F-4DE7-AE9D-4F87E284F999}"/>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16" name="フリーフォーム 1152">
                    <a:extLst>
                      <a:ext uri="{FF2B5EF4-FFF2-40B4-BE49-F238E27FC236}">
                        <a16:creationId xmlns:a16="http://schemas.microsoft.com/office/drawing/2014/main" id="{80C63DAF-17A9-4085-8D2B-11E06BC56C7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17" name="直線コネクタ 1316">
                    <a:extLst>
                      <a:ext uri="{FF2B5EF4-FFF2-40B4-BE49-F238E27FC236}">
                        <a16:creationId xmlns:a16="http://schemas.microsoft.com/office/drawing/2014/main" id="{4A01F7F7-82B4-4058-B07E-14E4CEF26A0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311" name="グループ化 1310">
                  <a:extLst>
                    <a:ext uri="{FF2B5EF4-FFF2-40B4-BE49-F238E27FC236}">
                      <a16:creationId xmlns:a16="http://schemas.microsoft.com/office/drawing/2014/main" id="{88976D6A-D25E-48BB-8D0F-43CB5359F175}"/>
                    </a:ext>
                  </a:extLst>
                </p:cNvPr>
                <p:cNvGrpSpPr/>
                <p:nvPr/>
              </p:nvGrpSpPr>
              <p:grpSpPr>
                <a:xfrm>
                  <a:off x="810739" y="2277630"/>
                  <a:ext cx="151810" cy="91913"/>
                  <a:chOff x="6969110" y="3730368"/>
                  <a:chExt cx="667328" cy="86946"/>
                </a:xfrm>
                <a:grpFill/>
              </p:grpSpPr>
              <p:sp>
                <p:nvSpPr>
                  <p:cNvPr id="1312" name="正方形/長方形 1311">
                    <a:extLst>
                      <a:ext uri="{FF2B5EF4-FFF2-40B4-BE49-F238E27FC236}">
                        <a16:creationId xmlns:a16="http://schemas.microsoft.com/office/drawing/2014/main" id="{83EF1342-2434-4208-B94E-22CE47E7C5B4}"/>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13" name="フリーフォーム 1152">
                    <a:extLst>
                      <a:ext uri="{FF2B5EF4-FFF2-40B4-BE49-F238E27FC236}">
                        <a16:creationId xmlns:a16="http://schemas.microsoft.com/office/drawing/2014/main" id="{79C2947E-81A1-419C-B12C-4B3F4583DBC5}"/>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14" name="直線コネクタ 1313">
                    <a:extLst>
                      <a:ext uri="{FF2B5EF4-FFF2-40B4-BE49-F238E27FC236}">
                        <a16:creationId xmlns:a16="http://schemas.microsoft.com/office/drawing/2014/main" id="{95983F32-062E-48C6-BAC6-C3BD7232F1D2}"/>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274" name="グループ化 1273">
                <a:extLst>
                  <a:ext uri="{FF2B5EF4-FFF2-40B4-BE49-F238E27FC236}">
                    <a16:creationId xmlns:a16="http://schemas.microsoft.com/office/drawing/2014/main" id="{D128B775-79C4-4594-8FA9-A5CCE639DCF9}"/>
                  </a:ext>
                </a:extLst>
              </p:cNvPr>
              <p:cNvGrpSpPr/>
              <p:nvPr/>
            </p:nvGrpSpPr>
            <p:grpSpPr>
              <a:xfrm>
                <a:off x="290060" y="2468292"/>
                <a:ext cx="672489" cy="91913"/>
                <a:chOff x="290060" y="2277630"/>
                <a:chExt cx="672489" cy="91913"/>
              </a:xfrm>
              <a:grpFill/>
            </p:grpSpPr>
            <p:grpSp>
              <p:nvGrpSpPr>
                <p:cNvPr id="1292" name="グループ化 1291">
                  <a:extLst>
                    <a:ext uri="{FF2B5EF4-FFF2-40B4-BE49-F238E27FC236}">
                      <a16:creationId xmlns:a16="http://schemas.microsoft.com/office/drawing/2014/main" id="{D23246CB-1772-4BDA-82E1-22B8831342AC}"/>
                    </a:ext>
                  </a:extLst>
                </p:cNvPr>
                <p:cNvGrpSpPr/>
                <p:nvPr/>
              </p:nvGrpSpPr>
              <p:grpSpPr>
                <a:xfrm>
                  <a:off x="290060" y="2277630"/>
                  <a:ext cx="151810" cy="91913"/>
                  <a:chOff x="6969110" y="3730368"/>
                  <a:chExt cx="667328" cy="86946"/>
                </a:xfrm>
                <a:grpFill/>
              </p:grpSpPr>
              <p:sp>
                <p:nvSpPr>
                  <p:cNvPr id="1305" name="正方形/長方形 1304">
                    <a:extLst>
                      <a:ext uri="{FF2B5EF4-FFF2-40B4-BE49-F238E27FC236}">
                        <a16:creationId xmlns:a16="http://schemas.microsoft.com/office/drawing/2014/main" id="{430269A0-A415-46F6-A385-257501105C8C}"/>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06" name="フリーフォーム 1152">
                    <a:extLst>
                      <a:ext uri="{FF2B5EF4-FFF2-40B4-BE49-F238E27FC236}">
                        <a16:creationId xmlns:a16="http://schemas.microsoft.com/office/drawing/2014/main" id="{18C5FC55-431B-4F20-A2CE-DA899196EF10}"/>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07" name="直線コネクタ 1306">
                    <a:extLst>
                      <a:ext uri="{FF2B5EF4-FFF2-40B4-BE49-F238E27FC236}">
                        <a16:creationId xmlns:a16="http://schemas.microsoft.com/office/drawing/2014/main" id="{2DFE49A6-642F-4043-ACBF-748572F8F8A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293" name="グループ化 1292">
                  <a:extLst>
                    <a:ext uri="{FF2B5EF4-FFF2-40B4-BE49-F238E27FC236}">
                      <a16:creationId xmlns:a16="http://schemas.microsoft.com/office/drawing/2014/main" id="{E23262D0-B67A-4DEA-B4FC-F5D704CFC1F7}"/>
                    </a:ext>
                  </a:extLst>
                </p:cNvPr>
                <p:cNvGrpSpPr/>
                <p:nvPr/>
              </p:nvGrpSpPr>
              <p:grpSpPr>
                <a:xfrm>
                  <a:off x="466227" y="2277630"/>
                  <a:ext cx="151810" cy="91913"/>
                  <a:chOff x="6969110" y="3730368"/>
                  <a:chExt cx="667328" cy="86946"/>
                </a:xfrm>
                <a:grpFill/>
              </p:grpSpPr>
              <p:sp>
                <p:nvSpPr>
                  <p:cNvPr id="1302" name="正方形/長方形 1301">
                    <a:extLst>
                      <a:ext uri="{FF2B5EF4-FFF2-40B4-BE49-F238E27FC236}">
                        <a16:creationId xmlns:a16="http://schemas.microsoft.com/office/drawing/2014/main" id="{80632C5A-0CFD-4ACD-811C-35A9275CA16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03" name="フリーフォーム 1152">
                    <a:extLst>
                      <a:ext uri="{FF2B5EF4-FFF2-40B4-BE49-F238E27FC236}">
                        <a16:creationId xmlns:a16="http://schemas.microsoft.com/office/drawing/2014/main" id="{1B522F0B-3BA0-4970-B570-90A71AD35EDB}"/>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04" name="直線コネクタ 1303">
                    <a:extLst>
                      <a:ext uri="{FF2B5EF4-FFF2-40B4-BE49-F238E27FC236}">
                        <a16:creationId xmlns:a16="http://schemas.microsoft.com/office/drawing/2014/main" id="{82227C5A-ED57-4076-926E-1C675BA7BAB4}"/>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294" name="グループ化 1293">
                  <a:extLst>
                    <a:ext uri="{FF2B5EF4-FFF2-40B4-BE49-F238E27FC236}">
                      <a16:creationId xmlns:a16="http://schemas.microsoft.com/office/drawing/2014/main" id="{55DFB67C-6CA3-4799-8C67-0295E7875203}"/>
                    </a:ext>
                  </a:extLst>
                </p:cNvPr>
                <p:cNvGrpSpPr/>
                <p:nvPr/>
              </p:nvGrpSpPr>
              <p:grpSpPr>
                <a:xfrm>
                  <a:off x="640927" y="2277630"/>
                  <a:ext cx="151810" cy="91913"/>
                  <a:chOff x="6969110" y="3730368"/>
                  <a:chExt cx="667328" cy="86946"/>
                </a:xfrm>
                <a:grpFill/>
              </p:grpSpPr>
              <p:sp>
                <p:nvSpPr>
                  <p:cNvPr id="1299" name="正方形/長方形 1298">
                    <a:extLst>
                      <a:ext uri="{FF2B5EF4-FFF2-40B4-BE49-F238E27FC236}">
                        <a16:creationId xmlns:a16="http://schemas.microsoft.com/office/drawing/2014/main" id="{69F070DC-B666-4690-9688-F62CB8A0DF1D}"/>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00" name="フリーフォーム 1152">
                    <a:extLst>
                      <a:ext uri="{FF2B5EF4-FFF2-40B4-BE49-F238E27FC236}">
                        <a16:creationId xmlns:a16="http://schemas.microsoft.com/office/drawing/2014/main" id="{1D7C4685-10D2-4797-94BC-37DD91700D8F}"/>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01" name="直線コネクタ 1300">
                    <a:extLst>
                      <a:ext uri="{FF2B5EF4-FFF2-40B4-BE49-F238E27FC236}">
                        <a16:creationId xmlns:a16="http://schemas.microsoft.com/office/drawing/2014/main" id="{8A5EE13C-8B90-47CC-BF45-C2D4E4654DF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295" name="グループ化 1294">
                  <a:extLst>
                    <a:ext uri="{FF2B5EF4-FFF2-40B4-BE49-F238E27FC236}">
                      <a16:creationId xmlns:a16="http://schemas.microsoft.com/office/drawing/2014/main" id="{CF5BB048-9EE2-49E4-9065-D3F8BBE3FDE8}"/>
                    </a:ext>
                  </a:extLst>
                </p:cNvPr>
                <p:cNvGrpSpPr/>
                <p:nvPr/>
              </p:nvGrpSpPr>
              <p:grpSpPr>
                <a:xfrm>
                  <a:off x="810739" y="2277630"/>
                  <a:ext cx="151810" cy="91913"/>
                  <a:chOff x="6969110" y="3730368"/>
                  <a:chExt cx="667328" cy="86946"/>
                </a:xfrm>
                <a:grpFill/>
              </p:grpSpPr>
              <p:sp>
                <p:nvSpPr>
                  <p:cNvPr id="1296" name="正方形/長方形 1295">
                    <a:extLst>
                      <a:ext uri="{FF2B5EF4-FFF2-40B4-BE49-F238E27FC236}">
                        <a16:creationId xmlns:a16="http://schemas.microsoft.com/office/drawing/2014/main" id="{A8F82301-2FB5-4DF5-8448-91F798ACE3C7}"/>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97" name="フリーフォーム 1296">
                    <a:extLst>
                      <a:ext uri="{FF2B5EF4-FFF2-40B4-BE49-F238E27FC236}">
                        <a16:creationId xmlns:a16="http://schemas.microsoft.com/office/drawing/2014/main" id="{1478F280-776A-433A-9E34-24C25EC8DB6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98" name="直線コネクタ 1297">
                    <a:extLst>
                      <a:ext uri="{FF2B5EF4-FFF2-40B4-BE49-F238E27FC236}">
                        <a16:creationId xmlns:a16="http://schemas.microsoft.com/office/drawing/2014/main" id="{9003BE4A-2255-415F-83E4-850AB6A26CA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275" name="グループ化 1274">
                <a:extLst>
                  <a:ext uri="{FF2B5EF4-FFF2-40B4-BE49-F238E27FC236}">
                    <a16:creationId xmlns:a16="http://schemas.microsoft.com/office/drawing/2014/main" id="{4B77B61B-6220-4282-AD37-E82C46E0AFA1}"/>
                  </a:ext>
                </a:extLst>
              </p:cNvPr>
              <p:cNvGrpSpPr/>
              <p:nvPr/>
            </p:nvGrpSpPr>
            <p:grpSpPr>
              <a:xfrm>
                <a:off x="290060" y="2562642"/>
                <a:ext cx="672489" cy="91913"/>
                <a:chOff x="290060" y="2277630"/>
                <a:chExt cx="672489" cy="91913"/>
              </a:xfrm>
              <a:grpFill/>
            </p:grpSpPr>
            <p:grpSp>
              <p:nvGrpSpPr>
                <p:cNvPr id="1276" name="グループ化 1275">
                  <a:extLst>
                    <a:ext uri="{FF2B5EF4-FFF2-40B4-BE49-F238E27FC236}">
                      <a16:creationId xmlns:a16="http://schemas.microsoft.com/office/drawing/2014/main" id="{F91E6962-D3C9-4471-A309-714BCB78C38A}"/>
                    </a:ext>
                  </a:extLst>
                </p:cNvPr>
                <p:cNvGrpSpPr/>
                <p:nvPr/>
              </p:nvGrpSpPr>
              <p:grpSpPr>
                <a:xfrm>
                  <a:off x="290060" y="2277630"/>
                  <a:ext cx="151810" cy="91913"/>
                  <a:chOff x="6969110" y="3730368"/>
                  <a:chExt cx="667328" cy="86946"/>
                </a:xfrm>
                <a:grpFill/>
              </p:grpSpPr>
              <p:sp>
                <p:nvSpPr>
                  <p:cNvPr id="1289" name="正方形/長方形 1288">
                    <a:extLst>
                      <a:ext uri="{FF2B5EF4-FFF2-40B4-BE49-F238E27FC236}">
                        <a16:creationId xmlns:a16="http://schemas.microsoft.com/office/drawing/2014/main" id="{B26AEBAD-A73E-41D3-9D30-434D9B4091A0}"/>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90" name="フリーフォーム 1152">
                    <a:extLst>
                      <a:ext uri="{FF2B5EF4-FFF2-40B4-BE49-F238E27FC236}">
                        <a16:creationId xmlns:a16="http://schemas.microsoft.com/office/drawing/2014/main" id="{FC9B946E-7716-4035-AA72-C376E1DC2579}"/>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91" name="直線コネクタ 1290">
                    <a:extLst>
                      <a:ext uri="{FF2B5EF4-FFF2-40B4-BE49-F238E27FC236}">
                        <a16:creationId xmlns:a16="http://schemas.microsoft.com/office/drawing/2014/main" id="{B2CAE4A5-6576-4FF4-8A7A-69C99176423E}"/>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277" name="グループ化 1276">
                  <a:extLst>
                    <a:ext uri="{FF2B5EF4-FFF2-40B4-BE49-F238E27FC236}">
                      <a16:creationId xmlns:a16="http://schemas.microsoft.com/office/drawing/2014/main" id="{386FE05A-DCE7-487B-A834-036FD3B76FCA}"/>
                    </a:ext>
                  </a:extLst>
                </p:cNvPr>
                <p:cNvGrpSpPr/>
                <p:nvPr/>
              </p:nvGrpSpPr>
              <p:grpSpPr>
                <a:xfrm>
                  <a:off x="466227" y="2277630"/>
                  <a:ext cx="151810" cy="91913"/>
                  <a:chOff x="6969110" y="3730368"/>
                  <a:chExt cx="667328" cy="86946"/>
                </a:xfrm>
                <a:grpFill/>
              </p:grpSpPr>
              <p:sp>
                <p:nvSpPr>
                  <p:cNvPr id="1286" name="正方形/長方形 1285">
                    <a:extLst>
                      <a:ext uri="{FF2B5EF4-FFF2-40B4-BE49-F238E27FC236}">
                        <a16:creationId xmlns:a16="http://schemas.microsoft.com/office/drawing/2014/main" id="{6E9F6C56-033F-444E-B2EE-D761E86D5105}"/>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87" name="フリーフォーム 1152">
                    <a:extLst>
                      <a:ext uri="{FF2B5EF4-FFF2-40B4-BE49-F238E27FC236}">
                        <a16:creationId xmlns:a16="http://schemas.microsoft.com/office/drawing/2014/main" id="{A80A1686-272E-438F-8C11-F7BCB47DE46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88" name="直線コネクタ 1287">
                    <a:extLst>
                      <a:ext uri="{FF2B5EF4-FFF2-40B4-BE49-F238E27FC236}">
                        <a16:creationId xmlns:a16="http://schemas.microsoft.com/office/drawing/2014/main" id="{FC7C7BD3-7FED-4A3E-A83B-18AC1FE5711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278" name="グループ化 1277">
                  <a:extLst>
                    <a:ext uri="{FF2B5EF4-FFF2-40B4-BE49-F238E27FC236}">
                      <a16:creationId xmlns:a16="http://schemas.microsoft.com/office/drawing/2014/main" id="{95ECE68C-6522-4FEA-B395-B284445EDFFC}"/>
                    </a:ext>
                  </a:extLst>
                </p:cNvPr>
                <p:cNvGrpSpPr/>
                <p:nvPr/>
              </p:nvGrpSpPr>
              <p:grpSpPr>
                <a:xfrm>
                  <a:off x="640927" y="2277630"/>
                  <a:ext cx="151810" cy="91913"/>
                  <a:chOff x="6969110" y="3730368"/>
                  <a:chExt cx="667328" cy="86946"/>
                </a:xfrm>
                <a:grpFill/>
              </p:grpSpPr>
              <p:sp>
                <p:nvSpPr>
                  <p:cNvPr id="1283" name="正方形/長方形 1282">
                    <a:extLst>
                      <a:ext uri="{FF2B5EF4-FFF2-40B4-BE49-F238E27FC236}">
                        <a16:creationId xmlns:a16="http://schemas.microsoft.com/office/drawing/2014/main" id="{BBF8CEFB-60D1-485A-B6E9-412672931B9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84" name="フリーフォーム 1152">
                    <a:extLst>
                      <a:ext uri="{FF2B5EF4-FFF2-40B4-BE49-F238E27FC236}">
                        <a16:creationId xmlns:a16="http://schemas.microsoft.com/office/drawing/2014/main" id="{4FC348AE-A7B2-4A71-BF15-9CB03E6F55DD}"/>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85" name="直線コネクタ 1284">
                    <a:extLst>
                      <a:ext uri="{FF2B5EF4-FFF2-40B4-BE49-F238E27FC236}">
                        <a16:creationId xmlns:a16="http://schemas.microsoft.com/office/drawing/2014/main" id="{A9D4E725-6E4F-4B7F-ABEB-EE2F45D6212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279" name="グループ化 1278">
                  <a:extLst>
                    <a:ext uri="{FF2B5EF4-FFF2-40B4-BE49-F238E27FC236}">
                      <a16:creationId xmlns:a16="http://schemas.microsoft.com/office/drawing/2014/main" id="{6F37B31D-8163-46DD-9598-85F2652D1D0E}"/>
                    </a:ext>
                  </a:extLst>
                </p:cNvPr>
                <p:cNvGrpSpPr/>
                <p:nvPr/>
              </p:nvGrpSpPr>
              <p:grpSpPr>
                <a:xfrm>
                  <a:off x="810739" y="2277630"/>
                  <a:ext cx="151810" cy="91913"/>
                  <a:chOff x="6969110" y="3730368"/>
                  <a:chExt cx="667328" cy="86946"/>
                </a:xfrm>
                <a:grpFill/>
              </p:grpSpPr>
              <p:sp>
                <p:nvSpPr>
                  <p:cNvPr id="1280" name="正方形/長方形 1279">
                    <a:extLst>
                      <a:ext uri="{FF2B5EF4-FFF2-40B4-BE49-F238E27FC236}">
                        <a16:creationId xmlns:a16="http://schemas.microsoft.com/office/drawing/2014/main" id="{98AA533B-9701-4B4A-A1E2-E2361D85A633}"/>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281" name="フリーフォーム 1152">
                    <a:extLst>
                      <a:ext uri="{FF2B5EF4-FFF2-40B4-BE49-F238E27FC236}">
                        <a16:creationId xmlns:a16="http://schemas.microsoft.com/office/drawing/2014/main" id="{27345C5B-50C0-4843-8295-C46C59FBBBFF}"/>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82" name="直線コネクタ 1281">
                    <a:extLst>
                      <a:ext uri="{FF2B5EF4-FFF2-40B4-BE49-F238E27FC236}">
                        <a16:creationId xmlns:a16="http://schemas.microsoft.com/office/drawing/2014/main" id="{42793819-82FD-49AE-8926-7D50873B1BAA}"/>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sp>
          <p:nvSpPr>
            <p:cNvPr id="1270" name="フリーフォーム: 図形 830">
              <a:extLst>
                <a:ext uri="{FF2B5EF4-FFF2-40B4-BE49-F238E27FC236}">
                  <a16:creationId xmlns:a16="http://schemas.microsoft.com/office/drawing/2014/main" id="{86247371-FF84-4A9B-A0DC-8A665E3AF1C0}"/>
                </a:ext>
              </a:extLst>
            </p:cNvPr>
            <p:cNvSpPr/>
            <p:nvPr/>
          </p:nvSpPr>
          <p:spPr>
            <a:xfrm>
              <a:off x="3523291" y="2016324"/>
              <a:ext cx="163206" cy="48220"/>
            </a:xfrm>
            <a:custGeom>
              <a:avLst/>
              <a:gdLst>
                <a:gd name="connsiteX0" fmla="*/ 0 w 209550"/>
                <a:gd name="connsiteY0" fmla="*/ 61913 h 61913"/>
                <a:gd name="connsiteX1" fmla="*/ 71438 w 209550"/>
                <a:gd name="connsiteY1" fmla="*/ 0 h 61913"/>
                <a:gd name="connsiteX2" fmla="*/ 209550 w 209550"/>
                <a:gd name="connsiteY2" fmla="*/ 0 h 61913"/>
                <a:gd name="connsiteX3" fmla="*/ 150019 w 209550"/>
                <a:gd name="connsiteY3" fmla="*/ 57150 h 61913"/>
              </a:gdLst>
              <a:ahLst/>
              <a:cxnLst>
                <a:cxn ang="0">
                  <a:pos x="connsiteX0" y="connsiteY0"/>
                </a:cxn>
                <a:cxn ang="0">
                  <a:pos x="connsiteX1" y="connsiteY1"/>
                </a:cxn>
                <a:cxn ang="0">
                  <a:pos x="connsiteX2" y="connsiteY2"/>
                </a:cxn>
                <a:cxn ang="0">
                  <a:pos x="connsiteX3" y="connsiteY3"/>
                </a:cxn>
              </a:cxnLst>
              <a:rect l="l" t="t" r="r" b="b"/>
              <a:pathLst>
                <a:path w="209550" h="61913">
                  <a:moveTo>
                    <a:pt x="0" y="61913"/>
                  </a:moveTo>
                  <a:lnTo>
                    <a:pt x="71438" y="0"/>
                  </a:lnTo>
                  <a:lnTo>
                    <a:pt x="209550" y="0"/>
                  </a:lnTo>
                  <a:lnTo>
                    <a:pt x="150019" y="57150"/>
                  </a:lnTo>
                </a:path>
              </a:pathLst>
            </a:custGeom>
            <a:noFill/>
            <a:ln w="12700" cap="flat" cmpd="sng" algn="ctr">
              <a:solidFill>
                <a:srgbClr val="44546A">
                  <a:lumMod val="75000"/>
                  <a:lumOff val="2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271" name="直線コネクタ 1270">
              <a:extLst>
                <a:ext uri="{FF2B5EF4-FFF2-40B4-BE49-F238E27FC236}">
                  <a16:creationId xmlns:a16="http://schemas.microsoft.com/office/drawing/2014/main" id="{091AA084-1B6F-4569-9B5C-BB054867546D}"/>
                </a:ext>
              </a:extLst>
            </p:cNvPr>
            <p:cNvCxnSpPr>
              <a:stCxn id="1270" idx="2"/>
            </p:cNvCxnSpPr>
            <p:nvPr/>
          </p:nvCxnSpPr>
          <p:spPr>
            <a:xfrm>
              <a:off x="3686497" y="2016324"/>
              <a:ext cx="0" cy="52019"/>
            </a:xfrm>
            <a:prstGeom prst="line">
              <a:avLst/>
            </a:prstGeom>
            <a:noFill/>
            <a:ln w="12700" cap="flat" cmpd="sng" algn="ctr">
              <a:solidFill>
                <a:srgbClr val="44546A">
                  <a:lumMod val="75000"/>
                  <a:lumOff val="25000"/>
                </a:srgbClr>
              </a:solidFill>
              <a:prstDash val="solid"/>
              <a:miter lim="800000"/>
            </a:ln>
            <a:effectLst/>
          </p:spPr>
        </p:cxnSp>
      </p:grpSp>
      <p:grpSp>
        <p:nvGrpSpPr>
          <p:cNvPr id="1356" name="グループ化 1355">
            <a:extLst>
              <a:ext uri="{FF2B5EF4-FFF2-40B4-BE49-F238E27FC236}">
                <a16:creationId xmlns:a16="http://schemas.microsoft.com/office/drawing/2014/main" id="{AB30C942-53B9-46AE-8C29-EF19CE3E854E}"/>
              </a:ext>
            </a:extLst>
          </p:cNvPr>
          <p:cNvGrpSpPr/>
          <p:nvPr/>
        </p:nvGrpSpPr>
        <p:grpSpPr>
          <a:xfrm>
            <a:off x="5818398" y="2124189"/>
            <a:ext cx="775943" cy="433727"/>
            <a:chOff x="3039506" y="2120136"/>
            <a:chExt cx="1049772" cy="586787"/>
          </a:xfrm>
        </p:grpSpPr>
        <p:sp>
          <p:nvSpPr>
            <p:cNvPr id="1357" name="フリーフォーム: 図形 1529">
              <a:extLst>
                <a:ext uri="{FF2B5EF4-FFF2-40B4-BE49-F238E27FC236}">
                  <a16:creationId xmlns:a16="http://schemas.microsoft.com/office/drawing/2014/main" id="{190FDE7C-360D-474B-BB4D-D5898A8F9559}"/>
                </a:ext>
              </a:extLst>
            </p:cNvPr>
            <p:cNvSpPr/>
            <p:nvPr/>
          </p:nvSpPr>
          <p:spPr>
            <a:xfrm rot="1750928">
              <a:off x="3966369" y="2370609"/>
              <a:ext cx="122909" cy="160922"/>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58" name="フリーフォーム: 図形 1530">
              <a:extLst>
                <a:ext uri="{FF2B5EF4-FFF2-40B4-BE49-F238E27FC236}">
                  <a16:creationId xmlns:a16="http://schemas.microsoft.com/office/drawing/2014/main" id="{55C02AC7-AA69-4E0D-99C3-3981F9A9B07E}"/>
                </a:ext>
              </a:extLst>
            </p:cNvPr>
            <p:cNvSpPr/>
            <p:nvPr/>
          </p:nvSpPr>
          <p:spPr>
            <a:xfrm rot="949213">
              <a:off x="3336706" y="2120136"/>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59" name="フリーフォーム: 図形 1531">
              <a:extLst>
                <a:ext uri="{FF2B5EF4-FFF2-40B4-BE49-F238E27FC236}">
                  <a16:creationId xmlns:a16="http://schemas.microsoft.com/office/drawing/2014/main" id="{18B4953B-CA02-4177-A9BA-88AB2544C0A0}"/>
                </a:ext>
              </a:extLst>
            </p:cNvPr>
            <p:cNvSpPr/>
            <p:nvPr/>
          </p:nvSpPr>
          <p:spPr>
            <a:xfrm>
              <a:off x="3039506" y="2603756"/>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360" name="グループ化 1359"/>
          <p:cNvGrpSpPr/>
          <p:nvPr/>
        </p:nvGrpSpPr>
        <p:grpSpPr>
          <a:xfrm>
            <a:off x="8105450" y="1342122"/>
            <a:ext cx="775943" cy="762546"/>
            <a:chOff x="5784222" y="969601"/>
            <a:chExt cx="1049772" cy="1031646"/>
          </a:xfrm>
        </p:grpSpPr>
        <p:grpSp>
          <p:nvGrpSpPr>
            <p:cNvPr id="1361" name="グループ化 1360">
              <a:extLst>
                <a:ext uri="{FF2B5EF4-FFF2-40B4-BE49-F238E27FC236}">
                  <a16:creationId xmlns:a16="http://schemas.microsoft.com/office/drawing/2014/main" id="{6666F817-1DF4-4975-95F7-205468F11433}"/>
                </a:ext>
              </a:extLst>
            </p:cNvPr>
            <p:cNvGrpSpPr/>
            <p:nvPr/>
          </p:nvGrpSpPr>
          <p:grpSpPr>
            <a:xfrm>
              <a:off x="5959512" y="1072072"/>
              <a:ext cx="667645" cy="929175"/>
              <a:chOff x="10871951" y="1800558"/>
              <a:chExt cx="667645" cy="929175"/>
            </a:xfrm>
          </p:grpSpPr>
          <p:sp>
            <p:nvSpPr>
              <p:cNvPr id="1366" name="フリーフォーム 646">
                <a:extLst>
                  <a:ext uri="{FF2B5EF4-FFF2-40B4-BE49-F238E27FC236}">
                    <a16:creationId xmlns:a16="http://schemas.microsoft.com/office/drawing/2014/main" id="{CE58487F-02AC-4209-A533-0DAF1D3F86AA}"/>
                  </a:ext>
                </a:extLst>
              </p:cNvPr>
              <p:cNvSpPr/>
              <p:nvPr/>
            </p:nvSpPr>
            <p:spPr>
              <a:xfrm>
                <a:off x="10908796" y="1841747"/>
                <a:ext cx="610277" cy="172613"/>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00" h="305751">
                    <a:moveTo>
                      <a:pt x="0" y="305751"/>
                    </a:moveTo>
                    <a:lnTo>
                      <a:pt x="193275" y="337"/>
                    </a:lnTo>
                    <a:lnTo>
                      <a:pt x="927100" y="-1"/>
                    </a:lnTo>
                    <a:lnTo>
                      <a:pt x="769265" y="297813"/>
                    </a:lnTo>
                    <a:lnTo>
                      <a:pt x="0" y="305751"/>
                    </a:lnTo>
                    <a:close/>
                  </a:path>
                </a:pathLst>
              </a:custGeom>
              <a:solidFill>
                <a:srgbClr val="FBF2E5"/>
              </a:solidFill>
              <a:ln w="1270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67" name="正方形/長方形 1366">
                <a:extLst>
                  <a:ext uri="{FF2B5EF4-FFF2-40B4-BE49-F238E27FC236}">
                    <a16:creationId xmlns:a16="http://schemas.microsoft.com/office/drawing/2014/main" id="{0325294C-75F7-4623-B5AC-07C1E68F71BA}"/>
                  </a:ext>
                </a:extLst>
              </p:cNvPr>
              <p:cNvSpPr/>
              <p:nvPr/>
            </p:nvSpPr>
            <p:spPr>
              <a:xfrm>
                <a:off x="10908796" y="2017818"/>
                <a:ext cx="515446" cy="704273"/>
              </a:xfrm>
              <a:prstGeom prst="rect">
                <a:avLst/>
              </a:prstGeom>
              <a:solidFill>
                <a:srgbClr val="FBF2E5"/>
              </a:solidFill>
              <a:ln w="1270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68" name="フリーフォーム 648">
                <a:extLst>
                  <a:ext uri="{FF2B5EF4-FFF2-40B4-BE49-F238E27FC236}">
                    <a16:creationId xmlns:a16="http://schemas.microsoft.com/office/drawing/2014/main" id="{66378EBD-05A6-48A5-BC95-BD068B3A4196}"/>
                  </a:ext>
                </a:extLst>
              </p:cNvPr>
              <p:cNvSpPr/>
              <p:nvPr/>
            </p:nvSpPr>
            <p:spPr>
              <a:xfrm>
                <a:off x="11423557" y="1836118"/>
                <a:ext cx="116039" cy="893615"/>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 name="connsiteX0" fmla="*/ 186076 w 215742"/>
                  <a:gd name="connsiteY0" fmla="*/ 0 h 1593067"/>
                  <a:gd name="connsiteX1" fmla="*/ -1 w 215742"/>
                  <a:gd name="connsiteY1" fmla="*/ 477061 h 1593067"/>
                  <a:gd name="connsiteX2" fmla="*/ 22955 w 215742"/>
                  <a:gd name="connsiteY2" fmla="*/ 1593067 h 1593067"/>
                  <a:gd name="connsiteX3" fmla="*/ 215742 w 215742"/>
                  <a:gd name="connsiteY3" fmla="*/ 1329985 h 1593067"/>
                  <a:gd name="connsiteX4" fmla="*/ 186076 w 215742"/>
                  <a:gd name="connsiteY4" fmla="*/ 0 h 1593067"/>
                  <a:gd name="connsiteX0" fmla="*/ 175875 w 205541"/>
                  <a:gd name="connsiteY0" fmla="*/ 0 h 1593067"/>
                  <a:gd name="connsiteX1" fmla="*/ 0 w 205541"/>
                  <a:gd name="connsiteY1" fmla="*/ 298513 h 1593067"/>
                  <a:gd name="connsiteX2" fmla="*/ 12754 w 205541"/>
                  <a:gd name="connsiteY2" fmla="*/ 1593067 h 1593067"/>
                  <a:gd name="connsiteX3" fmla="*/ 205541 w 205541"/>
                  <a:gd name="connsiteY3" fmla="*/ 1329985 h 1593067"/>
                  <a:gd name="connsiteX4" fmla="*/ 175875 w 205541"/>
                  <a:gd name="connsiteY4" fmla="*/ 0 h 1593067"/>
                  <a:gd name="connsiteX0" fmla="*/ 175875 w 205541"/>
                  <a:gd name="connsiteY0" fmla="*/ 0 h 1582864"/>
                  <a:gd name="connsiteX1" fmla="*/ 0 w 205541"/>
                  <a:gd name="connsiteY1" fmla="*/ 288310 h 1582864"/>
                  <a:gd name="connsiteX2" fmla="*/ 12754 w 205541"/>
                  <a:gd name="connsiteY2" fmla="*/ 1582864 h 1582864"/>
                  <a:gd name="connsiteX3" fmla="*/ 205541 w 205541"/>
                  <a:gd name="connsiteY3" fmla="*/ 1319782 h 1582864"/>
                  <a:gd name="connsiteX4" fmla="*/ 175875 w 205541"/>
                  <a:gd name="connsiteY4" fmla="*/ 0 h 158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41" h="1582864">
                    <a:moveTo>
                      <a:pt x="175875" y="0"/>
                    </a:moveTo>
                    <a:lnTo>
                      <a:pt x="0" y="288310"/>
                    </a:lnTo>
                    <a:cubicBezTo>
                      <a:pt x="1587" y="409489"/>
                      <a:pt x="11167" y="1461685"/>
                      <a:pt x="12754" y="1582864"/>
                    </a:cubicBezTo>
                    <a:lnTo>
                      <a:pt x="205541" y="1319782"/>
                    </a:lnTo>
                    <a:cubicBezTo>
                      <a:pt x="203954" y="1180611"/>
                      <a:pt x="177462" y="139171"/>
                      <a:pt x="175875" y="0"/>
                    </a:cubicBezTo>
                    <a:close/>
                  </a:path>
                </a:pathLst>
              </a:custGeom>
              <a:solidFill>
                <a:srgbClr val="FBF2E5"/>
              </a:solidFill>
              <a:ln w="1270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369" name="グループ化 1368">
                <a:extLst>
                  <a:ext uri="{FF2B5EF4-FFF2-40B4-BE49-F238E27FC236}">
                    <a16:creationId xmlns:a16="http://schemas.microsoft.com/office/drawing/2014/main" id="{8F478CBA-A88E-45D4-80E6-06B728F3A15C}"/>
                  </a:ext>
                </a:extLst>
              </p:cNvPr>
              <p:cNvGrpSpPr/>
              <p:nvPr/>
            </p:nvGrpSpPr>
            <p:grpSpPr>
              <a:xfrm>
                <a:off x="10871951" y="2213354"/>
                <a:ext cx="550894" cy="85440"/>
                <a:chOff x="3929463" y="4950530"/>
                <a:chExt cx="607322" cy="94192"/>
              </a:xfrm>
            </p:grpSpPr>
            <p:sp>
              <p:nvSpPr>
                <p:cNvPr id="1399" name="正方形/長方形 1398">
                  <a:extLst>
                    <a:ext uri="{FF2B5EF4-FFF2-40B4-BE49-F238E27FC236}">
                      <a16:creationId xmlns:a16="http://schemas.microsoft.com/office/drawing/2014/main" id="{77D7FDB6-7EE9-462A-8473-E5A8C5E134CC}"/>
                    </a:ext>
                  </a:extLst>
                </p:cNvPr>
                <p:cNvSpPr/>
                <p:nvPr/>
              </p:nvSpPr>
              <p:spPr>
                <a:xfrm>
                  <a:off x="3929463" y="4990576"/>
                  <a:ext cx="564483" cy="5318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00" name="フリーフォーム 697">
                  <a:extLst>
                    <a:ext uri="{FF2B5EF4-FFF2-40B4-BE49-F238E27FC236}">
                      <a16:creationId xmlns:a16="http://schemas.microsoft.com/office/drawing/2014/main" id="{04E2A25B-0C72-418D-AB82-75481C64780B}"/>
                    </a:ext>
                  </a:extLst>
                </p:cNvPr>
                <p:cNvSpPr/>
                <p:nvPr/>
              </p:nvSpPr>
              <p:spPr>
                <a:xfrm>
                  <a:off x="4488685" y="4950530"/>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01" name="直線コネクタ 1400">
                  <a:extLst>
                    <a:ext uri="{FF2B5EF4-FFF2-40B4-BE49-F238E27FC236}">
                      <a16:creationId xmlns:a16="http://schemas.microsoft.com/office/drawing/2014/main" id="{48BF72A0-5223-474C-9916-4171E4C8B970}"/>
                    </a:ext>
                  </a:extLst>
                </p:cNvPr>
                <p:cNvCxnSpPr/>
                <p:nvPr/>
              </p:nvCxnSpPr>
              <p:spPr>
                <a:xfrm flipV="1">
                  <a:off x="3930377" y="4957759"/>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1370" name="グループ化 1369">
                <a:extLst>
                  <a:ext uri="{FF2B5EF4-FFF2-40B4-BE49-F238E27FC236}">
                    <a16:creationId xmlns:a16="http://schemas.microsoft.com/office/drawing/2014/main" id="{C2590A89-FE90-472D-959F-4F249B73FDF4}"/>
                  </a:ext>
                </a:extLst>
              </p:cNvPr>
              <p:cNvGrpSpPr/>
              <p:nvPr/>
            </p:nvGrpSpPr>
            <p:grpSpPr>
              <a:xfrm>
                <a:off x="10871951" y="2310265"/>
                <a:ext cx="550894" cy="85440"/>
                <a:chOff x="3929463" y="5159785"/>
                <a:chExt cx="607322" cy="94192"/>
              </a:xfrm>
            </p:grpSpPr>
            <p:sp>
              <p:nvSpPr>
                <p:cNvPr id="1396" name="正方形/長方形 1395">
                  <a:extLst>
                    <a:ext uri="{FF2B5EF4-FFF2-40B4-BE49-F238E27FC236}">
                      <a16:creationId xmlns:a16="http://schemas.microsoft.com/office/drawing/2014/main" id="{7D455B50-2A09-4E15-979C-26ABBF4B96DA}"/>
                    </a:ext>
                  </a:extLst>
                </p:cNvPr>
                <p:cNvSpPr/>
                <p:nvPr/>
              </p:nvSpPr>
              <p:spPr>
                <a:xfrm>
                  <a:off x="3929463" y="5199102"/>
                  <a:ext cx="564483" cy="4871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97" name="フリーフォーム 701">
                  <a:extLst>
                    <a:ext uri="{FF2B5EF4-FFF2-40B4-BE49-F238E27FC236}">
                      <a16:creationId xmlns:a16="http://schemas.microsoft.com/office/drawing/2014/main" id="{DA5A2DCA-E397-4177-A76C-A45B63448A7C}"/>
                    </a:ext>
                  </a:extLst>
                </p:cNvPr>
                <p:cNvSpPr/>
                <p:nvPr/>
              </p:nvSpPr>
              <p:spPr>
                <a:xfrm>
                  <a:off x="4488685" y="5159785"/>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98" name="直線コネクタ 1397">
                  <a:extLst>
                    <a:ext uri="{FF2B5EF4-FFF2-40B4-BE49-F238E27FC236}">
                      <a16:creationId xmlns:a16="http://schemas.microsoft.com/office/drawing/2014/main" id="{6743C1AE-0FBC-42E0-9E25-8B154C5DDF25}"/>
                    </a:ext>
                  </a:extLst>
                </p:cNvPr>
                <p:cNvCxnSpPr/>
                <p:nvPr/>
              </p:nvCxnSpPr>
              <p:spPr>
                <a:xfrm flipV="1">
                  <a:off x="3930377" y="5164717"/>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1371" name="グループ化 1370">
                <a:extLst>
                  <a:ext uri="{FF2B5EF4-FFF2-40B4-BE49-F238E27FC236}">
                    <a16:creationId xmlns:a16="http://schemas.microsoft.com/office/drawing/2014/main" id="{58429A57-23CC-4BF3-A4BC-8B17A47E28FF}"/>
                  </a:ext>
                </a:extLst>
              </p:cNvPr>
              <p:cNvGrpSpPr/>
              <p:nvPr/>
            </p:nvGrpSpPr>
            <p:grpSpPr>
              <a:xfrm>
                <a:off x="10871953" y="2391439"/>
                <a:ext cx="550888" cy="89028"/>
                <a:chOff x="3929469" y="5250762"/>
                <a:chExt cx="607316" cy="98147"/>
              </a:xfrm>
            </p:grpSpPr>
            <p:sp>
              <p:nvSpPr>
                <p:cNvPr id="1393" name="正方形/長方形 1392">
                  <a:extLst>
                    <a:ext uri="{FF2B5EF4-FFF2-40B4-BE49-F238E27FC236}">
                      <a16:creationId xmlns:a16="http://schemas.microsoft.com/office/drawing/2014/main" id="{C9D5FB8F-89EF-4A5D-B145-71B3D361B3BC}"/>
                    </a:ext>
                  </a:extLst>
                </p:cNvPr>
                <p:cNvSpPr/>
                <p:nvPr/>
              </p:nvSpPr>
              <p:spPr>
                <a:xfrm>
                  <a:off x="3929469" y="5292649"/>
                  <a:ext cx="564484" cy="5100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94" name="フリーフォーム 705">
                  <a:extLst>
                    <a:ext uri="{FF2B5EF4-FFF2-40B4-BE49-F238E27FC236}">
                      <a16:creationId xmlns:a16="http://schemas.microsoft.com/office/drawing/2014/main" id="{55A88872-A16D-4FC2-A17E-AC7935B98F78}"/>
                    </a:ext>
                  </a:extLst>
                </p:cNvPr>
                <p:cNvSpPr/>
                <p:nvPr/>
              </p:nvSpPr>
              <p:spPr>
                <a:xfrm>
                  <a:off x="4488685" y="5254717"/>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95" name="直線コネクタ 1394">
                  <a:extLst>
                    <a:ext uri="{FF2B5EF4-FFF2-40B4-BE49-F238E27FC236}">
                      <a16:creationId xmlns:a16="http://schemas.microsoft.com/office/drawing/2014/main" id="{D73E1C9F-B3E7-41F5-AA90-6E8C7ACFC816}"/>
                    </a:ext>
                  </a:extLst>
                </p:cNvPr>
                <p:cNvCxnSpPr/>
                <p:nvPr/>
              </p:nvCxnSpPr>
              <p:spPr>
                <a:xfrm flipV="1">
                  <a:off x="3930377" y="5250762"/>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1372" name="グループ化 1371">
                <a:extLst>
                  <a:ext uri="{FF2B5EF4-FFF2-40B4-BE49-F238E27FC236}">
                    <a16:creationId xmlns:a16="http://schemas.microsoft.com/office/drawing/2014/main" id="{833BD081-8775-4223-8CE9-07B69EF5E053}"/>
                  </a:ext>
                </a:extLst>
              </p:cNvPr>
              <p:cNvGrpSpPr/>
              <p:nvPr/>
            </p:nvGrpSpPr>
            <p:grpSpPr>
              <a:xfrm>
                <a:off x="10871951" y="2482606"/>
                <a:ext cx="550894" cy="85440"/>
                <a:chOff x="3929463" y="5354284"/>
                <a:chExt cx="607322" cy="94192"/>
              </a:xfrm>
            </p:grpSpPr>
            <p:sp>
              <p:nvSpPr>
                <p:cNvPr id="1390" name="正方形/長方形 1389">
                  <a:extLst>
                    <a:ext uri="{FF2B5EF4-FFF2-40B4-BE49-F238E27FC236}">
                      <a16:creationId xmlns:a16="http://schemas.microsoft.com/office/drawing/2014/main" id="{61DB78AE-88D0-4708-94F1-76C965D420E7}"/>
                    </a:ext>
                  </a:extLst>
                </p:cNvPr>
                <p:cNvSpPr/>
                <p:nvPr/>
              </p:nvSpPr>
              <p:spPr>
                <a:xfrm>
                  <a:off x="3929463" y="5392644"/>
                  <a:ext cx="564482" cy="52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91" name="フリーフォーム 709">
                  <a:extLst>
                    <a:ext uri="{FF2B5EF4-FFF2-40B4-BE49-F238E27FC236}">
                      <a16:creationId xmlns:a16="http://schemas.microsoft.com/office/drawing/2014/main" id="{5D61E9E1-F92E-441D-B9B7-CAA9C5B35891}"/>
                    </a:ext>
                  </a:extLst>
                </p:cNvPr>
                <p:cNvSpPr/>
                <p:nvPr/>
              </p:nvSpPr>
              <p:spPr>
                <a:xfrm>
                  <a:off x="4488685" y="5354284"/>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92" name="直線コネクタ 1391">
                  <a:extLst>
                    <a:ext uri="{FF2B5EF4-FFF2-40B4-BE49-F238E27FC236}">
                      <a16:creationId xmlns:a16="http://schemas.microsoft.com/office/drawing/2014/main" id="{B27AC37C-37F4-445B-B564-B8CBC2C0565E}"/>
                    </a:ext>
                  </a:extLst>
                </p:cNvPr>
                <p:cNvCxnSpPr/>
                <p:nvPr/>
              </p:nvCxnSpPr>
              <p:spPr>
                <a:xfrm flipV="1">
                  <a:off x="3930377" y="5362778"/>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1373" name="グループ化 1372">
                <a:extLst>
                  <a:ext uri="{FF2B5EF4-FFF2-40B4-BE49-F238E27FC236}">
                    <a16:creationId xmlns:a16="http://schemas.microsoft.com/office/drawing/2014/main" id="{E02AB818-D8F1-4005-AB50-126F70A48C7F}"/>
                  </a:ext>
                </a:extLst>
              </p:cNvPr>
              <p:cNvGrpSpPr/>
              <p:nvPr/>
            </p:nvGrpSpPr>
            <p:grpSpPr>
              <a:xfrm>
                <a:off x="11297000" y="1800558"/>
                <a:ext cx="153852" cy="122059"/>
                <a:chOff x="2098540" y="4715547"/>
                <a:chExt cx="695416" cy="874013"/>
              </a:xfrm>
            </p:grpSpPr>
            <p:sp>
              <p:nvSpPr>
                <p:cNvPr id="1387" name="フリーフォーム 728">
                  <a:extLst>
                    <a:ext uri="{FF2B5EF4-FFF2-40B4-BE49-F238E27FC236}">
                      <a16:creationId xmlns:a16="http://schemas.microsoft.com/office/drawing/2014/main" id="{EBBEE9D9-5250-404B-A54D-74803666B592}"/>
                    </a:ext>
                  </a:extLst>
                </p:cNvPr>
                <p:cNvSpPr/>
                <p:nvPr/>
              </p:nvSpPr>
              <p:spPr>
                <a:xfrm>
                  <a:off x="2098540" y="4715547"/>
                  <a:ext cx="672789" cy="190295"/>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00" h="305751">
                      <a:moveTo>
                        <a:pt x="0" y="305751"/>
                      </a:moveTo>
                      <a:lnTo>
                        <a:pt x="193275" y="337"/>
                      </a:lnTo>
                      <a:lnTo>
                        <a:pt x="927100" y="-1"/>
                      </a:lnTo>
                      <a:lnTo>
                        <a:pt x="769265" y="297813"/>
                      </a:lnTo>
                      <a:lnTo>
                        <a:pt x="0" y="305751"/>
                      </a:lnTo>
                      <a:close/>
                    </a:path>
                  </a:pathLst>
                </a:custGeom>
                <a:solidFill>
                  <a:srgbClr val="FBF2E5"/>
                </a:solidFill>
                <a:ln w="1905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88" name="正方形/長方形 1387">
                  <a:extLst>
                    <a:ext uri="{FF2B5EF4-FFF2-40B4-BE49-F238E27FC236}">
                      <a16:creationId xmlns:a16="http://schemas.microsoft.com/office/drawing/2014/main" id="{D82B1750-57EC-4DEE-9D34-7655BA6CF486}"/>
                    </a:ext>
                  </a:extLst>
                </p:cNvPr>
                <p:cNvSpPr/>
                <p:nvPr/>
              </p:nvSpPr>
              <p:spPr>
                <a:xfrm>
                  <a:off x="2098540" y="4898690"/>
                  <a:ext cx="568243" cy="682445"/>
                </a:xfrm>
                <a:prstGeom prst="rect">
                  <a:avLst/>
                </a:prstGeom>
                <a:solidFill>
                  <a:srgbClr val="FBF2E5"/>
                </a:solidFill>
                <a:ln w="1905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89" name="フリーフォーム 730">
                  <a:extLst>
                    <a:ext uri="{FF2B5EF4-FFF2-40B4-BE49-F238E27FC236}">
                      <a16:creationId xmlns:a16="http://schemas.microsoft.com/office/drawing/2014/main" id="{8DDD97BD-F51E-4515-A1DA-1A5552CE0CBC}"/>
                    </a:ext>
                  </a:extLst>
                </p:cNvPr>
                <p:cNvSpPr/>
                <p:nvPr/>
              </p:nvSpPr>
              <p:spPr>
                <a:xfrm>
                  <a:off x="2659680" y="4718710"/>
                  <a:ext cx="134276" cy="870850"/>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44" h="1399216">
                      <a:moveTo>
                        <a:pt x="180976" y="0"/>
                      </a:moveTo>
                      <a:lnTo>
                        <a:pt x="1" y="283210"/>
                      </a:lnTo>
                      <a:cubicBezTo>
                        <a:pt x="1588" y="404389"/>
                        <a:pt x="21370" y="1278037"/>
                        <a:pt x="22957" y="1399216"/>
                      </a:cubicBezTo>
                      <a:lnTo>
                        <a:pt x="215744" y="1136134"/>
                      </a:lnTo>
                      <a:cubicBezTo>
                        <a:pt x="214157" y="996963"/>
                        <a:pt x="182563" y="139171"/>
                        <a:pt x="180976" y="0"/>
                      </a:cubicBezTo>
                      <a:close/>
                    </a:path>
                  </a:pathLst>
                </a:custGeom>
                <a:solidFill>
                  <a:srgbClr val="FBF2E5"/>
                </a:solidFill>
                <a:ln w="1905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1374" name="フリーフォーム 735">
                <a:extLst>
                  <a:ext uri="{FF2B5EF4-FFF2-40B4-BE49-F238E27FC236}">
                    <a16:creationId xmlns:a16="http://schemas.microsoft.com/office/drawing/2014/main" id="{F1A87A27-D9B1-45D4-AB5F-1E1603B69BB3}"/>
                  </a:ext>
                </a:extLst>
              </p:cNvPr>
              <p:cNvSpPr/>
              <p:nvPr/>
            </p:nvSpPr>
            <p:spPr>
              <a:xfrm>
                <a:off x="10985565" y="1878576"/>
                <a:ext cx="303642" cy="94061"/>
              </a:xfrm>
              <a:custGeom>
                <a:avLst/>
                <a:gdLst>
                  <a:gd name="connsiteX0" fmla="*/ 0 w 397669"/>
                  <a:gd name="connsiteY0" fmla="*/ 190500 h 190500"/>
                  <a:gd name="connsiteX1" fmla="*/ 135731 w 397669"/>
                  <a:gd name="connsiteY1" fmla="*/ 0 h 190500"/>
                  <a:gd name="connsiteX2" fmla="*/ 397669 w 397669"/>
                  <a:gd name="connsiteY2" fmla="*/ 0 h 190500"/>
                  <a:gd name="connsiteX3" fmla="*/ 283369 w 397669"/>
                  <a:gd name="connsiteY3" fmla="*/ 188118 h 190500"/>
                  <a:gd name="connsiteX4" fmla="*/ 0 w 397669"/>
                  <a:gd name="connsiteY4" fmla="*/ 190500 h 190500"/>
                  <a:gd name="connsiteX0" fmla="*/ 0 w 397669"/>
                  <a:gd name="connsiteY0" fmla="*/ 190500 h 190500"/>
                  <a:gd name="connsiteX1" fmla="*/ 106449 w 397669"/>
                  <a:gd name="connsiteY1" fmla="*/ 0 h 190500"/>
                  <a:gd name="connsiteX2" fmla="*/ 397669 w 397669"/>
                  <a:gd name="connsiteY2" fmla="*/ 0 h 190500"/>
                  <a:gd name="connsiteX3" fmla="*/ 283369 w 397669"/>
                  <a:gd name="connsiteY3" fmla="*/ 188118 h 190500"/>
                  <a:gd name="connsiteX4" fmla="*/ 0 w 397669"/>
                  <a:gd name="connsiteY4" fmla="*/ 190500 h 190500"/>
                  <a:gd name="connsiteX0" fmla="*/ 0 w 397669"/>
                  <a:gd name="connsiteY0" fmla="*/ 194977 h 194977"/>
                  <a:gd name="connsiteX1" fmla="*/ 95133 w 397669"/>
                  <a:gd name="connsiteY1" fmla="*/ 0 h 194977"/>
                  <a:gd name="connsiteX2" fmla="*/ 397669 w 397669"/>
                  <a:gd name="connsiteY2" fmla="*/ 4477 h 194977"/>
                  <a:gd name="connsiteX3" fmla="*/ 283369 w 397669"/>
                  <a:gd name="connsiteY3" fmla="*/ 192595 h 194977"/>
                  <a:gd name="connsiteX4" fmla="*/ 0 w 397669"/>
                  <a:gd name="connsiteY4" fmla="*/ 194977 h 194977"/>
                  <a:gd name="connsiteX0" fmla="*/ 0 w 397669"/>
                  <a:gd name="connsiteY0" fmla="*/ 194977 h 194977"/>
                  <a:gd name="connsiteX1" fmla="*/ 95133 w 397669"/>
                  <a:gd name="connsiteY1" fmla="*/ 0 h 194977"/>
                  <a:gd name="connsiteX2" fmla="*/ 397669 w 397669"/>
                  <a:gd name="connsiteY2" fmla="*/ 4477 h 194977"/>
                  <a:gd name="connsiteX3" fmla="*/ 328631 w 397669"/>
                  <a:gd name="connsiteY3" fmla="*/ 192595 h 194977"/>
                  <a:gd name="connsiteX4" fmla="*/ 0 w 397669"/>
                  <a:gd name="connsiteY4" fmla="*/ 194977 h 194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669" h="194977">
                    <a:moveTo>
                      <a:pt x="0" y="194977"/>
                    </a:moveTo>
                    <a:lnTo>
                      <a:pt x="95133" y="0"/>
                    </a:lnTo>
                    <a:lnTo>
                      <a:pt x="397669" y="4477"/>
                    </a:lnTo>
                    <a:lnTo>
                      <a:pt x="328631" y="192595"/>
                    </a:lnTo>
                    <a:lnTo>
                      <a:pt x="0" y="194977"/>
                    </a:lnTo>
                    <a:close/>
                  </a:path>
                </a:pathLst>
              </a:custGeom>
              <a:solidFill>
                <a:srgbClr val="ABE68E"/>
              </a:solid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375" name="グループ化 1374">
                <a:extLst>
                  <a:ext uri="{FF2B5EF4-FFF2-40B4-BE49-F238E27FC236}">
                    <a16:creationId xmlns:a16="http://schemas.microsoft.com/office/drawing/2014/main" id="{235C94E2-83BD-4C02-873E-40F25BDEAAF4}"/>
                  </a:ext>
                </a:extLst>
              </p:cNvPr>
              <p:cNvGrpSpPr/>
              <p:nvPr/>
            </p:nvGrpSpPr>
            <p:grpSpPr>
              <a:xfrm>
                <a:off x="10871951" y="2044297"/>
                <a:ext cx="550894" cy="85440"/>
                <a:chOff x="3929463" y="4950530"/>
                <a:chExt cx="607322" cy="94192"/>
              </a:xfrm>
            </p:grpSpPr>
            <p:sp>
              <p:nvSpPr>
                <p:cNvPr id="1384" name="正方形/長方形 1383">
                  <a:extLst>
                    <a:ext uri="{FF2B5EF4-FFF2-40B4-BE49-F238E27FC236}">
                      <a16:creationId xmlns:a16="http://schemas.microsoft.com/office/drawing/2014/main" id="{2AC02AC6-6001-4E5E-9A60-CD6060B9EB88}"/>
                    </a:ext>
                  </a:extLst>
                </p:cNvPr>
                <p:cNvSpPr/>
                <p:nvPr/>
              </p:nvSpPr>
              <p:spPr>
                <a:xfrm>
                  <a:off x="3929463" y="4990576"/>
                  <a:ext cx="564483" cy="5318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85" name="フリーフォーム 738">
                  <a:extLst>
                    <a:ext uri="{FF2B5EF4-FFF2-40B4-BE49-F238E27FC236}">
                      <a16:creationId xmlns:a16="http://schemas.microsoft.com/office/drawing/2014/main" id="{E4C8D2FB-D2FE-4956-9A6F-DBA0E84DDCF5}"/>
                    </a:ext>
                  </a:extLst>
                </p:cNvPr>
                <p:cNvSpPr/>
                <p:nvPr/>
              </p:nvSpPr>
              <p:spPr>
                <a:xfrm>
                  <a:off x="4488685" y="4950530"/>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86" name="直線コネクタ 1385">
                  <a:extLst>
                    <a:ext uri="{FF2B5EF4-FFF2-40B4-BE49-F238E27FC236}">
                      <a16:creationId xmlns:a16="http://schemas.microsoft.com/office/drawing/2014/main" id="{BFA24CEA-B511-4087-9823-03691DCB955A}"/>
                    </a:ext>
                  </a:extLst>
                </p:cNvPr>
                <p:cNvCxnSpPr/>
                <p:nvPr/>
              </p:nvCxnSpPr>
              <p:spPr>
                <a:xfrm flipV="1">
                  <a:off x="3930377" y="4957759"/>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1376" name="グループ化 1375">
                <a:extLst>
                  <a:ext uri="{FF2B5EF4-FFF2-40B4-BE49-F238E27FC236}">
                    <a16:creationId xmlns:a16="http://schemas.microsoft.com/office/drawing/2014/main" id="{F0485CB7-766C-4C98-8F7B-2FD850717078}"/>
                  </a:ext>
                </a:extLst>
              </p:cNvPr>
              <p:cNvGrpSpPr/>
              <p:nvPr/>
            </p:nvGrpSpPr>
            <p:grpSpPr>
              <a:xfrm>
                <a:off x="10871951" y="2129609"/>
                <a:ext cx="550894" cy="85440"/>
                <a:chOff x="3929463" y="4950530"/>
                <a:chExt cx="607322" cy="94192"/>
              </a:xfrm>
            </p:grpSpPr>
            <p:sp>
              <p:nvSpPr>
                <p:cNvPr id="1381" name="正方形/長方形 1380">
                  <a:extLst>
                    <a:ext uri="{FF2B5EF4-FFF2-40B4-BE49-F238E27FC236}">
                      <a16:creationId xmlns:a16="http://schemas.microsoft.com/office/drawing/2014/main" id="{EC004FE6-AA22-4E9B-A6FD-0B7970569F5D}"/>
                    </a:ext>
                  </a:extLst>
                </p:cNvPr>
                <p:cNvSpPr/>
                <p:nvPr/>
              </p:nvSpPr>
              <p:spPr>
                <a:xfrm>
                  <a:off x="3929463" y="4990576"/>
                  <a:ext cx="564483" cy="5318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82" name="フリーフォーム 767">
                  <a:extLst>
                    <a:ext uri="{FF2B5EF4-FFF2-40B4-BE49-F238E27FC236}">
                      <a16:creationId xmlns:a16="http://schemas.microsoft.com/office/drawing/2014/main" id="{5A7A7D8A-61C2-4BE5-AF99-191927F66E01}"/>
                    </a:ext>
                  </a:extLst>
                </p:cNvPr>
                <p:cNvSpPr/>
                <p:nvPr/>
              </p:nvSpPr>
              <p:spPr>
                <a:xfrm>
                  <a:off x="4488685" y="4950530"/>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83" name="直線コネクタ 1382">
                  <a:extLst>
                    <a:ext uri="{FF2B5EF4-FFF2-40B4-BE49-F238E27FC236}">
                      <a16:creationId xmlns:a16="http://schemas.microsoft.com/office/drawing/2014/main" id="{5C60A7F3-92F6-497C-8B8F-43AC5A780D4A}"/>
                    </a:ext>
                  </a:extLst>
                </p:cNvPr>
                <p:cNvCxnSpPr/>
                <p:nvPr/>
              </p:nvCxnSpPr>
              <p:spPr>
                <a:xfrm flipV="1">
                  <a:off x="3930377" y="4957759"/>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1377" name="グループ化 1376">
                <a:extLst>
                  <a:ext uri="{FF2B5EF4-FFF2-40B4-BE49-F238E27FC236}">
                    <a16:creationId xmlns:a16="http://schemas.microsoft.com/office/drawing/2014/main" id="{FED5580E-43BE-4086-AFF8-C32910ECDAB0}"/>
                  </a:ext>
                </a:extLst>
              </p:cNvPr>
              <p:cNvGrpSpPr/>
              <p:nvPr/>
            </p:nvGrpSpPr>
            <p:grpSpPr>
              <a:xfrm>
                <a:off x="10871951" y="2568755"/>
                <a:ext cx="550894" cy="85440"/>
                <a:chOff x="3929463" y="5354284"/>
                <a:chExt cx="607322" cy="94192"/>
              </a:xfrm>
            </p:grpSpPr>
            <p:sp>
              <p:nvSpPr>
                <p:cNvPr id="1378" name="正方形/長方形 1377">
                  <a:extLst>
                    <a:ext uri="{FF2B5EF4-FFF2-40B4-BE49-F238E27FC236}">
                      <a16:creationId xmlns:a16="http://schemas.microsoft.com/office/drawing/2014/main" id="{24BAA3EF-5CBA-4D9A-89EC-50DC71D58529}"/>
                    </a:ext>
                  </a:extLst>
                </p:cNvPr>
                <p:cNvSpPr/>
                <p:nvPr/>
              </p:nvSpPr>
              <p:spPr>
                <a:xfrm>
                  <a:off x="3929463" y="5392644"/>
                  <a:ext cx="564483" cy="52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79" name="フリーフォーム 709">
                  <a:extLst>
                    <a:ext uri="{FF2B5EF4-FFF2-40B4-BE49-F238E27FC236}">
                      <a16:creationId xmlns:a16="http://schemas.microsoft.com/office/drawing/2014/main" id="{82283557-30BB-4591-AA2F-013902532CF7}"/>
                    </a:ext>
                  </a:extLst>
                </p:cNvPr>
                <p:cNvSpPr/>
                <p:nvPr/>
              </p:nvSpPr>
              <p:spPr>
                <a:xfrm>
                  <a:off x="4488685" y="5354284"/>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33"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80" name="直線コネクタ 1379">
                  <a:extLst>
                    <a:ext uri="{FF2B5EF4-FFF2-40B4-BE49-F238E27FC236}">
                      <a16:creationId xmlns:a16="http://schemas.microsoft.com/office/drawing/2014/main" id="{7DD57998-824E-4093-B006-0E403AA4E8AF}"/>
                    </a:ext>
                  </a:extLst>
                </p:cNvPr>
                <p:cNvCxnSpPr/>
                <p:nvPr/>
              </p:nvCxnSpPr>
              <p:spPr>
                <a:xfrm flipV="1">
                  <a:off x="3930377" y="5362778"/>
                  <a:ext cx="38785" cy="34740"/>
                </a:xfrm>
                <a:prstGeom prst="line">
                  <a:avLst/>
                </a:prstGeom>
                <a:noFill/>
                <a:ln w="12700" cap="flat" cmpd="sng" algn="ctr">
                  <a:solidFill>
                    <a:srgbClr val="ED7D31">
                      <a:lumMod val="40000"/>
                      <a:lumOff val="60000"/>
                    </a:srgbClr>
                  </a:solidFill>
                  <a:prstDash val="solid"/>
                  <a:miter lim="800000"/>
                </a:ln>
                <a:effectLst/>
              </p:spPr>
            </p:cxnSp>
          </p:grpSp>
        </p:grpSp>
        <p:grpSp>
          <p:nvGrpSpPr>
            <p:cNvPr id="1362" name="グループ化 1361">
              <a:extLst>
                <a:ext uri="{FF2B5EF4-FFF2-40B4-BE49-F238E27FC236}">
                  <a16:creationId xmlns:a16="http://schemas.microsoft.com/office/drawing/2014/main" id="{3F83D3B9-A9D6-4E7F-BED9-586E79D194CF}"/>
                </a:ext>
              </a:extLst>
            </p:cNvPr>
            <p:cNvGrpSpPr/>
            <p:nvPr/>
          </p:nvGrpSpPr>
          <p:grpSpPr>
            <a:xfrm>
              <a:off x="5784222" y="969601"/>
              <a:ext cx="1049772" cy="586787"/>
              <a:chOff x="3039506" y="2120136"/>
              <a:chExt cx="1049772" cy="586787"/>
            </a:xfrm>
          </p:grpSpPr>
          <p:sp>
            <p:nvSpPr>
              <p:cNvPr id="1363" name="フリーフォーム: 図形 1648">
                <a:extLst>
                  <a:ext uri="{FF2B5EF4-FFF2-40B4-BE49-F238E27FC236}">
                    <a16:creationId xmlns:a16="http://schemas.microsoft.com/office/drawing/2014/main" id="{CD091F2C-6077-4F8D-892C-72C074F1F362}"/>
                  </a:ext>
                </a:extLst>
              </p:cNvPr>
              <p:cNvSpPr/>
              <p:nvPr/>
            </p:nvSpPr>
            <p:spPr>
              <a:xfrm rot="1750928">
                <a:off x="3966369" y="2370609"/>
                <a:ext cx="122909" cy="160922"/>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64" name="フリーフォーム: 図形 1649">
                <a:extLst>
                  <a:ext uri="{FF2B5EF4-FFF2-40B4-BE49-F238E27FC236}">
                    <a16:creationId xmlns:a16="http://schemas.microsoft.com/office/drawing/2014/main" id="{C5F38B5B-B3E9-4601-AB01-19EC109EB2DC}"/>
                  </a:ext>
                </a:extLst>
              </p:cNvPr>
              <p:cNvSpPr/>
              <p:nvPr/>
            </p:nvSpPr>
            <p:spPr>
              <a:xfrm rot="949213">
                <a:off x="3336706" y="2120136"/>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365" name="フリーフォーム: 図形 1650">
                <a:extLst>
                  <a:ext uri="{FF2B5EF4-FFF2-40B4-BE49-F238E27FC236}">
                    <a16:creationId xmlns:a16="http://schemas.microsoft.com/office/drawing/2014/main" id="{288AED9B-B508-47C9-AB49-711451C41483}"/>
                  </a:ext>
                </a:extLst>
              </p:cNvPr>
              <p:cNvSpPr/>
              <p:nvPr/>
            </p:nvSpPr>
            <p:spPr>
              <a:xfrm>
                <a:off x="3039506" y="2603756"/>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sp>
        <p:nvSpPr>
          <p:cNvPr id="1402" name="テキスト ボックス 1401"/>
          <p:cNvSpPr txBox="1"/>
          <p:nvPr/>
        </p:nvSpPr>
        <p:spPr>
          <a:xfrm>
            <a:off x="4888879" y="1812247"/>
            <a:ext cx="620711" cy="253916"/>
          </a:xfrm>
          <a:prstGeom prst="rect">
            <a:avLst/>
          </a:prstGeom>
          <a:noFill/>
        </p:spPr>
        <p:txBody>
          <a:bodyPr wrap="square" rtlCol="0">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管理</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1403" name="テキスト ボックス 1402"/>
          <p:cNvSpPr txBox="1"/>
          <p:nvPr/>
        </p:nvSpPr>
        <p:spPr>
          <a:xfrm>
            <a:off x="5756671" y="1804314"/>
            <a:ext cx="1103802" cy="253916"/>
          </a:xfrm>
          <a:prstGeom prst="rect">
            <a:avLst/>
          </a:prstGeom>
          <a:noFill/>
        </p:spPr>
        <p:txBody>
          <a:bodyPr wrap="square" rtlCol="0">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修繕・改良</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1404" name="テキスト ボックス 1403"/>
          <p:cNvSpPr txBox="1"/>
          <p:nvPr/>
        </p:nvSpPr>
        <p:spPr>
          <a:xfrm>
            <a:off x="7644713" y="1789803"/>
            <a:ext cx="607798" cy="253916"/>
          </a:xfrm>
          <a:prstGeom prst="rect">
            <a:avLst/>
          </a:prstGeom>
          <a:noFill/>
        </p:spPr>
        <p:txBody>
          <a:bodyPr wrap="square" rtlCol="0">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建替え</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1405" name="角丸四角形 1404"/>
          <p:cNvSpPr/>
          <p:nvPr/>
        </p:nvSpPr>
        <p:spPr>
          <a:xfrm>
            <a:off x="3785661" y="1793572"/>
            <a:ext cx="729231" cy="271305"/>
          </a:xfrm>
          <a:prstGeom prst="roundRect">
            <a:avLst/>
          </a:prstGeom>
          <a:noFill/>
          <a:ln w="12700" cap="flat" cmpd="sng" algn="ctr">
            <a:solidFill>
              <a:srgbClr val="FF0000"/>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06" name="角丸四角形 1405"/>
          <p:cNvSpPr/>
          <p:nvPr/>
        </p:nvSpPr>
        <p:spPr>
          <a:xfrm>
            <a:off x="5722363" y="1780849"/>
            <a:ext cx="894300" cy="274265"/>
          </a:xfrm>
          <a:prstGeom prst="roundRect">
            <a:avLst/>
          </a:prstGeom>
          <a:noFill/>
          <a:ln w="12700" cap="flat" cmpd="sng" algn="ctr">
            <a:solidFill>
              <a:srgbClr val="FF0000"/>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07" name="フリーフォーム 1406"/>
          <p:cNvSpPr/>
          <p:nvPr/>
        </p:nvSpPr>
        <p:spPr>
          <a:xfrm>
            <a:off x="8225749" y="2632739"/>
            <a:ext cx="601610" cy="118453"/>
          </a:xfrm>
          <a:custGeom>
            <a:avLst/>
            <a:gdLst>
              <a:gd name="connsiteX0" fmla="*/ 0 w 641350"/>
              <a:gd name="connsiteY0" fmla="*/ 152400 h 152400"/>
              <a:gd name="connsiteX1" fmla="*/ 184150 w 641350"/>
              <a:gd name="connsiteY1" fmla="*/ 0 h 152400"/>
              <a:gd name="connsiteX2" fmla="*/ 641350 w 641350"/>
              <a:gd name="connsiteY2" fmla="*/ 0 h 152400"/>
              <a:gd name="connsiteX3" fmla="*/ 527050 w 641350"/>
              <a:gd name="connsiteY3" fmla="*/ 146050 h 152400"/>
              <a:gd name="connsiteX4" fmla="*/ 0 w 64135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50" h="152400">
                <a:moveTo>
                  <a:pt x="0" y="152400"/>
                </a:moveTo>
                <a:lnTo>
                  <a:pt x="184150" y="0"/>
                </a:lnTo>
                <a:lnTo>
                  <a:pt x="641350" y="0"/>
                </a:lnTo>
                <a:lnTo>
                  <a:pt x="527050" y="146050"/>
                </a:lnTo>
                <a:lnTo>
                  <a:pt x="0" y="152400"/>
                </a:lnTo>
                <a:close/>
              </a:path>
            </a:pathLst>
          </a:custGeom>
          <a:noFill/>
          <a:ln w="12700" cap="flat" cmpd="sng" algn="ctr">
            <a:solidFill>
              <a:sysClr val="windowText" lastClr="000000">
                <a:lumMod val="85000"/>
                <a:lumOff val="15000"/>
              </a:sysClr>
            </a:solidFill>
            <a:prstDash val="dash"/>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08" name="角丸四角形 1407"/>
          <p:cNvSpPr/>
          <p:nvPr/>
        </p:nvSpPr>
        <p:spPr>
          <a:xfrm>
            <a:off x="7641780" y="2547774"/>
            <a:ext cx="677314" cy="261543"/>
          </a:xfrm>
          <a:prstGeom prst="roundRect">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09" name="直線矢印コネクタ 1408"/>
          <p:cNvCxnSpPr/>
          <p:nvPr/>
        </p:nvCxnSpPr>
        <p:spPr>
          <a:xfrm flipV="1">
            <a:off x="5491355" y="1909981"/>
            <a:ext cx="256566" cy="1745"/>
          </a:xfrm>
          <a:prstGeom prst="straightConnector1">
            <a:avLst/>
          </a:prstGeom>
          <a:noFill/>
          <a:ln w="57150" cap="flat" cmpd="sng" algn="ctr">
            <a:solidFill>
              <a:srgbClr val="00B0F0"/>
            </a:solidFill>
            <a:prstDash val="solid"/>
            <a:miter lim="800000"/>
            <a:tailEnd type="triangle"/>
          </a:ln>
          <a:effectLst/>
        </p:spPr>
      </p:cxnSp>
      <p:cxnSp>
        <p:nvCxnSpPr>
          <p:cNvPr id="1410" name="直線矢印コネクタ 1409"/>
          <p:cNvCxnSpPr/>
          <p:nvPr/>
        </p:nvCxnSpPr>
        <p:spPr>
          <a:xfrm flipV="1">
            <a:off x="7310332" y="1905631"/>
            <a:ext cx="324664" cy="4350"/>
          </a:xfrm>
          <a:prstGeom prst="straightConnector1">
            <a:avLst/>
          </a:prstGeom>
          <a:noFill/>
          <a:ln w="57150" cap="flat" cmpd="sng" algn="ctr">
            <a:solidFill>
              <a:srgbClr val="00B0F0"/>
            </a:solidFill>
            <a:prstDash val="solid"/>
            <a:miter lim="800000"/>
            <a:tailEnd type="triangle"/>
          </a:ln>
          <a:effectLst/>
        </p:spPr>
      </p:cxnSp>
      <p:cxnSp>
        <p:nvCxnSpPr>
          <p:cNvPr id="1411" name="直線コネクタ 1410"/>
          <p:cNvCxnSpPr/>
          <p:nvPr/>
        </p:nvCxnSpPr>
        <p:spPr>
          <a:xfrm flipV="1">
            <a:off x="7391953" y="1901568"/>
            <a:ext cx="4603" cy="799683"/>
          </a:xfrm>
          <a:prstGeom prst="line">
            <a:avLst/>
          </a:prstGeom>
          <a:noFill/>
          <a:ln w="57150" cap="flat" cmpd="sng" algn="ctr">
            <a:solidFill>
              <a:srgbClr val="00B0F0"/>
            </a:solidFill>
            <a:prstDash val="solid"/>
            <a:miter lim="800000"/>
          </a:ln>
          <a:effectLst/>
        </p:spPr>
      </p:cxnSp>
      <p:sp>
        <p:nvSpPr>
          <p:cNvPr id="1412" name="フリーフォーム 1411"/>
          <p:cNvSpPr/>
          <p:nvPr/>
        </p:nvSpPr>
        <p:spPr>
          <a:xfrm>
            <a:off x="5169027" y="1558146"/>
            <a:ext cx="1553468" cy="272275"/>
          </a:xfrm>
          <a:custGeom>
            <a:avLst/>
            <a:gdLst>
              <a:gd name="connsiteX0" fmla="*/ 2971800 w 3200400"/>
              <a:gd name="connsiteY0" fmla="*/ 259080 h 259080"/>
              <a:gd name="connsiteX1" fmla="*/ 3200400 w 3200400"/>
              <a:gd name="connsiteY1" fmla="*/ 259080 h 259080"/>
              <a:gd name="connsiteX2" fmla="*/ 3200400 w 3200400"/>
              <a:gd name="connsiteY2" fmla="*/ 0 h 259080"/>
              <a:gd name="connsiteX3" fmla="*/ 0 w 3200400"/>
              <a:gd name="connsiteY3" fmla="*/ 0 h 259080"/>
              <a:gd name="connsiteX4" fmla="*/ 0 w 3200400"/>
              <a:gd name="connsiteY4" fmla="*/ 114300 h 259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259080">
                <a:moveTo>
                  <a:pt x="2971800" y="259080"/>
                </a:moveTo>
                <a:lnTo>
                  <a:pt x="3200400" y="259080"/>
                </a:lnTo>
                <a:lnTo>
                  <a:pt x="3200400" y="0"/>
                </a:lnTo>
                <a:lnTo>
                  <a:pt x="0" y="0"/>
                </a:lnTo>
                <a:lnTo>
                  <a:pt x="0" y="114300"/>
                </a:lnTo>
              </a:path>
            </a:pathLst>
          </a:custGeom>
          <a:noFill/>
          <a:ln w="38100" cap="flat" cmpd="sng" algn="ctr">
            <a:solidFill>
              <a:srgbClr val="00B0F0"/>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13" name="直線矢印コネクタ 1412"/>
          <p:cNvCxnSpPr/>
          <p:nvPr/>
        </p:nvCxnSpPr>
        <p:spPr>
          <a:xfrm>
            <a:off x="5167669" y="1764432"/>
            <a:ext cx="307" cy="65240"/>
          </a:xfrm>
          <a:prstGeom prst="straightConnector1">
            <a:avLst/>
          </a:prstGeom>
          <a:noFill/>
          <a:ln w="57150" cap="flat" cmpd="sng" algn="ctr">
            <a:solidFill>
              <a:srgbClr val="00B0F0"/>
            </a:solidFill>
            <a:prstDash val="solid"/>
            <a:miter lim="800000"/>
            <a:tailEnd type="triangle"/>
          </a:ln>
          <a:effectLst/>
        </p:spPr>
      </p:cxnSp>
      <p:cxnSp>
        <p:nvCxnSpPr>
          <p:cNvPr id="1414" name="直線矢印コネクタ 1413"/>
          <p:cNvCxnSpPr/>
          <p:nvPr/>
        </p:nvCxnSpPr>
        <p:spPr>
          <a:xfrm>
            <a:off x="4554080" y="1909981"/>
            <a:ext cx="263441" cy="0"/>
          </a:xfrm>
          <a:prstGeom prst="straightConnector1">
            <a:avLst/>
          </a:prstGeom>
          <a:noFill/>
          <a:ln w="57150" cap="flat" cmpd="sng" algn="ctr">
            <a:solidFill>
              <a:srgbClr val="00B0F0"/>
            </a:solidFill>
            <a:prstDash val="solid"/>
            <a:miter lim="800000"/>
            <a:tailEnd type="triangle"/>
          </a:ln>
          <a:effectLst/>
        </p:spPr>
      </p:cxnSp>
      <p:sp>
        <p:nvSpPr>
          <p:cNvPr id="1415" name="フリーフォーム 1414"/>
          <p:cNvSpPr/>
          <p:nvPr/>
        </p:nvSpPr>
        <p:spPr>
          <a:xfrm>
            <a:off x="3141881" y="1372295"/>
            <a:ext cx="4786060" cy="387046"/>
          </a:xfrm>
          <a:custGeom>
            <a:avLst/>
            <a:gdLst>
              <a:gd name="connsiteX0" fmla="*/ 6400800 w 6400800"/>
              <a:gd name="connsiteY0" fmla="*/ 482600 h 482600"/>
              <a:gd name="connsiteX1" fmla="*/ 6400800 w 6400800"/>
              <a:gd name="connsiteY1" fmla="*/ 0 h 482600"/>
              <a:gd name="connsiteX2" fmla="*/ 0 w 6400800"/>
              <a:gd name="connsiteY2" fmla="*/ 0 h 482600"/>
              <a:gd name="connsiteX3" fmla="*/ 0 w 6400800"/>
              <a:gd name="connsiteY3" fmla="*/ 444500 h 482600"/>
            </a:gdLst>
            <a:ahLst/>
            <a:cxnLst>
              <a:cxn ang="0">
                <a:pos x="connsiteX0" y="connsiteY0"/>
              </a:cxn>
              <a:cxn ang="0">
                <a:pos x="connsiteX1" y="connsiteY1"/>
              </a:cxn>
              <a:cxn ang="0">
                <a:pos x="connsiteX2" y="connsiteY2"/>
              </a:cxn>
              <a:cxn ang="0">
                <a:pos x="connsiteX3" y="connsiteY3"/>
              </a:cxn>
            </a:cxnLst>
            <a:rect l="l" t="t" r="r" b="b"/>
            <a:pathLst>
              <a:path w="6400800" h="482600">
                <a:moveTo>
                  <a:pt x="6400800" y="482600"/>
                </a:moveTo>
                <a:lnTo>
                  <a:pt x="6400800" y="0"/>
                </a:lnTo>
                <a:lnTo>
                  <a:pt x="0" y="0"/>
                </a:lnTo>
                <a:lnTo>
                  <a:pt x="0" y="444500"/>
                </a:lnTo>
              </a:path>
            </a:pathLst>
          </a:custGeom>
          <a:noFill/>
          <a:ln w="57150" cap="flat" cmpd="sng" algn="ctr">
            <a:solidFill>
              <a:srgbClr val="00B0F0"/>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16" name="直線矢印コネクタ 1415"/>
          <p:cNvCxnSpPr/>
          <p:nvPr/>
        </p:nvCxnSpPr>
        <p:spPr>
          <a:xfrm>
            <a:off x="3141880" y="1642861"/>
            <a:ext cx="0" cy="141329"/>
          </a:xfrm>
          <a:prstGeom prst="straightConnector1">
            <a:avLst/>
          </a:prstGeom>
          <a:noFill/>
          <a:ln w="57150" cap="flat" cmpd="sng" algn="ctr">
            <a:solidFill>
              <a:srgbClr val="00B0F0"/>
            </a:solidFill>
            <a:prstDash val="solid"/>
            <a:miter lim="800000"/>
            <a:tailEnd type="triangle"/>
          </a:ln>
          <a:effectLst/>
        </p:spPr>
      </p:cxnSp>
      <p:sp>
        <p:nvSpPr>
          <p:cNvPr id="1417" name="テキスト ボックス 1416"/>
          <p:cNvSpPr txBox="1"/>
          <p:nvPr/>
        </p:nvSpPr>
        <p:spPr>
          <a:xfrm>
            <a:off x="3924125" y="2749420"/>
            <a:ext cx="444352" cy="248530"/>
          </a:xfrm>
          <a:prstGeom prst="rect">
            <a:avLst/>
          </a:prstGeom>
          <a:noFill/>
        </p:spPr>
        <p:txBody>
          <a:bodyPr wrap="none" rtlCol="0">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新築</a:t>
            </a:r>
            <a:endParaRPr kumimoji="1" lang="en-US" altLang="ja-JP" sz="1015"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1418" name="テキスト ボックス 1417"/>
          <p:cNvSpPr txBox="1"/>
          <p:nvPr/>
        </p:nvSpPr>
        <p:spPr>
          <a:xfrm>
            <a:off x="4657495" y="2706582"/>
            <a:ext cx="1252266" cy="376385"/>
          </a:xfrm>
          <a:prstGeom prst="rect">
            <a:avLst/>
          </a:prstGeom>
          <a:noFill/>
        </p:spPr>
        <p:txBody>
          <a:bodyPr wrap="none" rtlCol="0">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923"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補修点検等を行い、</a:t>
            </a:r>
            <a:endParaRPr kumimoji="1" lang="en-US" altLang="ja-JP" sz="923"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923"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日常管理を実施</a:t>
            </a:r>
            <a:endParaRPr kumimoji="1" lang="en-US" altLang="ja-JP" sz="923"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1419" name="テキスト ボックス 1418"/>
          <p:cNvSpPr txBox="1"/>
          <p:nvPr/>
        </p:nvSpPr>
        <p:spPr>
          <a:xfrm>
            <a:off x="5809798" y="2715207"/>
            <a:ext cx="1133644" cy="376385"/>
          </a:xfrm>
          <a:prstGeom prst="rect">
            <a:avLst/>
          </a:prstGeom>
          <a:noFill/>
        </p:spPr>
        <p:txBody>
          <a:bodyPr wrap="none" rtlCol="0">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923"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適時適切な時期に</a:t>
            </a:r>
            <a:endParaRPr kumimoji="1" lang="en-US" altLang="ja-JP" sz="923"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923"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計画修繕を実施</a:t>
            </a:r>
            <a:endParaRPr kumimoji="1" lang="en-US" altLang="ja-JP" sz="923"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1420" name="テキスト ボックス 1419"/>
          <p:cNvSpPr txBox="1"/>
          <p:nvPr/>
        </p:nvSpPr>
        <p:spPr>
          <a:xfrm>
            <a:off x="7826954" y="2149069"/>
            <a:ext cx="1353256" cy="404726"/>
          </a:xfrm>
          <a:prstGeom prst="rect">
            <a:avLst/>
          </a:prstGeom>
          <a:noFill/>
        </p:spPr>
        <p:txBody>
          <a:bodyPr wrap="none" rtlCol="0">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建替えにより新たな</a:t>
            </a:r>
            <a:endParaRPr kumimoji="1" lang="en-US" altLang="ja-JP" sz="1015"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マンションを建設</a:t>
            </a:r>
            <a:endParaRPr kumimoji="1" lang="en-US" altLang="ja-JP" sz="1015"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1421" name="テキスト ボックス 1420"/>
          <p:cNvSpPr txBox="1"/>
          <p:nvPr/>
        </p:nvSpPr>
        <p:spPr>
          <a:xfrm>
            <a:off x="7798189" y="2879441"/>
            <a:ext cx="1223412" cy="248530"/>
          </a:xfrm>
          <a:prstGeom prst="rect">
            <a:avLst/>
          </a:prstGeom>
          <a:noFill/>
        </p:spPr>
        <p:txBody>
          <a:bodyPr wrap="none" rtlCol="0">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売却により更地化</a:t>
            </a:r>
            <a:endParaRPr kumimoji="1" lang="en-US" altLang="ja-JP" sz="1015"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22" name="直線矢印コネクタ 1421"/>
          <p:cNvCxnSpPr>
            <a:stCxn id="1406" idx="3"/>
          </p:cNvCxnSpPr>
          <p:nvPr/>
        </p:nvCxnSpPr>
        <p:spPr>
          <a:xfrm>
            <a:off x="6616663" y="1917982"/>
            <a:ext cx="550634" cy="2439"/>
          </a:xfrm>
          <a:prstGeom prst="straightConnector1">
            <a:avLst/>
          </a:prstGeom>
          <a:noFill/>
          <a:ln w="66675" cap="flat" cmpd="sng" algn="ctr">
            <a:solidFill>
              <a:srgbClr val="00B0F0"/>
            </a:solidFill>
            <a:prstDash val="sysDot"/>
            <a:miter lim="800000"/>
            <a:tailEnd type="none"/>
          </a:ln>
          <a:effectLst/>
        </p:spPr>
      </p:cxnSp>
      <p:sp>
        <p:nvSpPr>
          <p:cNvPr id="1423" name="角丸四角形 1422"/>
          <p:cNvSpPr/>
          <p:nvPr/>
        </p:nvSpPr>
        <p:spPr>
          <a:xfrm>
            <a:off x="6820475" y="1575897"/>
            <a:ext cx="490080" cy="918322"/>
          </a:xfrm>
          <a:prstGeom prst="roundRect">
            <a:avLst/>
          </a:prstGeom>
          <a:solidFill>
            <a:sysClr val="window" lastClr="FFFFFF"/>
          </a:solidFill>
          <a:ln w="12700" cap="flat" cmpd="dbl" algn="ctr">
            <a:solidFill>
              <a:srgbClr val="002060"/>
            </a:solidFill>
            <a:prstDash val="dash"/>
            <a:miter lim="800000"/>
          </a:ln>
          <a:effectLst/>
        </p:spPr>
        <p:txBody>
          <a:bodyPr lIns="33231" rIns="33231"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en-US" sz="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修繕・改良が困難な場合など</a:t>
            </a:r>
            <a:endParaRPr kumimoji="0" lang="en-US" altLang="ja-JP" sz="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en-US" altLang="ja-JP" sz="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en-US" sz="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例：</a:t>
            </a:r>
            <a:endParaRPr kumimoji="0" lang="en-US" altLang="ja-JP" sz="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en-US" sz="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耐震性不足老朽化　等</a:t>
            </a:r>
            <a:endParaRPr kumimoji="0" lang="en-US" altLang="ja-JP" sz="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24" name="直線矢印コネクタ 1423"/>
          <p:cNvCxnSpPr/>
          <p:nvPr/>
        </p:nvCxnSpPr>
        <p:spPr>
          <a:xfrm>
            <a:off x="3470385" y="1909981"/>
            <a:ext cx="263441" cy="0"/>
          </a:xfrm>
          <a:prstGeom prst="straightConnector1">
            <a:avLst/>
          </a:prstGeom>
          <a:noFill/>
          <a:ln w="57150" cap="flat" cmpd="sng" algn="ctr">
            <a:solidFill>
              <a:srgbClr val="00B0F0"/>
            </a:solidFill>
            <a:prstDash val="solid"/>
            <a:miter lim="800000"/>
            <a:tailEnd type="triangle"/>
          </a:ln>
          <a:effectLst/>
        </p:spPr>
      </p:cxnSp>
      <p:sp>
        <p:nvSpPr>
          <p:cNvPr id="1425" name="角丸四角形 1424"/>
          <p:cNvSpPr/>
          <p:nvPr/>
        </p:nvSpPr>
        <p:spPr>
          <a:xfrm>
            <a:off x="2688687" y="1793572"/>
            <a:ext cx="729231" cy="271305"/>
          </a:xfrm>
          <a:prstGeom prst="roundRect">
            <a:avLst/>
          </a:prstGeom>
          <a:noFill/>
          <a:ln w="12700" cap="flat" cmpd="sng" algn="ctr">
            <a:solidFill>
              <a:srgbClr val="FF0000"/>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26" name="テキスト ボックス 1425"/>
          <p:cNvSpPr txBox="1"/>
          <p:nvPr/>
        </p:nvSpPr>
        <p:spPr>
          <a:xfrm>
            <a:off x="2728639" y="1820237"/>
            <a:ext cx="605621" cy="253916"/>
          </a:xfrm>
          <a:prstGeom prst="rect">
            <a:avLst/>
          </a:prstGeom>
          <a:noFill/>
        </p:spPr>
        <p:txBody>
          <a:bodyPr wrap="square" rtlCol="0">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分譲前</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1427" name="テキスト ボックス 1426"/>
          <p:cNvSpPr txBox="1"/>
          <p:nvPr/>
        </p:nvSpPr>
        <p:spPr>
          <a:xfrm>
            <a:off x="2716478" y="2749419"/>
            <a:ext cx="444352" cy="248530"/>
          </a:xfrm>
          <a:prstGeom prst="rect">
            <a:avLst/>
          </a:prstGeom>
          <a:noFill/>
        </p:spPr>
        <p:txBody>
          <a:bodyPr wrap="none" rtlCol="0">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建築</a:t>
            </a:r>
            <a:endParaRPr kumimoji="1" lang="en-US" altLang="ja-JP" sz="1015"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428" name="グループ化 1427"/>
          <p:cNvGrpSpPr/>
          <p:nvPr/>
        </p:nvGrpSpPr>
        <p:grpSpPr>
          <a:xfrm>
            <a:off x="2368599" y="2148590"/>
            <a:ext cx="1059855" cy="576118"/>
            <a:chOff x="314786" y="5033963"/>
            <a:chExt cx="1433875" cy="779429"/>
          </a:xfrm>
        </p:grpSpPr>
        <p:sp>
          <p:nvSpPr>
            <p:cNvPr id="1429" name="フリーフォーム 1428"/>
            <p:cNvSpPr/>
            <p:nvPr/>
          </p:nvSpPr>
          <p:spPr>
            <a:xfrm>
              <a:off x="314786" y="5382047"/>
              <a:ext cx="1433875" cy="431345"/>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99FF66"/>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430" name="グループ化 1429">
              <a:extLst>
                <a:ext uri="{FF2B5EF4-FFF2-40B4-BE49-F238E27FC236}">
                  <a16:creationId xmlns:a16="http://schemas.microsoft.com/office/drawing/2014/main" id="{7EC32914-7C3D-46E1-9AE9-EB372B3415F3}"/>
                </a:ext>
              </a:extLst>
            </p:cNvPr>
            <p:cNvGrpSpPr/>
            <p:nvPr/>
          </p:nvGrpSpPr>
          <p:grpSpPr>
            <a:xfrm>
              <a:off x="688467" y="5131592"/>
              <a:ext cx="794630" cy="588046"/>
              <a:chOff x="290060" y="2066509"/>
              <a:chExt cx="794630" cy="588046"/>
            </a:xfrm>
          </p:grpSpPr>
          <p:sp>
            <p:nvSpPr>
              <p:cNvPr id="1437" name="フリーフォーム 1135">
                <a:extLst>
                  <a:ext uri="{FF2B5EF4-FFF2-40B4-BE49-F238E27FC236}">
                    <a16:creationId xmlns:a16="http://schemas.microsoft.com/office/drawing/2014/main" id="{E9ABE71B-4CF6-4D84-B8EF-A130449D2A8B}"/>
                  </a:ext>
                </a:extLst>
              </p:cNvPr>
              <p:cNvSpPr/>
              <p:nvPr/>
            </p:nvSpPr>
            <p:spPr>
              <a:xfrm>
                <a:off x="305574" y="2066509"/>
                <a:ext cx="768673" cy="175463"/>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 name="connsiteX0" fmla="*/ 0 w 1140388"/>
                  <a:gd name="connsiteY0" fmla="*/ 305753 h 305753"/>
                  <a:gd name="connsiteX1" fmla="*/ 193275 w 1140388"/>
                  <a:gd name="connsiteY1" fmla="*/ 339 h 305753"/>
                  <a:gd name="connsiteX2" fmla="*/ 1140388 w 1140388"/>
                  <a:gd name="connsiteY2" fmla="*/ 0 h 305753"/>
                  <a:gd name="connsiteX3" fmla="*/ 769265 w 1140388"/>
                  <a:gd name="connsiteY3" fmla="*/ 297815 h 305753"/>
                  <a:gd name="connsiteX4" fmla="*/ 0 w 1140388"/>
                  <a:gd name="connsiteY4" fmla="*/ 305753 h 305753"/>
                  <a:gd name="connsiteX0" fmla="*/ 0 w 1140388"/>
                  <a:gd name="connsiteY0" fmla="*/ 305753 h 305753"/>
                  <a:gd name="connsiteX1" fmla="*/ 193275 w 1140388"/>
                  <a:gd name="connsiteY1" fmla="*/ 339 h 305753"/>
                  <a:gd name="connsiteX2" fmla="*/ 1140388 w 1140388"/>
                  <a:gd name="connsiteY2" fmla="*/ 0 h 305753"/>
                  <a:gd name="connsiteX3" fmla="*/ 993218 w 1140388"/>
                  <a:gd name="connsiteY3" fmla="*/ 301960 h 305753"/>
                  <a:gd name="connsiteX4" fmla="*/ 0 w 1140388"/>
                  <a:gd name="connsiteY4" fmla="*/ 305753 h 305753"/>
                  <a:gd name="connsiteX0" fmla="*/ 0 w 1147497"/>
                  <a:gd name="connsiteY0" fmla="*/ 305414 h 305414"/>
                  <a:gd name="connsiteX1" fmla="*/ 193275 w 1147497"/>
                  <a:gd name="connsiteY1" fmla="*/ 0 h 305414"/>
                  <a:gd name="connsiteX2" fmla="*/ 1147497 w 1147497"/>
                  <a:gd name="connsiteY2" fmla="*/ 3807 h 305414"/>
                  <a:gd name="connsiteX3" fmla="*/ 993218 w 1147497"/>
                  <a:gd name="connsiteY3" fmla="*/ 301621 h 305414"/>
                  <a:gd name="connsiteX4" fmla="*/ 0 w 1147497"/>
                  <a:gd name="connsiteY4" fmla="*/ 305414 h 30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97" h="305414">
                    <a:moveTo>
                      <a:pt x="0" y="305414"/>
                    </a:moveTo>
                    <a:lnTo>
                      <a:pt x="193275" y="0"/>
                    </a:lnTo>
                    <a:lnTo>
                      <a:pt x="1147497" y="3807"/>
                    </a:lnTo>
                    <a:lnTo>
                      <a:pt x="993218" y="301621"/>
                    </a:lnTo>
                    <a:lnTo>
                      <a:pt x="0" y="305414"/>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38" name="正方形/長方形 321">
                <a:extLst>
                  <a:ext uri="{FF2B5EF4-FFF2-40B4-BE49-F238E27FC236}">
                    <a16:creationId xmlns:a16="http://schemas.microsoft.com/office/drawing/2014/main" id="{9283E3D3-F229-4BB4-ACB6-C6032302F297}"/>
                  </a:ext>
                </a:extLst>
              </p:cNvPr>
              <p:cNvSpPr/>
              <p:nvPr/>
            </p:nvSpPr>
            <p:spPr>
              <a:xfrm>
                <a:off x="305574" y="2235369"/>
                <a:ext cx="676483" cy="410755"/>
              </a:xfrm>
              <a:custGeom>
                <a:avLst/>
                <a:gdLst>
                  <a:gd name="connsiteX0" fmla="*/ 0 w 662196"/>
                  <a:gd name="connsiteY0" fmla="*/ 0 h 408374"/>
                  <a:gd name="connsiteX1" fmla="*/ 662196 w 662196"/>
                  <a:gd name="connsiteY1" fmla="*/ 0 h 408374"/>
                  <a:gd name="connsiteX2" fmla="*/ 662196 w 662196"/>
                  <a:gd name="connsiteY2" fmla="*/ 408374 h 408374"/>
                  <a:gd name="connsiteX3" fmla="*/ 0 w 662196"/>
                  <a:gd name="connsiteY3" fmla="*/ 408374 h 408374"/>
                  <a:gd name="connsiteX4" fmla="*/ 0 w 662196"/>
                  <a:gd name="connsiteY4" fmla="*/ 0 h 408374"/>
                  <a:gd name="connsiteX0" fmla="*/ 0 w 676483"/>
                  <a:gd name="connsiteY0" fmla="*/ 0 h 410755"/>
                  <a:gd name="connsiteX1" fmla="*/ 662196 w 676483"/>
                  <a:gd name="connsiteY1" fmla="*/ 0 h 410755"/>
                  <a:gd name="connsiteX2" fmla="*/ 676483 w 676483"/>
                  <a:gd name="connsiteY2" fmla="*/ 410755 h 410755"/>
                  <a:gd name="connsiteX3" fmla="*/ 0 w 676483"/>
                  <a:gd name="connsiteY3" fmla="*/ 408374 h 410755"/>
                  <a:gd name="connsiteX4" fmla="*/ 0 w 676483"/>
                  <a:gd name="connsiteY4" fmla="*/ 0 h 4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83" h="410755">
                    <a:moveTo>
                      <a:pt x="0" y="0"/>
                    </a:moveTo>
                    <a:lnTo>
                      <a:pt x="662196" y="0"/>
                    </a:lnTo>
                    <a:lnTo>
                      <a:pt x="676483" y="410755"/>
                    </a:lnTo>
                    <a:lnTo>
                      <a:pt x="0" y="408374"/>
                    </a:lnTo>
                    <a:lnTo>
                      <a:pt x="0" y="0"/>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39" name="フリーフォーム 1137">
                <a:extLst>
                  <a:ext uri="{FF2B5EF4-FFF2-40B4-BE49-F238E27FC236}">
                    <a16:creationId xmlns:a16="http://schemas.microsoft.com/office/drawing/2014/main" id="{925B890A-D68F-4D87-B07A-3A6BCEFEE999}"/>
                  </a:ext>
                </a:extLst>
              </p:cNvPr>
              <p:cNvSpPr/>
              <p:nvPr/>
            </p:nvSpPr>
            <p:spPr>
              <a:xfrm>
                <a:off x="981209" y="2069235"/>
                <a:ext cx="103481" cy="578376"/>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 name="connsiteX0" fmla="*/ 180974 w 215742"/>
                  <a:gd name="connsiteY0" fmla="*/ 0 h 1136134"/>
                  <a:gd name="connsiteX1" fmla="*/ -1 w 215742"/>
                  <a:gd name="connsiteY1" fmla="*/ 283210 h 1136134"/>
                  <a:gd name="connsiteX2" fmla="*/ 19129 w 215742"/>
                  <a:gd name="connsiteY2" fmla="*/ 986007 h 1136134"/>
                  <a:gd name="connsiteX3" fmla="*/ 215742 w 215742"/>
                  <a:gd name="connsiteY3" fmla="*/ 1136134 h 1136134"/>
                  <a:gd name="connsiteX4" fmla="*/ 180974 w 215742"/>
                  <a:gd name="connsiteY4" fmla="*/ 0 h 1136134"/>
                  <a:gd name="connsiteX0" fmla="*/ 180976 w 200440"/>
                  <a:gd name="connsiteY0" fmla="*/ 0 h 986007"/>
                  <a:gd name="connsiteX1" fmla="*/ 1 w 200440"/>
                  <a:gd name="connsiteY1" fmla="*/ 283210 h 986007"/>
                  <a:gd name="connsiteX2" fmla="*/ 19131 w 200440"/>
                  <a:gd name="connsiteY2" fmla="*/ 986007 h 986007"/>
                  <a:gd name="connsiteX3" fmla="*/ 200440 w 200440"/>
                  <a:gd name="connsiteY3" fmla="*/ 699969 h 986007"/>
                  <a:gd name="connsiteX4" fmla="*/ 180976 w 200440"/>
                  <a:gd name="connsiteY4" fmla="*/ 0 h 986007"/>
                  <a:gd name="connsiteX0" fmla="*/ 195106 w 214570"/>
                  <a:gd name="connsiteY0" fmla="*/ 0 h 998442"/>
                  <a:gd name="connsiteX1" fmla="*/ 14131 w 214570"/>
                  <a:gd name="connsiteY1" fmla="*/ 283210 h 998442"/>
                  <a:gd name="connsiteX2" fmla="*/ 102 w 214570"/>
                  <a:gd name="connsiteY2" fmla="*/ 998442 h 998442"/>
                  <a:gd name="connsiteX3" fmla="*/ 214570 w 214570"/>
                  <a:gd name="connsiteY3" fmla="*/ 699969 h 998442"/>
                  <a:gd name="connsiteX4" fmla="*/ 195106 w 214570"/>
                  <a:gd name="connsiteY4" fmla="*/ 0 h 998442"/>
                  <a:gd name="connsiteX0" fmla="*/ 180976 w 200440"/>
                  <a:gd name="connsiteY0" fmla="*/ 0 h 990153"/>
                  <a:gd name="connsiteX1" fmla="*/ 1 w 200440"/>
                  <a:gd name="connsiteY1" fmla="*/ 283210 h 990153"/>
                  <a:gd name="connsiteX2" fmla="*/ 14985 w 200440"/>
                  <a:gd name="connsiteY2" fmla="*/ 990153 h 990153"/>
                  <a:gd name="connsiteX3" fmla="*/ 200440 w 200440"/>
                  <a:gd name="connsiteY3" fmla="*/ 699969 h 990153"/>
                  <a:gd name="connsiteX4" fmla="*/ 180976 w 200440"/>
                  <a:gd name="connsiteY4" fmla="*/ 0 h 990153"/>
                  <a:gd name="connsiteX0" fmla="*/ 180974 w 200438"/>
                  <a:gd name="connsiteY0" fmla="*/ 0 h 1006732"/>
                  <a:gd name="connsiteX1" fmla="*/ -1 w 200438"/>
                  <a:gd name="connsiteY1" fmla="*/ 283210 h 1006732"/>
                  <a:gd name="connsiteX2" fmla="*/ 14983 w 200438"/>
                  <a:gd name="connsiteY2" fmla="*/ 1006732 h 1006732"/>
                  <a:gd name="connsiteX3" fmla="*/ 200438 w 200438"/>
                  <a:gd name="connsiteY3" fmla="*/ 699969 h 1006732"/>
                  <a:gd name="connsiteX4" fmla="*/ 180974 w 200438"/>
                  <a:gd name="connsiteY4" fmla="*/ 0 h 1006732"/>
                  <a:gd name="connsiteX0" fmla="*/ 180976 w 211493"/>
                  <a:gd name="connsiteY0" fmla="*/ 0 h 1006732"/>
                  <a:gd name="connsiteX1" fmla="*/ 1 w 211493"/>
                  <a:gd name="connsiteY1" fmla="*/ 283210 h 1006732"/>
                  <a:gd name="connsiteX2" fmla="*/ 14985 w 211493"/>
                  <a:gd name="connsiteY2" fmla="*/ 1006732 h 1006732"/>
                  <a:gd name="connsiteX3" fmla="*/ 211493 w 211493"/>
                  <a:gd name="connsiteY3" fmla="*/ 744181 h 1006732"/>
                  <a:gd name="connsiteX4" fmla="*/ 180976 w 211493"/>
                  <a:gd name="connsiteY4" fmla="*/ 0 h 1006732"/>
                  <a:gd name="connsiteX0" fmla="*/ 180974 w 194912"/>
                  <a:gd name="connsiteY0" fmla="*/ 0 h 1006732"/>
                  <a:gd name="connsiteX1" fmla="*/ -1 w 194912"/>
                  <a:gd name="connsiteY1" fmla="*/ 283210 h 1006732"/>
                  <a:gd name="connsiteX2" fmla="*/ 14983 w 194912"/>
                  <a:gd name="connsiteY2" fmla="*/ 1006732 h 1006732"/>
                  <a:gd name="connsiteX3" fmla="*/ 194912 w 194912"/>
                  <a:gd name="connsiteY3" fmla="*/ 755234 h 1006732"/>
                  <a:gd name="connsiteX4" fmla="*/ 180974 w 194912"/>
                  <a:gd name="connsiteY4" fmla="*/ 0 h 1006732"/>
                  <a:gd name="connsiteX0" fmla="*/ 166182 w 180120"/>
                  <a:gd name="connsiteY0" fmla="*/ 0 h 1006732"/>
                  <a:gd name="connsiteX1" fmla="*/ 5930 w 180120"/>
                  <a:gd name="connsiteY1" fmla="*/ 274922 h 1006732"/>
                  <a:gd name="connsiteX2" fmla="*/ 191 w 180120"/>
                  <a:gd name="connsiteY2" fmla="*/ 1006732 h 1006732"/>
                  <a:gd name="connsiteX3" fmla="*/ 180120 w 180120"/>
                  <a:gd name="connsiteY3" fmla="*/ 755234 h 1006732"/>
                  <a:gd name="connsiteX4" fmla="*/ 166182 w 180120"/>
                  <a:gd name="connsiteY4" fmla="*/ 0 h 100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20" h="1006732">
                    <a:moveTo>
                      <a:pt x="166182" y="0"/>
                    </a:moveTo>
                    <a:lnTo>
                      <a:pt x="5930" y="274922"/>
                    </a:lnTo>
                    <a:cubicBezTo>
                      <a:pt x="7517" y="396101"/>
                      <a:pt x="-1396" y="885553"/>
                      <a:pt x="191" y="1006732"/>
                    </a:cubicBezTo>
                    <a:cubicBezTo>
                      <a:pt x="60627" y="911386"/>
                      <a:pt x="119684" y="850580"/>
                      <a:pt x="180120" y="755234"/>
                    </a:cubicBezTo>
                    <a:cubicBezTo>
                      <a:pt x="178533" y="616063"/>
                      <a:pt x="167769" y="139171"/>
                      <a:pt x="166182" y="0"/>
                    </a:cubicBez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440" name="グループ化 1439">
                <a:extLst>
                  <a:ext uri="{FF2B5EF4-FFF2-40B4-BE49-F238E27FC236}">
                    <a16:creationId xmlns:a16="http://schemas.microsoft.com/office/drawing/2014/main" id="{357499D7-CB8B-4E50-95B5-B47E4D0A571E}"/>
                  </a:ext>
                </a:extLst>
              </p:cNvPr>
              <p:cNvGrpSpPr/>
              <p:nvPr/>
            </p:nvGrpSpPr>
            <p:grpSpPr>
              <a:xfrm>
                <a:off x="318527" y="2268069"/>
                <a:ext cx="618401" cy="66332"/>
                <a:chOff x="318527" y="2268069"/>
                <a:chExt cx="618401" cy="66332"/>
              </a:xfrm>
            </p:grpSpPr>
            <p:sp>
              <p:nvSpPr>
                <p:cNvPr id="1525" name="正方形/長方形 1524">
                  <a:extLst>
                    <a:ext uri="{FF2B5EF4-FFF2-40B4-BE49-F238E27FC236}">
                      <a16:creationId xmlns:a16="http://schemas.microsoft.com/office/drawing/2014/main" id="{57712E5C-7480-4D76-8CA0-39DADDD99888}"/>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526" name="正方形/長方形 1525">
                  <a:extLst>
                    <a:ext uri="{FF2B5EF4-FFF2-40B4-BE49-F238E27FC236}">
                      <a16:creationId xmlns:a16="http://schemas.microsoft.com/office/drawing/2014/main" id="{792E0295-A506-4F02-85CD-FED03809B725}"/>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527" name="正方形/長方形 1526">
                  <a:extLst>
                    <a:ext uri="{FF2B5EF4-FFF2-40B4-BE49-F238E27FC236}">
                      <a16:creationId xmlns:a16="http://schemas.microsoft.com/office/drawing/2014/main" id="{6BC62D7E-C82A-475A-B8AD-8069810E9E5F}"/>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528" name="正方形/長方形 1527">
                  <a:extLst>
                    <a:ext uri="{FF2B5EF4-FFF2-40B4-BE49-F238E27FC236}">
                      <a16:creationId xmlns:a16="http://schemas.microsoft.com/office/drawing/2014/main" id="{A599E340-686C-4DA2-A507-E9A5A36664FB}"/>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441" name="グループ化 1440">
                <a:extLst>
                  <a:ext uri="{FF2B5EF4-FFF2-40B4-BE49-F238E27FC236}">
                    <a16:creationId xmlns:a16="http://schemas.microsoft.com/office/drawing/2014/main" id="{76BA4271-151C-4397-A649-67CD6A76E0B9}"/>
                  </a:ext>
                </a:extLst>
              </p:cNvPr>
              <p:cNvGrpSpPr/>
              <p:nvPr/>
            </p:nvGrpSpPr>
            <p:grpSpPr>
              <a:xfrm>
                <a:off x="318527" y="2370149"/>
                <a:ext cx="618401" cy="66332"/>
                <a:chOff x="318527" y="2268069"/>
                <a:chExt cx="618401" cy="66332"/>
              </a:xfrm>
            </p:grpSpPr>
            <p:sp>
              <p:nvSpPr>
                <p:cNvPr id="1521" name="正方形/長方形 1520">
                  <a:extLst>
                    <a:ext uri="{FF2B5EF4-FFF2-40B4-BE49-F238E27FC236}">
                      <a16:creationId xmlns:a16="http://schemas.microsoft.com/office/drawing/2014/main" id="{AE31E067-1839-4CA4-A70A-E14F04648D22}"/>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522" name="正方形/長方形 1521">
                  <a:extLst>
                    <a:ext uri="{FF2B5EF4-FFF2-40B4-BE49-F238E27FC236}">
                      <a16:creationId xmlns:a16="http://schemas.microsoft.com/office/drawing/2014/main" id="{6F84FD4D-E373-4C87-A7D2-4A7714211514}"/>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523" name="正方形/長方形 1522">
                  <a:extLst>
                    <a:ext uri="{FF2B5EF4-FFF2-40B4-BE49-F238E27FC236}">
                      <a16:creationId xmlns:a16="http://schemas.microsoft.com/office/drawing/2014/main" id="{7239E3D0-4C60-4108-90FE-56A8C1687D07}"/>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524" name="正方形/長方形 1523">
                  <a:extLst>
                    <a:ext uri="{FF2B5EF4-FFF2-40B4-BE49-F238E27FC236}">
                      <a16:creationId xmlns:a16="http://schemas.microsoft.com/office/drawing/2014/main" id="{8C14B240-6FC2-46D7-9CFB-5661A73D2DD3}"/>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442" name="グループ化 1441">
                <a:extLst>
                  <a:ext uri="{FF2B5EF4-FFF2-40B4-BE49-F238E27FC236}">
                    <a16:creationId xmlns:a16="http://schemas.microsoft.com/office/drawing/2014/main" id="{F4C5E79B-75DA-4820-B41B-0ABCC8A350B2}"/>
                  </a:ext>
                </a:extLst>
              </p:cNvPr>
              <p:cNvGrpSpPr/>
              <p:nvPr/>
            </p:nvGrpSpPr>
            <p:grpSpPr>
              <a:xfrm>
                <a:off x="318527" y="2474364"/>
                <a:ext cx="618401" cy="66332"/>
                <a:chOff x="318527" y="2268069"/>
                <a:chExt cx="618401" cy="66332"/>
              </a:xfrm>
            </p:grpSpPr>
            <p:sp>
              <p:nvSpPr>
                <p:cNvPr id="1517" name="正方形/長方形 1516">
                  <a:extLst>
                    <a:ext uri="{FF2B5EF4-FFF2-40B4-BE49-F238E27FC236}">
                      <a16:creationId xmlns:a16="http://schemas.microsoft.com/office/drawing/2014/main" id="{9AA74E91-5CD4-407C-8E83-70E02D33D9D2}"/>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518" name="正方形/長方形 1517">
                  <a:extLst>
                    <a:ext uri="{FF2B5EF4-FFF2-40B4-BE49-F238E27FC236}">
                      <a16:creationId xmlns:a16="http://schemas.microsoft.com/office/drawing/2014/main" id="{65262B38-47BD-4828-AF25-34722A719B81}"/>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519" name="正方形/長方形 1518">
                  <a:extLst>
                    <a:ext uri="{FF2B5EF4-FFF2-40B4-BE49-F238E27FC236}">
                      <a16:creationId xmlns:a16="http://schemas.microsoft.com/office/drawing/2014/main" id="{02370607-B4E5-41C0-9C37-D623819AD88A}"/>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520" name="正方形/長方形 1519">
                  <a:extLst>
                    <a:ext uri="{FF2B5EF4-FFF2-40B4-BE49-F238E27FC236}">
                      <a16:creationId xmlns:a16="http://schemas.microsoft.com/office/drawing/2014/main" id="{0D1CEDD3-45F5-4641-BC91-5A42F047CA49}"/>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443" name="グループ化 1442">
                <a:extLst>
                  <a:ext uri="{FF2B5EF4-FFF2-40B4-BE49-F238E27FC236}">
                    <a16:creationId xmlns:a16="http://schemas.microsoft.com/office/drawing/2014/main" id="{F9D6051E-9EC7-42B1-BF63-8C17DBDBF1A8}"/>
                  </a:ext>
                </a:extLst>
              </p:cNvPr>
              <p:cNvGrpSpPr/>
              <p:nvPr/>
            </p:nvGrpSpPr>
            <p:grpSpPr>
              <a:xfrm>
                <a:off x="318527" y="2572343"/>
                <a:ext cx="618401" cy="66332"/>
                <a:chOff x="318527" y="2268069"/>
                <a:chExt cx="618401" cy="66332"/>
              </a:xfrm>
            </p:grpSpPr>
            <p:sp>
              <p:nvSpPr>
                <p:cNvPr id="1513" name="正方形/長方形 1512">
                  <a:extLst>
                    <a:ext uri="{FF2B5EF4-FFF2-40B4-BE49-F238E27FC236}">
                      <a16:creationId xmlns:a16="http://schemas.microsoft.com/office/drawing/2014/main" id="{CFAFC9FB-8939-4BA7-B35B-54CB6FF5D403}"/>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514" name="正方形/長方形 1513">
                  <a:extLst>
                    <a:ext uri="{FF2B5EF4-FFF2-40B4-BE49-F238E27FC236}">
                      <a16:creationId xmlns:a16="http://schemas.microsoft.com/office/drawing/2014/main" id="{5BF3F0C7-BB1D-40F3-AD43-6FD9E98F3553}"/>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515" name="正方形/長方形 1514">
                  <a:extLst>
                    <a:ext uri="{FF2B5EF4-FFF2-40B4-BE49-F238E27FC236}">
                      <a16:creationId xmlns:a16="http://schemas.microsoft.com/office/drawing/2014/main" id="{843FC53C-5E0C-4D80-BC93-73A24E99671F}"/>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516" name="正方形/長方形 1515">
                  <a:extLst>
                    <a:ext uri="{FF2B5EF4-FFF2-40B4-BE49-F238E27FC236}">
                      <a16:creationId xmlns:a16="http://schemas.microsoft.com/office/drawing/2014/main" id="{19AB6386-D5BE-484F-80E1-4ADBE111006D}"/>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1444" name="グループ化 1443">
                <a:extLst>
                  <a:ext uri="{FF2B5EF4-FFF2-40B4-BE49-F238E27FC236}">
                    <a16:creationId xmlns:a16="http://schemas.microsoft.com/office/drawing/2014/main" id="{DEEA2CD0-70A3-42E9-A725-4338BAB9AE17}"/>
                  </a:ext>
                </a:extLst>
              </p:cNvPr>
              <p:cNvGrpSpPr/>
              <p:nvPr/>
            </p:nvGrpSpPr>
            <p:grpSpPr>
              <a:xfrm>
                <a:off x="290060" y="2277630"/>
                <a:ext cx="672489" cy="376925"/>
                <a:chOff x="290060" y="2277630"/>
                <a:chExt cx="672489" cy="376925"/>
              </a:xfrm>
              <a:solidFill>
                <a:srgbClr val="E7E6E6">
                  <a:lumMod val="20000"/>
                  <a:lumOff val="80000"/>
                </a:srgbClr>
              </a:solidFill>
            </p:grpSpPr>
            <p:grpSp>
              <p:nvGrpSpPr>
                <p:cNvPr id="1445" name="グループ化 1444">
                  <a:extLst>
                    <a:ext uri="{FF2B5EF4-FFF2-40B4-BE49-F238E27FC236}">
                      <a16:creationId xmlns:a16="http://schemas.microsoft.com/office/drawing/2014/main" id="{225F0470-70F8-4DA4-8293-A2189FC302C8}"/>
                    </a:ext>
                  </a:extLst>
                </p:cNvPr>
                <p:cNvGrpSpPr/>
                <p:nvPr/>
              </p:nvGrpSpPr>
              <p:grpSpPr>
                <a:xfrm>
                  <a:off x="290060" y="2277630"/>
                  <a:ext cx="672489" cy="91913"/>
                  <a:chOff x="290060" y="2277630"/>
                  <a:chExt cx="672489" cy="91913"/>
                </a:xfrm>
                <a:grpFill/>
              </p:grpSpPr>
              <p:grpSp>
                <p:nvGrpSpPr>
                  <p:cNvPr id="1497" name="グループ化 1496">
                    <a:extLst>
                      <a:ext uri="{FF2B5EF4-FFF2-40B4-BE49-F238E27FC236}">
                        <a16:creationId xmlns:a16="http://schemas.microsoft.com/office/drawing/2014/main" id="{1C50C0B7-2A7C-49CA-905D-F9111F3DD0EA}"/>
                      </a:ext>
                    </a:extLst>
                  </p:cNvPr>
                  <p:cNvGrpSpPr/>
                  <p:nvPr/>
                </p:nvGrpSpPr>
                <p:grpSpPr>
                  <a:xfrm>
                    <a:off x="290060" y="2277630"/>
                    <a:ext cx="151810" cy="91913"/>
                    <a:chOff x="6969110" y="3730368"/>
                    <a:chExt cx="667328" cy="86946"/>
                  </a:xfrm>
                  <a:grpFill/>
                </p:grpSpPr>
                <p:sp>
                  <p:nvSpPr>
                    <p:cNvPr id="1510" name="正方形/長方形 1509">
                      <a:extLst>
                        <a:ext uri="{FF2B5EF4-FFF2-40B4-BE49-F238E27FC236}">
                          <a16:creationId xmlns:a16="http://schemas.microsoft.com/office/drawing/2014/main" id="{FAD90CB6-0805-4411-A38E-3E8A60C332D6}"/>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511" name="フリーフォーム 1152">
                      <a:extLst>
                        <a:ext uri="{FF2B5EF4-FFF2-40B4-BE49-F238E27FC236}">
                          <a16:creationId xmlns:a16="http://schemas.microsoft.com/office/drawing/2014/main" id="{A6678879-CE77-4AF0-94FA-EA73D7598FE2}"/>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512" name="直線コネクタ 1511">
                      <a:extLst>
                        <a:ext uri="{FF2B5EF4-FFF2-40B4-BE49-F238E27FC236}">
                          <a16:creationId xmlns:a16="http://schemas.microsoft.com/office/drawing/2014/main" id="{3E5869CD-AC51-4B90-B9FE-338C0D09A9B8}"/>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98" name="グループ化 1497">
                    <a:extLst>
                      <a:ext uri="{FF2B5EF4-FFF2-40B4-BE49-F238E27FC236}">
                        <a16:creationId xmlns:a16="http://schemas.microsoft.com/office/drawing/2014/main" id="{1C727C69-7425-4369-94FD-EB204CA4A435}"/>
                      </a:ext>
                    </a:extLst>
                  </p:cNvPr>
                  <p:cNvGrpSpPr/>
                  <p:nvPr/>
                </p:nvGrpSpPr>
                <p:grpSpPr>
                  <a:xfrm>
                    <a:off x="466227" y="2277630"/>
                    <a:ext cx="151810" cy="91913"/>
                    <a:chOff x="6969110" y="3730368"/>
                    <a:chExt cx="667328" cy="86946"/>
                  </a:xfrm>
                  <a:grpFill/>
                </p:grpSpPr>
                <p:sp>
                  <p:nvSpPr>
                    <p:cNvPr id="1507" name="正方形/長方形 1506">
                      <a:extLst>
                        <a:ext uri="{FF2B5EF4-FFF2-40B4-BE49-F238E27FC236}">
                          <a16:creationId xmlns:a16="http://schemas.microsoft.com/office/drawing/2014/main" id="{737A049B-D411-48D3-ADF7-6305E2232E3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508" name="フリーフォーム 1152">
                      <a:extLst>
                        <a:ext uri="{FF2B5EF4-FFF2-40B4-BE49-F238E27FC236}">
                          <a16:creationId xmlns:a16="http://schemas.microsoft.com/office/drawing/2014/main" id="{1DE99354-82F8-4874-9B21-191A0AA70E87}"/>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509" name="直線コネクタ 1508">
                      <a:extLst>
                        <a:ext uri="{FF2B5EF4-FFF2-40B4-BE49-F238E27FC236}">
                          <a16:creationId xmlns:a16="http://schemas.microsoft.com/office/drawing/2014/main" id="{1CB71F7C-A7A6-4863-AC94-1378B114B32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99" name="グループ化 1498">
                    <a:extLst>
                      <a:ext uri="{FF2B5EF4-FFF2-40B4-BE49-F238E27FC236}">
                        <a16:creationId xmlns:a16="http://schemas.microsoft.com/office/drawing/2014/main" id="{CCFCFA03-8CE7-4D06-BCD5-A28774598943}"/>
                      </a:ext>
                    </a:extLst>
                  </p:cNvPr>
                  <p:cNvGrpSpPr/>
                  <p:nvPr/>
                </p:nvGrpSpPr>
                <p:grpSpPr>
                  <a:xfrm>
                    <a:off x="640927" y="2277630"/>
                    <a:ext cx="151810" cy="91913"/>
                    <a:chOff x="6969110" y="3730368"/>
                    <a:chExt cx="667328" cy="86946"/>
                  </a:xfrm>
                  <a:grpFill/>
                </p:grpSpPr>
                <p:sp>
                  <p:nvSpPr>
                    <p:cNvPr id="1504" name="正方形/長方形 1503">
                      <a:extLst>
                        <a:ext uri="{FF2B5EF4-FFF2-40B4-BE49-F238E27FC236}">
                          <a16:creationId xmlns:a16="http://schemas.microsoft.com/office/drawing/2014/main" id="{911EF17A-F9B1-4B8A-9601-D419B931F1B1}"/>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505" name="フリーフォーム 1152">
                      <a:extLst>
                        <a:ext uri="{FF2B5EF4-FFF2-40B4-BE49-F238E27FC236}">
                          <a16:creationId xmlns:a16="http://schemas.microsoft.com/office/drawing/2014/main" id="{FC821F97-252F-46D1-8D3A-CCE90F63F04D}"/>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506" name="直線コネクタ 1505">
                      <a:extLst>
                        <a:ext uri="{FF2B5EF4-FFF2-40B4-BE49-F238E27FC236}">
                          <a16:creationId xmlns:a16="http://schemas.microsoft.com/office/drawing/2014/main" id="{0BE54913-1653-45B8-945D-7E3BF0477314}"/>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500" name="グループ化 1499">
                    <a:extLst>
                      <a:ext uri="{FF2B5EF4-FFF2-40B4-BE49-F238E27FC236}">
                        <a16:creationId xmlns:a16="http://schemas.microsoft.com/office/drawing/2014/main" id="{90ED74B6-3653-4CDA-A160-F985F45D06DE}"/>
                      </a:ext>
                    </a:extLst>
                  </p:cNvPr>
                  <p:cNvGrpSpPr/>
                  <p:nvPr/>
                </p:nvGrpSpPr>
                <p:grpSpPr>
                  <a:xfrm>
                    <a:off x="810739" y="2277630"/>
                    <a:ext cx="151810" cy="91913"/>
                    <a:chOff x="6969110" y="3730368"/>
                    <a:chExt cx="667328" cy="86946"/>
                  </a:xfrm>
                  <a:grpFill/>
                </p:grpSpPr>
                <p:sp>
                  <p:nvSpPr>
                    <p:cNvPr id="1501" name="正方形/長方形 1500">
                      <a:extLst>
                        <a:ext uri="{FF2B5EF4-FFF2-40B4-BE49-F238E27FC236}">
                          <a16:creationId xmlns:a16="http://schemas.microsoft.com/office/drawing/2014/main" id="{6F89A6D1-ECB9-481F-B694-E729430F66C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502" name="フリーフォーム 1152">
                      <a:extLst>
                        <a:ext uri="{FF2B5EF4-FFF2-40B4-BE49-F238E27FC236}">
                          <a16:creationId xmlns:a16="http://schemas.microsoft.com/office/drawing/2014/main" id="{23121760-0509-4C03-89C3-92BE366BCEE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503" name="直線コネクタ 1502">
                      <a:extLst>
                        <a:ext uri="{FF2B5EF4-FFF2-40B4-BE49-F238E27FC236}">
                          <a16:creationId xmlns:a16="http://schemas.microsoft.com/office/drawing/2014/main" id="{41838BD3-58FB-41AF-A833-E48F67CA70D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446" name="グループ化 1445">
                  <a:extLst>
                    <a:ext uri="{FF2B5EF4-FFF2-40B4-BE49-F238E27FC236}">
                      <a16:creationId xmlns:a16="http://schemas.microsoft.com/office/drawing/2014/main" id="{B55AF682-DDA6-4312-B4BF-D5C814D072F6}"/>
                    </a:ext>
                  </a:extLst>
                </p:cNvPr>
                <p:cNvGrpSpPr/>
                <p:nvPr/>
              </p:nvGrpSpPr>
              <p:grpSpPr>
                <a:xfrm>
                  <a:off x="290060" y="2372599"/>
                  <a:ext cx="672489" cy="91913"/>
                  <a:chOff x="290060" y="2277630"/>
                  <a:chExt cx="672489" cy="91913"/>
                </a:xfrm>
                <a:grpFill/>
              </p:grpSpPr>
              <p:grpSp>
                <p:nvGrpSpPr>
                  <p:cNvPr id="1481" name="グループ化 1480">
                    <a:extLst>
                      <a:ext uri="{FF2B5EF4-FFF2-40B4-BE49-F238E27FC236}">
                        <a16:creationId xmlns:a16="http://schemas.microsoft.com/office/drawing/2014/main" id="{C3A5BA5F-B8FC-470F-BCA0-B46E627D165D}"/>
                      </a:ext>
                    </a:extLst>
                  </p:cNvPr>
                  <p:cNvGrpSpPr/>
                  <p:nvPr/>
                </p:nvGrpSpPr>
                <p:grpSpPr>
                  <a:xfrm>
                    <a:off x="290060" y="2277630"/>
                    <a:ext cx="151810" cy="91913"/>
                    <a:chOff x="6969110" y="3730368"/>
                    <a:chExt cx="667328" cy="86946"/>
                  </a:xfrm>
                  <a:grpFill/>
                </p:grpSpPr>
                <p:sp>
                  <p:nvSpPr>
                    <p:cNvPr id="1494" name="正方形/長方形 1493">
                      <a:extLst>
                        <a:ext uri="{FF2B5EF4-FFF2-40B4-BE49-F238E27FC236}">
                          <a16:creationId xmlns:a16="http://schemas.microsoft.com/office/drawing/2014/main" id="{9068249C-034F-46D5-B019-9CA370566C3B}"/>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95" name="フリーフォーム 1152">
                      <a:extLst>
                        <a:ext uri="{FF2B5EF4-FFF2-40B4-BE49-F238E27FC236}">
                          <a16:creationId xmlns:a16="http://schemas.microsoft.com/office/drawing/2014/main" id="{27456948-C79C-4D3A-B157-0E1716D43C8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96" name="直線コネクタ 1495">
                      <a:extLst>
                        <a:ext uri="{FF2B5EF4-FFF2-40B4-BE49-F238E27FC236}">
                          <a16:creationId xmlns:a16="http://schemas.microsoft.com/office/drawing/2014/main" id="{EAB9C424-2CC9-4F79-9BB9-D4D5ABCACDC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82" name="グループ化 1481">
                    <a:extLst>
                      <a:ext uri="{FF2B5EF4-FFF2-40B4-BE49-F238E27FC236}">
                        <a16:creationId xmlns:a16="http://schemas.microsoft.com/office/drawing/2014/main" id="{E978299F-7257-463F-BCEB-71EC1945B0F0}"/>
                      </a:ext>
                    </a:extLst>
                  </p:cNvPr>
                  <p:cNvGrpSpPr/>
                  <p:nvPr/>
                </p:nvGrpSpPr>
                <p:grpSpPr>
                  <a:xfrm>
                    <a:off x="466227" y="2277630"/>
                    <a:ext cx="151810" cy="91913"/>
                    <a:chOff x="6969110" y="3730368"/>
                    <a:chExt cx="667328" cy="86946"/>
                  </a:xfrm>
                  <a:grpFill/>
                </p:grpSpPr>
                <p:sp>
                  <p:nvSpPr>
                    <p:cNvPr id="1491" name="正方形/長方形 1490">
                      <a:extLst>
                        <a:ext uri="{FF2B5EF4-FFF2-40B4-BE49-F238E27FC236}">
                          <a16:creationId xmlns:a16="http://schemas.microsoft.com/office/drawing/2014/main" id="{D2E4D357-4967-41A8-9452-943EA51C682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92" name="フリーフォーム 1152">
                      <a:extLst>
                        <a:ext uri="{FF2B5EF4-FFF2-40B4-BE49-F238E27FC236}">
                          <a16:creationId xmlns:a16="http://schemas.microsoft.com/office/drawing/2014/main" id="{F7415FA0-9C64-414E-AA05-A52DE63889E4}"/>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93" name="直線コネクタ 1492">
                      <a:extLst>
                        <a:ext uri="{FF2B5EF4-FFF2-40B4-BE49-F238E27FC236}">
                          <a16:creationId xmlns:a16="http://schemas.microsoft.com/office/drawing/2014/main" id="{C4ED3AE3-F7A0-40F1-A60E-6D7A00A13A5A}"/>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83" name="グループ化 1482">
                    <a:extLst>
                      <a:ext uri="{FF2B5EF4-FFF2-40B4-BE49-F238E27FC236}">
                        <a16:creationId xmlns:a16="http://schemas.microsoft.com/office/drawing/2014/main" id="{08367E26-F9A9-429C-B687-9C1001EF9AA7}"/>
                      </a:ext>
                    </a:extLst>
                  </p:cNvPr>
                  <p:cNvGrpSpPr/>
                  <p:nvPr/>
                </p:nvGrpSpPr>
                <p:grpSpPr>
                  <a:xfrm>
                    <a:off x="640927" y="2277630"/>
                    <a:ext cx="151810" cy="91913"/>
                    <a:chOff x="6969110" y="3730368"/>
                    <a:chExt cx="667328" cy="86946"/>
                  </a:xfrm>
                  <a:grpFill/>
                </p:grpSpPr>
                <p:sp>
                  <p:nvSpPr>
                    <p:cNvPr id="1488" name="正方形/長方形 1487">
                      <a:extLst>
                        <a:ext uri="{FF2B5EF4-FFF2-40B4-BE49-F238E27FC236}">
                          <a16:creationId xmlns:a16="http://schemas.microsoft.com/office/drawing/2014/main" id="{823294CA-FC9D-45B9-BED3-599F6C286612}"/>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89" name="フリーフォーム 1152">
                      <a:extLst>
                        <a:ext uri="{FF2B5EF4-FFF2-40B4-BE49-F238E27FC236}">
                          <a16:creationId xmlns:a16="http://schemas.microsoft.com/office/drawing/2014/main" id="{B704A7CB-10F2-47E4-9793-E66D23C12BBB}"/>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90" name="直線コネクタ 1489">
                      <a:extLst>
                        <a:ext uri="{FF2B5EF4-FFF2-40B4-BE49-F238E27FC236}">
                          <a16:creationId xmlns:a16="http://schemas.microsoft.com/office/drawing/2014/main" id="{527199F2-95D4-4E11-B92F-94BE2EFDE32E}"/>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84" name="グループ化 1483">
                    <a:extLst>
                      <a:ext uri="{FF2B5EF4-FFF2-40B4-BE49-F238E27FC236}">
                        <a16:creationId xmlns:a16="http://schemas.microsoft.com/office/drawing/2014/main" id="{4F050821-F726-48C6-8EC4-C50B03F4DA4B}"/>
                      </a:ext>
                    </a:extLst>
                  </p:cNvPr>
                  <p:cNvGrpSpPr/>
                  <p:nvPr/>
                </p:nvGrpSpPr>
                <p:grpSpPr>
                  <a:xfrm>
                    <a:off x="810739" y="2277630"/>
                    <a:ext cx="151810" cy="91913"/>
                    <a:chOff x="6969110" y="3730368"/>
                    <a:chExt cx="667328" cy="86946"/>
                  </a:xfrm>
                  <a:grpFill/>
                </p:grpSpPr>
                <p:sp>
                  <p:nvSpPr>
                    <p:cNvPr id="1485" name="正方形/長方形 1484">
                      <a:extLst>
                        <a:ext uri="{FF2B5EF4-FFF2-40B4-BE49-F238E27FC236}">
                          <a16:creationId xmlns:a16="http://schemas.microsoft.com/office/drawing/2014/main" id="{8E5B03A9-F1E9-41B8-8250-C149AA81850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86" name="フリーフォーム 1152">
                      <a:extLst>
                        <a:ext uri="{FF2B5EF4-FFF2-40B4-BE49-F238E27FC236}">
                          <a16:creationId xmlns:a16="http://schemas.microsoft.com/office/drawing/2014/main" id="{80B6D51F-0946-4CF6-BF76-355175A5991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87" name="直線コネクタ 1486">
                      <a:extLst>
                        <a:ext uri="{FF2B5EF4-FFF2-40B4-BE49-F238E27FC236}">
                          <a16:creationId xmlns:a16="http://schemas.microsoft.com/office/drawing/2014/main" id="{215D6205-EFA1-4D0C-B348-17CA7AE9F0E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447" name="グループ化 1446">
                  <a:extLst>
                    <a:ext uri="{FF2B5EF4-FFF2-40B4-BE49-F238E27FC236}">
                      <a16:creationId xmlns:a16="http://schemas.microsoft.com/office/drawing/2014/main" id="{B916B292-23E5-4FE0-8ADF-DAB423E3A006}"/>
                    </a:ext>
                  </a:extLst>
                </p:cNvPr>
                <p:cNvGrpSpPr/>
                <p:nvPr/>
              </p:nvGrpSpPr>
              <p:grpSpPr>
                <a:xfrm>
                  <a:off x="290060" y="2468292"/>
                  <a:ext cx="672489" cy="91913"/>
                  <a:chOff x="290060" y="2277630"/>
                  <a:chExt cx="672489" cy="91913"/>
                </a:xfrm>
                <a:grpFill/>
              </p:grpSpPr>
              <p:grpSp>
                <p:nvGrpSpPr>
                  <p:cNvPr id="1465" name="グループ化 1464">
                    <a:extLst>
                      <a:ext uri="{FF2B5EF4-FFF2-40B4-BE49-F238E27FC236}">
                        <a16:creationId xmlns:a16="http://schemas.microsoft.com/office/drawing/2014/main" id="{16BC8B8E-58A2-4F9F-98B1-32274BA536BF}"/>
                      </a:ext>
                    </a:extLst>
                  </p:cNvPr>
                  <p:cNvGrpSpPr/>
                  <p:nvPr/>
                </p:nvGrpSpPr>
                <p:grpSpPr>
                  <a:xfrm>
                    <a:off x="290060" y="2277630"/>
                    <a:ext cx="151810" cy="91913"/>
                    <a:chOff x="6969110" y="3730368"/>
                    <a:chExt cx="667328" cy="86946"/>
                  </a:xfrm>
                  <a:grpFill/>
                </p:grpSpPr>
                <p:sp>
                  <p:nvSpPr>
                    <p:cNvPr id="1478" name="正方形/長方形 1477">
                      <a:extLst>
                        <a:ext uri="{FF2B5EF4-FFF2-40B4-BE49-F238E27FC236}">
                          <a16:creationId xmlns:a16="http://schemas.microsoft.com/office/drawing/2014/main" id="{CF6BF3E7-952A-42CE-854F-D8EE199183C5}"/>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79" name="フリーフォーム 1152">
                      <a:extLst>
                        <a:ext uri="{FF2B5EF4-FFF2-40B4-BE49-F238E27FC236}">
                          <a16:creationId xmlns:a16="http://schemas.microsoft.com/office/drawing/2014/main" id="{C8CCBFB7-8033-4F89-8712-5FD8F09AFDB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80" name="直線コネクタ 1479">
                      <a:extLst>
                        <a:ext uri="{FF2B5EF4-FFF2-40B4-BE49-F238E27FC236}">
                          <a16:creationId xmlns:a16="http://schemas.microsoft.com/office/drawing/2014/main" id="{C1E1B21C-3600-4267-8D0D-EEA3BAF25212}"/>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66" name="グループ化 1465">
                    <a:extLst>
                      <a:ext uri="{FF2B5EF4-FFF2-40B4-BE49-F238E27FC236}">
                        <a16:creationId xmlns:a16="http://schemas.microsoft.com/office/drawing/2014/main" id="{02403602-C34F-4DA3-A91D-072D65995503}"/>
                      </a:ext>
                    </a:extLst>
                  </p:cNvPr>
                  <p:cNvGrpSpPr/>
                  <p:nvPr/>
                </p:nvGrpSpPr>
                <p:grpSpPr>
                  <a:xfrm>
                    <a:off x="466227" y="2277630"/>
                    <a:ext cx="151810" cy="91913"/>
                    <a:chOff x="6969110" y="3730368"/>
                    <a:chExt cx="667328" cy="86946"/>
                  </a:xfrm>
                  <a:grpFill/>
                </p:grpSpPr>
                <p:sp>
                  <p:nvSpPr>
                    <p:cNvPr id="1475" name="正方形/長方形 1474">
                      <a:extLst>
                        <a:ext uri="{FF2B5EF4-FFF2-40B4-BE49-F238E27FC236}">
                          <a16:creationId xmlns:a16="http://schemas.microsoft.com/office/drawing/2014/main" id="{D90DF4B3-E441-4982-AEF5-B047B4DCD85B}"/>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76" name="フリーフォーム 1152">
                      <a:extLst>
                        <a:ext uri="{FF2B5EF4-FFF2-40B4-BE49-F238E27FC236}">
                          <a16:creationId xmlns:a16="http://schemas.microsoft.com/office/drawing/2014/main" id="{31BE756E-9FF3-41B4-9E4A-EE14B34A6419}"/>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77" name="直線コネクタ 1476">
                      <a:extLst>
                        <a:ext uri="{FF2B5EF4-FFF2-40B4-BE49-F238E27FC236}">
                          <a16:creationId xmlns:a16="http://schemas.microsoft.com/office/drawing/2014/main" id="{4F800DDA-9725-457F-A0C0-F35CDFF2D15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67" name="グループ化 1466">
                    <a:extLst>
                      <a:ext uri="{FF2B5EF4-FFF2-40B4-BE49-F238E27FC236}">
                        <a16:creationId xmlns:a16="http://schemas.microsoft.com/office/drawing/2014/main" id="{5B3A683B-AC25-4217-A680-60015C5723E7}"/>
                      </a:ext>
                    </a:extLst>
                  </p:cNvPr>
                  <p:cNvGrpSpPr/>
                  <p:nvPr/>
                </p:nvGrpSpPr>
                <p:grpSpPr>
                  <a:xfrm>
                    <a:off x="640927" y="2277630"/>
                    <a:ext cx="151810" cy="91913"/>
                    <a:chOff x="6969110" y="3730368"/>
                    <a:chExt cx="667328" cy="86946"/>
                  </a:xfrm>
                  <a:grpFill/>
                </p:grpSpPr>
                <p:sp>
                  <p:nvSpPr>
                    <p:cNvPr id="1472" name="正方形/長方形 1471">
                      <a:extLst>
                        <a:ext uri="{FF2B5EF4-FFF2-40B4-BE49-F238E27FC236}">
                          <a16:creationId xmlns:a16="http://schemas.microsoft.com/office/drawing/2014/main" id="{2568352D-B4A0-4EA8-AAE6-DD9D2341DA1D}"/>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73" name="フリーフォーム 1152">
                      <a:extLst>
                        <a:ext uri="{FF2B5EF4-FFF2-40B4-BE49-F238E27FC236}">
                          <a16:creationId xmlns:a16="http://schemas.microsoft.com/office/drawing/2014/main" id="{A9637645-542F-4A78-BCF4-095C7766F4A5}"/>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74" name="直線コネクタ 1473">
                      <a:extLst>
                        <a:ext uri="{FF2B5EF4-FFF2-40B4-BE49-F238E27FC236}">
                          <a16:creationId xmlns:a16="http://schemas.microsoft.com/office/drawing/2014/main" id="{F5B7589F-A397-452A-80BE-E89AAC21ACE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68" name="グループ化 1467">
                    <a:extLst>
                      <a:ext uri="{FF2B5EF4-FFF2-40B4-BE49-F238E27FC236}">
                        <a16:creationId xmlns:a16="http://schemas.microsoft.com/office/drawing/2014/main" id="{2E5F578F-34AF-4783-AEE4-AD94C74F8EAD}"/>
                      </a:ext>
                    </a:extLst>
                  </p:cNvPr>
                  <p:cNvGrpSpPr/>
                  <p:nvPr/>
                </p:nvGrpSpPr>
                <p:grpSpPr>
                  <a:xfrm>
                    <a:off x="810739" y="2277630"/>
                    <a:ext cx="151810" cy="91913"/>
                    <a:chOff x="6969110" y="3730368"/>
                    <a:chExt cx="667328" cy="86946"/>
                  </a:xfrm>
                  <a:grpFill/>
                </p:grpSpPr>
                <p:sp>
                  <p:nvSpPr>
                    <p:cNvPr id="1469" name="正方形/長方形 1468">
                      <a:extLst>
                        <a:ext uri="{FF2B5EF4-FFF2-40B4-BE49-F238E27FC236}">
                          <a16:creationId xmlns:a16="http://schemas.microsoft.com/office/drawing/2014/main" id="{DD9A8B75-0196-4EA4-8DE9-1009774F205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70" name="フリーフォーム 1152">
                      <a:extLst>
                        <a:ext uri="{FF2B5EF4-FFF2-40B4-BE49-F238E27FC236}">
                          <a16:creationId xmlns:a16="http://schemas.microsoft.com/office/drawing/2014/main" id="{7C3BE2CD-54B4-462A-B987-6AAF7584369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71" name="直線コネクタ 1470">
                      <a:extLst>
                        <a:ext uri="{FF2B5EF4-FFF2-40B4-BE49-F238E27FC236}">
                          <a16:creationId xmlns:a16="http://schemas.microsoft.com/office/drawing/2014/main" id="{A6F1189C-4C69-4ECB-A227-62AB3241FFA7}"/>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448" name="グループ化 1447">
                  <a:extLst>
                    <a:ext uri="{FF2B5EF4-FFF2-40B4-BE49-F238E27FC236}">
                      <a16:creationId xmlns:a16="http://schemas.microsoft.com/office/drawing/2014/main" id="{F1478A40-0BAB-4E41-9896-C41C3CFD9432}"/>
                    </a:ext>
                  </a:extLst>
                </p:cNvPr>
                <p:cNvGrpSpPr/>
                <p:nvPr/>
              </p:nvGrpSpPr>
              <p:grpSpPr>
                <a:xfrm>
                  <a:off x="290060" y="2562642"/>
                  <a:ext cx="672489" cy="91913"/>
                  <a:chOff x="290060" y="2277630"/>
                  <a:chExt cx="672489" cy="91913"/>
                </a:xfrm>
                <a:grpFill/>
              </p:grpSpPr>
              <p:grpSp>
                <p:nvGrpSpPr>
                  <p:cNvPr id="1449" name="グループ化 1448">
                    <a:extLst>
                      <a:ext uri="{FF2B5EF4-FFF2-40B4-BE49-F238E27FC236}">
                        <a16:creationId xmlns:a16="http://schemas.microsoft.com/office/drawing/2014/main" id="{A0999663-48B3-4BC0-A31A-52F6996DF84E}"/>
                      </a:ext>
                    </a:extLst>
                  </p:cNvPr>
                  <p:cNvGrpSpPr/>
                  <p:nvPr/>
                </p:nvGrpSpPr>
                <p:grpSpPr>
                  <a:xfrm>
                    <a:off x="290060" y="2277630"/>
                    <a:ext cx="151810" cy="91913"/>
                    <a:chOff x="6969110" y="3730368"/>
                    <a:chExt cx="667328" cy="86946"/>
                  </a:xfrm>
                  <a:grpFill/>
                </p:grpSpPr>
                <p:sp>
                  <p:nvSpPr>
                    <p:cNvPr id="1462" name="正方形/長方形 1461">
                      <a:extLst>
                        <a:ext uri="{FF2B5EF4-FFF2-40B4-BE49-F238E27FC236}">
                          <a16:creationId xmlns:a16="http://schemas.microsoft.com/office/drawing/2014/main" id="{78551FB8-A7BD-444A-A6E0-0365EC76EA71}"/>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63" name="フリーフォーム 1152">
                      <a:extLst>
                        <a:ext uri="{FF2B5EF4-FFF2-40B4-BE49-F238E27FC236}">
                          <a16:creationId xmlns:a16="http://schemas.microsoft.com/office/drawing/2014/main" id="{33843D6E-20C7-49CF-8B7B-7686D8CD5AB0}"/>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64" name="直線コネクタ 1463">
                      <a:extLst>
                        <a:ext uri="{FF2B5EF4-FFF2-40B4-BE49-F238E27FC236}">
                          <a16:creationId xmlns:a16="http://schemas.microsoft.com/office/drawing/2014/main" id="{AB5CDE96-CEE9-4B57-AE31-2AB880FC6C3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50" name="グループ化 1449">
                    <a:extLst>
                      <a:ext uri="{FF2B5EF4-FFF2-40B4-BE49-F238E27FC236}">
                        <a16:creationId xmlns:a16="http://schemas.microsoft.com/office/drawing/2014/main" id="{D45E2F4B-A10C-491F-A5B9-A470D01AFD72}"/>
                      </a:ext>
                    </a:extLst>
                  </p:cNvPr>
                  <p:cNvGrpSpPr/>
                  <p:nvPr/>
                </p:nvGrpSpPr>
                <p:grpSpPr>
                  <a:xfrm>
                    <a:off x="466227" y="2277630"/>
                    <a:ext cx="151810" cy="91913"/>
                    <a:chOff x="6969110" y="3730368"/>
                    <a:chExt cx="667328" cy="86946"/>
                  </a:xfrm>
                  <a:grpFill/>
                </p:grpSpPr>
                <p:sp>
                  <p:nvSpPr>
                    <p:cNvPr id="1459" name="正方形/長方形 1458">
                      <a:extLst>
                        <a:ext uri="{FF2B5EF4-FFF2-40B4-BE49-F238E27FC236}">
                          <a16:creationId xmlns:a16="http://schemas.microsoft.com/office/drawing/2014/main" id="{EB8DA38C-BCB9-4378-90E3-B3EC2C82E4B3}"/>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60" name="フリーフォーム 1152">
                      <a:extLst>
                        <a:ext uri="{FF2B5EF4-FFF2-40B4-BE49-F238E27FC236}">
                          <a16:creationId xmlns:a16="http://schemas.microsoft.com/office/drawing/2014/main" id="{219C502F-6094-4AE2-9480-F49EBD3D02ED}"/>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61" name="直線コネクタ 1460">
                      <a:extLst>
                        <a:ext uri="{FF2B5EF4-FFF2-40B4-BE49-F238E27FC236}">
                          <a16:creationId xmlns:a16="http://schemas.microsoft.com/office/drawing/2014/main" id="{C96B3EC0-3BEE-45A3-A8A9-2C159EFF6540}"/>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51" name="グループ化 1450">
                    <a:extLst>
                      <a:ext uri="{FF2B5EF4-FFF2-40B4-BE49-F238E27FC236}">
                        <a16:creationId xmlns:a16="http://schemas.microsoft.com/office/drawing/2014/main" id="{FECE09AB-2AEA-41BE-8BCC-A4363BAA26DA}"/>
                      </a:ext>
                    </a:extLst>
                  </p:cNvPr>
                  <p:cNvGrpSpPr/>
                  <p:nvPr/>
                </p:nvGrpSpPr>
                <p:grpSpPr>
                  <a:xfrm>
                    <a:off x="640927" y="2277630"/>
                    <a:ext cx="151810" cy="91913"/>
                    <a:chOff x="6969110" y="3730368"/>
                    <a:chExt cx="667328" cy="86946"/>
                  </a:xfrm>
                  <a:grpFill/>
                </p:grpSpPr>
                <p:sp>
                  <p:nvSpPr>
                    <p:cNvPr id="1456" name="正方形/長方形 1455">
                      <a:extLst>
                        <a:ext uri="{FF2B5EF4-FFF2-40B4-BE49-F238E27FC236}">
                          <a16:creationId xmlns:a16="http://schemas.microsoft.com/office/drawing/2014/main" id="{40AAEFFF-1EF0-4D6A-92EE-60CF7AC74546}"/>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57" name="フリーフォーム 1152">
                      <a:extLst>
                        <a:ext uri="{FF2B5EF4-FFF2-40B4-BE49-F238E27FC236}">
                          <a16:creationId xmlns:a16="http://schemas.microsoft.com/office/drawing/2014/main" id="{A9CCB673-0164-4244-9E63-B7594D8146E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58" name="直線コネクタ 1457">
                      <a:extLst>
                        <a:ext uri="{FF2B5EF4-FFF2-40B4-BE49-F238E27FC236}">
                          <a16:creationId xmlns:a16="http://schemas.microsoft.com/office/drawing/2014/main" id="{D718D43D-958A-4593-8232-04C2B2240BA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52" name="グループ化 1451">
                    <a:extLst>
                      <a:ext uri="{FF2B5EF4-FFF2-40B4-BE49-F238E27FC236}">
                        <a16:creationId xmlns:a16="http://schemas.microsoft.com/office/drawing/2014/main" id="{9E6228A3-2A74-49EC-8FA1-7D48241EACD6}"/>
                      </a:ext>
                    </a:extLst>
                  </p:cNvPr>
                  <p:cNvGrpSpPr/>
                  <p:nvPr/>
                </p:nvGrpSpPr>
                <p:grpSpPr>
                  <a:xfrm>
                    <a:off x="810739" y="2277630"/>
                    <a:ext cx="151810" cy="91913"/>
                    <a:chOff x="6969110" y="3730368"/>
                    <a:chExt cx="667328" cy="86946"/>
                  </a:xfrm>
                  <a:grpFill/>
                </p:grpSpPr>
                <p:sp>
                  <p:nvSpPr>
                    <p:cNvPr id="1453" name="正方形/長方形 1452">
                      <a:extLst>
                        <a:ext uri="{FF2B5EF4-FFF2-40B4-BE49-F238E27FC236}">
                          <a16:creationId xmlns:a16="http://schemas.microsoft.com/office/drawing/2014/main" id="{E118A7EE-E82F-4943-A57A-4F40CEFF81BA}"/>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sp>
                  <p:nvSpPr>
                    <p:cNvPr id="1454" name="フリーフォーム 1152">
                      <a:extLst>
                        <a:ext uri="{FF2B5EF4-FFF2-40B4-BE49-F238E27FC236}">
                          <a16:creationId xmlns:a16="http://schemas.microsoft.com/office/drawing/2014/main" id="{8130EDDE-6D2C-4587-A310-4A65CD90C1C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455" name="直線コネクタ 1454">
                      <a:extLst>
                        <a:ext uri="{FF2B5EF4-FFF2-40B4-BE49-F238E27FC236}">
                          <a16:creationId xmlns:a16="http://schemas.microsoft.com/office/drawing/2014/main" id="{5DF29A6D-8489-4012-9C7F-7FA7FC97176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grpSp>
        <p:sp>
          <p:nvSpPr>
            <p:cNvPr id="1431" name="フリーフォーム 1430"/>
            <p:cNvSpPr/>
            <p:nvPr/>
          </p:nvSpPr>
          <p:spPr>
            <a:xfrm>
              <a:off x="1403508" y="5036820"/>
              <a:ext cx="135731" cy="707231"/>
            </a:xfrm>
            <a:custGeom>
              <a:avLst/>
              <a:gdLst>
                <a:gd name="connsiteX0" fmla="*/ 0 w 121920"/>
                <a:gd name="connsiteY0" fmla="*/ 685800 h 685800"/>
                <a:gd name="connsiteX1" fmla="*/ 0 w 121920"/>
                <a:gd name="connsiteY1" fmla="*/ 685800 h 685800"/>
                <a:gd name="connsiteX2" fmla="*/ 121920 w 121920"/>
                <a:gd name="connsiteY2" fmla="*/ 502920 h 685800"/>
                <a:gd name="connsiteX3" fmla="*/ 106680 w 121920"/>
                <a:gd name="connsiteY3" fmla="*/ 0 h 685800"/>
                <a:gd name="connsiteX4" fmla="*/ 7620 w 121920"/>
                <a:gd name="connsiteY4" fmla="*/ 220980 h 685800"/>
                <a:gd name="connsiteX0" fmla="*/ 0 w 121920"/>
                <a:gd name="connsiteY0" fmla="*/ 685800 h 707231"/>
                <a:gd name="connsiteX1" fmla="*/ 2382 w 121920"/>
                <a:gd name="connsiteY1" fmla="*/ 707231 h 707231"/>
                <a:gd name="connsiteX2" fmla="*/ 121920 w 121920"/>
                <a:gd name="connsiteY2" fmla="*/ 502920 h 707231"/>
                <a:gd name="connsiteX3" fmla="*/ 106680 w 121920"/>
                <a:gd name="connsiteY3" fmla="*/ 0 h 707231"/>
                <a:gd name="connsiteX4" fmla="*/ 7620 w 121920"/>
                <a:gd name="connsiteY4" fmla="*/ 220980 h 707231"/>
                <a:gd name="connsiteX0" fmla="*/ 13811 w 135731"/>
                <a:gd name="connsiteY0" fmla="*/ 685800 h 707231"/>
                <a:gd name="connsiteX1" fmla="*/ 16193 w 135731"/>
                <a:gd name="connsiteY1" fmla="*/ 707231 h 707231"/>
                <a:gd name="connsiteX2" fmla="*/ 135731 w 135731"/>
                <a:gd name="connsiteY2" fmla="*/ 502920 h 707231"/>
                <a:gd name="connsiteX3" fmla="*/ 120491 w 135731"/>
                <a:gd name="connsiteY3" fmla="*/ 0 h 707231"/>
                <a:gd name="connsiteX4" fmla="*/ 0 w 135731"/>
                <a:gd name="connsiteY4" fmla="*/ 213836 h 707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31" h="707231">
                  <a:moveTo>
                    <a:pt x="13811" y="685800"/>
                  </a:moveTo>
                  <a:lnTo>
                    <a:pt x="16193" y="707231"/>
                  </a:lnTo>
                  <a:lnTo>
                    <a:pt x="135731" y="502920"/>
                  </a:lnTo>
                  <a:lnTo>
                    <a:pt x="120491" y="0"/>
                  </a:lnTo>
                  <a:lnTo>
                    <a:pt x="0" y="213836"/>
                  </a:lnTo>
                </a:path>
              </a:pathLst>
            </a:cu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432" name="正方形/長方形 1431"/>
            <p:cNvSpPr/>
            <p:nvPr/>
          </p:nvSpPr>
          <p:spPr>
            <a:xfrm>
              <a:off x="640326" y="5250488"/>
              <a:ext cx="769620" cy="502152"/>
            </a:xfrm>
            <a:prstGeom prst="rect">
              <a:avLst/>
            </a:pr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433" name="フリーフォーム 1432"/>
            <p:cNvSpPr/>
            <p:nvPr/>
          </p:nvSpPr>
          <p:spPr>
            <a:xfrm>
              <a:off x="640556" y="5043488"/>
              <a:ext cx="192882" cy="207168"/>
            </a:xfrm>
            <a:custGeom>
              <a:avLst/>
              <a:gdLst>
                <a:gd name="connsiteX0" fmla="*/ 0 w 192882"/>
                <a:gd name="connsiteY0" fmla="*/ 207168 h 207168"/>
                <a:gd name="connsiteX1" fmla="*/ 192882 w 192882"/>
                <a:gd name="connsiteY1" fmla="*/ 0 h 207168"/>
                <a:gd name="connsiteX2" fmla="*/ 185738 w 192882"/>
                <a:gd name="connsiteY2" fmla="*/ 88106 h 207168"/>
                <a:gd name="connsiteX3" fmla="*/ 97632 w 192882"/>
                <a:gd name="connsiteY3" fmla="*/ 202406 h 207168"/>
                <a:gd name="connsiteX4" fmla="*/ 0 w 192882"/>
                <a:gd name="connsiteY4" fmla="*/ 207168 h 207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82" h="207168">
                  <a:moveTo>
                    <a:pt x="0" y="207168"/>
                  </a:moveTo>
                  <a:lnTo>
                    <a:pt x="192882" y="0"/>
                  </a:lnTo>
                  <a:lnTo>
                    <a:pt x="185738" y="88106"/>
                  </a:lnTo>
                  <a:lnTo>
                    <a:pt x="97632" y="202406"/>
                  </a:lnTo>
                  <a:lnTo>
                    <a:pt x="0" y="207168"/>
                  </a:lnTo>
                  <a:close/>
                </a:path>
              </a:pathLst>
            </a:cu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434" name="フリーフォーム 1433"/>
            <p:cNvSpPr/>
            <p:nvPr/>
          </p:nvSpPr>
          <p:spPr>
            <a:xfrm>
              <a:off x="833438" y="5033963"/>
              <a:ext cx="685800" cy="95250"/>
            </a:xfrm>
            <a:custGeom>
              <a:avLst/>
              <a:gdLst>
                <a:gd name="connsiteX0" fmla="*/ 0 w 685800"/>
                <a:gd name="connsiteY0" fmla="*/ 0 h 95250"/>
                <a:gd name="connsiteX1" fmla="*/ 0 w 685800"/>
                <a:gd name="connsiteY1" fmla="*/ 0 h 95250"/>
                <a:gd name="connsiteX2" fmla="*/ 83343 w 685800"/>
                <a:gd name="connsiteY2" fmla="*/ 4762 h 95250"/>
                <a:gd name="connsiteX3" fmla="*/ 197643 w 685800"/>
                <a:gd name="connsiteY3" fmla="*/ 4762 h 95250"/>
                <a:gd name="connsiteX4" fmla="*/ 685800 w 685800"/>
                <a:gd name="connsiteY4" fmla="*/ 2381 h 95250"/>
                <a:gd name="connsiteX5" fmla="*/ 628650 w 685800"/>
                <a:gd name="connsiteY5" fmla="*/ 95250 h 95250"/>
                <a:gd name="connsiteX6" fmla="*/ 4762 w 685800"/>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95250">
                  <a:moveTo>
                    <a:pt x="0" y="0"/>
                  </a:moveTo>
                  <a:lnTo>
                    <a:pt x="0" y="0"/>
                  </a:lnTo>
                  <a:lnTo>
                    <a:pt x="83343" y="4762"/>
                  </a:lnTo>
                  <a:cubicBezTo>
                    <a:pt x="121439" y="5331"/>
                    <a:pt x="159543" y="4762"/>
                    <a:pt x="197643" y="4762"/>
                  </a:cubicBezTo>
                  <a:lnTo>
                    <a:pt x="685800" y="2381"/>
                  </a:lnTo>
                  <a:lnTo>
                    <a:pt x="628650" y="95250"/>
                  </a:lnTo>
                  <a:lnTo>
                    <a:pt x="4762" y="95250"/>
                  </a:lnTo>
                </a:path>
              </a:pathLst>
            </a:cu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435" name="正方形/長方形 1434"/>
            <p:cNvSpPr/>
            <p:nvPr/>
          </p:nvSpPr>
          <p:spPr>
            <a:xfrm>
              <a:off x="314786" y="5628670"/>
              <a:ext cx="1116570" cy="180875"/>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436" name="フリーフォーム 1435"/>
            <p:cNvSpPr/>
            <p:nvPr/>
          </p:nvSpPr>
          <p:spPr>
            <a:xfrm>
              <a:off x="1431131" y="5231606"/>
              <a:ext cx="316707" cy="573882"/>
            </a:xfrm>
            <a:custGeom>
              <a:avLst/>
              <a:gdLst>
                <a:gd name="connsiteX0" fmla="*/ 0 w 316707"/>
                <a:gd name="connsiteY0" fmla="*/ 573882 h 573882"/>
                <a:gd name="connsiteX1" fmla="*/ 316707 w 316707"/>
                <a:gd name="connsiteY1" fmla="*/ 150019 h 573882"/>
                <a:gd name="connsiteX2" fmla="*/ 311944 w 316707"/>
                <a:gd name="connsiteY2" fmla="*/ 0 h 573882"/>
                <a:gd name="connsiteX3" fmla="*/ 4763 w 316707"/>
                <a:gd name="connsiteY3" fmla="*/ 397669 h 573882"/>
                <a:gd name="connsiteX4" fmla="*/ 4763 w 316707"/>
                <a:gd name="connsiteY4" fmla="*/ 397669 h 57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07" h="573882">
                  <a:moveTo>
                    <a:pt x="0" y="573882"/>
                  </a:moveTo>
                  <a:lnTo>
                    <a:pt x="316707" y="150019"/>
                  </a:lnTo>
                  <a:lnTo>
                    <a:pt x="311944" y="0"/>
                  </a:lnTo>
                  <a:lnTo>
                    <a:pt x="4763" y="397669"/>
                  </a:lnTo>
                  <a:lnTo>
                    <a:pt x="4763" y="397669"/>
                  </a:lnTo>
                </a:path>
              </a:pathLst>
            </a:cu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1529" name="テキスト ボックス 1528">
            <a:extLst>
              <a:ext uri="{FF2B5EF4-FFF2-40B4-BE49-F238E27FC236}">
                <a16:creationId xmlns:a16="http://schemas.microsoft.com/office/drawing/2014/main" id="{B42C2E5D-3466-4225-98E1-307841C88E35}"/>
              </a:ext>
            </a:extLst>
          </p:cNvPr>
          <p:cNvSpPr txBox="1"/>
          <p:nvPr/>
        </p:nvSpPr>
        <p:spPr>
          <a:xfrm>
            <a:off x="7631883" y="2558652"/>
            <a:ext cx="785314" cy="253916"/>
          </a:xfrm>
          <a:prstGeom prst="rect">
            <a:avLst/>
          </a:prstGeom>
          <a:noFill/>
        </p:spPr>
        <p:txBody>
          <a:bodyPr wrap="square" rtlCol="0">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敷地売却</a:t>
            </a:r>
            <a:endPar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1532" name="テキスト ボックス 1531"/>
          <p:cNvSpPr txBox="1"/>
          <p:nvPr/>
        </p:nvSpPr>
        <p:spPr>
          <a:xfrm>
            <a:off x="5668722" y="1514261"/>
            <a:ext cx="682260" cy="234360"/>
          </a:xfrm>
          <a:prstGeom prst="rect">
            <a:avLst/>
          </a:prstGeom>
          <a:noFill/>
        </p:spPr>
        <p:txBody>
          <a:bodyPr wrap="square" rtlCol="0">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923"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繰り返し</a:t>
            </a:r>
            <a:endParaRPr kumimoji="1" lang="en-US" altLang="ja-JP" sz="923"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
        <p:nvSpPr>
          <p:cNvPr id="1572" name="テキスト ボックス 1571"/>
          <p:cNvSpPr txBox="1"/>
          <p:nvPr/>
        </p:nvSpPr>
        <p:spPr>
          <a:xfrm>
            <a:off x="111349" y="3314971"/>
            <a:ext cx="9068861" cy="400238"/>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601"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大阪府分譲マンション管理適正化及び再生円滑化基本計画</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（令和４年策定）の</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4</a:t>
            </a:r>
            <a:r>
              <a:rPr kumimoji="1" lang="ja-JP" altLang="en-US" sz="1400" b="1" i="0" u="none" strike="noStrike" kern="1200" cap="none" spc="0" normalizeH="0" baseline="0" noProof="0" dirty="0" err="1">
                <a:ln>
                  <a:noFill/>
                </a:ln>
                <a:solidFill>
                  <a:prstClr val="black"/>
                </a:solidFill>
                <a:effectLst/>
                <a:uLnTx/>
                <a:uFillTx/>
                <a:latin typeface="BIZ UDゴシック" panose="020B0400000000000000" pitchFamily="49" charset="-128"/>
                <a:ea typeface="BIZ UDゴシック" panose="020B0400000000000000" pitchFamily="49" charset="-128"/>
                <a:cs typeface="+mn-cs"/>
              </a:rPr>
              <a:t>つの</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Point</a:t>
            </a:r>
            <a:endPar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577" name="二等辺三角形 1576"/>
          <p:cNvSpPr/>
          <p:nvPr/>
        </p:nvSpPr>
        <p:spPr>
          <a:xfrm rot="10800000">
            <a:off x="177431" y="2441598"/>
            <a:ext cx="2068751" cy="260298"/>
          </a:xfrm>
          <a:prstGeom prst="triangle">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78" name="正方形/長方形 1577"/>
          <p:cNvSpPr/>
          <p:nvPr/>
        </p:nvSpPr>
        <p:spPr>
          <a:xfrm>
            <a:off x="180968" y="1450992"/>
            <a:ext cx="2156764" cy="932823"/>
          </a:xfrm>
          <a:prstGeom prst="rect">
            <a:avLst/>
          </a:prstGeom>
          <a:noFill/>
          <a:ln w="12700" cap="flat" cmpd="sng" algn="ctr">
            <a:solidFill>
              <a:srgbClr val="4472C4">
                <a:lumMod val="60000"/>
                <a:lumOff val="40000"/>
              </a:srgbClr>
            </a:solidFill>
            <a:prstDash val="solid"/>
            <a:miter lim="800000"/>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79" name="テキスト ボックス 1578"/>
          <p:cNvSpPr txBox="1"/>
          <p:nvPr/>
        </p:nvSpPr>
        <p:spPr>
          <a:xfrm>
            <a:off x="134726" y="1418768"/>
            <a:ext cx="2288530" cy="946413"/>
          </a:xfrm>
          <a:prstGeom prst="rect">
            <a:avLst/>
          </a:prstGeom>
          <a:noFill/>
          <a:ln w="2857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〇背景</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87925" marR="0" lvl="0" indent="0" algn="l" defTabSz="732411" rtl="0" eaLnBrk="1" fontAlgn="auto" latinLnBrk="0" hangingPunct="1">
              <a:lnSpc>
                <a:spcPct val="100000"/>
              </a:lnSpc>
              <a:spcBef>
                <a:spcPts val="277"/>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000" b="0" i="0" u="none" strike="noStrike" kern="1200" cap="none" spc="-92"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分譲マンションの</a:t>
            </a:r>
            <a:r>
              <a:rPr kumimoji="1" lang="ja-JP" altLang="en-US" sz="1000" b="0" i="0" u="sng" strike="noStrike" kern="1200" cap="none" spc="-92"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高経年化と世帯主の高齢化</a:t>
            </a:r>
            <a:r>
              <a:rPr kumimoji="1" lang="en-US" altLang="ja-JP" sz="1000" b="0" i="0" u="none" strike="noStrike" kern="1200" cap="none" spc="-92"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000" b="0" i="0" u="none" strike="noStrike" kern="1200" cap="none" spc="-92"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２つの老い</a:t>
            </a:r>
            <a:r>
              <a:rPr kumimoji="1" lang="en-US" altLang="ja-JP" sz="1000" b="0" i="0" u="none" strike="noStrike" kern="1200" cap="none" spc="-92"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000" b="0" i="0" u="none" strike="noStrike" kern="1200" cap="none" spc="-92"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・賃貸化</a:t>
            </a:r>
            <a:endParaRPr kumimoji="1" lang="en-US" altLang="ja-JP" sz="100" b="0" i="0" u="none" strike="noStrike" kern="1200" cap="none" spc="-92"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87925" marR="0" lvl="0" indent="0" algn="l" defTabSz="732411" rtl="0" eaLnBrk="1" fontAlgn="auto" latinLnBrk="0" hangingPunct="1">
              <a:lnSpc>
                <a:spcPct val="100000"/>
              </a:lnSpc>
              <a:spcBef>
                <a:spcPts val="277"/>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000" b="0" i="0" u="none" strike="noStrike" kern="1200" cap="none" spc="-92"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府内分譲マンションのストック数は約</a:t>
            </a:r>
            <a:r>
              <a:rPr kumimoji="1" lang="en-US" altLang="ja-JP" sz="1000" b="0" i="0" u="none" strike="noStrike" kern="1200" cap="none" spc="-92"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82</a:t>
            </a:r>
            <a:r>
              <a:rPr kumimoji="1" lang="ja-JP" altLang="en-US" sz="1000" b="0" i="0" u="none" strike="noStrike" kern="1200" cap="none" spc="-92"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万戸うち、</a:t>
            </a:r>
            <a:r>
              <a:rPr kumimoji="1" lang="ja-JP" altLang="en-US" sz="1000" b="0" i="0" u="sng" strike="noStrike" kern="1200" cap="none" spc="-92"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築</a:t>
            </a:r>
            <a:r>
              <a:rPr kumimoji="1" lang="en-US" altLang="ja-JP" sz="1000" b="0" i="0" u="sng" strike="noStrike" kern="1200" cap="none" spc="-92"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40</a:t>
            </a:r>
            <a:r>
              <a:rPr kumimoji="1" lang="ja-JP" altLang="en-US" sz="1000" b="0" i="0" u="sng" strike="noStrike" kern="1200" cap="none" spc="-92"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年以上は約</a:t>
            </a:r>
            <a:r>
              <a:rPr kumimoji="1" lang="en-US" altLang="ja-JP" sz="1000" b="0" i="0" u="sng" strike="noStrike" kern="1200" cap="none" spc="-92"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18</a:t>
            </a:r>
            <a:r>
              <a:rPr kumimoji="1" lang="ja-JP" altLang="en-US" sz="1000" b="0" i="0" u="sng" strike="noStrike" kern="1200" cap="none" spc="-92"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万戸</a:t>
            </a:r>
            <a:endParaRPr kumimoji="1" lang="en-US" altLang="ja-JP" sz="100" b="0" i="0" u="none" strike="noStrike" kern="1200" cap="none" spc="-92"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582" name="正方形/長方形 1581">
            <a:extLst>
              <a:ext uri="{FF2B5EF4-FFF2-40B4-BE49-F238E27FC236}">
                <a16:creationId xmlns:a16="http://schemas.microsoft.com/office/drawing/2014/main" id="{B2214278-2596-4ED4-9E11-B8C83DB4BFF5}"/>
              </a:ext>
            </a:extLst>
          </p:cNvPr>
          <p:cNvSpPr/>
          <p:nvPr/>
        </p:nvSpPr>
        <p:spPr bwMode="gray">
          <a:xfrm>
            <a:off x="167220" y="1138341"/>
            <a:ext cx="2793712" cy="273128"/>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■管理適正化及び再生円滑化の考え方</a:t>
            </a:r>
          </a:p>
        </p:txBody>
      </p:sp>
      <p:grpSp>
        <p:nvGrpSpPr>
          <p:cNvPr id="3" name="グループ化 2"/>
          <p:cNvGrpSpPr/>
          <p:nvPr/>
        </p:nvGrpSpPr>
        <p:grpSpPr>
          <a:xfrm>
            <a:off x="149342" y="4261503"/>
            <a:ext cx="5682771" cy="2545255"/>
            <a:chOff x="151069" y="3686400"/>
            <a:chExt cx="5128264" cy="3157978"/>
          </a:xfrm>
        </p:grpSpPr>
        <p:sp>
          <p:nvSpPr>
            <p:cNvPr id="1592" name="正方形/長方形 1591"/>
            <p:cNvSpPr/>
            <p:nvPr/>
          </p:nvSpPr>
          <p:spPr>
            <a:xfrm>
              <a:off x="167055" y="3686400"/>
              <a:ext cx="5001339" cy="2964092"/>
            </a:xfrm>
            <a:prstGeom prst="rect">
              <a:avLst/>
            </a:prstGeom>
            <a:noFill/>
            <a:ln w="12700" cap="flat" cmpd="sng" algn="ctr">
              <a:solidFill>
                <a:srgbClr val="4472C4">
                  <a:lumMod val="60000"/>
                  <a:lumOff val="40000"/>
                </a:srgbClr>
              </a:solidFill>
              <a:prstDash val="solid"/>
              <a:miter lim="800000"/>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81" name="テキスト ボックス 1580"/>
            <p:cNvSpPr txBox="1"/>
            <p:nvPr/>
          </p:nvSpPr>
          <p:spPr>
            <a:xfrm>
              <a:off x="151069" y="4037647"/>
              <a:ext cx="5128264" cy="2806731"/>
            </a:xfrm>
            <a:prstGeom prst="rect">
              <a:avLst/>
            </a:prstGeom>
            <a:noFill/>
            <a:ln>
              <a:noFill/>
            </a:ln>
          </p:spPr>
          <p:txBody>
            <a:bodyPr wrap="square" rtlCol="0">
              <a:spAutoFit/>
            </a:bodyPr>
            <a:lstStyle/>
            <a:p>
              <a:pPr marL="108002" marR="0" lvl="0" indent="-457209" algn="l" defTabSz="914418" rtl="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・マンション管理適正化推進計画の策定推進：府内全域策定済（</a:t>
              </a:r>
              <a:r>
                <a:rPr kumimoji="0"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33</a:t>
              </a:r>
              <a:r>
                <a:rPr kumimoji="0"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市、</a:t>
              </a:r>
              <a:r>
                <a:rPr kumimoji="0"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10</a:t>
              </a:r>
              <a:r>
                <a:rPr kumimoji="0"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町村）</a:t>
              </a:r>
              <a:endParaRPr kumimoji="0"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08002" marR="0" lvl="0" indent="-457209" algn="l" defTabSz="914418" rtl="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・分譲マンションの実態調査の実施推進</a:t>
              </a:r>
              <a:endParaRPr kumimoji="0"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08002" marR="0" lvl="0" indent="-457209" algn="l" defTabSz="914418" rtl="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市域　（市所管</a:t>
              </a:r>
              <a:r>
                <a:rPr kumimoji="0" lang="ja-JP" altLang="en-US"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）実施済：</a:t>
              </a:r>
              <a:r>
                <a:rPr kumimoji="0" lang="en-US" altLang="ja-JP"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19</a:t>
              </a:r>
              <a:r>
                <a:rPr kumimoji="0" lang="ja-JP" altLang="en-US"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市（</a:t>
              </a:r>
              <a:r>
                <a:rPr kumimoji="0" lang="en-US" altLang="ja-JP"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R7.6</a:t>
              </a:r>
              <a:r>
                <a:rPr kumimoji="0" lang="ja-JP" altLang="en-US"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月時点）</a:t>
              </a:r>
              <a:endParaRPr kumimoji="0" lang="en-US" altLang="ja-JP"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108002" marR="0" lvl="0" indent="-457209" algn="l" defTabSz="914418" rtl="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町村域（府所管）</a:t>
              </a:r>
              <a:r>
                <a:rPr kumimoji="0" lang="en-US" altLang="ja-JP"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R5</a:t>
              </a:r>
              <a:r>
                <a:rPr kumimoji="0" lang="ja-JP" altLang="en-US"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0" lang="en-US" altLang="ja-JP"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R6</a:t>
              </a:r>
              <a:r>
                <a:rPr kumimoji="0" lang="ja-JP" altLang="en-US"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実施済（回答率</a:t>
              </a:r>
              <a:r>
                <a:rPr kumimoji="0" lang="en-US" altLang="ja-JP"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87.2</a:t>
              </a:r>
              <a:r>
                <a:rPr kumimoji="0" lang="ja-JP" altLang="en-US"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0" lang="en-US" altLang="ja-JP"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41/47</a:t>
              </a:r>
              <a:r>
                <a:rPr kumimoji="0" lang="ja-JP" altLang="en-US"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管理組合）</a:t>
              </a:r>
              <a:endParaRPr kumimoji="0" lang="en-US" altLang="ja-JP"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108002" marR="0" lvl="0" indent="-457209" algn="l" defTabSz="914418" rtl="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・管理計画認定制度の運用（認定実績：全国</a:t>
              </a:r>
              <a:r>
                <a:rPr kumimoji="0" lang="en-US" altLang="ja-JP"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2,496</a:t>
              </a:r>
              <a:r>
                <a:rPr kumimoji="0" lang="ja-JP" altLang="en-US"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件</a:t>
              </a:r>
              <a:r>
                <a:rPr kumimoji="0" lang="en-US" altLang="ja-JP"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1200" b="0" i="0" u="sng"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府内</a:t>
              </a:r>
              <a:r>
                <a:rPr kumimoji="0" lang="en-US" altLang="ja-JP" sz="1200" b="0" i="0" u="sng"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219</a:t>
              </a:r>
              <a:r>
                <a:rPr kumimoji="0" lang="ja-JP" altLang="en-US" sz="1200" b="0" i="0" u="sng"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件</a:t>
              </a:r>
              <a:r>
                <a:rPr kumimoji="0" lang="en-US" altLang="ja-JP"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)R7.6</a:t>
              </a:r>
              <a:r>
                <a:rPr kumimoji="0" lang="ja-JP" altLang="en-US"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末現在）</a:t>
              </a:r>
              <a:endParaRPr kumimoji="0" lang="en-US" altLang="ja-JP" sz="12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108002" marR="0" lvl="0" indent="-457209" algn="l" defTabSz="914418" rtl="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・専門家派遣事業の実施（管理適正化：５件、再生円滑化：１件）</a:t>
              </a:r>
              <a:endParaRPr kumimoji="0"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08002" marR="0" lvl="0" indent="-457209" algn="l" defTabSz="914418" rtl="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・市町村向け意見交換会等の実施による市町村への技術支援</a:t>
              </a:r>
              <a:endParaRPr kumimoji="0"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08002" marR="0" lvl="0" indent="-457209" algn="l" defTabSz="914418" rtl="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・協議会</a:t>
              </a:r>
              <a:r>
                <a:rPr kumimoji="0" lang="en-US" altLang="ja-JP" sz="8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における会員向け研修会、府民向けセミナーの開催、登録マンション</a:t>
              </a:r>
              <a:endParaRPr kumimoji="0"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08002" marR="0" lvl="0" indent="-457209" algn="l" defTabSz="914418" rtl="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へのアドバイザー派遣等の適正化推進支援</a:t>
              </a:r>
              <a:endParaRPr kumimoji="0"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08002" marR="0" lvl="0" indent="-457209" algn="l" defTabSz="914418" rtl="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en-US" altLang="ja-JP"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大阪府分譲マンション管理・建替えサポートシステム推進協議会</a:t>
              </a:r>
              <a:endParaRPr kumimoji="0" lang="en-US" altLang="ja-JP"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08002" marR="0" lvl="0" indent="-457209" algn="l" defTabSz="914418" rtl="0" eaLnBrk="0" fontAlgn="base" latinLnBrk="0" hangingPunct="0">
                <a:lnSpc>
                  <a:spcPct val="100000"/>
                </a:lnSpc>
                <a:spcBef>
                  <a:spcPct val="0"/>
                </a:spcBef>
                <a:spcAft>
                  <a:spcPct val="0"/>
                </a:spcAft>
                <a:buClrTx/>
                <a:buSzTx/>
                <a:buFontTx/>
                <a:buNone/>
                <a:tabLst/>
                <a:defRPr/>
              </a:pPr>
              <a:endParaRPr kumimoji="0" lang="en-US" altLang="ja-JP" sz="1200" b="0" i="0" u="none" strike="noStrike" kern="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p>
              <a:pPr marL="108002" marR="0" lvl="0" indent="-457209" algn="l" defTabSz="914418" rtl="0" eaLnBrk="0" fontAlgn="base" latinLnBrk="0" hangingPunct="0">
                <a:lnSpc>
                  <a:spcPct val="100000"/>
                </a:lnSpc>
                <a:spcBef>
                  <a:spcPct val="0"/>
                </a:spcBef>
                <a:spcAft>
                  <a:spcPct val="0"/>
                </a:spcAft>
                <a:buClrTx/>
                <a:buSzTx/>
                <a:buFontTx/>
                <a:buNone/>
                <a:tabLst/>
                <a:defRPr/>
              </a:pPr>
              <a:endParaRPr kumimoji="0" lang="en-US" altLang="ja-JP"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584" name="正方形/長方形 1583">
              <a:extLst>
                <a:ext uri="{FF2B5EF4-FFF2-40B4-BE49-F238E27FC236}">
                  <a16:creationId xmlns:a16="http://schemas.microsoft.com/office/drawing/2014/main" id="{B2214278-2596-4ED4-9E11-B8C83DB4BFF5}"/>
                </a:ext>
              </a:extLst>
            </p:cNvPr>
            <p:cNvSpPr/>
            <p:nvPr/>
          </p:nvSpPr>
          <p:spPr bwMode="gray">
            <a:xfrm>
              <a:off x="237812" y="3757003"/>
              <a:ext cx="4861811" cy="280645"/>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■これまでの取組</a:t>
              </a:r>
            </a:p>
          </p:txBody>
        </p:sp>
      </p:grpSp>
      <p:sp>
        <p:nvSpPr>
          <p:cNvPr id="1580" name="テキスト ボックス 1579"/>
          <p:cNvSpPr txBox="1"/>
          <p:nvPr/>
        </p:nvSpPr>
        <p:spPr>
          <a:xfrm>
            <a:off x="5810652" y="4524505"/>
            <a:ext cx="3052624" cy="553998"/>
          </a:xfrm>
          <a:prstGeom prst="rect">
            <a:avLst/>
          </a:prstGeom>
          <a:noFill/>
        </p:spPr>
        <p:txBody>
          <a:bodyPr wrap="square" rtlCol="0">
            <a:spAutoFit/>
          </a:bodyPr>
          <a:lstStyle/>
          <a:p>
            <a:pPr marL="57151" marR="0" lvl="0" indent="-57151" algn="l" defTabSz="914418"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25</a:t>
            </a:r>
            <a:r>
              <a:rPr kumimoji="0" lang="ja-JP" altLang="en-US"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年以上の長期修繕計画に基づく修  繕積立金額</a:t>
            </a:r>
            <a:endParaRPr kumimoji="0" lang="en-US" altLang="ja-JP"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7151" marR="0" lvl="0" indent="-57151" algn="l" defTabSz="914418" rtl="0" eaLnBrk="0" fontAlgn="base" latinLnBrk="0" hangingPunct="0">
              <a:lnSpc>
                <a:spcPct val="100000"/>
              </a:lnSpc>
              <a:spcBef>
                <a:spcPct val="0"/>
              </a:spcBef>
              <a:spcAft>
                <a:spcPct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を設定している分譲マンションの管理組合の割合　</a:t>
            </a:r>
            <a:r>
              <a:rPr kumimoji="0" lang="en-US" altLang="ja-JP"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60</a:t>
            </a:r>
            <a:r>
              <a:rPr kumimoji="0" lang="ja-JP" altLang="en-US"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％（平成</a:t>
            </a:r>
            <a:r>
              <a:rPr kumimoji="0" lang="en-US" altLang="ja-JP"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30</a:t>
            </a:r>
            <a:r>
              <a:rPr kumimoji="0" lang="ja-JP" altLang="en-US"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en-US" altLang="ja-JP"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75</a:t>
            </a:r>
            <a:r>
              <a:rPr kumimoji="0" lang="ja-JP" altLang="en-US"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％（令和</a:t>
            </a:r>
            <a:r>
              <a:rPr kumimoji="0" lang="en-US" altLang="ja-JP"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12</a:t>
            </a:r>
            <a:r>
              <a:rPr kumimoji="0" lang="ja-JP" altLang="en-US"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0" lang="en-US" altLang="ja-JP"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590" name="正方形/長方形 1589">
            <a:extLst>
              <a:ext uri="{FF2B5EF4-FFF2-40B4-BE49-F238E27FC236}">
                <a16:creationId xmlns:a16="http://schemas.microsoft.com/office/drawing/2014/main" id="{B2214278-2596-4ED4-9E11-B8C83DB4BFF5}"/>
              </a:ext>
            </a:extLst>
          </p:cNvPr>
          <p:cNvSpPr/>
          <p:nvPr/>
        </p:nvSpPr>
        <p:spPr bwMode="gray">
          <a:xfrm>
            <a:off x="5876642" y="4331214"/>
            <a:ext cx="2863212" cy="209955"/>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■目標</a:t>
            </a:r>
          </a:p>
        </p:txBody>
      </p:sp>
      <p:sp>
        <p:nvSpPr>
          <p:cNvPr id="1594" name="正方形/長方形 1593"/>
          <p:cNvSpPr/>
          <p:nvPr/>
        </p:nvSpPr>
        <p:spPr>
          <a:xfrm>
            <a:off x="5787586" y="4254858"/>
            <a:ext cx="3052624" cy="823645"/>
          </a:xfrm>
          <a:prstGeom prst="rect">
            <a:avLst/>
          </a:prstGeom>
          <a:noFill/>
          <a:ln w="12700" cap="flat" cmpd="sng" algn="ctr">
            <a:solidFill>
              <a:srgbClr val="4472C4">
                <a:lumMod val="60000"/>
                <a:lumOff val="40000"/>
              </a:srgbClr>
            </a:solidFill>
            <a:prstDash val="solid"/>
            <a:miter lim="800000"/>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09" name="テキスト ボックス 508"/>
          <p:cNvSpPr txBox="1"/>
          <p:nvPr/>
        </p:nvSpPr>
        <p:spPr>
          <a:xfrm>
            <a:off x="945610" y="2399721"/>
            <a:ext cx="1072328" cy="267636"/>
          </a:xfrm>
          <a:prstGeom prst="rect">
            <a:avLst/>
          </a:prstGeom>
          <a:noFill/>
          <a:ln w="2857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法改正</a:t>
            </a:r>
            <a:endPar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14" name="テキスト ボックス 513"/>
          <p:cNvSpPr txBox="1"/>
          <p:nvPr/>
        </p:nvSpPr>
        <p:spPr>
          <a:xfrm>
            <a:off x="116437" y="2793068"/>
            <a:ext cx="2234032" cy="553998"/>
          </a:xfrm>
          <a:prstGeom prst="rect">
            <a:avLst/>
          </a:prstGeom>
          <a:noFill/>
          <a:ln w="28575">
            <a:noFill/>
          </a:ln>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〇マンション関連法が改正（令和４</a:t>
            </a:r>
            <a:endPar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年４月施行）され、法第</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条</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項の</a:t>
            </a:r>
            <a:endPar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規定に基づき国が基本方針を策定</a:t>
            </a:r>
            <a:endPar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15" name="正方形/長方形 514"/>
          <p:cNvSpPr/>
          <p:nvPr/>
        </p:nvSpPr>
        <p:spPr>
          <a:xfrm>
            <a:off x="177431" y="2766487"/>
            <a:ext cx="2112044" cy="568703"/>
          </a:xfrm>
          <a:prstGeom prst="rect">
            <a:avLst/>
          </a:prstGeom>
          <a:noFill/>
          <a:ln w="12700" cap="flat" cmpd="sng" algn="ctr">
            <a:solidFill>
              <a:srgbClr val="4472C4">
                <a:lumMod val="60000"/>
                <a:lumOff val="40000"/>
              </a:srgbClr>
            </a:solidFill>
            <a:prstDash val="solid"/>
            <a:miter lim="800000"/>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16" name="山形 515"/>
          <p:cNvSpPr/>
          <p:nvPr/>
        </p:nvSpPr>
        <p:spPr>
          <a:xfrm>
            <a:off x="2397785" y="3181311"/>
            <a:ext cx="2117108" cy="151171"/>
          </a:xfrm>
          <a:prstGeom prst="chevron">
            <a:avLst/>
          </a:prstGeom>
          <a:solidFill>
            <a:schemeClr val="accent1">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17" name="山形 516"/>
          <p:cNvSpPr/>
          <p:nvPr/>
        </p:nvSpPr>
        <p:spPr>
          <a:xfrm>
            <a:off x="4589081" y="3181311"/>
            <a:ext cx="2431192" cy="159289"/>
          </a:xfrm>
          <a:prstGeom prst="chevron">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18" name="山形 517"/>
          <p:cNvSpPr/>
          <p:nvPr/>
        </p:nvSpPr>
        <p:spPr>
          <a:xfrm>
            <a:off x="7094462" y="3181311"/>
            <a:ext cx="1871008" cy="155703"/>
          </a:xfrm>
          <a:prstGeom prst="chevron">
            <a:avLst/>
          </a:prstGeom>
          <a:no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nvGrpSpPr>
          <p:cNvPr id="519" name="グループ化 518"/>
          <p:cNvGrpSpPr/>
          <p:nvPr/>
        </p:nvGrpSpPr>
        <p:grpSpPr>
          <a:xfrm>
            <a:off x="5718190" y="5129316"/>
            <a:ext cx="3247280" cy="1661765"/>
            <a:chOff x="5129657" y="3608693"/>
            <a:chExt cx="3956728" cy="1134433"/>
          </a:xfrm>
        </p:grpSpPr>
        <p:sp>
          <p:nvSpPr>
            <p:cNvPr id="520" name="テキスト ボックス 519"/>
            <p:cNvSpPr txBox="1"/>
            <p:nvPr/>
          </p:nvSpPr>
          <p:spPr>
            <a:xfrm>
              <a:off x="5129657" y="3776624"/>
              <a:ext cx="3956728" cy="966502"/>
            </a:xfrm>
            <a:prstGeom prst="rect">
              <a:avLst/>
            </a:prstGeom>
            <a:noFill/>
          </p:spPr>
          <p:txBody>
            <a:bodyPr wrap="square" rtlCol="0">
              <a:spAutoFit/>
            </a:bodyPr>
            <a:lstStyle/>
            <a:p>
              <a:pPr marL="57151" marR="0" lvl="0" indent="-57151" algn="l" defTabSz="914418" rtl="0" eaLnBrk="0" fontAlgn="base" latinLnBrk="0" hangingPunct="0">
                <a:lnSpc>
                  <a:spcPct val="10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「老朽化マンション等の管理及び再生の円滑化等を図るための建物の区分所有等に関する法律等の一部を改正する法律」</a:t>
              </a:r>
              <a:endParaRPr kumimoji="0"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7151" marR="0" lvl="0" indent="-57151" algn="l" defTabSz="914418" rtl="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R7.5.30 </a:t>
              </a:r>
              <a:r>
                <a:rPr kumimoji="0"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公布 </a:t>
              </a:r>
              <a:endParaRPr kumimoji="0"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7151" marR="0" lvl="0" indent="-57151" algn="l" defTabSz="914418" rtl="0" eaLnBrk="0" fontAlgn="base" latinLnBrk="0" hangingPunct="0">
                <a:lnSpc>
                  <a:spcPct val="10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➤公布から</a:t>
              </a:r>
              <a:r>
                <a:rPr kumimoji="0"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6</a:t>
              </a:r>
              <a:r>
                <a:rPr kumimoji="0"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月以内 施行（地公体の取組の充実）</a:t>
              </a:r>
              <a:endParaRPr kumimoji="0"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7151" marR="0" lvl="0" indent="-57151" algn="l" defTabSz="914418" rtl="0" eaLnBrk="0" fontAlgn="base" latinLnBrk="0" hangingPunct="0">
                <a:lnSpc>
                  <a:spcPct val="10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R8.4.1 </a:t>
              </a:r>
              <a:r>
                <a:rPr kumimoji="0"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施行（再生の円滑化等）</a:t>
              </a:r>
              <a:endParaRPr kumimoji="0"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7151" marR="0" lvl="0" indent="-57151" algn="l" defTabSz="914418" rtl="0" eaLnBrk="0" fontAlgn="base" latinLnBrk="0" hangingPunct="0">
                <a:lnSpc>
                  <a:spcPct val="10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➤公布から</a:t>
              </a:r>
              <a:r>
                <a:rPr kumimoji="0"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a:t>
              </a:r>
              <a:r>
                <a:rPr kumimoji="0"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年以内 施行（管理計画認定の拡充）</a:t>
              </a:r>
              <a:endParaRPr kumimoji="0"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7151" marR="0" lvl="0" indent="-57151" algn="l" defTabSz="914418" rtl="0" eaLnBrk="0" fontAlgn="base" latinLnBrk="0" hangingPunct="0">
                <a:lnSpc>
                  <a:spcPct val="100000"/>
                </a:lnSpc>
                <a:spcBef>
                  <a:spcPct val="0"/>
                </a:spcBef>
                <a:spcAft>
                  <a:spcPct val="0"/>
                </a:spcAft>
                <a:buClrTx/>
                <a:buSzTx/>
                <a:buFontTx/>
                <a:buNone/>
                <a:tabLst/>
                <a:defRPr/>
              </a:pPr>
              <a:endParaRPr kumimoji="0"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21" name="正方形/長方形 520">
              <a:extLst>
                <a:ext uri="{FF2B5EF4-FFF2-40B4-BE49-F238E27FC236}">
                  <a16:creationId xmlns:a16="http://schemas.microsoft.com/office/drawing/2014/main" id="{B2214278-2596-4ED4-9E11-B8C83DB4BFF5}"/>
                </a:ext>
              </a:extLst>
            </p:cNvPr>
            <p:cNvSpPr/>
            <p:nvPr/>
          </p:nvSpPr>
          <p:spPr bwMode="gray">
            <a:xfrm>
              <a:off x="5325610" y="3638696"/>
              <a:ext cx="3488752" cy="148938"/>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■令和７年度の国の動き</a:t>
              </a:r>
            </a:p>
          </p:txBody>
        </p:sp>
        <p:sp>
          <p:nvSpPr>
            <p:cNvPr id="522" name="正方形/長方形 521"/>
            <p:cNvSpPr/>
            <p:nvPr/>
          </p:nvSpPr>
          <p:spPr>
            <a:xfrm>
              <a:off x="5214215" y="3608693"/>
              <a:ext cx="3719543" cy="1043163"/>
            </a:xfrm>
            <a:prstGeom prst="rect">
              <a:avLst/>
            </a:prstGeom>
            <a:noFill/>
            <a:ln w="12700" cap="flat" cmpd="sng" algn="ctr">
              <a:solidFill>
                <a:srgbClr val="4472C4">
                  <a:lumMod val="60000"/>
                  <a:lumOff val="40000"/>
                </a:srgbClr>
              </a:solidFill>
              <a:prstDash val="solid"/>
              <a:miter lim="800000"/>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grpSp>
      <p:grpSp>
        <p:nvGrpSpPr>
          <p:cNvPr id="2" name="グループ化 1">
            <a:extLst>
              <a:ext uri="{FF2B5EF4-FFF2-40B4-BE49-F238E27FC236}">
                <a16:creationId xmlns:a16="http://schemas.microsoft.com/office/drawing/2014/main" id="{25238591-8092-4720-9B80-3A2D91F18E9D}"/>
              </a:ext>
            </a:extLst>
          </p:cNvPr>
          <p:cNvGrpSpPr/>
          <p:nvPr/>
        </p:nvGrpSpPr>
        <p:grpSpPr>
          <a:xfrm>
            <a:off x="183387" y="3734936"/>
            <a:ext cx="8784945" cy="429967"/>
            <a:chOff x="183387" y="3787643"/>
            <a:chExt cx="8784945" cy="453270"/>
          </a:xfrm>
        </p:grpSpPr>
        <p:sp>
          <p:nvSpPr>
            <p:cNvPr id="1538" name="山形 1537"/>
            <p:cNvSpPr/>
            <p:nvPr/>
          </p:nvSpPr>
          <p:spPr>
            <a:xfrm>
              <a:off x="4612600" y="3790525"/>
              <a:ext cx="2516877" cy="450388"/>
            </a:xfrm>
            <a:prstGeom prst="chevron">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539" name="山形 1538"/>
            <p:cNvSpPr/>
            <p:nvPr/>
          </p:nvSpPr>
          <p:spPr>
            <a:xfrm>
              <a:off x="7111207" y="3792118"/>
              <a:ext cx="1857125" cy="431833"/>
            </a:xfrm>
            <a:prstGeom prst="chevron">
              <a:avLst/>
            </a:prstGeom>
            <a:no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569" name="ホームベース 1568"/>
            <p:cNvSpPr/>
            <p:nvPr/>
          </p:nvSpPr>
          <p:spPr>
            <a:xfrm>
              <a:off x="183387" y="3787643"/>
              <a:ext cx="1862689" cy="440397"/>
            </a:xfrm>
            <a:prstGeom prst="homePlate">
              <a:avLst/>
            </a:prstGeom>
            <a:solidFill>
              <a:schemeClr val="accent1">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１実態調査</a:t>
              </a:r>
            </a:p>
          </p:txBody>
        </p:sp>
        <p:sp>
          <p:nvSpPr>
            <p:cNvPr id="1570" name="山形 1569"/>
            <p:cNvSpPr/>
            <p:nvPr/>
          </p:nvSpPr>
          <p:spPr>
            <a:xfrm>
              <a:off x="1979409" y="3790984"/>
              <a:ext cx="2670709" cy="448642"/>
            </a:xfrm>
            <a:prstGeom prst="chevron">
              <a:avLst/>
            </a:prstGeom>
            <a:solidFill>
              <a:schemeClr val="accent1">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23" name="テキスト ボックス 522"/>
            <p:cNvSpPr txBox="1"/>
            <p:nvPr/>
          </p:nvSpPr>
          <p:spPr>
            <a:xfrm>
              <a:off x="2192542" y="3891565"/>
              <a:ext cx="2236510"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a:t>
              </a:r>
              <a:r>
                <a:rPr kumimoji="0" lang="ja-JP" altLang="en-US"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分譲時点からの適切な管理の推進</a:t>
              </a:r>
            </a:p>
          </p:txBody>
        </p:sp>
        <p:sp>
          <p:nvSpPr>
            <p:cNvPr id="524" name="テキスト ボックス 523"/>
            <p:cNvSpPr txBox="1"/>
            <p:nvPr/>
          </p:nvSpPr>
          <p:spPr>
            <a:xfrm>
              <a:off x="7355001" y="3874959"/>
              <a:ext cx="1467068" cy="24622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4.</a:t>
              </a:r>
              <a:r>
                <a:rPr kumimoji="0" lang="ja-JP" altLang="en-US"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再生の円滑化の推進</a:t>
              </a:r>
            </a:p>
          </p:txBody>
        </p:sp>
        <p:sp>
          <p:nvSpPr>
            <p:cNvPr id="525" name="テキスト ボックス 524"/>
            <p:cNvSpPr txBox="1"/>
            <p:nvPr/>
          </p:nvSpPr>
          <p:spPr>
            <a:xfrm>
              <a:off x="4846769" y="3818362"/>
              <a:ext cx="192226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a:t>
              </a:r>
              <a:r>
                <a:rPr kumimoji="0" lang="ja-JP" altLang="en-US" sz="10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管理組合の自律的で適正な管理の推進</a:t>
              </a:r>
            </a:p>
          </p:txBody>
        </p:sp>
      </p:grpSp>
      <p:sp>
        <p:nvSpPr>
          <p:cNvPr id="527"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28" name="テキスト ボックス 527">
            <a:extLst>
              <a:ext uri="{FF2B5EF4-FFF2-40B4-BE49-F238E27FC236}">
                <a16:creationId xmlns:a16="http://schemas.microsoft.com/office/drawing/2014/main" id="{CB1D5EFF-72AC-4E9A-BFF0-2DCAEA054D56}"/>
              </a:ext>
            </a:extLst>
          </p:cNvPr>
          <p:cNvSpPr txBox="1"/>
          <p:nvPr/>
        </p:nvSpPr>
        <p:spPr>
          <a:xfrm>
            <a:off x="6120000" y="360000"/>
            <a:ext cx="2880000" cy="360000"/>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居住企画課</a:t>
            </a:r>
          </a:p>
        </p:txBody>
      </p:sp>
    </p:spTree>
    <p:extLst>
      <p:ext uri="{BB962C8B-B14F-4D97-AF65-F5344CB8AC3E}">
        <p14:creationId xmlns:p14="http://schemas.microsoft.com/office/powerpoint/2010/main" val="752958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くらしの質を高める　</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大阪府のマンション管理適正化及び再生円滑化の推進（府内全域）</a:t>
            </a:r>
          </a:p>
        </p:txBody>
      </p:sp>
      <p:sp>
        <p:nvSpPr>
          <p:cNvPr id="3" name="角丸四角形 2"/>
          <p:cNvSpPr/>
          <p:nvPr/>
        </p:nvSpPr>
        <p:spPr>
          <a:xfrm>
            <a:off x="109677" y="4071204"/>
            <a:ext cx="8851358" cy="2627081"/>
          </a:xfrm>
          <a:prstGeom prst="roundRect">
            <a:avLst>
              <a:gd name="adj" fmla="val 262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143085" y="4077063"/>
            <a:ext cx="2489784" cy="348109"/>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ja-JP" altLang="en-US" sz="1662" b="1" dirty="0">
                <a:solidFill>
                  <a:prstClr val="black"/>
                </a:solidFill>
                <a:latin typeface="Meiryo UI" panose="020B0604030504040204" pitchFamily="50" charset="-128"/>
                <a:ea typeface="Meiryo UI" panose="020B0604030504040204" pitchFamily="50" charset="-128"/>
              </a:rPr>
              <a:t>７</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年度の主な取組</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9C86F289-C175-466C-8F27-DFF939BA3AE2}"/>
              </a:ext>
            </a:extLst>
          </p:cNvPr>
          <p:cNvSpPr txBox="1"/>
          <p:nvPr/>
        </p:nvSpPr>
        <p:spPr>
          <a:xfrm>
            <a:off x="6120000" y="360000"/>
            <a:ext cx="2880000" cy="360000"/>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居住企画課</a:t>
            </a:r>
          </a:p>
        </p:txBody>
      </p:sp>
      <p:sp>
        <p:nvSpPr>
          <p:cNvPr id="32" name="テキスト ボックス 31">
            <a:extLst>
              <a:ext uri="{FF2B5EF4-FFF2-40B4-BE49-F238E27FC236}">
                <a16:creationId xmlns:a16="http://schemas.microsoft.com/office/drawing/2014/main" id="{E4B3F942-73CD-4898-9E25-EE5A0A0A9FDA}"/>
              </a:ext>
            </a:extLst>
          </p:cNvPr>
          <p:cNvSpPr txBox="1"/>
          <p:nvPr/>
        </p:nvSpPr>
        <p:spPr>
          <a:xfrm>
            <a:off x="248242" y="5432157"/>
            <a:ext cx="3992525" cy="892552"/>
          </a:xfrm>
          <a:prstGeom prst="rect">
            <a:avLst/>
          </a:prstGeom>
          <a:noFill/>
        </p:spPr>
        <p:txBody>
          <a:bodyPr wrap="square" rtlCol="0">
            <a:spAutoFit/>
          </a:bodyPr>
          <a:lstStyle/>
          <a:p>
            <a:pPr marL="108002" indent="-457209" defTabSz="914418" eaLnBrk="0" fontAlgn="base" hangingPunct="0">
              <a:spcBef>
                <a:spcPct val="0"/>
              </a:spcBef>
              <a:spcAft>
                <a:spcPct val="0"/>
              </a:spcAft>
              <a:defRPr/>
            </a:pPr>
            <a:r>
              <a:rPr lang="ja-JP" altLang="en-US" sz="1600" b="1" kern="0" dirty="0">
                <a:solidFill>
                  <a:prstClr val="black"/>
                </a:solidFill>
                <a:latin typeface="BIZ UDゴシック" panose="020B0400000000000000" pitchFamily="49" charset="-128"/>
                <a:ea typeface="BIZ UDゴシック" panose="020B0400000000000000" pitchFamily="49" charset="-128"/>
              </a:rPr>
              <a:t>〇</a:t>
            </a:r>
            <a:r>
              <a:rPr kumimoji="0" lang="ja-JP" altLang="en-US" sz="1600" b="1" kern="0" dirty="0">
                <a:solidFill>
                  <a:prstClr val="black"/>
                </a:solidFill>
                <a:latin typeface="BIZ UDゴシック" panose="020B0400000000000000" pitchFamily="49" charset="-128"/>
                <a:ea typeface="BIZ UDゴシック" panose="020B0400000000000000" pitchFamily="49" charset="-128"/>
              </a:rPr>
              <a:t>その他各市への支援等</a:t>
            </a:r>
            <a:endParaRPr kumimoji="0" lang="en-US" altLang="ja-JP" sz="1600" b="1" kern="0" dirty="0">
              <a:solidFill>
                <a:prstClr val="black"/>
              </a:solidFill>
              <a:latin typeface="BIZ UDゴシック" panose="020B0400000000000000" pitchFamily="49" charset="-128"/>
              <a:ea typeface="BIZ UDゴシック" panose="020B0400000000000000" pitchFamily="49" charset="-128"/>
            </a:endParaRPr>
          </a:p>
          <a:p>
            <a:pPr marL="108002" indent="-457209" defTabSz="914418" eaLnBrk="0" fontAlgn="base" hangingPunct="0">
              <a:spcBef>
                <a:spcPct val="0"/>
              </a:spcBef>
              <a:spcAft>
                <a:spcPct val="0"/>
              </a:spcAft>
              <a:defRPr/>
            </a:pPr>
            <a:r>
              <a:rPr kumimoji="0" lang="ja-JP" altLang="en-US" sz="1200" kern="0" dirty="0">
                <a:solidFill>
                  <a:prstClr val="black"/>
                </a:solidFill>
                <a:latin typeface="BIZ UDゴシック" panose="020B0400000000000000" pitchFamily="49" charset="-128"/>
                <a:ea typeface="BIZ UDゴシック" panose="020B0400000000000000" pitchFamily="49" charset="-128"/>
              </a:rPr>
              <a:t>（市支援）</a:t>
            </a:r>
            <a:endParaRPr kumimoji="0" lang="en-US" altLang="ja-JP" sz="1200" kern="0" dirty="0">
              <a:solidFill>
                <a:prstClr val="black"/>
              </a:solidFill>
              <a:latin typeface="BIZ UDゴシック" panose="020B0400000000000000" pitchFamily="49" charset="-128"/>
              <a:ea typeface="BIZ UDゴシック" panose="020B0400000000000000" pitchFamily="49" charset="-128"/>
            </a:endParaRPr>
          </a:p>
          <a:p>
            <a:pPr marL="108002" indent="-457209" defTabSz="914418" eaLnBrk="0" fontAlgn="base" hangingPunct="0">
              <a:spcBef>
                <a:spcPct val="0"/>
              </a:spcBef>
              <a:spcAft>
                <a:spcPct val="0"/>
              </a:spcAft>
              <a:defRPr/>
            </a:pPr>
            <a:r>
              <a:rPr lang="ja-JP" altLang="en-US" sz="1200" kern="0" dirty="0">
                <a:solidFill>
                  <a:prstClr val="black"/>
                </a:solidFill>
                <a:latin typeface="BIZ UDゴシック" panose="020B0400000000000000" pitchFamily="49" charset="-128"/>
                <a:ea typeface="BIZ UDゴシック" panose="020B0400000000000000" pitchFamily="49" charset="-128"/>
              </a:rPr>
              <a:t>　・</a:t>
            </a:r>
            <a:r>
              <a:rPr kumimoji="0" lang="ja-JP" altLang="en-US" sz="1200" kern="0" dirty="0">
                <a:solidFill>
                  <a:prstClr val="black"/>
                </a:solidFill>
                <a:latin typeface="BIZ UDゴシック" panose="020B0400000000000000" pitchFamily="49" charset="-128"/>
                <a:ea typeface="BIZ UDゴシック" panose="020B0400000000000000" pitchFamily="49" charset="-128"/>
              </a:rPr>
              <a:t>市との意見交換会等を通じ、実態調査実施支援や</a:t>
            </a:r>
            <a:endParaRPr kumimoji="0" lang="en-US" altLang="ja-JP" sz="1200" kern="0" dirty="0">
              <a:solidFill>
                <a:prstClr val="black"/>
              </a:solidFill>
              <a:latin typeface="BIZ UDゴシック" panose="020B0400000000000000" pitchFamily="49" charset="-128"/>
              <a:ea typeface="BIZ UDゴシック" panose="020B0400000000000000" pitchFamily="49" charset="-128"/>
            </a:endParaRPr>
          </a:p>
          <a:p>
            <a:pPr marL="108002" indent="-457209" defTabSz="914418" eaLnBrk="0" fontAlgn="base" hangingPunct="0">
              <a:spcBef>
                <a:spcPct val="0"/>
              </a:spcBef>
              <a:spcAft>
                <a:spcPct val="0"/>
              </a:spcAft>
              <a:defRPr/>
            </a:pPr>
            <a:r>
              <a:rPr lang="ja-JP" altLang="en-US" sz="1200" kern="0" dirty="0">
                <a:solidFill>
                  <a:prstClr val="black"/>
                </a:solidFill>
                <a:latin typeface="BIZ UDゴシック" panose="020B0400000000000000" pitchFamily="49" charset="-128"/>
                <a:ea typeface="BIZ UDゴシック" panose="020B0400000000000000" pitchFamily="49" charset="-128"/>
              </a:rPr>
              <a:t>　　</a:t>
            </a:r>
            <a:r>
              <a:rPr kumimoji="0" lang="ja-JP" altLang="en-US" sz="1200" kern="0" dirty="0">
                <a:solidFill>
                  <a:prstClr val="black"/>
                </a:solidFill>
                <a:latin typeface="BIZ UDゴシック" panose="020B0400000000000000" pitchFamily="49" charset="-128"/>
                <a:ea typeface="BIZ UDゴシック" panose="020B0400000000000000" pitchFamily="49" charset="-128"/>
              </a:rPr>
              <a:t>情報提供など技術支援を実施</a:t>
            </a:r>
          </a:p>
        </p:txBody>
      </p:sp>
      <p:sp>
        <p:nvSpPr>
          <p:cNvPr id="33" name="テキスト ボックス 32">
            <a:extLst>
              <a:ext uri="{FF2B5EF4-FFF2-40B4-BE49-F238E27FC236}">
                <a16:creationId xmlns:a16="http://schemas.microsoft.com/office/drawing/2014/main" id="{2681167E-1EDD-4EAC-A230-36335CAD9B77}"/>
              </a:ext>
            </a:extLst>
          </p:cNvPr>
          <p:cNvSpPr txBox="1"/>
          <p:nvPr/>
        </p:nvSpPr>
        <p:spPr>
          <a:xfrm>
            <a:off x="4381172" y="5668307"/>
            <a:ext cx="4986816" cy="1015663"/>
          </a:xfrm>
          <a:prstGeom prst="rect">
            <a:avLst/>
          </a:prstGeom>
          <a:noFill/>
        </p:spPr>
        <p:txBody>
          <a:bodyPr wrap="square" rtlCol="0">
            <a:spAutoFit/>
          </a:bodyPr>
          <a:lstStyle/>
          <a:p>
            <a:pPr marL="108002" indent="-457209" defTabSz="914418" eaLnBrk="0" fontAlgn="base" hangingPunct="0">
              <a:spcBef>
                <a:spcPct val="0"/>
              </a:spcBef>
              <a:spcAft>
                <a:spcPct val="0"/>
              </a:spcAft>
              <a:defRPr/>
            </a:pPr>
            <a:r>
              <a:rPr kumimoji="0" lang="ja-JP" altLang="en-US" sz="1200" kern="0" dirty="0">
                <a:solidFill>
                  <a:prstClr val="black"/>
                </a:solidFill>
                <a:latin typeface="BIZ UDゴシック" panose="020B0400000000000000" pitchFamily="49" charset="-128"/>
                <a:ea typeface="BIZ UDゴシック" panose="020B0400000000000000" pitchFamily="49" charset="-128"/>
              </a:rPr>
              <a:t>（協議会</a:t>
            </a:r>
            <a:r>
              <a:rPr kumimoji="0" lang="en-US" altLang="ja-JP" sz="800" kern="0" dirty="0">
                <a:solidFill>
                  <a:prstClr val="black"/>
                </a:solidFill>
                <a:latin typeface="BIZ UDゴシック" panose="020B0400000000000000" pitchFamily="49" charset="-128"/>
                <a:ea typeface="BIZ UDゴシック" panose="020B0400000000000000" pitchFamily="49" charset="-128"/>
              </a:rPr>
              <a:t>※</a:t>
            </a:r>
            <a:r>
              <a:rPr kumimoji="0" lang="ja-JP" altLang="en-US" sz="1200" kern="0" dirty="0">
                <a:solidFill>
                  <a:prstClr val="black"/>
                </a:solidFill>
                <a:latin typeface="BIZ UDゴシック" panose="020B0400000000000000" pitchFamily="49" charset="-128"/>
                <a:ea typeface="BIZ UDゴシック" panose="020B0400000000000000" pitchFamily="49" charset="-128"/>
              </a:rPr>
              <a:t>での取り組み）</a:t>
            </a:r>
            <a:r>
              <a:rPr kumimoji="0" lang="en-US" altLang="ja-JP" sz="1200" kern="0" dirty="0">
                <a:latin typeface="BIZ UDゴシック" panose="020B0400000000000000" pitchFamily="49" charset="-128"/>
                <a:ea typeface="BIZ UDゴシック" panose="020B0400000000000000" pitchFamily="49" charset="-128"/>
              </a:rPr>
              <a:t> </a:t>
            </a:r>
          </a:p>
          <a:p>
            <a:pPr marL="108002" indent="-457209" defTabSz="914418" eaLnBrk="0" fontAlgn="base" hangingPunct="0">
              <a:spcBef>
                <a:spcPct val="0"/>
              </a:spcBef>
              <a:spcAft>
                <a:spcPct val="0"/>
              </a:spcAft>
              <a:defRPr/>
            </a:pPr>
            <a:r>
              <a:rPr lang="ja-JP" altLang="en-US" sz="1200" kern="0" dirty="0">
                <a:solidFill>
                  <a:prstClr val="black"/>
                </a:solidFill>
                <a:latin typeface="BIZ UDゴシック" panose="020B0400000000000000" pitchFamily="49" charset="-128"/>
                <a:ea typeface="BIZ UDゴシック" panose="020B0400000000000000" pitchFamily="49" charset="-128"/>
              </a:rPr>
              <a:t>　</a:t>
            </a:r>
            <a:r>
              <a:rPr kumimoji="0" lang="ja-JP" altLang="en-US" sz="1200" kern="0" dirty="0">
                <a:solidFill>
                  <a:prstClr val="black"/>
                </a:solidFill>
                <a:latin typeface="BIZ UDゴシック" panose="020B0400000000000000" pitchFamily="49" charset="-128"/>
                <a:ea typeface="BIZ UDゴシック" panose="020B0400000000000000" pitchFamily="49" charset="-128"/>
              </a:rPr>
              <a:t>・管理組合向けセミナー</a:t>
            </a:r>
            <a:endParaRPr kumimoji="0" lang="en-US" altLang="ja-JP" sz="1200" kern="0" dirty="0">
              <a:solidFill>
                <a:prstClr val="black"/>
              </a:solidFill>
              <a:latin typeface="BIZ UDゴシック" panose="020B0400000000000000" pitchFamily="49" charset="-128"/>
              <a:ea typeface="BIZ UDゴシック" panose="020B0400000000000000" pitchFamily="49" charset="-128"/>
            </a:endParaRPr>
          </a:p>
          <a:p>
            <a:pPr marL="108002" indent="-457209" defTabSz="914418" eaLnBrk="0" fontAlgn="base" hangingPunct="0">
              <a:spcBef>
                <a:spcPct val="0"/>
              </a:spcBef>
              <a:spcAft>
                <a:spcPct val="0"/>
              </a:spcAft>
              <a:defRPr/>
            </a:pPr>
            <a:r>
              <a:rPr kumimoji="0" lang="ja-JP" altLang="en-US" sz="1200" kern="0" dirty="0">
                <a:solidFill>
                  <a:prstClr val="black"/>
                </a:solidFill>
                <a:latin typeface="BIZ UDゴシック" panose="020B0400000000000000" pitchFamily="49" charset="-128"/>
                <a:ea typeface="BIZ UDゴシック" panose="020B0400000000000000" pitchFamily="49" charset="-128"/>
              </a:rPr>
              <a:t>　・協議会会員向け研修会</a:t>
            </a:r>
            <a:endParaRPr kumimoji="0" lang="en-US" altLang="ja-JP" sz="1200" kern="0" dirty="0">
              <a:solidFill>
                <a:prstClr val="black"/>
              </a:solidFill>
              <a:latin typeface="BIZ UDゴシック" panose="020B0400000000000000" pitchFamily="49" charset="-128"/>
              <a:ea typeface="BIZ UDゴシック" panose="020B0400000000000000" pitchFamily="49" charset="-128"/>
            </a:endParaRPr>
          </a:p>
          <a:p>
            <a:pPr marL="108002" indent="-457209" defTabSz="914418" eaLnBrk="0" fontAlgn="base" hangingPunct="0">
              <a:spcBef>
                <a:spcPct val="0"/>
              </a:spcBef>
              <a:spcAft>
                <a:spcPct val="0"/>
              </a:spcAft>
              <a:defRPr/>
            </a:pPr>
            <a:r>
              <a:rPr kumimoji="0" lang="ja-JP" altLang="en-US" sz="1200" kern="0" dirty="0">
                <a:solidFill>
                  <a:prstClr val="black"/>
                </a:solidFill>
                <a:latin typeface="BIZ UDゴシック" panose="020B0400000000000000" pitchFamily="49" charset="-128"/>
                <a:ea typeface="BIZ UDゴシック" panose="020B0400000000000000" pitchFamily="49" charset="-128"/>
              </a:rPr>
              <a:t>　・登録マンションへのアドバイザー派遣</a:t>
            </a:r>
            <a:r>
              <a:rPr lang="ja-JP" altLang="en-US" sz="1200" kern="0" dirty="0">
                <a:solidFill>
                  <a:prstClr val="black"/>
                </a:solidFill>
                <a:latin typeface="BIZ UDゴシック" panose="020B0400000000000000" pitchFamily="49" charset="-128"/>
                <a:ea typeface="BIZ UDゴシック" panose="020B0400000000000000" pitchFamily="49" charset="-128"/>
              </a:rPr>
              <a:t>　　等の</a:t>
            </a:r>
            <a:r>
              <a:rPr kumimoji="0" lang="ja-JP" altLang="en-US" sz="1200" kern="0" dirty="0">
                <a:solidFill>
                  <a:prstClr val="black"/>
                </a:solidFill>
                <a:latin typeface="BIZ UDゴシック" panose="020B0400000000000000" pitchFamily="49" charset="-128"/>
                <a:ea typeface="BIZ UDゴシック" panose="020B0400000000000000" pitchFamily="49" charset="-128"/>
              </a:rPr>
              <a:t>実施</a:t>
            </a:r>
            <a:endParaRPr kumimoji="0" lang="en-US" altLang="ja-JP" sz="1200" kern="0" dirty="0">
              <a:solidFill>
                <a:prstClr val="black"/>
              </a:solidFill>
              <a:latin typeface="BIZ UDゴシック" panose="020B0400000000000000" pitchFamily="49" charset="-128"/>
              <a:ea typeface="BIZ UDゴシック" panose="020B0400000000000000" pitchFamily="49" charset="-128"/>
            </a:endParaRPr>
          </a:p>
          <a:p>
            <a:pPr marL="108002" indent="-457209" defTabSz="914418" eaLnBrk="0" fontAlgn="base" hangingPunct="0">
              <a:spcBef>
                <a:spcPct val="0"/>
              </a:spcBef>
              <a:spcAft>
                <a:spcPct val="0"/>
              </a:spcAft>
              <a:defRPr/>
            </a:pPr>
            <a:r>
              <a:rPr kumimoji="0" lang="ja-JP" altLang="en-US" sz="900" kern="0" dirty="0">
                <a:latin typeface="BIZ UDゴシック" panose="020B0400000000000000" pitchFamily="49" charset="-128"/>
                <a:ea typeface="BIZ UDゴシック" panose="020B0400000000000000" pitchFamily="49" charset="-128"/>
              </a:rPr>
              <a:t>　　　　　</a:t>
            </a:r>
            <a:r>
              <a:rPr kumimoji="0" lang="en-US" altLang="ja-JP" sz="900" kern="0" dirty="0">
                <a:latin typeface="BIZ UDゴシック" panose="020B0400000000000000" pitchFamily="49" charset="-128"/>
                <a:ea typeface="BIZ UDゴシック" panose="020B0400000000000000" pitchFamily="49" charset="-128"/>
              </a:rPr>
              <a:t>※</a:t>
            </a:r>
            <a:r>
              <a:rPr kumimoji="0" lang="ja-JP" altLang="en-US" sz="900" kern="0" dirty="0">
                <a:latin typeface="BIZ UDゴシック" panose="020B0400000000000000" pitchFamily="49" charset="-128"/>
                <a:ea typeface="BIZ UDゴシック" panose="020B0400000000000000" pitchFamily="49" charset="-128"/>
              </a:rPr>
              <a:t>大阪府分譲マンション管理・建替えサポートシステム推進協議会</a:t>
            </a:r>
            <a:r>
              <a:rPr kumimoji="0" lang="ja-JP" altLang="en-US" sz="1200" kern="0" dirty="0">
                <a:latin typeface="BIZ UDゴシック" panose="020B0400000000000000" pitchFamily="49" charset="-128"/>
                <a:ea typeface="BIZ UDゴシック" panose="020B0400000000000000" pitchFamily="49" charset="-128"/>
              </a:rPr>
              <a:t>　　　　　　　　　　　</a:t>
            </a:r>
            <a:endParaRPr kumimoji="0" lang="en-US" altLang="ja-JP" sz="1200" kern="0" dirty="0">
              <a:solidFill>
                <a:prstClr val="black"/>
              </a:solidFill>
              <a:latin typeface="BIZ UDゴシック" panose="020B0400000000000000" pitchFamily="49" charset="-128"/>
              <a:ea typeface="BIZ UDゴシック" panose="020B0400000000000000" pitchFamily="49" charset="-128"/>
            </a:endParaRPr>
          </a:p>
        </p:txBody>
      </p:sp>
      <p:sp>
        <p:nvSpPr>
          <p:cNvPr id="35" name="正方形/長方形 34">
            <a:extLst>
              <a:ext uri="{FF2B5EF4-FFF2-40B4-BE49-F238E27FC236}">
                <a16:creationId xmlns:a16="http://schemas.microsoft.com/office/drawing/2014/main" id="{D720C005-2497-44D1-A7D3-F236E5575E7E}"/>
              </a:ext>
            </a:extLst>
          </p:cNvPr>
          <p:cNvSpPr/>
          <p:nvPr/>
        </p:nvSpPr>
        <p:spPr>
          <a:xfrm>
            <a:off x="81232" y="4675146"/>
            <a:ext cx="4299940" cy="669414"/>
          </a:xfrm>
          <a:prstGeom prst="rect">
            <a:avLst/>
          </a:prstGeom>
        </p:spPr>
        <p:txBody>
          <a:bodyPr wrap="square">
            <a:spAutoFit/>
          </a:bodyPr>
          <a:lstStyle/>
          <a:p>
            <a:pPr marL="0" marR="0" lvl="0" indent="0" algn="l" defTabSz="914290" rtl="0" eaLnBrk="1" fontAlgn="auto" latinLnBrk="0" hangingPunct="1">
              <a:lnSpc>
                <a:spcPts val="1500"/>
              </a:lnSpc>
              <a:spcBef>
                <a:spcPts val="0"/>
              </a:spcBef>
              <a:spcAft>
                <a:spcPts val="0"/>
              </a:spcAft>
              <a:buClrTx/>
              <a:buSzTx/>
              <a:buFontTx/>
              <a:buNone/>
              <a:tabLst/>
              <a:defRPr/>
            </a:pPr>
            <a:r>
              <a:rPr kumimoji="1" lang="ja-JP" altLang="en-US" sz="1400" i="0"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府・市</a:t>
            </a:r>
            <a:r>
              <a:rPr kumimoji="1" lang="ja-JP" altLang="en-US" sz="1400" i="0" u="sng" strike="noStrike" kern="1200" cap="none" spc="0" normalizeH="0" baseline="0" noProof="0">
                <a:ln>
                  <a:noFill/>
                </a:ln>
                <a:solidFill>
                  <a:srgbClr val="FF0000"/>
                </a:solidFill>
                <a:effectLst/>
                <a:uLnTx/>
                <a:uFillTx/>
                <a:latin typeface="BIZ UDゴシック" panose="020B0400000000000000" pitchFamily="49" charset="-128"/>
                <a:ea typeface="BIZ UDゴシック" panose="020B0400000000000000" pitchFamily="49" charset="-128"/>
                <a:cs typeface="+mn-cs"/>
              </a:rPr>
              <a:t>の取組成果</a:t>
            </a:r>
            <a:r>
              <a:rPr kumimoji="1" lang="ja-JP" altLang="en-US" sz="140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・課題</a:t>
            </a:r>
            <a:endParaRPr kumimoji="1" lang="en-US" altLang="ja-JP" sz="1400" u="sng" dirty="0">
              <a:solidFill>
                <a:srgbClr val="FF0000"/>
              </a:solidFill>
              <a:latin typeface="BIZ UDゴシック" panose="020B0400000000000000" pitchFamily="49" charset="-128"/>
              <a:ea typeface="BIZ UDゴシック" panose="020B0400000000000000" pitchFamily="49" charset="-128"/>
            </a:endParaRPr>
          </a:p>
          <a:p>
            <a:pPr marL="0" marR="0" lvl="0" indent="0" algn="l" defTabSz="914290" rtl="0" eaLnBrk="1" fontAlgn="auto" latinLnBrk="0" hangingPunct="1">
              <a:lnSpc>
                <a:spcPts val="1500"/>
              </a:lnSpc>
              <a:spcBef>
                <a:spcPts val="0"/>
              </a:spcBef>
              <a:spcAft>
                <a:spcPts val="0"/>
              </a:spcAft>
              <a:buClrTx/>
              <a:buSzTx/>
              <a:buFontTx/>
              <a:buNone/>
              <a:tabLst/>
              <a:defRPr/>
            </a:pPr>
            <a:r>
              <a:rPr kumimoji="1" lang="ja-JP" altLang="en-US" sz="1400" dirty="0">
                <a:solidFill>
                  <a:srgbClr val="FF0000"/>
                </a:solidFill>
                <a:latin typeface="BIZ UDゴシック" panose="020B0400000000000000" pitchFamily="49" charset="-128"/>
                <a:ea typeface="BIZ UDゴシック" panose="020B0400000000000000" pitchFamily="49" charset="-128"/>
              </a:rPr>
              <a:t>　　</a:t>
            </a:r>
            <a:r>
              <a:rPr kumimoji="1" lang="ja-JP" altLang="en-US" sz="1400" u="sng" dirty="0">
                <a:solidFill>
                  <a:srgbClr val="FF0000"/>
                </a:solidFill>
                <a:latin typeface="BIZ UDゴシック" panose="020B0400000000000000" pitchFamily="49" charset="-128"/>
                <a:ea typeface="BIZ UDゴシック" panose="020B0400000000000000" pitchFamily="49" charset="-128"/>
              </a:rPr>
              <a:t>府・市の</a:t>
            </a:r>
            <a:r>
              <a:rPr kumimoji="1" lang="ja-JP" altLang="en-US" sz="140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実態調査結果</a:t>
            </a:r>
            <a:r>
              <a:rPr kumimoji="1" lang="ja-JP" altLang="en-US" sz="1400" i="0"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a:t>
            </a:r>
            <a:r>
              <a:rPr kumimoji="1" lang="ja-JP" altLang="en-US" sz="140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40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p>
            <a:pPr lvl="0" defTabSz="914290">
              <a:lnSpc>
                <a:spcPts val="1500"/>
              </a:lnSpc>
              <a:defRPr/>
            </a:pPr>
            <a:r>
              <a:rPr kumimoji="1" lang="ja-JP" altLang="en-US" sz="1400" i="0"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区分所有法やマンション関連法の改正（予定）</a:t>
            </a:r>
            <a:r>
              <a:rPr kumimoji="1" lang="ja-JP" altLang="en-US" sz="1400" dirty="0">
                <a:solidFill>
                  <a:srgbClr val="FF0000"/>
                </a:solidFill>
                <a:latin typeface="BIZ UDゴシック" panose="020B0400000000000000" pitchFamily="49" charset="-128"/>
                <a:ea typeface="BIZ UDゴシック" panose="020B0400000000000000" pitchFamily="49" charset="-128"/>
              </a:rPr>
              <a:t>　　　　　　　　</a:t>
            </a:r>
            <a:r>
              <a:rPr kumimoji="1" lang="ja-JP" altLang="en-US" sz="1400" dirty="0">
                <a:latin typeface="BIZ UDゴシック" panose="020B0400000000000000" pitchFamily="49" charset="-128"/>
                <a:ea typeface="BIZ UDゴシック" panose="020B0400000000000000" pitchFamily="49" charset="-128"/>
              </a:rPr>
              <a:t> </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8" name="角丸四角形 11">
            <a:extLst>
              <a:ext uri="{FF2B5EF4-FFF2-40B4-BE49-F238E27FC236}">
                <a16:creationId xmlns:a16="http://schemas.microsoft.com/office/drawing/2014/main" id="{37C8A9AD-FAB6-4CDA-8F63-36EE282E7583}"/>
              </a:ext>
            </a:extLst>
          </p:cNvPr>
          <p:cNvSpPr/>
          <p:nvPr/>
        </p:nvSpPr>
        <p:spPr>
          <a:xfrm>
            <a:off x="128928" y="1122222"/>
            <a:ext cx="8886144" cy="2578097"/>
          </a:xfrm>
          <a:prstGeom prst="roundRect">
            <a:avLst>
              <a:gd name="adj" fmla="val 3707"/>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二等辺三角形 39">
            <a:extLst>
              <a:ext uri="{FF2B5EF4-FFF2-40B4-BE49-F238E27FC236}">
                <a16:creationId xmlns:a16="http://schemas.microsoft.com/office/drawing/2014/main" id="{2CBDCBE1-11A0-4BA9-8F16-316EA7541F74}"/>
              </a:ext>
            </a:extLst>
          </p:cNvPr>
          <p:cNvSpPr/>
          <p:nvPr/>
        </p:nvSpPr>
        <p:spPr>
          <a:xfrm rot="10800000">
            <a:off x="2284164" y="3758011"/>
            <a:ext cx="4502383" cy="279040"/>
          </a:xfrm>
          <a:prstGeom prst="triangle">
            <a:avLst>
              <a:gd name="adj" fmla="val 50000"/>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92"/>
          </a:p>
        </p:txBody>
      </p:sp>
      <p:sp>
        <p:nvSpPr>
          <p:cNvPr id="14" name="正方形/長方形 13">
            <a:extLst>
              <a:ext uri="{FF2B5EF4-FFF2-40B4-BE49-F238E27FC236}">
                <a16:creationId xmlns:a16="http://schemas.microsoft.com/office/drawing/2014/main" id="{A3DF0F19-C480-41C7-A1B4-D47DD9AC1AA2}"/>
              </a:ext>
            </a:extLst>
          </p:cNvPr>
          <p:cNvSpPr/>
          <p:nvPr/>
        </p:nvSpPr>
        <p:spPr>
          <a:xfrm>
            <a:off x="89169" y="1517660"/>
            <a:ext cx="2317792" cy="307777"/>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1"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○区分所有法制の見直し</a:t>
            </a:r>
            <a:endParaRPr kumimoji="1" lang="en-US" altLang="ja-JP" sz="200" b="1"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5" name="正方形/長方形 14">
            <a:extLst>
              <a:ext uri="{FF2B5EF4-FFF2-40B4-BE49-F238E27FC236}">
                <a16:creationId xmlns:a16="http://schemas.microsoft.com/office/drawing/2014/main" id="{D0E4EB8F-3F94-4250-96E6-E59D6F161AF0}"/>
              </a:ext>
            </a:extLst>
          </p:cNvPr>
          <p:cNvSpPr/>
          <p:nvPr/>
        </p:nvSpPr>
        <p:spPr>
          <a:xfrm>
            <a:off x="196392" y="1185072"/>
            <a:ext cx="8737539" cy="307777"/>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200" b="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200" b="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背景</a:t>
            </a:r>
            <a:r>
              <a:rPr kumimoji="1" lang="en-US" altLang="ja-JP" sz="1200" b="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200" b="0" i="0"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高経年区分所有建物の増加</a:t>
            </a: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と</a:t>
            </a:r>
            <a:r>
              <a:rPr kumimoji="1" lang="ja-JP" altLang="en-US" sz="12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区分所有者の高齢化</a:t>
            </a:r>
            <a:r>
              <a:rPr kumimoji="1" lang="ja-JP" altLang="en-US" sz="1200" b="0" i="0"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a:t>
            </a:r>
            <a:endPar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36" name="正方形/長方形 35">
            <a:extLst>
              <a:ext uri="{FF2B5EF4-FFF2-40B4-BE49-F238E27FC236}">
                <a16:creationId xmlns:a16="http://schemas.microsoft.com/office/drawing/2014/main" id="{C14A000A-470B-41E9-A24F-EC71A03A34CD}"/>
              </a:ext>
            </a:extLst>
          </p:cNvPr>
          <p:cNvSpPr/>
          <p:nvPr/>
        </p:nvSpPr>
        <p:spPr>
          <a:xfrm>
            <a:off x="92339" y="2557002"/>
            <a:ext cx="2768332" cy="307777"/>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〇マンション関連法の見直し</a:t>
            </a:r>
            <a:endParaRPr kumimoji="1" lang="en-US" altLang="ja-JP" sz="2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9" name="正方形/長方形 38">
            <a:extLst>
              <a:ext uri="{FF2B5EF4-FFF2-40B4-BE49-F238E27FC236}">
                <a16:creationId xmlns:a16="http://schemas.microsoft.com/office/drawing/2014/main" id="{69F77B93-5B6F-4864-9BA7-22E4CF94C6DA}"/>
              </a:ext>
            </a:extLst>
          </p:cNvPr>
          <p:cNvSpPr/>
          <p:nvPr/>
        </p:nvSpPr>
        <p:spPr>
          <a:xfrm>
            <a:off x="4640328" y="1122222"/>
            <a:ext cx="4511283" cy="492443"/>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・区分所有建物の</a:t>
            </a:r>
            <a:r>
              <a:rPr kumimoji="1" lang="ja-JP" altLang="en-US" sz="1200" b="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所有者不明化　・区分</a:t>
            </a:r>
            <a:r>
              <a:rPr kumimoji="1" lang="ja-JP" altLang="en-US" sz="1200" dirty="0">
                <a:latin typeface="BIZ UDゴシック" panose="020B0400000000000000" pitchFamily="49" charset="-128"/>
                <a:ea typeface="BIZ UDゴシック" panose="020B0400000000000000" pitchFamily="49" charset="-128"/>
              </a:rPr>
              <a:t>所有者の非居住化</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a:t>
            </a: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区分所有建物の管理不全化　・</a:t>
            </a:r>
            <a:r>
              <a:rPr kumimoji="1" lang="ja-JP" altLang="en-US" sz="1200" dirty="0">
                <a:latin typeface="BIZ UDゴシック" panose="020B0400000000000000" pitchFamily="49" charset="-128"/>
                <a:ea typeface="BIZ UDゴシック" panose="020B0400000000000000" pitchFamily="49" charset="-128"/>
              </a:rPr>
              <a:t>集会議決の困難化　</a:t>
            </a:r>
            <a:endParaRPr kumimoji="1" lang="en-US" altLang="ja-JP" sz="1200" dirty="0">
              <a:latin typeface="BIZ UDゴシック" panose="020B0400000000000000" pitchFamily="49" charset="-128"/>
              <a:ea typeface="BIZ UDゴシック" panose="020B0400000000000000" pitchFamily="49" charset="-128"/>
            </a:endParaRPr>
          </a:p>
        </p:txBody>
      </p:sp>
      <p:grpSp>
        <p:nvGrpSpPr>
          <p:cNvPr id="42" name="グループ化 41">
            <a:extLst>
              <a:ext uri="{FF2B5EF4-FFF2-40B4-BE49-F238E27FC236}">
                <a16:creationId xmlns:a16="http://schemas.microsoft.com/office/drawing/2014/main" id="{B295A8D8-F3EE-473B-9C77-F1FBCE49C883}"/>
              </a:ext>
            </a:extLst>
          </p:cNvPr>
          <p:cNvGrpSpPr/>
          <p:nvPr/>
        </p:nvGrpSpPr>
        <p:grpSpPr>
          <a:xfrm>
            <a:off x="196392" y="2829530"/>
            <a:ext cx="4284657" cy="894701"/>
            <a:chOff x="197657" y="2161814"/>
            <a:chExt cx="4398163" cy="894701"/>
          </a:xfrm>
        </p:grpSpPr>
        <p:sp>
          <p:nvSpPr>
            <p:cNvPr id="45" name="正方形/長方形 44">
              <a:extLst>
                <a:ext uri="{FF2B5EF4-FFF2-40B4-BE49-F238E27FC236}">
                  <a16:creationId xmlns:a16="http://schemas.microsoft.com/office/drawing/2014/main" id="{8C0B431C-E265-48D6-8931-4C2DECD717B1}"/>
                </a:ext>
              </a:extLst>
            </p:cNvPr>
            <p:cNvSpPr/>
            <p:nvPr/>
          </p:nvSpPr>
          <p:spPr>
            <a:xfrm>
              <a:off x="238469" y="2195404"/>
              <a:ext cx="4357350" cy="1982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正方形/長方形 45">
              <a:extLst>
                <a:ext uri="{FF2B5EF4-FFF2-40B4-BE49-F238E27FC236}">
                  <a16:creationId xmlns:a16="http://schemas.microsoft.com/office/drawing/2014/main" id="{321BC491-8E52-428F-87AA-72340A7446BB}"/>
                </a:ext>
              </a:extLst>
            </p:cNvPr>
            <p:cNvSpPr/>
            <p:nvPr/>
          </p:nvSpPr>
          <p:spPr>
            <a:xfrm>
              <a:off x="238470" y="2195404"/>
              <a:ext cx="4357350" cy="767252"/>
            </a:xfrm>
            <a:prstGeom prst="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テキスト ボックス 48">
              <a:extLst>
                <a:ext uri="{FF2B5EF4-FFF2-40B4-BE49-F238E27FC236}">
                  <a16:creationId xmlns:a16="http://schemas.microsoft.com/office/drawing/2014/main" id="{B12362ED-95FF-441A-84A4-96956F0F6A84}"/>
                </a:ext>
              </a:extLst>
            </p:cNvPr>
            <p:cNvSpPr txBox="1"/>
            <p:nvPr/>
          </p:nvSpPr>
          <p:spPr>
            <a:xfrm>
              <a:off x="238470" y="2161814"/>
              <a:ext cx="3183869" cy="261610"/>
            </a:xfrm>
            <a:prstGeom prst="rect">
              <a:avLst/>
            </a:prstGeom>
            <a:noFill/>
          </p:spPr>
          <p:txBody>
            <a:bodyPr wrap="square" rtlCol="0">
              <a:spAutoFit/>
            </a:bodyPr>
            <a:lstStyle/>
            <a:p>
              <a:pPr marL="108002" indent="-457209" defTabSz="914418" eaLnBrk="0" fontAlgn="base" hangingPunct="0">
                <a:spcBef>
                  <a:spcPct val="0"/>
                </a:spcBef>
                <a:spcAft>
                  <a:spcPct val="0"/>
                </a:spcAft>
                <a:defRPr/>
              </a:pPr>
              <a:r>
                <a:rPr lang="ja-JP" altLang="en-US" sz="1100" kern="0" dirty="0">
                  <a:solidFill>
                    <a:prstClr val="black"/>
                  </a:solidFill>
                  <a:latin typeface="BIZ UDゴシック" panose="020B0400000000000000" pitchFamily="49" charset="-128"/>
                  <a:ea typeface="BIZ UDゴシック" panose="020B0400000000000000" pitchFamily="49" charset="-128"/>
                </a:rPr>
                <a:t>◆マンションの管理・修繕の適正化</a:t>
              </a:r>
              <a:endParaRPr kumimoji="0" lang="en-US" altLang="ja-JP" sz="1100" kern="0" dirty="0">
                <a:solidFill>
                  <a:prstClr val="black"/>
                </a:solidFill>
                <a:latin typeface="BIZ UDゴシック" panose="020B0400000000000000" pitchFamily="49" charset="-128"/>
                <a:ea typeface="BIZ UDゴシック" panose="020B0400000000000000" pitchFamily="49" charset="-128"/>
              </a:endParaRPr>
            </a:p>
          </p:txBody>
        </p:sp>
        <p:sp>
          <p:nvSpPr>
            <p:cNvPr id="52" name="テキスト ボックス 51">
              <a:extLst>
                <a:ext uri="{FF2B5EF4-FFF2-40B4-BE49-F238E27FC236}">
                  <a16:creationId xmlns:a16="http://schemas.microsoft.com/office/drawing/2014/main" id="{87B21099-3523-4ABC-9E60-E588C86E17CA}"/>
                </a:ext>
              </a:extLst>
            </p:cNvPr>
            <p:cNvSpPr txBox="1"/>
            <p:nvPr/>
          </p:nvSpPr>
          <p:spPr>
            <a:xfrm>
              <a:off x="197657" y="2379407"/>
              <a:ext cx="4355971" cy="677108"/>
            </a:xfrm>
            <a:prstGeom prst="rect">
              <a:avLst/>
            </a:prstGeom>
            <a:noFill/>
          </p:spPr>
          <p:txBody>
            <a:bodyPr wrap="square" rtlCol="0">
              <a:spAutoFit/>
            </a:bodyPr>
            <a:lstStyle/>
            <a:p>
              <a:pPr marL="108002" indent="-457209" defTabSz="914418" eaLnBrk="0" fontAlgn="base" hangingPunct="0">
                <a:spcBef>
                  <a:spcPct val="0"/>
                </a:spcBef>
                <a:spcAft>
                  <a:spcPct val="0"/>
                </a:spcAft>
                <a:defRPr/>
              </a:pPr>
              <a:r>
                <a:rPr lang="ja-JP" altLang="en-US" sz="1000" kern="0" dirty="0">
                  <a:solidFill>
                    <a:prstClr val="black"/>
                  </a:solidFill>
                  <a:latin typeface="BIZ UDゴシック" panose="020B0400000000000000" pitchFamily="49" charset="-128"/>
                  <a:ea typeface="BIZ UDゴシック" panose="020B0400000000000000" pitchFamily="49" charset="-128"/>
                </a:rPr>
                <a:t>・地方公共団体の権限強化</a:t>
              </a:r>
            </a:p>
            <a:p>
              <a:pPr marL="108002" indent="-457209" defTabSz="914418" eaLnBrk="0" fontAlgn="base" hangingPunct="0">
                <a:spcBef>
                  <a:spcPct val="0"/>
                </a:spcBef>
                <a:spcAft>
                  <a:spcPct val="0"/>
                </a:spcAft>
                <a:defRPr/>
              </a:pPr>
              <a:r>
                <a:rPr lang="ja-JP" altLang="en-US" sz="1000" kern="0" dirty="0">
                  <a:solidFill>
                    <a:prstClr val="black"/>
                  </a:solidFill>
                  <a:latin typeface="BIZ UDゴシック" panose="020B0400000000000000" pitchFamily="49" charset="-128"/>
                  <a:ea typeface="BIZ UDゴシック" panose="020B0400000000000000" pitchFamily="49" charset="-128"/>
                </a:rPr>
                <a:t>・</a:t>
              </a:r>
              <a:r>
                <a:rPr kumimoji="0" lang="ja-JP" altLang="en-US" sz="1000" kern="0" dirty="0">
                  <a:solidFill>
                    <a:prstClr val="black"/>
                  </a:solidFill>
                  <a:latin typeface="BIZ UDゴシック" panose="020B0400000000000000" pitchFamily="49" charset="-128"/>
                  <a:ea typeface="BIZ UDゴシック" panose="020B0400000000000000" pitchFamily="49" charset="-128"/>
                </a:rPr>
                <a:t>外部管理者方式等の実効性を高めるための法的措置</a:t>
              </a:r>
              <a:endParaRPr kumimoji="0" lang="en-US" altLang="ja-JP" sz="1000" kern="0" dirty="0">
                <a:solidFill>
                  <a:prstClr val="black"/>
                </a:solidFill>
                <a:latin typeface="BIZ UDゴシック" panose="020B0400000000000000" pitchFamily="49" charset="-128"/>
                <a:ea typeface="BIZ UDゴシック" panose="020B0400000000000000" pitchFamily="49" charset="-128"/>
              </a:endParaRPr>
            </a:p>
            <a:p>
              <a:pPr marL="108002" indent="-457209" defTabSz="914418" eaLnBrk="0" fontAlgn="base" hangingPunct="0">
                <a:spcBef>
                  <a:spcPct val="0"/>
                </a:spcBef>
                <a:spcAft>
                  <a:spcPct val="0"/>
                </a:spcAft>
                <a:defRPr/>
              </a:pPr>
              <a:r>
                <a:rPr lang="ja-JP" altLang="en-US" sz="1000" kern="0" dirty="0">
                  <a:solidFill>
                    <a:prstClr val="black"/>
                  </a:solidFill>
                  <a:latin typeface="BIZ UDゴシック" panose="020B0400000000000000" pitchFamily="49" charset="-128"/>
                  <a:ea typeface="BIZ UDゴシック" panose="020B0400000000000000" pitchFamily="49" charset="-128"/>
                </a:rPr>
                <a:t>・管理計画認定制度の認定基準の見直し　　　　　　　　　など</a:t>
              </a:r>
            </a:p>
            <a:p>
              <a:pPr marL="108002" indent="-457209" defTabSz="914418" eaLnBrk="0" fontAlgn="base" hangingPunct="0">
                <a:spcBef>
                  <a:spcPct val="0"/>
                </a:spcBef>
                <a:spcAft>
                  <a:spcPct val="0"/>
                </a:spcAft>
                <a:defRPr/>
              </a:pPr>
              <a:endParaRPr kumimoji="0" lang="en-US" altLang="ja-JP" sz="800" kern="0" dirty="0">
                <a:solidFill>
                  <a:prstClr val="black"/>
                </a:solidFill>
                <a:latin typeface="BIZ UDゴシック" panose="020B0400000000000000" pitchFamily="49" charset="-128"/>
                <a:ea typeface="BIZ UDゴシック" panose="020B0400000000000000" pitchFamily="49" charset="-128"/>
              </a:endParaRPr>
            </a:p>
          </p:txBody>
        </p:sp>
      </p:grpSp>
      <p:grpSp>
        <p:nvGrpSpPr>
          <p:cNvPr id="76" name="グループ化 75">
            <a:extLst>
              <a:ext uri="{FF2B5EF4-FFF2-40B4-BE49-F238E27FC236}">
                <a16:creationId xmlns:a16="http://schemas.microsoft.com/office/drawing/2014/main" id="{D557BAC7-4013-40A4-958F-A5229E886205}"/>
              </a:ext>
            </a:extLst>
          </p:cNvPr>
          <p:cNvGrpSpPr/>
          <p:nvPr/>
        </p:nvGrpSpPr>
        <p:grpSpPr>
          <a:xfrm>
            <a:off x="4559014" y="2822164"/>
            <a:ext cx="4352210" cy="810084"/>
            <a:chOff x="183391" y="2146049"/>
            <a:chExt cx="4467506" cy="810084"/>
          </a:xfrm>
        </p:grpSpPr>
        <p:sp>
          <p:nvSpPr>
            <p:cNvPr id="77" name="正方形/長方形 76">
              <a:extLst>
                <a:ext uri="{FF2B5EF4-FFF2-40B4-BE49-F238E27FC236}">
                  <a16:creationId xmlns:a16="http://schemas.microsoft.com/office/drawing/2014/main" id="{844E6892-B0CC-4F9A-B9F8-2CFFECD212FD}"/>
                </a:ext>
              </a:extLst>
            </p:cNvPr>
            <p:cNvSpPr/>
            <p:nvPr/>
          </p:nvSpPr>
          <p:spPr>
            <a:xfrm>
              <a:off x="238469" y="2187005"/>
              <a:ext cx="4357350" cy="2028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8" name="正方形/長方形 77">
              <a:extLst>
                <a:ext uri="{FF2B5EF4-FFF2-40B4-BE49-F238E27FC236}">
                  <a16:creationId xmlns:a16="http://schemas.microsoft.com/office/drawing/2014/main" id="{0181E48D-CAFE-4DFC-A0EA-FF3B4C19DA26}"/>
                </a:ext>
              </a:extLst>
            </p:cNvPr>
            <p:cNvSpPr/>
            <p:nvPr/>
          </p:nvSpPr>
          <p:spPr>
            <a:xfrm>
              <a:off x="238470" y="2174248"/>
              <a:ext cx="4357350" cy="781885"/>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9" name="テキスト ボックス 78">
              <a:extLst>
                <a:ext uri="{FF2B5EF4-FFF2-40B4-BE49-F238E27FC236}">
                  <a16:creationId xmlns:a16="http://schemas.microsoft.com/office/drawing/2014/main" id="{080AD047-BECD-4498-B853-568C7D5309FE}"/>
                </a:ext>
              </a:extLst>
            </p:cNvPr>
            <p:cNvSpPr txBox="1"/>
            <p:nvPr/>
          </p:nvSpPr>
          <p:spPr>
            <a:xfrm>
              <a:off x="222205" y="2146049"/>
              <a:ext cx="2837027" cy="261610"/>
            </a:xfrm>
            <a:prstGeom prst="rect">
              <a:avLst/>
            </a:prstGeom>
            <a:noFill/>
          </p:spPr>
          <p:txBody>
            <a:bodyPr wrap="square" rtlCol="0">
              <a:spAutoFit/>
            </a:bodyPr>
            <a:lstStyle/>
            <a:p>
              <a:pPr marL="108002" indent="-457209" defTabSz="914418" eaLnBrk="0" fontAlgn="base" hangingPunct="0">
                <a:spcBef>
                  <a:spcPct val="0"/>
                </a:spcBef>
                <a:spcAft>
                  <a:spcPct val="0"/>
                </a:spcAft>
                <a:defRPr/>
              </a:pPr>
              <a:r>
                <a:rPr lang="ja-JP" altLang="en-US" sz="1100" kern="0" dirty="0">
                  <a:solidFill>
                    <a:prstClr val="black"/>
                  </a:solidFill>
                  <a:latin typeface="BIZ UDゴシック" panose="020B0400000000000000" pitchFamily="49" charset="-128"/>
                  <a:ea typeface="BIZ UDゴシック" panose="020B0400000000000000" pitchFamily="49" charset="-128"/>
                </a:rPr>
                <a:t>◆マンションの建替え等の円滑化</a:t>
              </a:r>
              <a:endParaRPr kumimoji="0" lang="en-US" altLang="ja-JP" sz="1100" kern="0" dirty="0">
                <a:solidFill>
                  <a:prstClr val="black"/>
                </a:solidFill>
                <a:latin typeface="BIZ UDゴシック" panose="020B0400000000000000" pitchFamily="49" charset="-128"/>
                <a:ea typeface="BIZ UDゴシック" panose="020B0400000000000000" pitchFamily="49" charset="-128"/>
              </a:endParaRPr>
            </a:p>
          </p:txBody>
        </p:sp>
        <p:sp>
          <p:nvSpPr>
            <p:cNvPr id="80" name="テキスト ボックス 79">
              <a:extLst>
                <a:ext uri="{FF2B5EF4-FFF2-40B4-BE49-F238E27FC236}">
                  <a16:creationId xmlns:a16="http://schemas.microsoft.com/office/drawing/2014/main" id="{507F85A1-E5D2-41C3-886C-AD3E195D09C8}"/>
                </a:ext>
              </a:extLst>
            </p:cNvPr>
            <p:cNvSpPr txBox="1"/>
            <p:nvPr/>
          </p:nvSpPr>
          <p:spPr>
            <a:xfrm>
              <a:off x="183391" y="2395525"/>
              <a:ext cx="4467506" cy="553998"/>
            </a:xfrm>
            <a:prstGeom prst="rect">
              <a:avLst/>
            </a:prstGeom>
            <a:noFill/>
          </p:spPr>
          <p:txBody>
            <a:bodyPr wrap="square" rtlCol="0">
              <a:spAutoFit/>
            </a:bodyPr>
            <a:lstStyle/>
            <a:p>
              <a:pPr marL="108002" indent="-457209" defTabSz="914418" eaLnBrk="0" fontAlgn="base" hangingPunct="0">
                <a:spcBef>
                  <a:spcPct val="0"/>
                </a:spcBef>
                <a:spcAft>
                  <a:spcPct val="0"/>
                </a:spcAft>
                <a:defRPr/>
              </a:pPr>
              <a:r>
                <a:rPr lang="ja-JP" altLang="en-US" sz="1000" kern="0" dirty="0">
                  <a:solidFill>
                    <a:prstClr val="black"/>
                  </a:solidFill>
                  <a:latin typeface="BIZ UDゴシック" panose="020B0400000000000000" pitchFamily="49" charset="-128"/>
                  <a:ea typeface="BIZ UDゴシック" panose="020B0400000000000000" pitchFamily="49" charset="-128"/>
                </a:rPr>
                <a:t>・区分所有法における新たな仕組に対応した事業手続きの整備</a:t>
              </a:r>
              <a:endParaRPr lang="en-US" altLang="ja-JP" sz="1000" kern="0" dirty="0">
                <a:solidFill>
                  <a:prstClr val="black"/>
                </a:solidFill>
                <a:latin typeface="BIZ UDゴシック" panose="020B0400000000000000" pitchFamily="49" charset="-128"/>
                <a:ea typeface="BIZ UDゴシック" panose="020B0400000000000000" pitchFamily="49" charset="-128"/>
              </a:endParaRPr>
            </a:p>
            <a:p>
              <a:pPr marL="108002" indent="-457209" defTabSz="914418" eaLnBrk="0" fontAlgn="base" hangingPunct="0">
                <a:spcBef>
                  <a:spcPct val="0"/>
                </a:spcBef>
                <a:spcAft>
                  <a:spcPct val="0"/>
                </a:spcAft>
                <a:defRPr/>
              </a:pPr>
              <a:r>
                <a:rPr lang="ja-JP" altLang="en-US" sz="1000" kern="0" dirty="0">
                  <a:solidFill>
                    <a:prstClr val="black"/>
                  </a:solidFill>
                  <a:latin typeface="BIZ UDゴシック" panose="020B0400000000000000" pitchFamily="49" charset="-128"/>
                  <a:ea typeface="BIZ UDゴシック" panose="020B0400000000000000" pitchFamily="49" charset="-128"/>
                </a:rPr>
                <a:t>・</a:t>
              </a:r>
              <a:r>
                <a:rPr kumimoji="0" lang="ja-JP" altLang="en-US" sz="1000" kern="0" dirty="0">
                  <a:solidFill>
                    <a:prstClr val="black"/>
                  </a:solidFill>
                  <a:latin typeface="BIZ UDゴシック" panose="020B0400000000000000" pitchFamily="49" charset="-128"/>
                  <a:ea typeface="BIZ UDゴシック" panose="020B0400000000000000" pitchFamily="49" charset="-128"/>
                </a:rPr>
                <a:t>面積基準の引下げや基準の</a:t>
              </a:r>
              <a:r>
                <a:rPr lang="ja-JP" altLang="en-US" sz="1000" kern="0" dirty="0">
                  <a:solidFill>
                    <a:prstClr val="black"/>
                  </a:solidFill>
                  <a:latin typeface="BIZ UDゴシック" panose="020B0400000000000000" pitchFamily="49" charset="-128"/>
                  <a:ea typeface="BIZ UDゴシック" panose="020B0400000000000000" pitchFamily="49" charset="-128"/>
                </a:rPr>
                <a:t>設定　　　　　　　　　　　　　　</a:t>
              </a:r>
              <a:endParaRPr lang="en-US" altLang="ja-JP" sz="1000" kern="0" dirty="0">
                <a:solidFill>
                  <a:prstClr val="black"/>
                </a:solidFill>
                <a:latin typeface="BIZ UDゴシック" panose="020B0400000000000000" pitchFamily="49" charset="-128"/>
                <a:ea typeface="BIZ UDゴシック" panose="020B0400000000000000" pitchFamily="49" charset="-128"/>
              </a:endParaRPr>
            </a:p>
            <a:p>
              <a:pPr marL="108002" indent="-457209" defTabSz="914418" eaLnBrk="0" fontAlgn="base" hangingPunct="0">
                <a:spcBef>
                  <a:spcPct val="0"/>
                </a:spcBef>
                <a:spcAft>
                  <a:spcPct val="0"/>
                </a:spcAft>
                <a:defRPr/>
              </a:pPr>
              <a:r>
                <a:rPr lang="ja-JP" altLang="en-US" sz="1000" kern="0" dirty="0">
                  <a:solidFill>
                    <a:prstClr val="black"/>
                  </a:solidFill>
                  <a:latin typeface="BIZ UDゴシック" panose="020B0400000000000000" pitchFamily="49" charset="-128"/>
                  <a:ea typeface="BIZ UDゴシック" panose="020B0400000000000000" pitchFamily="49" charset="-128"/>
                </a:rPr>
                <a:t>　　　　　　　　　　　　　　　　　　　　　　　　　　　　など</a:t>
              </a:r>
              <a:endParaRPr kumimoji="0" lang="en-US" altLang="ja-JP" sz="1000" kern="0" dirty="0">
                <a:solidFill>
                  <a:prstClr val="black"/>
                </a:solidFill>
                <a:latin typeface="BIZ UDゴシック" panose="020B0400000000000000" pitchFamily="49" charset="-128"/>
                <a:ea typeface="BIZ UDゴシック" panose="020B0400000000000000" pitchFamily="49" charset="-128"/>
              </a:endParaRPr>
            </a:p>
          </p:txBody>
        </p:sp>
      </p:grpSp>
      <p:grpSp>
        <p:nvGrpSpPr>
          <p:cNvPr id="59" name="グループ化 58">
            <a:extLst>
              <a:ext uri="{FF2B5EF4-FFF2-40B4-BE49-F238E27FC236}">
                <a16:creationId xmlns:a16="http://schemas.microsoft.com/office/drawing/2014/main" id="{11D26C7C-9237-4A9D-9057-F9608C58A352}"/>
              </a:ext>
            </a:extLst>
          </p:cNvPr>
          <p:cNvGrpSpPr/>
          <p:nvPr/>
        </p:nvGrpSpPr>
        <p:grpSpPr>
          <a:xfrm>
            <a:off x="143085" y="1787202"/>
            <a:ext cx="8886144" cy="769801"/>
            <a:chOff x="166905" y="2076122"/>
            <a:chExt cx="8886144" cy="864209"/>
          </a:xfrm>
        </p:grpSpPr>
        <p:sp>
          <p:nvSpPr>
            <p:cNvPr id="60" name="正方形/長方形 59">
              <a:extLst>
                <a:ext uri="{FF2B5EF4-FFF2-40B4-BE49-F238E27FC236}">
                  <a16:creationId xmlns:a16="http://schemas.microsoft.com/office/drawing/2014/main" id="{5955ED5D-7BE7-4581-BADE-A21D7CA59F73}"/>
                </a:ext>
              </a:extLst>
            </p:cNvPr>
            <p:cNvSpPr/>
            <p:nvPr/>
          </p:nvSpPr>
          <p:spPr>
            <a:xfrm>
              <a:off x="6338624" y="2128197"/>
              <a:ext cx="2573228" cy="18888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正方形/長方形 60">
              <a:extLst>
                <a:ext uri="{FF2B5EF4-FFF2-40B4-BE49-F238E27FC236}">
                  <a16:creationId xmlns:a16="http://schemas.microsoft.com/office/drawing/2014/main" id="{3D392EC4-8DCF-4D6C-B307-56F12B484B58}"/>
                </a:ext>
              </a:extLst>
            </p:cNvPr>
            <p:cNvSpPr/>
            <p:nvPr/>
          </p:nvSpPr>
          <p:spPr>
            <a:xfrm>
              <a:off x="3255576" y="2128198"/>
              <a:ext cx="2983472" cy="1966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2" name="正方形/長方形 61">
              <a:extLst>
                <a:ext uri="{FF2B5EF4-FFF2-40B4-BE49-F238E27FC236}">
                  <a16:creationId xmlns:a16="http://schemas.microsoft.com/office/drawing/2014/main" id="{7022048E-0586-41B3-B486-791D7199A476}"/>
                </a:ext>
              </a:extLst>
            </p:cNvPr>
            <p:cNvSpPr/>
            <p:nvPr/>
          </p:nvSpPr>
          <p:spPr>
            <a:xfrm>
              <a:off x="238469" y="2141019"/>
              <a:ext cx="2897784" cy="19828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a:extLst>
                <a:ext uri="{FF2B5EF4-FFF2-40B4-BE49-F238E27FC236}">
                  <a16:creationId xmlns:a16="http://schemas.microsoft.com/office/drawing/2014/main" id="{4791A1E5-08FA-467B-81A9-3437DE65BB58}"/>
                </a:ext>
              </a:extLst>
            </p:cNvPr>
            <p:cNvSpPr/>
            <p:nvPr/>
          </p:nvSpPr>
          <p:spPr>
            <a:xfrm>
              <a:off x="238470" y="2128198"/>
              <a:ext cx="2897784" cy="803543"/>
            </a:xfrm>
            <a:prstGeom prst="rect">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正方形/長方形 63">
              <a:extLst>
                <a:ext uri="{FF2B5EF4-FFF2-40B4-BE49-F238E27FC236}">
                  <a16:creationId xmlns:a16="http://schemas.microsoft.com/office/drawing/2014/main" id="{55199D9E-F4C7-49E4-8D49-D5154927E4F2}"/>
                </a:ext>
              </a:extLst>
            </p:cNvPr>
            <p:cNvSpPr/>
            <p:nvPr/>
          </p:nvSpPr>
          <p:spPr>
            <a:xfrm>
              <a:off x="3261898" y="2141019"/>
              <a:ext cx="2983472" cy="790722"/>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5" name="正方形/長方形 64">
              <a:extLst>
                <a:ext uri="{FF2B5EF4-FFF2-40B4-BE49-F238E27FC236}">
                  <a16:creationId xmlns:a16="http://schemas.microsoft.com/office/drawing/2014/main" id="{41CF930E-7E64-4345-B47A-710919FAD476}"/>
                </a:ext>
              </a:extLst>
            </p:cNvPr>
            <p:cNvSpPr/>
            <p:nvPr/>
          </p:nvSpPr>
          <p:spPr>
            <a:xfrm>
              <a:off x="6346350" y="2128198"/>
              <a:ext cx="2559180" cy="812133"/>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6" name="テキスト ボックス 65">
              <a:extLst>
                <a:ext uri="{FF2B5EF4-FFF2-40B4-BE49-F238E27FC236}">
                  <a16:creationId xmlns:a16="http://schemas.microsoft.com/office/drawing/2014/main" id="{846EB908-815D-4C99-8863-243FE645DD87}"/>
                </a:ext>
              </a:extLst>
            </p:cNvPr>
            <p:cNvSpPr txBox="1"/>
            <p:nvPr/>
          </p:nvSpPr>
          <p:spPr>
            <a:xfrm>
              <a:off x="215611" y="2076123"/>
              <a:ext cx="2192310" cy="261610"/>
            </a:xfrm>
            <a:prstGeom prst="rect">
              <a:avLst/>
            </a:prstGeom>
            <a:noFill/>
          </p:spPr>
          <p:txBody>
            <a:bodyPr wrap="square" rtlCol="0">
              <a:spAutoFit/>
            </a:bodyPr>
            <a:lstStyle/>
            <a:p>
              <a:pPr marL="108002" indent="-457209" defTabSz="914418" eaLnBrk="0" fontAlgn="base" hangingPunct="0">
                <a:spcBef>
                  <a:spcPct val="0"/>
                </a:spcBef>
                <a:spcAft>
                  <a:spcPct val="0"/>
                </a:spcAft>
                <a:defRPr/>
              </a:pPr>
              <a:r>
                <a:rPr lang="ja-JP" altLang="en-US" sz="1100" kern="0" dirty="0">
                  <a:solidFill>
                    <a:prstClr val="black"/>
                  </a:solidFill>
                  <a:latin typeface="BIZ UDゴシック" panose="020B0400000000000000" pitchFamily="49" charset="-128"/>
                  <a:ea typeface="BIZ UDゴシック" panose="020B0400000000000000" pitchFamily="49" charset="-128"/>
                </a:rPr>
                <a:t>◆</a:t>
              </a:r>
              <a:r>
                <a:rPr kumimoji="0" lang="ja-JP" altLang="en-US" sz="1100" kern="0" dirty="0">
                  <a:solidFill>
                    <a:prstClr val="black"/>
                  </a:solidFill>
                  <a:latin typeface="BIZ UDゴシック" panose="020B0400000000000000" pitchFamily="49" charset="-128"/>
                  <a:ea typeface="BIZ UDゴシック" panose="020B0400000000000000" pitchFamily="49" charset="-128"/>
                </a:rPr>
                <a:t>区分所有建物の管理の円滑化</a:t>
              </a:r>
              <a:endParaRPr kumimoji="0" lang="en-US" altLang="ja-JP" sz="1100" kern="0" dirty="0">
                <a:solidFill>
                  <a:prstClr val="black"/>
                </a:solidFill>
                <a:latin typeface="BIZ UDゴシック" panose="020B0400000000000000" pitchFamily="49" charset="-128"/>
                <a:ea typeface="BIZ UDゴシック" panose="020B0400000000000000" pitchFamily="49" charset="-128"/>
              </a:endParaRPr>
            </a:p>
          </p:txBody>
        </p:sp>
        <p:sp>
          <p:nvSpPr>
            <p:cNvPr id="67" name="テキスト ボックス 66">
              <a:extLst>
                <a:ext uri="{FF2B5EF4-FFF2-40B4-BE49-F238E27FC236}">
                  <a16:creationId xmlns:a16="http://schemas.microsoft.com/office/drawing/2014/main" id="{BF0AC4CE-E227-42D3-8D59-900B7FDA8AFE}"/>
                </a:ext>
              </a:extLst>
            </p:cNvPr>
            <p:cNvSpPr txBox="1"/>
            <p:nvPr/>
          </p:nvSpPr>
          <p:spPr>
            <a:xfrm>
              <a:off x="3246232" y="2076123"/>
              <a:ext cx="2271800" cy="261610"/>
            </a:xfrm>
            <a:prstGeom prst="rect">
              <a:avLst/>
            </a:prstGeom>
            <a:noFill/>
          </p:spPr>
          <p:txBody>
            <a:bodyPr wrap="square" rtlCol="0">
              <a:spAutoFit/>
            </a:bodyPr>
            <a:lstStyle/>
            <a:p>
              <a:pPr marL="108002" indent="-457209" defTabSz="914418" eaLnBrk="0" fontAlgn="base" hangingPunct="0">
                <a:spcBef>
                  <a:spcPct val="0"/>
                </a:spcBef>
                <a:spcAft>
                  <a:spcPct val="0"/>
                </a:spcAft>
                <a:defRPr/>
              </a:pPr>
              <a:r>
                <a:rPr kumimoji="0" lang="ja-JP" altLang="en-US" sz="1100" kern="0" dirty="0">
                  <a:solidFill>
                    <a:prstClr val="black"/>
                  </a:solidFill>
                  <a:latin typeface="BIZ UDゴシック" panose="020B0400000000000000" pitchFamily="49" charset="-128"/>
                  <a:ea typeface="BIZ UDゴシック" panose="020B0400000000000000" pitchFamily="49" charset="-128"/>
                </a:rPr>
                <a:t>◆区分所有建物の再生の円滑化</a:t>
              </a:r>
              <a:endParaRPr kumimoji="0" lang="en-US" altLang="ja-JP" sz="1100" kern="0" dirty="0">
                <a:solidFill>
                  <a:prstClr val="black"/>
                </a:solidFill>
                <a:latin typeface="BIZ UDゴシック" panose="020B0400000000000000" pitchFamily="49" charset="-128"/>
                <a:ea typeface="BIZ UDゴシック" panose="020B0400000000000000" pitchFamily="49" charset="-128"/>
              </a:endParaRPr>
            </a:p>
          </p:txBody>
        </p:sp>
        <p:sp>
          <p:nvSpPr>
            <p:cNvPr id="68" name="テキスト ボックス 67">
              <a:extLst>
                <a:ext uri="{FF2B5EF4-FFF2-40B4-BE49-F238E27FC236}">
                  <a16:creationId xmlns:a16="http://schemas.microsoft.com/office/drawing/2014/main" id="{CF7556F8-D88A-4ADB-A616-5CE9D720471C}"/>
                </a:ext>
              </a:extLst>
            </p:cNvPr>
            <p:cNvSpPr txBox="1"/>
            <p:nvPr/>
          </p:nvSpPr>
          <p:spPr>
            <a:xfrm>
              <a:off x="6317062" y="2076122"/>
              <a:ext cx="2492618" cy="293694"/>
            </a:xfrm>
            <a:prstGeom prst="rect">
              <a:avLst/>
            </a:prstGeom>
            <a:noFill/>
          </p:spPr>
          <p:txBody>
            <a:bodyPr wrap="square" rtlCol="0">
              <a:spAutoFit/>
            </a:bodyPr>
            <a:lstStyle/>
            <a:p>
              <a:pPr marL="108002" indent="-457209" defTabSz="914418" eaLnBrk="0" fontAlgn="base" hangingPunct="0">
                <a:spcBef>
                  <a:spcPct val="0"/>
                </a:spcBef>
                <a:spcAft>
                  <a:spcPct val="0"/>
                </a:spcAft>
                <a:defRPr/>
              </a:pPr>
              <a:r>
                <a:rPr kumimoji="0" lang="ja-JP" altLang="en-US" sz="1100" kern="0" dirty="0">
                  <a:solidFill>
                    <a:prstClr val="black"/>
                  </a:solidFill>
                  <a:latin typeface="BIZ UDゴシック" panose="020B0400000000000000" pitchFamily="49" charset="-128"/>
                  <a:ea typeface="BIZ UDゴシック" panose="020B0400000000000000" pitchFamily="49" charset="-128"/>
                </a:rPr>
                <a:t>◆被災区分所有建物の再生の円滑化</a:t>
              </a:r>
              <a:endParaRPr kumimoji="0" lang="en-US" altLang="ja-JP" sz="1100" kern="0" dirty="0">
                <a:solidFill>
                  <a:prstClr val="black"/>
                </a:solidFill>
                <a:latin typeface="BIZ UDゴシック" panose="020B0400000000000000" pitchFamily="49" charset="-128"/>
                <a:ea typeface="BIZ UDゴシック" panose="020B0400000000000000" pitchFamily="49" charset="-128"/>
              </a:endParaRPr>
            </a:p>
          </p:txBody>
        </p:sp>
        <p:sp>
          <p:nvSpPr>
            <p:cNvPr id="69" name="テキスト ボックス 68">
              <a:extLst>
                <a:ext uri="{FF2B5EF4-FFF2-40B4-BE49-F238E27FC236}">
                  <a16:creationId xmlns:a16="http://schemas.microsoft.com/office/drawing/2014/main" id="{9E1C7202-3082-41DD-8CB3-15EC4CCF7B0E}"/>
                </a:ext>
              </a:extLst>
            </p:cNvPr>
            <p:cNvSpPr txBox="1"/>
            <p:nvPr/>
          </p:nvSpPr>
          <p:spPr>
            <a:xfrm>
              <a:off x="166905" y="2309802"/>
              <a:ext cx="3031381" cy="621939"/>
            </a:xfrm>
            <a:prstGeom prst="rect">
              <a:avLst/>
            </a:prstGeom>
            <a:noFill/>
          </p:spPr>
          <p:txBody>
            <a:bodyPr wrap="square" rtlCol="0">
              <a:spAutoFit/>
            </a:bodyPr>
            <a:lstStyle/>
            <a:p>
              <a:pPr marL="108002" indent="-457209" defTabSz="914418" eaLnBrk="0" fontAlgn="base" hangingPunct="0">
                <a:spcBef>
                  <a:spcPct val="0"/>
                </a:spcBef>
                <a:spcAft>
                  <a:spcPct val="0"/>
                </a:spcAft>
                <a:defRPr/>
              </a:pPr>
              <a:r>
                <a:rPr lang="ja-JP" altLang="en-US" sz="1000" kern="0" dirty="0">
                  <a:solidFill>
                    <a:prstClr val="black"/>
                  </a:solidFill>
                  <a:latin typeface="BIZ UDゴシック" panose="020B0400000000000000" pitchFamily="49" charset="-128"/>
                  <a:ea typeface="BIZ UDゴシック" panose="020B0400000000000000" pitchFamily="49" charset="-128"/>
                </a:rPr>
                <a:t>〇集会の決議を円滑化するための仕組</a:t>
              </a:r>
              <a:endParaRPr lang="en-US" altLang="ja-JP" sz="1000" kern="0" dirty="0">
                <a:solidFill>
                  <a:prstClr val="black"/>
                </a:solidFill>
                <a:latin typeface="BIZ UDゴシック" panose="020B0400000000000000" pitchFamily="49" charset="-128"/>
                <a:ea typeface="BIZ UDゴシック" panose="020B0400000000000000" pitchFamily="49" charset="-128"/>
              </a:endParaRPr>
            </a:p>
            <a:p>
              <a:pPr marL="108002" indent="-457209" defTabSz="914418" eaLnBrk="0" fontAlgn="base" hangingPunct="0">
                <a:spcBef>
                  <a:spcPct val="0"/>
                </a:spcBef>
                <a:spcAft>
                  <a:spcPct val="0"/>
                </a:spcAft>
                <a:defRPr/>
              </a:pPr>
              <a:r>
                <a:rPr kumimoji="0" lang="ja-JP" altLang="en-US" sz="1000" kern="0" dirty="0">
                  <a:solidFill>
                    <a:prstClr val="black"/>
                  </a:solidFill>
                  <a:latin typeface="BIZ UDゴシック" panose="020B0400000000000000" pitchFamily="49" charset="-128"/>
                  <a:ea typeface="BIZ UDゴシック" panose="020B0400000000000000" pitchFamily="49" charset="-128"/>
                </a:rPr>
                <a:t>〇区分所有建物の管理に特化した財産管理制度</a:t>
              </a:r>
              <a:r>
                <a:rPr lang="ja-JP" altLang="en-US" sz="1000" kern="0" dirty="0">
                  <a:solidFill>
                    <a:prstClr val="black"/>
                  </a:solidFill>
                  <a:latin typeface="BIZ UDゴシック" panose="020B0400000000000000" pitchFamily="49" charset="-128"/>
                  <a:ea typeface="BIZ UDゴシック" panose="020B0400000000000000" pitchFamily="49" charset="-128"/>
                </a:rPr>
                <a:t>　</a:t>
              </a:r>
              <a:endParaRPr lang="en-US" altLang="ja-JP" sz="1000" kern="0" dirty="0">
                <a:solidFill>
                  <a:prstClr val="black"/>
                </a:solidFill>
                <a:latin typeface="BIZ UDゴシック" panose="020B0400000000000000" pitchFamily="49" charset="-128"/>
                <a:ea typeface="BIZ UDゴシック" panose="020B0400000000000000" pitchFamily="49" charset="-128"/>
              </a:endParaRPr>
            </a:p>
            <a:p>
              <a:pPr marL="108002" indent="-457209" defTabSz="914418" eaLnBrk="0" fontAlgn="base" hangingPunct="0">
                <a:spcBef>
                  <a:spcPct val="0"/>
                </a:spcBef>
                <a:spcAft>
                  <a:spcPct val="0"/>
                </a:spcAft>
                <a:defRPr/>
              </a:pPr>
              <a:r>
                <a:rPr kumimoji="0" lang="ja-JP" altLang="en-US" sz="1000" kern="0" dirty="0">
                  <a:solidFill>
                    <a:prstClr val="black"/>
                  </a:solidFill>
                  <a:latin typeface="BIZ UDゴシック" panose="020B0400000000000000" pitchFamily="49" charset="-128"/>
                  <a:ea typeface="BIZ UDゴシック" panose="020B0400000000000000" pitchFamily="49" charset="-128"/>
                </a:rPr>
                <a:t>　　　　　　　　　　　　　　　　　　　　など</a:t>
              </a:r>
              <a:endParaRPr kumimoji="0" lang="en-US" altLang="ja-JP" sz="1000" kern="0" dirty="0">
                <a:solidFill>
                  <a:prstClr val="black"/>
                </a:solidFill>
                <a:latin typeface="BIZ UDゴシック" panose="020B0400000000000000" pitchFamily="49" charset="-128"/>
                <a:ea typeface="BIZ UDゴシック" panose="020B0400000000000000" pitchFamily="49" charset="-128"/>
              </a:endParaRPr>
            </a:p>
          </p:txBody>
        </p:sp>
        <p:sp>
          <p:nvSpPr>
            <p:cNvPr id="70" name="テキスト ボックス 69">
              <a:extLst>
                <a:ext uri="{FF2B5EF4-FFF2-40B4-BE49-F238E27FC236}">
                  <a16:creationId xmlns:a16="http://schemas.microsoft.com/office/drawing/2014/main" id="{ACA3D82B-2021-46AB-B258-D8D7B581CEBA}"/>
                </a:ext>
              </a:extLst>
            </p:cNvPr>
            <p:cNvSpPr txBox="1"/>
            <p:nvPr/>
          </p:nvSpPr>
          <p:spPr>
            <a:xfrm>
              <a:off x="3204608" y="2303040"/>
              <a:ext cx="3159674" cy="621940"/>
            </a:xfrm>
            <a:prstGeom prst="rect">
              <a:avLst/>
            </a:prstGeom>
            <a:noFill/>
          </p:spPr>
          <p:txBody>
            <a:bodyPr wrap="square" rtlCol="0">
              <a:spAutoFit/>
            </a:bodyPr>
            <a:lstStyle/>
            <a:p>
              <a:pPr marL="108002" indent="-457209" defTabSz="914418" eaLnBrk="0" fontAlgn="base" hangingPunct="0">
                <a:spcBef>
                  <a:spcPct val="0"/>
                </a:spcBef>
                <a:spcAft>
                  <a:spcPct val="0"/>
                </a:spcAft>
                <a:defRPr/>
              </a:pPr>
              <a:r>
                <a:rPr lang="ja-JP" altLang="en-US" sz="1000" kern="0" dirty="0">
                  <a:solidFill>
                    <a:prstClr val="black"/>
                  </a:solidFill>
                  <a:latin typeface="BIZ UDゴシック" panose="020B0400000000000000" pitchFamily="49" charset="-128"/>
                  <a:ea typeface="BIZ UDゴシック" panose="020B0400000000000000" pitchFamily="49" charset="-128"/>
                </a:rPr>
                <a:t>〇建替えを円滑化するための仕組</a:t>
              </a:r>
              <a:endParaRPr lang="en-US" altLang="ja-JP" sz="1000" kern="0" dirty="0">
                <a:solidFill>
                  <a:prstClr val="black"/>
                </a:solidFill>
                <a:latin typeface="BIZ UDゴシック" panose="020B0400000000000000" pitchFamily="49" charset="-128"/>
                <a:ea typeface="BIZ UDゴシック" panose="020B0400000000000000" pitchFamily="49" charset="-128"/>
              </a:endParaRPr>
            </a:p>
            <a:p>
              <a:pPr marL="108002" indent="-457209" defTabSz="914418" eaLnBrk="0" fontAlgn="base" hangingPunct="0">
                <a:spcBef>
                  <a:spcPct val="0"/>
                </a:spcBef>
                <a:spcAft>
                  <a:spcPct val="0"/>
                </a:spcAft>
                <a:defRPr/>
              </a:pPr>
              <a:r>
                <a:rPr kumimoji="0" lang="ja-JP" altLang="en-US" sz="1000" kern="0" dirty="0">
                  <a:solidFill>
                    <a:prstClr val="black"/>
                  </a:solidFill>
                  <a:latin typeface="BIZ UDゴシック" panose="020B0400000000000000" pitchFamily="49" charset="-128"/>
                  <a:ea typeface="BIZ UDゴシック" panose="020B0400000000000000" pitchFamily="49" charset="-128"/>
                </a:rPr>
                <a:t>〇区分所有関係の解消・再生のための新たな仕組　　　　　　</a:t>
              </a:r>
              <a:endParaRPr kumimoji="0" lang="en-US" altLang="ja-JP" sz="1000" kern="0" dirty="0">
                <a:solidFill>
                  <a:prstClr val="black"/>
                </a:solidFill>
                <a:latin typeface="BIZ UDゴシック" panose="020B0400000000000000" pitchFamily="49" charset="-128"/>
                <a:ea typeface="BIZ UDゴシック" panose="020B0400000000000000" pitchFamily="49" charset="-128"/>
              </a:endParaRPr>
            </a:p>
            <a:p>
              <a:pPr marL="108002" indent="-457209" defTabSz="914418" eaLnBrk="0" fontAlgn="base" hangingPunct="0">
                <a:spcBef>
                  <a:spcPct val="0"/>
                </a:spcBef>
                <a:spcAft>
                  <a:spcPct val="0"/>
                </a:spcAft>
                <a:defRPr/>
              </a:pPr>
              <a:r>
                <a:rPr lang="ja-JP" altLang="en-US" sz="1000" kern="0" dirty="0">
                  <a:solidFill>
                    <a:prstClr val="black"/>
                  </a:solidFill>
                  <a:latin typeface="BIZ UDゴシック" panose="020B0400000000000000" pitchFamily="49" charset="-128"/>
                  <a:ea typeface="BIZ UDゴシック" panose="020B0400000000000000" pitchFamily="49" charset="-128"/>
                </a:rPr>
                <a:t>　　　　　　　　　　　　　　　　　　　　　</a:t>
              </a:r>
              <a:r>
                <a:rPr kumimoji="0" lang="ja-JP" altLang="en-US" sz="1000" kern="0" dirty="0">
                  <a:solidFill>
                    <a:prstClr val="black"/>
                  </a:solidFill>
                  <a:latin typeface="BIZ UDゴシック" panose="020B0400000000000000" pitchFamily="49" charset="-128"/>
                  <a:ea typeface="BIZ UDゴシック" panose="020B0400000000000000" pitchFamily="49" charset="-128"/>
                </a:rPr>
                <a:t>など</a:t>
              </a:r>
              <a:endParaRPr kumimoji="0" lang="en-US" altLang="ja-JP" sz="1000" kern="0" dirty="0">
                <a:solidFill>
                  <a:prstClr val="black"/>
                </a:solidFill>
                <a:latin typeface="BIZ UDゴシック" panose="020B0400000000000000" pitchFamily="49" charset="-128"/>
                <a:ea typeface="BIZ UDゴシック" panose="020B0400000000000000" pitchFamily="49" charset="-128"/>
              </a:endParaRPr>
            </a:p>
          </p:txBody>
        </p:sp>
        <p:sp>
          <p:nvSpPr>
            <p:cNvPr id="71" name="テキスト ボックス 70">
              <a:extLst>
                <a:ext uri="{FF2B5EF4-FFF2-40B4-BE49-F238E27FC236}">
                  <a16:creationId xmlns:a16="http://schemas.microsoft.com/office/drawing/2014/main" id="{2B34FC4E-E284-4B79-9147-E99AF784BA03}"/>
                </a:ext>
              </a:extLst>
            </p:cNvPr>
            <p:cNvSpPr txBox="1"/>
            <p:nvPr/>
          </p:nvSpPr>
          <p:spPr>
            <a:xfrm>
              <a:off x="6302250" y="2291996"/>
              <a:ext cx="2750799" cy="621940"/>
            </a:xfrm>
            <a:prstGeom prst="rect">
              <a:avLst/>
            </a:prstGeom>
            <a:noFill/>
          </p:spPr>
          <p:txBody>
            <a:bodyPr wrap="square" rtlCol="0">
              <a:spAutoFit/>
            </a:bodyPr>
            <a:lstStyle/>
            <a:p>
              <a:pPr marL="108002" indent="-457209" defTabSz="914418" eaLnBrk="0" fontAlgn="base" hangingPunct="0">
                <a:spcBef>
                  <a:spcPct val="0"/>
                </a:spcBef>
                <a:spcAft>
                  <a:spcPct val="0"/>
                </a:spcAft>
                <a:defRPr/>
              </a:pPr>
              <a:r>
                <a:rPr lang="ja-JP" altLang="en-US" sz="1000" kern="0" dirty="0">
                  <a:solidFill>
                    <a:prstClr val="black"/>
                  </a:solidFill>
                  <a:latin typeface="BIZ UDゴシック" panose="020B0400000000000000" pitchFamily="49" charset="-128"/>
                  <a:ea typeface="BIZ UDゴシック" panose="020B0400000000000000" pitchFamily="49" charset="-128"/>
                </a:rPr>
                <a:t>〇建替え決議等の多数決要因の緩和</a:t>
              </a:r>
              <a:endParaRPr lang="en-US" altLang="ja-JP" sz="1000" kern="0" dirty="0">
                <a:solidFill>
                  <a:prstClr val="black"/>
                </a:solidFill>
                <a:latin typeface="BIZ UDゴシック" panose="020B0400000000000000" pitchFamily="49" charset="-128"/>
                <a:ea typeface="BIZ UDゴシック" panose="020B0400000000000000" pitchFamily="49" charset="-128"/>
              </a:endParaRPr>
            </a:p>
            <a:p>
              <a:pPr marL="108002" indent="-457209" defTabSz="914418" eaLnBrk="0" fontAlgn="base" hangingPunct="0">
                <a:spcBef>
                  <a:spcPct val="0"/>
                </a:spcBef>
                <a:spcAft>
                  <a:spcPct val="0"/>
                </a:spcAft>
                <a:defRPr/>
              </a:pPr>
              <a:r>
                <a:rPr lang="ja-JP" altLang="en-US" sz="1000" kern="0" dirty="0">
                  <a:solidFill>
                    <a:prstClr val="black"/>
                  </a:solidFill>
                  <a:latin typeface="BIZ UDゴシック" panose="020B0400000000000000" pitchFamily="49" charset="-128"/>
                  <a:ea typeface="BIZ UDゴシック" panose="020B0400000000000000" pitchFamily="49" charset="-128"/>
                </a:rPr>
                <a:t>〇大規模一部滅失時の決議可能期間の延長</a:t>
              </a:r>
              <a:endParaRPr lang="en-US" altLang="ja-JP" sz="1000" kern="0" dirty="0">
                <a:solidFill>
                  <a:prstClr val="black"/>
                </a:solidFill>
                <a:latin typeface="BIZ UDゴシック" panose="020B0400000000000000" pitchFamily="49" charset="-128"/>
                <a:ea typeface="BIZ UDゴシック" panose="020B0400000000000000" pitchFamily="49" charset="-128"/>
              </a:endParaRPr>
            </a:p>
            <a:p>
              <a:pPr marL="108002" indent="-457209" defTabSz="914418" eaLnBrk="0" fontAlgn="base" hangingPunct="0">
                <a:spcBef>
                  <a:spcPct val="0"/>
                </a:spcBef>
                <a:spcAft>
                  <a:spcPct val="0"/>
                </a:spcAft>
                <a:defRPr/>
              </a:pPr>
              <a:r>
                <a:rPr lang="ja-JP" altLang="en-US" sz="1000" kern="0" dirty="0">
                  <a:solidFill>
                    <a:prstClr val="black"/>
                  </a:solidFill>
                  <a:latin typeface="BIZ UDゴシック" panose="020B0400000000000000" pitchFamily="49" charset="-128"/>
                  <a:ea typeface="BIZ UDゴシック" panose="020B0400000000000000" pitchFamily="49" charset="-128"/>
                </a:rPr>
                <a:t>　　　　　　　　　　　　　　　　　</a:t>
              </a:r>
              <a:r>
                <a:rPr kumimoji="0" lang="ja-JP" altLang="en-US" sz="1000" kern="0" dirty="0">
                  <a:solidFill>
                    <a:prstClr val="black"/>
                  </a:solidFill>
                  <a:latin typeface="BIZ UDゴシック" panose="020B0400000000000000" pitchFamily="49" charset="-128"/>
                  <a:ea typeface="BIZ UDゴシック" panose="020B0400000000000000" pitchFamily="49" charset="-128"/>
                </a:rPr>
                <a:t>など</a:t>
              </a:r>
              <a:endParaRPr kumimoji="0" lang="en-US" altLang="ja-JP" sz="1000" kern="0" dirty="0">
                <a:solidFill>
                  <a:prstClr val="black"/>
                </a:solidFill>
                <a:latin typeface="BIZ UDゴシック" panose="020B0400000000000000" pitchFamily="49" charset="-128"/>
                <a:ea typeface="BIZ UDゴシック" panose="020B0400000000000000" pitchFamily="49" charset="-128"/>
              </a:endParaRPr>
            </a:p>
          </p:txBody>
        </p:sp>
      </p:grpSp>
      <p:sp>
        <p:nvSpPr>
          <p:cNvPr id="72" name="正方形/長方形 71">
            <a:extLst>
              <a:ext uri="{FF2B5EF4-FFF2-40B4-BE49-F238E27FC236}">
                <a16:creationId xmlns:a16="http://schemas.microsoft.com/office/drawing/2014/main" id="{B15D0FED-88A3-4562-B32F-F4AF3C16E2CC}"/>
              </a:ext>
            </a:extLst>
          </p:cNvPr>
          <p:cNvSpPr/>
          <p:nvPr/>
        </p:nvSpPr>
        <p:spPr>
          <a:xfrm>
            <a:off x="4897126" y="4660830"/>
            <a:ext cx="3960442" cy="523220"/>
          </a:xfrm>
          <a:prstGeom prst="rect">
            <a:avLst/>
          </a:prstGeom>
        </p:spPr>
        <p:txBody>
          <a:bodyPr wrap="square">
            <a:spAutoFit/>
          </a:bodyPr>
          <a:lstStyle/>
          <a:p>
            <a:pPr defTabSz="914290">
              <a:defRPr/>
            </a:pPr>
            <a:r>
              <a:rPr kumimoji="1" lang="ja-JP" altLang="en-US" sz="140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今後の取組の方向性を検討し</a:t>
            </a:r>
            <a:endParaRPr kumimoji="1" lang="en-US" altLang="ja-JP" sz="140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p>
            <a:pPr defTabSz="914290">
              <a:defRPr/>
            </a:pPr>
            <a:r>
              <a:rPr kumimoji="1" lang="ja-JP" altLang="en-US" sz="1400" b="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府</a:t>
            </a:r>
            <a:r>
              <a:rPr kumimoji="1" lang="ja-JP" altLang="en-US" sz="140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基本計画を改定予定</a:t>
            </a:r>
            <a:r>
              <a:rPr kumimoji="1" lang="ja-JP" altLang="en-US" sz="1400" dirty="0">
                <a:latin typeface="BIZ UDゴシック" panose="020B0400000000000000" pitchFamily="49" charset="-128"/>
                <a:ea typeface="BIZ UDゴシック" panose="020B0400000000000000" pitchFamily="49" charset="-128"/>
              </a:rPr>
              <a:t>　</a:t>
            </a:r>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懇話会設置予定</a:t>
            </a:r>
            <a:r>
              <a:rPr kumimoji="1" lang="en-US" altLang="ja-JP" sz="140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40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p:txBody>
      </p:sp>
      <p:sp>
        <p:nvSpPr>
          <p:cNvPr id="73" name="正方形/長方形 72">
            <a:extLst>
              <a:ext uri="{FF2B5EF4-FFF2-40B4-BE49-F238E27FC236}">
                <a16:creationId xmlns:a16="http://schemas.microsoft.com/office/drawing/2014/main" id="{703D7346-55D1-45E7-83BB-DF1867F89F60}"/>
              </a:ext>
            </a:extLst>
          </p:cNvPr>
          <p:cNvSpPr/>
          <p:nvPr/>
        </p:nvSpPr>
        <p:spPr>
          <a:xfrm>
            <a:off x="248242" y="4388302"/>
            <a:ext cx="2697953" cy="338554"/>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○府計画改定に向けた検討</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矢印: 右 1">
            <a:extLst>
              <a:ext uri="{FF2B5EF4-FFF2-40B4-BE49-F238E27FC236}">
                <a16:creationId xmlns:a16="http://schemas.microsoft.com/office/drawing/2014/main" id="{212CFAEE-490F-46CB-9FD9-B087399796C0}"/>
              </a:ext>
            </a:extLst>
          </p:cNvPr>
          <p:cNvSpPr/>
          <p:nvPr/>
        </p:nvSpPr>
        <p:spPr>
          <a:xfrm>
            <a:off x="4481048" y="4726856"/>
            <a:ext cx="281782" cy="51662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587489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くらしの質を高める　</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大阪府のマンション管理適正化及び再生円滑化の推進（町村域）</a:t>
            </a:r>
          </a:p>
        </p:txBody>
      </p:sp>
      <p:sp>
        <p:nvSpPr>
          <p:cNvPr id="3" name="角丸四角形 2"/>
          <p:cNvSpPr/>
          <p:nvPr/>
        </p:nvSpPr>
        <p:spPr>
          <a:xfrm>
            <a:off x="204972" y="3760231"/>
            <a:ext cx="8734056" cy="2737769"/>
          </a:xfrm>
          <a:prstGeom prst="roundRect">
            <a:avLst>
              <a:gd name="adj" fmla="val 262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7" name="正方形/長方形 36"/>
          <p:cNvSpPr/>
          <p:nvPr/>
        </p:nvSpPr>
        <p:spPr>
          <a:xfrm>
            <a:off x="204972" y="4235849"/>
            <a:ext cx="5273545" cy="1190775"/>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マンション管理適正化専門家派遣事業（</a:t>
            </a:r>
            <a:r>
              <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R</a:t>
            </a:r>
            <a:r>
              <a:rPr kumimoji="1" lang="en-US" altLang="ja-JP" sz="1600" b="1" dirty="0">
                <a:solidFill>
                  <a:prstClr val="black"/>
                </a:solidFill>
                <a:latin typeface="BIZ UDゴシック" panose="020B0400000000000000" pitchFamily="49" charset="-128"/>
                <a:ea typeface="BIZ UDゴシック" panose="020B0400000000000000" pitchFamily="49" charset="-128"/>
              </a:rPr>
              <a:t>7</a:t>
            </a: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対象：町村域の分譲マンションの実態把握調査で明らかになった</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BIZ UDゴシック" panose="020B0400000000000000" pitchFamily="49" charset="-128"/>
                <a:ea typeface="BIZ UDゴシック" panose="020B0400000000000000" pitchFamily="49" charset="-128"/>
              </a:rPr>
              <a:t>　　　　　</a:t>
            </a:r>
            <a:r>
              <a:rPr kumimoji="1" lang="ja-JP" altLang="en-US" sz="1200" b="1" i="0" u="sng" strike="noStrike" kern="1200" cap="none" spc="-92"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管理組合が適正に運営されていない分譲マンション</a:t>
            </a:r>
            <a:br>
              <a:rPr kumimoji="1" lang="en-US" altLang="ja-JP" sz="1100" b="1" i="0" u="sng" strike="noStrike" kern="1200" cap="none" spc="-92"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br>
            <a:r>
              <a:rPr kumimoji="1" lang="en-US" altLang="ja-JP" sz="1100" b="1" i="0" u="none" strike="noStrike" kern="1200" cap="none" spc="-92"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00" b="1" i="0" u="none" strike="noStrike" kern="1200" cap="none" spc="-92"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概要：</a:t>
            </a:r>
            <a:r>
              <a:rPr kumimoji="1" lang="ja-JP" altLang="en-US" sz="1200" b="1"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プッシュ型の支援</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により、管理適正化に向けマンション管理士</a:t>
            </a:r>
            <a:b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を派遣し、</a:t>
            </a:r>
            <a:r>
              <a:rPr kumimoji="1" lang="ja-JP" altLang="en-US" sz="1200" b="1"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マンションの適切な管理に必要な支援</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を実施</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9C86F289-C175-466C-8F27-DFF939BA3AE2}"/>
              </a:ext>
            </a:extLst>
          </p:cNvPr>
          <p:cNvSpPr txBox="1"/>
          <p:nvPr/>
        </p:nvSpPr>
        <p:spPr>
          <a:xfrm>
            <a:off x="6120000" y="360000"/>
            <a:ext cx="2880000" cy="360000"/>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居住企画課</a:t>
            </a:r>
          </a:p>
        </p:txBody>
      </p:sp>
      <p:grpSp>
        <p:nvGrpSpPr>
          <p:cNvPr id="6" name="グループ化 5">
            <a:extLst>
              <a:ext uri="{FF2B5EF4-FFF2-40B4-BE49-F238E27FC236}">
                <a16:creationId xmlns:a16="http://schemas.microsoft.com/office/drawing/2014/main" id="{6158F3B8-B698-4967-9FA8-FAB3FCFAA023}"/>
              </a:ext>
            </a:extLst>
          </p:cNvPr>
          <p:cNvGrpSpPr/>
          <p:nvPr/>
        </p:nvGrpSpPr>
        <p:grpSpPr>
          <a:xfrm>
            <a:off x="5478517" y="4303532"/>
            <a:ext cx="3268843" cy="923488"/>
            <a:chOff x="5429167" y="4486945"/>
            <a:chExt cx="3268843" cy="923488"/>
          </a:xfrm>
        </p:grpSpPr>
        <p:sp>
          <p:nvSpPr>
            <p:cNvPr id="19" name="角丸四角形 51">
              <a:extLst>
                <a:ext uri="{FF2B5EF4-FFF2-40B4-BE49-F238E27FC236}">
                  <a16:creationId xmlns:a16="http://schemas.microsoft.com/office/drawing/2014/main" id="{43CD395F-CD2E-4C97-9952-EEE65A8C4BEC}"/>
                </a:ext>
              </a:extLst>
            </p:cNvPr>
            <p:cNvSpPr/>
            <p:nvPr/>
          </p:nvSpPr>
          <p:spPr>
            <a:xfrm>
              <a:off x="5514793" y="4515953"/>
              <a:ext cx="706154" cy="194792"/>
            </a:xfrm>
            <a:prstGeom prst="roundRect">
              <a:avLst/>
            </a:prstGeom>
            <a:solidFill>
              <a:schemeClr val="accent1">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9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rPr>
                <a:t>大阪府</a:t>
              </a:r>
              <a:endParaRPr lang="ja-JP" altLang="en-US" sz="5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0" name="右矢印 54">
              <a:extLst>
                <a:ext uri="{FF2B5EF4-FFF2-40B4-BE49-F238E27FC236}">
                  <a16:creationId xmlns:a16="http://schemas.microsoft.com/office/drawing/2014/main" id="{975B96A4-1866-4C08-93E3-EAD4F00943EA}"/>
                </a:ext>
              </a:extLst>
            </p:cNvPr>
            <p:cNvSpPr/>
            <p:nvPr/>
          </p:nvSpPr>
          <p:spPr>
            <a:xfrm rot="5400000">
              <a:off x="5754995" y="4817112"/>
              <a:ext cx="259735" cy="143782"/>
            </a:xfrm>
            <a:prstGeom prst="rightArrow">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sz="110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318C38B0-AD1B-43FE-9F7B-46ED285494A3}"/>
                </a:ext>
              </a:extLst>
            </p:cNvPr>
            <p:cNvSpPr txBox="1"/>
            <p:nvPr/>
          </p:nvSpPr>
          <p:spPr>
            <a:xfrm>
              <a:off x="5429167" y="4748460"/>
              <a:ext cx="381157" cy="239030"/>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just"/>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委託</a:t>
              </a:r>
              <a:endParaRPr lang="ja-JP" altLang="en-US" sz="9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2" name="右矢印 57">
              <a:extLst>
                <a:ext uri="{FF2B5EF4-FFF2-40B4-BE49-F238E27FC236}">
                  <a16:creationId xmlns:a16="http://schemas.microsoft.com/office/drawing/2014/main" id="{126C194A-A28B-4BAF-B715-B8B20CE67B27}"/>
                </a:ext>
              </a:extLst>
            </p:cNvPr>
            <p:cNvSpPr/>
            <p:nvPr/>
          </p:nvSpPr>
          <p:spPr>
            <a:xfrm rot="752415">
              <a:off x="6408002" y="4842227"/>
              <a:ext cx="1236372" cy="149064"/>
            </a:xfrm>
            <a:prstGeom prst="rightArrow">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sz="1100">
                <a:latin typeface="BIZ UDゴシック" panose="020B0400000000000000" pitchFamily="49" charset="-128"/>
                <a:ea typeface="BIZ UDゴシック" panose="020B0400000000000000" pitchFamily="49" charset="-128"/>
              </a:endParaRPr>
            </a:p>
          </p:txBody>
        </p:sp>
        <p:sp>
          <p:nvSpPr>
            <p:cNvPr id="23" name="角丸四角形 58">
              <a:extLst>
                <a:ext uri="{FF2B5EF4-FFF2-40B4-BE49-F238E27FC236}">
                  <a16:creationId xmlns:a16="http://schemas.microsoft.com/office/drawing/2014/main" id="{1B866FF7-A934-41D7-BD33-37F78425DCD0}"/>
                </a:ext>
              </a:extLst>
            </p:cNvPr>
            <p:cNvSpPr/>
            <p:nvPr/>
          </p:nvSpPr>
          <p:spPr>
            <a:xfrm>
              <a:off x="7701114" y="5050251"/>
              <a:ext cx="996896" cy="360182"/>
            </a:xfrm>
            <a:prstGeom prst="roundRect">
              <a:avLst/>
            </a:prstGeom>
            <a:solidFill>
              <a:schemeClr val="accent2">
                <a:lumMod val="20000"/>
                <a:lumOff val="80000"/>
              </a:schemeClr>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ts val="1477"/>
                </a:lnSpc>
              </a:pPr>
              <a:r>
                <a:rPr lang="ja-JP" altLang="en-US" sz="9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分譲マンション</a:t>
              </a:r>
              <a:endParaRPr lang="en-US" altLang="ja-JP" sz="9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ts val="1477"/>
                </a:lnSpc>
              </a:pPr>
              <a:r>
                <a:rPr lang="ja-JP" altLang="en-US" sz="9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の区分所有者等</a:t>
              </a:r>
              <a:endParaRPr lang="en-US" altLang="ja-JP" sz="9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4" name="角丸四角形 59">
              <a:extLst>
                <a:ext uri="{FF2B5EF4-FFF2-40B4-BE49-F238E27FC236}">
                  <a16:creationId xmlns:a16="http://schemas.microsoft.com/office/drawing/2014/main" id="{8A788A3E-FC79-4E49-A071-680100D43B40}"/>
                </a:ext>
              </a:extLst>
            </p:cNvPr>
            <p:cNvSpPr/>
            <p:nvPr/>
          </p:nvSpPr>
          <p:spPr>
            <a:xfrm>
              <a:off x="5496748" y="5050251"/>
              <a:ext cx="776231" cy="360182"/>
            </a:xfrm>
            <a:prstGeom prst="round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9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委託事業者</a:t>
              </a:r>
              <a:endParaRPr lang="en-US" altLang="ja-JP" sz="9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5" name="右矢印 60">
              <a:extLst>
                <a:ext uri="{FF2B5EF4-FFF2-40B4-BE49-F238E27FC236}">
                  <a16:creationId xmlns:a16="http://schemas.microsoft.com/office/drawing/2014/main" id="{5B55898D-DDC4-4F78-88D2-63568865C7ED}"/>
                </a:ext>
              </a:extLst>
            </p:cNvPr>
            <p:cNvSpPr/>
            <p:nvPr/>
          </p:nvSpPr>
          <p:spPr>
            <a:xfrm>
              <a:off x="6382361" y="5216830"/>
              <a:ext cx="1231082" cy="150734"/>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sz="1100">
                <a:latin typeface="BIZ UDゴシック" panose="020B0400000000000000" pitchFamily="49" charset="-128"/>
                <a:ea typeface="BIZ UDゴシック" panose="020B0400000000000000" pitchFamily="49" charset="-128"/>
              </a:endParaRPr>
            </a:p>
          </p:txBody>
        </p:sp>
        <p:sp>
          <p:nvSpPr>
            <p:cNvPr id="28" name="テキスト ボックス 23">
              <a:extLst>
                <a:ext uri="{FF2B5EF4-FFF2-40B4-BE49-F238E27FC236}">
                  <a16:creationId xmlns:a16="http://schemas.microsoft.com/office/drawing/2014/main" id="{535A32AE-C4F9-4144-A98B-A07E09E1C059}"/>
                </a:ext>
              </a:extLst>
            </p:cNvPr>
            <p:cNvSpPr txBox="1"/>
            <p:nvPr/>
          </p:nvSpPr>
          <p:spPr>
            <a:xfrm>
              <a:off x="6246949" y="5067646"/>
              <a:ext cx="1520261" cy="217634"/>
            </a:xfrm>
            <a:prstGeom prst="rect">
              <a:avLst/>
            </a:prstGeom>
            <a:noFill/>
            <a:ln w="6350">
              <a:noFill/>
            </a:ln>
          </p:spPr>
          <p:txBody>
            <a:bodyPr rot="0" spcFirstLastPara="0" vert="horz" wrap="square" lIns="63305" tIns="31652" rIns="63305" bIns="31652" numCol="1" spcCol="0" rtlCol="0" fromWordArt="0" anchor="t" anchorCtr="0" forceAA="0" compatLnSpc="1">
              <a:prstTxWarp prst="textNoShape">
                <a:avLst/>
              </a:prstTxWarp>
              <a:noAutofit/>
            </a:bodyPr>
            <a:lstStyle/>
            <a:p>
              <a:pPr algn="just">
                <a:lnSpc>
                  <a:spcPts val="1038"/>
                </a:lnSpc>
              </a:pP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マンション管理士を派遣</a:t>
              </a:r>
              <a:endPar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C225C6F7-6EF8-42F0-9DC4-A7D38806ACEA}"/>
                </a:ext>
              </a:extLst>
            </p:cNvPr>
            <p:cNvSpPr txBox="1"/>
            <p:nvPr/>
          </p:nvSpPr>
          <p:spPr>
            <a:xfrm>
              <a:off x="6324217" y="4860330"/>
              <a:ext cx="1318165" cy="170934"/>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r">
                <a:lnSpc>
                  <a:spcPts val="646"/>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連絡、助言、指導  等</a:t>
              </a:r>
            </a:p>
          </p:txBody>
        </p:sp>
        <p:sp>
          <p:nvSpPr>
            <p:cNvPr id="27" name="角丸四角形 51">
              <a:extLst>
                <a:ext uri="{FF2B5EF4-FFF2-40B4-BE49-F238E27FC236}">
                  <a16:creationId xmlns:a16="http://schemas.microsoft.com/office/drawing/2014/main" id="{02F6045F-ADFD-492C-8802-E9BDDA3AB6D6}"/>
                </a:ext>
              </a:extLst>
            </p:cNvPr>
            <p:cNvSpPr/>
            <p:nvPr/>
          </p:nvSpPr>
          <p:spPr>
            <a:xfrm>
              <a:off x="7826287" y="4547843"/>
              <a:ext cx="758704" cy="188729"/>
            </a:xfrm>
            <a:prstGeom prst="roundRect">
              <a:avLst/>
            </a:prstGeom>
            <a:solidFill>
              <a:schemeClr val="accent1">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9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rPr>
                <a:t>町村</a:t>
              </a:r>
              <a:endParaRPr lang="ja-JP" altLang="en-US" sz="5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C28205F7-5DAE-4FD7-986B-3FC554ED3465}"/>
                </a:ext>
              </a:extLst>
            </p:cNvPr>
            <p:cNvSpPr txBox="1"/>
            <p:nvPr/>
          </p:nvSpPr>
          <p:spPr>
            <a:xfrm>
              <a:off x="6806932" y="4486945"/>
              <a:ext cx="400294" cy="112742"/>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r">
                <a:lnSpc>
                  <a:spcPts val="646"/>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連携</a:t>
              </a:r>
            </a:p>
          </p:txBody>
        </p:sp>
      </p:grpSp>
      <p:sp>
        <p:nvSpPr>
          <p:cNvPr id="31" name="正方形/長方形 30">
            <a:extLst>
              <a:ext uri="{FF2B5EF4-FFF2-40B4-BE49-F238E27FC236}">
                <a16:creationId xmlns:a16="http://schemas.microsoft.com/office/drawing/2014/main" id="{DC4DABF1-0253-4625-AEE4-71E9EB1328C0}"/>
              </a:ext>
            </a:extLst>
          </p:cNvPr>
          <p:cNvSpPr/>
          <p:nvPr/>
        </p:nvSpPr>
        <p:spPr>
          <a:xfrm>
            <a:off x="204972" y="5455966"/>
            <a:ext cx="8664708" cy="892552"/>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○個別相談会の実施（</a:t>
            </a:r>
            <a:r>
              <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R</a:t>
            </a:r>
            <a:r>
              <a:rPr kumimoji="1" lang="en-US" altLang="ja-JP" sz="1600" b="1" dirty="0">
                <a:solidFill>
                  <a:prstClr val="black"/>
                </a:solidFill>
                <a:latin typeface="BIZ UDゴシック" panose="020B0400000000000000" pitchFamily="49" charset="-128"/>
                <a:ea typeface="BIZ UDゴシック" panose="020B0400000000000000" pitchFamily="49" charset="-128"/>
              </a:rPr>
              <a:t>7</a:t>
            </a: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対象：町村域の分譲マンション</a:t>
            </a:r>
            <a:br>
              <a:rPr kumimoji="1" lang="en-US" altLang="ja-JP" sz="1100" b="1" i="0" u="sng" strike="noStrike" kern="1200" cap="none" spc="-92"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br>
            <a:r>
              <a:rPr kumimoji="1" lang="en-US" altLang="ja-JP" sz="1100" b="1" i="0" u="none" strike="noStrike" kern="1200" cap="none" spc="-92"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00" b="1" i="0" u="none" strike="noStrike" kern="1200" cap="none" spc="-92"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概要：</a:t>
            </a:r>
            <a:r>
              <a:rPr kumimoji="1" lang="ja-JP" altLang="ja-JP" sz="1200" dirty="0">
                <a:solidFill>
                  <a:prstClr val="black"/>
                </a:solidFill>
                <a:latin typeface="BIZ UDゴシック" panose="020B0400000000000000" pitchFamily="49" charset="-128"/>
                <a:ea typeface="BIZ UDゴシック" panose="020B0400000000000000" pitchFamily="49" charset="-128"/>
              </a:rPr>
              <a:t>府から管理組合の</a:t>
            </a:r>
            <a:r>
              <a:rPr kumimoji="1" lang="ja-JP" altLang="ja-JP" sz="1200" b="1" u="sng" dirty="0">
                <a:solidFill>
                  <a:srgbClr val="FF0000"/>
                </a:solidFill>
                <a:latin typeface="BIZ UDゴシック" panose="020B0400000000000000" pitchFamily="49" charset="-128"/>
                <a:ea typeface="BIZ UDゴシック" panose="020B0400000000000000" pitchFamily="49" charset="-128"/>
              </a:rPr>
              <a:t>管理適正化に係る情報提供等</a:t>
            </a:r>
            <a:r>
              <a:rPr kumimoji="1" lang="ja-JP" altLang="ja-JP" sz="1200" dirty="0">
                <a:solidFill>
                  <a:prstClr val="black"/>
                </a:solidFill>
                <a:latin typeface="BIZ UDゴシック" panose="020B0400000000000000" pitchFamily="49" charset="-128"/>
                <a:ea typeface="BIZ UDゴシック" panose="020B0400000000000000" pitchFamily="49" charset="-128"/>
              </a:rPr>
              <a:t>を行うとともに、個々の</a:t>
            </a:r>
            <a:r>
              <a:rPr kumimoji="1" lang="ja-JP" altLang="ja-JP" sz="1200" b="1" u="sng" dirty="0">
                <a:solidFill>
                  <a:srgbClr val="FF0000"/>
                </a:solidFill>
                <a:latin typeface="BIZ UDゴシック" panose="020B0400000000000000" pitchFamily="49" charset="-128"/>
                <a:ea typeface="BIZ UDゴシック" panose="020B0400000000000000" pitchFamily="49" charset="-128"/>
              </a:rPr>
              <a:t>管理組合が抱える課題</a:t>
            </a:r>
            <a:r>
              <a:rPr kumimoji="1" lang="ja-JP" altLang="ja-JP" sz="1200" dirty="0">
                <a:solidFill>
                  <a:prstClr val="black"/>
                </a:solidFill>
                <a:latin typeface="BIZ UDゴシック" panose="020B0400000000000000" pitchFamily="49" charset="-128"/>
                <a:ea typeface="BIZ UDゴシック" panose="020B0400000000000000" pitchFamily="49" charset="-128"/>
              </a:rPr>
              <a:t>などについて</a:t>
            </a:r>
            <a:endParaRPr kumimoji="1" lang="en-US" altLang="ja-JP" sz="1200" dirty="0">
              <a:solidFill>
                <a:prstClr val="black"/>
              </a:solidFill>
              <a:latin typeface="BIZ UDゴシック" panose="020B0400000000000000" pitchFamily="49" charset="-128"/>
              <a:ea typeface="BIZ UDゴシック" panose="020B0400000000000000" pitchFamily="49" charset="-128"/>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BIZ UDゴシック" panose="020B0400000000000000" pitchFamily="49" charset="-128"/>
                <a:ea typeface="BIZ UDゴシック" panose="020B0400000000000000" pitchFamily="49" charset="-128"/>
              </a:rPr>
              <a:t>　　　　　</a:t>
            </a:r>
            <a:r>
              <a:rPr kumimoji="1" lang="ja-JP" altLang="ja-JP" sz="1200" dirty="0">
                <a:solidFill>
                  <a:prstClr val="black"/>
                </a:solidFill>
                <a:latin typeface="BIZ UDゴシック" panose="020B0400000000000000" pitchFamily="49" charset="-128"/>
                <a:ea typeface="BIZ UDゴシック" panose="020B0400000000000000" pitchFamily="49" charset="-128"/>
              </a:rPr>
              <a:t>専門家に相談</a:t>
            </a:r>
            <a:r>
              <a:rPr kumimoji="1" lang="ja-JP" altLang="en-US" sz="1200" dirty="0">
                <a:solidFill>
                  <a:prstClr val="black"/>
                </a:solidFill>
                <a:latin typeface="BIZ UDゴシック" panose="020B0400000000000000" pitchFamily="49" charset="-128"/>
                <a:ea typeface="BIZ UDゴシック" panose="020B0400000000000000" pitchFamily="49" charset="-128"/>
              </a:rPr>
              <a:t>できる機会を設け、管理適正化を推進</a:t>
            </a:r>
            <a:endParaRPr kumimoji="1" lang="en-US" altLang="ja-JP" sz="1200" dirty="0">
              <a:solidFill>
                <a:prstClr val="black"/>
              </a:solidFill>
              <a:latin typeface="BIZ UDゴシック" panose="020B0400000000000000" pitchFamily="49" charset="-128"/>
              <a:ea typeface="BIZ UDゴシック" panose="020B0400000000000000" pitchFamily="49" charset="-128"/>
            </a:endParaRPr>
          </a:p>
        </p:txBody>
      </p:sp>
      <p:sp>
        <p:nvSpPr>
          <p:cNvPr id="38" name="角丸四角形 11">
            <a:extLst>
              <a:ext uri="{FF2B5EF4-FFF2-40B4-BE49-F238E27FC236}">
                <a16:creationId xmlns:a16="http://schemas.microsoft.com/office/drawing/2014/main" id="{8F1AA9B7-FF69-4C8D-8999-D0704EEB2A14}"/>
              </a:ext>
            </a:extLst>
          </p:cNvPr>
          <p:cNvSpPr/>
          <p:nvPr/>
        </p:nvSpPr>
        <p:spPr>
          <a:xfrm>
            <a:off x="128928" y="1251959"/>
            <a:ext cx="8886144" cy="1818548"/>
          </a:xfrm>
          <a:prstGeom prst="roundRect">
            <a:avLst>
              <a:gd name="adj" fmla="val 3707"/>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4" name="テキスト ボックス 43">
            <a:extLst>
              <a:ext uri="{FF2B5EF4-FFF2-40B4-BE49-F238E27FC236}">
                <a16:creationId xmlns:a16="http://schemas.microsoft.com/office/drawing/2014/main" id="{E8F56EF9-336D-4DDB-AEC6-8152E1A1795A}"/>
              </a:ext>
            </a:extLst>
          </p:cNvPr>
          <p:cNvSpPr txBox="1"/>
          <p:nvPr/>
        </p:nvSpPr>
        <p:spPr>
          <a:xfrm>
            <a:off x="204972" y="3843917"/>
            <a:ext cx="2489784" cy="348109"/>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ja-JP" altLang="en-US" sz="1662" b="1" dirty="0">
                <a:solidFill>
                  <a:prstClr val="black"/>
                </a:solidFill>
                <a:latin typeface="Meiryo UI" panose="020B0604030504040204" pitchFamily="50" charset="-128"/>
                <a:ea typeface="Meiryo UI" panose="020B0604030504040204" pitchFamily="50" charset="-128"/>
              </a:rPr>
              <a:t>７</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年度の主な取組</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正方形/長方形 45">
            <a:extLst>
              <a:ext uri="{FF2B5EF4-FFF2-40B4-BE49-F238E27FC236}">
                <a16:creationId xmlns:a16="http://schemas.microsoft.com/office/drawing/2014/main" id="{7A4ABC1F-53F6-44FE-9240-B63AE3C51B9D}"/>
              </a:ext>
            </a:extLst>
          </p:cNvPr>
          <p:cNvSpPr/>
          <p:nvPr/>
        </p:nvSpPr>
        <p:spPr>
          <a:xfrm>
            <a:off x="162800" y="1275993"/>
            <a:ext cx="8749052" cy="1826526"/>
          </a:xfrm>
          <a:prstGeom prst="rect">
            <a:avLst/>
          </a:prstGeom>
        </p:spPr>
        <p:txBody>
          <a:bodyPr wrap="square">
            <a:spAutoFit/>
          </a:bodyPr>
          <a:lstStyle/>
          <a:p>
            <a:pPr marL="0" marR="0" lvl="0" indent="0" algn="l" defTabSz="914290" rtl="0" eaLnBrk="1" fontAlgn="auto" latinLnBrk="0" hangingPunct="1">
              <a:lnSpc>
                <a:spcPct val="15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○町村域</a:t>
            </a:r>
            <a:r>
              <a:rPr kumimoji="1" lang="ja-JP" altLang="en-US" sz="1400" b="1" dirty="0">
                <a:solidFill>
                  <a:prstClr val="black"/>
                </a:solidFill>
                <a:latin typeface="BIZ UDゴシック" panose="020B0400000000000000" pitchFamily="49" charset="-128"/>
                <a:ea typeface="BIZ UDゴシック" panose="020B0400000000000000" pitchFamily="49" charset="-128"/>
              </a:rPr>
              <a:t>分譲マンション</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実態調査結果</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90" rtl="0" eaLnBrk="1" fontAlgn="auto" latinLnBrk="0" hangingPunct="1">
              <a:lnSpc>
                <a:spcPct val="15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290" rtl="0" eaLnBrk="1" fontAlgn="auto" latinLnBrk="0" hangingPunct="1">
              <a:lnSpc>
                <a:spcPts val="19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200" dirty="0">
                <a:solidFill>
                  <a:prstClr val="black"/>
                </a:solidFill>
                <a:latin typeface="BIZ UDゴシック" panose="020B0400000000000000" pitchFamily="49" charset="-128"/>
                <a:ea typeface="BIZ UDゴシック" panose="020B0400000000000000" pitchFamily="49" charset="-128"/>
              </a:rPr>
              <a:t>【</a:t>
            </a:r>
            <a:r>
              <a:rPr kumimoji="1" lang="ja-JP" altLang="en-US" sz="1200" dirty="0">
                <a:solidFill>
                  <a:prstClr val="black"/>
                </a:solidFill>
                <a:latin typeface="BIZ UDゴシック" panose="020B0400000000000000" pitchFamily="49" charset="-128"/>
                <a:ea typeface="BIZ UDゴシック" panose="020B0400000000000000" pitchFamily="49" charset="-128"/>
              </a:rPr>
              <a:t>調査実施期間</a:t>
            </a:r>
            <a:r>
              <a:rPr kumimoji="1" lang="en-US" altLang="ja-JP" sz="1200" dirty="0">
                <a:solidFill>
                  <a:prstClr val="black"/>
                </a:solidFill>
                <a:latin typeface="BIZ UDゴシック" panose="020B0400000000000000" pitchFamily="49" charset="-128"/>
                <a:ea typeface="BIZ UDゴシック" panose="020B0400000000000000" pitchFamily="49" charset="-128"/>
              </a:rPr>
              <a:t>】</a:t>
            </a:r>
            <a:r>
              <a:rPr kumimoji="1" lang="ja-JP" altLang="en-US" sz="1200" dirty="0">
                <a:solidFill>
                  <a:prstClr val="black"/>
                </a:solidFill>
                <a:latin typeface="BIZ UDゴシック" panose="020B0400000000000000" pitchFamily="49" charset="-128"/>
                <a:ea typeface="BIZ UDゴシック" panose="020B0400000000000000" pitchFamily="49" charset="-128"/>
              </a:rPr>
              <a:t>令和</a:t>
            </a:r>
            <a:r>
              <a:rPr kumimoji="1" lang="en-US" altLang="ja-JP" sz="1200" dirty="0">
                <a:solidFill>
                  <a:prstClr val="black"/>
                </a:solidFill>
                <a:latin typeface="BIZ UDゴシック" panose="020B0400000000000000" pitchFamily="49" charset="-128"/>
                <a:ea typeface="BIZ UDゴシック" panose="020B0400000000000000" pitchFamily="49" charset="-128"/>
              </a:rPr>
              <a:t>5</a:t>
            </a:r>
            <a:r>
              <a:rPr kumimoji="1" lang="ja-JP" altLang="en-US" sz="1200" dirty="0">
                <a:solidFill>
                  <a:prstClr val="black"/>
                </a:solidFill>
                <a:latin typeface="BIZ UDゴシック" panose="020B0400000000000000" pitchFamily="49" charset="-128"/>
                <a:ea typeface="BIZ UDゴシック" panose="020B0400000000000000" pitchFamily="49" charset="-128"/>
              </a:rPr>
              <a:t>年</a:t>
            </a:r>
            <a:r>
              <a:rPr kumimoji="1" lang="en-US" altLang="ja-JP" sz="1200" dirty="0">
                <a:solidFill>
                  <a:prstClr val="black"/>
                </a:solidFill>
                <a:latin typeface="BIZ UDゴシック" panose="020B0400000000000000" pitchFamily="49" charset="-128"/>
                <a:ea typeface="BIZ UDゴシック" panose="020B0400000000000000" pitchFamily="49" charset="-128"/>
              </a:rPr>
              <a:t>10</a:t>
            </a:r>
            <a:r>
              <a:rPr kumimoji="1" lang="ja-JP" altLang="en-US" sz="1200" dirty="0">
                <a:solidFill>
                  <a:prstClr val="black"/>
                </a:solidFill>
                <a:latin typeface="BIZ UDゴシック" panose="020B0400000000000000" pitchFamily="49" charset="-128"/>
                <a:ea typeface="BIZ UDゴシック" panose="020B0400000000000000" pitchFamily="49" charset="-128"/>
              </a:rPr>
              <a:t>月～令和</a:t>
            </a:r>
            <a:r>
              <a:rPr kumimoji="1" lang="en-US" altLang="ja-JP" sz="1200" dirty="0">
                <a:solidFill>
                  <a:prstClr val="black"/>
                </a:solidFill>
                <a:latin typeface="BIZ UDゴシック" panose="020B0400000000000000" pitchFamily="49" charset="-128"/>
                <a:ea typeface="BIZ UDゴシック" panose="020B0400000000000000" pitchFamily="49" charset="-128"/>
              </a:rPr>
              <a:t>6</a:t>
            </a:r>
            <a:r>
              <a:rPr kumimoji="1" lang="ja-JP" altLang="en-US" sz="1200" dirty="0">
                <a:solidFill>
                  <a:prstClr val="black"/>
                </a:solidFill>
                <a:latin typeface="BIZ UDゴシック" panose="020B0400000000000000" pitchFamily="49" charset="-128"/>
                <a:ea typeface="BIZ UDゴシック" panose="020B0400000000000000" pitchFamily="49" charset="-128"/>
              </a:rPr>
              <a:t>年</a:t>
            </a:r>
            <a:r>
              <a:rPr kumimoji="1" lang="en-US" altLang="ja-JP" sz="1200" dirty="0">
                <a:solidFill>
                  <a:prstClr val="black"/>
                </a:solidFill>
                <a:latin typeface="BIZ UDゴシック" panose="020B0400000000000000" pitchFamily="49" charset="-128"/>
                <a:ea typeface="BIZ UDゴシック" panose="020B0400000000000000" pitchFamily="49" charset="-128"/>
              </a:rPr>
              <a:t>6</a:t>
            </a:r>
            <a:r>
              <a:rPr kumimoji="1" lang="ja-JP" altLang="en-US" sz="1200" dirty="0">
                <a:solidFill>
                  <a:prstClr val="black"/>
                </a:solidFill>
                <a:latin typeface="BIZ UDゴシック" panose="020B0400000000000000" pitchFamily="49" charset="-128"/>
                <a:ea typeface="BIZ UDゴシック" panose="020B0400000000000000" pitchFamily="49" charset="-128"/>
              </a:rPr>
              <a:t>月　　　　</a:t>
            </a:r>
            <a:endParaRPr kumimoji="1" lang="en-US" altLang="ja-JP" sz="1200" dirty="0">
              <a:solidFill>
                <a:prstClr val="black"/>
              </a:solidFill>
              <a:latin typeface="BIZ UDゴシック" panose="020B0400000000000000" pitchFamily="49" charset="-128"/>
              <a:ea typeface="BIZ UDゴシック" panose="020B0400000000000000" pitchFamily="49" charset="-128"/>
            </a:endParaRPr>
          </a:p>
          <a:p>
            <a:pPr marL="0" marR="0" lvl="0" indent="0" defTabSz="914290" rtl="0" eaLnBrk="1" fontAlgn="auto" latinLnBrk="0" hangingPunct="1">
              <a:lnSpc>
                <a:spcPts val="1900"/>
              </a:lnSpc>
              <a:spcBef>
                <a:spcPts val="0"/>
              </a:spcBef>
              <a:spcAft>
                <a:spcPts val="0"/>
              </a:spcAft>
              <a:buClrTx/>
              <a:buSzTx/>
              <a:buFontTx/>
              <a:buNone/>
              <a:tabLst/>
              <a:defRPr/>
            </a:pPr>
            <a:r>
              <a:rPr kumimoji="1" lang="ja-JP" altLang="en-US" sz="1200" dirty="0">
                <a:solidFill>
                  <a:prstClr val="black"/>
                </a:solidFill>
                <a:latin typeface="BIZ UDゴシック" panose="020B0400000000000000" pitchFamily="49" charset="-128"/>
                <a:ea typeface="BIZ UDゴシック" panose="020B0400000000000000" pitchFamily="49" charset="-128"/>
              </a:rPr>
              <a:t>　</a:t>
            </a:r>
            <a:r>
              <a:rPr kumimoji="1" lang="en-US" altLang="ja-JP" sz="1200" dirty="0">
                <a:solidFill>
                  <a:prstClr val="black"/>
                </a:solidFill>
                <a:latin typeface="BIZ UDゴシック" panose="020B0400000000000000" pitchFamily="49" charset="-128"/>
                <a:ea typeface="BIZ UDゴシック" panose="020B0400000000000000" pitchFamily="49" charset="-128"/>
              </a:rPr>
              <a:t>【</a:t>
            </a:r>
            <a:r>
              <a:rPr kumimoji="1" lang="ja-JP" altLang="en-US" sz="1200" dirty="0">
                <a:solidFill>
                  <a:prstClr val="black"/>
                </a:solidFill>
                <a:latin typeface="BIZ UDゴシック" panose="020B0400000000000000" pitchFamily="49" charset="-128"/>
                <a:ea typeface="BIZ UDゴシック" panose="020B0400000000000000" pitchFamily="49" charset="-128"/>
              </a:rPr>
              <a:t>調査対象</a:t>
            </a:r>
            <a:r>
              <a:rPr kumimoji="1" lang="en-US" altLang="ja-JP" sz="1200" dirty="0">
                <a:solidFill>
                  <a:prstClr val="black"/>
                </a:solidFill>
                <a:latin typeface="BIZ UDゴシック" panose="020B0400000000000000" pitchFamily="49" charset="-128"/>
                <a:ea typeface="BIZ UDゴシック" panose="020B0400000000000000" pitchFamily="49" charset="-128"/>
              </a:rPr>
              <a:t>】    </a:t>
            </a:r>
            <a:r>
              <a:rPr kumimoji="1" lang="ja-JP" altLang="en-US" sz="1200" dirty="0">
                <a:solidFill>
                  <a:prstClr val="black"/>
                </a:solidFill>
                <a:latin typeface="BIZ UDゴシック" panose="020B0400000000000000" pitchFamily="49" charset="-128"/>
                <a:ea typeface="BIZ UDゴシック" panose="020B0400000000000000" pitchFamily="49" charset="-128"/>
              </a:rPr>
              <a:t>町村域の分譲マンションの全</a:t>
            </a:r>
            <a:r>
              <a:rPr kumimoji="1" lang="en-US" altLang="ja-JP" sz="1200" dirty="0">
                <a:solidFill>
                  <a:prstClr val="black"/>
                </a:solidFill>
                <a:latin typeface="BIZ UDゴシック" panose="020B0400000000000000" pitchFamily="49" charset="-128"/>
                <a:ea typeface="BIZ UDゴシック" panose="020B0400000000000000" pitchFamily="49" charset="-128"/>
              </a:rPr>
              <a:t>47</a:t>
            </a:r>
            <a:r>
              <a:rPr kumimoji="1" lang="ja-JP" altLang="en-US" sz="1200" dirty="0">
                <a:solidFill>
                  <a:prstClr val="black"/>
                </a:solidFill>
                <a:latin typeface="BIZ UDゴシック" panose="020B0400000000000000" pitchFamily="49" charset="-128"/>
                <a:ea typeface="BIZ UDゴシック" panose="020B0400000000000000" pitchFamily="49" charset="-128"/>
              </a:rPr>
              <a:t>管理組合（</a:t>
            </a:r>
            <a:r>
              <a:rPr kumimoji="1" lang="en-US" altLang="ja-JP" sz="1200" dirty="0">
                <a:solidFill>
                  <a:prstClr val="black"/>
                </a:solidFill>
                <a:latin typeface="BIZ UDゴシック" panose="020B0400000000000000" pitchFamily="49" charset="-128"/>
                <a:ea typeface="BIZ UDゴシック" panose="020B0400000000000000" pitchFamily="49" charset="-128"/>
              </a:rPr>
              <a:t>R4.10</a:t>
            </a:r>
            <a:r>
              <a:rPr kumimoji="1" lang="ja-JP" altLang="en-US" sz="1200" dirty="0">
                <a:solidFill>
                  <a:prstClr val="black"/>
                </a:solidFill>
                <a:latin typeface="BIZ UDゴシック" panose="020B0400000000000000" pitchFamily="49" charset="-128"/>
                <a:ea typeface="BIZ UDゴシック" panose="020B0400000000000000" pitchFamily="49" charset="-128"/>
              </a:rPr>
              <a:t>時点）</a:t>
            </a:r>
            <a:endParaRPr kumimoji="1" lang="en-US" altLang="ja-JP" sz="1200" dirty="0">
              <a:solidFill>
                <a:prstClr val="black"/>
              </a:solidFill>
              <a:latin typeface="BIZ UDゴシック" panose="020B0400000000000000" pitchFamily="49" charset="-128"/>
              <a:ea typeface="BIZ UDゴシック" panose="020B0400000000000000" pitchFamily="49" charset="-128"/>
            </a:endParaRPr>
          </a:p>
          <a:p>
            <a:pPr marL="0" marR="0" lvl="0" indent="0" algn="l" defTabSz="914290" rtl="0" eaLnBrk="1" fontAlgn="auto" latinLnBrk="0" hangingPunct="1">
              <a:lnSpc>
                <a:spcPts val="19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200" dirty="0">
                <a:solidFill>
                  <a:prstClr val="black"/>
                </a:solidFill>
                <a:latin typeface="BIZ UDゴシック" panose="020B0400000000000000" pitchFamily="49" charset="-128"/>
                <a:ea typeface="BIZ UDゴシック" panose="020B0400000000000000" pitchFamily="49" charset="-128"/>
              </a:rPr>
              <a:t>【</a:t>
            </a:r>
            <a:r>
              <a:rPr kumimoji="1" lang="ja-JP" altLang="en-US" sz="1200" dirty="0">
                <a:solidFill>
                  <a:prstClr val="black"/>
                </a:solidFill>
                <a:latin typeface="BIZ UDゴシック" panose="020B0400000000000000" pitchFamily="49" charset="-128"/>
                <a:ea typeface="BIZ UDゴシック" panose="020B0400000000000000" pitchFamily="49" charset="-128"/>
              </a:rPr>
              <a:t>回収状況</a:t>
            </a:r>
            <a:r>
              <a:rPr kumimoji="1" lang="en-US" altLang="ja-JP" sz="1200" dirty="0">
                <a:solidFill>
                  <a:prstClr val="black"/>
                </a:solidFill>
                <a:latin typeface="BIZ UDゴシック" panose="020B0400000000000000" pitchFamily="49" charset="-128"/>
                <a:ea typeface="BIZ UDゴシック" panose="020B0400000000000000" pitchFamily="49" charset="-128"/>
              </a:rPr>
              <a:t>】</a:t>
            </a:r>
            <a:r>
              <a:rPr kumimoji="1" lang="ja-JP" altLang="en-US" sz="1200" dirty="0">
                <a:solidFill>
                  <a:prstClr val="black"/>
                </a:solidFill>
                <a:latin typeface="BIZ UDゴシック" panose="020B0400000000000000" pitchFamily="49" charset="-128"/>
                <a:ea typeface="BIZ UDゴシック" panose="020B0400000000000000" pitchFamily="49" charset="-128"/>
              </a:rPr>
              <a:t>　　</a:t>
            </a:r>
            <a:r>
              <a:rPr kumimoji="1" lang="zh-TW" altLang="en-US" sz="1200" dirty="0">
                <a:solidFill>
                  <a:prstClr val="black"/>
                </a:solidFill>
                <a:latin typeface="BIZ UDゴシック" panose="020B0400000000000000" pitchFamily="49" charset="-128"/>
                <a:ea typeface="BIZ UDゴシック" panose="020B0400000000000000" pitchFamily="49" charset="-128"/>
              </a:rPr>
              <a:t>回収率：</a:t>
            </a:r>
            <a:r>
              <a:rPr kumimoji="1" lang="en-US" altLang="zh-TW" sz="1200" dirty="0">
                <a:solidFill>
                  <a:prstClr val="black"/>
                </a:solidFill>
                <a:latin typeface="BIZ UDゴシック" panose="020B0400000000000000" pitchFamily="49" charset="-128"/>
                <a:ea typeface="BIZ UDゴシック" panose="020B0400000000000000" pitchFamily="49" charset="-128"/>
              </a:rPr>
              <a:t>87.2</a:t>
            </a:r>
            <a:r>
              <a:rPr kumimoji="1" lang="zh-TW" altLang="en-US" sz="1200" dirty="0">
                <a:solidFill>
                  <a:prstClr val="black"/>
                </a:solidFill>
                <a:latin typeface="BIZ UDゴシック" panose="020B0400000000000000" pitchFamily="49" charset="-128"/>
                <a:ea typeface="BIZ UDゴシック" panose="020B0400000000000000" pitchFamily="49" charset="-128"/>
              </a:rPr>
              <a:t>％（</a:t>
            </a:r>
            <a:r>
              <a:rPr kumimoji="1" lang="en-US" altLang="zh-TW" sz="1200" dirty="0">
                <a:solidFill>
                  <a:prstClr val="black"/>
                </a:solidFill>
                <a:latin typeface="BIZ UDゴシック" panose="020B0400000000000000" pitchFamily="49" charset="-128"/>
                <a:ea typeface="BIZ UDゴシック" panose="020B0400000000000000" pitchFamily="49" charset="-128"/>
              </a:rPr>
              <a:t>41/47</a:t>
            </a:r>
            <a:r>
              <a:rPr kumimoji="1" lang="zh-TW" altLang="en-US" sz="1200" dirty="0">
                <a:solidFill>
                  <a:prstClr val="black"/>
                </a:solidFill>
                <a:latin typeface="BIZ UDゴシック" panose="020B0400000000000000" pitchFamily="49" charset="-128"/>
                <a:ea typeface="BIZ UDゴシック" panose="020B0400000000000000" pitchFamily="49" charset="-128"/>
              </a:rPr>
              <a:t>管理組合）</a:t>
            </a:r>
            <a:endParaRPr kumimoji="1" lang="en-US" altLang="zh-TW" sz="1200" dirty="0">
              <a:solidFill>
                <a:prstClr val="black"/>
              </a:solidFill>
              <a:latin typeface="BIZ UDゴシック" panose="020B0400000000000000" pitchFamily="49" charset="-128"/>
              <a:ea typeface="BIZ UDゴシック" panose="020B0400000000000000" pitchFamily="49" charset="-128"/>
            </a:endParaRPr>
          </a:p>
          <a:p>
            <a:pPr marL="0" marR="0" lvl="0" indent="0" algn="l" defTabSz="914290" rtl="0" eaLnBrk="1" fontAlgn="auto" latinLnBrk="0" hangingPunct="1">
              <a:lnSpc>
                <a:spcPts val="19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a:t>
            </a:r>
            <a:r>
              <a:rPr kumimoji="1" lang="en-US" altLang="ja-JP"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調査結果</a:t>
            </a:r>
            <a:r>
              <a:rPr kumimoji="1" lang="en-US" altLang="ja-JP"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200" dirty="0">
                <a:latin typeface="BIZ UDゴシック" panose="020B0400000000000000" pitchFamily="49" charset="-128"/>
                <a:ea typeface="BIZ UDゴシック" panose="020B0400000000000000" pitchFamily="49" charset="-128"/>
              </a:rPr>
              <a:t>　  ・</a:t>
            </a:r>
            <a:r>
              <a:rPr kumimoji="1" lang="ja-JP" altLang="en-US" sz="12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計画期間</a:t>
            </a:r>
            <a:r>
              <a:rPr kumimoji="1" lang="en-US" altLang="ja-JP" sz="12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25</a:t>
            </a:r>
            <a:r>
              <a:rPr kumimoji="1" lang="ja-JP" altLang="en-US" sz="12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年以上の長期修繕計画に基づき修繕積立金を設定している管理組合の割合　：　</a:t>
            </a:r>
            <a:r>
              <a:rPr kumimoji="1" lang="en-US" altLang="ja-JP" sz="1200" u="sng" dirty="0">
                <a:solidFill>
                  <a:srgbClr val="FF0000"/>
                </a:solidFill>
                <a:latin typeface="BIZ UDゴシック" panose="020B0400000000000000" pitchFamily="49" charset="-128"/>
                <a:ea typeface="BIZ UDゴシック" panose="020B0400000000000000" pitchFamily="49" charset="-128"/>
              </a:rPr>
              <a:t>53</a:t>
            </a:r>
            <a:r>
              <a:rPr kumimoji="1" lang="en-US" altLang="ja-JP" sz="12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.7</a:t>
            </a:r>
            <a:r>
              <a:rPr kumimoji="1" lang="ja-JP" altLang="en-US" sz="12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12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p>
            <a:pPr defTabSz="914290">
              <a:lnSpc>
                <a:spcPts val="1900"/>
              </a:lnSpc>
              <a:defRPr/>
            </a:pPr>
            <a:r>
              <a:rPr kumimoji="1" lang="ja-JP" altLang="en-US" sz="12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dirty="0">
                <a:solidFill>
                  <a:srgbClr val="FF0000"/>
                </a:solidFill>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a:t>
            </a:r>
            <a:r>
              <a:rPr kumimoji="1" lang="ja-JP" altLang="en-US" sz="1200" b="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「管理規約がない」「長期修繕計画がない」</a:t>
            </a: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などの</a:t>
            </a:r>
            <a:r>
              <a:rPr kumimoji="1" lang="ja-JP" altLang="en-US" sz="12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管理不全の兆候が見られるマンションが存在</a:t>
            </a:r>
            <a:endPar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914290" rtl="0" eaLnBrk="1" fontAlgn="auto" latinLnBrk="0" hangingPunct="1">
              <a:lnSpc>
                <a:spcPct val="150000"/>
              </a:lnSpc>
              <a:spcBef>
                <a:spcPts val="0"/>
              </a:spcBef>
              <a:spcAft>
                <a:spcPts val="0"/>
              </a:spcAft>
              <a:buClrTx/>
              <a:buSzTx/>
              <a:buFontTx/>
              <a:buNone/>
              <a:tabLst/>
              <a:defRPr/>
            </a:pP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矢印: 下 6">
            <a:extLst>
              <a:ext uri="{FF2B5EF4-FFF2-40B4-BE49-F238E27FC236}">
                <a16:creationId xmlns:a16="http://schemas.microsoft.com/office/drawing/2014/main" id="{A9B5BE08-8C5A-44A6-AE91-CEF60B7CAAE3}"/>
              </a:ext>
            </a:extLst>
          </p:cNvPr>
          <p:cNvSpPr/>
          <p:nvPr/>
        </p:nvSpPr>
        <p:spPr>
          <a:xfrm>
            <a:off x="3661037" y="3094541"/>
            <a:ext cx="1491298" cy="746740"/>
          </a:xfrm>
          <a:prstGeom prst="downArrow">
            <a:avLst>
              <a:gd name="adj1" fmla="val 50000"/>
              <a:gd name="adj2" fmla="val 28294"/>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92"/>
          </a:p>
        </p:txBody>
      </p:sp>
      <p:sp>
        <p:nvSpPr>
          <p:cNvPr id="49" name="テキスト ボックス 48">
            <a:extLst>
              <a:ext uri="{FF2B5EF4-FFF2-40B4-BE49-F238E27FC236}">
                <a16:creationId xmlns:a16="http://schemas.microsoft.com/office/drawing/2014/main" id="{4ED43FA1-7B8E-46BA-8333-46B9CEDC5A8B}"/>
              </a:ext>
            </a:extLst>
          </p:cNvPr>
          <p:cNvSpPr txBox="1"/>
          <p:nvPr/>
        </p:nvSpPr>
        <p:spPr>
          <a:xfrm>
            <a:off x="2187031" y="3232036"/>
            <a:ext cx="4571999" cy="307777"/>
          </a:xfrm>
          <a:prstGeom prst="rect">
            <a:avLst/>
          </a:prstGeom>
          <a:solidFill>
            <a:schemeClr val="bg1"/>
          </a:solidFill>
          <a:ln>
            <a:solidFill>
              <a:schemeClr val="tx1"/>
            </a:solidFill>
          </a:ln>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令和７年度以降管理適正化に向けた新たな支援を実施</a:t>
            </a:r>
          </a:p>
        </p:txBody>
      </p:sp>
      <p:sp>
        <p:nvSpPr>
          <p:cNvPr id="2" name="矢印: 左右 1">
            <a:extLst>
              <a:ext uri="{FF2B5EF4-FFF2-40B4-BE49-F238E27FC236}">
                <a16:creationId xmlns:a16="http://schemas.microsoft.com/office/drawing/2014/main" id="{5DA6C8DA-2CC1-4E79-8AFE-5074D89EE3EA}"/>
              </a:ext>
            </a:extLst>
          </p:cNvPr>
          <p:cNvSpPr/>
          <p:nvPr/>
        </p:nvSpPr>
        <p:spPr>
          <a:xfrm>
            <a:off x="6451048" y="4395138"/>
            <a:ext cx="1233064" cy="148719"/>
          </a:xfrm>
          <a:prstGeom prst="leftRightArrow">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sz="110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9127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AFBDCB-4E7F-462B-A029-AD6EF2499C86}"/>
              </a:ext>
            </a:extLst>
          </p:cNvPr>
          <p:cNvSpPr>
            <a:spLocks noChangeArrowheads="1"/>
          </p:cNvSpPr>
          <p:nvPr/>
        </p:nvSpPr>
        <p:spPr bwMode="auto">
          <a:xfrm>
            <a:off x="252152" y="526355"/>
            <a:ext cx="337348" cy="1876529"/>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457200" eaLnBrk="1" hangingPunct="1">
              <a:lnSpc>
                <a:spcPts val="1200"/>
              </a:lnSpc>
              <a:spcBef>
                <a:spcPts val="0"/>
              </a:spcBef>
            </a:pPr>
            <a:r>
              <a:rPr kumimoji="0" lang="ja-JP" altLang="en-US" sz="120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施策の方向性</a:t>
            </a:r>
            <a:endParaRPr kumimoji="0" lang="en-US" altLang="ja-JP" sz="120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4" name="Rectangle 2">
            <a:extLst>
              <a:ext uri="{FF2B5EF4-FFF2-40B4-BE49-F238E27FC236}">
                <a16:creationId xmlns:a16="http://schemas.microsoft.com/office/drawing/2014/main" id="{BF87DFC2-31BF-4EFD-A51D-38FA3C49C7F3}"/>
              </a:ext>
            </a:extLst>
          </p:cNvPr>
          <p:cNvSpPr>
            <a:spLocks noChangeArrowheads="1"/>
          </p:cNvSpPr>
          <p:nvPr/>
        </p:nvSpPr>
        <p:spPr bwMode="auto">
          <a:xfrm>
            <a:off x="263751" y="2686485"/>
            <a:ext cx="337348" cy="4068501"/>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457200" eaLnBrk="1" hangingPunct="1">
              <a:lnSpc>
                <a:spcPts val="1200"/>
              </a:lnSpc>
              <a:spcBef>
                <a:spcPts val="0"/>
              </a:spcBef>
            </a:pPr>
            <a:r>
              <a:rPr kumimoji="0" lang="ja-JP" altLang="en-US" sz="135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主な取組内容</a:t>
            </a:r>
            <a:endParaRPr kumimoji="0" lang="en-US" altLang="ja-JP" sz="135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5" name="テキスト ボックス 4">
            <a:extLst>
              <a:ext uri="{FF2B5EF4-FFF2-40B4-BE49-F238E27FC236}">
                <a16:creationId xmlns:a16="http://schemas.microsoft.com/office/drawing/2014/main" id="{5276E7B0-A633-4DAC-BC80-32024EF19737}"/>
              </a:ext>
            </a:extLst>
          </p:cNvPr>
          <p:cNvSpPr txBox="1"/>
          <p:nvPr/>
        </p:nvSpPr>
        <p:spPr>
          <a:xfrm>
            <a:off x="672968" y="2774937"/>
            <a:ext cx="6337111" cy="3942041"/>
          </a:xfrm>
          <a:prstGeom prst="rect">
            <a:avLst/>
          </a:prstGeom>
          <a:noFill/>
          <a:ln w="79375" cmpd="dbl">
            <a:noFill/>
          </a:ln>
        </p:spPr>
        <p:txBody>
          <a:bodyPr wrap="square" rtlCol="0">
            <a:spAutoFit/>
          </a:bodyPr>
          <a:lstStyle/>
          <a:p>
            <a:pPr marL="185738" indent="-185738"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大阪のまちづくりグランドデザイン（</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R4.12</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策定）に基づき、大阪全体のまちづくりを推進</a:t>
            </a:r>
          </a:p>
          <a:p>
            <a:pPr marL="269875" defTabSz="457200">
              <a:lnSpc>
                <a:spcPts val="1650"/>
              </a:lnSpc>
            </a:pP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うめきた</a:t>
            </a:r>
            <a:r>
              <a:rPr kumimoji="0" lang="en-US" altLang="ja-JP"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2</a:t>
            </a: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期地区、新大阪駅周辺地域、大阪城東部地区、夢洲地区などの国際競争力を持った都心部の拠点の形成。府内各地域における、ベイエリアの活性化や淀川舟運やサイクルルート、周辺山系等を活かした広域連携によるまちづくりを推進。</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600" b="1"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都市景観ビジョン・大阪（</a:t>
            </a:r>
            <a:r>
              <a:rPr kumimoji="0" lang="en-US" altLang="ja-JP" sz="1600" b="1"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H30.1</a:t>
            </a:r>
            <a:r>
              <a:rPr kumimoji="0" lang="ja-JP" altLang="en-US" sz="1600" b="1"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策定）に基づく取組の推進</a:t>
            </a:r>
            <a:endParaRPr kumimoji="0" lang="en-US" altLang="ja-JP" sz="1600" b="1"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269875" defTabSz="457200">
              <a:lnSpc>
                <a:spcPts val="1650"/>
              </a:lnSpc>
              <a:defRPr/>
            </a:pPr>
            <a:r>
              <a:rPr kumimoji="0"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公共事業に対する有識者による助言や評価の仕組み「公共事業における景観面での</a:t>
            </a:r>
            <a:r>
              <a:rPr kumimoji="0" lang="en-US" altLang="ja-JP"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PDCA</a:t>
            </a:r>
            <a:r>
              <a:rPr kumimoji="0"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サイクル制度」の導入、運用や、大阪の景観を美しく眺めることができる場所「ビュースポットおおさか」の選定、国内外への魅力発信、市町村等関係者が一体となって景観資源の魅力を発信する「映える大阪プロジェクト」の展開など、良好な景観形成に向けた取組を推進。</a:t>
            </a:r>
            <a:endParaRPr kumimoji="0" lang="en-US" altLang="ja-JP"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600" b="1"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ユニバーサルデザインのまちづくりの推進</a:t>
            </a:r>
          </a:p>
          <a:p>
            <a:pPr marL="269875" defTabSz="457200">
              <a:lnSpc>
                <a:spcPts val="1650"/>
              </a:lnSpc>
              <a:defRPr/>
            </a:pPr>
            <a:r>
              <a:rPr kumimoji="0"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大阪府福祉のまちづくり条例」に基づくバリアフリー基準の整備や施設のバリアフリー情報発信、道路や駅など面的・一体的なまちのバリアフリー化の推進など、誰もが出かけやすいまちづくり、使いやすい施設づくりを推進。とりわけ大阪・関西万博の開催に向けては、条例改正（ホテルのバリアフリー基準強化）や条例ガイドラインの改訂（重度障がいに配慮したトイレのバリアフリー化促進）等の取組を展開。</a:t>
            </a:r>
            <a:endParaRPr kumimoji="0" lang="en-US" altLang="ja-JP" sz="11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p:txBody>
      </p:sp>
      <p:sp>
        <p:nvSpPr>
          <p:cNvPr id="6" name="角丸四角形 3">
            <a:extLst>
              <a:ext uri="{FF2B5EF4-FFF2-40B4-BE49-F238E27FC236}">
                <a16:creationId xmlns:a16="http://schemas.microsoft.com/office/drawing/2014/main" id="{331A18ED-5EEF-440A-956B-756895AFF603}"/>
              </a:ext>
            </a:extLst>
          </p:cNvPr>
          <p:cNvSpPr/>
          <p:nvPr/>
        </p:nvSpPr>
        <p:spPr>
          <a:xfrm>
            <a:off x="0" y="0"/>
            <a:ext cx="9144000" cy="372855"/>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84397" tIns="42198" rIns="84397" bIns="42198" rtlCol="0" anchor="ctr"/>
          <a:lstStyle/>
          <a:p>
            <a:pPr algn="ctr" defTabSz="914290">
              <a:defRPr/>
            </a:pPr>
            <a:r>
              <a:rPr lang="ja-JP" altLang="en-US" b="1" spc="-5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２．都市の魅力を育む</a:t>
            </a:r>
          </a:p>
        </p:txBody>
      </p:sp>
      <p:grpSp>
        <p:nvGrpSpPr>
          <p:cNvPr id="7" name="グループ化 6">
            <a:extLst>
              <a:ext uri="{FF2B5EF4-FFF2-40B4-BE49-F238E27FC236}">
                <a16:creationId xmlns:a16="http://schemas.microsoft.com/office/drawing/2014/main" id="{C283F21B-5CD8-4D93-9B29-4D119F7E5464}"/>
              </a:ext>
            </a:extLst>
          </p:cNvPr>
          <p:cNvGrpSpPr/>
          <p:nvPr/>
        </p:nvGrpSpPr>
        <p:grpSpPr>
          <a:xfrm>
            <a:off x="672968" y="756815"/>
            <a:ext cx="8042942" cy="1780122"/>
            <a:chOff x="694657" y="767893"/>
            <a:chExt cx="8042942" cy="1780122"/>
          </a:xfrm>
        </p:grpSpPr>
        <p:sp>
          <p:nvSpPr>
            <p:cNvPr id="8" name="テキスト ボックス 7">
              <a:extLst>
                <a:ext uri="{FF2B5EF4-FFF2-40B4-BE49-F238E27FC236}">
                  <a16:creationId xmlns:a16="http://schemas.microsoft.com/office/drawing/2014/main" id="{100146FC-426F-4BD6-BFF8-DAAC448BC1AF}"/>
                </a:ext>
              </a:extLst>
            </p:cNvPr>
            <p:cNvSpPr txBox="1"/>
            <p:nvPr/>
          </p:nvSpPr>
          <p:spPr>
            <a:xfrm>
              <a:off x="694657" y="767893"/>
              <a:ext cx="8019796" cy="1780122"/>
            </a:xfrm>
            <a:prstGeom prst="rect">
              <a:avLst/>
            </a:prstGeom>
            <a:noFill/>
            <a:ln w="9525">
              <a:noFill/>
              <a:prstDash val="solid"/>
            </a:ln>
          </p:spPr>
          <p:txBody>
            <a:bodyPr wrap="square" lIns="37800" tIns="0" rIns="37800" bIns="0" rtlCol="0" anchor="t" anchorCtr="0">
              <a:noAutofit/>
            </a:bodyPr>
            <a:lstStyle/>
            <a:p>
              <a:pPr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活力と魅力ある都市空間の創造</a:t>
              </a:r>
              <a:r>
                <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重点取組</a:t>
              </a:r>
              <a:r>
                <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世界に誇れる景観づくり</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ユニバーサルデザインのまちづくりの推進</a:t>
              </a:r>
              <a:r>
                <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重点取組</a:t>
              </a:r>
              <a:r>
                <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p>
          </p:txBody>
        </p:sp>
        <p:sp>
          <p:nvSpPr>
            <p:cNvPr id="9" name="テキスト ボックス 8">
              <a:extLst>
                <a:ext uri="{FF2B5EF4-FFF2-40B4-BE49-F238E27FC236}">
                  <a16:creationId xmlns:a16="http://schemas.microsoft.com/office/drawing/2014/main" id="{2D82D6F1-FC8B-48C1-ACDB-7536A648D8CD}"/>
                </a:ext>
              </a:extLst>
            </p:cNvPr>
            <p:cNvSpPr txBox="1"/>
            <p:nvPr/>
          </p:nvSpPr>
          <p:spPr>
            <a:xfrm>
              <a:off x="889108" y="1540454"/>
              <a:ext cx="7825345" cy="284307"/>
            </a:xfrm>
            <a:prstGeom prst="rect">
              <a:avLst/>
            </a:prstGeom>
            <a:noFill/>
            <a:ln w="3175">
              <a:solidFill>
                <a:schemeClr val="tx2"/>
              </a:solidFill>
              <a:prstDash val="dash"/>
            </a:ln>
          </p:spPr>
          <p:txBody>
            <a:bodyPr wrap="square" lIns="36000" tIns="0" rIns="36000" bIns="0" rtlCol="0" anchor="ctr" anchorCtr="0">
              <a:noAutofit/>
            </a:bodyPr>
            <a:lstStyle/>
            <a:p>
              <a:pPr marL="85725" indent="-85725"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広域的観点からの景観形成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ビュースポット（視点場）の活用</a:t>
              </a:r>
            </a:p>
          </p:txBody>
        </p:sp>
        <p:sp>
          <p:nvSpPr>
            <p:cNvPr id="10" name="テキスト ボックス 9">
              <a:extLst>
                <a:ext uri="{FF2B5EF4-FFF2-40B4-BE49-F238E27FC236}">
                  <a16:creationId xmlns:a16="http://schemas.microsoft.com/office/drawing/2014/main" id="{BCCBAB0A-518D-4769-BE89-B0D89EC6D6CF}"/>
                </a:ext>
              </a:extLst>
            </p:cNvPr>
            <p:cNvSpPr txBox="1"/>
            <p:nvPr/>
          </p:nvSpPr>
          <p:spPr>
            <a:xfrm>
              <a:off x="900681" y="2145856"/>
              <a:ext cx="7836918" cy="268106"/>
            </a:xfrm>
            <a:prstGeom prst="rect">
              <a:avLst/>
            </a:prstGeom>
            <a:noFill/>
            <a:ln w="3175">
              <a:solidFill>
                <a:schemeClr val="tx2"/>
              </a:solidFill>
              <a:prstDash val="dash"/>
            </a:ln>
          </p:spPr>
          <p:txBody>
            <a:bodyPr wrap="square" lIns="50400" tIns="50400" rIns="50400" bIns="50400" rtlCol="0" anchor="ctr" anchorCtr="0">
              <a:noAutofit/>
            </a:bodyPr>
            <a:lstStyle/>
            <a:p>
              <a:pPr marL="85725" indent="-85725" defTabSz="457200">
                <a:spcBef>
                  <a:spcPts val="280"/>
                </a:spcBef>
              </a:pP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建築物のバリアフリー化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福祉のまちづくりの推進</a:t>
              </a:r>
            </a:p>
          </p:txBody>
        </p:sp>
        <p:sp>
          <p:nvSpPr>
            <p:cNvPr id="11" name="テキスト ボックス 10">
              <a:extLst>
                <a:ext uri="{FF2B5EF4-FFF2-40B4-BE49-F238E27FC236}">
                  <a16:creationId xmlns:a16="http://schemas.microsoft.com/office/drawing/2014/main" id="{3338F727-34FC-4C9B-B752-0A45F8941708}"/>
                </a:ext>
              </a:extLst>
            </p:cNvPr>
            <p:cNvSpPr txBox="1"/>
            <p:nvPr/>
          </p:nvSpPr>
          <p:spPr>
            <a:xfrm>
              <a:off x="889107" y="980833"/>
              <a:ext cx="7825345" cy="284307"/>
            </a:xfrm>
            <a:prstGeom prst="rect">
              <a:avLst/>
            </a:prstGeom>
            <a:noFill/>
            <a:ln w="3175">
              <a:solidFill>
                <a:schemeClr val="tx2"/>
              </a:solidFill>
              <a:prstDash val="dash"/>
            </a:ln>
          </p:spPr>
          <p:txBody>
            <a:bodyPr wrap="square" lIns="36000" tIns="36000" rIns="0" bIns="36000" rtlCol="0" anchor="ctr" anchorCtr="0">
              <a:noAutofit/>
            </a:bodyPr>
            <a:lstStyle/>
            <a:p>
              <a:pPr marL="92075" indent="-92075" defTabSz="457200"/>
              <a:r>
                <a:rPr kumimoji="0" lang="ja-JP" altLang="en-US" sz="1000"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都心部の象徴的なエリアのまちづくり </a:t>
              </a:r>
              <a:r>
                <a:rPr kumimoji="0" lang="en-US" altLang="ja-JP" sz="1000"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広域的な都市間連携等による地域価値の創造</a:t>
              </a:r>
              <a:endParaRPr kumimoji="0" lang="en-US" altLang="ja-JP" sz="1000" spc="-4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スライド番号プレースホルダー 1">
            <a:extLst>
              <a:ext uri="{FF2B5EF4-FFF2-40B4-BE49-F238E27FC236}">
                <a16:creationId xmlns:a16="http://schemas.microsoft.com/office/drawing/2014/main" id="{3B633F41-D8EE-4BB2-A05D-E8F5B898C679}"/>
              </a:ext>
            </a:extLst>
          </p:cNvPr>
          <p:cNvSpPr>
            <a:spLocks noGrp="1"/>
          </p:cNvSpPr>
          <p:nvPr>
            <p:ph type="sldNum" sz="quarter" idx="12"/>
          </p:nvPr>
        </p:nvSpPr>
        <p:spPr>
          <a:xfrm>
            <a:off x="7072197" y="6584156"/>
            <a:ext cx="2057400" cy="273844"/>
          </a:xfrm>
        </p:spPr>
        <p:txBody>
          <a:bodyPr/>
          <a:lstStyle/>
          <a:p>
            <a:pPr defTabSz="457200"/>
            <a:fld id="{EA6D242B-6A52-4C5C-AF40-54B5FB6D04E5}" type="slidenum">
              <a:rPr lang="ja-JP" altLang="en-US">
                <a:solidFill>
                  <a:schemeClr val="tx1"/>
                </a:solidFill>
                <a:latin typeface="Meiryo UI" panose="020B0604030504040204" pitchFamily="50" charset="-128"/>
                <a:ea typeface="Meiryo UI" panose="020B0604030504040204" pitchFamily="50" charset="-128"/>
              </a:rPr>
              <a:pPr defTabSz="457200"/>
              <a:t>16</a:t>
            </a:fld>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52A13EE-FF30-4D0D-B071-DC23F5781BBF}"/>
              </a:ext>
            </a:extLst>
          </p:cNvPr>
          <p:cNvSpPr txBox="1"/>
          <p:nvPr/>
        </p:nvSpPr>
        <p:spPr>
          <a:xfrm>
            <a:off x="7010076" y="4274151"/>
            <a:ext cx="1793855" cy="372855"/>
          </a:xfrm>
          <a:prstGeom prst="rect">
            <a:avLst/>
          </a:prstGeom>
          <a:noFill/>
          <a:ln w="3175">
            <a:noFill/>
            <a:prstDash val="dash"/>
          </a:ln>
        </p:spPr>
        <p:txBody>
          <a:bodyPr wrap="square" lIns="36000" tIns="0" rIns="36000" bIns="0" rtlCol="0" anchor="ctr" anchorCtr="0">
            <a:noAutofit/>
          </a:bodyPr>
          <a:lstStyle/>
          <a:p>
            <a:pPr marL="85725" indent="-85725" algn="ctr"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ビュースポットおおさか</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ctr"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「千里川土手（豊中市）」</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B3A055F6-C882-491E-B63B-867B8802CF6D}"/>
              </a:ext>
            </a:extLst>
          </p:cNvPr>
          <p:cNvSpPr txBox="1"/>
          <p:nvPr/>
        </p:nvSpPr>
        <p:spPr>
          <a:xfrm>
            <a:off x="7010076" y="6227219"/>
            <a:ext cx="1810877" cy="372855"/>
          </a:xfrm>
          <a:prstGeom prst="rect">
            <a:avLst/>
          </a:prstGeom>
          <a:noFill/>
          <a:ln w="3175">
            <a:noFill/>
            <a:prstDash val="dash"/>
          </a:ln>
        </p:spPr>
        <p:txBody>
          <a:bodyPr wrap="square" lIns="36000" tIns="0" rIns="36000" bIns="0" rtlCol="0" anchor="ctr" anchorCtr="0">
            <a:noAutofit/>
          </a:bodyPr>
          <a:lstStyle/>
          <a:p>
            <a:pPr marL="85725" indent="-85725" algn="ctr"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大阪府福祉のまちづくり</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ctr"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条例ガイドライン</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ctr"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（令和５年５月改訂）</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A63BF63A-2D82-46F1-939A-BD08703D06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0077" y="3078248"/>
            <a:ext cx="1793855" cy="1195903"/>
          </a:xfrm>
          <a:prstGeom prst="rect">
            <a:avLst/>
          </a:prstGeom>
        </p:spPr>
      </p:pic>
      <p:pic>
        <p:nvPicPr>
          <p:cNvPr id="17" name="図 16">
            <a:extLst>
              <a:ext uri="{FF2B5EF4-FFF2-40B4-BE49-F238E27FC236}">
                <a16:creationId xmlns:a16="http://schemas.microsoft.com/office/drawing/2014/main" id="{6581D9B1-04F9-44BD-8994-25468F00E4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5286" y="4726584"/>
            <a:ext cx="983434" cy="1417122"/>
          </a:xfrm>
          <a:prstGeom prst="rect">
            <a:avLst/>
          </a:prstGeom>
        </p:spPr>
      </p:pic>
    </p:spTree>
    <p:extLst>
      <p:ext uri="{BB962C8B-B14F-4D97-AF65-F5344CB8AC3E}">
        <p14:creationId xmlns:p14="http://schemas.microsoft.com/office/powerpoint/2010/main" val="95106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5877705" y="1165315"/>
            <a:ext cx="3157895" cy="25252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うめきた</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期地区</a:t>
            </a:r>
          </a:p>
        </p:txBody>
      </p:sp>
      <p:pic>
        <p:nvPicPr>
          <p:cNvPr id="26" name="図 25">
            <a:extLst>
              <a:ext uri="{FF2B5EF4-FFF2-40B4-BE49-F238E27FC236}">
                <a16:creationId xmlns:a16="http://schemas.microsoft.com/office/drawing/2014/main" id="{11EC35D2-A4D8-4B3E-AF6E-1CFE608F1B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1554" y="1421934"/>
            <a:ext cx="3071479" cy="2044984"/>
          </a:xfrm>
          <a:prstGeom prst="rect">
            <a:avLst/>
          </a:prstGeom>
        </p:spPr>
      </p:pic>
      <p:sp>
        <p:nvSpPr>
          <p:cNvPr id="21" name="角丸四角形 20"/>
          <p:cNvSpPr/>
          <p:nvPr/>
        </p:nvSpPr>
        <p:spPr>
          <a:xfrm>
            <a:off x="100484" y="1146562"/>
            <a:ext cx="5684654" cy="5666814"/>
          </a:xfrm>
          <a:prstGeom prst="roundRect">
            <a:avLst>
              <a:gd name="adj" fmla="val 263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テキスト ボックス 21"/>
          <p:cNvSpPr txBox="1"/>
          <p:nvPr/>
        </p:nvSpPr>
        <p:spPr>
          <a:xfrm>
            <a:off x="108400" y="1165315"/>
            <a:ext cx="2589126" cy="34810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令和７年度の主な取組</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２</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都市の魅力を育む</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89"/>
            <a:ext cx="9144000" cy="354251"/>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ts val="2031"/>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46" b="1" i="0" u="none" strike="noStrike" kern="1200" cap="none" spc="-74"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大阪のまちづくりグランドデザイン（</a:t>
            </a:r>
            <a:r>
              <a:rPr kumimoji="1" lang="en-US" altLang="ja-JP" sz="1846" b="1" i="0" u="none" strike="noStrike" kern="1200" cap="none" spc="-74"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R4.12</a:t>
            </a:r>
            <a:r>
              <a:rPr kumimoji="1" lang="ja-JP" altLang="en-US" sz="1846" b="1" i="0" u="none" strike="noStrike" kern="1200" cap="none" spc="-74"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策定）に基づき、大阪全体のまちづくりを推進</a:t>
            </a:r>
          </a:p>
        </p:txBody>
      </p:sp>
      <p:sp>
        <p:nvSpPr>
          <p:cNvPr id="12" name="角丸四角形 11"/>
          <p:cNvSpPr/>
          <p:nvPr/>
        </p:nvSpPr>
        <p:spPr>
          <a:xfrm>
            <a:off x="200966" y="3666796"/>
            <a:ext cx="8842550" cy="2807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正方形/長方形 13"/>
          <p:cNvSpPr/>
          <p:nvPr/>
        </p:nvSpPr>
        <p:spPr>
          <a:xfrm>
            <a:off x="-74338" y="1484784"/>
            <a:ext cx="5944127" cy="506598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87925" marR="0" lvl="0" indent="0" algn="l" defTabSz="732411" rtl="0" eaLnBrk="1" fontAlgn="auto" latinLnBrk="0" hangingPunct="1">
              <a:lnSpc>
                <a:spcPct val="100000"/>
              </a:lnSpc>
              <a:spcBef>
                <a:spcPts val="277"/>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6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大阪のまちづくりグランドデザインの推進</a:t>
            </a:r>
            <a:endParaRPr kumimoji="1" lang="en-US" altLang="ja-JP" sz="166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0363" marR="0" lvl="0" indent="-128588" algn="l" defTabSz="732411" rtl="0" eaLnBrk="1" fontAlgn="auto" latinLnBrk="0" hangingPunct="1">
              <a:lnSpc>
                <a:spcPct val="100000"/>
              </a:lnSpc>
              <a:spcBef>
                <a:spcPts val="277"/>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0" i="0" u="none" strike="noStrike" kern="1200" cap="none" spc="-1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大阪全体のまちづくりを推進するため、構築した推進体制のもと、まちづくりの主体的な役割を担う市町村と緊密に連携し、</a:t>
            </a:r>
            <a:r>
              <a:rPr kumimoji="1" lang="ja-JP" altLang="en-US" sz="1292" b="1" i="0" u="sng" strike="noStrike" kern="1200" cap="none" spc="-138"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「戦略的な情報発信によるまちづくりの機運醸成」や「市町村等との自律的なまちづくりの支援」</a:t>
            </a:r>
            <a:r>
              <a:rPr kumimoji="1" lang="ja-JP" altLang="en-US" sz="1292" b="0" i="0" u="none" strike="noStrike" kern="1200" cap="none" spc="-1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に取り組む</a:t>
            </a:r>
            <a:endPar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925" marR="0" lvl="0" indent="0" algn="l" defTabSz="732411" rtl="0" eaLnBrk="1" fontAlgn="auto" latinLnBrk="0" hangingPunct="1">
              <a:lnSpc>
                <a:spcPct val="100000"/>
              </a:lnSpc>
              <a:spcBef>
                <a:spcPts val="277"/>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○国際競争力を持った都心部の拠点形成</a:t>
            </a:r>
          </a:p>
          <a:p>
            <a:pPr marL="398779" marR="0" lvl="0" indent="-166158" algn="l" defTabSz="732411" rtl="0" eaLnBrk="1" fontAlgn="auto" latinLnBrk="0" hangingPunct="1">
              <a:lnSpc>
                <a:spcPct val="100000"/>
              </a:lnSpc>
              <a:spcBef>
                <a:spcPts val="277"/>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・うめきた２期地区</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98779" marR="0" lvl="0" indent="-166158" algn="l" defTabSz="732411" rtl="0" eaLnBrk="1" fontAlgn="auto" latinLnBrk="0" hangingPunct="1">
              <a:lnSpc>
                <a:spcPct val="100000"/>
              </a:lnSpc>
              <a:spcBef>
                <a:spcPts val="277"/>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「みどりとイノベーションの融合拠点」の実現</a:t>
            </a:r>
            <a:r>
              <a:rPr kumimoji="1" lang="ja-JP" altLang="en-US"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のため、</a:t>
            </a:r>
            <a:r>
              <a:rPr kumimoji="1" lang="ja-JP" altLang="en-US" sz="1292" b="1" i="0" u="sng"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うめきたの</a:t>
            </a:r>
            <a:r>
              <a:rPr kumimoji="1" lang="ja-JP" altLang="en-US"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魅力を国内外に発信していくとともに、</a:t>
            </a:r>
            <a:r>
              <a:rPr kumimoji="1" lang="en-US" altLang="ja-JP"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2027</a:t>
            </a:r>
            <a:r>
              <a:rPr kumimoji="1" lang="ja-JP" altLang="en-US"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年度の全体まちびらきに向け、関係者との連携のもと、まちづくりを推進</a:t>
            </a:r>
          </a:p>
          <a:p>
            <a:pPr marL="398779" marR="0" lvl="0" indent="-166158" algn="l" defTabSz="732411" rtl="0" eaLnBrk="1" fontAlgn="auto" latinLnBrk="0" hangingPunct="1">
              <a:lnSpc>
                <a:spcPct val="100000"/>
              </a:lnSpc>
              <a:spcBef>
                <a:spcPts val="277"/>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・新大阪駅周辺地域</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98779" marR="0" lvl="0" indent="-166158" algn="l" defTabSz="732411" rtl="0" eaLnBrk="1" fontAlgn="auto" latinLnBrk="0" hangingPunct="1">
              <a:lnSpc>
                <a:spcPct val="100000"/>
              </a:lnSpc>
              <a:spcBef>
                <a:spcPts val="277"/>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「新大阪駅周辺地域まちづくり方針（</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７</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策定）」を踏まえ、</a:t>
            </a:r>
            <a:r>
              <a:rPr kumimoji="1" lang="ja-JP" altLang="en-US"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駅とまちが一体となった世界有数の広域交通ターミナルのまちづくりの実現に向け検討</a:t>
            </a:r>
            <a:endParaRPr kumimoji="1" lang="en-US" altLang="ja-JP" sz="1292" b="0" i="0" u="none" strike="sng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98779" marR="0" lvl="0" indent="-166158" algn="l" defTabSz="732411" rtl="0" eaLnBrk="1" fontAlgn="auto" latinLnBrk="0" hangingPunct="1">
              <a:lnSpc>
                <a:spcPct val="100000"/>
              </a:lnSpc>
              <a:spcBef>
                <a:spcPts val="277"/>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・大阪城東部地区</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98779" marR="0" lvl="0" indent="-166158" algn="l" defTabSz="732411" rtl="0" eaLnBrk="1" fontAlgn="auto" latinLnBrk="0" hangingPunct="1">
              <a:lnSpc>
                <a:spcPct val="100000"/>
              </a:lnSpc>
              <a:spcBef>
                <a:spcPts val="277"/>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「大阪城東部地区のまちづくりの方向性」を踏まえ、</a:t>
            </a:r>
            <a:r>
              <a:rPr kumimoji="1" lang="ja-JP" altLang="en-US"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大阪公立大学を先導役とした</a:t>
            </a:r>
            <a:br>
              <a:rPr kumimoji="1" lang="en-US" altLang="ja-JP"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まちづくりの実現に向け取組を推進</a:t>
            </a:r>
          </a:p>
          <a:p>
            <a:pPr marL="398779" marR="0" lvl="0" indent="-166158" algn="l" defTabSz="732411" rtl="0" eaLnBrk="1" fontAlgn="auto" latinLnBrk="0" hangingPunct="1">
              <a:lnSpc>
                <a:spcPct val="100000"/>
              </a:lnSpc>
              <a:spcBef>
                <a:spcPts val="277"/>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・夢洲地区</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98779" marR="0" lvl="0" indent="-166158" algn="l" defTabSz="732411" rtl="0" eaLnBrk="1" fontAlgn="auto" latinLnBrk="0" hangingPunct="1">
              <a:lnSpc>
                <a:spcPct val="100000"/>
              </a:lnSpc>
              <a:spcBef>
                <a:spcPts val="277"/>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国際観光拠点の形成を推進</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98779" marR="0" lvl="0" indent="-166158" algn="l" defTabSz="732411" rtl="0" eaLnBrk="1" fontAlgn="auto" latinLnBrk="0" hangingPunct="1">
              <a:lnSpc>
                <a:spcPct val="100000"/>
              </a:lnSpc>
              <a:spcBef>
                <a:spcPts val="277"/>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大阪・関西万博の跡地となる夢洲第２期区域のまちづくりに向け取組を推進</a:t>
            </a:r>
            <a:endParaRPr kumimoji="1" lang="en-US" altLang="ja-JP"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925" marR="0" lvl="0" indent="0" algn="l" defTabSz="732411" rtl="0" eaLnBrk="1" fontAlgn="auto" latinLnBrk="0" hangingPunct="1">
              <a:lnSpc>
                <a:spcPct val="100000"/>
              </a:lnSpc>
              <a:spcBef>
                <a:spcPts val="277"/>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○府内各地域における拠点形成と広域連携によるまちづくり</a:t>
            </a: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32621" marR="0" lvl="0" indent="0" algn="l" defTabSz="732411" rtl="0" eaLnBrk="1" fontAlgn="auto" latinLnBrk="0" hangingPunct="1">
              <a:lnSpc>
                <a:spcPct val="100000"/>
              </a:lnSpc>
              <a:spcBef>
                <a:spcPts val="277"/>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ベイエリアの活性化に取り組むとともに、淀川舟運やサイクルルート、周辺山系</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32621" marR="0" lvl="0" indent="0" algn="l" defTabSz="732411" rtl="0" eaLnBrk="1" fontAlgn="auto" latinLnBrk="0" hangingPunct="1">
              <a:lnSpc>
                <a:spcPct val="100000"/>
              </a:lnSpc>
              <a:spcBef>
                <a:spcPts val="277"/>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等を活かした広域連携によるまちづくりを推進</a:t>
            </a:r>
          </a:p>
        </p:txBody>
      </p:sp>
      <p:sp>
        <p:nvSpPr>
          <p:cNvPr id="17" name="角丸四角形 16"/>
          <p:cNvSpPr/>
          <p:nvPr/>
        </p:nvSpPr>
        <p:spPr>
          <a:xfrm>
            <a:off x="5877705" y="3908520"/>
            <a:ext cx="3073244" cy="25252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淀川舟運を活かした賑わいづくり</a:t>
            </a:r>
          </a:p>
        </p:txBody>
      </p:sp>
      <p:pic>
        <p:nvPicPr>
          <p:cNvPr id="18" name="Picture 2" descr="淀川を航行する観光船"/>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77705" y="4161048"/>
            <a:ext cx="3073244" cy="2044562"/>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6790890" y="6333781"/>
            <a:ext cx="1517841" cy="170496"/>
          </a:xfrm>
          <a:prstGeom prst="rect">
            <a:avLst/>
          </a:prstGeom>
          <a:noFill/>
          <a:ln w="25400" cap="flat" cmpd="sng" algn="ctr">
            <a:noFill/>
            <a:prstDash val="solid"/>
          </a:ln>
          <a:effectLst/>
        </p:spPr>
        <p:txBody>
          <a:bodyPr wrap="square" lIns="0" tIns="0" rIns="0" bIns="0" rtlCol="0" anchor="ctr">
            <a:spAutoFit/>
          </a:bodyPr>
          <a:lstStyle/>
          <a:p>
            <a:pPr marL="0" marR="0" lvl="0" indent="0" algn="ctr" defTabSz="766908" rtl="0" eaLnBrk="1" fontAlgn="base" latinLnBrk="0" hangingPunct="1">
              <a:lnSpc>
                <a:spcPct val="100000"/>
              </a:lnSpc>
              <a:spcBef>
                <a:spcPct val="0"/>
              </a:spcBef>
              <a:spcAft>
                <a:spcPct val="0"/>
              </a:spcAft>
              <a:buClrTx/>
              <a:buSzTx/>
              <a:buFontTx/>
              <a:buNone/>
              <a:tabLst/>
              <a:defRPr/>
            </a:pPr>
            <a:r>
              <a:rPr kumimoji="0" lang="ja-JP" altLang="en-US" sz="110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淀川を航行する観光船</a:t>
            </a:r>
          </a:p>
        </p:txBody>
      </p:sp>
      <p:sp>
        <p:nvSpPr>
          <p:cNvPr id="20" name="正方形/長方形 19"/>
          <p:cNvSpPr/>
          <p:nvPr/>
        </p:nvSpPr>
        <p:spPr>
          <a:xfrm>
            <a:off x="7725057" y="6536223"/>
            <a:ext cx="1310543" cy="99386"/>
          </a:xfrm>
          <a:prstGeom prst="rect">
            <a:avLst/>
          </a:prstGeom>
          <a:noFill/>
          <a:ln w="25400" cap="flat" cmpd="sng" algn="ctr">
            <a:noFill/>
            <a:prstDash val="solid"/>
          </a:ln>
          <a:effectLst/>
        </p:spPr>
        <p:txBody>
          <a:bodyPr wrap="square" lIns="0" tIns="0" rIns="0" bIns="0" rtlCol="0" anchor="ctr">
            <a:spAutoFit/>
          </a:bodyPr>
          <a:lstStyle/>
          <a:p>
            <a:pPr marL="0" marR="0" lvl="0" indent="0" algn="ctr" defTabSz="766908" rtl="0" eaLnBrk="1" fontAlgn="base" latinLnBrk="0" hangingPunct="1">
              <a:lnSpc>
                <a:spcPct val="100000"/>
              </a:lnSpc>
              <a:spcBef>
                <a:spcPct val="0"/>
              </a:spcBef>
              <a:spcAft>
                <a:spcPct val="0"/>
              </a:spcAft>
              <a:buClrTx/>
              <a:buSzTx/>
              <a:buFontTx/>
              <a:buNone/>
              <a:tabLst/>
              <a:defRPr/>
            </a:pPr>
            <a:r>
              <a:rPr kumimoji="0" lang="ja-JP" altLang="en-US" sz="646"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出典：淀川河川事務所ホームページ</a:t>
            </a:r>
            <a:endParaRPr kumimoji="0" lang="en-US" altLang="ja-JP" sz="646"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7701571" y="3665403"/>
            <a:ext cx="1310543" cy="99386"/>
          </a:xfrm>
          <a:prstGeom prst="rect">
            <a:avLst/>
          </a:prstGeom>
          <a:noFill/>
          <a:ln w="25400" cap="flat" cmpd="sng" algn="ctr">
            <a:noFill/>
            <a:prstDash val="solid"/>
          </a:ln>
          <a:effectLst/>
        </p:spPr>
        <p:txBody>
          <a:bodyPr wrap="square" lIns="0" tIns="0" rIns="0" bIns="0" rtlCol="0" anchor="ctr">
            <a:spAutoFit/>
          </a:bodyPr>
          <a:lstStyle/>
          <a:p>
            <a:pPr marL="0" marR="0" lvl="0" indent="0" algn="ctr" defTabSz="766908" rtl="0" eaLnBrk="1" fontAlgn="base" latinLnBrk="0" hangingPunct="1">
              <a:lnSpc>
                <a:spcPct val="100000"/>
              </a:lnSpc>
              <a:spcBef>
                <a:spcPct val="0"/>
              </a:spcBef>
              <a:spcAft>
                <a:spcPct val="0"/>
              </a:spcAft>
              <a:buClrTx/>
              <a:buSzTx/>
              <a:buFontTx/>
              <a:buNone/>
              <a:tabLst/>
              <a:defRPr/>
            </a:pPr>
            <a:r>
              <a:rPr kumimoji="0" lang="ja-JP" altLang="en-US" sz="646"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提供：グラングリーン大阪開発事業者</a:t>
            </a:r>
            <a:endParaRPr kumimoji="0" lang="en-US" altLang="ja-JP" sz="646"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ED2329EC-4816-4398-BB99-6907FAD68177}"/>
              </a:ext>
            </a:extLst>
          </p:cNvPr>
          <p:cNvSpPr txBox="1"/>
          <p:nvPr/>
        </p:nvSpPr>
        <p:spPr>
          <a:xfrm>
            <a:off x="6120000" y="360000"/>
            <a:ext cx="2880000"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prstClr val="white"/>
                </a:solidFill>
                <a:latin typeface="Meiryo UI" panose="020B0604030504040204" pitchFamily="50" charset="-128"/>
                <a:ea typeface="Meiryo UI" panose="020B0604030504040204" pitchFamily="50" charset="-128"/>
              </a:rPr>
              <a:t>大阪都市計画局</a:t>
            </a:r>
            <a:endPar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a:extLst>
              <a:ext uri="{FF2B5EF4-FFF2-40B4-BE49-F238E27FC236}">
                <a16:creationId xmlns:a16="http://schemas.microsoft.com/office/drawing/2014/main" id="{92F57CB8-A690-4F93-A7A9-1EDC242C7947}"/>
              </a:ext>
            </a:extLst>
          </p:cNvPr>
          <p:cNvSpPr/>
          <p:nvPr/>
        </p:nvSpPr>
        <p:spPr>
          <a:xfrm>
            <a:off x="5959960" y="3494444"/>
            <a:ext cx="3025884" cy="170496"/>
          </a:xfrm>
          <a:prstGeom prst="rect">
            <a:avLst/>
          </a:prstGeom>
          <a:noFill/>
          <a:ln w="25400" cap="flat" cmpd="sng" algn="ctr">
            <a:noFill/>
            <a:prstDash val="solid"/>
          </a:ln>
          <a:effectLst/>
        </p:spPr>
        <p:txBody>
          <a:bodyPr wrap="square" lIns="0" tIns="0" rIns="0" bIns="0" rtlCol="0" anchor="ctr">
            <a:spAutoFit/>
          </a:bodyPr>
          <a:lstStyle/>
          <a:p>
            <a:pPr marL="0" marR="0" lvl="0" indent="0" algn="ctr" defTabSz="766908" rtl="0" eaLnBrk="1" fontAlgn="base" latinLnBrk="0" hangingPunct="1">
              <a:lnSpc>
                <a:spcPct val="100000"/>
              </a:lnSpc>
              <a:spcBef>
                <a:spcPct val="0"/>
              </a:spcBef>
              <a:spcAft>
                <a:spcPct val="0"/>
              </a:spcAft>
              <a:buClrTx/>
              <a:buSzTx/>
              <a:buFontTx/>
              <a:buNone/>
              <a:tabLst/>
              <a:defRPr/>
            </a:pPr>
            <a:r>
              <a:rPr kumimoji="0" lang="ja-JP" altLang="en-US" sz="1108"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先行まちびらきの様子</a:t>
            </a:r>
            <a:endParaRPr kumimoji="0" lang="ja-JP" altLang="en-US" sz="1108" b="0" i="0" u="none" strike="sng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48020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テキスト ボックス 45">
            <a:extLst>
              <a:ext uri="{FF2B5EF4-FFF2-40B4-BE49-F238E27FC236}">
                <a16:creationId xmlns:a16="http://schemas.microsoft.com/office/drawing/2014/main" id="{864218B1-4833-456B-B738-07A62E28C7B2}"/>
              </a:ext>
            </a:extLst>
          </p:cNvPr>
          <p:cNvSpPr txBox="1"/>
          <p:nvPr/>
        </p:nvSpPr>
        <p:spPr>
          <a:xfrm>
            <a:off x="228601" y="1909203"/>
            <a:ext cx="4882279" cy="3665905"/>
          </a:xfrm>
          <a:prstGeom prst="rect">
            <a:avLst/>
          </a:prstGeom>
          <a:solidFill>
            <a:schemeClr val="bg1">
              <a:lumMod val="85000"/>
            </a:schemeClr>
          </a:solidFill>
          <a:ln w="6350" cap="rnd">
            <a:noFill/>
          </a:ln>
        </p:spPr>
        <p:txBody>
          <a:bodyPr wrap="square" rtlCol="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PDCA</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サイクル制度のイメージ</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52" name="図 51">
            <a:extLst>
              <a:ext uri="{FF2B5EF4-FFF2-40B4-BE49-F238E27FC236}">
                <a16:creationId xmlns:a16="http://schemas.microsoft.com/office/drawing/2014/main" id="{F1A1E7E8-CDF5-41CD-A86F-0A6497B7A68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59287" y="2995321"/>
            <a:ext cx="3745008" cy="2108766"/>
          </a:xfrm>
          <a:prstGeom prst="rect">
            <a:avLst/>
          </a:prstGeom>
        </p:spPr>
      </p:pic>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２</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都市の魅力を育む</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良好な景観形成の推進</a:t>
            </a:r>
          </a:p>
        </p:txBody>
      </p:sp>
      <p:sp>
        <p:nvSpPr>
          <p:cNvPr id="3" name="角丸四角形 2"/>
          <p:cNvSpPr/>
          <p:nvPr/>
        </p:nvSpPr>
        <p:spPr>
          <a:xfrm>
            <a:off x="228601" y="5657161"/>
            <a:ext cx="8507845" cy="112192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315358" y="5681278"/>
            <a:ext cx="2489784" cy="348109"/>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令和７年度の主な取組</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p:cNvSpPr/>
          <p:nvPr/>
        </p:nvSpPr>
        <p:spPr>
          <a:xfrm>
            <a:off x="292771" y="1476293"/>
            <a:ext cx="8675382" cy="517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92"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有識者による助言や景観面からの評価の仕組み等</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により、公共事業における景観への配慮を適正に行う</a:t>
            </a:r>
          </a:p>
        </p:txBody>
      </p:sp>
      <p:sp>
        <p:nvSpPr>
          <p:cNvPr id="13" name="正方形/長方形 12"/>
          <p:cNvSpPr/>
          <p:nvPr/>
        </p:nvSpPr>
        <p:spPr>
          <a:xfrm>
            <a:off x="5004111" y="1939310"/>
            <a:ext cx="4445156" cy="4056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令和７年度アドバイス部会対象事業</a:t>
            </a:r>
            <a:endParaRPr kumimoji="1" lang="en-US" altLang="ja-JP" sz="1100" b="0" i="0" u="sng" strike="sng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（大阪府池田保健所新築工事（</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Plan:</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景観形成の目標設定等</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466883" y="6012480"/>
            <a:ext cx="6963358" cy="660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○景観面での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PDCA</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サイクル制度の運用（有識者からの助言等）</a:t>
            </a: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＜景観審議会公共事業アドバイス部会対象事業予定＞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・池田保健所、寝屋川高校、府営住宅建替事業、モノレール駅舎</a:t>
            </a:r>
            <a:endPar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a:extLst>
              <a:ext uri="{FF2B5EF4-FFF2-40B4-BE49-F238E27FC236}">
                <a16:creationId xmlns:a16="http://schemas.microsoft.com/office/drawing/2014/main" id="{B2214278-2596-4ED4-9E11-B8C83DB4BFF5}"/>
              </a:ext>
            </a:extLst>
          </p:cNvPr>
          <p:cNvSpPr/>
          <p:nvPr/>
        </p:nvSpPr>
        <p:spPr bwMode="gray">
          <a:xfrm>
            <a:off x="251520" y="1154236"/>
            <a:ext cx="5049079" cy="390534"/>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公共事業における景観面での</a:t>
            </a:r>
            <a:r>
              <a:rPr kumimoji="1" lang="en-US" altLang="ja-JP"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PDCA</a:t>
            </a: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サイクル制度</a:t>
            </a:r>
          </a:p>
        </p:txBody>
      </p:sp>
      <p:sp>
        <p:nvSpPr>
          <p:cNvPr id="21"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1937E99D-8D55-4510-9393-F3DB542A1C75}"/>
              </a:ext>
            </a:extLst>
          </p:cNvPr>
          <p:cNvSpPr/>
          <p:nvPr/>
        </p:nvSpPr>
        <p:spPr>
          <a:xfrm>
            <a:off x="315464" y="2313710"/>
            <a:ext cx="2339349" cy="1371473"/>
          </a:xfrm>
          <a:prstGeom prst="rect">
            <a:avLst/>
          </a:prstGeom>
          <a:solidFill>
            <a:schemeClr val="bg1"/>
          </a:solidFill>
          <a:ln w="12700" cap="flat" cmpd="sng" algn="ctr">
            <a:solidFill>
              <a:srgbClr val="5B9BD5">
                <a:shade val="50000"/>
              </a:srgbClr>
            </a:solidFill>
            <a:prstDash val="dashDot"/>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5" name="テキスト ボックス 24">
            <a:extLst>
              <a:ext uri="{FF2B5EF4-FFF2-40B4-BE49-F238E27FC236}">
                <a16:creationId xmlns:a16="http://schemas.microsoft.com/office/drawing/2014/main" id="{0BC63533-F39E-4ECF-A043-C90B9144D6A5}"/>
              </a:ext>
            </a:extLst>
          </p:cNvPr>
          <p:cNvSpPr txBox="1"/>
          <p:nvPr/>
        </p:nvSpPr>
        <p:spPr>
          <a:xfrm>
            <a:off x="332529" y="2307494"/>
            <a:ext cx="9446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Plan 】</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94FB6DE8-7C84-4111-BA9D-5FD2B7509F57}"/>
              </a:ext>
            </a:extLst>
          </p:cNvPr>
          <p:cNvSpPr/>
          <p:nvPr/>
        </p:nvSpPr>
        <p:spPr>
          <a:xfrm>
            <a:off x="2894664" y="2313710"/>
            <a:ext cx="2174200" cy="1371473"/>
          </a:xfrm>
          <a:prstGeom prst="rect">
            <a:avLst/>
          </a:prstGeom>
          <a:solidFill>
            <a:schemeClr val="bg1"/>
          </a:solidFill>
          <a:ln w="12700" cap="flat" cmpd="sng" algn="ctr">
            <a:solidFill>
              <a:srgbClr val="5B9BD5">
                <a:shade val="50000"/>
              </a:srgbClr>
            </a:solidFill>
            <a:prstDash val="dashDot"/>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 name="テキスト ボックス 26">
            <a:extLst>
              <a:ext uri="{FF2B5EF4-FFF2-40B4-BE49-F238E27FC236}">
                <a16:creationId xmlns:a16="http://schemas.microsoft.com/office/drawing/2014/main" id="{981C4E0E-8E92-43E2-910D-3A7B91E1E94F}"/>
              </a:ext>
            </a:extLst>
          </p:cNvPr>
          <p:cNvSpPr txBox="1"/>
          <p:nvPr/>
        </p:nvSpPr>
        <p:spPr>
          <a:xfrm>
            <a:off x="2887957" y="2309105"/>
            <a:ext cx="9446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Do 】</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a:extLst>
              <a:ext uri="{FF2B5EF4-FFF2-40B4-BE49-F238E27FC236}">
                <a16:creationId xmlns:a16="http://schemas.microsoft.com/office/drawing/2014/main" id="{5936A675-6D1A-4346-8369-B098FCF6CE4F}"/>
              </a:ext>
            </a:extLst>
          </p:cNvPr>
          <p:cNvSpPr/>
          <p:nvPr/>
        </p:nvSpPr>
        <p:spPr>
          <a:xfrm>
            <a:off x="2907816" y="4045223"/>
            <a:ext cx="2161048" cy="1255985"/>
          </a:xfrm>
          <a:prstGeom prst="rect">
            <a:avLst/>
          </a:prstGeom>
          <a:solidFill>
            <a:schemeClr val="bg1"/>
          </a:solidFill>
          <a:ln w="12700" cap="flat" cmpd="sng" algn="ctr">
            <a:solidFill>
              <a:srgbClr val="5B9BD5">
                <a:shade val="50000"/>
              </a:srgbClr>
            </a:solidFill>
            <a:prstDash val="dashDot"/>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テキスト ボックス 28">
            <a:extLst>
              <a:ext uri="{FF2B5EF4-FFF2-40B4-BE49-F238E27FC236}">
                <a16:creationId xmlns:a16="http://schemas.microsoft.com/office/drawing/2014/main" id="{8352DACB-41B2-455B-AB22-A3377E2D2379}"/>
              </a:ext>
            </a:extLst>
          </p:cNvPr>
          <p:cNvSpPr txBox="1"/>
          <p:nvPr/>
        </p:nvSpPr>
        <p:spPr>
          <a:xfrm>
            <a:off x="2916443" y="4030257"/>
            <a:ext cx="106094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Check 】</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a:extLst>
              <a:ext uri="{FF2B5EF4-FFF2-40B4-BE49-F238E27FC236}">
                <a16:creationId xmlns:a16="http://schemas.microsoft.com/office/drawing/2014/main" id="{A39D9B18-5ACC-4B1F-ABA1-81F3033671B6}"/>
              </a:ext>
            </a:extLst>
          </p:cNvPr>
          <p:cNvSpPr/>
          <p:nvPr/>
        </p:nvSpPr>
        <p:spPr>
          <a:xfrm>
            <a:off x="321918" y="4045223"/>
            <a:ext cx="2339349" cy="1255985"/>
          </a:xfrm>
          <a:prstGeom prst="rect">
            <a:avLst/>
          </a:prstGeom>
          <a:solidFill>
            <a:schemeClr val="bg1"/>
          </a:solidFill>
          <a:ln w="12700" cap="flat" cmpd="sng" algn="ctr">
            <a:solidFill>
              <a:srgbClr val="5B9BD5">
                <a:shade val="50000"/>
              </a:srgbClr>
            </a:solidFill>
            <a:prstDash val="dashDot"/>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テキスト ボックス 30">
            <a:extLst>
              <a:ext uri="{FF2B5EF4-FFF2-40B4-BE49-F238E27FC236}">
                <a16:creationId xmlns:a16="http://schemas.microsoft.com/office/drawing/2014/main" id="{67BCFEA1-1E76-4171-AA4C-971255AE52B2}"/>
              </a:ext>
            </a:extLst>
          </p:cNvPr>
          <p:cNvSpPr txBox="1"/>
          <p:nvPr/>
        </p:nvSpPr>
        <p:spPr>
          <a:xfrm>
            <a:off x="330545" y="4030257"/>
            <a:ext cx="115373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Action 】</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32">
            <a:extLst>
              <a:ext uri="{FF2B5EF4-FFF2-40B4-BE49-F238E27FC236}">
                <a16:creationId xmlns:a16="http://schemas.microsoft.com/office/drawing/2014/main" id="{3667547D-6136-4947-96BE-952762F56D90}"/>
              </a:ext>
            </a:extLst>
          </p:cNvPr>
          <p:cNvSpPr txBox="1"/>
          <p:nvPr/>
        </p:nvSpPr>
        <p:spPr>
          <a:xfrm>
            <a:off x="494363" y="2806899"/>
            <a:ext cx="1917395" cy="809717"/>
          </a:xfrm>
          <a:prstGeom prst="rect">
            <a:avLst/>
          </a:prstGeom>
          <a:solidFill>
            <a:srgbClr val="FFE285"/>
          </a:solidFill>
          <a:ln>
            <a:noFill/>
          </a:ln>
        </p:spPr>
        <p:txBody>
          <a:bodyPr wrap="square" lIns="0" tIns="36000" rIns="0" bIns="0" rtlCol="0" anchor="t">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景観形成の目標等の設定</a:t>
            </a:r>
            <a:endPar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5F1BC693-2F81-4AEB-9289-F25012704335}"/>
              </a:ext>
            </a:extLst>
          </p:cNvPr>
          <p:cNvSpPr txBox="1"/>
          <p:nvPr/>
        </p:nvSpPr>
        <p:spPr>
          <a:xfrm>
            <a:off x="575658" y="3037895"/>
            <a:ext cx="1754803" cy="517577"/>
          </a:xfrm>
          <a:prstGeom prst="rect">
            <a:avLst/>
          </a:prstGeom>
          <a:solidFill>
            <a:schemeClr val="bg1"/>
          </a:solidFill>
          <a:ln>
            <a:solidFill>
              <a:schemeClr val="tx1"/>
            </a:solid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公共事業アドバイス部会</a:t>
            </a:r>
            <a:endPar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354" rtl="0" eaLnBrk="1" fontAlgn="auto" latinLnBrk="0" hangingPunct="1">
              <a:lnSpc>
                <a:spcPts val="18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（景観面についての助言）</a:t>
            </a:r>
            <a:endPar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5D636501-DB15-4F45-8743-61A9056BB18C}"/>
              </a:ext>
            </a:extLst>
          </p:cNvPr>
          <p:cNvSpPr txBox="1"/>
          <p:nvPr/>
        </p:nvSpPr>
        <p:spPr>
          <a:xfrm>
            <a:off x="251520" y="2533055"/>
            <a:ext cx="2397047" cy="253916"/>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○景観形成の目標に沿った計画・設計</a:t>
            </a:r>
          </a:p>
        </p:txBody>
      </p:sp>
      <p:sp>
        <p:nvSpPr>
          <p:cNvPr id="36" name="テキスト ボックス 35">
            <a:extLst>
              <a:ext uri="{FF2B5EF4-FFF2-40B4-BE49-F238E27FC236}">
                <a16:creationId xmlns:a16="http://schemas.microsoft.com/office/drawing/2014/main" id="{2293175B-1467-4790-A5AE-B84E612924E7}"/>
              </a:ext>
            </a:extLst>
          </p:cNvPr>
          <p:cNvSpPr txBox="1"/>
          <p:nvPr/>
        </p:nvSpPr>
        <p:spPr>
          <a:xfrm>
            <a:off x="2828003" y="2832345"/>
            <a:ext cx="2320061" cy="430887"/>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○景観形成の目標の達成に向けた</a:t>
            </a:r>
            <a:endPar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公共事業の実施</a:t>
            </a:r>
          </a:p>
        </p:txBody>
      </p:sp>
      <p:sp>
        <p:nvSpPr>
          <p:cNvPr id="37" name="テキスト ボックス 36">
            <a:extLst>
              <a:ext uri="{FF2B5EF4-FFF2-40B4-BE49-F238E27FC236}">
                <a16:creationId xmlns:a16="http://schemas.microsoft.com/office/drawing/2014/main" id="{A7275942-1138-40A3-B397-1859EDFBCB71}"/>
              </a:ext>
            </a:extLst>
          </p:cNvPr>
          <p:cNvSpPr txBox="1"/>
          <p:nvPr/>
        </p:nvSpPr>
        <p:spPr>
          <a:xfrm>
            <a:off x="2893013" y="4430374"/>
            <a:ext cx="2111098"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○竣工後、景観形成の目標達成</a:t>
            </a:r>
            <a:endPar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の状況を自己評価</a:t>
            </a:r>
          </a:p>
        </p:txBody>
      </p:sp>
      <p:sp>
        <p:nvSpPr>
          <p:cNvPr id="38" name="テキスト ボックス 37">
            <a:extLst>
              <a:ext uri="{FF2B5EF4-FFF2-40B4-BE49-F238E27FC236}">
                <a16:creationId xmlns:a16="http://schemas.microsoft.com/office/drawing/2014/main" id="{43127A34-36A9-42C7-96C5-3D1390A84A01}"/>
              </a:ext>
            </a:extLst>
          </p:cNvPr>
          <p:cNvSpPr txBox="1"/>
          <p:nvPr/>
        </p:nvSpPr>
        <p:spPr>
          <a:xfrm>
            <a:off x="2883920" y="4887738"/>
            <a:ext cx="1448879"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○部会へ報告</a:t>
            </a:r>
          </a:p>
        </p:txBody>
      </p:sp>
      <p:sp>
        <p:nvSpPr>
          <p:cNvPr id="39" name="テキスト ボックス 38">
            <a:extLst>
              <a:ext uri="{FF2B5EF4-FFF2-40B4-BE49-F238E27FC236}">
                <a16:creationId xmlns:a16="http://schemas.microsoft.com/office/drawing/2014/main" id="{FE9FE072-A014-4F05-8E28-109EDD8F50F4}"/>
              </a:ext>
            </a:extLst>
          </p:cNvPr>
          <p:cNvSpPr txBox="1"/>
          <p:nvPr/>
        </p:nvSpPr>
        <p:spPr>
          <a:xfrm>
            <a:off x="322657" y="4426724"/>
            <a:ext cx="2339349" cy="430887"/>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○景観形成に寄与した公共事業の</a:t>
            </a:r>
            <a:endPar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事例を蓄積し、活用</a:t>
            </a:r>
          </a:p>
        </p:txBody>
      </p:sp>
      <p:sp>
        <p:nvSpPr>
          <p:cNvPr id="40" name="テキスト ボックス 39">
            <a:extLst>
              <a:ext uri="{FF2B5EF4-FFF2-40B4-BE49-F238E27FC236}">
                <a16:creationId xmlns:a16="http://schemas.microsoft.com/office/drawing/2014/main" id="{8347AFBA-9E0B-41F5-AAAD-D71C61B09965}"/>
              </a:ext>
            </a:extLst>
          </p:cNvPr>
          <p:cNvSpPr txBox="1"/>
          <p:nvPr/>
        </p:nvSpPr>
        <p:spPr>
          <a:xfrm>
            <a:off x="315358" y="4921158"/>
            <a:ext cx="2312426" cy="26161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○職員の景観に関する技術力向上</a:t>
            </a:r>
          </a:p>
        </p:txBody>
      </p:sp>
      <p:sp>
        <p:nvSpPr>
          <p:cNvPr id="41" name="右矢印 68">
            <a:extLst>
              <a:ext uri="{FF2B5EF4-FFF2-40B4-BE49-F238E27FC236}">
                <a16:creationId xmlns:a16="http://schemas.microsoft.com/office/drawing/2014/main" id="{50F49B58-B456-429A-8959-C10576CDF94B}"/>
              </a:ext>
            </a:extLst>
          </p:cNvPr>
          <p:cNvSpPr/>
          <p:nvPr/>
        </p:nvSpPr>
        <p:spPr>
          <a:xfrm rot="10800000">
            <a:off x="2676069" y="4625086"/>
            <a:ext cx="199001" cy="261610"/>
          </a:xfrm>
          <a:prstGeom prst="rightArrow">
            <a:avLst>
              <a:gd name="adj1" fmla="val 44033"/>
              <a:gd name="adj2" fmla="val 69017"/>
            </a:avLst>
          </a:prstGeom>
          <a:solidFill>
            <a:srgbClr val="F4B183"/>
          </a:solidFill>
          <a:ln w="3175" cap="flat" cmpd="sng" algn="ctr">
            <a:solidFill>
              <a:schemeClr val="bg1">
                <a:lumMod val="50000"/>
              </a:schemeClr>
            </a:solid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 name="右矢印 68">
            <a:extLst>
              <a:ext uri="{FF2B5EF4-FFF2-40B4-BE49-F238E27FC236}">
                <a16:creationId xmlns:a16="http://schemas.microsoft.com/office/drawing/2014/main" id="{952DC493-9FD1-42EA-91CA-0E90F7D066CC}"/>
              </a:ext>
            </a:extLst>
          </p:cNvPr>
          <p:cNvSpPr/>
          <p:nvPr/>
        </p:nvSpPr>
        <p:spPr>
          <a:xfrm>
            <a:off x="2676069" y="2884191"/>
            <a:ext cx="199001" cy="261610"/>
          </a:xfrm>
          <a:prstGeom prst="rightArrow">
            <a:avLst>
              <a:gd name="adj1" fmla="val 44033"/>
              <a:gd name="adj2" fmla="val 69017"/>
            </a:avLst>
          </a:prstGeom>
          <a:solidFill>
            <a:srgbClr val="F4B183"/>
          </a:solidFill>
          <a:ln w="3175" cap="flat" cmpd="sng" algn="ctr">
            <a:solidFill>
              <a:schemeClr val="bg1">
                <a:lumMod val="50000"/>
              </a:schemeClr>
            </a:solid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 name="右矢印 68">
            <a:extLst>
              <a:ext uri="{FF2B5EF4-FFF2-40B4-BE49-F238E27FC236}">
                <a16:creationId xmlns:a16="http://schemas.microsoft.com/office/drawing/2014/main" id="{F28C0A2A-6FA7-49A4-A907-DCC3CE402033}"/>
              </a:ext>
            </a:extLst>
          </p:cNvPr>
          <p:cNvSpPr/>
          <p:nvPr/>
        </p:nvSpPr>
        <p:spPr>
          <a:xfrm rot="16200000">
            <a:off x="1385637" y="3737023"/>
            <a:ext cx="199001" cy="261610"/>
          </a:xfrm>
          <a:prstGeom prst="rightArrow">
            <a:avLst>
              <a:gd name="adj1" fmla="val 44033"/>
              <a:gd name="adj2" fmla="val 69017"/>
            </a:avLst>
          </a:prstGeom>
          <a:solidFill>
            <a:srgbClr val="F4B183"/>
          </a:solidFill>
          <a:ln w="3175" cap="flat" cmpd="sng" algn="ctr">
            <a:solidFill>
              <a:schemeClr val="bg1">
                <a:lumMod val="50000"/>
              </a:schemeClr>
            </a:solid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 name="右矢印 68">
            <a:extLst>
              <a:ext uri="{FF2B5EF4-FFF2-40B4-BE49-F238E27FC236}">
                <a16:creationId xmlns:a16="http://schemas.microsoft.com/office/drawing/2014/main" id="{E66F6E37-0D82-4825-AA49-012AA0B48D13}"/>
              </a:ext>
            </a:extLst>
          </p:cNvPr>
          <p:cNvSpPr/>
          <p:nvPr/>
        </p:nvSpPr>
        <p:spPr>
          <a:xfrm rot="5400000">
            <a:off x="3895501" y="3737023"/>
            <a:ext cx="199001" cy="261610"/>
          </a:xfrm>
          <a:prstGeom prst="rightArrow">
            <a:avLst>
              <a:gd name="adj1" fmla="val 44033"/>
              <a:gd name="adj2" fmla="val 69017"/>
            </a:avLst>
          </a:prstGeom>
          <a:solidFill>
            <a:srgbClr val="F4B183"/>
          </a:solidFill>
          <a:ln w="3175" cap="flat" cmpd="sng" algn="ctr">
            <a:solidFill>
              <a:schemeClr val="bg1">
                <a:lumMod val="50000"/>
              </a:schemeClr>
            </a:solid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2" name="テキスト ボックス 41">
            <a:extLst>
              <a:ext uri="{FF2B5EF4-FFF2-40B4-BE49-F238E27FC236}">
                <a16:creationId xmlns:a16="http://schemas.microsoft.com/office/drawing/2014/main" id="{902CAE42-5AE0-4FF2-90EA-E741E7BB7A0B}"/>
              </a:ext>
            </a:extLst>
          </p:cNvPr>
          <p:cNvSpPr txBox="1"/>
          <p:nvPr/>
        </p:nvSpPr>
        <p:spPr>
          <a:xfrm>
            <a:off x="6120000" y="360000"/>
            <a:ext cx="2880000"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建築環境課</a:t>
            </a:r>
          </a:p>
        </p:txBody>
      </p:sp>
      <p:sp>
        <p:nvSpPr>
          <p:cNvPr id="47" name="矢印: 左右 46">
            <a:extLst>
              <a:ext uri="{FF2B5EF4-FFF2-40B4-BE49-F238E27FC236}">
                <a16:creationId xmlns:a16="http://schemas.microsoft.com/office/drawing/2014/main" id="{B9B0E7F4-D071-49B8-A4FF-848A26D2D1CA}"/>
              </a:ext>
            </a:extLst>
          </p:cNvPr>
          <p:cNvSpPr/>
          <p:nvPr/>
        </p:nvSpPr>
        <p:spPr>
          <a:xfrm rot="3080119">
            <a:off x="6938200" y="4677458"/>
            <a:ext cx="883211" cy="270425"/>
          </a:xfrm>
          <a:prstGeom prst="lef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9" name="正方形/長方形 48">
            <a:extLst>
              <a:ext uri="{FF2B5EF4-FFF2-40B4-BE49-F238E27FC236}">
                <a16:creationId xmlns:a16="http://schemas.microsoft.com/office/drawing/2014/main" id="{D6C26A50-23A2-4037-9B9E-3CCD6D0FE8F0}"/>
              </a:ext>
            </a:extLst>
          </p:cNvPr>
          <p:cNvSpPr/>
          <p:nvPr/>
        </p:nvSpPr>
        <p:spPr>
          <a:xfrm>
            <a:off x="5367470" y="4806402"/>
            <a:ext cx="2208723" cy="313332"/>
          </a:xfrm>
          <a:prstGeom prst="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○南北軸</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：山並みと周辺の植栽と併せた</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緑の軸</a:t>
            </a: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となるように植栽を計画</a:t>
            </a:r>
            <a:endParaRPr kumimoji="1" lang="en-US" altLang="ja-JP" sz="800" b="0" i="0" u="sng" strike="sng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51" name="正方形/長方形 50">
            <a:extLst>
              <a:ext uri="{FF2B5EF4-FFF2-40B4-BE49-F238E27FC236}">
                <a16:creationId xmlns:a16="http://schemas.microsoft.com/office/drawing/2014/main" id="{584F215F-D779-43C6-9CB7-A8B7873DAEC0}"/>
              </a:ext>
            </a:extLst>
          </p:cNvPr>
          <p:cNvSpPr/>
          <p:nvPr/>
        </p:nvSpPr>
        <p:spPr>
          <a:xfrm>
            <a:off x="7476062" y="4432643"/>
            <a:ext cx="1147676" cy="559554"/>
          </a:xfrm>
          <a:prstGeom prst="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○道路沿</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歩行者へ配慮した</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豊かな外構</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空間の創出を計画</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53" name="正方形/長方形 52">
            <a:extLst>
              <a:ext uri="{FF2B5EF4-FFF2-40B4-BE49-F238E27FC236}">
                <a16:creationId xmlns:a16="http://schemas.microsoft.com/office/drawing/2014/main" id="{51D917BC-1975-44A3-AA95-621663344992}"/>
              </a:ext>
            </a:extLst>
          </p:cNvPr>
          <p:cNvSpPr/>
          <p:nvPr/>
        </p:nvSpPr>
        <p:spPr>
          <a:xfrm>
            <a:off x="7762656" y="3180585"/>
            <a:ext cx="1268165" cy="129821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○外装デザイン：</a:t>
            </a:r>
            <a:endParaRPr kumimoji="1" lang="en-US" altLang="ja-JP" sz="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背景となる明るい青空や、　</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近隣光明公園からの</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連続した緑を意識して、　</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アイボリー系や茶系を</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外壁の配色とし、五月山</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などの自然景観や周辺</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の緑と調和した施設とな</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るよう計画</a:t>
            </a: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54" name="矢印: 左右 53">
            <a:extLst>
              <a:ext uri="{FF2B5EF4-FFF2-40B4-BE49-F238E27FC236}">
                <a16:creationId xmlns:a16="http://schemas.microsoft.com/office/drawing/2014/main" id="{F2E4B07D-260C-47A8-BDB3-84C2A31CEFE5}"/>
              </a:ext>
            </a:extLst>
          </p:cNvPr>
          <p:cNvSpPr/>
          <p:nvPr/>
        </p:nvSpPr>
        <p:spPr>
          <a:xfrm>
            <a:off x="7589595" y="5094022"/>
            <a:ext cx="1492902" cy="270425"/>
          </a:xfrm>
          <a:prstGeom prst="lef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5" name="正方形/長方形 54">
            <a:extLst>
              <a:ext uri="{FF2B5EF4-FFF2-40B4-BE49-F238E27FC236}">
                <a16:creationId xmlns:a16="http://schemas.microsoft.com/office/drawing/2014/main" id="{3FED9FAD-FE84-4F24-9393-F39E6B114C9A}"/>
              </a:ext>
            </a:extLst>
          </p:cNvPr>
          <p:cNvSpPr/>
          <p:nvPr/>
        </p:nvSpPr>
        <p:spPr>
          <a:xfrm>
            <a:off x="5167837" y="2318643"/>
            <a:ext cx="4117704" cy="48260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年度部会での主</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な意見＞</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背景となる視点場からの景観を意識し、外壁の配色を検討すること。</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山並みと周辺の植栽と併せ、八王子川沿いの緑の連続性に寄与する植栽計画とすること。</a:t>
            </a:r>
          </a:p>
        </p:txBody>
      </p:sp>
      <p:sp>
        <p:nvSpPr>
          <p:cNvPr id="48" name="正方形/長方形 47">
            <a:extLst>
              <a:ext uri="{FF2B5EF4-FFF2-40B4-BE49-F238E27FC236}">
                <a16:creationId xmlns:a16="http://schemas.microsoft.com/office/drawing/2014/main" id="{794BAD5D-265C-4D98-90D4-C7B2B64F2A77}"/>
              </a:ext>
            </a:extLst>
          </p:cNvPr>
          <p:cNvSpPr/>
          <p:nvPr/>
        </p:nvSpPr>
        <p:spPr>
          <a:xfrm>
            <a:off x="7537259" y="4990772"/>
            <a:ext cx="1713098" cy="31333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○東西軸</a:t>
            </a: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：光明公園から続く緑を</a:t>
            </a:r>
            <a:endPar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意識した植栽を計画</a:t>
            </a:r>
            <a:endParaRPr kumimoji="1" lang="en-US" altLang="ja-JP" sz="800" b="0" i="0" u="sng" strike="sng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56" name="テキスト ボックス 55">
            <a:extLst>
              <a:ext uri="{FF2B5EF4-FFF2-40B4-BE49-F238E27FC236}">
                <a16:creationId xmlns:a16="http://schemas.microsoft.com/office/drawing/2014/main" id="{35B52A05-CE83-4C17-B5FA-F572019D3ADC}"/>
              </a:ext>
            </a:extLst>
          </p:cNvPr>
          <p:cNvSpPr txBox="1"/>
          <p:nvPr/>
        </p:nvSpPr>
        <p:spPr>
          <a:xfrm>
            <a:off x="6149965" y="2759946"/>
            <a:ext cx="229315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助言を受けて検討した主な内容</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56">
            <a:extLst>
              <a:ext uri="{FF2B5EF4-FFF2-40B4-BE49-F238E27FC236}">
                <a16:creationId xmlns:a16="http://schemas.microsoft.com/office/drawing/2014/main" id="{3E251C11-3786-4DC8-A508-07D5B6AF03FB}"/>
              </a:ext>
            </a:extLst>
          </p:cNvPr>
          <p:cNvSpPr txBox="1"/>
          <p:nvPr/>
        </p:nvSpPr>
        <p:spPr>
          <a:xfrm>
            <a:off x="5182904" y="2964053"/>
            <a:ext cx="2293158" cy="22313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○視点場からの景観を再確認</a:t>
            </a:r>
            <a:endParaRPr kumimoji="0" lang="en-US" altLang="ja-JP" sz="8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58" name="テキスト ボックス 57">
            <a:extLst>
              <a:ext uri="{FF2B5EF4-FFF2-40B4-BE49-F238E27FC236}">
                <a16:creationId xmlns:a16="http://schemas.microsoft.com/office/drawing/2014/main" id="{E3DD08B8-8C23-4BA6-9125-FB13D5486876}"/>
              </a:ext>
            </a:extLst>
          </p:cNvPr>
          <p:cNvSpPr txBox="1"/>
          <p:nvPr/>
        </p:nvSpPr>
        <p:spPr>
          <a:xfrm>
            <a:off x="5174005" y="5213318"/>
            <a:ext cx="3971408" cy="35394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8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助言の効果</a:t>
            </a:r>
            <a:r>
              <a:rPr kumimoji="0" lang="en-US" altLang="ja-JP" sz="8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設計者及び職員が周辺のまちづくりに良い影響を与える施設となるよう意識をして設計</a:t>
            </a:r>
          </a:p>
        </p:txBody>
      </p:sp>
      <p:sp>
        <p:nvSpPr>
          <p:cNvPr id="22" name="正方形/長方形 21">
            <a:extLst>
              <a:ext uri="{FF2B5EF4-FFF2-40B4-BE49-F238E27FC236}">
                <a16:creationId xmlns:a16="http://schemas.microsoft.com/office/drawing/2014/main" id="{0C36BA8F-6151-4FCF-A30B-BD9CB4742DF3}"/>
              </a:ext>
            </a:extLst>
          </p:cNvPr>
          <p:cNvSpPr/>
          <p:nvPr/>
        </p:nvSpPr>
        <p:spPr>
          <a:xfrm>
            <a:off x="5167837" y="1900089"/>
            <a:ext cx="3952250" cy="3668305"/>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78844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２</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都市の魅力を育む</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3" name="角丸四角形 2"/>
          <p:cNvSpPr/>
          <p:nvPr/>
        </p:nvSpPr>
        <p:spPr>
          <a:xfrm>
            <a:off x="406262" y="5812770"/>
            <a:ext cx="8331475" cy="93453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498067" y="5823127"/>
            <a:ext cx="2489784" cy="348109"/>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令和７年度の主な取組</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498067" y="6134799"/>
            <a:ext cx="8626774" cy="612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marR="0" lvl="0" indent="-179388"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○民間企業や市町村、関係機関との連携のもと、万博を機に大阪を訪れる国内外からの来訪者、</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9388" marR="0" lvl="0" indent="-179388" algn="l" defTabSz="914290" rtl="0" eaLnBrk="1" fontAlgn="auto" latinLnBrk="0" hangingPunct="1">
              <a:lnSpc>
                <a:spcPct val="100000"/>
              </a:lnSpc>
              <a:spcBef>
                <a:spcPts val="0"/>
              </a:spcBef>
              <a:spcAft>
                <a:spcPts val="0"/>
              </a:spcAft>
              <a:buClrTx/>
              <a:buSzTx/>
              <a:buFontTx/>
              <a:buNone/>
              <a:tabLst/>
              <a:defRPr/>
            </a:pPr>
            <a:r>
              <a:rPr kumimoji="1" lang="ja-JP" altLang="en-US" sz="1477" dirty="0">
                <a:solidFill>
                  <a:prstClr val="black"/>
                </a:solidFill>
                <a:latin typeface="Meiryo UI" panose="020B0604030504040204" pitchFamily="50" charset="-128"/>
                <a:ea typeface="Meiryo UI" panose="020B0604030504040204" pitchFamily="50" charset="-128"/>
              </a:rPr>
              <a:t>　 府内にお住まいの方に</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ビュースポットおおさか等の景観資源の魅力を発信</a:t>
            </a:r>
          </a:p>
        </p:txBody>
      </p:sp>
      <p:sp>
        <p:nvSpPr>
          <p:cNvPr id="21" name="正方形/長方形 20"/>
          <p:cNvSpPr/>
          <p:nvPr/>
        </p:nvSpPr>
        <p:spPr>
          <a:xfrm>
            <a:off x="131886" y="3668097"/>
            <a:ext cx="8626774" cy="575414"/>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世界に誇れる個性豊かで多彩な大阪の</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魅力ある景観を眺めることのできる場所を発掘</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し、「ビュースポットおおさか」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として選定、情報発信することで、景観への興味・関心の向上を図る。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4" name="図 33"/>
          <p:cNvPicPr>
            <a:picLocks noChangeAspect="1"/>
          </p:cNvPicPr>
          <p:nvPr/>
        </p:nvPicPr>
        <p:blipFill>
          <a:blip r:embed="rId3"/>
          <a:stretch>
            <a:fillRect/>
          </a:stretch>
        </p:blipFill>
        <p:spPr>
          <a:xfrm>
            <a:off x="4589858" y="4664822"/>
            <a:ext cx="1061390" cy="1030154"/>
          </a:xfrm>
          <a:prstGeom prst="rect">
            <a:avLst/>
          </a:prstGeom>
        </p:spPr>
      </p:pic>
      <p:sp>
        <p:nvSpPr>
          <p:cNvPr id="36" name="正方形/長方形 35"/>
          <p:cNvSpPr/>
          <p:nvPr/>
        </p:nvSpPr>
        <p:spPr>
          <a:xfrm>
            <a:off x="4627288" y="4353960"/>
            <a:ext cx="986529" cy="25303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選定スポット一覧</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a:extLst>
              <a:ext uri="{FF2B5EF4-FFF2-40B4-BE49-F238E27FC236}">
                <a16:creationId xmlns:a16="http://schemas.microsoft.com/office/drawing/2014/main" id="{B2214278-2596-4ED4-9E11-B8C83DB4BFF5}"/>
              </a:ext>
            </a:extLst>
          </p:cNvPr>
          <p:cNvSpPr/>
          <p:nvPr/>
        </p:nvSpPr>
        <p:spPr bwMode="gray">
          <a:xfrm>
            <a:off x="251520" y="3271215"/>
            <a:ext cx="3907012" cy="390534"/>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ビュースポットおおさか</a:t>
            </a: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〔R6.3</a:t>
            </a: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に</a:t>
            </a: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か所選定</a:t>
            </a: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良好な景観形成の推進</a:t>
            </a:r>
          </a:p>
        </p:txBody>
      </p:sp>
      <p:sp>
        <p:nvSpPr>
          <p:cNvPr id="40" name="正方形/長方形 39"/>
          <p:cNvSpPr/>
          <p:nvPr/>
        </p:nvSpPr>
        <p:spPr>
          <a:xfrm>
            <a:off x="3072637" y="5453795"/>
            <a:ext cx="1433728" cy="369332"/>
          </a:xfrm>
          <a:prstGeom prst="rect">
            <a:avLst/>
          </a:prstGeom>
        </p:spPr>
        <p:txBody>
          <a:bodyPr wrap="square">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Meiryo" panose="020B0604030504040204" pitchFamily="50" charset="-128"/>
                <a:ea typeface="Meiryo" panose="020B0604030504040204" pitchFamily="50" charset="-128"/>
                <a:cs typeface="+mn-cs"/>
              </a:rPr>
              <a:t>木津川水門を眺める</a:t>
            </a:r>
            <a:endParaRPr kumimoji="1" lang="en-US" altLang="ja-JP" sz="900" b="1" i="0" u="none" strike="noStrike" kern="1200" cap="none" spc="0" normalizeH="0" baseline="0" noProof="0" dirty="0">
              <a:ln>
                <a:noFill/>
              </a:ln>
              <a:solidFill>
                <a:srgbClr val="000000"/>
              </a:solidFill>
              <a:effectLst/>
              <a:uLnTx/>
              <a:uFillTx/>
              <a:latin typeface="Meiryo" panose="020B0604030504040204" pitchFamily="50" charset="-128"/>
              <a:ea typeface="Meiryo" panose="020B0604030504040204" pitchFamily="50" charset="-128"/>
              <a:cs typeface="+mn-cs"/>
            </a:endParaRPr>
          </a:p>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Meiryo" panose="020B0604030504040204" pitchFamily="50" charset="-128"/>
                <a:ea typeface="Meiryo" panose="020B0604030504040204" pitchFamily="50" charset="-128"/>
                <a:cs typeface="+mn-cs"/>
              </a:rPr>
              <a:t>落合上渡船</a:t>
            </a:r>
          </a:p>
        </p:txBody>
      </p:sp>
      <p:sp>
        <p:nvSpPr>
          <p:cNvPr id="42" name="正方形/長方形 41"/>
          <p:cNvSpPr/>
          <p:nvPr/>
        </p:nvSpPr>
        <p:spPr>
          <a:xfrm>
            <a:off x="1169103" y="5453795"/>
            <a:ext cx="1634355" cy="369332"/>
          </a:xfrm>
          <a:prstGeom prst="rect">
            <a:avLst/>
          </a:prstGeom>
        </p:spPr>
        <p:txBody>
          <a:bodyPr wrap="square">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勝ちダルマと大自然を</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眺める勝尾寺</a:t>
            </a:r>
          </a:p>
        </p:txBody>
      </p:sp>
      <p:sp>
        <p:nvSpPr>
          <p:cNvPr id="2" name="テキスト ボックス 1"/>
          <p:cNvSpPr txBox="1"/>
          <p:nvPr/>
        </p:nvSpPr>
        <p:spPr>
          <a:xfrm>
            <a:off x="130195" y="4617185"/>
            <a:ext cx="1127232" cy="461665"/>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ビュースポット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おおさか（例）</a:t>
            </a:r>
          </a:p>
        </p:txBody>
      </p:sp>
      <p:sp>
        <p:nvSpPr>
          <p:cNvPr id="35"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a:extLst>
              <a:ext uri="{FF2B5EF4-FFF2-40B4-BE49-F238E27FC236}">
                <a16:creationId xmlns:a16="http://schemas.microsoft.com/office/drawing/2014/main" id="{69CD6F23-F675-4FD7-BBAD-AEB957525FB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57427" y="4355633"/>
            <a:ext cx="1433728" cy="10752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B522FDD-3D04-4243-855F-170FA58A6A1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72637" y="4350434"/>
            <a:ext cx="1433728" cy="107529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a:extLst>
              <a:ext uri="{FF2B5EF4-FFF2-40B4-BE49-F238E27FC236}">
                <a16:creationId xmlns:a16="http://schemas.microsoft.com/office/drawing/2014/main" id="{27BA25B3-9720-4ABB-85A2-029B743F408D}"/>
              </a:ext>
            </a:extLst>
          </p:cNvPr>
          <p:cNvGrpSpPr/>
          <p:nvPr/>
        </p:nvGrpSpPr>
        <p:grpSpPr>
          <a:xfrm>
            <a:off x="6097896" y="3994332"/>
            <a:ext cx="2498570" cy="1372055"/>
            <a:chOff x="5599945" y="2202774"/>
            <a:chExt cx="3009285" cy="1652507"/>
          </a:xfrm>
        </p:grpSpPr>
        <p:pic>
          <p:nvPicPr>
            <p:cNvPr id="37" name="図 36">
              <a:extLst>
                <a:ext uri="{FF2B5EF4-FFF2-40B4-BE49-F238E27FC236}">
                  <a16:creationId xmlns:a16="http://schemas.microsoft.com/office/drawing/2014/main" id="{36435600-905B-4096-BD5A-DBD5E5B3CE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9356">
              <a:off x="7573425" y="2351670"/>
              <a:ext cx="1035805" cy="1399706"/>
            </a:xfrm>
            <a:prstGeom prst="rect">
              <a:avLst/>
            </a:prstGeom>
            <a:solidFill>
              <a:schemeClr val="bg1"/>
            </a:solidFill>
          </p:spPr>
        </p:pic>
        <p:pic>
          <p:nvPicPr>
            <p:cNvPr id="38" name="図 37">
              <a:extLst>
                <a:ext uri="{FF2B5EF4-FFF2-40B4-BE49-F238E27FC236}">
                  <a16:creationId xmlns:a16="http://schemas.microsoft.com/office/drawing/2014/main" id="{0235A5AD-7A2A-4A02-8051-4D5D666D69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9356">
              <a:off x="6543772" y="2202774"/>
              <a:ext cx="1063758" cy="1396257"/>
            </a:xfrm>
            <a:prstGeom prst="rect">
              <a:avLst/>
            </a:prstGeom>
            <a:solidFill>
              <a:schemeClr val="bg1"/>
            </a:solidFill>
          </p:spPr>
        </p:pic>
        <p:pic>
          <p:nvPicPr>
            <p:cNvPr id="39" name="図 38">
              <a:extLst>
                <a:ext uri="{FF2B5EF4-FFF2-40B4-BE49-F238E27FC236}">
                  <a16:creationId xmlns:a16="http://schemas.microsoft.com/office/drawing/2014/main" id="{938764CC-3FEB-4A46-B593-1EDBF15A3B4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20975347">
              <a:off x="5599945" y="2293261"/>
              <a:ext cx="1120650" cy="1562020"/>
            </a:xfrm>
            <a:prstGeom prst="rect">
              <a:avLst/>
            </a:prstGeom>
          </p:spPr>
        </p:pic>
      </p:grpSp>
      <p:sp>
        <p:nvSpPr>
          <p:cNvPr id="41" name="テキスト ボックス 40">
            <a:extLst>
              <a:ext uri="{FF2B5EF4-FFF2-40B4-BE49-F238E27FC236}">
                <a16:creationId xmlns:a16="http://schemas.microsoft.com/office/drawing/2014/main" id="{67998E0E-53B9-466D-8CB7-BFF0802AF8F2}"/>
              </a:ext>
            </a:extLst>
          </p:cNvPr>
          <p:cNvSpPr txBox="1"/>
          <p:nvPr/>
        </p:nvSpPr>
        <p:spPr>
          <a:xfrm>
            <a:off x="6147092" y="5417932"/>
            <a:ext cx="2507418" cy="276999"/>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ビュースポットおおさか　公式ガイドブック</a:t>
            </a:r>
          </a:p>
        </p:txBody>
      </p:sp>
      <p:sp>
        <p:nvSpPr>
          <p:cNvPr id="43" name="テキスト ボックス 42">
            <a:extLst>
              <a:ext uri="{FF2B5EF4-FFF2-40B4-BE49-F238E27FC236}">
                <a16:creationId xmlns:a16="http://schemas.microsoft.com/office/drawing/2014/main" id="{786C124F-5DD5-488E-9499-EBBDB19A80B2}"/>
              </a:ext>
            </a:extLst>
          </p:cNvPr>
          <p:cNvSpPr txBox="1"/>
          <p:nvPr/>
        </p:nvSpPr>
        <p:spPr>
          <a:xfrm>
            <a:off x="6120000" y="360000"/>
            <a:ext cx="2880000"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prstClr val="white"/>
                </a:solidFill>
                <a:latin typeface="Meiryo UI" panose="020B0604030504040204" pitchFamily="50" charset="-128"/>
                <a:ea typeface="Meiryo UI" panose="020B0604030504040204" pitchFamily="50" charset="-128"/>
              </a:rPr>
              <a:t>建築環境</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a:t>
            </a:r>
          </a:p>
        </p:txBody>
      </p:sp>
      <p:sp>
        <p:nvSpPr>
          <p:cNvPr id="45" name="正方形/長方形 44">
            <a:extLst>
              <a:ext uri="{FF2B5EF4-FFF2-40B4-BE49-F238E27FC236}">
                <a16:creationId xmlns:a16="http://schemas.microsoft.com/office/drawing/2014/main" id="{64B706F0-1719-4D76-97C1-DAD1BAFCA23C}"/>
              </a:ext>
            </a:extLst>
          </p:cNvPr>
          <p:cNvSpPr/>
          <p:nvPr/>
        </p:nvSpPr>
        <p:spPr bwMode="gray">
          <a:xfrm>
            <a:off x="251518" y="1173393"/>
            <a:ext cx="2439637" cy="390534"/>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映え</a:t>
            </a:r>
            <a:r>
              <a:rPr kumimoji="1"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る大阪プロジェクト</a:t>
            </a:r>
            <a:endPar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a:extLst>
              <a:ext uri="{FF2B5EF4-FFF2-40B4-BE49-F238E27FC236}">
                <a16:creationId xmlns:a16="http://schemas.microsoft.com/office/drawing/2014/main" id="{DCEA9E1F-E1D1-4CA7-8C4A-48388108DA62}"/>
              </a:ext>
            </a:extLst>
          </p:cNvPr>
          <p:cNvSpPr/>
          <p:nvPr/>
        </p:nvSpPr>
        <p:spPr>
          <a:xfrm>
            <a:off x="199728" y="1642136"/>
            <a:ext cx="5462378" cy="523220"/>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大阪・関西万博を契機として、府や市町村、関係団体が一体となり、</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大阪の景観魅力を知り・体感できる取組を展開・発信</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するプロジェクト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6AB1758E-AD7B-4208-89BC-01DBB1D5FED2}"/>
              </a:ext>
            </a:extLst>
          </p:cNvPr>
          <p:cNvSpPr txBox="1"/>
          <p:nvPr/>
        </p:nvSpPr>
        <p:spPr>
          <a:xfrm>
            <a:off x="564160" y="2244498"/>
            <a:ext cx="492443" cy="276999"/>
          </a:xfrm>
          <a:prstGeom prst="rect">
            <a:avLst/>
          </a:prstGeom>
          <a:noFill/>
          <a:ln>
            <a:solidFill>
              <a:schemeClr val="tx1"/>
            </a:solidFill>
          </a:ln>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期間</a:t>
            </a:r>
          </a:p>
        </p:txBody>
      </p:sp>
      <p:sp>
        <p:nvSpPr>
          <p:cNvPr id="48" name="テキスト ボックス 47">
            <a:extLst>
              <a:ext uri="{FF2B5EF4-FFF2-40B4-BE49-F238E27FC236}">
                <a16:creationId xmlns:a16="http://schemas.microsoft.com/office/drawing/2014/main" id="{2B25DFF0-B57A-46F0-86C5-FDBF160347B6}"/>
              </a:ext>
            </a:extLst>
          </p:cNvPr>
          <p:cNvSpPr txBox="1"/>
          <p:nvPr/>
        </p:nvSpPr>
        <p:spPr>
          <a:xfrm>
            <a:off x="1169103" y="2244498"/>
            <a:ext cx="3975768" cy="276999"/>
          </a:xfrm>
          <a:prstGeom prst="rect">
            <a:avLst/>
          </a:prstGeom>
          <a:noFill/>
          <a:ln>
            <a:noFill/>
          </a:ln>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令和６年</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月１日　～　令和７年</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13</a:t>
            </a:r>
            <a:r>
              <a:rPr kumimoji="1" lang="ja-JP" altLang="en-US" sz="1200" dirty="0">
                <a:latin typeface="BIZ UDPゴシック" panose="020B0400000000000000" pitchFamily="50" charset="-128"/>
                <a:ea typeface="BIZ UDPゴシック" panose="020B0400000000000000" pitchFamily="50" charset="-128"/>
              </a:rPr>
              <a:t>日（万博閉会日）</a:t>
            </a:r>
          </a:p>
        </p:txBody>
      </p:sp>
      <p:pic>
        <p:nvPicPr>
          <p:cNvPr id="49" name="図 48">
            <a:extLst>
              <a:ext uri="{FF2B5EF4-FFF2-40B4-BE49-F238E27FC236}">
                <a16:creationId xmlns:a16="http://schemas.microsoft.com/office/drawing/2014/main" id="{598E5DD2-E82E-4ED3-9C68-E9F1EBA20DC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39757" y="1341547"/>
            <a:ext cx="1195653" cy="1683838"/>
          </a:xfrm>
          <a:prstGeom prst="rect">
            <a:avLst/>
          </a:prstGeom>
          <a:ln>
            <a:solidFill>
              <a:schemeClr val="bg2">
                <a:lumMod val="75000"/>
              </a:schemeClr>
            </a:solidFill>
          </a:ln>
          <a:effectLst>
            <a:outerShdw blurRad="50800" dist="38100" dir="2700000" algn="tl" rotWithShape="0">
              <a:prstClr val="black">
                <a:alpha val="40000"/>
              </a:prstClr>
            </a:outerShdw>
          </a:effectLst>
        </p:spPr>
      </p:pic>
      <p:pic>
        <p:nvPicPr>
          <p:cNvPr id="50" name="図 49">
            <a:extLst>
              <a:ext uri="{FF2B5EF4-FFF2-40B4-BE49-F238E27FC236}">
                <a16:creationId xmlns:a16="http://schemas.microsoft.com/office/drawing/2014/main" id="{10FC84C7-2DBC-4BB3-8B54-711E5773BC0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01067" y="2020144"/>
            <a:ext cx="2098933" cy="1005241"/>
          </a:xfrm>
          <a:prstGeom prst="rect">
            <a:avLst/>
          </a:prstGeom>
          <a:effectLst>
            <a:outerShdw blurRad="50800" dist="38100" dir="2700000" algn="tl" rotWithShape="0">
              <a:prstClr val="black">
                <a:alpha val="40000"/>
              </a:prstClr>
            </a:outerShdw>
          </a:effectLst>
        </p:spPr>
      </p:pic>
      <p:pic>
        <p:nvPicPr>
          <p:cNvPr id="51" name="図 50">
            <a:extLst>
              <a:ext uri="{FF2B5EF4-FFF2-40B4-BE49-F238E27FC236}">
                <a16:creationId xmlns:a16="http://schemas.microsoft.com/office/drawing/2014/main" id="{3CC4EA53-1BA9-4458-85AE-F95943ACD4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940695">
            <a:off x="7835173" y="1466631"/>
            <a:ext cx="1075734" cy="1522510"/>
          </a:xfrm>
          <a:prstGeom prst="rect">
            <a:avLst/>
          </a:prstGeom>
          <a:effectLst>
            <a:outerShdw blurRad="50800" dist="38100" dir="2700000" algn="tl" rotWithShape="0">
              <a:prstClr val="black">
                <a:alpha val="40000"/>
              </a:prstClr>
            </a:outerShdw>
          </a:effectLst>
        </p:spPr>
      </p:pic>
      <p:sp>
        <p:nvSpPr>
          <p:cNvPr id="52" name="テキスト ボックス 51">
            <a:extLst>
              <a:ext uri="{FF2B5EF4-FFF2-40B4-BE49-F238E27FC236}">
                <a16:creationId xmlns:a16="http://schemas.microsoft.com/office/drawing/2014/main" id="{3088AC9B-50B5-4AA8-A5C0-6FE2965A4170}"/>
              </a:ext>
            </a:extLst>
          </p:cNvPr>
          <p:cNvSpPr txBox="1"/>
          <p:nvPr/>
        </p:nvSpPr>
        <p:spPr>
          <a:xfrm>
            <a:off x="5864835" y="3121882"/>
            <a:ext cx="2872902" cy="276999"/>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映える大阪プロジェクト　ポスター・リーフレット</a:t>
            </a:r>
          </a:p>
        </p:txBody>
      </p:sp>
      <p:pic>
        <p:nvPicPr>
          <p:cNvPr id="53" name="図 52">
            <a:extLst>
              <a:ext uri="{FF2B5EF4-FFF2-40B4-BE49-F238E27FC236}">
                <a16:creationId xmlns:a16="http://schemas.microsoft.com/office/drawing/2014/main" id="{BEB1DF73-F439-4765-84B1-F3A7F15AD31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341392" y="2562468"/>
            <a:ext cx="968617" cy="614219"/>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66043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8" name="直線コネクタ 287"/>
          <p:cNvCxnSpPr/>
          <p:nvPr/>
        </p:nvCxnSpPr>
        <p:spPr>
          <a:xfrm>
            <a:off x="5623151" y="1139810"/>
            <a:ext cx="0" cy="288384"/>
          </a:xfrm>
          <a:prstGeom prst="line">
            <a:avLst/>
          </a:prstGeom>
          <a:ln w="19050">
            <a:solidFill>
              <a:schemeClr val="accent1"/>
            </a:solidFill>
            <a:headEnd type="none" w="med" len="med"/>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419737" y="5808604"/>
            <a:ext cx="7661931" cy="1012943"/>
          </a:xfrm>
          <a:prstGeom prst="rect">
            <a:avLst/>
          </a:prstGeom>
          <a:noFill/>
          <a:ln w="12700">
            <a:solidFill>
              <a:schemeClr val="tx2"/>
            </a:solidFill>
            <a:prstDash val="sysDash"/>
          </a:ln>
        </p:spPr>
        <p:txBody>
          <a:bodyPr wrap="square" lIns="36000" tIns="72000" rIns="36000" bIns="36000" rtlCol="0" anchor="t" anchorCtr="0">
            <a:noAutofit/>
          </a:bodyPr>
          <a:lstStyle/>
          <a:p>
            <a:pPr defTabSz="914418">
              <a:lnSpc>
                <a:spcPts val="1000"/>
              </a:lnSpc>
              <a:spcBef>
                <a:spcPts val="200"/>
              </a:spcBef>
            </a:pPr>
            <a:endParaRPr kumimoji="1" lang="ja-JP" altLang="en-US" sz="786"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7215" y="426592"/>
            <a:ext cx="1925199" cy="115747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302" tIns="32651" rIns="65302" bIns="32651" rtlCol="0" anchor="ctr"/>
          <a:lstStyle/>
          <a:p>
            <a:pPr algn="ctr" defTabSz="914418"/>
            <a:endParaRPr kumimoji="1" lang="ja-JP" altLang="en-US" sz="1786">
              <a:solidFill>
                <a:prstClr val="white"/>
              </a:solidFill>
              <a:latin typeface="Calibri"/>
              <a:ea typeface="ＭＳ Ｐゴシック" panose="020B0600070205080204" pitchFamily="50" charset="-128"/>
            </a:endParaRPr>
          </a:p>
        </p:txBody>
      </p:sp>
      <p:sp>
        <p:nvSpPr>
          <p:cNvPr id="42" name="テキスト ボックス 41"/>
          <p:cNvSpPr txBox="1"/>
          <p:nvPr/>
        </p:nvSpPr>
        <p:spPr>
          <a:xfrm>
            <a:off x="90935" y="573061"/>
            <a:ext cx="1839115" cy="1002857"/>
          </a:xfrm>
          <a:prstGeom prst="rect">
            <a:avLst/>
          </a:prstGeom>
          <a:noFill/>
          <a:ln>
            <a:noFill/>
          </a:ln>
        </p:spPr>
        <p:txBody>
          <a:bodyPr wrap="square" lIns="0" tIns="0" rIns="25709" bIns="0" rtlCol="0" anchor="t" anchorCtr="0">
            <a:noAutofit/>
          </a:bodyPr>
          <a:lstStyle/>
          <a:p>
            <a:pPr marL="124712" indent="-124712" defTabSz="914418">
              <a:lnSpc>
                <a:spcPts val="1000"/>
              </a:lnSpc>
            </a:pP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今後、住生活に関する政策がめざすべき目標、政策の枠組みや施策展開の方向性を示すもの。</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4712" indent="-124712" defTabSz="914418">
              <a:lnSpc>
                <a:spcPts val="1000"/>
              </a:lnSpc>
              <a:spcBef>
                <a:spcPts val="214"/>
              </a:spcBef>
            </a:pP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住生活基本法に基づく、「大阪府住生活基本計画」として策定。</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4712" indent="-124712" defTabSz="914418">
              <a:lnSpc>
                <a:spcPts val="1000"/>
              </a:lnSpc>
              <a:spcBef>
                <a:spcPts val="214"/>
              </a:spcBef>
            </a:pP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計画期間は、令和３年度から令和</a:t>
            </a:r>
            <a:r>
              <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 </a:t>
            </a: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a:t>
            </a:r>
            <a:r>
              <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年間とする。おおむね５年を基本として、必要に応じて計画の見直しを行う。</a:t>
            </a:r>
          </a:p>
          <a:p>
            <a:pPr marL="124712" indent="-124712" defTabSz="914418">
              <a:lnSpc>
                <a:spcPts val="1000"/>
              </a:lnSpc>
              <a:spcBef>
                <a:spcPts val="214"/>
              </a:spcBef>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145272" y="341031"/>
            <a:ext cx="1697143" cy="180000"/>
          </a:xfrm>
          <a:prstGeom prst="roundRect">
            <a:avLst/>
          </a:prstGeom>
          <a:solidFill>
            <a:srgbClr val="00B0F0"/>
          </a:solidFill>
          <a:ln>
            <a:solidFill>
              <a:schemeClr val="tx2"/>
            </a:solidFill>
          </a:ln>
        </p:spPr>
        <p:txBody>
          <a:bodyPr wrap="square" lIns="0" tIns="0" rIns="0" bIns="0" rtlCol="0" anchor="ctr" anchorCtr="0">
            <a:noAutofit/>
          </a:bodyPr>
          <a:lstStyle/>
          <a:p>
            <a:pPr algn="ctr" defTabSz="914418"/>
            <a:r>
              <a:rPr kumimoji="1" lang="ja-JP" altLang="en-US" sz="929" spc="-2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「住まうビジョン・大阪」とは</a:t>
            </a:r>
            <a:endParaRPr kumimoji="1" lang="en-US" altLang="ja-JP" sz="929" spc="-2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タイトル 16"/>
          <p:cNvSpPr>
            <a:spLocks noGrp="1"/>
          </p:cNvSpPr>
          <p:nvPr>
            <p:ph type="ctrTitle"/>
          </p:nvPr>
        </p:nvSpPr>
        <p:spPr>
          <a:xfrm>
            <a:off x="0" y="-22051"/>
            <a:ext cx="9144000" cy="293718"/>
          </a:xfrm>
          <a:solidFill>
            <a:srgbClr val="00B0F0"/>
          </a:solidFill>
          <a:ln w="12700">
            <a:noFill/>
          </a:ln>
        </p:spPr>
        <p:txBody>
          <a:bodyPr>
            <a:noAutofit/>
          </a:bodyPr>
          <a:lstStyle/>
          <a:p>
            <a:r>
              <a:rPr lang="ja-JP" altLang="en-US" sz="1714"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住まうビジョン・大阪（大阪府住生活基本計画）の概要</a:t>
            </a:r>
          </a:p>
        </p:txBody>
      </p:sp>
      <p:grpSp>
        <p:nvGrpSpPr>
          <p:cNvPr id="350" name="グループ化 349"/>
          <p:cNvGrpSpPr/>
          <p:nvPr/>
        </p:nvGrpSpPr>
        <p:grpSpPr>
          <a:xfrm>
            <a:off x="1976034" y="2578573"/>
            <a:ext cx="263669" cy="540000"/>
            <a:chOff x="64096" y="3538203"/>
            <a:chExt cx="468000" cy="756000"/>
          </a:xfrm>
        </p:grpSpPr>
        <p:sp>
          <p:nvSpPr>
            <p:cNvPr id="351" name="円/楕円 350"/>
            <p:cNvSpPr/>
            <p:nvPr/>
          </p:nvSpPr>
          <p:spPr>
            <a:xfrm>
              <a:off x="64096" y="3538203"/>
              <a:ext cx="468000" cy="75600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kumimoji="1" lang="ja-JP" altLang="en-US" sz="1786">
                <a:solidFill>
                  <a:prstClr val="white"/>
                </a:solidFill>
                <a:latin typeface="HGPｺﾞｼｯｸM" panose="020B0600000000000000" pitchFamily="50" charset="-128"/>
                <a:ea typeface="HGPｺﾞｼｯｸM" panose="020B0600000000000000" pitchFamily="50" charset="-128"/>
              </a:endParaRPr>
            </a:p>
          </p:txBody>
        </p:sp>
        <p:sp>
          <p:nvSpPr>
            <p:cNvPr id="352" name="Rectangle 2"/>
            <p:cNvSpPr>
              <a:spLocks noChangeArrowheads="1"/>
            </p:cNvSpPr>
            <p:nvPr/>
          </p:nvSpPr>
          <p:spPr bwMode="auto">
            <a:xfrm>
              <a:off x="89577" y="3587947"/>
              <a:ext cx="366239" cy="688457"/>
            </a:xfrm>
            <a:prstGeom prst="rect">
              <a:avLst/>
            </a:prstGeom>
            <a:noFill/>
            <a:ln w="9525">
              <a:noFill/>
              <a:prstDash val="solid"/>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914418" eaLnBrk="1" hangingPunct="1">
                <a:lnSpc>
                  <a:spcPts val="900"/>
                </a:lnSpc>
                <a:spcBef>
                  <a:spcPts val="0"/>
                </a:spcBef>
                <a:tabLst>
                  <a:tab pos="714389" algn="l"/>
                </a:tabLst>
              </a:pPr>
              <a:r>
                <a:rPr kumimoji="1" lang="ja-JP" altLang="en-US" sz="714" dirty="0">
                  <a:solidFill>
                    <a:prstClr val="black"/>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施策展開の</a:t>
              </a:r>
              <a:endParaRPr kumimoji="1" lang="en-US" altLang="ja-JP" sz="714" dirty="0">
                <a:solidFill>
                  <a:prstClr val="black"/>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a:p>
              <a:pPr algn="ctr" defTabSz="914418" eaLnBrk="1" hangingPunct="1">
                <a:lnSpc>
                  <a:spcPts val="900"/>
                </a:lnSpc>
                <a:spcBef>
                  <a:spcPts val="0"/>
                </a:spcBef>
                <a:tabLst>
                  <a:tab pos="714389" algn="l"/>
                </a:tabLst>
              </a:pPr>
              <a:r>
                <a:rPr kumimoji="1" lang="ja-JP" altLang="en-US" sz="714" dirty="0">
                  <a:solidFill>
                    <a:prstClr val="black"/>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視点</a:t>
              </a:r>
              <a:endParaRPr kumimoji="1" lang="en-US" altLang="ja-JP" sz="714" dirty="0">
                <a:solidFill>
                  <a:prstClr val="black"/>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p:txBody>
        </p:sp>
      </p:grpSp>
      <p:sp>
        <p:nvSpPr>
          <p:cNvPr id="283" name="テキスト ボックス 282"/>
          <p:cNvSpPr txBox="1"/>
          <p:nvPr/>
        </p:nvSpPr>
        <p:spPr>
          <a:xfrm>
            <a:off x="5743712" y="2251014"/>
            <a:ext cx="1614261" cy="3518000"/>
          </a:xfrm>
          <a:prstGeom prst="rect">
            <a:avLst/>
          </a:prstGeom>
          <a:solidFill>
            <a:schemeClr val="bg1"/>
          </a:solidFill>
          <a:ln w="9525">
            <a:solidFill>
              <a:schemeClr val="tx2"/>
            </a:solidFill>
            <a:prstDash val="solid"/>
          </a:ln>
        </p:spPr>
        <p:txBody>
          <a:bodyPr wrap="square" lIns="36000" tIns="72000" rIns="36000" bIns="36000" rtlCol="0" anchor="t" anchorCtr="0">
            <a:noAutofit/>
          </a:bodyPr>
          <a:lstStyle/>
          <a:p>
            <a:pPr defTabSz="914418">
              <a:lnSpc>
                <a:spcPts val="1000"/>
              </a:lnSpc>
              <a:spcBef>
                <a:spcPts val="200"/>
              </a:spcBef>
            </a:pPr>
            <a:endParaRPr kumimoji="1" lang="ja-JP" altLang="en-US" sz="786"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4" name="テキスト ボックス 283"/>
          <p:cNvSpPr txBox="1"/>
          <p:nvPr/>
        </p:nvSpPr>
        <p:spPr>
          <a:xfrm>
            <a:off x="7481023" y="2244831"/>
            <a:ext cx="1600645" cy="3524184"/>
          </a:xfrm>
          <a:prstGeom prst="rect">
            <a:avLst/>
          </a:prstGeom>
          <a:solidFill>
            <a:schemeClr val="bg1"/>
          </a:solidFill>
          <a:ln w="9525">
            <a:solidFill>
              <a:schemeClr val="tx2"/>
            </a:solidFill>
            <a:prstDash val="solid"/>
          </a:ln>
        </p:spPr>
        <p:txBody>
          <a:bodyPr wrap="square" lIns="36000" tIns="72000" rIns="36000" bIns="36000" rtlCol="0" anchor="t" anchorCtr="0">
            <a:noAutofit/>
          </a:bodyPr>
          <a:lstStyle/>
          <a:p>
            <a:pPr defTabSz="914418">
              <a:lnSpc>
                <a:spcPts val="1000"/>
              </a:lnSpc>
              <a:spcBef>
                <a:spcPts val="200"/>
              </a:spcBef>
            </a:pPr>
            <a:endParaRPr kumimoji="1" lang="ja-JP" altLang="en-US" sz="786"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5" name="テキスト ボックス 284"/>
          <p:cNvSpPr txBox="1"/>
          <p:nvPr/>
        </p:nvSpPr>
        <p:spPr>
          <a:xfrm>
            <a:off x="4016421" y="2251014"/>
            <a:ext cx="1603606" cy="3518000"/>
          </a:xfrm>
          <a:prstGeom prst="rect">
            <a:avLst/>
          </a:prstGeom>
          <a:solidFill>
            <a:schemeClr val="bg1"/>
          </a:solidFill>
          <a:ln w="9525">
            <a:solidFill>
              <a:schemeClr val="tx2"/>
            </a:solidFill>
            <a:prstDash val="solid"/>
          </a:ln>
        </p:spPr>
        <p:txBody>
          <a:bodyPr wrap="square" lIns="36000" tIns="72000" rIns="36000" bIns="36000" rtlCol="0" anchor="t" anchorCtr="0">
            <a:noAutofit/>
          </a:bodyPr>
          <a:lstStyle/>
          <a:p>
            <a:pPr defTabSz="914418">
              <a:lnSpc>
                <a:spcPts val="1000"/>
              </a:lnSpc>
              <a:spcBef>
                <a:spcPts val="200"/>
              </a:spcBef>
            </a:pPr>
            <a:endParaRPr kumimoji="1" lang="ja-JP" altLang="en-US" sz="786"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6" name="テキスト ボックス 285"/>
          <p:cNvSpPr txBox="1"/>
          <p:nvPr/>
        </p:nvSpPr>
        <p:spPr>
          <a:xfrm>
            <a:off x="2276792" y="2251014"/>
            <a:ext cx="1606957" cy="3518000"/>
          </a:xfrm>
          <a:prstGeom prst="rect">
            <a:avLst/>
          </a:prstGeom>
          <a:solidFill>
            <a:schemeClr val="bg1"/>
          </a:solidFill>
          <a:ln w="9525">
            <a:solidFill>
              <a:schemeClr val="tx2"/>
            </a:solidFill>
            <a:prstDash val="solid"/>
          </a:ln>
        </p:spPr>
        <p:txBody>
          <a:bodyPr wrap="square" lIns="36000" tIns="72000" rIns="36000" bIns="36000" rtlCol="0" anchor="t" anchorCtr="0">
            <a:noAutofit/>
          </a:bodyPr>
          <a:lstStyle/>
          <a:p>
            <a:pPr defTabSz="914418">
              <a:lnSpc>
                <a:spcPts val="1000"/>
              </a:lnSpc>
              <a:spcBef>
                <a:spcPts val="200"/>
              </a:spcBef>
            </a:pPr>
            <a:endParaRPr kumimoji="1" lang="ja-JP" altLang="en-US" sz="786"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9" name="フリーフォーム 288"/>
          <p:cNvSpPr/>
          <p:nvPr/>
        </p:nvSpPr>
        <p:spPr>
          <a:xfrm>
            <a:off x="4308702" y="1437368"/>
            <a:ext cx="2727226" cy="360000"/>
          </a:xfrm>
          <a:custGeom>
            <a:avLst/>
            <a:gdLst>
              <a:gd name="connsiteX0" fmla="*/ 0 w 2603500"/>
              <a:gd name="connsiteY0" fmla="*/ 292100 h 292100"/>
              <a:gd name="connsiteX1" fmla="*/ 0 w 2603500"/>
              <a:gd name="connsiteY1" fmla="*/ 0 h 292100"/>
              <a:gd name="connsiteX2" fmla="*/ 2590800 w 2603500"/>
              <a:gd name="connsiteY2" fmla="*/ 0 h 292100"/>
              <a:gd name="connsiteX3" fmla="*/ 2590800 w 2603500"/>
              <a:gd name="connsiteY3" fmla="*/ 228600 h 292100"/>
              <a:gd name="connsiteX4" fmla="*/ 2603500 w 2603500"/>
              <a:gd name="connsiteY4" fmla="*/ 228600 h 292100"/>
              <a:gd name="connsiteX0" fmla="*/ 0 w 2590800"/>
              <a:gd name="connsiteY0" fmla="*/ 292100 h 292100"/>
              <a:gd name="connsiteX1" fmla="*/ 0 w 2590800"/>
              <a:gd name="connsiteY1" fmla="*/ 0 h 292100"/>
              <a:gd name="connsiteX2" fmla="*/ 2590800 w 2590800"/>
              <a:gd name="connsiteY2" fmla="*/ 0 h 292100"/>
              <a:gd name="connsiteX3" fmla="*/ 2590800 w 2590800"/>
              <a:gd name="connsiteY3" fmla="*/ 228600 h 292100"/>
              <a:gd name="connsiteX0" fmla="*/ 0 w 2590800"/>
              <a:gd name="connsiteY0" fmla="*/ 292100 h 292100"/>
              <a:gd name="connsiteX1" fmla="*/ 0 w 2590800"/>
              <a:gd name="connsiteY1" fmla="*/ 0 h 292100"/>
              <a:gd name="connsiteX2" fmla="*/ 2590800 w 2590800"/>
              <a:gd name="connsiteY2" fmla="*/ 0 h 292100"/>
              <a:gd name="connsiteX3" fmla="*/ 2590800 w 2590800"/>
              <a:gd name="connsiteY3" fmla="*/ 261458 h 292100"/>
            </a:gdLst>
            <a:ahLst/>
            <a:cxnLst>
              <a:cxn ang="0">
                <a:pos x="connsiteX0" y="connsiteY0"/>
              </a:cxn>
              <a:cxn ang="0">
                <a:pos x="connsiteX1" y="connsiteY1"/>
              </a:cxn>
              <a:cxn ang="0">
                <a:pos x="connsiteX2" y="connsiteY2"/>
              </a:cxn>
              <a:cxn ang="0">
                <a:pos x="connsiteX3" y="connsiteY3"/>
              </a:cxn>
            </a:cxnLst>
            <a:rect l="l" t="t" r="r" b="b"/>
            <a:pathLst>
              <a:path w="2590800" h="292100">
                <a:moveTo>
                  <a:pt x="0" y="292100"/>
                </a:moveTo>
                <a:lnTo>
                  <a:pt x="0" y="0"/>
                </a:lnTo>
                <a:lnTo>
                  <a:pt x="2590800" y="0"/>
                </a:lnTo>
                <a:lnTo>
                  <a:pt x="2590800" y="261458"/>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8161" tIns="49080" rIns="98161" bIns="49080" rtlCol="0" anchor="ctr"/>
          <a:lstStyle/>
          <a:p>
            <a:pPr algn="ctr" defTabSz="914418"/>
            <a:endParaRPr kumimoji="1" lang="ja-JP" altLang="en-US" sz="1786">
              <a:solidFill>
                <a:prstClr val="white"/>
              </a:solidFill>
              <a:latin typeface="Calibri"/>
              <a:ea typeface="ＭＳ Ｐゴシック" panose="020B0600070205080204" pitchFamily="50" charset="-128"/>
            </a:endParaRPr>
          </a:p>
        </p:txBody>
      </p:sp>
      <p:sp>
        <p:nvSpPr>
          <p:cNvPr id="290" name="フリーフォーム 289"/>
          <p:cNvSpPr/>
          <p:nvPr/>
        </p:nvSpPr>
        <p:spPr>
          <a:xfrm>
            <a:off x="3045427" y="1942537"/>
            <a:ext cx="5238951" cy="360000"/>
          </a:xfrm>
          <a:custGeom>
            <a:avLst/>
            <a:gdLst>
              <a:gd name="connsiteX0" fmla="*/ 0 w 2603500"/>
              <a:gd name="connsiteY0" fmla="*/ 292100 h 292100"/>
              <a:gd name="connsiteX1" fmla="*/ 0 w 2603500"/>
              <a:gd name="connsiteY1" fmla="*/ 0 h 292100"/>
              <a:gd name="connsiteX2" fmla="*/ 2590800 w 2603500"/>
              <a:gd name="connsiteY2" fmla="*/ 0 h 292100"/>
              <a:gd name="connsiteX3" fmla="*/ 2590800 w 2603500"/>
              <a:gd name="connsiteY3" fmla="*/ 228600 h 292100"/>
              <a:gd name="connsiteX4" fmla="*/ 2603500 w 2603500"/>
              <a:gd name="connsiteY4" fmla="*/ 228600 h 292100"/>
              <a:gd name="connsiteX0" fmla="*/ 0 w 2590800"/>
              <a:gd name="connsiteY0" fmla="*/ 292100 h 292100"/>
              <a:gd name="connsiteX1" fmla="*/ 0 w 2590800"/>
              <a:gd name="connsiteY1" fmla="*/ 0 h 292100"/>
              <a:gd name="connsiteX2" fmla="*/ 2590800 w 2590800"/>
              <a:gd name="connsiteY2" fmla="*/ 0 h 292100"/>
              <a:gd name="connsiteX3" fmla="*/ 2590800 w 2590800"/>
              <a:gd name="connsiteY3" fmla="*/ 228600 h 292100"/>
              <a:gd name="connsiteX0" fmla="*/ 0 w 2590800"/>
              <a:gd name="connsiteY0" fmla="*/ 292100 h 292100"/>
              <a:gd name="connsiteX1" fmla="*/ 0 w 2590800"/>
              <a:gd name="connsiteY1" fmla="*/ 0 h 292100"/>
              <a:gd name="connsiteX2" fmla="*/ 2590800 w 2590800"/>
              <a:gd name="connsiteY2" fmla="*/ 0 h 292100"/>
              <a:gd name="connsiteX3" fmla="*/ 2590800 w 2590800"/>
              <a:gd name="connsiteY3" fmla="*/ 261458 h 292100"/>
            </a:gdLst>
            <a:ahLst/>
            <a:cxnLst>
              <a:cxn ang="0">
                <a:pos x="connsiteX0" y="connsiteY0"/>
              </a:cxn>
              <a:cxn ang="0">
                <a:pos x="connsiteX1" y="connsiteY1"/>
              </a:cxn>
              <a:cxn ang="0">
                <a:pos x="connsiteX2" y="connsiteY2"/>
              </a:cxn>
              <a:cxn ang="0">
                <a:pos x="connsiteX3" y="connsiteY3"/>
              </a:cxn>
            </a:cxnLst>
            <a:rect l="l" t="t" r="r" b="b"/>
            <a:pathLst>
              <a:path w="2590800" h="292100">
                <a:moveTo>
                  <a:pt x="0" y="292100"/>
                </a:moveTo>
                <a:lnTo>
                  <a:pt x="0" y="0"/>
                </a:lnTo>
                <a:lnTo>
                  <a:pt x="2590800" y="0"/>
                </a:lnTo>
                <a:lnTo>
                  <a:pt x="2590800" y="261458"/>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8161" tIns="49080" rIns="98161" bIns="49080" rtlCol="0" anchor="ctr"/>
          <a:lstStyle/>
          <a:p>
            <a:pPr algn="ctr" defTabSz="914418"/>
            <a:endParaRPr kumimoji="1" lang="ja-JP" altLang="en-US" sz="1786">
              <a:solidFill>
                <a:prstClr val="white"/>
              </a:solidFill>
              <a:latin typeface="Calibri"/>
              <a:ea typeface="ＭＳ Ｐゴシック" panose="020B0600070205080204" pitchFamily="50" charset="-128"/>
            </a:endParaRPr>
          </a:p>
        </p:txBody>
      </p:sp>
      <p:sp>
        <p:nvSpPr>
          <p:cNvPr id="291" name="フリーフォーム 290"/>
          <p:cNvSpPr/>
          <p:nvPr/>
        </p:nvSpPr>
        <p:spPr>
          <a:xfrm>
            <a:off x="4780389" y="1942537"/>
            <a:ext cx="1767784" cy="360000"/>
          </a:xfrm>
          <a:custGeom>
            <a:avLst/>
            <a:gdLst>
              <a:gd name="connsiteX0" fmla="*/ 0 w 2603500"/>
              <a:gd name="connsiteY0" fmla="*/ 292100 h 292100"/>
              <a:gd name="connsiteX1" fmla="*/ 0 w 2603500"/>
              <a:gd name="connsiteY1" fmla="*/ 0 h 292100"/>
              <a:gd name="connsiteX2" fmla="*/ 2590800 w 2603500"/>
              <a:gd name="connsiteY2" fmla="*/ 0 h 292100"/>
              <a:gd name="connsiteX3" fmla="*/ 2590800 w 2603500"/>
              <a:gd name="connsiteY3" fmla="*/ 228600 h 292100"/>
              <a:gd name="connsiteX4" fmla="*/ 2603500 w 2603500"/>
              <a:gd name="connsiteY4" fmla="*/ 228600 h 292100"/>
              <a:gd name="connsiteX0" fmla="*/ 0 w 2590800"/>
              <a:gd name="connsiteY0" fmla="*/ 292100 h 292100"/>
              <a:gd name="connsiteX1" fmla="*/ 0 w 2590800"/>
              <a:gd name="connsiteY1" fmla="*/ 0 h 292100"/>
              <a:gd name="connsiteX2" fmla="*/ 2590800 w 2590800"/>
              <a:gd name="connsiteY2" fmla="*/ 0 h 292100"/>
              <a:gd name="connsiteX3" fmla="*/ 2590800 w 2590800"/>
              <a:gd name="connsiteY3" fmla="*/ 228600 h 292100"/>
              <a:gd name="connsiteX0" fmla="*/ 0 w 2590800"/>
              <a:gd name="connsiteY0" fmla="*/ 292100 h 292100"/>
              <a:gd name="connsiteX1" fmla="*/ 0 w 2590800"/>
              <a:gd name="connsiteY1" fmla="*/ 0 h 292100"/>
              <a:gd name="connsiteX2" fmla="*/ 2590800 w 2590800"/>
              <a:gd name="connsiteY2" fmla="*/ 0 h 292100"/>
              <a:gd name="connsiteX3" fmla="*/ 2590800 w 2590800"/>
              <a:gd name="connsiteY3" fmla="*/ 261458 h 292100"/>
            </a:gdLst>
            <a:ahLst/>
            <a:cxnLst>
              <a:cxn ang="0">
                <a:pos x="connsiteX0" y="connsiteY0"/>
              </a:cxn>
              <a:cxn ang="0">
                <a:pos x="connsiteX1" y="connsiteY1"/>
              </a:cxn>
              <a:cxn ang="0">
                <a:pos x="connsiteX2" y="connsiteY2"/>
              </a:cxn>
              <a:cxn ang="0">
                <a:pos x="connsiteX3" y="connsiteY3"/>
              </a:cxn>
            </a:cxnLst>
            <a:rect l="l" t="t" r="r" b="b"/>
            <a:pathLst>
              <a:path w="2590800" h="292100">
                <a:moveTo>
                  <a:pt x="0" y="292100"/>
                </a:moveTo>
                <a:lnTo>
                  <a:pt x="0" y="0"/>
                </a:lnTo>
                <a:lnTo>
                  <a:pt x="2590800" y="0"/>
                </a:lnTo>
                <a:lnTo>
                  <a:pt x="2590800" y="261458"/>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8161" tIns="49080" rIns="98161" bIns="49080" rtlCol="0" anchor="ctr"/>
          <a:lstStyle/>
          <a:p>
            <a:pPr algn="ctr" defTabSz="914418"/>
            <a:endParaRPr kumimoji="1" lang="ja-JP" altLang="en-US" sz="1786">
              <a:solidFill>
                <a:prstClr val="white"/>
              </a:solidFill>
              <a:latin typeface="Calibri"/>
              <a:ea typeface="ＭＳ Ｐゴシック" panose="020B0600070205080204" pitchFamily="50" charset="-128"/>
            </a:endParaRPr>
          </a:p>
        </p:txBody>
      </p:sp>
      <p:cxnSp>
        <p:nvCxnSpPr>
          <p:cNvPr id="292" name="直線コネクタ 291"/>
          <p:cNvCxnSpPr/>
          <p:nvPr/>
        </p:nvCxnSpPr>
        <p:spPr>
          <a:xfrm>
            <a:off x="4308701" y="1745031"/>
            <a:ext cx="0" cy="197506"/>
          </a:xfrm>
          <a:prstGeom prst="line">
            <a:avLst/>
          </a:prstGeom>
          <a:ln w="19050">
            <a:solidFill>
              <a:schemeClr val="accent1"/>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a:off x="7043064" y="1768180"/>
            <a:ext cx="0" cy="174357"/>
          </a:xfrm>
          <a:prstGeom prst="line">
            <a:avLst/>
          </a:prstGeom>
          <a:ln w="19050">
            <a:solidFill>
              <a:schemeClr val="accent1"/>
            </a:solidFill>
            <a:headEnd type="oval" w="med" len="med"/>
          </a:ln>
        </p:spPr>
        <p:style>
          <a:lnRef idx="1">
            <a:schemeClr val="accent1"/>
          </a:lnRef>
          <a:fillRef idx="0">
            <a:schemeClr val="accent1"/>
          </a:fillRef>
          <a:effectRef idx="0">
            <a:schemeClr val="accent1"/>
          </a:effectRef>
          <a:fontRef idx="minor">
            <a:schemeClr val="tx1"/>
          </a:fontRef>
        </p:style>
      </p:cxnSp>
      <p:sp>
        <p:nvSpPr>
          <p:cNvPr id="295" name="角丸四角形 294"/>
          <p:cNvSpPr/>
          <p:nvPr/>
        </p:nvSpPr>
        <p:spPr>
          <a:xfrm>
            <a:off x="4012327" y="2055067"/>
            <a:ext cx="1611900" cy="437143"/>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0" tIns="32653" rIns="0" bIns="32653" rtlCol="0" anchor="ctr"/>
          <a:lstStyle/>
          <a:p>
            <a:pPr algn="ctr" defTabSz="914418">
              <a:spcBef>
                <a:spcPts val="200"/>
              </a:spcBef>
            </a:pPr>
            <a:r>
              <a:rPr kumimoji="1"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都市の魅力を育む</a:t>
            </a:r>
          </a:p>
        </p:txBody>
      </p:sp>
      <p:sp>
        <p:nvSpPr>
          <p:cNvPr id="296" name="角丸四角形 295"/>
          <p:cNvSpPr/>
          <p:nvPr/>
        </p:nvSpPr>
        <p:spPr>
          <a:xfrm>
            <a:off x="2277379" y="2055578"/>
            <a:ext cx="1611900" cy="437143"/>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65307" tIns="32653" rIns="65307" bIns="32653" rtlCol="0" anchor="ctr"/>
          <a:lstStyle/>
          <a:p>
            <a:pPr algn="ctr" defTabSz="914418"/>
            <a:r>
              <a:rPr kumimoji="1" lang="ja-JP" altLang="en-US" sz="1000" b="1" spc="-4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くらしの質を高める</a:t>
            </a:r>
            <a:endParaRPr kumimoji="1" lang="en-US" altLang="ja-JP" sz="1000" b="1" spc="-4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7" name="角丸四角形 296"/>
          <p:cNvSpPr/>
          <p:nvPr/>
        </p:nvSpPr>
        <p:spPr>
          <a:xfrm>
            <a:off x="5747276" y="2066534"/>
            <a:ext cx="1610698" cy="437143"/>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65307" tIns="32653" rIns="65307" bIns="32653" rtlCol="0" anchor="ctr"/>
          <a:lstStyle/>
          <a:p>
            <a:pPr algn="ctr" defTabSz="914418">
              <a:spcBef>
                <a:spcPts val="200"/>
              </a:spcBef>
            </a:pPr>
            <a:r>
              <a:rPr kumimoji="1"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安全を支える</a:t>
            </a:r>
          </a:p>
        </p:txBody>
      </p:sp>
      <p:sp>
        <p:nvSpPr>
          <p:cNvPr id="298" name="角丸四角形 297"/>
          <p:cNvSpPr/>
          <p:nvPr/>
        </p:nvSpPr>
        <p:spPr>
          <a:xfrm>
            <a:off x="7481023" y="2064939"/>
            <a:ext cx="1616290" cy="437143"/>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36000" tIns="32653" rIns="36000" bIns="32653" rtlCol="0" anchor="ctr"/>
          <a:lstStyle/>
          <a:p>
            <a:pPr algn="ctr" defTabSz="914418">
              <a:spcBef>
                <a:spcPts val="200"/>
              </a:spcBef>
            </a:pPr>
            <a:r>
              <a:rPr kumimoji="1"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安心のくらしをつくる</a:t>
            </a:r>
            <a:endParaRPr kumimoji="1" lang="en-US" altLang="ja-JP"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角丸四角形 298"/>
          <p:cNvSpPr/>
          <p:nvPr/>
        </p:nvSpPr>
        <p:spPr>
          <a:xfrm>
            <a:off x="5793541" y="1526626"/>
            <a:ext cx="2653591" cy="324315"/>
          </a:xfrm>
          <a:prstGeom prst="roundRect">
            <a:avLst>
              <a:gd name="adj" fmla="val 7429"/>
            </a:avLst>
          </a:prstGeom>
          <a:gradFill>
            <a:gsLst>
              <a:gs pos="0">
                <a:srgbClr val="FFC000"/>
              </a:gs>
              <a:gs pos="80000">
                <a:schemeClr val="accent6">
                  <a:lumMod val="40000"/>
                  <a:lumOff val="60000"/>
                </a:schemeClr>
              </a:gs>
              <a:gs pos="100000">
                <a:schemeClr val="accent6">
                  <a:lumMod val="75000"/>
                </a:schemeClr>
              </a:gs>
            </a:gsLst>
          </a:gradFill>
          <a:ln/>
          <a:effectLst>
            <a:outerShdw blurRad="40000" dist="114300" dir="30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65307" tIns="32653" rIns="65307" bIns="32653" rtlCol="0" anchor="ctr"/>
          <a:lstStyle/>
          <a:p>
            <a:pPr algn="ctr" defTabSz="914418">
              <a:lnSpc>
                <a:spcPts val="1400"/>
              </a:lnSpc>
            </a:pPr>
            <a:r>
              <a:rPr kumimoji="1" lang="ja-JP" altLang="en-US" sz="11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安全・安心にくらすことができる住まいと都市</a:t>
            </a:r>
          </a:p>
        </p:txBody>
      </p:sp>
      <p:sp>
        <p:nvSpPr>
          <p:cNvPr id="300" name="角丸四角形 299"/>
          <p:cNvSpPr/>
          <p:nvPr/>
        </p:nvSpPr>
        <p:spPr>
          <a:xfrm>
            <a:off x="3010785" y="1528664"/>
            <a:ext cx="2441978" cy="324315"/>
          </a:xfrm>
          <a:prstGeom prst="roundRect">
            <a:avLst>
              <a:gd name="adj" fmla="val 7429"/>
            </a:avLst>
          </a:prstGeom>
          <a:gradFill>
            <a:gsLst>
              <a:gs pos="0">
                <a:srgbClr val="FFC000"/>
              </a:gs>
              <a:gs pos="80000">
                <a:schemeClr val="accent6">
                  <a:lumMod val="40000"/>
                  <a:lumOff val="60000"/>
                </a:schemeClr>
              </a:gs>
              <a:gs pos="100000">
                <a:schemeClr val="accent6">
                  <a:lumMod val="75000"/>
                </a:schemeClr>
              </a:gs>
            </a:gsLst>
          </a:gradFill>
          <a:ln/>
          <a:effectLst>
            <a:outerShdw blurRad="40000" dist="114300" dir="30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65307" tIns="32653" rIns="65307" bIns="32653" rtlCol="0" anchor="ctr"/>
          <a:lstStyle/>
          <a:p>
            <a:pPr algn="ctr" defTabSz="914418">
              <a:lnSpc>
                <a:spcPts val="1400"/>
              </a:lnSpc>
            </a:pPr>
            <a:r>
              <a:rPr kumimoji="1" lang="ja-JP" altLang="en-US" sz="11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活力と魅力あふれる住まいと都市</a:t>
            </a:r>
          </a:p>
        </p:txBody>
      </p:sp>
      <p:sp>
        <p:nvSpPr>
          <p:cNvPr id="302" name="Rectangle 2"/>
          <p:cNvSpPr>
            <a:spLocks noChangeArrowheads="1"/>
          </p:cNvSpPr>
          <p:nvPr/>
        </p:nvSpPr>
        <p:spPr bwMode="auto">
          <a:xfrm>
            <a:off x="2009024" y="1346012"/>
            <a:ext cx="226602" cy="1143589"/>
          </a:xfrm>
          <a:prstGeom prst="roundRect">
            <a:avLst/>
          </a:prstGeom>
          <a:solidFill>
            <a:srgbClr val="00B0F0"/>
          </a:solidFill>
          <a:ln w="9525">
            <a:solidFill>
              <a:schemeClr val="tx2"/>
            </a:solidFill>
            <a:prstDash val="solid"/>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914418" eaLnBrk="1" hangingPunct="1">
              <a:lnSpc>
                <a:spcPts val="786"/>
              </a:lnSpc>
              <a:spcBef>
                <a:spcPts val="0"/>
              </a:spcBef>
              <a:tabLst>
                <a:tab pos="714389" algn="l"/>
              </a:tabLst>
            </a:pPr>
            <a:r>
              <a:rPr kumimoji="1" lang="ja-JP" altLang="en-US"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政策及び施策の方向性</a:t>
            </a:r>
            <a:endParaRPr kumimoji="1" lang="en-US" altLang="ja-JP"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p:txBody>
      </p:sp>
      <p:sp>
        <p:nvSpPr>
          <p:cNvPr id="303" name="テキスト ボックス 302"/>
          <p:cNvSpPr txBox="1"/>
          <p:nvPr/>
        </p:nvSpPr>
        <p:spPr>
          <a:xfrm>
            <a:off x="2276792" y="3156694"/>
            <a:ext cx="1606957" cy="2057143"/>
          </a:xfrm>
          <a:prstGeom prst="rect">
            <a:avLst/>
          </a:prstGeom>
          <a:noFill/>
          <a:ln w="9525">
            <a:noFill/>
            <a:prstDash val="solid"/>
          </a:ln>
        </p:spPr>
        <p:txBody>
          <a:bodyPr wrap="square" lIns="36000" tIns="0" rIns="36000" bIns="0" rtlCol="0" anchor="t" anchorCtr="0">
            <a:noAutofit/>
          </a:bodyPr>
          <a:lstStyle/>
          <a:p>
            <a:pPr defTabSz="914418">
              <a:lnSpc>
                <a:spcPts val="1000"/>
              </a:lnSpc>
            </a:pP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○新たなライフスタイルを支える身近な</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ts val="1000"/>
              </a:lnSpc>
            </a:pP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まちづくり</a:t>
            </a:r>
            <a:r>
              <a:rPr kumimoji="1" lang="ja-JP" altLang="en-US"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a:t>
            </a: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1000"/>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1000"/>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ct val="150000"/>
              </a:lnSpc>
            </a:pP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○健康でいきいきとくらせる住まい・まちづくり</a:t>
            </a: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spcBef>
                <a:spcPts val="429"/>
              </a:spcBef>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spcBef>
                <a:spcPts val="429"/>
              </a:spcBef>
            </a:pPr>
            <a:endParaRPr kumimoji="1" lang="en-US" altLang="ja-JP" sz="429"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spcBef>
                <a:spcPts val="429"/>
              </a:spcBef>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spcBef>
                <a:spcPts val="429"/>
              </a:spcBef>
            </a:pP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○多様なニーズに対応した良質なストック</a:t>
            </a:r>
            <a:r>
              <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4" name="テキスト ボックス 303"/>
          <p:cNvSpPr txBox="1"/>
          <p:nvPr/>
        </p:nvSpPr>
        <p:spPr>
          <a:xfrm>
            <a:off x="2324204" y="3414089"/>
            <a:ext cx="1524000" cy="462909"/>
          </a:xfrm>
          <a:prstGeom prst="rect">
            <a:avLst/>
          </a:prstGeom>
          <a:solidFill>
            <a:schemeClr val="bg1"/>
          </a:solidFill>
          <a:ln w="3175">
            <a:solidFill>
              <a:schemeClr val="tx2"/>
            </a:solidFill>
            <a:prstDash val="dash"/>
          </a:ln>
        </p:spPr>
        <p:txBody>
          <a:bodyPr wrap="square" lIns="25714" tIns="0" rIns="25714" bIns="0" rtlCol="0" anchor="ctr" anchorCtr="0">
            <a:noAutofit/>
          </a:bodyPr>
          <a:lstStyle/>
          <a:p>
            <a:pPr marL="61233" indent="-61233" defTabSz="914418">
              <a:lnSpc>
                <a:spcPct val="150000"/>
              </a:lnSpc>
            </a:pP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・スマートシティ等による個性のあるまちづくりの推進　</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61233" indent="-61233" defTabSz="914418">
              <a:lnSpc>
                <a:spcPct val="150000"/>
              </a:lnSpc>
            </a:pP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・郊外住宅地（ニュータウン）の再生、活性化</a:t>
            </a:r>
            <a:endPar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テキスト ボックス 304"/>
          <p:cNvSpPr txBox="1"/>
          <p:nvPr/>
        </p:nvSpPr>
        <p:spPr>
          <a:xfrm>
            <a:off x="2320841" y="4092513"/>
            <a:ext cx="1527362" cy="652821"/>
          </a:xfrm>
          <a:prstGeom prst="rect">
            <a:avLst/>
          </a:prstGeom>
          <a:solidFill>
            <a:schemeClr val="bg1"/>
          </a:solidFill>
          <a:ln w="3175">
            <a:solidFill>
              <a:schemeClr val="tx2"/>
            </a:solidFill>
            <a:prstDash val="dash"/>
          </a:ln>
        </p:spPr>
        <p:txBody>
          <a:bodyPr wrap="square" lIns="25714" tIns="25714" rIns="25714" bIns="25714" rtlCol="0" anchor="ctr" anchorCtr="0">
            <a:noAutofit/>
          </a:bodyPr>
          <a:lstStyle/>
          <a:p>
            <a:pPr defTabSz="914418">
              <a:lnSpc>
                <a:spcPct val="150000"/>
              </a:lnSpc>
            </a:pP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・新たな日常に対応した質の高い住まいの普及　</a:t>
            </a:r>
            <a:endPar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ct val="150000"/>
              </a:lnSpc>
            </a:pP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914418">
              <a:lnSpc>
                <a:spcPct val="150000"/>
              </a:lnSpc>
            </a:pP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・建築物の省エネルギー化の推進</a:t>
            </a:r>
            <a:endPar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ct val="150000"/>
              </a:lnSpc>
            </a:pP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・みどりあふれる居住空間の形成</a:t>
            </a:r>
            <a:endPar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6" name="テキスト ボックス 305"/>
          <p:cNvSpPr txBox="1"/>
          <p:nvPr/>
        </p:nvSpPr>
        <p:spPr>
          <a:xfrm>
            <a:off x="2325832" y="5084786"/>
            <a:ext cx="1522371" cy="648933"/>
          </a:xfrm>
          <a:prstGeom prst="rect">
            <a:avLst/>
          </a:prstGeom>
          <a:solidFill>
            <a:schemeClr val="bg1"/>
          </a:solidFill>
          <a:ln w="3175">
            <a:solidFill>
              <a:schemeClr val="tx2"/>
            </a:solidFill>
            <a:prstDash val="dash"/>
          </a:ln>
        </p:spPr>
        <p:txBody>
          <a:bodyPr wrap="square" lIns="36000" tIns="36000" rIns="36000" bIns="36000" rtlCol="0" anchor="ctr" anchorCtr="0">
            <a:noAutofit/>
          </a:bodyPr>
          <a:lstStyle/>
          <a:p>
            <a:pPr marL="61233" indent="-61233" defTabSz="914418">
              <a:lnSpc>
                <a:spcPts val="714"/>
              </a:lnSpc>
              <a:spcBef>
                <a:spcPts val="200"/>
              </a:spcBef>
            </a:pP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・空家等を活用したまちづくりの推進</a:t>
            </a:r>
            <a:endPar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1233" indent="-61233" defTabSz="914418">
              <a:lnSpc>
                <a:spcPts val="714"/>
              </a:lnSpc>
              <a:spcBef>
                <a:spcPts val="200"/>
              </a:spcBef>
            </a:pP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61233" indent="-61233" defTabSz="914418">
              <a:lnSpc>
                <a:spcPts val="714"/>
              </a:lnSpc>
              <a:spcBef>
                <a:spcPts val="200"/>
              </a:spcBef>
            </a:pP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・分譲マンションの管理適正化・再生推進</a:t>
            </a:r>
            <a:endPar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1233" indent="-61233" defTabSz="914418">
              <a:lnSpc>
                <a:spcPts val="714"/>
              </a:lnSpc>
              <a:spcBef>
                <a:spcPts val="200"/>
              </a:spcBef>
            </a:pP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07" name="テキスト ボックス 306"/>
          <p:cNvSpPr txBox="1"/>
          <p:nvPr/>
        </p:nvSpPr>
        <p:spPr>
          <a:xfrm>
            <a:off x="4022712" y="3153131"/>
            <a:ext cx="1572026" cy="2594496"/>
          </a:xfrm>
          <a:prstGeom prst="rect">
            <a:avLst/>
          </a:prstGeom>
          <a:noFill/>
          <a:ln w="9525">
            <a:noFill/>
            <a:prstDash val="solid"/>
          </a:ln>
        </p:spPr>
        <p:txBody>
          <a:bodyPr wrap="square" lIns="36000" tIns="0" rIns="36000" bIns="0" rtlCol="0" anchor="t" anchorCtr="0">
            <a:noAutofit/>
          </a:bodyPr>
          <a:lstStyle/>
          <a:p>
            <a:pPr marL="92077" indent="-92077" defTabSz="914418">
              <a:lnSpc>
                <a:spcPts val="1000"/>
              </a:lnSpc>
            </a:pP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○活力と魅力ある都市空間の創造</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r>
              <a:rPr kumimoji="1" lang="ja-JP" altLang="en-US"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1" lang="en-US" altLang="ja-JP"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92077" indent="-92077" defTabSz="914418">
              <a:lnSpc>
                <a:spcPts val="1000"/>
              </a:lnSpc>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7" indent="-85727" defTabSz="914418">
              <a:lnSpc>
                <a:spcPts val="1000"/>
              </a:lnSpc>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7" indent="-85727" defTabSz="914418">
              <a:lnSpc>
                <a:spcPts val="1000"/>
              </a:lnSpc>
            </a:pP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○世界に誇れる景観づくり</a:t>
            </a:r>
            <a:r>
              <a:rPr kumimoji="1" lang="ja-JP" altLang="en-US" sz="714" spc="-4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a:t>
            </a:r>
            <a:endParaRPr kumimoji="1" lang="en-US" altLang="ja-JP" sz="714" spc="-4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7" indent="-85727" defTabSz="914418">
              <a:lnSpc>
                <a:spcPts val="1000"/>
              </a:lnSpc>
            </a:pPr>
            <a:endParaRPr kumimoji="1" lang="en-US" altLang="ja-JP" sz="714" spc="-4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7" indent="-85727" defTabSz="914418">
              <a:lnSpc>
                <a:spcPts val="1000"/>
              </a:lnSpc>
            </a:pPr>
            <a:endParaRPr kumimoji="1" lang="en-US" altLang="ja-JP" sz="714" spc="-4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7" indent="-85727" defTabSz="914418">
              <a:lnSpc>
                <a:spcPts val="1000"/>
              </a:lnSpc>
            </a:pPr>
            <a:endParaRPr kumimoji="1" lang="en-US" altLang="ja-JP" sz="714" spc="-4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7" indent="-85727" defTabSz="914418"/>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7" indent="-85727" defTabSz="914418"/>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7" indent="-85727" defTabSz="914418"/>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○ユニバーサルデザインのまちづくりの推進</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r>
              <a:rPr kumimoji="1" lang="ja-JP" altLang="en-US"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1" lang="en-US" altLang="ja-JP"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85727" indent="-85727" defTabSz="914418"/>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7" indent="-85727" defTabSz="914418"/>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8" name="テキスト ボックス 307"/>
          <p:cNvSpPr txBox="1"/>
          <p:nvPr/>
        </p:nvSpPr>
        <p:spPr>
          <a:xfrm>
            <a:off x="4070012" y="3423163"/>
            <a:ext cx="1524726" cy="447674"/>
          </a:xfrm>
          <a:prstGeom prst="rect">
            <a:avLst/>
          </a:prstGeom>
          <a:solidFill>
            <a:schemeClr val="bg1"/>
          </a:solidFill>
          <a:ln w="3175">
            <a:solidFill>
              <a:schemeClr val="tx2"/>
            </a:solidFill>
            <a:prstDash val="dash"/>
          </a:ln>
        </p:spPr>
        <p:txBody>
          <a:bodyPr wrap="square" lIns="25714" tIns="25714" rIns="0" bIns="25714" rtlCol="0" anchor="ctr" anchorCtr="0">
            <a:noAutofit/>
          </a:bodyPr>
          <a:lstStyle/>
          <a:p>
            <a:pPr marL="65769" indent="-65769"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・都心部の象徴的なエリアのまちづくり</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1233" indent="-61233" defTabSz="914418">
              <a:lnSpc>
                <a:spcPct val="150000"/>
              </a:lnSpc>
            </a:pP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・広域的な都市間連携等による地域価値の創造</a:t>
            </a:r>
            <a:endParaRPr kumimoji="1" lang="en-US" altLang="ja-JP" sz="571"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9" name="テキスト ボックス 308"/>
          <p:cNvSpPr txBox="1"/>
          <p:nvPr/>
        </p:nvSpPr>
        <p:spPr>
          <a:xfrm>
            <a:off x="4059488" y="4203183"/>
            <a:ext cx="1524726" cy="438471"/>
          </a:xfrm>
          <a:prstGeom prst="rect">
            <a:avLst/>
          </a:prstGeom>
          <a:solidFill>
            <a:schemeClr val="bg1"/>
          </a:solidFill>
          <a:ln w="3175">
            <a:solidFill>
              <a:schemeClr val="tx2"/>
            </a:solidFill>
            <a:prstDash val="dash"/>
          </a:ln>
        </p:spPr>
        <p:txBody>
          <a:bodyPr wrap="square" lIns="25714" tIns="25714" rIns="25714" bIns="25714" rtlCol="0" anchor="ctr" anchorCtr="0">
            <a:noAutofit/>
          </a:bodyPr>
          <a:lstStyle/>
          <a:p>
            <a:pPr marL="65769" indent="-65769" defTabSz="914418">
              <a:lnSpc>
                <a:spcPct val="150000"/>
              </a:lnSpc>
            </a:pPr>
            <a:r>
              <a:rPr kumimoji="1" lang="ja-JP" altLang="en-US" sz="571" spc="-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・広域的観点からの景観形成</a:t>
            </a:r>
            <a:endParaRPr kumimoji="1" lang="en-US" altLang="ja-JP" sz="571" spc="-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lnSpc>
                <a:spcPct val="150000"/>
              </a:lnSpc>
            </a:pPr>
            <a:r>
              <a:rPr kumimoji="1" lang="ja-JP" altLang="en-US" sz="571"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・ビュースポット（視点場）の活用</a:t>
            </a:r>
            <a:endParaRPr kumimoji="1" lang="en-US" altLang="ja-JP" sz="571"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0" name="テキスト ボックス 309"/>
          <p:cNvSpPr txBox="1"/>
          <p:nvPr/>
        </p:nvSpPr>
        <p:spPr>
          <a:xfrm>
            <a:off x="4059488" y="5152556"/>
            <a:ext cx="1524726" cy="376641"/>
          </a:xfrm>
          <a:prstGeom prst="rect">
            <a:avLst/>
          </a:prstGeom>
          <a:solidFill>
            <a:schemeClr val="bg1"/>
          </a:solidFill>
          <a:ln w="3175">
            <a:solidFill>
              <a:schemeClr val="tx2"/>
            </a:solidFill>
            <a:prstDash val="dash"/>
          </a:ln>
        </p:spPr>
        <p:txBody>
          <a:bodyPr wrap="square" lIns="25714" tIns="25714" rIns="25714" bIns="25714" rtlCol="0" anchor="t" anchorCtr="0">
            <a:noAutofit/>
          </a:bodyPr>
          <a:lstStyle/>
          <a:p>
            <a:pPr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・建築物のバリアフリー化</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・福祉のまちづくりの推進</a:t>
            </a:r>
            <a:endPar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1" name="テキスト ボックス 310"/>
          <p:cNvSpPr txBox="1"/>
          <p:nvPr/>
        </p:nvSpPr>
        <p:spPr>
          <a:xfrm>
            <a:off x="5745202" y="3149663"/>
            <a:ext cx="1582958" cy="2399492"/>
          </a:xfrm>
          <a:prstGeom prst="rect">
            <a:avLst/>
          </a:prstGeom>
          <a:noFill/>
          <a:ln w="9525">
            <a:noFill/>
            <a:prstDash val="solid"/>
          </a:ln>
        </p:spPr>
        <p:txBody>
          <a:bodyPr wrap="square" lIns="36000" tIns="0" rIns="36000" bIns="0" rtlCol="0" anchor="t" anchorCtr="0">
            <a:noAutofit/>
          </a:bodyPr>
          <a:lstStyle/>
          <a:p>
            <a:pPr defTabSz="914418">
              <a:lnSpc>
                <a:spcPts val="929"/>
              </a:lnSpc>
            </a:pP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○災害に強い都市の形成</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ts val="929"/>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929"/>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929"/>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929"/>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929"/>
              </a:lnSpc>
              <a:spcBef>
                <a:spcPts val="429"/>
              </a:spcBef>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ct val="200000"/>
              </a:lnSpc>
              <a:spcBef>
                <a:spcPts val="1286"/>
              </a:spcBef>
            </a:pP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○住宅・建築物の安全性の確保</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ts val="929"/>
              </a:lnSpc>
              <a:spcBef>
                <a:spcPts val="429"/>
              </a:spcBef>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ts val="929"/>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929"/>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929"/>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929"/>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7" indent="-85727" defTabSz="914418">
              <a:lnSpc>
                <a:spcPct val="150000"/>
              </a:lnSpc>
              <a:spcBef>
                <a:spcPts val="857"/>
              </a:spcBef>
            </a:pPr>
            <a:r>
              <a:rPr kumimoji="1" lang="ja-JP" altLang="en-US"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○危機事象への備え</a:t>
            </a:r>
            <a:endParaRPr kumimoji="1" lang="en-US" altLang="ja-JP"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7" indent="-85727" defTabSz="914418">
              <a:lnSpc>
                <a:spcPts val="929"/>
              </a:lnSpc>
              <a:spcBef>
                <a:spcPts val="429"/>
              </a:spcBef>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7" indent="-85727" defTabSz="914418">
              <a:lnSpc>
                <a:spcPts val="929"/>
              </a:lnSpc>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2" name="テキスト ボックス 311"/>
          <p:cNvSpPr txBox="1"/>
          <p:nvPr/>
        </p:nvSpPr>
        <p:spPr>
          <a:xfrm>
            <a:off x="5793541" y="3298917"/>
            <a:ext cx="1532296" cy="693254"/>
          </a:xfrm>
          <a:prstGeom prst="rect">
            <a:avLst/>
          </a:prstGeom>
          <a:solidFill>
            <a:schemeClr val="bg1"/>
          </a:solidFill>
          <a:ln w="3175">
            <a:solidFill>
              <a:schemeClr val="tx2"/>
            </a:solidFill>
            <a:prstDash val="dash"/>
          </a:ln>
        </p:spPr>
        <p:txBody>
          <a:bodyPr wrap="square" lIns="25714" tIns="25714" rIns="25714" bIns="25714" rtlCol="0" anchor="ctr" anchorCtr="0">
            <a:noAutofit/>
          </a:bodyPr>
          <a:lstStyle/>
          <a:p>
            <a:pPr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・密集市街地の整備</a:t>
            </a: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92077" indent="-92077"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・広域緊急交通路沿道の建築物等の耐震化</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・災害リスクを考慮したまちづくりの推進</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3501" indent="-63501"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・危険な空家の除却等促進</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3" name="テキスト ボックス 312"/>
          <p:cNvSpPr txBox="1"/>
          <p:nvPr/>
        </p:nvSpPr>
        <p:spPr>
          <a:xfrm>
            <a:off x="5794025" y="4303508"/>
            <a:ext cx="1534016" cy="578575"/>
          </a:xfrm>
          <a:prstGeom prst="rect">
            <a:avLst/>
          </a:prstGeom>
          <a:solidFill>
            <a:schemeClr val="bg1"/>
          </a:solidFill>
          <a:ln w="3175">
            <a:solidFill>
              <a:schemeClr val="tx2"/>
            </a:solidFill>
            <a:prstDash val="dash"/>
          </a:ln>
        </p:spPr>
        <p:txBody>
          <a:bodyPr wrap="square" lIns="25714" tIns="25714" rIns="25714" bIns="25714" rtlCol="0" anchor="ctr" anchorCtr="0">
            <a:noAutofit/>
          </a:bodyPr>
          <a:lstStyle/>
          <a:p>
            <a:pPr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・民間住宅・建築物の耐震化</a:t>
            </a: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・公的賃貸住宅、公共施設の耐震化</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・建築基準関連の法令順守の徹底</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5" name="テキスト ボックス 314"/>
          <p:cNvSpPr txBox="1"/>
          <p:nvPr/>
        </p:nvSpPr>
        <p:spPr>
          <a:xfrm>
            <a:off x="7480902" y="3149662"/>
            <a:ext cx="1616291" cy="1958214"/>
          </a:xfrm>
          <a:prstGeom prst="rect">
            <a:avLst/>
          </a:prstGeom>
          <a:noFill/>
          <a:ln w="9525">
            <a:noFill/>
            <a:prstDash val="solid"/>
          </a:ln>
        </p:spPr>
        <p:txBody>
          <a:bodyPr wrap="square" lIns="36000" tIns="0" rIns="36000" bIns="0" rtlCol="0" anchor="t" anchorCtr="0">
            <a:noAutofit/>
          </a:bodyPr>
          <a:lstStyle/>
          <a:p>
            <a:pPr marL="92077" indent="-92077" defTabSz="914418">
              <a:lnSpc>
                <a:spcPts val="1000"/>
              </a:lnSpc>
            </a:pP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○誰もがくらしやすい環境整備</a:t>
            </a: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algn="dist" defTabSz="914418">
              <a:lnSpc>
                <a:spcPts val="1429"/>
              </a:lnSpc>
            </a:pP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○多様な住まいを選択できる市場環境整備</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ct val="200000"/>
              </a:lnSpc>
              <a:spcBef>
                <a:spcPts val="429"/>
              </a:spcBef>
            </a:pP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○健全な住宅関連産業の育成</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7" name="テキスト ボックス 316"/>
          <p:cNvSpPr txBox="1"/>
          <p:nvPr/>
        </p:nvSpPr>
        <p:spPr>
          <a:xfrm>
            <a:off x="7515929" y="3298917"/>
            <a:ext cx="1537095" cy="971300"/>
          </a:xfrm>
          <a:prstGeom prst="rect">
            <a:avLst/>
          </a:prstGeom>
          <a:solidFill>
            <a:schemeClr val="bg1"/>
          </a:solidFill>
          <a:ln w="3175">
            <a:solidFill>
              <a:schemeClr val="tx2"/>
            </a:solidFill>
            <a:prstDash val="dash"/>
          </a:ln>
        </p:spPr>
        <p:txBody>
          <a:bodyPr wrap="square" lIns="25714" tIns="25714" rIns="25714" bIns="25714" rtlCol="0" anchor="ctr" anchorCtr="0">
            <a:noAutofit/>
          </a:bodyPr>
          <a:lstStyle/>
          <a:p>
            <a:pPr marL="92077" indent="-92077"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・世帯の多様化や社会情勢の急激な変化に対応</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した住まいの確保</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・民間賃貸住宅を活用した居住の安定確保</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ct val="150000"/>
              </a:lnSpc>
            </a:pP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92077" indent="-92077"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・公的賃貸住宅ストックの有効活用</a:t>
            </a: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92077" indent="-92077"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・同和地区を含む旧地域改善向け公営・改良住宅</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を活用したまちづくり</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8" name="テキスト ボックス 317"/>
          <p:cNvSpPr txBox="1"/>
          <p:nvPr/>
        </p:nvSpPr>
        <p:spPr>
          <a:xfrm>
            <a:off x="7515929" y="5387618"/>
            <a:ext cx="1537094" cy="346218"/>
          </a:xfrm>
          <a:prstGeom prst="rect">
            <a:avLst/>
          </a:prstGeom>
          <a:solidFill>
            <a:schemeClr val="bg1"/>
          </a:solidFill>
          <a:ln w="3175">
            <a:solidFill>
              <a:schemeClr val="tx2"/>
            </a:solidFill>
            <a:prstDash val="dash"/>
          </a:ln>
        </p:spPr>
        <p:txBody>
          <a:bodyPr wrap="square" lIns="25714" tIns="25714" rIns="25714" bIns="25714" rtlCol="0" anchor="ctr" anchorCtr="0">
            <a:noAutofit/>
          </a:bodyPr>
          <a:lstStyle/>
          <a:p>
            <a:pPr marL="92077" indent="-92077"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・住まいに関する相談体制の充実</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・建設産業の振興に向けた人材育成・環境整備</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9" name="Rectangle 2"/>
          <p:cNvSpPr>
            <a:spLocks noChangeArrowheads="1"/>
          </p:cNvSpPr>
          <p:nvPr/>
        </p:nvSpPr>
        <p:spPr bwMode="auto">
          <a:xfrm>
            <a:off x="2012540" y="3174460"/>
            <a:ext cx="227163" cy="2594554"/>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914418" eaLnBrk="1" hangingPunct="1">
              <a:lnSpc>
                <a:spcPts val="857"/>
              </a:lnSpc>
              <a:spcBef>
                <a:spcPts val="0"/>
              </a:spcBef>
            </a:pPr>
            <a:r>
              <a:rPr kumimoji="1" lang="ja-JP" altLang="en-US"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基本目標の実現に向けた施策の方向性</a:t>
            </a:r>
            <a:endParaRPr kumimoji="1" lang="en-US" altLang="ja-JP"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p:txBody>
      </p:sp>
      <p:sp>
        <p:nvSpPr>
          <p:cNvPr id="320" name="角丸四角形 319"/>
          <p:cNvSpPr/>
          <p:nvPr/>
        </p:nvSpPr>
        <p:spPr>
          <a:xfrm>
            <a:off x="2260693" y="2578837"/>
            <a:ext cx="6874275" cy="504418"/>
          </a:xfrm>
          <a:prstGeom prst="roundRect">
            <a:avLst>
              <a:gd name="adj" fmla="val 6605"/>
            </a:avLst>
          </a:prstGeom>
          <a:solidFill>
            <a:schemeClr val="bg1"/>
          </a:solidFill>
          <a:ln w="19050">
            <a:solidFill>
              <a:schemeClr val="tx1">
                <a:lumMod val="50000"/>
                <a:lumOff val="50000"/>
              </a:schemeClr>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65307" tIns="36000" rIns="65307" bIns="0" numCol="1" spcCol="0" rtlCol="0" fromWordArt="0" anchor="t" anchorCtr="0" forceAA="0" compatLnSpc="1">
            <a:prstTxWarp prst="textNoShape">
              <a:avLst/>
            </a:prstTxWarp>
            <a:noAutofit/>
          </a:bodyPr>
          <a:lstStyle/>
          <a:p>
            <a:pPr algn="ctr" defTabSz="914418">
              <a:lnSpc>
                <a:spcPts val="1100"/>
              </a:lnSpc>
            </a:pPr>
            <a:endParaRPr kumimoji="1"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1" name="円/楕円 320"/>
          <p:cNvSpPr/>
          <p:nvPr/>
        </p:nvSpPr>
        <p:spPr>
          <a:xfrm rot="5400000">
            <a:off x="3253052" y="1859183"/>
            <a:ext cx="244928" cy="210935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kumimoji="1" lang="ja-JP" altLang="en-US" sz="1000">
              <a:solidFill>
                <a:prstClr val="black"/>
              </a:solidFill>
              <a:latin typeface="Calibri"/>
              <a:ea typeface="ＭＳ Ｐゴシック" panose="020B0600070205080204" pitchFamily="50" charset="-128"/>
            </a:endParaRPr>
          </a:p>
        </p:txBody>
      </p:sp>
      <p:sp>
        <p:nvSpPr>
          <p:cNvPr id="322" name="角丸四角形 321"/>
          <p:cNvSpPr/>
          <p:nvPr/>
        </p:nvSpPr>
        <p:spPr>
          <a:xfrm>
            <a:off x="2499565" y="2736674"/>
            <a:ext cx="2101237" cy="354367"/>
          </a:xfrm>
          <a:prstGeom prst="roundRect">
            <a:avLst>
              <a:gd name="adj" fmla="val 7429"/>
            </a:avLst>
          </a:prstGeom>
          <a:noFill/>
          <a:ln>
            <a:noFill/>
          </a:ln>
        </p:spPr>
        <p:style>
          <a:lnRef idx="2">
            <a:schemeClr val="dk1"/>
          </a:lnRef>
          <a:fillRef idx="1">
            <a:schemeClr val="lt1"/>
          </a:fillRef>
          <a:effectRef idx="0">
            <a:schemeClr val="dk1"/>
          </a:effectRef>
          <a:fontRef idx="minor">
            <a:schemeClr val="dk1"/>
          </a:fontRef>
        </p:style>
        <p:txBody>
          <a:bodyPr lIns="46648" tIns="23324" rIns="46648" bIns="23324" rtlCol="0" anchor="ctr"/>
          <a:lstStyle/>
          <a:p>
            <a:pPr algn="ctr" defTabSz="914418"/>
            <a:endParaRPr kumimoji="1" lang="en-US" altLang="ja-JP" sz="7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3" name="円/楕円 322"/>
          <p:cNvSpPr/>
          <p:nvPr/>
        </p:nvSpPr>
        <p:spPr>
          <a:xfrm rot="5400000">
            <a:off x="5532350" y="1821815"/>
            <a:ext cx="236924" cy="218408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kumimoji="1" lang="ja-JP" altLang="en-US" sz="1000">
              <a:solidFill>
                <a:prstClr val="black"/>
              </a:solidFill>
              <a:latin typeface="Calibri"/>
              <a:ea typeface="ＭＳ Ｐゴシック" panose="020B0600070205080204" pitchFamily="50" charset="-128"/>
            </a:endParaRPr>
          </a:p>
        </p:txBody>
      </p:sp>
      <p:sp>
        <p:nvSpPr>
          <p:cNvPr id="324" name="角丸四角形 323"/>
          <p:cNvSpPr/>
          <p:nvPr/>
        </p:nvSpPr>
        <p:spPr>
          <a:xfrm>
            <a:off x="4637561" y="2815920"/>
            <a:ext cx="2101237" cy="195878"/>
          </a:xfrm>
          <a:prstGeom prst="roundRect">
            <a:avLst>
              <a:gd name="adj" fmla="val 7429"/>
            </a:avLst>
          </a:prstGeom>
          <a:noFill/>
          <a:ln>
            <a:noFill/>
          </a:ln>
        </p:spPr>
        <p:style>
          <a:lnRef idx="2">
            <a:schemeClr val="dk1"/>
          </a:lnRef>
          <a:fillRef idx="1">
            <a:schemeClr val="lt1"/>
          </a:fillRef>
          <a:effectRef idx="0">
            <a:schemeClr val="dk1"/>
          </a:effectRef>
          <a:fontRef idx="minor">
            <a:schemeClr val="dk1"/>
          </a:fontRef>
        </p:style>
        <p:txBody>
          <a:bodyPr lIns="46648" tIns="23324" rIns="46648" bIns="23324" rtlCol="0" anchor="ctr"/>
          <a:lstStyle/>
          <a:p>
            <a:pPr algn="ctr" defTabSz="914418"/>
            <a:r>
              <a:rPr kumimoji="1" lang="ja-JP" altLang="en-US" sz="85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共創（コ・クリエーション）</a:t>
            </a:r>
          </a:p>
        </p:txBody>
      </p:sp>
      <p:sp>
        <p:nvSpPr>
          <p:cNvPr id="325" name="円/楕円 324"/>
          <p:cNvSpPr/>
          <p:nvPr/>
        </p:nvSpPr>
        <p:spPr>
          <a:xfrm rot="5400000">
            <a:off x="7879887" y="1859183"/>
            <a:ext cx="236924" cy="210935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kumimoji="1" lang="ja-JP" altLang="en-US" sz="1000">
              <a:solidFill>
                <a:prstClr val="black"/>
              </a:solidFill>
              <a:latin typeface="Calibri"/>
              <a:ea typeface="ＭＳ Ｐゴシック" panose="020B0600070205080204" pitchFamily="50" charset="-128"/>
            </a:endParaRPr>
          </a:p>
        </p:txBody>
      </p:sp>
      <p:sp>
        <p:nvSpPr>
          <p:cNvPr id="326" name="角丸四角形 325"/>
          <p:cNvSpPr/>
          <p:nvPr/>
        </p:nvSpPr>
        <p:spPr>
          <a:xfrm>
            <a:off x="6974097" y="2815919"/>
            <a:ext cx="2048504" cy="195879"/>
          </a:xfrm>
          <a:prstGeom prst="roundRect">
            <a:avLst>
              <a:gd name="adj" fmla="val 7429"/>
            </a:avLst>
          </a:prstGeom>
          <a:noFill/>
          <a:ln>
            <a:noFill/>
          </a:ln>
        </p:spPr>
        <p:style>
          <a:lnRef idx="2">
            <a:schemeClr val="dk1"/>
          </a:lnRef>
          <a:fillRef idx="1">
            <a:schemeClr val="lt1"/>
          </a:fillRef>
          <a:effectRef idx="0">
            <a:schemeClr val="dk1"/>
          </a:effectRef>
          <a:fontRef idx="minor">
            <a:schemeClr val="dk1"/>
          </a:fontRef>
        </p:style>
        <p:txBody>
          <a:bodyPr lIns="46648" tIns="23324" rIns="46648" bIns="23324" rtlCol="0" anchor="ctr"/>
          <a:lstStyle/>
          <a:p>
            <a:pPr algn="ctr" defTabSz="914418"/>
            <a:r>
              <a:rPr kumimoji="1" lang="ja-JP" altLang="en-US" sz="85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資源の活用（リソース）</a:t>
            </a:r>
          </a:p>
        </p:txBody>
      </p:sp>
      <p:sp>
        <p:nvSpPr>
          <p:cNvPr id="327" name="角丸四角形 326"/>
          <p:cNvSpPr/>
          <p:nvPr/>
        </p:nvSpPr>
        <p:spPr>
          <a:xfrm>
            <a:off x="2442495" y="2565682"/>
            <a:ext cx="6531651" cy="205714"/>
          </a:xfrm>
          <a:prstGeom prst="roundRect">
            <a:avLst/>
          </a:prstGeom>
          <a:noFill/>
          <a:ln w="9525">
            <a:noFill/>
          </a:ln>
        </p:spPr>
        <p:style>
          <a:lnRef idx="2">
            <a:schemeClr val="accent6"/>
          </a:lnRef>
          <a:fillRef idx="1">
            <a:schemeClr val="lt1"/>
          </a:fillRef>
          <a:effectRef idx="0">
            <a:schemeClr val="accent6"/>
          </a:effectRef>
          <a:fontRef idx="minor">
            <a:schemeClr val="dk1"/>
          </a:fontRef>
        </p:style>
        <p:txBody>
          <a:bodyPr rot="0" spcFirstLastPara="0" vert="horz" wrap="square" lIns="65307" tIns="0" rIns="65307" bIns="0" numCol="1" spcCol="0" rtlCol="0" fromWordArt="0" anchor="ctr" anchorCtr="0" forceAA="0" compatLnSpc="1">
            <a:prstTxWarp prst="textNoShape">
              <a:avLst/>
            </a:prstTxWarp>
            <a:noAutofit/>
          </a:bodyPr>
          <a:lstStyle/>
          <a:p>
            <a:pPr marL="88902" indent="-88902" algn="ctr" defTabSz="914418">
              <a:lnSpc>
                <a:spcPts val="1500"/>
              </a:lnSpc>
            </a:pPr>
            <a:r>
              <a:rPr kumimoji="1" lang="ja-JP" altLang="en-US" sz="857"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好循環を生み出すため、３つの視点を踏まえた様々な施策を構築・推進</a:t>
            </a:r>
            <a:endParaRPr kumimoji="1" lang="en-US" altLang="ja-JP" sz="857"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7" name="Rectangle 2"/>
          <p:cNvSpPr>
            <a:spLocks noChangeArrowheads="1"/>
          </p:cNvSpPr>
          <p:nvPr/>
        </p:nvSpPr>
        <p:spPr bwMode="auto">
          <a:xfrm>
            <a:off x="1999745" y="644284"/>
            <a:ext cx="235881" cy="576057"/>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914418" eaLnBrk="1" hangingPunct="1">
              <a:lnSpc>
                <a:spcPts val="929"/>
              </a:lnSpc>
              <a:spcBef>
                <a:spcPts val="0"/>
              </a:spcBef>
            </a:pPr>
            <a:r>
              <a:rPr kumimoji="1" lang="ja-JP" altLang="en-US"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基本目標</a:t>
            </a:r>
            <a:endParaRPr kumimoji="1" lang="en-US" altLang="ja-JP"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p:txBody>
      </p:sp>
      <p:sp>
        <p:nvSpPr>
          <p:cNvPr id="348" name="テキスト ボックス 347"/>
          <p:cNvSpPr txBox="1"/>
          <p:nvPr/>
        </p:nvSpPr>
        <p:spPr>
          <a:xfrm>
            <a:off x="7502072" y="4480738"/>
            <a:ext cx="1551214" cy="646785"/>
          </a:xfrm>
          <a:prstGeom prst="rect">
            <a:avLst/>
          </a:prstGeom>
          <a:solidFill>
            <a:schemeClr val="bg1"/>
          </a:solidFill>
          <a:ln w="3175">
            <a:solidFill>
              <a:schemeClr val="tx2"/>
            </a:solidFill>
            <a:prstDash val="dash"/>
          </a:ln>
        </p:spPr>
        <p:txBody>
          <a:bodyPr wrap="square" lIns="25714" tIns="25714" rIns="25714" bIns="25714" rtlCol="0" anchor="ctr" anchorCtr="0">
            <a:noAutofit/>
          </a:bodyPr>
          <a:lstStyle/>
          <a:p>
            <a:pPr marL="92077" indent="-92077"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・賃貸住宅市場の形成</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algn="dist"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36" kern="0" spc="-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既存住宅流通・リフォーム市場の環境整備・活性化</a:t>
            </a:r>
            <a:endParaRPr kumimoji="1" lang="en-US" altLang="ja-JP" sz="536" kern="0" spc="-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・住情報の提供や住まい・まちづくり学習（住教育</a:t>
            </a:r>
            <a:r>
              <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92077" indent="-92077"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の推進</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・不動産取引等における差別の解消</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9" name="角丸四角形 358"/>
          <p:cNvSpPr/>
          <p:nvPr/>
        </p:nvSpPr>
        <p:spPr>
          <a:xfrm>
            <a:off x="2324897" y="2815920"/>
            <a:ext cx="2101237" cy="195878"/>
          </a:xfrm>
          <a:prstGeom prst="roundRect">
            <a:avLst>
              <a:gd name="adj" fmla="val 7429"/>
            </a:avLst>
          </a:prstGeom>
          <a:noFill/>
          <a:ln>
            <a:noFill/>
          </a:ln>
        </p:spPr>
        <p:style>
          <a:lnRef idx="2">
            <a:schemeClr val="dk1"/>
          </a:lnRef>
          <a:fillRef idx="1">
            <a:schemeClr val="lt1"/>
          </a:fillRef>
          <a:effectRef idx="0">
            <a:schemeClr val="dk1"/>
          </a:effectRef>
          <a:fontRef idx="minor">
            <a:schemeClr val="dk1"/>
          </a:fontRef>
        </p:style>
        <p:txBody>
          <a:bodyPr lIns="46648" tIns="23324" rIns="46648" bIns="23324" rtlCol="0" anchor="ctr"/>
          <a:lstStyle/>
          <a:p>
            <a:pPr algn="ctr" defTabSz="914418"/>
            <a:r>
              <a:rPr kumimoji="1" lang="ja-JP" altLang="en-US" sz="85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多様性（ダイバーシティ）</a:t>
            </a:r>
            <a:endParaRPr kumimoji="1" lang="en-US" altLang="ja-JP" sz="857"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1" name="テキスト ボックス 360"/>
          <p:cNvSpPr txBox="1"/>
          <p:nvPr/>
        </p:nvSpPr>
        <p:spPr>
          <a:xfrm>
            <a:off x="5794025" y="5232392"/>
            <a:ext cx="1535452" cy="501326"/>
          </a:xfrm>
          <a:prstGeom prst="rect">
            <a:avLst/>
          </a:prstGeom>
          <a:solidFill>
            <a:schemeClr val="bg1"/>
          </a:solidFill>
          <a:ln w="3175">
            <a:solidFill>
              <a:schemeClr val="tx2"/>
            </a:solidFill>
            <a:prstDash val="dash"/>
          </a:ln>
        </p:spPr>
        <p:txBody>
          <a:bodyPr wrap="square" lIns="25714" tIns="25714" rIns="25714" bIns="25714" rtlCol="0" anchor="ctr" anchorCtr="0">
            <a:noAutofit/>
          </a:bodyPr>
          <a:lstStyle/>
          <a:p>
            <a:pPr marL="63501" indent="-63501" defTabSz="914418">
              <a:lnSpc>
                <a:spcPct val="150000"/>
              </a:lnSpc>
            </a:pPr>
            <a:r>
              <a:rPr kumimoji="1"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・大規模災害時等の体制整備</a:t>
            </a:r>
            <a:endParaRPr kumimoji="1"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3" name="下カーブ矢印 362"/>
          <p:cNvSpPr/>
          <p:nvPr/>
        </p:nvSpPr>
        <p:spPr>
          <a:xfrm>
            <a:off x="5380714" y="1485307"/>
            <a:ext cx="484874" cy="180022"/>
          </a:xfrm>
          <a:prstGeom prst="curvedDownArrow">
            <a:avLst>
              <a:gd name="adj1" fmla="val 25000"/>
              <a:gd name="adj2" fmla="val 50000"/>
              <a:gd name="adj3" fmla="val 43521"/>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18"/>
            <a:endParaRPr kumimoji="1" lang="ja-JP" altLang="en-US" sz="1786">
              <a:solidFill>
                <a:prstClr val="black"/>
              </a:solidFill>
              <a:latin typeface="Calibri"/>
              <a:ea typeface="ＭＳ Ｐゴシック" panose="020B0600070205080204" pitchFamily="50" charset="-128"/>
            </a:endParaRPr>
          </a:p>
        </p:txBody>
      </p:sp>
      <p:sp>
        <p:nvSpPr>
          <p:cNvPr id="364" name="下カーブ矢印 363"/>
          <p:cNvSpPr/>
          <p:nvPr/>
        </p:nvSpPr>
        <p:spPr>
          <a:xfrm flipH="1" flipV="1">
            <a:off x="5354890" y="1755692"/>
            <a:ext cx="484874" cy="180022"/>
          </a:xfrm>
          <a:prstGeom prst="curvedDownArrow">
            <a:avLst>
              <a:gd name="adj1" fmla="val 25000"/>
              <a:gd name="adj2" fmla="val 50000"/>
              <a:gd name="adj3" fmla="val 43521"/>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18"/>
            <a:endParaRPr kumimoji="1" lang="ja-JP" altLang="en-US" sz="1786">
              <a:solidFill>
                <a:prstClr val="black"/>
              </a:solidFill>
              <a:latin typeface="Calibri"/>
              <a:ea typeface="ＭＳ Ｐゴシック" panose="020B0600070205080204" pitchFamily="50" charset="-128"/>
            </a:endParaRPr>
          </a:p>
        </p:txBody>
      </p:sp>
      <p:sp>
        <p:nvSpPr>
          <p:cNvPr id="365" name="テキスト ボックス 364"/>
          <p:cNvSpPr txBox="1"/>
          <p:nvPr/>
        </p:nvSpPr>
        <p:spPr>
          <a:xfrm>
            <a:off x="5287132" y="1634351"/>
            <a:ext cx="665478" cy="133829"/>
          </a:xfrm>
          <a:prstGeom prst="rect">
            <a:avLst/>
          </a:prstGeom>
          <a:noFill/>
        </p:spPr>
        <p:txBody>
          <a:bodyPr wrap="square" rtlCol="0" anchor="ctr" anchorCtr="0">
            <a:noAutofit/>
          </a:bodyPr>
          <a:lstStyle/>
          <a:p>
            <a:pPr algn="ctr" defTabSz="914418"/>
            <a:r>
              <a:rPr kumimoji="1" lang="ja-JP" altLang="en-US" sz="10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好循環</a:t>
            </a:r>
            <a:endParaRPr kumimoji="1" lang="en-US" altLang="ja-JP" sz="10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06" name="正方形/長方形 105"/>
          <p:cNvSpPr/>
          <p:nvPr/>
        </p:nvSpPr>
        <p:spPr>
          <a:xfrm>
            <a:off x="27214" y="1699485"/>
            <a:ext cx="1927804" cy="4069529"/>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302" tIns="32651" rIns="65302" bIns="32651" rtlCol="0" anchor="ctr"/>
          <a:lstStyle/>
          <a:p>
            <a:pPr algn="ctr" defTabSz="914418"/>
            <a:endParaRPr kumimoji="1" lang="ja-JP" altLang="en-US" sz="1786">
              <a:solidFill>
                <a:prstClr val="white"/>
              </a:solidFill>
              <a:latin typeface="Calibri"/>
              <a:ea typeface="ＭＳ Ｐゴシック" panose="020B0600070205080204" pitchFamily="50" charset="-128"/>
            </a:endParaRPr>
          </a:p>
        </p:txBody>
      </p:sp>
      <p:sp>
        <p:nvSpPr>
          <p:cNvPr id="107" name="テキスト ボックス 106"/>
          <p:cNvSpPr txBox="1"/>
          <p:nvPr/>
        </p:nvSpPr>
        <p:spPr>
          <a:xfrm>
            <a:off x="37614" y="2022928"/>
            <a:ext cx="1892436" cy="154286"/>
          </a:xfrm>
          <a:prstGeom prst="rect">
            <a:avLst/>
          </a:prstGeom>
          <a:solidFill>
            <a:schemeClr val="bg1"/>
          </a:solidFill>
          <a:ln>
            <a:solidFill>
              <a:schemeClr val="tx2"/>
            </a:solidFill>
          </a:ln>
          <a:effectLst>
            <a:outerShdw blurRad="50800" dist="38100" dir="2700000" algn="tl" rotWithShape="0">
              <a:prstClr val="black">
                <a:alpha val="80000"/>
              </a:prstClr>
            </a:outerShdw>
          </a:effectLst>
        </p:spPr>
        <p:txBody>
          <a:bodyPr wrap="square" lIns="0" tIns="0" rIns="25709" bIns="0" rtlCol="0" anchor="ctr" anchorCtr="0">
            <a:noAutofit/>
          </a:bodyPr>
          <a:lstStyle/>
          <a:p>
            <a:pPr marL="124712" indent="-124712"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第１章　基本的な方針</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テキスト ボックス 112"/>
          <p:cNvSpPr txBox="1"/>
          <p:nvPr/>
        </p:nvSpPr>
        <p:spPr>
          <a:xfrm>
            <a:off x="141242" y="1607697"/>
            <a:ext cx="1697143" cy="180000"/>
          </a:xfrm>
          <a:prstGeom prst="roundRect">
            <a:avLst/>
          </a:prstGeom>
          <a:solidFill>
            <a:srgbClr val="00B0F0"/>
          </a:solidFill>
          <a:ln>
            <a:solidFill>
              <a:schemeClr val="tx2"/>
            </a:solidFill>
          </a:ln>
        </p:spPr>
        <p:txBody>
          <a:bodyPr wrap="square" lIns="0" tIns="0" rIns="0" bIns="0" rtlCol="0" anchor="ctr" anchorCtr="0">
            <a:noAutofit/>
          </a:bodyPr>
          <a:lstStyle/>
          <a:p>
            <a:pPr algn="ctr" defTabSz="914418"/>
            <a:r>
              <a:rPr kumimoji="1" lang="ja-JP" altLang="en-US" sz="929" spc="-2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ビジョンの構成</a:t>
            </a:r>
            <a:endParaRPr kumimoji="1" lang="en-US" altLang="ja-JP" sz="929" spc="-2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テキスト ボックス 113"/>
          <p:cNvSpPr txBox="1"/>
          <p:nvPr/>
        </p:nvSpPr>
        <p:spPr>
          <a:xfrm>
            <a:off x="37614" y="2881391"/>
            <a:ext cx="1892436" cy="154286"/>
          </a:xfrm>
          <a:prstGeom prst="rect">
            <a:avLst/>
          </a:prstGeom>
          <a:solidFill>
            <a:schemeClr val="bg1"/>
          </a:solidFill>
          <a:ln>
            <a:solidFill>
              <a:schemeClr val="tx2"/>
            </a:solidFill>
          </a:ln>
          <a:effectLst>
            <a:outerShdw blurRad="50800" dist="38100" dir="2700000" algn="tl" rotWithShape="0">
              <a:prstClr val="black">
                <a:alpha val="80000"/>
              </a:prstClr>
            </a:outerShdw>
          </a:effectLst>
        </p:spPr>
        <p:txBody>
          <a:bodyPr wrap="square" lIns="0" tIns="0" rIns="25709" bIns="0" rtlCol="0" anchor="ctr" anchorCtr="0">
            <a:noAutofit/>
          </a:bodyPr>
          <a:lstStyle/>
          <a:p>
            <a:pPr marL="124712" indent="-124712"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第２章　基本目標の実現に向けた施策の方向性</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116"/>
          <p:cNvSpPr txBox="1"/>
          <p:nvPr/>
        </p:nvSpPr>
        <p:spPr>
          <a:xfrm>
            <a:off x="135421" y="3095031"/>
            <a:ext cx="1876437" cy="248360"/>
          </a:xfrm>
          <a:prstGeom prst="rect">
            <a:avLst/>
          </a:prstGeom>
          <a:noFill/>
          <a:ln>
            <a:noFill/>
          </a:ln>
        </p:spPr>
        <p:txBody>
          <a:bodyPr wrap="square" lIns="0" tIns="0" rIns="25709" bIns="0" rtlCol="0" anchor="t" anchorCtr="0">
            <a:noAutofit/>
          </a:bodyPr>
          <a:lstStyle/>
          <a:p>
            <a:pPr marL="65769" indent="-65769" defTabSz="914418"/>
            <a:r>
              <a:rPr kumimoji="1" lang="ja-JP" altLang="en-US"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基本目標の実現に向け、施策の方向性と取組みを提示</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endParaRPr kumimoji="1" lang="en-US" altLang="ja-JP" sz="286"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くらしの質を高める</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「新たな日常」に対応し、大阪に住む人々が、</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いきいきと快適にくらすことができる住まいやまち</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を実現</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都市の魅力を育む</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大阪・関西万博やその後も見据え、国内外から</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多様な人々が住み、訪れる都市を実現</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安全を支える</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大規模な地震や、台風、集中豪雨による被害</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が最小限に抑えられ、人命が守られる住まいと</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まちを実現</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安心のくらしをつくる</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子どもから高齢者、</a:t>
            </a:r>
            <a:r>
              <a:rPr kumimoji="1" lang="ja-JP" altLang="en-US" sz="714" spc="-2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者、外国人をはじめ、</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大阪に新たに住む人、住み続ける人などが安心・</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快適にくらすことができる住まいと都市を実現</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テキスト ボックス 120"/>
          <p:cNvSpPr txBox="1"/>
          <p:nvPr/>
        </p:nvSpPr>
        <p:spPr>
          <a:xfrm>
            <a:off x="1987055" y="342943"/>
            <a:ext cx="1697143" cy="180000"/>
          </a:xfrm>
          <a:prstGeom prst="roundRect">
            <a:avLst/>
          </a:prstGeom>
          <a:solidFill>
            <a:srgbClr val="00B0F0"/>
          </a:solidFill>
          <a:ln>
            <a:solidFill>
              <a:schemeClr val="tx2"/>
            </a:solidFill>
          </a:ln>
        </p:spPr>
        <p:txBody>
          <a:bodyPr wrap="square" lIns="0" tIns="0" rIns="0" bIns="0" rtlCol="0" anchor="ctr" anchorCtr="0">
            <a:noAutofit/>
          </a:bodyPr>
          <a:lstStyle/>
          <a:p>
            <a:pPr algn="ctr" defTabSz="914418"/>
            <a:r>
              <a:rPr kumimoji="1" lang="ja-JP" altLang="en-US" sz="929" spc="-2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ビジョンの概要</a:t>
            </a:r>
            <a:endParaRPr kumimoji="1" lang="en-US" altLang="ja-JP" sz="929" spc="-2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テキスト ボックス 129"/>
          <p:cNvSpPr txBox="1"/>
          <p:nvPr/>
        </p:nvSpPr>
        <p:spPr>
          <a:xfrm>
            <a:off x="37614" y="5044158"/>
            <a:ext cx="1892436" cy="154286"/>
          </a:xfrm>
          <a:prstGeom prst="rect">
            <a:avLst/>
          </a:prstGeom>
          <a:solidFill>
            <a:schemeClr val="bg1"/>
          </a:solidFill>
          <a:ln>
            <a:solidFill>
              <a:schemeClr val="tx2"/>
            </a:solidFill>
          </a:ln>
          <a:effectLst>
            <a:outerShdw blurRad="50800" dist="38100" dir="2700000" algn="tl" rotWithShape="0">
              <a:prstClr val="black">
                <a:alpha val="80000"/>
              </a:prstClr>
            </a:outerShdw>
          </a:effectLst>
        </p:spPr>
        <p:txBody>
          <a:bodyPr wrap="square" lIns="0" tIns="0" rIns="25709" bIns="0" rtlCol="0" anchor="ctr" anchorCtr="0">
            <a:noAutofit/>
          </a:bodyPr>
          <a:lstStyle/>
          <a:p>
            <a:pPr marL="124712" indent="-124712"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第３章　実効性を持った計画の推進</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テキスト ボックス 130"/>
          <p:cNvSpPr txBox="1"/>
          <p:nvPr/>
        </p:nvSpPr>
        <p:spPr>
          <a:xfrm>
            <a:off x="148267" y="5263826"/>
            <a:ext cx="1645714" cy="334286"/>
          </a:xfrm>
          <a:prstGeom prst="rect">
            <a:avLst/>
          </a:prstGeom>
          <a:noFill/>
          <a:ln>
            <a:noFill/>
          </a:ln>
        </p:spPr>
        <p:txBody>
          <a:bodyPr wrap="square" lIns="0" tIns="0" rIns="25709" bIns="0" rtlCol="0" anchor="t" anchorCtr="0">
            <a:noAutofit/>
          </a:bodyPr>
          <a:lstStyle/>
          <a:p>
            <a:pPr marL="65769" indent="-65769" defTabSz="914418"/>
            <a:r>
              <a:rPr kumimoji="1" lang="ja-JP" altLang="en-US"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各主体の役割と連携</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spcBef>
                <a:spcPts val="214"/>
              </a:spcBef>
            </a:pPr>
            <a:r>
              <a:rPr kumimoji="1" lang="ja-JP" altLang="en-US"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施策の適切な進行管理</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テキスト ボックス 99"/>
          <p:cNvSpPr txBox="1"/>
          <p:nvPr/>
        </p:nvSpPr>
        <p:spPr>
          <a:xfrm>
            <a:off x="128994" y="2198563"/>
            <a:ext cx="1620000" cy="538111"/>
          </a:xfrm>
          <a:prstGeom prst="rect">
            <a:avLst/>
          </a:prstGeom>
          <a:noFill/>
          <a:ln>
            <a:noFill/>
          </a:ln>
        </p:spPr>
        <p:txBody>
          <a:bodyPr wrap="square" lIns="0" tIns="0" rIns="25709" bIns="0" rtlCol="0" anchor="t" anchorCtr="0">
            <a:noAutofit/>
          </a:bodyPr>
          <a:lstStyle/>
          <a:p>
            <a:pPr marL="61233" indent="-61233" defTabSz="914418">
              <a:lnSpc>
                <a:spcPct val="150000"/>
              </a:lnSpc>
            </a:pPr>
            <a:r>
              <a:rPr kumimoji="1" lang="ja-JP" altLang="en-US"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〇基本目標</a:t>
            </a:r>
            <a:endParaRPr kumimoji="1" lang="en-US" altLang="ja-JP"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1233" indent="-61233" defTabSz="914418">
              <a:lnSpc>
                <a:spcPct val="150000"/>
              </a:lnSpc>
            </a:pPr>
            <a:r>
              <a:rPr kumimoji="1" lang="ja-JP" altLang="en-US"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〇政策の方向性</a:t>
            </a:r>
            <a:endParaRPr kumimoji="1" lang="en-US" altLang="ja-JP"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1233" indent="-61233" defTabSz="914418">
              <a:lnSpc>
                <a:spcPct val="150000"/>
              </a:lnSpc>
            </a:pPr>
            <a:r>
              <a:rPr kumimoji="1" lang="ja-JP" altLang="en-US"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〇施策展開の視点</a:t>
            </a:r>
            <a:endParaRPr kumimoji="1" lang="en-US" altLang="ja-JP"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1233" indent="-61233" defTabSz="914418">
              <a:lnSpc>
                <a:spcPct val="150000"/>
              </a:lnSpc>
            </a:pPr>
            <a:r>
              <a:rPr kumimoji="1" lang="ja-JP" altLang="en-US"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〇基本目標の達成状況把握のための指標</a:t>
            </a:r>
            <a:endParaRPr kumimoji="1" lang="en-US" altLang="ja-JP"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テキスト ボックス 101"/>
          <p:cNvSpPr txBox="1"/>
          <p:nvPr/>
        </p:nvSpPr>
        <p:spPr>
          <a:xfrm>
            <a:off x="37614" y="1822548"/>
            <a:ext cx="1892436" cy="154286"/>
          </a:xfrm>
          <a:prstGeom prst="rect">
            <a:avLst/>
          </a:prstGeom>
          <a:solidFill>
            <a:schemeClr val="bg1"/>
          </a:solidFill>
          <a:ln>
            <a:solidFill>
              <a:schemeClr val="tx2"/>
            </a:solidFill>
          </a:ln>
          <a:effectLst>
            <a:outerShdw blurRad="50800" dist="38100" dir="2700000" algn="tl" rotWithShape="0">
              <a:prstClr val="black">
                <a:alpha val="80000"/>
              </a:prstClr>
            </a:outerShdw>
          </a:effectLst>
        </p:spPr>
        <p:txBody>
          <a:bodyPr wrap="square" lIns="0" tIns="0" rIns="25709" bIns="0" rtlCol="0" anchor="ctr" anchorCtr="0">
            <a:noAutofit/>
          </a:bodyPr>
          <a:lstStyle/>
          <a:p>
            <a:pPr marL="124712" indent="-124712"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目的、位置付け及び期間</a:t>
            </a:r>
            <a:endParaRPr kumimoji="1"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9" name="正方形/長方形 328"/>
          <p:cNvSpPr>
            <a:spLocks/>
          </p:cNvSpPr>
          <p:nvPr/>
        </p:nvSpPr>
        <p:spPr>
          <a:xfrm>
            <a:off x="2279078" y="644283"/>
            <a:ext cx="6818115" cy="564299"/>
          </a:xfrm>
          <a:prstGeom prst="rect">
            <a:avLst/>
          </a:prstGeom>
          <a:solidFill>
            <a:srgbClr val="92D050"/>
          </a:solidFill>
          <a:ln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defTabSz="914418"/>
            <a:r>
              <a:rPr kumimoji="1" lang="ja-JP" altLang="en-US" sz="1429" b="1" kern="100" spc="-107" dirty="0">
                <a:solidFill>
                  <a:prstClr val="white"/>
                </a:solidFill>
                <a:latin typeface="Calibri"/>
                <a:ea typeface="Meiryo UI"/>
                <a:cs typeface="Times New Roman"/>
              </a:rPr>
              <a:t>多様な人々がいきいきとくらし、誰もが住みたい、訪れたいと感じる、居住魅力あふれる都市の実現</a:t>
            </a:r>
            <a:endParaRPr kumimoji="1" lang="ja-JP" altLang="en-US" sz="1429" b="1" kern="100" spc="-107" dirty="0">
              <a:solidFill>
                <a:prstClr val="white"/>
              </a:solidFill>
              <a:latin typeface="Calibri"/>
              <a:ea typeface="ＭＳ 明朝"/>
              <a:cs typeface="Times New Roman"/>
            </a:endParaRPr>
          </a:p>
        </p:txBody>
      </p:sp>
      <p:sp>
        <p:nvSpPr>
          <p:cNvPr id="77" name="テキスト ボックス 76"/>
          <p:cNvSpPr txBox="1"/>
          <p:nvPr/>
        </p:nvSpPr>
        <p:spPr>
          <a:xfrm>
            <a:off x="1480049" y="5872163"/>
            <a:ext cx="2583681" cy="828789"/>
          </a:xfrm>
          <a:prstGeom prst="rect">
            <a:avLst/>
          </a:prstGeom>
          <a:noFill/>
          <a:ln w="12700">
            <a:noFill/>
            <a:prstDash val="solid"/>
          </a:ln>
        </p:spPr>
        <p:txBody>
          <a:bodyPr wrap="square" lIns="21772" tIns="21772" rIns="21772" bIns="0" rtlCol="0" anchor="t" anchorCtr="0">
            <a:noAutofit/>
          </a:bodyPr>
          <a:lstStyle/>
          <a:p>
            <a:pPr marL="51846" indent="-51846" defTabSz="914418">
              <a:spcBef>
                <a:spcPts val="214"/>
              </a:spcBef>
            </a:pP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○新たな日常に対応した質の高い住まい環境であると感じている府民の割合</a:t>
            </a:r>
            <a:endPar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spcBef>
                <a:spcPts val="214"/>
              </a:spcBef>
            </a:pP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【57%(H30)</a:t>
            </a: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67%(R12)】</a:t>
            </a:r>
          </a:p>
          <a:p>
            <a:pPr marL="51846" indent="-51846" defTabSz="914418">
              <a:spcBef>
                <a:spcPts val="429"/>
              </a:spcBef>
            </a:pP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○市町村の取組みにより除却等がなされた管理不全空き家数</a:t>
            </a:r>
            <a:endPar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spcBef>
                <a:spcPts val="214"/>
              </a:spcBef>
            </a:pP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【6,400</a:t>
            </a: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(R1)</a:t>
            </a: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14,000</a:t>
            </a: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(R12)】</a:t>
            </a:r>
          </a:p>
          <a:p>
            <a:pPr marL="51846" indent="-51846" defTabSz="914418">
              <a:spcBef>
                <a:spcPts val="429"/>
              </a:spcBef>
            </a:pP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年以上の長期修繕計画に基づく修繕積立金額を設定している</a:t>
            </a:r>
            <a:endPar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spcBef>
                <a:spcPts val="214"/>
              </a:spcBef>
            </a:pP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分譲ﾏﾝｼｮﾝ管理組合の割合　</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【60%(H30)</a:t>
            </a: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75%(R12)】</a:t>
            </a:r>
            <a:endPar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5960218" y="5872163"/>
            <a:ext cx="1557159" cy="867006"/>
          </a:xfrm>
          <a:prstGeom prst="rect">
            <a:avLst/>
          </a:prstGeom>
          <a:noFill/>
          <a:ln w="12700">
            <a:noFill/>
            <a:prstDash val="solid"/>
          </a:ln>
        </p:spPr>
        <p:txBody>
          <a:bodyPr wrap="square" lIns="21772" tIns="21772" rIns="21772" bIns="0" rtlCol="0" anchor="t" anchorCtr="0">
            <a:noAutofit/>
          </a:bodyPr>
          <a:lstStyle/>
          <a:p>
            <a:pPr marL="51846" indent="-51846" defTabSz="914418">
              <a:spcBef>
                <a:spcPts val="242"/>
              </a:spcBef>
            </a:pP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○居住支援協議会を設立した市区町村の</a:t>
            </a:r>
            <a:endPar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人口カバー率</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【6.7%(R2)</a:t>
            </a: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50%(R12)】</a:t>
            </a:r>
          </a:p>
          <a:p>
            <a:pPr marL="51846" indent="-51846" defTabSz="914418">
              <a:spcBef>
                <a:spcPts val="429"/>
              </a:spcBef>
            </a:pP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○公的賃貸住宅全体の戸数</a:t>
            </a:r>
            <a:endPar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【39.2</a:t>
            </a: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万戸</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31.0</a:t>
            </a: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万戸</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(R32</a:t>
            </a:r>
            <a:r>
              <a:rPr kumimoji="1" lang="en-US" altLang="ja-JP" sz="665"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51846" indent="-51846" defTabSz="914418">
              <a:lnSpc>
                <a:spcPts val="846"/>
              </a:lnSpc>
            </a:pP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年後の戸数として設定、５年ごとに検証。</a:t>
            </a:r>
            <a:endParaRPr kumimoji="1"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7693177" y="5872164"/>
            <a:ext cx="1507909" cy="836064"/>
          </a:xfrm>
          <a:prstGeom prst="rect">
            <a:avLst/>
          </a:prstGeom>
          <a:noFill/>
          <a:ln w="12700">
            <a:noFill/>
            <a:prstDash val="solid"/>
          </a:ln>
        </p:spPr>
        <p:txBody>
          <a:bodyPr wrap="square" lIns="21772" tIns="21772" rIns="21772" bIns="0" rtlCol="0" anchor="t" anchorCtr="0">
            <a:noAutofit/>
          </a:bodyPr>
          <a:lstStyle/>
          <a:p>
            <a:pPr marL="51846" indent="-51846" defTabSz="914418">
              <a:spcBef>
                <a:spcPts val="363"/>
              </a:spcBef>
            </a:pP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○賃貸住宅における入居差別の状況</a:t>
            </a:r>
            <a:endPar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(R7)】</a:t>
            </a:r>
          </a:p>
          <a:p>
            <a:pPr marL="51846" indent="-51846" defTabSz="914418">
              <a:spcBef>
                <a:spcPts val="429"/>
              </a:spcBef>
            </a:pP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○土地取引等における差別の状況</a:t>
            </a:r>
            <a:endPar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(R7)】</a:t>
            </a:r>
          </a:p>
          <a:p>
            <a:pPr marL="51846" indent="-51846" defTabSz="914418">
              <a:spcBef>
                <a:spcPts val="429"/>
              </a:spcBef>
            </a:pP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○宅地建物取引業者の人権意識</a:t>
            </a:r>
            <a:endPar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【100%(R7)】</a:t>
            </a:r>
          </a:p>
        </p:txBody>
      </p:sp>
      <p:sp>
        <p:nvSpPr>
          <p:cNvPr id="80" name="テキスト ボックス 79"/>
          <p:cNvSpPr txBox="1"/>
          <p:nvPr/>
        </p:nvSpPr>
        <p:spPr>
          <a:xfrm>
            <a:off x="4081805" y="5872164"/>
            <a:ext cx="1936077" cy="900065"/>
          </a:xfrm>
          <a:prstGeom prst="rect">
            <a:avLst/>
          </a:prstGeom>
          <a:noFill/>
          <a:ln w="12700">
            <a:noFill/>
            <a:prstDash val="solid"/>
          </a:ln>
        </p:spPr>
        <p:txBody>
          <a:bodyPr wrap="square" lIns="21772" tIns="21772" rIns="21772" bIns="0" rtlCol="0" anchor="t" anchorCtr="0">
            <a:noAutofit/>
          </a:bodyPr>
          <a:lstStyle/>
          <a:p>
            <a:pPr marL="51846" indent="-51846" defTabSz="914418">
              <a:spcBef>
                <a:spcPts val="429"/>
              </a:spcBef>
            </a:pP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○高齢者の居住する住宅のバリアフリー化率</a:t>
            </a:r>
            <a:endPar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【60.9%(H30)→75%(R12)】</a:t>
            </a:r>
          </a:p>
          <a:p>
            <a:pPr marL="51846" indent="-51846" defTabSz="914418">
              <a:spcBef>
                <a:spcPts val="429"/>
              </a:spcBef>
            </a:pP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○地震時等に著しく危険な密集市街地の面積</a:t>
            </a:r>
            <a:endPar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【1,014ha(R2)</a:t>
            </a: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(R12)】</a:t>
            </a:r>
          </a:p>
          <a:p>
            <a:pPr marL="51846" indent="-51846" defTabSz="914418">
              <a:spcBef>
                <a:spcPts val="363"/>
              </a:spcBef>
            </a:pPr>
            <a:r>
              <a:rPr kumimoji="1" lang="ja-JP" altLang="en-US" sz="665" spc="-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○住宅の耐震化率</a:t>
            </a:r>
            <a:endParaRPr kumimoji="1" lang="en-US" altLang="ja-JP" sz="665" spc="-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【88.7%(R2)</a:t>
            </a:r>
            <a:r>
              <a:rPr kumimoji="1"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95%(R7)】</a:t>
            </a:r>
          </a:p>
          <a:p>
            <a:pPr marL="51846" indent="-51846" defTabSz="914418"/>
            <a:endPar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endParaRPr kumimoji="1"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片側の 2 つの角を丸めた四角形 80"/>
          <p:cNvSpPr/>
          <p:nvPr/>
        </p:nvSpPr>
        <p:spPr bwMode="blackGray">
          <a:xfrm rot="16200000">
            <a:off x="225926" y="5633406"/>
            <a:ext cx="1014019" cy="1355310"/>
          </a:xfrm>
          <a:prstGeom prst="round2SameRect">
            <a:avLst/>
          </a:prstGeom>
          <a:solidFill>
            <a:srgbClr val="00B0F0"/>
          </a:solidFill>
          <a:ln>
            <a:solidFill>
              <a:srgbClr val="0070C0"/>
            </a:solidFill>
          </a:ln>
        </p:spPr>
        <p:style>
          <a:lnRef idx="1">
            <a:schemeClr val="accent1"/>
          </a:lnRef>
          <a:fillRef idx="3">
            <a:schemeClr val="accent1"/>
          </a:fillRef>
          <a:effectRef idx="2">
            <a:schemeClr val="accent1"/>
          </a:effectRef>
          <a:fontRef idx="minor">
            <a:schemeClr val="lt1"/>
          </a:fontRef>
        </p:style>
        <p:txBody>
          <a:bodyPr vert="eaVert" lIns="0" tIns="0" rIns="0" bIns="0" rtlCol="0" anchor="ctr" anchorCtr="0"/>
          <a:lstStyle/>
          <a:p>
            <a:pPr algn="ctr" defTabSz="914418">
              <a:tabLst>
                <a:tab pos="846823" algn="l"/>
              </a:tabLst>
            </a:pPr>
            <a:r>
              <a:rPr kumimoji="1" lang="ja-JP" altLang="en-US"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みんなで</a:t>
            </a:r>
            <a:r>
              <a:rPr kumimoji="1" lang="ja-JP" altLang="en-US" sz="714" dirty="0" err="1">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めざ</a:t>
            </a:r>
            <a:r>
              <a:rPr kumimoji="1" lang="ja-JP" altLang="en-US"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そう値</a:t>
            </a:r>
            <a:endParaRPr kumimoji="1" lang="en-US" altLang="ja-JP"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a:p>
            <a:pPr algn="ctr" defTabSz="914418">
              <a:tabLst>
                <a:tab pos="846823" algn="l"/>
              </a:tabLst>
            </a:pPr>
            <a:endParaRPr kumimoji="1" lang="en-US" altLang="ja-JP"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a:p>
            <a:pPr defTabSz="914418">
              <a:lnSpc>
                <a:spcPts val="214"/>
              </a:lnSpc>
              <a:spcBef>
                <a:spcPts val="857"/>
              </a:spcBef>
              <a:tabLst>
                <a:tab pos="846823" algn="l"/>
              </a:tabLst>
            </a:pPr>
            <a:r>
              <a:rPr kumimoji="1" lang="ja-JP" altLang="en-US" sz="57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　多様な主体が連携・協働し達成すべき</a:t>
            </a:r>
            <a:endParaRPr kumimoji="1" lang="en-US" altLang="ja-JP" sz="57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a:p>
            <a:pPr defTabSz="914418">
              <a:lnSpc>
                <a:spcPts val="214"/>
              </a:lnSpc>
              <a:spcBef>
                <a:spcPts val="429"/>
              </a:spcBef>
              <a:tabLst>
                <a:tab pos="846823" algn="l"/>
              </a:tabLst>
            </a:pPr>
            <a:r>
              <a:rPr kumimoji="1" lang="ja-JP" altLang="en-US" sz="57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　　　目標をわかりやすく提示するもの</a:t>
            </a:r>
            <a:endParaRPr kumimoji="1" lang="en-US" altLang="ja-JP" sz="57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a:p>
            <a:pPr defTabSz="914418">
              <a:lnSpc>
                <a:spcPts val="214"/>
              </a:lnSpc>
              <a:spcBef>
                <a:spcPts val="429"/>
              </a:spcBef>
              <a:tabLst>
                <a:tab pos="846823" algn="l"/>
              </a:tabLst>
            </a:pPr>
            <a:endParaRPr kumimoji="1" lang="en-US" altLang="ja-JP" sz="57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a:p>
            <a:pPr defTabSz="914418">
              <a:tabLst>
                <a:tab pos="846823" algn="l"/>
              </a:tabLst>
            </a:pPr>
            <a:r>
              <a:rPr kumimoji="1" lang="ja-JP" altLang="en-US" sz="57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　  点検・評価は、審議会において実施</a:t>
            </a:r>
          </a:p>
        </p:txBody>
      </p:sp>
      <p:sp>
        <p:nvSpPr>
          <p:cNvPr id="82" name="大かっこ 81"/>
          <p:cNvSpPr/>
          <p:nvPr/>
        </p:nvSpPr>
        <p:spPr>
          <a:xfrm>
            <a:off x="96850" y="6229645"/>
            <a:ext cx="1272171" cy="452771"/>
          </a:xfrm>
          <a:prstGeom prst="bracketPair">
            <a:avLst>
              <a:gd name="adj" fmla="val 7651"/>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18"/>
            <a:endParaRPr kumimoji="1" lang="ja-JP" altLang="en-US" sz="1512">
              <a:solidFill>
                <a:prstClr val="black"/>
              </a:solidFill>
              <a:latin typeface="Calibri"/>
              <a:ea typeface="ＭＳ Ｐゴシック" panose="020B0600070205080204" pitchFamily="50" charset="-128"/>
            </a:endParaRPr>
          </a:p>
        </p:txBody>
      </p:sp>
      <p:sp>
        <p:nvSpPr>
          <p:cNvPr id="75" name="テキスト ボックス 74"/>
          <p:cNvSpPr txBox="1"/>
          <p:nvPr/>
        </p:nvSpPr>
        <p:spPr>
          <a:xfrm>
            <a:off x="37615" y="5542597"/>
            <a:ext cx="1895342" cy="142441"/>
          </a:xfrm>
          <a:prstGeom prst="rect">
            <a:avLst/>
          </a:prstGeom>
          <a:solidFill>
            <a:schemeClr val="bg1"/>
          </a:solidFill>
          <a:ln>
            <a:solidFill>
              <a:schemeClr val="tx2"/>
            </a:solidFill>
          </a:ln>
          <a:effectLst>
            <a:outerShdw blurRad="50800" dist="38100" dir="2700000" algn="tl" rotWithShape="0">
              <a:prstClr val="black">
                <a:alpha val="80000"/>
              </a:prstClr>
            </a:outerShdw>
          </a:effectLst>
        </p:spPr>
        <p:txBody>
          <a:bodyPr wrap="square" lIns="0" tIns="0" rIns="25709" bIns="0" rtlCol="0" anchor="ctr" anchorCtr="0">
            <a:noAutofit/>
          </a:bodyPr>
          <a:lstStyle/>
          <a:p>
            <a:pPr marL="124712" indent="-124712" defTabSz="914418"/>
            <a:r>
              <a:rPr kumimoji="1"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第４章　</a:t>
            </a:r>
            <a:r>
              <a:rPr kumimoji="1" lang="ja-JP" altLang="en-US" sz="679"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その他住生活基本法に基づき定めるべき事項</a:t>
            </a:r>
            <a:endParaRPr kumimoji="1" lang="en-US" altLang="ja-JP" sz="679"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スライド番号プレースホルダー 1">
            <a:extLst>
              <a:ext uri="{FF2B5EF4-FFF2-40B4-BE49-F238E27FC236}">
                <a16:creationId xmlns:a16="http://schemas.microsoft.com/office/drawing/2014/main" id="{55D9DD33-9294-471D-B7C5-D3BE94A3C907}"/>
              </a:ext>
            </a:extLst>
          </p:cNvPr>
          <p:cNvSpPr>
            <a:spLocks noGrp="1"/>
          </p:cNvSpPr>
          <p:nvPr>
            <p:ph type="sldNum" sz="quarter" idx="12"/>
          </p:nvPr>
        </p:nvSpPr>
        <p:spPr>
          <a:xfrm>
            <a:off x="7070384" y="6572844"/>
            <a:ext cx="2057400" cy="273844"/>
          </a:xfrm>
        </p:spPr>
        <p:txBody>
          <a:bodyPr/>
          <a:lstStyle/>
          <a:p>
            <a:pPr defTabSz="457200"/>
            <a:fld id="{EA6D242B-6A52-4C5C-AF40-54B5FB6D04E5}" type="slidenum">
              <a:rPr lang="ja-JP" altLang="en-US">
                <a:solidFill>
                  <a:schemeClr val="tx1"/>
                </a:solidFill>
                <a:latin typeface="Meiryo UI" panose="020B0604030504040204" pitchFamily="50" charset="-128"/>
                <a:ea typeface="Meiryo UI" panose="020B0604030504040204" pitchFamily="50" charset="-128"/>
              </a:rPr>
              <a:pPr defTabSz="457200"/>
              <a:t>2</a:t>
            </a:fld>
            <a:endParaRPr lang="ja-JP" altLang="en-US"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8651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四角形: 角を丸くする 28">
            <a:extLst>
              <a:ext uri="{FF2B5EF4-FFF2-40B4-BE49-F238E27FC236}">
                <a16:creationId xmlns:a16="http://schemas.microsoft.com/office/drawing/2014/main" id="{D96CD7AE-FEBE-484D-B964-D7E2B266CEE3}"/>
              </a:ext>
            </a:extLst>
          </p:cNvPr>
          <p:cNvSpPr/>
          <p:nvPr/>
        </p:nvSpPr>
        <p:spPr>
          <a:xfrm>
            <a:off x="4572000" y="1963164"/>
            <a:ext cx="4400209" cy="3450847"/>
          </a:xfrm>
          <a:prstGeom prst="roundRect">
            <a:avLst>
              <a:gd name="adj" fmla="val 201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3" name="四角形: 角を丸くする 142">
            <a:extLst>
              <a:ext uri="{FF2B5EF4-FFF2-40B4-BE49-F238E27FC236}">
                <a16:creationId xmlns:a16="http://schemas.microsoft.com/office/drawing/2014/main" id="{3316F5B1-599E-43DE-9CE0-BAA3998691D9}"/>
              </a:ext>
            </a:extLst>
          </p:cNvPr>
          <p:cNvSpPr/>
          <p:nvPr/>
        </p:nvSpPr>
        <p:spPr>
          <a:xfrm>
            <a:off x="203633" y="2446056"/>
            <a:ext cx="4199987" cy="2997141"/>
          </a:xfrm>
          <a:prstGeom prst="roundRect">
            <a:avLst>
              <a:gd name="adj" fmla="val 201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四角形: 角を丸くする 9">
            <a:extLst>
              <a:ext uri="{FF2B5EF4-FFF2-40B4-BE49-F238E27FC236}">
                <a16:creationId xmlns:a16="http://schemas.microsoft.com/office/drawing/2014/main" id="{5E1C2C1F-378A-46FF-8BF9-BF87BE65D1AC}"/>
              </a:ext>
            </a:extLst>
          </p:cNvPr>
          <p:cNvSpPr/>
          <p:nvPr/>
        </p:nvSpPr>
        <p:spPr>
          <a:xfrm>
            <a:off x="203633" y="1987625"/>
            <a:ext cx="4199987" cy="390534"/>
          </a:xfrm>
          <a:prstGeom prst="roundRect">
            <a:avLst>
              <a:gd name="adj" fmla="val 372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２</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都市の魅力を育む</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ユニバーサルデザインのまちづくりの推進</a:t>
            </a:r>
          </a:p>
        </p:txBody>
      </p:sp>
      <p:sp>
        <p:nvSpPr>
          <p:cNvPr id="31" name="テキスト ボックス 30">
            <a:extLst>
              <a:ext uri="{FF2B5EF4-FFF2-40B4-BE49-F238E27FC236}">
                <a16:creationId xmlns:a16="http://schemas.microsoft.com/office/drawing/2014/main" id="{3F902F8C-0335-42B6-940A-5D2126BC1572}"/>
              </a:ext>
            </a:extLst>
          </p:cNvPr>
          <p:cNvSpPr txBox="1"/>
          <p:nvPr/>
        </p:nvSpPr>
        <p:spPr>
          <a:xfrm>
            <a:off x="303380" y="1529478"/>
            <a:ext cx="8781868" cy="351571"/>
          </a:xfrm>
          <a:prstGeom prst="rect">
            <a:avLst/>
          </a:prstGeom>
          <a:noFill/>
        </p:spPr>
        <p:txBody>
          <a:bodyPr wrap="square" rtlCol="0">
            <a:spAutoFit/>
          </a:bodyPr>
          <a:lstStyle/>
          <a:p>
            <a:pPr marL="0" marR="0" lvl="0" indent="0" algn="l" defTabSz="914290" rtl="0" eaLnBrk="1" fontAlgn="auto" latinLnBrk="0" hangingPunct="1">
              <a:lnSpc>
                <a:spcPct val="13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・「大阪府福祉のまちづくり条例」に基づき、</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誰もが出かけやすいまちづくり、使いやすい施設づくりを推進</a:t>
            </a:r>
            <a:endPar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6" name="正方形/長方形 45">
            <a:extLst>
              <a:ext uri="{FF2B5EF4-FFF2-40B4-BE49-F238E27FC236}">
                <a16:creationId xmlns:a16="http://schemas.microsoft.com/office/drawing/2014/main" id="{B2214278-2596-4ED4-9E11-B8C83DB4BFF5}"/>
              </a:ext>
            </a:extLst>
          </p:cNvPr>
          <p:cNvSpPr/>
          <p:nvPr/>
        </p:nvSpPr>
        <p:spPr bwMode="gray">
          <a:xfrm>
            <a:off x="275918" y="1130582"/>
            <a:ext cx="4666081" cy="390534"/>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建築物のバリアフリー化の促進</a:t>
            </a:r>
          </a:p>
        </p:txBody>
      </p:sp>
      <p:sp>
        <p:nvSpPr>
          <p:cNvPr id="580" name="角丸四角形 72">
            <a:extLst>
              <a:ext uri="{FF2B5EF4-FFF2-40B4-BE49-F238E27FC236}">
                <a16:creationId xmlns:a16="http://schemas.microsoft.com/office/drawing/2014/main" id="{6B642B21-835B-4A84-949E-052700DDB342}"/>
              </a:ext>
            </a:extLst>
          </p:cNvPr>
          <p:cNvSpPr/>
          <p:nvPr/>
        </p:nvSpPr>
        <p:spPr>
          <a:xfrm>
            <a:off x="177018" y="5513154"/>
            <a:ext cx="8842550" cy="1245703"/>
          </a:xfrm>
          <a:prstGeom prst="roundRect">
            <a:avLst>
              <a:gd name="adj" fmla="val 149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1" name="テキスト ボックス 580">
            <a:extLst>
              <a:ext uri="{FF2B5EF4-FFF2-40B4-BE49-F238E27FC236}">
                <a16:creationId xmlns:a16="http://schemas.microsoft.com/office/drawing/2014/main" id="{D7820BB3-4FDB-4E5F-A3A0-71182D19C7F4}"/>
              </a:ext>
            </a:extLst>
          </p:cNvPr>
          <p:cNvSpPr txBox="1"/>
          <p:nvPr/>
        </p:nvSpPr>
        <p:spPr>
          <a:xfrm>
            <a:off x="220081" y="5581051"/>
            <a:ext cx="2489784" cy="348109"/>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令和７年度の主な取組</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2" name="正方形/長方形 581">
            <a:extLst>
              <a:ext uri="{FF2B5EF4-FFF2-40B4-BE49-F238E27FC236}">
                <a16:creationId xmlns:a16="http://schemas.microsoft.com/office/drawing/2014/main" id="{847A6781-A9FF-4B9C-AF00-138141B4C803}"/>
              </a:ext>
            </a:extLst>
          </p:cNvPr>
          <p:cNvSpPr/>
          <p:nvPr/>
        </p:nvSpPr>
        <p:spPr>
          <a:xfrm>
            <a:off x="258876" y="5914649"/>
            <a:ext cx="8713333" cy="774251"/>
          </a:xfrm>
          <a:prstGeom prst="rect">
            <a:avLst/>
          </a:prstGeom>
        </p:spPr>
        <p:txBody>
          <a:bodyPr wrap="square">
            <a:spAutoFit/>
          </a:bodyPr>
          <a:lstStyle/>
          <a:p>
            <a:pPr marL="179388" marR="0" lvl="0" indent="-179388" algn="l" defTabSz="914290" rtl="0" eaLnBrk="1" fontAlgn="auto" latinLnBrk="0" hangingPunct="1">
              <a:lnSpc>
                <a:spcPct val="100000"/>
              </a:lnSpc>
              <a:spcBef>
                <a:spcPts val="0"/>
              </a:spcBef>
              <a:spcAft>
                <a:spcPts val="0"/>
              </a:spcAft>
              <a:buClrTx/>
              <a:buSzTx/>
              <a:buFontTx/>
              <a:buNone/>
              <a:tabLst/>
              <a:defRPr/>
            </a:pPr>
            <a:r>
              <a:rPr kumimoji="1" lang="ja-JP" altLang="en-US" sz="1477" dirty="0">
                <a:latin typeface="Meiryo UI" panose="020B0604030504040204" pitchFamily="50" charset="-128"/>
                <a:ea typeface="Meiryo UI" panose="020B0604030504040204" pitchFamily="50" charset="-128"/>
              </a:rPr>
              <a:t>○</a:t>
            </a:r>
            <a:r>
              <a:rPr kumimoji="1" lang="ja-JP" altLang="en-US" sz="1477"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条例に基づくバリアフリー基準の見直しや、条例ガイドラインの改訂等</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建築物の更なるバリアフリー化を促進</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○観光客の拠点となる</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ホテル・旅館のバリアフリー改修に対する補助制度の創設</a:t>
            </a:r>
            <a:endPar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dirty="0">
                <a:latin typeface="Meiryo UI" panose="020B0604030504040204" pitchFamily="50" charset="-128"/>
                <a:ea typeface="Meiryo UI" panose="020B0604030504040204" pitchFamily="50" charset="-128"/>
              </a:rPr>
              <a:t>○施設のバリアフリー情報をウェブ上で確認できる</a:t>
            </a:r>
            <a:r>
              <a:rPr kumimoji="1" lang="ja-JP" altLang="en-US" sz="1477" b="1" u="sng" dirty="0">
                <a:solidFill>
                  <a:srgbClr val="FF0000"/>
                </a:solidFill>
                <a:latin typeface="Meiryo UI" panose="020B0604030504040204" pitchFamily="50" charset="-128"/>
                <a:ea typeface="Meiryo UI" panose="020B0604030504040204" pitchFamily="50" charset="-128"/>
              </a:rPr>
              <a:t>「ユニバーサルデザインマップ」の構築・公表</a:t>
            </a:r>
            <a:endPar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122" name="図 121">
            <a:extLst>
              <a:ext uri="{FF2B5EF4-FFF2-40B4-BE49-F238E27FC236}">
                <a16:creationId xmlns:a16="http://schemas.microsoft.com/office/drawing/2014/main" id="{326E02DA-57DC-465D-8001-10E9A62482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960" y="2861805"/>
            <a:ext cx="1641365" cy="2288194"/>
          </a:xfrm>
          <a:prstGeom prst="rect">
            <a:avLst/>
          </a:prstGeom>
          <a:ln w="3175">
            <a:solidFill>
              <a:schemeClr val="bg1">
                <a:lumMod val="50000"/>
              </a:schemeClr>
            </a:solidFill>
          </a:ln>
          <a:effectLst>
            <a:outerShdw blurRad="50800" dist="38100" dir="2700000" algn="tl" rotWithShape="0">
              <a:prstClr val="black">
                <a:alpha val="40000"/>
              </a:prstClr>
            </a:outerShdw>
          </a:effectLst>
        </p:spPr>
      </p:pic>
      <p:sp>
        <p:nvSpPr>
          <p:cNvPr id="127" name="テキスト ボックス 126">
            <a:extLst>
              <a:ext uri="{FF2B5EF4-FFF2-40B4-BE49-F238E27FC236}">
                <a16:creationId xmlns:a16="http://schemas.microsoft.com/office/drawing/2014/main" id="{FA08F93C-D93B-4974-9D8E-16C65A3EBB64}"/>
              </a:ext>
            </a:extLst>
          </p:cNvPr>
          <p:cNvSpPr txBox="1"/>
          <p:nvPr/>
        </p:nvSpPr>
        <p:spPr>
          <a:xfrm>
            <a:off x="2364322" y="5054032"/>
            <a:ext cx="2015254" cy="365613"/>
          </a:xfrm>
          <a:prstGeom prst="rect">
            <a:avLst/>
          </a:prstGeom>
          <a:noFill/>
        </p:spPr>
        <p:txBody>
          <a:bodyPr wrap="square" rtlCol="0">
            <a:spAutoFit/>
          </a:bodyPr>
          <a:lstStyle/>
          <a:p>
            <a:pPr marL="0" marR="0" lvl="0" indent="0" algn="l" defTabSz="914290" rtl="0" eaLnBrk="1" fontAlgn="auto" latinLnBrk="0" hangingPunct="1">
              <a:lnSpc>
                <a:spcPct val="12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↑図、写真、事例等を活用し、望ましい</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290" rtl="0" eaLnBrk="1" fontAlgn="auto" latinLnBrk="0" hangingPunct="1">
              <a:lnSpc>
                <a:spcPct val="12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基準等を解説（例：便所の設置）</a:t>
            </a:r>
          </a:p>
        </p:txBody>
      </p:sp>
      <p:sp>
        <p:nvSpPr>
          <p:cNvPr id="11" name="テキスト ボックス 10">
            <a:extLst>
              <a:ext uri="{FF2B5EF4-FFF2-40B4-BE49-F238E27FC236}">
                <a16:creationId xmlns:a16="http://schemas.microsoft.com/office/drawing/2014/main" id="{F4182C77-7B71-4343-9C2E-4771EC6609F9}"/>
              </a:ext>
            </a:extLst>
          </p:cNvPr>
          <p:cNvSpPr txBox="1"/>
          <p:nvPr/>
        </p:nvSpPr>
        <p:spPr>
          <a:xfrm>
            <a:off x="218146" y="2048140"/>
            <a:ext cx="3847528" cy="276999"/>
          </a:xfrm>
          <a:prstGeom prst="rect">
            <a:avLst/>
          </a:prstGeom>
          <a:noFill/>
        </p:spPr>
        <p:txBody>
          <a:bodyPr wrap="none" rtlCol="0">
            <a:spAutoFit/>
          </a:bodyPr>
          <a:lstStyle/>
          <a:p>
            <a:pPr marL="285750" marR="0" lvl="0" indent="-285750" algn="l" defTabSz="91429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条例に基づき、バリアフリー基準への適合を義務化</a:t>
            </a:r>
          </a:p>
        </p:txBody>
      </p:sp>
      <p:sp>
        <p:nvSpPr>
          <p:cNvPr id="144" name="テキスト ボックス 143">
            <a:extLst>
              <a:ext uri="{FF2B5EF4-FFF2-40B4-BE49-F238E27FC236}">
                <a16:creationId xmlns:a16="http://schemas.microsoft.com/office/drawing/2014/main" id="{28A3EB30-89B8-4A72-BB4D-8C151955E0F4}"/>
              </a:ext>
            </a:extLst>
          </p:cNvPr>
          <p:cNvSpPr txBox="1"/>
          <p:nvPr/>
        </p:nvSpPr>
        <p:spPr>
          <a:xfrm>
            <a:off x="235727" y="2514164"/>
            <a:ext cx="3658374" cy="276999"/>
          </a:xfrm>
          <a:prstGeom prst="rect">
            <a:avLst/>
          </a:prstGeom>
          <a:noFill/>
        </p:spPr>
        <p:txBody>
          <a:bodyPr wrap="none" rtlCol="0">
            <a:spAutoFit/>
          </a:bodyPr>
          <a:lstStyle/>
          <a:p>
            <a:pPr marL="285750" marR="0" lvl="0" indent="-285750" algn="l" defTabSz="91429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条例ガイドラインの普及（望ましい整備基準　等）</a:t>
            </a:r>
          </a:p>
        </p:txBody>
      </p:sp>
      <p:pic>
        <p:nvPicPr>
          <p:cNvPr id="12" name="図 11">
            <a:extLst>
              <a:ext uri="{FF2B5EF4-FFF2-40B4-BE49-F238E27FC236}">
                <a16:creationId xmlns:a16="http://schemas.microsoft.com/office/drawing/2014/main" id="{F2425110-B815-46E2-95D5-C9613E5A53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4322" y="2859060"/>
            <a:ext cx="1662554" cy="2180716"/>
          </a:xfrm>
          <a:prstGeom prst="rect">
            <a:avLst/>
          </a:prstGeom>
          <a:effectLst>
            <a:outerShdw blurRad="50800" dist="38100" dir="2700000" algn="tl" rotWithShape="0">
              <a:prstClr val="black">
                <a:alpha val="40000"/>
              </a:prstClr>
            </a:outerShdw>
          </a:effectLst>
        </p:spPr>
      </p:pic>
      <p:sp>
        <p:nvSpPr>
          <p:cNvPr id="128" name="テキスト ボックス 127">
            <a:extLst>
              <a:ext uri="{FF2B5EF4-FFF2-40B4-BE49-F238E27FC236}">
                <a16:creationId xmlns:a16="http://schemas.microsoft.com/office/drawing/2014/main" id="{3559FA7A-2308-4D41-9EDF-CDACAA5C8D83}"/>
              </a:ext>
            </a:extLst>
          </p:cNvPr>
          <p:cNvSpPr txBox="1"/>
          <p:nvPr/>
        </p:nvSpPr>
        <p:spPr>
          <a:xfrm>
            <a:off x="6120000" y="360000"/>
            <a:ext cx="2880000"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prstClr val="white"/>
                </a:solidFill>
                <a:latin typeface="Meiryo UI" panose="020B0604030504040204" pitchFamily="50" charset="-128"/>
                <a:ea typeface="Meiryo UI" panose="020B0604030504040204" pitchFamily="50" charset="-128"/>
              </a:rPr>
              <a:t>建築環境</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a:t>
            </a:r>
          </a:p>
        </p:txBody>
      </p:sp>
      <p:sp>
        <p:nvSpPr>
          <p:cNvPr id="20" name="スライド番号プレースホルダー 2">
            <a:extLst>
              <a:ext uri="{FF2B5EF4-FFF2-40B4-BE49-F238E27FC236}">
                <a16:creationId xmlns:a16="http://schemas.microsoft.com/office/drawing/2014/main" id="{594AF72A-02E0-4457-8531-C1D502EE92A5}"/>
              </a:ext>
            </a:extLst>
          </p:cNvPr>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
            <a:extLst>
              <a:ext uri="{FF2B5EF4-FFF2-40B4-BE49-F238E27FC236}">
                <a16:creationId xmlns:a16="http://schemas.microsoft.com/office/drawing/2014/main" id="{8E300296-B6BD-4E0A-AEE4-5A3BEA88BAC0}"/>
              </a:ext>
            </a:extLst>
          </p:cNvPr>
          <p:cNvSpPr txBox="1">
            <a:spLocks noChangeAspect="1" noChangeArrowheads="1"/>
          </p:cNvSpPr>
          <p:nvPr/>
        </p:nvSpPr>
        <p:spPr bwMode="auto">
          <a:xfrm>
            <a:off x="4353880" y="4891354"/>
            <a:ext cx="3275991" cy="247952"/>
          </a:xfrm>
          <a:prstGeom prst="rect">
            <a:avLst/>
          </a:prstGeom>
          <a:noFill/>
          <a:ln w="9525">
            <a:noFill/>
            <a:miter lim="800000"/>
            <a:headEnd/>
            <a:tailEnd/>
          </a:ln>
        </p:spPr>
        <p:txBody>
          <a:bodyPr rot="0" vert="horz" wrap="square" lIns="77913" tIns="38957" rIns="77913" bIns="38957" anchor="t" anchorCtr="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（大阪府バリアフリートイレマップ）</a:t>
            </a:r>
          </a:p>
        </p:txBody>
      </p:sp>
      <p:grpSp>
        <p:nvGrpSpPr>
          <p:cNvPr id="2" name="グループ化 1">
            <a:extLst>
              <a:ext uri="{FF2B5EF4-FFF2-40B4-BE49-F238E27FC236}">
                <a16:creationId xmlns:a16="http://schemas.microsoft.com/office/drawing/2014/main" id="{C93E8B00-FCD6-4F5C-91A9-DB998823D542}"/>
              </a:ext>
            </a:extLst>
          </p:cNvPr>
          <p:cNvGrpSpPr/>
          <p:nvPr/>
        </p:nvGrpSpPr>
        <p:grpSpPr>
          <a:xfrm>
            <a:off x="4730624" y="2415193"/>
            <a:ext cx="4177649" cy="2662161"/>
            <a:chOff x="4944361" y="2704457"/>
            <a:chExt cx="3769419" cy="2340807"/>
          </a:xfrm>
        </p:grpSpPr>
        <p:pic>
          <p:nvPicPr>
            <p:cNvPr id="23" name="図 22">
              <a:extLst>
                <a:ext uri="{FF2B5EF4-FFF2-40B4-BE49-F238E27FC236}">
                  <a16:creationId xmlns:a16="http://schemas.microsoft.com/office/drawing/2014/main" id="{C2154134-3E12-4FF6-81E0-DC46E8383BC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44361" y="2704457"/>
              <a:ext cx="2462898" cy="2143240"/>
            </a:xfrm>
            <a:prstGeom prst="rect">
              <a:avLst/>
            </a:prstGeom>
          </p:spPr>
        </p:pic>
        <p:grpSp>
          <p:nvGrpSpPr>
            <p:cNvPr id="25" name="グループ化 24">
              <a:extLst>
                <a:ext uri="{FF2B5EF4-FFF2-40B4-BE49-F238E27FC236}">
                  <a16:creationId xmlns:a16="http://schemas.microsoft.com/office/drawing/2014/main" id="{CACA411E-2C89-4929-AC46-4FD79C225BC5}"/>
                </a:ext>
              </a:extLst>
            </p:cNvPr>
            <p:cNvGrpSpPr/>
            <p:nvPr/>
          </p:nvGrpSpPr>
          <p:grpSpPr>
            <a:xfrm>
              <a:off x="7112364" y="2803191"/>
              <a:ext cx="1601416" cy="2242073"/>
              <a:chOff x="3653381" y="2264329"/>
              <a:chExt cx="1601416" cy="2242073"/>
            </a:xfrm>
          </p:grpSpPr>
          <p:pic>
            <p:nvPicPr>
              <p:cNvPr id="26" name="図 25">
                <a:extLst>
                  <a:ext uri="{FF2B5EF4-FFF2-40B4-BE49-F238E27FC236}">
                    <a16:creationId xmlns:a16="http://schemas.microsoft.com/office/drawing/2014/main" id="{31B9AC36-1512-4E25-B2F1-BDFB7359728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53383" y="2264329"/>
                <a:ext cx="1601414" cy="1007191"/>
              </a:xfrm>
              <a:prstGeom prst="rect">
                <a:avLst/>
              </a:prstGeom>
            </p:spPr>
          </p:pic>
          <p:pic>
            <p:nvPicPr>
              <p:cNvPr id="27" name="図 26">
                <a:extLst>
                  <a:ext uri="{FF2B5EF4-FFF2-40B4-BE49-F238E27FC236}">
                    <a16:creationId xmlns:a16="http://schemas.microsoft.com/office/drawing/2014/main" id="{61D627E9-6FA4-4199-AEC4-6B601A083AC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653381" y="3223215"/>
                <a:ext cx="1601415" cy="1283187"/>
              </a:xfrm>
              <a:prstGeom prst="rect">
                <a:avLst/>
              </a:prstGeom>
            </p:spPr>
          </p:pic>
        </p:grpSp>
        <p:sp>
          <p:nvSpPr>
            <p:cNvPr id="28" name="矢印: 右 5">
              <a:extLst>
                <a:ext uri="{FF2B5EF4-FFF2-40B4-BE49-F238E27FC236}">
                  <a16:creationId xmlns:a16="http://schemas.microsoft.com/office/drawing/2014/main" id="{7A089157-ABEA-4BAF-A5EF-0AEBB1D1DBEE}"/>
                </a:ext>
              </a:extLst>
            </p:cNvPr>
            <p:cNvSpPr/>
            <p:nvPr/>
          </p:nvSpPr>
          <p:spPr>
            <a:xfrm rot="1800000">
              <a:off x="6718517" y="2980649"/>
              <a:ext cx="468437" cy="333215"/>
            </a:xfrm>
            <a:custGeom>
              <a:avLst/>
              <a:gdLst>
                <a:gd name="connsiteX0" fmla="*/ 0 w 978408"/>
                <a:gd name="connsiteY0" fmla="*/ 121158 h 484632"/>
                <a:gd name="connsiteX1" fmla="*/ 736092 w 978408"/>
                <a:gd name="connsiteY1" fmla="*/ 121158 h 484632"/>
                <a:gd name="connsiteX2" fmla="*/ 736092 w 978408"/>
                <a:gd name="connsiteY2" fmla="*/ 0 h 484632"/>
                <a:gd name="connsiteX3" fmla="*/ 978408 w 978408"/>
                <a:gd name="connsiteY3" fmla="*/ 242316 h 484632"/>
                <a:gd name="connsiteX4" fmla="*/ 736092 w 978408"/>
                <a:gd name="connsiteY4" fmla="*/ 484632 h 484632"/>
                <a:gd name="connsiteX5" fmla="*/ 736092 w 978408"/>
                <a:gd name="connsiteY5" fmla="*/ 363474 h 484632"/>
                <a:gd name="connsiteX6" fmla="*/ 0 w 978408"/>
                <a:gd name="connsiteY6" fmla="*/ 363474 h 484632"/>
                <a:gd name="connsiteX7" fmla="*/ 0 w 978408"/>
                <a:gd name="connsiteY7" fmla="*/ 121158 h 484632"/>
                <a:gd name="connsiteX0" fmla="*/ 7620 w 978408"/>
                <a:gd name="connsiteY0" fmla="*/ 230378 h 484632"/>
                <a:gd name="connsiteX1" fmla="*/ 736092 w 978408"/>
                <a:gd name="connsiteY1" fmla="*/ 121158 h 484632"/>
                <a:gd name="connsiteX2" fmla="*/ 736092 w 978408"/>
                <a:gd name="connsiteY2" fmla="*/ 0 h 484632"/>
                <a:gd name="connsiteX3" fmla="*/ 978408 w 978408"/>
                <a:gd name="connsiteY3" fmla="*/ 242316 h 484632"/>
                <a:gd name="connsiteX4" fmla="*/ 736092 w 978408"/>
                <a:gd name="connsiteY4" fmla="*/ 484632 h 484632"/>
                <a:gd name="connsiteX5" fmla="*/ 736092 w 978408"/>
                <a:gd name="connsiteY5" fmla="*/ 363474 h 484632"/>
                <a:gd name="connsiteX6" fmla="*/ 0 w 978408"/>
                <a:gd name="connsiteY6" fmla="*/ 363474 h 484632"/>
                <a:gd name="connsiteX7" fmla="*/ 7620 w 978408"/>
                <a:gd name="connsiteY7" fmla="*/ 230378 h 484632"/>
                <a:gd name="connsiteX0" fmla="*/ 2540 w 973328"/>
                <a:gd name="connsiteY0" fmla="*/ 230378 h 484632"/>
                <a:gd name="connsiteX1" fmla="*/ 731012 w 973328"/>
                <a:gd name="connsiteY1" fmla="*/ 121158 h 484632"/>
                <a:gd name="connsiteX2" fmla="*/ 731012 w 973328"/>
                <a:gd name="connsiteY2" fmla="*/ 0 h 484632"/>
                <a:gd name="connsiteX3" fmla="*/ 973328 w 973328"/>
                <a:gd name="connsiteY3" fmla="*/ 242316 h 484632"/>
                <a:gd name="connsiteX4" fmla="*/ 731012 w 973328"/>
                <a:gd name="connsiteY4" fmla="*/ 484632 h 484632"/>
                <a:gd name="connsiteX5" fmla="*/ 731012 w 973328"/>
                <a:gd name="connsiteY5" fmla="*/ 363474 h 484632"/>
                <a:gd name="connsiteX6" fmla="*/ 0 w 973328"/>
                <a:gd name="connsiteY6" fmla="*/ 239014 h 484632"/>
                <a:gd name="connsiteX7" fmla="*/ 2540 w 973328"/>
                <a:gd name="connsiteY7" fmla="*/ 230378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328" h="484632">
                  <a:moveTo>
                    <a:pt x="2540" y="230378"/>
                  </a:moveTo>
                  <a:lnTo>
                    <a:pt x="731012" y="121158"/>
                  </a:lnTo>
                  <a:lnTo>
                    <a:pt x="731012" y="0"/>
                  </a:lnTo>
                  <a:lnTo>
                    <a:pt x="973328" y="242316"/>
                  </a:lnTo>
                  <a:lnTo>
                    <a:pt x="731012" y="484632"/>
                  </a:lnTo>
                  <a:lnTo>
                    <a:pt x="731012" y="363474"/>
                  </a:lnTo>
                  <a:lnTo>
                    <a:pt x="0" y="239014"/>
                  </a:lnTo>
                  <a:lnTo>
                    <a:pt x="2540" y="230378"/>
                  </a:lnTo>
                  <a:close/>
                </a:path>
              </a:pathLst>
            </a:cu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
        <p:nvSpPr>
          <p:cNvPr id="30" name="テキスト ボックス 29">
            <a:extLst>
              <a:ext uri="{FF2B5EF4-FFF2-40B4-BE49-F238E27FC236}">
                <a16:creationId xmlns:a16="http://schemas.microsoft.com/office/drawing/2014/main" id="{018DEF2F-28F4-408A-A618-C2B75D91ED07}"/>
              </a:ext>
            </a:extLst>
          </p:cNvPr>
          <p:cNvSpPr txBox="1"/>
          <p:nvPr/>
        </p:nvSpPr>
        <p:spPr>
          <a:xfrm>
            <a:off x="4572000" y="2056080"/>
            <a:ext cx="1954381" cy="276999"/>
          </a:xfrm>
          <a:prstGeom prst="rect">
            <a:avLst/>
          </a:prstGeom>
          <a:noFill/>
        </p:spPr>
        <p:txBody>
          <a:bodyPr wrap="none" rtlCol="0">
            <a:spAutoFit/>
          </a:bodyPr>
          <a:lstStyle/>
          <a:p>
            <a:pPr marL="285750" marR="0" lvl="0" indent="-285750" algn="l" defTabSz="91429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バリアフリー情報の発信</a:t>
            </a:r>
            <a:endPar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237162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２</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都市の魅力を育む</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ユニバーサルデザインのまちづくりの推進</a:t>
            </a:r>
          </a:p>
        </p:txBody>
      </p:sp>
      <p:sp>
        <p:nvSpPr>
          <p:cNvPr id="13" name="テキスト ボックス 12">
            <a:extLst>
              <a:ext uri="{FF2B5EF4-FFF2-40B4-BE49-F238E27FC236}">
                <a16:creationId xmlns:a16="http://schemas.microsoft.com/office/drawing/2014/main" id="{3F902F8C-0335-42B6-940A-5D2126BC1572}"/>
              </a:ext>
            </a:extLst>
          </p:cNvPr>
          <p:cNvSpPr txBox="1"/>
          <p:nvPr/>
        </p:nvSpPr>
        <p:spPr>
          <a:xfrm>
            <a:off x="323664" y="1508453"/>
            <a:ext cx="8544417" cy="546945"/>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・マスタープラン及び</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バリアフリー基本構想等の作成</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及び</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継続的な見直し</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を行う協議会の設置促進</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鉄道駅のバリアフリー化</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の推進</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4" name="図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4132" y="2559594"/>
            <a:ext cx="3597296" cy="1895982"/>
          </a:xfrm>
          <a:prstGeom prst="rect">
            <a:avLst/>
          </a:prstGeom>
        </p:spPr>
      </p:pic>
      <p:sp>
        <p:nvSpPr>
          <p:cNvPr id="15" name="テキスト ボックス 2"/>
          <p:cNvSpPr txBox="1">
            <a:spLocks noChangeAspect="1" noChangeArrowheads="1"/>
          </p:cNvSpPr>
          <p:nvPr/>
        </p:nvSpPr>
        <p:spPr bwMode="auto">
          <a:xfrm>
            <a:off x="1407490" y="4608810"/>
            <a:ext cx="2730822" cy="277512"/>
          </a:xfrm>
          <a:prstGeom prst="rect">
            <a:avLst/>
          </a:prstGeom>
          <a:noFill/>
          <a:ln w="9525">
            <a:noFill/>
            <a:miter lim="800000"/>
            <a:headEnd/>
            <a:tailEnd/>
          </a:ln>
        </p:spPr>
        <p:txBody>
          <a:bodyPr rot="0" vert="horz" wrap="square" lIns="77913" tIns="38957" rIns="77913" bIns="38957" anchor="t" anchorCtr="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en-US" altLang="ja-JP" sz="129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29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バリアフリールートの複数化の例</a:t>
            </a:r>
            <a:r>
              <a:rPr kumimoji="1" lang="en-US" altLang="ja-JP" sz="129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29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B2214278-2596-4ED4-9E11-B8C83DB4BFF5}"/>
              </a:ext>
            </a:extLst>
          </p:cNvPr>
          <p:cNvSpPr/>
          <p:nvPr/>
        </p:nvSpPr>
        <p:spPr bwMode="gray">
          <a:xfrm>
            <a:off x="275918" y="1130582"/>
            <a:ext cx="4666081" cy="390534"/>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面的・一体的なまちのバリアフリー化の推進</a:t>
            </a:r>
          </a:p>
        </p:txBody>
      </p:sp>
      <p:sp>
        <p:nvSpPr>
          <p:cNvPr id="87"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2">
            <a:extLst>
              <a:ext uri="{FF2B5EF4-FFF2-40B4-BE49-F238E27FC236}">
                <a16:creationId xmlns:a16="http://schemas.microsoft.com/office/drawing/2014/main" id="{5F389287-E6C0-4560-9B7F-E572D9B9E16F}"/>
              </a:ext>
            </a:extLst>
          </p:cNvPr>
          <p:cNvSpPr txBox="1">
            <a:spLocks noChangeAspect="1" noChangeArrowheads="1"/>
          </p:cNvSpPr>
          <p:nvPr/>
        </p:nvSpPr>
        <p:spPr bwMode="auto">
          <a:xfrm>
            <a:off x="5516559" y="5822445"/>
            <a:ext cx="3275991" cy="446789"/>
          </a:xfrm>
          <a:prstGeom prst="rect">
            <a:avLst/>
          </a:prstGeom>
          <a:noFill/>
          <a:ln w="9525">
            <a:noFill/>
            <a:miter lim="800000"/>
            <a:headEnd/>
            <a:tailEnd/>
          </a:ln>
        </p:spPr>
        <p:txBody>
          <a:bodyPr rot="0" vert="horz" wrap="square" lIns="77913" tIns="38957" rIns="77913" bIns="38957" anchor="t" anchorCtr="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en-US" altLang="ja-JP" sz="129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29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面的・一体的なまちのバリアフリー化</a:t>
            </a:r>
            <a:r>
              <a:rPr kumimoji="1" lang="en-US" altLang="ja-JP" sz="129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（池田市バリアフリー基本構想</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R6.3</a:t>
            </a:r>
            <a:r>
              <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改訂）</a:t>
            </a: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p:txBody>
      </p:sp>
      <p:sp>
        <p:nvSpPr>
          <p:cNvPr id="16" name="テキスト ボックス 15">
            <a:extLst>
              <a:ext uri="{FF2B5EF4-FFF2-40B4-BE49-F238E27FC236}">
                <a16:creationId xmlns:a16="http://schemas.microsoft.com/office/drawing/2014/main" id="{DAC2583C-93B8-4E7B-B609-D1CFFDD8A54F}"/>
              </a:ext>
            </a:extLst>
          </p:cNvPr>
          <p:cNvSpPr txBox="1"/>
          <p:nvPr/>
        </p:nvSpPr>
        <p:spPr>
          <a:xfrm>
            <a:off x="6120000" y="360000"/>
            <a:ext cx="2880000"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prstClr val="white"/>
                </a:solidFill>
                <a:latin typeface="Meiryo UI" panose="020B0604030504040204" pitchFamily="50" charset="-128"/>
                <a:ea typeface="Meiryo UI" panose="020B0604030504040204" pitchFamily="50" charset="-128"/>
              </a:rPr>
              <a:t>建築環境</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a:t>
            </a:r>
          </a:p>
        </p:txBody>
      </p:sp>
      <p:pic>
        <p:nvPicPr>
          <p:cNvPr id="2" name="図 1">
            <a:extLst>
              <a:ext uri="{FF2B5EF4-FFF2-40B4-BE49-F238E27FC236}">
                <a16:creationId xmlns:a16="http://schemas.microsoft.com/office/drawing/2014/main" id="{431EEA60-5789-4F32-B99D-D0C25B5543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5111" y="2132449"/>
            <a:ext cx="3978889" cy="3531614"/>
          </a:xfrm>
          <a:prstGeom prst="rect">
            <a:avLst/>
          </a:prstGeom>
        </p:spPr>
      </p:pic>
      <p:sp>
        <p:nvSpPr>
          <p:cNvPr id="3" name="角丸四角形 2"/>
          <p:cNvSpPr/>
          <p:nvPr/>
        </p:nvSpPr>
        <p:spPr>
          <a:xfrm>
            <a:off x="209421" y="5349547"/>
            <a:ext cx="5235130" cy="1007192"/>
          </a:xfrm>
          <a:prstGeom prst="roundRect">
            <a:avLst>
              <a:gd name="adj" fmla="val 999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223649" y="5403301"/>
            <a:ext cx="2489784" cy="348109"/>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令和７年度の主な取組</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209422" y="5705042"/>
            <a:ext cx="5307137" cy="523220"/>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〇 市町村による</a:t>
            </a:r>
            <a:r>
              <a:rPr kumimoji="1" lang="ja-JP" altLang="en-US" sz="1600" b="1" i="0" u="sng"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anose="020B0604030504040204" pitchFamily="50" charset="-128"/>
              </a:rPr>
              <a:t>バリアフリー基本構想の作成・見直し</a:t>
            </a:r>
            <a:r>
              <a:rPr kumimoji="1" lang="ja-JP" altLang="en-US" sz="16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の促進</a:t>
            </a:r>
            <a:endParaRPr kumimoji="1"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（大阪市、堺市、吹田市、泉南市</a:t>
            </a:r>
            <a:r>
              <a:rPr kumimoji="1" lang="ja-JP" altLang="en-US" sz="1200" b="0" i="0" u="none" strike="noStrike" kern="100" cap="none" spc="-46"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endParaRPr kumimoji="1" lang="en-US" altLang="ja-JP" sz="1200" b="0" i="0" u="none" strike="noStrike" kern="100" cap="none" spc="-46"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80489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1">
            <a:extLst>
              <a:ext uri="{FF2B5EF4-FFF2-40B4-BE49-F238E27FC236}">
                <a16:creationId xmlns:a16="http://schemas.microsoft.com/office/drawing/2014/main" id="{26E64F4B-9051-4FBB-95C6-BB00DD29EC7E}"/>
              </a:ext>
            </a:extLst>
          </p:cNvPr>
          <p:cNvSpPr>
            <a:spLocks noGrp="1"/>
          </p:cNvSpPr>
          <p:nvPr>
            <p:ph type="sldNum" sz="quarter" idx="12"/>
          </p:nvPr>
        </p:nvSpPr>
        <p:spPr>
          <a:xfrm>
            <a:off x="7065753" y="6580361"/>
            <a:ext cx="2057400" cy="273844"/>
          </a:xfrm>
        </p:spPr>
        <p:txBody>
          <a:bodyPr/>
          <a:lstStyle/>
          <a:p>
            <a:pPr defTabSz="457200"/>
            <a:fld id="{EA6D242B-6A52-4C5C-AF40-54B5FB6D04E5}" type="slidenum">
              <a:rPr lang="ja-JP" altLang="en-US">
                <a:solidFill>
                  <a:schemeClr val="tx1"/>
                </a:solidFill>
                <a:latin typeface="Meiryo UI" panose="020B0604030504040204" pitchFamily="50" charset="-128"/>
                <a:ea typeface="Meiryo UI" panose="020B0604030504040204" pitchFamily="50" charset="-128"/>
              </a:rPr>
              <a:pPr defTabSz="457200"/>
              <a:t>22</a:t>
            </a:fld>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4" name="Rectangle 2">
            <a:extLst>
              <a:ext uri="{FF2B5EF4-FFF2-40B4-BE49-F238E27FC236}">
                <a16:creationId xmlns:a16="http://schemas.microsoft.com/office/drawing/2014/main" id="{27C81878-8BE9-4CB7-9B52-79673464EF75}"/>
              </a:ext>
            </a:extLst>
          </p:cNvPr>
          <p:cNvSpPr>
            <a:spLocks noChangeArrowheads="1"/>
          </p:cNvSpPr>
          <p:nvPr/>
        </p:nvSpPr>
        <p:spPr bwMode="auto">
          <a:xfrm>
            <a:off x="248294" y="528400"/>
            <a:ext cx="337348" cy="2068349"/>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457200" eaLnBrk="1" hangingPunct="1">
              <a:lnSpc>
                <a:spcPts val="1200"/>
              </a:lnSpc>
              <a:spcBef>
                <a:spcPts val="0"/>
              </a:spcBef>
            </a:pPr>
            <a:r>
              <a:rPr kumimoji="0" lang="ja-JP" altLang="en-US" sz="120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施策の方向性</a:t>
            </a:r>
            <a:endParaRPr kumimoji="0" lang="en-US" altLang="ja-JP" sz="120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5" name="Rectangle 2">
            <a:extLst>
              <a:ext uri="{FF2B5EF4-FFF2-40B4-BE49-F238E27FC236}">
                <a16:creationId xmlns:a16="http://schemas.microsoft.com/office/drawing/2014/main" id="{B5F7033B-9F20-4226-A4DB-7958FF1E805E}"/>
              </a:ext>
            </a:extLst>
          </p:cNvPr>
          <p:cNvSpPr>
            <a:spLocks noChangeArrowheads="1"/>
          </p:cNvSpPr>
          <p:nvPr/>
        </p:nvSpPr>
        <p:spPr bwMode="auto">
          <a:xfrm>
            <a:off x="259893" y="2943088"/>
            <a:ext cx="337348" cy="3667262"/>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457200" eaLnBrk="1" hangingPunct="1">
              <a:lnSpc>
                <a:spcPts val="1200"/>
              </a:lnSpc>
              <a:spcBef>
                <a:spcPts val="0"/>
              </a:spcBef>
            </a:pPr>
            <a:r>
              <a:rPr kumimoji="0" lang="ja-JP" altLang="en-US" sz="135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主な取組内容</a:t>
            </a:r>
            <a:endParaRPr kumimoji="0" lang="en-US" altLang="ja-JP" sz="135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6" name="テキスト ボックス 5">
            <a:extLst>
              <a:ext uri="{FF2B5EF4-FFF2-40B4-BE49-F238E27FC236}">
                <a16:creationId xmlns:a16="http://schemas.microsoft.com/office/drawing/2014/main" id="{A77139F4-1151-472D-9C4F-D22F46E01A03}"/>
              </a:ext>
            </a:extLst>
          </p:cNvPr>
          <p:cNvSpPr txBox="1"/>
          <p:nvPr/>
        </p:nvSpPr>
        <p:spPr>
          <a:xfrm>
            <a:off x="702373" y="2895463"/>
            <a:ext cx="6303847" cy="3800977"/>
          </a:xfrm>
          <a:prstGeom prst="rect">
            <a:avLst/>
          </a:prstGeom>
          <a:noFill/>
          <a:ln w="79375" cmpd="dbl">
            <a:noFill/>
          </a:ln>
        </p:spPr>
        <p:txBody>
          <a:bodyPr wrap="square" rtlCol="0">
            <a:spAutoFit/>
          </a:bodyPr>
          <a:lstStyle/>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大阪府密集市街地整備方針（</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R3.3</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改定）に基づく取組の推進</a:t>
            </a:r>
            <a:endPar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269875">
              <a:lnSpc>
                <a:spcPts val="1650"/>
              </a:lnSpc>
            </a:pPr>
            <a:r>
              <a:rPr kumimoji="0"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地震時等に著しく危険な密集市街地については、密集市街地整備方針に基づき、</a:t>
            </a: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令和</a:t>
            </a:r>
            <a:r>
              <a:rPr kumimoji="0" lang="en-US" altLang="ja-JP"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12</a:t>
            </a: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年度末までに全域を解消することを目標に、「まちの防災性の向上」「地域防災力のさらなる向上」「魅力あるまちづくり」の３本柱で取組を推進</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a:t>
            </a:r>
            <a:r>
              <a:rPr kumimoji="0" lang="ja-JP" altLang="en-US" sz="11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整備方針については、密集市街地対策検討懇話会において、中間改定に向けた議論を実施中。</a:t>
            </a:r>
            <a:endParaRPr kumimoji="0" lang="en-US" altLang="ja-JP" sz="11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住宅建築物耐震</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10</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ヵ年戦略・大阪</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(R3.3</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改定</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に基づく取組の推進</a:t>
            </a:r>
            <a:endPar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269875" defTabSz="457200">
              <a:lnSpc>
                <a:spcPts val="1650"/>
              </a:lnSpc>
              <a:defRPr/>
            </a:pPr>
            <a:r>
              <a:rPr kumimoji="0" lang="ja-JP" altLang="en-US" sz="11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住宅建築物耐震１０ヵ年戦略・大阪に基づき、「社会的機運の醸成」「耐震化のきっかけづくり・具体化」「負担軽減の支援」の３つの支援策の方向性を軸として、所有者の意識の変化を踏まえた切れ目のない支援策を戦略的に実施。</a:t>
            </a:r>
            <a:r>
              <a:rPr kumimoji="0" lang="en-US" altLang="ja-JP" sz="11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R</a:t>
            </a:r>
            <a:r>
              <a:rPr kumimoji="0" lang="ja-JP" altLang="en-US" sz="11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８年度からの次期計画の策定に向け、耐震改修促進計画推進部会にて議論を実施中。</a:t>
            </a: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宅地造成及び特定盛土等の規制による災害防止</a:t>
            </a:r>
          </a:p>
          <a:p>
            <a:pPr marL="269875" defTabSz="457200">
              <a:lnSpc>
                <a:spcPts val="1650"/>
              </a:lnSpc>
              <a:defRPr/>
            </a:pP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「宅地造成及び特定盛土等規制法」に基づき、規制区域の指定や安全な盛土等の造成、盛土等を安全に保つ責務、実効性のある罰則により取組を推進</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危険な空家の除却等促進</a:t>
            </a:r>
            <a:r>
              <a:rPr kumimoji="0" lang="ja-JP" altLang="en-US" sz="105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（「１．くらしの質を高める」「４．安心のくらしをつくる」）</a:t>
            </a:r>
            <a:endParaRPr kumimoji="0" lang="en-US" altLang="ja-JP" sz="105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269875" defTabSz="457200">
              <a:lnSpc>
                <a:spcPts val="1650"/>
              </a:lnSpc>
              <a:defRPr/>
            </a:pPr>
            <a:r>
              <a:rPr kumimoji="0"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市町村に向け、マニュアルの作成による技術的助言、公民の先進事例の紹介、「管理不全空家制度」の活用支援など、危険な空家の除却等を促進する取組を推進</a:t>
            </a:r>
            <a:endParaRPr kumimoji="0" lang="en-US" altLang="ja-JP" sz="11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p:txBody>
      </p:sp>
      <p:sp>
        <p:nvSpPr>
          <p:cNvPr id="7" name="角丸四角形 3">
            <a:extLst>
              <a:ext uri="{FF2B5EF4-FFF2-40B4-BE49-F238E27FC236}">
                <a16:creationId xmlns:a16="http://schemas.microsoft.com/office/drawing/2014/main" id="{78609720-15B1-457F-9D98-0A087CC4FEB2}"/>
              </a:ext>
            </a:extLst>
          </p:cNvPr>
          <p:cNvSpPr/>
          <p:nvPr/>
        </p:nvSpPr>
        <p:spPr>
          <a:xfrm>
            <a:off x="-3858" y="11571"/>
            <a:ext cx="9144000" cy="372855"/>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84397" tIns="42198" rIns="84397" bIns="42198" rtlCol="0" anchor="ctr"/>
          <a:lstStyle/>
          <a:p>
            <a:pPr algn="ctr" defTabSz="914290">
              <a:defRPr/>
            </a:pPr>
            <a:r>
              <a:rPr lang="ja-JP" altLang="en-US" b="1" spc="-5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３．安全を支える</a:t>
            </a:r>
          </a:p>
        </p:txBody>
      </p:sp>
      <p:grpSp>
        <p:nvGrpSpPr>
          <p:cNvPr id="8" name="グループ化 7">
            <a:extLst>
              <a:ext uri="{FF2B5EF4-FFF2-40B4-BE49-F238E27FC236}">
                <a16:creationId xmlns:a16="http://schemas.microsoft.com/office/drawing/2014/main" id="{5202A47B-A425-4158-B744-10046B15DBC2}"/>
              </a:ext>
            </a:extLst>
          </p:cNvPr>
          <p:cNvGrpSpPr/>
          <p:nvPr/>
        </p:nvGrpSpPr>
        <p:grpSpPr>
          <a:xfrm>
            <a:off x="702373" y="736192"/>
            <a:ext cx="8031368" cy="1780122"/>
            <a:chOff x="706231" y="686806"/>
            <a:chExt cx="8031368" cy="1780122"/>
          </a:xfrm>
        </p:grpSpPr>
        <p:sp>
          <p:nvSpPr>
            <p:cNvPr id="9" name="テキスト ボックス 8">
              <a:extLst>
                <a:ext uri="{FF2B5EF4-FFF2-40B4-BE49-F238E27FC236}">
                  <a16:creationId xmlns:a16="http://schemas.microsoft.com/office/drawing/2014/main" id="{ED9621D4-66CB-4D38-A2B8-8DF88155664E}"/>
                </a:ext>
              </a:extLst>
            </p:cNvPr>
            <p:cNvSpPr txBox="1"/>
            <p:nvPr/>
          </p:nvSpPr>
          <p:spPr>
            <a:xfrm>
              <a:off x="706231" y="686806"/>
              <a:ext cx="8019796" cy="1780122"/>
            </a:xfrm>
            <a:prstGeom prst="rect">
              <a:avLst/>
            </a:prstGeom>
            <a:noFill/>
            <a:ln w="9525">
              <a:noFill/>
              <a:prstDash val="solid"/>
            </a:ln>
          </p:spPr>
          <p:txBody>
            <a:bodyPr wrap="square" lIns="37800" tIns="0" rIns="37800" bIns="0" rtlCol="0" anchor="t" anchorCtr="0">
              <a:noAutofit/>
            </a:bodyPr>
            <a:lstStyle/>
            <a:p>
              <a:pPr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災害に強い都市の形成　</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住宅・建築物の安全性の確保</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○危機事象への備え</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347113A3-E3BD-4C8D-A5FF-2CBC74049DAB}"/>
                </a:ext>
              </a:extLst>
            </p:cNvPr>
            <p:cNvSpPr txBox="1"/>
            <p:nvPr/>
          </p:nvSpPr>
          <p:spPr>
            <a:xfrm>
              <a:off x="900681" y="1470040"/>
              <a:ext cx="7825345" cy="284307"/>
            </a:xfrm>
            <a:prstGeom prst="rect">
              <a:avLst/>
            </a:prstGeom>
            <a:noFill/>
            <a:ln w="3175">
              <a:solidFill>
                <a:schemeClr val="tx2"/>
              </a:solidFill>
              <a:prstDash val="dash"/>
            </a:ln>
          </p:spPr>
          <p:txBody>
            <a:bodyPr wrap="square" lIns="36000" tIns="0" rIns="36000" bIns="0" rtlCol="0" anchor="ctr" anchorCtr="0">
              <a:noAutofit/>
            </a:bodyPr>
            <a:lstStyle/>
            <a:p>
              <a:pPr marL="85725" indent="-85725"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民間住宅・建築物の耐震化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公的賃貸住宅、公共施設の耐震化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建築基準関連の法令順守の徹底</a:t>
              </a:r>
            </a:p>
          </p:txBody>
        </p:sp>
        <p:sp>
          <p:nvSpPr>
            <p:cNvPr id="11" name="テキスト ボックス 10">
              <a:extLst>
                <a:ext uri="{FF2B5EF4-FFF2-40B4-BE49-F238E27FC236}">
                  <a16:creationId xmlns:a16="http://schemas.microsoft.com/office/drawing/2014/main" id="{56A6E8B9-568D-4C1F-A4FC-472A6E92090C}"/>
                </a:ext>
              </a:extLst>
            </p:cNvPr>
            <p:cNvSpPr txBox="1"/>
            <p:nvPr/>
          </p:nvSpPr>
          <p:spPr>
            <a:xfrm>
              <a:off x="889108" y="932980"/>
              <a:ext cx="7825345" cy="284307"/>
            </a:xfrm>
            <a:prstGeom prst="rect">
              <a:avLst/>
            </a:prstGeom>
            <a:noFill/>
            <a:ln w="3175">
              <a:solidFill>
                <a:schemeClr val="tx2"/>
              </a:solidFill>
              <a:prstDash val="dash"/>
            </a:ln>
          </p:spPr>
          <p:txBody>
            <a:bodyPr wrap="square" lIns="36000" tIns="36000" rIns="36000" bIns="36000" rtlCol="0" anchor="ctr" anchorCtr="0">
              <a:noAutofit/>
            </a:bodyPr>
            <a:lstStyle/>
            <a:p>
              <a:pPr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密集市街地の整備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広域緊急交通路沿道の建築物等の耐震化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災害リスクを考慮したまちづくりの推進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危険な空家の除却等促進</a:t>
              </a:r>
            </a:p>
          </p:txBody>
        </p:sp>
        <p:sp>
          <p:nvSpPr>
            <p:cNvPr id="12" name="テキスト ボックス 11">
              <a:extLst>
                <a:ext uri="{FF2B5EF4-FFF2-40B4-BE49-F238E27FC236}">
                  <a16:creationId xmlns:a16="http://schemas.microsoft.com/office/drawing/2014/main" id="{B7F9E509-A346-4E28-8624-3E2E0FC52F27}"/>
                </a:ext>
              </a:extLst>
            </p:cNvPr>
            <p:cNvSpPr txBox="1"/>
            <p:nvPr/>
          </p:nvSpPr>
          <p:spPr>
            <a:xfrm>
              <a:off x="900681" y="2104634"/>
              <a:ext cx="7836918" cy="268106"/>
            </a:xfrm>
            <a:prstGeom prst="rect">
              <a:avLst/>
            </a:prstGeom>
            <a:noFill/>
            <a:ln w="3175">
              <a:solidFill>
                <a:schemeClr val="tx2"/>
              </a:solidFill>
              <a:prstDash val="dash"/>
            </a:ln>
          </p:spPr>
          <p:txBody>
            <a:bodyPr wrap="square" lIns="50400" tIns="50400" rIns="50400" bIns="50400" rtlCol="0" anchor="ctr" anchorCtr="0">
              <a:noAutofit/>
            </a:bodyPr>
            <a:lstStyle/>
            <a:p>
              <a:pPr marL="85725" indent="-85725" defTabSz="457200">
                <a:spcBef>
                  <a:spcPts val="280"/>
                </a:spcBef>
              </a:pP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大規模災害時等の体制整備</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 name="テキスト ボックス 13">
            <a:extLst>
              <a:ext uri="{FF2B5EF4-FFF2-40B4-BE49-F238E27FC236}">
                <a16:creationId xmlns:a16="http://schemas.microsoft.com/office/drawing/2014/main" id="{529C68BB-0DF7-4E8B-896D-143C2EA78A51}"/>
              </a:ext>
            </a:extLst>
          </p:cNvPr>
          <p:cNvSpPr txBox="1"/>
          <p:nvPr/>
        </p:nvSpPr>
        <p:spPr>
          <a:xfrm>
            <a:off x="6680139" y="4810290"/>
            <a:ext cx="2565739" cy="415498"/>
          </a:xfrm>
          <a:prstGeom prst="rect">
            <a:avLst/>
          </a:prstGeom>
          <a:noFill/>
        </p:spPr>
        <p:txBody>
          <a:bodyPr wrap="squar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密集市街地整備事業における</a:t>
            </a:r>
            <a:endParaRPr lang="en-US" altLang="ja-JP" sz="1050" dirty="0">
              <a:solidFill>
                <a:prstClr val="black"/>
              </a:solidFill>
              <a:latin typeface="Meiryo UI" panose="020B0604030504040204" pitchFamily="50" charset="-128"/>
              <a:ea typeface="Meiryo UI" panose="020B0604030504040204" pitchFamily="50" charset="-128"/>
            </a:endParaRPr>
          </a:p>
          <a:p>
            <a:pPr marL="0" marR="0" lvl="0" indent="0" algn="ctr" defTabSz="91429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主要生活道路の整備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5" name="Picture 42">
            <a:extLst>
              <a:ext uri="{FF2B5EF4-FFF2-40B4-BE49-F238E27FC236}">
                <a16:creationId xmlns:a16="http://schemas.microsoft.com/office/drawing/2014/main" id="{62228C60-D388-404D-AD06-41EAEFCD650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958351" y="5240907"/>
            <a:ext cx="2181791" cy="1095817"/>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テキスト ボックス 15">
            <a:extLst>
              <a:ext uri="{FF2B5EF4-FFF2-40B4-BE49-F238E27FC236}">
                <a16:creationId xmlns:a16="http://schemas.microsoft.com/office/drawing/2014/main" id="{A97E95A9-9661-410E-81E9-609B02EF58B5}"/>
              </a:ext>
            </a:extLst>
          </p:cNvPr>
          <p:cNvSpPr txBox="1"/>
          <p:nvPr/>
        </p:nvSpPr>
        <p:spPr>
          <a:xfrm>
            <a:off x="7346504" y="6269498"/>
            <a:ext cx="1355482" cy="372855"/>
          </a:xfrm>
          <a:prstGeom prst="rect">
            <a:avLst/>
          </a:prstGeom>
          <a:noFill/>
          <a:ln w="3175">
            <a:noFill/>
            <a:prstDash val="dash"/>
          </a:ln>
        </p:spPr>
        <p:txBody>
          <a:bodyPr wrap="square" lIns="36000" tIns="0" rIns="36000" bIns="0" rtlCol="0" anchor="ctr" anchorCtr="0">
            <a:noAutofit/>
          </a:bodyPr>
          <a:lstStyle/>
          <a:p>
            <a:pPr marL="85725" indent="-85725" algn="ctr" defTabSz="457200"/>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耐震改修イメージ</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7B29F215-39A2-43D1-A7CD-36B16BF5E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2734" y="2678402"/>
            <a:ext cx="1370924" cy="1020952"/>
          </a:xfrm>
          <a:prstGeom prst="rect">
            <a:avLst/>
          </a:prstGeom>
        </p:spPr>
      </p:pic>
      <p:pic>
        <p:nvPicPr>
          <p:cNvPr id="18" name="図 17">
            <a:extLst>
              <a:ext uri="{FF2B5EF4-FFF2-40B4-BE49-F238E27FC236}">
                <a16:creationId xmlns:a16="http://schemas.microsoft.com/office/drawing/2014/main" id="{2B323BEF-B070-4E16-8B8B-32CCAEFA86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2734" y="3798649"/>
            <a:ext cx="1370924" cy="1020952"/>
          </a:xfrm>
          <a:prstGeom prst="rect">
            <a:avLst/>
          </a:prstGeom>
        </p:spPr>
      </p:pic>
      <p:sp>
        <p:nvSpPr>
          <p:cNvPr id="19" name="テキスト ボックス 18">
            <a:extLst>
              <a:ext uri="{FF2B5EF4-FFF2-40B4-BE49-F238E27FC236}">
                <a16:creationId xmlns:a16="http://schemas.microsoft.com/office/drawing/2014/main" id="{ADC9CD64-98CD-4072-89D7-BE87FF2739F4}"/>
              </a:ext>
            </a:extLst>
          </p:cNvPr>
          <p:cNvSpPr txBox="1"/>
          <p:nvPr/>
        </p:nvSpPr>
        <p:spPr>
          <a:xfrm>
            <a:off x="8157487" y="2654566"/>
            <a:ext cx="544499" cy="230832"/>
          </a:xfrm>
          <a:prstGeom prst="rect">
            <a:avLst/>
          </a:prstGeom>
          <a:noFill/>
        </p:spPr>
        <p:txBody>
          <a:bodyPr wrap="squar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lang="ja-JP" altLang="en-US" sz="900" b="1" dirty="0">
                <a:solidFill>
                  <a:schemeClr val="bg1"/>
                </a:solidFill>
                <a:latin typeface="Meiryo UI" panose="020B0604030504040204" pitchFamily="50" charset="-128"/>
                <a:ea typeface="Meiryo UI" panose="020B0604030504040204" pitchFamily="50" charset="-128"/>
              </a:rPr>
              <a:t>整備前</a:t>
            </a:r>
            <a:endParaRPr kumimoji="1" lang="en-US" altLang="ja-JP"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6135395D-780D-474D-B8D0-78DC5E31A04B}"/>
              </a:ext>
            </a:extLst>
          </p:cNvPr>
          <p:cNvSpPr txBox="1"/>
          <p:nvPr/>
        </p:nvSpPr>
        <p:spPr>
          <a:xfrm>
            <a:off x="8195380" y="3774911"/>
            <a:ext cx="538403" cy="230832"/>
          </a:xfrm>
          <a:prstGeom prst="rect">
            <a:avLst/>
          </a:prstGeom>
          <a:noFill/>
        </p:spPr>
        <p:txBody>
          <a:bodyPr wrap="squar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lang="ja-JP" altLang="en-US" sz="900" b="1" dirty="0">
                <a:solidFill>
                  <a:schemeClr val="bg1"/>
                </a:solidFill>
                <a:latin typeface="Meiryo UI" panose="020B0604030504040204" pitchFamily="50" charset="-128"/>
                <a:ea typeface="Meiryo UI" panose="020B0604030504040204" pitchFamily="50" charset="-128"/>
              </a:rPr>
              <a:t>整備後</a:t>
            </a:r>
            <a:endParaRPr kumimoji="1" lang="en-US" altLang="ja-JP" sz="9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21" name="矢印: 下 20">
            <a:extLst>
              <a:ext uri="{FF2B5EF4-FFF2-40B4-BE49-F238E27FC236}">
                <a16:creationId xmlns:a16="http://schemas.microsoft.com/office/drawing/2014/main" id="{670AAC92-DAC8-4B81-A5AE-A77FCEFE0930}"/>
              </a:ext>
            </a:extLst>
          </p:cNvPr>
          <p:cNvSpPr/>
          <p:nvPr/>
        </p:nvSpPr>
        <p:spPr>
          <a:xfrm>
            <a:off x="7784100" y="3622227"/>
            <a:ext cx="352892" cy="184475"/>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438556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３</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安全を支える</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大阪府密集市街地整備方針（</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改定）に基づく取組の推進</a:t>
            </a:r>
          </a:p>
        </p:txBody>
      </p:sp>
      <p:sp>
        <p:nvSpPr>
          <p:cNvPr id="6" name="正方形/長方形 5"/>
          <p:cNvSpPr/>
          <p:nvPr/>
        </p:nvSpPr>
        <p:spPr>
          <a:xfrm>
            <a:off x="170965" y="1126844"/>
            <a:ext cx="8973035" cy="5416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82064" marR="0" lvl="0" indent="-82064" algn="l" defTabSz="914290" rtl="0" eaLnBrk="1" fontAlgn="auto" latinLnBrk="0" hangingPunct="1">
              <a:lnSpc>
                <a:spcPts val="1846"/>
              </a:lnSpc>
              <a:spcBef>
                <a:spcPts val="92"/>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0" i="0" u="none" strike="noStrike" kern="1200" cap="none" spc="-5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大阪の成長を支えるまちづくりをめざし、</a:t>
            </a:r>
            <a:r>
              <a:rPr kumimoji="1" lang="ja-JP" altLang="en-US" sz="1477" b="1" i="0" u="sng" strike="noStrike" kern="1200" cap="none" spc="-55"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「災害に強いまちづくり」</a:t>
            </a:r>
            <a:r>
              <a:rPr kumimoji="1" lang="ja-JP" altLang="en-US" sz="1477" b="0" i="0" u="none" strike="noStrike" kern="1200" cap="none" spc="-5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a:t>
            </a:r>
            <a:r>
              <a:rPr kumimoji="1" lang="ja-JP" altLang="en-US" sz="1477" b="1" i="0" u="sng" strike="noStrike" kern="1200" cap="none" spc="-55"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「活力と魅力あふれるまちづくり」</a:t>
            </a:r>
            <a:r>
              <a:rPr kumimoji="1" lang="ja-JP" altLang="en-US" sz="1477" b="0" i="0" u="none" strike="noStrike" kern="1200" cap="none" spc="-5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の両輪で取組を展開</a:t>
            </a:r>
            <a:endParaRPr kumimoji="1" lang="en-US" altLang="ja-JP" sz="1477" b="0" i="0" u="none" strike="noStrike" kern="1200" cap="none" spc="-5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2064" marR="0" lvl="0" indent="-82064" algn="l" defTabSz="914290" rtl="0" eaLnBrk="1" fontAlgn="auto" latinLnBrk="0" hangingPunct="1">
              <a:lnSpc>
                <a:spcPts val="1846"/>
              </a:lnSpc>
              <a:spcBef>
                <a:spcPts val="92"/>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「まちの防災性の向上」</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「地域防災力のさらなる向上」</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「魅力あるまちづくり」</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の３本柱で具体的な取組を推進</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4" name="正方形/長方形 93">
            <a:extLst>
              <a:ext uri="{FF2B5EF4-FFF2-40B4-BE49-F238E27FC236}">
                <a16:creationId xmlns:a16="http://schemas.microsoft.com/office/drawing/2014/main" id="{B2214278-2596-4ED4-9E11-B8C83DB4BFF5}"/>
              </a:ext>
            </a:extLst>
          </p:cNvPr>
          <p:cNvSpPr/>
          <p:nvPr/>
        </p:nvSpPr>
        <p:spPr bwMode="gray">
          <a:xfrm>
            <a:off x="170965" y="1705726"/>
            <a:ext cx="7075279" cy="390534"/>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「地震時等に著しく危険な密集市街地」の解消状況（令和</a:t>
            </a:r>
            <a:r>
              <a:rPr kumimoji="1" lang="ja-JP" altLang="en-US" sz="166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662"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度末時点）</a:t>
            </a:r>
          </a:p>
        </p:txBody>
      </p:sp>
      <p:sp>
        <p:nvSpPr>
          <p:cNvPr id="95" name="正方形/長方形 94">
            <a:extLst>
              <a:ext uri="{FF2B5EF4-FFF2-40B4-BE49-F238E27FC236}">
                <a16:creationId xmlns:a16="http://schemas.microsoft.com/office/drawing/2014/main" id="{B2214278-2596-4ED4-9E11-B8C83DB4BFF5}"/>
              </a:ext>
            </a:extLst>
          </p:cNvPr>
          <p:cNvSpPr/>
          <p:nvPr/>
        </p:nvSpPr>
        <p:spPr bwMode="gray">
          <a:xfrm>
            <a:off x="218672" y="6214580"/>
            <a:ext cx="1013814" cy="390534"/>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目標</a:t>
            </a:r>
            <a:endParaRPr kumimoji="1" lang="ja-JP" altLang="en-US" sz="166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181768" y="6257819"/>
            <a:ext cx="7630615" cy="348109"/>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6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令和７年度末までに</a:t>
            </a:r>
            <a:r>
              <a:rPr kumimoji="1" lang="en-US" altLang="ja-JP" sz="166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2,248ha</a:t>
            </a:r>
            <a:r>
              <a:rPr kumimoji="1" lang="ja-JP" altLang="en-US" sz="166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の９割以上を解消、令和</a:t>
            </a:r>
            <a:r>
              <a:rPr kumimoji="1" lang="en-US" altLang="ja-JP" sz="166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66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年度末までに全域を解消</a:t>
            </a:r>
          </a:p>
        </p:txBody>
      </p:sp>
      <p:sp>
        <p:nvSpPr>
          <p:cNvPr id="55"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52EBB07F-65AF-40FE-934B-98848178371F}"/>
              </a:ext>
            </a:extLst>
          </p:cNvPr>
          <p:cNvSpPr txBox="1"/>
          <p:nvPr/>
        </p:nvSpPr>
        <p:spPr>
          <a:xfrm>
            <a:off x="6120000" y="360000"/>
            <a:ext cx="2880000"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prstClr val="white"/>
                </a:solidFill>
                <a:latin typeface="Meiryo UI" panose="020B0604030504040204" pitchFamily="50" charset="-128"/>
                <a:ea typeface="Meiryo UI" panose="020B0604030504040204" pitchFamily="50" charset="-128"/>
              </a:rPr>
              <a:t>都市防災</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a:t>
            </a:r>
          </a:p>
        </p:txBody>
      </p:sp>
      <p:grpSp>
        <p:nvGrpSpPr>
          <p:cNvPr id="56" name="グループ化 55">
            <a:extLst>
              <a:ext uri="{FF2B5EF4-FFF2-40B4-BE49-F238E27FC236}">
                <a16:creationId xmlns:a16="http://schemas.microsoft.com/office/drawing/2014/main" id="{C6F02BF7-102C-41EA-8109-B998D4E1FF4E}"/>
              </a:ext>
            </a:extLst>
          </p:cNvPr>
          <p:cNvGrpSpPr/>
          <p:nvPr/>
        </p:nvGrpSpPr>
        <p:grpSpPr>
          <a:xfrm>
            <a:off x="414458" y="2173004"/>
            <a:ext cx="3486983" cy="3991378"/>
            <a:chOff x="147384" y="4231455"/>
            <a:chExt cx="2857293" cy="3270603"/>
          </a:xfrm>
        </p:grpSpPr>
        <p:pic>
          <p:nvPicPr>
            <p:cNvPr id="57" name="図 56">
              <a:extLst>
                <a:ext uri="{FF2B5EF4-FFF2-40B4-BE49-F238E27FC236}">
                  <a16:creationId xmlns:a16="http://schemas.microsoft.com/office/drawing/2014/main" id="{36D54644-44E6-4B4B-B7DC-BD7D1A84E4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7384" y="4231455"/>
              <a:ext cx="2857293" cy="3270603"/>
            </a:xfrm>
            <a:prstGeom prst="rect">
              <a:avLst/>
            </a:prstGeom>
            <a:ln>
              <a:solidFill>
                <a:schemeClr val="tx1"/>
              </a:solidFill>
            </a:ln>
          </p:spPr>
        </p:pic>
        <p:sp>
          <p:nvSpPr>
            <p:cNvPr id="58" name="正方形/長方形 57">
              <a:extLst>
                <a:ext uri="{FF2B5EF4-FFF2-40B4-BE49-F238E27FC236}">
                  <a16:creationId xmlns:a16="http://schemas.microsoft.com/office/drawing/2014/main" id="{3972E181-1497-488B-AC5A-1A249926DF67}"/>
                </a:ext>
              </a:extLst>
            </p:cNvPr>
            <p:cNvSpPr/>
            <p:nvPr/>
          </p:nvSpPr>
          <p:spPr>
            <a:xfrm>
              <a:off x="2730500" y="6976280"/>
              <a:ext cx="154940" cy="87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 name="図 2">
            <a:extLst>
              <a:ext uri="{FF2B5EF4-FFF2-40B4-BE49-F238E27FC236}">
                <a16:creationId xmlns:a16="http://schemas.microsoft.com/office/drawing/2014/main" id="{AD136C1A-22B8-46AC-8DE9-7AADBEE4F55B}"/>
              </a:ext>
            </a:extLst>
          </p:cNvPr>
          <p:cNvPicPr>
            <a:picLocks noChangeAspect="1"/>
          </p:cNvPicPr>
          <p:nvPr/>
        </p:nvPicPr>
        <p:blipFill>
          <a:blip r:embed="rId4"/>
          <a:stretch>
            <a:fillRect/>
          </a:stretch>
        </p:blipFill>
        <p:spPr>
          <a:xfrm>
            <a:off x="4221697" y="2125378"/>
            <a:ext cx="4590686" cy="4060288"/>
          </a:xfrm>
          <a:prstGeom prst="rect">
            <a:avLst/>
          </a:prstGeom>
        </p:spPr>
      </p:pic>
    </p:spTree>
    <p:extLst>
      <p:ext uri="{BB962C8B-B14F-4D97-AF65-F5344CB8AC3E}">
        <p14:creationId xmlns:p14="http://schemas.microsoft.com/office/powerpoint/2010/main" val="3699202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75363" y="1114513"/>
            <a:ext cx="8993274" cy="5435250"/>
          </a:xfrm>
          <a:prstGeom prst="roundRect">
            <a:avLst>
              <a:gd name="adj" fmla="val 286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9" name="テキスト ボックス 88"/>
          <p:cNvSpPr txBox="1"/>
          <p:nvPr/>
        </p:nvSpPr>
        <p:spPr>
          <a:xfrm>
            <a:off x="161199" y="2047355"/>
            <a:ext cx="4408708" cy="490006"/>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92" b="0" i="0" u="none" strike="noStrike" kern="1200" cap="none" spc="-92"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ＧＩＳを用いて、</a:t>
            </a:r>
            <a:r>
              <a:rPr kumimoji="1" lang="ja-JP" altLang="en-US" sz="1292" b="1" i="0" u="sng" strike="noStrike" kern="1200" cap="none" spc="-92"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延焼危険性を効果的に低減できる箇所を特定</a:t>
            </a:r>
            <a:endParaRPr kumimoji="1" lang="en-US" altLang="ja-JP" sz="1292" b="1" i="0" u="sng" strike="noStrike" kern="1200" cap="none" spc="-92"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・道路等の重点整備や老朽建築物の重点除却を推進</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83" name="グループ化 82"/>
          <p:cNvGrpSpPr/>
          <p:nvPr/>
        </p:nvGrpSpPr>
        <p:grpSpPr>
          <a:xfrm>
            <a:off x="4348346" y="2335689"/>
            <a:ext cx="4700108" cy="2371420"/>
            <a:chOff x="2122746" y="3504836"/>
            <a:chExt cx="6578223" cy="3319015"/>
          </a:xfrm>
          <a:effectLst/>
        </p:grpSpPr>
        <p:grpSp>
          <p:nvGrpSpPr>
            <p:cNvPr id="67" name="グループ化 66"/>
            <p:cNvGrpSpPr/>
            <p:nvPr/>
          </p:nvGrpSpPr>
          <p:grpSpPr>
            <a:xfrm>
              <a:off x="2122746" y="3504836"/>
              <a:ext cx="6578223" cy="3319015"/>
              <a:chOff x="919009" y="484812"/>
              <a:chExt cx="8421199" cy="4039996"/>
            </a:xfrm>
          </p:grpSpPr>
          <p:pic>
            <p:nvPicPr>
              <p:cNvPr id="69" name="図 6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919009" y="484812"/>
                <a:ext cx="8421199" cy="3985789"/>
              </a:xfrm>
              <a:prstGeom prst="rect">
                <a:avLst/>
              </a:prstGeom>
              <a:effectLst>
                <a:softEdge rad="190500"/>
              </a:effectLst>
            </p:spPr>
          </p:pic>
          <p:sp>
            <p:nvSpPr>
              <p:cNvPr id="70" name="フリーフォーム 69"/>
              <p:cNvSpPr/>
              <p:nvPr/>
            </p:nvSpPr>
            <p:spPr>
              <a:xfrm flipH="1">
                <a:off x="3703555" y="1866869"/>
                <a:ext cx="4409110" cy="2657939"/>
              </a:xfrm>
              <a:custGeom>
                <a:avLst/>
                <a:gdLst>
                  <a:gd name="connsiteX0" fmla="*/ 1060450 w 1162050"/>
                  <a:gd name="connsiteY0" fmla="*/ 0 h 641350"/>
                  <a:gd name="connsiteX1" fmla="*/ 0 w 1162050"/>
                  <a:gd name="connsiteY1" fmla="*/ 292100 h 641350"/>
                  <a:gd name="connsiteX2" fmla="*/ 298450 w 1162050"/>
                  <a:gd name="connsiteY2" fmla="*/ 641350 h 641350"/>
                  <a:gd name="connsiteX3" fmla="*/ 660400 w 1162050"/>
                  <a:gd name="connsiteY3" fmla="*/ 488950 h 641350"/>
                  <a:gd name="connsiteX4" fmla="*/ 895350 w 1162050"/>
                  <a:gd name="connsiteY4" fmla="*/ 368300 h 641350"/>
                  <a:gd name="connsiteX5" fmla="*/ 958850 w 1162050"/>
                  <a:gd name="connsiteY5" fmla="*/ 311150 h 641350"/>
                  <a:gd name="connsiteX6" fmla="*/ 1162050 w 1162050"/>
                  <a:gd name="connsiteY6" fmla="*/ 165100 h 641350"/>
                  <a:gd name="connsiteX7" fmla="*/ 1060450 w 1162050"/>
                  <a:gd name="connsiteY7" fmla="*/ 0 h 641350"/>
                  <a:gd name="connsiteX0" fmla="*/ 861823 w 1162050"/>
                  <a:gd name="connsiteY0" fmla="*/ 0 h 564096"/>
                  <a:gd name="connsiteX1" fmla="*/ 0 w 1162050"/>
                  <a:gd name="connsiteY1" fmla="*/ 214846 h 564096"/>
                  <a:gd name="connsiteX2" fmla="*/ 298450 w 1162050"/>
                  <a:gd name="connsiteY2" fmla="*/ 564096 h 564096"/>
                  <a:gd name="connsiteX3" fmla="*/ 660400 w 1162050"/>
                  <a:gd name="connsiteY3" fmla="*/ 411696 h 564096"/>
                  <a:gd name="connsiteX4" fmla="*/ 895350 w 1162050"/>
                  <a:gd name="connsiteY4" fmla="*/ 291046 h 564096"/>
                  <a:gd name="connsiteX5" fmla="*/ 958850 w 1162050"/>
                  <a:gd name="connsiteY5" fmla="*/ 233896 h 564096"/>
                  <a:gd name="connsiteX6" fmla="*/ 1162050 w 1162050"/>
                  <a:gd name="connsiteY6" fmla="*/ 87846 h 564096"/>
                  <a:gd name="connsiteX7" fmla="*/ 861823 w 1162050"/>
                  <a:gd name="connsiteY7" fmla="*/ 0 h 564096"/>
                  <a:gd name="connsiteX0" fmla="*/ 861823 w 1190941"/>
                  <a:gd name="connsiteY0" fmla="*/ 0 h 564096"/>
                  <a:gd name="connsiteX1" fmla="*/ 0 w 1190941"/>
                  <a:gd name="connsiteY1" fmla="*/ 214846 h 564096"/>
                  <a:gd name="connsiteX2" fmla="*/ 298450 w 1190941"/>
                  <a:gd name="connsiteY2" fmla="*/ 564096 h 564096"/>
                  <a:gd name="connsiteX3" fmla="*/ 660400 w 1190941"/>
                  <a:gd name="connsiteY3" fmla="*/ 411696 h 564096"/>
                  <a:gd name="connsiteX4" fmla="*/ 895350 w 1190941"/>
                  <a:gd name="connsiteY4" fmla="*/ 291046 h 564096"/>
                  <a:gd name="connsiteX5" fmla="*/ 958850 w 1190941"/>
                  <a:gd name="connsiteY5" fmla="*/ 233896 h 564096"/>
                  <a:gd name="connsiteX6" fmla="*/ 1190941 w 1190941"/>
                  <a:gd name="connsiteY6" fmla="*/ 492294 h 564096"/>
                  <a:gd name="connsiteX7" fmla="*/ 861823 w 1190941"/>
                  <a:gd name="connsiteY7" fmla="*/ 0 h 564096"/>
                  <a:gd name="connsiteX0" fmla="*/ 861823 w 1190941"/>
                  <a:gd name="connsiteY0" fmla="*/ 0 h 567906"/>
                  <a:gd name="connsiteX1" fmla="*/ 0 w 1190941"/>
                  <a:gd name="connsiteY1" fmla="*/ 214846 h 567906"/>
                  <a:gd name="connsiteX2" fmla="*/ 298450 w 1190941"/>
                  <a:gd name="connsiteY2" fmla="*/ 564096 h 567906"/>
                  <a:gd name="connsiteX3" fmla="*/ 660400 w 1190941"/>
                  <a:gd name="connsiteY3" fmla="*/ 411696 h 567906"/>
                  <a:gd name="connsiteX4" fmla="*/ 895350 w 1190941"/>
                  <a:gd name="connsiteY4" fmla="*/ 291046 h 567906"/>
                  <a:gd name="connsiteX5" fmla="*/ 971490 w 1190941"/>
                  <a:gd name="connsiteY5" fmla="*/ 567906 h 567906"/>
                  <a:gd name="connsiteX6" fmla="*/ 1190941 w 1190941"/>
                  <a:gd name="connsiteY6" fmla="*/ 492294 h 567906"/>
                  <a:gd name="connsiteX7" fmla="*/ 861823 w 1190941"/>
                  <a:gd name="connsiteY7" fmla="*/ 0 h 567906"/>
                  <a:gd name="connsiteX0" fmla="*/ 861823 w 1198164"/>
                  <a:gd name="connsiteY0" fmla="*/ 0 h 567906"/>
                  <a:gd name="connsiteX1" fmla="*/ 0 w 1198164"/>
                  <a:gd name="connsiteY1" fmla="*/ 214846 h 567906"/>
                  <a:gd name="connsiteX2" fmla="*/ 298450 w 1198164"/>
                  <a:gd name="connsiteY2" fmla="*/ 564096 h 567906"/>
                  <a:gd name="connsiteX3" fmla="*/ 660400 w 1198164"/>
                  <a:gd name="connsiteY3" fmla="*/ 411696 h 567906"/>
                  <a:gd name="connsiteX4" fmla="*/ 895350 w 1198164"/>
                  <a:gd name="connsiteY4" fmla="*/ 291046 h 567906"/>
                  <a:gd name="connsiteX5" fmla="*/ 971490 w 1198164"/>
                  <a:gd name="connsiteY5" fmla="*/ 567906 h 567906"/>
                  <a:gd name="connsiteX6" fmla="*/ 1198164 w 1198164"/>
                  <a:gd name="connsiteY6" fmla="*/ 530921 h 567906"/>
                  <a:gd name="connsiteX7" fmla="*/ 861823 w 1198164"/>
                  <a:gd name="connsiteY7" fmla="*/ 0 h 567906"/>
                  <a:gd name="connsiteX0" fmla="*/ 861823 w 1198164"/>
                  <a:gd name="connsiteY0" fmla="*/ 0 h 567906"/>
                  <a:gd name="connsiteX1" fmla="*/ 0 w 1198164"/>
                  <a:gd name="connsiteY1" fmla="*/ 214846 h 567906"/>
                  <a:gd name="connsiteX2" fmla="*/ 298450 w 1198164"/>
                  <a:gd name="connsiteY2" fmla="*/ 564096 h 567906"/>
                  <a:gd name="connsiteX3" fmla="*/ 660400 w 1198164"/>
                  <a:gd name="connsiteY3" fmla="*/ 411696 h 567906"/>
                  <a:gd name="connsiteX4" fmla="*/ 810483 w 1198164"/>
                  <a:gd name="connsiteY4" fmla="*/ 334218 h 567906"/>
                  <a:gd name="connsiteX5" fmla="*/ 971490 w 1198164"/>
                  <a:gd name="connsiteY5" fmla="*/ 567906 h 567906"/>
                  <a:gd name="connsiteX6" fmla="*/ 1198164 w 1198164"/>
                  <a:gd name="connsiteY6" fmla="*/ 530921 h 567906"/>
                  <a:gd name="connsiteX7" fmla="*/ 861823 w 1198164"/>
                  <a:gd name="connsiteY7" fmla="*/ 0 h 567906"/>
                  <a:gd name="connsiteX0" fmla="*/ 861823 w 1198164"/>
                  <a:gd name="connsiteY0" fmla="*/ 0 h 629254"/>
                  <a:gd name="connsiteX1" fmla="*/ 0 w 1198164"/>
                  <a:gd name="connsiteY1" fmla="*/ 214846 h 629254"/>
                  <a:gd name="connsiteX2" fmla="*/ 298450 w 1198164"/>
                  <a:gd name="connsiteY2" fmla="*/ 564096 h 629254"/>
                  <a:gd name="connsiteX3" fmla="*/ 660400 w 1198164"/>
                  <a:gd name="connsiteY3" fmla="*/ 411696 h 629254"/>
                  <a:gd name="connsiteX4" fmla="*/ 810483 w 1198164"/>
                  <a:gd name="connsiteY4" fmla="*/ 334218 h 629254"/>
                  <a:gd name="connsiteX5" fmla="*/ 938987 w 1198164"/>
                  <a:gd name="connsiteY5" fmla="*/ 629254 h 629254"/>
                  <a:gd name="connsiteX6" fmla="*/ 1198164 w 1198164"/>
                  <a:gd name="connsiteY6" fmla="*/ 530921 h 629254"/>
                  <a:gd name="connsiteX7" fmla="*/ 861823 w 1198164"/>
                  <a:gd name="connsiteY7" fmla="*/ 0 h 629254"/>
                  <a:gd name="connsiteX0" fmla="*/ 861823 w 1198164"/>
                  <a:gd name="connsiteY0" fmla="*/ 0 h 629254"/>
                  <a:gd name="connsiteX1" fmla="*/ 0 w 1198164"/>
                  <a:gd name="connsiteY1" fmla="*/ 214846 h 629254"/>
                  <a:gd name="connsiteX2" fmla="*/ 298450 w 1198164"/>
                  <a:gd name="connsiteY2" fmla="*/ 564096 h 629254"/>
                  <a:gd name="connsiteX3" fmla="*/ 810483 w 1198164"/>
                  <a:gd name="connsiteY3" fmla="*/ 334218 h 629254"/>
                  <a:gd name="connsiteX4" fmla="*/ 938987 w 1198164"/>
                  <a:gd name="connsiteY4" fmla="*/ 629254 h 629254"/>
                  <a:gd name="connsiteX5" fmla="*/ 1198164 w 1198164"/>
                  <a:gd name="connsiteY5" fmla="*/ 530921 h 629254"/>
                  <a:gd name="connsiteX6" fmla="*/ 861823 w 1198164"/>
                  <a:gd name="connsiteY6" fmla="*/ 0 h 629254"/>
                  <a:gd name="connsiteX0" fmla="*/ 861823 w 1198164"/>
                  <a:gd name="connsiteY0" fmla="*/ 0 h 985754"/>
                  <a:gd name="connsiteX1" fmla="*/ 0 w 1198164"/>
                  <a:gd name="connsiteY1" fmla="*/ 214846 h 985754"/>
                  <a:gd name="connsiteX2" fmla="*/ 298450 w 1198164"/>
                  <a:gd name="connsiteY2" fmla="*/ 564096 h 985754"/>
                  <a:gd name="connsiteX3" fmla="*/ 508993 w 1198164"/>
                  <a:gd name="connsiteY3" fmla="*/ 985754 h 985754"/>
                  <a:gd name="connsiteX4" fmla="*/ 938987 w 1198164"/>
                  <a:gd name="connsiteY4" fmla="*/ 629254 h 985754"/>
                  <a:gd name="connsiteX5" fmla="*/ 1198164 w 1198164"/>
                  <a:gd name="connsiteY5" fmla="*/ 530921 h 985754"/>
                  <a:gd name="connsiteX6" fmla="*/ 861823 w 1198164"/>
                  <a:gd name="connsiteY6" fmla="*/ 0 h 985754"/>
                  <a:gd name="connsiteX0" fmla="*/ 861823 w 1198164"/>
                  <a:gd name="connsiteY0" fmla="*/ 0 h 985754"/>
                  <a:gd name="connsiteX1" fmla="*/ 0 w 1198164"/>
                  <a:gd name="connsiteY1" fmla="*/ 214846 h 985754"/>
                  <a:gd name="connsiteX2" fmla="*/ 298450 w 1198164"/>
                  <a:gd name="connsiteY2" fmla="*/ 564096 h 985754"/>
                  <a:gd name="connsiteX3" fmla="*/ 508993 w 1198164"/>
                  <a:gd name="connsiteY3" fmla="*/ 985754 h 985754"/>
                  <a:gd name="connsiteX4" fmla="*/ 1070069 w 1198164"/>
                  <a:gd name="connsiteY4" fmla="*/ 827189 h 985754"/>
                  <a:gd name="connsiteX5" fmla="*/ 1198164 w 1198164"/>
                  <a:gd name="connsiteY5" fmla="*/ 530921 h 985754"/>
                  <a:gd name="connsiteX6" fmla="*/ 861823 w 1198164"/>
                  <a:gd name="connsiteY6" fmla="*/ 0 h 985754"/>
                  <a:gd name="connsiteX0" fmla="*/ 861823 w 1303030"/>
                  <a:gd name="connsiteY0" fmla="*/ 0 h 985754"/>
                  <a:gd name="connsiteX1" fmla="*/ 0 w 1303030"/>
                  <a:gd name="connsiteY1" fmla="*/ 214846 h 985754"/>
                  <a:gd name="connsiteX2" fmla="*/ 298450 w 1303030"/>
                  <a:gd name="connsiteY2" fmla="*/ 564096 h 985754"/>
                  <a:gd name="connsiteX3" fmla="*/ 508993 w 1303030"/>
                  <a:gd name="connsiteY3" fmla="*/ 985754 h 985754"/>
                  <a:gd name="connsiteX4" fmla="*/ 1070069 w 1303030"/>
                  <a:gd name="connsiteY4" fmla="*/ 827189 h 985754"/>
                  <a:gd name="connsiteX5" fmla="*/ 1303030 w 1303030"/>
                  <a:gd name="connsiteY5" fmla="*/ 761845 h 985754"/>
                  <a:gd name="connsiteX6" fmla="*/ 861823 w 1303030"/>
                  <a:gd name="connsiteY6" fmla="*/ 0 h 985754"/>
                  <a:gd name="connsiteX0" fmla="*/ 837413 w 1303030"/>
                  <a:gd name="connsiteY0" fmla="*/ 0 h 985754"/>
                  <a:gd name="connsiteX1" fmla="*/ 0 w 1303030"/>
                  <a:gd name="connsiteY1" fmla="*/ 214846 h 985754"/>
                  <a:gd name="connsiteX2" fmla="*/ 298450 w 1303030"/>
                  <a:gd name="connsiteY2" fmla="*/ 564096 h 985754"/>
                  <a:gd name="connsiteX3" fmla="*/ 508993 w 1303030"/>
                  <a:gd name="connsiteY3" fmla="*/ 985754 h 985754"/>
                  <a:gd name="connsiteX4" fmla="*/ 1070069 w 1303030"/>
                  <a:gd name="connsiteY4" fmla="*/ 827189 h 985754"/>
                  <a:gd name="connsiteX5" fmla="*/ 1303030 w 1303030"/>
                  <a:gd name="connsiteY5" fmla="*/ 761845 h 985754"/>
                  <a:gd name="connsiteX6" fmla="*/ 837413 w 1303030"/>
                  <a:gd name="connsiteY6" fmla="*/ 0 h 985754"/>
                  <a:gd name="connsiteX0" fmla="*/ 837413 w 1292568"/>
                  <a:gd name="connsiteY0" fmla="*/ 0 h 985754"/>
                  <a:gd name="connsiteX1" fmla="*/ 0 w 1292568"/>
                  <a:gd name="connsiteY1" fmla="*/ 214846 h 985754"/>
                  <a:gd name="connsiteX2" fmla="*/ 298450 w 1292568"/>
                  <a:gd name="connsiteY2" fmla="*/ 564096 h 985754"/>
                  <a:gd name="connsiteX3" fmla="*/ 508993 w 1292568"/>
                  <a:gd name="connsiteY3" fmla="*/ 985754 h 985754"/>
                  <a:gd name="connsiteX4" fmla="*/ 1070069 w 1292568"/>
                  <a:gd name="connsiteY4" fmla="*/ 827189 h 985754"/>
                  <a:gd name="connsiteX5" fmla="*/ 1292568 w 1292568"/>
                  <a:gd name="connsiteY5" fmla="*/ 783785 h 985754"/>
                  <a:gd name="connsiteX6" fmla="*/ 837413 w 1292568"/>
                  <a:gd name="connsiteY6" fmla="*/ 0 h 985754"/>
                  <a:gd name="connsiteX0" fmla="*/ 844387 w 1292568"/>
                  <a:gd name="connsiteY0" fmla="*/ 0 h 968202"/>
                  <a:gd name="connsiteX1" fmla="*/ 0 w 1292568"/>
                  <a:gd name="connsiteY1" fmla="*/ 197294 h 968202"/>
                  <a:gd name="connsiteX2" fmla="*/ 298450 w 1292568"/>
                  <a:gd name="connsiteY2" fmla="*/ 546544 h 968202"/>
                  <a:gd name="connsiteX3" fmla="*/ 508993 w 1292568"/>
                  <a:gd name="connsiteY3" fmla="*/ 968202 h 968202"/>
                  <a:gd name="connsiteX4" fmla="*/ 1070069 w 1292568"/>
                  <a:gd name="connsiteY4" fmla="*/ 809637 h 968202"/>
                  <a:gd name="connsiteX5" fmla="*/ 1292568 w 1292568"/>
                  <a:gd name="connsiteY5" fmla="*/ 766233 h 968202"/>
                  <a:gd name="connsiteX6" fmla="*/ 844387 w 1292568"/>
                  <a:gd name="connsiteY6" fmla="*/ 0 h 968202"/>
                  <a:gd name="connsiteX0" fmla="*/ 819978 w 1292568"/>
                  <a:gd name="connsiteY0" fmla="*/ 0 h 972590"/>
                  <a:gd name="connsiteX1" fmla="*/ 0 w 1292568"/>
                  <a:gd name="connsiteY1" fmla="*/ 201682 h 972590"/>
                  <a:gd name="connsiteX2" fmla="*/ 298450 w 1292568"/>
                  <a:gd name="connsiteY2" fmla="*/ 550932 h 972590"/>
                  <a:gd name="connsiteX3" fmla="*/ 508993 w 1292568"/>
                  <a:gd name="connsiteY3" fmla="*/ 972590 h 972590"/>
                  <a:gd name="connsiteX4" fmla="*/ 1070069 w 1292568"/>
                  <a:gd name="connsiteY4" fmla="*/ 814025 h 972590"/>
                  <a:gd name="connsiteX5" fmla="*/ 1292568 w 1292568"/>
                  <a:gd name="connsiteY5" fmla="*/ 770621 h 972590"/>
                  <a:gd name="connsiteX6" fmla="*/ 819978 w 1292568"/>
                  <a:gd name="connsiteY6" fmla="*/ 0 h 972590"/>
                  <a:gd name="connsiteX0" fmla="*/ 819978 w 1282107"/>
                  <a:gd name="connsiteY0" fmla="*/ 0 h 972590"/>
                  <a:gd name="connsiteX1" fmla="*/ 0 w 1282107"/>
                  <a:gd name="connsiteY1" fmla="*/ 201682 h 972590"/>
                  <a:gd name="connsiteX2" fmla="*/ 298450 w 1282107"/>
                  <a:gd name="connsiteY2" fmla="*/ 550932 h 972590"/>
                  <a:gd name="connsiteX3" fmla="*/ 508993 w 1282107"/>
                  <a:gd name="connsiteY3" fmla="*/ 972590 h 972590"/>
                  <a:gd name="connsiteX4" fmla="*/ 1070069 w 1282107"/>
                  <a:gd name="connsiteY4" fmla="*/ 814025 h 972590"/>
                  <a:gd name="connsiteX5" fmla="*/ 1282107 w 1282107"/>
                  <a:gd name="connsiteY5" fmla="*/ 788173 h 972590"/>
                  <a:gd name="connsiteX6" fmla="*/ 819978 w 1282107"/>
                  <a:gd name="connsiteY6" fmla="*/ 0 h 97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107" h="972590">
                    <a:moveTo>
                      <a:pt x="819978" y="0"/>
                    </a:moveTo>
                    <a:lnTo>
                      <a:pt x="0" y="201682"/>
                    </a:lnTo>
                    <a:lnTo>
                      <a:pt x="298450" y="550932"/>
                    </a:lnTo>
                    <a:lnTo>
                      <a:pt x="508993" y="972590"/>
                    </a:lnTo>
                    <a:lnTo>
                      <a:pt x="1070069" y="814025"/>
                    </a:lnTo>
                    <a:lnTo>
                      <a:pt x="1282107" y="788173"/>
                    </a:lnTo>
                    <a:lnTo>
                      <a:pt x="819978" y="0"/>
                    </a:lnTo>
                    <a:close/>
                  </a:path>
                </a:pathLst>
              </a:custGeom>
              <a:noFill/>
              <a:ln w="28575"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1" name="フリーフォーム 70"/>
              <p:cNvSpPr/>
              <p:nvPr/>
            </p:nvSpPr>
            <p:spPr>
              <a:xfrm>
                <a:off x="1367037" y="1633301"/>
                <a:ext cx="3798719" cy="2604741"/>
              </a:xfrm>
              <a:custGeom>
                <a:avLst/>
                <a:gdLst>
                  <a:gd name="connsiteX0" fmla="*/ 1638300 w 1638300"/>
                  <a:gd name="connsiteY0" fmla="*/ 95250 h 1225550"/>
                  <a:gd name="connsiteX1" fmla="*/ 787400 w 1638300"/>
                  <a:gd name="connsiteY1" fmla="*/ 1225550 h 1225550"/>
                  <a:gd name="connsiteX2" fmla="*/ 565150 w 1638300"/>
                  <a:gd name="connsiteY2" fmla="*/ 1149350 h 1225550"/>
                  <a:gd name="connsiteX3" fmla="*/ 488950 w 1638300"/>
                  <a:gd name="connsiteY3" fmla="*/ 1219200 h 1225550"/>
                  <a:gd name="connsiteX4" fmla="*/ 12700 w 1638300"/>
                  <a:gd name="connsiteY4" fmla="*/ 1206500 h 1225550"/>
                  <a:gd name="connsiteX5" fmla="*/ 0 w 1638300"/>
                  <a:gd name="connsiteY5" fmla="*/ 1143000 h 1225550"/>
                  <a:gd name="connsiteX6" fmla="*/ 12700 w 1638300"/>
                  <a:gd name="connsiteY6" fmla="*/ 1022350 h 1225550"/>
                  <a:gd name="connsiteX7" fmla="*/ 1073150 w 1638300"/>
                  <a:gd name="connsiteY7" fmla="*/ 0 h 1225550"/>
                  <a:gd name="connsiteX8" fmla="*/ 1333500 w 1638300"/>
                  <a:gd name="connsiteY8" fmla="*/ 31750 h 1225550"/>
                  <a:gd name="connsiteX0" fmla="*/ 1638300 w 1638300"/>
                  <a:gd name="connsiteY0" fmla="*/ 95250 h 1225550"/>
                  <a:gd name="connsiteX1" fmla="*/ 787400 w 1638300"/>
                  <a:gd name="connsiteY1" fmla="*/ 1225550 h 1225550"/>
                  <a:gd name="connsiteX2" fmla="*/ 565150 w 1638300"/>
                  <a:gd name="connsiteY2" fmla="*/ 1149350 h 1225550"/>
                  <a:gd name="connsiteX3" fmla="*/ 488950 w 1638300"/>
                  <a:gd name="connsiteY3" fmla="*/ 1219200 h 1225550"/>
                  <a:gd name="connsiteX4" fmla="*/ 12700 w 1638300"/>
                  <a:gd name="connsiteY4" fmla="*/ 1206500 h 1225550"/>
                  <a:gd name="connsiteX5" fmla="*/ 0 w 1638300"/>
                  <a:gd name="connsiteY5" fmla="*/ 1143000 h 1225550"/>
                  <a:gd name="connsiteX6" fmla="*/ 12700 w 1638300"/>
                  <a:gd name="connsiteY6" fmla="*/ 1022350 h 1225550"/>
                  <a:gd name="connsiteX7" fmla="*/ 1073150 w 1638300"/>
                  <a:gd name="connsiteY7" fmla="*/ 0 h 1225550"/>
                  <a:gd name="connsiteX8" fmla="*/ 1371600 w 1638300"/>
                  <a:gd name="connsiteY8" fmla="*/ 47625 h 1225550"/>
                  <a:gd name="connsiteX0" fmla="*/ 1638300 w 1638300"/>
                  <a:gd name="connsiteY0" fmla="*/ 95250 h 1225550"/>
                  <a:gd name="connsiteX1" fmla="*/ 1612900 w 1638300"/>
                  <a:gd name="connsiteY1" fmla="*/ 127000 h 1225550"/>
                  <a:gd name="connsiteX2" fmla="*/ 787400 w 1638300"/>
                  <a:gd name="connsiteY2" fmla="*/ 1225550 h 1225550"/>
                  <a:gd name="connsiteX3" fmla="*/ 565150 w 1638300"/>
                  <a:gd name="connsiteY3" fmla="*/ 1149350 h 1225550"/>
                  <a:gd name="connsiteX4" fmla="*/ 488950 w 1638300"/>
                  <a:gd name="connsiteY4" fmla="*/ 1219200 h 1225550"/>
                  <a:gd name="connsiteX5" fmla="*/ 12700 w 1638300"/>
                  <a:gd name="connsiteY5" fmla="*/ 1206500 h 1225550"/>
                  <a:gd name="connsiteX6" fmla="*/ 0 w 1638300"/>
                  <a:gd name="connsiteY6" fmla="*/ 1143000 h 1225550"/>
                  <a:gd name="connsiteX7" fmla="*/ 12700 w 1638300"/>
                  <a:gd name="connsiteY7" fmla="*/ 1022350 h 1225550"/>
                  <a:gd name="connsiteX8" fmla="*/ 1073150 w 1638300"/>
                  <a:gd name="connsiteY8" fmla="*/ 0 h 1225550"/>
                  <a:gd name="connsiteX9" fmla="*/ 1371600 w 1638300"/>
                  <a:gd name="connsiteY9" fmla="*/ 47625 h 1225550"/>
                  <a:gd name="connsiteX0" fmla="*/ 1600200 w 1612900"/>
                  <a:gd name="connsiteY0" fmla="*/ 92075 h 1225550"/>
                  <a:gd name="connsiteX1" fmla="*/ 1612900 w 1612900"/>
                  <a:gd name="connsiteY1" fmla="*/ 127000 h 1225550"/>
                  <a:gd name="connsiteX2" fmla="*/ 787400 w 1612900"/>
                  <a:gd name="connsiteY2" fmla="*/ 1225550 h 1225550"/>
                  <a:gd name="connsiteX3" fmla="*/ 565150 w 1612900"/>
                  <a:gd name="connsiteY3" fmla="*/ 1149350 h 1225550"/>
                  <a:gd name="connsiteX4" fmla="*/ 488950 w 1612900"/>
                  <a:gd name="connsiteY4" fmla="*/ 1219200 h 1225550"/>
                  <a:gd name="connsiteX5" fmla="*/ 12700 w 1612900"/>
                  <a:gd name="connsiteY5" fmla="*/ 1206500 h 1225550"/>
                  <a:gd name="connsiteX6" fmla="*/ 0 w 1612900"/>
                  <a:gd name="connsiteY6" fmla="*/ 1143000 h 1225550"/>
                  <a:gd name="connsiteX7" fmla="*/ 12700 w 1612900"/>
                  <a:gd name="connsiteY7" fmla="*/ 1022350 h 1225550"/>
                  <a:gd name="connsiteX8" fmla="*/ 1073150 w 1612900"/>
                  <a:gd name="connsiteY8" fmla="*/ 0 h 1225550"/>
                  <a:gd name="connsiteX9" fmla="*/ 1371600 w 1612900"/>
                  <a:gd name="connsiteY9" fmla="*/ 47625 h 1225550"/>
                  <a:gd name="connsiteX0" fmla="*/ 1600200 w 1651000"/>
                  <a:gd name="connsiteY0" fmla="*/ 92075 h 1225550"/>
                  <a:gd name="connsiteX1" fmla="*/ 1651000 w 1651000"/>
                  <a:gd name="connsiteY1" fmla="*/ 101600 h 1225550"/>
                  <a:gd name="connsiteX2" fmla="*/ 787400 w 1651000"/>
                  <a:gd name="connsiteY2" fmla="*/ 1225550 h 1225550"/>
                  <a:gd name="connsiteX3" fmla="*/ 565150 w 1651000"/>
                  <a:gd name="connsiteY3" fmla="*/ 1149350 h 1225550"/>
                  <a:gd name="connsiteX4" fmla="*/ 488950 w 1651000"/>
                  <a:gd name="connsiteY4" fmla="*/ 1219200 h 1225550"/>
                  <a:gd name="connsiteX5" fmla="*/ 12700 w 1651000"/>
                  <a:gd name="connsiteY5" fmla="*/ 1206500 h 1225550"/>
                  <a:gd name="connsiteX6" fmla="*/ 0 w 1651000"/>
                  <a:gd name="connsiteY6" fmla="*/ 1143000 h 1225550"/>
                  <a:gd name="connsiteX7" fmla="*/ 12700 w 1651000"/>
                  <a:gd name="connsiteY7" fmla="*/ 1022350 h 1225550"/>
                  <a:gd name="connsiteX8" fmla="*/ 1073150 w 1651000"/>
                  <a:gd name="connsiteY8" fmla="*/ 0 h 1225550"/>
                  <a:gd name="connsiteX9" fmla="*/ 1371600 w 1651000"/>
                  <a:gd name="connsiteY9" fmla="*/ 47625 h 1225550"/>
                  <a:gd name="connsiteX0" fmla="*/ 1603375 w 1651000"/>
                  <a:gd name="connsiteY0" fmla="*/ 101600 h 1225550"/>
                  <a:gd name="connsiteX1" fmla="*/ 1651000 w 1651000"/>
                  <a:gd name="connsiteY1" fmla="*/ 101600 h 1225550"/>
                  <a:gd name="connsiteX2" fmla="*/ 787400 w 1651000"/>
                  <a:gd name="connsiteY2" fmla="*/ 1225550 h 1225550"/>
                  <a:gd name="connsiteX3" fmla="*/ 565150 w 1651000"/>
                  <a:gd name="connsiteY3" fmla="*/ 1149350 h 1225550"/>
                  <a:gd name="connsiteX4" fmla="*/ 488950 w 1651000"/>
                  <a:gd name="connsiteY4" fmla="*/ 1219200 h 1225550"/>
                  <a:gd name="connsiteX5" fmla="*/ 12700 w 1651000"/>
                  <a:gd name="connsiteY5" fmla="*/ 1206500 h 1225550"/>
                  <a:gd name="connsiteX6" fmla="*/ 0 w 1651000"/>
                  <a:gd name="connsiteY6" fmla="*/ 1143000 h 1225550"/>
                  <a:gd name="connsiteX7" fmla="*/ 12700 w 1651000"/>
                  <a:gd name="connsiteY7" fmla="*/ 1022350 h 1225550"/>
                  <a:gd name="connsiteX8" fmla="*/ 1073150 w 1651000"/>
                  <a:gd name="connsiteY8" fmla="*/ 0 h 1225550"/>
                  <a:gd name="connsiteX9" fmla="*/ 1371600 w 1651000"/>
                  <a:gd name="connsiteY9" fmla="*/ 47625 h 1225550"/>
                  <a:gd name="connsiteX0" fmla="*/ 1612900 w 1651000"/>
                  <a:gd name="connsiteY0" fmla="*/ 88900 h 1225550"/>
                  <a:gd name="connsiteX1" fmla="*/ 1651000 w 1651000"/>
                  <a:gd name="connsiteY1" fmla="*/ 101600 h 1225550"/>
                  <a:gd name="connsiteX2" fmla="*/ 787400 w 1651000"/>
                  <a:gd name="connsiteY2" fmla="*/ 1225550 h 1225550"/>
                  <a:gd name="connsiteX3" fmla="*/ 565150 w 1651000"/>
                  <a:gd name="connsiteY3" fmla="*/ 1149350 h 1225550"/>
                  <a:gd name="connsiteX4" fmla="*/ 488950 w 1651000"/>
                  <a:gd name="connsiteY4" fmla="*/ 1219200 h 1225550"/>
                  <a:gd name="connsiteX5" fmla="*/ 12700 w 1651000"/>
                  <a:gd name="connsiteY5" fmla="*/ 1206500 h 1225550"/>
                  <a:gd name="connsiteX6" fmla="*/ 0 w 1651000"/>
                  <a:gd name="connsiteY6" fmla="*/ 1143000 h 1225550"/>
                  <a:gd name="connsiteX7" fmla="*/ 12700 w 1651000"/>
                  <a:gd name="connsiteY7" fmla="*/ 1022350 h 1225550"/>
                  <a:gd name="connsiteX8" fmla="*/ 1073150 w 1651000"/>
                  <a:gd name="connsiteY8" fmla="*/ 0 h 1225550"/>
                  <a:gd name="connsiteX9" fmla="*/ 1371600 w 1651000"/>
                  <a:gd name="connsiteY9" fmla="*/ 47625 h 1225550"/>
                  <a:gd name="connsiteX0" fmla="*/ 1612900 w 1651000"/>
                  <a:gd name="connsiteY0" fmla="*/ 88900 h 1225550"/>
                  <a:gd name="connsiteX1" fmla="*/ 1651000 w 1651000"/>
                  <a:gd name="connsiteY1" fmla="*/ 101600 h 1225550"/>
                  <a:gd name="connsiteX2" fmla="*/ 787400 w 1651000"/>
                  <a:gd name="connsiteY2" fmla="*/ 1225550 h 1225550"/>
                  <a:gd name="connsiteX3" fmla="*/ 565150 w 1651000"/>
                  <a:gd name="connsiteY3" fmla="*/ 1149350 h 1225550"/>
                  <a:gd name="connsiteX4" fmla="*/ 488950 w 1651000"/>
                  <a:gd name="connsiteY4" fmla="*/ 1219200 h 1225550"/>
                  <a:gd name="connsiteX5" fmla="*/ 12700 w 1651000"/>
                  <a:gd name="connsiteY5" fmla="*/ 1206500 h 1225550"/>
                  <a:gd name="connsiteX6" fmla="*/ 0 w 1651000"/>
                  <a:gd name="connsiteY6" fmla="*/ 1143000 h 1225550"/>
                  <a:gd name="connsiteX7" fmla="*/ 12700 w 1651000"/>
                  <a:gd name="connsiteY7" fmla="*/ 1022350 h 1225550"/>
                  <a:gd name="connsiteX8" fmla="*/ 1073150 w 1651000"/>
                  <a:gd name="connsiteY8" fmla="*/ 0 h 1225550"/>
                  <a:gd name="connsiteX9" fmla="*/ 1371600 w 1651000"/>
                  <a:gd name="connsiteY9" fmla="*/ 47625 h 1225550"/>
                  <a:gd name="connsiteX0" fmla="*/ 1624507 w 1662607"/>
                  <a:gd name="connsiteY0" fmla="*/ 88900 h 1225550"/>
                  <a:gd name="connsiteX1" fmla="*/ 1662607 w 1662607"/>
                  <a:gd name="connsiteY1" fmla="*/ 101600 h 1225550"/>
                  <a:gd name="connsiteX2" fmla="*/ 799007 w 1662607"/>
                  <a:gd name="connsiteY2" fmla="*/ 1225550 h 1225550"/>
                  <a:gd name="connsiteX3" fmla="*/ 576757 w 1662607"/>
                  <a:gd name="connsiteY3" fmla="*/ 1149350 h 1225550"/>
                  <a:gd name="connsiteX4" fmla="*/ 500557 w 1662607"/>
                  <a:gd name="connsiteY4" fmla="*/ 1219200 h 1225550"/>
                  <a:gd name="connsiteX5" fmla="*/ 24307 w 1662607"/>
                  <a:gd name="connsiteY5" fmla="*/ 1206500 h 1225550"/>
                  <a:gd name="connsiteX6" fmla="*/ 11607 w 1662607"/>
                  <a:gd name="connsiteY6" fmla="*/ 1143000 h 1225550"/>
                  <a:gd name="connsiteX7" fmla="*/ 24307 w 1662607"/>
                  <a:gd name="connsiteY7" fmla="*/ 1022350 h 1225550"/>
                  <a:gd name="connsiteX8" fmla="*/ 1084757 w 1662607"/>
                  <a:gd name="connsiteY8" fmla="*/ 0 h 1225550"/>
                  <a:gd name="connsiteX9" fmla="*/ 1383207 w 1662607"/>
                  <a:gd name="connsiteY9" fmla="*/ 47625 h 1225550"/>
                  <a:gd name="connsiteX0" fmla="*/ 1630465 w 1668565"/>
                  <a:gd name="connsiteY0" fmla="*/ 88900 h 1225550"/>
                  <a:gd name="connsiteX1" fmla="*/ 1668565 w 1668565"/>
                  <a:gd name="connsiteY1" fmla="*/ 101600 h 1225550"/>
                  <a:gd name="connsiteX2" fmla="*/ 804965 w 1668565"/>
                  <a:gd name="connsiteY2" fmla="*/ 1225550 h 1225550"/>
                  <a:gd name="connsiteX3" fmla="*/ 582715 w 1668565"/>
                  <a:gd name="connsiteY3" fmla="*/ 1149350 h 1225550"/>
                  <a:gd name="connsiteX4" fmla="*/ 506515 w 1668565"/>
                  <a:gd name="connsiteY4" fmla="*/ 1219200 h 1225550"/>
                  <a:gd name="connsiteX5" fmla="*/ 30265 w 1668565"/>
                  <a:gd name="connsiteY5" fmla="*/ 1206500 h 1225550"/>
                  <a:gd name="connsiteX6" fmla="*/ 17565 w 1668565"/>
                  <a:gd name="connsiteY6" fmla="*/ 1143000 h 1225550"/>
                  <a:gd name="connsiteX7" fmla="*/ 30265 w 1668565"/>
                  <a:gd name="connsiteY7" fmla="*/ 1022350 h 1225550"/>
                  <a:gd name="connsiteX8" fmla="*/ 1090715 w 1668565"/>
                  <a:gd name="connsiteY8" fmla="*/ 0 h 1225550"/>
                  <a:gd name="connsiteX9" fmla="*/ 1389165 w 1668565"/>
                  <a:gd name="connsiteY9" fmla="*/ 47625 h 1225550"/>
                  <a:gd name="connsiteX0" fmla="*/ 1635294 w 1673394"/>
                  <a:gd name="connsiteY0" fmla="*/ 88900 h 1225550"/>
                  <a:gd name="connsiteX1" fmla="*/ 1673394 w 1673394"/>
                  <a:gd name="connsiteY1" fmla="*/ 101600 h 1225550"/>
                  <a:gd name="connsiteX2" fmla="*/ 809794 w 1673394"/>
                  <a:gd name="connsiteY2" fmla="*/ 1225550 h 1225550"/>
                  <a:gd name="connsiteX3" fmla="*/ 587544 w 1673394"/>
                  <a:gd name="connsiteY3" fmla="*/ 1149350 h 1225550"/>
                  <a:gd name="connsiteX4" fmla="*/ 511344 w 1673394"/>
                  <a:gd name="connsiteY4" fmla="*/ 1219200 h 1225550"/>
                  <a:gd name="connsiteX5" fmla="*/ 35094 w 1673394"/>
                  <a:gd name="connsiteY5" fmla="*/ 1206500 h 1225550"/>
                  <a:gd name="connsiteX6" fmla="*/ 12869 w 1673394"/>
                  <a:gd name="connsiteY6" fmla="*/ 1171575 h 1225550"/>
                  <a:gd name="connsiteX7" fmla="*/ 35094 w 1673394"/>
                  <a:gd name="connsiteY7" fmla="*/ 1022350 h 1225550"/>
                  <a:gd name="connsiteX8" fmla="*/ 1095544 w 1673394"/>
                  <a:gd name="connsiteY8" fmla="*/ 0 h 1225550"/>
                  <a:gd name="connsiteX9" fmla="*/ 1393994 w 1673394"/>
                  <a:gd name="connsiteY9" fmla="*/ 47625 h 1225550"/>
                  <a:gd name="connsiteX0" fmla="*/ 1635294 w 1673394"/>
                  <a:gd name="connsiteY0" fmla="*/ 88900 h 1225550"/>
                  <a:gd name="connsiteX1" fmla="*/ 1673394 w 1673394"/>
                  <a:gd name="connsiteY1" fmla="*/ 101600 h 1225550"/>
                  <a:gd name="connsiteX2" fmla="*/ 809794 w 1673394"/>
                  <a:gd name="connsiteY2" fmla="*/ 1225550 h 1225550"/>
                  <a:gd name="connsiteX3" fmla="*/ 587544 w 1673394"/>
                  <a:gd name="connsiteY3" fmla="*/ 1149350 h 1225550"/>
                  <a:gd name="connsiteX4" fmla="*/ 511344 w 1673394"/>
                  <a:gd name="connsiteY4" fmla="*/ 1219200 h 1225550"/>
                  <a:gd name="connsiteX5" fmla="*/ 3344 w 1673394"/>
                  <a:gd name="connsiteY5" fmla="*/ 1200150 h 1225550"/>
                  <a:gd name="connsiteX6" fmla="*/ 12869 w 1673394"/>
                  <a:gd name="connsiteY6" fmla="*/ 1171575 h 1225550"/>
                  <a:gd name="connsiteX7" fmla="*/ 35094 w 1673394"/>
                  <a:gd name="connsiteY7" fmla="*/ 1022350 h 1225550"/>
                  <a:gd name="connsiteX8" fmla="*/ 1095544 w 1673394"/>
                  <a:gd name="connsiteY8" fmla="*/ 0 h 1225550"/>
                  <a:gd name="connsiteX9" fmla="*/ 1393994 w 1673394"/>
                  <a:gd name="connsiteY9" fmla="*/ 47625 h 1225550"/>
                  <a:gd name="connsiteX0" fmla="*/ 1635294 w 1673394"/>
                  <a:gd name="connsiteY0" fmla="*/ 88900 h 1226994"/>
                  <a:gd name="connsiteX1" fmla="*/ 1673394 w 1673394"/>
                  <a:gd name="connsiteY1" fmla="*/ 101600 h 1226994"/>
                  <a:gd name="connsiteX2" fmla="*/ 809794 w 1673394"/>
                  <a:gd name="connsiteY2" fmla="*/ 1225550 h 1226994"/>
                  <a:gd name="connsiteX3" fmla="*/ 587544 w 1673394"/>
                  <a:gd name="connsiteY3" fmla="*/ 1149350 h 1226994"/>
                  <a:gd name="connsiteX4" fmla="*/ 511344 w 1673394"/>
                  <a:gd name="connsiteY4" fmla="*/ 1219200 h 1226994"/>
                  <a:gd name="connsiteX5" fmla="*/ 3344 w 1673394"/>
                  <a:gd name="connsiteY5" fmla="*/ 1200150 h 1226994"/>
                  <a:gd name="connsiteX6" fmla="*/ 12869 w 1673394"/>
                  <a:gd name="connsiteY6" fmla="*/ 1171575 h 1226994"/>
                  <a:gd name="connsiteX7" fmla="*/ 35094 w 1673394"/>
                  <a:gd name="connsiteY7" fmla="*/ 1022350 h 1226994"/>
                  <a:gd name="connsiteX8" fmla="*/ 1095544 w 1673394"/>
                  <a:gd name="connsiteY8" fmla="*/ 0 h 1226994"/>
                  <a:gd name="connsiteX9" fmla="*/ 1393994 w 1673394"/>
                  <a:gd name="connsiteY9" fmla="*/ 47625 h 1226994"/>
                  <a:gd name="connsiteX0" fmla="*/ 1631950 w 1670050"/>
                  <a:gd name="connsiteY0" fmla="*/ 88900 h 1226994"/>
                  <a:gd name="connsiteX1" fmla="*/ 1670050 w 1670050"/>
                  <a:gd name="connsiteY1" fmla="*/ 101600 h 1226994"/>
                  <a:gd name="connsiteX2" fmla="*/ 806450 w 1670050"/>
                  <a:gd name="connsiteY2" fmla="*/ 1225550 h 1226994"/>
                  <a:gd name="connsiteX3" fmla="*/ 584200 w 1670050"/>
                  <a:gd name="connsiteY3" fmla="*/ 1149350 h 1226994"/>
                  <a:gd name="connsiteX4" fmla="*/ 508000 w 1670050"/>
                  <a:gd name="connsiteY4" fmla="*/ 1219200 h 1226994"/>
                  <a:gd name="connsiteX5" fmla="*/ 0 w 1670050"/>
                  <a:gd name="connsiteY5" fmla="*/ 1200150 h 1226994"/>
                  <a:gd name="connsiteX6" fmla="*/ 31750 w 1670050"/>
                  <a:gd name="connsiteY6" fmla="*/ 1022350 h 1226994"/>
                  <a:gd name="connsiteX7" fmla="*/ 1092200 w 1670050"/>
                  <a:gd name="connsiteY7" fmla="*/ 0 h 1226994"/>
                  <a:gd name="connsiteX8" fmla="*/ 1390650 w 1670050"/>
                  <a:gd name="connsiteY8" fmla="*/ 47625 h 1226994"/>
                  <a:gd name="connsiteX0" fmla="*/ 1645456 w 1683556"/>
                  <a:gd name="connsiteY0" fmla="*/ 88900 h 1226994"/>
                  <a:gd name="connsiteX1" fmla="*/ 1683556 w 1683556"/>
                  <a:gd name="connsiteY1" fmla="*/ 101600 h 1226994"/>
                  <a:gd name="connsiteX2" fmla="*/ 819956 w 1683556"/>
                  <a:gd name="connsiteY2" fmla="*/ 1225550 h 1226994"/>
                  <a:gd name="connsiteX3" fmla="*/ 597706 w 1683556"/>
                  <a:gd name="connsiteY3" fmla="*/ 1149350 h 1226994"/>
                  <a:gd name="connsiteX4" fmla="*/ 521506 w 1683556"/>
                  <a:gd name="connsiteY4" fmla="*/ 1219200 h 1226994"/>
                  <a:gd name="connsiteX5" fmla="*/ 13506 w 1683556"/>
                  <a:gd name="connsiteY5" fmla="*/ 1200150 h 1226994"/>
                  <a:gd name="connsiteX6" fmla="*/ 45256 w 1683556"/>
                  <a:gd name="connsiteY6" fmla="*/ 1022350 h 1226994"/>
                  <a:gd name="connsiteX7" fmla="*/ 1105706 w 1683556"/>
                  <a:gd name="connsiteY7" fmla="*/ 0 h 1226994"/>
                  <a:gd name="connsiteX8" fmla="*/ 1404156 w 1683556"/>
                  <a:gd name="connsiteY8" fmla="*/ 47625 h 1226994"/>
                  <a:gd name="connsiteX0" fmla="*/ 1654942 w 1693042"/>
                  <a:gd name="connsiteY0" fmla="*/ 88900 h 1226994"/>
                  <a:gd name="connsiteX1" fmla="*/ 1693042 w 1693042"/>
                  <a:gd name="connsiteY1" fmla="*/ 101600 h 1226994"/>
                  <a:gd name="connsiteX2" fmla="*/ 829442 w 1693042"/>
                  <a:gd name="connsiteY2" fmla="*/ 1225550 h 1226994"/>
                  <a:gd name="connsiteX3" fmla="*/ 607192 w 1693042"/>
                  <a:gd name="connsiteY3" fmla="*/ 1149350 h 1226994"/>
                  <a:gd name="connsiteX4" fmla="*/ 530992 w 1693042"/>
                  <a:gd name="connsiteY4" fmla="*/ 1219200 h 1226994"/>
                  <a:gd name="connsiteX5" fmla="*/ 22992 w 1693042"/>
                  <a:gd name="connsiteY5" fmla="*/ 1200150 h 1226994"/>
                  <a:gd name="connsiteX6" fmla="*/ 54742 w 1693042"/>
                  <a:gd name="connsiteY6" fmla="*/ 1022350 h 1226994"/>
                  <a:gd name="connsiteX7" fmla="*/ 1115192 w 1693042"/>
                  <a:gd name="connsiteY7" fmla="*/ 0 h 1226994"/>
                  <a:gd name="connsiteX8" fmla="*/ 1413642 w 1693042"/>
                  <a:gd name="connsiteY8" fmla="*/ 47625 h 1226994"/>
                  <a:gd name="connsiteX0" fmla="*/ 1651001 w 1689101"/>
                  <a:gd name="connsiteY0" fmla="*/ 88900 h 1226994"/>
                  <a:gd name="connsiteX1" fmla="*/ 1689101 w 1689101"/>
                  <a:gd name="connsiteY1" fmla="*/ 101600 h 1226994"/>
                  <a:gd name="connsiteX2" fmla="*/ 825501 w 1689101"/>
                  <a:gd name="connsiteY2" fmla="*/ 1225550 h 1226994"/>
                  <a:gd name="connsiteX3" fmla="*/ 603251 w 1689101"/>
                  <a:gd name="connsiteY3" fmla="*/ 1149350 h 1226994"/>
                  <a:gd name="connsiteX4" fmla="*/ 527051 w 1689101"/>
                  <a:gd name="connsiteY4" fmla="*/ 1219200 h 1226994"/>
                  <a:gd name="connsiteX5" fmla="*/ 19051 w 1689101"/>
                  <a:gd name="connsiteY5" fmla="*/ 1200150 h 1226994"/>
                  <a:gd name="connsiteX6" fmla="*/ 50801 w 1689101"/>
                  <a:gd name="connsiteY6" fmla="*/ 1022350 h 1226994"/>
                  <a:gd name="connsiteX7" fmla="*/ 1111251 w 1689101"/>
                  <a:gd name="connsiteY7" fmla="*/ 0 h 1226994"/>
                  <a:gd name="connsiteX8" fmla="*/ 1409701 w 1689101"/>
                  <a:gd name="connsiteY8" fmla="*/ 47625 h 1226994"/>
                  <a:gd name="connsiteX0" fmla="*/ 1647872 w 1685972"/>
                  <a:gd name="connsiteY0" fmla="*/ 88900 h 1226994"/>
                  <a:gd name="connsiteX1" fmla="*/ 1685972 w 1685972"/>
                  <a:gd name="connsiteY1" fmla="*/ 101600 h 1226994"/>
                  <a:gd name="connsiteX2" fmla="*/ 822372 w 1685972"/>
                  <a:gd name="connsiteY2" fmla="*/ 1225550 h 1226994"/>
                  <a:gd name="connsiteX3" fmla="*/ 600122 w 1685972"/>
                  <a:gd name="connsiteY3" fmla="*/ 1149350 h 1226994"/>
                  <a:gd name="connsiteX4" fmla="*/ 523922 w 1685972"/>
                  <a:gd name="connsiteY4" fmla="*/ 1219200 h 1226994"/>
                  <a:gd name="connsiteX5" fmla="*/ 15922 w 1685972"/>
                  <a:gd name="connsiteY5" fmla="*/ 1200150 h 1226994"/>
                  <a:gd name="connsiteX6" fmla="*/ 47672 w 1685972"/>
                  <a:gd name="connsiteY6" fmla="*/ 1022350 h 1226994"/>
                  <a:gd name="connsiteX7" fmla="*/ 1108122 w 1685972"/>
                  <a:gd name="connsiteY7" fmla="*/ 0 h 1226994"/>
                  <a:gd name="connsiteX8" fmla="*/ 1406572 w 1685972"/>
                  <a:gd name="connsiteY8" fmla="*/ 47625 h 1226994"/>
                  <a:gd name="connsiteX0" fmla="*/ 1647872 w 1685972"/>
                  <a:gd name="connsiteY0" fmla="*/ 88900 h 1236611"/>
                  <a:gd name="connsiteX1" fmla="*/ 1685972 w 1685972"/>
                  <a:gd name="connsiteY1" fmla="*/ 101600 h 1236611"/>
                  <a:gd name="connsiteX2" fmla="*/ 822372 w 1685972"/>
                  <a:gd name="connsiteY2" fmla="*/ 1225550 h 1236611"/>
                  <a:gd name="connsiteX3" fmla="*/ 600122 w 1685972"/>
                  <a:gd name="connsiteY3" fmla="*/ 1149350 h 1236611"/>
                  <a:gd name="connsiteX4" fmla="*/ 523922 w 1685972"/>
                  <a:gd name="connsiteY4" fmla="*/ 1219200 h 1236611"/>
                  <a:gd name="connsiteX5" fmla="*/ 15922 w 1685972"/>
                  <a:gd name="connsiteY5" fmla="*/ 1200150 h 1236611"/>
                  <a:gd name="connsiteX6" fmla="*/ 47672 w 1685972"/>
                  <a:gd name="connsiteY6" fmla="*/ 1022350 h 1236611"/>
                  <a:gd name="connsiteX7" fmla="*/ 1108122 w 1685972"/>
                  <a:gd name="connsiteY7" fmla="*/ 0 h 1236611"/>
                  <a:gd name="connsiteX8" fmla="*/ 1406572 w 1685972"/>
                  <a:gd name="connsiteY8" fmla="*/ 47625 h 1236611"/>
                  <a:gd name="connsiteX0" fmla="*/ 1647872 w 1685972"/>
                  <a:gd name="connsiteY0" fmla="*/ 88900 h 1236611"/>
                  <a:gd name="connsiteX1" fmla="*/ 1685972 w 1685972"/>
                  <a:gd name="connsiteY1" fmla="*/ 101600 h 1236611"/>
                  <a:gd name="connsiteX2" fmla="*/ 822372 w 1685972"/>
                  <a:gd name="connsiteY2" fmla="*/ 1225550 h 1236611"/>
                  <a:gd name="connsiteX3" fmla="*/ 600122 w 1685972"/>
                  <a:gd name="connsiteY3" fmla="*/ 1149350 h 1236611"/>
                  <a:gd name="connsiteX4" fmla="*/ 523922 w 1685972"/>
                  <a:gd name="connsiteY4" fmla="*/ 1219200 h 1236611"/>
                  <a:gd name="connsiteX5" fmla="*/ 15922 w 1685972"/>
                  <a:gd name="connsiteY5" fmla="*/ 1200150 h 1236611"/>
                  <a:gd name="connsiteX6" fmla="*/ 47672 w 1685972"/>
                  <a:gd name="connsiteY6" fmla="*/ 1022350 h 1236611"/>
                  <a:gd name="connsiteX7" fmla="*/ 1108122 w 1685972"/>
                  <a:gd name="connsiteY7" fmla="*/ 0 h 1236611"/>
                  <a:gd name="connsiteX8" fmla="*/ 1406572 w 1685972"/>
                  <a:gd name="connsiteY8" fmla="*/ 47625 h 1236611"/>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3297 w 1685972"/>
                  <a:gd name="connsiteY3" fmla="*/ 115570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71684"/>
                  <a:gd name="connsiteY0" fmla="*/ 88900 h 1245548"/>
                  <a:gd name="connsiteX1" fmla="*/ 1671684 w 1671684"/>
                  <a:gd name="connsiteY1" fmla="*/ 96837 h 1245548"/>
                  <a:gd name="connsiteX2" fmla="*/ 822372 w 1671684"/>
                  <a:gd name="connsiteY2" fmla="*/ 1225550 h 1245548"/>
                  <a:gd name="connsiteX3" fmla="*/ 603297 w 1671684"/>
                  <a:gd name="connsiteY3" fmla="*/ 1155700 h 1245548"/>
                  <a:gd name="connsiteX4" fmla="*/ 523922 w 1671684"/>
                  <a:gd name="connsiteY4" fmla="*/ 1219200 h 1245548"/>
                  <a:gd name="connsiteX5" fmla="*/ 15922 w 1671684"/>
                  <a:gd name="connsiteY5" fmla="*/ 1200150 h 1245548"/>
                  <a:gd name="connsiteX6" fmla="*/ 47672 w 1671684"/>
                  <a:gd name="connsiteY6" fmla="*/ 1022350 h 1245548"/>
                  <a:gd name="connsiteX7" fmla="*/ 1108122 w 1671684"/>
                  <a:gd name="connsiteY7" fmla="*/ 0 h 1245548"/>
                  <a:gd name="connsiteX8" fmla="*/ 1406572 w 1671684"/>
                  <a:gd name="connsiteY8" fmla="*/ 47625 h 1245548"/>
                  <a:gd name="connsiteX0" fmla="*/ 1647872 w 1671684"/>
                  <a:gd name="connsiteY0" fmla="*/ 88900 h 1245548"/>
                  <a:gd name="connsiteX1" fmla="*/ 1671684 w 1671684"/>
                  <a:gd name="connsiteY1" fmla="*/ 96837 h 1245548"/>
                  <a:gd name="connsiteX2" fmla="*/ 803322 w 1671684"/>
                  <a:gd name="connsiteY2" fmla="*/ 1206500 h 1245548"/>
                  <a:gd name="connsiteX3" fmla="*/ 603297 w 1671684"/>
                  <a:gd name="connsiteY3" fmla="*/ 1155700 h 1245548"/>
                  <a:gd name="connsiteX4" fmla="*/ 523922 w 1671684"/>
                  <a:gd name="connsiteY4" fmla="*/ 1219200 h 1245548"/>
                  <a:gd name="connsiteX5" fmla="*/ 15922 w 1671684"/>
                  <a:gd name="connsiteY5" fmla="*/ 1200150 h 1245548"/>
                  <a:gd name="connsiteX6" fmla="*/ 47672 w 1671684"/>
                  <a:gd name="connsiteY6" fmla="*/ 1022350 h 1245548"/>
                  <a:gd name="connsiteX7" fmla="*/ 1108122 w 1671684"/>
                  <a:gd name="connsiteY7" fmla="*/ 0 h 1245548"/>
                  <a:gd name="connsiteX8" fmla="*/ 1406572 w 1671684"/>
                  <a:gd name="connsiteY8" fmla="*/ 47625 h 1245548"/>
                  <a:gd name="connsiteX0" fmla="*/ 1647872 w 1671684"/>
                  <a:gd name="connsiteY0" fmla="*/ 55562 h 1212210"/>
                  <a:gd name="connsiteX1" fmla="*/ 1671684 w 1671684"/>
                  <a:gd name="connsiteY1" fmla="*/ 63499 h 1212210"/>
                  <a:gd name="connsiteX2" fmla="*/ 803322 w 1671684"/>
                  <a:gd name="connsiteY2" fmla="*/ 1173162 h 1212210"/>
                  <a:gd name="connsiteX3" fmla="*/ 603297 w 1671684"/>
                  <a:gd name="connsiteY3" fmla="*/ 1122362 h 1212210"/>
                  <a:gd name="connsiteX4" fmla="*/ 523922 w 1671684"/>
                  <a:gd name="connsiteY4" fmla="*/ 1185862 h 1212210"/>
                  <a:gd name="connsiteX5" fmla="*/ 15922 w 1671684"/>
                  <a:gd name="connsiteY5" fmla="*/ 1166812 h 1212210"/>
                  <a:gd name="connsiteX6" fmla="*/ 47672 w 1671684"/>
                  <a:gd name="connsiteY6" fmla="*/ 989012 h 1212210"/>
                  <a:gd name="connsiteX7" fmla="*/ 1098597 w 1671684"/>
                  <a:gd name="connsiteY7" fmla="*/ 0 h 1212210"/>
                  <a:gd name="connsiteX8" fmla="*/ 1406572 w 1671684"/>
                  <a:gd name="connsiteY8" fmla="*/ 14287 h 1212210"/>
                  <a:gd name="connsiteX0" fmla="*/ 1647872 w 1671684"/>
                  <a:gd name="connsiteY0" fmla="*/ 55562 h 1212210"/>
                  <a:gd name="connsiteX1" fmla="*/ 1671684 w 1671684"/>
                  <a:gd name="connsiteY1" fmla="*/ 63499 h 1212210"/>
                  <a:gd name="connsiteX2" fmla="*/ 803322 w 1671684"/>
                  <a:gd name="connsiteY2" fmla="*/ 1173162 h 1212210"/>
                  <a:gd name="connsiteX3" fmla="*/ 603297 w 1671684"/>
                  <a:gd name="connsiteY3" fmla="*/ 1122362 h 1212210"/>
                  <a:gd name="connsiteX4" fmla="*/ 523922 w 1671684"/>
                  <a:gd name="connsiteY4" fmla="*/ 1185862 h 1212210"/>
                  <a:gd name="connsiteX5" fmla="*/ 15922 w 1671684"/>
                  <a:gd name="connsiteY5" fmla="*/ 1166812 h 1212210"/>
                  <a:gd name="connsiteX6" fmla="*/ 47672 w 1671684"/>
                  <a:gd name="connsiteY6" fmla="*/ 989012 h 1212210"/>
                  <a:gd name="connsiteX7" fmla="*/ 1098597 w 1671684"/>
                  <a:gd name="connsiteY7" fmla="*/ 0 h 1212210"/>
                  <a:gd name="connsiteX8" fmla="*/ 1401809 w 1671684"/>
                  <a:gd name="connsiteY8" fmla="*/ 38099 h 1212210"/>
                  <a:gd name="connsiteX0" fmla="*/ 1647872 w 1671684"/>
                  <a:gd name="connsiteY0" fmla="*/ 55562 h 1212210"/>
                  <a:gd name="connsiteX1" fmla="*/ 1671684 w 1671684"/>
                  <a:gd name="connsiteY1" fmla="*/ 73024 h 1212210"/>
                  <a:gd name="connsiteX2" fmla="*/ 803322 w 1671684"/>
                  <a:gd name="connsiteY2" fmla="*/ 1173162 h 1212210"/>
                  <a:gd name="connsiteX3" fmla="*/ 603297 w 1671684"/>
                  <a:gd name="connsiteY3" fmla="*/ 1122362 h 1212210"/>
                  <a:gd name="connsiteX4" fmla="*/ 523922 w 1671684"/>
                  <a:gd name="connsiteY4" fmla="*/ 1185862 h 1212210"/>
                  <a:gd name="connsiteX5" fmla="*/ 15922 w 1671684"/>
                  <a:gd name="connsiteY5" fmla="*/ 1166812 h 1212210"/>
                  <a:gd name="connsiteX6" fmla="*/ 47672 w 1671684"/>
                  <a:gd name="connsiteY6" fmla="*/ 989012 h 1212210"/>
                  <a:gd name="connsiteX7" fmla="*/ 1098597 w 1671684"/>
                  <a:gd name="connsiteY7" fmla="*/ 0 h 1212210"/>
                  <a:gd name="connsiteX8" fmla="*/ 1401809 w 1671684"/>
                  <a:gd name="connsiteY8" fmla="*/ 38099 h 1212210"/>
                  <a:gd name="connsiteX0" fmla="*/ 1647872 w 1690734"/>
                  <a:gd name="connsiteY0" fmla="*/ 55562 h 1212210"/>
                  <a:gd name="connsiteX1" fmla="*/ 1690734 w 1690734"/>
                  <a:gd name="connsiteY1" fmla="*/ 87311 h 1212210"/>
                  <a:gd name="connsiteX2" fmla="*/ 803322 w 1690734"/>
                  <a:gd name="connsiteY2" fmla="*/ 1173162 h 1212210"/>
                  <a:gd name="connsiteX3" fmla="*/ 603297 w 1690734"/>
                  <a:gd name="connsiteY3" fmla="*/ 1122362 h 1212210"/>
                  <a:gd name="connsiteX4" fmla="*/ 523922 w 1690734"/>
                  <a:gd name="connsiteY4" fmla="*/ 1185862 h 1212210"/>
                  <a:gd name="connsiteX5" fmla="*/ 15922 w 1690734"/>
                  <a:gd name="connsiteY5" fmla="*/ 1166812 h 1212210"/>
                  <a:gd name="connsiteX6" fmla="*/ 47672 w 1690734"/>
                  <a:gd name="connsiteY6" fmla="*/ 989012 h 1212210"/>
                  <a:gd name="connsiteX7" fmla="*/ 1098597 w 1690734"/>
                  <a:gd name="connsiteY7" fmla="*/ 0 h 1212210"/>
                  <a:gd name="connsiteX8" fmla="*/ 1401809 w 1690734"/>
                  <a:gd name="connsiteY8" fmla="*/ 38099 h 1212210"/>
                  <a:gd name="connsiteX0" fmla="*/ 1638347 w 1690734"/>
                  <a:gd name="connsiteY0" fmla="*/ 74612 h 1212210"/>
                  <a:gd name="connsiteX1" fmla="*/ 1690734 w 1690734"/>
                  <a:gd name="connsiteY1" fmla="*/ 87311 h 1212210"/>
                  <a:gd name="connsiteX2" fmla="*/ 803322 w 1690734"/>
                  <a:gd name="connsiteY2" fmla="*/ 1173162 h 1212210"/>
                  <a:gd name="connsiteX3" fmla="*/ 603297 w 1690734"/>
                  <a:gd name="connsiteY3" fmla="*/ 1122362 h 1212210"/>
                  <a:gd name="connsiteX4" fmla="*/ 523922 w 1690734"/>
                  <a:gd name="connsiteY4" fmla="*/ 1185862 h 1212210"/>
                  <a:gd name="connsiteX5" fmla="*/ 15922 w 1690734"/>
                  <a:gd name="connsiteY5" fmla="*/ 1166812 h 1212210"/>
                  <a:gd name="connsiteX6" fmla="*/ 47672 w 1690734"/>
                  <a:gd name="connsiteY6" fmla="*/ 989012 h 1212210"/>
                  <a:gd name="connsiteX7" fmla="*/ 1098597 w 1690734"/>
                  <a:gd name="connsiteY7" fmla="*/ 0 h 1212210"/>
                  <a:gd name="connsiteX8" fmla="*/ 1401809 w 1690734"/>
                  <a:gd name="connsiteY8" fmla="*/ 38099 h 1212210"/>
                  <a:gd name="connsiteX0" fmla="*/ 1638347 w 1676447"/>
                  <a:gd name="connsiteY0" fmla="*/ 74612 h 1212210"/>
                  <a:gd name="connsiteX1" fmla="*/ 1676447 w 1676447"/>
                  <a:gd name="connsiteY1" fmla="*/ 82549 h 1212210"/>
                  <a:gd name="connsiteX2" fmla="*/ 803322 w 1676447"/>
                  <a:gd name="connsiteY2" fmla="*/ 1173162 h 1212210"/>
                  <a:gd name="connsiteX3" fmla="*/ 603297 w 1676447"/>
                  <a:gd name="connsiteY3" fmla="*/ 1122362 h 1212210"/>
                  <a:gd name="connsiteX4" fmla="*/ 523922 w 1676447"/>
                  <a:gd name="connsiteY4" fmla="*/ 1185862 h 1212210"/>
                  <a:gd name="connsiteX5" fmla="*/ 15922 w 1676447"/>
                  <a:gd name="connsiteY5" fmla="*/ 1166812 h 1212210"/>
                  <a:gd name="connsiteX6" fmla="*/ 47672 w 1676447"/>
                  <a:gd name="connsiteY6" fmla="*/ 989012 h 1212210"/>
                  <a:gd name="connsiteX7" fmla="*/ 1098597 w 1676447"/>
                  <a:gd name="connsiteY7" fmla="*/ 0 h 1212210"/>
                  <a:gd name="connsiteX8" fmla="*/ 1401809 w 1676447"/>
                  <a:gd name="connsiteY8" fmla="*/ 38099 h 1212210"/>
                  <a:gd name="connsiteX0" fmla="*/ 1638347 w 1676447"/>
                  <a:gd name="connsiteY0" fmla="*/ 74612 h 1212210"/>
                  <a:gd name="connsiteX1" fmla="*/ 1676447 w 1676447"/>
                  <a:gd name="connsiteY1" fmla="*/ 82549 h 1212210"/>
                  <a:gd name="connsiteX2" fmla="*/ 784272 w 1676447"/>
                  <a:gd name="connsiteY2" fmla="*/ 1168399 h 1212210"/>
                  <a:gd name="connsiteX3" fmla="*/ 603297 w 1676447"/>
                  <a:gd name="connsiteY3" fmla="*/ 1122362 h 1212210"/>
                  <a:gd name="connsiteX4" fmla="*/ 523922 w 1676447"/>
                  <a:gd name="connsiteY4" fmla="*/ 1185862 h 1212210"/>
                  <a:gd name="connsiteX5" fmla="*/ 15922 w 1676447"/>
                  <a:gd name="connsiteY5" fmla="*/ 1166812 h 1212210"/>
                  <a:gd name="connsiteX6" fmla="*/ 47672 w 1676447"/>
                  <a:gd name="connsiteY6" fmla="*/ 989012 h 1212210"/>
                  <a:gd name="connsiteX7" fmla="*/ 1098597 w 1676447"/>
                  <a:gd name="connsiteY7" fmla="*/ 0 h 1212210"/>
                  <a:gd name="connsiteX8" fmla="*/ 1401809 w 1676447"/>
                  <a:gd name="connsiteY8" fmla="*/ 38099 h 121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447" h="1212210">
                    <a:moveTo>
                      <a:pt x="1638347" y="74612"/>
                    </a:moveTo>
                    <a:lnTo>
                      <a:pt x="1676447" y="82549"/>
                    </a:lnTo>
                    <a:cubicBezTo>
                      <a:pt x="1388580" y="457199"/>
                      <a:pt x="1132464" y="841374"/>
                      <a:pt x="784272" y="1168399"/>
                    </a:cubicBezTo>
                    <a:cubicBezTo>
                      <a:pt x="643514" y="1158874"/>
                      <a:pt x="702780" y="1138237"/>
                      <a:pt x="603297" y="1122362"/>
                    </a:cubicBezTo>
                    <a:cubicBezTo>
                      <a:pt x="565197" y="1145645"/>
                      <a:pt x="565197" y="1168929"/>
                      <a:pt x="523922" y="1185862"/>
                    </a:cubicBezTo>
                    <a:cubicBezTo>
                      <a:pt x="354589" y="1208087"/>
                      <a:pt x="201130" y="1239837"/>
                      <a:pt x="15922" y="1166812"/>
                    </a:cubicBezTo>
                    <a:cubicBezTo>
                      <a:pt x="-24295" y="1028170"/>
                      <a:pt x="21214" y="1070504"/>
                      <a:pt x="47672" y="989012"/>
                    </a:cubicBezTo>
                    <a:cubicBezTo>
                      <a:pt x="210655" y="683154"/>
                      <a:pt x="745114" y="340783"/>
                      <a:pt x="1098597" y="0"/>
                    </a:cubicBezTo>
                    <a:lnTo>
                      <a:pt x="1401809" y="38099"/>
                    </a:lnTo>
                  </a:path>
                </a:pathLst>
              </a:custGeom>
              <a:noFill/>
              <a:ln w="28575"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2" name="フリーフォーム 71"/>
              <p:cNvSpPr/>
              <p:nvPr/>
            </p:nvSpPr>
            <p:spPr>
              <a:xfrm>
                <a:off x="4167468" y="819923"/>
                <a:ext cx="3426276" cy="1334373"/>
              </a:xfrm>
              <a:custGeom>
                <a:avLst/>
                <a:gdLst>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5520 h 513170"/>
                  <a:gd name="connsiteX1" fmla="*/ 176213 w 1247775"/>
                  <a:gd name="connsiteY1" fmla="*/ 3582 h 513170"/>
                  <a:gd name="connsiteX2" fmla="*/ 323850 w 1247775"/>
                  <a:gd name="connsiteY2" fmla="*/ 41682 h 513170"/>
                  <a:gd name="connsiteX3" fmla="*/ 666750 w 1247775"/>
                  <a:gd name="connsiteY3" fmla="*/ 122645 h 513170"/>
                  <a:gd name="connsiteX4" fmla="*/ 857250 w 1247775"/>
                  <a:gd name="connsiteY4" fmla="*/ 179795 h 513170"/>
                  <a:gd name="connsiteX5" fmla="*/ 1090613 w 1247775"/>
                  <a:gd name="connsiteY5" fmla="*/ 189320 h 513170"/>
                  <a:gd name="connsiteX6" fmla="*/ 1247775 w 1247775"/>
                  <a:gd name="connsiteY6" fmla="*/ 189320 h 513170"/>
                  <a:gd name="connsiteX7" fmla="*/ 1052513 w 1247775"/>
                  <a:gd name="connsiteY7" fmla="*/ 513170 h 513170"/>
                  <a:gd name="connsiteX8" fmla="*/ 581025 w 1247775"/>
                  <a:gd name="connsiteY8" fmla="*/ 436970 h 513170"/>
                  <a:gd name="connsiteX9" fmla="*/ 242888 w 1247775"/>
                  <a:gd name="connsiteY9" fmla="*/ 360770 h 513170"/>
                  <a:gd name="connsiteX0" fmla="*/ 0 w 1247775"/>
                  <a:gd name="connsiteY0" fmla="*/ 265520 h 513170"/>
                  <a:gd name="connsiteX1" fmla="*/ 176213 w 1247775"/>
                  <a:gd name="connsiteY1" fmla="*/ 3582 h 513170"/>
                  <a:gd name="connsiteX2" fmla="*/ 323850 w 1247775"/>
                  <a:gd name="connsiteY2" fmla="*/ 41682 h 513170"/>
                  <a:gd name="connsiteX3" fmla="*/ 666750 w 1247775"/>
                  <a:gd name="connsiteY3" fmla="*/ 122645 h 513170"/>
                  <a:gd name="connsiteX4" fmla="*/ 857250 w 1247775"/>
                  <a:gd name="connsiteY4" fmla="*/ 179795 h 513170"/>
                  <a:gd name="connsiteX5" fmla="*/ 1090613 w 1247775"/>
                  <a:gd name="connsiteY5" fmla="*/ 189320 h 513170"/>
                  <a:gd name="connsiteX6" fmla="*/ 1247775 w 1247775"/>
                  <a:gd name="connsiteY6" fmla="*/ 189320 h 513170"/>
                  <a:gd name="connsiteX7" fmla="*/ 1052513 w 1247775"/>
                  <a:gd name="connsiteY7" fmla="*/ 513170 h 513170"/>
                  <a:gd name="connsiteX8" fmla="*/ 581025 w 1247775"/>
                  <a:gd name="connsiteY8" fmla="*/ 436970 h 513170"/>
                  <a:gd name="connsiteX9" fmla="*/ 242888 w 1247775"/>
                  <a:gd name="connsiteY9" fmla="*/ 360770 h 513170"/>
                  <a:gd name="connsiteX0" fmla="*/ 0 w 1247775"/>
                  <a:gd name="connsiteY0" fmla="*/ 264272 h 511922"/>
                  <a:gd name="connsiteX1" fmla="*/ 176213 w 1247775"/>
                  <a:gd name="connsiteY1" fmla="*/ 2334 h 511922"/>
                  <a:gd name="connsiteX2" fmla="*/ 400050 w 1247775"/>
                  <a:gd name="connsiteY2" fmla="*/ 69009 h 511922"/>
                  <a:gd name="connsiteX3" fmla="*/ 666750 w 1247775"/>
                  <a:gd name="connsiteY3" fmla="*/ 121397 h 511922"/>
                  <a:gd name="connsiteX4" fmla="*/ 857250 w 1247775"/>
                  <a:gd name="connsiteY4" fmla="*/ 178547 h 511922"/>
                  <a:gd name="connsiteX5" fmla="*/ 1090613 w 1247775"/>
                  <a:gd name="connsiteY5" fmla="*/ 188072 h 511922"/>
                  <a:gd name="connsiteX6" fmla="*/ 1247775 w 1247775"/>
                  <a:gd name="connsiteY6" fmla="*/ 188072 h 511922"/>
                  <a:gd name="connsiteX7" fmla="*/ 1052513 w 1247775"/>
                  <a:gd name="connsiteY7" fmla="*/ 511922 h 511922"/>
                  <a:gd name="connsiteX8" fmla="*/ 581025 w 1247775"/>
                  <a:gd name="connsiteY8" fmla="*/ 435722 h 511922"/>
                  <a:gd name="connsiteX9" fmla="*/ 242888 w 1247775"/>
                  <a:gd name="connsiteY9" fmla="*/ 359522 h 511922"/>
                  <a:gd name="connsiteX0" fmla="*/ 0 w 1247775"/>
                  <a:gd name="connsiteY0" fmla="*/ 264144 h 511794"/>
                  <a:gd name="connsiteX1" fmla="*/ 176213 w 1247775"/>
                  <a:gd name="connsiteY1" fmla="*/ 2206 h 511794"/>
                  <a:gd name="connsiteX2" fmla="*/ 428625 w 1247775"/>
                  <a:gd name="connsiteY2" fmla="*/ 73644 h 511794"/>
                  <a:gd name="connsiteX3" fmla="*/ 666750 w 1247775"/>
                  <a:gd name="connsiteY3" fmla="*/ 121269 h 511794"/>
                  <a:gd name="connsiteX4" fmla="*/ 857250 w 1247775"/>
                  <a:gd name="connsiteY4" fmla="*/ 178419 h 511794"/>
                  <a:gd name="connsiteX5" fmla="*/ 1090613 w 1247775"/>
                  <a:gd name="connsiteY5" fmla="*/ 187944 h 511794"/>
                  <a:gd name="connsiteX6" fmla="*/ 1247775 w 1247775"/>
                  <a:gd name="connsiteY6" fmla="*/ 187944 h 511794"/>
                  <a:gd name="connsiteX7" fmla="*/ 1052513 w 1247775"/>
                  <a:gd name="connsiteY7" fmla="*/ 511794 h 511794"/>
                  <a:gd name="connsiteX8" fmla="*/ 581025 w 1247775"/>
                  <a:gd name="connsiteY8" fmla="*/ 435594 h 511794"/>
                  <a:gd name="connsiteX9" fmla="*/ 242888 w 1247775"/>
                  <a:gd name="connsiteY9" fmla="*/ 359394 h 511794"/>
                  <a:gd name="connsiteX0" fmla="*/ 0 w 1247775"/>
                  <a:gd name="connsiteY0" fmla="*/ 264429 h 512079"/>
                  <a:gd name="connsiteX1" fmla="*/ 176213 w 1247775"/>
                  <a:gd name="connsiteY1" fmla="*/ 2491 h 512079"/>
                  <a:gd name="connsiteX2" fmla="*/ 428625 w 1247775"/>
                  <a:gd name="connsiteY2" fmla="*/ 73929 h 512079"/>
                  <a:gd name="connsiteX3" fmla="*/ 723900 w 1247775"/>
                  <a:gd name="connsiteY3" fmla="*/ 140604 h 512079"/>
                  <a:gd name="connsiteX4" fmla="*/ 857250 w 1247775"/>
                  <a:gd name="connsiteY4" fmla="*/ 178704 h 512079"/>
                  <a:gd name="connsiteX5" fmla="*/ 1090613 w 1247775"/>
                  <a:gd name="connsiteY5" fmla="*/ 188229 h 512079"/>
                  <a:gd name="connsiteX6" fmla="*/ 1247775 w 1247775"/>
                  <a:gd name="connsiteY6" fmla="*/ 188229 h 512079"/>
                  <a:gd name="connsiteX7" fmla="*/ 1052513 w 1247775"/>
                  <a:gd name="connsiteY7" fmla="*/ 512079 h 512079"/>
                  <a:gd name="connsiteX8" fmla="*/ 581025 w 1247775"/>
                  <a:gd name="connsiteY8" fmla="*/ 435879 h 512079"/>
                  <a:gd name="connsiteX9" fmla="*/ 242888 w 1247775"/>
                  <a:gd name="connsiteY9" fmla="*/ 359679 h 512079"/>
                  <a:gd name="connsiteX0" fmla="*/ 0 w 1247775"/>
                  <a:gd name="connsiteY0" fmla="*/ 264429 h 512079"/>
                  <a:gd name="connsiteX1" fmla="*/ 176213 w 1247775"/>
                  <a:gd name="connsiteY1" fmla="*/ 2491 h 512079"/>
                  <a:gd name="connsiteX2" fmla="*/ 428625 w 1247775"/>
                  <a:gd name="connsiteY2" fmla="*/ 73929 h 512079"/>
                  <a:gd name="connsiteX3" fmla="*/ 723900 w 1247775"/>
                  <a:gd name="connsiteY3" fmla="*/ 140604 h 512079"/>
                  <a:gd name="connsiteX4" fmla="*/ 862012 w 1247775"/>
                  <a:gd name="connsiteY4" fmla="*/ 183466 h 512079"/>
                  <a:gd name="connsiteX5" fmla="*/ 1090613 w 1247775"/>
                  <a:gd name="connsiteY5" fmla="*/ 188229 h 512079"/>
                  <a:gd name="connsiteX6" fmla="*/ 1247775 w 1247775"/>
                  <a:gd name="connsiteY6" fmla="*/ 188229 h 512079"/>
                  <a:gd name="connsiteX7" fmla="*/ 1052513 w 1247775"/>
                  <a:gd name="connsiteY7" fmla="*/ 512079 h 512079"/>
                  <a:gd name="connsiteX8" fmla="*/ 581025 w 1247775"/>
                  <a:gd name="connsiteY8" fmla="*/ 435879 h 512079"/>
                  <a:gd name="connsiteX9" fmla="*/ 242888 w 1247775"/>
                  <a:gd name="connsiteY9" fmla="*/ 359679 h 51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775" h="512079">
                    <a:moveTo>
                      <a:pt x="0" y="264429"/>
                    </a:moveTo>
                    <a:cubicBezTo>
                      <a:pt x="58738" y="177116"/>
                      <a:pt x="88900" y="94566"/>
                      <a:pt x="176213" y="2491"/>
                    </a:cubicBezTo>
                    <a:cubicBezTo>
                      <a:pt x="273050" y="-13384"/>
                      <a:pt x="337344" y="50910"/>
                      <a:pt x="428625" y="73929"/>
                    </a:cubicBezTo>
                    <a:cubicBezTo>
                      <a:pt x="519906" y="96948"/>
                      <a:pt x="625475" y="118379"/>
                      <a:pt x="723900" y="140604"/>
                    </a:cubicBezTo>
                    <a:lnTo>
                      <a:pt x="862012" y="183466"/>
                    </a:lnTo>
                    <a:lnTo>
                      <a:pt x="1090613" y="188229"/>
                    </a:lnTo>
                    <a:cubicBezTo>
                      <a:pt x="1143000" y="188229"/>
                      <a:pt x="1181101" y="169179"/>
                      <a:pt x="1247775" y="188229"/>
                    </a:cubicBezTo>
                    <a:cubicBezTo>
                      <a:pt x="1220788" y="339041"/>
                      <a:pt x="1141412" y="404129"/>
                      <a:pt x="1052513" y="512079"/>
                    </a:cubicBezTo>
                    <a:cubicBezTo>
                      <a:pt x="885825" y="500966"/>
                      <a:pt x="738188" y="461279"/>
                      <a:pt x="581025" y="435879"/>
                    </a:cubicBezTo>
                    <a:lnTo>
                      <a:pt x="242888" y="359679"/>
                    </a:lnTo>
                  </a:path>
                </a:pathLst>
              </a:custGeom>
              <a:noFill/>
              <a:ln w="28575"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68" name="フリーフォーム: 図形 80"/>
            <p:cNvSpPr/>
            <p:nvPr/>
          </p:nvSpPr>
          <p:spPr>
            <a:xfrm>
              <a:off x="5066794" y="5142077"/>
              <a:ext cx="2070938" cy="690426"/>
            </a:xfrm>
            <a:custGeom>
              <a:avLst/>
              <a:gdLst>
                <a:gd name="connsiteX0" fmla="*/ 0 w 885437"/>
                <a:gd name="connsiteY0" fmla="*/ 0 h 331004"/>
                <a:gd name="connsiteX1" fmla="*/ 324799 w 885437"/>
                <a:gd name="connsiteY1" fmla="*/ 134470 h 331004"/>
                <a:gd name="connsiteX2" fmla="*/ 647528 w 885437"/>
                <a:gd name="connsiteY2" fmla="*/ 244116 h 331004"/>
                <a:gd name="connsiteX3" fmla="*/ 885437 w 885437"/>
                <a:gd name="connsiteY3" fmla="*/ 331004 h 331004"/>
              </a:gdLst>
              <a:ahLst/>
              <a:cxnLst>
                <a:cxn ang="0">
                  <a:pos x="connsiteX0" y="connsiteY0"/>
                </a:cxn>
                <a:cxn ang="0">
                  <a:pos x="connsiteX1" y="connsiteY1"/>
                </a:cxn>
                <a:cxn ang="0">
                  <a:pos x="connsiteX2" y="connsiteY2"/>
                </a:cxn>
                <a:cxn ang="0">
                  <a:pos x="connsiteX3" y="connsiteY3"/>
                </a:cxn>
              </a:cxnLst>
              <a:rect l="l" t="t" r="r" b="b"/>
              <a:pathLst>
                <a:path w="885437" h="331004">
                  <a:moveTo>
                    <a:pt x="0" y="0"/>
                  </a:moveTo>
                  <a:lnTo>
                    <a:pt x="324799" y="134470"/>
                  </a:lnTo>
                  <a:lnTo>
                    <a:pt x="647528" y="244116"/>
                  </a:lnTo>
                  <a:lnTo>
                    <a:pt x="885437" y="331004"/>
                  </a:lnTo>
                </a:path>
              </a:pathLst>
            </a:custGeom>
            <a:noFill/>
            <a:ln w="63500">
              <a:solidFill>
                <a:schemeClr val="tx1">
                  <a:lumMod val="75000"/>
                  <a:lumOff val="25000"/>
                </a:schemeClr>
              </a:solidFill>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３</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安全を支える</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 name="テキスト ボックス 3"/>
          <p:cNvSpPr txBox="1"/>
          <p:nvPr/>
        </p:nvSpPr>
        <p:spPr>
          <a:xfrm>
            <a:off x="88542" y="1123227"/>
            <a:ext cx="2489784" cy="348109"/>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令和７年度の主な取組</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Rectangle 34"/>
          <p:cNvSpPr>
            <a:spLocks noChangeArrowheads="1"/>
          </p:cNvSpPr>
          <p:nvPr/>
        </p:nvSpPr>
        <p:spPr bwMode="auto">
          <a:xfrm>
            <a:off x="994358" y="-110590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Rectangle 49"/>
          <p:cNvSpPr>
            <a:spLocks noChangeArrowheads="1"/>
          </p:cNvSpPr>
          <p:nvPr/>
        </p:nvSpPr>
        <p:spPr bwMode="auto">
          <a:xfrm>
            <a:off x="994358" y="-894884"/>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5" name="テキスト ボックス 2"/>
          <p:cNvSpPr txBox="1">
            <a:spLocks noChangeArrowheads="1"/>
          </p:cNvSpPr>
          <p:nvPr/>
        </p:nvSpPr>
        <p:spPr bwMode="auto">
          <a:xfrm>
            <a:off x="254700" y="1461087"/>
            <a:ext cx="1940552" cy="255776"/>
          </a:xfrm>
          <a:prstGeom prst="rect">
            <a:avLst/>
          </a:prstGeom>
          <a:solidFill>
            <a:schemeClr val="tx2"/>
          </a:solidFill>
          <a:ln w="9525">
            <a:solidFill>
              <a:schemeClr val="tx1"/>
            </a:solidFill>
            <a:miter lim="800000"/>
            <a:headEnd/>
            <a:tailEnd/>
          </a:ln>
        </p:spPr>
        <p:txBody>
          <a:bodyPr rot="0" vert="horz" wrap="square" lIns="0" tIns="0" rIns="0" bIns="0" anchor="ctr" anchorCtr="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まちの防災性の向上</a:t>
            </a:r>
            <a:endParaRPr kumimoji="1" lang="ja-JP" altLang="en-US" sz="166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73" name="テキスト ボックス 2"/>
          <p:cNvSpPr txBox="1">
            <a:spLocks noChangeArrowheads="1"/>
          </p:cNvSpPr>
          <p:nvPr/>
        </p:nvSpPr>
        <p:spPr bwMode="auto">
          <a:xfrm>
            <a:off x="4839876" y="4909224"/>
            <a:ext cx="2515819" cy="255776"/>
          </a:xfrm>
          <a:prstGeom prst="rect">
            <a:avLst/>
          </a:prstGeom>
          <a:solidFill>
            <a:schemeClr val="tx2"/>
          </a:solidFill>
          <a:ln w="9525">
            <a:solidFill>
              <a:schemeClr val="tx1"/>
            </a:solidFill>
            <a:miter lim="800000"/>
            <a:headEnd/>
            <a:tailEnd/>
          </a:ln>
        </p:spPr>
        <p:txBody>
          <a:bodyPr rot="0" vert="horz" wrap="square" lIns="0" tIns="0" rIns="0" bIns="0" anchor="ctr" anchorCtr="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地域防災力のさらなる向上</a:t>
            </a:r>
            <a:endParaRPr kumimoji="1" lang="ja-JP" altLang="en-US" sz="166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8" name="グループ化 7"/>
          <p:cNvGrpSpPr/>
          <p:nvPr/>
        </p:nvGrpSpPr>
        <p:grpSpPr>
          <a:xfrm>
            <a:off x="184454" y="2527493"/>
            <a:ext cx="4715113" cy="1896354"/>
            <a:chOff x="7143684" y="1085606"/>
            <a:chExt cx="7024990" cy="2825356"/>
          </a:xfrm>
        </p:grpSpPr>
        <p:sp>
          <p:nvSpPr>
            <p:cNvPr id="12" name="正方形/長方形 11"/>
            <p:cNvSpPr/>
            <p:nvPr/>
          </p:nvSpPr>
          <p:spPr>
            <a:xfrm>
              <a:off x="7291233" y="3622962"/>
              <a:ext cx="6877441" cy="288000"/>
            </a:xfrm>
            <a:prstGeom prst="rect">
              <a:avLst/>
            </a:prstGeom>
            <a:noFill/>
            <a:ln>
              <a:noFill/>
            </a:ln>
          </p:spPr>
          <p:txBody>
            <a:bodyPr wrap="square" lIns="33231" tIns="33231" rIns="33231" bIns="33231" anchor="ctr" anchorCtr="0">
              <a:noAutofit/>
            </a:bodyPr>
            <a:lstStyle/>
            <a:p>
              <a:pPr marL="0" marR="0" lvl="0" indent="0" algn="l" defTabSz="914290" rtl="0" eaLnBrk="1" fontAlgn="auto" latinLnBrk="0" hangingPunct="1">
                <a:lnSpc>
                  <a:spcPts val="1477"/>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3" name="グループ化 12"/>
            <p:cNvGrpSpPr/>
            <p:nvPr/>
          </p:nvGrpSpPr>
          <p:grpSpPr>
            <a:xfrm>
              <a:off x="7143684" y="1085606"/>
              <a:ext cx="3030737" cy="2501171"/>
              <a:chOff x="5715000" y="1778000"/>
              <a:chExt cx="3030737" cy="2501171"/>
            </a:xfrm>
          </p:grpSpPr>
          <p:sp>
            <p:nvSpPr>
              <p:cNvPr id="31" name="正方形/長方形 30"/>
              <p:cNvSpPr/>
              <p:nvPr/>
            </p:nvSpPr>
            <p:spPr>
              <a:xfrm>
                <a:off x="5715000" y="1778000"/>
                <a:ext cx="3030737" cy="2501171"/>
              </a:xfrm>
              <a:prstGeom prst="rect">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32" name="グループ化 31"/>
              <p:cNvGrpSpPr/>
              <p:nvPr/>
            </p:nvGrpSpPr>
            <p:grpSpPr>
              <a:xfrm>
                <a:off x="5802308" y="2049794"/>
                <a:ext cx="2848416" cy="2198423"/>
                <a:chOff x="13525710" y="-37619"/>
                <a:chExt cx="2300861" cy="1775817"/>
              </a:xfrm>
            </p:grpSpPr>
            <p:pic>
              <p:nvPicPr>
                <p:cNvPr id="35" name="図 34">
                  <a:extLst>
                    <a:ext uri="{FF2B5EF4-FFF2-40B4-BE49-F238E27FC236}">
                      <a16:creationId xmlns:a16="http://schemas.microsoft.com/office/drawing/2014/main" id="{DC590D61-232F-446E-BB08-2A1C714542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525710" y="-37619"/>
                  <a:ext cx="2300861" cy="1775817"/>
                </a:xfrm>
                <a:custGeom>
                  <a:avLst/>
                  <a:gdLst>
                    <a:gd name="connsiteX0" fmla="*/ 2203270 w 2353644"/>
                    <a:gd name="connsiteY0" fmla="*/ 1814995 h 1816554"/>
                    <a:gd name="connsiteX1" fmla="*/ 2353644 w 2353644"/>
                    <a:gd name="connsiteY1" fmla="*/ 1814995 h 1816554"/>
                    <a:gd name="connsiteX2" fmla="*/ 2353644 w 2353644"/>
                    <a:gd name="connsiteY2" fmla="*/ 1816554 h 1816554"/>
                    <a:gd name="connsiteX3" fmla="*/ 2202857 w 2353644"/>
                    <a:gd name="connsiteY3" fmla="*/ 1816554 h 1816554"/>
                    <a:gd name="connsiteX4" fmla="*/ 2353644 w 2353644"/>
                    <a:gd name="connsiteY4" fmla="*/ 1247853 h 1816554"/>
                    <a:gd name="connsiteX5" fmla="*/ 2353644 w 2353644"/>
                    <a:gd name="connsiteY5" fmla="*/ 1525631 h 1816554"/>
                    <a:gd name="connsiteX6" fmla="*/ 2279993 w 2353644"/>
                    <a:gd name="connsiteY6" fmla="*/ 1525631 h 1816554"/>
                    <a:gd name="connsiteX7" fmla="*/ 0 w 2353644"/>
                    <a:gd name="connsiteY7" fmla="*/ 0 h 1816554"/>
                    <a:gd name="connsiteX8" fmla="*/ 1882238 w 2353644"/>
                    <a:gd name="connsiteY8" fmla="*/ 0 h 1816554"/>
                    <a:gd name="connsiteX9" fmla="*/ 1882238 w 2353644"/>
                    <a:gd name="connsiteY9" fmla="*/ 386392 h 1816554"/>
                    <a:gd name="connsiteX10" fmla="*/ 2122963 w 2353644"/>
                    <a:gd name="connsiteY10" fmla="*/ 386392 h 1816554"/>
                    <a:gd name="connsiteX11" fmla="*/ 2122963 w 2353644"/>
                    <a:gd name="connsiteY11" fmla="*/ 0 h 1816554"/>
                    <a:gd name="connsiteX12" fmla="*/ 2353644 w 2353644"/>
                    <a:gd name="connsiteY12" fmla="*/ 0 h 1816554"/>
                    <a:gd name="connsiteX13" fmla="*/ 2353644 w 2353644"/>
                    <a:gd name="connsiteY13" fmla="*/ 591345 h 1816554"/>
                    <a:gd name="connsiteX14" fmla="*/ 2127252 w 2353644"/>
                    <a:gd name="connsiteY14" fmla="*/ 1445194 h 1816554"/>
                    <a:gd name="connsiteX15" fmla="*/ 124347 w 2353644"/>
                    <a:gd name="connsiteY15" fmla="*/ 1803099 h 1816554"/>
                    <a:gd name="connsiteX16" fmla="*/ 126751 w 2353644"/>
                    <a:gd name="connsiteY16" fmla="*/ 1816554 h 1816554"/>
                    <a:gd name="connsiteX17" fmla="*/ 46973 w 2353644"/>
                    <a:gd name="connsiteY17" fmla="*/ 1816554 h 1816554"/>
                    <a:gd name="connsiteX18" fmla="*/ 105997 w 2353644"/>
                    <a:gd name="connsiteY18" fmla="*/ 1813124 h 1816554"/>
                    <a:gd name="connsiteX19" fmla="*/ 17277 w 2353644"/>
                    <a:gd name="connsiteY19" fmla="*/ 286431 h 1816554"/>
                    <a:gd name="connsiteX20" fmla="*/ 0 w 2353644"/>
                    <a:gd name="connsiteY20" fmla="*/ 287435 h 181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53644" h="1816554">
                      <a:moveTo>
                        <a:pt x="2203270" y="1814995"/>
                      </a:moveTo>
                      <a:lnTo>
                        <a:pt x="2353644" y="1814995"/>
                      </a:lnTo>
                      <a:lnTo>
                        <a:pt x="2353644" y="1816554"/>
                      </a:lnTo>
                      <a:lnTo>
                        <a:pt x="2202857" y="1816554"/>
                      </a:lnTo>
                      <a:close/>
                      <a:moveTo>
                        <a:pt x="2353644" y="1247853"/>
                      </a:moveTo>
                      <a:lnTo>
                        <a:pt x="2353644" y="1525631"/>
                      </a:lnTo>
                      <a:lnTo>
                        <a:pt x="2279993" y="1525631"/>
                      </a:lnTo>
                      <a:close/>
                      <a:moveTo>
                        <a:pt x="0" y="0"/>
                      </a:moveTo>
                      <a:lnTo>
                        <a:pt x="1882238" y="0"/>
                      </a:lnTo>
                      <a:lnTo>
                        <a:pt x="1882238" y="386392"/>
                      </a:lnTo>
                      <a:lnTo>
                        <a:pt x="2122963" y="386392"/>
                      </a:lnTo>
                      <a:lnTo>
                        <a:pt x="2122963" y="0"/>
                      </a:lnTo>
                      <a:lnTo>
                        <a:pt x="2353644" y="0"/>
                      </a:lnTo>
                      <a:lnTo>
                        <a:pt x="2353644" y="591345"/>
                      </a:lnTo>
                      <a:lnTo>
                        <a:pt x="2127252" y="1445194"/>
                      </a:lnTo>
                      <a:lnTo>
                        <a:pt x="124347" y="1803099"/>
                      </a:lnTo>
                      <a:lnTo>
                        <a:pt x="126751" y="1816554"/>
                      </a:lnTo>
                      <a:lnTo>
                        <a:pt x="46973" y="1816554"/>
                      </a:lnTo>
                      <a:lnTo>
                        <a:pt x="105997" y="1813124"/>
                      </a:lnTo>
                      <a:lnTo>
                        <a:pt x="17277" y="286431"/>
                      </a:lnTo>
                      <a:lnTo>
                        <a:pt x="0" y="287435"/>
                      </a:lnTo>
                      <a:close/>
                    </a:path>
                  </a:pathLst>
                </a:custGeom>
              </p:spPr>
            </p:pic>
            <p:sp>
              <p:nvSpPr>
                <p:cNvPr id="36" name="フリーフォーム 35"/>
                <p:cNvSpPr/>
                <p:nvPr/>
              </p:nvSpPr>
              <p:spPr>
                <a:xfrm>
                  <a:off x="14581541" y="341424"/>
                  <a:ext cx="285189" cy="232432"/>
                </a:xfrm>
                <a:custGeom>
                  <a:avLst/>
                  <a:gdLst>
                    <a:gd name="connsiteX0" fmla="*/ 0 w 307181"/>
                    <a:gd name="connsiteY0" fmla="*/ 0 h 228600"/>
                    <a:gd name="connsiteX1" fmla="*/ 90487 w 307181"/>
                    <a:gd name="connsiteY1" fmla="*/ 30957 h 228600"/>
                    <a:gd name="connsiteX2" fmla="*/ 147637 w 307181"/>
                    <a:gd name="connsiteY2" fmla="*/ 57150 h 228600"/>
                    <a:gd name="connsiteX3" fmla="*/ 192881 w 307181"/>
                    <a:gd name="connsiteY3" fmla="*/ 97632 h 228600"/>
                    <a:gd name="connsiteX4" fmla="*/ 269081 w 307181"/>
                    <a:gd name="connsiteY4" fmla="*/ 219075 h 228600"/>
                    <a:gd name="connsiteX5" fmla="*/ 307181 w 307181"/>
                    <a:gd name="connsiteY5" fmla="*/ 228600 h 228600"/>
                    <a:gd name="connsiteX0" fmla="*/ 0 w 300037"/>
                    <a:gd name="connsiteY0" fmla="*/ 0 h 254794"/>
                    <a:gd name="connsiteX1" fmla="*/ 90487 w 300037"/>
                    <a:gd name="connsiteY1" fmla="*/ 30957 h 254794"/>
                    <a:gd name="connsiteX2" fmla="*/ 147637 w 300037"/>
                    <a:gd name="connsiteY2" fmla="*/ 57150 h 254794"/>
                    <a:gd name="connsiteX3" fmla="*/ 192881 w 300037"/>
                    <a:gd name="connsiteY3" fmla="*/ 97632 h 254794"/>
                    <a:gd name="connsiteX4" fmla="*/ 269081 w 300037"/>
                    <a:gd name="connsiteY4" fmla="*/ 219075 h 254794"/>
                    <a:gd name="connsiteX5" fmla="*/ 300037 w 300037"/>
                    <a:gd name="connsiteY5" fmla="*/ 254794 h 254794"/>
                    <a:gd name="connsiteX0" fmla="*/ 0 w 300037"/>
                    <a:gd name="connsiteY0" fmla="*/ 0 h 254794"/>
                    <a:gd name="connsiteX1" fmla="*/ 90487 w 300037"/>
                    <a:gd name="connsiteY1" fmla="*/ 30957 h 254794"/>
                    <a:gd name="connsiteX2" fmla="*/ 147637 w 300037"/>
                    <a:gd name="connsiteY2" fmla="*/ 57150 h 254794"/>
                    <a:gd name="connsiteX3" fmla="*/ 192881 w 300037"/>
                    <a:gd name="connsiteY3" fmla="*/ 97632 h 254794"/>
                    <a:gd name="connsiteX4" fmla="*/ 300037 w 300037"/>
                    <a:gd name="connsiteY4" fmla="*/ 254794 h 254794"/>
                    <a:gd name="connsiteX0" fmla="*/ 0 w 287369"/>
                    <a:gd name="connsiteY0" fmla="*/ 0 h 234209"/>
                    <a:gd name="connsiteX1" fmla="*/ 90487 w 287369"/>
                    <a:gd name="connsiteY1" fmla="*/ 30957 h 234209"/>
                    <a:gd name="connsiteX2" fmla="*/ 147637 w 287369"/>
                    <a:gd name="connsiteY2" fmla="*/ 57150 h 234209"/>
                    <a:gd name="connsiteX3" fmla="*/ 192881 w 287369"/>
                    <a:gd name="connsiteY3" fmla="*/ 97632 h 234209"/>
                    <a:gd name="connsiteX4" fmla="*/ 287369 w 287369"/>
                    <a:gd name="connsiteY4" fmla="*/ 234209 h 234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69" h="234209">
                      <a:moveTo>
                        <a:pt x="0" y="0"/>
                      </a:moveTo>
                      <a:lnTo>
                        <a:pt x="90487" y="30957"/>
                      </a:lnTo>
                      <a:lnTo>
                        <a:pt x="147637" y="57150"/>
                      </a:lnTo>
                      <a:lnTo>
                        <a:pt x="192881" y="97632"/>
                      </a:lnTo>
                      <a:lnTo>
                        <a:pt x="287369" y="234209"/>
                      </a:lnTo>
                    </a:path>
                  </a:pathLst>
                </a:custGeom>
                <a:noFill/>
                <a:ln w="34925">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7" name="フリーフォーム 36"/>
                <p:cNvSpPr/>
                <p:nvPr/>
              </p:nvSpPr>
              <p:spPr>
                <a:xfrm>
                  <a:off x="14829723" y="203604"/>
                  <a:ext cx="224503" cy="536444"/>
                </a:xfrm>
                <a:custGeom>
                  <a:avLst/>
                  <a:gdLst>
                    <a:gd name="connsiteX0" fmla="*/ 226219 w 226219"/>
                    <a:gd name="connsiteY0" fmla="*/ 0 h 540544"/>
                    <a:gd name="connsiteX1" fmla="*/ 161925 w 226219"/>
                    <a:gd name="connsiteY1" fmla="*/ 104775 h 540544"/>
                    <a:gd name="connsiteX2" fmla="*/ 128587 w 226219"/>
                    <a:gd name="connsiteY2" fmla="*/ 150019 h 540544"/>
                    <a:gd name="connsiteX3" fmla="*/ 95250 w 226219"/>
                    <a:gd name="connsiteY3" fmla="*/ 159544 h 540544"/>
                    <a:gd name="connsiteX4" fmla="*/ 40481 w 226219"/>
                    <a:gd name="connsiteY4" fmla="*/ 357188 h 540544"/>
                    <a:gd name="connsiteX5" fmla="*/ 30956 w 226219"/>
                    <a:gd name="connsiteY5" fmla="*/ 421481 h 540544"/>
                    <a:gd name="connsiteX6" fmla="*/ 0 w 226219"/>
                    <a:gd name="connsiteY6" fmla="*/ 540544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19" h="540544">
                      <a:moveTo>
                        <a:pt x="226219" y="0"/>
                      </a:moveTo>
                      <a:lnTo>
                        <a:pt x="161925" y="104775"/>
                      </a:lnTo>
                      <a:lnTo>
                        <a:pt x="128587" y="150019"/>
                      </a:lnTo>
                      <a:lnTo>
                        <a:pt x="95250" y="159544"/>
                      </a:lnTo>
                      <a:lnTo>
                        <a:pt x="40481" y="357188"/>
                      </a:lnTo>
                      <a:lnTo>
                        <a:pt x="30956" y="421481"/>
                      </a:lnTo>
                      <a:lnTo>
                        <a:pt x="0" y="540544"/>
                      </a:lnTo>
                    </a:path>
                  </a:pathLst>
                </a:custGeom>
                <a:noFill/>
                <a:ln w="34925">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8" name="楕円 37"/>
                <p:cNvSpPr/>
                <p:nvPr/>
              </p:nvSpPr>
              <p:spPr>
                <a:xfrm>
                  <a:off x="14919979" y="810162"/>
                  <a:ext cx="105578" cy="105578"/>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楕円 38"/>
                <p:cNvSpPr/>
                <p:nvPr/>
              </p:nvSpPr>
              <p:spPr>
                <a:xfrm>
                  <a:off x="15196030" y="733187"/>
                  <a:ext cx="105578" cy="105578"/>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40" name="直線矢印コネクタ 39"/>
                <p:cNvCxnSpPr>
                  <a:cxnSpLocks/>
                </p:cNvCxnSpPr>
                <p:nvPr/>
              </p:nvCxnSpPr>
              <p:spPr>
                <a:xfrm flipV="1">
                  <a:off x="14292293" y="417342"/>
                  <a:ext cx="416210" cy="584065"/>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cxnSpLocks/>
                </p:cNvCxnSpPr>
                <p:nvPr/>
              </p:nvCxnSpPr>
              <p:spPr>
                <a:xfrm flipV="1">
                  <a:off x="14292293" y="591472"/>
                  <a:ext cx="537430" cy="409934"/>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cxnSpLocks/>
                  <a:stCxn id="34" idx="2"/>
                  <a:endCxn id="39" idx="0"/>
                </p:cNvCxnSpPr>
                <p:nvPr/>
              </p:nvCxnSpPr>
              <p:spPr>
                <a:xfrm flipH="1">
                  <a:off x="15248819" y="139662"/>
                  <a:ext cx="72397" cy="593525"/>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cxnSpLocks/>
                  <a:stCxn id="34" idx="2"/>
                  <a:endCxn id="38" idx="0"/>
                </p:cNvCxnSpPr>
                <p:nvPr/>
              </p:nvCxnSpPr>
              <p:spPr>
                <a:xfrm flipH="1">
                  <a:off x="14972768" y="139662"/>
                  <a:ext cx="348448" cy="670500"/>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44" name="フリーフォーム 43"/>
                <p:cNvSpPr/>
                <p:nvPr/>
              </p:nvSpPr>
              <p:spPr>
                <a:xfrm>
                  <a:off x="13805338" y="53874"/>
                  <a:ext cx="2020169" cy="1391910"/>
                </a:xfrm>
                <a:custGeom>
                  <a:avLst/>
                  <a:gdLst>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37393 w 1922930"/>
                    <a:gd name="connsiteY16" fmla="*/ 1107465 h 1534207"/>
                    <a:gd name="connsiteX17" fmla="*/ 807853 w 1922930"/>
                    <a:gd name="connsiteY17" fmla="*/ 993165 h 1534207"/>
                    <a:gd name="connsiteX18" fmla="*/ 533533 w 1922930"/>
                    <a:gd name="connsiteY18" fmla="*/ 924585 h 1534207"/>
                    <a:gd name="connsiteX19" fmla="*/ 106813 w 1922930"/>
                    <a:gd name="connsiteY19" fmla="*/ 878865 h 1534207"/>
                    <a:gd name="connsiteX20" fmla="*/ 68713 w 1922930"/>
                    <a:gd name="connsiteY20" fmla="*/ 833145 h 1534207"/>
                    <a:gd name="connsiteX21" fmla="*/ 133 w 1922930"/>
                    <a:gd name="connsiteY21" fmla="*/ 475005 h 1534207"/>
                    <a:gd name="connsiteX22" fmla="*/ 53473 w 1922930"/>
                    <a:gd name="connsiteY22" fmla="*/ 307365 h 1534207"/>
                    <a:gd name="connsiteX23" fmla="*/ 122053 w 1922930"/>
                    <a:gd name="connsiteY23" fmla="*/ 246405 h 1534207"/>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37393 w 1922930"/>
                    <a:gd name="connsiteY16" fmla="*/ 1107465 h 1534207"/>
                    <a:gd name="connsiteX17" fmla="*/ 807853 w 1922930"/>
                    <a:gd name="connsiteY17" fmla="*/ 993165 h 1534207"/>
                    <a:gd name="connsiteX18" fmla="*/ 533533 w 1922930"/>
                    <a:gd name="connsiteY18" fmla="*/ 924585 h 1534207"/>
                    <a:gd name="connsiteX19" fmla="*/ 266246 w 1922930"/>
                    <a:gd name="connsiteY19" fmla="*/ 893947 h 1534207"/>
                    <a:gd name="connsiteX20" fmla="*/ 68713 w 1922930"/>
                    <a:gd name="connsiteY20" fmla="*/ 833145 h 1534207"/>
                    <a:gd name="connsiteX21" fmla="*/ 133 w 1922930"/>
                    <a:gd name="connsiteY21" fmla="*/ 475005 h 1534207"/>
                    <a:gd name="connsiteX22" fmla="*/ 53473 w 1922930"/>
                    <a:gd name="connsiteY22" fmla="*/ 307365 h 1534207"/>
                    <a:gd name="connsiteX23" fmla="*/ 122053 w 1922930"/>
                    <a:gd name="connsiteY23" fmla="*/ 246405 h 1534207"/>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37393 w 1922930"/>
                    <a:gd name="connsiteY16" fmla="*/ 1107465 h 1534207"/>
                    <a:gd name="connsiteX17" fmla="*/ 807853 w 1922930"/>
                    <a:gd name="connsiteY17" fmla="*/ 993165 h 1534207"/>
                    <a:gd name="connsiteX18" fmla="*/ 850404 w 1922930"/>
                    <a:gd name="connsiteY18" fmla="*/ 946422 h 1534207"/>
                    <a:gd name="connsiteX19" fmla="*/ 533533 w 1922930"/>
                    <a:gd name="connsiteY19" fmla="*/ 924585 h 1534207"/>
                    <a:gd name="connsiteX20" fmla="*/ 266246 w 1922930"/>
                    <a:gd name="connsiteY20" fmla="*/ 893947 h 1534207"/>
                    <a:gd name="connsiteX21" fmla="*/ 68713 w 1922930"/>
                    <a:gd name="connsiteY21" fmla="*/ 833145 h 1534207"/>
                    <a:gd name="connsiteX22" fmla="*/ 133 w 1922930"/>
                    <a:gd name="connsiteY22" fmla="*/ 475005 h 1534207"/>
                    <a:gd name="connsiteX23" fmla="*/ 53473 w 1922930"/>
                    <a:gd name="connsiteY23" fmla="*/ 307365 h 1534207"/>
                    <a:gd name="connsiteX24" fmla="*/ 122053 w 1922930"/>
                    <a:gd name="connsiteY24" fmla="*/ 246405 h 1534207"/>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37393 w 1922930"/>
                    <a:gd name="connsiteY16" fmla="*/ 1107465 h 1534207"/>
                    <a:gd name="connsiteX17" fmla="*/ 954360 w 1922930"/>
                    <a:gd name="connsiteY17" fmla="*/ 1014711 h 1534207"/>
                    <a:gd name="connsiteX18" fmla="*/ 850404 w 1922930"/>
                    <a:gd name="connsiteY18" fmla="*/ 946422 h 1534207"/>
                    <a:gd name="connsiteX19" fmla="*/ 533533 w 1922930"/>
                    <a:gd name="connsiteY19" fmla="*/ 924585 h 1534207"/>
                    <a:gd name="connsiteX20" fmla="*/ 266246 w 1922930"/>
                    <a:gd name="connsiteY20" fmla="*/ 893947 h 1534207"/>
                    <a:gd name="connsiteX21" fmla="*/ 68713 w 1922930"/>
                    <a:gd name="connsiteY21" fmla="*/ 833145 h 1534207"/>
                    <a:gd name="connsiteX22" fmla="*/ 133 w 1922930"/>
                    <a:gd name="connsiteY22" fmla="*/ 475005 h 1534207"/>
                    <a:gd name="connsiteX23" fmla="*/ 53473 w 1922930"/>
                    <a:gd name="connsiteY23" fmla="*/ 307365 h 1534207"/>
                    <a:gd name="connsiteX24" fmla="*/ 122053 w 1922930"/>
                    <a:gd name="connsiteY24" fmla="*/ 246405 h 1534207"/>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37393 w 1922930"/>
                    <a:gd name="connsiteY16" fmla="*/ 1107465 h 1534207"/>
                    <a:gd name="connsiteX17" fmla="*/ 954360 w 1922930"/>
                    <a:gd name="connsiteY17" fmla="*/ 1014711 h 1534207"/>
                    <a:gd name="connsiteX18" fmla="*/ 850404 w 1922930"/>
                    <a:gd name="connsiteY18" fmla="*/ 946422 h 1534207"/>
                    <a:gd name="connsiteX19" fmla="*/ 533533 w 1922930"/>
                    <a:gd name="connsiteY19" fmla="*/ 924585 h 1534207"/>
                    <a:gd name="connsiteX20" fmla="*/ 266246 w 1922930"/>
                    <a:gd name="connsiteY20" fmla="*/ 893947 h 1534207"/>
                    <a:gd name="connsiteX21" fmla="*/ 68713 w 1922930"/>
                    <a:gd name="connsiteY21" fmla="*/ 833145 h 1534207"/>
                    <a:gd name="connsiteX22" fmla="*/ 133 w 1922930"/>
                    <a:gd name="connsiteY22" fmla="*/ 475005 h 1534207"/>
                    <a:gd name="connsiteX23" fmla="*/ 53473 w 1922930"/>
                    <a:gd name="connsiteY23" fmla="*/ 307365 h 1534207"/>
                    <a:gd name="connsiteX24" fmla="*/ 122053 w 1922930"/>
                    <a:gd name="connsiteY24" fmla="*/ 246405 h 1534207"/>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27966 w 1922930"/>
                    <a:gd name="connsiteY16" fmla="*/ 1202808 h 1534207"/>
                    <a:gd name="connsiteX17" fmla="*/ 937393 w 1922930"/>
                    <a:gd name="connsiteY17" fmla="*/ 1107465 h 1534207"/>
                    <a:gd name="connsiteX18" fmla="*/ 954360 w 1922930"/>
                    <a:gd name="connsiteY18" fmla="*/ 1014711 h 1534207"/>
                    <a:gd name="connsiteX19" fmla="*/ 850404 w 1922930"/>
                    <a:gd name="connsiteY19" fmla="*/ 946422 h 1534207"/>
                    <a:gd name="connsiteX20" fmla="*/ 533533 w 1922930"/>
                    <a:gd name="connsiteY20" fmla="*/ 924585 h 1534207"/>
                    <a:gd name="connsiteX21" fmla="*/ 266246 w 1922930"/>
                    <a:gd name="connsiteY21" fmla="*/ 893947 h 1534207"/>
                    <a:gd name="connsiteX22" fmla="*/ 68713 w 1922930"/>
                    <a:gd name="connsiteY22" fmla="*/ 833145 h 1534207"/>
                    <a:gd name="connsiteX23" fmla="*/ 133 w 1922930"/>
                    <a:gd name="connsiteY23" fmla="*/ 475005 h 1534207"/>
                    <a:gd name="connsiteX24" fmla="*/ 53473 w 1922930"/>
                    <a:gd name="connsiteY24" fmla="*/ 307365 h 1534207"/>
                    <a:gd name="connsiteX25" fmla="*/ 122053 w 1922930"/>
                    <a:gd name="connsiteY25" fmla="*/ 246405 h 1534207"/>
                    <a:gd name="connsiteX0" fmla="*/ 122053 w 1922930"/>
                    <a:gd name="connsiteY0" fmla="*/ 246405 h 1534205"/>
                    <a:gd name="connsiteX1" fmla="*/ 403993 w 1922930"/>
                    <a:gd name="connsiteY1" fmla="*/ 48285 h 1534205"/>
                    <a:gd name="connsiteX2" fmla="*/ 602113 w 1922930"/>
                    <a:gd name="connsiteY2" fmla="*/ 2565 h 1534205"/>
                    <a:gd name="connsiteX3" fmla="*/ 1028833 w 1922930"/>
                    <a:gd name="connsiteY3" fmla="*/ 101625 h 1534205"/>
                    <a:gd name="connsiteX4" fmla="*/ 1333633 w 1922930"/>
                    <a:gd name="connsiteY4" fmla="*/ 368325 h 1534205"/>
                    <a:gd name="connsiteX5" fmla="*/ 1722253 w 1922930"/>
                    <a:gd name="connsiteY5" fmla="*/ 612165 h 1534205"/>
                    <a:gd name="connsiteX6" fmla="*/ 1905133 w 1922930"/>
                    <a:gd name="connsiteY6" fmla="*/ 695985 h 1534205"/>
                    <a:gd name="connsiteX7" fmla="*/ 1882273 w 1922930"/>
                    <a:gd name="connsiteY7" fmla="*/ 833145 h 1534205"/>
                    <a:gd name="connsiteX8" fmla="*/ 1607953 w 1922930"/>
                    <a:gd name="connsiteY8" fmla="*/ 916965 h 1534205"/>
                    <a:gd name="connsiteX9" fmla="*/ 1524133 w 1922930"/>
                    <a:gd name="connsiteY9" fmla="*/ 1016025 h 1534205"/>
                    <a:gd name="connsiteX10" fmla="*/ 1653673 w 1922930"/>
                    <a:gd name="connsiteY10" fmla="*/ 1145565 h 1534205"/>
                    <a:gd name="connsiteX11" fmla="*/ 1775593 w 1922930"/>
                    <a:gd name="connsiteY11" fmla="*/ 1229385 h 1534205"/>
                    <a:gd name="connsiteX12" fmla="*/ 1684153 w 1922930"/>
                    <a:gd name="connsiteY12" fmla="*/ 1465605 h 1534205"/>
                    <a:gd name="connsiteX13" fmla="*/ 1371733 w 1922930"/>
                    <a:gd name="connsiteY13" fmla="*/ 1534185 h 1534205"/>
                    <a:gd name="connsiteX14" fmla="*/ 1188853 w 1922930"/>
                    <a:gd name="connsiteY14" fmla="*/ 1473225 h 1534205"/>
                    <a:gd name="connsiteX15" fmla="*/ 983637 w 1922930"/>
                    <a:gd name="connsiteY15" fmla="*/ 1508853 h 1534205"/>
                    <a:gd name="connsiteX16" fmla="*/ 927966 w 1922930"/>
                    <a:gd name="connsiteY16" fmla="*/ 1202808 h 1534205"/>
                    <a:gd name="connsiteX17" fmla="*/ 937393 w 1922930"/>
                    <a:gd name="connsiteY17" fmla="*/ 1107465 h 1534205"/>
                    <a:gd name="connsiteX18" fmla="*/ 954360 w 1922930"/>
                    <a:gd name="connsiteY18" fmla="*/ 1014711 h 1534205"/>
                    <a:gd name="connsiteX19" fmla="*/ 850404 w 1922930"/>
                    <a:gd name="connsiteY19" fmla="*/ 946422 h 1534205"/>
                    <a:gd name="connsiteX20" fmla="*/ 533533 w 1922930"/>
                    <a:gd name="connsiteY20" fmla="*/ 924585 h 1534205"/>
                    <a:gd name="connsiteX21" fmla="*/ 266246 w 1922930"/>
                    <a:gd name="connsiteY21" fmla="*/ 893947 h 1534205"/>
                    <a:gd name="connsiteX22" fmla="*/ 68713 w 1922930"/>
                    <a:gd name="connsiteY22" fmla="*/ 833145 h 1534205"/>
                    <a:gd name="connsiteX23" fmla="*/ 133 w 1922930"/>
                    <a:gd name="connsiteY23" fmla="*/ 475005 h 1534205"/>
                    <a:gd name="connsiteX24" fmla="*/ 53473 w 1922930"/>
                    <a:gd name="connsiteY24" fmla="*/ 307365 h 1534205"/>
                    <a:gd name="connsiteX25" fmla="*/ 122053 w 1922930"/>
                    <a:gd name="connsiteY25" fmla="*/ 246405 h 1534205"/>
                    <a:gd name="connsiteX0" fmla="*/ 122053 w 1922930"/>
                    <a:gd name="connsiteY0" fmla="*/ 248914 h 1536714"/>
                    <a:gd name="connsiteX1" fmla="*/ 383309 w 1922930"/>
                    <a:gd name="connsiteY1" fmla="*/ 244281 h 1536714"/>
                    <a:gd name="connsiteX2" fmla="*/ 602113 w 1922930"/>
                    <a:gd name="connsiteY2" fmla="*/ 5074 h 1536714"/>
                    <a:gd name="connsiteX3" fmla="*/ 1028833 w 1922930"/>
                    <a:gd name="connsiteY3" fmla="*/ 104134 h 1536714"/>
                    <a:gd name="connsiteX4" fmla="*/ 1333633 w 1922930"/>
                    <a:gd name="connsiteY4" fmla="*/ 370834 h 1536714"/>
                    <a:gd name="connsiteX5" fmla="*/ 1722253 w 1922930"/>
                    <a:gd name="connsiteY5" fmla="*/ 614674 h 1536714"/>
                    <a:gd name="connsiteX6" fmla="*/ 1905133 w 1922930"/>
                    <a:gd name="connsiteY6" fmla="*/ 698494 h 1536714"/>
                    <a:gd name="connsiteX7" fmla="*/ 1882273 w 1922930"/>
                    <a:gd name="connsiteY7" fmla="*/ 835654 h 1536714"/>
                    <a:gd name="connsiteX8" fmla="*/ 1607953 w 1922930"/>
                    <a:gd name="connsiteY8" fmla="*/ 919474 h 1536714"/>
                    <a:gd name="connsiteX9" fmla="*/ 1524133 w 1922930"/>
                    <a:gd name="connsiteY9" fmla="*/ 1018534 h 1536714"/>
                    <a:gd name="connsiteX10" fmla="*/ 1653673 w 1922930"/>
                    <a:gd name="connsiteY10" fmla="*/ 1148074 h 1536714"/>
                    <a:gd name="connsiteX11" fmla="*/ 1775593 w 1922930"/>
                    <a:gd name="connsiteY11" fmla="*/ 1231894 h 1536714"/>
                    <a:gd name="connsiteX12" fmla="*/ 1684153 w 1922930"/>
                    <a:gd name="connsiteY12" fmla="*/ 1468114 h 1536714"/>
                    <a:gd name="connsiteX13" fmla="*/ 1371733 w 1922930"/>
                    <a:gd name="connsiteY13" fmla="*/ 1536694 h 1536714"/>
                    <a:gd name="connsiteX14" fmla="*/ 1188853 w 1922930"/>
                    <a:gd name="connsiteY14" fmla="*/ 1475734 h 1536714"/>
                    <a:gd name="connsiteX15" fmla="*/ 983637 w 1922930"/>
                    <a:gd name="connsiteY15" fmla="*/ 1511362 h 1536714"/>
                    <a:gd name="connsiteX16" fmla="*/ 927966 w 1922930"/>
                    <a:gd name="connsiteY16" fmla="*/ 1205317 h 1536714"/>
                    <a:gd name="connsiteX17" fmla="*/ 937393 w 1922930"/>
                    <a:gd name="connsiteY17" fmla="*/ 1109974 h 1536714"/>
                    <a:gd name="connsiteX18" fmla="*/ 954360 w 1922930"/>
                    <a:gd name="connsiteY18" fmla="*/ 1017220 h 1536714"/>
                    <a:gd name="connsiteX19" fmla="*/ 850404 w 1922930"/>
                    <a:gd name="connsiteY19" fmla="*/ 948931 h 1536714"/>
                    <a:gd name="connsiteX20" fmla="*/ 533533 w 1922930"/>
                    <a:gd name="connsiteY20" fmla="*/ 927094 h 1536714"/>
                    <a:gd name="connsiteX21" fmla="*/ 266246 w 1922930"/>
                    <a:gd name="connsiteY21" fmla="*/ 896456 h 1536714"/>
                    <a:gd name="connsiteX22" fmla="*/ 68713 w 1922930"/>
                    <a:gd name="connsiteY22" fmla="*/ 835654 h 1536714"/>
                    <a:gd name="connsiteX23" fmla="*/ 133 w 1922930"/>
                    <a:gd name="connsiteY23" fmla="*/ 477514 h 1536714"/>
                    <a:gd name="connsiteX24" fmla="*/ 53473 w 1922930"/>
                    <a:gd name="connsiteY24" fmla="*/ 309874 h 1536714"/>
                    <a:gd name="connsiteX25" fmla="*/ 122053 w 1922930"/>
                    <a:gd name="connsiteY25" fmla="*/ 248914 h 1536714"/>
                    <a:gd name="connsiteX0" fmla="*/ 122053 w 1922930"/>
                    <a:gd name="connsiteY0" fmla="*/ 147164 h 1434964"/>
                    <a:gd name="connsiteX1" fmla="*/ 383309 w 1922930"/>
                    <a:gd name="connsiteY1" fmla="*/ 142531 h 1434964"/>
                    <a:gd name="connsiteX2" fmla="*/ 698635 w 1922930"/>
                    <a:gd name="connsiteY2" fmla="*/ 138272 h 1434964"/>
                    <a:gd name="connsiteX3" fmla="*/ 1028833 w 1922930"/>
                    <a:gd name="connsiteY3" fmla="*/ 2384 h 1434964"/>
                    <a:gd name="connsiteX4" fmla="*/ 1333633 w 1922930"/>
                    <a:gd name="connsiteY4" fmla="*/ 269084 h 1434964"/>
                    <a:gd name="connsiteX5" fmla="*/ 1722253 w 1922930"/>
                    <a:gd name="connsiteY5" fmla="*/ 512924 h 1434964"/>
                    <a:gd name="connsiteX6" fmla="*/ 1905133 w 1922930"/>
                    <a:gd name="connsiteY6" fmla="*/ 596744 h 1434964"/>
                    <a:gd name="connsiteX7" fmla="*/ 1882273 w 1922930"/>
                    <a:gd name="connsiteY7" fmla="*/ 733904 h 1434964"/>
                    <a:gd name="connsiteX8" fmla="*/ 1607953 w 1922930"/>
                    <a:gd name="connsiteY8" fmla="*/ 817724 h 1434964"/>
                    <a:gd name="connsiteX9" fmla="*/ 1524133 w 1922930"/>
                    <a:gd name="connsiteY9" fmla="*/ 916784 h 1434964"/>
                    <a:gd name="connsiteX10" fmla="*/ 1653673 w 1922930"/>
                    <a:gd name="connsiteY10" fmla="*/ 1046324 h 1434964"/>
                    <a:gd name="connsiteX11" fmla="*/ 1775593 w 1922930"/>
                    <a:gd name="connsiteY11" fmla="*/ 1130144 h 1434964"/>
                    <a:gd name="connsiteX12" fmla="*/ 1684153 w 1922930"/>
                    <a:gd name="connsiteY12" fmla="*/ 1366364 h 1434964"/>
                    <a:gd name="connsiteX13" fmla="*/ 1371733 w 1922930"/>
                    <a:gd name="connsiteY13" fmla="*/ 1434944 h 1434964"/>
                    <a:gd name="connsiteX14" fmla="*/ 1188853 w 1922930"/>
                    <a:gd name="connsiteY14" fmla="*/ 1373984 h 1434964"/>
                    <a:gd name="connsiteX15" fmla="*/ 983637 w 1922930"/>
                    <a:gd name="connsiteY15" fmla="*/ 1409612 h 1434964"/>
                    <a:gd name="connsiteX16" fmla="*/ 927966 w 1922930"/>
                    <a:gd name="connsiteY16" fmla="*/ 1103567 h 1434964"/>
                    <a:gd name="connsiteX17" fmla="*/ 937393 w 1922930"/>
                    <a:gd name="connsiteY17" fmla="*/ 1008224 h 1434964"/>
                    <a:gd name="connsiteX18" fmla="*/ 954360 w 1922930"/>
                    <a:gd name="connsiteY18" fmla="*/ 915470 h 1434964"/>
                    <a:gd name="connsiteX19" fmla="*/ 850404 w 1922930"/>
                    <a:gd name="connsiteY19" fmla="*/ 847181 h 1434964"/>
                    <a:gd name="connsiteX20" fmla="*/ 533533 w 1922930"/>
                    <a:gd name="connsiteY20" fmla="*/ 825344 h 1434964"/>
                    <a:gd name="connsiteX21" fmla="*/ 266246 w 1922930"/>
                    <a:gd name="connsiteY21" fmla="*/ 794706 h 1434964"/>
                    <a:gd name="connsiteX22" fmla="*/ 68713 w 1922930"/>
                    <a:gd name="connsiteY22" fmla="*/ 733904 h 1434964"/>
                    <a:gd name="connsiteX23" fmla="*/ 133 w 1922930"/>
                    <a:gd name="connsiteY23" fmla="*/ 375764 h 1434964"/>
                    <a:gd name="connsiteX24" fmla="*/ 53473 w 1922930"/>
                    <a:gd name="connsiteY24" fmla="*/ 208124 h 1434964"/>
                    <a:gd name="connsiteX25" fmla="*/ 122053 w 1922930"/>
                    <a:gd name="connsiteY25" fmla="*/ 147164 h 1434964"/>
                    <a:gd name="connsiteX0" fmla="*/ 122053 w 1922930"/>
                    <a:gd name="connsiteY0" fmla="*/ 15222 h 1303022"/>
                    <a:gd name="connsiteX1" fmla="*/ 383309 w 1922930"/>
                    <a:gd name="connsiteY1" fmla="*/ 10589 h 1303022"/>
                    <a:gd name="connsiteX2" fmla="*/ 698635 w 1922930"/>
                    <a:gd name="connsiteY2" fmla="*/ 6330 h 1303022"/>
                    <a:gd name="connsiteX3" fmla="*/ 1049516 w 1922930"/>
                    <a:gd name="connsiteY3" fmla="*/ 105390 h 1303022"/>
                    <a:gd name="connsiteX4" fmla="*/ 1333633 w 1922930"/>
                    <a:gd name="connsiteY4" fmla="*/ 137142 h 1303022"/>
                    <a:gd name="connsiteX5" fmla="*/ 1722253 w 1922930"/>
                    <a:gd name="connsiteY5" fmla="*/ 380982 h 1303022"/>
                    <a:gd name="connsiteX6" fmla="*/ 1905133 w 1922930"/>
                    <a:gd name="connsiteY6" fmla="*/ 464802 h 1303022"/>
                    <a:gd name="connsiteX7" fmla="*/ 1882273 w 1922930"/>
                    <a:gd name="connsiteY7" fmla="*/ 601962 h 1303022"/>
                    <a:gd name="connsiteX8" fmla="*/ 1607953 w 1922930"/>
                    <a:gd name="connsiteY8" fmla="*/ 685782 h 1303022"/>
                    <a:gd name="connsiteX9" fmla="*/ 1524133 w 1922930"/>
                    <a:gd name="connsiteY9" fmla="*/ 784842 h 1303022"/>
                    <a:gd name="connsiteX10" fmla="*/ 1653673 w 1922930"/>
                    <a:gd name="connsiteY10" fmla="*/ 914382 h 1303022"/>
                    <a:gd name="connsiteX11" fmla="*/ 1775593 w 1922930"/>
                    <a:gd name="connsiteY11" fmla="*/ 998202 h 1303022"/>
                    <a:gd name="connsiteX12" fmla="*/ 1684153 w 1922930"/>
                    <a:gd name="connsiteY12" fmla="*/ 1234422 h 1303022"/>
                    <a:gd name="connsiteX13" fmla="*/ 1371733 w 1922930"/>
                    <a:gd name="connsiteY13" fmla="*/ 1303002 h 1303022"/>
                    <a:gd name="connsiteX14" fmla="*/ 1188853 w 1922930"/>
                    <a:gd name="connsiteY14" fmla="*/ 1242042 h 1303022"/>
                    <a:gd name="connsiteX15" fmla="*/ 983637 w 1922930"/>
                    <a:gd name="connsiteY15" fmla="*/ 1277670 h 1303022"/>
                    <a:gd name="connsiteX16" fmla="*/ 927966 w 1922930"/>
                    <a:gd name="connsiteY16" fmla="*/ 971625 h 1303022"/>
                    <a:gd name="connsiteX17" fmla="*/ 937393 w 1922930"/>
                    <a:gd name="connsiteY17" fmla="*/ 876282 h 1303022"/>
                    <a:gd name="connsiteX18" fmla="*/ 954360 w 1922930"/>
                    <a:gd name="connsiteY18" fmla="*/ 783528 h 1303022"/>
                    <a:gd name="connsiteX19" fmla="*/ 850404 w 1922930"/>
                    <a:gd name="connsiteY19" fmla="*/ 715239 h 1303022"/>
                    <a:gd name="connsiteX20" fmla="*/ 533533 w 1922930"/>
                    <a:gd name="connsiteY20" fmla="*/ 693402 h 1303022"/>
                    <a:gd name="connsiteX21" fmla="*/ 266246 w 1922930"/>
                    <a:gd name="connsiteY21" fmla="*/ 662764 h 1303022"/>
                    <a:gd name="connsiteX22" fmla="*/ 68713 w 1922930"/>
                    <a:gd name="connsiteY22" fmla="*/ 601962 h 1303022"/>
                    <a:gd name="connsiteX23" fmla="*/ 133 w 1922930"/>
                    <a:gd name="connsiteY23" fmla="*/ 243822 h 1303022"/>
                    <a:gd name="connsiteX24" fmla="*/ 53473 w 1922930"/>
                    <a:gd name="connsiteY24" fmla="*/ 76182 h 1303022"/>
                    <a:gd name="connsiteX25" fmla="*/ 122053 w 1922930"/>
                    <a:gd name="connsiteY25" fmla="*/ 15222 h 1303022"/>
                    <a:gd name="connsiteX0" fmla="*/ 122053 w 1922930"/>
                    <a:gd name="connsiteY0" fmla="*/ 15222 h 1303022"/>
                    <a:gd name="connsiteX1" fmla="*/ 383309 w 1922930"/>
                    <a:gd name="connsiteY1" fmla="*/ 10589 h 1303022"/>
                    <a:gd name="connsiteX2" fmla="*/ 698635 w 1922930"/>
                    <a:gd name="connsiteY2" fmla="*/ 6330 h 1303022"/>
                    <a:gd name="connsiteX3" fmla="*/ 1049516 w 1922930"/>
                    <a:gd name="connsiteY3" fmla="*/ 105390 h 1303022"/>
                    <a:gd name="connsiteX4" fmla="*/ 1278477 w 1922930"/>
                    <a:gd name="connsiteY4" fmla="*/ 206244 h 1303022"/>
                    <a:gd name="connsiteX5" fmla="*/ 1722253 w 1922930"/>
                    <a:gd name="connsiteY5" fmla="*/ 380982 h 1303022"/>
                    <a:gd name="connsiteX6" fmla="*/ 1905133 w 1922930"/>
                    <a:gd name="connsiteY6" fmla="*/ 464802 h 1303022"/>
                    <a:gd name="connsiteX7" fmla="*/ 1882273 w 1922930"/>
                    <a:gd name="connsiteY7" fmla="*/ 601962 h 1303022"/>
                    <a:gd name="connsiteX8" fmla="*/ 1607953 w 1922930"/>
                    <a:gd name="connsiteY8" fmla="*/ 685782 h 1303022"/>
                    <a:gd name="connsiteX9" fmla="*/ 1524133 w 1922930"/>
                    <a:gd name="connsiteY9" fmla="*/ 784842 h 1303022"/>
                    <a:gd name="connsiteX10" fmla="*/ 1653673 w 1922930"/>
                    <a:gd name="connsiteY10" fmla="*/ 914382 h 1303022"/>
                    <a:gd name="connsiteX11" fmla="*/ 1775593 w 1922930"/>
                    <a:gd name="connsiteY11" fmla="*/ 998202 h 1303022"/>
                    <a:gd name="connsiteX12" fmla="*/ 1684153 w 1922930"/>
                    <a:gd name="connsiteY12" fmla="*/ 1234422 h 1303022"/>
                    <a:gd name="connsiteX13" fmla="*/ 1371733 w 1922930"/>
                    <a:gd name="connsiteY13" fmla="*/ 1303002 h 1303022"/>
                    <a:gd name="connsiteX14" fmla="*/ 1188853 w 1922930"/>
                    <a:gd name="connsiteY14" fmla="*/ 1242042 h 1303022"/>
                    <a:gd name="connsiteX15" fmla="*/ 983637 w 1922930"/>
                    <a:gd name="connsiteY15" fmla="*/ 1277670 h 1303022"/>
                    <a:gd name="connsiteX16" fmla="*/ 927966 w 1922930"/>
                    <a:gd name="connsiteY16" fmla="*/ 971625 h 1303022"/>
                    <a:gd name="connsiteX17" fmla="*/ 937393 w 1922930"/>
                    <a:gd name="connsiteY17" fmla="*/ 876282 h 1303022"/>
                    <a:gd name="connsiteX18" fmla="*/ 954360 w 1922930"/>
                    <a:gd name="connsiteY18" fmla="*/ 783528 h 1303022"/>
                    <a:gd name="connsiteX19" fmla="*/ 850404 w 1922930"/>
                    <a:gd name="connsiteY19" fmla="*/ 715239 h 1303022"/>
                    <a:gd name="connsiteX20" fmla="*/ 533533 w 1922930"/>
                    <a:gd name="connsiteY20" fmla="*/ 693402 h 1303022"/>
                    <a:gd name="connsiteX21" fmla="*/ 266246 w 1922930"/>
                    <a:gd name="connsiteY21" fmla="*/ 662764 h 1303022"/>
                    <a:gd name="connsiteX22" fmla="*/ 68713 w 1922930"/>
                    <a:gd name="connsiteY22" fmla="*/ 601962 h 1303022"/>
                    <a:gd name="connsiteX23" fmla="*/ 133 w 1922930"/>
                    <a:gd name="connsiteY23" fmla="*/ 243822 h 1303022"/>
                    <a:gd name="connsiteX24" fmla="*/ 53473 w 1922930"/>
                    <a:gd name="connsiteY24" fmla="*/ 76182 h 1303022"/>
                    <a:gd name="connsiteX25" fmla="*/ 122053 w 1922930"/>
                    <a:gd name="connsiteY25" fmla="*/ 15222 h 1303022"/>
                    <a:gd name="connsiteX0" fmla="*/ 122053 w 1922930"/>
                    <a:gd name="connsiteY0" fmla="*/ 15222 h 1291405"/>
                    <a:gd name="connsiteX1" fmla="*/ 383309 w 1922930"/>
                    <a:gd name="connsiteY1" fmla="*/ 10589 h 1291405"/>
                    <a:gd name="connsiteX2" fmla="*/ 698635 w 1922930"/>
                    <a:gd name="connsiteY2" fmla="*/ 6330 h 1291405"/>
                    <a:gd name="connsiteX3" fmla="*/ 1049516 w 1922930"/>
                    <a:gd name="connsiteY3" fmla="*/ 105390 h 1291405"/>
                    <a:gd name="connsiteX4" fmla="*/ 1278477 w 1922930"/>
                    <a:gd name="connsiteY4" fmla="*/ 206244 h 1291405"/>
                    <a:gd name="connsiteX5" fmla="*/ 1722253 w 1922930"/>
                    <a:gd name="connsiteY5" fmla="*/ 380982 h 1291405"/>
                    <a:gd name="connsiteX6" fmla="*/ 1905133 w 1922930"/>
                    <a:gd name="connsiteY6" fmla="*/ 464802 h 1291405"/>
                    <a:gd name="connsiteX7" fmla="*/ 1882273 w 1922930"/>
                    <a:gd name="connsiteY7" fmla="*/ 601962 h 1291405"/>
                    <a:gd name="connsiteX8" fmla="*/ 1607953 w 1922930"/>
                    <a:gd name="connsiteY8" fmla="*/ 685782 h 1291405"/>
                    <a:gd name="connsiteX9" fmla="*/ 1524133 w 1922930"/>
                    <a:gd name="connsiteY9" fmla="*/ 784842 h 1291405"/>
                    <a:gd name="connsiteX10" fmla="*/ 1653673 w 1922930"/>
                    <a:gd name="connsiteY10" fmla="*/ 914382 h 1291405"/>
                    <a:gd name="connsiteX11" fmla="*/ 1775593 w 1922930"/>
                    <a:gd name="connsiteY11" fmla="*/ 998202 h 1291405"/>
                    <a:gd name="connsiteX12" fmla="*/ 1684153 w 1922930"/>
                    <a:gd name="connsiteY12" fmla="*/ 1234422 h 1291405"/>
                    <a:gd name="connsiteX13" fmla="*/ 1410514 w 1922930"/>
                    <a:gd name="connsiteY13" fmla="*/ 1274929 h 1291405"/>
                    <a:gd name="connsiteX14" fmla="*/ 1188853 w 1922930"/>
                    <a:gd name="connsiteY14" fmla="*/ 1242042 h 1291405"/>
                    <a:gd name="connsiteX15" fmla="*/ 983637 w 1922930"/>
                    <a:gd name="connsiteY15" fmla="*/ 1277670 h 1291405"/>
                    <a:gd name="connsiteX16" fmla="*/ 927966 w 1922930"/>
                    <a:gd name="connsiteY16" fmla="*/ 971625 h 1291405"/>
                    <a:gd name="connsiteX17" fmla="*/ 937393 w 1922930"/>
                    <a:gd name="connsiteY17" fmla="*/ 876282 h 1291405"/>
                    <a:gd name="connsiteX18" fmla="*/ 954360 w 1922930"/>
                    <a:gd name="connsiteY18" fmla="*/ 783528 h 1291405"/>
                    <a:gd name="connsiteX19" fmla="*/ 850404 w 1922930"/>
                    <a:gd name="connsiteY19" fmla="*/ 715239 h 1291405"/>
                    <a:gd name="connsiteX20" fmla="*/ 533533 w 1922930"/>
                    <a:gd name="connsiteY20" fmla="*/ 693402 h 1291405"/>
                    <a:gd name="connsiteX21" fmla="*/ 266246 w 1922930"/>
                    <a:gd name="connsiteY21" fmla="*/ 662764 h 1291405"/>
                    <a:gd name="connsiteX22" fmla="*/ 68713 w 1922930"/>
                    <a:gd name="connsiteY22" fmla="*/ 601962 h 1291405"/>
                    <a:gd name="connsiteX23" fmla="*/ 133 w 1922930"/>
                    <a:gd name="connsiteY23" fmla="*/ 243822 h 1291405"/>
                    <a:gd name="connsiteX24" fmla="*/ 53473 w 1922930"/>
                    <a:gd name="connsiteY24" fmla="*/ 76182 h 1291405"/>
                    <a:gd name="connsiteX25" fmla="*/ 122053 w 1922930"/>
                    <a:gd name="connsiteY25" fmla="*/ 15222 h 1291405"/>
                    <a:gd name="connsiteX0" fmla="*/ 122053 w 1922930"/>
                    <a:gd name="connsiteY0" fmla="*/ 15222 h 1291405"/>
                    <a:gd name="connsiteX1" fmla="*/ 383309 w 1922930"/>
                    <a:gd name="connsiteY1" fmla="*/ 10589 h 1291405"/>
                    <a:gd name="connsiteX2" fmla="*/ 698635 w 1922930"/>
                    <a:gd name="connsiteY2" fmla="*/ 6330 h 1291405"/>
                    <a:gd name="connsiteX3" fmla="*/ 1049516 w 1922930"/>
                    <a:gd name="connsiteY3" fmla="*/ 105390 h 1291405"/>
                    <a:gd name="connsiteX4" fmla="*/ 1278477 w 1922930"/>
                    <a:gd name="connsiteY4" fmla="*/ 206244 h 1291405"/>
                    <a:gd name="connsiteX5" fmla="*/ 1722253 w 1922930"/>
                    <a:gd name="connsiteY5" fmla="*/ 380982 h 1291405"/>
                    <a:gd name="connsiteX6" fmla="*/ 1905133 w 1922930"/>
                    <a:gd name="connsiteY6" fmla="*/ 464802 h 1291405"/>
                    <a:gd name="connsiteX7" fmla="*/ 1882273 w 1922930"/>
                    <a:gd name="connsiteY7" fmla="*/ 601962 h 1291405"/>
                    <a:gd name="connsiteX8" fmla="*/ 1607953 w 1922930"/>
                    <a:gd name="connsiteY8" fmla="*/ 685782 h 1291405"/>
                    <a:gd name="connsiteX9" fmla="*/ 1524133 w 1922930"/>
                    <a:gd name="connsiteY9" fmla="*/ 784842 h 1291405"/>
                    <a:gd name="connsiteX10" fmla="*/ 1653673 w 1922930"/>
                    <a:gd name="connsiteY10" fmla="*/ 914382 h 1291405"/>
                    <a:gd name="connsiteX11" fmla="*/ 1775593 w 1922930"/>
                    <a:gd name="connsiteY11" fmla="*/ 998202 h 1291405"/>
                    <a:gd name="connsiteX12" fmla="*/ 1690617 w 1922930"/>
                    <a:gd name="connsiteY12" fmla="*/ 1197711 h 1291405"/>
                    <a:gd name="connsiteX13" fmla="*/ 1410514 w 1922930"/>
                    <a:gd name="connsiteY13" fmla="*/ 1274929 h 1291405"/>
                    <a:gd name="connsiteX14" fmla="*/ 1188853 w 1922930"/>
                    <a:gd name="connsiteY14" fmla="*/ 1242042 h 1291405"/>
                    <a:gd name="connsiteX15" fmla="*/ 983637 w 1922930"/>
                    <a:gd name="connsiteY15" fmla="*/ 1277670 h 1291405"/>
                    <a:gd name="connsiteX16" fmla="*/ 927966 w 1922930"/>
                    <a:gd name="connsiteY16" fmla="*/ 971625 h 1291405"/>
                    <a:gd name="connsiteX17" fmla="*/ 937393 w 1922930"/>
                    <a:gd name="connsiteY17" fmla="*/ 876282 h 1291405"/>
                    <a:gd name="connsiteX18" fmla="*/ 954360 w 1922930"/>
                    <a:gd name="connsiteY18" fmla="*/ 783528 h 1291405"/>
                    <a:gd name="connsiteX19" fmla="*/ 850404 w 1922930"/>
                    <a:gd name="connsiteY19" fmla="*/ 715239 h 1291405"/>
                    <a:gd name="connsiteX20" fmla="*/ 533533 w 1922930"/>
                    <a:gd name="connsiteY20" fmla="*/ 693402 h 1291405"/>
                    <a:gd name="connsiteX21" fmla="*/ 266246 w 1922930"/>
                    <a:gd name="connsiteY21" fmla="*/ 662764 h 1291405"/>
                    <a:gd name="connsiteX22" fmla="*/ 68713 w 1922930"/>
                    <a:gd name="connsiteY22" fmla="*/ 601962 h 1291405"/>
                    <a:gd name="connsiteX23" fmla="*/ 133 w 1922930"/>
                    <a:gd name="connsiteY23" fmla="*/ 243822 h 1291405"/>
                    <a:gd name="connsiteX24" fmla="*/ 53473 w 1922930"/>
                    <a:gd name="connsiteY24" fmla="*/ 76182 h 1291405"/>
                    <a:gd name="connsiteX25" fmla="*/ 122053 w 1922930"/>
                    <a:gd name="connsiteY25" fmla="*/ 15222 h 1291405"/>
                    <a:gd name="connsiteX0" fmla="*/ 122053 w 1922930"/>
                    <a:gd name="connsiteY0" fmla="*/ 15222 h 1291405"/>
                    <a:gd name="connsiteX1" fmla="*/ 383309 w 1922930"/>
                    <a:gd name="connsiteY1" fmla="*/ 10589 h 1291405"/>
                    <a:gd name="connsiteX2" fmla="*/ 698635 w 1922930"/>
                    <a:gd name="connsiteY2" fmla="*/ 6330 h 1291405"/>
                    <a:gd name="connsiteX3" fmla="*/ 1049516 w 1922930"/>
                    <a:gd name="connsiteY3" fmla="*/ 105390 h 1291405"/>
                    <a:gd name="connsiteX4" fmla="*/ 1278477 w 1922930"/>
                    <a:gd name="connsiteY4" fmla="*/ 206244 h 1291405"/>
                    <a:gd name="connsiteX5" fmla="*/ 1722253 w 1922930"/>
                    <a:gd name="connsiteY5" fmla="*/ 380982 h 1291405"/>
                    <a:gd name="connsiteX6" fmla="*/ 1905133 w 1922930"/>
                    <a:gd name="connsiteY6" fmla="*/ 464802 h 1291405"/>
                    <a:gd name="connsiteX7" fmla="*/ 1882273 w 1922930"/>
                    <a:gd name="connsiteY7" fmla="*/ 601962 h 1291405"/>
                    <a:gd name="connsiteX8" fmla="*/ 1607953 w 1922930"/>
                    <a:gd name="connsiteY8" fmla="*/ 685782 h 1291405"/>
                    <a:gd name="connsiteX9" fmla="*/ 1524133 w 1922930"/>
                    <a:gd name="connsiteY9" fmla="*/ 784842 h 1291405"/>
                    <a:gd name="connsiteX10" fmla="*/ 1653673 w 1922930"/>
                    <a:gd name="connsiteY10" fmla="*/ 914382 h 1291405"/>
                    <a:gd name="connsiteX11" fmla="*/ 1775593 w 1922930"/>
                    <a:gd name="connsiteY11" fmla="*/ 998202 h 1291405"/>
                    <a:gd name="connsiteX12" fmla="*/ 1690617 w 1922930"/>
                    <a:gd name="connsiteY12" fmla="*/ 1197711 h 1291405"/>
                    <a:gd name="connsiteX13" fmla="*/ 1410514 w 1922930"/>
                    <a:gd name="connsiteY13" fmla="*/ 1274929 h 1291405"/>
                    <a:gd name="connsiteX14" fmla="*/ 1188853 w 1922930"/>
                    <a:gd name="connsiteY14" fmla="*/ 1242042 h 1291405"/>
                    <a:gd name="connsiteX15" fmla="*/ 983637 w 1922930"/>
                    <a:gd name="connsiteY15" fmla="*/ 1277670 h 1291405"/>
                    <a:gd name="connsiteX16" fmla="*/ 927966 w 1922930"/>
                    <a:gd name="connsiteY16" fmla="*/ 971625 h 1291405"/>
                    <a:gd name="connsiteX17" fmla="*/ 937393 w 1922930"/>
                    <a:gd name="connsiteY17" fmla="*/ 876282 h 1291405"/>
                    <a:gd name="connsiteX18" fmla="*/ 954360 w 1922930"/>
                    <a:gd name="connsiteY18" fmla="*/ 783528 h 1291405"/>
                    <a:gd name="connsiteX19" fmla="*/ 850404 w 1922930"/>
                    <a:gd name="connsiteY19" fmla="*/ 715239 h 1291405"/>
                    <a:gd name="connsiteX20" fmla="*/ 533533 w 1922930"/>
                    <a:gd name="connsiteY20" fmla="*/ 693402 h 1291405"/>
                    <a:gd name="connsiteX21" fmla="*/ 266246 w 1922930"/>
                    <a:gd name="connsiteY21" fmla="*/ 662764 h 1291405"/>
                    <a:gd name="connsiteX22" fmla="*/ 68713 w 1922930"/>
                    <a:gd name="connsiteY22" fmla="*/ 601962 h 1291405"/>
                    <a:gd name="connsiteX23" fmla="*/ 133 w 1922930"/>
                    <a:gd name="connsiteY23" fmla="*/ 243822 h 1291405"/>
                    <a:gd name="connsiteX24" fmla="*/ 53473 w 1922930"/>
                    <a:gd name="connsiteY24" fmla="*/ 76182 h 1291405"/>
                    <a:gd name="connsiteX25" fmla="*/ 122053 w 1922930"/>
                    <a:gd name="connsiteY25" fmla="*/ 15222 h 1291405"/>
                    <a:gd name="connsiteX0" fmla="*/ 122053 w 1922930"/>
                    <a:gd name="connsiteY0" fmla="*/ 15222 h 1291405"/>
                    <a:gd name="connsiteX1" fmla="*/ 383309 w 1922930"/>
                    <a:gd name="connsiteY1" fmla="*/ 10589 h 1291405"/>
                    <a:gd name="connsiteX2" fmla="*/ 698635 w 1922930"/>
                    <a:gd name="connsiteY2" fmla="*/ 6330 h 1291405"/>
                    <a:gd name="connsiteX3" fmla="*/ 1049516 w 1922930"/>
                    <a:gd name="connsiteY3" fmla="*/ 105390 h 1291405"/>
                    <a:gd name="connsiteX4" fmla="*/ 1278477 w 1922930"/>
                    <a:gd name="connsiteY4" fmla="*/ 206244 h 1291405"/>
                    <a:gd name="connsiteX5" fmla="*/ 1722253 w 1922930"/>
                    <a:gd name="connsiteY5" fmla="*/ 380982 h 1291405"/>
                    <a:gd name="connsiteX6" fmla="*/ 1905133 w 1922930"/>
                    <a:gd name="connsiteY6" fmla="*/ 464802 h 1291405"/>
                    <a:gd name="connsiteX7" fmla="*/ 1882273 w 1922930"/>
                    <a:gd name="connsiteY7" fmla="*/ 601962 h 1291405"/>
                    <a:gd name="connsiteX8" fmla="*/ 1607953 w 1922930"/>
                    <a:gd name="connsiteY8" fmla="*/ 685782 h 1291405"/>
                    <a:gd name="connsiteX9" fmla="*/ 1524133 w 1922930"/>
                    <a:gd name="connsiteY9" fmla="*/ 784842 h 1291405"/>
                    <a:gd name="connsiteX10" fmla="*/ 1653673 w 1922930"/>
                    <a:gd name="connsiteY10" fmla="*/ 914382 h 1291405"/>
                    <a:gd name="connsiteX11" fmla="*/ 1762666 w 1922930"/>
                    <a:gd name="connsiteY11" fmla="*/ 974449 h 1291405"/>
                    <a:gd name="connsiteX12" fmla="*/ 1690617 w 1922930"/>
                    <a:gd name="connsiteY12" fmla="*/ 1197711 h 1291405"/>
                    <a:gd name="connsiteX13" fmla="*/ 1410514 w 1922930"/>
                    <a:gd name="connsiteY13" fmla="*/ 1274929 h 1291405"/>
                    <a:gd name="connsiteX14" fmla="*/ 1188853 w 1922930"/>
                    <a:gd name="connsiteY14" fmla="*/ 1242042 h 1291405"/>
                    <a:gd name="connsiteX15" fmla="*/ 983637 w 1922930"/>
                    <a:gd name="connsiteY15" fmla="*/ 1277670 h 1291405"/>
                    <a:gd name="connsiteX16" fmla="*/ 927966 w 1922930"/>
                    <a:gd name="connsiteY16" fmla="*/ 971625 h 1291405"/>
                    <a:gd name="connsiteX17" fmla="*/ 937393 w 1922930"/>
                    <a:gd name="connsiteY17" fmla="*/ 876282 h 1291405"/>
                    <a:gd name="connsiteX18" fmla="*/ 954360 w 1922930"/>
                    <a:gd name="connsiteY18" fmla="*/ 783528 h 1291405"/>
                    <a:gd name="connsiteX19" fmla="*/ 850404 w 1922930"/>
                    <a:gd name="connsiteY19" fmla="*/ 715239 h 1291405"/>
                    <a:gd name="connsiteX20" fmla="*/ 533533 w 1922930"/>
                    <a:gd name="connsiteY20" fmla="*/ 693402 h 1291405"/>
                    <a:gd name="connsiteX21" fmla="*/ 266246 w 1922930"/>
                    <a:gd name="connsiteY21" fmla="*/ 662764 h 1291405"/>
                    <a:gd name="connsiteX22" fmla="*/ 68713 w 1922930"/>
                    <a:gd name="connsiteY22" fmla="*/ 601962 h 1291405"/>
                    <a:gd name="connsiteX23" fmla="*/ 133 w 1922930"/>
                    <a:gd name="connsiteY23" fmla="*/ 243822 h 1291405"/>
                    <a:gd name="connsiteX24" fmla="*/ 53473 w 1922930"/>
                    <a:gd name="connsiteY24" fmla="*/ 76182 h 1291405"/>
                    <a:gd name="connsiteX25" fmla="*/ 122053 w 1922930"/>
                    <a:gd name="connsiteY25" fmla="*/ 15222 h 1291405"/>
                    <a:gd name="connsiteX0" fmla="*/ 122053 w 1922930"/>
                    <a:gd name="connsiteY0" fmla="*/ 15222 h 1291405"/>
                    <a:gd name="connsiteX1" fmla="*/ 383309 w 1922930"/>
                    <a:gd name="connsiteY1" fmla="*/ 10589 h 1291405"/>
                    <a:gd name="connsiteX2" fmla="*/ 698635 w 1922930"/>
                    <a:gd name="connsiteY2" fmla="*/ 6330 h 1291405"/>
                    <a:gd name="connsiteX3" fmla="*/ 1049516 w 1922930"/>
                    <a:gd name="connsiteY3" fmla="*/ 105390 h 1291405"/>
                    <a:gd name="connsiteX4" fmla="*/ 1278477 w 1922930"/>
                    <a:gd name="connsiteY4" fmla="*/ 206244 h 1291405"/>
                    <a:gd name="connsiteX5" fmla="*/ 1722253 w 1922930"/>
                    <a:gd name="connsiteY5" fmla="*/ 380982 h 1291405"/>
                    <a:gd name="connsiteX6" fmla="*/ 1905133 w 1922930"/>
                    <a:gd name="connsiteY6" fmla="*/ 464802 h 1291405"/>
                    <a:gd name="connsiteX7" fmla="*/ 1882273 w 1922930"/>
                    <a:gd name="connsiteY7" fmla="*/ 601962 h 1291405"/>
                    <a:gd name="connsiteX8" fmla="*/ 1607953 w 1922930"/>
                    <a:gd name="connsiteY8" fmla="*/ 685782 h 1291405"/>
                    <a:gd name="connsiteX9" fmla="*/ 1474579 w 1922930"/>
                    <a:gd name="connsiteY9" fmla="*/ 789160 h 1291405"/>
                    <a:gd name="connsiteX10" fmla="*/ 1653673 w 1922930"/>
                    <a:gd name="connsiteY10" fmla="*/ 914382 h 1291405"/>
                    <a:gd name="connsiteX11" fmla="*/ 1762666 w 1922930"/>
                    <a:gd name="connsiteY11" fmla="*/ 974449 h 1291405"/>
                    <a:gd name="connsiteX12" fmla="*/ 1690617 w 1922930"/>
                    <a:gd name="connsiteY12" fmla="*/ 1197711 h 1291405"/>
                    <a:gd name="connsiteX13" fmla="*/ 1410514 w 1922930"/>
                    <a:gd name="connsiteY13" fmla="*/ 1274929 h 1291405"/>
                    <a:gd name="connsiteX14" fmla="*/ 1188853 w 1922930"/>
                    <a:gd name="connsiteY14" fmla="*/ 1242042 h 1291405"/>
                    <a:gd name="connsiteX15" fmla="*/ 983637 w 1922930"/>
                    <a:gd name="connsiteY15" fmla="*/ 1277670 h 1291405"/>
                    <a:gd name="connsiteX16" fmla="*/ 927966 w 1922930"/>
                    <a:gd name="connsiteY16" fmla="*/ 971625 h 1291405"/>
                    <a:gd name="connsiteX17" fmla="*/ 937393 w 1922930"/>
                    <a:gd name="connsiteY17" fmla="*/ 876282 h 1291405"/>
                    <a:gd name="connsiteX18" fmla="*/ 954360 w 1922930"/>
                    <a:gd name="connsiteY18" fmla="*/ 783528 h 1291405"/>
                    <a:gd name="connsiteX19" fmla="*/ 850404 w 1922930"/>
                    <a:gd name="connsiteY19" fmla="*/ 715239 h 1291405"/>
                    <a:gd name="connsiteX20" fmla="*/ 533533 w 1922930"/>
                    <a:gd name="connsiteY20" fmla="*/ 693402 h 1291405"/>
                    <a:gd name="connsiteX21" fmla="*/ 266246 w 1922930"/>
                    <a:gd name="connsiteY21" fmla="*/ 662764 h 1291405"/>
                    <a:gd name="connsiteX22" fmla="*/ 68713 w 1922930"/>
                    <a:gd name="connsiteY22" fmla="*/ 601962 h 1291405"/>
                    <a:gd name="connsiteX23" fmla="*/ 133 w 1922930"/>
                    <a:gd name="connsiteY23" fmla="*/ 243822 h 1291405"/>
                    <a:gd name="connsiteX24" fmla="*/ 53473 w 1922930"/>
                    <a:gd name="connsiteY24" fmla="*/ 76182 h 1291405"/>
                    <a:gd name="connsiteX25" fmla="*/ 122053 w 1922930"/>
                    <a:gd name="connsiteY25" fmla="*/ 15222 h 1291405"/>
                    <a:gd name="connsiteX0" fmla="*/ 122053 w 1920416"/>
                    <a:gd name="connsiteY0" fmla="*/ 15222 h 1291405"/>
                    <a:gd name="connsiteX1" fmla="*/ 383309 w 1920416"/>
                    <a:gd name="connsiteY1" fmla="*/ 10589 h 1291405"/>
                    <a:gd name="connsiteX2" fmla="*/ 698635 w 1920416"/>
                    <a:gd name="connsiteY2" fmla="*/ 6330 h 1291405"/>
                    <a:gd name="connsiteX3" fmla="*/ 1049516 w 1920416"/>
                    <a:gd name="connsiteY3" fmla="*/ 105390 h 1291405"/>
                    <a:gd name="connsiteX4" fmla="*/ 1278477 w 1920416"/>
                    <a:gd name="connsiteY4" fmla="*/ 206244 h 1291405"/>
                    <a:gd name="connsiteX5" fmla="*/ 1722253 w 1920416"/>
                    <a:gd name="connsiteY5" fmla="*/ 380982 h 1291405"/>
                    <a:gd name="connsiteX6" fmla="*/ 1905133 w 1920416"/>
                    <a:gd name="connsiteY6" fmla="*/ 464802 h 1291405"/>
                    <a:gd name="connsiteX7" fmla="*/ 1882273 w 1920416"/>
                    <a:gd name="connsiteY7" fmla="*/ 601962 h 1291405"/>
                    <a:gd name="connsiteX8" fmla="*/ 1659661 w 1920416"/>
                    <a:gd name="connsiteY8" fmla="*/ 599404 h 1291405"/>
                    <a:gd name="connsiteX9" fmla="*/ 1474579 w 1920416"/>
                    <a:gd name="connsiteY9" fmla="*/ 789160 h 1291405"/>
                    <a:gd name="connsiteX10" fmla="*/ 1653673 w 1920416"/>
                    <a:gd name="connsiteY10" fmla="*/ 914382 h 1291405"/>
                    <a:gd name="connsiteX11" fmla="*/ 1762666 w 1920416"/>
                    <a:gd name="connsiteY11" fmla="*/ 974449 h 1291405"/>
                    <a:gd name="connsiteX12" fmla="*/ 1690617 w 1920416"/>
                    <a:gd name="connsiteY12" fmla="*/ 1197711 h 1291405"/>
                    <a:gd name="connsiteX13" fmla="*/ 1410514 w 1920416"/>
                    <a:gd name="connsiteY13" fmla="*/ 1274929 h 1291405"/>
                    <a:gd name="connsiteX14" fmla="*/ 1188853 w 1920416"/>
                    <a:gd name="connsiteY14" fmla="*/ 1242042 h 1291405"/>
                    <a:gd name="connsiteX15" fmla="*/ 983637 w 1920416"/>
                    <a:gd name="connsiteY15" fmla="*/ 1277670 h 1291405"/>
                    <a:gd name="connsiteX16" fmla="*/ 927966 w 1920416"/>
                    <a:gd name="connsiteY16" fmla="*/ 971625 h 1291405"/>
                    <a:gd name="connsiteX17" fmla="*/ 937393 w 1920416"/>
                    <a:gd name="connsiteY17" fmla="*/ 876282 h 1291405"/>
                    <a:gd name="connsiteX18" fmla="*/ 954360 w 1920416"/>
                    <a:gd name="connsiteY18" fmla="*/ 783528 h 1291405"/>
                    <a:gd name="connsiteX19" fmla="*/ 850404 w 1920416"/>
                    <a:gd name="connsiteY19" fmla="*/ 715239 h 1291405"/>
                    <a:gd name="connsiteX20" fmla="*/ 533533 w 1920416"/>
                    <a:gd name="connsiteY20" fmla="*/ 693402 h 1291405"/>
                    <a:gd name="connsiteX21" fmla="*/ 266246 w 1920416"/>
                    <a:gd name="connsiteY21" fmla="*/ 662764 h 1291405"/>
                    <a:gd name="connsiteX22" fmla="*/ 68713 w 1920416"/>
                    <a:gd name="connsiteY22" fmla="*/ 601962 h 1291405"/>
                    <a:gd name="connsiteX23" fmla="*/ 133 w 1920416"/>
                    <a:gd name="connsiteY23" fmla="*/ 243822 h 1291405"/>
                    <a:gd name="connsiteX24" fmla="*/ 53473 w 1920416"/>
                    <a:gd name="connsiteY24" fmla="*/ 76182 h 1291405"/>
                    <a:gd name="connsiteX25" fmla="*/ 122053 w 1920416"/>
                    <a:gd name="connsiteY25" fmla="*/ 15222 h 1291405"/>
                    <a:gd name="connsiteX0" fmla="*/ 122053 w 1920416"/>
                    <a:gd name="connsiteY0" fmla="*/ 15222 h 1291405"/>
                    <a:gd name="connsiteX1" fmla="*/ 383309 w 1920416"/>
                    <a:gd name="connsiteY1" fmla="*/ 10589 h 1291405"/>
                    <a:gd name="connsiteX2" fmla="*/ 698635 w 1920416"/>
                    <a:gd name="connsiteY2" fmla="*/ 6330 h 1291405"/>
                    <a:gd name="connsiteX3" fmla="*/ 1049516 w 1920416"/>
                    <a:gd name="connsiteY3" fmla="*/ 105390 h 1291405"/>
                    <a:gd name="connsiteX4" fmla="*/ 1278477 w 1920416"/>
                    <a:gd name="connsiteY4" fmla="*/ 206244 h 1291405"/>
                    <a:gd name="connsiteX5" fmla="*/ 1722253 w 1920416"/>
                    <a:gd name="connsiteY5" fmla="*/ 380982 h 1291405"/>
                    <a:gd name="connsiteX6" fmla="*/ 1905133 w 1920416"/>
                    <a:gd name="connsiteY6" fmla="*/ 464802 h 1291405"/>
                    <a:gd name="connsiteX7" fmla="*/ 1882273 w 1920416"/>
                    <a:gd name="connsiteY7" fmla="*/ 601962 h 1291405"/>
                    <a:gd name="connsiteX8" fmla="*/ 1659661 w 1920416"/>
                    <a:gd name="connsiteY8" fmla="*/ 599404 h 1291405"/>
                    <a:gd name="connsiteX9" fmla="*/ 1474579 w 1920416"/>
                    <a:gd name="connsiteY9" fmla="*/ 789160 h 1291405"/>
                    <a:gd name="connsiteX10" fmla="*/ 1653673 w 1920416"/>
                    <a:gd name="connsiteY10" fmla="*/ 914382 h 1291405"/>
                    <a:gd name="connsiteX11" fmla="*/ 1762666 w 1920416"/>
                    <a:gd name="connsiteY11" fmla="*/ 974449 h 1291405"/>
                    <a:gd name="connsiteX12" fmla="*/ 1690617 w 1920416"/>
                    <a:gd name="connsiteY12" fmla="*/ 1197711 h 1291405"/>
                    <a:gd name="connsiteX13" fmla="*/ 1410514 w 1920416"/>
                    <a:gd name="connsiteY13" fmla="*/ 1274929 h 1291405"/>
                    <a:gd name="connsiteX14" fmla="*/ 1188853 w 1920416"/>
                    <a:gd name="connsiteY14" fmla="*/ 1242042 h 1291405"/>
                    <a:gd name="connsiteX15" fmla="*/ 983637 w 1920416"/>
                    <a:gd name="connsiteY15" fmla="*/ 1277670 h 1291405"/>
                    <a:gd name="connsiteX16" fmla="*/ 927966 w 1920416"/>
                    <a:gd name="connsiteY16" fmla="*/ 971625 h 1291405"/>
                    <a:gd name="connsiteX17" fmla="*/ 937393 w 1920416"/>
                    <a:gd name="connsiteY17" fmla="*/ 876282 h 1291405"/>
                    <a:gd name="connsiteX18" fmla="*/ 954360 w 1920416"/>
                    <a:gd name="connsiteY18" fmla="*/ 783528 h 1291405"/>
                    <a:gd name="connsiteX19" fmla="*/ 850404 w 1920416"/>
                    <a:gd name="connsiteY19" fmla="*/ 715239 h 1291405"/>
                    <a:gd name="connsiteX20" fmla="*/ 533533 w 1920416"/>
                    <a:gd name="connsiteY20" fmla="*/ 693402 h 1291405"/>
                    <a:gd name="connsiteX21" fmla="*/ 266246 w 1920416"/>
                    <a:gd name="connsiteY21" fmla="*/ 662764 h 1291405"/>
                    <a:gd name="connsiteX22" fmla="*/ 68713 w 1920416"/>
                    <a:gd name="connsiteY22" fmla="*/ 601962 h 1291405"/>
                    <a:gd name="connsiteX23" fmla="*/ 133 w 1920416"/>
                    <a:gd name="connsiteY23" fmla="*/ 243822 h 1291405"/>
                    <a:gd name="connsiteX24" fmla="*/ 53473 w 1920416"/>
                    <a:gd name="connsiteY24" fmla="*/ 76182 h 1291405"/>
                    <a:gd name="connsiteX25" fmla="*/ 122053 w 1920416"/>
                    <a:gd name="connsiteY25" fmla="*/ 15222 h 1291405"/>
                    <a:gd name="connsiteX0" fmla="*/ 69055 w 1867418"/>
                    <a:gd name="connsiteY0" fmla="*/ 15222 h 1291405"/>
                    <a:gd name="connsiteX1" fmla="*/ 330311 w 1867418"/>
                    <a:gd name="connsiteY1" fmla="*/ 10589 h 1291405"/>
                    <a:gd name="connsiteX2" fmla="*/ 645637 w 1867418"/>
                    <a:gd name="connsiteY2" fmla="*/ 6330 h 1291405"/>
                    <a:gd name="connsiteX3" fmla="*/ 996518 w 1867418"/>
                    <a:gd name="connsiteY3" fmla="*/ 105390 h 1291405"/>
                    <a:gd name="connsiteX4" fmla="*/ 1225479 w 1867418"/>
                    <a:gd name="connsiteY4" fmla="*/ 206244 h 1291405"/>
                    <a:gd name="connsiteX5" fmla="*/ 1669255 w 1867418"/>
                    <a:gd name="connsiteY5" fmla="*/ 380982 h 1291405"/>
                    <a:gd name="connsiteX6" fmla="*/ 1852135 w 1867418"/>
                    <a:gd name="connsiteY6" fmla="*/ 464802 h 1291405"/>
                    <a:gd name="connsiteX7" fmla="*/ 1829275 w 1867418"/>
                    <a:gd name="connsiteY7" fmla="*/ 601962 h 1291405"/>
                    <a:gd name="connsiteX8" fmla="*/ 1606663 w 1867418"/>
                    <a:gd name="connsiteY8" fmla="*/ 599404 h 1291405"/>
                    <a:gd name="connsiteX9" fmla="*/ 1421581 w 1867418"/>
                    <a:gd name="connsiteY9" fmla="*/ 789160 h 1291405"/>
                    <a:gd name="connsiteX10" fmla="*/ 1600675 w 1867418"/>
                    <a:gd name="connsiteY10" fmla="*/ 914382 h 1291405"/>
                    <a:gd name="connsiteX11" fmla="*/ 1709668 w 1867418"/>
                    <a:gd name="connsiteY11" fmla="*/ 974449 h 1291405"/>
                    <a:gd name="connsiteX12" fmla="*/ 1637619 w 1867418"/>
                    <a:gd name="connsiteY12" fmla="*/ 1197711 h 1291405"/>
                    <a:gd name="connsiteX13" fmla="*/ 1357516 w 1867418"/>
                    <a:gd name="connsiteY13" fmla="*/ 1274929 h 1291405"/>
                    <a:gd name="connsiteX14" fmla="*/ 1135855 w 1867418"/>
                    <a:gd name="connsiteY14" fmla="*/ 1242042 h 1291405"/>
                    <a:gd name="connsiteX15" fmla="*/ 930639 w 1867418"/>
                    <a:gd name="connsiteY15" fmla="*/ 1277670 h 1291405"/>
                    <a:gd name="connsiteX16" fmla="*/ 874968 w 1867418"/>
                    <a:gd name="connsiteY16" fmla="*/ 971625 h 1291405"/>
                    <a:gd name="connsiteX17" fmla="*/ 884395 w 1867418"/>
                    <a:gd name="connsiteY17" fmla="*/ 876282 h 1291405"/>
                    <a:gd name="connsiteX18" fmla="*/ 901362 w 1867418"/>
                    <a:gd name="connsiteY18" fmla="*/ 783528 h 1291405"/>
                    <a:gd name="connsiteX19" fmla="*/ 797406 w 1867418"/>
                    <a:gd name="connsiteY19" fmla="*/ 715239 h 1291405"/>
                    <a:gd name="connsiteX20" fmla="*/ 480535 w 1867418"/>
                    <a:gd name="connsiteY20" fmla="*/ 693402 h 1291405"/>
                    <a:gd name="connsiteX21" fmla="*/ 213248 w 1867418"/>
                    <a:gd name="connsiteY21" fmla="*/ 662764 h 1291405"/>
                    <a:gd name="connsiteX22" fmla="*/ 15715 w 1867418"/>
                    <a:gd name="connsiteY22" fmla="*/ 601962 h 1291405"/>
                    <a:gd name="connsiteX23" fmla="*/ 37624 w 1867418"/>
                    <a:gd name="connsiteY23" fmla="*/ 252460 h 1291405"/>
                    <a:gd name="connsiteX24" fmla="*/ 475 w 1867418"/>
                    <a:gd name="connsiteY24" fmla="*/ 76182 h 1291405"/>
                    <a:gd name="connsiteX25" fmla="*/ 69055 w 1867418"/>
                    <a:gd name="connsiteY25" fmla="*/ 15222 h 1291405"/>
                    <a:gd name="connsiteX0" fmla="*/ 68921 w 1867284"/>
                    <a:gd name="connsiteY0" fmla="*/ 15222 h 1291405"/>
                    <a:gd name="connsiteX1" fmla="*/ 330177 w 1867284"/>
                    <a:gd name="connsiteY1" fmla="*/ 10589 h 1291405"/>
                    <a:gd name="connsiteX2" fmla="*/ 645503 w 1867284"/>
                    <a:gd name="connsiteY2" fmla="*/ 6330 h 1291405"/>
                    <a:gd name="connsiteX3" fmla="*/ 996384 w 1867284"/>
                    <a:gd name="connsiteY3" fmla="*/ 105390 h 1291405"/>
                    <a:gd name="connsiteX4" fmla="*/ 1225345 w 1867284"/>
                    <a:gd name="connsiteY4" fmla="*/ 206244 h 1291405"/>
                    <a:gd name="connsiteX5" fmla="*/ 1669121 w 1867284"/>
                    <a:gd name="connsiteY5" fmla="*/ 380982 h 1291405"/>
                    <a:gd name="connsiteX6" fmla="*/ 1852001 w 1867284"/>
                    <a:gd name="connsiteY6" fmla="*/ 464802 h 1291405"/>
                    <a:gd name="connsiteX7" fmla="*/ 1829141 w 1867284"/>
                    <a:gd name="connsiteY7" fmla="*/ 601962 h 1291405"/>
                    <a:gd name="connsiteX8" fmla="*/ 1606529 w 1867284"/>
                    <a:gd name="connsiteY8" fmla="*/ 599404 h 1291405"/>
                    <a:gd name="connsiteX9" fmla="*/ 1421447 w 1867284"/>
                    <a:gd name="connsiteY9" fmla="*/ 789160 h 1291405"/>
                    <a:gd name="connsiteX10" fmla="*/ 1600541 w 1867284"/>
                    <a:gd name="connsiteY10" fmla="*/ 914382 h 1291405"/>
                    <a:gd name="connsiteX11" fmla="*/ 1709534 w 1867284"/>
                    <a:gd name="connsiteY11" fmla="*/ 974449 h 1291405"/>
                    <a:gd name="connsiteX12" fmla="*/ 1637485 w 1867284"/>
                    <a:gd name="connsiteY12" fmla="*/ 1197711 h 1291405"/>
                    <a:gd name="connsiteX13" fmla="*/ 1357382 w 1867284"/>
                    <a:gd name="connsiteY13" fmla="*/ 1274929 h 1291405"/>
                    <a:gd name="connsiteX14" fmla="*/ 1135721 w 1867284"/>
                    <a:gd name="connsiteY14" fmla="*/ 1242042 h 1291405"/>
                    <a:gd name="connsiteX15" fmla="*/ 930505 w 1867284"/>
                    <a:gd name="connsiteY15" fmla="*/ 1277670 h 1291405"/>
                    <a:gd name="connsiteX16" fmla="*/ 874834 w 1867284"/>
                    <a:gd name="connsiteY16" fmla="*/ 971625 h 1291405"/>
                    <a:gd name="connsiteX17" fmla="*/ 884261 w 1867284"/>
                    <a:gd name="connsiteY17" fmla="*/ 876282 h 1291405"/>
                    <a:gd name="connsiteX18" fmla="*/ 901228 w 1867284"/>
                    <a:gd name="connsiteY18" fmla="*/ 783528 h 1291405"/>
                    <a:gd name="connsiteX19" fmla="*/ 797272 w 1867284"/>
                    <a:gd name="connsiteY19" fmla="*/ 715239 h 1291405"/>
                    <a:gd name="connsiteX20" fmla="*/ 480401 w 1867284"/>
                    <a:gd name="connsiteY20" fmla="*/ 693402 h 1291405"/>
                    <a:gd name="connsiteX21" fmla="*/ 213114 w 1867284"/>
                    <a:gd name="connsiteY21" fmla="*/ 662764 h 1291405"/>
                    <a:gd name="connsiteX22" fmla="*/ 15581 w 1867284"/>
                    <a:gd name="connsiteY22" fmla="*/ 601962 h 1291405"/>
                    <a:gd name="connsiteX23" fmla="*/ 37490 w 1867284"/>
                    <a:gd name="connsiteY23" fmla="*/ 252460 h 1291405"/>
                    <a:gd name="connsiteX24" fmla="*/ 341 w 1867284"/>
                    <a:gd name="connsiteY24" fmla="*/ 76182 h 1291405"/>
                    <a:gd name="connsiteX25" fmla="*/ 68921 w 1867284"/>
                    <a:gd name="connsiteY25" fmla="*/ 15222 h 1291405"/>
                    <a:gd name="connsiteX0" fmla="*/ 62095 w 1860458"/>
                    <a:gd name="connsiteY0" fmla="*/ 15222 h 1291405"/>
                    <a:gd name="connsiteX1" fmla="*/ 323351 w 1860458"/>
                    <a:gd name="connsiteY1" fmla="*/ 10589 h 1291405"/>
                    <a:gd name="connsiteX2" fmla="*/ 638677 w 1860458"/>
                    <a:gd name="connsiteY2" fmla="*/ 6330 h 1291405"/>
                    <a:gd name="connsiteX3" fmla="*/ 989558 w 1860458"/>
                    <a:gd name="connsiteY3" fmla="*/ 105390 h 1291405"/>
                    <a:gd name="connsiteX4" fmla="*/ 1218519 w 1860458"/>
                    <a:gd name="connsiteY4" fmla="*/ 206244 h 1291405"/>
                    <a:gd name="connsiteX5" fmla="*/ 1662295 w 1860458"/>
                    <a:gd name="connsiteY5" fmla="*/ 380982 h 1291405"/>
                    <a:gd name="connsiteX6" fmla="*/ 1845175 w 1860458"/>
                    <a:gd name="connsiteY6" fmla="*/ 464802 h 1291405"/>
                    <a:gd name="connsiteX7" fmla="*/ 1822315 w 1860458"/>
                    <a:gd name="connsiteY7" fmla="*/ 601962 h 1291405"/>
                    <a:gd name="connsiteX8" fmla="*/ 1599703 w 1860458"/>
                    <a:gd name="connsiteY8" fmla="*/ 599404 h 1291405"/>
                    <a:gd name="connsiteX9" fmla="*/ 1414621 w 1860458"/>
                    <a:gd name="connsiteY9" fmla="*/ 789160 h 1291405"/>
                    <a:gd name="connsiteX10" fmla="*/ 1593715 w 1860458"/>
                    <a:gd name="connsiteY10" fmla="*/ 914382 h 1291405"/>
                    <a:gd name="connsiteX11" fmla="*/ 1702708 w 1860458"/>
                    <a:gd name="connsiteY11" fmla="*/ 974449 h 1291405"/>
                    <a:gd name="connsiteX12" fmla="*/ 1630659 w 1860458"/>
                    <a:gd name="connsiteY12" fmla="*/ 1197711 h 1291405"/>
                    <a:gd name="connsiteX13" fmla="*/ 1350556 w 1860458"/>
                    <a:gd name="connsiteY13" fmla="*/ 1274929 h 1291405"/>
                    <a:gd name="connsiteX14" fmla="*/ 1128895 w 1860458"/>
                    <a:gd name="connsiteY14" fmla="*/ 1242042 h 1291405"/>
                    <a:gd name="connsiteX15" fmla="*/ 923679 w 1860458"/>
                    <a:gd name="connsiteY15" fmla="*/ 1277670 h 1291405"/>
                    <a:gd name="connsiteX16" fmla="*/ 868008 w 1860458"/>
                    <a:gd name="connsiteY16" fmla="*/ 971625 h 1291405"/>
                    <a:gd name="connsiteX17" fmla="*/ 877435 w 1860458"/>
                    <a:gd name="connsiteY17" fmla="*/ 876282 h 1291405"/>
                    <a:gd name="connsiteX18" fmla="*/ 894402 w 1860458"/>
                    <a:gd name="connsiteY18" fmla="*/ 783528 h 1291405"/>
                    <a:gd name="connsiteX19" fmla="*/ 790446 w 1860458"/>
                    <a:gd name="connsiteY19" fmla="*/ 715239 h 1291405"/>
                    <a:gd name="connsiteX20" fmla="*/ 473575 w 1860458"/>
                    <a:gd name="connsiteY20" fmla="*/ 693402 h 1291405"/>
                    <a:gd name="connsiteX21" fmla="*/ 206288 w 1860458"/>
                    <a:gd name="connsiteY21" fmla="*/ 662764 h 1291405"/>
                    <a:gd name="connsiteX22" fmla="*/ 8755 w 1860458"/>
                    <a:gd name="connsiteY22" fmla="*/ 601962 h 1291405"/>
                    <a:gd name="connsiteX23" fmla="*/ 30664 w 1860458"/>
                    <a:gd name="connsiteY23" fmla="*/ 252460 h 1291405"/>
                    <a:gd name="connsiteX24" fmla="*/ 55996 w 1860458"/>
                    <a:gd name="connsiteY24" fmla="*/ 80500 h 1291405"/>
                    <a:gd name="connsiteX25" fmla="*/ 62095 w 1860458"/>
                    <a:gd name="connsiteY25" fmla="*/ 15222 h 1291405"/>
                    <a:gd name="connsiteX0" fmla="*/ 72867 w 1860458"/>
                    <a:gd name="connsiteY0" fmla="*/ 10774 h 1291275"/>
                    <a:gd name="connsiteX1" fmla="*/ 323351 w 1860458"/>
                    <a:gd name="connsiteY1" fmla="*/ 10459 h 1291275"/>
                    <a:gd name="connsiteX2" fmla="*/ 638677 w 1860458"/>
                    <a:gd name="connsiteY2" fmla="*/ 6200 h 1291275"/>
                    <a:gd name="connsiteX3" fmla="*/ 989558 w 1860458"/>
                    <a:gd name="connsiteY3" fmla="*/ 105260 h 1291275"/>
                    <a:gd name="connsiteX4" fmla="*/ 1218519 w 1860458"/>
                    <a:gd name="connsiteY4" fmla="*/ 206114 h 1291275"/>
                    <a:gd name="connsiteX5" fmla="*/ 1662295 w 1860458"/>
                    <a:gd name="connsiteY5" fmla="*/ 380852 h 1291275"/>
                    <a:gd name="connsiteX6" fmla="*/ 1845175 w 1860458"/>
                    <a:gd name="connsiteY6" fmla="*/ 464672 h 1291275"/>
                    <a:gd name="connsiteX7" fmla="*/ 1822315 w 1860458"/>
                    <a:gd name="connsiteY7" fmla="*/ 601832 h 1291275"/>
                    <a:gd name="connsiteX8" fmla="*/ 1599703 w 1860458"/>
                    <a:gd name="connsiteY8" fmla="*/ 599274 h 1291275"/>
                    <a:gd name="connsiteX9" fmla="*/ 1414621 w 1860458"/>
                    <a:gd name="connsiteY9" fmla="*/ 789030 h 1291275"/>
                    <a:gd name="connsiteX10" fmla="*/ 1593715 w 1860458"/>
                    <a:gd name="connsiteY10" fmla="*/ 914252 h 1291275"/>
                    <a:gd name="connsiteX11" fmla="*/ 1702708 w 1860458"/>
                    <a:gd name="connsiteY11" fmla="*/ 974319 h 1291275"/>
                    <a:gd name="connsiteX12" fmla="*/ 1630659 w 1860458"/>
                    <a:gd name="connsiteY12" fmla="*/ 1197581 h 1291275"/>
                    <a:gd name="connsiteX13" fmla="*/ 1350556 w 1860458"/>
                    <a:gd name="connsiteY13" fmla="*/ 1274799 h 1291275"/>
                    <a:gd name="connsiteX14" fmla="*/ 1128895 w 1860458"/>
                    <a:gd name="connsiteY14" fmla="*/ 1241912 h 1291275"/>
                    <a:gd name="connsiteX15" fmla="*/ 923679 w 1860458"/>
                    <a:gd name="connsiteY15" fmla="*/ 1277540 h 1291275"/>
                    <a:gd name="connsiteX16" fmla="*/ 868008 w 1860458"/>
                    <a:gd name="connsiteY16" fmla="*/ 971495 h 1291275"/>
                    <a:gd name="connsiteX17" fmla="*/ 877435 w 1860458"/>
                    <a:gd name="connsiteY17" fmla="*/ 876152 h 1291275"/>
                    <a:gd name="connsiteX18" fmla="*/ 894402 w 1860458"/>
                    <a:gd name="connsiteY18" fmla="*/ 783398 h 1291275"/>
                    <a:gd name="connsiteX19" fmla="*/ 790446 w 1860458"/>
                    <a:gd name="connsiteY19" fmla="*/ 715109 h 1291275"/>
                    <a:gd name="connsiteX20" fmla="*/ 473575 w 1860458"/>
                    <a:gd name="connsiteY20" fmla="*/ 693272 h 1291275"/>
                    <a:gd name="connsiteX21" fmla="*/ 206288 w 1860458"/>
                    <a:gd name="connsiteY21" fmla="*/ 662634 h 1291275"/>
                    <a:gd name="connsiteX22" fmla="*/ 8755 w 1860458"/>
                    <a:gd name="connsiteY22" fmla="*/ 601832 h 1291275"/>
                    <a:gd name="connsiteX23" fmla="*/ 30664 w 1860458"/>
                    <a:gd name="connsiteY23" fmla="*/ 252330 h 1291275"/>
                    <a:gd name="connsiteX24" fmla="*/ 55996 w 1860458"/>
                    <a:gd name="connsiteY24" fmla="*/ 80370 h 1291275"/>
                    <a:gd name="connsiteX25" fmla="*/ 72867 w 1860458"/>
                    <a:gd name="connsiteY25" fmla="*/ 10774 h 1291275"/>
                    <a:gd name="connsiteX0" fmla="*/ 72867 w 1860458"/>
                    <a:gd name="connsiteY0" fmla="*/ 10774 h 1291275"/>
                    <a:gd name="connsiteX1" fmla="*/ 323351 w 1860458"/>
                    <a:gd name="connsiteY1" fmla="*/ 10459 h 1291275"/>
                    <a:gd name="connsiteX2" fmla="*/ 638677 w 1860458"/>
                    <a:gd name="connsiteY2" fmla="*/ 6200 h 1291275"/>
                    <a:gd name="connsiteX3" fmla="*/ 989558 w 1860458"/>
                    <a:gd name="connsiteY3" fmla="*/ 105260 h 1291275"/>
                    <a:gd name="connsiteX4" fmla="*/ 1218519 w 1860458"/>
                    <a:gd name="connsiteY4" fmla="*/ 206114 h 1291275"/>
                    <a:gd name="connsiteX5" fmla="*/ 1662295 w 1860458"/>
                    <a:gd name="connsiteY5" fmla="*/ 380852 h 1291275"/>
                    <a:gd name="connsiteX6" fmla="*/ 1845175 w 1860458"/>
                    <a:gd name="connsiteY6" fmla="*/ 464672 h 1291275"/>
                    <a:gd name="connsiteX7" fmla="*/ 1822315 w 1860458"/>
                    <a:gd name="connsiteY7" fmla="*/ 601832 h 1291275"/>
                    <a:gd name="connsiteX8" fmla="*/ 1599703 w 1860458"/>
                    <a:gd name="connsiteY8" fmla="*/ 599274 h 1291275"/>
                    <a:gd name="connsiteX9" fmla="*/ 1414621 w 1860458"/>
                    <a:gd name="connsiteY9" fmla="*/ 789030 h 1291275"/>
                    <a:gd name="connsiteX10" fmla="*/ 1593715 w 1860458"/>
                    <a:gd name="connsiteY10" fmla="*/ 914252 h 1291275"/>
                    <a:gd name="connsiteX11" fmla="*/ 1702708 w 1860458"/>
                    <a:gd name="connsiteY11" fmla="*/ 974319 h 1291275"/>
                    <a:gd name="connsiteX12" fmla="*/ 1630659 w 1860458"/>
                    <a:gd name="connsiteY12" fmla="*/ 1197581 h 1291275"/>
                    <a:gd name="connsiteX13" fmla="*/ 1350556 w 1860458"/>
                    <a:gd name="connsiteY13" fmla="*/ 1274799 h 1291275"/>
                    <a:gd name="connsiteX14" fmla="*/ 1128895 w 1860458"/>
                    <a:gd name="connsiteY14" fmla="*/ 1241912 h 1291275"/>
                    <a:gd name="connsiteX15" fmla="*/ 923679 w 1860458"/>
                    <a:gd name="connsiteY15" fmla="*/ 1277540 h 1291275"/>
                    <a:gd name="connsiteX16" fmla="*/ 868008 w 1860458"/>
                    <a:gd name="connsiteY16" fmla="*/ 971495 h 1291275"/>
                    <a:gd name="connsiteX17" fmla="*/ 877435 w 1860458"/>
                    <a:gd name="connsiteY17" fmla="*/ 876152 h 1291275"/>
                    <a:gd name="connsiteX18" fmla="*/ 894402 w 1860458"/>
                    <a:gd name="connsiteY18" fmla="*/ 783398 h 1291275"/>
                    <a:gd name="connsiteX19" fmla="*/ 790446 w 1860458"/>
                    <a:gd name="connsiteY19" fmla="*/ 715109 h 1291275"/>
                    <a:gd name="connsiteX20" fmla="*/ 473575 w 1860458"/>
                    <a:gd name="connsiteY20" fmla="*/ 693272 h 1291275"/>
                    <a:gd name="connsiteX21" fmla="*/ 206288 w 1860458"/>
                    <a:gd name="connsiteY21" fmla="*/ 662634 h 1291275"/>
                    <a:gd name="connsiteX22" fmla="*/ 8755 w 1860458"/>
                    <a:gd name="connsiteY22" fmla="*/ 601832 h 1291275"/>
                    <a:gd name="connsiteX23" fmla="*/ 30664 w 1860458"/>
                    <a:gd name="connsiteY23" fmla="*/ 252330 h 1291275"/>
                    <a:gd name="connsiteX24" fmla="*/ 55996 w 1860458"/>
                    <a:gd name="connsiteY24" fmla="*/ 80370 h 1291275"/>
                    <a:gd name="connsiteX25" fmla="*/ 72867 w 1860458"/>
                    <a:gd name="connsiteY25" fmla="*/ 10774 h 1291275"/>
                    <a:gd name="connsiteX0" fmla="*/ 76509 w 1864100"/>
                    <a:gd name="connsiteY0" fmla="*/ 10774 h 1291275"/>
                    <a:gd name="connsiteX1" fmla="*/ 326993 w 1864100"/>
                    <a:gd name="connsiteY1" fmla="*/ 10459 h 1291275"/>
                    <a:gd name="connsiteX2" fmla="*/ 642319 w 1864100"/>
                    <a:gd name="connsiteY2" fmla="*/ 6200 h 1291275"/>
                    <a:gd name="connsiteX3" fmla="*/ 993200 w 1864100"/>
                    <a:gd name="connsiteY3" fmla="*/ 105260 h 1291275"/>
                    <a:gd name="connsiteX4" fmla="*/ 1222161 w 1864100"/>
                    <a:gd name="connsiteY4" fmla="*/ 206114 h 1291275"/>
                    <a:gd name="connsiteX5" fmla="*/ 1665937 w 1864100"/>
                    <a:gd name="connsiteY5" fmla="*/ 380852 h 1291275"/>
                    <a:gd name="connsiteX6" fmla="*/ 1848817 w 1864100"/>
                    <a:gd name="connsiteY6" fmla="*/ 464672 h 1291275"/>
                    <a:gd name="connsiteX7" fmla="*/ 1825957 w 1864100"/>
                    <a:gd name="connsiteY7" fmla="*/ 601832 h 1291275"/>
                    <a:gd name="connsiteX8" fmla="*/ 1603345 w 1864100"/>
                    <a:gd name="connsiteY8" fmla="*/ 599274 h 1291275"/>
                    <a:gd name="connsiteX9" fmla="*/ 1418263 w 1864100"/>
                    <a:gd name="connsiteY9" fmla="*/ 789030 h 1291275"/>
                    <a:gd name="connsiteX10" fmla="*/ 1597357 w 1864100"/>
                    <a:gd name="connsiteY10" fmla="*/ 914252 h 1291275"/>
                    <a:gd name="connsiteX11" fmla="*/ 1706350 w 1864100"/>
                    <a:gd name="connsiteY11" fmla="*/ 974319 h 1291275"/>
                    <a:gd name="connsiteX12" fmla="*/ 1634301 w 1864100"/>
                    <a:gd name="connsiteY12" fmla="*/ 1197581 h 1291275"/>
                    <a:gd name="connsiteX13" fmla="*/ 1354198 w 1864100"/>
                    <a:gd name="connsiteY13" fmla="*/ 1274799 h 1291275"/>
                    <a:gd name="connsiteX14" fmla="*/ 1132537 w 1864100"/>
                    <a:gd name="connsiteY14" fmla="*/ 1241912 h 1291275"/>
                    <a:gd name="connsiteX15" fmla="*/ 927321 w 1864100"/>
                    <a:gd name="connsiteY15" fmla="*/ 1277540 h 1291275"/>
                    <a:gd name="connsiteX16" fmla="*/ 871650 w 1864100"/>
                    <a:gd name="connsiteY16" fmla="*/ 971495 h 1291275"/>
                    <a:gd name="connsiteX17" fmla="*/ 881077 w 1864100"/>
                    <a:gd name="connsiteY17" fmla="*/ 876152 h 1291275"/>
                    <a:gd name="connsiteX18" fmla="*/ 898044 w 1864100"/>
                    <a:gd name="connsiteY18" fmla="*/ 783398 h 1291275"/>
                    <a:gd name="connsiteX19" fmla="*/ 794088 w 1864100"/>
                    <a:gd name="connsiteY19" fmla="*/ 715109 h 1291275"/>
                    <a:gd name="connsiteX20" fmla="*/ 477217 w 1864100"/>
                    <a:gd name="connsiteY20" fmla="*/ 693272 h 1291275"/>
                    <a:gd name="connsiteX21" fmla="*/ 263793 w 1864100"/>
                    <a:gd name="connsiteY21" fmla="*/ 600011 h 1291275"/>
                    <a:gd name="connsiteX22" fmla="*/ 12397 w 1864100"/>
                    <a:gd name="connsiteY22" fmla="*/ 601832 h 1291275"/>
                    <a:gd name="connsiteX23" fmla="*/ 34306 w 1864100"/>
                    <a:gd name="connsiteY23" fmla="*/ 252330 h 1291275"/>
                    <a:gd name="connsiteX24" fmla="*/ 59638 w 1864100"/>
                    <a:gd name="connsiteY24" fmla="*/ 80370 h 1291275"/>
                    <a:gd name="connsiteX25" fmla="*/ 76509 w 1864100"/>
                    <a:gd name="connsiteY25" fmla="*/ 10774 h 1291275"/>
                    <a:gd name="connsiteX0" fmla="*/ 76509 w 1864100"/>
                    <a:gd name="connsiteY0" fmla="*/ 10774 h 1291275"/>
                    <a:gd name="connsiteX1" fmla="*/ 326993 w 1864100"/>
                    <a:gd name="connsiteY1" fmla="*/ 10459 h 1291275"/>
                    <a:gd name="connsiteX2" fmla="*/ 642319 w 1864100"/>
                    <a:gd name="connsiteY2" fmla="*/ 6200 h 1291275"/>
                    <a:gd name="connsiteX3" fmla="*/ 993200 w 1864100"/>
                    <a:gd name="connsiteY3" fmla="*/ 105260 h 1291275"/>
                    <a:gd name="connsiteX4" fmla="*/ 1222161 w 1864100"/>
                    <a:gd name="connsiteY4" fmla="*/ 206114 h 1291275"/>
                    <a:gd name="connsiteX5" fmla="*/ 1665937 w 1864100"/>
                    <a:gd name="connsiteY5" fmla="*/ 380852 h 1291275"/>
                    <a:gd name="connsiteX6" fmla="*/ 1848817 w 1864100"/>
                    <a:gd name="connsiteY6" fmla="*/ 464672 h 1291275"/>
                    <a:gd name="connsiteX7" fmla="*/ 1825957 w 1864100"/>
                    <a:gd name="connsiteY7" fmla="*/ 601832 h 1291275"/>
                    <a:gd name="connsiteX8" fmla="*/ 1603345 w 1864100"/>
                    <a:gd name="connsiteY8" fmla="*/ 599274 h 1291275"/>
                    <a:gd name="connsiteX9" fmla="*/ 1418263 w 1864100"/>
                    <a:gd name="connsiteY9" fmla="*/ 789030 h 1291275"/>
                    <a:gd name="connsiteX10" fmla="*/ 1597357 w 1864100"/>
                    <a:gd name="connsiteY10" fmla="*/ 914252 h 1291275"/>
                    <a:gd name="connsiteX11" fmla="*/ 1706350 w 1864100"/>
                    <a:gd name="connsiteY11" fmla="*/ 974319 h 1291275"/>
                    <a:gd name="connsiteX12" fmla="*/ 1634301 w 1864100"/>
                    <a:gd name="connsiteY12" fmla="*/ 1197581 h 1291275"/>
                    <a:gd name="connsiteX13" fmla="*/ 1354198 w 1864100"/>
                    <a:gd name="connsiteY13" fmla="*/ 1274799 h 1291275"/>
                    <a:gd name="connsiteX14" fmla="*/ 1132537 w 1864100"/>
                    <a:gd name="connsiteY14" fmla="*/ 1241912 h 1291275"/>
                    <a:gd name="connsiteX15" fmla="*/ 927321 w 1864100"/>
                    <a:gd name="connsiteY15" fmla="*/ 1277540 h 1291275"/>
                    <a:gd name="connsiteX16" fmla="*/ 871650 w 1864100"/>
                    <a:gd name="connsiteY16" fmla="*/ 971495 h 1291275"/>
                    <a:gd name="connsiteX17" fmla="*/ 881077 w 1864100"/>
                    <a:gd name="connsiteY17" fmla="*/ 876152 h 1291275"/>
                    <a:gd name="connsiteX18" fmla="*/ 898044 w 1864100"/>
                    <a:gd name="connsiteY18" fmla="*/ 783398 h 1291275"/>
                    <a:gd name="connsiteX19" fmla="*/ 794088 w 1864100"/>
                    <a:gd name="connsiteY19" fmla="*/ 715109 h 1291275"/>
                    <a:gd name="connsiteX20" fmla="*/ 477217 w 1864100"/>
                    <a:gd name="connsiteY20" fmla="*/ 693272 h 1291275"/>
                    <a:gd name="connsiteX21" fmla="*/ 263793 w 1864100"/>
                    <a:gd name="connsiteY21" fmla="*/ 600011 h 1291275"/>
                    <a:gd name="connsiteX22" fmla="*/ 12397 w 1864100"/>
                    <a:gd name="connsiteY22" fmla="*/ 601832 h 1291275"/>
                    <a:gd name="connsiteX23" fmla="*/ 34306 w 1864100"/>
                    <a:gd name="connsiteY23" fmla="*/ 252330 h 1291275"/>
                    <a:gd name="connsiteX24" fmla="*/ 59638 w 1864100"/>
                    <a:gd name="connsiteY24" fmla="*/ 80370 h 1291275"/>
                    <a:gd name="connsiteX25" fmla="*/ 76509 w 1864100"/>
                    <a:gd name="connsiteY25" fmla="*/ 10774 h 1291275"/>
                    <a:gd name="connsiteX0" fmla="*/ 67619 w 1855210"/>
                    <a:gd name="connsiteY0" fmla="*/ 10774 h 1291275"/>
                    <a:gd name="connsiteX1" fmla="*/ 318103 w 1855210"/>
                    <a:gd name="connsiteY1" fmla="*/ 10459 h 1291275"/>
                    <a:gd name="connsiteX2" fmla="*/ 633429 w 1855210"/>
                    <a:gd name="connsiteY2" fmla="*/ 6200 h 1291275"/>
                    <a:gd name="connsiteX3" fmla="*/ 984310 w 1855210"/>
                    <a:gd name="connsiteY3" fmla="*/ 105260 h 1291275"/>
                    <a:gd name="connsiteX4" fmla="*/ 1213271 w 1855210"/>
                    <a:gd name="connsiteY4" fmla="*/ 206114 h 1291275"/>
                    <a:gd name="connsiteX5" fmla="*/ 1657047 w 1855210"/>
                    <a:gd name="connsiteY5" fmla="*/ 380852 h 1291275"/>
                    <a:gd name="connsiteX6" fmla="*/ 1839927 w 1855210"/>
                    <a:gd name="connsiteY6" fmla="*/ 464672 h 1291275"/>
                    <a:gd name="connsiteX7" fmla="*/ 1817067 w 1855210"/>
                    <a:gd name="connsiteY7" fmla="*/ 601832 h 1291275"/>
                    <a:gd name="connsiteX8" fmla="*/ 1594455 w 1855210"/>
                    <a:gd name="connsiteY8" fmla="*/ 599274 h 1291275"/>
                    <a:gd name="connsiteX9" fmla="*/ 1409373 w 1855210"/>
                    <a:gd name="connsiteY9" fmla="*/ 789030 h 1291275"/>
                    <a:gd name="connsiteX10" fmla="*/ 1588467 w 1855210"/>
                    <a:gd name="connsiteY10" fmla="*/ 914252 h 1291275"/>
                    <a:gd name="connsiteX11" fmla="*/ 1697460 w 1855210"/>
                    <a:gd name="connsiteY11" fmla="*/ 974319 h 1291275"/>
                    <a:gd name="connsiteX12" fmla="*/ 1625411 w 1855210"/>
                    <a:gd name="connsiteY12" fmla="*/ 1197581 h 1291275"/>
                    <a:gd name="connsiteX13" fmla="*/ 1345308 w 1855210"/>
                    <a:gd name="connsiteY13" fmla="*/ 1274799 h 1291275"/>
                    <a:gd name="connsiteX14" fmla="*/ 1123647 w 1855210"/>
                    <a:gd name="connsiteY14" fmla="*/ 1241912 h 1291275"/>
                    <a:gd name="connsiteX15" fmla="*/ 918431 w 1855210"/>
                    <a:gd name="connsiteY15" fmla="*/ 1277540 h 1291275"/>
                    <a:gd name="connsiteX16" fmla="*/ 862760 w 1855210"/>
                    <a:gd name="connsiteY16" fmla="*/ 971495 h 1291275"/>
                    <a:gd name="connsiteX17" fmla="*/ 872187 w 1855210"/>
                    <a:gd name="connsiteY17" fmla="*/ 876152 h 1291275"/>
                    <a:gd name="connsiteX18" fmla="*/ 889154 w 1855210"/>
                    <a:gd name="connsiteY18" fmla="*/ 783398 h 1291275"/>
                    <a:gd name="connsiteX19" fmla="*/ 785198 w 1855210"/>
                    <a:gd name="connsiteY19" fmla="*/ 715109 h 1291275"/>
                    <a:gd name="connsiteX20" fmla="*/ 468327 w 1855210"/>
                    <a:gd name="connsiteY20" fmla="*/ 693272 h 1291275"/>
                    <a:gd name="connsiteX21" fmla="*/ 254903 w 1855210"/>
                    <a:gd name="connsiteY21" fmla="*/ 600011 h 1291275"/>
                    <a:gd name="connsiteX22" fmla="*/ 3507 w 1855210"/>
                    <a:gd name="connsiteY22" fmla="*/ 601832 h 1291275"/>
                    <a:gd name="connsiteX23" fmla="*/ 25416 w 1855210"/>
                    <a:gd name="connsiteY23" fmla="*/ 252330 h 1291275"/>
                    <a:gd name="connsiteX24" fmla="*/ 50748 w 1855210"/>
                    <a:gd name="connsiteY24" fmla="*/ 80370 h 1291275"/>
                    <a:gd name="connsiteX25" fmla="*/ 67619 w 1855210"/>
                    <a:gd name="connsiteY25" fmla="*/ 10774 h 1291275"/>
                    <a:gd name="connsiteX0" fmla="*/ 78995 w 1866586"/>
                    <a:gd name="connsiteY0" fmla="*/ 10774 h 1291275"/>
                    <a:gd name="connsiteX1" fmla="*/ 329479 w 1866586"/>
                    <a:gd name="connsiteY1" fmla="*/ 10459 h 1291275"/>
                    <a:gd name="connsiteX2" fmla="*/ 644805 w 1866586"/>
                    <a:gd name="connsiteY2" fmla="*/ 6200 h 1291275"/>
                    <a:gd name="connsiteX3" fmla="*/ 995686 w 1866586"/>
                    <a:gd name="connsiteY3" fmla="*/ 105260 h 1291275"/>
                    <a:gd name="connsiteX4" fmla="*/ 1224647 w 1866586"/>
                    <a:gd name="connsiteY4" fmla="*/ 206114 h 1291275"/>
                    <a:gd name="connsiteX5" fmla="*/ 1668423 w 1866586"/>
                    <a:gd name="connsiteY5" fmla="*/ 380852 h 1291275"/>
                    <a:gd name="connsiteX6" fmla="*/ 1851303 w 1866586"/>
                    <a:gd name="connsiteY6" fmla="*/ 464672 h 1291275"/>
                    <a:gd name="connsiteX7" fmla="*/ 1828443 w 1866586"/>
                    <a:gd name="connsiteY7" fmla="*/ 601832 h 1291275"/>
                    <a:gd name="connsiteX8" fmla="*/ 1605831 w 1866586"/>
                    <a:gd name="connsiteY8" fmla="*/ 599274 h 1291275"/>
                    <a:gd name="connsiteX9" fmla="*/ 1420749 w 1866586"/>
                    <a:gd name="connsiteY9" fmla="*/ 789030 h 1291275"/>
                    <a:gd name="connsiteX10" fmla="*/ 1599843 w 1866586"/>
                    <a:gd name="connsiteY10" fmla="*/ 914252 h 1291275"/>
                    <a:gd name="connsiteX11" fmla="*/ 1708836 w 1866586"/>
                    <a:gd name="connsiteY11" fmla="*/ 974319 h 1291275"/>
                    <a:gd name="connsiteX12" fmla="*/ 1636787 w 1866586"/>
                    <a:gd name="connsiteY12" fmla="*/ 1197581 h 1291275"/>
                    <a:gd name="connsiteX13" fmla="*/ 1356684 w 1866586"/>
                    <a:gd name="connsiteY13" fmla="*/ 1274799 h 1291275"/>
                    <a:gd name="connsiteX14" fmla="*/ 1135023 w 1866586"/>
                    <a:gd name="connsiteY14" fmla="*/ 1241912 h 1291275"/>
                    <a:gd name="connsiteX15" fmla="*/ 929807 w 1866586"/>
                    <a:gd name="connsiteY15" fmla="*/ 1277540 h 1291275"/>
                    <a:gd name="connsiteX16" fmla="*/ 874136 w 1866586"/>
                    <a:gd name="connsiteY16" fmla="*/ 971495 h 1291275"/>
                    <a:gd name="connsiteX17" fmla="*/ 883563 w 1866586"/>
                    <a:gd name="connsiteY17" fmla="*/ 876152 h 1291275"/>
                    <a:gd name="connsiteX18" fmla="*/ 900530 w 1866586"/>
                    <a:gd name="connsiteY18" fmla="*/ 783398 h 1291275"/>
                    <a:gd name="connsiteX19" fmla="*/ 796574 w 1866586"/>
                    <a:gd name="connsiteY19" fmla="*/ 715109 h 1291275"/>
                    <a:gd name="connsiteX20" fmla="*/ 479703 w 1866586"/>
                    <a:gd name="connsiteY20" fmla="*/ 693272 h 1291275"/>
                    <a:gd name="connsiteX21" fmla="*/ 266279 w 1866586"/>
                    <a:gd name="connsiteY21" fmla="*/ 600011 h 1291275"/>
                    <a:gd name="connsiteX22" fmla="*/ 14883 w 1866586"/>
                    <a:gd name="connsiteY22" fmla="*/ 601832 h 1291275"/>
                    <a:gd name="connsiteX23" fmla="*/ 26020 w 1866586"/>
                    <a:gd name="connsiteY23" fmla="*/ 260968 h 1291275"/>
                    <a:gd name="connsiteX24" fmla="*/ 62124 w 1866586"/>
                    <a:gd name="connsiteY24" fmla="*/ 80370 h 1291275"/>
                    <a:gd name="connsiteX25" fmla="*/ 78995 w 1866586"/>
                    <a:gd name="connsiteY25" fmla="*/ 10774 h 1291275"/>
                    <a:gd name="connsiteX0" fmla="*/ 84341 w 1871932"/>
                    <a:gd name="connsiteY0" fmla="*/ 10774 h 1291275"/>
                    <a:gd name="connsiteX1" fmla="*/ 334825 w 1871932"/>
                    <a:gd name="connsiteY1" fmla="*/ 10459 h 1291275"/>
                    <a:gd name="connsiteX2" fmla="*/ 650151 w 1871932"/>
                    <a:gd name="connsiteY2" fmla="*/ 6200 h 1291275"/>
                    <a:gd name="connsiteX3" fmla="*/ 1001032 w 1871932"/>
                    <a:gd name="connsiteY3" fmla="*/ 105260 h 1291275"/>
                    <a:gd name="connsiteX4" fmla="*/ 1229993 w 1871932"/>
                    <a:gd name="connsiteY4" fmla="*/ 206114 h 1291275"/>
                    <a:gd name="connsiteX5" fmla="*/ 1673769 w 1871932"/>
                    <a:gd name="connsiteY5" fmla="*/ 380852 h 1291275"/>
                    <a:gd name="connsiteX6" fmla="*/ 1856649 w 1871932"/>
                    <a:gd name="connsiteY6" fmla="*/ 464672 h 1291275"/>
                    <a:gd name="connsiteX7" fmla="*/ 1833789 w 1871932"/>
                    <a:gd name="connsiteY7" fmla="*/ 601832 h 1291275"/>
                    <a:gd name="connsiteX8" fmla="*/ 1611177 w 1871932"/>
                    <a:gd name="connsiteY8" fmla="*/ 599274 h 1291275"/>
                    <a:gd name="connsiteX9" fmla="*/ 1426095 w 1871932"/>
                    <a:gd name="connsiteY9" fmla="*/ 789030 h 1291275"/>
                    <a:gd name="connsiteX10" fmla="*/ 1605189 w 1871932"/>
                    <a:gd name="connsiteY10" fmla="*/ 914252 h 1291275"/>
                    <a:gd name="connsiteX11" fmla="*/ 1714182 w 1871932"/>
                    <a:gd name="connsiteY11" fmla="*/ 974319 h 1291275"/>
                    <a:gd name="connsiteX12" fmla="*/ 1642133 w 1871932"/>
                    <a:gd name="connsiteY12" fmla="*/ 1197581 h 1291275"/>
                    <a:gd name="connsiteX13" fmla="*/ 1362030 w 1871932"/>
                    <a:gd name="connsiteY13" fmla="*/ 1274799 h 1291275"/>
                    <a:gd name="connsiteX14" fmla="*/ 1140369 w 1871932"/>
                    <a:gd name="connsiteY14" fmla="*/ 1241912 h 1291275"/>
                    <a:gd name="connsiteX15" fmla="*/ 935153 w 1871932"/>
                    <a:gd name="connsiteY15" fmla="*/ 1277540 h 1291275"/>
                    <a:gd name="connsiteX16" fmla="*/ 879482 w 1871932"/>
                    <a:gd name="connsiteY16" fmla="*/ 971495 h 1291275"/>
                    <a:gd name="connsiteX17" fmla="*/ 888909 w 1871932"/>
                    <a:gd name="connsiteY17" fmla="*/ 876152 h 1291275"/>
                    <a:gd name="connsiteX18" fmla="*/ 905876 w 1871932"/>
                    <a:gd name="connsiteY18" fmla="*/ 783398 h 1291275"/>
                    <a:gd name="connsiteX19" fmla="*/ 801920 w 1871932"/>
                    <a:gd name="connsiteY19" fmla="*/ 715109 h 1291275"/>
                    <a:gd name="connsiteX20" fmla="*/ 485049 w 1871932"/>
                    <a:gd name="connsiteY20" fmla="*/ 693272 h 1291275"/>
                    <a:gd name="connsiteX21" fmla="*/ 271625 w 1871932"/>
                    <a:gd name="connsiteY21" fmla="*/ 600011 h 1291275"/>
                    <a:gd name="connsiteX22" fmla="*/ 20229 w 1871932"/>
                    <a:gd name="connsiteY22" fmla="*/ 601832 h 1291275"/>
                    <a:gd name="connsiteX23" fmla="*/ 31366 w 1871932"/>
                    <a:gd name="connsiteY23" fmla="*/ 260968 h 1291275"/>
                    <a:gd name="connsiteX24" fmla="*/ 67470 w 1871932"/>
                    <a:gd name="connsiteY24" fmla="*/ 80370 h 1291275"/>
                    <a:gd name="connsiteX25" fmla="*/ 84341 w 1871932"/>
                    <a:gd name="connsiteY25" fmla="*/ 10774 h 1291275"/>
                    <a:gd name="connsiteX0" fmla="*/ 73604 w 1861195"/>
                    <a:gd name="connsiteY0" fmla="*/ 10774 h 1291275"/>
                    <a:gd name="connsiteX1" fmla="*/ 324088 w 1861195"/>
                    <a:gd name="connsiteY1" fmla="*/ 10459 h 1291275"/>
                    <a:gd name="connsiteX2" fmla="*/ 639414 w 1861195"/>
                    <a:gd name="connsiteY2" fmla="*/ 6200 h 1291275"/>
                    <a:gd name="connsiteX3" fmla="*/ 990295 w 1861195"/>
                    <a:gd name="connsiteY3" fmla="*/ 105260 h 1291275"/>
                    <a:gd name="connsiteX4" fmla="*/ 1219256 w 1861195"/>
                    <a:gd name="connsiteY4" fmla="*/ 206114 h 1291275"/>
                    <a:gd name="connsiteX5" fmla="*/ 1663032 w 1861195"/>
                    <a:gd name="connsiteY5" fmla="*/ 380852 h 1291275"/>
                    <a:gd name="connsiteX6" fmla="*/ 1845912 w 1861195"/>
                    <a:gd name="connsiteY6" fmla="*/ 464672 h 1291275"/>
                    <a:gd name="connsiteX7" fmla="*/ 1823052 w 1861195"/>
                    <a:gd name="connsiteY7" fmla="*/ 601832 h 1291275"/>
                    <a:gd name="connsiteX8" fmla="*/ 1600440 w 1861195"/>
                    <a:gd name="connsiteY8" fmla="*/ 599274 h 1291275"/>
                    <a:gd name="connsiteX9" fmla="*/ 1415358 w 1861195"/>
                    <a:gd name="connsiteY9" fmla="*/ 789030 h 1291275"/>
                    <a:gd name="connsiteX10" fmla="*/ 1594452 w 1861195"/>
                    <a:gd name="connsiteY10" fmla="*/ 914252 h 1291275"/>
                    <a:gd name="connsiteX11" fmla="*/ 1703445 w 1861195"/>
                    <a:gd name="connsiteY11" fmla="*/ 974319 h 1291275"/>
                    <a:gd name="connsiteX12" fmla="*/ 1631396 w 1861195"/>
                    <a:gd name="connsiteY12" fmla="*/ 1197581 h 1291275"/>
                    <a:gd name="connsiteX13" fmla="*/ 1351293 w 1861195"/>
                    <a:gd name="connsiteY13" fmla="*/ 1274799 h 1291275"/>
                    <a:gd name="connsiteX14" fmla="*/ 1129632 w 1861195"/>
                    <a:gd name="connsiteY14" fmla="*/ 1241912 h 1291275"/>
                    <a:gd name="connsiteX15" fmla="*/ 924416 w 1861195"/>
                    <a:gd name="connsiteY15" fmla="*/ 1277540 h 1291275"/>
                    <a:gd name="connsiteX16" fmla="*/ 868745 w 1861195"/>
                    <a:gd name="connsiteY16" fmla="*/ 971495 h 1291275"/>
                    <a:gd name="connsiteX17" fmla="*/ 878172 w 1861195"/>
                    <a:gd name="connsiteY17" fmla="*/ 876152 h 1291275"/>
                    <a:gd name="connsiteX18" fmla="*/ 895139 w 1861195"/>
                    <a:gd name="connsiteY18" fmla="*/ 783398 h 1291275"/>
                    <a:gd name="connsiteX19" fmla="*/ 791183 w 1861195"/>
                    <a:gd name="connsiteY19" fmla="*/ 715109 h 1291275"/>
                    <a:gd name="connsiteX20" fmla="*/ 474312 w 1861195"/>
                    <a:gd name="connsiteY20" fmla="*/ 693272 h 1291275"/>
                    <a:gd name="connsiteX21" fmla="*/ 260888 w 1861195"/>
                    <a:gd name="connsiteY21" fmla="*/ 600011 h 1291275"/>
                    <a:gd name="connsiteX22" fmla="*/ 9492 w 1861195"/>
                    <a:gd name="connsiteY22" fmla="*/ 601832 h 1291275"/>
                    <a:gd name="connsiteX23" fmla="*/ 49910 w 1861195"/>
                    <a:gd name="connsiteY23" fmla="*/ 491765 h 1291275"/>
                    <a:gd name="connsiteX24" fmla="*/ 20629 w 1861195"/>
                    <a:gd name="connsiteY24" fmla="*/ 260968 h 1291275"/>
                    <a:gd name="connsiteX25" fmla="*/ 56733 w 1861195"/>
                    <a:gd name="connsiteY25" fmla="*/ 80370 h 1291275"/>
                    <a:gd name="connsiteX26" fmla="*/ 73604 w 1861195"/>
                    <a:gd name="connsiteY26" fmla="*/ 10774 h 1291275"/>
                    <a:gd name="connsiteX0" fmla="*/ 73604 w 1861195"/>
                    <a:gd name="connsiteY0" fmla="*/ 10774 h 1291275"/>
                    <a:gd name="connsiteX1" fmla="*/ 324088 w 1861195"/>
                    <a:gd name="connsiteY1" fmla="*/ 10459 h 1291275"/>
                    <a:gd name="connsiteX2" fmla="*/ 639414 w 1861195"/>
                    <a:gd name="connsiteY2" fmla="*/ 6200 h 1291275"/>
                    <a:gd name="connsiteX3" fmla="*/ 990295 w 1861195"/>
                    <a:gd name="connsiteY3" fmla="*/ 105260 h 1291275"/>
                    <a:gd name="connsiteX4" fmla="*/ 1219256 w 1861195"/>
                    <a:gd name="connsiteY4" fmla="*/ 206114 h 1291275"/>
                    <a:gd name="connsiteX5" fmla="*/ 1663032 w 1861195"/>
                    <a:gd name="connsiteY5" fmla="*/ 380852 h 1291275"/>
                    <a:gd name="connsiteX6" fmla="*/ 1845912 w 1861195"/>
                    <a:gd name="connsiteY6" fmla="*/ 464672 h 1291275"/>
                    <a:gd name="connsiteX7" fmla="*/ 1823052 w 1861195"/>
                    <a:gd name="connsiteY7" fmla="*/ 601832 h 1291275"/>
                    <a:gd name="connsiteX8" fmla="*/ 1600440 w 1861195"/>
                    <a:gd name="connsiteY8" fmla="*/ 599274 h 1291275"/>
                    <a:gd name="connsiteX9" fmla="*/ 1415358 w 1861195"/>
                    <a:gd name="connsiteY9" fmla="*/ 789030 h 1291275"/>
                    <a:gd name="connsiteX10" fmla="*/ 1594452 w 1861195"/>
                    <a:gd name="connsiteY10" fmla="*/ 914252 h 1291275"/>
                    <a:gd name="connsiteX11" fmla="*/ 1703445 w 1861195"/>
                    <a:gd name="connsiteY11" fmla="*/ 974319 h 1291275"/>
                    <a:gd name="connsiteX12" fmla="*/ 1631396 w 1861195"/>
                    <a:gd name="connsiteY12" fmla="*/ 1197581 h 1291275"/>
                    <a:gd name="connsiteX13" fmla="*/ 1351293 w 1861195"/>
                    <a:gd name="connsiteY13" fmla="*/ 1274799 h 1291275"/>
                    <a:gd name="connsiteX14" fmla="*/ 1129632 w 1861195"/>
                    <a:gd name="connsiteY14" fmla="*/ 1241912 h 1291275"/>
                    <a:gd name="connsiteX15" fmla="*/ 924416 w 1861195"/>
                    <a:gd name="connsiteY15" fmla="*/ 1277540 h 1291275"/>
                    <a:gd name="connsiteX16" fmla="*/ 868745 w 1861195"/>
                    <a:gd name="connsiteY16" fmla="*/ 971495 h 1291275"/>
                    <a:gd name="connsiteX17" fmla="*/ 878172 w 1861195"/>
                    <a:gd name="connsiteY17" fmla="*/ 876152 h 1291275"/>
                    <a:gd name="connsiteX18" fmla="*/ 895139 w 1861195"/>
                    <a:gd name="connsiteY18" fmla="*/ 783398 h 1291275"/>
                    <a:gd name="connsiteX19" fmla="*/ 791183 w 1861195"/>
                    <a:gd name="connsiteY19" fmla="*/ 715109 h 1291275"/>
                    <a:gd name="connsiteX20" fmla="*/ 474312 w 1861195"/>
                    <a:gd name="connsiteY20" fmla="*/ 693272 h 1291275"/>
                    <a:gd name="connsiteX21" fmla="*/ 260888 w 1861195"/>
                    <a:gd name="connsiteY21" fmla="*/ 600011 h 1291275"/>
                    <a:gd name="connsiteX22" fmla="*/ 9492 w 1861195"/>
                    <a:gd name="connsiteY22" fmla="*/ 601832 h 1291275"/>
                    <a:gd name="connsiteX23" fmla="*/ 49910 w 1861195"/>
                    <a:gd name="connsiteY23" fmla="*/ 491765 h 1291275"/>
                    <a:gd name="connsiteX24" fmla="*/ 20629 w 1861195"/>
                    <a:gd name="connsiteY24" fmla="*/ 260968 h 1291275"/>
                    <a:gd name="connsiteX25" fmla="*/ 56733 w 1861195"/>
                    <a:gd name="connsiteY25" fmla="*/ 80370 h 1291275"/>
                    <a:gd name="connsiteX26" fmla="*/ 73604 w 1861195"/>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481325 w 1868208"/>
                    <a:gd name="connsiteY20" fmla="*/ 693272 h 1291275"/>
                    <a:gd name="connsiteX21" fmla="*/ 267901 w 1868208"/>
                    <a:gd name="connsiteY21" fmla="*/ 600011 h 1291275"/>
                    <a:gd name="connsiteX22" fmla="*/ 16505 w 1868208"/>
                    <a:gd name="connsiteY22" fmla="*/ 601832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481325 w 1868208"/>
                    <a:gd name="connsiteY20" fmla="*/ 693272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899996 w 1868208"/>
                    <a:gd name="connsiteY18" fmla="*/ 74236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899996 w 1868208"/>
                    <a:gd name="connsiteY18" fmla="*/ 74236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61485 w 1868208"/>
                    <a:gd name="connsiteY17" fmla="*/ 871834 h 1291275"/>
                    <a:gd name="connsiteX18" fmla="*/ 899996 w 1868208"/>
                    <a:gd name="connsiteY18" fmla="*/ 74236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52059 w 1868208"/>
                    <a:gd name="connsiteY16" fmla="*/ 971495 h 1291275"/>
                    <a:gd name="connsiteX17" fmla="*/ 861485 w 1868208"/>
                    <a:gd name="connsiteY17" fmla="*/ 871834 h 1291275"/>
                    <a:gd name="connsiteX18" fmla="*/ 899996 w 1868208"/>
                    <a:gd name="connsiteY18" fmla="*/ 74236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52059 w 1868208"/>
                    <a:gd name="connsiteY16" fmla="*/ 971495 h 1291275"/>
                    <a:gd name="connsiteX17" fmla="*/ 861485 w 1868208"/>
                    <a:gd name="connsiteY17" fmla="*/ 871834 h 1291275"/>
                    <a:gd name="connsiteX18" fmla="*/ 899996 w 1868208"/>
                    <a:gd name="connsiteY18" fmla="*/ 74236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75810"/>
                    <a:gd name="connsiteX1" fmla="*/ 331101 w 1868208"/>
                    <a:gd name="connsiteY1" fmla="*/ 10459 h 1275810"/>
                    <a:gd name="connsiteX2" fmla="*/ 646427 w 1868208"/>
                    <a:gd name="connsiteY2" fmla="*/ 6200 h 1275810"/>
                    <a:gd name="connsiteX3" fmla="*/ 997308 w 1868208"/>
                    <a:gd name="connsiteY3" fmla="*/ 105260 h 1275810"/>
                    <a:gd name="connsiteX4" fmla="*/ 1226269 w 1868208"/>
                    <a:gd name="connsiteY4" fmla="*/ 206114 h 1275810"/>
                    <a:gd name="connsiteX5" fmla="*/ 1670045 w 1868208"/>
                    <a:gd name="connsiteY5" fmla="*/ 380852 h 1275810"/>
                    <a:gd name="connsiteX6" fmla="*/ 1852925 w 1868208"/>
                    <a:gd name="connsiteY6" fmla="*/ 464672 h 1275810"/>
                    <a:gd name="connsiteX7" fmla="*/ 1830065 w 1868208"/>
                    <a:gd name="connsiteY7" fmla="*/ 601832 h 1275810"/>
                    <a:gd name="connsiteX8" fmla="*/ 1607453 w 1868208"/>
                    <a:gd name="connsiteY8" fmla="*/ 599274 h 1275810"/>
                    <a:gd name="connsiteX9" fmla="*/ 1422371 w 1868208"/>
                    <a:gd name="connsiteY9" fmla="*/ 789030 h 1275810"/>
                    <a:gd name="connsiteX10" fmla="*/ 1601465 w 1868208"/>
                    <a:gd name="connsiteY10" fmla="*/ 914252 h 1275810"/>
                    <a:gd name="connsiteX11" fmla="*/ 1710458 w 1868208"/>
                    <a:gd name="connsiteY11" fmla="*/ 974319 h 1275810"/>
                    <a:gd name="connsiteX12" fmla="*/ 1638409 w 1868208"/>
                    <a:gd name="connsiteY12" fmla="*/ 1197581 h 1275810"/>
                    <a:gd name="connsiteX13" fmla="*/ 1358306 w 1868208"/>
                    <a:gd name="connsiteY13" fmla="*/ 1274799 h 1275810"/>
                    <a:gd name="connsiteX14" fmla="*/ 1136645 w 1868208"/>
                    <a:gd name="connsiteY14" fmla="*/ 1241912 h 1275810"/>
                    <a:gd name="connsiteX15" fmla="*/ 914193 w 1868208"/>
                    <a:gd name="connsiteY15" fmla="*/ 1245148 h 1275810"/>
                    <a:gd name="connsiteX16" fmla="*/ 852059 w 1868208"/>
                    <a:gd name="connsiteY16" fmla="*/ 971495 h 1275810"/>
                    <a:gd name="connsiteX17" fmla="*/ 861485 w 1868208"/>
                    <a:gd name="connsiteY17" fmla="*/ 871834 h 1275810"/>
                    <a:gd name="connsiteX18" fmla="*/ 899996 w 1868208"/>
                    <a:gd name="connsiteY18" fmla="*/ 742368 h 1275810"/>
                    <a:gd name="connsiteX19" fmla="*/ 798196 w 1868208"/>
                    <a:gd name="connsiteY19" fmla="*/ 715109 h 1275810"/>
                    <a:gd name="connsiteX20" fmla="*/ 533034 w 1868208"/>
                    <a:gd name="connsiteY20" fmla="*/ 695431 h 1275810"/>
                    <a:gd name="connsiteX21" fmla="*/ 267901 w 1868208"/>
                    <a:gd name="connsiteY21" fmla="*/ 600011 h 1275810"/>
                    <a:gd name="connsiteX22" fmla="*/ 40205 w 1868208"/>
                    <a:gd name="connsiteY22" fmla="*/ 625587 h 1275810"/>
                    <a:gd name="connsiteX23" fmla="*/ 56923 w 1868208"/>
                    <a:gd name="connsiteY23" fmla="*/ 491765 h 1275810"/>
                    <a:gd name="connsiteX24" fmla="*/ 27642 w 1868208"/>
                    <a:gd name="connsiteY24" fmla="*/ 260968 h 1275810"/>
                    <a:gd name="connsiteX25" fmla="*/ 63746 w 1868208"/>
                    <a:gd name="connsiteY25" fmla="*/ 80370 h 1275810"/>
                    <a:gd name="connsiteX26" fmla="*/ 80617 w 1868208"/>
                    <a:gd name="connsiteY26" fmla="*/ 10774 h 1275810"/>
                    <a:gd name="connsiteX0" fmla="*/ 80617 w 1868208"/>
                    <a:gd name="connsiteY0" fmla="*/ 10774 h 1275810"/>
                    <a:gd name="connsiteX1" fmla="*/ 331101 w 1868208"/>
                    <a:gd name="connsiteY1" fmla="*/ 10459 h 1275810"/>
                    <a:gd name="connsiteX2" fmla="*/ 646427 w 1868208"/>
                    <a:gd name="connsiteY2" fmla="*/ 6200 h 1275810"/>
                    <a:gd name="connsiteX3" fmla="*/ 997308 w 1868208"/>
                    <a:gd name="connsiteY3" fmla="*/ 105260 h 1275810"/>
                    <a:gd name="connsiteX4" fmla="*/ 1226269 w 1868208"/>
                    <a:gd name="connsiteY4" fmla="*/ 206114 h 1275810"/>
                    <a:gd name="connsiteX5" fmla="*/ 1670045 w 1868208"/>
                    <a:gd name="connsiteY5" fmla="*/ 380852 h 1275810"/>
                    <a:gd name="connsiteX6" fmla="*/ 1852925 w 1868208"/>
                    <a:gd name="connsiteY6" fmla="*/ 464672 h 1275810"/>
                    <a:gd name="connsiteX7" fmla="*/ 1830065 w 1868208"/>
                    <a:gd name="connsiteY7" fmla="*/ 601832 h 1275810"/>
                    <a:gd name="connsiteX8" fmla="*/ 1607453 w 1868208"/>
                    <a:gd name="connsiteY8" fmla="*/ 599274 h 1275810"/>
                    <a:gd name="connsiteX9" fmla="*/ 1422371 w 1868208"/>
                    <a:gd name="connsiteY9" fmla="*/ 789030 h 1275810"/>
                    <a:gd name="connsiteX10" fmla="*/ 1601465 w 1868208"/>
                    <a:gd name="connsiteY10" fmla="*/ 914252 h 1275810"/>
                    <a:gd name="connsiteX11" fmla="*/ 1710458 w 1868208"/>
                    <a:gd name="connsiteY11" fmla="*/ 974319 h 1275810"/>
                    <a:gd name="connsiteX12" fmla="*/ 1638409 w 1868208"/>
                    <a:gd name="connsiteY12" fmla="*/ 1197581 h 1275810"/>
                    <a:gd name="connsiteX13" fmla="*/ 1358306 w 1868208"/>
                    <a:gd name="connsiteY13" fmla="*/ 1274799 h 1275810"/>
                    <a:gd name="connsiteX14" fmla="*/ 1136645 w 1868208"/>
                    <a:gd name="connsiteY14" fmla="*/ 1241912 h 1275810"/>
                    <a:gd name="connsiteX15" fmla="*/ 914193 w 1868208"/>
                    <a:gd name="connsiteY15" fmla="*/ 1245148 h 1275810"/>
                    <a:gd name="connsiteX16" fmla="*/ 852059 w 1868208"/>
                    <a:gd name="connsiteY16" fmla="*/ 971495 h 1275810"/>
                    <a:gd name="connsiteX17" fmla="*/ 861485 w 1868208"/>
                    <a:gd name="connsiteY17" fmla="*/ 871834 h 1275810"/>
                    <a:gd name="connsiteX18" fmla="*/ 899996 w 1868208"/>
                    <a:gd name="connsiteY18" fmla="*/ 742368 h 1275810"/>
                    <a:gd name="connsiteX19" fmla="*/ 798196 w 1868208"/>
                    <a:gd name="connsiteY19" fmla="*/ 715109 h 1275810"/>
                    <a:gd name="connsiteX20" fmla="*/ 533034 w 1868208"/>
                    <a:gd name="connsiteY20" fmla="*/ 695431 h 1275810"/>
                    <a:gd name="connsiteX21" fmla="*/ 267901 w 1868208"/>
                    <a:gd name="connsiteY21" fmla="*/ 600011 h 1275810"/>
                    <a:gd name="connsiteX22" fmla="*/ 40205 w 1868208"/>
                    <a:gd name="connsiteY22" fmla="*/ 625587 h 1275810"/>
                    <a:gd name="connsiteX23" fmla="*/ 56923 w 1868208"/>
                    <a:gd name="connsiteY23" fmla="*/ 491765 h 1275810"/>
                    <a:gd name="connsiteX24" fmla="*/ 27642 w 1868208"/>
                    <a:gd name="connsiteY24" fmla="*/ 260968 h 1275810"/>
                    <a:gd name="connsiteX25" fmla="*/ 63746 w 1868208"/>
                    <a:gd name="connsiteY25" fmla="*/ 80370 h 1275810"/>
                    <a:gd name="connsiteX26" fmla="*/ 80617 w 1868208"/>
                    <a:gd name="connsiteY26" fmla="*/ 10774 h 1275810"/>
                    <a:gd name="connsiteX0" fmla="*/ 80617 w 1868208"/>
                    <a:gd name="connsiteY0" fmla="*/ 10774 h 1275163"/>
                    <a:gd name="connsiteX1" fmla="*/ 331101 w 1868208"/>
                    <a:gd name="connsiteY1" fmla="*/ 10459 h 1275163"/>
                    <a:gd name="connsiteX2" fmla="*/ 646427 w 1868208"/>
                    <a:gd name="connsiteY2" fmla="*/ 6200 h 1275163"/>
                    <a:gd name="connsiteX3" fmla="*/ 997308 w 1868208"/>
                    <a:gd name="connsiteY3" fmla="*/ 105260 h 1275163"/>
                    <a:gd name="connsiteX4" fmla="*/ 1226269 w 1868208"/>
                    <a:gd name="connsiteY4" fmla="*/ 206114 h 1275163"/>
                    <a:gd name="connsiteX5" fmla="*/ 1670045 w 1868208"/>
                    <a:gd name="connsiteY5" fmla="*/ 380852 h 1275163"/>
                    <a:gd name="connsiteX6" fmla="*/ 1852925 w 1868208"/>
                    <a:gd name="connsiteY6" fmla="*/ 464672 h 1275163"/>
                    <a:gd name="connsiteX7" fmla="*/ 1830065 w 1868208"/>
                    <a:gd name="connsiteY7" fmla="*/ 601832 h 1275163"/>
                    <a:gd name="connsiteX8" fmla="*/ 1607453 w 1868208"/>
                    <a:gd name="connsiteY8" fmla="*/ 599274 h 1275163"/>
                    <a:gd name="connsiteX9" fmla="*/ 1422371 w 1868208"/>
                    <a:gd name="connsiteY9" fmla="*/ 789030 h 1275163"/>
                    <a:gd name="connsiteX10" fmla="*/ 1601465 w 1868208"/>
                    <a:gd name="connsiteY10" fmla="*/ 914252 h 1275163"/>
                    <a:gd name="connsiteX11" fmla="*/ 1710458 w 1868208"/>
                    <a:gd name="connsiteY11" fmla="*/ 974319 h 1275163"/>
                    <a:gd name="connsiteX12" fmla="*/ 1638409 w 1868208"/>
                    <a:gd name="connsiteY12" fmla="*/ 1197581 h 1275163"/>
                    <a:gd name="connsiteX13" fmla="*/ 1358306 w 1868208"/>
                    <a:gd name="connsiteY13" fmla="*/ 1274799 h 1275163"/>
                    <a:gd name="connsiteX14" fmla="*/ 1102172 w 1868208"/>
                    <a:gd name="connsiteY14" fmla="*/ 1172810 h 1275163"/>
                    <a:gd name="connsiteX15" fmla="*/ 914193 w 1868208"/>
                    <a:gd name="connsiteY15" fmla="*/ 1245148 h 1275163"/>
                    <a:gd name="connsiteX16" fmla="*/ 852059 w 1868208"/>
                    <a:gd name="connsiteY16" fmla="*/ 971495 h 1275163"/>
                    <a:gd name="connsiteX17" fmla="*/ 861485 w 1868208"/>
                    <a:gd name="connsiteY17" fmla="*/ 871834 h 1275163"/>
                    <a:gd name="connsiteX18" fmla="*/ 899996 w 1868208"/>
                    <a:gd name="connsiteY18" fmla="*/ 742368 h 1275163"/>
                    <a:gd name="connsiteX19" fmla="*/ 798196 w 1868208"/>
                    <a:gd name="connsiteY19" fmla="*/ 715109 h 1275163"/>
                    <a:gd name="connsiteX20" fmla="*/ 533034 w 1868208"/>
                    <a:gd name="connsiteY20" fmla="*/ 695431 h 1275163"/>
                    <a:gd name="connsiteX21" fmla="*/ 267901 w 1868208"/>
                    <a:gd name="connsiteY21" fmla="*/ 600011 h 1275163"/>
                    <a:gd name="connsiteX22" fmla="*/ 40205 w 1868208"/>
                    <a:gd name="connsiteY22" fmla="*/ 625587 h 1275163"/>
                    <a:gd name="connsiteX23" fmla="*/ 56923 w 1868208"/>
                    <a:gd name="connsiteY23" fmla="*/ 491765 h 1275163"/>
                    <a:gd name="connsiteX24" fmla="*/ 27642 w 1868208"/>
                    <a:gd name="connsiteY24" fmla="*/ 260968 h 1275163"/>
                    <a:gd name="connsiteX25" fmla="*/ 63746 w 1868208"/>
                    <a:gd name="connsiteY25" fmla="*/ 80370 h 1275163"/>
                    <a:gd name="connsiteX26" fmla="*/ 80617 w 1868208"/>
                    <a:gd name="connsiteY26" fmla="*/ 10774 h 1275163"/>
                    <a:gd name="connsiteX0" fmla="*/ 80617 w 1868208"/>
                    <a:gd name="connsiteY0" fmla="*/ 10774 h 1290185"/>
                    <a:gd name="connsiteX1" fmla="*/ 331101 w 1868208"/>
                    <a:gd name="connsiteY1" fmla="*/ 10459 h 1290185"/>
                    <a:gd name="connsiteX2" fmla="*/ 646427 w 1868208"/>
                    <a:gd name="connsiteY2" fmla="*/ 6200 h 1290185"/>
                    <a:gd name="connsiteX3" fmla="*/ 997308 w 1868208"/>
                    <a:gd name="connsiteY3" fmla="*/ 105260 h 1290185"/>
                    <a:gd name="connsiteX4" fmla="*/ 1226269 w 1868208"/>
                    <a:gd name="connsiteY4" fmla="*/ 206114 h 1290185"/>
                    <a:gd name="connsiteX5" fmla="*/ 1670045 w 1868208"/>
                    <a:gd name="connsiteY5" fmla="*/ 380852 h 1290185"/>
                    <a:gd name="connsiteX6" fmla="*/ 1852925 w 1868208"/>
                    <a:gd name="connsiteY6" fmla="*/ 464672 h 1290185"/>
                    <a:gd name="connsiteX7" fmla="*/ 1830065 w 1868208"/>
                    <a:gd name="connsiteY7" fmla="*/ 601832 h 1290185"/>
                    <a:gd name="connsiteX8" fmla="*/ 1607453 w 1868208"/>
                    <a:gd name="connsiteY8" fmla="*/ 599274 h 1290185"/>
                    <a:gd name="connsiteX9" fmla="*/ 1422371 w 1868208"/>
                    <a:gd name="connsiteY9" fmla="*/ 789030 h 1290185"/>
                    <a:gd name="connsiteX10" fmla="*/ 1601465 w 1868208"/>
                    <a:gd name="connsiteY10" fmla="*/ 914252 h 1290185"/>
                    <a:gd name="connsiteX11" fmla="*/ 1710458 w 1868208"/>
                    <a:gd name="connsiteY11" fmla="*/ 974319 h 1290185"/>
                    <a:gd name="connsiteX12" fmla="*/ 1638409 w 1868208"/>
                    <a:gd name="connsiteY12" fmla="*/ 1197581 h 1290185"/>
                    <a:gd name="connsiteX13" fmla="*/ 1285052 w 1868208"/>
                    <a:gd name="connsiteY13" fmla="*/ 1289916 h 1290185"/>
                    <a:gd name="connsiteX14" fmla="*/ 1102172 w 1868208"/>
                    <a:gd name="connsiteY14" fmla="*/ 1172810 h 1290185"/>
                    <a:gd name="connsiteX15" fmla="*/ 914193 w 1868208"/>
                    <a:gd name="connsiteY15" fmla="*/ 1245148 h 1290185"/>
                    <a:gd name="connsiteX16" fmla="*/ 852059 w 1868208"/>
                    <a:gd name="connsiteY16" fmla="*/ 971495 h 1290185"/>
                    <a:gd name="connsiteX17" fmla="*/ 861485 w 1868208"/>
                    <a:gd name="connsiteY17" fmla="*/ 871834 h 1290185"/>
                    <a:gd name="connsiteX18" fmla="*/ 899996 w 1868208"/>
                    <a:gd name="connsiteY18" fmla="*/ 742368 h 1290185"/>
                    <a:gd name="connsiteX19" fmla="*/ 798196 w 1868208"/>
                    <a:gd name="connsiteY19" fmla="*/ 715109 h 1290185"/>
                    <a:gd name="connsiteX20" fmla="*/ 533034 w 1868208"/>
                    <a:gd name="connsiteY20" fmla="*/ 695431 h 1290185"/>
                    <a:gd name="connsiteX21" fmla="*/ 267901 w 1868208"/>
                    <a:gd name="connsiteY21" fmla="*/ 600011 h 1290185"/>
                    <a:gd name="connsiteX22" fmla="*/ 40205 w 1868208"/>
                    <a:gd name="connsiteY22" fmla="*/ 625587 h 1290185"/>
                    <a:gd name="connsiteX23" fmla="*/ 56923 w 1868208"/>
                    <a:gd name="connsiteY23" fmla="*/ 491765 h 1290185"/>
                    <a:gd name="connsiteX24" fmla="*/ 27642 w 1868208"/>
                    <a:gd name="connsiteY24" fmla="*/ 260968 h 1290185"/>
                    <a:gd name="connsiteX25" fmla="*/ 63746 w 1868208"/>
                    <a:gd name="connsiteY25" fmla="*/ 80370 h 1290185"/>
                    <a:gd name="connsiteX26" fmla="*/ 80617 w 1868208"/>
                    <a:gd name="connsiteY26" fmla="*/ 10774 h 1290185"/>
                    <a:gd name="connsiteX0" fmla="*/ 80617 w 1868208"/>
                    <a:gd name="connsiteY0" fmla="*/ 10774 h 1311250"/>
                    <a:gd name="connsiteX1" fmla="*/ 331101 w 1868208"/>
                    <a:gd name="connsiteY1" fmla="*/ 10459 h 1311250"/>
                    <a:gd name="connsiteX2" fmla="*/ 646427 w 1868208"/>
                    <a:gd name="connsiteY2" fmla="*/ 6200 h 1311250"/>
                    <a:gd name="connsiteX3" fmla="*/ 997308 w 1868208"/>
                    <a:gd name="connsiteY3" fmla="*/ 105260 h 1311250"/>
                    <a:gd name="connsiteX4" fmla="*/ 1226269 w 1868208"/>
                    <a:gd name="connsiteY4" fmla="*/ 206114 h 1311250"/>
                    <a:gd name="connsiteX5" fmla="*/ 1670045 w 1868208"/>
                    <a:gd name="connsiteY5" fmla="*/ 380852 h 1311250"/>
                    <a:gd name="connsiteX6" fmla="*/ 1852925 w 1868208"/>
                    <a:gd name="connsiteY6" fmla="*/ 464672 h 1311250"/>
                    <a:gd name="connsiteX7" fmla="*/ 1830065 w 1868208"/>
                    <a:gd name="connsiteY7" fmla="*/ 601832 h 1311250"/>
                    <a:gd name="connsiteX8" fmla="*/ 1607453 w 1868208"/>
                    <a:gd name="connsiteY8" fmla="*/ 599274 h 1311250"/>
                    <a:gd name="connsiteX9" fmla="*/ 1422371 w 1868208"/>
                    <a:gd name="connsiteY9" fmla="*/ 789030 h 1311250"/>
                    <a:gd name="connsiteX10" fmla="*/ 1601465 w 1868208"/>
                    <a:gd name="connsiteY10" fmla="*/ 914252 h 1311250"/>
                    <a:gd name="connsiteX11" fmla="*/ 1710458 w 1868208"/>
                    <a:gd name="connsiteY11" fmla="*/ 974319 h 1311250"/>
                    <a:gd name="connsiteX12" fmla="*/ 1638409 w 1868208"/>
                    <a:gd name="connsiteY12" fmla="*/ 1197581 h 1311250"/>
                    <a:gd name="connsiteX13" fmla="*/ 1285052 w 1868208"/>
                    <a:gd name="connsiteY13" fmla="*/ 1289916 h 1311250"/>
                    <a:gd name="connsiteX14" fmla="*/ 1102172 w 1868208"/>
                    <a:gd name="connsiteY14" fmla="*/ 1172810 h 1311250"/>
                    <a:gd name="connsiteX15" fmla="*/ 914193 w 1868208"/>
                    <a:gd name="connsiteY15" fmla="*/ 1245148 h 1311250"/>
                    <a:gd name="connsiteX16" fmla="*/ 852059 w 1868208"/>
                    <a:gd name="connsiteY16" fmla="*/ 971495 h 1311250"/>
                    <a:gd name="connsiteX17" fmla="*/ 861485 w 1868208"/>
                    <a:gd name="connsiteY17" fmla="*/ 871834 h 1311250"/>
                    <a:gd name="connsiteX18" fmla="*/ 899996 w 1868208"/>
                    <a:gd name="connsiteY18" fmla="*/ 742368 h 1311250"/>
                    <a:gd name="connsiteX19" fmla="*/ 798196 w 1868208"/>
                    <a:gd name="connsiteY19" fmla="*/ 715109 h 1311250"/>
                    <a:gd name="connsiteX20" fmla="*/ 533034 w 1868208"/>
                    <a:gd name="connsiteY20" fmla="*/ 695431 h 1311250"/>
                    <a:gd name="connsiteX21" fmla="*/ 267901 w 1868208"/>
                    <a:gd name="connsiteY21" fmla="*/ 600011 h 1311250"/>
                    <a:gd name="connsiteX22" fmla="*/ 40205 w 1868208"/>
                    <a:gd name="connsiteY22" fmla="*/ 625587 h 1311250"/>
                    <a:gd name="connsiteX23" fmla="*/ 56923 w 1868208"/>
                    <a:gd name="connsiteY23" fmla="*/ 491765 h 1311250"/>
                    <a:gd name="connsiteX24" fmla="*/ 27642 w 1868208"/>
                    <a:gd name="connsiteY24" fmla="*/ 260968 h 1311250"/>
                    <a:gd name="connsiteX25" fmla="*/ 63746 w 1868208"/>
                    <a:gd name="connsiteY25" fmla="*/ 80370 h 1311250"/>
                    <a:gd name="connsiteX26" fmla="*/ 80617 w 1868208"/>
                    <a:gd name="connsiteY26" fmla="*/ 10774 h 1311250"/>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22371 w 1868208"/>
                    <a:gd name="connsiteY9" fmla="*/ 789030 h 1291214"/>
                    <a:gd name="connsiteX10" fmla="*/ 1601465 w 1868208"/>
                    <a:gd name="connsiteY10" fmla="*/ 914252 h 1291214"/>
                    <a:gd name="connsiteX11" fmla="*/ 1710458 w 1868208"/>
                    <a:gd name="connsiteY11" fmla="*/ 974319 h 1291214"/>
                    <a:gd name="connsiteX12" fmla="*/ 1638409 w 1868208"/>
                    <a:gd name="connsiteY12" fmla="*/ 1197581 h 1291214"/>
                    <a:gd name="connsiteX13" fmla="*/ 1285052 w 1868208"/>
                    <a:gd name="connsiteY13" fmla="*/ 1289916 h 1291214"/>
                    <a:gd name="connsiteX14" fmla="*/ 1102172 w 1868208"/>
                    <a:gd name="connsiteY14" fmla="*/ 1172810 h 1291214"/>
                    <a:gd name="connsiteX15" fmla="*/ 914193 w 1868208"/>
                    <a:gd name="connsiteY15" fmla="*/ 1245148 h 1291214"/>
                    <a:gd name="connsiteX16" fmla="*/ 852059 w 1868208"/>
                    <a:gd name="connsiteY16" fmla="*/ 971495 h 1291214"/>
                    <a:gd name="connsiteX17" fmla="*/ 861485 w 1868208"/>
                    <a:gd name="connsiteY17" fmla="*/ 871834 h 1291214"/>
                    <a:gd name="connsiteX18" fmla="*/ 899996 w 1868208"/>
                    <a:gd name="connsiteY18" fmla="*/ 742368 h 1291214"/>
                    <a:gd name="connsiteX19" fmla="*/ 798196 w 1868208"/>
                    <a:gd name="connsiteY19" fmla="*/ 715109 h 1291214"/>
                    <a:gd name="connsiteX20" fmla="*/ 533034 w 1868208"/>
                    <a:gd name="connsiteY20" fmla="*/ 695431 h 1291214"/>
                    <a:gd name="connsiteX21" fmla="*/ 267901 w 1868208"/>
                    <a:gd name="connsiteY21" fmla="*/ 600011 h 1291214"/>
                    <a:gd name="connsiteX22" fmla="*/ 40205 w 1868208"/>
                    <a:gd name="connsiteY22" fmla="*/ 625587 h 1291214"/>
                    <a:gd name="connsiteX23" fmla="*/ 56923 w 1868208"/>
                    <a:gd name="connsiteY23" fmla="*/ 491765 h 1291214"/>
                    <a:gd name="connsiteX24" fmla="*/ 27642 w 1868208"/>
                    <a:gd name="connsiteY24" fmla="*/ 260968 h 1291214"/>
                    <a:gd name="connsiteX25" fmla="*/ 63746 w 1868208"/>
                    <a:gd name="connsiteY25" fmla="*/ 80370 h 1291214"/>
                    <a:gd name="connsiteX26" fmla="*/ 80617 w 1868208"/>
                    <a:gd name="connsiteY26"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22371 w 1868208"/>
                    <a:gd name="connsiteY9" fmla="*/ 789030 h 1291214"/>
                    <a:gd name="connsiteX10" fmla="*/ 1502600 w 1868208"/>
                    <a:gd name="connsiteY10" fmla="*/ 867508 h 1291214"/>
                    <a:gd name="connsiteX11" fmla="*/ 1601465 w 1868208"/>
                    <a:gd name="connsiteY11" fmla="*/ 914252 h 1291214"/>
                    <a:gd name="connsiteX12" fmla="*/ 1710458 w 1868208"/>
                    <a:gd name="connsiteY12" fmla="*/ 974319 h 1291214"/>
                    <a:gd name="connsiteX13" fmla="*/ 1638409 w 1868208"/>
                    <a:gd name="connsiteY13" fmla="*/ 1197581 h 1291214"/>
                    <a:gd name="connsiteX14" fmla="*/ 1285052 w 1868208"/>
                    <a:gd name="connsiteY14" fmla="*/ 1289916 h 1291214"/>
                    <a:gd name="connsiteX15" fmla="*/ 1102172 w 1868208"/>
                    <a:gd name="connsiteY15" fmla="*/ 1172810 h 1291214"/>
                    <a:gd name="connsiteX16" fmla="*/ 914193 w 1868208"/>
                    <a:gd name="connsiteY16" fmla="*/ 1245148 h 1291214"/>
                    <a:gd name="connsiteX17" fmla="*/ 852059 w 1868208"/>
                    <a:gd name="connsiteY17" fmla="*/ 971495 h 1291214"/>
                    <a:gd name="connsiteX18" fmla="*/ 861485 w 1868208"/>
                    <a:gd name="connsiteY18" fmla="*/ 871834 h 1291214"/>
                    <a:gd name="connsiteX19" fmla="*/ 899996 w 1868208"/>
                    <a:gd name="connsiteY19" fmla="*/ 742368 h 1291214"/>
                    <a:gd name="connsiteX20" fmla="*/ 798196 w 1868208"/>
                    <a:gd name="connsiteY20" fmla="*/ 715109 h 1291214"/>
                    <a:gd name="connsiteX21" fmla="*/ 533034 w 1868208"/>
                    <a:gd name="connsiteY21" fmla="*/ 695431 h 1291214"/>
                    <a:gd name="connsiteX22" fmla="*/ 267901 w 1868208"/>
                    <a:gd name="connsiteY22" fmla="*/ 600011 h 1291214"/>
                    <a:gd name="connsiteX23" fmla="*/ 40205 w 1868208"/>
                    <a:gd name="connsiteY23" fmla="*/ 625587 h 1291214"/>
                    <a:gd name="connsiteX24" fmla="*/ 56923 w 1868208"/>
                    <a:gd name="connsiteY24" fmla="*/ 491765 h 1291214"/>
                    <a:gd name="connsiteX25" fmla="*/ 27642 w 1868208"/>
                    <a:gd name="connsiteY25" fmla="*/ 260968 h 1291214"/>
                    <a:gd name="connsiteX26" fmla="*/ 63746 w 1868208"/>
                    <a:gd name="connsiteY26" fmla="*/ 80370 h 1291214"/>
                    <a:gd name="connsiteX27" fmla="*/ 80617 w 1868208"/>
                    <a:gd name="connsiteY27"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22371 w 1868208"/>
                    <a:gd name="connsiteY9" fmla="*/ 789030 h 1291214"/>
                    <a:gd name="connsiteX10" fmla="*/ 1502600 w 1868208"/>
                    <a:gd name="connsiteY10" fmla="*/ 867508 h 1291214"/>
                    <a:gd name="connsiteX11" fmla="*/ 1601465 w 1868208"/>
                    <a:gd name="connsiteY11" fmla="*/ 914252 h 1291214"/>
                    <a:gd name="connsiteX12" fmla="*/ 1710458 w 1868208"/>
                    <a:gd name="connsiteY12" fmla="*/ 974319 h 1291214"/>
                    <a:gd name="connsiteX13" fmla="*/ 1638409 w 1868208"/>
                    <a:gd name="connsiteY13" fmla="*/ 1197581 h 1291214"/>
                    <a:gd name="connsiteX14" fmla="*/ 1285052 w 1868208"/>
                    <a:gd name="connsiteY14" fmla="*/ 1289916 h 1291214"/>
                    <a:gd name="connsiteX15" fmla="*/ 1102172 w 1868208"/>
                    <a:gd name="connsiteY15" fmla="*/ 1172810 h 1291214"/>
                    <a:gd name="connsiteX16" fmla="*/ 914193 w 1868208"/>
                    <a:gd name="connsiteY16" fmla="*/ 1245148 h 1291214"/>
                    <a:gd name="connsiteX17" fmla="*/ 852059 w 1868208"/>
                    <a:gd name="connsiteY17" fmla="*/ 971495 h 1291214"/>
                    <a:gd name="connsiteX18" fmla="*/ 861485 w 1868208"/>
                    <a:gd name="connsiteY18" fmla="*/ 871834 h 1291214"/>
                    <a:gd name="connsiteX19" fmla="*/ 899996 w 1868208"/>
                    <a:gd name="connsiteY19" fmla="*/ 742368 h 1291214"/>
                    <a:gd name="connsiteX20" fmla="*/ 798196 w 1868208"/>
                    <a:gd name="connsiteY20" fmla="*/ 715109 h 1291214"/>
                    <a:gd name="connsiteX21" fmla="*/ 533034 w 1868208"/>
                    <a:gd name="connsiteY21" fmla="*/ 695431 h 1291214"/>
                    <a:gd name="connsiteX22" fmla="*/ 267901 w 1868208"/>
                    <a:gd name="connsiteY22" fmla="*/ 600011 h 1291214"/>
                    <a:gd name="connsiteX23" fmla="*/ 40205 w 1868208"/>
                    <a:gd name="connsiteY23" fmla="*/ 625587 h 1291214"/>
                    <a:gd name="connsiteX24" fmla="*/ 56923 w 1868208"/>
                    <a:gd name="connsiteY24" fmla="*/ 491765 h 1291214"/>
                    <a:gd name="connsiteX25" fmla="*/ 27642 w 1868208"/>
                    <a:gd name="connsiteY25" fmla="*/ 260968 h 1291214"/>
                    <a:gd name="connsiteX26" fmla="*/ 63746 w 1868208"/>
                    <a:gd name="connsiteY26" fmla="*/ 80370 h 1291214"/>
                    <a:gd name="connsiteX27" fmla="*/ 80617 w 1868208"/>
                    <a:gd name="connsiteY27"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22371 w 1868208"/>
                    <a:gd name="connsiteY9" fmla="*/ 789030 h 1291214"/>
                    <a:gd name="connsiteX10" fmla="*/ 1502600 w 1868208"/>
                    <a:gd name="connsiteY10" fmla="*/ 867508 h 1291214"/>
                    <a:gd name="connsiteX11" fmla="*/ 1601465 w 1868208"/>
                    <a:gd name="connsiteY11" fmla="*/ 914252 h 1291214"/>
                    <a:gd name="connsiteX12" fmla="*/ 1710458 w 1868208"/>
                    <a:gd name="connsiteY12" fmla="*/ 974319 h 1291214"/>
                    <a:gd name="connsiteX13" fmla="*/ 1638409 w 1868208"/>
                    <a:gd name="connsiteY13" fmla="*/ 1197581 h 1291214"/>
                    <a:gd name="connsiteX14" fmla="*/ 1285052 w 1868208"/>
                    <a:gd name="connsiteY14" fmla="*/ 1289916 h 1291214"/>
                    <a:gd name="connsiteX15" fmla="*/ 1102172 w 1868208"/>
                    <a:gd name="connsiteY15" fmla="*/ 1172810 h 1291214"/>
                    <a:gd name="connsiteX16" fmla="*/ 914193 w 1868208"/>
                    <a:gd name="connsiteY16" fmla="*/ 1245148 h 1291214"/>
                    <a:gd name="connsiteX17" fmla="*/ 852059 w 1868208"/>
                    <a:gd name="connsiteY17" fmla="*/ 971495 h 1291214"/>
                    <a:gd name="connsiteX18" fmla="*/ 861485 w 1868208"/>
                    <a:gd name="connsiteY18" fmla="*/ 871834 h 1291214"/>
                    <a:gd name="connsiteX19" fmla="*/ 899996 w 1868208"/>
                    <a:gd name="connsiteY19" fmla="*/ 742368 h 1291214"/>
                    <a:gd name="connsiteX20" fmla="*/ 798196 w 1868208"/>
                    <a:gd name="connsiteY20" fmla="*/ 715109 h 1291214"/>
                    <a:gd name="connsiteX21" fmla="*/ 533034 w 1868208"/>
                    <a:gd name="connsiteY21" fmla="*/ 695431 h 1291214"/>
                    <a:gd name="connsiteX22" fmla="*/ 267901 w 1868208"/>
                    <a:gd name="connsiteY22" fmla="*/ 600011 h 1291214"/>
                    <a:gd name="connsiteX23" fmla="*/ 40205 w 1868208"/>
                    <a:gd name="connsiteY23" fmla="*/ 625587 h 1291214"/>
                    <a:gd name="connsiteX24" fmla="*/ 56923 w 1868208"/>
                    <a:gd name="connsiteY24" fmla="*/ 491765 h 1291214"/>
                    <a:gd name="connsiteX25" fmla="*/ 27642 w 1868208"/>
                    <a:gd name="connsiteY25" fmla="*/ 260968 h 1291214"/>
                    <a:gd name="connsiteX26" fmla="*/ 63746 w 1868208"/>
                    <a:gd name="connsiteY26" fmla="*/ 80370 h 1291214"/>
                    <a:gd name="connsiteX27" fmla="*/ 80617 w 1868208"/>
                    <a:gd name="connsiteY27"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385744 w 1868208"/>
                    <a:gd name="connsiteY9" fmla="*/ 855973 h 1291214"/>
                    <a:gd name="connsiteX10" fmla="*/ 1502600 w 1868208"/>
                    <a:gd name="connsiteY10" fmla="*/ 867508 h 1291214"/>
                    <a:gd name="connsiteX11" fmla="*/ 1601465 w 1868208"/>
                    <a:gd name="connsiteY11" fmla="*/ 914252 h 1291214"/>
                    <a:gd name="connsiteX12" fmla="*/ 1710458 w 1868208"/>
                    <a:gd name="connsiteY12" fmla="*/ 974319 h 1291214"/>
                    <a:gd name="connsiteX13" fmla="*/ 1638409 w 1868208"/>
                    <a:gd name="connsiteY13" fmla="*/ 1197581 h 1291214"/>
                    <a:gd name="connsiteX14" fmla="*/ 1285052 w 1868208"/>
                    <a:gd name="connsiteY14" fmla="*/ 1289916 h 1291214"/>
                    <a:gd name="connsiteX15" fmla="*/ 1102172 w 1868208"/>
                    <a:gd name="connsiteY15" fmla="*/ 1172810 h 1291214"/>
                    <a:gd name="connsiteX16" fmla="*/ 914193 w 1868208"/>
                    <a:gd name="connsiteY16" fmla="*/ 1245148 h 1291214"/>
                    <a:gd name="connsiteX17" fmla="*/ 852059 w 1868208"/>
                    <a:gd name="connsiteY17" fmla="*/ 971495 h 1291214"/>
                    <a:gd name="connsiteX18" fmla="*/ 861485 w 1868208"/>
                    <a:gd name="connsiteY18" fmla="*/ 871834 h 1291214"/>
                    <a:gd name="connsiteX19" fmla="*/ 899996 w 1868208"/>
                    <a:gd name="connsiteY19" fmla="*/ 742368 h 1291214"/>
                    <a:gd name="connsiteX20" fmla="*/ 798196 w 1868208"/>
                    <a:gd name="connsiteY20" fmla="*/ 715109 h 1291214"/>
                    <a:gd name="connsiteX21" fmla="*/ 533034 w 1868208"/>
                    <a:gd name="connsiteY21" fmla="*/ 695431 h 1291214"/>
                    <a:gd name="connsiteX22" fmla="*/ 267901 w 1868208"/>
                    <a:gd name="connsiteY22" fmla="*/ 600011 h 1291214"/>
                    <a:gd name="connsiteX23" fmla="*/ 40205 w 1868208"/>
                    <a:gd name="connsiteY23" fmla="*/ 625587 h 1291214"/>
                    <a:gd name="connsiteX24" fmla="*/ 56923 w 1868208"/>
                    <a:gd name="connsiteY24" fmla="*/ 491765 h 1291214"/>
                    <a:gd name="connsiteX25" fmla="*/ 27642 w 1868208"/>
                    <a:gd name="connsiteY25" fmla="*/ 260968 h 1291214"/>
                    <a:gd name="connsiteX26" fmla="*/ 63746 w 1868208"/>
                    <a:gd name="connsiteY26" fmla="*/ 80370 h 1291214"/>
                    <a:gd name="connsiteX27" fmla="*/ 80617 w 1868208"/>
                    <a:gd name="connsiteY27"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385744 w 1868208"/>
                    <a:gd name="connsiteY9" fmla="*/ 855973 h 1291214"/>
                    <a:gd name="connsiteX10" fmla="*/ 1521991 w 1868208"/>
                    <a:gd name="connsiteY10" fmla="*/ 873986 h 1291214"/>
                    <a:gd name="connsiteX11" fmla="*/ 1601465 w 1868208"/>
                    <a:gd name="connsiteY11" fmla="*/ 914252 h 1291214"/>
                    <a:gd name="connsiteX12" fmla="*/ 1710458 w 1868208"/>
                    <a:gd name="connsiteY12" fmla="*/ 974319 h 1291214"/>
                    <a:gd name="connsiteX13" fmla="*/ 1638409 w 1868208"/>
                    <a:gd name="connsiteY13" fmla="*/ 1197581 h 1291214"/>
                    <a:gd name="connsiteX14" fmla="*/ 1285052 w 1868208"/>
                    <a:gd name="connsiteY14" fmla="*/ 1289916 h 1291214"/>
                    <a:gd name="connsiteX15" fmla="*/ 1102172 w 1868208"/>
                    <a:gd name="connsiteY15" fmla="*/ 1172810 h 1291214"/>
                    <a:gd name="connsiteX16" fmla="*/ 914193 w 1868208"/>
                    <a:gd name="connsiteY16" fmla="*/ 1245148 h 1291214"/>
                    <a:gd name="connsiteX17" fmla="*/ 852059 w 1868208"/>
                    <a:gd name="connsiteY17" fmla="*/ 971495 h 1291214"/>
                    <a:gd name="connsiteX18" fmla="*/ 861485 w 1868208"/>
                    <a:gd name="connsiteY18" fmla="*/ 871834 h 1291214"/>
                    <a:gd name="connsiteX19" fmla="*/ 899996 w 1868208"/>
                    <a:gd name="connsiteY19" fmla="*/ 742368 h 1291214"/>
                    <a:gd name="connsiteX20" fmla="*/ 798196 w 1868208"/>
                    <a:gd name="connsiteY20" fmla="*/ 715109 h 1291214"/>
                    <a:gd name="connsiteX21" fmla="*/ 533034 w 1868208"/>
                    <a:gd name="connsiteY21" fmla="*/ 695431 h 1291214"/>
                    <a:gd name="connsiteX22" fmla="*/ 267901 w 1868208"/>
                    <a:gd name="connsiteY22" fmla="*/ 600011 h 1291214"/>
                    <a:gd name="connsiteX23" fmla="*/ 40205 w 1868208"/>
                    <a:gd name="connsiteY23" fmla="*/ 625587 h 1291214"/>
                    <a:gd name="connsiteX24" fmla="*/ 56923 w 1868208"/>
                    <a:gd name="connsiteY24" fmla="*/ 491765 h 1291214"/>
                    <a:gd name="connsiteX25" fmla="*/ 27642 w 1868208"/>
                    <a:gd name="connsiteY25" fmla="*/ 260968 h 1291214"/>
                    <a:gd name="connsiteX26" fmla="*/ 63746 w 1868208"/>
                    <a:gd name="connsiteY26" fmla="*/ 80370 h 1291214"/>
                    <a:gd name="connsiteX27" fmla="*/ 80617 w 1868208"/>
                    <a:gd name="connsiteY27"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09955 w 1868208"/>
                    <a:gd name="connsiteY9" fmla="*/ 686115 h 1291214"/>
                    <a:gd name="connsiteX10" fmla="*/ 1385744 w 1868208"/>
                    <a:gd name="connsiteY10" fmla="*/ 855973 h 1291214"/>
                    <a:gd name="connsiteX11" fmla="*/ 1521991 w 1868208"/>
                    <a:gd name="connsiteY11" fmla="*/ 873986 h 1291214"/>
                    <a:gd name="connsiteX12" fmla="*/ 1601465 w 1868208"/>
                    <a:gd name="connsiteY12" fmla="*/ 914252 h 1291214"/>
                    <a:gd name="connsiteX13" fmla="*/ 1710458 w 1868208"/>
                    <a:gd name="connsiteY13" fmla="*/ 974319 h 1291214"/>
                    <a:gd name="connsiteX14" fmla="*/ 1638409 w 1868208"/>
                    <a:gd name="connsiteY14" fmla="*/ 1197581 h 1291214"/>
                    <a:gd name="connsiteX15" fmla="*/ 1285052 w 1868208"/>
                    <a:gd name="connsiteY15" fmla="*/ 1289916 h 1291214"/>
                    <a:gd name="connsiteX16" fmla="*/ 1102172 w 1868208"/>
                    <a:gd name="connsiteY16" fmla="*/ 1172810 h 1291214"/>
                    <a:gd name="connsiteX17" fmla="*/ 914193 w 1868208"/>
                    <a:gd name="connsiteY17" fmla="*/ 1245148 h 1291214"/>
                    <a:gd name="connsiteX18" fmla="*/ 852059 w 1868208"/>
                    <a:gd name="connsiteY18" fmla="*/ 971495 h 1291214"/>
                    <a:gd name="connsiteX19" fmla="*/ 861485 w 1868208"/>
                    <a:gd name="connsiteY19" fmla="*/ 871834 h 1291214"/>
                    <a:gd name="connsiteX20" fmla="*/ 899996 w 1868208"/>
                    <a:gd name="connsiteY20" fmla="*/ 742368 h 1291214"/>
                    <a:gd name="connsiteX21" fmla="*/ 798196 w 1868208"/>
                    <a:gd name="connsiteY21" fmla="*/ 715109 h 1291214"/>
                    <a:gd name="connsiteX22" fmla="*/ 533034 w 1868208"/>
                    <a:gd name="connsiteY22" fmla="*/ 695431 h 1291214"/>
                    <a:gd name="connsiteX23" fmla="*/ 267901 w 1868208"/>
                    <a:gd name="connsiteY23" fmla="*/ 600011 h 1291214"/>
                    <a:gd name="connsiteX24" fmla="*/ 40205 w 1868208"/>
                    <a:gd name="connsiteY24" fmla="*/ 625587 h 1291214"/>
                    <a:gd name="connsiteX25" fmla="*/ 56923 w 1868208"/>
                    <a:gd name="connsiteY25" fmla="*/ 491765 h 1291214"/>
                    <a:gd name="connsiteX26" fmla="*/ 27642 w 1868208"/>
                    <a:gd name="connsiteY26" fmla="*/ 260968 h 1291214"/>
                    <a:gd name="connsiteX27" fmla="*/ 63746 w 1868208"/>
                    <a:gd name="connsiteY27" fmla="*/ 80370 h 1291214"/>
                    <a:gd name="connsiteX28" fmla="*/ 80617 w 1868208"/>
                    <a:gd name="connsiteY28"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09955 w 1868208"/>
                    <a:gd name="connsiteY9" fmla="*/ 686115 h 1291214"/>
                    <a:gd name="connsiteX10" fmla="*/ 1385744 w 1868208"/>
                    <a:gd name="connsiteY10" fmla="*/ 855973 h 1291214"/>
                    <a:gd name="connsiteX11" fmla="*/ 1521991 w 1868208"/>
                    <a:gd name="connsiteY11" fmla="*/ 873986 h 1291214"/>
                    <a:gd name="connsiteX12" fmla="*/ 1601465 w 1868208"/>
                    <a:gd name="connsiteY12" fmla="*/ 914252 h 1291214"/>
                    <a:gd name="connsiteX13" fmla="*/ 1710458 w 1868208"/>
                    <a:gd name="connsiteY13" fmla="*/ 974319 h 1291214"/>
                    <a:gd name="connsiteX14" fmla="*/ 1638409 w 1868208"/>
                    <a:gd name="connsiteY14" fmla="*/ 1197581 h 1291214"/>
                    <a:gd name="connsiteX15" fmla="*/ 1285052 w 1868208"/>
                    <a:gd name="connsiteY15" fmla="*/ 1289916 h 1291214"/>
                    <a:gd name="connsiteX16" fmla="*/ 1102172 w 1868208"/>
                    <a:gd name="connsiteY16" fmla="*/ 1172810 h 1291214"/>
                    <a:gd name="connsiteX17" fmla="*/ 914193 w 1868208"/>
                    <a:gd name="connsiteY17" fmla="*/ 1245148 h 1291214"/>
                    <a:gd name="connsiteX18" fmla="*/ 852059 w 1868208"/>
                    <a:gd name="connsiteY18" fmla="*/ 971495 h 1291214"/>
                    <a:gd name="connsiteX19" fmla="*/ 861485 w 1868208"/>
                    <a:gd name="connsiteY19" fmla="*/ 871834 h 1291214"/>
                    <a:gd name="connsiteX20" fmla="*/ 899996 w 1868208"/>
                    <a:gd name="connsiteY20" fmla="*/ 742368 h 1291214"/>
                    <a:gd name="connsiteX21" fmla="*/ 798196 w 1868208"/>
                    <a:gd name="connsiteY21" fmla="*/ 715109 h 1291214"/>
                    <a:gd name="connsiteX22" fmla="*/ 533034 w 1868208"/>
                    <a:gd name="connsiteY22" fmla="*/ 695431 h 1291214"/>
                    <a:gd name="connsiteX23" fmla="*/ 267901 w 1868208"/>
                    <a:gd name="connsiteY23" fmla="*/ 600011 h 1291214"/>
                    <a:gd name="connsiteX24" fmla="*/ 40205 w 1868208"/>
                    <a:gd name="connsiteY24" fmla="*/ 625587 h 1291214"/>
                    <a:gd name="connsiteX25" fmla="*/ 56923 w 1868208"/>
                    <a:gd name="connsiteY25" fmla="*/ 491765 h 1291214"/>
                    <a:gd name="connsiteX26" fmla="*/ 27642 w 1868208"/>
                    <a:gd name="connsiteY26" fmla="*/ 260968 h 1291214"/>
                    <a:gd name="connsiteX27" fmla="*/ 63746 w 1868208"/>
                    <a:gd name="connsiteY27" fmla="*/ 80370 h 1291214"/>
                    <a:gd name="connsiteX28" fmla="*/ 80617 w 1868208"/>
                    <a:gd name="connsiteY28"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09955 w 1868208"/>
                    <a:gd name="connsiteY9" fmla="*/ 686115 h 1291214"/>
                    <a:gd name="connsiteX10" fmla="*/ 1385744 w 1868208"/>
                    <a:gd name="connsiteY10" fmla="*/ 855973 h 1291214"/>
                    <a:gd name="connsiteX11" fmla="*/ 1521991 w 1868208"/>
                    <a:gd name="connsiteY11" fmla="*/ 873986 h 1291214"/>
                    <a:gd name="connsiteX12" fmla="*/ 1601465 w 1868208"/>
                    <a:gd name="connsiteY12" fmla="*/ 914252 h 1291214"/>
                    <a:gd name="connsiteX13" fmla="*/ 1710458 w 1868208"/>
                    <a:gd name="connsiteY13" fmla="*/ 974319 h 1291214"/>
                    <a:gd name="connsiteX14" fmla="*/ 1638409 w 1868208"/>
                    <a:gd name="connsiteY14" fmla="*/ 1197581 h 1291214"/>
                    <a:gd name="connsiteX15" fmla="*/ 1285052 w 1868208"/>
                    <a:gd name="connsiteY15" fmla="*/ 1289916 h 1291214"/>
                    <a:gd name="connsiteX16" fmla="*/ 1102172 w 1868208"/>
                    <a:gd name="connsiteY16" fmla="*/ 1172810 h 1291214"/>
                    <a:gd name="connsiteX17" fmla="*/ 914193 w 1868208"/>
                    <a:gd name="connsiteY17" fmla="*/ 1245148 h 1291214"/>
                    <a:gd name="connsiteX18" fmla="*/ 852059 w 1868208"/>
                    <a:gd name="connsiteY18" fmla="*/ 971495 h 1291214"/>
                    <a:gd name="connsiteX19" fmla="*/ 861485 w 1868208"/>
                    <a:gd name="connsiteY19" fmla="*/ 871834 h 1291214"/>
                    <a:gd name="connsiteX20" fmla="*/ 899996 w 1868208"/>
                    <a:gd name="connsiteY20" fmla="*/ 742368 h 1291214"/>
                    <a:gd name="connsiteX21" fmla="*/ 798196 w 1868208"/>
                    <a:gd name="connsiteY21" fmla="*/ 715109 h 1291214"/>
                    <a:gd name="connsiteX22" fmla="*/ 533034 w 1868208"/>
                    <a:gd name="connsiteY22" fmla="*/ 695431 h 1291214"/>
                    <a:gd name="connsiteX23" fmla="*/ 267901 w 1868208"/>
                    <a:gd name="connsiteY23" fmla="*/ 600011 h 1291214"/>
                    <a:gd name="connsiteX24" fmla="*/ 40205 w 1868208"/>
                    <a:gd name="connsiteY24" fmla="*/ 625587 h 1291214"/>
                    <a:gd name="connsiteX25" fmla="*/ 56923 w 1868208"/>
                    <a:gd name="connsiteY25" fmla="*/ 491765 h 1291214"/>
                    <a:gd name="connsiteX26" fmla="*/ 27642 w 1868208"/>
                    <a:gd name="connsiteY26" fmla="*/ 260968 h 1291214"/>
                    <a:gd name="connsiteX27" fmla="*/ 63746 w 1868208"/>
                    <a:gd name="connsiteY27" fmla="*/ 80370 h 1291214"/>
                    <a:gd name="connsiteX28" fmla="*/ 80617 w 1868208"/>
                    <a:gd name="connsiteY28" fmla="*/ 10774 h 1291214"/>
                    <a:gd name="connsiteX0" fmla="*/ 80617 w 1869742"/>
                    <a:gd name="connsiteY0" fmla="*/ 10774 h 1291214"/>
                    <a:gd name="connsiteX1" fmla="*/ 331101 w 1869742"/>
                    <a:gd name="connsiteY1" fmla="*/ 10459 h 1291214"/>
                    <a:gd name="connsiteX2" fmla="*/ 646427 w 1869742"/>
                    <a:gd name="connsiteY2" fmla="*/ 6200 h 1291214"/>
                    <a:gd name="connsiteX3" fmla="*/ 997308 w 1869742"/>
                    <a:gd name="connsiteY3" fmla="*/ 105260 h 1291214"/>
                    <a:gd name="connsiteX4" fmla="*/ 1226269 w 1869742"/>
                    <a:gd name="connsiteY4" fmla="*/ 206114 h 1291214"/>
                    <a:gd name="connsiteX5" fmla="*/ 1670045 w 1869742"/>
                    <a:gd name="connsiteY5" fmla="*/ 380852 h 1291214"/>
                    <a:gd name="connsiteX6" fmla="*/ 1852925 w 1869742"/>
                    <a:gd name="connsiteY6" fmla="*/ 464672 h 1291214"/>
                    <a:gd name="connsiteX7" fmla="*/ 1830065 w 1869742"/>
                    <a:gd name="connsiteY7" fmla="*/ 601832 h 1291214"/>
                    <a:gd name="connsiteX8" fmla="*/ 1575135 w 1869742"/>
                    <a:gd name="connsiteY8" fmla="*/ 620869 h 1291214"/>
                    <a:gd name="connsiteX9" fmla="*/ 1409955 w 1869742"/>
                    <a:gd name="connsiteY9" fmla="*/ 686115 h 1291214"/>
                    <a:gd name="connsiteX10" fmla="*/ 1385744 w 1869742"/>
                    <a:gd name="connsiteY10" fmla="*/ 855973 h 1291214"/>
                    <a:gd name="connsiteX11" fmla="*/ 1521991 w 1869742"/>
                    <a:gd name="connsiteY11" fmla="*/ 873986 h 1291214"/>
                    <a:gd name="connsiteX12" fmla="*/ 1601465 w 1869742"/>
                    <a:gd name="connsiteY12" fmla="*/ 914252 h 1291214"/>
                    <a:gd name="connsiteX13" fmla="*/ 1710458 w 1869742"/>
                    <a:gd name="connsiteY13" fmla="*/ 974319 h 1291214"/>
                    <a:gd name="connsiteX14" fmla="*/ 1638409 w 1869742"/>
                    <a:gd name="connsiteY14" fmla="*/ 1197581 h 1291214"/>
                    <a:gd name="connsiteX15" fmla="*/ 1285052 w 1869742"/>
                    <a:gd name="connsiteY15" fmla="*/ 1289916 h 1291214"/>
                    <a:gd name="connsiteX16" fmla="*/ 1102172 w 1869742"/>
                    <a:gd name="connsiteY16" fmla="*/ 1172810 h 1291214"/>
                    <a:gd name="connsiteX17" fmla="*/ 914193 w 1869742"/>
                    <a:gd name="connsiteY17" fmla="*/ 1245148 h 1291214"/>
                    <a:gd name="connsiteX18" fmla="*/ 852059 w 1869742"/>
                    <a:gd name="connsiteY18" fmla="*/ 971495 h 1291214"/>
                    <a:gd name="connsiteX19" fmla="*/ 861485 w 1869742"/>
                    <a:gd name="connsiteY19" fmla="*/ 871834 h 1291214"/>
                    <a:gd name="connsiteX20" fmla="*/ 899996 w 1869742"/>
                    <a:gd name="connsiteY20" fmla="*/ 742368 h 1291214"/>
                    <a:gd name="connsiteX21" fmla="*/ 798196 w 1869742"/>
                    <a:gd name="connsiteY21" fmla="*/ 715109 h 1291214"/>
                    <a:gd name="connsiteX22" fmla="*/ 533034 w 1869742"/>
                    <a:gd name="connsiteY22" fmla="*/ 695431 h 1291214"/>
                    <a:gd name="connsiteX23" fmla="*/ 267901 w 1869742"/>
                    <a:gd name="connsiteY23" fmla="*/ 600011 h 1291214"/>
                    <a:gd name="connsiteX24" fmla="*/ 40205 w 1869742"/>
                    <a:gd name="connsiteY24" fmla="*/ 625587 h 1291214"/>
                    <a:gd name="connsiteX25" fmla="*/ 56923 w 1869742"/>
                    <a:gd name="connsiteY25" fmla="*/ 491765 h 1291214"/>
                    <a:gd name="connsiteX26" fmla="*/ 27642 w 1869742"/>
                    <a:gd name="connsiteY26" fmla="*/ 260968 h 1291214"/>
                    <a:gd name="connsiteX27" fmla="*/ 63746 w 1869742"/>
                    <a:gd name="connsiteY27" fmla="*/ 80370 h 1291214"/>
                    <a:gd name="connsiteX28" fmla="*/ 80617 w 1869742"/>
                    <a:gd name="connsiteY28" fmla="*/ 10774 h 1291214"/>
                    <a:gd name="connsiteX0" fmla="*/ 80617 w 1869742"/>
                    <a:gd name="connsiteY0" fmla="*/ 10774 h 1291214"/>
                    <a:gd name="connsiteX1" fmla="*/ 331101 w 1869742"/>
                    <a:gd name="connsiteY1" fmla="*/ 10459 h 1291214"/>
                    <a:gd name="connsiteX2" fmla="*/ 646427 w 1869742"/>
                    <a:gd name="connsiteY2" fmla="*/ 6200 h 1291214"/>
                    <a:gd name="connsiteX3" fmla="*/ 997308 w 1869742"/>
                    <a:gd name="connsiteY3" fmla="*/ 105260 h 1291214"/>
                    <a:gd name="connsiteX4" fmla="*/ 1226269 w 1869742"/>
                    <a:gd name="connsiteY4" fmla="*/ 206114 h 1291214"/>
                    <a:gd name="connsiteX5" fmla="*/ 1670045 w 1869742"/>
                    <a:gd name="connsiteY5" fmla="*/ 380852 h 1291214"/>
                    <a:gd name="connsiteX6" fmla="*/ 1852925 w 1869742"/>
                    <a:gd name="connsiteY6" fmla="*/ 464672 h 1291214"/>
                    <a:gd name="connsiteX7" fmla="*/ 1830065 w 1869742"/>
                    <a:gd name="connsiteY7" fmla="*/ 601832 h 1291214"/>
                    <a:gd name="connsiteX8" fmla="*/ 1575135 w 1869742"/>
                    <a:gd name="connsiteY8" fmla="*/ 620869 h 1291214"/>
                    <a:gd name="connsiteX9" fmla="*/ 1409955 w 1869742"/>
                    <a:gd name="connsiteY9" fmla="*/ 686115 h 1291214"/>
                    <a:gd name="connsiteX10" fmla="*/ 1422883 w 1869742"/>
                    <a:gd name="connsiteY10" fmla="*/ 778971 h 1291214"/>
                    <a:gd name="connsiteX11" fmla="*/ 1385744 w 1869742"/>
                    <a:gd name="connsiteY11" fmla="*/ 855973 h 1291214"/>
                    <a:gd name="connsiteX12" fmla="*/ 1521991 w 1869742"/>
                    <a:gd name="connsiteY12" fmla="*/ 873986 h 1291214"/>
                    <a:gd name="connsiteX13" fmla="*/ 1601465 w 1869742"/>
                    <a:gd name="connsiteY13" fmla="*/ 914252 h 1291214"/>
                    <a:gd name="connsiteX14" fmla="*/ 1710458 w 1869742"/>
                    <a:gd name="connsiteY14" fmla="*/ 974319 h 1291214"/>
                    <a:gd name="connsiteX15" fmla="*/ 1638409 w 1869742"/>
                    <a:gd name="connsiteY15" fmla="*/ 1197581 h 1291214"/>
                    <a:gd name="connsiteX16" fmla="*/ 1285052 w 1869742"/>
                    <a:gd name="connsiteY16" fmla="*/ 1289916 h 1291214"/>
                    <a:gd name="connsiteX17" fmla="*/ 1102172 w 1869742"/>
                    <a:gd name="connsiteY17" fmla="*/ 1172810 h 1291214"/>
                    <a:gd name="connsiteX18" fmla="*/ 914193 w 1869742"/>
                    <a:gd name="connsiteY18" fmla="*/ 1245148 h 1291214"/>
                    <a:gd name="connsiteX19" fmla="*/ 852059 w 1869742"/>
                    <a:gd name="connsiteY19" fmla="*/ 971495 h 1291214"/>
                    <a:gd name="connsiteX20" fmla="*/ 861485 w 1869742"/>
                    <a:gd name="connsiteY20" fmla="*/ 871834 h 1291214"/>
                    <a:gd name="connsiteX21" fmla="*/ 899996 w 1869742"/>
                    <a:gd name="connsiteY21" fmla="*/ 742368 h 1291214"/>
                    <a:gd name="connsiteX22" fmla="*/ 798196 w 1869742"/>
                    <a:gd name="connsiteY22" fmla="*/ 715109 h 1291214"/>
                    <a:gd name="connsiteX23" fmla="*/ 533034 w 1869742"/>
                    <a:gd name="connsiteY23" fmla="*/ 695431 h 1291214"/>
                    <a:gd name="connsiteX24" fmla="*/ 267901 w 1869742"/>
                    <a:gd name="connsiteY24" fmla="*/ 600011 h 1291214"/>
                    <a:gd name="connsiteX25" fmla="*/ 40205 w 1869742"/>
                    <a:gd name="connsiteY25" fmla="*/ 625587 h 1291214"/>
                    <a:gd name="connsiteX26" fmla="*/ 56923 w 1869742"/>
                    <a:gd name="connsiteY26" fmla="*/ 491765 h 1291214"/>
                    <a:gd name="connsiteX27" fmla="*/ 27642 w 1869742"/>
                    <a:gd name="connsiteY27" fmla="*/ 260968 h 1291214"/>
                    <a:gd name="connsiteX28" fmla="*/ 63746 w 1869742"/>
                    <a:gd name="connsiteY28" fmla="*/ 80370 h 1291214"/>
                    <a:gd name="connsiteX29" fmla="*/ 80617 w 1869742"/>
                    <a:gd name="connsiteY29" fmla="*/ 10774 h 1291214"/>
                    <a:gd name="connsiteX0" fmla="*/ 80617 w 1869742"/>
                    <a:gd name="connsiteY0" fmla="*/ 10774 h 1291214"/>
                    <a:gd name="connsiteX1" fmla="*/ 331101 w 1869742"/>
                    <a:gd name="connsiteY1" fmla="*/ 10459 h 1291214"/>
                    <a:gd name="connsiteX2" fmla="*/ 646427 w 1869742"/>
                    <a:gd name="connsiteY2" fmla="*/ 6200 h 1291214"/>
                    <a:gd name="connsiteX3" fmla="*/ 997308 w 1869742"/>
                    <a:gd name="connsiteY3" fmla="*/ 105260 h 1291214"/>
                    <a:gd name="connsiteX4" fmla="*/ 1226269 w 1869742"/>
                    <a:gd name="connsiteY4" fmla="*/ 206114 h 1291214"/>
                    <a:gd name="connsiteX5" fmla="*/ 1670045 w 1869742"/>
                    <a:gd name="connsiteY5" fmla="*/ 380852 h 1291214"/>
                    <a:gd name="connsiteX6" fmla="*/ 1852925 w 1869742"/>
                    <a:gd name="connsiteY6" fmla="*/ 464672 h 1291214"/>
                    <a:gd name="connsiteX7" fmla="*/ 1830065 w 1869742"/>
                    <a:gd name="connsiteY7" fmla="*/ 601832 h 1291214"/>
                    <a:gd name="connsiteX8" fmla="*/ 1575135 w 1869742"/>
                    <a:gd name="connsiteY8" fmla="*/ 620869 h 1291214"/>
                    <a:gd name="connsiteX9" fmla="*/ 1409955 w 1869742"/>
                    <a:gd name="connsiteY9" fmla="*/ 686115 h 1291214"/>
                    <a:gd name="connsiteX10" fmla="*/ 1422883 w 1869742"/>
                    <a:gd name="connsiteY10" fmla="*/ 778971 h 1291214"/>
                    <a:gd name="connsiteX11" fmla="*/ 1385744 w 1869742"/>
                    <a:gd name="connsiteY11" fmla="*/ 855973 h 1291214"/>
                    <a:gd name="connsiteX12" fmla="*/ 1521991 w 1869742"/>
                    <a:gd name="connsiteY12" fmla="*/ 873986 h 1291214"/>
                    <a:gd name="connsiteX13" fmla="*/ 1601465 w 1869742"/>
                    <a:gd name="connsiteY13" fmla="*/ 914252 h 1291214"/>
                    <a:gd name="connsiteX14" fmla="*/ 1710458 w 1869742"/>
                    <a:gd name="connsiteY14" fmla="*/ 974319 h 1291214"/>
                    <a:gd name="connsiteX15" fmla="*/ 1638409 w 1869742"/>
                    <a:gd name="connsiteY15" fmla="*/ 1197581 h 1291214"/>
                    <a:gd name="connsiteX16" fmla="*/ 1285052 w 1869742"/>
                    <a:gd name="connsiteY16" fmla="*/ 1289916 h 1291214"/>
                    <a:gd name="connsiteX17" fmla="*/ 1102172 w 1869742"/>
                    <a:gd name="connsiteY17" fmla="*/ 1172810 h 1291214"/>
                    <a:gd name="connsiteX18" fmla="*/ 914193 w 1869742"/>
                    <a:gd name="connsiteY18" fmla="*/ 1245148 h 1291214"/>
                    <a:gd name="connsiteX19" fmla="*/ 852059 w 1869742"/>
                    <a:gd name="connsiteY19" fmla="*/ 971495 h 1291214"/>
                    <a:gd name="connsiteX20" fmla="*/ 861485 w 1869742"/>
                    <a:gd name="connsiteY20" fmla="*/ 871834 h 1291214"/>
                    <a:gd name="connsiteX21" fmla="*/ 899996 w 1869742"/>
                    <a:gd name="connsiteY21" fmla="*/ 742368 h 1291214"/>
                    <a:gd name="connsiteX22" fmla="*/ 798196 w 1869742"/>
                    <a:gd name="connsiteY22" fmla="*/ 715109 h 1291214"/>
                    <a:gd name="connsiteX23" fmla="*/ 533034 w 1869742"/>
                    <a:gd name="connsiteY23" fmla="*/ 695431 h 1291214"/>
                    <a:gd name="connsiteX24" fmla="*/ 267901 w 1869742"/>
                    <a:gd name="connsiteY24" fmla="*/ 600011 h 1291214"/>
                    <a:gd name="connsiteX25" fmla="*/ 40205 w 1869742"/>
                    <a:gd name="connsiteY25" fmla="*/ 625587 h 1291214"/>
                    <a:gd name="connsiteX26" fmla="*/ 56923 w 1869742"/>
                    <a:gd name="connsiteY26" fmla="*/ 491765 h 1291214"/>
                    <a:gd name="connsiteX27" fmla="*/ 27642 w 1869742"/>
                    <a:gd name="connsiteY27" fmla="*/ 260968 h 1291214"/>
                    <a:gd name="connsiteX28" fmla="*/ 63746 w 1869742"/>
                    <a:gd name="connsiteY28" fmla="*/ 80370 h 1291214"/>
                    <a:gd name="connsiteX29" fmla="*/ 80617 w 1869742"/>
                    <a:gd name="connsiteY29" fmla="*/ 10774 h 1291214"/>
                    <a:gd name="connsiteX0" fmla="*/ 80617 w 1869742"/>
                    <a:gd name="connsiteY0" fmla="*/ 10774 h 1291214"/>
                    <a:gd name="connsiteX1" fmla="*/ 331101 w 1869742"/>
                    <a:gd name="connsiteY1" fmla="*/ 10459 h 1291214"/>
                    <a:gd name="connsiteX2" fmla="*/ 646427 w 1869742"/>
                    <a:gd name="connsiteY2" fmla="*/ 6200 h 1291214"/>
                    <a:gd name="connsiteX3" fmla="*/ 997308 w 1869742"/>
                    <a:gd name="connsiteY3" fmla="*/ 105260 h 1291214"/>
                    <a:gd name="connsiteX4" fmla="*/ 1226269 w 1869742"/>
                    <a:gd name="connsiteY4" fmla="*/ 206114 h 1291214"/>
                    <a:gd name="connsiteX5" fmla="*/ 1670045 w 1869742"/>
                    <a:gd name="connsiteY5" fmla="*/ 380852 h 1291214"/>
                    <a:gd name="connsiteX6" fmla="*/ 1852925 w 1869742"/>
                    <a:gd name="connsiteY6" fmla="*/ 464672 h 1291214"/>
                    <a:gd name="connsiteX7" fmla="*/ 1830065 w 1869742"/>
                    <a:gd name="connsiteY7" fmla="*/ 601832 h 1291214"/>
                    <a:gd name="connsiteX8" fmla="*/ 1575135 w 1869742"/>
                    <a:gd name="connsiteY8" fmla="*/ 620869 h 1291214"/>
                    <a:gd name="connsiteX9" fmla="*/ 1409955 w 1869742"/>
                    <a:gd name="connsiteY9" fmla="*/ 686115 h 1291214"/>
                    <a:gd name="connsiteX10" fmla="*/ 1422883 w 1869742"/>
                    <a:gd name="connsiteY10" fmla="*/ 778971 h 1291214"/>
                    <a:gd name="connsiteX11" fmla="*/ 1385744 w 1869742"/>
                    <a:gd name="connsiteY11" fmla="*/ 855973 h 1291214"/>
                    <a:gd name="connsiteX12" fmla="*/ 1521991 w 1869742"/>
                    <a:gd name="connsiteY12" fmla="*/ 873986 h 1291214"/>
                    <a:gd name="connsiteX13" fmla="*/ 1601465 w 1869742"/>
                    <a:gd name="connsiteY13" fmla="*/ 914252 h 1291214"/>
                    <a:gd name="connsiteX14" fmla="*/ 1710458 w 1869742"/>
                    <a:gd name="connsiteY14" fmla="*/ 974319 h 1291214"/>
                    <a:gd name="connsiteX15" fmla="*/ 1638409 w 1869742"/>
                    <a:gd name="connsiteY15" fmla="*/ 1197581 h 1291214"/>
                    <a:gd name="connsiteX16" fmla="*/ 1285052 w 1869742"/>
                    <a:gd name="connsiteY16" fmla="*/ 1289916 h 1291214"/>
                    <a:gd name="connsiteX17" fmla="*/ 1102172 w 1869742"/>
                    <a:gd name="connsiteY17" fmla="*/ 1172810 h 1291214"/>
                    <a:gd name="connsiteX18" fmla="*/ 914193 w 1869742"/>
                    <a:gd name="connsiteY18" fmla="*/ 1245148 h 1291214"/>
                    <a:gd name="connsiteX19" fmla="*/ 852059 w 1869742"/>
                    <a:gd name="connsiteY19" fmla="*/ 971495 h 1291214"/>
                    <a:gd name="connsiteX20" fmla="*/ 861485 w 1869742"/>
                    <a:gd name="connsiteY20" fmla="*/ 871834 h 1291214"/>
                    <a:gd name="connsiteX21" fmla="*/ 899996 w 1869742"/>
                    <a:gd name="connsiteY21" fmla="*/ 742368 h 1291214"/>
                    <a:gd name="connsiteX22" fmla="*/ 798196 w 1869742"/>
                    <a:gd name="connsiteY22" fmla="*/ 715109 h 1291214"/>
                    <a:gd name="connsiteX23" fmla="*/ 533034 w 1869742"/>
                    <a:gd name="connsiteY23" fmla="*/ 695431 h 1291214"/>
                    <a:gd name="connsiteX24" fmla="*/ 267901 w 1869742"/>
                    <a:gd name="connsiteY24" fmla="*/ 600011 h 1291214"/>
                    <a:gd name="connsiteX25" fmla="*/ 40205 w 1869742"/>
                    <a:gd name="connsiteY25" fmla="*/ 625587 h 1291214"/>
                    <a:gd name="connsiteX26" fmla="*/ 56923 w 1869742"/>
                    <a:gd name="connsiteY26" fmla="*/ 491765 h 1291214"/>
                    <a:gd name="connsiteX27" fmla="*/ 27642 w 1869742"/>
                    <a:gd name="connsiteY27" fmla="*/ 260968 h 1291214"/>
                    <a:gd name="connsiteX28" fmla="*/ 63746 w 1869742"/>
                    <a:gd name="connsiteY28" fmla="*/ 80370 h 1291214"/>
                    <a:gd name="connsiteX29" fmla="*/ 80617 w 1869742"/>
                    <a:gd name="connsiteY29" fmla="*/ 10774 h 129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69742" h="1291214">
                      <a:moveTo>
                        <a:pt x="80617" y="10774"/>
                      </a:moveTo>
                      <a:cubicBezTo>
                        <a:pt x="144566" y="31514"/>
                        <a:pt x="236799" y="11221"/>
                        <a:pt x="331101" y="10459"/>
                      </a:cubicBezTo>
                      <a:cubicBezTo>
                        <a:pt x="425403" y="9697"/>
                        <a:pt x="535393" y="-9600"/>
                        <a:pt x="646427" y="6200"/>
                      </a:cubicBezTo>
                      <a:cubicBezTo>
                        <a:pt x="757461" y="22000"/>
                        <a:pt x="900668" y="71941"/>
                        <a:pt x="997308" y="105260"/>
                      </a:cubicBezTo>
                      <a:cubicBezTo>
                        <a:pt x="1093948" y="138579"/>
                        <a:pt x="1114146" y="160182"/>
                        <a:pt x="1226269" y="206114"/>
                      </a:cubicBezTo>
                      <a:cubicBezTo>
                        <a:pt x="1338392" y="252046"/>
                        <a:pt x="1565602" y="337759"/>
                        <a:pt x="1670045" y="380852"/>
                      </a:cubicBezTo>
                      <a:cubicBezTo>
                        <a:pt x="1774488" y="423945"/>
                        <a:pt x="1826255" y="427842"/>
                        <a:pt x="1852925" y="464672"/>
                      </a:cubicBezTo>
                      <a:cubicBezTo>
                        <a:pt x="1879595" y="501502"/>
                        <a:pt x="1876363" y="575799"/>
                        <a:pt x="1830065" y="601832"/>
                      </a:cubicBezTo>
                      <a:cubicBezTo>
                        <a:pt x="1783767" y="627865"/>
                        <a:pt x="1617144" y="550676"/>
                        <a:pt x="1575135" y="620869"/>
                      </a:cubicBezTo>
                      <a:cubicBezTo>
                        <a:pt x="1533126" y="691062"/>
                        <a:pt x="1443948" y="659405"/>
                        <a:pt x="1409955" y="686115"/>
                      </a:cubicBezTo>
                      <a:cubicBezTo>
                        <a:pt x="1375962" y="712825"/>
                        <a:pt x="1385982" y="750661"/>
                        <a:pt x="1422883" y="778971"/>
                      </a:cubicBezTo>
                      <a:cubicBezTo>
                        <a:pt x="1408076" y="807281"/>
                        <a:pt x="1369226" y="840137"/>
                        <a:pt x="1385744" y="855973"/>
                      </a:cubicBezTo>
                      <a:cubicBezTo>
                        <a:pt x="1402262" y="871809"/>
                        <a:pt x="1496450" y="930856"/>
                        <a:pt x="1521991" y="873986"/>
                      </a:cubicBezTo>
                      <a:cubicBezTo>
                        <a:pt x="1551840" y="894856"/>
                        <a:pt x="1570054" y="897530"/>
                        <a:pt x="1601465" y="914252"/>
                      </a:cubicBezTo>
                      <a:cubicBezTo>
                        <a:pt x="1632876" y="930974"/>
                        <a:pt x="1704301" y="927098"/>
                        <a:pt x="1710458" y="974319"/>
                      </a:cubicBezTo>
                      <a:cubicBezTo>
                        <a:pt x="1716615" y="1021541"/>
                        <a:pt x="1709310" y="1144982"/>
                        <a:pt x="1638409" y="1197581"/>
                      </a:cubicBezTo>
                      <a:cubicBezTo>
                        <a:pt x="1567508" y="1250180"/>
                        <a:pt x="1370116" y="1274610"/>
                        <a:pt x="1285052" y="1289916"/>
                      </a:cubicBezTo>
                      <a:cubicBezTo>
                        <a:pt x="1199988" y="1305222"/>
                        <a:pt x="1163982" y="1180271"/>
                        <a:pt x="1102172" y="1172810"/>
                      </a:cubicBezTo>
                      <a:cubicBezTo>
                        <a:pt x="1040362" y="1165349"/>
                        <a:pt x="955879" y="1278701"/>
                        <a:pt x="914193" y="1245148"/>
                      </a:cubicBezTo>
                      <a:cubicBezTo>
                        <a:pt x="872507" y="1211595"/>
                        <a:pt x="860844" y="1033714"/>
                        <a:pt x="852059" y="971495"/>
                      </a:cubicBezTo>
                      <a:cubicBezTo>
                        <a:pt x="843274" y="909276"/>
                        <a:pt x="853496" y="910022"/>
                        <a:pt x="861485" y="871834"/>
                      </a:cubicBezTo>
                      <a:cubicBezTo>
                        <a:pt x="869474" y="833646"/>
                        <a:pt x="910544" y="768489"/>
                        <a:pt x="899996" y="742368"/>
                      </a:cubicBezTo>
                      <a:cubicBezTo>
                        <a:pt x="889448" y="716247"/>
                        <a:pt x="859356" y="722932"/>
                        <a:pt x="798196" y="715109"/>
                      </a:cubicBezTo>
                      <a:cubicBezTo>
                        <a:pt x="737036" y="707286"/>
                        <a:pt x="574017" y="667107"/>
                        <a:pt x="533034" y="695431"/>
                      </a:cubicBezTo>
                      <a:cubicBezTo>
                        <a:pt x="492051" y="723755"/>
                        <a:pt x="350039" y="611652"/>
                        <a:pt x="267901" y="600011"/>
                      </a:cubicBezTo>
                      <a:cubicBezTo>
                        <a:pt x="185763" y="588370"/>
                        <a:pt x="75368" y="643628"/>
                        <a:pt x="40205" y="625587"/>
                      </a:cubicBezTo>
                      <a:cubicBezTo>
                        <a:pt x="5042" y="607546"/>
                        <a:pt x="55067" y="548576"/>
                        <a:pt x="56923" y="491765"/>
                      </a:cubicBezTo>
                      <a:cubicBezTo>
                        <a:pt x="-42482" y="445751"/>
                        <a:pt x="16092" y="337452"/>
                        <a:pt x="27642" y="260968"/>
                      </a:cubicBezTo>
                      <a:cubicBezTo>
                        <a:pt x="42338" y="177657"/>
                        <a:pt x="54917" y="122069"/>
                        <a:pt x="63746" y="80370"/>
                      </a:cubicBezTo>
                      <a:cubicBezTo>
                        <a:pt x="72575" y="38671"/>
                        <a:pt x="16668" y="-9966"/>
                        <a:pt x="80617" y="10774"/>
                      </a:cubicBezTo>
                      <a:close/>
                    </a:path>
                  </a:pathLst>
                </a:custGeom>
                <a:noFill/>
                <a:ln w="25400" cap="rnd">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33" name="正方形/長方形 32"/>
              <p:cNvSpPr/>
              <p:nvPr/>
            </p:nvSpPr>
            <p:spPr>
              <a:xfrm>
                <a:off x="6206574" y="3326647"/>
                <a:ext cx="1145209" cy="190339"/>
              </a:xfrm>
              <a:prstGeom prst="rect">
                <a:avLst/>
              </a:prstGeom>
              <a:solidFill>
                <a:schemeClr val="bg1"/>
              </a:solidFill>
              <a:ln w="6350">
                <a:solidFill>
                  <a:schemeClr val="tx1"/>
                </a:solidFill>
              </a:ln>
            </p:spPr>
            <p:txBody>
              <a:bodyPr wrap="square" lIns="0" tIns="0" rIns="0" bIns="0" anchor="ctr" anchorCtr="0">
                <a:noAutofit/>
              </a:bodyPr>
              <a:lstStyle/>
              <a:p>
                <a:pPr marL="0" marR="0" lvl="0" indent="0" algn="ctr" defTabSz="914290" rtl="0" eaLnBrk="1" fontAlgn="auto" latinLnBrk="0" hangingPunct="1">
                  <a:lnSpc>
                    <a:spcPts val="1015"/>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道路の重点整備</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正方形/長方形 33"/>
              <p:cNvSpPr/>
              <p:nvPr/>
            </p:nvSpPr>
            <p:spPr>
              <a:xfrm>
                <a:off x="7701105" y="2089264"/>
                <a:ext cx="648000" cy="180000"/>
              </a:xfrm>
              <a:prstGeom prst="rect">
                <a:avLst/>
              </a:prstGeom>
              <a:solidFill>
                <a:schemeClr val="bg1"/>
              </a:solidFill>
              <a:ln w="6350">
                <a:solidFill>
                  <a:schemeClr val="tx1"/>
                </a:solidFill>
              </a:ln>
            </p:spPr>
            <p:txBody>
              <a:bodyPr wrap="square" lIns="0" tIns="0" rIns="0" bIns="0" anchor="ctr" anchorCtr="0">
                <a:noAutofit/>
              </a:bodyPr>
              <a:lstStyle/>
              <a:p>
                <a:pPr marL="0" marR="0" lvl="0" indent="0" algn="ctr" defTabSz="914290" rtl="0" eaLnBrk="1" fontAlgn="auto" latinLnBrk="0" hangingPunct="1">
                  <a:lnSpc>
                    <a:spcPts val="1015"/>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重点除却</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14" name="正方形/長方形 13"/>
            <p:cNvSpPr/>
            <p:nvPr/>
          </p:nvSpPr>
          <p:spPr>
            <a:xfrm>
              <a:off x="7166336" y="1108152"/>
              <a:ext cx="1013669" cy="262349"/>
            </a:xfrm>
            <a:prstGeom prst="rect">
              <a:avLst/>
            </a:prstGeom>
            <a:noFill/>
            <a:ln>
              <a:noFill/>
            </a:ln>
          </p:spPr>
          <p:txBody>
            <a:bodyPr wrap="square" lIns="33231" tIns="33231" rIns="33231" bIns="33231" anchor="ctr" anchorCtr="0">
              <a:noAutofit/>
            </a:bodyPr>
            <a:lstStyle/>
            <a:p>
              <a:pPr marL="0" marR="0" lvl="0" indent="0" algn="l" defTabSz="914290" rtl="0" eaLnBrk="1" fontAlgn="auto" latinLnBrk="0" hangingPunct="1">
                <a:lnSpc>
                  <a:spcPts val="1477"/>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■事業計画</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5" name="グループ化 14"/>
            <p:cNvGrpSpPr/>
            <p:nvPr/>
          </p:nvGrpSpPr>
          <p:grpSpPr>
            <a:xfrm>
              <a:off x="10912654" y="1096958"/>
              <a:ext cx="3030737" cy="2501171"/>
              <a:chOff x="15240857" y="3398540"/>
              <a:chExt cx="3030737" cy="2501171"/>
            </a:xfrm>
          </p:grpSpPr>
          <p:sp>
            <p:nvSpPr>
              <p:cNvPr id="29" name="正方形/長方形 28"/>
              <p:cNvSpPr/>
              <p:nvPr/>
            </p:nvSpPr>
            <p:spPr>
              <a:xfrm>
                <a:off x="15240857" y="3398540"/>
                <a:ext cx="3030737" cy="2501171"/>
              </a:xfrm>
              <a:prstGeom prst="rect">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0" name="図 2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342247" y="3637018"/>
                <a:ext cx="2903636" cy="2232000"/>
              </a:xfrm>
              <a:prstGeom prst="rect">
                <a:avLst/>
              </a:prstGeom>
            </p:spPr>
          </p:pic>
        </p:grpSp>
        <p:sp>
          <p:nvSpPr>
            <p:cNvPr id="16" name="フリーフォーム 15"/>
            <p:cNvSpPr/>
            <p:nvPr/>
          </p:nvSpPr>
          <p:spPr>
            <a:xfrm>
              <a:off x="11332361" y="1849273"/>
              <a:ext cx="1295400" cy="592080"/>
            </a:xfrm>
            <a:custGeom>
              <a:avLst/>
              <a:gdLst>
                <a:gd name="connsiteX0" fmla="*/ 44450 w 1295400"/>
                <a:gd name="connsiteY0" fmla="*/ 88900 h 590550"/>
                <a:gd name="connsiteX1" fmla="*/ 285750 w 1295400"/>
                <a:gd name="connsiteY1" fmla="*/ 50800 h 590550"/>
                <a:gd name="connsiteX2" fmla="*/ 647700 w 1295400"/>
                <a:gd name="connsiteY2" fmla="*/ 25400 h 590550"/>
                <a:gd name="connsiteX3" fmla="*/ 958850 w 1295400"/>
                <a:gd name="connsiteY3" fmla="*/ 0 h 590550"/>
                <a:gd name="connsiteX4" fmla="*/ 1143000 w 1295400"/>
                <a:gd name="connsiteY4" fmla="*/ 19050 h 590550"/>
                <a:gd name="connsiteX5" fmla="*/ 1276350 w 1295400"/>
                <a:gd name="connsiteY5" fmla="*/ 196850 h 590550"/>
                <a:gd name="connsiteX6" fmla="*/ 1295400 w 1295400"/>
                <a:gd name="connsiteY6" fmla="*/ 463550 h 590550"/>
                <a:gd name="connsiteX7" fmla="*/ 1219200 w 1295400"/>
                <a:gd name="connsiteY7" fmla="*/ 590550 h 590550"/>
                <a:gd name="connsiteX8" fmla="*/ 876300 w 1295400"/>
                <a:gd name="connsiteY8" fmla="*/ 527050 h 590550"/>
                <a:gd name="connsiteX9" fmla="*/ 742950 w 1295400"/>
                <a:gd name="connsiteY9" fmla="*/ 590550 h 590550"/>
                <a:gd name="connsiteX10" fmla="*/ 552450 w 1295400"/>
                <a:gd name="connsiteY10" fmla="*/ 514350 h 590550"/>
                <a:gd name="connsiteX11" fmla="*/ 374650 w 1295400"/>
                <a:gd name="connsiteY11" fmla="*/ 431800 h 590550"/>
                <a:gd name="connsiteX12" fmla="*/ 88900 w 1295400"/>
                <a:gd name="connsiteY12" fmla="*/ 469900 h 590550"/>
                <a:gd name="connsiteX13" fmla="*/ 82550 w 1295400"/>
                <a:gd name="connsiteY13" fmla="*/ 342900 h 590550"/>
                <a:gd name="connsiteX14" fmla="*/ 76200 w 1295400"/>
                <a:gd name="connsiteY14" fmla="*/ 247650 h 590550"/>
                <a:gd name="connsiteX15" fmla="*/ 0 w 1295400"/>
                <a:gd name="connsiteY15" fmla="*/ 165100 h 590550"/>
                <a:gd name="connsiteX16" fmla="*/ 44450 w 1295400"/>
                <a:gd name="connsiteY16" fmla="*/ 88900 h 590550"/>
                <a:gd name="connsiteX0" fmla="*/ 44450 w 1295400"/>
                <a:gd name="connsiteY0" fmla="*/ 88900 h 590550"/>
                <a:gd name="connsiteX1" fmla="*/ 285750 w 1295400"/>
                <a:gd name="connsiteY1" fmla="*/ 50800 h 590550"/>
                <a:gd name="connsiteX2" fmla="*/ 647700 w 1295400"/>
                <a:gd name="connsiteY2" fmla="*/ 25400 h 590550"/>
                <a:gd name="connsiteX3" fmla="*/ 958850 w 1295400"/>
                <a:gd name="connsiteY3" fmla="*/ 0 h 590550"/>
                <a:gd name="connsiteX4" fmla="*/ 1116806 w 1295400"/>
                <a:gd name="connsiteY4" fmla="*/ 64293 h 590550"/>
                <a:gd name="connsiteX5" fmla="*/ 1276350 w 1295400"/>
                <a:gd name="connsiteY5" fmla="*/ 196850 h 590550"/>
                <a:gd name="connsiteX6" fmla="*/ 1295400 w 1295400"/>
                <a:gd name="connsiteY6" fmla="*/ 463550 h 590550"/>
                <a:gd name="connsiteX7" fmla="*/ 1219200 w 1295400"/>
                <a:gd name="connsiteY7" fmla="*/ 590550 h 590550"/>
                <a:gd name="connsiteX8" fmla="*/ 876300 w 1295400"/>
                <a:gd name="connsiteY8" fmla="*/ 527050 h 590550"/>
                <a:gd name="connsiteX9" fmla="*/ 742950 w 1295400"/>
                <a:gd name="connsiteY9" fmla="*/ 590550 h 590550"/>
                <a:gd name="connsiteX10" fmla="*/ 552450 w 1295400"/>
                <a:gd name="connsiteY10" fmla="*/ 514350 h 590550"/>
                <a:gd name="connsiteX11" fmla="*/ 374650 w 1295400"/>
                <a:gd name="connsiteY11" fmla="*/ 431800 h 590550"/>
                <a:gd name="connsiteX12" fmla="*/ 88900 w 1295400"/>
                <a:gd name="connsiteY12" fmla="*/ 469900 h 590550"/>
                <a:gd name="connsiteX13" fmla="*/ 82550 w 1295400"/>
                <a:gd name="connsiteY13" fmla="*/ 342900 h 590550"/>
                <a:gd name="connsiteX14" fmla="*/ 76200 w 1295400"/>
                <a:gd name="connsiteY14" fmla="*/ 247650 h 590550"/>
                <a:gd name="connsiteX15" fmla="*/ 0 w 1295400"/>
                <a:gd name="connsiteY15" fmla="*/ 165100 h 590550"/>
                <a:gd name="connsiteX16" fmla="*/ 44450 w 1295400"/>
                <a:gd name="connsiteY16" fmla="*/ 88900 h 590550"/>
                <a:gd name="connsiteX0" fmla="*/ 44450 w 1295400"/>
                <a:gd name="connsiteY0" fmla="*/ 88900 h 590550"/>
                <a:gd name="connsiteX1" fmla="*/ 285750 w 1295400"/>
                <a:gd name="connsiteY1" fmla="*/ 50800 h 590550"/>
                <a:gd name="connsiteX2" fmla="*/ 647700 w 1295400"/>
                <a:gd name="connsiteY2" fmla="*/ 25400 h 590550"/>
                <a:gd name="connsiteX3" fmla="*/ 958850 w 1295400"/>
                <a:gd name="connsiteY3" fmla="*/ 0 h 590550"/>
                <a:gd name="connsiteX4" fmla="*/ 1116806 w 1295400"/>
                <a:gd name="connsiteY4" fmla="*/ 64293 h 590550"/>
                <a:gd name="connsiteX5" fmla="*/ 1273969 w 1295400"/>
                <a:gd name="connsiteY5" fmla="*/ 208756 h 590550"/>
                <a:gd name="connsiteX6" fmla="*/ 1295400 w 1295400"/>
                <a:gd name="connsiteY6" fmla="*/ 463550 h 590550"/>
                <a:gd name="connsiteX7" fmla="*/ 1219200 w 1295400"/>
                <a:gd name="connsiteY7" fmla="*/ 590550 h 590550"/>
                <a:gd name="connsiteX8" fmla="*/ 876300 w 1295400"/>
                <a:gd name="connsiteY8" fmla="*/ 527050 h 590550"/>
                <a:gd name="connsiteX9" fmla="*/ 742950 w 1295400"/>
                <a:gd name="connsiteY9" fmla="*/ 590550 h 590550"/>
                <a:gd name="connsiteX10" fmla="*/ 552450 w 1295400"/>
                <a:gd name="connsiteY10" fmla="*/ 514350 h 590550"/>
                <a:gd name="connsiteX11" fmla="*/ 374650 w 1295400"/>
                <a:gd name="connsiteY11" fmla="*/ 431800 h 590550"/>
                <a:gd name="connsiteX12" fmla="*/ 88900 w 1295400"/>
                <a:gd name="connsiteY12" fmla="*/ 469900 h 590550"/>
                <a:gd name="connsiteX13" fmla="*/ 82550 w 1295400"/>
                <a:gd name="connsiteY13" fmla="*/ 342900 h 590550"/>
                <a:gd name="connsiteX14" fmla="*/ 76200 w 1295400"/>
                <a:gd name="connsiteY14" fmla="*/ 247650 h 590550"/>
                <a:gd name="connsiteX15" fmla="*/ 0 w 1295400"/>
                <a:gd name="connsiteY15" fmla="*/ 165100 h 590550"/>
                <a:gd name="connsiteX16" fmla="*/ 44450 w 1295400"/>
                <a:gd name="connsiteY16" fmla="*/ 88900 h 590550"/>
                <a:gd name="connsiteX0" fmla="*/ 44450 w 1295400"/>
                <a:gd name="connsiteY0" fmla="*/ 88900 h 590932"/>
                <a:gd name="connsiteX1" fmla="*/ 285750 w 1295400"/>
                <a:gd name="connsiteY1" fmla="*/ 50800 h 590932"/>
                <a:gd name="connsiteX2" fmla="*/ 647700 w 1295400"/>
                <a:gd name="connsiteY2" fmla="*/ 25400 h 590932"/>
                <a:gd name="connsiteX3" fmla="*/ 958850 w 1295400"/>
                <a:gd name="connsiteY3" fmla="*/ 0 h 590932"/>
                <a:gd name="connsiteX4" fmla="*/ 1116806 w 1295400"/>
                <a:gd name="connsiteY4" fmla="*/ 64293 h 590932"/>
                <a:gd name="connsiteX5" fmla="*/ 1273969 w 1295400"/>
                <a:gd name="connsiteY5" fmla="*/ 208756 h 590932"/>
                <a:gd name="connsiteX6" fmla="*/ 1295400 w 1295400"/>
                <a:gd name="connsiteY6" fmla="*/ 463550 h 590932"/>
                <a:gd name="connsiteX7" fmla="*/ 1219200 w 1295400"/>
                <a:gd name="connsiteY7" fmla="*/ 590550 h 590932"/>
                <a:gd name="connsiteX8" fmla="*/ 876300 w 1295400"/>
                <a:gd name="connsiteY8" fmla="*/ 527050 h 590932"/>
                <a:gd name="connsiteX9" fmla="*/ 742950 w 1295400"/>
                <a:gd name="connsiteY9" fmla="*/ 590550 h 590932"/>
                <a:gd name="connsiteX10" fmla="*/ 552450 w 1295400"/>
                <a:gd name="connsiteY10" fmla="*/ 514350 h 590932"/>
                <a:gd name="connsiteX11" fmla="*/ 374650 w 1295400"/>
                <a:gd name="connsiteY11" fmla="*/ 431800 h 590932"/>
                <a:gd name="connsiteX12" fmla="*/ 88900 w 1295400"/>
                <a:gd name="connsiteY12" fmla="*/ 469900 h 590932"/>
                <a:gd name="connsiteX13" fmla="*/ 82550 w 1295400"/>
                <a:gd name="connsiteY13" fmla="*/ 342900 h 590932"/>
                <a:gd name="connsiteX14" fmla="*/ 76200 w 1295400"/>
                <a:gd name="connsiteY14" fmla="*/ 247650 h 590932"/>
                <a:gd name="connsiteX15" fmla="*/ 0 w 1295400"/>
                <a:gd name="connsiteY15" fmla="*/ 165100 h 590932"/>
                <a:gd name="connsiteX16" fmla="*/ 44450 w 1295400"/>
                <a:gd name="connsiteY16" fmla="*/ 88900 h 590932"/>
                <a:gd name="connsiteX0" fmla="*/ 44450 w 1295400"/>
                <a:gd name="connsiteY0" fmla="*/ 88900 h 592301"/>
                <a:gd name="connsiteX1" fmla="*/ 285750 w 1295400"/>
                <a:gd name="connsiteY1" fmla="*/ 50800 h 592301"/>
                <a:gd name="connsiteX2" fmla="*/ 647700 w 1295400"/>
                <a:gd name="connsiteY2" fmla="*/ 25400 h 592301"/>
                <a:gd name="connsiteX3" fmla="*/ 958850 w 1295400"/>
                <a:gd name="connsiteY3" fmla="*/ 0 h 592301"/>
                <a:gd name="connsiteX4" fmla="*/ 1116806 w 1295400"/>
                <a:gd name="connsiteY4" fmla="*/ 64293 h 592301"/>
                <a:gd name="connsiteX5" fmla="*/ 1273969 w 1295400"/>
                <a:gd name="connsiteY5" fmla="*/ 208756 h 592301"/>
                <a:gd name="connsiteX6" fmla="*/ 1295400 w 1295400"/>
                <a:gd name="connsiteY6" fmla="*/ 463550 h 592301"/>
                <a:gd name="connsiteX7" fmla="*/ 1219200 w 1295400"/>
                <a:gd name="connsiteY7" fmla="*/ 590550 h 592301"/>
                <a:gd name="connsiteX8" fmla="*/ 876300 w 1295400"/>
                <a:gd name="connsiteY8" fmla="*/ 527050 h 592301"/>
                <a:gd name="connsiteX9" fmla="*/ 742950 w 1295400"/>
                <a:gd name="connsiteY9" fmla="*/ 590550 h 592301"/>
                <a:gd name="connsiteX10" fmla="*/ 552450 w 1295400"/>
                <a:gd name="connsiteY10" fmla="*/ 514350 h 592301"/>
                <a:gd name="connsiteX11" fmla="*/ 374650 w 1295400"/>
                <a:gd name="connsiteY11" fmla="*/ 431800 h 592301"/>
                <a:gd name="connsiteX12" fmla="*/ 88900 w 1295400"/>
                <a:gd name="connsiteY12" fmla="*/ 469900 h 592301"/>
                <a:gd name="connsiteX13" fmla="*/ 82550 w 1295400"/>
                <a:gd name="connsiteY13" fmla="*/ 342900 h 592301"/>
                <a:gd name="connsiteX14" fmla="*/ 76200 w 1295400"/>
                <a:gd name="connsiteY14" fmla="*/ 247650 h 592301"/>
                <a:gd name="connsiteX15" fmla="*/ 0 w 1295400"/>
                <a:gd name="connsiteY15" fmla="*/ 165100 h 592301"/>
                <a:gd name="connsiteX16" fmla="*/ 44450 w 1295400"/>
                <a:gd name="connsiteY16" fmla="*/ 88900 h 592301"/>
                <a:gd name="connsiteX0" fmla="*/ 44450 w 1295400"/>
                <a:gd name="connsiteY0" fmla="*/ 88900 h 592301"/>
                <a:gd name="connsiteX1" fmla="*/ 285750 w 1295400"/>
                <a:gd name="connsiteY1" fmla="*/ 50800 h 592301"/>
                <a:gd name="connsiteX2" fmla="*/ 647700 w 1295400"/>
                <a:gd name="connsiteY2" fmla="*/ 25400 h 592301"/>
                <a:gd name="connsiteX3" fmla="*/ 958850 w 1295400"/>
                <a:gd name="connsiteY3" fmla="*/ 0 h 592301"/>
                <a:gd name="connsiteX4" fmla="*/ 1116806 w 1295400"/>
                <a:gd name="connsiteY4" fmla="*/ 64293 h 592301"/>
                <a:gd name="connsiteX5" fmla="*/ 1273969 w 1295400"/>
                <a:gd name="connsiteY5" fmla="*/ 208756 h 592301"/>
                <a:gd name="connsiteX6" fmla="*/ 1295400 w 1295400"/>
                <a:gd name="connsiteY6" fmla="*/ 463550 h 592301"/>
                <a:gd name="connsiteX7" fmla="*/ 1219200 w 1295400"/>
                <a:gd name="connsiteY7" fmla="*/ 590550 h 592301"/>
                <a:gd name="connsiteX8" fmla="*/ 876300 w 1295400"/>
                <a:gd name="connsiteY8" fmla="*/ 527050 h 592301"/>
                <a:gd name="connsiteX9" fmla="*/ 742950 w 1295400"/>
                <a:gd name="connsiteY9" fmla="*/ 590550 h 592301"/>
                <a:gd name="connsiteX10" fmla="*/ 552450 w 1295400"/>
                <a:gd name="connsiteY10" fmla="*/ 514350 h 592301"/>
                <a:gd name="connsiteX11" fmla="*/ 374650 w 1295400"/>
                <a:gd name="connsiteY11" fmla="*/ 431800 h 592301"/>
                <a:gd name="connsiteX12" fmla="*/ 88900 w 1295400"/>
                <a:gd name="connsiteY12" fmla="*/ 469900 h 592301"/>
                <a:gd name="connsiteX13" fmla="*/ 82550 w 1295400"/>
                <a:gd name="connsiteY13" fmla="*/ 342900 h 592301"/>
                <a:gd name="connsiteX14" fmla="*/ 76200 w 1295400"/>
                <a:gd name="connsiteY14" fmla="*/ 247650 h 592301"/>
                <a:gd name="connsiteX15" fmla="*/ 0 w 1295400"/>
                <a:gd name="connsiteY15" fmla="*/ 165100 h 592301"/>
                <a:gd name="connsiteX16" fmla="*/ 44450 w 1295400"/>
                <a:gd name="connsiteY16" fmla="*/ 88900 h 592301"/>
                <a:gd name="connsiteX0" fmla="*/ 44450 w 1295400"/>
                <a:gd name="connsiteY0" fmla="*/ 88900 h 592301"/>
                <a:gd name="connsiteX1" fmla="*/ 285750 w 1295400"/>
                <a:gd name="connsiteY1" fmla="*/ 50800 h 592301"/>
                <a:gd name="connsiteX2" fmla="*/ 647700 w 1295400"/>
                <a:gd name="connsiteY2" fmla="*/ 25400 h 592301"/>
                <a:gd name="connsiteX3" fmla="*/ 958850 w 1295400"/>
                <a:gd name="connsiteY3" fmla="*/ 0 h 592301"/>
                <a:gd name="connsiteX4" fmla="*/ 1116806 w 1295400"/>
                <a:gd name="connsiteY4" fmla="*/ 64293 h 592301"/>
                <a:gd name="connsiteX5" fmla="*/ 1273969 w 1295400"/>
                <a:gd name="connsiteY5" fmla="*/ 208756 h 592301"/>
                <a:gd name="connsiteX6" fmla="*/ 1295400 w 1295400"/>
                <a:gd name="connsiteY6" fmla="*/ 463550 h 592301"/>
                <a:gd name="connsiteX7" fmla="*/ 1219200 w 1295400"/>
                <a:gd name="connsiteY7" fmla="*/ 590550 h 592301"/>
                <a:gd name="connsiteX8" fmla="*/ 876300 w 1295400"/>
                <a:gd name="connsiteY8" fmla="*/ 527050 h 592301"/>
                <a:gd name="connsiteX9" fmla="*/ 742950 w 1295400"/>
                <a:gd name="connsiteY9" fmla="*/ 590550 h 592301"/>
                <a:gd name="connsiteX10" fmla="*/ 552450 w 1295400"/>
                <a:gd name="connsiteY10" fmla="*/ 514350 h 592301"/>
                <a:gd name="connsiteX11" fmla="*/ 374650 w 1295400"/>
                <a:gd name="connsiteY11" fmla="*/ 431800 h 592301"/>
                <a:gd name="connsiteX12" fmla="*/ 88900 w 1295400"/>
                <a:gd name="connsiteY12" fmla="*/ 469900 h 592301"/>
                <a:gd name="connsiteX13" fmla="*/ 82550 w 1295400"/>
                <a:gd name="connsiteY13" fmla="*/ 342900 h 592301"/>
                <a:gd name="connsiteX14" fmla="*/ 76200 w 1295400"/>
                <a:gd name="connsiteY14" fmla="*/ 247650 h 592301"/>
                <a:gd name="connsiteX15" fmla="*/ 0 w 1295400"/>
                <a:gd name="connsiteY15" fmla="*/ 165100 h 592301"/>
                <a:gd name="connsiteX16" fmla="*/ 44450 w 1295400"/>
                <a:gd name="connsiteY16" fmla="*/ 88900 h 592301"/>
                <a:gd name="connsiteX0" fmla="*/ 44450 w 1295400"/>
                <a:gd name="connsiteY0" fmla="*/ 88900 h 592301"/>
                <a:gd name="connsiteX1" fmla="*/ 285750 w 1295400"/>
                <a:gd name="connsiteY1" fmla="*/ 50800 h 592301"/>
                <a:gd name="connsiteX2" fmla="*/ 647700 w 1295400"/>
                <a:gd name="connsiteY2" fmla="*/ 25400 h 592301"/>
                <a:gd name="connsiteX3" fmla="*/ 958850 w 1295400"/>
                <a:gd name="connsiteY3" fmla="*/ 0 h 592301"/>
                <a:gd name="connsiteX4" fmla="*/ 1116806 w 1295400"/>
                <a:gd name="connsiteY4" fmla="*/ 64293 h 592301"/>
                <a:gd name="connsiteX5" fmla="*/ 1273969 w 1295400"/>
                <a:gd name="connsiteY5" fmla="*/ 208756 h 592301"/>
                <a:gd name="connsiteX6" fmla="*/ 1295400 w 1295400"/>
                <a:gd name="connsiteY6" fmla="*/ 463550 h 592301"/>
                <a:gd name="connsiteX7" fmla="*/ 1219200 w 1295400"/>
                <a:gd name="connsiteY7" fmla="*/ 590550 h 592301"/>
                <a:gd name="connsiteX8" fmla="*/ 876300 w 1295400"/>
                <a:gd name="connsiteY8" fmla="*/ 527050 h 592301"/>
                <a:gd name="connsiteX9" fmla="*/ 742950 w 1295400"/>
                <a:gd name="connsiteY9" fmla="*/ 590550 h 592301"/>
                <a:gd name="connsiteX10" fmla="*/ 552450 w 1295400"/>
                <a:gd name="connsiteY10" fmla="*/ 514350 h 592301"/>
                <a:gd name="connsiteX11" fmla="*/ 374650 w 1295400"/>
                <a:gd name="connsiteY11" fmla="*/ 431800 h 592301"/>
                <a:gd name="connsiteX12" fmla="*/ 88900 w 1295400"/>
                <a:gd name="connsiteY12" fmla="*/ 469900 h 592301"/>
                <a:gd name="connsiteX13" fmla="*/ 82550 w 1295400"/>
                <a:gd name="connsiteY13" fmla="*/ 342900 h 592301"/>
                <a:gd name="connsiteX14" fmla="*/ 76200 w 1295400"/>
                <a:gd name="connsiteY14" fmla="*/ 247650 h 592301"/>
                <a:gd name="connsiteX15" fmla="*/ 0 w 1295400"/>
                <a:gd name="connsiteY15" fmla="*/ 165100 h 592301"/>
                <a:gd name="connsiteX16" fmla="*/ 44450 w 1295400"/>
                <a:gd name="connsiteY16" fmla="*/ 88900 h 592301"/>
                <a:gd name="connsiteX0" fmla="*/ 44450 w 1295400"/>
                <a:gd name="connsiteY0" fmla="*/ 88900 h 592301"/>
                <a:gd name="connsiteX1" fmla="*/ 285750 w 1295400"/>
                <a:gd name="connsiteY1" fmla="*/ 50800 h 592301"/>
                <a:gd name="connsiteX2" fmla="*/ 647700 w 1295400"/>
                <a:gd name="connsiteY2" fmla="*/ 25400 h 592301"/>
                <a:gd name="connsiteX3" fmla="*/ 958850 w 1295400"/>
                <a:gd name="connsiteY3" fmla="*/ 0 h 592301"/>
                <a:gd name="connsiteX4" fmla="*/ 1116806 w 1295400"/>
                <a:gd name="connsiteY4" fmla="*/ 64293 h 592301"/>
                <a:gd name="connsiteX5" fmla="*/ 1273969 w 1295400"/>
                <a:gd name="connsiteY5" fmla="*/ 208756 h 592301"/>
                <a:gd name="connsiteX6" fmla="*/ 1295400 w 1295400"/>
                <a:gd name="connsiteY6" fmla="*/ 463550 h 592301"/>
                <a:gd name="connsiteX7" fmla="*/ 1219200 w 1295400"/>
                <a:gd name="connsiteY7" fmla="*/ 590550 h 592301"/>
                <a:gd name="connsiteX8" fmla="*/ 876300 w 1295400"/>
                <a:gd name="connsiteY8" fmla="*/ 527050 h 592301"/>
                <a:gd name="connsiteX9" fmla="*/ 742950 w 1295400"/>
                <a:gd name="connsiteY9" fmla="*/ 590550 h 592301"/>
                <a:gd name="connsiteX10" fmla="*/ 552450 w 1295400"/>
                <a:gd name="connsiteY10" fmla="*/ 514350 h 592301"/>
                <a:gd name="connsiteX11" fmla="*/ 374650 w 1295400"/>
                <a:gd name="connsiteY11" fmla="*/ 431800 h 592301"/>
                <a:gd name="connsiteX12" fmla="*/ 88900 w 1295400"/>
                <a:gd name="connsiteY12" fmla="*/ 469900 h 592301"/>
                <a:gd name="connsiteX13" fmla="*/ 82550 w 1295400"/>
                <a:gd name="connsiteY13" fmla="*/ 342900 h 592301"/>
                <a:gd name="connsiteX14" fmla="*/ 76200 w 1295400"/>
                <a:gd name="connsiteY14" fmla="*/ 247650 h 592301"/>
                <a:gd name="connsiteX15" fmla="*/ 0 w 1295400"/>
                <a:gd name="connsiteY15" fmla="*/ 165100 h 592301"/>
                <a:gd name="connsiteX16" fmla="*/ 44450 w 1295400"/>
                <a:gd name="connsiteY16" fmla="*/ 88900 h 592301"/>
                <a:gd name="connsiteX0" fmla="*/ 44450 w 1295400"/>
                <a:gd name="connsiteY0" fmla="*/ 88900 h 592080"/>
                <a:gd name="connsiteX1" fmla="*/ 285750 w 1295400"/>
                <a:gd name="connsiteY1" fmla="*/ 50800 h 592080"/>
                <a:gd name="connsiteX2" fmla="*/ 647700 w 1295400"/>
                <a:gd name="connsiteY2" fmla="*/ 25400 h 592080"/>
                <a:gd name="connsiteX3" fmla="*/ 958850 w 1295400"/>
                <a:gd name="connsiteY3" fmla="*/ 0 h 592080"/>
                <a:gd name="connsiteX4" fmla="*/ 1116806 w 1295400"/>
                <a:gd name="connsiteY4" fmla="*/ 64293 h 592080"/>
                <a:gd name="connsiteX5" fmla="*/ 1273969 w 1295400"/>
                <a:gd name="connsiteY5" fmla="*/ 208756 h 592080"/>
                <a:gd name="connsiteX6" fmla="*/ 1295400 w 1295400"/>
                <a:gd name="connsiteY6" fmla="*/ 463550 h 592080"/>
                <a:gd name="connsiteX7" fmla="*/ 1219200 w 1295400"/>
                <a:gd name="connsiteY7" fmla="*/ 590550 h 592080"/>
                <a:gd name="connsiteX8" fmla="*/ 876300 w 1295400"/>
                <a:gd name="connsiteY8" fmla="*/ 527050 h 592080"/>
                <a:gd name="connsiteX9" fmla="*/ 742950 w 1295400"/>
                <a:gd name="connsiteY9" fmla="*/ 590550 h 592080"/>
                <a:gd name="connsiteX10" fmla="*/ 552450 w 1295400"/>
                <a:gd name="connsiteY10" fmla="*/ 514350 h 592080"/>
                <a:gd name="connsiteX11" fmla="*/ 374650 w 1295400"/>
                <a:gd name="connsiteY11" fmla="*/ 431800 h 592080"/>
                <a:gd name="connsiteX12" fmla="*/ 88900 w 1295400"/>
                <a:gd name="connsiteY12" fmla="*/ 469900 h 592080"/>
                <a:gd name="connsiteX13" fmla="*/ 82550 w 1295400"/>
                <a:gd name="connsiteY13" fmla="*/ 342900 h 592080"/>
                <a:gd name="connsiteX14" fmla="*/ 76200 w 1295400"/>
                <a:gd name="connsiteY14" fmla="*/ 247650 h 592080"/>
                <a:gd name="connsiteX15" fmla="*/ 0 w 1295400"/>
                <a:gd name="connsiteY15" fmla="*/ 165100 h 592080"/>
                <a:gd name="connsiteX16" fmla="*/ 44450 w 1295400"/>
                <a:gd name="connsiteY16" fmla="*/ 88900 h 592080"/>
                <a:gd name="connsiteX0" fmla="*/ 44450 w 1295400"/>
                <a:gd name="connsiteY0" fmla="*/ 88900 h 592080"/>
                <a:gd name="connsiteX1" fmla="*/ 285750 w 1295400"/>
                <a:gd name="connsiteY1" fmla="*/ 50800 h 592080"/>
                <a:gd name="connsiteX2" fmla="*/ 647700 w 1295400"/>
                <a:gd name="connsiteY2" fmla="*/ 25400 h 592080"/>
                <a:gd name="connsiteX3" fmla="*/ 958850 w 1295400"/>
                <a:gd name="connsiteY3" fmla="*/ 0 h 592080"/>
                <a:gd name="connsiteX4" fmla="*/ 1116806 w 1295400"/>
                <a:gd name="connsiteY4" fmla="*/ 64293 h 592080"/>
                <a:gd name="connsiteX5" fmla="*/ 1273969 w 1295400"/>
                <a:gd name="connsiteY5" fmla="*/ 208756 h 592080"/>
                <a:gd name="connsiteX6" fmla="*/ 1295400 w 1295400"/>
                <a:gd name="connsiteY6" fmla="*/ 463550 h 592080"/>
                <a:gd name="connsiteX7" fmla="*/ 1219200 w 1295400"/>
                <a:gd name="connsiteY7" fmla="*/ 590550 h 592080"/>
                <a:gd name="connsiteX8" fmla="*/ 876300 w 1295400"/>
                <a:gd name="connsiteY8" fmla="*/ 527050 h 592080"/>
                <a:gd name="connsiteX9" fmla="*/ 742950 w 1295400"/>
                <a:gd name="connsiteY9" fmla="*/ 590550 h 592080"/>
                <a:gd name="connsiteX10" fmla="*/ 552450 w 1295400"/>
                <a:gd name="connsiteY10" fmla="*/ 514350 h 592080"/>
                <a:gd name="connsiteX11" fmla="*/ 374650 w 1295400"/>
                <a:gd name="connsiteY11" fmla="*/ 431800 h 592080"/>
                <a:gd name="connsiteX12" fmla="*/ 88900 w 1295400"/>
                <a:gd name="connsiteY12" fmla="*/ 469900 h 592080"/>
                <a:gd name="connsiteX13" fmla="*/ 82550 w 1295400"/>
                <a:gd name="connsiteY13" fmla="*/ 342900 h 592080"/>
                <a:gd name="connsiteX14" fmla="*/ 76200 w 1295400"/>
                <a:gd name="connsiteY14" fmla="*/ 247650 h 592080"/>
                <a:gd name="connsiteX15" fmla="*/ 0 w 1295400"/>
                <a:gd name="connsiteY15" fmla="*/ 165100 h 592080"/>
                <a:gd name="connsiteX16" fmla="*/ 44450 w 1295400"/>
                <a:gd name="connsiteY16" fmla="*/ 88900 h 592080"/>
                <a:gd name="connsiteX0" fmla="*/ 44450 w 1295400"/>
                <a:gd name="connsiteY0" fmla="*/ 88900 h 592080"/>
                <a:gd name="connsiteX1" fmla="*/ 285750 w 1295400"/>
                <a:gd name="connsiteY1" fmla="*/ 50800 h 592080"/>
                <a:gd name="connsiteX2" fmla="*/ 647700 w 1295400"/>
                <a:gd name="connsiteY2" fmla="*/ 25400 h 592080"/>
                <a:gd name="connsiteX3" fmla="*/ 958850 w 1295400"/>
                <a:gd name="connsiteY3" fmla="*/ 0 h 592080"/>
                <a:gd name="connsiteX4" fmla="*/ 1116806 w 1295400"/>
                <a:gd name="connsiteY4" fmla="*/ 64293 h 592080"/>
                <a:gd name="connsiteX5" fmla="*/ 1273969 w 1295400"/>
                <a:gd name="connsiteY5" fmla="*/ 208756 h 592080"/>
                <a:gd name="connsiteX6" fmla="*/ 1295400 w 1295400"/>
                <a:gd name="connsiteY6" fmla="*/ 463550 h 592080"/>
                <a:gd name="connsiteX7" fmla="*/ 1219200 w 1295400"/>
                <a:gd name="connsiteY7" fmla="*/ 590550 h 592080"/>
                <a:gd name="connsiteX8" fmla="*/ 876300 w 1295400"/>
                <a:gd name="connsiteY8" fmla="*/ 527050 h 592080"/>
                <a:gd name="connsiteX9" fmla="*/ 742950 w 1295400"/>
                <a:gd name="connsiteY9" fmla="*/ 590550 h 592080"/>
                <a:gd name="connsiteX10" fmla="*/ 552450 w 1295400"/>
                <a:gd name="connsiteY10" fmla="*/ 514350 h 592080"/>
                <a:gd name="connsiteX11" fmla="*/ 374650 w 1295400"/>
                <a:gd name="connsiteY11" fmla="*/ 431800 h 592080"/>
                <a:gd name="connsiteX12" fmla="*/ 88900 w 1295400"/>
                <a:gd name="connsiteY12" fmla="*/ 469900 h 592080"/>
                <a:gd name="connsiteX13" fmla="*/ 82550 w 1295400"/>
                <a:gd name="connsiteY13" fmla="*/ 342900 h 592080"/>
                <a:gd name="connsiteX14" fmla="*/ 76200 w 1295400"/>
                <a:gd name="connsiteY14" fmla="*/ 247650 h 592080"/>
                <a:gd name="connsiteX15" fmla="*/ 0 w 1295400"/>
                <a:gd name="connsiteY15" fmla="*/ 165100 h 592080"/>
                <a:gd name="connsiteX16" fmla="*/ 44450 w 1295400"/>
                <a:gd name="connsiteY16" fmla="*/ 88900 h 592080"/>
                <a:gd name="connsiteX0" fmla="*/ 44450 w 1295400"/>
                <a:gd name="connsiteY0" fmla="*/ 88900 h 592080"/>
                <a:gd name="connsiteX1" fmla="*/ 285750 w 1295400"/>
                <a:gd name="connsiteY1" fmla="*/ 50800 h 592080"/>
                <a:gd name="connsiteX2" fmla="*/ 647700 w 1295400"/>
                <a:gd name="connsiteY2" fmla="*/ 25400 h 592080"/>
                <a:gd name="connsiteX3" fmla="*/ 958850 w 1295400"/>
                <a:gd name="connsiteY3" fmla="*/ 0 h 592080"/>
                <a:gd name="connsiteX4" fmla="*/ 1116806 w 1295400"/>
                <a:gd name="connsiteY4" fmla="*/ 64293 h 592080"/>
                <a:gd name="connsiteX5" fmla="*/ 1273969 w 1295400"/>
                <a:gd name="connsiteY5" fmla="*/ 208756 h 592080"/>
                <a:gd name="connsiteX6" fmla="*/ 1295400 w 1295400"/>
                <a:gd name="connsiteY6" fmla="*/ 463550 h 592080"/>
                <a:gd name="connsiteX7" fmla="*/ 1219200 w 1295400"/>
                <a:gd name="connsiteY7" fmla="*/ 590550 h 592080"/>
                <a:gd name="connsiteX8" fmla="*/ 876300 w 1295400"/>
                <a:gd name="connsiteY8" fmla="*/ 527050 h 592080"/>
                <a:gd name="connsiteX9" fmla="*/ 742950 w 1295400"/>
                <a:gd name="connsiteY9" fmla="*/ 590550 h 592080"/>
                <a:gd name="connsiteX10" fmla="*/ 552450 w 1295400"/>
                <a:gd name="connsiteY10" fmla="*/ 514350 h 592080"/>
                <a:gd name="connsiteX11" fmla="*/ 374650 w 1295400"/>
                <a:gd name="connsiteY11" fmla="*/ 431800 h 592080"/>
                <a:gd name="connsiteX12" fmla="*/ 88900 w 1295400"/>
                <a:gd name="connsiteY12" fmla="*/ 469900 h 592080"/>
                <a:gd name="connsiteX13" fmla="*/ 82550 w 1295400"/>
                <a:gd name="connsiteY13" fmla="*/ 342900 h 592080"/>
                <a:gd name="connsiteX14" fmla="*/ 76200 w 1295400"/>
                <a:gd name="connsiteY14" fmla="*/ 247650 h 592080"/>
                <a:gd name="connsiteX15" fmla="*/ 0 w 1295400"/>
                <a:gd name="connsiteY15" fmla="*/ 165100 h 592080"/>
                <a:gd name="connsiteX16" fmla="*/ 44450 w 1295400"/>
                <a:gd name="connsiteY16" fmla="*/ 88900 h 592080"/>
                <a:gd name="connsiteX0" fmla="*/ 44450 w 1295400"/>
                <a:gd name="connsiteY0" fmla="*/ 88900 h 592080"/>
                <a:gd name="connsiteX1" fmla="*/ 285750 w 1295400"/>
                <a:gd name="connsiteY1" fmla="*/ 50800 h 592080"/>
                <a:gd name="connsiteX2" fmla="*/ 647700 w 1295400"/>
                <a:gd name="connsiteY2" fmla="*/ 25400 h 592080"/>
                <a:gd name="connsiteX3" fmla="*/ 958850 w 1295400"/>
                <a:gd name="connsiteY3" fmla="*/ 0 h 592080"/>
                <a:gd name="connsiteX4" fmla="*/ 1116806 w 1295400"/>
                <a:gd name="connsiteY4" fmla="*/ 64293 h 592080"/>
                <a:gd name="connsiteX5" fmla="*/ 1273969 w 1295400"/>
                <a:gd name="connsiteY5" fmla="*/ 208756 h 592080"/>
                <a:gd name="connsiteX6" fmla="*/ 1295400 w 1295400"/>
                <a:gd name="connsiteY6" fmla="*/ 463550 h 592080"/>
                <a:gd name="connsiteX7" fmla="*/ 1219200 w 1295400"/>
                <a:gd name="connsiteY7" fmla="*/ 590550 h 592080"/>
                <a:gd name="connsiteX8" fmla="*/ 876300 w 1295400"/>
                <a:gd name="connsiteY8" fmla="*/ 527050 h 592080"/>
                <a:gd name="connsiteX9" fmla="*/ 742950 w 1295400"/>
                <a:gd name="connsiteY9" fmla="*/ 590550 h 592080"/>
                <a:gd name="connsiteX10" fmla="*/ 552450 w 1295400"/>
                <a:gd name="connsiteY10" fmla="*/ 514350 h 592080"/>
                <a:gd name="connsiteX11" fmla="*/ 374650 w 1295400"/>
                <a:gd name="connsiteY11" fmla="*/ 431800 h 592080"/>
                <a:gd name="connsiteX12" fmla="*/ 88900 w 1295400"/>
                <a:gd name="connsiteY12" fmla="*/ 469900 h 592080"/>
                <a:gd name="connsiteX13" fmla="*/ 82550 w 1295400"/>
                <a:gd name="connsiteY13" fmla="*/ 342900 h 592080"/>
                <a:gd name="connsiteX14" fmla="*/ 76200 w 1295400"/>
                <a:gd name="connsiteY14" fmla="*/ 247650 h 592080"/>
                <a:gd name="connsiteX15" fmla="*/ 0 w 1295400"/>
                <a:gd name="connsiteY15" fmla="*/ 165100 h 592080"/>
                <a:gd name="connsiteX16" fmla="*/ 44450 w 1295400"/>
                <a:gd name="connsiteY16" fmla="*/ 88900 h 59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592080">
                  <a:moveTo>
                    <a:pt x="44450" y="88900"/>
                  </a:moveTo>
                  <a:lnTo>
                    <a:pt x="285750" y="50800"/>
                  </a:lnTo>
                  <a:lnTo>
                    <a:pt x="647700" y="25400"/>
                  </a:lnTo>
                  <a:lnTo>
                    <a:pt x="958850" y="0"/>
                  </a:lnTo>
                  <a:lnTo>
                    <a:pt x="1116806" y="64293"/>
                  </a:lnTo>
                  <a:lnTo>
                    <a:pt x="1273969" y="208756"/>
                  </a:lnTo>
                  <a:lnTo>
                    <a:pt x="1295400" y="463550"/>
                  </a:lnTo>
                  <a:cubicBezTo>
                    <a:pt x="1270000" y="505883"/>
                    <a:pt x="1311275" y="550599"/>
                    <a:pt x="1219200" y="590550"/>
                  </a:cubicBezTo>
                  <a:cubicBezTo>
                    <a:pt x="1090612" y="595577"/>
                    <a:pt x="1000125" y="507736"/>
                    <a:pt x="876300" y="527050"/>
                  </a:cubicBezTo>
                  <a:cubicBezTo>
                    <a:pt x="815182" y="538692"/>
                    <a:pt x="830262" y="602720"/>
                    <a:pt x="742950" y="590550"/>
                  </a:cubicBezTo>
                  <a:cubicBezTo>
                    <a:pt x="662781" y="596106"/>
                    <a:pt x="615950" y="539750"/>
                    <a:pt x="552450" y="514350"/>
                  </a:cubicBezTo>
                  <a:lnTo>
                    <a:pt x="374650" y="431800"/>
                  </a:lnTo>
                  <a:cubicBezTo>
                    <a:pt x="279400" y="444500"/>
                    <a:pt x="205581" y="483393"/>
                    <a:pt x="88900" y="469900"/>
                  </a:cubicBezTo>
                  <a:cubicBezTo>
                    <a:pt x="55827" y="415661"/>
                    <a:pt x="84667" y="385233"/>
                    <a:pt x="82550" y="342900"/>
                  </a:cubicBezTo>
                  <a:lnTo>
                    <a:pt x="76200" y="247650"/>
                  </a:lnTo>
                  <a:cubicBezTo>
                    <a:pt x="50800" y="220133"/>
                    <a:pt x="34925" y="249767"/>
                    <a:pt x="0" y="165100"/>
                  </a:cubicBezTo>
                  <a:cubicBezTo>
                    <a:pt x="2910" y="103982"/>
                    <a:pt x="29633" y="114300"/>
                    <a:pt x="44450" y="88900"/>
                  </a:cubicBezTo>
                  <a:close/>
                </a:path>
              </a:pathLst>
            </a:custGeom>
            <a:noFill/>
            <a:ln cap="rnd">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フリーフォーム 16"/>
            <p:cNvSpPr/>
            <p:nvPr/>
          </p:nvSpPr>
          <p:spPr>
            <a:xfrm>
              <a:off x="11400691" y="1484312"/>
              <a:ext cx="1441450" cy="505752"/>
            </a:xfrm>
            <a:custGeom>
              <a:avLst/>
              <a:gdLst>
                <a:gd name="connsiteX0" fmla="*/ 69850 w 1441450"/>
                <a:gd name="connsiteY0" fmla="*/ 6350 h 571500"/>
                <a:gd name="connsiteX1" fmla="*/ 292100 w 1441450"/>
                <a:gd name="connsiteY1" fmla="*/ 19050 h 571500"/>
                <a:gd name="connsiteX2" fmla="*/ 596900 w 1441450"/>
                <a:gd name="connsiteY2" fmla="*/ 6350 h 571500"/>
                <a:gd name="connsiteX3" fmla="*/ 806450 w 1441450"/>
                <a:gd name="connsiteY3" fmla="*/ 0 h 571500"/>
                <a:gd name="connsiteX4" fmla="*/ 1060450 w 1441450"/>
                <a:gd name="connsiteY4" fmla="*/ 25400 h 571500"/>
                <a:gd name="connsiteX5" fmla="*/ 1371600 w 1441450"/>
                <a:gd name="connsiteY5" fmla="*/ 146050 h 571500"/>
                <a:gd name="connsiteX6" fmla="*/ 1441450 w 1441450"/>
                <a:gd name="connsiteY6" fmla="*/ 196850 h 571500"/>
                <a:gd name="connsiteX7" fmla="*/ 1428750 w 1441450"/>
                <a:gd name="connsiteY7" fmla="*/ 285750 h 571500"/>
                <a:gd name="connsiteX8" fmla="*/ 1346200 w 1441450"/>
                <a:gd name="connsiteY8" fmla="*/ 355600 h 571500"/>
                <a:gd name="connsiteX9" fmla="*/ 1270000 w 1441450"/>
                <a:gd name="connsiteY9" fmla="*/ 571500 h 571500"/>
                <a:gd name="connsiteX10" fmla="*/ 1270000 w 1441450"/>
                <a:gd name="connsiteY10" fmla="*/ 571500 h 571500"/>
                <a:gd name="connsiteX11" fmla="*/ 1130300 w 1441450"/>
                <a:gd name="connsiteY11" fmla="*/ 387350 h 571500"/>
                <a:gd name="connsiteX12" fmla="*/ 1016000 w 1441450"/>
                <a:gd name="connsiteY12" fmla="*/ 355600 h 571500"/>
                <a:gd name="connsiteX13" fmla="*/ 781050 w 1441450"/>
                <a:gd name="connsiteY13" fmla="*/ 330200 h 571500"/>
                <a:gd name="connsiteX14" fmla="*/ 469900 w 1441450"/>
                <a:gd name="connsiteY14" fmla="*/ 342900 h 571500"/>
                <a:gd name="connsiteX15" fmla="*/ 228600 w 1441450"/>
                <a:gd name="connsiteY15" fmla="*/ 374650 h 571500"/>
                <a:gd name="connsiteX16" fmla="*/ 152400 w 1441450"/>
                <a:gd name="connsiteY16" fmla="*/ 387350 h 571500"/>
                <a:gd name="connsiteX17" fmla="*/ 19050 w 1441450"/>
                <a:gd name="connsiteY17" fmla="*/ 393700 h 571500"/>
                <a:gd name="connsiteX18" fmla="*/ 0 w 1441450"/>
                <a:gd name="connsiteY18" fmla="*/ 298450 h 571500"/>
                <a:gd name="connsiteX19" fmla="*/ 69850 w 1441450"/>
                <a:gd name="connsiteY19" fmla="*/ 6350 h 571500"/>
                <a:gd name="connsiteX0" fmla="*/ 69850 w 1441450"/>
                <a:gd name="connsiteY0" fmla="*/ 6350 h 571500"/>
                <a:gd name="connsiteX1" fmla="*/ 292100 w 1441450"/>
                <a:gd name="connsiteY1" fmla="*/ 19050 h 571500"/>
                <a:gd name="connsiteX2" fmla="*/ 596900 w 1441450"/>
                <a:gd name="connsiteY2" fmla="*/ 6350 h 571500"/>
                <a:gd name="connsiteX3" fmla="*/ 806450 w 1441450"/>
                <a:gd name="connsiteY3" fmla="*/ 0 h 571500"/>
                <a:gd name="connsiteX4" fmla="*/ 1060450 w 1441450"/>
                <a:gd name="connsiteY4" fmla="*/ 25400 h 571500"/>
                <a:gd name="connsiteX5" fmla="*/ 1371600 w 1441450"/>
                <a:gd name="connsiteY5" fmla="*/ 146050 h 571500"/>
                <a:gd name="connsiteX6" fmla="*/ 1441450 w 1441450"/>
                <a:gd name="connsiteY6" fmla="*/ 196850 h 571500"/>
                <a:gd name="connsiteX7" fmla="*/ 1428750 w 1441450"/>
                <a:gd name="connsiteY7" fmla="*/ 285750 h 571500"/>
                <a:gd name="connsiteX8" fmla="*/ 1346200 w 1441450"/>
                <a:gd name="connsiteY8" fmla="*/ 355600 h 571500"/>
                <a:gd name="connsiteX9" fmla="*/ 1270000 w 1441450"/>
                <a:gd name="connsiteY9" fmla="*/ 571500 h 571500"/>
                <a:gd name="connsiteX10" fmla="*/ 1262856 w 1441450"/>
                <a:gd name="connsiteY10" fmla="*/ 478631 h 571500"/>
                <a:gd name="connsiteX11" fmla="*/ 1130300 w 1441450"/>
                <a:gd name="connsiteY11" fmla="*/ 387350 h 571500"/>
                <a:gd name="connsiteX12" fmla="*/ 1016000 w 1441450"/>
                <a:gd name="connsiteY12" fmla="*/ 355600 h 571500"/>
                <a:gd name="connsiteX13" fmla="*/ 781050 w 1441450"/>
                <a:gd name="connsiteY13" fmla="*/ 330200 h 571500"/>
                <a:gd name="connsiteX14" fmla="*/ 469900 w 1441450"/>
                <a:gd name="connsiteY14" fmla="*/ 342900 h 571500"/>
                <a:gd name="connsiteX15" fmla="*/ 228600 w 1441450"/>
                <a:gd name="connsiteY15" fmla="*/ 374650 h 571500"/>
                <a:gd name="connsiteX16" fmla="*/ 152400 w 1441450"/>
                <a:gd name="connsiteY16" fmla="*/ 387350 h 571500"/>
                <a:gd name="connsiteX17" fmla="*/ 19050 w 1441450"/>
                <a:gd name="connsiteY17" fmla="*/ 393700 h 571500"/>
                <a:gd name="connsiteX18" fmla="*/ 0 w 1441450"/>
                <a:gd name="connsiteY18" fmla="*/ 298450 h 571500"/>
                <a:gd name="connsiteX19" fmla="*/ 69850 w 1441450"/>
                <a:gd name="connsiteY19" fmla="*/ 6350 h 571500"/>
                <a:gd name="connsiteX0" fmla="*/ 69850 w 1441450"/>
                <a:gd name="connsiteY0" fmla="*/ 6350 h 478631"/>
                <a:gd name="connsiteX1" fmla="*/ 292100 w 1441450"/>
                <a:gd name="connsiteY1" fmla="*/ 19050 h 478631"/>
                <a:gd name="connsiteX2" fmla="*/ 596900 w 1441450"/>
                <a:gd name="connsiteY2" fmla="*/ 6350 h 478631"/>
                <a:gd name="connsiteX3" fmla="*/ 806450 w 1441450"/>
                <a:gd name="connsiteY3" fmla="*/ 0 h 478631"/>
                <a:gd name="connsiteX4" fmla="*/ 1060450 w 1441450"/>
                <a:gd name="connsiteY4" fmla="*/ 25400 h 478631"/>
                <a:gd name="connsiteX5" fmla="*/ 1371600 w 1441450"/>
                <a:gd name="connsiteY5" fmla="*/ 146050 h 478631"/>
                <a:gd name="connsiteX6" fmla="*/ 1441450 w 1441450"/>
                <a:gd name="connsiteY6" fmla="*/ 196850 h 478631"/>
                <a:gd name="connsiteX7" fmla="*/ 1428750 w 1441450"/>
                <a:gd name="connsiteY7" fmla="*/ 285750 h 478631"/>
                <a:gd name="connsiteX8" fmla="*/ 1346200 w 1441450"/>
                <a:gd name="connsiteY8" fmla="*/ 355600 h 478631"/>
                <a:gd name="connsiteX9" fmla="*/ 1289050 w 1441450"/>
                <a:gd name="connsiteY9" fmla="*/ 473868 h 478631"/>
                <a:gd name="connsiteX10" fmla="*/ 1262856 w 1441450"/>
                <a:gd name="connsiteY10" fmla="*/ 478631 h 478631"/>
                <a:gd name="connsiteX11" fmla="*/ 1130300 w 1441450"/>
                <a:gd name="connsiteY11" fmla="*/ 387350 h 478631"/>
                <a:gd name="connsiteX12" fmla="*/ 1016000 w 1441450"/>
                <a:gd name="connsiteY12" fmla="*/ 355600 h 478631"/>
                <a:gd name="connsiteX13" fmla="*/ 781050 w 1441450"/>
                <a:gd name="connsiteY13" fmla="*/ 330200 h 478631"/>
                <a:gd name="connsiteX14" fmla="*/ 469900 w 1441450"/>
                <a:gd name="connsiteY14" fmla="*/ 342900 h 478631"/>
                <a:gd name="connsiteX15" fmla="*/ 228600 w 1441450"/>
                <a:gd name="connsiteY15" fmla="*/ 374650 h 478631"/>
                <a:gd name="connsiteX16" fmla="*/ 152400 w 1441450"/>
                <a:gd name="connsiteY16" fmla="*/ 387350 h 478631"/>
                <a:gd name="connsiteX17" fmla="*/ 19050 w 1441450"/>
                <a:gd name="connsiteY17" fmla="*/ 393700 h 478631"/>
                <a:gd name="connsiteX18" fmla="*/ 0 w 1441450"/>
                <a:gd name="connsiteY18" fmla="*/ 298450 h 478631"/>
                <a:gd name="connsiteX19" fmla="*/ 69850 w 1441450"/>
                <a:gd name="connsiteY19" fmla="*/ 6350 h 478631"/>
                <a:gd name="connsiteX0" fmla="*/ 69850 w 1441450"/>
                <a:gd name="connsiteY0" fmla="*/ 6350 h 478631"/>
                <a:gd name="connsiteX1" fmla="*/ 292100 w 1441450"/>
                <a:gd name="connsiteY1" fmla="*/ 19050 h 478631"/>
                <a:gd name="connsiteX2" fmla="*/ 596900 w 1441450"/>
                <a:gd name="connsiteY2" fmla="*/ 6350 h 478631"/>
                <a:gd name="connsiteX3" fmla="*/ 806450 w 1441450"/>
                <a:gd name="connsiteY3" fmla="*/ 0 h 478631"/>
                <a:gd name="connsiteX4" fmla="*/ 1060450 w 1441450"/>
                <a:gd name="connsiteY4" fmla="*/ 25400 h 478631"/>
                <a:gd name="connsiteX5" fmla="*/ 1371600 w 1441450"/>
                <a:gd name="connsiteY5" fmla="*/ 146050 h 478631"/>
                <a:gd name="connsiteX6" fmla="*/ 1441450 w 1441450"/>
                <a:gd name="connsiteY6" fmla="*/ 196850 h 478631"/>
                <a:gd name="connsiteX7" fmla="*/ 1412081 w 1441450"/>
                <a:gd name="connsiteY7" fmla="*/ 266700 h 478631"/>
                <a:gd name="connsiteX8" fmla="*/ 1346200 w 1441450"/>
                <a:gd name="connsiteY8" fmla="*/ 355600 h 478631"/>
                <a:gd name="connsiteX9" fmla="*/ 1289050 w 1441450"/>
                <a:gd name="connsiteY9" fmla="*/ 473868 h 478631"/>
                <a:gd name="connsiteX10" fmla="*/ 1262856 w 1441450"/>
                <a:gd name="connsiteY10" fmla="*/ 478631 h 478631"/>
                <a:gd name="connsiteX11" fmla="*/ 1130300 w 1441450"/>
                <a:gd name="connsiteY11" fmla="*/ 387350 h 478631"/>
                <a:gd name="connsiteX12" fmla="*/ 1016000 w 1441450"/>
                <a:gd name="connsiteY12" fmla="*/ 355600 h 478631"/>
                <a:gd name="connsiteX13" fmla="*/ 781050 w 1441450"/>
                <a:gd name="connsiteY13" fmla="*/ 330200 h 478631"/>
                <a:gd name="connsiteX14" fmla="*/ 469900 w 1441450"/>
                <a:gd name="connsiteY14" fmla="*/ 342900 h 478631"/>
                <a:gd name="connsiteX15" fmla="*/ 228600 w 1441450"/>
                <a:gd name="connsiteY15" fmla="*/ 374650 h 478631"/>
                <a:gd name="connsiteX16" fmla="*/ 152400 w 1441450"/>
                <a:gd name="connsiteY16" fmla="*/ 387350 h 478631"/>
                <a:gd name="connsiteX17" fmla="*/ 19050 w 1441450"/>
                <a:gd name="connsiteY17" fmla="*/ 393700 h 478631"/>
                <a:gd name="connsiteX18" fmla="*/ 0 w 1441450"/>
                <a:gd name="connsiteY18" fmla="*/ 298450 h 478631"/>
                <a:gd name="connsiteX19" fmla="*/ 69850 w 1441450"/>
                <a:gd name="connsiteY19" fmla="*/ 6350 h 478631"/>
                <a:gd name="connsiteX0" fmla="*/ 69850 w 1441450"/>
                <a:gd name="connsiteY0" fmla="*/ 6350 h 478631"/>
                <a:gd name="connsiteX1" fmla="*/ 292100 w 1441450"/>
                <a:gd name="connsiteY1" fmla="*/ 19050 h 478631"/>
                <a:gd name="connsiteX2" fmla="*/ 596900 w 1441450"/>
                <a:gd name="connsiteY2" fmla="*/ 6350 h 478631"/>
                <a:gd name="connsiteX3" fmla="*/ 806450 w 1441450"/>
                <a:gd name="connsiteY3" fmla="*/ 0 h 478631"/>
                <a:gd name="connsiteX4" fmla="*/ 1060450 w 1441450"/>
                <a:gd name="connsiteY4" fmla="*/ 25400 h 478631"/>
                <a:gd name="connsiteX5" fmla="*/ 1371600 w 1441450"/>
                <a:gd name="connsiteY5" fmla="*/ 146050 h 478631"/>
                <a:gd name="connsiteX6" fmla="*/ 1441450 w 1441450"/>
                <a:gd name="connsiteY6" fmla="*/ 196850 h 478631"/>
                <a:gd name="connsiteX7" fmla="*/ 1412081 w 1441450"/>
                <a:gd name="connsiteY7" fmla="*/ 266700 h 478631"/>
                <a:gd name="connsiteX8" fmla="*/ 1346200 w 1441450"/>
                <a:gd name="connsiteY8" fmla="*/ 355600 h 478631"/>
                <a:gd name="connsiteX9" fmla="*/ 1289050 w 1441450"/>
                <a:gd name="connsiteY9" fmla="*/ 473868 h 478631"/>
                <a:gd name="connsiteX10" fmla="*/ 1262856 w 1441450"/>
                <a:gd name="connsiteY10" fmla="*/ 478631 h 478631"/>
                <a:gd name="connsiteX11" fmla="*/ 1130300 w 1441450"/>
                <a:gd name="connsiteY11" fmla="*/ 387350 h 478631"/>
                <a:gd name="connsiteX12" fmla="*/ 1016000 w 1441450"/>
                <a:gd name="connsiteY12" fmla="*/ 334169 h 478631"/>
                <a:gd name="connsiteX13" fmla="*/ 781050 w 1441450"/>
                <a:gd name="connsiteY13" fmla="*/ 330200 h 478631"/>
                <a:gd name="connsiteX14" fmla="*/ 469900 w 1441450"/>
                <a:gd name="connsiteY14" fmla="*/ 342900 h 478631"/>
                <a:gd name="connsiteX15" fmla="*/ 228600 w 1441450"/>
                <a:gd name="connsiteY15" fmla="*/ 374650 h 478631"/>
                <a:gd name="connsiteX16" fmla="*/ 152400 w 1441450"/>
                <a:gd name="connsiteY16" fmla="*/ 387350 h 478631"/>
                <a:gd name="connsiteX17" fmla="*/ 19050 w 1441450"/>
                <a:gd name="connsiteY17" fmla="*/ 393700 h 478631"/>
                <a:gd name="connsiteX18" fmla="*/ 0 w 1441450"/>
                <a:gd name="connsiteY18" fmla="*/ 298450 h 478631"/>
                <a:gd name="connsiteX19" fmla="*/ 69850 w 1441450"/>
                <a:gd name="connsiteY19" fmla="*/ 6350 h 478631"/>
                <a:gd name="connsiteX0" fmla="*/ 69850 w 1441450"/>
                <a:gd name="connsiteY0" fmla="*/ 6350 h 478631"/>
                <a:gd name="connsiteX1" fmla="*/ 292100 w 1441450"/>
                <a:gd name="connsiteY1" fmla="*/ 19050 h 478631"/>
                <a:gd name="connsiteX2" fmla="*/ 596900 w 1441450"/>
                <a:gd name="connsiteY2" fmla="*/ 6350 h 478631"/>
                <a:gd name="connsiteX3" fmla="*/ 806450 w 1441450"/>
                <a:gd name="connsiteY3" fmla="*/ 0 h 478631"/>
                <a:gd name="connsiteX4" fmla="*/ 1060450 w 1441450"/>
                <a:gd name="connsiteY4" fmla="*/ 25400 h 478631"/>
                <a:gd name="connsiteX5" fmla="*/ 1371600 w 1441450"/>
                <a:gd name="connsiteY5" fmla="*/ 146050 h 478631"/>
                <a:gd name="connsiteX6" fmla="*/ 1441450 w 1441450"/>
                <a:gd name="connsiteY6" fmla="*/ 196850 h 478631"/>
                <a:gd name="connsiteX7" fmla="*/ 1412081 w 1441450"/>
                <a:gd name="connsiteY7" fmla="*/ 266700 h 478631"/>
                <a:gd name="connsiteX8" fmla="*/ 1346200 w 1441450"/>
                <a:gd name="connsiteY8" fmla="*/ 355600 h 478631"/>
                <a:gd name="connsiteX9" fmla="*/ 1289050 w 1441450"/>
                <a:gd name="connsiteY9" fmla="*/ 473868 h 478631"/>
                <a:gd name="connsiteX10" fmla="*/ 1262856 w 1441450"/>
                <a:gd name="connsiteY10" fmla="*/ 478631 h 478631"/>
                <a:gd name="connsiteX11" fmla="*/ 1130300 w 1441450"/>
                <a:gd name="connsiteY11" fmla="*/ 387350 h 478631"/>
                <a:gd name="connsiteX12" fmla="*/ 1016000 w 1441450"/>
                <a:gd name="connsiteY12" fmla="*/ 334169 h 478631"/>
                <a:gd name="connsiteX13" fmla="*/ 781050 w 1441450"/>
                <a:gd name="connsiteY13" fmla="*/ 318294 h 478631"/>
                <a:gd name="connsiteX14" fmla="*/ 469900 w 1441450"/>
                <a:gd name="connsiteY14" fmla="*/ 342900 h 478631"/>
                <a:gd name="connsiteX15" fmla="*/ 228600 w 1441450"/>
                <a:gd name="connsiteY15" fmla="*/ 374650 h 478631"/>
                <a:gd name="connsiteX16" fmla="*/ 152400 w 1441450"/>
                <a:gd name="connsiteY16" fmla="*/ 387350 h 478631"/>
                <a:gd name="connsiteX17" fmla="*/ 19050 w 1441450"/>
                <a:gd name="connsiteY17" fmla="*/ 393700 h 478631"/>
                <a:gd name="connsiteX18" fmla="*/ 0 w 1441450"/>
                <a:gd name="connsiteY18" fmla="*/ 298450 h 478631"/>
                <a:gd name="connsiteX19" fmla="*/ 69850 w 1441450"/>
                <a:gd name="connsiteY19" fmla="*/ 6350 h 478631"/>
                <a:gd name="connsiteX0" fmla="*/ 69850 w 1441450"/>
                <a:gd name="connsiteY0" fmla="*/ 6350 h 497681"/>
                <a:gd name="connsiteX1" fmla="*/ 292100 w 1441450"/>
                <a:gd name="connsiteY1" fmla="*/ 19050 h 497681"/>
                <a:gd name="connsiteX2" fmla="*/ 596900 w 1441450"/>
                <a:gd name="connsiteY2" fmla="*/ 6350 h 497681"/>
                <a:gd name="connsiteX3" fmla="*/ 806450 w 1441450"/>
                <a:gd name="connsiteY3" fmla="*/ 0 h 497681"/>
                <a:gd name="connsiteX4" fmla="*/ 1060450 w 1441450"/>
                <a:gd name="connsiteY4" fmla="*/ 25400 h 497681"/>
                <a:gd name="connsiteX5" fmla="*/ 1371600 w 1441450"/>
                <a:gd name="connsiteY5" fmla="*/ 146050 h 497681"/>
                <a:gd name="connsiteX6" fmla="*/ 1441450 w 1441450"/>
                <a:gd name="connsiteY6" fmla="*/ 196850 h 497681"/>
                <a:gd name="connsiteX7" fmla="*/ 1412081 w 1441450"/>
                <a:gd name="connsiteY7" fmla="*/ 266700 h 497681"/>
                <a:gd name="connsiteX8" fmla="*/ 1346200 w 1441450"/>
                <a:gd name="connsiteY8" fmla="*/ 355600 h 497681"/>
                <a:gd name="connsiteX9" fmla="*/ 1289050 w 1441450"/>
                <a:gd name="connsiteY9" fmla="*/ 473868 h 497681"/>
                <a:gd name="connsiteX10" fmla="*/ 1250950 w 1441450"/>
                <a:gd name="connsiteY10" fmla="*/ 497681 h 497681"/>
                <a:gd name="connsiteX11" fmla="*/ 1130300 w 1441450"/>
                <a:gd name="connsiteY11" fmla="*/ 387350 h 497681"/>
                <a:gd name="connsiteX12" fmla="*/ 1016000 w 1441450"/>
                <a:gd name="connsiteY12" fmla="*/ 334169 h 497681"/>
                <a:gd name="connsiteX13" fmla="*/ 781050 w 1441450"/>
                <a:gd name="connsiteY13" fmla="*/ 318294 h 497681"/>
                <a:gd name="connsiteX14" fmla="*/ 469900 w 1441450"/>
                <a:gd name="connsiteY14" fmla="*/ 342900 h 497681"/>
                <a:gd name="connsiteX15" fmla="*/ 228600 w 1441450"/>
                <a:gd name="connsiteY15" fmla="*/ 374650 h 497681"/>
                <a:gd name="connsiteX16" fmla="*/ 152400 w 1441450"/>
                <a:gd name="connsiteY16" fmla="*/ 387350 h 497681"/>
                <a:gd name="connsiteX17" fmla="*/ 19050 w 1441450"/>
                <a:gd name="connsiteY17" fmla="*/ 393700 h 497681"/>
                <a:gd name="connsiteX18" fmla="*/ 0 w 1441450"/>
                <a:gd name="connsiteY18" fmla="*/ 298450 h 497681"/>
                <a:gd name="connsiteX19" fmla="*/ 69850 w 1441450"/>
                <a:gd name="connsiteY19" fmla="*/ 6350 h 497681"/>
                <a:gd name="connsiteX0" fmla="*/ 76200 w 1441450"/>
                <a:gd name="connsiteY0" fmla="*/ 6350 h 497681"/>
                <a:gd name="connsiteX1" fmla="*/ 292100 w 1441450"/>
                <a:gd name="connsiteY1" fmla="*/ 19050 h 497681"/>
                <a:gd name="connsiteX2" fmla="*/ 596900 w 1441450"/>
                <a:gd name="connsiteY2" fmla="*/ 6350 h 497681"/>
                <a:gd name="connsiteX3" fmla="*/ 806450 w 1441450"/>
                <a:gd name="connsiteY3" fmla="*/ 0 h 497681"/>
                <a:gd name="connsiteX4" fmla="*/ 1060450 w 1441450"/>
                <a:gd name="connsiteY4" fmla="*/ 25400 h 497681"/>
                <a:gd name="connsiteX5" fmla="*/ 1371600 w 1441450"/>
                <a:gd name="connsiteY5" fmla="*/ 146050 h 497681"/>
                <a:gd name="connsiteX6" fmla="*/ 1441450 w 1441450"/>
                <a:gd name="connsiteY6" fmla="*/ 196850 h 497681"/>
                <a:gd name="connsiteX7" fmla="*/ 1412081 w 1441450"/>
                <a:gd name="connsiteY7" fmla="*/ 266700 h 497681"/>
                <a:gd name="connsiteX8" fmla="*/ 1346200 w 1441450"/>
                <a:gd name="connsiteY8" fmla="*/ 355600 h 497681"/>
                <a:gd name="connsiteX9" fmla="*/ 1289050 w 1441450"/>
                <a:gd name="connsiteY9" fmla="*/ 473868 h 497681"/>
                <a:gd name="connsiteX10" fmla="*/ 1250950 w 1441450"/>
                <a:gd name="connsiteY10" fmla="*/ 497681 h 497681"/>
                <a:gd name="connsiteX11" fmla="*/ 1130300 w 1441450"/>
                <a:gd name="connsiteY11" fmla="*/ 387350 h 497681"/>
                <a:gd name="connsiteX12" fmla="*/ 1016000 w 1441450"/>
                <a:gd name="connsiteY12" fmla="*/ 334169 h 497681"/>
                <a:gd name="connsiteX13" fmla="*/ 781050 w 1441450"/>
                <a:gd name="connsiteY13" fmla="*/ 318294 h 497681"/>
                <a:gd name="connsiteX14" fmla="*/ 469900 w 1441450"/>
                <a:gd name="connsiteY14" fmla="*/ 342900 h 497681"/>
                <a:gd name="connsiteX15" fmla="*/ 228600 w 1441450"/>
                <a:gd name="connsiteY15" fmla="*/ 374650 h 497681"/>
                <a:gd name="connsiteX16" fmla="*/ 152400 w 1441450"/>
                <a:gd name="connsiteY16" fmla="*/ 387350 h 497681"/>
                <a:gd name="connsiteX17" fmla="*/ 19050 w 1441450"/>
                <a:gd name="connsiteY17" fmla="*/ 393700 h 497681"/>
                <a:gd name="connsiteX18" fmla="*/ 0 w 1441450"/>
                <a:gd name="connsiteY18" fmla="*/ 298450 h 497681"/>
                <a:gd name="connsiteX19" fmla="*/ 76200 w 1441450"/>
                <a:gd name="connsiteY19" fmla="*/ 6350 h 497681"/>
                <a:gd name="connsiteX0" fmla="*/ 76200 w 1441450"/>
                <a:gd name="connsiteY0" fmla="*/ 14421 h 505752"/>
                <a:gd name="connsiteX1" fmla="*/ 292100 w 1441450"/>
                <a:gd name="connsiteY1" fmla="*/ 27121 h 505752"/>
                <a:gd name="connsiteX2" fmla="*/ 596900 w 1441450"/>
                <a:gd name="connsiteY2" fmla="*/ 14421 h 505752"/>
                <a:gd name="connsiteX3" fmla="*/ 806450 w 1441450"/>
                <a:gd name="connsiteY3" fmla="*/ 8071 h 505752"/>
                <a:gd name="connsiteX4" fmla="*/ 1060450 w 1441450"/>
                <a:gd name="connsiteY4" fmla="*/ 33471 h 505752"/>
                <a:gd name="connsiteX5" fmla="*/ 1371600 w 1441450"/>
                <a:gd name="connsiteY5" fmla="*/ 154121 h 505752"/>
                <a:gd name="connsiteX6" fmla="*/ 1441450 w 1441450"/>
                <a:gd name="connsiteY6" fmla="*/ 204921 h 505752"/>
                <a:gd name="connsiteX7" fmla="*/ 1412081 w 1441450"/>
                <a:gd name="connsiteY7" fmla="*/ 274771 h 505752"/>
                <a:gd name="connsiteX8" fmla="*/ 1346200 w 1441450"/>
                <a:gd name="connsiteY8" fmla="*/ 363671 h 505752"/>
                <a:gd name="connsiteX9" fmla="*/ 1289050 w 1441450"/>
                <a:gd name="connsiteY9" fmla="*/ 481939 h 505752"/>
                <a:gd name="connsiteX10" fmla="*/ 1250950 w 1441450"/>
                <a:gd name="connsiteY10" fmla="*/ 505752 h 505752"/>
                <a:gd name="connsiteX11" fmla="*/ 1130300 w 1441450"/>
                <a:gd name="connsiteY11" fmla="*/ 395421 h 505752"/>
                <a:gd name="connsiteX12" fmla="*/ 1016000 w 1441450"/>
                <a:gd name="connsiteY12" fmla="*/ 342240 h 505752"/>
                <a:gd name="connsiteX13" fmla="*/ 781050 w 1441450"/>
                <a:gd name="connsiteY13" fmla="*/ 326365 h 505752"/>
                <a:gd name="connsiteX14" fmla="*/ 469900 w 1441450"/>
                <a:gd name="connsiteY14" fmla="*/ 350971 h 505752"/>
                <a:gd name="connsiteX15" fmla="*/ 228600 w 1441450"/>
                <a:gd name="connsiteY15" fmla="*/ 382721 h 505752"/>
                <a:gd name="connsiteX16" fmla="*/ 152400 w 1441450"/>
                <a:gd name="connsiteY16" fmla="*/ 395421 h 505752"/>
                <a:gd name="connsiteX17" fmla="*/ 19050 w 1441450"/>
                <a:gd name="connsiteY17" fmla="*/ 401771 h 505752"/>
                <a:gd name="connsiteX18" fmla="*/ 0 w 1441450"/>
                <a:gd name="connsiteY18" fmla="*/ 306521 h 505752"/>
                <a:gd name="connsiteX19" fmla="*/ 76200 w 1441450"/>
                <a:gd name="connsiteY19" fmla="*/ 14421 h 505752"/>
                <a:gd name="connsiteX0" fmla="*/ 76200 w 1441450"/>
                <a:gd name="connsiteY0" fmla="*/ 14421 h 505752"/>
                <a:gd name="connsiteX1" fmla="*/ 292100 w 1441450"/>
                <a:gd name="connsiteY1" fmla="*/ 27121 h 505752"/>
                <a:gd name="connsiteX2" fmla="*/ 596900 w 1441450"/>
                <a:gd name="connsiteY2" fmla="*/ 14421 h 505752"/>
                <a:gd name="connsiteX3" fmla="*/ 806450 w 1441450"/>
                <a:gd name="connsiteY3" fmla="*/ 8071 h 505752"/>
                <a:gd name="connsiteX4" fmla="*/ 1060450 w 1441450"/>
                <a:gd name="connsiteY4" fmla="*/ 33471 h 505752"/>
                <a:gd name="connsiteX5" fmla="*/ 1371600 w 1441450"/>
                <a:gd name="connsiteY5" fmla="*/ 154121 h 505752"/>
                <a:gd name="connsiteX6" fmla="*/ 1441450 w 1441450"/>
                <a:gd name="connsiteY6" fmla="*/ 204921 h 505752"/>
                <a:gd name="connsiteX7" fmla="*/ 1412081 w 1441450"/>
                <a:gd name="connsiteY7" fmla="*/ 274771 h 505752"/>
                <a:gd name="connsiteX8" fmla="*/ 1346200 w 1441450"/>
                <a:gd name="connsiteY8" fmla="*/ 363671 h 505752"/>
                <a:gd name="connsiteX9" fmla="*/ 1289050 w 1441450"/>
                <a:gd name="connsiteY9" fmla="*/ 481939 h 505752"/>
                <a:gd name="connsiteX10" fmla="*/ 1250950 w 1441450"/>
                <a:gd name="connsiteY10" fmla="*/ 505752 h 505752"/>
                <a:gd name="connsiteX11" fmla="*/ 1130300 w 1441450"/>
                <a:gd name="connsiteY11" fmla="*/ 395421 h 505752"/>
                <a:gd name="connsiteX12" fmla="*/ 1016000 w 1441450"/>
                <a:gd name="connsiteY12" fmla="*/ 342240 h 505752"/>
                <a:gd name="connsiteX13" fmla="*/ 781050 w 1441450"/>
                <a:gd name="connsiteY13" fmla="*/ 326365 h 505752"/>
                <a:gd name="connsiteX14" fmla="*/ 469900 w 1441450"/>
                <a:gd name="connsiteY14" fmla="*/ 350971 h 505752"/>
                <a:gd name="connsiteX15" fmla="*/ 228600 w 1441450"/>
                <a:gd name="connsiteY15" fmla="*/ 382721 h 505752"/>
                <a:gd name="connsiteX16" fmla="*/ 152400 w 1441450"/>
                <a:gd name="connsiteY16" fmla="*/ 395421 h 505752"/>
                <a:gd name="connsiteX17" fmla="*/ 19050 w 1441450"/>
                <a:gd name="connsiteY17" fmla="*/ 401771 h 505752"/>
                <a:gd name="connsiteX18" fmla="*/ 0 w 1441450"/>
                <a:gd name="connsiteY18" fmla="*/ 306521 h 505752"/>
                <a:gd name="connsiteX19" fmla="*/ 76200 w 1441450"/>
                <a:gd name="connsiteY19" fmla="*/ 14421 h 505752"/>
                <a:gd name="connsiteX0" fmla="*/ 76200 w 1441450"/>
                <a:gd name="connsiteY0" fmla="*/ 14421 h 505752"/>
                <a:gd name="connsiteX1" fmla="*/ 292100 w 1441450"/>
                <a:gd name="connsiteY1" fmla="*/ 27121 h 505752"/>
                <a:gd name="connsiteX2" fmla="*/ 596900 w 1441450"/>
                <a:gd name="connsiteY2" fmla="*/ 14421 h 505752"/>
                <a:gd name="connsiteX3" fmla="*/ 806450 w 1441450"/>
                <a:gd name="connsiteY3" fmla="*/ 8071 h 505752"/>
                <a:gd name="connsiteX4" fmla="*/ 1060450 w 1441450"/>
                <a:gd name="connsiteY4" fmla="*/ 33471 h 505752"/>
                <a:gd name="connsiteX5" fmla="*/ 1371600 w 1441450"/>
                <a:gd name="connsiteY5" fmla="*/ 154121 h 505752"/>
                <a:gd name="connsiteX6" fmla="*/ 1441450 w 1441450"/>
                <a:gd name="connsiteY6" fmla="*/ 204921 h 505752"/>
                <a:gd name="connsiteX7" fmla="*/ 1412081 w 1441450"/>
                <a:gd name="connsiteY7" fmla="*/ 274771 h 505752"/>
                <a:gd name="connsiteX8" fmla="*/ 1346200 w 1441450"/>
                <a:gd name="connsiteY8" fmla="*/ 363671 h 505752"/>
                <a:gd name="connsiteX9" fmla="*/ 1289050 w 1441450"/>
                <a:gd name="connsiteY9" fmla="*/ 481939 h 505752"/>
                <a:gd name="connsiteX10" fmla="*/ 1250950 w 1441450"/>
                <a:gd name="connsiteY10" fmla="*/ 505752 h 505752"/>
                <a:gd name="connsiteX11" fmla="*/ 1130300 w 1441450"/>
                <a:gd name="connsiteY11" fmla="*/ 395421 h 505752"/>
                <a:gd name="connsiteX12" fmla="*/ 1016000 w 1441450"/>
                <a:gd name="connsiteY12" fmla="*/ 342240 h 505752"/>
                <a:gd name="connsiteX13" fmla="*/ 781050 w 1441450"/>
                <a:gd name="connsiteY13" fmla="*/ 326365 h 505752"/>
                <a:gd name="connsiteX14" fmla="*/ 469900 w 1441450"/>
                <a:gd name="connsiteY14" fmla="*/ 350971 h 505752"/>
                <a:gd name="connsiteX15" fmla="*/ 228600 w 1441450"/>
                <a:gd name="connsiteY15" fmla="*/ 382721 h 505752"/>
                <a:gd name="connsiteX16" fmla="*/ 152400 w 1441450"/>
                <a:gd name="connsiteY16" fmla="*/ 395421 h 505752"/>
                <a:gd name="connsiteX17" fmla="*/ 19050 w 1441450"/>
                <a:gd name="connsiteY17" fmla="*/ 401771 h 505752"/>
                <a:gd name="connsiteX18" fmla="*/ 0 w 1441450"/>
                <a:gd name="connsiteY18" fmla="*/ 306521 h 505752"/>
                <a:gd name="connsiteX19" fmla="*/ 76200 w 1441450"/>
                <a:gd name="connsiteY19" fmla="*/ 14421 h 505752"/>
                <a:gd name="connsiteX0" fmla="*/ 76200 w 1441450"/>
                <a:gd name="connsiteY0" fmla="*/ 14421 h 505752"/>
                <a:gd name="connsiteX1" fmla="*/ 292100 w 1441450"/>
                <a:gd name="connsiteY1" fmla="*/ 27121 h 505752"/>
                <a:gd name="connsiteX2" fmla="*/ 596900 w 1441450"/>
                <a:gd name="connsiteY2" fmla="*/ 14421 h 505752"/>
                <a:gd name="connsiteX3" fmla="*/ 806450 w 1441450"/>
                <a:gd name="connsiteY3" fmla="*/ 8071 h 505752"/>
                <a:gd name="connsiteX4" fmla="*/ 1060450 w 1441450"/>
                <a:gd name="connsiteY4" fmla="*/ 33471 h 505752"/>
                <a:gd name="connsiteX5" fmla="*/ 1371600 w 1441450"/>
                <a:gd name="connsiteY5" fmla="*/ 154121 h 505752"/>
                <a:gd name="connsiteX6" fmla="*/ 1441450 w 1441450"/>
                <a:gd name="connsiteY6" fmla="*/ 204921 h 505752"/>
                <a:gd name="connsiteX7" fmla="*/ 1412081 w 1441450"/>
                <a:gd name="connsiteY7" fmla="*/ 274771 h 505752"/>
                <a:gd name="connsiteX8" fmla="*/ 1346200 w 1441450"/>
                <a:gd name="connsiteY8" fmla="*/ 363671 h 505752"/>
                <a:gd name="connsiteX9" fmla="*/ 1289050 w 1441450"/>
                <a:gd name="connsiteY9" fmla="*/ 481939 h 505752"/>
                <a:gd name="connsiteX10" fmla="*/ 1250950 w 1441450"/>
                <a:gd name="connsiteY10" fmla="*/ 505752 h 505752"/>
                <a:gd name="connsiteX11" fmla="*/ 1130300 w 1441450"/>
                <a:gd name="connsiteY11" fmla="*/ 395421 h 505752"/>
                <a:gd name="connsiteX12" fmla="*/ 1016000 w 1441450"/>
                <a:gd name="connsiteY12" fmla="*/ 342240 h 505752"/>
                <a:gd name="connsiteX13" fmla="*/ 781050 w 1441450"/>
                <a:gd name="connsiteY13" fmla="*/ 326365 h 505752"/>
                <a:gd name="connsiteX14" fmla="*/ 469900 w 1441450"/>
                <a:gd name="connsiteY14" fmla="*/ 350971 h 505752"/>
                <a:gd name="connsiteX15" fmla="*/ 228600 w 1441450"/>
                <a:gd name="connsiteY15" fmla="*/ 382721 h 505752"/>
                <a:gd name="connsiteX16" fmla="*/ 152400 w 1441450"/>
                <a:gd name="connsiteY16" fmla="*/ 395421 h 505752"/>
                <a:gd name="connsiteX17" fmla="*/ 19050 w 1441450"/>
                <a:gd name="connsiteY17" fmla="*/ 401771 h 505752"/>
                <a:gd name="connsiteX18" fmla="*/ 0 w 1441450"/>
                <a:gd name="connsiteY18" fmla="*/ 306521 h 505752"/>
                <a:gd name="connsiteX19" fmla="*/ 76200 w 1441450"/>
                <a:gd name="connsiteY19" fmla="*/ 14421 h 50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1450" h="505752">
                  <a:moveTo>
                    <a:pt x="76200" y="14421"/>
                  </a:moveTo>
                  <a:cubicBezTo>
                    <a:pt x="189442" y="-22621"/>
                    <a:pt x="220133" y="22888"/>
                    <a:pt x="292100" y="27121"/>
                  </a:cubicBezTo>
                  <a:lnTo>
                    <a:pt x="596900" y="14421"/>
                  </a:lnTo>
                  <a:lnTo>
                    <a:pt x="806450" y="8071"/>
                  </a:lnTo>
                  <a:lnTo>
                    <a:pt x="1060450" y="33471"/>
                  </a:lnTo>
                  <a:lnTo>
                    <a:pt x="1371600" y="154121"/>
                  </a:lnTo>
                  <a:lnTo>
                    <a:pt x="1441450" y="204921"/>
                  </a:lnTo>
                  <a:lnTo>
                    <a:pt x="1412081" y="274771"/>
                  </a:lnTo>
                  <a:lnTo>
                    <a:pt x="1346200" y="363671"/>
                  </a:lnTo>
                  <a:lnTo>
                    <a:pt x="1289050" y="481939"/>
                  </a:lnTo>
                  <a:cubicBezTo>
                    <a:pt x="1276350" y="489877"/>
                    <a:pt x="1289050" y="497814"/>
                    <a:pt x="1250950" y="505752"/>
                  </a:cubicBezTo>
                  <a:cubicBezTo>
                    <a:pt x="1182158" y="475325"/>
                    <a:pt x="1170517" y="432198"/>
                    <a:pt x="1130300" y="395421"/>
                  </a:cubicBezTo>
                  <a:lnTo>
                    <a:pt x="1016000" y="342240"/>
                  </a:lnTo>
                  <a:lnTo>
                    <a:pt x="781050" y="326365"/>
                  </a:lnTo>
                  <a:lnTo>
                    <a:pt x="469900" y="350971"/>
                  </a:lnTo>
                  <a:lnTo>
                    <a:pt x="228600" y="382721"/>
                  </a:lnTo>
                  <a:lnTo>
                    <a:pt x="152400" y="395421"/>
                  </a:lnTo>
                  <a:lnTo>
                    <a:pt x="19050" y="401771"/>
                  </a:lnTo>
                  <a:lnTo>
                    <a:pt x="0" y="306521"/>
                  </a:lnTo>
                  <a:cubicBezTo>
                    <a:pt x="25400" y="209154"/>
                    <a:pt x="15875" y="111788"/>
                    <a:pt x="76200" y="14421"/>
                  </a:cubicBezTo>
                  <a:close/>
                </a:path>
              </a:pathLst>
            </a:custGeom>
            <a:noFill/>
            <a:ln cap="rnd">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 name="フリーフォーム 17"/>
            <p:cNvSpPr/>
            <p:nvPr/>
          </p:nvSpPr>
          <p:spPr>
            <a:xfrm>
              <a:off x="12715738" y="1741101"/>
              <a:ext cx="1140367" cy="793749"/>
            </a:xfrm>
            <a:custGeom>
              <a:avLst/>
              <a:gdLst>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68350 w 1238250"/>
                <a:gd name="connsiteY10" fmla="*/ 679450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98450 w 1238250"/>
                <a:gd name="connsiteY27" fmla="*/ 50800 h 723900"/>
                <a:gd name="connsiteX28" fmla="*/ 349250 w 1238250"/>
                <a:gd name="connsiteY28" fmla="*/ 31750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68350 w 1238250"/>
                <a:gd name="connsiteY10" fmla="*/ 679450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98450 w 1238250"/>
                <a:gd name="connsiteY27" fmla="*/ 50800 h 723900"/>
                <a:gd name="connsiteX28" fmla="*/ 339725 w 1238250"/>
                <a:gd name="connsiteY28" fmla="*/ 26987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68350 w 1238250"/>
                <a:gd name="connsiteY10" fmla="*/ 679450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98450 w 1238250"/>
                <a:gd name="connsiteY27" fmla="*/ 50800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68350 w 1238250"/>
                <a:gd name="connsiteY10" fmla="*/ 679450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7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68350 w 1238250"/>
                <a:gd name="connsiteY10" fmla="*/ 679450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58825 w 1238250"/>
                <a:gd name="connsiteY10" fmla="*/ 719931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58825 w 1238250"/>
                <a:gd name="connsiteY10" fmla="*/ 719931 h 723900"/>
                <a:gd name="connsiteX11" fmla="*/ 641350 w 1238250"/>
                <a:gd name="connsiteY11" fmla="*/ 685006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58825 w 1238250"/>
                <a:gd name="connsiteY10" fmla="*/ 719931 h 723900"/>
                <a:gd name="connsiteX11" fmla="*/ 641350 w 1238250"/>
                <a:gd name="connsiteY11" fmla="*/ 685006 h 723900"/>
                <a:gd name="connsiteX12" fmla="*/ 531019 w 1238250"/>
                <a:gd name="connsiteY12" fmla="*/ 629444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58825 w 1238250"/>
                <a:gd name="connsiteY10" fmla="*/ 719931 h 723900"/>
                <a:gd name="connsiteX11" fmla="*/ 641350 w 1238250"/>
                <a:gd name="connsiteY11" fmla="*/ 685006 h 723900"/>
                <a:gd name="connsiteX12" fmla="*/ 531019 w 1238250"/>
                <a:gd name="connsiteY12" fmla="*/ 629444 h 723900"/>
                <a:gd name="connsiteX13" fmla="*/ 533400 w 1238250"/>
                <a:gd name="connsiteY13" fmla="*/ 723900 h 723900"/>
                <a:gd name="connsiteX14" fmla="*/ 419100 w 1238250"/>
                <a:gd name="connsiteY14" fmla="*/ 626268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 h 723900"/>
                <a:gd name="connsiteX0" fmla="*/ 285750 w 1238250"/>
                <a:gd name="connsiteY0" fmla="*/ 0 h 719931"/>
                <a:gd name="connsiteX1" fmla="*/ 520700 w 1238250"/>
                <a:gd name="connsiteY1" fmla="*/ 76200 h 719931"/>
                <a:gd name="connsiteX2" fmla="*/ 635000 w 1238250"/>
                <a:gd name="connsiteY2" fmla="*/ 133350 h 719931"/>
                <a:gd name="connsiteX3" fmla="*/ 850900 w 1238250"/>
                <a:gd name="connsiteY3" fmla="*/ 215900 h 719931"/>
                <a:gd name="connsiteX4" fmla="*/ 1016000 w 1238250"/>
                <a:gd name="connsiteY4" fmla="*/ 311150 h 719931"/>
                <a:gd name="connsiteX5" fmla="*/ 1181100 w 1238250"/>
                <a:gd name="connsiteY5" fmla="*/ 419100 h 719931"/>
                <a:gd name="connsiteX6" fmla="*/ 1238250 w 1238250"/>
                <a:gd name="connsiteY6" fmla="*/ 533400 h 719931"/>
                <a:gd name="connsiteX7" fmla="*/ 1149350 w 1238250"/>
                <a:gd name="connsiteY7" fmla="*/ 590550 h 719931"/>
                <a:gd name="connsiteX8" fmla="*/ 889000 w 1238250"/>
                <a:gd name="connsiteY8" fmla="*/ 590550 h 719931"/>
                <a:gd name="connsiteX9" fmla="*/ 825500 w 1238250"/>
                <a:gd name="connsiteY9" fmla="*/ 628650 h 719931"/>
                <a:gd name="connsiteX10" fmla="*/ 758825 w 1238250"/>
                <a:gd name="connsiteY10" fmla="*/ 719931 h 719931"/>
                <a:gd name="connsiteX11" fmla="*/ 641350 w 1238250"/>
                <a:gd name="connsiteY11" fmla="*/ 685006 h 719931"/>
                <a:gd name="connsiteX12" fmla="*/ 531019 w 1238250"/>
                <a:gd name="connsiteY12" fmla="*/ 629444 h 719931"/>
                <a:gd name="connsiteX13" fmla="*/ 419100 w 1238250"/>
                <a:gd name="connsiteY13" fmla="*/ 626268 h 719931"/>
                <a:gd name="connsiteX14" fmla="*/ 406400 w 1238250"/>
                <a:gd name="connsiteY14" fmla="*/ 660400 h 719931"/>
                <a:gd name="connsiteX15" fmla="*/ 336550 w 1238250"/>
                <a:gd name="connsiteY15" fmla="*/ 679450 h 719931"/>
                <a:gd name="connsiteX16" fmla="*/ 234950 w 1238250"/>
                <a:gd name="connsiteY16" fmla="*/ 698500 h 719931"/>
                <a:gd name="connsiteX17" fmla="*/ 107950 w 1238250"/>
                <a:gd name="connsiteY17" fmla="*/ 666750 h 719931"/>
                <a:gd name="connsiteX18" fmla="*/ 69850 w 1238250"/>
                <a:gd name="connsiteY18" fmla="*/ 641350 h 719931"/>
                <a:gd name="connsiteX19" fmla="*/ 44450 w 1238250"/>
                <a:gd name="connsiteY19" fmla="*/ 609600 h 719931"/>
                <a:gd name="connsiteX20" fmla="*/ 0 w 1238250"/>
                <a:gd name="connsiteY20" fmla="*/ 476250 h 719931"/>
                <a:gd name="connsiteX21" fmla="*/ 19050 w 1238250"/>
                <a:gd name="connsiteY21" fmla="*/ 374650 h 719931"/>
                <a:gd name="connsiteX22" fmla="*/ 69850 w 1238250"/>
                <a:gd name="connsiteY22" fmla="*/ 374650 h 719931"/>
                <a:gd name="connsiteX23" fmla="*/ 127000 w 1238250"/>
                <a:gd name="connsiteY23" fmla="*/ 247650 h 719931"/>
                <a:gd name="connsiteX24" fmla="*/ 171450 w 1238250"/>
                <a:gd name="connsiteY24" fmla="*/ 171450 h 719931"/>
                <a:gd name="connsiteX25" fmla="*/ 241300 w 1238250"/>
                <a:gd name="connsiteY25" fmla="*/ 95250 h 719931"/>
                <a:gd name="connsiteX26" fmla="*/ 286544 w 1238250"/>
                <a:gd name="connsiteY26" fmla="*/ 793 h 719931"/>
                <a:gd name="connsiteX0" fmla="*/ 285750 w 1238250"/>
                <a:gd name="connsiteY0" fmla="*/ 0 h 719931"/>
                <a:gd name="connsiteX1" fmla="*/ 520700 w 1238250"/>
                <a:gd name="connsiteY1" fmla="*/ 76200 h 719931"/>
                <a:gd name="connsiteX2" fmla="*/ 635000 w 1238250"/>
                <a:gd name="connsiteY2" fmla="*/ 133350 h 719931"/>
                <a:gd name="connsiteX3" fmla="*/ 850900 w 1238250"/>
                <a:gd name="connsiteY3" fmla="*/ 215900 h 719931"/>
                <a:gd name="connsiteX4" fmla="*/ 1016000 w 1238250"/>
                <a:gd name="connsiteY4" fmla="*/ 311150 h 719931"/>
                <a:gd name="connsiteX5" fmla="*/ 1181100 w 1238250"/>
                <a:gd name="connsiteY5" fmla="*/ 419100 h 719931"/>
                <a:gd name="connsiteX6" fmla="*/ 1238250 w 1238250"/>
                <a:gd name="connsiteY6" fmla="*/ 533400 h 719931"/>
                <a:gd name="connsiteX7" fmla="*/ 1149350 w 1238250"/>
                <a:gd name="connsiteY7" fmla="*/ 590550 h 719931"/>
                <a:gd name="connsiteX8" fmla="*/ 889000 w 1238250"/>
                <a:gd name="connsiteY8" fmla="*/ 590550 h 719931"/>
                <a:gd name="connsiteX9" fmla="*/ 825500 w 1238250"/>
                <a:gd name="connsiteY9" fmla="*/ 628650 h 719931"/>
                <a:gd name="connsiteX10" fmla="*/ 758825 w 1238250"/>
                <a:gd name="connsiteY10" fmla="*/ 719931 h 719931"/>
                <a:gd name="connsiteX11" fmla="*/ 641350 w 1238250"/>
                <a:gd name="connsiteY11" fmla="*/ 685006 h 719931"/>
                <a:gd name="connsiteX12" fmla="*/ 531019 w 1238250"/>
                <a:gd name="connsiteY12" fmla="*/ 629444 h 719931"/>
                <a:gd name="connsiteX13" fmla="*/ 419100 w 1238250"/>
                <a:gd name="connsiteY13" fmla="*/ 626268 h 719931"/>
                <a:gd name="connsiteX14" fmla="*/ 406400 w 1238250"/>
                <a:gd name="connsiteY14" fmla="*/ 660400 h 719931"/>
                <a:gd name="connsiteX15" fmla="*/ 307975 w 1238250"/>
                <a:gd name="connsiteY15" fmla="*/ 658019 h 719931"/>
                <a:gd name="connsiteX16" fmla="*/ 234950 w 1238250"/>
                <a:gd name="connsiteY16" fmla="*/ 698500 h 719931"/>
                <a:gd name="connsiteX17" fmla="*/ 107950 w 1238250"/>
                <a:gd name="connsiteY17" fmla="*/ 666750 h 719931"/>
                <a:gd name="connsiteX18" fmla="*/ 69850 w 1238250"/>
                <a:gd name="connsiteY18" fmla="*/ 641350 h 719931"/>
                <a:gd name="connsiteX19" fmla="*/ 44450 w 1238250"/>
                <a:gd name="connsiteY19" fmla="*/ 609600 h 719931"/>
                <a:gd name="connsiteX20" fmla="*/ 0 w 1238250"/>
                <a:gd name="connsiteY20" fmla="*/ 476250 h 719931"/>
                <a:gd name="connsiteX21" fmla="*/ 19050 w 1238250"/>
                <a:gd name="connsiteY21" fmla="*/ 374650 h 719931"/>
                <a:gd name="connsiteX22" fmla="*/ 69850 w 1238250"/>
                <a:gd name="connsiteY22" fmla="*/ 374650 h 719931"/>
                <a:gd name="connsiteX23" fmla="*/ 127000 w 1238250"/>
                <a:gd name="connsiteY23" fmla="*/ 247650 h 719931"/>
                <a:gd name="connsiteX24" fmla="*/ 171450 w 1238250"/>
                <a:gd name="connsiteY24" fmla="*/ 171450 h 719931"/>
                <a:gd name="connsiteX25" fmla="*/ 241300 w 1238250"/>
                <a:gd name="connsiteY25" fmla="*/ 95250 h 719931"/>
                <a:gd name="connsiteX26" fmla="*/ 286544 w 1238250"/>
                <a:gd name="connsiteY26" fmla="*/ 793 h 719931"/>
                <a:gd name="connsiteX0" fmla="*/ 285750 w 1238250"/>
                <a:gd name="connsiteY0" fmla="*/ 0 h 719931"/>
                <a:gd name="connsiteX1" fmla="*/ 520700 w 1238250"/>
                <a:gd name="connsiteY1" fmla="*/ 76200 h 719931"/>
                <a:gd name="connsiteX2" fmla="*/ 635000 w 1238250"/>
                <a:gd name="connsiteY2" fmla="*/ 133350 h 719931"/>
                <a:gd name="connsiteX3" fmla="*/ 850900 w 1238250"/>
                <a:gd name="connsiteY3" fmla="*/ 215900 h 719931"/>
                <a:gd name="connsiteX4" fmla="*/ 1016000 w 1238250"/>
                <a:gd name="connsiteY4" fmla="*/ 311150 h 719931"/>
                <a:gd name="connsiteX5" fmla="*/ 1181100 w 1238250"/>
                <a:gd name="connsiteY5" fmla="*/ 419100 h 719931"/>
                <a:gd name="connsiteX6" fmla="*/ 1238250 w 1238250"/>
                <a:gd name="connsiteY6" fmla="*/ 533400 h 719931"/>
                <a:gd name="connsiteX7" fmla="*/ 1149350 w 1238250"/>
                <a:gd name="connsiteY7" fmla="*/ 590550 h 719931"/>
                <a:gd name="connsiteX8" fmla="*/ 889000 w 1238250"/>
                <a:gd name="connsiteY8" fmla="*/ 590550 h 719931"/>
                <a:gd name="connsiteX9" fmla="*/ 825500 w 1238250"/>
                <a:gd name="connsiteY9" fmla="*/ 628650 h 719931"/>
                <a:gd name="connsiteX10" fmla="*/ 758825 w 1238250"/>
                <a:gd name="connsiteY10" fmla="*/ 719931 h 719931"/>
                <a:gd name="connsiteX11" fmla="*/ 641350 w 1238250"/>
                <a:gd name="connsiteY11" fmla="*/ 685006 h 719931"/>
                <a:gd name="connsiteX12" fmla="*/ 531019 w 1238250"/>
                <a:gd name="connsiteY12" fmla="*/ 629444 h 719931"/>
                <a:gd name="connsiteX13" fmla="*/ 419100 w 1238250"/>
                <a:gd name="connsiteY13" fmla="*/ 626268 h 719931"/>
                <a:gd name="connsiteX14" fmla="*/ 406400 w 1238250"/>
                <a:gd name="connsiteY14" fmla="*/ 660400 h 719931"/>
                <a:gd name="connsiteX15" fmla="*/ 307975 w 1238250"/>
                <a:gd name="connsiteY15" fmla="*/ 658019 h 719931"/>
                <a:gd name="connsiteX16" fmla="*/ 211138 w 1238250"/>
                <a:gd name="connsiteY16" fmla="*/ 679450 h 719931"/>
                <a:gd name="connsiteX17" fmla="*/ 107950 w 1238250"/>
                <a:gd name="connsiteY17" fmla="*/ 666750 h 719931"/>
                <a:gd name="connsiteX18" fmla="*/ 69850 w 1238250"/>
                <a:gd name="connsiteY18" fmla="*/ 641350 h 719931"/>
                <a:gd name="connsiteX19" fmla="*/ 44450 w 1238250"/>
                <a:gd name="connsiteY19" fmla="*/ 609600 h 719931"/>
                <a:gd name="connsiteX20" fmla="*/ 0 w 1238250"/>
                <a:gd name="connsiteY20" fmla="*/ 476250 h 719931"/>
                <a:gd name="connsiteX21" fmla="*/ 19050 w 1238250"/>
                <a:gd name="connsiteY21" fmla="*/ 374650 h 719931"/>
                <a:gd name="connsiteX22" fmla="*/ 69850 w 1238250"/>
                <a:gd name="connsiteY22" fmla="*/ 374650 h 719931"/>
                <a:gd name="connsiteX23" fmla="*/ 127000 w 1238250"/>
                <a:gd name="connsiteY23" fmla="*/ 247650 h 719931"/>
                <a:gd name="connsiteX24" fmla="*/ 171450 w 1238250"/>
                <a:gd name="connsiteY24" fmla="*/ 171450 h 719931"/>
                <a:gd name="connsiteX25" fmla="*/ 241300 w 1238250"/>
                <a:gd name="connsiteY25" fmla="*/ 95250 h 719931"/>
                <a:gd name="connsiteX26" fmla="*/ 286544 w 1238250"/>
                <a:gd name="connsiteY26" fmla="*/ 793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2540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07950 w 1219200"/>
                <a:gd name="connsiteY23" fmla="*/ 247650 h 719931"/>
                <a:gd name="connsiteX24" fmla="*/ 152400 w 1219200"/>
                <a:gd name="connsiteY24" fmla="*/ 171450 h 719931"/>
                <a:gd name="connsiteX25" fmla="*/ 222250 w 1219200"/>
                <a:gd name="connsiteY25" fmla="*/ 95250 h 719931"/>
                <a:gd name="connsiteX26" fmla="*/ 267494 w 1219200"/>
                <a:gd name="connsiteY26" fmla="*/ 793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8255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07950 w 1219200"/>
                <a:gd name="connsiteY23" fmla="*/ 247650 h 719931"/>
                <a:gd name="connsiteX24" fmla="*/ 152400 w 1219200"/>
                <a:gd name="connsiteY24" fmla="*/ 171450 h 719931"/>
                <a:gd name="connsiteX25" fmla="*/ 222250 w 1219200"/>
                <a:gd name="connsiteY25" fmla="*/ 95250 h 719931"/>
                <a:gd name="connsiteX26" fmla="*/ 267494 w 1219200"/>
                <a:gd name="connsiteY26" fmla="*/ 793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8255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07950 w 1219200"/>
                <a:gd name="connsiteY23" fmla="*/ 247650 h 719931"/>
                <a:gd name="connsiteX24" fmla="*/ 152400 w 1219200"/>
                <a:gd name="connsiteY24" fmla="*/ 171450 h 719931"/>
                <a:gd name="connsiteX25" fmla="*/ 222250 w 1219200"/>
                <a:gd name="connsiteY25" fmla="*/ 95250 h 719931"/>
                <a:gd name="connsiteX26" fmla="*/ 317500 w 1219200"/>
                <a:gd name="connsiteY26" fmla="*/ 26986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8255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07950 w 1219200"/>
                <a:gd name="connsiteY23" fmla="*/ 247650 h 719931"/>
                <a:gd name="connsiteX24" fmla="*/ 152400 w 1219200"/>
                <a:gd name="connsiteY24" fmla="*/ 171450 h 719931"/>
                <a:gd name="connsiteX25" fmla="*/ 243681 w 1219200"/>
                <a:gd name="connsiteY25" fmla="*/ 123825 h 719931"/>
                <a:gd name="connsiteX26" fmla="*/ 317500 w 1219200"/>
                <a:gd name="connsiteY26" fmla="*/ 26986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8255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07950 w 1219200"/>
                <a:gd name="connsiteY23" fmla="*/ 247650 h 719931"/>
                <a:gd name="connsiteX24" fmla="*/ 178594 w 1219200"/>
                <a:gd name="connsiteY24" fmla="*/ 202406 h 719931"/>
                <a:gd name="connsiteX25" fmla="*/ 243681 w 1219200"/>
                <a:gd name="connsiteY25" fmla="*/ 123825 h 719931"/>
                <a:gd name="connsiteX26" fmla="*/ 317500 w 1219200"/>
                <a:gd name="connsiteY26" fmla="*/ 26986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8255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24619 w 1219200"/>
                <a:gd name="connsiteY23" fmla="*/ 273843 h 719931"/>
                <a:gd name="connsiteX24" fmla="*/ 178594 w 1219200"/>
                <a:gd name="connsiteY24" fmla="*/ 202406 h 719931"/>
                <a:gd name="connsiteX25" fmla="*/ 243681 w 1219200"/>
                <a:gd name="connsiteY25" fmla="*/ 123825 h 719931"/>
                <a:gd name="connsiteX26" fmla="*/ 317500 w 1219200"/>
                <a:gd name="connsiteY26" fmla="*/ 26986 h 719931"/>
                <a:gd name="connsiteX0" fmla="*/ 215900 w 1168400"/>
                <a:gd name="connsiteY0" fmla="*/ 0 h 719931"/>
                <a:gd name="connsiteX1" fmla="*/ 450850 w 1168400"/>
                <a:gd name="connsiteY1" fmla="*/ 76200 h 719931"/>
                <a:gd name="connsiteX2" fmla="*/ 565150 w 1168400"/>
                <a:gd name="connsiteY2" fmla="*/ 133350 h 719931"/>
                <a:gd name="connsiteX3" fmla="*/ 781050 w 1168400"/>
                <a:gd name="connsiteY3" fmla="*/ 215900 h 719931"/>
                <a:gd name="connsiteX4" fmla="*/ 946150 w 1168400"/>
                <a:gd name="connsiteY4" fmla="*/ 311150 h 719931"/>
                <a:gd name="connsiteX5" fmla="*/ 1111250 w 1168400"/>
                <a:gd name="connsiteY5" fmla="*/ 419100 h 719931"/>
                <a:gd name="connsiteX6" fmla="*/ 1168400 w 1168400"/>
                <a:gd name="connsiteY6" fmla="*/ 533400 h 719931"/>
                <a:gd name="connsiteX7" fmla="*/ 1079500 w 1168400"/>
                <a:gd name="connsiteY7" fmla="*/ 590550 h 719931"/>
                <a:gd name="connsiteX8" fmla="*/ 819150 w 1168400"/>
                <a:gd name="connsiteY8" fmla="*/ 590550 h 719931"/>
                <a:gd name="connsiteX9" fmla="*/ 755650 w 1168400"/>
                <a:gd name="connsiteY9" fmla="*/ 628650 h 719931"/>
                <a:gd name="connsiteX10" fmla="*/ 688975 w 1168400"/>
                <a:gd name="connsiteY10" fmla="*/ 719931 h 719931"/>
                <a:gd name="connsiteX11" fmla="*/ 571500 w 1168400"/>
                <a:gd name="connsiteY11" fmla="*/ 685006 h 719931"/>
                <a:gd name="connsiteX12" fmla="*/ 461169 w 1168400"/>
                <a:gd name="connsiteY12" fmla="*/ 629444 h 719931"/>
                <a:gd name="connsiteX13" fmla="*/ 349250 w 1168400"/>
                <a:gd name="connsiteY13" fmla="*/ 626268 h 719931"/>
                <a:gd name="connsiteX14" fmla="*/ 336550 w 1168400"/>
                <a:gd name="connsiteY14" fmla="*/ 660400 h 719931"/>
                <a:gd name="connsiteX15" fmla="*/ 238125 w 1168400"/>
                <a:gd name="connsiteY15" fmla="*/ 658019 h 719931"/>
                <a:gd name="connsiteX16" fmla="*/ 141288 w 1168400"/>
                <a:gd name="connsiteY16" fmla="*/ 679450 h 719931"/>
                <a:gd name="connsiteX17" fmla="*/ 38100 w 1168400"/>
                <a:gd name="connsiteY17" fmla="*/ 666750 h 719931"/>
                <a:gd name="connsiteX18" fmla="*/ 0 w 1168400"/>
                <a:gd name="connsiteY18" fmla="*/ 641350 h 719931"/>
                <a:gd name="connsiteX19" fmla="*/ 31750 w 1168400"/>
                <a:gd name="connsiteY19" fmla="*/ 609600 h 719931"/>
                <a:gd name="connsiteX20" fmla="*/ 11113 w 1168400"/>
                <a:gd name="connsiteY20" fmla="*/ 488157 h 719931"/>
                <a:gd name="connsiteX21" fmla="*/ 0 w 1168400"/>
                <a:gd name="connsiteY21" fmla="*/ 374650 h 719931"/>
                <a:gd name="connsiteX22" fmla="*/ 73819 w 1168400"/>
                <a:gd name="connsiteY22" fmla="*/ 273843 h 719931"/>
                <a:gd name="connsiteX23" fmla="*/ 127794 w 1168400"/>
                <a:gd name="connsiteY23" fmla="*/ 202406 h 719931"/>
                <a:gd name="connsiteX24" fmla="*/ 192881 w 1168400"/>
                <a:gd name="connsiteY24" fmla="*/ 123825 h 719931"/>
                <a:gd name="connsiteX25" fmla="*/ 266700 w 1168400"/>
                <a:gd name="connsiteY25" fmla="*/ 26986 h 719931"/>
                <a:gd name="connsiteX0" fmla="*/ 215900 w 1168400"/>
                <a:gd name="connsiteY0" fmla="*/ 0 h 719931"/>
                <a:gd name="connsiteX1" fmla="*/ 450850 w 1168400"/>
                <a:gd name="connsiteY1" fmla="*/ 76200 h 719931"/>
                <a:gd name="connsiteX2" fmla="*/ 565150 w 1168400"/>
                <a:gd name="connsiteY2" fmla="*/ 133350 h 719931"/>
                <a:gd name="connsiteX3" fmla="*/ 781050 w 1168400"/>
                <a:gd name="connsiteY3" fmla="*/ 215900 h 719931"/>
                <a:gd name="connsiteX4" fmla="*/ 946150 w 1168400"/>
                <a:gd name="connsiteY4" fmla="*/ 311150 h 719931"/>
                <a:gd name="connsiteX5" fmla="*/ 1111250 w 1168400"/>
                <a:gd name="connsiteY5" fmla="*/ 419100 h 719931"/>
                <a:gd name="connsiteX6" fmla="*/ 1168400 w 1168400"/>
                <a:gd name="connsiteY6" fmla="*/ 533400 h 719931"/>
                <a:gd name="connsiteX7" fmla="*/ 1079500 w 1168400"/>
                <a:gd name="connsiteY7" fmla="*/ 590550 h 719931"/>
                <a:gd name="connsiteX8" fmla="*/ 819150 w 1168400"/>
                <a:gd name="connsiteY8" fmla="*/ 590550 h 719931"/>
                <a:gd name="connsiteX9" fmla="*/ 755650 w 1168400"/>
                <a:gd name="connsiteY9" fmla="*/ 628650 h 719931"/>
                <a:gd name="connsiteX10" fmla="*/ 688975 w 1168400"/>
                <a:gd name="connsiteY10" fmla="*/ 719931 h 719931"/>
                <a:gd name="connsiteX11" fmla="*/ 571500 w 1168400"/>
                <a:gd name="connsiteY11" fmla="*/ 685006 h 719931"/>
                <a:gd name="connsiteX12" fmla="*/ 461169 w 1168400"/>
                <a:gd name="connsiteY12" fmla="*/ 629444 h 719931"/>
                <a:gd name="connsiteX13" fmla="*/ 349250 w 1168400"/>
                <a:gd name="connsiteY13" fmla="*/ 626268 h 719931"/>
                <a:gd name="connsiteX14" fmla="*/ 336550 w 1168400"/>
                <a:gd name="connsiteY14" fmla="*/ 660400 h 719931"/>
                <a:gd name="connsiteX15" fmla="*/ 238125 w 1168400"/>
                <a:gd name="connsiteY15" fmla="*/ 658019 h 719931"/>
                <a:gd name="connsiteX16" fmla="*/ 141288 w 1168400"/>
                <a:gd name="connsiteY16" fmla="*/ 679450 h 719931"/>
                <a:gd name="connsiteX17" fmla="*/ 38100 w 1168400"/>
                <a:gd name="connsiteY17" fmla="*/ 666750 h 719931"/>
                <a:gd name="connsiteX18" fmla="*/ 0 w 1168400"/>
                <a:gd name="connsiteY18" fmla="*/ 641350 h 719931"/>
                <a:gd name="connsiteX19" fmla="*/ 31750 w 1168400"/>
                <a:gd name="connsiteY19" fmla="*/ 609600 h 719931"/>
                <a:gd name="connsiteX20" fmla="*/ 11113 w 1168400"/>
                <a:gd name="connsiteY20" fmla="*/ 488157 h 719931"/>
                <a:gd name="connsiteX21" fmla="*/ 30956 w 1168400"/>
                <a:gd name="connsiteY21" fmla="*/ 377032 h 719931"/>
                <a:gd name="connsiteX22" fmla="*/ 73819 w 1168400"/>
                <a:gd name="connsiteY22" fmla="*/ 273843 h 719931"/>
                <a:gd name="connsiteX23" fmla="*/ 127794 w 1168400"/>
                <a:gd name="connsiteY23" fmla="*/ 202406 h 719931"/>
                <a:gd name="connsiteX24" fmla="*/ 192881 w 1168400"/>
                <a:gd name="connsiteY24" fmla="*/ 123825 h 719931"/>
                <a:gd name="connsiteX25" fmla="*/ 266700 w 1168400"/>
                <a:gd name="connsiteY25" fmla="*/ 26986 h 719931"/>
                <a:gd name="connsiteX0" fmla="*/ 215900 w 1144588"/>
                <a:gd name="connsiteY0" fmla="*/ 0 h 719931"/>
                <a:gd name="connsiteX1" fmla="*/ 450850 w 1144588"/>
                <a:gd name="connsiteY1" fmla="*/ 76200 h 719931"/>
                <a:gd name="connsiteX2" fmla="*/ 565150 w 1144588"/>
                <a:gd name="connsiteY2" fmla="*/ 133350 h 719931"/>
                <a:gd name="connsiteX3" fmla="*/ 781050 w 1144588"/>
                <a:gd name="connsiteY3" fmla="*/ 215900 h 719931"/>
                <a:gd name="connsiteX4" fmla="*/ 946150 w 1144588"/>
                <a:gd name="connsiteY4" fmla="*/ 311150 h 719931"/>
                <a:gd name="connsiteX5" fmla="*/ 1111250 w 1144588"/>
                <a:gd name="connsiteY5" fmla="*/ 419100 h 719931"/>
                <a:gd name="connsiteX6" fmla="*/ 1144588 w 1144588"/>
                <a:gd name="connsiteY6" fmla="*/ 519112 h 719931"/>
                <a:gd name="connsiteX7" fmla="*/ 1079500 w 1144588"/>
                <a:gd name="connsiteY7" fmla="*/ 590550 h 719931"/>
                <a:gd name="connsiteX8" fmla="*/ 819150 w 1144588"/>
                <a:gd name="connsiteY8" fmla="*/ 590550 h 719931"/>
                <a:gd name="connsiteX9" fmla="*/ 755650 w 1144588"/>
                <a:gd name="connsiteY9" fmla="*/ 628650 h 719931"/>
                <a:gd name="connsiteX10" fmla="*/ 688975 w 1144588"/>
                <a:gd name="connsiteY10" fmla="*/ 719931 h 719931"/>
                <a:gd name="connsiteX11" fmla="*/ 571500 w 1144588"/>
                <a:gd name="connsiteY11" fmla="*/ 685006 h 719931"/>
                <a:gd name="connsiteX12" fmla="*/ 461169 w 1144588"/>
                <a:gd name="connsiteY12" fmla="*/ 629444 h 719931"/>
                <a:gd name="connsiteX13" fmla="*/ 349250 w 1144588"/>
                <a:gd name="connsiteY13" fmla="*/ 626268 h 719931"/>
                <a:gd name="connsiteX14" fmla="*/ 336550 w 1144588"/>
                <a:gd name="connsiteY14" fmla="*/ 660400 h 719931"/>
                <a:gd name="connsiteX15" fmla="*/ 238125 w 1144588"/>
                <a:gd name="connsiteY15" fmla="*/ 658019 h 719931"/>
                <a:gd name="connsiteX16" fmla="*/ 141288 w 1144588"/>
                <a:gd name="connsiteY16" fmla="*/ 679450 h 719931"/>
                <a:gd name="connsiteX17" fmla="*/ 38100 w 1144588"/>
                <a:gd name="connsiteY17" fmla="*/ 666750 h 719931"/>
                <a:gd name="connsiteX18" fmla="*/ 0 w 1144588"/>
                <a:gd name="connsiteY18" fmla="*/ 641350 h 719931"/>
                <a:gd name="connsiteX19" fmla="*/ 31750 w 1144588"/>
                <a:gd name="connsiteY19" fmla="*/ 609600 h 719931"/>
                <a:gd name="connsiteX20" fmla="*/ 11113 w 1144588"/>
                <a:gd name="connsiteY20" fmla="*/ 488157 h 719931"/>
                <a:gd name="connsiteX21" fmla="*/ 30956 w 1144588"/>
                <a:gd name="connsiteY21" fmla="*/ 377032 h 719931"/>
                <a:gd name="connsiteX22" fmla="*/ 73819 w 1144588"/>
                <a:gd name="connsiteY22" fmla="*/ 273843 h 719931"/>
                <a:gd name="connsiteX23" fmla="*/ 127794 w 1144588"/>
                <a:gd name="connsiteY23" fmla="*/ 202406 h 719931"/>
                <a:gd name="connsiteX24" fmla="*/ 192881 w 1144588"/>
                <a:gd name="connsiteY24" fmla="*/ 123825 h 719931"/>
                <a:gd name="connsiteX25" fmla="*/ 266700 w 1144588"/>
                <a:gd name="connsiteY25" fmla="*/ 26986 h 719931"/>
                <a:gd name="connsiteX0" fmla="*/ 215900 w 1144588"/>
                <a:gd name="connsiteY0" fmla="*/ 0 h 719931"/>
                <a:gd name="connsiteX1" fmla="*/ 450850 w 1144588"/>
                <a:gd name="connsiteY1" fmla="*/ 76200 h 719931"/>
                <a:gd name="connsiteX2" fmla="*/ 565150 w 1144588"/>
                <a:gd name="connsiteY2" fmla="*/ 133350 h 719931"/>
                <a:gd name="connsiteX3" fmla="*/ 781050 w 1144588"/>
                <a:gd name="connsiteY3" fmla="*/ 215900 h 719931"/>
                <a:gd name="connsiteX4" fmla="*/ 946150 w 1144588"/>
                <a:gd name="connsiteY4" fmla="*/ 311150 h 719931"/>
                <a:gd name="connsiteX5" fmla="*/ 1099344 w 1144588"/>
                <a:gd name="connsiteY5" fmla="*/ 411956 h 719931"/>
                <a:gd name="connsiteX6" fmla="*/ 1144588 w 1144588"/>
                <a:gd name="connsiteY6" fmla="*/ 519112 h 719931"/>
                <a:gd name="connsiteX7" fmla="*/ 1079500 w 1144588"/>
                <a:gd name="connsiteY7" fmla="*/ 590550 h 719931"/>
                <a:gd name="connsiteX8" fmla="*/ 819150 w 1144588"/>
                <a:gd name="connsiteY8" fmla="*/ 590550 h 719931"/>
                <a:gd name="connsiteX9" fmla="*/ 755650 w 1144588"/>
                <a:gd name="connsiteY9" fmla="*/ 628650 h 719931"/>
                <a:gd name="connsiteX10" fmla="*/ 688975 w 1144588"/>
                <a:gd name="connsiteY10" fmla="*/ 719931 h 719931"/>
                <a:gd name="connsiteX11" fmla="*/ 571500 w 1144588"/>
                <a:gd name="connsiteY11" fmla="*/ 685006 h 719931"/>
                <a:gd name="connsiteX12" fmla="*/ 461169 w 1144588"/>
                <a:gd name="connsiteY12" fmla="*/ 629444 h 719931"/>
                <a:gd name="connsiteX13" fmla="*/ 349250 w 1144588"/>
                <a:gd name="connsiteY13" fmla="*/ 626268 h 719931"/>
                <a:gd name="connsiteX14" fmla="*/ 336550 w 1144588"/>
                <a:gd name="connsiteY14" fmla="*/ 660400 h 719931"/>
                <a:gd name="connsiteX15" fmla="*/ 238125 w 1144588"/>
                <a:gd name="connsiteY15" fmla="*/ 658019 h 719931"/>
                <a:gd name="connsiteX16" fmla="*/ 141288 w 1144588"/>
                <a:gd name="connsiteY16" fmla="*/ 679450 h 719931"/>
                <a:gd name="connsiteX17" fmla="*/ 38100 w 1144588"/>
                <a:gd name="connsiteY17" fmla="*/ 666750 h 719931"/>
                <a:gd name="connsiteX18" fmla="*/ 0 w 1144588"/>
                <a:gd name="connsiteY18" fmla="*/ 641350 h 719931"/>
                <a:gd name="connsiteX19" fmla="*/ 31750 w 1144588"/>
                <a:gd name="connsiteY19" fmla="*/ 609600 h 719931"/>
                <a:gd name="connsiteX20" fmla="*/ 11113 w 1144588"/>
                <a:gd name="connsiteY20" fmla="*/ 488157 h 719931"/>
                <a:gd name="connsiteX21" fmla="*/ 30956 w 1144588"/>
                <a:gd name="connsiteY21" fmla="*/ 377032 h 719931"/>
                <a:gd name="connsiteX22" fmla="*/ 73819 w 1144588"/>
                <a:gd name="connsiteY22" fmla="*/ 273843 h 719931"/>
                <a:gd name="connsiteX23" fmla="*/ 127794 w 1144588"/>
                <a:gd name="connsiteY23" fmla="*/ 202406 h 719931"/>
                <a:gd name="connsiteX24" fmla="*/ 192881 w 1144588"/>
                <a:gd name="connsiteY24" fmla="*/ 123825 h 719931"/>
                <a:gd name="connsiteX25" fmla="*/ 266700 w 1144588"/>
                <a:gd name="connsiteY25" fmla="*/ 26986 h 719931"/>
                <a:gd name="connsiteX0" fmla="*/ 215900 w 1127919"/>
                <a:gd name="connsiteY0" fmla="*/ 0 h 719931"/>
                <a:gd name="connsiteX1" fmla="*/ 450850 w 1127919"/>
                <a:gd name="connsiteY1" fmla="*/ 76200 h 719931"/>
                <a:gd name="connsiteX2" fmla="*/ 565150 w 1127919"/>
                <a:gd name="connsiteY2" fmla="*/ 133350 h 719931"/>
                <a:gd name="connsiteX3" fmla="*/ 781050 w 1127919"/>
                <a:gd name="connsiteY3" fmla="*/ 215900 h 719931"/>
                <a:gd name="connsiteX4" fmla="*/ 946150 w 1127919"/>
                <a:gd name="connsiteY4" fmla="*/ 311150 h 719931"/>
                <a:gd name="connsiteX5" fmla="*/ 1099344 w 1127919"/>
                <a:gd name="connsiteY5" fmla="*/ 411956 h 719931"/>
                <a:gd name="connsiteX6" fmla="*/ 1127919 w 1127919"/>
                <a:gd name="connsiteY6" fmla="*/ 516731 h 719931"/>
                <a:gd name="connsiteX7" fmla="*/ 1079500 w 1127919"/>
                <a:gd name="connsiteY7" fmla="*/ 590550 h 719931"/>
                <a:gd name="connsiteX8" fmla="*/ 819150 w 1127919"/>
                <a:gd name="connsiteY8" fmla="*/ 590550 h 719931"/>
                <a:gd name="connsiteX9" fmla="*/ 755650 w 1127919"/>
                <a:gd name="connsiteY9" fmla="*/ 628650 h 719931"/>
                <a:gd name="connsiteX10" fmla="*/ 688975 w 1127919"/>
                <a:gd name="connsiteY10" fmla="*/ 719931 h 719931"/>
                <a:gd name="connsiteX11" fmla="*/ 571500 w 1127919"/>
                <a:gd name="connsiteY11" fmla="*/ 685006 h 719931"/>
                <a:gd name="connsiteX12" fmla="*/ 461169 w 1127919"/>
                <a:gd name="connsiteY12" fmla="*/ 629444 h 719931"/>
                <a:gd name="connsiteX13" fmla="*/ 349250 w 1127919"/>
                <a:gd name="connsiteY13" fmla="*/ 626268 h 719931"/>
                <a:gd name="connsiteX14" fmla="*/ 336550 w 1127919"/>
                <a:gd name="connsiteY14" fmla="*/ 660400 h 719931"/>
                <a:gd name="connsiteX15" fmla="*/ 238125 w 1127919"/>
                <a:gd name="connsiteY15" fmla="*/ 658019 h 719931"/>
                <a:gd name="connsiteX16" fmla="*/ 141288 w 1127919"/>
                <a:gd name="connsiteY16" fmla="*/ 679450 h 719931"/>
                <a:gd name="connsiteX17" fmla="*/ 38100 w 1127919"/>
                <a:gd name="connsiteY17" fmla="*/ 666750 h 719931"/>
                <a:gd name="connsiteX18" fmla="*/ 0 w 1127919"/>
                <a:gd name="connsiteY18" fmla="*/ 641350 h 719931"/>
                <a:gd name="connsiteX19" fmla="*/ 31750 w 1127919"/>
                <a:gd name="connsiteY19" fmla="*/ 609600 h 719931"/>
                <a:gd name="connsiteX20" fmla="*/ 11113 w 1127919"/>
                <a:gd name="connsiteY20" fmla="*/ 488157 h 719931"/>
                <a:gd name="connsiteX21" fmla="*/ 30956 w 1127919"/>
                <a:gd name="connsiteY21" fmla="*/ 377032 h 719931"/>
                <a:gd name="connsiteX22" fmla="*/ 73819 w 1127919"/>
                <a:gd name="connsiteY22" fmla="*/ 273843 h 719931"/>
                <a:gd name="connsiteX23" fmla="*/ 127794 w 1127919"/>
                <a:gd name="connsiteY23" fmla="*/ 202406 h 719931"/>
                <a:gd name="connsiteX24" fmla="*/ 192881 w 1127919"/>
                <a:gd name="connsiteY24" fmla="*/ 123825 h 719931"/>
                <a:gd name="connsiteX25" fmla="*/ 266700 w 1127919"/>
                <a:gd name="connsiteY25" fmla="*/ 26986 h 719931"/>
                <a:gd name="connsiteX0" fmla="*/ 215900 w 1127919"/>
                <a:gd name="connsiteY0" fmla="*/ 0 h 719931"/>
                <a:gd name="connsiteX1" fmla="*/ 450850 w 1127919"/>
                <a:gd name="connsiteY1" fmla="*/ 76200 h 719931"/>
                <a:gd name="connsiteX2" fmla="*/ 565150 w 1127919"/>
                <a:gd name="connsiteY2" fmla="*/ 133350 h 719931"/>
                <a:gd name="connsiteX3" fmla="*/ 781050 w 1127919"/>
                <a:gd name="connsiteY3" fmla="*/ 215900 h 719931"/>
                <a:gd name="connsiteX4" fmla="*/ 946150 w 1127919"/>
                <a:gd name="connsiteY4" fmla="*/ 311150 h 719931"/>
                <a:gd name="connsiteX5" fmla="*/ 1099344 w 1127919"/>
                <a:gd name="connsiteY5" fmla="*/ 411956 h 719931"/>
                <a:gd name="connsiteX6" fmla="*/ 1127919 w 1127919"/>
                <a:gd name="connsiteY6" fmla="*/ 516731 h 719931"/>
                <a:gd name="connsiteX7" fmla="*/ 1079500 w 1127919"/>
                <a:gd name="connsiteY7" fmla="*/ 590550 h 719931"/>
                <a:gd name="connsiteX8" fmla="*/ 819150 w 1127919"/>
                <a:gd name="connsiteY8" fmla="*/ 590550 h 719931"/>
                <a:gd name="connsiteX9" fmla="*/ 755650 w 1127919"/>
                <a:gd name="connsiteY9" fmla="*/ 628650 h 719931"/>
                <a:gd name="connsiteX10" fmla="*/ 688975 w 1127919"/>
                <a:gd name="connsiteY10" fmla="*/ 719931 h 719931"/>
                <a:gd name="connsiteX11" fmla="*/ 571500 w 1127919"/>
                <a:gd name="connsiteY11" fmla="*/ 685006 h 719931"/>
                <a:gd name="connsiteX12" fmla="*/ 461169 w 1127919"/>
                <a:gd name="connsiteY12" fmla="*/ 629444 h 719931"/>
                <a:gd name="connsiteX13" fmla="*/ 349250 w 1127919"/>
                <a:gd name="connsiteY13" fmla="*/ 626268 h 719931"/>
                <a:gd name="connsiteX14" fmla="*/ 336550 w 1127919"/>
                <a:gd name="connsiteY14" fmla="*/ 660400 h 719931"/>
                <a:gd name="connsiteX15" fmla="*/ 238125 w 1127919"/>
                <a:gd name="connsiteY15" fmla="*/ 658019 h 719931"/>
                <a:gd name="connsiteX16" fmla="*/ 141288 w 1127919"/>
                <a:gd name="connsiteY16" fmla="*/ 679450 h 719931"/>
                <a:gd name="connsiteX17" fmla="*/ 38100 w 1127919"/>
                <a:gd name="connsiteY17" fmla="*/ 666750 h 719931"/>
                <a:gd name="connsiteX18" fmla="*/ 0 w 1127919"/>
                <a:gd name="connsiteY18" fmla="*/ 641350 h 719931"/>
                <a:gd name="connsiteX19" fmla="*/ 31750 w 1127919"/>
                <a:gd name="connsiteY19" fmla="*/ 609600 h 719931"/>
                <a:gd name="connsiteX20" fmla="*/ 11113 w 1127919"/>
                <a:gd name="connsiteY20" fmla="*/ 488157 h 719931"/>
                <a:gd name="connsiteX21" fmla="*/ 30956 w 1127919"/>
                <a:gd name="connsiteY21" fmla="*/ 377032 h 719931"/>
                <a:gd name="connsiteX22" fmla="*/ 73819 w 1127919"/>
                <a:gd name="connsiteY22" fmla="*/ 273843 h 719931"/>
                <a:gd name="connsiteX23" fmla="*/ 127794 w 1127919"/>
                <a:gd name="connsiteY23" fmla="*/ 202406 h 719931"/>
                <a:gd name="connsiteX24" fmla="*/ 192881 w 1127919"/>
                <a:gd name="connsiteY24" fmla="*/ 123825 h 719931"/>
                <a:gd name="connsiteX25" fmla="*/ 292893 w 1127919"/>
                <a:gd name="connsiteY25" fmla="*/ 60323 h 719931"/>
                <a:gd name="connsiteX0" fmla="*/ 215900 w 1127919"/>
                <a:gd name="connsiteY0" fmla="*/ 0 h 719931"/>
                <a:gd name="connsiteX1" fmla="*/ 453232 w 1127919"/>
                <a:gd name="connsiteY1" fmla="*/ 90487 h 719931"/>
                <a:gd name="connsiteX2" fmla="*/ 565150 w 1127919"/>
                <a:gd name="connsiteY2" fmla="*/ 133350 h 719931"/>
                <a:gd name="connsiteX3" fmla="*/ 781050 w 1127919"/>
                <a:gd name="connsiteY3" fmla="*/ 215900 h 719931"/>
                <a:gd name="connsiteX4" fmla="*/ 946150 w 1127919"/>
                <a:gd name="connsiteY4" fmla="*/ 311150 h 719931"/>
                <a:gd name="connsiteX5" fmla="*/ 1099344 w 1127919"/>
                <a:gd name="connsiteY5" fmla="*/ 411956 h 719931"/>
                <a:gd name="connsiteX6" fmla="*/ 1127919 w 1127919"/>
                <a:gd name="connsiteY6" fmla="*/ 516731 h 719931"/>
                <a:gd name="connsiteX7" fmla="*/ 1079500 w 1127919"/>
                <a:gd name="connsiteY7" fmla="*/ 590550 h 719931"/>
                <a:gd name="connsiteX8" fmla="*/ 819150 w 1127919"/>
                <a:gd name="connsiteY8" fmla="*/ 590550 h 719931"/>
                <a:gd name="connsiteX9" fmla="*/ 755650 w 1127919"/>
                <a:gd name="connsiteY9" fmla="*/ 628650 h 719931"/>
                <a:gd name="connsiteX10" fmla="*/ 688975 w 1127919"/>
                <a:gd name="connsiteY10" fmla="*/ 719931 h 719931"/>
                <a:gd name="connsiteX11" fmla="*/ 571500 w 1127919"/>
                <a:gd name="connsiteY11" fmla="*/ 685006 h 719931"/>
                <a:gd name="connsiteX12" fmla="*/ 461169 w 1127919"/>
                <a:gd name="connsiteY12" fmla="*/ 629444 h 719931"/>
                <a:gd name="connsiteX13" fmla="*/ 349250 w 1127919"/>
                <a:gd name="connsiteY13" fmla="*/ 626268 h 719931"/>
                <a:gd name="connsiteX14" fmla="*/ 336550 w 1127919"/>
                <a:gd name="connsiteY14" fmla="*/ 660400 h 719931"/>
                <a:gd name="connsiteX15" fmla="*/ 238125 w 1127919"/>
                <a:gd name="connsiteY15" fmla="*/ 658019 h 719931"/>
                <a:gd name="connsiteX16" fmla="*/ 141288 w 1127919"/>
                <a:gd name="connsiteY16" fmla="*/ 679450 h 719931"/>
                <a:gd name="connsiteX17" fmla="*/ 38100 w 1127919"/>
                <a:gd name="connsiteY17" fmla="*/ 666750 h 719931"/>
                <a:gd name="connsiteX18" fmla="*/ 0 w 1127919"/>
                <a:gd name="connsiteY18" fmla="*/ 641350 h 719931"/>
                <a:gd name="connsiteX19" fmla="*/ 31750 w 1127919"/>
                <a:gd name="connsiteY19" fmla="*/ 609600 h 719931"/>
                <a:gd name="connsiteX20" fmla="*/ 11113 w 1127919"/>
                <a:gd name="connsiteY20" fmla="*/ 488157 h 719931"/>
                <a:gd name="connsiteX21" fmla="*/ 30956 w 1127919"/>
                <a:gd name="connsiteY21" fmla="*/ 377032 h 719931"/>
                <a:gd name="connsiteX22" fmla="*/ 73819 w 1127919"/>
                <a:gd name="connsiteY22" fmla="*/ 273843 h 719931"/>
                <a:gd name="connsiteX23" fmla="*/ 127794 w 1127919"/>
                <a:gd name="connsiteY23" fmla="*/ 202406 h 719931"/>
                <a:gd name="connsiteX24" fmla="*/ 192881 w 1127919"/>
                <a:gd name="connsiteY24" fmla="*/ 123825 h 719931"/>
                <a:gd name="connsiteX25" fmla="*/ 292893 w 1127919"/>
                <a:gd name="connsiteY25" fmla="*/ 60323 h 719931"/>
                <a:gd name="connsiteX0" fmla="*/ 337344 w 1127919"/>
                <a:gd name="connsiteY0" fmla="*/ 0 h 660399"/>
                <a:gd name="connsiteX1" fmla="*/ 453232 w 1127919"/>
                <a:gd name="connsiteY1" fmla="*/ 30955 h 660399"/>
                <a:gd name="connsiteX2" fmla="*/ 565150 w 1127919"/>
                <a:gd name="connsiteY2" fmla="*/ 73818 h 660399"/>
                <a:gd name="connsiteX3" fmla="*/ 781050 w 1127919"/>
                <a:gd name="connsiteY3" fmla="*/ 156368 h 660399"/>
                <a:gd name="connsiteX4" fmla="*/ 946150 w 1127919"/>
                <a:gd name="connsiteY4" fmla="*/ 251618 h 660399"/>
                <a:gd name="connsiteX5" fmla="*/ 1099344 w 1127919"/>
                <a:gd name="connsiteY5" fmla="*/ 352424 h 660399"/>
                <a:gd name="connsiteX6" fmla="*/ 1127919 w 1127919"/>
                <a:gd name="connsiteY6" fmla="*/ 457199 h 660399"/>
                <a:gd name="connsiteX7" fmla="*/ 1079500 w 1127919"/>
                <a:gd name="connsiteY7" fmla="*/ 531018 h 660399"/>
                <a:gd name="connsiteX8" fmla="*/ 819150 w 1127919"/>
                <a:gd name="connsiteY8" fmla="*/ 531018 h 660399"/>
                <a:gd name="connsiteX9" fmla="*/ 755650 w 1127919"/>
                <a:gd name="connsiteY9" fmla="*/ 569118 h 660399"/>
                <a:gd name="connsiteX10" fmla="*/ 688975 w 1127919"/>
                <a:gd name="connsiteY10" fmla="*/ 660399 h 660399"/>
                <a:gd name="connsiteX11" fmla="*/ 571500 w 1127919"/>
                <a:gd name="connsiteY11" fmla="*/ 625474 h 660399"/>
                <a:gd name="connsiteX12" fmla="*/ 461169 w 1127919"/>
                <a:gd name="connsiteY12" fmla="*/ 569912 h 660399"/>
                <a:gd name="connsiteX13" fmla="*/ 349250 w 1127919"/>
                <a:gd name="connsiteY13" fmla="*/ 566736 h 660399"/>
                <a:gd name="connsiteX14" fmla="*/ 336550 w 1127919"/>
                <a:gd name="connsiteY14" fmla="*/ 600868 h 660399"/>
                <a:gd name="connsiteX15" fmla="*/ 238125 w 1127919"/>
                <a:gd name="connsiteY15" fmla="*/ 598487 h 660399"/>
                <a:gd name="connsiteX16" fmla="*/ 141288 w 1127919"/>
                <a:gd name="connsiteY16" fmla="*/ 619918 h 660399"/>
                <a:gd name="connsiteX17" fmla="*/ 38100 w 1127919"/>
                <a:gd name="connsiteY17" fmla="*/ 607218 h 660399"/>
                <a:gd name="connsiteX18" fmla="*/ 0 w 1127919"/>
                <a:gd name="connsiteY18" fmla="*/ 581818 h 660399"/>
                <a:gd name="connsiteX19" fmla="*/ 31750 w 1127919"/>
                <a:gd name="connsiteY19" fmla="*/ 550068 h 660399"/>
                <a:gd name="connsiteX20" fmla="*/ 11113 w 1127919"/>
                <a:gd name="connsiteY20" fmla="*/ 428625 h 660399"/>
                <a:gd name="connsiteX21" fmla="*/ 30956 w 1127919"/>
                <a:gd name="connsiteY21" fmla="*/ 317500 h 660399"/>
                <a:gd name="connsiteX22" fmla="*/ 73819 w 1127919"/>
                <a:gd name="connsiteY22" fmla="*/ 214311 h 660399"/>
                <a:gd name="connsiteX23" fmla="*/ 127794 w 1127919"/>
                <a:gd name="connsiteY23" fmla="*/ 142874 h 660399"/>
                <a:gd name="connsiteX24" fmla="*/ 192881 w 1127919"/>
                <a:gd name="connsiteY24" fmla="*/ 64293 h 660399"/>
                <a:gd name="connsiteX25" fmla="*/ 292893 w 1127919"/>
                <a:gd name="connsiteY25" fmla="*/ 791 h 660399"/>
                <a:gd name="connsiteX0" fmla="*/ 337344 w 1127919"/>
                <a:gd name="connsiteY0" fmla="*/ 0 h 660399"/>
                <a:gd name="connsiteX1" fmla="*/ 453232 w 1127919"/>
                <a:gd name="connsiteY1" fmla="*/ 30955 h 660399"/>
                <a:gd name="connsiteX2" fmla="*/ 565150 w 1127919"/>
                <a:gd name="connsiteY2" fmla="*/ 73818 h 660399"/>
                <a:gd name="connsiteX3" fmla="*/ 762000 w 1127919"/>
                <a:gd name="connsiteY3" fmla="*/ 192087 h 660399"/>
                <a:gd name="connsiteX4" fmla="*/ 946150 w 1127919"/>
                <a:gd name="connsiteY4" fmla="*/ 251618 h 660399"/>
                <a:gd name="connsiteX5" fmla="*/ 1099344 w 1127919"/>
                <a:gd name="connsiteY5" fmla="*/ 352424 h 660399"/>
                <a:gd name="connsiteX6" fmla="*/ 1127919 w 1127919"/>
                <a:gd name="connsiteY6" fmla="*/ 457199 h 660399"/>
                <a:gd name="connsiteX7" fmla="*/ 1079500 w 1127919"/>
                <a:gd name="connsiteY7" fmla="*/ 531018 h 660399"/>
                <a:gd name="connsiteX8" fmla="*/ 819150 w 1127919"/>
                <a:gd name="connsiteY8" fmla="*/ 531018 h 660399"/>
                <a:gd name="connsiteX9" fmla="*/ 755650 w 1127919"/>
                <a:gd name="connsiteY9" fmla="*/ 569118 h 660399"/>
                <a:gd name="connsiteX10" fmla="*/ 688975 w 1127919"/>
                <a:gd name="connsiteY10" fmla="*/ 660399 h 660399"/>
                <a:gd name="connsiteX11" fmla="*/ 571500 w 1127919"/>
                <a:gd name="connsiteY11" fmla="*/ 625474 h 660399"/>
                <a:gd name="connsiteX12" fmla="*/ 461169 w 1127919"/>
                <a:gd name="connsiteY12" fmla="*/ 569912 h 660399"/>
                <a:gd name="connsiteX13" fmla="*/ 349250 w 1127919"/>
                <a:gd name="connsiteY13" fmla="*/ 566736 h 660399"/>
                <a:gd name="connsiteX14" fmla="*/ 336550 w 1127919"/>
                <a:gd name="connsiteY14" fmla="*/ 600868 h 660399"/>
                <a:gd name="connsiteX15" fmla="*/ 238125 w 1127919"/>
                <a:gd name="connsiteY15" fmla="*/ 598487 h 660399"/>
                <a:gd name="connsiteX16" fmla="*/ 141288 w 1127919"/>
                <a:gd name="connsiteY16" fmla="*/ 619918 h 660399"/>
                <a:gd name="connsiteX17" fmla="*/ 38100 w 1127919"/>
                <a:gd name="connsiteY17" fmla="*/ 607218 h 660399"/>
                <a:gd name="connsiteX18" fmla="*/ 0 w 1127919"/>
                <a:gd name="connsiteY18" fmla="*/ 581818 h 660399"/>
                <a:gd name="connsiteX19" fmla="*/ 31750 w 1127919"/>
                <a:gd name="connsiteY19" fmla="*/ 550068 h 660399"/>
                <a:gd name="connsiteX20" fmla="*/ 11113 w 1127919"/>
                <a:gd name="connsiteY20" fmla="*/ 428625 h 660399"/>
                <a:gd name="connsiteX21" fmla="*/ 30956 w 1127919"/>
                <a:gd name="connsiteY21" fmla="*/ 317500 h 660399"/>
                <a:gd name="connsiteX22" fmla="*/ 73819 w 1127919"/>
                <a:gd name="connsiteY22" fmla="*/ 214311 h 660399"/>
                <a:gd name="connsiteX23" fmla="*/ 127794 w 1127919"/>
                <a:gd name="connsiteY23" fmla="*/ 142874 h 660399"/>
                <a:gd name="connsiteX24" fmla="*/ 192881 w 1127919"/>
                <a:gd name="connsiteY24" fmla="*/ 64293 h 660399"/>
                <a:gd name="connsiteX25" fmla="*/ 292893 w 1127919"/>
                <a:gd name="connsiteY25" fmla="*/ 791 h 660399"/>
                <a:gd name="connsiteX0" fmla="*/ 337344 w 1127919"/>
                <a:gd name="connsiteY0" fmla="*/ 0 h 660399"/>
                <a:gd name="connsiteX1" fmla="*/ 453232 w 1127919"/>
                <a:gd name="connsiteY1" fmla="*/ 30955 h 660399"/>
                <a:gd name="connsiteX2" fmla="*/ 565150 w 1127919"/>
                <a:gd name="connsiteY2" fmla="*/ 73818 h 660399"/>
                <a:gd name="connsiteX3" fmla="*/ 762000 w 1127919"/>
                <a:gd name="connsiteY3" fmla="*/ 192087 h 660399"/>
                <a:gd name="connsiteX4" fmla="*/ 934244 w 1127919"/>
                <a:gd name="connsiteY4" fmla="*/ 306387 h 660399"/>
                <a:gd name="connsiteX5" fmla="*/ 1099344 w 1127919"/>
                <a:gd name="connsiteY5" fmla="*/ 352424 h 660399"/>
                <a:gd name="connsiteX6" fmla="*/ 1127919 w 1127919"/>
                <a:gd name="connsiteY6" fmla="*/ 457199 h 660399"/>
                <a:gd name="connsiteX7" fmla="*/ 1079500 w 1127919"/>
                <a:gd name="connsiteY7" fmla="*/ 531018 h 660399"/>
                <a:gd name="connsiteX8" fmla="*/ 819150 w 1127919"/>
                <a:gd name="connsiteY8" fmla="*/ 531018 h 660399"/>
                <a:gd name="connsiteX9" fmla="*/ 755650 w 1127919"/>
                <a:gd name="connsiteY9" fmla="*/ 569118 h 660399"/>
                <a:gd name="connsiteX10" fmla="*/ 688975 w 1127919"/>
                <a:gd name="connsiteY10" fmla="*/ 660399 h 660399"/>
                <a:gd name="connsiteX11" fmla="*/ 571500 w 1127919"/>
                <a:gd name="connsiteY11" fmla="*/ 625474 h 660399"/>
                <a:gd name="connsiteX12" fmla="*/ 461169 w 1127919"/>
                <a:gd name="connsiteY12" fmla="*/ 569912 h 660399"/>
                <a:gd name="connsiteX13" fmla="*/ 349250 w 1127919"/>
                <a:gd name="connsiteY13" fmla="*/ 566736 h 660399"/>
                <a:gd name="connsiteX14" fmla="*/ 336550 w 1127919"/>
                <a:gd name="connsiteY14" fmla="*/ 600868 h 660399"/>
                <a:gd name="connsiteX15" fmla="*/ 238125 w 1127919"/>
                <a:gd name="connsiteY15" fmla="*/ 598487 h 660399"/>
                <a:gd name="connsiteX16" fmla="*/ 141288 w 1127919"/>
                <a:gd name="connsiteY16" fmla="*/ 619918 h 660399"/>
                <a:gd name="connsiteX17" fmla="*/ 38100 w 1127919"/>
                <a:gd name="connsiteY17" fmla="*/ 607218 h 660399"/>
                <a:gd name="connsiteX18" fmla="*/ 0 w 1127919"/>
                <a:gd name="connsiteY18" fmla="*/ 581818 h 660399"/>
                <a:gd name="connsiteX19" fmla="*/ 31750 w 1127919"/>
                <a:gd name="connsiteY19" fmla="*/ 550068 h 660399"/>
                <a:gd name="connsiteX20" fmla="*/ 11113 w 1127919"/>
                <a:gd name="connsiteY20" fmla="*/ 428625 h 660399"/>
                <a:gd name="connsiteX21" fmla="*/ 30956 w 1127919"/>
                <a:gd name="connsiteY21" fmla="*/ 317500 h 660399"/>
                <a:gd name="connsiteX22" fmla="*/ 73819 w 1127919"/>
                <a:gd name="connsiteY22" fmla="*/ 214311 h 660399"/>
                <a:gd name="connsiteX23" fmla="*/ 127794 w 1127919"/>
                <a:gd name="connsiteY23" fmla="*/ 142874 h 660399"/>
                <a:gd name="connsiteX24" fmla="*/ 192881 w 1127919"/>
                <a:gd name="connsiteY24" fmla="*/ 64293 h 660399"/>
                <a:gd name="connsiteX25" fmla="*/ 292893 w 1127919"/>
                <a:gd name="connsiteY25" fmla="*/ 791 h 660399"/>
                <a:gd name="connsiteX0" fmla="*/ 337344 w 1144588"/>
                <a:gd name="connsiteY0" fmla="*/ 0 h 660399"/>
                <a:gd name="connsiteX1" fmla="*/ 453232 w 1144588"/>
                <a:gd name="connsiteY1" fmla="*/ 30955 h 660399"/>
                <a:gd name="connsiteX2" fmla="*/ 565150 w 1144588"/>
                <a:gd name="connsiteY2" fmla="*/ 73818 h 660399"/>
                <a:gd name="connsiteX3" fmla="*/ 762000 w 1144588"/>
                <a:gd name="connsiteY3" fmla="*/ 192087 h 660399"/>
                <a:gd name="connsiteX4" fmla="*/ 934244 w 1144588"/>
                <a:gd name="connsiteY4" fmla="*/ 306387 h 660399"/>
                <a:gd name="connsiteX5" fmla="*/ 1144588 w 1144588"/>
                <a:gd name="connsiteY5" fmla="*/ 380999 h 660399"/>
                <a:gd name="connsiteX6" fmla="*/ 1127919 w 1144588"/>
                <a:gd name="connsiteY6" fmla="*/ 457199 h 660399"/>
                <a:gd name="connsiteX7" fmla="*/ 1079500 w 1144588"/>
                <a:gd name="connsiteY7" fmla="*/ 531018 h 660399"/>
                <a:gd name="connsiteX8" fmla="*/ 819150 w 1144588"/>
                <a:gd name="connsiteY8" fmla="*/ 531018 h 660399"/>
                <a:gd name="connsiteX9" fmla="*/ 755650 w 1144588"/>
                <a:gd name="connsiteY9" fmla="*/ 569118 h 660399"/>
                <a:gd name="connsiteX10" fmla="*/ 688975 w 1144588"/>
                <a:gd name="connsiteY10" fmla="*/ 660399 h 660399"/>
                <a:gd name="connsiteX11" fmla="*/ 571500 w 1144588"/>
                <a:gd name="connsiteY11" fmla="*/ 625474 h 660399"/>
                <a:gd name="connsiteX12" fmla="*/ 461169 w 1144588"/>
                <a:gd name="connsiteY12" fmla="*/ 569912 h 660399"/>
                <a:gd name="connsiteX13" fmla="*/ 349250 w 1144588"/>
                <a:gd name="connsiteY13" fmla="*/ 566736 h 660399"/>
                <a:gd name="connsiteX14" fmla="*/ 336550 w 1144588"/>
                <a:gd name="connsiteY14" fmla="*/ 600868 h 660399"/>
                <a:gd name="connsiteX15" fmla="*/ 238125 w 1144588"/>
                <a:gd name="connsiteY15" fmla="*/ 598487 h 660399"/>
                <a:gd name="connsiteX16" fmla="*/ 141288 w 1144588"/>
                <a:gd name="connsiteY16" fmla="*/ 619918 h 660399"/>
                <a:gd name="connsiteX17" fmla="*/ 38100 w 1144588"/>
                <a:gd name="connsiteY17" fmla="*/ 607218 h 660399"/>
                <a:gd name="connsiteX18" fmla="*/ 0 w 1144588"/>
                <a:gd name="connsiteY18" fmla="*/ 581818 h 660399"/>
                <a:gd name="connsiteX19" fmla="*/ 31750 w 1144588"/>
                <a:gd name="connsiteY19" fmla="*/ 550068 h 660399"/>
                <a:gd name="connsiteX20" fmla="*/ 11113 w 1144588"/>
                <a:gd name="connsiteY20" fmla="*/ 428625 h 660399"/>
                <a:gd name="connsiteX21" fmla="*/ 30956 w 1144588"/>
                <a:gd name="connsiteY21" fmla="*/ 317500 h 660399"/>
                <a:gd name="connsiteX22" fmla="*/ 73819 w 1144588"/>
                <a:gd name="connsiteY22" fmla="*/ 214311 h 660399"/>
                <a:gd name="connsiteX23" fmla="*/ 127794 w 1144588"/>
                <a:gd name="connsiteY23" fmla="*/ 142874 h 660399"/>
                <a:gd name="connsiteX24" fmla="*/ 192881 w 1144588"/>
                <a:gd name="connsiteY24" fmla="*/ 64293 h 660399"/>
                <a:gd name="connsiteX25" fmla="*/ 292893 w 1144588"/>
                <a:gd name="connsiteY25" fmla="*/ 791 h 660399"/>
                <a:gd name="connsiteX0" fmla="*/ 337344 w 1144588"/>
                <a:gd name="connsiteY0" fmla="*/ 0 h 660399"/>
                <a:gd name="connsiteX1" fmla="*/ 453232 w 1144588"/>
                <a:gd name="connsiteY1" fmla="*/ 30955 h 660399"/>
                <a:gd name="connsiteX2" fmla="*/ 565150 w 1144588"/>
                <a:gd name="connsiteY2" fmla="*/ 73818 h 660399"/>
                <a:gd name="connsiteX3" fmla="*/ 762000 w 1144588"/>
                <a:gd name="connsiteY3" fmla="*/ 192087 h 660399"/>
                <a:gd name="connsiteX4" fmla="*/ 934244 w 1144588"/>
                <a:gd name="connsiteY4" fmla="*/ 306387 h 660399"/>
                <a:gd name="connsiteX5" fmla="*/ 1144588 w 1144588"/>
                <a:gd name="connsiteY5" fmla="*/ 380999 h 660399"/>
                <a:gd name="connsiteX6" fmla="*/ 1127919 w 1144588"/>
                <a:gd name="connsiteY6" fmla="*/ 457199 h 660399"/>
                <a:gd name="connsiteX7" fmla="*/ 1079500 w 1144588"/>
                <a:gd name="connsiteY7" fmla="*/ 531018 h 660399"/>
                <a:gd name="connsiteX8" fmla="*/ 819150 w 1144588"/>
                <a:gd name="connsiteY8" fmla="*/ 531018 h 660399"/>
                <a:gd name="connsiteX9" fmla="*/ 755650 w 1144588"/>
                <a:gd name="connsiteY9" fmla="*/ 569118 h 660399"/>
                <a:gd name="connsiteX10" fmla="*/ 688975 w 1144588"/>
                <a:gd name="connsiteY10" fmla="*/ 660399 h 660399"/>
                <a:gd name="connsiteX11" fmla="*/ 571500 w 1144588"/>
                <a:gd name="connsiteY11" fmla="*/ 625474 h 660399"/>
                <a:gd name="connsiteX12" fmla="*/ 461169 w 1144588"/>
                <a:gd name="connsiteY12" fmla="*/ 569912 h 660399"/>
                <a:gd name="connsiteX13" fmla="*/ 349250 w 1144588"/>
                <a:gd name="connsiteY13" fmla="*/ 566736 h 660399"/>
                <a:gd name="connsiteX14" fmla="*/ 336550 w 1144588"/>
                <a:gd name="connsiteY14" fmla="*/ 600868 h 660399"/>
                <a:gd name="connsiteX15" fmla="*/ 223838 w 1144588"/>
                <a:gd name="connsiteY15" fmla="*/ 619918 h 660399"/>
                <a:gd name="connsiteX16" fmla="*/ 141288 w 1144588"/>
                <a:gd name="connsiteY16" fmla="*/ 619918 h 660399"/>
                <a:gd name="connsiteX17" fmla="*/ 38100 w 1144588"/>
                <a:gd name="connsiteY17" fmla="*/ 607218 h 660399"/>
                <a:gd name="connsiteX18" fmla="*/ 0 w 1144588"/>
                <a:gd name="connsiteY18" fmla="*/ 581818 h 660399"/>
                <a:gd name="connsiteX19" fmla="*/ 31750 w 1144588"/>
                <a:gd name="connsiteY19" fmla="*/ 550068 h 660399"/>
                <a:gd name="connsiteX20" fmla="*/ 11113 w 1144588"/>
                <a:gd name="connsiteY20" fmla="*/ 428625 h 660399"/>
                <a:gd name="connsiteX21" fmla="*/ 30956 w 1144588"/>
                <a:gd name="connsiteY21" fmla="*/ 317500 h 660399"/>
                <a:gd name="connsiteX22" fmla="*/ 73819 w 1144588"/>
                <a:gd name="connsiteY22" fmla="*/ 214311 h 660399"/>
                <a:gd name="connsiteX23" fmla="*/ 127794 w 1144588"/>
                <a:gd name="connsiteY23" fmla="*/ 142874 h 660399"/>
                <a:gd name="connsiteX24" fmla="*/ 192881 w 1144588"/>
                <a:gd name="connsiteY24" fmla="*/ 64293 h 660399"/>
                <a:gd name="connsiteX25" fmla="*/ 292893 w 1144588"/>
                <a:gd name="connsiteY25" fmla="*/ 791 h 660399"/>
                <a:gd name="connsiteX0" fmla="*/ 337344 w 1144588"/>
                <a:gd name="connsiteY0" fmla="*/ 0 h 669924"/>
                <a:gd name="connsiteX1" fmla="*/ 453232 w 1144588"/>
                <a:gd name="connsiteY1" fmla="*/ 30955 h 669924"/>
                <a:gd name="connsiteX2" fmla="*/ 565150 w 1144588"/>
                <a:gd name="connsiteY2" fmla="*/ 73818 h 669924"/>
                <a:gd name="connsiteX3" fmla="*/ 762000 w 1144588"/>
                <a:gd name="connsiteY3" fmla="*/ 192087 h 669924"/>
                <a:gd name="connsiteX4" fmla="*/ 934244 w 1144588"/>
                <a:gd name="connsiteY4" fmla="*/ 306387 h 669924"/>
                <a:gd name="connsiteX5" fmla="*/ 1144588 w 1144588"/>
                <a:gd name="connsiteY5" fmla="*/ 380999 h 669924"/>
                <a:gd name="connsiteX6" fmla="*/ 1127919 w 1144588"/>
                <a:gd name="connsiteY6" fmla="*/ 457199 h 669924"/>
                <a:gd name="connsiteX7" fmla="*/ 1079500 w 1144588"/>
                <a:gd name="connsiteY7" fmla="*/ 531018 h 669924"/>
                <a:gd name="connsiteX8" fmla="*/ 819150 w 1144588"/>
                <a:gd name="connsiteY8" fmla="*/ 531018 h 669924"/>
                <a:gd name="connsiteX9" fmla="*/ 755650 w 1144588"/>
                <a:gd name="connsiteY9" fmla="*/ 569118 h 669924"/>
                <a:gd name="connsiteX10" fmla="*/ 688975 w 1144588"/>
                <a:gd name="connsiteY10" fmla="*/ 660399 h 669924"/>
                <a:gd name="connsiteX11" fmla="*/ 571500 w 1144588"/>
                <a:gd name="connsiteY11" fmla="*/ 625474 h 669924"/>
                <a:gd name="connsiteX12" fmla="*/ 461169 w 1144588"/>
                <a:gd name="connsiteY12" fmla="*/ 569912 h 669924"/>
                <a:gd name="connsiteX13" fmla="*/ 349250 w 1144588"/>
                <a:gd name="connsiteY13" fmla="*/ 566736 h 669924"/>
                <a:gd name="connsiteX14" fmla="*/ 336550 w 1144588"/>
                <a:gd name="connsiteY14" fmla="*/ 600868 h 669924"/>
                <a:gd name="connsiteX15" fmla="*/ 223838 w 1144588"/>
                <a:gd name="connsiteY15" fmla="*/ 619918 h 669924"/>
                <a:gd name="connsiteX16" fmla="*/ 153194 w 1144588"/>
                <a:gd name="connsiteY16" fmla="*/ 669924 h 669924"/>
                <a:gd name="connsiteX17" fmla="*/ 38100 w 1144588"/>
                <a:gd name="connsiteY17" fmla="*/ 607218 h 669924"/>
                <a:gd name="connsiteX18" fmla="*/ 0 w 1144588"/>
                <a:gd name="connsiteY18" fmla="*/ 581818 h 669924"/>
                <a:gd name="connsiteX19" fmla="*/ 31750 w 1144588"/>
                <a:gd name="connsiteY19" fmla="*/ 550068 h 669924"/>
                <a:gd name="connsiteX20" fmla="*/ 11113 w 1144588"/>
                <a:gd name="connsiteY20" fmla="*/ 428625 h 669924"/>
                <a:gd name="connsiteX21" fmla="*/ 30956 w 1144588"/>
                <a:gd name="connsiteY21" fmla="*/ 317500 h 669924"/>
                <a:gd name="connsiteX22" fmla="*/ 73819 w 1144588"/>
                <a:gd name="connsiteY22" fmla="*/ 214311 h 669924"/>
                <a:gd name="connsiteX23" fmla="*/ 127794 w 1144588"/>
                <a:gd name="connsiteY23" fmla="*/ 142874 h 669924"/>
                <a:gd name="connsiteX24" fmla="*/ 192881 w 1144588"/>
                <a:gd name="connsiteY24" fmla="*/ 64293 h 669924"/>
                <a:gd name="connsiteX25" fmla="*/ 292893 w 1144588"/>
                <a:gd name="connsiteY25" fmla="*/ 791 h 669924"/>
                <a:gd name="connsiteX0" fmla="*/ 337344 w 1144588"/>
                <a:gd name="connsiteY0" fmla="*/ 0 h 753268"/>
                <a:gd name="connsiteX1" fmla="*/ 453232 w 1144588"/>
                <a:gd name="connsiteY1" fmla="*/ 30955 h 753268"/>
                <a:gd name="connsiteX2" fmla="*/ 565150 w 1144588"/>
                <a:gd name="connsiteY2" fmla="*/ 73818 h 753268"/>
                <a:gd name="connsiteX3" fmla="*/ 762000 w 1144588"/>
                <a:gd name="connsiteY3" fmla="*/ 192087 h 753268"/>
                <a:gd name="connsiteX4" fmla="*/ 934244 w 1144588"/>
                <a:gd name="connsiteY4" fmla="*/ 306387 h 753268"/>
                <a:gd name="connsiteX5" fmla="*/ 1144588 w 1144588"/>
                <a:gd name="connsiteY5" fmla="*/ 380999 h 753268"/>
                <a:gd name="connsiteX6" fmla="*/ 1127919 w 1144588"/>
                <a:gd name="connsiteY6" fmla="*/ 457199 h 753268"/>
                <a:gd name="connsiteX7" fmla="*/ 1079500 w 1144588"/>
                <a:gd name="connsiteY7" fmla="*/ 531018 h 753268"/>
                <a:gd name="connsiteX8" fmla="*/ 819150 w 1144588"/>
                <a:gd name="connsiteY8" fmla="*/ 531018 h 753268"/>
                <a:gd name="connsiteX9" fmla="*/ 755650 w 1144588"/>
                <a:gd name="connsiteY9" fmla="*/ 569118 h 753268"/>
                <a:gd name="connsiteX10" fmla="*/ 688975 w 1144588"/>
                <a:gd name="connsiteY10" fmla="*/ 660399 h 753268"/>
                <a:gd name="connsiteX11" fmla="*/ 571500 w 1144588"/>
                <a:gd name="connsiteY11" fmla="*/ 625474 h 753268"/>
                <a:gd name="connsiteX12" fmla="*/ 461169 w 1144588"/>
                <a:gd name="connsiteY12" fmla="*/ 569912 h 753268"/>
                <a:gd name="connsiteX13" fmla="*/ 349250 w 1144588"/>
                <a:gd name="connsiteY13" fmla="*/ 566736 h 753268"/>
                <a:gd name="connsiteX14" fmla="*/ 336550 w 1144588"/>
                <a:gd name="connsiteY14" fmla="*/ 600868 h 753268"/>
                <a:gd name="connsiteX15" fmla="*/ 183356 w 1144588"/>
                <a:gd name="connsiteY15" fmla="*/ 753268 h 753268"/>
                <a:gd name="connsiteX16" fmla="*/ 153194 w 1144588"/>
                <a:gd name="connsiteY16" fmla="*/ 669924 h 753268"/>
                <a:gd name="connsiteX17" fmla="*/ 38100 w 1144588"/>
                <a:gd name="connsiteY17" fmla="*/ 607218 h 753268"/>
                <a:gd name="connsiteX18" fmla="*/ 0 w 1144588"/>
                <a:gd name="connsiteY18" fmla="*/ 581818 h 753268"/>
                <a:gd name="connsiteX19" fmla="*/ 31750 w 1144588"/>
                <a:gd name="connsiteY19" fmla="*/ 550068 h 753268"/>
                <a:gd name="connsiteX20" fmla="*/ 11113 w 1144588"/>
                <a:gd name="connsiteY20" fmla="*/ 428625 h 753268"/>
                <a:gd name="connsiteX21" fmla="*/ 30956 w 1144588"/>
                <a:gd name="connsiteY21" fmla="*/ 317500 h 753268"/>
                <a:gd name="connsiteX22" fmla="*/ 73819 w 1144588"/>
                <a:gd name="connsiteY22" fmla="*/ 214311 h 753268"/>
                <a:gd name="connsiteX23" fmla="*/ 127794 w 1144588"/>
                <a:gd name="connsiteY23" fmla="*/ 142874 h 753268"/>
                <a:gd name="connsiteX24" fmla="*/ 192881 w 1144588"/>
                <a:gd name="connsiteY24" fmla="*/ 64293 h 753268"/>
                <a:gd name="connsiteX25" fmla="*/ 292893 w 1144588"/>
                <a:gd name="connsiteY25" fmla="*/ 791 h 753268"/>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88975 w 1144588"/>
                <a:gd name="connsiteY10" fmla="*/ 660399 h 793749"/>
                <a:gd name="connsiteX11" fmla="*/ 571500 w 1144588"/>
                <a:gd name="connsiteY11" fmla="*/ 625474 h 793749"/>
                <a:gd name="connsiteX12" fmla="*/ 461169 w 1144588"/>
                <a:gd name="connsiteY12" fmla="*/ 569912 h 793749"/>
                <a:gd name="connsiteX13" fmla="*/ 349250 w 1144588"/>
                <a:gd name="connsiteY13" fmla="*/ 566736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88975 w 1144588"/>
                <a:gd name="connsiteY10" fmla="*/ 660399 h 793749"/>
                <a:gd name="connsiteX11" fmla="*/ 571500 w 1144588"/>
                <a:gd name="connsiteY11" fmla="*/ 625474 h 793749"/>
                <a:gd name="connsiteX12" fmla="*/ 461169 w 1144588"/>
                <a:gd name="connsiteY12" fmla="*/ 569912 h 793749"/>
                <a:gd name="connsiteX13" fmla="*/ 349250 w 1144588"/>
                <a:gd name="connsiteY13" fmla="*/ 566736 h 793749"/>
                <a:gd name="connsiteX14" fmla="*/ 404719 w 1144588"/>
                <a:gd name="connsiteY14" fmla="*/ 664513 h 793749"/>
                <a:gd name="connsiteX15" fmla="*/ 317500 w 1144588"/>
                <a:gd name="connsiteY15" fmla="*/ 793749 h 793749"/>
                <a:gd name="connsiteX16" fmla="*/ 183356 w 1144588"/>
                <a:gd name="connsiteY16" fmla="*/ 753268 h 793749"/>
                <a:gd name="connsiteX17" fmla="*/ 153194 w 1144588"/>
                <a:gd name="connsiteY17" fmla="*/ 669924 h 793749"/>
                <a:gd name="connsiteX18" fmla="*/ 38100 w 1144588"/>
                <a:gd name="connsiteY18" fmla="*/ 607218 h 793749"/>
                <a:gd name="connsiteX19" fmla="*/ 0 w 1144588"/>
                <a:gd name="connsiteY19" fmla="*/ 581818 h 793749"/>
                <a:gd name="connsiteX20" fmla="*/ 31750 w 1144588"/>
                <a:gd name="connsiteY20" fmla="*/ 550068 h 793749"/>
                <a:gd name="connsiteX21" fmla="*/ 11113 w 1144588"/>
                <a:gd name="connsiteY21" fmla="*/ 428625 h 793749"/>
                <a:gd name="connsiteX22" fmla="*/ 30956 w 1144588"/>
                <a:gd name="connsiteY22" fmla="*/ 317500 h 793749"/>
                <a:gd name="connsiteX23" fmla="*/ 73819 w 1144588"/>
                <a:gd name="connsiteY23" fmla="*/ 214311 h 793749"/>
                <a:gd name="connsiteX24" fmla="*/ 127794 w 1144588"/>
                <a:gd name="connsiteY24" fmla="*/ 142874 h 793749"/>
                <a:gd name="connsiteX25" fmla="*/ 192881 w 1144588"/>
                <a:gd name="connsiteY25" fmla="*/ 64293 h 793749"/>
                <a:gd name="connsiteX26" fmla="*/ 292893 w 1144588"/>
                <a:gd name="connsiteY26"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88975 w 1144588"/>
                <a:gd name="connsiteY10" fmla="*/ 660399 h 793749"/>
                <a:gd name="connsiteX11" fmla="*/ 571500 w 1144588"/>
                <a:gd name="connsiteY11" fmla="*/ 625474 h 793749"/>
                <a:gd name="connsiteX12" fmla="*/ 461169 w 1144588"/>
                <a:gd name="connsiteY12" fmla="*/ 569912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88975 w 1144588"/>
                <a:gd name="connsiteY10" fmla="*/ 660399 h 793749"/>
                <a:gd name="connsiteX11" fmla="*/ 571500 w 1144588"/>
                <a:gd name="connsiteY11" fmla="*/ 625474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88975 w 1144588"/>
                <a:gd name="connsiteY10" fmla="*/ 660399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29382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26231 w 1133475"/>
                <a:gd name="connsiteY0" fmla="*/ 0 h 793749"/>
                <a:gd name="connsiteX1" fmla="*/ 442119 w 1133475"/>
                <a:gd name="connsiteY1" fmla="*/ 30955 h 793749"/>
                <a:gd name="connsiteX2" fmla="*/ 554037 w 1133475"/>
                <a:gd name="connsiteY2" fmla="*/ 73818 h 793749"/>
                <a:gd name="connsiteX3" fmla="*/ 750887 w 1133475"/>
                <a:gd name="connsiteY3" fmla="*/ 192087 h 793749"/>
                <a:gd name="connsiteX4" fmla="*/ 923131 w 1133475"/>
                <a:gd name="connsiteY4" fmla="*/ 306387 h 793749"/>
                <a:gd name="connsiteX5" fmla="*/ 1133475 w 1133475"/>
                <a:gd name="connsiteY5" fmla="*/ 380999 h 793749"/>
                <a:gd name="connsiteX6" fmla="*/ 1116806 w 1133475"/>
                <a:gd name="connsiteY6" fmla="*/ 457199 h 793749"/>
                <a:gd name="connsiteX7" fmla="*/ 1068387 w 1133475"/>
                <a:gd name="connsiteY7" fmla="*/ 531018 h 793749"/>
                <a:gd name="connsiteX8" fmla="*/ 808037 w 1133475"/>
                <a:gd name="connsiteY8" fmla="*/ 531018 h 793749"/>
                <a:gd name="connsiteX9" fmla="*/ 744537 w 1133475"/>
                <a:gd name="connsiteY9" fmla="*/ 569118 h 793749"/>
                <a:gd name="connsiteX10" fmla="*/ 668337 w 1133475"/>
                <a:gd name="connsiteY10" fmla="*/ 674687 h 793749"/>
                <a:gd name="connsiteX11" fmla="*/ 550862 w 1133475"/>
                <a:gd name="connsiteY11" fmla="*/ 642143 h 793749"/>
                <a:gd name="connsiteX12" fmla="*/ 440531 w 1133475"/>
                <a:gd name="connsiteY12" fmla="*/ 634206 h 793749"/>
                <a:gd name="connsiteX13" fmla="*/ 393606 w 1133475"/>
                <a:gd name="connsiteY13" fmla="*/ 664513 h 793749"/>
                <a:gd name="connsiteX14" fmla="*/ 306387 w 1133475"/>
                <a:gd name="connsiteY14" fmla="*/ 793749 h 793749"/>
                <a:gd name="connsiteX15" fmla="*/ 172243 w 1133475"/>
                <a:gd name="connsiteY15" fmla="*/ 753268 h 793749"/>
                <a:gd name="connsiteX16" fmla="*/ 118269 w 1133475"/>
                <a:gd name="connsiteY16" fmla="*/ 669924 h 793749"/>
                <a:gd name="connsiteX17" fmla="*/ 26987 w 1133475"/>
                <a:gd name="connsiteY17" fmla="*/ 607218 h 793749"/>
                <a:gd name="connsiteX18" fmla="*/ 20637 w 1133475"/>
                <a:gd name="connsiteY18" fmla="*/ 550068 h 793749"/>
                <a:gd name="connsiteX19" fmla="*/ 0 w 1133475"/>
                <a:gd name="connsiteY19" fmla="*/ 428625 h 793749"/>
                <a:gd name="connsiteX20" fmla="*/ 19843 w 1133475"/>
                <a:gd name="connsiteY20" fmla="*/ 317500 h 793749"/>
                <a:gd name="connsiteX21" fmla="*/ 62706 w 1133475"/>
                <a:gd name="connsiteY21" fmla="*/ 214311 h 793749"/>
                <a:gd name="connsiteX22" fmla="*/ 116681 w 1133475"/>
                <a:gd name="connsiteY22" fmla="*/ 142874 h 793749"/>
                <a:gd name="connsiteX23" fmla="*/ 181768 w 1133475"/>
                <a:gd name="connsiteY23" fmla="*/ 64293 h 793749"/>
                <a:gd name="connsiteX24" fmla="*/ 281780 w 1133475"/>
                <a:gd name="connsiteY24" fmla="*/ 791 h 793749"/>
                <a:gd name="connsiteX0" fmla="*/ 326231 w 1133475"/>
                <a:gd name="connsiteY0" fmla="*/ 0 h 793749"/>
                <a:gd name="connsiteX1" fmla="*/ 442119 w 1133475"/>
                <a:gd name="connsiteY1" fmla="*/ 30955 h 793749"/>
                <a:gd name="connsiteX2" fmla="*/ 554037 w 1133475"/>
                <a:gd name="connsiteY2" fmla="*/ 73818 h 793749"/>
                <a:gd name="connsiteX3" fmla="*/ 750887 w 1133475"/>
                <a:gd name="connsiteY3" fmla="*/ 192087 h 793749"/>
                <a:gd name="connsiteX4" fmla="*/ 923131 w 1133475"/>
                <a:gd name="connsiteY4" fmla="*/ 306387 h 793749"/>
                <a:gd name="connsiteX5" fmla="*/ 1133475 w 1133475"/>
                <a:gd name="connsiteY5" fmla="*/ 380999 h 793749"/>
                <a:gd name="connsiteX6" fmla="*/ 1116806 w 1133475"/>
                <a:gd name="connsiteY6" fmla="*/ 457199 h 793749"/>
                <a:gd name="connsiteX7" fmla="*/ 1068387 w 1133475"/>
                <a:gd name="connsiteY7" fmla="*/ 531018 h 793749"/>
                <a:gd name="connsiteX8" fmla="*/ 808037 w 1133475"/>
                <a:gd name="connsiteY8" fmla="*/ 531018 h 793749"/>
                <a:gd name="connsiteX9" fmla="*/ 744537 w 1133475"/>
                <a:gd name="connsiteY9" fmla="*/ 569118 h 793749"/>
                <a:gd name="connsiteX10" fmla="*/ 668337 w 1133475"/>
                <a:gd name="connsiteY10" fmla="*/ 674687 h 793749"/>
                <a:gd name="connsiteX11" fmla="*/ 550862 w 1133475"/>
                <a:gd name="connsiteY11" fmla="*/ 642143 h 793749"/>
                <a:gd name="connsiteX12" fmla="*/ 440531 w 1133475"/>
                <a:gd name="connsiteY12" fmla="*/ 634206 h 793749"/>
                <a:gd name="connsiteX13" fmla="*/ 393606 w 1133475"/>
                <a:gd name="connsiteY13" fmla="*/ 664513 h 793749"/>
                <a:gd name="connsiteX14" fmla="*/ 306387 w 1133475"/>
                <a:gd name="connsiteY14" fmla="*/ 793749 h 793749"/>
                <a:gd name="connsiteX15" fmla="*/ 172243 w 1133475"/>
                <a:gd name="connsiteY15" fmla="*/ 753268 h 793749"/>
                <a:gd name="connsiteX16" fmla="*/ 118269 w 1133475"/>
                <a:gd name="connsiteY16" fmla="*/ 669924 h 793749"/>
                <a:gd name="connsiteX17" fmla="*/ 26987 w 1133475"/>
                <a:gd name="connsiteY17" fmla="*/ 607218 h 793749"/>
                <a:gd name="connsiteX18" fmla="*/ 20637 w 1133475"/>
                <a:gd name="connsiteY18" fmla="*/ 550068 h 793749"/>
                <a:gd name="connsiteX19" fmla="*/ 0 w 1133475"/>
                <a:gd name="connsiteY19" fmla="*/ 428625 h 793749"/>
                <a:gd name="connsiteX20" fmla="*/ 19843 w 1133475"/>
                <a:gd name="connsiteY20" fmla="*/ 317500 h 793749"/>
                <a:gd name="connsiteX21" fmla="*/ 62706 w 1133475"/>
                <a:gd name="connsiteY21" fmla="*/ 214311 h 793749"/>
                <a:gd name="connsiteX22" fmla="*/ 116681 w 1133475"/>
                <a:gd name="connsiteY22" fmla="*/ 142874 h 793749"/>
                <a:gd name="connsiteX23" fmla="*/ 181768 w 1133475"/>
                <a:gd name="connsiteY23" fmla="*/ 64293 h 793749"/>
                <a:gd name="connsiteX24" fmla="*/ 281780 w 1133475"/>
                <a:gd name="connsiteY24" fmla="*/ 791 h 793749"/>
                <a:gd name="connsiteX0" fmla="*/ 326231 w 1140367"/>
                <a:gd name="connsiteY0" fmla="*/ 0 h 793749"/>
                <a:gd name="connsiteX1" fmla="*/ 442119 w 1140367"/>
                <a:gd name="connsiteY1" fmla="*/ 30955 h 793749"/>
                <a:gd name="connsiteX2" fmla="*/ 554037 w 1140367"/>
                <a:gd name="connsiteY2" fmla="*/ 73818 h 793749"/>
                <a:gd name="connsiteX3" fmla="*/ 750887 w 1140367"/>
                <a:gd name="connsiteY3" fmla="*/ 192087 h 793749"/>
                <a:gd name="connsiteX4" fmla="*/ 923131 w 1140367"/>
                <a:gd name="connsiteY4" fmla="*/ 306387 h 793749"/>
                <a:gd name="connsiteX5" fmla="*/ 1133475 w 1140367"/>
                <a:gd name="connsiteY5" fmla="*/ 380999 h 793749"/>
                <a:gd name="connsiteX6" fmla="*/ 1116806 w 1140367"/>
                <a:gd name="connsiteY6" fmla="*/ 457199 h 793749"/>
                <a:gd name="connsiteX7" fmla="*/ 1068387 w 1140367"/>
                <a:gd name="connsiteY7" fmla="*/ 531018 h 793749"/>
                <a:gd name="connsiteX8" fmla="*/ 808037 w 1140367"/>
                <a:gd name="connsiteY8" fmla="*/ 531018 h 793749"/>
                <a:gd name="connsiteX9" fmla="*/ 744537 w 1140367"/>
                <a:gd name="connsiteY9" fmla="*/ 569118 h 793749"/>
                <a:gd name="connsiteX10" fmla="*/ 668337 w 1140367"/>
                <a:gd name="connsiteY10" fmla="*/ 674687 h 793749"/>
                <a:gd name="connsiteX11" fmla="*/ 550862 w 1140367"/>
                <a:gd name="connsiteY11" fmla="*/ 642143 h 793749"/>
                <a:gd name="connsiteX12" fmla="*/ 440531 w 1140367"/>
                <a:gd name="connsiteY12" fmla="*/ 634206 h 793749"/>
                <a:gd name="connsiteX13" fmla="*/ 393606 w 1140367"/>
                <a:gd name="connsiteY13" fmla="*/ 664513 h 793749"/>
                <a:gd name="connsiteX14" fmla="*/ 306387 w 1140367"/>
                <a:gd name="connsiteY14" fmla="*/ 793749 h 793749"/>
                <a:gd name="connsiteX15" fmla="*/ 172243 w 1140367"/>
                <a:gd name="connsiteY15" fmla="*/ 753268 h 793749"/>
                <a:gd name="connsiteX16" fmla="*/ 118269 w 1140367"/>
                <a:gd name="connsiteY16" fmla="*/ 669924 h 793749"/>
                <a:gd name="connsiteX17" fmla="*/ 26987 w 1140367"/>
                <a:gd name="connsiteY17" fmla="*/ 607218 h 793749"/>
                <a:gd name="connsiteX18" fmla="*/ 20637 w 1140367"/>
                <a:gd name="connsiteY18" fmla="*/ 550068 h 793749"/>
                <a:gd name="connsiteX19" fmla="*/ 0 w 1140367"/>
                <a:gd name="connsiteY19" fmla="*/ 428625 h 793749"/>
                <a:gd name="connsiteX20" fmla="*/ 19843 w 1140367"/>
                <a:gd name="connsiteY20" fmla="*/ 317500 h 793749"/>
                <a:gd name="connsiteX21" fmla="*/ 62706 w 1140367"/>
                <a:gd name="connsiteY21" fmla="*/ 214311 h 793749"/>
                <a:gd name="connsiteX22" fmla="*/ 116681 w 1140367"/>
                <a:gd name="connsiteY22" fmla="*/ 142874 h 793749"/>
                <a:gd name="connsiteX23" fmla="*/ 181768 w 1140367"/>
                <a:gd name="connsiteY23" fmla="*/ 64293 h 793749"/>
                <a:gd name="connsiteX24" fmla="*/ 281780 w 1140367"/>
                <a:gd name="connsiteY24" fmla="*/ 791 h 79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0367" h="793749">
                  <a:moveTo>
                    <a:pt x="326231" y="0"/>
                  </a:moveTo>
                  <a:lnTo>
                    <a:pt x="442119" y="30955"/>
                  </a:lnTo>
                  <a:lnTo>
                    <a:pt x="554037" y="73818"/>
                  </a:lnTo>
                  <a:lnTo>
                    <a:pt x="750887" y="192087"/>
                  </a:lnTo>
                  <a:lnTo>
                    <a:pt x="923131" y="306387"/>
                  </a:lnTo>
                  <a:cubicBezTo>
                    <a:pt x="993246" y="331258"/>
                    <a:pt x="1072885" y="313265"/>
                    <a:pt x="1133475" y="380999"/>
                  </a:cubicBezTo>
                  <a:cubicBezTo>
                    <a:pt x="1154113" y="439737"/>
                    <a:pt x="1122362" y="431799"/>
                    <a:pt x="1116806" y="457199"/>
                  </a:cubicBezTo>
                  <a:lnTo>
                    <a:pt x="1068387" y="531018"/>
                  </a:lnTo>
                  <a:lnTo>
                    <a:pt x="808037" y="531018"/>
                  </a:lnTo>
                  <a:lnTo>
                    <a:pt x="744537" y="569118"/>
                  </a:lnTo>
                  <a:cubicBezTo>
                    <a:pt x="719137" y="604308"/>
                    <a:pt x="719930" y="641878"/>
                    <a:pt x="668337" y="674687"/>
                  </a:cubicBezTo>
                  <a:cubicBezTo>
                    <a:pt x="612510" y="682889"/>
                    <a:pt x="590020" y="652991"/>
                    <a:pt x="550862" y="642143"/>
                  </a:cubicBezTo>
                  <a:lnTo>
                    <a:pt x="440531" y="634206"/>
                  </a:lnTo>
                  <a:cubicBezTo>
                    <a:pt x="412734" y="640712"/>
                    <a:pt x="417551" y="627207"/>
                    <a:pt x="393606" y="664513"/>
                  </a:cubicBezTo>
                  <a:cubicBezTo>
                    <a:pt x="364533" y="707592"/>
                    <a:pt x="361653" y="753051"/>
                    <a:pt x="306387" y="793749"/>
                  </a:cubicBezTo>
                  <a:cubicBezTo>
                    <a:pt x="240241" y="782636"/>
                    <a:pt x="216958" y="766762"/>
                    <a:pt x="172243" y="753268"/>
                  </a:cubicBezTo>
                  <a:lnTo>
                    <a:pt x="118269" y="669924"/>
                  </a:lnTo>
                  <a:lnTo>
                    <a:pt x="26987" y="607218"/>
                  </a:lnTo>
                  <a:lnTo>
                    <a:pt x="20637" y="550068"/>
                  </a:lnTo>
                  <a:lnTo>
                    <a:pt x="0" y="428625"/>
                  </a:lnTo>
                  <a:lnTo>
                    <a:pt x="19843" y="317500"/>
                  </a:lnTo>
                  <a:lnTo>
                    <a:pt x="62706" y="214311"/>
                  </a:lnTo>
                  <a:lnTo>
                    <a:pt x="116681" y="142874"/>
                  </a:lnTo>
                  <a:lnTo>
                    <a:pt x="181768" y="64293"/>
                  </a:lnTo>
                  <a:lnTo>
                    <a:pt x="281780" y="791"/>
                  </a:lnTo>
                </a:path>
              </a:pathLst>
            </a:custGeom>
            <a:noFill/>
            <a:ln cap="rnd">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9" name="フリーフォーム 18"/>
            <p:cNvSpPr/>
            <p:nvPr/>
          </p:nvSpPr>
          <p:spPr>
            <a:xfrm>
              <a:off x="12544194" y="2438951"/>
              <a:ext cx="1133322" cy="754857"/>
            </a:xfrm>
            <a:custGeom>
              <a:avLst/>
              <a:gdLst>
                <a:gd name="connsiteX0" fmla="*/ 114300 w 1111250"/>
                <a:gd name="connsiteY0" fmla="*/ 0 h 857250"/>
                <a:gd name="connsiteX1" fmla="*/ 44450 w 1111250"/>
                <a:gd name="connsiteY1" fmla="*/ 165100 h 857250"/>
                <a:gd name="connsiteX2" fmla="*/ 12700 w 1111250"/>
                <a:gd name="connsiteY2" fmla="*/ 330200 h 857250"/>
                <a:gd name="connsiteX3" fmla="*/ 0 w 1111250"/>
                <a:gd name="connsiteY3" fmla="*/ 628650 h 857250"/>
                <a:gd name="connsiteX4" fmla="*/ 19050 w 1111250"/>
                <a:gd name="connsiteY4" fmla="*/ 742950 h 857250"/>
                <a:gd name="connsiteX5" fmla="*/ 57150 w 1111250"/>
                <a:gd name="connsiteY5" fmla="*/ 781050 h 857250"/>
                <a:gd name="connsiteX6" fmla="*/ 133350 w 1111250"/>
                <a:gd name="connsiteY6" fmla="*/ 781050 h 857250"/>
                <a:gd name="connsiteX7" fmla="*/ 209550 w 1111250"/>
                <a:gd name="connsiteY7" fmla="*/ 717550 h 857250"/>
                <a:gd name="connsiteX8" fmla="*/ 285750 w 1111250"/>
                <a:gd name="connsiteY8" fmla="*/ 679450 h 857250"/>
                <a:gd name="connsiteX9" fmla="*/ 381000 w 1111250"/>
                <a:gd name="connsiteY9" fmla="*/ 730250 h 857250"/>
                <a:gd name="connsiteX10" fmla="*/ 463550 w 1111250"/>
                <a:gd name="connsiteY10" fmla="*/ 800100 h 857250"/>
                <a:gd name="connsiteX11" fmla="*/ 520700 w 1111250"/>
                <a:gd name="connsiteY11" fmla="*/ 850900 h 857250"/>
                <a:gd name="connsiteX12" fmla="*/ 660400 w 1111250"/>
                <a:gd name="connsiteY12" fmla="*/ 857250 h 857250"/>
                <a:gd name="connsiteX13" fmla="*/ 844550 w 1111250"/>
                <a:gd name="connsiteY13" fmla="*/ 819150 h 857250"/>
                <a:gd name="connsiteX14" fmla="*/ 1041400 w 1111250"/>
                <a:gd name="connsiteY14" fmla="*/ 692150 h 857250"/>
                <a:gd name="connsiteX15" fmla="*/ 1104900 w 1111250"/>
                <a:gd name="connsiteY15" fmla="*/ 546100 h 857250"/>
                <a:gd name="connsiteX16" fmla="*/ 1111250 w 1111250"/>
                <a:gd name="connsiteY16" fmla="*/ 400050 h 857250"/>
                <a:gd name="connsiteX17" fmla="*/ 971550 w 1111250"/>
                <a:gd name="connsiteY17" fmla="*/ 323850 h 857250"/>
                <a:gd name="connsiteX18" fmla="*/ 876300 w 1111250"/>
                <a:gd name="connsiteY18" fmla="*/ 311150 h 857250"/>
                <a:gd name="connsiteX19" fmla="*/ 768350 w 1111250"/>
                <a:gd name="connsiteY19" fmla="*/ 323850 h 857250"/>
                <a:gd name="connsiteX20" fmla="*/ 692150 w 1111250"/>
                <a:gd name="connsiteY20" fmla="*/ 304800 h 857250"/>
                <a:gd name="connsiteX21" fmla="*/ 666750 w 1111250"/>
                <a:gd name="connsiteY21" fmla="*/ 241300 h 857250"/>
                <a:gd name="connsiteX22" fmla="*/ 666750 w 1111250"/>
                <a:gd name="connsiteY22" fmla="*/ 152400 h 857250"/>
                <a:gd name="connsiteX23" fmla="*/ 635000 w 1111250"/>
                <a:gd name="connsiteY23" fmla="*/ 88900 h 857250"/>
                <a:gd name="connsiteX24" fmla="*/ 539750 w 1111250"/>
                <a:gd name="connsiteY24" fmla="*/ 63500 h 857250"/>
                <a:gd name="connsiteX25" fmla="*/ 476250 w 1111250"/>
                <a:gd name="connsiteY25" fmla="*/ 44450 h 857250"/>
                <a:gd name="connsiteX26" fmla="*/ 387350 w 1111250"/>
                <a:gd name="connsiteY26" fmla="*/ 57150 h 857250"/>
                <a:gd name="connsiteX27" fmla="*/ 279400 w 1111250"/>
                <a:gd name="connsiteY27" fmla="*/ 76200 h 857250"/>
                <a:gd name="connsiteX28" fmla="*/ 114300 w 1111250"/>
                <a:gd name="connsiteY28" fmla="*/ 0 h 857250"/>
                <a:gd name="connsiteX0" fmla="*/ 114300 w 1111250"/>
                <a:gd name="connsiteY0" fmla="*/ 0 h 857250"/>
                <a:gd name="connsiteX1" fmla="*/ 44450 w 1111250"/>
                <a:gd name="connsiteY1" fmla="*/ 165100 h 857250"/>
                <a:gd name="connsiteX2" fmla="*/ 12700 w 1111250"/>
                <a:gd name="connsiteY2" fmla="*/ 330200 h 857250"/>
                <a:gd name="connsiteX3" fmla="*/ 0 w 1111250"/>
                <a:gd name="connsiteY3" fmla="*/ 628650 h 857250"/>
                <a:gd name="connsiteX4" fmla="*/ 19050 w 1111250"/>
                <a:gd name="connsiteY4" fmla="*/ 742950 h 857250"/>
                <a:gd name="connsiteX5" fmla="*/ 57150 w 1111250"/>
                <a:gd name="connsiteY5" fmla="*/ 781050 h 857250"/>
                <a:gd name="connsiteX6" fmla="*/ 133350 w 1111250"/>
                <a:gd name="connsiteY6" fmla="*/ 781050 h 857250"/>
                <a:gd name="connsiteX7" fmla="*/ 209550 w 1111250"/>
                <a:gd name="connsiteY7" fmla="*/ 717550 h 857250"/>
                <a:gd name="connsiteX8" fmla="*/ 285750 w 1111250"/>
                <a:gd name="connsiteY8" fmla="*/ 679450 h 857250"/>
                <a:gd name="connsiteX9" fmla="*/ 381000 w 1111250"/>
                <a:gd name="connsiteY9" fmla="*/ 730250 h 857250"/>
                <a:gd name="connsiteX10" fmla="*/ 463550 w 1111250"/>
                <a:gd name="connsiteY10" fmla="*/ 800100 h 857250"/>
                <a:gd name="connsiteX11" fmla="*/ 520700 w 1111250"/>
                <a:gd name="connsiteY11" fmla="*/ 850900 h 857250"/>
                <a:gd name="connsiteX12" fmla="*/ 660400 w 1111250"/>
                <a:gd name="connsiteY12" fmla="*/ 857250 h 857250"/>
                <a:gd name="connsiteX13" fmla="*/ 844550 w 1111250"/>
                <a:gd name="connsiteY13" fmla="*/ 819150 h 857250"/>
                <a:gd name="connsiteX14" fmla="*/ 1041400 w 1111250"/>
                <a:gd name="connsiteY14" fmla="*/ 692150 h 857250"/>
                <a:gd name="connsiteX15" fmla="*/ 1104900 w 1111250"/>
                <a:gd name="connsiteY15" fmla="*/ 546100 h 857250"/>
                <a:gd name="connsiteX16" fmla="*/ 1111250 w 1111250"/>
                <a:gd name="connsiteY16" fmla="*/ 400050 h 857250"/>
                <a:gd name="connsiteX17" fmla="*/ 971550 w 1111250"/>
                <a:gd name="connsiteY17" fmla="*/ 323850 h 857250"/>
                <a:gd name="connsiteX18" fmla="*/ 876300 w 1111250"/>
                <a:gd name="connsiteY18" fmla="*/ 311150 h 857250"/>
                <a:gd name="connsiteX19" fmla="*/ 811212 w 1111250"/>
                <a:gd name="connsiteY19" fmla="*/ 369093 h 857250"/>
                <a:gd name="connsiteX20" fmla="*/ 692150 w 1111250"/>
                <a:gd name="connsiteY20" fmla="*/ 304800 h 857250"/>
                <a:gd name="connsiteX21" fmla="*/ 666750 w 1111250"/>
                <a:gd name="connsiteY21" fmla="*/ 241300 h 857250"/>
                <a:gd name="connsiteX22" fmla="*/ 666750 w 1111250"/>
                <a:gd name="connsiteY22" fmla="*/ 152400 h 857250"/>
                <a:gd name="connsiteX23" fmla="*/ 635000 w 1111250"/>
                <a:gd name="connsiteY23" fmla="*/ 88900 h 857250"/>
                <a:gd name="connsiteX24" fmla="*/ 539750 w 1111250"/>
                <a:gd name="connsiteY24" fmla="*/ 63500 h 857250"/>
                <a:gd name="connsiteX25" fmla="*/ 476250 w 1111250"/>
                <a:gd name="connsiteY25" fmla="*/ 44450 h 857250"/>
                <a:gd name="connsiteX26" fmla="*/ 387350 w 1111250"/>
                <a:gd name="connsiteY26" fmla="*/ 57150 h 857250"/>
                <a:gd name="connsiteX27" fmla="*/ 279400 w 1111250"/>
                <a:gd name="connsiteY27" fmla="*/ 76200 h 857250"/>
                <a:gd name="connsiteX28" fmla="*/ 114300 w 1111250"/>
                <a:gd name="connsiteY28" fmla="*/ 0 h 857250"/>
                <a:gd name="connsiteX0" fmla="*/ 114300 w 1111250"/>
                <a:gd name="connsiteY0" fmla="*/ 0 h 857250"/>
                <a:gd name="connsiteX1" fmla="*/ 44450 w 1111250"/>
                <a:gd name="connsiteY1" fmla="*/ 165100 h 857250"/>
                <a:gd name="connsiteX2" fmla="*/ 12700 w 1111250"/>
                <a:gd name="connsiteY2" fmla="*/ 330200 h 857250"/>
                <a:gd name="connsiteX3" fmla="*/ 0 w 1111250"/>
                <a:gd name="connsiteY3" fmla="*/ 628650 h 857250"/>
                <a:gd name="connsiteX4" fmla="*/ 19050 w 1111250"/>
                <a:gd name="connsiteY4" fmla="*/ 742950 h 857250"/>
                <a:gd name="connsiteX5" fmla="*/ 57150 w 1111250"/>
                <a:gd name="connsiteY5" fmla="*/ 781050 h 857250"/>
                <a:gd name="connsiteX6" fmla="*/ 133350 w 1111250"/>
                <a:gd name="connsiteY6" fmla="*/ 781050 h 857250"/>
                <a:gd name="connsiteX7" fmla="*/ 209550 w 1111250"/>
                <a:gd name="connsiteY7" fmla="*/ 717550 h 857250"/>
                <a:gd name="connsiteX8" fmla="*/ 285750 w 1111250"/>
                <a:gd name="connsiteY8" fmla="*/ 679450 h 857250"/>
                <a:gd name="connsiteX9" fmla="*/ 381000 w 1111250"/>
                <a:gd name="connsiteY9" fmla="*/ 730250 h 857250"/>
                <a:gd name="connsiteX10" fmla="*/ 463550 w 1111250"/>
                <a:gd name="connsiteY10" fmla="*/ 800100 h 857250"/>
                <a:gd name="connsiteX11" fmla="*/ 520700 w 1111250"/>
                <a:gd name="connsiteY11" fmla="*/ 850900 h 857250"/>
                <a:gd name="connsiteX12" fmla="*/ 660400 w 1111250"/>
                <a:gd name="connsiteY12" fmla="*/ 857250 h 857250"/>
                <a:gd name="connsiteX13" fmla="*/ 844550 w 1111250"/>
                <a:gd name="connsiteY13" fmla="*/ 819150 h 857250"/>
                <a:gd name="connsiteX14" fmla="*/ 1031875 w 1111250"/>
                <a:gd name="connsiteY14" fmla="*/ 742156 h 857250"/>
                <a:gd name="connsiteX15" fmla="*/ 1104900 w 1111250"/>
                <a:gd name="connsiteY15" fmla="*/ 546100 h 857250"/>
                <a:gd name="connsiteX16" fmla="*/ 1111250 w 1111250"/>
                <a:gd name="connsiteY16" fmla="*/ 400050 h 857250"/>
                <a:gd name="connsiteX17" fmla="*/ 971550 w 1111250"/>
                <a:gd name="connsiteY17" fmla="*/ 323850 h 857250"/>
                <a:gd name="connsiteX18" fmla="*/ 876300 w 1111250"/>
                <a:gd name="connsiteY18" fmla="*/ 311150 h 857250"/>
                <a:gd name="connsiteX19" fmla="*/ 811212 w 1111250"/>
                <a:gd name="connsiteY19" fmla="*/ 369093 h 857250"/>
                <a:gd name="connsiteX20" fmla="*/ 692150 w 1111250"/>
                <a:gd name="connsiteY20" fmla="*/ 304800 h 857250"/>
                <a:gd name="connsiteX21" fmla="*/ 666750 w 1111250"/>
                <a:gd name="connsiteY21" fmla="*/ 241300 h 857250"/>
                <a:gd name="connsiteX22" fmla="*/ 666750 w 1111250"/>
                <a:gd name="connsiteY22" fmla="*/ 152400 h 857250"/>
                <a:gd name="connsiteX23" fmla="*/ 635000 w 1111250"/>
                <a:gd name="connsiteY23" fmla="*/ 88900 h 857250"/>
                <a:gd name="connsiteX24" fmla="*/ 539750 w 1111250"/>
                <a:gd name="connsiteY24" fmla="*/ 63500 h 857250"/>
                <a:gd name="connsiteX25" fmla="*/ 476250 w 1111250"/>
                <a:gd name="connsiteY25" fmla="*/ 44450 h 857250"/>
                <a:gd name="connsiteX26" fmla="*/ 387350 w 1111250"/>
                <a:gd name="connsiteY26" fmla="*/ 57150 h 857250"/>
                <a:gd name="connsiteX27" fmla="*/ 279400 w 1111250"/>
                <a:gd name="connsiteY27" fmla="*/ 76200 h 857250"/>
                <a:gd name="connsiteX28" fmla="*/ 114300 w 1111250"/>
                <a:gd name="connsiteY28" fmla="*/ 0 h 857250"/>
                <a:gd name="connsiteX0" fmla="*/ 114300 w 1111250"/>
                <a:gd name="connsiteY0" fmla="*/ 0 h 857250"/>
                <a:gd name="connsiteX1" fmla="*/ 44450 w 1111250"/>
                <a:gd name="connsiteY1" fmla="*/ 165100 h 857250"/>
                <a:gd name="connsiteX2" fmla="*/ 12700 w 1111250"/>
                <a:gd name="connsiteY2" fmla="*/ 330200 h 857250"/>
                <a:gd name="connsiteX3" fmla="*/ 0 w 1111250"/>
                <a:gd name="connsiteY3" fmla="*/ 628650 h 857250"/>
                <a:gd name="connsiteX4" fmla="*/ 19050 w 1111250"/>
                <a:gd name="connsiteY4" fmla="*/ 742950 h 857250"/>
                <a:gd name="connsiteX5" fmla="*/ 57150 w 1111250"/>
                <a:gd name="connsiteY5" fmla="*/ 781050 h 857250"/>
                <a:gd name="connsiteX6" fmla="*/ 133350 w 1111250"/>
                <a:gd name="connsiteY6" fmla="*/ 781050 h 857250"/>
                <a:gd name="connsiteX7" fmla="*/ 209550 w 1111250"/>
                <a:gd name="connsiteY7" fmla="*/ 717550 h 857250"/>
                <a:gd name="connsiteX8" fmla="*/ 285750 w 1111250"/>
                <a:gd name="connsiteY8" fmla="*/ 679450 h 857250"/>
                <a:gd name="connsiteX9" fmla="*/ 381000 w 1111250"/>
                <a:gd name="connsiteY9" fmla="*/ 730250 h 857250"/>
                <a:gd name="connsiteX10" fmla="*/ 463550 w 1111250"/>
                <a:gd name="connsiteY10" fmla="*/ 800100 h 857250"/>
                <a:gd name="connsiteX11" fmla="*/ 520700 w 1111250"/>
                <a:gd name="connsiteY11" fmla="*/ 850900 h 857250"/>
                <a:gd name="connsiteX12" fmla="*/ 660400 w 1111250"/>
                <a:gd name="connsiteY12" fmla="*/ 857250 h 857250"/>
                <a:gd name="connsiteX13" fmla="*/ 815975 w 1111250"/>
                <a:gd name="connsiteY13" fmla="*/ 807244 h 857250"/>
                <a:gd name="connsiteX14" fmla="*/ 1031875 w 1111250"/>
                <a:gd name="connsiteY14" fmla="*/ 742156 h 857250"/>
                <a:gd name="connsiteX15" fmla="*/ 1104900 w 1111250"/>
                <a:gd name="connsiteY15" fmla="*/ 546100 h 857250"/>
                <a:gd name="connsiteX16" fmla="*/ 1111250 w 1111250"/>
                <a:gd name="connsiteY16" fmla="*/ 400050 h 857250"/>
                <a:gd name="connsiteX17" fmla="*/ 971550 w 1111250"/>
                <a:gd name="connsiteY17" fmla="*/ 323850 h 857250"/>
                <a:gd name="connsiteX18" fmla="*/ 876300 w 1111250"/>
                <a:gd name="connsiteY18" fmla="*/ 311150 h 857250"/>
                <a:gd name="connsiteX19" fmla="*/ 811212 w 1111250"/>
                <a:gd name="connsiteY19" fmla="*/ 369093 h 857250"/>
                <a:gd name="connsiteX20" fmla="*/ 692150 w 1111250"/>
                <a:gd name="connsiteY20" fmla="*/ 304800 h 857250"/>
                <a:gd name="connsiteX21" fmla="*/ 666750 w 1111250"/>
                <a:gd name="connsiteY21" fmla="*/ 241300 h 857250"/>
                <a:gd name="connsiteX22" fmla="*/ 666750 w 1111250"/>
                <a:gd name="connsiteY22" fmla="*/ 152400 h 857250"/>
                <a:gd name="connsiteX23" fmla="*/ 635000 w 1111250"/>
                <a:gd name="connsiteY23" fmla="*/ 88900 h 857250"/>
                <a:gd name="connsiteX24" fmla="*/ 539750 w 1111250"/>
                <a:gd name="connsiteY24" fmla="*/ 63500 h 857250"/>
                <a:gd name="connsiteX25" fmla="*/ 476250 w 1111250"/>
                <a:gd name="connsiteY25" fmla="*/ 44450 h 857250"/>
                <a:gd name="connsiteX26" fmla="*/ 387350 w 1111250"/>
                <a:gd name="connsiteY26" fmla="*/ 57150 h 857250"/>
                <a:gd name="connsiteX27" fmla="*/ 279400 w 1111250"/>
                <a:gd name="connsiteY27" fmla="*/ 76200 h 857250"/>
                <a:gd name="connsiteX28" fmla="*/ 114300 w 1111250"/>
                <a:gd name="connsiteY28" fmla="*/ 0 h 857250"/>
                <a:gd name="connsiteX0" fmla="*/ 114300 w 1111250"/>
                <a:gd name="connsiteY0" fmla="*/ 0 h 850900"/>
                <a:gd name="connsiteX1" fmla="*/ 44450 w 1111250"/>
                <a:gd name="connsiteY1" fmla="*/ 165100 h 850900"/>
                <a:gd name="connsiteX2" fmla="*/ 12700 w 1111250"/>
                <a:gd name="connsiteY2" fmla="*/ 330200 h 850900"/>
                <a:gd name="connsiteX3" fmla="*/ 0 w 1111250"/>
                <a:gd name="connsiteY3" fmla="*/ 628650 h 850900"/>
                <a:gd name="connsiteX4" fmla="*/ 19050 w 1111250"/>
                <a:gd name="connsiteY4" fmla="*/ 742950 h 850900"/>
                <a:gd name="connsiteX5" fmla="*/ 57150 w 1111250"/>
                <a:gd name="connsiteY5" fmla="*/ 781050 h 850900"/>
                <a:gd name="connsiteX6" fmla="*/ 133350 w 1111250"/>
                <a:gd name="connsiteY6" fmla="*/ 781050 h 850900"/>
                <a:gd name="connsiteX7" fmla="*/ 209550 w 1111250"/>
                <a:gd name="connsiteY7" fmla="*/ 717550 h 850900"/>
                <a:gd name="connsiteX8" fmla="*/ 285750 w 1111250"/>
                <a:gd name="connsiteY8" fmla="*/ 679450 h 850900"/>
                <a:gd name="connsiteX9" fmla="*/ 381000 w 1111250"/>
                <a:gd name="connsiteY9" fmla="*/ 730250 h 850900"/>
                <a:gd name="connsiteX10" fmla="*/ 463550 w 1111250"/>
                <a:gd name="connsiteY10" fmla="*/ 800100 h 850900"/>
                <a:gd name="connsiteX11" fmla="*/ 520700 w 1111250"/>
                <a:gd name="connsiteY11" fmla="*/ 850900 h 850900"/>
                <a:gd name="connsiteX12" fmla="*/ 619918 w 1111250"/>
                <a:gd name="connsiteY12" fmla="*/ 833437 h 850900"/>
                <a:gd name="connsiteX13" fmla="*/ 815975 w 1111250"/>
                <a:gd name="connsiteY13" fmla="*/ 807244 h 850900"/>
                <a:gd name="connsiteX14" fmla="*/ 1031875 w 1111250"/>
                <a:gd name="connsiteY14" fmla="*/ 742156 h 850900"/>
                <a:gd name="connsiteX15" fmla="*/ 1104900 w 1111250"/>
                <a:gd name="connsiteY15" fmla="*/ 546100 h 850900"/>
                <a:gd name="connsiteX16" fmla="*/ 1111250 w 1111250"/>
                <a:gd name="connsiteY16" fmla="*/ 400050 h 850900"/>
                <a:gd name="connsiteX17" fmla="*/ 971550 w 1111250"/>
                <a:gd name="connsiteY17" fmla="*/ 323850 h 850900"/>
                <a:gd name="connsiteX18" fmla="*/ 876300 w 1111250"/>
                <a:gd name="connsiteY18" fmla="*/ 311150 h 850900"/>
                <a:gd name="connsiteX19" fmla="*/ 811212 w 1111250"/>
                <a:gd name="connsiteY19" fmla="*/ 369093 h 850900"/>
                <a:gd name="connsiteX20" fmla="*/ 692150 w 1111250"/>
                <a:gd name="connsiteY20" fmla="*/ 304800 h 850900"/>
                <a:gd name="connsiteX21" fmla="*/ 666750 w 1111250"/>
                <a:gd name="connsiteY21" fmla="*/ 241300 h 850900"/>
                <a:gd name="connsiteX22" fmla="*/ 666750 w 1111250"/>
                <a:gd name="connsiteY22" fmla="*/ 152400 h 850900"/>
                <a:gd name="connsiteX23" fmla="*/ 635000 w 1111250"/>
                <a:gd name="connsiteY23" fmla="*/ 88900 h 850900"/>
                <a:gd name="connsiteX24" fmla="*/ 539750 w 1111250"/>
                <a:gd name="connsiteY24" fmla="*/ 63500 h 850900"/>
                <a:gd name="connsiteX25" fmla="*/ 476250 w 1111250"/>
                <a:gd name="connsiteY25" fmla="*/ 44450 h 850900"/>
                <a:gd name="connsiteX26" fmla="*/ 387350 w 1111250"/>
                <a:gd name="connsiteY26" fmla="*/ 57150 h 850900"/>
                <a:gd name="connsiteX27" fmla="*/ 279400 w 1111250"/>
                <a:gd name="connsiteY27" fmla="*/ 76200 h 850900"/>
                <a:gd name="connsiteX28" fmla="*/ 114300 w 1111250"/>
                <a:gd name="connsiteY28" fmla="*/ 0 h 850900"/>
                <a:gd name="connsiteX0" fmla="*/ 114300 w 1111250"/>
                <a:gd name="connsiteY0" fmla="*/ 0 h 850900"/>
                <a:gd name="connsiteX1" fmla="*/ 44450 w 1111250"/>
                <a:gd name="connsiteY1" fmla="*/ 165100 h 850900"/>
                <a:gd name="connsiteX2" fmla="*/ 12700 w 1111250"/>
                <a:gd name="connsiteY2" fmla="*/ 330200 h 850900"/>
                <a:gd name="connsiteX3" fmla="*/ 0 w 1111250"/>
                <a:gd name="connsiteY3" fmla="*/ 628650 h 850900"/>
                <a:gd name="connsiteX4" fmla="*/ 19050 w 1111250"/>
                <a:gd name="connsiteY4" fmla="*/ 742950 h 850900"/>
                <a:gd name="connsiteX5" fmla="*/ 57150 w 1111250"/>
                <a:gd name="connsiteY5" fmla="*/ 781050 h 850900"/>
                <a:gd name="connsiteX6" fmla="*/ 133350 w 1111250"/>
                <a:gd name="connsiteY6" fmla="*/ 781050 h 850900"/>
                <a:gd name="connsiteX7" fmla="*/ 209550 w 1111250"/>
                <a:gd name="connsiteY7" fmla="*/ 717550 h 850900"/>
                <a:gd name="connsiteX8" fmla="*/ 285750 w 1111250"/>
                <a:gd name="connsiteY8" fmla="*/ 679450 h 850900"/>
                <a:gd name="connsiteX9" fmla="*/ 381000 w 1111250"/>
                <a:gd name="connsiteY9" fmla="*/ 730250 h 850900"/>
                <a:gd name="connsiteX10" fmla="*/ 463550 w 1111250"/>
                <a:gd name="connsiteY10" fmla="*/ 800100 h 850900"/>
                <a:gd name="connsiteX11" fmla="*/ 520700 w 1111250"/>
                <a:gd name="connsiteY11" fmla="*/ 850900 h 850900"/>
                <a:gd name="connsiteX12" fmla="*/ 619918 w 1111250"/>
                <a:gd name="connsiteY12" fmla="*/ 833437 h 850900"/>
                <a:gd name="connsiteX13" fmla="*/ 815975 w 1111250"/>
                <a:gd name="connsiteY13" fmla="*/ 807244 h 850900"/>
                <a:gd name="connsiteX14" fmla="*/ 1031875 w 1111250"/>
                <a:gd name="connsiteY14" fmla="*/ 742156 h 850900"/>
                <a:gd name="connsiteX15" fmla="*/ 1088232 w 1111250"/>
                <a:gd name="connsiteY15" fmla="*/ 546100 h 850900"/>
                <a:gd name="connsiteX16" fmla="*/ 1111250 w 1111250"/>
                <a:gd name="connsiteY16" fmla="*/ 400050 h 850900"/>
                <a:gd name="connsiteX17" fmla="*/ 971550 w 1111250"/>
                <a:gd name="connsiteY17" fmla="*/ 323850 h 850900"/>
                <a:gd name="connsiteX18" fmla="*/ 876300 w 1111250"/>
                <a:gd name="connsiteY18" fmla="*/ 311150 h 850900"/>
                <a:gd name="connsiteX19" fmla="*/ 811212 w 1111250"/>
                <a:gd name="connsiteY19" fmla="*/ 369093 h 850900"/>
                <a:gd name="connsiteX20" fmla="*/ 692150 w 1111250"/>
                <a:gd name="connsiteY20" fmla="*/ 304800 h 850900"/>
                <a:gd name="connsiteX21" fmla="*/ 666750 w 1111250"/>
                <a:gd name="connsiteY21" fmla="*/ 241300 h 850900"/>
                <a:gd name="connsiteX22" fmla="*/ 666750 w 1111250"/>
                <a:gd name="connsiteY22" fmla="*/ 152400 h 850900"/>
                <a:gd name="connsiteX23" fmla="*/ 635000 w 1111250"/>
                <a:gd name="connsiteY23" fmla="*/ 88900 h 850900"/>
                <a:gd name="connsiteX24" fmla="*/ 539750 w 1111250"/>
                <a:gd name="connsiteY24" fmla="*/ 63500 h 850900"/>
                <a:gd name="connsiteX25" fmla="*/ 476250 w 1111250"/>
                <a:gd name="connsiteY25" fmla="*/ 44450 h 850900"/>
                <a:gd name="connsiteX26" fmla="*/ 387350 w 1111250"/>
                <a:gd name="connsiteY26" fmla="*/ 57150 h 850900"/>
                <a:gd name="connsiteX27" fmla="*/ 279400 w 1111250"/>
                <a:gd name="connsiteY27" fmla="*/ 76200 h 850900"/>
                <a:gd name="connsiteX28" fmla="*/ 114300 w 1111250"/>
                <a:gd name="connsiteY28" fmla="*/ 0 h 850900"/>
                <a:gd name="connsiteX0" fmla="*/ 90488 w 1111250"/>
                <a:gd name="connsiteY0" fmla="*/ 57944 h 806450"/>
                <a:gd name="connsiteX1" fmla="*/ 44450 w 1111250"/>
                <a:gd name="connsiteY1" fmla="*/ 120650 h 806450"/>
                <a:gd name="connsiteX2" fmla="*/ 12700 w 1111250"/>
                <a:gd name="connsiteY2" fmla="*/ 285750 h 806450"/>
                <a:gd name="connsiteX3" fmla="*/ 0 w 1111250"/>
                <a:gd name="connsiteY3" fmla="*/ 584200 h 806450"/>
                <a:gd name="connsiteX4" fmla="*/ 19050 w 1111250"/>
                <a:gd name="connsiteY4" fmla="*/ 698500 h 806450"/>
                <a:gd name="connsiteX5" fmla="*/ 57150 w 1111250"/>
                <a:gd name="connsiteY5" fmla="*/ 736600 h 806450"/>
                <a:gd name="connsiteX6" fmla="*/ 133350 w 1111250"/>
                <a:gd name="connsiteY6" fmla="*/ 736600 h 806450"/>
                <a:gd name="connsiteX7" fmla="*/ 209550 w 1111250"/>
                <a:gd name="connsiteY7" fmla="*/ 673100 h 806450"/>
                <a:gd name="connsiteX8" fmla="*/ 285750 w 1111250"/>
                <a:gd name="connsiteY8" fmla="*/ 635000 h 806450"/>
                <a:gd name="connsiteX9" fmla="*/ 381000 w 1111250"/>
                <a:gd name="connsiteY9" fmla="*/ 685800 h 806450"/>
                <a:gd name="connsiteX10" fmla="*/ 463550 w 1111250"/>
                <a:gd name="connsiteY10" fmla="*/ 755650 h 806450"/>
                <a:gd name="connsiteX11" fmla="*/ 520700 w 1111250"/>
                <a:gd name="connsiteY11" fmla="*/ 806450 h 806450"/>
                <a:gd name="connsiteX12" fmla="*/ 619918 w 1111250"/>
                <a:gd name="connsiteY12" fmla="*/ 788987 h 806450"/>
                <a:gd name="connsiteX13" fmla="*/ 815975 w 1111250"/>
                <a:gd name="connsiteY13" fmla="*/ 762794 h 806450"/>
                <a:gd name="connsiteX14" fmla="*/ 1031875 w 1111250"/>
                <a:gd name="connsiteY14" fmla="*/ 697706 h 806450"/>
                <a:gd name="connsiteX15" fmla="*/ 1088232 w 1111250"/>
                <a:gd name="connsiteY15" fmla="*/ 501650 h 806450"/>
                <a:gd name="connsiteX16" fmla="*/ 1111250 w 1111250"/>
                <a:gd name="connsiteY16" fmla="*/ 355600 h 806450"/>
                <a:gd name="connsiteX17" fmla="*/ 971550 w 1111250"/>
                <a:gd name="connsiteY17" fmla="*/ 279400 h 806450"/>
                <a:gd name="connsiteX18" fmla="*/ 876300 w 1111250"/>
                <a:gd name="connsiteY18" fmla="*/ 266700 h 806450"/>
                <a:gd name="connsiteX19" fmla="*/ 811212 w 1111250"/>
                <a:gd name="connsiteY19" fmla="*/ 324643 h 806450"/>
                <a:gd name="connsiteX20" fmla="*/ 692150 w 1111250"/>
                <a:gd name="connsiteY20" fmla="*/ 260350 h 806450"/>
                <a:gd name="connsiteX21" fmla="*/ 666750 w 1111250"/>
                <a:gd name="connsiteY21" fmla="*/ 196850 h 806450"/>
                <a:gd name="connsiteX22" fmla="*/ 666750 w 1111250"/>
                <a:gd name="connsiteY22" fmla="*/ 107950 h 806450"/>
                <a:gd name="connsiteX23" fmla="*/ 635000 w 1111250"/>
                <a:gd name="connsiteY23" fmla="*/ 44450 h 806450"/>
                <a:gd name="connsiteX24" fmla="*/ 539750 w 1111250"/>
                <a:gd name="connsiteY24" fmla="*/ 19050 h 806450"/>
                <a:gd name="connsiteX25" fmla="*/ 476250 w 1111250"/>
                <a:gd name="connsiteY25" fmla="*/ 0 h 806450"/>
                <a:gd name="connsiteX26" fmla="*/ 387350 w 1111250"/>
                <a:gd name="connsiteY26" fmla="*/ 12700 h 806450"/>
                <a:gd name="connsiteX27" fmla="*/ 279400 w 1111250"/>
                <a:gd name="connsiteY27" fmla="*/ 31750 h 806450"/>
                <a:gd name="connsiteX28" fmla="*/ 90488 w 1111250"/>
                <a:gd name="connsiteY28" fmla="*/ 57944 h 806450"/>
                <a:gd name="connsiteX0" fmla="*/ 90488 w 1111250"/>
                <a:gd name="connsiteY0" fmla="*/ 57944 h 806450"/>
                <a:gd name="connsiteX1" fmla="*/ 44450 w 1111250"/>
                <a:gd name="connsiteY1" fmla="*/ 120650 h 806450"/>
                <a:gd name="connsiteX2" fmla="*/ 12700 w 1111250"/>
                <a:gd name="connsiteY2" fmla="*/ 285750 h 806450"/>
                <a:gd name="connsiteX3" fmla="*/ 0 w 1111250"/>
                <a:gd name="connsiteY3" fmla="*/ 584200 h 806450"/>
                <a:gd name="connsiteX4" fmla="*/ 19050 w 1111250"/>
                <a:gd name="connsiteY4" fmla="*/ 698500 h 806450"/>
                <a:gd name="connsiteX5" fmla="*/ 57150 w 1111250"/>
                <a:gd name="connsiteY5" fmla="*/ 736600 h 806450"/>
                <a:gd name="connsiteX6" fmla="*/ 133350 w 1111250"/>
                <a:gd name="connsiteY6" fmla="*/ 736600 h 806450"/>
                <a:gd name="connsiteX7" fmla="*/ 209550 w 1111250"/>
                <a:gd name="connsiteY7" fmla="*/ 673100 h 806450"/>
                <a:gd name="connsiteX8" fmla="*/ 285750 w 1111250"/>
                <a:gd name="connsiteY8" fmla="*/ 635000 h 806450"/>
                <a:gd name="connsiteX9" fmla="*/ 381000 w 1111250"/>
                <a:gd name="connsiteY9" fmla="*/ 685800 h 806450"/>
                <a:gd name="connsiteX10" fmla="*/ 463550 w 1111250"/>
                <a:gd name="connsiteY10" fmla="*/ 755650 h 806450"/>
                <a:gd name="connsiteX11" fmla="*/ 520700 w 1111250"/>
                <a:gd name="connsiteY11" fmla="*/ 806450 h 806450"/>
                <a:gd name="connsiteX12" fmla="*/ 619918 w 1111250"/>
                <a:gd name="connsiteY12" fmla="*/ 788987 h 806450"/>
                <a:gd name="connsiteX13" fmla="*/ 815975 w 1111250"/>
                <a:gd name="connsiteY13" fmla="*/ 762794 h 806450"/>
                <a:gd name="connsiteX14" fmla="*/ 1031875 w 1111250"/>
                <a:gd name="connsiteY14" fmla="*/ 697706 h 806450"/>
                <a:gd name="connsiteX15" fmla="*/ 1088232 w 1111250"/>
                <a:gd name="connsiteY15" fmla="*/ 501650 h 806450"/>
                <a:gd name="connsiteX16" fmla="*/ 1111250 w 1111250"/>
                <a:gd name="connsiteY16" fmla="*/ 355600 h 806450"/>
                <a:gd name="connsiteX17" fmla="*/ 971550 w 1111250"/>
                <a:gd name="connsiteY17" fmla="*/ 279400 h 806450"/>
                <a:gd name="connsiteX18" fmla="*/ 876300 w 1111250"/>
                <a:gd name="connsiteY18" fmla="*/ 266700 h 806450"/>
                <a:gd name="connsiteX19" fmla="*/ 811212 w 1111250"/>
                <a:gd name="connsiteY19" fmla="*/ 324643 h 806450"/>
                <a:gd name="connsiteX20" fmla="*/ 692150 w 1111250"/>
                <a:gd name="connsiteY20" fmla="*/ 260350 h 806450"/>
                <a:gd name="connsiteX21" fmla="*/ 666750 w 1111250"/>
                <a:gd name="connsiteY21" fmla="*/ 196850 h 806450"/>
                <a:gd name="connsiteX22" fmla="*/ 666750 w 1111250"/>
                <a:gd name="connsiteY22" fmla="*/ 107950 h 806450"/>
                <a:gd name="connsiteX23" fmla="*/ 635000 w 1111250"/>
                <a:gd name="connsiteY23" fmla="*/ 44450 h 806450"/>
                <a:gd name="connsiteX24" fmla="*/ 539750 w 1111250"/>
                <a:gd name="connsiteY24" fmla="*/ 19050 h 806450"/>
                <a:gd name="connsiteX25" fmla="*/ 476250 w 1111250"/>
                <a:gd name="connsiteY25" fmla="*/ 0 h 806450"/>
                <a:gd name="connsiteX26" fmla="*/ 387350 w 1111250"/>
                <a:gd name="connsiteY26" fmla="*/ 12700 h 806450"/>
                <a:gd name="connsiteX27" fmla="*/ 253206 w 1111250"/>
                <a:gd name="connsiteY27" fmla="*/ 96043 h 806450"/>
                <a:gd name="connsiteX28" fmla="*/ 90488 w 1111250"/>
                <a:gd name="connsiteY28" fmla="*/ 57944 h 806450"/>
                <a:gd name="connsiteX0" fmla="*/ 90488 w 1111250"/>
                <a:gd name="connsiteY0" fmla="*/ 57944 h 806450"/>
                <a:gd name="connsiteX1" fmla="*/ 44450 w 1111250"/>
                <a:gd name="connsiteY1" fmla="*/ 120650 h 806450"/>
                <a:gd name="connsiteX2" fmla="*/ 12700 w 1111250"/>
                <a:gd name="connsiteY2" fmla="*/ 285750 h 806450"/>
                <a:gd name="connsiteX3" fmla="*/ 0 w 1111250"/>
                <a:gd name="connsiteY3" fmla="*/ 584200 h 806450"/>
                <a:gd name="connsiteX4" fmla="*/ 19050 w 1111250"/>
                <a:gd name="connsiteY4" fmla="*/ 698500 h 806450"/>
                <a:gd name="connsiteX5" fmla="*/ 57150 w 1111250"/>
                <a:gd name="connsiteY5" fmla="*/ 736600 h 806450"/>
                <a:gd name="connsiteX6" fmla="*/ 133350 w 1111250"/>
                <a:gd name="connsiteY6" fmla="*/ 736600 h 806450"/>
                <a:gd name="connsiteX7" fmla="*/ 209550 w 1111250"/>
                <a:gd name="connsiteY7" fmla="*/ 673100 h 806450"/>
                <a:gd name="connsiteX8" fmla="*/ 285750 w 1111250"/>
                <a:gd name="connsiteY8" fmla="*/ 635000 h 806450"/>
                <a:gd name="connsiteX9" fmla="*/ 381000 w 1111250"/>
                <a:gd name="connsiteY9" fmla="*/ 685800 h 806450"/>
                <a:gd name="connsiteX10" fmla="*/ 463550 w 1111250"/>
                <a:gd name="connsiteY10" fmla="*/ 755650 h 806450"/>
                <a:gd name="connsiteX11" fmla="*/ 520700 w 1111250"/>
                <a:gd name="connsiteY11" fmla="*/ 806450 h 806450"/>
                <a:gd name="connsiteX12" fmla="*/ 619918 w 1111250"/>
                <a:gd name="connsiteY12" fmla="*/ 788987 h 806450"/>
                <a:gd name="connsiteX13" fmla="*/ 815975 w 1111250"/>
                <a:gd name="connsiteY13" fmla="*/ 762794 h 806450"/>
                <a:gd name="connsiteX14" fmla="*/ 1031875 w 1111250"/>
                <a:gd name="connsiteY14" fmla="*/ 697706 h 806450"/>
                <a:gd name="connsiteX15" fmla="*/ 1088232 w 1111250"/>
                <a:gd name="connsiteY15" fmla="*/ 501650 h 806450"/>
                <a:gd name="connsiteX16" fmla="*/ 1111250 w 1111250"/>
                <a:gd name="connsiteY16" fmla="*/ 355600 h 806450"/>
                <a:gd name="connsiteX17" fmla="*/ 971550 w 1111250"/>
                <a:gd name="connsiteY17" fmla="*/ 279400 h 806450"/>
                <a:gd name="connsiteX18" fmla="*/ 876300 w 1111250"/>
                <a:gd name="connsiteY18" fmla="*/ 266700 h 806450"/>
                <a:gd name="connsiteX19" fmla="*/ 811212 w 1111250"/>
                <a:gd name="connsiteY19" fmla="*/ 324643 h 806450"/>
                <a:gd name="connsiteX20" fmla="*/ 692150 w 1111250"/>
                <a:gd name="connsiteY20" fmla="*/ 260350 h 806450"/>
                <a:gd name="connsiteX21" fmla="*/ 666750 w 1111250"/>
                <a:gd name="connsiteY21" fmla="*/ 196850 h 806450"/>
                <a:gd name="connsiteX22" fmla="*/ 666750 w 1111250"/>
                <a:gd name="connsiteY22" fmla="*/ 107950 h 806450"/>
                <a:gd name="connsiteX23" fmla="*/ 635000 w 1111250"/>
                <a:gd name="connsiteY23" fmla="*/ 44450 h 806450"/>
                <a:gd name="connsiteX24" fmla="*/ 539750 w 1111250"/>
                <a:gd name="connsiteY24" fmla="*/ 19050 h 806450"/>
                <a:gd name="connsiteX25" fmla="*/ 476250 w 1111250"/>
                <a:gd name="connsiteY25" fmla="*/ 0 h 806450"/>
                <a:gd name="connsiteX26" fmla="*/ 399257 w 1111250"/>
                <a:gd name="connsiteY26" fmla="*/ 48419 h 806450"/>
                <a:gd name="connsiteX27" fmla="*/ 253206 w 1111250"/>
                <a:gd name="connsiteY27" fmla="*/ 96043 h 806450"/>
                <a:gd name="connsiteX28" fmla="*/ 90488 w 1111250"/>
                <a:gd name="connsiteY28" fmla="*/ 57944 h 806450"/>
                <a:gd name="connsiteX0" fmla="*/ 90488 w 1111250"/>
                <a:gd name="connsiteY0" fmla="*/ 38894 h 787400"/>
                <a:gd name="connsiteX1" fmla="*/ 44450 w 1111250"/>
                <a:gd name="connsiteY1" fmla="*/ 101600 h 787400"/>
                <a:gd name="connsiteX2" fmla="*/ 12700 w 1111250"/>
                <a:gd name="connsiteY2" fmla="*/ 266700 h 787400"/>
                <a:gd name="connsiteX3" fmla="*/ 0 w 1111250"/>
                <a:gd name="connsiteY3" fmla="*/ 565150 h 787400"/>
                <a:gd name="connsiteX4" fmla="*/ 19050 w 1111250"/>
                <a:gd name="connsiteY4" fmla="*/ 679450 h 787400"/>
                <a:gd name="connsiteX5" fmla="*/ 57150 w 1111250"/>
                <a:gd name="connsiteY5" fmla="*/ 717550 h 787400"/>
                <a:gd name="connsiteX6" fmla="*/ 133350 w 1111250"/>
                <a:gd name="connsiteY6" fmla="*/ 717550 h 787400"/>
                <a:gd name="connsiteX7" fmla="*/ 209550 w 1111250"/>
                <a:gd name="connsiteY7" fmla="*/ 654050 h 787400"/>
                <a:gd name="connsiteX8" fmla="*/ 285750 w 1111250"/>
                <a:gd name="connsiteY8" fmla="*/ 615950 h 787400"/>
                <a:gd name="connsiteX9" fmla="*/ 381000 w 1111250"/>
                <a:gd name="connsiteY9" fmla="*/ 666750 h 787400"/>
                <a:gd name="connsiteX10" fmla="*/ 463550 w 1111250"/>
                <a:gd name="connsiteY10" fmla="*/ 736600 h 787400"/>
                <a:gd name="connsiteX11" fmla="*/ 520700 w 1111250"/>
                <a:gd name="connsiteY11" fmla="*/ 787400 h 787400"/>
                <a:gd name="connsiteX12" fmla="*/ 619918 w 1111250"/>
                <a:gd name="connsiteY12" fmla="*/ 769937 h 787400"/>
                <a:gd name="connsiteX13" fmla="*/ 815975 w 1111250"/>
                <a:gd name="connsiteY13" fmla="*/ 743744 h 787400"/>
                <a:gd name="connsiteX14" fmla="*/ 1031875 w 1111250"/>
                <a:gd name="connsiteY14" fmla="*/ 678656 h 787400"/>
                <a:gd name="connsiteX15" fmla="*/ 1088232 w 1111250"/>
                <a:gd name="connsiteY15" fmla="*/ 482600 h 787400"/>
                <a:gd name="connsiteX16" fmla="*/ 1111250 w 1111250"/>
                <a:gd name="connsiteY16" fmla="*/ 336550 h 787400"/>
                <a:gd name="connsiteX17" fmla="*/ 971550 w 1111250"/>
                <a:gd name="connsiteY17" fmla="*/ 260350 h 787400"/>
                <a:gd name="connsiteX18" fmla="*/ 876300 w 1111250"/>
                <a:gd name="connsiteY18" fmla="*/ 247650 h 787400"/>
                <a:gd name="connsiteX19" fmla="*/ 811212 w 1111250"/>
                <a:gd name="connsiteY19" fmla="*/ 305593 h 787400"/>
                <a:gd name="connsiteX20" fmla="*/ 692150 w 1111250"/>
                <a:gd name="connsiteY20" fmla="*/ 241300 h 787400"/>
                <a:gd name="connsiteX21" fmla="*/ 666750 w 1111250"/>
                <a:gd name="connsiteY21" fmla="*/ 177800 h 787400"/>
                <a:gd name="connsiteX22" fmla="*/ 666750 w 1111250"/>
                <a:gd name="connsiteY22" fmla="*/ 88900 h 787400"/>
                <a:gd name="connsiteX23" fmla="*/ 635000 w 1111250"/>
                <a:gd name="connsiteY23" fmla="*/ 25400 h 787400"/>
                <a:gd name="connsiteX24" fmla="*/ 539750 w 1111250"/>
                <a:gd name="connsiteY24" fmla="*/ 0 h 787400"/>
                <a:gd name="connsiteX25" fmla="*/ 504825 w 1111250"/>
                <a:gd name="connsiteY25" fmla="*/ 21431 h 787400"/>
                <a:gd name="connsiteX26" fmla="*/ 399257 w 1111250"/>
                <a:gd name="connsiteY26" fmla="*/ 29369 h 787400"/>
                <a:gd name="connsiteX27" fmla="*/ 253206 w 1111250"/>
                <a:gd name="connsiteY27" fmla="*/ 76993 h 787400"/>
                <a:gd name="connsiteX28" fmla="*/ 90488 w 1111250"/>
                <a:gd name="connsiteY28" fmla="*/ 38894 h 787400"/>
                <a:gd name="connsiteX0" fmla="*/ 90488 w 1111250"/>
                <a:gd name="connsiteY0" fmla="*/ 17463 h 765969"/>
                <a:gd name="connsiteX1" fmla="*/ 44450 w 1111250"/>
                <a:gd name="connsiteY1" fmla="*/ 80169 h 765969"/>
                <a:gd name="connsiteX2" fmla="*/ 12700 w 1111250"/>
                <a:gd name="connsiteY2" fmla="*/ 245269 h 765969"/>
                <a:gd name="connsiteX3" fmla="*/ 0 w 1111250"/>
                <a:gd name="connsiteY3" fmla="*/ 543719 h 765969"/>
                <a:gd name="connsiteX4" fmla="*/ 19050 w 1111250"/>
                <a:gd name="connsiteY4" fmla="*/ 658019 h 765969"/>
                <a:gd name="connsiteX5" fmla="*/ 57150 w 1111250"/>
                <a:gd name="connsiteY5" fmla="*/ 696119 h 765969"/>
                <a:gd name="connsiteX6" fmla="*/ 133350 w 1111250"/>
                <a:gd name="connsiteY6" fmla="*/ 696119 h 765969"/>
                <a:gd name="connsiteX7" fmla="*/ 209550 w 1111250"/>
                <a:gd name="connsiteY7" fmla="*/ 632619 h 765969"/>
                <a:gd name="connsiteX8" fmla="*/ 285750 w 1111250"/>
                <a:gd name="connsiteY8" fmla="*/ 594519 h 765969"/>
                <a:gd name="connsiteX9" fmla="*/ 381000 w 1111250"/>
                <a:gd name="connsiteY9" fmla="*/ 645319 h 765969"/>
                <a:gd name="connsiteX10" fmla="*/ 463550 w 1111250"/>
                <a:gd name="connsiteY10" fmla="*/ 715169 h 765969"/>
                <a:gd name="connsiteX11" fmla="*/ 520700 w 1111250"/>
                <a:gd name="connsiteY11" fmla="*/ 765969 h 765969"/>
                <a:gd name="connsiteX12" fmla="*/ 619918 w 1111250"/>
                <a:gd name="connsiteY12" fmla="*/ 748506 h 765969"/>
                <a:gd name="connsiteX13" fmla="*/ 815975 w 1111250"/>
                <a:gd name="connsiteY13" fmla="*/ 722313 h 765969"/>
                <a:gd name="connsiteX14" fmla="*/ 1031875 w 1111250"/>
                <a:gd name="connsiteY14" fmla="*/ 657225 h 765969"/>
                <a:gd name="connsiteX15" fmla="*/ 1088232 w 1111250"/>
                <a:gd name="connsiteY15" fmla="*/ 461169 h 765969"/>
                <a:gd name="connsiteX16" fmla="*/ 1111250 w 1111250"/>
                <a:gd name="connsiteY16" fmla="*/ 315119 h 765969"/>
                <a:gd name="connsiteX17" fmla="*/ 971550 w 1111250"/>
                <a:gd name="connsiteY17" fmla="*/ 238919 h 765969"/>
                <a:gd name="connsiteX18" fmla="*/ 876300 w 1111250"/>
                <a:gd name="connsiteY18" fmla="*/ 226219 h 765969"/>
                <a:gd name="connsiteX19" fmla="*/ 811212 w 1111250"/>
                <a:gd name="connsiteY19" fmla="*/ 284162 h 765969"/>
                <a:gd name="connsiteX20" fmla="*/ 692150 w 1111250"/>
                <a:gd name="connsiteY20" fmla="*/ 219869 h 765969"/>
                <a:gd name="connsiteX21" fmla="*/ 666750 w 1111250"/>
                <a:gd name="connsiteY21" fmla="*/ 156369 h 765969"/>
                <a:gd name="connsiteX22" fmla="*/ 666750 w 1111250"/>
                <a:gd name="connsiteY22" fmla="*/ 67469 h 765969"/>
                <a:gd name="connsiteX23" fmla="*/ 635000 w 1111250"/>
                <a:gd name="connsiteY23" fmla="*/ 3969 h 765969"/>
                <a:gd name="connsiteX24" fmla="*/ 568325 w 1111250"/>
                <a:gd name="connsiteY24" fmla="*/ 7144 h 765969"/>
                <a:gd name="connsiteX25" fmla="*/ 504825 w 1111250"/>
                <a:gd name="connsiteY25" fmla="*/ 0 h 765969"/>
                <a:gd name="connsiteX26" fmla="*/ 399257 w 1111250"/>
                <a:gd name="connsiteY26" fmla="*/ 7938 h 765969"/>
                <a:gd name="connsiteX27" fmla="*/ 253206 w 1111250"/>
                <a:gd name="connsiteY27" fmla="*/ 55562 h 765969"/>
                <a:gd name="connsiteX28" fmla="*/ 90488 w 1111250"/>
                <a:gd name="connsiteY28" fmla="*/ 17463 h 765969"/>
                <a:gd name="connsiteX0" fmla="*/ 90488 w 1111250"/>
                <a:gd name="connsiteY0" fmla="*/ 17463 h 765969"/>
                <a:gd name="connsiteX1" fmla="*/ 44450 w 1111250"/>
                <a:gd name="connsiteY1" fmla="*/ 80169 h 765969"/>
                <a:gd name="connsiteX2" fmla="*/ 12700 w 1111250"/>
                <a:gd name="connsiteY2" fmla="*/ 245269 h 765969"/>
                <a:gd name="connsiteX3" fmla="*/ 0 w 1111250"/>
                <a:gd name="connsiteY3" fmla="*/ 543719 h 765969"/>
                <a:gd name="connsiteX4" fmla="*/ 19050 w 1111250"/>
                <a:gd name="connsiteY4" fmla="*/ 658019 h 765969"/>
                <a:gd name="connsiteX5" fmla="*/ 57150 w 1111250"/>
                <a:gd name="connsiteY5" fmla="*/ 696119 h 765969"/>
                <a:gd name="connsiteX6" fmla="*/ 133350 w 1111250"/>
                <a:gd name="connsiteY6" fmla="*/ 696119 h 765969"/>
                <a:gd name="connsiteX7" fmla="*/ 209550 w 1111250"/>
                <a:gd name="connsiteY7" fmla="*/ 632619 h 765969"/>
                <a:gd name="connsiteX8" fmla="*/ 285750 w 1111250"/>
                <a:gd name="connsiteY8" fmla="*/ 594519 h 765969"/>
                <a:gd name="connsiteX9" fmla="*/ 381000 w 1111250"/>
                <a:gd name="connsiteY9" fmla="*/ 645319 h 765969"/>
                <a:gd name="connsiteX10" fmla="*/ 463550 w 1111250"/>
                <a:gd name="connsiteY10" fmla="*/ 715169 h 765969"/>
                <a:gd name="connsiteX11" fmla="*/ 520700 w 1111250"/>
                <a:gd name="connsiteY11" fmla="*/ 765969 h 765969"/>
                <a:gd name="connsiteX12" fmla="*/ 619918 w 1111250"/>
                <a:gd name="connsiteY12" fmla="*/ 748506 h 765969"/>
                <a:gd name="connsiteX13" fmla="*/ 815975 w 1111250"/>
                <a:gd name="connsiteY13" fmla="*/ 722313 h 765969"/>
                <a:gd name="connsiteX14" fmla="*/ 1031875 w 1111250"/>
                <a:gd name="connsiteY14" fmla="*/ 657225 h 765969"/>
                <a:gd name="connsiteX15" fmla="*/ 1088232 w 1111250"/>
                <a:gd name="connsiteY15" fmla="*/ 461169 h 765969"/>
                <a:gd name="connsiteX16" fmla="*/ 1111250 w 1111250"/>
                <a:gd name="connsiteY16" fmla="*/ 315119 h 765969"/>
                <a:gd name="connsiteX17" fmla="*/ 971550 w 1111250"/>
                <a:gd name="connsiteY17" fmla="*/ 238919 h 765969"/>
                <a:gd name="connsiteX18" fmla="*/ 876300 w 1111250"/>
                <a:gd name="connsiteY18" fmla="*/ 226219 h 765969"/>
                <a:gd name="connsiteX19" fmla="*/ 811212 w 1111250"/>
                <a:gd name="connsiteY19" fmla="*/ 284162 h 765969"/>
                <a:gd name="connsiteX20" fmla="*/ 692150 w 1111250"/>
                <a:gd name="connsiteY20" fmla="*/ 219869 h 765969"/>
                <a:gd name="connsiteX21" fmla="*/ 666750 w 1111250"/>
                <a:gd name="connsiteY21" fmla="*/ 156369 h 765969"/>
                <a:gd name="connsiteX22" fmla="*/ 666750 w 1111250"/>
                <a:gd name="connsiteY22" fmla="*/ 67469 h 765969"/>
                <a:gd name="connsiteX23" fmla="*/ 689769 w 1111250"/>
                <a:gd name="connsiteY23" fmla="*/ 30162 h 765969"/>
                <a:gd name="connsiteX24" fmla="*/ 568325 w 1111250"/>
                <a:gd name="connsiteY24" fmla="*/ 7144 h 765969"/>
                <a:gd name="connsiteX25" fmla="*/ 504825 w 1111250"/>
                <a:gd name="connsiteY25" fmla="*/ 0 h 765969"/>
                <a:gd name="connsiteX26" fmla="*/ 399257 w 1111250"/>
                <a:gd name="connsiteY26" fmla="*/ 7938 h 765969"/>
                <a:gd name="connsiteX27" fmla="*/ 253206 w 1111250"/>
                <a:gd name="connsiteY27" fmla="*/ 55562 h 765969"/>
                <a:gd name="connsiteX28" fmla="*/ 90488 w 1111250"/>
                <a:gd name="connsiteY28" fmla="*/ 17463 h 765969"/>
                <a:gd name="connsiteX0" fmla="*/ 90488 w 1111250"/>
                <a:gd name="connsiteY0" fmla="*/ 17463 h 765969"/>
                <a:gd name="connsiteX1" fmla="*/ 44450 w 1111250"/>
                <a:gd name="connsiteY1" fmla="*/ 80169 h 765969"/>
                <a:gd name="connsiteX2" fmla="*/ 12700 w 1111250"/>
                <a:gd name="connsiteY2" fmla="*/ 245269 h 765969"/>
                <a:gd name="connsiteX3" fmla="*/ 0 w 1111250"/>
                <a:gd name="connsiteY3" fmla="*/ 543719 h 765969"/>
                <a:gd name="connsiteX4" fmla="*/ 19050 w 1111250"/>
                <a:gd name="connsiteY4" fmla="*/ 658019 h 765969"/>
                <a:gd name="connsiteX5" fmla="*/ 57150 w 1111250"/>
                <a:gd name="connsiteY5" fmla="*/ 696119 h 765969"/>
                <a:gd name="connsiteX6" fmla="*/ 133350 w 1111250"/>
                <a:gd name="connsiteY6" fmla="*/ 696119 h 765969"/>
                <a:gd name="connsiteX7" fmla="*/ 209550 w 1111250"/>
                <a:gd name="connsiteY7" fmla="*/ 632619 h 765969"/>
                <a:gd name="connsiteX8" fmla="*/ 285750 w 1111250"/>
                <a:gd name="connsiteY8" fmla="*/ 594519 h 765969"/>
                <a:gd name="connsiteX9" fmla="*/ 381000 w 1111250"/>
                <a:gd name="connsiteY9" fmla="*/ 645319 h 765969"/>
                <a:gd name="connsiteX10" fmla="*/ 463550 w 1111250"/>
                <a:gd name="connsiteY10" fmla="*/ 715169 h 765969"/>
                <a:gd name="connsiteX11" fmla="*/ 520700 w 1111250"/>
                <a:gd name="connsiteY11" fmla="*/ 765969 h 765969"/>
                <a:gd name="connsiteX12" fmla="*/ 619918 w 1111250"/>
                <a:gd name="connsiteY12" fmla="*/ 748506 h 765969"/>
                <a:gd name="connsiteX13" fmla="*/ 815975 w 1111250"/>
                <a:gd name="connsiteY13" fmla="*/ 722313 h 765969"/>
                <a:gd name="connsiteX14" fmla="*/ 1031875 w 1111250"/>
                <a:gd name="connsiteY14" fmla="*/ 657225 h 765969"/>
                <a:gd name="connsiteX15" fmla="*/ 1088232 w 1111250"/>
                <a:gd name="connsiteY15" fmla="*/ 461169 h 765969"/>
                <a:gd name="connsiteX16" fmla="*/ 1111250 w 1111250"/>
                <a:gd name="connsiteY16" fmla="*/ 315119 h 765969"/>
                <a:gd name="connsiteX17" fmla="*/ 971550 w 1111250"/>
                <a:gd name="connsiteY17" fmla="*/ 238919 h 765969"/>
                <a:gd name="connsiteX18" fmla="*/ 876300 w 1111250"/>
                <a:gd name="connsiteY18" fmla="*/ 226219 h 765969"/>
                <a:gd name="connsiteX19" fmla="*/ 811212 w 1111250"/>
                <a:gd name="connsiteY19" fmla="*/ 284162 h 765969"/>
                <a:gd name="connsiteX20" fmla="*/ 692150 w 1111250"/>
                <a:gd name="connsiteY20" fmla="*/ 219869 h 765969"/>
                <a:gd name="connsiteX21" fmla="*/ 666750 w 1111250"/>
                <a:gd name="connsiteY21" fmla="*/ 156369 h 765969"/>
                <a:gd name="connsiteX22" fmla="*/ 726281 w 1111250"/>
                <a:gd name="connsiteY22" fmla="*/ 112713 h 765969"/>
                <a:gd name="connsiteX23" fmla="*/ 689769 w 1111250"/>
                <a:gd name="connsiteY23" fmla="*/ 30162 h 765969"/>
                <a:gd name="connsiteX24" fmla="*/ 568325 w 1111250"/>
                <a:gd name="connsiteY24" fmla="*/ 7144 h 765969"/>
                <a:gd name="connsiteX25" fmla="*/ 504825 w 1111250"/>
                <a:gd name="connsiteY25" fmla="*/ 0 h 765969"/>
                <a:gd name="connsiteX26" fmla="*/ 399257 w 1111250"/>
                <a:gd name="connsiteY26" fmla="*/ 7938 h 765969"/>
                <a:gd name="connsiteX27" fmla="*/ 253206 w 1111250"/>
                <a:gd name="connsiteY27" fmla="*/ 55562 h 765969"/>
                <a:gd name="connsiteX28" fmla="*/ 90488 w 1111250"/>
                <a:gd name="connsiteY28" fmla="*/ 17463 h 765969"/>
                <a:gd name="connsiteX0" fmla="*/ 90488 w 1111250"/>
                <a:gd name="connsiteY0" fmla="*/ 17463 h 765969"/>
                <a:gd name="connsiteX1" fmla="*/ 44450 w 1111250"/>
                <a:gd name="connsiteY1" fmla="*/ 80169 h 765969"/>
                <a:gd name="connsiteX2" fmla="*/ 12700 w 1111250"/>
                <a:gd name="connsiteY2" fmla="*/ 245269 h 765969"/>
                <a:gd name="connsiteX3" fmla="*/ 0 w 1111250"/>
                <a:gd name="connsiteY3" fmla="*/ 543719 h 765969"/>
                <a:gd name="connsiteX4" fmla="*/ 19050 w 1111250"/>
                <a:gd name="connsiteY4" fmla="*/ 658019 h 765969"/>
                <a:gd name="connsiteX5" fmla="*/ 57150 w 1111250"/>
                <a:gd name="connsiteY5" fmla="*/ 696119 h 765969"/>
                <a:gd name="connsiteX6" fmla="*/ 133350 w 1111250"/>
                <a:gd name="connsiteY6" fmla="*/ 696119 h 765969"/>
                <a:gd name="connsiteX7" fmla="*/ 209550 w 1111250"/>
                <a:gd name="connsiteY7" fmla="*/ 632619 h 765969"/>
                <a:gd name="connsiteX8" fmla="*/ 285750 w 1111250"/>
                <a:gd name="connsiteY8" fmla="*/ 594519 h 765969"/>
                <a:gd name="connsiteX9" fmla="*/ 381000 w 1111250"/>
                <a:gd name="connsiteY9" fmla="*/ 645319 h 765969"/>
                <a:gd name="connsiteX10" fmla="*/ 463550 w 1111250"/>
                <a:gd name="connsiteY10" fmla="*/ 715169 h 765969"/>
                <a:gd name="connsiteX11" fmla="*/ 520700 w 1111250"/>
                <a:gd name="connsiteY11" fmla="*/ 765969 h 765969"/>
                <a:gd name="connsiteX12" fmla="*/ 619918 w 1111250"/>
                <a:gd name="connsiteY12" fmla="*/ 748506 h 765969"/>
                <a:gd name="connsiteX13" fmla="*/ 815975 w 1111250"/>
                <a:gd name="connsiteY13" fmla="*/ 722313 h 765969"/>
                <a:gd name="connsiteX14" fmla="*/ 1031875 w 1111250"/>
                <a:gd name="connsiteY14" fmla="*/ 657225 h 765969"/>
                <a:gd name="connsiteX15" fmla="*/ 1088232 w 1111250"/>
                <a:gd name="connsiteY15" fmla="*/ 461169 h 765969"/>
                <a:gd name="connsiteX16" fmla="*/ 1111250 w 1111250"/>
                <a:gd name="connsiteY16" fmla="*/ 315119 h 765969"/>
                <a:gd name="connsiteX17" fmla="*/ 971550 w 1111250"/>
                <a:gd name="connsiteY17" fmla="*/ 238919 h 765969"/>
                <a:gd name="connsiteX18" fmla="*/ 876300 w 1111250"/>
                <a:gd name="connsiteY18" fmla="*/ 226219 h 765969"/>
                <a:gd name="connsiteX19" fmla="*/ 811212 w 1111250"/>
                <a:gd name="connsiteY19" fmla="*/ 284162 h 765969"/>
                <a:gd name="connsiteX20" fmla="*/ 692150 w 1111250"/>
                <a:gd name="connsiteY20" fmla="*/ 219869 h 765969"/>
                <a:gd name="connsiteX21" fmla="*/ 678656 w 1111250"/>
                <a:gd name="connsiteY21" fmla="*/ 165894 h 765969"/>
                <a:gd name="connsiteX22" fmla="*/ 726281 w 1111250"/>
                <a:gd name="connsiteY22" fmla="*/ 112713 h 765969"/>
                <a:gd name="connsiteX23" fmla="*/ 689769 w 1111250"/>
                <a:gd name="connsiteY23" fmla="*/ 30162 h 765969"/>
                <a:gd name="connsiteX24" fmla="*/ 568325 w 1111250"/>
                <a:gd name="connsiteY24" fmla="*/ 7144 h 765969"/>
                <a:gd name="connsiteX25" fmla="*/ 504825 w 1111250"/>
                <a:gd name="connsiteY25" fmla="*/ 0 h 765969"/>
                <a:gd name="connsiteX26" fmla="*/ 399257 w 1111250"/>
                <a:gd name="connsiteY26" fmla="*/ 7938 h 765969"/>
                <a:gd name="connsiteX27" fmla="*/ 253206 w 1111250"/>
                <a:gd name="connsiteY27" fmla="*/ 55562 h 765969"/>
                <a:gd name="connsiteX28" fmla="*/ 90488 w 1111250"/>
                <a:gd name="connsiteY28" fmla="*/ 17463 h 765969"/>
                <a:gd name="connsiteX0" fmla="*/ 77788 w 1098550"/>
                <a:gd name="connsiteY0" fmla="*/ 17463 h 765969"/>
                <a:gd name="connsiteX1" fmla="*/ 31750 w 1098550"/>
                <a:gd name="connsiteY1" fmla="*/ 80169 h 765969"/>
                <a:gd name="connsiteX2" fmla="*/ 0 w 1098550"/>
                <a:gd name="connsiteY2" fmla="*/ 245269 h 765969"/>
                <a:gd name="connsiteX3" fmla="*/ 6350 w 1098550"/>
                <a:gd name="connsiteY3" fmla="*/ 543719 h 765969"/>
                <a:gd name="connsiteX4" fmla="*/ 6350 w 1098550"/>
                <a:gd name="connsiteY4" fmla="*/ 658019 h 765969"/>
                <a:gd name="connsiteX5" fmla="*/ 44450 w 1098550"/>
                <a:gd name="connsiteY5" fmla="*/ 696119 h 765969"/>
                <a:gd name="connsiteX6" fmla="*/ 120650 w 1098550"/>
                <a:gd name="connsiteY6" fmla="*/ 696119 h 765969"/>
                <a:gd name="connsiteX7" fmla="*/ 196850 w 1098550"/>
                <a:gd name="connsiteY7" fmla="*/ 632619 h 765969"/>
                <a:gd name="connsiteX8" fmla="*/ 273050 w 1098550"/>
                <a:gd name="connsiteY8" fmla="*/ 594519 h 765969"/>
                <a:gd name="connsiteX9" fmla="*/ 368300 w 1098550"/>
                <a:gd name="connsiteY9" fmla="*/ 645319 h 765969"/>
                <a:gd name="connsiteX10" fmla="*/ 450850 w 1098550"/>
                <a:gd name="connsiteY10" fmla="*/ 715169 h 765969"/>
                <a:gd name="connsiteX11" fmla="*/ 508000 w 1098550"/>
                <a:gd name="connsiteY11" fmla="*/ 765969 h 765969"/>
                <a:gd name="connsiteX12" fmla="*/ 607218 w 1098550"/>
                <a:gd name="connsiteY12" fmla="*/ 748506 h 765969"/>
                <a:gd name="connsiteX13" fmla="*/ 803275 w 1098550"/>
                <a:gd name="connsiteY13" fmla="*/ 722313 h 765969"/>
                <a:gd name="connsiteX14" fmla="*/ 1019175 w 1098550"/>
                <a:gd name="connsiteY14" fmla="*/ 657225 h 765969"/>
                <a:gd name="connsiteX15" fmla="*/ 1075532 w 1098550"/>
                <a:gd name="connsiteY15" fmla="*/ 461169 h 765969"/>
                <a:gd name="connsiteX16" fmla="*/ 1098550 w 1098550"/>
                <a:gd name="connsiteY16" fmla="*/ 315119 h 765969"/>
                <a:gd name="connsiteX17" fmla="*/ 958850 w 1098550"/>
                <a:gd name="connsiteY17" fmla="*/ 238919 h 765969"/>
                <a:gd name="connsiteX18" fmla="*/ 863600 w 1098550"/>
                <a:gd name="connsiteY18" fmla="*/ 226219 h 765969"/>
                <a:gd name="connsiteX19" fmla="*/ 798512 w 1098550"/>
                <a:gd name="connsiteY19" fmla="*/ 284162 h 765969"/>
                <a:gd name="connsiteX20" fmla="*/ 679450 w 1098550"/>
                <a:gd name="connsiteY20" fmla="*/ 219869 h 765969"/>
                <a:gd name="connsiteX21" fmla="*/ 665956 w 1098550"/>
                <a:gd name="connsiteY21" fmla="*/ 165894 h 765969"/>
                <a:gd name="connsiteX22" fmla="*/ 713581 w 1098550"/>
                <a:gd name="connsiteY22" fmla="*/ 112713 h 765969"/>
                <a:gd name="connsiteX23" fmla="*/ 677069 w 1098550"/>
                <a:gd name="connsiteY23" fmla="*/ 30162 h 765969"/>
                <a:gd name="connsiteX24" fmla="*/ 555625 w 1098550"/>
                <a:gd name="connsiteY24" fmla="*/ 7144 h 765969"/>
                <a:gd name="connsiteX25" fmla="*/ 492125 w 1098550"/>
                <a:gd name="connsiteY25" fmla="*/ 0 h 765969"/>
                <a:gd name="connsiteX26" fmla="*/ 386557 w 1098550"/>
                <a:gd name="connsiteY26" fmla="*/ 7938 h 765969"/>
                <a:gd name="connsiteX27" fmla="*/ 240506 w 1098550"/>
                <a:gd name="connsiteY27" fmla="*/ 55562 h 765969"/>
                <a:gd name="connsiteX28" fmla="*/ 77788 w 1098550"/>
                <a:gd name="connsiteY28" fmla="*/ 17463 h 765969"/>
                <a:gd name="connsiteX0" fmla="*/ 77788 w 1098550"/>
                <a:gd name="connsiteY0" fmla="*/ 17463 h 765969"/>
                <a:gd name="connsiteX1" fmla="*/ 31750 w 1098550"/>
                <a:gd name="connsiteY1" fmla="*/ 80169 h 765969"/>
                <a:gd name="connsiteX2" fmla="*/ 0 w 1098550"/>
                <a:gd name="connsiteY2" fmla="*/ 245269 h 765969"/>
                <a:gd name="connsiteX3" fmla="*/ 6350 w 1098550"/>
                <a:gd name="connsiteY3" fmla="*/ 543719 h 765969"/>
                <a:gd name="connsiteX4" fmla="*/ 25400 w 1098550"/>
                <a:gd name="connsiteY4" fmla="*/ 650875 h 765969"/>
                <a:gd name="connsiteX5" fmla="*/ 44450 w 1098550"/>
                <a:gd name="connsiteY5" fmla="*/ 696119 h 765969"/>
                <a:gd name="connsiteX6" fmla="*/ 120650 w 1098550"/>
                <a:gd name="connsiteY6" fmla="*/ 696119 h 765969"/>
                <a:gd name="connsiteX7" fmla="*/ 196850 w 1098550"/>
                <a:gd name="connsiteY7" fmla="*/ 632619 h 765969"/>
                <a:gd name="connsiteX8" fmla="*/ 273050 w 1098550"/>
                <a:gd name="connsiteY8" fmla="*/ 594519 h 765969"/>
                <a:gd name="connsiteX9" fmla="*/ 368300 w 1098550"/>
                <a:gd name="connsiteY9" fmla="*/ 645319 h 765969"/>
                <a:gd name="connsiteX10" fmla="*/ 450850 w 1098550"/>
                <a:gd name="connsiteY10" fmla="*/ 715169 h 765969"/>
                <a:gd name="connsiteX11" fmla="*/ 508000 w 1098550"/>
                <a:gd name="connsiteY11" fmla="*/ 765969 h 765969"/>
                <a:gd name="connsiteX12" fmla="*/ 607218 w 1098550"/>
                <a:gd name="connsiteY12" fmla="*/ 748506 h 765969"/>
                <a:gd name="connsiteX13" fmla="*/ 803275 w 1098550"/>
                <a:gd name="connsiteY13" fmla="*/ 722313 h 765969"/>
                <a:gd name="connsiteX14" fmla="*/ 1019175 w 1098550"/>
                <a:gd name="connsiteY14" fmla="*/ 657225 h 765969"/>
                <a:gd name="connsiteX15" fmla="*/ 1075532 w 1098550"/>
                <a:gd name="connsiteY15" fmla="*/ 461169 h 765969"/>
                <a:gd name="connsiteX16" fmla="*/ 1098550 w 1098550"/>
                <a:gd name="connsiteY16" fmla="*/ 315119 h 765969"/>
                <a:gd name="connsiteX17" fmla="*/ 958850 w 1098550"/>
                <a:gd name="connsiteY17" fmla="*/ 238919 h 765969"/>
                <a:gd name="connsiteX18" fmla="*/ 863600 w 1098550"/>
                <a:gd name="connsiteY18" fmla="*/ 226219 h 765969"/>
                <a:gd name="connsiteX19" fmla="*/ 798512 w 1098550"/>
                <a:gd name="connsiteY19" fmla="*/ 284162 h 765969"/>
                <a:gd name="connsiteX20" fmla="*/ 679450 w 1098550"/>
                <a:gd name="connsiteY20" fmla="*/ 219869 h 765969"/>
                <a:gd name="connsiteX21" fmla="*/ 665956 w 1098550"/>
                <a:gd name="connsiteY21" fmla="*/ 165894 h 765969"/>
                <a:gd name="connsiteX22" fmla="*/ 713581 w 1098550"/>
                <a:gd name="connsiteY22" fmla="*/ 112713 h 765969"/>
                <a:gd name="connsiteX23" fmla="*/ 677069 w 1098550"/>
                <a:gd name="connsiteY23" fmla="*/ 30162 h 765969"/>
                <a:gd name="connsiteX24" fmla="*/ 555625 w 1098550"/>
                <a:gd name="connsiteY24" fmla="*/ 7144 h 765969"/>
                <a:gd name="connsiteX25" fmla="*/ 492125 w 1098550"/>
                <a:gd name="connsiteY25" fmla="*/ 0 h 765969"/>
                <a:gd name="connsiteX26" fmla="*/ 386557 w 1098550"/>
                <a:gd name="connsiteY26" fmla="*/ 7938 h 765969"/>
                <a:gd name="connsiteX27" fmla="*/ 240506 w 1098550"/>
                <a:gd name="connsiteY27" fmla="*/ 55562 h 765969"/>
                <a:gd name="connsiteX28" fmla="*/ 77788 w 1098550"/>
                <a:gd name="connsiteY28" fmla="*/ 17463 h 765969"/>
                <a:gd name="connsiteX0" fmla="*/ 77788 w 1098550"/>
                <a:gd name="connsiteY0" fmla="*/ 17463 h 765969"/>
                <a:gd name="connsiteX1" fmla="*/ 31750 w 1098550"/>
                <a:gd name="connsiteY1" fmla="*/ 80169 h 765969"/>
                <a:gd name="connsiteX2" fmla="*/ 0 w 1098550"/>
                <a:gd name="connsiteY2" fmla="*/ 245269 h 765969"/>
                <a:gd name="connsiteX3" fmla="*/ 6350 w 1098550"/>
                <a:gd name="connsiteY3" fmla="*/ 543719 h 765969"/>
                <a:gd name="connsiteX4" fmla="*/ 25400 w 1098550"/>
                <a:gd name="connsiteY4" fmla="*/ 650875 h 765969"/>
                <a:gd name="connsiteX5" fmla="*/ 51594 w 1098550"/>
                <a:gd name="connsiteY5" fmla="*/ 684213 h 765969"/>
                <a:gd name="connsiteX6" fmla="*/ 120650 w 1098550"/>
                <a:gd name="connsiteY6" fmla="*/ 696119 h 765969"/>
                <a:gd name="connsiteX7" fmla="*/ 196850 w 1098550"/>
                <a:gd name="connsiteY7" fmla="*/ 632619 h 765969"/>
                <a:gd name="connsiteX8" fmla="*/ 273050 w 1098550"/>
                <a:gd name="connsiteY8" fmla="*/ 594519 h 765969"/>
                <a:gd name="connsiteX9" fmla="*/ 368300 w 1098550"/>
                <a:gd name="connsiteY9" fmla="*/ 645319 h 765969"/>
                <a:gd name="connsiteX10" fmla="*/ 450850 w 1098550"/>
                <a:gd name="connsiteY10" fmla="*/ 715169 h 765969"/>
                <a:gd name="connsiteX11" fmla="*/ 508000 w 1098550"/>
                <a:gd name="connsiteY11" fmla="*/ 765969 h 765969"/>
                <a:gd name="connsiteX12" fmla="*/ 607218 w 1098550"/>
                <a:gd name="connsiteY12" fmla="*/ 748506 h 765969"/>
                <a:gd name="connsiteX13" fmla="*/ 803275 w 1098550"/>
                <a:gd name="connsiteY13" fmla="*/ 722313 h 765969"/>
                <a:gd name="connsiteX14" fmla="*/ 1019175 w 1098550"/>
                <a:gd name="connsiteY14" fmla="*/ 657225 h 765969"/>
                <a:gd name="connsiteX15" fmla="*/ 1075532 w 1098550"/>
                <a:gd name="connsiteY15" fmla="*/ 461169 h 765969"/>
                <a:gd name="connsiteX16" fmla="*/ 1098550 w 1098550"/>
                <a:gd name="connsiteY16" fmla="*/ 315119 h 765969"/>
                <a:gd name="connsiteX17" fmla="*/ 958850 w 1098550"/>
                <a:gd name="connsiteY17" fmla="*/ 238919 h 765969"/>
                <a:gd name="connsiteX18" fmla="*/ 863600 w 1098550"/>
                <a:gd name="connsiteY18" fmla="*/ 226219 h 765969"/>
                <a:gd name="connsiteX19" fmla="*/ 798512 w 1098550"/>
                <a:gd name="connsiteY19" fmla="*/ 284162 h 765969"/>
                <a:gd name="connsiteX20" fmla="*/ 679450 w 1098550"/>
                <a:gd name="connsiteY20" fmla="*/ 219869 h 765969"/>
                <a:gd name="connsiteX21" fmla="*/ 665956 w 1098550"/>
                <a:gd name="connsiteY21" fmla="*/ 165894 h 765969"/>
                <a:gd name="connsiteX22" fmla="*/ 713581 w 1098550"/>
                <a:gd name="connsiteY22" fmla="*/ 112713 h 765969"/>
                <a:gd name="connsiteX23" fmla="*/ 677069 w 1098550"/>
                <a:gd name="connsiteY23" fmla="*/ 30162 h 765969"/>
                <a:gd name="connsiteX24" fmla="*/ 555625 w 1098550"/>
                <a:gd name="connsiteY24" fmla="*/ 7144 h 765969"/>
                <a:gd name="connsiteX25" fmla="*/ 492125 w 1098550"/>
                <a:gd name="connsiteY25" fmla="*/ 0 h 765969"/>
                <a:gd name="connsiteX26" fmla="*/ 386557 w 1098550"/>
                <a:gd name="connsiteY26" fmla="*/ 7938 h 765969"/>
                <a:gd name="connsiteX27" fmla="*/ 240506 w 1098550"/>
                <a:gd name="connsiteY27" fmla="*/ 55562 h 765969"/>
                <a:gd name="connsiteX28" fmla="*/ 77788 w 1098550"/>
                <a:gd name="connsiteY28" fmla="*/ 17463 h 765969"/>
                <a:gd name="connsiteX0" fmla="*/ 99219 w 1119981"/>
                <a:gd name="connsiteY0" fmla="*/ 17463 h 765969"/>
                <a:gd name="connsiteX1" fmla="*/ 53181 w 1119981"/>
                <a:gd name="connsiteY1" fmla="*/ 80169 h 765969"/>
                <a:gd name="connsiteX2" fmla="*/ 0 w 1119981"/>
                <a:gd name="connsiteY2" fmla="*/ 285750 h 765969"/>
                <a:gd name="connsiteX3" fmla="*/ 27781 w 1119981"/>
                <a:gd name="connsiteY3" fmla="*/ 543719 h 765969"/>
                <a:gd name="connsiteX4" fmla="*/ 46831 w 1119981"/>
                <a:gd name="connsiteY4" fmla="*/ 650875 h 765969"/>
                <a:gd name="connsiteX5" fmla="*/ 73025 w 1119981"/>
                <a:gd name="connsiteY5" fmla="*/ 684213 h 765969"/>
                <a:gd name="connsiteX6" fmla="*/ 142081 w 1119981"/>
                <a:gd name="connsiteY6" fmla="*/ 696119 h 765969"/>
                <a:gd name="connsiteX7" fmla="*/ 218281 w 1119981"/>
                <a:gd name="connsiteY7" fmla="*/ 632619 h 765969"/>
                <a:gd name="connsiteX8" fmla="*/ 294481 w 1119981"/>
                <a:gd name="connsiteY8" fmla="*/ 594519 h 765969"/>
                <a:gd name="connsiteX9" fmla="*/ 389731 w 1119981"/>
                <a:gd name="connsiteY9" fmla="*/ 645319 h 765969"/>
                <a:gd name="connsiteX10" fmla="*/ 472281 w 1119981"/>
                <a:gd name="connsiteY10" fmla="*/ 715169 h 765969"/>
                <a:gd name="connsiteX11" fmla="*/ 529431 w 1119981"/>
                <a:gd name="connsiteY11" fmla="*/ 765969 h 765969"/>
                <a:gd name="connsiteX12" fmla="*/ 628649 w 1119981"/>
                <a:gd name="connsiteY12" fmla="*/ 748506 h 765969"/>
                <a:gd name="connsiteX13" fmla="*/ 824706 w 1119981"/>
                <a:gd name="connsiteY13" fmla="*/ 722313 h 765969"/>
                <a:gd name="connsiteX14" fmla="*/ 1040606 w 1119981"/>
                <a:gd name="connsiteY14" fmla="*/ 657225 h 765969"/>
                <a:gd name="connsiteX15" fmla="*/ 1096963 w 1119981"/>
                <a:gd name="connsiteY15" fmla="*/ 461169 h 765969"/>
                <a:gd name="connsiteX16" fmla="*/ 1119981 w 1119981"/>
                <a:gd name="connsiteY16" fmla="*/ 315119 h 765969"/>
                <a:gd name="connsiteX17" fmla="*/ 980281 w 1119981"/>
                <a:gd name="connsiteY17" fmla="*/ 238919 h 765969"/>
                <a:gd name="connsiteX18" fmla="*/ 885031 w 1119981"/>
                <a:gd name="connsiteY18" fmla="*/ 226219 h 765969"/>
                <a:gd name="connsiteX19" fmla="*/ 819943 w 1119981"/>
                <a:gd name="connsiteY19" fmla="*/ 284162 h 765969"/>
                <a:gd name="connsiteX20" fmla="*/ 700881 w 1119981"/>
                <a:gd name="connsiteY20" fmla="*/ 219869 h 765969"/>
                <a:gd name="connsiteX21" fmla="*/ 687387 w 1119981"/>
                <a:gd name="connsiteY21" fmla="*/ 165894 h 765969"/>
                <a:gd name="connsiteX22" fmla="*/ 735012 w 1119981"/>
                <a:gd name="connsiteY22" fmla="*/ 112713 h 765969"/>
                <a:gd name="connsiteX23" fmla="*/ 698500 w 1119981"/>
                <a:gd name="connsiteY23" fmla="*/ 30162 h 765969"/>
                <a:gd name="connsiteX24" fmla="*/ 577056 w 1119981"/>
                <a:gd name="connsiteY24" fmla="*/ 7144 h 765969"/>
                <a:gd name="connsiteX25" fmla="*/ 513556 w 1119981"/>
                <a:gd name="connsiteY25" fmla="*/ 0 h 765969"/>
                <a:gd name="connsiteX26" fmla="*/ 407988 w 1119981"/>
                <a:gd name="connsiteY26" fmla="*/ 7938 h 765969"/>
                <a:gd name="connsiteX27" fmla="*/ 261937 w 1119981"/>
                <a:gd name="connsiteY27" fmla="*/ 55562 h 765969"/>
                <a:gd name="connsiteX28" fmla="*/ 99219 w 1119981"/>
                <a:gd name="connsiteY28" fmla="*/ 17463 h 765969"/>
                <a:gd name="connsiteX0" fmla="*/ 99219 w 1119981"/>
                <a:gd name="connsiteY0" fmla="*/ 17463 h 765969"/>
                <a:gd name="connsiteX1" fmla="*/ 53181 w 1119981"/>
                <a:gd name="connsiteY1" fmla="*/ 80169 h 765969"/>
                <a:gd name="connsiteX2" fmla="*/ 0 w 1119981"/>
                <a:gd name="connsiteY2" fmla="*/ 285750 h 765969"/>
                <a:gd name="connsiteX3" fmla="*/ 27781 w 1119981"/>
                <a:gd name="connsiteY3" fmla="*/ 543719 h 765969"/>
                <a:gd name="connsiteX4" fmla="*/ 46831 w 1119981"/>
                <a:gd name="connsiteY4" fmla="*/ 650875 h 765969"/>
                <a:gd name="connsiteX5" fmla="*/ 73025 w 1119981"/>
                <a:gd name="connsiteY5" fmla="*/ 684213 h 765969"/>
                <a:gd name="connsiteX6" fmla="*/ 142081 w 1119981"/>
                <a:gd name="connsiteY6" fmla="*/ 696119 h 765969"/>
                <a:gd name="connsiteX7" fmla="*/ 218281 w 1119981"/>
                <a:gd name="connsiteY7" fmla="*/ 632619 h 765969"/>
                <a:gd name="connsiteX8" fmla="*/ 294481 w 1119981"/>
                <a:gd name="connsiteY8" fmla="*/ 594519 h 765969"/>
                <a:gd name="connsiteX9" fmla="*/ 389731 w 1119981"/>
                <a:gd name="connsiteY9" fmla="*/ 645319 h 765969"/>
                <a:gd name="connsiteX10" fmla="*/ 472281 w 1119981"/>
                <a:gd name="connsiteY10" fmla="*/ 715169 h 765969"/>
                <a:gd name="connsiteX11" fmla="*/ 529431 w 1119981"/>
                <a:gd name="connsiteY11" fmla="*/ 765969 h 765969"/>
                <a:gd name="connsiteX12" fmla="*/ 628649 w 1119981"/>
                <a:gd name="connsiteY12" fmla="*/ 748506 h 765969"/>
                <a:gd name="connsiteX13" fmla="*/ 824706 w 1119981"/>
                <a:gd name="connsiteY13" fmla="*/ 722313 h 765969"/>
                <a:gd name="connsiteX14" fmla="*/ 1040606 w 1119981"/>
                <a:gd name="connsiteY14" fmla="*/ 657225 h 765969"/>
                <a:gd name="connsiteX15" fmla="*/ 1096963 w 1119981"/>
                <a:gd name="connsiteY15" fmla="*/ 461169 h 765969"/>
                <a:gd name="connsiteX16" fmla="*/ 1119981 w 1119981"/>
                <a:gd name="connsiteY16" fmla="*/ 315119 h 765969"/>
                <a:gd name="connsiteX17" fmla="*/ 980281 w 1119981"/>
                <a:gd name="connsiteY17" fmla="*/ 238919 h 765969"/>
                <a:gd name="connsiteX18" fmla="*/ 885031 w 1119981"/>
                <a:gd name="connsiteY18" fmla="*/ 226219 h 765969"/>
                <a:gd name="connsiteX19" fmla="*/ 819943 w 1119981"/>
                <a:gd name="connsiteY19" fmla="*/ 284162 h 765969"/>
                <a:gd name="connsiteX20" fmla="*/ 700881 w 1119981"/>
                <a:gd name="connsiteY20" fmla="*/ 219869 h 765969"/>
                <a:gd name="connsiteX21" fmla="*/ 687387 w 1119981"/>
                <a:gd name="connsiteY21" fmla="*/ 165894 h 765969"/>
                <a:gd name="connsiteX22" fmla="*/ 735012 w 1119981"/>
                <a:gd name="connsiteY22" fmla="*/ 112713 h 765969"/>
                <a:gd name="connsiteX23" fmla="*/ 698500 w 1119981"/>
                <a:gd name="connsiteY23" fmla="*/ 30162 h 765969"/>
                <a:gd name="connsiteX24" fmla="*/ 577056 w 1119981"/>
                <a:gd name="connsiteY24" fmla="*/ 7144 h 765969"/>
                <a:gd name="connsiteX25" fmla="*/ 513556 w 1119981"/>
                <a:gd name="connsiteY25" fmla="*/ 0 h 765969"/>
                <a:gd name="connsiteX26" fmla="*/ 393700 w 1119981"/>
                <a:gd name="connsiteY26" fmla="*/ 100806 h 765969"/>
                <a:gd name="connsiteX27" fmla="*/ 261937 w 1119981"/>
                <a:gd name="connsiteY27" fmla="*/ 55562 h 765969"/>
                <a:gd name="connsiteX28" fmla="*/ 99219 w 1119981"/>
                <a:gd name="connsiteY28" fmla="*/ 17463 h 765969"/>
                <a:gd name="connsiteX0" fmla="*/ 73025 w 1119981"/>
                <a:gd name="connsiteY0" fmla="*/ 38894 h 765969"/>
                <a:gd name="connsiteX1" fmla="*/ 53181 w 1119981"/>
                <a:gd name="connsiteY1" fmla="*/ 80169 h 765969"/>
                <a:gd name="connsiteX2" fmla="*/ 0 w 1119981"/>
                <a:gd name="connsiteY2" fmla="*/ 285750 h 765969"/>
                <a:gd name="connsiteX3" fmla="*/ 27781 w 1119981"/>
                <a:gd name="connsiteY3" fmla="*/ 543719 h 765969"/>
                <a:gd name="connsiteX4" fmla="*/ 46831 w 1119981"/>
                <a:gd name="connsiteY4" fmla="*/ 650875 h 765969"/>
                <a:gd name="connsiteX5" fmla="*/ 73025 w 1119981"/>
                <a:gd name="connsiteY5" fmla="*/ 684213 h 765969"/>
                <a:gd name="connsiteX6" fmla="*/ 142081 w 1119981"/>
                <a:gd name="connsiteY6" fmla="*/ 696119 h 765969"/>
                <a:gd name="connsiteX7" fmla="*/ 218281 w 1119981"/>
                <a:gd name="connsiteY7" fmla="*/ 632619 h 765969"/>
                <a:gd name="connsiteX8" fmla="*/ 294481 w 1119981"/>
                <a:gd name="connsiteY8" fmla="*/ 594519 h 765969"/>
                <a:gd name="connsiteX9" fmla="*/ 389731 w 1119981"/>
                <a:gd name="connsiteY9" fmla="*/ 645319 h 765969"/>
                <a:gd name="connsiteX10" fmla="*/ 472281 w 1119981"/>
                <a:gd name="connsiteY10" fmla="*/ 715169 h 765969"/>
                <a:gd name="connsiteX11" fmla="*/ 529431 w 1119981"/>
                <a:gd name="connsiteY11" fmla="*/ 765969 h 765969"/>
                <a:gd name="connsiteX12" fmla="*/ 628649 w 1119981"/>
                <a:gd name="connsiteY12" fmla="*/ 748506 h 765969"/>
                <a:gd name="connsiteX13" fmla="*/ 824706 w 1119981"/>
                <a:gd name="connsiteY13" fmla="*/ 722313 h 765969"/>
                <a:gd name="connsiteX14" fmla="*/ 1040606 w 1119981"/>
                <a:gd name="connsiteY14" fmla="*/ 657225 h 765969"/>
                <a:gd name="connsiteX15" fmla="*/ 1096963 w 1119981"/>
                <a:gd name="connsiteY15" fmla="*/ 461169 h 765969"/>
                <a:gd name="connsiteX16" fmla="*/ 1119981 w 1119981"/>
                <a:gd name="connsiteY16" fmla="*/ 315119 h 765969"/>
                <a:gd name="connsiteX17" fmla="*/ 980281 w 1119981"/>
                <a:gd name="connsiteY17" fmla="*/ 238919 h 765969"/>
                <a:gd name="connsiteX18" fmla="*/ 885031 w 1119981"/>
                <a:gd name="connsiteY18" fmla="*/ 226219 h 765969"/>
                <a:gd name="connsiteX19" fmla="*/ 819943 w 1119981"/>
                <a:gd name="connsiteY19" fmla="*/ 284162 h 765969"/>
                <a:gd name="connsiteX20" fmla="*/ 700881 w 1119981"/>
                <a:gd name="connsiteY20" fmla="*/ 219869 h 765969"/>
                <a:gd name="connsiteX21" fmla="*/ 687387 w 1119981"/>
                <a:gd name="connsiteY21" fmla="*/ 165894 h 765969"/>
                <a:gd name="connsiteX22" fmla="*/ 735012 w 1119981"/>
                <a:gd name="connsiteY22" fmla="*/ 112713 h 765969"/>
                <a:gd name="connsiteX23" fmla="*/ 698500 w 1119981"/>
                <a:gd name="connsiteY23" fmla="*/ 30162 h 765969"/>
                <a:gd name="connsiteX24" fmla="*/ 577056 w 1119981"/>
                <a:gd name="connsiteY24" fmla="*/ 7144 h 765969"/>
                <a:gd name="connsiteX25" fmla="*/ 513556 w 1119981"/>
                <a:gd name="connsiteY25" fmla="*/ 0 h 765969"/>
                <a:gd name="connsiteX26" fmla="*/ 393700 w 1119981"/>
                <a:gd name="connsiteY26" fmla="*/ 100806 h 765969"/>
                <a:gd name="connsiteX27" fmla="*/ 261937 w 1119981"/>
                <a:gd name="connsiteY27" fmla="*/ 55562 h 765969"/>
                <a:gd name="connsiteX28" fmla="*/ 73025 w 1119981"/>
                <a:gd name="connsiteY28" fmla="*/ 38894 h 765969"/>
                <a:gd name="connsiteX0" fmla="*/ 73025 w 1119981"/>
                <a:gd name="connsiteY0" fmla="*/ 38894 h 765969"/>
                <a:gd name="connsiteX1" fmla="*/ 53181 w 1119981"/>
                <a:gd name="connsiteY1" fmla="*/ 80169 h 765969"/>
                <a:gd name="connsiteX2" fmla="*/ 0 w 1119981"/>
                <a:gd name="connsiteY2" fmla="*/ 285750 h 765969"/>
                <a:gd name="connsiteX3" fmla="*/ 27781 w 1119981"/>
                <a:gd name="connsiteY3" fmla="*/ 543719 h 765969"/>
                <a:gd name="connsiteX4" fmla="*/ 46831 w 1119981"/>
                <a:gd name="connsiteY4" fmla="*/ 650875 h 765969"/>
                <a:gd name="connsiteX5" fmla="*/ 73025 w 1119981"/>
                <a:gd name="connsiteY5" fmla="*/ 684213 h 765969"/>
                <a:gd name="connsiteX6" fmla="*/ 142081 w 1119981"/>
                <a:gd name="connsiteY6" fmla="*/ 696119 h 765969"/>
                <a:gd name="connsiteX7" fmla="*/ 218281 w 1119981"/>
                <a:gd name="connsiteY7" fmla="*/ 632619 h 765969"/>
                <a:gd name="connsiteX8" fmla="*/ 294481 w 1119981"/>
                <a:gd name="connsiteY8" fmla="*/ 594519 h 765969"/>
                <a:gd name="connsiteX9" fmla="*/ 389731 w 1119981"/>
                <a:gd name="connsiteY9" fmla="*/ 645319 h 765969"/>
                <a:gd name="connsiteX10" fmla="*/ 472281 w 1119981"/>
                <a:gd name="connsiteY10" fmla="*/ 715169 h 765969"/>
                <a:gd name="connsiteX11" fmla="*/ 529431 w 1119981"/>
                <a:gd name="connsiteY11" fmla="*/ 765969 h 765969"/>
                <a:gd name="connsiteX12" fmla="*/ 628649 w 1119981"/>
                <a:gd name="connsiteY12" fmla="*/ 748506 h 765969"/>
                <a:gd name="connsiteX13" fmla="*/ 824706 w 1119981"/>
                <a:gd name="connsiteY13" fmla="*/ 722313 h 765969"/>
                <a:gd name="connsiteX14" fmla="*/ 1040606 w 1119981"/>
                <a:gd name="connsiteY14" fmla="*/ 657225 h 765969"/>
                <a:gd name="connsiteX15" fmla="*/ 1096963 w 1119981"/>
                <a:gd name="connsiteY15" fmla="*/ 461169 h 765969"/>
                <a:gd name="connsiteX16" fmla="*/ 1119981 w 1119981"/>
                <a:gd name="connsiteY16" fmla="*/ 315119 h 765969"/>
                <a:gd name="connsiteX17" fmla="*/ 980281 w 1119981"/>
                <a:gd name="connsiteY17" fmla="*/ 238919 h 765969"/>
                <a:gd name="connsiteX18" fmla="*/ 885031 w 1119981"/>
                <a:gd name="connsiteY18" fmla="*/ 226219 h 765969"/>
                <a:gd name="connsiteX19" fmla="*/ 819943 w 1119981"/>
                <a:gd name="connsiteY19" fmla="*/ 284162 h 765969"/>
                <a:gd name="connsiteX20" fmla="*/ 700881 w 1119981"/>
                <a:gd name="connsiteY20" fmla="*/ 219869 h 765969"/>
                <a:gd name="connsiteX21" fmla="*/ 687387 w 1119981"/>
                <a:gd name="connsiteY21" fmla="*/ 165894 h 765969"/>
                <a:gd name="connsiteX22" fmla="*/ 735012 w 1119981"/>
                <a:gd name="connsiteY22" fmla="*/ 112713 h 765969"/>
                <a:gd name="connsiteX23" fmla="*/ 698500 w 1119981"/>
                <a:gd name="connsiteY23" fmla="*/ 30162 h 765969"/>
                <a:gd name="connsiteX24" fmla="*/ 577056 w 1119981"/>
                <a:gd name="connsiteY24" fmla="*/ 7144 h 765969"/>
                <a:gd name="connsiteX25" fmla="*/ 513556 w 1119981"/>
                <a:gd name="connsiteY25" fmla="*/ 0 h 765969"/>
                <a:gd name="connsiteX26" fmla="*/ 393700 w 1119981"/>
                <a:gd name="connsiteY26" fmla="*/ 100806 h 765969"/>
                <a:gd name="connsiteX27" fmla="*/ 226218 w 1119981"/>
                <a:gd name="connsiteY27" fmla="*/ 69849 h 765969"/>
                <a:gd name="connsiteX28" fmla="*/ 73025 w 1119981"/>
                <a:gd name="connsiteY28" fmla="*/ 38894 h 765969"/>
                <a:gd name="connsiteX0" fmla="*/ 73025 w 1119981"/>
                <a:gd name="connsiteY0" fmla="*/ 38894 h 765969"/>
                <a:gd name="connsiteX1" fmla="*/ 53181 w 1119981"/>
                <a:gd name="connsiteY1" fmla="*/ 80169 h 765969"/>
                <a:gd name="connsiteX2" fmla="*/ 0 w 1119981"/>
                <a:gd name="connsiteY2" fmla="*/ 285750 h 765969"/>
                <a:gd name="connsiteX3" fmla="*/ 27781 w 1119981"/>
                <a:gd name="connsiteY3" fmla="*/ 543719 h 765969"/>
                <a:gd name="connsiteX4" fmla="*/ 46831 w 1119981"/>
                <a:gd name="connsiteY4" fmla="*/ 650875 h 765969"/>
                <a:gd name="connsiteX5" fmla="*/ 73025 w 1119981"/>
                <a:gd name="connsiteY5" fmla="*/ 684213 h 765969"/>
                <a:gd name="connsiteX6" fmla="*/ 142081 w 1119981"/>
                <a:gd name="connsiteY6" fmla="*/ 696119 h 765969"/>
                <a:gd name="connsiteX7" fmla="*/ 218281 w 1119981"/>
                <a:gd name="connsiteY7" fmla="*/ 632619 h 765969"/>
                <a:gd name="connsiteX8" fmla="*/ 294481 w 1119981"/>
                <a:gd name="connsiteY8" fmla="*/ 594519 h 765969"/>
                <a:gd name="connsiteX9" fmla="*/ 389731 w 1119981"/>
                <a:gd name="connsiteY9" fmla="*/ 645319 h 765969"/>
                <a:gd name="connsiteX10" fmla="*/ 472281 w 1119981"/>
                <a:gd name="connsiteY10" fmla="*/ 715169 h 765969"/>
                <a:gd name="connsiteX11" fmla="*/ 529431 w 1119981"/>
                <a:gd name="connsiteY11" fmla="*/ 765969 h 765969"/>
                <a:gd name="connsiteX12" fmla="*/ 628649 w 1119981"/>
                <a:gd name="connsiteY12" fmla="*/ 748506 h 765969"/>
                <a:gd name="connsiteX13" fmla="*/ 824706 w 1119981"/>
                <a:gd name="connsiteY13" fmla="*/ 722313 h 765969"/>
                <a:gd name="connsiteX14" fmla="*/ 1040606 w 1119981"/>
                <a:gd name="connsiteY14" fmla="*/ 657225 h 765969"/>
                <a:gd name="connsiteX15" fmla="*/ 1096963 w 1119981"/>
                <a:gd name="connsiteY15" fmla="*/ 461169 h 765969"/>
                <a:gd name="connsiteX16" fmla="*/ 1119981 w 1119981"/>
                <a:gd name="connsiteY16" fmla="*/ 315119 h 765969"/>
                <a:gd name="connsiteX17" fmla="*/ 980281 w 1119981"/>
                <a:gd name="connsiteY17" fmla="*/ 238919 h 765969"/>
                <a:gd name="connsiteX18" fmla="*/ 885031 w 1119981"/>
                <a:gd name="connsiteY18" fmla="*/ 226219 h 765969"/>
                <a:gd name="connsiteX19" fmla="*/ 819943 w 1119981"/>
                <a:gd name="connsiteY19" fmla="*/ 284162 h 765969"/>
                <a:gd name="connsiteX20" fmla="*/ 700881 w 1119981"/>
                <a:gd name="connsiteY20" fmla="*/ 219869 h 765969"/>
                <a:gd name="connsiteX21" fmla="*/ 687387 w 1119981"/>
                <a:gd name="connsiteY21" fmla="*/ 165894 h 765969"/>
                <a:gd name="connsiteX22" fmla="*/ 735012 w 1119981"/>
                <a:gd name="connsiteY22" fmla="*/ 112713 h 765969"/>
                <a:gd name="connsiteX23" fmla="*/ 698500 w 1119981"/>
                <a:gd name="connsiteY23" fmla="*/ 30162 h 765969"/>
                <a:gd name="connsiteX24" fmla="*/ 577056 w 1119981"/>
                <a:gd name="connsiteY24" fmla="*/ 7144 h 765969"/>
                <a:gd name="connsiteX25" fmla="*/ 513556 w 1119981"/>
                <a:gd name="connsiteY25" fmla="*/ 0 h 765969"/>
                <a:gd name="connsiteX26" fmla="*/ 369887 w 1119981"/>
                <a:gd name="connsiteY26" fmla="*/ 110331 h 765969"/>
                <a:gd name="connsiteX27" fmla="*/ 226218 w 1119981"/>
                <a:gd name="connsiteY27" fmla="*/ 69849 h 765969"/>
                <a:gd name="connsiteX28" fmla="*/ 73025 w 1119981"/>
                <a:gd name="connsiteY28" fmla="*/ 38894 h 765969"/>
                <a:gd name="connsiteX0" fmla="*/ 73025 w 1119981"/>
                <a:gd name="connsiteY0" fmla="*/ 31750 h 758825"/>
                <a:gd name="connsiteX1" fmla="*/ 53181 w 1119981"/>
                <a:gd name="connsiteY1" fmla="*/ 73025 h 758825"/>
                <a:gd name="connsiteX2" fmla="*/ 0 w 1119981"/>
                <a:gd name="connsiteY2" fmla="*/ 278606 h 758825"/>
                <a:gd name="connsiteX3" fmla="*/ 27781 w 1119981"/>
                <a:gd name="connsiteY3" fmla="*/ 536575 h 758825"/>
                <a:gd name="connsiteX4" fmla="*/ 46831 w 1119981"/>
                <a:gd name="connsiteY4" fmla="*/ 643731 h 758825"/>
                <a:gd name="connsiteX5" fmla="*/ 73025 w 1119981"/>
                <a:gd name="connsiteY5" fmla="*/ 677069 h 758825"/>
                <a:gd name="connsiteX6" fmla="*/ 142081 w 1119981"/>
                <a:gd name="connsiteY6" fmla="*/ 688975 h 758825"/>
                <a:gd name="connsiteX7" fmla="*/ 218281 w 1119981"/>
                <a:gd name="connsiteY7" fmla="*/ 625475 h 758825"/>
                <a:gd name="connsiteX8" fmla="*/ 294481 w 1119981"/>
                <a:gd name="connsiteY8" fmla="*/ 587375 h 758825"/>
                <a:gd name="connsiteX9" fmla="*/ 389731 w 1119981"/>
                <a:gd name="connsiteY9" fmla="*/ 638175 h 758825"/>
                <a:gd name="connsiteX10" fmla="*/ 472281 w 1119981"/>
                <a:gd name="connsiteY10" fmla="*/ 708025 h 758825"/>
                <a:gd name="connsiteX11" fmla="*/ 529431 w 1119981"/>
                <a:gd name="connsiteY11" fmla="*/ 758825 h 758825"/>
                <a:gd name="connsiteX12" fmla="*/ 628649 w 1119981"/>
                <a:gd name="connsiteY12" fmla="*/ 741362 h 758825"/>
                <a:gd name="connsiteX13" fmla="*/ 824706 w 1119981"/>
                <a:gd name="connsiteY13" fmla="*/ 715169 h 758825"/>
                <a:gd name="connsiteX14" fmla="*/ 1040606 w 1119981"/>
                <a:gd name="connsiteY14" fmla="*/ 650081 h 758825"/>
                <a:gd name="connsiteX15" fmla="*/ 1096963 w 1119981"/>
                <a:gd name="connsiteY15" fmla="*/ 454025 h 758825"/>
                <a:gd name="connsiteX16" fmla="*/ 1119981 w 1119981"/>
                <a:gd name="connsiteY16" fmla="*/ 307975 h 758825"/>
                <a:gd name="connsiteX17" fmla="*/ 980281 w 1119981"/>
                <a:gd name="connsiteY17" fmla="*/ 231775 h 758825"/>
                <a:gd name="connsiteX18" fmla="*/ 885031 w 1119981"/>
                <a:gd name="connsiteY18" fmla="*/ 219075 h 758825"/>
                <a:gd name="connsiteX19" fmla="*/ 819943 w 1119981"/>
                <a:gd name="connsiteY19" fmla="*/ 277018 h 758825"/>
                <a:gd name="connsiteX20" fmla="*/ 700881 w 1119981"/>
                <a:gd name="connsiteY20" fmla="*/ 212725 h 758825"/>
                <a:gd name="connsiteX21" fmla="*/ 687387 w 1119981"/>
                <a:gd name="connsiteY21" fmla="*/ 158750 h 758825"/>
                <a:gd name="connsiteX22" fmla="*/ 735012 w 1119981"/>
                <a:gd name="connsiteY22" fmla="*/ 105569 h 758825"/>
                <a:gd name="connsiteX23" fmla="*/ 698500 w 1119981"/>
                <a:gd name="connsiteY23" fmla="*/ 23018 h 758825"/>
                <a:gd name="connsiteX24" fmla="*/ 577056 w 1119981"/>
                <a:gd name="connsiteY24" fmla="*/ 0 h 758825"/>
                <a:gd name="connsiteX25" fmla="*/ 446881 w 1119981"/>
                <a:gd name="connsiteY25" fmla="*/ 154781 h 758825"/>
                <a:gd name="connsiteX26" fmla="*/ 369887 w 1119981"/>
                <a:gd name="connsiteY26" fmla="*/ 103187 h 758825"/>
                <a:gd name="connsiteX27" fmla="*/ 226218 w 1119981"/>
                <a:gd name="connsiteY27" fmla="*/ 62705 h 758825"/>
                <a:gd name="connsiteX28" fmla="*/ 73025 w 1119981"/>
                <a:gd name="connsiteY28" fmla="*/ 31750 h 758825"/>
                <a:gd name="connsiteX0" fmla="*/ 73025 w 1119981"/>
                <a:gd name="connsiteY0" fmla="*/ 8732 h 735807"/>
                <a:gd name="connsiteX1" fmla="*/ 53181 w 1119981"/>
                <a:gd name="connsiteY1" fmla="*/ 50007 h 735807"/>
                <a:gd name="connsiteX2" fmla="*/ 0 w 1119981"/>
                <a:gd name="connsiteY2" fmla="*/ 255588 h 735807"/>
                <a:gd name="connsiteX3" fmla="*/ 27781 w 1119981"/>
                <a:gd name="connsiteY3" fmla="*/ 513557 h 735807"/>
                <a:gd name="connsiteX4" fmla="*/ 46831 w 1119981"/>
                <a:gd name="connsiteY4" fmla="*/ 620713 h 735807"/>
                <a:gd name="connsiteX5" fmla="*/ 73025 w 1119981"/>
                <a:gd name="connsiteY5" fmla="*/ 654051 h 735807"/>
                <a:gd name="connsiteX6" fmla="*/ 142081 w 1119981"/>
                <a:gd name="connsiteY6" fmla="*/ 665957 h 735807"/>
                <a:gd name="connsiteX7" fmla="*/ 218281 w 1119981"/>
                <a:gd name="connsiteY7" fmla="*/ 602457 h 735807"/>
                <a:gd name="connsiteX8" fmla="*/ 294481 w 1119981"/>
                <a:gd name="connsiteY8" fmla="*/ 564357 h 735807"/>
                <a:gd name="connsiteX9" fmla="*/ 389731 w 1119981"/>
                <a:gd name="connsiteY9" fmla="*/ 615157 h 735807"/>
                <a:gd name="connsiteX10" fmla="*/ 472281 w 1119981"/>
                <a:gd name="connsiteY10" fmla="*/ 685007 h 735807"/>
                <a:gd name="connsiteX11" fmla="*/ 529431 w 1119981"/>
                <a:gd name="connsiteY11" fmla="*/ 735807 h 735807"/>
                <a:gd name="connsiteX12" fmla="*/ 628649 w 1119981"/>
                <a:gd name="connsiteY12" fmla="*/ 718344 h 735807"/>
                <a:gd name="connsiteX13" fmla="*/ 824706 w 1119981"/>
                <a:gd name="connsiteY13" fmla="*/ 692151 h 735807"/>
                <a:gd name="connsiteX14" fmla="*/ 1040606 w 1119981"/>
                <a:gd name="connsiteY14" fmla="*/ 627063 h 735807"/>
                <a:gd name="connsiteX15" fmla="*/ 1096963 w 1119981"/>
                <a:gd name="connsiteY15" fmla="*/ 431007 h 735807"/>
                <a:gd name="connsiteX16" fmla="*/ 1119981 w 1119981"/>
                <a:gd name="connsiteY16" fmla="*/ 284957 h 735807"/>
                <a:gd name="connsiteX17" fmla="*/ 980281 w 1119981"/>
                <a:gd name="connsiteY17" fmla="*/ 208757 h 735807"/>
                <a:gd name="connsiteX18" fmla="*/ 885031 w 1119981"/>
                <a:gd name="connsiteY18" fmla="*/ 196057 h 735807"/>
                <a:gd name="connsiteX19" fmla="*/ 819943 w 1119981"/>
                <a:gd name="connsiteY19" fmla="*/ 254000 h 735807"/>
                <a:gd name="connsiteX20" fmla="*/ 700881 w 1119981"/>
                <a:gd name="connsiteY20" fmla="*/ 189707 h 735807"/>
                <a:gd name="connsiteX21" fmla="*/ 687387 w 1119981"/>
                <a:gd name="connsiteY21" fmla="*/ 135732 h 735807"/>
                <a:gd name="connsiteX22" fmla="*/ 735012 w 1119981"/>
                <a:gd name="connsiteY22" fmla="*/ 82551 h 735807"/>
                <a:gd name="connsiteX23" fmla="*/ 698500 w 1119981"/>
                <a:gd name="connsiteY23" fmla="*/ 0 h 735807"/>
                <a:gd name="connsiteX24" fmla="*/ 605631 w 1119981"/>
                <a:gd name="connsiteY24" fmla="*/ 112714 h 735807"/>
                <a:gd name="connsiteX25" fmla="*/ 446881 w 1119981"/>
                <a:gd name="connsiteY25" fmla="*/ 131763 h 735807"/>
                <a:gd name="connsiteX26" fmla="*/ 369887 w 1119981"/>
                <a:gd name="connsiteY26" fmla="*/ 80169 h 735807"/>
                <a:gd name="connsiteX27" fmla="*/ 226218 w 1119981"/>
                <a:gd name="connsiteY27" fmla="*/ 39687 h 735807"/>
                <a:gd name="connsiteX28" fmla="*/ 73025 w 1119981"/>
                <a:gd name="connsiteY28" fmla="*/ 8732 h 735807"/>
                <a:gd name="connsiteX0" fmla="*/ 73025 w 1119981"/>
                <a:gd name="connsiteY0" fmla="*/ 8732 h 735807"/>
                <a:gd name="connsiteX1" fmla="*/ 53181 w 1119981"/>
                <a:gd name="connsiteY1" fmla="*/ 50007 h 735807"/>
                <a:gd name="connsiteX2" fmla="*/ 0 w 1119981"/>
                <a:gd name="connsiteY2" fmla="*/ 255588 h 735807"/>
                <a:gd name="connsiteX3" fmla="*/ 27781 w 1119981"/>
                <a:gd name="connsiteY3" fmla="*/ 513557 h 735807"/>
                <a:gd name="connsiteX4" fmla="*/ 46831 w 1119981"/>
                <a:gd name="connsiteY4" fmla="*/ 620713 h 735807"/>
                <a:gd name="connsiteX5" fmla="*/ 73025 w 1119981"/>
                <a:gd name="connsiteY5" fmla="*/ 654051 h 735807"/>
                <a:gd name="connsiteX6" fmla="*/ 142081 w 1119981"/>
                <a:gd name="connsiteY6" fmla="*/ 665957 h 735807"/>
                <a:gd name="connsiteX7" fmla="*/ 218281 w 1119981"/>
                <a:gd name="connsiteY7" fmla="*/ 602457 h 735807"/>
                <a:gd name="connsiteX8" fmla="*/ 294481 w 1119981"/>
                <a:gd name="connsiteY8" fmla="*/ 564357 h 735807"/>
                <a:gd name="connsiteX9" fmla="*/ 389731 w 1119981"/>
                <a:gd name="connsiteY9" fmla="*/ 615157 h 735807"/>
                <a:gd name="connsiteX10" fmla="*/ 472281 w 1119981"/>
                <a:gd name="connsiteY10" fmla="*/ 685007 h 735807"/>
                <a:gd name="connsiteX11" fmla="*/ 529431 w 1119981"/>
                <a:gd name="connsiteY11" fmla="*/ 735807 h 735807"/>
                <a:gd name="connsiteX12" fmla="*/ 628649 w 1119981"/>
                <a:gd name="connsiteY12" fmla="*/ 718344 h 735807"/>
                <a:gd name="connsiteX13" fmla="*/ 824706 w 1119981"/>
                <a:gd name="connsiteY13" fmla="*/ 692151 h 735807"/>
                <a:gd name="connsiteX14" fmla="*/ 1040606 w 1119981"/>
                <a:gd name="connsiteY14" fmla="*/ 627063 h 735807"/>
                <a:gd name="connsiteX15" fmla="*/ 1096963 w 1119981"/>
                <a:gd name="connsiteY15" fmla="*/ 431007 h 735807"/>
                <a:gd name="connsiteX16" fmla="*/ 1119981 w 1119981"/>
                <a:gd name="connsiteY16" fmla="*/ 284957 h 735807"/>
                <a:gd name="connsiteX17" fmla="*/ 980281 w 1119981"/>
                <a:gd name="connsiteY17" fmla="*/ 208757 h 735807"/>
                <a:gd name="connsiteX18" fmla="*/ 885031 w 1119981"/>
                <a:gd name="connsiteY18" fmla="*/ 196057 h 735807"/>
                <a:gd name="connsiteX19" fmla="*/ 819943 w 1119981"/>
                <a:gd name="connsiteY19" fmla="*/ 254000 h 735807"/>
                <a:gd name="connsiteX20" fmla="*/ 700881 w 1119981"/>
                <a:gd name="connsiteY20" fmla="*/ 189707 h 735807"/>
                <a:gd name="connsiteX21" fmla="*/ 687387 w 1119981"/>
                <a:gd name="connsiteY21" fmla="*/ 135732 h 735807"/>
                <a:gd name="connsiteX22" fmla="*/ 735012 w 1119981"/>
                <a:gd name="connsiteY22" fmla="*/ 82551 h 735807"/>
                <a:gd name="connsiteX23" fmla="*/ 698500 w 1119981"/>
                <a:gd name="connsiteY23" fmla="*/ 0 h 735807"/>
                <a:gd name="connsiteX24" fmla="*/ 543719 w 1119981"/>
                <a:gd name="connsiteY24" fmla="*/ 134146 h 735807"/>
                <a:gd name="connsiteX25" fmla="*/ 446881 w 1119981"/>
                <a:gd name="connsiteY25" fmla="*/ 131763 h 735807"/>
                <a:gd name="connsiteX26" fmla="*/ 369887 w 1119981"/>
                <a:gd name="connsiteY26" fmla="*/ 80169 h 735807"/>
                <a:gd name="connsiteX27" fmla="*/ 226218 w 1119981"/>
                <a:gd name="connsiteY27" fmla="*/ 39687 h 735807"/>
                <a:gd name="connsiteX28" fmla="*/ 73025 w 1119981"/>
                <a:gd name="connsiteY28" fmla="*/ 8732 h 735807"/>
                <a:gd name="connsiteX0" fmla="*/ 73025 w 1119981"/>
                <a:gd name="connsiteY0" fmla="*/ 27782 h 754857"/>
                <a:gd name="connsiteX1" fmla="*/ 53181 w 1119981"/>
                <a:gd name="connsiteY1" fmla="*/ 69057 h 754857"/>
                <a:gd name="connsiteX2" fmla="*/ 0 w 1119981"/>
                <a:gd name="connsiteY2" fmla="*/ 274638 h 754857"/>
                <a:gd name="connsiteX3" fmla="*/ 27781 w 1119981"/>
                <a:gd name="connsiteY3" fmla="*/ 532607 h 754857"/>
                <a:gd name="connsiteX4" fmla="*/ 46831 w 1119981"/>
                <a:gd name="connsiteY4" fmla="*/ 639763 h 754857"/>
                <a:gd name="connsiteX5" fmla="*/ 73025 w 1119981"/>
                <a:gd name="connsiteY5" fmla="*/ 673101 h 754857"/>
                <a:gd name="connsiteX6" fmla="*/ 142081 w 1119981"/>
                <a:gd name="connsiteY6" fmla="*/ 685007 h 754857"/>
                <a:gd name="connsiteX7" fmla="*/ 218281 w 1119981"/>
                <a:gd name="connsiteY7" fmla="*/ 621507 h 754857"/>
                <a:gd name="connsiteX8" fmla="*/ 294481 w 1119981"/>
                <a:gd name="connsiteY8" fmla="*/ 583407 h 754857"/>
                <a:gd name="connsiteX9" fmla="*/ 389731 w 1119981"/>
                <a:gd name="connsiteY9" fmla="*/ 634207 h 754857"/>
                <a:gd name="connsiteX10" fmla="*/ 472281 w 1119981"/>
                <a:gd name="connsiteY10" fmla="*/ 704057 h 754857"/>
                <a:gd name="connsiteX11" fmla="*/ 529431 w 1119981"/>
                <a:gd name="connsiteY11" fmla="*/ 754857 h 754857"/>
                <a:gd name="connsiteX12" fmla="*/ 628649 w 1119981"/>
                <a:gd name="connsiteY12" fmla="*/ 737394 h 754857"/>
                <a:gd name="connsiteX13" fmla="*/ 824706 w 1119981"/>
                <a:gd name="connsiteY13" fmla="*/ 711201 h 754857"/>
                <a:gd name="connsiteX14" fmla="*/ 1040606 w 1119981"/>
                <a:gd name="connsiteY14" fmla="*/ 646113 h 754857"/>
                <a:gd name="connsiteX15" fmla="*/ 1096963 w 1119981"/>
                <a:gd name="connsiteY15" fmla="*/ 450057 h 754857"/>
                <a:gd name="connsiteX16" fmla="*/ 1119981 w 1119981"/>
                <a:gd name="connsiteY16" fmla="*/ 304007 h 754857"/>
                <a:gd name="connsiteX17" fmla="*/ 980281 w 1119981"/>
                <a:gd name="connsiteY17" fmla="*/ 227807 h 754857"/>
                <a:gd name="connsiteX18" fmla="*/ 885031 w 1119981"/>
                <a:gd name="connsiteY18" fmla="*/ 215107 h 754857"/>
                <a:gd name="connsiteX19" fmla="*/ 819943 w 1119981"/>
                <a:gd name="connsiteY19" fmla="*/ 273050 h 754857"/>
                <a:gd name="connsiteX20" fmla="*/ 700881 w 1119981"/>
                <a:gd name="connsiteY20" fmla="*/ 208757 h 754857"/>
                <a:gd name="connsiteX21" fmla="*/ 687387 w 1119981"/>
                <a:gd name="connsiteY21" fmla="*/ 154782 h 754857"/>
                <a:gd name="connsiteX22" fmla="*/ 735012 w 1119981"/>
                <a:gd name="connsiteY22" fmla="*/ 101601 h 754857"/>
                <a:gd name="connsiteX23" fmla="*/ 622300 w 1119981"/>
                <a:gd name="connsiteY23" fmla="*/ 0 h 754857"/>
                <a:gd name="connsiteX24" fmla="*/ 543719 w 1119981"/>
                <a:gd name="connsiteY24" fmla="*/ 153196 h 754857"/>
                <a:gd name="connsiteX25" fmla="*/ 446881 w 1119981"/>
                <a:gd name="connsiteY25" fmla="*/ 150813 h 754857"/>
                <a:gd name="connsiteX26" fmla="*/ 369887 w 1119981"/>
                <a:gd name="connsiteY26" fmla="*/ 99219 h 754857"/>
                <a:gd name="connsiteX27" fmla="*/ 226218 w 1119981"/>
                <a:gd name="connsiteY27" fmla="*/ 58737 h 754857"/>
                <a:gd name="connsiteX28" fmla="*/ 73025 w 1119981"/>
                <a:gd name="connsiteY28" fmla="*/ 27782 h 754857"/>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35012 w 1119981"/>
                <a:gd name="connsiteY22" fmla="*/ 103983 h 757239"/>
                <a:gd name="connsiteX23" fmla="*/ 600869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35012 w 1119981"/>
                <a:gd name="connsiteY22" fmla="*/ 103983 h 757239"/>
                <a:gd name="connsiteX23" fmla="*/ 600869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35012 w 1119981"/>
                <a:gd name="connsiteY22" fmla="*/ 103983 h 757239"/>
                <a:gd name="connsiteX23" fmla="*/ 600869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46918 w 1119981"/>
                <a:gd name="connsiteY22" fmla="*/ 94458 h 757239"/>
                <a:gd name="connsiteX23" fmla="*/ 600869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46918 w 1119981"/>
                <a:gd name="connsiteY22" fmla="*/ 94458 h 757239"/>
                <a:gd name="connsiteX23" fmla="*/ 608012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46918 w 1119981"/>
                <a:gd name="connsiteY22" fmla="*/ 94458 h 757239"/>
                <a:gd name="connsiteX23" fmla="*/ 608012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46918 w 1119981"/>
                <a:gd name="connsiteY22" fmla="*/ 94458 h 757239"/>
                <a:gd name="connsiteX23" fmla="*/ 608012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46918 w 1119981"/>
                <a:gd name="connsiteY22" fmla="*/ 94458 h 757239"/>
                <a:gd name="connsiteX23" fmla="*/ 608012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0 w 1119981"/>
                <a:gd name="connsiteY1" fmla="*/ 277020 h 757239"/>
                <a:gd name="connsiteX2" fmla="*/ 27781 w 1119981"/>
                <a:gd name="connsiteY2" fmla="*/ 534989 h 757239"/>
                <a:gd name="connsiteX3" fmla="*/ 46831 w 1119981"/>
                <a:gd name="connsiteY3" fmla="*/ 642145 h 757239"/>
                <a:gd name="connsiteX4" fmla="*/ 73025 w 1119981"/>
                <a:gd name="connsiteY4" fmla="*/ 675483 h 757239"/>
                <a:gd name="connsiteX5" fmla="*/ 142081 w 1119981"/>
                <a:gd name="connsiteY5" fmla="*/ 687389 h 757239"/>
                <a:gd name="connsiteX6" fmla="*/ 218281 w 1119981"/>
                <a:gd name="connsiteY6" fmla="*/ 623889 h 757239"/>
                <a:gd name="connsiteX7" fmla="*/ 294481 w 1119981"/>
                <a:gd name="connsiteY7" fmla="*/ 585789 h 757239"/>
                <a:gd name="connsiteX8" fmla="*/ 389731 w 1119981"/>
                <a:gd name="connsiteY8" fmla="*/ 636589 h 757239"/>
                <a:gd name="connsiteX9" fmla="*/ 472281 w 1119981"/>
                <a:gd name="connsiteY9" fmla="*/ 706439 h 757239"/>
                <a:gd name="connsiteX10" fmla="*/ 529431 w 1119981"/>
                <a:gd name="connsiteY10" fmla="*/ 757239 h 757239"/>
                <a:gd name="connsiteX11" fmla="*/ 628649 w 1119981"/>
                <a:gd name="connsiteY11" fmla="*/ 739776 h 757239"/>
                <a:gd name="connsiteX12" fmla="*/ 824706 w 1119981"/>
                <a:gd name="connsiteY12" fmla="*/ 713583 h 757239"/>
                <a:gd name="connsiteX13" fmla="*/ 1040606 w 1119981"/>
                <a:gd name="connsiteY13" fmla="*/ 648495 h 757239"/>
                <a:gd name="connsiteX14" fmla="*/ 1096963 w 1119981"/>
                <a:gd name="connsiteY14" fmla="*/ 452439 h 757239"/>
                <a:gd name="connsiteX15" fmla="*/ 1119981 w 1119981"/>
                <a:gd name="connsiteY15" fmla="*/ 306389 h 757239"/>
                <a:gd name="connsiteX16" fmla="*/ 980281 w 1119981"/>
                <a:gd name="connsiteY16" fmla="*/ 230189 h 757239"/>
                <a:gd name="connsiteX17" fmla="*/ 885031 w 1119981"/>
                <a:gd name="connsiteY17" fmla="*/ 217489 h 757239"/>
                <a:gd name="connsiteX18" fmla="*/ 819943 w 1119981"/>
                <a:gd name="connsiteY18" fmla="*/ 275432 h 757239"/>
                <a:gd name="connsiteX19" fmla="*/ 700881 w 1119981"/>
                <a:gd name="connsiteY19" fmla="*/ 211139 h 757239"/>
                <a:gd name="connsiteX20" fmla="*/ 687387 w 1119981"/>
                <a:gd name="connsiteY20" fmla="*/ 157164 h 757239"/>
                <a:gd name="connsiteX21" fmla="*/ 746918 w 1119981"/>
                <a:gd name="connsiteY21" fmla="*/ 94458 h 757239"/>
                <a:gd name="connsiteX22" fmla="*/ 608012 w 1119981"/>
                <a:gd name="connsiteY22" fmla="*/ 0 h 757239"/>
                <a:gd name="connsiteX23" fmla="*/ 543719 w 1119981"/>
                <a:gd name="connsiteY23" fmla="*/ 155578 h 757239"/>
                <a:gd name="connsiteX24" fmla="*/ 446881 w 1119981"/>
                <a:gd name="connsiteY24" fmla="*/ 153195 h 757239"/>
                <a:gd name="connsiteX25" fmla="*/ 369887 w 1119981"/>
                <a:gd name="connsiteY25" fmla="*/ 101601 h 757239"/>
                <a:gd name="connsiteX26" fmla="*/ 226218 w 1119981"/>
                <a:gd name="connsiteY26" fmla="*/ 61119 h 757239"/>
                <a:gd name="connsiteX27" fmla="*/ 73025 w 1119981"/>
                <a:gd name="connsiteY27" fmla="*/ 30164 h 757239"/>
                <a:gd name="connsiteX0" fmla="*/ 73025 w 1119981"/>
                <a:gd name="connsiteY0" fmla="*/ 30164 h 757239"/>
                <a:gd name="connsiteX1" fmla="*/ 0 w 1119981"/>
                <a:gd name="connsiteY1" fmla="*/ 277020 h 757239"/>
                <a:gd name="connsiteX2" fmla="*/ 27781 w 1119981"/>
                <a:gd name="connsiteY2" fmla="*/ 534989 h 757239"/>
                <a:gd name="connsiteX3" fmla="*/ 46831 w 1119981"/>
                <a:gd name="connsiteY3" fmla="*/ 642145 h 757239"/>
                <a:gd name="connsiteX4" fmla="*/ 73025 w 1119981"/>
                <a:gd name="connsiteY4" fmla="*/ 675483 h 757239"/>
                <a:gd name="connsiteX5" fmla="*/ 142081 w 1119981"/>
                <a:gd name="connsiteY5" fmla="*/ 687389 h 757239"/>
                <a:gd name="connsiteX6" fmla="*/ 218281 w 1119981"/>
                <a:gd name="connsiteY6" fmla="*/ 623889 h 757239"/>
                <a:gd name="connsiteX7" fmla="*/ 294481 w 1119981"/>
                <a:gd name="connsiteY7" fmla="*/ 585789 h 757239"/>
                <a:gd name="connsiteX8" fmla="*/ 389731 w 1119981"/>
                <a:gd name="connsiteY8" fmla="*/ 636589 h 757239"/>
                <a:gd name="connsiteX9" fmla="*/ 472281 w 1119981"/>
                <a:gd name="connsiteY9" fmla="*/ 706439 h 757239"/>
                <a:gd name="connsiteX10" fmla="*/ 529431 w 1119981"/>
                <a:gd name="connsiteY10" fmla="*/ 757239 h 757239"/>
                <a:gd name="connsiteX11" fmla="*/ 628649 w 1119981"/>
                <a:gd name="connsiteY11" fmla="*/ 739776 h 757239"/>
                <a:gd name="connsiteX12" fmla="*/ 824706 w 1119981"/>
                <a:gd name="connsiteY12" fmla="*/ 713583 h 757239"/>
                <a:gd name="connsiteX13" fmla="*/ 1040606 w 1119981"/>
                <a:gd name="connsiteY13" fmla="*/ 648495 h 757239"/>
                <a:gd name="connsiteX14" fmla="*/ 1096963 w 1119981"/>
                <a:gd name="connsiteY14" fmla="*/ 452439 h 757239"/>
                <a:gd name="connsiteX15" fmla="*/ 1119981 w 1119981"/>
                <a:gd name="connsiteY15" fmla="*/ 306389 h 757239"/>
                <a:gd name="connsiteX16" fmla="*/ 980281 w 1119981"/>
                <a:gd name="connsiteY16" fmla="*/ 230189 h 757239"/>
                <a:gd name="connsiteX17" fmla="*/ 885031 w 1119981"/>
                <a:gd name="connsiteY17" fmla="*/ 217489 h 757239"/>
                <a:gd name="connsiteX18" fmla="*/ 819943 w 1119981"/>
                <a:gd name="connsiteY18" fmla="*/ 275432 h 757239"/>
                <a:gd name="connsiteX19" fmla="*/ 700881 w 1119981"/>
                <a:gd name="connsiteY19" fmla="*/ 211139 h 757239"/>
                <a:gd name="connsiteX20" fmla="*/ 687387 w 1119981"/>
                <a:gd name="connsiteY20" fmla="*/ 157164 h 757239"/>
                <a:gd name="connsiteX21" fmla="*/ 746918 w 1119981"/>
                <a:gd name="connsiteY21" fmla="*/ 94458 h 757239"/>
                <a:gd name="connsiteX22" fmla="*/ 608012 w 1119981"/>
                <a:gd name="connsiteY22" fmla="*/ 0 h 757239"/>
                <a:gd name="connsiteX23" fmla="*/ 543719 w 1119981"/>
                <a:gd name="connsiteY23" fmla="*/ 155578 h 757239"/>
                <a:gd name="connsiteX24" fmla="*/ 446881 w 1119981"/>
                <a:gd name="connsiteY24" fmla="*/ 153195 h 757239"/>
                <a:gd name="connsiteX25" fmla="*/ 369887 w 1119981"/>
                <a:gd name="connsiteY25" fmla="*/ 101601 h 757239"/>
                <a:gd name="connsiteX26" fmla="*/ 226218 w 1119981"/>
                <a:gd name="connsiteY26" fmla="*/ 61119 h 757239"/>
                <a:gd name="connsiteX27" fmla="*/ 73025 w 1119981"/>
                <a:gd name="connsiteY27" fmla="*/ 30164 h 757239"/>
                <a:gd name="connsiteX0" fmla="*/ 73025 w 1119981"/>
                <a:gd name="connsiteY0" fmla="*/ 30164 h 757239"/>
                <a:gd name="connsiteX1" fmla="*/ 0 w 1119981"/>
                <a:gd name="connsiteY1" fmla="*/ 277020 h 757239"/>
                <a:gd name="connsiteX2" fmla="*/ 27781 w 1119981"/>
                <a:gd name="connsiteY2" fmla="*/ 534989 h 757239"/>
                <a:gd name="connsiteX3" fmla="*/ 46831 w 1119981"/>
                <a:gd name="connsiteY3" fmla="*/ 642145 h 757239"/>
                <a:gd name="connsiteX4" fmla="*/ 73025 w 1119981"/>
                <a:gd name="connsiteY4" fmla="*/ 675483 h 757239"/>
                <a:gd name="connsiteX5" fmla="*/ 142081 w 1119981"/>
                <a:gd name="connsiteY5" fmla="*/ 687389 h 757239"/>
                <a:gd name="connsiteX6" fmla="*/ 218281 w 1119981"/>
                <a:gd name="connsiteY6" fmla="*/ 623889 h 757239"/>
                <a:gd name="connsiteX7" fmla="*/ 294481 w 1119981"/>
                <a:gd name="connsiteY7" fmla="*/ 585789 h 757239"/>
                <a:gd name="connsiteX8" fmla="*/ 389731 w 1119981"/>
                <a:gd name="connsiteY8" fmla="*/ 636589 h 757239"/>
                <a:gd name="connsiteX9" fmla="*/ 472281 w 1119981"/>
                <a:gd name="connsiteY9" fmla="*/ 706439 h 757239"/>
                <a:gd name="connsiteX10" fmla="*/ 529431 w 1119981"/>
                <a:gd name="connsiteY10" fmla="*/ 757239 h 757239"/>
                <a:gd name="connsiteX11" fmla="*/ 628649 w 1119981"/>
                <a:gd name="connsiteY11" fmla="*/ 739776 h 757239"/>
                <a:gd name="connsiteX12" fmla="*/ 824706 w 1119981"/>
                <a:gd name="connsiteY12" fmla="*/ 713583 h 757239"/>
                <a:gd name="connsiteX13" fmla="*/ 1040606 w 1119981"/>
                <a:gd name="connsiteY13" fmla="*/ 648495 h 757239"/>
                <a:gd name="connsiteX14" fmla="*/ 1096963 w 1119981"/>
                <a:gd name="connsiteY14" fmla="*/ 452439 h 757239"/>
                <a:gd name="connsiteX15" fmla="*/ 1119981 w 1119981"/>
                <a:gd name="connsiteY15" fmla="*/ 306389 h 757239"/>
                <a:gd name="connsiteX16" fmla="*/ 980281 w 1119981"/>
                <a:gd name="connsiteY16" fmla="*/ 230189 h 757239"/>
                <a:gd name="connsiteX17" fmla="*/ 885031 w 1119981"/>
                <a:gd name="connsiteY17" fmla="*/ 217489 h 757239"/>
                <a:gd name="connsiteX18" fmla="*/ 819943 w 1119981"/>
                <a:gd name="connsiteY18" fmla="*/ 275432 h 757239"/>
                <a:gd name="connsiteX19" fmla="*/ 700881 w 1119981"/>
                <a:gd name="connsiteY19" fmla="*/ 211139 h 757239"/>
                <a:gd name="connsiteX20" fmla="*/ 687387 w 1119981"/>
                <a:gd name="connsiteY20" fmla="*/ 157164 h 757239"/>
                <a:gd name="connsiteX21" fmla="*/ 746918 w 1119981"/>
                <a:gd name="connsiteY21" fmla="*/ 94458 h 757239"/>
                <a:gd name="connsiteX22" fmla="*/ 608012 w 1119981"/>
                <a:gd name="connsiteY22" fmla="*/ 0 h 757239"/>
                <a:gd name="connsiteX23" fmla="*/ 543719 w 1119981"/>
                <a:gd name="connsiteY23" fmla="*/ 155578 h 757239"/>
                <a:gd name="connsiteX24" fmla="*/ 446881 w 1119981"/>
                <a:gd name="connsiteY24" fmla="*/ 153195 h 757239"/>
                <a:gd name="connsiteX25" fmla="*/ 369887 w 1119981"/>
                <a:gd name="connsiteY25" fmla="*/ 101601 h 757239"/>
                <a:gd name="connsiteX26" fmla="*/ 226218 w 1119981"/>
                <a:gd name="connsiteY26" fmla="*/ 61119 h 757239"/>
                <a:gd name="connsiteX27" fmla="*/ 73025 w 1119981"/>
                <a:gd name="connsiteY27" fmla="*/ 30164 h 757239"/>
                <a:gd name="connsiteX0" fmla="*/ 73025 w 1133322"/>
                <a:gd name="connsiteY0" fmla="*/ 30164 h 757239"/>
                <a:gd name="connsiteX1" fmla="*/ 0 w 1133322"/>
                <a:gd name="connsiteY1" fmla="*/ 277020 h 757239"/>
                <a:gd name="connsiteX2" fmla="*/ 27781 w 1133322"/>
                <a:gd name="connsiteY2" fmla="*/ 534989 h 757239"/>
                <a:gd name="connsiteX3" fmla="*/ 46831 w 1133322"/>
                <a:gd name="connsiteY3" fmla="*/ 642145 h 757239"/>
                <a:gd name="connsiteX4" fmla="*/ 73025 w 1133322"/>
                <a:gd name="connsiteY4" fmla="*/ 675483 h 757239"/>
                <a:gd name="connsiteX5" fmla="*/ 142081 w 1133322"/>
                <a:gd name="connsiteY5" fmla="*/ 687389 h 757239"/>
                <a:gd name="connsiteX6" fmla="*/ 218281 w 1133322"/>
                <a:gd name="connsiteY6" fmla="*/ 623889 h 757239"/>
                <a:gd name="connsiteX7" fmla="*/ 294481 w 1133322"/>
                <a:gd name="connsiteY7" fmla="*/ 585789 h 757239"/>
                <a:gd name="connsiteX8" fmla="*/ 389731 w 1133322"/>
                <a:gd name="connsiteY8" fmla="*/ 636589 h 757239"/>
                <a:gd name="connsiteX9" fmla="*/ 472281 w 1133322"/>
                <a:gd name="connsiteY9" fmla="*/ 706439 h 757239"/>
                <a:gd name="connsiteX10" fmla="*/ 529431 w 1133322"/>
                <a:gd name="connsiteY10" fmla="*/ 757239 h 757239"/>
                <a:gd name="connsiteX11" fmla="*/ 628649 w 1133322"/>
                <a:gd name="connsiteY11" fmla="*/ 739776 h 757239"/>
                <a:gd name="connsiteX12" fmla="*/ 824706 w 1133322"/>
                <a:gd name="connsiteY12" fmla="*/ 713583 h 757239"/>
                <a:gd name="connsiteX13" fmla="*/ 1040606 w 1133322"/>
                <a:gd name="connsiteY13" fmla="*/ 648495 h 757239"/>
                <a:gd name="connsiteX14" fmla="*/ 1096963 w 1133322"/>
                <a:gd name="connsiteY14" fmla="*/ 452439 h 757239"/>
                <a:gd name="connsiteX15" fmla="*/ 1119981 w 1133322"/>
                <a:gd name="connsiteY15" fmla="*/ 306389 h 757239"/>
                <a:gd name="connsiteX16" fmla="*/ 980281 w 1133322"/>
                <a:gd name="connsiteY16" fmla="*/ 230189 h 757239"/>
                <a:gd name="connsiteX17" fmla="*/ 885031 w 1133322"/>
                <a:gd name="connsiteY17" fmla="*/ 217489 h 757239"/>
                <a:gd name="connsiteX18" fmla="*/ 819943 w 1133322"/>
                <a:gd name="connsiteY18" fmla="*/ 275432 h 757239"/>
                <a:gd name="connsiteX19" fmla="*/ 700881 w 1133322"/>
                <a:gd name="connsiteY19" fmla="*/ 211139 h 757239"/>
                <a:gd name="connsiteX20" fmla="*/ 687387 w 1133322"/>
                <a:gd name="connsiteY20" fmla="*/ 157164 h 757239"/>
                <a:gd name="connsiteX21" fmla="*/ 746918 w 1133322"/>
                <a:gd name="connsiteY21" fmla="*/ 94458 h 757239"/>
                <a:gd name="connsiteX22" fmla="*/ 608012 w 1133322"/>
                <a:gd name="connsiteY22" fmla="*/ 0 h 757239"/>
                <a:gd name="connsiteX23" fmla="*/ 543719 w 1133322"/>
                <a:gd name="connsiteY23" fmla="*/ 155578 h 757239"/>
                <a:gd name="connsiteX24" fmla="*/ 446881 w 1133322"/>
                <a:gd name="connsiteY24" fmla="*/ 153195 h 757239"/>
                <a:gd name="connsiteX25" fmla="*/ 369887 w 1133322"/>
                <a:gd name="connsiteY25" fmla="*/ 101601 h 757239"/>
                <a:gd name="connsiteX26" fmla="*/ 226218 w 1133322"/>
                <a:gd name="connsiteY26" fmla="*/ 61119 h 757239"/>
                <a:gd name="connsiteX27" fmla="*/ 73025 w 1133322"/>
                <a:gd name="connsiteY27" fmla="*/ 30164 h 757239"/>
                <a:gd name="connsiteX0" fmla="*/ 73025 w 1133322"/>
                <a:gd name="connsiteY0" fmla="*/ 30164 h 757239"/>
                <a:gd name="connsiteX1" fmla="*/ 0 w 1133322"/>
                <a:gd name="connsiteY1" fmla="*/ 277020 h 757239"/>
                <a:gd name="connsiteX2" fmla="*/ 27781 w 1133322"/>
                <a:gd name="connsiteY2" fmla="*/ 534989 h 757239"/>
                <a:gd name="connsiteX3" fmla="*/ 46831 w 1133322"/>
                <a:gd name="connsiteY3" fmla="*/ 642145 h 757239"/>
                <a:gd name="connsiteX4" fmla="*/ 73025 w 1133322"/>
                <a:gd name="connsiteY4" fmla="*/ 675483 h 757239"/>
                <a:gd name="connsiteX5" fmla="*/ 142081 w 1133322"/>
                <a:gd name="connsiteY5" fmla="*/ 687389 h 757239"/>
                <a:gd name="connsiteX6" fmla="*/ 218281 w 1133322"/>
                <a:gd name="connsiteY6" fmla="*/ 623889 h 757239"/>
                <a:gd name="connsiteX7" fmla="*/ 294481 w 1133322"/>
                <a:gd name="connsiteY7" fmla="*/ 585789 h 757239"/>
                <a:gd name="connsiteX8" fmla="*/ 389731 w 1133322"/>
                <a:gd name="connsiteY8" fmla="*/ 636589 h 757239"/>
                <a:gd name="connsiteX9" fmla="*/ 472281 w 1133322"/>
                <a:gd name="connsiteY9" fmla="*/ 706439 h 757239"/>
                <a:gd name="connsiteX10" fmla="*/ 529431 w 1133322"/>
                <a:gd name="connsiteY10" fmla="*/ 757239 h 757239"/>
                <a:gd name="connsiteX11" fmla="*/ 628649 w 1133322"/>
                <a:gd name="connsiteY11" fmla="*/ 739776 h 757239"/>
                <a:gd name="connsiteX12" fmla="*/ 824706 w 1133322"/>
                <a:gd name="connsiteY12" fmla="*/ 713583 h 757239"/>
                <a:gd name="connsiteX13" fmla="*/ 1040606 w 1133322"/>
                <a:gd name="connsiteY13" fmla="*/ 648495 h 757239"/>
                <a:gd name="connsiteX14" fmla="*/ 1096963 w 1133322"/>
                <a:gd name="connsiteY14" fmla="*/ 452439 h 757239"/>
                <a:gd name="connsiteX15" fmla="*/ 1119981 w 1133322"/>
                <a:gd name="connsiteY15" fmla="*/ 306389 h 757239"/>
                <a:gd name="connsiteX16" fmla="*/ 980281 w 1133322"/>
                <a:gd name="connsiteY16" fmla="*/ 230189 h 757239"/>
                <a:gd name="connsiteX17" fmla="*/ 885031 w 1133322"/>
                <a:gd name="connsiteY17" fmla="*/ 217489 h 757239"/>
                <a:gd name="connsiteX18" fmla="*/ 819943 w 1133322"/>
                <a:gd name="connsiteY18" fmla="*/ 275432 h 757239"/>
                <a:gd name="connsiteX19" fmla="*/ 700881 w 1133322"/>
                <a:gd name="connsiteY19" fmla="*/ 211139 h 757239"/>
                <a:gd name="connsiteX20" fmla="*/ 687387 w 1133322"/>
                <a:gd name="connsiteY20" fmla="*/ 157164 h 757239"/>
                <a:gd name="connsiteX21" fmla="*/ 746918 w 1133322"/>
                <a:gd name="connsiteY21" fmla="*/ 94458 h 757239"/>
                <a:gd name="connsiteX22" fmla="*/ 608012 w 1133322"/>
                <a:gd name="connsiteY22" fmla="*/ 0 h 757239"/>
                <a:gd name="connsiteX23" fmla="*/ 574676 w 1133322"/>
                <a:gd name="connsiteY23" fmla="*/ 186534 h 757239"/>
                <a:gd name="connsiteX24" fmla="*/ 446881 w 1133322"/>
                <a:gd name="connsiteY24" fmla="*/ 153195 h 757239"/>
                <a:gd name="connsiteX25" fmla="*/ 369887 w 1133322"/>
                <a:gd name="connsiteY25" fmla="*/ 101601 h 757239"/>
                <a:gd name="connsiteX26" fmla="*/ 226218 w 1133322"/>
                <a:gd name="connsiteY26" fmla="*/ 61119 h 757239"/>
                <a:gd name="connsiteX27" fmla="*/ 73025 w 1133322"/>
                <a:gd name="connsiteY27" fmla="*/ 30164 h 757239"/>
                <a:gd name="connsiteX0" fmla="*/ 73025 w 1133322"/>
                <a:gd name="connsiteY0" fmla="*/ 8490 h 735565"/>
                <a:gd name="connsiteX1" fmla="*/ 0 w 1133322"/>
                <a:gd name="connsiteY1" fmla="*/ 255346 h 735565"/>
                <a:gd name="connsiteX2" fmla="*/ 27781 w 1133322"/>
                <a:gd name="connsiteY2" fmla="*/ 513315 h 735565"/>
                <a:gd name="connsiteX3" fmla="*/ 46831 w 1133322"/>
                <a:gd name="connsiteY3" fmla="*/ 620471 h 735565"/>
                <a:gd name="connsiteX4" fmla="*/ 73025 w 1133322"/>
                <a:gd name="connsiteY4" fmla="*/ 653809 h 735565"/>
                <a:gd name="connsiteX5" fmla="*/ 142081 w 1133322"/>
                <a:gd name="connsiteY5" fmla="*/ 665715 h 735565"/>
                <a:gd name="connsiteX6" fmla="*/ 218281 w 1133322"/>
                <a:gd name="connsiteY6" fmla="*/ 602215 h 735565"/>
                <a:gd name="connsiteX7" fmla="*/ 294481 w 1133322"/>
                <a:gd name="connsiteY7" fmla="*/ 564115 h 735565"/>
                <a:gd name="connsiteX8" fmla="*/ 389731 w 1133322"/>
                <a:gd name="connsiteY8" fmla="*/ 614915 h 735565"/>
                <a:gd name="connsiteX9" fmla="*/ 472281 w 1133322"/>
                <a:gd name="connsiteY9" fmla="*/ 684765 h 735565"/>
                <a:gd name="connsiteX10" fmla="*/ 529431 w 1133322"/>
                <a:gd name="connsiteY10" fmla="*/ 735565 h 735565"/>
                <a:gd name="connsiteX11" fmla="*/ 628649 w 1133322"/>
                <a:gd name="connsiteY11" fmla="*/ 718102 h 735565"/>
                <a:gd name="connsiteX12" fmla="*/ 824706 w 1133322"/>
                <a:gd name="connsiteY12" fmla="*/ 691909 h 735565"/>
                <a:gd name="connsiteX13" fmla="*/ 1040606 w 1133322"/>
                <a:gd name="connsiteY13" fmla="*/ 626821 h 735565"/>
                <a:gd name="connsiteX14" fmla="*/ 1096963 w 1133322"/>
                <a:gd name="connsiteY14" fmla="*/ 430765 h 735565"/>
                <a:gd name="connsiteX15" fmla="*/ 1119981 w 1133322"/>
                <a:gd name="connsiteY15" fmla="*/ 284715 h 735565"/>
                <a:gd name="connsiteX16" fmla="*/ 980281 w 1133322"/>
                <a:gd name="connsiteY16" fmla="*/ 208515 h 735565"/>
                <a:gd name="connsiteX17" fmla="*/ 885031 w 1133322"/>
                <a:gd name="connsiteY17" fmla="*/ 195815 h 735565"/>
                <a:gd name="connsiteX18" fmla="*/ 819943 w 1133322"/>
                <a:gd name="connsiteY18" fmla="*/ 253758 h 735565"/>
                <a:gd name="connsiteX19" fmla="*/ 700881 w 1133322"/>
                <a:gd name="connsiteY19" fmla="*/ 189465 h 735565"/>
                <a:gd name="connsiteX20" fmla="*/ 687387 w 1133322"/>
                <a:gd name="connsiteY20" fmla="*/ 135490 h 735565"/>
                <a:gd name="connsiteX21" fmla="*/ 746918 w 1133322"/>
                <a:gd name="connsiteY21" fmla="*/ 72784 h 735565"/>
                <a:gd name="connsiteX22" fmla="*/ 631825 w 1133322"/>
                <a:gd name="connsiteY22" fmla="*/ 14045 h 735565"/>
                <a:gd name="connsiteX23" fmla="*/ 574676 w 1133322"/>
                <a:gd name="connsiteY23" fmla="*/ 164860 h 735565"/>
                <a:gd name="connsiteX24" fmla="*/ 446881 w 1133322"/>
                <a:gd name="connsiteY24" fmla="*/ 131521 h 735565"/>
                <a:gd name="connsiteX25" fmla="*/ 369887 w 1133322"/>
                <a:gd name="connsiteY25" fmla="*/ 79927 h 735565"/>
                <a:gd name="connsiteX26" fmla="*/ 226218 w 1133322"/>
                <a:gd name="connsiteY26" fmla="*/ 39445 h 735565"/>
                <a:gd name="connsiteX27" fmla="*/ 73025 w 1133322"/>
                <a:gd name="connsiteY27" fmla="*/ 8490 h 735565"/>
                <a:gd name="connsiteX0" fmla="*/ 73025 w 1133322"/>
                <a:gd name="connsiteY0" fmla="*/ 27782 h 754857"/>
                <a:gd name="connsiteX1" fmla="*/ 0 w 1133322"/>
                <a:gd name="connsiteY1" fmla="*/ 274638 h 754857"/>
                <a:gd name="connsiteX2" fmla="*/ 27781 w 1133322"/>
                <a:gd name="connsiteY2" fmla="*/ 532607 h 754857"/>
                <a:gd name="connsiteX3" fmla="*/ 46831 w 1133322"/>
                <a:gd name="connsiteY3" fmla="*/ 639763 h 754857"/>
                <a:gd name="connsiteX4" fmla="*/ 73025 w 1133322"/>
                <a:gd name="connsiteY4" fmla="*/ 673101 h 754857"/>
                <a:gd name="connsiteX5" fmla="*/ 142081 w 1133322"/>
                <a:gd name="connsiteY5" fmla="*/ 685007 h 754857"/>
                <a:gd name="connsiteX6" fmla="*/ 218281 w 1133322"/>
                <a:gd name="connsiteY6" fmla="*/ 621507 h 754857"/>
                <a:gd name="connsiteX7" fmla="*/ 294481 w 1133322"/>
                <a:gd name="connsiteY7" fmla="*/ 583407 h 754857"/>
                <a:gd name="connsiteX8" fmla="*/ 389731 w 1133322"/>
                <a:gd name="connsiteY8" fmla="*/ 634207 h 754857"/>
                <a:gd name="connsiteX9" fmla="*/ 472281 w 1133322"/>
                <a:gd name="connsiteY9" fmla="*/ 704057 h 754857"/>
                <a:gd name="connsiteX10" fmla="*/ 529431 w 1133322"/>
                <a:gd name="connsiteY10" fmla="*/ 754857 h 754857"/>
                <a:gd name="connsiteX11" fmla="*/ 628649 w 1133322"/>
                <a:gd name="connsiteY11" fmla="*/ 737394 h 754857"/>
                <a:gd name="connsiteX12" fmla="*/ 824706 w 1133322"/>
                <a:gd name="connsiteY12" fmla="*/ 711201 h 754857"/>
                <a:gd name="connsiteX13" fmla="*/ 1040606 w 1133322"/>
                <a:gd name="connsiteY13" fmla="*/ 646113 h 754857"/>
                <a:gd name="connsiteX14" fmla="*/ 1096963 w 1133322"/>
                <a:gd name="connsiteY14" fmla="*/ 450057 h 754857"/>
                <a:gd name="connsiteX15" fmla="*/ 1119981 w 1133322"/>
                <a:gd name="connsiteY15" fmla="*/ 304007 h 754857"/>
                <a:gd name="connsiteX16" fmla="*/ 980281 w 1133322"/>
                <a:gd name="connsiteY16" fmla="*/ 227807 h 754857"/>
                <a:gd name="connsiteX17" fmla="*/ 885031 w 1133322"/>
                <a:gd name="connsiteY17" fmla="*/ 215107 h 754857"/>
                <a:gd name="connsiteX18" fmla="*/ 819943 w 1133322"/>
                <a:gd name="connsiteY18" fmla="*/ 273050 h 754857"/>
                <a:gd name="connsiteX19" fmla="*/ 700881 w 1133322"/>
                <a:gd name="connsiteY19" fmla="*/ 208757 h 754857"/>
                <a:gd name="connsiteX20" fmla="*/ 687387 w 1133322"/>
                <a:gd name="connsiteY20" fmla="*/ 154782 h 754857"/>
                <a:gd name="connsiteX21" fmla="*/ 746918 w 1133322"/>
                <a:gd name="connsiteY21" fmla="*/ 92076 h 754857"/>
                <a:gd name="connsiteX22" fmla="*/ 636588 w 1133322"/>
                <a:gd name="connsiteY22" fmla="*/ 0 h 754857"/>
                <a:gd name="connsiteX23" fmla="*/ 574676 w 1133322"/>
                <a:gd name="connsiteY23" fmla="*/ 184152 h 754857"/>
                <a:gd name="connsiteX24" fmla="*/ 446881 w 1133322"/>
                <a:gd name="connsiteY24" fmla="*/ 150813 h 754857"/>
                <a:gd name="connsiteX25" fmla="*/ 369887 w 1133322"/>
                <a:gd name="connsiteY25" fmla="*/ 99219 h 754857"/>
                <a:gd name="connsiteX26" fmla="*/ 226218 w 1133322"/>
                <a:gd name="connsiteY26" fmla="*/ 58737 h 754857"/>
                <a:gd name="connsiteX27" fmla="*/ 73025 w 1133322"/>
                <a:gd name="connsiteY27" fmla="*/ 27782 h 754857"/>
                <a:gd name="connsiteX0" fmla="*/ 73025 w 1133322"/>
                <a:gd name="connsiteY0" fmla="*/ 27782 h 754857"/>
                <a:gd name="connsiteX1" fmla="*/ 0 w 1133322"/>
                <a:gd name="connsiteY1" fmla="*/ 274638 h 754857"/>
                <a:gd name="connsiteX2" fmla="*/ 27781 w 1133322"/>
                <a:gd name="connsiteY2" fmla="*/ 532607 h 754857"/>
                <a:gd name="connsiteX3" fmla="*/ 46831 w 1133322"/>
                <a:gd name="connsiteY3" fmla="*/ 639763 h 754857"/>
                <a:gd name="connsiteX4" fmla="*/ 73025 w 1133322"/>
                <a:gd name="connsiteY4" fmla="*/ 673101 h 754857"/>
                <a:gd name="connsiteX5" fmla="*/ 142081 w 1133322"/>
                <a:gd name="connsiteY5" fmla="*/ 685007 h 754857"/>
                <a:gd name="connsiteX6" fmla="*/ 218281 w 1133322"/>
                <a:gd name="connsiteY6" fmla="*/ 621507 h 754857"/>
                <a:gd name="connsiteX7" fmla="*/ 294481 w 1133322"/>
                <a:gd name="connsiteY7" fmla="*/ 583407 h 754857"/>
                <a:gd name="connsiteX8" fmla="*/ 389731 w 1133322"/>
                <a:gd name="connsiteY8" fmla="*/ 634207 h 754857"/>
                <a:gd name="connsiteX9" fmla="*/ 472281 w 1133322"/>
                <a:gd name="connsiteY9" fmla="*/ 704057 h 754857"/>
                <a:gd name="connsiteX10" fmla="*/ 529431 w 1133322"/>
                <a:gd name="connsiteY10" fmla="*/ 754857 h 754857"/>
                <a:gd name="connsiteX11" fmla="*/ 628649 w 1133322"/>
                <a:gd name="connsiteY11" fmla="*/ 737394 h 754857"/>
                <a:gd name="connsiteX12" fmla="*/ 824706 w 1133322"/>
                <a:gd name="connsiteY12" fmla="*/ 711201 h 754857"/>
                <a:gd name="connsiteX13" fmla="*/ 1040606 w 1133322"/>
                <a:gd name="connsiteY13" fmla="*/ 646113 h 754857"/>
                <a:gd name="connsiteX14" fmla="*/ 1096963 w 1133322"/>
                <a:gd name="connsiteY14" fmla="*/ 450057 h 754857"/>
                <a:gd name="connsiteX15" fmla="*/ 1119981 w 1133322"/>
                <a:gd name="connsiteY15" fmla="*/ 304007 h 754857"/>
                <a:gd name="connsiteX16" fmla="*/ 980281 w 1133322"/>
                <a:gd name="connsiteY16" fmla="*/ 227807 h 754857"/>
                <a:gd name="connsiteX17" fmla="*/ 885031 w 1133322"/>
                <a:gd name="connsiteY17" fmla="*/ 215107 h 754857"/>
                <a:gd name="connsiteX18" fmla="*/ 819943 w 1133322"/>
                <a:gd name="connsiteY18" fmla="*/ 273050 h 754857"/>
                <a:gd name="connsiteX19" fmla="*/ 700881 w 1133322"/>
                <a:gd name="connsiteY19" fmla="*/ 208757 h 754857"/>
                <a:gd name="connsiteX20" fmla="*/ 687387 w 1133322"/>
                <a:gd name="connsiteY20" fmla="*/ 154782 h 754857"/>
                <a:gd name="connsiteX21" fmla="*/ 746918 w 1133322"/>
                <a:gd name="connsiteY21" fmla="*/ 92076 h 754857"/>
                <a:gd name="connsiteX22" fmla="*/ 636588 w 1133322"/>
                <a:gd name="connsiteY22" fmla="*/ 0 h 754857"/>
                <a:gd name="connsiteX23" fmla="*/ 574676 w 1133322"/>
                <a:gd name="connsiteY23" fmla="*/ 184152 h 754857"/>
                <a:gd name="connsiteX24" fmla="*/ 446881 w 1133322"/>
                <a:gd name="connsiteY24" fmla="*/ 150813 h 754857"/>
                <a:gd name="connsiteX25" fmla="*/ 369887 w 1133322"/>
                <a:gd name="connsiteY25" fmla="*/ 99219 h 754857"/>
                <a:gd name="connsiteX26" fmla="*/ 226218 w 1133322"/>
                <a:gd name="connsiteY26" fmla="*/ 58737 h 754857"/>
                <a:gd name="connsiteX27" fmla="*/ 73025 w 1133322"/>
                <a:gd name="connsiteY27" fmla="*/ 27782 h 754857"/>
                <a:gd name="connsiteX0" fmla="*/ 73025 w 1133322"/>
                <a:gd name="connsiteY0" fmla="*/ 27782 h 754857"/>
                <a:gd name="connsiteX1" fmla="*/ 0 w 1133322"/>
                <a:gd name="connsiteY1" fmla="*/ 274638 h 754857"/>
                <a:gd name="connsiteX2" fmla="*/ 27781 w 1133322"/>
                <a:gd name="connsiteY2" fmla="*/ 532607 h 754857"/>
                <a:gd name="connsiteX3" fmla="*/ 46831 w 1133322"/>
                <a:gd name="connsiteY3" fmla="*/ 639763 h 754857"/>
                <a:gd name="connsiteX4" fmla="*/ 73025 w 1133322"/>
                <a:gd name="connsiteY4" fmla="*/ 673101 h 754857"/>
                <a:gd name="connsiteX5" fmla="*/ 142081 w 1133322"/>
                <a:gd name="connsiteY5" fmla="*/ 685007 h 754857"/>
                <a:gd name="connsiteX6" fmla="*/ 218281 w 1133322"/>
                <a:gd name="connsiteY6" fmla="*/ 621507 h 754857"/>
                <a:gd name="connsiteX7" fmla="*/ 294481 w 1133322"/>
                <a:gd name="connsiteY7" fmla="*/ 583407 h 754857"/>
                <a:gd name="connsiteX8" fmla="*/ 389731 w 1133322"/>
                <a:gd name="connsiteY8" fmla="*/ 634207 h 754857"/>
                <a:gd name="connsiteX9" fmla="*/ 472281 w 1133322"/>
                <a:gd name="connsiteY9" fmla="*/ 704057 h 754857"/>
                <a:gd name="connsiteX10" fmla="*/ 529431 w 1133322"/>
                <a:gd name="connsiteY10" fmla="*/ 754857 h 754857"/>
                <a:gd name="connsiteX11" fmla="*/ 628649 w 1133322"/>
                <a:gd name="connsiteY11" fmla="*/ 737394 h 754857"/>
                <a:gd name="connsiteX12" fmla="*/ 824706 w 1133322"/>
                <a:gd name="connsiteY12" fmla="*/ 711201 h 754857"/>
                <a:gd name="connsiteX13" fmla="*/ 1040606 w 1133322"/>
                <a:gd name="connsiteY13" fmla="*/ 646113 h 754857"/>
                <a:gd name="connsiteX14" fmla="*/ 1096963 w 1133322"/>
                <a:gd name="connsiteY14" fmla="*/ 450057 h 754857"/>
                <a:gd name="connsiteX15" fmla="*/ 1119981 w 1133322"/>
                <a:gd name="connsiteY15" fmla="*/ 304007 h 754857"/>
                <a:gd name="connsiteX16" fmla="*/ 980281 w 1133322"/>
                <a:gd name="connsiteY16" fmla="*/ 227807 h 754857"/>
                <a:gd name="connsiteX17" fmla="*/ 885031 w 1133322"/>
                <a:gd name="connsiteY17" fmla="*/ 215107 h 754857"/>
                <a:gd name="connsiteX18" fmla="*/ 819943 w 1133322"/>
                <a:gd name="connsiteY18" fmla="*/ 273050 h 754857"/>
                <a:gd name="connsiteX19" fmla="*/ 700881 w 1133322"/>
                <a:gd name="connsiteY19" fmla="*/ 208757 h 754857"/>
                <a:gd name="connsiteX20" fmla="*/ 687387 w 1133322"/>
                <a:gd name="connsiteY20" fmla="*/ 154782 h 754857"/>
                <a:gd name="connsiteX21" fmla="*/ 746918 w 1133322"/>
                <a:gd name="connsiteY21" fmla="*/ 92076 h 754857"/>
                <a:gd name="connsiteX22" fmla="*/ 636588 w 1133322"/>
                <a:gd name="connsiteY22" fmla="*/ 0 h 754857"/>
                <a:gd name="connsiteX23" fmla="*/ 574676 w 1133322"/>
                <a:gd name="connsiteY23" fmla="*/ 184152 h 754857"/>
                <a:gd name="connsiteX24" fmla="*/ 446881 w 1133322"/>
                <a:gd name="connsiteY24" fmla="*/ 150813 h 754857"/>
                <a:gd name="connsiteX25" fmla="*/ 369887 w 1133322"/>
                <a:gd name="connsiteY25" fmla="*/ 99219 h 754857"/>
                <a:gd name="connsiteX26" fmla="*/ 226218 w 1133322"/>
                <a:gd name="connsiteY26" fmla="*/ 58737 h 754857"/>
                <a:gd name="connsiteX27" fmla="*/ 73025 w 1133322"/>
                <a:gd name="connsiteY27" fmla="*/ 27782 h 7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33322" h="754857">
                  <a:moveTo>
                    <a:pt x="73025" y="27782"/>
                  </a:moveTo>
                  <a:cubicBezTo>
                    <a:pt x="17727" y="105305"/>
                    <a:pt x="24342" y="192353"/>
                    <a:pt x="0" y="274638"/>
                  </a:cubicBezTo>
                  <a:lnTo>
                    <a:pt x="27781" y="532607"/>
                  </a:lnTo>
                  <a:lnTo>
                    <a:pt x="46831" y="639763"/>
                  </a:lnTo>
                  <a:lnTo>
                    <a:pt x="73025" y="673101"/>
                  </a:lnTo>
                  <a:lnTo>
                    <a:pt x="142081" y="685007"/>
                  </a:lnTo>
                  <a:lnTo>
                    <a:pt x="218281" y="621507"/>
                  </a:lnTo>
                  <a:lnTo>
                    <a:pt x="294481" y="583407"/>
                  </a:lnTo>
                  <a:lnTo>
                    <a:pt x="389731" y="634207"/>
                  </a:lnTo>
                  <a:lnTo>
                    <a:pt x="472281" y="704057"/>
                  </a:lnTo>
                  <a:lnTo>
                    <a:pt x="529431" y="754857"/>
                  </a:lnTo>
                  <a:lnTo>
                    <a:pt x="628649" y="737394"/>
                  </a:lnTo>
                  <a:lnTo>
                    <a:pt x="824706" y="711201"/>
                  </a:lnTo>
                  <a:lnTo>
                    <a:pt x="1040606" y="646113"/>
                  </a:lnTo>
                  <a:lnTo>
                    <a:pt x="1096963" y="450057"/>
                  </a:lnTo>
                  <a:cubicBezTo>
                    <a:pt x="1104636" y="401374"/>
                    <a:pt x="1157552" y="390790"/>
                    <a:pt x="1119981" y="304007"/>
                  </a:cubicBezTo>
                  <a:cubicBezTo>
                    <a:pt x="1085320" y="252414"/>
                    <a:pt x="1026848" y="253207"/>
                    <a:pt x="980281" y="227807"/>
                  </a:cubicBezTo>
                  <a:lnTo>
                    <a:pt x="885031" y="215107"/>
                  </a:lnTo>
                  <a:lnTo>
                    <a:pt x="819943" y="273050"/>
                  </a:lnTo>
                  <a:lnTo>
                    <a:pt x="700881" y="208757"/>
                  </a:lnTo>
                  <a:lnTo>
                    <a:pt x="687387" y="154782"/>
                  </a:lnTo>
                  <a:cubicBezTo>
                    <a:pt x="707231" y="133880"/>
                    <a:pt x="741362" y="132028"/>
                    <a:pt x="746918" y="92076"/>
                  </a:cubicBezTo>
                  <a:cubicBezTo>
                    <a:pt x="730779" y="9790"/>
                    <a:pt x="721783" y="15611"/>
                    <a:pt x="636588" y="0"/>
                  </a:cubicBezTo>
                  <a:cubicBezTo>
                    <a:pt x="586582" y="49477"/>
                    <a:pt x="627064" y="132293"/>
                    <a:pt x="574676" y="184152"/>
                  </a:cubicBezTo>
                  <a:cubicBezTo>
                    <a:pt x="511440" y="200027"/>
                    <a:pt x="479160" y="151607"/>
                    <a:pt x="446881" y="150813"/>
                  </a:cubicBezTo>
                  <a:lnTo>
                    <a:pt x="369887" y="99219"/>
                  </a:lnTo>
                  <a:lnTo>
                    <a:pt x="226218" y="58737"/>
                  </a:lnTo>
                  <a:cubicBezTo>
                    <a:pt x="175154" y="48419"/>
                    <a:pt x="135995" y="0"/>
                    <a:pt x="73025" y="27782"/>
                  </a:cubicBezTo>
                  <a:close/>
                </a:path>
              </a:pathLst>
            </a:custGeom>
            <a:noFill/>
            <a:ln cap="rnd">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0" name="フリーフォーム 19"/>
            <p:cNvSpPr/>
            <p:nvPr/>
          </p:nvSpPr>
          <p:spPr>
            <a:xfrm>
              <a:off x="12329199" y="1611600"/>
              <a:ext cx="666017" cy="747183"/>
            </a:xfrm>
            <a:custGeom>
              <a:avLst/>
              <a:gdLst>
                <a:gd name="connsiteX0" fmla="*/ 111125 w 711200"/>
                <a:gd name="connsiteY0" fmla="*/ 190500 h 762000"/>
                <a:gd name="connsiteX1" fmla="*/ 180975 w 711200"/>
                <a:gd name="connsiteY1" fmla="*/ 190500 h 762000"/>
                <a:gd name="connsiteX2" fmla="*/ 244475 w 711200"/>
                <a:gd name="connsiteY2" fmla="*/ 234950 h 762000"/>
                <a:gd name="connsiteX3" fmla="*/ 301625 w 711200"/>
                <a:gd name="connsiteY3" fmla="*/ 368300 h 762000"/>
                <a:gd name="connsiteX4" fmla="*/ 339725 w 711200"/>
                <a:gd name="connsiteY4" fmla="*/ 412750 h 762000"/>
                <a:gd name="connsiteX5" fmla="*/ 374650 w 711200"/>
                <a:gd name="connsiteY5" fmla="*/ 323850 h 762000"/>
                <a:gd name="connsiteX6" fmla="*/ 422275 w 711200"/>
                <a:gd name="connsiteY6" fmla="*/ 196850 h 762000"/>
                <a:gd name="connsiteX7" fmla="*/ 511175 w 711200"/>
                <a:gd name="connsiteY7" fmla="*/ 73025 h 762000"/>
                <a:gd name="connsiteX8" fmla="*/ 590550 w 711200"/>
                <a:gd name="connsiteY8" fmla="*/ 6350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612775 w 711200"/>
                <a:gd name="connsiteY13" fmla="*/ 206375 h 762000"/>
                <a:gd name="connsiteX14" fmla="*/ 549275 w 711200"/>
                <a:gd name="connsiteY14" fmla="*/ 2825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111125 w 711200"/>
                <a:gd name="connsiteY31" fmla="*/ 190500 h 762000"/>
                <a:gd name="connsiteX0" fmla="*/ 92075 w 711200"/>
                <a:gd name="connsiteY0" fmla="*/ 174625 h 762000"/>
                <a:gd name="connsiteX1" fmla="*/ 180975 w 711200"/>
                <a:gd name="connsiteY1" fmla="*/ 190500 h 762000"/>
                <a:gd name="connsiteX2" fmla="*/ 244475 w 711200"/>
                <a:gd name="connsiteY2" fmla="*/ 234950 h 762000"/>
                <a:gd name="connsiteX3" fmla="*/ 301625 w 711200"/>
                <a:gd name="connsiteY3" fmla="*/ 368300 h 762000"/>
                <a:gd name="connsiteX4" fmla="*/ 339725 w 711200"/>
                <a:gd name="connsiteY4" fmla="*/ 412750 h 762000"/>
                <a:gd name="connsiteX5" fmla="*/ 374650 w 711200"/>
                <a:gd name="connsiteY5" fmla="*/ 323850 h 762000"/>
                <a:gd name="connsiteX6" fmla="*/ 422275 w 711200"/>
                <a:gd name="connsiteY6" fmla="*/ 196850 h 762000"/>
                <a:gd name="connsiteX7" fmla="*/ 511175 w 711200"/>
                <a:gd name="connsiteY7" fmla="*/ 73025 h 762000"/>
                <a:gd name="connsiteX8" fmla="*/ 590550 w 711200"/>
                <a:gd name="connsiteY8" fmla="*/ 6350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612775 w 711200"/>
                <a:gd name="connsiteY13" fmla="*/ 206375 h 762000"/>
                <a:gd name="connsiteX14" fmla="*/ 549275 w 711200"/>
                <a:gd name="connsiteY14" fmla="*/ 2825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2075 w 711200"/>
                <a:gd name="connsiteY31" fmla="*/ 174625 h 762000"/>
                <a:gd name="connsiteX0" fmla="*/ 92075 w 711200"/>
                <a:gd name="connsiteY0" fmla="*/ 174625 h 762000"/>
                <a:gd name="connsiteX1" fmla="*/ 174625 w 711200"/>
                <a:gd name="connsiteY1" fmla="*/ 215900 h 762000"/>
                <a:gd name="connsiteX2" fmla="*/ 244475 w 711200"/>
                <a:gd name="connsiteY2" fmla="*/ 234950 h 762000"/>
                <a:gd name="connsiteX3" fmla="*/ 301625 w 711200"/>
                <a:gd name="connsiteY3" fmla="*/ 368300 h 762000"/>
                <a:gd name="connsiteX4" fmla="*/ 339725 w 711200"/>
                <a:gd name="connsiteY4" fmla="*/ 412750 h 762000"/>
                <a:gd name="connsiteX5" fmla="*/ 374650 w 711200"/>
                <a:gd name="connsiteY5" fmla="*/ 323850 h 762000"/>
                <a:gd name="connsiteX6" fmla="*/ 422275 w 711200"/>
                <a:gd name="connsiteY6" fmla="*/ 196850 h 762000"/>
                <a:gd name="connsiteX7" fmla="*/ 511175 w 711200"/>
                <a:gd name="connsiteY7" fmla="*/ 73025 h 762000"/>
                <a:gd name="connsiteX8" fmla="*/ 590550 w 711200"/>
                <a:gd name="connsiteY8" fmla="*/ 6350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612775 w 711200"/>
                <a:gd name="connsiteY13" fmla="*/ 206375 h 762000"/>
                <a:gd name="connsiteX14" fmla="*/ 549275 w 711200"/>
                <a:gd name="connsiteY14" fmla="*/ 2825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2075 w 711200"/>
                <a:gd name="connsiteY31" fmla="*/ 174625 h 762000"/>
                <a:gd name="connsiteX0" fmla="*/ 92075 w 711200"/>
                <a:gd name="connsiteY0" fmla="*/ 174625 h 762000"/>
                <a:gd name="connsiteX1" fmla="*/ 174625 w 711200"/>
                <a:gd name="connsiteY1" fmla="*/ 2159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22275 w 711200"/>
                <a:gd name="connsiteY6" fmla="*/ 196850 h 762000"/>
                <a:gd name="connsiteX7" fmla="*/ 511175 w 711200"/>
                <a:gd name="connsiteY7" fmla="*/ 73025 h 762000"/>
                <a:gd name="connsiteX8" fmla="*/ 590550 w 711200"/>
                <a:gd name="connsiteY8" fmla="*/ 6350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612775 w 711200"/>
                <a:gd name="connsiteY13" fmla="*/ 206375 h 762000"/>
                <a:gd name="connsiteX14" fmla="*/ 549275 w 711200"/>
                <a:gd name="connsiteY14" fmla="*/ 2825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2075 w 711200"/>
                <a:gd name="connsiteY31" fmla="*/ 174625 h 762000"/>
                <a:gd name="connsiteX0" fmla="*/ 92075 w 711200"/>
                <a:gd name="connsiteY0" fmla="*/ 174625 h 762000"/>
                <a:gd name="connsiteX1" fmla="*/ 174625 w 711200"/>
                <a:gd name="connsiteY1" fmla="*/ 2159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11175 w 711200"/>
                <a:gd name="connsiteY7" fmla="*/ 73025 h 762000"/>
                <a:gd name="connsiteX8" fmla="*/ 590550 w 711200"/>
                <a:gd name="connsiteY8" fmla="*/ 6350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612775 w 711200"/>
                <a:gd name="connsiteY13" fmla="*/ 206375 h 762000"/>
                <a:gd name="connsiteX14" fmla="*/ 549275 w 711200"/>
                <a:gd name="connsiteY14" fmla="*/ 2825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2075 w 711200"/>
                <a:gd name="connsiteY31" fmla="*/ 174625 h 762000"/>
                <a:gd name="connsiteX0" fmla="*/ 92075 w 711200"/>
                <a:gd name="connsiteY0" fmla="*/ 174625 h 762000"/>
                <a:gd name="connsiteX1" fmla="*/ 174625 w 711200"/>
                <a:gd name="connsiteY1" fmla="*/ 2159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36575 w 711200"/>
                <a:gd name="connsiteY7" fmla="*/ 88900 h 762000"/>
                <a:gd name="connsiteX8" fmla="*/ 590550 w 711200"/>
                <a:gd name="connsiteY8" fmla="*/ 6350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612775 w 711200"/>
                <a:gd name="connsiteY13" fmla="*/ 206375 h 762000"/>
                <a:gd name="connsiteX14" fmla="*/ 549275 w 711200"/>
                <a:gd name="connsiteY14" fmla="*/ 2825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2075 w 711200"/>
                <a:gd name="connsiteY31" fmla="*/ 174625 h 762000"/>
                <a:gd name="connsiteX0" fmla="*/ 92075 w 711200"/>
                <a:gd name="connsiteY0" fmla="*/ 174625 h 762000"/>
                <a:gd name="connsiteX1" fmla="*/ 174625 w 711200"/>
                <a:gd name="connsiteY1" fmla="*/ 2159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36575 w 711200"/>
                <a:gd name="connsiteY7" fmla="*/ 88900 h 762000"/>
                <a:gd name="connsiteX8" fmla="*/ 596900 w 711200"/>
                <a:gd name="connsiteY8" fmla="*/ 15875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612775 w 711200"/>
                <a:gd name="connsiteY13" fmla="*/ 206375 h 762000"/>
                <a:gd name="connsiteX14" fmla="*/ 549275 w 711200"/>
                <a:gd name="connsiteY14" fmla="*/ 2825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2075 w 711200"/>
                <a:gd name="connsiteY31" fmla="*/ 174625 h 762000"/>
                <a:gd name="connsiteX0" fmla="*/ 92075 w 711200"/>
                <a:gd name="connsiteY0" fmla="*/ 174625 h 762000"/>
                <a:gd name="connsiteX1" fmla="*/ 174625 w 711200"/>
                <a:gd name="connsiteY1" fmla="*/ 2159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36575 w 711200"/>
                <a:gd name="connsiteY7" fmla="*/ 88900 h 762000"/>
                <a:gd name="connsiteX8" fmla="*/ 596900 w 711200"/>
                <a:gd name="connsiteY8" fmla="*/ 15875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612775 w 711200"/>
                <a:gd name="connsiteY13" fmla="*/ 206375 h 762000"/>
                <a:gd name="connsiteX14" fmla="*/ 530225 w 711200"/>
                <a:gd name="connsiteY14" fmla="*/ 2698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2075 w 711200"/>
                <a:gd name="connsiteY31" fmla="*/ 174625 h 762000"/>
                <a:gd name="connsiteX0" fmla="*/ 92075 w 711200"/>
                <a:gd name="connsiteY0" fmla="*/ 174625 h 762000"/>
                <a:gd name="connsiteX1" fmla="*/ 174625 w 711200"/>
                <a:gd name="connsiteY1" fmla="*/ 2159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36575 w 711200"/>
                <a:gd name="connsiteY7" fmla="*/ 88900 h 762000"/>
                <a:gd name="connsiteX8" fmla="*/ 596900 w 711200"/>
                <a:gd name="connsiteY8" fmla="*/ 15875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596900 w 711200"/>
                <a:gd name="connsiteY13" fmla="*/ 196850 h 762000"/>
                <a:gd name="connsiteX14" fmla="*/ 530225 w 711200"/>
                <a:gd name="connsiteY14" fmla="*/ 2698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2075 w 711200"/>
                <a:gd name="connsiteY31" fmla="*/ 174625 h 762000"/>
                <a:gd name="connsiteX0" fmla="*/ 96837 w 711200"/>
                <a:gd name="connsiteY0" fmla="*/ 215106 h 762000"/>
                <a:gd name="connsiteX1" fmla="*/ 174625 w 711200"/>
                <a:gd name="connsiteY1" fmla="*/ 2159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36575 w 711200"/>
                <a:gd name="connsiteY7" fmla="*/ 88900 h 762000"/>
                <a:gd name="connsiteX8" fmla="*/ 596900 w 711200"/>
                <a:gd name="connsiteY8" fmla="*/ 15875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596900 w 711200"/>
                <a:gd name="connsiteY13" fmla="*/ 196850 h 762000"/>
                <a:gd name="connsiteX14" fmla="*/ 530225 w 711200"/>
                <a:gd name="connsiteY14" fmla="*/ 2698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34925 w 711200"/>
                <a:gd name="connsiteY30" fmla="*/ 180975 h 762000"/>
                <a:gd name="connsiteX31" fmla="*/ 96837 w 711200"/>
                <a:gd name="connsiteY31" fmla="*/ 215106 h 762000"/>
                <a:gd name="connsiteX0" fmla="*/ 96837 w 711200"/>
                <a:gd name="connsiteY0" fmla="*/ 215106 h 762000"/>
                <a:gd name="connsiteX1" fmla="*/ 174625 w 711200"/>
                <a:gd name="connsiteY1" fmla="*/ 2159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36575 w 711200"/>
                <a:gd name="connsiteY7" fmla="*/ 88900 h 762000"/>
                <a:gd name="connsiteX8" fmla="*/ 596900 w 711200"/>
                <a:gd name="connsiteY8" fmla="*/ 15875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596900 w 711200"/>
                <a:gd name="connsiteY13" fmla="*/ 196850 h 762000"/>
                <a:gd name="connsiteX14" fmla="*/ 530225 w 711200"/>
                <a:gd name="connsiteY14" fmla="*/ 2698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96837 w 711200"/>
                <a:gd name="connsiteY30" fmla="*/ 215106 h 762000"/>
                <a:gd name="connsiteX0" fmla="*/ 96837 w 711200"/>
                <a:gd name="connsiteY0" fmla="*/ 215106 h 762000"/>
                <a:gd name="connsiteX1" fmla="*/ 165100 w 711200"/>
                <a:gd name="connsiteY1" fmla="*/ 2540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36575 w 711200"/>
                <a:gd name="connsiteY7" fmla="*/ 88900 h 762000"/>
                <a:gd name="connsiteX8" fmla="*/ 596900 w 711200"/>
                <a:gd name="connsiteY8" fmla="*/ 15875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596900 w 711200"/>
                <a:gd name="connsiteY13" fmla="*/ 196850 h 762000"/>
                <a:gd name="connsiteX14" fmla="*/ 530225 w 711200"/>
                <a:gd name="connsiteY14" fmla="*/ 2698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96837 w 711200"/>
                <a:gd name="connsiteY30" fmla="*/ 215106 h 762000"/>
                <a:gd name="connsiteX0" fmla="*/ 96837 w 711200"/>
                <a:gd name="connsiteY0" fmla="*/ 215106 h 762000"/>
                <a:gd name="connsiteX1" fmla="*/ 165100 w 711200"/>
                <a:gd name="connsiteY1" fmla="*/ 254000 h 762000"/>
                <a:gd name="connsiteX2" fmla="*/ 234950 w 711200"/>
                <a:gd name="connsiteY2" fmla="*/ 282575 h 762000"/>
                <a:gd name="connsiteX3" fmla="*/ 301625 w 711200"/>
                <a:gd name="connsiteY3" fmla="*/ 368300 h 762000"/>
                <a:gd name="connsiteX4" fmla="*/ 339725 w 711200"/>
                <a:gd name="connsiteY4" fmla="*/ 412750 h 762000"/>
                <a:gd name="connsiteX5" fmla="*/ 374650 w 711200"/>
                <a:gd name="connsiteY5" fmla="*/ 323850 h 762000"/>
                <a:gd name="connsiteX6" fmla="*/ 434975 w 711200"/>
                <a:gd name="connsiteY6" fmla="*/ 206375 h 762000"/>
                <a:gd name="connsiteX7" fmla="*/ 536575 w 711200"/>
                <a:gd name="connsiteY7" fmla="*/ 88900 h 762000"/>
                <a:gd name="connsiteX8" fmla="*/ 596900 w 711200"/>
                <a:gd name="connsiteY8" fmla="*/ 15875 h 762000"/>
                <a:gd name="connsiteX9" fmla="*/ 660400 w 711200"/>
                <a:gd name="connsiteY9" fmla="*/ 0 h 762000"/>
                <a:gd name="connsiteX10" fmla="*/ 711200 w 711200"/>
                <a:gd name="connsiteY10" fmla="*/ 34925 h 762000"/>
                <a:gd name="connsiteX11" fmla="*/ 704850 w 711200"/>
                <a:gd name="connsiteY11" fmla="*/ 85725 h 762000"/>
                <a:gd name="connsiteX12" fmla="*/ 679450 w 711200"/>
                <a:gd name="connsiteY12" fmla="*/ 130175 h 762000"/>
                <a:gd name="connsiteX13" fmla="*/ 596900 w 711200"/>
                <a:gd name="connsiteY13" fmla="*/ 196850 h 762000"/>
                <a:gd name="connsiteX14" fmla="*/ 530225 w 711200"/>
                <a:gd name="connsiteY14" fmla="*/ 269875 h 762000"/>
                <a:gd name="connsiteX15" fmla="*/ 479425 w 711200"/>
                <a:gd name="connsiteY15" fmla="*/ 387350 h 762000"/>
                <a:gd name="connsiteX16" fmla="*/ 422275 w 711200"/>
                <a:gd name="connsiteY16" fmla="*/ 495300 h 762000"/>
                <a:gd name="connsiteX17" fmla="*/ 403225 w 711200"/>
                <a:gd name="connsiteY17" fmla="*/ 612775 h 762000"/>
                <a:gd name="connsiteX18" fmla="*/ 381000 w 711200"/>
                <a:gd name="connsiteY18" fmla="*/ 723900 h 762000"/>
                <a:gd name="connsiteX19" fmla="*/ 327025 w 711200"/>
                <a:gd name="connsiteY19" fmla="*/ 762000 h 762000"/>
                <a:gd name="connsiteX20" fmla="*/ 276225 w 711200"/>
                <a:gd name="connsiteY20" fmla="*/ 749300 h 762000"/>
                <a:gd name="connsiteX21" fmla="*/ 266700 w 711200"/>
                <a:gd name="connsiteY21" fmla="*/ 708025 h 762000"/>
                <a:gd name="connsiteX22" fmla="*/ 279400 w 711200"/>
                <a:gd name="connsiteY22" fmla="*/ 622300 h 762000"/>
                <a:gd name="connsiteX23" fmla="*/ 304800 w 711200"/>
                <a:gd name="connsiteY23" fmla="*/ 520700 h 762000"/>
                <a:gd name="connsiteX24" fmla="*/ 254000 w 711200"/>
                <a:gd name="connsiteY24" fmla="*/ 466725 h 762000"/>
                <a:gd name="connsiteX25" fmla="*/ 187325 w 711200"/>
                <a:gd name="connsiteY25" fmla="*/ 403225 h 762000"/>
                <a:gd name="connsiteX26" fmla="*/ 120650 w 711200"/>
                <a:gd name="connsiteY26" fmla="*/ 339725 h 762000"/>
                <a:gd name="connsiteX27" fmla="*/ 69850 w 711200"/>
                <a:gd name="connsiteY27" fmla="*/ 285750 h 762000"/>
                <a:gd name="connsiteX28" fmla="*/ 6350 w 711200"/>
                <a:gd name="connsiteY28" fmla="*/ 257175 h 762000"/>
                <a:gd name="connsiteX29" fmla="*/ 0 w 711200"/>
                <a:gd name="connsiteY29" fmla="*/ 206375 h 762000"/>
                <a:gd name="connsiteX30" fmla="*/ 96837 w 711200"/>
                <a:gd name="connsiteY30" fmla="*/ 215106 h 762000"/>
                <a:gd name="connsiteX0" fmla="*/ 98312 w 712675"/>
                <a:gd name="connsiteY0" fmla="*/ 215106 h 762000"/>
                <a:gd name="connsiteX1" fmla="*/ 166575 w 712675"/>
                <a:gd name="connsiteY1" fmla="*/ 254000 h 762000"/>
                <a:gd name="connsiteX2" fmla="*/ 236425 w 712675"/>
                <a:gd name="connsiteY2" fmla="*/ 2825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280875 w 712675"/>
                <a:gd name="connsiteY22" fmla="*/ 622300 h 762000"/>
                <a:gd name="connsiteX23" fmla="*/ 306275 w 712675"/>
                <a:gd name="connsiteY23" fmla="*/ 520700 h 762000"/>
                <a:gd name="connsiteX24" fmla="*/ 255475 w 712675"/>
                <a:gd name="connsiteY24" fmla="*/ 466725 h 762000"/>
                <a:gd name="connsiteX25" fmla="*/ 188800 w 712675"/>
                <a:gd name="connsiteY25" fmla="*/ 403225 h 762000"/>
                <a:gd name="connsiteX26" fmla="*/ 122125 w 712675"/>
                <a:gd name="connsiteY26" fmla="*/ 339725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280875 w 712675"/>
                <a:gd name="connsiteY22" fmla="*/ 622300 h 762000"/>
                <a:gd name="connsiteX23" fmla="*/ 306275 w 712675"/>
                <a:gd name="connsiteY23" fmla="*/ 520700 h 762000"/>
                <a:gd name="connsiteX24" fmla="*/ 255475 w 712675"/>
                <a:gd name="connsiteY24" fmla="*/ 466725 h 762000"/>
                <a:gd name="connsiteX25" fmla="*/ 188800 w 712675"/>
                <a:gd name="connsiteY25" fmla="*/ 403225 h 762000"/>
                <a:gd name="connsiteX26" fmla="*/ 122125 w 712675"/>
                <a:gd name="connsiteY26" fmla="*/ 339725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280875 w 712675"/>
                <a:gd name="connsiteY22" fmla="*/ 622300 h 762000"/>
                <a:gd name="connsiteX23" fmla="*/ 306275 w 712675"/>
                <a:gd name="connsiteY23" fmla="*/ 520700 h 762000"/>
                <a:gd name="connsiteX24" fmla="*/ 255475 w 712675"/>
                <a:gd name="connsiteY24" fmla="*/ 466725 h 762000"/>
                <a:gd name="connsiteX25" fmla="*/ 214994 w 712675"/>
                <a:gd name="connsiteY25" fmla="*/ 398463 h 762000"/>
                <a:gd name="connsiteX26" fmla="*/ 122125 w 712675"/>
                <a:gd name="connsiteY26" fmla="*/ 339725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280875 w 712675"/>
                <a:gd name="connsiteY22" fmla="*/ 622300 h 762000"/>
                <a:gd name="connsiteX23" fmla="*/ 306275 w 712675"/>
                <a:gd name="connsiteY23" fmla="*/ 520700 h 762000"/>
                <a:gd name="connsiteX24" fmla="*/ 255475 w 712675"/>
                <a:gd name="connsiteY24" fmla="*/ 466725 h 762000"/>
                <a:gd name="connsiteX25" fmla="*/ 214994 w 712675"/>
                <a:gd name="connsiteY25" fmla="*/ 398463 h 762000"/>
                <a:gd name="connsiteX26" fmla="*/ 145937 w 712675"/>
                <a:gd name="connsiteY26" fmla="*/ 330200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280875 w 712675"/>
                <a:gd name="connsiteY22" fmla="*/ 622300 h 762000"/>
                <a:gd name="connsiteX23" fmla="*/ 306275 w 712675"/>
                <a:gd name="connsiteY23" fmla="*/ 520700 h 762000"/>
                <a:gd name="connsiteX24" fmla="*/ 255475 w 712675"/>
                <a:gd name="connsiteY24" fmla="*/ 466725 h 762000"/>
                <a:gd name="connsiteX25" fmla="*/ 214994 w 712675"/>
                <a:gd name="connsiteY25" fmla="*/ 398463 h 762000"/>
                <a:gd name="connsiteX26" fmla="*/ 145937 w 712675"/>
                <a:gd name="connsiteY26" fmla="*/ 330200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280875 w 712675"/>
                <a:gd name="connsiteY22" fmla="*/ 622300 h 762000"/>
                <a:gd name="connsiteX23" fmla="*/ 306275 w 712675"/>
                <a:gd name="connsiteY23" fmla="*/ 520700 h 762000"/>
                <a:gd name="connsiteX24" fmla="*/ 255475 w 712675"/>
                <a:gd name="connsiteY24" fmla="*/ 466725 h 762000"/>
                <a:gd name="connsiteX25" fmla="*/ 231663 w 712675"/>
                <a:gd name="connsiteY25" fmla="*/ 398463 h 762000"/>
                <a:gd name="connsiteX26" fmla="*/ 145937 w 712675"/>
                <a:gd name="connsiteY26" fmla="*/ 330200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280875 w 712675"/>
                <a:gd name="connsiteY22" fmla="*/ 622300 h 762000"/>
                <a:gd name="connsiteX23" fmla="*/ 306275 w 712675"/>
                <a:gd name="connsiteY23" fmla="*/ 520700 h 762000"/>
                <a:gd name="connsiteX24" fmla="*/ 295957 w 712675"/>
                <a:gd name="connsiteY24" fmla="*/ 461963 h 762000"/>
                <a:gd name="connsiteX25" fmla="*/ 231663 w 712675"/>
                <a:gd name="connsiteY25" fmla="*/ 398463 h 762000"/>
                <a:gd name="connsiteX26" fmla="*/ 145937 w 712675"/>
                <a:gd name="connsiteY26" fmla="*/ 330200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280875 w 712675"/>
                <a:gd name="connsiteY22" fmla="*/ 622300 h 762000"/>
                <a:gd name="connsiteX23" fmla="*/ 325325 w 712675"/>
                <a:gd name="connsiteY23" fmla="*/ 527844 h 762000"/>
                <a:gd name="connsiteX24" fmla="*/ 295957 w 712675"/>
                <a:gd name="connsiteY24" fmla="*/ 461963 h 762000"/>
                <a:gd name="connsiteX25" fmla="*/ 231663 w 712675"/>
                <a:gd name="connsiteY25" fmla="*/ 398463 h 762000"/>
                <a:gd name="connsiteX26" fmla="*/ 145937 w 712675"/>
                <a:gd name="connsiteY26" fmla="*/ 330200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318975 w 712675"/>
                <a:gd name="connsiteY22" fmla="*/ 624681 h 762000"/>
                <a:gd name="connsiteX23" fmla="*/ 325325 w 712675"/>
                <a:gd name="connsiteY23" fmla="*/ 527844 h 762000"/>
                <a:gd name="connsiteX24" fmla="*/ 295957 w 712675"/>
                <a:gd name="connsiteY24" fmla="*/ 461963 h 762000"/>
                <a:gd name="connsiteX25" fmla="*/ 231663 w 712675"/>
                <a:gd name="connsiteY25" fmla="*/ 398463 h 762000"/>
                <a:gd name="connsiteX26" fmla="*/ 145937 w 712675"/>
                <a:gd name="connsiteY26" fmla="*/ 330200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268175 w 712675"/>
                <a:gd name="connsiteY21" fmla="*/ 708025 h 762000"/>
                <a:gd name="connsiteX22" fmla="*/ 318975 w 712675"/>
                <a:gd name="connsiteY22" fmla="*/ 624681 h 762000"/>
                <a:gd name="connsiteX23" fmla="*/ 325325 w 712675"/>
                <a:gd name="connsiteY23" fmla="*/ 527844 h 762000"/>
                <a:gd name="connsiteX24" fmla="*/ 295957 w 712675"/>
                <a:gd name="connsiteY24" fmla="*/ 461963 h 762000"/>
                <a:gd name="connsiteX25" fmla="*/ 231663 w 712675"/>
                <a:gd name="connsiteY25" fmla="*/ 398463 h 762000"/>
                <a:gd name="connsiteX26" fmla="*/ 145937 w 712675"/>
                <a:gd name="connsiteY26" fmla="*/ 330200 h 762000"/>
                <a:gd name="connsiteX27" fmla="*/ 71325 w 712675"/>
                <a:gd name="connsiteY27" fmla="*/ 285750 h 762000"/>
                <a:gd name="connsiteX28" fmla="*/ 7825 w 712675"/>
                <a:gd name="connsiteY28" fmla="*/ 257175 h 762000"/>
                <a:gd name="connsiteX29" fmla="*/ 1475 w 712675"/>
                <a:gd name="connsiteY29" fmla="*/ 206375 h 762000"/>
                <a:gd name="connsiteX30" fmla="*/ 98312 w 712675"/>
                <a:gd name="connsiteY30"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277700 w 712675"/>
                <a:gd name="connsiteY20" fmla="*/ 749300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82475 w 712675"/>
                <a:gd name="connsiteY18" fmla="*/ 723900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404700 w 712675"/>
                <a:gd name="connsiteY17" fmla="*/ 612775 h 762000"/>
                <a:gd name="connsiteX18" fmla="*/ 368188 w 712675"/>
                <a:gd name="connsiteY18" fmla="*/ 719137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423750 w 712675"/>
                <a:gd name="connsiteY16" fmla="*/ 495300 h 762000"/>
                <a:gd name="connsiteX17" fmla="*/ 388031 w 712675"/>
                <a:gd name="connsiteY17" fmla="*/ 610393 h 762000"/>
                <a:gd name="connsiteX18" fmla="*/ 368188 w 712675"/>
                <a:gd name="connsiteY18" fmla="*/ 719137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80900 w 712675"/>
                <a:gd name="connsiteY15" fmla="*/ 387350 h 762000"/>
                <a:gd name="connsiteX16" fmla="*/ 399937 w 712675"/>
                <a:gd name="connsiteY16" fmla="*/ 490537 h 762000"/>
                <a:gd name="connsiteX17" fmla="*/ 388031 w 712675"/>
                <a:gd name="connsiteY17" fmla="*/ 610393 h 762000"/>
                <a:gd name="connsiteX18" fmla="*/ 368188 w 712675"/>
                <a:gd name="connsiteY18" fmla="*/ 719137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31700 w 712675"/>
                <a:gd name="connsiteY14" fmla="*/ 269875 h 762000"/>
                <a:gd name="connsiteX15" fmla="*/ 442800 w 712675"/>
                <a:gd name="connsiteY15" fmla="*/ 375443 h 762000"/>
                <a:gd name="connsiteX16" fmla="*/ 399937 w 712675"/>
                <a:gd name="connsiteY16" fmla="*/ 490537 h 762000"/>
                <a:gd name="connsiteX17" fmla="*/ 388031 w 712675"/>
                <a:gd name="connsiteY17" fmla="*/ 610393 h 762000"/>
                <a:gd name="connsiteX18" fmla="*/ 368188 w 712675"/>
                <a:gd name="connsiteY18" fmla="*/ 719137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98375 w 712675"/>
                <a:gd name="connsiteY13" fmla="*/ 196850 h 762000"/>
                <a:gd name="connsiteX14" fmla="*/ 510269 w 712675"/>
                <a:gd name="connsiteY14" fmla="*/ 267494 h 762000"/>
                <a:gd name="connsiteX15" fmla="*/ 442800 w 712675"/>
                <a:gd name="connsiteY15" fmla="*/ 375443 h 762000"/>
                <a:gd name="connsiteX16" fmla="*/ 399937 w 712675"/>
                <a:gd name="connsiteY16" fmla="*/ 490537 h 762000"/>
                <a:gd name="connsiteX17" fmla="*/ 388031 w 712675"/>
                <a:gd name="connsiteY17" fmla="*/ 610393 h 762000"/>
                <a:gd name="connsiteX18" fmla="*/ 368188 w 712675"/>
                <a:gd name="connsiteY18" fmla="*/ 719137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80925 w 712675"/>
                <a:gd name="connsiteY12" fmla="*/ 130175 h 762000"/>
                <a:gd name="connsiteX13" fmla="*/ 562656 w 712675"/>
                <a:gd name="connsiteY13" fmla="*/ 184944 h 762000"/>
                <a:gd name="connsiteX14" fmla="*/ 510269 w 712675"/>
                <a:gd name="connsiteY14" fmla="*/ 267494 h 762000"/>
                <a:gd name="connsiteX15" fmla="*/ 442800 w 712675"/>
                <a:gd name="connsiteY15" fmla="*/ 375443 h 762000"/>
                <a:gd name="connsiteX16" fmla="*/ 399937 w 712675"/>
                <a:gd name="connsiteY16" fmla="*/ 490537 h 762000"/>
                <a:gd name="connsiteX17" fmla="*/ 388031 w 712675"/>
                <a:gd name="connsiteY17" fmla="*/ 610393 h 762000"/>
                <a:gd name="connsiteX18" fmla="*/ 368188 w 712675"/>
                <a:gd name="connsiteY18" fmla="*/ 719137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706325 w 712675"/>
                <a:gd name="connsiteY11" fmla="*/ 85725 h 762000"/>
                <a:gd name="connsiteX12" fmla="*/ 638062 w 712675"/>
                <a:gd name="connsiteY12" fmla="*/ 96838 h 762000"/>
                <a:gd name="connsiteX13" fmla="*/ 562656 w 712675"/>
                <a:gd name="connsiteY13" fmla="*/ 184944 h 762000"/>
                <a:gd name="connsiteX14" fmla="*/ 510269 w 712675"/>
                <a:gd name="connsiteY14" fmla="*/ 267494 h 762000"/>
                <a:gd name="connsiteX15" fmla="*/ 442800 w 712675"/>
                <a:gd name="connsiteY15" fmla="*/ 375443 h 762000"/>
                <a:gd name="connsiteX16" fmla="*/ 399937 w 712675"/>
                <a:gd name="connsiteY16" fmla="*/ 490537 h 762000"/>
                <a:gd name="connsiteX17" fmla="*/ 388031 w 712675"/>
                <a:gd name="connsiteY17" fmla="*/ 610393 h 762000"/>
                <a:gd name="connsiteX18" fmla="*/ 368188 w 712675"/>
                <a:gd name="connsiteY18" fmla="*/ 719137 h 762000"/>
                <a:gd name="connsiteX19" fmla="*/ 328500 w 712675"/>
                <a:gd name="connsiteY19" fmla="*/ 762000 h 762000"/>
                <a:gd name="connsiteX20" fmla="*/ 308657 w 712675"/>
                <a:gd name="connsiteY20" fmla="*/ 696912 h 762000"/>
                <a:gd name="connsiteX21" fmla="*/ 318975 w 712675"/>
                <a:gd name="connsiteY21" fmla="*/ 624681 h 762000"/>
                <a:gd name="connsiteX22" fmla="*/ 325325 w 712675"/>
                <a:gd name="connsiteY22" fmla="*/ 527844 h 762000"/>
                <a:gd name="connsiteX23" fmla="*/ 295957 w 712675"/>
                <a:gd name="connsiteY23" fmla="*/ 461963 h 762000"/>
                <a:gd name="connsiteX24" fmla="*/ 231663 w 712675"/>
                <a:gd name="connsiteY24" fmla="*/ 398463 h 762000"/>
                <a:gd name="connsiteX25" fmla="*/ 145937 w 712675"/>
                <a:gd name="connsiteY25" fmla="*/ 330200 h 762000"/>
                <a:gd name="connsiteX26" fmla="*/ 71325 w 712675"/>
                <a:gd name="connsiteY26" fmla="*/ 285750 h 762000"/>
                <a:gd name="connsiteX27" fmla="*/ 7825 w 712675"/>
                <a:gd name="connsiteY27" fmla="*/ 257175 h 762000"/>
                <a:gd name="connsiteX28" fmla="*/ 1475 w 712675"/>
                <a:gd name="connsiteY28" fmla="*/ 206375 h 762000"/>
                <a:gd name="connsiteX29" fmla="*/ 98312 w 712675"/>
                <a:gd name="connsiteY29" fmla="*/ 215106 h 762000"/>
                <a:gd name="connsiteX0" fmla="*/ 98312 w 712675"/>
                <a:gd name="connsiteY0" fmla="*/ 215106 h 762000"/>
                <a:gd name="connsiteX1" fmla="*/ 166575 w 712675"/>
                <a:gd name="connsiteY1" fmla="*/ 254000 h 762000"/>
                <a:gd name="connsiteX2" fmla="*/ 236425 w 712675"/>
                <a:gd name="connsiteY2" fmla="*/ 320675 h 762000"/>
                <a:gd name="connsiteX3" fmla="*/ 303100 w 712675"/>
                <a:gd name="connsiteY3" fmla="*/ 368300 h 762000"/>
                <a:gd name="connsiteX4" fmla="*/ 341200 w 712675"/>
                <a:gd name="connsiteY4" fmla="*/ 412750 h 762000"/>
                <a:gd name="connsiteX5" fmla="*/ 376125 w 712675"/>
                <a:gd name="connsiteY5" fmla="*/ 323850 h 762000"/>
                <a:gd name="connsiteX6" fmla="*/ 436450 w 712675"/>
                <a:gd name="connsiteY6" fmla="*/ 206375 h 762000"/>
                <a:gd name="connsiteX7" fmla="*/ 538050 w 712675"/>
                <a:gd name="connsiteY7" fmla="*/ 88900 h 762000"/>
                <a:gd name="connsiteX8" fmla="*/ 598375 w 712675"/>
                <a:gd name="connsiteY8" fmla="*/ 15875 h 762000"/>
                <a:gd name="connsiteX9" fmla="*/ 661875 w 712675"/>
                <a:gd name="connsiteY9" fmla="*/ 0 h 762000"/>
                <a:gd name="connsiteX10" fmla="*/ 712675 w 712675"/>
                <a:gd name="connsiteY10" fmla="*/ 34925 h 762000"/>
                <a:gd name="connsiteX11" fmla="*/ 638062 w 712675"/>
                <a:gd name="connsiteY11" fmla="*/ 96838 h 762000"/>
                <a:gd name="connsiteX12" fmla="*/ 562656 w 712675"/>
                <a:gd name="connsiteY12" fmla="*/ 184944 h 762000"/>
                <a:gd name="connsiteX13" fmla="*/ 510269 w 712675"/>
                <a:gd name="connsiteY13" fmla="*/ 267494 h 762000"/>
                <a:gd name="connsiteX14" fmla="*/ 442800 w 712675"/>
                <a:gd name="connsiteY14" fmla="*/ 375443 h 762000"/>
                <a:gd name="connsiteX15" fmla="*/ 399937 w 712675"/>
                <a:gd name="connsiteY15" fmla="*/ 490537 h 762000"/>
                <a:gd name="connsiteX16" fmla="*/ 388031 w 712675"/>
                <a:gd name="connsiteY16" fmla="*/ 610393 h 762000"/>
                <a:gd name="connsiteX17" fmla="*/ 368188 w 712675"/>
                <a:gd name="connsiteY17" fmla="*/ 719137 h 762000"/>
                <a:gd name="connsiteX18" fmla="*/ 328500 w 712675"/>
                <a:gd name="connsiteY18" fmla="*/ 762000 h 762000"/>
                <a:gd name="connsiteX19" fmla="*/ 308657 w 712675"/>
                <a:gd name="connsiteY19" fmla="*/ 696912 h 762000"/>
                <a:gd name="connsiteX20" fmla="*/ 318975 w 712675"/>
                <a:gd name="connsiteY20" fmla="*/ 624681 h 762000"/>
                <a:gd name="connsiteX21" fmla="*/ 325325 w 712675"/>
                <a:gd name="connsiteY21" fmla="*/ 527844 h 762000"/>
                <a:gd name="connsiteX22" fmla="*/ 295957 w 712675"/>
                <a:gd name="connsiteY22" fmla="*/ 461963 h 762000"/>
                <a:gd name="connsiteX23" fmla="*/ 231663 w 712675"/>
                <a:gd name="connsiteY23" fmla="*/ 398463 h 762000"/>
                <a:gd name="connsiteX24" fmla="*/ 145937 w 712675"/>
                <a:gd name="connsiteY24" fmla="*/ 330200 h 762000"/>
                <a:gd name="connsiteX25" fmla="*/ 71325 w 712675"/>
                <a:gd name="connsiteY25" fmla="*/ 285750 h 762000"/>
                <a:gd name="connsiteX26" fmla="*/ 7825 w 712675"/>
                <a:gd name="connsiteY26" fmla="*/ 257175 h 762000"/>
                <a:gd name="connsiteX27" fmla="*/ 1475 w 712675"/>
                <a:gd name="connsiteY27" fmla="*/ 206375 h 762000"/>
                <a:gd name="connsiteX28" fmla="*/ 98312 w 712675"/>
                <a:gd name="connsiteY28" fmla="*/ 215106 h 762000"/>
                <a:gd name="connsiteX0" fmla="*/ 98312 w 672194"/>
                <a:gd name="connsiteY0" fmla="*/ 215106 h 762000"/>
                <a:gd name="connsiteX1" fmla="*/ 166575 w 672194"/>
                <a:gd name="connsiteY1" fmla="*/ 254000 h 762000"/>
                <a:gd name="connsiteX2" fmla="*/ 236425 w 672194"/>
                <a:gd name="connsiteY2" fmla="*/ 320675 h 762000"/>
                <a:gd name="connsiteX3" fmla="*/ 303100 w 672194"/>
                <a:gd name="connsiteY3" fmla="*/ 368300 h 762000"/>
                <a:gd name="connsiteX4" fmla="*/ 341200 w 672194"/>
                <a:gd name="connsiteY4" fmla="*/ 412750 h 762000"/>
                <a:gd name="connsiteX5" fmla="*/ 376125 w 672194"/>
                <a:gd name="connsiteY5" fmla="*/ 323850 h 762000"/>
                <a:gd name="connsiteX6" fmla="*/ 436450 w 672194"/>
                <a:gd name="connsiteY6" fmla="*/ 206375 h 762000"/>
                <a:gd name="connsiteX7" fmla="*/ 538050 w 672194"/>
                <a:gd name="connsiteY7" fmla="*/ 88900 h 762000"/>
                <a:gd name="connsiteX8" fmla="*/ 598375 w 672194"/>
                <a:gd name="connsiteY8" fmla="*/ 15875 h 762000"/>
                <a:gd name="connsiteX9" fmla="*/ 661875 w 672194"/>
                <a:gd name="connsiteY9" fmla="*/ 0 h 762000"/>
                <a:gd name="connsiteX10" fmla="*/ 672194 w 672194"/>
                <a:gd name="connsiteY10" fmla="*/ 32544 h 762000"/>
                <a:gd name="connsiteX11" fmla="*/ 638062 w 672194"/>
                <a:gd name="connsiteY11" fmla="*/ 96838 h 762000"/>
                <a:gd name="connsiteX12" fmla="*/ 562656 w 672194"/>
                <a:gd name="connsiteY12" fmla="*/ 184944 h 762000"/>
                <a:gd name="connsiteX13" fmla="*/ 510269 w 672194"/>
                <a:gd name="connsiteY13" fmla="*/ 267494 h 762000"/>
                <a:gd name="connsiteX14" fmla="*/ 442800 w 672194"/>
                <a:gd name="connsiteY14" fmla="*/ 375443 h 762000"/>
                <a:gd name="connsiteX15" fmla="*/ 399937 w 672194"/>
                <a:gd name="connsiteY15" fmla="*/ 490537 h 762000"/>
                <a:gd name="connsiteX16" fmla="*/ 388031 w 672194"/>
                <a:gd name="connsiteY16" fmla="*/ 610393 h 762000"/>
                <a:gd name="connsiteX17" fmla="*/ 368188 w 672194"/>
                <a:gd name="connsiteY17" fmla="*/ 719137 h 762000"/>
                <a:gd name="connsiteX18" fmla="*/ 328500 w 672194"/>
                <a:gd name="connsiteY18" fmla="*/ 762000 h 762000"/>
                <a:gd name="connsiteX19" fmla="*/ 308657 w 672194"/>
                <a:gd name="connsiteY19" fmla="*/ 696912 h 762000"/>
                <a:gd name="connsiteX20" fmla="*/ 318975 w 672194"/>
                <a:gd name="connsiteY20" fmla="*/ 624681 h 762000"/>
                <a:gd name="connsiteX21" fmla="*/ 325325 w 672194"/>
                <a:gd name="connsiteY21" fmla="*/ 527844 h 762000"/>
                <a:gd name="connsiteX22" fmla="*/ 295957 w 672194"/>
                <a:gd name="connsiteY22" fmla="*/ 461963 h 762000"/>
                <a:gd name="connsiteX23" fmla="*/ 231663 w 672194"/>
                <a:gd name="connsiteY23" fmla="*/ 398463 h 762000"/>
                <a:gd name="connsiteX24" fmla="*/ 145937 w 672194"/>
                <a:gd name="connsiteY24" fmla="*/ 330200 h 762000"/>
                <a:gd name="connsiteX25" fmla="*/ 71325 w 672194"/>
                <a:gd name="connsiteY25" fmla="*/ 285750 h 762000"/>
                <a:gd name="connsiteX26" fmla="*/ 7825 w 672194"/>
                <a:gd name="connsiteY26" fmla="*/ 257175 h 762000"/>
                <a:gd name="connsiteX27" fmla="*/ 1475 w 672194"/>
                <a:gd name="connsiteY27" fmla="*/ 206375 h 762000"/>
                <a:gd name="connsiteX28" fmla="*/ 98312 w 672194"/>
                <a:gd name="connsiteY28" fmla="*/ 215106 h 762000"/>
                <a:gd name="connsiteX0" fmla="*/ 98312 w 672194"/>
                <a:gd name="connsiteY0" fmla="*/ 199231 h 746125"/>
                <a:gd name="connsiteX1" fmla="*/ 166575 w 672194"/>
                <a:gd name="connsiteY1" fmla="*/ 238125 h 746125"/>
                <a:gd name="connsiteX2" fmla="*/ 236425 w 672194"/>
                <a:gd name="connsiteY2" fmla="*/ 304800 h 746125"/>
                <a:gd name="connsiteX3" fmla="*/ 303100 w 672194"/>
                <a:gd name="connsiteY3" fmla="*/ 352425 h 746125"/>
                <a:gd name="connsiteX4" fmla="*/ 341200 w 672194"/>
                <a:gd name="connsiteY4" fmla="*/ 396875 h 746125"/>
                <a:gd name="connsiteX5" fmla="*/ 376125 w 672194"/>
                <a:gd name="connsiteY5" fmla="*/ 307975 h 746125"/>
                <a:gd name="connsiteX6" fmla="*/ 436450 w 672194"/>
                <a:gd name="connsiteY6" fmla="*/ 190500 h 746125"/>
                <a:gd name="connsiteX7" fmla="*/ 538050 w 672194"/>
                <a:gd name="connsiteY7" fmla="*/ 73025 h 746125"/>
                <a:gd name="connsiteX8" fmla="*/ 598375 w 672194"/>
                <a:gd name="connsiteY8" fmla="*/ 0 h 746125"/>
                <a:gd name="connsiteX9" fmla="*/ 672194 w 672194"/>
                <a:gd name="connsiteY9" fmla="*/ 16669 h 746125"/>
                <a:gd name="connsiteX10" fmla="*/ 638062 w 672194"/>
                <a:gd name="connsiteY10" fmla="*/ 80963 h 746125"/>
                <a:gd name="connsiteX11" fmla="*/ 562656 w 672194"/>
                <a:gd name="connsiteY11" fmla="*/ 169069 h 746125"/>
                <a:gd name="connsiteX12" fmla="*/ 510269 w 672194"/>
                <a:gd name="connsiteY12" fmla="*/ 251619 h 746125"/>
                <a:gd name="connsiteX13" fmla="*/ 442800 w 672194"/>
                <a:gd name="connsiteY13" fmla="*/ 359568 h 746125"/>
                <a:gd name="connsiteX14" fmla="*/ 399937 w 672194"/>
                <a:gd name="connsiteY14" fmla="*/ 474662 h 746125"/>
                <a:gd name="connsiteX15" fmla="*/ 388031 w 672194"/>
                <a:gd name="connsiteY15" fmla="*/ 594518 h 746125"/>
                <a:gd name="connsiteX16" fmla="*/ 368188 w 672194"/>
                <a:gd name="connsiteY16" fmla="*/ 703262 h 746125"/>
                <a:gd name="connsiteX17" fmla="*/ 328500 w 672194"/>
                <a:gd name="connsiteY17" fmla="*/ 746125 h 746125"/>
                <a:gd name="connsiteX18" fmla="*/ 308657 w 672194"/>
                <a:gd name="connsiteY18" fmla="*/ 681037 h 746125"/>
                <a:gd name="connsiteX19" fmla="*/ 318975 w 672194"/>
                <a:gd name="connsiteY19" fmla="*/ 608806 h 746125"/>
                <a:gd name="connsiteX20" fmla="*/ 325325 w 672194"/>
                <a:gd name="connsiteY20" fmla="*/ 511969 h 746125"/>
                <a:gd name="connsiteX21" fmla="*/ 295957 w 672194"/>
                <a:gd name="connsiteY21" fmla="*/ 446088 h 746125"/>
                <a:gd name="connsiteX22" fmla="*/ 231663 w 672194"/>
                <a:gd name="connsiteY22" fmla="*/ 382588 h 746125"/>
                <a:gd name="connsiteX23" fmla="*/ 145937 w 672194"/>
                <a:gd name="connsiteY23" fmla="*/ 314325 h 746125"/>
                <a:gd name="connsiteX24" fmla="*/ 71325 w 672194"/>
                <a:gd name="connsiteY24" fmla="*/ 269875 h 746125"/>
                <a:gd name="connsiteX25" fmla="*/ 7825 w 672194"/>
                <a:gd name="connsiteY25" fmla="*/ 241300 h 746125"/>
                <a:gd name="connsiteX26" fmla="*/ 1475 w 672194"/>
                <a:gd name="connsiteY26" fmla="*/ 190500 h 746125"/>
                <a:gd name="connsiteX27" fmla="*/ 98312 w 672194"/>
                <a:gd name="connsiteY27" fmla="*/ 199231 h 746125"/>
                <a:gd name="connsiteX0" fmla="*/ 98312 w 672194"/>
                <a:gd name="connsiteY0" fmla="*/ 189706 h 736600"/>
                <a:gd name="connsiteX1" fmla="*/ 166575 w 672194"/>
                <a:gd name="connsiteY1" fmla="*/ 228600 h 736600"/>
                <a:gd name="connsiteX2" fmla="*/ 236425 w 672194"/>
                <a:gd name="connsiteY2" fmla="*/ 295275 h 736600"/>
                <a:gd name="connsiteX3" fmla="*/ 303100 w 672194"/>
                <a:gd name="connsiteY3" fmla="*/ 342900 h 736600"/>
                <a:gd name="connsiteX4" fmla="*/ 341200 w 672194"/>
                <a:gd name="connsiteY4" fmla="*/ 387350 h 736600"/>
                <a:gd name="connsiteX5" fmla="*/ 376125 w 672194"/>
                <a:gd name="connsiteY5" fmla="*/ 298450 h 736600"/>
                <a:gd name="connsiteX6" fmla="*/ 436450 w 672194"/>
                <a:gd name="connsiteY6" fmla="*/ 180975 h 736600"/>
                <a:gd name="connsiteX7" fmla="*/ 538050 w 672194"/>
                <a:gd name="connsiteY7" fmla="*/ 63500 h 736600"/>
                <a:gd name="connsiteX8" fmla="*/ 603138 w 672194"/>
                <a:gd name="connsiteY8" fmla="*/ 0 h 736600"/>
                <a:gd name="connsiteX9" fmla="*/ 672194 w 672194"/>
                <a:gd name="connsiteY9" fmla="*/ 7144 h 736600"/>
                <a:gd name="connsiteX10" fmla="*/ 638062 w 672194"/>
                <a:gd name="connsiteY10" fmla="*/ 71438 h 736600"/>
                <a:gd name="connsiteX11" fmla="*/ 562656 w 672194"/>
                <a:gd name="connsiteY11" fmla="*/ 159544 h 736600"/>
                <a:gd name="connsiteX12" fmla="*/ 510269 w 672194"/>
                <a:gd name="connsiteY12" fmla="*/ 242094 h 736600"/>
                <a:gd name="connsiteX13" fmla="*/ 442800 w 672194"/>
                <a:gd name="connsiteY13" fmla="*/ 350043 h 736600"/>
                <a:gd name="connsiteX14" fmla="*/ 399937 w 672194"/>
                <a:gd name="connsiteY14" fmla="*/ 465137 h 736600"/>
                <a:gd name="connsiteX15" fmla="*/ 388031 w 672194"/>
                <a:gd name="connsiteY15" fmla="*/ 584993 h 736600"/>
                <a:gd name="connsiteX16" fmla="*/ 368188 w 672194"/>
                <a:gd name="connsiteY16" fmla="*/ 693737 h 736600"/>
                <a:gd name="connsiteX17" fmla="*/ 328500 w 672194"/>
                <a:gd name="connsiteY17" fmla="*/ 736600 h 736600"/>
                <a:gd name="connsiteX18" fmla="*/ 308657 w 672194"/>
                <a:gd name="connsiteY18" fmla="*/ 671512 h 736600"/>
                <a:gd name="connsiteX19" fmla="*/ 318975 w 672194"/>
                <a:gd name="connsiteY19" fmla="*/ 599281 h 736600"/>
                <a:gd name="connsiteX20" fmla="*/ 325325 w 672194"/>
                <a:gd name="connsiteY20" fmla="*/ 502444 h 736600"/>
                <a:gd name="connsiteX21" fmla="*/ 295957 w 672194"/>
                <a:gd name="connsiteY21" fmla="*/ 436563 h 736600"/>
                <a:gd name="connsiteX22" fmla="*/ 231663 w 672194"/>
                <a:gd name="connsiteY22" fmla="*/ 373063 h 736600"/>
                <a:gd name="connsiteX23" fmla="*/ 145937 w 672194"/>
                <a:gd name="connsiteY23" fmla="*/ 304800 h 736600"/>
                <a:gd name="connsiteX24" fmla="*/ 71325 w 672194"/>
                <a:gd name="connsiteY24" fmla="*/ 260350 h 736600"/>
                <a:gd name="connsiteX25" fmla="*/ 7825 w 672194"/>
                <a:gd name="connsiteY25" fmla="*/ 231775 h 736600"/>
                <a:gd name="connsiteX26" fmla="*/ 1475 w 672194"/>
                <a:gd name="connsiteY26" fmla="*/ 180975 h 736600"/>
                <a:gd name="connsiteX27" fmla="*/ 98312 w 672194"/>
                <a:gd name="connsiteY27" fmla="*/ 189706 h 736600"/>
                <a:gd name="connsiteX0" fmla="*/ 98312 w 672194"/>
                <a:gd name="connsiteY0" fmla="*/ 189706 h 736600"/>
                <a:gd name="connsiteX1" fmla="*/ 166575 w 672194"/>
                <a:gd name="connsiteY1" fmla="*/ 228600 h 736600"/>
                <a:gd name="connsiteX2" fmla="*/ 236425 w 672194"/>
                <a:gd name="connsiteY2" fmla="*/ 295275 h 736600"/>
                <a:gd name="connsiteX3" fmla="*/ 303100 w 672194"/>
                <a:gd name="connsiteY3" fmla="*/ 342900 h 736600"/>
                <a:gd name="connsiteX4" fmla="*/ 341200 w 672194"/>
                <a:gd name="connsiteY4" fmla="*/ 387350 h 736600"/>
                <a:gd name="connsiteX5" fmla="*/ 376125 w 672194"/>
                <a:gd name="connsiteY5" fmla="*/ 298450 h 736600"/>
                <a:gd name="connsiteX6" fmla="*/ 436450 w 672194"/>
                <a:gd name="connsiteY6" fmla="*/ 180975 h 736600"/>
                <a:gd name="connsiteX7" fmla="*/ 540431 w 672194"/>
                <a:gd name="connsiteY7" fmla="*/ 70643 h 736600"/>
                <a:gd name="connsiteX8" fmla="*/ 603138 w 672194"/>
                <a:gd name="connsiteY8" fmla="*/ 0 h 736600"/>
                <a:gd name="connsiteX9" fmla="*/ 672194 w 672194"/>
                <a:gd name="connsiteY9" fmla="*/ 7144 h 736600"/>
                <a:gd name="connsiteX10" fmla="*/ 638062 w 672194"/>
                <a:gd name="connsiteY10" fmla="*/ 71438 h 736600"/>
                <a:gd name="connsiteX11" fmla="*/ 562656 w 672194"/>
                <a:gd name="connsiteY11" fmla="*/ 159544 h 736600"/>
                <a:gd name="connsiteX12" fmla="*/ 510269 w 672194"/>
                <a:gd name="connsiteY12" fmla="*/ 242094 h 736600"/>
                <a:gd name="connsiteX13" fmla="*/ 442800 w 672194"/>
                <a:gd name="connsiteY13" fmla="*/ 350043 h 736600"/>
                <a:gd name="connsiteX14" fmla="*/ 399937 w 672194"/>
                <a:gd name="connsiteY14" fmla="*/ 465137 h 736600"/>
                <a:gd name="connsiteX15" fmla="*/ 388031 w 672194"/>
                <a:gd name="connsiteY15" fmla="*/ 584993 h 736600"/>
                <a:gd name="connsiteX16" fmla="*/ 368188 w 672194"/>
                <a:gd name="connsiteY16" fmla="*/ 693737 h 736600"/>
                <a:gd name="connsiteX17" fmla="*/ 328500 w 672194"/>
                <a:gd name="connsiteY17" fmla="*/ 736600 h 736600"/>
                <a:gd name="connsiteX18" fmla="*/ 308657 w 672194"/>
                <a:gd name="connsiteY18" fmla="*/ 671512 h 736600"/>
                <a:gd name="connsiteX19" fmla="*/ 318975 w 672194"/>
                <a:gd name="connsiteY19" fmla="*/ 599281 h 736600"/>
                <a:gd name="connsiteX20" fmla="*/ 325325 w 672194"/>
                <a:gd name="connsiteY20" fmla="*/ 502444 h 736600"/>
                <a:gd name="connsiteX21" fmla="*/ 295957 w 672194"/>
                <a:gd name="connsiteY21" fmla="*/ 436563 h 736600"/>
                <a:gd name="connsiteX22" fmla="*/ 231663 w 672194"/>
                <a:gd name="connsiteY22" fmla="*/ 373063 h 736600"/>
                <a:gd name="connsiteX23" fmla="*/ 145937 w 672194"/>
                <a:gd name="connsiteY23" fmla="*/ 304800 h 736600"/>
                <a:gd name="connsiteX24" fmla="*/ 71325 w 672194"/>
                <a:gd name="connsiteY24" fmla="*/ 260350 h 736600"/>
                <a:gd name="connsiteX25" fmla="*/ 7825 w 672194"/>
                <a:gd name="connsiteY25" fmla="*/ 231775 h 736600"/>
                <a:gd name="connsiteX26" fmla="*/ 1475 w 672194"/>
                <a:gd name="connsiteY26" fmla="*/ 180975 h 736600"/>
                <a:gd name="connsiteX27" fmla="*/ 98312 w 672194"/>
                <a:gd name="connsiteY27" fmla="*/ 189706 h 736600"/>
                <a:gd name="connsiteX0" fmla="*/ 98312 w 672194"/>
                <a:gd name="connsiteY0" fmla="*/ 189706 h 736600"/>
                <a:gd name="connsiteX1" fmla="*/ 166575 w 672194"/>
                <a:gd name="connsiteY1" fmla="*/ 228600 h 736600"/>
                <a:gd name="connsiteX2" fmla="*/ 236425 w 672194"/>
                <a:gd name="connsiteY2" fmla="*/ 295275 h 736600"/>
                <a:gd name="connsiteX3" fmla="*/ 303100 w 672194"/>
                <a:gd name="connsiteY3" fmla="*/ 342900 h 736600"/>
                <a:gd name="connsiteX4" fmla="*/ 341200 w 672194"/>
                <a:gd name="connsiteY4" fmla="*/ 387350 h 736600"/>
                <a:gd name="connsiteX5" fmla="*/ 376125 w 672194"/>
                <a:gd name="connsiteY5" fmla="*/ 298450 h 736600"/>
                <a:gd name="connsiteX6" fmla="*/ 450737 w 672194"/>
                <a:gd name="connsiteY6" fmla="*/ 188119 h 736600"/>
                <a:gd name="connsiteX7" fmla="*/ 540431 w 672194"/>
                <a:gd name="connsiteY7" fmla="*/ 70643 h 736600"/>
                <a:gd name="connsiteX8" fmla="*/ 603138 w 672194"/>
                <a:gd name="connsiteY8" fmla="*/ 0 h 736600"/>
                <a:gd name="connsiteX9" fmla="*/ 672194 w 672194"/>
                <a:gd name="connsiteY9" fmla="*/ 7144 h 736600"/>
                <a:gd name="connsiteX10" fmla="*/ 638062 w 672194"/>
                <a:gd name="connsiteY10" fmla="*/ 71438 h 736600"/>
                <a:gd name="connsiteX11" fmla="*/ 562656 w 672194"/>
                <a:gd name="connsiteY11" fmla="*/ 159544 h 736600"/>
                <a:gd name="connsiteX12" fmla="*/ 510269 w 672194"/>
                <a:gd name="connsiteY12" fmla="*/ 242094 h 736600"/>
                <a:gd name="connsiteX13" fmla="*/ 442800 w 672194"/>
                <a:gd name="connsiteY13" fmla="*/ 350043 h 736600"/>
                <a:gd name="connsiteX14" fmla="*/ 399937 w 672194"/>
                <a:gd name="connsiteY14" fmla="*/ 465137 h 736600"/>
                <a:gd name="connsiteX15" fmla="*/ 388031 w 672194"/>
                <a:gd name="connsiteY15" fmla="*/ 584993 h 736600"/>
                <a:gd name="connsiteX16" fmla="*/ 368188 w 672194"/>
                <a:gd name="connsiteY16" fmla="*/ 693737 h 736600"/>
                <a:gd name="connsiteX17" fmla="*/ 328500 w 672194"/>
                <a:gd name="connsiteY17" fmla="*/ 736600 h 736600"/>
                <a:gd name="connsiteX18" fmla="*/ 308657 w 672194"/>
                <a:gd name="connsiteY18" fmla="*/ 671512 h 736600"/>
                <a:gd name="connsiteX19" fmla="*/ 318975 w 672194"/>
                <a:gd name="connsiteY19" fmla="*/ 599281 h 736600"/>
                <a:gd name="connsiteX20" fmla="*/ 325325 w 672194"/>
                <a:gd name="connsiteY20" fmla="*/ 502444 h 736600"/>
                <a:gd name="connsiteX21" fmla="*/ 295957 w 672194"/>
                <a:gd name="connsiteY21" fmla="*/ 436563 h 736600"/>
                <a:gd name="connsiteX22" fmla="*/ 231663 w 672194"/>
                <a:gd name="connsiteY22" fmla="*/ 373063 h 736600"/>
                <a:gd name="connsiteX23" fmla="*/ 145937 w 672194"/>
                <a:gd name="connsiteY23" fmla="*/ 304800 h 736600"/>
                <a:gd name="connsiteX24" fmla="*/ 71325 w 672194"/>
                <a:gd name="connsiteY24" fmla="*/ 260350 h 736600"/>
                <a:gd name="connsiteX25" fmla="*/ 7825 w 672194"/>
                <a:gd name="connsiteY25" fmla="*/ 231775 h 736600"/>
                <a:gd name="connsiteX26" fmla="*/ 1475 w 672194"/>
                <a:gd name="connsiteY26" fmla="*/ 180975 h 736600"/>
                <a:gd name="connsiteX27" fmla="*/ 98312 w 672194"/>
                <a:gd name="connsiteY27" fmla="*/ 189706 h 736600"/>
                <a:gd name="connsiteX0" fmla="*/ 98312 w 672194"/>
                <a:gd name="connsiteY0" fmla="*/ 189706 h 736600"/>
                <a:gd name="connsiteX1" fmla="*/ 166575 w 672194"/>
                <a:gd name="connsiteY1" fmla="*/ 228600 h 736600"/>
                <a:gd name="connsiteX2" fmla="*/ 236425 w 672194"/>
                <a:gd name="connsiteY2" fmla="*/ 295275 h 736600"/>
                <a:gd name="connsiteX3" fmla="*/ 303100 w 672194"/>
                <a:gd name="connsiteY3" fmla="*/ 342900 h 736600"/>
                <a:gd name="connsiteX4" fmla="*/ 341200 w 672194"/>
                <a:gd name="connsiteY4" fmla="*/ 387350 h 736600"/>
                <a:gd name="connsiteX5" fmla="*/ 385650 w 672194"/>
                <a:gd name="connsiteY5" fmla="*/ 300832 h 736600"/>
                <a:gd name="connsiteX6" fmla="*/ 450737 w 672194"/>
                <a:gd name="connsiteY6" fmla="*/ 188119 h 736600"/>
                <a:gd name="connsiteX7" fmla="*/ 540431 w 672194"/>
                <a:gd name="connsiteY7" fmla="*/ 70643 h 736600"/>
                <a:gd name="connsiteX8" fmla="*/ 603138 w 672194"/>
                <a:gd name="connsiteY8" fmla="*/ 0 h 736600"/>
                <a:gd name="connsiteX9" fmla="*/ 672194 w 672194"/>
                <a:gd name="connsiteY9" fmla="*/ 7144 h 736600"/>
                <a:gd name="connsiteX10" fmla="*/ 638062 w 672194"/>
                <a:gd name="connsiteY10" fmla="*/ 71438 h 736600"/>
                <a:gd name="connsiteX11" fmla="*/ 562656 w 672194"/>
                <a:gd name="connsiteY11" fmla="*/ 159544 h 736600"/>
                <a:gd name="connsiteX12" fmla="*/ 510269 w 672194"/>
                <a:gd name="connsiteY12" fmla="*/ 242094 h 736600"/>
                <a:gd name="connsiteX13" fmla="*/ 442800 w 672194"/>
                <a:gd name="connsiteY13" fmla="*/ 350043 h 736600"/>
                <a:gd name="connsiteX14" fmla="*/ 399937 w 672194"/>
                <a:gd name="connsiteY14" fmla="*/ 465137 h 736600"/>
                <a:gd name="connsiteX15" fmla="*/ 388031 w 672194"/>
                <a:gd name="connsiteY15" fmla="*/ 584993 h 736600"/>
                <a:gd name="connsiteX16" fmla="*/ 368188 w 672194"/>
                <a:gd name="connsiteY16" fmla="*/ 693737 h 736600"/>
                <a:gd name="connsiteX17" fmla="*/ 328500 w 672194"/>
                <a:gd name="connsiteY17" fmla="*/ 736600 h 736600"/>
                <a:gd name="connsiteX18" fmla="*/ 308657 w 672194"/>
                <a:gd name="connsiteY18" fmla="*/ 671512 h 736600"/>
                <a:gd name="connsiteX19" fmla="*/ 318975 w 672194"/>
                <a:gd name="connsiteY19" fmla="*/ 599281 h 736600"/>
                <a:gd name="connsiteX20" fmla="*/ 325325 w 672194"/>
                <a:gd name="connsiteY20" fmla="*/ 502444 h 736600"/>
                <a:gd name="connsiteX21" fmla="*/ 295957 w 672194"/>
                <a:gd name="connsiteY21" fmla="*/ 436563 h 736600"/>
                <a:gd name="connsiteX22" fmla="*/ 231663 w 672194"/>
                <a:gd name="connsiteY22" fmla="*/ 373063 h 736600"/>
                <a:gd name="connsiteX23" fmla="*/ 145937 w 672194"/>
                <a:gd name="connsiteY23" fmla="*/ 304800 h 736600"/>
                <a:gd name="connsiteX24" fmla="*/ 71325 w 672194"/>
                <a:gd name="connsiteY24" fmla="*/ 260350 h 736600"/>
                <a:gd name="connsiteX25" fmla="*/ 7825 w 672194"/>
                <a:gd name="connsiteY25" fmla="*/ 231775 h 736600"/>
                <a:gd name="connsiteX26" fmla="*/ 1475 w 672194"/>
                <a:gd name="connsiteY26" fmla="*/ 180975 h 736600"/>
                <a:gd name="connsiteX27" fmla="*/ 98312 w 672194"/>
                <a:gd name="connsiteY27" fmla="*/ 189706 h 736600"/>
                <a:gd name="connsiteX0" fmla="*/ 98312 w 672194"/>
                <a:gd name="connsiteY0" fmla="*/ 189706 h 736600"/>
                <a:gd name="connsiteX1" fmla="*/ 166575 w 672194"/>
                <a:gd name="connsiteY1" fmla="*/ 228600 h 736600"/>
                <a:gd name="connsiteX2" fmla="*/ 236425 w 672194"/>
                <a:gd name="connsiteY2" fmla="*/ 295275 h 736600"/>
                <a:gd name="connsiteX3" fmla="*/ 303100 w 672194"/>
                <a:gd name="connsiteY3" fmla="*/ 342900 h 736600"/>
                <a:gd name="connsiteX4" fmla="*/ 348343 w 672194"/>
                <a:gd name="connsiteY4" fmla="*/ 413544 h 736600"/>
                <a:gd name="connsiteX5" fmla="*/ 385650 w 672194"/>
                <a:gd name="connsiteY5" fmla="*/ 300832 h 736600"/>
                <a:gd name="connsiteX6" fmla="*/ 450737 w 672194"/>
                <a:gd name="connsiteY6" fmla="*/ 188119 h 736600"/>
                <a:gd name="connsiteX7" fmla="*/ 540431 w 672194"/>
                <a:gd name="connsiteY7" fmla="*/ 70643 h 736600"/>
                <a:gd name="connsiteX8" fmla="*/ 603138 w 672194"/>
                <a:gd name="connsiteY8" fmla="*/ 0 h 736600"/>
                <a:gd name="connsiteX9" fmla="*/ 672194 w 672194"/>
                <a:gd name="connsiteY9" fmla="*/ 7144 h 736600"/>
                <a:gd name="connsiteX10" fmla="*/ 638062 w 672194"/>
                <a:gd name="connsiteY10" fmla="*/ 71438 h 736600"/>
                <a:gd name="connsiteX11" fmla="*/ 562656 w 672194"/>
                <a:gd name="connsiteY11" fmla="*/ 159544 h 736600"/>
                <a:gd name="connsiteX12" fmla="*/ 510269 w 672194"/>
                <a:gd name="connsiteY12" fmla="*/ 242094 h 736600"/>
                <a:gd name="connsiteX13" fmla="*/ 442800 w 672194"/>
                <a:gd name="connsiteY13" fmla="*/ 350043 h 736600"/>
                <a:gd name="connsiteX14" fmla="*/ 399937 w 672194"/>
                <a:gd name="connsiteY14" fmla="*/ 465137 h 736600"/>
                <a:gd name="connsiteX15" fmla="*/ 388031 w 672194"/>
                <a:gd name="connsiteY15" fmla="*/ 584993 h 736600"/>
                <a:gd name="connsiteX16" fmla="*/ 368188 w 672194"/>
                <a:gd name="connsiteY16" fmla="*/ 693737 h 736600"/>
                <a:gd name="connsiteX17" fmla="*/ 328500 w 672194"/>
                <a:gd name="connsiteY17" fmla="*/ 736600 h 736600"/>
                <a:gd name="connsiteX18" fmla="*/ 308657 w 672194"/>
                <a:gd name="connsiteY18" fmla="*/ 671512 h 736600"/>
                <a:gd name="connsiteX19" fmla="*/ 318975 w 672194"/>
                <a:gd name="connsiteY19" fmla="*/ 599281 h 736600"/>
                <a:gd name="connsiteX20" fmla="*/ 325325 w 672194"/>
                <a:gd name="connsiteY20" fmla="*/ 502444 h 736600"/>
                <a:gd name="connsiteX21" fmla="*/ 295957 w 672194"/>
                <a:gd name="connsiteY21" fmla="*/ 436563 h 736600"/>
                <a:gd name="connsiteX22" fmla="*/ 231663 w 672194"/>
                <a:gd name="connsiteY22" fmla="*/ 373063 h 736600"/>
                <a:gd name="connsiteX23" fmla="*/ 145937 w 672194"/>
                <a:gd name="connsiteY23" fmla="*/ 304800 h 736600"/>
                <a:gd name="connsiteX24" fmla="*/ 71325 w 672194"/>
                <a:gd name="connsiteY24" fmla="*/ 260350 h 736600"/>
                <a:gd name="connsiteX25" fmla="*/ 7825 w 672194"/>
                <a:gd name="connsiteY25" fmla="*/ 231775 h 736600"/>
                <a:gd name="connsiteX26" fmla="*/ 1475 w 672194"/>
                <a:gd name="connsiteY26" fmla="*/ 180975 h 736600"/>
                <a:gd name="connsiteX27" fmla="*/ 98312 w 672194"/>
                <a:gd name="connsiteY27" fmla="*/ 189706 h 736600"/>
                <a:gd name="connsiteX0" fmla="*/ 98312 w 657906"/>
                <a:gd name="connsiteY0" fmla="*/ 189706 h 736600"/>
                <a:gd name="connsiteX1" fmla="*/ 166575 w 657906"/>
                <a:gd name="connsiteY1" fmla="*/ 228600 h 736600"/>
                <a:gd name="connsiteX2" fmla="*/ 236425 w 657906"/>
                <a:gd name="connsiteY2" fmla="*/ 295275 h 736600"/>
                <a:gd name="connsiteX3" fmla="*/ 303100 w 657906"/>
                <a:gd name="connsiteY3" fmla="*/ 342900 h 736600"/>
                <a:gd name="connsiteX4" fmla="*/ 348343 w 657906"/>
                <a:gd name="connsiteY4" fmla="*/ 413544 h 736600"/>
                <a:gd name="connsiteX5" fmla="*/ 385650 w 657906"/>
                <a:gd name="connsiteY5" fmla="*/ 300832 h 736600"/>
                <a:gd name="connsiteX6" fmla="*/ 450737 w 657906"/>
                <a:gd name="connsiteY6" fmla="*/ 188119 h 736600"/>
                <a:gd name="connsiteX7" fmla="*/ 540431 w 657906"/>
                <a:gd name="connsiteY7" fmla="*/ 70643 h 736600"/>
                <a:gd name="connsiteX8" fmla="*/ 603138 w 657906"/>
                <a:gd name="connsiteY8" fmla="*/ 0 h 736600"/>
                <a:gd name="connsiteX9" fmla="*/ 657906 w 657906"/>
                <a:gd name="connsiteY9" fmla="*/ 0 h 736600"/>
                <a:gd name="connsiteX10" fmla="*/ 638062 w 657906"/>
                <a:gd name="connsiteY10" fmla="*/ 71438 h 736600"/>
                <a:gd name="connsiteX11" fmla="*/ 562656 w 657906"/>
                <a:gd name="connsiteY11" fmla="*/ 159544 h 736600"/>
                <a:gd name="connsiteX12" fmla="*/ 510269 w 657906"/>
                <a:gd name="connsiteY12" fmla="*/ 242094 h 736600"/>
                <a:gd name="connsiteX13" fmla="*/ 442800 w 657906"/>
                <a:gd name="connsiteY13" fmla="*/ 350043 h 736600"/>
                <a:gd name="connsiteX14" fmla="*/ 399937 w 657906"/>
                <a:gd name="connsiteY14" fmla="*/ 465137 h 736600"/>
                <a:gd name="connsiteX15" fmla="*/ 388031 w 657906"/>
                <a:gd name="connsiteY15" fmla="*/ 584993 h 736600"/>
                <a:gd name="connsiteX16" fmla="*/ 368188 w 657906"/>
                <a:gd name="connsiteY16" fmla="*/ 693737 h 736600"/>
                <a:gd name="connsiteX17" fmla="*/ 328500 w 657906"/>
                <a:gd name="connsiteY17" fmla="*/ 736600 h 736600"/>
                <a:gd name="connsiteX18" fmla="*/ 308657 w 657906"/>
                <a:gd name="connsiteY18" fmla="*/ 671512 h 736600"/>
                <a:gd name="connsiteX19" fmla="*/ 318975 w 657906"/>
                <a:gd name="connsiteY19" fmla="*/ 599281 h 736600"/>
                <a:gd name="connsiteX20" fmla="*/ 325325 w 657906"/>
                <a:gd name="connsiteY20" fmla="*/ 502444 h 736600"/>
                <a:gd name="connsiteX21" fmla="*/ 295957 w 657906"/>
                <a:gd name="connsiteY21" fmla="*/ 436563 h 736600"/>
                <a:gd name="connsiteX22" fmla="*/ 231663 w 657906"/>
                <a:gd name="connsiteY22" fmla="*/ 373063 h 736600"/>
                <a:gd name="connsiteX23" fmla="*/ 145937 w 657906"/>
                <a:gd name="connsiteY23" fmla="*/ 304800 h 736600"/>
                <a:gd name="connsiteX24" fmla="*/ 71325 w 657906"/>
                <a:gd name="connsiteY24" fmla="*/ 260350 h 736600"/>
                <a:gd name="connsiteX25" fmla="*/ 7825 w 657906"/>
                <a:gd name="connsiteY25" fmla="*/ 231775 h 736600"/>
                <a:gd name="connsiteX26" fmla="*/ 1475 w 657906"/>
                <a:gd name="connsiteY26" fmla="*/ 180975 h 736600"/>
                <a:gd name="connsiteX27" fmla="*/ 98312 w 657906"/>
                <a:gd name="connsiteY27" fmla="*/ 189706 h 736600"/>
                <a:gd name="connsiteX0" fmla="*/ 98312 w 657906"/>
                <a:gd name="connsiteY0" fmla="*/ 200289 h 747183"/>
                <a:gd name="connsiteX1" fmla="*/ 166575 w 657906"/>
                <a:gd name="connsiteY1" fmla="*/ 239183 h 747183"/>
                <a:gd name="connsiteX2" fmla="*/ 236425 w 657906"/>
                <a:gd name="connsiteY2" fmla="*/ 305858 h 747183"/>
                <a:gd name="connsiteX3" fmla="*/ 303100 w 657906"/>
                <a:gd name="connsiteY3" fmla="*/ 353483 h 747183"/>
                <a:gd name="connsiteX4" fmla="*/ 348343 w 657906"/>
                <a:gd name="connsiteY4" fmla="*/ 424127 h 747183"/>
                <a:gd name="connsiteX5" fmla="*/ 385650 w 657906"/>
                <a:gd name="connsiteY5" fmla="*/ 311415 h 747183"/>
                <a:gd name="connsiteX6" fmla="*/ 450737 w 657906"/>
                <a:gd name="connsiteY6" fmla="*/ 198702 h 747183"/>
                <a:gd name="connsiteX7" fmla="*/ 540431 w 657906"/>
                <a:gd name="connsiteY7" fmla="*/ 81226 h 747183"/>
                <a:gd name="connsiteX8" fmla="*/ 603138 w 657906"/>
                <a:gd name="connsiteY8" fmla="*/ 10583 h 747183"/>
                <a:gd name="connsiteX9" fmla="*/ 657906 w 657906"/>
                <a:gd name="connsiteY9" fmla="*/ 10583 h 747183"/>
                <a:gd name="connsiteX10" fmla="*/ 638062 w 657906"/>
                <a:gd name="connsiteY10" fmla="*/ 82021 h 747183"/>
                <a:gd name="connsiteX11" fmla="*/ 562656 w 657906"/>
                <a:gd name="connsiteY11" fmla="*/ 170127 h 747183"/>
                <a:gd name="connsiteX12" fmla="*/ 510269 w 657906"/>
                <a:gd name="connsiteY12" fmla="*/ 252677 h 747183"/>
                <a:gd name="connsiteX13" fmla="*/ 442800 w 657906"/>
                <a:gd name="connsiteY13" fmla="*/ 360626 h 747183"/>
                <a:gd name="connsiteX14" fmla="*/ 399937 w 657906"/>
                <a:gd name="connsiteY14" fmla="*/ 475720 h 747183"/>
                <a:gd name="connsiteX15" fmla="*/ 388031 w 657906"/>
                <a:gd name="connsiteY15" fmla="*/ 595576 h 747183"/>
                <a:gd name="connsiteX16" fmla="*/ 368188 w 657906"/>
                <a:gd name="connsiteY16" fmla="*/ 704320 h 747183"/>
                <a:gd name="connsiteX17" fmla="*/ 328500 w 657906"/>
                <a:gd name="connsiteY17" fmla="*/ 747183 h 747183"/>
                <a:gd name="connsiteX18" fmla="*/ 308657 w 657906"/>
                <a:gd name="connsiteY18" fmla="*/ 682095 h 747183"/>
                <a:gd name="connsiteX19" fmla="*/ 318975 w 657906"/>
                <a:gd name="connsiteY19" fmla="*/ 609864 h 747183"/>
                <a:gd name="connsiteX20" fmla="*/ 325325 w 657906"/>
                <a:gd name="connsiteY20" fmla="*/ 513027 h 747183"/>
                <a:gd name="connsiteX21" fmla="*/ 295957 w 657906"/>
                <a:gd name="connsiteY21" fmla="*/ 447146 h 747183"/>
                <a:gd name="connsiteX22" fmla="*/ 231663 w 657906"/>
                <a:gd name="connsiteY22" fmla="*/ 383646 h 747183"/>
                <a:gd name="connsiteX23" fmla="*/ 145937 w 657906"/>
                <a:gd name="connsiteY23" fmla="*/ 315383 h 747183"/>
                <a:gd name="connsiteX24" fmla="*/ 71325 w 657906"/>
                <a:gd name="connsiteY24" fmla="*/ 270933 h 747183"/>
                <a:gd name="connsiteX25" fmla="*/ 7825 w 657906"/>
                <a:gd name="connsiteY25" fmla="*/ 242358 h 747183"/>
                <a:gd name="connsiteX26" fmla="*/ 1475 w 657906"/>
                <a:gd name="connsiteY26" fmla="*/ 191558 h 747183"/>
                <a:gd name="connsiteX27" fmla="*/ 98312 w 657906"/>
                <a:gd name="connsiteY27" fmla="*/ 200289 h 747183"/>
                <a:gd name="connsiteX0" fmla="*/ 98312 w 666017"/>
                <a:gd name="connsiteY0" fmla="*/ 200289 h 747183"/>
                <a:gd name="connsiteX1" fmla="*/ 166575 w 666017"/>
                <a:gd name="connsiteY1" fmla="*/ 239183 h 747183"/>
                <a:gd name="connsiteX2" fmla="*/ 236425 w 666017"/>
                <a:gd name="connsiteY2" fmla="*/ 305858 h 747183"/>
                <a:gd name="connsiteX3" fmla="*/ 303100 w 666017"/>
                <a:gd name="connsiteY3" fmla="*/ 353483 h 747183"/>
                <a:gd name="connsiteX4" fmla="*/ 348343 w 666017"/>
                <a:gd name="connsiteY4" fmla="*/ 424127 h 747183"/>
                <a:gd name="connsiteX5" fmla="*/ 385650 w 666017"/>
                <a:gd name="connsiteY5" fmla="*/ 311415 h 747183"/>
                <a:gd name="connsiteX6" fmla="*/ 450737 w 666017"/>
                <a:gd name="connsiteY6" fmla="*/ 198702 h 747183"/>
                <a:gd name="connsiteX7" fmla="*/ 540431 w 666017"/>
                <a:gd name="connsiteY7" fmla="*/ 81226 h 747183"/>
                <a:gd name="connsiteX8" fmla="*/ 603138 w 666017"/>
                <a:gd name="connsiteY8" fmla="*/ 10583 h 747183"/>
                <a:gd name="connsiteX9" fmla="*/ 657906 w 666017"/>
                <a:gd name="connsiteY9" fmla="*/ 10583 h 747183"/>
                <a:gd name="connsiteX10" fmla="*/ 638062 w 666017"/>
                <a:gd name="connsiteY10" fmla="*/ 82021 h 747183"/>
                <a:gd name="connsiteX11" fmla="*/ 562656 w 666017"/>
                <a:gd name="connsiteY11" fmla="*/ 170127 h 747183"/>
                <a:gd name="connsiteX12" fmla="*/ 510269 w 666017"/>
                <a:gd name="connsiteY12" fmla="*/ 252677 h 747183"/>
                <a:gd name="connsiteX13" fmla="*/ 442800 w 666017"/>
                <a:gd name="connsiteY13" fmla="*/ 360626 h 747183"/>
                <a:gd name="connsiteX14" fmla="*/ 399937 w 666017"/>
                <a:gd name="connsiteY14" fmla="*/ 475720 h 747183"/>
                <a:gd name="connsiteX15" fmla="*/ 388031 w 666017"/>
                <a:gd name="connsiteY15" fmla="*/ 595576 h 747183"/>
                <a:gd name="connsiteX16" fmla="*/ 368188 w 666017"/>
                <a:gd name="connsiteY16" fmla="*/ 704320 h 747183"/>
                <a:gd name="connsiteX17" fmla="*/ 328500 w 666017"/>
                <a:gd name="connsiteY17" fmla="*/ 747183 h 747183"/>
                <a:gd name="connsiteX18" fmla="*/ 308657 w 666017"/>
                <a:gd name="connsiteY18" fmla="*/ 682095 h 747183"/>
                <a:gd name="connsiteX19" fmla="*/ 318975 w 666017"/>
                <a:gd name="connsiteY19" fmla="*/ 609864 h 747183"/>
                <a:gd name="connsiteX20" fmla="*/ 325325 w 666017"/>
                <a:gd name="connsiteY20" fmla="*/ 513027 h 747183"/>
                <a:gd name="connsiteX21" fmla="*/ 295957 w 666017"/>
                <a:gd name="connsiteY21" fmla="*/ 447146 h 747183"/>
                <a:gd name="connsiteX22" fmla="*/ 231663 w 666017"/>
                <a:gd name="connsiteY22" fmla="*/ 383646 h 747183"/>
                <a:gd name="connsiteX23" fmla="*/ 145937 w 666017"/>
                <a:gd name="connsiteY23" fmla="*/ 315383 h 747183"/>
                <a:gd name="connsiteX24" fmla="*/ 71325 w 666017"/>
                <a:gd name="connsiteY24" fmla="*/ 270933 h 747183"/>
                <a:gd name="connsiteX25" fmla="*/ 7825 w 666017"/>
                <a:gd name="connsiteY25" fmla="*/ 242358 h 747183"/>
                <a:gd name="connsiteX26" fmla="*/ 1475 w 666017"/>
                <a:gd name="connsiteY26" fmla="*/ 191558 h 747183"/>
                <a:gd name="connsiteX27" fmla="*/ 98312 w 666017"/>
                <a:gd name="connsiteY27" fmla="*/ 200289 h 74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017" h="747183">
                  <a:moveTo>
                    <a:pt x="98312" y="200289"/>
                  </a:moveTo>
                  <a:lnTo>
                    <a:pt x="166575" y="239183"/>
                  </a:lnTo>
                  <a:lnTo>
                    <a:pt x="236425" y="305858"/>
                  </a:lnTo>
                  <a:lnTo>
                    <a:pt x="303100" y="353483"/>
                  </a:lnTo>
                  <a:lnTo>
                    <a:pt x="348343" y="424127"/>
                  </a:lnTo>
                  <a:lnTo>
                    <a:pt x="385650" y="311415"/>
                  </a:lnTo>
                  <a:lnTo>
                    <a:pt x="450737" y="198702"/>
                  </a:lnTo>
                  <a:lnTo>
                    <a:pt x="540431" y="81226"/>
                  </a:lnTo>
                  <a:lnTo>
                    <a:pt x="603138" y="10583"/>
                  </a:lnTo>
                  <a:cubicBezTo>
                    <a:pt x="621394" y="10583"/>
                    <a:pt x="637268" y="-13229"/>
                    <a:pt x="657906" y="10583"/>
                  </a:cubicBezTo>
                  <a:cubicBezTo>
                    <a:pt x="682247" y="39158"/>
                    <a:pt x="644677" y="58208"/>
                    <a:pt x="638062" y="82021"/>
                  </a:cubicBezTo>
                  <a:lnTo>
                    <a:pt x="562656" y="170127"/>
                  </a:lnTo>
                  <a:lnTo>
                    <a:pt x="510269" y="252677"/>
                  </a:lnTo>
                  <a:lnTo>
                    <a:pt x="442800" y="360626"/>
                  </a:lnTo>
                  <a:lnTo>
                    <a:pt x="399937" y="475720"/>
                  </a:lnTo>
                  <a:lnTo>
                    <a:pt x="388031" y="595576"/>
                  </a:lnTo>
                  <a:lnTo>
                    <a:pt x="368188" y="704320"/>
                  </a:lnTo>
                  <a:cubicBezTo>
                    <a:pt x="350196" y="717020"/>
                    <a:pt x="375067" y="741627"/>
                    <a:pt x="328500" y="747183"/>
                  </a:cubicBezTo>
                  <a:cubicBezTo>
                    <a:pt x="290930" y="723106"/>
                    <a:pt x="315271" y="703791"/>
                    <a:pt x="308657" y="682095"/>
                  </a:cubicBezTo>
                  <a:lnTo>
                    <a:pt x="318975" y="609864"/>
                  </a:lnTo>
                  <a:lnTo>
                    <a:pt x="325325" y="513027"/>
                  </a:lnTo>
                  <a:lnTo>
                    <a:pt x="295957" y="447146"/>
                  </a:lnTo>
                  <a:lnTo>
                    <a:pt x="231663" y="383646"/>
                  </a:lnTo>
                  <a:cubicBezTo>
                    <a:pt x="208644" y="360892"/>
                    <a:pt x="183244" y="335756"/>
                    <a:pt x="145937" y="315383"/>
                  </a:cubicBezTo>
                  <a:lnTo>
                    <a:pt x="71325" y="270933"/>
                  </a:lnTo>
                  <a:lnTo>
                    <a:pt x="7825" y="242358"/>
                  </a:lnTo>
                  <a:cubicBezTo>
                    <a:pt x="5708" y="225425"/>
                    <a:pt x="-3552" y="213253"/>
                    <a:pt x="1475" y="191558"/>
                  </a:cubicBezTo>
                  <a:cubicBezTo>
                    <a:pt x="33754" y="170655"/>
                    <a:pt x="66033" y="197379"/>
                    <a:pt x="98312" y="200289"/>
                  </a:cubicBezTo>
                  <a:close/>
                </a:path>
              </a:pathLst>
            </a:custGeom>
            <a:solidFill>
              <a:schemeClr val="accent5">
                <a:lumMod val="40000"/>
                <a:lumOff val="60000"/>
                <a:alpha val="46000"/>
              </a:schemeClr>
            </a:solidFill>
            <a:ln w="25400"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1" name="Rectangle 2"/>
            <p:cNvSpPr txBox="1">
              <a:spLocks noChangeArrowheads="1"/>
            </p:cNvSpPr>
            <p:nvPr/>
          </p:nvSpPr>
          <p:spPr>
            <a:xfrm>
              <a:off x="12095312" y="3226810"/>
              <a:ext cx="1799809" cy="331553"/>
            </a:xfrm>
            <a:prstGeom prst="rect">
              <a:avLst/>
            </a:prstGeom>
            <a:solidFill>
              <a:schemeClr val="bg1"/>
            </a:solidFill>
            <a:ln w="6350">
              <a:solidFill>
                <a:schemeClr val="tx1"/>
              </a:solidFill>
            </a:ln>
          </p:spPr>
          <p:txBody>
            <a:bodyPr lIns="33231" tIns="33231" rIns="0" bIns="33231" anchor="ctr" anchorCtr="0"/>
            <a:lstStyle>
              <a:lvl1pPr algn="ctr" rtl="0" fontAlgn="base">
                <a:spcBef>
                  <a:spcPct val="0"/>
                </a:spcBef>
                <a:spcAft>
                  <a:spcPct val="0"/>
                </a:spcAft>
                <a:defRPr kumimoji="1" sz="3200">
                  <a:solidFill>
                    <a:schemeClr val="tx2"/>
                  </a:solidFill>
                  <a:latin typeface="+mj-lt"/>
                  <a:ea typeface="+mj-ea"/>
                  <a:cs typeface="+mj-cs"/>
                </a:defRPr>
              </a:lvl1pPr>
              <a:lvl2pPr algn="ctr" rtl="0" fontAlgn="base">
                <a:spcBef>
                  <a:spcPct val="0"/>
                </a:spcBef>
                <a:spcAft>
                  <a:spcPct val="0"/>
                </a:spcAft>
                <a:defRPr kumimoji="1" sz="3200">
                  <a:solidFill>
                    <a:schemeClr val="tx2"/>
                  </a:solidFill>
                  <a:latin typeface="Arial" charset="0"/>
                  <a:ea typeface="ＭＳ Ｐゴシック" pitchFamily="50" charset="-128"/>
                </a:defRPr>
              </a:lvl2pPr>
              <a:lvl3pPr algn="ctr" rtl="0" fontAlgn="base">
                <a:spcBef>
                  <a:spcPct val="0"/>
                </a:spcBef>
                <a:spcAft>
                  <a:spcPct val="0"/>
                </a:spcAft>
                <a:defRPr kumimoji="1" sz="3200">
                  <a:solidFill>
                    <a:schemeClr val="tx2"/>
                  </a:solidFill>
                  <a:latin typeface="Arial" charset="0"/>
                  <a:ea typeface="ＭＳ Ｐゴシック" pitchFamily="50" charset="-128"/>
                </a:defRPr>
              </a:lvl3pPr>
              <a:lvl4pPr algn="ctr" rtl="0" fontAlgn="base">
                <a:spcBef>
                  <a:spcPct val="0"/>
                </a:spcBef>
                <a:spcAft>
                  <a:spcPct val="0"/>
                </a:spcAft>
                <a:defRPr kumimoji="1" sz="3200">
                  <a:solidFill>
                    <a:schemeClr val="tx2"/>
                  </a:solidFill>
                  <a:latin typeface="Arial" charset="0"/>
                  <a:ea typeface="ＭＳ Ｐゴシック" pitchFamily="50" charset="-128"/>
                </a:defRPr>
              </a:lvl4pPr>
              <a:lvl5pPr algn="ctr" rtl="0" fontAlgn="base">
                <a:spcBef>
                  <a:spcPct val="0"/>
                </a:spcBef>
                <a:spcAft>
                  <a:spcPct val="0"/>
                </a:spcAft>
                <a:defRPr kumimoji="1" sz="3200">
                  <a:solidFill>
                    <a:schemeClr val="tx2"/>
                  </a:solidFill>
                  <a:latin typeface="Arial" charset="0"/>
                  <a:ea typeface="ＭＳ Ｐゴシック" pitchFamily="50" charset="-128"/>
                </a:defRPr>
              </a:lvl5pPr>
              <a:lvl6pPr marL="457200" algn="ctr" rtl="0" fontAlgn="base">
                <a:spcBef>
                  <a:spcPct val="0"/>
                </a:spcBef>
                <a:spcAft>
                  <a:spcPct val="0"/>
                </a:spcAft>
                <a:defRPr kumimoji="1" sz="3200">
                  <a:solidFill>
                    <a:schemeClr val="tx2"/>
                  </a:solidFill>
                  <a:latin typeface="Arial" charset="0"/>
                  <a:ea typeface="ＭＳ Ｐゴシック" pitchFamily="50" charset="-128"/>
                </a:defRPr>
              </a:lvl6pPr>
              <a:lvl7pPr marL="914400" algn="ctr" rtl="0" fontAlgn="base">
                <a:spcBef>
                  <a:spcPct val="0"/>
                </a:spcBef>
                <a:spcAft>
                  <a:spcPct val="0"/>
                </a:spcAft>
                <a:defRPr kumimoji="1" sz="3200">
                  <a:solidFill>
                    <a:schemeClr val="tx2"/>
                  </a:solidFill>
                  <a:latin typeface="Arial" charset="0"/>
                  <a:ea typeface="ＭＳ Ｐゴシック" pitchFamily="50" charset="-128"/>
                </a:defRPr>
              </a:lvl7pPr>
              <a:lvl8pPr marL="1371600" algn="ctr" rtl="0" fontAlgn="base">
                <a:spcBef>
                  <a:spcPct val="0"/>
                </a:spcBef>
                <a:spcAft>
                  <a:spcPct val="0"/>
                </a:spcAft>
                <a:defRPr kumimoji="1" sz="3200">
                  <a:solidFill>
                    <a:schemeClr val="tx2"/>
                  </a:solidFill>
                  <a:latin typeface="Arial" charset="0"/>
                  <a:ea typeface="ＭＳ Ｐゴシック" pitchFamily="50" charset="-128"/>
                </a:defRPr>
              </a:lvl8pPr>
              <a:lvl9pPr marL="1828800" algn="ctr" rtl="0" fontAlgn="base">
                <a:spcBef>
                  <a:spcPct val="0"/>
                </a:spcBef>
                <a:spcAft>
                  <a:spcPct val="0"/>
                </a:spcAft>
                <a:defRPr kumimoji="1" sz="3200">
                  <a:solidFill>
                    <a:schemeClr val="tx2"/>
                  </a:solidFill>
                  <a:latin typeface="Arial" charset="0"/>
                  <a:ea typeface="ＭＳ Ｐゴシック" pitchFamily="50" charset="-128"/>
                </a:defRPr>
              </a:lvl9pPr>
            </a:lstStyle>
            <a:p>
              <a:pPr marL="0" marR="0" lvl="0" indent="0" algn="ctr" defTabSz="914290" rtl="0" eaLnBrk="1" fontAlgn="base" latinLnBrk="0" hangingPunct="1">
                <a:lnSpc>
                  <a:spcPct val="100000"/>
                </a:lnSpc>
                <a:spcBef>
                  <a:spcPct val="0"/>
                </a:spcBef>
                <a:spcAft>
                  <a:spcPct val="0"/>
                </a:spcAft>
                <a:buClrTx/>
                <a:buSzTx/>
                <a:buFontTx/>
                <a:buNone/>
                <a:tabLst/>
                <a:defRPr/>
              </a:pPr>
              <a:r>
                <a:rPr kumimoji="1" lang="ja-JP" altLang="en-US" sz="73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道路拡幅や除却により</a:t>
              </a:r>
              <a:endParaRPr kumimoji="1" lang="en-US" altLang="ja-JP" sz="73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290" rtl="0" eaLnBrk="1" fontAlgn="base" latinLnBrk="0" hangingPunct="1">
                <a:lnSpc>
                  <a:spcPct val="100000"/>
                </a:lnSpc>
                <a:spcBef>
                  <a:spcPct val="0"/>
                </a:spcBef>
                <a:spcAft>
                  <a:spcPct val="0"/>
                </a:spcAft>
                <a:buClrTx/>
                <a:buSzTx/>
                <a:buFontTx/>
                <a:buNone/>
                <a:tabLst/>
                <a:defRPr/>
              </a:pPr>
              <a:r>
                <a:rPr kumimoji="1" lang="ja-JP" altLang="en-US" sz="73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燃え広がる範囲が分断された</a:t>
              </a:r>
              <a:endParaRPr kumimoji="1" lang="en-US" altLang="ja-JP" sz="73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a:stCxn id="21" idx="0"/>
              <a:endCxn id="20" idx="4"/>
            </p:cNvCxnSpPr>
            <p:nvPr/>
          </p:nvCxnSpPr>
          <p:spPr>
            <a:xfrm flipH="1" flipV="1">
              <a:off x="12677543" y="2035727"/>
              <a:ext cx="317673" cy="1191083"/>
            </a:xfrm>
            <a:prstGeom prst="line">
              <a:avLst/>
            </a:prstGeom>
            <a:ln w="3175" cap="rnd">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23" name="楕円 15"/>
            <p:cNvSpPr/>
            <p:nvPr/>
          </p:nvSpPr>
          <p:spPr>
            <a:xfrm>
              <a:off x="12784105" y="2396795"/>
              <a:ext cx="370827" cy="216992"/>
            </a:xfrm>
            <a:custGeom>
              <a:avLst/>
              <a:gdLst>
                <a:gd name="connsiteX0" fmla="*/ 0 w 473658"/>
                <a:gd name="connsiteY0" fmla="*/ 53283 h 106566"/>
                <a:gd name="connsiteX1" fmla="*/ 236829 w 473658"/>
                <a:gd name="connsiteY1" fmla="*/ 0 h 106566"/>
                <a:gd name="connsiteX2" fmla="*/ 473658 w 473658"/>
                <a:gd name="connsiteY2" fmla="*/ 53283 h 106566"/>
                <a:gd name="connsiteX3" fmla="*/ 236829 w 473658"/>
                <a:gd name="connsiteY3" fmla="*/ 106566 h 106566"/>
                <a:gd name="connsiteX4" fmla="*/ 0 w 473658"/>
                <a:gd name="connsiteY4" fmla="*/ 53283 h 106566"/>
                <a:gd name="connsiteX0" fmla="*/ 0 w 473658"/>
                <a:gd name="connsiteY0" fmla="*/ 24987 h 78270"/>
                <a:gd name="connsiteX1" fmla="*/ 236829 w 473658"/>
                <a:gd name="connsiteY1" fmla="*/ 279 h 78270"/>
                <a:gd name="connsiteX2" fmla="*/ 473658 w 473658"/>
                <a:gd name="connsiteY2" fmla="*/ 24987 h 78270"/>
                <a:gd name="connsiteX3" fmla="*/ 236829 w 473658"/>
                <a:gd name="connsiteY3" fmla="*/ 78270 h 78270"/>
                <a:gd name="connsiteX4" fmla="*/ 0 w 473658"/>
                <a:gd name="connsiteY4" fmla="*/ 24987 h 78270"/>
                <a:gd name="connsiteX0" fmla="*/ 0 w 437939"/>
                <a:gd name="connsiteY0" fmla="*/ 5833 h 88213"/>
                <a:gd name="connsiteX1" fmla="*/ 201110 w 437939"/>
                <a:gd name="connsiteY1" fmla="*/ 9700 h 88213"/>
                <a:gd name="connsiteX2" fmla="*/ 437939 w 437939"/>
                <a:gd name="connsiteY2" fmla="*/ 34408 h 88213"/>
                <a:gd name="connsiteX3" fmla="*/ 201110 w 437939"/>
                <a:gd name="connsiteY3" fmla="*/ 87691 h 88213"/>
                <a:gd name="connsiteX4" fmla="*/ 0 w 437939"/>
                <a:gd name="connsiteY4" fmla="*/ 5833 h 88213"/>
                <a:gd name="connsiteX0" fmla="*/ 0 w 373646"/>
                <a:gd name="connsiteY0" fmla="*/ 95515 h 179179"/>
                <a:gd name="connsiteX1" fmla="*/ 201110 w 373646"/>
                <a:gd name="connsiteY1" fmla="*/ 99382 h 179179"/>
                <a:gd name="connsiteX2" fmla="*/ 373646 w 373646"/>
                <a:gd name="connsiteY2" fmla="*/ 5028 h 179179"/>
                <a:gd name="connsiteX3" fmla="*/ 201110 w 373646"/>
                <a:gd name="connsiteY3" fmla="*/ 177373 h 179179"/>
                <a:gd name="connsiteX4" fmla="*/ 0 w 373646"/>
                <a:gd name="connsiteY4" fmla="*/ 95515 h 179179"/>
                <a:gd name="connsiteX0" fmla="*/ 796 w 374442"/>
                <a:gd name="connsiteY0" fmla="*/ 95515 h 214465"/>
                <a:gd name="connsiteX1" fmla="*/ 201906 w 374442"/>
                <a:gd name="connsiteY1" fmla="*/ 99382 h 214465"/>
                <a:gd name="connsiteX2" fmla="*/ 374442 w 374442"/>
                <a:gd name="connsiteY2" fmla="*/ 5028 h 214465"/>
                <a:gd name="connsiteX3" fmla="*/ 280487 w 374442"/>
                <a:gd name="connsiteY3" fmla="*/ 213092 h 214465"/>
                <a:gd name="connsiteX4" fmla="*/ 796 w 374442"/>
                <a:gd name="connsiteY4" fmla="*/ 95515 h 214465"/>
                <a:gd name="connsiteX0" fmla="*/ 21 w 373667"/>
                <a:gd name="connsiteY0" fmla="*/ 94375 h 213259"/>
                <a:gd name="connsiteX1" fmla="*/ 265424 w 373667"/>
                <a:gd name="connsiteY1" fmla="*/ 136342 h 213259"/>
                <a:gd name="connsiteX2" fmla="*/ 373667 w 373667"/>
                <a:gd name="connsiteY2" fmla="*/ 3888 h 213259"/>
                <a:gd name="connsiteX3" fmla="*/ 279712 w 373667"/>
                <a:gd name="connsiteY3" fmla="*/ 211952 h 213259"/>
                <a:gd name="connsiteX4" fmla="*/ 21 w 373667"/>
                <a:gd name="connsiteY4" fmla="*/ 94375 h 213259"/>
                <a:gd name="connsiteX0" fmla="*/ 2658 w 376304"/>
                <a:gd name="connsiteY0" fmla="*/ 94375 h 213508"/>
                <a:gd name="connsiteX1" fmla="*/ 268061 w 376304"/>
                <a:gd name="connsiteY1" fmla="*/ 136342 h 213508"/>
                <a:gd name="connsiteX2" fmla="*/ 376304 w 376304"/>
                <a:gd name="connsiteY2" fmla="*/ 3888 h 213508"/>
                <a:gd name="connsiteX3" fmla="*/ 282349 w 376304"/>
                <a:gd name="connsiteY3" fmla="*/ 211952 h 213508"/>
                <a:gd name="connsiteX4" fmla="*/ 2658 w 376304"/>
                <a:gd name="connsiteY4" fmla="*/ 94375 h 213508"/>
                <a:gd name="connsiteX0" fmla="*/ 21 w 373667"/>
                <a:gd name="connsiteY0" fmla="*/ 94024 h 212882"/>
                <a:gd name="connsiteX1" fmla="*/ 265424 w 373667"/>
                <a:gd name="connsiteY1" fmla="*/ 152659 h 212882"/>
                <a:gd name="connsiteX2" fmla="*/ 373667 w 373667"/>
                <a:gd name="connsiteY2" fmla="*/ 3537 h 212882"/>
                <a:gd name="connsiteX3" fmla="*/ 279712 w 373667"/>
                <a:gd name="connsiteY3" fmla="*/ 211601 h 212882"/>
                <a:gd name="connsiteX4" fmla="*/ 21 w 373667"/>
                <a:gd name="connsiteY4" fmla="*/ 94024 h 212882"/>
                <a:gd name="connsiteX0" fmla="*/ 291 w 373937"/>
                <a:gd name="connsiteY0" fmla="*/ 94024 h 213461"/>
                <a:gd name="connsiteX1" fmla="*/ 265694 w 373937"/>
                <a:gd name="connsiteY1" fmla="*/ 152659 h 213461"/>
                <a:gd name="connsiteX2" fmla="*/ 373937 w 373937"/>
                <a:gd name="connsiteY2" fmla="*/ 3537 h 213461"/>
                <a:gd name="connsiteX3" fmla="*/ 279982 w 373937"/>
                <a:gd name="connsiteY3" fmla="*/ 211601 h 213461"/>
                <a:gd name="connsiteX4" fmla="*/ 291 w 373937"/>
                <a:gd name="connsiteY4" fmla="*/ 94024 h 213461"/>
                <a:gd name="connsiteX0" fmla="*/ 6706 w 380352"/>
                <a:gd name="connsiteY0" fmla="*/ 94024 h 213461"/>
                <a:gd name="connsiteX1" fmla="*/ 272109 w 380352"/>
                <a:gd name="connsiteY1" fmla="*/ 152659 h 213461"/>
                <a:gd name="connsiteX2" fmla="*/ 380352 w 380352"/>
                <a:gd name="connsiteY2" fmla="*/ 3537 h 213461"/>
                <a:gd name="connsiteX3" fmla="*/ 286397 w 380352"/>
                <a:gd name="connsiteY3" fmla="*/ 211601 h 213461"/>
                <a:gd name="connsiteX4" fmla="*/ 6706 w 380352"/>
                <a:gd name="connsiteY4" fmla="*/ 94024 h 213461"/>
                <a:gd name="connsiteX0" fmla="*/ 6706 w 380352"/>
                <a:gd name="connsiteY0" fmla="*/ 91020 h 210457"/>
                <a:gd name="connsiteX1" fmla="*/ 272109 w 380352"/>
                <a:gd name="connsiteY1" fmla="*/ 149655 h 210457"/>
                <a:gd name="connsiteX2" fmla="*/ 380352 w 380352"/>
                <a:gd name="connsiteY2" fmla="*/ 533 h 210457"/>
                <a:gd name="connsiteX3" fmla="*/ 286397 w 380352"/>
                <a:gd name="connsiteY3" fmla="*/ 208597 h 210457"/>
                <a:gd name="connsiteX4" fmla="*/ 6706 w 380352"/>
                <a:gd name="connsiteY4" fmla="*/ 91020 h 210457"/>
                <a:gd name="connsiteX0" fmla="*/ 6706 w 381718"/>
                <a:gd name="connsiteY0" fmla="*/ 91020 h 210457"/>
                <a:gd name="connsiteX1" fmla="*/ 272109 w 381718"/>
                <a:gd name="connsiteY1" fmla="*/ 149655 h 210457"/>
                <a:gd name="connsiteX2" fmla="*/ 380352 w 381718"/>
                <a:gd name="connsiteY2" fmla="*/ 533 h 210457"/>
                <a:gd name="connsiteX3" fmla="*/ 286397 w 381718"/>
                <a:gd name="connsiteY3" fmla="*/ 208597 h 210457"/>
                <a:gd name="connsiteX4" fmla="*/ 6706 w 381718"/>
                <a:gd name="connsiteY4" fmla="*/ 91020 h 210457"/>
                <a:gd name="connsiteX0" fmla="*/ 59 w 375071"/>
                <a:gd name="connsiteY0" fmla="*/ 91075 h 209956"/>
                <a:gd name="connsiteX1" fmla="*/ 255937 w 375071"/>
                <a:gd name="connsiteY1" fmla="*/ 135423 h 209956"/>
                <a:gd name="connsiteX2" fmla="*/ 373705 w 375071"/>
                <a:gd name="connsiteY2" fmla="*/ 588 h 209956"/>
                <a:gd name="connsiteX3" fmla="*/ 279750 w 375071"/>
                <a:gd name="connsiteY3" fmla="*/ 208652 h 209956"/>
                <a:gd name="connsiteX4" fmla="*/ 59 w 375071"/>
                <a:gd name="connsiteY4" fmla="*/ 91075 h 209956"/>
                <a:gd name="connsiteX0" fmla="*/ 63 w 375075"/>
                <a:gd name="connsiteY0" fmla="*/ 91168 h 210049"/>
                <a:gd name="connsiteX1" fmla="*/ 255941 w 375075"/>
                <a:gd name="connsiteY1" fmla="*/ 135516 h 210049"/>
                <a:gd name="connsiteX2" fmla="*/ 373709 w 375075"/>
                <a:gd name="connsiteY2" fmla="*/ 681 h 210049"/>
                <a:gd name="connsiteX3" fmla="*/ 279754 w 375075"/>
                <a:gd name="connsiteY3" fmla="*/ 208745 h 210049"/>
                <a:gd name="connsiteX4" fmla="*/ 63 w 375075"/>
                <a:gd name="connsiteY4" fmla="*/ 91168 h 210049"/>
                <a:gd name="connsiteX0" fmla="*/ 63 w 375362"/>
                <a:gd name="connsiteY0" fmla="*/ 91168 h 219617"/>
                <a:gd name="connsiteX1" fmla="*/ 255941 w 375362"/>
                <a:gd name="connsiteY1" fmla="*/ 135516 h 219617"/>
                <a:gd name="connsiteX2" fmla="*/ 373709 w 375362"/>
                <a:gd name="connsiteY2" fmla="*/ 681 h 219617"/>
                <a:gd name="connsiteX3" fmla="*/ 279754 w 375362"/>
                <a:gd name="connsiteY3" fmla="*/ 208745 h 219617"/>
                <a:gd name="connsiteX4" fmla="*/ 63 w 375362"/>
                <a:gd name="connsiteY4" fmla="*/ 91168 h 219617"/>
                <a:gd name="connsiteX0" fmla="*/ 63 w 375450"/>
                <a:gd name="connsiteY0" fmla="*/ 91168 h 210441"/>
                <a:gd name="connsiteX1" fmla="*/ 255941 w 375450"/>
                <a:gd name="connsiteY1" fmla="*/ 135516 h 210441"/>
                <a:gd name="connsiteX2" fmla="*/ 373709 w 375450"/>
                <a:gd name="connsiteY2" fmla="*/ 681 h 210441"/>
                <a:gd name="connsiteX3" fmla="*/ 279754 w 375450"/>
                <a:gd name="connsiteY3" fmla="*/ 208745 h 210441"/>
                <a:gd name="connsiteX4" fmla="*/ 63 w 375450"/>
                <a:gd name="connsiteY4" fmla="*/ 91168 h 210441"/>
                <a:gd name="connsiteX0" fmla="*/ 7436 w 382823"/>
                <a:gd name="connsiteY0" fmla="*/ 91096 h 210369"/>
                <a:gd name="connsiteX1" fmla="*/ 96226 w 382823"/>
                <a:gd name="connsiteY1" fmla="*/ 118454 h 210369"/>
                <a:gd name="connsiteX2" fmla="*/ 263314 w 382823"/>
                <a:gd name="connsiteY2" fmla="*/ 135444 h 210369"/>
                <a:gd name="connsiteX3" fmla="*/ 381082 w 382823"/>
                <a:gd name="connsiteY3" fmla="*/ 609 h 210369"/>
                <a:gd name="connsiteX4" fmla="*/ 287127 w 382823"/>
                <a:gd name="connsiteY4" fmla="*/ 208673 h 210369"/>
                <a:gd name="connsiteX5" fmla="*/ 7436 w 382823"/>
                <a:gd name="connsiteY5" fmla="*/ 91096 h 210369"/>
                <a:gd name="connsiteX0" fmla="*/ 9877 w 385264"/>
                <a:gd name="connsiteY0" fmla="*/ 91072 h 210454"/>
                <a:gd name="connsiteX1" fmla="*/ 81998 w 385264"/>
                <a:gd name="connsiteY1" fmla="*/ 85092 h 210454"/>
                <a:gd name="connsiteX2" fmla="*/ 265755 w 385264"/>
                <a:gd name="connsiteY2" fmla="*/ 135420 h 210454"/>
                <a:gd name="connsiteX3" fmla="*/ 383523 w 385264"/>
                <a:gd name="connsiteY3" fmla="*/ 585 h 210454"/>
                <a:gd name="connsiteX4" fmla="*/ 289568 w 385264"/>
                <a:gd name="connsiteY4" fmla="*/ 208649 h 210454"/>
                <a:gd name="connsiteX5" fmla="*/ 9877 w 385264"/>
                <a:gd name="connsiteY5" fmla="*/ 91072 h 210454"/>
                <a:gd name="connsiteX0" fmla="*/ 9877 w 385264"/>
                <a:gd name="connsiteY0" fmla="*/ 91072 h 212952"/>
                <a:gd name="connsiteX1" fmla="*/ 81998 w 385264"/>
                <a:gd name="connsiteY1" fmla="*/ 85092 h 212952"/>
                <a:gd name="connsiteX2" fmla="*/ 265755 w 385264"/>
                <a:gd name="connsiteY2" fmla="*/ 135420 h 212952"/>
                <a:gd name="connsiteX3" fmla="*/ 383523 w 385264"/>
                <a:gd name="connsiteY3" fmla="*/ 585 h 212952"/>
                <a:gd name="connsiteX4" fmla="*/ 289568 w 385264"/>
                <a:gd name="connsiteY4" fmla="*/ 208649 h 212952"/>
                <a:gd name="connsiteX5" fmla="*/ 89143 w 385264"/>
                <a:gd name="connsiteY5" fmla="*/ 137479 h 212952"/>
                <a:gd name="connsiteX6" fmla="*/ 9877 w 385264"/>
                <a:gd name="connsiteY6" fmla="*/ 91072 h 212952"/>
                <a:gd name="connsiteX0" fmla="*/ 5 w 374772"/>
                <a:gd name="connsiteY0" fmla="*/ 91072 h 214547"/>
                <a:gd name="connsiteX1" fmla="*/ 72126 w 374772"/>
                <a:gd name="connsiteY1" fmla="*/ 85092 h 214547"/>
                <a:gd name="connsiteX2" fmla="*/ 255883 w 374772"/>
                <a:gd name="connsiteY2" fmla="*/ 135420 h 214547"/>
                <a:gd name="connsiteX3" fmla="*/ 373651 w 374772"/>
                <a:gd name="connsiteY3" fmla="*/ 585 h 214547"/>
                <a:gd name="connsiteX4" fmla="*/ 279696 w 374772"/>
                <a:gd name="connsiteY4" fmla="*/ 208649 h 214547"/>
                <a:gd name="connsiteX5" fmla="*/ 69746 w 374772"/>
                <a:gd name="connsiteY5" fmla="*/ 151766 h 214547"/>
                <a:gd name="connsiteX6" fmla="*/ 5 w 374772"/>
                <a:gd name="connsiteY6" fmla="*/ 91072 h 214547"/>
                <a:gd name="connsiteX0" fmla="*/ 1138 w 375905"/>
                <a:gd name="connsiteY0" fmla="*/ 91072 h 214547"/>
                <a:gd name="connsiteX1" fmla="*/ 73259 w 375905"/>
                <a:gd name="connsiteY1" fmla="*/ 85092 h 214547"/>
                <a:gd name="connsiteX2" fmla="*/ 257016 w 375905"/>
                <a:gd name="connsiteY2" fmla="*/ 135420 h 214547"/>
                <a:gd name="connsiteX3" fmla="*/ 374784 w 375905"/>
                <a:gd name="connsiteY3" fmla="*/ 585 h 214547"/>
                <a:gd name="connsiteX4" fmla="*/ 280829 w 375905"/>
                <a:gd name="connsiteY4" fmla="*/ 208649 h 214547"/>
                <a:gd name="connsiteX5" fmla="*/ 70879 w 375905"/>
                <a:gd name="connsiteY5" fmla="*/ 151766 h 214547"/>
                <a:gd name="connsiteX6" fmla="*/ 1138 w 375905"/>
                <a:gd name="connsiteY6" fmla="*/ 91072 h 214547"/>
                <a:gd name="connsiteX0" fmla="*/ 527 w 375294"/>
                <a:gd name="connsiteY0" fmla="*/ 91077 h 214552"/>
                <a:gd name="connsiteX1" fmla="*/ 98841 w 375294"/>
                <a:gd name="connsiteY1" fmla="*/ 94622 h 214552"/>
                <a:gd name="connsiteX2" fmla="*/ 256405 w 375294"/>
                <a:gd name="connsiteY2" fmla="*/ 135425 h 214552"/>
                <a:gd name="connsiteX3" fmla="*/ 374173 w 375294"/>
                <a:gd name="connsiteY3" fmla="*/ 590 h 214552"/>
                <a:gd name="connsiteX4" fmla="*/ 280218 w 375294"/>
                <a:gd name="connsiteY4" fmla="*/ 208654 h 214552"/>
                <a:gd name="connsiteX5" fmla="*/ 70268 w 375294"/>
                <a:gd name="connsiteY5" fmla="*/ 151771 h 214552"/>
                <a:gd name="connsiteX6" fmla="*/ 527 w 375294"/>
                <a:gd name="connsiteY6" fmla="*/ 91077 h 214552"/>
                <a:gd name="connsiteX0" fmla="*/ 527 w 375294"/>
                <a:gd name="connsiteY0" fmla="*/ 91006 h 214481"/>
                <a:gd name="connsiteX1" fmla="*/ 98841 w 375294"/>
                <a:gd name="connsiteY1" fmla="*/ 94551 h 214481"/>
                <a:gd name="connsiteX2" fmla="*/ 254024 w 375294"/>
                <a:gd name="connsiteY2" fmla="*/ 154404 h 214481"/>
                <a:gd name="connsiteX3" fmla="*/ 374173 w 375294"/>
                <a:gd name="connsiteY3" fmla="*/ 519 h 214481"/>
                <a:gd name="connsiteX4" fmla="*/ 280218 w 375294"/>
                <a:gd name="connsiteY4" fmla="*/ 208583 h 214481"/>
                <a:gd name="connsiteX5" fmla="*/ 70268 w 375294"/>
                <a:gd name="connsiteY5" fmla="*/ 151700 h 214481"/>
                <a:gd name="connsiteX6" fmla="*/ 527 w 375294"/>
                <a:gd name="connsiteY6" fmla="*/ 91006 h 214481"/>
                <a:gd name="connsiteX0" fmla="*/ 527 w 368270"/>
                <a:gd name="connsiteY0" fmla="*/ 93381 h 216992"/>
                <a:gd name="connsiteX1" fmla="*/ 98841 w 368270"/>
                <a:gd name="connsiteY1" fmla="*/ 96926 h 216992"/>
                <a:gd name="connsiteX2" fmla="*/ 254024 w 368270"/>
                <a:gd name="connsiteY2" fmla="*/ 156779 h 216992"/>
                <a:gd name="connsiteX3" fmla="*/ 367030 w 368270"/>
                <a:gd name="connsiteY3" fmla="*/ 512 h 216992"/>
                <a:gd name="connsiteX4" fmla="*/ 280218 w 368270"/>
                <a:gd name="connsiteY4" fmla="*/ 210958 h 216992"/>
                <a:gd name="connsiteX5" fmla="*/ 70268 w 368270"/>
                <a:gd name="connsiteY5" fmla="*/ 154075 h 216992"/>
                <a:gd name="connsiteX6" fmla="*/ 527 w 368270"/>
                <a:gd name="connsiteY6" fmla="*/ 93381 h 216992"/>
                <a:gd name="connsiteX0" fmla="*/ 3084 w 370827"/>
                <a:gd name="connsiteY0" fmla="*/ 93381 h 216992"/>
                <a:gd name="connsiteX1" fmla="*/ 101398 w 370827"/>
                <a:gd name="connsiteY1" fmla="*/ 96926 h 216992"/>
                <a:gd name="connsiteX2" fmla="*/ 256581 w 370827"/>
                <a:gd name="connsiteY2" fmla="*/ 156779 h 216992"/>
                <a:gd name="connsiteX3" fmla="*/ 369587 w 370827"/>
                <a:gd name="connsiteY3" fmla="*/ 512 h 216992"/>
                <a:gd name="connsiteX4" fmla="*/ 282775 w 370827"/>
                <a:gd name="connsiteY4" fmla="*/ 210958 h 216992"/>
                <a:gd name="connsiteX5" fmla="*/ 72825 w 370827"/>
                <a:gd name="connsiteY5" fmla="*/ 154075 h 216992"/>
                <a:gd name="connsiteX6" fmla="*/ 3084 w 370827"/>
                <a:gd name="connsiteY6" fmla="*/ 93381 h 21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827" h="216992">
                  <a:moveTo>
                    <a:pt x="3084" y="93381"/>
                  </a:moveTo>
                  <a:cubicBezTo>
                    <a:pt x="17371" y="55281"/>
                    <a:pt x="58752" y="89535"/>
                    <a:pt x="101398" y="96926"/>
                  </a:cubicBezTo>
                  <a:cubicBezTo>
                    <a:pt x="144044" y="104317"/>
                    <a:pt x="211883" y="172848"/>
                    <a:pt x="256581" y="156779"/>
                  </a:cubicBezTo>
                  <a:cubicBezTo>
                    <a:pt x="301279" y="140710"/>
                    <a:pt x="279099" y="-9865"/>
                    <a:pt x="369587" y="512"/>
                  </a:cubicBezTo>
                  <a:cubicBezTo>
                    <a:pt x="379112" y="39464"/>
                    <a:pt x="332235" y="185364"/>
                    <a:pt x="282775" y="210958"/>
                  </a:cubicBezTo>
                  <a:cubicBezTo>
                    <a:pt x="233315" y="236552"/>
                    <a:pt x="119440" y="173671"/>
                    <a:pt x="72825" y="154075"/>
                  </a:cubicBezTo>
                  <a:cubicBezTo>
                    <a:pt x="26210" y="134479"/>
                    <a:pt x="-11203" y="131481"/>
                    <a:pt x="3084" y="93381"/>
                  </a:cubicBezTo>
                  <a:close/>
                </a:path>
              </a:pathLst>
            </a:custGeom>
            <a:solidFill>
              <a:schemeClr val="accent5">
                <a:lumMod val="40000"/>
                <a:lumOff val="60000"/>
                <a:alpha val="46000"/>
              </a:schemeClr>
            </a:solidFill>
            <a:ln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24" name="直線コネクタ 23"/>
            <p:cNvCxnSpPr>
              <a:stCxn id="21" idx="0"/>
              <a:endCxn id="23" idx="2"/>
            </p:cNvCxnSpPr>
            <p:nvPr/>
          </p:nvCxnSpPr>
          <p:spPr>
            <a:xfrm flipV="1">
              <a:off x="12995217" y="2553574"/>
              <a:ext cx="45470" cy="673236"/>
            </a:xfrm>
            <a:prstGeom prst="line">
              <a:avLst/>
            </a:prstGeom>
            <a:ln w="3175" cap="rnd">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10939908" y="1108152"/>
              <a:ext cx="1275879" cy="262349"/>
            </a:xfrm>
            <a:prstGeom prst="rect">
              <a:avLst/>
            </a:prstGeom>
            <a:noFill/>
            <a:ln>
              <a:noFill/>
            </a:ln>
          </p:spPr>
          <p:txBody>
            <a:bodyPr wrap="square" lIns="33231" tIns="33231" rIns="33231" bIns="33231" anchor="ctr" anchorCtr="0">
              <a:noAutofit/>
            </a:bodyPr>
            <a:lstStyle/>
            <a:p>
              <a:pPr marL="0" marR="0" lvl="0" indent="0" algn="l" defTabSz="914290" rtl="0" eaLnBrk="1" fontAlgn="auto" latinLnBrk="0" hangingPunct="1">
                <a:lnSpc>
                  <a:spcPts val="1477"/>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■事業実施後</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Rectangle 2"/>
            <p:cNvSpPr txBox="1">
              <a:spLocks noChangeArrowheads="1"/>
            </p:cNvSpPr>
            <p:nvPr/>
          </p:nvSpPr>
          <p:spPr>
            <a:xfrm>
              <a:off x="9123261" y="3379183"/>
              <a:ext cx="1059680" cy="168410"/>
            </a:xfrm>
            <a:prstGeom prst="rect">
              <a:avLst/>
            </a:prstGeom>
            <a:solidFill>
              <a:schemeClr val="bg1"/>
            </a:solidFill>
            <a:ln w="6350">
              <a:noFill/>
            </a:ln>
          </p:spPr>
          <p:txBody>
            <a:bodyPr lIns="33231" tIns="33231" rIns="0" bIns="33231" anchor="ctr" anchorCtr="0"/>
            <a:lstStyle>
              <a:lvl1pPr algn="ctr" rtl="0" fontAlgn="base">
                <a:spcBef>
                  <a:spcPct val="0"/>
                </a:spcBef>
                <a:spcAft>
                  <a:spcPct val="0"/>
                </a:spcAft>
                <a:defRPr kumimoji="1" sz="3200">
                  <a:solidFill>
                    <a:schemeClr val="tx2"/>
                  </a:solidFill>
                  <a:latin typeface="+mj-lt"/>
                  <a:ea typeface="+mj-ea"/>
                  <a:cs typeface="+mj-cs"/>
                </a:defRPr>
              </a:lvl1pPr>
              <a:lvl2pPr algn="ctr" rtl="0" fontAlgn="base">
                <a:spcBef>
                  <a:spcPct val="0"/>
                </a:spcBef>
                <a:spcAft>
                  <a:spcPct val="0"/>
                </a:spcAft>
                <a:defRPr kumimoji="1" sz="3200">
                  <a:solidFill>
                    <a:schemeClr val="tx2"/>
                  </a:solidFill>
                  <a:latin typeface="Arial" charset="0"/>
                  <a:ea typeface="ＭＳ Ｐゴシック" pitchFamily="50" charset="-128"/>
                </a:defRPr>
              </a:lvl2pPr>
              <a:lvl3pPr algn="ctr" rtl="0" fontAlgn="base">
                <a:spcBef>
                  <a:spcPct val="0"/>
                </a:spcBef>
                <a:spcAft>
                  <a:spcPct val="0"/>
                </a:spcAft>
                <a:defRPr kumimoji="1" sz="3200">
                  <a:solidFill>
                    <a:schemeClr val="tx2"/>
                  </a:solidFill>
                  <a:latin typeface="Arial" charset="0"/>
                  <a:ea typeface="ＭＳ Ｐゴシック" pitchFamily="50" charset="-128"/>
                </a:defRPr>
              </a:lvl3pPr>
              <a:lvl4pPr algn="ctr" rtl="0" fontAlgn="base">
                <a:spcBef>
                  <a:spcPct val="0"/>
                </a:spcBef>
                <a:spcAft>
                  <a:spcPct val="0"/>
                </a:spcAft>
                <a:defRPr kumimoji="1" sz="3200">
                  <a:solidFill>
                    <a:schemeClr val="tx2"/>
                  </a:solidFill>
                  <a:latin typeface="Arial" charset="0"/>
                  <a:ea typeface="ＭＳ Ｐゴシック" pitchFamily="50" charset="-128"/>
                </a:defRPr>
              </a:lvl4pPr>
              <a:lvl5pPr algn="ctr" rtl="0" fontAlgn="base">
                <a:spcBef>
                  <a:spcPct val="0"/>
                </a:spcBef>
                <a:spcAft>
                  <a:spcPct val="0"/>
                </a:spcAft>
                <a:defRPr kumimoji="1" sz="3200">
                  <a:solidFill>
                    <a:schemeClr val="tx2"/>
                  </a:solidFill>
                  <a:latin typeface="Arial" charset="0"/>
                  <a:ea typeface="ＭＳ Ｐゴシック" pitchFamily="50" charset="-128"/>
                </a:defRPr>
              </a:lvl5pPr>
              <a:lvl6pPr marL="457200" algn="ctr" rtl="0" fontAlgn="base">
                <a:spcBef>
                  <a:spcPct val="0"/>
                </a:spcBef>
                <a:spcAft>
                  <a:spcPct val="0"/>
                </a:spcAft>
                <a:defRPr kumimoji="1" sz="3200">
                  <a:solidFill>
                    <a:schemeClr val="tx2"/>
                  </a:solidFill>
                  <a:latin typeface="Arial" charset="0"/>
                  <a:ea typeface="ＭＳ Ｐゴシック" pitchFamily="50" charset="-128"/>
                </a:defRPr>
              </a:lvl6pPr>
              <a:lvl7pPr marL="914400" algn="ctr" rtl="0" fontAlgn="base">
                <a:spcBef>
                  <a:spcPct val="0"/>
                </a:spcBef>
                <a:spcAft>
                  <a:spcPct val="0"/>
                </a:spcAft>
                <a:defRPr kumimoji="1" sz="3200">
                  <a:solidFill>
                    <a:schemeClr val="tx2"/>
                  </a:solidFill>
                  <a:latin typeface="Arial" charset="0"/>
                  <a:ea typeface="ＭＳ Ｐゴシック" pitchFamily="50" charset="-128"/>
                </a:defRPr>
              </a:lvl7pPr>
              <a:lvl8pPr marL="1371600" algn="ctr" rtl="0" fontAlgn="base">
                <a:spcBef>
                  <a:spcPct val="0"/>
                </a:spcBef>
                <a:spcAft>
                  <a:spcPct val="0"/>
                </a:spcAft>
                <a:defRPr kumimoji="1" sz="3200">
                  <a:solidFill>
                    <a:schemeClr val="tx2"/>
                  </a:solidFill>
                  <a:latin typeface="Arial" charset="0"/>
                  <a:ea typeface="ＭＳ Ｐゴシック" pitchFamily="50" charset="-128"/>
                </a:defRPr>
              </a:lvl8pPr>
              <a:lvl9pPr marL="1828800" algn="ctr" rtl="0" fontAlgn="base">
                <a:spcBef>
                  <a:spcPct val="0"/>
                </a:spcBef>
                <a:spcAft>
                  <a:spcPct val="0"/>
                </a:spcAft>
                <a:defRPr kumimoji="1" sz="3200">
                  <a:solidFill>
                    <a:schemeClr val="tx2"/>
                  </a:solidFill>
                  <a:latin typeface="Arial" charset="0"/>
                  <a:ea typeface="ＭＳ Ｐゴシック" pitchFamily="50" charset="-128"/>
                </a:defRPr>
              </a:lvl9pPr>
            </a:lstStyle>
            <a:p>
              <a:pPr marL="0" marR="0" lvl="0" indent="0" algn="l" defTabSz="914290" rtl="0" eaLnBrk="1" fontAlgn="base" latinLnBrk="0" hangingPunct="1">
                <a:lnSpc>
                  <a:spcPct val="100000"/>
                </a:lnSpc>
                <a:spcBef>
                  <a:spcPct val="0"/>
                </a:spcBef>
                <a:spcAft>
                  <a:spcPct val="0"/>
                </a:spcAft>
                <a:buClrTx/>
                <a:buSzTx/>
                <a:buFontTx/>
                <a:buNone/>
                <a:tabLst/>
                <a:defRPr/>
              </a:pPr>
              <a:r>
                <a:rPr kumimoji="1" lang="ja-JP" altLang="en-US" sz="73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燃え広がる範囲</a:t>
              </a:r>
              <a:endParaRPr kumimoji="1" lang="en-US" altLang="ja-JP" sz="738"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コネクタ 27"/>
            <p:cNvCxnSpPr>
              <a:endCxn id="44" idx="16"/>
            </p:cNvCxnSpPr>
            <p:nvPr/>
          </p:nvCxnSpPr>
          <p:spPr>
            <a:xfrm flipH="1" flipV="1">
              <a:off x="9296022" y="3192088"/>
              <a:ext cx="112954" cy="208103"/>
            </a:xfrm>
            <a:prstGeom prst="line">
              <a:avLst/>
            </a:prstGeom>
            <a:ln w="3175" cap="rnd">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sp>
        <p:nvSpPr>
          <p:cNvPr id="56" name="テキスト ボックス 2"/>
          <p:cNvSpPr txBox="1">
            <a:spLocks noChangeArrowheads="1"/>
          </p:cNvSpPr>
          <p:nvPr/>
        </p:nvSpPr>
        <p:spPr bwMode="auto">
          <a:xfrm>
            <a:off x="4839875" y="1421575"/>
            <a:ext cx="2056886" cy="255776"/>
          </a:xfrm>
          <a:prstGeom prst="rect">
            <a:avLst/>
          </a:prstGeom>
          <a:solidFill>
            <a:schemeClr val="tx2"/>
          </a:solidFill>
          <a:ln w="9525">
            <a:solidFill>
              <a:schemeClr val="tx1"/>
            </a:solidFill>
            <a:miter lim="800000"/>
            <a:headEnd/>
            <a:tailEnd/>
          </a:ln>
        </p:spPr>
        <p:txBody>
          <a:bodyPr rot="0" vert="horz" wrap="square" lIns="0" tIns="0" rIns="0" bIns="0" anchor="ctr" anchorCtr="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魅力あるまちづくり</a:t>
            </a:r>
            <a:endParaRPr kumimoji="1" lang="ja-JP" altLang="en-US" sz="166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80" name="図 79" title="道路と一体となったまちづくりのイメージ図"/>
          <p:cNvPicPr>
            <a:picLocks noChangeAspect="1"/>
          </p:cNvPicPr>
          <p:nvPr/>
        </p:nvPicPr>
        <p:blipFill rotWithShape="1">
          <a:blip r:embed="rId6" cstate="screen">
            <a:extLst>
              <a:ext uri="{28A0092B-C50C-407E-A947-70E740481C1C}">
                <a14:useLocalDpi xmlns:a14="http://schemas.microsoft.com/office/drawing/2010/main"/>
              </a:ext>
            </a:extLst>
          </a:blip>
          <a:srcRect l="5463" t="12323" r="5463" b="14301"/>
          <a:stretch/>
        </p:blipFill>
        <p:spPr>
          <a:xfrm>
            <a:off x="7122762" y="1236785"/>
            <a:ext cx="1977440" cy="1027773"/>
          </a:xfrm>
          <a:prstGeom prst="rect">
            <a:avLst/>
          </a:prstGeom>
          <a:ln>
            <a:noFill/>
          </a:ln>
          <a:effectLst>
            <a:softEdge rad="112500"/>
          </a:effectLst>
        </p:spPr>
      </p:pic>
      <p:sp>
        <p:nvSpPr>
          <p:cNvPr id="90" name="テキスト ボックス 89"/>
          <p:cNvSpPr txBox="1"/>
          <p:nvPr/>
        </p:nvSpPr>
        <p:spPr>
          <a:xfrm>
            <a:off x="4721170" y="5218036"/>
            <a:ext cx="2936981" cy="1143583"/>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0" i="0" u="none" strike="noStrike" kern="1200" cap="none" spc="-92"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「火災延焼の危険性・改善マップ」を</a:t>
            </a:r>
            <a:endParaRPr kumimoji="1" lang="en-US" altLang="ja-JP" sz="1477" b="0" i="0" u="none" strike="noStrike" kern="1200" cap="none" spc="-92"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92"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活用した個別訪問の実施</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AR</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等の映像技術を活用した</a:t>
            </a:r>
            <a:endPar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防災教育</a:t>
            </a:r>
            <a:endPar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93" name="テキスト ボックス 92"/>
          <p:cNvSpPr txBox="1"/>
          <p:nvPr/>
        </p:nvSpPr>
        <p:spPr>
          <a:xfrm>
            <a:off x="4711979" y="1707335"/>
            <a:ext cx="2565739" cy="546945"/>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○道路等基盤整備及び整備を</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契機としたまちづくりの推進</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楕円 46"/>
          <p:cNvSpPr/>
          <p:nvPr/>
        </p:nvSpPr>
        <p:spPr>
          <a:xfrm>
            <a:off x="6341085" y="3817100"/>
            <a:ext cx="147574" cy="1475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48" name="直線コネクタ 47"/>
          <p:cNvCxnSpPr/>
          <p:nvPr/>
        </p:nvCxnSpPr>
        <p:spPr>
          <a:xfrm flipV="1">
            <a:off x="2219028" y="4245897"/>
            <a:ext cx="2990382" cy="353757"/>
          </a:xfrm>
          <a:prstGeom prst="line">
            <a:avLst/>
          </a:prstGeom>
          <a:ln w="44450">
            <a:solidFill>
              <a:schemeClr val="bg1"/>
            </a:solidFill>
            <a:prstDash val="solid"/>
            <a:tailEnd type="oval" w="sm" len="sm"/>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4475999" y="2160127"/>
            <a:ext cx="2397593" cy="1481166"/>
          </a:xfrm>
          <a:prstGeom prst="line">
            <a:avLst/>
          </a:prstGeom>
          <a:ln w="50800">
            <a:solidFill>
              <a:schemeClr val="bg1"/>
            </a:solidFill>
            <a:prstDash val="solid"/>
            <a:tailEnd type="oval" w="sm" len="sm"/>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a:off x="6648843" y="2229500"/>
            <a:ext cx="305863" cy="519560"/>
          </a:xfrm>
          <a:prstGeom prst="line">
            <a:avLst/>
          </a:prstGeom>
          <a:ln w="508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4510653" y="2178339"/>
            <a:ext cx="1902843" cy="1709249"/>
          </a:xfrm>
          <a:prstGeom prst="line">
            <a:avLst/>
          </a:prstGeom>
          <a:ln w="50800">
            <a:solidFill>
              <a:schemeClr val="bg1"/>
            </a:solidFill>
            <a:prstDash val="solid"/>
            <a:tailEnd type="oval" w="sm" len="sm"/>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132200" y="4438592"/>
            <a:ext cx="1974249" cy="31963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延焼遮断帯の整備</a:t>
            </a:r>
            <a:endPar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16" name="テキスト ボックス 115"/>
          <p:cNvSpPr txBox="1"/>
          <p:nvPr/>
        </p:nvSpPr>
        <p:spPr>
          <a:xfrm>
            <a:off x="119858" y="1782211"/>
            <a:ext cx="3701802" cy="31963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○延焼危険性の効果的な低減</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1" name="テキスト ボックス 120"/>
          <p:cNvSpPr txBox="1"/>
          <p:nvPr/>
        </p:nvSpPr>
        <p:spPr>
          <a:xfrm>
            <a:off x="253960" y="4696900"/>
            <a:ext cx="4405663" cy="291170"/>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92" b="0"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都市計画道路三国塚口線、寝屋川大東線の着実な整備推進</a:t>
            </a:r>
            <a:endParaRPr kumimoji="1" lang="en-US" altLang="ja-JP" sz="1292" b="0"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 name="図 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72191" y="5008841"/>
            <a:ext cx="3294633" cy="1164309"/>
          </a:xfrm>
          <a:prstGeom prst="rect">
            <a:avLst/>
          </a:prstGeom>
          <a:ln w="3175">
            <a:solidFill>
              <a:schemeClr val="tx1">
                <a:lumMod val="50000"/>
                <a:lumOff val="50000"/>
              </a:schemeClr>
            </a:solidFill>
          </a:ln>
        </p:spPr>
      </p:pic>
      <p:sp>
        <p:nvSpPr>
          <p:cNvPr id="97" name="テキスト ボックス 96"/>
          <p:cNvSpPr txBox="1"/>
          <p:nvPr/>
        </p:nvSpPr>
        <p:spPr>
          <a:xfrm>
            <a:off x="2296181" y="6235218"/>
            <a:ext cx="1379440" cy="319639"/>
          </a:xfrm>
          <a:prstGeom prst="rect">
            <a:avLst/>
          </a:prstGeom>
          <a:solidFill>
            <a:schemeClr val="bg1">
              <a:alpha val="50000"/>
            </a:schemeClr>
          </a:solid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現道：１３ｍ</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1" name="直線矢印コネクタ 60"/>
          <p:cNvCxnSpPr/>
          <p:nvPr/>
        </p:nvCxnSpPr>
        <p:spPr>
          <a:xfrm>
            <a:off x="2466135" y="6252805"/>
            <a:ext cx="765033" cy="7004"/>
          </a:xfrm>
          <a:prstGeom prst="straightConnector1">
            <a:avLst/>
          </a:prstGeom>
          <a:ln w="317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1172326" y="5029619"/>
            <a:ext cx="1584830" cy="319639"/>
          </a:xfrm>
          <a:prstGeom prst="rect">
            <a:avLst/>
          </a:prstGeom>
          <a:solidFill>
            <a:schemeClr val="bg1">
              <a:alpha val="50000"/>
            </a:schemeClr>
          </a:solid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整備後：３２ｍ</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テキスト ボックス 49"/>
          <p:cNvSpPr txBox="1"/>
          <p:nvPr/>
        </p:nvSpPr>
        <p:spPr>
          <a:xfrm>
            <a:off x="1456943" y="4169393"/>
            <a:ext cx="2736386" cy="404726"/>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延焼拡大の危険性を効果的に低減</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2" name="二等辺三角形 51"/>
          <p:cNvSpPr/>
          <p:nvPr/>
        </p:nvSpPr>
        <p:spPr>
          <a:xfrm rot="5400000">
            <a:off x="1587136" y="3282789"/>
            <a:ext cx="1691370" cy="179854"/>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60" name="直線コネクタ 59"/>
          <p:cNvCxnSpPr/>
          <p:nvPr/>
        </p:nvCxnSpPr>
        <p:spPr>
          <a:xfrm>
            <a:off x="964413" y="5332846"/>
            <a:ext cx="0" cy="44217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3231168" y="5332846"/>
            <a:ext cx="0" cy="44217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3231168" y="5839302"/>
            <a:ext cx="0" cy="40918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462660" y="5894236"/>
            <a:ext cx="0" cy="35425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大阪府密集市街地整備方針（</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改定）に基づく取組の推進</a:t>
            </a:r>
          </a:p>
        </p:txBody>
      </p:sp>
      <p:cxnSp>
        <p:nvCxnSpPr>
          <p:cNvPr id="84" name="直線コネクタ 83"/>
          <p:cNvCxnSpPr/>
          <p:nvPr/>
        </p:nvCxnSpPr>
        <p:spPr>
          <a:xfrm flipV="1">
            <a:off x="2219028" y="4246697"/>
            <a:ext cx="2990382" cy="352957"/>
          </a:xfrm>
          <a:prstGeom prst="line">
            <a:avLst/>
          </a:prstGeom>
          <a:ln w="25400">
            <a:solidFill>
              <a:schemeClr val="tx1"/>
            </a:solidFill>
            <a:prstDash val="sysDash"/>
            <a:tailEnd type="oval" w="sm" len="sm"/>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4494428" y="2178339"/>
            <a:ext cx="2379164" cy="1466274"/>
          </a:xfrm>
          <a:prstGeom prst="line">
            <a:avLst/>
          </a:prstGeom>
          <a:ln w="25400">
            <a:solidFill>
              <a:schemeClr val="tx1"/>
            </a:solidFill>
            <a:prstDash val="sysDash"/>
            <a:tailEnd type="oval" w="sm" len="sm"/>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4566837" y="2226192"/>
            <a:ext cx="1846658" cy="1662822"/>
          </a:xfrm>
          <a:prstGeom prst="line">
            <a:avLst/>
          </a:prstGeom>
          <a:ln w="25400">
            <a:solidFill>
              <a:schemeClr val="tx1"/>
            </a:solidFill>
            <a:prstDash val="sysDash"/>
            <a:tailEnd type="oval" w="sm" len="sm"/>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H="1">
            <a:off x="6648843" y="2229500"/>
            <a:ext cx="305863" cy="519560"/>
          </a:xfrm>
          <a:prstGeom prst="line">
            <a:avLst/>
          </a:prstGeom>
          <a:ln w="25400">
            <a:solidFill>
              <a:schemeClr val="tx1"/>
            </a:solidFill>
            <a:prstDash val="sysDash"/>
            <a:tailEnd type="oval" w="sm" len="sm"/>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964414" y="5337564"/>
            <a:ext cx="2266755" cy="4566"/>
          </a:xfrm>
          <a:prstGeom prst="straightConnector1">
            <a:avLst/>
          </a:prstGeom>
          <a:ln w="317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6" name="図 8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509953" y="5149602"/>
            <a:ext cx="1288225" cy="1164526"/>
          </a:xfrm>
          <a:prstGeom prst="rect">
            <a:avLst/>
          </a:prstGeom>
          <a:effectLst>
            <a:softEdge rad="127000"/>
          </a:effectLst>
        </p:spPr>
      </p:pic>
      <p:sp>
        <p:nvSpPr>
          <p:cNvPr id="98"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a:extLst>
              <a:ext uri="{FF2B5EF4-FFF2-40B4-BE49-F238E27FC236}">
                <a16:creationId xmlns:a16="http://schemas.microsoft.com/office/drawing/2014/main" id="{26AE26C0-71FB-4A63-AD2F-C0088E97EE61}"/>
              </a:ext>
            </a:extLst>
          </p:cNvPr>
          <p:cNvSpPr txBox="1"/>
          <p:nvPr/>
        </p:nvSpPr>
        <p:spPr>
          <a:xfrm>
            <a:off x="6120000" y="360000"/>
            <a:ext cx="2880000"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prstClr val="white"/>
                </a:solidFill>
                <a:latin typeface="Meiryo UI" panose="020B0604030504040204" pitchFamily="50" charset="-128"/>
                <a:ea typeface="Meiryo UI" panose="020B0604030504040204" pitchFamily="50" charset="-128"/>
              </a:rPr>
              <a:t>都市防災</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a:t>
            </a:r>
          </a:p>
        </p:txBody>
      </p:sp>
    </p:spTree>
    <p:extLst>
      <p:ext uri="{BB962C8B-B14F-4D97-AF65-F5344CB8AC3E}">
        <p14:creationId xmlns:p14="http://schemas.microsoft.com/office/powerpoint/2010/main" val="1242354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３</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安全を支える</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sp>
        <p:nvSpPr>
          <p:cNvPr id="40"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55E6F869-7A68-4E9F-B21C-A336CC944035}"/>
              </a:ext>
            </a:extLst>
          </p:cNvPr>
          <p:cNvSpPr txBox="1"/>
          <p:nvPr/>
        </p:nvSpPr>
        <p:spPr>
          <a:xfrm>
            <a:off x="6120000" y="360000"/>
            <a:ext cx="2880000"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都市防災課</a:t>
            </a:r>
          </a:p>
        </p:txBody>
      </p:sp>
      <p:sp>
        <p:nvSpPr>
          <p:cNvPr id="48" name="テキスト ボックス 67">
            <a:extLst>
              <a:ext uri="{FF2B5EF4-FFF2-40B4-BE49-F238E27FC236}">
                <a16:creationId xmlns:a16="http://schemas.microsoft.com/office/drawing/2014/main" id="{B7E936DF-2E28-4F28-AE1B-FB7F7DF40FB3}"/>
              </a:ext>
            </a:extLst>
          </p:cNvPr>
          <p:cNvSpPr txBox="1"/>
          <p:nvPr/>
        </p:nvSpPr>
        <p:spPr bwMode="gray">
          <a:xfrm>
            <a:off x="934658" y="3106260"/>
            <a:ext cx="2706833" cy="788290"/>
          </a:xfrm>
          <a:prstGeom prst="rect">
            <a:avLst/>
          </a:prstGeom>
          <a:ln w="12700">
            <a:noFill/>
          </a:ln>
        </p:spPr>
        <p:style>
          <a:lnRef idx="2">
            <a:schemeClr val="accent1"/>
          </a:lnRef>
          <a:fillRef idx="1">
            <a:schemeClr val="lt1"/>
          </a:fillRef>
          <a:effectRef idx="0">
            <a:schemeClr val="accent1"/>
          </a:effectRef>
          <a:fontRef idx="minor">
            <a:schemeClr val="dk1"/>
          </a:fontRef>
        </p:style>
        <p:txBody>
          <a:bodyPr wrap="square" lIns="37379" tIns="18690" rIns="37379" bIns="0" rtlCol="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1" i="0" u="sng" strike="noStrike" kern="1200" cap="none" spc="0" normalizeH="0" baseline="0" noProof="0" dirty="0">
                <a:ln>
                  <a:noFill/>
                </a:ln>
                <a:solidFill>
                  <a:srgbClr val="FF0000"/>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住宅　</a:t>
            </a:r>
            <a:r>
              <a:rPr kumimoji="1" lang="ja-JP" altLang="en-US" sz="1292" b="1"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　</a:t>
            </a:r>
            <a:endPar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80599" marR="0" lvl="1" indent="0" algn="l" defTabSz="91429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木造住宅・分譲マンションを</a:t>
            </a:r>
            <a:endParaRPr kumimoji="1" lang="en-US" altLang="ja-JP"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endParaRPr>
          </a:p>
          <a:p>
            <a:pPr marL="80599" marR="0" lvl="1" indent="0" algn="l" defTabSz="91429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含むすべての住宅</a:t>
            </a:r>
            <a:endPar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9" name="テキスト ボックス 118">
            <a:extLst>
              <a:ext uri="{FF2B5EF4-FFF2-40B4-BE49-F238E27FC236}">
                <a16:creationId xmlns:a16="http://schemas.microsoft.com/office/drawing/2014/main" id="{05072FB7-A502-4276-BDA0-2B9C57507951}"/>
              </a:ext>
            </a:extLst>
          </p:cNvPr>
          <p:cNvSpPr txBox="1"/>
          <p:nvPr/>
        </p:nvSpPr>
        <p:spPr bwMode="gray">
          <a:xfrm>
            <a:off x="1367336" y="5129955"/>
            <a:ext cx="2384557" cy="929657"/>
          </a:xfrm>
          <a:prstGeom prst="rect">
            <a:avLst/>
          </a:prstGeom>
          <a:ln w="12700">
            <a:noFill/>
          </a:ln>
        </p:spPr>
        <p:style>
          <a:lnRef idx="2">
            <a:schemeClr val="accent1"/>
          </a:lnRef>
          <a:fillRef idx="1">
            <a:schemeClr val="lt1"/>
          </a:fillRef>
          <a:effectRef idx="0">
            <a:schemeClr val="accent1"/>
          </a:effectRef>
          <a:fontRef idx="minor">
            <a:schemeClr val="dk1"/>
          </a:fontRef>
        </p:style>
        <p:txBody>
          <a:bodyPr wrap="square" lIns="37379" tIns="18690" rIns="37379" bIns="0" rtlCol="0">
            <a:noAutofit/>
          </a:bodyPr>
          <a:lstStyle/>
          <a:p>
            <a:pPr marL="0" marR="19383"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1" i="0" u="sng" strike="noStrike" kern="1200" cap="none" spc="-46" normalizeH="0" baseline="0" noProof="0" dirty="0">
                <a:ln>
                  <a:noFill/>
                </a:ln>
                <a:solidFill>
                  <a:srgbClr val="FF0000"/>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広域緊急交通路沿道建築物</a:t>
            </a:r>
            <a:endParaRPr kumimoji="1" lang="ja-JP" altLang="en-US" sz="1477" b="1" i="0" u="sng" strike="noStrike" kern="1200" cap="none" spc="-46"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80599" marR="83997" lvl="0" indent="0" algn="l" defTabSz="91429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沿道にある一定の規模を超える建物及びブロック塀等</a:t>
            </a:r>
            <a:endPar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0" name="テキスト ボックス 119">
            <a:extLst>
              <a:ext uri="{FF2B5EF4-FFF2-40B4-BE49-F238E27FC236}">
                <a16:creationId xmlns:a16="http://schemas.microsoft.com/office/drawing/2014/main" id="{E34192C5-2D07-47FE-85C5-849974497714}"/>
              </a:ext>
            </a:extLst>
          </p:cNvPr>
          <p:cNvSpPr txBox="1"/>
          <p:nvPr/>
        </p:nvSpPr>
        <p:spPr bwMode="gray">
          <a:xfrm>
            <a:off x="1365372" y="4097360"/>
            <a:ext cx="2117646" cy="909810"/>
          </a:xfrm>
          <a:prstGeom prst="rect">
            <a:avLst/>
          </a:prstGeom>
          <a:ln w="12700">
            <a:noFill/>
          </a:ln>
        </p:spPr>
        <p:style>
          <a:lnRef idx="2">
            <a:schemeClr val="accent1"/>
          </a:lnRef>
          <a:fillRef idx="1">
            <a:schemeClr val="lt1"/>
          </a:fillRef>
          <a:effectRef idx="0">
            <a:schemeClr val="accent1"/>
          </a:effectRef>
          <a:fontRef idx="minor">
            <a:schemeClr val="dk1"/>
          </a:fontRef>
        </p:style>
        <p:txBody>
          <a:bodyPr wrap="square" lIns="37379" tIns="18690" rIns="37379" bIns="0" rtlCol="0">
            <a:noAutofit/>
          </a:bodyPr>
          <a:lstStyle/>
          <a:p>
            <a:pPr marL="0" marR="83997"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1" i="0" u="sng" strike="noStrike" kern="1200" cap="none" spc="0" normalizeH="0" baseline="0" noProof="0" dirty="0">
                <a:ln>
                  <a:noFill/>
                </a:ln>
                <a:solidFill>
                  <a:srgbClr val="FF0000"/>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大規模建築物</a:t>
            </a:r>
            <a:endParaRPr kumimoji="1" lang="ja-JP" altLang="en-US" sz="1477" b="0"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80599" marR="3692" lvl="0" indent="0" algn="l" defTabSz="91429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不特定多数の者及び避難に配慮を要する者が利用する大規模な建築物</a:t>
            </a:r>
            <a:endPar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1" name="右矢印 183">
            <a:extLst>
              <a:ext uri="{FF2B5EF4-FFF2-40B4-BE49-F238E27FC236}">
                <a16:creationId xmlns:a16="http://schemas.microsoft.com/office/drawing/2014/main" id="{C6BAD8F4-19CF-4DAD-A507-8D43EF1FC8B3}"/>
              </a:ext>
            </a:extLst>
          </p:cNvPr>
          <p:cNvSpPr/>
          <p:nvPr/>
        </p:nvSpPr>
        <p:spPr>
          <a:xfrm>
            <a:off x="5251332" y="4500325"/>
            <a:ext cx="111690" cy="335993"/>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右矢印 184">
            <a:extLst>
              <a:ext uri="{FF2B5EF4-FFF2-40B4-BE49-F238E27FC236}">
                <a16:creationId xmlns:a16="http://schemas.microsoft.com/office/drawing/2014/main" id="{DE5B2DEF-544B-4DC6-BBF2-E8880D1F4E3E}"/>
              </a:ext>
            </a:extLst>
          </p:cNvPr>
          <p:cNvSpPr/>
          <p:nvPr/>
        </p:nvSpPr>
        <p:spPr>
          <a:xfrm>
            <a:off x="7103248" y="4500324"/>
            <a:ext cx="111690" cy="335993"/>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右矢印 191">
            <a:extLst>
              <a:ext uri="{FF2B5EF4-FFF2-40B4-BE49-F238E27FC236}">
                <a16:creationId xmlns:a16="http://schemas.microsoft.com/office/drawing/2014/main" id="{3633F79C-9357-46DB-AFD9-095A1EC305DE}"/>
              </a:ext>
            </a:extLst>
          </p:cNvPr>
          <p:cNvSpPr/>
          <p:nvPr/>
        </p:nvSpPr>
        <p:spPr>
          <a:xfrm>
            <a:off x="7121422" y="5553109"/>
            <a:ext cx="111690" cy="335993"/>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4" name="右矢印 192">
            <a:extLst>
              <a:ext uri="{FF2B5EF4-FFF2-40B4-BE49-F238E27FC236}">
                <a16:creationId xmlns:a16="http://schemas.microsoft.com/office/drawing/2014/main" id="{5F2A8507-787B-4F30-87ED-B9F5CE57EE8F}"/>
              </a:ext>
            </a:extLst>
          </p:cNvPr>
          <p:cNvSpPr/>
          <p:nvPr/>
        </p:nvSpPr>
        <p:spPr>
          <a:xfrm>
            <a:off x="4497642" y="3367780"/>
            <a:ext cx="111690" cy="335993"/>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5" name="右矢印 193">
            <a:extLst>
              <a:ext uri="{FF2B5EF4-FFF2-40B4-BE49-F238E27FC236}">
                <a16:creationId xmlns:a16="http://schemas.microsoft.com/office/drawing/2014/main" id="{A4ACB60C-DAE4-46A6-AEF8-9CC56C7F2F87}"/>
              </a:ext>
            </a:extLst>
          </p:cNvPr>
          <p:cNvSpPr/>
          <p:nvPr/>
        </p:nvSpPr>
        <p:spPr>
          <a:xfrm>
            <a:off x="7696587" y="3406207"/>
            <a:ext cx="111690" cy="335993"/>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6" name="右矢印 194">
            <a:extLst>
              <a:ext uri="{FF2B5EF4-FFF2-40B4-BE49-F238E27FC236}">
                <a16:creationId xmlns:a16="http://schemas.microsoft.com/office/drawing/2014/main" id="{F93839C4-F4E5-4589-B974-7B1AD666985B}"/>
              </a:ext>
            </a:extLst>
          </p:cNvPr>
          <p:cNvSpPr/>
          <p:nvPr/>
        </p:nvSpPr>
        <p:spPr>
          <a:xfrm>
            <a:off x="5251331" y="5550289"/>
            <a:ext cx="111690" cy="335993"/>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7" name="テキスト ボックス 78">
            <a:extLst>
              <a:ext uri="{FF2B5EF4-FFF2-40B4-BE49-F238E27FC236}">
                <a16:creationId xmlns:a16="http://schemas.microsoft.com/office/drawing/2014/main" id="{BAD11C85-618A-4D6B-99AA-B49FB148533E}"/>
              </a:ext>
            </a:extLst>
          </p:cNvPr>
          <p:cNvSpPr txBox="1"/>
          <p:nvPr/>
        </p:nvSpPr>
        <p:spPr>
          <a:xfrm>
            <a:off x="3015213" y="3042029"/>
            <a:ext cx="3019318" cy="435683"/>
          </a:xfrm>
          <a:prstGeom prst="rect">
            <a:avLst/>
          </a:prstGeom>
          <a:noFill/>
          <a:ln>
            <a:noFill/>
          </a:ln>
        </p:spPr>
        <p:txBody>
          <a:bodyPr wrap="square" tIns="0" bIns="0" rtlCol="0">
            <a:noAutofit/>
          </a:bodyPr>
          <a:lstStyle/>
          <a:p>
            <a:pPr marL="188298" marR="0" lvl="0" indent="-188298" algn="l" defTabSz="914290" rtl="0" eaLnBrk="1" fontAlgn="auto" latinLnBrk="0" hangingPunct="1">
              <a:lnSpc>
                <a:spcPct val="100000"/>
              </a:lnSpc>
              <a:spcBef>
                <a:spcPts val="0"/>
              </a:spcBef>
              <a:spcAft>
                <a:spcPts val="0"/>
              </a:spcAft>
              <a:buClrTx/>
              <a:buSzTx/>
              <a:buFontTx/>
              <a:buNone/>
              <a:tabLst/>
              <a:defRPr/>
            </a:pPr>
            <a:r>
              <a:rPr kumimoji="1" lang="zh-CN" altLang="en-US" sz="1292"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耐震化率（耐震性不足戸数）</a:t>
            </a:r>
          </a:p>
        </p:txBody>
      </p:sp>
      <p:sp>
        <p:nvSpPr>
          <p:cNvPr id="58" name="テキスト ボックス 78">
            <a:extLst>
              <a:ext uri="{FF2B5EF4-FFF2-40B4-BE49-F238E27FC236}">
                <a16:creationId xmlns:a16="http://schemas.microsoft.com/office/drawing/2014/main" id="{8E30C877-43FE-40B9-ADF6-FA75C4BC57AF}"/>
              </a:ext>
            </a:extLst>
          </p:cNvPr>
          <p:cNvSpPr txBox="1"/>
          <p:nvPr/>
        </p:nvSpPr>
        <p:spPr>
          <a:xfrm>
            <a:off x="3624090" y="4144766"/>
            <a:ext cx="3019318" cy="435683"/>
          </a:xfrm>
          <a:prstGeom prst="rect">
            <a:avLst/>
          </a:prstGeom>
          <a:noFill/>
          <a:ln>
            <a:noFill/>
          </a:ln>
        </p:spPr>
        <p:txBody>
          <a:bodyPr wrap="square" tIns="0" bIns="0" rtlCol="0">
            <a:noAutofit/>
          </a:bodyPr>
          <a:lstStyle/>
          <a:p>
            <a:pPr marL="188298" marR="0" lvl="0" indent="-188298" algn="l" defTabSz="91429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耐震性不足棟数（進捗率</a:t>
            </a:r>
            <a:r>
              <a:rPr kumimoji="1" lang="en-US" altLang="ja-JP" sz="923"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a:t>
            </a:r>
            <a:r>
              <a:rPr kumimoji="1" lang="ja-JP" altLang="en-US" sz="923"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１</a:t>
            </a:r>
            <a:r>
              <a:rPr kumimoji="1" lang="ja-JP" altLang="en-US" sz="1292"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a:t>
            </a:r>
            <a:endPar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9" name="テキスト ボックス 78">
            <a:extLst>
              <a:ext uri="{FF2B5EF4-FFF2-40B4-BE49-F238E27FC236}">
                <a16:creationId xmlns:a16="http://schemas.microsoft.com/office/drawing/2014/main" id="{791DBA59-85D0-4286-A693-EA6D8CBCE7D2}"/>
              </a:ext>
            </a:extLst>
          </p:cNvPr>
          <p:cNvSpPr txBox="1"/>
          <p:nvPr/>
        </p:nvSpPr>
        <p:spPr>
          <a:xfrm>
            <a:off x="3624090" y="5189611"/>
            <a:ext cx="3019318" cy="435683"/>
          </a:xfrm>
          <a:prstGeom prst="rect">
            <a:avLst/>
          </a:prstGeom>
          <a:noFill/>
          <a:ln>
            <a:noFill/>
          </a:ln>
        </p:spPr>
        <p:txBody>
          <a:bodyPr wrap="square" tIns="0" bIns="0" rtlCol="0">
            <a:noAutofit/>
          </a:bodyPr>
          <a:lstStyle/>
          <a:p>
            <a:pPr marL="188298" marR="0" lvl="0" indent="-188298" algn="l" defTabSz="91429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耐震性不足棟数（進捗率</a:t>
            </a:r>
            <a:r>
              <a:rPr kumimoji="1" lang="en-US" altLang="ja-JP" sz="923"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a:t>
            </a:r>
            <a:r>
              <a:rPr kumimoji="1" lang="ja-JP" altLang="en-US" sz="923"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１</a:t>
            </a:r>
            <a:r>
              <a:rPr kumimoji="1" lang="ja-JP" altLang="en-US" sz="1292"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a:t>
            </a:r>
            <a:endPar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0" name="Rectangle 2">
            <a:extLst>
              <a:ext uri="{FF2B5EF4-FFF2-40B4-BE49-F238E27FC236}">
                <a16:creationId xmlns:a16="http://schemas.microsoft.com/office/drawing/2014/main" id="{45DB9B0D-782E-4EDC-AC19-B818E105FC24}"/>
              </a:ext>
            </a:extLst>
          </p:cNvPr>
          <p:cNvSpPr>
            <a:spLocks noChangeArrowheads="1"/>
          </p:cNvSpPr>
          <p:nvPr/>
        </p:nvSpPr>
        <p:spPr bwMode="auto">
          <a:xfrm>
            <a:off x="165757" y="1298795"/>
            <a:ext cx="453831" cy="1328993"/>
          </a:xfrm>
          <a:prstGeom prst="roundRect">
            <a:avLst/>
          </a:prstGeom>
          <a:ln/>
          <a:effectLst/>
        </p:spPr>
        <p:style>
          <a:lnRef idx="1">
            <a:schemeClr val="accent1"/>
          </a:lnRef>
          <a:fillRef idx="3">
            <a:schemeClr val="accent1"/>
          </a:fillRef>
          <a:effectRef idx="2">
            <a:schemeClr val="accent1"/>
          </a:effectRef>
          <a:fontRef idx="minor">
            <a:schemeClr val="lt1"/>
          </a:fontRef>
        </p:style>
        <p:txBody>
          <a:bodyPr vert="eaVert" wrap="none" lIns="83077" tIns="43200" rIns="83077" bIns="43200" anchor="ctr"/>
          <a:lstStyle/>
          <a:p>
            <a:pPr marL="0" marR="0" lvl="0" indent="0" algn="ctr" defTabSz="914290" rtl="0" eaLnBrk="1" fontAlgn="auto" latinLnBrk="0" hangingPunct="1">
              <a:lnSpc>
                <a:spcPct val="100000"/>
              </a:lnSpc>
              <a:spcBef>
                <a:spcPts val="0"/>
              </a:spcBef>
              <a:spcAft>
                <a:spcPts val="0"/>
              </a:spcAft>
              <a:buClrTx/>
              <a:buSzTx/>
              <a:buFontTx/>
              <a:buNone/>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sym typeface="Wingdings 2"/>
              </a:rPr>
              <a:t>支援策の方向性</a:t>
            </a:r>
            <a:endParaRPr kumimoji="1" lang="en-US" altLang="ja-JP"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68" name="Rectangle 2">
            <a:extLst>
              <a:ext uri="{FF2B5EF4-FFF2-40B4-BE49-F238E27FC236}">
                <a16:creationId xmlns:a16="http://schemas.microsoft.com/office/drawing/2014/main" id="{903F9F1E-2FDA-4023-AFCF-3513151DBA0F}"/>
              </a:ext>
            </a:extLst>
          </p:cNvPr>
          <p:cNvSpPr>
            <a:spLocks noChangeArrowheads="1"/>
          </p:cNvSpPr>
          <p:nvPr/>
        </p:nvSpPr>
        <p:spPr bwMode="auto">
          <a:xfrm>
            <a:off x="165757" y="2816162"/>
            <a:ext cx="453831" cy="3561220"/>
          </a:xfrm>
          <a:prstGeom prst="roundRect">
            <a:avLst/>
          </a:prstGeom>
          <a:ln/>
          <a:effectLst/>
        </p:spPr>
        <p:style>
          <a:lnRef idx="1">
            <a:schemeClr val="accent1"/>
          </a:lnRef>
          <a:fillRef idx="3">
            <a:schemeClr val="accent1"/>
          </a:fillRef>
          <a:effectRef idx="2">
            <a:schemeClr val="accent1"/>
          </a:effectRef>
          <a:fontRef idx="minor">
            <a:schemeClr val="lt1"/>
          </a:fontRef>
        </p:style>
        <p:txBody>
          <a:bodyPr vert="eaVert" wrap="none" lIns="83077" tIns="43200" rIns="83077" bIns="43200" anchor="ctr"/>
          <a:lstStyle/>
          <a:p>
            <a:pPr marL="0" marR="0" lvl="0" indent="0" algn="ctr" defTabSz="914290" rtl="0" eaLnBrk="1" fontAlgn="auto" latinLnBrk="0" hangingPunct="1">
              <a:lnSpc>
                <a:spcPct val="100000"/>
              </a:lnSpc>
              <a:spcBef>
                <a:spcPts val="0"/>
              </a:spcBef>
              <a:spcAft>
                <a:spcPts val="0"/>
              </a:spcAft>
              <a:buClrTx/>
              <a:buSzTx/>
              <a:buFontTx/>
              <a:buNone/>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sym typeface="Wingdings 2"/>
              </a:rPr>
              <a:t>耐震化の目標と進捗状況</a:t>
            </a:r>
            <a:endParaRPr kumimoji="1" lang="en-US" altLang="ja-JP"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69" name="テキスト ボックス 68">
            <a:extLst>
              <a:ext uri="{FF2B5EF4-FFF2-40B4-BE49-F238E27FC236}">
                <a16:creationId xmlns:a16="http://schemas.microsoft.com/office/drawing/2014/main" id="{A3CB70C3-4521-495B-B462-AA0677A928F2}"/>
              </a:ext>
            </a:extLst>
          </p:cNvPr>
          <p:cNvSpPr txBox="1"/>
          <p:nvPr/>
        </p:nvSpPr>
        <p:spPr>
          <a:xfrm>
            <a:off x="6519990" y="2090651"/>
            <a:ext cx="2502277" cy="462431"/>
          </a:xfrm>
          <a:prstGeom prst="roundRect">
            <a:avLst/>
          </a:prstGeom>
          <a:ln/>
        </p:spPr>
        <p:style>
          <a:lnRef idx="1">
            <a:schemeClr val="accent6"/>
          </a:lnRef>
          <a:fillRef idx="2">
            <a:schemeClr val="accent6"/>
          </a:fillRef>
          <a:effectRef idx="1">
            <a:schemeClr val="accent6"/>
          </a:effectRef>
          <a:fontRef idx="minor">
            <a:schemeClr val="dk1"/>
          </a:fontRef>
        </p:style>
        <p:txBody>
          <a:bodyPr lIns="84397" tIns="42198" rIns="84397" bIns="42198" rtlCol="0" anchor="ctr"/>
          <a:lstStyle>
            <a:defPPr>
              <a:defRPr lang="ja-JP"/>
            </a:defPPr>
            <a:lvl1pPr algn="ctr">
              <a:lnSpc>
                <a:spcPts val="1960"/>
              </a:lnSpc>
              <a:defRPr sz="1600">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290" rtl="0" eaLnBrk="1" fontAlgn="auto" latinLnBrk="0" hangingPunct="1">
              <a:lnSpc>
                <a:spcPts val="196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負担軽減の支援</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0585C4B3-518E-425F-9236-8B5FC2387766}"/>
              </a:ext>
            </a:extLst>
          </p:cNvPr>
          <p:cNvSpPr txBox="1"/>
          <p:nvPr/>
        </p:nvSpPr>
        <p:spPr>
          <a:xfrm>
            <a:off x="3679188" y="2090651"/>
            <a:ext cx="2502277" cy="462431"/>
          </a:xfrm>
          <a:prstGeom prst="roundRect">
            <a:avLst/>
          </a:prstGeom>
          <a:ln/>
        </p:spPr>
        <p:style>
          <a:lnRef idx="1">
            <a:schemeClr val="accent6"/>
          </a:lnRef>
          <a:fillRef idx="2">
            <a:schemeClr val="accent6"/>
          </a:fillRef>
          <a:effectRef idx="1">
            <a:schemeClr val="accent6"/>
          </a:effectRef>
          <a:fontRef idx="minor">
            <a:schemeClr val="dk1"/>
          </a:fontRef>
        </p:style>
        <p:txBody>
          <a:bodyPr lIns="84397" tIns="42198" rIns="84397" bIns="42198" rtlCol="0" anchor="ctr"/>
          <a:lstStyle>
            <a:defPPr>
              <a:defRPr lang="ja-JP"/>
            </a:defPPr>
            <a:lvl1pPr algn="ctr">
              <a:lnSpc>
                <a:spcPts val="1960"/>
              </a:lnSpc>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290" rtl="0" eaLnBrk="1" fontAlgn="auto" latinLnBrk="0" hangingPunct="1">
              <a:lnSpc>
                <a:spcPts val="196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耐震化の</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290" rtl="0" eaLnBrk="1" fontAlgn="auto" latinLnBrk="0" hangingPunct="1">
              <a:lnSpc>
                <a:spcPts val="196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きっかけづくり・具体化</a:t>
            </a:r>
          </a:p>
        </p:txBody>
      </p:sp>
      <p:sp>
        <p:nvSpPr>
          <p:cNvPr id="71" name="テキスト ボックス 70">
            <a:extLst>
              <a:ext uri="{FF2B5EF4-FFF2-40B4-BE49-F238E27FC236}">
                <a16:creationId xmlns:a16="http://schemas.microsoft.com/office/drawing/2014/main" id="{9CF504A9-3323-4396-A7B2-21A09B696898}"/>
              </a:ext>
            </a:extLst>
          </p:cNvPr>
          <p:cNvSpPr txBox="1"/>
          <p:nvPr/>
        </p:nvSpPr>
        <p:spPr>
          <a:xfrm>
            <a:off x="838385" y="2090651"/>
            <a:ext cx="2502277" cy="462431"/>
          </a:xfrm>
          <a:prstGeom prst="roundRect">
            <a:avLst/>
          </a:prstGeom>
          <a:ln/>
        </p:spPr>
        <p:style>
          <a:lnRef idx="1">
            <a:schemeClr val="accent6"/>
          </a:lnRef>
          <a:fillRef idx="2">
            <a:schemeClr val="accent6"/>
          </a:fillRef>
          <a:effectRef idx="1">
            <a:schemeClr val="accent6"/>
          </a:effectRef>
          <a:fontRef idx="minor">
            <a:schemeClr val="dk1"/>
          </a:fontRef>
        </p:style>
        <p:txBody>
          <a:bodyPr lIns="84397" tIns="42198" rIns="84397" bIns="42198" rtlCol="0" anchor="ctr"/>
          <a:lstStyle>
            <a:defPPr>
              <a:defRPr lang="ja-JP"/>
            </a:defPPr>
            <a:lvl1pPr algn="ctr">
              <a:lnSpc>
                <a:spcPts val="1960"/>
              </a:lnSpc>
              <a:defRPr sz="1600">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290" rtl="0" eaLnBrk="1" fontAlgn="auto" latinLnBrk="0" hangingPunct="1">
              <a:lnSpc>
                <a:spcPts val="196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社会的機運の醸成</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A3424EBC-6DD3-42EC-A2AF-BECC1260FD66}"/>
              </a:ext>
            </a:extLst>
          </p:cNvPr>
          <p:cNvSpPr/>
          <p:nvPr/>
        </p:nvSpPr>
        <p:spPr>
          <a:xfrm>
            <a:off x="838385" y="1350520"/>
            <a:ext cx="8433991" cy="546945"/>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３つの支援策の方向性を軸とし、所有者の意識の変化を踏まえた切れ目のない支援策を戦略的に実施し、</a:t>
            </a: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耐震化を実現していく</a:t>
            </a:r>
          </a:p>
        </p:txBody>
      </p:sp>
      <p:sp>
        <p:nvSpPr>
          <p:cNvPr id="73" name="テキスト ボックス 72">
            <a:extLst>
              <a:ext uri="{FF2B5EF4-FFF2-40B4-BE49-F238E27FC236}">
                <a16:creationId xmlns:a16="http://schemas.microsoft.com/office/drawing/2014/main" id="{F81B3A3C-112D-4D75-A480-6A15F98C2333}"/>
              </a:ext>
            </a:extLst>
          </p:cNvPr>
          <p:cNvSpPr txBox="1"/>
          <p:nvPr/>
        </p:nvSpPr>
        <p:spPr>
          <a:xfrm>
            <a:off x="5439908" y="6164842"/>
            <a:ext cx="3950536" cy="714372"/>
          </a:xfrm>
          <a:prstGeom prst="rect">
            <a:avLst/>
          </a:prstGeom>
          <a:noFill/>
          <a:ln>
            <a:noFill/>
          </a:ln>
        </p:spPr>
        <p:txBody>
          <a:bodyPr wrap="square" rtlCol="0">
            <a:noAutofit/>
          </a:bodyPr>
          <a:lstStyle/>
          <a:p>
            <a:pPr marL="241795" marR="0" lvl="0" indent="-241795" algn="l" defTabSz="91429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１進捗率：義務付け建築物に占める耐震性ありの割合</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２当初公表時点</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923" dirty="0">
                <a:solidFill>
                  <a:prstClr val="black"/>
                </a:solidFill>
                <a:latin typeface="Meiryo UI" panose="020B0604030504040204" pitchFamily="50" charset="-128"/>
                <a:ea typeface="Meiryo UI" panose="020B0604030504040204" pitchFamily="50" charset="-128"/>
              </a:rPr>
              <a:t>※</a:t>
            </a:r>
            <a:r>
              <a:rPr kumimoji="1" lang="ja-JP" altLang="en-US" sz="923" dirty="0">
                <a:solidFill>
                  <a:prstClr val="black"/>
                </a:solidFill>
                <a:latin typeface="Meiryo UI" panose="020B0604030504040204" pitchFamily="50" charset="-128"/>
                <a:ea typeface="Meiryo UI" panose="020B0604030504040204" pitchFamily="50" charset="-128"/>
              </a:rPr>
              <a:t>３</a:t>
            </a:r>
            <a:r>
              <a:rPr kumimoji="1" lang="en-US" altLang="ja-JP" sz="923" dirty="0">
                <a:solidFill>
                  <a:prstClr val="black"/>
                </a:solidFill>
                <a:latin typeface="Meiryo UI" panose="020B0604030504040204" pitchFamily="50" charset="-128"/>
                <a:ea typeface="Meiryo UI" panose="020B0604030504040204" pitchFamily="50" charset="-128"/>
              </a:rPr>
              <a:t>《R6</a:t>
            </a:r>
            <a:r>
              <a:rPr kumimoji="1" lang="ja-JP" altLang="en-US" sz="923" dirty="0">
                <a:solidFill>
                  <a:prstClr val="black"/>
                </a:solidFill>
                <a:latin typeface="Meiryo UI" panose="020B0604030504040204" pitchFamily="50" charset="-128"/>
                <a:ea typeface="Meiryo UI" panose="020B0604030504040204" pitchFamily="50" charset="-128"/>
              </a:rPr>
              <a:t>年度末 進捗率下段の数値</a:t>
            </a:r>
            <a:r>
              <a:rPr kumimoji="1" lang="en-US" altLang="ja-JP" sz="923" dirty="0">
                <a:solidFill>
                  <a:prstClr val="black"/>
                </a:solidFill>
                <a:latin typeface="Meiryo UI" panose="020B0604030504040204" pitchFamily="50" charset="-128"/>
                <a:ea typeface="Meiryo UI" panose="020B0604030504040204" pitchFamily="50" charset="-128"/>
              </a:rPr>
              <a:t>》</a:t>
            </a:r>
            <a:r>
              <a:rPr kumimoji="1" lang="ja-JP" altLang="en-US" sz="923" dirty="0">
                <a:solidFill>
                  <a:prstClr val="black"/>
                </a:solidFill>
                <a:latin typeface="Meiryo UI" panose="020B0604030504040204" pitchFamily="50" charset="-128"/>
                <a:ea typeface="Meiryo UI" panose="020B0604030504040204" pitchFamily="50" charset="-128"/>
              </a:rPr>
              <a:t>：</a:t>
            </a: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23" dirty="0">
                <a:solidFill>
                  <a:prstClr val="black"/>
                </a:solidFill>
                <a:latin typeface="Meiryo UI" panose="020B0604030504040204" pitchFamily="50" charset="-128"/>
                <a:ea typeface="Meiryo UI" panose="020B0604030504040204" pitchFamily="50" charset="-128"/>
              </a:rPr>
              <a:t>　　　国交省より新たに示された指標算定方式による数値</a:t>
            </a:r>
          </a:p>
        </p:txBody>
      </p:sp>
      <p:sp>
        <p:nvSpPr>
          <p:cNvPr id="74" name="楕円 73">
            <a:extLst>
              <a:ext uri="{FF2B5EF4-FFF2-40B4-BE49-F238E27FC236}">
                <a16:creationId xmlns:a16="http://schemas.microsoft.com/office/drawing/2014/main" id="{38E96AF5-7ED7-4263-A3E1-C862C3006DCF}"/>
              </a:ext>
            </a:extLst>
          </p:cNvPr>
          <p:cNvSpPr/>
          <p:nvPr/>
        </p:nvSpPr>
        <p:spPr>
          <a:xfrm>
            <a:off x="3286303" y="2107893"/>
            <a:ext cx="437891" cy="42794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5" name="楕円 74">
            <a:extLst>
              <a:ext uri="{FF2B5EF4-FFF2-40B4-BE49-F238E27FC236}">
                <a16:creationId xmlns:a16="http://schemas.microsoft.com/office/drawing/2014/main" id="{A8009036-4F05-46B0-B22C-976E58D24B17}"/>
              </a:ext>
            </a:extLst>
          </p:cNvPr>
          <p:cNvSpPr/>
          <p:nvPr/>
        </p:nvSpPr>
        <p:spPr>
          <a:xfrm>
            <a:off x="6124379" y="2107893"/>
            <a:ext cx="437891" cy="42794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6" name="角丸四角形 3">
            <a:extLst>
              <a:ext uri="{FF2B5EF4-FFF2-40B4-BE49-F238E27FC236}">
                <a16:creationId xmlns:a16="http://schemas.microsoft.com/office/drawing/2014/main" id="{376C211C-8ED1-4835-917E-EEEACC15F285}"/>
              </a:ext>
            </a:extLst>
          </p:cNvPr>
          <p:cNvSpPr/>
          <p:nvPr/>
        </p:nvSpPr>
        <p:spPr>
          <a:xfrm>
            <a:off x="838385" y="2811630"/>
            <a:ext cx="8227953" cy="1082920"/>
          </a:xfrm>
          <a:prstGeom prst="round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7" name="角丸四角形 40">
            <a:extLst>
              <a:ext uri="{FF2B5EF4-FFF2-40B4-BE49-F238E27FC236}">
                <a16:creationId xmlns:a16="http://schemas.microsoft.com/office/drawing/2014/main" id="{0097F70A-44D1-4C42-8D7E-9A2A605F9DD3}"/>
              </a:ext>
            </a:extLst>
          </p:cNvPr>
          <p:cNvSpPr/>
          <p:nvPr/>
        </p:nvSpPr>
        <p:spPr>
          <a:xfrm>
            <a:off x="854425" y="4072289"/>
            <a:ext cx="8227953" cy="1041232"/>
          </a:xfrm>
          <a:prstGeom prst="round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8" name="角丸四角形 41">
            <a:extLst>
              <a:ext uri="{FF2B5EF4-FFF2-40B4-BE49-F238E27FC236}">
                <a16:creationId xmlns:a16="http://schemas.microsoft.com/office/drawing/2014/main" id="{205BCE16-8003-48D2-B784-E0DAF5135844}"/>
              </a:ext>
            </a:extLst>
          </p:cNvPr>
          <p:cNvSpPr/>
          <p:nvPr/>
        </p:nvSpPr>
        <p:spPr>
          <a:xfrm>
            <a:off x="823419" y="5113520"/>
            <a:ext cx="8258959" cy="1018597"/>
          </a:xfrm>
          <a:prstGeom prst="round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9" name="正方形/長方形 78">
            <a:extLst>
              <a:ext uri="{FF2B5EF4-FFF2-40B4-BE49-F238E27FC236}">
                <a16:creationId xmlns:a16="http://schemas.microsoft.com/office/drawing/2014/main" id="{C30D02BA-96A9-4A12-B707-432968313688}"/>
              </a:ext>
            </a:extLst>
          </p:cNvPr>
          <p:cNvSpPr/>
          <p:nvPr/>
        </p:nvSpPr>
        <p:spPr>
          <a:xfrm>
            <a:off x="827095" y="4080115"/>
            <a:ext cx="475198" cy="2061078"/>
          </a:xfrm>
          <a:prstGeom prst="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no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92" b="1" i="0" u="none" strike="noStrike" kern="100" cap="none" spc="0" normalizeH="0" baseline="0" noProof="0" dirty="0">
                <a:ln>
                  <a:noFill/>
                </a:ln>
                <a:solidFill>
                  <a:prstClr val="white"/>
                </a:solidFill>
                <a:effectLst/>
                <a:uLnTx/>
                <a:uFillTx/>
                <a:latin typeface="HG丸ｺﾞｼｯｸM-PRO" panose="020F0600000000000000" pitchFamily="50" charset="-128"/>
                <a:ea typeface="Meiryo UI" panose="020B0604030504040204" pitchFamily="50" charset="-128"/>
                <a:cs typeface="Times New Roman" panose="02020603050405020304" pitchFamily="18" charset="0"/>
              </a:rPr>
              <a:t>診断義務付け</a:t>
            </a:r>
            <a:endParaRPr kumimoji="1" lang="en-US" altLang="ja-JP" sz="1292" b="1" i="0" u="none" strike="noStrike" kern="100" cap="none" spc="0" normalizeH="0" baseline="0" noProof="0" dirty="0">
              <a:ln>
                <a:noFill/>
              </a:ln>
              <a:solidFill>
                <a:prstClr val="white"/>
              </a:solidFill>
              <a:effectLst/>
              <a:uLnTx/>
              <a:uFillTx/>
              <a:latin typeface="HG丸ｺﾞｼｯｸM-PRO" panose="020F0600000000000000" pitchFamily="50" charset="-128"/>
              <a:ea typeface="Meiryo UI" panose="020B0604030504040204" pitchFamily="50" charset="-128"/>
              <a:cs typeface="Times New Roman" panose="02020603050405020304" pitchFamily="18" charset="0"/>
            </a:endParaRPr>
          </a:p>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92" b="1" i="0" u="none" strike="noStrike" kern="100" cap="none" spc="0" normalizeH="0" baseline="0" noProof="0" dirty="0">
                <a:ln>
                  <a:noFill/>
                </a:ln>
                <a:solidFill>
                  <a:prstClr val="white"/>
                </a:solidFill>
                <a:effectLst/>
                <a:uLnTx/>
                <a:uFillTx/>
                <a:latin typeface="HG丸ｺﾞｼｯｸM-PRO" panose="020F0600000000000000" pitchFamily="50" charset="-128"/>
                <a:ea typeface="Meiryo UI" panose="020B0604030504040204" pitchFamily="50" charset="-128"/>
                <a:cs typeface="Times New Roman" panose="02020603050405020304" pitchFamily="18" charset="0"/>
              </a:rPr>
              <a:t>建築物</a:t>
            </a:r>
            <a:endParaRPr kumimoji="1" lang="ja-JP" altLang="en-US" sz="1292" b="0" i="0" u="none" strike="noStrike" kern="1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82" name="右矢印 193">
            <a:extLst>
              <a:ext uri="{FF2B5EF4-FFF2-40B4-BE49-F238E27FC236}">
                <a16:creationId xmlns:a16="http://schemas.microsoft.com/office/drawing/2014/main" id="{36FB034E-23C6-4C01-A670-D71858FC5B03}"/>
              </a:ext>
            </a:extLst>
          </p:cNvPr>
          <p:cNvSpPr/>
          <p:nvPr/>
        </p:nvSpPr>
        <p:spPr>
          <a:xfrm>
            <a:off x="6000427" y="3350323"/>
            <a:ext cx="111690" cy="335993"/>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 name="図 1">
            <a:extLst>
              <a:ext uri="{FF2B5EF4-FFF2-40B4-BE49-F238E27FC236}">
                <a16:creationId xmlns:a16="http://schemas.microsoft.com/office/drawing/2014/main" id="{251439B5-696E-4A42-8826-98C403BA3B4B}"/>
              </a:ext>
            </a:extLst>
          </p:cNvPr>
          <p:cNvPicPr>
            <a:picLocks noChangeAspect="1"/>
          </p:cNvPicPr>
          <p:nvPr/>
        </p:nvPicPr>
        <p:blipFill>
          <a:blip r:embed="rId3"/>
          <a:stretch>
            <a:fillRect/>
          </a:stretch>
        </p:blipFill>
        <p:spPr>
          <a:xfrm>
            <a:off x="3095009" y="3250040"/>
            <a:ext cx="1365622" cy="579170"/>
          </a:xfrm>
          <a:prstGeom prst="rect">
            <a:avLst/>
          </a:prstGeom>
        </p:spPr>
      </p:pic>
      <p:pic>
        <p:nvPicPr>
          <p:cNvPr id="3" name="図 2">
            <a:extLst>
              <a:ext uri="{FF2B5EF4-FFF2-40B4-BE49-F238E27FC236}">
                <a16:creationId xmlns:a16="http://schemas.microsoft.com/office/drawing/2014/main" id="{E55A4A3F-F87A-4934-9337-61E516BE88FB}"/>
              </a:ext>
            </a:extLst>
          </p:cNvPr>
          <p:cNvPicPr>
            <a:picLocks noChangeAspect="1"/>
          </p:cNvPicPr>
          <p:nvPr/>
        </p:nvPicPr>
        <p:blipFill>
          <a:blip r:embed="rId4"/>
          <a:stretch>
            <a:fillRect/>
          </a:stretch>
        </p:blipFill>
        <p:spPr>
          <a:xfrm>
            <a:off x="4636760" y="3246183"/>
            <a:ext cx="1322947" cy="579170"/>
          </a:xfrm>
          <a:prstGeom prst="rect">
            <a:avLst/>
          </a:prstGeom>
        </p:spPr>
      </p:pic>
      <p:pic>
        <p:nvPicPr>
          <p:cNvPr id="4" name="図 3">
            <a:extLst>
              <a:ext uri="{FF2B5EF4-FFF2-40B4-BE49-F238E27FC236}">
                <a16:creationId xmlns:a16="http://schemas.microsoft.com/office/drawing/2014/main" id="{B0E8E646-043F-428F-8516-749AF1E6F5D4}"/>
              </a:ext>
            </a:extLst>
          </p:cNvPr>
          <p:cNvPicPr>
            <a:picLocks noChangeAspect="1"/>
          </p:cNvPicPr>
          <p:nvPr/>
        </p:nvPicPr>
        <p:blipFill>
          <a:blip r:embed="rId5"/>
          <a:stretch>
            <a:fillRect/>
          </a:stretch>
        </p:blipFill>
        <p:spPr>
          <a:xfrm>
            <a:off x="6120000" y="3257044"/>
            <a:ext cx="1524132" cy="579170"/>
          </a:xfrm>
          <a:prstGeom prst="rect">
            <a:avLst/>
          </a:prstGeom>
        </p:spPr>
      </p:pic>
      <p:pic>
        <p:nvPicPr>
          <p:cNvPr id="6" name="図 5">
            <a:extLst>
              <a:ext uri="{FF2B5EF4-FFF2-40B4-BE49-F238E27FC236}">
                <a16:creationId xmlns:a16="http://schemas.microsoft.com/office/drawing/2014/main" id="{B23F180E-CCB1-4474-A569-FD811F0D89DE}"/>
              </a:ext>
            </a:extLst>
          </p:cNvPr>
          <p:cNvPicPr>
            <a:picLocks noChangeAspect="1"/>
          </p:cNvPicPr>
          <p:nvPr/>
        </p:nvPicPr>
        <p:blipFill>
          <a:blip r:embed="rId6"/>
          <a:stretch>
            <a:fillRect/>
          </a:stretch>
        </p:blipFill>
        <p:spPr>
          <a:xfrm>
            <a:off x="7844289" y="3246691"/>
            <a:ext cx="1133954" cy="591363"/>
          </a:xfrm>
          <a:prstGeom prst="rect">
            <a:avLst/>
          </a:prstGeom>
        </p:spPr>
      </p:pic>
      <p:pic>
        <p:nvPicPr>
          <p:cNvPr id="7" name="図 6">
            <a:extLst>
              <a:ext uri="{FF2B5EF4-FFF2-40B4-BE49-F238E27FC236}">
                <a16:creationId xmlns:a16="http://schemas.microsoft.com/office/drawing/2014/main" id="{DAD0F6F3-BE76-4C42-919A-C8FFAC4A143D}"/>
              </a:ext>
            </a:extLst>
          </p:cNvPr>
          <p:cNvPicPr>
            <a:picLocks noChangeAspect="1"/>
          </p:cNvPicPr>
          <p:nvPr/>
        </p:nvPicPr>
        <p:blipFill>
          <a:blip r:embed="rId7"/>
          <a:stretch>
            <a:fillRect/>
          </a:stretch>
        </p:blipFill>
        <p:spPr>
          <a:xfrm>
            <a:off x="3688353" y="4399456"/>
            <a:ext cx="1481456" cy="591363"/>
          </a:xfrm>
          <a:prstGeom prst="rect">
            <a:avLst/>
          </a:prstGeom>
        </p:spPr>
      </p:pic>
      <p:pic>
        <p:nvPicPr>
          <p:cNvPr id="8" name="図 7">
            <a:extLst>
              <a:ext uri="{FF2B5EF4-FFF2-40B4-BE49-F238E27FC236}">
                <a16:creationId xmlns:a16="http://schemas.microsoft.com/office/drawing/2014/main" id="{D663F852-6CE2-412C-8FBD-347E01F53430}"/>
              </a:ext>
            </a:extLst>
          </p:cNvPr>
          <p:cNvPicPr>
            <a:picLocks noChangeAspect="1"/>
          </p:cNvPicPr>
          <p:nvPr/>
        </p:nvPicPr>
        <p:blipFill>
          <a:blip r:embed="rId8"/>
          <a:stretch>
            <a:fillRect/>
          </a:stretch>
        </p:blipFill>
        <p:spPr>
          <a:xfrm>
            <a:off x="5453989" y="4321626"/>
            <a:ext cx="1572904" cy="762066"/>
          </a:xfrm>
          <a:prstGeom prst="rect">
            <a:avLst/>
          </a:prstGeom>
        </p:spPr>
      </p:pic>
      <p:pic>
        <p:nvPicPr>
          <p:cNvPr id="10" name="図 9">
            <a:extLst>
              <a:ext uri="{FF2B5EF4-FFF2-40B4-BE49-F238E27FC236}">
                <a16:creationId xmlns:a16="http://schemas.microsoft.com/office/drawing/2014/main" id="{13AE0E2A-E902-4E9B-9B03-603B7BB972CB}"/>
              </a:ext>
            </a:extLst>
          </p:cNvPr>
          <p:cNvPicPr>
            <a:picLocks noChangeAspect="1"/>
          </p:cNvPicPr>
          <p:nvPr/>
        </p:nvPicPr>
        <p:blipFill>
          <a:blip r:embed="rId9"/>
          <a:stretch>
            <a:fillRect/>
          </a:stretch>
        </p:blipFill>
        <p:spPr>
          <a:xfrm>
            <a:off x="7291293" y="4364934"/>
            <a:ext cx="1432684" cy="609653"/>
          </a:xfrm>
          <a:prstGeom prst="rect">
            <a:avLst/>
          </a:prstGeom>
        </p:spPr>
      </p:pic>
      <p:pic>
        <p:nvPicPr>
          <p:cNvPr id="11" name="図 10">
            <a:extLst>
              <a:ext uri="{FF2B5EF4-FFF2-40B4-BE49-F238E27FC236}">
                <a16:creationId xmlns:a16="http://schemas.microsoft.com/office/drawing/2014/main" id="{7E6B9BFB-3707-4205-B0A9-1C428445B0F4}"/>
              </a:ext>
            </a:extLst>
          </p:cNvPr>
          <p:cNvPicPr>
            <a:picLocks noChangeAspect="1"/>
          </p:cNvPicPr>
          <p:nvPr/>
        </p:nvPicPr>
        <p:blipFill>
          <a:blip r:embed="rId10"/>
          <a:stretch>
            <a:fillRect/>
          </a:stretch>
        </p:blipFill>
        <p:spPr>
          <a:xfrm>
            <a:off x="3684889" y="5435123"/>
            <a:ext cx="1481456" cy="585267"/>
          </a:xfrm>
          <a:prstGeom prst="rect">
            <a:avLst/>
          </a:prstGeom>
        </p:spPr>
      </p:pic>
      <p:pic>
        <p:nvPicPr>
          <p:cNvPr id="12" name="図 11">
            <a:extLst>
              <a:ext uri="{FF2B5EF4-FFF2-40B4-BE49-F238E27FC236}">
                <a16:creationId xmlns:a16="http://schemas.microsoft.com/office/drawing/2014/main" id="{F386D760-C35F-4CE5-A21B-065CD26E9247}"/>
              </a:ext>
            </a:extLst>
          </p:cNvPr>
          <p:cNvPicPr>
            <a:picLocks noChangeAspect="1"/>
          </p:cNvPicPr>
          <p:nvPr/>
        </p:nvPicPr>
        <p:blipFill>
          <a:blip r:embed="rId11"/>
          <a:stretch>
            <a:fillRect/>
          </a:stretch>
        </p:blipFill>
        <p:spPr>
          <a:xfrm>
            <a:off x="5429602" y="5362858"/>
            <a:ext cx="1621677" cy="755970"/>
          </a:xfrm>
          <a:prstGeom prst="rect">
            <a:avLst/>
          </a:prstGeom>
        </p:spPr>
      </p:pic>
      <p:pic>
        <p:nvPicPr>
          <p:cNvPr id="13" name="図 12">
            <a:extLst>
              <a:ext uri="{FF2B5EF4-FFF2-40B4-BE49-F238E27FC236}">
                <a16:creationId xmlns:a16="http://schemas.microsoft.com/office/drawing/2014/main" id="{BC839315-94FB-48BF-8BA9-3A987BC369C3}"/>
              </a:ext>
            </a:extLst>
          </p:cNvPr>
          <p:cNvPicPr>
            <a:picLocks noChangeAspect="1"/>
          </p:cNvPicPr>
          <p:nvPr/>
        </p:nvPicPr>
        <p:blipFill>
          <a:blip r:embed="rId12"/>
          <a:stretch>
            <a:fillRect/>
          </a:stretch>
        </p:blipFill>
        <p:spPr>
          <a:xfrm>
            <a:off x="7291293" y="5419555"/>
            <a:ext cx="1432684" cy="597460"/>
          </a:xfrm>
          <a:prstGeom prst="rect">
            <a:avLst/>
          </a:prstGeom>
        </p:spPr>
      </p:pic>
    </p:spTree>
    <p:extLst>
      <p:ext uri="{BB962C8B-B14F-4D97-AF65-F5344CB8AC3E}">
        <p14:creationId xmlns:p14="http://schemas.microsoft.com/office/powerpoint/2010/main" val="3878022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a:xfrm>
            <a:off x="108751" y="1165860"/>
            <a:ext cx="8891249" cy="5525467"/>
          </a:xfrm>
          <a:prstGeom prst="roundRect">
            <a:avLst>
              <a:gd name="adj" fmla="val 278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３</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安全を支える</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0" name="テキスト ボックス 39"/>
          <p:cNvSpPr txBox="1"/>
          <p:nvPr/>
        </p:nvSpPr>
        <p:spPr>
          <a:xfrm>
            <a:off x="208953" y="1250342"/>
            <a:ext cx="2489784" cy="348109"/>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令和７年度の主な取組</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p:cNvSpPr txBox="1"/>
          <p:nvPr/>
        </p:nvSpPr>
        <p:spPr>
          <a:xfrm>
            <a:off x="264084" y="5163274"/>
            <a:ext cx="8615831" cy="1334726"/>
          </a:xfrm>
          <a:prstGeom prst="rect">
            <a:avLst/>
          </a:prstGeom>
          <a:noFill/>
          <a:ln>
            <a:noFill/>
          </a:ln>
        </p:spPr>
        <p:txBody>
          <a:bodyPr wrap="square" rtlCol="0">
            <a:noAutofit/>
          </a:bodyPr>
          <a:lstStyle/>
          <a:p>
            <a:pPr marL="84994" marR="0" lvl="0" indent="-84994" algn="l" defTabSz="914290" rtl="0" eaLnBrk="1" fontAlgn="auto" latinLnBrk="0" hangingPunct="1">
              <a:lnSpc>
                <a:spcPts val="12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dirty="0">
                <a:solidFill>
                  <a:prstClr val="black"/>
                </a:solidFill>
                <a:latin typeface="Meiryo UI" panose="020B0604030504040204" pitchFamily="50" charset="-128"/>
                <a:ea typeface="Meiryo UI" panose="020B0604030504040204" pitchFamily="50" charset="-128"/>
              </a:rPr>
              <a:t>次期計画の策定に向けた検討</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84994" marR="0" lvl="0" indent="-84994" algn="l" defTabSz="914290" rtl="0" eaLnBrk="1" fontAlgn="auto" latinLnBrk="0" hangingPunct="1">
              <a:lnSpc>
                <a:spcPts val="1200"/>
              </a:lnSpc>
              <a:spcBef>
                <a:spcPts val="0"/>
              </a:spcBef>
              <a:spcAft>
                <a:spcPts val="0"/>
              </a:spcAft>
              <a:buClrTx/>
              <a:buSzTx/>
              <a:buFontTx/>
              <a:buNone/>
              <a:tabLst/>
              <a:defRPr/>
            </a:pP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ts val="1200"/>
              </a:lnSpc>
              <a:spcBef>
                <a:spcPts val="1108"/>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現計画の進捗状況･課題及び</a:t>
            </a:r>
            <a:r>
              <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R5</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住宅･土地統計調査等を踏まえ、今後の取組みの方向性を検討し計画を</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ts val="1200"/>
              </a:lnSpc>
              <a:spcBef>
                <a:spcPts val="1108"/>
              </a:spcBef>
              <a:spcAft>
                <a:spcPts val="0"/>
              </a:spcAft>
              <a:buClrTx/>
              <a:buSzTx/>
              <a:buFontTx/>
              <a:buNone/>
              <a:tabLst/>
              <a:defRPr/>
            </a:pPr>
            <a:r>
              <a:rPr kumimoji="1" lang="ja-JP" altLang="en-US" sz="1477" dirty="0">
                <a:latin typeface="Meiryo UI" panose="020B0604030504040204" pitchFamily="50" charset="-128"/>
                <a:ea typeface="Meiryo UI" panose="020B0604030504040204" pitchFamily="50" charset="-128"/>
              </a:rPr>
              <a:t>策定予定</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aphicFrame>
        <p:nvGraphicFramePr>
          <p:cNvPr id="42" name="表 41"/>
          <p:cNvGraphicFramePr>
            <a:graphicFrameLocks noGrp="1"/>
          </p:cNvGraphicFramePr>
          <p:nvPr/>
        </p:nvGraphicFramePr>
        <p:xfrm>
          <a:off x="316950" y="1741615"/>
          <a:ext cx="8674783" cy="2860865"/>
        </p:xfrm>
        <a:graphic>
          <a:graphicData uri="http://schemas.openxmlformats.org/drawingml/2006/table">
            <a:tbl>
              <a:tblPr firstRow="1" bandRow="1">
                <a:tableStyleId>{69012ECD-51FC-41F1-AA8D-1B2483CD663E}</a:tableStyleId>
              </a:tblPr>
              <a:tblGrid>
                <a:gridCol w="1911407">
                  <a:extLst>
                    <a:ext uri="{9D8B030D-6E8A-4147-A177-3AD203B41FA5}">
                      <a16:colId xmlns:a16="http://schemas.microsoft.com/office/drawing/2014/main" val="2248622937"/>
                    </a:ext>
                  </a:extLst>
                </a:gridCol>
                <a:gridCol w="6763376">
                  <a:extLst>
                    <a:ext uri="{9D8B030D-6E8A-4147-A177-3AD203B41FA5}">
                      <a16:colId xmlns:a16="http://schemas.microsoft.com/office/drawing/2014/main" val="2276232979"/>
                    </a:ext>
                  </a:extLst>
                </a:gridCol>
              </a:tblGrid>
              <a:tr h="293436">
                <a:tc>
                  <a:txBody>
                    <a:bodyPr/>
                    <a:lstStyle/>
                    <a:p>
                      <a:pPr algn="ctr">
                        <a:lnSpc>
                          <a:spcPct val="100000"/>
                        </a:lnSpc>
                      </a:pPr>
                      <a:r>
                        <a:rPr kumimoji="1" lang="ja-JP" altLang="en-US" sz="1300" dirty="0">
                          <a:latin typeface="Meiryo UI" panose="020B0604030504040204" pitchFamily="50" charset="-128"/>
                          <a:ea typeface="Meiryo UI" panose="020B0604030504040204" pitchFamily="50" charset="-128"/>
                        </a:rPr>
                        <a:t>対象</a:t>
                      </a:r>
                    </a:p>
                  </a:txBody>
                  <a:tcPr marL="84406" marR="84406" marT="42203" marB="42203"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0000"/>
                        </a:lnSpc>
                      </a:pPr>
                      <a:r>
                        <a:rPr kumimoji="1" lang="ja-JP" altLang="en-US" sz="1300" dirty="0">
                          <a:latin typeface="Meiryo UI" panose="020B0604030504040204" pitchFamily="50" charset="-128"/>
                          <a:ea typeface="Meiryo UI" panose="020B0604030504040204" pitchFamily="50" charset="-128"/>
                        </a:rPr>
                        <a:t>取組内容</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97281732"/>
                  </a:ext>
                </a:extLst>
              </a:tr>
              <a:tr h="608538">
                <a:tc>
                  <a:txBody>
                    <a:bodyPr/>
                    <a:lstStyle/>
                    <a:p>
                      <a:pPr marL="87313" marR="0" lvl="0" indent="-87313" algn="l" defTabSz="914290" rtl="0" eaLnBrk="1" fontAlgn="auto" latinLnBrk="0" hangingPunct="1">
                        <a:lnSpc>
                          <a:spcPct val="100000"/>
                        </a:lnSpc>
                        <a:spcBef>
                          <a:spcPts val="0"/>
                        </a:spcBef>
                        <a:spcAft>
                          <a:spcPts val="0"/>
                        </a:spcAft>
                        <a:buClrTx/>
                        <a:buSzTx/>
                        <a:buFontTx/>
                        <a:buNone/>
                        <a:tabLst/>
                        <a:defRPr/>
                      </a:pPr>
                      <a:r>
                        <a:rPr kumimoji="1" lang="ja-JP" altLang="en-US" sz="1300" spc="-100" baseline="0" dirty="0">
                          <a:solidFill>
                            <a:schemeClr val="tx1"/>
                          </a:solidFill>
                          <a:latin typeface="Meiryo UI" panose="020B0604030504040204" pitchFamily="50" charset="-128"/>
                          <a:ea typeface="Meiryo UI" panose="020B0604030504040204" pitchFamily="50" charset="-128"/>
                        </a:rPr>
                        <a:t>木造住宅</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87313" marR="0" lvl="0" indent="-87313" algn="l" defTabSz="914290" rtl="0" eaLnBrk="1" fontAlgn="auto" latinLnBrk="0" hangingPunct="1">
                        <a:lnSpc>
                          <a:spcPct val="100000"/>
                        </a:lnSpc>
                        <a:spcBef>
                          <a:spcPts val="0"/>
                        </a:spcBef>
                        <a:spcAft>
                          <a:spcPts val="0"/>
                        </a:spcAft>
                        <a:buClrTx/>
                        <a:buSzTx/>
                        <a:buFontTx/>
                        <a:buNone/>
                        <a:tabLst/>
                        <a:defRPr/>
                      </a:pPr>
                      <a:r>
                        <a:rPr lang="ja-JP" altLang="en-US" sz="1300" dirty="0">
                          <a:solidFill>
                            <a:schemeClr val="tx1"/>
                          </a:solidFill>
                          <a:latin typeface="Meiryo UI" panose="020B0604030504040204" pitchFamily="50" charset="-128"/>
                          <a:ea typeface="Meiryo UI" panose="020B0604030504040204" pitchFamily="50" charset="-128"/>
                        </a:rPr>
                        <a:t>・個別訪問やダイレクトメール、事業者と連携したイベントなどによる所有者等への直接的な働きかけ</a:t>
                      </a:r>
                      <a:endParaRPr lang="en-US" altLang="ja-JP" sz="1300" dirty="0">
                        <a:solidFill>
                          <a:schemeClr val="tx1"/>
                        </a:solidFill>
                        <a:latin typeface="Meiryo UI" panose="020B0604030504040204" pitchFamily="50" charset="-128"/>
                        <a:ea typeface="Meiryo UI" panose="020B0604030504040204" pitchFamily="50" charset="-128"/>
                      </a:endParaRPr>
                    </a:p>
                    <a:p>
                      <a:pPr marL="87313" marR="0" lvl="0" indent="-87313" algn="l" defTabSz="91429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eiryo UI" panose="020B0604030504040204" pitchFamily="50" charset="-128"/>
                          <a:ea typeface="Meiryo UI" panose="020B0604030504040204" pitchFamily="50" charset="-128"/>
                        </a:rPr>
                        <a:t>・不動産業界等を通じた</a:t>
                      </a:r>
                      <a:r>
                        <a:rPr lang="ja-JP" altLang="en-US" sz="1300" dirty="0">
                          <a:solidFill>
                            <a:schemeClr val="tx1"/>
                          </a:solidFill>
                          <a:latin typeface="Meiryo UI" panose="020B0604030504040204" pitchFamily="50" charset="-128"/>
                          <a:ea typeface="Meiryo UI" panose="020B0604030504040204" pitchFamily="50" charset="-128"/>
                        </a:rPr>
                        <a:t>リフォームや売買の機会を捉えた耐震化の働きかけ</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270066996"/>
                  </a:ext>
                </a:extLst>
              </a:tr>
              <a:tr h="641354">
                <a:tc>
                  <a:txBody>
                    <a:bodyPr/>
                    <a:lstStyle/>
                    <a:p>
                      <a:pPr algn="l">
                        <a:lnSpc>
                          <a:spcPct val="100000"/>
                        </a:lnSpc>
                      </a:pPr>
                      <a:r>
                        <a:rPr kumimoji="1" lang="ja-JP" altLang="en-US" sz="1300" spc="-100" baseline="0" dirty="0">
                          <a:solidFill>
                            <a:schemeClr val="tx1"/>
                          </a:solidFill>
                          <a:latin typeface="Meiryo UI" panose="020B0604030504040204" pitchFamily="50" charset="-128"/>
                          <a:ea typeface="Meiryo UI" panose="020B0604030504040204" pitchFamily="50" charset="-128"/>
                        </a:rPr>
                        <a:t>分譲マンション</a:t>
                      </a:r>
                      <a:endParaRPr kumimoji="1" lang="en-US" altLang="ja-JP" sz="1300" spc="-100" baseline="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eiryo UI" panose="020B0604030504040204" pitchFamily="50" charset="-128"/>
                          <a:ea typeface="Meiryo UI" panose="020B0604030504040204" pitchFamily="50" charset="-128"/>
                        </a:rPr>
                        <a:t>・府市共催の耐震化フォーラムの開催</a:t>
                      </a:r>
                      <a:endParaRPr kumimoji="1" lang="en-US" altLang="ja-JP" sz="1300" dirty="0">
                        <a:solidFill>
                          <a:schemeClr val="tx1"/>
                        </a:solidFill>
                        <a:latin typeface="Meiryo UI" panose="020B0604030504040204" pitchFamily="50" charset="-128"/>
                        <a:ea typeface="Meiryo UI" panose="020B0604030504040204" pitchFamily="50" charset="-128"/>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eiryo UI" panose="020B0604030504040204" pitchFamily="50" charset="-128"/>
                          <a:ea typeface="Meiryo UI" panose="020B0604030504040204" pitchFamily="50" charset="-128"/>
                        </a:rPr>
                        <a:t>・</a:t>
                      </a:r>
                      <a:r>
                        <a:rPr kumimoji="1" lang="en-US" altLang="ja-JP" sz="1300" dirty="0">
                          <a:solidFill>
                            <a:schemeClr val="tx1"/>
                          </a:solidFill>
                          <a:latin typeface="Meiryo UI" panose="020B0604030504040204" pitchFamily="50" charset="-128"/>
                          <a:ea typeface="Meiryo UI" panose="020B0604030504040204" pitchFamily="50" charset="-128"/>
                        </a:rPr>
                        <a:t>WEB</a:t>
                      </a:r>
                      <a:r>
                        <a:rPr kumimoji="1" lang="ja-JP" altLang="en-US" sz="1300" dirty="0">
                          <a:solidFill>
                            <a:schemeClr val="tx1"/>
                          </a:solidFill>
                          <a:latin typeface="Meiryo UI" panose="020B0604030504040204" pitchFamily="50" charset="-128"/>
                          <a:ea typeface="Meiryo UI" panose="020B0604030504040204" pitchFamily="50" charset="-128"/>
                        </a:rPr>
                        <a:t>を活用したセミナーの開催</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164366079"/>
                  </a:ext>
                </a:extLst>
              </a:tr>
              <a:tr h="654597">
                <a:tc>
                  <a:txBody>
                    <a:bodyPr/>
                    <a:lstStyle/>
                    <a:p>
                      <a:pPr algn="l">
                        <a:lnSpc>
                          <a:spcPct val="100000"/>
                        </a:lnSpc>
                      </a:pPr>
                      <a:r>
                        <a:rPr kumimoji="1" lang="ja-JP" altLang="en-US" sz="1300" dirty="0">
                          <a:solidFill>
                            <a:schemeClr val="tx1"/>
                          </a:solidFill>
                          <a:latin typeface="Meiryo UI" panose="020B0604030504040204" pitchFamily="50" charset="-128"/>
                          <a:ea typeface="Meiryo UI" panose="020B0604030504040204" pitchFamily="50" charset="-128"/>
                        </a:rPr>
                        <a:t>大規模建築物</a:t>
                      </a:r>
                    </a:p>
                  </a:txBody>
                  <a:tcPr marL="84406" marR="84406" marT="42203" marB="4220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eiryo UI" panose="020B0604030504040204" pitchFamily="50" charset="-128"/>
                          <a:ea typeface="Meiryo UI" panose="020B0604030504040204" pitchFamily="50" charset="-128"/>
                        </a:rPr>
                        <a:t>・特に災害時に重要な役割を果たすことになる病院に対し、健康医療部主催のセミナーで耐震化の　重要性を説明</a:t>
                      </a:r>
                      <a:endParaRPr kumimoji="1" lang="en-US" altLang="ja-JP" sz="1300" dirty="0">
                        <a:solidFill>
                          <a:schemeClr val="tx1"/>
                        </a:solidFill>
                        <a:latin typeface="Meiryo UI" panose="020B0604030504040204" pitchFamily="50" charset="-128"/>
                        <a:ea typeface="Meiryo UI" panose="020B0604030504040204" pitchFamily="50" charset="-128"/>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eiryo UI" panose="020B0604030504040204" pitchFamily="50" charset="-128"/>
                          <a:ea typeface="Meiryo UI" panose="020B0604030504040204" pitchFamily="50" charset="-128"/>
                        </a:rPr>
                        <a:t>・</a:t>
                      </a:r>
                      <a:r>
                        <a:rPr kumimoji="1" lang="en-US" altLang="ja-JP" sz="1300" dirty="0">
                          <a:solidFill>
                            <a:schemeClr val="tx1"/>
                          </a:solidFill>
                          <a:latin typeface="Meiryo UI" panose="020B0604030504040204" pitchFamily="50" charset="-128"/>
                          <a:ea typeface="Meiryo UI" panose="020B0604030504040204" pitchFamily="50" charset="-128"/>
                        </a:rPr>
                        <a:t>WEB</a:t>
                      </a:r>
                      <a:r>
                        <a:rPr kumimoji="1" lang="ja-JP" altLang="en-US" sz="1300" dirty="0">
                          <a:solidFill>
                            <a:schemeClr val="tx1"/>
                          </a:solidFill>
                          <a:latin typeface="Meiryo UI" panose="020B0604030504040204" pitchFamily="50" charset="-128"/>
                          <a:ea typeface="Meiryo UI" panose="020B0604030504040204" pitchFamily="50" charset="-128"/>
                        </a:rPr>
                        <a:t>を活用したセミナーの開催</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823871436"/>
                  </a:ext>
                </a:extLst>
              </a:tr>
              <a:tr h="638771">
                <a:tc>
                  <a:txBody>
                    <a:bodyPr/>
                    <a:lstStyle/>
                    <a:p>
                      <a:pPr marL="87313" indent="-87313">
                        <a:lnSpc>
                          <a:spcPct val="100000"/>
                        </a:lnSpc>
                      </a:pPr>
                      <a:r>
                        <a:rPr kumimoji="1" lang="ja-JP" altLang="en-US" sz="1300" dirty="0">
                          <a:solidFill>
                            <a:schemeClr val="tx1"/>
                          </a:solidFill>
                          <a:latin typeface="Meiryo UI" panose="020B0604030504040204" pitchFamily="50" charset="-128"/>
                          <a:ea typeface="Meiryo UI" panose="020B0604030504040204" pitchFamily="50" charset="-128"/>
                        </a:rPr>
                        <a:t>沿道建築物</a:t>
                      </a:r>
                    </a:p>
                  </a:txBody>
                  <a:tcPr marL="84406" marR="84406" marT="42203" marB="4220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eiryo UI" panose="020B0604030504040204" pitchFamily="50" charset="-128"/>
                          <a:ea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rPr>
                        <a:t>大阪府耐震プロデューサー派遣制度を活用した</a:t>
                      </a:r>
                      <a:r>
                        <a:rPr kumimoji="1" lang="ja-JP" altLang="en-US" sz="1300" dirty="0">
                          <a:solidFill>
                            <a:schemeClr val="tx1"/>
                          </a:solidFill>
                          <a:latin typeface="Meiryo UI" panose="020B0604030504040204" pitchFamily="50" charset="-128"/>
                          <a:ea typeface="Meiryo UI" panose="020B0604030504040204" pitchFamily="50" charset="-128"/>
                        </a:rPr>
                        <a:t>対象建築物所有者に対しての支援</a:t>
                      </a:r>
                      <a:endParaRPr kumimoji="1" lang="en-US" altLang="ja-JP" sz="1300" dirty="0">
                        <a:solidFill>
                          <a:schemeClr val="tx1"/>
                        </a:solidFill>
                        <a:latin typeface="Meiryo UI" panose="020B0604030504040204" pitchFamily="50" charset="-128"/>
                        <a:ea typeface="Meiryo UI" panose="020B0604030504040204" pitchFamily="50" charset="-128"/>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eiryo UI" panose="020B0604030504040204" pitchFamily="50" charset="-128"/>
                          <a:ea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rPr>
                        <a:t>個別訪問やダイレクトメールなどによる所有者等への直接的な働きかけ</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734109280"/>
                  </a:ext>
                </a:extLst>
              </a:tr>
            </a:tbl>
          </a:graphicData>
        </a:graphic>
      </p:graphicFrame>
      <p:sp>
        <p:nvSpPr>
          <p:cNvPr id="37" name="テキスト ボックス 36"/>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sp>
        <p:nvSpPr>
          <p:cNvPr id="2" name="正方形/長方形 1"/>
          <p:cNvSpPr/>
          <p:nvPr/>
        </p:nvSpPr>
        <p:spPr>
          <a:xfrm>
            <a:off x="234102" y="4587983"/>
            <a:ext cx="4572000" cy="230832"/>
          </a:xfrm>
          <a:prstGeom prst="rect">
            <a:avLst/>
          </a:prstGeom>
        </p:spPr>
        <p:txBody>
          <a:bodyPr>
            <a:spAutoFit/>
          </a:bodyPr>
          <a:lstStyle/>
          <a:p>
            <a:pPr marL="87313" marR="0" lvl="0" indent="-87313" algn="l" defTabSz="91429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建築物の耐震改修の促進に関する法律</a:t>
            </a:r>
            <a:r>
              <a:rPr kumimoji="1" lang="zh-CN"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７</a:t>
            </a:r>
            <a:r>
              <a:rPr kumimoji="1" lang="zh-CN"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年法律第</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123</a:t>
            </a:r>
            <a:r>
              <a:rPr kumimoji="1" lang="zh-CN"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号）</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a:extLst>
              <a:ext uri="{FF2B5EF4-FFF2-40B4-BE49-F238E27FC236}">
                <a16:creationId xmlns:a16="http://schemas.microsoft.com/office/drawing/2014/main" id="{6948856A-5617-4ED0-AE8D-6CD0814EDB1C}"/>
              </a:ext>
            </a:extLst>
          </p:cNvPr>
          <p:cNvSpPr txBox="1"/>
          <p:nvPr/>
        </p:nvSpPr>
        <p:spPr>
          <a:xfrm>
            <a:off x="6120000" y="360000"/>
            <a:ext cx="2880000"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prstClr val="white"/>
                </a:solidFill>
                <a:latin typeface="Meiryo UI" panose="020B0604030504040204" pitchFamily="50" charset="-128"/>
                <a:ea typeface="Meiryo UI" panose="020B0604030504040204" pitchFamily="50" charset="-128"/>
              </a:rPr>
              <a:t>都市防災</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a:t>
            </a:r>
          </a:p>
        </p:txBody>
      </p:sp>
    </p:spTree>
    <p:extLst>
      <p:ext uri="{BB962C8B-B14F-4D97-AF65-F5344CB8AC3E}">
        <p14:creationId xmlns:p14="http://schemas.microsoft.com/office/powerpoint/2010/main" val="556274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18576" y="5604153"/>
            <a:ext cx="8897508" cy="916103"/>
          </a:xfrm>
          <a:prstGeom prst="roundRect">
            <a:avLst>
              <a:gd name="adj" fmla="val 413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241299" y="2147966"/>
            <a:ext cx="8694881" cy="3425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３</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安全を支える</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宅地造成及び特定盛土等の規制による災害防止</a:t>
            </a:r>
          </a:p>
        </p:txBody>
      </p:sp>
      <p:sp>
        <p:nvSpPr>
          <p:cNvPr id="4" name="テキスト ボックス 3"/>
          <p:cNvSpPr txBox="1"/>
          <p:nvPr/>
        </p:nvSpPr>
        <p:spPr>
          <a:xfrm>
            <a:off x="156763" y="5610497"/>
            <a:ext cx="2127505" cy="307777"/>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令和７年度の主な取組</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144482" y="1545399"/>
            <a:ext cx="8791698" cy="47914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l" defTabSz="914290" rtl="0" eaLnBrk="1" fontAlgn="auto" latinLnBrk="0" hangingPunct="1">
              <a:lnSpc>
                <a:spcPts val="17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○令和４年５月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日に「宅地造成及び特定盛土等規制法（盛土規制法） 」が公布され、令和５年５月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日に施行</a:t>
            </a:r>
          </a:p>
          <a:p>
            <a:pPr marL="0" marR="0" lvl="0" indent="0" algn="l" defTabSz="914290" rtl="0" eaLnBrk="1" fontAlgn="auto" latinLnBrk="0" hangingPunct="1">
              <a:lnSpc>
                <a:spcPts val="17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○大阪府所管分（政令指定都市、中核市を除く）について、令和６年４月１日に規制区域を指定し、許可業務等を運用開始</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B2214278-2596-4ED4-9E11-B8C83DB4BFF5}"/>
              </a:ext>
            </a:extLst>
          </p:cNvPr>
          <p:cNvSpPr/>
          <p:nvPr/>
        </p:nvSpPr>
        <p:spPr bwMode="gray">
          <a:xfrm>
            <a:off x="144482" y="1118248"/>
            <a:ext cx="4787558" cy="390534"/>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宅地造成及び特定盛⼟等規制法に基づく取組</a:t>
            </a:r>
            <a:endParaRPr kumimoji="1" lang="en-US" altLang="ja-JP"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27019" y="2189098"/>
            <a:ext cx="2184741" cy="26716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＜盛土規制法の概要＞</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0" name="グループ化 29"/>
          <p:cNvGrpSpPr/>
          <p:nvPr/>
        </p:nvGrpSpPr>
        <p:grpSpPr>
          <a:xfrm>
            <a:off x="5149819" y="3387476"/>
            <a:ext cx="3281948" cy="2139342"/>
            <a:chOff x="1715906" y="4294334"/>
            <a:chExt cx="3166826" cy="2064299"/>
          </a:xfrm>
        </p:grpSpPr>
        <p:grpSp>
          <p:nvGrpSpPr>
            <p:cNvPr id="24" name="グループ化 23"/>
            <p:cNvGrpSpPr/>
            <p:nvPr/>
          </p:nvGrpSpPr>
          <p:grpSpPr>
            <a:xfrm>
              <a:off x="1715906" y="4294334"/>
              <a:ext cx="3166826" cy="2064299"/>
              <a:chOff x="1191957" y="4321100"/>
              <a:chExt cx="3166826" cy="2064299"/>
            </a:xfrm>
          </p:grpSpPr>
          <p:pic>
            <p:nvPicPr>
              <p:cNvPr id="2" name="図 1"/>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91957" y="4496477"/>
                <a:ext cx="3166826" cy="1888922"/>
              </a:xfrm>
              <a:prstGeom prst="rect">
                <a:avLst/>
              </a:prstGeom>
            </p:spPr>
          </p:pic>
          <p:cxnSp>
            <p:nvCxnSpPr>
              <p:cNvPr id="18" name="直線コネクタ 17"/>
              <p:cNvCxnSpPr/>
              <p:nvPr/>
            </p:nvCxnSpPr>
            <p:spPr>
              <a:xfrm flipH="1" flipV="1">
                <a:off x="1757070" y="4360271"/>
                <a:ext cx="254392" cy="9070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3162300" y="4321100"/>
                <a:ext cx="152330" cy="593802"/>
              </a:xfrm>
              <a:prstGeom prst="line">
                <a:avLst/>
              </a:prstGeom>
              <a:ln w="12700">
                <a:solidFill>
                  <a:srgbClr val="000099"/>
                </a:solidFill>
              </a:ln>
            </p:spPr>
            <p:style>
              <a:lnRef idx="1">
                <a:schemeClr val="accent1"/>
              </a:lnRef>
              <a:fillRef idx="0">
                <a:schemeClr val="accent1"/>
              </a:fillRef>
              <a:effectRef idx="0">
                <a:schemeClr val="accent1"/>
              </a:effectRef>
              <a:fontRef idx="minor">
                <a:schemeClr val="tx1"/>
              </a:fontRef>
            </p:style>
          </p:cxnSp>
        </p:grpSp>
        <p:sp>
          <p:nvSpPr>
            <p:cNvPr id="26" name="正方形/長方形 25"/>
            <p:cNvSpPr/>
            <p:nvPr/>
          </p:nvSpPr>
          <p:spPr>
            <a:xfrm>
              <a:off x="2698071" y="5732669"/>
              <a:ext cx="410424" cy="154373"/>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anchor="ctr" anchorCtr="0">
              <a:normAutofit/>
            </a:bodyPr>
            <a:lstStyle/>
            <a:p>
              <a:pPr marL="87925" marR="0" lvl="0" indent="0" algn="l" defTabSz="732411" rtl="0" eaLnBrk="1" fontAlgn="auto" latinLnBrk="0" hangingPunct="1">
                <a:lnSpc>
                  <a:spcPct val="130000"/>
                </a:lnSpc>
                <a:spcBef>
                  <a:spcPts val="277"/>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宅地</a:t>
              </a:r>
            </a:p>
          </p:txBody>
        </p:sp>
        <p:sp>
          <p:nvSpPr>
            <p:cNvPr id="27" name="正方形/長方形 26"/>
            <p:cNvSpPr/>
            <p:nvPr/>
          </p:nvSpPr>
          <p:spPr>
            <a:xfrm>
              <a:off x="4017806" y="5578296"/>
              <a:ext cx="410424" cy="154373"/>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anchor="ctr" anchorCtr="0">
              <a:normAutofit/>
            </a:bodyPr>
            <a:lstStyle/>
            <a:p>
              <a:pPr marL="87925" marR="0" lvl="0" indent="0" algn="l" defTabSz="732411" rtl="0" eaLnBrk="1" fontAlgn="auto" latinLnBrk="0" hangingPunct="1">
                <a:lnSpc>
                  <a:spcPct val="130000"/>
                </a:lnSpc>
                <a:spcBef>
                  <a:spcPts val="277"/>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農地</a:t>
              </a:r>
            </a:p>
          </p:txBody>
        </p:sp>
        <p:sp>
          <p:nvSpPr>
            <p:cNvPr id="28" name="正方形/長方形 27"/>
            <p:cNvSpPr/>
            <p:nvPr/>
          </p:nvSpPr>
          <p:spPr>
            <a:xfrm>
              <a:off x="3356852" y="4997298"/>
              <a:ext cx="410424" cy="154373"/>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anchor="ctr" anchorCtr="0">
              <a:normAutofit/>
            </a:bodyPr>
            <a:lstStyle/>
            <a:p>
              <a:pPr marL="87925" marR="0" lvl="0" indent="0" algn="l" defTabSz="732411" rtl="0" eaLnBrk="1" fontAlgn="auto" latinLnBrk="0" hangingPunct="1">
                <a:lnSpc>
                  <a:spcPct val="130000"/>
                </a:lnSpc>
                <a:spcBef>
                  <a:spcPts val="277"/>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森林</a:t>
              </a:r>
            </a:p>
          </p:txBody>
        </p:sp>
      </p:grpSp>
      <p:sp>
        <p:nvSpPr>
          <p:cNvPr id="6" name="角丸四角形 5"/>
          <p:cNvSpPr/>
          <p:nvPr/>
        </p:nvSpPr>
        <p:spPr>
          <a:xfrm>
            <a:off x="4201670" y="2262306"/>
            <a:ext cx="2537180" cy="1256332"/>
          </a:xfrm>
          <a:prstGeom prst="roundRect">
            <a:avLst>
              <a:gd name="adj" fmla="val 10393"/>
            </a:avLst>
          </a:prstGeom>
          <a:solidFill>
            <a:srgbClr val="FFC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marL="0" marR="0" lvl="0" indent="0" algn="ctr" defTabSz="914290" rtl="0" eaLnBrk="1" fontAlgn="auto" latinLnBrk="0" hangingPunct="1">
              <a:lnSpc>
                <a:spcPct val="15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宅地造成等工事規制区域</a:t>
            </a:r>
            <a:endParaRPr kumimoji="1" lang="en-US" altLang="ja-JP" sz="11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市街地や集落、その周辺など、盛土等が行われれば</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人家等に危害を及ぼしうるエリアを指定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例）都市計画区域</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大阪府指定状況</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岬町の一部を除く府域全域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115,697ha</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角丸四角形 9"/>
          <p:cNvSpPr/>
          <p:nvPr/>
        </p:nvSpPr>
        <p:spPr>
          <a:xfrm>
            <a:off x="6797316" y="2280142"/>
            <a:ext cx="2095252" cy="1219263"/>
          </a:xfrm>
          <a:prstGeom prst="roundRect">
            <a:avLst>
              <a:gd name="adj" fmla="val 10848"/>
            </a:avLst>
          </a:prstGeom>
          <a:solidFill>
            <a:srgbClr val="CCE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marL="0" marR="0" lvl="0" indent="0" algn="ctr" defTabSz="914290" rtl="0" eaLnBrk="1" fontAlgn="auto" latinLnBrk="0" hangingPunct="1">
              <a:lnSpc>
                <a:spcPct val="15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特定盛土等規制区域</a:t>
            </a:r>
            <a:endParaRPr kumimoji="1" lang="en-US" altLang="ja-JP" sz="1100"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市街地や集落などから離れているものの、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地形等の条件から、盛土等が行われれば、</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人家等に危害を及ぼしうるエリア等を指定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大阪府指定状況</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岬町の一部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211ha</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 name="図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5096" y="4395866"/>
            <a:ext cx="679602" cy="965554"/>
          </a:xfrm>
          <a:prstGeom prst="rect">
            <a:avLst/>
          </a:prstGeom>
        </p:spPr>
      </p:pic>
      <p:pic>
        <p:nvPicPr>
          <p:cNvPr id="8" name="図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23422" y="4395787"/>
            <a:ext cx="685320" cy="965086"/>
          </a:xfrm>
          <a:prstGeom prst="rect">
            <a:avLst/>
          </a:prstGeom>
        </p:spPr>
      </p:pic>
      <p:sp>
        <p:nvSpPr>
          <p:cNvPr id="50" name="正方形/長方形 49"/>
          <p:cNvSpPr/>
          <p:nvPr/>
        </p:nvSpPr>
        <p:spPr>
          <a:xfrm>
            <a:off x="227019" y="5886855"/>
            <a:ext cx="8682600" cy="50158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defTabSz="914290">
              <a:lnSpc>
                <a:spcPts val="1800"/>
              </a:lnSpc>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盛土規制法に基づく宅地造成等工事許可制度等の運用</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ts val="18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危険性の高い盛土等の改善指導</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盛土規制法に基づき適切な違反指導等を実施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正方形/長方形 50"/>
          <p:cNvSpPr/>
          <p:nvPr/>
        </p:nvSpPr>
        <p:spPr>
          <a:xfrm>
            <a:off x="323528" y="2501932"/>
            <a:ext cx="1296144" cy="236388"/>
          </a:xfrm>
          <a:prstGeom prst="rect">
            <a:avLst/>
          </a:prstGeom>
          <a:solidFill>
            <a:srgbClr val="4F81BD"/>
          </a:solid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規制区域の指定</a:t>
            </a:r>
            <a:endPar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51"/>
          <p:cNvSpPr/>
          <p:nvPr/>
        </p:nvSpPr>
        <p:spPr>
          <a:xfrm>
            <a:off x="323528" y="3041598"/>
            <a:ext cx="1627553" cy="236388"/>
          </a:xfrm>
          <a:prstGeom prst="rect">
            <a:avLst/>
          </a:prstGeom>
          <a:solidFill>
            <a:srgbClr val="4F81BD"/>
          </a:solid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安全な盛土等の造成</a:t>
            </a:r>
            <a:endPar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3" name="正方形/長方形 52"/>
          <p:cNvSpPr/>
          <p:nvPr/>
        </p:nvSpPr>
        <p:spPr>
          <a:xfrm>
            <a:off x="323528" y="3600544"/>
            <a:ext cx="1826686" cy="236388"/>
          </a:xfrm>
          <a:prstGeom prst="rect">
            <a:avLst/>
          </a:prstGeom>
          <a:solidFill>
            <a:srgbClr val="4F81BD"/>
          </a:solid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盛土等を安全に保つ責務</a:t>
            </a:r>
            <a:endPar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4" name="正方形/長方形 53"/>
          <p:cNvSpPr/>
          <p:nvPr/>
        </p:nvSpPr>
        <p:spPr>
          <a:xfrm>
            <a:off x="323528" y="4330782"/>
            <a:ext cx="1368152" cy="236388"/>
          </a:xfrm>
          <a:prstGeom prst="rect">
            <a:avLst/>
          </a:prstGeom>
          <a:solidFill>
            <a:srgbClr val="4F81BD"/>
          </a:solid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実効性のある罰則</a:t>
            </a:r>
            <a:endPar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5" name="正方形/長方形 54"/>
          <p:cNvSpPr/>
          <p:nvPr/>
        </p:nvSpPr>
        <p:spPr>
          <a:xfrm>
            <a:off x="558834" y="5219942"/>
            <a:ext cx="2218313" cy="20561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盛土規制法の周知パンフレット（国）</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6" name="正方形/長方形 55"/>
          <p:cNvSpPr/>
          <p:nvPr/>
        </p:nvSpPr>
        <p:spPr>
          <a:xfrm>
            <a:off x="2539908" y="5336596"/>
            <a:ext cx="1025427"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（事業者用）</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正方形/長方形 56"/>
          <p:cNvSpPr/>
          <p:nvPr/>
        </p:nvSpPr>
        <p:spPr>
          <a:xfrm>
            <a:off x="3271041" y="5336596"/>
            <a:ext cx="1025427"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（一般用）</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 name="正方形/長方形 57"/>
          <p:cNvSpPr/>
          <p:nvPr/>
        </p:nvSpPr>
        <p:spPr>
          <a:xfrm>
            <a:off x="323528" y="2763361"/>
            <a:ext cx="3772332" cy="16158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0" tIns="0" rIns="0" bIns="0" anchor="t" anchorCtr="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盛土等の崩落により人家等に被害を及ぼしうるエリアを規制区域指定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正方形/長方形 58"/>
          <p:cNvSpPr/>
          <p:nvPr/>
        </p:nvSpPr>
        <p:spPr>
          <a:xfrm>
            <a:off x="323528" y="3316672"/>
            <a:ext cx="3615504" cy="16158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0" tIns="0" rIns="0" bIns="0" anchor="t" anchorCtr="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規制区域内で盛土等を行う場合、あらかじめ許可が必要</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正方形/長方形 59"/>
          <p:cNvSpPr/>
          <p:nvPr/>
        </p:nvSpPr>
        <p:spPr>
          <a:xfrm>
            <a:off x="323528" y="3870605"/>
            <a:ext cx="3683324" cy="3231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0" tIns="0" rIns="0" bIns="0" anchor="t" anchorCtr="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規制区域内の盛土等が行われた土地では、過去の盛土等も含めて、土地所有者が常に安全な状態に維持する必要がある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1" name="正方形/長方形 60"/>
          <p:cNvSpPr/>
          <p:nvPr/>
        </p:nvSpPr>
        <p:spPr>
          <a:xfrm>
            <a:off x="323528" y="4598181"/>
            <a:ext cx="2244293" cy="48474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0" tIns="0" rIns="0" bIns="0" anchor="t" anchorCtr="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罰則が抑止力として十分機能するよう、</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無許可行為や命令違反時に対する罰則を強化</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D50807EC-FE6C-456A-879A-201E5A5AEA33}"/>
              </a:ext>
            </a:extLst>
          </p:cNvPr>
          <p:cNvSpPr txBox="1"/>
          <p:nvPr/>
        </p:nvSpPr>
        <p:spPr>
          <a:xfrm>
            <a:off x="6120000" y="360000"/>
            <a:ext cx="2880000"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prstClr val="white"/>
                </a:solidFill>
                <a:latin typeface="Meiryo UI" panose="020B0604030504040204" pitchFamily="50" charset="-128"/>
                <a:ea typeface="Meiryo UI" panose="020B0604030504040204" pitchFamily="50" charset="-128"/>
              </a:rPr>
              <a:t>建築指導室・環境農林水産部</a:t>
            </a:r>
            <a:endPar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CBD4A8F9-E9D3-465B-9E44-CD5A131E9532}"/>
              </a:ext>
            </a:extLst>
          </p:cNvPr>
          <p:cNvSpPr/>
          <p:nvPr/>
        </p:nvSpPr>
        <p:spPr>
          <a:xfrm>
            <a:off x="2564135" y="1929403"/>
            <a:ext cx="5975727" cy="2560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l" defTabSz="914290" rtl="0" eaLnBrk="1" fontAlgn="auto" latinLnBrk="0" hangingPunct="1">
              <a:lnSpc>
                <a:spcPts val="17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00" dirty="0">
                <a:solidFill>
                  <a:schemeClr val="tx1"/>
                </a:solidFill>
                <a:latin typeface="Meiryo UI" panose="020B0604030504040204" pitchFamily="50" charset="-128"/>
                <a:ea typeface="Meiryo UI" panose="020B0604030504040204" pitchFamily="50" charset="-128"/>
              </a:rPr>
              <a:t>政令指定都市、中核市でも規制区域が指定され、</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令和７年４月からは大阪府内全域が規制区域となる</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603385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1">
            <a:extLst>
              <a:ext uri="{FF2B5EF4-FFF2-40B4-BE49-F238E27FC236}">
                <a16:creationId xmlns:a16="http://schemas.microsoft.com/office/drawing/2014/main" id="{174D9B38-9D8B-45E5-9B16-86BDAC9830B5}"/>
              </a:ext>
            </a:extLst>
          </p:cNvPr>
          <p:cNvSpPr>
            <a:spLocks noGrp="1"/>
          </p:cNvSpPr>
          <p:nvPr>
            <p:ph type="sldNum" sz="quarter" idx="12"/>
          </p:nvPr>
        </p:nvSpPr>
        <p:spPr>
          <a:xfrm>
            <a:off x="7055236" y="6568838"/>
            <a:ext cx="2057400" cy="273844"/>
          </a:xfrm>
        </p:spPr>
        <p:txBody>
          <a:bodyPr/>
          <a:lstStyle/>
          <a:p>
            <a:pPr defTabSz="457200"/>
            <a:fld id="{EA6D242B-6A52-4C5C-AF40-54B5FB6D04E5}" type="slidenum">
              <a:rPr lang="ja-JP" altLang="en-US">
                <a:solidFill>
                  <a:schemeClr val="tx1"/>
                </a:solidFill>
                <a:latin typeface="Meiryo UI" panose="020B0604030504040204" pitchFamily="50" charset="-128"/>
                <a:ea typeface="Meiryo UI" panose="020B0604030504040204" pitchFamily="50" charset="-128"/>
              </a:rPr>
              <a:pPr defTabSz="457200"/>
              <a:t>28</a:t>
            </a:fld>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4" name="Rectangle 2">
            <a:extLst>
              <a:ext uri="{FF2B5EF4-FFF2-40B4-BE49-F238E27FC236}">
                <a16:creationId xmlns:a16="http://schemas.microsoft.com/office/drawing/2014/main" id="{957709EB-62FE-451D-8AAF-8E456BBF35E4}"/>
              </a:ext>
            </a:extLst>
          </p:cNvPr>
          <p:cNvSpPr>
            <a:spLocks noChangeArrowheads="1"/>
          </p:cNvSpPr>
          <p:nvPr/>
        </p:nvSpPr>
        <p:spPr bwMode="auto">
          <a:xfrm>
            <a:off x="259890" y="473214"/>
            <a:ext cx="337348" cy="2015985"/>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457200" eaLnBrk="1" hangingPunct="1">
              <a:lnSpc>
                <a:spcPts val="1200"/>
              </a:lnSpc>
              <a:spcBef>
                <a:spcPts val="0"/>
              </a:spcBef>
            </a:pPr>
            <a:r>
              <a:rPr kumimoji="0" lang="ja-JP" altLang="en-US" sz="120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施策の方向性</a:t>
            </a:r>
            <a:endParaRPr kumimoji="0" lang="en-US" altLang="ja-JP" sz="120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5" name="Rectangle 2">
            <a:extLst>
              <a:ext uri="{FF2B5EF4-FFF2-40B4-BE49-F238E27FC236}">
                <a16:creationId xmlns:a16="http://schemas.microsoft.com/office/drawing/2014/main" id="{782101E6-92D5-4A43-8E6C-B2B7A89B727E}"/>
              </a:ext>
            </a:extLst>
          </p:cNvPr>
          <p:cNvSpPr>
            <a:spLocks noChangeArrowheads="1"/>
          </p:cNvSpPr>
          <p:nvPr/>
        </p:nvSpPr>
        <p:spPr bwMode="auto">
          <a:xfrm>
            <a:off x="259890" y="2692560"/>
            <a:ext cx="337348" cy="3962240"/>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457200" eaLnBrk="1" hangingPunct="1">
              <a:lnSpc>
                <a:spcPts val="1200"/>
              </a:lnSpc>
              <a:spcBef>
                <a:spcPts val="0"/>
              </a:spcBef>
            </a:pPr>
            <a:r>
              <a:rPr kumimoji="0" lang="ja-JP" altLang="en-US" sz="135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主な取組内容</a:t>
            </a:r>
            <a:endParaRPr kumimoji="0" lang="en-US" altLang="ja-JP" sz="135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6" name="テキスト ボックス 5">
            <a:extLst>
              <a:ext uri="{FF2B5EF4-FFF2-40B4-BE49-F238E27FC236}">
                <a16:creationId xmlns:a16="http://schemas.microsoft.com/office/drawing/2014/main" id="{CBCD30C0-B0D0-4CE9-8A9D-E00A24FE5452}"/>
              </a:ext>
            </a:extLst>
          </p:cNvPr>
          <p:cNvSpPr txBox="1"/>
          <p:nvPr/>
        </p:nvSpPr>
        <p:spPr>
          <a:xfrm>
            <a:off x="681956" y="2637756"/>
            <a:ext cx="6369010" cy="3962239"/>
          </a:xfrm>
          <a:prstGeom prst="rect">
            <a:avLst/>
          </a:prstGeom>
          <a:noFill/>
          <a:ln w="79375" cmpd="dbl">
            <a:noFill/>
          </a:ln>
        </p:spPr>
        <p:txBody>
          <a:bodyPr wrap="square" rtlCol="0">
            <a:spAutoFit/>
          </a:bodyPr>
          <a:lstStyle/>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大阪府居住安定確保計画（</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R3.12</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策定）の取組の推進</a:t>
            </a:r>
          </a:p>
          <a:p>
            <a:pPr marL="269875" defTabSz="457200">
              <a:lnSpc>
                <a:spcPts val="1650"/>
              </a:lnSpc>
            </a:pP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誰もが地域で安心して住み続けることができるよう、住まいの確保や生活支援などを一体的に行う市区町村単位での居住支援体制の構築などの施策を推進。令和</a:t>
            </a:r>
            <a:r>
              <a:rPr kumimoji="0" lang="en-US" altLang="ja-JP"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7</a:t>
            </a: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a:t>
            </a:r>
            <a:r>
              <a:rPr kumimoji="0" lang="en-US" altLang="ja-JP"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10</a:t>
            </a: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月施行の住宅セーフティネット法の改正も踏まえて居住安定確保計画推進部会にて計画改定に向けた議論を実施</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大阪府営住宅ストック総合活用計画（</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R3.12</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）に基づく取組</a:t>
            </a:r>
            <a:endPar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269875" defTabSz="457200">
              <a:lnSpc>
                <a:spcPts val="1650"/>
              </a:lnSpc>
              <a:defRPr/>
            </a:pPr>
            <a:r>
              <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30</a:t>
            </a:r>
            <a:r>
              <a:rPr kumimoji="0" lang="ja-JP" altLang="en-US"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年後の管理戸数に向けた考え方を踏まえて示された</a:t>
            </a:r>
            <a:r>
              <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10</a:t>
            </a:r>
            <a:r>
              <a:rPr kumimoji="0" lang="ja-JP" altLang="en-US"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間の取組方針に基づき、団地を再編・整備、機能向上、維持保全の３つに類型化して、適切に事業手法を選択し、ストックを有効活用するなど将来管理戸数の適正化や府営住宅資産を活用したまちづくりの取組を推進</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公的賃貸住宅事業者間連携の取組の推進</a:t>
            </a:r>
          </a:p>
          <a:p>
            <a:pPr marL="269875" defTabSz="457200">
              <a:lnSpc>
                <a:spcPts val="1650"/>
              </a:lnSpc>
              <a:defRPr/>
            </a:pP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公的賃貸住宅事業者が、それぞれの考え方だけではなく効果的に公的賃貸住宅政策を推進するため、適切な情報共有・連携など事業者間の連携体制を整備</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既存住宅流通・リフォーム市場の環境整備等の推進</a:t>
            </a:r>
            <a:r>
              <a:rPr kumimoji="0" lang="ja-JP" altLang="en-US" sz="11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（「１．くらしの質を高める」「３．安全を支える」）</a:t>
            </a:r>
            <a:endParaRPr kumimoji="0" lang="en-US" altLang="ja-JP" sz="11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不動産取引等における差別の解消の推進</a:t>
            </a:r>
            <a:endPar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defTabSz="457200">
              <a:lnSpc>
                <a:spcPts val="1650"/>
              </a:lnSpc>
              <a:spcBef>
                <a:spcPts val="600"/>
              </a:spcBef>
              <a:defRPr/>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建設産業の振興に向けた人材育成・環境整備</a:t>
            </a:r>
            <a:endPar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7" name="角丸四角形 3">
            <a:extLst>
              <a:ext uri="{FF2B5EF4-FFF2-40B4-BE49-F238E27FC236}">
                <a16:creationId xmlns:a16="http://schemas.microsoft.com/office/drawing/2014/main" id="{BD65E96A-41E8-4E4B-942D-7ED34C12D2D2}"/>
              </a:ext>
            </a:extLst>
          </p:cNvPr>
          <p:cNvSpPr/>
          <p:nvPr/>
        </p:nvSpPr>
        <p:spPr>
          <a:xfrm>
            <a:off x="-3861" y="11571"/>
            <a:ext cx="9144000" cy="372855"/>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84397" tIns="42198" rIns="84397" bIns="42198" rtlCol="0" anchor="ctr"/>
          <a:lstStyle/>
          <a:p>
            <a:pPr algn="ctr" defTabSz="914290">
              <a:defRPr/>
            </a:pPr>
            <a:r>
              <a:rPr lang="ja-JP" altLang="en-US" b="1" spc="-5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４．安心のくらしをつくる</a:t>
            </a:r>
          </a:p>
        </p:txBody>
      </p:sp>
      <p:grpSp>
        <p:nvGrpSpPr>
          <p:cNvPr id="8" name="グループ化 7">
            <a:extLst>
              <a:ext uri="{FF2B5EF4-FFF2-40B4-BE49-F238E27FC236}">
                <a16:creationId xmlns:a16="http://schemas.microsoft.com/office/drawing/2014/main" id="{9B9B75D3-90B8-4A68-B9E1-A6A20A90A09A}"/>
              </a:ext>
            </a:extLst>
          </p:cNvPr>
          <p:cNvGrpSpPr/>
          <p:nvPr/>
        </p:nvGrpSpPr>
        <p:grpSpPr>
          <a:xfrm>
            <a:off x="681956" y="543549"/>
            <a:ext cx="8019796" cy="1875314"/>
            <a:chOff x="706230" y="688260"/>
            <a:chExt cx="8019796" cy="1875314"/>
          </a:xfrm>
        </p:grpSpPr>
        <p:sp>
          <p:nvSpPr>
            <p:cNvPr id="9" name="テキスト ボックス 8">
              <a:extLst>
                <a:ext uri="{FF2B5EF4-FFF2-40B4-BE49-F238E27FC236}">
                  <a16:creationId xmlns:a16="http://schemas.microsoft.com/office/drawing/2014/main" id="{B621ACC4-597E-4F96-A42D-7B9CA6E9F7D7}"/>
                </a:ext>
              </a:extLst>
            </p:cNvPr>
            <p:cNvSpPr txBox="1"/>
            <p:nvPr/>
          </p:nvSpPr>
          <p:spPr>
            <a:xfrm>
              <a:off x="706230" y="688260"/>
              <a:ext cx="8019796" cy="1780122"/>
            </a:xfrm>
            <a:prstGeom prst="rect">
              <a:avLst/>
            </a:prstGeom>
            <a:noFill/>
            <a:ln w="9525">
              <a:noFill/>
              <a:prstDash val="solid"/>
            </a:ln>
          </p:spPr>
          <p:txBody>
            <a:bodyPr wrap="square" lIns="37800" tIns="0" rIns="37800" bIns="0" rtlCol="0" anchor="t" anchorCtr="0">
              <a:noAutofit/>
            </a:bodyPr>
            <a:lstStyle/>
            <a:p>
              <a:pPr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誰もがくらしやすい環境整備　</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多様な住まいを選択できる市場環境整備</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endParaRPr kumimoji="0" lang="en-US" altLang="ja-JP" sz="5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健全な住宅関連産業の育成</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D7C65ADB-AD4E-467F-AD37-DBFD7FA7C1A5}"/>
                </a:ext>
              </a:extLst>
            </p:cNvPr>
            <p:cNvSpPr txBox="1"/>
            <p:nvPr/>
          </p:nvSpPr>
          <p:spPr>
            <a:xfrm>
              <a:off x="889108" y="1573208"/>
              <a:ext cx="7825345" cy="341994"/>
            </a:xfrm>
            <a:prstGeom prst="rect">
              <a:avLst/>
            </a:prstGeom>
            <a:noFill/>
            <a:ln w="3175">
              <a:solidFill>
                <a:schemeClr val="tx2"/>
              </a:solidFill>
              <a:prstDash val="dash"/>
            </a:ln>
          </p:spPr>
          <p:txBody>
            <a:bodyPr wrap="square" lIns="36000" tIns="0" rIns="36000" bIns="0" rtlCol="0" anchor="ctr" anchorCtr="0">
              <a:noAutofit/>
            </a:bodyPr>
            <a:lstStyle/>
            <a:p>
              <a:pPr marL="85725" indent="-85725"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賃貸住宅市場の形成</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既存住宅流通・リフォーム市場の環境整備・活性化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住情報の提供や住まい・まちづくり学習（住教育）の推進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85725" indent="-85725"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不動産取引等における差別の解消</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2AAB6DEE-9C25-4711-9872-EDD4DC87A1C5}"/>
                </a:ext>
              </a:extLst>
            </p:cNvPr>
            <p:cNvSpPr txBox="1"/>
            <p:nvPr/>
          </p:nvSpPr>
          <p:spPr>
            <a:xfrm>
              <a:off x="900681" y="883192"/>
              <a:ext cx="7825345" cy="372855"/>
            </a:xfrm>
            <a:prstGeom prst="rect">
              <a:avLst/>
            </a:prstGeom>
            <a:noFill/>
            <a:ln w="3175">
              <a:solidFill>
                <a:schemeClr val="tx2"/>
              </a:solidFill>
              <a:prstDash val="dash"/>
            </a:ln>
          </p:spPr>
          <p:txBody>
            <a:bodyPr wrap="square" lIns="36000" tIns="36000" rIns="36000" bIns="36000" rtlCol="0" anchor="ctr" anchorCtr="0">
              <a:noAutofit/>
            </a:bodyPr>
            <a:lstStyle/>
            <a:p>
              <a:pPr marL="85725" defTabSz="457200"/>
              <a:r>
                <a:rPr kumimoji="0" lang="ja-JP" altLang="en-US" sz="1000"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世帯の多様化や社会情勢の急激な変化に対応した住まいの確保</a:t>
              </a:r>
              <a:r>
                <a:rPr kumimoji="0" lang="en-US" altLang="ja-JP" sz="1000"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民間賃貸住宅を活用した居住の安定確保</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p>
            <a:p>
              <a:pPr marL="85725" defTabSz="457200"/>
              <a:r>
                <a:rPr kumimoji="0" lang="ja-JP" altLang="en-US" sz="1000"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公的賃貸住宅ストックの有効活用</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000"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同和地区を含む旧地域改善向け公営・改良住宅を活用したまちづくり</a:t>
              </a:r>
              <a:endParaRPr kumimoji="0" lang="en-US" altLang="ja-JP" sz="1000"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B9FC4187-9D4F-4519-9DCD-1D123D024B66}"/>
                </a:ext>
              </a:extLst>
            </p:cNvPr>
            <p:cNvSpPr txBox="1"/>
            <p:nvPr/>
          </p:nvSpPr>
          <p:spPr>
            <a:xfrm>
              <a:off x="889108" y="2221580"/>
              <a:ext cx="7836918" cy="341994"/>
            </a:xfrm>
            <a:prstGeom prst="rect">
              <a:avLst/>
            </a:prstGeom>
            <a:noFill/>
            <a:ln w="3175">
              <a:solidFill>
                <a:schemeClr val="tx2"/>
              </a:solidFill>
              <a:prstDash val="dash"/>
            </a:ln>
          </p:spPr>
          <p:txBody>
            <a:bodyPr wrap="square" lIns="50400" tIns="50400" rIns="50400" bIns="50400" rtlCol="0" anchor="ctr" anchorCtr="0">
              <a:noAutofit/>
            </a:bodyPr>
            <a:lstStyle/>
            <a:p>
              <a:pPr marL="85725" indent="-85725" defTabSz="457200">
                <a:spcBef>
                  <a:spcPts val="280"/>
                </a:spcBef>
              </a:pP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住まいに関する相談体制の充実</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建設産業の振興に向けた人材育成・環境整備</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 name="テキスト ボックス 13">
            <a:extLst>
              <a:ext uri="{FF2B5EF4-FFF2-40B4-BE49-F238E27FC236}">
                <a16:creationId xmlns:a16="http://schemas.microsoft.com/office/drawing/2014/main" id="{36DC7610-75CC-4844-BDBE-1CD7D719FD7A}"/>
              </a:ext>
            </a:extLst>
          </p:cNvPr>
          <p:cNvSpPr txBox="1"/>
          <p:nvPr/>
        </p:nvSpPr>
        <p:spPr>
          <a:xfrm>
            <a:off x="7050966" y="6329593"/>
            <a:ext cx="1987177" cy="246221"/>
          </a:xfrm>
          <a:prstGeom prst="rect">
            <a:avLst/>
          </a:prstGeom>
          <a:noFill/>
        </p:spPr>
        <p:txBody>
          <a:bodyPr wrap="square" rtlCol="0">
            <a:spAutoFit/>
          </a:bodyPr>
          <a:lstStyle/>
          <a:p>
            <a:pPr algn="ctr" defTabSz="844083">
              <a:defRPr/>
            </a:pPr>
            <a:r>
              <a:rPr lang="ja-JP" altLang="en-US" sz="1000" dirty="0">
                <a:solidFill>
                  <a:prstClr val="black"/>
                </a:solidFill>
                <a:latin typeface="Meiryo UI" panose="020B0604030504040204" pitchFamily="50" charset="-128"/>
                <a:ea typeface="Meiryo UI" panose="020B0604030504040204" pitchFamily="50" charset="-128"/>
              </a:rPr>
              <a:t>大阪府営豊中新千里南１住宅</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8201C03A-DFA2-4306-A255-3471A54DD78F}"/>
              </a:ext>
            </a:extLst>
          </p:cNvPr>
          <p:cNvSpPr txBox="1"/>
          <p:nvPr/>
        </p:nvSpPr>
        <p:spPr>
          <a:xfrm>
            <a:off x="7041328" y="4431572"/>
            <a:ext cx="1987177" cy="246221"/>
          </a:xfrm>
          <a:prstGeom prst="rect">
            <a:avLst/>
          </a:prstGeom>
          <a:noFill/>
        </p:spPr>
        <p:txBody>
          <a:bodyPr wrap="square" rtlCol="0">
            <a:spAutoFit/>
          </a:bodyPr>
          <a:lstStyle/>
          <a:p>
            <a:pPr algn="ctr" defTabSz="844083">
              <a:defRPr/>
            </a:pPr>
            <a:r>
              <a:rPr lang="ja-JP" altLang="en-US" sz="1000" dirty="0">
                <a:solidFill>
                  <a:prstClr val="black"/>
                </a:solidFill>
                <a:latin typeface="Meiryo UI" panose="020B0604030504040204" pitchFamily="50" charset="-128"/>
                <a:ea typeface="Meiryo UI" panose="020B0604030504040204" pitchFamily="50" charset="-128"/>
              </a:rPr>
              <a:t>居住支援協議会　改正イメージ</a:t>
            </a:r>
            <a:endParaRPr lang="en-US" altLang="ja-JP" sz="1000" dirty="0">
              <a:solidFill>
                <a:prstClr val="black"/>
              </a:solidFill>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99FC5EC8-66F7-45ED-B032-9CAF53C6C2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4921" y="4982847"/>
            <a:ext cx="1900343" cy="1352322"/>
          </a:xfrm>
          <a:prstGeom prst="rect">
            <a:avLst/>
          </a:prstGeom>
        </p:spPr>
      </p:pic>
      <p:pic>
        <p:nvPicPr>
          <p:cNvPr id="17" name="図 16">
            <a:extLst>
              <a:ext uri="{FF2B5EF4-FFF2-40B4-BE49-F238E27FC236}">
                <a16:creationId xmlns:a16="http://schemas.microsoft.com/office/drawing/2014/main" id="{8A99BAF4-2337-4982-9663-051CF634FA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4043" y="2986973"/>
            <a:ext cx="2114100" cy="1402272"/>
          </a:xfrm>
          <a:prstGeom prst="rect">
            <a:avLst/>
          </a:prstGeom>
        </p:spPr>
      </p:pic>
    </p:spTree>
    <p:extLst>
      <p:ext uri="{BB962C8B-B14F-4D97-AF65-F5344CB8AC3E}">
        <p14:creationId xmlns:p14="http://schemas.microsoft.com/office/powerpoint/2010/main" val="1980968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大阪府居住安定確保計画（　　　　　　　　　　　　　）（</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R3.12</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策定）の取組の推進</a:t>
            </a:r>
          </a:p>
        </p:txBody>
      </p:sp>
      <p:sp>
        <p:nvSpPr>
          <p:cNvPr id="23"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４</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安心のくらしをつくる</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26" name="テキスト ボックス 25"/>
          <p:cNvSpPr txBox="1"/>
          <p:nvPr/>
        </p:nvSpPr>
        <p:spPr>
          <a:xfrm>
            <a:off x="2843740" y="723289"/>
            <a:ext cx="2340705" cy="390620"/>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「大阪府賃貸住宅供給促進計画」及び</a:t>
            </a:r>
            <a:endParaRPr kumimoji="1" lang="en-US" altLang="ja-JP"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「大阪府高齢者居住安定確保計画」</a:t>
            </a:r>
            <a:endParaRPr kumimoji="1" lang="ja-JP" altLang="en-US" sz="96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6491654" y="2928023"/>
            <a:ext cx="608370" cy="945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27" name="図 26"/>
          <p:cNvPicPr>
            <a:picLocks noChangeAspect="1"/>
          </p:cNvPicPr>
          <p:nvPr/>
        </p:nvPicPr>
        <p:blipFill>
          <a:blip r:embed="rId3"/>
          <a:stretch>
            <a:fillRect/>
          </a:stretch>
        </p:blipFill>
        <p:spPr>
          <a:xfrm>
            <a:off x="1337608" y="1746568"/>
            <a:ext cx="5821518" cy="2189934"/>
          </a:xfrm>
          <a:prstGeom prst="rect">
            <a:avLst/>
          </a:prstGeom>
        </p:spPr>
      </p:pic>
      <p:sp>
        <p:nvSpPr>
          <p:cNvPr id="31" name="正方形/長方形 30"/>
          <p:cNvSpPr/>
          <p:nvPr/>
        </p:nvSpPr>
        <p:spPr>
          <a:xfrm>
            <a:off x="393703" y="1753455"/>
            <a:ext cx="2093860" cy="307777"/>
          </a:xfrm>
          <a:prstGeom prst="rect">
            <a:avLst/>
          </a:prstGeom>
          <a:solidFill>
            <a:srgbClr val="0070C0"/>
          </a:solidFill>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居住支援体制のイメージ</a:t>
            </a: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p:cNvSpPr txBox="1"/>
          <p:nvPr/>
        </p:nvSpPr>
        <p:spPr>
          <a:xfrm>
            <a:off x="273134" y="1036944"/>
            <a:ext cx="8676086" cy="623889"/>
          </a:xfrm>
          <a:prstGeom prst="rect">
            <a:avLst/>
          </a:prstGeom>
          <a:noFill/>
          <a:ln w="9525">
            <a:noFill/>
            <a:prstDash val="solid"/>
          </a:ln>
        </p:spPr>
        <p:txBody>
          <a:bodyPr wrap="square" lIns="46523" tIns="93045" rIns="46523" bIns="46523" rtlCol="0" anchor="t"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誰もが地域</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で安心して</a:t>
            </a:r>
            <a:r>
              <a:rPr kumimoji="1" lang="ja-JP"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住み続けることができるよう、住まいの確保</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ja-JP"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生活支援</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a:t>
            </a:r>
            <a:r>
              <a:rPr kumimoji="1" lang="ja-JP"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を一体的に行う</a:t>
            </a: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ja-JP" sz="166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市</a:t>
            </a:r>
            <a:r>
              <a:rPr kumimoji="1" lang="ja-JP" altLang="en-US" sz="166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区</a:t>
            </a:r>
            <a:r>
              <a:rPr kumimoji="1" lang="ja-JP" altLang="ja-JP" sz="166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町村単位での居住支援体制の</a:t>
            </a:r>
            <a:r>
              <a:rPr kumimoji="1" lang="ja-JP" altLang="en-US" sz="166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構築などの施策を推進</a:t>
            </a:r>
            <a:endParaRPr kumimoji="1" lang="en-US" altLang="ja-JP" sz="166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29BDD649-23FA-4810-AE08-FF31EBF29AC6}"/>
              </a:ext>
            </a:extLst>
          </p:cNvPr>
          <p:cNvSpPr txBox="1"/>
          <p:nvPr/>
        </p:nvSpPr>
        <p:spPr>
          <a:xfrm>
            <a:off x="6120000" y="360000"/>
            <a:ext cx="2880000" cy="360000"/>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居住企画課</a:t>
            </a:r>
          </a:p>
        </p:txBody>
      </p:sp>
      <p:sp>
        <p:nvSpPr>
          <p:cNvPr id="35" name="正方形/長方形 34">
            <a:extLst>
              <a:ext uri="{FF2B5EF4-FFF2-40B4-BE49-F238E27FC236}">
                <a16:creationId xmlns:a16="http://schemas.microsoft.com/office/drawing/2014/main" id="{E3E4B383-84C3-45BE-BA23-7ED037407A04}"/>
              </a:ext>
            </a:extLst>
          </p:cNvPr>
          <p:cNvSpPr/>
          <p:nvPr/>
        </p:nvSpPr>
        <p:spPr>
          <a:xfrm>
            <a:off x="261190" y="4453947"/>
            <a:ext cx="4525694" cy="2122119"/>
          </a:xfrm>
          <a:prstGeom prst="rect">
            <a:avLst/>
          </a:prstGeom>
          <a:ln>
            <a:solidFill>
              <a:schemeClr val="tx1"/>
            </a:solidFill>
          </a:ln>
        </p:spPr>
        <p:txBody>
          <a:bodyPr wrap="square">
            <a:spAutoFit/>
          </a:bodyPr>
          <a:lstStyle/>
          <a:p>
            <a:pPr marR="0" lvl="0" algn="l" defTabSz="914290" rtl="0" eaLnBrk="1" fontAlgn="auto" latinLnBrk="0" hangingPunct="1">
              <a:lnSpc>
                <a:spcPts val="2200"/>
              </a:lnSpc>
              <a:spcBef>
                <a:spcPts val="0"/>
              </a:spcBef>
              <a:spcAft>
                <a:spcPts val="0"/>
              </a:spcAft>
              <a:buClrTx/>
              <a:buSzTx/>
              <a:tabLst/>
              <a:defRPr/>
            </a:pPr>
            <a:r>
              <a:rPr kumimoji="1" lang="ja-JP" altLang="en-US" sz="1400" b="1" dirty="0">
                <a:latin typeface="Meiryo UI" panose="020B0604030504040204" pitchFamily="50" charset="-128"/>
                <a:ea typeface="Meiryo UI" panose="020B0604030504040204" pitchFamily="50" charset="-128"/>
              </a:rPr>
              <a:t>■居住支援連携体制構築促進事業補助金</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R4</a:t>
            </a:r>
            <a:r>
              <a:rPr kumimoji="1" lang="ja-JP" altLang="en-US" sz="1400" dirty="0">
                <a:latin typeface="Meiryo UI" panose="020B0604030504040204" pitchFamily="50" charset="-128"/>
                <a:ea typeface="Meiryo UI" panose="020B0604030504040204" pitchFamily="50" charset="-128"/>
              </a:rPr>
              <a:t>～）</a:t>
            </a:r>
            <a:endParaRPr kumimoji="1" lang="en-US" altLang="ja-JP" sz="1400" strike="sngStrike" dirty="0">
              <a:highlight>
                <a:srgbClr val="FFFF00"/>
              </a:highlight>
              <a:latin typeface="Meiryo UI" panose="020B0604030504040204" pitchFamily="50" charset="-128"/>
              <a:ea typeface="Meiryo UI" panose="020B0604030504040204" pitchFamily="50" charset="-128"/>
            </a:endParaRPr>
          </a:p>
          <a:p>
            <a:pPr marL="88900" indent="87313" defTabSz="914290">
              <a:lnSpc>
                <a:spcPts val="1700"/>
              </a:lnSpc>
              <a:defRPr/>
            </a:pPr>
            <a:r>
              <a:rPr kumimoji="1" lang="ja-JP" altLang="en-US" sz="1400" dirty="0">
                <a:solidFill>
                  <a:srgbClr val="FF0000"/>
                </a:solidFill>
                <a:latin typeface="Meiryo UI" panose="020B0604030504040204" pitchFamily="50" charset="-128"/>
                <a:ea typeface="Meiryo UI" panose="020B0604030504040204" pitchFamily="50" charset="-128"/>
              </a:rPr>
              <a:t>　</a:t>
            </a:r>
            <a:r>
              <a:rPr kumimoji="1" lang="ja-JP" altLang="en-US" sz="1400" dirty="0">
                <a:solidFill>
                  <a:prstClr val="black"/>
                </a:solidFill>
                <a:latin typeface="Meiryo UI" panose="020B0604030504040204" pitchFamily="50" charset="-128"/>
                <a:ea typeface="Meiryo UI" panose="020B0604030504040204" pitchFamily="50" charset="-128"/>
              </a:rPr>
              <a:t>市区町村単位での居住支援協議会の設立に向け、複数の法人と連携し共同で事業を行う者に対し補助を実施</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R="0" lvl="0" algn="l" defTabSz="914290" rtl="0" eaLnBrk="1" fontAlgn="auto" latinLnBrk="0" hangingPunct="1">
              <a:lnSpc>
                <a:spcPts val="1700"/>
              </a:lnSpc>
              <a:spcBef>
                <a:spcPts val="0"/>
              </a:spcBef>
              <a:spcAft>
                <a:spcPts val="0"/>
              </a:spcAft>
              <a:buClrTx/>
              <a:buSzTx/>
              <a:tabLst/>
              <a:defRPr/>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en-US" altLang="ja-JP" sz="1400" dirty="0">
                <a:solidFill>
                  <a:prstClr val="black"/>
                </a:solidFill>
                <a:latin typeface="Meiryo UI" panose="020B0604030504040204" pitchFamily="50" charset="-128"/>
                <a:ea typeface="Meiryo UI" panose="020B0604030504040204" pitchFamily="50" charset="-128"/>
              </a:rPr>
              <a:t>R6</a:t>
            </a:r>
            <a:r>
              <a:rPr kumimoji="1" lang="ja-JP" altLang="en-US" sz="1400" dirty="0">
                <a:solidFill>
                  <a:prstClr val="black"/>
                </a:solidFill>
                <a:latin typeface="Meiryo UI" panose="020B0604030504040204" pitchFamily="50" charset="-128"/>
                <a:ea typeface="Meiryo UI" panose="020B0604030504040204" pitchFamily="50" charset="-128"/>
              </a:rPr>
              <a:t>年度実績　：</a:t>
            </a:r>
            <a:r>
              <a:rPr kumimoji="1" lang="en-US" altLang="ja-JP" sz="1400" dirty="0">
                <a:solidFill>
                  <a:prstClr val="black"/>
                </a:solidFill>
                <a:latin typeface="Meiryo UI" panose="020B0604030504040204" pitchFamily="50" charset="-128"/>
                <a:ea typeface="Meiryo UI" panose="020B0604030504040204" pitchFamily="50" charset="-128"/>
              </a:rPr>
              <a:t>12</a:t>
            </a:r>
            <a:r>
              <a:rPr kumimoji="1" lang="ja-JP" altLang="en-US" sz="1400" dirty="0">
                <a:solidFill>
                  <a:prstClr val="black"/>
                </a:solidFill>
                <a:latin typeface="Meiryo UI" panose="020B0604030504040204" pitchFamily="50" charset="-128"/>
                <a:ea typeface="Meiryo UI" panose="020B0604030504040204" pitchFamily="50" charset="-128"/>
              </a:rPr>
              <a:t>事業者（うち</a:t>
            </a:r>
            <a:r>
              <a:rPr kumimoji="1" lang="ja-JP" altLang="en-US" sz="1400" dirty="0">
                <a:latin typeface="Meiryo UI" panose="020B0604030504040204" pitchFamily="50" charset="-128"/>
                <a:ea typeface="Meiryo UI" panose="020B0604030504040204" pitchFamily="50" charset="-128"/>
              </a:rPr>
              <a:t>新規２事</a:t>
            </a:r>
            <a:r>
              <a:rPr kumimoji="1" lang="ja-JP" altLang="en-US" sz="1400" dirty="0">
                <a:solidFill>
                  <a:prstClr val="black"/>
                </a:solidFill>
                <a:latin typeface="Meiryo UI" panose="020B0604030504040204" pitchFamily="50" charset="-128"/>
                <a:ea typeface="Meiryo UI" panose="020B0604030504040204" pitchFamily="50" charset="-128"/>
              </a:rPr>
              <a:t>業者）　</a:t>
            </a:r>
            <a:endParaRPr kumimoji="1" lang="en-US" altLang="ja-JP"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R="0" lvl="0" algn="l" defTabSz="914290" rtl="0" eaLnBrk="1" fontAlgn="auto" latinLnBrk="0" hangingPunct="1">
              <a:lnSpc>
                <a:spcPts val="2200"/>
              </a:lnSpc>
              <a:spcBef>
                <a:spcPts val="0"/>
              </a:spcBef>
              <a:spcAft>
                <a:spcPts val="0"/>
              </a:spcAft>
              <a:buClrTx/>
              <a:buSzTx/>
              <a:tabLst/>
              <a:defRPr/>
            </a:pPr>
            <a:r>
              <a:rPr kumimoji="1" lang="ja-JP" altLang="en-US" sz="140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居住支援研修会</a:t>
            </a:r>
            <a:r>
              <a:rPr kumimoji="1" lang="ja-JP" altLang="ja-JP"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・交流会</a:t>
            </a:r>
            <a:r>
              <a:rPr kumimoji="1" lang="ja-JP" altLang="en-US" sz="1400" dirty="0">
                <a:latin typeface="Meiryo UI" panose="020B0604030504040204" pitchFamily="50" charset="-128"/>
                <a:ea typeface="Meiryo UI" panose="020B0604030504040204" pitchFamily="50" charset="-128"/>
              </a:rPr>
              <a:t>の</a:t>
            </a:r>
            <a:r>
              <a:rPr kumimoji="1" lang="ja-JP" altLang="ja-JP"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開催</a:t>
            </a:r>
            <a:endParaRPr kumimoji="1" lang="en-US" altLang="ja-JP"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R="0" lvl="0" algn="l" defTabSz="914290" rtl="0" eaLnBrk="1" fontAlgn="auto" latinLnBrk="0" hangingPunct="1">
              <a:lnSpc>
                <a:spcPts val="2200"/>
              </a:lnSpc>
              <a:spcBef>
                <a:spcPts val="0"/>
              </a:spcBef>
              <a:spcAft>
                <a:spcPts val="0"/>
              </a:spcAft>
              <a:buClrTx/>
              <a:buSzTx/>
              <a:tabLst/>
              <a:defRPr/>
            </a:pPr>
            <a:r>
              <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府内の</a:t>
            </a:r>
            <a:r>
              <a:rPr kumimoji="1" lang="ja-JP" altLang="ja-JP"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居住支援法人、協力店、市区町村</a:t>
            </a:r>
            <a:r>
              <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等</a:t>
            </a:r>
            <a:r>
              <a:rPr kumimoji="1" lang="ja-JP" altLang="ja-JP"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の連携</a:t>
            </a:r>
            <a:r>
              <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促進</a:t>
            </a:r>
            <a:endParaRPr kumimoji="1" lang="en-US" altLang="ja-JP" sz="1400" dirty="0">
              <a:latin typeface="Meiryo UI" panose="020B0604030504040204" pitchFamily="50" charset="-128"/>
              <a:ea typeface="Meiryo UI" panose="020B0604030504040204" pitchFamily="50" charset="-128"/>
            </a:endParaRPr>
          </a:p>
          <a:p>
            <a:pPr marR="0" lvl="0" algn="l" defTabSz="914290" rtl="0" eaLnBrk="1" fontAlgn="auto" latinLnBrk="0" hangingPunct="1">
              <a:lnSpc>
                <a:spcPts val="2200"/>
              </a:lnSpc>
              <a:spcBef>
                <a:spcPts val="0"/>
              </a:spcBef>
              <a:spcAft>
                <a:spcPts val="0"/>
              </a:spcAft>
              <a:buClrTx/>
              <a:buSzTx/>
              <a:tabLst/>
              <a:defRPr/>
            </a:pPr>
            <a:r>
              <a:rPr kumimoji="1" lang="ja-JP" altLang="en-US" sz="1400" dirty="0">
                <a:latin typeface="Meiryo UI" panose="020B0604030504040204" pitchFamily="50" charset="-128"/>
                <a:ea typeface="Meiryo UI" panose="020B0604030504040204" pitchFamily="50" charset="-128"/>
              </a:rPr>
              <a:t>■</a:t>
            </a:r>
            <a:r>
              <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市区町村居住支援協議会の</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核となる人材・団体の発掘　</a:t>
            </a: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defTabSz="914290">
              <a:lnSpc>
                <a:spcPts val="2200"/>
              </a:lnSpc>
              <a:defRPr/>
            </a:pPr>
            <a:r>
              <a:rPr kumimoji="1" lang="ja-JP" altLang="en-US" sz="1400" dirty="0">
                <a:latin typeface="Meiryo UI" panose="020B0604030504040204" pitchFamily="50" charset="-128"/>
                <a:ea typeface="Meiryo UI" panose="020B0604030504040204" pitchFamily="50" charset="-128"/>
              </a:rPr>
              <a:t>■</a:t>
            </a:r>
            <a:r>
              <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協議会設立に向けたアドバイス等</a:t>
            </a:r>
            <a:r>
              <a:rPr kumimoji="1" lang="ja-JP" altLang="en-US" sz="1400" dirty="0">
                <a:latin typeface="Meiryo UI" panose="020B0604030504040204" pitchFamily="50" charset="-128"/>
                <a:ea typeface="Meiryo UI" panose="020B0604030504040204" pitchFamily="50" charset="-128"/>
              </a:rPr>
              <a:t>支援</a:t>
            </a:r>
            <a:r>
              <a:rPr kumimoji="1" lang="ja-JP" altLang="en-US" sz="1400" b="1"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　</a:t>
            </a:r>
            <a:endParaRPr kumimoji="1" lang="en-US" altLang="ja-JP" sz="1400" b="1" i="0" u="none" strike="noStrike" kern="1200" cap="none" spc="-10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36" name="正方形/長方形 35">
            <a:extLst>
              <a:ext uri="{FF2B5EF4-FFF2-40B4-BE49-F238E27FC236}">
                <a16:creationId xmlns:a16="http://schemas.microsoft.com/office/drawing/2014/main" id="{FEB5C00D-D134-458F-8CAD-2F0758426DD1}"/>
              </a:ext>
            </a:extLst>
          </p:cNvPr>
          <p:cNvSpPr/>
          <p:nvPr/>
        </p:nvSpPr>
        <p:spPr bwMode="gray">
          <a:xfrm>
            <a:off x="261806" y="4177935"/>
            <a:ext cx="1877550" cy="293693"/>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■これまでの取組</a:t>
            </a:r>
            <a:endPar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a:extLst>
              <a:ext uri="{FF2B5EF4-FFF2-40B4-BE49-F238E27FC236}">
                <a16:creationId xmlns:a16="http://schemas.microsoft.com/office/drawing/2014/main" id="{A2C93A09-B334-4A7C-AB72-B26F58E746E3}"/>
              </a:ext>
            </a:extLst>
          </p:cNvPr>
          <p:cNvSpPr/>
          <p:nvPr/>
        </p:nvSpPr>
        <p:spPr>
          <a:xfrm>
            <a:off x="6770423" y="6285815"/>
            <a:ext cx="2383986" cy="307777"/>
          </a:xfrm>
          <a:prstGeom prst="rect">
            <a:avLst/>
          </a:prstGeom>
        </p:spPr>
        <p:txBody>
          <a:bodyPr wrap="non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（令和７年</a:t>
            </a:r>
            <a:r>
              <a:rPr kumimoji="1" lang="ja-JP" altLang="en-US" sz="1400" dirty="0">
                <a:solidFill>
                  <a:prstClr val="black"/>
                </a:solidFill>
                <a:latin typeface="Meiryo UI" panose="020B0604030504040204" pitchFamily="50" charset="-128"/>
                <a:ea typeface="Meiryo UI" panose="020B0604030504040204" pitchFamily="50" charset="-128"/>
              </a:rPr>
              <a:t>３月</a:t>
            </a:r>
            <a:r>
              <a:rPr kumimoji="1" lang="en-US" altLang="ja-JP" sz="1400" dirty="0">
                <a:solidFill>
                  <a:prstClr val="black"/>
                </a:solidFill>
                <a:latin typeface="Meiryo UI" panose="020B0604030504040204" pitchFamily="50" charset="-128"/>
                <a:ea typeface="Meiryo UI" panose="020B0604030504040204" pitchFamily="50" charset="-128"/>
              </a:rPr>
              <a:t>31</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日時点）</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a:extLst>
              <a:ext uri="{FF2B5EF4-FFF2-40B4-BE49-F238E27FC236}">
                <a16:creationId xmlns:a16="http://schemas.microsoft.com/office/drawing/2014/main" id="{9068415C-49EC-4D49-8BB6-8C5486AE10FB}"/>
              </a:ext>
            </a:extLst>
          </p:cNvPr>
          <p:cNvSpPr/>
          <p:nvPr/>
        </p:nvSpPr>
        <p:spPr>
          <a:xfrm>
            <a:off x="4837644" y="4445042"/>
            <a:ext cx="4111576" cy="523220"/>
          </a:xfrm>
          <a:prstGeom prst="rect">
            <a:avLst/>
          </a:prstGeom>
        </p:spPr>
        <p:style>
          <a:lnRef idx="0">
            <a:scrgbClr r="0" g="0" b="0"/>
          </a:lnRef>
          <a:fillRef idx="1001">
            <a:schemeClr val="lt1"/>
          </a:fillRef>
          <a:effectRef idx="0">
            <a:scrgbClr r="0" g="0" b="0"/>
          </a:effectRef>
          <a:fontRef idx="major"/>
        </p:style>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a:t>
            </a:r>
            <a:r>
              <a:rPr kumimoji="1" lang="ja-JP" altLang="en-US"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市区町村居住支援協議会 </a:t>
            </a:r>
            <a:r>
              <a:rPr kumimoji="1" lang="en-US" altLang="ja-JP"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6</a:t>
            </a:r>
            <a:r>
              <a:rPr kumimoji="1" lang="ja-JP" altLang="en-US"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市</a:t>
            </a:r>
            <a:endParaRPr kumimoji="1" lang="en-US" altLang="ja-JP"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400" b="1" dirty="0">
                <a:latin typeface="Meiryo UI" panose="020B0604030504040204" pitchFamily="50" charset="-128"/>
                <a:ea typeface="Meiryo UI" panose="020B0604030504040204" pitchFamily="50" charset="-128"/>
              </a:rPr>
              <a:t> </a:t>
            </a:r>
            <a:r>
              <a:rPr kumimoji="1" lang="ja-JP" altLang="en-US" sz="11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（豊中市、岸和田市、摂津市、吹田市、守口市、堺市）</a:t>
            </a:r>
            <a:endParaRPr kumimoji="1" lang="en-US" altLang="ja-JP" sz="14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endParaRPr>
          </a:p>
        </p:txBody>
      </p:sp>
      <p:sp>
        <p:nvSpPr>
          <p:cNvPr id="52" name="右矢印 21">
            <a:extLst>
              <a:ext uri="{FF2B5EF4-FFF2-40B4-BE49-F238E27FC236}">
                <a16:creationId xmlns:a16="http://schemas.microsoft.com/office/drawing/2014/main" id="{7B7326C6-E0B8-49C5-86CC-C2029FF57892}"/>
              </a:ext>
            </a:extLst>
          </p:cNvPr>
          <p:cNvSpPr/>
          <p:nvPr/>
        </p:nvSpPr>
        <p:spPr>
          <a:xfrm>
            <a:off x="7439054" y="5183423"/>
            <a:ext cx="111690" cy="335993"/>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正方形/長方形 52">
            <a:extLst>
              <a:ext uri="{FF2B5EF4-FFF2-40B4-BE49-F238E27FC236}">
                <a16:creationId xmlns:a16="http://schemas.microsoft.com/office/drawing/2014/main" id="{077EF830-B577-4882-B8BB-577D5ACB40F5}"/>
              </a:ext>
            </a:extLst>
          </p:cNvPr>
          <p:cNvSpPr/>
          <p:nvPr/>
        </p:nvSpPr>
        <p:spPr>
          <a:xfrm>
            <a:off x="4864448" y="4452425"/>
            <a:ext cx="4135532" cy="211634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4" name="正方形/長方形 53">
            <a:extLst>
              <a:ext uri="{FF2B5EF4-FFF2-40B4-BE49-F238E27FC236}">
                <a16:creationId xmlns:a16="http://schemas.microsoft.com/office/drawing/2014/main" id="{EFCA6A9B-D5FE-4AE6-B11A-1DE6215A395E}"/>
              </a:ext>
            </a:extLst>
          </p:cNvPr>
          <p:cNvSpPr/>
          <p:nvPr/>
        </p:nvSpPr>
        <p:spPr bwMode="gray">
          <a:xfrm>
            <a:off x="4859953" y="4188807"/>
            <a:ext cx="900000" cy="266067"/>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■現状</a:t>
            </a:r>
            <a:endPar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a:extLst>
              <a:ext uri="{FF2B5EF4-FFF2-40B4-BE49-F238E27FC236}">
                <a16:creationId xmlns:a16="http://schemas.microsoft.com/office/drawing/2014/main" id="{517F9DC1-770D-4D6F-BE9D-FE0DBDCE0DB2}"/>
              </a:ext>
            </a:extLst>
          </p:cNvPr>
          <p:cNvSpPr txBox="1"/>
          <p:nvPr/>
        </p:nvSpPr>
        <p:spPr>
          <a:xfrm>
            <a:off x="4842719" y="5656203"/>
            <a:ext cx="3820940" cy="954107"/>
          </a:xfrm>
          <a:prstGeom prst="rect">
            <a:avLst/>
          </a:prstGeom>
          <a:noFill/>
        </p:spPr>
        <p:txBody>
          <a:bodyPr wrap="square">
            <a:spAutoFit/>
          </a:bodyPr>
          <a:lstStyle/>
          <a:p>
            <a:r>
              <a:rPr kumimoji="1" lang="ja-JP" altLang="en-US" sz="1400"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a:t>
            </a:r>
            <a:r>
              <a:rPr kumimoji="1" lang="ja-JP" altLang="en-US"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居住支援法人 </a:t>
            </a:r>
            <a:r>
              <a:rPr kumimoji="1" lang="en-US" altLang="ja-JP"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192</a:t>
            </a:r>
            <a:r>
              <a:rPr kumimoji="1" lang="ja-JP" altLang="en-US"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法人</a:t>
            </a:r>
            <a:endParaRPr kumimoji="1" lang="en-US" altLang="ja-JP"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endParaRPr>
          </a:p>
          <a:p>
            <a:r>
              <a:rPr kumimoji="1" lang="ja-JP" altLang="en-US" sz="1400" b="1" dirty="0">
                <a:latin typeface="Meiryo UI" panose="020B0604030504040204" pitchFamily="50" charset="-128"/>
                <a:ea typeface="Meiryo UI" panose="020B0604030504040204" pitchFamily="50" charset="-128"/>
                <a:cs typeface="+mj-cs"/>
              </a:rPr>
              <a:t>・</a:t>
            </a:r>
            <a:r>
              <a:rPr kumimoji="1" lang="ja-JP" altLang="en-US"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不動産協力店 </a:t>
            </a:r>
            <a:r>
              <a:rPr kumimoji="1" lang="en-US" altLang="ja-JP"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682</a:t>
            </a:r>
            <a:r>
              <a:rPr kumimoji="1" lang="ja-JP" altLang="en-US"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店舗</a:t>
            </a:r>
            <a:endParaRPr kumimoji="1" lang="en-US" altLang="ja-JP"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endParaRPr>
          </a:p>
          <a:p>
            <a:r>
              <a:rPr kumimoji="1" lang="ja-JP" altLang="en-US"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（うち、相談協力店 </a:t>
            </a:r>
            <a:r>
              <a:rPr kumimoji="1" lang="en-US" altLang="ja-JP"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23</a:t>
            </a:r>
            <a:r>
              <a:rPr kumimoji="1" lang="ja-JP" altLang="en-US"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店舗）</a:t>
            </a:r>
            <a:endParaRPr kumimoji="1" lang="en-US" altLang="ja-JP" sz="400"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endParaRPr>
          </a:p>
          <a:p>
            <a:endParaRPr lang="ja-JP" altLang="en-US" sz="1400" dirty="0"/>
          </a:p>
        </p:txBody>
      </p:sp>
      <p:sp>
        <p:nvSpPr>
          <p:cNvPr id="20" name="スライド番号プレースホルダー 1">
            <a:extLst>
              <a:ext uri="{FF2B5EF4-FFF2-40B4-BE49-F238E27FC236}">
                <a16:creationId xmlns:a16="http://schemas.microsoft.com/office/drawing/2014/main" id="{DFF7FC94-01DF-4B6F-BA5E-B95AD1402478}"/>
              </a:ext>
            </a:extLst>
          </p:cNvPr>
          <p:cNvSpPr>
            <a:spLocks noGrp="1"/>
          </p:cNvSpPr>
          <p:nvPr>
            <p:ph type="sldNum" sz="quarter" idx="12"/>
          </p:nvPr>
        </p:nvSpPr>
        <p:spPr>
          <a:xfrm>
            <a:off x="6400800" y="6542753"/>
            <a:ext cx="2743200" cy="365125"/>
          </a:xfrm>
        </p:spPr>
        <p:txBody>
          <a:bodyPr/>
          <a:lstStyle/>
          <a:p>
            <a:pPr>
              <a:defRPr/>
            </a:pPr>
            <a:fld id="{4C4AE124-F07C-4949-85EC-055B3F0DE189}" type="slidenum">
              <a:rPr lang="en-US" altLang="ja-JP" smtClean="0">
                <a:solidFill>
                  <a:schemeClr val="tx1"/>
                </a:solidFill>
                <a:latin typeface="Meiryo UI" panose="020B0604030504040204" pitchFamily="50" charset="-128"/>
                <a:ea typeface="Meiryo UI" panose="020B0604030504040204" pitchFamily="50" charset="-128"/>
              </a:rPr>
              <a:pPr>
                <a:defRPr/>
              </a:pPr>
              <a:t>29</a:t>
            </a:fld>
            <a:endParaRPr lang="en-US" altLang="ja-JP" dirty="0">
              <a:solidFill>
                <a:schemeClr val="tx1"/>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D8F29C05-9CEC-4EE5-A2F9-5E6B3CF396A4}"/>
              </a:ext>
            </a:extLst>
          </p:cNvPr>
          <p:cNvPicPr>
            <a:picLocks noChangeAspect="1"/>
          </p:cNvPicPr>
          <p:nvPr/>
        </p:nvPicPr>
        <p:blipFill>
          <a:blip r:embed="rId4"/>
          <a:stretch>
            <a:fillRect/>
          </a:stretch>
        </p:blipFill>
        <p:spPr>
          <a:xfrm>
            <a:off x="4963296" y="4952807"/>
            <a:ext cx="2328874" cy="804742"/>
          </a:xfrm>
          <a:prstGeom prst="rect">
            <a:avLst/>
          </a:prstGeom>
        </p:spPr>
      </p:pic>
      <p:pic>
        <p:nvPicPr>
          <p:cNvPr id="3" name="図 2">
            <a:extLst>
              <a:ext uri="{FF2B5EF4-FFF2-40B4-BE49-F238E27FC236}">
                <a16:creationId xmlns:a16="http://schemas.microsoft.com/office/drawing/2014/main" id="{91849492-986A-45B2-AE5B-0B737848DB48}"/>
              </a:ext>
            </a:extLst>
          </p:cNvPr>
          <p:cNvPicPr>
            <a:picLocks noChangeAspect="1"/>
          </p:cNvPicPr>
          <p:nvPr/>
        </p:nvPicPr>
        <p:blipFill>
          <a:blip r:embed="rId5"/>
          <a:stretch>
            <a:fillRect/>
          </a:stretch>
        </p:blipFill>
        <p:spPr>
          <a:xfrm>
            <a:off x="7620869" y="4952807"/>
            <a:ext cx="1182727" cy="774259"/>
          </a:xfrm>
          <a:prstGeom prst="rect">
            <a:avLst/>
          </a:prstGeom>
        </p:spPr>
      </p:pic>
    </p:spTree>
    <p:extLst>
      <p:ext uri="{BB962C8B-B14F-4D97-AF65-F5344CB8AC3E}">
        <p14:creationId xmlns:p14="http://schemas.microsoft.com/office/powerpoint/2010/main" val="376527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0CF310E-A30E-4A33-BC3B-4EA4F30D13B9}"/>
              </a:ext>
            </a:extLst>
          </p:cNvPr>
          <p:cNvSpPr>
            <a:spLocks noChangeArrowheads="1"/>
          </p:cNvSpPr>
          <p:nvPr/>
        </p:nvSpPr>
        <p:spPr bwMode="auto">
          <a:xfrm>
            <a:off x="273241" y="137440"/>
            <a:ext cx="4037321" cy="373926"/>
          </a:xfrm>
          <a:prstGeom prst="roundRect">
            <a:avLst/>
          </a:prstGeom>
          <a:solidFill>
            <a:srgbClr val="4F81BD"/>
          </a:solidFill>
          <a:ln w="9525">
            <a:solidFill>
              <a:srgbClr val="44546A"/>
            </a:solidFill>
            <a:prstDash val="solid"/>
            <a:miter lim="800000"/>
            <a:headEnd/>
            <a:tailEnd/>
          </a:ln>
        </p:spPr>
        <p:txBody>
          <a:bodyPr vert="horz"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290" rtl="0" eaLnBrk="1" fontAlgn="auto" latinLnBrk="0" hangingPunct="1">
              <a:lnSpc>
                <a:spcPct val="100000"/>
              </a:lnSpc>
              <a:spcBef>
                <a:spcPts val="0"/>
              </a:spcBef>
              <a:spcAft>
                <a:spcPts val="0"/>
              </a:spcAft>
              <a:buClrTx/>
              <a:buSzTx/>
              <a:buFontTx/>
              <a:buNone/>
              <a:tabLst>
                <a:tab pos="1000125" algn="l"/>
              </a:tabLst>
              <a:defRPr/>
            </a:pPr>
            <a:r>
              <a:rPr kumimoji="1" lang="ja-JP" altLang="en-US" sz="16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sym typeface="Wingdings 2"/>
              </a:rPr>
              <a:t>基本目標の達成状況把握のための指標</a:t>
            </a:r>
            <a:endParaRPr kumimoji="1" lang="en-US" altLang="ja-JP" sz="16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p:txBody>
      </p:sp>
      <p:sp>
        <p:nvSpPr>
          <p:cNvPr id="4" name="角丸四角形 12">
            <a:extLst>
              <a:ext uri="{FF2B5EF4-FFF2-40B4-BE49-F238E27FC236}">
                <a16:creationId xmlns:a16="http://schemas.microsoft.com/office/drawing/2014/main" id="{CA6126A2-0D53-4724-A8D9-29D5B94754AF}"/>
              </a:ext>
            </a:extLst>
          </p:cNvPr>
          <p:cNvSpPr/>
          <p:nvPr/>
        </p:nvSpPr>
        <p:spPr>
          <a:xfrm>
            <a:off x="273239" y="5573627"/>
            <a:ext cx="8586311" cy="1166556"/>
          </a:xfrm>
          <a:prstGeom prst="roundRect">
            <a:avLst>
              <a:gd name="adj" fmla="val 4575"/>
            </a:avLst>
          </a:prstGeom>
          <a:noFill/>
          <a:ln w="9525" cap="flat" cmpd="sng" algn="ctr">
            <a:solidFill>
              <a:srgbClr val="44546A"/>
            </a:solidFill>
            <a:prstDash val="solid"/>
            <a:miter lim="800000"/>
          </a:ln>
          <a:effectLst/>
        </p:spPr>
        <p:txBody>
          <a:bodyPr wrap="square" rtlCol="0" anchor="t" anchorCtr="0">
            <a:noAutofit/>
          </a:bodyPr>
          <a:lstStyle/>
          <a:p>
            <a:pPr marL="130493" marR="0" lvl="0" indent="-130493" algn="l" defTabSz="914400" rtl="0" eaLnBrk="1" fontAlgn="auto" latinLnBrk="0" hangingPunct="1">
              <a:lnSpc>
                <a:spcPct val="13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2DA5289-FFA6-4472-ADAC-74A77D0C2FDB}"/>
              </a:ext>
            </a:extLst>
          </p:cNvPr>
          <p:cNvSpPr>
            <a:spLocks noChangeArrowheads="1"/>
          </p:cNvSpPr>
          <p:nvPr/>
        </p:nvSpPr>
        <p:spPr bwMode="auto">
          <a:xfrm>
            <a:off x="357414" y="5631217"/>
            <a:ext cx="337348" cy="1054077"/>
          </a:xfrm>
          <a:prstGeom prst="roundRect">
            <a:avLst/>
          </a:prstGeom>
          <a:solidFill>
            <a:srgbClr val="4472C4">
              <a:lumMod val="75000"/>
            </a:srgbClr>
          </a:solidFill>
          <a:ln w="9525">
            <a:solidFill>
              <a:srgbClr val="44546A"/>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評価</a:t>
            </a:r>
            <a:endParaRPr kumimoji="1" lang="en-US" altLang="ja-JP" sz="1200" b="1" i="0" u="none" strike="noStrike" kern="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6" name="テキスト ボックス 5">
            <a:extLst>
              <a:ext uri="{FF2B5EF4-FFF2-40B4-BE49-F238E27FC236}">
                <a16:creationId xmlns:a16="http://schemas.microsoft.com/office/drawing/2014/main" id="{259D2D22-609A-4655-B131-4583C6F3D6D3}"/>
              </a:ext>
            </a:extLst>
          </p:cNvPr>
          <p:cNvSpPr txBox="1"/>
          <p:nvPr/>
        </p:nvSpPr>
        <p:spPr>
          <a:xfrm>
            <a:off x="767258" y="5715928"/>
            <a:ext cx="8019796" cy="969366"/>
          </a:xfrm>
          <a:prstGeom prst="rect">
            <a:avLst/>
          </a:prstGeom>
          <a:noFill/>
          <a:ln w="9525">
            <a:noFill/>
            <a:prstDash val="solid"/>
          </a:ln>
        </p:spPr>
        <p:txBody>
          <a:bodyPr wrap="square" lIns="37800" tIns="0" rIns="37800" bIns="0" rtlCol="0" anchor="t" anchorCtr="0">
            <a:noAutofit/>
          </a:bodyPr>
          <a:lstStyle/>
          <a:p>
            <a:pPr marL="269875" marR="0" lvl="0" indent="-269875"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eiryo UI" panose="020B0604030504040204" pitchFamily="50" charset="-128"/>
              </a:rPr>
              <a:t>○ 除却された管理不全空き家数や居住支援協議会が設立した人口カバー率など順調に目標達成に向けて進捗している。市町村支援などきめ細やかに対応していることも達成に向け重要と考えるため、引き続き取組を推進する。</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marL="269875" marR="0" lvl="0" indent="-269875"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eiryo UI" panose="020B0604030504040204" pitchFamily="50" charset="-128"/>
              </a:rPr>
              <a:t>○ 修繕積立金を設定している分譲マンション管理組合の割合、</a:t>
            </a:r>
            <a:r>
              <a:rPr kumimoji="1"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賃貸住宅における入居差別や土地取引等における差別の状況など、ほぼ現状維持となっている項目や当初より悪化している項目があることから、実態把握に努めるとともに、効果的な施策について検討していく。</a:t>
            </a:r>
            <a:endParaRPr kumimoji="1" lang="en-US" altLang="ja-JP" sz="12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p:txBody>
      </p:sp>
      <p:grpSp>
        <p:nvGrpSpPr>
          <p:cNvPr id="7" name="グループ化 6">
            <a:extLst>
              <a:ext uri="{FF2B5EF4-FFF2-40B4-BE49-F238E27FC236}">
                <a16:creationId xmlns:a16="http://schemas.microsoft.com/office/drawing/2014/main" id="{07216E3D-89A9-431A-87FE-32BF857AC351}"/>
              </a:ext>
            </a:extLst>
          </p:cNvPr>
          <p:cNvGrpSpPr/>
          <p:nvPr/>
        </p:nvGrpSpPr>
        <p:grpSpPr>
          <a:xfrm>
            <a:off x="4698490" y="137441"/>
            <a:ext cx="3480984" cy="372531"/>
            <a:chOff x="5364456" y="1232784"/>
            <a:chExt cx="3312000" cy="252000"/>
          </a:xfrm>
        </p:grpSpPr>
        <p:sp>
          <p:nvSpPr>
            <p:cNvPr id="8" name="テキスト ボックス 7">
              <a:extLst>
                <a:ext uri="{FF2B5EF4-FFF2-40B4-BE49-F238E27FC236}">
                  <a16:creationId xmlns:a16="http://schemas.microsoft.com/office/drawing/2014/main" id="{8A3FE6BA-C507-4262-8800-1CD8EF02ACB8}"/>
                </a:ext>
              </a:extLst>
            </p:cNvPr>
            <p:cNvSpPr txBox="1"/>
            <p:nvPr/>
          </p:nvSpPr>
          <p:spPr>
            <a:xfrm>
              <a:off x="5364456" y="1232784"/>
              <a:ext cx="3312000" cy="25200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rtlCol="0" anchor="ctr" anchorCtr="0">
              <a:noAutofit/>
            </a:bodyPr>
            <a:lstStyle/>
            <a:p>
              <a:pPr marL="92075" marR="0" lvl="0" indent="-92075" algn="l" defTabSz="914290" rtl="0" eaLnBrk="1" fontAlgn="auto" latinLnBrk="0" hangingPunct="1">
                <a:lnSpc>
                  <a:spcPts val="11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a:extLst>
                <a:ext uri="{FF2B5EF4-FFF2-40B4-BE49-F238E27FC236}">
                  <a16:creationId xmlns:a16="http://schemas.microsoft.com/office/drawing/2014/main" id="{2809364C-1929-4E51-A8EC-5BC36DC46366}"/>
                </a:ext>
              </a:extLst>
            </p:cNvPr>
            <p:cNvSpPr txBox="1"/>
            <p:nvPr/>
          </p:nvSpPr>
          <p:spPr>
            <a:xfrm>
              <a:off x="6390456" y="1250784"/>
              <a:ext cx="1260000" cy="216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rtlCol="0" anchor="ctr" anchorCtr="0">
              <a:noAutofit/>
            </a:bodyPr>
            <a:lstStyle/>
            <a:p>
              <a:pPr marL="92075" marR="0" lvl="0" indent="-92075" algn="ctr" defTabSz="914290" rtl="0" eaLnBrk="1" fontAlgn="auto" latinLnBrk="0" hangingPunct="1">
                <a:lnSpc>
                  <a:spcPts val="12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みんなで</a:t>
              </a:r>
              <a:r>
                <a:rPr kumimoji="0" lang="ja-JP" altLang="en-US" sz="1400" b="1" i="0" u="none" strike="noStrike" kern="0" cap="none" spc="0" normalizeH="0" baseline="0" noProof="0" dirty="0" err="1">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めざ</a:t>
              </a:r>
              <a:r>
                <a:rPr kumimoji="0" lang="ja-JP" altLang="en-US" sz="1400" b="1" i="0" u="none" strike="noStrike" kern="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そう値</a:t>
              </a:r>
            </a:p>
          </p:txBody>
        </p:sp>
      </p:grpSp>
      <p:sp>
        <p:nvSpPr>
          <p:cNvPr id="10" name="正方形/長方形 9">
            <a:extLst>
              <a:ext uri="{FF2B5EF4-FFF2-40B4-BE49-F238E27FC236}">
                <a16:creationId xmlns:a16="http://schemas.microsoft.com/office/drawing/2014/main" id="{28FB7826-BEC1-456E-A2DE-869275C402F2}"/>
              </a:ext>
            </a:extLst>
          </p:cNvPr>
          <p:cNvSpPr/>
          <p:nvPr/>
        </p:nvSpPr>
        <p:spPr>
          <a:xfrm>
            <a:off x="160723" y="4630248"/>
            <a:ext cx="8822553" cy="460319"/>
          </a:xfrm>
          <a:prstGeom prst="rect">
            <a:avLst/>
          </a:prstGeom>
          <a:ln cmpd="sng">
            <a:noFill/>
          </a:ln>
        </p:spPr>
        <p:txBody>
          <a:bodyPr wrap="square">
            <a:spAutoFit/>
          </a:bodyPr>
          <a:lstStyle/>
          <a:p>
            <a:pPr marL="444500" marR="0" lvl="0" indent="-268288" algn="l" defTabSz="914400" rtl="0" eaLnBrk="1" fontAlgn="auto" latinLnBrk="0" hangingPunct="1">
              <a:lnSpc>
                <a:spcPct val="13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anose="020B0604030504040204" pitchFamily="50" charset="-128"/>
              </a:rPr>
              <a:t>※1</a:t>
            </a: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anose="020B0604030504040204" pitchFamily="50" charset="-128"/>
              </a:rPr>
              <a:t>　基本目標の達成状況把握のための指標である「みんなでめざそう値」の進捗状況を点検し、下記の区分により分類</a:t>
            </a:r>
            <a:endParaRPr kumimoji="1" lang="en-US" altLang="ja-JP"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anose="020B0604030504040204" pitchFamily="50" charset="-128"/>
            </a:endParaRPr>
          </a:p>
          <a:p>
            <a:pPr marL="444500" marR="0" lvl="0" indent="-268288" algn="l" defTabSz="914400" rtl="0" eaLnBrk="1" fontAlgn="auto" latinLnBrk="0" hangingPunct="1">
              <a:lnSpc>
                <a:spcPct val="13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anose="020B0604030504040204" pitchFamily="50" charset="-128"/>
              </a:rPr>
              <a:t>　　　　○目標達成に向け順調に推移しているもの　　△数値の改善はみられるが、ほぼ横ばいのもの　　▲数値が悪化しているもの　</a:t>
            </a:r>
          </a:p>
        </p:txBody>
      </p:sp>
      <p:sp>
        <p:nvSpPr>
          <p:cNvPr id="11" name="正方形/長方形 10">
            <a:extLst>
              <a:ext uri="{FF2B5EF4-FFF2-40B4-BE49-F238E27FC236}">
                <a16:creationId xmlns:a16="http://schemas.microsoft.com/office/drawing/2014/main" id="{1BEA713D-3389-4789-AF0F-BE1F71D8FD60}"/>
              </a:ext>
            </a:extLst>
          </p:cNvPr>
          <p:cNvSpPr/>
          <p:nvPr/>
        </p:nvSpPr>
        <p:spPr>
          <a:xfrm>
            <a:off x="155119" y="5040721"/>
            <a:ext cx="8822553" cy="486672"/>
          </a:xfrm>
          <a:prstGeom prst="rect">
            <a:avLst/>
          </a:prstGeom>
          <a:ln cmpd="sng">
            <a:noFill/>
          </a:ln>
        </p:spPr>
        <p:txBody>
          <a:bodyPr wrap="square">
            <a:spAutoFit/>
          </a:bodyPr>
          <a:lstStyle/>
          <a:p>
            <a:pPr marL="444500" marR="0" lvl="0" indent="-268288" algn="l" defTabSz="914400" rtl="0" eaLnBrk="1" fontAlgn="auto" latinLnBrk="0" hangingPunct="1">
              <a:lnSpc>
                <a:spcPct val="130000"/>
              </a:lnSpc>
              <a:spcBef>
                <a:spcPts val="0"/>
              </a:spcBef>
              <a:spcAft>
                <a:spcPts val="0"/>
              </a:spcAft>
              <a:buClrTx/>
              <a:buSzTx/>
              <a:buFontTx/>
              <a:buNone/>
              <a:tabLst/>
              <a:defRPr/>
            </a:pPr>
            <a:r>
              <a:rPr kumimoji="1" lang="en-US" altLang="ja-JP" sz="1050" b="0" i="0" u="none" strike="noStrike" kern="1200" cap="none" spc="0" normalizeH="0" baseline="0" noProof="0" dirty="0">
                <a:ln>
                  <a:noFill/>
                </a:ln>
                <a:effectLst/>
                <a:uLnTx/>
                <a:uFillTx/>
                <a:latin typeface="Meiryo UI" pitchFamily="50" charset="-128"/>
                <a:ea typeface="Meiryo UI" pitchFamily="50" charset="-128"/>
                <a:cs typeface="Meiryo UI" panose="020B0604030504040204" pitchFamily="50" charset="-128"/>
              </a:rPr>
              <a:t>※2</a:t>
            </a:r>
            <a:r>
              <a:rPr kumimoji="1" lang="ja-JP" altLang="en-US" sz="1050" b="0" i="0" u="none" strike="noStrike" kern="1200" cap="none" spc="0" normalizeH="0" baseline="0" noProof="0" dirty="0">
                <a:ln>
                  <a:noFill/>
                </a:ln>
                <a:effectLst/>
                <a:uLnTx/>
                <a:uFillTx/>
                <a:latin typeface="Meiryo UI" pitchFamily="50" charset="-128"/>
                <a:ea typeface="Meiryo UI" pitchFamily="50" charset="-128"/>
                <a:cs typeface="Meiryo UI" panose="020B0604030504040204" pitchFamily="50" charset="-128"/>
              </a:rPr>
              <a:t>　国土交通省のマンション総合調査における大阪府内のサンプル（</a:t>
            </a:r>
            <a:r>
              <a:rPr kumimoji="1" lang="en-US" altLang="ja-JP" sz="1050" b="0" i="0" u="none" strike="noStrike" kern="1200" cap="none" spc="0" normalizeH="0" baseline="0" noProof="0" dirty="0">
                <a:ln>
                  <a:noFill/>
                </a:ln>
                <a:effectLst/>
                <a:uLnTx/>
                <a:uFillTx/>
                <a:latin typeface="Meiryo UI" pitchFamily="50" charset="-128"/>
                <a:ea typeface="Meiryo UI" pitchFamily="50" charset="-128"/>
                <a:cs typeface="Meiryo UI" panose="020B0604030504040204" pitchFamily="50" charset="-128"/>
              </a:rPr>
              <a:t>85</a:t>
            </a:r>
            <a:r>
              <a:rPr kumimoji="1" lang="ja-JP" altLang="en-US" sz="1050" b="0" i="0" u="none" strike="noStrike" kern="1200" cap="none" spc="0" normalizeH="0" baseline="0" noProof="0" dirty="0">
                <a:ln>
                  <a:noFill/>
                </a:ln>
                <a:effectLst/>
                <a:uLnTx/>
                <a:uFillTx/>
                <a:latin typeface="Meiryo UI" pitchFamily="50" charset="-128"/>
                <a:ea typeface="Meiryo UI" pitchFamily="50" charset="-128"/>
                <a:cs typeface="Meiryo UI" panose="020B0604030504040204" pitchFamily="50" charset="-128"/>
              </a:rPr>
              <a:t>管理組合）を基に算出しており、府内の管理組合総数（推計約</a:t>
            </a:r>
            <a:r>
              <a:rPr kumimoji="1" lang="en-US" altLang="ja-JP" sz="1050" b="0" i="0" u="none" strike="noStrike" kern="1200" cap="none" spc="0" normalizeH="0" baseline="0" noProof="0" dirty="0">
                <a:ln>
                  <a:noFill/>
                </a:ln>
                <a:effectLst/>
                <a:uLnTx/>
                <a:uFillTx/>
                <a:latin typeface="Meiryo UI" pitchFamily="50" charset="-128"/>
                <a:ea typeface="Meiryo UI" pitchFamily="50" charset="-128"/>
                <a:cs typeface="Meiryo UI" panose="020B0604030504040204" pitchFamily="50" charset="-128"/>
              </a:rPr>
              <a:t>9,000</a:t>
            </a:r>
            <a:r>
              <a:rPr kumimoji="1" lang="ja-JP" altLang="en-US" sz="1050" b="0" i="0" u="none" strike="noStrike" kern="1200" cap="none" spc="0" normalizeH="0" baseline="0" noProof="0" dirty="0">
                <a:ln>
                  <a:noFill/>
                </a:ln>
                <a:effectLst/>
                <a:uLnTx/>
                <a:uFillTx/>
                <a:latin typeface="Meiryo UI" pitchFamily="50" charset="-128"/>
                <a:ea typeface="Meiryo UI" pitchFamily="50" charset="-128"/>
                <a:cs typeface="Meiryo UI" panose="020B0604030504040204" pitchFamily="50" charset="-128"/>
              </a:rPr>
              <a:t>管理組合）と比べ、非常に少ないサンプル数であるため、誤差が大きい可能性がある。</a:t>
            </a:r>
            <a:endParaRPr kumimoji="1" lang="ja-JP" altLang="en-US" sz="900" b="0" i="0" u="none" strike="noStrike" kern="1200" cap="none" spc="0" normalizeH="0" baseline="0" noProof="0" dirty="0">
              <a:ln>
                <a:noFill/>
              </a:ln>
              <a:effectLst/>
              <a:uLnTx/>
              <a:uFillTx/>
              <a:latin typeface="Meiryo UI" pitchFamily="50" charset="-128"/>
              <a:ea typeface="Meiryo UI" pitchFamily="50"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15ADFF26-A240-4E34-AF66-B23718DA2BEA}"/>
              </a:ext>
            </a:extLst>
          </p:cNvPr>
          <p:cNvSpPr>
            <a:spLocks noGrp="1"/>
          </p:cNvSpPr>
          <p:nvPr>
            <p:ph type="sldNum" sz="quarter" idx="12"/>
          </p:nvPr>
        </p:nvSpPr>
        <p:spPr>
          <a:xfrm>
            <a:off x="7070384" y="6572844"/>
            <a:ext cx="2057400" cy="273844"/>
          </a:xfrm>
        </p:spPr>
        <p:txBody>
          <a:bodyPr/>
          <a:lstStyle/>
          <a:p>
            <a:pPr defTabSz="457200"/>
            <a:fld id="{EA6D242B-6A52-4C5C-AF40-54B5FB6D04E5}" type="slidenum">
              <a:rPr lang="ja-JP" altLang="en-US">
                <a:solidFill>
                  <a:schemeClr val="tx1"/>
                </a:solidFill>
                <a:latin typeface="Meiryo UI" panose="020B0604030504040204" pitchFamily="50" charset="-128"/>
                <a:ea typeface="Meiryo UI" panose="020B0604030504040204" pitchFamily="50" charset="-128"/>
              </a:rPr>
              <a:pPr defTabSz="457200"/>
              <a:t>3</a:t>
            </a:fld>
            <a:endParaRPr lang="ja-JP" altLang="en-US" dirty="0">
              <a:solidFill>
                <a:schemeClr val="tx1"/>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418ECE93-6193-4488-92EE-2C7CF9F93FD9}"/>
              </a:ext>
            </a:extLst>
          </p:cNvPr>
          <p:cNvPicPr>
            <a:picLocks noChangeAspect="1"/>
          </p:cNvPicPr>
          <p:nvPr/>
        </p:nvPicPr>
        <p:blipFill>
          <a:blip r:embed="rId2"/>
          <a:stretch>
            <a:fillRect/>
          </a:stretch>
        </p:blipFill>
        <p:spPr>
          <a:xfrm>
            <a:off x="357414" y="585728"/>
            <a:ext cx="8565622" cy="4084674"/>
          </a:xfrm>
          <a:prstGeom prst="rect">
            <a:avLst/>
          </a:prstGeom>
        </p:spPr>
      </p:pic>
    </p:spTree>
    <p:extLst>
      <p:ext uri="{BB962C8B-B14F-4D97-AF65-F5344CB8AC3E}">
        <p14:creationId xmlns:p14="http://schemas.microsoft.com/office/powerpoint/2010/main" val="1612641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36036163-0B97-44DA-9364-7FEB89E1DFF6}"/>
              </a:ext>
            </a:extLst>
          </p:cNvPr>
          <p:cNvSpPr/>
          <p:nvPr/>
        </p:nvSpPr>
        <p:spPr>
          <a:xfrm>
            <a:off x="92013" y="1192212"/>
            <a:ext cx="8953500" cy="3001364"/>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主な改正概要</a:t>
            </a:r>
            <a:r>
              <a:rPr lang="en-US" altLang="ja-JP" sz="1400" dirty="0">
                <a:solidFill>
                  <a:srgbClr val="000000"/>
                </a:solidFill>
                <a:latin typeface="Meiryo UI" panose="020B0604030504040204" pitchFamily="50" charset="-128"/>
                <a:ea typeface="Meiryo UI" panose="020B0604030504040204" pitchFamily="50" charset="-128"/>
              </a:rPr>
              <a:t>】</a:t>
            </a:r>
          </a:p>
          <a:p>
            <a:r>
              <a:rPr lang="ja-JP" altLang="en-US" sz="1400" b="1" i="0" u="none" strike="noStrike" baseline="0" dirty="0">
                <a:solidFill>
                  <a:srgbClr val="000000"/>
                </a:solidFill>
                <a:latin typeface="Meiryo UI" panose="020B0604030504040204" pitchFamily="50" charset="-128"/>
                <a:ea typeface="Meiryo UI" panose="020B0604030504040204" pitchFamily="50" charset="-128"/>
              </a:rPr>
              <a:t>○居住サポート住宅の認定制度の創設</a:t>
            </a:r>
            <a:endParaRPr lang="en-US" altLang="ja-JP" sz="1000" dirty="0">
              <a:solidFill>
                <a:srgbClr val="000000"/>
              </a:solidFill>
              <a:latin typeface="Meiryo UI" panose="020B0604030504040204" pitchFamily="50" charset="-128"/>
              <a:ea typeface="Meiryo UI" panose="020B0604030504040204" pitchFamily="50" charset="-128"/>
            </a:endParaRPr>
          </a:p>
          <a:p>
            <a:pPr indent="265113"/>
            <a:r>
              <a:rPr lang="ja-JP" altLang="en-US" sz="1400" b="0" i="0" u="none" strike="noStrike" kern="0" baseline="0" dirty="0">
                <a:solidFill>
                  <a:srgbClr val="000000"/>
                </a:solidFill>
                <a:latin typeface="Meiryo UI" panose="020B0604030504040204" pitchFamily="50" charset="-128"/>
                <a:ea typeface="Meiryo UI" panose="020B0604030504040204" pitchFamily="50" charset="-128"/>
              </a:rPr>
              <a:t>　居住支援法人等が、要配慮者のニーズに応じて、安否確認、見守り、</a:t>
            </a:r>
            <a:endParaRPr lang="en-US" altLang="ja-JP" sz="1400" kern="0" dirty="0">
              <a:solidFill>
                <a:srgbClr val="000000"/>
              </a:solidFill>
              <a:latin typeface="Meiryo UI" panose="020B0604030504040204" pitchFamily="50" charset="-128"/>
              <a:ea typeface="Meiryo UI" panose="020B0604030504040204" pitchFamily="50" charset="-128"/>
            </a:endParaRPr>
          </a:p>
          <a:p>
            <a:pPr indent="265113"/>
            <a:r>
              <a:rPr lang="ja-JP" altLang="en-US" sz="1400" b="0" i="0" u="none" strike="noStrike" kern="0" baseline="0" dirty="0">
                <a:solidFill>
                  <a:srgbClr val="000000"/>
                </a:solidFill>
                <a:latin typeface="Meiryo UI" panose="020B0604030504040204" pitchFamily="50" charset="-128"/>
                <a:ea typeface="Meiryo UI" panose="020B0604030504040204" pitchFamily="50" charset="-128"/>
              </a:rPr>
              <a:t>適切な福祉サービスへのつなぎを行う住宅（居住サポート住宅）の</a:t>
            </a:r>
            <a:endParaRPr lang="en-US" altLang="ja-JP" sz="1400" kern="0" dirty="0">
              <a:solidFill>
                <a:srgbClr val="000000"/>
              </a:solidFill>
              <a:latin typeface="Meiryo UI" panose="020B0604030504040204" pitchFamily="50" charset="-128"/>
              <a:ea typeface="Meiryo UI" panose="020B0604030504040204" pitchFamily="50" charset="-128"/>
            </a:endParaRPr>
          </a:p>
          <a:p>
            <a:pPr indent="265113"/>
            <a:r>
              <a:rPr lang="ja-JP" altLang="en-US" sz="1400" b="0" i="0" u="none" strike="noStrike" kern="0" baseline="0" dirty="0">
                <a:solidFill>
                  <a:srgbClr val="000000"/>
                </a:solidFill>
                <a:latin typeface="Meiryo UI" panose="020B0604030504040204" pitchFamily="50" charset="-128"/>
                <a:ea typeface="Meiryo UI" panose="020B0604030504040204" pitchFamily="50" charset="-128"/>
              </a:rPr>
              <a:t>供給を促進（市区町村長（福祉事務所設置）等が認定）</a:t>
            </a:r>
            <a:endParaRPr lang="en-US" altLang="ja-JP" sz="1400" b="0" i="0" u="none" strike="noStrike" kern="0" baseline="0" dirty="0">
              <a:solidFill>
                <a:srgbClr val="000000"/>
              </a:solidFill>
              <a:latin typeface="Meiryo UI" panose="020B0604030504040204" pitchFamily="50" charset="-128"/>
              <a:ea typeface="Meiryo UI" panose="020B0604030504040204" pitchFamily="50" charset="-128"/>
            </a:endParaRPr>
          </a:p>
          <a:p>
            <a:endParaRPr lang="en-US" altLang="ja-JP" sz="1400" kern="0" dirty="0">
              <a:solidFill>
                <a:srgbClr val="000000"/>
              </a:solidFill>
              <a:latin typeface="Meiryo UI" panose="020B0604030504040204" pitchFamily="50" charset="-128"/>
              <a:ea typeface="Meiryo UI" panose="020B0604030504040204" pitchFamily="50" charset="-128"/>
            </a:endParaRPr>
          </a:p>
          <a:p>
            <a:r>
              <a:rPr lang="ja-JP" altLang="en-US" sz="1400" b="1" dirty="0">
                <a:solidFill>
                  <a:srgbClr val="000000"/>
                </a:solidFill>
                <a:latin typeface="Meiryo UI" panose="020B0604030504040204" pitchFamily="50" charset="-128"/>
                <a:ea typeface="Meiryo UI" panose="020B0604030504040204" pitchFamily="50" charset="-128"/>
              </a:rPr>
              <a:t>○</a:t>
            </a:r>
            <a:r>
              <a:rPr lang="ja-JP" altLang="en-US" sz="1400" b="1" i="0" u="none" strike="noStrike" baseline="0" dirty="0">
                <a:solidFill>
                  <a:srgbClr val="000000"/>
                </a:solidFill>
                <a:latin typeface="Meiryo UI" panose="020B0604030504040204" pitchFamily="50" charset="-128"/>
                <a:ea typeface="Meiryo UI" panose="020B0604030504040204" pitchFamily="50" charset="-128"/>
              </a:rPr>
              <a:t>市区町村による居住支援協議会設置を促進（努力義務化）</a:t>
            </a:r>
            <a:endParaRPr lang="en-US" altLang="ja-JP" sz="1400" b="1" dirty="0">
              <a:solidFill>
                <a:srgbClr val="000000"/>
              </a:solidFill>
              <a:latin typeface="Meiryo UI" panose="020B0604030504040204" pitchFamily="50" charset="-128"/>
              <a:ea typeface="Meiryo UI" panose="020B0604030504040204" pitchFamily="50" charset="-128"/>
            </a:endParaRPr>
          </a:p>
          <a:p>
            <a:pPr indent="265113"/>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　住まいに関する相談窓口から入居前・入居中・退居時の支援まで</a:t>
            </a:r>
            <a:endParaRPr lang="en-US" altLang="ja-JP" sz="1400" dirty="0">
              <a:solidFill>
                <a:srgbClr val="000000"/>
              </a:solidFill>
              <a:latin typeface="Meiryo UI" panose="020B0604030504040204" pitchFamily="50" charset="-128"/>
              <a:ea typeface="Meiryo UI" panose="020B0604030504040204" pitchFamily="50" charset="-128"/>
            </a:endParaRPr>
          </a:p>
          <a:p>
            <a:pPr indent="265113"/>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住宅と福祉の関係者が連携した地域における総合的・包括的な</a:t>
            </a:r>
            <a:endParaRPr lang="en-US" altLang="ja-JP" sz="1400" dirty="0">
              <a:solidFill>
                <a:srgbClr val="000000"/>
              </a:solidFill>
              <a:latin typeface="Meiryo UI" panose="020B0604030504040204" pitchFamily="50" charset="-128"/>
              <a:ea typeface="Meiryo UI" panose="020B0604030504040204" pitchFamily="50" charset="-128"/>
            </a:endParaRPr>
          </a:p>
          <a:p>
            <a:pPr indent="265113"/>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居住支援体制の整備を推進</a:t>
            </a:r>
            <a:endParaRPr lang="ja-JP" altLang="en-US" sz="1400" b="1" i="0" u="none" strike="noStrike" baseline="0" dirty="0">
              <a:solidFill>
                <a:srgbClr val="000000"/>
              </a:solidFill>
              <a:latin typeface="Meiryo UI" panose="020B0604030504040204" pitchFamily="50" charset="-128"/>
              <a:ea typeface="Meiryo UI" panose="020B0604030504040204" pitchFamily="50" charset="-128"/>
            </a:endParaRPr>
          </a:p>
          <a:p>
            <a:endParaRPr lang="en-US" altLang="ja-JP" sz="1400" b="1" kern="0" dirty="0">
              <a:solidFill>
                <a:srgbClr val="000000"/>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大阪府居住安定確保計画（　　　　　　　　　　　　　）（</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R3.12</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策定）の取組の推進</a:t>
            </a:r>
          </a:p>
        </p:txBody>
      </p:sp>
      <p:sp>
        <p:nvSpPr>
          <p:cNvPr id="3" name="角丸四角形 2"/>
          <p:cNvSpPr/>
          <p:nvPr/>
        </p:nvSpPr>
        <p:spPr>
          <a:xfrm>
            <a:off x="95250" y="4271878"/>
            <a:ext cx="8953500" cy="2475423"/>
          </a:xfrm>
          <a:prstGeom prst="roundRect">
            <a:avLst>
              <a:gd name="adj" fmla="val 823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95250" y="4328235"/>
            <a:ext cx="2489784" cy="348109"/>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令和７年度の主な取組</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４</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安心のくらしをつくる</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26" name="テキスト ボックス 25"/>
          <p:cNvSpPr txBox="1"/>
          <p:nvPr/>
        </p:nvSpPr>
        <p:spPr>
          <a:xfrm>
            <a:off x="2834506" y="714587"/>
            <a:ext cx="2340705" cy="390620"/>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「大阪府賃貸住宅供給促進計画」及び</a:t>
            </a:r>
            <a:endParaRPr kumimoji="1" lang="en-US" altLang="ja-JP"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「大阪府高齢者居住安定確保計画」</a:t>
            </a:r>
            <a:endParaRPr kumimoji="1" lang="ja-JP" altLang="en-US" sz="96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C7368541-1B46-41FB-9B2A-B75D226D6A53}"/>
              </a:ext>
            </a:extLst>
          </p:cNvPr>
          <p:cNvSpPr/>
          <p:nvPr/>
        </p:nvSpPr>
        <p:spPr>
          <a:xfrm>
            <a:off x="65959" y="4668341"/>
            <a:ext cx="8907987" cy="2104743"/>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dirty="0">
                <a:solidFill>
                  <a:prstClr val="black"/>
                </a:solidFill>
                <a:latin typeface="Meiryo UI" panose="020B0604030504040204" pitchFamily="50" charset="-128"/>
                <a:ea typeface="Meiryo UI" panose="020B0604030504040204" pitchFamily="50" charset="-128"/>
              </a:rPr>
              <a:t>○</a:t>
            </a:r>
            <a:r>
              <a:rPr kumimoji="1" lang="ja-JP"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居住支援法人、協力店、市区町村</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a:t>
            </a:r>
            <a:r>
              <a:rPr kumimoji="1" lang="ja-JP"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の連携を促すため</a:t>
            </a:r>
            <a:r>
              <a:rPr kumimoji="1" lang="ja-JP"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の</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「（仮称）</a:t>
            </a:r>
            <a:r>
              <a:rPr kumimoji="1" lang="ja-JP" altLang="en-US" sz="1400" b="1" u="sng" dirty="0">
                <a:latin typeface="Meiryo UI" panose="020B0604030504040204" pitchFamily="50" charset="-128"/>
                <a:ea typeface="Meiryo UI" panose="020B0604030504040204" pitchFamily="50" charset="-128"/>
              </a:rPr>
              <a:t>居住支援体制構築促進会議</a:t>
            </a:r>
            <a:r>
              <a:rPr kumimoji="1" lang="ja-JP" altLang="en-US" sz="14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を</a:t>
            </a:r>
            <a:r>
              <a:rPr kumimoji="1" lang="ja-JP"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a:t>
            </a:r>
            <a:endParaRPr kumimoji="1" lang="en-US" altLang="ja-JP" sz="1400" b="1" dirty="0">
              <a:solidFill>
                <a:prstClr val="black"/>
              </a:solidFill>
              <a:latin typeface="Meiryo UI" panose="020B0604030504040204" pitchFamily="50" charset="-128"/>
              <a:ea typeface="Meiryo UI" panose="020B0604030504040204" pitchFamily="50" charset="-128"/>
            </a:endParaRPr>
          </a:p>
          <a:p>
            <a:pPr marL="354013"/>
            <a:r>
              <a:rPr lang="ja-JP" altLang="en-US" sz="1400" b="0" i="0" u="none" strike="noStrike" baseline="0" dirty="0">
                <a:latin typeface="Meiryo UI" panose="020B0604030504040204" pitchFamily="50" charset="-128"/>
                <a:ea typeface="Meiryo UI" panose="020B0604030504040204" pitchFamily="50" charset="-128"/>
              </a:rPr>
              <a:t>　居住支援にかかるノウハウの共有や、市区町村、居住支援法人、不動産関係協力店等の関係構築を図る研修会・交流会の開催を、府</a:t>
            </a:r>
            <a:r>
              <a:rPr kumimoji="1" lang="ja-JP" altLang="en-US" sz="1400" dirty="0">
                <a:solidFill>
                  <a:schemeClr val="tx1"/>
                </a:solidFill>
                <a:latin typeface="Meiryo UI" panose="020B0604030504040204" pitchFamily="50" charset="-128"/>
                <a:ea typeface="Meiryo UI" panose="020B0604030504040204" pitchFamily="50" charset="-128"/>
              </a:rPr>
              <a:t>域全体で開催することにあわせて、「（仮称）</a:t>
            </a:r>
            <a:r>
              <a:rPr lang="zh-TW" altLang="en-US" sz="1400" b="0" i="0" u="none" strike="noStrike" baseline="0" dirty="0">
                <a:latin typeface="Meiryo UI" panose="020B0604030504040204" pitchFamily="50" charset="-128"/>
                <a:ea typeface="Meiryo UI" panose="020B0604030504040204" pitchFamily="50" charset="-128"/>
              </a:rPr>
              <a:t>居住支援体制構築促進会議</a:t>
            </a:r>
            <a:r>
              <a:rPr lang="ja-JP" altLang="en-US" sz="1400" b="0" i="0" u="none" strike="noStrike" baseline="0" dirty="0">
                <a:latin typeface="Meiryo UI" panose="020B0604030504040204" pitchFamily="50" charset="-128"/>
                <a:ea typeface="Meiryo UI" panose="020B0604030504040204" pitchFamily="50" charset="-128"/>
              </a:rPr>
              <a:t>」として、地域の実情にあわせて</a:t>
            </a:r>
            <a:r>
              <a:rPr kumimoji="1" lang="ja-JP" altLang="en-US" sz="1400" dirty="0">
                <a:solidFill>
                  <a:schemeClr val="tx1"/>
                </a:solidFill>
                <a:latin typeface="Meiryo UI" panose="020B0604030504040204" pitchFamily="50" charset="-128"/>
                <a:ea typeface="Meiryo UI" panose="020B0604030504040204" pitchFamily="50" charset="-128"/>
              </a:rPr>
              <a:t>地域別</a:t>
            </a:r>
            <a:r>
              <a:rPr kumimoji="1" lang="ja-JP" altLang="en-US" sz="1400" dirty="0">
                <a:latin typeface="Meiryo UI" panose="020B0604030504040204" pitchFamily="50" charset="-128"/>
                <a:ea typeface="Meiryo UI" panose="020B0604030504040204" pitchFamily="50" charset="-128"/>
              </a:rPr>
              <a:t>の研修会・交流会を開催</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77" dirty="0">
                <a:solidFill>
                  <a:prstClr val="black"/>
                </a:solidFill>
                <a:latin typeface="Meiryo UI" panose="020B0604030504040204" pitchFamily="50" charset="-128"/>
                <a:ea typeface="Meiryo UI" panose="020B0604030504040204" pitchFamily="50" charset="-128"/>
              </a:rPr>
              <a:t>○</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「大阪府居住安定確保計画」改定に向けた検討</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4013" lvl="1"/>
            <a:r>
              <a:rPr lang="ja-JP" altLang="en-US" sz="1400" dirty="0">
                <a:latin typeface="Meiryo UI" panose="020B0604030504040204" pitchFamily="50" charset="-128"/>
                <a:ea typeface="Meiryo UI" panose="020B0604030504040204" pitchFamily="50" charset="-128"/>
              </a:rPr>
              <a:t>　これまでの取組の進捗状況を把握、課題分析するとともに、法改正により追加される記載事項や「居住サポート住宅」の緩和・強化基準について検討</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　</a:t>
            </a:r>
            <a:endParaRPr kumimoji="1" lang="en-US" altLang="ja-JP" sz="1477" b="1"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84840800-37F9-492E-8749-882822461307}"/>
              </a:ext>
            </a:extLst>
          </p:cNvPr>
          <p:cNvSpPr txBox="1"/>
          <p:nvPr/>
        </p:nvSpPr>
        <p:spPr>
          <a:xfrm>
            <a:off x="6120000" y="360000"/>
            <a:ext cx="2880000" cy="360000"/>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居住企画課</a:t>
            </a:r>
          </a:p>
        </p:txBody>
      </p:sp>
      <p:pic>
        <p:nvPicPr>
          <p:cNvPr id="17" name="図 16">
            <a:extLst>
              <a:ext uri="{FF2B5EF4-FFF2-40B4-BE49-F238E27FC236}">
                <a16:creationId xmlns:a16="http://schemas.microsoft.com/office/drawing/2014/main" id="{76932BD5-00F3-4DF9-8B15-E89E4EA6E3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43959" y="1385176"/>
            <a:ext cx="2794262" cy="2714767"/>
          </a:xfrm>
          <a:prstGeom prst="rect">
            <a:avLst/>
          </a:prstGeom>
        </p:spPr>
      </p:pic>
      <p:sp>
        <p:nvSpPr>
          <p:cNvPr id="19" name="正方形/長方形 18">
            <a:extLst>
              <a:ext uri="{FF2B5EF4-FFF2-40B4-BE49-F238E27FC236}">
                <a16:creationId xmlns:a16="http://schemas.microsoft.com/office/drawing/2014/main" id="{D40CD35E-8630-44BE-AAD2-0C9C0451DA37}"/>
              </a:ext>
            </a:extLst>
          </p:cNvPr>
          <p:cNvSpPr/>
          <p:nvPr/>
        </p:nvSpPr>
        <p:spPr bwMode="gray">
          <a:xfrm>
            <a:off x="98487" y="1147279"/>
            <a:ext cx="5114824" cy="340536"/>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■住宅セーフティネット法改正</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r>
              <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公布、</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R7.10 </a:t>
            </a:r>
            <a:r>
              <a:rPr kumimoji="1"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施行）</a:t>
            </a:r>
            <a:endParaRPr kumimoji="1" lang="en-US" altLang="ja-JP"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38F71154-8F6E-4868-B762-7092FE3CD8DC}"/>
              </a:ext>
            </a:extLst>
          </p:cNvPr>
          <p:cNvSpPr txBox="1"/>
          <p:nvPr/>
        </p:nvSpPr>
        <p:spPr>
          <a:xfrm>
            <a:off x="6120000" y="1172446"/>
            <a:ext cx="2523603" cy="276399"/>
          </a:xfrm>
          <a:prstGeom prst="rect">
            <a:avLst/>
          </a:prstGeom>
          <a:noFill/>
        </p:spPr>
        <p:txBody>
          <a:bodyPr wrap="square" rtlCol="0">
            <a:spAutoFit/>
          </a:bodyPr>
          <a:lstStyle/>
          <a:p>
            <a:pPr>
              <a:spcAft>
                <a:spcPts val="600"/>
              </a:spcAft>
            </a:pPr>
            <a:r>
              <a:rPr lang="ja-JP" altLang="en-US" sz="1200" dirty="0">
                <a:latin typeface="Meiryo UI" panose="020B0604030504040204" pitchFamily="50" charset="-128"/>
                <a:ea typeface="Meiryo UI" panose="020B0604030504040204" pitchFamily="50" charset="-128"/>
              </a:rPr>
              <a:t>＜居住支援協議会　改正イメージ＞</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0940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４</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安心のくらしをつくる</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大阪府営住宅ストック総合活用計画（</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R3.12</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策定）の取組の推進</a:t>
            </a:r>
          </a:p>
        </p:txBody>
      </p:sp>
      <p:sp>
        <p:nvSpPr>
          <p:cNvPr id="93" name="正方形/長方形 92"/>
          <p:cNvSpPr/>
          <p:nvPr/>
        </p:nvSpPr>
        <p:spPr>
          <a:xfrm>
            <a:off x="92358" y="4130577"/>
            <a:ext cx="4092781" cy="490006"/>
          </a:xfrm>
          <a:prstGeom prst="rect">
            <a:avLst/>
          </a:prstGeom>
        </p:spPr>
        <p:txBody>
          <a:bodyPr wrap="square">
            <a:spAutoFit/>
          </a:bodyPr>
          <a:lstStyle/>
          <a:p>
            <a:pPr marL="94949" marR="0" lvl="0" indent="-94949" algn="l" defTabSz="91429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○団地を</a:t>
            </a:r>
            <a:r>
              <a:rPr kumimoji="1" lang="ja-JP" altLang="en-US"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３つに類型化して、適切に事業手法を選択</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4949" marR="0" lvl="0" indent="-94949" algn="l" defTabSz="91429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ストックを有効活用</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94" name="表 93"/>
          <p:cNvGraphicFramePr>
            <a:graphicFrameLocks noGrp="1"/>
          </p:cNvGraphicFramePr>
          <p:nvPr/>
        </p:nvGraphicFramePr>
        <p:xfrm>
          <a:off x="95845" y="4649378"/>
          <a:ext cx="4165686" cy="916652"/>
        </p:xfrm>
        <a:graphic>
          <a:graphicData uri="http://schemas.openxmlformats.org/drawingml/2006/table">
            <a:tbl>
              <a:tblPr firstRow="1" bandRow="1">
                <a:tableStyleId>{69012ECD-51FC-41F1-AA8D-1B2483CD663E}</a:tableStyleId>
              </a:tblPr>
              <a:tblGrid>
                <a:gridCol w="854503">
                  <a:extLst>
                    <a:ext uri="{9D8B030D-6E8A-4147-A177-3AD203B41FA5}">
                      <a16:colId xmlns:a16="http://schemas.microsoft.com/office/drawing/2014/main" val="3334557848"/>
                    </a:ext>
                  </a:extLst>
                </a:gridCol>
                <a:gridCol w="3311183">
                  <a:extLst>
                    <a:ext uri="{9D8B030D-6E8A-4147-A177-3AD203B41FA5}">
                      <a16:colId xmlns:a16="http://schemas.microsoft.com/office/drawing/2014/main" val="724981594"/>
                    </a:ext>
                  </a:extLst>
                </a:gridCol>
              </a:tblGrid>
              <a:tr h="215034">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類型</a:t>
                      </a:r>
                    </a:p>
                  </a:txBody>
                  <a:tcPr marL="60290" marR="60290" marT="30145" marB="30145"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対象団地</a:t>
                      </a:r>
                    </a:p>
                  </a:txBody>
                  <a:tcPr marL="60290" marR="60290" marT="30145" marB="30145"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06814733"/>
                  </a:ext>
                </a:extLst>
              </a:tr>
              <a:tr h="215034">
                <a:tc>
                  <a:txBody>
                    <a:bodyPr/>
                    <a:lstStyle/>
                    <a:p>
                      <a:pPr algn="l"/>
                      <a:r>
                        <a:rPr kumimoji="1" lang="en-US" altLang="ja-JP" sz="1000" b="1" u="sng" dirty="0">
                          <a:solidFill>
                            <a:srgbClr val="FF0000"/>
                          </a:solidFill>
                          <a:latin typeface="BIZ UDPゴシック" panose="020B0400000000000000" pitchFamily="50" charset="-128"/>
                          <a:ea typeface="BIZ UDPゴシック" panose="020B0400000000000000" pitchFamily="50" charset="-128"/>
                        </a:rPr>
                        <a:t>A.</a:t>
                      </a:r>
                      <a:r>
                        <a:rPr kumimoji="1" lang="ja-JP" altLang="en-US" sz="1000" b="1" u="sng" dirty="0">
                          <a:solidFill>
                            <a:srgbClr val="FF0000"/>
                          </a:solidFill>
                          <a:latin typeface="BIZ UDPゴシック" panose="020B0400000000000000" pitchFamily="50" charset="-128"/>
                          <a:ea typeface="BIZ UDPゴシック" panose="020B0400000000000000" pitchFamily="50" charset="-128"/>
                        </a:rPr>
                        <a:t>再編・整備</a:t>
                      </a:r>
                    </a:p>
                  </a:txBody>
                  <a:tcPr marL="60290" marR="60290" marT="30145" marB="30145" anchor="ctr">
                    <a:lnL w="9525" cap="flat" cmpd="sng" algn="ctr">
                      <a:noFill/>
                      <a:prstDash val="solid"/>
                    </a:lnL>
                    <a:lnR>
                      <a:noFill/>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altLang="ja-JP" sz="1000" b="1" u="sng" dirty="0">
                          <a:solidFill>
                            <a:srgbClr val="FF0000"/>
                          </a:solidFill>
                          <a:latin typeface="BIZ UDPゴシック" panose="020B0400000000000000" pitchFamily="50" charset="-128"/>
                          <a:ea typeface="BIZ UDPゴシック" panose="020B0400000000000000" pitchFamily="50" charset="-128"/>
                        </a:rPr>
                        <a:t>S50</a:t>
                      </a:r>
                      <a:r>
                        <a:rPr lang="ja-JP" altLang="en-US" sz="1000" b="1" u="sng" dirty="0">
                          <a:solidFill>
                            <a:srgbClr val="FF0000"/>
                          </a:solidFill>
                          <a:latin typeface="BIZ UDPゴシック" panose="020B0400000000000000" pitchFamily="50" charset="-128"/>
                          <a:ea typeface="BIZ UDPゴシック" panose="020B0400000000000000" pitchFamily="50" charset="-128"/>
                        </a:rPr>
                        <a:t>年代以前の団地</a:t>
                      </a:r>
                    </a:p>
                  </a:txBody>
                  <a:tcPr marL="60290" marR="60290" marT="30145" marB="30145" anchor="ctr">
                    <a:lnL>
                      <a:noFill/>
                    </a:lnL>
                    <a:lnR>
                      <a:noFill/>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2734286"/>
                  </a:ext>
                </a:extLst>
              </a:tr>
              <a:tr h="243292">
                <a:tc>
                  <a:txBody>
                    <a:bodyPr/>
                    <a:lstStyle/>
                    <a:p>
                      <a:pPr algn="l"/>
                      <a:r>
                        <a:rPr kumimoji="1" lang="en-US" altLang="ja-JP" sz="1000" dirty="0">
                          <a:latin typeface="BIZ UDPゴシック" panose="020B0400000000000000" pitchFamily="50" charset="-128"/>
                          <a:ea typeface="BIZ UDPゴシック" panose="020B0400000000000000" pitchFamily="50" charset="-128"/>
                        </a:rPr>
                        <a:t>B.</a:t>
                      </a:r>
                      <a:r>
                        <a:rPr kumimoji="1" lang="ja-JP" altLang="en-US" sz="1000" dirty="0">
                          <a:latin typeface="BIZ UDPゴシック" panose="020B0400000000000000" pitchFamily="50" charset="-128"/>
                          <a:ea typeface="BIZ UDPゴシック" panose="020B0400000000000000" pitchFamily="50" charset="-128"/>
                        </a:rPr>
                        <a:t>機能向上</a:t>
                      </a:r>
                    </a:p>
                  </a:txBody>
                  <a:tcPr marL="60290" marR="60290" marT="30145" marB="30145" anchor="ctr">
                    <a:lnL w="9525" cap="flat" cmpd="sng" algn="ctr">
                      <a:noFill/>
                      <a:prstDash val="solid"/>
                    </a:lnL>
                    <a:lnR>
                      <a:noFill/>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altLang="ja-JP" sz="1000" dirty="0">
                          <a:latin typeface="BIZ UDPゴシック" panose="020B0400000000000000" pitchFamily="50" charset="-128"/>
                          <a:ea typeface="BIZ UDPゴシック" panose="020B0400000000000000" pitchFamily="50" charset="-128"/>
                        </a:rPr>
                        <a:t>S60</a:t>
                      </a:r>
                      <a:r>
                        <a:rPr lang="ja-JP" altLang="en-US" sz="1000" dirty="0">
                          <a:latin typeface="BIZ UDPゴシック" panose="020B0400000000000000" pitchFamily="50" charset="-128"/>
                          <a:ea typeface="BIZ UDPゴシック" panose="020B0400000000000000" pitchFamily="50" charset="-128"/>
                        </a:rPr>
                        <a:t>年代以降の団地で、住戸内の改善等が必要な団地</a:t>
                      </a:r>
                    </a:p>
                  </a:txBody>
                  <a:tcPr marL="60290" marR="60290" marT="30145" marB="30145" anchor="ctr">
                    <a:lnL>
                      <a:noFill/>
                    </a:lnL>
                    <a:lnR>
                      <a:noFill/>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140135"/>
                  </a:ext>
                </a:extLst>
              </a:tr>
              <a:tr h="243292">
                <a:tc>
                  <a:txBody>
                    <a:bodyPr/>
                    <a:lstStyle/>
                    <a:p>
                      <a:pPr algn="l"/>
                      <a:r>
                        <a:rPr kumimoji="1" lang="en-US" altLang="ja-JP" sz="1000" dirty="0">
                          <a:latin typeface="BIZ UDPゴシック" panose="020B0400000000000000" pitchFamily="50" charset="-128"/>
                          <a:ea typeface="BIZ UDPゴシック" panose="020B0400000000000000" pitchFamily="50" charset="-128"/>
                        </a:rPr>
                        <a:t>C.</a:t>
                      </a:r>
                      <a:r>
                        <a:rPr kumimoji="1" lang="ja-JP" altLang="en-US" sz="1000" dirty="0">
                          <a:latin typeface="BIZ UDPゴシック" panose="020B0400000000000000" pitchFamily="50" charset="-128"/>
                          <a:ea typeface="BIZ UDPゴシック" panose="020B0400000000000000" pitchFamily="50" charset="-128"/>
                        </a:rPr>
                        <a:t>維持保全</a:t>
                      </a:r>
                    </a:p>
                  </a:txBody>
                  <a:tcPr marL="60290" marR="60290" marT="30145" marB="30145" anchor="ctr">
                    <a:lnL w="9525" cap="flat" cmpd="sng" algn="ctr">
                      <a:noFill/>
                      <a:prstDash val="solid"/>
                    </a:lnL>
                    <a:lnR>
                      <a:noFill/>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US" altLang="ja-JP" sz="1000" spc="-20" baseline="0" dirty="0">
                          <a:latin typeface="BIZ UDPゴシック" panose="020B0400000000000000" pitchFamily="50" charset="-128"/>
                          <a:ea typeface="BIZ UDPゴシック" panose="020B0400000000000000" pitchFamily="50" charset="-128"/>
                        </a:rPr>
                        <a:t>S60</a:t>
                      </a:r>
                      <a:r>
                        <a:rPr lang="ja-JP" altLang="en-US" sz="1000" spc="-20" baseline="0" dirty="0">
                          <a:latin typeface="BIZ UDPゴシック" panose="020B0400000000000000" pitchFamily="50" charset="-128"/>
                          <a:ea typeface="BIZ UDPゴシック" panose="020B0400000000000000" pitchFamily="50" charset="-128"/>
                        </a:rPr>
                        <a:t>年代以降の団地で、住戸内の改善等が必要ない団地</a:t>
                      </a:r>
                    </a:p>
                  </a:txBody>
                  <a:tcPr marL="60290" marR="60290" marT="30145" marB="30145" anchor="ctr">
                    <a:lnL>
                      <a:noFill/>
                    </a:lnL>
                    <a:lnR>
                      <a:noFill/>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4642316"/>
                  </a:ext>
                </a:extLst>
              </a:tr>
            </a:tbl>
          </a:graphicData>
        </a:graphic>
      </p:graphicFrame>
      <p:sp>
        <p:nvSpPr>
          <p:cNvPr id="95" name="正方形/長方形 94"/>
          <p:cNvSpPr/>
          <p:nvPr/>
        </p:nvSpPr>
        <p:spPr>
          <a:xfrm>
            <a:off x="95846" y="5614744"/>
            <a:ext cx="4165686" cy="490006"/>
          </a:xfrm>
          <a:prstGeom prst="rect">
            <a:avLst/>
          </a:prstGeom>
        </p:spPr>
        <p:txBody>
          <a:bodyPr wrap="square">
            <a:spAutoFit/>
          </a:bodyPr>
          <a:lstStyle/>
          <a:p>
            <a:pPr marL="94949" marR="0" lvl="0" indent="-94949" algn="l" defTabSz="91429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○再編・整備を通じて、「将来の管理戸数の適正化」、</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4949" marR="0" lvl="0" indent="-94949" algn="l" defTabSz="91429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92" b="1" i="0" u="none" strike="noStrike" kern="1200" cap="none" spc="-5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「まちづくり」、「良質なストック形成」に一体的に取り組む</a:t>
            </a:r>
            <a:endParaRPr kumimoji="1" lang="en-US" altLang="ja-JP" sz="1292" b="1" i="0" u="none" strike="noStrike" kern="1200" cap="none" spc="-5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6" name="正方形/長方形 95"/>
          <p:cNvSpPr/>
          <p:nvPr/>
        </p:nvSpPr>
        <p:spPr>
          <a:xfrm>
            <a:off x="4397878" y="4133925"/>
            <a:ext cx="4645637" cy="740139"/>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a:t>
            </a:r>
            <a:r>
              <a:rPr kumimoji="1" lang="ja-JP" altLang="en-US"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将来管理戸数の適正化</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19329" marR="0" lvl="0" indent="-62805" algn="l" defTabSz="914290" rtl="0" eaLnBrk="1" fontAlgn="auto" latinLnBrk="0" hangingPunct="1">
              <a:lnSpc>
                <a:spcPct val="100000"/>
              </a:lnSpc>
              <a:spcBef>
                <a:spcPts val="198"/>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・入居者の居住の安定の確保を図りながら、再編・整備を実施</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19329" marR="0" lvl="0" indent="-62805" algn="l" defTabSz="914290" rtl="0" eaLnBrk="1" fontAlgn="auto" latinLnBrk="0" hangingPunct="1">
              <a:lnSpc>
                <a:spcPct val="100000"/>
              </a:lnSpc>
              <a:spcBef>
                <a:spcPts val="198"/>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年間で、着手時期を分散させ、事業量を平準化　　等</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6" name="正方形/長方形 165"/>
          <p:cNvSpPr/>
          <p:nvPr/>
        </p:nvSpPr>
        <p:spPr>
          <a:xfrm>
            <a:off x="95292" y="6055638"/>
            <a:ext cx="4065516" cy="490006"/>
          </a:xfrm>
          <a:prstGeom prst="rect">
            <a:avLst/>
          </a:prstGeom>
        </p:spPr>
        <p:txBody>
          <a:bodyPr wrap="square">
            <a:spAutoFit/>
          </a:bodyPr>
          <a:lstStyle/>
          <a:p>
            <a:pPr marL="94949" marR="0" lvl="0" indent="-94949" algn="l" defTabSz="91429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○入居者の安心やコミュニティを支える取組など、ソフト面の施策を推進</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7" name="正方形/長方形 166"/>
          <p:cNvSpPr/>
          <p:nvPr/>
        </p:nvSpPr>
        <p:spPr>
          <a:xfrm>
            <a:off x="4397156" y="4839836"/>
            <a:ext cx="4646358" cy="765787"/>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（ロ）府営住宅資産を活用したまちづくり</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26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・集約建替等による</a:t>
            </a:r>
            <a:r>
              <a:rPr kumimoji="1" lang="ja-JP" altLang="en-US"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活用地をまちづくりに積極的に活用</a:t>
            </a:r>
            <a:endParaRPr kumimoji="1" lang="en-US" altLang="ja-JP"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26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他の公的賃貸住宅事業者と連携したまちづくり</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等</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2" name="正方形/長方形 171"/>
          <p:cNvSpPr/>
          <p:nvPr/>
        </p:nvSpPr>
        <p:spPr>
          <a:xfrm>
            <a:off x="39567" y="1568214"/>
            <a:ext cx="9043516" cy="363552"/>
          </a:xfrm>
          <a:prstGeom prst="rect">
            <a:avLst/>
          </a:prstGeom>
          <a:noFill/>
          <a:ln w="3810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4406" tIns="42203" rIns="66462" bIns="42203" rtlCol="0" anchor="ctr"/>
          <a:lstStyle/>
          <a:p>
            <a:pPr marL="0" marR="0" lvl="0" indent="0" algn="l" defTabSz="914290" rtl="0" eaLnBrk="1" fontAlgn="auto" latinLnBrk="0" hangingPunct="1">
              <a:lnSpc>
                <a:spcPts val="1055"/>
              </a:lnSpc>
              <a:spcBef>
                <a:spcPts val="0"/>
              </a:spcBef>
              <a:spcAft>
                <a:spcPts val="0"/>
              </a:spcAft>
              <a:buClrTx/>
              <a:buSzTx/>
              <a:buFontTx/>
              <a:buNone/>
              <a:tabLst/>
              <a:defRPr/>
            </a:pPr>
            <a:endParaRPr kumimoji="1" lang="ja-JP" altLang="en-US" sz="791"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3" name="正方形/長方形 172"/>
          <p:cNvSpPr/>
          <p:nvPr/>
        </p:nvSpPr>
        <p:spPr>
          <a:xfrm>
            <a:off x="0" y="1613731"/>
            <a:ext cx="9144000" cy="319639"/>
          </a:xfrm>
          <a:prstGeom prst="rect">
            <a:avLst/>
          </a:prstGeom>
        </p:spPr>
        <p:txBody>
          <a:bodyPr wrap="square">
            <a:spAutoFit/>
          </a:bodyPr>
          <a:lstStyle/>
          <a:p>
            <a:pPr marL="175854" marR="0" lvl="0" indent="-117236"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「住まうビジョン・大阪」の個別計画として、</a:t>
            </a:r>
            <a:r>
              <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30</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年後の管理戸数に向けた考え方</a:t>
            </a:r>
            <a:r>
              <a:rPr kumimoji="1" lang="ja-JP" altLang="en-US" sz="1477" b="1" i="0" u="sng"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を踏まえた、</a:t>
            </a:r>
            <a:r>
              <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10</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年間の取組方針を示す</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4" name="正方形/長方形 173"/>
          <p:cNvSpPr/>
          <p:nvPr/>
        </p:nvSpPr>
        <p:spPr>
          <a:xfrm>
            <a:off x="39567" y="1989730"/>
            <a:ext cx="4189795" cy="33132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58618"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府営住宅に関する現状と課題</a:t>
            </a:r>
            <a:endParaRPr kumimoji="1" lang="en-US" altLang="ja-JP" sz="1477"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5" name="正方形/長方形 174"/>
          <p:cNvSpPr/>
          <p:nvPr/>
        </p:nvSpPr>
        <p:spPr>
          <a:xfrm>
            <a:off x="56731" y="2302197"/>
            <a:ext cx="4241713" cy="1496179"/>
          </a:xfrm>
          <a:prstGeom prst="rect">
            <a:avLst/>
          </a:prstGeom>
          <a:noFill/>
        </p:spPr>
        <p:txBody>
          <a:bodyPr wrap="square">
            <a:spAutoFit/>
          </a:bodyPr>
          <a:lstStyle/>
          <a:p>
            <a:pPr marL="56524" marR="0" lvl="0" indent="-56524" algn="l" defTabSz="91429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ストックの状況</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17236" marR="0" lvl="0" indent="-58618" algn="l" defTabSz="914290" rtl="0" eaLnBrk="1" fontAlgn="auto" latinLnBrk="0" hangingPunct="1">
              <a:lnSpc>
                <a:spcPct val="100000"/>
              </a:lnSpc>
              <a:spcBef>
                <a:spcPts val="26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高度経済成長期のストックが、一斉に更新時期</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を迎え、</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17236" marR="0" lvl="0" indent="-58618" algn="l" defTabSz="914290" rtl="0" eaLnBrk="1" fontAlgn="auto" latinLnBrk="0" hangingPunct="1">
              <a:lnSpc>
                <a:spcPct val="100000"/>
              </a:lnSpc>
              <a:spcBef>
                <a:spcPts val="26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計画的な対応が必要</a:t>
            </a:r>
            <a:endParaRPr kumimoji="1" lang="en-US" altLang="ja-JP"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56524" marR="0" lvl="0" indent="-56524" algn="l" defTabSz="91429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応募倍率・空家の状況</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0377" marR="0" lvl="0" indent="-59665" algn="l" defTabSz="914290" rtl="0" eaLnBrk="1" fontAlgn="auto" latinLnBrk="0" hangingPunct="1">
              <a:lnSpc>
                <a:spcPct val="100000"/>
              </a:lnSpc>
              <a:spcBef>
                <a:spcPts val="26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応募倍率は、年々低下</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。倍率が</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倍を切る団地も増加。</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0377" marR="0" lvl="0" indent="-59665" algn="l" defTabSz="914290" rtl="0" eaLnBrk="1" fontAlgn="auto" latinLnBrk="0" hangingPunct="1">
              <a:lnSpc>
                <a:spcPct val="100000"/>
              </a:lnSpc>
              <a:spcBef>
                <a:spcPts val="26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・空家が約</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万戸。うち</a:t>
            </a:r>
            <a:r>
              <a:rPr kumimoji="1" lang="ja-JP" altLang="en-US"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政策空家等以外が約</a:t>
            </a:r>
            <a:r>
              <a:rPr kumimoji="1" lang="en-US" altLang="ja-JP"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1.2</a:t>
            </a:r>
            <a:r>
              <a:rPr kumimoji="1" lang="ja-JP" altLang="en-US" sz="1292"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万戸</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2" name="テキスト ボックス 181"/>
          <p:cNvSpPr txBox="1"/>
          <p:nvPr/>
        </p:nvSpPr>
        <p:spPr>
          <a:xfrm>
            <a:off x="4940878" y="2047143"/>
            <a:ext cx="1442337" cy="241476"/>
          </a:xfrm>
          <a:prstGeom prst="rect">
            <a:avLst/>
          </a:prstGeom>
          <a:noFill/>
        </p:spPr>
        <p:txBody>
          <a:bodyPr wrap="squar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建設年度別管理戸数</a:t>
            </a:r>
            <a:r>
              <a:rPr kumimoji="1" lang="en-US" altLang="ja-JP"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3" name="テキスト ボックス 182"/>
          <p:cNvSpPr txBox="1"/>
          <p:nvPr/>
        </p:nvSpPr>
        <p:spPr>
          <a:xfrm>
            <a:off x="6093379" y="2327759"/>
            <a:ext cx="814913" cy="660437"/>
          </a:xfrm>
          <a:prstGeom prst="rect">
            <a:avLst/>
          </a:prstGeom>
          <a:noFill/>
          <a:ln>
            <a:solidFill>
              <a:schemeClr val="accent1"/>
            </a:solidFill>
            <a:prstDash val="sysDash"/>
          </a:ln>
        </p:spPr>
        <p:txBody>
          <a:bodyPr wrap="squar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管理戸数（</a:t>
            </a:r>
            <a:r>
              <a:rPr kumimoji="1" lang="en-US" altLang="ja-JP" sz="92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R3.3.31</a:t>
            </a:r>
            <a:r>
              <a:rPr kumimoji="1" lang="ja-JP" altLang="en-US" sz="92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92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29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117,317</a:t>
            </a:r>
            <a:r>
              <a:rPr kumimoji="1" lang="ja-JP" altLang="en-US" sz="92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戸</a:t>
            </a:r>
          </a:p>
        </p:txBody>
      </p:sp>
      <p:sp>
        <p:nvSpPr>
          <p:cNvPr id="192" name="テキスト ボックス 191"/>
          <p:cNvSpPr txBox="1"/>
          <p:nvPr/>
        </p:nvSpPr>
        <p:spPr>
          <a:xfrm>
            <a:off x="7132597" y="2021370"/>
            <a:ext cx="1910918" cy="241476"/>
          </a:xfrm>
          <a:prstGeom prst="rect">
            <a:avLst/>
          </a:prstGeom>
          <a:noFill/>
        </p:spPr>
        <p:txBody>
          <a:bodyPr wrap="squar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応募倍率（総合募集）の推移</a:t>
            </a:r>
            <a:r>
              <a:rPr kumimoji="1" lang="en-US" altLang="ja-JP"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3" name="正方形/長方形 192"/>
          <p:cNvSpPr/>
          <p:nvPr/>
        </p:nvSpPr>
        <p:spPr>
          <a:xfrm>
            <a:off x="51659" y="4042142"/>
            <a:ext cx="4280827" cy="251150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4" name="正方形/長方形 193"/>
          <p:cNvSpPr/>
          <p:nvPr/>
        </p:nvSpPr>
        <p:spPr>
          <a:xfrm>
            <a:off x="49717" y="3793486"/>
            <a:ext cx="4282769" cy="297437"/>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58618"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基本的な考え方</a:t>
            </a:r>
            <a:endParaRPr kumimoji="1" lang="en-US" altLang="ja-JP" sz="1477"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5" name="正方形/長方形 194"/>
          <p:cNvSpPr/>
          <p:nvPr/>
        </p:nvSpPr>
        <p:spPr>
          <a:xfrm>
            <a:off x="4397878" y="3818178"/>
            <a:ext cx="4645637" cy="273547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6" name="正方形/長方形 195"/>
          <p:cNvSpPr/>
          <p:nvPr/>
        </p:nvSpPr>
        <p:spPr>
          <a:xfrm>
            <a:off x="4391627" y="3794214"/>
            <a:ext cx="4651888" cy="29566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58618"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取組の方向性と具体的な取組</a:t>
            </a:r>
            <a:endParaRPr kumimoji="1" lang="en-US" altLang="ja-JP" sz="1477"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0" name="正方形/長方形 199"/>
          <p:cNvSpPr/>
          <p:nvPr/>
        </p:nvSpPr>
        <p:spPr>
          <a:xfrm>
            <a:off x="4397156" y="6058837"/>
            <a:ext cx="4646358" cy="502830"/>
          </a:xfrm>
          <a:prstGeom prst="rect">
            <a:avLst/>
          </a:prstGeom>
        </p:spPr>
        <p:txBody>
          <a:bodyPr wrap="square">
            <a:spAutoFit/>
          </a:bodyPr>
          <a:lstStyle/>
          <a:p>
            <a:pPr marL="175854" marR="0" lvl="0" indent="-175854" algn="l" defTabSz="914290" rtl="0" eaLnBrk="1" fontAlgn="auto" latinLnBrk="0" hangingPunct="1">
              <a:lnSpc>
                <a:spcPct val="100000"/>
              </a:lnSpc>
              <a:spcBef>
                <a:spcPts val="264"/>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（ニ）入居者の安心やコミュニティを支えるソフト面の取組等</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19329" marR="0" lvl="0" indent="-62805" algn="l" defTabSz="914290" rtl="0" eaLnBrk="1" fontAlgn="auto" latinLnBrk="0" hangingPunct="1">
              <a:lnSpc>
                <a:spcPct val="100000"/>
              </a:lnSpc>
              <a:spcBef>
                <a:spcPts val="132"/>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・共益費としての府徴収範囲の拡大検討　等</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1" name="正方形/長方形 200"/>
          <p:cNvSpPr/>
          <p:nvPr/>
        </p:nvSpPr>
        <p:spPr>
          <a:xfrm>
            <a:off x="4397879" y="5573214"/>
            <a:ext cx="4651886" cy="528478"/>
          </a:xfrm>
          <a:prstGeom prst="rect">
            <a:avLst/>
          </a:prstGeom>
        </p:spPr>
        <p:txBody>
          <a:bodyPr wrap="square">
            <a:spAutoFit/>
          </a:bodyPr>
          <a:lstStyle/>
          <a:p>
            <a:pPr marL="0" marR="0" lvl="0" indent="0" algn="l" defTabSz="914290" rtl="0" eaLnBrk="1" fontAlgn="auto" latinLnBrk="0" hangingPunct="1">
              <a:lnSpc>
                <a:spcPct val="100000"/>
              </a:lnSpc>
              <a:spcBef>
                <a:spcPts val="264"/>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（ハ）良質なストック形成</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26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・エレベーター設置等のバリアフリー化　等</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2" name="正方形/長方形 201"/>
          <p:cNvSpPr/>
          <p:nvPr/>
        </p:nvSpPr>
        <p:spPr>
          <a:xfrm>
            <a:off x="4325474" y="2016996"/>
            <a:ext cx="2750292" cy="162546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3" name="正方形/長方形 202"/>
          <p:cNvSpPr/>
          <p:nvPr/>
        </p:nvSpPr>
        <p:spPr>
          <a:xfrm>
            <a:off x="7132597" y="2021371"/>
            <a:ext cx="1917999" cy="162109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233"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a:xfrm>
            <a:off x="6991048" y="6543276"/>
            <a:ext cx="2133600" cy="33703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B2214278-2596-4ED4-9E11-B8C83DB4BFF5}"/>
              </a:ext>
            </a:extLst>
          </p:cNvPr>
          <p:cNvSpPr/>
          <p:nvPr/>
        </p:nvSpPr>
        <p:spPr bwMode="gray">
          <a:xfrm>
            <a:off x="144482" y="1111353"/>
            <a:ext cx="1860164" cy="390534"/>
          </a:xfrm>
          <a:prstGeom prst="rect">
            <a:avLst/>
          </a:prstGeom>
          <a:solidFill>
            <a:schemeClr val="accent6">
              <a:lumMod val="50000"/>
            </a:schemeClr>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計画の概要</a:t>
            </a:r>
            <a:endParaRPr kumimoji="1" lang="en-US" altLang="ja-JP"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4286194" y="2352857"/>
            <a:ext cx="2926334" cy="1277457"/>
          </a:xfrm>
          <a:prstGeom prst="rect">
            <a:avLst/>
          </a:prstGeom>
        </p:spPr>
      </p:pic>
      <p:pic>
        <p:nvPicPr>
          <p:cNvPr id="4" name="図 3"/>
          <p:cNvPicPr>
            <a:picLocks noChangeAspect="1"/>
          </p:cNvPicPr>
          <p:nvPr/>
        </p:nvPicPr>
        <p:blipFill>
          <a:blip r:embed="rId4"/>
          <a:stretch>
            <a:fillRect/>
          </a:stretch>
        </p:blipFill>
        <p:spPr>
          <a:xfrm>
            <a:off x="7142020" y="2086947"/>
            <a:ext cx="1907744" cy="1558835"/>
          </a:xfrm>
          <a:prstGeom prst="rect">
            <a:avLst/>
          </a:prstGeom>
        </p:spPr>
      </p:pic>
      <p:sp>
        <p:nvSpPr>
          <p:cNvPr id="30" name="テキスト ボックス 29">
            <a:extLst>
              <a:ext uri="{FF2B5EF4-FFF2-40B4-BE49-F238E27FC236}">
                <a16:creationId xmlns:a16="http://schemas.microsoft.com/office/drawing/2014/main" id="{EDF7E7FE-5FFF-457A-B878-C082253C0968}"/>
              </a:ext>
            </a:extLst>
          </p:cNvPr>
          <p:cNvSpPr txBox="1"/>
          <p:nvPr/>
        </p:nvSpPr>
        <p:spPr>
          <a:xfrm>
            <a:off x="6120000" y="360000"/>
            <a:ext cx="2880000" cy="360000"/>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住宅経営室</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469731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101601" y="1167388"/>
            <a:ext cx="8953500" cy="5501972"/>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４</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安心のくらしをつくる</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35496" y="740490"/>
            <a:ext cx="9073008"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大阪府営住宅ストック総合活用計画の取組の推進（計画期間：令和</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35" name="テキスト ボックス 34"/>
          <p:cNvSpPr txBox="1"/>
          <p:nvPr/>
        </p:nvSpPr>
        <p:spPr>
          <a:xfrm>
            <a:off x="101600" y="1253589"/>
            <a:ext cx="2489784" cy="348109"/>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令和７年度の主な取組</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160560" y="1609318"/>
            <a:ext cx="8779822" cy="4603696"/>
          </a:xfrm>
          <a:prstGeom prst="rect">
            <a:avLst/>
          </a:prstGeom>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61196" algn="l" defTabSz="914290" rtl="0" eaLnBrk="1" fontAlgn="auto" latinLnBrk="0" hangingPunct="1">
              <a:lnSpc>
                <a:spcPct val="100000"/>
              </a:lnSpc>
              <a:spcBef>
                <a:spcPts val="0"/>
              </a:spcBef>
              <a:spcAft>
                <a:spcPts val="554"/>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○再編・整備に向けた取組</a:t>
            </a:r>
            <a:endParaRPr kumimoji="1" lang="en-US" altLang="ja-JP" sz="1477" b="1" i="0" u="none" strike="sng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335582" algn="l" defTabSz="914290" rtl="0" eaLnBrk="1" fontAlgn="auto" latinLnBrk="0" hangingPunct="1">
              <a:lnSpc>
                <a:spcPts val="2215"/>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・集約建替事業を行う団地の基本計画、基本設計及び実施設計</a:t>
            </a:r>
            <a:r>
              <a:rPr kumimoji="1" lang="ja-JP" altLang="en-US" sz="1477" dirty="0">
                <a:solidFill>
                  <a:prstClr val="black"/>
                </a:solidFill>
                <a:latin typeface="Meiryo UI" panose="020B0604030504040204" pitchFamily="50" charset="-128"/>
                <a:ea typeface="Meiryo UI" panose="020B0604030504040204" pitchFamily="50" charset="-128"/>
              </a:rPr>
              <a:t>に着手</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335582" algn="l" defTabSz="914290" rtl="0" eaLnBrk="1" fontAlgn="auto" latinLnBrk="0" hangingPunct="1">
              <a:lnSpc>
                <a:spcPts val="2215"/>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年度より工事着手（計画期間で延べ</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5,000</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戸））</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335582" algn="l" defTabSz="914290" rtl="0" eaLnBrk="1" fontAlgn="auto" latinLnBrk="0" hangingPunct="1">
              <a:lnSpc>
                <a:spcPts val="2215"/>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・低需要団地における集約廃止事業を継続実施（計画期間で延べ</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3,000</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戸）</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148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61196" algn="l" defTabSz="914290" rtl="0" eaLnBrk="1" fontAlgn="auto" latinLnBrk="0" hangingPunct="1">
              <a:lnSpc>
                <a:spcPct val="100000"/>
              </a:lnSpc>
              <a:spcBef>
                <a:spcPts val="0"/>
              </a:spcBef>
              <a:spcAft>
                <a:spcPts val="554"/>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○耐震化の推進</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35582"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・耐震化のための建替事業を継続実施</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35582"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61196" algn="l" defTabSz="914290" rtl="0" eaLnBrk="1" fontAlgn="auto" latinLnBrk="0" hangingPunct="1">
              <a:lnSpc>
                <a:spcPct val="100000"/>
              </a:lnSpc>
              <a:spcBef>
                <a:spcPts val="0"/>
              </a:spcBef>
              <a:spcAft>
                <a:spcPts val="554"/>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○バリアフリー化（エレベータ設置・住戸内改善）の推進</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61196" algn="l" defTabSz="914290" rtl="0" eaLnBrk="1" fontAlgn="auto" latinLnBrk="0" hangingPunct="1">
              <a:lnSpc>
                <a:spcPts val="2215"/>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・既存中層住宅のエレベーター設置事業（計画期間で延べ</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61196" algn="l" defTabSz="914290" rtl="0" eaLnBrk="1" fontAlgn="auto" latinLnBrk="0" hangingPunct="1">
              <a:lnSpc>
                <a:spcPts val="2215"/>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住戸内バリアフリー化事業</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（計画期間で延べ</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5,000</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戸）</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61196" algn="l" defTabSz="914290" rtl="0" eaLnBrk="1" fontAlgn="auto" latinLnBrk="0" hangingPunct="1">
              <a:lnSpc>
                <a:spcPct val="100000"/>
              </a:lnSpc>
              <a:spcBef>
                <a:spcPts val="0"/>
              </a:spcBef>
              <a:spcAft>
                <a:spcPts val="554"/>
              </a:spcAft>
              <a:buClrTx/>
              <a:buSzTx/>
              <a:buFontTx/>
              <a:buNone/>
              <a:tabLst/>
              <a:defRPr/>
            </a:pP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61196" algn="l" defTabSz="914290" rtl="0" eaLnBrk="1" fontAlgn="auto" latinLnBrk="0" hangingPunct="1">
              <a:lnSpc>
                <a:spcPct val="100000"/>
              </a:lnSpc>
              <a:spcBef>
                <a:spcPts val="0"/>
              </a:spcBef>
              <a:spcAft>
                <a:spcPts val="554"/>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○府営住宅ストックのまちづくりへの活用</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61196" algn="l" defTabSz="914290" rtl="0" eaLnBrk="1" fontAlgn="auto" latinLnBrk="0" hangingPunct="1">
              <a:lnSpc>
                <a:spcPct val="100000"/>
              </a:lnSpc>
              <a:spcBef>
                <a:spcPts val="0"/>
              </a:spcBef>
              <a:spcAft>
                <a:spcPts val="554"/>
              </a:spcAft>
              <a:buClrTx/>
              <a:buSzTx/>
              <a:buFontTx/>
              <a:buNone/>
              <a:tabLst/>
              <a:defRPr/>
            </a:pPr>
            <a:r>
              <a:rPr kumimoji="1" lang="en-US" altLang="ja-JP" sz="1477" b="1" dirty="0">
                <a:solidFill>
                  <a:prstClr val="black"/>
                </a:solidFill>
                <a:latin typeface="Meiryo UI" panose="020B0604030504040204" pitchFamily="50" charset="-128"/>
                <a:ea typeface="Meiryo UI" panose="020B0604030504040204" pitchFamily="50" charset="-128"/>
              </a:rPr>
              <a:t>   </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活用地の売却にあたり、原則</a:t>
            </a:r>
            <a:r>
              <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ZEH</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等を条件化</a:t>
            </a:r>
            <a:endParaRPr kumimoji="1" lang="en-US" altLang="ja-JP"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410318" marR="0" lvl="0" indent="-74737" algn="l" defTabSz="914290" rtl="0" eaLnBrk="1" fontAlgn="auto" latinLnBrk="0" hangingPunct="1">
              <a:lnSpc>
                <a:spcPts val="2215"/>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次世代基準のＺＥＨ誘導等のモデル事業も実施（建築環境課共管）</a:t>
            </a:r>
          </a:p>
          <a:p>
            <a:pPr marL="410318" marR="0" lvl="0" indent="-74737" algn="l" defTabSz="914290" rtl="0" eaLnBrk="1" fontAlgn="auto" latinLnBrk="0" hangingPunct="1">
              <a:lnSpc>
                <a:spcPts val="2215"/>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dirty="0">
                <a:latin typeface="Meiryo UI" panose="020B0604030504040204" pitchFamily="50" charset="-128"/>
                <a:ea typeface="Meiryo UI" panose="020B0604030504040204" pitchFamily="50" charset="-128"/>
              </a:rPr>
              <a:t>令和</a:t>
            </a:r>
            <a:r>
              <a:rPr kumimoji="1" lang="en-US" altLang="ja-JP" sz="1477" dirty="0">
                <a:latin typeface="Meiryo UI" panose="020B0604030504040204" pitchFamily="50" charset="-128"/>
                <a:ea typeface="Meiryo UI" panose="020B0604030504040204" pitchFamily="50" charset="-128"/>
              </a:rPr>
              <a:t>7</a:t>
            </a:r>
            <a:r>
              <a:rPr kumimoji="1" lang="ja-JP" altLang="en-US" sz="1477" dirty="0">
                <a:latin typeface="Meiryo UI" panose="020B0604030504040204" pitchFamily="50" charset="-128"/>
                <a:ea typeface="Meiryo UI" panose="020B0604030504040204" pitchFamily="50" charset="-128"/>
              </a:rPr>
              <a:t>年度より</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コインパーキング事業者公募において、開設区画数の拡大とともに電気自動車充電設備を設置</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A3C9F44E-4FA3-4575-BD9B-FFB0D7203891}"/>
              </a:ext>
            </a:extLst>
          </p:cNvPr>
          <p:cNvSpPr txBox="1"/>
          <p:nvPr/>
        </p:nvSpPr>
        <p:spPr>
          <a:xfrm>
            <a:off x="6120000" y="360000"/>
            <a:ext cx="2880000" cy="360000"/>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住宅経営室</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574394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４</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安心のくらしをつくる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公的賃貸住宅事業者間連携の取組の推進</a:t>
            </a:r>
          </a:p>
        </p:txBody>
      </p:sp>
      <p:sp>
        <p:nvSpPr>
          <p:cNvPr id="7" name="Rectangle 8"/>
          <p:cNvSpPr>
            <a:spLocks noChangeArrowheads="1"/>
          </p:cNvSpPr>
          <p:nvPr/>
        </p:nvSpPr>
        <p:spPr bwMode="auto">
          <a:xfrm>
            <a:off x="-1112110" y="35587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8" name="スライド番号プレースホルダー 2"/>
          <p:cNvSpPr>
            <a:spLocks noGrp="1"/>
          </p:cNvSpPr>
          <p:nvPr>
            <p:ph type="sldNum" sz="quarter" idx="12"/>
          </p:nvPr>
        </p:nvSpPr>
        <p:spPr>
          <a:xfrm>
            <a:off x="8532441" y="6597352"/>
            <a:ext cx="611560" cy="260648"/>
          </a:xfrm>
        </p:spPr>
        <p:txBody>
          <a:bodyPr/>
          <a:lstStyle/>
          <a:p>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DDCC5163-1BCA-4848-8665-CDD69DAEAD61}"/>
              </a:ext>
            </a:extLst>
          </p:cNvPr>
          <p:cNvSpPr txBox="1"/>
          <p:nvPr/>
        </p:nvSpPr>
        <p:spPr>
          <a:xfrm>
            <a:off x="163477" y="1231743"/>
            <a:ext cx="1224004" cy="233397"/>
          </a:xfrm>
          <a:prstGeom prst="rect">
            <a:avLst/>
          </a:prstGeom>
          <a:solidFill>
            <a:schemeClr val="accent1"/>
          </a:solidFill>
          <a:ln>
            <a:noFill/>
          </a:ln>
        </p:spPr>
        <p:txBody>
          <a:bodyPr wrap="square" rtlCol="0" anchor="ctr">
            <a:spAutoFit/>
          </a:bodyPr>
          <a:lstStyle/>
          <a:p>
            <a:pPr algn="ctr" defTabSz="844083">
              <a:lnSpc>
                <a:spcPts val="1108"/>
              </a:lnSpc>
              <a:defRPr/>
            </a:pPr>
            <a:r>
              <a:rPr lang="ja-JP" altLang="en-US" sz="1100" b="1" dirty="0">
                <a:solidFill>
                  <a:schemeClr val="bg1"/>
                </a:solidFill>
                <a:latin typeface="Meiryo UI" panose="020B0604030504040204" pitchFamily="50" charset="-128"/>
                <a:ea typeface="Meiryo UI" panose="020B0604030504040204" pitchFamily="50" charset="-128"/>
              </a:rPr>
              <a:t>具体的イメージ</a:t>
            </a:r>
          </a:p>
        </p:txBody>
      </p:sp>
      <p:sp>
        <p:nvSpPr>
          <p:cNvPr id="45" name="角丸四角形 39">
            <a:extLst>
              <a:ext uri="{FF2B5EF4-FFF2-40B4-BE49-F238E27FC236}">
                <a16:creationId xmlns:a16="http://schemas.microsoft.com/office/drawing/2014/main" id="{EE8FBB2C-3BDD-4B43-BAF6-2D08D79C63BA}"/>
              </a:ext>
            </a:extLst>
          </p:cNvPr>
          <p:cNvSpPr/>
          <p:nvPr/>
        </p:nvSpPr>
        <p:spPr>
          <a:xfrm>
            <a:off x="4211230" y="1218063"/>
            <a:ext cx="4755691" cy="2016108"/>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56"/>
              </a:spcBef>
            </a:pPr>
            <a:r>
              <a:rPr lang="ja-JP" altLang="en-US" sz="14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公的賃貸住宅</a:t>
            </a:r>
            <a:r>
              <a:rPr lang="ja-JP" altLang="ja-JP" sz="14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事業者</a:t>
            </a:r>
            <a:r>
              <a:rPr lang="ja-JP" altLang="en-US" sz="14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（府・市町・</a:t>
            </a:r>
            <a:r>
              <a:rPr lang="en-US" altLang="ja-JP" sz="14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UR</a:t>
            </a:r>
            <a:r>
              <a:rPr lang="ja-JP" altLang="en-US" sz="14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・公社）</a:t>
            </a:r>
            <a:r>
              <a:rPr lang="ja-JP" altLang="ja-JP" sz="14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が</a:t>
            </a:r>
            <a:r>
              <a:rPr lang="ja-JP" altLang="en-US" sz="14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、それぞれ</a:t>
            </a:r>
            <a:r>
              <a:rPr lang="ja-JP" altLang="ja-JP" sz="14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の考え方</a:t>
            </a:r>
            <a:r>
              <a:rPr lang="ja-JP" altLang="en-US" sz="14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だけで団地を経営するのではなく、適切な情報共有・連携のもと</a:t>
            </a:r>
            <a:r>
              <a:rPr lang="ja-JP" altLang="en-US" sz="14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効果的に公的賃貸住宅政策を推進するため</a:t>
            </a:r>
            <a:r>
              <a:rPr lang="ja-JP" altLang="en-US" sz="14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事業者間の連携体制を整備</a:t>
            </a:r>
            <a:endParaRPr lang="en-US" altLang="ja-JP" sz="14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spcBef>
                <a:spcPts val="256"/>
              </a:spcBef>
            </a:pPr>
            <a:endParaRPr lang="en-US" altLang="ja-JP" sz="14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defTabSz="844083">
              <a:defRPr/>
            </a:pPr>
            <a:r>
              <a:rPr lang="ja-JP" altLang="en-US" sz="1400" dirty="0">
                <a:solidFill>
                  <a:schemeClr val="tx1"/>
                </a:solidFill>
                <a:latin typeface="Meiryo UI" panose="020B0604030504040204" pitchFamily="50" charset="-128"/>
                <a:ea typeface="Meiryo UI" panose="020B0604030504040204" pitchFamily="50" charset="-128"/>
              </a:rPr>
              <a:t>公的賃貸住宅事業者が、</a:t>
            </a:r>
            <a:r>
              <a:rPr lang="ja-JP" altLang="en-US" sz="1400" b="1" u="sng" dirty="0">
                <a:solidFill>
                  <a:srgbClr val="FF0000"/>
                </a:solidFill>
                <a:latin typeface="Meiryo UI" panose="020B0604030504040204" pitchFamily="50" charset="-128"/>
                <a:ea typeface="Meiryo UI" panose="020B0604030504040204" pitchFamily="50" charset="-128"/>
              </a:rPr>
              <a:t>今後の住宅政策の方向性や将来的なまちのあり方を共有</a:t>
            </a:r>
            <a:r>
              <a:rPr lang="ja-JP" altLang="en-US" sz="1400" dirty="0">
                <a:solidFill>
                  <a:schemeClr val="tx1"/>
                </a:solidFill>
                <a:latin typeface="Meiryo UI" panose="020B0604030504040204" pitchFamily="50" charset="-128"/>
                <a:ea typeface="Meiryo UI" panose="020B0604030504040204" pitchFamily="50" charset="-128"/>
              </a:rPr>
              <a:t>し、</a:t>
            </a:r>
            <a:r>
              <a:rPr lang="ja-JP" altLang="en-US" sz="1400" b="1" u="sng" dirty="0">
                <a:solidFill>
                  <a:srgbClr val="FF0000"/>
                </a:solidFill>
                <a:latin typeface="Meiryo UI" panose="020B0604030504040204" pitchFamily="50" charset="-128"/>
                <a:ea typeface="Meiryo UI" panose="020B0604030504040204" pitchFamily="50" charset="-128"/>
              </a:rPr>
              <a:t>地域再生に資する事業を展開できるよう</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b="1" u="sng" dirty="0">
                <a:solidFill>
                  <a:srgbClr val="FF0000"/>
                </a:solidFill>
                <a:latin typeface="Meiryo UI" panose="020B0604030504040204" pitchFamily="50" charset="-128"/>
                <a:ea typeface="Meiryo UI" panose="020B0604030504040204" pitchFamily="50" charset="-128"/>
              </a:rPr>
              <a:t>事業者間の連携を強化</a:t>
            </a:r>
          </a:p>
        </p:txBody>
      </p:sp>
      <p:sp>
        <p:nvSpPr>
          <p:cNvPr id="47" name="正方形/長方形 46">
            <a:extLst>
              <a:ext uri="{FF2B5EF4-FFF2-40B4-BE49-F238E27FC236}">
                <a16:creationId xmlns:a16="http://schemas.microsoft.com/office/drawing/2014/main" id="{5AA31AC7-6D88-49F7-8DC5-3480E636B2C6}"/>
              </a:ext>
            </a:extLst>
          </p:cNvPr>
          <p:cNvSpPr/>
          <p:nvPr/>
        </p:nvSpPr>
        <p:spPr>
          <a:xfrm>
            <a:off x="-180528" y="3285984"/>
            <a:ext cx="9144000" cy="30765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2023" tIns="30675" rIns="92023" bIns="30675" anchor="t" anchorCtr="0">
            <a:spAutoFit/>
          </a:bodyPr>
          <a:lstStyle/>
          <a:p>
            <a:pPr marL="81164" marR="0" lvl="0" indent="0" algn="l" defTabSz="676089" rtl="0" eaLnBrk="1" fontAlgn="auto" latinLnBrk="0" hangingPunct="1">
              <a:lnSpc>
                <a:spcPct val="130000"/>
              </a:lnSpc>
              <a:spcBef>
                <a:spcPts val="256"/>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dirty="0">
                <a:solidFill>
                  <a:prstClr val="black"/>
                </a:solidFill>
                <a:latin typeface="Meiryo UI" panose="020B0604030504040204" pitchFamily="50" charset="-128"/>
                <a:ea typeface="Meiryo UI" panose="020B0604030504040204" pitchFamily="50" charset="-128"/>
              </a:rPr>
              <a:t>先進的な</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7" name="正方形/長方形 76">
            <a:extLst>
              <a:ext uri="{FF2B5EF4-FFF2-40B4-BE49-F238E27FC236}">
                <a16:creationId xmlns:a16="http://schemas.microsoft.com/office/drawing/2014/main" id="{C7A4D382-4050-435B-B4A0-23B2C02C6056}"/>
              </a:ext>
            </a:extLst>
          </p:cNvPr>
          <p:cNvSpPr/>
          <p:nvPr/>
        </p:nvSpPr>
        <p:spPr>
          <a:xfrm>
            <a:off x="111396" y="1169013"/>
            <a:ext cx="8942547" cy="20754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1" name="テキスト ボックス 30">
            <a:extLst>
              <a:ext uri="{FF2B5EF4-FFF2-40B4-BE49-F238E27FC236}">
                <a16:creationId xmlns:a16="http://schemas.microsoft.com/office/drawing/2014/main" id="{2DEB9C69-A133-4796-B270-B8E637A853FF}"/>
              </a:ext>
            </a:extLst>
          </p:cNvPr>
          <p:cNvSpPr txBox="1"/>
          <p:nvPr/>
        </p:nvSpPr>
        <p:spPr>
          <a:xfrm>
            <a:off x="130191" y="3587958"/>
            <a:ext cx="2069462" cy="233397"/>
          </a:xfrm>
          <a:prstGeom prst="rect">
            <a:avLst/>
          </a:prstGeom>
          <a:solidFill>
            <a:schemeClr val="accent1"/>
          </a:solidFill>
          <a:ln>
            <a:noFill/>
          </a:ln>
        </p:spPr>
        <p:txBody>
          <a:bodyPr wrap="square" rtlCol="0" anchor="ctr">
            <a:spAutoFit/>
          </a:bodyPr>
          <a:lstStyle/>
          <a:p>
            <a:pPr algn="ctr" defTabSz="844083">
              <a:lnSpc>
                <a:spcPts val="1108"/>
              </a:lnSpc>
              <a:defRPr/>
            </a:pPr>
            <a:r>
              <a:rPr lang="ja-JP" altLang="en-US" sz="1100" b="1" dirty="0">
                <a:solidFill>
                  <a:schemeClr val="bg1"/>
                </a:solidFill>
                <a:latin typeface="Meiryo UI" panose="020B0604030504040204" pitchFamily="50" charset="-128"/>
                <a:ea typeface="Meiryo UI" panose="020B0604030504040204" pitchFamily="50" charset="-128"/>
              </a:rPr>
              <a:t>泉北ニュータウン（堺市南区）</a:t>
            </a:r>
          </a:p>
        </p:txBody>
      </p:sp>
      <p:sp>
        <p:nvSpPr>
          <p:cNvPr id="37" name="テキスト ボックス 36">
            <a:extLst>
              <a:ext uri="{FF2B5EF4-FFF2-40B4-BE49-F238E27FC236}">
                <a16:creationId xmlns:a16="http://schemas.microsoft.com/office/drawing/2014/main" id="{C95B227B-72E1-4381-9091-3ECD6D26C677}"/>
              </a:ext>
            </a:extLst>
          </p:cNvPr>
          <p:cNvSpPr txBox="1"/>
          <p:nvPr/>
        </p:nvSpPr>
        <p:spPr>
          <a:xfrm>
            <a:off x="4759505" y="3593575"/>
            <a:ext cx="2999937" cy="233397"/>
          </a:xfrm>
          <a:prstGeom prst="rect">
            <a:avLst/>
          </a:prstGeom>
          <a:solidFill>
            <a:schemeClr val="accent1"/>
          </a:solidFill>
          <a:ln>
            <a:noFill/>
          </a:ln>
        </p:spPr>
        <p:txBody>
          <a:bodyPr wrap="square" rtlCol="0" anchor="ctr">
            <a:spAutoFit/>
          </a:bodyPr>
          <a:lstStyle/>
          <a:p>
            <a:pPr algn="ctr" defTabSz="844083">
              <a:lnSpc>
                <a:spcPts val="1108"/>
              </a:lnSpc>
              <a:defRPr/>
            </a:pPr>
            <a:r>
              <a:rPr lang="ja-JP" altLang="en-US" sz="1100" b="1" dirty="0">
                <a:solidFill>
                  <a:schemeClr val="bg1"/>
                </a:solidFill>
                <a:latin typeface="Meiryo UI" panose="020B0604030504040204" pitchFamily="50" charset="-128"/>
                <a:ea typeface="Meiryo UI" panose="020B0604030504040204" pitchFamily="50" charset="-128"/>
              </a:rPr>
              <a:t>新金岡地区（堺市北区新金岡町</a:t>
            </a:r>
            <a:r>
              <a:rPr lang="en-US" altLang="ja-JP" sz="1100" b="1" dirty="0">
                <a:solidFill>
                  <a:schemeClr val="bg1"/>
                </a:solidFill>
                <a:latin typeface="Meiryo UI" panose="020B0604030504040204" pitchFamily="50" charset="-128"/>
                <a:ea typeface="Meiryo UI" panose="020B0604030504040204" pitchFamily="50" charset="-128"/>
              </a:rPr>
              <a:t>1</a:t>
            </a:r>
            <a:r>
              <a:rPr lang="ja-JP" altLang="en-US" sz="1100" b="1" dirty="0">
                <a:solidFill>
                  <a:schemeClr val="bg1"/>
                </a:solidFill>
                <a:latin typeface="Meiryo UI" panose="020B0604030504040204" pitchFamily="50" charset="-128"/>
                <a:ea typeface="Meiryo UI" panose="020B0604030504040204" pitchFamily="50" charset="-128"/>
              </a:rPr>
              <a:t>丁～</a:t>
            </a:r>
            <a:r>
              <a:rPr lang="en-US" altLang="ja-JP" sz="1100" b="1" dirty="0">
                <a:solidFill>
                  <a:schemeClr val="bg1"/>
                </a:solidFill>
                <a:latin typeface="Meiryo UI" panose="020B0604030504040204" pitchFamily="50" charset="-128"/>
                <a:ea typeface="Meiryo UI" panose="020B0604030504040204" pitchFamily="50" charset="-128"/>
              </a:rPr>
              <a:t>5</a:t>
            </a:r>
            <a:r>
              <a:rPr lang="ja-JP" altLang="en-US" sz="1100" b="1" dirty="0">
                <a:solidFill>
                  <a:schemeClr val="bg1"/>
                </a:solidFill>
                <a:latin typeface="Meiryo UI" panose="020B0604030504040204" pitchFamily="50" charset="-128"/>
                <a:ea typeface="Meiryo UI" panose="020B0604030504040204" pitchFamily="50" charset="-128"/>
              </a:rPr>
              <a:t>丁）</a:t>
            </a:r>
          </a:p>
        </p:txBody>
      </p:sp>
      <p:pic>
        <p:nvPicPr>
          <p:cNvPr id="3" name="図 2">
            <a:extLst>
              <a:ext uri="{FF2B5EF4-FFF2-40B4-BE49-F238E27FC236}">
                <a16:creationId xmlns:a16="http://schemas.microsoft.com/office/drawing/2014/main" id="{07EF6C11-86B3-437F-AE67-E82CF2038A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9352" y="4848140"/>
            <a:ext cx="2324657" cy="1945459"/>
          </a:xfrm>
          <a:prstGeom prst="rect">
            <a:avLst/>
          </a:prstGeom>
        </p:spPr>
      </p:pic>
      <p:grpSp>
        <p:nvGrpSpPr>
          <p:cNvPr id="12" name="グループ化 11">
            <a:extLst>
              <a:ext uri="{FF2B5EF4-FFF2-40B4-BE49-F238E27FC236}">
                <a16:creationId xmlns:a16="http://schemas.microsoft.com/office/drawing/2014/main" id="{C27761DE-1D00-4D9A-857B-EFAEFD5AFE10}"/>
              </a:ext>
            </a:extLst>
          </p:cNvPr>
          <p:cNvGrpSpPr/>
          <p:nvPr/>
        </p:nvGrpSpPr>
        <p:grpSpPr>
          <a:xfrm>
            <a:off x="7283905" y="5209235"/>
            <a:ext cx="2007831" cy="1384996"/>
            <a:chOff x="3751051" y="4465813"/>
            <a:chExt cx="2007831" cy="1384996"/>
          </a:xfrm>
        </p:grpSpPr>
        <p:sp>
          <p:nvSpPr>
            <p:cNvPr id="8" name="正方形/長方形 7">
              <a:extLst>
                <a:ext uri="{FF2B5EF4-FFF2-40B4-BE49-F238E27FC236}">
                  <a16:creationId xmlns:a16="http://schemas.microsoft.com/office/drawing/2014/main" id="{BE33DB28-4E48-4180-8B83-5272A54A4E47}"/>
                </a:ext>
              </a:extLst>
            </p:cNvPr>
            <p:cNvSpPr/>
            <p:nvPr/>
          </p:nvSpPr>
          <p:spPr>
            <a:xfrm>
              <a:off x="3751051" y="4465813"/>
              <a:ext cx="1800200" cy="1384996"/>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52F563E4-AC8A-49F4-80FA-29D14D6EC2B9}"/>
                </a:ext>
              </a:extLst>
            </p:cNvPr>
            <p:cNvSpPr txBox="1"/>
            <p:nvPr/>
          </p:nvSpPr>
          <p:spPr>
            <a:xfrm>
              <a:off x="4097244" y="4465814"/>
              <a:ext cx="1661638" cy="1384995"/>
            </a:xfrm>
            <a:prstGeom prst="rect">
              <a:avLst/>
            </a:prstGeom>
            <a:noFill/>
          </p:spPr>
          <p:txBody>
            <a:bodyPr wrap="square" rtlCol="0">
              <a:spAutoFit/>
            </a:bodyPr>
            <a:lstStyle/>
            <a:p>
              <a:r>
                <a:rPr lang="ja-JP" altLang="en-US" sz="1050" b="1" kern="100" dirty="0">
                  <a:effectLst/>
                  <a:latin typeface="Meiryo UI" panose="020B0604030504040204" pitchFamily="50" charset="-128"/>
                  <a:ea typeface="Meiryo UI" panose="020B0604030504040204" pitchFamily="50" charset="-128"/>
                  <a:cs typeface="メイリオ" panose="020B0604030504040204" pitchFamily="50" charset="-128"/>
                </a:rPr>
                <a:t>：</a:t>
              </a:r>
              <a:r>
                <a:rPr lang="ja-JP" altLang="ja-JP" sz="1050" b="1" kern="100" dirty="0">
                  <a:effectLst/>
                  <a:latin typeface="Meiryo UI" panose="020B0604030504040204" pitchFamily="50" charset="-128"/>
                  <a:ea typeface="Meiryo UI" panose="020B0604030504040204" pitchFamily="50" charset="-128"/>
                  <a:cs typeface="メイリオ" panose="020B0604030504040204" pitchFamily="50" charset="-128"/>
                </a:rPr>
                <a:t>駅周辺地域拠点</a:t>
              </a:r>
              <a:endParaRPr lang="en-US" altLang="ja-JP" sz="1050" b="1" kern="100" dirty="0">
                <a:effectLst/>
                <a:latin typeface="Meiryo UI" panose="020B0604030504040204" pitchFamily="50" charset="-128"/>
                <a:ea typeface="Meiryo UI" panose="020B0604030504040204" pitchFamily="50" charset="-128"/>
                <a:cs typeface="メイリオ" panose="020B0604030504040204" pitchFamily="50" charset="-128"/>
              </a:endParaRPr>
            </a:p>
            <a:p>
              <a:r>
                <a:rPr kumimoji="1" lang="ja-JP" altLang="en-US" sz="1050" b="1" kern="100" dirty="0">
                  <a:latin typeface="Meiryo UI" panose="020B0604030504040204" pitchFamily="50" charset="-128"/>
                  <a:ea typeface="Meiryo UI" panose="020B0604030504040204" pitchFamily="50" charset="-128"/>
                </a:rPr>
                <a:t>：緑の拠点</a:t>
              </a:r>
              <a:endParaRPr kumimoji="1" lang="en-US" altLang="ja-JP" sz="1050" b="1" kern="100" dirty="0">
                <a:latin typeface="Meiryo UI" panose="020B0604030504040204" pitchFamily="50" charset="-128"/>
                <a:ea typeface="Meiryo UI" panose="020B0604030504040204" pitchFamily="50" charset="-128"/>
              </a:endParaRPr>
            </a:p>
            <a:p>
              <a:r>
                <a:rPr lang="ja-JP" altLang="en-US" sz="1050" b="1" kern="100" dirty="0">
                  <a:latin typeface="Meiryo UI" panose="020B0604030504040204" pitchFamily="50" charset="-128"/>
                  <a:ea typeface="Meiryo UI" panose="020B0604030504040204" pitchFamily="50" charset="-128"/>
                </a:rPr>
                <a:t>：沿道サービス軸</a:t>
              </a:r>
              <a:endParaRPr lang="en-US" altLang="ja-JP" sz="1050" b="1" kern="100" dirty="0">
                <a:latin typeface="Meiryo UI" panose="020B0604030504040204" pitchFamily="50" charset="-128"/>
                <a:ea typeface="Meiryo UI" panose="020B0604030504040204" pitchFamily="50" charset="-128"/>
              </a:endParaRPr>
            </a:p>
            <a:p>
              <a:r>
                <a:rPr kumimoji="1" lang="ja-JP" altLang="en-US" sz="1050" b="1" kern="100" dirty="0">
                  <a:latin typeface="Meiryo UI" panose="020B0604030504040204" pitchFamily="50" charset="-128"/>
                  <a:ea typeface="Meiryo UI" panose="020B0604030504040204" pitchFamily="50" charset="-128"/>
                </a:rPr>
                <a:t>：緑の軸</a:t>
              </a:r>
              <a:endParaRPr kumimoji="1" lang="en-US" altLang="ja-JP" sz="1050" b="1" kern="100" dirty="0">
                <a:latin typeface="Meiryo UI" panose="020B0604030504040204" pitchFamily="50" charset="-128"/>
                <a:ea typeface="Meiryo UI" panose="020B0604030504040204" pitchFamily="50" charset="-128"/>
              </a:endParaRPr>
            </a:p>
            <a:p>
              <a:r>
                <a:rPr lang="ja-JP" altLang="en-US" sz="1050" b="1" kern="100" dirty="0">
                  <a:latin typeface="Meiryo UI" panose="020B0604030504040204" pitchFamily="50" charset="-128"/>
                  <a:ea typeface="Meiryo UI" panose="020B0604030504040204" pitchFamily="50" charset="-128"/>
                </a:rPr>
                <a:t>：住宅市街地ゾーン</a:t>
              </a:r>
              <a:endParaRPr lang="en-US" altLang="ja-JP" sz="1050" b="1" kern="100" dirty="0">
                <a:latin typeface="Meiryo UI" panose="020B0604030504040204" pitchFamily="50" charset="-128"/>
                <a:ea typeface="Meiryo UI" panose="020B0604030504040204" pitchFamily="50" charset="-128"/>
              </a:endParaRPr>
            </a:p>
            <a:p>
              <a:r>
                <a:rPr kumimoji="1" lang="ja-JP" altLang="en-US" sz="1050" b="1" kern="100" dirty="0">
                  <a:latin typeface="Meiryo UI" panose="020B0604030504040204" pitchFamily="50" charset="-128"/>
                  <a:ea typeface="Meiryo UI" panose="020B0604030504040204" pitchFamily="50" charset="-128"/>
                </a:rPr>
                <a:t>：中低層住宅地ゾーン</a:t>
              </a:r>
              <a:endParaRPr kumimoji="1" lang="en-US" altLang="ja-JP" sz="1050" b="1" kern="100" dirty="0">
                <a:latin typeface="Meiryo UI" panose="020B0604030504040204" pitchFamily="50" charset="-128"/>
                <a:ea typeface="Meiryo UI" panose="020B0604030504040204" pitchFamily="50" charset="-128"/>
              </a:endParaRPr>
            </a:p>
            <a:p>
              <a:r>
                <a:rPr lang="ja-JP" altLang="en-US" sz="1050" b="1" kern="100" dirty="0">
                  <a:latin typeface="Meiryo UI" panose="020B0604030504040204" pitchFamily="50" charset="-128"/>
                  <a:ea typeface="Meiryo UI" panose="020B0604030504040204" pitchFamily="50" charset="-128"/>
                </a:rPr>
                <a:t>：</a:t>
              </a:r>
              <a:r>
                <a:rPr lang="zh-TW" altLang="en-US" sz="1050" b="1" kern="100" dirty="0">
                  <a:latin typeface="Meiryo UI" panose="020B0604030504040204" pitchFamily="50" charset="-128"/>
                  <a:ea typeface="Meiryo UI" panose="020B0604030504040204" pitchFamily="50" charset="-128"/>
                </a:rPr>
                <a:t>公的賃貸住宅団地</a:t>
              </a:r>
              <a:endParaRPr lang="en-US" altLang="zh-TW" sz="1050" b="1" kern="100" dirty="0">
                <a:latin typeface="Meiryo UI" panose="020B0604030504040204" pitchFamily="50" charset="-128"/>
                <a:ea typeface="Meiryo UI" panose="020B0604030504040204" pitchFamily="50" charset="-128"/>
              </a:endParaRPr>
            </a:p>
            <a:p>
              <a:r>
                <a:rPr kumimoji="1" lang="ja-JP" altLang="en-US" sz="1050" b="1" kern="100" dirty="0">
                  <a:latin typeface="Meiryo UI" panose="020B0604030504040204" pitchFamily="50" charset="-128"/>
                  <a:ea typeface="Meiryo UI" panose="020B0604030504040204" pitchFamily="50" charset="-128"/>
                </a:rPr>
                <a:t>：活  用  用  地</a:t>
              </a:r>
              <a:endParaRPr kumimoji="1" lang="en-US" altLang="ja-JP" sz="1050" b="1" kern="100" dirty="0">
                <a:latin typeface="Meiryo UI" panose="020B0604030504040204" pitchFamily="50" charset="-128"/>
                <a:ea typeface="Meiryo UI" panose="020B0604030504040204" pitchFamily="50" charset="-128"/>
              </a:endParaRPr>
            </a:p>
          </p:txBody>
        </p:sp>
        <p:grpSp>
          <p:nvGrpSpPr>
            <p:cNvPr id="38" name="グループ化 37">
              <a:extLst>
                <a:ext uri="{FF2B5EF4-FFF2-40B4-BE49-F238E27FC236}">
                  <a16:creationId xmlns:a16="http://schemas.microsoft.com/office/drawing/2014/main" id="{36AA925B-CE0B-4DB8-A923-9FE0DA7154AB}"/>
                </a:ext>
              </a:extLst>
            </p:cNvPr>
            <p:cNvGrpSpPr>
              <a:grpSpLocks noChangeAspect="1"/>
            </p:cNvGrpSpPr>
            <p:nvPr/>
          </p:nvGrpSpPr>
          <p:grpSpPr>
            <a:xfrm flipH="1">
              <a:off x="3823060" y="4489763"/>
              <a:ext cx="432047" cy="1313878"/>
              <a:chOff x="0" y="0"/>
              <a:chExt cx="819807" cy="2493448"/>
            </a:xfrm>
          </p:grpSpPr>
          <p:pic>
            <p:nvPicPr>
              <p:cNvPr id="39" name="Picture 312">
                <a:extLst>
                  <a:ext uri="{FF2B5EF4-FFF2-40B4-BE49-F238E27FC236}">
                    <a16:creationId xmlns:a16="http://schemas.microsoft.com/office/drawing/2014/main" id="{C1B376AF-02AD-465E-B77E-6F9E367CFB46}"/>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819807" cy="21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円/楕円 2219">
                <a:extLst>
                  <a:ext uri="{FF2B5EF4-FFF2-40B4-BE49-F238E27FC236}">
                    <a16:creationId xmlns:a16="http://schemas.microsoft.com/office/drawing/2014/main" id="{3438AC10-20CB-4644-9FA0-EF4DBCBEC401}"/>
                  </a:ext>
                </a:extLst>
              </p:cNvPr>
              <p:cNvSpPr/>
              <p:nvPr/>
            </p:nvSpPr>
            <p:spPr bwMode="auto">
              <a:xfrm>
                <a:off x="299545" y="2222938"/>
                <a:ext cx="277495" cy="270510"/>
              </a:xfrm>
              <a:prstGeom prst="ellipse">
                <a:avLst/>
              </a:prstGeom>
              <a:solidFill>
                <a:srgbClr val="FFFF00"/>
              </a:solidFill>
              <a:ln w="31750" cap="flat" cmpd="sng">
                <a:solidFill>
                  <a:sysClr val="windowText" lastClr="000000">
                    <a:alpha val="78000"/>
                  </a:sys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upright="1" compatLnSpc="1">
                <a:prstTxWarp prst="textNoShape">
                  <a:avLst/>
                </a:prstTxWarp>
                <a:noAutofit/>
              </a:bodyPr>
              <a:lstStyle/>
              <a:p>
                <a:endParaRPr lang="ja-JP" altLang="en-US"/>
              </a:p>
            </p:txBody>
          </p:sp>
        </p:grpSp>
      </p:grpSp>
      <p:sp>
        <p:nvSpPr>
          <p:cNvPr id="46" name="角丸四角形 3">
            <a:extLst>
              <a:ext uri="{FF2B5EF4-FFF2-40B4-BE49-F238E27FC236}">
                <a16:creationId xmlns:a16="http://schemas.microsoft.com/office/drawing/2014/main" id="{6595F4AD-A951-4FBF-BD6F-B3C66EDEA104}"/>
              </a:ext>
            </a:extLst>
          </p:cNvPr>
          <p:cNvSpPr/>
          <p:nvPr/>
        </p:nvSpPr>
        <p:spPr>
          <a:xfrm>
            <a:off x="4759505" y="3780230"/>
            <a:ext cx="4324600" cy="600164"/>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34938" indent="-134938"/>
            <a:r>
              <a:rPr lang="ja-JP" altLang="en-US" sz="1100" b="1" i="0" dirty="0">
                <a:solidFill>
                  <a:srgbClr val="333333"/>
                </a:solidFill>
                <a:effectLst/>
                <a:latin typeface="Meiryo UI" panose="020B0604030504040204" pitchFamily="50" charset="-128"/>
                <a:ea typeface="Meiryo UI" panose="020B0604030504040204" pitchFamily="50" charset="-128"/>
              </a:rPr>
              <a:t>〇府、堺市、</a:t>
            </a:r>
            <a:r>
              <a:rPr lang="en-US" altLang="ja-JP" sz="1100" b="1" i="0" dirty="0">
                <a:solidFill>
                  <a:srgbClr val="333333"/>
                </a:solidFill>
                <a:effectLst/>
                <a:latin typeface="Meiryo UI" panose="020B0604030504040204" pitchFamily="50" charset="-128"/>
                <a:ea typeface="Meiryo UI" panose="020B0604030504040204" pitchFamily="50" charset="-128"/>
              </a:rPr>
              <a:t>UR</a:t>
            </a:r>
            <a:r>
              <a:rPr lang="ja-JP" altLang="en-US" sz="1100" b="1" i="0" dirty="0">
                <a:solidFill>
                  <a:srgbClr val="333333"/>
                </a:solidFill>
                <a:effectLst/>
                <a:latin typeface="Meiryo UI" panose="020B0604030504040204" pitchFamily="50" charset="-128"/>
                <a:ea typeface="Meiryo UI" panose="020B0604030504040204" pitchFamily="50" charset="-128"/>
              </a:rPr>
              <a:t>、公社</a:t>
            </a:r>
            <a:r>
              <a:rPr lang="ja-JP" altLang="en-US" sz="1100" b="0" i="0" dirty="0">
                <a:solidFill>
                  <a:srgbClr val="333333"/>
                </a:solidFill>
                <a:effectLst/>
                <a:latin typeface="Meiryo UI" panose="020B0604030504040204" pitchFamily="50" charset="-128"/>
                <a:ea typeface="Meiryo UI" panose="020B0604030504040204" pitchFamily="50" charset="-128"/>
              </a:rPr>
              <a:t>は、共同で、堺市内の大規模な住宅団地地区をはじめとする地区等の居住機能の向上等を図るため、「</a:t>
            </a:r>
            <a:r>
              <a:rPr lang="ja-JP" altLang="en-US" sz="1100" b="1" i="0" dirty="0">
                <a:solidFill>
                  <a:srgbClr val="333333"/>
                </a:solidFill>
                <a:effectLst/>
                <a:latin typeface="Meiryo UI" panose="020B0604030504040204" pitchFamily="50" charset="-128"/>
                <a:ea typeface="Meiryo UI" panose="020B0604030504040204" pitchFamily="50" charset="-128"/>
              </a:rPr>
              <a:t>堺市域地域居住機能再生調整会議</a:t>
            </a:r>
            <a:r>
              <a:rPr lang="ja-JP" altLang="en-US" sz="1100" b="0" i="0" dirty="0">
                <a:solidFill>
                  <a:srgbClr val="333333"/>
                </a:solidFill>
                <a:effectLst/>
                <a:latin typeface="Meiryo UI" panose="020B0604030504040204" pitchFamily="50" charset="-128"/>
                <a:ea typeface="Meiryo UI" panose="020B0604030504040204" pitchFamily="50" charset="-128"/>
              </a:rPr>
              <a:t>」を設置</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48" name="角丸四角形 3">
            <a:extLst>
              <a:ext uri="{FF2B5EF4-FFF2-40B4-BE49-F238E27FC236}">
                <a16:creationId xmlns:a16="http://schemas.microsoft.com/office/drawing/2014/main" id="{0125E9DD-BC2E-4879-B2A9-6420E483BB5C}"/>
              </a:ext>
            </a:extLst>
          </p:cNvPr>
          <p:cNvSpPr/>
          <p:nvPr/>
        </p:nvSpPr>
        <p:spPr>
          <a:xfrm>
            <a:off x="4759505" y="4366265"/>
            <a:ext cx="4350015" cy="43088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34938" indent="-134938"/>
            <a:r>
              <a:rPr lang="ja-JP" altLang="en-US" sz="1100" i="0" dirty="0">
                <a:solidFill>
                  <a:srgbClr val="333333"/>
                </a:solidFill>
                <a:effectLst/>
                <a:latin typeface="Meiryo UI" panose="020B0604030504040204" pitchFamily="50" charset="-128"/>
                <a:ea typeface="Meiryo UI" panose="020B0604030504040204" pitchFamily="50" charset="-128"/>
              </a:rPr>
              <a:t>〇新金岡地区のおける公的賃貸住宅事業者間の連携した取組みを進めるための</a:t>
            </a:r>
            <a:r>
              <a:rPr lang="ja-JP" altLang="en-US" sz="1100" b="1" i="0" dirty="0">
                <a:solidFill>
                  <a:srgbClr val="333333"/>
                </a:solidFill>
                <a:effectLst/>
                <a:latin typeface="Meiryo UI" panose="020B0604030504040204" pitchFamily="50" charset="-128"/>
                <a:ea typeface="Meiryo UI" panose="020B0604030504040204" pitchFamily="50" charset="-128"/>
              </a:rPr>
              <a:t>基本方針をとりまとめ</a:t>
            </a:r>
            <a:endParaRPr lang="en-US" altLang="ja-JP" sz="1100" b="1" dirty="0">
              <a:solidFill>
                <a:schemeClr val="tx1"/>
              </a:solidFill>
              <a:latin typeface="Meiryo UI" panose="020B0604030504040204" pitchFamily="50" charset="-128"/>
              <a:ea typeface="Meiryo UI" panose="020B0604030504040204" pitchFamily="50" charset="-128"/>
            </a:endParaRPr>
          </a:p>
        </p:txBody>
      </p:sp>
      <p:sp>
        <p:nvSpPr>
          <p:cNvPr id="54" name="角丸四角形 3">
            <a:extLst>
              <a:ext uri="{FF2B5EF4-FFF2-40B4-BE49-F238E27FC236}">
                <a16:creationId xmlns:a16="http://schemas.microsoft.com/office/drawing/2014/main" id="{C27E3F9D-9922-470D-9C1E-5E78B36C8286}"/>
              </a:ext>
            </a:extLst>
          </p:cNvPr>
          <p:cNvSpPr/>
          <p:nvPr/>
        </p:nvSpPr>
        <p:spPr>
          <a:xfrm>
            <a:off x="7242608" y="4799008"/>
            <a:ext cx="1901391" cy="400110"/>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34938" indent="-134938"/>
            <a:r>
              <a:rPr lang="ja-JP" altLang="en-US" sz="1000" dirty="0">
                <a:solidFill>
                  <a:srgbClr val="333333"/>
                </a:solidFill>
                <a:latin typeface="Meiryo UI" panose="020B0604030504040204" pitchFamily="50" charset="-128"/>
                <a:ea typeface="Meiryo UI" panose="020B0604030504040204" pitchFamily="50" charset="-128"/>
              </a:rPr>
              <a:t>●</a:t>
            </a:r>
            <a:r>
              <a:rPr lang="ja-JP" altLang="en-US" sz="1000" b="1" dirty="0">
                <a:solidFill>
                  <a:srgbClr val="333333"/>
                </a:solidFill>
                <a:latin typeface="Meiryo UI" panose="020B0604030504040204" pitchFamily="50" charset="-128"/>
                <a:ea typeface="Meiryo UI" panose="020B0604030504040204" pitchFamily="50" charset="-128"/>
              </a:rPr>
              <a:t>住まいまちづくりの</a:t>
            </a:r>
            <a:endParaRPr lang="en-US" altLang="ja-JP" sz="1000" b="1" dirty="0">
              <a:solidFill>
                <a:srgbClr val="333333"/>
              </a:solidFill>
              <a:latin typeface="Meiryo UI" panose="020B0604030504040204" pitchFamily="50" charset="-128"/>
              <a:ea typeface="Meiryo UI" panose="020B0604030504040204" pitchFamily="50" charset="-128"/>
            </a:endParaRPr>
          </a:p>
          <a:p>
            <a:pPr marL="134938" indent="-134938"/>
            <a:r>
              <a:rPr lang="ja-JP" altLang="en-US" sz="1000" b="1" dirty="0">
                <a:solidFill>
                  <a:srgbClr val="333333"/>
                </a:solidFill>
                <a:latin typeface="Meiryo UI" panose="020B0604030504040204" pitchFamily="50" charset="-128"/>
                <a:ea typeface="Meiryo UI" panose="020B0604030504040204" pitchFamily="50" charset="-128"/>
              </a:rPr>
              <a:t>　 基本方針</a:t>
            </a:r>
            <a:r>
              <a:rPr lang="en-US" altLang="ja-JP" sz="1000" b="1" dirty="0">
                <a:solidFill>
                  <a:srgbClr val="333333"/>
                </a:solidFill>
                <a:latin typeface="Meiryo UI" panose="020B0604030504040204" pitchFamily="50" charset="-128"/>
                <a:ea typeface="Meiryo UI" panose="020B0604030504040204" pitchFamily="50" charset="-128"/>
              </a:rPr>
              <a:t>(</a:t>
            </a:r>
            <a:r>
              <a:rPr lang="ja-JP" altLang="en-US" sz="1000" b="1" dirty="0">
                <a:solidFill>
                  <a:srgbClr val="333333"/>
                </a:solidFill>
                <a:latin typeface="Meiryo UI" panose="020B0604030504040204" pitchFamily="50" charset="-128"/>
                <a:ea typeface="Meiryo UI" panose="020B0604030504040204" pitchFamily="50" charset="-128"/>
              </a:rPr>
              <a:t>イメージ</a:t>
            </a:r>
            <a:r>
              <a:rPr lang="en-US" altLang="ja-JP" sz="1000" b="1" dirty="0">
                <a:solidFill>
                  <a:srgbClr val="333333"/>
                </a:solidFill>
                <a:latin typeface="Meiryo UI" panose="020B0604030504040204" pitchFamily="50" charset="-128"/>
                <a:ea typeface="Meiryo UI" panose="020B0604030504040204" pitchFamily="50" charset="-128"/>
              </a:rPr>
              <a:t>)</a:t>
            </a:r>
            <a:r>
              <a:rPr lang="ja-JP" altLang="en-US" sz="1000" b="1" dirty="0">
                <a:solidFill>
                  <a:srgbClr val="333333"/>
                </a:solidFill>
                <a:latin typeface="Meiryo UI" panose="020B0604030504040204" pitchFamily="50" charset="-128"/>
                <a:ea typeface="Meiryo UI" panose="020B0604030504040204" pitchFamily="50" charset="-128"/>
              </a:rPr>
              <a:t>図</a:t>
            </a:r>
            <a:r>
              <a:rPr lang="en-US" altLang="ja-JP" sz="1000" dirty="0">
                <a:solidFill>
                  <a:srgbClr val="333333"/>
                </a:solidFill>
                <a:latin typeface="Meiryo UI" panose="020B0604030504040204" pitchFamily="50" charset="-128"/>
                <a:ea typeface="Meiryo UI" panose="020B0604030504040204" pitchFamily="50" charset="-128"/>
              </a:rPr>
              <a:t>〔</a:t>
            </a:r>
            <a:r>
              <a:rPr lang="ja-JP" altLang="en-US" sz="1000" dirty="0">
                <a:solidFill>
                  <a:srgbClr val="333333"/>
                </a:solidFill>
                <a:latin typeface="Meiryo UI" panose="020B0604030504040204" pitchFamily="50" charset="-128"/>
                <a:ea typeface="Meiryo UI" panose="020B0604030504040204" pitchFamily="50" charset="-128"/>
              </a:rPr>
              <a:t>抜粋</a:t>
            </a:r>
            <a:r>
              <a:rPr lang="en-US" altLang="ja-JP" sz="1000" dirty="0">
                <a:solidFill>
                  <a:srgbClr val="333333"/>
                </a:solidFill>
                <a:latin typeface="Meiryo UI" panose="020B0604030504040204" pitchFamily="50" charset="-128"/>
                <a:ea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27C5CC33-D5C1-4C3C-9682-600B614B35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60619" y="5313616"/>
            <a:ext cx="2211381" cy="1233447"/>
          </a:xfrm>
          <a:prstGeom prst="rect">
            <a:avLst/>
          </a:prstGeom>
        </p:spPr>
      </p:pic>
      <p:pic>
        <p:nvPicPr>
          <p:cNvPr id="16" name="図 15">
            <a:extLst>
              <a:ext uri="{FF2B5EF4-FFF2-40B4-BE49-F238E27FC236}">
                <a16:creationId xmlns:a16="http://schemas.microsoft.com/office/drawing/2014/main" id="{EFA5E49C-3EDA-45E4-A9F5-07E230E8E3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8505" y="5313616"/>
            <a:ext cx="1863292" cy="1233447"/>
          </a:xfrm>
          <a:prstGeom prst="rect">
            <a:avLst/>
          </a:prstGeom>
        </p:spPr>
      </p:pic>
      <p:sp>
        <p:nvSpPr>
          <p:cNvPr id="55" name="角丸四角形 3">
            <a:extLst>
              <a:ext uri="{FF2B5EF4-FFF2-40B4-BE49-F238E27FC236}">
                <a16:creationId xmlns:a16="http://schemas.microsoft.com/office/drawing/2014/main" id="{83442C17-EF85-444D-884B-57DD7ABEDD27}"/>
              </a:ext>
            </a:extLst>
          </p:cNvPr>
          <p:cNvSpPr/>
          <p:nvPr/>
        </p:nvSpPr>
        <p:spPr>
          <a:xfrm>
            <a:off x="59712" y="3833013"/>
            <a:ext cx="4437420" cy="43088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34938" indent="-134938"/>
            <a:r>
              <a:rPr lang="ja-JP" altLang="en-US" sz="1100" i="0" dirty="0">
                <a:solidFill>
                  <a:srgbClr val="333333"/>
                </a:solidFill>
                <a:effectLst/>
                <a:latin typeface="Meiryo UI" panose="020B0604030504040204" pitchFamily="50" charset="-128"/>
                <a:ea typeface="Meiryo UI" panose="020B0604030504040204" pitchFamily="50" charset="-128"/>
              </a:rPr>
              <a:t>〇</a:t>
            </a:r>
            <a:r>
              <a:rPr lang="ja-JP" altLang="en-US" sz="1100" b="1" i="0" dirty="0">
                <a:solidFill>
                  <a:srgbClr val="333333"/>
                </a:solidFill>
                <a:effectLst/>
                <a:latin typeface="Meiryo UI" panose="020B0604030504040204" pitchFamily="50" charset="-128"/>
                <a:ea typeface="Meiryo UI" panose="020B0604030504040204" pitchFamily="50" charset="-128"/>
              </a:rPr>
              <a:t>堺市、府、公的団体等で構成する「泉北ニューデザイン推進協議会」</a:t>
            </a:r>
            <a:r>
              <a:rPr lang="ja-JP" altLang="en-US" sz="1100" b="1" dirty="0">
                <a:solidFill>
                  <a:srgbClr val="333333"/>
                </a:solidFill>
                <a:latin typeface="Meiryo UI" panose="020B0604030504040204" pitchFamily="50" charset="-128"/>
                <a:ea typeface="Meiryo UI" panose="020B0604030504040204" pitchFamily="50" charset="-128"/>
              </a:rPr>
              <a:t>において</a:t>
            </a:r>
            <a:r>
              <a:rPr lang="ja-JP" altLang="en-US" sz="1100" i="0" dirty="0">
                <a:solidFill>
                  <a:srgbClr val="333333"/>
                </a:solidFill>
                <a:effectLst/>
                <a:latin typeface="Meiryo UI" panose="020B0604030504040204" pitchFamily="50" charset="-128"/>
                <a:ea typeface="Meiryo UI" panose="020B0604030504040204" pitchFamily="50" charset="-128"/>
              </a:rPr>
              <a:t>堺市が策定した「</a:t>
            </a:r>
            <a:r>
              <a:rPr lang="en-US" altLang="ja-JP" sz="1100" i="0" dirty="0">
                <a:solidFill>
                  <a:srgbClr val="333333"/>
                </a:solidFill>
                <a:effectLst/>
                <a:latin typeface="Meiryo UI" panose="020B0604030504040204" pitchFamily="50" charset="-128"/>
                <a:ea typeface="Meiryo UI" panose="020B0604030504040204" pitchFamily="50" charset="-128"/>
              </a:rPr>
              <a:t>SENBOKU New Design</a:t>
            </a:r>
            <a:r>
              <a:rPr lang="ja-JP" altLang="en-US" sz="1100" i="0" dirty="0">
                <a:solidFill>
                  <a:srgbClr val="333333"/>
                </a:solidFill>
                <a:effectLst/>
                <a:latin typeface="Meiryo UI" panose="020B0604030504040204" pitchFamily="50" charset="-128"/>
                <a:ea typeface="Meiryo UI" panose="020B0604030504040204" pitchFamily="50" charset="-128"/>
              </a:rPr>
              <a:t>」を</a:t>
            </a:r>
            <a:r>
              <a:rPr lang="ja-JP" altLang="en-US" sz="1100" dirty="0">
                <a:solidFill>
                  <a:srgbClr val="333333"/>
                </a:solidFill>
                <a:latin typeface="Meiryo UI" panose="020B0604030504040204" pitchFamily="50" charset="-128"/>
                <a:ea typeface="Meiryo UI" panose="020B0604030504040204" pitchFamily="50" charset="-128"/>
              </a:rPr>
              <a:t>基づき</a:t>
            </a:r>
            <a:r>
              <a:rPr lang="ja-JP" altLang="en-US" sz="1100" i="0" dirty="0">
                <a:solidFill>
                  <a:srgbClr val="333333"/>
                </a:solidFill>
                <a:effectLst/>
                <a:latin typeface="Meiryo UI" panose="020B0604030504040204" pitchFamily="50" charset="-128"/>
                <a:ea typeface="Meiryo UI" panose="020B0604030504040204" pitchFamily="50" charset="-128"/>
              </a:rPr>
              <a:t>、</a:t>
            </a:r>
            <a:r>
              <a:rPr lang="ja-JP" altLang="en-US" sz="1100" b="1" dirty="0">
                <a:solidFill>
                  <a:srgbClr val="333333"/>
                </a:solidFill>
                <a:latin typeface="Meiryo UI" panose="020B0604030504040204" pitchFamily="50" charset="-128"/>
                <a:ea typeface="Meiryo UI" panose="020B0604030504040204" pitchFamily="50" charset="-128"/>
              </a:rPr>
              <a:t>取組を推進</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56" name="角丸四角形 3">
            <a:extLst>
              <a:ext uri="{FF2B5EF4-FFF2-40B4-BE49-F238E27FC236}">
                <a16:creationId xmlns:a16="http://schemas.microsoft.com/office/drawing/2014/main" id="{677F0E66-7ABB-4783-A7AC-E2A9679E57A0}"/>
              </a:ext>
            </a:extLst>
          </p:cNvPr>
          <p:cNvSpPr/>
          <p:nvPr/>
        </p:nvSpPr>
        <p:spPr>
          <a:xfrm>
            <a:off x="55088" y="4221088"/>
            <a:ext cx="4437420" cy="43088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34938" indent="-134938"/>
            <a:r>
              <a:rPr lang="ja-JP" altLang="en-US" sz="1100" i="0" dirty="0">
                <a:solidFill>
                  <a:srgbClr val="333333"/>
                </a:solidFill>
                <a:effectLst/>
                <a:latin typeface="Meiryo UI" panose="020B0604030504040204" pitchFamily="50" charset="-128"/>
                <a:ea typeface="Meiryo UI" panose="020B0604030504040204" pitchFamily="50" charset="-128"/>
              </a:rPr>
              <a:t>〇各事業主体が連携して再生事業を円滑かつ計画的に進めるため、</a:t>
            </a:r>
            <a:r>
              <a:rPr lang="ja-JP" altLang="en-US" sz="1100" b="1" i="0" dirty="0">
                <a:solidFill>
                  <a:srgbClr val="333333"/>
                </a:solidFill>
                <a:effectLst/>
                <a:latin typeface="Meiryo UI" panose="020B0604030504040204" pitchFamily="50" charset="-128"/>
                <a:ea typeface="Meiryo UI" panose="020B0604030504040204" pitchFamily="50" charset="-128"/>
              </a:rPr>
              <a:t>「泉北ニュータウン公的賃貸住宅再生計画」を策定</a:t>
            </a:r>
            <a:endParaRPr lang="en-US" altLang="ja-JP" sz="1100" b="1" dirty="0">
              <a:solidFill>
                <a:schemeClr val="tx1"/>
              </a:solidFill>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4FFED8F7-766E-42C7-BE73-54C6A646CE6F}"/>
              </a:ext>
            </a:extLst>
          </p:cNvPr>
          <p:cNvSpPr txBox="1"/>
          <p:nvPr/>
        </p:nvSpPr>
        <p:spPr>
          <a:xfrm>
            <a:off x="2360619" y="6493539"/>
            <a:ext cx="2211381" cy="338554"/>
          </a:xfrm>
          <a:prstGeom prst="rect">
            <a:avLst/>
          </a:prstGeom>
          <a:noFill/>
        </p:spPr>
        <p:txBody>
          <a:bodyPr wrap="square" rtlCol="0">
            <a:spAutoFit/>
          </a:bodyPr>
          <a:lstStyle/>
          <a:p>
            <a:pPr algn="ctr" defTabSz="844083">
              <a:defRPr/>
            </a:pPr>
            <a:r>
              <a:rPr lang="ja-JP" altLang="en-US" sz="800" dirty="0">
                <a:solidFill>
                  <a:prstClr val="black"/>
                </a:solidFill>
                <a:latin typeface="Meiryo UI" panose="020B0604030504040204" pitchFamily="50" charset="-128"/>
                <a:ea typeface="Meiryo UI" panose="020B0604030504040204" pitchFamily="50" charset="-128"/>
              </a:rPr>
              <a:t>活用地への医療施設の導入</a:t>
            </a:r>
          </a:p>
          <a:p>
            <a:pPr algn="ctr" defTabSz="844083">
              <a:defRPr/>
            </a:pPr>
            <a:r>
              <a:rPr lang="ja-JP" altLang="en-US" sz="800" dirty="0">
                <a:solidFill>
                  <a:prstClr val="black"/>
                </a:solidFill>
                <a:latin typeface="Meiryo UI" panose="020B0604030504040204" pitchFamily="50" charset="-128"/>
                <a:ea typeface="Meiryo UI" panose="020B0604030504040204" pitchFamily="50" charset="-128"/>
              </a:rPr>
              <a:t>（近畿大学医学部・病院 イメージ図）</a:t>
            </a:r>
          </a:p>
        </p:txBody>
      </p:sp>
      <p:sp>
        <p:nvSpPr>
          <p:cNvPr id="58" name="テキスト ボックス 57">
            <a:extLst>
              <a:ext uri="{FF2B5EF4-FFF2-40B4-BE49-F238E27FC236}">
                <a16:creationId xmlns:a16="http://schemas.microsoft.com/office/drawing/2014/main" id="{8954917A-0111-46EB-ACED-4E1BCD3FC225}"/>
              </a:ext>
            </a:extLst>
          </p:cNvPr>
          <p:cNvSpPr txBox="1"/>
          <p:nvPr/>
        </p:nvSpPr>
        <p:spPr>
          <a:xfrm>
            <a:off x="-83803" y="6493973"/>
            <a:ext cx="2473657" cy="338554"/>
          </a:xfrm>
          <a:prstGeom prst="rect">
            <a:avLst/>
          </a:prstGeom>
          <a:noFill/>
        </p:spPr>
        <p:txBody>
          <a:bodyPr wrap="square" rtlCol="0">
            <a:spAutoFit/>
          </a:bodyPr>
          <a:lstStyle/>
          <a:p>
            <a:pPr algn="ctr" defTabSz="844083">
              <a:defRPr/>
            </a:pPr>
            <a:r>
              <a:rPr lang="ja-JP" altLang="en-US" sz="800" dirty="0">
                <a:solidFill>
                  <a:prstClr val="black"/>
                </a:solidFill>
                <a:latin typeface="Meiryo UI" panose="020B0604030504040204" pitchFamily="50" charset="-128"/>
                <a:ea typeface="Meiryo UI" panose="020B0604030504040204" pitchFamily="50" charset="-128"/>
              </a:rPr>
              <a:t>既存集会所を活用したコミュニティ醸成拠点</a:t>
            </a:r>
          </a:p>
          <a:p>
            <a:pPr algn="ctr" defTabSz="844083">
              <a:defRPr/>
            </a:pPr>
            <a:r>
              <a:rPr lang="ja-JP" altLang="en-US" sz="800" dirty="0">
                <a:solidFill>
                  <a:prstClr val="black"/>
                </a:solidFill>
                <a:latin typeface="Meiryo UI" panose="020B0604030504040204" pitchFamily="50" charset="-128"/>
                <a:ea typeface="Meiryo UI" panose="020B0604030504040204" pitchFamily="50" charset="-128"/>
              </a:rPr>
              <a:t>（</a:t>
            </a:r>
            <a:r>
              <a:rPr lang="en-US" altLang="ja-JP" sz="800" dirty="0">
                <a:solidFill>
                  <a:prstClr val="black"/>
                </a:solidFill>
                <a:latin typeface="Meiryo UI" panose="020B0604030504040204" pitchFamily="50" charset="-128"/>
                <a:ea typeface="Meiryo UI" panose="020B0604030504040204" pitchFamily="50" charset="-128"/>
              </a:rPr>
              <a:t>UR </a:t>
            </a:r>
            <a:r>
              <a:rPr lang="ja-JP" altLang="en-US" sz="800" dirty="0">
                <a:solidFill>
                  <a:prstClr val="black"/>
                </a:solidFill>
                <a:latin typeface="Meiryo UI" panose="020B0604030504040204" pitchFamily="50" charset="-128"/>
                <a:ea typeface="Meiryo UI" panose="020B0604030504040204" pitchFamily="50" charset="-128"/>
              </a:rPr>
              <a:t>泉北桃山台 </a:t>
            </a:r>
            <a:r>
              <a:rPr lang="en-US" altLang="ja-JP" sz="800" dirty="0">
                <a:solidFill>
                  <a:prstClr val="black"/>
                </a:solidFill>
                <a:latin typeface="Meiryo UI" panose="020B0604030504040204" pitchFamily="50" charset="-128"/>
                <a:ea typeface="Meiryo UI" panose="020B0604030504040204" pitchFamily="50" charset="-128"/>
              </a:rPr>
              <a:t>1 </a:t>
            </a:r>
            <a:r>
              <a:rPr lang="ja-JP" altLang="en-US" sz="800" dirty="0">
                <a:solidFill>
                  <a:prstClr val="black"/>
                </a:solidFill>
                <a:latin typeface="Meiryo UI" panose="020B0604030504040204" pitchFamily="50" charset="-128"/>
                <a:ea typeface="Meiryo UI" panose="020B0604030504040204" pitchFamily="50" charset="-128"/>
              </a:rPr>
              <a:t>丁団地 ももポート）</a:t>
            </a:r>
          </a:p>
        </p:txBody>
      </p:sp>
      <p:sp>
        <p:nvSpPr>
          <p:cNvPr id="60" name="角丸四角形 3">
            <a:extLst>
              <a:ext uri="{FF2B5EF4-FFF2-40B4-BE49-F238E27FC236}">
                <a16:creationId xmlns:a16="http://schemas.microsoft.com/office/drawing/2014/main" id="{4B9FD7FF-2386-4037-AFBF-E995B21A868E}"/>
              </a:ext>
            </a:extLst>
          </p:cNvPr>
          <p:cNvSpPr/>
          <p:nvPr/>
        </p:nvSpPr>
        <p:spPr>
          <a:xfrm>
            <a:off x="72393" y="4568498"/>
            <a:ext cx="4403104" cy="769441"/>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34938" indent="-134938"/>
            <a:r>
              <a:rPr lang="ja-JP" altLang="en-US" sz="1100" i="0" dirty="0">
                <a:solidFill>
                  <a:srgbClr val="333333"/>
                </a:solidFill>
                <a:effectLst/>
                <a:latin typeface="Meiryo UI" panose="020B0604030504040204" pitchFamily="50" charset="-128"/>
                <a:ea typeface="Meiryo UI" panose="020B0604030504040204" pitchFamily="50" charset="-128"/>
              </a:rPr>
              <a:t>〇</a:t>
            </a:r>
            <a:r>
              <a:rPr lang="ja-JP" altLang="en-US" sz="1100" b="1" i="0" dirty="0">
                <a:solidFill>
                  <a:srgbClr val="333333"/>
                </a:solidFill>
                <a:effectLst/>
                <a:latin typeface="Meiryo UI" panose="020B0604030504040204" pitchFamily="50" charset="-128"/>
                <a:ea typeface="Meiryo UI" panose="020B0604030504040204" pitchFamily="50" charset="-128"/>
              </a:rPr>
              <a:t>既存ストック</a:t>
            </a:r>
            <a:r>
              <a:rPr lang="ja-JP" altLang="en-US" sz="1100" b="1" dirty="0">
                <a:solidFill>
                  <a:srgbClr val="333333"/>
                </a:solidFill>
                <a:latin typeface="Meiryo UI" panose="020B0604030504040204" pitchFamily="50" charset="-128"/>
                <a:ea typeface="Meiryo UI" panose="020B0604030504040204" pitchFamily="50" charset="-128"/>
              </a:rPr>
              <a:t>の</a:t>
            </a:r>
            <a:r>
              <a:rPr lang="ja-JP" altLang="en-US" sz="1100" b="1" i="0" dirty="0">
                <a:solidFill>
                  <a:srgbClr val="333333"/>
                </a:solidFill>
                <a:effectLst/>
                <a:latin typeface="Meiryo UI" panose="020B0604030504040204" pitchFamily="50" charset="-128"/>
                <a:ea typeface="Meiryo UI" panose="020B0604030504040204" pitchFamily="50" charset="-128"/>
              </a:rPr>
              <a:t>活用</a:t>
            </a:r>
            <a:r>
              <a:rPr lang="ja-JP" altLang="en-US" sz="1100" dirty="0">
                <a:solidFill>
                  <a:srgbClr val="333333"/>
                </a:solidFill>
                <a:latin typeface="Meiryo UI" panose="020B0604030504040204" pitchFamily="50" charset="-128"/>
                <a:ea typeface="Meiryo UI" panose="020B0604030504040204" pitchFamily="50" charset="-128"/>
              </a:rPr>
              <a:t>や</a:t>
            </a:r>
            <a:r>
              <a:rPr lang="ja-JP" altLang="en-US" sz="1100" i="0" dirty="0">
                <a:solidFill>
                  <a:srgbClr val="333333"/>
                </a:solidFill>
                <a:effectLst/>
                <a:latin typeface="Meiryo UI" panose="020B0604030504040204" pitchFamily="50" charset="-128"/>
                <a:ea typeface="Meiryo UI" panose="020B0604030504040204" pitchFamily="50" charset="-128"/>
              </a:rPr>
              <a:t>、再生事業により創出される</a:t>
            </a:r>
            <a:r>
              <a:rPr lang="ja-JP" altLang="en-US" sz="1100" b="1" i="0" dirty="0">
                <a:solidFill>
                  <a:srgbClr val="333333"/>
                </a:solidFill>
                <a:effectLst/>
                <a:latin typeface="Meiryo UI" panose="020B0604030504040204" pitchFamily="50" charset="-128"/>
                <a:ea typeface="Meiryo UI" panose="020B0604030504040204" pitchFamily="50" charset="-128"/>
              </a:rPr>
              <a:t>活用地への多様な機能の導入</a:t>
            </a:r>
            <a:r>
              <a:rPr lang="ja-JP" altLang="en-US" sz="1100" i="0" dirty="0">
                <a:solidFill>
                  <a:srgbClr val="333333"/>
                </a:solidFill>
                <a:effectLst/>
                <a:latin typeface="Meiryo UI" panose="020B0604030504040204" pitchFamily="50" charset="-128"/>
                <a:ea typeface="Meiryo UI" panose="020B0604030504040204" pitchFamily="50" charset="-128"/>
              </a:rPr>
              <a:t>を図ることにより、居住機能中心から、多様な活動に挑戦できるまちへの転換を推進（事業者公募条件を設定した住宅活用地の事業者が決定</a:t>
            </a:r>
            <a:r>
              <a:rPr lang="en-US" altLang="ja-JP" sz="1100" i="0" dirty="0">
                <a:solidFill>
                  <a:srgbClr val="333333"/>
                </a:solidFill>
                <a:effectLst/>
                <a:latin typeface="Meiryo UI" panose="020B0604030504040204" pitchFamily="50" charset="-128"/>
                <a:ea typeface="Meiryo UI" panose="020B0604030504040204" pitchFamily="50" charset="-128"/>
              </a:rPr>
              <a:t>〈</a:t>
            </a:r>
            <a:r>
              <a:rPr lang="en-US" altLang="ja-JP" sz="1100" dirty="0">
                <a:solidFill>
                  <a:srgbClr val="333333"/>
                </a:solidFill>
                <a:latin typeface="Meiryo UI" panose="020B0604030504040204" pitchFamily="50" charset="-128"/>
                <a:ea typeface="Meiryo UI" panose="020B0604030504040204" pitchFamily="50" charset="-128"/>
              </a:rPr>
              <a:t>R6</a:t>
            </a:r>
            <a:r>
              <a:rPr lang="ja-JP" altLang="en-US" sz="1100" dirty="0">
                <a:solidFill>
                  <a:srgbClr val="333333"/>
                </a:solidFill>
                <a:latin typeface="Meiryo UI" panose="020B0604030504040204" pitchFamily="50" charset="-128"/>
                <a:ea typeface="Meiryo UI" panose="020B0604030504040204" pitchFamily="50" charset="-128"/>
              </a:rPr>
              <a:t>年度実績：２件</a:t>
            </a:r>
            <a:r>
              <a:rPr lang="en-US" altLang="ja-JP" sz="1100" dirty="0">
                <a:solidFill>
                  <a:srgbClr val="333333"/>
                </a:solidFill>
                <a:latin typeface="Meiryo UI" panose="020B0604030504040204" pitchFamily="50" charset="-128"/>
                <a:ea typeface="Meiryo UI" panose="020B0604030504040204" pitchFamily="50" charset="-128"/>
              </a:rPr>
              <a:t>〉</a:t>
            </a:r>
            <a:r>
              <a:rPr lang="ja-JP" altLang="en-US" sz="1100" dirty="0">
                <a:solidFill>
                  <a:srgbClr val="333333"/>
                </a:solidFill>
                <a:latin typeface="Meiryo UI" panose="020B0604030504040204" pitchFamily="50" charset="-128"/>
                <a:ea typeface="Meiryo UI" panose="020B0604030504040204" pitchFamily="50" charset="-128"/>
              </a:rPr>
              <a:t>）</a:t>
            </a:r>
            <a:endParaRPr lang="en-US" altLang="ja-JP" sz="1100" b="1" dirty="0">
              <a:solidFill>
                <a:schemeClr val="tx1"/>
              </a:solidFill>
              <a:latin typeface="Meiryo UI" panose="020B0604030504040204" pitchFamily="50" charset="-128"/>
              <a:ea typeface="Meiryo UI" panose="020B0604030504040204" pitchFamily="50" charset="-128"/>
            </a:endParaRPr>
          </a:p>
        </p:txBody>
      </p:sp>
      <p:grpSp>
        <p:nvGrpSpPr>
          <p:cNvPr id="94" name="グループ化 93">
            <a:extLst>
              <a:ext uri="{FF2B5EF4-FFF2-40B4-BE49-F238E27FC236}">
                <a16:creationId xmlns:a16="http://schemas.microsoft.com/office/drawing/2014/main" id="{7C1FB8F9-6511-491A-883D-6927F9591C32}"/>
              </a:ext>
            </a:extLst>
          </p:cNvPr>
          <p:cNvGrpSpPr/>
          <p:nvPr/>
        </p:nvGrpSpPr>
        <p:grpSpPr>
          <a:xfrm>
            <a:off x="214774" y="1479354"/>
            <a:ext cx="3965167" cy="1810054"/>
            <a:chOff x="130191" y="1449905"/>
            <a:chExt cx="3965167" cy="1810054"/>
          </a:xfrm>
        </p:grpSpPr>
        <p:sp>
          <p:nvSpPr>
            <p:cNvPr id="43" name="フリーフォーム 8">
              <a:extLst>
                <a:ext uri="{FF2B5EF4-FFF2-40B4-BE49-F238E27FC236}">
                  <a16:creationId xmlns:a16="http://schemas.microsoft.com/office/drawing/2014/main" id="{57D43D0D-68E2-4BEF-AECD-6F2B0FC16153}"/>
                </a:ext>
              </a:extLst>
            </p:cNvPr>
            <p:cNvSpPr/>
            <p:nvPr/>
          </p:nvSpPr>
          <p:spPr>
            <a:xfrm>
              <a:off x="1686496" y="2025987"/>
              <a:ext cx="439615" cy="169985"/>
            </a:xfrm>
            <a:custGeom>
              <a:avLst/>
              <a:gdLst>
                <a:gd name="connsiteX0" fmla="*/ 88900 w 476250"/>
                <a:gd name="connsiteY0" fmla="*/ 0 h 184150"/>
                <a:gd name="connsiteX1" fmla="*/ 476250 w 476250"/>
                <a:gd name="connsiteY1" fmla="*/ 139700 h 184150"/>
                <a:gd name="connsiteX2" fmla="*/ 444500 w 476250"/>
                <a:gd name="connsiteY2" fmla="*/ 184150 h 184150"/>
                <a:gd name="connsiteX3" fmla="*/ 0 w 476250"/>
                <a:gd name="connsiteY3" fmla="*/ 177800 h 184150"/>
                <a:gd name="connsiteX4" fmla="*/ 88900 w 476250"/>
                <a:gd name="connsiteY4" fmla="*/ 0 h 1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184150">
                  <a:moveTo>
                    <a:pt x="88900" y="0"/>
                  </a:moveTo>
                  <a:lnTo>
                    <a:pt x="476250" y="139700"/>
                  </a:lnTo>
                  <a:lnTo>
                    <a:pt x="444500" y="184150"/>
                  </a:lnTo>
                  <a:lnTo>
                    <a:pt x="0" y="177800"/>
                  </a:lnTo>
                  <a:lnTo>
                    <a:pt x="8890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19" name="図 18">
              <a:extLst>
                <a:ext uri="{FF2B5EF4-FFF2-40B4-BE49-F238E27FC236}">
                  <a16:creationId xmlns:a16="http://schemas.microsoft.com/office/drawing/2014/main" id="{F37B290E-FE0C-4AAC-AB48-C761FFB738F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47604" y="1471115"/>
              <a:ext cx="2116631" cy="1737391"/>
            </a:xfrm>
            <a:prstGeom prst="rect">
              <a:avLst/>
            </a:prstGeom>
          </p:spPr>
        </p:pic>
        <p:sp>
          <p:nvSpPr>
            <p:cNvPr id="62" name="テキスト ボックス 61">
              <a:extLst>
                <a:ext uri="{FF2B5EF4-FFF2-40B4-BE49-F238E27FC236}">
                  <a16:creationId xmlns:a16="http://schemas.microsoft.com/office/drawing/2014/main" id="{DB2621DA-02F3-4BE8-9CF5-2AB70C9767F2}"/>
                </a:ext>
              </a:extLst>
            </p:cNvPr>
            <p:cNvSpPr txBox="1"/>
            <p:nvPr/>
          </p:nvSpPr>
          <p:spPr>
            <a:xfrm>
              <a:off x="2274044" y="1962346"/>
              <a:ext cx="634918" cy="261610"/>
            </a:xfrm>
            <a:prstGeom prst="rect">
              <a:avLst/>
            </a:prstGeom>
            <a:noFill/>
          </p:spPr>
          <p:txBody>
            <a:bodyPr wrap="square" rtlCol="0">
              <a:spAutoFit/>
            </a:bodyPr>
            <a:lstStyle/>
            <a:p>
              <a:r>
                <a:rPr kumimoji="1" lang="ja-JP" altLang="en-US" sz="1100" dirty="0">
                  <a:solidFill>
                    <a:schemeClr val="bg1"/>
                  </a:solidFill>
                  <a:latin typeface="Meiryo UI" panose="020B0604030504040204" pitchFamily="50" charset="-128"/>
                  <a:ea typeface="Meiryo UI" panose="020B0604030504040204" pitchFamily="50" charset="-128"/>
                </a:rPr>
                <a:t>府営</a:t>
              </a:r>
            </a:p>
          </p:txBody>
        </p:sp>
        <p:sp>
          <p:nvSpPr>
            <p:cNvPr id="64" name="テキスト ボックス 63">
              <a:extLst>
                <a:ext uri="{FF2B5EF4-FFF2-40B4-BE49-F238E27FC236}">
                  <a16:creationId xmlns:a16="http://schemas.microsoft.com/office/drawing/2014/main" id="{A18598FF-405C-4B4D-99F2-94021B161A75}"/>
                </a:ext>
              </a:extLst>
            </p:cNvPr>
            <p:cNvSpPr txBox="1"/>
            <p:nvPr/>
          </p:nvSpPr>
          <p:spPr>
            <a:xfrm>
              <a:off x="2869217" y="2647248"/>
              <a:ext cx="1226141"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戸建住宅・公園</a:t>
              </a:r>
            </a:p>
          </p:txBody>
        </p:sp>
        <p:sp>
          <p:nvSpPr>
            <p:cNvPr id="65" name="テキスト ボックス 64">
              <a:extLst>
                <a:ext uri="{FF2B5EF4-FFF2-40B4-BE49-F238E27FC236}">
                  <a16:creationId xmlns:a16="http://schemas.microsoft.com/office/drawing/2014/main" id="{9C24EE1C-3890-4849-AD3F-F34D49EADEF2}"/>
                </a:ext>
              </a:extLst>
            </p:cNvPr>
            <p:cNvSpPr txBox="1"/>
            <p:nvPr/>
          </p:nvSpPr>
          <p:spPr>
            <a:xfrm>
              <a:off x="1821002" y="2599564"/>
              <a:ext cx="634918" cy="261610"/>
            </a:xfrm>
            <a:prstGeom prst="rect">
              <a:avLst/>
            </a:prstGeom>
            <a:noFill/>
          </p:spPr>
          <p:txBody>
            <a:bodyPr wrap="square" rtlCol="0">
              <a:spAutoFit/>
            </a:bodyPr>
            <a:lstStyle/>
            <a:p>
              <a:r>
                <a:rPr lang="en-US" altLang="ja-JP" sz="1100" dirty="0">
                  <a:solidFill>
                    <a:schemeClr val="bg1"/>
                  </a:solidFill>
                  <a:latin typeface="Meiryo UI" panose="020B0604030504040204" pitchFamily="50" charset="-128"/>
                  <a:ea typeface="Meiryo UI" panose="020B0604030504040204" pitchFamily="50" charset="-128"/>
                </a:rPr>
                <a:t>UR</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F67015CC-6ECF-4E4A-BBAB-5515F262C465}"/>
                </a:ext>
              </a:extLst>
            </p:cNvPr>
            <p:cNvSpPr txBox="1"/>
            <p:nvPr/>
          </p:nvSpPr>
          <p:spPr>
            <a:xfrm>
              <a:off x="2361958" y="2998349"/>
              <a:ext cx="634918"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公社</a:t>
              </a:r>
            </a:p>
          </p:txBody>
        </p:sp>
        <p:sp>
          <p:nvSpPr>
            <p:cNvPr id="68" name="テキスト ボックス 67">
              <a:extLst>
                <a:ext uri="{FF2B5EF4-FFF2-40B4-BE49-F238E27FC236}">
                  <a16:creationId xmlns:a16="http://schemas.microsoft.com/office/drawing/2014/main" id="{B87D34C1-3EB3-437E-AC3F-37DFDE891889}"/>
                </a:ext>
              </a:extLst>
            </p:cNvPr>
            <p:cNvSpPr txBox="1"/>
            <p:nvPr/>
          </p:nvSpPr>
          <p:spPr>
            <a:xfrm>
              <a:off x="2867992" y="1612421"/>
              <a:ext cx="63491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市営</a:t>
              </a:r>
              <a:endParaRPr kumimoji="1" lang="ja-JP" altLang="en-US" sz="1100" dirty="0">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B871DB19-4431-4F6E-9BE1-37396855EAFC}"/>
                </a:ext>
              </a:extLst>
            </p:cNvPr>
            <p:cNvSpPr txBox="1"/>
            <p:nvPr/>
          </p:nvSpPr>
          <p:spPr>
            <a:xfrm>
              <a:off x="869239" y="1449905"/>
              <a:ext cx="1226141"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戸建住宅・公園</a:t>
              </a:r>
            </a:p>
          </p:txBody>
        </p:sp>
        <p:sp>
          <p:nvSpPr>
            <p:cNvPr id="71" name="テキスト ボックス 70">
              <a:extLst>
                <a:ext uri="{FF2B5EF4-FFF2-40B4-BE49-F238E27FC236}">
                  <a16:creationId xmlns:a16="http://schemas.microsoft.com/office/drawing/2014/main" id="{05B42FF2-500A-4827-866B-79DE75E196A8}"/>
                </a:ext>
              </a:extLst>
            </p:cNvPr>
            <p:cNvSpPr txBox="1"/>
            <p:nvPr/>
          </p:nvSpPr>
          <p:spPr>
            <a:xfrm>
              <a:off x="376719" y="2449776"/>
              <a:ext cx="926179"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rPr>
                <a:t>保育</a:t>
              </a:r>
              <a:endParaRPr kumimoji="1" lang="en-US" altLang="ja-JP" sz="11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rPr>
                <a:t>児童施設</a:t>
              </a:r>
            </a:p>
          </p:txBody>
        </p:sp>
        <p:cxnSp>
          <p:nvCxnSpPr>
            <p:cNvPr id="72" name="直線コネクタ 71">
              <a:extLst>
                <a:ext uri="{FF2B5EF4-FFF2-40B4-BE49-F238E27FC236}">
                  <a16:creationId xmlns:a16="http://schemas.microsoft.com/office/drawing/2014/main" id="{EB9BC66C-39DC-46D6-8229-4B26B171B2D6}"/>
                </a:ext>
              </a:extLst>
            </p:cNvPr>
            <p:cNvCxnSpPr>
              <a:cxnSpLocks/>
            </p:cNvCxnSpPr>
            <p:nvPr/>
          </p:nvCxnSpPr>
          <p:spPr>
            <a:xfrm flipV="1">
              <a:off x="1060582" y="2203891"/>
              <a:ext cx="525180" cy="453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956BF9DE-2105-4E06-A762-B6625D3A0FEA}"/>
                </a:ext>
              </a:extLst>
            </p:cNvPr>
            <p:cNvCxnSpPr>
              <a:cxnSpLocks/>
              <a:stCxn id="68" idx="1"/>
            </p:cNvCxnSpPr>
            <p:nvPr/>
          </p:nvCxnSpPr>
          <p:spPr>
            <a:xfrm flipH="1">
              <a:off x="2475904" y="1743226"/>
              <a:ext cx="392088" cy="90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A8B22928-BDA9-4198-AAAD-E646653C914A}"/>
                </a:ext>
              </a:extLst>
            </p:cNvPr>
            <p:cNvCxnSpPr>
              <a:cxnSpLocks/>
              <a:endCxn id="67" idx="1"/>
            </p:cNvCxnSpPr>
            <p:nvPr/>
          </p:nvCxnSpPr>
          <p:spPr>
            <a:xfrm>
              <a:off x="2273798" y="2913225"/>
              <a:ext cx="88160" cy="215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45D41191-797F-4CA1-B8E0-CFF339000876}"/>
                </a:ext>
              </a:extLst>
            </p:cNvPr>
            <p:cNvCxnSpPr>
              <a:cxnSpLocks/>
            </p:cNvCxnSpPr>
            <p:nvPr/>
          </p:nvCxnSpPr>
          <p:spPr>
            <a:xfrm>
              <a:off x="1164922" y="1889502"/>
              <a:ext cx="1161644" cy="41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807F9562-BB46-4E15-8239-A429F5AB063F}"/>
                </a:ext>
              </a:extLst>
            </p:cNvPr>
            <p:cNvSpPr txBox="1"/>
            <p:nvPr/>
          </p:nvSpPr>
          <p:spPr>
            <a:xfrm>
              <a:off x="130191" y="1683302"/>
              <a:ext cx="1435593"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rPr>
                <a:t>サービス付き</a:t>
              </a:r>
              <a:endParaRPr kumimoji="1" lang="en-US" altLang="ja-JP" sz="11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100" dirty="0">
                  <a:latin typeface="Meiryo UI" panose="020B0604030504040204" pitchFamily="50" charset="-128"/>
                  <a:ea typeface="Meiryo UI" panose="020B0604030504040204" pitchFamily="50" charset="-128"/>
                  <a:cs typeface="Microsoft Himalaya" panose="01010100010101010101" pitchFamily="2" charset="0"/>
                </a:rPr>
                <a:t>高齢者向け住宅</a:t>
              </a:r>
            </a:p>
          </p:txBody>
        </p:sp>
      </p:grpSp>
      <p:sp>
        <p:nvSpPr>
          <p:cNvPr id="85" name="テキスト ボックス 84">
            <a:extLst>
              <a:ext uri="{FF2B5EF4-FFF2-40B4-BE49-F238E27FC236}">
                <a16:creationId xmlns:a16="http://schemas.microsoft.com/office/drawing/2014/main" id="{FB3B61DF-C6B0-4FF7-B950-EF2B33E828FB}"/>
              </a:ext>
            </a:extLst>
          </p:cNvPr>
          <p:cNvSpPr txBox="1"/>
          <p:nvPr/>
        </p:nvSpPr>
        <p:spPr>
          <a:xfrm>
            <a:off x="1408898" y="1221475"/>
            <a:ext cx="2558048" cy="246221"/>
          </a:xfrm>
          <a:prstGeom prst="rect">
            <a:avLst/>
          </a:prstGeom>
          <a:noFill/>
        </p:spPr>
        <p:txBody>
          <a:bodyPr wrap="square" rtlCol="0">
            <a:spAutoFit/>
          </a:bodyPr>
          <a:lstStyle/>
          <a:p>
            <a:pPr defTabSz="844083">
              <a:defRPr/>
            </a:pPr>
            <a:r>
              <a:rPr lang="ja-JP" altLang="en-US" sz="1000" b="1" dirty="0">
                <a:solidFill>
                  <a:prstClr val="black"/>
                </a:solidFill>
                <a:latin typeface="Meiryo UI" panose="020B0604030504040204" pitchFamily="50" charset="-128"/>
                <a:ea typeface="Meiryo UI" panose="020B0604030504040204" pitchFamily="50" charset="-128"/>
              </a:rPr>
              <a:t>関係者による事業調整を通じた一体的整備</a:t>
            </a:r>
            <a:endParaRPr lang="en-US" altLang="ja-JP" sz="1000" b="1" dirty="0">
              <a:solidFill>
                <a:prstClr val="black"/>
              </a:solidFill>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0D2EA9FF-6E30-4A2E-B7E2-1CB3DFFEA61A}"/>
              </a:ext>
            </a:extLst>
          </p:cNvPr>
          <p:cNvSpPr txBox="1"/>
          <p:nvPr/>
        </p:nvSpPr>
        <p:spPr>
          <a:xfrm>
            <a:off x="6120000" y="360000"/>
            <a:ext cx="2880000" cy="360000"/>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居住企画課</a:t>
            </a:r>
          </a:p>
        </p:txBody>
      </p:sp>
    </p:spTree>
    <p:extLst>
      <p:ext uri="{BB962C8B-B14F-4D97-AF65-F5344CB8AC3E}">
        <p14:creationId xmlns:p14="http://schemas.microsoft.com/office/powerpoint/2010/main" val="2608411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1">
            <a:extLst>
              <a:ext uri="{FF2B5EF4-FFF2-40B4-BE49-F238E27FC236}">
                <a16:creationId xmlns:a16="http://schemas.microsoft.com/office/drawing/2014/main" id="{FF9F900B-C97F-43C7-988B-A2F35BE85061}"/>
              </a:ext>
            </a:extLst>
          </p:cNvPr>
          <p:cNvSpPr/>
          <p:nvPr/>
        </p:nvSpPr>
        <p:spPr>
          <a:xfrm>
            <a:off x="128928" y="1202769"/>
            <a:ext cx="8886144" cy="1290127"/>
          </a:xfrm>
          <a:prstGeom prst="roundRect">
            <a:avLst>
              <a:gd name="adj" fmla="val 370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４</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安心のくらしをつくる</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公的賃貸住宅事業者間連携の取組の推進</a:t>
            </a:r>
          </a:p>
        </p:txBody>
      </p:sp>
      <p:sp>
        <p:nvSpPr>
          <p:cNvPr id="12" name="角丸四角形 11"/>
          <p:cNvSpPr/>
          <p:nvPr/>
        </p:nvSpPr>
        <p:spPr>
          <a:xfrm>
            <a:off x="128928" y="2852936"/>
            <a:ext cx="8886144" cy="3821647"/>
          </a:xfrm>
          <a:prstGeom prst="roundRect">
            <a:avLst>
              <a:gd name="adj" fmla="val 370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128928" y="2852936"/>
            <a:ext cx="2403222" cy="338554"/>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令和７年度の主な取組</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3">
            <a:extLst>
              <a:ext uri="{FF2B5EF4-FFF2-40B4-BE49-F238E27FC236}">
                <a16:creationId xmlns:a16="http://schemas.microsoft.com/office/drawing/2014/main" id="{A406EFEF-EA98-4F91-AE36-5289E3DB7D3E}"/>
              </a:ext>
            </a:extLst>
          </p:cNvPr>
          <p:cNvSpPr/>
          <p:nvPr/>
        </p:nvSpPr>
        <p:spPr>
          <a:xfrm>
            <a:off x="303457" y="3269558"/>
            <a:ext cx="8776080" cy="3534686"/>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67058" indent="-167058"/>
            <a:endParaRPr lang="en-US" altLang="ja-JP" sz="1292" dirty="0">
              <a:solidFill>
                <a:schemeClr val="tx1"/>
              </a:solidFill>
              <a:latin typeface="Meiryo UI" panose="020B0604030504040204" pitchFamily="50" charset="-128"/>
              <a:ea typeface="Meiryo UI" panose="020B0604030504040204" pitchFamily="50" charset="-128"/>
            </a:endParaRPr>
          </a:p>
          <a:p>
            <a:pPr marL="167058" indent="-167058"/>
            <a:r>
              <a:rPr lang="ja-JP" altLang="en-US" sz="1600" b="1" dirty="0">
                <a:solidFill>
                  <a:schemeClr val="tx1"/>
                </a:solidFill>
                <a:latin typeface="Meiryo UI" panose="020B0604030504040204" pitchFamily="50" charset="-128"/>
                <a:ea typeface="Meiryo UI" panose="020B0604030504040204" pitchFamily="50" charset="-128"/>
              </a:rPr>
              <a:t>○再編・整備の計画検討に合わせた事業連携の調整</a:t>
            </a:r>
            <a:endParaRPr lang="en-US" altLang="ja-JP" sz="1600" b="1" dirty="0">
              <a:solidFill>
                <a:schemeClr val="tx1"/>
              </a:solidFill>
              <a:latin typeface="Meiryo UI" panose="020B0604030504040204" pitchFamily="50" charset="-128"/>
              <a:ea typeface="Meiryo UI" panose="020B0604030504040204" pitchFamily="50" charset="-128"/>
            </a:endParaRPr>
          </a:p>
          <a:p>
            <a:pPr marL="167058" indent="-167058"/>
            <a:endParaRPr lang="en-US" altLang="ja-JP" sz="1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lvl="1">
              <a:spcBef>
                <a:spcPts val="554"/>
              </a:spcBef>
            </a:pPr>
            <a:r>
              <a:rPr lang="ja-JP" altLang="en-US" sz="1292"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400" b="1" u="sng" dirty="0">
                <a:solidFill>
                  <a:srgbClr val="FF0000"/>
                </a:solidFill>
                <a:latin typeface="Meiryo UI" panose="020B0604030504040204" pitchFamily="50" charset="-128"/>
                <a:ea typeface="Meiryo UI" panose="020B0604030504040204" pitchFamily="50" charset="-128"/>
              </a:rPr>
              <a:t>市町においてまちづくりの意向がある地区</a:t>
            </a:r>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pPr marL="0" lvl="1">
              <a:spcBef>
                <a:spcPts val="554"/>
              </a:spcBef>
            </a:pPr>
            <a:r>
              <a:rPr lang="ja-JP" altLang="en-US" sz="1400" dirty="0">
                <a:solidFill>
                  <a:schemeClr val="tx1"/>
                </a:solidFill>
                <a:latin typeface="Meiryo UI" panose="020B0604030504040204" pitchFamily="50" charset="-128"/>
                <a:ea typeface="Meiryo UI" panose="020B0604030504040204" pitchFamily="50" charset="-128"/>
              </a:rPr>
              <a:t>　　　　市町が策定するプラン等に基づく地区の活性化に向けた取組を推進するため、関係者調整を実施</a:t>
            </a:r>
            <a:endParaRPr lang="en-US" altLang="ja-JP" sz="1400" dirty="0">
              <a:solidFill>
                <a:schemeClr val="tx1"/>
              </a:solidFill>
              <a:latin typeface="Meiryo UI" panose="020B0604030504040204" pitchFamily="50" charset="-128"/>
              <a:ea typeface="Meiryo UI" panose="020B0604030504040204" pitchFamily="50" charset="-128"/>
            </a:endParaRPr>
          </a:p>
          <a:p>
            <a:pPr marL="0" lvl="1">
              <a:spcBef>
                <a:spcPts val="554"/>
              </a:spcBef>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400" b="1" u="sng" dirty="0">
                <a:solidFill>
                  <a:srgbClr val="FF0000"/>
                </a:solidFill>
                <a:latin typeface="Meiryo UI" panose="020B0604030504040204" pitchFamily="50" charset="-128"/>
                <a:ea typeface="Meiryo UI" panose="020B0604030504040204" pitchFamily="50" charset="-128"/>
              </a:rPr>
              <a:t>過年度から継続検討している地区</a:t>
            </a:r>
            <a:endParaRPr lang="en-US" altLang="ja-JP" sz="1400" b="1" u="sng" dirty="0">
              <a:solidFill>
                <a:srgbClr val="FF0000"/>
              </a:solidFill>
              <a:latin typeface="Meiryo UI" panose="020B0604030504040204" pitchFamily="50" charset="-128"/>
              <a:ea typeface="Meiryo UI" panose="020B0604030504040204" pitchFamily="50" charset="-128"/>
            </a:endParaRPr>
          </a:p>
          <a:p>
            <a:pPr lvl="1">
              <a:spcBef>
                <a:spcPts val="554"/>
              </a:spcBef>
            </a:pPr>
            <a:r>
              <a:rPr lang="ja-JP" altLang="en-US" sz="1400" dirty="0">
                <a:solidFill>
                  <a:schemeClr val="tx1"/>
                </a:solidFill>
                <a:latin typeface="Meiryo UI" panose="020B0604030504040204" pitchFamily="50" charset="-128"/>
                <a:ea typeface="Meiryo UI" panose="020B0604030504040204" pitchFamily="50" charset="-128"/>
              </a:rPr>
              <a:t>府営住宅の活用地の活用等について、地元市町の方針、地域のニーズを踏まえた具体的な連携手法を検討</a:t>
            </a:r>
            <a:r>
              <a:rPr lang="ja-JP" altLang="en-US" sz="14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endParaRPr lang="en-US" altLang="ja-JP" sz="14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67058" indent="-167058"/>
            <a:r>
              <a:rPr lang="ja-JP" altLang="en-US" sz="1477"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4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400" b="1" u="sng" dirty="0">
                <a:solidFill>
                  <a:srgbClr val="FF0000"/>
                </a:solidFill>
                <a:latin typeface="Meiryo UI" panose="020B0604030504040204" pitchFamily="50" charset="-128"/>
                <a:ea typeface="Meiryo UI" panose="020B0604030504040204" pitchFamily="50" charset="-128"/>
              </a:rPr>
              <a:t>建替基本計画を策定する府営住宅のある市町</a:t>
            </a:r>
            <a:endParaRPr lang="en-US" altLang="ja-JP" sz="1292" b="1" u="sng" dirty="0">
              <a:solidFill>
                <a:srgbClr val="FF0000"/>
              </a:solidFill>
              <a:latin typeface="Meiryo UI" panose="020B0604030504040204" pitchFamily="50" charset="-128"/>
              <a:ea typeface="Meiryo UI" panose="020B0604030504040204" pitchFamily="50" charset="-128"/>
            </a:endParaRPr>
          </a:p>
          <a:p>
            <a:pPr lvl="1">
              <a:spcBef>
                <a:spcPts val="554"/>
              </a:spcBef>
            </a:pPr>
            <a:r>
              <a:rPr lang="ja-JP" altLang="en-US" sz="1400" dirty="0">
                <a:solidFill>
                  <a:schemeClr val="tx1"/>
                </a:solidFill>
                <a:latin typeface="Meiryo UI" panose="020B0604030504040204" pitchFamily="50" charset="-128"/>
                <a:ea typeface="Meiryo UI" panose="020B0604030504040204" pitchFamily="50" charset="-128"/>
              </a:rPr>
              <a:t>活用地の位置や活用方法について、計画段階から市町と協議し、協議内容に沿った建替計画を検討</a:t>
            </a:r>
            <a:endParaRPr lang="en-US" altLang="ja-JP" sz="1400" dirty="0">
              <a:solidFill>
                <a:schemeClr val="tx1"/>
              </a:solidFill>
              <a:latin typeface="Meiryo UI" panose="020B0604030504040204" pitchFamily="50" charset="-128"/>
              <a:ea typeface="Meiryo UI" panose="020B0604030504040204" pitchFamily="50" charset="-128"/>
            </a:endParaRPr>
          </a:p>
          <a:p>
            <a:pPr marL="266700" lvl="1">
              <a:spcBef>
                <a:spcPts val="554"/>
              </a:spcBef>
            </a:pPr>
            <a:r>
              <a:rPr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400" b="1" u="sng" dirty="0">
                <a:solidFill>
                  <a:srgbClr val="FF0000"/>
                </a:solidFill>
                <a:latin typeface="Meiryo UI" panose="020B0604030504040204" pitchFamily="50" charset="-128"/>
                <a:ea typeface="Meiryo UI" panose="020B0604030504040204" pitchFamily="50" charset="-128"/>
              </a:rPr>
              <a:t>共通の課題を有する市町によるテーマを設定した協議会の開催</a:t>
            </a:r>
            <a:endParaRPr lang="en-US" altLang="ja-JP" sz="1400" b="1" u="sng" dirty="0">
              <a:solidFill>
                <a:srgbClr val="0070C0"/>
              </a:solidFill>
              <a:latin typeface="Meiryo UI" panose="020B0604030504040204" pitchFamily="50" charset="-128"/>
              <a:ea typeface="Meiryo UI" panose="020B0604030504040204" pitchFamily="50" charset="-128"/>
            </a:endParaRPr>
          </a:p>
          <a:p>
            <a:pPr marL="177800" lvl="1">
              <a:spcBef>
                <a:spcPts val="554"/>
              </a:spcBef>
            </a:pPr>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市営住宅の管理終了を予定している市町での</a:t>
            </a:r>
            <a:r>
              <a:rPr lang="ja-JP" altLang="en-US" sz="1400" dirty="0">
                <a:solidFill>
                  <a:srgbClr val="0070C0"/>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民間賃貸住宅の活用に向けた市町の施策展開の方向性</a:t>
            </a:r>
            <a:endParaRPr lang="en-US" altLang="ja-JP" sz="1400" dirty="0">
              <a:solidFill>
                <a:schemeClr val="tx1"/>
              </a:solidFill>
              <a:latin typeface="Meiryo UI" panose="020B0604030504040204" pitchFamily="50" charset="-128"/>
              <a:ea typeface="Meiryo UI" panose="020B0604030504040204" pitchFamily="50" charset="-128"/>
            </a:endParaRPr>
          </a:p>
          <a:p>
            <a:pPr marL="177800" lvl="1">
              <a:spcBef>
                <a:spcPts val="554"/>
              </a:spcBef>
            </a:pPr>
            <a:r>
              <a:rPr lang="ja-JP" altLang="en-US" sz="1400" dirty="0">
                <a:solidFill>
                  <a:schemeClr val="tx1"/>
                </a:solidFill>
                <a:latin typeface="Meiryo UI" panose="020B0604030504040204" pitchFamily="50" charset="-128"/>
                <a:ea typeface="Meiryo UI" panose="020B0604030504040204" pitchFamily="50" charset="-128"/>
              </a:rPr>
              <a:t>　　（居住サポート住宅、居住支援など）についての確認・共有等を実施</a:t>
            </a:r>
            <a:endParaRPr lang="en-US" altLang="ja-JP" sz="1600" dirty="0">
              <a:solidFill>
                <a:schemeClr val="tx1"/>
              </a:solidFill>
              <a:latin typeface="Meiryo UI" panose="020B0604030504040204" pitchFamily="50" charset="-128"/>
              <a:ea typeface="Meiryo UI" panose="020B0604030504040204" pitchFamily="50" charset="-128"/>
            </a:endParaRPr>
          </a:p>
          <a:p>
            <a:pPr marL="266700" lvl="1">
              <a:spcBef>
                <a:spcPts val="554"/>
              </a:spcBef>
            </a:pPr>
            <a:endParaRPr lang="en-US" altLang="ja-JP" sz="1400" dirty="0">
              <a:solidFill>
                <a:schemeClr val="tx1"/>
              </a:solidFill>
              <a:latin typeface="Meiryo UI" panose="020B0604030504040204" pitchFamily="50" charset="-128"/>
              <a:ea typeface="Meiryo UI" panose="020B0604030504040204" pitchFamily="50" charset="-128"/>
            </a:endParaRPr>
          </a:p>
          <a:p>
            <a:pPr marL="0" lvl="1">
              <a:spcBef>
                <a:spcPts val="554"/>
              </a:spcBef>
            </a:pPr>
            <a:endParaRPr lang="en-US" altLang="ja-JP" sz="100" dirty="0">
              <a:solidFill>
                <a:schemeClr val="tx1"/>
              </a:solidFill>
              <a:latin typeface="Meiryo UI" panose="020B0604030504040204" pitchFamily="50" charset="-128"/>
              <a:ea typeface="Meiryo UI" panose="020B0604030504040204" pitchFamily="50" charset="-128"/>
            </a:endParaRPr>
          </a:p>
        </p:txBody>
      </p:sp>
      <p:sp>
        <p:nvSpPr>
          <p:cNvPr id="14" name="角丸四角形 3">
            <a:extLst>
              <a:ext uri="{FF2B5EF4-FFF2-40B4-BE49-F238E27FC236}">
                <a16:creationId xmlns:a16="http://schemas.microsoft.com/office/drawing/2014/main" id="{8E18EF97-49EE-4C96-AB5F-35D65BE054BA}"/>
              </a:ext>
            </a:extLst>
          </p:cNvPr>
          <p:cNvSpPr/>
          <p:nvPr/>
        </p:nvSpPr>
        <p:spPr>
          <a:xfrm>
            <a:off x="200858" y="1492386"/>
            <a:ext cx="2714957" cy="954107"/>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1200" b="1" u="sng" dirty="0">
                <a:solidFill>
                  <a:schemeClr val="tx1"/>
                </a:solidFill>
                <a:latin typeface="Meiryo UI" panose="020B0604030504040204" pitchFamily="50" charset="-128"/>
                <a:ea typeface="Meiryo UI" panose="020B0604030504040204" pitchFamily="50" charset="-128"/>
              </a:rPr>
              <a:t>R</a:t>
            </a:r>
            <a:r>
              <a:rPr lang="ja-JP" altLang="en-US" sz="1200" b="1" u="sng" dirty="0">
                <a:solidFill>
                  <a:schemeClr val="tx1"/>
                </a:solidFill>
                <a:latin typeface="Meiryo UI" panose="020B0604030504040204" pitchFamily="50" charset="-128"/>
                <a:ea typeface="Meiryo UI" panose="020B0604030504040204" pitchFamily="50" charset="-128"/>
              </a:rPr>
              <a:t>３年度　　</a:t>
            </a:r>
            <a:endParaRPr lang="en-US" altLang="ja-JP" sz="1200" b="1" u="sng" dirty="0">
              <a:solidFill>
                <a:schemeClr val="tx1"/>
              </a:solidFill>
              <a:latin typeface="Meiryo UI" panose="020B0604030504040204" pitchFamily="50" charset="-128"/>
              <a:ea typeface="Meiryo UI" panose="020B0604030504040204" pitchFamily="50" charset="-128"/>
            </a:endParaRPr>
          </a:p>
          <a:p>
            <a:pPr marL="142875" indent="-142875"/>
            <a:r>
              <a:rPr lang="ja-JP" altLang="en-US" sz="1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〇複数の事業主体の公的賃貸住宅がある、</a:t>
            </a:r>
            <a:endParaRPr lang="en-US" altLang="ja-JP" sz="1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42875" indent="-142875"/>
            <a:r>
              <a:rPr lang="en-US" altLang="ja-JP" sz="1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全</a:t>
            </a:r>
            <a:r>
              <a:rPr lang="en-US" altLang="ja-JP" sz="1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36</a:t>
            </a:r>
            <a:r>
              <a:rPr lang="ja-JP" altLang="en-US" sz="1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市町で</a:t>
            </a:r>
            <a:r>
              <a:rPr lang="ja-JP" altLang="en-US" sz="11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地域再生連携協議会を設置</a:t>
            </a:r>
            <a:endParaRPr lang="en-US" altLang="ja-JP" sz="11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42875" indent="-142875"/>
            <a:r>
              <a:rPr lang="ja-JP" altLang="en-US" sz="1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〇</a:t>
            </a:r>
            <a:r>
              <a:rPr lang="ja-JP" altLang="en-US" sz="11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全３６市町で第１回協議会を開催</a:t>
            </a:r>
            <a:r>
              <a:rPr lang="ja-JP" altLang="en-US" sz="1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し、</a:t>
            </a:r>
            <a:endParaRPr lang="en-US" altLang="ja-JP" sz="1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42875" indent="-142875"/>
            <a:r>
              <a:rPr lang="ja-JP" altLang="en-US" sz="1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情報や認識を共有</a:t>
            </a:r>
            <a:endParaRPr lang="en-US" altLang="ja-JP" sz="1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二等辺三角形 14">
            <a:extLst>
              <a:ext uri="{FF2B5EF4-FFF2-40B4-BE49-F238E27FC236}">
                <a16:creationId xmlns:a16="http://schemas.microsoft.com/office/drawing/2014/main" id="{87C2ED07-64C0-4198-85C1-16B9997E7969}"/>
              </a:ext>
            </a:extLst>
          </p:cNvPr>
          <p:cNvSpPr/>
          <p:nvPr/>
        </p:nvSpPr>
        <p:spPr>
          <a:xfrm rot="10800000">
            <a:off x="2132874" y="2538966"/>
            <a:ext cx="4502383" cy="293596"/>
          </a:xfrm>
          <a:prstGeom prst="triangle">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92"/>
          </a:p>
        </p:txBody>
      </p:sp>
      <p:sp>
        <p:nvSpPr>
          <p:cNvPr id="16" name="角丸四角形 3">
            <a:extLst>
              <a:ext uri="{FF2B5EF4-FFF2-40B4-BE49-F238E27FC236}">
                <a16:creationId xmlns:a16="http://schemas.microsoft.com/office/drawing/2014/main" id="{D2D65DCB-7D92-42EF-95E6-805B99C59DC6}"/>
              </a:ext>
            </a:extLst>
          </p:cNvPr>
          <p:cNvSpPr/>
          <p:nvPr/>
        </p:nvSpPr>
        <p:spPr>
          <a:xfrm>
            <a:off x="2974876" y="1498061"/>
            <a:ext cx="2951141" cy="954107"/>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1200" b="1" u="sng" dirty="0">
                <a:solidFill>
                  <a:schemeClr val="tx1"/>
                </a:solidFill>
                <a:latin typeface="Meiryo UI" panose="020B0604030504040204" pitchFamily="50" charset="-128"/>
                <a:ea typeface="Meiryo UI" panose="020B0604030504040204" pitchFamily="50" charset="-128"/>
              </a:rPr>
              <a:t>R4</a:t>
            </a:r>
            <a:r>
              <a:rPr lang="ja-JP" altLang="en-US" sz="1200" b="1" u="sng" dirty="0">
                <a:solidFill>
                  <a:schemeClr val="tx1"/>
                </a:solidFill>
                <a:latin typeface="Meiryo UI" panose="020B0604030504040204" pitchFamily="50" charset="-128"/>
                <a:ea typeface="Meiryo UI" panose="020B0604030504040204" pitchFamily="50" charset="-128"/>
              </a:rPr>
              <a:t>年度</a:t>
            </a:r>
            <a:endParaRPr lang="en-US" altLang="ja-JP" sz="1200" b="1" u="sng" dirty="0">
              <a:solidFill>
                <a:schemeClr val="tx1"/>
              </a:solidFill>
              <a:latin typeface="Meiryo UI" panose="020B0604030504040204" pitchFamily="50" charset="-128"/>
              <a:ea typeface="Meiryo UI" panose="020B0604030504040204" pitchFamily="50" charset="-128"/>
            </a:endParaRPr>
          </a:p>
          <a:p>
            <a:pPr marL="167058" indent="-167058"/>
            <a:r>
              <a:rPr lang="ja-JP" altLang="en-US" sz="1100" dirty="0">
                <a:solidFill>
                  <a:schemeClr val="tx1"/>
                </a:solidFill>
                <a:latin typeface="Meiryo UI" panose="020B0604030504040204" pitchFamily="50" charset="-128"/>
                <a:ea typeface="Meiryo UI" panose="020B0604030504040204" pitchFamily="50" charset="-128"/>
              </a:rPr>
              <a:t>○再編・整備を行う公的賃貸住宅が近接して立地する市町において</a:t>
            </a:r>
            <a:r>
              <a:rPr lang="ja-JP" altLang="en-US" sz="1100" b="1" dirty="0">
                <a:solidFill>
                  <a:schemeClr val="tx1"/>
                </a:solidFill>
                <a:latin typeface="Meiryo UI" panose="020B0604030504040204" pitchFamily="50" charset="-128"/>
                <a:ea typeface="Meiryo UI" panose="020B0604030504040204" pitchFamily="50" charset="-128"/>
              </a:rPr>
              <a:t>具体的な事業連携を検討</a:t>
            </a:r>
            <a:endParaRPr lang="en-US" altLang="ja-JP" sz="1100" b="1" dirty="0">
              <a:solidFill>
                <a:schemeClr val="tx1"/>
              </a:solidFill>
              <a:latin typeface="Meiryo UI" panose="020B0604030504040204" pitchFamily="50" charset="-128"/>
              <a:ea typeface="Meiryo UI" panose="020B0604030504040204" pitchFamily="50" charset="-128"/>
            </a:endParaRPr>
          </a:p>
          <a:p>
            <a:pPr marL="167058" indent="-167058"/>
            <a:r>
              <a:rPr lang="ja-JP" altLang="en-US" sz="1100" dirty="0">
                <a:solidFill>
                  <a:schemeClr val="tx1"/>
                </a:solidFill>
                <a:latin typeface="Meiryo UI" panose="020B0604030504040204" pitchFamily="50" charset="-128"/>
                <a:ea typeface="Meiryo UI" panose="020B0604030504040204" pitchFamily="50" charset="-128"/>
              </a:rPr>
              <a:t>○戸数の適正化に向け、市町営住宅長寿命化計画を改定する市町において</a:t>
            </a:r>
            <a:r>
              <a:rPr lang="ja-JP" altLang="en-US" sz="1100" b="1" dirty="0">
                <a:solidFill>
                  <a:schemeClr val="tx1"/>
                </a:solidFill>
                <a:latin typeface="Meiryo UI" panose="020B0604030504040204" pitchFamily="50" charset="-128"/>
                <a:ea typeface="Meiryo UI" panose="020B0604030504040204" pitchFamily="50" charset="-128"/>
              </a:rPr>
              <a:t>将来戸数を検討</a:t>
            </a:r>
            <a:endParaRPr lang="en-US" altLang="ja-JP" sz="11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0DC17A54-84CD-4749-A849-79821DD0279C}"/>
              </a:ext>
            </a:extLst>
          </p:cNvPr>
          <p:cNvSpPr/>
          <p:nvPr/>
        </p:nvSpPr>
        <p:spPr>
          <a:xfrm>
            <a:off x="-128928" y="1191969"/>
            <a:ext cx="9144000" cy="30765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2023" tIns="30675" rIns="92023" bIns="30675" anchor="t" anchorCtr="0">
            <a:spAutoFit/>
          </a:bodyPr>
          <a:lstStyle/>
          <a:p>
            <a:pPr marL="81164" marR="0" lvl="0" indent="0" algn="l" defTabSz="676089" rtl="0" eaLnBrk="1" fontAlgn="auto" latinLnBrk="0" hangingPunct="1">
              <a:lnSpc>
                <a:spcPct val="130000"/>
              </a:lnSpc>
              <a:spcBef>
                <a:spcPts val="256"/>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（これまでの取組）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DF157A4D-1743-4587-A1B1-B207C5F9C0EC}"/>
              </a:ext>
            </a:extLst>
          </p:cNvPr>
          <p:cNvSpPr txBox="1"/>
          <p:nvPr/>
        </p:nvSpPr>
        <p:spPr>
          <a:xfrm>
            <a:off x="6120000" y="360000"/>
            <a:ext cx="2880000" cy="360000"/>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居住企画課</a:t>
            </a:r>
          </a:p>
        </p:txBody>
      </p:sp>
      <p:sp>
        <p:nvSpPr>
          <p:cNvPr id="21" name="角丸四角形 3">
            <a:extLst>
              <a:ext uri="{FF2B5EF4-FFF2-40B4-BE49-F238E27FC236}">
                <a16:creationId xmlns:a16="http://schemas.microsoft.com/office/drawing/2014/main" id="{1442CCAE-A6B2-4E09-A155-575B44D3313C}"/>
              </a:ext>
            </a:extLst>
          </p:cNvPr>
          <p:cNvSpPr/>
          <p:nvPr/>
        </p:nvSpPr>
        <p:spPr>
          <a:xfrm>
            <a:off x="5958439" y="1491167"/>
            <a:ext cx="2998445" cy="955326"/>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1200" b="1" u="sng" dirty="0">
                <a:solidFill>
                  <a:schemeClr val="tx1"/>
                </a:solidFill>
                <a:latin typeface="Meiryo UI" panose="020B0604030504040204" pitchFamily="50" charset="-128"/>
                <a:ea typeface="Meiryo UI" panose="020B0604030504040204" pitchFamily="50" charset="-128"/>
              </a:rPr>
              <a:t>R</a:t>
            </a:r>
            <a:r>
              <a:rPr lang="ja-JP" altLang="en-US" sz="1200" b="1" u="sng" dirty="0">
                <a:solidFill>
                  <a:schemeClr val="tx1"/>
                </a:solidFill>
                <a:latin typeface="Meiryo UI" panose="020B0604030504040204" pitchFamily="50" charset="-128"/>
                <a:ea typeface="Meiryo UI" panose="020B0604030504040204" pitchFamily="50" charset="-128"/>
              </a:rPr>
              <a:t>５年度・</a:t>
            </a:r>
            <a:r>
              <a:rPr lang="en-US" altLang="ja-JP" sz="1200" b="1" u="sng" dirty="0">
                <a:solidFill>
                  <a:schemeClr val="tx1"/>
                </a:solidFill>
                <a:latin typeface="Meiryo UI" panose="020B0604030504040204" pitchFamily="50" charset="-128"/>
                <a:ea typeface="Meiryo UI" panose="020B0604030504040204" pitchFamily="50" charset="-128"/>
              </a:rPr>
              <a:t>R6</a:t>
            </a:r>
            <a:r>
              <a:rPr lang="ja-JP" altLang="en-US" sz="1200" b="1" u="sng" dirty="0">
                <a:solidFill>
                  <a:schemeClr val="tx1"/>
                </a:solidFill>
                <a:latin typeface="Meiryo UI" panose="020B0604030504040204" pitchFamily="50" charset="-128"/>
                <a:ea typeface="Meiryo UI" panose="020B0604030504040204" pitchFamily="50" charset="-128"/>
              </a:rPr>
              <a:t>年度</a:t>
            </a:r>
            <a:endParaRPr lang="en-US" altLang="ja-JP" sz="1200" b="1" u="sng" dirty="0">
              <a:solidFill>
                <a:schemeClr val="tx1"/>
              </a:solidFill>
              <a:latin typeface="Meiryo UI" panose="020B0604030504040204" pitchFamily="50" charset="-128"/>
              <a:ea typeface="Meiryo UI" panose="020B0604030504040204" pitchFamily="50" charset="-128"/>
            </a:endParaRPr>
          </a:p>
          <a:p>
            <a:pPr marL="150813" indent="-150813"/>
            <a:r>
              <a:rPr lang="ja-JP" altLang="en-US" sz="1100" dirty="0">
                <a:solidFill>
                  <a:schemeClr val="tx1"/>
                </a:solidFill>
                <a:latin typeface="Meiryo UI" panose="020B0604030504040204" pitchFamily="50" charset="-128"/>
                <a:ea typeface="Meiryo UI" panose="020B0604030504040204" pitchFamily="50" charset="-128"/>
              </a:rPr>
              <a:t>○検討着手した市町は、検討を継続しつつ</a:t>
            </a:r>
            <a:r>
              <a:rPr lang="ja-JP" altLang="en-US" sz="1100" b="1" dirty="0">
                <a:solidFill>
                  <a:schemeClr val="tx1"/>
                </a:solidFill>
                <a:latin typeface="Meiryo UI" panose="020B0604030504040204" pitchFamily="50" charset="-128"/>
                <a:ea typeface="Meiryo UI" panose="020B0604030504040204" pitchFamily="50" charset="-128"/>
              </a:rPr>
              <a:t>検討すべき地区を順次選定し、連携を検討</a:t>
            </a:r>
            <a:endParaRPr lang="en-US" altLang="ja-JP" sz="1100" b="1" dirty="0">
              <a:solidFill>
                <a:schemeClr val="tx1"/>
              </a:solidFill>
              <a:latin typeface="Meiryo UI" panose="020B0604030504040204" pitchFamily="50" charset="-128"/>
              <a:ea typeface="Meiryo UI" panose="020B0604030504040204" pitchFamily="50" charset="-128"/>
            </a:endParaRPr>
          </a:p>
          <a:p>
            <a:pPr marL="158750" indent="-158750"/>
            <a:r>
              <a:rPr lang="ja-JP" altLang="en-US" sz="1100" dirty="0">
                <a:solidFill>
                  <a:schemeClr val="tx1"/>
                </a:solidFill>
                <a:latin typeface="Meiryo UI" panose="020B0604030504040204" pitchFamily="50" charset="-128"/>
                <a:ea typeface="Meiryo UI" panose="020B0604030504040204" pitchFamily="50" charset="-128"/>
              </a:rPr>
              <a:t>○共通の課題を有する市町が集まり、</a:t>
            </a:r>
            <a:r>
              <a:rPr lang="ja-JP" altLang="en-US" sz="1100" b="1" dirty="0">
                <a:solidFill>
                  <a:schemeClr val="tx1"/>
                </a:solidFill>
                <a:latin typeface="Meiryo UI" panose="020B0604030504040204" pitchFamily="50" charset="-128"/>
                <a:ea typeface="Meiryo UI" panose="020B0604030504040204" pitchFamily="50" charset="-128"/>
              </a:rPr>
              <a:t>テーマに合わせて、地域再生連携協議会を合同開催　　　　　　　　　</a:t>
            </a:r>
            <a:r>
              <a:rPr lang="ja-JP" altLang="en-US" sz="1108"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endParaRPr lang="en-US" altLang="ja-JP" sz="1108"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29571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2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主な取組の進捗状況</a:t>
            </a:r>
          </a:p>
        </p:txBody>
      </p:sp>
      <p:sp>
        <p:nvSpPr>
          <p:cNvPr id="3" name="スライド番号プレースホルダー 1">
            <a:extLst>
              <a:ext uri="{FF2B5EF4-FFF2-40B4-BE49-F238E27FC236}">
                <a16:creationId xmlns:a16="http://schemas.microsoft.com/office/drawing/2014/main" id="{28C4612A-863D-4F88-819A-52B222367473}"/>
              </a:ext>
            </a:extLst>
          </p:cNvPr>
          <p:cNvSpPr>
            <a:spLocks noGrp="1"/>
          </p:cNvSpPr>
          <p:nvPr>
            <p:ph type="sldNum" sz="quarter" idx="12"/>
          </p:nvPr>
        </p:nvSpPr>
        <p:spPr>
          <a:xfrm>
            <a:off x="7070384" y="6572844"/>
            <a:ext cx="2057400" cy="273844"/>
          </a:xfrm>
        </p:spPr>
        <p:txBody>
          <a:bodyPr/>
          <a:lstStyle/>
          <a:p>
            <a:pPr defTabSz="457200"/>
            <a:fld id="{EA6D242B-6A52-4C5C-AF40-54B5FB6D04E5}" type="slidenum">
              <a:rPr lang="ja-JP" altLang="en-US">
                <a:solidFill>
                  <a:schemeClr val="tx1"/>
                </a:solidFill>
                <a:latin typeface="Meiryo UI" panose="020B0604030504040204" pitchFamily="50" charset="-128"/>
                <a:ea typeface="Meiryo UI" panose="020B0604030504040204" pitchFamily="50" charset="-128"/>
              </a:rPr>
              <a:pPr defTabSz="457200"/>
              <a:t>4</a:t>
            </a:fld>
            <a:endParaRPr lang="ja-JP" altLang="en-US"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3796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1">
            <a:extLst>
              <a:ext uri="{FF2B5EF4-FFF2-40B4-BE49-F238E27FC236}">
                <a16:creationId xmlns:a16="http://schemas.microsoft.com/office/drawing/2014/main" id="{281520DB-8638-472F-BC9D-74EFC89ADF3C}"/>
              </a:ext>
            </a:extLst>
          </p:cNvPr>
          <p:cNvSpPr>
            <a:spLocks noGrp="1"/>
          </p:cNvSpPr>
          <p:nvPr>
            <p:ph type="sldNum" sz="quarter" idx="12"/>
          </p:nvPr>
        </p:nvSpPr>
        <p:spPr>
          <a:xfrm>
            <a:off x="7070384" y="6572844"/>
            <a:ext cx="2057400" cy="273844"/>
          </a:xfrm>
        </p:spPr>
        <p:txBody>
          <a:bodyPr/>
          <a:lstStyle/>
          <a:p>
            <a:pPr defTabSz="457200"/>
            <a:fld id="{EA6D242B-6A52-4C5C-AF40-54B5FB6D04E5}" type="slidenum">
              <a:rPr lang="ja-JP" altLang="en-US">
                <a:solidFill>
                  <a:schemeClr val="tx1"/>
                </a:solidFill>
                <a:latin typeface="Meiryo UI" panose="020B0604030504040204" pitchFamily="50" charset="-128"/>
                <a:ea typeface="Meiryo UI" panose="020B0604030504040204" pitchFamily="50" charset="-128"/>
              </a:rPr>
              <a:pPr defTabSz="457200"/>
              <a:t>5</a:t>
            </a:fld>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067D3BDB-2710-4BAB-839D-AD6BDA6D0101}"/>
              </a:ext>
            </a:extLst>
          </p:cNvPr>
          <p:cNvSpPr txBox="1"/>
          <p:nvPr/>
        </p:nvSpPr>
        <p:spPr>
          <a:xfrm>
            <a:off x="712016" y="662901"/>
            <a:ext cx="8019796" cy="1780122"/>
          </a:xfrm>
          <a:prstGeom prst="rect">
            <a:avLst/>
          </a:prstGeom>
          <a:noFill/>
          <a:ln w="9525">
            <a:noFill/>
            <a:prstDash val="solid"/>
          </a:ln>
        </p:spPr>
        <p:txBody>
          <a:bodyPr wrap="square" lIns="37800" tIns="0" rIns="37800" bIns="0" rtlCol="0" anchor="t" anchorCtr="0">
            <a:noAutofit/>
          </a:bodyPr>
          <a:lstStyle/>
          <a:p>
            <a:pPr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新たなライフスタイルを支える身近なまちづくり　</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12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健康でいきいきとくらせる住まい・まちづくり</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1200"/>
              </a:spcBef>
            </a:pP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12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多様なニーズに対応した良質なストック形成</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6" name="Rectangle 2">
            <a:extLst>
              <a:ext uri="{FF2B5EF4-FFF2-40B4-BE49-F238E27FC236}">
                <a16:creationId xmlns:a16="http://schemas.microsoft.com/office/drawing/2014/main" id="{31EC6743-1A97-4EDC-88E4-3B6AA08C2AC6}"/>
              </a:ext>
            </a:extLst>
          </p:cNvPr>
          <p:cNvSpPr>
            <a:spLocks noChangeArrowheads="1"/>
          </p:cNvSpPr>
          <p:nvPr/>
        </p:nvSpPr>
        <p:spPr bwMode="auto">
          <a:xfrm>
            <a:off x="263751" y="438537"/>
            <a:ext cx="337348" cy="2228850"/>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457200" eaLnBrk="1" hangingPunct="1">
              <a:lnSpc>
                <a:spcPts val="1200"/>
              </a:lnSpc>
              <a:spcBef>
                <a:spcPts val="0"/>
              </a:spcBef>
            </a:pPr>
            <a:r>
              <a:rPr kumimoji="0" lang="ja-JP" altLang="en-US" sz="120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施策の方向性</a:t>
            </a:r>
            <a:endParaRPr kumimoji="0" lang="en-US" altLang="ja-JP" sz="120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7" name="Rectangle 2">
            <a:extLst>
              <a:ext uri="{FF2B5EF4-FFF2-40B4-BE49-F238E27FC236}">
                <a16:creationId xmlns:a16="http://schemas.microsoft.com/office/drawing/2014/main" id="{C9CFDBD3-7700-48D9-9263-723F5D53466C}"/>
              </a:ext>
            </a:extLst>
          </p:cNvPr>
          <p:cNvSpPr>
            <a:spLocks noChangeArrowheads="1"/>
          </p:cNvSpPr>
          <p:nvPr/>
        </p:nvSpPr>
        <p:spPr bwMode="auto">
          <a:xfrm>
            <a:off x="263751" y="2942215"/>
            <a:ext cx="337348" cy="3701732"/>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457200" eaLnBrk="1" hangingPunct="1">
              <a:lnSpc>
                <a:spcPts val="1200"/>
              </a:lnSpc>
              <a:spcBef>
                <a:spcPts val="0"/>
              </a:spcBef>
            </a:pPr>
            <a:r>
              <a:rPr kumimoji="0" lang="ja-JP" altLang="en-US" sz="135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主な取組内容</a:t>
            </a:r>
            <a:endParaRPr kumimoji="0" lang="en-US" altLang="ja-JP" sz="135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8" name="テキスト ボックス 7">
            <a:extLst>
              <a:ext uri="{FF2B5EF4-FFF2-40B4-BE49-F238E27FC236}">
                <a16:creationId xmlns:a16="http://schemas.microsoft.com/office/drawing/2014/main" id="{5F9E5ACD-652B-414F-AAD0-FE391A9CE199}"/>
              </a:ext>
            </a:extLst>
          </p:cNvPr>
          <p:cNvSpPr txBox="1"/>
          <p:nvPr/>
        </p:nvSpPr>
        <p:spPr>
          <a:xfrm>
            <a:off x="695242" y="2942215"/>
            <a:ext cx="6468988" cy="3800977"/>
          </a:xfrm>
          <a:prstGeom prst="rect">
            <a:avLst/>
          </a:prstGeom>
          <a:noFill/>
          <a:ln w="79375" cmpd="dbl">
            <a:noFill/>
          </a:ln>
        </p:spPr>
        <p:txBody>
          <a:bodyPr wrap="square" rtlCol="0">
            <a:spAutoFit/>
          </a:bodyPr>
          <a:lstStyle/>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大阪スマートシティ戦略 </a:t>
            </a:r>
            <a:r>
              <a:rPr kumimoji="0" lang="en-US" altLang="ja-JP" sz="10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ver</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.2.0</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R4.3</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）に基づく取組の推進</a:t>
            </a:r>
            <a:endPar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269875" defTabSz="457200">
              <a:lnSpc>
                <a:spcPts val="1650"/>
              </a:lnSpc>
            </a:pP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市町村と連携し、</a:t>
            </a:r>
            <a:r>
              <a:rPr kumimoji="0" lang="en-US" altLang="ja-JP"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LINE</a:t>
            </a: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公式アカウントである「おおさか楽なび」の運用などのスマートシニアライフ事業を、スマートシティ展開エリアを中心に取組を推進</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建築物の省エネルギー化の推進</a:t>
            </a:r>
          </a:p>
          <a:p>
            <a:pPr marL="269875" defTabSz="457200">
              <a:lnSpc>
                <a:spcPts val="1650"/>
              </a:lnSpc>
              <a:defRPr/>
            </a:pPr>
            <a:r>
              <a:rPr kumimoji="0"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住宅・建築物のさらなる省エネ化を促進するため、啓発イベントの実施等在阪建築関係４団体と連携した普及啓発を実施するほか、環境に配慮した建築物の表彰や府営住宅活用地への</a:t>
            </a:r>
            <a:r>
              <a:rPr kumimoji="0" lang="en-US" altLang="ja-JP"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ZEH</a:t>
            </a:r>
            <a:r>
              <a:rPr kumimoji="0"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等の誘導や府有施設における取組を推進</a:t>
            </a:r>
            <a:endParaRPr kumimoji="0" lang="en-US" altLang="ja-JP" sz="11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空家対策の取組方針（</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R4.4</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）に基づく取組の推進（</a:t>
            </a:r>
            <a:r>
              <a:rPr kumimoji="0" lang="ja-JP" altLang="en-US" sz="11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「３．安全を支える」「４．安心のくらしをつくる」）</a:t>
            </a:r>
            <a:endParaRPr kumimoji="0" lang="en-US" altLang="ja-JP" sz="11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269875" defTabSz="457200">
              <a:lnSpc>
                <a:spcPts val="1650"/>
              </a:lnSpc>
              <a:defRPr/>
            </a:pP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民間事業者等とも連携し、市町村等が空家等を活用したまちづくりに取り組めるよう「大阪版・空家バンク」の運営や「空家等管理活用支援法人」の活用支援などによる取組</a:t>
            </a:r>
            <a:r>
              <a:rPr kumimoji="0"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を</a:t>
            </a: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推進</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marL="266700" indent="-266700"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大阪府分譲マンション管理適正化及び再生円滑化基本計画（</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R4.4</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）に基づく取組の推進</a:t>
            </a:r>
            <a:endPar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269875" defTabSz="457200">
              <a:lnSpc>
                <a:spcPts val="1650"/>
              </a:lnSpc>
              <a:defRPr/>
            </a:pP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分譲から再生まで、ライフサイクル全体での円滑化に向け、実態把握の促進やプッシュ型の支援により、管理適正化・再生円滑化につながる取組を推進</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p:txBody>
      </p:sp>
      <p:sp>
        <p:nvSpPr>
          <p:cNvPr id="9" name="角丸四角形 3">
            <a:extLst>
              <a:ext uri="{FF2B5EF4-FFF2-40B4-BE49-F238E27FC236}">
                <a16:creationId xmlns:a16="http://schemas.microsoft.com/office/drawing/2014/main" id="{0200639F-3C39-4E99-B428-60BE5ABD5BFD}"/>
              </a:ext>
            </a:extLst>
          </p:cNvPr>
          <p:cNvSpPr/>
          <p:nvPr/>
        </p:nvSpPr>
        <p:spPr>
          <a:xfrm>
            <a:off x="0" y="0"/>
            <a:ext cx="9144000" cy="372855"/>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84397" tIns="42198" rIns="84397" bIns="42198" rtlCol="0" anchor="ctr"/>
          <a:lstStyle/>
          <a:p>
            <a:pPr algn="ctr" defTabSz="914290">
              <a:defRPr/>
            </a:pPr>
            <a:r>
              <a:rPr lang="ja-JP" altLang="en-US" b="1" spc="-5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１．くらしの質を高める</a:t>
            </a:r>
            <a:endParaRPr lang="en-US" altLang="ja-JP" b="1" spc="-52"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9F2FD5AE-7FE1-404D-9D83-AF89309527AB}"/>
              </a:ext>
            </a:extLst>
          </p:cNvPr>
          <p:cNvSpPr txBox="1"/>
          <p:nvPr/>
        </p:nvSpPr>
        <p:spPr>
          <a:xfrm>
            <a:off x="915146" y="885952"/>
            <a:ext cx="7825345" cy="372855"/>
          </a:xfrm>
          <a:prstGeom prst="rect">
            <a:avLst/>
          </a:prstGeom>
          <a:noFill/>
          <a:ln w="3175">
            <a:solidFill>
              <a:schemeClr val="tx2"/>
            </a:solidFill>
            <a:prstDash val="dash"/>
          </a:ln>
        </p:spPr>
        <p:txBody>
          <a:bodyPr wrap="square" lIns="36000" tIns="0" rIns="36000" bIns="0" rtlCol="0" anchor="ctr" anchorCtr="0">
            <a:noAutofit/>
          </a:bodyPr>
          <a:lstStyle/>
          <a:p>
            <a:pPr marL="85725" indent="-85725"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スマートシティ等による個性のあるまちづくりの推進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郊外住宅地（ニュータウン）の再生、活性化</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B3063E13-3235-4CED-AA2B-9F1BABD604F5}"/>
              </a:ext>
            </a:extLst>
          </p:cNvPr>
          <p:cNvSpPr txBox="1"/>
          <p:nvPr/>
        </p:nvSpPr>
        <p:spPr>
          <a:xfrm>
            <a:off x="906468" y="1595616"/>
            <a:ext cx="7825345" cy="366097"/>
          </a:xfrm>
          <a:prstGeom prst="rect">
            <a:avLst/>
          </a:prstGeom>
          <a:noFill/>
          <a:ln w="3175">
            <a:solidFill>
              <a:schemeClr val="tx2"/>
            </a:solidFill>
            <a:prstDash val="dash"/>
          </a:ln>
        </p:spPr>
        <p:txBody>
          <a:bodyPr wrap="square" lIns="36000" tIns="36000" rIns="36000" bIns="36000" rtlCol="0" anchor="ctr" anchorCtr="0">
            <a:noAutofit/>
          </a:bodyPr>
          <a:lstStyle/>
          <a:p>
            <a:pPr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新たな日常に対応した質の高い住まいの普及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建築物の省エネルギー化の推進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みどりあふれる居住空間の形成</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2ABAA8D0-A7E9-47C1-BD20-EBB061F80D56}"/>
              </a:ext>
            </a:extLst>
          </p:cNvPr>
          <p:cNvSpPr txBox="1"/>
          <p:nvPr/>
        </p:nvSpPr>
        <p:spPr>
          <a:xfrm>
            <a:off x="912253" y="2328349"/>
            <a:ext cx="7836918" cy="372855"/>
          </a:xfrm>
          <a:prstGeom prst="rect">
            <a:avLst/>
          </a:prstGeom>
          <a:noFill/>
          <a:ln w="3175">
            <a:solidFill>
              <a:schemeClr val="tx2"/>
            </a:solidFill>
            <a:prstDash val="dash"/>
          </a:ln>
        </p:spPr>
        <p:txBody>
          <a:bodyPr wrap="square" lIns="50400" tIns="50400" rIns="50400" bIns="50400" rtlCol="0" anchor="ctr" anchorCtr="0">
            <a:noAutofit/>
          </a:bodyPr>
          <a:lstStyle/>
          <a:p>
            <a:pPr marL="85725" indent="-85725" defTabSz="457200">
              <a:spcBef>
                <a:spcPts val="280"/>
              </a:spcBef>
            </a:pP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空家等を活用したまちづくりの推進</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分譲マンションの管理適正化・再生推進</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正方形/長方形 13">
            <a:extLst>
              <a:ext uri="{FF2B5EF4-FFF2-40B4-BE49-F238E27FC236}">
                <a16:creationId xmlns:a16="http://schemas.microsoft.com/office/drawing/2014/main" id="{1D76053F-B3BA-4DBD-8F21-31F7D142C627}"/>
              </a:ext>
            </a:extLst>
          </p:cNvPr>
          <p:cNvSpPr/>
          <p:nvPr/>
        </p:nvSpPr>
        <p:spPr>
          <a:xfrm>
            <a:off x="6956958" y="4506006"/>
            <a:ext cx="1930724" cy="64633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おおさか環境にやさしい建築賞</a:t>
            </a:r>
            <a:endParaRPr kumimoji="1" lang="en-US" altLang="ja-JP" sz="90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大阪府知事賞（令和６年度）</a:t>
            </a:r>
            <a:endParaRPr kumimoji="1" lang="en-US" altLang="ja-JP" sz="90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茨木市文化・子育て複合施設</a:t>
            </a:r>
            <a:endParaRPr kumimoji="1" lang="en-US" altLang="ja-JP" sz="90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おにクル</a:t>
            </a:r>
            <a:endParaRPr kumimoji="1" lang="ja-JP" altLang="ja-JP" sz="90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5" name="グループ化 14">
            <a:extLst>
              <a:ext uri="{FF2B5EF4-FFF2-40B4-BE49-F238E27FC236}">
                <a16:creationId xmlns:a16="http://schemas.microsoft.com/office/drawing/2014/main" id="{86979F20-4FF2-4D46-8D46-E1FF4B3A513B}"/>
              </a:ext>
            </a:extLst>
          </p:cNvPr>
          <p:cNvGrpSpPr/>
          <p:nvPr/>
        </p:nvGrpSpPr>
        <p:grpSpPr>
          <a:xfrm>
            <a:off x="7150322" y="3180540"/>
            <a:ext cx="1802080" cy="1351439"/>
            <a:chOff x="10411682" y="3192111"/>
            <a:chExt cx="1802080" cy="1351439"/>
          </a:xfrm>
        </p:grpSpPr>
        <p:pic>
          <p:nvPicPr>
            <p:cNvPr id="16" name="図 15">
              <a:extLst>
                <a:ext uri="{FF2B5EF4-FFF2-40B4-BE49-F238E27FC236}">
                  <a16:creationId xmlns:a16="http://schemas.microsoft.com/office/drawing/2014/main" id="{3123A2B1-2ED6-4F4A-AA32-7D1CDD98FF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11682" y="3192111"/>
              <a:ext cx="1556143" cy="1334609"/>
            </a:xfrm>
            <a:prstGeom prst="rect">
              <a:avLst/>
            </a:prstGeom>
            <a:ln>
              <a:noFill/>
            </a:ln>
          </p:spPr>
        </p:pic>
        <p:sp>
          <p:nvSpPr>
            <p:cNvPr id="17" name="テキスト ボックス 41">
              <a:extLst>
                <a:ext uri="{FF2B5EF4-FFF2-40B4-BE49-F238E27FC236}">
                  <a16:creationId xmlns:a16="http://schemas.microsoft.com/office/drawing/2014/main" id="{6E511206-60D9-4287-8F09-9513946CB6E8}"/>
                </a:ext>
              </a:extLst>
            </p:cNvPr>
            <p:cNvSpPr txBox="1"/>
            <p:nvPr/>
          </p:nvSpPr>
          <p:spPr>
            <a:xfrm>
              <a:off x="10832857" y="4358884"/>
              <a:ext cx="1380905"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57150" algn="just"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BIZ UDPゴシック" panose="020B0400000000000000" pitchFamily="50" charset="-128"/>
                  <a:ea typeface="ＭＳ ゴシック" panose="020B0609070205080204" pitchFamily="49" charset="-128"/>
                  <a:cs typeface="Times New Roman" panose="02020603050405020304" pitchFamily="18" charset="0"/>
                </a:rPr>
                <a:t>© </a:t>
              </a:r>
              <a:r>
                <a:rPr kumimoji="0" lang="ja-JP" altLang="en-US" sz="600" b="0" i="0" u="none" strike="noStrike" kern="1200" cap="none" spc="0" normalizeH="0" baseline="0" noProof="0" dirty="0">
                  <a:ln>
                    <a:noFill/>
                  </a:ln>
                  <a:solidFill>
                    <a:srgbClr val="FFFFFF"/>
                  </a:solidFill>
                  <a:effectLst/>
                  <a:uLnTx/>
                  <a:uFillTx/>
                  <a:latin typeface="ＭＳ ゴシック" panose="020B0609070205080204" pitchFamily="49" charset="-128"/>
                  <a:ea typeface="BIZ UDPゴシック" panose="020B0400000000000000" pitchFamily="50" charset="-128"/>
                  <a:cs typeface="Times New Roman" panose="02020603050405020304" pitchFamily="18" charset="0"/>
                </a:rPr>
                <a:t>ナカサアンドパートナーズ</a:t>
              </a:r>
              <a:endParaRPr kumimoji="0" lang="ja-JP" altLang="en-US" sz="6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sp>
        <p:nvSpPr>
          <p:cNvPr id="24" name="テキスト ボックス 23">
            <a:extLst>
              <a:ext uri="{FF2B5EF4-FFF2-40B4-BE49-F238E27FC236}">
                <a16:creationId xmlns:a16="http://schemas.microsoft.com/office/drawing/2014/main" id="{B92563FA-B3A3-456E-95D4-8F561D73A96D}"/>
              </a:ext>
            </a:extLst>
          </p:cNvPr>
          <p:cNvSpPr txBox="1"/>
          <p:nvPr/>
        </p:nvSpPr>
        <p:spPr>
          <a:xfrm>
            <a:off x="7227277" y="6377647"/>
            <a:ext cx="1475768" cy="372855"/>
          </a:xfrm>
          <a:prstGeom prst="rect">
            <a:avLst/>
          </a:prstGeom>
          <a:noFill/>
          <a:ln w="3175">
            <a:noFill/>
            <a:prstDash val="dash"/>
          </a:ln>
        </p:spPr>
        <p:txBody>
          <a:bodyPr wrap="square" lIns="36000" tIns="0" rIns="36000" bIns="0" rtlCol="0" anchor="ctr" anchorCtr="0">
            <a:noAutofit/>
          </a:bodyPr>
          <a:lstStyle/>
          <a:p>
            <a:pPr marL="85725" indent="-85725" algn="ctr" defTabSz="457200"/>
            <a:r>
              <a:rPr kumimoji="0"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分譲マンションの管理等に</a:t>
            </a:r>
            <a:endParaRPr kumimoji="0"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ctr" defTabSz="457200"/>
            <a:r>
              <a:rPr kumimoji="0"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役立つガイドブック等</a:t>
            </a:r>
            <a:endParaRPr kumimoji="0"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6" descr="vol1(管理組合・規約).pdf - Adobe Acrobat Reader DC">
            <a:extLst>
              <a:ext uri="{FF2B5EF4-FFF2-40B4-BE49-F238E27FC236}">
                <a16:creationId xmlns:a16="http://schemas.microsoft.com/office/drawing/2014/main" id="{E35F1F47-BF49-47F9-9B48-230AC023768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1596" y="5233265"/>
            <a:ext cx="801698" cy="110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5">
            <a:extLst>
              <a:ext uri="{FF2B5EF4-FFF2-40B4-BE49-F238E27FC236}">
                <a16:creationId xmlns:a16="http://schemas.microsoft.com/office/drawing/2014/main" id="{B8FFD154-B75D-4CB0-BBC4-97C4E16010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97858" y="5233265"/>
            <a:ext cx="781241" cy="1108608"/>
          </a:xfrm>
          <a:prstGeom prst="rect">
            <a:avLst/>
          </a:prstGeom>
          <a:ln w="3175">
            <a:solidFill>
              <a:schemeClr val="bg1">
                <a:lumMod val="50000"/>
              </a:schemeClr>
            </a:solidFill>
          </a:ln>
        </p:spPr>
      </p:pic>
    </p:spTree>
    <p:extLst>
      <p:ext uri="{BB962C8B-B14F-4D97-AF65-F5344CB8AC3E}">
        <p14:creationId xmlns:p14="http://schemas.microsoft.com/office/powerpoint/2010/main" val="193255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くらしの質を高める　</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2833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大阪スマートシティ戦略 </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ver</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の運用</a:t>
            </a:r>
          </a:p>
        </p:txBody>
      </p:sp>
      <p:sp>
        <p:nvSpPr>
          <p:cNvPr id="10" name="正方形/長方形 9"/>
          <p:cNvSpPr/>
          <p:nvPr/>
        </p:nvSpPr>
        <p:spPr>
          <a:xfrm>
            <a:off x="481420" y="2323205"/>
            <a:ext cx="3085076" cy="967870"/>
          </a:xfrm>
          <a:prstGeom prst="rect">
            <a:avLst/>
          </a:prstGeom>
          <a:solidFill>
            <a:schemeClr val="accent5">
              <a:lumMod val="20000"/>
              <a:lumOff val="80000"/>
            </a:schemeClr>
          </a:solid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87925" marR="0" lvl="0" indent="0" algn="l" defTabSz="732411" rtl="0" eaLnBrk="1" fontAlgn="auto" latinLnBrk="0" hangingPunct="1">
              <a:lnSpc>
                <a:spcPct val="100000"/>
              </a:lnSpc>
              <a:spcBef>
                <a:spcPts val="0"/>
              </a:spcBef>
              <a:spcAft>
                <a:spcPts val="0"/>
              </a:spcAft>
              <a:buClrTx/>
              <a:buSzTx/>
              <a:buFontTx/>
              <a:buNone/>
              <a:tabLst/>
              <a:defRPr/>
            </a:pPr>
            <a:r>
              <a:rPr kumimoji="0" lang="ja-JP" altLang="en-US" sz="1477" b="0" i="0" u="sng" strike="noStrike" kern="0" cap="none" spc="0" normalizeH="0" baseline="0" noProof="0" dirty="0">
                <a:ln>
                  <a:noFill/>
                </a:ln>
                <a:solidFill>
                  <a:prstClr val="black"/>
                </a:solidFill>
                <a:effectLst/>
                <a:uLnTx/>
                <a:uFillTx/>
                <a:latin typeface="Meiryo UI"/>
                <a:ea typeface="Meiryo UI"/>
                <a:cs typeface="+mn-cs"/>
              </a:rPr>
              <a:t>戦略</a:t>
            </a:r>
            <a:r>
              <a:rPr kumimoji="0" lang="en-US" altLang="ja-JP" sz="1477" b="0" i="0" u="sng" strike="noStrike" kern="0" cap="none" spc="0" normalizeH="0" baseline="0" noProof="0" dirty="0">
                <a:ln>
                  <a:noFill/>
                </a:ln>
                <a:solidFill>
                  <a:schemeClr val="tx1"/>
                </a:solidFill>
                <a:effectLst/>
                <a:uLnTx/>
                <a:uFillTx/>
                <a:latin typeface="Meiryo UI"/>
                <a:ea typeface="Meiryo UI"/>
                <a:cs typeface="+mn-cs"/>
              </a:rPr>
              <a:t>v</a:t>
            </a:r>
            <a:r>
              <a:rPr kumimoji="0" lang="en-US" altLang="ja-JP" sz="1477" b="0" i="0" u="sng" strike="noStrike" kern="0" cap="none" spc="0" normalizeH="0" baseline="0" noProof="0" dirty="0">
                <a:ln>
                  <a:noFill/>
                </a:ln>
                <a:solidFill>
                  <a:prstClr val="black"/>
                </a:solidFill>
                <a:effectLst/>
                <a:uLnTx/>
                <a:uFillTx/>
                <a:latin typeface="Meiryo UI"/>
                <a:ea typeface="Meiryo UI"/>
                <a:cs typeface="+mn-cs"/>
              </a:rPr>
              <a:t>er1.0</a:t>
            </a:r>
            <a:r>
              <a:rPr kumimoji="0" lang="ja-JP" altLang="en-US" sz="1477" b="0" i="0" u="sng" strike="noStrike" kern="0" cap="none" spc="0" normalizeH="0" baseline="0" noProof="0" dirty="0">
                <a:ln>
                  <a:noFill/>
                </a:ln>
                <a:solidFill>
                  <a:prstClr val="black"/>
                </a:solidFill>
                <a:effectLst/>
                <a:uLnTx/>
                <a:uFillTx/>
                <a:latin typeface="Meiryo UI"/>
                <a:ea typeface="Meiryo UI"/>
                <a:cs typeface="+mn-cs"/>
              </a:rPr>
              <a:t>の理念</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925" marR="0" lvl="0" indent="0" algn="l" defTabSz="732411"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住民の生活の質（</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QOL</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）の向上</a:t>
            </a:r>
          </a:p>
          <a:p>
            <a:pPr marL="87925" marR="0" lvl="0" indent="0" algn="l" defTabSz="73241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社会実装のための取組を蓄積</a:t>
            </a:r>
          </a:p>
          <a:p>
            <a:pPr marL="87925" marR="0" lvl="0" indent="0" algn="l" defTabSz="73241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公民連携による民間との協業が大前提</a:t>
            </a:r>
          </a:p>
        </p:txBody>
      </p:sp>
      <p:sp>
        <p:nvSpPr>
          <p:cNvPr id="17" name="正方形/長方形 16"/>
          <p:cNvSpPr/>
          <p:nvPr/>
        </p:nvSpPr>
        <p:spPr>
          <a:xfrm>
            <a:off x="5721006" y="2287556"/>
            <a:ext cx="3097549" cy="967870"/>
          </a:xfrm>
          <a:prstGeom prst="rect">
            <a:avLst/>
          </a:prstGeom>
          <a:solidFill>
            <a:srgbClr val="FFC000"/>
          </a:solid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477"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戦略</a:t>
            </a:r>
            <a:r>
              <a:rPr kumimoji="1" lang="en-US" altLang="ja-JP" sz="1477"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ver. 2.0</a:t>
            </a:r>
            <a:r>
              <a:rPr kumimoji="1" lang="ja-JP" altLang="en-US" sz="1477" u="sng"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477"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rPr>
              <a:t>理念</a:t>
            </a:r>
            <a:endParaRPr kumimoji="1" lang="en-US" altLang="ja-JP" sz="1477"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endParaRPr>
          </a:p>
          <a:p>
            <a:pPr marL="87925" marR="0" lvl="0" indent="0" algn="l" defTabSz="732411"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デジタル化による都市免疫力の強化</a:t>
            </a:r>
          </a:p>
          <a:p>
            <a:pPr marL="87925" marR="0" lvl="0" indent="0" algn="l" defTabSz="73241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国のデジタル政策を先導する取組</a:t>
            </a:r>
            <a:endParaRPr kumimoji="1" lang="en-US" altLang="ja-JP" sz="1292"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925" marR="0" lvl="0" indent="0" algn="l" defTabSz="73241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公民共同エコシステムの構築</a:t>
            </a:r>
          </a:p>
        </p:txBody>
      </p:sp>
      <p:sp>
        <p:nvSpPr>
          <p:cNvPr id="29" name="テキスト ボックス 28">
            <a:extLst>
              <a:ext uri="{FF2B5EF4-FFF2-40B4-BE49-F238E27FC236}">
                <a16:creationId xmlns:a16="http://schemas.microsoft.com/office/drawing/2014/main" id="{7792B484-22D9-467A-B51C-FF119CACADE5}"/>
              </a:ext>
            </a:extLst>
          </p:cNvPr>
          <p:cNvSpPr txBox="1"/>
          <p:nvPr/>
        </p:nvSpPr>
        <p:spPr>
          <a:xfrm>
            <a:off x="242060" y="3692120"/>
            <a:ext cx="6346309" cy="1086836"/>
          </a:xfrm>
          <a:prstGeom prst="rect">
            <a:avLst/>
          </a:prstGeom>
          <a:noFill/>
        </p:spPr>
        <p:txBody>
          <a:bodyPr wrap="square" rtlCol="0">
            <a:spAutoFit/>
          </a:bodyPr>
          <a:lstStyle/>
          <a:p>
            <a:pPr marL="104045" marR="0" lvl="0" indent="-104045" algn="l" defTabSz="422041"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・大阪府</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104045" marR="0" lvl="0" indent="-104045" algn="l" defTabSz="422041"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パートナーズフォーラムやデータ連携基盤などの</a:t>
            </a:r>
            <a:r>
              <a:rPr kumimoji="1" lang="ja-JP" altLang="en-US" sz="1477" b="1" i="0" u="sng" strike="noStrike" kern="1200" cap="none" spc="-65" normalizeH="0" baseline="0" noProof="0" dirty="0">
                <a:ln>
                  <a:noFill/>
                </a:ln>
                <a:solidFill>
                  <a:srgbClr val="FF0000"/>
                </a:solidFill>
                <a:effectLst/>
                <a:uLnTx/>
                <a:uFillTx/>
                <a:latin typeface="Meiryo UI"/>
                <a:ea typeface="Meiryo UI"/>
                <a:cs typeface="+mn-cs"/>
              </a:rPr>
              <a:t>インフラ構築と市町村</a:t>
            </a:r>
            <a:r>
              <a:rPr kumimoji="1" lang="en-US" altLang="ja-JP" sz="1477" b="1" i="0" u="sng" strike="noStrike" kern="1200" cap="none" spc="-65" normalizeH="0" baseline="0" noProof="0" dirty="0">
                <a:ln>
                  <a:noFill/>
                </a:ln>
                <a:solidFill>
                  <a:srgbClr val="FF0000"/>
                </a:solidFill>
                <a:effectLst/>
                <a:uLnTx/>
                <a:uFillTx/>
                <a:latin typeface="Meiryo UI"/>
                <a:ea typeface="Meiryo UI"/>
                <a:cs typeface="+mn-cs"/>
              </a:rPr>
              <a:t>DX</a:t>
            </a:r>
            <a:r>
              <a:rPr kumimoji="1" lang="ja-JP" altLang="en-US" sz="1477" b="1" i="0" u="sng" strike="noStrike" kern="1200" cap="none" spc="-65" normalizeH="0" baseline="0" noProof="0" dirty="0">
                <a:ln>
                  <a:noFill/>
                </a:ln>
                <a:solidFill>
                  <a:srgbClr val="FF0000"/>
                </a:solidFill>
                <a:effectLst/>
                <a:uLnTx/>
                <a:uFillTx/>
                <a:latin typeface="Meiryo UI"/>
                <a:ea typeface="Meiryo UI"/>
                <a:cs typeface="+mn-cs"/>
              </a:rPr>
              <a:t>支援</a:t>
            </a:r>
            <a:r>
              <a:rPr kumimoji="1" lang="ja-JP" altLang="en-US" sz="1477" b="0" i="0" u="none" strike="noStrike" kern="1200" cap="none" spc="-65" normalizeH="0" baseline="0" noProof="0" dirty="0">
                <a:ln>
                  <a:noFill/>
                </a:ln>
                <a:solidFill>
                  <a:prstClr val="black"/>
                </a:solidFill>
                <a:effectLst/>
                <a:uLnTx/>
                <a:uFillTx/>
                <a:latin typeface="Meiryo UI"/>
                <a:ea typeface="Meiryo UI"/>
                <a:cs typeface="+mn-cs"/>
              </a:rPr>
              <a:t>など</a:t>
            </a:r>
            <a:endParaRPr kumimoji="1" lang="en-US" altLang="ja-JP" sz="1477" b="0" i="0" u="none" strike="noStrike" kern="1200" cap="none" spc="-65" normalizeH="0" baseline="0" noProof="0" dirty="0">
              <a:ln>
                <a:noFill/>
              </a:ln>
              <a:solidFill>
                <a:prstClr val="black"/>
              </a:solidFill>
              <a:effectLst/>
              <a:uLnTx/>
              <a:uFillTx/>
              <a:latin typeface="Meiryo UI"/>
              <a:ea typeface="Meiryo UI"/>
              <a:cs typeface="+mn-cs"/>
            </a:endParaRPr>
          </a:p>
          <a:p>
            <a:pPr marL="104045" marR="0" lvl="0" indent="-104045" algn="l" defTabSz="422041" rtl="0" eaLnBrk="1" fontAlgn="auto" latinLnBrk="0" hangingPunct="1">
              <a:lnSpc>
                <a:spcPct val="100000"/>
              </a:lnSpc>
              <a:spcBef>
                <a:spcPts val="0"/>
              </a:spcBef>
              <a:spcAft>
                <a:spcPts val="0"/>
              </a:spcAft>
              <a:buClrTx/>
              <a:buSzTx/>
              <a:buFontTx/>
              <a:buNone/>
              <a:tabLst/>
              <a:defRPr/>
            </a:pPr>
            <a:endParaRPr kumimoji="1" lang="en-US" altLang="ja-JP" sz="554" b="0" i="0" u="none" strike="noStrike" kern="1200" cap="none" spc="0" normalizeH="0" baseline="0" noProof="0" dirty="0">
              <a:ln>
                <a:noFill/>
              </a:ln>
              <a:solidFill>
                <a:prstClr val="black"/>
              </a:solidFill>
              <a:effectLst/>
              <a:uLnTx/>
              <a:uFillTx/>
              <a:latin typeface="Meiryo UI"/>
              <a:ea typeface="Meiryo UI"/>
              <a:cs typeface="+mn-cs"/>
            </a:endParaRPr>
          </a:p>
          <a:p>
            <a:pPr marL="104045" marR="0" lvl="0" indent="-104045" algn="l" defTabSz="422041"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・大阪市</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104045" marR="0" lvl="0" indent="-104045" algn="l" defTabSz="422041"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大阪府と連携した先導役として、府内市町村の</a:t>
            </a:r>
            <a:r>
              <a:rPr kumimoji="1" lang="ja-JP" altLang="en-US" sz="1477" b="1" i="0" u="sng" strike="noStrike" kern="1200" cap="none" spc="0" normalizeH="0" baseline="0" noProof="0" dirty="0">
                <a:ln>
                  <a:noFill/>
                </a:ln>
                <a:solidFill>
                  <a:srgbClr val="FF0000"/>
                </a:solidFill>
                <a:effectLst/>
                <a:uLnTx/>
                <a:uFillTx/>
                <a:latin typeface="Meiryo UI"/>
                <a:ea typeface="Meiryo UI"/>
                <a:cs typeface="+mn-cs"/>
              </a:rPr>
              <a:t>行政</a:t>
            </a:r>
            <a:r>
              <a:rPr kumimoji="1" lang="en-US" altLang="ja-JP" sz="1477" b="1" i="0" u="sng" strike="noStrike" kern="1200" cap="none" spc="0" normalizeH="0" baseline="0" noProof="0" dirty="0">
                <a:ln>
                  <a:noFill/>
                </a:ln>
                <a:solidFill>
                  <a:srgbClr val="FF0000"/>
                </a:solidFill>
                <a:effectLst/>
                <a:uLnTx/>
                <a:uFillTx/>
                <a:latin typeface="Meiryo UI"/>
                <a:ea typeface="Meiryo UI"/>
                <a:cs typeface="+mn-cs"/>
              </a:rPr>
              <a:t>DX</a:t>
            </a:r>
            <a:r>
              <a:rPr kumimoji="1" lang="ja-JP" altLang="en-US" sz="1477" b="1" i="0" u="sng" strike="noStrike" kern="1200" cap="none" spc="0" normalizeH="0" baseline="0" noProof="0" dirty="0">
                <a:ln>
                  <a:noFill/>
                </a:ln>
                <a:solidFill>
                  <a:srgbClr val="FF0000"/>
                </a:solidFill>
                <a:effectLst/>
                <a:uLnTx/>
                <a:uFillTx/>
                <a:latin typeface="Meiryo UI"/>
                <a:ea typeface="Meiryo UI"/>
                <a:cs typeface="+mn-cs"/>
              </a:rPr>
              <a:t>推進をリード</a:t>
            </a:r>
          </a:p>
        </p:txBody>
      </p:sp>
      <p:pic>
        <p:nvPicPr>
          <p:cNvPr id="30" name="図 29">
            <a:extLst>
              <a:ext uri="{FF2B5EF4-FFF2-40B4-BE49-F238E27FC236}">
                <a16:creationId xmlns:a16="http://schemas.microsoft.com/office/drawing/2014/main" id="{ADC7E161-32E2-44CA-9FE4-AD41AE8768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0811" y="3353520"/>
            <a:ext cx="2671246" cy="3249139"/>
          </a:xfrm>
          <a:prstGeom prst="rect">
            <a:avLst/>
          </a:prstGeom>
        </p:spPr>
      </p:pic>
      <p:sp>
        <p:nvSpPr>
          <p:cNvPr id="13" name="タイトル 4">
            <a:extLst>
              <a:ext uri="{FF2B5EF4-FFF2-40B4-BE49-F238E27FC236}">
                <a16:creationId xmlns:a16="http://schemas.microsoft.com/office/drawing/2014/main" id="{80173FE1-F176-430D-A627-95229503C881}"/>
              </a:ext>
            </a:extLst>
          </p:cNvPr>
          <p:cNvSpPr txBox="1">
            <a:spLocks/>
          </p:cNvSpPr>
          <p:nvPr/>
        </p:nvSpPr>
        <p:spPr>
          <a:xfrm>
            <a:off x="162897" y="3366075"/>
            <a:ext cx="5424734" cy="356425"/>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2400" b="1" kern="1200">
                <a:solidFill>
                  <a:srgbClr val="00206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a:ea typeface="Meiryo UI"/>
                <a:cs typeface="+mj-cs"/>
              </a:rPr>
              <a:t>○基本理念を踏まえた大阪府、大阪市の</a:t>
            </a:r>
            <a:r>
              <a:rPr kumimoji="1" lang="ja-JP" altLang="en-US" sz="1662" b="1" i="0" u="none" strike="noStrike" kern="1200" cap="none" spc="-138" normalizeH="0" baseline="0" noProof="0" dirty="0">
                <a:ln>
                  <a:noFill/>
                </a:ln>
                <a:solidFill>
                  <a:prstClr val="black"/>
                </a:solidFill>
                <a:effectLst/>
                <a:uLnTx/>
                <a:uFillTx/>
                <a:latin typeface="Meiryo UI"/>
                <a:ea typeface="Meiryo UI"/>
                <a:cs typeface="+mj-cs"/>
              </a:rPr>
              <a:t>役割</a:t>
            </a:r>
            <a:endParaRPr kumimoji="1" lang="ja-JP" altLang="en-US" sz="1662" b="1" i="0" u="none" strike="noStrike" kern="1200" cap="none" spc="0" normalizeH="0" baseline="0" noProof="0" dirty="0">
              <a:ln>
                <a:noFill/>
              </a:ln>
              <a:solidFill>
                <a:prstClr val="black"/>
              </a:solidFill>
              <a:effectLst/>
              <a:uLnTx/>
              <a:uFillTx/>
              <a:latin typeface="Meiryo UI"/>
              <a:ea typeface="Meiryo UI"/>
              <a:cs typeface="+mj-cs"/>
            </a:endParaRPr>
          </a:p>
        </p:txBody>
      </p:sp>
      <p:sp>
        <p:nvSpPr>
          <p:cNvPr id="15" name="タイトル 4">
            <a:extLst>
              <a:ext uri="{FF2B5EF4-FFF2-40B4-BE49-F238E27FC236}">
                <a16:creationId xmlns:a16="http://schemas.microsoft.com/office/drawing/2014/main" id="{5117EFBA-7DB1-47DC-B3C5-621A4792C5CB}"/>
              </a:ext>
            </a:extLst>
          </p:cNvPr>
          <p:cNvSpPr txBox="1">
            <a:spLocks/>
          </p:cNvSpPr>
          <p:nvPr/>
        </p:nvSpPr>
        <p:spPr>
          <a:xfrm>
            <a:off x="164145" y="1976231"/>
            <a:ext cx="2898851" cy="356425"/>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2400" b="1" kern="1200">
                <a:solidFill>
                  <a:srgbClr val="00206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a:ea typeface="Meiryo UI"/>
                <a:cs typeface="+mj-cs"/>
              </a:rPr>
              <a:t>○基本理念</a:t>
            </a:r>
          </a:p>
        </p:txBody>
      </p:sp>
      <p:sp>
        <p:nvSpPr>
          <p:cNvPr id="25" name="二等辺三角形 24">
            <a:extLst>
              <a:ext uri="{FF2B5EF4-FFF2-40B4-BE49-F238E27FC236}">
                <a16:creationId xmlns:a16="http://schemas.microsoft.com/office/drawing/2014/main" id="{6759D8A5-3602-48AC-ADF1-E06C827E22F1}"/>
              </a:ext>
            </a:extLst>
          </p:cNvPr>
          <p:cNvSpPr/>
          <p:nvPr/>
        </p:nvSpPr>
        <p:spPr>
          <a:xfrm flipV="1">
            <a:off x="3948789" y="2319151"/>
            <a:ext cx="1559507" cy="590025"/>
          </a:xfrm>
          <a:prstGeom prst="triangle">
            <a:avLst/>
          </a:prstGeom>
          <a:gradFill flip="none" rotWithShape="1">
            <a:gsLst>
              <a:gs pos="0">
                <a:schemeClr val="accent6">
                  <a:lumMod val="0"/>
                  <a:lumOff val="100000"/>
                </a:schemeClr>
              </a:gs>
              <a:gs pos="32000">
                <a:schemeClr val="accent6">
                  <a:lumMod val="0"/>
                  <a:lumOff val="100000"/>
                </a:schemeClr>
              </a:gs>
              <a:gs pos="72000">
                <a:schemeClr val="accent6">
                  <a:lumMod val="40000"/>
                  <a:lumOff val="6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92CEF881-9C5F-42A1-9ACF-9403B48A6461}"/>
              </a:ext>
            </a:extLst>
          </p:cNvPr>
          <p:cNvSpPr txBox="1"/>
          <p:nvPr/>
        </p:nvSpPr>
        <p:spPr>
          <a:xfrm>
            <a:off x="3577815" y="2048739"/>
            <a:ext cx="2304597" cy="829907"/>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社会を取り巻く環境の変化</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ct val="100000"/>
              </a:lnSpc>
              <a:spcBef>
                <a:spcPts val="1108"/>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➧新型コロナウイルスへの対応</a:t>
            </a: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➧国によるデジタル改革の推進</a:t>
            </a:r>
          </a:p>
        </p:txBody>
      </p:sp>
      <p:sp>
        <p:nvSpPr>
          <p:cNvPr id="34" name="正方形/長方形 33">
            <a:extLst>
              <a:ext uri="{FF2B5EF4-FFF2-40B4-BE49-F238E27FC236}">
                <a16:creationId xmlns:a16="http://schemas.microsoft.com/office/drawing/2014/main" id="{96391685-69DE-4873-9CDD-95757ACDC667}"/>
              </a:ext>
            </a:extLst>
          </p:cNvPr>
          <p:cNvSpPr/>
          <p:nvPr/>
        </p:nvSpPr>
        <p:spPr>
          <a:xfrm>
            <a:off x="481420" y="4810878"/>
            <a:ext cx="4494613" cy="1507890"/>
          </a:xfrm>
          <a:prstGeom prst="rect">
            <a:avLst/>
          </a:prstGeom>
          <a:solidFill>
            <a:srgbClr val="92D050">
              <a:alpha val="42000"/>
            </a:srgbClr>
          </a:solid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87925" marR="0" lvl="0" indent="0" algn="l" defTabSz="732411" rtl="0" eaLnBrk="1" fontAlgn="auto" latinLnBrk="0" hangingPunct="1">
              <a:lnSpc>
                <a:spcPct val="100000"/>
              </a:lnSpc>
              <a:spcBef>
                <a:spcPts val="0"/>
              </a:spcBef>
              <a:spcAft>
                <a:spcPts val="0"/>
              </a:spcAft>
              <a:buClrTx/>
              <a:buSzTx/>
              <a:buFontTx/>
              <a:buNone/>
              <a:tabLst/>
              <a:defRPr/>
            </a:pPr>
            <a:r>
              <a:rPr kumimoji="0" lang="ja-JP" altLang="en-US" sz="1477" b="0" i="0" u="sng" strike="noStrike" kern="0" cap="none" spc="0" normalizeH="0" baseline="0" noProof="0" dirty="0">
                <a:ln>
                  <a:noFill/>
                </a:ln>
                <a:solidFill>
                  <a:prstClr val="black"/>
                </a:solidFill>
                <a:effectLst/>
                <a:uLnTx/>
                <a:uFillTx/>
                <a:latin typeface="Meiryo UI"/>
                <a:ea typeface="Meiryo UI"/>
                <a:cs typeface="+mn-cs"/>
              </a:rPr>
              <a:t>スマートシティ展開エリア例</a:t>
            </a:r>
            <a:r>
              <a:rPr kumimoji="0" lang="ja-JP" altLang="en-US" sz="1015" b="0" i="0" u="none" strike="noStrike" kern="0" cap="none" spc="0" normalizeH="0" baseline="0" noProof="0" dirty="0">
                <a:ln>
                  <a:noFill/>
                </a:ln>
                <a:solidFill>
                  <a:prstClr val="black"/>
                </a:solidFill>
                <a:effectLst/>
                <a:uLnTx/>
                <a:uFillTx/>
                <a:latin typeface="Meiryo UI"/>
                <a:ea typeface="Meiryo UI"/>
                <a:cs typeface="+mn-cs"/>
              </a:rPr>
              <a:t>（ニュータウン関連）</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925" marR="0" lvl="0" indent="0" algn="l" defTabSz="732411" rtl="0" eaLnBrk="1" fontAlgn="auto" latinLnBrk="0" hangingPunct="1">
              <a:lnSpc>
                <a:spcPct val="100000"/>
              </a:lnSpc>
              <a:spcBef>
                <a:spcPts val="554"/>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泉北ニュータウン　</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チャレンジフィールド</a:t>
            </a:r>
          </a:p>
          <a:p>
            <a:pPr marL="87925" marR="0" lvl="0" indent="0" algn="l" defTabSz="732411"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河内長野市南花台</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925" marR="0" lvl="0" indent="0" algn="l" defTabSz="732411"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925" marR="0" lvl="0" indent="0" algn="l" defTabSz="732411"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925" marR="0" lvl="0" indent="0" algn="l" defTabSz="732411"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a:extLst>
              <a:ext uri="{FF2B5EF4-FFF2-40B4-BE49-F238E27FC236}">
                <a16:creationId xmlns:a16="http://schemas.microsoft.com/office/drawing/2014/main" id="{2852351D-7334-4D3E-9EA1-23C282C40E43}"/>
              </a:ext>
            </a:extLst>
          </p:cNvPr>
          <p:cNvSpPr/>
          <p:nvPr/>
        </p:nvSpPr>
        <p:spPr>
          <a:xfrm>
            <a:off x="692595" y="5654671"/>
            <a:ext cx="4072261" cy="598667"/>
          </a:xfrm>
          <a:prstGeom prst="rect">
            <a:avLst/>
          </a:prstGeom>
          <a:ln w="9525"/>
        </p:spPr>
        <p:style>
          <a:lnRef idx="2">
            <a:schemeClr val="accent3"/>
          </a:lnRef>
          <a:fillRef idx="1">
            <a:schemeClr val="lt1"/>
          </a:fillRef>
          <a:effectRef idx="0">
            <a:schemeClr val="accent3"/>
          </a:effectRef>
          <a:fontRef idx="minor">
            <a:schemeClr val="dk1"/>
          </a:fontRef>
        </p:style>
        <p:txBody>
          <a:bodyPr wrap="square" lIns="99692" tIns="33231" rIns="99692" bIns="33231" anchor="t" anchorCtr="0">
            <a:spAutoFit/>
          </a:bodyPr>
          <a:lstStyle/>
          <a:p>
            <a:pPr marL="87925" marR="0" lvl="0" indent="0" algn="l" defTabSz="732411" rtl="0" eaLnBrk="1" fontAlgn="auto" latinLnBrk="0" hangingPunct="1">
              <a:lnSpc>
                <a:spcPct val="100000"/>
              </a:lnSpc>
              <a:spcBef>
                <a:spcPts val="0"/>
              </a:spcBef>
              <a:spcAft>
                <a:spcPts val="0"/>
              </a:spcAft>
              <a:buClrTx/>
              <a:buSzTx/>
              <a:buFontTx/>
              <a:buNone/>
              <a:tabLst/>
              <a:defRPr/>
            </a:pPr>
            <a:r>
              <a:rPr kumimoji="0" lang="ja-JP" altLang="en-US" sz="1477" b="0" i="0" u="sng" strike="noStrike" kern="0" cap="none" spc="0" normalizeH="0" baseline="0" noProof="0" dirty="0">
                <a:ln>
                  <a:noFill/>
                </a:ln>
                <a:solidFill>
                  <a:prstClr val="black"/>
                </a:solidFill>
                <a:effectLst/>
                <a:uLnTx/>
                <a:uFillTx/>
                <a:latin typeface="Meiryo UI"/>
                <a:ea typeface="Meiryo UI"/>
                <a:cs typeface="+mn-cs"/>
              </a:rPr>
              <a:t>府の取組例</a:t>
            </a:r>
            <a:endParaRPr kumimoji="0" lang="en-US" altLang="ja-JP" sz="1477" b="0" i="0" u="sng" strike="noStrike" kern="0" cap="none" spc="0" normalizeH="0" baseline="0" noProof="0" dirty="0">
              <a:ln>
                <a:noFill/>
              </a:ln>
              <a:solidFill>
                <a:prstClr val="black"/>
              </a:solidFill>
              <a:effectLst/>
              <a:uLnTx/>
              <a:uFillTx/>
              <a:latin typeface="Meiryo UI"/>
              <a:ea typeface="Meiryo UI"/>
              <a:cs typeface="+mn-cs"/>
            </a:endParaRPr>
          </a:p>
          <a:p>
            <a:pPr marL="87925" marR="0" lvl="0" indent="0" algn="l" defTabSz="732411" rtl="0" eaLnBrk="1" fontAlgn="auto" latinLnBrk="0" hangingPunct="1">
              <a:lnSpc>
                <a:spcPct val="100000"/>
              </a:lnSpc>
              <a:spcBef>
                <a:spcPts val="554"/>
              </a:spcBef>
              <a:spcAft>
                <a:spcPts val="0"/>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Meiryo UI"/>
                <a:ea typeface="Meiryo UI"/>
                <a:cs typeface="Meiryo UI" panose="020B0604030504040204" pitchFamily="50" charset="-128"/>
              </a:rPr>
              <a:t>■スマートシニアライフ事業　</a:t>
            </a:r>
            <a:r>
              <a:rPr kumimoji="0" lang="en-US" altLang="ja-JP" sz="1292" b="0" i="0" u="none" strike="noStrike" kern="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0" lang="ja-JP" altLang="en-US" sz="1292" b="0" i="0" u="none" strike="noStrike" kern="0" cap="none" spc="0" normalizeH="0" baseline="0" noProof="0" dirty="0">
                <a:ln>
                  <a:noFill/>
                </a:ln>
                <a:solidFill>
                  <a:prstClr val="black"/>
                </a:solidFill>
                <a:effectLst/>
                <a:uLnTx/>
                <a:uFillTx/>
                <a:latin typeface="Meiryo UI"/>
                <a:ea typeface="Meiryo UI"/>
                <a:cs typeface="Meiryo UI" panose="020B0604030504040204" pitchFamily="50" charset="-128"/>
              </a:rPr>
              <a:t>高齢者デジタル支援</a:t>
            </a:r>
            <a:endParaRPr kumimoji="0" lang="en-US" altLang="ja-JP" sz="1292" b="0" i="0" u="none" strike="noStrike" kern="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sp>
        <p:nvSpPr>
          <p:cNvPr id="2" name="加算 1"/>
          <p:cNvSpPr/>
          <p:nvPr/>
        </p:nvSpPr>
        <p:spPr>
          <a:xfrm>
            <a:off x="4501570" y="2782145"/>
            <a:ext cx="460662" cy="468987"/>
          </a:xfrm>
          <a:prstGeom prst="mathPlus">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B2214278-2596-4ED4-9E11-B8C83DB4BFF5}"/>
              </a:ext>
            </a:extLst>
          </p:cNvPr>
          <p:cNvSpPr/>
          <p:nvPr/>
        </p:nvSpPr>
        <p:spPr bwMode="gray">
          <a:xfrm>
            <a:off x="144482" y="1111353"/>
            <a:ext cx="1860164" cy="390534"/>
          </a:xfrm>
          <a:prstGeom prst="rect">
            <a:avLst/>
          </a:prstGeom>
          <a:solidFill>
            <a:schemeClr val="accent6">
              <a:lumMod val="50000"/>
            </a:schemeClr>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戦略の概要</a:t>
            </a:r>
            <a:endParaRPr kumimoji="1" lang="en-US" altLang="ja-JP"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49179" y="1568214"/>
            <a:ext cx="9043516" cy="363552"/>
          </a:xfrm>
          <a:prstGeom prst="rect">
            <a:avLst/>
          </a:prstGeom>
          <a:noFill/>
          <a:ln w="3810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4406" tIns="42203" rIns="66462" bIns="42203" rtlCol="0" anchor="ctr"/>
          <a:lstStyle/>
          <a:p>
            <a:pPr marL="0" marR="0" lvl="0" indent="0" algn="l" defTabSz="914290" rtl="0" eaLnBrk="1" fontAlgn="auto" latinLnBrk="0" hangingPunct="1">
              <a:lnSpc>
                <a:spcPts val="1055"/>
              </a:lnSpc>
              <a:spcBef>
                <a:spcPts val="0"/>
              </a:spcBef>
              <a:spcAft>
                <a:spcPts val="0"/>
              </a:spcAft>
              <a:buClrTx/>
              <a:buSzTx/>
              <a:buFontTx/>
              <a:buNone/>
              <a:tabLst/>
              <a:defRPr/>
            </a:pPr>
            <a:endParaRPr kumimoji="1" lang="ja-JP" altLang="en-US" sz="791"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44482" y="1601838"/>
            <a:ext cx="8872942" cy="319639"/>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○これまで進めてきた取組を土台に、</a:t>
            </a:r>
            <a:r>
              <a:rPr kumimoji="1" lang="ja-JP" altLang="en-US" sz="1477"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大阪・関西万博に向け、イノベーションを加速</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させていくため策定（</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2022.03</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1" name="テキスト ボックス 20"/>
          <p:cNvSpPr txBox="1"/>
          <p:nvPr/>
        </p:nvSpPr>
        <p:spPr>
          <a:xfrm>
            <a:off x="7309443" y="357863"/>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スマートシティ戦略部</a:t>
            </a:r>
          </a:p>
        </p:txBody>
      </p:sp>
      <p:sp>
        <p:nvSpPr>
          <p:cNvPr id="22"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7615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a:extLst>
              <a:ext uri="{FF2B5EF4-FFF2-40B4-BE49-F238E27FC236}">
                <a16:creationId xmlns:a16="http://schemas.microsoft.com/office/drawing/2014/main" id="{2763C4EE-3E10-480B-9217-813045669EF0}"/>
              </a:ext>
            </a:extLst>
          </p:cNvPr>
          <p:cNvSpPr/>
          <p:nvPr/>
        </p:nvSpPr>
        <p:spPr>
          <a:xfrm>
            <a:off x="169785" y="3551307"/>
            <a:ext cx="8829736" cy="3229070"/>
          </a:xfrm>
          <a:prstGeom prst="roundRect">
            <a:avLst>
              <a:gd name="adj" fmla="val 672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68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ts val="923"/>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19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119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19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119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くらしの質を高める　</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13" name="テキスト ボックス 12">
            <a:extLst>
              <a:ext uri="{FF2B5EF4-FFF2-40B4-BE49-F238E27FC236}">
                <a16:creationId xmlns:a16="http://schemas.microsoft.com/office/drawing/2014/main" id="{C254B4AD-328A-4321-AEB8-3D9A62F81CE1}"/>
              </a:ext>
            </a:extLst>
          </p:cNvPr>
          <p:cNvSpPr txBox="1"/>
          <p:nvPr/>
        </p:nvSpPr>
        <p:spPr>
          <a:xfrm>
            <a:off x="0" y="74254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846" b="1" i="0" u="none" strike="noStrike" kern="0" cap="none" spc="0" normalizeH="0" baseline="0" noProof="0" dirty="0">
                <a:ln>
                  <a:noFill/>
                </a:ln>
                <a:solidFill>
                  <a:prstClr val="black"/>
                </a:solidFill>
                <a:effectLst/>
                <a:uLnTx/>
                <a:uFillTx/>
                <a:latin typeface="Meiryo UI"/>
                <a:ea typeface="Meiryo UI"/>
                <a:cs typeface="+mn-cs"/>
              </a:rPr>
              <a:t>スマートシティ展開エリアの取組</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の推進</a:t>
            </a:r>
            <a:endPar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B2214278-2596-4ED4-9E11-B8C83DB4BFF5}"/>
              </a:ext>
            </a:extLst>
          </p:cNvPr>
          <p:cNvSpPr/>
          <p:nvPr/>
        </p:nvSpPr>
        <p:spPr bwMode="gray">
          <a:xfrm>
            <a:off x="323528" y="1268760"/>
            <a:ext cx="3368305" cy="390534"/>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市町主体の取組（府と連携）</a:t>
            </a:r>
            <a:endParaRPr kumimoji="1" lang="en-US" altLang="ja-JP"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B2214278-2596-4ED4-9E11-B8C83DB4BFF5}"/>
              </a:ext>
            </a:extLst>
          </p:cNvPr>
          <p:cNvSpPr/>
          <p:nvPr/>
        </p:nvSpPr>
        <p:spPr bwMode="gray">
          <a:xfrm>
            <a:off x="408000" y="3704422"/>
            <a:ext cx="4981766" cy="390534"/>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just"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スマートシニアライフ事業（府主体、市町と連携）</a:t>
            </a:r>
          </a:p>
        </p:txBody>
      </p:sp>
      <p:sp>
        <p:nvSpPr>
          <p:cNvPr id="15"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CBB62FC0-1011-49D0-BFCA-78AA6BE28199}"/>
              </a:ext>
            </a:extLst>
          </p:cNvPr>
          <p:cNvSpPr/>
          <p:nvPr/>
        </p:nvSpPr>
        <p:spPr>
          <a:xfrm>
            <a:off x="7153612" y="6414285"/>
            <a:ext cx="1585419" cy="2606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cs typeface="+mn-cs"/>
              </a:rPr>
              <a:t>大阪スマートシニアライフ実証事業推進</a:t>
            </a:r>
            <a:endParaRPr kumimoji="1" lang="en-US" altLang="ja-JP" sz="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cs typeface="+mn-cs"/>
              </a:rPr>
              <a:t>協議会キャラクター「大（だい）ちゃん」</a:t>
            </a:r>
          </a:p>
        </p:txBody>
      </p:sp>
      <p:pic>
        <p:nvPicPr>
          <p:cNvPr id="7" name="図 6">
            <a:extLst>
              <a:ext uri="{FF2B5EF4-FFF2-40B4-BE49-F238E27FC236}">
                <a16:creationId xmlns:a16="http://schemas.microsoft.com/office/drawing/2014/main" id="{E7E88F18-E4A1-4DC7-B317-5701E9D043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377" y="4869160"/>
            <a:ext cx="1467979" cy="1513466"/>
          </a:xfrm>
          <a:prstGeom prst="rect">
            <a:avLst/>
          </a:prstGeom>
        </p:spPr>
      </p:pic>
      <p:sp>
        <p:nvSpPr>
          <p:cNvPr id="17" name="テキスト ボックス 16">
            <a:extLst>
              <a:ext uri="{FF2B5EF4-FFF2-40B4-BE49-F238E27FC236}">
                <a16:creationId xmlns:a16="http://schemas.microsoft.com/office/drawing/2014/main" id="{9BE0EC6B-4AE4-4AC2-98BB-B8668765E7F7}"/>
              </a:ext>
            </a:extLst>
          </p:cNvPr>
          <p:cNvSpPr txBox="1"/>
          <p:nvPr/>
        </p:nvSpPr>
        <p:spPr>
          <a:xfrm>
            <a:off x="7309443" y="357863"/>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スマートシティ戦略部</a:t>
            </a:r>
          </a:p>
        </p:txBody>
      </p:sp>
      <p:sp>
        <p:nvSpPr>
          <p:cNvPr id="18" name="テキスト ボックス 17">
            <a:extLst>
              <a:ext uri="{FF2B5EF4-FFF2-40B4-BE49-F238E27FC236}">
                <a16:creationId xmlns:a16="http://schemas.microsoft.com/office/drawing/2014/main" id="{ECF30A7D-5932-4FF2-ABF1-FB3D3B55B997}"/>
              </a:ext>
            </a:extLst>
          </p:cNvPr>
          <p:cNvSpPr txBox="1"/>
          <p:nvPr/>
        </p:nvSpPr>
        <p:spPr>
          <a:xfrm>
            <a:off x="191440" y="4106646"/>
            <a:ext cx="8890274" cy="2629433"/>
          </a:xfrm>
          <a:prstGeom prst="rect">
            <a:avLst/>
          </a:prstGeom>
          <a:noFill/>
          <a:ln w="9525">
            <a:noFill/>
          </a:ln>
        </p:spPr>
        <p:txBody>
          <a:bodyPr wrap="square" rtlCol="0" anchor="t" anchorCtr="0">
            <a:noAutofit/>
          </a:bodyPr>
          <a:lstStyle/>
          <a:p>
            <a:pPr marL="0" marR="0" lvl="0" indent="0" algn="l" defTabSz="844083" rtl="0" eaLnBrk="1" fontAlgn="auto" latinLnBrk="0" hangingPunct="1">
              <a:lnSpc>
                <a:spcPct val="130000"/>
              </a:lnSpc>
              <a:spcBef>
                <a:spcPts val="0"/>
              </a:spcBef>
              <a:spcAft>
                <a:spcPts val="0"/>
              </a:spcAft>
              <a:buClrTx/>
              <a:buSzTx/>
              <a:buFontTx/>
              <a:buNone/>
              <a:tabLst/>
              <a:defRPr/>
            </a:pPr>
            <a:r>
              <a:rPr kumimoji="1" lang="ja-JP" altLang="en-US" sz="1200" b="0" i="0" u="none" strike="noStrike" kern="0" cap="none" spc="-55" normalizeH="0" baseline="0" noProof="0" dirty="0">
                <a:ln>
                  <a:noFill/>
                </a:ln>
                <a:solidFill>
                  <a:prstClr val="black"/>
                </a:solidFill>
                <a:effectLst/>
                <a:uLnTx/>
                <a:uFillTx/>
                <a:latin typeface="Meiryo UI"/>
                <a:ea typeface="Meiryo UI"/>
                <a:cs typeface="+mn-cs"/>
              </a:rPr>
              <a:t>　　高齢者がいきいきと健康で便利に生活できるよう、</a:t>
            </a:r>
            <a:r>
              <a:rPr kumimoji="1" lang="ja-JP" altLang="en-US" sz="1200" b="1" i="0" u="sng" strike="noStrike" kern="0" cap="none" spc="-55" normalizeH="0" baseline="0" noProof="0" dirty="0">
                <a:ln>
                  <a:noFill/>
                </a:ln>
                <a:solidFill>
                  <a:srgbClr val="FF0000"/>
                </a:solidFill>
                <a:effectLst/>
                <a:uLnTx/>
                <a:uFillTx/>
                <a:latin typeface="Meiryo UI"/>
                <a:ea typeface="Meiryo UI"/>
                <a:cs typeface="+mn-cs"/>
              </a:rPr>
              <a:t>高齢者の生活を支援するサービスプラットフォームを官民連携で構築</a:t>
            </a:r>
            <a:r>
              <a:rPr kumimoji="1" lang="ja-JP" altLang="en-US" sz="1200" i="0" strike="noStrike" kern="0" cap="none" spc="-55" normalizeH="0" baseline="0" noProof="0" dirty="0">
                <a:ln>
                  <a:noFill/>
                </a:ln>
                <a:effectLst/>
                <a:uLnTx/>
                <a:uFillTx/>
                <a:latin typeface="Meiryo UI"/>
                <a:ea typeface="Meiryo UI"/>
                <a:cs typeface="+mn-cs"/>
              </a:rPr>
              <a:t>し、デジタル端末を活用する</a:t>
            </a:r>
            <a:endParaRPr kumimoji="1" lang="en-US" altLang="ja-JP" sz="1200" i="0" strike="noStrike" kern="0" cap="none" spc="-55" normalizeH="0" baseline="0" noProof="0" dirty="0">
              <a:ln>
                <a:noFill/>
              </a:ln>
              <a:effectLst/>
              <a:uLnTx/>
              <a:uFillTx/>
              <a:latin typeface="Meiryo UI"/>
              <a:ea typeface="Meiryo UI"/>
              <a:cs typeface="+mn-cs"/>
            </a:endParaRPr>
          </a:p>
          <a:p>
            <a:pPr marL="0" marR="0" lvl="0" indent="0" algn="l" defTabSz="844083" rtl="0" eaLnBrk="1" fontAlgn="auto" latinLnBrk="0" hangingPunct="1">
              <a:lnSpc>
                <a:spcPct val="130000"/>
              </a:lnSpc>
              <a:spcBef>
                <a:spcPts val="0"/>
              </a:spcBef>
              <a:spcAft>
                <a:spcPts val="0"/>
              </a:spcAft>
              <a:buClrTx/>
              <a:buSzTx/>
              <a:buFontTx/>
              <a:buNone/>
              <a:tabLst/>
              <a:defRPr/>
            </a:pPr>
            <a:r>
              <a:rPr kumimoji="1" lang="ja-JP" altLang="en-US" sz="1200" kern="0" spc="-55" dirty="0">
                <a:latin typeface="Meiryo UI"/>
                <a:ea typeface="Meiryo UI"/>
              </a:rPr>
              <a:t>　</a:t>
            </a:r>
            <a:r>
              <a:rPr kumimoji="1" lang="ja-JP" altLang="en-US" sz="1200" i="0" strike="noStrike" kern="0" cap="none" spc="-55" normalizeH="0" baseline="0" noProof="0" dirty="0">
                <a:ln>
                  <a:noFill/>
                </a:ln>
                <a:effectLst/>
                <a:uLnTx/>
                <a:uFillTx/>
                <a:latin typeface="Meiryo UI"/>
                <a:ea typeface="Meiryo UI"/>
                <a:cs typeface="+mn-cs"/>
              </a:rPr>
              <a:t>ことにより、行政と民間の様々なサービスをワンストップで提供する事業</a:t>
            </a:r>
            <a:endParaRPr kumimoji="1" lang="en-US" altLang="ja-JP" sz="1200" i="0" strike="noStrike" kern="0" cap="none" spc="0" normalizeH="0" baseline="0" noProof="0" dirty="0">
              <a:ln>
                <a:noFill/>
              </a:ln>
              <a:effectLst/>
              <a:uLnTx/>
              <a:uFillTx/>
              <a:latin typeface="Meiryo UI"/>
              <a:ea typeface="Meiryo UI"/>
              <a:cs typeface="+mn-cs"/>
            </a:endParaRPr>
          </a:p>
          <a:p>
            <a:pPr marL="0" marR="0" lvl="0" indent="0" algn="l" defTabSz="844083" rtl="0" eaLnBrk="1" fontAlgn="auto" latinLnBrk="0" hangingPunct="1">
              <a:lnSpc>
                <a:spcPct val="130000"/>
              </a:lnSpc>
              <a:spcBef>
                <a:spcPts val="0"/>
              </a:spcBef>
              <a:spcAft>
                <a:spcPts val="0"/>
              </a:spcAft>
              <a:buClrTx/>
              <a:buSzTx/>
              <a:buFontTx/>
              <a:buNone/>
              <a:tabLst/>
              <a:defRPr/>
            </a:pPr>
            <a:r>
              <a:rPr kumimoji="0" lang="ja-JP" altLang="en-US" sz="1400" b="1" i="0" u="none" strike="noStrike" kern="1200" cap="none" spc="-46" normalizeH="0" baseline="0" noProof="0" dirty="0">
                <a:ln>
                  <a:noFill/>
                </a:ln>
                <a:solidFill>
                  <a:prstClr val="black"/>
                </a:solidFill>
                <a:effectLst/>
                <a:uLnTx/>
                <a:uFillTx/>
                <a:latin typeface="Meiryo UI"/>
                <a:ea typeface="Meiryo UI"/>
                <a:cs typeface="+mn-cs"/>
              </a:rPr>
              <a:t>○</a:t>
            </a:r>
            <a:r>
              <a:rPr kumimoji="1" lang="ja-JP" altLang="en-US" sz="1400" b="1" i="0" u="none" strike="noStrike" kern="0" cap="none" spc="-28" normalizeH="0" baseline="0" noProof="0" dirty="0">
                <a:ln>
                  <a:noFill/>
                </a:ln>
                <a:solidFill>
                  <a:prstClr val="black"/>
                </a:solidFill>
                <a:effectLst/>
                <a:uLnTx/>
                <a:uFillTx/>
                <a:latin typeface="Meiryo UI"/>
                <a:ea typeface="Meiryo UI"/>
                <a:cs typeface="+mn-cs"/>
              </a:rPr>
              <a:t>タブレット無償貸出による実証事業</a:t>
            </a:r>
            <a:r>
              <a:rPr kumimoji="1" lang="zh-TW" altLang="en-US" sz="1400" b="1" i="0" u="none" strike="noStrike" kern="0" cap="none" spc="-28" normalizeH="0" baseline="0" noProof="0" dirty="0">
                <a:ln>
                  <a:noFill/>
                </a:ln>
                <a:solidFill>
                  <a:prstClr val="black"/>
                </a:solidFill>
                <a:effectLst/>
                <a:uLnTx/>
                <a:uFillTx/>
                <a:latin typeface="Meiryo UI"/>
                <a:ea typeface="Meiryo UI"/>
                <a:cs typeface="+mn-cs"/>
              </a:rPr>
              <a:t>（運用期間：</a:t>
            </a:r>
            <a:r>
              <a:rPr kumimoji="1" lang="en-US" altLang="zh-TW" sz="1400" b="1" i="0" u="none" strike="noStrike" kern="0" cap="none" spc="-28" normalizeH="0" baseline="0" noProof="0" dirty="0">
                <a:ln>
                  <a:noFill/>
                </a:ln>
                <a:solidFill>
                  <a:prstClr val="black"/>
                </a:solidFill>
                <a:effectLst/>
                <a:uLnTx/>
                <a:uFillTx/>
                <a:latin typeface="Meiryo UI"/>
                <a:ea typeface="Meiryo UI"/>
                <a:cs typeface="+mn-cs"/>
              </a:rPr>
              <a:t>R4.</a:t>
            </a:r>
            <a:r>
              <a:rPr kumimoji="1" lang="en-US" altLang="ja-JP" sz="1400" b="1" i="0" u="none" strike="noStrike" kern="0" cap="none" spc="-28" normalizeH="0" baseline="0" noProof="0" dirty="0">
                <a:ln>
                  <a:noFill/>
                </a:ln>
                <a:solidFill>
                  <a:prstClr val="black"/>
                </a:solidFill>
                <a:effectLst/>
                <a:uLnTx/>
                <a:uFillTx/>
                <a:latin typeface="Meiryo UI"/>
                <a:ea typeface="Meiryo UI"/>
                <a:cs typeface="+mn-cs"/>
              </a:rPr>
              <a:t>2</a:t>
            </a:r>
            <a:r>
              <a:rPr kumimoji="1" lang="zh-TW" altLang="en-US" sz="1400" b="1" i="0" u="none" strike="noStrike" kern="0" cap="none" spc="-28" normalizeH="0" baseline="0" noProof="0" dirty="0">
                <a:ln>
                  <a:noFill/>
                </a:ln>
                <a:solidFill>
                  <a:prstClr val="black"/>
                </a:solidFill>
                <a:effectLst/>
                <a:uLnTx/>
                <a:uFillTx/>
                <a:latin typeface="Meiryo UI"/>
                <a:ea typeface="Meiryo UI"/>
                <a:cs typeface="+mn-cs"/>
              </a:rPr>
              <a:t>～</a:t>
            </a:r>
            <a:r>
              <a:rPr kumimoji="1" lang="en-US" altLang="zh-TW" sz="1400" b="1" i="0" u="none" strike="noStrike" kern="0" cap="none" spc="-28" normalizeH="0" baseline="0" noProof="0" dirty="0">
                <a:ln>
                  <a:noFill/>
                </a:ln>
                <a:solidFill>
                  <a:prstClr val="black"/>
                </a:solidFill>
                <a:effectLst/>
                <a:uLnTx/>
                <a:uFillTx/>
                <a:latin typeface="Meiryo UI"/>
                <a:ea typeface="Meiryo UI"/>
                <a:cs typeface="+mn-cs"/>
              </a:rPr>
              <a:t>R</a:t>
            </a:r>
            <a:r>
              <a:rPr kumimoji="1" lang="en-US" altLang="ja-JP" sz="1400" b="1" i="0" u="none" strike="noStrike" kern="0" cap="none" spc="-28" normalizeH="0" baseline="0" noProof="0" dirty="0">
                <a:ln>
                  <a:noFill/>
                </a:ln>
                <a:solidFill>
                  <a:prstClr val="black"/>
                </a:solidFill>
                <a:effectLst/>
                <a:uLnTx/>
                <a:uFillTx/>
                <a:latin typeface="Meiryo UI"/>
                <a:ea typeface="Meiryo UI"/>
                <a:cs typeface="+mn-cs"/>
              </a:rPr>
              <a:t>6</a:t>
            </a:r>
            <a:r>
              <a:rPr kumimoji="1" lang="en-US" altLang="zh-TW" sz="1400" b="1" i="0" u="none" strike="noStrike" kern="0" cap="none" spc="-28" normalizeH="0" baseline="0" noProof="0" dirty="0">
                <a:ln>
                  <a:noFill/>
                </a:ln>
                <a:solidFill>
                  <a:prstClr val="black"/>
                </a:solidFill>
                <a:effectLst/>
                <a:uLnTx/>
                <a:uFillTx/>
                <a:latin typeface="Meiryo UI"/>
                <a:ea typeface="Meiryo UI"/>
                <a:cs typeface="+mn-cs"/>
              </a:rPr>
              <a:t>.</a:t>
            </a:r>
            <a:r>
              <a:rPr kumimoji="1" lang="en-US" altLang="ja-JP" sz="1400" b="1" i="0" u="none" strike="noStrike" kern="0" cap="none" spc="-28" normalizeH="0" baseline="0" noProof="0" dirty="0">
                <a:ln>
                  <a:noFill/>
                </a:ln>
                <a:solidFill>
                  <a:prstClr val="black"/>
                </a:solidFill>
                <a:effectLst/>
                <a:uLnTx/>
                <a:uFillTx/>
                <a:latin typeface="Meiryo UI"/>
                <a:ea typeface="Meiryo UI"/>
                <a:cs typeface="+mn-cs"/>
              </a:rPr>
              <a:t>2</a:t>
            </a:r>
            <a:r>
              <a:rPr kumimoji="1" lang="zh-TW" altLang="en-US" sz="1400" b="1" i="0" u="none" strike="noStrike" kern="0" cap="none" spc="-28" normalizeH="0" baseline="0" noProof="0" dirty="0">
                <a:ln>
                  <a:noFill/>
                </a:ln>
                <a:solidFill>
                  <a:prstClr val="black"/>
                </a:solidFill>
                <a:effectLst/>
                <a:uLnTx/>
                <a:uFillTx/>
                <a:latin typeface="Meiryo UI"/>
                <a:ea typeface="Meiryo UI"/>
                <a:cs typeface="+mn-cs"/>
              </a:rPr>
              <a:t>）</a:t>
            </a:r>
            <a:br>
              <a:rPr kumimoji="1" lang="en-US" altLang="ja-JP" sz="1290" b="0" i="0" u="none" strike="noStrike" kern="0" cap="none" spc="-2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0" cap="none" spc="-2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ja-JP" sz="1200" spc="-3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ニュータウンを中心とした地域</a:t>
            </a:r>
            <a:r>
              <a:rPr kumimoji="1" lang="ja-JP" altLang="en-US" sz="1200" spc="-3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kumimoji="1" lang="ja-JP" altLang="ja-JP" sz="1200" spc="-3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堺市南区、大阪狭山市、河内長野市</a:t>
            </a:r>
            <a:r>
              <a:rPr kumimoji="1" lang="ja-JP" altLang="en-US" sz="1200" spc="-3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）や</a:t>
            </a:r>
            <a:r>
              <a:rPr kumimoji="1" lang="ja-JP" altLang="en-US" sz="12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スマートシティに積極的に取り組む</a:t>
            </a:r>
            <a:r>
              <a:rPr kumimoji="1" lang="ja-JP" altLang="en-US" sz="1200" spc="-3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地域等</a:t>
            </a:r>
            <a:r>
              <a:rPr kumimoji="1" lang="ja-JP" altLang="ja-JP" sz="12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で</a:t>
            </a:r>
            <a:endParaRPr kumimoji="1" lang="en-US" altLang="ja-JP" sz="12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844083" rtl="0" eaLnBrk="1" fontAlgn="auto" latinLnBrk="0" hangingPunct="1">
              <a:lnSpc>
                <a:spcPct val="130000"/>
              </a:lnSpc>
              <a:spcBef>
                <a:spcPts val="0"/>
              </a:spcBef>
              <a:spcAft>
                <a:spcPts val="0"/>
              </a:spcAft>
              <a:buClrTx/>
              <a:buSzTx/>
              <a:buFontTx/>
              <a:buNone/>
              <a:tabLst/>
              <a:defRPr/>
            </a:pPr>
            <a:r>
              <a:rPr kumimoji="1" lang="ja-JP" altLang="en-US" sz="1200" spc="-3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200" b="1" i="0" u="sng" strike="noStrike" kern="1200" cap="none" spc="-3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50</a:t>
            </a:r>
            <a:r>
              <a:rPr kumimoji="1" lang="ja-JP" altLang="ja-JP" sz="1200" b="1" i="0" u="sng" strike="noStrike" kern="1200" cap="none" spc="-3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歳以上の住民にタブレットを無償で貸出し、行政と民間のサービスを提供 </a:t>
            </a:r>
            <a:r>
              <a:rPr kumimoji="1" lang="en-US" altLang="ja-JP" sz="12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2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貸出総数：</a:t>
            </a:r>
            <a:r>
              <a:rPr kumimoji="1" lang="en-US" altLang="ja-JP" sz="12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858</a:t>
            </a:r>
            <a:r>
              <a:rPr kumimoji="1" lang="ja-JP" altLang="en-US" sz="12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台</a:t>
            </a:r>
            <a:r>
              <a:rPr kumimoji="1" lang="en-US" altLang="ja-JP" sz="12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lvl="0" defTabSz="844083">
              <a:lnSpc>
                <a:spcPct val="130000"/>
              </a:lnSpc>
              <a:defRPr/>
            </a:pPr>
            <a:r>
              <a:rPr lang="ja-JP" altLang="en-US" sz="1400" b="1" spc="-46" dirty="0">
                <a:solidFill>
                  <a:prstClr val="black"/>
                </a:solidFill>
                <a:latin typeface="Meiryo UI"/>
                <a:ea typeface="Meiryo UI"/>
              </a:rPr>
              <a:t>○</a:t>
            </a:r>
            <a:r>
              <a:rPr kumimoji="1" lang="en-US" altLang="ja-JP" sz="1400" b="1" i="0" u="sng" strike="noStrike" kern="0" cap="none" spc="-28" normalizeH="0" baseline="0" noProof="0" dirty="0">
                <a:ln>
                  <a:noFill/>
                </a:ln>
                <a:effectLst/>
                <a:uLnTx/>
                <a:uFillTx/>
                <a:latin typeface="Meiryo UI"/>
                <a:ea typeface="Meiryo UI"/>
                <a:cs typeface="+mn-cs"/>
              </a:rPr>
              <a:t>LINE</a:t>
            </a:r>
            <a:r>
              <a:rPr kumimoji="1" lang="ja-JP" altLang="en-US" sz="1400" b="1" i="0" u="sng" strike="noStrike" kern="0" cap="none" spc="-28" normalizeH="0" baseline="0" noProof="0" dirty="0">
                <a:ln>
                  <a:noFill/>
                </a:ln>
                <a:effectLst/>
                <a:uLnTx/>
                <a:uFillTx/>
                <a:latin typeface="Meiryo UI"/>
                <a:ea typeface="Meiryo UI"/>
                <a:cs typeface="+mn-cs"/>
              </a:rPr>
              <a:t>公式アカウント「おおさか楽なび」</a:t>
            </a:r>
            <a:r>
              <a:rPr kumimoji="1" lang="zh-TW" altLang="en-US" sz="1400" b="1" i="0" u="none" strike="noStrike" kern="0" cap="none" spc="-28" normalizeH="0" baseline="0" noProof="0" dirty="0">
                <a:ln>
                  <a:noFill/>
                </a:ln>
                <a:effectLst/>
                <a:uLnTx/>
                <a:uFillTx/>
                <a:latin typeface="Meiryo UI"/>
                <a:ea typeface="Meiryo UI"/>
                <a:cs typeface="+mn-cs"/>
              </a:rPr>
              <a:t>（運用期間：</a:t>
            </a:r>
            <a:r>
              <a:rPr kumimoji="1" lang="en-US" altLang="zh-TW" sz="1400" b="1" i="0" u="none" strike="noStrike" kern="0" cap="none" spc="-28" normalizeH="0" baseline="0" noProof="0" dirty="0">
                <a:ln>
                  <a:noFill/>
                </a:ln>
                <a:effectLst/>
                <a:uLnTx/>
                <a:uFillTx/>
                <a:latin typeface="Meiryo UI"/>
                <a:ea typeface="Meiryo UI"/>
                <a:cs typeface="+mn-cs"/>
              </a:rPr>
              <a:t>R4.12</a:t>
            </a:r>
            <a:r>
              <a:rPr kumimoji="1" lang="zh-TW" altLang="en-US" sz="1400" b="1" i="0" u="none" strike="noStrike" kern="0" cap="none" spc="-28" normalizeH="0" baseline="0" noProof="0" dirty="0">
                <a:ln>
                  <a:noFill/>
                </a:ln>
                <a:effectLst/>
                <a:uLnTx/>
                <a:uFillTx/>
                <a:latin typeface="Meiryo UI"/>
                <a:ea typeface="Meiryo UI"/>
                <a:cs typeface="+mn-cs"/>
              </a:rPr>
              <a:t>～）</a:t>
            </a:r>
            <a:endParaRPr kumimoji="1" lang="en-US" altLang="zh-TW" sz="1400" b="1" i="0" u="none" strike="noStrike" kern="0" cap="none" spc="-28" normalizeH="0" baseline="0" noProof="0" dirty="0">
              <a:ln>
                <a:noFill/>
              </a:ln>
              <a:effectLst/>
              <a:uLnTx/>
              <a:uFillTx/>
              <a:latin typeface="Meiryo UI"/>
              <a:ea typeface="Meiryo UI"/>
              <a:cs typeface="+mn-cs"/>
            </a:endParaRPr>
          </a:p>
          <a:p>
            <a:pPr lvl="0" defTabSz="844083">
              <a:lnSpc>
                <a:spcPct val="130000"/>
              </a:lnSpc>
              <a:defRPr/>
            </a:pPr>
            <a:r>
              <a:rPr kumimoji="1" lang="ja-JP" altLang="en-US" sz="1200" kern="0" spc="-28" dirty="0">
                <a:solidFill>
                  <a:prstClr val="black"/>
                </a:solidFill>
                <a:latin typeface="Meiryo UI"/>
                <a:ea typeface="Meiryo UI"/>
              </a:rPr>
              <a:t>　・手持ちのスマートフォンで誰でも手軽にサービスが使えるよう</a:t>
            </a:r>
            <a:r>
              <a:rPr kumimoji="1" lang="en-US" altLang="ja-JP" sz="1200" b="1" u="sng" kern="0" spc="-28" dirty="0">
                <a:solidFill>
                  <a:srgbClr val="FF0000"/>
                </a:solidFill>
                <a:latin typeface="Meiryo UI"/>
                <a:ea typeface="Meiryo UI"/>
              </a:rPr>
              <a:t>LINE</a:t>
            </a:r>
            <a:r>
              <a:rPr kumimoji="1" lang="ja-JP" altLang="en-US" sz="1200" b="1" u="sng" kern="0" spc="-28" dirty="0">
                <a:solidFill>
                  <a:srgbClr val="FF0000"/>
                </a:solidFill>
                <a:latin typeface="Meiryo UI"/>
                <a:ea typeface="Meiryo UI"/>
              </a:rPr>
              <a:t>公式アカウントを公式オープン</a:t>
            </a:r>
            <a:endParaRPr kumimoji="1" lang="en-US" altLang="ja-JP" sz="1200" b="1" u="sng" kern="0" spc="-28" dirty="0">
              <a:solidFill>
                <a:srgbClr val="FF0000"/>
              </a:solidFill>
              <a:latin typeface="Meiryo UI"/>
              <a:ea typeface="Meiryo UI"/>
            </a:endParaRPr>
          </a:p>
          <a:p>
            <a:pPr lvl="0" defTabSz="844083">
              <a:lnSpc>
                <a:spcPct val="130000"/>
              </a:lnSpc>
              <a:defRPr/>
            </a:pPr>
            <a:r>
              <a:rPr kumimoji="1" lang="ja-JP" altLang="en-US" sz="1200" b="0" i="0" u="none" strike="noStrike" kern="0" cap="none" spc="-28" normalizeH="0" baseline="0" noProof="0" dirty="0">
                <a:ln>
                  <a:noFill/>
                </a:ln>
                <a:solidFill>
                  <a:prstClr val="black"/>
                </a:solidFill>
                <a:effectLst/>
                <a:uLnTx/>
                <a:uFillTx/>
                <a:latin typeface="Meiryo UI"/>
                <a:ea typeface="Meiryo UI"/>
                <a:cs typeface="+mn-cs"/>
              </a:rPr>
              <a:t>　　</a:t>
            </a:r>
            <a:r>
              <a:rPr kumimoji="1" lang="en-US" altLang="ja-JP" sz="1200" b="0" i="0" u="none" strike="noStrike" kern="0" cap="none" spc="-28" normalizeH="0" baseline="0" noProof="0" dirty="0">
                <a:ln>
                  <a:noFill/>
                </a:ln>
                <a:solidFill>
                  <a:prstClr val="black"/>
                </a:solidFill>
                <a:effectLst/>
                <a:uLnTx/>
                <a:uFillTx/>
                <a:latin typeface="Meiryo UI"/>
                <a:ea typeface="Meiryo UI"/>
                <a:cs typeface="+mn-cs"/>
              </a:rPr>
              <a:t>(</a:t>
            </a:r>
            <a:r>
              <a:rPr kumimoji="1" lang="ja-JP" altLang="en-US" sz="1200" b="0" i="0" u="none" strike="noStrike" kern="0" cap="none" spc="-28" normalizeH="0" baseline="0" noProof="0" dirty="0">
                <a:ln>
                  <a:noFill/>
                </a:ln>
                <a:solidFill>
                  <a:prstClr val="black"/>
                </a:solidFill>
                <a:effectLst/>
                <a:uLnTx/>
                <a:uFillTx/>
                <a:latin typeface="Meiryo UI"/>
                <a:ea typeface="Meiryo UI"/>
                <a:cs typeface="+mn-cs"/>
              </a:rPr>
              <a:t>友だち数：約</a:t>
            </a:r>
            <a:r>
              <a:rPr kumimoji="1" lang="en-US" altLang="ja-JP" sz="1200" b="0" i="0" u="none" strike="noStrike" kern="0" cap="none" spc="-28" normalizeH="0" baseline="0" noProof="0" dirty="0">
                <a:ln>
                  <a:noFill/>
                </a:ln>
                <a:solidFill>
                  <a:prstClr val="black"/>
                </a:solidFill>
                <a:effectLst/>
                <a:uLnTx/>
                <a:uFillTx/>
                <a:latin typeface="Meiryo UI"/>
                <a:ea typeface="Meiryo UI"/>
                <a:cs typeface="+mn-cs"/>
              </a:rPr>
              <a:t>13</a:t>
            </a:r>
            <a:r>
              <a:rPr kumimoji="1" lang="ja-JP" altLang="en-US" sz="1200" b="0" i="0" u="none" strike="noStrike" kern="0" cap="none" spc="-28" normalizeH="0" baseline="0" noProof="0" dirty="0">
                <a:ln>
                  <a:noFill/>
                </a:ln>
                <a:solidFill>
                  <a:prstClr val="black"/>
                </a:solidFill>
                <a:effectLst/>
                <a:uLnTx/>
                <a:uFillTx/>
                <a:latin typeface="Meiryo UI"/>
                <a:ea typeface="Meiryo UI"/>
                <a:cs typeface="+mn-cs"/>
              </a:rPr>
              <a:t>万</a:t>
            </a:r>
            <a:r>
              <a:rPr kumimoji="1" lang="en-US" altLang="ja-JP" sz="1200" b="0" i="0" u="none" strike="noStrike" kern="0" cap="none" spc="-28" normalizeH="0" baseline="0" noProof="0" dirty="0">
                <a:ln>
                  <a:noFill/>
                </a:ln>
                <a:solidFill>
                  <a:prstClr val="black"/>
                </a:solidFill>
                <a:effectLst/>
                <a:uLnTx/>
                <a:uFillTx/>
                <a:latin typeface="Meiryo UI"/>
                <a:ea typeface="Meiryo UI"/>
                <a:cs typeface="+mn-cs"/>
              </a:rPr>
              <a:t>6</a:t>
            </a:r>
            <a:r>
              <a:rPr kumimoji="1" lang="ja-JP" altLang="en-US" sz="1200" b="0" i="0" u="none" strike="noStrike" kern="0" cap="none" spc="-28" normalizeH="0" baseline="0" noProof="0" dirty="0">
                <a:ln>
                  <a:noFill/>
                </a:ln>
                <a:solidFill>
                  <a:prstClr val="black"/>
                </a:solidFill>
                <a:effectLst/>
                <a:uLnTx/>
                <a:uFillTx/>
                <a:latin typeface="Meiryo UI"/>
                <a:ea typeface="Meiryo UI"/>
                <a:cs typeface="+mn-cs"/>
              </a:rPr>
              <a:t>千</a:t>
            </a:r>
            <a:r>
              <a:rPr kumimoji="1" lang="en-US" altLang="ja-JP" sz="1200" b="0" i="0" u="none" strike="noStrike" kern="0" cap="none" spc="-28" normalizeH="0" baseline="0" noProof="0" dirty="0">
                <a:ln>
                  <a:noFill/>
                </a:ln>
                <a:solidFill>
                  <a:prstClr val="black"/>
                </a:solidFill>
                <a:effectLst/>
                <a:uLnTx/>
                <a:uFillTx/>
                <a:latin typeface="Meiryo UI"/>
                <a:ea typeface="Meiryo UI"/>
                <a:cs typeface="+mn-cs"/>
              </a:rPr>
              <a:t>※</a:t>
            </a:r>
            <a:r>
              <a:rPr kumimoji="1" lang="ja-JP" altLang="en-US" sz="1200" b="0" i="0" u="none" strike="noStrike" kern="0" cap="none" spc="-28" normalizeH="0" baseline="0" noProof="0" dirty="0">
                <a:ln>
                  <a:noFill/>
                </a:ln>
                <a:effectLst/>
                <a:uLnTx/>
                <a:uFillTx/>
                <a:latin typeface="Meiryo UI"/>
                <a:ea typeface="Meiryo UI"/>
                <a:cs typeface="+mn-cs"/>
              </a:rPr>
              <a:t>令和</a:t>
            </a:r>
            <a:r>
              <a:rPr kumimoji="1" lang="ja-JP" altLang="en-US" sz="1200" kern="0" spc="-28" dirty="0">
                <a:latin typeface="Meiryo UI"/>
                <a:ea typeface="Meiryo UI"/>
              </a:rPr>
              <a:t>７</a:t>
            </a:r>
            <a:r>
              <a:rPr kumimoji="1" lang="ja-JP" altLang="en-US" sz="1200" b="0" i="0" u="none" strike="noStrike" kern="0" cap="none" spc="-28" normalizeH="0" baseline="0" noProof="0" dirty="0">
                <a:ln>
                  <a:noFill/>
                </a:ln>
                <a:effectLst/>
                <a:uLnTx/>
                <a:uFillTx/>
                <a:latin typeface="Meiryo UI"/>
                <a:ea typeface="Meiryo UI"/>
                <a:cs typeface="+mn-cs"/>
              </a:rPr>
              <a:t>年３月</a:t>
            </a:r>
            <a:r>
              <a:rPr kumimoji="1" lang="ja-JP" altLang="en-US" sz="1200" b="0" i="0" u="none" strike="noStrike" kern="0" cap="none" spc="-28" normalizeH="0" baseline="0" noProof="0" dirty="0">
                <a:ln>
                  <a:noFill/>
                </a:ln>
                <a:solidFill>
                  <a:prstClr val="black"/>
                </a:solidFill>
                <a:effectLst/>
                <a:uLnTx/>
                <a:uFillTx/>
                <a:latin typeface="Meiryo UI"/>
                <a:ea typeface="Meiryo UI"/>
                <a:cs typeface="+mn-cs"/>
              </a:rPr>
              <a:t>末時点</a:t>
            </a:r>
            <a:r>
              <a:rPr kumimoji="1" lang="en-US" altLang="ja-JP" sz="1200" b="0" i="0" u="none" strike="noStrike" kern="0" cap="none" spc="-28" normalizeH="0" baseline="0" noProof="0" dirty="0">
                <a:ln>
                  <a:noFill/>
                </a:ln>
                <a:solidFill>
                  <a:prstClr val="black"/>
                </a:solidFill>
                <a:effectLst/>
                <a:uLnTx/>
                <a:uFillTx/>
                <a:latin typeface="Meiryo UI"/>
                <a:ea typeface="Meiryo UI"/>
                <a:cs typeface="+mn-cs"/>
              </a:rPr>
              <a:t>)</a:t>
            </a:r>
          </a:p>
          <a:p>
            <a:pPr marL="0" marR="0" lvl="0" indent="0" algn="l" defTabSz="844083" rtl="0" eaLnBrk="1" fontAlgn="auto" latinLnBrk="0" hangingPunct="1">
              <a:lnSpc>
                <a:spcPct val="130000"/>
              </a:lnSpc>
              <a:spcBef>
                <a:spcPts val="0"/>
              </a:spcBef>
              <a:spcAft>
                <a:spcPts val="0"/>
              </a:spcAft>
              <a:buClrTx/>
              <a:buSzTx/>
              <a:buFontTx/>
              <a:buNone/>
              <a:tabLst/>
              <a:defRPr/>
            </a:pPr>
            <a:r>
              <a:rPr kumimoji="0" lang="ja-JP" altLang="en-US" sz="1400" b="1" i="0" u="none" strike="noStrike" kern="1200" cap="none" spc="-46" normalizeH="0" baseline="0" noProof="0" dirty="0">
                <a:ln>
                  <a:noFill/>
                </a:ln>
                <a:solidFill>
                  <a:prstClr val="black"/>
                </a:solidFill>
                <a:effectLst/>
                <a:uLnTx/>
                <a:uFillTx/>
                <a:latin typeface="Meiryo UI"/>
                <a:ea typeface="Meiryo UI"/>
                <a:cs typeface="+mn-cs"/>
              </a:rPr>
              <a:t>○コミュニケーション支援サービス「大ちゃんと話す」</a:t>
            </a:r>
            <a:r>
              <a:rPr kumimoji="0" lang="zh-TW" altLang="en-US" sz="1400" b="1" i="0" u="none" strike="noStrike" kern="1200" cap="none" spc="-46" normalizeH="0" baseline="0" noProof="0" dirty="0">
                <a:ln>
                  <a:noFill/>
                </a:ln>
                <a:solidFill>
                  <a:prstClr val="black"/>
                </a:solidFill>
                <a:effectLst/>
                <a:uLnTx/>
                <a:uFillTx/>
                <a:latin typeface="Meiryo UI"/>
                <a:ea typeface="Meiryo UI"/>
                <a:cs typeface="+mn-cs"/>
              </a:rPr>
              <a:t>（運用期間：</a:t>
            </a:r>
            <a:r>
              <a:rPr kumimoji="0" lang="en-US" altLang="zh-TW" sz="1400" b="1" i="0" u="none" strike="noStrike" kern="1200" cap="none" spc="-46" normalizeH="0" baseline="0" noProof="0" dirty="0">
                <a:ln>
                  <a:noFill/>
                </a:ln>
                <a:solidFill>
                  <a:prstClr val="black"/>
                </a:solidFill>
                <a:effectLst/>
                <a:uLnTx/>
                <a:uFillTx/>
                <a:latin typeface="Meiryo UI"/>
                <a:ea typeface="Meiryo UI"/>
                <a:cs typeface="+mn-cs"/>
              </a:rPr>
              <a:t>R4.4</a:t>
            </a:r>
            <a:r>
              <a:rPr kumimoji="0" lang="zh-TW" altLang="en-US" sz="1400" b="1" i="0" u="none" strike="noStrike" kern="1200" cap="none" spc="-46" normalizeH="0" baseline="0" noProof="0" dirty="0">
                <a:ln>
                  <a:noFill/>
                </a:ln>
                <a:solidFill>
                  <a:prstClr val="black"/>
                </a:solidFill>
                <a:effectLst/>
                <a:uLnTx/>
                <a:uFillTx/>
                <a:latin typeface="Meiryo UI"/>
                <a:ea typeface="Meiryo UI"/>
                <a:cs typeface="+mn-cs"/>
              </a:rPr>
              <a:t>～）</a:t>
            </a:r>
            <a:endParaRPr kumimoji="0" lang="en-US" altLang="ja-JP" sz="1400" b="1" i="0" u="none" strike="noStrike" kern="1200" cap="none" spc="-46" normalizeH="0" baseline="0" noProof="0" dirty="0">
              <a:ln>
                <a:noFill/>
              </a:ln>
              <a:solidFill>
                <a:prstClr val="black"/>
              </a:solidFill>
              <a:effectLst/>
              <a:uLnTx/>
              <a:uFillTx/>
              <a:latin typeface="Meiryo UI"/>
              <a:ea typeface="Meiryo UI"/>
              <a:cs typeface="+mn-cs"/>
            </a:endParaRPr>
          </a:p>
          <a:p>
            <a:pPr marL="0" marR="0" lvl="0" indent="0" algn="l" defTabSz="844083" rtl="0" eaLnBrk="1" fontAlgn="auto" latinLnBrk="0" hangingPunct="1">
              <a:lnSpc>
                <a:spcPct val="130000"/>
              </a:lnSpc>
              <a:spcBef>
                <a:spcPts val="0"/>
              </a:spcBef>
              <a:spcAft>
                <a:spcPts val="0"/>
              </a:spcAft>
              <a:buClrTx/>
              <a:buSzTx/>
              <a:buFontTx/>
              <a:buNone/>
              <a:tabLst/>
              <a:defRPr/>
            </a:pPr>
            <a:r>
              <a:rPr lang="ja-JP" altLang="en-US" sz="1200" spc="-46" dirty="0">
                <a:solidFill>
                  <a:prstClr val="black"/>
                </a:solidFill>
                <a:latin typeface="Meiryo UI"/>
                <a:ea typeface="Meiryo UI"/>
              </a:rPr>
              <a:t>　・</a:t>
            </a:r>
            <a:r>
              <a:rPr kumimoji="0" lang="ja-JP" altLang="en-US" sz="1200" i="0" strike="noStrike" kern="1200" cap="none" spc="-46" normalizeH="0" baseline="0" noProof="0" dirty="0">
                <a:ln>
                  <a:noFill/>
                </a:ln>
                <a:effectLst/>
                <a:uLnTx/>
                <a:uFillTx/>
                <a:latin typeface="Meiryo UI"/>
                <a:ea typeface="Meiryo UI"/>
                <a:cs typeface="+mn-cs"/>
              </a:rPr>
              <a:t>高齢者の孤独・孤立緩和等を目的とし、</a:t>
            </a:r>
            <a:r>
              <a:rPr kumimoji="0" lang="ja-JP" altLang="en-US" sz="1200" b="1" i="0" u="sng" strike="noStrike" kern="1200" cap="none" spc="-46" normalizeH="0" baseline="0" noProof="0" dirty="0">
                <a:ln>
                  <a:noFill/>
                </a:ln>
                <a:solidFill>
                  <a:srgbClr val="FF0000"/>
                </a:solidFill>
                <a:effectLst/>
                <a:uLnTx/>
                <a:uFillTx/>
                <a:latin typeface="Meiryo UI"/>
                <a:ea typeface="Meiryo UI"/>
                <a:cs typeface="+mn-cs"/>
              </a:rPr>
              <a:t>生成</a:t>
            </a:r>
            <a:r>
              <a:rPr kumimoji="0" lang="en-US" altLang="ja-JP" sz="1200" b="1" i="0" u="sng" strike="noStrike" kern="1200" cap="none" spc="-46" normalizeH="0" baseline="0" noProof="0" dirty="0">
                <a:ln>
                  <a:noFill/>
                </a:ln>
                <a:solidFill>
                  <a:srgbClr val="FF0000"/>
                </a:solidFill>
                <a:effectLst/>
                <a:uLnTx/>
                <a:uFillTx/>
                <a:latin typeface="Meiryo UI"/>
                <a:ea typeface="Meiryo UI"/>
                <a:cs typeface="+mn-cs"/>
              </a:rPr>
              <a:t>AI</a:t>
            </a:r>
            <a:r>
              <a:rPr kumimoji="0" lang="ja-JP" altLang="en-US" sz="1200" b="1" i="0" u="sng" strike="noStrike" kern="1200" cap="none" spc="-46" normalizeH="0" baseline="0" noProof="0" dirty="0">
                <a:ln>
                  <a:noFill/>
                </a:ln>
                <a:solidFill>
                  <a:srgbClr val="FF0000"/>
                </a:solidFill>
                <a:effectLst/>
                <a:uLnTx/>
                <a:uFillTx/>
                <a:latin typeface="Meiryo UI"/>
                <a:ea typeface="Meiryo UI"/>
                <a:cs typeface="+mn-cs"/>
              </a:rPr>
              <a:t>を活用したコミュニケーション支援サービスを</a:t>
            </a:r>
            <a:r>
              <a:rPr lang="ja-JP" altLang="en-US" sz="1200" b="1" u="sng" spc="-46" dirty="0">
                <a:solidFill>
                  <a:srgbClr val="FF0000"/>
                </a:solidFill>
                <a:latin typeface="Meiryo UI"/>
                <a:ea typeface="Meiryo UI"/>
              </a:rPr>
              <a:t>提供</a:t>
            </a:r>
            <a:endParaRPr kumimoji="0" lang="ja-JP" altLang="en-US" sz="1200" b="1" i="0" u="sng" strike="noStrike" kern="1200" cap="none" spc="-46" normalizeH="0" baseline="0" noProof="0" dirty="0">
              <a:ln>
                <a:noFill/>
              </a:ln>
              <a:solidFill>
                <a:srgbClr val="FF0000"/>
              </a:solidFill>
              <a:effectLst/>
              <a:uLnTx/>
              <a:uFillTx/>
              <a:latin typeface="Meiryo UI"/>
              <a:ea typeface="Meiryo UI"/>
              <a:cs typeface="+mn-cs"/>
            </a:endParaRPr>
          </a:p>
          <a:p>
            <a:pPr marL="0" marR="0" lvl="0" indent="0" algn="l" defTabSz="844083" rtl="0" eaLnBrk="1" fontAlgn="auto" latinLnBrk="0" hangingPunct="1">
              <a:lnSpc>
                <a:spcPct val="130000"/>
              </a:lnSpc>
              <a:spcBef>
                <a:spcPts val="0"/>
              </a:spcBef>
              <a:spcAft>
                <a:spcPts val="0"/>
              </a:spcAft>
              <a:buClrTx/>
              <a:buSzTx/>
              <a:buFontTx/>
              <a:buNone/>
              <a:tabLst/>
              <a:defRPr/>
            </a:pPr>
            <a:endParaRPr kumimoji="0" lang="en-US" altLang="ja-JP" sz="1200" b="0" i="0" u="none" strike="noStrike" kern="1200" cap="none" spc="-46" normalizeH="0" baseline="0" noProof="0" dirty="0">
              <a:ln>
                <a:noFill/>
              </a:ln>
              <a:solidFill>
                <a:prstClr val="black"/>
              </a:solidFill>
              <a:effectLst/>
              <a:uLnTx/>
              <a:uFillTx/>
              <a:latin typeface="Meiryo UI"/>
              <a:ea typeface="Meiryo UI"/>
              <a:cs typeface="+mn-cs"/>
            </a:endParaRPr>
          </a:p>
        </p:txBody>
      </p:sp>
      <p:sp>
        <p:nvSpPr>
          <p:cNvPr id="19" name="正方形/長方形 18">
            <a:extLst>
              <a:ext uri="{FF2B5EF4-FFF2-40B4-BE49-F238E27FC236}">
                <a16:creationId xmlns:a16="http://schemas.microsoft.com/office/drawing/2014/main" id="{A52C45A4-C503-423A-B507-20F3315AB91E}"/>
              </a:ext>
            </a:extLst>
          </p:cNvPr>
          <p:cNvSpPr/>
          <p:nvPr/>
        </p:nvSpPr>
        <p:spPr>
          <a:xfrm>
            <a:off x="144480" y="1669189"/>
            <a:ext cx="8948214" cy="1882118"/>
          </a:xfrm>
          <a:prstGeom prst="rect">
            <a:avLst/>
          </a:prstGeom>
          <a:noFill/>
          <a:ln>
            <a:noFill/>
          </a:ln>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○泉北ニュータウンの取組</a:t>
            </a:r>
            <a:endParaRPr kumimoji="1" lang="en-US" altLang="ja-JP" sz="166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endParaRPr kumimoji="1" lang="en-US" altLang="ja-JP" sz="18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a:ln>
                  <a:noFill/>
                </a:ln>
                <a:effectLst/>
                <a:uLnTx/>
                <a:uFillTx/>
                <a:latin typeface="Meiryo UI"/>
                <a:ea typeface="Meiryo UI"/>
                <a:cs typeface="+mn-cs"/>
              </a:rPr>
              <a:t>ヘルスケアやモビリティ等の分野で</a:t>
            </a:r>
            <a:r>
              <a:rPr kumimoji="0" lang="en-US" altLang="ja-JP" sz="1292" b="0" i="0" u="none" strike="noStrike" kern="1200" cap="none" spc="-46" normalizeH="0" baseline="0" noProof="0" dirty="0">
                <a:ln>
                  <a:noFill/>
                </a:ln>
                <a:effectLst/>
                <a:uLnTx/>
                <a:uFillTx/>
                <a:latin typeface="Meiryo UI" panose="020B0604030504040204" pitchFamily="34" charset="-128"/>
                <a:ea typeface="Meiryo UI" panose="020B0604030504040204" pitchFamily="34" charset="-128"/>
                <a:cs typeface="+mn-cs"/>
              </a:rPr>
              <a:t>ICT</a:t>
            </a:r>
            <a:r>
              <a:rPr kumimoji="0" lang="ja-JP" altLang="en-US" sz="1292" b="0" i="0" u="none" strike="noStrike" kern="1200" cap="none" spc="-46" normalizeH="0" baseline="0" noProof="0" dirty="0">
                <a:ln>
                  <a:noFill/>
                </a:ln>
                <a:effectLst/>
                <a:uLnTx/>
                <a:uFillTx/>
                <a:latin typeface="Meiryo UI" panose="020B0604030504040204" pitchFamily="34" charset="-128"/>
                <a:ea typeface="Meiryo UI" panose="020B0604030504040204" pitchFamily="34" charset="-128"/>
                <a:cs typeface="+mn-cs"/>
              </a:rPr>
              <a:t>を用いた地域課題の解決に資する</a:t>
            </a:r>
            <a:r>
              <a:rPr kumimoji="0" lang="ja-JP" altLang="en-US" sz="1292" b="0" i="0" u="none" strike="noStrike" kern="1200" cap="none" spc="-46"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取組を展開　</a:t>
            </a:r>
            <a:endParaRPr kumimoji="0" lang="en-US" altLang="ja-JP" sz="1292" b="0" i="0" u="none" strike="noStrike" kern="1200" cap="none" spc="-46"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ja-JP" altLang="en-US" sz="1292" b="0" i="0" u="none" strike="noStrike" kern="1200" cap="none" spc="-46"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0" lang="en-US" altLang="ja-JP" sz="1292" b="1" i="0" u="sng" strike="noStrike" kern="1200" cap="none" spc="-18"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 5</a:t>
            </a:r>
            <a:r>
              <a:rPr kumimoji="0" lang="ja-JP" altLang="en-US" sz="1292" b="1" i="0" u="sng" strike="noStrike" kern="1200" cap="none" spc="-18"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mn-cs"/>
              </a:rPr>
              <a:t>年間で、約</a:t>
            </a:r>
            <a:r>
              <a:rPr kumimoji="0" lang="en-US" altLang="ja-JP" sz="1292" b="1" i="0" u="sng" strike="noStrike" kern="1200" cap="none" spc="-18" normalizeH="0" baseline="0" noProof="0" dirty="0">
                <a:ln>
                  <a:noFill/>
                </a:ln>
                <a:solidFill>
                  <a:srgbClr val="FF0000"/>
                </a:solidFill>
                <a:effectLst/>
                <a:uLnTx/>
                <a:uFillTx/>
                <a:latin typeface="Meiryo UI"/>
                <a:ea typeface="Meiryo UI"/>
                <a:cs typeface="+mn-cs"/>
              </a:rPr>
              <a:t>60</a:t>
            </a:r>
            <a:r>
              <a:rPr kumimoji="0" lang="ja-JP" altLang="en-US" sz="1292" b="1" i="0" u="sng" strike="noStrike" kern="1200" cap="none" spc="-18" normalizeH="0" baseline="0" noProof="0" dirty="0">
                <a:ln>
                  <a:noFill/>
                </a:ln>
                <a:solidFill>
                  <a:srgbClr val="FF0000"/>
                </a:solidFill>
                <a:effectLst/>
                <a:uLnTx/>
                <a:uFillTx/>
                <a:latin typeface="Meiryo UI"/>
                <a:ea typeface="Meiryo UI"/>
                <a:cs typeface="+mn-cs"/>
              </a:rPr>
              <a:t>件の実証プロジェクト</a:t>
            </a:r>
            <a:r>
              <a:rPr kumimoji="0" lang="ja-JP" altLang="en-US" sz="1292" b="0" i="0" u="none" strike="noStrike" kern="1200" cap="none" spc="-18" normalizeH="0" baseline="0" noProof="0" dirty="0">
                <a:ln>
                  <a:noFill/>
                </a:ln>
                <a:solidFill>
                  <a:prstClr val="black"/>
                </a:solidFill>
                <a:effectLst/>
                <a:uLnTx/>
                <a:uFillTx/>
                <a:latin typeface="Meiryo UI"/>
                <a:ea typeface="Meiryo UI"/>
                <a:cs typeface="+mn-cs"/>
              </a:rPr>
              <a:t>を実施</a:t>
            </a:r>
            <a:endParaRPr kumimoji="0" lang="en-US" altLang="ja-JP" sz="1292" b="0" i="0" u="none" strike="noStrike" kern="1200" cap="none" spc="-18" normalizeH="0" baseline="0" noProof="0" dirty="0">
              <a:ln>
                <a:noFill/>
              </a:ln>
              <a:solidFill>
                <a:prstClr val="black"/>
              </a:solidFill>
              <a:effectLst/>
              <a:uLnTx/>
              <a:uFillTx/>
              <a:latin typeface="Meiryo UI"/>
              <a:ea typeface="Meiryo UI"/>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ja-JP" altLang="en-US" sz="1292" b="1" i="0" u="none" strike="noStrike" kern="1200" cap="none" spc="-18" normalizeH="0" baseline="0" noProof="0" dirty="0">
                <a:ln>
                  <a:noFill/>
                </a:ln>
                <a:solidFill>
                  <a:prstClr val="black"/>
                </a:solidFill>
                <a:effectLst/>
                <a:uLnTx/>
                <a:uFillTx/>
                <a:latin typeface="Meiryo UI"/>
                <a:ea typeface="Meiryo UI"/>
                <a:cs typeface="+mn-cs"/>
              </a:rPr>
              <a:t>　 </a:t>
            </a:r>
            <a:r>
              <a:rPr kumimoji="0" lang="ja-JP" altLang="en-US" sz="646" b="1" i="0" u="none" strike="noStrike" kern="1200" cap="none" spc="-18" normalizeH="0" baseline="0" noProof="0" dirty="0">
                <a:ln>
                  <a:noFill/>
                </a:ln>
                <a:solidFill>
                  <a:prstClr val="black"/>
                </a:solidFill>
                <a:effectLst/>
                <a:uLnTx/>
                <a:uFillTx/>
                <a:latin typeface="Meiryo UI"/>
                <a:ea typeface="Meiryo UI"/>
                <a:cs typeface="+mn-cs"/>
              </a:rPr>
              <a:t> </a:t>
            </a:r>
            <a:r>
              <a:rPr kumimoji="0" lang="ja-JP" altLang="en-US" sz="1292" b="1" i="0" u="sng" strike="noStrike" kern="1200" cap="none" spc="-18" normalizeH="0" baseline="0" noProof="0" dirty="0">
                <a:ln>
                  <a:noFill/>
                </a:ln>
                <a:solidFill>
                  <a:srgbClr val="FF0000"/>
                </a:solidFill>
                <a:effectLst/>
                <a:uLnTx/>
                <a:uFillTx/>
                <a:latin typeface="Meiryo UI"/>
                <a:ea typeface="Meiryo UI"/>
                <a:cs typeface="+mn-cs"/>
              </a:rPr>
              <a:t>大阪広域データ連携基盤（</a:t>
            </a:r>
            <a:r>
              <a:rPr kumimoji="0" lang="en-US" altLang="ja-JP" sz="1292" b="1" i="0" u="sng" strike="noStrike" kern="1200" cap="none" spc="-18" normalizeH="0" baseline="0" noProof="0" dirty="0">
                <a:ln>
                  <a:noFill/>
                </a:ln>
                <a:solidFill>
                  <a:srgbClr val="FF0000"/>
                </a:solidFill>
                <a:effectLst/>
                <a:uLnTx/>
                <a:uFillTx/>
                <a:latin typeface="Meiryo UI"/>
                <a:ea typeface="Meiryo UI"/>
                <a:cs typeface="+mn-cs"/>
              </a:rPr>
              <a:t>ORDEN</a:t>
            </a:r>
            <a:r>
              <a:rPr kumimoji="0" lang="ja-JP" altLang="en-US" sz="1292" b="1" i="0" u="sng" strike="noStrike" kern="1200" cap="none" spc="-18" normalizeH="0" baseline="0" noProof="0" dirty="0">
                <a:ln>
                  <a:noFill/>
                </a:ln>
                <a:solidFill>
                  <a:srgbClr val="FF0000"/>
                </a:solidFill>
                <a:effectLst/>
                <a:uLnTx/>
                <a:uFillTx/>
                <a:latin typeface="Meiryo UI"/>
                <a:ea typeface="Meiryo UI"/>
                <a:cs typeface="+mn-cs"/>
              </a:rPr>
              <a:t>）を活用</a:t>
            </a:r>
            <a:r>
              <a:rPr kumimoji="0" lang="ja-JP" altLang="en-US" sz="1292" b="0" i="0" u="none" strike="noStrike" kern="1200" cap="none" spc="-18" normalizeH="0" baseline="0" noProof="0" dirty="0">
                <a:ln>
                  <a:noFill/>
                </a:ln>
                <a:solidFill>
                  <a:prstClr val="black"/>
                </a:solidFill>
                <a:effectLst/>
                <a:uLnTx/>
                <a:uFillTx/>
                <a:latin typeface="Meiryo UI"/>
                <a:ea typeface="Meiryo UI"/>
                <a:cs typeface="+mn-cs"/>
              </a:rPr>
              <a:t>しプロジェクトを連携させることで、 </a:t>
            </a:r>
            <a:r>
              <a:rPr kumimoji="0" lang="ja-JP" altLang="en-US" sz="1292" b="1" i="0" u="sng" strike="noStrike" kern="1200" cap="none" spc="0" normalizeH="0" baseline="0" noProof="0" dirty="0">
                <a:ln>
                  <a:noFill/>
                </a:ln>
                <a:solidFill>
                  <a:srgbClr val="FF0000"/>
                </a:solidFill>
                <a:effectLst/>
                <a:uLnTx/>
                <a:uFillTx/>
                <a:latin typeface="Meiryo UI"/>
                <a:ea typeface="Meiryo UI"/>
                <a:cs typeface="+mn-cs"/>
              </a:rPr>
              <a:t>社会実装を加速　</a:t>
            </a:r>
            <a:endParaRPr kumimoji="0" lang="en-US" altLang="ja-JP" sz="1292" b="1" i="0" u="sng" strike="noStrike" kern="1200" cap="none" spc="0" normalizeH="0" baseline="0" noProof="0" dirty="0">
              <a:ln>
                <a:noFill/>
              </a:ln>
              <a:solidFill>
                <a:srgbClr val="FF0000"/>
              </a:solidFill>
              <a:effectLst/>
              <a:uLnTx/>
              <a:uFillTx/>
              <a:latin typeface="Meiryo UI"/>
              <a:ea typeface="Meiryo UI"/>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endParaRPr kumimoji="0" lang="en-US" altLang="ja-JP" sz="738" b="0" i="0" u="none" strike="noStrike" kern="1200" cap="none" spc="-46" normalizeH="0" baseline="0" noProof="0" dirty="0">
              <a:ln>
                <a:noFill/>
              </a:ln>
              <a:solidFill>
                <a:prstClr val="black"/>
              </a:solidFill>
              <a:effectLst/>
              <a:uLnTx/>
              <a:uFillTx/>
              <a:latin typeface="Meiryo UI"/>
              <a:ea typeface="Meiryo UI"/>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endParaRPr kumimoji="0" lang="en-US" altLang="ja-JP" sz="738" b="1" i="0" u="none" strike="noStrike" kern="1200" cap="none" spc="-46" normalizeH="0" baseline="0" noProof="0" dirty="0">
              <a:ln>
                <a:noFill/>
              </a:ln>
              <a:solidFill>
                <a:prstClr val="black"/>
              </a:solidFill>
              <a:effectLst/>
              <a:uLnTx/>
              <a:uFillTx/>
              <a:latin typeface="Meiryo UI"/>
              <a:ea typeface="Meiryo UI"/>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ja-JP" altLang="en-US" sz="1662" b="1" i="0" u="none" strike="noStrike" kern="1200" cap="none" spc="-46" normalizeH="0" baseline="0" noProof="0" dirty="0">
                <a:ln>
                  <a:noFill/>
                </a:ln>
                <a:solidFill>
                  <a:prstClr val="black"/>
                </a:solidFill>
                <a:effectLst/>
                <a:uLnTx/>
                <a:uFillTx/>
                <a:latin typeface="Meiryo UI"/>
                <a:ea typeface="Meiryo UI"/>
                <a:cs typeface="+mn-cs"/>
              </a:rPr>
              <a:t>○河内長野市南花台の取組</a:t>
            </a:r>
            <a:endParaRPr kumimoji="0" lang="en-US" altLang="ja-JP" sz="1662" b="1" i="0" u="none" strike="noStrike" kern="1200" cap="none" spc="-46" normalizeH="0" baseline="0" noProof="0" dirty="0">
              <a:ln>
                <a:noFill/>
              </a:ln>
              <a:solidFill>
                <a:prstClr val="black"/>
              </a:solidFill>
              <a:effectLst/>
              <a:uLnTx/>
              <a:uFillTx/>
              <a:latin typeface="Meiryo UI"/>
              <a:ea typeface="Meiryo UI"/>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endParaRPr kumimoji="0" lang="en-US" altLang="ja-JP" sz="185" b="1" i="0" u="none" strike="noStrike" kern="1200" cap="none" spc="-46" normalizeH="0" baseline="0" noProof="0" dirty="0">
              <a:ln>
                <a:noFill/>
              </a:ln>
              <a:solidFill>
                <a:prstClr val="black"/>
              </a:solidFill>
              <a:effectLst/>
              <a:uLnTx/>
              <a:uFillTx/>
              <a:latin typeface="Meiryo UI"/>
              <a:ea typeface="Meiryo UI"/>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ja-JP" altLang="en-US" sz="1292" b="1" i="0" u="none" strike="noStrike" kern="1200" cap="none" spc="-46"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74" normalizeH="0" baseline="0" noProof="0" dirty="0">
                <a:ln>
                  <a:noFill/>
                </a:ln>
                <a:solidFill>
                  <a:prstClr val="black"/>
                </a:solidFill>
                <a:effectLst/>
                <a:uLnTx/>
                <a:uFillTx/>
                <a:latin typeface="Meiryo UI"/>
                <a:ea typeface="Meiryo UI"/>
                <a:cs typeface="+mn-cs"/>
              </a:rPr>
              <a:t> </a:t>
            </a:r>
            <a:r>
              <a:rPr kumimoji="1" lang="ja-JP" altLang="en-US" sz="1292" b="1" i="0" u="sng" strike="noStrike" kern="1200" cap="none" spc="-74" normalizeH="0" baseline="0" noProof="0" dirty="0">
                <a:ln>
                  <a:noFill/>
                </a:ln>
                <a:solidFill>
                  <a:srgbClr val="FF0000"/>
                </a:solidFill>
                <a:effectLst/>
                <a:uLnTx/>
                <a:uFillTx/>
                <a:latin typeface="Meiryo UI"/>
                <a:ea typeface="Meiryo UI"/>
                <a:cs typeface="+mn-cs"/>
              </a:rPr>
              <a:t>次世代の地域医療連携を実現するデジタル技術の</a:t>
            </a:r>
            <a:r>
              <a:rPr kumimoji="1" lang="ja-JP" altLang="en-US" sz="1292" b="1" i="0" u="sng" strike="noStrike" kern="1200" cap="none" spc="0" normalizeH="0" baseline="0" noProof="0" dirty="0">
                <a:ln>
                  <a:noFill/>
                </a:ln>
                <a:solidFill>
                  <a:srgbClr val="FF0000"/>
                </a:solidFill>
                <a:effectLst/>
                <a:uLnTx/>
                <a:uFillTx/>
                <a:latin typeface="Meiryo UI"/>
                <a:ea typeface="Meiryo UI"/>
                <a:cs typeface="+mn-cs"/>
              </a:rPr>
              <a:t>導入</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とリアルな場を活用したコミュニティづくり</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・地域ニーズに対応した</a:t>
            </a:r>
            <a:r>
              <a:rPr kumimoji="1" lang="ja-JP" altLang="en-US" sz="1292" b="1" i="0" u="sng" strike="noStrike" kern="1200" cap="none" spc="0" normalizeH="0" baseline="0" noProof="0" dirty="0">
                <a:ln>
                  <a:noFill/>
                </a:ln>
                <a:solidFill>
                  <a:srgbClr val="FF0000"/>
                </a:solidFill>
                <a:effectLst/>
                <a:uLnTx/>
                <a:uFillTx/>
                <a:latin typeface="Meiryo UI"/>
                <a:ea typeface="Meiryo UI"/>
                <a:cs typeface="+mn-cs"/>
              </a:rPr>
              <a:t>グリーンスローモビリティ等</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の電動モビリティ車両による</a:t>
            </a:r>
            <a:r>
              <a:rPr kumimoji="1" lang="ja-JP" altLang="en-US" sz="1292" b="1" i="0" u="sng" strike="noStrike" kern="1200" cap="none" spc="0" normalizeH="0" baseline="0" noProof="0" dirty="0">
                <a:ln>
                  <a:noFill/>
                </a:ln>
                <a:solidFill>
                  <a:srgbClr val="FF0000"/>
                </a:solidFill>
                <a:effectLst/>
                <a:uLnTx/>
                <a:uFillTx/>
                <a:latin typeface="Meiryo UI"/>
                <a:ea typeface="Meiryo UI"/>
                <a:cs typeface="+mn-cs"/>
              </a:rPr>
              <a:t>サービスの提供</a:t>
            </a:r>
            <a:r>
              <a:rPr kumimoji="1" lang="ja-JP" altLang="en-US" sz="1292" b="1" i="0" u="none" strike="noStrike" kern="1200" cap="none" spc="0" normalizeH="0" baseline="0" noProof="0" dirty="0">
                <a:ln>
                  <a:noFill/>
                </a:ln>
                <a:solidFill>
                  <a:srgbClr val="FF0000"/>
                </a:solidFill>
                <a:effectLst/>
                <a:uLnTx/>
                <a:uFillTx/>
                <a:latin typeface="Meiryo UI"/>
                <a:ea typeface="Meiryo UI"/>
                <a:cs typeface="+mn-cs"/>
              </a:rPr>
              <a:t>　</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など</a:t>
            </a:r>
            <a:endParaRPr kumimoji="0" lang="en-US" altLang="ja-JP" sz="1292" b="0" i="0" u="none" strike="noStrike" kern="1200" cap="none" spc="-46"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57188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くらしの質を高める　</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建築物の省エネルギー化の推進</a:t>
            </a:r>
          </a:p>
        </p:txBody>
      </p:sp>
      <p:sp>
        <p:nvSpPr>
          <p:cNvPr id="14" name="正方形/長方形 13"/>
          <p:cNvSpPr/>
          <p:nvPr/>
        </p:nvSpPr>
        <p:spPr>
          <a:xfrm>
            <a:off x="-240182" y="1741642"/>
            <a:ext cx="3326283" cy="3996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marL="87925" marR="0" lvl="0" indent="0" algn="l" defTabSz="732411" rtl="0" eaLnBrk="1" fontAlgn="auto" latinLnBrk="0" hangingPunct="1">
              <a:lnSpc>
                <a:spcPct val="130000"/>
              </a:lnSpc>
              <a:spcBef>
                <a:spcPts val="277"/>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B2214278-2596-4ED4-9E11-B8C83DB4BFF5}"/>
              </a:ext>
            </a:extLst>
          </p:cNvPr>
          <p:cNvSpPr/>
          <p:nvPr/>
        </p:nvSpPr>
        <p:spPr bwMode="gray">
          <a:xfrm>
            <a:off x="151954" y="1111351"/>
            <a:ext cx="3843981" cy="299498"/>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7925" marR="0" lvl="0" indent="0" algn="l" defTabSz="732411" rtl="0" eaLnBrk="1" fontAlgn="auto" latinLnBrk="0" hangingPunct="1">
              <a:lnSpc>
                <a:spcPct val="100000"/>
              </a:lnSpc>
              <a:spcBef>
                <a:spcPts val="277"/>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■建築物省エネ法の改正等の国の動き</a:t>
            </a:r>
            <a:endPar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a:extLst>
              <a:ext uri="{FF2B5EF4-FFF2-40B4-BE49-F238E27FC236}">
                <a16:creationId xmlns:a16="http://schemas.microsoft.com/office/drawing/2014/main" id="{BC51A4B4-3D9A-4375-8EE6-70F2A2646B59}"/>
              </a:ext>
            </a:extLst>
          </p:cNvPr>
          <p:cNvSpPr/>
          <p:nvPr/>
        </p:nvSpPr>
        <p:spPr>
          <a:xfrm>
            <a:off x="233260" y="4608231"/>
            <a:ext cx="6426972" cy="211789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2023" tIns="30675" rIns="92023" bIns="30675" anchor="t" anchorCtr="0">
            <a:spAutoFit/>
          </a:bodyPr>
          <a:lstStyle/>
          <a:p>
            <a:pPr marL="0" marR="0" lvl="0" indent="0" algn="l" defTabSz="676089"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再エネ設備導入検討義務</a:t>
            </a:r>
            <a:endParaRPr kumimoji="1" lang="en-US" altLang="ja-JP"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76089" rtl="0" eaLnBrk="1" fontAlgn="auto" latinLnBrk="0" hangingPunct="1">
              <a:lnSpc>
                <a:spcPct val="100000"/>
              </a:lnSpc>
              <a:spcBef>
                <a:spcPts val="600"/>
              </a:spcBef>
              <a:spcAft>
                <a:spcPts val="0"/>
              </a:spcAft>
              <a:buClrTx/>
              <a:buSzTx/>
              <a:buFontTx/>
              <a:buNone/>
              <a:tabLst/>
              <a:defRPr/>
            </a:pP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・建築物環境計画書（</a:t>
            </a:r>
            <a:r>
              <a:rPr kumimoji="1" lang="en-US" altLang="ja-JP"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CASBEE</a:t>
            </a: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）届出制度</a:t>
            </a:r>
            <a:endParaRPr kumimoji="1" lang="en-US" altLang="ja-JP"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76089" rtl="0" eaLnBrk="1" fontAlgn="auto" latinLnBrk="0" hangingPunct="1">
              <a:lnSpc>
                <a:spcPct val="100000"/>
              </a:lnSpc>
              <a:spcBef>
                <a:spcPts val="600"/>
              </a:spcBef>
              <a:spcAft>
                <a:spcPts val="0"/>
              </a:spcAft>
              <a:buClrTx/>
              <a:buSzTx/>
              <a:buFontTx/>
              <a:buNone/>
              <a:tabLst/>
              <a:defRPr/>
            </a:pP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・広告や工事現場への建築物環境性能ラベル表示制度</a:t>
            </a:r>
            <a:endParaRPr kumimoji="1" lang="en-US" altLang="ja-JP"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290" rtl="0" eaLnBrk="1" fontAlgn="auto" latinLnBrk="0" hangingPunct="1">
              <a:lnSpc>
                <a:spcPct val="100000"/>
              </a:lnSpc>
              <a:spcBef>
                <a:spcPts val="600"/>
              </a:spcBef>
              <a:spcAft>
                <a:spcPts val="0"/>
              </a:spcAft>
              <a:buClrTx/>
              <a:buSzTx/>
              <a:buFontTx/>
              <a:buNone/>
              <a:tabLst/>
              <a:defRPr/>
            </a:pP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・建築物の表彰制度</a:t>
            </a:r>
            <a:endParaRPr kumimoji="1" lang="en-US" altLang="ja-JP"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290" rtl="0" eaLnBrk="1" fontAlgn="auto" latinLnBrk="0" hangingPunct="1">
              <a:lnSpc>
                <a:spcPct val="100000"/>
              </a:lnSpc>
              <a:spcBef>
                <a:spcPts val="600"/>
              </a:spcBef>
              <a:spcAft>
                <a:spcPts val="0"/>
              </a:spcAft>
              <a:buClrTx/>
              <a:buSzTx/>
              <a:buFontTx/>
              <a:buNone/>
              <a:tabLst/>
              <a:defRPr/>
            </a:pP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（おおさか環境にやさしい建築賞、</a:t>
            </a:r>
            <a:endParaRPr kumimoji="1" lang="en-US" altLang="ja-JP"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290" rtl="0" eaLnBrk="1" fontAlgn="auto" latinLnBrk="0" hangingPunct="1">
              <a:lnSpc>
                <a:spcPct val="100000"/>
              </a:lnSpc>
              <a:spcBef>
                <a:spcPts val="600"/>
              </a:spcBef>
              <a:spcAft>
                <a:spcPts val="0"/>
              </a:spcAft>
              <a:buClrTx/>
              <a:buSzTx/>
              <a:buFontTx/>
              <a:buNone/>
              <a:tabLst/>
              <a:defRPr/>
            </a:pP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“涼”デザイン建築賞、</a:t>
            </a:r>
            <a:endParaRPr kumimoji="1" lang="en-US" altLang="ja-JP"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290" rtl="0" eaLnBrk="1" fontAlgn="auto" latinLnBrk="0" hangingPunct="1">
              <a:lnSpc>
                <a:spcPct val="100000"/>
              </a:lnSpc>
              <a:spcBef>
                <a:spcPts val="600"/>
              </a:spcBef>
              <a:spcAft>
                <a:spcPts val="0"/>
              </a:spcAft>
              <a:buClrTx/>
              <a:buSzTx/>
              <a:buFontTx/>
              <a:buNone/>
              <a:tabLst/>
              <a:defRPr/>
            </a:pP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“涼”デザイン建築賞</a:t>
            </a:r>
            <a:r>
              <a:rPr kumimoji="1" lang="en-US" altLang="ja-JP"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-ZEH-M Style-</a:t>
            </a:r>
            <a:r>
              <a:rPr kumimoji="1" lang="ja-JP" altLang="en-US"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-ZEB Style-</a:t>
            </a:r>
            <a:r>
              <a:rPr kumimoji="1" lang="ja-JP" altLang="en-US"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年度新設）</a:t>
            </a: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F17D41C1-DCC4-4367-849D-1E136E5FD3C1}"/>
              </a:ext>
            </a:extLst>
          </p:cNvPr>
          <p:cNvSpPr/>
          <p:nvPr/>
        </p:nvSpPr>
        <p:spPr bwMode="gray">
          <a:xfrm>
            <a:off x="151954" y="4254996"/>
            <a:ext cx="5140126" cy="326367"/>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7925" marR="0" lvl="0" indent="0" algn="l" defTabSz="732411" rtl="0" eaLnBrk="1" fontAlgn="auto" latinLnBrk="0" hangingPunct="1">
              <a:lnSpc>
                <a:spcPct val="130000"/>
              </a:lnSpc>
              <a:spcBef>
                <a:spcPts val="277"/>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62" b="1" i="0" u="none" strike="noStrike" kern="1200" cap="none" spc="-92"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大阪府気候変動対策の推進に関する条例に基づく取組</a:t>
            </a:r>
          </a:p>
        </p:txBody>
      </p:sp>
      <p:sp>
        <p:nvSpPr>
          <p:cNvPr id="22" name="正方形/長方形 21">
            <a:extLst>
              <a:ext uri="{FF2B5EF4-FFF2-40B4-BE49-F238E27FC236}">
                <a16:creationId xmlns:a16="http://schemas.microsoft.com/office/drawing/2014/main" id="{7A917C0E-32E5-4C9C-8A45-51B87A597A60}"/>
              </a:ext>
            </a:extLst>
          </p:cNvPr>
          <p:cNvSpPr/>
          <p:nvPr/>
        </p:nvSpPr>
        <p:spPr>
          <a:xfrm>
            <a:off x="5155056" y="5947732"/>
            <a:ext cx="2185718" cy="23083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12700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大阪府環境性能表示（ラベル）</a:t>
            </a:r>
            <a:endParaRPr kumimoji="1" lang="ja-JP" altLang="ja-JP" sz="9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3" name="図 22">
            <a:extLst>
              <a:ext uri="{FF2B5EF4-FFF2-40B4-BE49-F238E27FC236}">
                <a16:creationId xmlns:a16="http://schemas.microsoft.com/office/drawing/2014/main" id="{DBA1B70D-6A17-4E1B-B81D-C62CC9165C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0073" y="4741774"/>
            <a:ext cx="1872265" cy="1199262"/>
          </a:xfrm>
          <a:prstGeom prst="rect">
            <a:avLst/>
          </a:prstGeom>
        </p:spPr>
      </p:pic>
      <p:sp>
        <p:nvSpPr>
          <p:cNvPr id="20" name="正方形/長方形 19">
            <a:extLst>
              <a:ext uri="{FF2B5EF4-FFF2-40B4-BE49-F238E27FC236}">
                <a16:creationId xmlns:a16="http://schemas.microsoft.com/office/drawing/2014/main" id="{6F6C4130-E6ED-4A27-AD4B-480E09659461}"/>
              </a:ext>
            </a:extLst>
          </p:cNvPr>
          <p:cNvSpPr/>
          <p:nvPr/>
        </p:nvSpPr>
        <p:spPr>
          <a:xfrm>
            <a:off x="7068250" y="5939888"/>
            <a:ext cx="1930724" cy="64633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おおさか環境にやさしい建築賞</a:t>
            </a:r>
            <a:endParaRPr kumimoji="1" lang="en-US" altLang="ja-JP" sz="9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大阪府知事賞（令和６年度）</a:t>
            </a:r>
            <a:endParaRPr kumimoji="1" lang="en-US" altLang="ja-JP" sz="9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茨木市文化・子育て複合施設</a:t>
            </a:r>
            <a:endParaRPr kumimoji="1" lang="en-US" altLang="ja-JP" sz="9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おにクル</a:t>
            </a:r>
            <a:endParaRPr kumimoji="1" lang="ja-JP" altLang="ja-JP" sz="9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83F9EC10-A877-4472-BC8C-CF2114CCDB11}"/>
              </a:ext>
            </a:extLst>
          </p:cNvPr>
          <p:cNvSpPr txBox="1"/>
          <p:nvPr/>
        </p:nvSpPr>
        <p:spPr>
          <a:xfrm>
            <a:off x="176025" y="2286121"/>
            <a:ext cx="8789788" cy="58015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300"/>
              </a:spcBef>
              <a:spcAft>
                <a:spcPts val="0"/>
              </a:spcAft>
              <a:buClrTx/>
              <a:buSzTx/>
              <a:buFontTx/>
              <a:buNone/>
              <a:tabLst/>
              <a:defRPr/>
            </a:pPr>
            <a:r>
              <a:rPr kumimoji="1" lang="en-US" altLang="ja-JP" sz="14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法施行に伴う社会的混乱が生じないよう、府は国や在阪建築関係４団体（次頁参照）と連携し、</a:t>
            </a:r>
            <a:r>
              <a:rPr kumimoji="1" lang="ja-JP" altLang="en-US" sz="146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申請者の</a:t>
            </a:r>
            <a:endParaRPr kumimoji="1" lang="en-US" altLang="ja-JP" sz="146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300"/>
              </a:spcBef>
              <a:spcAft>
                <a:spcPts val="0"/>
              </a:spcAft>
              <a:buClrTx/>
              <a:buSzTx/>
              <a:buFontTx/>
              <a:buNone/>
              <a:tabLst/>
              <a:defRPr/>
            </a:pPr>
            <a:r>
              <a:rPr kumimoji="1" lang="ja-JP" altLang="en-US" sz="146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6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サポート体制を整備（</a:t>
            </a:r>
            <a:r>
              <a:rPr kumimoji="1" lang="en-US" altLang="ja-JP" sz="146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R7.1</a:t>
            </a:r>
            <a:r>
              <a:rPr kumimoji="1" lang="ja-JP" altLang="en-US" sz="146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サポート開始）</a:t>
            </a:r>
            <a:endParaRPr kumimoji="1" lang="ja-JP" altLang="en-US" sz="146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テキスト ボックス 18">
            <a:extLst>
              <a:ext uri="{FF2B5EF4-FFF2-40B4-BE49-F238E27FC236}">
                <a16:creationId xmlns:a16="http://schemas.microsoft.com/office/drawing/2014/main" id="{8B02D146-BD15-4C74-B283-398363E4B5EB}"/>
              </a:ext>
            </a:extLst>
          </p:cNvPr>
          <p:cNvSpPr txBox="1"/>
          <p:nvPr/>
        </p:nvSpPr>
        <p:spPr>
          <a:xfrm>
            <a:off x="7309443" y="357863"/>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建築環境課</a:t>
            </a:r>
          </a:p>
        </p:txBody>
      </p:sp>
      <p:pic>
        <p:nvPicPr>
          <p:cNvPr id="24" name="図 23">
            <a:extLst>
              <a:ext uri="{FF2B5EF4-FFF2-40B4-BE49-F238E27FC236}">
                <a16:creationId xmlns:a16="http://schemas.microsoft.com/office/drawing/2014/main" id="{1DCD1A82-AF8B-4B93-9CDB-2EE85BCBC5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5855" y="4564627"/>
            <a:ext cx="1556143" cy="1334609"/>
          </a:xfrm>
          <a:prstGeom prst="rect">
            <a:avLst/>
          </a:prstGeom>
          <a:ln>
            <a:noFill/>
          </a:ln>
        </p:spPr>
      </p:pic>
      <p:sp>
        <p:nvSpPr>
          <p:cNvPr id="25" name="テキスト ボックス 41">
            <a:extLst>
              <a:ext uri="{FF2B5EF4-FFF2-40B4-BE49-F238E27FC236}">
                <a16:creationId xmlns:a16="http://schemas.microsoft.com/office/drawing/2014/main" id="{ABCA8A66-E1CA-4041-9536-57FD34F71751}"/>
              </a:ext>
            </a:extLst>
          </p:cNvPr>
          <p:cNvSpPr txBox="1"/>
          <p:nvPr/>
        </p:nvSpPr>
        <p:spPr>
          <a:xfrm>
            <a:off x="7727030" y="5731400"/>
            <a:ext cx="1380905"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57150" algn="just"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BIZ UDPゴシック" panose="020B0400000000000000" pitchFamily="50" charset="-128"/>
                <a:ea typeface="ＭＳ ゴシック" panose="020B0609070205080204" pitchFamily="49" charset="-128"/>
                <a:cs typeface="Times New Roman" panose="02020603050405020304" pitchFamily="18" charset="0"/>
              </a:rPr>
              <a:t>© </a:t>
            </a:r>
            <a:r>
              <a:rPr kumimoji="0" lang="ja-JP" altLang="en-US" sz="600" b="0" i="0" u="none" strike="noStrike" kern="1200" cap="none" spc="0" normalizeH="0" baseline="0" noProof="0" dirty="0">
                <a:ln>
                  <a:noFill/>
                </a:ln>
                <a:solidFill>
                  <a:srgbClr val="FFFFFF"/>
                </a:solidFill>
                <a:effectLst/>
                <a:uLnTx/>
                <a:uFillTx/>
                <a:latin typeface="ＭＳ ゴシック" panose="020B0609070205080204" pitchFamily="49" charset="-128"/>
                <a:ea typeface="BIZ UDPゴシック" panose="020B0400000000000000" pitchFamily="50" charset="-128"/>
                <a:cs typeface="Times New Roman" panose="02020603050405020304" pitchFamily="18" charset="0"/>
              </a:rPr>
              <a:t>ナカサアンドパートナーズ</a:t>
            </a:r>
            <a:endParaRPr kumimoji="0" lang="ja-JP" altLang="en-US" sz="6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CCD43852-88A7-4DF7-AA03-9EAFCCCCAFF3}"/>
              </a:ext>
            </a:extLst>
          </p:cNvPr>
          <p:cNvSpPr txBox="1"/>
          <p:nvPr/>
        </p:nvSpPr>
        <p:spPr>
          <a:xfrm>
            <a:off x="160728" y="1432540"/>
            <a:ext cx="8652743" cy="880241"/>
          </a:xfrm>
          <a:prstGeom prst="rect">
            <a:avLst/>
          </a:prstGeom>
          <a:noFill/>
          <a:ln>
            <a:solidFill>
              <a:schemeClr val="accent1"/>
            </a:solidFill>
          </a:ln>
        </p:spPr>
        <p:txBody>
          <a:bodyPr wrap="square" rtlCol="0">
            <a:spAutoFit/>
          </a:bodyPr>
          <a:lstStyle/>
          <a:p>
            <a:pPr marL="0" marR="0" lvl="0" indent="0" algn="l" defTabSz="914290" rtl="0" eaLnBrk="1" fontAlgn="auto" latinLnBrk="0" hangingPunct="1">
              <a:lnSpc>
                <a:spcPct val="100000"/>
              </a:lnSpc>
              <a:spcBef>
                <a:spcPts val="300"/>
              </a:spcBef>
              <a:spcAft>
                <a:spcPts val="0"/>
              </a:spcAft>
              <a:buClrTx/>
              <a:buSzTx/>
              <a:buFontTx/>
              <a:buNone/>
              <a:tabLst/>
              <a:defRPr/>
            </a:pPr>
            <a:r>
              <a:rPr kumimoji="1" lang="ja-JP" altLang="en-US" sz="16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〇建築物省エネ法の改正</a:t>
            </a:r>
            <a:r>
              <a:rPr kumimoji="1" lang="zh-TW" altLang="en-US" sz="16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R4.6.17</a:t>
            </a:r>
            <a:r>
              <a:rPr kumimoji="1" lang="ja-JP" altLang="en-US" sz="16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公布</a:t>
            </a:r>
            <a:r>
              <a:rPr kumimoji="1" lang="zh-TW" altLang="en-US" sz="16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300"/>
              </a:spcBef>
              <a:spcAft>
                <a:spcPts val="0"/>
              </a:spcAft>
              <a:buClrTx/>
              <a:buSzTx/>
              <a:buFontTx/>
              <a:buNone/>
              <a:tabLst/>
              <a:defRPr/>
            </a:pP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80" b="0" i="0" u="none" strike="noStrike" kern="1200" cap="none" spc="0" normalizeH="0" baseline="0" noProof="0" dirty="0">
                <a:ln>
                  <a:noFill/>
                </a:ln>
                <a:solidFill>
                  <a:prstClr val="black"/>
                </a:solidFill>
                <a:effectLst/>
                <a:highlight>
                  <a:srgbClr val="FFFFFF"/>
                </a:highlight>
                <a:uLnTx/>
                <a:uFillTx/>
                <a:latin typeface="Meiryo UI" panose="020B0604030504040204" pitchFamily="50" charset="-128"/>
                <a:ea typeface="Meiryo UI" panose="020B0604030504040204" pitchFamily="50" charset="-128"/>
                <a:cs typeface="+mn-cs"/>
              </a:rPr>
              <a:t>誘導基準の強化（低炭素建築物認定・長期優良住宅認定等）［省令・告示改正］</a:t>
            </a:r>
            <a:r>
              <a:rPr kumimoji="1" lang="en-US" altLang="ja-JP" sz="1480" b="0" i="0" u="none" strike="noStrike" kern="1200" cap="none" spc="0" normalizeH="0" baseline="0" noProof="0" dirty="0">
                <a:ln>
                  <a:noFill/>
                </a:ln>
                <a:solidFill>
                  <a:prstClr val="black"/>
                </a:solidFill>
                <a:effectLst/>
                <a:highlight>
                  <a:srgbClr val="FFFFFF"/>
                </a:highlight>
                <a:uLnTx/>
                <a:uFillTx/>
                <a:latin typeface="Meiryo UI" panose="020B0604030504040204" pitchFamily="50" charset="-128"/>
                <a:ea typeface="Meiryo UI" panose="020B0604030504040204" pitchFamily="50" charset="-128"/>
                <a:cs typeface="+mn-cs"/>
              </a:rPr>
              <a:t>(R4.10</a:t>
            </a:r>
            <a:r>
              <a:rPr kumimoji="1" lang="ja-JP" altLang="en-US" sz="1480" b="0" i="0" u="none" strike="noStrike" kern="1200" cap="none" spc="0" normalizeH="0" baseline="0" noProof="0" dirty="0">
                <a:ln>
                  <a:noFill/>
                </a:ln>
                <a:solidFill>
                  <a:prstClr val="black"/>
                </a:solidFill>
                <a:effectLst/>
                <a:highlight>
                  <a:srgbClr val="FFFFFF"/>
                </a:highlight>
                <a:uLnTx/>
                <a:uFillTx/>
                <a:latin typeface="Meiryo UI" panose="020B0604030504040204" pitchFamily="50" charset="-128"/>
                <a:ea typeface="Meiryo UI" panose="020B0604030504040204" pitchFamily="50" charset="-128"/>
                <a:cs typeface="+mn-cs"/>
              </a:rPr>
              <a:t>～</a:t>
            </a:r>
            <a:r>
              <a:rPr kumimoji="1" lang="en-US" altLang="ja-JP" sz="1480" b="0" i="0" u="none" strike="noStrike" kern="1200" cap="none" spc="0" normalizeH="0" baseline="0" noProof="0" dirty="0">
                <a:ln>
                  <a:noFill/>
                </a:ln>
                <a:solidFill>
                  <a:prstClr val="black"/>
                </a:solidFill>
                <a:effectLst/>
                <a:highlight>
                  <a:srgbClr val="FFFFFF"/>
                </a:highlight>
                <a:uLnTx/>
                <a:uFillTx/>
                <a:latin typeface="Meiryo UI" panose="020B0604030504040204" pitchFamily="50" charset="-128"/>
                <a:ea typeface="Meiryo UI" panose="020B0604030504040204" pitchFamily="50" charset="-128"/>
                <a:cs typeface="+mn-cs"/>
              </a:rPr>
              <a:t>)</a:t>
            </a:r>
          </a:p>
          <a:p>
            <a:pPr marL="0" marR="0" lvl="0" indent="0" algn="l" defTabSz="914290" rtl="0" eaLnBrk="1" fontAlgn="auto" latinLnBrk="0" hangingPunct="1">
              <a:lnSpc>
                <a:spcPct val="100000"/>
              </a:lnSpc>
              <a:spcBef>
                <a:spcPts val="300"/>
              </a:spcBef>
              <a:spcAft>
                <a:spcPts val="0"/>
              </a:spcAft>
              <a:buClrTx/>
              <a:buSzTx/>
              <a:buFontTx/>
              <a:buNone/>
              <a:tabLst/>
              <a:defRPr/>
            </a:pP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全ての新築住宅・非住宅に省エネ基準適合を義務付け（</a:t>
            </a:r>
            <a:r>
              <a:rPr kumimoji="1" lang="en-US" altLang="ja-JP"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R7.4</a:t>
            </a:r>
            <a:r>
              <a:rPr kumimoji="1" lang="ja-JP" altLang="en-US"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a:t>
            </a:r>
            <a:endParaRPr kumimoji="1" lang="en-US" altLang="ja-JP"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E3726508-C061-42B7-BB2B-67255A0A10D6}"/>
              </a:ext>
            </a:extLst>
          </p:cNvPr>
          <p:cNvSpPr txBox="1"/>
          <p:nvPr/>
        </p:nvSpPr>
        <p:spPr>
          <a:xfrm>
            <a:off x="166371" y="2848895"/>
            <a:ext cx="8641455" cy="1335750"/>
          </a:xfrm>
          <a:prstGeom prst="rect">
            <a:avLst/>
          </a:prstGeom>
          <a:noFill/>
          <a:ln>
            <a:solidFill>
              <a:schemeClr val="accent1"/>
            </a:solidFill>
          </a:ln>
        </p:spPr>
        <p:txBody>
          <a:bodyPr wrap="square" rtlCol="0">
            <a:spAutoFit/>
          </a:bodyPr>
          <a:lstStyle/>
          <a:p>
            <a:pPr marL="0" marR="0" lvl="0" indent="0" algn="l" defTabSz="914290" rtl="0" eaLnBrk="1" fontAlgn="auto" latinLnBrk="0" hangingPunct="1">
              <a:lnSpc>
                <a:spcPct val="100000"/>
              </a:lnSpc>
              <a:spcBef>
                <a:spcPts val="300"/>
              </a:spcBef>
              <a:spcAft>
                <a:spcPts val="300"/>
              </a:spcAft>
              <a:buClrTx/>
              <a:buSzTx/>
              <a:buFontTx/>
              <a:buNone/>
              <a:tabLst/>
              <a:defRPr/>
            </a:pPr>
            <a:r>
              <a:rPr kumimoji="1" lang="ja-JP" altLang="en-US" sz="16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〇エネルギー基本計画</a:t>
            </a:r>
            <a:r>
              <a:rPr kumimoji="1" lang="zh-TW" altLang="en-US" sz="16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R7.2.18</a:t>
            </a:r>
            <a:r>
              <a:rPr kumimoji="1" lang="zh-TW" altLang="en-US" sz="16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閣議決定）</a:t>
            </a:r>
            <a:r>
              <a:rPr kumimoji="1" lang="en-US" altLang="ja-JP" sz="16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抜粋</a:t>
            </a:r>
            <a:r>
              <a:rPr kumimoji="1" lang="en-US" altLang="ja-JP" sz="16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2050</a:t>
            </a: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年にストック平均での</a:t>
            </a:r>
            <a:r>
              <a:rPr kumimoji="1" lang="en-US" altLang="ja-JP"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ZEH</a:t>
            </a: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ZEB</a:t>
            </a: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基準の水準の省エネルギー性能の確保を目指し、これに至る</a:t>
            </a:r>
            <a:r>
              <a:rPr kumimoji="1" lang="en-US" altLang="ja-JP"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以降に新築される住宅・建築物は</a:t>
            </a:r>
            <a:r>
              <a:rPr kumimoji="1" lang="en-US" altLang="ja-JP"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ZEH</a:t>
            </a:r>
            <a:r>
              <a:rPr kumimoji="1" lang="ja-JP" altLang="en-US"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ZEB</a:t>
            </a:r>
            <a:r>
              <a:rPr kumimoji="1" lang="ja-JP" altLang="en-US" sz="148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基準の水準の省エネルギー性能の確保</a:t>
            </a: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を目指す。</a:t>
            </a:r>
            <a:endParaRPr kumimoji="1" lang="en-US" altLang="ja-JP"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300"/>
              </a:spcBef>
              <a:spcAft>
                <a:spcPts val="0"/>
              </a:spcAft>
              <a:buClrTx/>
              <a:buSzTx/>
              <a:buFontTx/>
              <a:buNone/>
              <a:tabLst/>
              <a:defRPr/>
            </a:pP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・こうした目標と整合するよう、住宅・建築物における省エネルギー基準の段階的な水準の引上げを遅くとも</a:t>
            </a:r>
            <a:r>
              <a:rPr kumimoji="1" lang="en-US" altLang="ja-JP"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度までに実施する。</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531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5AE1A6C-BA25-4678-A587-77924F315C63}"/>
              </a:ext>
            </a:extLst>
          </p:cNvPr>
          <p:cNvSpPr/>
          <p:nvPr/>
        </p:nvSpPr>
        <p:spPr>
          <a:xfrm>
            <a:off x="5869213" y="1144260"/>
            <a:ext cx="3084251" cy="32747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Rectangle 1"/>
          <p:cNvSpPr>
            <a:spLocks noChangeArrowheads="1"/>
          </p:cNvSpPr>
          <p:nvPr/>
        </p:nvSpPr>
        <p:spPr bwMode="auto">
          <a:xfrm>
            <a:off x="0" y="26376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くらしの質を高める　</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テキスト ボックス 8"/>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建築物の省エネルギー化の推進</a:t>
            </a:r>
          </a:p>
        </p:txBody>
      </p:sp>
      <p:sp>
        <p:nvSpPr>
          <p:cNvPr id="8" name="正方形/長方形 7"/>
          <p:cNvSpPr/>
          <p:nvPr/>
        </p:nvSpPr>
        <p:spPr>
          <a:xfrm>
            <a:off x="141316" y="1089241"/>
            <a:ext cx="8464534" cy="360324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2023" tIns="30675" rIns="92023" bIns="30675" anchor="t" anchorCtr="0">
            <a:spAutoFit/>
          </a:bodyPr>
          <a:lstStyle/>
          <a:p>
            <a:pPr marL="81164" marR="0" lvl="0" indent="0" algn="l" defTabSz="676089" rtl="0" eaLnBrk="1" fontAlgn="auto" latinLnBrk="0" hangingPunct="1">
              <a:lnSpc>
                <a:spcPct val="100000"/>
              </a:lnSpc>
              <a:spcBef>
                <a:spcPts val="256"/>
              </a:spcBef>
              <a:spcAft>
                <a:spcPts val="0"/>
              </a:spcAft>
              <a:buClrTx/>
              <a:buSzTx/>
              <a:buFontTx/>
              <a:buNone/>
              <a:tabLst/>
              <a:defRPr/>
            </a:pPr>
            <a:endPar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1164" marR="0" lvl="0" indent="0" algn="l" defTabSz="676089" rtl="0" eaLnBrk="1" fontAlgn="auto" latinLnBrk="0" hangingPunct="1">
              <a:lnSpc>
                <a:spcPct val="100000"/>
              </a:lnSpc>
              <a:spcBef>
                <a:spcPts val="256"/>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（これまでの取組）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在阪建築関係４団体と連携</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した省エネ住宅・建築物の普及啓発</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zh-TW"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（在阪建築関係</a:t>
            </a:r>
            <a:r>
              <a:rPr kumimoji="1" lang="en-US" altLang="zh-TW"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zh-TW"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団体：（公社）大阪府建築士会、（一社）大阪府建築士事務所協会、</a:t>
            </a:r>
            <a:endParaRPr kumimoji="1" lang="en-US" altLang="zh-TW"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zh-TW"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（公社）日本建築家協会近畿支部、（一社）日本建築協会）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府民・事業者の住宅断熱性能理解向上</a:t>
            </a:r>
            <a:r>
              <a:rPr kumimoji="0"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のための可視化シミュレーション</a:t>
            </a:r>
            <a:endParaRPr kumimoji="0"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ツールの作成</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・住宅及び非住宅の省エネ化（</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ZEH</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化・</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化）に向けた啓発イベントの開催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ZEB</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等で採用されている技術の周知に向けた事例集</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の作成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竹城台第３住宅 次世代</a:t>
            </a:r>
            <a:r>
              <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ZEH</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供給モデル事業</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の実施</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(R7.3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事業者決定</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（堺市と連携し、「堺エネルギー地産地消プロジェクト</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」に基づく脱炭素の取組を活用地にて実施）</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・おおさか環境にやさしい建築賞、“涼”デザイン建築賞実施のほか、</a:t>
            </a:r>
            <a:r>
              <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ZEB</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ZEH</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実現を評価する部門賞の新設</a:t>
            </a: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・受賞建築物の現地見学会の実施</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1164" marR="0" lvl="0" indent="0" algn="l" defTabSz="676089" rtl="0" eaLnBrk="1" fontAlgn="auto" latinLnBrk="0" hangingPunct="1">
              <a:lnSpc>
                <a:spcPct val="100000"/>
              </a:lnSpc>
              <a:spcBef>
                <a:spcPts val="256"/>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角丸四角形 11"/>
          <p:cNvSpPr/>
          <p:nvPr/>
        </p:nvSpPr>
        <p:spPr>
          <a:xfrm>
            <a:off x="184978" y="4509128"/>
            <a:ext cx="8769285" cy="2290843"/>
          </a:xfrm>
          <a:prstGeom prst="roundRect">
            <a:avLst>
              <a:gd name="adj" fmla="val 672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t"/>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年度作成のシミュレーションツールの普及、及びツールの活用事例収集・課題把握</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年度作成の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事例集を活用した普及・啓発</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○住宅及び非住宅の省エネ化</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(ZEH</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化・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化</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に向けた啓発イベント・シンポジウム等の開催</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ZEH</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化した公的賃貸住宅における</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住み心地等の調査、及び</a:t>
            </a:r>
            <a:r>
              <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ZEH</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の良さの見える化・発信</a:t>
            </a: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○竹城台第３住宅活用地 次世代</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ZEH</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供給モデル事業において、</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モデルハウスの整備、省エネルギー等効果検証や居住者への住み心地等アンケートなど、</a:t>
            </a:r>
            <a:r>
              <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ZEH</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普及啓発への効果的な活用に向けた検討</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、開発事業者との協議を実施</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○環境に配慮した建築物の表彰及び現地見学会の実施</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○地球温暖化対策実行計画の見直しの議論にあわせた住宅・建築物分野におけるさらなる省エネなど環境配慮を促 </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す仕組などの検討</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p:cNvSpPr txBox="1"/>
          <p:nvPr/>
        </p:nvSpPr>
        <p:spPr>
          <a:xfrm>
            <a:off x="223079" y="4506466"/>
            <a:ext cx="2489784" cy="348109"/>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令和７年度の主な取組</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a:extLst>
              <a:ext uri="{FF2B5EF4-FFF2-40B4-BE49-F238E27FC236}">
                <a16:creationId xmlns:a16="http://schemas.microsoft.com/office/drawing/2014/main" id="{B2214278-2596-4ED4-9E11-B8C83DB4BFF5}"/>
              </a:ext>
            </a:extLst>
          </p:cNvPr>
          <p:cNvSpPr/>
          <p:nvPr/>
        </p:nvSpPr>
        <p:spPr bwMode="gray">
          <a:xfrm>
            <a:off x="106716" y="1090432"/>
            <a:ext cx="4276028" cy="336329"/>
          </a:xfrm>
          <a:prstGeom prst="rect">
            <a:avLst/>
          </a:prstGeom>
          <a:solidFill>
            <a:schemeClr val="accent1"/>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7925" marR="0" lvl="0" indent="0" algn="l" defTabSz="732411" rtl="0" eaLnBrk="1" fontAlgn="auto" latinLnBrk="0" hangingPunct="1">
              <a:lnSpc>
                <a:spcPct val="130000"/>
              </a:lnSpc>
              <a:spcBef>
                <a:spcPts val="277"/>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62" b="1" i="0" u="none" strike="noStrike" kern="1200" cap="none" spc="-92"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住宅・建築物のさらなる省エネ化の普及啓発</a:t>
            </a:r>
          </a:p>
        </p:txBody>
      </p:sp>
      <p:sp>
        <p:nvSpPr>
          <p:cNvPr id="19" name="スライド番号プレースホルダー 2"/>
          <p:cNvSpPr>
            <a:spLocks noGrp="1"/>
          </p:cNvSpPr>
          <p:nvPr>
            <p:ph type="sldNum" sz="quarter" idx="12"/>
          </p:nvPr>
        </p:nvSpPr>
        <p:spPr>
          <a:xfrm>
            <a:off x="8532441" y="6597352"/>
            <a:ext cx="611560"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0A48CEC1-0A5D-4D3F-ABBF-277D6E75E71B}"/>
              </a:ext>
            </a:extLst>
          </p:cNvPr>
          <p:cNvSpPr txBox="1"/>
          <p:nvPr/>
        </p:nvSpPr>
        <p:spPr>
          <a:xfrm>
            <a:off x="7309443" y="357863"/>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建築環境課</a:t>
            </a:r>
          </a:p>
        </p:txBody>
      </p:sp>
      <p:sp>
        <p:nvSpPr>
          <p:cNvPr id="17" name="テキスト ボックス 48">
            <a:extLst>
              <a:ext uri="{FF2B5EF4-FFF2-40B4-BE49-F238E27FC236}">
                <a16:creationId xmlns:a16="http://schemas.microsoft.com/office/drawing/2014/main" id="{5E3ECB32-7273-4AF3-8623-6882769AFC6B}"/>
              </a:ext>
            </a:extLst>
          </p:cNvPr>
          <p:cNvSpPr txBox="1"/>
          <p:nvPr/>
        </p:nvSpPr>
        <p:spPr>
          <a:xfrm>
            <a:off x="5745173" y="3525741"/>
            <a:ext cx="3332329" cy="1042461"/>
          </a:xfrm>
          <a:prstGeom prst="rect">
            <a:avLst/>
          </a:prstGeom>
          <a:noFill/>
        </p:spPr>
        <p:txBody>
          <a:bodyPr wrap="square" tIns="0" bIns="0" rtlCol="0" anchor="ctr" anchorCtr="0">
            <a:noAutofit/>
          </a:bodyPr>
          <a:lstStyle/>
          <a:p>
            <a:pPr marL="0" marR="0" lvl="0" indent="6350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府民・事業者の住宅断熱性能理解向上のための</a:t>
            </a:r>
            <a:endParaRPr kumimoji="0" lang="en-US" altLang="ja-JP" sz="10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6350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可視化シミュレーションツール（</a:t>
            </a:r>
            <a:r>
              <a:rPr kumimoji="0" lang="en-US" altLang="ja-JP" sz="10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R6</a:t>
            </a:r>
            <a:r>
              <a:rPr kumimoji="0" lang="ja-JP" altLang="en-US" sz="10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開発）</a:t>
            </a:r>
            <a:endParaRPr kumimoji="0" lang="en-US" altLang="ja-JP" sz="10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63500" algn="ctr" defTabSz="457200" rtl="0" eaLnBrk="1" fontAlgn="auto" latinLnBrk="0" hangingPunct="1">
              <a:lnSpc>
                <a:spcPct val="100000"/>
              </a:lnSpc>
              <a:spcBef>
                <a:spcPts val="0"/>
              </a:spcBef>
              <a:spcAft>
                <a:spcPts val="0"/>
              </a:spcAft>
              <a:buClrTx/>
              <a:buSzTx/>
              <a:buFontTx/>
              <a:buNone/>
              <a:tabLst/>
              <a:defRPr/>
            </a:pPr>
            <a:r>
              <a:rPr kumimoji="0" lang="en-US" altLang="ja-JP" sz="10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0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在阪建築関係</a:t>
            </a:r>
            <a:r>
              <a:rPr kumimoji="0" lang="en-US" altLang="ja-JP" sz="10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4</a:t>
            </a:r>
            <a:r>
              <a:rPr kumimoji="0" lang="ja-JP" altLang="en-US" sz="10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団体と連携</a:t>
            </a:r>
            <a:endParaRPr kumimoji="0" lang="ja-JP" altLang="ja-JP" sz="10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449E93A2-5B37-4024-AD5C-15CE0092CE0D}"/>
              </a:ext>
            </a:extLst>
          </p:cNvPr>
          <p:cNvSpPr txBox="1"/>
          <p:nvPr/>
        </p:nvSpPr>
        <p:spPr>
          <a:xfrm>
            <a:off x="7365633" y="4521523"/>
            <a:ext cx="1316604" cy="830997"/>
          </a:xfrm>
          <a:prstGeom prst="rect">
            <a:avLst/>
          </a:prstGeom>
          <a:noFill/>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在阪建築</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関係</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団体</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とも連携して</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推進 </a:t>
            </a:r>
          </a:p>
        </p:txBody>
      </p:sp>
      <p:sp>
        <p:nvSpPr>
          <p:cNvPr id="25" name="右中かっこ 24">
            <a:extLst>
              <a:ext uri="{FF2B5EF4-FFF2-40B4-BE49-F238E27FC236}">
                <a16:creationId xmlns:a16="http://schemas.microsoft.com/office/drawing/2014/main" id="{0F12FC1D-A14B-4E28-AC1A-BFEFD2B0E0EE}"/>
              </a:ext>
            </a:extLst>
          </p:cNvPr>
          <p:cNvSpPr/>
          <p:nvPr/>
        </p:nvSpPr>
        <p:spPr>
          <a:xfrm>
            <a:off x="7033993" y="4581141"/>
            <a:ext cx="360040" cy="705418"/>
          </a:xfrm>
          <a:prstGeom prst="rightBrace">
            <a:avLst>
              <a:gd name="adj1" fmla="val 8333"/>
              <a:gd name="adj2" fmla="val 49168"/>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highlight>
                <a:srgbClr val="FFFF00"/>
              </a:highlight>
              <a:uLnTx/>
              <a:uFillTx/>
              <a:latin typeface="Calibri"/>
              <a:ea typeface="ＭＳ Ｐゴシック" panose="020B0600070205080204" pitchFamily="50" charset="-128"/>
              <a:cs typeface="+mn-cs"/>
            </a:endParaRPr>
          </a:p>
        </p:txBody>
      </p:sp>
      <p:pic>
        <p:nvPicPr>
          <p:cNvPr id="7" name="図 6">
            <a:extLst>
              <a:ext uri="{FF2B5EF4-FFF2-40B4-BE49-F238E27FC236}">
                <a16:creationId xmlns:a16="http://schemas.microsoft.com/office/drawing/2014/main" id="{23490AEF-64D6-44F8-A88A-386DC5E16C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5980" y="1332604"/>
            <a:ext cx="2961433" cy="2321474"/>
          </a:xfrm>
          <a:prstGeom prst="rect">
            <a:avLst/>
          </a:prstGeom>
        </p:spPr>
      </p:pic>
    </p:spTree>
    <p:extLst>
      <p:ext uri="{BB962C8B-B14F-4D97-AF65-F5344CB8AC3E}">
        <p14:creationId xmlns:p14="http://schemas.microsoft.com/office/powerpoint/2010/main" val="12736723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w="9525">
          <a:solidFill>
            <a:schemeClr val="tx2"/>
          </a:solidFill>
          <a:prstDash val="solid"/>
        </a:ln>
      </a:spPr>
      <a:bodyPr wrap="square" lIns="50400" tIns="100800" rIns="50400" bIns="50400" rtlCol="0" anchor="t" anchorCtr="0">
        <a:noAutofit/>
      </a:bodyPr>
      <a:lstStyle>
        <a:defPPr>
          <a:lnSpc>
            <a:spcPts val="1400"/>
          </a:lnSpc>
          <a:spcBef>
            <a:spcPts val="280"/>
          </a:spcBef>
          <a:defRPr sz="1100" spc="-29"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11469</Words>
  <PresentationFormat>画面に合わせる (4:3)</PresentationFormat>
  <Paragraphs>1131</Paragraphs>
  <Slides>34</Slides>
  <Notes>27</Notes>
  <HiddenSlides>0</HiddenSlides>
  <MMClips>0</MMClips>
  <ScaleCrop>false</ScaleCrop>
  <HeadingPairs>
    <vt:vector size="6" baseType="variant">
      <vt:variant>
        <vt:lpstr>使用されているフォント</vt:lpstr>
      </vt:variant>
      <vt:variant>
        <vt:i4>18</vt:i4>
      </vt:variant>
      <vt:variant>
        <vt:lpstr>テーマ</vt:lpstr>
      </vt:variant>
      <vt:variant>
        <vt:i4>2</vt:i4>
      </vt:variant>
      <vt:variant>
        <vt:lpstr>スライド タイトル</vt:lpstr>
      </vt:variant>
      <vt:variant>
        <vt:i4>34</vt:i4>
      </vt:variant>
    </vt:vector>
  </HeadingPairs>
  <TitlesOfParts>
    <vt:vector size="54" baseType="lpstr">
      <vt:lpstr>BIZ UDPゴシック</vt:lpstr>
      <vt:lpstr>BIZ UDゴシック</vt:lpstr>
      <vt:lpstr>HGPｺﾞｼｯｸM</vt:lpstr>
      <vt:lpstr>HG丸ｺﾞｼｯｸM-PRO</vt:lpstr>
      <vt:lpstr>Meiryo UI</vt:lpstr>
      <vt:lpstr>ＭＳ Ｐゴシック</vt:lpstr>
      <vt:lpstr>ＭＳ Ｐ明朝</vt:lpstr>
      <vt:lpstr>ＭＳ ゴシック</vt:lpstr>
      <vt:lpstr>UD デジタル 教科書体 NK-R</vt:lpstr>
      <vt:lpstr>UD デジタル 教科書体 NP-B</vt:lpstr>
      <vt:lpstr>UD デジタル 教科書体 NP-R</vt:lpstr>
      <vt:lpstr>UD デジタル 教科書体 N-R</vt:lpstr>
      <vt:lpstr>Meiryo</vt:lpstr>
      <vt:lpstr>Meiryo</vt:lpstr>
      <vt:lpstr>游ゴシック</vt:lpstr>
      <vt:lpstr>Arial</vt:lpstr>
      <vt:lpstr>Calibri</vt:lpstr>
      <vt:lpstr>Wingdings</vt:lpstr>
      <vt:lpstr>Office ​​テーマ</vt:lpstr>
      <vt:lpstr>1_Office ​​テーマ</vt:lpstr>
      <vt:lpstr>PowerPoint プレゼンテーション</vt:lpstr>
      <vt:lpstr>住まうビジョン・大阪（大阪府住生活基本計画）の概要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2024-06-24T07:35:10Z</dcterms:created>
  <dcterms:modified xsi:type="dcterms:W3CDTF">2025-08-15T03:52:46Z</dcterms:modified>
</cp:coreProperties>
</file>