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21"/>
  </p:notesMasterIdLst>
  <p:handoutMasterIdLst>
    <p:handoutMasterId r:id="rId22"/>
  </p:handoutMasterIdLst>
  <p:sldIdLst>
    <p:sldId id="298" r:id="rId2"/>
    <p:sldId id="671" r:id="rId3"/>
    <p:sldId id="654" r:id="rId4"/>
    <p:sldId id="656" r:id="rId5"/>
    <p:sldId id="315" r:id="rId6"/>
    <p:sldId id="317" r:id="rId7"/>
    <p:sldId id="664" r:id="rId8"/>
    <p:sldId id="276" r:id="rId9"/>
    <p:sldId id="311" r:id="rId10"/>
    <p:sldId id="665" r:id="rId11"/>
    <p:sldId id="659" r:id="rId12"/>
    <p:sldId id="673" r:id="rId13"/>
    <p:sldId id="660" r:id="rId14"/>
    <p:sldId id="662" r:id="rId15"/>
    <p:sldId id="663" r:id="rId16"/>
    <p:sldId id="669" r:id="rId17"/>
    <p:sldId id="670" r:id="rId18"/>
    <p:sldId id="667" r:id="rId19"/>
    <p:sldId id="668" r:id="rId2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90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B2B0"/>
    <a:srgbClr val="FFE8CB"/>
    <a:srgbClr val="FFC000"/>
    <a:srgbClr val="92D050"/>
    <a:srgbClr val="FFF4E7"/>
    <a:srgbClr val="CCFFCC"/>
    <a:srgbClr val="99FF66"/>
    <a:srgbClr val="C7E3E2"/>
    <a:srgbClr val="DFF1CB"/>
    <a:srgbClr val="F9D5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97" autoAdjust="0"/>
    <p:restoredTop sz="94326" autoAdjust="0"/>
  </p:normalViewPr>
  <p:slideViewPr>
    <p:cSldViewPr snapToGrid="0" showGuides="1">
      <p:cViewPr varScale="1">
        <p:scale>
          <a:sx n="94" d="100"/>
          <a:sy n="94" d="100"/>
        </p:scale>
        <p:origin x="1541" y="62"/>
      </p:cViewPr>
      <p:guideLst>
        <p:guide orient="horz" pos="2137"/>
        <p:guide pos="2903"/>
      </p:guideLst>
    </p:cSldViewPr>
  </p:slideViewPr>
  <p:notesTextViewPr>
    <p:cViewPr>
      <p:scale>
        <a:sx n="125" d="100"/>
        <a:sy n="125" d="100"/>
      </p:scale>
      <p:origin x="0" y="0"/>
    </p:cViewPr>
  </p:notesTextViewPr>
  <p:notesViewPr>
    <p:cSldViewPr snapToGrid="0">
      <p:cViewPr varScale="1">
        <p:scale>
          <a:sx n="45" d="100"/>
          <a:sy n="45" d="100"/>
        </p:scale>
        <p:origin x="191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6400" cy="496888"/>
          </a:xfrm>
          <a:prstGeom prst="rect">
            <a:avLst/>
          </a:prstGeom>
        </p:spPr>
        <p:txBody>
          <a:bodyPr vert="horz" lIns="91410" tIns="45704" rIns="91410" bIns="4570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10" tIns="45704" rIns="91410" bIns="45704" rtlCol="0"/>
          <a:lstStyle>
            <a:lvl1pPr algn="r">
              <a:defRPr sz="1200"/>
            </a:lvl1pPr>
          </a:lstStyle>
          <a:p>
            <a:fld id="{A8A737BC-8365-402D-8091-BAB3169B71E3}" type="datetimeFigureOut">
              <a:rPr kumimoji="1" lang="ja-JP" altLang="en-US" smtClean="0"/>
              <a:t>2025/3/27</a:t>
            </a:fld>
            <a:endParaRPr kumimoji="1" lang="ja-JP" altLang="en-US"/>
          </a:p>
        </p:txBody>
      </p:sp>
      <p:sp>
        <p:nvSpPr>
          <p:cNvPr id="4" name="フッター プレースホルダー 3"/>
          <p:cNvSpPr>
            <a:spLocks noGrp="1"/>
          </p:cNvSpPr>
          <p:nvPr>
            <p:ph type="ftr" sz="quarter" idx="2"/>
          </p:nvPr>
        </p:nvSpPr>
        <p:spPr>
          <a:xfrm>
            <a:off x="2" y="9429750"/>
            <a:ext cx="2946400" cy="496888"/>
          </a:xfrm>
          <a:prstGeom prst="rect">
            <a:avLst/>
          </a:prstGeom>
        </p:spPr>
        <p:txBody>
          <a:bodyPr vert="horz" lIns="91410" tIns="45704" rIns="91410" bIns="4570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10" tIns="45704" rIns="91410" bIns="45704" rtlCol="0" anchor="b"/>
          <a:lstStyle>
            <a:lvl1pPr algn="r">
              <a:defRPr sz="1200"/>
            </a:lvl1pPr>
          </a:lstStyle>
          <a:p>
            <a:fld id="{DDCC7DAF-F034-4852-9DAA-EDD751FEFE21}" type="slidenum">
              <a:rPr kumimoji="1" lang="ja-JP" altLang="en-US" smtClean="0"/>
              <a:t>‹#›</a:t>
            </a:fld>
            <a:endParaRPr kumimoji="1" lang="ja-JP" altLang="en-US"/>
          </a:p>
        </p:txBody>
      </p:sp>
    </p:spTree>
    <p:extLst>
      <p:ext uri="{BB962C8B-B14F-4D97-AF65-F5344CB8AC3E}">
        <p14:creationId xmlns:p14="http://schemas.microsoft.com/office/powerpoint/2010/main" val="3340570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19" tIns="45709" rIns="91419" bIns="457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19" tIns="45709" rIns="91419" bIns="45709" rtlCol="0"/>
          <a:lstStyle>
            <a:lvl1pPr algn="r">
              <a:defRPr sz="1200"/>
            </a:lvl1pPr>
          </a:lstStyle>
          <a:p>
            <a:fld id="{80CA11F5-401C-4B52-8AB1-3054E9F11983}" type="datetimeFigureOut">
              <a:rPr kumimoji="1" lang="ja-JP" altLang="en-US" smtClean="0"/>
              <a:t>2025/3/27</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19" tIns="45709" rIns="91419" bIns="45709" rtlCol="0" anchor="ctr"/>
          <a:lstStyle/>
          <a:p>
            <a:endParaRPr lang="ja-JP" altLang="en-US"/>
          </a:p>
        </p:txBody>
      </p:sp>
      <p:sp>
        <p:nvSpPr>
          <p:cNvPr id="5" name="ノート プレースホルダー 4"/>
          <p:cNvSpPr>
            <a:spLocks noGrp="1"/>
          </p:cNvSpPr>
          <p:nvPr>
            <p:ph type="body" sz="quarter" idx="3"/>
          </p:nvPr>
        </p:nvSpPr>
        <p:spPr>
          <a:xfrm>
            <a:off x="679452" y="4776790"/>
            <a:ext cx="5438775" cy="3908424"/>
          </a:xfrm>
          <a:prstGeom prst="rect">
            <a:avLst/>
          </a:prstGeom>
        </p:spPr>
        <p:txBody>
          <a:bodyPr vert="horz" lIns="91419" tIns="45709" rIns="91419"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9750"/>
            <a:ext cx="2946400" cy="496888"/>
          </a:xfrm>
          <a:prstGeom prst="rect">
            <a:avLst/>
          </a:prstGeom>
        </p:spPr>
        <p:txBody>
          <a:bodyPr vert="horz" lIns="91419" tIns="45709" rIns="91419" bIns="457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19" tIns="45709" rIns="91419" bIns="45709" rtlCol="0" anchor="b"/>
          <a:lstStyle>
            <a:lvl1pPr algn="r">
              <a:defRPr sz="1200"/>
            </a:lvl1pPr>
          </a:lstStyle>
          <a:p>
            <a:fld id="{3B07E8F6-02E2-4A7E-BD7B-760988551CE3}" type="slidenum">
              <a:rPr kumimoji="1" lang="ja-JP" altLang="en-US" smtClean="0"/>
              <a:t>‹#›</a:t>
            </a:fld>
            <a:endParaRPr kumimoji="1" lang="ja-JP" altLang="en-US"/>
          </a:p>
        </p:txBody>
      </p:sp>
    </p:spTree>
    <p:extLst>
      <p:ext uri="{BB962C8B-B14F-4D97-AF65-F5344CB8AC3E}">
        <p14:creationId xmlns:p14="http://schemas.microsoft.com/office/powerpoint/2010/main" val="1938850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0</a:t>
            </a:fld>
            <a:endParaRPr kumimoji="1" lang="ja-JP" altLang="en-US"/>
          </a:p>
        </p:txBody>
      </p:sp>
    </p:spTree>
    <p:extLst>
      <p:ext uri="{BB962C8B-B14F-4D97-AF65-F5344CB8AC3E}">
        <p14:creationId xmlns:p14="http://schemas.microsoft.com/office/powerpoint/2010/main" val="2345848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9</a:t>
            </a:fld>
            <a:endParaRPr kumimoji="1" lang="ja-JP" altLang="en-US"/>
          </a:p>
        </p:txBody>
      </p:sp>
    </p:spTree>
    <p:extLst>
      <p:ext uri="{BB962C8B-B14F-4D97-AF65-F5344CB8AC3E}">
        <p14:creationId xmlns:p14="http://schemas.microsoft.com/office/powerpoint/2010/main" val="3189130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10</a:t>
            </a:fld>
            <a:endParaRPr kumimoji="1" lang="ja-JP" altLang="en-US"/>
          </a:p>
        </p:txBody>
      </p:sp>
    </p:spTree>
    <p:extLst>
      <p:ext uri="{BB962C8B-B14F-4D97-AF65-F5344CB8AC3E}">
        <p14:creationId xmlns:p14="http://schemas.microsoft.com/office/powerpoint/2010/main" val="2370687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11</a:t>
            </a:fld>
            <a:endParaRPr kumimoji="1" lang="ja-JP" altLang="en-US"/>
          </a:p>
        </p:txBody>
      </p:sp>
    </p:spTree>
    <p:extLst>
      <p:ext uri="{BB962C8B-B14F-4D97-AF65-F5344CB8AC3E}">
        <p14:creationId xmlns:p14="http://schemas.microsoft.com/office/powerpoint/2010/main" val="3840079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12</a:t>
            </a:fld>
            <a:endParaRPr kumimoji="1" lang="ja-JP" altLang="en-US"/>
          </a:p>
        </p:txBody>
      </p:sp>
    </p:spTree>
    <p:extLst>
      <p:ext uri="{BB962C8B-B14F-4D97-AF65-F5344CB8AC3E}">
        <p14:creationId xmlns:p14="http://schemas.microsoft.com/office/powerpoint/2010/main" val="486048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13</a:t>
            </a:fld>
            <a:endParaRPr kumimoji="1" lang="ja-JP" altLang="en-US"/>
          </a:p>
        </p:txBody>
      </p:sp>
    </p:spTree>
    <p:extLst>
      <p:ext uri="{BB962C8B-B14F-4D97-AF65-F5344CB8AC3E}">
        <p14:creationId xmlns:p14="http://schemas.microsoft.com/office/powerpoint/2010/main" val="18846510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14</a:t>
            </a:fld>
            <a:endParaRPr kumimoji="1" lang="ja-JP" altLang="en-US"/>
          </a:p>
        </p:txBody>
      </p:sp>
    </p:spTree>
    <p:extLst>
      <p:ext uri="{BB962C8B-B14F-4D97-AF65-F5344CB8AC3E}">
        <p14:creationId xmlns:p14="http://schemas.microsoft.com/office/powerpoint/2010/main" val="42792534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15</a:t>
            </a:fld>
            <a:endParaRPr kumimoji="1" lang="ja-JP" altLang="en-US"/>
          </a:p>
        </p:txBody>
      </p:sp>
    </p:spTree>
    <p:extLst>
      <p:ext uri="{BB962C8B-B14F-4D97-AF65-F5344CB8AC3E}">
        <p14:creationId xmlns:p14="http://schemas.microsoft.com/office/powerpoint/2010/main" val="4170716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16</a:t>
            </a:fld>
            <a:endParaRPr kumimoji="1" lang="ja-JP" altLang="en-US"/>
          </a:p>
        </p:txBody>
      </p:sp>
    </p:spTree>
    <p:extLst>
      <p:ext uri="{BB962C8B-B14F-4D97-AF65-F5344CB8AC3E}">
        <p14:creationId xmlns:p14="http://schemas.microsoft.com/office/powerpoint/2010/main" val="1979360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17</a:t>
            </a:fld>
            <a:endParaRPr kumimoji="1" lang="ja-JP" altLang="en-US"/>
          </a:p>
        </p:txBody>
      </p:sp>
    </p:spTree>
    <p:extLst>
      <p:ext uri="{BB962C8B-B14F-4D97-AF65-F5344CB8AC3E}">
        <p14:creationId xmlns:p14="http://schemas.microsoft.com/office/powerpoint/2010/main" val="731784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18</a:t>
            </a:fld>
            <a:endParaRPr kumimoji="1" lang="ja-JP" altLang="en-US"/>
          </a:p>
        </p:txBody>
      </p:sp>
    </p:spTree>
    <p:extLst>
      <p:ext uri="{BB962C8B-B14F-4D97-AF65-F5344CB8AC3E}">
        <p14:creationId xmlns:p14="http://schemas.microsoft.com/office/powerpoint/2010/main" val="3069256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1</a:t>
            </a:fld>
            <a:endParaRPr kumimoji="1" lang="ja-JP" altLang="en-US"/>
          </a:p>
        </p:txBody>
      </p:sp>
    </p:spTree>
    <p:extLst>
      <p:ext uri="{BB962C8B-B14F-4D97-AF65-F5344CB8AC3E}">
        <p14:creationId xmlns:p14="http://schemas.microsoft.com/office/powerpoint/2010/main" val="209165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2</a:t>
            </a:fld>
            <a:endParaRPr kumimoji="1" lang="ja-JP" altLang="en-US"/>
          </a:p>
        </p:txBody>
      </p:sp>
    </p:spTree>
    <p:extLst>
      <p:ext uri="{BB962C8B-B14F-4D97-AF65-F5344CB8AC3E}">
        <p14:creationId xmlns:p14="http://schemas.microsoft.com/office/powerpoint/2010/main" val="984447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B07E8F6-02E2-4A7E-BD7B-760988551CE3}" type="slidenum">
              <a:rPr kumimoji="1" lang="ja-JP" altLang="en-US" smtClean="0"/>
              <a:t>3</a:t>
            </a:fld>
            <a:endParaRPr kumimoji="1" lang="ja-JP" altLang="en-US"/>
          </a:p>
        </p:txBody>
      </p:sp>
    </p:spTree>
    <p:extLst>
      <p:ext uri="{BB962C8B-B14F-4D97-AF65-F5344CB8AC3E}">
        <p14:creationId xmlns:p14="http://schemas.microsoft.com/office/powerpoint/2010/main" val="3534616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07E8F6-02E2-4A7E-BD7B-760988551CE3}" type="slidenum">
              <a:rPr kumimoji="1" lang="ja-JP" altLang="en-US" smtClean="0"/>
              <a:t>4</a:t>
            </a:fld>
            <a:endParaRPr kumimoji="1" lang="ja-JP" altLang="en-US"/>
          </a:p>
        </p:txBody>
      </p:sp>
    </p:spTree>
    <p:extLst>
      <p:ext uri="{BB962C8B-B14F-4D97-AF65-F5344CB8AC3E}">
        <p14:creationId xmlns:p14="http://schemas.microsoft.com/office/powerpoint/2010/main" val="3499279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07E8F6-02E2-4A7E-BD7B-760988551CE3}" type="slidenum">
              <a:rPr kumimoji="1" lang="ja-JP" altLang="en-US" smtClean="0"/>
              <a:t>5</a:t>
            </a:fld>
            <a:endParaRPr kumimoji="1" lang="ja-JP" altLang="en-US"/>
          </a:p>
        </p:txBody>
      </p:sp>
    </p:spTree>
    <p:extLst>
      <p:ext uri="{BB962C8B-B14F-4D97-AF65-F5344CB8AC3E}">
        <p14:creationId xmlns:p14="http://schemas.microsoft.com/office/powerpoint/2010/main" val="1174598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6</a:t>
            </a:fld>
            <a:endParaRPr kumimoji="1" lang="ja-JP" altLang="en-US"/>
          </a:p>
        </p:txBody>
      </p:sp>
    </p:spTree>
    <p:extLst>
      <p:ext uri="{BB962C8B-B14F-4D97-AF65-F5344CB8AC3E}">
        <p14:creationId xmlns:p14="http://schemas.microsoft.com/office/powerpoint/2010/main" val="272365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7</a:t>
            </a:fld>
            <a:endParaRPr kumimoji="1" lang="ja-JP" altLang="en-US"/>
          </a:p>
        </p:txBody>
      </p:sp>
    </p:spTree>
    <p:extLst>
      <p:ext uri="{BB962C8B-B14F-4D97-AF65-F5344CB8AC3E}">
        <p14:creationId xmlns:p14="http://schemas.microsoft.com/office/powerpoint/2010/main" val="3052641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07E8F6-02E2-4A7E-BD7B-760988551CE3}" type="slidenum">
              <a:rPr kumimoji="1" lang="ja-JP" altLang="en-US" smtClean="0"/>
              <a:t>8</a:t>
            </a:fld>
            <a:endParaRPr kumimoji="1" lang="ja-JP" altLang="en-US"/>
          </a:p>
        </p:txBody>
      </p:sp>
    </p:spTree>
    <p:extLst>
      <p:ext uri="{BB962C8B-B14F-4D97-AF65-F5344CB8AC3E}">
        <p14:creationId xmlns:p14="http://schemas.microsoft.com/office/powerpoint/2010/main" val="826240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28D019C3-5E61-4240-A341-9E476C046583}"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C64B88-D773-4096-BD61-B1D7DD5E186A}" type="slidenum">
              <a:rPr kumimoji="1" lang="ja-JP" altLang="en-US" smtClean="0"/>
              <a:t>‹#›</a:t>
            </a:fld>
            <a:endParaRPr kumimoji="1" lang="ja-JP" altLang="en-US"/>
          </a:p>
        </p:txBody>
      </p:sp>
    </p:spTree>
    <p:extLst>
      <p:ext uri="{BB962C8B-B14F-4D97-AF65-F5344CB8AC3E}">
        <p14:creationId xmlns:p14="http://schemas.microsoft.com/office/powerpoint/2010/main" val="2443389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C0519F3-651B-40F5-A429-C23E5E9FF983}"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C64B88-D773-4096-BD61-B1D7DD5E186A}" type="slidenum">
              <a:rPr kumimoji="1" lang="ja-JP" altLang="en-US" smtClean="0"/>
              <a:t>‹#›</a:t>
            </a:fld>
            <a:endParaRPr kumimoji="1" lang="ja-JP" altLang="en-US"/>
          </a:p>
        </p:txBody>
      </p:sp>
    </p:spTree>
    <p:extLst>
      <p:ext uri="{BB962C8B-B14F-4D97-AF65-F5344CB8AC3E}">
        <p14:creationId xmlns:p14="http://schemas.microsoft.com/office/powerpoint/2010/main" val="124850212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F140B01-6479-4360-A13B-DFDC565C74F7}"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C64B88-D773-4096-BD61-B1D7DD5E186A}" type="slidenum">
              <a:rPr kumimoji="1" lang="ja-JP" altLang="en-US" smtClean="0"/>
              <a:t>‹#›</a:t>
            </a:fld>
            <a:endParaRPr kumimoji="1" lang="ja-JP" altLang="en-US"/>
          </a:p>
        </p:txBody>
      </p:sp>
    </p:spTree>
    <p:extLst>
      <p:ext uri="{BB962C8B-B14F-4D97-AF65-F5344CB8AC3E}">
        <p14:creationId xmlns:p14="http://schemas.microsoft.com/office/powerpoint/2010/main" val="322030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AF4B3AA-3987-4329-B385-854543250D21}"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C64B88-D773-4096-BD61-B1D7DD5E186A}" type="slidenum">
              <a:rPr kumimoji="1" lang="ja-JP" altLang="en-US" smtClean="0"/>
              <a:t>‹#›</a:t>
            </a:fld>
            <a:endParaRPr kumimoji="1" lang="ja-JP" altLang="en-US"/>
          </a:p>
        </p:txBody>
      </p:sp>
    </p:spTree>
    <p:extLst>
      <p:ext uri="{BB962C8B-B14F-4D97-AF65-F5344CB8AC3E}">
        <p14:creationId xmlns:p14="http://schemas.microsoft.com/office/powerpoint/2010/main" val="374546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BCD270C-6E8A-4A21-920A-40CD957FBC4E}"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C64B88-D773-4096-BD61-B1D7DD5E186A}" type="slidenum">
              <a:rPr kumimoji="1" lang="ja-JP" altLang="en-US" smtClean="0"/>
              <a:t>‹#›</a:t>
            </a:fld>
            <a:endParaRPr kumimoji="1" lang="ja-JP" altLang="en-US"/>
          </a:p>
        </p:txBody>
      </p:sp>
    </p:spTree>
    <p:extLst>
      <p:ext uri="{BB962C8B-B14F-4D97-AF65-F5344CB8AC3E}">
        <p14:creationId xmlns:p14="http://schemas.microsoft.com/office/powerpoint/2010/main" val="1668308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3A117730-B5C6-44FF-8FBA-4F26E7F2CCBB}" type="datetime1">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C64B88-D773-4096-BD61-B1D7DD5E186A}" type="slidenum">
              <a:rPr kumimoji="1" lang="ja-JP" altLang="en-US" smtClean="0"/>
              <a:t>‹#›</a:t>
            </a:fld>
            <a:endParaRPr kumimoji="1" lang="ja-JP" altLang="en-US"/>
          </a:p>
        </p:txBody>
      </p:sp>
    </p:spTree>
    <p:extLst>
      <p:ext uri="{BB962C8B-B14F-4D97-AF65-F5344CB8AC3E}">
        <p14:creationId xmlns:p14="http://schemas.microsoft.com/office/powerpoint/2010/main" val="255808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77116FD-37A6-456E-8961-2FEC84ECE277}" type="datetime1">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8C64B88-D773-4096-BD61-B1D7DD5E186A}" type="slidenum">
              <a:rPr kumimoji="1" lang="ja-JP" altLang="en-US" smtClean="0"/>
              <a:t>‹#›</a:t>
            </a:fld>
            <a:endParaRPr kumimoji="1" lang="ja-JP" altLang="en-US"/>
          </a:p>
        </p:txBody>
      </p:sp>
    </p:spTree>
    <p:extLst>
      <p:ext uri="{BB962C8B-B14F-4D97-AF65-F5344CB8AC3E}">
        <p14:creationId xmlns:p14="http://schemas.microsoft.com/office/powerpoint/2010/main" val="1010031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E89F7787-57A7-4A42-81E8-6D456AE162EB}" type="datetime1">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8C64B88-D773-4096-BD61-B1D7DD5E186A}" type="slidenum">
              <a:rPr kumimoji="1" lang="ja-JP" altLang="en-US" smtClean="0"/>
              <a:t>‹#›</a:t>
            </a:fld>
            <a:endParaRPr kumimoji="1" lang="ja-JP" altLang="en-US"/>
          </a:p>
        </p:txBody>
      </p:sp>
    </p:spTree>
    <p:extLst>
      <p:ext uri="{BB962C8B-B14F-4D97-AF65-F5344CB8AC3E}">
        <p14:creationId xmlns:p14="http://schemas.microsoft.com/office/powerpoint/2010/main" val="358881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5E0F6-E2CF-4A12-8033-1643336C71CF}" type="datetime1">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8C64B88-D773-4096-BD61-B1D7DD5E186A}" type="slidenum">
              <a:rPr kumimoji="1" lang="ja-JP" altLang="en-US" smtClean="0"/>
              <a:t>‹#›</a:t>
            </a:fld>
            <a:endParaRPr kumimoji="1" lang="ja-JP" altLang="en-US"/>
          </a:p>
        </p:txBody>
      </p:sp>
    </p:spTree>
    <p:extLst>
      <p:ext uri="{BB962C8B-B14F-4D97-AF65-F5344CB8AC3E}">
        <p14:creationId xmlns:p14="http://schemas.microsoft.com/office/powerpoint/2010/main" val="568733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C0519F3-651B-40F5-A429-C23E5E9FF983}" type="datetime1">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C64B88-D773-4096-BD61-B1D7DD5E186A}" type="slidenum">
              <a:rPr kumimoji="1" lang="ja-JP" altLang="en-US" smtClean="0"/>
              <a:t>‹#›</a:t>
            </a:fld>
            <a:endParaRPr kumimoji="1" lang="ja-JP" altLang="en-US"/>
          </a:p>
        </p:txBody>
      </p:sp>
    </p:spTree>
    <p:extLst>
      <p:ext uri="{BB962C8B-B14F-4D97-AF65-F5344CB8AC3E}">
        <p14:creationId xmlns:p14="http://schemas.microsoft.com/office/powerpoint/2010/main" val="309026063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58586A-3120-485A-B1F1-CD61E2DDDBD9}" type="datetime1">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C64B88-D773-4096-BD61-B1D7DD5E186A}" type="slidenum">
              <a:rPr kumimoji="1" lang="ja-JP" altLang="en-US" smtClean="0"/>
              <a:t>‹#›</a:t>
            </a:fld>
            <a:endParaRPr kumimoji="1" lang="ja-JP" altLang="en-US"/>
          </a:p>
        </p:txBody>
      </p:sp>
    </p:spTree>
    <p:extLst>
      <p:ext uri="{BB962C8B-B14F-4D97-AF65-F5344CB8AC3E}">
        <p14:creationId xmlns:p14="http://schemas.microsoft.com/office/powerpoint/2010/main" val="308227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519F3-651B-40F5-A429-C23E5E9FF983}" type="datetime1">
              <a:rPr kumimoji="1" lang="ja-JP" altLang="en-US" smtClean="0"/>
              <a:t>2025/3/27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64B88-D773-4096-BD61-B1D7DD5E186A}" type="slidenum">
              <a:rPr kumimoji="1" lang="ja-JP" altLang="en-US" smtClean="0"/>
              <a:t>‹#›</a:t>
            </a:fld>
            <a:endParaRPr kumimoji="1" lang="ja-JP" altLang="en-US"/>
          </a:p>
        </p:txBody>
      </p:sp>
    </p:spTree>
    <p:extLst>
      <p:ext uri="{BB962C8B-B14F-4D97-AF65-F5344CB8AC3E}">
        <p14:creationId xmlns:p14="http://schemas.microsoft.com/office/powerpoint/2010/main" val="13352078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F38CFB-3F5A-4067-818E-169282B4D9B5}"/>
              </a:ext>
            </a:extLst>
          </p:cNvPr>
          <p:cNvSpPr>
            <a:spLocks noGrp="1"/>
          </p:cNvSpPr>
          <p:nvPr>
            <p:ph type="title"/>
          </p:nvPr>
        </p:nvSpPr>
        <p:spPr>
          <a:xfrm>
            <a:off x="382227" y="1649926"/>
            <a:ext cx="8434316" cy="2520544"/>
          </a:xfrm>
        </p:spPr>
        <p:txBody>
          <a:bodyPr>
            <a:noAutofit/>
          </a:bodyPr>
          <a:lstStyle/>
          <a:p>
            <a:pPr algn="ctr"/>
            <a:r>
              <a:rPr lang="ja-JP" altLang="en-US" sz="4000" b="1" dirty="0">
                <a:latin typeface="Meiryo UI" panose="020B0604030504040204" pitchFamily="50" charset="-128"/>
                <a:ea typeface="Meiryo UI" panose="020B0604030504040204" pitchFamily="50" charset="-128"/>
              </a:rPr>
              <a:t>日本万国博覧会記念公園の</a:t>
            </a:r>
            <a:br>
              <a:rPr lang="en-US" altLang="ja-JP" sz="4000" b="1" dirty="0">
                <a:latin typeface="Meiryo UI" panose="020B0604030504040204" pitchFamily="50" charset="-128"/>
                <a:ea typeface="Meiryo UI" panose="020B0604030504040204" pitchFamily="50" charset="-128"/>
              </a:rPr>
            </a:br>
            <a:r>
              <a:rPr lang="ja-JP" altLang="en-US" sz="4000" b="1" dirty="0">
                <a:latin typeface="Meiryo UI" panose="020B0604030504040204" pitchFamily="50" charset="-128"/>
                <a:ea typeface="Meiryo UI" panose="020B0604030504040204" pitchFamily="50" charset="-128"/>
              </a:rPr>
              <a:t>活性化に向けた</a:t>
            </a:r>
            <a:br>
              <a:rPr lang="en-US" altLang="ja-JP" sz="4000" b="1" dirty="0">
                <a:latin typeface="Meiryo UI" panose="020B0604030504040204" pitchFamily="50" charset="-128"/>
                <a:ea typeface="Meiryo UI" panose="020B0604030504040204" pitchFamily="50" charset="-128"/>
              </a:rPr>
            </a:br>
            <a:br>
              <a:rPr lang="en-US" altLang="ja-JP" sz="4000" b="1" dirty="0">
                <a:latin typeface="Meiryo UI" panose="020B0604030504040204" pitchFamily="50" charset="-128"/>
                <a:ea typeface="Meiryo UI" panose="020B0604030504040204" pitchFamily="50" charset="-128"/>
              </a:rPr>
            </a:br>
            <a:r>
              <a:rPr lang="ja-JP" altLang="en-US" sz="4000" b="1" dirty="0">
                <a:latin typeface="Meiryo UI" panose="020B0604030504040204" pitchFamily="50" charset="-128"/>
                <a:ea typeface="Meiryo UI" panose="020B0604030504040204" pitchFamily="50" charset="-128"/>
              </a:rPr>
              <a:t>アクションプラン</a:t>
            </a:r>
            <a:endParaRPr lang="ja-JP" altLang="en-US" sz="2800" u="sng"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D2561A61-E011-4EFF-9F7D-EF26FDE3C53A}"/>
              </a:ext>
            </a:extLst>
          </p:cNvPr>
          <p:cNvSpPr txBox="1"/>
          <p:nvPr/>
        </p:nvSpPr>
        <p:spPr>
          <a:xfrm>
            <a:off x="5038988" y="4795460"/>
            <a:ext cx="3358490" cy="1050971"/>
          </a:xfrm>
          <a:prstGeom prst="rect">
            <a:avLst/>
          </a:prstGeom>
          <a:noFill/>
        </p:spPr>
        <p:txBody>
          <a:bodyPr wrap="square" rtlCol="0">
            <a:noAutofit/>
          </a:bodyPr>
          <a:lstStyle/>
          <a:p>
            <a:pPr algn="ctr"/>
            <a:r>
              <a:rPr lang="en-US" altLang="ja-JP" sz="3000" dirty="0">
                <a:latin typeface="Meiryo UI" panose="020B0604030504040204" pitchFamily="50" charset="-128"/>
                <a:ea typeface="Meiryo UI" panose="020B0604030504040204" pitchFamily="50" charset="-128"/>
              </a:rPr>
              <a:t>2025</a:t>
            </a:r>
            <a:r>
              <a:rPr lang="ja-JP" altLang="en-US" sz="3000" dirty="0">
                <a:latin typeface="Meiryo UI" panose="020B0604030504040204" pitchFamily="50" charset="-128"/>
                <a:ea typeface="Meiryo UI" panose="020B0604030504040204" pitchFamily="50" charset="-128"/>
              </a:rPr>
              <a:t>年</a:t>
            </a:r>
            <a:r>
              <a:rPr lang="en-US" altLang="ja-JP" sz="3000" dirty="0">
                <a:latin typeface="Meiryo UI" panose="020B0604030504040204" pitchFamily="50" charset="-128"/>
                <a:ea typeface="Meiryo UI" panose="020B0604030504040204" pitchFamily="50" charset="-128"/>
              </a:rPr>
              <a:t>3</a:t>
            </a:r>
            <a:r>
              <a:rPr lang="ja-JP" altLang="en-US" sz="3000" dirty="0">
                <a:latin typeface="Meiryo UI" panose="020B0604030504040204" pitchFamily="50" charset="-128"/>
                <a:ea typeface="Meiryo UI" panose="020B0604030504040204" pitchFamily="50" charset="-128"/>
              </a:rPr>
              <a:t>月</a:t>
            </a:r>
            <a:endParaRPr lang="en-US" altLang="ja-JP" sz="3000" dirty="0">
              <a:latin typeface="Meiryo UI" panose="020B0604030504040204" pitchFamily="50" charset="-128"/>
              <a:ea typeface="Meiryo UI" panose="020B0604030504040204" pitchFamily="50" charset="-128"/>
            </a:endParaRPr>
          </a:p>
          <a:p>
            <a:pPr algn="ctr"/>
            <a:r>
              <a:rPr lang="zh-TW" altLang="en-US" sz="3000" dirty="0">
                <a:latin typeface="Meiryo UI" panose="020B0604030504040204" pitchFamily="50" charset="-128"/>
                <a:ea typeface="Meiryo UI" panose="020B0604030504040204" pitchFamily="50" charset="-128"/>
              </a:rPr>
              <a:t>大</a:t>
            </a:r>
            <a:r>
              <a:rPr lang="ja-JP" altLang="en-US" sz="3000" dirty="0">
                <a:latin typeface="Meiryo UI" panose="020B0604030504040204" pitchFamily="50" charset="-128"/>
                <a:ea typeface="Meiryo UI" panose="020B0604030504040204" pitchFamily="50" charset="-128"/>
              </a:rPr>
              <a:t>　</a:t>
            </a:r>
            <a:r>
              <a:rPr lang="zh-TW" altLang="en-US" sz="3000" dirty="0">
                <a:latin typeface="Meiryo UI" panose="020B0604030504040204" pitchFamily="50" charset="-128"/>
                <a:ea typeface="Meiryo UI" panose="020B0604030504040204" pitchFamily="50" charset="-128"/>
              </a:rPr>
              <a:t>阪</a:t>
            </a:r>
            <a:r>
              <a:rPr lang="ja-JP" altLang="en-US" sz="3000" dirty="0">
                <a:latin typeface="Meiryo UI" panose="020B0604030504040204" pitchFamily="50" charset="-128"/>
                <a:ea typeface="Meiryo UI" panose="020B0604030504040204" pitchFamily="50" charset="-128"/>
              </a:rPr>
              <a:t>　</a:t>
            </a:r>
            <a:r>
              <a:rPr lang="zh-TW" altLang="en-US" sz="3000" dirty="0">
                <a:latin typeface="Meiryo UI" panose="020B0604030504040204" pitchFamily="50" charset="-128"/>
                <a:ea typeface="Meiryo UI" panose="020B0604030504040204" pitchFamily="50" charset="-128"/>
              </a:rPr>
              <a:t>府</a:t>
            </a:r>
            <a:endParaRPr lang="ja-JP" altLang="en-US" sz="3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83021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11" name="表 1111">
            <a:extLst>
              <a:ext uri="{FF2B5EF4-FFF2-40B4-BE49-F238E27FC236}">
                <a16:creationId xmlns:a16="http://schemas.microsoft.com/office/drawing/2014/main" id="{94403445-8295-75A8-0EB1-8C80C384B746}"/>
              </a:ext>
            </a:extLst>
          </p:cNvPr>
          <p:cNvGraphicFramePr>
            <a:graphicFrameLocks noGrp="1"/>
          </p:cNvGraphicFramePr>
          <p:nvPr>
            <p:extLst>
              <p:ext uri="{D42A27DB-BD31-4B8C-83A1-F6EECF244321}">
                <p14:modId xmlns:p14="http://schemas.microsoft.com/office/powerpoint/2010/main" val="2562849152"/>
              </p:ext>
            </p:extLst>
          </p:nvPr>
        </p:nvGraphicFramePr>
        <p:xfrm>
          <a:off x="104776" y="1581707"/>
          <a:ext cx="8914577" cy="4868253"/>
        </p:xfrm>
        <a:graphic>
          <a:graphicData uri="http://schemas.openxmlformats.org/drawingml/2006/table">
            <a:tbl>
              <a:tblPr firstRow="1" bandRow="1">
                <a:tableStyleId>{00A15C55-8517-42AA-B614-E9B94910E393}</a:tableStyleId>
              </a:tblPr>
              <a:tblGrid>
                <a:gridCol w="1234701">
                  <a:extLst>
                    <a:ext uri="{9D8B030D-6E8A-4147-A177-3AD203B41FA5}">
                      <a16:colId xmlns:a16="http://schemas.microsoft.com/office/drawing/2014/main" val="1759604796"/>
                    </a:ext>
                  </a:extLst>
                </a:gridCol>
                <a:gridCol w="1197000">
                  <a:extLst>
                    <a:ext uri="{9D8B030D-6E8A-4147-A177-3AD203B41FA5}">
                      <a16:colId xmlns:a16="http://schemas.microsoft.com/office/drawing/2014/main" val="1914690566"/>
                    </a:ext>
                  </a:extLst>
                </a:gridCol>
                <a:gridCol w="2099023">
                  <a:extLst>
                    <a:ext uri="{9D8B030D-6E8A-4147-A177-3AD203B41FA5}">
                      <a16:colId xmlns:a16="http://schemas.microsoft.com/office/drawing/2014/main" val="1235346649"/>
                    </a:ext>
                  </a:extLst>
                </a:gridCol>
                <a:gridCol w="2946400">
                  <a:extLst>
                    <a:ext uri="{9D8B030D-6E8A-4147-A177-3AD203B41FA5}">
                      <a16:colId xmlns:a16="http://schemas.microsoft.com/office/drawing/2014/main" val="2461378477"/>
                    </a:ext>
                  </a:extLst>
                </a:gridCol>
                <a:gridCol w="1437453">
                  <a:extLst>
                    <a:ext uri="{9D8B030D-6E8A-4147-A177-3AD203B41FA5}">
                      <a16:colId xmlns:a16="http://schemas.microsoft.com/office/drawing/2014/main" val="2234405983"/>
                    </a:ext>
                  </a:extLst>
                </a:gridCol>
              </a:tblGrid>
              <a:tr h="461594">
                <a:tc>
                  <a:txBody>
                    <a:bodyPr/>
                    <a:lstStyle/>
                    <a:p>
                      <a:endParaRPr kumimoji="1" lang="ja-JP" altLang="en-US" dirty="0"/>
                    </a:p>
                  </a:txBody>
                  <a:tcPr>
                    <a:solidFill>
                      <a:schemeClr val="accent2">
                        <a:lumMod val="60000"/>
                        <a:lumOff val="40000"/>
                      </a:schemeClr>
                    </a:solidFill>
                  </a:tcPr>
                </a:tc>
                <a:tc>
                  <a:txBody>
                    <a:bodyPr/>
                    <a:lstStyle/>
                    <a:p>
                      <a:endParaRPr kumimoji="1" lang="ja-JP" altLang="en-US" dirty="0"/>
                    </a:p>
                  </a:txBody>
                  <a:tcPr>
                    <a:solidFill>
                      <a:schemeClr val="accent2">
                        <a:lumMod val="60000"/>
                        <a:lumOff val="40000"/>
                      </a:schemeClr>
                    </a:solidFill>
                  </a:tcPr>
                </a:tc>
                <a:tc>
                  <a:txBody>
                    <a:bodyPr/>
                    <a:lstStyle/>
                    <a:p>
                      <a:endParaRPr kumimoji="1" lang="ja-JP" altLang="en-US" dirty="0"/>
                    </a:p>
                  </a:txBody>
                  <a:tcPr>
                    <a:solidFill>
                      <a:schemeClr val="accent2">
                        <a:lumMod val="60000"/>
                        <a:lumOff val="40000"/>
                      </a:schemeClr>
                    </a:solidFill>
                  </a:tcPr>
                </a:tc>
                <a:tc>
                  <a:txBody>
                    <a:bodyPr/>
                    <a:lstStyle/>
                    <a:p>
                      <a:endParaRPr kumimoji="1" lang="ja-JP" altLang="en-US" dirty="0"/>
                    </a:p>
                  </a:txBody>
                  <a:tcPr>
                    <a:solidFill>
                      <a:schemeClr val="accent2">
                        <a:lumMod val="60000"/>
                        <a:lumOff val="40000"/>
                      </a:schemeClr>
                    </a:solidFill>
                  </a:tcPr>
                </a:tc>
                <a:tc>
                  <a:txBody>
                    <a:bodyPr/>
                    <a:lstStyle/>
                    <a:p>
                      <a:endParaRPr kumimoji="1" lang="ja-JP" altLang="en-US" dirty="0"/>
                    </a:p>
                  </a:txBody>
                  <a:tcPr>
                    <a:solidFill>
                      <a:schemeClr val="accent2">
                        <a:lumMod val="60000"/>
                        <a:lumOff val="40000"/>
                      </a:schemeClr>
                    </a:solidFill>
                  </a:tcPr>
                </a:tc>
                <a:extLst>
                  <a:ext uri="{0D108BD9-81ED-4DB2-BD59-A6C34878D82A}">
                    <a16:rowId xmlns:a16="http://schemas.microsoft.com/office/drawing/2014/main" val="716011044"/>
                  </a:ext>
                </a:extLst>
              </a:tr>
              <a:tr h="4406659">
                <a:tc>
                  <a:txBody>
                    <a:bodyPr/>
                    <a:lstStyle/>
                    <a:p>
                      <a:endParaRPr kumimoji="1" lang="ja-JP" altLang="en-US" dirty="0"/>
                    </a:p>
                  </a:txBody>
                  <a:tcPr>
                    <a:solidFill>
                      <a:schemeClr val="accent2">
                        <a:lumMod val="20000"/>
                        <a:lumOff val="80000"/>
                      </a:schemeClr>
                    </a:solidFill>
                  </a:tcPr>
                </a:tc>
                <a:tc>
                  <a:txBody>
                    <a:bodyPr/>
                    <a:lstStyle/>
                    <a:p>
                      <a:endParaRPr kumimoji="1" lang="ja-JP" altLang="en-US" dirty="0"/>
                    </a:p>
                  </a:txBody>
                  <a:tcPr>
                    <a:solidFill>
                      <a:schemeClr val="accent2">
                        <a:lumMod val="20000"/>
                        <a:lumOff val="80000"/>
                      </a:schemeClr>
                    </a:solidFill>
                  </a:tcPr>
                </a:tc>
                <a:tc>
                  <a:txBody>
                    <a:bodyPr/>
                    <a:lstStyle/>
                    <a:p>
                      <a:endParaRPr kumimoji="1" lang="ja-JP" altLang="en-US" dirty="0"/>
                    </a:p>
                  </a:txBody>
                  <a:tcPr>
                    <a:solidFill>
                      <a:schemeClr val="accent2">
                        <a:lumMod val="20000"/>
                        <a:lumOff val="80000"/>
                      </a:schemeClr>
                    </a:solidFill>
                  </a:tcPr>
                </a:tc>
                <a:tc>
                  <a:txBody>
                    <a:bodyPr/>
                    <a:lstStyle/>
                    <a:p>
                      <a:endParaRPr kumimoji="1" lang="ja-JP" altLang="en-US" dirty="0"/>
                    </a:p>
                  </a:txBody>
                  <a:tcPr>
                    <a:solidFill>
                      <a:schemeClr val="accent2">
                        <a:lumMod val="20000"/>
                        <a:lumOff val="80000"/>
                      </a:schemeClr>
                    </a:solidFill>
                  </a:tcPr>
                </a:tc>
                <a:tc>
                  <a:txBody>
                    <a:bodyPr/>
                    <a:lstStyle/>
                    <a:p>
                      <a:endParaRPr kumimoji="1" lang="ja-JP" altLang="en-US" dirty="0"/>
                    </a:p>
                  </a:txBody>
                  <a:tcPr>
                    <a:solidFill>
                      <a:schemeClr val="accent2">
                        <a:lumMod val="20000"/>
                        <a:lumOff val="80000"/>
                      </a:schemeClr>
                    </a:solidFill>
                  </a:tcPr>
                </a:tc>
                <a:extLst>
                  <a:ext uri="{0D108BD9-81ED-4DB2-BD59-A6C34878D82A}">
                    <a16:rowId xmlns:a16="http://schemas.microsoft.com/office/drawing/2014/main" val="3658639153"/>
                  </a:ext>
                </a:extLst>
              </a:tr>
            </a:tbl>
          </a:graphicData>
        </a:graphic>
      </p:graphicFrame>
      <p:sp>
        <p:nvSpPr>
          <p:cNvPr id="5" name="タイトル 1">
            <a:extLst>
              <a:ext uri="{FF2B5EF4-FFF2-40B4-BE49-F238E27FC236}">
                <a16:creationId xmlns:a16="http://schemas.microsoft.com/office/drawing/2014/main" id="{CD4B5605-0DBA-2074-0A5A-A155D5831EB4}"/>
              </a:ext>
            </a:extLst>
          </p:cNvPr>
          <p:cNvSpPr txBox="1">
            <a:spLocks/>
          </p:cNvSpPr>
          <p:nvPr/>
        </p:nvSpPr>
        <p:spPr>
          <a:xfrm>
            <a:off x="91253" y="77352"/>
            <a:ext cx="8928100"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ja-JP" altLang="en-US" sz="2000" cap="all" dirty="0">
                <a:latin typeface="Meiryo UI" panose="020B0604030504040204" pitchFamily="50" charset="-128"/>
                <a:ea typeface="Meiryo UI" panose="020B0604030504040204" pitchFamily="50" charset="-128"/>
              </a:rPr>
              <a:t>４</a:t>
            </a:r>
            <a:r>
              <a:rPr lang="en-US" altLang="ja-JP" sz="2000" cap="all" dirty="0">
                <a:latin typeface="Meiryo UI" panose="020B0604030504040204" pitchFamily="50" charset="-128"/>
                <a:ea typeface="Meiryo UI" panose="020B0604030504040204" pitchFamily="50" charset="-128"/>
              </a:rPr>
              <a:t>.</a:t>
            </a:r>
            <a:r>
              <a:rPr lang="ja-JP" altLang="en-US" sz="2000" cap="all" dirty="0">
                <a:latin typeface="Meiryo UI" panose="020B0604030504040204" pitchFamily="50" charset="-128"/>
                <a:ea typeface="Meiryo UI" panose="020B0604030504040204" pitchFamily="50" charset="-128"/>
              </a:rPr>
              <a:t> 数値目標（</a:t>
            </a:r>
            <a:r>
              <a:rPr lang="en-US" altLang="ja-JP" sz="2000" cap="all" dirty="0">
                <a:latin typeface="Meiryo UI" panose="020B0604030504040204" pitchFamily="50" charset="-128"/>
                <a:ea typeface="Meiryo UI" panose="020B0604030504040204" pitchFamily="50" charset="-128"/>
              </a:rPr>
              <a:t>KPI</a:t>
            </a:r>
            <a:r>
              <a:rPr lang="ja-JP" altLang="en-US" sz="2000" cap="all" dirty="0">
                <a:latin typeface="Meiryo UI" panose="020B0604030504040204" pitchFamily="50" charset="-128"/>
                <a:ea typeface="Meiryo UI" panose="020B0604030504040204" pitchFamily="50" charset="-128"/>
              </a:rPr>
              <a:t>等）</a:t>
            </a:r>
            <a:endParaRPr lang="en-US" altLang="ja-JP" sz="1600" cap="all"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0C23358-2CF4-C3AC-A8CC-B118B4356C0A}"/>
              </a:ext>
            </a:extLst>
          </p:cNvPr>
          <p:cNvSpPr txBox="1"/>
          <p:nvPr/>
        </p:nvSpPr>
        <p:spPr>
          <a:xfrm>
            <a:off x="64411" y="754249"/>
            <a:ext cx="8782447" cy="803466"/>
          </a:xfrm>
          <a:prstGeom prst="rect">
            <a:avLst/>
          </a:prstGeom>
          <a:noFill/>
        </p:spPr>
        <p:txBody>
          <a:bodyPr wrap="square" rtlCol="0">
            <a:noAutofit/>
          </a:bodyPr>
          <a:lstStyle/>
          <a:p>
            <a:r>
              <a:rPr lang="ja-JP" altLang="en-US" sz="1400" dirty="0">
                <a:latin typeface="Meiryo UI" panose="020B0604030504040204" pitchFamily="50" charset="-128"/>
                <a:ea typeface="Meiryo UI" panose="020B0604030504040204" pitchFamily="50" charset="-128"/>
              </a:rPr>
              <a:t>　アクションプラン</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における数値目標は</a:t>
            </a:r>
            <a:r>
              <a:rPr lang="en-US" altLang="ja-JP" sz="1400" dirty="0">
                <a:latin typeface="Meiryo UI" panose="020B0604030504040204" pitchFamily="50" charset="-128"/>
                <a:ea typeface="Meiryo UI" panose="020B0604030504040204" pitchFamily="50" charset="-128"/>
              </a:rPr>
              <a:t>270</a:t>
            </a:r>
            <a:r>
              <a:rPr lang="ja-JP" altLang="en-US" sz="1400" dirty="0">
                <a:latin typeface="Meiryo UI" panose="020B0604030504040204" pitchFamily="50" charset="-128"/>
                <a:ea typeface="Meiryo UI" panose="020B0604030504040204" pitchFamily="50" charset="-128"/>
              </a:rPr>
              <a:t>万人とする</a:t>
            </a:r>
            <a:r>
              <a:rPr lang="en-US" altLang="ja-JP" sz="1400" dirty="0">
                <a:latin typeface="Meiryo UI" panose="020B0604030504040204" pitchFamily="50" charset="-128"/>
                <a:ea typeface="Meiryo UI" panose="020B0604030504040204" pitchFamily="50" charset="-128"/>
              </a:rPr>
              <a:t>(※)</a:t>
            </a:r>
            <a:r>
              <a:rPr lang="ja-JP" altLang="en-US" sz="1400" dirty="0" err="1">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達成に向け、進捗状況を管理・確認するため、</a:t>
            </a:r>
            <a:r>
              <a:rPr lang="en-US" altLang="ja-JP" sz="1400" dirty="0">
                <a:latin typeface="Meiryo UI" panose="020B0604030504040204" pitchFamily="50" charset="-128"/>
                <a:ea typeface="Meiryo UI" panose="020B0604030504040204" pitchFamily="50" charset="-128"/>
              </a:rPr>
              <a:t>KPI</a:t>
            </a:r>
            <a:r>
              <a:rPr lang="ja-JP" altLang="en-US" sz="1050" dirty="0">
                <a:latin typeface="Meiryo UI" panose="020B0604030504040204" pitchFamily="50" charset="-128"/>
                <a:ea typeface="Meiryo UI" panose="020B0604030504040204" pitchFamily="50" charset="-128"/>
              </a:rPr>
              <a:t>（重要業績成果指標）</a:t>
            </a:r>
            <a:r>
              <a:rPr lang="ja-JP" altLang="en-US" sz="1400" dirty="0">
                <a:latin typeface="Meiryo UI" panose="020B0604030504040204" pitchFamily="50" charset="-128"/>
                <a:ea typeface="Meiryo UI" panose="020B0604030504040204" pitchFamily="50" charset="-128"/>
              </a:rPr>
              <a:t>として初来園者数とリピーター数を設定する。</a:t>
            </a:r>
            <a:endParaRPr lang="en-US" altLang="ja-JP" sz="14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目標設定は、新型コロナウイルス感染症による行動制限等、人的活動に影響がないことを前提とする）</a:t>
            </a:r>
            <a:endParaRPr lang="ja-JP" altLang="en-US" sz="1400" dirty="0">
              <a:latin typeface="Meiryo UI" panose="020B0604030504040204" pitchFamily="50" charset="-128"/>
              <a:ea typeface="Meiryo UI" panose="020B0604030504040204" pitchFamily="50" charset="-128"/>
            </a:endParaRPr>
          </a:p>
        </p:txBody>
      </p:sp>
      <p:sp>
        <p:nvSpPr>
          <p:cNvPr id="1059" name="テキスト ボックス 1058">
            <a:extLst>
              <a:ext uri="{FF2B5EF4-FFF2-40B4-BE49-F238E27FC236}">
                <a16:creationId xmlns:a16="http://schemas.microsoft.com/office/drawing/2014/main" id="{69650985-A1F7-7A84-149A-626E767E602F}"/>
              </a:ext>
            </a:extLst>
          </p:cNvPr>
          <p:cNvSpPr txBox="1"/>
          <p:nvPr/>
        </p:nvSpPr>
        <p:spPr>
          <a:xfrm>
            <a:off x="93772" y="1645171"/>
            <a:ext cx="1262965" cy="307777"/>
          </a:xfrm>
          <a:prstGeom prst="rect">
            <a:avLst/>
          </a:prstGeom>
          <a:noFill/>
        </p:spPr>
        <p:txBody>
          <a:bodyPr wrap="square" rtlCol="0">
            <a:spAutoFit/>
          </a:bodyPr>
          <a:lstStyle/>
          <a:p>
            <a:pPr algn="ctr"/>
            <a:r>
              <a:rPr lang="ja-JP" altLang="en-US" sz="1400" b="1" dirty="0">
                <a:latin typeface="Meiryo UI" panose="020B0604030504040204" pitchFamily="50" charset="-128"/>
                <a:ea typeface="Meiryo UI" panose="020B0604030504040204" pitchFamily="50" charset="-128"/>
              </a:rPr>
              <a:t>数値目標</a:t>
            </a:r>
            <a:endParaRPr lang="en-US" altLang="ja-JP" sz="1400" dirty="0">
              <a:latin typeface="Meiryo UI" panose="020B0604030504040204" pitchFamily="50" charset="-128"/>
              <a:ea typeface="Meiryo UI" panose="020B0604030504040204" pitchFamily="50" charset="-128"/>
            </a:endParaRPr>
          </a:p>
        </p:txBody>
      </p:sp>
      <p:sp>
        <p:nvSpPr>
          <p:cNvPr id="1072" name="テキスト ボックス 1071">
            <a:extLst>
              <a:ext uri="{FF2B5EF4-FFF2-40B4-BE49-F238E27FC236}">
                <a16:creationId xmlns:a16="http://schemas.microsoft.com/office/drawing/2014/main" id="{45CCDEBD-0C0A-5459-5689-635841AE7E59}"/>
              </a:ext>
            </a:extLst>
          </p:cNvPr>
          <p:cNvSpPr txBox="1"/>
          <p:nvPr/>
        </p:nvSpPr>
        <p:spPr>
          <a:xfrm>
            <a:off x="2853979" y="1647533"/>
            <a:ext cx="1747972" cy="307777"/>
          </a:xfrm>
          <a:prstGeom prst="rect">
            <a:avLst/>
          </a:prstGeom>
          <a:noFill/>
        </p:spPr>
        <p:txBody>
          <a:bodyPr wrap="square" rtlCol="0">
            <a:spAutoFit/>
          </a:bodyPr>
          <a:lstStyle/>
          <a:p>
            <a:r>
              <a:rPr lang="en-US" altLang="ja-JP" sz="1400" b="1" dirty="0">
                <a:latin typeface="Meiryo UI" panose="020B0604030504040204" pitchFamily="50" charset="-128"/>
                <a:ea typeface="Meiryo UI" panose="020B0604030504040204" pitchFamily="50" charset="-128"/>
              </a:rPr>
              <a:t>KPI</a:t>
            </a:r>
            <a:r>
              <a:rPr lang="en-US" altLang="ja-JP" sz="1400" b="1" dirty="0">
                <a:solidFill>
                  <a:srgbClr val="FF0000"/>
                </a:solidFill>
                <a:latin typeface="Meiryo UI" panose="020B0604030504040204" pitchFamily="50" charset="-128"/>
                <a:ea typeface="Meiryo UI" panose="020B0604030504040204" pitchFamily="50" charset="-128"/>
              </a:rPr>
              <a:t> </a:t>
            </a:r>
            <a:r>
              <a:rPr lang="ja-JP" altLang="en-US" sz="800" b="1" dirty="0">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Times New Roman" panose="02020603050405020304" pitchFamily="18" charset="0"/>
              </a:rPr>
              <a:t>重要業績成果指標</a:t>
            </a:r>
            <a:r>
              <a:rPr lang="ja-JP" altLang="en-US" sz="800" b="1" dirty="0">
                <a:latin typeface="Meiryo UI" panose="020B0604030504040204" pitchFamily="50" charset="-128"/>
                <a:ea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endParaRPr>
          </a:p>
        </p:txBody>
      </p:sp>
      <p:sp>
        <p:nvSpPr>
          <p:cNvPr id="1075" name="テキスト ボックス 1074">
            <a:extLst>
              <a:ext uri="{FF2B5EF4-FFF2-40B4-BE49-F238E27FC236}">
                <a16:creationId xmlns:a16="http://schemas.microsoft.com/office/drawing/2014/main" id="{08A1895D-E0E1-B7A1-E290-1ECA655533A9}"/>
              </a:ext>
            </a:extLst>
          </p:cNvPr>
          <p:cNvSpPr txBox="1"/>
          <p:nvPr/>
        </p:nvSpPr>
        <p:spPr>
          <a:xfrm>
            <a:off x="7878721" y="1647254"/>
            <a:ext cx="117191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参考指標 </a:t>
            </a:r>
            <a:endParaRPr lang="en-US" altLang="ja-JP" sz="1100" dirty="0">
              <a:solidFill>
                <a:srgbClr val="FF0000"/>
              </a:solidFill>
              <a:latin typeface="Meiryo UI" panose="020B0604030504040204" pitchFamily="50" charset="-128"/>
              <a:ea typeface="Meiryo UI" panose="020B0604030504040204" pitchFamily="50" charset="-128"/>
            </a:endParaRPr>
          </a:p>
        </p:txBody>
      </p:sp>
      <p:sp>
        <p:nvSpPr>
          <p:cNvPr id="1097" name="テキスト ボックス 1096">
            <a:extLst>
              <a:ext uri="{FF2B5EF4-FFF2-40B4-BE49-F238E27FC236}">
                <a16:creationId xmlns:a16="http://schemas.microsoft.com/office/drawing/2014/main" id="{A6961D88-2A8C-636D-5045-988F17D152DE}"/>
              </a:ext>
            </a:extLst>
          </p:cNvPr>
          <p:cNvSpPr txBox="1"/>
          <p:nvPr/>
        </p:nvSpPr>
        <p:spPr>
          <a:xfrm>
            <a:off x="1311031" y="1639395"/>
            <a:ext cx="1270329"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重要成功要因</a:t>
            </a:r>
            <a:endParaRPr lang="en-US" altLang="ja-JP" sz="800" b="1" dirty="0">
              <a:latin typeface="Meiryo UI" panose="020B0604030504040204" pitchFamily="50" charset="-128"/>
              <a:ea typeface="Meiryo UI" panose="020B0604030504040204" pitchFamily="50" charset="-128"/>
            </a:endParaRPr>
          </a:p>
        </p:txBody>
      </p:sp>
      <p:sp>
        <p:nvSpPr>
          <p:cNvPr id="1113" name="テキスト ボックス 1112">
            <a:extLst>
              <a:ext uri="{FF2B5EF4-FFF2-40B4-BE49-F238E27FC236}">
                <a16:creationId xmlns:a16="http://schemas.microsoft.com/office/drawing/2014/main" id="{AEBD4E15-9399-9AAC-1187-22766AD432CF}"/>
              </a:ext>
            </a:extLst>
          </p:cNvPr>
          <p:cNvSpPr txBox="1"/>
          <p:nvPr/>
        </p:nvSpPr>
        <p:spPr>
          <a:xfrm>
            <a:off x="2512288" y="2044981"/>
            <a:ext cx="2314486" cy="253916"/>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・検証</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見直し</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再設定する</a:t>
            </a:r>
            <a:endParaRPr lang="en-US" altLang="ja-JP" sz="1050" dirty="0">
              <a:latin typeface="Meiryo UI" panose="020B0604030504040204" pitchFamily="50" charset="-128"/>
              <a:ea typeface="Meiryo UI" panose="020B0604030504040204" pitchFamily="50" charset="-128"/>
            </a:endParaRPr>
          </a:p>
        </p:txBody>
      </p:sp>
      <p:sp>
        <p:nvSpPr>
          <p:cNvPr id="1114" name="テキスト ボックス 1113">
            <a:extLst>
              <a:ext uri="{FF2B5EF4-FFF2-40B4-BE49-F238E27FC236}">
                <a16:creationId xmlns:a16="http://schemas.microsoft.com/office/drawing/2014/main" id="{7E7E2413-A450-2703-944B-5EFAC227BB7B}"/>
              </a:ext>
            </a:extLst>
          </p:cNvPr>
          <p:cNvSpPr txBox="1"/>
          <p:nvPr/>
        </p:nvSpPr>
        <p:spPr>
          <a:xfrm>
            <a:off x="5697179" y="1651943"/>
            <a:ext cx="1720638"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取組み </a:t>
            </a:r>
            <a:endParaRPr lang="ja-JP" altLang="en-US" sz="700"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EF39FD28-619A-FD5A-DBB3-03800FAD2FE9}"/>
              </a:ext>
            </a:extLst>
          </p:cNvPr>
          <p:cNvSpPr txBox="1"/>
          <p:nvPr/>
        </p:nvSpPr>
        <p:spPr>
          <a:xfrm>
            <a:off x="7548952" y="2030278"/>
            <a:ext cx="1559963" cy="577081"/>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・着目すべき事項として、下記をモニタリングし検証を始める</a:t>
            </a:r>
            <a:endParaRPr lang="en-US" altLang="ja-JP" sz="1050" dirty="0">
              <a:latin typeface="Meiryo UI" panose="020B0604030504040204" pitchFamily="50" charset="-128"/>
              <a:ea typeface="Meiryo UI" panose="020B0604030504040204" pitchFamily="50" charset="-128"/>
            </a:endParaRPr>
          </a:p>
        </p:txBody>
      </p:sp>
      <p:sp>
        <p:nvSpPr>
          <p:cNvPr id="1120" name="スライド番号プレースホルダー 3">
            <a:extLst>
              <a:ext uri="{FF2B5EF4-FFF2-40B4-BE49-F238E27FC236}">
                <a16:creationId xmlns:a16="http://schemas.microsoft.com/office/drawing/2014/main" id="{5C1CED2A-CFA9-93B1-CFF1-3A6E53CD3689}"/>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9</a:t>
            </a:fld>
            <a:endParaRPr kumimoji="1" lang="ja-JP" altLang="en-US" dirty="0"/>
          </a:p>
        </p:txBody>
      </p:sp>
      <p:sp>
        <p:nvSpPr>
          <p:cNvPr id="63" name="フリーフォーム: 図形 41">
            <a:extLst>
              <a:ext uri="{FF2B5EF4-FFF2-40B4-BE49-F238E27FC236}">
                <a16:creationId xmlns:a16="http://schemas.microsoft.com/office/drawing/2014/main" id="{5B347D7D-B8F9-41C4-8DC4-6A95DDEF38C6}"/>
              </a:ext>
            </a:extLst>
          </p:cNvPr>
          <p:cNvSpPr/>
          <p:nvPr/>
        </p:nvSpPr>
        <p:spPr>
          <a:xfrm>
            <a:off x="253909" y="2782536"/>
            <a:ext cx="958080" cy="2828054"/>
          </a:xfrm>
          <a:custGeom>
            <a:avLst/>
            <a:gdLst>
              <a:gd name="connsiteX0" fmla="*/ 0 w 2064380"/>
              <a:gd name="connsiteY0" fmla="*/ 103219 h 1032190"/>
              <a:gd name="connsiteX1" fmla="*/ 103219 w 2064380"/>
              <a:gd name="connsiteY1" fmla="*/ 0 h 1032190"/>
              <a:gd name="connsiteX2" fmla="*/ 1961161 w 2064380"/>
              <a:gd name="connsiteY2" fmla="*/ 0 h 1032190"/>
              <a:gd name="connsiteX3" fmla="*/ 2064380 w 2064380"/>
              <a:gd name="connsiteY3" fmla="*/ 103219 h 1032190"/>
              <a:gd name="connsiteX4" fmla="*/ 2064380 w 2064380"/>
              <a:gd name="connsiteY4" fmla="*/ 928971 h 1032190"/>
              <a:gd name="connsiteX5" fmla="*/ 1961161 w 2064380"/>
              <a:gd name="connsiteY5" fmla="*/ 1032190 h 1032190"/>
              <a:gd name="connsiteX6" fmla="*/ 103219 w 2064380"/>
              <a:gd name="connsiteY6" fmla="*/ 1032190 h 1032190"/>
              <a:gd name="connsiteX7" fmla="*/ 0 w 2064380"/>
              <a:gd name="connsiteY7" fmla="*/ 928971 h 1032190"/>
              <a:gd name="connsiteX8" fmla="*/ 0 w 2064380"/>
              <a:gd name="connsiteY8" fmla="*/ 103219 h 103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64380" h="1032190">
                <a:moveTo>
                  <a:pt x="0" y="103219"/>
                </a:moveTo>
                <a:cubicBezTo>
                  <a:pt x="0" y="46213"/>
                  <a:pt x="46213" y="0"/>
                  <a:pt x="103219" y="0"/>
                </a:cubicBezTo>
                <a:lnTo>
                  <a:pt x="1961161" y="0"/>
                </a:lnTo>
                <a:cubicBezTo>
                  <a:pt x="2018167" y="0"/>
                  <a:pt x="2064380" y="46213"/>
                  <a:pt x="2064380" y="103219"/>
                </a:cubicBezTo>
                <a:lnTo>
                  <a:pt x="2064380" y="928971"/>
                </a:lnTo>
                <a:cubicBezTo>
                  <a:pt x="2064380" y="985977"/>
                  <a:pt x="2018167" y="1032190"/>
                  <a:pt x="1961161" y="1032190"/>
                </a:cubicBezTo>
                <a:lnTo>
                  <a:pt x="103219" y="1032190"/>
                </a:lnTo>
                <a:cubicBezTo>
                  <a:pt x="46213" y="1032190"/>
                  <a:pt x="0" y="985977"/>
                  <a:pt x="0" y="928971"/>
                </a:cubicBezTo>
                <a:lnTo>
                  <a:pt x="0" y="103219"/>
                </a:lnTo>
                <a:close/>
              </a:path>
            </a:pathLst>
          </a:custGeom>
          <a:solidFill>
            <a:schemeClr val="bg1"/>
          </a:solidFill>
          <a:scene3d>
            <a:camera prst="orthographicFront"/>
            <a:lightRig rig="flat" dir="t"/>
          </a:scene3d>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31247" tIns="31247" rIns="31247" bIns="31247" numCol="1" spcCol="1270" anchor="ctr" anchorCtr="0">
            <a:noAutofit/>
          </a:bodyPr>
          <a:lstStyle/>
          <a:p>
            <a:pPr algn="ctr"/>
            <a:endParaRPr lang="en-US" altLang="ja-JP" sz="1050" dirty="0">
              <a:solidFill>
                <a:schemeClr val="tx1"/>
              </a:solidFill>
            </a:endParaRPr>
          </a:p>
          <a:p>
            <a:pPr algn="ctr" defTabSz="600075">
              <a:lnSpc>
                <a:spcPct val="90000"/>
              </a:lnSpc>
              <a:spcBef>
                <a:spcPct val="0"/>
              </a:spcBef>
              <a:spcAft>
                <a:spcPct val="35000"/>
              </a:spcAft>
            </a:pPr>
            <a:r>
              <a:rPr lang="ja-JP" altLang="en-US" sz="1050" b="1" dirty="0">
                <a:solidFill>
                  <a:schemeClr val="tx1"/>
                </a:solidFill>
                <a:latin typeface="Meiryo UI" panose="020B0604030504040204" pitchFamily="50" charset="-128"/>
                <a:ea typeface="Meiryo UI" panose="020B0604030504040204" pitchFamily="50" charset="-128"/>
              </a:rPr>
              <a:t>自然文化園</a:t>
            </a:r>
            <a:endParaRPr lang="en-US" altLang="ja-JP" sz="105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lang="ja-JP" altLang="en-US" sz="1050" b="1" dirty="0">
                <a:solidFill>
                  <a:schemeClr val="tx1"/>
                </a:solidFill>
                <a:latin typeface="Meiryo UI" panose="020B0604030504040204" pitchFamily="50" charset="-128"/>
                <a:ea typeface="Meiryo UI" panose="020B0604030504040204" pitchFamily="50" charset="-128"/>
              </a:rPr>
              <a:t>来園者数</a:t>
            </a:r>
            <a:endParaRPr lang="en-US" altLang="ja-JP" sz="105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endParaRPr lang="en-US" altLang="ja-JP" sz="105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lang="en-US" altLang="ja-JP" sz="1050" b="1" dirty="0">
                <a:solidFill>
                  <a:schemeClr val="tx1"/>
                </a:solidFill>
                <a:latin typeface="Meiryo UI" panose="020B0604030504040204" pitchFamily="50" charset="-128"/>
                <a:ea typeface="Meiryo UI" panose="020B0604030504040204" pitchFamily="50" charset="-128"/>
              </a:rPr>
              <a:t>240</a:t>
            </a:r>
            <a:r>
              <a:rPr lang="ja-JP" altLang="en-US" sz="1050" b="1" dirty="0">
                <a:solidFill>
                  <a:schemeClr val="tx1"/>
                </a:solidFill>
                <a:latin typeface="Meiryo UI" panose="020B0604030504040204" pitchFamily="50" charset="-128"/>
                <a:ea typeface="Meiryo UI" panose="020B0604030504040204" pitchFamily="50" charset="-128"/>
              </a:rPr>
              <a:t>万人</a:t>
            </a:r>
            <a:endParaRPr lang="en-US" altLang="ja-JP" sz="105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lang="en-US" altLang="ja-JP" sz="1050" b="1" dirty="0">
                <a:solidFill>
                  <a:schemeClr val="tx1"/>
                </a:solidFill>
                <a:latin typeface="Meiryo UI" panose="020B0604030504040204" pitchFamily="50" charset="-128"/>
                <a:ea typeface="Meiryo UI" panose="020B0604030504040204" pitchFamily="50" charset="-128"/>
              </a:rPr>
              <a:t>(2023</a:t>
            </a:r>
            <a:r>
              <a:rPr lang="ja-JP" altLang="en-US" sz="1050" b="1" dirty="0">
                <a:solidFill>
                  <a:schemeClr val="tx1"/>
                </a:solidFill>
                <a:latin typeface="Meiryo UI" panose="020B0604030504040204" pitchFamily="50" charset="-128"/>
                <a:ea typeface="Meiryo UI" panose="020B0604030504040204" pitchFamily="50" charset="-128"/>
              </a:rPr>
              <a:t>年度</a:t>
            </a:r>
            <a:r>
              <a:rPr lang="en-US" altLang="ja-JP" sz="1050" b="1" dirty="0">
                <a:solidFill>
                  <a:schemeClr val="tx1"/>
                </a:solidFill>
                <a:latin typeface="Meiryo UI" panose="020B0604030504040204" pitchFamily="50" charset="-128"/>
                <a:ea typeface="Meiryo UI" panose="020B0604030504040204" pitchFamily="50" charset="-128"/>
              </a:rPr>
              <a:t>)</a:t>
            </a:r>
          </a:p>
          <a:p>
            <a:pPr algn="ctr" defTabSz="600075">
              <a:lnSpc>
                <a:spcPct val="90000"/>
              </a:lnSpc>
              <a:spcBef>
                <a:spcPct val="0"/>
              </a:spcBef>
              <a:spcAft>
                <a:spcPct val="35000"/>
              </a:spcAft>
            </a:pPr>
            <a:endParaRPr lang="en-US" altLang="ja-JP" sz="105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lang="ja-JP" altLang="en-US" sz="1050" b="1" dirty="0">
                <a:solidFill>
                  <a:schemeClr val="tx1"/>
                </a:solidFill>
                <a:latin typeface="Meiryo UI" panose="020B0604030504040204" pitchFamily="50" charset="-128"/>
                <a:ea typeface="Meiryo UI" panose="020B0604030504040204" pitchFamily="50" charset="-128"/>
              </a:rPr>
              <a:t>↓</a:t>
            </a:r>
            <a:endParaRPr lang="en-US" altLang="ja-JP" sz="105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lang="en-US" altLang="ja-JP" sz="1050" b="1" dirty="0">
                <a:solidFill>
                  <a:schemeClr val="tx1"/>
                </a:solidFill>
                <a:latin typeface="Meiryo UI" panose="020B0604030504040204" pitchFamily="50" charset="-128"/>
                <a:ea typeface="Meiryo UI" panose="020B0604030504040204" pitchFamily="50" charset="-128"/>
              </a:rPr>
              <a:t>270</a:t>
            </a:r>
            <a:r>
              <a:rPr lang="ja-JP" altLang="en-US" sz="1050" b="1" dirty="0">
                <a:solidFill>
                  <a:schemeClr val="tx1"/>
                </a:solidFill>
                <a:latin typeface="Meiryo UI" panose="020B0604030504040204" pitchFamily="50" charset="-128"/>
                <a:ea typeface="Meiryo UI" panose="020B0604030504040204" pitchFamily="50" charset="-128"/>
              </a:rPr>
              <a:t>万人</a:t>
            </a:r>
            <a:endParaRPr lang="en-US" altLang="ja-JP" sz="105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lang="en-US" altLang="ja-JP" sz="1050" b="1" dirty="0">
                <a:solidFill>
                  <a:schemeClr val="tx1"/>
                </a:solidFill>
                <a:latin typeface="Meiryo UI" panose="020B0604030504040204" pitchFamily="50" charset="-128"/>
                <a:ea typeface="Meiryo UI" panose="020B0604030504040204" pitchFamily="50" charset="-128"/>
              </a:rPr>
              <a:t>(</a:t>
            </a:r>
            <a:r>
              <a:rPr lang="ja-JP" altLang="en-US" sz="1050" b="1" dirty="0">
                <a:solidFill>
                  <a:schemeClr val="tx1"/>
                </a:solidFill>
                <a:latin typeface="Meiryo UI" panose="020B0604030504040204" pitchFamily="50" charset="-128"/>
                <a:ea typeface="Meiryo UI" panose="020B0604030504040204" pitchFamily="50" charset="-128"/>
              </a:rPr>
              <a:t>短期</a:t>
            </a:r>
            <a:r>
              <a:rPr lang="en-US" altLang="ja-JP" sz="1050" b="1" dirty="0">
                <a:solidFill>
                  <a:schemeClr val="tx1"/>
                </a:solidFill>
                <a:latin typeface="Meiryo UI" panose="020B0604030504040204" pitchFamily="50" charset="-128"/>
                <a:ea typeface="Meiryo UI" panose="020B0604030504040204" pitchFamily="50" charset="-128"/>
              </a:rPr>
              <a:t>2025)</a:t>
            </a:r>
          </a:p>
          <a:p>
            <a:pPr algn="ctr" defTabSz="600075">
              <a:lnSpc>
                <a:spcPct val="90000"/>
              </a:lnSpc>
              <a:spcBef>
                <a:spcPct val="0"/>
              </a:spcBef>
              <a:spcAft>
                <a:spcPct val="35000"/>
              </a:spcAft>
            </a:pPr>
            <a:endParaRPr lang="en-US" altLang="ja-JP" sz="1050" b="1" dirty="0">
              <a:solidFill>
                <a:schemeClr val="tx1"/>
              </a:solidFill>
              <a:latin typeface="Meiryo UI" panose="020B0604030504040204" pitchFamily="50" charset="-128"/>
              <a:ea typeface="Meiryo UI" panose="020B0604030504040204" pitchFamily="50" charset="-128"/>
            </a:endParaRPr>
          </a:p>
        </p:txBody>
      </p:sp>
      <p:sp>
        <p:nvSpPr>
          <p:cNvPr id="64" name="正方形/長方形 63"/>
          <p:cNvSpPr/>
          <p:nvPr/>
        </p:nvSpPr>
        <p:spPr>
          <a:xfrm>
            <a:off x="295683" y="4689928"/>
            <a:ext cx="890686" cy="403056"/>
          </a:xfrm>
          <a:prstGeom prst="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 name="直線コネクタ 76"/>
          <p:cNvCxnSpPr/>
          <p:nvPr/>
        </p:nvCxnSpPr>
        <p:spPr>
          <a:xfrm>
            <a:off x="2988580" y="2922604"/>
            <a:ext cx="36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フリーフォーム: 図形 50">
            <a:extLst>
              <a:ext uri="{FF2B5EF4-FFF2-40B4-BE49-F238E27FC236}">
                <a16:creationId xmlns:a16="http://schemas.microsoft.com/office/drawing/2014/main" id="{86263A12-E772-4A17-9C99-C81E990E5D62}"/>
              </a:ext>
            </a:extLst>
          </p:cNvPr>
          <p:cNvSpPr/>
          <p:nvPr/>
        </p:nvSpPr>
        <p:spPr>
          <a:xfrm>
            <a:off x="2835570" y="2549619"/>
            <a:ext cx="1488020" cy="1800000"/>
          </a:xfrm>
          <a:custGeom>
            <a:avLst/>
            <a:gdLst>
              <a:gd name="connsiteX0" fmla="*/ 0 w 2064380"/>
              <a:gd name="connsiteY0" fmla="*/ 103219 h 1032190"/>
              <a:gd name="connsiteX1" fmla="*/ 103219 w 2064380"/>
              <a:gd name="connsiteY1" fmla="*/ 0 h 1032190"/>
              <a:gd name="connsiteX2" fmla="*/ 1961161 w 2064380"/>
              <a:gd name="connsiteY2" fmla="*/ 0 h 1032190"/>
              <a:gd name="connsiteX3" fmla="*/ 2064380 w 2064380"/>
              <a:gd name="connsiteY3" fmla="*/ 103219 h 1032190"/>
              <a:gd name="connsiteX4" fmla="*/ 2064380 w 2064380"/>
              <a:gd name="connsiteY4" fmla="*/ 928971 h 1032190"/>
              <a:gd name="connsiteX5" fmla="*/ 1961161 w 2064380"/>
              <a:gd name="connsiteY5" fmla="*/ 1032190 h 1032190"/>
              <a:gd name="connsiteX6" fmla="*/ 103219 w 2064380"/>
              <a:gd name="connsiteY6" fmla="*/ 1032190 h 1032190"/>
              <a:gd name="connsiteX7" fmla="*/ 0 w 2064380"/>
              <a:gd name="connsiteY7" fmla="*/ 928971 h 1032190"/>
              <a:gd name="connsiteX8" fmla="*/ 0 w 2064380"/>
              <a:gd name="connsiteY8" fmla="*/ 103219 h 103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64380" h="1032190">
                <a:moveTo>
                  <a:pt x="0" y="103219"/>
                </a:moveTo>
                <a:cubicBezTo>
                  <a:pt x="0" y="46213"/>
                  <a:pt x="46213" y="0"/>
                  <a:pt x="103219" y="0"/>
                </a:cubicBezTo>
                <a:lnTo>
                  <a:pt x="1961161" y="0"/>
                </a:lnTo>
                <a:cubicBezTo>
                  <a:pt x="2018167" y="0"/>
                  <a:pt x="2064380" y="46213"/>
                  <a:pt x="2064380" y="103219"/>
                </a:cubicBezTo>
                <a:lnTo>
                  <a:pt x="2064380" y="928971"/>
                </a:lnTo>
                <a:cubicBezTo>
                  <a:pt x="2064380" y="985977"/>
                  <a:pt x="2018167" y="1032190"/>
                  <a:pt x="1961161" y="1032190"/>
                </a:cubicBezTo>
                <a:lnTo>
                  <a:pt x="103219" y="1032190"/>
                </a:lnTo>
                <a:cubicBezTo>
                  <a:pt x="46213" y="1032190"/>
                  <a:pt x="0" y="985977"/>
                  <a:pt x="0" y="928971"/>
                </a:cubicBezTo>
                <a:lnTo>
                  <a:pt x="0" y="103219"/>
                </a:lnTo>
                <a:close/>
              </a:path>
            </a:pathLst>
          </a:custGeom>
          <a:solidFill>
            <a:schemeClr val="bg1"/>
          </a:solidFill>
          <a:scene3d>
            <a:camera prst="orthographicFront"/>
            <a:lightRig rig="flat" dir="t"/>
          </a:scene3d>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31247" tIns="31247" rIns="31247" bIns="31247" numCol="1" spcCol="1270" anchor="ctr" anchorCtr="0">
            <a:noAutofit/>
          </a:bodyPr>
          <a:lstStyle/>
          <a:p>
            <a:pPr algn="ctr" defTabSz="600075">
              <a:lnSpc>
                <a:spcPct val="90000"/>
              </a:lnSpc>
              <a:spcBef>
                <a:spcPct val="0"/>
              </a:spcBef>
              <a:spcAft>
                <a:spcPct val="35000"/>
              </a:spcAft>
            </a:pPr>
            <a:r>
              <a:rPr lang="ja-JP" altLang="en-US" sz="1000" b="1" dirty="0">
                <a:solidFill>
                  <a:schemeClr val="tx1"/>
                </a:solidFill>
                <a:latin typeface="Meiryo UI" panose="020B0604030504040204" pitchFamily="50" charset="-128"/>
                <a:ea typeface="Meiryo UI" panose="020B0604030504040204" pitchFamily="50" charset="-128"/>
              </a:rPr>
              <a:t>初来園者数</a:t>
            </a:r>
            <a:endParaRPr lang="en-US" altLang="ja-JP" sz="1000"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kumimoji="1" lang="en-US" altLang="ja-JP" sz="1000" b="1" dirty="0">
                <a:solidFill>
                  <a:schemeClr val="tx1"/>
                </a:solidFill>
                <a:latin typeface="Meiryo UI" panose="020B0604030504040204" pitchFamily="50" charset="-128"/>
                <a:ea typeface="Meiryo UI" panose="020B0604030504040204" pitchFamily="50" charset="-128"/>
              </a:rPr>
              <a:t>50</a:t>
            </a:r>
            <a:r>
              <a:rPr kumimoji="1" lang="ja-JP" altLang="en-US" sz="1000" b="1" dirty="0">
                <a:solidFill>
                  <a:schemeClr val="tx1"/>
                </a:solidFill>
                <a:latin typeface="Meiryo UI" panose="020B0604030504040204" pitchFamily="50" charset="-128"/>
                <a:ea typeface="Meiryo UI" panose="020B0604030504040204" pitchFamily="50" charset="-128"/>
              </a:rPr>
              <a:t>万人</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kumimoji="1" lang="ja-JP" altLang="en-US" sz="1000" b="1" dirty="0">
                <a:solidFill>
                  <a:schemeClr val="tx1"/>
                </a:solidFill>
                <a:latin typeface="Meiryo UI" panose="020B0604030504040204" pitchFamily="50" charset="-128"/>
                <a:ea typeface="Meiryo UI" panose="020B0604030504040204" pitchFamily="50" charset="-128"/>
              </a:rPr>
              <a:t>（過去アンケート分析）</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kumimoji="1" lang="ja-JP" altLang="en-US" sz="1000" b="1" dirty="0">
                <a:solidFill>
                  <a:schemeClr val="tx1"/>
                </a:solidFill>
                <a:latin typeface="Meiryo UI" panose="020B0604030504040204" pitchFamily="50" charset="-128"/>
                <a:ea typeface="Meiryo UI" panose="020B0604030504040204" pitchFamily="50" charset="-128"/>
              </a:rPr>
              <a:t>↓</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kumimoji="1" lang="en-US" altLang="ja-JP" sz="1000" b="1" dirty="0">
                <a:solidFill>
                  <a:schemeClr val="tx1"/>
                </a:solidFill>
                <a:latin typeface="Meiryo UI" panose="020B0604030504040204" pitchFamily="50" charset="-128"/>
                <a:ea typeface="Meiryo UI" panose="020B0604030504040204" pitchFamily="50" charset="-128"/>
              </a:rPr>
              <a:t>70</a:t>
            </a:r>
            <a:r>
              <a:rPr kumimoji="1" lang="ja-JP" altLang="en-US" sz="1000" b="1" dirty="0">
                <a:solidFill>
                  <a:schemeClr val="tx1"/>
                </a:solidFill>
                <a:latin typeface="Meiryo UI" panose="020B0604030504040204" pitchFamily="50" charset="-128"/>
                <a:ea typeface="Meiryo UI" panose="020B0604030504040204" pitchFamily="50" charset="-128"/>
              </a:rPr>
              <a:t>万人以上</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kumimoji="1" lang="en-US" altLang="ja-JP" sz="1000" b="1" dirty="0">
                <a:solidFill>
                  <a:schemeClr val="tx1"/>
                </a:solidFill>
                <a:latin typeface="Meiryo UI" panose="020B0604030504040204" pitchFamily="50" charset="-128"/>
                <a:ea typeface="Meiryo UI" panose="020B0604030504040204" pitchFamily="50" charset="-128"/>
              </a:rPr>
              <a:t>(</a:t>
            </a:r>
            <a:r>
              <a:rPr kumimoji="1" lang="ja-JP" altLang="en-US" sz="1000" b="1" dirty="0">
                <a:solidFill>
                  <a:schemeClr val="tx1"/>
                </a:solidFill>
                <a:latin typeface="Meiryo UI" panose="020B0604030504040204" pitchFamily="50" charset="-128"/>
                <a:ea typeface="Meiryo UI" panose="020B0604030504040204" pitchFamily="50" charset="-128"/>
              </a:rPr>
              <a:t>短期</a:t>
            </a:r>
            <a:r>
              <a:rPr kumimoji="1" lang="en-US" altLang="ja-JP" sz="1000" b="1" dirty="0">
                <a:solidFill>
                  <a:schemeClr val="tx1"/>
                </a:solidFill>
                <a:latin typeface="Meiryo UI" panose="020B0604030504040204" pitchFamily="50" charset="-128"/>
                <a:ea typeface="Meiryo UI" panose="020B0604030504040204" pitchFamily="50" charset="-128"/>
              </a:rPr>
              <a:t>2025)</a:t>
            </a:r>
          </a:p>
        </p:txBody>
      </p:sp>
      <p:cxnSp>
        <p:nvCxnSpPr>
          <p:cNvPr id="79" name="直線コネクタ 78"/>
          <p:cNvCxnSpPr/>
          <p:nvPr/>
        </p:nvCxnSpPr>
        <p:spPr>
          <a:xfrm>
            <a:off x="4277145" y="4470878"/>
            <a:ext cx="19520" cy="84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フリーフォーム: 図形 53">
            <a:extLst>
              <a:ext uri="{FF2B5EF4-FFF2-40B4-BE49-F238E27FC236}">
                <a16:creationId xmlns:a16="http://schemas.microsoft.com/office/drawing/2014/main" id="{7636B256-BA92-416E-9DC3-8118222A9CD4}"/>
              </a:ext>
            </a:extLst>
          </p:cNvPr>
          <p:cNvSpPr/>
          <p:nvPr/>
        </p:nvSpPr>
        <p:spPr>
          <a:xfrm>
            <a:off x="2830494" y="4470878"/>
            <a:ext cx="1510785" cy="1800000"/>
          </a:xfrm>
          <a:custGeom>
            <a:avLst/>
            <a:gdLst>
              <a:gd name="connsiteX0" fmla="*/ 0 w 2064380"/>
              <a:gd name="connsiteY0" fmla="*/ 102993 h 1029929"/>
              <a:gd name="connsiteX1" fmla="*/ 102993 w 2064380"/>
              <a:gd name="connsiteY1" fmla="*/ 0 h 1029929"/>
              <a:gd name="connsiteX2" fmla="*/ 1961387 w 2064380"/>
              <a:gd name="connsiteY2" fmla="*/ 0 h 1029929"/>
              <a:gd name="connsiteX3" fmla="*/ 2064380 w 2064380"/>
              <a:gd name="connsiteY3" fmla="*/ 102993 h 1029929"/>
              <a:gd name="connsiteX4" fmla="*/ 2064380 w 2064380"/>
              <a:gd name="connsiteY4" fmla="*/ 926936 h 1029929"/>
              <a:gd name="connsiteX5" fmla="*/ 1961387 w 2064380"/>
              <a:gd name="connsiteY5" fmla="*/ 1029929 h 1029929"/>
              <a:gd name="connsiteX6" fmla="*/ 102993 w 2064380"/>
              <a:gd name="connsiteY6" fmla="*/ 1029929 h 1029929"/>
              <a:gd name="connsiteX7" fmla="*/ 0 w 2064380"/>
              <a:gd name="connsiteY7" fmla="*/ 926936 h 1029929"/>
              <a:gd name="connsiteX8" fmla="*/ 0 w 2064380"/>
              <a:gd name="connsiteY8" fmla="*/ 102993 h 1029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64380" h="1029929">
                <a:moveTo>
                  <a:pt x="0" y="102993"/>
                </a:moveTo>
                <a:cubicBezTo>
                  <a:pt x="0" y="46112"/>
                  <a:pt x="46112" y="0"/>
                  <a:pt x="102993" y="0"/>
                </a:cubicBezTo>
                <a:lnTo>
                  <a:pt x="1961387" y="0"/>
                </a:lnTo>
                <a:cubicBezTo>
                  <a:pt x="2018268" y="0"/>
                  <a:pt x="2064380" y="46112"/>
                  <a:pt x="2064380" y="102993"/>
                </a:cubicBezTo>
                <a:lnTo>
                  <a:pt x="2064380" y="926936"/>
                </a:lnTo>
                <a:cubicBezTo>
                  <a:pt x="2064380" y="983817"/>
                  <a:pt x="2018268" y="1029929"/>
                  <a:pt x="1961387" y="1029929"/>
                </a:cubicBezTo>
                <a:lnTo>
                  <a:pt x="102993" y="1029929"/>
                </a:lnTo>
                <a:cubicBezTo>
                  <a:pt x="46112" y="1029929"/>
                  <a:pt x="0" y="983817"/>
                  <a:pt x="0" y="926936"/>
                </a:cubicBezTo>
                <a:lnTo>
                  <a:pt x="0" y="102993"/>
                </a:lnTo>
                <a:close/>
              </a:path>
            </a:pathLst>
          </a:custGeom>
          <a:solidFill>
            <a:schemeClr val="bg1"/>
          </a:solidFill>
          <a:scene3d>
            <a:camera prst="orthographicFront"/>
            <a:lightRig rig="flat" dir="t"/>
          </a:scene3d>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31197" tIns="31197" rIns="31197" bIns="31197" numCol="1" spcCol="1270" anchor="ctr" anchorCtr="0">
            <a:noAutofit/>
          </a:bodyPr>
          <a:lstStyle/>
          <a:p>
            <a:pPr algn="ctr" defTabSz="600075">
              <a:lnSpc>
                <a:spcPct val="90000"/>
              </a:lnSpc>
              <a:spcBef>
                <a:spcPct val="0"/>
              </a:spcBef>
              <a:spcAft>
                <a:spcPct val="35000"/>
              </a:spcAft>
            </a:pPr>
            <a:r>
              <a:rPr lang="ja-JP" altLang="en-US" sz="1000" b="1" dirty="0">
                <a:solidFill>
                  <a:schemeClr val="tx1"/>
                </a:solidFill>
                <a:latin typeface="Meiryo UI" panose="020B0604030504040204" pitchFamily="50" charset="-128"/>
                <a:ea typeface="Meiryo UI" panose="020B0604030504040204" pitchFamily="50" charset="-128"/>
              </a:rPr>
              <a:t>リピーター数</a:t>
            </a:r>
            <a:endParaRPr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en-US" altLang="ja-JP" sz="1000" b="1" dirty="0">
                <a:solidFill>
                  <a:schemeClr val="tx1"/>
                </a:solidFill>
                <a:latin typeface="Meiryo UI" panose="020B0604030504040204" pitchFamily="50" charset="-128"/>
                <a:ea typeface="Meiryo UI" panose="020B0604030504040204" pitchFamily="50" charset="-128"/>
              </a:rPr>
              <a:t>190</a:t>
            </a:r>
            <a:r>
              <a:rPr kumimoji="1" lang="ja-JP" altLang="en-US" sz="1000" b="1" dirty="0">
                <a:solidFill>
                  <a:schemeClr val="tx1"/>
                </a:solidFill>
                <a:latin typeface="Meiryo UI" panose="020B0604030504040204" pitchFamily="50" charset="-128"/>
                <a:ea typeface="Meiryo UI" panose="020B0604030504040204" pitchFamily="50" charset="-128"/>
              </a:rPr>
              <a:t>万人</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b="1" dirty="0">
                <a:solidFill>
                  <a:schemeClr val="tx1"/>
                </a:solidFill>
                <a:latin typeface="Meiryo UI" panose="020B0604030504040204" pitchFamily="50" charset="-128"/>
                <a:ea typeface="Meiryo UI" panose="020B0604030504040204" pitchFamily="50" charset="-128"/>
              </a:rPr>
              <a:t>（過去アンケート分析）</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kumimoji="1" lang="ja-JP" altLang="en-US" sz="1000" b="1" dirty="0">
                <a:solidFill>
                  <a:schemeClr val="tx1"/>
                </a:solidFill>
                <a:latin typeface="Meiryo UI" panose="020B0604030504040204" pitchFamily="50" charset="-128"/>
                <a:ea typeface="Meiryo UI" panose="020B0604030504040204" pitchFamily="50" charset="-128"/>
              </a:rPr>
              <a:t>↓</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en-US" altLang="ja-JP" sz="1000" b="1" dirty="0">
                <a:solidFill>
                  <a:schemeClr val="tx1"/>
                </a:solidFill>
                <a:latin typeface="Meiryo UI" panose="020B0604030504040204" pitchFamily="50" charset="-128"/>
                <a:ea typeface="Meiryo UI" panose="020B0604030504040204" pitchFamily="50" charset="-128"/>
              </a:rPr>
              <a:t>200</a:t>
            </a:r>
            <a:r>
              <a:rPr kumimoji="1" lang="ja-JP" altLang="en-US" sz="1000" b="1" dirty="0">
                <a:solidFill>
                  <a:schemeClr val="tx1"/>
                </a:solidFill>
                <a:latin typeface="Meiryo UI" panose="020B0604030504040204" pitchFamily="50" charset="-128"/>
                <a:ea typeface="Meiryo UI" panose="020B0604030504040204" pitchFamily="50" charset="-128"/>
              </a:rPr>
              <a:t>万人以上</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en-US" altLang="ja-JP" sz="1000" b="1" dirty="0">
                <a:solidFill>
                  <a:schemeClr val="tx1"/>
                </a:solidFill>
                <a:latin typeface="Meiryo UI" panose="020B0604030504040204" pitchFamily="50" charset="-128"/>
                <a:ea typeface="Meiryo UI" panose="020B0604030504040204" pitchFamily="50" charset="-128"/>
              </a:rPr>
              <a:t>(</a:t>
            </a:r>
            <a:r>
              <a:rPr kumimoji="1" lang="ja-JP" altLang="en-US" sz="1000" b="1" dirty="0">
                <a:solidFill>
                  <a:schemeClr val="tx1"/>
                </a:solidFill>
                <a:latin typeface="Meiryo UI" panose="020B0604030504040204" pitchFamily="50" charset="-128"/>
                <a:ea typeface="Meiryo UI" panose="020B0604030504040204" pitchFamily="50" charset="-128"/>
              </a:rPr>
              <a:t>短期</a:t>
            </a:r>
            <a:r>
              <a:rPr kumimoji="1" lang="en-US" altLang="ja-JP" sz="1000" b="1" dirty="0">
                <a:solidFill>
                  <a:schemeClr val="tx1"/>
                </a:solidFill>
                <a:latin typeface="Meiryo UI" panose="020B0604030504040204" pitchFamily="50" charset="-128"/>
                <a:ea typeface="Meiryo UI" panose="020B0604030504040204" pitchFamily="50" charset="-128"/>
              </a:rPr>
              <a:t>2025)</a:t>
            </a:r>
          </a:p>
        </p:txBody>
      </p:sp>
      <p:cxnSp>
        <p:nvCxnSpPr>
          <p:cNvPr id="82" name="直線コネクタ 81"/>
          <p:cNvCxnSpPr/>
          <p:nvPr/>
        </p:nvCxnSpPr>
        <p:spPr>
          <a:xfrm flipV="1">
            <a:off x="2998795" y="4842391"/>
            <a:ext cx="24245" cy="140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正方形/長方形 82"/>
          <p:cNvSpPr/>
          <p:nvPr/>
        </p:nvSpPr>
        <p:spPr>
          <a:xfrm>
            <a:off x="2994678" y="3645262"/>
            <a:ext cx="1159784" cy="360000"/>
          </a:xfrm>
          <a:prstGeom prst="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2988506" y="5551598"/>
            <a:ext cx="1159784" cy="360000"/>
          </a:xfrm>
          <a:prstGeom prst="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a:extLst>
              <a:ext uri="{FF2B5EF4-FFF2-40B4-BE49-F238E27FC236}">
                <a16:creationId xmlns:a16="http://schemas.microsoft.com/office/drawing/2014/main" id="{EDFE9416-1F4A-868B-A68D-D2C939E3D72D}"/>
              </a:ext>
            </a:extLst>
          </p:cNvPr>
          <p:cNvCxnSpPr>
            <a:cxnSpLocks/>
          </p:cNvCxnSpPr>
          <p:nvPr/>
        </p:nvCxnSpPr>
        <p:spPr>
          <a:xfrm flipH="1" flipV="1">
            <a:off x="7579979" y="1651943"/>
            <a:ext cx="10229" cy="4728439"/>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cxnSpLocks/>
            <a:stCxn id="64" idx="3"/>
            <a:endCxn id="84" idx="1"/>
          </p:cNvCxnSpPr>
          <p:nvPr/>
        </p:nvCxnSpPr>
        <p:spPr>
          <a:xfrm>
            <a:off x="1186369" y="4891456"/>
            <a:ext cx="1802137" cy="840142"/>
          </a:xfrm>
          <a:prstGeom prst="straightConnector1">
            <a:avLst/>
          </a:prstGeom>
          <a:ln w="28575">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cxnSpLocks/>
            <a:stCxn id="64" idx="3"/>
            <a:endCxn id="83" idx="1"/>
          </p:cNvCxnSpPr>
          <p:nvPr/>
        </p:nvCxnSpPr>
        <p:spPr>
          <a:xfrm flipV="1">
            <a:off x="1186369" y="3825262"/>
            <a:ext cx="1808309" cy="1066194"/>
          </a:xfrm>
          <a:prstGeom prst="straightConnector1">
            <a:avLst/>
          </a:prstGeom>
          <a:ln w="28575">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65" name="フリーフォーム: 図形 53">
            <a:extLst>
              <a:ext uri="{FF2B5EF4-FFF2-40B4-BE49-F238E27FC236}">
                <a16:creationId xmlns:a16="http://schemas.microsoft.com/office/drawing/2014/main" id="{7636B256-BA92-416E-9DC3-8118222A9CD4}"/>
              </a:ext>
            </a:extLst>
          </p:cNvPr>
          <p:cNvSpPr/>
          <p:nvPr/>
        </p:nvSpPr>
        <p:spPr>
          <a:xfrm>
            <a:off x="7753056" y="4754777"/>
            <a:ext cx="1167226" cy="530868"/>
          </a:xfrm>
          <a:custGeom>
            <a:avLst/>
            <a:gdLst>
              <a:gd name="connsiteX0" fmla="*/ 0 w 2064380"/>
              <a:gd name="connsiteY0" fmla="*/ 102993 h 1029929"/>
              <a:gd name="connsiteX1" fmla="*/ 102993 w 2064380"/>
              <a:gd name="connsiteY1" fmla="*/ 0 h 1029929"/>
              <a:gd name="connsiteX2" fmla="*/ 1961387 w 2064380"/>
              <a:gd name="connsiteY2" fmla="*/ 0 h 1029929"/>
              <a:gd name="connsiteX3" fmla="*/ 2064380 w 2064380"/>
              <a:gd name="connsiteY3" fmla="*/ 102993 h 1029929"/>
              <a:gd name="connsiteX4" fmla="*/ 2064380 w 2064380"/>
              <a:gd name="connsiteY4" fmla="*/ 926936 h 1029929"/>
              <a:gd name="connsiteX5" fmla="*/ 1961387 w 2064380"/>
              <a:gd name="connsiteY5" fmla="*/ 1029929 h 1029929"/>
              <a:gd name="connsiteX6" fmla="*/ 102993 w 2064380"/>
              <a:gd name="connsiteY6" fmla="*/ 1029929 h 1029929"/>
              <a:gd name="connsiteX7" fmla="*/ 0 w 2064380"/>
              <a:gd name="connsiteY7" fmla="*/ 926936 h 1029929"/>
              <a:gd name="connsiteX8" fmla="*/ 0 w 2064380"/>
              <a:gd name="connsiteY8" fmla="*/ 102993 h 1029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64380" h="1029929">
                <a:moveTo>
                  <a:pt x="0" y="102993"/>
                </a:moveTo>
                <a:cubicBezTo>
                  <a:pt x="0" y="46112"/>
                  <a:pt x="46112" y="0"/>
                  <a:pt x="102993" y="0"/>
                </a:cubicBezTo>
                <a:lnTo>
                  <a:pt x="1961387" y="0"/>
                </a:lnTo>
                <a:cubicBezTo>
                  <a:pt x="2018268" y="0"/>
                  <a:pt x="2064380" y="46112"/>
                  <a:pt x="2064380" y="102993"/>
                </a:cubicBezTo>
                <a:lnTo>
                  <a:pt x="2064380" y="926936"/>
                </a:lnTo>
                <a:cubicBezTo>
                  <a:pt x="2064380" y="983817"/>
                  <a:pt x="2018268" y="1029929"/>
                  <a:pt x="1961387" y="1029929"/>
                </a:cubicBezTo>
                <a:lnTo>
                  <a:pt x="102993" y="1029929"/>
                </a:lnTo>
                <a:cubicBezTo>
                  <a:pt x="46112" y="1029929"/>
                  <a:pt x="0" y="983817"/>
                  <a:pt x="0" y="926936"/>
                </a:cubicBezTo>
                <a:lnTo>
                  <a:pt x="0" y="102993"/>
                </a:lnTo>
                <a:close/>
              </a:path>
            </a:pathLst>
          </a:custGeom>
          <a:solidFill>
            <a:schemeClr val="bg1"/>
          </a:solidFill>
          <a:ln w="3175">
            <a:noFill/>
          </a:ln>
          <a:scene3d>
            <a:camera prst="orthographicFront"/>
            <a:lightRig rig="flat" dir="t"/>
          </a:scene3d>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31197" tIns="31197" rIns="31197" bIns="31197" numCol="1" spcCol="1270" anchor="ctr" anchorCtr="0">
            <a:noAutofit/>
          </a:bodyPr>
          <a:lstStyle/>
          <a:p>
            <a:pPr algn="ctr" defTabSz="600075">
              <a:lnSpc>
                <a:spcPct val="90000"/>
              </a:lnSpc>
              <a:spcBef>
                <a:spcPct val="0"/>
              </a:spcBef>
              <a:spcAft>
                <a:spcPct val="35000"/>
              </a:spcAft>
            </a:pPr>
            <a:r>
              <a:rPr lang="ja-JP" altLang="en-US" sz="900" b="1" dirty="0">
                <a:solidFill>
                  <a:schemeClr val="tx1"/>
                </a:solidFill>
                <a:latin typeface="Meiryo UI" panose="020B0604030504040204" pitchFamily="50" charset="-128"/>
                <a:ea typeface="Meiryo UI" panose="020B0604030504040204" pitchFamily="50" charset="-128"/>
              </a:rPr>
              <a:t>インバウンド</a:t>
            </a:r>
            <a:endParaRPr lang="en-US" altLang="ja-JP" sz="900"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ts val="300"/>
              </a:spcBef>
              <a:spcAft>
                <a:spcPct val="35000"/>
              </a:spcAft>
            </a:pPr>
            <a:r>
              <a:rPr lang="ja-JP" altLang="en-US" sz="900" dirty="0">
                <a:solidFill>
                  <a:schemeClr val="tx1"/>
                </a:solidFill>
                <a:latin typeface="Meiryo UI" panose="020B0604030504040204" pitchFamily="50" charset="-128"/>
                <a:ea typeface="Meiryo UI" panose="020B0604030504040204" pitchFamily="50" charset="-128"/>
              </a:rPr>
              <a:t>・海外からの来園者数</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85" name="フリーフォーム: 図形 50">
            <a:extLst>
              <a:ext uri="{FF2B5EF4-FFF2-40B4-BE49-F238E27FC236}">
                <a16:creationId xmlns:a16="http://schemas.microsoft.com/office/drawing/2014/main" id="{86263A12-E772-4A17-9C99-C81E990E5D62}"/>
              </a:ext>
            </a:extLst>
          </p:cNvPr>
          <p:cNvSpPr/>
          <p:nvPr/>
        </p:nvSpPr>
        <p:spPr>
          <a:xfrm>
            <a:off x="7753056" y="3617530"/>
            <a:ext cx="1147762" cy="988898"/>
          </a:xfrm>
          <a:custGeom>
            <a:avLst/>
            <a:gdLst>
              <a:gd name="connsiteX0" fmla="*/ 0 w 2064380"/>
              <a:gd name="connsiteY0" fmla="*/ 103219 h 1032190"/>
              <a:gd name="connsiteX1" fmla="*/ 103219 w 2064380"/>
              <a:gd name="connsiteY1" fmla="*/ 0 h 1032190"/>
              <a:gd name="connsiteX2" fmla="*/ 1961161 w 2064380"/>
              <a:gd name="connsiteY2" fmla="*/ 0 h 1032190"/>
              <a:gd name="connsiteX3" fmla="*/ 2064380 w 2064380"/>
              <a:gd name="connsiteY3" fmla="*/ 103219 h 1032190"/>
              <a:gd name="connsiteX4" fmla="*/ 2064380 w 2064380"/>
              <a:gd name="connsiteY4" fmla="*/ 928971 h 1032190"/>
              <a:gd name="connsiteX5" fmla="*/ 1961161 w 2064380"/>
              <a:gd name="connsiteY5" fmla="*/ 1032190 h 1032190"/>
              <a:gd name="connsiteX6" fmla="*/ 103219 w 2064380"/>
              <a:gd name="connsiteY6" fmla="*/ 1032190 h 1032190"/>
              <a:gd name="connsiteX7" fmla="*/ 0 w 2064380"/>
              <a:gd name="connsiteY7" fmla="*/ 928971 h 1032190"/>
              <a:gd name="connsiteX8" fmla="*/ 0 w 2064380"/>
              <a:gd name="connsiteY8" fmla="*/ 103219 h 103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64380" h="1032190">
                <a:moveTo>
                  <a:pt x="0" y="103219"/>
                </a:moveTo>
                <a:cubicBezTo>
                  <a:pt x="0" y="46213"/>
                  <a:pt x="46213" y="0"/>
                  <a:pt x="103219" y="0"/>
                </a:cubicBezTo>
                <a:lnTo>
                  <a:pt x="1961161" y="0"/>
                </a:lnTo>
                <a:cubicBezTo>
                  <a:pt x="2018167" y="0"/>
                  <a:pt x="2064380" y="46213"/>
                  <a:pt x="2064380" y="103219"/>
                </a:cubicBezTo>
                <a:lnTo>
                  <a:pt x="2064380" y="928971"/>
                </a:lnTo>
                <a:cubicBezTo>
                  <a:pt x="2064380" y="985977"/>
                  <a:pt x="2018167" y="1032190"/>
                  <a:pt x="1961161" y="1032190"/>
                </a:cubicBezTo>
                <a:lnTo>
                  <a:pt x="103219" y="1032190"/>
                </a:lnTo>
                <a:cubicBezTo>
                  <a:pt x="46213" y="1032190"/>
                  <a:pt x="0" y="985977"/>
                  <a:pt x="0" y="928971"/>
                </a:cubicBezTo>
                <a:lnTo>
                  <a:pt x="0" y="103219"/>
                </a:lnTo>
                <a:close/>
              </a:path>
            </a:pathLst>
          </a:custGeom>
          <a:solidFill>
            <a:schemeClr val="bg1"/>
          </a:solidFill>
          <a:scene3d>
            <a:camera prst="orthographicFront"/>
            <a:lightRig rig="flat" dir="t"/>
          </a:scene3d>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31247" tIns="31247" rIns="0" bIns="31247" numCol="1" spcCol="1270" anchor="ctr" anchorCtr="0">
            <a:noAutofit/>
          </a:bodyPr>
          <a:lstStyle/>
          <a:p>
            <a:pPr algn="ctr" defTabSz="600075">
              <a:lnSpc>
                <a:spcPct val="90000"/>
              </a:lnSpc>
              <a:spcBef>
                <a:spcPct val="0"/>
              </a:spcBef>
              <a:spcAft>
                <a:spcPct val="35000"/>
              </a:spcAft>
            </a:pPr>
            <a:r>
              <a:rPr lang="ja-JP" altLang="en-US" sz="900" b="1" dirty="0">
                <a:solidFill>
                  <a:schemeClr val="tx1"/>
                </a:solidFill>
                <a:latin typeface="Meiryo UI" panose="020B0604030504040204" pitchFamily="50" charset="-128"/>
                <a:ea typeface="Meiryo UI" panose="020B0604030504040204" pitchFamily="50" charset="-128"/>
              </a:rPr>
              <a:t>自然文化園以外の</a:t>
            </a:r>
            <a:endParaRPr lang="en-US" altLang="ja-JP" sz="90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lang="ja-JP" altLang="en-US" sz="900" b="1" dirty="0">
                <a:solidFill>
                  <a:schemeClr val="tx1"/>
                </a:solidFill>
                <a:latin typeface="Meiryo UI" panose="020B0604030504040204" pitchFamily="50" charset="-128"/>
                <a:ea typeface="Meiryo UI" panose="020B0604030504040204" pitchFamily="50" charset="-128"/>
              </a:rPr>
              <a:t>公園施設利用状況</a:t>
            </a:r>
            <a:endParaRPr lang="en-US" altLang="ja-JP" sz="900" b="1" dirty="0">
              <a:solidFill>
                <a:schemeClr val="tx1"/>
              </a:solidFill>
              <a:latin typeface="Meiryo UI" panose="020B0604030504040204" pitchFamily="50" charset="-128"/>
              <a:ea typeface="Meiryo UI" panose="020B0604030504040204" pitchFamily="50" charset="-128"/>
            </a:endParaRPr>
          </a:p>
          <a:p>
            <a:pPr defTabSz="600075">
              <a:lnSpc>
                <a:spcPct val="90000"/>
              </a:lnSpc>
              <a:spcBef>
                <a:spcPts val="300"/>
              </a:spcBef>
              <a:spcAft>
                <a:spcPct val="35000"/>
              </a:spcAft>
            </a:pPr>
            <a:r>
              <a:rPr lang="ja-JP" altLang="en-US" sz="900" dirty="0">
                <a:solidFill>
                  <a:schemeClr val="tx1"/>
                </a:solidFill>
                <a:latin typeface="Meiryo UI" panose="020B0604030504040204" pitchFamily="50" charset="-128"/>
                <a:ea typeface="Meiryo UI" panose="020B0604030504040204" pitchFamily="50" charset="-128"/>
              </a:rPr>
              <a:t>・</a:t>
            </a:r>
            <a:r>
              <a:rPr lang="ja-JP" altLang="en-US" sz="900" spc="-50" dirty="0">
                <a:solidFill>
                  <a:schemeClr val="tx1"/>
                </a:solidFill>
                <a:latin typeface="Meiryo UI" panose="020B0604030504040204" pitchFamily="50" charset="-128"/>
                <a:ea typeface="Meiryo UI" panose="020B0604030504040204" pitchFamily="50" charset="-128"/>
              </a:rPr>
              <a:t>スポーツ施設利用</a:t>
            </a:r>
            <a:r>
              <a:rPr kumimoji="1" lang="ja-JP" altLang="en-US" sz="900" spc="-50" dirty="0">
                <a:solidFill>
                  <a:schemeClr val="tx1"/>
                </a:solidFill>
                <a:latin typeface="Meiryo UI" panose="020B0604030504040204" pitchFamily="50" charset="-128"/>
                <a:ea typeface="Meiryo UI" panose="020B0604030504040204" pitchFamily="50" charset="-128"/>
              </a:rPr>
              <a:t>者数</a:t>
            </a:r>
            <a:endParaRPr kumimoji="1" lang="en-US" altLang="ja-JP" sz="900" spc="-50" dirty="0">
              <a:solidFill>
                <a:schemeClr val="tx1"/>
              </a:solidFill>
              <a:latin typeface="Meiryo UI" panose="020B0604030504040204" pitchFamily="50" charset="-128"/>
              <a:ea typeface="Meiryo UI" panose="020B0604030504040204" pitchFamily="50" charset="-128"/>
            </a:endParaRPr>
          </a:p>
        </p:txBody>
      </p:sp>
      <p:sp>
        <p:nvSpPr>
          <p:cNvPr id="86" name="フリーフォーム: 図形 53">
            <a:extLst>
              <a:ext uri="{FF2B5EF4-FFF2-40B4-BE49-F238E27FC236}">
                <a16:creationId xmlns:a16="http://schemas.microsoft.com/office/drawing/2014/main" id="{7636B256-BA92-416E-9DC3-8118222A9CD4}"/>
              </a:ext>
            </a:extLst>
          </p:cNvPr>
          <p:cNvSpPr/>
          <p:nvPr/>
        </p:nvSpPr>
        <p:spPr>
          <a:xfrm>
            <a:off x="7740964" y="2692624"/>
            <a:ext cx="1193441" cy="819649"/>
          </a:xfrm>
          <a:custGeom>
            <a:avLst/>
            <a:gdLst>
              <a:gd name="connsiteX0" fmla="*/ 0 w 2064380"/>
              <a:gd name="connsiteY0" fmla="*/ 102993 h 1029929"/>
              <a:gd name="connsiteX1" fmla="*/ 102993 w 2064380"/>
              <a:gd name="connsiteY1" fmla="*/ 0 h 1029929"/>
              <a:gd name="connsiteX2" fmla="*/ 1961387 w 2064380"/>
              <a:gd name="connsiteY2" fmla="*/ 0 h 1029929"/>
              <a:gd name="connsiteX3" fmla="*/ 2064380 w 2064380"/>
              <a:gd name="connsiteY3" fmla="*/ 102993 h 1029929"/>
              <a:gd name="connsiteX4" fmla="*/ 2064380 w 2064380"/>
              <a:gd name="connsiteY4" fmla="*/ 926936 h 1029929"/>
              <a:gd name="connsiteX5" fmla="*/ 1961387 w 2064380"/>
              <a:gd name="connsiteY5" fmla="*/ 1029929 h 1029929"/>
              <a:gd name="connsiteX6" fmla="*/ 102993 w 2064380"/>
              <a:gd name="connsiteY6" fmla="*/ 1029929 h 1029929"/>
              <a:gd name="connsiteX7" fmla="*/ 0 w 2064380"/>
              <a:gd name="connsiteY7" fmla="*/ 926936 h 1029929"/>
              <a:gd name="connsiteX8" fmla="*/ 0 w 2064380"/>
              <a:gd name="connsiteY8" fmla="*/ 102993 h 1029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64380" h="1029929">
                <a:moveTo>
                  <a:pt x="0" y="102993"/>
                </a:moveTo>
                <a:cubicBezTo>
                  <a:pt x="0" y="46112"/>
                  <a:pt x="46112" y="0"/>
                  <a:pt x="102993" y="0"/>
                </a:cubicBezTo>
                <a:lnTo>
                  <a:pt x="1961387" y="0"/>
                </a:lnTo>
                <a:cubicBezTo>
                  <a:pt x="2018268" y="0"/>
                  <a:pt x="2064380" y="46112"/>
                  <a:pt x="2064380" y="102993"/>
                </a:cubicBezTo>
                <a:lnTo>
                  <a:pt x="2064380" y="926936"/>
                </a:lnTo>
                <a:cubicBezTo>
                  <a:pt x="2064380" y="983817"/>
                  <a:pt x="2018268" y="1029929"/>
                  <a:pt x="1961387" y="1029929"/>
                </a:cubicBezTo>
                <a:lnTo>
                  <a:pt x="102993" y="1029929"/>
                </a:lnTo>
                <a:cubicBezTo>
                  <a:pt x="46112" y="1029929"/>
                  <a:pt x="0" y="983817"/>
                  <a:pt x="0" y="926936"/>
                </a:cubicBezTo>
                <a:lnTo>
                  <a:pt x="0" y="102993"/>
                </a:lnTo>
                <a:close/>
              </a:path>
            </a:pathLst>
          </a:custGeom>
          <a:solidFill>
            <a:schemeClr val="bg1"/>
          </a:solidFill>
          <a:scene3d>
            <a:camera prst="orthographicFront"/>
            <a:lightRig rig="flat" dir="t"/>
          </a:scene3d>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31197" tIns="31197" rIns="31197" bIns="31197" numCol="1" spcCol="1270" anchor="ctr" anchorCtr="0">
            <a:noAutofit/>
          </a:bodyPr>
          <a:lstStyle/>
          <a:p>
            <a:pPr algn="ctr" defTabSz="600075">
              <a:lnSpc>
                <a:spcPct val="90000"/>
              </a:lnSpc>
              <a:spcBef>
                <a:spcPct val="0"/>
              </a:spcBef>
              <a:spcAft>
                <a:spcPct val="35000"/>
              </a:spcAft>
            </a:pPr>
            <a:r>
              <a:rPr lang="en-US" altLang="ja-JP" sz="1000" b="1" dirty="0">
                <a:solidFill>
                  <a:schemeClr val="tx1"/>
                </a:solidFill>
                <a:latin typeface="Meiryo UI" panose="020B0604030504040204" pitchFamily="50" charset="-128"/>
                <a:ea typeface="Meiryo UI" panose="020B0604030504040204" pitchFamily="50" charset="-128"/>
              </a:rPr>
              <a:t>SNS</a:t>
            </a:r>
            <a:r>
              <a:rPr lang="ja-JP" altLang="en-US" sz="1000" b="1" dirty="0">
                <a:solidFill>
                  <a:schemeClr val="tx1"/>
                </a:solidFill>
                <a:latin typeface="Meiryo UI" panose="020B0604030504040204" pitchFamily="50" charset="-128"/>
                <a:ea typeface="Meiryo UI" panose="020B0604030504040204" pitchFamily="50" charset="-128"/>
              </a:rPr>
              <a:t>等の活性状況</a:t>
            </a:r>
            <a:endParaRPr lang="en-US" altLang="ja-JP" sz="1000" b="1"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ts val="300"/>
              </a:spcBef>
              <a:spcAft>
                <a:spcPct val="35000"/>
              </a:spcAft>
            </a:pPr>
            <a:r>
              <a:rPr lang="ja-JP" altLang="en-US" sz="800" dirty="0">
                <a:solidFill>
                  <a:schemeClr val="tx1"/>
                </a:solidFill>
                <a:latin typeface="Meiryo UI" panose="020B0604030504040204" pitchFamily="50" charset="-128"/>
                <a:ea typeface="Meiryo UI" panose="020B0604030504040204" pitchFamily="50" charset="-128"/>
              </a:rPr>
              <a:t>・インスタグラム フォロワー数</a:t>
            </a:r>
            <a:endParaRPr lang="en-US" altLang="ja-JP" sz="800"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ct val="0"/>
              </a:spcBef>
              <a:spcAft>
                <a:spcPct val="35000"/>
              </a:spcAft>
            </a:pPr>
            <a:r>
              <a:rPr lang="ja-JP" altLang="en-US" sz="800" dirty="0">
                <a:solidFill>
                  <a:schemeClr val="tx1"/>
                </a:solidFill>
                <a:latin typeface="Meiryo UI" panose="020B0604030504040204" pitchFamily="50" charset="-128"/>
                <a:ea typeface="Meiryo UI" panose="020B0604030504040204" pitchFamily="50" charset="-128"/>
              </a:rPr>
              <a:t>・フェイスブック ファン数</a:t>
            </a:r>
            <a:endParaRPr lang="en-US" altLang="ja-JP" sz="800" dirty="0">
              <a:solidFill>
                <a:schemeClr val="tx1"/>
              </a:solidFill>
              <a:latin typeface="Meiryo UI" panose="020B0604030504040204" pitchFamily="50" charset="-128"/>
              <a:ea typeface="Meiryo UI" panose="020B0604030504040204" pitchFamily="50" charset="-128"/>
            </a:endParaRPr>
          </a:p>
        </p:txBody>
      </p:sp>
      <p:sp>
        <p:nvSpPr>
          <p:cNvPr id="87" name="フリーフォーム: 図形 53">
            <a:extLst>
              <a:ext uri="{FF2B5EF4-FFF2-40B4-BE49-F238E27FC236}">
                <a16:creationId xmlns:a16="http://schemas.microsoft.com/office/drawing/2014/main" id="{7636B256-BA92-416E-9DC3-8118222A9CD4}"/>
              </a:ext>
            </a:extLst>
          </p:cNvPr>
          <p:cNvSpPr/>
          <p:nvPr/>
        </p:nvSpPr>
        <p:spPr>
          <a:xfrm>
            <a:off x="7756546" y="5444043"/>
            <a:ext cx="1160246" cy="833784"/>
          </a:xfrm>
          <a:custGeom>
            <a:avLst/>
            <a:gdLst>
              <a:gd name="connsiteX0" fmla="*/ 0 w 2064380"/>
              <a:gd name="connsiteY0" fmla="*/ 102993 h 1029929"/>
              <a:gd name="connsiteX1" fmla="*/ 102993 w 2064380"/>
              <a:gd name="connsiteY1" fmla="*/ 0 h 1029929"/>
              <a:gd name="connsiteX2" fmla="*/ 1961387 w 2064380"/>
              <a:gd name="connsiteY2" fmla="*/ 0 h 1029929"/>
              <a:gd name="connsiteX3" fmla="*/ 2064380 w 2064380"/>
              <a:gd name="connsiteY3" fmla="*/ 102993 h 1029929"/>
              <a:gd name="connsiteX4" fmla="*/ 2064380 w 2064380"/>
              <a:gd name="connsiteY4" fmla="*/ 926936 h 1029929"/>
              <a:gd name="connsiteX5" fmla="*/ 1961387 w 2064380"/>
              <a:gd name="connsiteY5" fmla="*/ 1029929 h 1029929"/>
              <a:gd name="connsiteX6" fmla="*/ 102993 w 2064380"/>
              <a:gd name="connsiteY6" fmla="*/ 1029929 h 1029929"/>
              <a:gd name="connsiteX7" fmla="*/ 0 w 2064380"/>
              <a:gd name="connsiteY7" fmla="*/ 926936 h 1029929"/>
              <a:gd name="connsiteX8" fmla="*/ 0 w 2064380"/>
              <a:gd name="connsiteY8" fmla="*/ 102993 h 1029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64380" h="1029929">
                <a:moveTo>
                  <a:pt x="0" y="102993"/>
                </a:moveTo>
                <a:cubicBezTo>
                  <a:pt x="0" y="46112"/>
                  <a:pt x="46112" y="0"/>
                  <a:pt x="102993" y="0"/>
                </a:cubicBezTo>
                <a:lnTo>
                  <a:pt x="1961387" y="0"/>
                </a:lnTo>
                <a:cubicBezTo>
                  <a:pt x="2018268" y="0"/>
                  <a:pt x="2064380" y="46112"/>
                  <a:pt x="2064380" y="102993"/>
                </a:cubicBezTo>
                <a:lnTo>
                  <a:pt x="2064380" y="926936"/>
                </a:lnTo>
                <a:cubicBezTo>
                  <a:pt x="2064380" y="983817"/>
                  <a:pt x="2018268" y="1029929"/>
                  <a:pt x="1961387" y="1029929"/>
                </a:cubicBezTo>
                <a:lnTo>
                  <a:pt x="102993" y="1029929"/>
                </a:lnTo>
                <a:cubicBezTo>
                  <a:pt x="46112" y="1029929"/>
                  <a:pt x="0" y="983817"/>
                  <a:pt x="0" y="926936"/>
                </a:cubicBezTo>
                <a:lnTo>
                  <a:pt x="0" y="102993"/>
                </a:lnTo>
                <a:close/>
              </a:path>
            </a:pathLst>
          </a:custGeom>
          <a:solidFill>
            <a:schemeClr val="bg1"/>
          </a:solidFill>
          <a:scene3d>
            <a:camera prst="orthographicFront"/>
            <a:lightRig rig="flat" dir="t"/>
          </a:scene3d>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31197" tIns="31197" rIns="31197" bIns="31197" numCol="1" spcCol="1270" anchor="ctr" anchorCtr="0">
            <a:noAutofit/>
          </a:bodyPr>
          <a:lstStyle/>
          <a:p>
            <a:pPr algn="ctr" defTabSz="600075">
              <a:lnSpc>
                <a:spcPct val="90000"/>
              </a:lnSpc>
              <a:spcBef>
                <a:spcPct val="0"/>
              </a:spcBef>
              <a:spcAft>
                <a:spcPct val="35000"/>
              </a:spcAft>
            </a:pPr>
            <a:r>
              <a:rPr lang="ja-JP" altLang="en-US" sz="900" b="1" dirty="0">
                <a:solidFill>
                  <a:schemeClr val="tx1"/>
                </a:solidFill>
                <a:latin typeface="Meiryo UI" panose="020B0604030504040204" pitchFamily="50" charset="-128"/>
                <a:ea typeface="Meiryo UI" panose="020B0604030504040204" pitchFamily="50" charset="-128"/>
              </a:rPr>
              <a:t>公園の質</a:t>
            </a:r>
            <a:endParaRPr lang="en-US" altLang="ja-JP" sz="900" dirty="0">
              <a:solidFill>
                <a:schemeClr val="tx1"/>
              </a:solidFill>
              <a:latin typeface="Meiryo UI" panose="020B0604030504040204" pitchFamily="50" charset="-128"/>
              <a:ea typeface="Meiryo UI" panose="020B0604030504040204" pitchFamily="50" charset="-128"/>
            </a:endParaRPr>
          </a:p>
          <a:p>
            <a:pPr algn="ctr" defTabSz="600075">
              <a:lnSpc>
                <a:spcPct val="90000"/>
              </a:lnSpc>
              <a:spcBef>
                <a:spcPts val="300"/>
              </a:spcBef>
              <a:spcAft>
                <a:spcPct val="35000"/>
              </a:spcAft>
            </a:pPr>
            <a:r>
              <a:rPr lang="ja-JP" altLang="en-US" sz="900" dirty="0">
                <a:solidFill>
                  <a:schemeClr val="tx1"/>
                </a:solidFill>
                <a:latin typeface="Meiryo UI" panose="020B0604030504040204" pitchFamily="50" charset="-128"/>
                <a:ea typeface="Meiryo UI" panose="020B0604030504040204" pitchFamily="50" charset="-128"/>
              </a:rPr>
              <a:t>・来園者満足度</a:t>
            </a:r>
            <a:endParaRPr kumimoji="1" lang="en-US" altLang="ja-JP" sz="900" dirty="0">
              <a:solidFill>
                <a:schemeClr val="tx1"/>
              </a:solidFill>
              <a:latin typeface="+mj-lt"/>
            </a:endParaRPr>
          </a:p>
          <a:p>
            <a:pPr algn="ctr" defTabSz="600075">
              <a:lnSpc>
                <a:spcPct val="90000"/>
              </a:lnSpc>
              <a:spcBef>
                <a:spcPct val="0"/>
              </a:spcBef>
              <a:spcAft>
                <a:spcPct val="35000"/>
              </a:spcAft>
            </a:pPr>
            <a:r>
              <a:rPr lang="ja-JP" altLang="en-US" sz="900" dirty="0">
                <a:solidFill>
                  <a:schemeClr val="tx1"/>
                </a:solidFill>
                <a:latin typeface="Meiryo UI" panose="020B0604030504040204" pitchFamily="50" charset="-128"/>
                <a:ea typeface="Meiryo UI" panose="020B0604030504040204" pitchFamily="50" charset="-128"/>
              </a:rPr>
              <a:t>・来園回数の意向</a:t>
            </a:r>
            <a:endParaRPr kumimoji="1" lang="en-US" altLang="ja-JP" sz="900" dirty="0">
              <a:solidFill>
                <a:schemeClr val="tx1"/>
              </a:solidFill>
            </a:endParaRPr>
          </a:p>
        </p:txBody>
      </p:sp>
      <p:sp>
        <p:nvSpPr>
          <p:cNvPr id="2" name="テキスト ボックス 1"/>
          <p:cNvSpPr txBox="1"/>
          <p:nvPr/>
        </p:nvSpPr>
        <p:spPr>
          <a:xfrm>
            <a:off x="1431021" y="5537387"/>
            <a:ext cx="981685" cy="253916"/>
          </a:xfrm>
          <a:prstGeom prst="rect">
            <a:avLst/>
          </a:prstGeom>
          <a:solidFill>
            <a:schemeClr val="bg1"/>
          </a:solidFill>
          <a:ln>
            <a:solidFill>
              <a:schemeClr val="tx1"/>
            </a:solidFill>
            <a:prstDash val="dash"/>
          </a:ln>
        </p:spPr>
        <p:txBody>
          <a:bodyPr wrap="square" rIns="72000" rtlCol="0" anchor="ctr" anchorCtr="0">
            <a:spAutoFit/>
          </a:bodyPr>
          <a:lstStyle/>
          <a:p>
            <a:r>
              <a:rPr kumimoji="1" lang="ja-JP" altLang="en-US" sz="1050" b="1" dirty="0"/>
              <a:t>リピート促進</a:t>
            </a:r>
          </a:p>
        </p:txBody>
      </p:sp>
      <p:sp>
        <p:nvSpPr>
          <p:cNvPr id="45" name="テキスト ボックス 44"/>
          <p:cNvSpPr txBox="1"/>
          <p:nvPr/>
        </p:nvSpPr>
        <p:spPr>
          <a:xfrm>
            <a:off x="1453585" y="3797398"/>
            <a:ext cx="973113" cy="253916"/>
          </a:xfrm>
          <a:prstGeom prst="rect">
            <a:avLst/>
          </a:prstGeom>
          <a:solidFill>
            <a:schemeClr val="bg1"/>
          </a:solidFill>
          <a:ln>
            <a:solidFill>
              <a:schemeClr val="tx1"/>
            </a:solidFill>
            <a:prstDash val="dash"/>
          </a:ln>
        </p:spPr>
        <p:txBody>
          <a:bodyPr wrap="square" rIns="72000" rtlCol="0" anchor="ctr" anchorCtr="0">
            <a:spAutoFit/>
          </a:bodyPr>
          <a:lstStyle/>
          <a:p>
            <a:r>
              <a:rPr kumimoji="1" lang="ja-JP" altLang="en-US" sz="1050" b="1" dirty="0"/>
              <a:t>初来園者獲得</a:t>
            </a:r>
          </a:p>
        </p:txBody>
      </p:sp>
      <p:sp>
        <p:nvSpPr>
          <p:cNvPr id="55" name="テキスト ボックス 54">
            <a:extLst>
              <a:ext uri="{FF2B5EF4-FFF2-40B4-BE49-F238E27FC236}">
                <a16:creationId xmlns:a16="http://schemas.microsoft.com/office/drawing/2014/main" id="{F9277CF9-9706-CEF1-AF85-347ABA6462EF}"/>
              </a:ext>
            </a:extLst>
          </p:cNvPr>
          <p:cNvSpPr txBox="1"/>
          <p:nvPr/>
        </p:nvSpPr>
        <p:spPr>
          <a:xfrm>
            <a:off x="1299213" y="2064855"/>
            <a:ext cx="1193411" cy="253916"/>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・数値化しない</a:t>
            </a:r>
          </a:p>
        </p:txBody>
      </p:sp>
      <p:sp>
        <p:nvSpPr>
          <p:cNvPr id="67" name="フリーフォーム: 図形 53">
            <a:extLst>
              <a:ext uri="{FF2B5EF4-FFF2-40B4-BE49-F238E27FC236}">
                <a16:creationId xmlns:a16="http://schemas.microsoft.com/office/drawing/2014/main" id="{7636B256-BA92-416E-9DC3-8118222A9CD4}"/>
              </a:ext>
            </a:extLst>
          </p:cNvPr>
          <p:cNvSpPr/>
          <p:nvPr/>
        </p:nvSpPr>
        <p:spPr>
          <a:xfrm>
            <a:off x="4744216" y="2477672"/>
            <a:ext cx="2793009" cy="1858288"/>
          </a:xfrm>
          <a:custGeom>
            <a:avLst/>
            <a:gdLst>
              <a:gd name="connsiteX0" fmla="*/ 0 w 2064380"/>
              <a:gd name="connsiteY0" fmla="*/ 102993 h 1029929"/>
              <a:gd name="connsiteX1" fmla="*/ 102993 w 2064380"/>
              <a:gd name="connsiteY1" fmla="*/ 0 h 1029929"/>
              <a:gd name="connsiteX2" fmla="*/ 1961387 w 2064380"/>
              <a:gd name="connsiteY2" fmla="*/ 0 h 1029929"/>
              <a:gd name="connsiteX3" fmla="*/ 2064380 w 2064380"/>
              <a:gd name="connsiteY3" fmla="*/ 102993 h 1029929"/>
              <a:gd name="connsiteX4" fmla="*/ 2064380 w 2064380"/>
              <a:gd name="connsiteY4" fmla="*/ 926936 h 1029929"/>
              <a:gd name="connsiteX5" fmla="*/ 1961387 w 2064380"/>
              <a:gd name="connsiteY5" fmla="*/ 1029929 h 1029929"/>
              <a:gd name="connsiteX6" fmla="*/ 102993 w 2064380"/>
              <a:gd name="connsiteY6" fmla="*/ 1029929 h 1029929"/>
              <a:gd name="connsiteX7" fmla="*/ 0 w 2064380"/>
              <a:gd name="connsiteY7" fmla="*/ 926936 h 1029929"/>
              <a:gd name="connsiteX8" fmla="*/ 0 w 2064380"/>
              <a:gd name="connsiteY8" fmla="*/ 102993 h 1029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64380" h="1029929">
                <a:moveTo>
                  <a:pt x="0" y="102993"/>
                </a:moveTo>
                <a:cubicBezTo>
                  <a:pt x="0" y="46112"/>
                  <a:pt x="46112" y="0"/>
                  <a:pt x="102993" y="0"/>
                </a:cubicBezTo>
                <a:lnTo>
                  <a:pt x="1961387" y="0"/>
                </a:lnTo>
                <a:cubicBezTo>
                  <a:pt x="2018268" y="0"/>
                  <a:pt x="2064380" y="46112"/>
                  <a:pt x="2064380" y="102993"/>
                </a:cubicBezTo>
                <a:lnTo>
                  <a:pt x="2064380" y="926936"/>
                </a:lnTo>
                <a:cubicBezTo>
                  <a:pt x="2064380" y="983817"/>
                  <a:pt x="2018268" y="1029929"/>
                  <a:pt x="1961387" y="1029929"/>
                </a:cubicBezTo>
                <a:lnTo>
                  <a:pt x="102993" y="1029929"/>
                </a:lnTo>
                <a:cubicBezTo>
                  <a:pt x="46112" y="1029929"/>
                  <a:pt x="0" y="983817"/>
                  <a:pt x="0" y="926936"/>
                </a:cubicBezTo>
                <a:lnTo>
                  <a:pt x="0" y="102993"/>
                </a:lnTo>
                <a:close/>
              </a:path>
            </a:pathLst>
          </a:custGeom>
          <a:scene3d>
            <a:camera prst="orthographicFront"/>
            <a:lightRig rig="flat" dir="t"/>
          </a:scene3d>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31197" tIns="31197" rIns="31197" bIns="31197" numCol="1" spcCol="1270" anchor="ctr" anchorCtr="0">
            <a:noAutofit/>
          </a:bodyPr>
          <a:lstStyle/>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a:t>
            </a:r>
            <a:r>
              <a:rPr lang="en-US" altLang="ja-JP" sz="900" dirty="0">
                <a:solidFill>
                  <a:schemeClr val="tx1"/>
                </a:solidFill>
                <a:latin typeface="Meiryo UI" panose="020B0604030504040204" pitchFamily="50" charset="-128"/>
                <a:ea typeface="Meiryo UI" panose="020B0604030504040204" pitchFamily="50" charset="-128"/>
              </a:rPr>
              <a:t>2025</a:t>
            </a:r>
            <a:r>
              <a:rPr lang="ja-JP" altLang="en-US" sz="900" dirty="0">
                <a:solidFill>
                  <a:schemeClr val="tx1"/>
                </a:solidFill>
                <a:latin typeface="Meiryo UI" panose="020B0604030504040204" pitchFamily="50" charset="-128"/>
                <a:ea typeface="Meiryo UI" panose="020B0604030504040204" pitchFamily="50" charset="-128"/>
              </a:rPr>
              <a:t>年大阪・関西万博の機運醸成</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a:t>
            </a:r>
            <a:r>
              <a:rPr lang="en-US" altLang="ja-JP" sz="900" dirty="0">
                <a:solidFill>
                  <a:schemeClr val="tx1"/>
                </a:solidFill>
                <a:latin typeface="Meiryo UI" panose="020B0604030504040204" pitchFamily="50" charset="-128"/>
                <a:ea typeface="Meiryo UI" panose="020B0604030504040204" pitchFamily="50" charset="-128"/>
              </a:rPr>
              <a:t>2025</a:t>
            </a:r>
            <a:r>
              <a:rPr lang="ja-JP" altLang="en-US" sz="900" dirty="0">
                <a:solidFill>
                  <a:schemeClr val="tx1"/>
                </a:solidFill>
                <a:latin typeface="Meiryo UI" panose="020B0604030504040204" pitchFamily="50" charset="-128"/>
                <a:ea typeface="Meiryo UI" panose="020B0604030504040204" pitchFamily="50" charset="-128"/>
              </a:rPr>
              <a:t>年大阪・関西万博との連携</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〇イベントや新しい楽しみ方</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〇太陽の塔・日本庭園等レガシー施設の魅力向上</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a:t>
            </a:r>
            <a:r>
              <a:rPr lang="en-US" altLang="ja-JP" sz="900" dirty="0">
                <a:solidFill>
                  <a:schemeClr val="tx1"/>
                </a:solidFill>
                <a:latin typeface="Meiryo UI" panose="020B0604030504040204" pitchFamily="50" charset="-128"/>
                <a:ea typeface="Meiryo UI" panose="020B0604030504040204" pitchFamily="50" charset="-128"/>
              </a:rPr>
              <a:t>1970</a:t>
            </a:r>
            <a:r>
              <a:rPr lang="ja-JP" altLang="en-US" sz="900" dirty="0">
                <a:solidFill>
                  <a:schemeClr val="tx1"/>
                </a:solidFill>
                <a:latin typeface="Meiryo UI" panose="020B0604030504040204" pitchFamily="50" charset="-128"/>
                <a:ea typeface="Meiryo UI" panose="020B0604030504040204" pitchFamily="50" charset="-128"/>
              </a:rPr>
              <a:t>年大阪万博資料のアーカイブ化と公開</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〇イベント等による</a:t>
            </a:r>
            <a:r>
              <a:rPr lang="en-US" altLang="ja-JP" sz="900" dirty="0">
                <a:solidFill>
                  <a:schemeClr val="tx1"/>
                </a:solidFill>
                <a:latin typeface="Meiryo UI" panose="020B0604030504040204" pitchFamily="50" charset="-128"/>
                <a:ea typeface="Meiryo UI" panose="020B0604030504040204" pitchFamily="50" charset="-128"/>
              </a:rPr>
              <a:t>1970</a:t>
            </a:r>
            <a:r>
              <a:rPr lang="ja-JP" altLang="en-US" sz="900" dirty="0">
                <a:solidFill>
                  <a:schemeClr val="tx1"/>
                </a:solidFill>
                <a:latin typeface="Meiryo UI" panose="020B0604030504040204" pitchFamily="50" charset="-128"/>
                <a:ea typeface="Meiryo UI" panose="020B0604030504040204" pitchFamily="50" charset="-128"/>
              </a:rPr>
              <a:t>年大阪万博・公園の魅力発信</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〇駅前周辺地区活性化事業の推進</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69" name="フリーフォーム: 図形 53">
            <a:extLst>
              <a:ext uri="{FF2B5EF4-FFF2-40B4-BE49-F238E27FC236}">
                <a16:creationId xmlns:a16="http://schemas.microsoft.com/office/drawing/2014/main" id="{7636B256-BA92-416E-9DC3-8118222A9CD4}"/>
              </a:ext>
            </a:extLst>
          </p:cNvPr>
          <p:cNvSpPr/>
          <p:nvPr/>
        </p:nvSpPr>
        <p:spPr>
          <a:xfrm>
            <a:off x="4736641" y="4442786"/>
            <a:ext cx="2793009" cy="1799999"/>
          </a:xfrm>
          <a:custGeom>
            <a:avLst/>
            <a:gdLst>
              <a:gd name="connsiteX0" fmla="*/ 0 w 2064380"/>
              <a:gd name="connsiteY0" fmla="*/ 102993 h 1029929"/>
              <a:gd name="connsiteX1" fmla="*/ 102993 w 2064380"/>
              <a:gd name="connsiteY1" fmla="*/ 0 h 1029929"/>
              <a:gd name="connsiteX2" fmla="*/ 1961387 w 2064380"/>
              <a:gd name="connsiteY2" fmla="*/ 0 h 1029929"/>
              <a:gd name="connsiteX3" fmla="*/ 2064380 w 2064380"/>
              <a:gd name="connsiteY3" fmla="*/ 102993 h 1029929"/>
              <a:gd name="connsiteX4" fmla="*/ 2064380 w 2064380"/>
              <a:gd name="connsiteY4" fmla="*/ 926936 h 1029929"/>
              <a:gd name="connsiteX5" fmla="*/ 1961387 w 2064380"/>
              <a:gd name="connsiteY5" fmla="*/ 1029929 h 1029929"/>
              <a:gd name="connsiteX6" fmla="*/ 102993 w 2064380"/>
              <a:gd name="connsiteY6" fmla="*/ 1029929 h 1029929"/>
              <a:gd name="connsiteX7" fmla="*/ 0 w 2064380"/>
              <a:gd name="connsiteY7" fmla="*/ 926936 h 1029929"/>
              <a:gd name="connsiteX8" fmla="*/ 0 w 2064380"/>
              <a:gd name="connsiteY8" fmla="*/ 102993 h 1029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64380" h="1029929">
                <a:moveTo>
                  <a:pt x="0" y="102993"/>
                </a:moveTo>
                <a:cubicBezTo>
                  <a:pt x="0" y="46112"/>
                  <a:pt x="46112" y="0"/>
                  <a:pt x="102993" y="0"/>
                </a:cubicBezTo>
                <a:lnTo>
                  <a:pt x="1961387" y="0"/>
                </a:lnTo>
                <a:cubicBezTo>
                  <a:pt x="2018268" y="0"/>
                  <a:pt x="2064380" y="46112"/>
                  <a:pt x="2064380" y="102993"/>
                </a:cubicBezTo>
                <a:lnTo>
                  <a:pt x="2064380" y="926936"/>
                </a:lnTo>
                <a:cubicBezTo>
                  <a:pt x="2064380" y="983817"/>
                  <a:pt x="2018268" y="1029929"/>
                  <a:pt x="1961387" y="1029929"/>
                </a:cubicBezTo>
                <a:lnTo>
                  <a:pt x="102993" y="1029929"/>
                </a:lnTo>
                <a:cubicBezTo>
                  <a:pt x="46112" y="1029929"/>
                  <a:pt x="0" y="983817"/>
                  <a:pt x="0" y="926936"/>
                </a:cubicBezTo>
                <a:lnTo>
                  <a:pt x="0" y="102993"/>
                </a:lnTo>
                <a:close/>
              </a:path>
            </a:pathLst>
          </a:custGeom>
          <a:scene3d>
            <a:camera prst="orthographicFront"/>
            <a:lightRig rig="flat" dir="t"/>
          </a:scene3d>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31197" tIns="31197" rIns="31197" bIns="31197" numCol="1" spcCol="1270" anchor="ctr" anchorCtr="0">
            <a:noAutofit/>
          </a:bodyPr>
          <a:lstStyle/>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〇安全安心のための施設維持</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〇万博の森づくりの推進、利用促進</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〇持続可能な財政運営のための各種検討</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〇公園関係団体等との連携 </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〇教育・学習プログラムの検討</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〇来園者が快適に過ごせる環境づくり</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900" dirty="0">
                <a:solidFill>
                  <a:schemeClr val="tx1"/>
                </a:solidFill>
                <a:latin typeface="Meiryo UI" panose="020B0604030504040204" pitchFamily="50" charset="-128"/>
                <a:ea typeface="Meiryo UI" panose="020B0604030504040204" pitchFamily="50" charset="-128"/>
              </a:rPr>
              <a:t>〇日常を楽しむコンテンツの充実　　　　　　　　　　　　　　　　　　　　　　</a:t>
            </a:r>
            <a:endParaRPr lang="en-US" altLang="ja-JP" sz="900" strike="sngStrike" dirty="0">
              <a:solidFill>
                <a:srgbClr val="FF0000"/>
              </a:solidFill>
              <a:latin typeface="Meiryo UI" panose="020B0604030504040204" pitchFamily="50" charset="-128"/>
              <a:ea typeface="Meiryo UI" panose="020B0604030504040204" pitchFamily="50" charset="-128"/>
            </a:endParaRPr>
          </a:p>
        </p:txBody>
      </p:sp>
      <p:cxnSp>
        <p:nvCxnSpPr>
          <p:cNvPr id="4" name="直線コネクタ 3"/>
          <p:cNvCxnSpPr/>
          <p:nvPr/>
        </p:nvCxnSpPr>
        <p:spPr>
          <a:xfrm>
            <a:off x="4323590" y="3558538"/>
            <a:ext cx="42062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4341279" y="5385051"/>
            <a:ext cx="382362"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31B1F7ED-9D8D-4653-A463-66A99391362C}"/>
              </a:ext>
            </a:extLst>
          </p:cNvPr>
          <p:cNvSpPr txBox="1"/>
          <p:nvPr/>
        </p:nvSpPr>
        <p:spPr>
          <a:xfrm>
            <a:off x="4707607" y="2038182"/>
            <a:ext cx="2314486" cy="253916"/>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・検証</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見直し</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再設定する</a:t>
            </a:r>
            <a:endParaRPr lang="en-US" altLang="ja-JP" sz="1050" dirty="0">
              <a:latin typeface="Meiryo UI" panose="020B0604030504040204" pitchFamily="50" charset="-128"/>
              <a:ea typeface="Meiryo UI" panose="020B0604030504040204" pitchFamily="50" charset="-128"/>
            </a:endParaRPr>
          </a:p>
        </p:txBody>
      </p:sp>
      <p:cxnSp>
        <p:nvCxnSpPr>
          <p:cNvPr id="38" name="直線コネクタ 37">
            <a:extLst>
              <a:ext uri="{FF2B5EF4-FFF2-40B4-BE49-F238E27FC236}">
                <a16:creationId xmlns:a16="http://schemas.microsoft.com/office/drawing/2014/main" id="{D0DCC050-1319-44EF-B741-9FD27B20BD72}"/>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6872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614EF761-6828-6E0F-5368-A0212F777DD7}"/>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表 6">
            <a:extLst>
              <a:ext uri="{FF2B5EF4-FFF2-40B4-BE49-F238E27FC236}">
                <a16:creationId xmlns:a16="http://schemas.microsoft.com/office/drawing/2014/main" id="{D8206BAB-FE6E-1C54-2CDE-FD37B24B5224}"/>
              </a:ext>
            </a:extLst>
          </p:cNvPr>
          <p:cNvGraphicFramePr>
            <a:graphicFrameLocks noGrp="1"/>
          </p:cNvGraphicFramePr>
          <p:nvPr>
            <p:extLst>
              <p:ext uri="{D42A27DB-BD31-4B8C-83A1-F6EECF244321}">
                <p14:modId xmlns:p14="http://schemas.microsoft.com/office/powerpoint/2010/main" val="340552182"/>
              </p:ext>
            </p:extLst>
          </p:nvPr>
        </p:nvGraphicFramePr>
        <p:xfrm>
          <a:off x="377785" y="956162"/>
          <a:ext cx="8471064" cy="1249680"/>
        </p:xfrm>
        <a:graphic>
          <a:graphicData uri="http://schemas.openxmlformats.org/drawingml/2006/table">
            <a:tbl>
              <a:tblPr firstRow="1" bandRow="1">
                <a:tableStyleId>{72833802-FEF1-4C79-8D5D-14CF1EAF98D9}</a:tableStyleId>
              </a:tblPr>
              <a:tblGrid>
                <a:gridCol w="8471064">
                  <a:extLst>
                    <a:ext uri="{9D8B030D-6E8A-4147-A177-3AD203B41FA5}">
                      <a16:colId xmlns:a16="http://schemas.microsoft.com/office/drawing/2014/main" val="1469446873"/>
                    </a:ext>
                  </a:extLst>
                </a:gridCol>
              </a:tblGrid>
              <a:tr h="195971">
                <a:tc>
                  <a:txBody>
                    <a:bodyPr/>
                    <a:lstStyle/>
                    <a:p>
                      <a:r>
                        <a:rPr kumimoji="1" lang="ja-JP" altLang="en-US" sz="1400" b="1" kern="1200" dirty="0">
                          <a:solidFill>
                            <a:schemeClr val="bg1"/>
                          </a:solidFill>
                          <a:latin typeface="Meiryo UI 本文"/>
                          <a:ea typeface="Meiryo UI" panose="020B0604030504040204" pitchFamily="50" charset="-128"/>
                          <a:cs typeface="Times New Roman" panose="02020603050405020304" pitchFamily="18" charset="0"/>
                        </a:rPr>
                        <a:t>〇</a:t>
                      </a:r>
                      <a:r>
                        <a:rPr kumimoji="1" lang="ja-JP" altLang="en-US" sz="1400" b="1" kern="1200" dirty="0">
                          <a:solidFill>
                            <a:schemeClr val="bg1"/>
                          </a:solidFill>
                          <a:latin typeface="+mn-lt"/>
                          <a:ea typeface="Meiryo UI" panose="020B0604030504040204" pitchFamily="50" charset="-128"/>
                          <a:cs typeface="Times New Roman" panose="02020603050405020304" pitchFamily="18" charset="0"/>
                        </a:rPr>
                        <a:t>安全安心のための施設維持</a:t>
                      </a:r>
                      <a:endParaRPr kumimoji="1" lang="ja-JP" altLang="en-US" sz="1400" b="1" strike="sngStrike" kern="1200" dirty="0">
                        <a:solidFill>
                          <a:srgbClr val="FF0000"/>
                        </a:solidFill>
                        <a:latin typeface="+mn-lt"/>
                        <a:ea typeface="Meiryo UI" panose="020B0604030504040204" pitchFamily="50" charset="-128"/>
                        <a:cs typeface="Times New Roman" panose="02020603050405020304" pitchFamily="18" charset="0"/>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694280256"/>
                  </a:ext>
                </a:extLst>
              </a:tr>
              <a:tr h="224977">
                <a:tc>
                  <a:txBody>
                    <a:bodyPr/>
                    <a:lstStyle/>
                    <a:p>
                      <a:pPr marL="87313" indent="0" algn="l" defTabSz="914400" rtl="0" eaLnBrk="1" latinLnBrk="0" hangingPunct="1">
                        <a:buFont typeface="Arial" panose="020B0604020202020204" pitchFamily="34" charset="0"/>
                        <a:buNone/>
                        <a:tabLst>
                          <a:tab pos="176213" algn="l"/>
                        </a:tabLst>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施設改修計画に基づき下記のとおり推進する</a:t>
                      </a:r>
                    </a:p>
                    <a:p>
                      <a:pPr marL="87313" indent="0" algn="l" defTabSz="914400" rtl="0" eaLnBrk="1" latinLnBrk="0" hangingPunct="1">
                        <a:buFont typeface="Arial" panose="020B0604020202020204" pitchFamily="34" charset="0"/>
                        <a:buNone/>
                        <a:tabLst>
                          <a:tab pos="176213" algn="l"/>
                        </a:tabLst>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・野球場スコアボード設備、テニスコート等のスポーツ施設を改修する</a:t>
                      </a:r>
                    </a:p>
                    <a:p>
                      <a:pPr marL="87313" indent="0" algn="l" defTabSz="914400" rtl="0" eaLnBrk="1" latinLnBrk="0" hangingPunct="1">
                        <a:buFont typeface="Arial" panose="020B0604020202020204" pitchFamily="34" charset="0"/>
                        <a:buNone/>
                        <a:tabLst>
                          <a:tab pos="176213" algn="l"/>
                        </a:tabLst>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・東・西連絡橋等を耐震改修する</a:t>
                      </a:r>
                    </a:p>
                    <a:p>
                      <a:pPr marL="87313" indent="0" algn="l" defTabSz="914400" rtl="0" eaLnBrk="1" latinLnBrk="0" hangingPunct="1">
                        <a:buFont typeface="Arial" panose="020B0604020202020204" pitchFamily="34" charset="0"/>
                        <a:buNone/>
                        <a:tabLst>
                          <a:tab pos="176213" algn="l"/>
                        </a:tabLst>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・その他、下水道分流化を推進、高圧受変電設備・井水ポンプ設備・園路舗装・フェンス等を改修する</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75104979"/>
                  </a:ext>
                </a:extLst>
              </a:tr>
            </a:tbl>
          </a:graphicData>
        </a:graphic>
      </p:graphicFrame>
      <p:graphicFrame>
        <p:nvGraphicFramePr>
          <p:cNvPr id="22" name="表 5">
            <a:extLst>
              <a:ext uri="{FF2B5EF4-FFF2-40B4-BE49-F238E27FC236}">
                <a16:creationId xmlns:a16="http://schemas.microsoft.com/office/drawing/2014/main" id="{0075C606-E16B-520C-EA4F-5DC78A77F8E5}"/>
              </a:ext>
            </a:extLst>
          </p:cNvPr>
          <p:cNvGraphicFramePr>
            <a:graphicFrameLocks noGrp="1"/>
          </p:cNvGraphicFramePr>
          <p:nvPr>
            <p:extLst>
              <p:ext uri="{D42A27DB-BD31-4B8C-83A1-F6EECF244321}">
                <p14:modId xmlns:p14="http://schemas.microsoft.com/office/powerpoint/2010/main" val="3542461044"/>
              </p:ext>
            </p:extLst>
          </p:nvPr>
        </p:nvGraphicFramePr>
        <p:xfrm>
          <a:off x="351033" y="2473783"/>
          <a:ext cx="8470324" cy="777240"/>
        </p:xfrm>
        <a:graphic>
          <a:graphicData uri="http://schemas.openxmlformats.org/drawingml/2006/table">
            <a:tbl>
              <a:tblPr firstRow="1" bandRow="1">
                <a:tableStyleId>{912C8C85-51F0-491E-9774-3900AFEF0FD7}</a:tableStyleId>
              </a:tblPr>
              <a:tblGrid>
                <a:gridCol w="8470324">
                  <a:extLst>
                    <a:ext uri="{9D8B030D-6E8A-4147-A177-3AD203B41FA5}">
                      <a16:colId xmlns:a16="http://schemas.microsoft.com/office/drawing/2014/main" val="4263540375"/>
                    </a:ext>
                  </a:extLst>
                </a:gridCol>
              </a:tblGrid>
              <a:tr h="231317">
                <a:tc>
                  <a:txBody>
                    <a:bodyPr/>
                    <a:lstStyle/>
                    <a:p>
                      <a:pPr marL="0" algn="l" defTabSz="457200" rtl="0" eaLnBrk="1" latinLnBrk="0" hangingPunct="1">
                        <a:lnSpc>
                          <a:spcPct val="100000"/>
                        </a:lnSpc>
                      </a:pPr>
                      <a:r>
                        <a:rPr kumimoji="1" lang="ja-JP" altLang="en-US" sz="1400" b="1" kern="1200" dirty="0">
                          <a:solidFill>
                            <a:schemeClr val="bg1"/>
                          </a:solidFill>
                          <a:latin typeface="Meiryo UI 本文"/>
                          <a:ea typeface="Meiryo UI" panose="020B0604030504040204" pitchFamily="50" charset="-128"/>
                          <a:cs typeface="Times New Roman" panose="02020603050405020304" pitchFamily="18" charset="0"/>
                        </a:rPr>
                        <a:t>〇万博の</a:t>
                      </a:r>
                      <a:r>
                        <a:rPr kumimoji="1" lang="ja-JP" altLang="en-US" sz="1400" b="1" kern="1200" dirty="0">
                          <a:solidFill>
                            <a:schemeClr val="bg1"/>
                          </a:solidFill>
                          <a:latin typeface="+mn-lt"/>
                          <a:ea typeface="Meiryo UI" panose="020B0604030504040204" pitchFamily="50" charset="-128"/>
                          <a:cs typeface="Times New Roman" panose="02020603050405020304" pitchFamily="18" charset="0"/>
                        </a:rPr>
                        <a:t>森づくりの推進、利用促進</a:t>
                      </a:r>
                    </a:p>
                  </a:txBody>
                  <a:tcPr marL="68580" marR="68580" marT="34290" marB="3429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61588974"/>
                  </a:ext>
                </a:extLst>
              </a:tr>
              <a:tr h="459163">
                <a:tc>
                  <a:txBody>
                    <a:bodyPr/>
                    <a:lstStyle/>
                    <a:p>
                      <a:pPr defTabSz="914400">
                        <a:lnSpc>
                          <a:spcPct val="100000"/>
                        </a:lnSpc>
                        <a:tabLst>
                          <a:tab pos="176213" algn="l"/>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　・</a:t>
                      </a:r>
                      <a:r>
                        <a:rPr kumimoji="1" lang="ja-JP" altLang="en-US" sz="1400" dirty="0">
                          <a:solidFill>
                            <a:schemeClr val="tx1"/>
                          </a:solidFill>
                          <a:latin typeface="Meiryo UI" panose="020B0604030504040204" pitchFamily="50" charset="-128"/>
                          <a:ea typeface="Meiryo UI" panose="020B0604030504040204" pitchFamily="50" charset="-128"/>
                        </a:rPr>
                        <a:t>生物多様性が豊かで人と自然がふれあえる森を目指し、施業手法を検討し、モデルエリアでの施業を試行実施する</a:t>
                      </a:r>
                      <a:endParaRPr kumimoji="1" lang="en-US" altLang="ja-JP" sz="1400" dirty="0">
                        <a:solidFill>
                          <a:schemeClr val="tx1"/>
                        </a:solidFill>
                        <a:latin typeface="Meiryo UI" panose="020B0604030504040204" pitchFamily="50" charset="-128"/>
                        <a:ea typeface="Meiryo UI" panose="020B0604030504040204" pitchFamily="50" charset="-128"/>
                      </a:endParaRPr>
                    </a:p>
                    <a:p>
                      <a:pPr defTabSz="914400">
                        <a:lnSpc>
                          <a:spcPct val="100000"/>
                        </a:lnSpc>
                        <a:tabLst>
                          <a:tab pos="176213" algn="l"/>
                        </a:tabLst>
                        <a:defRPr/>
                      </a:pPr>
                      <a:r>
                        <a:rPr kumimoji="1" lang="en-US" altLang="ja-JP"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 ・安全対策を実施し、森の利用を促進する</a:t>
                      </a:r>
                      <a:endParaRPr kumimoji="1" lang="ja-JP" altLang="en-US" sz="1400"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47981385"/>
                  </a:ext>
                </a:extLst>
              </a:tr>
            </a:tbl>
          </a:graphicData>
        </a:graphic>
      </p:graphicFrame>
      <p:graphicFrame>
        <p:nvGraphicFramePr>
          <p:cNvPr id="26" name="表 5">
            <a:extLst>
              <a:ext uri="{FF2B5EF4-FFF2-40B4-BE49-F238E27FC236}">
                <a16:creationId xmlns:a16="http://schemas.microsoft.com/office/drawing/2014/main" id="{588FE93D-6097-9AB8-F33A-C71D2A939A2B}"/>
              </a:ext>
            </a:extLst>
          </p:cNvPr>
          <p:cNvGraphicFramePr>
            <a:graphicFrameLocks noGrp="1"/>
          </p:cNvGraphicFramePr>
          <p:nvPr>
            <p:extLst>
              <p:ext uri="{D42A27DB-BD31-4B8C-83A1-F6EECF244321}">
                <p14:modId xmlns:p14="http://schemas.microsoft.com/office/powerpoint/2010/main" val="3088774170"/>
              </p:ext>
            </p:extLst>
          </p:nvPr>
        </p:nvGraphicFramePr>
        <p:xfrm>
          <a:off x="320535" y="4517087"/>
          <a:ext cx="8470324" cy="563880"/>
        </p:xfrm>
        <a:graphic>
          <a:graphicData uri="http://schemas.openxmlformats.org/drawingml/2006/table">
            <a:tbl>
              <a:tblPr firstRow="1" bandRow="1">
                <a:tableStyleId>{912C8C85-51F0-491E-9774-3900AFEF0FD7}</a:tableStyleId>
              </a:tblPr>
              <a:tblGrid>
                <a:gridCol w="8470324">
                  <a:extLst>
                    <a:ext uri="{9D8B030D-6E8A-4147-A177-3AD203B41FA5}">
                      <a16:colId xmlns:a16="http://schemas.microsoft.com/office/drawing/2014/main" val="4263540375"/>
                    </a:ext>
                  </a:extLst>
                </a:gridCol>
              </a:tblGrid>
              <a:tr h="159659">
                <a:tc>
                  <a:txBody>
                    <a:bodyPr/>
                    <a:lstStyle/>
                    <a:p>
                      <a:pPr marL="0" algn="l" defTabSz="457200" rtl="0" eaLnBrk="1" latinLnBrk="0" hangingPunct="1"/>
                      <a:r>
                        <a:rPr kumimoji="1" lang="ja-JP" altLang="en-US" sz="1400" b="1" kern="1200" dirty="0">
                          <a:solidFill>
                            <a:schemeClr val="bg1"/>
                          </a:solidFill>
                          <a:latin typeface="Meiryo UI 本文"/>
                          <a:ea typeface="Meiryo UI" panose="020B0604030504040204" pitchFamily="50" charset="-128"/>
                          <a:cs typeface="Times New Roman" panose="02020603050405020304" pitchFamily="18" charset="0"/>
                        </a:rPr>
                        <a:t>〇</a:t>
                      </a:r>
                      <a:r>
                        <a:rPr kumimoji="1" lang="ja-JP" altLang="en-US" sz="1400" b="1" kern="1200" dirty="0">
                          <a:solidFill>
                            <a:schemeClr val="bg1"/>
                          </a:solidFill>
                          <a:latin typeface="+mn-lt"/>
                          <a:ea typeface="Meiryo UI" panose="020B0604030504040204" pitchFamily="50" charset="-128"/>
                          <a:cs typeface="Times New Roman" panose="02020603050405020304" pitchFamily="18" charset="0"/>
                        </a:rPr>
                        <a:t>公園関係団体等との連携</a:t>
                      </a:r>
                    </a:p>
                  </a:txBody>
                  <a:tcPr marL="68580" marR="68580" marT="34290" marB="3429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61588974"/>
                  </a:ext>
                </a:extLst>
              </a:tr>
              <a:tr h="114787">
                <a:tc>
                  <a:txBody>
                    <a:bodyPr/>
                    <a:lstStyle/>
                    <a:p>
                      <a:pPr marL="0" algn="l" defTabSz="914400" rtl="0" eaLnBrk="1" latinLnBrk="0" hangingPunct="1"/>
                      <a:r>
                        <a:rPr kumimoji="1" lang="ja-JP" altLang="en-US" sz="1400" kern="1200" dirty="0">
                          <a:solidFill>
                            <a:schemeClr val="tx1">
                              <a:lumMod val="75000"/>
                              <a:lumOff val="25000"/>
                            </a:schemeClr>
                          </a:solidFill>
                          <a:latin typeface="Meiryo UI" panose="020B0604030504040204" pitchFamily="50" charset="-128"/>
                          <a:ea typeface="Meiryo UI" panose="020B0604030504040204" pitchFamily="50" charset="-128"/>
                          <a:cs typeface="+mn-cs"/>
                        </a:rPr>
                        <a:t>　・</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公園関係団体等と連携し、効果的なイベント等の取組みを継続する</a:t>
                      </a:r>
                      <a:endParaRPr kumimoji="1" lang="ja-JP" altLang="en-US" sz="1400" strike="sngStrike" kern="1200" dirty="0">
                        <a:solidFill>
                          <a:srgbClr val="FF0000"/>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47981385"/>
                  </a:ext>
                </a:extLst>
              </a:tr>
            </a:tbl>
          </a:graphicData>
        </a:graphic>
      </p:graphicFrame>
      <p:graphicFrame>
        <p:nvGraphicFramePr>
          <p:cNvPr id="30" name="表 5">
            <a:extLst>
              <a:ext uri="{FF2B5EF4-FFF2-40B4-BE49-F238E27FC236}">
                <a16:creationId xmlns:a16="http://schemas.microsoft.com/office/drawing/2014/main" id="{F027F2B9-343A-1975-0E9D-236A79078AAA}"/>
              </a:ext>
            </a:extLst>
          </p:cNvPr>
          <p:cNvGraphicFramePr>
            <a:graphicFrameLocks noGrp="1"/>
          </p:cNvGraphicFramePr>
          <p:nvPr>
            <p:extLst>
              <p:ext uri="{D42A27DB-BD31-4B8C-83A1-F6EECF244321}">
                <p14:modId xmlns:p14="http://schemas.microsoft.com/office/powerpoint/2010/main" val="1975416151"/>
              </p:ext>
            </p:extLst>
          </p:nvPr>
        </p:nvGraphicFramePr>
        <p:xfrm>
          <a:off x="333235" y="3496484"/>
          <a:ext cx="8470324" cy="777240"/>
        </p:xfrm>
        <a:graphic>
          <a:graphicData uri="http://schemas.openxmlformats.org/drawingml/2006/table">
            <a:tbl>
              <a:tblPr firstRow="1" bandRow="1">
                <a:tableStyleId>{912C8C85-51F0-491E-9774-3900AFEF0FD7}</a:tableStyleId>
              </a:tblPr>
              <a:tblGrid>
                <a:gridCol w="8470324">
                  <a:extLst>
                    <a:ext uri="{9D8B030D-6E8A-4147-A177-3AD203B41FA5}">
                      <a16:colId xmlns:a16="http://schemas.microsoft.com/office/drawing/2014/main" val="4263540375"/>
                    </a:ext>
                  </a:extLst>
                </a:gridCol>
              </a:tblGrid>
              <a:tr h="278130">
                <a:tc>
                  <a:txBody>
                    <a:bodyPr/>
                    <a:lstStyle/>
                    <a:p>
                      <a:pPr marL="0" algn="l" defTabSz="457200" rtl="0" eaLnBrk="1" latinLnBrk="0" hangingPunct="1"/>
                      <a:r>
                        <a:rPr kumimoji="1" lang="ja-JP" altLang="en-US" sz="1400" b="1" kern="1200" dirty="0">
                          <a:solidFill>
                            <a:schemeClr val="bg1"/>
                          </a:solidFill>
                          <a:latin typeface="Meiryo UI 本文"/>
                          <a:ea typeface="Meiryo UI" panose="020B0604030504040204" pitchFamily="50" charset="-128"/>
                          <a:cs typeface="Times New Roman" panose="02020603050405020304" pitchFamily="18" charset="0"/>
                        </a:rPr>
                        <a:t>〇</a:t>
                      </a:r>
                      <a:r>
                        <a:rPr kumimoji="1" lang="ja-JP" altLang="en-US" sz="1400" b="1" kern="1200" dirty="0">
                          <a:solidFill>
                            <a:schemeClr val="bg1"/>
                          </a:solidFill>
                          <a:latin typeface="+mn-lt"/>
                          <a:ea typeface="Meiryo UI" panose="020B0604030504040204" pitchFamily="50" charset="-128"/>
                          <a:cs typeface="Times New Roman" panose="02020603050405020304" pitchFamily="18" charset="0"/>
                        </a:rPr>
                        <a:t>駅前周辺地区活性化事業の推進</a:t>
                      </a:r>
                    </a:p>
                  </a:txBody>
                  <a:tcPr marL="68580" marR="68580" marT="34290" marB="3429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61588974"/>
                  </a:ext>
                </a:extLst>
              </a:tr>
              <a:tr h="0">
                <a:tc>
                  <a:txBody>
                    <a:bodyPr/>
                    <a:lstStyle/>
                    <a:p>
                      <a:r>
                        <a:rPr kumimoji="1" lang="ja-JP" altLang="en-US" sz="1400" kern="1200" dirty="0">
                          <a:solidFill>
                            <a:schemeClr val="tx1">
                              <a:lumMod val="75000"/>
                              <a:lumOff val="25000"/>
                            </a:schemeClr>
                          </a:solidFill>
                          <a:latin typeface="Meiryo UI" panose="020B0604030504040204" pitchFamily="50" charset="-128"/>
                          <a:ea typeface="Meiryo UI" panose="020B0604030504040204" pitchFamily="50" charset="-128"/>
                          <a:cs typeface="+mn-cs"/>
                        </a:rPr>
                        <a:t>　</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・事業実現に向け、関係機関や地元等との各種調整を行う</a:t>
                      </a:r>
                    </a:p>
                    <a:p>
                      <a:r>
                        <a:rPr kumimoji="1" lang="ja-JP" altLang="en-US" sz="1400" kern="1200" dirty="0">
                          <a:solidFill>
                            <a:schemeClr val="tx1"/>
                          </a:solidFill>
                          <a:latin typeface="Meiryo UI" panose="020B0604030504040204" pitchFamily="50" charset="-128"/>
                          <a:ea typeface="Meiryo UI" panose="020B0604030504040204" pitchFamily="50" charset="-128"/>
                          <a:cs typeface="+mn-cs"/>
                        </a:rPr>
                        <a:t>　・各公園駐車場改良工事、公園事務所移転工事等を実施する</a:t>
                      </a:r>
                    </a:p>
                  </a:txBody>
                  <a:tcPr marL="68580" marR="68580" marT="34290" marB="3429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47981385"/>
                  </a:ext>
                </a:extLst>
              </a:tr>
            </a:tbl>
          </a:graphicData>
        </a:graphic>
      </p:graphicFrame>
      <p:graphicFrame>
        <p:nvGraphicFramePr>
          <p:cNvPr id="36" name="表 6">
            <a:extLst>
              <a:ext uri="{FF2B5EF4-FFF2-40B4-BE49-F238E27FC236}">
                <a16:creationId xmlns:a16="http://schemas.microsoft.com/office/drawing/2014/main" id="{6A867763-3FEC-A98D-DED3-03E11A51D838}"/>
              </a:ext>
            </a:extLst>
          </p:cNvPr>
          <p:cNvGraphicFramePr>
            <a:graphicFrameLocks noGrp="1"/>
          </p:cNvGraphicFramePr>
          <p:nvPr>
            <p:extLst>
              <p:ext uri="{D42A27DB-BD31-4B8C-83A1-F6EECF244321}">
                <p14:modId xmlns:p14="http://schemas.microsoft.com/office/powerpoint/2010/main" val="4056616373"/>
              </p:ext>
            </p:extLst>
          </p:nvPr>
        </p:nvGraphicFramePr>
        <p:xfrm>
          <a:off x="303788" y="5349589"/>
          <a:ext cx="8470324" cy="609600"/>
        </p:xfrm>
        <a:graphic>
          <a:graphicData uri="http://schemas.openxmlformats.org/drawingml/2006/table">
            <a:tbl>
              <a:tblPr firstRow="1" bandRow="1">
                <a:tableStyleId>{72833802-FEF1-4C79-8D5D-14CF1EAF98D9}</a:tableStyleId>
              </a:tblPr>
              <a:tblGrid>
                <a:gridCol w="8470324">
                  <a:extLst>
                    <a:ext uri="{9D8B030D-6E8A-4147-A177-3AD203B41FA5}">
                      <a16:colId xmlns:a16="http://schemas.microsoft.com/office/drawing/2014/main" val="1469446873"/>
                    </a:ext>
                  </a:extLst>
                </a:gridCol>
              </a:tblGrid>
              <a:tr h="301957">
                <a:tc>
                  <a:txBody>
                    <a:bodyPr/>
                    <a:lstStyle/>
                    <a:p>
                      <a:r>
                        <a:rPr kumimoji="1" lang="ja-JP" altLang="en-US" sz="1400" b="1" kern="1200" dirty="0">
                          <a:solidFill>
                            <a:schemeClr val="bg1"/>
                          </a:solidFill>
                          <a:latin typeface="Meiryo UI 本文"/>
                          <a:ea typeface="Meiryo UI" panose="020B0604030504040204" pitchFamily="50" charset="-128"/>
                          <a:cs typeface="Times New Roman" panose="02020603050405020304" pitchFamily="18" charset="0"/>
                        </a:rPr>
                        <a:t>〇</a:t>
                      </a:r>
                      <a:r>
                        <a:rPr kumimoji="1" lang="ja-JP" altLang="en-US" sz="1400" b="1" kern="1200" dirty="0">
                          <a:solidFill>
                            <a:schemeClr val="bg1"/>
                          </a:solidFill>
                          <a:latin typeface="+mn-lt"/>
                          <a:ea typeface="Meiryo UI" panose="020B0604030504040204" pitchFamily="50" charset="-128"/>
                          <a:cs typeface="Times New Roman" panose="02020603050405020304" pitchFamily="18" charset="0"/>
                        </a:rPr>
                        <a:t>持続可能な財政運営のための各種検討　</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694280256"/>
                  </a:ext>
                </a:extLst>
              </a:tr>
              <a:tr h="267532">
                <a:tc>
                  <a:txBody>
                    <a:bodyPr/>
                    <a:lstStyle/>
                    <a:p>
                      <a:pPr marL="87313" indent="0" algn="l" defTabSz="914400" rtl="0" eaLnBrk="1" latinLnBrk="0" hangingPunct="1">
                        <a:buFont typeface="Arial" panose="020B0604020202020204" pitchFamily="34" charset="0"/>
                        <a:buNone/>
                        <a:tabLst>
                          <a:tab pos="176213" algn="l"/>
                        </a:tabLst>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・国庫補助や地方債の活用、未利用地の活用について検討する　</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75104979"/>
                  </a:ext>
                </a:extLst>
              </a:tr>
            </a:tbl>
          </a:graphicData>
        </a:graphic>
      </p:graphicFrame>
      <p:sp>
        <p:nvSpPr>
          <p:cNvPr id="2" name="四角形: 角を丸くする 7">
            <a:extLst>
              <a:ext uri="{FF2B5EF4-FFF2-40B4-BE49-F238E27FC236}">
                <a16:creationId xmlns:a16="http://schemas.microsoft.com/office/drawing/2014/main" id="{6A1989BF-5D02-9ED6-BA17-814B78429C74}"/>
              </a:ext>
            </a:extLst>
          </p:cNvPr>
          <p:cNvSpPr/>
          <p:nvPr/>
        </p:nvSpPr>
        <p:spPr>
          <a:xfrm>
            <a:off x="4733365" y="3540824"/>
            <a:ext cx="4048286" cy="194886"/>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ビジョン／目標３　基本方針３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J,K</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5</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
        <p:nvSpPr>
          <p:cNvPr id="3" name="四角形: 角を丸くする 7">
            <a:extLst>
              <a:ext uri="{FF2B5EF4-FFF2-40B4-BE49-F238E27FC236}">
                <a16:creationId xmlns:a16="http://schemas.microsoft.com/office/drawing/2014/main" id="{77AAB6C9-52F8-487F-8107-AE1548EC9DCD}"/>
              </a:ext>
            </a:extLst>
          </p:cNvPr>
          <p:cNvSpPr/>
          <p:nvPr/>
        </p:nvSpPr>
        <p:spPr>
          <a:xfrm>
            <a:off x="4840904" y="5405099"/>
            <a:ext cx="3924000" cy="208800"/>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ビジョン／目標１　基本方針１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D</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3</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
        <p:nvSpPr>
          <p:cNvPr id="4" name="四角形: 角を丸くする 7">
            <a:extLst>
              <a:ext uri="{FF2B5EF4-FFF2-40B4-BE49-F238E27FC236}">
                <a16:creationId xmlns:a16="http://schemas.microsoft.com/office/drawing/2014/main" id="{AD22EF12-0BED-9400-0297-2D29D6ED67DF}"/>
              </a:ext>
            </a:extLst>
          </p:cNvPr>
          <p:cNvSpPr/>
          <p:nvPr/>
        </p:nvSpPr>
        <p:spPr>
          <a:xfrm>
            <a:off x="4863956" y="2518508"/>
            <a:ext cx="3924000" cy="208800"/>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ビジョン／目標２　基本方針２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G</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4</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
        <p:nvSpPr>
          <p:cNvPr id="5" name="四角形: 角を丸くする 7">
            <a:extLst>
              <a:ext uri="{FF2B5EF4-FFF2-40B4-BE49-F238E27FC236}">
                <a16:creationId xmlns:a16="http://schemas.microsoft.com/office/drawing/2014/main" id="{9BC1012E-1869-E8A0-CD1F-DD812D62CEEF}"/>
              </a:ext>
            </a:extLst>
          </p:cNvPr>
          <p:cNvSpPr/>
          <p:nvPr/>
        </p:nvSpPr>
        <p:spPr>
          <a:xfrm>
            <a:off x="4851400" y="996278"/>
            <a:ext cx="3924000" cy="208800"/>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ビジョン／目標１　基本方針１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 A</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3</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
        <p:nvSpPr>
          <p:cNvPr id="8" name="四角形: 角を丸くする 7">
            <a:extLst>
              <a:ext uri="{FF2B5EF4-FFF2-40B4-BE49-F238E27FC236}">
                <a16:creationId xmlns:a16="http://schemas.microsoft.com/office/drawing/2014/main" id="{BDB47A44-2C1F-3761-469A-2EB98966DD7E}"/>
              </a:ext>
            </a:extLst>
          </p:cNvPr>
          <p:cNvSpPr/>
          <p:nvPr/>
        </p:nvSpPr>
        <p:spPr>
          <a:xfrm>
            <a:off x="4857651" y="4562284"/>
            <a:ext cx="3924000" cy="208800"/>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ビジョン／目標２　基本方針２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H</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4</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
        <p:nvSpPr>
          <p:cNvPr id="10" name="スライド番号プレースホルダー 3">
            <a:extLst>
              <a:ext uri="{FF2B5EF4-FFF2-40B4-BE49-F238E27FC236}">
                <a16:creationId xmlns:a16="http://schemas.microsoft.com/office/drawing/2014/main" id="{D9415386-3FB6-615A-D758-5CAC2F4C8BA4}"/>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10</a:t>
            </a:fld>
            <a:endParaRPr kumimoji="1" lang="ja-JP" altLang="en-US"/>
          </a:p>
        </p:txBody>
      </p:sp>
      <p:sp>
        <p:nvSpPr>
          <p:cNvPr id="11" name="タイトル 1">
            <a:extLst>
              <a:ext uri="{FF2B5EF4-FFF2-40B4-BE49-F238E27FC236}">
                <a16:creationId xmlns:a16="http://schemas.microsoft.com/office/drawing/2014/main" id="{270D12BA-8168-6C21-F94B-1963DFE45C09}"/>
              </a:ext>
            </a:extLst>
          </p:cNvPr>
          <p:cNvSpPr txBox="1">
            <a:spLocks/>
          </p:cNvSpPr>
          <p:nvPr/>
        </p:nvSpPr>
        <p:spPr>
          <a:xfrm>
            <a:off x="41383" y="77794"/>
            <a:ext cx="8928100"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ja-JP" altLang="en-US" sz="2000" cap="all" dirty="0">
                <a:latin typeface="Meiryo UI" panose="020B0604030504040204" pitchFamily="50" charset="-128"/>
                <a:ea typeface="Meiryo UI" panose="020B0604030504040204" pitchFamily="50" charset="-128"/>
              </a:rPr>
              <a:t>５</a:t>
            </a:r>
            <a:r>
              <a:rPr lang="en-US" altLang="ja-JP" sz="2000" cap="all" dirty="0">
                <a:latin typeface="Meiryo UI" panose="020B0604030504040204" pitchFamily="50" charset="-128"/>
                <a:ea typeface="Meiryo UI" panose="020B0604030504040204" pitchFamily="50" charset="-128"/>
              </a:rPr>
              <a:t>.</a:t>
            </a:r>
            <a:r>
              <a:rPr lang="ja-JP" altLang="en-US" sz="2000" cap="all" dirty="0">
                <a:latin typeface="Meiryo UI" panose="020B0604030504040204" pitchFamily="50" charset="-128"/>
                <a:ea typeface="Meiryo UI" panose="020B0604030504040204" pitchFamily="50" charset="-128"/>
              </a:rPr>
              <a:t>基本的な取組み</a:t>
            </a:r>
          </a:p>
        </p:txBody>
      </p:sp>
    </p:spTree>
    <p:extLst>
      <p:ext uri="{BB962C8B-B14F-4D97-AF65-F5344CB8AC3E}">
        <p14:creationId xmlns:p14="http://schemas.microsoft.com/office/powerpoint/2010/main" val="4162644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AF532876-EC87-775D-1942-E8E74FE3078D}"/>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7721D194-FC9A-10C1-0F57-2D91A8A0CC56}"/>
              </a:ext>
            </a:extLst>
          </p:cNvPr>
          <p:cNvSpPr txBox="1"/>
          <p:nvPr/>
        </p:nvSpPr>
        <p:spPr>
          <a:xfrm>
            <a:off x="256436" y="899840"/>
            <a:ext cx="8400923" cy="593878"/>
          </a:xfrm>
          <a:prstGeom prst="rect">
            <a:avLst/>
          </a:prstGeom>
          <a:noFill/>
        </p:spPr>
        <p:txBody>
          <a:bodyPr wrap="square" rtlCol="0">
            <a:noAutofit/>
          </a:bodyPr>
          <a:lstStyle/>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年度に開催される大阪・関西万博のインパクトを最大限に活かし、</a:t>
            </a:r>
            <a:r>
              <a:rPr lang="zh-TW" altLang="en-US" sz="1400" dirty="0">
                <a:latin typeface="Meiryo UI" panose="020B0604030504040204" pitchFamily="50" charset="-128"/>
                <a:ea typeface="Meiryo UI" panose="020B0604030504040204" pitchFamily="50" charset="-128"/>
              </a:rPr>
              <a:t>万博記念公園</a:t>
            </a:r>
            <a:r>
              <a:rPr lang="ja-JP" altLang="en-US" sz="1400" dirty="0">
                <a:latin typeface="Meiryo UI" panose="020B0604030504040204" pitchFamily="50" charset="-128"/>
                <a:ea typeface="Meiryo UI" panose="020B0604030504040204" pitchFamily="50" charset="-128"/>
              </a:rPr>
              <a:t>へ来園者を誘致するため、３つの重点項目を定める。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p:txBody>
      </p:sp>
      <p:graphicFrame>
        <p:nvGraphicFramePr>
          <p:cNvPr id="19" name="表 5">
            <a:extLst>
              <a:ext uri="{FF2B5EF4-FFF2-40B4-BE49-F238E27FC236}">
                <a16:creationId xmlns:a16="http://schemas.microsoft.com/office/drawing/2014/main" id="{84BD7CC6-0F40-38D5-1BF1-D391D68935B5}"/>
              </a:ext>
            </a:extLst>
          </p:cNvPr>
          <p:cNvGraphicFramePr>
            <a:graphicFrameLocks noGrp="1"/>
          </p:cNvGraphicFramePr>
          <p:nvPr>
            <p:extLst>
              <p:ext uri="{D42A27DB-BD31-4B8C-83A1-F6EECF244321}">
                <p14:modId xmlns:p14="http://schemas.microsoft.com/office/powerpoint/2010/main" val="634804822"/>
              </p:ext>
            </p:extLst>
          </p:nvPr>
        </p:nvGraphicFramePr>
        <p:xfrm>
          <a:off x="256436" y="4531444"/>
          <a:ext cx="8470324" cy="1203057"/>
        </p:xfrm>
        <a:graphic>
          <a:graphicData uri="http://schemas.openxmlformats.org/drawingml/2006/table">
            <a:tbl>
              <a:tblPr firstRow="1" bandRow="1">
                <a:tableStyleId>{912C8C85-51F0-491E-9774-3900AFEF0FD7}</a:tableStyleId>
              </a:tblPr>
              <a:tblGrid>
                <a:gridCol w="1250521">
                  <a:extLst>
                    <a:ext uri="{9D8B030D-6E8A-4147-A177-3AD203B41FA5}">
                      <a16:colId xmlns:a16="http://schemas.microsoft.com/office/drawing/2014/main" val="4263540375"/>
                    </a:ext>
                  </a:extLst>
                </a:gridCol>
                <a:gridCol w="7219803">
                  <a:extLst>
                    <a:ext uri="{9D8B030D-6E8A-4147-A177-3AD203B41FA5}">
                      <a16:colId xmlns:a16="http://schemas.microsoft.com/office/drawing/2014/main" val="4116290218"/>
                    </a:ext>
                  </a:extLst>
                </a:gridCol>
              </a:tblGrid>
              <a:tr h="432678">
                <a:tc>
                  <a:txBody>
                    <a:bodyPr/>
                    <a:lstStyle/>
                    <a:p>
                      <a:pPr marL="0" algn="ctr" defTabSz="457200" rtl="0" eaLnBrk="1" latinLnBrk="0" hangingPunct="1"/>
                      <a:r>
                        <a:rPr lang="ja-JP" altLang="en-US" sz="1600" kern="1200" dirty="0">
                          <a:solidFill>
                            <a:schemeClr val="tx1"/>
                          </a:solidFill>
                          <a:latin typeface="+mn-lt"/>
                          <a:ea typeface="Meiryo UI" panose="020B0604030504040204" pitchFamily="50" charset="-128"/>
                          <a:cs typeface="Times New Roman" panose="02020603050405020304" pitchFamily="18" charset="0"/>
                        </a:rPr>
                        <a:t>重点項目３</a:t>
                      </a:r>
                    </a:p>
                  </a:txBody>
                  <a:tcPr marL="68580" marR="68580" marT="34290" marB="3429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l" defTabSz="457200" rtl="0" eaLnBrk="1" latinLnBrk="0" hangingPunct="1"/>
                      <a:r>
                        <a:rPr lang="ja-JP" altLang="en-US" sz="1600" kern="1200" dirty="0">
                          <a:solidFill>
                            <a:schemeClr val="tx1"/>
                          </a:solidFill>
                          <a:latin typeface="+mn-lt"/>
                          <a:ea typeface="Meiryo UI" panose="020B0604030504040204" pitchFamily="50" charset="-128"/>
                          <a:cs typeface="Times New Roman" panose="02020603050405020304" pitchFamily="18" charset="0"/>
                        </a:rPr>
                        <a:t>「来園者受け入れ環境整備」</a:t>
                      </a:r>
                    </a:p>
                  </a:txBody>
                  <a:tcPr marL="68580" marR="68580" marT="34290" marB="3429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461588974"/>
                  </a:ext>
                </a:extLst>
              </a:tr>
              <a:tr h="770379">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600" kern="1200" dirty="0">
                          <a:solidFill>
                            <a:schemeClr val="tx1"/>
                          </a:solidFill>
                          <a:latin typeface="+mn-lt"/>
                          <a:ea typeface="Meiryo UI" panose="020B0604030504040204" pitchFamily="50" charset="-128"/>
                          <a:cs typeface="Times New Roman" panose="02020603050405020304" pitchFamily="18" charset="0"/>
                        </a:rPr>
                        <a:t>来園者が快適に過ごせる環境をつくるとともに、公園を楽しむコンテンツを充実させる</a:t>
                      </a:r>
                    </a:p>
                  </a:txBody>
                  <a:tcPr marL="68580" marR="68580" marT="34290" marB="3429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algn="l" defTabSz="457200" rtl="0" eaLnBrk="1" latinLnBrk="0" hangingPunct="1"/>
                      <a:r>
                        <a:rPr kumimoji="1" lang="ja-JP" altLang="en-US" sz="1600" kern="1200">
                          <a:solidFill>
                            <a:schemeClr val="tx1">
                              <a:lumMod val="75000"/>
                              <a:lumOff val="25000"/>
                            </a:schemeClr>
                          </a:solidFill>
                          <a:latin typeface="+mn-lt"/>
                          <a:ea typeface="Meiryo UI" panose="020B0604030504040204" pitchFamily="50" charset="-128"/>
                          <a:cs typeface="Times New Roman" panose="02020603050405020304" pitchFamily="18" charset="0"/>
                        </a:rPr>
                        <a:t>文化・スポーツの拠点として、国内外から観光客を含む多くの人々を呼込み、新しいライフスタイルを体験できる公園</a:t>
                      </a:r>
                    </a:p>
                  </a:txBody>
                  <a:tcPr marL="68580" marR="68580" marT="34290" marB="34290">
                    <a:lnL>
                      <a:noFill/>
                    </a:lnL>
                    <a:lnR w="12700" cap="flat" cmpd="sng" algn="ctr">
                      <a:solidFill>
                        <a:srgbClr val="66B2B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66B2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7981385"/>
                  </a:ext>
                </a:extLst>
              </a:tr>
            </a:tbl>
          </a:graphicData>
        </a:graphic>
      </p:graphicFrame>
      <p:graphicFrame>
        <p:nvGraphicFramePr>
          <p:cNvPr id="21" name="表 5">
            <a:extLst>
              <a:ext uri="{FF2B5EF4-FFF2-40B4-BE49-F238E27FC236}">
                <a16:creationId xmlns:a16="http://schemas.microsoft.com/office/drawing/2014/main" id="{A9DC8C06-B1CC-BE80-1986-AF311D620903}"/>
              </a:ext>
            </a:extLst>
          </p:cNvPr>
          <p:cNvGraphicFramePr>
            <a:graphicFrameLocks noGrp="1"/>
          </p:cNvGraphicFramePr>
          <p:nvPr>
            <p:extLst>
              <p:ext uri="{D42A27DB-BD31-4B8C-83A1-F6EECF244321}">
                <p14:modId xmlns:p14="http://schemas.microsoft.com/office/powerpoint/2010/main" val="1931682006"/>
              </p:ext>
            </p:extLst>
          </p:nvPr>
        </p:nvGraphicFramePr>
        <p:xfrm>
          <a:off x="256436" y="3121160"/>
          <a:ext cx="8470324" cy="1203057"/>
        </p:xfrm>
        <a:graphic>
          <a:graphicData uri="http://schemas.openxmlformats.org/drawingml/2006/table">
            <a:tbl>
              <a:tblPr firstRow="1" bandRow="1">
                <a:tableStyleId>{912C8C85-51F0-491E-9774-3900AFEF0FD7}</a:tableStyleId>
              </a:tblPr>
              <a:tblGrid>
                <a:gridCol w="1250521">
                  <a:extLst>
                    <a:ext uri="{9D8B030D-6E8A-4147-A177-3AD203B41FA5}">
                      <a16:colId xmlns:a16="http://schemas.microsoft.com/office/drawing/2014/main" val="4263540375"/>
                    </a:ext>
                  </a:extLst>
                </a:gridCol>
                <a:gridCol w="7219803">
                  <a:extLst>
                    <a:ext uri="{9D8B030D-6E8A-4147-A177-3AD203B41FA5}">
                      <a16:colId xmlns:a16="http://schemas.microsoft.com/office/drawing/2014/main" val="4116290218"/>
                    </a:ext>
                  </a:extLst>
                </a:gridCol>
              </a:tblGrid>
              <a:tr h="432678">
                <a:tc>
                  <a:txBody>
                    <a:bodyPr/>
                    <a:lstStyle/>
                    <a:p>
                      <a:pPr marL="0" algn="ctr" defTabSz="457200" rtl="0" eaLnBrk="1" latinLnBrk="0" hangingPunct="1"/>
                      <a:r>
                        <a:rPr lang="ja-JP" altLang="en-US"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重点項目２</a:t>
                      </a:r>
                    </a:p>
                  </a:txBody>
                  <a:tcPr marL="68580" marR="68580" marT="34290" marB="3429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l" defTabSz="457200" rtl="0" eaLnBrk="1" latinLnBrk="0" hangingPunct="1"/>
                      <a:r>
                        <a:rPr lang="ja-JP" altLang="en-US"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「世界に誇る文化・観光拠点を創出」</a:t>
                      </a:r>
                    </a:p>
                  </a:txBody>
                  <a:tcPr marL="68580" marR="68580" marT="34290" marB="3429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461588974"/>
                  </a:ext>
                </a:extLst>
              </a:tr>
              <a:tr h="770379">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1970</a:t>
                      </a:r>
                      <a:r>
                        <a:rPr lang="ja-JP" altLang="en-US"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年大阪万博のレガシー施設の魅力向上等により、世界に誇る文化・観光拠点を創出する</a:t>
                      </a:r>
                    </a:p>
                  </a:txBody>
                  <a:tcPr marL="68580" marR="68580" marT="34290" marB="3429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algn="l" defTabSz="457200" rtl="0" eaLnBrk="1" latinLnBrk="0" hangingPunct="1"/>
                      <a:r>
                        <a:rPr kumimoji="1" lang="ja-JP" altLang="en-US" sz="1600" kern="1200">
                          <a:solidFill>
                            <a:schemeClr val="tx1">
                              <a:lumMod val="75000"/>
                              <a:lumOff val="25000"/>
                            </a:schemeClr>
                          </a:solidFill>
                          <a:latin typeface="+mn-lt"/>
                          <a:ea typeface="Meiryo UI" panose="020B0604030504040204" pitchFamily="50" charset="-128"/>
                          <a:cs typeface="Times New Roman" panose="02020603050405020304" pitchFamily="18" charset="0"/>
                        </a:rPr>
                        <a:t>文化・スポーツの拠点として、国内外から観光客を含む多くの人々を呼込み、新しいライフスタイルを体験できる公園</a:t>
                      </a:r>
                    </a:p>
                  </a:txBody>
                  <a:tcPr marL="68580" marR="68580" marT="34290" marB="34290">
                    <a:lnL>
                      <a:noFill/>
                    </a:lnL>
                    <a:lnR w="12700" cap="flat" cmpd="sng" algn="ctr">
                      <a:solidFill>
                        <a:srgbClr val="66B2B0"/>
                      </a:solidFill>
                      <a:prstDash val="solid"/>
                      <a:round/>
                      <a:headEnd type="none" w="med" len="med"/>
                      <a:tailEnd type="none" w="med" len="med"/>
                    </a:lnR>
                    <a:lnT w="6350" cap="flat" cmpd="sng" algn="ctr">
                      <a:noFill/>
                      <a:prstDash val="solid"/>
                      <a:miter lim="800000"/>
                    </a:lnT>
                    <a:lnB w="12700" cap="flat" cmpd="sng" algn="ctr">
                      <a:solidFill>
                        <a:srgbClr val="66B2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7981385"/>
                  </a:ext>
                </a:extLst>
              </a:tr>
            </a:tbl>
          </a:graphicData>
        </a:graphic>
      </p:graphicFrame>
      <p:graphicFrame>
        <p:nvGraphicFramePr>
          <p:cNvPr id="22" name="表 5">
            <a:extLst>
              <a:ext uri="{FF2B5EF4-FFF2-40B4-BE49-F238E27FC236}">
                <a16:creationId xmlns:a16="http://schemas.microsoft.com/office/drawing/2014/main" id="{408CC5AC-282E-9295-A009-6B72E69777DC}"/>
              </a:ext>
            </a:extLst>
          </p:cNvPr>
          <p:cNvGraphicFramePr>
            <a:graphicFrameLocks noGrp="1"/>
          </p:cNvGraphicFramePr>
          <p:nvPr>
            <p:extLst>
              <p:ext uri="{D42A27DB-BD31-4B8C-83A1-F6EECF244321}">
                <p14:modId xmlns:p14="http://schemas.microsoft.com/office/powerpoint/2010/main" val="2851209923"/>
              </p:ext>
            </p:extLst>
          </p:nvPr>
        </p:nvGraphicFramePr>
        <p:xfrm>
          <a:off x="256436" y="1626296"/>
          <a:ext cx="8470324" cy="1294635"/>
        </p:xfrm>
        <a:graphic>
          <a:graphicData uri="http://schemas.openxmlformats.org/drawingml/2006/table">
            <a:tbl>
              <a:tblPr firstRow="1" bandRow="1">
                <a:tableStyleId>{912C8C85-51F0-491E-9774-3900AFEF0FD7}</a:tableStyleId>
              </a:tblPr>
              <a:tblGrid>
                <a:gridCol w="1250521">
                  <a:extLst>
                    <a:ext uri="{9D8B030D-6E8A-4147-A177-3AD203B41FA5}">
                      <a16:colId xmlns:a16="http://schemas.microsoft.com/office/drawing/2014/main" val="4263540375"/>
                    </a:ext>
                  </a:extLst>
                </a:gridCol>
                <a:gridCol w="7219803">
                  <a:extLst>
                    <a:ext uri="{9D8B030D-6E8A-4147-A177-3AD203B41FA5}">
                      <a16:colId xmlns:a16="http://schemas.microsoft.com/office/drawing/2014/main" val="4116290218"/>
                    </a:ext>
                  </a:extLst>
                </a:gridCol>
              </a:tblGrid>
              <a:tr h="454388">
                <a:tc>
                  <a:txBody>
                    <a:bodyPr/>
                    <a:lstStyle/>
                    <a:p>
                      <a:pPr marL="0" algn="ctr" defTabSz="457200" rtl="0" eaLnBrk="1" latinLnBrk="0" hangingPunct="1"/>
                      <a:r>
                        <a:rPr lang="ja-JP" altLang="en-US"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重点項目１</a:t>
                      </a:r>
                    </a:p>
                  </a:txBody>
                  <a:tcPr marL="68580" marR="68580" marT="34290" marB="3429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l" defTabSz="457200" rtl="0" eaLnBrk="1" latinLnBrk="0" hangingPunct="1"/>
                      <a:r>
                        <a:rPr lang="ja-JP" altLang="en-US"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年大阪・関西万博に向けた機運醸成と連携」</a:t>
                      </a:r>
                    </a:p>
                  </a:txBody>
                  <a:tcPr marL="68580" marR="68580" marT="34290" marB="3429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461588974"/>
                  </a:ext>
                </a:extLst>
              </a:tr>
              <a:tr h="840247">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年大阪・関西万博の機運醸成として、開催前に</a:t>
                      </a:r>
                      <a:r>
                        <a:rPr lang="zh-TW" altLang="en-US"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万博記念公園</a:t>
                      </a:r>
                      <a:r>
                        <a:rPr lang="ja-JP" altLang="en-US"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で</a:t>
                      </a:r>
                      <a:r>
                        <a:rPr lang="en-US" altLang="ja-JP"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1970</a:t>
                      </a:r>
                      <a:r>
                        <a:rPr lang="ja-JP" altLang="en-US"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年大阪万博の魅力等を紹介するイベントを実施するとともに、会期中に</a:t>
                      </a:r>
                      <a:r>
                        <a:rPr lang="en-US" altLang="ja-JP"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1970</a:t>
                      </a:r>
                      <a:r>
                        <a:rPr lang="ja-JP" altLang="en-US"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年大阪万博との連携イベントを実施することにより、</a:t>
                      </a:r>
                      <a:r>
                        <a:rPr lang="en-US" altLang="ja-JP"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年大阪・関西万博への参加促進につなげる</a:t>
                      </a:r>
                    </a:p>
                  </a:txBody>
                  <a:tcPr marL="68580" marR="68580" marT="34290" marB="3429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algn="l" defTabSz="457200" rtl="0" eaLnBrk="1" latinLnBrk="0" hangingPunct="1"/>
                      <a:r>
                        <a:rPr kumimoji="1" lang="ja-JP" altLang="en-US" sz="1600" kern="1200">
                          <a:solidFill>
                            <a:schemeClr val="tx1">
                              <a:lumMod val="75000"/>
                              <a:lumOff val="25000"/>
                            </a:schemeClr>
                          </a:solidFill>
                          <a:latin typeface="+mn-lt"/>
                          <a:ea typeface="Meiryo UI" panose="020B0604030504040204" pitchFamily="50" charset="-128"/>
                          <a:cs typeface="Times New Roman" panose="02020603050405020304" pitchFamily="18" charset="0"/>
                        </a:rPr>
                        <a:t>文化・スポーツの拠点として、国内外から観光客を含む多くの人々を呼込み、新しいライフスタイルを体験できる公園</a:t>
                      </a:r>
                    </a:p>
                  </a:txBody>
                  <a:tcPr marL="68580" marR="68580" marT="34290" marB="34290">
                    <a:lnL>
                      <a:noFill/>
                    </a:lnL>
                    <a:lnR w="12700" cap="flat" cmpd="sng" algn="ctr">
                      <a:solidFill>
                        <a:srgbClr val="66B2B0"/>
                      </a:solidFill>
                      <a:prstDash val="solid"/>
                      <a:round/>
                      <a:headEnd type="none" w="med" len="med"/>
                      <a:tailEnd type="none" w="med" len="med"/>
                    </a:lnR>
                    <a:lnT w="6350" cap="flat" cmpd="sng" algn="ctr">
                      <a:noFill/>
                      <a:prstDash val="solid"/>
                      <a:miter lim="800000"/>
                    </a:lnT>
                    <a:lnB w="12700" cap="flat" cmpd="sng" algn="ctr">
                      <a:solidFill>
                        <a:srgbClr val="66B2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7981385"/>
                  </a:ext>
                </a:extLst>
              </a:tr>
            </a:tbl>
          </a:graphicData>
        </a:graphic>
      </p:graphicFrame>
      <p:sp>
        <p:nvSpPr>
          <p:cNvPr id="2" name="スライド番号プレースホルダー 3">
            <a:extLst>
              <a:ext uri="{FF2B5EF4-FFF2-40B4-BE49-F238E27FC236}">
                <a16:creationId xmlns:a16="http://schemas.microsoft.com/office/drawing/2014/main" id="{32B2D38D-5EA2-1658-F453-0C77E6610153}"/>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11</a:t>
            </a:fld>
            <a:endParaRPr kumimoji="1" lang="ja-JP" altLang="en-US"/>
          </a:p>
        </p:txBody>
      </p:sp>
      <p:sp>
        <p:nvSpPr>
          <p:cNvPr id="9" name="タイトル 1">
            <a:extLst>
              <a:ext uri="{FF2B5EF4-FFF2-40B4-BE49-F238E27FC236}">
                <a16:creationId xmlns:a16="http://schemas.microsoft.com/office/drawing/2014/main" id="{0DEC0E57-33EC-4E9F-B872-1B3B03014A3C}"/>
              </a:ext>
            </a:extLst>
          </p:cNvPr>
          <p:cNvSpPr txBox="1">
            <a:spLocks/>
          </p:cNvSpPr>
          <p:nvPr/>
        </p:nvSpPr>
        <p:spPr>
          <a:xfrm>
            <a:off x="41383" y="77794"/>
            <a:ext cx="8928100"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ja-JP" altLang="en-US" sz="2000" cap="all" dirty="0">
                <a:latin typeface="Meiryo UI" panose="020B0604030504040204" pitchFamily="50" charset="-128"/>
                <a:ea typeface="Meiryo UI" panose="020B0604030504040204" pitchFamily="50" charset="-128"/>
              </a:rPr>
              <a:t>６</a:t>
            </a:r>
            <a:r>
              <a:rPr lang="en-US" altLang="ja-JP" sz="2000" cap="all" dirty="0">
                <a:latin typeface="Meiryo UI" panose="020B0604030504040204" pitchFamily="50" charset="-128"/>
                <a:ea typeface="Meiryo UI" panose="020B0604030504040204" pitchFamily="50" charset="-128"/>
              </a:rPr>
              <a:t>.</a:t>
            </a:r>
            <a:r>
              <a:rPr lang="ja-JP" altLang="en-US" sz="2000" cap="all" dirty="0">
                <a:latin typeface="Meiryo UI" panose="020B0604030504040204" pitchFamily="50" charset="-128"/>
                <a:ea typeface="Meiryo UI" panose="020B0604030504040204" pitchFamily="50" charset="-128"/>
              </a:rPr>
              <a:t>重点項目</a:t>
            </a:r>
          </a:p>
        </p:txBody>
      </p:sp>
    </p:spTree>
    <p:extLst>
      <p:ext uri="{BB962C8B-B14F-4D97-AF65-F5344CB8AC3E}">
        <p14:creationId xmlns:p14="http://schemas.microsoft.com/office/powerpoint/2010/main" val="2985133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AF532876-EC87-775D-1942-E8E74FE3078D}"/>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2" name="表 5">
            <a:extLst>
              <a:ext uri="{FF2B5EF4-FFF2-40B4-BE49-F238E27FC236}">
                <a16:creationId xmlns:a16="http://schemas.microsoft.com/office/drawing/2014/main" id="{5DED8917-BA19-FE1F-B393-18AB6ECD0956}"/>
              </a:ext>
            </a:extLst>
          </p:cNvPr>
          <p:cNvGraphicFramePr>
            <a:graphicFrameLocks noGrp="1"/>
          </p:cNvGraphicFramePr>
          <p:nvPr>
            <p:extLst>
              <p:ext uri="{D42A27DB-BD31-4B8C-83A1-F6EECF244321}">
                <p14:modId xmlns:p14="http://schemas.microsoft.com/office/powerpoint/2010/main" val="2061139856"/>
              </p:ext>
            </p:extLst>
          </p:nvPr>
        </p:nvGraphicFramePr>
        <p:xfrm>
          <a:off x="377784" y="1447010"/>
          <a:ext cx="8470324" cy="1203960"/>
        </p:xfrm>
        <a:graphic>
          <a:graphicData uri="http://schemas.openxmlformats.org/drawingml/2006/table">
            <a:tbl>
              <a:tblPr firstRow="1" bandRow="1">
                <a:tableStyleId>{912C8C85-51F0-491E-9774-3900AFEF0FD7}</a:tableStyleId>
              </a:tblPr>
              <a:tblGrid>
                <a:gridCol w="8470324">
                  <a:extLst>
                    <a:ext uri="{9D8B030D-6E8A-4147-A177-3AD203B41FA5}">
                      <a16:colId xmlns:a16="http://schemas.microsoft.com/office/drawing/2014/main" val="4263540375"/>
                    </a:ext>
                  </a:extLst>
                </a:gridCol>
              </a:tblGrid>
              <a:tr h="259537">
                <a:tc>
                  <a:txBody>
                    <a:bodyPr/>
                    <a:lstStyle/>
                    <a:p>
                      <a:pPr marL="0" algn="l" defTabSz="8343900" rtl="0" eaLnBrk="1" latinLnBrk="0" hangingPunct="1">
                        <a:tabLst/>
                      </a:pPr>
                      <a:r>
                        <a:rPr kumimoji="1" lang="ja-JP" altLang="en-US" sz="1400" b="1"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a:t>
                      </a:r>
                      <a:r>
                        <a:rPr kumimoji="1" lang="en-US" altLang="ja-JP" sz="1400" b="1"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2025</a:t>
                      </a:r>
                      <a:r>
                        <a:rPr kumimoji="1" lang="ja-JP" altLang="en-US" sz="1400" b="1"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年大阪・関西万博の機運醸成　</a:t>
                      </a: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extLst>
                  <a:ext uri="{0D108BD9-81ED-4DB2-BD59-A6C34878D82A}">
                    <a16:rowId xmlns:a16="http://schemas.microsoft.com/office/drawing/2014/main" val="461588974"/>
                  </a:ext>
                </a:extLst>
              </a:tr>
              <a:tr h="629318">
                <a:tc>
                  <a:txBody>
                    <a:bodyPr/>
                    <a:lstStyle/>
                    <a:p>
                      <a:pPr marL="228600" indent="-22860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　・</a:t>
                      </a:r>
                      <a:r>
                        <a:rPr kumimoji="1" lang="zh-TW" altLang="en-US" sz="1400" kern="1200" dirty="0">
                          <a:solidFill>
                            <a:schemeClr val="tx1"/>
                          </a:solidFill>
                          <a:latin typeface="Meiryo UI" panose="020B0604030504040204" pitchFamily="50" charset="-128"/>
                          <a:ea typeface="Meiryo UI" panose="020B0604030504040204" pitchFamily="50" charset="-128"/>
                          <a:cs typeface="+mn-cs"/>
                        </a:rPr>
                        <a:t>万博記念公園</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内で実施される</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2025</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年大阪・関西万博に関連したイベントを通じ、機運醸成と</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PR</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を図る（大阪万博</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55</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周年記念フェスティバル）</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228600" indent="-22860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2025</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年大阪・関西万博に関連する文化・スポーツイベント等に</a:t>
                      </a:r>
                      <a:r>
                        <a:rPr kumimoji="1" lang="zh-TW" altLang="en-US" sz="1400" kern="1200" dirty="0">
                          <a:solidFill>
                            <a:schemeClr val="tx1"/>
                          </a:solidFill>
                          <a:latin typeface="Meiryo UI" panose="020B0604030504040204" pitchFamily="50" charset="-128"/>
                          <a:ea typeface="Meiryo UI" panose="020B0604030504040204" pitchFamily="50" charset="-128"/>
                          <a:cs typeface="+mn-cs"/>
                        </a:rPr>
                        <a:t>万博記念公園</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を積極的に活用する（文化スポーツ事業との連携）</a:t>
                      </a:r>
                      <a:r>
                        <a:rPr kumimoji="1" lang="ja-JP" altLang="en-US" sz="1400" strike="sngStrike" kern="1200" dirty="0">
                          <a:solidFill>
                            <a:schemeClr val="tx1"/>
                          </a:solidFill>
                          <a:latin typeface="Meiryo UI" panose="020B0604030504040204" pitchFamily="50" charset="-128"/>
                          <a:ea typeface="Meiryo UI" panose="020B0604030504040204" pitchFamily="50" charset="-128"/>
                          <a:cs typeface="+mn-cs"/>
                        </a:rPr>
                        <a:t>　</a:t>
                      </a:r>
                      <a:endParaRPr kumimoji="1" lang="en-US" altLang="ja-JP" sz="1400" strike="sngStrik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647981385"/>
                  </a:ext>
                </a:extLst>
              </a:tr>
            </a:tbl>
          </a:graphicData>
        </a:graphic>
      </p:graphicFrame>
      <p:graphicFrame>
        <p:nvGraphicFramePr>
          <p:cNvPr id="2" name="表 5">
            <a:extLst>
              <a:ext uri="{FF2B5EF4-FFF2-40B4-BE49-F238E27FC236}">
                <a16:creationId xmlns:a16="http://schemas.microsoft.com/office/drawing/2014/main" id="{D65B6236-3803-62FA-1574-8D4F85F5BEB4}"/>
              </a:ext>
            </a:extLst>
          </p:cNvPr>
          <p:cNvGraphicFramePr>
            <a:graphicFrameLocks noGrp="1"/>
          </p:cNvGraphicFramePr>
          <p:nvPr>
            <p:extLst>
              <p:ext uri="{D42A27DB-BD31-4B8C-83A1-F6EECF244321}">
                <p14:modId xmlns:p14="http://schemas.microsoft.com/office/powerpoint/2010/main" val="479306808"/>
              </p:ext>
            </p:extLst>
          </p:nvPr>
        </p:nvGraphicFramePr>
        <p:xfrm>
          <a:off x="377783" y="3967761"/>
          <a:ext cx="8470324" cy="990600"/>
        </p:xfrm>
        <a:graphic>
          <a:graphicData uri="http://schemas.openxmlformats.org/drawingml/2006/table">
            <a:tbl>
              <a:tblPr firstRow="1" bandRow="1">
                <a:tableStyleId>{912C8C85-51F0-491E-9774-3900AFEF0FD7}</a:tableStyleId>
              </a:tblPr>
              <a:tblGrid>
                <a:gridCol w="8470324">
                  <a:extLst>
                    <a:ext uri="{9D8B030D-6E8A-4147-A177-3AD203B41FA5}">
                      <a16:colId xmlns:a16="http://schemas.microsoft.com/office/drawing/2014/main" val="4263540375"/>
                    </a:ext>
                  </a:extLst>
                </a:gridCol>
              </a:tblGrid>
              <a:tr h="236879">
                <a:tc>
                  <a:txBody>
                    <a:bodyPr/>
                    <a:lstStyle/>
                    <a:p>
                      <a:pPr marL="0" algn="l" defTabSz="457200" rtl="0" eaLnBrk="1" latinLnBrk="0" hangingPunct="1"/>
                      <a:r>
                        <a:rPr kumimoji="1" lang="ja-JP" altLang="en-US" sz="1400" b="1" kern="1200" dirty="0">
                          <a:solidFill>
                            <a:schemeClr val="tx1"/>
                          </a:solidFill>
                          <a:latin typeface="Meiryo UI 本文"/>
                          <a:ea typeface="Meiryo UI" panose="020B0604030504040204" pitchFamily="50" charset="-128"/>
                          <a:cs typeface="Times New Roman" panose="02020603050405020304" pitchFamily="18" charset="0"/>
                        </a:rPr>
                        <a:t>〇イベントや新しい</a:t>
                      </a:r>
                      <a:r>
                        <a:rPr kumimoji="1" lang="ja-JP" altLang="en-US" sz="1400" b="1" kern="1200" dirty="0">
                          <a:solidFill>
                            <a:schemeClr val="tx1"/>
                          </a:solidFill>
                          <a:latin typeface="+mn-lt"/>
                          <a:ea typeface="Meiryo UI" panose="020B0604030504040204" pitchFamily="50" charset="-128"/>
                          <a:cs typeface="Times New Roman" panose="02020603050405020304" pitchFamily="18" charset="0"/>
                        </a:rPr>
                        <a:t>楽しみ方</a:t>
                      </a: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extLst>
                  <a:ext uri="{0D108BD9-81ED-4DB2-BD59-A6C34878D82A}">
                    <a16:rowId xmlns:a16="http://schemas.microsoft.com/office/drawing/2014/main" val="461588974"/>
                  </a:ext>
                </a:extLst>
              </a:tr>
              <a:tr h="368027">
                <a:tc>
                  <a:txBody>
                    <a:bodyPr/>
                    <a:lstStyle/>
                    <a:p>
                      <a:pPr marL="228600" indent="-22860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2025</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年大阪・関西万博関連で来阪外国人が増加する期間に、インターナショナルキャンプや夜間のイルミネーション等、来阪外国人が楽しめるイベントを実施する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228600" indent="-22860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　・大阪観光局や地元観光協会等の観光関係機関と連携し、来園者の誘致を図る</a:t>
                      </a:r>
                      <a:endParaRPr kumimoji="1" lang="ja-JP" altLang="en-US" sz="1400" strike="sngStrik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647981385"/>
                  </a:ext>
                </a:extLst>
              </a:tr>
            </a:tbl>
          </a:graphicData>
        </a:graphic>
      </p:graphicFrame>
      <p:sp>
        <p:nvSpPr>
          <p:cNvPr id="9" name="四角形: 角を丸くする 8">
            <a:extLst>
              <a:ext uri="{FF2B5EF4-FFF2-40B4-BE49-F238E27FC236}">
                <a16:creationId xmlns:a16="http://schemas.microsoft.com/office/drawing/2014/main" id="{5179C74A-AF31-A77E-23D7-010D4E764EF2}"/>
              </a:ext>
            </a:extLst>
          </p:cNvPr>
          <p:cNvSpPr/>
          <p:nvPr/>
        </p:nvSpPr>
        <p:spPr>
          <a:xfrm>
            <a:off x="377783" y="914025"/>
            <a:ext cx="5356267" cy="360000"/>
          </a:xfrm>
          <a:prstGeom prst="roundRect">
            <a:avLst>
              <a:gd name="adj" fmla="val 50000"/>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重点１</a:t>
            </a:r>
            <a:r>
              <a:rPr kumimoji="1" lang="en-US" altLang="ja-JP" sz="1600" b="1" dirty="0">
                <a:solidFill>
                  <a:schemeClr val="tx1"/>
                </a:solidFill>
                <a:latin typeface="Meiryo UI" panose="020B0604030504040204" pitchFamily="50" charset="-128"/>
                <a:ea typeface="Meiryo UI" panose="020B0604030504040204" pitchFamily="50" charset="-128"/>
              </a:rPr>
              <a:t> </a:t>
            </a:r>
            <a:r>
              <a:rPr kumimoji="1" lang="ja-JP" altLang="en-US" sz="1600" b="1" dirty="0">
                <a:solidFill>
                  <a:schemeClr val="tx1"/>
                </a:solidFill>
                <a:latin typeface="Meiryo UI" panose="020B0604030504040204" pitchFamily="50" charset="-128"/>
                <a:ea typeface="Meiryo UI" panose="020B0604030504040204" pitchFamily="50" charset="-128"/>
              </a:rPr>
              <a:t>「</a:t>
            </a:r>
            <a:r>
              <a:rPr kumimoji="1" lang="en-US" altLang="ja-JP" sz="1600" b="1" dirty="0">
                <a:solidFill>
                  <a:schemeClr val="tx1"/>
                </a:solidFill>
                <a:latin typeface="Meiryo UI" panose="020B0604030504040204" pitchFamily="50" charset="-128"/>
                <a:ea typeface="Meiryo UI" panose="020B0604030504040204" pitchFamily="50" charset="-128"/>
              </a:rPr>
              <a:t>2025</a:t>
            </a:r>
            <a:r>
              <a:rPr kumimoji="1" lang="ja-JP" altLang="en-US" sz="1600" b="1" dirty="0">
                <a:solidFill>
                  <a:schemeClr val="tx1"/>
                </a:solidFill>
                <a:latin typeface="Meiryo UI" panose="020B0604030504040204" pitchFamily="50" charset="-128"/>
                <a:ea typeface="Meiryo UI" panose="020B0604030504040204" pitchFamily="50" charset="-128"/>
              </a:rPr>
              <a:t>年大阪・関西万博に向けた機運醸成と連携」</a:t>
            </a:r>
          </a:p>
        </p:txBody>
      </p:sp>
      <p:sp>
        <p:nvSpPr>
          <p:cNvPr id="3" name="四角形: 角を丸くする 7">
            <a:extLst>
              <a:ext uri="{FF2B5EF4-FFF2-40B4-BE49-F238E27FC236}">
                <a16:creationId xmlns:a16="http://schemas.microsoft.com/office/drawing/2014/main" id="{3CF009D9-5D29-99DC-C106-E8176C0796B3}"/>
              </a:ext>
            </a:extLst>
          </p:cNvPr>
          <p:cNvSpPr/>
          <p:nvPr/>
        </p:nvSpPr>
        <p:spPr>
          <a:xfrm>
            <a:off x="4825492" y="1486293"/>
            <a:ext cx="3945907" cy="208800"/>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ビジョン／目標２　基本方針２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E</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4</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
        <p:nvSpPr>
          <p:cNvPr id="13" name="四角形: 角を丸くする 7">
            <a:extLst>
              <a:ext uri="{FF2B5EF4-FFF2-40B4-BE49-F238E27FC236}">
                <a16:creationId xmlns:a16="http://schemas.microsoft.com/office/drawing/2014/main" id="{C65D8B39-F90C-2926-4B0C-1249DFB3DD30}"/>
              </a:ext>
            </a:extLst>
          </p:cNvPr>
          <p:cNvSpPr/>
          <p:nvPr/>
        </p:nvSpPr>
        <p:spPr>
          <a:xfrm>
            <a:off x="4851399" y="4007211"/>
            <a:ext cx="3945907" cy="208800"/>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ビジョン／目標１　基本方針１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C</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3</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
        <p:nvSpPr>
          <p:cNvPr id="6" name="スライド番号プレースホルダー 3">
            <a:extLst>
              <a:ext uri="{FF2B5EF4-FFF2-40B4-BE49-F238E27FC236}">
                <a16:creationId xmlns:a16="http://schemas.microsoft.com/office/drawing/2014/main" id="{84D78327-115F-2E5E-956D-E5845A4B9A0D}"/>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12</a:t>
            </a:fld>
            <a:endParaRPr kumimoji="1" lang="ja-JP" altLang="en-US"/>
          </a:p>
        </p:txBody>
      </p:sp>
      <p:sp>
        <p:nvSpPr>
          <p:cNvPr id="8" name="タイトル 1">
            <a:extLst>
              <a:ext uri="{FF2B5EF4-FFF2-40B4-BE49-F238E27FC236}">
                <a16:creationId xmlns:a16="http://schemas.microsoft.com/office/drawing/2014/main" id="{ACB86E84-67EE-DB96-B368-ACE7C7E45108}"/>
              </a:ext>
            </a:extLst>
          </p:cNvPr>
          <p:cNvSpPr txBox="1">
            <a:spLocks/>
          </p:cNvSpPr>
          <p:nvPr/>
        </p:nvSpPr>
        <p:spPr>
          <a:xfrm>
            <a:off x="41383" y="77794"/>
            <a:ext cx="8928100"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ja-JP" altLang="en-US" sz="2000" cap="all" dirty="0">
                <a:latin typeface="Meiryo UI" panose="020B0604030504040204" pitchFamily="50" charset="-128"/>
                <a:ea typeface="Meiryo UI" panose="020B0604030504040204" pitchFamily="50" charset="-128"/>
              </a:rPr>
              <a:t>６</a:t>
            </a:r>
            <a:r>
              <a:rPr lang="en-US" altLang="ja-JP" sz="2000" cap="all" dirty="0">
                <a:latin typeface="Meiryo UI" panose="020B0604030504040204" pitchFamily="50" charset="-128"/>
                <a:ea typeface="Meiryo UI" panose="020B0604030504040204" pitchFamily="50" charset="-128"/>
              </a:rPr>
              <a:t>.</a:t>
            </a:r>
            <a:r>
              <a:rPr lang="ja-JP" altLang="en-US" sz="2000" cap="all" dirty="0">
                <a:latin typeface="Meiryo UI" panose="020B0604030504040204" pitchFamily="50" charset="-128"/>
                <a:ea typeface="Meiryo UI" panose="020B0604030504040204" pitchFamily="50" charset="-128"/>
              </a:rPr>
              <a:t>重点項目</a:t>
            </a:r>
          </a:p>
        </p:txBody>
      </p:sp>
      <p:graphicFrame>
        <p:nvGraphicFramePr>
          <p:cNvPr id="15" name="表 5">
            <a:extLst>
              <a:ext uri="{FF2B5EF4-FFF2-40B4-BE49-F238E27FC236}">
                <a16:creationId xmlns:a16="http://schemas.microsoft.com/office/drawing/2014/main" id="{42C3F6B3-3F05-4AF7-8AB6-A690B992DAB3}"/>
              </a:ext>
            </a:extLst>
          </p:cNvPr>
          <p:cNvGraphicFramePr>
            <a:graphicFrameLocks noGrp="1"/>
          </p:cNvGraphicFramePr>
          <p:nvPr>
            <p:extLst>
              <p:ext uri="{D42A27DB-BD31-4B8C-83A1-F6EECF244321}">
                <p14:modId xmlns:p14="http://schemas.microsoft.com/office/powerpoint/2010/main" val="1529766601"/>
              </p:ext>
            </p:extLst>
          </p:nvPr>
        </p:nvGraphicFramePr>
        <p:xfrm>
          <a:off x="377783" y="2814813"/>
          <a:ext cx="8470324" cy="990600"/>
        </p:xfrm>
        <a:graphic>
          <a:graphicData uri="http://schemas.openxmlformats.org/drawingml/2006/table">
            <a:tbl>
              <a:tblPr firstRow="1" bandRow="1">
                <a:tableStyleId>{912C8C85-51F0-491E-9774-3900AFEF0FD7}</a:tableStyleId>
              </a:tblPr>
              <a:tblGrid>
                <a:gridCol w="8470324">
                  <a:extLst>
                    <a:ext uri="{9D8B030D-6E8A-4147-A177-3AD203B41FA5}">
                      <a16:colId xmlns:a16="http://schemas.microsoft.com/office/drawing/2014/main" val="4263540375"/>
                    </a:ext>
                  </a:extLst>
                </a:gridCol>
              </a:tblGrid>
              <a:tr h="259537">
                <a:tc>
                  <a:txBody>
                    <a:bodyPr/>
                    <a:lstStyle/>
                    <a:p>
                      <a:pPr marL="0" algn="l" defTabSz="8343900" rtl="0" eaLnBrk="1" latinLnBrk="0" hangingPunct="1">
                        <a:tabLst/>
                      </a:pPr>
                      <a:r>
                        <a:rPr kumimoji="1" lang="ja-JP" altLang="en-US" sz="1400" b="1"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a:t>
                      </a:r>
                      <a:r>
                        <a:rPr kumimoji="1" lang="en-US" altLang="ja-JP" sz="1400" b="1"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2025</a:t>
                      </a:r>
                      <a:r>
                        <a:rPr kumimoji="1" lang="ja-JP" altLang="en-US" sz="1400" b="1"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年大阪・関西万博との連携　</a:t>
                      </a: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extLst>
                  <a:ext uri="{0D108BD9-81ED-4DB2-BD59-A6C34878D82A}">
                    <a16:rowId xmlns:a16="http://schemas.microsoft.com/office/drawing/2014/main" val="461588974"/>
                  </a:ext>
                </a:extLst>
              </a:tr>
              <a:tr h="629318">
                <a:tc>
                  <a:txBody>
                    <a:bodyPr/>
                    <a:lstStyle/>
                    <a:p>
                      <a:pPr marL="228600" indent="-22860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2025</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年大阪・関西万博会期中に連携プログラム等を実施する（（仮称）大阪万博企画展）</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228600" indent="-228600" algn="l" defTabSz="914400" rtl="0" eaLnBrk="1" latinLnBrk="0" hangingPunct="1"/>
                      <a:r>
                        <a:rPr kumimoji="1" lang="en-US" altLang="ja-JP" sz="1400" kern="1200" dirty="0">
                          <a:solidFill>
                            <a:schemeClr val="tx1"/>
                          </a:solidFill>
                          <a:latin typeface="Meiryo UI" panose="020B0604030504040204" pitchFamily="50" charset="-128"/>
                          <a:ea typeface="Meiryo UI" panose="020B0604030504040204" pitchFamily="50" charset="-128"/>
                          <a:cs typeface="+mn-cs"/>
                        </a:rPr>
                        <a:t> </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2025</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年大阪・関西万博開催時期に増加する観光客に</a:t>
                      </a:r>
                      <a:r>
                        <a:rPr kumimoji="1" lang="zh-TW" altLang="en-US" sz="1400" kern="1200" dirty="0">
                          <a:solidFill>
                            <a:schemeClr val="tx1"/>
                          </a:solidFill>
                          <a:latin typeface="Meiryo UI" panose="020B0604030504040204" pitchFamily="50" charset="-128"/>
                          <a:ea typeface="Meiryo UI" panose="020B0604030504040204" pitchFamily="50" charset="-128"/>
                          <a:cs typeface="+mn-cs"/>
                        </a:rPr>
                        <a:t>万博記念公園</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及び大阪の魅力を</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PR</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し、大阪全体の盛り上げに寄与する（観光関係機関との連携）</a:t>
                      </a:r>
                      <a:endParaRPr kumimoji="1" lang="en-US" altLang="ja-JP" sz="1400" strike="sngStrik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647981385"/>
                  </a:ext>
                </a:extLst>
              </a:tr>
            </a:tbl>
          </a:graphicData>
        </a:graphic>
      </p:graphicFrame>
      <p:sp>
        <p:nvSpPr>
          <p:cNvPr id="16" name="四角形: 角を丸くする 7">
            <a:extLst>
              <a:ext uri="{FF2B5EF4-FFF2-40B4-BE49-F238E27FC236}">
                <a16:creationId xmlns:a16="http://schemas.microsoft.com/office/drawing/2014/main" id="{796ED992-939D-4024-AA4E-142522772DF1}"/>
              </a:ext>
            </a:extLst>
          </p:cNvPr>
          <p:cNvSpPr/>
          <p:nvPr/>
        </p:nvSpPr>
        <p:spPr>
          <a:xfrm>
            <a:off x="4825491" y="2854096"/>
            <a:ext cx="3945907" cy="208800"/>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ビジョン／目標２　基本方針２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E</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4</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94041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AF532876-EC87-775D-1942-E8E74FE3078D}"/>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2" name="表 5">
            <a:extLst>
              <a:ext uri="{FF2B5EF4-FFF2-40B4-BE49-F238E27FC236}">
                <a16:creationId xmlns:a16="http://schemas.microsoft.com/office/drawing/2014/main" id="{5DED8917-BA19-FE1F-B393-18AB6ECD0956}"/>
              </a:ext>
            </a:extLst>
          </p:cNvPr>
          <p:cNvGraphicFramePr>
            <a:graphicFrameLocks noGrp="1"/>
          </p:cNvGraphicFramePr>
          <p:nvPr>
            <p:extLst>
              <p:ext uri="{D42A27DB-BD31-4B8C-83A1-F6EECF244321}">
                <p14:modId xmlns:p14="http://schemas.microsoft.com/office/powerpoint/2010/main" val="566686791"/>
              </p:ext>
            </p:extLst>
          </p:nvPr>
        </p:nvGraphicFramePr>
        <p:xfrm>
          <a:off x="365084" y="5327292"/>
          <a:ext cx="8470324" cy="563880"/>
        </p:xfrm>
        <a:graphic>
          <a:graphicData uri="http://schemas.openxmlformats.org/drawingml/2006/table">
            <a:tbl>
              <a:tblPr firstRow="1" bandRow="1">
                <a:tableStyleId>{912C8C85-51F0-491E-9774-3900AFEF0FD7}</a:tableStyleId>
              </a:tblPr>
              <a:tblGrid>
                <a:gridCol w="8470324">
                  <a:extLst>
                    <a:ext uri="{9D8B030D-6E8A-4147-A177-3AD203B41FA5}">
                      <a16:colId xmlns:a16="http://schemas.microsoft.com/office/drawing/2014/main" val="4263540375"/>
                    </a:ext>
                  </a:extLst>
                </a:gridCol>
              </a:tblGrid>
              <a:tr h="280616">
                <a:tc>
                  <a:txBody>
                    <a:bodyPr/>
                    <a:lstStyle/>
                    <a:p>
                      <a:pPr marL="0" algn="l" defTabSz="8343900" rtl="0" eaLnBrk="1" latinLnBrk="0" hangingPunct="1">
                        <a:tabLst/>
                      </a:pPr>
                      <a:r>
                        <a:rPr kumimoji="1" lang="ja-JP" altLang="en-US" sz="1400" b="1"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〇イベント等による</a:t>
                      </a:r>
                      <a:r>
                        <a:rPr kumimoji="1" lang="en-US" altLang="ja-JP" sz="1400" b="1"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1970</a:t>
                      </a:r>
                      <a:r>
                        <a:rPr kumimoji="1" lang="ja-JP" altLang="en-US" sz="1400" b="1"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年大阪万博・公園の魅力発信</a:t>
                      </a: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extLst>
                  <a:ext uri="{0D108BD9-81ED-4DB2-BD59-A6C34878D82A}">
                    <a16:rowId xmlns:a16="http://schemas.microsoft.com/office/drawing/2014/main" val="461588974"/>
                  </a:ext>
                </a:extLst>
              </a:tr>
              <a:tr h="129770">
                <a:tc>
                  <a:txBody>
                    <a:bodyPr/>
                    <a:lstStyle/>
                    <a:p>
                      <a:pPr marL="228600" indent="-228600"/>
                      <a:r>
                        <a:rPr kumimoji="1" lang="ja-JP" altLang="en-US" sz="140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1970</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年大阪万博の特徴を活かしたイベント等により、</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1970</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年大阪万博と</a:t>
                      </a:r>
                      <a:r>
                        <a:rPr kumimoji="1" lang="zh-TW" altLang="en-US" sz="1400" kern="1200" dirty="0">
                          <a:solidFill>
                            <a:schemeClr val="tx1"/>
                          </a:solidFill>
                          <a:latin typeface="Meiryo UI" panose="020B0604030504040204" pitchFamily="50" charset="-128"/>
                          <a:ea typeface="Meiryo UI" panose="020B0604030504040204" pitchFamily="50" charset="-128"/>
                          <a:cs typeface="+mn-cs"/>
                        </a:rPr>
                        <a:t>万博記念公園</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の魅力を発信する</a:t>
                      </a:r>
                      <a:endParaRPr kumimoji="1" lang="ja-JP" altLang="en-US" sz="1400" strike="sngStrike" kern="1200" baseline="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647981385"/>
                  </a:ext>
                </a:extLst>
              </a:tr>
            </a:tbl>
          </a:graphicData>
        </a:graphic>
      </p:graphicFrame>
      <p:sp>
        <p:nvSpPr>
          <p:cNvPr id="11" name="四角形: 角を丸くする 7">
            <a:extLst>
              <a:ext uri="{FF2B5EF4-FFF2-40B4-BE49-F238E27FC236}">
                <a16:creationId xmlns:a16="http://schemas.microsoft.com/office/drawing/2014/main" id="{5FB93352-3C46-0E78-9349-AB17FFB4537C}"/>
              </a:ext>
            </a:extLst>
          </p:cNvPr>
          <p:cNvSpPr/>
          <p:nvPr/>
        </p:nvSpPr>
        <p:spPr>
          <a:xfrm>
            <a:off x="4929414" y="5380760"/>
            <a:ext cx="3865286" cy="169235"/>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ビジョン／目標３　基本方針３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I</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5</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graphicFrame>
        <p:nvGraphicFramePr>
          <p:cNvPr id="2" name="表 5">
            <a:extLst>
              <a:ext uri="{FF2B5EF4-FFF2-40B4-BE49-F238E27FC236}">
                <a16:creationId xmlns:a16="http://schemas.microsoft.com/office/drawing/2014/main" id="{D65B6236-3803-62FA-1574-8D4F85F5BEB4}"/>
              </a:ext>
            </a:extLst>
          </p:cNvPr>
          <p:cNvGraphicFramePr>
            <a:graphicFrameLocks noGrp="1"/>
          </p:cNvGraphicFramePr>
          <p:nvPr>
            <p:extLst>
              <p:ext uri="{D42A27DB-BD31-4B8C-83A1-F6EECF244321}">
                <p14:modId xmlns:p14="http://schemas.microsoft.com/office/powerpoint/2010/main" val="3678599172"/>
              </p:ext>
            </p:extLst>
          </p:nvPr>
        </p:nvGraphicFramePr>
        <p:xfrm>
          <a:off x="365084" y="3451080"/>
          <a:ext cx="8470324" cy="777240"/>
        </p:xfrm>
        <a:graphic>
          <a:graphicData uri="http://schemas.openxmlformats.org/drawingml/2006/table">
            <a:tbl>
              <a:tblPr firstRow="1" bandRow="1">
                <a:tableStyleId>{912C8C85-51F0-491E-9774-3900AFEF0FD7}</a:tableStyleId>
              </a:tblPr>
              <a:tblGrid>
                <a:gridCol w="8470324">
                  <a:extLst>
                    <a:ext uri="{9D8B030D-6E8A-4147-A177-3AD203B41FA5}">
                      <a16:colId xmlns:a16="http://schemas.microsoft.com/office/drawing/2014/main" val="4263540375"/>
                    </a:ext>
                  </a:extLst>
                </a:gridCol>
              </a:tblGrid>
              <a:tr h="278130">
                <a:tc>
                  <a:txBody>
                    <a:bodyPr/>
                    <a:lstStyle/>
                    <a:p>
                      <a:pPr marL="0" algn="l" defTabSz="457200" rtl="0" eaLnBrk="1" latinLnBrk="0" hangingPunct="1"/>
                      <a:r>
                        <a:rPr kumimoji="1" lang="ja-JP" altLang="en-US" sz="1400" b="1"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a:t>
                      </a:r>
                      <a:r>
                        <a:rPr kumimoji="1" lang="en-US" altLang="ja-JP" sz="1400" b="1"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1970</a:t>
                      </a:r>
                      <a:r>
                        <a:rPr kumimoji="1" lang="ja-JP" altLang="en-US" sz="1400" b="1" kern="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年大阪万博資料のアーカイブ化と公開</a:t>
                      </a: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extLst>
                  <a:ext uri="{0D108BD9-81ED-4DB2-BD59-A6C34878D82A}">
                    <a16:rowId xmlns:a16="http://schemas.microsoft.com/office/drawing/2014/main" val="461588974"/>
                  </a:ext>
                </a:extLst>
              </a:tr>
              <a:tr h="252026">
                <a:tc>
                  <a:txBody>
                    <a:bodyPr/>
                    <a:lstStyle/>
                    <a:p>
                      <a:r>
                        <a:rPr kumimoji="1" lang="ja-JP" altLang="en-US" sz="1400" kern="1200" dirty="0">
                          <a:solidFill>
                            <a:schemeClr val="tx1"/>
                          </a:solidFill>
                          <a:latin typeface="Meiryo UI" panose="020B0604030504040204" pitchFamily="50" charset="-128"/>
                          <a:ea typeface="Meiryo UI" panose="020B0604030504040204" pitchFamily="50" charset="-128"/>
                          <a:cs typeface="+mn-cs"/>
                        </a:rPr>
                        <a:t>　・約</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19</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万点ある</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1970</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年大阪万博資料のデジタルアーカイブ化を進めるとともに、資料公開の効果的な手法を検討す　</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r>
                        <a:rPr kumimoji="1" lang="ja-JP" altLang="en-US" sz="1400" kern="1200" dirty="0">
                          <a:solidFill>
                            <a:schemeClr val="tx1"/>
                          </a:solidFill>
                          <a:latin typeface="Meiryo UI" panose="020B0604030504040204" pitchFamily="50" charset="-128"/>
                          <a:ea typeface="Meiryo UI" panose="020B0604030504040204" pitchFamily="50" charset="-128"/>
                          <a:cs typeface="+mn-cs"/>
                        </a:rPr>
                        <a:t>　 る　</a:t>
                      </a:r>
                      <a:endParaRPr kumimoji="1" lang="en-US" altLang="ja-JP" sz="1400" strike="sngStrik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647981385"/>
                  </a:ext>
                </a:extLst>
              </a:tr>
            </a:tbl>
          </a:graphicData>
        </a:graphic>
      </p:graphicFrame>
      <p:graphicFrame>
        <p:nvGraphicFramePr>
          <p:cNvPr id="7" name="表 5">
            <a:extLst>
              <a:ext uri="{FF2B5EF4-FFF2-40B4-BE49-F238E27FC236}">
                <a16:creationId xmlns:a16="http://schemas.microsoft.com/office/drawing/2014/main" id="{849DE588-BEA6-53FE-0136-1DFAF3DE3E77}"/>
              </a:ext>
            </a:extLst>
          </p:cNvPr>
          <p:cNvGraphicFramePr>
            <a:graphicFrameLocks noGrp="1"/>
          </p:cNvGraphicFramePr>
          <p:nvPr>
            <p:extLst>
              <p:ext uri="{D42A27DB-BD31-4B8C-83A1-F6EECF244321}">
                <p14:modId xmlns:p14="http://schemas.microsoft.com/office/powerpoint/2010/main" val="1566426339"/>
              </p:ext>
            </p:extLst>
          </p:nvPr>
        </p:nvGraphicFramePr>
        <p:xfrm>
          <a:off x="377784" y="1465511"/>
          <a:ext cx="8470324" cy="1844040"/>
        </p:xfrm>
        <a:graphic>
          <a:graphicData uri="http://schemas.openxmlformats.org/drawingml/2006/table">
            <a:tbl>
              <a:tblPr firstRow="1" bandRow="1">
                <a:tableStyleId>{912C8C85-51F0-491E-9774-3900AFEF0FD7}</a:tableStyleId>
              </a:tblPr>
              <a:tblGrid>
                <a:gridCol w="8470324">
                  <a:extLst>
                    <a:ext uri="{9D8B030D-6E8A-4147-A177-3AD203B41FA5}">
                      <a16:colId xmlns:a16="http://schemas.microsoft.com/office/drawing/2014/main" val="4263540375"/>
                    </a:ext>
                  </a:extLst>
                </a:gridCol>
              </a:tblGrid>
              <a:tr h="280739">
                <a:tc>
                  <a:txBody>
                    <a:bodyPr/>
                    <a:lstStyle/>
                    <a:p>
                      <a:pPr marL="0" algn="l" defTabSz="457200" rtl="0" eaLnBrk="1" latinLnBrk="0" hangingPunct="1"/>
                      <a:r>
                        <a:rPr kumimoji="1" lang="ja-JP" altLang="en-US" sz="1400" b="1" kern="1200" dirty="0">
                          <a:solidFill>
                            <a:schemeClr val="tx1"/>
                          </a:solidFill>
                          <a:latin typeface="Meiryo UI 本文"/>
                          <a:ea typeface="Meiryo UI" panose="020B0604030504040204" pitchFamily="50" charset="-128"/>
                          <a:cs typeface="Times New Roman" panose="02020603050405020304" pitchFamily="18" charset="0"/>
                        </a:rPr>
                        <a:t>〇</a:t>
                      </a:r>
                      <a:r>
                        <a:rPr kumimoji="1" lang="ja-JP" altLang="en-US" sz="1400" b="1" kern="1200" dirty="0">
                          <a:solidFill>
                            <a:schemeClr val="tx1"/>
                          </a:solidFill>
                          <a:latin typeface="+mn-lt"/>
                          <a:ea typeface="Meiryo UI" panose="020B0604030504040204" pitchFamily="50" charset="-128"/>
                          <a:cs typeface="Times New Roman" panose="02020603050405020304" pitchFamily="18" charset="0"/>
                        </a:rPr>
                        <a:t>太陽の塔・日本庭園等レガシー施設の魅力向上</a:t>
                      </a:r>
                    </a:p>
                  </a:txBody>
                  <a:tcPr marL="68580" marR="68580" marT="34290" marB="3429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extLst>
                  <a:ext uri="{0D108BD9-81ED-4DB2-BD59-A6C34878D82A}">
                    <a16:rowId xmlns:a16="http://schemas.microsoft.com/office/drawing/2014/main" val="461588974"/>
                  </a:ext>
                </a:extLst>
              </a:tr>
              <a:tr h="867356">
                <a:tc>
                  <a:txBody>
                    <a:bodyPr/>
                    <a:lstStyle/>
                    <a:p>
                      <a:r>
                        <a:rPr kumimoji="1" lang="ja-JP" altLang="en-US" sz="1400" kern="1200" dirty="0">
                          <a:solidFill>
                            <a:schemeClr val="tx1"/>
                          </a:solidFill>
                          <a:latin typeface="Meiryo UI" panose="020B0604030504040204" pitchFamily="50" charset="-128"/>
                          <a:ea typeface="Meiryo UI" panose="020B0604030504040204" pitchFamily="50" charset="-128"/>
                          <a:cs typeface="+mn-cs"/>
                        </a:rPr>
                        <a:t>　・太陽の塔の世界遺産登録に向けて取組む（登録有形文化財（建造物）太陽の塔　調査報告書まとめ</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R6.11</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r>
                        <a:rPr kumimoji="1" lang="ja-JP" altLang="en-US" sz="1400" kern="1200" dirty="0">
                          <a:solidFill>
                            <a:schemeClr val="tx1"/>
                          </a:solidFill>
                          <a:latin typeface="Meiryo UI" panose="020B0604030504040204" pitchFamily="50" charset="-128"/>
                          <a:ea typeface="Meiryo UI" panose="020B0604030504040204" pitchFamily="50" charset="-128"/>
                          <a:cs typeface="+mn-cs"/>
                        </a:rPr>
                        <a:t>　・日本庭園の名勝指定に向けて取組む</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r>
                        <a:rPr kumimoji="1" lang="ja-JP" altLang="en-US" sz="1400" kern="1200" dirty="0">
                          <a:solidFill>
                            <a:schemeClr val="tx1"/>
                          </a:solidFill>
                          <a:latin typeface="Meiryo UI" panose="020B0604030504040204" pitchFamily="50" charset="-128"/>
                          <a:ea typeface="Meiryo UI" panose="020B0604030504040204" pitchFamily="50" charset="-128"/>
                          <a:cs typeface="+mn-cs"/>
                        </a:rPr>
                        <a:t>　（日本庭園登録記念物登録</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R6.10</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、日本庭園の保存活用計画策定</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R7.2</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、文化財庭園としての価値の維持・景</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r>
                        <a:rPr kumimoji="1" lang="en-US" altLang="ja-JP" sz="1400" kern="1200" dirty="0">
                          <a:solidFill>
                            <a:schemeClr val="tx1"/>
                          </a:solidFill>
                          <a:latin typeface="Meiryo UI" panose="020B0604030504040204" pitchFamily="50" charset="-128"/>
                          <a:ea typeface="Meiryo UI" panose="020B0604030504040204" pitchFamily="50" charset="-128"/>
                          <a:cs typeface="+mn-cs"/>
                        </a:rPr>
                        <a:t>    </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 観向上に向けた植栽管理、</a:t>
                      </a:r>
                      <a:r>
                        <a:rPr kumimoji="1" lang="zh-TW" altLang="en-US" sz="1400" kern="1200" dirty="0">
                          <a:solidFill>
                            <a:schemeClr val="tx1"/>
                          </a:solidFill>
                          <a:latin typeface="Meiryo UI" panose="020B0604030504040204" pitchFamily="50" charset="-128"/>
                          <a:ea typeface="Meiryo UI" panose="020B0604030504040204" pitchFamily="50" charset="-128"/>
                          <a:cs typeface="+mn-cs"/>
                        </a:rPr>
                        <a:t>管理棟（正門）</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と中央休憩所等の施設改修による魅力向上）</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r>
                        <a:rPr kumimoji="1" lang="en-US" altLang="ja-JP" sz="1400" kern="1200" dirty="0">
                          <a:solidFill>
                            <a:schemeClr val="tx1"/>
                          </a:solidFill>
                          <a:latin typeface="Meiryo UI" panose="020B0604030504040204" pitchFamily="50" charset="-128"/>
                          <a:ea typeface="Meiryo UI" panose="020B0604030504040204" pitchFamily="50" charset="-128"/>
                          <a:cs typeface="+mn-cs"/>
                        </a:rPr>
                        <a:t>  </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EXPO’70</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パビリオンの魅力向上に取組む（企画展実施等）</a:t>
                      </a:r>
                    </a:p>
                    <a:p>
                      <a:r>
                        <a:rPr kumimoji="1" lang="ja-JP" altLang="en-US" sz="1400" kern="1200" dirty="0">
                          <a:solidFill>
                            <a:schemeClr val="tx1"/>
                          </a:solidFill>
                          <a:latin typeface="Meiryo UI" panose="020B0604030504040204" pitchFamily="50" charset="-128"/>
                          <a:ea typeface="Meiryo UI" panose="020B0604030504040204" pitchFamily="50" charset="-128"/>
                          <a:cs typeface="+mn-cs"/>
                        </a:rPr>
                        <a:t>　・迎賓館の歴史的・文化的価値の維持と有効活用を図るとともに、平和の鐘を周知し継承する</a:t>
                      </a:r>
                    </a:p>
                    <a:p>
                      <a:r>
                        <a:rPr kumimoji="1" lang="ja-JP" altLang="en-US" sz="1400" kern="1200" dirty="0">
                          <a:solidFill>
                            <a:schemeClr val="tx1"/>
                          </a:solidFill>
                          <a:latin typeface="Meiryo UI" panose="020B0604030504040204" pitchFamily="50" charset="-128"/>
                          <a:ea typeface="Meiryo UI" panose="020B0604030504040204" pitchFamily="50" charset="-128"/>
                          <a:cs typeface="+mn-cs"/>
                        </a:rPr>
                        <a:t>　・ユニークベニューへの活用を検討する　</a:t>
                      </a:r>
                      <a:endParaRPr kumimoji="1" lang="ja-JP" altLang="en-US" sz="1400" strike="sngStrik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647981385"/>
                  </a:ext>
                </a:extLst>
              </a:tr>
            </a:tbl>
          </a:graphicData>
        </a:graphic>
      </p:graphicFrame>
      <p:sp>
        <p:nvSpPr>
          <p:cNvPr id="9" name="四角形: 角を丸くする 8">
            <a:extLst>
              <a:ext uri="{FF2B5EF4-FFF2-40B4-BE49-F238E27FC236}">
                <a16:creationId xmlns:a16="http://schemas.microsoft.com/office/drawing/2014/main" id="{5179C74A-AF31-A77E-23D7-010D4E764EF2}"/>
              </a:ext>
            </a:extLst>
          </p:cNvPr>
          <p:cNvSpPr/>
          <p:nvPr/>
        </p:nvSpPr>
        <p:spPr>
          <a:xfrm>
            <a:off x="377784" y="914027"/>
            <a:ext cx="4105316" cy="360000"/>
          </a:xfrm>
          <a:prstGeom prst="roundRect">
            <a:avLst>
              <a:gd name="adj" fmla="val 50000"/>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重点２　「世界に誇る文化・観光拠点を創出」</a:t>
            </a:r>
            <a:endParaRPr kumimoji="1" lang="ja-JP" altLang="en-US" sz="1600" dirty="0">
              <a:solidFill>
                <a:schemeClr val="tx1"/>
              </a:solidFill>
            </a:endParaRPr>
          </a:p>
        </p:txBody>
      </p:sp>
      <p:graphicFrame>
        <p:nvGraphicFramePr>
          <p:cNvPr id="16" name="表 5">
            <a:extLst>
              <a:ext uri="{FF2B5EF4-FFF2-40B4-BE49-F238E27FC236}">
                <a16:creationId xmlns:a16="http://schemas.microsoft.com/office/drawing/2014/main" id="{5F4580E3-D379-567C-E542-CEE3461E6CAA}"/>
              </a:ext>
            </a:extLst>
          </p:cNvPr>
          <p:cNvGraphicFramePr>
            <a:graphicFrameLocks noGrp="1"/>
          </p:cNvGraphicFramePr>
          <p:nvPr>
            <p:extLst>
              <p:ext uri="{D42A27DB-BD31-4B8C-83A1-F6EECF244321}">
                <p14:modId xmlns:p14="http://schemas.microsoft.com/office/powerpoint/2010/main" val="2781550659"/>
              </p:ext>
            </p:extLst>
          </p:nvPr>
        </p:nvGraphicFramePr>
        <p:xfrm>
          <a:off x="365084" y="4359818"/>
          <a:ext cx="8470324" cy="833480"/>
        </p:xfrm>
        <a:graphic>
          <a:graphicData uri="http://schemas.openxmlformats.org/drawingml/2006/table">
            <a:tbl>
              <a:tblPr firstRow="1" bandRow="1">
                <a:tableStyleId>{912C8C85-51F0-491E-9774-3900AFEF0FD7}</a:tableStyleId>
              </a:tblPr>
              <a:tblGrid>
                <a:gridCol w="8470324">
                  <a:extLst>
                    <a:ext uri="{9D8B030D-6E8A-4147-A177-3AD203B41FA5}">
                      <a16:colId xmlns:a16="http://schemas.microsoft.com/office/drawing/2014/main" val="4263540375"/>
                    </a:ext>
                  </a:extLst>
                </a:gridCol>
              </a:tblGrid>
              <a:tr h="242922">
                <a:tc>
                  <a:txBody>
                    <a:bodyPr/>
                    <a:lstStyle/>
                    <a:p>
                      <a:pPr marL="0" algn="l" defTabSz="457200" rtl="0" eaLnBrk="1" latinLnBrk="0" hangingPunct="1"/>
                      <a:r>
                        <a:rPr kumimoji="1" lang="ja-JP" altLang="en-US" sz="1400" b="1" kern="1200" dirty="0">
                          <a:solidFill>
                            <a:schemeClr val="tx1"/>
                          </a:solidFill>
                          <a:latin typeface="Meiryo UI 本文"/>
                          <a:ea typeface="Meiryo UI" panose="020B0604030504040204" pitchFamily="50" charset="-128"/>
                          <a:cs typeface="Times New Roman" panose="02020603050405020304" pitchFamily="18" charset="0"/>
                        </a:rPr>
                        <a:t>〇</a:t>
                      </a:r>
                      <a:r>
                        <a:rPr kumimoji="1" lang="ja-JP" altLang="en-US" sz="1400" b="1" kern="1200" dirty="0">
                          <a:solidFill>
                            <a:schemeClr val="tx1"/>
                          </a:solidFill>
                          <a:latin typeface="+mn-lt"/>
                          <a:ea typeface="Meiryo UI" panose="020B0604030504040204" pitchFamily="50" charset="-128"/>
                          <a:cs typeface="Times New Roman" panose="02020603050405020304" pitchFamily="18" charset="0"/>
                        </a:rPr>
                        <a:t>教育・学習プログラムの検討</a:t>
                      </a: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extLst>
                  <a:ext uri="{0D108BD9-81ED-4DB2-BD59-A6C34878D82A}">
                    <a16:rowId xmlns:a16="http://schemas.microsoft.com/office/drawing/2014/main" val="461588974"/>
                  </a:ext>
                </a:extLst>
              </a:tr>
              <a:tr h="551540">
                <a:tc>
                  <a:txBody>
                    <a:bodyPr/>
                    <a:lstStyle/>
                    <a:p>
                      <a:pPr marL="682625" marR="0" lvl="0" indent="-1365250" algn="l" defTabSz="914400" rtl="0" eaLnBrk="1" fontAlgn="auto" latinLnBrk="0" hangingPunct="1">
                        <a:lnSpc>
                          <a:spcPct val="100000"/>
                        </a:lnSpc>
                        <a:spcBef>
                          <a:spcPts val="0"/>
                        </a:spcBef>
                        <a:spcAft>
                          <a:spcPts val="0"/>
                        </a:spcAft>
                        <a:buClrTx/>
                        <a:buSzTx/>
                        <a:buFontTx/>
                        <a:buNone/>
                        <a:tabLst>
                          <a:tab pos="358775" algn="l"/>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　・公園の資源を活かし、</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SDGs</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等をテーマとする体験学習等を実施する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　・万博の森づくりに関する情報を発信する　</a:t>
                      </a:r>
                      <a:endParaRPr kumimoji="1" lang="en-US" altLang="ja-JP" sz="1400" strike="sngStrik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647981385"/>
                  </a:ext>
                </a:extLst>
              </a:tr>
            </a:tbl>
          </a:graphicData>
        </a:graphic>
      </p:graphicFrame>
      <p:sp>
        <p:nvSpPr>
          <p:cNvPr id="3" name="四角形: 角を丸くする 7">
            <a:extLst>
              <a:ext uri="{FF2B5EF4-FFF2-40B4-BE49-F238E27FC236}">
                <a16:creationId xmlns:a16="http://schemas.microsoft.com/office/drawing/2014/main" id="{2FC7EB15-6B75-E9F4-12CC-2B9839E20A12}"/>
              </a:ext>
            </a:extLst>
          </p:cNvPr>
          <p:cNvSpPr/>
          <p:nvPr/>
        </p:nvSpPr>
        <p:spPr>
          <a:xfrm>
            <a:off x="4929414" y="3497120"/>
            <a:ext cx="3865286" cy="191450"/>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ビジョン／目標２　基本方針２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E</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4</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
        <p:nvSpPr>
          <p:cNvPr id="15" name="四角形: 角を丸くする 7">
            <a:extLst>
              <a:ext uri="{FF2B5EF4-FFF2-40B4-BE49-F238E27FC236}">
                <a16:creationId xmlns:a16="http://schemas.microsoft.com/office/drawing/2014/main" id="{63B46F78-AB33-0820-B80D-4616AD352FB3}"/>
              </a:ext>
            </a:extLst>
          </p:cNvPr>
          <p:cNvSpPr/>
          <p:nvPr/>
        </p:nvSpPr>
        <p:spPr>
          <a:xfrm>
            <a:off x="4942114" y="1516270"/>
            <a:ext cx="3865286" cy="191450"/>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ビジョン／目標２　基本方針２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E</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4</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
        <p:nvSpPr>
          <p:cNvPr id="17" name="四角形: 角を丸くする 7">
            <a:extLst>
              <a:ext uri="{FF2B5EF4-FFF2-40B4-BE49-F238E27FC236}">
                <a16:creationId xmlns:a16="http://schemas.microsoft.com/office/drawing/2014/main" id="{BE7BAC83-ABD1-1BD9-FC62-C256EB3948B5}"/>
              </a:ext>
            </a:extLst>
          </p:cNvPr>
          <p:cNvSpPr/>
          <p:nvPr/>
        </p:nvSpPr>
        <p:spPr>
          <a:xfrm>
            <a:off x="4929414" y="4409053"/>
            <a:ext cx="3865286" cy="191450"/>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ビジョン／目標２　基本方針２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F</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4</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
        <p:nvSpPr>
          <p:cNvPr id="6" name="スライド番号プレースホルダー 3">
            <a:extLst>
              <a:ext uri="{FF2B5EF4-FFF2-40B4-BE49-F238E27FC236}">
                <a16:creationId xmlns:a16="http://schemas.microsoft.com/office/drawing/2014/main" id="{00F0AD36-2F8F-FB9A-D5EC-B72E5BEF6EDF}"/>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13</a:t>
            </a:fld>
            <a:endParaRPr kumimoji="1" lang="ja-JP" altLang="en-US"/>
          </a:p>
        </p:txBody>
      </p:sp>
      <p:sp>
        <p:nvSpPr>
          <p:cNvPr id="14" name="タイトル 1">
            <a:extLst>
              <a:ext uri="{FF2B5EF4-FFF2-40B4-BE49-F238E27FC236}">
                <a16:creationId xmlns:a16="http://schemas.microsoft.com/office/drawing/2014/main" id="{8D972140-C7B0-4DA9-9C88-099778230C88}"/>
              </a:ext>
            </a:extLst>
          </p:cNvPr>
          <p:cNvSpPr txBox="1">
            <a:spLocks/>
          </p:cNvSpPr>
          <p:nvPr/>
        </p:nvSpPr>
        <p:spPr>
          <a:xfrm>
            <a:off x="41383" y="77794"/>
            <a:ext cx="8928100"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ja-JP" altLang="en-US" sz="2000" cap="all" dirty="0">
                <a:latin typeface="Meiryo UI" panose="020B0604030504040204" pitchFamily="50" charset="-128"/>
                <a:ea typeface="Meiryo UI" panose="020B0604030504040204" pitchFamily="50" charset="-128"/>
              </a:rPr>
              <a:t>６</a:t>
            </a:r>
            <a:r>
              <a:rPr lang="en-US" altLang="ja-JP" sz="2000" cap="all" dirty="0">
                <a:latin typeface="Meiryo UI" panose="020B0604030504040204" pitchFamily="50" charset="-128"/>
                <a:ea typeface="Meiryo UI" panose="020B0604030504040204" pitchFamily="50" charset="-128"/>
              </a:rPr>
              <a:t>.</a:t>
            </a:r>
            <a:r>
              <a:rPr lang="ja-JP" altLang="en-US" sz="2000" cap="all" dirty="0">
                <a:latin typeface="Meiryo UI" panose="020B0604030504040204" pitchFamily="50" charset="-128"/>
                <a:ea typeface="Meiryo UI" panose="020B0604030504040204" pitchFamily="50" charset="-128"/>
              </a:rPr>
              <a:t>重点項目</a:t>
            </a:r>
          </a:p>
        </p:txBody>
      </p:sp>
    </p:spTree>
    <p:extLst>
      <p:ext uri="{BB962C8B-B14F-4D97-AF65-F5344CB8AC3E}">
        <p14:creationId xmlns:p14="http://schemas.microsoft.com/office/powerpoint/2010/main" val="1330303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EFF624A-8093-AC64-8175-177D55BBBF45}"/>
              </a:ext>
            </a:extLst>
          </p:cNvPr>
          <p:cNvSpPr txBox="1">
            <a:spLocks/>
          </p:cNvSpPr>
          <p:nvPr/>
        </p:nvSpPr>
        <p:spPr>
          <a:xfrm>
            <a:off x="41383" y="77794"/>
            <a:ext cx="8928100"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ja-JP" altLang="en-US" sz="2000" cap="all" dirty="0">
                <a:latin typeface="Meiryo UI" panose="020B0604030504040204" pitchFamily="50" charset="-128"/>
                <a:ea typeface="Meiryo UI" panose="020B0604030504040204" pitchFamily="50" charset="-128"/>
              </a:rPr>
              <a:t>６</a:t>
            </a:r>
            <a:r>
              <a:rPr lang="en-US" altLang="ja-JP" sz="2000" cap="all" dirty="0">
                <a:latin typeface="Meiryo UI" panose="020B0604030504040204" pitchFamily="50" charset="-128"/>
                <a:ea typeface="Meiryo UI" panose="020B0604030504040204" pitchFamily="50" charset="-128"/>
              </a:rPr>
              <a:t>.</a:t>
            </a:r>
            <a:r>
              <a:rPr lang="ja-JP" altLang="en-US" sz="2000" cap="all" dirty="0">
                <a:latin typeface="Meiryo UI" panose="020B0604030504040204" pitchFamily="50" charset="-128"/>
                <a:ea typeface="Meiryo UI" panose="020B0604030504040204" pitchFamily="50" charset="-128"/>
              </a:rPr>
              <a:t>重点項目</a:t>
            </a:r>
          </a:p>
        </p:txBody>
      </p:sp>
      <p:cxnSp>
        <p:nvCxnSpPr>
          <p:cNvPr id="5" name="直線コネクタ 4">
            <a:extLst>
              <a:ext uri="{FF2B5EF4-FFF2-40B4-BE49-F238E27FC236}">
                <a16:creationId xmlns:a16="http://schemas.microsoft.com/office/drawing/2014/main" id="{AF532876-EC87-775D-1942-E8E74FE3078D}"/>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2" name="表 5">
            <a:extLst>
              <a:ext uri="{FF2B5EF4-FFF2-40B4-BE49-F238E27FC236}">
                <a16:creationId xmlns:a16="http://schemas.microsoft.com/office/drawing/2014/main" id="{5DED8917-BA19-FE1F-B393-18AB6ECD0956}"/>
              </a:ext>
            </a:extLst>
          </p:cNvPr>
          <p:cNvGraphicFramePr>
            <a:graphicFrameLocks noGrp="1"/>
          </p:cNvGraphicFramePr>
          <p:nvPr>
            <p:extLst>
              <p:ext uri="{D42A27DB-BD31-4B8C-83A1-F6EECF244321}">
                <p14:modId xmlns:p14="http://schemas.microsoft.com/office/powerpoint/2010/main" val="351206339"/>
              </p:ext>
            </p:extLst>
          </p:nvPr>
        </p:nvGraphicFramePr>
        <p:xfrm>
          <a:off x="377784" y="1435882"/>
          <a:ext cx="8470324" cy="2117698"/>
        </p:xfrm>
        <a:graphic>
          <a:graphicData uri="http://schemas.openxmlformats.org/drawingml/2006/table">
            <a:tbl>
              <a:tblPr firstRow="1" bandRow="1">
                <a:tableStyleId>{912C8C85-51F0-491E-9774-3900AFEF0FD7}</a:tableStyleId>
              </a:tblPr>
              <a:tblGrid>
                <a:gridCol w="8470324">
                  <a:extLst>
                    <a:ext uri="{9D8B030D-6E8A-4147-A177-3AD203B41FA5}">
                      <a16:colId xmlns:a16="http://schemas.microsoft.com/office/drawing/2014/main" val="4263540375"/>
                    </a:ext>
                  </a:extLst>
                </a:gridCol>
              </a:tblGrid>
              <a:tr h="266125">
                <a:tc>
                  <a:txBody>
                    <a:bodyPr/>
                    <a:lstStyle/>
                    <a:p>
                      <a:pPr marL="0" algn="l" defTabSz="8343900" rtl="0" eaLnBrk="1" latinLnBrk="0" hangingPunct="1">
                        <a:tabLst/>
                      </a:pPr>
                      <a:r>
                        <a:rPr kumimoji="1" lang="ja-JP" altLang="en-US" sz="1400" b="1" kern="1200" dirty="0">
                          <a:solidFill>
                            <a:schemeClr val="tx1"/>
                          </a:solidFill>
                          <a:latin typeface="Meiryo UI 本文"/>
                          <a:ea typeface="Meiryo UI" panose="020B0604030504040204" pitchFamily="50" charset="-128"/>
                          <a:cs typeface="Times New Roman" panose="02020603050405020304" pitchFamily="18" charset="0"/>
                        </a:rPr>
                        <a:t>〇来園者が快適に過ごせる環境づくり</a:t>
                      </a:r>
                      <a:endParaRPr kumimoji="1" lang="ja-JP" altLang="en-US" sz="1400" b="1" kern="1200" dirty="0">
                        <a:solidFill>
                          <a:schemeClr val="tx1"/>
                        </a:solidFill>
                        <a:latin typeface="+mn-lt"/>
                        <a:ea typeface="Meiryo UI" panose="020B0604030504040204" pitchFamily="50" charset="-128"/>
                        <a:cs typeface="Times New Roman" panose="02020603050405020304" pitchFamily="18" charset="0"/>
                      </a:endParaRP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extLst>
                  <a:ext uri="{0D108BD9-81ED-4DB2-BD59-A6C34878D82A}">
                    <a16:rowId xmlns:a16="http://schemas.microsoft.com/office/drawing/2014/main" val="461588974"/>
                  </a:ext>
                </a:extLst>
              </a:tr>
              <a:tr h="1835758">
                <a:tc>
                  <a:txBody>
                    <a:bodyPr/>
                    <a:lstStyle/>
                    <a:p>
                      <a:pPr marL="87313" indent="0" algn="l" defTabSz="914400" rtl="0" eaLnBrk="1" latinLnBrk="0" hangingPunct="1">
                        <a:buFont typeface="Arial" panose="020B0604020202020204" pitchFamily="34" charset="0"/>
                        <a:buNone/>
                        <a:tabLst>
                          <a:tab pos="176213" algn="l"/>
                        </a:tabLst>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・自然文化園内</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7</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箇所のトイレについて美装化を行う（</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2025</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年度中に自然文化園内全</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33</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箇所の美装化を完了）</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87313" indent="0" algn="l" defTabSz="914400" rtl="0" eaLnBrk="1" latinLnBrk="0" hangingPunct="1">
                        <a:buFont typeface="Arial" panose="020B0604020202020204" pitchFamily="34" charset="0"/>
                        <a:buNone/>
                        <a:tabLst>
                          <a:tab pos="176213" algn="l"/>
                        </a:tabLst>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GPS</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を活用した公園デジタルマップにより、利用者が知りたい情報を届け、広い園内を楽しく周遊できるようサポートする</a:t>
                      </a:r>
                      <a:endParaRPr kumimoji="1" lang="en-US" altLang="ja-JP" sz="1400" strike="noStrike" kern="1200" dirty="0">
                        <a:solidFill>
                          <a:schemeClr val="tx1"/>
                        </a:solidFill>
                        <a:latin typeface="Meiryo UI" panose="020B0604030504040204" pitchFamily="50" charset="-128"/>
                        <a:ea typeface="Meiryo UI" panose="020B0604030504040204" pitchFamily="50" charset="-128"/>
                        <a:cs typeface="+mn-cs"/>
                      </a:endParaRPr>
                    </a:p>
                    <a:p>
                      <a:pPr marL="182563" indent="-182563" algn="l" defTabSz="914400" rtl="0" eaLnBrk="1" latinLnBrk="0" hangingPunct="1"/>
                      <a:r>
                        <a:rPr kumimoji="1" lang="ja-JP" altLang="en-US" sz="1400" strike="noStrike" kern="1200" dirty="0">
                          <a:solidFill>
                            <a:schemeClr val="tx1"/>
                          </a:solidFill>
                          <a:latin typeface="Meiryo UI" panose="020B0604030504040204" pitchFamily="50" charset="-128"/>
                          <a:ea typeface="Meiryo UI" panose="020B0604030504040204" pitchFamily="50" charset="-128"/>
                          <a:cs typeface="+mn-cs"/>
                        </a:rPr>
                        <a:t> ・案内タブレットの設置により、来園者がそれぞれ必要としている情報を提供する。さらに園内のイベント情報等をリアルタイムで発信するとともに、多言語にも対応し、インバウンドも含むすべての来園者の利便性の向上を図る</a:t>
                      </a:r>
                      <a:endParaRPr kumimoji="1" lang="en-US" altLang="ja-JP" sz="1400" strike="noStrike" kern="1200" dirty="0">
                        <a:solidFill>
                          <a:schemeClr val="tx1"/>
                        </a:solidFill>
                        <a:latin typeface="Meiryo UI" panose="020B0604030504040204" pitchFamily="50" charset="-128"/>
                        <a:ea typeface="Meiryo UI" panose="020B0604030504040204" pitchFamily="50"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en-US" altLang="ja-JP" sz="1400" strike="noStrike" kern="1200" dirty="0">
                          <a:solidFill>
                            <a:schemeClr val="tx1"/>
                          </a:solidFill>
                          <a:latin typeface="Meiryo UI" panose="020B0604030504040204" pitchFamily="50" charset="-128"/>
                          <a:ea typeface="Meiryo UI" panose="020B0604030504040204" pitchFamily="50" charset="-128"/>
                          <a:cs typeface="+mn-cs"/>
                        </a:rPr>
                        <a:t> </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・視覚障がい者歩行支援アプリやミライロアプリの導入による障がい者利用のサポート等、安心、快適な公園利用を促進する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182563" indent="-182563" algn="l" defTabSz="914400" rtl="0" eaLnBrk="1" latinLnBrk="0" hangingPunct="1"/>
                      <a:r>
                        <a:rPr kumimoji="1" lang="en-US" altLang="ja-JP" sz="1400" kern="1200" dirty="0">
                          <a:solidFill>
                            <a:schemeClr val="tx1"/>
                          </a:solidFill>
                          <a:latin typeface="Meiryo UI" panose="020B0604030504040204" pitchFamily="50" charset="-128"/>
                          <a:ea typeface="Meiryo UI" panose="020B0604030504040204" pitchFamily="50" charset="-128"/>
                          <a:cs typeface="+mn-cs"/>
                        </a:rPr>
                        <a:t> </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・外国人や障がい者との円滑な意思疎通を図るため、コミュニケーション支援ボードの設置等を行う</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182563" indent="-182563" algn="l" defTabSz="914400" rtl="0" eaLnBrk="1" latinLnBrk="0" hangingPunct="1"/>
                      <a:r>
                        <a:rPr kumimoji="1" lang="en-US" altLang="ja-JP" sz="1400" strike="noStrike" kern="1200" dirty="0">
                          <a:solidFill>
                            <a:schemeClr val="tx1"/>
                          </a:solidFill>
                          <a:latin typeface="Meiryo UI" panose="020B0604030504040204" pitchFamily="50" charset="-128"/>
                          <a:ea typeface="Meiryo UI" panose="020B0604030504040204" pitchFamily="50" charset="-128"/>
                          <a:cs typeface="+mn-cs"/>
                        </a:rPr>
                        <a:t> </a:t>
                      </a:r>
                      <a:r>
                        <a:rPr kumimoji="1" lang="ja-JP" altLang="en-US" sz="1400" strike="noStrike" kern="1200" dirty="0">
                          <a:solidFill>
                            <a:schemeClr val="tx1"/>
                          </a:solidFill>
                          <a:latin typeface="Meiryo UI" panose="020B0604030504040204" pitchFamily="50" charset="-128"/>
                          <a:ea typeface="Meiryo UI" panose="020B0604030504040204" pitchFamily="50" charset="-128"/>
                          <a:cs typeface="+mn-cs"/>
                        </a:rPr>
                        <a:t>・園内スタッフに接客研修やユニバーサル研修を実施し、来園者を円滑にサポートする</a:t>
                      </a:r>
                      <a:endParaRPr kumimoji="1" lang="ja-JP" altLang="en-US" sz="1400" strike="sngStrike" kern="120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extLst>
                  <a:ext uri="{0D108BD9-81ED-4DB2-BD59-A6C34878D82A}">
                    <a16:rowId xmlns:a16="http://schemas.microsoft.com/office/drawing/2014/main" val="647981385"/>
                  </a:ext>
                </a:extLst>
              </a:tr>
            </a:tbl>
          </a:graphicData>
        </a:graphic>
      </p:graphicFrame>
      <p:sp>
        <p:nvSpPr>
          <p:cNvPr id="11" name="四角形: 角を丸くする 7">
            <a:extLst>
              <a:ext uri="{FF2B5EF4-FFF2-40B4-BE49-F238E27FC236}">
                <a16:creationId xmlns:a16="http://schemas.microsoft.com/office/drawing/2014/main" id="{5FB93352-3C46-0E78-9349-AB17FFB4537C}"/>
              </a:ext>
            </a:extLst>
          </p:cNvPr>
          <p:cNvSpPr/>
          <p:nvPr/>
        </p:nvSpPr>
        <p:spPr>
          <a:xfrm>
            <a:off x="4711700" y="1480058"/>
            <a:ext cx="4032000" cy="208800"/>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ビジョン／目標１　基本方針１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A</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B</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3</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5179C74A-AF31-A77E-23D7-010D4E764EF2}"/>
              </a:ext>
            </a:extLst>
          </p:cNvPr>
          <p:cNvSpPr/>
          <p:nvPr/>
        </p:nvSpPr>
        <p:spPr>
          <a:xfrm>
            <a:off x="377784" y="914027"/>
            <a:ext cx="3432216" cy="360000"/>
          </a:xfrm>
          <a:prstGeom prst="roundRect">
            <a:avLst>
              <a:gd name="adj" fmla="val 50000"/>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重点３　「来園者受け入れ環境整備」</a:t>
            </a:r>
            <a:endParaRPr kumimoji="1" lang="ja-JP" altLang="en-US" sz="1600" dirty="0">
              <a:solidFill>
                <a:schemeClr val="tx1"/>
              </a:solidFill>
            </a:endParaRPr>
          </a:p>
        </p:txBody>
      </p:sp>
      <p:graphicFrame>
        <p:nvGraphicFramePr>
          <p:cNvPr id="8" name="表 7">
            <a:extLst>
              <a:ext uri="{FF2B5EF4-FFF2-40B4-BE49-F238E27FC236}">
                <a16:creationId xmlns:a16="http://schemas.microsoft.com/office/drawing/2014/main" id="{81DDF988-0E5D-7FA1-2CD6-60AF1EBFC565}"/>
              </a:ext>
            </a:extLst>
          </p:cNvPr>
          <p:cNvGraphicFramePr>
            <a:graphicFrameLocks noGrp="1"/>
          </p:cNvGraphicFramePr>
          <p:nvPr>
            <p:extLst>
              <p:ext uri="{D42A27DB-BD31-4B8C-83A1-F6EECF244321}">
                <p14:modId xmlns:p14="http://schemas.microsoft.com/office/powerpoint/2010/main" val="3245162160"/>
              </p:ext>
            </p:extLst>
          </p:nvPr>
        </p:nvGraphicFramePr>
        <p:xfrm>
          <a:off x="377784" y="3675524"/>
          <a:ext cx="8470324" cy="2122976"/>
        </p:xfrm>
        <a:graphic>
          <a:graphicData uri="http://schemas.openxmlformats.org/drawingml/2006/table">
            <a:tbl>
              <a:tblPr firstRow="1" bandRow="1">
                <a:tableStyleId>{72833802-FEF1-4C79-8D5D-14CF1EAF98D9}</a:tableStyleId>
              </a:tblPr>
              <a:tblGrid>
                <a:gridCol w="8470324">
                  <a:extLst>
                    <a:ext uri="{9D8B030D-6E8A-4147-A177-3AD203B41FA5}">
                      <a16:colId xmlns:a16="http://schemas.microsoft.com/office/drawing/2014/main" val="1469446873"/>
                    </a:ext>
                  </a:extLst>
                </a:gridCol>
              </a:tblGrid>
              <a:tr h="299523">
                <a:tc>
                  <a:txBody>
                    <a:bodyPr/>
                    <a:lstStyle/>
                    <a:p>
                      <a:pPr marL="0" algn="l" defTabSz="8343900" rtl="0" eaLnBrk="1" latinLnBrk="0" hangingPunct="1">
                        <a:tabLst/>
                      </a:pPr>
                      <a:r>
                        <a:rPr kumimoji="1" lang="ja-JP" altLang="en-US" sz="1400" b="1" kern="1200" dirty="0">
                          <a:solidFill>
                            <a:schemeClr val="tx1"/>
                          </a:solidFill>
                          <a:latin typeface="Meiryo UI 本文"/>
                          <a:ea typeface="Meiryo UI" panose="020B0604030504040204" pitchFamily="50" charset="-128"/>
                          <a:cs typeface="Times New Roman" panose="02020603050405020304" pitchFamily="18" charset="0"/>
                        </a:rPr>
                        <a:t>〇日常を楽しむコンテンツの充実</a:t>
                      </a:r>
                      <a:endParaRPr kumimoji="1" lang="en-US" altLang="ja-JP" sz="1400" b="1" kern="1200" dirty="0">
                        <a:solidFill>
                          <a:schemeClr val="tx1"/>
                        </a:solidFill>
                        <a:latin typeface="Meiryo UI 本文"/>
                        <a:ea typeface="Meiryo UI" panose="020B0604030504040204" pitchFamily="50" charset="-128"/>
                        <a:cs typeface="Times New Roman" panose="02020603050405020304" pitchFamily="18" charset="0"/>
                      </a:endParaRPr>
                    </a:p>
                  </a:txBody>
                  <a:tcPr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extLst>
                  <a:ext uri="{0D108BD9-81ED-4DB2-BD59-A6C34878D82A}">
                    <a16:rowId xmlns:a16="http://schemas.microsoft.com/office/drawing/2014/main" val="694280256"/>
                  </a:ext>
                </a:extLst>
              </a:tr>
              <a:tr h="1818176">
                <a:tc>
                  <a:txBody>
                    <a:bodyPr/>
                    <a:lstStyle/>
                    <a:p>
                      <a:pPr marL="87313"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tab pos="176213" algn="l"/>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・あじさいの森やチューリップの花園の改修など、見所の魅力向上を図る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87313"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tab pos="176213" algn="l"/>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NPO</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やボランティアとの連携・育成を継続し、公園に愛着を持って関わる機会を創出する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87313" indent="0" algn="l" defTabSz="914400" rtl="0" eaLnBrk="1" latinLnBrk="0" hangingPunct="1">
                        <a:buFont typeface="Arial" panose="020B0604020202020204" pitchFamily="34" charset="0"/>
                        <a:buNone/>
                        <a:tabLst>
                          <a:tab pos="176213" algn="l"/>
                        </a:tabLst>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・コロナ後のライフスタイルの変動に応じ、屋外環境の充実のため、ベンチや日除けパラソル、シェード等を設置し、日陰</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87313" indent="0" algn="l" defTabSz="914400" rtl="0" eaLnBrk="1" latinLnBrk="0" hangingPunct="1">
                        <a:buFont typeface="Arial" panose="020B0604020202020204" pitchFamily="34" charset="0"/>
                        <a:buNone/>
                        <a:tabLst>
                          <a:tab pos="176213" algn="l"/>
                        </a:tabLst>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 空間を創出する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87313" indent="0" algn="l" defTabSz="914400" rtl="0" eaLnBrk="1" latinLnBrk="0" hangingPunct="1">
                        <a:buFont typeface="Arial" panose="020B0604020202020204" pitchFamily="34" charset="0"/>
                        <a:buNone/>
                        <a:tabLst>
                          <a:tab pos="176213" algn="l"/>
                        </a:tabLst>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・夏季に屋外で来園者が滞留する場所に、ミストシャワー等を設置する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87313" indent="0" algn="l" defTabSz="914400" rtl="0" eaLnBrk="1" latinLnBrk="0" hangingPunct="1">
                        <a:buFont typeface="Arial" panose="020B0604020202020204" pitchFamily="34" charset="0"/>
                        <a:buNone/>
                        <a:tabLst>
                          <a:tab pos="176213" algn="l"/>
                        </a:tabLst>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・ジュニアスポーツ・障がい者スポーツの振興や、各種スポーツイベントの誘致等によりスポーツに親しむ場を提供する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87313"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tab pos="176213" algn="l"/>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・健康増進となる体験プログラムやコンテンツを検討する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87313"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tab pos="176213" algn="l"/>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・年間を通じ四季に合わせた効果的な広報プロモーションを実施する　</a:t>
                      </a:r>
                      <a:endParaRPr kumimoji="1" lang="ja-JP" altLang="en-US" sz="1400" strike="sngStrike" kern="120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extLst>
                  <a:ext uri="{0D108BD9-81ED-4DB2-BD59-A6C34878D82A}">
                    <a16:rowId xmlns:a16="http://schemas.microsoft.com/office/drawing/2014/main" val="75104979"/>
                  </a:ext>
                </a:extLst>
              </a:tr>
            </a:tbl>
          </a:graphicData>
        </a:graphic>
      </p:graphicFrame>
      <p:sp>
        <p:nvSpPr>
          <p:cNvPr id="13" name="四角形: 角を丸くする 9">
            <a:extLst>
              <a:ext uri="{FF2B5EF4-FFF2-40B4-BE49-F238E27FC236}">
                <a16:creationId xmlns:a16="http://schemas.microsoft.com/office/drawing/2014/main" id="{FD437B77-CED5-9126-AC28-2D35AEAA1D9B}"/>
              </a:ext>
            </a:extLst>
          </p:cNvPr>
          <p:cNvSpPr/>
          <p:nvPr/>
        </p:nvSpPr>
        <p:spPr>
          <a:xfrm>
            <a:off x="4711700" y="3723383"/>
            <a:ext cx="4032000" cy="208800"/>
          </a:xfrm>
          <a:prstGeom prst="roundRect">
            <a:avLst>
              <a:gd name="adj" fmla="val 50000"/>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ビジョン／目標１　基本方針１　取組みの方向性：</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C</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a:t>
            </a:r>
            <a:r>
              <a:rPr kumimoji="1" lang="en-US" altLang="ja-JP" sz="1050" dirty="0">
                <a:solidFill>
                  <a:schemeClr val="bg2">
                    <a:lumMod val="25000"/>
                  </a:schemeClr>
                </a:solidFill>
                <a:latin typeface="Meiryo UI" panose="020B0604030504040204" pitchFamily="50" charset="-128"/>
                <a:ea typeface="Meiryo UI" panose="020B0604030504040204" pitchFamily="50" charset="-128"/>
              </a:rPr>
              <a:t>3</a:t>
            </a:r>
            <a:r>
              <a:rPr kumimoji="1" lang="ja-JP" altLang="en-US" sz="1050" dirty="0">
                <a:solidFill>
                  <a:schemeClr val="bg2">
                    <a:lumMod val="25000"/>
                  </a:schemeClr>
                </a:solidFill>
                <a:latin typeface="Meiryo UI" panose="020B0604030504040204" pitchFamily="50" charset="-128"/>
                <a:ea typeface="Meiryo UI" panose="020B0604030504040204" pitchFamily="50" charset="-128"/>
              </a:rPr>
              <a:t>頁参照）</a:t>
            </a:r>
            <a:endParaRPr kumimoji="1" lang="en-US" altLang="ja-JP" sz="1050" dirty="0">
              <a:solidFill>
                <a:schemeClr val="bg2">
                  <a:lumMod val="25000"/>
                </a:schemeClr>
              </a:solidFill>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57D35F6B-4E04-74D9-91FD-F72710657965}"/>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14</a:t>
            </a:fld>
            <a:endParaRPr kumimoji="1" lang="ja-JP" altLang="en-US"/>
          </a:p>
        </p:txBody>
      </p:sp>
    </p:spTree>
    <p:extLst>
      <p:ext uri="{BB962C8B-B14F-4D97-AF65-F5344CB8AC3E}">
        <p14:creationId xmlns:p14="http://schemas.microsoft.com/office/powerpoint/2010/main" val="281521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AF532876-EC87-775D-1942-E8E74FE3078D}"/>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3">
            <a:extLst>
              <a:ext uri="{FF2B5EF4-FFF2-40B4-BE49-F238E27FC236}">
                <a16:creationId xmlns:a16="http://schemas.microsoft.com/office/drawing/2014/main" id="{57D35F6B-4E04-74D9-91FD-F72710657965}"/>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15</a:t>
            </a:fld>
            <a:endParaRPr kumimoji="1" lang="ja-JP" altLang="en-US"/>
          </a:p>
        </p:txBody>
      </p:sp>
      <p:graphicFrame>
        <p:nvGraphicFramePr>
          <p:cNvPr id="3" name="表 5">
            <a:extLst>
              <a:ext uri="{FF2B5EF4-FFF2-40B4-BE49-F238E27FC236}">
                <a16:creationId xmlns:a16="http://schemas.microsoft.com/office/drawing/2014/main" id="{DDB6FC58-5CCF-4534-9418-1A5E72F3BD4B}"/>
              </a:ext>
            </a:extLst>
          </p:cNvPr>
          <p:cNvGraphicFramePr>
            <a:graphicFrameLocks noGrp="1"/>
          </p:cNvGraphicFramePr>
          <p:nvPr>
            <p:extLst>
              <p:ext uri="{D42A27DB-BD31-4B8C-83A1-F6EECF244321}">
                <p14:modId xmlns:p14="http://schemas.microsoft.com/office/powerpoint/2010/main" val="2939459995"/>
              </p:ext>
            </p:extLst>
          </p:nvPr>
        </p:nvGraphicFramePr>
        <p:xfrm>
          <a:off x="162560" y="1015203"/>
          <a:ext cx="8806923" cy="2612446"/>
        </p:xfrm>
        <a:graphic>
          <a:graphicData uri="http://schemas.openxmlformats.org/drawingml/2006/table">
            <a:tbl>
              <a:tblPr firstRow="1" bandRow="1">
                <a:tableStyleId>{00A15C55-8517-42AA-B614-E9B94910E393}</a:tableStyleId>
              </a:tblPr>
              <a:tblGrid>
                <a:gridCol w="2146096">
                  <a:extLst>
                    <a:ext uri="{9D8B030D-6E8A-4147-A177-3AD203B41FA5}">
                      <a16:colId xmlns:a16="http://schemas.microsoft.com/office/drawing/2014/main" val="1633140947"/>
                    </a:ext>
                  </a:extLst>
                </a:gridCol>
                <a:gridCol w="791436">
                  <a:extLst>
                    <a:ext uri="{9D8B030D-6E8A-4147-A177-3AD203B41FA5}">
                      <a16:colId xmlns:a16="http://schemas.microsoft.com/office/drawing/2014/main" val="1086612209"/>
                    </a:ext>
                  </a:extLst>
                </a:gridCol>
                <a:gridCol w="678506">
                  <a:extLst>
                    <a:ext uri="{9D8B030D-6E8A-4147-A177-3AD203B41FA5}">
                      <a16:colId xmlns:a16="http://schemas.microsoft.com/office/drawing/2014/main" val="538287012"/>
                    </a:ext>
                  </a:extLst>
                </a:gridCol>
                <a:gridCol w="743236">
                  <a:extLst>
                    <a:ext uri="{9D8B030D-6E8A-4147-A177-3AD203B41FA5}">
                      <a16:colId xmlns:a16="http://schemas.microsoft.com/office/drawing/2014/main" val="99071941"/>
                    </a:ext>
                  </a:extLst>
                </a:gridCol>
                <a:gridCol w="4447649">
                  <a:extLst>
                    <a:ext uri="{9D8B030D-6E8A-4147-A177-3AD203B41FA5}">
                      <a16:colId xmlns:a16="http://schemas.microsoft.com/office/drawing/2014/main" val="2844690628"/>
                    </a:ext>
                  </a:extLst>
                </a:gridCol>
              </a:tblGrid>
              <a:tr h="463606">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2024</a:t>
                      </a: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R6</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2025</a:t>
                      </a: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R7</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2026</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R8</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72000"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備　考（主なもの）</a:t>
                      </a:r>
                    </a:p>
                  </a:txBody>
                  <a:tcPr anchor="ctr"/>
                </a:tc>
                <a:extLst>
                  <a:ext uri="{0D108BD9-81ED-4DB2-BD59-A6C34878D82A}">
                    <a16:rowId xmlns:a16="http://schemas.microsoft.com/office/drawing/2014/main" val="3242090323"/>
                  </a:ext>
                </a:extLst>
              </a:tr>
              <a:tr h="0">
                <a:tc gridSpan="5">
                  <a:txBody>
                    <a:bodyPr/>
                    <a:lstStyle/>
                    <a:p>
                      <a:r>
                        <a:rPr kumimoji="1" lang="ja-JP" altLang="en-US" sz="1200" b="1" dirty="0">
                          <a:solidFill>
                            <a:schemeClr val="tx1"/>
                          </a:solidFill>
                          <a:latin typeface="Meiryo UI" panose="020B0604030504040204" pitchFamily="50" charset="-128"/>
                          <a:ea typeface="Meiryo UI" panose="020B0604030504040204" pitchFamily="50" charset="-128"/>
                        </a:rPr>
                        <a:t>基本的な取組み</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68190236"/>
                  </a:ext>
                </a:extLst>
              </a:tr>
              <a:tr h="122781">
                <a:tc>
                  <a:txBody>
                    <a:bodyPr/>
                    <a:lstStyle/>
                    <a:p>
                      <a:r>
                        <a:rPr kumimoji="1" lang="ja-JP" altLang="en-US" sz="1200" strike="noStrike" baseline="0" dirty="0">
                          <a:solidFill>
                            <a:schemeClr val="tx1"/>
                          </a:solidFill>
                          <a:latin typeface="Meiryo UI" panose="020B0604030504040204" pitchFamily="50" charset="-128"/>
                          <a:ea typeface="Meiryo UI" panose="020B0604030504040204" pitchFamily="50" charset="-128"/>
                        </a:rPr>
                        <a:t>スポーツ施設改修</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：競技場大型ビジョン設備改修工事，競技場メインスタンド座</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席改修工事，テニスコート改修工事</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R7</a:t>
                      </a:r>
                      <a:r>
                        <a:rPr kumimoji="1" lang="ja-JP" altLang="en-US" sz="1100" dirty="0">
                          <a:solidFill>
                            <a:schemeClr val="tx1"/>
                          </a:solidFill>
                          <a:latin typeface="Meiryo UI" panose="020B0604030504040204" pitchFamily="50" charset="-128"/>
                          <a:ea typeface="Meiryo UI" panose="020B0604030504040204" pitchFamily="50" charset="-128"/>
                        </a:rPr>
                        <a:t>：野球場スコアボード設備改修工事，テニスコート改修工事等</a:t>
                      </a:r>
                    </a:p>
                  </a:txBody>
                  <a:tcPr marR="72000" anchor="ctr"/>
                </a:tc>
                <a:extLst>
                  <a:ext uri="{0D108BD9-81ED-4DB2-BD59-A6C34878D82A}">
                    <a16:rowId xmlns:a16="http://schemas.microsoft.com/office/drawing/2014/main" val="3353756102"/>
                  </a:ext>
                </a:extLst>
              </a:tr>
              <a:tr h="122781">
                <a:tc>
                  <a:txBody>
                    <a:bodyPr/>
                    <a:lstStyle/>
                    <a:p>
                      <a:r>
                        <a:rPr kumimoji="1" lang="ja-JP" altLang="en-US" sz="1200" strike="noStrike" baseline="0" dirty="0">
                          <a:solidFill>
                            <a:schemeClr val="tx1"/>
                          </a:solidFill>
                          <a:latin typeface="Meiryo UI" panose="020B0604030504040204" pitchFamily="50" charset="-128"/>
                          <a:ea typeface="Meiryo UI" panose="020B0604030504040204" pitchFamily="50" charset="-128"/>
                        </a:rPr>
                        <a:t>耐震改修</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zh-TW" altLang="en-US" sz="1100" dirty="0">
                          <a:solidFill>
                            <a:schemeClr val="tx1"/>
                          </a:solidFill>
                          <a:latin typeface="Meiryo UI" panose="020B0604030504040204" pitchFamily="50" charset="-128"/>
                          <a:ea typeface="Meiryo UI" panose="020B0604030504040204" pitchFamily="50" charset="-128"/>
                        </a:rPr>
                        <a:t>９号橋補修工事</a:t>
                      </a:r>
                      <a:r>
                        <a:rPr kumimoji="1" lang="ja-JP" altLang="en-US" sz="1100" dirty="0">
                          <a:solidFill>
                            <a:schemeClr val="tx1"/>
                          </a:solidFill>
                          <a:latin typeface="Meiryo UI" panose="020B0604030504040204" pitchFamily="50" charset="-128"/>
                          <a:ea typeface="Meiryo UI" panose="020B0604030504040204" pitchFamily="50" charset="-128"/>
                        </a:rPr>
                        <a:t>，東・西連絡橋耐震改修工事</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R7</a:t>
                      </a:r>
                      <a:r>
                        <a:rPr kumimoji="1" lang="ja-JP" altLang="en-US" sz="1100" dirty="0">
                          <a:solidFill>
                            <a:schemeClr val="tx1"/>
                          </a:solidFill>
                          <a:latin typeface="Meiryo UI" panose="020B0604030504040204" pitchFamily="50" charset="-128"/>
                          <a:ea typeface="Meiryo UI" panose="020B0604030504040204" pitchFamily="50" charset="-128"/>
                        </a:rPr>
                        <a:t>：西地区連絡橋耐震改修工事等</a:t>
                      </a:r>
                    </a:p>
                  </a:txBody>
                  <a:tcPr anchor="ctr"/>
                </a:tc>
                <a:extLst>
                  <a:ext uri="{0D108BD9-81ED-4DB2-BD59-A6C34878D82A}">
                    <a16:rowId xmlns:a16="http://schemas.microsoft.com/office/drawing/2014/main" val="2652445628"/>
                  </a:ext>
                </a:extLst>
              </a:tr>
              <a:tr h="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万博の森づくり</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から：モデルエリアでのモニタリング、維持管理手法検討</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から：樹木安全対策</a:t>
                      </a:r>
                    </a:p>
                  </a:txBody>
                  <a:tcPr anchor="ctr"/>
                </a:tc>
                <a:extLst>
                  <a:ext uri="{0D108BD9-81ED-4DB2-BD59-A6C34878D82A}">
                    <a16:rowId xmlns:a16="http://schemas.microsoft.com/office/drawing/2014/main" val="2850394908"/>
                  </a:ext>
                </a:extLst>
              </a:tr>
              <a:tr h="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駅前周辺地区活性化事業</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R5.7</a:t>
                      </a:r>
                      <a:r>
                        <a:rPr kumimoji="1" lang="ja-JP" altLang="en-US" sz="1100" dirty="0">
                          <a:solidFill>
                            <a:schemeClr val="tx1"/>
                          </a:solidFill>
                          <a:latin typeface="Meiryo UI" panose="020B0604030504040204" pitchFamily="50" charset="-128"/>
                          <a:ea typeface="Meiryo UI" panose="020B0604030504040204" pitchFamily="50" charset="-128"/>
                        </a:rPr>
                        <a:t>：基本協定締結、</a:t>
                      </a:r>
                      <a:r>
                        <a:rPr kumimoji="1" lang="en-US" altLang="ja-JP" sz="1100" dirty="0">
                          <a:solidFill>
                            <a:schemeClr val="tx1"/>
                          </a:solidFill>
                          <a:latin typeface="Meiryo UI" panose="020B0604030504040204" pitchFamily="50" charset="-128"/>
                          <a:ea typeface="Meiryo UI" panose="020B0604030504040204" pitchFamily="50" charset="-128"/>
                        </a:rPr>
                        <a:t>R6.7</a:t>
                      </a:r>
                      <a:r>
                        <a:rPr kumimoji="1" lang="ja-JP" altLang="en-US" sz="1100" dirty="0">
                          <a:solidFill>
                            <a:schemeClr val="tx1"/>
                          </a:solidFill>
                          <a:latin typeface="Meiryo UI" panose="020B0604030504040204" pitchFamily="50" charset="-128"/>
                          <a:ea typeface="Meiryo UI" panose="020B0604030504040204" pitchFamily="50" charset="-128"/>
                        </a:rPr>
                        <a:t>実施協定締結</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R8.4</a:t>
                      </a:r>
                      <a:r>
                        <a:rPr kumimoji="1" lang="ja-JP" altLang="en-US" sz="1100" dirty="0">
                          <a:solidFill>
                            <a:schemeClr val="tx1"/>
                          </a:solidFill>
                          <a:latin typeface="Meiryo UI" panose="020B0604030504040204" pitchFamily="50" charset="-128"/>
                          <a:ea typeface="Meiryo UI" panose="020B0604030504040204" pitchFamily="50" charset="-128"/>
                        </a:rPr>
                        <a:t>：貸付売買契約</a:t>
                      </a:r>
                    </a:p>
                  </a:txBody>
                  <a:tcPr anchor="ctr"/>
                </a:tc>
                <a:extLst>
                  <a:ext uri="{0D108BD9-81ED-4DB2-BD59-A6C34878D82A}">
                    <a16:rowId xmlns:a16="http://schemas.microsoft.com/office/drawing/2014/main" val="3671114100"/>
                  </a:ext>
                </a:extLst>
              </a:tr>
            </a:tbl>
          </a:graphicData>
        </a:graphic>
      </p:graphicFrame>
      <p:cxnSp>
        <p:nvCxnSpPr>
          <p:cNvPr id="23" name="直線矢印コネクタ 22">
            <a:extLst>
              <a:ext uri="{FF2B5EF4-FFF2-40B4-BE49-F238E27FC236}">
                <a16:creationId xmlns:a16="http://schemas.microsoft.com/office/drawing/2014/main" id="{9627F349-997F-4F81-ABCF-659C3BC6AF9E}"/>
              </a:ext>
            </a:extLst>
          </p:cNvPr>
          <p:cNvCxnSpPr>
            <a:cxnSpLocks/>
          </p:cNvCxnSpPr>
          <p:nvPr/>
        </p:nvCxnSpPr>
        <p:spPr>
          <a:xfrm>
            <a:off x="2316149" y="2032098"/>
            <a:ext cx="1318591" cy="7408"/>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5" name="直線矢印コネクタ 24">
            <a:extLst>
              <a:ext uri="{FF2B5EF4-FFF2-40B4-BE49-F238E27FC236}">
                <a16:creationId xmlns:a16="http://schemas.microsoft.com/office/drawing/2014/main" id="{C0B3338A-C747-4631-8E41-DC4F788F1F32}"/>
              </a:ext>
            </a:extLst>
          </p:cNvPr>
          <p:cNvCxnSpPr>
            <a:cxnSpLocks/>
          </p:cNvCxnSpPr>
          <p:nvPr/>
        </p:nvCxnSpPr>
        <p:spPr>
          <a:xfrm>
            <a:off x="2316149" y="2590433"/>
            <a:ext cx="1338911"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57" name="直線矢印コネクタ 56">
            <a:extLst>
              <a:ext uri="{FF2B5EF4-FFF2-40B4-BE49-F238E27FC236}">
                <a16:creationId xmlns:a16="http://schemas.microsoft.com/office/drawing/2014/main" id="{5E2BFD9B-A835-4E95-9BC3-0A9046F1D66A}"/>
              </a:ext>
            </a:extLst>
          </p:cNvPr>
          <p:cNvCxnSpPr>
            <a:cxnSpLocks/>
          </p:cNvCxnSpPr>
          <p:nvPr/>
        </p:nvCxnSpPr>
        <p:spPr>
          <a:xfrm>
            <a:off x="3421049" y="2039506"/>
            <a:ext cx="1080000"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59" name="直線矢印コネクタ 58">
            <a:extLst>
              <a:ext uri="{FF2B5EF4-FFF2-40B4-BE49-F238E27FC236}">
                <a16:creationId xmlns:a16="http://schemas.microsoft.com/office/drawing/2014/main" id="{B9852EEB-4F85-4FA6-A5F0-71EBBBFC4CCC}"/>
              </a:ext>
            </a:extLst>
          </p:cNvPr>
          <p:cNvCxnSpPr>
            <a:cxnSpLocks/>
          </p:cNvCxnSpPr>
          <p:nvPr/>
        </p:nvCxnSpPr>
        <p:spPr>
          <a:xfrm>
            <a:off x="3421049" y="2590433"/>
            <a:ext cx="1080000"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18" name="直線矢印コネクタ 17">
            <a:extLst>
              <a:ext uri="{FF2B5EF4-FFF2-40B4-BE49-F238E27FC236}">
                <a16:creationId xmlns:a16="http://schemas.microsoft.com/office/drawing/2014/main" id="{AFA3F6F7-A123-4A23-B9E3-2796B4D60E71}"/>
              </a:ext>
            </a:extLst>
          </p:cNvPr>
          <p:cNvCxnSpPr>
            <a:cxnSpLocks/>
          </p:cNvCxnSpPr>
          <p:nvPr/>
        </p:nvCxnSpPr>
        <p:spPr>
          <a:xfrm>
            <a:off x="2316149" y="3018050"/>
            <a:ext cx="1415111" cy="6293"/>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19" name="直線矢印コネクタ 18">
            <a:extLst>
              <a:ext uri="{FF2B5EF4-FFF2-40B4-BE49-F238E27FC236}">
                <a16:creationId xmlns:a16="http://schemas.microsoft.com/office/drawing/2014/main" id="{4095505D-D656-456A-9E3B-B3BAAE138EB7}"/>
              </a:ext>
            </a:extLst>
          </p:cNvPr>
          <p:cNvCxnSpPr>
            <a:cxnSpLocks/>
          </p:cNvCxnSpPr>
          <p:nvPr/>
        </p:nvCxnSpPr>
        <p:spPr>
          <a:xfrm flipV="1">
            <a:off x="3497249" y="3019955"/>
            <a:ext cx="1003800" cy="6293"/>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20" name="直線矢印コネクタ 19">
            <a:extLst>
              <a:ext uri="{FF2B5EF4-FFF2-40B4-BE49-F238E27FC236}">
                <a16:creationId xmlns:a16="http://schemas.microsoft.com/office/drawing/2014/main" id="{50616D5A-7D05-405B-8C81-D15C450A0B37}"/>
              </a:ext>
            </a:extLst>
          </p:cNvPr>
          <p:cNvCxnSpPr>
            <a:cxnSpLocks/>
          </p:cNvCxnSpPr>
          <p:nvPr/>
        </p:nvCxnSpPr>
        <p:spPr>
          <a:xfrm>
            <a:off x="2316149" y="3483653"/>
            <a:ext cx="1415111" cy="6293"/>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2" name="直線矢印コネクタ 21">
            <a:extLst>
              <a:ext uri="{FF2B5EF4-FFF2-40B4-BE49-F238E27FC236}">
                <a16:creationId xmlns:a16="http://schemas.microsoft.com/office/drawing/2014/main" id="{ECE9857E-FF59-44A3-A3A1-68BEB333A346}"/>
              </a:ext>
            </a:extLst>
          </p:cNvPr>
          <p:cNvCxnSpPr>
            <a:cxnSpLocks/>
          </p:cNvCxnSpPr>
          <p:nvPr/>
        </p:nvCxnSpPr>
        <p:spPr>
          <a:xfrm flipV="1">
            <a:off x="3497249" y="3479208"/>
            <a:ext cx="1003800" cy="6294"/>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sp>
        <p:nvSpPr>
          <p:cNvPr id="17" name="タイトル 1">
            <a:extLst>
              <a:ext uri="{FF2B5EF4-FFF2-40B4-BE49-F238E27FC236}">
                <a16:creationId xmlns:a16="http://schemas.microsoft.com/office/drawing/2014/main" id="{D70B0801-6559-4231-8C25-8F3597313EC2}"/>
              </a:ext>
            </a:extLst>
          </p:cNvPr>
          <p:cNvSpPr txBox="1">
            <a:spLocks/>
          </p:cNvSpPr>
          <p:nvPr/>
        </p:nvSpPr>
        <p:spPr>
          <a:xfrm>
            <a:off x="41383" y="77794"/>
            <a:ext cx="8928100"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en-US" altLang="ja-JP" sz="2000" cap="all" dirty="0">
                <a:latin typeface="Meiryo UI" panose="020B0604030504040204" pitchFamily="50" charset="-128"/>
                <a:ea typeface="Meiryo UI" panose="020B0604030504040204" pitchFamily="50" charset="-128"/>
              </a:rPr>
              <a:t>7.</a:t>
            </a:r>
            <a:r>
              <a:rPr lang="ja-JP" altLang="en-US" sz="2000" cap="all" dirty="0">
                <a:latin typeface="Meiryo UI" panose="020B0604030504040204" pitchFamily="50" charset="-128"/>
                <a:ea typeface="Meiryo UI" panose="020B0604030504040204" pitchFamily="50" charset="-128"/>
              </a:rPr>
              <a:t>主な取組みスケジュール</a:t>
            </a:r>
          </a:p>
        </p:txBody>
      </p:sp>
    </p:spTree>
    <p:extLst>
      <p:ext uri="{BB962C8B-B14F-4D97-AF65-F5344CB8AC3E}">
        <p14:creationId xmlns:p14="http://schemas.microsoft.com/office/powerpoint/2010/main" val="480015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EFF624A-8093-AC64-8175-177D55BBBF45}"/>
              </a:ext>
            </a:extLst>
          </p:cNvPr>
          <p:cNvSpPr txBox="1">
            <a:spLocks/>
          </p:cNvSpPr>
          <p:nvPr/>
        </p:nvSpPr>
        <p:spPr>
          <a:xfrm>
            <a:off x="41383" y="77794"/>
            <a:ext cx="8828297"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en-US" altLang="ja-JP" sz="2000" cap="all" dirty="0">
                <a:latin typeface="Meiryo UI" panose="020B0604030504040204" pitchFamily="50" charset="-128"/>
                <a:ea typeface="Meiryo UI" panose="020B0604030504040204" pitchFamily="50" charset="-128"/>
              </a:rPr>
              <a:t>7.</a:t>
            </a:r>
            <a:r>
              <a:rPr lang="ja-JP" altLang="en-US" sz="2000" cap="all" dirty="0">
                <a:latin typeface="Meiryo UI" panose="020B0604030504040204" pitchFamily="50" charset="-128"/>
                <a:ea typeface="Meiryo UI" panose="020B0604030504040204" pitchFamily="50" charset="-128"/>
              </a:rPr>
              <a:t>主な取組みスケジュール</a:t>
            </a:r>
          </a:p>
        </p:txBody>
      </p:sp>
      <p:cxnSp>
        <p:nvCxnSpPr>
          <p:cNvPr id="5" name="直線コネクタ 4">
            <a:extLst>
              <a:ext uri="{FF2B5EF4-FFF2-40B4-BE49-F238E27FC236}">
                <a16:creationId xmlns:a16="http://schemas.microsoft.com/office/drawing/2014/main" id="{AF532876-EC87-775D-1942-E8E74FE3078D}"/>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3">
            <a:extLst>
              <a:ext uri="{FF2B5EF4-FFF2-40B4-BE49-F238E27FC236}">
                <a16:creationId xmlns:a16="http://schemas.microsoft.com/office/drawing/2014/main" id="{57D35F6B-4E04-74D9-91FD-F72710657965}"/>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16</a:t>
            </a:fld>
            <a:endParaRPr kumimoji="1" lang="ja-JP" altLang="en-US"/>
          </a:p>
        </p:txBody>
      </p:sp>
      <p:graphicFrame>
        <p:nvGraphicFramePr>
          <p:cNvPr id="3" name="表 5">
            <a:extLst>
              <a:ext uri="{FF2B5EF4-FFF2-40B4-BE49-F238E27FC236}">
                <a16:creationId xmlns:a16="http://schemas.microsoft.com/office/drawing/2014/main" id="{DDB6FC58-5CCF-4534-9418-1A5E72F3BD4B}"/>
              </a:ext>
            </a:extLst>
          </p:cNvPr>
          <p:cNvGraphicFramePr>
            <a:graphicFrameLocks noGrp="1"/>
          </p:cNvGraphicFramePr>
          <p:nvPr>
            <p:extLst>
              <p:ext uri="{D42A27DB-BD31-4B8C-83A1-F6EECF244321}">
                <p14:modId xmlns:p14="http://schemas.microsoft.com/office/powerpoint/2010/main" val="3561580649"/>
              </p:ext>
            </p:extLst>
          </p:nvPr>
        </p:nvGraphicFramePr>
        <p:xfrm>
          <a:off x="121920" y="1015203"/>
          <a:ext cx="8940799" cy="2063806"/>
        </p:xfrm>
        <a:graphic>
          <a:graphicData uri="http://schemas.openxmlformats.org/drawingml/2006/table">
            <a:tbl>
              <a:tblPr firstRow="1" bandRow="1">
                <a:tableStyleId>{00A15C55-8517-42AA-B614-E9B94910E393}</a:tableStyleId>
              </a:tblPr>
              <a:tblGrid>
                <a:gridCol w="2304288">
                  <a:extLst>
                    <a:ext uri="{9D8B030D-6E8A-4147-A177-3AD203B41FA5}">
                      <a16:colId xmlns:a16="http://schemas.microsoft.com/office/drawing/2014/main" val="1633140947"/>
                    </a:ext>
                  </a:extLst>
                </a:gridCol>
                <a:gridCol w="682752">
                  <a:extLst>
                    <a:ext uri="{9D8B030D-6E8A-4147-A177-3AD203B41FA5}">
                      <a16:colId xmlns:a16="http://schemas.microsoft.com/office/drawing/2014/main" val="2797172305"/>
                    </a:ext>
                  </a:extLst>
                </a:gridCol>
                <a:gridCol w="683966">
                  <a:extLst>
                    <a:ext uri="{9D8B030D-6E8A-4147-A177-3AD203B41FA5}">
                      <a16:colId xmlns:a16="http://schemas.microsoft.com/office/drawing/2014/main" val="699153106"/>
                    </a:ext>
                  </a:extLst>
                </a:gridCol>
                <a:gridCol w="923829">
                  <a:extLst>
                    <a:ext uri="{9D8B030D-6E8A-4147-A177-3AD203B41FA5}">
                      <a16:colId xmlns:a16="http://schemas.microsoft.com/office/drawing/2014/main" val="99071941"/>
                    </a:ext>
                  </a:extLst>
                </a:gridCol>
                <a:gridCol w="4345964">
                  <a:extLst>
                    <a:ext uri="{9D8B030D-6E8A-4147-A177-3AD203B41FA5}">
                      <a16:colId xmlns:a16="http://schemas.microsoft.com/office/drawing/2014/main" val="3735410245"/>
                    </a:ext>
                  </a:extLst>
                </a:gridCol>
              </a:tblGrid>
              <a:tr h="463606">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2024</a:t>
                      </a: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R6</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2025</a:t>
                      </a: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R7</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2026</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R8</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備　考（主なもの）</a:t>
                      </a:r>
                    </a:p>
                  </a:txBody>
                  <a:tcPr anchor="ctr"/>
                </a:tc>
                <a:extLst>
                  <a:ext uri="{0D108BD9-81ED-4DB2-BD59-A6C34878D82A}">
                    <a16:rowId xmlns:a16="http://schemas.microsoft.com/office/drawing/2014/main" val="3242090323"/>
                  </a:ext>
                </a:extLst>
              </a:tr>
              <a:tr h="0">
                <a:tc gridSpan="5">
                  <a:txBody>
                    <a:bodyPr/>
                    <a:lstStyle/>
                    <a:p>
                      <a:r>
                        <a:rPr kumimoji="1" lang="ja-JP" altLang="en-US" sz="1200" b="1" dirty="0">
                          <a:solidFill>
                            <a:schemeClr val="tx1"/>
                          </a:solidFill>
                          <a:latin typeface="Meiryo UI" panose="020B0604030504040204" pitchFamily="50" charset="-128"/>
                          <a:ea typeface="Meiryo UI" panose="020B0604030504040204" pitchFamily="50" charset="-128"/>
                        </a:rPr>
                        <a:t>重点１ 「</a:t>
                      </a:r>
                      <a:r>
                        <a:rPr kumimoji="1" lang="en-US" altLang="ja-JP" sz="1200" b="1" dirty="0">
                          <a:solidFill>
                            <a:schemeClr val="tx1"/>
                          </a:solidFill>
                          <a:latin typeface="Meiryo UI" panose="020B0604030504040204" pitchFamily="50" charset="-128"/>
                          <a:ea typeface="Meiryo UI" panose="020B0604030504040204" pitchFamily="50" charset="-128"/>
                        </a:rPr>
                        <a:t>2025</a:t>
                      </a:r>
                      <a:r>
                        <a:rPr kumimoji="1" lang="ja-JP" altLang="en-US" sz="1200" b="1" dirty="0">
                          <a:solidFill>
                            <a:schemeClr val="tx1"/>
                          </a:solidFill>
                          <a:latin typeface="Meiryo UI" panose="020B0604030504040204" pitchFamily="50" charset="-128"/>
                          <a:ea typeface="Meiryo UI" panose="020B0604030504040204" pitchFamily="50" charset="-128"/>
                        </a:rPr>
                        <a:t>年大阪・関西万博に向けた機運醸成と連携」</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b="1"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693163534"/>
                  </a:ext>
                </a:extLst>
              </a:tr>
              <a:tr h="0">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2025</a:t>
                      </a:r>
                      <a:r>
                        <a:rPr kumimoji="1" lang="ja-JP" altLang="en-US" sz="1200" dirty="0">
                          <a:solidFill>
                            <a:schemeClr val="tx1"/>
                          </a:solidFill>
                          <a:latin typeface="Meiryo UI" panose="020B0604030504040204" pitchFamily="50" charset="-128"/>
                          <a:ea typeface="Meiryo UI" panose="020B0604030504040204" pitchFamily="50" charset="-128"/>
                        </a:rPr>
                        <a:t>年大阪・関西万博に向けた機運醸成　</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7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R7.3</a:t>
                      </a:r>
                      <a:r>
                        <a:rPr kumimoji="1" lang="ja-JP" altLang="en-US" sz="1100" dirty="0">
                          <a:solidFill>
                            <a:schemeClr val="tx1"/>
                          </a:solidFill>
                          <a:latin typeface="Meiryo UI" panose="020B0604030504040204" pitchFamily="50" charset="-128"/>
                          <a:ea typeface="Meiryo UI" panose="020B0604030504040204" pitchFamily="50" charset="-128"/>
                        </a:rPr>
                        <a:t>から</a:t>
                      </a:r>
                      <a:r>
                        <a:rPr kumimoji="1" lang="en-US" altLang="ja-JP" sz="1100" dirty="0">
                          <a:solidFill>
                            <a:schemeClr val="tx1"/>
                          </a:solidFill>
                          <a:latin typeface="Meiryo UI" panose="020B0604030504040204" pitchFamily="50" charset="-128"/>
                          <a:ea typeface="Meiryo UI" panose="020B0604030504040204" pitchFamily="50" charset="-128"/>
                        </a:rPr>
                        <a:t>R7.10 </a:t>
                      </a:r>
                      <a:r>
                        <a:rPr kumimoji="1" lang="ja-JP" altLang="en-US" sz="1100" dirty="0">
                          <a:solidFill>
                            <a:schemeClr val="tx1"/>
                          </a:solidFill>
                          <a:latin typeface="Meiryo UI" panose="020B0604030504040204" pitchFamily="50" charset="-128"/>
                          <a:ea typeface="Meiryo UI" panose="020B0604030504040204" pitchFamily="50" charset="-128"/>
                        </a:rPr>
                        <a:t>：大阪万博</a:t>
                      </a:r>
                      <a:r>
                        <a:rPr kumimoji="1" lang="en-US" altLang="ja-JP" sz="1100" dirty="0">
                          <a:solidFill>
                            <a:schemeClr val="tx1"/>
                          </a:solidFill>
                          <a:latin typeface="Meiryo UI" panose="020B0604030504040204" pitchFamily="50" charset="-128"/>
                          <a:ea typeface="Meiryo UI" panose="020B0604030504040204" pitchFamily="50" charset="-128"/>
                        </a:rPr>
                        <a:t>55</a:t>
                      </a:r>
                      <a:r>
                        <a:rPr kumimoji="1" lang="ja-JP" altLang="en-US" sz="1100" dirty="0">
                          <a:solidFill>
                            <a:schemeClr val="tx1"/>
                          </a:solidFill>
                          <a:latin typeface="Meiryo UI" panose="020B0604030504040204" pitchFamily="50" charset="-128"/>
                          <a:ea typeface="Meiryo UI" panose="020B0604030504040204" pitchFamily="50" charset="-128"/>
                        </a:rPr>
                        <a:t>周年記念フェスティバル</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R7.3.16</a:t>
                      </a:r>
                      <a:r>
                        <a:rPr kumimoji="1" lang="ja-JP" altLang="en-US" sz="1100" dirty="0">
                          <a:solidFill>
                            <a:schemeClr val="tx1"/>
                          </a:solidFill>
                          <a:latin typeface="Meiryo UI" panose="020B0604030504040204" pitchFamily="50" charset="-128"/>
                          <a:ea typeface="Meiryo UI" panose="020B0604030504040204" pitchFamily="50" charset="-128"/>
                        </a:rPr>
                        <a:t>：大阪・関西万博記念</a:t>
                      </a:r>
                      <a:r>
                        <a:rPr kumimoji="1" lang="en-US" altLang="ja-JP" sz="1100" dirty="0">
                          <a:solidFill>
                            <a:schemeClr val="tx1"/>
                          </a:solidFill>
                          <a:latin typeface="Meiryo UI" panose="020B0604030504040204" pitchFamily="50" charset="-128"/>
                          <a:ea typeface="Meiryo UI" panose="020B0604030504040204" pitchFamily="50" charset="-128"/>
                        </a:rPr>
                        <a:t>EXPO EKIDEN2025</a:t>
                      </a:r>
                    </a:p>
                  </a:txBody>
                  <a:tcPr anchor="ctr"/>
                </a:tc>
                <a:extLst>
                  <a:ext uri="{0D108BD9-81ED-4DB2-BD59-A6C34878D82A}">
                    <a16:rowId xmlns:a16="http://schemas.microsoft.com/office/drawing/2014/main" val="3671114100"/>
                  </a:ext>
                </a:extLst>
              </a:tr>
              <a:tr h="0">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2025</a:t>
                      </a:r>
                      <a:r>
                        <a:rPr kumimoji="1" lang="ja-JP" altLang="en-US" sz="1200" dirty="0">
                          <a:solidFill>
                            <a:schemeClr val="tx1"/>
                          </a:solidFill>
                          <a:latin typeface="Meiryo UI" panose="020B0604030504040204" pitchFamily="50" charset="-128"/>
                          <a:ea typeface="Meiryo UI" panose="020B0604030504040204" pitchFamily="50" charset="-128"/>
                        </a:rPr>
                        <a:t>年大阪・関西万博との連携　</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R7.9</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仮称</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大阪万博企画展</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76927785"/>
                  </a:ext>
                </a:extLst>
              </a:tr>
              <a:tr h="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イベントや新しい楽しみ方</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R6.6.23</a:t>
                      </a:r>
                      <a:r>
                        <a:rPr kumimoji="1" lang="ja-JP" altLang="en-US" sz="1100" dirty="0">
                          <a:solidFill>
                            <a:schemeClr val="tx1"/>
                          </a:solidFill>
                          <a:latin typeface="Meiryo UI" panose="020B0604030504040204" pitchFamily="50" charset="-128"/>
                          <a:ea typeface="Meiryo UI" panose="020B0604030504040204" pitchFamily="50" charset="-128"/>
                        </a:rPr>
                        <a:t>：国際ヨガ</a:t>
                      </a:r>
                      <a:r>
                        <a:rPr kumimoji="1" lang="en-US" altLang="ja-JP" sz="1100" dirty="0">
                          <a:solidFill>
                            <a:schemeClr val="tx1"/>
                          </a:solidFill>
                          <a:latin typeface="Meiryo UI" panose="020B0604030504040204" pitchFamily="50" charset="-128"/>
                          <a:ea typeface="Meiryo UI" panose="020B0604030504040204" pitchFamily="50" charset="-128"/>
                        </a:rPr>
                        <a:t>DAY</a:t>
                      </a:r>
                      <a:r>
                        <a:rPr kumimoji="1" lang="ja-JP" altLang="en-US" sz="1100" dirty="0">
                          <a:solidFill>
                            <a:schemeClr val="tx1"/>
                          </a:solidFill>
                          <a:latin typeface="Meiryo UI" panose="020B0604030504040204" pitchFamily="50" charset="-128"/>
                          <a:ea typeface="Meiryo UI" panose="020B0604030504040204" pitchFamily="50" charset="-128"/>
                        </a:rPr>
                        <a:t>関西</a:t>
                      </a:r>
                      <a:r>
                        <a:rPr kumimoji="1" lang="en-US" altLang="ja-JP" sz="1100" dirty="0">
                          <a:solidFill>
                            <a:schemeClr val="tx1"/>
                          </a:solidFill>
                          <a:latin typeface="Meiryo UI" panose="020B0604030504040204" pitchFamily="50" charset="-128"/>
                          <a:ea typeface="Meiryo UI" panose="020B0604030504040204" pitchFamily="50" charset="-128"/>
                        </a:rPr>
                        <a:t>2024</a:t>
                      </a:r>
                    </a:p>
                    <a:p>
                      <a:r>
                        <a:rPr kumimoji="1" lang="en-US" altLang="ja-JP" sz="1100" dirty="0">
                          <a:solidFill>
                            <a:schemeClr val="tx1"/>
                          </a:solidFill>
                          <a:latin typeface="Meiryo UI" panose="020B0604030504040204" pitchFamily="50" charset="-128"/>
                          <a:ea typeface="Meiryo UI" panose="020B0604030504040204" pitchFamily="50" charset="-128"/>
                        </a:rPr>
                        <a:t>R6.7</a:t>
                      </a:r>
                      <a:r>
                        <a:rPr kumimoji="1" lang="ja-JP" altLang="en-US" sz="1100" dirty="0">
                          <a:solidFill>
                            <a:schemeClr val="tx1"/>
                          </a:solidFill>
                          <a:latin typeface="Meiryo UI" panose="020B0604030504040204" pitchFamily="50" charset="-128"/>
                          <a:ea typeface="Meiryo UI" panose="020B0604030504040204" pitchFamily="50" charset="-128"/>
                        </a:rPr>
                        <a:t>から</a:t>
                      </a:r>
                      <a:r>
                        <a:rPr kumimoji="1" lang="en-US" altLang="ja-JP" sz="1100" dirty="0">
                          <a:solidFill>
                            <a:schemeClr val="tx1"/>
                          </a:solidFill>
                          <a:latin typeface="Meiryo UI" panose="020B0604030504040204" pitchFamily="50" charset="-128"/>
                          <a:ea typeface="Meiryo UI" panose="020B0604030504040204" pitchFamily="50" charset="-128"/>
                        </a:rPr>
                        <a:t>R6.9</a:t>
                      </a:r>
                      <a:r>
                        <a:rPr kumimoji="1" lang="ja-JP" altLang="en-US" sz="1100" dirty="0">
                          <a:solidFill>
                            <a:schemeClr val="tx1"/>
                          </a:solidFill>
                          <a:latin typeface="Meiryo UI" panose="020B0604030504040204" pitchFamily="50" charset="-128"/>
                          <a:ea typeface="Meiryo UI" panose="020B0604030504040204" pitchFamily="50" charset="-128"/>
                        </a:rPr>
                        <a:t>：万博夏まつり</a:t>
                      </a:r>
                      <a:r>
                        <a:rPr kumimoji="1" lang="en-US" altLang="ja-JP" sz="1100" dirty="0">
                          <a:solidFill>
                            <a:schemeClr val="tx1"/>
                          </a:solidFill>
                          <a:latin typeface="Meiryo UI" panose="020B0604030504040204" pitchFamily="50" charset="-128"/>
                          <a:ea typeface="Meiryo UI" panose="020B0604030504040204" pitchFamily="50" charset="-128"/>
                        </a:rPr>
                        <a:t>2024 –</a:t>
                      </a:r>
                      <a:r>
                        <a:rPr kumimoji="1" lang="ja-JP" altLang="en-US" sz="1100" dirty="0">
                          <a:solidFill>
                            <a:schemeClr val="tx1"/>
                          </a:solidFill>
                          <a:latin typeface="Meiryo UI" panose="020B0604030504040204" pitchFamily="50" charset="-128"/>
                          <a:ea typeface="Meiryo UI" panose="020B0604030504040204" pitchFamily="50" charset="-128"/>
                        </a:rPr>
                        <a:t>北摂最大級の屋台＆縁日フェス</a:t>
                      </a:r>
                      <a:r>
                        <a:rPr kumimoji="1" lang="en-US" altLang="ja-JP" sz="11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R6.8.17</a:t>
                      </a:r>
                      <a:r>
                        <a:rPr kumimoji="1" lang="ja-JP" altLang="en-US" sz="1100" dirty="0">
                          <a:solidFill>
                            <a:schemeClr val="tx1"/>
                          </a:solidFill>
                          <a:latin typeface="Meiryo UI" panose="020B0604030504040204" pitchFamily="50" charset="-128"/>
                          <a:ea typeface="Meiryo UI" panose="020B0604030504040204" pitchFamily="50" charset="-128"/>
                        </a:rPr>
                        <a:t>から</a:t>
                      </a:r>
                      <a:r>
                        <a:rPr kumimoji="1" lang="en-US" altLang="ja-JP" sz="1100" dirty="0">
                          <a:solidFill>
                            <a:schemeClr val="tx1"/>
                          </a:solidFill>
                          <a:latin typeface="Meiryo UI" panose="020B0604030504040204" pitchFamily="50" charset="-128"/>
                          <a:ea typeface="Meiryo UI" panose="020B0604030504040204" pitchFamily="50" charset="-128"/>
                        </a:rPr>
                        <a:t>18</a:t>
                      </a:r>
                      <a:r>
                        <a:rPr kumimoji="1" lang="ja-JP" altLang="en-US" sz="1100" dirty="0">
                          <a:solidFill>
                            <a:schemeClr val="tx1"/>
                          </a:solidFill>
                          <a:latin typeface="Meiryo UI" panose="020B0604030504040204" pitchFamily="50" charset="-128"/>
                          <a:ea typeface="Meiryo UI" panose="020B0604030504040204" pitchFamily="50" charset="-128"/>
                        </a:rPr>
                        <a:t>：サマーソニック大阪</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33114997"/>
                  </a:ext>
                </a:extLst>
              </a:tr>
            </a:tbl>
          </a:graphicData>
        </a:graphic>
      </p:graphicFrame>
      <p:cxnSp>
        <p:nvCxnSpPr>
          <p:cNvPr id="31" name="直線矢印コネクタ 30">
            <a:extLst>
              <a:ext uri="{FF2B5EF4-FFF2-40B4-BE49-F238E27FC236}">
                <a16:creationId xmlns:a16="http://schemas.microsoft.com/office/drawing/2014/main" id="{949B475E-A50C-4E99-86E8-4F1A8400BAEF}"/>
              </a:ext>
            </a:extLst>
          </p:cNvPr>
          <p:cNvCxnSpPr>
            <a:cxnSpLocks/>
          </p:cNvCxnSpPr>
          <p:nvPr/>
        </p:nvCxnSpPr>
        <p:spPr>
          <a:xfrm>
            <a:off x="2444496" y="1989380"/>
            <a:ext cx="1153004"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1" name="直線矢印コネクタ 20">
            <a:extLst>
              <a:ext uri="{FF2B5EF4-FFF2-40B4-BE49-F238E27FC236}">
                <a16:creationId xmlns:a16="http://schemas.microsoft.com/office/drawing/2014/main" id="{791FE4CD-66AA-4FAD-94B2-6E9FF0AEA8D9}"/>
              </a:ext>
            </a:extLst>
          </p:cNvPr>
          <p:cNvCxnSpPr>
            <a:cxnSpLocks/>
          </p:cNvCxnSpPr>
          <p:nvPr/>
        </p:nvCxnSpPr>
        <p:spPr>
          <a:xfrm>
            <a:off x="2444496" y="2345817"/>
            <a:ext cx="1153004"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7" name="直線矢印コネクタ 26">
            <a:extLst>
              <a:ext uri="{FF2B5EF4-FFF2-40B4-BE49-F238E27FC236}">
                <a16:creationId xmlns:a16="http://schemas.microsoft.com/office/drawing/2014/main" id="{61230B9F-1025-4BA0-BAC4-C7CFD56C90BD}"/>
              </a:ext>
            </a:extLst>
          </p:cNvPr>
          <p:cNvCxnSpPr>
            <a:cxnSpLocks/>
          </p:cNvCxnSpPr>
          <p:nvPr/>
        </p:nvCxnSpPr>
        <p:spPr>
          <a:xfrm flipV="1">
            <a:off x="2444496" y="2804160"/>
            <a:ext cx="1328928" cy="13516"/>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61" name="直線矢印コネクタ 60">
            <a:extLst>
              <a:ext uri="{FF2B5EF4-FFF2-40B4-BE49-F238E27FC236}">
                <a16:creationId xmlns:a16="http://schemas.microsoft.com/office/drawing/2014/main" id="{F0D7B264-C182-4849-BC29-CD2808E2195D}"/>
              </a:ext>
            </a:extLst>
          </p:cNvPr>
          <p:cNvCxnSpPr>
            <a:cxnSpLocks/>
          </p:cNvCxnSpPr>
          <p:nvPr/>
        </p:nvCxnSpPr>
        <p:spPr>
          <a:xfrm flipV="1">
            <a:off x="3597500" y="2810374"/>
            <a:ext cx="1096420" cy="7302"/>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119906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EFF624A-8093-AC64-8175-177D55BBBF45}"/>
              </a:ext>
            </a:extLst>
          </p:cNvPr>
          <p:cNvSpPr txBox="1">
            <a:spLocks/>
          </p:cNvSpPr>
          <p:nvPr/>
        </p:nvSpPr>
        <p:spPr>
          <a:xfrm>
            <a:off x="41383" y="77794"/>
            <a:ext cx="8928100"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en-US" altLang="ja-JP" sz="2000" cap="all" dirty="0">
                <a:latin typeface="Meiryo UI" panose="020B0604030504040204" pitchFamily="50" charset="-128"/>
                <a:ea typeface="Meiryo UI" panose="020B0604030504040204" pitchFamily="50" charset="-128"/>
              </a:rPr>
              <a:t>7.</a:t>
            </a:r>
            <a:r>
              <a:rPr lang="ja-JP" altLang="en-US" sz="2000" cap="all" dirty="0">
                <a:latin typeface="Meiryo UI" panose="020B0604030504040204" pitchFamily="50" charset="-128"/>
                <a:ea typeface="Meiryo UI" panose="020B0604030504040204" pitchFamily="50" charset="-128"/>
              </a:rPr>
              <a:t>主な取組みスケジュール</a:t>
            </a:r>
          </a:p>
        </p:txBody>
      </p:sp>
      <p:cxnSp>
        <p:nvCxnSpPr>
          <p:cNvPr id="5" name="直線コネクタ 4">
            <a:extLst>
              <a:ext uri="{FF2B5EF4-FFF2-40B4-BE49-F238E27FC236}">
                <a16:creationId xmlns:a16="http://schemas.microsoft.com/office/drawing/2014/main" id="{AF532876-EC87-775D-1942-E8E74FE3078D}"/>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3">
            <a:extLst>
              <a:ext uri="{FF2B5EF4-FFF2-40B4-BE49-F238E27FC236}">
                <a16:creationId xmlns:a16="http://schemas.microsoft.com/office/drawing/2014/main" id="{57D35F6B-4E04-74D9-91FD-F72710657965}"/>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solidFill>
                  <a:schemeClr val="tx1"/>
                </a:solidFill>
              </a:rPr>
              <a:pPr/>
              <a:t>17</a:t>
            </a:fld>
            <a:endParaRPr kumimoji="1" lang="ja-JP" altLang="en-US">
              <a:solidFill>
                <a:schemeClr val="tx1"/>
              </a:solidFill>
            </a:endParaRPr>
          </a:p>
        </p:txBody>
      </p:sp>
      <p:graphicFrame>
        <p:nvGraphicFramePr>
          <p:cNvPr id="3" name="表 5">
            <a:extLst>
              <a:ext uri="{FF2B5EF4-FFF2-40B4-BE49-F238E27FC236}">
                <a16:creationId xmlns:a16="http://schemas.microsoft.com/office/drawing/2014/main" id="{DDB6FC58-5CCF-4534-9418-1A5E72F3BD4B}"/>
              </a:ext>
            </a:extLst>
          </p:cNvPr>
          <p:cNvGraphicFramePr>
            <a:graphicFrameLocks noGrp="1"/>
          </p:cNvGraphicFramePr>
          <p:nvPr>
            <p:extLst>
              <p:ext uri="{D42A27DB-BD31-4B8C-83A1-F6EECF244321}">
                <p14:modId xmlns:p14="http://schemas.microsoft.com/office/powerpoint/2010/main" val="504346423"/>
              </p:ext>
            </p:extLst>
          </p:nvPr>
        </p:nvGraphicFramePr>
        <p:xfrm>
          <a:off x="91442" y="1003991"/>
          <a:ext cx="8957054" cy="5493667"/>
        </p:xfrm>
        <a:graphic>
          <a:graphicData uri="http://schemas.openxmlformats.org/drawingml/2006/table">
            <a:tbl>
              <a:tblPr firstRow="1" bandRow="1">
                <a:tableStyleId>{00A15C55-8517-42AA-B614-E9B94910E393}</a:tableStyleId>
              </a:tblPr>
              <a:tblGrid>
                <a:gridCol w="2593125">
                  <a:extLst>
                    <a:ext uri="{9D8B030D-6E8A-4147-A177-3AD203B41FA5}">
                      <a16:colId xmlns:a16="http://schemas.microsoft.com/office/drawing/2014/main" val="1633140947"/>
                    </a:ext>
                  </a:extLst>
                </a:gridCol>
                <a:gridCol w="664639">
                  <a:extLst>
                    <a:ext uri="{9D8B030D-6E8A-4147-A177-3AD203B41FA5}">
                      <a16:colId xmlns:a16="http://schemas.microsoft.com/office/drawing/2014/main" val="297526479"/>
                    </a:ext>
                  </a:extLst>
                </a:gridCol>
                <a:gridCol w="706180">
                  <a:extLst>
                    <a:ext uri="{9D8B030D-6E8A-4147-A177-3AD203B41FA5}">
                      <a16:colId xmlns:a16="http://schemas.microsoft.com/office/drawing/2014/main" val="4015634494"/>
                    </a:ext>
                  </a:extLst>
                </a:gridCol>
                <a:gridCol w="814185">
                  <a:extLst>
                    <a:ext uri="{9D8B030D-6E8A-4147-A177-3AD203B41FA5}">
                      <a16:colId xmlns:a16="http://schemas.microsoft.com/office/drawing/2014/main" val="3843800656"/>
                    </a:ext>
                  </a:extLst>
                </a:gridCol>
                <a:gridCol w="4178925">
                  <a:extLst>
                    <a:ext uri="{9D8B030D-6E8A-4147-A177-3AD203B41FA5}">
                      <a16:colId xmlns:a16="http://schemas.microsoft.com/office/drawing/2014/main" val="2206386246"/>
                    </a:ext>
                  </a:extLst>
                </a:gridCol>
              </a:tblGrid>
              <a:tr h="463606">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2024</a:t>
                      </a: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R6</a:t>
                      </a:r>
                      <a:r>
                        <a:rPr kumimoji="1" lang="ja-JP" altLang="en-US" sz="10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2025</a:t>
                      </a: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R7</a:t>
                      </a:r>
                      <a:r>
                        <a:rPr kumimoji="1" lang="ja-JP" altLang="en-US" sz="10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2026</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a:t>
                      </a:r>
                      <a:r>
                        <a:rPr kumimoji="1" lang="ja-JP" altLang="en-US" sz="1000" dirty="0">
                          <a:solidFill>
                            <a:schemeClr val="tx1"/>
                          </a:solidFill>
                          <a:latin typeface="Meiryo UI" panose="020B0604030504040204" pitchFamily="50" charset="-128"/>
                          <a:ea typeface="Meiryo UI" panose="020B0604030504040204" pitchFamily="50" charset="-128"/>
                        </a:rPr>
                        <a:t>８）</a:t>
                      </a: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備　考（主なもの）</a:t>
                      </a:r>
                    </a:p>
                  </a:txBody>
                  <a:tcPr anchor="ctr"/>
                </a:tc>
                <a:extLst>
                  <a:ext uri="{0D108BD9-81ED-4DB2-BD59-A6C34878D82A}">
                    <a16:rowId xmlns:a16="http://schemas.microsoft.com/office/drawing/2014/main" val="3242090323"/>
                  </a:ext>
                </a:extLst>
              </a:tr>
              <a:tr h="273856">
                <a:tc gridSpan="5">
                  <a:txBody>
                    <a:bodyPr/>
                    <a:lstStyle/>
                    <a:p>
                      <a:r>
                        <a:rPr kumimoji="1" lang="ja-JP" altLang="en-US" sz="1200" b="1" dirty="0">
                          <a:solidFill>
                            <a:schemeClr val="tx1"/>
                          </a:solidFill>
                          <a:latin typeface="Meiryo UI" panose="020B0604030504040204" pitchFamily="50" charset="-128"/>
                          <a:ea typeface="Meiryo UI" panose="020B0604030504040204" pitchFamily="50" charset="-128"/>
                        </a:rPr>
                        <a:t>重点２　「世界に誇る文化・観光拠点を創出」</a:t>
                      </a:r>
                    </a:p>
                  </a:txBody>
                  <a:tcPr/>
                </a:tc>
                <a:tc h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692680958"/>
                  </a:ext>
                </a:extLst>
              </a:tr>
              <a:tr h="305661">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太陽の塔　重要文化財指定</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：報告書公開、関係機関調整</a:t>
                      </a:r>
                    </a:p>
                  </a:txBody>
                  <a:tcPr anchor="ctr"/>
                </a:tc>
                <a:extLst>
                  <a:ext uri="{0D108BD9-81ED-4DB2-BD59-A6C34878D82A}">
                    <a16:rowId xmlns:a16="http://schemas.microsoft.com/office/drawing/2014/main" val="1227121186"/>
                  </a:ext>
                </a:extLst>
              </a:tr>
              <a:tr h="33871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日本庭園　国登録記念物登録　</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R6.10.11</a:t>
                      </a:r>
                      <a:r>
                        <a:rPr kumimoji="1" lang="ja-JP" altLang="en-US" sz="1100" dirty="0">
                          <a:solidFill>
                            <a:schemeClr val="tx1"/>
                          </a:solidFill>
                          <a:latin typeface="Meiryo UI" panose="020B0604030504040204" pitchFamily="50" charset="-128"/>
                          <a:ea typeface="Meiryo UI" panose="020B0604030504040204" pitchFamily="50" charset="-128"/>
                        </a:rPr>
                        <a:t>：国の</a:t>
                      </a:r>
                      <a:r>
                        <a:rPr kumimoji="1" lang="zh-TW" altLang="en-US" sz="1100" dirty="0">
                          <a:solidFill>
                            <a:schemeClr val="tx1"/>
                          </a:solidFill>
                          <a:latin typeface="Meiryo UI" panose="020B0604030504040204" pitchFamily="50" charset="-128"/>
                          <a:ea typeface="Meiryo UI" panose="020B0604030504040204" pitchFamily="50" charset="-128"/>
                        </a:rPr>
                        <a:t>登録記念物</a:t>
                      </a:r>
                      <a:r>
                        <a:rPr kumimoji="1" lang="ja-JP" altLang="en-US" sz="1100" dirty="0">
                          <a:solidFill>
                            <a:schemeClr val="tx1"/>
                          </a:solidFill>
                          <a:latin typeface="Meiryo UI" panose="020B0604030504040204" pitchFamily="50" charset="-128"/>
                          <a:ea typeface="Meiryo UI" panose="020B0604030504040204" pitchFamily="50" charset="-128"/>
                        </a:rPr>
                        <a:t>「名勝地関係」に登録</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R7.2</a:t>
                      </a:r>
                      <a:r>
                        <a:rPr kumimoji="1" lang="ja-JP" altLang="en-US" sz="1100" dirty="0">
                          <a:solidFill>
                            <a:schemeClr val="tx1"/>
                          </a:solidFill>
                          <a:latin typeface="Meiryo UI" panose="020B0604030504040204" pitchFamily="50" charset="-128"/>
                          <a:ea typeface="Meiryo UI" panose="020B0604030504040204" pitchFamily="50" charset="-128"/>
                        </a:rPr>
                        <a:t>：保存活用計画策定</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から：文化財庭園としての価値の維持・向上に向けた</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日本庭園の植栽管理とはす池園路等施設改修</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：中央休憩所改修</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R7</a:t>
                      </a:r>
                      <a:r>
                        <a:rPr kumimoji="1" lang="ja-JP" altLang="en-US" sz="1100" dirty="0">
                          <a:solidFill>
                            <a:schemeClr val="tx1"/>
                          </a:solidFill>
                          <a:latin typeface="Meiryo UI" panose="020B0604030504040204" pitchFamily="50" charset="-128"/>
                          <a:ea typeface="Meiryo UI" panose="020B0604030504040204" pitchFamily="50" charset="-128"/>
                        </a:rPr>
                        <a:t>：管理棟（正門）改修</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R7</a:t>
                      </a:r>
                      <a:r>
                        <a:rPr kumimoji="1" lang="ja-JP" altLang="en-US" sz="1100" dirty="0">
                          <a:solidFill>
                            <a:schemeClr val="tx1"/>
                          </a:solidFill>
                          <a:latin typeface="Meiryo UI" panose="020B0604030504040204" pitchFamily="50" charset="-128"/>
                          <a:ea typeface="Meiryo UI" panose="020B0604030504040204" pitchFamily="50" charset="-128"/>
                        </a:rPr>
                        <a:t>：国際フォーラム開催</a:t>
                      </a:r>
                    </a:p>
                  </a:txBody>
                  <a:tcPr anchor="ctr"/>
                </a:tc>
                <a:extLst>
                  <a:ext uri="{0D108BD9-81ED-4DB2-BD59-A6C34878D82A}">
                    <a16:rowId xmlns:a16="http://schemas.microsoft.com/office/drawing/2014/main" val="3550800223"/>
                  </a:ext>
                </a:extLst>
              </a:tr>
              <a:tr h="305661">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EXPO’70</a:t>
                      </a:r>
                      <a:r>
                        <a:rPr kumimoji="1" lang="ja-JP" altLang="en-US" sz="1200" dirty="0">
                          <a:solidFill>
                            <a:schemeClr val="tx1"/>
                          </a:solidFill>
                          <a:latin typeface="Meiryo UI" panose="020B0604030504040204" pitchFamily="50" charset="-128"/>
                          <a:ea typeface="Meiryo UI" panose="020B0604030504040204" pitchFamily="50" charset="-128"/>
                        </a:rPr>
                        <a:t>パビリオンの魅力向上</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R6.5</a:t>
                      </a:r>
                      <a:r>
                        <a:rPr kumimoji="1" lang="ja-JP" altLang="en-US" sz="1100" dirty="0">
                          <a:solidFill>
                            <a:schemeClr val="tx1"/>
                          </a:solidFill>
                          <a:latin typeface="Meiryo UI" panose="020B0604030504040204" pitchFamily="50" charset="-128"/>
                          <a:ea typeface="Meiryo UI" panose="020B0604030504040204" pitchFamily="50" charset="-128"/>
                        </a:rPr>
                        <a:t>から</a:t>
                      </a:r>
                      <a:r>
                        <a:rPr kumimoji="1" lang="en-US" altLang="ja-JP" sz="1100" dirty="0">
                          <a:solidFill>
                            <a:schemeClr val="tx1"/>
                          </a:solidFill>
                          <a:latin typeface="Meiryo UI" panose="020B0604030504040204" pitchFamily="50" charset="-128"/>
                          <a:ea typeface="Meiryo UI" panose="020B0604030504040204" pitchFamily="50" charset="-128"/>
                        </a:rPr>
                        <a:t>R7.2</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EXPO’70</a:t>
                      </a:r>
                      <a:r>
                        <a:rPr kumimoji="1" lang="ja-JP" altLang="en-US" sz="1100" dirty="0">
                          <a:solidFill>
                            <a:schemeClr val="tx1"/>
                          </a:solidFill>
                          <a:latin typeface="Meiryo UI" panose="020B0604030504040204" pitchFamily="50" charset="-128"/>
                          <a:ea typeface="Meiryo UI" panose="020B0604030504040204" pitchFamily="50" charset="-128"/>
                        </a:rPr>
                        <a:t>パビリオン企画展 </a:t>
                      </a:r>
                      <a:r>
                        <a:rPr kumimoji="1" lang="en-US" altLang="ja-JP" sz="1100" dirty="0">
                          <a:solidFill>
                            <a:schemeClr val="tx1"/>
                          </a:solidFill>
                          <a:latin typeface="Meiryo UI" panose="020B0604030504040204" pitchFamily="50" charset="-128"/>
                          <a:ea typeface="Meiryo UI" panose="020B0604030504040204" pitchFamily="50" charset="-128"/>
                        </a:rPr>
                        <a:t>1970</a:t>
                      </a:r>
                      <a:r>
                        <a:rPr kumimoji="1" lang="ja-JP" altLang="en-US" sz="1100" dirty="0">
                          <a:solidFill>
                            <a:schemeClr val="tx1"/>
                          </a:solidFill>
                          <a:latin typeface="Meiryo UI" panose="020B0604030504040204" pitchFamily="50" charset="-128"/>
                          <a:ea typeface="Meiryo UI" panose="020B0604030504040204" pitchFamily="50" charset="-128"/>
                        </a:rPr>
                        <a:t>年大阪</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万博 ユニホーム・コレクション</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R7.3</a:t>
                      </a:r>
                      <a:r>
                        <a:rPr kumimoji="1" lang="ja-JP" altLang="en-US" sz="1100" dirty="0">
                          <a:solidFill>
                            <a:schemeClr val="tx1"/>
                          </a:solidFill>
                          <a:latin typeface="Meiryo UI" panose="020B0604030504040204" pitchFamily="50" charset="-128"/>
                          <a:ea typeface="Meiryo UI" panose="020B0604030504040204" pitchFamily="50" charset="-128"/>
                        </a:rPr>
                        <a:t>から</a:t>
                      </a:r>
                      <a:r>
                        <a:rPr kumimoji="1" lang="en-US" altLang="ja-JP" sz="1100" dirty="0">
                          <a:solidFill>
                            <a:schemeClr val="tx1"/>
                          </a:solidFill>
                          <a:latin typeface="Meiryo UI" panose="020B0604030504040204" pitchFamily="50" charset="-128"/>
                          <a:ea typeface="Meiryo UI" panose="020B0604030504040204" pitchFamily="50" charset="-128"/>
                        </a:rPr>
                        <a:t>R7.8</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EXPO’70</a:t>
                      </a:r>
                      <a:r>
                        <a:rPr kumimoji="1" lang="ja-JP" altLang="en-US" sz="1100" dirty="0">
                          <a:solidFill>
                            <a:schemeClr val="tx1"/>
                          </a:solidFill>
                          <a:latin typeface="Meiryo UI" panose="020B0604030504040204" pitchFamily="50" charset="-128"/>
                          <a:ea typeface="Meiryo UI" panose="020B0604030504040204" pitchFamily="50" charset="-128"/>
                        </a:rPr>
                        <a:t>パビリオン企画展 プレイバック</a:t>
                      </a:r>
                      <a:r>
                        <a:rPr kumimoji="1" lang="en-US" altLang="ja-JP" sz="1100" dirty="0">
                          <a:solidFill>
                            <a:schemeClr val="tx1"/>
                          </a:solidFill>
                          <a:latin typeface="Meiryo UI" panose="020B0604030504040204" pitchFamily="50" charset="-128"/>
                          <a:ea typeface="Meiryo UI" panose="020B0604030504040204" pitchFamily="50" charset="-128"/>
                        </a:rPr>
                        <a:t>1970</a:t>
                      </a: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大阪万博と昭和レトロ</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R7</a:t>
                      </a:r>
                      <a:r>
                        <a:rPr kumimoji="1" lang="ja-JP" altLang="en-US" sz="1100" dirty="0">
                          <a:solidFill>
                            <a:schemeClr val="tx1"/>
                          </a:solidFill>
                          <a:latin typeface="Meiryo UI" panose="020B0604030504040204" pitchFamily="50" charset="-128"/>
                          <a:ea typeface="Meiryo UI" panose="020B0604030504040204" pitchFamily="50" charset="-128"/>
                        </a:rPr>
                        <a:t>から：外観リニューアル　等</a:t>
                      </a:r>
                    </a:p>
                  </a:txBody>
                  <a:tcPr anchor="ctr"/>
                </a:tc>
                <a:extLst>
                  <a:ext uri="{0D108BD9-81ED-4DB2-BD59-A6C34878D82A}">
                    <a16:rowId xmlns:a16="http://schemas.microsoft.com/office/drawing/2014/main" val="1429943468"/>
                  </a:ext>
                </a:extLst>
              </a:tr>
              <a:tr h="305661">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迎賓館の歴史的・文化的価値の維持と有効活用の促進</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R6.8</a:t>
                      </a:r>
                      <a:r>
                        <a:rPr kumimoji="1" lang="ja-JP" altLang="en-US" sz="1100" dirty="0">
                          <a:solidFill>
                            <a:schemeClr val="tx1"/>
                          </a:solidFill>
                          <a:latin typeface="Meiryo UI" panose="020B0604030504040204" pitchFamily="50" charset="-128"/>
                          <a:ea typeface="Meiryo UI" panose="020B0604030504040204" pitchFamily="50" charset="-128"/>
                        </a:rPr>
                        <a:t>：迎賓館活用事業者選定</a:t>
                      </a:r>
                    </a:p>
                  </a:txBody>
                  <a:tcPr anchor="ctr"/>
                </a:tc>
                <a:extLst>
                  <a:ext uri="{0D108BD9-81ED-4DB2-BD59-A6C34878D82A}">
                    <a16:rowId xmlns:a16="http://schemas.microsoft.com/office/drawing/2014/main" val="3039057295"/>
                  </a:ext>
                </a:extLst>
              </a:tr>
              <a:tr h="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第</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回アート＆ｻｲｴﾝｽﾌｪｽﾃｨﾊﾞﾙ</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R6.3</a:t>
                      </a:r>
                      <a:r>
                        <a:rPr kumimoji="1" lang="ja-JP" altLang="en-US" sz="1100" dirty="0">
                          <a:solidFill>
                            <a:schemeClr val="tx1"/>
                          </a:solidFill>
                          <a:latin typeface="Meiryo UI" panose="020B0604030504040204" pitchFamily="50" charset="-128"/>
                          <a:ea typeface="Meiryo UI" panose="020B0604030504040204" pitchFamily="50" charset="-128"/>
                        </a:rPr>
                        <a:t>：第</a:t>
                      </a:r>
                      <a:r>
                        <a:rPr kumimoji="1" lang="en-US" altLang="ja-JP" sz="1100" dirty="0">
                          <a:solidFill>
                            <a:schemeClr val="tx1"/>
                          </a:solidFill>
                          <a:latin typeface="Meiryo UI" panose="020B0604030504040204" pitchFamily="50" charset="-128"/>
                          <a:ea typeface="Meiryo UI" panose="020B0604030504040204" pitchFamily="50" charset="-128"/>
                        </a:rPr>
                        <a:t>1</a:t>
                      </a:r>
                      <a:r>
                        <a:rPr kumimoji="1" lang="ja-JP" altLang="en-US" sz="1100" dirty="0">
                          <a:solidFill>
                            <a:schemeClr val="tx1"/>
                          </a:solidFill>
                          <a:latin typeface="Meiryo UI" panose="020B0604030504040204" pitchFamily="50" charset="-128"/>
                          <a:ea typeface="Meiryo UI" panose="020B0604030504040204" pitchFamily="50" charset="-128"/>
                        </a:rPr>
                        <a:t>回アート＆ｻｲｴﾝｽﾌｪｽﾃｨﾊﾞﾙ</a:t>
                      </a:r>
                    </a:p>
                  </a:txBody>
                  <a:tcPr anchor="ctr"/>
                </a:tc>
                <a:extLst>
                  <a:ext uri="{0D108BD9-81ED-4DB2-BD59-A6C34878D82A}">
                    <a16:rowId xmlns:a16="http://schemas.microsoft.com/office/drawing/2014/main" val="1897342788"/>
                  </a:ext>
                </a:extLst>
              </a:tr>
              <a:tr h="0">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1970</a:t>
                      </a:r>
                      <a:r>
                        <a:rPr kumimoji="1" lang="ja-JP" altLang="en-US" sz="1200" dirty="0">
                          <a:solidFill>
                            <a:schemeClr val="tx1"/>
                          </a:solidFill>
                          <a:latin typeface="Meiryo UI" panose="020B0604030504040204" pitchFamily="50" charset="-128"/>
                          <a:ea typeface="Meiryo UI" panose="020B0604030504040204" pitchFamily="50" charset="-128"/>
                        </a:rPr>
                        <a:t>年大阪万博資料のアーカイブ化と公開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36000" marR="36000" anchor="ctr"/>
                </a:tc>
                <a:tc>
                  <a:txBody>
                    <a:bodyPr/>
                    <a:lstStyle/>
                    <a:p>
                      <a:endParaRPr kumimoji="1" lang="en-US" altLang="ja-JP" sz="700" dirty="0">
                        <a:solidFill>
                          <a:schemeClr val="tx1"/>
                        </a:solidFill>
                        <a:latin typeface="Meiryo UI" panose="020B0604030504040204" pitchFamily="50" charset="-128"/>
                        <a:ea typeface="Meiryo UI" panose="020B0604030504040204" pitchFamily="50" charset="-128"/>
                      </a:endParaRPr>
                    </a:p>
                    <a:p>
                      <a:r>
                        <a:rPr kumimoji="1" lang="ja-JP" altLang="en-US" sz="700" dirty="0">
                          <a:solidFill>
                            <a:schemeClr val="tx1"/>
                          </a:solidFill>
                          <a:latin typeface="Meiryo UI" panose="020B0604030504040204" pitchFamily="50" charset="-128"/>
                          <a:ea typeface="Meiryo UI" panose="020B0604030504040204" pitchFamily="50" charset="-128"/>
                        </a:rPr>
                        <a:t>ｱｰｶｲﾌﾞ化</a:t>
                      </a:r>
                      <a:endParaRPr kumimoji="1" lang="en-US" altLang="ja-JP" sz="700" dirty="0">
                        <a:solidFill>
                          <a:schemeClr val="tx1"/>
                        </a:solidFill>
                        <a:latin typeface="Meiryo UI" panose="020B0604030504040204" pitchFamily="50" charset="-128"/>
                        <a:ea typeface="Meiryo UI" panose="020B0604030504040204" pitchFamily="50" charset="-128"/>
                      </a:endParaRPr>
                    </a:p>
                    <a:p>
                      <a:endParaRPr kumimoji="1" lang="ja-JP" altLang="en-US" sz="7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7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en-US" altLang="ja-JP" sz="700" dirty="0">
                        <a:solidFill>
                          <a:schemeClr val="tx1"/>
                        </a:solidFill>
                        <a:latin typeface="Meiryo UI" panose="020B0604030504040204" pitchFamily="50" charset="-128"/>
                        <a:ea typeface="Meiryo UI" panose="020B0604030504040204" pitchFamily="50" charset="-128"/>
                      </a:endParaRPr>
                    </a:p>
                    <a:p>
                      <a:endParaRPr kumimoji="1" lang="en-US" altLang="ja-JP" sz="700" dirty="0">
                        <a:solidFill>
                          <a:schemeClr val="tx1"/>
                        </a:solidFill>
                        <a:latin typeface="Meiryo UI" panose="020B0604030504040204" pitchFamily="50" charset="-128"/>
                        <a:ea typeface="Meiryo UI" panose="020B0604030504040204" pitchFamily="50" charset="-128"/>
                      </a:endParaRPr>
                    </a:p>
                    <a:p>
                      <a:pPr>
                        <a:spcBef>
                          <a:spcPts val="600"/>
                        </a:spcBef>
                      </a:pPr>
                      <a:r>
                        <a:rPr kumimoji="1" lang="ja-JP" altLang="en-US" sz="700" dirty="0">
                          <a:solidFill>
                            <a:schemeClr val="tx1"/>
                          </a:solidFill>
                          <a:latin typeface="Meiryo UI" panose="020B0604030504040204" pitchFamily="50" charset="-128"/>
                          <a:ea typeface="Meiryo UI" panose="020B0604030504040204" pitchFamily="50" charset="-128"/>
                        </a:rPr>
                        <a:t>構築・運用</a:t>
                      </a: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から：アーカイブ化</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R8</a:t>
                      </a:r>
                      <a:r>
                        <a:rPr kumimoji="1" lang="ja-JP" altLang="en-US" sz="1100" dirty="0">
                          <a:solidFill>
                            <a:schemeClr val="tx1"/>
                          </a:solidFill>
                          <a:latin typeface="Meiryo UI" panose="020B0604030504040204" pitchFamily="50" charset="-128"/>
                          <a:ea typeface="Meiryo UI" panose="020B0604030504040204" pitchFamily="50" charset="-128"/>
                        </a:rPr>
                        <a:t>から：公開に向けた仕組みの構築・運用</a:t>
                      </a:r>
                    </a:p>
                  </a:txBody>
                  <a:tcPr anchor="ctr"/>
                </a:tc>
                <a:extLst>
                  <a:ext uri="{0D108BD9-81ED-4DB2-BD59-A6C34878D82A}">
                    <a16:rowId xmlns:a16="http://schemas.microsoft.com/office/drawing/2014/main" val="3981182786"/>
                  </a:ext>
                </a:extLst>
              </a:tr>
              <a:tr h="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公園の資源を活かし、</a:t>
                      </a:r>
                      <a:r>
                        <a:rPr kumimoji="1" lang="en-US" altLang="ja-JP" sz="1200" dirty="0">
                          <a:solidFill>
                            <a:schemeClr val="tx1"/>
                          </a:solidFill>
                          <a:latin typeface="Meiryo UI" panose="020B0604030504040204" pitchFamily="50" charset="-128"/>
                          <a:ea typeface="Meiryo UI" panose="020B0604030504040204" pitchFamily="50" charset="-128"/>
                        </a:rPr>
                        <a:t>SDGs</a:t>
                      </a:r>
                      <a:r>
                        <a:rPr kumimoji="1" lang="ja-JP" altLang="en-US" sz="1200" dirty="0">
                          <a:solidFill>
                            <a:schemeClr val="tx1"/>
                          </a:solidFill>
                          <a:latin typeface="Meiryo UI" panose="020B0604030504040204" pitchFamily="50" charset="-128"/>
                          <a:ea typeface="Meiryo UI" panose="020B0604030504040204" pitchFamily="50" charset="-128"/>
                        </a:rPr>
                        <a:t>等をテーマとする体験学習等</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R6.6</a:t>
                      </a:r>
                      <a:r>
                        <a:rPr kumimoji="1" lang="ja-JP" altLang="en-US" sz="1100" dirty="0">
                          <a:solidFill>
                            <a:schemeClr val="tx1"/>
                          </a:solidFill>
                          <a:latin typeface="Meiryo UI" panose="020B0604030504040204" pitchFamily="50" charset="-128"/>
                          <a:ea typeface="Meiryo UI" panose="020B0604030504040204" pitchFamily="50" charset="-128"/>
                        </a:rPr>
                        <a:t>：ザリガニハンター　</a:t>
                      </a:r>
                      <a:r>
                        <a:rPr kumimoji="1" lang="en-US" altLang="ja-JP" sz="1100" dirty="0">
                          <a:solidFill>
                            <a:schemeClr val="tx1"/>
                          </a:solidFill>
                          <a:latin typeface="Meiryo UI" panose="020B0604030504040204" pitchFamily="50" charset="-128"/>
                          <a:ea typeface="Meiryo UI" panose="020B0604030504040204" pitchFamily="50" charset="-128"/>
                        </a:rPr>
                        <a:t>R6.7</a:t>
                      </a:r>
                      <a:r>
                        <a:rPr kumimoji="1" lang="ja-JP" altLang="en-US" sz="1100" dirty="0">
                          <a:solidFill>
                            <a:schemeClr val="tx1"/>
                          </a:solidFill>
                          <a:latin typeface="Meiryo UI" panose="020B0604030504040204" pitchFamily="50" charset="-128"/>
                          <a:ea typeface="Meiryo UI" panose="020B0604030504040204" pitchFamily="50" charset="-128"/>
                        </a:rPr>
                        <a:t>から</a:t>
                      </a:r>
                      <a:r>
                        <a:rPr kumimoji="1" lang="en-US" altLang="ja-JP" sz="1100" dirty="0">
                          <a:solidFill>
                            <a:schemeClr val="tx1"/>
                          </a:solidFill>
                          <a:latin typeface="Meiryo UI" panose="020B0604030504040204" pitchFamily="50" charset="-128"/>
                          <a:ea typeface="Meiryo UI" panose="020B0604030504040204" pitchFamily="50" charset="-128"/>
                        </a:rPr>
                        <a:t>R</a:t>
                      </a:r>
                      <a:r>
                        <a:rPr kumimoji="1" lang="ja-JP" altLang="en-US" sz="1100" dirty="0">
                          <a:solidFill>
                            <a:schemeClr val="tx1"/>
                          </a:solidFill>
                          <a:latin typeface="Meiryo UI" panose="020B0604030504040204" pitchFamily="50" charset="-128"/>
                          <a:ea typeface="Meiryo UI" panose="020B0604030504040204" pitchFamily="50" charset="-128"/>
                        </a:rPr>
                        <a:t>６</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８：</a:t>
                      </a:r>
                      <a:r>
                        <a:rPr kumimoji="1" lang="en-US" altLang="ja-JP" sz="1100" dirty="0" err="1">
                          <a:solidFill>
                            <a:schemeClr val="tx1"/>
                          </a:solidFill>
                          <a:latin typeface="Meiryo UI" panose="020B0604030504040204" pitchFamily="50" charset="-128"/>
                          <a:ea typeface="Meiryo UI" panose="020B0604030504040204" pitchFamily="50" charset="-128"/>
                        </a:rPr>
                        <a:t>moricara</a:t>
                      </a:r>
                      <a:r>
                        <a:rPr kumimoji="1" lang="ja-JP" altLang="en-US" sz="1100" dirty="0">
                          <a:solidFill>
                            <a:schemeClr val="tx1"/>
                          </a:solidFill>
                          <a:latin typeface="Meiryo UI" panose="020B0604030504040204" pitchFamily="50" charset="-128"/>
                          <a:ea typeface="Meiryo UI" panose="020B0604030504040204" pitchFamily="50" charset="-128"/>
                        </a:rPr>
                        <a:t>ラボ</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R6.8</a:t>
                      </a:r>
                      <a:r>
                        <a:rPr kumimoji="1" lang="ja-JP" altLang="en-US" sz="1100" dirty="0">
                          <a:solidFill>
                            <a:schemeClr val="tx1"/>
                          </a:solidFill>
                          <a:latin typeface="Meiryo UI" panose="020B0604030504040204" pitchFamily="50" charset="-128"/>
                          <a:ea typeface="Meiryo UI" panose="020B0604030504040204" pitchFamily="50" charset="-128"/>
                        </a:rPr>
                        <a:t>：森の自由工作　</a:t>
                      </a:r>
                      <a:r>
                        <a:rPr kumimoji="1" lang="en-US" altLang="ja-JP" sz="1100" dirty="0">
                          <a:solidFill>
                            <a:schemeClr val="tx1"/>
                          </a:solidFill>
                          <a:latin typeface="Meiryo UI" panose="020B0604030504040204" pitchFamily="50" charset="-128"/>
                          <a:ea typeface="Meiryo UI" panose="020B0604030504040204" pitchFamily="50" charset="-128"/>
                        </a:rPr>
                        <a:t>R6.8</a:t>
                      </a:r>
                      <a:r>
                        <a:rPr kumimoji="1" lang="ja-JP" altLang="en-US" sz="1100" dirty="0">
                          <a:solidFill>
                            <a:schemeClr val="tx1"/>
                          </a:solidFill>
                          <a:latin typeface="Meiryo UI" panose="020B0604030504040204" pitchFamily="50" charset="-128"/>
                          <a:ea typeface="Meiryo UI" panose="020B0604030504040204" pitchFamily="50" charset="-128"/>
                        </a:rPr>
                        <a:t>から</a:t>
                      </a:r>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９：森のクラフト工房</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R6.9</a:t>
                      </a:r>
                      <a:r>
                        <a:rPr kumimoji="1" lang="ja-JP" altLang="en-US" sz="1100" dirty="0">
                          <a:solidFill>
                            <a:schemeClr val="tx1"/>
                          </a:solidFill>
                          <a:latin typeface="Meiryo UI" panose="020B0604030504040204" pitchFamily="50" charset="-128"/>
                          <a:ea typeface="Meiryo UI" panose="020B0604030504040204" pitchFamily="50" charset="-128"/>
                        </a:rPr>
                        <a:t>：バッタの昆虫観察会</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R7.3</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R7.5</a:t>
                      </a:r>
                      <a:r>
                        <a:rPr kumimoji="1" lang="ja-JP" altLang="en-US" sz="1100" dirty="0">
                          <a:solidFill>
                            <a:schemeClr val="tx1"/>
                          </a:solidFill>
                          <a:latin typeface="Meiryo UI" panose="020B0604030504040204" pitchFamily="50" charset="-128"/>
                          <a:ea typeface="Meiryo UI" panose="020B0604030504040204" pitchFamily="50" charset="-128"/>
                        </a:rPr>
                        <a:t>：ケモノ調べ隊</a:t>
                      </a:r>
                    </a:p>
                  </a:txBody>
                  <a:tcPr anchor="ctr"/>
                </a:tc>
                <a:extLst>
                  <a:ext uri="{0D108BD9-81ED-4DB2-BD59-A6C34878D82A}">
                    <a16:rowId xmlns:a16="http://schemas.microsoft.com/office/drawing/2014/main" val="771414234"/>
                  </a:ext>
                </a:extLst>
              </a:tr>
              <a:tr h="0">
                <a:tc>
                  <a:txBody>
                    <a:bodyPr/>
                    <a:lstStyle/>
                    <a:p>
                      <a:pPr>
                        <a:spcBef>
                          <a:spcPts val="300"/>
                        </a:spcBef>
                      </a:pPr>
                      <a:r>
                        <a:rPr kumimoji="1" lang="ja-JP" altLang="en-US" sz="1200" dirty="0">
                          <a:solidFill>
                            <a:schemeClr val="tx1"/>
                          </a:solidFill>
                          <a:latin typeface="Meiryo UI" panose="020B0604030504040204" pitchFamily="50" charset="-128"/>
                          <a:ea typeface="Meiryo UI" panose="020B0604030504040204" pitchFamily="50" charset="-128"/>
                        </a:rPr>
                        <a:t>万博の森づくりに関する情報発信</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から：自然観察学習館でのパネル展示</a:t>
                      </a:r>
                    </a:p>
                  </a:txBody>
                  <a:tcPr anchor="ctr"/>
                </a:tc>
                <a:extLst>
                  <a:ext uri="{0D108BD9-81ED-4DB2-BD59-A6C34878D82A}">
                    <a16:rowId xmlns:a16="http://schemas.microsoft.com/office/drawing/2014/main" val="2782795110"/>
                  </a:ext>
                </a:extLst>
              </a:tr>
            </a:tbl>
          </a:graphicData>
        </a:graphic>
      </p:graphicFrame>
      <p:cxnSp>
        <p:nvCxnSpPr>
          <p:cNvPr id="24" name="直線矢印コネクタ 23">
            <a:extLst>
              <a:ext uri="{FF2B5EF4-FFF2-40B4-BE49-F238E27FC236}">
                <a16:creationId xmlns:a16="http://schemas.microsoft.com/office/drawing/2014/main" id="{529349C8-C5A1-4755-AE26-6087FC15D808}"/>
              </a:ext>
            </a:extLst>
          </p:cNvPr>
          <p:cNvCxnSpPr>
            <a:cxnSpLocks/>
          </p:cNvCxnSpPr>
          <p:nvPr/>
        </p:nvCxnSpPr>
        <p:spPr>
          <a:xfrm>
            <a:off x="4063106" y="5240914"/>
            <a:ext cx="767158"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7" name="直線矢印コネクタ 26">
            <a:extLst>
              <a:ext uri="{FF2B5EF4-FFF2-40B4-BE49-F238E27FC236}">
                <a16:creationId xmlns:a16="http://schemas.microsoft.com/office/drawing/2014/main" id="{BBCD0892-ACE3-4630-B627-021AD6694A3C}"/>
              </a:ext>
            </a:extLst>
          </p:cNvPr>
          <p:cNvCxnSpPr>
            <a:cxnSpLocks/>
          </p:cNvCxnSpPr>
          <p:nvPr/>
        </p:nvCxnSpPr>
        <p:spPr>
          <a:xfrm>
            <a:off x="2763024" y="5818871"/>
            <a:ext cx="1313290"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32" name="直線矢印コネクタ 31">
            <a:extLst>
              <a:ext uri="{FF2B5EF4-FFF2-40B4-BE49-F238E27FC236}">
                <a16:creationId xmlns:a16="http://schemas.microsoft.com/office/drawing/2014/main" id="{80586DFF-D156-4C27-8359-9140049DF76F}"/>
              </a:ext>
            </a:extLst>
          </p:cNvPr>
          <p:cNvCxnSpPr>
            <a:cxnSpLocks/>
          </p:cNvCxnSpPr>
          <p:nvPr/>
        </p:nvCxnSpPr>
        <p:spPr>
          <a:xfrm>
            <a:off x="2746536" y="2662253"/>
            <a:ext cx="618710"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34" name="直線矢印コネクタ 33">
            <a:extLst>
              <a:ext uri="{FF2B5EF4-FFF2-40B4-BE49-F238E27FC236}">
                <a16:creationId xmlns:a16="http://schemas.microsoft.com/office/drawing/2014/main" id="{C56EB40A-2D8F-4351-BAD1-B8013DFCFC65}"/>
              </a:ext>
            </a:extLst>
          </p:cNvPr>
          <p:cNvCxnSpPr>
            <a:cxnSpLocks/>
          </p:cNvCxnSpPr>
          <p:nvPr/>
        </p:nvCxnSpPr>
        <p:spPr>
          <a:xfrm>
            <a:off x="2754410" y="1894508"/>
            <a:ext cx="618710"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37" name="直線矢印コネクタ 36">
            <a:extLst>
              <a:ext uri="{FF2B5EF4-FFF2-40B4-BE49-F238E27FC236}">
                <a16:creationId xmlns:a16="http://schemas.microsoft.com/office/drawing/2014/main" id="{E25309CD-9E77-4CFE-B100-F69B3005BBDB}"/>
              </a:ext>
            </a:extLst>
          </p:cNvPr>
          <p:cNvCxnSpPr>
            <a:cxnSpLocks/>
          </p:cNvCxnSpPr>
          <p:nvPr/>
        </p:nvCxnSpPr>
        <p:spPr>
          <a:xfrm>
            <a:off x="2763024" y="3767273"/>
            <a:ext cx="1329270"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41" name="直線矢印コネクタ 40">
            <a:extLst>
              <a:ext uri="{FF2B5EF4-FFF2-40B4-BE49-F238E27FC236}">
                <a16:creationId xmlns:a16="http://schemas.microsoft.com/office/drawing/2014/main" id="{D002C3EE-F049-46D9-A92D-ACE9949A804B}"/>
              </a:ext>
            </a:extLst>
          </p:cNvPr>
          <p:cNvCxnSpPr>
            <a:cxnSpLocks/>
          </p:cNvCxnSpPr>
          <p:nvPr/>
        </p:nvCxnSpPr>
        <p:spPr>
          <a:xfrm>
            <a:off x="2746536" y="6350418"/>
            <a:ext cx="672509" cy="11465"/>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2" name="直線矢印コネクタ 21">
            <a:extLst>
              <a:ext uri="{FF2B5EF4-FFF2-40B4-BE49-F238E27FC236}">
                <a16:creationId xmlns:a16="http://schemas.microsoft.com/office/drawing/2014/main" id="{95A6257A-3AA6-4C0B-8506-C90072DB2EE4}"/>
              </a:ext>
            </a:extLst>
          </p:cNvPr>
          <p:cNvCxnSpPr>
            <a:cxnSpLocks/>
          </p:cNvCxnSpPr>
          <p:nvPr/>
        </p:nvCxnSpPr>
        <p:spPr>
          <a:xfrm>
            <a:off x="2734879" y="5093137"/>
            <a:ext cx="1334350"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33" name="直線矢印コネクタ 32">
            <a:extLst>
              <a:ext uri="{FF2B5EF4-FFF2-40B4-BE49-F238E27FC236}">
                <a16:creationId xmlns:a16="http://schemas.microsoft.com/office/drawing/2014/main" id="{C96E127E-AA68-499D-A340-EF55DB6929C2}"/>
              </a:ext>
            </a:extLst>
          </p:cNvPr>
          <p:cNvCxnSpPr>
            <a:cxnSpLocks/>
          </p:cNvCxnSpPr>
          <p:nvPr/>
        </p:nvCxnSpPr>
        <p:spPr>
          <a:xfrm>
            <a:off x="3308648" y="1895086"/>
            <a:ext cx="775032"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35" name="直線矢印コネクタ 34">
            <a:extLst>
              <a:ext uri="{FF2B5EF4-FFF2-40B4-BE49-F238E27FC236}">
                <a16:creationId xmlns:a16="http://schemas.microsoft.com/office/drawing/2014/main" id="{A4095900-1BCD-4478-BB05-229D81493F18}"/>
              </a:ext>
            </a:extLst>
          </p:cNvPr>
          <p:cNvCxnSpPr>
            <a:cxnSpLocks/>
          </p:cNvCxnSpPr>
          <p:nvPr/>
        </p:nvCxnSpPr>
        <p:spPr>
          <a:xfrm>
            <a:off x="3402054" y="2662253"/>
            <a:ext cx="1464532"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36" name="直線矢印コネクタ 35">
            <a:extLst>
              <a:ext uri="{FF2B5EF4-FFF2-40B4-BE49-F238E27FC236}">
                <a16:creationId xmlns:a16="http://schemas.microsoft.com/office/drawing/2014/main" id="{5F17509A-1621-48BB-9CC9-2C9B13D01ECC}"/>
              </a:ext>
            </a:extLst>
          </p:cNvPr>
          <p:cNvCxnSpPr>
            <a:cxnSpLocks/>
          </p:cNvCxnSpPr>
          <p:nvPr/>
        </p:nvCxnSpPr>
        <p:spPr>
          <a:xfrm>
            <a:off x="4083680" y="5093137"/>
            <a:ext cx="775032"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38" name="直線矢印コネクタ 37">
            <a:extLst>
              <a:ext uri="{FF2B5EF4-FFF2-40B4-BE49-F238E27FC236}">
                <a16:creationId xmlns:a16="http://schemas.microsoft.com/office/drawing/2014/main" id="{F21854F7-9875-4177-82AD-484FA96A6B8B}"/>
              </a:ext>
            </a:extLst>
          </p:cNvPr>
          <p:cNvCxnSpPr>
            <a:cxnSpLocks/>
          </p:cNvCxnSpPr>
          <p:nvPr/>
        </p:nvCxnSpPr>
        <p:spPr>
          <a:xfrm>
            <a:off x="4091554" y="5818871"/>
            <a:ext cx="775032"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18" name="直線矢印コネクタ 17">
            <a:extLst>
              <a:ext uri="{FF2B5EF4-FFF2-40B4-BE49-F238E27FC236}">
                <a16:creationId xmlns:a16="http://schemas.microsoft.com/office/drawing/2014/main" id="{12B7B063-CB50-495B-BD9F-D534168351A0}"/>
              </a:ext>
            </a:extLst>
          </p:cNvPr>
          <p:cNvCxnSpPr>
            <a:cxnSpLocks/>
          </p:cNvCxnSpPr>
          <p:nvPr/>
        </p:nvCxnSpPr>
        <p:spPr>
          <a:xfrm>
            <a:off x="3426919" y="6350418"/>
            <a:ext cx="1439667"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19" name="直線矢印コネクタ 18">
            <a:extLst>
              <a:ext uri="{FF2B5EF4-FFF2-40B4-BE49-F238E27FC236}">
                <a16:creationId xmlns:a16="http://schemas.microsoft.com/office/drawing/2014/main" id="{1769E13F-B839-4B11-8F78-CAE08577638F}"/>
              </a:ext>
            </a:extLst>
          </p:cNvPr>
          <p:cNvCxnSpPr>
            <a:cxnSpLocks/>
          </p:cNvCxnSpPr>
          <p:nvPr/>
        </p:nvCxnSpPr>
        <p:spPr>
          <a:xfrm>
            <a:off x="4083680" y="4854567"/>
            <a:ext cx="782906"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21" name="直線矢印コネクタ 20">
            <a:extLst>
              <a:ext uri="{FF2B5EF4-FFF2-40B4-BE49-F238E27FC236}">
                <a16:creationId xmlns:a16="http://schemas.microsoft.com/office/drawing/2014/main" id="{C2FB7986-FF2F-4A8D-ADAC-A9A842DD21BD}"/>
              </a:ext>
            </a:extLst>
          </p:cNvPr>
          <p:cNvCxnSpPr>
            <a:cxnSpLocks/>
          </p:cNvCxnSpPr>
          <p:nvPr/>
        </p:nvCxnSpPr>
        <p:spPr>
          <a:xfrm>
            <a:off x="4075806" y="3767273"/>
            <a:ext cx="782906"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23" name="直線矢印コネクタ 22">
            <a:extLst>
              <a:ext uri="{FF2B5EF4-FFF2-40B4-BE49-F238E27FC236}">
                <a16:creationId xmlns:a16="http://schemas.microsoft.com/office/drawing/2014/main" id="{33D9D5DF-573D-487F-835F-9CDFF1BD15DB}"/>
              </a:ext>
            </a:extLst>
          </p:cNvPr>
          <p:cNvCxnSpPr>
            <a:cxnSpLocks/>
          </p:cNvCxnSpPr>
          <p:nvPr/>
        </p:nvCxnSpPr>
        <p:spPr>
          <a:xfrm>
            <a:off x="2746536" y="4464374"/>
            <a:ext cx="618710"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5" name="直線矢印コネクタ 24">
            <a:extLst>
              <a:ext uri="{FF2B5EF4-FFF2-40B4-BE49-F238E27FC236}">
                <a16:creationId xmlns:a16="http://schemas.microsoft.com/office/drawing/2014/main" id="{E9A93109-114E-4954-A632-F1AEB42B5DC5}"/>
              </a:ext>
            </a:extLst>
          </p:cNvPr>
          <p:cNvCxnSpPr>
            <a:cxnSpLocks/>
          </p:cNvCxnSpPr>
          <p:nvPr/>
        </p:nvCxnSpPr>
        <p:spPr>
          <a:xfrm>
            <a:off x="3402054" y="4464374"/>
            <a:ext cx="1464532"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083502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EFF624A-8093-AC64-8175-177D55BBBF45}"/>
              </a:ext>
            </a:extLst>
          </p:cNvPr>
          <p:cNvSpPr txBox="1">
            <a:spLocks/>
          </p:cNvSpPr>
          <p:nvPr/>
        </p:nvSpPr>
        <p:spPr>
          <a:xfrm>
            <a:off x="41383" y="77794"/>
            <a:ext cx="8928100"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en-US" altLang="ja-JP" sz="2000" cap="all" dirty="0">
                <a:latin typeface="Meiryo UI" panose="020B0604030504040204" pitchFamily="50" charset="-128"/>
                <a:ea typeface="Meiryo UI" panose="020B0604030504040204" pitchFamily="50" charset="-128"/>
              </a:rPr>
              <a:t>7.</a:t>
            </a:r>
            <a:r>
              <a:rPr lang="ja-JP" altLang="en-US" sz="2000" cap="all" dirty="0">
                <a:latin typeface="Meiryo UI" panose="020B0604030504040204" pitchFamily="50" charset="-128"/>
                <a:ea typeface="Meiryo UI" panose="020B0604030504040204" pitchFamily="50" charset="-128"/>
              </a:rPr>
              <a:t>主な取組みスケジュール</a:t>
            </a:r>
          </a:p>
        </p:txBody>
      </p:sp>
      <p:cxnSp>
        <p:nvCxnSpPr>
          <p:cNvPr id="5" name="直線コネクタ 4">
            <a:extLst>
              <a:ext uri="{FF2B5EF4-FFF2-40B4-BE49-F238E27FC236}">
                <a16:creationId xmlns:a16="http://schemas.microsoft.com/office/drawing/2014/main" id="{AF532876-EC87-775D-1942-E8E74FE3078D}"/>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3">
            <a:extLst>
              <a:ext uri="{FF2B5EF4-FFF2-40B4-BE49-F238E27FC236}">
                <a16:creationId xmlns:a16="http://schemas.microsoft.com/office/drawing/2014/main" id="{57D35F6B-4E04-74D9-91FD-F72710657965}"/>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18</a:t>
            </a:fld>
            <a:endParaRPr kumimoji="1" lang="ja-JP" altLang="en-US"/>
          </a:p>
        </p:txBody>
      </p:sp>
      <p:graphicFrame>
        <p:nvGraphicFramePr>
          <p:cNvPr id="3" name="表 5">
            <a:extLst>
              <a:ext uri="{FF2B5EF4-FFF2-40B4-BE49-F238E27FC236}">
                <a16:creationId xmlns:a16="http://schemas.microsoft.com/office/drawing/2014/main" id="{DDB6FC58-5CCF-4534-9418-1A5E72F3BD4B}"/>
              </a:ext>
            </a:extLst>
          </p:cNvPr>
          <p:cNvGraphicFramePr>
            <a:graphicFrameLocks noGrp="1"/>
          </p:cNvGraphicFramePr>
          <p:nvPr>
            <p:extLst>
              <p:ext uri="{D42A27DB-BD31-4B8C-83A1-F6EECF244321}">
                <p14:modId xmlns:p14="http://schemas.microsoft.com/office/powerpoint/2010/main" val="4194248776"/>
              </p:ext>
            </p:extLst>
          </p:nvPr>
        </p:nvGraphicFramePr>
        <p:xfrm>
          <a:off x="92653" y="1010040"/>
          <a:ext cx="8930800" cy="4186841"/>
        </p:xfrm>
        <a:graphic>
          <a:graphicData uri="http://schemas.openxmlformats.org/drawingml/2006/table">
            <a:tbl>
              <a:tblPr firstRow="1" bandRow="1">
                <a:tableStyleId>{00A15C55-8517-42AA-B614-E9B94910E393}</a:tableStyleId>
              </a:tblPr>
              <a:tblGrid>
                <a:gridCol w="2637127">
                  <a:extLst>
                    <a:ext uri="{9D8B030D-6E8A-4147-A177-3AD203B41FA5}">
                      <a16:colId xmlns:a16="http://schemas.microsoft.com/office/drawing/2014/main" val="1633140947"/>
                    </a:ext>
                  </a:extLst>
                </a:gridCol>
                <a:gridCol w="644238">
                  <a:extLst>
                    <a:ext uri="{9D8B030D-6E8A-4147-A177-3AD203B41FA5}">
                      <a16:colId xmlns:a16="http://schemas.microsoft.com/office/drawing/2014/main" val="297526479"/>
                    </a:ext>
                  </a:extLst>
                </a:gridCol>
                <a:gridCol w="684503">
                  <a:extLst>
                    <a:ext uri="{9D8B030D-6E8A-4147-A177-3AD203B41FA5}">
                      <a16:colId xmlns:a16="http://schemas.microsoft.com/office/drawing/2014/main" val="4015634494"/>
                    </a:ext>
                  </a:extLst>
                </a:gridCol>
                <a:gridCol w="789193">
                  <a:extLst>
                    <a:ext uri="{9D8B030D-6E8A-4147-A177-3AD203B41FA5}">
                      <a16:colId xmlns:a16="http://schemas.microsoft.com/office/drawing/2014/main" val="3843800656"/>
                    </a:ext>
                  </a:extLst>
                </a:gridCol>
                <a:gridCol w="4175739">
                  <a:extLst>
                    <a:ext uri="{9D8B030D-6E8A-4147-A177-3AD203B41FA5}">
                      <a16:colId xmlns:a16="http://schemas.microsoft.com/office/drawing/2014/main" val="2206386246"/>
                    </a:ext>
                  </a:extLst>
                </a:gridCol>
              </a:tblGrid>
              <a:tr h="456156">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2024</a:t>
                      </a: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R6</a:t>
                      </a:r>
                      <a:r>
                        <a:rPr kumimoji="1" lang="ja-JP" altLang="en-US" sz="10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2025</a:t>
                      </a: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R7</a:t>
                      </a:r>
                      <a:r>
                        <a:rPr kumimoji="1" lang="ja-JP" altLang="en-US" sz="10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2026</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R8</a:t>
                      </a:r>
                      <a:r>
                        <a:rPr kumimoji="1" lang="ja-JP" altLang="en-US" sz="10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備　考（主なもの）</a:t>
                      </a:r>
                    </a:p>
                  </a:txBody>
                  <a:tcPr anchor="ctr"/>
                </a:tc>
                <a:extLst>
                  <a:ext uri="{0D108BD9-81ED-4DB2-BD59-A6C34878D82A}">
                    <a16:rowId xmlns:a16="http://schemas.microsoft.com/office/drawing/2014/main" val="3242090323"/>
                  </a:ext>
                </a:extLst>
              </a:tr>
              <a:tr h="302167">
                <a:tc gridSpan="5">
                  <a:txBody>
                    <a:bodyPr/>
                    <a:lstStyle/>
                    <a:p>
                      <a:r>
                        <a:rPr kumimoji="1" lang="ja-JP" altLang="en-US" sz="1200" b="1" dirty="0">
                          <a:solidFill>
                            <a:schemeClr val="tx1"/>
                          </a:solidFill>
                          <a:latin typeface="Meiryo UI" panose="020B0604030504040204" pitchFamily="50" charset="-128"/>
                          <a:ea typeface="Meiryo UI" panose="020B0604030504040204" pitchFamily="50" charset="-128"/>
                        </a:rPr>
                        <a:t>重点３　「来園者受け入れ環境整備」</a:t>
                      </a:r>
                    </a:p>
                  </a:txBody>
                  <a:tcPr anchor="ctr"/>
                </a:tc>
                <a:tc hMerge="1">
                  <a:txBody>
                    <a:bodyPr/>
                    <a:lstStyle/>
                    <a:p>
                      <a:endParaRPr kumimoji="1" lang="ja-JP" altLang="en-US" sz="1200">
                        <a:latin typeface="メイリオ" panose="020B0604030504040204" pitchFamily="50" charset="-128"/>
                        <a:ea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069544652"/>
                  </a:ext>
                </a:extLst>
              </a:tr>
              <a:tr h="632219">
                <a:tc>
                  <a:txBody>
                    <a:bodyPr/>
                    <a:lstStyle/>
                    <a:p>
                      <a:r>
                        <a:rPr kumimoji="1" lang="ja-JP" altLang="en-US" sz="1200" strike="noStrike" baseline="0" dirty="0">
                          <a:solidFill>
                            <a:schemeClr val="tx1"/>
                          </a:solidFill>
                          <a:latin typeface="Meiryo UI" panose="020B0604030504040204" pitchFamily="50" charset="-128"/>
                          <a:ea typeface="Meiryo UI" panose="020B0604030504040204" pitchFamily="50" charset="-128"/>
                        </a:rPr>
                        <a:t>トイレ美装化改修</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：自然文化園内５か所、スポーツ施設内２か所</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R7</a:t>
                      </a:r>
                      <a:r>
                        <a:rPr kumimoji="1" lang="ja-JP" altLang="en-US" sz="1100" dirty="0">
                          <a:solidFill>
                            <a:schemeClr val="tx1"/>
                          </a:solidFill>
                          <a:latin typeface="Meiryo UI" panose="020B0604030504040204" pitchFamily="50" charset="-128"/>
                          <a:ea typeface="Meiryo UI" panose="020B0604030504040204" pitchFamily="50" charset="-128"/>
                        </a:rPr>
                        <a:t>：自然文化園内７か所</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2025</a:t>
                      </a:r>
                      <a:r>
                        <a:rPr kumimoji="1" lang="ja-JP" altLang="en-US" sz="1100" dirty="0">
                          <a:solidFill>
                            <a:schemeClr val="tx1"/>
                          </a:solidFill>
                          <a:latin typeface="Meiryo UI" panose="020B0604030504040204" pitchFamily="50" charset="-128"/>
                          <a:ea typeface="Meiryo UI" panose="020B0604030504040204" pitchFamily="50" charset="-128"/>
                        </a:rPr>
                        <a:t>年度内に自然文化園内の全</a:t>
                      </a:r>
                      <a:r>
                        <a:rPr kumimoji="1" lang="en-US" altLang="ja-JP" sz="1100" dirty="0">
                          <a:solidFill>
                            <a:schemeClr val="tx1"/>
                          </a:solidFill>
                          <a:latin typeface="Meiryo UI" panose="020B0604030504040204" pitchFamily="50" charset="-128"/>
                          <a:ea typeface="Meiryo UI" panose="020B0604030504040204" pitchFamily="50" charset="-128"/>
                        </a:rPr>
                        <a:t>33</a:t>
                      </a:r>
                      <a:r>
                        <a:rPr kumimoji="1" lang="ja-JP" altLang="en-US" sz="1100" dirty="0">
                          <a:solidFill>
                            <a:schemeClr val="tx1"/>
                          </a:solidFill>
                          <a:latin typeface="Meiryo UI" panose="020B0604030504040204" pitchFamily="50" charset="-128"/>
                          <a:ea typeface="Meiryo UI" panose="020B0604030504040204" pitchFamily="50" charset="-128"/>
                        </a:rPr>
                        <a:t>箇所美装化完了予定）</a:t>
                      </a:r>
                    </a:p>
                  </a:txBody>
                  <a:tcPr anchor="ctr"/>
                </a:tc>
                <a:extLst>
                  <a:ext uri="{0D108BD9-81ED-4DB2-BD59-A6C34878D82A}">
                    <a16:rowId xmlns:a16="http://schemas.microsoft.com/office/drawing/2014/main" val="1184795021"/>
                  </a:ext>
                </a:extLst>
              </a:tr>
              <a:tr h="270951">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公園デジタルマップ</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83610425"/>
                  </a:ext>
                </a:extLst>
              </a:tr>
              <a:tr h="270951">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案内タブレットの設置</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97618688"/>
                  </a:ext>
                </a:extLst>
              </a:tr>
              <a:tr h="270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視覚障がい者歩行支援アプリ</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3799064"/>
                  </a:ext>
                </a:extLst>
              </a:tr>
              <a:tr h="222532">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見所の魅力向上</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から</a:t>
                      </a:r>
                      <a:r>
                        <a:rPr kumimoji="1" lang="en-US" altLang="ja-JP" sz="1100" dirty="0">
                          <a:solidFill>
                            <a:schemeClr val="tx1"/>
                          </a:solidFill>
                          <a:latin typeface="Meiryo UI" panose="020B0604030504040204" pitchFamily="50" charset="-128"/>
                          <a:ea typeface="Meiryo UI" panose="020B0604030504040204" pitchFamily="50" charset="-128"/>
                        </a:rPr>
                        <a:t>R7</a:t>
                      </a:r>
                      <a:r>
                        <a:rPr kumimoji="1" lang="ja-JP" altLang="en-US" sz="1100" dirty="0">
                          <a:solidFill>
                            <a:schemeClr val="tx1"/>
                          </a:solidFill>
                          <a:latin typeface="Meiryo UI" panose="020B0604030504040204" pitchFamily="50" charset="-128"/>
                          <a:ea typeface="Meiryo UI" panose="020B0604030504040204" pitchFamily="50" charset="-128"/>
                        </a:rPr>
                        <a:t>：あじさいの森改修</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R7</a:t>
                      </a:r>
                      <a:r>
                        <a:rPr kumimoji="1" lang="ja-JP" altLang="en-US" sz="1100" dirty="0">
                          <a:solidFill>
                            <a:schemeClr val="tx1"/>
                          </a:solidFill>
                          <a:latin typeface="Meiryo UI" panose="020B0604030504040204" pitchFamily="50" charset="-128"/>
                          <a:ea typeface="Meiryo UI" panose="020B0604030504040204" pitchFamily="50" charset="-128"/>
                        </a:rPr>
                        <a:t>：チューリップの花園改修等</a:t>
                      </a:r>
                    </a:p>
                  </a:txBody>
                  <a:tcPr anchor="ctr"/>
                </a:tc>
                <a:extLst>
                  <a:ext uri="{0D108BD9-81ED-4DB2-BD59-A6C34878D82A}">
                    <a16:rowId xmlns:a16="http://schemas.microsoft.com/office/drawing/2014/main" val="3750096839"/>
                  </a:ext>
                </a:extLst>
              </a:tr>
              <a:tr h="451585">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NPO</a:t>
                      </a:r>
                      <a:r>
                        <a:rPr kumimoji="1" lang="ja-JP" altLang="en-US" sz="1200" dirty="0">
                          <a:solidFill>
                            <a:schemeClr val="tx1"/>
                          </a:solidFill>
                          <a:latin typeface="Meiryo UI" panose="020B0604030504040204" pitchFamily="50" charset="-128"/>
                          <a:ea typeface="Meiryo UI" panose="020B0604030504040204" pitchFamily="50" charset="-128"/>
                        </a:rPr>
                        <a:t>やボランティアとの連携・育成（継続）</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から：日本庭園ボランティアガイド</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：めざせ！災害サバイバルマスター</a:t>
                      </a:r>
                      <a:r>
                        <a:rPr kumimoji="1" lang="en-US" altLang="ja-JP" sz="1100" dirty="0">
                          <a:solidFill>
                            <a:schemeClr val="tx1"/>
                          </a:solidFill>
                          <a:latin typeface="Meiryo UI" panose="020B0604030504040204" pitchFamily="50" charset="-128"/>
                          <a:ea typeface="Meiryo UI" panose="020B0604030504040204" pitchFamily="50" charset="-128"/>
                        </a:rPr>
                        <a:t>1DAY</a:t>
                      </a:r>
                      <a:r>
                        <a:rPr kumimoji="1" lang="ja-JP" altLang="en-US" sz="1100" dirty="0">
                          <a:solidFill>
                            <a:schemeClr val="tx1"/>
                          </a:solidFill>
                          <a:latin typeface="Meiryo UI" panose="020B0604030504040204" pitchFamily="50" charset="-128"/>
                          <a:ea typeface="Meiryo UI" panose="020B0604030504040204" pitchFamily="50" charset="-128"/>
                        </a:rPr>
                        <a:t>チャレンジ</a:t>
                      </a:r>
                    </a:p>
                  </a:txBody>
                  <a:tcPr anchor="ctr"/>
                </a:tc>
                <a:extLst>
                  <a:ext uri="{0D108BD9-81ED-4DB2-BD59-A6C34878D82A}">
                    <a16:rowId xmlns:a16="http://schemas.microsoft.com/office/drawing/2014/main" val="1101072728"/>
                  </a:ext>
                </a:extLst>
              </a:tr>
              <a:tr h="63221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ジュニアスポーツ・障がい者スポーツの振興、各種スポーツイベント誘致等</a:t>
                      </a:r>
                    </a:p>
                  </a:txBody>
                  <a:tcPr anchor="ct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：茨木市民マラソン大会等</a:t>
                      </a:r>
                    </a:p>
                  </a:txBody>
                  <a:tcPr anchor="ctr"/>
                </a:tc>
                <a:extLst>
                  <a:ext uri="{0D108BD9-81ED-4DB2-BD59-A6C34878D82A}">
                    <a16:rowId xmlns:a16="http://schemas.microsoft.com/office/drawing/2014/main" val="2560982369"/>
                  </a:ext>
                </a:extLst>
              </a:tr>
              <a:tr h="451585">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健康増進となるプログラムやコンテンツを企画</a:t>
                      </a:r>
                    </a:p>
                  </a:txBody>
                  <a:tcPr anchor="ct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：身体のゆがみ直し ～フレイル予防教室～</a:t>
                      </a:r>
                    </a:p>
                  </a:txBody>
                  <a:tcPr anchor="ctr"/>
                </a:tc>
                <a:extLst>
                  <a:ext uri="{0D108BD9-81ED-4DB2-BD59-A6C34878D82A}">
                    <a16:rowId xmlns:a16="http://schemas.microsoft.com/office/drawing/2014/main" val="3436053541"/>
                  </a:ext>
                </a:extLst>
              </a:tr>
            </a:tbl>
          </a:graphicData>
        </a:graphic>
      </p:graphicFrame>
      <p:cxnSp>
        <p:nvCxnSpPr>
          <p:cNvPr id="9" name="直線矢印コネクタ 8">
            <a:extLst>
              <a:ext uri="{FF2B5EF4-FFF2-40B4-BE49-F238E27FC236}">
                <a16:creationId xmlns:a16="http://schemas.microsoft.com/office/drawing/2014/main" id="{DF8DD5A1-E962-402C-9480-FCF195CFEF82}"/>
              </a:ext>
            </a:extLst>
          </p:cNvPr>
          <p:cNvCxnSpPr>
            <a:cxnSpLocks/>
          </p:cNvCxnSpPr>
          <p:nvPr/>
        </p:nvCxnSpPr>
        <p:spPr>
          <a:xfrm>
            <a:off x="2759322" y="4394573"/>
            <a:ext cx="1313290"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10" name="直線矢印コネクタ 9">
            <a:extLst>
              <a:ext uri="{FF2B5EF4-FFF2-40B4-BE49-F238E27FC236}">
                <a16:creationId xmlns:a16="http://schemas.microsoft.com/office/drawing/2014/main" id="{D65671F6-A510-4D48-A1D8-3A8D6B42549F}"/>
              </a:ext>
            </a:extLst>
          </p:cNvPr>
          <p:cNvCxnSpPr>
            <a:cxnSpLocks/>
          </p:cNvCxnSpPr>
          <p:nvPr/>
        </p:nvCxnSpPr>
        <p:spPr>
          <a:xfrm>
            <a:off x="4098234" y="4400238"/>
            <a:ext cx="775032"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11" name="直線矢印コネクタ 10">
            <a:extLst>
              <a:ext uri="{FF2B5EF4-FFF2-40B4-BE49-F238E27FC236}">
                <a16:creationId xmlns:a16="http://schemas.microsoft.com/office/drawing/2014/main" id="{176DEF8F-D928-4EC8-8E64-E5316F549849}"/>
              </a:ext>
            </a:extLst>
          </p:cNvPr>
          <p:cNvCxnSpPr>
            <a:cxnSpLocks/>
          </p:cNvCxnSpPr>
          <p:nvPr/>
        </p:nvCxnSpPr>
        <p:spPr>
          <a:xfrm>
            <a:off x="2759322" y="4951989"/>
            <a:ext cx="1313290"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12" name="直線矢印コネクタ 11">
            <a:extLst>
              <a:ext uri="{FF2B5EF4-FFF2-40B4-BE49-F238E27FC236}">
                <a16:creationId xmlns:a16="http://schemas.microsoft.com/office/drawing/2014/main" id="{3364219E-CB9A-42BD-A8EF-AA820B1DBDC7}"/>
              </a:ext>
            </a:extLst>
          </p:cNvPr>
          <p:cNvCxnSpPr>
            <a:cxnSpLocks/>
          </p:cNvCxnSpPr>
          <p:nvPr/>
        </p:nvCxnSpPr>
        <p:spPr>
          <a:xfrm>
            <a:off x="4098234" y="4951989"/>
            <a:ext cx="775032"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13" name="直線矢印コネクタ 12">
            <a:extLst>
              <a:ext uri="{FF2B5EF4-FFF2-40B4-BE49-F238E27FC236}">
                <a16:creationId xmlns:a16="http://schemas.microsoft.com/office/drawing/2014/main" id="{42B7F6DD-3B51-46CC-BE34-C30A2E81AE0A}"/>
              </a:ext>
            </a:extLst>
          </p:cNvPr>
          <p:cNvCxnSpPr>
            <a:cxnSpLocks/>
          </p:cNvCxnSpPr>
          <p:nvPr/>
        </p:nvCxnSpPr>
        <p:spPr>
          <a:xfrm>
            <a:off x="2759322" y="3860249"/>
            <a:ext cx="1313290"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14" name="直線矢印コネクタ 13">
            <a:extLst>
              <a:ext uri="{FF2B5EF4-FFF2-40B4-BE49-F238E27FC236}">
                <a16:creationId xmlns:a16="http://schemas.microsoft.com/office/drawing/2014/main" id="{A546D60C-3A64-4541-886E-95A716A12F22}"/>
              </a:ext>
            </a:extLst>
          </p:cNvPr>
          <p:cNvCxnSpPr>
            <a:cxnSpLocks/>
          </p:cNvCxnSpPr>
          <p:nvPr/>
        </p:nvCxnSpPr>
        <p:spPr>
          <a:xfrm>
            <a:off x="4072612" y="3860249"/>
            <a:ext cx="775032"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16" name="直線矢印コネクタ 15">
            <a:extLst>
              <a:ext uri="{FF2B5EF4-FFF2-40B4-BE49-F238E27FC236}">
                <a16:creationId xmlns:a16="http://schemas.microsoft.com/office/drawing/2014/main" id="{2F6C3476-8FBD-40E7-AFAE-786AD3E4B39C}"/>
              </a:ext>
            </a:extLst>
          </p:cNvPr>
          <p:cNvCxnSpPr>
            <a:cxnSpLocks/>
          </p:cNvCxnSpPr>
          <p:nvPr/>
        </p:nvCxnSpPr>
        <p:spPr>
          <a:xfrm>
            <a:off x="2753771" y="2090123"/>
            <a:ext cx="1295981"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18" name="直線矢印コネクタ 17">
            <a:extLst>
              <a:ext uri="{FF2B5EF4-FFF2-40B4-BE49-F238E27FC236}">
                <a16:creationId xmlns:a16="http://schemas.microsoft.com/office/drawing/2014/main" id="{009547AA-668D-4121-9F54-B48598A78EA7}"/>
              </a:ext>
            </a:extLst>
          </p:cNvPr>
          <p:cNvCxnSpPr>
            <a:cxnSpLocks/>
          </p:cNvCxnSpPr>
          <p:nvPr/>
        </p:nvCxnSpPr>
        <p:spPr>
          <a:xfrm>
            <a:off x="2742031" y="2549400"/>
            <a:ext cx="643834"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19" name="直線矢印コネクタ 18">
            <a:extLst>
              <a:ext uri="{FF2B5EF4-FFF2-40B4-BE49-F238E27FC236}">
                <a16:creationId xmlns:a16="http://schemas.microsoft.com/office/drawing/2014/main" id="{17613DF7-C9BC-4AEB-9B65-105A835D2CDE}"/>
              </a:ext>
            </a:extLst>
          </p:cNvPr>
          <p:cNvCxnSpPr>
            <a:cxnSpLocks/>
          </p:cNvCxnSpPr>
          <p:nvPr/>
        </p:nvCxnSpPr>
        <p:spPr>
          <a:xfrm>
            <a:off x="3385865" y="2554480"/>
            <a:ext cx="679460"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21" name="直線矢印コネクタ 20">
            <a:extLst>
              <a:ext uri="{FF2B5EF4-FFF2-40B4-BE49-F238E27FC236}">
                <a16:creationId xmlns:a16="http://schemas.microsoft.com/office/drawing/2014/main" id="{96DB7B82-6C1B-4B0D-B207-916726201CCB}"/>
              </a:ext>
            </a:extLst>
          </p:cNvPr>
          <p:cNvCxnSpPr>
            <a:cxnSpLocks/>
          </p:cNvCxnSpPr>
          <p:nvPr/>
        </p:nvCxnSpPr>
        <p:spPr>
          <a:xfrm>
            <a:off x="2752080" y="3444920"/>
            <a:ext cx="1313290"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2" name="直線矢印コネクタ 21">
            <a:extLst>
              <a:ext uri="{FF2B5EF4-FFF2-40B4-BE49-F238E27FC236}">
                <a16:creationId xmlns:a16="http://schemas.microsoft.com/office/drawing/2014/main" id="{B0C0817E-78A5-4A47-805C-C84150C5890E}"/>
              </a:ext>
            </a:extLst>
          </p:cNvPr>
          <p:cNvCxnSpPr>
            <a:cxnSpLocks/>
          </p:cNvCxnSpPr>
          <p:nvPr/>
        </p:nvCxnSpPr>
        <p:spPr>
          <a:xfrm>
            <a:off x="4049752" y="3444920"/>
            <a:ext cx="775032"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23" name="直線矢印コネクタ 22">
            <a:extLst>
              <a:ext uri="{FF2B5EF4-FFF2-40B4-BE49-F238E27FC236}">
                <a16:creationId xmlns:a16="http://schemas.microsoft.com/office/drawing/2014/main" id="{439C8A95-9FDD-42B4-8480-5068C2B9907C}"/>
              </a:ext>
            </a:extLst>
          </p:cNvPr>
          <p:cNvCxnSpPr>
            <a:cxnSpLocks/>
          </p:cNvCxnSpPr>
          <p:nvPr/>
        </p:nvCxnSpPr>
        <p:spPr>
          <a:xfrm>
            <a:off x="2754464" y="3102778"/>
            <a:ext cx="1313290"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4" name="直線矢印コネクタ 23">
            <a:extLst>
              <a:ext uri="{FF2B5EF4-FFF2-40B4-BE49-F238E27FC236}">
                <a16:creationId xmlns:a16="http://schemas.microsoft.com/office/drawing/2014/main" id="{22323085-BE8F-49BB-9846-85CC46FAE13E}"/>
              </a:ext>
            </a:extLst>
          </p:cNvPr>
          <p:cNvCxnSpPr>
            <a:cxnSpLocks/>
          </p:cNvCxnSpPr>
          <p:nvPr/>
        </p:nvCxnSpPr>
        <p:spPr>
          <a:xfrm>
            <a:off x="4049752" y="2090123"/>
            <a:ext cx="775032"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20" name="直線矢印コネクタ 19">
            <a:extLst>
              <a:ext uri="{FF2B5EF4-FFF2-40B4-BE49-F238E27FC236}">
                <a16:creationId xmlns:a16="http://schemas.microsoft.com/office/drawing/2014/main" id="{3E13A6B8-0231-42DF-B2E6-EB7D4DDBDAD2}"/>
              </a:ext>
            </a:extLst>
          </p:cNvPr>
          <p:cNvCxnSpPr>
            <a:cxnSpLocks/>
          </p:cNvCxnSpPr>
          <p:nvPr/>
        </p:nvCxnSpPr>
        <p:spPr>
          <a:xfrm>
            <a:off x="2742031" y="2818535"/>
            <a:ext cx="643834"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5" name="直線矢印コネクタ 24">
            <a:extLst>
              <a:ext uri="{FF2B5EF4-FFF2-40B4-BE49-F238E27FC236}">
                <a16:creationId xmlns:a16="http://schemas.microsoft.com/office/drawing/2014/main" id="{A015FC77-E174-473D-BBF2-E8D3861F3C18}"/>
              </a:ext>
            </a:extLst>
          </p:cNvPr>
          <p:cNvCxnSpPr>
            <a:cxnSpLocks/>
          </p:cNvCxnSpPr>
          <p:nvPr/>
        </p:nvCxnSpPr>
        <p:spPr>
          <a:xfrm>
            <a:off x="3385865" y="2823615"/>
            <a:ext cx="679460" cy="0"/>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69351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a:extLst>
              <a:ext uri="{FF2B5EF4-FFF2-40B4-BE49-F238E27FC236}">
                <a16:creationId xmlns:a16="http://schemas.microsoft.com/office/drawing/2014/main" id="{BE964E1D-4665-F9AE-5770-44DE8AA722BB}"/>
              </a:ext>
            </a:extLst>
          </p:cNvPr>
          <p:cNvSpPr txBox="1">
            <a:spLocks/>
          </p:cNvSpPr>
          <p:nvPr/>
        </p:nvSpPr>
        <p:spPr>
          <a:xfrm>
            <a:off x="1030636" y="889268"/>
            <a:ext cx="6919563"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a:solidFill>
                  <a:schemeClr val="tx1">
                    <a:lumMod val="85000"/>
                    <a:lumOff val="15000"/>
                  </a:schemeClr>
                </a:solidFill>
                <a:latin typeface="Meiryo UI" panose="020B0604030504040204" pitchFamily="50" charset="-128"/>
                <a:ea typeface="Meiryo UI" panose="020B0604030504040204" pitchFamily="50" charset="-128"/>
              </a:rPr>
              <a:t>目次</a:t>
            </a:r>
          </a:p>
        </p:txBody>
      </p:sp>
      <p:sp>
        <p:nvSpPr>
          <p:cNvPr id="3" name="タイトル 1">
            <a:extLst>
              <a:ext uri="{FF2B5EF4-FFF2-40B4-BE49-F238E27FC236}">
                <a16:creationId xmlns:a16="http://schemas.microsoft.com/office/drawing/2014/main" id="{33A0479B-FACB-7106-262F-F1432AD30780}"/>
              </a:ext>
            </a:extLst>
          </p:cNvPr>
          <p:cNvSpPr txBox="1">
            <a:spLocks/>
          </p:cNvSpPr>
          <p:nvPr/>
        </p:nvSpPr>
        <p:spPr>
          <a:xfrm>
            <a:off x="1981925" y="2581123"/>
            <a:ext cx="7162075" cy="3815746"/>
          </a:xfrm>
          <a:prstGeom prst="rect">
            <a:avLst/>
          </a:prstGeom>
          <a:noFill/>
        </p:spPr>
        <p:txBody>
          <a:bodyPr vert="horz" lIns="91440" tIns="45720" rIns="91440" bIns="45720" rtlCol="0" anchor="t">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400" cap="all" dirty="0">
              <a:latin typeface="Meiryo UI" panose="020B0604030504040204" pitchFamily="50" charset="-128"/>
              <a:ea typeface="Meiryo UI" panose="020B0604030504040204" pitchFamily="50" charset="-128"/>
            </a:endParaRPr>
          </a:p>
          <a:p>
            <a:pPr algn="l"/>
            <a:endParaRPr lang="en-US" altLang="ja-JP" sz="2400" cap="all" dirty="0">
              <a:latin typeface="Meiryo UI" panose="020B0604030504040204" pitchFamily="50" charset="-128"/>
              <a:ea typeface="Meiryo UI" panose="020B0604030504040204" pitchFamily="50" charset="-128"/>
            </a:endParaRPr>
          </a:p>
          <a:p>
            <a:pPr algn="l"/>
            <a:r>
              <a:rPr lang="ja-JP" altLang="en-US" sz="2400" cap="all" dirty="0">
                <a:latin typeface="Meiryo UI" panose="020B0604030504040204" pitchFamily="50" charset="-128"/>
                <a:ea typeface="Meiryo UI" panose="020B0604030504040204" pitchFamily="50" charset="-128"/>
              </a:rPr>
              <a:t>アクションプランについて（ビジョン</a:t>
            </a:r>
            <a:r>
              <a:rPr lang="en-US" altLang="ja-JP" sz="2400" cap="all" dirty="0">
                <a:latin typeface="Meiryo UI" panose="020B0604030504040204" pitchFamily="50" charset="-128"/>
                <a:ea typeface="Meiryo UI" panose="020B0604030504040204" pitchFamily="50" charset="-128"/>
              </a:rPr>
              <a:t>2040</a:t>
            </a:r>
            <a:r>
              <a:rPr lang="ja-JP" altLang="en-US" sz="2400" cap="all" dirty="0">
                <a:latin typeface="Meiryo UI" panose="020B0604030504040204" pitchFamily="50" charset="-128"/>
                <a:ea typeface="Meiryo UI" panose="020B0604030504040204" pitchFamily="50" charset="-128"/>
              </a:rPr>
              <a:t>より）</a:t>
            </a:r>
            <a:endParaRPr lang="en-US" altLang="ja-JP" sz="2400" cap="all" dirty="0">
              <a:latin typeface="Meiryo UI" panose="020B0604030504040204" pitchFamily="50" charset="-128"/>
              <a:ea typeface="Meiryo UI" panose="020B0604030504040204" pitchFamily="50" charset="-128"/>
            </a:endParaRPr>
          </a:p>
          <a:p>
            <a:pPr algn="l"/>
            <a:endParaRPr lang="en-US" altLang="ja-JP" sz="2400" dirty="0">
              <a:latin typeface="Meiryo UI" panose="020B0604030504040204" pitchFamily="50" charset="-128"/>
              <a:ea typeface="Meiryo UI" panose="020B0604030504040204" pitchFamily="50" charset="-128"/>
            </a:endParaRPr>
          </a:p>
          <a:p>
            <a:pPr algn="l"/>
            <a:r>
              <a:rPr lang="ja-JP" altLang="en-US" sz="2400" dirty="0">
                <a:latin typeface="Meiryo UI" panose="020B0604030504040204" pitchFamily="50" charset="-128"/>
                <a:ea typeface="Meiryo UI" panose="020B0604030504040204" pitchFamily="50" charset="-128"/>
              </a:rPr>
              <a:t>アクションプランの計画期間</a:t>
            </a:r>
            <a:endParaRPr lang="en-US" altLang="ja-JP" sz="2400" cap="all" dirty="0">
              <a:latin typeface="Meiryo UI" panose="020B0604030504040204" pitchFamily="50" charset="-128"/>
              <a:ea typeface="Meiryo UI" panose="020B0604030504040204" pitchFamily="50" charset="-128"/>
            </a:endParaRPr>
          </a:p>
          <a:p>
            <a:pPr algn="l"/>
            <a:endParaRPr lang="en-US" altLang="ja-JP" sz="2400" cap="all" dirty="0">
              <a:latin typeface="Meiryo UI" panose="020B0604030504040204" pitchFamily="50" charset="-128"/>
              <a:ea typeface="Meiryo UI" panose="020B0604030504040204" pitchFamily="50" charset="-128"/>
            </a:endParaRPr>
          </a:p>
          <a:p>
            <a:pPr algn="l"/>
            <a:r>
              <a:rPr lang="ja-JP" altLang="en-US" sz="2400" cap="all" dirty="0">
                <a:latin typeface="Meiryo UI" panose="020B0604030504040204" pitchFamily="50" charset="-128"/>
                <a:ea typeface="Meiryo UI" panose="020B0604030504040204" pitchFamily="50" charset="-128"/>
              </a:rPr>
              <a:t>数値目標（</a:t>
            </a:r>
            <a:r>
              <a:rPr lang="en-US" altLang="ja-JP" sz="2400" cap="all" dirty="0">
                <a:latin typeface="Meiryo UI" panose="020B0604030504040204" pitchFamily="50" charset="-128"/>
                <a:ea typeface="Meiryo UI" panose="020B0604030504040204" pitchFamily="50" charset="-128"/>
              </a:rPr>
              <a:t>KPI</a:t>
            </a:r>
            <a:r>
              <a:rPr lang="ja-JP" altLang="en-US" sz="2400" cap="all" dirty="0">
                <a:latin typeface="Meiryo UI" panose="020B0604030504040204" pitchFamily="50" charset="-128"/>
                <a:ea typeface="Meiryo UI" panose="020B0604030504040204" pitchFamily="50" charset="-128"/>
              </a:rPr>
              <a:t>等）</a:t>
            </a:r>
            <a:endParaRPr lang="en-US" altLang="ja-JP" sz="2400" cap="all" dirty="0">
              <a:latin typeface="Meiryo UI" panose="020B0604030504040204" pitchFamily="50" charset="-128"/>
              <a:ea typeface="Meiryo UI" panose="020B0604030504040204" pitchFamily="50" charset="-128"/>
            </a:endParaRPr>
          </a:p>
          <a:p>
            <a:pPr algn="l"/>
            <a:endParaRPr lang="en-US" altLang="ja-JP" sz="2400" cap="all" dirty="0">
              <a:latin typeface="Meiryo UI" panose="020B0604030504040204" pitchFamily="50" charset="-128"/>
              <a:ea typeface="Meiryo UI" panose="020B0604030504040204" pitchFamily="50" charset="-128"/>
            </a:endParaRPr>
          </a:p>
          <a:p>
            <a:pPr algn="l"/>
            <a:r>
              <a:rPr lang="ja-JP" altLang="en-US" sz="2400" cap="all" dirty="0">
                <a:latin typeface="Meiryo UI" panose="020B0604030504040204" pitchFamily="50" charset="-128"/>
                <a:ea typeface="Meiryo UI" panose="020B0604030504040204" pitchFamily="50" charset="-128"/>
              </a:rPr>
              <a:t>基本的な取組み</a:t>
            </a:r>
            <a:endParaRPr lang="en-US" altLang="ja-JP" sz="2400" cap="all" dirty="0">
              <a:latin typeface="Meiryo UI" panose="020B0604030504040204" pitchFamily="50" charset="-128"/>
              <a:ea typeface="Meiryo UI" panose="020B0604030504040204" pitchFamily="50" charset="-128"/>
            </a:endParaRPr>
          </a:p>
          <a:p>
            <a:pPr algn="l"/>
            <a:endParaRPr lang="en-US" altLang="ja-JP" sz="2400" cap="all" dirty="0">
              <a:latin typeface="Meiryo UI" panose="020B0604030504040204" pitchFamily="50" charset="-128"/>
              <a:ea typeface="Meiryo UI" panose="020B0604030504040204" pitchFamily="50" charset="-128"/>
            </a:endParaRPr>
          </a:p>
          <a:p>
            <a:pPr algn="l"/>
            <a:r>
              <a:rPr lang="ja-JP" altLang="en-US" sz="2400" cap="all" dirty="0">
                <a:latin typeface="Meiryo UI" panose="020B0604030504040204" pitchFamily="50" charset="-128"/>
                <a:ea typeface="Meiryo UI" panose="020B0604030504040204" pitchFamily="50" charset="-128"/>
              </a:rPr>
              <a:t>重点項目</a:t>
            </a:r>
            <a:endParaRPr lang="en-US" altLang="ja-JP" sz="2400" cap="all" dirty="0">
              <a:latin typeface="Meiryo UI" panose="020B0604030504040204" pitchFamily="50" charset="-128"/>
              <a:ea typeface="Meiryo UI" panose="020B0604030504040204" pitchFamily="50" charset="-128"/>
            </a:endParaRPr>
          </a:p>
          <a:p>
            <a:pPr algn="l"/>
            <a:endParaRPr lang="en-US" altLang="ja-JP" sz="2400" cap="all" dirty="0">
              <a:latin typeface="Meiryo UI" panose="020B0604030504040204" pitchFamily="50" charset="-128"/>
              <a:ea typeface="Meiryo UI" panose="020B0604030504040204" pitchFamily="50" charset="-128"/>
            </a:endParaRPr>
          </a:p>
          <a:p>
            <a:pPr algn="l"/>
            <a:r>
              <a:rPr lang="ja-JP" altLang="en-US" sz="2400" cap="all" dirty="0">
                <a:latin typeface="Meiryo UI" panose="020B0604030504040204" pitchFamily="50" charset="-128"/>
                <a:ea typeface="Meiryo UI" panose="020B0604030504040204" pitchFamily="50" charset="-128"/>
              </a:rPr>
              <a:t>主な取組みスケジュール</a:t>
            </a:r>
            <a:endParaRPr lang="en-US" altLang="ja-JP" sz="2400" cap="all"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9FECC736-411B-7621-C654-30B4BCE92BB5}"/>
              </a:ext>
            </a:extLst>
          </p:cNvPr>
          <p:cNvSpPr/>
          <p:nvPr/>
        </p:nvSpPr>
        <p:spPr>
          <a:xfrm>
            <a:off x="1007065" y="2434089"/>
            <a:ext cx="974860" cy="401522"/>
          </a:xfrm>
          <a:prstGeom prst="rect">
            <a:avLst/>
          </a:prstGeom>
          <a:solidFill>
            <a:srgbClr val="66B2B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solidFill>
                  <a:schemeClr val="bg1"/>
                </a:solidFill>
                <a:latin typeface="Meiryo UI" panose="020B0604030504040204" pitchFamily="50" charset="-128"/>
                <a:ea typeface="Meiryo UI" panose="020B0604030504040204" pitchFamily="50" charset="-128"/>
                <a:cs typeface="+mj-cs"/>
              </a:rPr>
              <a:t>1</a:t>
            </a:r>
            <a:endParaRPr kumimoji="1" lang="ja-JP" altLang="en-US" sz="2400" b="1" dirty="0">
              <a:solidFill>
                <a:schemeClr val="bg1"/>
              </a:solidFill>
              <a:latin typeface="Meiryo UI" panose="020B0604030504040204" pitchFamily="50" charset="-128"/>
              <a:ea typeface="Meiryo UI" panose="020B0604030504040204" pitchFamily="50" charset="-128"/>
              <a:cs typeface="+mj-cs"/>
            </a:endParaRPr>
          </a:p>
        </p:txBody>
      </p:sp>
      <p:cxnSp>
        <p:nvCxnSpPr>
          <p:cNvPr id="13" name="直線コネクタ 12">
            <a:extLst>
              <a:ext uri="{FF2B5EF4-FFF2-40B4-BE49-F238E27FC236}">
                <a16:creationId xmlns:a16="http://schemas.microsoft.com/office/drawing/2014/main" id="{6294A61F-4AA7-BADF-EE6E-3075472CD659}"/>
              </a:ext>
            </a:extLst>
          </p:cNvPr>
          <p:cNvCxnSpPr/>
          <p:nvPr/>
        </p:nvCxnSpPr>
        <p:spPr>
          <a:xfrm>
            <a:off x="1030637" y="1680456"/>
            <a:ext cx="6919563" cy="0"/>
          </a:xfrm>
          <a:prstGeom prst="line">
            <a:avLst/>
          </a:prstGeom>
          <a:ln w="57150">
            <a:solidFill>
              <a:srgbClr val="66B2B0"/>
            </a:solidFill>
          </a:ln>
        </p:spPr>
        <p:style>
          <a:lnRef idx="1">
            <a:schemeClr val="accent1"/>
          </a:lnRef>
          <a:fillRef idx="0">
            <a:schemeClr val="accent1"/>
          </a:fillRef>
          <a:effectRef idx="0">
            <a:schemeClr val="accent1"/>
          </a:effectRef>
          <a:fontRef idx="minor">
            <a:schemeClr val="tx1"/>
          </a:fontRef>
        </p:style>
      </p:cxnSp>
      <p:sp>
        <p:nvSpPr>
          <p:cNvPr id="4" name="タイトル 1">
            <a:extLst>
              <a:ext uri="{FF2B5EF4-FFF2-40B4-BE49-F238E27FC236}">
                <a16:creationId xmlns:a16="http://schemas.microsoft.com/office/drawing/2014/main" id="{302DA23D-2183-08FC-0833-66D90BB410FF}"/>
              </a:ext>
            </a:extLst>
          </p:cNvPr>
          <p:cNvSpPr txBox="1">
            <a:spLocks/>
          </p:cNvSpPr>
          <p:nvPr/>
        </p:nvSpPr>
        <p:spPr>
          <a:xfrm>
            <a:off x="1981925" y="2216829"/>
            <a:ext cx="6762830" cy="783051"/>
          </a:xfrm>
          <a:prstGeom prst="rect">
            <a:avLst/>
          </a:prstGeom>
          <a:noFill/>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cap="all" dirty="0">
                <a:latin typeface="Meiryo UI" panose="020B0604030504040204" pitchFamily="50" charset="-128"/>
                <a:ea typeface="Meiryo UI" panose="020B0604030504040204" pitchFamily="50" charset="-128"/>
              </a:rPr>
              <a:t>日本万国博覧会記念公園の活性化に向けた将来ビジョン</a:t>
            </a:r>
            <a:r>
              <a:rPr lang="en-US" altLang="ja-JP" sz="2400" cap="all" dirty="0">
                <a:latin typeface="Meiryo UI" panose="020B0604030504040204" pitchFamily="50" charset="-128"/>
                <a:ea typeface="Meiryo UI" panose="020B0604030504040204" pitchFamily="50" charset="-128"/>
              </a:rPr>
              <a:t>2040</a:t>
            </a:r>
            <a:r>
              <a:rPr lang="ja-JP" altLang="en-US" sz="2400" cap="all" dirty="0">
                <a:latin typeface="Meiryo UI" panose="020B0604030504040204" pitchFamily="50" charset="-128"/>
                <a:ea typeface="Meiryo UI" panose="020B0604030504040204" pitchFamily="50" charset="-128"/>
              </a:rPr>
              <a:t>における目標・基本方針、取組みの方向性</a:t>
            </a:r>
            <a:endParaRPr lang="en-US" altLang="ja-JP" sz="2400" cap="all" dirty="0">
              <a:latin typeface="Meiryo UI" panose="020B0604030504040204" pitchFamily="50" charset="-128"/>
              <a:ea typeface="Meiryo UI" panose="020B0604030504040204" pitchFamily="50" charset="-128"/>
            </a:endParaRPr>
          </a:p>
        </p:txBody>
      </p:sp>
      <p:sp>
        <p:nvSpPr>
          <p:cNvPr id="6" name="スライド番号プレースホルダー 3">
            <a:extLst>
              <a:ext uri="{FF2B5EF4-FFF2-40B4-BE49-F238E27FC236}">
                <a16:creationId xmlns:a16="http://schemas.microsoft.com/office/drawing/2014/main" id="{BFEDC90F-7749-F366-736C-228684DD9094}"/>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1</a:t>
            </a:fld>
            <a:endParaRPr kumimoji="1" lang="ja-JP" altLang="en-US"/>
          </a:p>
        </p:txBody>
      </p:sp>
      <p:grpSp>
        <p:nvGrpSpPr>
          <p:cNvPr id="2" name="グループ化 1">
            <a:extLst>
              <a:ext uri="{FF2B5EF4-FFF2-40B4-BE49-F238E27FC236}">
                <a16:creationId xmlns:a16="http://schemas.microsoft.com/office/drawing/2014/main" id="{F1533804-DAB9-4603-B219-A206BDA9F725}"/>
              </a:ext>
            </a:extLst>
          </p:cNvPr>
          <p:cNvGrpSpPr/>
          <p:nvPr/>
        </p:nvGrpSpPr>
        <p:grpSpPr>
          <a:xfrm>
            <a:off x="1007065" y="3052871"/>
            <a:ext cx="974860" cy="3082539"/>
            <a:chOff x="1007065" y="3238978"/>
            <a:chExt cx="974860" cy="3082539"/>
          </a:xfrm>
        </p:grpSpPr>
        <p:sp>
          <p:nvSpPr>
            <p:cNvPr id="8" name="正方形/長方形 7">
              <a:extLst>
                <a:ext uri="{FF2B5EF4-FFF2-40B4-BE49-F238E27FC236}">
                  <a16:creationId xmlns:a16="http://schemas.microsoft.com/office/drawing/2014/main" id="{9EC73A8A-2695-5DF3-88F6-6E9472D68A79}"/>
                </a:ext>
              </a:extLst>
            </p:cNvPr>
            <p:cNvSpPr/>
            <p:nvPr/>
          </p:nvSpPr>
          <p:spPr>
            <a:xfrm>
              <a:off x="1007065" y="4329374"/>
              <a:ext cx="974860" cy="401522"/>
            </a:xfrm>
            <a:prstGeom prst="rect">
              <a:avLst/>
            </a:prstGeom>
            <a:solidFill>
              <a:srgbClr val="66B2B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solidFill>
                    <a:schemeClr val="bg1"/>
                  </a:solidFill>
                  <a:latin typeface="Meiryo UI" panose="020B0604030504040204" pitchFamily="50" charset="-128"/>
                  <a:ea typeface="Meiryo UI" panose="020B0604030504040204" pitchFamily="50" charset="-128"/>
                  <a:cs typeface="+mj-cs"/>
                </a:rPr>
                <a:t>4</a:t>
              </a:r>
              <a:endParaRPr kumimoji="1" lang="ja-JP" altLang="en-US" sz="2400" b="1" dirty="0">
                <a:solidFill>
                  <a:schemeClr val="bg1"/>
                </a:solidFill>
                <a:latin typeface="Meiryo UI" panose="020B0604030504040204" pitchFamily="50" charset="-128"/>
                <a:ea typeface="Meiryo UI" panose="020B0604030504040204" pitchFamily="50" charset="-128"/>
                <a:cs typeface="+mj-cs"/>
              </a:endParaRPr>
            </a:p>
          </p:txBody>
        </p:sp>
        <p:sp>
          <p:nvSpPr>
            <p:cNvPr id="9" name="正方形/長方形 8">
              <a:extLst>
                <a:ext uri="{FF2B5EF4-FFF2-40B4-BE49-F238E27FC236}">
                  <a16:creationId xmlns:a16="http://schemas.microsoft.com/office/drawing/2014/main" id="{6917653F-581F-ED56-2012-4403FEDD4D6D}"/>
                </a:ext>
              </a:extLst>
            </p:cNvPr>
            <p:cNvSpPr/>
            <p:nvPr/>
          </p:nvSpPr>
          <p:spPr>
            <a:xfrm>
              <a:off x="1007065" y="4859581"/>
              <a:ext cx="974860" cy="401522"/>
            </a:xfrm>
            <a:prstGeom prst="rect">
              <a:avLst/>
            </a:prstGeom>
            <a:solidFill>
              <a:srgbClr val="66B2B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solidFill>
                    <a:schemeClr val="bg1"/>
                  </a:solidFill>
                  <a:latin typeface="Meiryo UI" panose="020B0604030504040204" pitchFamily="50" charset="-128"/>
                  <a:ea typeface="Meiryo UI" panose="020B0604030504040204" pitchFamily="50" charset="-128"/>
                  <a:cs typeface="+mj-cs"/>
                </a:rPr>
                <a:t>5</a:t>
              </a:r>
            </a:p>
          </p:txBody>
        </p:sp>
        <p:sp>
          <p:nvSpPr>
            <p:cNvPr id="12" name="正方形/長方形 11">
              <a:extLst>
                <a:ext uri="{FF2B5EF4-FFF2-40B4-BE49-F238E27FC236}">
                  <a16:creationId xmlns:a16="http://schemas.microsoft.com/office/drawing/2014/main" id="{D573FA75-06EA-03F1-C018-F6E85D63A93E}"/>
                </a:ext>
              </a:extLst>
            </p:cNvPr>
            <p:cNvSpPr/>
            <p:nvPr/>
          </p:nvSpPr>
          <p:spPr>
            <a:xfrm>
              <a:off x="1007065" y="3238978"/>
              <a:ext cx="974860" cy="401522"/>
            </a:xfrm>
            <a:prstGeom prst="rect">
              <a:avLst/>
            </a:prstGeom>
            <a:solidFill>
              <a:srgbClr val="66B2B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solidFill>
                    <a:schemeClr val="bg1"/>
                  </a:solidFill>
                  <a:latin typeface="Meiryo UI" panose="020B0604030504040204" pitchFamily="50" charset="-128"/>
                  <a:ea typeface="Meiryo UI" panose="020B0604030504040204" pitchFamily="50" charset="-128"/>
                  <a:cs typeface="+mj-cs"/>
                </a:rPr>
                <a:t>2</a:t>
              </a:r>
              <a:endParaRPr kumimoji="1" lang="ja-JP" altLang="en-US" sz="2400" b="1" dirty="0">
                <a:solidFill>
                  <a:schemeClr val="bg1"/>
                </a:solidFill>
                <a:latin typeface="Meiryo UI" panose="020B0604030504040204" pitchFamily="50" charset="-128"/>
                <a:ea typeface="Meiryo UI" panose="020B0604030504040204" pitchFamily="50" charset="-128"/>
                <a:cs typeface="+mj-cs"/>
              </a:endParaRPr>
            </a:p>
          </p:txBody>
        </p:sp>
        <p:sp>
          <p:nvSpPr>
            <p:cNvPr id="14" name="正方形/長方形 13">
              <a:extLst>
                <a:ext uri="{FF2B5EF4-FFF2-40B4-BE49-F238E27FC236}">
                  <a16:creationId xmlns:a16="http://schemas.microsoft.com/office/drawing/2014/main" id="{4E2277DF-5CA3-7260-6CE5-6E6D64F67078}"/>
                </a:ext>
              </a:extLst>
            </p:cNvPr>
            <p:cNvSpPr/>
            <p:nvPr/>
          </p:nvSpPr>
          <p:spPr>
            <a:xfrm>
              <a:off x="1007065" y="3784176"/>
              <a:ext cx="974860" cy="401522"/>
            </a:xfrm>
            <a:prstGeom prst="rect">
              <a:avLst/>
            </a:prstGeom>
            <a:solidFill>
              <a:srgbClr val="66B2B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solidFill>
                    <a:schemeClr val="bg1"/>
                  </a:solidFill>
                  <a:latin typeface="Meiryo UI" panose="020B0604030504040204" pitchFamily="50" charset="-128"/>
                  <a:ea typeface="Meiryo UI" panose="020B0604030504040204" pitchFamily="50" charset="-128"/>
                  <a:cs typeface="+mj-cs"/>
                </a:rPr>
                <a:t>3</a:t>
              </a:r>
              <a:endParaRPr kumimoji="1" lang="ja-JP" altLang="en-US" sz="2400" b="1" dirty="0">
                <a:solidFill>
                  <a:schemeClr val="bg1"/>
                </a:solidFill>
                <a:latin typeface="Meiryo UI" panose="020B0604030504040204" pitchFamily="50" charset="-128"/>
                <a:ea typeface="Meiryo UI" panose="020B0604030504040204" pitchFamily="50" charset="-128"/>
                <a:cs typeface="+mj-cs"/>
              </a:endParaRPr>
            </a:p>
          </p:txBody>
        </p:sp>
        <p:sp>
          <p:nvSpPr>
            <p:cNvPr id="16" name="正方形/長方形 15">
              <a:extLst>
                <a:ext uri="{FF2B5EF4-FFF2-40B4-BE49-F238E27FC236}">
                  <a16:creationId xmlns:a16="http://schemas.microsoft.com/office/drawing/2014/main" id="{6917653F-581F-ED56-2012-4403FEDD4D6D}"/>
                </a:ext>
              </a:extLst>
            </p:cNvPr>
            <p:cNvSpPr/>
            <p:nvPr/>
          </p:nvSpPr>
          <p:spPr>
            <a:xfrm>
              <a:off x="1007065" y="5389788"/>
              <a:ext cx="974860" cy="401522"/>
            </a:xfrm>
            <a:prstGeom prst="rect">
              <a:avLst/>
            </a:prstGeom>
            <a:solidFill>
              <a:srgbClr val="66B2B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solidFill>
                    <a:schemeClr val="bg1"/>
                  </a:solidFill>
                  <a:latin typeface="Meiryo UI" panose="020B0604030504040204" pitchFamily="50" charset="-128"/>
                  <a:ea typeface="Meiryo UI" panose="020B0604030504040204" pitchFamily="50" charset="-128"/>
                  <a:cs typeface="+mj-cs"/>
                </a:rPr>
                <a:t>6</a:t>
              </a:r>
            </a:p>
          </p:txBody>
        </p:sp>
        <p:sp>
          <p:nvSpPr>
            <p:cNvPr id="15" name="正方形/長方形 14">
              <a:extLst>
                <a:ext uri="{FF2B5EF4-FFF2-40B4-BE49-F238E27FC236}">
                  <a16:creationId xmlns:a16="http://schemas.microsoft.com/office/drawing/2014/main" id="{A5C499AA-9D98-4E9C-B6F7-D7EBD95CE54C}"/>
                </a:ext>
              </a:extLst>
            </p:cNvPr>
            <p:cNvSpPr/>
            <p:nvPr/>
          </p:nvSpPr>
          <p:spPr>
            <a:xfrm>
              <a:off x="1007065" y="5919995"/>
              <a:ext cx="974860" cy="401522"/>
            </a:xfrm>
            <a:prstGeom prst="rect">
              <a:avLst/>
            </a:prstGeom>
            <a:solidFill>
              <a:srgbClr val="66B2B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b="1" dirty="0">
                  <a:solidFill>
                    <a:schemeClr val="bg1"/>
                  </a:solidFill>
                  <a:latin typeface="Meiryo UI" panose="020B0604030504040204" pitchFamily="50" charset="-128"/>
                  <a:ea typeface="Meiryo UI" panose="020B0604030504040204" pitchFamily="50" charset="-128"/>
                  <a:cs typeface="+mj-cs"/>
                </a:rPr>
                <a:t>７</a:t>
              </a:r>
              <a:endParaRPr kumimoji="1" lang="en-US" altLang="ja-JP" sz="2400" b="1" dirty="0">
                <a:solidFill>
                  <a:schemeClr val="bg1"/>
                </a:solidFill>
                <a:latin typeface="Meiryo UI" panose="020B0604030504040204" pitchFamily="50" charset="-128"/>
                <a:ea typeface="Meiryo UI" panose="020B0604030504040204" pitchFamily="50" charset="-128"/>
                <a:cs typeface="+mj-cs"/>
              </a:endParaRPr>
            </a:p>
          </p:txBody>
        </p:sp>
      </p:grpSp>
    </p:spTree>
    <p:extLst>
      <p:ext uri="{BB962C8B-B14F-4D97-AF65-F5344CB8AC3E}">
        <p14:creationId xmlns:p14="http://schemas.microsoft.com/office/powerpoint/2010/main" val="922015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テキスト ボックス 47"/>
          <p:cNvSpPr txBox="1"/>
          <p:nvPr/>
        </p:nvSpPr>
        <p:spPr>
          <a:xfrm>
            <a:off x="4750380" y="1667335"/>
            <a:ext cx="4020928" cy="546945"/>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基本理念</a:t>
            </a:r>
            <a:r>
              <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92"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緑に包まれた文化公園</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テキスト ボックス 85"/>
          <p:cNvSpPr txBox="1"/>
          <p:nvPr/>
        </p:nvSpPr>
        <p:spPr>
          <a:xfrm>
            <a:off x="480643" y="2276180"/>
            <a:ext cx="8252502" cy="546945"/>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めざすべき公園像</a:t>
            </a:r>
            <a:r>
              <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緑と文化･スポーツを通じて人類の創造力の源泉である生命力と感性が磨かれる公園</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テキスト ボックス 100">
            <a:extLst>
              <a:ext uri="{FF2B5EF4-FFF2-40B4-BE49-F238E27FC236}">
                <a16:creationId xmlns:a16="http://schemas.microsoft.com/office/drawing/2014/main" id="{2C35A552-B003-D1CE-3647-F637240FC331}"/>
              </a:ext>
            </a:extLst>
          </p:cNvPr>
          <p:cNvSpPr txBox="1"/>
          <p:nvPr/>
        </p:nvSpPr>
        <p:spPr>
          <a:xfrm>
            <a:off x="445307" y="2902999"/>
            <a:ext cx="8252502" cy="80272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存在意義</a:t>
            </a:r>
            <a:r>
              <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大阪万博の精神と文化遺産を継承するとともにその再生を図り、多様な人々や自然とつながる持続可能な未来に向かう交流の場を生み出す</a:t>
            </a:r>
          </a:p>
        </p:txBody>
      </p:sp>
      <p:sp>
        <p:nvSpPr>
          <p:cNvPr id="18" name="テキスト ボックス 17">
            <a:extLst>
              <a:ext uri="{FF2B5EF4-FFF2-40B4-BE49-F238E27FC236}">
                <a16:creationId xmlns:a16="http://schemas.microsoft.com/office/drawing/2014/main" id="{0DDCE304-8553-FDDC-C079-B64B6A17FF61}"/>
              </a:ext>
            </a:extLst>
          </p:cNvPr>
          <p:cNvSpPr txBox="1"/>
          <p:nvPr/>
        </p:nvSpPr>
        <p:spPr>
          <a:xfrm>
            <a:off x="483470" y="1663061"/>
            <a:ext cx="4067802" cy="53739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92">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a:solidFill>
                  <a:schemeClr val="tx1"/>
                </a:solidFill>
                <a:latin typeface="Meiryo UI" panose="020B0604030504040204" pitchFamily="50" charset="-128"/>
                <a:ea typeface="Meiryo UI" panose="020B0604030504040204" pitchFamily="50" charset="-128"/>
                <a:cs typeface="Meiryo UI" panose="020B0604030504040204" pitchFamily="50" charset="-128"/>
              </a:rPr>
              <a:t>基本テーマ</a:t>
            </a:r>
            <a:r>
              <a:rPr lang="en-US" altLang="ja-JP" sz="1292">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600" b="1">
                <a:solidFill>
                  <a:schemeClr val="tx1"/>
                </a:solidFill>
                <a:latin typeface="Meiryo UI" panose="020B0604030504040204" pitchFamily="50" charset="-128"/>
                <a:ea typeface="Meiryo UI" panose="020B0604030504040204" pitchFamily="50" charset="-128"/>
                <a:cs typeface="Meiryo UI" panose="020B0604030504040204" pitchFamily="50" charset="-128"/>
              </a:rPr>
              <a:t>　人類の進歩と調和　　　　　　</a:t>
            </a:r>
            <a:endParaRPr lang="en-US" altLang="ja-JP" sz="16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a:xfrm>
            <a:off x="6437222" y="5789539"/>
            <a:ext cx="2057400" cy="365125"/>
          </a:xfrm>
        </p:spPr>
        <p:txBody>
          <a:bodyPr/>
          <a:lstStyle/>
          <a:p>
            <a:r>
              <a:rPr kumimoji="1" lang="en-US" altLang="ja-JP"/>
              <a:t>28</a:t>
            </a:r>
            <a:endParaRPr kumimoji="1" lang="ja-JP" altLang="en-US"/>
          </a:p>
        </p:txBody>
      </p:sp>
      <p:grpSp>
        <p:nvGrpSpPr>
          <p:cNvPr id="9" name="グループ化 8"/>
          <p:cNvGrpSpPr/>
          <p:nvPr/>
        </p:nvGrpSpPr>
        <p:grpSpPr>
          <a:xfrm>
            <a:off x="441382" y="3775834"/>
            <a:ext cx="8261235" cy="2533583"/>
            <a:chOff x="152854" y="2671972"/>
            <a:chExt cx="8949671" cy="2100864"/>
          </a:xfrm>
        </p:grpSpPr>
        <p:grpSp>
          <p:nvGrpSpPr>
            <p:cNvPr id="10" name="グループ化 9"/>
            <p:cNvGrpSpPr/>
            <p:nvPr/>
          </p:nvGrpSpPr>
          <p:grpSpPr>
            <a:xfrm>
              <a:off x="152855" y="3732658"/>
              <a:ext cx="8949670" cy="1040178"/>
              <a:chOff x="152855" y="3691013"/>
              <a:chExt cx="8949670" cy="1040178"/>
            </a:xfrm>
          </p:grpSpPr>
          <p:sp>
            <p:nvSpPr>
              <p:cNvPr id="15" name="角丸四角形 84"/>
              <p:cNvSpPr/>
              <p:nvPr/>
            </p:nvSpPr>
            <p:spPr>
              <a:xfrm>
                <a:off x="152855" y="3691013"/>
                <a:ext cx="2745830" cy="1040175"/>
              </a:xfrm>
              <a:prstGeom prst="rect">
                <a:avLst/>
              </a:prstGeom>
              <a:noFill/>
              <a:ln w="28575">
                <a:solidFill>
                  <a:srgbClr val="66B2B0"/>
                </a:solidFill>
              </a:ln>
            </p:spPr>
            <p:style>
              <a:lnRef idx="2">
                <a:schemeClr val="accent1">
                  <a:shade val="50000"/>
                </a:schemeClr>
              </a:lnRef>
              <a:fillRef idx="1">
                <a:schemeClr val="accent1"/>
              </a:fillRef>
              <a:effectRef idx="0">
                <a:schemeClr val="accent1"/>
              </a:effectRef>
              <a:fontRef idx="minor">
                <a:schemeClr val="lt1"/>
              </a:fontRef>
            </p:style>
            <p:txBody>
              <a:bodyPr tIns="66462" rtlCol="0" anchor="t"/>
              <a:lstStyle/>
              <a:p>
                <a:pPr algn="ctr"/>
                <a:r>
                  <a:rPr kumimoji="1"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基本方針１</a:t>
                </a:r>
                <a:endParaRPr kumimoji="1"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554"/>
                  </a:spcBef>
                </a:pPr>
                <a:r>
                  <a:rPr kumimoji="1" lang="ja-JP" altLang="en-US" sz="923"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77" b="1" dirty="0">
                    <a:solidFill>
                      <a:schemeClr val="tx1"/>
                    </a:solidFill>
                    <a:latin typeface="Meiryo UI" panose="020B0604030504040204" pitchFamily="50" charset="-128"/>
                    <a:ea typeface="Meiryo UI" panose="020B0604030504040204" pitchFamily="50" charset="-128"/>
                  </a:rPr>
                  <a:t>将来にわたり、すべての人が安心して快適に利用できる、多様性と調和に満ちた公園</a:t>
                </a:r>
              </a:p>
            </p:txBody>
          </p:sp>
          <p:sp>
            <p:nvSpPr>
              <p:cNvPr id="16" name="角丸四角形 87"/>
              <p:cNvSpPr/>
              <p:nvPr/>
            </p:nvSpPr>
            <p:spPr>
              <a:xfrm>
                <a:off x="3189666" y="3691013"/>
                <a:ext cx="2745830" cy="1040175"/>
              </a:xfrm>
              <a:prstGeom prst="rect">
                <a:avLst/>
              </a:prstGeom>
              <a:noFill/>
              <a:ln w="28575">
                <a:solidFill>
                  <a:srgbClr val="66B2B0"/>
                </a:solidFill>
              </a:ln>
            </p:spPr>
            <p:style>
              <a:lnRef idx="2">
                <a:schemeClr val="accent1">
                  <a:shade val="50000"/>
                </a:schemeClr>
              </a:lnRef>
              <a:fillRef idx="1">
                <a:schemeClr val="accent1"/>
              </a:fillRef>
              <a:effectRef idx="0">
                <a:schemeClr val="accent1"/>
              </a:effectRef>
              <a:fontRef idx="minor">
                <a:schemeClr val="lt1"/>
              </a:fontRef>
            </p:style>
            <p:txBody>
              <a:bodyPr tIns="66462" rtlCol="0" anchor="t"/>
              <a:lstStyle/>
              <a:p>
                <a:pPr algn="ctr"/>
                <a:r>
                  <a:rPr kumimoji="1"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基本方針２</a:t>
                </a:r>
                <a:endParaRPr kumimoji="1"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554"/>
                  </a:spcBef>
                </a:pPr>
                <a:r>
                  <a:rPr lang="ja-JP" altLang="en-US" sz="1477" b="1" dirty="0">
                    <a:solidFill>
                      <a:schemeClr val="tx1"/>
                    </a:solidFill>
                    <a:latin typeface="Meiryo UI" panose="020B0604030504040204" pitchFamily="50" charset="-128"/>
                    <a:ea typeface="Meiryo UI" panose="020B0604030504040204" pitchFamily="50" charset="-128"/>
                  </a:rPr>
                  <a:t>レガシーの活用と、万博の森づくりの文化活動等を通じ、未来を創造する力を育む公園</a:t>
                </a:r>
              </a:p>
            </p:txBody>
          </p:sp>
          <p:sp>
            <p:nvSpPr>
              <p:cNvPr id="17" name="角丸四角形 88"/>
              <p:cNvSpPr/>
              <p:nvPr/>
            </p:nvSpPr>
            <p:spPr>
              <a:xfrm>
                <a:off x="6354073" y="3691016"/>
                <a:ext cx="2748452" cy="1040175"/>
              </a:xfrm>
              <a:prstGeom prst="rect">
                <a:avLst/>
              </a:prstGeom>
              <a:noFill/>
              <a:ln w="28575">
                <a:solidFill>
                  <a:srgbClr val="66B2B0"/>
                </a:solidFill>
              </a:ln>
            </p:spPr>
            <p:style>
              <a:lnRef idx="2">
                <a:schemeClr val="accent1">
                  <a:shade val="50000"/>
                </a:schemeClr>
              </a:lnRef>
              <a:fillRef idx="1">
                <a:schemeClr val="accent1"/>
              </a:fillRef>
              <a:effectRef idx="0">
                <a:schemeClr val="accent1"/>
              </a:effectRef>
              <a:fontRef idx="minor">
                <a:schemeClr val="lt1"/>
              </a:fontRef>
            </p:style>
            <p:txBody>
              <a:bodyPr tIns="66462" rtlCol="0" anchor="t"/>
              <a:lstStyle/>
              <a:p>
                <a:pPr algn="ctr"/>
                <a:r>
                  <a:rPr kumimoji="1"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基本方針３</a:t>
                </a:r>
                <a:endParaRPr kumimoji="1"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23"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77" b="1" dirty="0">
                    <a:solidFill>
                      <a:schemeClr val="tx1"/>
                    </a:solidFill>
                    <a:latin typeface="Meiryo UI" panose="020B0604030504040204" pitchFamily="50" charset="-128"/>
                    <a:ea typeface="Meiryo UI" panose="020B0604030504040204" pitchFamily="50" charset="-128"/>
                  </a:rPr>
                  <a:t>文化・スポーツの拠点として、国内外から観光客を含む多くの人々を呼び込み、 新しいライフスタイルを体験できる公園</a:t>
                </a:r>
              </a:p>
            </p:txBody>
          </p:sp>
        </p:grpSp>
        <p:grpSp>
          <p:nvGrpSpPr>
            <p:cNvPr id="11" name="グループ化 10"/>
            <p:cNvGrpSpPr/>
            <p:nvPr/>
          </p:nvGrpSpPr>
          <p:grpSpPr>
            <a:xfrm>
              <a:off x="152854" y="2671972"/>
              <a:ext cx="8949563" cy="857580"/>
              <a:chOff x="152854" y="2494919"/>
              <a:chExt cx="8949563" cy="857580"/>
            </a:xfrm>
          </p:grpSpPr>
          <p:sp>
            <p:nvSpPr>
              <p:cNvPr id="12" name="角丸四角形 80"/>
              <p:cNvSpPr/>
              <p:nvPr/>
            </p:nvSpPr>
            <p:spPr>
              <a:xfrm>
                <a:off x="152854" y="2494920"/>
                <a:ext cx="2745830" cy="857579"/>
              </a:xfrm>
              <a:prstGeom prst="rect">
                <a:avLst/>
              </a:prstGeom>
              <a:noFill/>
              <a:ln w="28575">
                <a:solidFill>
                  <a:srgbClr val="66B2B0"/>
                </a:solidFill>
              </a:ln>
            </p:spPr>
            <p:style>
              <a:lnRef idx="2">
                <a:schemeClr val="accent1">
                  <a:shade val="50000"/>
                </a:schemeClr>
              </a:lnRef>
              <a:fillRef idx="1">
                <a:schemeClr val="accent1"/>
              </a:fillRef>
              <a:effectRef idx="0">
                <a:schemeClr val="accent1"/>
              </a:effectRef>
              <a:fontRef idx="minor">
                <a:schemeClr val="lt1"/>
              </a:fontRef>
            </p:style>
            <p:txBody>
              <a:bodyPr tIns="66462" rtlCol="0" anchor="t"/>
              <a:lstStyle/>
              <a:p>
                <a:pPr algn="ctr"/>
                <a:r>
                  <a:rPr kumimoji="1" lang="ja-JP" altLang="en-US" sz="1292">
                    <a:solidFill>
                      <a:schemeClr val="tx1"/>
                    </a:solidFill>
                    <a:latin typeface="Meiryo UI" panose="020B0604030504040204" pitchFamily="50" charset="-128"/>
                    <a:ea typeface="Meiryo UI" panose="020B0604030504040204" pitchFamily="50" charset="-128"/>
                    <a:cs typeface="Meiryo UI" panose="020B0604030504040204" pitchFamily="50" charset="-128"/>
                  </a:rPr>
                  <a:t>目標１</a:t>
                </a:r>
                <a:r>
                  <a:rPr kumimoji="1" lang="ja-JP" altLang="en-US" sz="1292" b="1">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92"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554"/>
                  </a:spcBef>
                </a:pPr>
                <a:r>
                  <a:rPr kumimoji="1" lang="ja-JP" altLang="en-US" sz="1477" b="1">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多様な人々が交流交歓を通じ、喜びや希望を感じられる場の実現</a:t>
                </a:r>
              </a:p>
            </p:txBody>
          </p:sp>
          <p:sp>
            <p:nvSpPr>
              <p:cNvPr id="13" name="角丸四角形 79"/>
              <p:cNvSpPr/>
              <p:nvPr/>
            </p:nvSpPr>
            <p:spPr>
              <a:xfrm>
                <a:off x="3190922" y="2494919"/>
                <a:ext cx="2745830" cy="857580"/>
              </a:xfrm>
              <a:prstGeom prst="rect">
                <a:avLst/>
              </a:prstGeom>
              <a:noFill/>
              <a:ln w="28575">
                <a:solidFill>
                  <a:srgbClr val="66B2B0"/>
                </a:solidFill>
              </a:ln>
            </p:spPr>
            <p:style>
              <a:lnRef idx="2">
                <a:schemeClr val="accent1">
                  <a:shade val="50000"/>
                </a:schemeClr>
              </a:lnRef>
              <a:fillRef idx="1">
                <a:schemeClr val="accent1"/>
              </a:fillRef>
              <a:effectRef idx="0">
                <a:schemeClr val="accent1"/>
              </a:effectRef>
              <a:fontRef idx="minor">
                <a:schemeClr val="lt1"/>
              </a:fontRef>
            </p:style>
            <p:txBody>
              <a:bodyPr tIns="66462" rtlCol="0" anchor="t"/>
              <a:lstStyle/>
              <a:p>
                <a:pPr algn="ctr"/>
                <a:r>
                  <a:rPr kumimoji="1" lang="ja-JP" altLang="en-US" sz="1292">
                    <a:solidFill>
                      <a:schemeClr val="tx1"/>
                    </a:solidFill>
                    <a:latin typeface="Meiryo UI" panose="020B0604030504040204" pitchFamily="50" charset="-128"/>
                    <a:ea typeface="Meiryo UI" panose="020B0604030504040204" pitchFamily="50" charset="-128"/>
                    <a:cs typeface="Meiryo UI" panose="020B0604030504040204" pitchFamily="50" charset="-128"/>
                  </a:rPr>
                  <a:t>目標２</a:t>
                </a:r>
                <a:endParaRPr kumimoji="1" lang="en-US" altLang="ja-JP" sz="1292">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831"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77" b="1">
                    <a:solidFill>
                      <a:schemeClr val="tx1"/>
                    </a:solidFill>
                    <a:latin typeface="Meiryo UI" panose="020B0604030504040204" pitchFamily="50" charset="-128"/>
                    <a:ea typeface="Meiryo UI" panose="020B0604030504040204" pitchFamily="50" charset="-128"/>
                    <a:cs typeface="Meiryo UI" panose="020B0604030504040204" pitchFamily="50" charset="-128"/>
                  </a:rPr>
                  <a:t>豊かな未来を考え、</a:t>
                </a:r>
                <a:endParaRPr kumimoji="1" lang="en-US" altLang="ja-JP" sz="1477"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77" b="1">
                    <a:solidFill>
                      <a:schemeClr val="tx1"/>
                    </a:solidFill>
                    <a:latin typeface="Meiryo UI" panose="020B0604030504040204" pitchFamily="50" charset="-128"/>
                    <a:ea typeface="Meiryo UI" panose="020B0604030504040204" pitchFamily="50" charset="-128"/>
                    <a:cs typeface="Meiryo UI" panose="020B0604030504040204" pitchFamily="50" charset="-128"/>
                  </a:rPr>
                  <a:t>行動を促す場の実現　</a:t>
                </a:r>
              </a:p>
            </p:txBody>
          </p:sp>
          <p:sp>
            <p:nvSpPr>
              <p:cNvPr id="14" name="角丸四角形 78"/>
              <p:cNvSpPr/>
              <p:nvPr/>
            </p:nvSpPr>
            <p:spPr>
              <a:xfrm>
                <a:off x="6356587" y="2494919"/>
                <a:ext cx="2745830" cy="857580"/>
              </a:xfrm>
              <a:prstGeom prst="rect">
                <a:avLst/>
              </a:prstGeom>
              <a:noFill/>
              <a:ln w="28575">
                <a:solidFill>
                  <a:srgbClr val="66B2B0"/>
                </a:solidFill>
              </a:ln>
            </p:spPr>
            <p:style>
              <a:lnRef idx="2">
                <a:schemeClr val="accent1">
                  <a:shade val="50000"/>
                </a:schemeClr>
              </a:lnRef>
              <a:fillRef idx="1">
                <a:schemeClr val="accent1"/>
              </a:fillRef>
              <a:effectRef idx="0">
                <a:schemeClr val="accent1"/>
              </a:effectRef>
              <a:fontRef idx="minor">
                <a:schemeClr val="lt1"/>
              </a:fontRef>
            </p:style>
            <p:txBody>
              <a:bodyPr tIns="66462" rtlCol="0" anchor="t"/>
              <a:lstStyle/>
              <a:p>
                <a:pPr algn="ctr"/>
                <a:r>
                  <a:rPr kumimoji="1"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目標３</a:t>
                </a:r>
                <a:endParaRPr kumimoji="1"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831"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77" b="1" dirty="0">
                    <a:solidFill>
                      <a:schemeClr val="tx1"/>
                    </a:solidFill>
                    <a:latin typeface="Meiryo UI" panose="020B0604030504040204" pitchFamily="50" charset="-128"/>
                    <a:ea typeface="Meiryo UI" panose="020B0604030504040204" pitchFamily="50" charset="-128"/>
                  </a:rPr>
                  <a:t>世界に誇る文化・</a:t>
                </a:r>
                <a:endParaRPr kumimoji="1" lang="en-US" altLang="ja-JP" sz="1477" b="1" dirty="0">
                  <a:solidFill>
                    <a:schemeClr val="tx1"/>
                  </a:solidFill>
                  <a:latin typeface="Meiryo UI" panose="020B0604030504040204" pitchFamily="50" charset="-128"/>
                  <a:ea typeface="Meiryo UI" panose="020B0604030504040204" pitchFamily="50" charset="-128"/>
                </a:endParaRPr>
              </a:p>
              <a:p>
                <a:pPr algn="ctr"/>
                <a:r>
                  <a:rPr kumimoji="1" lang="ja-JP" altLang="en-US" sz="1477" b="1" dirty="0">
                    <a:solidFill>
                      <a:schemeClr val="tx1"/>
                    </a:solidFill>
                    <a:latin typeface="Meiryo UI" panose="020B0604030504040204" pitchFamily="50" charset="-128"/>
                    <a:ea typeface="Meiryo UI" panose="020B0604030504040204" pitchFamily="50" charset="-128"/>
                  </a:rPr>
                  <a:t>スポーツ拠点の形成</a:t>
                </a:r>
                <a:r>
                  <a:rPr kumimoji="1" lang="ja-JP" altLang="en-US" sz="1477"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grpSp>
      </p:grpSp>
      <p:sp>
        <p:nvSpPr>
          <p:cNvPr id="19" name="二等辺三角形 18">
            <a:extLst>
              <a:ext uri="{FF2B5EF4-FFF2-40B4-BE49-F238E27FC236}">
                <a16:creationId xmlns:a16="http://schemas.microsoft.com/office/drawing/2014/main" id="{D98D4F55-47EA-93C8-F6EA-2E8130E029E9}"/>
              </a:ext>
            </a:extLst>
          </p:cNvPr>
          <p:cNvSpPr/>
          <p:nvPr/>
        </p:nvSpPr>
        <p:spPr>
          <a:xfrm rot="10800000">
            <a:off x="1407628" y="4830823"/>
            <a:ext cx="492370" cy="149854"/>
          </a:xfrm>
          <a:prstGeom prst="triangle">
            <a:avLst/>
          </a:prstGeom>
          <a:solidFill>
            <a:schemeClr val="tx1">
              <a:lumMod val="75000"/>
              <a:lumOff val="25000"/>
            </a:schemeClr>
          </a:solidFill>
        </p:spPr>
        <p:style>
          <a:lnRef idx="3">
            <a:schemeClr val="lt1"/>
          </a:lnRef>
          <a:fillRef idx="1">
            <a:schemeClr val="dk1"/>
          </a:fillRef>
          <a:effectRef idx="1">
            <a:schemeClr val="dk1"/>
          </a:effectRef>
          <a:fontRef idx="minor">
            <a:schemeClr val="lt1"/>
          </a:fontRef>
        </p:style>
        <p:txBody>
          <a:bodyPr rtlCol="0" anchor="ctr"/>
          <a:lstStyle/>
          <a:p>
            <a:pPr algn="ctr"/>
            <a:endParaRPr kumimoji="1" lang="ja-JP" altLang="en-US" sz="1477"/>
          </a:p>
        </p:txBody>
      </p:sp>
      <p:sp>
        <p:nvSpPr>
          <p:cNvPr id="20" name="二等辺三角形 19">
            <a:extLst>
              <a:ext uri="{FF2B5EF4-FFF2-40B4-BE49-F238E27FC236}">
                <a16:creationId xmlns:a16="http://schemas.microsoft.com/office/drawing/2014/main" id="{7B5B8376-F6F7-501F-38D8-C079AE97CF9C}"/>
              </a:ext>
            </a:extLst>
          </p:cNvPr>
          <p:cNvSpPr/>
          <p:nvPr/>
        </p:nvSpPr>
        <p:spPr>
          <a:xfrm rot="10800000">
            <a:off x="4265714" y="4840680"/>
            <a:ext cx="492370" cy="149854"/>
          </a:xfrm>
          <a:prstGeom prst="triangle">
            <a:avLst/>
          </a:prstGeom>
          <a:solidFill>
            <a:schemeClr val="tx1">
              <a:lumMod val="75000"/>
              <a:lumOff val="25000"/>
            </a:schemeClr>
          </a:solidFill>
        </p:spPr>
        <p:style>
          <a:lnRef idx="3">
            <a:schemeClr val="lt1"/>
          </a:lnRef>
          <a:fillRef idx="1">
            <a:schemeClr val="dk1"/>
          </a:fillRef>
          <a:effectRef idx="1">
            <a:schemeClr val="dk1"/>
          </a:effectRef>
          <a:fontRef idx="minor">
            <a:schemeClr val="lt1"/>
          </a:fontRef>
        </p:style>
        <p:txBody>
          <a:bodyPr rtlCol="0" anchor="ctr"/>
          <a:lstStyle/>
          <a:p>
            <a:pPr algn="ctr"/>
            <a:endParaRPr kumimoji="1" lang="ja-JP" altLang="en-US" sz="1477"/>
          </a:p>
        </p:txBody>
      </p:sp>
      <p:sp>
        <p:nvSpPr>
          <p:cNvPr id="21" name="二等辺三角形 20">
            <a:extLst>
              <a:ext uri="{FF2B5EF4-FFF2-40B4-BE49-F238E27FC236}">
                <a16:creationId xmlns:a16="http://schemas.microsoft.com/office/drawing/2014/main" id="{F528E82D-14ED-161F-C043-6B31A312F13E}"/>
              </a:ext>
            </a:extLst>
          </p:cNvPr>
          <p:cNvSpPr/>
          <p:nvPr/>
        </p:nvSpPr>
        <p:spPr>
          <a:xfrm rot="10800000">
            <a:off x="7166344" y="4840639"/>
            <a:ext cx="492370" cy="149854"/>
          </a:xfrm>
          <a:prstGeom prst="triangle">
            <a:avLst/>
          </a:prstGeom>
          <a:solidFill>
            <a:schemeClr val="tx1">
              <a:lumMod val="75000"/>
              <a:lumOff val="25000"/>
            </a:schemeClr>
          </a:solidFill>
        </p:spPr>
        <p:style>
          <a:lnRef idx="3">
            <a:schemeClr val="lt1"/>
          </a:lnRef>
          <a:fillRef idx="1">
            <a:schemeClr val="dk1"/>
          </a:fillRef>
          <a:effectRef idx="1">
            <a:schemeClr val="dk1"/>
          </a:effectRef>
          <a:fontRef idx="minor">
            <a:schemeClr val="lt1"/>
          </a:fontRef>
        </p:style>
        <p:txBody>
          <a:bodyPr rtlCol="0" anchor="ctr"/>
          <a:lstStyle/>
          <a:p>
            <a:pPr algn="ctr"/>
            <a:endParaRPr kumimoji="1" lang="ja-JP" altLang="en-US" sz="1477"/>
          </a:p>
        </p:txBody>
      </p:sp>
      <p:cxnSp>
        <p:nvCxnSpPr>
          <p:cNvPr id="3" name="直線コネクタ 2">
            <a:extLst>
              <a:ext uri="{FF2B5EF4-FFF2-40B4-BE49-F238E27FC236}">
                <a16:creationId xmlns:a16="http://schemas.microsoft.com/office/drawing/2014/main" id="{083FC581-5B2C-F430-8E75-FF7EC5C9984A}"/>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960AF9CD-3C77-6025-4348-833A45F72E96}"/>
              </a:ext>
            </a:extLst>
          </p:cNvPr>
          <p:cNvSpPr txBox="1"/>
          <p:nvPr/>
        </p:nvSpPr>
        <p:spPr>
          <a:xfrm>
            <a:off x="187035" y="862288"/>
            <a:ext cx="8782447" cy="492987"/>
          </a:xfrm>
          <a:prstGeom prst="rect">
            <a:avLst/>
          </a:prstGeom>
          <a:noFill/>
        </p:spPr>
        <p:txBody>
          <a:bodyPr wrap="square" rtlCol="0">
            <a:noAutofit/>
          </a:bodyPr>
          <a:lstStyle/>
          <a:p>
            <a:r>
              <a:rPr lang="ja-JP" altLang="en-US" sz="1400" dirty="0">
                <a:latin typeface="Meiryo UI" panose="020B0604030504040204" pitchFamily="50" charset="-128"/>
                <a:ea typeface="Meiryo UI" panose="020B0604030504040204" pitchFamily="50" charset="-128"/>
              </a:rPr>
              <a:t>　日本万国博覧会記念公園の活性化に向けた将来ビジョン</a:t>
            </a:r>
            <a:r>
              <a:rPr lang="en-US" altLang="ja-JP" sz="1400" dirty="0">
                <a:latin typeface="Meiryo UI" panose="020B0604030504040204" pitchFamily="50" charset="-128"/>
                <a:ea typeface="Meiryo UI" panose="020B0604030504040204" pitchFamily="50" charset="-128"/>
              </a:rPr>
              <a:t>2040</a:t>
            </a:r>
            <a:r>
              <a:rPr lang="ja-JP" altLang="en-US" sz="1400" dirty="0">
                <a:latin typeface="Meiryo UI" panose="020B0604030504040204" pitchFamily="50" charset="-128"/>
                <a:ea typeface="Meiryo UI" panose="020B0604030504040204" pitchFamily="50" charset="-128"/>
              </a:rPr>
              <a:t>では、基本テーマ、基本理念、めざすべき公園像、存在意義と３つの目標、基本方針や、</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年に目指す公園像を掲げている。</a:t>
            </a:r>
          </a:p>
          <a:p>
            <a:endParaRPr lang="ja-JP" altLang="en-US" sz="1400" dirty="0">
              <a:latin typeface="Meiryo UI" panose="020B0604030504040204" pitchFamily="50" charset="-128"/>
              <a:ea typeface="Meiryo UI" panose="020B0604030504040204" pitchFamily="50" charset="-128"/>
            </a:endParaRPr>
          </a:p>
        </p:txBody>
      </p:sp>
      <p:sp>
        <p:nvSpPr>
          <p:cNvPr id="8" name="スライド番号プレースホルダー 3">
            <a:extLst>
              <a:ext uri="{FF2B5EF4-FFF2-40B4-BE49-F238E27FC236}">
                <a16:creationId xmlns:a16="http://schemas.microsoft.com/office/drawing/2014/main" id="{AD1DA763-1E63-4912-EE1F-1D7CE346A727}"/>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2</a:t>
            </a:fld>
            <a:endParaRPr kumimoji="1" lang="ja-JP" altLang="en-US"/>
          </a:p>
        </p:txBody>
      </p:sp>
      <p:sp>
        <p:nvSpPr>
          <p:cNvPr id="23" name="タイトル 1">
            <a:extLst>
              <a:ext uri="{FF2B5EF4-FFF2-40B4-BE49-F238E27FC236}">
                <a16:creationId xmlns:a16="http://schemas.microsoft.com/office/drawing/2014/main" id="{90098942-D55C-4EEA-9C6F-779CED8A16BD}"/>
              </a:ext>
            </a:extLst>
          </p:cNvPr>
          <p:cNvSpPr txBox="1">
            <a:spLocks/>
          </p:cNvSpPr>
          <p:nvPr/>
        </p:nvSpPr>
        <p:spPr>
          <a:xfrm>
            <a:off x="41383" y="152348"/>
            <a:ext cx="8928100" cy="568893"/>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en-US" altLang="ja-JP" sz="2000" cap="all" dirty="0">
                <a:latin typeface="Meiryo UI" panose="020B0604030504040204" pitchFamily="50" charset="-128"/>
                <a:ea typeface="Meiryo UI" panose="020B0604030504040204" pitchFamily="50" charset="-128"/>
              </a:rPr>
              <a:t> 1.</a:t>
            </a:r>
            <a:r>
              <a:rPr lang="ja-JP" altLang="en-US" sz="2000" cap="all" dirty="0">
                <a:latin typeface="Meiryo UI" panose="020B0604030504040204" pitchFamily="50" charset="-128"/>
                <a:ea typeface="Meiryo UI" panose="020B0604030504040204" pitchFamily="50" charset="-128"/>
              </a:rPr>
              <a:t>日本万国博覧会記念公園の活性化に向けた将来ビジョン</a:t>
            </a:r>
            <a:r>
              <a:rPr lang="en-US" altLang="ja-JP" sz="2000" cap="all" dirty="0">
                <a:latin typeface="Meiryo UI" panose="020B0604030504040204" pitchFamily="50" charset="-128"/>
                <a:ea typeface="Meiryo UI" panose="020B0604030504040204" pitchFamily="50" charset="-128"/>
              </a:rPr>
              <a:t>2040</a:t>
            </a:r>
            <a:r>
              <a:rPr lang="ja-JP" altLang="en-US" sz="2000" cap="all" dirty="0">
                <a:latin typeface="Meiryo UI" panose="020B0604030504040204" pitchFamily="50" charset="-128"/>
                <a:ea typeface="Meiryo UI" panose="020B0604030504040204" pitchFamily="50" charset="-128"/>
              </a:rPr>
              <a:t>における</a:t>
            </a:r>
            <a:endParaRPr lang="en-US" altLang="ja-JP" sz="2000" cap="all" dirty="0">
              <a:latin typeface="Meiryo UI" panose="020B0604030504040204" pitchFamily="50" charset="-128"/>
              <a:ea typeface="Meiryo UI" panose="020B0604030504040204" pitchFamily="50" charset="-128"/>
            </a:endParaRPr>
          </a:p>
          <a:p>
            <a:pPr algn="l"/>
            <a:r>
              <a:rPr lang="ja-JP" altLang="en-US" sz="2000" cap="all" dirty="0">
                <a:latin typeface="Meiryo UI" panose="020B0604030504040204" pitchFamily="50" charset="-128"/>
                <a:ea typeface="Meiryo UI" panose="020B0604030504040204" pitchFamily="50" charset="-128"/>
              </a:rPr>
              <a:t>      目標・基本方針、取組みの方向性</a:t>
            </a:r>
          </a:p>
        </p:txBody>
      </p:sp>
    </p:spTree>
    <p:extLst>
      <p:ext uri="{BB962C8B-B14F-4D97-AF65-F5344CB8AC3E}">
        <p14:creationId xmlns:p14="http://schemas.microsoft.com/office/powerpoint/2010/main" val="2255474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2876BB28-B974-7192-780D-C567B13044F6}"/>
              </a:ext>
            </a:extLst>
          </p:cNvPr>
          <p:cNvSpPr/>
          <p:nvPr/>
        </p:nvSpPr>
        <p:spPr>
          <a:xfrm>
            <a:off x="364067" y="2467162"/>
            <a:ext cx="8328036" cy="330710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37FBDCFF-31FA-7C66-BD97-FAA3C257183A}"/>
              </a:ext>
            </a:extLst>
          </p:cNvPr>
          <p:cNvSpPr/>
          <p:nvPr/>
        </p:nvSpPr>
        <p:spPr>
          <a:xfrm>
            <a:off x="270271" y="2367860"/>
            <a:ext cx="2717692" cy="340962"/>
          </a:xfrm>
          <a:prstGeom prst="roundRect">
            <a:avLst>
              <a:gd name="adj" fmla="val 50000"/>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b="1">
                <a:latin typeface="Meiryo UI" panose="020B0604030504040204" pitchFamily="50" charset="-128"/>
                <a:ea typeface="Meiryo UI" panose="020B0604030504040204" pitchFamily="50" charset="-128"/>
              </a:rPr>
              <a:t>取組みの方向性</a:t>
            </a:r>
            <a:endParaRPr kumimoji="1" lang="ja-JP" altLang="en-US" sz="1400"/>
          </a:p>
        </p:txBody>
      </p:sp>
      <p:graphicFrame>
        <p:nvGraphicFramePr>
          <p:cNvPr id="10" name="表 5">
            <a:extLst>
              <a:ext uri="{FF2B5EF4-FFF2-40B4-BE49-F238E27FC236}">
                <a16:creationId xmlns:a16="http://schemas.microsoft.com/office/drawing/2014/main" id="{CE7BC438-06F0-4FE4-A272-7BCE131F8A16}"/>
              </a:ext>
            </a:extLst>
          </p:cNvPr>
          <p:cNvGraphicFramePr>
            <a:graphicFrameLocks noGrp="1"/>
          </p:cNvGraphicFramePr>
          <p:nvPr>
            <p:extLst>
              <p:ext uri="{D42A27DB-BD31-4B8C-83A1-F6EECF244321}">
                <p14:modId xmlns:p14="http://schemas.microsoft.com/office/powerpoint/2010/main" val="3343684835"/>
              </p:ext>
            </p:extLst>
          </p:nvPr>
        </p:nvGraphicFramePr>
        <p:xfrm>
          <a:off x="270271" y="1303442"/>
          <a:ext cx="8470324" cy="660315"/>
        </p:xfrm>
        <a:graphic>
          <a:graphicData uri="http://schemas.openxmlformats.org/drawingml/2006/table">
            <a:tbl>
              <a:tblPr firstRow="1" bandRow="1">
                <a:tableStyleId>{9DCAF9ED-07DC-4A11-8D7F-57B35C25682E}</a:tableStyleId>
              </a:tblPr>
              <a:tblGrid>
                <a:gridCol w="1564856">
                  <a:extLst>
                    <a:ext uri="{9D8B030D-6E8A-4147-A177-3AD203B41FA5}">
                      <a16:colId xmlns:a16="http://schemas.microsoft.com/office/drawing/2014/main" val="4263540375"/>
                    </a:ext>
                  </a:extLst>
                </a:gridCol>
                <a:gridCol w="6905468">
                  <a:extLst>
                    <a:ext uri="{9D8B030D-6E8A-4147-A177-3AD203B41FA5}">
                      <a16:colId xmlns:a16="http://schemas.microsoft.com/office/drawing/2014/main" val="4116290218"/>
                    </a:ext>
                  </a:extLst>
                </a:gridCol>
              </a:tblGrid>
              <a:tr h="130926">
                <a:tc>
                  <a:txBody>
                    <a:bodyPr/>
                    <a:lstStyle/>
                    <a:p>
                      <a:pPr marL="0" algn="ctr" defTabSz="457200" rtl="0" eaLnBrk="1" latinLnBrk="0" hangingPunct="1"/>
                      <a:r>
                        <a:rPr lang="ja-JP" altLang="en-US" sz="1600" kern="1200" dirty="0">
                          <a:solidFill>
                            <a:schemeClr val="bg1"/>
                          </a:solidFill>
                          <a:latin typeface="+mn-lt"/>
                          <a:ea typeface="Meiryo UI" panose="020B0604030504040204" pitchFamily="50" charset="-128"/>
                          <a:cs typeface="Times New Roman" panose="02020603050405020304" pitchFamily="18" charset="0"/>
                        </a:rPr>
                        <a:t>目標１</a:t>
                      </a:r>
                    </a:p>
                  </a:txBody>
                  <a:tcPr marL="68580" marR="68580" marT="34290" marB="34290" anchor="ctr"/>
                </a:tc>
                <a:tc>
                  <a:txBody>
                    <a:bodyPr/>
                    <a:lstStyle/>
                    <a:p>
                      <a:pPr marL="0" algn="l" defTabSz="457200" rtl="0" eaLnBrk="1" latinLnBrk="0" hangingPunct="1"/>
                      <a:r>
                        <a:rPr lang="ja-JP" altLang="en-US" sz="1600" kern="1200" dirty="0">
                          <a:solidFill>
                            <a:schemeClr val="bg1"/>
                          </a:solidFill>
                          <a:latin typeface="+mn-lt"/>
                          <a:ea typeface="Meiryo UI" panose="020B0604030504040204" pitchFamily="50" charset="-128"/>
                          <a:cs typeface="Times New Roman" panose="02020603050405020304" pitchFamily="18" charset="0"/>
                        </a:rPr>
                        <a:t>多様な人々が交流交歓を通じ、喜びや希望を感じられる場の実現</a:t>
                      </a:r>
                    </a:p>
                  </a:txBody>
                  <a:tcPr marL="68580" marR="68580" marT="34290" marB="34290" anchor="ctr"/>
                </a:tc>
                <a:extLst>
                  <a:ext uri="{0D108BD9-81ED-4DB2-BD59-A6C34878D82A}">
                    <a16:rowId xmlns:a16="http://schemas.microsoft.com/office/drawing/2014/main" val="461588974"/>
                  </a:ext>
                </a:extLst>
              </a:tr>
              <a:tr h="347895">
                <a:tc>
                  <a:txBody>
                    <a:bodyPr/>
                    <a:lstStyle/>
                    <a:p>
                      <a:pPr marL="0" algn="ctr" defTabSz="457200" rtl="0" eaLnBrk="1" latinLnBrk="0" hangingPunct="1"/>
                      <a:r>
                        <a:rPr lang="ja-JP" altLang="en-US" sz="1600"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基本方針１</a:t>
                      </a:r>
                    </a:p>
                  </a:txBody>
                  <a:tcPr marL="68580" marR="68580" marT="34290" marB="34290" anchor="ctr">
                    <a:noFill/>
                  </a:tcPr>
                </a:tc>
                <a:tc>
                  <a:txBody>
                    <a:bodyPr/>
                    <a:lstStyle/>
                    <a:p>
                      <a:pPr marL="0" algn="l" defTabSz="457200" rtl="0" eaLnBrk="1" latinLnBrk="0" hangingPunct="1"/>
                      <a:r>
                        <a:rPr lang="ja-JP" altLang="en-US" sz="1600"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将来にわたり、すべての人が安心して快適に利用できる、多様性と調和に満ちた公園</a:t>
                      </a:r>
                      <a:endParaRPr lang="en-US" altLang="ja-JP" sz="16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txBody>
                  <a:tcPr marL="68580" marR="68580" marT="34290" marB="34290" anchor="ctr">
                    <a:noFill/>
                  </a:tcPr>
                </a:tc>
                <a:extLst>
                  <a:ext uri="{0D108BD9-81ED-4DB2-BD59-A6C34878D82A}">
                    <a16:rowId xmlns:a16="http://schemas.microsoft.com/office/drawing/2014/main" val="647981385"/>
                  </a:ext>
                </a:extLst>
              </a:tr>
            </a:tbl>
          </a:graphicData>
        </a:graphic>
      </p:graphicFrame>
      <p:sp>
        <p:nvSpPr>
          <p:cNvPr id="11" name="テキスト ボックス 10">
            <a:extLst>
              <a:ext uri="{FF2B5EF4-FFF2-40B4-BE49-F238E27FC236}">
                <a16:creationId xmlns:a16="http://schemas.microsoft.com/office/drawing/2014/main" id="{EBFBCC5C-B50C-4A9F-A03E-944478EAE49F}"/>
              </a:ext>
            </a:extLst>
          </p:cNvPr>
          <p:cNvSpPr txBox="1"/>
          <p:nvPr/>
        </p:nvSpPr>
        <p:spPr>
          <a:xfrm>
            <a:off x="441607" y="2728725"/>
            <a:ext cx="8250495" cy="1091579"/>
          </a:xfrm>
          <a:prstGeom prst="rect">
            <a:avLst/>
          </a:prstGeom>
          <a:noFill/>
          <a:ln>
            <a:noFill/>
          </a:ln>
        </p:spPr>
        <p:txBody>
          <a:bodyPr wrap="square" rtlCol="0">
            <a:noAutofit/>
          </a:bodyPr>
          <a:lstStyle/>
          <a:p>
            <a:pPr marL="177800" indent="-177800"/>
            <a:r>
              <a:rPr lang="en-US" altLang="ja-JP" sz="1400" dirty="0">
                <a:latin typeface="Meiryo UI" panose="020B0604030504040204" pitchFamily="50" charset="-128"/>
                <a:ea typeface="Meiryo UI" panose="020B0604030504040204" pitchFamily="50" charset="-128"/>
              </a:rPr>
              <a:t>A.</a:t>
            </a:r>
            <a:r>
              <a:rPr lang="ja-JP" altLang="en-US" sz="1400" dirty="0">
                <a:latin typeface="Meiryo UI" panose="020B0604030504040204" pitchFamily="50" charset="-128"/>
                <a:ea typeface="Meiryo UI" panose="020B0604030504040204" pitchFamily="50" charset="-128"/>
              </a:rPr>
              <a:t>誰もが安全安心、快適に公園を利用できるよう、バリアフリー化、ユニバーサルデザインの導入等に取り組むとともに、　</a:t>
            </a:r>
            <a:r>
              <a:rPr lang="en-US" altLang="ja-JP" sz="1400" dirty="0">
                <a:latin typeface="Meiryo UI" panose="020B0604030504040204" pitchFamily="50" charset="-128"/>
                <a:ea typeface="Meiryo UI" panose="020B0604030504040204" pitchFamily="50" charset="-128"/>
              </a:rPr>
              <a:t>DX</a:t>
            </a:r>
            <a:r>
              <a:rPr lang="ja-JP" altLang="en-US" sz="1400" dirty="0">
                <a:latin typeface="Meiryo UI" panose="020B0604030504040204" pitchFamily="50" charset="-128"/>
                <a:ea typeface="Meiryo UI" panose="020B0604030504040204" pitchFamily="50" charset="-128"/>
              </a:rPr>
              <a:t>等を推進し、ハンディキャップの解消やより快適な公園利用等、利用者の多様なニーズに対応できるよう環境整備を進める。施設改修計画に基づき、来園者が安心して快適に利用できるよう公園施設の計画的な整備・保全・改修を進めるとともに、民芸館、</a:t>
            </a:r>
            <a:r>
              <a:rPr lang="en-US" altLang="ja-JP" sz="1400" dirty="0">
                <a:latin typeface="Meiryo UI" panose="020B0604030504040204" pitchFamily="50" charset="-128"/>
                <a:ea typeface="Meiryo UI" panose="020B0604030504040204" pitchFamily="50" charset="-128"/>
              </a:rPr>
              <a:t>EXPO’70</a:t>
            </a:r>
            <a:r>
              <a:rPr lang="ja-JP" altLang="en-US" sz="1400" dirty="0">
                <a:latin typeface="Meiryo UI" panose="020B0604030504040204" pitchFamily="50" charset="-128"/>
                <a:ea typeface="Meiryo UI" panose="020B0604030504040204" pitchFamily="50" charset="-128"/>
              </a:rPr>
              <a:t>パビリオン、太陽の塔等レガシー施設等の大規模更新を行う。 （ゾーン：全域） </a:t>
            </a:r>
            <a:endParaRPr lang="en-US" altLang="ja-JP" sz="1400" dirty="0">
              <a:latin typeface="Meiryo UI" panose="020B0604030504040204" pitchFamily="50" charset="-128"/>
              <a:ea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B.</a:t>
            </a:r>
            <a:r>
              <a:rPr lang="ja-JP" altLang="en-US" sz="1400" dirty="0">
                <a:latin typeface="Meiryo UI" panose="020B0604030504040204" pitchFamily="50" charset="-128"/>
                <a:ea typeface="Meiryo UI" panose="020B0604030504040204" pitchFamily="50" charset="-128"/>
              </a:rPr>
              <a:t>様々な立場の人が交流交歓し、喜びや希望を感じることができる公園をめざす。 （ゾーン：全域）</a:t>
            </a:r>
            <a:endParaRPr lang="en-US" altLang="ja-JP" sz="1400" dirty="0">
              <a:latin typeface="Meiryo UI" panose="020B0604030504040204" pitchFamily="50" charset="-128"/>
              <a:ea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endParaRPr>
          </a:p>
          <a:p>
            <a:pPr marL="177800" indent="-177800"/>
            <a:r>
              <a:rPr lang="en-US" altLang="ja-JP" sz="1400" dirty="0">
                <a:latin typeface="Meiryo UI" panose="020B0604030504040204" pitchFamily="50" charset="-128"/>
                <a:ea typeface="Meiryo UI" panose="020B0604030504040204" pitchFamily="50" charset="-128"/>
              </a:rPr>
              <a:t>C.</a:t>
            </a:r>
            <a:r>
              <a:rPr lang="ja-JP" altLang="en-US" sz="1400" dirty="0">
                <a:latin typeface="Meiryo UI" panose="020B0604030504040204" pitchFamily="50" charset="-128"/>
                <a:ea typeface="Meiryo UI" panose="020B0604030504040204" pitchFamily="50" charset="-128"/>
              </a:rPr>
              <a:t>日々の生活によりそう普段使いの公園をめざすとともに、イベントなど各種催しや新しい取組み等による非日常を楽しむための場所づくり等、両面から取り組む。（ゾーン：アクティブゾーン）</a:t>
            </a:r>
            <a:endParaRPr lang="en-US" altLang="ja-JP" sz="1400" dirty="0">
              <a:latin typeface="Meiryo UI" panose="020B0604030504040204" pitchFamily="50" charset="-128"/>
              <a:ea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endParaRPr>
          </a:p>
          <a:p>
            <a:pPr marL="177800" indent="-177800"/>
            <a:r>
              <a:rPr lang="en-US" altLang="ja-JP" sz="1400" dirty="0">
                <a:latin typeface="Meiryo UI" panose="020B0604030504040204" pitchFamily="50" charset="-128"/>
                <a:ea typeface="Meiryo UI" panose="020B0604030504040204" pitchFamily="50" charset="-128"/>
              </a:rPr>
              <a:t>D.</a:t>
            </a:r>
            <a:r>
              <a:rPr lang="ja-JP" altLang="en-US" sz="1400" dirty="0">
                <a:latin typeface="Meiryo UI" panose="020B0604030504040204" pitchFamily="50" charset="-128"/>
                <a:ea typeface="Meiryo UI" panose="020B0604030504040204" pitchFamily="50" charset="-128"/>
              </a:rPr>
              <a:t>指定管理者制度による民間ノウハウの活用や、</a:t>
            </a:r>
            <a:r>
              <a:rPr lang="en-US" altLang="ja-JP" sz="1400" dirty="0">
                <a:latin typeface="Meiryo UI" panose="020B0604030504040204" pitchFamily="50" charset="-128"/>
                <a:ea typeface="Meiryo UI" panose="020B0604030504040204" pitchFamily="50" charset="-128"/>
              </a:rPr>
              <a:t>DX</a:t>
            </a:r>
            <a:r>
              <a:rPr lang="ja-JP" altLang="en-US" sz="1400" dirty="0">
                <a:latin typeface="Meiryo UI" panose="020B0604030504040204" pitchFamily="50" charset="-128"/>
                <a:ea typeface="Meiryo UI" panose="020B0604030504040204" pitchFamily="50" charset="-128"/>
              </a:rPr>
              <a:t>等の推進により、効果的・効率的な公園運営を行うことで、持続可能な財務運営体制づくりに取り組む。（ゾーン：全域）　等</a:t>
            </a:r>
          </a:p>
          <a:p>
            <a:endParaRPr lang="en-US" altLang="ja-JP" sz="1200" dirty="0">
              <a:latin typeface="Meiryo UI" panose="020B0604030504040204" pitchFamily="50" charset="-128"/>
              <a:ea typeface="Meiryo UI" panose="020B0604030504040204" pitchFamily="50" charset="-128"/>
            </a:endParaRPr>
          </a:p>
        </p:txBody>
      </p:sp>
      <p:sp>
        <p:nvSpPr>
          <p:cNvPr id="5" name="スライド番号プレースホルダー 3">
            <a:extLst>
              <a:ext uri="{FF2B5EF4-FFF2-40B4-BE49-F238E27FC236}">
                <a16:creationId xmlns:a16="http://schemas.microsoft.com/office/drawing/2014/main" id="{9AEEDA7A-B345-7FCC-3C44-C37BFFFEE1FE}"/>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3</a:t>
            </a:fld>
            <a:endParaRPr kumimoji="1" lang="ja-JP" altLang="en-US"/>
          </a:p>
        </p:txBody>
      </p:sp>
      <p:cxnSp>
        <p:nvCxnSpPr>
          <p:cNvPr id="9" name="直線コネクタ 8">
            <a:extLst>
              <a:ext uri="{FF2B5EF4-FFF2-40B4-BE49-F238E27FC236}">
                <a16:creationId xmlns:a16="http://schemas.microsoft.com/office/drawing/2014/main" id="{95018A3F-9041-447E-8242-2278A90A8DC1}"/>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95E00C46-3186-4C04-9BDC-BEE3A7538224}"/>
              </a:ext>
            </a:extLst>
          </p:cNvPr>
          <p:cNvSpPr txBox="1">
            <a:spLocks/>
          </p:cNvSpPr>
          <p:nvPr/>
        </p:nvSpPr>
        <p:spPr>
          <a:xfrm>
            <a:off x="41383" y="152348"/>
            <a:ext cx="8928100" cy="568893"/>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en-US" altLang="ja-JP" sz="2000" cap="all" dirty="0">
                <a:latin typeface="Meiryo UI" panose="020B0604030504040204" pitchFamily="50" charset="-128"/>
                <a:ea typeface="Meiryo UI" panose="020B0604030504040204" pitchFamily="50" charset="-128"/>
              </a:rPr>
              <a:t> 1.</a:t>
            </a:r>
            <a:r>
              <a:rPr lang="ja-JP" altLang="en-US" sz="2000" cap="all" dirty="0">
                <a:latin typeface="Meiryo UI" panose="020B0604030504040204" pitchFamily="50" charset="-128"/>
                <a:ea typeface="Meiryo UI" panose="020B0604030504040204" pitchFamily="50" charset="-128"/>
              </a:rPr>
              <a:t>日本万国博覧会記念公園の活性化に向けた将来ビジョン</a:t>
            </a:r>
            <a:r>
              <a:rPr lang="en-US" altLang="ja-JP" sz="2000" cap="all" dirty="0">
                <a:latin typeface="Meiryo UI" panose="020B0604030504040204" pitchFamily="50" charset="-128"/>
                <a:ea typeface="Meiryo UI" panose="020B0604030504040204" pitchFamily="50" charset="-128"/>
              </a:rPr>
              <a:t>2040</a:t>
            </a:r>
            <a:r>
              <a:rPr lang="ja-JP" altLang="en-US" sz="2000" cap="all" dirty="0">
                <a:latin typeface="Meiryo UI" panose="020B0604030504040204" pitchFamily="50" charset="-128"/>
                <a:ea typeface="Meiryo UI" panose="020B0604030504040204" pitchFamily="50" charset="-128"/>
              </a:rPr>
              <a:t>における</a:t>
            </a:r>
            <a:endParaRPr lang="en-US" altLang="ja-JP" sz="2000" cap="all" dirty="0">
              <a:latin typeface="Meiryo UI" panose="020B0604030504040204" pitchFamily="50" charset="-128"/>
              <a:ea typeface="Meiryo UI" panose="020B0604030504040204" pitchFamily="50" charset="-128"/>
            </a:endParaRPr>
          </a:p>
          <a:p>
            <a:pPr algn="l"/>
            <a:r>
              <a:rPr lang="ja-JP" altLang="en-US" sz="2000" cap="all" dirty="0">
                <a:latin typeface="Meiryo UI" panose="020B0604030504040204" pitchFamily="50" charset="-128"/>
                <a:ea typeface="Meiryo UI" panose="020B0604030504040204" pitchFamily="50" charset="-128"/>
              </a:rPr>
              <a:t>      目標・基本方針、取組みの方向性</a:t>
            </a:r>
          </a:p>
        </p:txBody>
      </p:sp>
    </p:spTree>
    <p:extLst>
      <p:ext uri="{BB962C8B-B14F-4D97-AF65-F5344CB8AC3E}">
        <p14:creationId xmlns:p14="http://schemas.microsoft.com/office/powerpoint/2010/main" val="343713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C6267EBB-A300-429C-9E9B-39920E53EAEC}"/>
              </a:ext>
            </a:extLst>
          </p:cNvPr>
          <p:cNvSpPr/>
          <p:nvPr/>
        </p:nvSpPr>
        <p:spPr>
          <a:xfrm>
            <a:off x="375854" y="2429749"/>
            <a:ext cx="8277079" cy="3351067"/>
          </a:xfrm>
          <a:prstGeom prst="rect">
            <a:avLst/>
          </a:prstGeom>
          <a:solidFill>
            <a:srgbClr val="92D05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pPr>
            <a:endParaRPr lang="en-US" altLang="ja-JP" sz="1400" dirty="0">
              <a:solidFill>
                <a:schemeClr val="tx1"/>
              </a:solidFill>
              <a:latin typeface="Meiryo UI" panose="020B0604030504040204" pitchFamily="50" charset="-128"/>
              <a:ea typeface="Meiryo UI" panose="020B0604030504040204" pitchFamily="50" charset="-128"/>
            </a:endParaRPr>
          </a:p>
          <a:p>
            <a:pPr marL="177800" indent="-177800">
              <a:lnSpc>
                <a:spcPts val="1500"/>
              </a:lnSpc>
            </a:pPr>
            <a:r>
              <a:rPr lang="en-US" altLang="ja-JP" sz="1400" dirty="0">
                <a:solidFill>
                  <a:schemeClr val="tx1"/>
                </a:solidFill>
                <a:latin typeface="Meiryo UI" panose="020B0604030504040204" pitchFamily="50" charset="-128"/>
                <a:ea typeface="Meiryo UI" panose="020B0604030504040204" pitchFamily="50" charset="-128"/>
              </a:rPr>
              <a:t>E.</a:t>
            </a:r>
            <a:r>
              <a:rPr lang="ja-JP" altLang="en-US" sz="1400" dirty="0">
                <a:solidFill>
                  <a:schemeClr val="tx1"/>
                </a:solidFill>
                <a:latin typeface="Meiryo UI" panose="020B0604030504040204" pitchFamily="50" charset="-128"/>
                <a:ea typeface="Meiryo UI" panose="020B0604030504040204" pitchFamily="50" charset="-128"/>
              </a:rPr>
              <a:t>約</a:t>
            </a:r>
            <a:r>
              <a:rPr lang="en-US" altLang="ja-JP" sz="1400" dirty="0">
                <a:solidFill>
                  <a:schemeClr val="tx1"/>
                </a:solidFill>
                <a:latin typeface="Meiryo UI" panose="020B0604030504040204" pitchFamily="50" charset="-128"/>
                <a:ea typeface="Meiryo UI" panose="020B0604030504040204" pitchFamily="50" charset="-128"/>
              </a:rPr>
              <a:t>19</a:t>
            </a:r>
            <a:r>
              <a:rPr lang="ja-JP" altLang="en-US" sz="1400" dirty="0">
                <a:solidFill>
                  <a:schemeClr val="tx1"/>
                </a:solidFill>
                <a:latin typeface="Meiryo UI" panose="020B0604030504040204" pitchFamily="50" charset="-128"/>
                <a:ea typeface="Meiryo UI" panose="020B0604030504040204" pitchFamily="50" charset="-128"/>
              </a:rPr>
              <a:t>万点に及ぶレガシーの保存・活用・魅力向上を図るため、レガシーの電子化とともに、「（仮称）アーカイブセンター」の設置を行い、豊かな未来をめざすための発信を積極的に進める。太陽の塔は重要文化財指定のうえ世界遺産登録をめざす。日本庭園は登録記念物登録、将来的に名勝指定もめざす。また、</a:t>
            </a:r>
            <a:r>
              <a:rPr lang="en-US" altLang="ja-JP" sz="1400" dirty="0">
                <a:solidFill>
                  <a:schemeClr val="tx1"/>
                </a:solidFill>
                <a:latin typeface="Meiryo UI" panose="020B0604030504040204" pitchFamily="50" charset="-128"/>
                <a:ea typeface="Meiryo UI" panose="020B0604030504040204" pitchFamily="50" charset="-128"/>
              </a:rPr>
              <a:t>2025</a:t>
            </a:r>
            <a:r>
              <a:rPr lang="ja-JP" altLang="en-US" sz="1400" dirty="0">
                <a:solidFill>
                  <a:schemeClr val="tx1"/>
                </a:solidFill>
                <a:latin typeface="Meiryo UI" panose="020B0604030504040204" pitchFamily="50" charset="-128"/>
                <a:ea typeface="Meiryo UI" panose="020B0604030504040204" pitchFamily="50" charset="-128"/>
              </a:rPr>
              <a:t>大阪・関西万博と連携し、相乗効果を図る。（ゾーン：レガシーゾーン）</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1500"/>
              </a:lnSpc>
            </a:pPr>
            <a:endParaRPr lang="ja-JP" altLang="en-US" sz="1400" dirty="0">
              <a:solidFill>
                <a:schemeClr val="tx1"/>
              </a:solidFill>
              <a:latin typeface="Meiryo UI" panose="020B0604030504040204" pitchFamily="50" charset="-128"/>
              <a:ea typeface="Meiryo UI" panose="020B0604030504040204" pitchFamily="50" charset="-128"/>
            </a:endParaRPr>
          </a:p>
          <a:p>
            <a:pPr marL="177800" indent="-177800" defTabSz="179388">
              <a:lnSpc>
                <a:spcPts val="1500"/>
              </a:lnSpc>
            </a:pPr>
            <a:r>
              <a:rPr lang="en-US" altLang="ja-JP" sz="1400" dirty="0">
                <a:solidFill>
                  <a:schemeClr val="tx1"/>
                </a:solidFill>
                <a:latin typeface="Meiryo UI" panose="020B0604030504040204" pitchFamily="50" charset="-128"/>
                <a:ea typeface="Meiryo UI" panose="020B0604030504040204" pitchFamily="50" charset="-128"/>
              </a:rPr>
              <a:t>F.</a:t>
            </a:r>
            <a:r>
              <a:rPr lang="ja-JP" altLang="en-US" sz="1400" dirty="0">
                <a:solidFill>
                  <a:schemeClr val="tx1"/>
                </a:solidFill>
                <a:latin typeface="Meiryo UI" panose="020B0604030504040204" pitchFamily="50" charset="-128"/>
                <a:ea typeface="Meiryo UI" panose="020B0604030504040204" pitchFamily="50" charset="-128"/>
              </a:rPr>
              <a:t>公園の豊富なリソースを活かし、未来を考える場としての利活用を推進するため、未来の主役である子どもたちをはじめ、多世代が参画する体制づくりや環境整備を行い、 </a:t>
            </a:r>
            <a:r>
              <a:rPr lang="en-US" altLang="ja-JP" sz="1400" dirty="0">
                <a:solidFill>
                  <a:schemeClr val="tx1"/>
                </a:solidFill>
                <a:latin typeface="Meiryo UI" panose="020B0604030504040204" pitchFamily="50" charset="-128"/>
                <a:ea typeface="Meiryo UI" panose="020B0604030504040204" pitchFamily="50" charset="-128"/>
              </a:rPr>
              <a:t>STEAM</a:t>
            </a:r>
            <a:r>
              <a:rPr lang="ja-JP" altLang="en-US" sz="1400" dirty="0">
                <a:solidFill>
                  <a:schemeClr val="tx1"/>
                </a:solidFill>
                <a:latin typeface="Meiryo UI" panose="020B0604030504040204" pitchFamily="50" charset="-128"/>
                <a:ea typeface="Meiryo UI" panose="020B0604030504040204" pitchFamily="50" charset="-128"/>
              </a:rPr>
              <a:t>教育等が展開される場をめざす。（ゾーン：ネイチャーゾーン）</a:t>
            </a:r>
          </a:p>
          <a:p>
            <a:pPr>
              <a:lnSpc>
                <a:spcPts val="1500"/>
              </a:lnSpc>
            </a:pPr>
            <a:endParaRPr lang="en-US" altLang="ja-JP" sz="1400" dirty="0">
              <a:solidFill>
                <a:schemeClr val="tx1"/>
              </a:solidFill>
              <a:latin typeface="Meiryo UI" panose="020B0604030504040204" pitchFamily="50" charset="-128"/>
              <a:ea typeface="Meiryo UI" panose="020B0604030504040204" pitchFamily="50" charset="-128"/>
            </a:endParaRPr>
          </a:p>
          <a:p>
            <a:pPr marL="177800" indent="-177800">
              <a:lnSpc>
                <a:spcPts val="1500"/>
              </a:lnSpc>
            </a:pPr>
            <a:r>
              <a:rPr lang="en-US" altLang="ja-JP" sz="1400" dirty="0">
                <a:solidFill>
                  <a:schemeClr val="tx1"/>
                </a:solidFill>
                <a:latin typeface="Meiryo UI" panose="020B0604030504040204" pitchFamily="50" charset="-128"/>
                <a:ea typeface="Meiryo UI" panose="020B0604030504040204" pitchFamily="50" charset="-128"/>
              </a:rPr>
              <a:t>G.</a:t>
            </a:r>
            <a:r>
              <a:rPr lang="ja-JP" altLang="en-US" sz="1400" dirty="0">
                <a:solidFill>
                  <a:schemeClr val="tx1"/>
                </a:solidFill>
                <a:latin typeface="Meiryo UI" panose="020B0604030504040204" pitchFamily="50" charset="-128"/>
                <a:ea typeface="Meiryo UI" panose="020B0604030504040204" pitchFamily="50" charset="-128"/>
              </a:rPr>
              <a:t>万博の森づくりを継続し、豊かな生物多様性を持ち、人と自然がふれあえる健全な森をめざす。ボランティア等の様々な主体が森づくりに関わる仕組みをつくる。研究の場として、さらにレクリエーションや健康増進の場としての活用を広げる。（ゾーン：ネイチャーゾーン）</a:t>
            </a:r>
          </a:p>
          <a:p>
            <a:pPr>
              <a:lnSpc>
                <a:spcPts val="1500"/>
              </a:lnSpc>
            </a:pP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1500"/>
              </a:lnSpc>
            </a:pPr>
            <a:r>
              <a:rPr lang="en-US" altLang="ja-JP" sz="1400" dirty="0">
                <a:solidFill>
                  <a:schemeClr val="tx1"/>
                </a:solidFill>
                <a:latin typeface="Meiryo UI" panose="020B0604030504040204" pitchFamily="50" charset="-128"/>
                <a:ea typeface="Meiryo UI" panose="020B0604030504040204" pitchFamily="50" charset="-128"/>
              </a:rPr>
              <a:t>H.</a:t>
            </a:r>
            <a:r>
              <a:rPr lang="ja-JP" altLang="en-US" sz="1400" dirty="0">
                <a:solidFill>
                  <a:schemeClr val="tx1"/>
                </a:solidFill>
                <a:latin typeface="Meiryo UI" panose="020B0604030504040204" pitchFamily="50" charset="-128"/>
                <a:ea typeface="Meiryo UI" panose="020B0604030504040204" pitchFamily="50" charset="-128"/>
              </a:rPr>
              <a:t>国立民族学博物館等と連携し、学術的な交流の場として発展をめざす。（ゾーン：アカデミックゾーン）　等</a:t>
            </a:r>
          </a:p>
        </p:txBody>
      </p:sp>
      <p:graphicFrame>
        <p:nvGraphicFramePr>
          <p:cNvPr id="10" name="表 5">
            <a:extLst>
              <a:ext uri="{FF2B5EF4-FFF2-40B4-BE49-F238E27FC236}">
                <a16:creationId xmlns:a16="http://schemas.microsoft.com/office/drawing/2014/main" id="{CE7BC438-06F0-4FE4-A272-7BCE131F8A16}"/>
              </a:ext>
            </a:extLst>
          </p:cNvPr>
          <p:cNvGraphicFramePr>
            <a:graphicFrameLocks noGrp="1"/>
          </p:cNvGraphicFramePr>
          <p:nvPr>
            <p:extLst>
              <p:ext uri="{D42A27DB-BD31-4B8C-83A1-F6EECF244321}">
                <p14:modId xmlns:p14="http://schemas.microsoft.com/office/powerpoint/2010/main" val="3406061356"/>
              </p:ext>
            </p:extLst>
          </p:nvPr>
        </p:nvGraphicFramePr>
        <p:xfrm>
          <a:off x="270271" y="1301107"/>
          <a:ext cx="8470324" cy="660315"/>
        </p:xfrm>
        <a:graphic>
          <a:graphicData uri="http://schemas.openxmlformats.org/drawingml/2006/table">
            <a:tbl>
              <a:tblPr firstRow="1" bandRow="1">
                <a:tableStyleId>{912C8C85-51F0-491E-9774-3900AFEF0FD7}</a:tableStyleId>
              </a:tblPr>
              <a:tblGrid>
                <a:gridCol w="1250521">
                  <a:extLst>
                    <a:ext uri="{9D8B030D-6E8A-4147-A177-3AD203B41FA5}">
                      <a16:colId xmlns:a16="http://schemas.microsoft.com/office/drawing/2014/main" val="4263540375"/>
                    </a:ext>
                  </a:extLst>
                </a:gridCol>
                <a:gridCol w="7219803">
                  <a:extLst>
                    <a:ext uri="{9D8B030D-6E8A-4147-A177-3AD203B41FA5}">
                      <a16:colId xmlns:a16="http://schemas.microsoft.com/office/drawing/2014/main" val="4116290218"/>
                    </a:ext>
                  </a:extLst>
                </a:gridCol>
              </a:tblGrid>
              <a:tr h="278130">
                <a:tc>
                  <a:txBody>
                    <a:bodyPr/>
                    <a:lstStyle/>
                    <a:p>
                      <a:pPr marL="0" algn="ctr" defTabSz="457200" rtl="0" eaLnBrk="1" latinLnBrk="0" hangingPunct="1"/>
                      <a:r>
                        <a:rPr kumimoji="1" lang="ja-JP" altLang="en-US" sz="1600" b="1" kern="1200" dirty="0">
                          <a:solidFill>
                            <a:schemeClr val="bg1"/>
                          </a:solidFill>
                          <a:latin typeface="+mn-lt"/>
                          <a:ea typeface="Meiryo UI" panose="020B0604030504040204" pitchFamily="50" charset="-128"/>
                          <a:cs typeface="Times New Roman" panose="02020603050405020304" pitchFamily="18" charset="0"/>
                        </a:rPr>
                        <a:t>目標</a:t>
                      </a:r>
                      <a:r>
                        <a:rPr kumimoji="1" lang="en-US" altLang="ja-JP" sz="1600" b="1" kern="1200" dirty="0">
                          <a:solidFill>
                            <a:schemeClr val="bg1"/>
                          </a:solidFill>
                          <a:latin typeface="+mn-lt"/>
                          <a:ea typeface="Meiryo UI" panose="020B0604030504040204" pitchFamily="50" charset="-128"/>
                          <a:cs typeface="Times New Roman" panose="02020603050405020304" pitchFamily="18" charset="0"/>
                        </a:rPr>
                        <a:t>2</a:t>
                      </a:r>
                    </a:p>
                  </a:txBody>
                  <a:tcPr marL="68580" marR="68580" marT="34290" marB="34290">
                    <a:solidFill>
                      <a:srgbClr val="92D050"/>
                    </a:solidFill>
                  </a:tcPr>
                </a:tc>
                <a:tc>
                  <a:txBody>
                    <a:bodyPr/>
                    <a:lstStyle/>
                    <a:p>
                      <a:pPr marL="0" algn="l" defTabSz="457200" rtl="0" eaLnBrk="1" latinLnBrk="0" hangingPunct="1"/>
                      <a:r>
                        <a:rPr kumimoji="1" lang="ja-JP" altLang="en-US" sz="1600" b="1" kern="1200">
                          <a:solidFill>
                            <a:schemeClr val="bg1"/>
                          </a:solidFill>
                          <a:latin typeface="+mn-lt"/>
                          <a:ea typeface="Meiryo UI" panose="020B0604030504040204" pitchFamily="50" charset="-128"/>
                          <a:cs typeface="Times New Roman" panose="02020603050405020304" pitchFamily="18" charset="0"/>
                        </a:rPr>
                        <a:t>豊かな未来を考え、行動を促す場の実現</a:t>
                      </a:r>
                    </a:p>
                  </a:txBody>
                  <a:tcPr marL="68580" marR="68580" marT="34290" marB="34290">
                    <a:solidFill>
                      <a:srgbClr val="92D050"/>
                    </a:solidFill>
                  </a:tcPr>
                </a:tc>
                <a:extLst>
                  <a:ext uri="{0D108BD9-81ED-4DB2-BD59-A6C34878D82A}">
                    <a16:rowId xmlns:a16="http://schemas.microsoft.com/office/drawing/2014/main" val="461588974"/>
                  </a:ext>
                </a:extLst>
              </a:tr>
              <a:tr h="347895">
                <a:tc>
                  <a:txBody>
                    <a:bodyPr/>
                    <a:lstStyle/>
                    <a:p>
                      <a:pPr marL="0" algn="ctr" defTabSz="457200" rtl="0" eaLnBrk="1" latinLnBrk="0" hangingPunct="1"/>
                      <a:r>
                        <a:rPr kumimoji="1" lang="ja-JP" altLang="en-US" sz="1600"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基本方針</a:t>
                      </a:r>
                      <a:r>
                        <a:rPr kumimoji="1" lang="en-US" altLang="ja-JP" sz="1600"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2</a:t>
                      </a:r>
                    </a:p>
                  </a:txBody>
                  <a:tcPr marL="68580" marR="68580" marT="34290" marB="34290" anchor="ctr"/>
                </a:tc>
                <a:tc>
                  <a:txBody>
                    <a:bodyPr/>
                    <a:lstStyle/>
                    <a:p>
                      <a:pPr marL="0" algn="l" defTabSz="457200" rtl="0" eaLnBrk="1" latinLnBrk="0" hangingPunct="1"/>
                      <a:r>
                        <a:rPr kumimoji="1" lang="ja-JP" altLang="en-US" sz="1600"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レガシーの活用と 、 万博の森づくりの文化活動等を通じ、未来を創造する力を育む公園</a:t>
                      </a:r>
                    </a:p>
                  </a:txBody>
                  <a:tcPr marL="68580" marR="68580" marT="34290" marB="34290" anchor="ctr"/>
                </a:tc>
                <a:extLst>
                  <a:ext uri="{0D108BD9-81ED-4DB2-BD59-A6C34878D82A}">
                    <a16:rowId xmlns:a16="http://schemas.microsoft.com/office/drawing/2014/main" val="647981385"/>
                  </a:ext>
                </a:extLst>
              </a:tr>
            </a:tbl>
          </a:graphicData>
        </a:graphic>
      </p:graphicFrame>
      <p:sp>
        <p:nvSpPr>
          <p:cNvPr id="7" name="四角形: 角を丸くする 6">
            <a:extLst>
              <a:ext uri="{FF2B5EF4-FFF2-40B4-BE49-F238E27FC236}">
                <a16:creationId xmlns:a16="http://schemas.microsoft.com/office/drawing/2014/main" id="{67320214-31B6-CB76-AAE2-7C41E444FBAD}"/>
              </a:ext>
            </a:extLst>
          </p:cNvPr>
          <p:cNvSpPr/>
          <p:nvPr/>
        </p:nvSpPr>
        <p:spPr>
          <a:xfrm>
            <a:off x="270271" y="2365576"/>
            <a:ext cx="2518475" cy="340962"/>
          </a:xfrm>
          <a:prstGeom prst="roundRect">
            <a:avLst>
              <a:gd name="adj" fmla="val 50000"/>
            </a:avLst>
          </a:prstGeom>
          <a:solidFill>
            <a:srgbClr val="92D05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600" b="1">
                <a:solidFill>
                  <a:schemeClr val="bg1"/>
                </a:solidFill>
                <a:latin typeface="Meiryo UI" panose="020B0604030504040204" pitchFamily="50" charset="-128"/>
                <a:ea typeface="Meiryo UI" panose="020B0604030504040204" pitchFamily="50" charset="-128"/>
              </a:rPr>
              <a:t>取組みの方向性</a:t>
            </a:r>
            <a:endParaRPr kumimoji="1" lang="ja-JP" altLang="en-US" sz="1600">
              <a:solidFill>
                <a:schemeClr val="bg1"/>
              </a:solidFill>
            </a:endParaRPr>
          </a:p>
        </p:txBody>
      </p:sp>
      <p:sp>
        <p:nvSpPr>
          <p:cNvPr id="4" name="スライド番号プレースホルダー 3">
            <a:extLst>
              <a:ext uri="{FF2B5EF4-FFF2-40B4-BE49-F238E27FC236}">
                <a16:creationId xmlns:a16="http://schemas.microsoft.com/office/drawing/2014/main" id="{AEBAD751-A216-A0C8-767F-EF4EE2F151F6}"/>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4</a:t>
            </a:fld>
            <a:endParaRPr kumimoji="1" lang="ja-JP" altLang="en-US"/>
          </a:p>
        </p:txBody>
      </p:sp>
      <p:cxnSp>
        <p:nvCxnSpPr>
          <p:cNvPr id="8" name="直線コネクタ 7">
            <a:extLst>
              <a:ext uri="{FF2B5EF4-FFF2-40B4-BE49-F238E27FC236}">
                <a16:creationId xmlns:a16="http://schemas.microsoft.com/office/drawing/2014/main" id="{BD3E5F26-21B8-43D2-B43F-C49644BFBB6B}"/>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タイトル 1">
            <a:extLst>
              <a:ext uri="{FF2B5EF4-FFF2-40B4-BE49-F238E27FC236}">
                <a16:creationId xmlns:a16="http://schemas.microsoft.com/office/drawing/2014/main" id="{64C10362-73A0-4D3A-936A-B44871D395C4}"/>
              </a:ext>
            </a:extLst>
          </p:cNvPr>
          <p:cNvSpPr txBox="1">
            <a:spLocks/>
          </p:cNvSpPr>
          <p:nvPr/>
        </p:nvSpPr>
        <p:spPr>
          <a:xfrm>
            <a:off x="41383" y="152348"/>
            <a:ext cx="8928100" cy="568893"/>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en-US" altLang="ja-JP" sz="2000" cap="all" dirty="0">
                <a:latin typeface="Meiryo UI" panose="020B0604030504040204" pitchFamily="50" charset="-128"/>
                <a:ea typeface="Meiryo UI" panose="020B0604030504040204" pitchFamily="50" charset="-128"/>
              </a:rPr>
              <a:t> 1.</a:t>
            </a:r>
            <a:r>
              <a:rPr lang="ja-JP" altLang="en-US" sz="2000" cap="all" dirty="0">
                <a:latin typeface="Meiryo UI" panose="020B0604030504040204" pitchFamily="50" charset="-128"/>
                <a:ea typeface="Meiryo UI" panose="020B0604030504040204" pitchFamily="50" charset="-128"/>
              </a:rPr>
              <a:t>日本万国博覧会記念公園の活性化に向けた将来ビジョン</a:t>
            </a:r>
            <a:r>
              <a:rPr lang="en-US" altLang="ja-JP" sz="2000" cap="all" dirty="0">
                <a:latin typeface="Meiryo UI" panose="020B0604030504040204" pitchFamily="50" charset="-128"/>
                <a:ea typeface="Meiryo UI" panose="020B0604030504040204" pitchFamily="50" charset="-128"/>
              </a:rPr>
              <a:t>2040</a:t>
            </a:r>
            <a:r>
              <a:rPr lang="ja-JP" altLang="en-US" sz="2000" cap="all" dirty="0">
                <a:latin typeface="Meiryo UI" panose="020B0604030504040204" pitchFamily="50" charset="-128"/>
                <a:ea typeface="Meiryo UI" panose="020B0604030504040204" pitchFamily="50" charset="-128"/>
              </a:rPr>
              <a:t>における</a:t>
            </a:r>
            <a:endParaRPr lang="en-US" altLang="ja-JP" sz="2000" cap="all" dirty="0">
              <a:latin typeface="Meiryo UI" panose="020B0604030504040204" pitchFamily="50" charset="-128"/>
              <a:ea typeface="Meiryo UI" panose="020B0604030504040204" pitchFamily="50" charset="-128"/>
            </a:endParaRPr>
          </a:p>
          <a:p>
            <a:pPr algn="l"/>
            <a:r>
              <a:rPr lang="ja-JP" altLang="en-US" sz="2000" cap="all" dirty="0">
                <a:latin typeface="Meiryo UI" panose="020B0604030504040204" pitchFamily="50" charset="-128"/>
                <a:ea typeface="Meiryo UI" panose="020B0604030504040204" pitchFamily="50" charset="-128"/>
              </a:rPr>
              <a:t>      目標・基本方針、取組みの方向性</a:t>
            </a:r>
          </a:p>
        </p:txBody>
      </p:sp>
    </p:spTree>
    <p:extLst>
      <p:ext uri="{BB962C8B-B14F-4D97-AF65-F5344CB8AC3E}">
        <p14:creationId xmlns:p14="http://schemas.microsoft.com/office/powerpoint/2010/main" val="2167344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5">
            <a:extLst>
              <a:ext uri="{FF2B5EF4-FFF2-40B4-BE49-F238E27FC236}">
                <a16:creationId xmlns:a16="http://schemas.microsoft.com/office/drawing/2014/main" id="{CE7BC438-06F0-4FE4-A272-7BCE131F8A16}"/>
              </a:ext>
            </a:extLst>
          </p:cNvPr>
          <p:cNvGraphicFramePr>
            <a:graphicFrameLocks noGrp="1"/>
          </p:cNvGraphicFramePr>
          <p:nvPr>
            <p:extLst>
              <p:ext uri="{D42A27DB-BD31-4B8C-83A1-F6EECF244321}">
                <p14:modId xmlns:p14="http://schemas.microsoft.com/office/powerpoint/2010/main" val="1040456381"/>
              </p:ext>
            </p:extLst>
          </p:nvPr>
        </p:nvGraphicFramePr>
        <p:xfrm>
          <a:off x="270271" y="1269359"/>
          <a:ext cx="8470324" cy="868680"/>
        </p:xfrm>
        <a:graphic>
          <a:graphicData uri="http://schemas.openxmlformats.org/drawingml/2006/table">
            <a:tbl>
              <a:tblPr firstRow="1" bandRow="1">
                <a:tableStyleId>{912C8C85-51F0-491E-9774-3900AFEF0FD7}</a:tableStyleId>
              </a:tblPr>
              <a:tblGrid>
                <a:gridCol w="1250521">
                  <a:extLst>
                    <a:ext uri="{9D8B030D-6E8A-4147-A177-3AD203B41FA5}">
                      <a16:colId xmlns:a16="http://schemas.microsoft.com/office/drawing/2014/main" val="4263540375"/>
                    </a:ext>
                  </a:extLst>
                </a:gridCol>
                <a:gridCol w="7219803">
                  <a:extLst>
                    <a:ext uri="{9D8B030D-6E8A-4147-A177-3AD203B41FA5}">
                      <a16:colId xmlns:a16="http://schemas.microsoft.com/office/drawing/2014/main" val="4116290218"/>
                    </a:ext>
                  </a:extLst>
                </a:gridCol>
              </a:tblGrid>
              <a:tr h="278130">
                <a:tc>
                  <a:txBody>
                    <a:bodyPr/>
                    <a:lstStyle/>
                    <a:p>
                      <a:pPr marL="0" algn="ctr" defTabSz="457200" rtl="0" eaLnBrk="1" latinLnBrk="0" hangingPunct="1"/>
                      <a:r>
                        <a:rPr kumimoji="1" lang="ja-JP" altLang="en-US" sz="1600" b="1" kern="1200" dirty="0">
                          <a:solidFill>
                            <a:schemeClr val="bg1"/>
                          </a:solidFill>
                          <a:latin typeface="+mn-lt"/>
                          <a:ea typeface="Meiryo UI" panose="020B0604030504040204" pitchFamily="50" charset="-128"/>
                          <a:cs typeface="Times New Roman" panose="02020603050405020304" pitchFamily="18" charset="0"/>
                        </a:rPr>
                        <a:t>目標３</a:t>
                      </a:r>
                    </a:p>
                  </a:txBody>
                  <a:tcPr marL="68580" marR="68580" marT="34290" marB="34290">
                    <a:lnL w="12700" cap="flat" cmpd="sng" algn="ctr">
                      <a:solidFill>
                        <a:srgbClr val="66B2B0"/>
                      </a:solidFill>
                      <a:prstDash val="solid"/>
                      <a:round/>
                      <a:headEnd type="none" w="med" len="med"/>
                      <a:tailEnd type="none" w="med" len="med"/>
                    </a:lnL>
                    <a:lnR>
                      <a:noFill/>
                    </a:lnR>
                    <a:lnT w="12700" cap="flat" cmpd="sng" algn="ctr">
                      <a:solidFill>
                        <a:srgbClr val="66B2B0"/>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solidFill>
                      <a:srgbClr val="66B2B0"/>
                    </a:solidFill>
                  </a:tcPr>
                </a:tc>
                <a:tc>
                  <a:txBody>
                    <a:bodyPr/>
                    <a:lstStyle/>
                    <a:p>
                      <a:pPr marL="0" algn="l" defTabSz="457200" rtl="0" eaLnBrk="1" latinLnBrk="0" hangingPunct="1"/>
                      <a:r>
                        <a:rPr kumimoji="1" lang="ja-JP" altLang="en-US" sz="1600" b="1" kern="1200" dirty="0">
                          <a:solidFill>
                            <a:schemeClr val="bg1"/>
                          </a:solidFill>
                          <a:latin typeface="+mn-lt"/>
                          <a:ea typeface="Meiryo UI" panose="020B0604030504040204" pitchFamily="50" charset="-128"/>
                          <a:cs typeface="Times New Roman" panose="02020603050405020304" pitchFamily="18" charset="0"/>
                        </a:rPr>
                        <a:t>世界に誇る文化・スポーツ拠点の形成</a:t>
                      </a:r>
                    </a:p>
                  </a:txBody>
                  <a:tcPr marL="68580" marR="68580" marT="34290" marB="34290">
                    <a:lnL>
                      <a:noFill/>
                    </a:lnL>
                    <a:lnR w="12700" cap="flat" cmpd="sng" algn="ctr">
                      <a:solidFill>
                        <a:srgbClr val="66B2B0"/>
                      </a:solidFill>
                      <a:prstDash val="solid"/>
                      <a:round/>
                      <a:headEnd type="none" w="med" len="med"/>
                      <a:tailEnd type="none" w="med" len="med"/>
                    </a:lnR>
                    <a:lnT w="12700" cap="flat" cmpd="sng" algn="ctr">
                      <a:solidFill>
                        <a:srgbClr val="66B2B0"/>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solidFill>
                      <a:srgbClr val="66B2B0"/>
                    </a:solidFill>
                  </a:tcPr>
                </a:tc>
                <a:extLst>
                  <a:ext uri="{0D108BD9-81ED-4DB2-BD59-A6C34878D82A}">
                    <a16:rowId xmlns:a16="http://schemas.microsoft.com/office/drawing/2014/main" val="461588974"/>
                  </a:ext>
                </a:extLst>
              </a:tr>
              <a:tr h="347895">
                <a:tc>
                  <a:txBody>
                    <a:bodyPr/>
                    <a:lstStyle/>
                    <a:p>
                      <a:pPr marL="0" algn="ctr" defTabSz="457200" rtl="0" eaLnBrk="1" latinLnBrk="0" hangingPunct="1"/>
                      <a:r>
                        <a:rPr kumimoji="1" lang="ja-JP" altLang="en-US" sz="1600"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基本方針</a:t>
                      </a:r>
                      <a:r>
                        <a:rPr kumimoji="1" lang="en-US" altLang="ja-JP" sz="1600"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3</a:t>
                      </a:r>
                    </a:p>
                  </a:txBody>
                  <a:tcPr marL="68580" marR="68580" marT="34290" marB="34290" anchor="ctr">
                    <a:lnL w="12700" cap="flat" cmpd="sng" algn="ctr">
                      <a:solidFill>
                        <a:srgbClr val="66B2B0"/>
                      </a:solidFill>
                      <a:prstDash val="solid"/>
                      <a:round/>
                      <a:headEnd type="none" w="med" len="med"/>
                      <a:tailEnd type="none" w="med" len="med"/>
                    </a:lnL>
                    <a:lnR>
                      <a:noFill/>
                    </a:lnR>
                    <a:lnT w="6350" cap="flat" cmpd="sng" algn="ctr">
                      <a:noFill/>
                      <a:prstDash val="solid"/>
                      <a:miter lim="800000"/>
                    </a:lnT>
                    <a:lnB w="12700" cap="flat" cmpd="sng" algn="ctr">
                      <a:solidFill>
                        <a:srgbClr val="66B2B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kumimoji="1" lang="ja-JP" altLang="en-US" sz="1600"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文化・スポーツの拠点として、国内外から観光客を含む多くの人々を呼込み、新しいライフスタイルを体験できる公園</a:t>
                      </a:r>
                    </a:p>
                  </a:txBody>
                  <a:tcPr marL="68580" marR="68580" marT="34290" marB="34290" anchor="ctr">
                    <a:lnL>
                      <a:noFill/>
                    </a:lnL>
                    <a:lnR w="12700" cap="flat" cmpd="sng" algn="ctr">
                      <a:solidFill>
                        <a:srgbClr val="66B2B0"/>
                      </a:solidFill>
                      <a:prstDash val="solid"/>
                      <a:round/>
                      <a:headEnd type="none" w="med" len="med"/>
                      <a:tailEnd type="none" w="med" len="med"/>
                    </a:lnR>
                    <a:lnT w="6350" cap="flat" cmpd="sng" algn="ctr">
                      <a:noFill/>
                      <a:prstDash val="solid"/>
                      <a:miter lim="800000"/>
                    </a:lnT>
                    <a:lnB w="12700" cap="flat" cmpd="sng" algn="ctr">
                      <a:solidFill>
                        <a:srgbClr val="66B2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7981385"/>
                  </a:ext>
                </a:extLst>
              </a:tr>
            </a:tbl>
          </a:graphicData>
        </a:graphic>
      </p:graphicFrame>
      <p:sp>
        <p:nvSpPr>
          <p:cNvPr id="2" name="正方形/長方形 1">
            <a:extLst>
              <a:ext uri="{FF2B5EF4-FFF2-40B4-BE49-F238E27FC236}">
                <a16:creationId xmlns:a16="http://schemas.microsoft.com/office/drawing/2014/main" id="{82B13AC2-40A4-3C8E-1910-6362B933A0F6}"/>
              </a:ext>
            </a:extLst>
          </p:cNvPr>
          <p:cNvSpPr/>
          <p:nvPr/>
        </p:nvSpPr>
        <p:spPr>
          <a:xfrm>
            <a:off x="387457" y="2594429"/>
            <a:ext cx="8273943" cy="2574472"/>
          </a:xfrm>
          <a:prstGeom prst="rect">
            <a:avLst/>
          </a:prstGeom>
          <a:solidFill>
            <a:srgbClr val="E3F1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34938" indent="-134938">
              <a:lnSpc>
                <a:spcPts val="1500"/>
              </a:lnSpc>
            </a:pPr>
            <a:r>
              <a:rPr lang="en-US" altLang="ja-JP" sz="1400" dirty="0">
                <a:solidFill>
                  <a:schemeClr val="tx1"/>
                </a:solidFill>
                <a:latin typeface="Meiryo UI" panose="020B0604030504040204" pitchFamily="50" charset="-128"/>
                <a:ea typeface="Meiryo UI" panose="020B0604030504040204" pitchFamily="50" charset="-128"/>
              </a:rPr>
              <a:t>I.</a:t>
            </a:r>
            <a:r>
              <a:rPr lang="ja-JP" altLang="en-US" sz="1400" dirty="0">
                <a:solidFill>
                  <a:schemeClr val="tx1"/>
                </a:solidFill>
                <a:latin typeface="Meiryo UI" panose="020B0604030504040204" pitchFamily="50" charset="-128"/>
                <a:ea typeface="Meiryo UI" panose="020B0604030504040204" pitchFamily="50" charset="-128"/>
              </a:rPr>
              <a:t>インターメディア的なアートの実験都市であった大阪万博を記念し、大阪万博や万博の森などをテーマとするアート＆サイエンスフェスティバルの実施や、</a:t>
            </a:r>
            <a:r>
              <a:rPr lang="en-US" altLang="ja-JP" sz="1400" dirty="0">
                <a:solidFill>
                  <a:schemeClr val="tx1"/>
                </a:solidFill>
                <a:latin typeface="Meiryo UI" panose="020B0604030504040204" pitchFamily="50" charset="-128"/>
                <a:ea typeface="Meiryo UI" panose="020B0604030504040204" pitchFamily="50" charset="-128"/>
              </a:rPr>
              <a:t>EXPO’70</a:t>
            </a:r>
            <a:r>
              <a:rPr lang="ja-JP" altLang="en-US" sz="1400" dirty="0">
                <a:solidFill>
                  <a:schemeClr val="tx1"/>
                </a:solidFill>
                <a:latin typeface="Meiryo UI" panose="020B0604030504040204" pitchFamily="50" charset="-128"/>
                <a:ea typeface="Meiryo UI" panose="020B0604030504040204" pitchFamily="50" charset="-128"/>
              </a:rPr>
              <a:t>パビリオン別館等新たな施設整備により都市魅力の創出を図るとともに、万博記念公園や大阪万博レガシーの効果的な</a:t>
            </a:r>
            <a:r>
              <a:rPr lang="en-US" altLang="ja-JP" sz="1400" dirty="0">
                <a:solidFill>
                  <a:schemeClr val="tx1"/>
                </a:solidFill>
                <a:latin typeface="Meiryo UI" panose="020B0604030504040204" pitchFamily="50" charset="-128"/>
                <a:ea typeface="Meiryo UI" panose="020B0604030504040204" pitchFamily="50" charset="-128"/>
              </a:rPr>
              <a:t>PR</a:t>
            </a:r>
            <a:r>
              <a:rPr lang="ja-JP" altLang="en-US" sz="1400" dirty="0">
                <a:solidFill>
                  <a:schemeClr val="tx1"/>
                </a:solidFill>
                <a:latin typeface="Meiryo UI" panose="020B0604030504040204" pitchFamily="50" charset="-128"/>
                <a:ea typeface="Meiryo UI" panose="020B0604030504040204" pitchFamily="50" charset="-128"/>
              </a:rPr>
              <a:t>を行う。（ゾーン：全域）</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lnSpc>
                <a:spcPts val="1500"/>
              </a:lnSpc>
              <a:buFont typeface="Wingdings" panose="05000000000000000000" pitchFamily="2" charset="2"/>
              <a:buChar char="u"/>
            </a:pPr>
            <a:endParaRPr lang="ja-JP" altLang="en-US" sz="1400" dirty="0">
              <a:solidFill>
                <a:schemeClr val="tx1"/>
              </a:solidFill>
              <a:latin typeface="Meiryo UI" panose="020B0604030504040204" pitchFamily="50" charset="-128"/>
              <a:ea typeface="Meiryo UI" panose="020B0604030504040204" pitchFamily="50" charset="-128"/>
            </a:endParaRPr>
          </a:p>
          <a:p>
            <a:pPr marL="134938" indent="-134938">
              <a:lnSpc>
                <a:spcPts val="1500"/>
              </a:lnSpc>
            </a:pPr>
            <a:r>
              <a:rPr lang="en-US" altLang="ja-JP" sz="1400" dirty="0">
                <a:solidFill>
                  <a:schemeClr val="tx1"/>
                </a:solidFill>
                <a:latin typeface="Meiryo UI" panose="020B0604030504040204" pitchFamily="50" charset="-128"/>
                <a:ea typeface="Meiryo UI" panose="020B0604030504040204" pitchFamily="50" charset="-128"/>
              </a:rPr>
              <a:t>J.</a:t>
            </a:r>
            <a:r>
              <a:rPr lang="ja-JP" altLang="en-US" sz="1400" dirty="0">
                <a:solidFill>
                  <a:schemeClr val="tx1"/>
                </a:solidFill>
                <a:latin typeface="Meiryo UI" panose="020B0604030504040204" pitchFamily="50" charset="-128"/>
                <a:ea typeface="Meiryo UI" panose="020B0604030504040204" pitchFamily="50" charset="-128"/>
              </a:rPr>
              <a:t>国内外の人々が訪れたくなる公園をめざして、民間活力を導入し、公園内外のさまざまな団体・施設と協力・連携しながら、世界に誇る文化・スポーツ拠点として、新しい魅力創出等、さらなる活性化を図る。：スポーツ・レクリエーションゾーン）</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1500"/>
              </a:lnSpc>
            </a:pPr>
            <a:endParaRPr lang="en-US" altLang="ja-JP" sz="1400" dirty="0">
              <a:solidFill>
                <a:schemeClr val="tx1"/>
              </a:solidFill>
              <a:latin typeface="Meiryo UI" panose="020B0604030504040204" pitchFamily="50" charset="-128"/>
              <a:ea typeface="Meiryo UI" panose="020B0604030504040204" pitchFamily="50" charset="-128"/>
            </a:endParaRPr>
          </a:p>
          <a:p>
            <a:pPr marL="177800" indent="-177800">
              <a:lnSpc>
                <a:spcPts val="1500"/>
              </a:lnSpc>
            </a:pPr>
            <a:r>
              <a:rPr lang="en-US" altLang="ja-JP" sz="1400" dirty="0">
                <a:solidFill>
                  <a:schemeClr val="tx1"/>
                </a:solidFill>
                <a:latin typeface="Meiryo UI" panose="020B0604030504040204" pitchFamily="50" charset="-128"/>
                <a:ea typeface="Meiryo UI" panose="020B0604030504040204" pitchFamily="50" charset="-128"/>
              </a:rPr>
              <a:t>K.</a:t>
            </a:r>
            <a:r>
              <a:rPr lang="ja-JP" altLang="en-US" sz="1400" dirty="0">
                <a:solidFill>
                  <a:schemeClr val="tx1"/>
                </a:solidFill>
                <a:latin typeface="Meiryo UI" panose="020B0604030504040204" pitchFamily="50" charset="-128"/>
                <a:ea typeface="Meiryo UI" panose="020B0604030504040204" pitchFamily="50" charset="-128"/>
              </a:rPr>
              <a:t>万博記念公園駅前周辺地区活性化事業の推進・連携等を通して、これまでにない新しい交流交歓のあり方を探る先進的エリアとして、新しいライフスタイルを体験できる拠点づくりに取り組む。（ゾーン：スポーツ・レクリエーションゾーン）　等</a:t>
            </a:r>
          </a:p>
        </p:txBody>
      </p:sp>
      <p:sp>
        <p:nvSpPr>
          <p:cNvPr id="7" name="四角形: 角を丸くする 6">
            <a:extLst>
              <a:ext uri="{FF2B5EF4-FFF2-40B4-BE49-F238E27FC236}">
                <a16:creationId xmlns:a16="http://schemas.microsoft.com/office/drawing/2014/main" id="{2FA356CA-C1D0-4A6F-14FA-BD7BA1BB6D9E}"/>
              </a:ext>
            </a:extLst>
          </p:cNvPr>
          <p:cNvSpPr/>
          <p:nvPr/>
        </p:nvSpPr>
        <p:spPr>
          <a:xfrm>
            <a:off x="270271" y="2355613"/>
            <a:ext cx="2518475" cy="340962"/>
          </a:xfrm>
          <a:prstGeom prst="roundRect">
            <a:avLst>
              <a:gd name="adj" fmla="val 50000"/>
            </a:avLst>
          </a:prstGeom>
          <a:solidFill>
            <a:srgbClr val="66B2B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600" b="1">
                <a:latin typeface="Meiryo UI" panose="020B0604030504040204" pitchFamily="50" charset="-128"/>
                <a:ea typeface="Meiryo UI" panose="020B0604030504040204" pitchFamily="50" charset="-128"/>
              </a:rPr>
              <a:t>取組みの方向性</a:t>
            </a:r>
            <a:endParaRPr kumimoji="1" lang="ja-JP" altLang="en-US" sz="1600"/>
          </a:p>
        </p:txBody>
      </p:sp>
      <p:sp>
        <p:nvSpPr>
          <p:cNvPr id="4" name="スライド番号プレースホルダー 3">
            <a:extLst>
              <a:ext uri="{FF2B5EF4-FFF2-40B4-BE49-F238E27FC236}">
                <a16:creationId xmlns:a16="http://schemas.microsoft.com/office/drawing/2014/main" id="{55370B45-4A9D-00CB-BB4E-A2E1362DD044}"/>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5</a:t>
            </a:fld>
            <a:endParaRPr kumimoji="1" lang="ja-JP" altLang="en-US"/>
          </a:p>
        </p:txBody>
      </p:sp>
      <p:sp>
        <p:nvSpPr>
          <p:cNvPr id="6" name="タイトル 1">
            <a:extLst>
              <a:ext uri="{FF2B5EF4-FFF2-40B4-BE49-F238E27FC236}">
                <a16:creationId xmlns:a16="http://schemas.microsoft.com/office/drawing/2014/main" id="{ED9793D4-F786-4075-8EFD-25F0C0F97FF7}"/>
              </a:ext>
            </a:extLst>
          </p:cNvPr>
          <p:cNvSpPr txBox="1">
            <a:spLocks/>
          </p:cNvSpPr>
          <p:nvPr/>
        </p:nvSpPr>
        <p:spPr>
          <a:xfrm>
            <a:off x="41383" y="152348"/>
            <a:ext cx="8928100" cy="568893"/>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en-US" altLang="ja-JP" sz="2000" cap="all" dirty="0">
                <a:latin typeface="Meiryo UI" panose="020B0604030504040204" pitchFamily="50" charset="-128"/>
                <a:ea typeface="Meiryo UI" panose="020B0604030504040204" pitchFamily="50" charset="-128"/>
              </a:rPr>
              <a:t> 1.</a:t>
            </a:r>
            <a:r>
              <a:rPr lang="ja-JP" altLang="en-US" sz="2000" cap="all" dirty="0">
                <a:latin typeface="Meiryo UI" panose="020B0604030504040204" pitchFamily="50" charset="-128"/>
                <a:ea typeface="Meiryo UI" panose="020B0604030504040204" pitchFamily="50" charset="-128"/>
              </a:rPr>
              <a:t>日本万国博覧会記念公園の活性化に向けた将来ビジョン</a:t>
            </a:r>
            <a:r>
              <a:rPr lang="en-US" altLang="ja-JP" sz="2000" cap="all" dirty="0">
                <a:latin typeface="Meiryo UI" panose="020B0604030504040204" pitchFamily="50" charset="-128"/>
                <a:ea typeface="Meiryo UI" panose="020B0604030504040204" pitchFamily="50" charset="-128"/>
              </a:rPr>
              <a:t>2040</a:t>
            </a:r>
            <a:r>
              <a:rPr lang="ja-JP" altLang="en-US" sz="2000" cap="all" dirty="0">
                <a:latin typeface="Meiryo UI" panose="020B0604030504040204" pitchFamily="50" charset="-128"/>
                <a:ea typeface="Meiryo UI" panose="020B0604030504040204" pitchFamily="50" charset="-128"/>
              </a:rPr>
              <a:t>における</a:t>
            </a:r>
            <a:endParaRPr lang="en-US" altLang="ja-JP" sz="2000" cap="all" dirty="0">
              <a:latin typeface="Meiryo UI" panose="020B0604030504040204" pitchFamily="50" charset="-128"/>
              <a:ea typeface="Meiryo UI" panose="020B0604030504040204" pitchFamily="50" charset="-128"/>
            </a:endParaRPr>
          </a:p>
          <a:p>
            <a:pPr algn="l"/>
            <a:r>
              <a:rPr lang="ja-JP" altLang="en-US" sz="2000" cap="all" dirty="0">
                <a:latin typeface="Meiryo UI" panose="020B0604030504040204" pitchFamily="50" charset="-128"/>
                <a:ea typeface="Meiryo UI" panose="020B0604030504040204" pitchFamily="50" charset="-128"/>
              </a:rPr>
              <a:t>      目標・基本方針、取組みの方向性</a:t>
            </a:r>
          </a:p>
        </p:txBody>
      </p:sp>
      <p:cxnSp>
        <p:nvCxnSpPr>
          <p:cNvPr id="8" name="直線コネクタ 7">
            <a:extLst>
              <a:ext uri="{FF2B5EF4-FFF2-40B4-BE49-F238E27FC236}">
                <a16:creationId xmlns:a16="http://schemas.microsoft.com/office/drawing/2014/main" id="{471C89A7-16CB-4923-AFBC-95C4DBB8A018}"/>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4864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BA63FBB6-4101-4832-59AE-22123AE04D74}"/>
              </a:ext>
            </a:extLst>
          </p:cNvPr>
          <p:cNvGraphicFramePr>
            <a:graphicFrameLocks noGrp="1"/>
          </p:cNvGraphicFramePr>
          <p:nvPr>
            <p:extLst>
              <p:ext uri="{D42A27DB-BD31-4B8C-83A1-F6EECF244321}">
                <p14:modId xmlns:p14="http://schemas.microsoft.com/office/powerpoint/2010/main" val="488769458"/>
              </p:ext>
            </p:extLst>
          </p:nvPr>
        </p:nvGraphicFramePr>
        <p:xfrm>
          <a:off x="489248" y="4044587"/>
          <a:ext cx="8291896" cy="2408112"/>
        </p:xfrm>
        <a:graphic>
          <a:graphicData uri="http://schemas.openxmlformats.org/drawingml/2006/table">
            <a:tbl>
              <a:tblPr firstRow="1" bandRow="1">
                <a:tableStyleId>{5940675A-B579-460E-94D1-54222C63F5DA}</a:tableStyleId>
              </a:tblPr>
              <a:tblGrid>
                <a:gridCol w="1754174">
                  <a:extLst>
                    <a:ext uri="{9D8B030D-6E8A-4147-A177-3AD203B41FA5}">
                      <a16:colId xmlns:a16="http://schemas.microsoft.com/office/drawing/2014/main" val="1979210893"/>
                    </a:ext>
                  </a:extLst>
                </a:gridCol>
                <a:gridCol w="6537722">
                  <a:extLst>
                    <a:ext uri="{9D8B030D-6E8A-4147-A177-3AD203B41FA5}">
                      <a16:colId xmlns:a16="http://schemas.microsoft.com/office/drawing/2014/main" val="657752416"/>
                    </a:ext>
                  </a:extLst>
                </a:gridCol>
              </a:tblGrid>
              <a:tr h="586167">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400" dirty="0">
                          <a:effectLst/>
                          <a:ea typeface="Meiryo UI" panose="020B0604030504040204" pitchFamily="50" charset="-128"/>
                          <a:cs typeface="Times New Roman" panose="02020603050405020304" pitchFamily="18" charset="0"/>
                        </a:rPr>
                        <a:t>短期</a:t>
                      </a:r>
                      <a:endParaRPr lang="en-US" altLang="ja-JP" sz="1400" dirty="0">
                        <a:effectLst/>
                        <a:ea typeface="Meiryo UI" panose="020B0604030504040204" pitchFamily="50" charset="-128"/>
                        <a:cs typeface="Times New Roman" panose="02020603050405020304" pitchFamily="18" charset="0"/>
                      </a:endParaRPr>
                    </a:p>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400" dirty="0">
                          <a:effectLst/>
                          <a:ea typeface="Meiryo UI" panose="020B0604030504040204" pitchFamily="50" charset="-128"/>
                          <a:cs typeface="Times New Roman" panose="02020603050405020304" pitchFamily="18" charset="0"/>
                        </a:rPr>
                        <a:t>（</a:t>
                      </a:r>
                      <a:r>
                        <a:rPr lang="en-US" altLang="ja-JP" sz="1400" dirty="0">
                          <a:ea typeface="Meiryo UI" panose="020B0604030504040204" pitchFamily="50" charset="-128"/>
                          <a:cs typeface="Times New Roman" panose="02020603050405020304" pitchFamily="18" charset="0"/>
                        </a:rPr>
                        <a:t>2025</a:t>
                      </a:r>
                      <a:r>
                        <a:rPr lang="ja-JP" altLang="en-US" sz="1400" dirty="0">
                          <a:ea typeface="Meiryo UI" panose="020B0604030504040204" pitchFamily="50" charset="-128"/>
                          <a:cs typeface="Times New Roman" panose="02020603050405020304" pitchFamily="18" charset="0"/>
                        </a:rPr>
                        <a:t>年度まで）</a:t>
                      </a:r>
                      <a:endParaRPr kumimoji="1" lang="ja-JP" altLang="en-US" sz="1400" dirty="0"/>
                    </a:p>
                  </a:txBody>
                  <a:tcPr anchor="ctr">
                    <a:solidFill>
                      <a:schemeClr val="bg1"/>
                    </a:solidFill>
                  </a:tcPr>
                </a:tc>
                <a:tc>
                  <a:txBody>
                    <a:bodyPr/>
                    <a:lstStyle/>
                    <a:p>
                      <a:pPr>
                        <a:lnSpc>
                          <a:spcPct val="150000"/>
                        </a:lnSpc>
                      </a:pPr>
                      <a:r>
                        <a:rPr lang="ja-JP" altLang="en-US" sz="1400" dirty="0">
                          <a:effectLst/>
                          <a:ea typeface="Meiryo UI" panose="020B0604030504040204" pitchFamily="50" charset="-128"/>
                          <a:cs typeface="Times New Roman" panose="02020603050405020304" pitchFamily="18" charset="0"/>
                        </a:rPr>
                        <a:t>３つの目標実現に向けた取組みに着手し、大阪・関西万博のインパクトも活かしながら、「世界第一級の文化・観光拠点の</a:t>
                      </a:r>
                      <a:r>
                        <a:rPr lang="en-US" altLang="ja-JP" sz="1400" dirty="0">
                          <a:effectLst/>
                          <a:ea typeface="Meiryo UI" panose="020B0604030504040204" pitchFamily="50" charset="-128"/>
                          <a:cs typeface="Times New Roman" panose="02020603050405020304" pitchFamily="18" charset="0"/>
                        </a:rPr>
                        <a:t>『</a:t>
                      </a:r>
                      <a:r>
                        <a:rPr lang="ja-JP" altLang="en-US" sz="1400" dirty="0">
                          <a:effectLst/>
                          <a:ea typeface="Meiryo UI" panose="020B0604030504040204" pitchFamily="50" charset="-128"/>
                          <a:cs typeface="Times New Roman" panose="02020603050405020304" pitchFamily="18" charset="0"/>
                        </a:rPr>
                        <a:t>進化・発信</a:t>
                      </a:r>
                      <a:r>
                        <a:rPr lang="en-US" altLang="ja-JP" sz="1400" dirty="0">
                          <a:effectLst/>
                          <a:ea typeface="Meiryo UI" panose="020B0604030504040204" pitchFamily="50" charset="-128"/>
                          <a:cs typeface="Times New Roman" panose="02020603050405020304" pitchFamily="18" charset="0"/>
                        </a:rPr>
                        <a:t>』</a:t>
                      </a:r>
                      <a:r>
                        <a:rPr lang="ja-JP" altLang="en-US" sz="1400" dirty="0">
                          <a:effectLst/>
                          <a:ea typeface="Meiryo UI" panose="020B0604030504040204" pitchFamily="50" charset="-128"/>
                          <a:cs typeface="Times New Roman" panose="02020603050405020304" pitchFamily="18" charset="0"/>
                        </a:rPr>
                        <a:t>」を行います。</a:t>
                      </a:r>
                      <a:endParaRPr kumimoji="1" lang="ja-JP" altLang="en-US" sz="1400" dirty="0"/>
                    </a:p>
                  </a:txBody>
                  <a:tcPr>
                    <a:solidFill>
                      <a:schemeClr val="bg1"/>
                    </a:solidFill>
                  </a:tcPr>
                </a:tc>
                <a:extLst>
                  <a:ext uri="{0D108BD9-81ED-4DB2-BD59-A6C34878D82A}">
                    <a16:rowId xmlns:a16="http://schemas.microsoft.com/office/drawing/2014/main" val="1143748819"/>
                  </a:ext>
                </a:extLst>
              </a:tr>
              <a:tr h="565012">
                <a:tc>
                  <a:txBody>
                    <a:bodyPr/>
                    <a:lstStyle/>
                    <a:p>
                      <a:pPr algn="ctr"/>
                      <a:r>
                        <a:rPr lang="ja-JP" altLang="en-US" sz="1400" dirty="0">
                          <a:ea typeface="Meiryo UI" panose="020B0604030504040204" pitchFamily="50" charset="-128"/>
                          <a:cs typeface="Times New Roman" panose="02020603050405020304" pitchFamily="18" charset="0"/>
                        </a:rPr>
                        <a:t>中期</a:t>
                      </a:r>
                      <a:endParaRPr lang="en-US" altLang="ja-JP" sz="1400" dirty="0">
                        <a:ea typeface="Meiryo UI" panose="020B0604030504040204" pitchFamily="50" charset="-128"/>
                        <a:cs typeface="Times New Roman" panose="02020603050405020304" pitchFamily="18" charset="0"/>
                      </a:endParaRPr>
                    </a:p>
                    <a:p>
                      <a:pPr algn="ctr"/>
                      <a:r>
                        <a:rPr lang="ja-JP" altLang="en-US" sz="1400" dirty="0">
                          <a:ea typeface="Meiryo UI" panose="020B0604030504040204" pitchFamily="50" charset="-128"/>
                          <a:cs typeface="Times New Roman" panose="02020603050405020304" pitchFamily="18" charset="0"/>
                        </a:rPr>
                        <a:t>（</a:t>
                      </a:r>
                      <a:r>
                        <a:rPr lang="en-US" altLang="ja-JP" sz="1400" dirty="0">
                          <a:ea typeface="Meiryo UI" panose="020B0604030504040204" pitchFamily="50" charset="-128"/>
                          <a:cs typeface="Times New Roman" panose="02020603050405020304" pitchFamily="18" charset="0"/>
                        </a:rPr>
                        <a:t>2030</a:t>
                      </a:r>
                      <a:r>
                        <a:rPr lang="ja-JP" altLang="en-US" sz="1400" dirty="0">
                          <a:ea typeface="Meiryo UI" panose="020B0604030504040204" pitchFamily="50" charset="-128"/>
                          <a:cs typeface="Times New Roman" panose="02020603050405020304" pitchFamily="18" charset="0"/>
                        </a:rPr>
                        <a:t>年度まで）</a:t>
                      </a:r>
                      <a:endParaRPr kumimoji="1" lang="ja-JP" altLang="en-US" sz="1400" dirty="0"/>
                    </a:p>
                  </a:txBody>
                  <a:tcPr anchor="ctr">
                    <a:solidFill>
                      <a:schemeClr val="bg1"/>
                    </a:solidFill>
                  </a:tcPr>
                </a:tc>
                <a:tc>
                  <a:txBody>
                    <a:bodyPr/>
                    <a:lstStyle/>
                    <a:p>
                      <a:pPr>
                        <a:lnSpc>
                          <a:spcPct val="150000"/>
                        </a:lnSpc>
                      </a:pPr>
                      <a:r>
                        <a:rPr lang="ja-JP" altLang="en-US" sz="1400" dirty="0">
                          <a:ea typeface="Meiryo UI" panose="020B0604030504040204" pitchFamily="50" charset="-128"/>
                          <a:cs typeface="Times New Roman" panose="02020603050405020304" pitchFamily="18" charset="0"/>
                        </a:rPr>
                        <a:t>世界最先端のアリーナを中核とする文化・スポーツ拠点の形成等を通じ、さらなる観光の促進を図るとともに、</a:t>
                      </a:r>
                      <a:r>
                        <a:rPr lang="en-US" altLang="ja-JP" sz="1400" dirty="0">
                          <a:ea typeface="Meiryo UI" panose="020B0604030504040204" pitchFamily="50" charset="-128"/>
                          <a:cs typeface="Times New Roman" panose="02020603050405020304" pitchFamily="18" charset="0"/>
                        </a:rPr>
                        <a:t>2030</a:t>
                      </a:r>
                      <a:r>
                        <a:rPr lang="ja-JP" altLang="en-US" sz="1400" dirty="0">
                          <a:ea typeface="Meiryo UI" panose="020B0604030504040204" pitchFamily="50" charset="-128"/>
                          <a:cs typeface="Times New Roman" panose="02020603050405020304" pitchFamily="18" charset="0"/>
                        </a:rPr>
                        <a:t>年を目標年度とする</a:t>
                      </a:r>
                      <a:r>
                        <a:rPr lang="en-US" altLang="ja-JP" sz="1400" dirty="0">
                          <a:ea typeface="Meiryo UI" panose="020B0604030504040204" pitchFamily="50" charset="-128"/>
                          <a:cs typeface="Times New Roman" panose="02020603050405020304" pitchFamily="18" charset="0"/>
                        </a:rPr>
                        <a:t>SDGs</a:t>
                      </a:r>
                      <a:r>
                        <a:rPr lang="ja-JP" altLang="en-US" sz="1400" dirty="0">
                          <a:ea typeface="Meiryo UI" panose="020B0604030504040204" pitchFamily="50" charset="-128"/>
                          <a:cs typeface="Times New Roman" panose="02020603050405020304" pitchFamily="18" charset="0"/>
                        </a:rPr>
                        <a:t>達成に貢献します</a:t>
                      </a:r>
                      <a:r>
                        <a:rPr lang="en-US" altLang="ja-JP" sz="1400" dirty="0">
                          <a:ea typeface="Meiryo UI" panose="020B0604030504040204" pitchFamily="50" charset="-128"/>
                          <a:cs typeface="Times New Roman" panose="02020603050405020304" pitchFamily="18" charset="0"/>
                        </a:rPr>
                        <a:t>。</a:t>
                      </a:r>
                    </a:p>
                  </a:txBody>
                  <a:tcPr>
                    <a:solidFill>
                      <a:schemeClr val="bg1"/>
                    </a:solidFill>
                  </a:tcPr>
                </a:tc>
                <a:extLst>
                  <a:ext uri="{0D108BD9-81ED-4DB2-BD59-A6C34878D82A}">
                    <a16:rowId xmlns:a16="http://schemas.microsoft.com/office/drawing/2014/main" val="1096148640"/>
                  </a:ext>
                </a:extLst>
              </a:tr>
              <a:tr h="500315">
                <a:tc>
                  <a:txBody>
                    <a:bodyPr/>
                    <a:lstStyle/>
                    <a:p>
                      <a:pPr algn="ctr"/>
                      <a:r>
                        <a:rPr lang="en-US" altLang="ja-JP" sz="1400" dirty="0" err="1">
                          <a:ea typeface="Meiryo UI" panose="020B0604030504040204" pitchFamily="50" charset="-128"/>
                          <a:cs typeface="Times New Roman" panose="02020603050405020304" pitchFamily="18" charset="0"/>
                        </a:rPr>
                        <a:t>長期</a:t>
                      </a:r>
                      <a:endParaRPr lang="en-US" altLang="ja-JP" sz="1400" dirty="0">
                        <a:ea typeface="Meiryo UI" panose="020B0604030504040204" pitchFamily="50" charset="-128"/>
                        <a:cs typeface="Times New Roman" panose="02020603050405020304" pitchFamily="18" charset="0"/>
                      </a:endParaRPr>
                    </a:p>
                    <a:p>
                      <a:pPr algn="ctr"/>
                      <a:r>
                        <a:rPr lang="en-US" altLang="ja-JP" sz="1400" dirty="0">
                          <a:ea typeface="Meiryo UI" panose="020B0604030504040204" pitchFamily="50" charset="-128"/>
                          <a:cs typeface="Times New Roman" panose="02020603050405020304" pitchFamily="18" charset="0"/>
                        </a:rPr>
                        <a:t>（</a:t>
                      </a:r>
                      <a:r>
                        <a:rPr lang="en-US" altLang="ja-JP" sz="1400" dirty="0">
                          <a:effectLst/>
                          <a:ea typeface="Meiryo UI" panose="020B0604030504040204" pitchFamily="50" charset="-128"/>
                          <a:cs typeface="Times New Roman" panose="02020603050405020304" pitchFamily="18" charset="0"/>
                        </a:rPr>
                        <a:t>2040</a:t>
                      </a:r>
                      <a:r>
                        <a:rPr lang="ja-JP" altLang="en-US" sz="1400" dirty="0">
                          <a:ea typeface="Meiryo UI" panose="020B0604030504040204" pitchFamily="50" charset="-128"/>
                          <a:cs typeface="Times New Roman" panose="02020603050405020304" pitchFamily="18" charset="0"/>
                        </a:rPr>
                        <a:t>年度まで）</a:t>
                      </a:r>
                      <a:endParaRPr kumimoji="1" lang="ja-JP" altLang="en-US" sz="1400" dirty="0"/>
                    </a:p>
                  </a:txBody>
                  <a:tcPr anchor="ctr">
                    <a:solidFill>
                      <a:schemeClr val="bg1"/>
                    </a:solidFill>
                  </a:tcPr>
                </a:tc>
                <a:tc>
                  <a:txBody>
                    <a:bodyPr/>
                    <a:lstStyle/>
                    <a:p>
                      <a:pPr>
                        <a:lnSpc>
                          <a:spcPct val="150000"/>
                        </a:lnSpc>
                      </a:pPr>
                      <a:r>
                        <a:rPr lang="ja-JP" altLang="en-US" sz="1400" dirty="0">
                          <a:effectLst/>
                          <a:ea typeface="Meiryo UI" panose="020B0604030504040204" pitchFamily="50" charset="-128"/>
                          <a:cs typeface="Times New Roman" panose="02020603050405020304" pitchFamily="18" charset="0"/>
                        </a:rPr>
                        <a:t>万博記念公園駅前周辺地区活性化事業との相乗効果等により、国内外からより多くの人々を呼び込むことで、「生命力と感性が磨かれる公園」として世界における存在感を確立し、さらなる都市の魅力の創出を図ります。</a:t>
                      </a:r>
                    </a:p>
                  </a:txBody>
                  <a:tcPr>
                    <a:solidFill>
                      <a:schemeClr val="bg1"/>
                    </a:solidFill>
                  </a:tcPr>
                </a:tc>
                <a:extLst>
                  <a:ext uri="{0D108BD9-81ED-4DB2-BD59-A6C34878D82A}">
                    <a16:rowId xmlns:a16="http://schemas.microsoft.com/office/drawing/2014/main" val="2505002051"/>
                  </a:ext>
                </a:extLst>
              </a:tr>
            </a:tbl>
          </a:graphicData>
        </a:graphic>
      </p:graphicFrame>
      <p:sp>
        <p:nvSpPr>
          <p:cNvPr id="8" name="テキスト ボックス 7">
            <a:extLst>
              <a:ext uri="{FF2B5EF4-FFF2-40B4-BE49-F238E27FC236}">
                <a16:creationId xmlns:a16="http://schemas.microsoft.com/office/drawing/2014/main" id="{36286661-FDF8-2511-6591-130BC2FD141D}"/>
              </a:ext>
            </a:extLst>
          </p:cNvPr>
          <p:cNvSpPr txBox="1"/>
          <p:nvPr/>
        </p:nvSpPr>
        <p:spPr>
          <a:xfrm>
            <a:off x="477086" y="701229"/>
            <a:ext cx="8304058" cy="3323987"/>
          </a:xfrm>
          <a:prstGeom prst="rect">
            <a:avLst/>
          </a:prstGeom>
          <a:noFill/>
          <a:ln>
            <a:noFill/>
          </a:ln>
        </p:spPr>
        <p:txBody>
          <a:bodyPr wrap="square" rtlCol="0">
            <a:spAutoFit/>
          </a:bodyPr>
          <a:lstStyle/>
          <a:p>
            <a:pPr>
              <a:lnSpc>
                <a:spcPct val="150000"/>
              </a:lnSpc>
            </a:pPr>
            <a:r>
              <a:rPr kumimoji="1" lang="ja-JP" altLang="en-US" sz="1400" cap="all" dirty="0">
                <a:latin typeface="Meiryo UI" panose="020B0604030504040204" pitchFamily="50" charset="-128"/>
                <a:ea typeface="Meiryo UI" panose="020B0604030504040204" pitchFamily="50" charset="-128"/>
                <a:cs typeface="+mj-cs"/>
              </a:rPr>
              <a:t>　大阪万博</a:t>
            </a:r>
            <a:r>
              <a:rPr kumimoji="1" lang="en-US" altLang="ja-JP" sz="1400" cap="all" dirty="0">
                <a:latin typeface="Meiryo UI" panose="020B0604030504040204" pitchFamily="50" charset="-128"/>
                <a:ea typeface="Meiryo UI" panose="020B0604030504040204" pitchFamily="50" charset="-128"/>
                <a:cs typeface="+mj-cs"/>
              </a:rPr>
              <a:t>50</a:t>
            </a:r>
            <a:r>
              <a:rPr kumimoji="1" lang="ja-JP" altLang="en-US" sz="1400" cap="all" dirty="0">
                <a:latin typeface="Meiryo UI" panose="020B0604030504040204" pitchFamily="50" charset="-128"/>
                <a:ea typeface="Meiryo UI" panose="020B0604030504040204" pitchFamily="50" charset="-128"/>
                <a:cs typeface="+mj-cs"/>
              </a:rPr>
              <a:t>周年を経て策定される新たな将来ビジョンは、次の夢を語るものとして大阪万博</a:t>
            </a:r>
            <a:r>
              <a:rPr kumimoji="1" lang="en-US" altLang="ja-JP" sz="1400" cap="all" dirty="0">
                <a:latin typeface="Meiryo UI" panose="020B0604030504040204" pitchFamily="50" charset="-128"/>
                <a:ea typeface="Meiryo UI" panose="020B0604030504040204" pitchFamily="50" charset="-128"/>
                <a:cs typeface="+mj-cs"/>
              </a:rPr>
              <a:t>100</a:t>
            </a:r>
            <a:r>
              <a:rPr kumimoji="1" lang="ja-JP" altLang="en-US" sz="1400" cap="all" dirty="0">
                <a:latin typeface="Meiryo UI" panose="020B0604030504040204" pitchFamily="50" charset="-128"/>
                <a:ea typeface="Meiryo UI" panose="020B0604030504040204" pitchFamily="50" charset="-128"/>
                <a:cs typeface="+mj-cs"/>
              </a:rPr>
              <a:t>周年への方向性となります。また、万博記念公園駅前周辺地区活性化事業の事業期間も</a:t>
            </a:r>
            <a:r>
              <a:rPr kumimoji="1" lang="en-US" altLang="ja-JP" sz="1400" cap="all" dirty="0">
                <a:latin typeface="Meiryo UI" panose="020B0604030504040204" pitchFamily="50" charset="-128"/>
                <a:ea typeface="Meiryo UI" panose="020B0604030504040204" pitchFamily="50" charset="-128"/>
                <a:cs typeface="+mj-cs"/>
              </a:rPr>
              <a:t>50</a:t>
            </a:r>
            <a:r>
              <a:rPr kumimoji="1" lang="ja-JP" altLang="en-US" sz="1400" cap="all" dirty="0">
                <a:latin typeface="Meiryo UI" panose="020B0604030504040204" pitchFamily="50" charset="-128"/>
                <a:ea typeface="Meiryo UI" panose="020B0604030504040204" pitchFamily="50" charset="-128"/>
                <a:cs typeface="+mj-cs"/>
              </a:rPr>
              <a:t>年であることから、万博記念公園全体として相乗効果を</a:t>
            </a:r>
            <a:r>
              <a:rPr lang="ja-JP" altLang="en-US" sz="1400" dirty="0">
                <a:latin typeface="Meiryo UI" panose="020B0604030504040204" pitchFamily="50" charset="-128"/>
                <a:ea typeface="Meiryo UI" panose="020B0604030504040204" pitchFamily="50" charset="-128"/>
              </a:rPr>
              <a:t>生み出して</a:t>
            </a:r>
            <a:r>
              <a:rPr kumimoji="1" lang="ja-JP" altLang="en-US" sz="1400" cap="all" dirty="0">
                <a:latin typeface="Meiryo UI" panose="020B0604030504040204" pitchFamily="50" charset="-128"/>
                <a:ea typeface="Meiryo UI" panose="020B0604030504040204" pitchFamily="50" charset="-128"/>
                <a:cs typeface="+mj-cs"/>
              </a:rPr>
              <a:t>いくためにも、</a:t>
            </a:r>
            <a:r>
              <a:rPr kumimoji="1" lang="en-US" altLang="ja-JP" sz="1400" cap="all" dirty="0">
                <a:latin typeface="Meiryo UI" panose="020B0604030504040204" pitchFamily="50" charset="-128"/>
                <a:ea typeface="Meiryo UI" panose="020B0604030504040204" pitchFamily="50" charset="-128"/>
                <a:cs typeface="+mj-cs"/>
              </a:rPr>
              <a:t>50</a:t>
            </a:r>
            <a:r>
              <a:rPr kumimoji="1" lang="ja-JP" altLang="en-US" sz="1400" cap="all" dirty="0">
                <a:latin typeface="Meiryo UI" panose="020B0604030504040204" pitchFamily="50" charset="-128"/>
                <a:ea typeface="Meiryo UI" panose="020B0604030504040204" pitchFamily="50" charset="-128"/>
                <a:cs typeface="+mj-cs"/>
              </a:rPr>
              <a:t>年先の未来を視野に入れることが重要です。</a:t>
            </a:r>
            <a:endParaRPr kumimoji="1" lang="en-US" altLang="ja-JP" sz="1400" cap="all" dirty="0">
              <a:latin typeface="Meiryo UI" panose="020B0604030504040204" pitchFamily="50" charset="-128"/>
              <a:ea typeface="Meiryo UI" panose="020B0604030504040204" pitchFamily="50" charset="-128"/>
              <a:cs typeface="+mj-cs"/>
            </a:endParaRPr>
          </a:p>
          <a:p>
            <a:pPr>
              <a:lnSpc>
                <a:spcPct val="150000"/>
              </a:lnSpc>
            </a:pPr>
            <a:r>
              <a:rPr kumimoji="1" lang="ja-JP" altLang="en-US" sz="1400" cap="all" dirty="0">
                <a:latin typeface="Meiryo UI" panose="020B0604030504040204" pitchFamily="50" charset="-128"/>
                <a:ea typeface="Meiryo UI" panose="020B0604030504040204" pitchFamily="50" charset="-128"/>
                <a:cs typeface="+mj-cs"/>
              </a:rPr>
              <a:t>　そのうえで、事業の具体的な展開を図る観点から、見通しが可能な計画期間を設定することとし、</a:t>
            </a:r>
            <a:r>
              <a:rPr kumimoji="1" lang="en-US" altLang="ja-JP" sz="1400" dirty="0">
                <a:latin typeface="Meiryo UI" panose="020B0604030504040204" pitchFamily="50" charset="-128"/>
                <a:ea typeface="Meiryo UI" panose="020B0604030504040204" pitchFamily="50" charset="-128"/>
              </a:rPr>
              <a:t> SDGs</a:t>
            </a:r>
            <a:r>
              <a:rPr kumimoji="1" lang="ja-JP" altLang="en-US" sz="1400" cap="all" dirty="0">
                <a:latin typeface="Meiryo UI" panose="020B0604030504040204" pitchFamily="50" charset="-128"/>
                <a:ea typeface="Meiryo UI" panose="020B0604030504040204" pitchFamily="50" charset="-128"/>
                <a:cs typeface="+mj-cs"/>
              </a:rPr>
              <a:t>達成期限である</a:t>
            </a:r>
            <a:r>
              <a:rPr kumimoji="1" lang="en-US" altLang="ja-JP" sz="1400" cap="all" dirty="0">
                <a:latin typeface="Meiryo UI" panose="020B0604030504040204" pitchFamily="50" charset="-128"/>
                <a:ea typeface="Meiryo UI" panose="020B0604030504040204" pitchFamily="50" charset="-128"/>
                <a:cs typeface="+mj-cs"/>
              </a:rPr>
              <a:t>2030</a:t>
            </a:r>
            <a:r>
              <a:rPr kumimoji="1" lang="ja-JP" altLang="en-US" sz="1400" cap="all" dirty="0">
                <a:latin typeface="Meiryo UI" panose="020B0604030504040204" pitchFamily="50" charset="-128"/>
                <a:ea typeface="Meiryo UI" panose="020B0604030504040204" pitchFamily="50" charset="-128"/>
                <a:cs typeface="+mj-cs"/>
              </a:rPr>
              <a:t>年を結節点として、それまでの約</a:t>
            </a:r>
            <a:r>
              <a:rPr kumimoji="1" lang="en-US" altLang="ja-JP" sz="1400" cap="all" dirty="0">
                <a:latin typeface="Meiryo UI" panose="020B0604030504040204" pitchFamily="50" charset="-128"/>
                <a:ea typeface="Meiryo UI" panose="020B0604030504040204" pitchFamily="50" charset="-128"/>
                <a:cs typeface="+mj-cs"/>
              </a:rPr>
              <a:t>10</a:t>
            </a:r>
            <a:r>
              <a:rPr kumimoji="1" lang="ja-JP" altLang="en-US" sz="1400" cap="all" dirty="0">
                <a:latin typeface="Meiryo UI" panose="020B0604030504040204" pitchFamily="50" charset="-128"/>
                <a:ea typeface="Meiryo UI" panose="020B0604030504040204" pitchFamily="50" charset="-128"/>
                <a:cs typeface="+mj-cs"/>
              </a:rPr>
              <a:t>年間と、その</a:t>
            </a:r>
            <a:r>
              <a:rPr kumimoji="1" lang="en-US" altLang="ja-JP" sz="1400" cap="all" dirty="0">
                <a:latin typeface="Meiryo UI" panose="020B0604030504040204" pitchFamily="50" charset="-128"/>
                <a:ea typeface="Meiryo UI" panose="020B0604030504040204" pitchFamily="50" charset="-128"/>
                <a:cs typeface="+mj-cs"/>
              </a:rPr>
              <a:t>10</a:t>
            </a:r>
            <a:r>
              <a:rPr kumimoji="1" lang="ja-JP" altLang="en-US" sz="1400" cap="all" dirty="0">
                <a:latin typeface="Meiryo UI" panose="020B0604030504040204" pitchFamily="50" charset="-128"/>
                <a:ea typeface="Meiryo UI" panose="020B0604030504040204" pitchFamily="50" charset="-128"/>
                <a:cs typeface="+mj-cs"/>
              </a:rPr>
              <a:t>年後の「</a:t>
            </a:r>
            <a:r>
              <a:rPr kumimoji="1" lang="en-US" altLang="ja-JP" sz="1400" cap="all" dirty="0">
                <a:latin typeface="Meiryo UI" panose="020B0604030504040204" pitchFamily="50" charset="-128"/>
                <a:ea typeface="Meiryo UI" panose="020B0604030504040204" pitchFamily="50" charset="-128"/>
                <a:cs typeface="+mj-cs"/>
              </a:rPr>
              <a:t>2040</a:t>
            </a:r>
            <a:r>
              <a:rPr kumimoji="1" lang="ja-JP" altLang="en-US" sz="1400" cap="all" dirty="0">
                <a:latin typeface="Meiryo UI" panose="020B0604030504040204" pitchFamily="50" charset="-128"/>
                <a:ea typeface="Meiryo UI" panose="020B0604030504040204" pitchFamily="50" charset="-128"/>
                <a:cs typeface="+mj-cs"/>
              </a:rPr>
              <a:t>年」までを計画期間として設定します。</a:t>
            </a:r>
          </a:p>
          <a:p>
            <a:pPr>
              <a:lnSpc>
                <a:spcPct val="150000"/>
              </a:lnSpc>
            </a:pPr>
            <a:r>
              <a:rPr kumimoji="1" lang="ja-JP" altLang="en-US" sz="1400" cap="all" dirty="0">
                <a:latin typeface="Meiryo UI" panose="020B0604030504040204" pitchFamily="50" charset="-128"/>
                <a:ea typeface="Meiryo UI" panose="020B0604030504040204" pitchFamily="50" charset="-128"/>
                <a:cs typeface="+mj-cs"/>
              </a:rPr>
              <a:t>　</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具体的な取組みに</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つ</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いては、</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公園を取り巻く環境の変化に柔軟に対応しながら取組みを進めていくため</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、５年程度で更新するアクションプランを策定し、</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さらに</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必要に応じて適宜見直</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しを行うこととします。</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　その際、</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2040</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年までの計画期間を下記３つに区分し、段階的に万博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記念</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公園の活性化を図っていきます。</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kumimoji="1" lang="ja-JP" altLang="en-US" sz="1400" cap="all" dirty="0">
                <a:latin typeface="Meiryo UI" panose="020B0604030504040204" pitchFamily="50" charset="-128"/>
                <a:ea typeface="Meiryo UI" panose="020B0604030504040204" pitchFamily="50" charset="-128"/>
              </a:rPr>
              <a:t>　また、将来ビジョンの達成状況の確認・評価については、旧ビジョンにおいて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自然文化園の来園者数という単一</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指標</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設定</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し</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て</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きましたが</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、具体的な施策を踏まえ、来園者数に加え複数の</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KPI</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アクションプランで</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設定</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します。</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12" name="直線コネクタ 11">
            <a:extLst>
              <a:ext uri="{FF2B5EF4-FFF2-40B4-BE49-F238E27FC236}">
                <a16:creationId xmlns:a16="http://schemas.microsoft.com/office/drawing/2014/main" id="{0C00D8FA-5FC1-A7C0-299C-830231F9BA63}"/>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9FD7FD3A-1EFE-AF50-E6B4-5F5130F71CFC}"/>
              </a:ext>
            </a:extLst>
          </p:cNvPr>
          <p:cNvSpPr/>
          <p:nvPr/>
        </p:nvSpPr>
        <p:spPr>
          <a:xfrm>
            <a:off x="477086" y="4028813"/>
            <a:ext cx="8291896" cy="71909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スライド番号プレースホルダー 3">
            <a:extLst>
              <a:ext uri="{FF2B5EF4-FFF2-40B4-BE49-F238E27FC236}">
                <a16:creationId xmlns:a16="http://schemas.microsoft.com/office/drawing/2014/main" id="{96F168F0-FE50-FAB7-97D1-3A2D1F6C6576}"/>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6</a:t>
            </a:fld>
            <a:endParaRPr kumimoji="1" lang="ja-JP" altLang="en-US"/>
          </a:p>
        </p:txBody>
      </p:sp>
      <p:sp>
        <p:nvSpPr>
          <p:cNvPr id="9" name="タイトル 1">
            <a:extLst>
              <a:ext uri="{FF2B5EF4-FFF2-40B4-BE49-F238E27FC236}">
                <a16:creationId xmlns:a16="http://schemas.microsoft.com/office/drawing/2014/main" id="{7373C4A4-7A99-44AA-9D59-E9AD67B32E68}"/>
              </a:ext>
            </a:extLst>
          </p:cNvPr>
          <p:cNvSpPr txBox="1">
            <a:spLocks/>
          </p:cNvSpPr>
          <p:nvPr/>
        </p:nvSpPr>
        <p:spPr>
          <a:xfrm>
            <a:off x="41383" y="77794"/>
            <a:ext cx="8928100"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ja-JP" altLang="en-US" sz="2000" cap="all" dirty="0">
                <a:latin typeface="Meiryo UI" panose="020B0604030504040204" pitchFamily="50" charset="-128"/>
                <a:ea typeface="Meiryo UI" panose="020B0604030504040204" pitchFamily="50" charset="-128"/>
              </a:rPr>
              <a:t>２</a:t>
            </a:r>
            <a:r>
              <a:rPr lang="en-US" altLang="ja-JP" sz="2000" cap="all" dirty="0">
                <a:latin typeface="Meiryo UI" panose="020B0604030504040204" pitchFamily="50" charset="-128"/>
                <a:ea typeface="Meiryo UI" panose="020B0604030504040204" pitchFamily="50" charset="-128"/>
              </a:rPr>
              <a:t>.</a:t>
            </a:r>
            <a:r>
              <a:rPr lang="ja-JP" altLang="en-US" sz="2000" cap="all" dirty="0">
                <a:latin typeface="Meiryo UI" panose="020B0604030504040204" pitchFamily="50" charset="-128"/>
                <a:ea typeface="Meiryo UI" panose="020B0604030504040204" pitchFamily="50" charset="-128"/>
              </a:rPr>
              <a:t> アクションプランについて</a:t>
            </a:r>
            <a:r>
              <a:rPr lang="ja-JP" altLang="en-US" sz="1600" cap="all" dirty="0">
                <a:latin typeface="Meiryo UI" panose="020B0604030504040204" pitchFamily="50" charset="-128"/>
                <a:ea typeface="Meiryo UI" panose="020B0604030504040204" pitchFamily="50" charset="-128"/>
              </a:rPr>
              <a:t>（ビジョン</a:t>
            </a:r>
            <a:r>
              <a:rPr lang="en-US" altLang="ja-JP" sz="1600" cap="all" dirty="0">
                <a:latin typeface="Meiryo UI" panose="020B0604030504040204" pitchFamily="50" charset="-128"/>
                <a:ea typeface="Meiryo UI" panose="020B0604030504040204" pitchFamily="50" charset="-128"/>
              </a:rPr>
              <a:t>2040</a:t>
            </a:r>
            <a:r>
              <a:rPr lang="ja-JP" altLang="en-US" sz="1600" cap="all" dirty="0">
                <a:latin typeface="Meiryo UI" panose="020B0604030504040204" pitchFamily="50" charset="-128"/>
                <a:ea typeface="Meiryo UI" panose="020B0604030504040204" pitchFamily="50" charset="-128"/>
              </a:rPr>
              <a:t>より）</a:t>
            </a:r>
            <a:endParaRPr lang="en-US" altLang="ja-JP" sz="1600" cap="all"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712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620375654"/>
              </p:ext>
            </p:extLst>
          </p:nvPr>
        </p:nvGraphicFramePr>
        <p:xfrm>
          <a:off x="385764" y="4427931"/>
          <a:ext cx="8195148" cy="2140332"/>
        </p:xfrm>
        <a:graphic>
          <a:graphicData uri="http://schemas.openxmlformats.org/drawingml/2006/table">
            <a:tbl>
              <a:tblPr firstRow="1" bandRow="1">
                <a:tableStyleId>{46F890A9-2807-4EBB-B81D-B2AA78EC7F39}</a:tableStyleId>
              </a:tblPr>
              <a:tblGrid>
                <a:gridCol w="1050195">
                  <a:extLst>
                    <a:ext uri="{9D8B030D-6E8A-4147-A177-3AD203B41FA5}">
                      <a16:colId xmlns:a16="http://schemas.microsoft.com/office/drawing/2014/main" val="1138605220"/>
                    </a:ext>
                  </a:extLst>
                </a:gridCol>
                <a:gridCol w="1292617">
                  <a:extLst>
                    <a:ext uri="{9D8B030D-6E8A-4147-A177-3AD203B41FA5}">
                      <a16:colId xmlns:a16="http://schemas.microsoft.com/office/drawing/2014/main" val="3524915773"/>
                    </a:ext>
                  </a:extLst>
                </a:gridCol>
                <a:gridCol w="2007989">
                  <a:extLst>
                    <a:ext uri="{9D8B030D-6E8A-4147-A177-3AD203B41FA5}">
                      <a16:colId xmlns:a16="http://schemas.microsoft.com/office/drawing/2014/main" val="1654900885"/>
                    </a:ext>
                  </a:extLst>
                </a:gridCol>
                <a:gridCol w="3844347">
                  <a:extLst>
                    <a:ext uri="{9D8B030D-6E8A-4147-A177-3AD203B41FA5}">
                      <a16:colId xmlns:a16="http://schemas.microsoft.com/office/drawing/2014/main" val="132299603"/>
                    </a:ext>
                  </a:extLst>
                </a:gridCol>
              </a:tblGrid>
              <a:tr h="713444">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425289974"/>
                  </a:ext>
                </a:extLst>
              </a:tr>
              <a:tr h="713444">
                <a:tc rowSpan="2">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856563362"/>
                  </a:ext>
                </a:extLst>
              </a:tr>
              <a:tr h="713444">
                <a:tc vMerge="1">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653962211"/>
                  </a:ext>
                </a:extLst>
              </a:tr>
            </a:tbl>
          </a:graphicData>
        </a:graphic>
      </p:graphicFrame>
      <p:graphicFrame>
        <p:nvGraphicFramePr>
          <p:cNvPr id="6" name="表 16">
            <a:extLst>
              <a:ext uri="{FF2B5EF4-FFF2-40B4-BE49-F238E27FC236}">
                <a16:creationId xmlns:a16="http://schemas.microsoft.com/office/drawing/2014/main" id="{89DA3200-69D8-6208-B782-0F6FC2D9E4EE}"/>
              </a:ext>
            </a:extLst>
          </p:cNvPr>
          <p:cNvGraphicFramePr>
            <a:graphicFrameLocks noGrp="1"/>
          </p:cNvGraphicFramePr>
          <p:nvPr>
            <p:extLst>
              <p:ext uri="{D42A27DB-BD31-4B8C-83A1-F6EECF244321}">
                <p14:modId xmlns:p14="http://schemas.microsoft.com/office/powerpoint/2010/main" val="899376677"/>
              </p:ext>
            </p:extLst>
          </p:nvPr>
        </p:nvGraphicFramePr>
        <p:xfrm>
          <a:off x="378008" y="2407103"/>
          <a:ext cx="8204018" cy="2659806"/>
        </p:xfrm>
        <a:graphic>
          <a:graphicData uri="http://schemas.openxmlformats.org/drawingml/2006/table">
            <a:tbl>
              <a:tblPr firstRow="1" bandRow="1">
                <a:tableStyleId>{93296810-A885-4BE3-A3E7-6D5BEEA58F35}</a:tableStyleId>
              </a:tblPr>
              <a:tblGrid>
                <a:gridCol w="1088842">
                  <a:extLst>
                    <a:ext uri="{9D8B030D-6E8A-4147-A177-3AD203B41FA5}">
                      <a16:colId xmlns:a16="http://schemas.microsoft.com/office/drawing/2014/main" val="337215803"/>
                    </a:ext>
                  </a:extLst>
                </a:gridCol>
                <a:gridCol w="1295400">
                  <a:extLst>
                    <a:ext uri="{9D8B030D-6E8A-4147-A177-3AD203B41FA5}">
                      <a16:colId xmlns:a16="http://schemas.microsoft.com/office/drawing/2014/main" val="786334866"/>
                    </a:ext>
                  </a:extLst>
                </a:gridCol>
                <a:gridCol w="1962150">
                  <a:extLst>
                    <a:ext uri="{9D8B030D-6E8A-4147-A177-3AD203B41FA5}">
                      <a16:colId xmlns:a16="http://schemas.microsoft.com/office/drawing/2014/main" val="1123390800"/>
                    </a:ext>
                  </a:extLst>
                </a:gridCol>
                <a:gridCol w="3857626">
                  <a:extLst>
                    <a:ext uri="{9D8B030D-6E8A-4147-A177-3AD203B41FA5}">
                      <a16:colId xmlns:a16="http://schemas.microsoft.com/office/drawing/2014/main" val="391123602"/>
                    </a:ext>
                  </a:extLst>
                </a:gridCol>
              </a:tblGrid>
              <a:tr h="687649">
                <a:tc>
                  <a:txBody>
                    <a:bodyPr/>
                    <a:lstStyle/>
                    <a:p>
                      <a:endParaRPr kumimoji="1" lang="ja-JP" altLang="en-US" dirty="0"/>
                    </a:p>
                  </a:txBody>
                  <a:tcPr>
                    <a:solidFill>
                      <a:srgbClr val="66B2B0"/>
                    </a:solidFill>
                  </a:tcPr>
                </a:tc>
                <a:tc>
                  <a:txBody>
                    <a:bodyPr/>
                    <a:lstStyle/>
                    <a:p>
                      <a:pPr algn="ctr"/>
                      <a:r>
                        <a:rPr kumimoji="1" lang="ja-JP" altLang="en-US" sz="1300" dirty="0">
                          <a:latin typeface="Meiryo UI 本文"/>
                        </a:rPr>
                        <a:t>短期</a:t>
                      </a:r>
                      <a:endParaRPr kumimoji="1" lang="en-US" altLang="ja-JP" sz="1300" dirty="0">
                        <a:latin typeface="Meiryo UI 本文"/>
                      </a:endParaRPr>
                    </a:p>
                    <a:p>
                      <a:pPr algn="ctr"/>
                      <a:r>
                        <a:rPr kumimoji="1" lang="ja-JP" altLang="en-US" sz="1300" dirty="0">
                          <a:latin typeface="Meiryo UI 本文"/>
                        </a:rPr>
                        <a:t>（</a:t>
                      </a:r>
                      <a:r>
                        <a:rPr kumimoji="1" lang="en-US" altLang="ja-JP" sz="1300" dirty="0">
                          <a:latin typeface="Meiryo UI 本文"/>
                        </a:rPr>
                        <a:t>-2025</a:t>
                      </a:r>
                      <a:r>
                        <a:rPr kumimoji="1" lang="ja-JP" altLang="en-US" sz="1300" dirty="0">
                          <a:latin typeface="Meiryo UI 本文"/>
                        </a:rPr>
                        <a:t>年度）</a:t>
                      </a:r>
                    </a:p>
                  </a:txBody>
                  <a:tcPr anchor="ctr">
                    <a:solidFill>
                      <a:srgbClr val="66B2B0"/>
                    </a:solidFill>
                  </a:tcPr>
                </a:tc>
                <a:tc>
                  <a:txBody>
                    <a:bodyPr/>
                    <a:lstStyle/>
                    <a:p>
                      <a:pPr algn="ctr"/>
                      <a:r>
                        <a:rPr kumimoji="1" lang="ja-JP" altLang="en-US" sz="1300" dirty="0">
                          <a:latin typeface="Meiryo UI 本文"/>
                        </a:rPr>
                        <a:t>中期</a:t>
                      </a:r>
                      <a:endParaRPr kumimoji="1" lang="en-US" altLang="ja-JP" sz="1300" dirty="0">
                        <a:latin typeface="Meiryo UI 本文"/>
                      </a:endParaRPr>
                    </a:p>
                    <a:p>
                      <a:pPr algn="ctr"/>
                      <a:r>
                        <a:rPr kumimoji="1" lang="ja-JP" altLang="en-US" sz="1300" dirty="0">
                          <a:latin typeface="Meiryo UI 本文"/>
                        </a:rPr>
                        <a:t>（</a:t>
                      </a:r>
                      <a:r>
                        <a:rPr kumimoji="1" lang="en-US" altLang="ja-JP" sz="1300" dirty="0">
                          <a:latin typeface="Meiryo UI 本文"/>
                        </a:rPr>
                        <a:t>2026</a:t>
                      </a:r>
                      <a:r>
                        <a:rPr kumimoji="1" lang="ja-JP" altLang="en-US" sz="1300" dirty="0">
                          <a:latin typeface="Meiryo UI 本文"/>
                        </a:rPr>
                        <a:t>年度</a:t>
                      </a:r>
                      <a:r>
                        <a:rPr kumimoji="1" lang="en-US" altLang="ja-JP" sz="1300" dirty="0">
                          <a:latin typeface="Meiryo UI 本文"/>
                        </a:rPr>
                        <a:t>-2030</a:t>
                      </a:r>
                      <a:r>
                        <a:rPr kumimoji="1" lang="ja-JP" altLang="en-US" sz="1300" dirty="0">
                          <a:latin typeface="Meiryo UI 本文"/>
                        </a:rPr>
                        <a:t>年度）</a:t>
                      </a:r>
                    </a:p>
                  </a:txBody>
                  <a:tcPr anchor="ctr">
                    <a:solidFill>
                      <a:srgbClr val="66B2B0"/>
                    </a:solidFill>
                  </a:tcPr>
                </a:tc>
                <a:tc>
                  <a:txBody>
                    <a:bodyPr/>
                    <a:lstStyle/>
                    <a:p>
                      <a:pPr algn="ctr"/>
                      <a:r>
                        <a:rPr kumimoji="1" lang="ja-JP" altLang="en-US" sz="1300" dirty="0">
                          <a:latin typeface="Meiryo UI 本文"/>
                        </a:rPr>
                        <a:t>長期</a:t>
                      </a:r>
                      <a:endParaRPr kumimoji="1" lang="en-US" altLang="ja-JP" sz="1300" dirty="0">
                        <a:latin typeface="Meiryo UI 本文"/>
                      </a:endParaRPr>
                    </a:p>
                    <a:p>
                      <a:pPr algn="ctr"/>
                      <a:r>
                        <a:rPr kumimoji="1" lang="ja-JP" altLang="en-US" sz="1300" dirty="0">
                          <a:latin typeface="Meiryo UI 本文"/>
                        </a:rPr>
                        <a:t>（</a:t>
                      </a:r>
                      <a:r>
                        <a:rPr kumimoji="1" lang="en-US" altLang="ja-JP" sz="1300" dirty="0">
                          <a:latin typeface="Meiryo UI 本文"/>
                        </a:rPr>
                        <a:t>2031</a:t>
                      </a:r>
                      <a:r>
                        <a:rPr kumimoji="1" lang="ja-JP" altLang="en-US" sz="1300" dirty="0">
                          <a:latin typeface="Meiryo UI 本文"/>
                        </a:rPr>
                        <a:t>年度</a:t>
                      </a:r>
                      <a:r>
                        <a:rPr kumimoji="1" lang="en-US" altLang="ja-JP" sz="1300" dirty="0">
                          <a:latin typeface="Meiryo UI 本文"/>
                        </a:rPr>
                        <a:t>-2040</a:t>
                      </a:r>
                      <a:r>
                        <a:rPr kumimoji="1" lang="ja-JP" altLang="en-US" sz="1300" dirty="0">
                          <a:latin typeface="Meiryo UI 本文"/>
                        </a:rPr>
                        <a:t>年度）</a:t>
                      </a:r>
                    </a:p>
                  </a:txBody>
                  <a:tcPr anchor="ctr">
                    <a:solidFill>
                      <a:srgbClr val="66B2B0"/>
                    </a:solidFill>
                  </a:tcPr>
                </a:tc>
                <a:extLst>
                  <a:ext uri="{0D108BD9-81ED-4DB2-BD59-A6C34878D82A}">
                    <a16:rowId xmlns:a16="http://schemas.microsoft.com/office/drawing/2014/main" val="3362845447"/>
                  </a:ext>
                </a:extLst>
              </a:tr>
              <a:tr h="610473">
                <a:tc>
                  <a:txBody>
                    <a:bodyPr/>
                    <a:lstStyle/>
                    <a:p>
                      <a:endParaRPr kumimoji="1" lang="ja-JP" altLang="en-US" dirty="0"/>
                    </a:p>
                  </a:txBody>
                  <a:tcPr>
                    <a:solidFill>
                      <a:srgbClr val="C7E3E2"/>
                    </a:solidFill>
                  </a:tcPr>
                </a:tc>
                <a:tc>
                  <a:txBody>
                    <a:bodyPr/>
                    <a:lstStyle/>
                    <a:p>
                      <a:endParaRPr kumimoji="1" lang="ja-JP" altLang="en-US" dirty="0"/>
                    </a:p>
                  </a:txBody>
                  <a:tcPr>
                    <a:solidFill>
                      <a:srgbClr val="C7E3E2"/>
                    </a:solidFill>
                  </a:tcPr>
                </a:tc>
                <a:tc>
                  <a:txBody>
                    <a:bodyPr/>
                    <a:lstStyle/>
                    <a:p>
                      <a:endParaRPr kumimoji="1" lang="ja-JP" altLang="en-US" dirty="0"/>
                    </a:p>
                  </a:txBody>
                  <a:tcPr>
                    <a:solidFill>
                      <a:srgbClr val="C7E3E2"/>
                    </a:solidFill>
                  </a:tcPr>
                </a:tc>
                <a:tc>
                  <a:txBody>
                    <a:bodyPr/>
                    <a:lstStyle/>
                    <a:p>
                      <a:endParaRPr kumimoji="1" lang="ja-JP" altLang="en-US" dirty="0"/>
                    </a:p>
                  </a:txBody>
                  <a:tcPr>
                    <a:solidFill>
                      <a:srgbClr val="C7E3E2"/>
                    </a:solidFill>
                  </a:tcPr>
                </a:tc>
                <a:extLst>
                  <a:ext uri="{0D108BD9-81ED-4DB2-BD59-A6C34878D82A}">
                    <a16:rowId xmlns:a16="http://schemas.microsoft.com/office/drawing/2014/main" val="848465873"/>
                  </a:ext>
                </a:extLst>
              </a:tr>
              <a:tr h="1361684">
                <a:tc>
                  <a:txBody>
                    <a:bodyPr/>
                    <a:lstStyle/>
                    <a:p>
                      <a:endParaRPr kumimoji="1" lang="ja-JP" altLang="en-US" dirty="0"/>
                    </a:p>
                  </a:txBody>
                  <a:tcPr>
                    <a:solidFill>
                      <a:srgbClr val="C7E3E2"/>
                    </a:solidFill>
                  </a:tcPr>
                </a:tc>
                <a:tc>
                  <a:txBody>
                    <a:bodyPr/>
                    <a:lstStyle/>
                    <a:p>
                      <a:endParaRPr kumimoji="1" lang="ja-JP" altLang="en-US" dirty="0"/>
                    </a:p>
                  </a:txBody>
                  <a:tcPr>
                    <a:solidFill>
                      <a:srgbClr val="C7E3E2"/>
                    </a:solidFill>
                  </a:tcPr>
                </a:tc>
                <a:tc>
                  <a:txBody>
                    <a:bodyPr/>
                    <a:lstStyle/>
                    <a:p>
                      <a:endParaRPr kumimoji="1" lang="ja-JP" altLang="en-US" dirty="0"/>
                    </a:p>
                  </a:txBody>
                  <a:tcPr>
                    <a:solidFill>
                      <a:srgbClr val="C7E3E2"/>
                    </a:solidFill>
                  </a:tcPr>
                </a:tc>
                <a:tc>
                  <a:txBody>
                    <a:bodyPr/>
                    <a:lstStyle/>
                    <a:p>
                      <a:endParaRPr kumimoji="1" lang="ja-JP" altLang="en-US" dirty="0"/>
                    </a:p>
                  </a:txBody>
                  <a:tcPr>
                    <a:solidFill>
                      <a:srgbClr val="C7E3E2"/>
                    </a:solidFill>
                  </a:tcPr>
                </a:tc>
                <a:extLst>
                  <a:ext uri="{0D108BD9-81ED-4DB2-BD59-A6C34878D82A}">
                    <a16:rowId xmlns:a16="http://schemas.microsoft.com/office/drawing/2014/main" val="2192175005"/>
                  </a:ext>
                </a:extLst>
              </a:tr>
            </a:tbl>
          </a:graphicData>
        </a:graphic>
      </p:graphicFrame>
      <p:sp>
        <p:nvSpPr>
          <p:cNvPr id="4" name="テキスト ボックス 3">
            <a:extLst>
              <a:ext uri="{FF2B5EF4-FFF2-40B4-BE49-F238E27FC236}">
                <a16:creationId xmlns:a16="http://schemas.microsoft.com/office/drawing/2014/main" id="{0CC82FB1-401E-4E12-8859-4ADB3F7EB75F}"/>
              </a:ext>
            </a:extLst>
          </p:cNvPr>
          <p:cNvSpPr txBox="1"/>
          <p:nvPr/>
        </p:nvSpPr>
        <p:spPr>
          <a:xfrm>
            <a:off x="187035" y="864365"/>
            <a:ext cx="8782447" cy="1204749"/>
          </a:xfrm>
          <a:prstGeom prst="rect">
            <a:avLst/>
          </a:prstGeom>
          <a:noFill/>
        </p:spPr>
        <p:txBody>
          <a:bodyPr wrap="square" rtlCol="0">
            <a:noAutofit/>
          </a:bodyPr>
          <a:lstStyle/>
          <a:p>
            <a:r>
              <a:rPr lang="ja-JP" altLang="en-US" sz="1400" dirty="0">
                <a:latin typeface="Meiryo UI" panose="020B0604030504040204" pitchFamily="50" charset="-128"/>
                <a:ea typeface="Meiryo UI" panose="020B0604030504040204" pitchFamily="50" charset="-128"/>
              </a:rPr>
              <a:t>　　アクションプランは、「日本万国博覧会記念公園の活性化に向けた将来ビジョン</a:t>
            </a:r>
            <a:r>
              <a:rPr lang="en-US" altLang="ja-JP" sz="1400" dirty="0">
                <a:latin typeface="Meiryo UI" panose="020B0604030504040204" pitchFamily="50" charset="-128"/>
                <a:ea typeface="Meiryo UI" panose="020B0604030504040204" pitchFamily="50" charset="-128"/>
              </a:rPr>
              <a:t>2040</a:t>
            </a:r>
            <a:r>
              <a:rPr lang="ja-JP" altLang="en-US" sz="1400" dirty="0">
                <a:latin typeface="Meiryo UI" panose="020B0604030504040204" pitchFamily="50" charset="-128"/>
                <a:ea typeface="Meiryo UI" panose="020B0604030504040204" pitchFamily="50" charset="-128"/>
              </a:rPr>
              <a:t>」（以下、「ビジョン</a:t>
            </a:r>
            <a:r>
              <a:rPr lang="en-US" altLang="ja-JP" sz="1400" dirty="0">
                <a:latin typeface="Meiryo UI" panose="020B0604030504040204" pitchFamily="50" charset="-128"/>
                <a:ea typeface="Meiryo UI" panose="020B0604030504040204" pitchFamily="50" charset="-128"/>
              </a:rPr>
              <a:t>2040</a:t>
            </a:r>
            <a:r>
              <a:rPr lang="ja-JP" altLang="en-US" sz="1400" dirty="0">
                <a:latin typeface="Meiryo UI" panose="020B0604030504040204" pitchFamily="50" charset="-128"/>
                <a:ea typeface="Meiryo UI" panose="020B0604030504040204" pitchFamily="50" charset="-128"/>
              </a:rPr>
              <a:t>」）の実現に向け、具体的な取組み施策等を示すもの。公園を取り巻く環境の変化に柔軟に対応しながら取組みを進めていく。</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初回のアクションプランは</a:t>
            </a:r>
            <a:r>
              <a:rPr lang="ja-JP" altLang="en-US" sz="1400" b="1" dirty="0">
                <a:latin typeface="Meiryo UI" panose="020B0604030504040204" pitchFamily="50" charset="-128"/>
                <a:ea typeface="Meiryo UI" panose="020B0604030504040204" pitchFamily="50" charset="-128"/>
              </a:rPr>
              <a:t>大阪・関西万博のインパクトを最大限に活かすため、</a:t>
            </a:r>
            <a:r>
              <a:rPr lang="en-US" altLang="ja-JP" sz="1400" b="1" dirty="0">
                <a:latin typeface="Meiryo UI" panose="020B0604030504040204" pitchFamily="50" charset="-128"/>
                <a:ea typeface="Meiryo UI" panose="020B0604030504040204" pitchFamily="50" charset="-128"/>
              </a:rPr>
              <a:t>2025</a:t>
            </a:r>
            <a:r>
              <a:rPr lang="ja-JP" altLang="en-US" sz="1400" b="1" dirty="0">
                <a:latin typeface="Meiryo UI" panose="020B0604030504040204" pitchFamily="50" charset="-128"/>
                <a:ea typeface="Meiryo UI" panose="020B0604030504040204" pitchFamily="50" charset="-128"/>
              </a:rPr>
              <a:t>年度までを期間</a:t>
            </a:r>
            <a:r>
              <a:rPr lang="ja-JP" altLang="en-US" sz="1400" dirty="0">
                <a:latin typeface="Meiryo UI" panose="020B0604030504040204" pitchFamily="50" charset="-128"/>
                <a:ea typeface="Meiryo UI" panose="020B0604030504040204" pitchFamily="50" charset="-128"/>
              </a:rPr>
              <a:t>とする（以下、初回のアクションプランを「アクションプラン</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」とする）。以降</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年程度の期間で定め、必要に応じて、期間中に適宜見直しを行う。</a:t>
            </a:r>
          </a:p>
        </p:txBody>
      </p:sp>
      <p:sp>
        <p:nvSpPr>
          <p:cNvPr id="14" name="テキスト ボックス 13">
            <a:extLst>
              <a:ext uri="{FF2B5EF4-FFF2-40B4-BE49-F238E27FC236}">
                <a16:creationId xmlns:a16="http://schemas.microsoft.com/office/drawing/2014/main" id="{320D22A9-7D46-430D-A7D3-45EE79065317}"/>
              </a:ext>
            </a:extLst>
          </p:cNvPr>
          <p:cNvSpPr txBox="1"/>
          <p:nvPr/>
        </p:nvSpPr>
        <p:spPr>
          <a:xfrm>
            <a:off x="2264758" y="5975923"/>
            <a:ext cx="3216732" cy="249532"/>
          </a:xfrm>
          <a:prstGeom prst="rect">
            <a:avLst/>
          </a:prstGeom>
          <a:noFill/>
          <a:ln>
            <a:noFill/>
          </a:ln>
        </p:spPr>
        <p:txBody>
          <a:bodyPr wrap="square" rtlCol="0">
            <a:noAutofit/>
          </a:bodyPr>
          <a:lstStyle/>
          <a:p>
            <a:r>
              <a:rPr lang="ja-JP" altLang="en-US" sz="1050" dirty="0">
                <a:latin typeface="Meiryo UI" panose="020B0604030504040204" pitchFamily="50" charset="-128"/>
                <a:ea typeface="Meiryo UI" panose="020B0604030504040204" pitchFamily="50" charset="-128"/>
              </a:rPr>
              <a:t>◆大阪・関西万博開催（</a:t>
            </a:r>
            <a:r>
              <a:rPr lang="en-US" altLang="ja-JP" sz="1050" dirty="0">
                <a:latin typeface="Meiryo UI" panose="020B0604030504040204" pitchFamily="50" charset="-128"/>
                <a:ea typeface="Meiryo UI" panose="020B0604030504040204" pitchFamily="50" charset="-128"/>
              </a:rPr>
              <a:t>2025</a:t>
            </a:r>
            <a:r>
              <a:rPr lang="ja-JP" altLang="en-US" sz="1050" dirty="0">
                <a:latin typeface="Meiryo UI" panose="020B0604030504040204" pitchFamily="50" charset="-128"/>
                <a:ea typeface="Meiryo UI" panose="020B0604030504040204" pitchFamily="50" charset="-128"/>
              </a:rPr>
              <a:t>年４～</a:t>
            </a:r>
            <a:r>
              <a:rPr lang="en-US" altLang="ja-JP" sz="1050" dirty="0">
                <a:latin typeface="Meiryo UI" panose="020B0604030504040204" pitchFamily="50" charset="-128"/>
                <a:ea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rPr>
              <a:t>月）</a:t>
            </a:r>
            <a:endParaRPr lang="ja-JP" altLang="ja-JP" dirty="0">
              <a:latin typeface="Arial" panose="020B0604020202020204" pitchFamily="34" charset="0"/>
            </a:endParaRPr>
          </a:p>
          <a:p>
            <a:pPr algn="l"/>
            <a:endParaRPr lang="ja-JP" altLang="en-US" sz="105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9D8FE7A7-78FC-48DA-9C87-867FF627DAB7}"/>
              </a:ext>
            </a:extLst>
          </p:cNvPr>
          <p:cNvSpPr txBox="1"/>
          <p:nvPr/>
        </p:nvSpPr>
        <p:spPr>
          <a:xfrm>
            <a:off x="4301692" y="5146894"/>
            <a:ext cx="2329855" cy="438871"/>
          </a:xfrm>
          <a:prstGeom prst="rect">
            <a:avLst/>
          </a:prstGeom>
          <a:noFill/>
          <a:ln>
            <a:noFill/>
          </a:ln>
        </p:spPr>
        <p:txBody>
          <a:bodyPr wrap="square" rtlCol="0">
            <a:noAutofit/>
          </a:bodyPr>
          <a:lstStyle/>
          <a:p>
            <a:pPr algn="l"/>
            <a:r>
              <a:rPr lang="ja-JP" altLang="en-US" sz="1050" dirty="0">
                <a:latin typeface="Meiryo UI" panose="020B0604030504040204" pitchFamily="50" charset="-128"/>
                <a:ea typeface="Meiryo UI" panose="020B0604030504040204" pitchFamily="50" charset="-128"/>
              </a:rPr>
              <a:t>◆駅前活性化事業</a:t>
            </a:r>
            <a:endParaRPr lang="en-US" altLang="ja-JP" sz="1050" dirty="0">
              <a:latin typeface="Meiryo UI" panose="020B0604030504040204" pitchFamily="50" charset="-128"/>
              <a:ea typeface="Meiryo UI" panose="020B0604030504040204" pitchFamily="50" charset="-128"/>
            </a:endParaRPr>
          </a:p>
          <a:p>
            <a:pPr algn="l"/>
            <a:r>
              <a:rPr lang="ja-JP" altLang="en-US" sz="1050" dirty="0">
                <a:latin typeface="Meiryo UI" panose="020B0604030504040204" pitchFamily="50" charset="-128"/>
                <a:ea typeface="Meiryo UI" panose="020B0604030504040204" pitchFamily="50" charset="-128"/>
              </a:rPr>
              <a:t>大規模アリーナ開業（</a:t>
            </a:r>
            <a:r>
              <a:rPr lang="en-US" altLang="ja-JP" sz="1050" dirty="0">
                <a:latin typeface="Meiryo UI" panose="020B0604030504040204" pitchFamily="50" charset="-128"/>
                <a:ea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rPr>
              <a:t>年春）</a:t>
            </a:r>
          </a:p>
        </p:txBody>
      </p:sp>
      <p:sp>
        <p:nvSpPr>
          <p:cNvPr id="16" name="テキスト ボックス 15">
            <a:extLst>
              <a:ext uri="{FF2B5EF4-FFF2-40B4-BE49-F238E27FC236}">
                <a16:creationId xmlns:a16="http://schemas.microsoft.com/office/drawing/2014/main" id="{B2D43FF3-544D-4261-AB63-44CB94698BDF}"/>
              </a:ext>
            </a:extLst>
          </p:cNvPr>
          <p:cNvSpPr txBox="1"/>
          <p:nvPr/>
        </p:nvSpPr>
        <p:spPr>
          <a:xfrm>
            <a:off x="4071256" y="5520452"/>
            <a:ext cx="2820469" cy="280278"/>
          </a:xfrm>
          <a:prstGeom prst="rect">
            <a:avLst/>
          </a:prstGeom>
          <a:noFill/>
          <a:ln>
            <a:noFill/>
          </a:ln>
        </p:spPr>
        <p:txBody>
          <a:bodyPr wrap="square" rtlCol="0">
            <a:noAutofit/>
          </a:bodyPr>
          <a:lstStyle/>
          <a:p>
            <a:pPr algn="l"/>
            <a:r>
              <a:rPr lang="ja-JP" altLang="en-US" sz="1050" dirty="0">
                <a:latin typeface="Meiryo UI" panose="020B0604030504040204" pitchFamily="50" charset="-128"/>
                <a:ea typeface="Meiryo UI" panose="020B0604030504040204" pitchFamily="50" charset="-128"/>
              </a:rPr>
              <a:t>◆</a:t>
            </a:r>
            <a:r>
              <a:rPr lang="zh-TW" altLang="en-US" sz="1050" dirty="0">
                <a:latin typeface="Meiryo UI" panose="020B0604030504040204" pitchFamily="50" charset="-128"/>
                <a:ea typeface="Meiryo UI" panose="020B0604030504040204" pitchFamily="50" charset="-128"/>
              </a:rPr>
              <a:t>指定管理第２期開始（</a:t>
            </a:r>
            <a:r>
              <a:rPr lang="en-US" altLang="zh-TW" sz="1050" dirty="0">
                <a:latin typeface="Meiryo UI" panose="020B0604030504040204" pitchFamily="50" charset="-128"/>
                <a:ea typeface="Meiryo UI" panose="020B0604030504040204" pitchFamily="50" charset="-128"/>
              </a:rPr>
              <a:t>2028</a:t>
            </a:r>
            <a:r>
              <a:rPr lang="zh-TW" altLang="en-US" sz="1050" dirty="0">
                <a:latin typeface="Meiryo UI" panose="020B0604030504040204" pitchFamily="50" charset="-128"/>
                <a:ea typeface="Meiryo UI" panose="020B0604030504040204" pitchFamily="50" charset="-128"/>
              </a:rPr>
              <a:t>年</a:t>
            </a:r>
            <a:r>
              <a:rPr lang="en-US" altLang="zh-TW" sz="1050" dirty="0">
                <a:latin typeface="Meiryo UI" panose="020B0604030504040204" pitchFamily="50" charset="-128"/>
                <a:ea typeface="Meiryo UI" panose="020B0604030504040204" pitchFamily="50" charset="-128"/>
              </a:rPr>
              <a:t>10</a:t>
            </a:r>
            <a:r>
              <a:rPr lang="zh-TW" altLang="en-US" sz="1050" dirty="0">
                <a:latin typeface="Meiryo UI" panose="020B0604030504040204" pitchFamily="50" charset="-128"/>
                <a:ea typeface="Meiryo UI" panose="020B0604030504040204" pitchFamily="50" charset="-128"/>
              </a:rPr>
              <a:t>月予定）</a:t>
            </a:r>
            <a:endParaRPr lang="ja-JP" altLang="en-US" sz="105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2219A041-C3B5-486E-AF39-4525C1ECFBFC}"/>
              </a:ext>
            </a:extLst>
          </p:cNvPr>
          <p:cNvSpPr txBox="1"/>
          <p:nvPr/>
        </p:nvSpPr>
        <p:spPr>
          <a:xfrm>
            <a:off x="7404331" y="5171730"/>
            <a:ext cx="1487167" cy="587926"/>
          </a:xfrm>
          <a:prstGeom prst="rect">
            <a:avLst/>
          </a:prstGeom>
          <a:noFill/>
          <a:ln>
            <a:noFill/>
          </a:ln>
        </p:spPr>
        <p:txBody>
          <a:bodyPr wrap="square" rtlCol="0">
            <a:noAutofit/>
          </a:bodyPr>
          <a:lstStyle/>
          <a:p>
            <a:pPr algn="l"/>
            <a:r>
              <a:rPr lang="ja-JP" altLang="en-US" sz="1050" dirty="0">
                <a:latin typeface="Meiryo UI" panose="020B0604030504040204" pitchFamily="50" charset="-128"/>
                <a:ea typeface="Meiryo UI" panose="020B0604030504040204" pitchFamily="50" charset="-128"/>
              </a:rPr>
              <a:t>◆駅前活性化事業</a:t>
            </a:r>
            <a:endParaRPr lang="en-US" altLang="ja-JP" sz="1050" dirty="0">
              <a:latin typeface="Meiryo UI" panose="020B0604030504040204" pitchFamily="50" charset="-128"/>
              <a:ea typeface="Meiryo UI" panose="020B0604030504040204" pitchFamily="50" charset="-128"/>
            </a:endParaRPr>
          </a:p>
          <a:p>
            <a:pPr algn="l"/>
            <a:r>
              <a:rPr lang="ja-JP" altLang="en-US" sz="1050" dirty="0">
                <a:latin typeface="Meiryo UI" panose="020B0604030504040204" pitchFamily="50" charset="-128"/>
                <a:ea typeface="Meiryo UI" panose="020B0604030504040204" pitchFamily="50" charset="-128"/>
              </a:rPr>
              <a:t>　　全施設開業</a:t>
            </a:r>
            <a:endParaRPr lang="en-US" altLang="ja-JP" sz="1050" dirty="0">
              <a:latin typeface="Meiryo UI" panose="020B0604030504040204" pitchFamily="50" charset="-128"/>
              <a:ea typeface="Meiryo UI" panose="020B0604030504040204" pitchFamily="50" charset="-128"/>
            </a:endParaRPr>
          </a:p>
          <a:p>
            <a:pPr algn="l"/>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2038</a:t>
            </a:r>
            <a:r>
              <a:rPr lang="ja-JP" altLang="en-US" sz="1050" dirty="0">
                <a:latin typeface="Meiryo UI" panose="020B0604030504040204" pitchFamily="50" charset="-128"/>
                <a:ea typeface="Meiryo UI" panose="020B0604030504040204" pitchFamily="50" charset="-128"/>
              </a:rPr>
              <a:t>年）</a:t>
            </a:r>
          </a:p>
        </p:txBody>
      </p:sp>
      <p:sp>
        <p:nvSpPr>
          <p:cNvPr id="28" name="テキスト ボックス 27">
            <a:extLst>
              <a:ext uri="{FF2B5EF4-FFF2-40B4-BE49-F238E27FC236}">
                <a16:creationId xmlns:a16="http://schemas.microsoft.com/office/drawing/2014/main" id="{EC158C4B-D133-405C-BBDA-155DBEE226D0}"/>
              </a:ext>
            </a:extLst>
          </p:cNvPr>
          <p:cNvSpPr txBox="1"/>
          <p:nvPr/>
        </p:nvSpPr>
        <p:spPr>
          <a:xfrm>
            <a:off x="2195090" y="2077726"/>
            <a:ext cx="4753818" cy="300082"/>
          </a:xfrm>
          <a:prstGeom prst="rect">
            <a:avLst/>
          </a:prstGeom>
          <a:noFill/>
          <a:ln w="19050">
            <a:noFill/>
          </a:ln>
        </p:spPr>
        <p:txBody>
          <a:bodyPr vert="horz" wrap="square" rtlCol="0" anchor="ctr" anchorCtr="0">
            <a:spAutoFit/>
          </a:bodyPr>
          <a:lstStyle/>
          <a:p>
            <a:pPr algn="ctr"/>
            <a:r>
              <a:rPr lang="ja-JP" altLang="en-US" sz="1350" dirty="0">
                <a:latin typeface="Meiryo UI" panose="020B0604030504040204" pitchFamily="50" charset="-128"/>
                <a:ea typeface="Meiryo UI" panose="020B0604030504040204" pitchFamily="50" charset="-128"/>
              </a:rPr>
              <a:t>アクションプランスケジュール（予定）</a:t>
            </a:r>
          </a:p>
        </p:txBody>
      </p:sp>
      <p:sp>
        <p:nvSpPr>
          <p:cNvPr id="18" name="タイトル 1">
            <a:extLst>
              <a:ext uri="{FF2B5EF4-FFF2-40B4-BE49-F238E27FC236}">
                <a16:creationId xmlns:a16="http://schemas.microsoft.com/office/drawing/2014/main" id="{BE964E1D-4665-F9AE-5770-44DE8AA722BB}"/>
              </a:ext>
            </a:extLst>
          </p:cNvPr>
          <p:cNvSpPr txBox="1">
            <a:spLocks/>
          </p:cNvSpPr>
          <p:nvPr/>
        </p:nvSpPr>
        <p:spPr>
          <a:xfrm>
            <a:off x="41383" y="77794"/>
            <a:ext cx="8928100" cy="56889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　</a:t>
            </a:r>
            <a:r>
              <a:rPr lang="ja-JP" altLang="en-US" sz="2000" cap="all" dirty="0">
                <a:latin typeface="Meiryo UI" panose="020B0604030504040204" pitchFamily="50" charset="-128"/>
                <a:ea typeface="Meiryo UI" panose="020B0604030504040204" pitchFamily="50" charset="-128"/>
              </a:rPr>
              <a:t>３</a:t>
            </a:r>
            <a:r>
              <a:rPr lang="en-US" altLang="ja-JP" sz="2000" cap="all" dirty="0">
                <a:latin typeface="Meiryo UI" panose="020B0604030504040204" pitchFamily="50" charset="-128"/>
                <a:ea typeface="Meiryo UI" panose="020B0604030504040204" pitchFamily="50" charset="-128"/>
              </a:rPr>
              <a:t>.</a:t>
            </a:r>
            <a:r>
              <a:rPr lang="ja-JP" altLang="en-US" sz="2000" cap="all" dirty="0">
                <a:latin typeface="Meiryo UI" panose="020B0604030504040204" pitchFamily="50" charset="-128"/>
                <a:ea typeface="Meiryo UI" panose="020B0604030504040204" pitchFamily="50" charset="-128"/>
              </a:rPr>
              <a:t> アクションプランの計画期間</a:t>
            </a:r>
          </a:p>
        </p:txBody>
      </p:sp>
      <p:cxnSp>
        <p:nvCxnSpPr>
          <p:cNvPr id="20" name="直線コネクタ 19">
            <a:extLst>
              <a:ext uri="{FF2B5EF4-FFF2-40B4-BE49-F238E27FC236}">
                <a16:creationId xmlns:a16="http://schemas.microsoft.com/office/drawing/2014/main" id="{67456DF9-C328-AC84-8F27-47BA4D79F8F6}"/>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スライド番号プレースホルダー 3">
            <a:extLst>
              <a:ext uri="{FF2B5EF4-FFF2-40B4-BE49-F238E27FC236}">
                <a16:creationId xmlns:a16="http://schemas.microsoft.com/office/drawing/2014/main" id="{8B23E7F2-4386-6F2C-0E84-9524D9D268EB}"/>
              </a:ext>
            </a:extLst>
          </p:cNvPr>
          <p:cNvSpPr txBox="1">
            <a:spLocks/>
          </p:cNvSpPr>
          <p:nvPr/>
        </p:nvSpPr>
        <p:spPr>
          <a:xfrm>
            <a:off x="8582025" y="6561138"/>
            <a:ext cx="56197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8C64B88-D773-4096-BD61-B1D7DD5E186A}" type="slidenum">
              <a:rPr kumimoji="1" lang="ja-JP" altLang="en-US" smtClean="0"/>
              <a:pPr/>
              <a:t>7</a:t>
            </a:fld>
            <a:endParaRPr kumimoji="1" lang="ja-JP" altLang="en-US"/>
          </a:p>
        </p:txBody>
      </p:sp>
      <p:sp>
        <p:nvSpPr>
          <p:cNvPr id="7" name="矢印: 右 6">
            <a:extLst>
              <a:ext uri="{FF2B5EF4-FFF2-40B4-BE49-F238E27FC236}">
                <a16:creationId xmlns:a16="http://schemas.microsoft.com/office/drawing/2014/main" id="{BEE700D8-D16C-4A1B-98DE-CC7CDB849513}"/>
              </a:ext>
            </a:extLst>
          </p:cNvPr>
          <p:cNvSpPr/>
          <p:nvPr/>
        </p:nvSpPr>
        <p:spPr>
          <a:xfrm>
            <a:off x="1484494" y="3140838"/>
            <a:ext cx="7096416" cy="381218"/>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矢印: 右 9">
            <a:extLst>
              <a:ext uri="{FF2B5EF4-FFF2-40B4-BE49-F238E27FC236}">
                <a16:creationId xmlns:a16="http://schemas.microsoft.com/office/drawing/2014/main" id="{22CDF31C-9C11-479B-AAB9-DFAA5D9BA552}"/>
              </a:ext>
            </a:extLst>
          </p:cNvPr>
          <p:cNvSpPr/>
          <p:nvPr/>
        </p:nvSpPr>
        <p:spPr>
          <a:xfrm>
            <a:off x="1498856" y="3742202"/>
            <a:ext cx="1240770" cy="46800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 name="矢印: 右 10">
            <a:extLst>
              <a:ext uri="{FF2B5EF4-FFF2-40B4-BE49-F238E27FC236}">
                <a16:creationId xmlns:a16="http://schemas.microsoft.com/office/drawing/2014/main" id="{0A8E973B-07B9-4CBB-8C06-C67CBA469224}"/>
              </a:ext>
            </a:extLst>
          </p:cNvPr>
          <p:cNvSpPr/>
          <p:nvPr/>
        </p:nvSpPr>
        <p:spPr>
          <a:xfrm>
            <a:off x="2781084" y="3942740"/>
            <a:ext cx="1920918" cy="46800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2" name="矢印: 右 11">
            <a:extLst>
              <a:ext uri="{FF2B5EF4-FFF2-40B4-BE49-F238E27FC236}">
                <a16:creationId xmlns:a16="http://schemas.microsoft.com/office/drawing/2014/main" id="{A5ED6806-08A8-4D16-BC1A-9E35C739E0D6}"/>
              </a:ext>
            </a:extLst>
          </p:cNvPr>
          <p:cNvSpPr/>
          <p:nvPr/>
        </p:nvSpPr>
        <p:spPr>
          <a:xfrm>
            <a:off x="4724410" y="4128510"/>
            <a:ext cx="1907138" cy="46800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3" name="矢印: 右 12">
            <a:extLst>
              <a:ext uri="{FF2B5EF4-FFF2-40B4-BE49-F238E27FC236}">
                <a16:creationId xmlns:a16="http://schemas.microsoft.com/office/drawing/2014/main" id="{1A6EB1ED-CDD9-42AF-B6FB-B182F0155AAD}"/>
              </a:ext>
            </a:extLst>
          </p:cNvPr>
          <p:cNvSpPr/>
          <p:nvPr/>
        </p:nvSpPr>
        <p:spPr>
          <a:xfrm>
            <a:off x="6653956" y="4290838"/>
            <a:ext cx="1907138" cy="46800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2" name="テキスト ボックス 21">
            <a:extLst>
              <a:ext uri="{FF2B5EF4-FFF2-40B4-BE49-F238E27FC236}">
                <a16:creationId xmlns:a16="http://schemas.microsoft.com/office/drawing/2014/main" id="{2842D997-C6C0-4DB3-BE74-CA095555C047}"/>
              </a:ext>
            </a:extLst>
          </p:cNvPr>
          <p:cNvSpPr txBox="1"/>
          <p:nvPr/>
        </p:nvSpPr>
        <p:spPr>
          <a:xfrm>
            <a:off x="331143" y="3237620"/>
            <a:ext cx="1196288" cy="516858"/>
          </a:xfrm>
          <a:prstGeom prst="rect">
            <a:avLst/>
          </a:prstGeom>
          <a:noFill/>
        </p:spPr>
        <p:txBody>
          <a:bodyPr wrap="square" rtlCol="0">
            <a:noAutofit/>
          </a:bodyPr>
          <a:lstStyle/>
          <a:p>
            <a:pPr algn="ctr"/>
            <a:r>
              <a:rPr lang="ja-JP" altLang="en-US" sz="1400" dirty="0">
                <a:latin typeface="Meiryo UI" panose="020B0604030504040204" pitchFamily="50" charset="-128"/>
                <a:ea typeface="Meiryo UI" panose="020B0604030504040204" pitchFamily="50" charset="-128"/>
              </a:rPr>
              <a:t>ビジョン</a:t>
            </a:r>
            <a:endParaRPr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8F5F6685-08AE-4DB9-A287-5EBFD8C48DCC}"/>
              </a:ext>
            </a:extLst>
          </p:cNvPr>
          <p:cNvSpPr txBox="1"/>
          <p:nvPr/>
        </p:nvSpPr>
        <p:spPr>
          <a:xfrm>
            <a:off x="1292065" y="4057945"/>
            <a:ext cx="1548678" cy="369986"/>
          </a:xfrm>
          <a:prstGeom prst="rect">
            <a:avLst/>
          </a:prstGeom>
          <a:noFill/>
        </p:spPr>
        <p:txBody>
          <a:bodyPr wrap="square" rtlCol="0">
            <a:noAutofit/>
          </a:bodyPr>
          <a:lstStyle/>
          <a:p>
            <a:pPr algn="ctr"/>
            <a:r>
              <a:rPr lang="ja-JP" altLang="en-US" sz="1200" dirty="0">
                <a:latin typeface="Meiryo UI" panose="020B0604030504040204" pitchFamily="50" charset="-128"/>
                <a:ea typeface="Meiryo UI" panose="020B0604030504040204" pitchFamily="50" charset="-128"/>
              </a:rPr>
              <a:t>アクションプラン</a:t>
            </a:r>
            <a:endParaRPr lang="en-US" altLang="ja-JP" sz="1200" dirty="0">
              <a:latin typeface="Meiryo UI" panose="020B0604030504040204" pitchFamily="50" charset="-128"/>
              <a:ea typeface="Meiryo UI" panose="020B0604030504040204" pitchFamily="50" charset="-128"/>
            </a:endParaRPr>
          </a:p>
          <a:p>
            <a:pPr algn="ct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2025)</a:t>
            </a:r>
          </a:p>
          <a:p>
            <a:pPr algn="r"/>
            <a:endParaRPr lang="ja-JP" altLang="en-US" sz="1050" dirty="0">
              <a:latin typeface="ＭＳ Ｐゴシック" panose="020B0600070205080204" pitchFamily="50" charset="-128"/>
              <a:ea typeface="ＭＳ Ｐゴシック" panose="020B0600070205080204" pitchFamily="50" charset="-128"/>
            </a:endParaRPr>
          </a:p>
        </p:txBody>
      </p:sp>
      <p:sp>
        <p:nvSpPr>
          <p:cNvPr id="24" name="テキスト ボックス 23">
            <a:extLst>
              <a:ext uri="{FF2B5EF4-FFF2-40B4-BE49-F238E27FC236}">
                <a16:creationId xmlns:a16="http://schemas.microsoft.com/office/drawing/2014/main" id="{AF3769BD-293E-4CB9-9859-F85CFC7E8AF8}"/>
              </a:ext>
            </a:extLst>
          </p:cNvPr>
          <p:cNvSpPr txBox="1"/>
          <p:nvPr/>
        </p:nvSpPr>
        <p:spPr>
          <a:xfrm>
            <a:off x="3145799" y="4242938"/>
            <a:ext cx="1100914" cy="369986"/>
          </a:xfrm>
          <a:prstGeom prst="rect">
            <a:avLst/>
          </a:prstGeom>
          <a:noFill/>
        </p:spPr>
        <p:txBody>
          <a:bodyPr wrap="square" rtlCol="0">
            <a:noAutofit/>
          </a:bodyPr>
          <a:lstStyle/>
          <a:p>
            <a:pPr algn="ctr"/>
            <a:r>
              <a:rPr lang="ja-JP" altLang="en-US" sz="1200" dirty="0">
                <a:latin typeface="Meiryo UI" panose="020B0604030504040204" pitchFamily="50" charset="-128"/>
                <a:ea typeface="Meiryo UI" panose="020B0604030504040204" pitchFamily="50" charset="-128"/>
              </a:rPr>
              <a:t>アクションプラン</a:t>
            </a:r>
            <a:endParaRPr lang="en-US" altLang="ja-JP" sz="1200" dirty="0">
              <a:latin typeface="Meiryo UI" panose="020B0604030504040204" pitchFamily="50" charset="-128"/>
              <a:ea typeface="Meiryo UI" panose="020B0604030504040204" pitchFamily="50" charset="-128"/>
            </a:endParaRPr>
          </a:p>
          <a:p>
            <a:pPr algn="ct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2030)</a:t>
            </a:r>
          </a:p>
          <a:p>
            <a:pPr algn="r"/>
            <a:endParaRPr lang="ja-JP" altLang="en-US" sz="1050" dirty="0">
              <a:latin typeface="ＭＳ Ｐゴシック" panose="020B0600070205080204" pitchFamily="50" charset="-128"/>
              <a:ea typeface="ＭＳ Ｐゴシック" panose="020B0600070205080204" pitchFamily="50" charset="-128"/>
            </a:endParaRPr>
          </a:p>
        </p:txBody>
      </p:sp>
      <p:sp>
        <p:nvSpPr>
          <p:cNvPr id="25" name="テキスト ボックス 24">
            <a:extLst>
              <a:ext uri="{FF2B5EF4-FFF2-40B4-BE49-F238E27FC236}">
                <a16:creationId xmlns:a16="http://schemas.microsoft.com/office/drawing/2014/main" id="{8AB9FB19-CD17-4CB3-B119-F451E4ED8182}"/>
              </a:ext>
            </a:extLst>
          </p:cNvPr>
          <p:cNvSpPr txBox="1"/>
          <p:nvPr/>
        </p:nvSpPr>
        <p:spPr>
          <a:xfrm>
            <a:off x="5081117" y="4463801"/>
            <a:ext cx="1255021" cy="369986"/>
          </a:xfrm>
          <a:prstGeom prst="rect">
            <a:avLst/>
          </a:prstGeom>
          <a:noFill/>
        </p:spPr>
        <p:txBody>
          <a:bodyPr wrap="square" rtlCol="0">
            <a:noAutofit/>
          </a:bodyPr>
          <a:lstStyle/>
          <a:p>
            <a:pPr algn="ctr"/>
            <a:r>
              <a:rPr lang="ja-JP" altLang="en-US" sz="1200" dirty="0">
                <a:latin typeface="Meiryo UI" panose="020B0604030504040204" pitchFamily="50" charset="-128"/>
                <a:ea typeface="Meiryo UI" panose="020B0604030504040204" pitchFamily="50" charset="-128"/>
              </a:rPr>
              <a:t>アクションプラン</a:t>
            </a:r>
            <a:endParaRPr lang="en-US" altLang="ja-JP" sz="1200" dirty="0">
              <a:latin typeface="Meiryo UI" panose="020B0604030504040204" pitchFamily="50" charset="-128"/>
              <a:ea typeface="Meiryo UI" panose="020B0604030504040204" pitchFamily="50" charset="-128"/>
            </a:endParaRPr>
          </a:p>
          <a:p>
            <a:pPr algn="ct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2035)</a:t>
            </a:r>
          </a:p>
          <a:p>
            <a:pPr algn="r"/>
            <a:endParaRPr lang="ja-JP" altLang="en-US" sz="1050" dirty="0">
              <a:latin typeface="ＭＳ Ｐゴシック" panose="020B0600070205080204" pitchFamily="50" charset="-128"/>
              <a:ea typeface="ＭＳ Ｐゴシック" panose="020B0600070205080204" pitchFamily="50" charset="-128"/>
            </a:endParaRPr>
          </a:p>
        </p:txBody>
      </p:sp>
      <p:sp>
        <p:nvSpPr>
          <p:cNvPr id="27" name="テキスト ボックス 26">
            <a:extLst>
              <a:ext uri="{FF2B5EF4-FFF2-40B4-BE49-F238E27FC236}">
                <a16:creationId xmlns:a16="http://schemas.microsoft.com/office/drawing/2014/main" id="{19E5ABD5-C378-466D-896F-85EF421F0B10}"/>
              </a:ext>
            </a:extLst>
          </p:cNvPr>
          <p:cNvSpPr txBox="1"/>
          <p:nvPr/>
        </p:nvSpPr>
        <p:spPr>
          <a:xfrm>
            <a:off x="6873722" y="4596766"/>
            <a:ext cx="1414707" cy="660387"/>
          </a:xfrm>
          <a:prstGeom prst="rect">
            <a:avLst/>
          </a:prstGeom>
          <a:noFill/>
        </p:spPr>
        <p:txBody>
          <a:bodyPr wrap="square" rtlCol="0">
            <a:noAutofit/>
          </a:bodyPr>
          <a:lstStyle/>
          <a:p>
            <a:pPr algn="ctr"/>
            <a:r>
              <a:rPr lang="ja-JP" altLang="en-US" sz="1200" dirty="0">
                <a:latin typeface="Meiryo UI" panose="020B0604030504040204" pitchFamily="50" charset="-128"/>
                <a:ea typeface="Meiryo UI" panose="020B0604030504040204" pitchFamily="50" charset="-128"/>
              </a:rPr>
              <a:t>アクションプラン</a:t>
            </a:r>
            <a:endParaRPr lang="en-US" altLang="ja-JP" sz="1200" dirty="0">
              <a:latin typeface="Meiryo UI" panose="020B0604030504040204" pitchFamily="50" charset="-128"/>
              <a:ea typeface="Meiryo UI" panose="020B0604030504040204" pitchFamily="50" charset="-128"/>
            </a:endParaRPr>
          </a:p>
          <a:p>
            <a:pPr algn="ct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2040</a:t>
            </a:r>
            <a:r>
              <a:rPr lang="en-US" altLang="ja-JP" sz="1200" dirty="0">
                <a:latin typeface="ＭＳ Ｐゴシック" panose="020B0600070205080204" pitchFamily="50" charset="-128"/>
                <a:ea typeface="ＭＳ Ｐゴシック" panose="020B0600070205080204" pitchFamily="50" charset="-128"/>
              </a:rPr>
              <a:t>)</a:t>
            </a:r>
            <a:endParaRPr lang="ja-JP" altLang="en-US" sz="1200" dirty="0">
              <a:latin typeface="ＭＳ Ｐゴシック" panose="020B0600070205080204" pitchFamily="50" charset="-128"/>
              <a:ea typeface="ＭＳ Ｐゴシック" panose="020B0600070205080204" pitchFamily="50" charset="-128"/>
            </a:endParaRPr>
          </a:p>
        </p:txBody>
      </p:sp>
      <p:sp>
        <p:nvSpPr>
          <p:cNvPr id="26" name="テキスト ボックス 25">
            <a:extLst>
              <a:ext uri="{FF2B5EF4-FFF2-40B4-BE49-F238E27FC236}">
                <a16:creationId xmlns:a16="http://schemas.microsoft.com/office/drawing/2014/main" id="{6C1984B4-44F5-BE12-249B-B89D530D3B4E}"/>
              </a:ext>
            </a:extLst>
          </p:cNvPr>
          <p:cNvSpPr txBox="1"/>
          <p:nvPr/>
        </p:nvSpPr>
        <p:spPr>
          <a:xfrm>
            <a:off x="207184" y="4257355"/>
            <a:ext cx="1397188" cy="346274"/>
          </a:xfrm>
          <a:prstGeom prst="rect">
            <a:avLst/>
          </a:prstGeom>
          <a:noFill/>
        </p:spPr>
        <p:txBody>
          <a:bodyPr wrap="square" rtlCol="0">
            <a:noAutofit/>
          </a:bodyPr>
          <a:lstStyle/>
          <a:p>
            <a:pPr algn="ctr"/>
            <a:r>
              <a:rPr lang="ja-JP" altLang="en-US" sz="1400" dirty="0">
                <a:latin typeface="Meiryo UI" panose="020B0604030504040204" pitchFamily="50" charset="-128"/>
                <a:ea typeface="Meiryo UI" panose="020B0604030504040204" pitchFamily="50" charset="-128"/>
              </a:rPr>
              <a:t>アクションプラン</a:t>
            </a:r>
          </a:p>
        </p:txBody>
      </p:sp>
      <p:sp>
        <p:nvSpPr>
          <p:cNvPr id="29" name="テキスト ボックス 28">
            <a:extLst>
              <a:ext uri="{FF2B5EF4-FFF2-40B4-BE49-F238E27FC236}">
                <a16:creationId xmlns:a16="http://schemas.microsoft.com/office/drawing/2014/main" id="{AF3769BD-293E-4CB9-9859-F85CFC7E8AF8}"/>
              </a:ext>
            </a:extLst>
          </p:cNvPr>
          <p:cNvSpPr txBox="1"/>
          <p:nvPr/>
        </p:nvSpPr>
        <p:spPr>
          <a:xfrm>
            <a:off x="3082181" y="3388068"/>
            <a:ext cx="3173981" cy="369986"/>
          </a:xfrm>
          <a:prstGeom prst="rect">
            <a:avLst/>
          </a:prstGeom>
          <a:noFill/>
        </p:spPr>
        <p:txBody>
          <a:bodyPr wrap="square" rtlCol="0">
            <a:noAutofit/>
          </a:bodyPr>
          <a:lstStyle/>
          <a:p>
            <a:pPr algn="ctr"/>
            <a:r>
              <a:rPr lang="ja-JP" altLang="en-US" sz="1200" dirty="0">
                <a:latin typeface="Meiryo UI" panose="020B0604030504040204" pitchFamily="50" charset="-128"/>
                <a:ea typeface="Meiryo UI" panose="020B0604030504040204" pitchFamily="50" charset="-128"/>
              </a:rPr>
              <a:t>ビジョン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2040)</a:t>
            </a:r>
          </a:p>
          <a:p>
            <a:pPr algn="r"/>
            <a:endParaRPr lang="ja-JP" altLang="en-US" sz="1050" dirty="0">
              <a:latin typeface="ＭＳ Ｐゴシック" panose="020B0600070205080204" pitchFamily="50" charset="-128"/>
              <a:ea typeface="ＭＳ Ｐゴシック" panose="020B0600070205080204" pitchFamily="50" charset="-128"/>
            </a:endParaRPr>
          </a:p>
        </p:txBody>
      </p:sp>
      <p:sp>
        <p:nvSpPr>
          <p:cNvPr id="30" name="テキスト ボックス 29">
            <a:extLst>
              <a:ext uri="{FF2B5EF4-FFF2-40B4-BE49-F238E27FC236}">
                <a16:creationId xmlns:a16="http://schemas.microsoft.com/office/drawing/2014/main" id="{AEE496CB-FB02-1A6B-FF34-36CA25B66E30}"/>
              </a:ext>
            </a:extLst>
          </p:cNvPr>
          <p:cNvSpPr txBox="1"/>
          <p:nvPr/>
        </p:nvSpPr>
        <p:spPr>
          <a:xfrm>
            <a:off x="331143" y="5623007"/>
            <a:ext cx="1182438" cy="304597"/>
          </a:xfrm>
          <a:prstGeom prst="rect">
            <a:avLst/>
          </a:prstGeom>
          <a:noFill/>
        </p:spPr>
        <p:txBody>
          <a:bodyPr wrap="square" rtlCol="0">
            <a:noAutofit/>
          </a:bodyPr>
          <a:lstStyle/>
          <a:p>
            <a:pPr algn="ctr"/>
            <a:r>
              <a:rPr lang="ja-JP" altLang="en-US" sz="1200" dirty="0">
                <a:latin typeface="Meiryo UI" panose="020B0604030504040204" pitchFamily="50" charset="-128"/>
                <a:ea typeface="Meiryo UI" panose="020B0604030504040204" pitchFamily="50" charset="-128"/>
              </a:rPr>
              <a:t>公園を取り巻く主な社会状況等の変化</a:t>
            </a:r>
            <a:endParaRPr lang="en-US" altLang="ja-JP" sz="1200"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320D22A9-7D46-430D-A7D3-45EE79065317}"/>
              </a:ext>
            </a:extLst>
          </p:cNvPr>
          <p:cNvSpPr txBox="1"/>
          <p:nvPr/>
        </p:nvSpPr>
        <p:spPr>
          <a:xfrm>
            <a:off x="4453567" y="6225743"/>
            <a:ext cx="1718754" cy="250558"/>
          </a:xfrm>
          <a:prstGeom prst="rect">
            <a:avLst/>
          </a:prstGeom>
          <a:noFill/>
          <a:ln>
            <a:noFill/>
          </a:ln>
        </p:spPr>
        <p:txBody>
          <a:bodyPr wrap="square" rtlCol="0">
            <a:noAutofit/>
          </a:bodyPr>
          <a:lstStyle/>
          <a:p>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IR</a:t>
            </a:r>
            <a:r>
              <a:rPr lang="ja-JP" altLang="en-US" sz="1050" dirty="0">
                <a:latin typeface="Meiryo UI" panose="020B0604030504040204" pitchFamily="50" charset="-128"/>
                <a:ea typeface="Meiryo UI" panose="020B0604030504040204" pitchFamily="50" charset="-128"/>
              </a:rPr>
              <a:t>開業（</a:t>
            </a:r>
            <a:r>
              <a:rPr lang="en-US" altLang="ja-JP" sz="1050" dirty="0">
                <a:latin typeface="Meiryo UI" panose="020B0604030504040204" pitchFamily="50" charset="-128"/>
                <a:ea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rPr>
              <a:t>年秋）</a:t>
            </a:r>
            <a:endParaRPr lang="ja-JP" altLang="ja-JP" dirty="0">
              <a:latin typeface="Arial" panose="020B0604020202020204" pitchFamily="34" charset="0"/>
            </a:endParaRPr>
          </a:p>
          <a:p>
            <a:pPr algn="l"/>
            <a:endParaRPr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8205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4294967295"/>
          </p:nvPr>
        </p:nvSpPr>
        <p:spPr>
          <a:xfrm>
            <a:off x="8582025" y="6561138"/>
            <a:ext cx="561975" cy="365125"/>
          </a:xfrm>
        </p:spPr>
        <p:txBody>
          <a:bodyPr/>
          <a:lstStyle/>
          <a:p>
            <a:fld id="{18C64B88-D773-4096-BD61-B1D7DD5E186A}" type="slidenum">
              <a:rPr kumimoji="1" lang="ja-JP" altLang="en-US" smtClean="0"/>
              <a:t>8</a:t>
            </a:fld>
            <a:endParaRPr kumimoji="1" lang="ja-JP" altLang="en-US" dirty="0"/>
          </a:p>
        </p:txBody>
      </p:sp>
      <p:pic>
        <p:nvPicPr>
          <p:cNvPr id="5" name="図 4">
            <a:extLst>
              <a:ext uri="{FF2B5EF4-FFF2-40B4-BE49-F238E27FC236}">
                <a16:creationId xmlns:a16="http://schemas.microsoft.com/office/drawing/2014/main" id="{026976B0-5BF1-464E-AF80-551E587EA0E1}"/>
              </a:ext>
            </a:extLst>
          </p:cNvPr>
          <p:cNvPicPr>
            <a:picLocks noChangeAspect="1"/>
          </p:cNvPicPr>
          <p:nvPr/>
        </p:nvPicPr>
        <p:blipFill rotWithShape="1">
          <a:blip r:embed="rId3"/>
          <a:srcRect t="3700"/>
          <a:stretch/>
        </p:blipFill>
        <p:spPr>
          <a:xfrm>
            <a:off x="688996" y="1156137"/>
            <a:ext cx="7972122" cy="5081936"/>
          </a:xfrm>
          <a:prstGeom prst="rect">
            <a:avLst/>
          </a:prstGeom>
        </p:spPr>
      </p:pic>
      <p:sp>
        <p:nvSpPr>
          <p:cNvPr id="2" name="正方形/長方形 1"/>
          <p:cNvSpPr/>
          <p:nvPr/>
        </p:nvSpPr>
        <p:spPr>
          <a:xfrm>
            <a:off x="2019300" y="1041400"/>
            <a:ext cx="2343150" cy="5359400"/>
          </a:xfrm>
          <a:prstGeom prst="rect">
            <a:avLst/>
          </a:prstGeom>
          <a:noFill/>
          <a:ln w="5397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0B026E94-C235-4820-9D2F-CDB125FA8EBB}"/>
              </a:ext>
            </a:extLst>
          </p:cNvPr>
          <p:cNvSpPr txBox="1"/>
          <p:nvPr/>
        </p:nvSpPr>
        <p:spPr>
          <a:xfrm>
            <a:off x="1673524" y="718726"/>
            <a:ext cx="3036499" cy="345947"/>
          </a:xfrm>
          <a:prstGeom prst="rect">
            <a:avLst/>
          </a:prstGeom>
          <a:noFill/>
        </p:spPr>
        <p:txBody>
          <a:bodyPr wrap="square" rtlCol="0" anchor="ctr" anchorCtr="0">
            <a:noAutofit/>
          </a:bodyPr>
          <a:lstStyle/>
          <a:p>
            <a:pPr algn="ctr"/>
            <a:r>
              <a:rPr lang="ja-JP" altLang="en-US" sz="1200" b="1" dirty="0">
                <a:solidFill>
                  <a:srgbClr val="FF0000"/>
                </a:solidFill>
                <a:latin typeface="ＭＳ Ｐゴシック" panose="020B0600070205080204" pitchFamily="50" charset="-128"/>
                <a:ea typeface="ＭＳ Ｐゴシック" panose="020B0600070205080204" pitchFamily="50" charset="-128"/>
              </a:rPr>
              <a:t>本アクションプラン期間</a:t>
            </a:r>
            <a:endParaRPr lang="ja-JP" altLang="en-US" b="1" dirty="0">
              <a:solidFill>
                <a:srgbClr val="FF0000"/>
              </a:solidFill>
              <a:latin typeface="ＭＳ Ｐゴシック" panose="020B0600070205080204" pitchFamily="50" charset="-128"/>
              <a:ea typeface="ＭＳ Ｐゴシック" panose="020B0600070205080204" pitchFamily="50" charset="-128"/>
            </a:endParaRPr>
          </a:p>
        </p:txBody>
      </p:sp>
      <p:sp>
        <p:nvSpPr>
          <p:cNvPr id="3" name="曲折矢印 2"/>
          <p:cNvSpPr/>
          <p:nvPr/>
        </p:nvSpPr>
        <p:spPr>
          <a:xfrm rot="10800000" flipH="1">
            <a:off x="4114800" y="5791199"/>
            <a:ext cx="695325" cy="872189"/>
          </a:xfrm>
          <a:prstGeom prst="bentArrow">
            <a:avLst>
              <a:gd name="adj1" fmla="val 7191"/>
              <a:gd name="adj2" fmla="val 14726"/>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テキスト ボックス 8"/>
          <p:cNvSpPr txBox="1"/>
          <p:nvPr/>
        </p:nvSpPr>
        <p:spPr>
          <a:xfrm>
            <a:off x="4819652" y="6447946"/>
            <a:ext cx="4038600" cy="215444"/>
          </a:xfrm>
          <a:prstGeom prst="rect">
            <a:avLst/>
          </a:prstGeom>
          <a:solidFill>
            <a:srgbClr val="FFFF00"/>
          </a:solidFill>
          <a:ln w="15875">
            <a:noFill/>
          </a:ln>
        </p:spPr>
        <p:txBody>
          <a:bodyPr wrap="square" rtlCol="0">
            <a:spAutoFit/>
          </a:bodyPr>
          <a:lstStyle/>
          <a:p>
            <a:pPr algn="ctr"/>
            <a:r>
              <a:rPr lang="ja-JP" altLang="en-US" sz="800" b="1">
                <a:solidFill>
                  <a:srgbClr val="FF0000"/>
                </a:solidFill>
              </a:rPr>
              <a:t>大阪・関西万博のインパクトを活かし、世界第一級の文化・観光拠点の進化・発信</a:t>
            </a:r>
          </a:p>
        </p:txBody>
      </p:sp>
      <p:sp>
        <p:nvSpPr>
          <p:cNvPr id="10" name="テキスト ボックス 9"/>
          <p:cNvSpPr txBox="1"/>
          <p:nvPr/>
        </p:nvSpPr>
        <p:spPr>
          <a:xfrm>
            <a:off x="4810125" y="6255536"/>
            <a:ext cx="1352551" cy="230832"/>
          </a:xfrm>
          <a:prstGeom prst="rect">
            <a:avLst/>
          </a:prstGeom>
          <a:noFill/>
        </p:spPr>
        <p:txBody>
          <a:bodyPr wrap="square" rtlCol="0">
            <a:spAutoFit/>
          </a:bodyPr>
          <a:lstStyle/>
          <a:p>
            <a:r>
              <a:rPr kumimoji="1" lang="en-US" altLang="ja-JP" sz="900" b="1" dirty="0">
                <a:solidFill>
                  <a:srgbClr val="FF0000"/>
                </a:solidFill>
              </a:rPr>
              <a:t>2025</a:t>
            </a:r>
            <a:r>
              <a:rPr kumimoji="1" lang="ja-JP" altLang="en-US" sz="900" b="1" dirty="0">
                <a:solidFill>
                  <a:srgbClr val="FF0000"/>
                </a:solidFill>
              </a:rPr>
              <a:t>にめざす公園像</a:t>
            </a:r>
          </a:p>
        </p:txBody>
      </p:sp>
      <p:cxnSp>
        <p:nvCxnSpPr>
          <p:cNvPr id="12" name="直線コネクタ 11">
            <a:extLst>
              <a:ext uri="{FF2B5EF4-FFF2-40B4-BE49-F238E27FC236}">
                <a16:creationId xmlns:a16="http://schemas.microsoft.com/office/drawing/2014/main" id="{CAB90051-B858-900A-211B-D63DBD3F245B}"/>
              </a:ext>
            </a:extLst>
          </p:cNvPr>
          <p:cNvCxnSpPr>
            <a:cxnSpLocks/>
          </p:cNvCxnSpPr>
          <p:nvPr/>
        </p:nvCxnSpPr>
        <p:spPr>
          <a:xfrm>
            <a:off x="0" y="705323"/>
            <a:ext cx="9144000" cy="26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a:extLst>
              <a:ext uri="{FF2B5EF4-FFF2-40B4-BE49-F238E27FC236}">
                <a16:creationId xmlns:a16="http://schemas.microsoft.com/office/drawing/2014/main" id="{68C0A18B-978C-D70E-7034-C174F9597F5E}"/>
              </a:ext>
            </a:extLst>
          </p:cNvPr>
          <p:cNvSpPr txBox="1">
            <a:spLocks/>
          </p:cNvSpPr>
          <p:nvPr/>
        </p:nvSpPr>
        <p:spPr>
          <a:xfrm>
            <a:off x="324015" y="59202"/>
            <a:ext cx="9144000" cy="568893"/>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cap="all" dirty="0">
                <a:latin typeface="Meiryo UI" panose="020B0604030504040204" pitchFamily="50" charset="-128"/>
                <a:ea typeface="Meiryo UI" panose="020B0604030504040204" pitchFamily="50" charset="-128"/>
              </a:rPr>
              <a:t>参考：日本万国博覧会記念公園の活性化に向けた将来ビジョン</a:t>
            </a:r>
            <a:r>
              <a:rPr lang="en-US" altLang="ja-JP" sz="1800" cap="all" dirty="0">
                <a:latin typeface="Meiryo UI" panose="020B0604030504040204" pitchFamily="50" charset="-128"/>
                <a:ea typeface="Meiryo UI" panose="020B0604030504040204" pitchFamily="50" charset="-128"/>
              </a:rPr>
              <a:t>2040</a:t>
            </a:r>
            <a:r>
              <a:rPr lang="ja-JP" altLang="en-US" sz="1800" cap="all" dirty="0">
                <a:latin typeface="Meiryo UI" panose="020B0604030504040204" pitchFamily="50" charset="-128"/>
                <a:ea typeface="Meiryo UI" panose="020B0604030504040204" pitchFamily="50" charset="-128"/>
              </a:rPr>
              <a:t>におけるロードマップ</a:t>
            </a:r>
          </a:p>
        </p:txBody>
      </p:sp>
    </p:spTree>
    <p:extLst>
      <p:ext uri="{BB962C8B-B14F-4D97-AF65-F5344CB8AC3E}">
        <p14:creationId xmlns:p14="http://schemas.microsoft.com/office/powerpoint/2010/main" val="21836392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4636</Words>
  <Application>Microsoft Office PowerPoint</Application>
  <PresentationFormat>画面に合わせる (4:3)</PresentationFormat>
  <Paragraphs>441</Paragraphs>
  <Slides>19</Slides>
  <Notes>19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19</vt:i4>
      </vt:variant>
    </vt:vector>
  </HeadingPairs>
  <TitlesOfParts>
    <vt:vector size="28" baseType="lpstr">
      <vt:lpstr>Meiryo UI</vt:lpstr>
      <vt:lpstr>Meiryo UI 本文</vt:lpstr>
      <vt:lpstr>ＭＳ Ｐゴシック</vt:lpstr>
      <vt:lpstr>游ゴシック</vt:lpstr>
      <vt:lpstr>Arial</vt:lpstr>
      <vt:lpstr>Calibri</vt:lpstr>
      <vt:lpstr>Calibri Light</vt:lpstr>
      <vt:lpstr>Wingdings</vt:lpstr>
      <vt:lpstr>Office テーマ</vt:lpstr>
      <vt:lpstr>日本万国博覧会記念公園の 活性化に向けた  アクションプラン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2025-03-27T00:23:47Z</dcterms:created>
  <dcterms:modified xsi:type="dcterms:W3CDTF">2025-03-27T11:08:19Z</dcterms:modified>
</cp:coreProperties>
</file>