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80" r:id="rId1"/>
    <p:sldMasterId id="2147483668" r:id="rId2"/>
    <p:sldMasterId id="2147483713" r:id="rId3"/>
    <p:sldMasterId id="2147483727" r:id="rId4"/>
  </p:sldMasterIdLst>
  <p:notesMasterIdLst>
    <p:notesMasterId r:id="rId72"/>
  </p:notesMasterIdLst>
  <p:handoutMasterIdLst>
    <p:handoutMasterId r:id="rId73"/>
  </p:handoutMasterIdLst>
  <p:sldIdLst>
    <p:sldId id="564" r:id="rId5"/>
    <p:sldId id="1440" r:id="rId6"/>
    <p:sldId id="1398" r:id="rId7"/>
    <p:sldId id="1400" r:id="rId8"/>
    <p:sldId id="1433" r:id="rId9"/>
    <p:sldId id="1444" r:id="rId10"/>
    <p:sldId id="1469" r:id="rId11"/>
    <p:sldId id="1098" r:id="rId12"/>
    <p:sldId id="1303" r:id="rId13"/>
    <p:sldId id="1307" r:id="rId14"/>
    <p:sldId id="1404" r:id="rId15"/>
    <p:sldId id="1479" r:id="rId16"/>
    <p:sldId id="1365" r:id="rId17"/>
    <p:sldId id="1366" r:id="rId18"/>
    <p:sldId id="1436" r:id="rId19"/>
    <p:sldId id="1474" r:id="rId20"/>
    <p:sldId id="1415" r:id="rId21"/>
    <p:sldId id="1434" r:id="rId22"/>
    <p:sldId id="1219" r:id="rId23"/>
    <p:sldId id="1130" r:id="rId24"/>
    <p:sldId id="1438" r:id="rId25"/>
    <p:sldId id="258" r:id="rId26"/>
    <p:sldId id="1481" r:id="rId27"/>
    <p:sldId id="1480" r:id="rId28"/>
    <p:sldId id="1468" r:id="rId29"/>
    <p:sldId id="1446" r:id="rId30"/>
    <p:sldId id="1416" r:id="rId31"/>
    <p:sldId id="1447" r:id="rId32"/>
    <p:sldId id="1448" r:id="rId33"/>
    <p:sldId id="1450" r:id="rId34"/>
    <p:sldId id="1451" r:id="rId35"/>
    <p:sldId id="1452" r:id="rId36"/>
    <p:sldId id="1453" r:id="rId37"/>
    <p:sldId id="1454" r:id="rId38"/>
    <p:sldId id="1455" r:id="rId39"/>
    <p:sldId id="1456" r:id="rId40"/>
    <p:sldId id="1457" r:id="rId41"/>
    <p:sldId id="1449" r:id="rId42"/>
    <p:sldId id="1458" r:id="rId43"/>
    <p:sldId id="1459" r:id="rId44"/>
    <p:sldId id="1460" r:id="rId45"/>
    <p:sldId id="1461" r:id="rId46"/>
    <p:sldId id="1462" r:id="rId47"/>
    <p:sldId id="1463" r:id="rId48"/>
    <p:sldId id="1464" r:id="rId49"/>
    <p:sldId id="263" r:id="rId50"/>
    <p:sldId id="264" r:id="rId51"/>
    <p:sldId id="266" r:id="rId52"/>
    <p:sldId id="281" r:id="rId53"/>
    <p:sldId id="267" r:id="rId54"/>
    <p:sldId id="268" r:id="rId55"/>
    <p:sldId id="269" r:id="rId56"/>
    <p:sldId id="270" r:id="rId57"/>
    <p:sldId id="271" r:id="rId58"/>
    <p:sldId id="282" r:id="rId59"/>
    <p:sldId id="272" r:id="rId60"/>
    <p:sldId id="273" r:id="rId61"/>
    <p:sldId id="274" r:id="rId62"/>
    <p:sldId id="283" r:id="rId63"/>
    <p:sldId id="275" r:id="rId64"/>
    <p:sldId id="276" r:id="rId65"/>
    <p:sldId id="277" r:id="rId66"/>
    <p:sldId id="278" r:id="rId67"/>
    <p:sldId id="279" r:id="rId68"/>
    <p:sldId id="284" r:id="rId69"/>
    <p:sldId id="280" r:id="rId70"/>
    <p:sldId id="1151" r:id="rId71"/>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FF1919"/>
    <a:srgbClr val="FFCCFF"/>
    <a:srgbClr val="CC9900"/>
    <a:srgbClr val="FFFFFF"/>
    <a:srgbClr val="FF3F3F"/>
    <a:srgbClr val="283F19"/>
    <a:srgbClr val="517D33"/>
    <a:srgbClr val="C5180B"/>
    <a:srgbClr val="F44B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5" autoAdjust="0"/>
    <p:restoredTop sz="91910" autoAdjust="0"/>
  </p:normalViewPr>
  <p:slideViewPr>
    <p:cSldViewPr snapToGrid="0" showGuides="1">
      <p:cViewPr varScale="1">
        <p:scale>
          <a:sx n="72" d="100"/>
          <a:sy n="72" d="100"/>
        </p:scale>
        <p:origin x="464" y="60"/>
      </p:cViewPr>
      <p:guideLst>
        <p:guide orient="horz" pos="2636"/>
        <p:guide pos="3840"/>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showGuides="1">
      <p:cViewPr>
        <p:scale>
          <a:sx n="66" d="100"/>
          <a:sy n="66" d="100"/>
        </p:scale>
        <p:origin x="2640" y="-36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42" tIns="45721" rIns="91442" bIns="4572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1" y="2"/>
            <a:ext cx="2949575" cy="498475"/>
          </a:xfrm>
          <a:prstGeom prst="rect">
            <a:avLst/>
          </a:prstGeom>
        </p:spPr>
        <p:txBody>
          <a:bodyPr vert="horz" lIns="91442" tIns="45721" rIns="91442" bIns="45721" rtlCol="0"/>
          <a:lstStyle>
            <a:lvl1pPr algn="r">
              <a:defRPr sz="1200"/>
            </a:lvl1pPr>
          </a:lstStyle>
          <a:p>
            <a:fld id="{B10D2460-EA33-4F64-A101-1AAC1F82BEBC}" type="datetimeFigureOut">
              <a:rPr kumimoji="1" lang="ja-JP" altLang="en-US" smtClean="0"/>
              <a:t>2025/8/14</a:t>
            </a:fld>
            <a:endParaRPr kumimoji="1" lang="ja-JP" altLang="en-US"/>
          </a:p>
        </p:txBody>
      </p:sp>
      <p:sp>
        <p:nvSpPr>
          <p:cNvPr id="4" name="フッター プレースホルダー 3"/>
          <p:cNvSpPr>
            <a:spLocks noGrp="1"/>
          </p:cNvSpPr>
          <p:nvPr>
            <p:ph type="ftr" sz="quarter" idx="2"/>
          </p:nvPr>
        </p:nvSpPr>
        <p:spPr>
          <a:xfrm>
            <a:off x="2" y="9440864"/>
            <a:ext cx="2949575" cy="498475"/>
          </a:xfrm>
          <a:prstGeom prst="rect">
            <a:avLst/>
          </a:prstGeom>
        </p:spPr>
        <p:txBody>
          <a:bodyPr vert="horz" lIns="91442" tIns="45721" rIns="91442" bIns="4572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1" y="9440864"/>
            <a:ext cx="2949575" cy="498475"/>
          </a:xfrm>
          <a:prstGeom prst="rect">
            <a:avLst/>
          </a:prstGeom>
        </p:spPr>
        <p:txBody>
          <a:bodyPr vert="horz" lIns="91442" tIns="45721" rIns="91442" bIns="45721" rtlCol="0" anchor="b"/>
          <a:lstStyle>
            <a:lvl1pPr algn="r">
              <a:defRPr sz="1200"/>
            </a:lvl1pPr>
          </a:lstStyle>
          <a:p>
            <a:fld id="{7FBB6248-C2D3-47DF-923C-02A101D0B070}" type="slidenum">
              <a:rPr kumimoji="1" lang="ja-JP" altLang="en-US" smtClean="0"/>
              <a:t>‹#›</a:t>
            </a:fld>
            <a:endParaRPr kumimoji="1" lang="ja-JP" altLang="en-US"/>
          </a:p>
        </p:txBody>
      </p:sp>
    </p:spTree>
    <p:extLst>
      <p:ext uri="{BB962C8B-B14F-4D97-AF65-F5344CB8AC3E}">
        <p14:creationId xmlns:p14="http://schemas.microsoft.com/office/powerpoint/2010/main" val="2179554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42" tIns="45721" rIns="91442" bIns="4572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1" y="2"/>
            <a:ext cx="2949575" cy="498475"/>
          </a:xfrm>
          <a:prstGeom prst="rect">
            <a:avLst/>
          </a:prstGeom>
        </p:spPr>
        <p:txBody>
          <a:bodyPr vert="horz" lIns="91442" tIns="45721" rIns="91442" bIns="45721" rtlCol="0"/>
          <a:lstStyle>
            <a:lvl1pPr algn="r">
              <a:defRPr sz="1200"/>
            </a:lvl1pPr>
          </a:lstStyle>
          <a:p>
            <a:fld id="{ADC004DA-1050-4399-AC60-3F835403D04A}" type="datetimeFigureOut">
              <a:rPr kumimoji="1" lang="ja-JP" altLang="en-US" smtClean="0"/>
              <a:t>2025/8/14</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2" tIns="45721" rIns="91442" bIns="45721" rtlCol="0" anchor="ctr"/>
          <a:lstStyle/>
          <a:p>
            <a:endParaRPr lang="ja-JP" altLang="en-US"/>
          </a:p>
        </p:txBody>
      </p:sp>
      <p:sp>
        <p:nvSpPr>
          <p:cNvPr id="5" name="ノート プレースホルダー 4"/>
          <p:cNvSpPr>
            <a:spLocks noGrp="1"/>
          </p:cNvSpPr>
          <p:nvPr>
            <p:ph type="body" sz="quarter" idx="3"/>
          </p:nvPr>
        </p:nvSpPr>
        <p:spPr>
          <a:xfrm>
            <a:off x="681038" y="4783140"/>
            <a:ext cx="5445125" cy="3913187"/>
          </a:xfrm>
          <a:prstGeom prst="rect">
            <a:avLst/>
          </a:prstGeom>
        </p:spPr>
        <p:txBody>
          <a:bodyPr vert="horz" lIns="91442" tIns="45721" rIns="91442" bIns="45721"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2" y="9440864"/>
            <a:ext cx="2949575" cy="498475"/>
          </a:xfrm>
          <a:prstGeom prst="rect">
            <a:avLst/>
          </a:prstGeom>
        </p:spPr>
        <p:txBody>
          <a:bodyPr vert="horz" lIns="91442" tIns="45721" rIns="91442" bIns="4572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1" y="9440864"/>
            <a:ext cx="2949575" cy="498475"/>
          </a:xfrm>
          <a:prstGeom prst="rect">
            <a:avLst/>
          </a:prstGeom>
        </p:spPr>
        <p:txBody>
          <a:bodyPr vert="horz" lIns="91442" tIns="45721" rIns="91442" bIns="45721" rtlCol="0" anchor="b"/>
          <a:lstStyle>
            <a:lvl1pPr algn="r">
              <a:defRPr sz="1200"/>
            </a:lvl1pPr>
          </a:lstStyle>
          <a:p>
            <a:fld id="{BA841F3B-5A04-41FB-8249-8E399CC488D9}" type="slidenum">
              <a:rPr kumimoji="1" lang="ja-JP" altLang="en-US" smtClean="0"/>
              <a:t>‹#›</a:t>
            </a:fld>
            <a:endParaRPr kumimoji="1" lang="ja-JP" altLang="en-US"/>
          </a:p>
        </p:txBody>
      </p:sp>
    </p:spTree>
    <p:extLst>
      <p:ext uri="{BB962C8B-B14F-4D97-AF65-F5344CB8AC3E}">
        <p14:creationId xmlns:p14="http://schemas.microsoft.com/office/powerpoint/2010/main" val="2968684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0</a:t>
            </a:fld>
            <a:endParaRPr kumimoji="1" lang="ja-JP" altLang="en-US"/>
          </a:p>
        </p:txBody>
      </p:sp>
    </p:spTree>
    <p:extLst>
      <p:ext uri="{BB962C8B-B14F-4D97-AF65-F5344CB8AC3E}">
        <p14:creationId xmlns:p14="http://schemas.microsoft.com/office/powerpoint/2010/main" val="2035696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275" y="23813"/>
            <a:ext cx="4868863" cy="2740025"/>
          </a:xfrm>
        </p:spPr>
      </p:sp>
      <p:sp>
        <p:nvSpPr>
          <p:cNvPr id="3" name="ノート プレースホルダー 2"/>
          <p:cNvSpPr>
            <a:spLocks noGrp="1"/>
          </p:cNvSpPr>
          <p:nvPr>
            <p:ph type="body" idx="1"/>
          </p:nvPr>
        </p:nvSpPr>
        <p:spPr/>
        <p:txBody>
          <a:bodyPr/>
          <a:lstStyle/>
          <a:p>
            <a:pPr marL="253032" marR="75461" indent="-253032" algn="just">
              <a:lnSpc>
                <a:spcPts val="2075"/>
              </a:lnSpc>
            </a:pPr>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12</a:t>
            </a:fld>
            <a:endParaRPr kumimoji="1" lang="ja-JP" altLang="en-US"/>
          </a:p>
        </p:txBody>
      </p:sp>
    </p:spTree>
    <p:extLst>
      <p:ext uri="{BB962C8B-B14F-4D97-AF65-F5344CB8AC3E}">
        <p14:creationId xmlns:p14="http://schemas.microsoft.com/office/powerpoint/2010/main" val="4141832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275" y="23813"/>
            <a:ext cx="4868863" cy="2740025"/>
          </a:xfrm>
        </p:spPr>
      </p:sp>
      <p:sp>
        <p:nvSpPr>
          <p:cNvPr id="3" name="ノート プレースホルダー 2"/>
          <p:cNvSpPr>
            <a:spLocks noGrp="1"/>
          </p:cNvSpPr>
          <p:nvPr>
            <p:ph type="body" idx="1"/>
          </p:nvPr>
        </p:nvSpPr>
        <p:spPr/>
        <p:txBody>
          <a:bodyPr/>
          <a:lstStyle/>
          <a:p>
            <a:pPr marL="257991" marR="76940" indent="-257991" algn="just">
              <a:lnSpc>
                <a:spcPts val="2115"/>
              </a:lnSpc>
            </a:pPr>
            <a:endParaRPr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13</a:t>
            </a:fld>
            <a:endParaRPr kumimoji="1" lang="ja-JP" altLang="en-US"/>
          </a:p>
        </p:txBody>
      </p:sp>
    </p:spTree>
    <p:extLst>
      <p:ext uri="{BB962C8B-B14F-4D97-AF65-F5344CB8AC3E}">
        <p14:creationId xmlns:p14="http://schemas.microsoft.com/office/powerpoint/2010/main" val="3251860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268288" marR="80010" indent="-268288" algn="just">
              <a:lnSpc>
                <a:spcPts val="2200"/>
              </a:lnSpc>
            </a:pPr>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14</a:t>
            </a:fld>
            <a:endParaRPr kumimoji="1" lang="ja-JP" altLang="en-US"/>
          </a:p>
        </p:txBody>
      </p:sp>
    </p:spTree>
    <p:extLst>
      <p:ext uri="{BB962C8B-B14F-4D97-AF65-F5344CB8AC3E}">
        <p14:creationId xmlns:p14="http://schemas.microsoft.com/office/powerpoint/2010/main" val="589578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268288" marR="80010" indent="-268288" algn="just">
              <a:lnSpc>
                <a:spcPts val="2200"/>
              </a:lnSpc>
            </a:pPr>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15</a:t>
            </a:fld>
            <a:endParaRPr kumimoji="1" lang="ja-JP" altLang="en-US"/>
          </a:p>
        </p:txBody>
      </p:sp>
    </p:spTree>
    <p:extLst>
      <p:ext uri="{BB962C8B-B14F-4D97-AF65-F5344CB8AC3E}">
        <p14:creationId xmlns:p14="http://schemas.microsoft.com/office/powerpoint/2010/main" val="527952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16</a:t>
            </a:fld>
            <a:endParaRPr kumimoji="1" lang="ja-JP" altLang="en-US"/>
          </a:p>
        </p:txBody>
      </p:sp>
    </p:spTree>
    <p:extLst>
      <p:ext uri="{BB962C8B-B14F-4D97-AF65-F5344CB8AC3E}">
        <p14:creationId xmlns:p14="http://schemas.microsoft.com/office/powerpoint/2010/main" val="609176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A841F3B-5A04-41FB-8249-8E399CC488D9}" type="slidenum">
              <a:rPr kumimoji="1" lang="ja-JP" altLang="en-US" smtClean="0"/>
              <a:t>17</a:t>
            </a:fld>
            <a:endParaRPr kumimoji="1" lang="ja-JP" altLang="en-US"/>
          </a:p>
        </p:txBody>
      </p:sp>
    </p:spTree>
    <p:extLst>
      <p:ext uri="{BB962C8B-B14F-4D97-AF65-F5344CB8AC3E}">
        <p14:creationId xmlns:p14="http://schemas.microsoft.com/office/powerpoint/2010/main" val="4105079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268288" marR="80010" indent="-268288" algn="just">
              <a:lnSpc>
                <a:spcPts val="2200"/>
              </a:lnSpc>
            </a:pPr>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18</a:t>
            </a:fld>
            <a:endParaRPr kumimoji="1" lang="ja-JP" altLang="en-US"/>
          </a:p>
        </p:txBody>
      </p:sp>
    </p:spTree>
    <p:extLst>
      <p:ext uri="{BB962C8B-B14F-4D97-AF65-F5344CB8AC3E}">
        <p14:creationId xmlns:p14="http://schemas.microsoft.com/office/powerpoint/2010/main" val="1306404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19</a:t>
            </a:fld>
            <a:endParaRPr kumimoji="1" lang="ja-JP" altLang="en-US"/>
          </a:p>
        </p:txBody>
      </p:sp>
    </p:spTree>
    <p:extLst>
      <p:ext uri="{BB962C8B-B14F-4D97-AF65-F5344CB8AC3E}">
        <p14:creationId xmlns:p14="http://schemas.microsoft.com/office/powerpoint/2010/main" val="2023406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20</a:t>
            </a:fld>
            <a:endParaRPr kumimoji="1" lang="ja-JP" altLang="en-US"/>
          </a:p>
        </p:txBody>
      </p:sp>
    </p:spTree>
    <p:extLst>
      <p:ext uri="{BB962C8B-B14F-4D97-AF65-F5344CB8AC3E}">
        <p14:creationId xmlns:p14="http://schemas.microsoft.com/office/powerpoint/2010/main" val="2984656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0E1A269B-5B66-402B-A6F0-D45D87476F9A}" type="slidenum">
              <a:rPr kumimoji="1" lang="ja-JP" altLang="en-US" smtClean="0"/>
              <a:t>21</a:t>
            </a:fld>
            <a:endParaRPr kumimoji="1" lang="ja-JP" altLang="en-US"/>
          </a:p>
        </p:txBody>
      </p:sp>
    </p:spTree>
    <p:extLst>
      <p:ext uri="{BB962C8B-B14F-4D97-AF65-F5344CB8AC3E}">
        <p14:creationId xmlns:p14="http://schemas.microsoft.com/office/powerpoint/2010/main" val="2245252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a:t>
            </a:fld>
            <a:endParaRPr kumimoji="1" lang="ja-JP" altLang="en-US"/>
          </a:p>
        </p:txBody>
      </p:sp>
    </p:spTree>
    <p:extLst>
      <p:ext uri="{BB962C8B-B14F-4D97-AF65-F5344CB8AC3E}">
        <p14:creationId xmlns:p14="http://schemas.microsoft.com/office/powerpoint/2010/main" val="1239033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A841F3B-5A04-41FB-8249-8E399CC488D9}" type="slidenum">
              <a:rPr kumimoji="1" lang="ja-JP" altLang="en-US" smtClean="0"/>
              <a:t>26</a:t>
            </a:fld>
            <a:endParaRPr kumimoji="1" lang="ja-JP" altLang="en-US"/>
          </a:p>
        </p:txBody>
      </p:sp>
    </p:spTree>
    <p:extLst>
      <p:ext uri="{BB962C8B-B14F-4D97-AF65-F5344CB8AC3E}">
        <p14:creationId xmlns:p14="http://schemas.microsoft.com/office/powerpoint/2010/main" val="2437695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2738" y="214313"/>
            <a:ext cx="5689600" cy="3201987"/>
          </a:xfrm>
          <a:prstGeom prst="rect">
            <a:avLst/>
          </a:prstGeom>
        </p:spPr>
      </p:sp>
      <p:sp>
        <p:nvSpPr>
          <p:cNvPr id="3" name="ノート プレースホルダー 2"/>
          <p:cNvSpPr>
            <a:spLocks noGrp="1"/>
          </p:cNvSpPr>
          <p:nvPr>
            <p:ph type="body" idx="1"/>
          </p:nvPr>
        </p:nvSpPr>
        <p:spPr>
          <a:xfrm>
            <a:off x="664687" y="3854435"/>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7" y="9286854"/>
            <a:ext cx="2880308" cy="488871"/>
          </a:xfrm>
          <a:prstGeom prst="rect">
            <a:avLst/>
          </a:prstGeom>
        </p:spPr>
        <p:txBody>
          <a:bodyPr/>
          <a:lstStyle/>
          <a:p>
            <a:fld id="{BA841F3B-5A04-41FB-8249-8E399CC488D9}" type="slidenum">
              <a:rPr kumimoji="1" lang="ja-JP" altLang="en-US" smtClean="0"/>
              <a:t>66</a:t>
            </a:fld>
            <a:endParaRPr kumimoji="1" lang="ja-JP" altLang="en-US"/>
          </a:p>
        </p:txBody>
      </p:sp>
    </p:spTree>
    <p:extLst>
      <p:ext uri="{BB962C8B-B14F-4D97-AF65-F5344CB8AC3E}">
        <p14:creationId xmlns:p14="http://schemas.microsoft.com/office/powerpoint/2010/main" val="1477689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a:t>
            </a:fld>
            <a:endParaRPr kumimoji="1" lang="ja-JP" altLang="en-US"/>
          </a:p>
        </p:txBody>
      </p:sp>
    </p:spTree>
    <p:extLst>
      <p:ext uri="{BB962C8B-B14F-4D97-AF65-F5344CB8AC3E}">
        <p14:creationId xmlns:p14="http://schemas.microsoft.com/office/powerpoint/2010/main" val="1371543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A841F3B-5A04-41FB-8249-8E399CC488D9}" type="slidenum">
              <a:rPr kumimoji="1" lang="ja-JP" altLang="en-US" smtClean="0"/>
              <a:t>4</a:t>
            </a:fld>
            <a:endParaRPr kumimoji="1" lang="ja-JP" altLang="en-US"/>
          </a:p>
        </p:txBody>
      </p:sp>
    </p:spTree>
    <p:extLst>
      <p:ext uri="{BB962C8B-B14F-4D97-AF65-F5344CB8AC3E}">
        <p14:creationId xmlns:p14="http://schemas.microsoft.com/office/powerpoint/2010/main" val="1998811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275" y="23813"/>
            <a:ext cx="4868863" cy="2740025"/>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5</a:t>
            </a:fld>
            <a:endParaRPr kumimoji="1" lang="ja-JP" altLang="en-US"/>
          </a:p>
        </p:txBody>
      </p:sp>
    </p:spTree>
    <p:extLst>
      <p:ext uri="{BB962C8B-B14F-4D97-AF65-F5344CB8AC3E}">
        <p14:creationId xmlns:p14="http://schemas.microsoft.com/office/powerpoint/2010/main" val="2261467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7</a:t>
            </a:fld>
            <a:endParaRPr kumimoji="1" lang="ja-JP" altLang="en-US"/>
          </a:p>
        </p:txBody>
      </p:sp>
    </p:spTree>
    <p:extLst>
      <p:ext uri="{BB962C8B-B14F-4D97-AF65-F5344CB8AC3E}">
        <p14:creationId xmlns:p14="http://schemas.microsoft.com/office/powerpoint/2010/main" val="1433691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275" y="23813"/>
            <a:ext cx="4868863" cy="2740025"/>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8</a:t>
            </a:fld>
            <a:endParaRPr kumimoji="1" lang="ja-JP" altLang="en-US"/>
          </a:p>
        </p:txBody>
      </p:sp>
    </p:spTree>
    <p:extLst>
      <p:ext uri="{BB962C8B-B14F-4D97-AF65-F5344CB8AC3E}">
        <p14:creationId xmlns:p14="http://schemas.microsoft.com/office/powerpoint/2010/main" val="1186042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268288" lvl="0" indent="-268288" fontAlgn="base"/>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9</a:t>
            </a:fld>
            <a:endParaRPr kumimoji="1" lang="ja-JP" altLang="en-US"/>
          </a:p>
        </p:txBody>
      </p:sp>
    </p:spTree>
    <p:extLst>
      <p:ext uri="{BB962C8B-B14F-4D97-AF65-F5344CB8AC3E}">
        <p14:creationId xmlns:p14="http://schemas.microsoft.com/office/powerpoint/2010/main" val="1459205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10</a:t>
            </a:fld>
            <a:endParaRPr kumimoji="1" lang="ja-JP" altLang="en-US"/>
          </a:p>
        </p:txBody>
      </p:sp>
    </p:spTree>
    <p:extLst>
      <p:ext uri="{BB962C8B-B14F-4D97-AF65-F5344CB8AC3E}">
        <p14:creationId xmlns:p14="http://schemas.microsoft.com/office/powerpoint/2010/main" val="2755154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4"/>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1"/>
            </a:lvl1pPr>
            <a:lvl2pPr marL="457231" indent="0" algn="ctr">
              <a:buNone/>
              <a:defRPr sz="2000"/>
            </a:lvl2pPr>
            <a:lvl3pPr marL="914462" indent="0" algn="ctr">
              <a:buNone/>
              <a:defRPr sz="1800"/>
            </a:lvl3pPr>
            <a:lvl4pPr marL="1371693" indent="0" algn="ctr">
              <a:buNone/>
              <a:defRPr sz="1600"/>
            </a:lvl4pPr>
            <a:lvl5pPr marL="1828923" indent="0" algn="ctr">
              <a:buNone/>
              <a:defRPr sz="1600"/>
            </a:lvl5pPr>
            <a:lvl6pPr marL="2286153" indent="0" algn="ctr">
              <a:buNone/>
              <a:defRPr sz="1600"/>
            </a:lvl6pPr>
            <a:lvl7pPr marL="2743385" indent="0" algn="ctr">
              <a:buNone/>
              <a:defRPr sz="1600"/>
            </a:lvl7pPr>
            <a:lvl8pPr marL="3200615" indent="0" algn="ctr">
              <a:buNone/>
              <a:defRPr sz="1600"/>
            </a:lvl8pPr>
            <a:lvl9pPr marL="3657847"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0F18161-E41C-4ED7-80F6-A682DA7961B4}" type="datetime1">
              <a:rPr kumimoji="1" lang="ja-JP" altLang="en-US" smtClean="0"/>
              <a:t>2025/8/14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66617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9903804-B7E5-44D3-AACF-5629AE2AF7A2}" type="datetime1">
              <a:rPr kumimoji="1" lang="ja-JP" altLang="en-US" smtClean="0"/>
              <a:t>2025/8/14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253809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5877" y="365126"/>
            <a:ext cx="2627924"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4" y="365126"/>
            <a:ext cx="770010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04889EA-4702-4711-9FB3-6FDD0F532586}" type="datetime1">
              <a:rPr kumimoji="1" lang="ja-JP" altLang="en-US" smtClean="0"/>
              <a:t>2025/8/14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586381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2344" y="1709741"/>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2344" y="4589465"/>
            <a:ext cx="10515600" cy="1500187"/>
          </a:xfrm>
        </p:spPr>
        <p:txBody>
          <a:bodyPr/>
          <a:lstStyle>
            <a:lvl1pPr marL="0" indent="0">
              <a:buNone/>
              <a:defRPr sz="2401">
                <a:solidFill>
                  <a:schemeClr val="tx1">
                    <a:tint val="75000"/>
                  </a:schemeClr>
                </a:solidFill>
              </a:defRPr>
            </a:lvl1pPr>
            <a:lvl2pPr marL="457231" indent="0">
              <a:buNone/>
              <a:defRPr sz="2000">
                <a:solidFill>
                  <a:schemeClr val="tx1">
                    <a:tint val="75000"/>
                  </a:schemeClr>
                </a:solidFill>
              </a:defRPr>
            </a:lvl2pPr>
            <a:lvl3pPr marL="914462" indent="0">
              <a:buNone/>
              <a:defRPr sz="1800">
                <a:solidFill>
                  <a:schemeClr val="tx1">
                    <a:tint val="75000"/>
                  </a:schemeClr>
                </a:solidFill>
              </a:defRPr>
            </a:lvl3pPr>
            <a:lvl4pPr marL="1371693" indent="0">
              <a:buNone/>
              <a:defRPr sz="1600">
                <a:solidFill>
                  <a:schemeClr val="tx1">
                    <a:tint val="75000"/>
                  </a:schemeClr>
                </a:solidFill>
              </a:defRPr>
            </a:lvl4pPr>
            <a:lvl5pPr marL="1828923" indent="0">
              <a:buNone/>
              <a:defRPr sz="1600">
                <a:solidFill>
                  <a:schemeClr val="tx1">
                    <a:tint val="75000"/>
                  </a:schemeClr>
                </a:solidFill>
              </a:defRPr>
            </a:lvl5pPr>
            <a:lvl6pPr marL="2286153" indent="0">
              <a:buNone/>
              <a:defRPr sz="1600">
                <a:solidFill>
                  <a:schemeClr val="tx1">
                    <a:tint val="75000"/>
                  </a:schemeClr>
                </a:solidFill>
              </a:defRPr>
            </a:lvl6pPr>
            <a:lvl7pPr marL="2743385" indent="0">
              <a:buNone/>
              <a:defRPr sz="1600">
                <a:solidFill>
                  <a:schemeClr val="tx1">
                    <a:tint val="75000"/>
                  </a:schemeClr>
                </a:solidFill>
              </a:defRPr>
            </a:lvl7pPr>
            <a:lvl8pPr marL="3200615" indent="0">
              <a:buNone/>
              <a:defRPr sz="1600">
                <a:solidFill>
                  <a:schemeClr val="tx1">
                    <a:tint val="75000"/>
                  </a:schemeClr>
                </a:solidFill>
              </a:defRPr>
            </a:lvl8pPr>
            <a:lvl9pPr marL="3657847"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140EDED-DB0F-4233-92D6-872A9F3C5A40}" type="datetime1">
              <a:rPr kumimoji="1" lang="ja-JP" altLang="en-US" smtClean="0"/>
              <a:t>2025/8/14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99382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1" y="1825626"/>
            <a:ext cx="5164015"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89788" y="1825626"/>
            <a:ext cx="5164016"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07A30AC-C7BD-4552-B58C-53B8F3ADA5C8}" type="datetime1">
              <a:rPr kumimoji="1" lang="ja-JP" altLang="en-US" smtClean="0"/>
              <a:t>2025/8/14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250135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40159" y="365128"/>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40154" y="1681163"/>
            <a:ext cx="5158154"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40154" y="2505076"/>
            <a:ext cx="5158154"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4" y="1681163"/>
            <a:ext cx="5183553"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4" y="2505076"/>
            <a:ext cx="5183553"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0C4C954-BA43-4705-8F5B-B52FC096045A}" type="datetime1">
              <a:rPr kumimoji="1" lang="ja-JP" altLang="en-US" smtClean="0"/>
              <a:t>2025/8/14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157280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E0058DA-6FF3-4484-9582-11A4E86CA5E4}" type="datetime1">
              <a:rPr kumimoji="1" lang="ja-JP" altLang="en-US" smtClean="0"/>
              <a:t>2025/8/14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69792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3C3EEF4-9C2A-4677-B5D4-A8357ABE6F98}" type="datetime1">
              <a:rPr kumimoji="1" lang="ja-JP" altLang="en-US" smtClean="0"/>
              <a:t>2025/8/14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630008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40154" y="457200"/>
            <a:ext cx="3931138"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555" y="987428"/>
            <a:ext cx="6172199" cy="4873625"/>
          </a:xfrm>
        </p:spPr>
        <p:txBody>
          <a:bodyPr/>
          <a:lstStyle>
            <a:lvl1pPr>
              <a:defRPr sz="3200"/>
            </a:lvl1pPr>
            <a:lvl2pPr>
              <a:defRPr sz="2800"/>
            </a:lvl2pPr>
            <a:lvl3pPr>
              <a:defRPr sz="2401"/>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40154" y="2057400"/>
            <a:ext cx="3931138"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EA80AC5-FBAD-4C86-943B-798F780E29BA}" type="datetime1">
              <a:rPr kumimoji="1" lang="ja-JP" altLang="en-US" smtClean="0"/>
              <a:t>2025/8/14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996053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40154" y="457200"/>
            <a:ext cx="3931138"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555" y="987428"/>
            <a:ext cx="6172199" cy="4873625"/>
          </a:xfrm>
        </p:spPr>
        <p:txBody>
          <a:bodyPr/>
          <a:lstStyle>
            <a:lvl1pPr marL="0" indent="0">
              <a:buNone/>
              <a:defRPr sz="3200"/>
            </a:lvl1pPr>
            <a:lvl2pPr marL="457231" indent="0">
              <a:buNone/>
              <a:defRPr sz="2800"/>
            </a:lvl2pPr>
            <a:lvl3pPr marL="914462" indent="0">
              <a:buNone/>
              <a:defRPr sz="2401"/>
            </a:lvl3pPr>
            <a:lvl4pPr marL="1371693" indent="0">
              <a:buNone/>
              <a:defRPr sz="2000"/>
            </a:lvl4pPr>
            <a:lvl5pPr marL="1828923" indent="0">
              <a:buNone/>
              <a:defRPr sz="2000"/>
            </a:lvl5pPr>
            <a:lvl6pPr marL="2286153" indent="0">
              <a:buNone/>
              <a:defRPr sz="2000"/>
            </a:lvl6pPr>
            <a:lvl7pPr marL="2743385" indent="0">
              <a:buNone/>
              <a:defRPr sz="2000"/>
            </a:lvl7pPr>
            <a:lvl8pPr marL="3200615" indent="0">
              <a:buNone/>
              <a:defRPr sz="2000"/>
            </a:lvl8pPr>
            <a:lvl9pPr marL="3657847" indent="0">
              <a:buNone/>
              <a:defRPr sz="2000"/>
            </a:lvl9pPr>
          </a:lstStyle>
          <a:p>
            <a:endParaRPr kumimoji="1" lang="ja-JP" altLang="en-US"/>
          </a:p>
        </p:txBody>
      </p:sp>
      <p:sp>
        <p:nvSpPr>
          <p:cNvPr id="4" name="テキスト プレースホルダー 3"/>
          <p:cNvSpPr>
            <a:spLocks noGrp="1"/>
          </p:cNvSpPr>
          <p:nvPr>
            <p:ph type="body" sz="half" idx="2"/>
          </p:nvPr>
        </p:nvSpPr>
        <p:spPr>
          <a:xfrm>
            <a:off x="840154" y="2057400"/>
            <a:ext cx="3931138"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174178E-964C-4871-AD4B-5C93B76A706E}" type="datetime1">
              <a:rPr kumimoji="1" lang="ja-JP" altLang="en-US" smtClean="0"/>
              <a:t>2025/8/14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312933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441A595-AF4E-4327-B978-419A64FDC7C8}" type="datetime1">
              <a:rPr kumimoji="1" lang="ja-JP" altLang="en-US" smtClean="0"/>
              <a:t>2025/8/14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189672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DE538DC-7058-4791-A6AE-719D841C1532}" type="datetime1">
              <a:rPr kumimoji="1" lang="ja-JP" altLang="en-US" smtClean="0"/>
              <a:t>2025/8/14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678663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5877" y="365126"/>
            <a:ext cx="2627924"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4" y="365126"/>
            <a:ext cx="770010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2FC3D4A-95A3-4E74-8692-E023AC081106}" type="datetime1">
              <a:rPr kumimoji="1" lang="ja-JP" altLang="en-US" smtClean="0"/>
              <a:t>2025/8/14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748196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382C8AB-D7D8-4952-BDD3-ACCC539C2D74}" type="datetime1">
              <a:rPr kumimoji="1" lang="ja-JP" altLang="en-US" smtClean="0"/>
              <a:t>2025/8/14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3007783288"/>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382C8AB-D7D8-4952-BDD3-ACCC539C2D74}" type="datetime1">
              <a:rPr kumimoji="1" lang="ja-JP" altLang="en-US" smtClean="0"/>
              <a:t>2025/8/14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66833442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382C8AB-D7D8-4952-BDD3-ACCC539C2D74}" type="datetime1">
              <a:rPr kumimoji="1" lang="ja-JP" altLang="en-US" smtClean="0"/>
              <a:t>2025/8/14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3994209499"/>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382C8AB-D7D8-4952-BDD3-ACCC539C2D74}" type="datetime1">
              <a:rPr kumimoji="1" lang="ja-JP" altLang="en-US" smtClean="0"/>
              <a:t>2025/8/14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3793101712"/>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382C8AB-D7D8-4952-BDD3-ACCC539C2D74}" type="datetime1">
              <a:rPr kumimoji="1" lang="ja-JP" altLang="en-US" smtClean="0"/>
              <a:t>2025/8/14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1437897999"/>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007820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56E39F-BDA8-46DB-ADA3-DC040D7AC81B}" type="datetime1">
              <a:rPr kumimoji="1" lang="ja-JP" altLang="en-US" smtClean="0"/>
              <a:t>2025/8/14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4525955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382C8AB-D7D8-4952-BDD3-ACCC539C2D74}" type="datetime1">
              <a:rPr kumimoji="1" lang="ja-JP" altLang="en-US" smtClean="0"/>
              <a:t>2025/8/14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1443834481"/>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382C8AB-D7D8-4952-BDD3-ACCC539C2D74}" type="datetime1">
              <a:rPr kumimoji="1" lang="ja-JP" altLang="en-US" smtClean="0"/>
              <a:t>2025/8/14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202593315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2344" y="1709741"/>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2344" y="4589465"/>
            <a:ext cx="10515600" cy="1500187"/>
          </a:xfrm>
        </p:spPr>
        <p:txBody>
          <a:bodyPr/>
          <a:lstStyle>
            <a:lvl1pPr marL="0" indent="0">
              <a:buNone/>
              <a:defRPr sz="2401">
                <a:solidFill>
                  <a:schemeClr val="tx1">
                    <a:tint val="75000"/>
                  </a:schemeClr>
                </a:solidFill>
              </a:defRPr>
            </a:lvl1pPr>
            <a:lvl2pPr marL="457231" indent="0">
              <a:buNone/>
              <a:defRPr sz="2000">
                <a:solidFill>
                  <a:schemeClr val="tx1">
                    <a:tint val="75000"/>
                  </a:schemeClr>
                </a:solidFill>
              </a:defRPr>
            </a:lvl2pPr>
            <a:lvl3pPr marL="914462" indent="0">
              <a:buNone/>
              <a:defRPr sz="1800">
                <a:solidFill>
                  <a:schemeClr val="tx1">
                    <a:tint val="75000"/>
                  </a:schemeClr>
                </a:solidFill>
              </a:defRPr>
            </a:lvl3pPr>
            <a:lvl4pPr marL="1371693" indent="0">
              <a:buNone/>
              <a:defRPr sz="1600">
                <a:solidFill>
                  <a:schemeClr val="tx1">
                    <a:tint val="75000"/>
                  </a:schemeClr>
                </a:solidFill>
              </a:defRPr>
            </a:lvl4pPr>
            <a:lvl5pPr marL="1828923" indent="0">
              <a:buNone/>
              <a:defRPr sz="1600">
                <a:solidFill>
                  <a:schemeClr val="tx1">
                    <a:tint val="75000"/>
                  </a:schemeClr>
                </a:solidFill>
              </a:defRPr>
            </a:lvl5pPr>
            <a:lvl6pPr marL="2286153" indent="0">
              <a:buNone/>
              <a:defRPr sz="1600">
                <a:solidFill>
                  <a:schemeClr val="tx1">
                    <a:tint val="75000"/>
                  </a:schemeClr>
                </a:solidFill>
              </a:defRPr>
            </a:lvl6pPr>
            <a:lvl7pPr marL="2743385" indent="0">
              <a:buNone/>
              <a:defRPr sz="1600">
                <a:solidFill>
                  <a:schemeClr val="tx1">
                    <a:tint val="75000"/>
                  </a:schemeClr>
                </a:solidFill>
              </a:defRPr>
            </a:lvl7pPr>
            <a:lvl8pPr marL="3200615" indent="0">
              <a:buNone/>
              <a:defRPr sz="1600">
                <a:solidFill>
                  <a:schemeClr val="tx1">
                    <a:tint val="75000"/>
                  </a:schemeClr>
                </a:solidFill>
              </a:defRPr>
            </a:lvl8pPr>
            <a:lvl9pPr marL="3657847"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3E91EB2-8450-4128-807A-CA4CDB92265D}" type="datetime1">
              <a:rPr kumimoji="1" lang="ja-JP" altLang="en-US" smtClean="0"/>
              <a:t>2025/8/14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1607313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382C8AB-D7D8-4952-BDD3-ACCC539C2D74}" type="datetime1">
              <a:rPr kumimoji="1" lang="ja-JP" altLang="en-US" smtClean="0"/>
              <a:t>2025/8/14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1636693008"/>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382C8AB-D7D8-4952-BDD3-ACCC539C2D74}" type="datetime1">
              <a:rPr kumimoji="1" lang="ja-JP" altLang="en-US" smtClean="0"/>
              <a:t>2025/8/14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1657889971"/>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930C0235-E28E-4DC9-97B7-8703B795D134}" type="datetime1">
              <a:rPr kumimoji="1" lang="ja-JP" altLang="en-US" smtClean="0"/>
              <a:t>2025/8/14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1207262" y="6428925"/>
            <a:ext cx="858353"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40396686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奇数ページ">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F878E8B-6223-434E-B3DD-DF4BAFF9C01B}" type="datetime1">
              <a:rPr kumimoji="1" lang="ja-JP" altLang="en-US" smtClean="0"/>
              <a:t>2025/8/14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5225185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692F0BB-CC1D-49CD-B562-01BF5B0F6B30}" type="datetime1">
              <a:rPr kumimoji="1" lang="ja-JP" altLang="en-US" smtClean="0"/>
              <a:t>2025/8/14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7759255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20CDF967-EA9F-496D-AC97-D37AFE936A06}" type="datetime1">
              <a:rPr kumimoji="1" lang="ja-JP" altLang="en-US" smtClean="0"/>
              <a:t>2025/8/14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1207261" y="115210"/>
            <a:ext cx="840490"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21795318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E76E462-7917-4EE3-8488-E247D2A64489}" type="datetime1">
              <a:rPr kumimoji="1" lang="ja-JP" altLang="en-US" smtClean="0"/>
              <a:t>2025/8/14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2455794362"/>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E76E462-7917-4EE3-8488-E247D2A64489}" type="datetime1">
              <a:rPr kumimoji="1" lang="ja-JP" altLang="en-US" smtClean="0"/>
              <a:t>2025/8/14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67273772"/>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E76E462-7917-4EE3-8488-E247D2A64489}" type="datetime1">
              <a:rPr kumimoji="1" lang="ja-JP" altLang="en-US" smtClean="0"/>
              <a:t>2025/8/14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3454869971"/>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D05D5D2-FFFC-479D-8130-8A10C96356B0}" type="datetime1">
              <a:rPr lang="ja-JP" altLang="en-US" smtClean="0">
                <a:solidFill>
                  <a:prstClr val="black">
                    <a:tint val="75000"/>
                  </a:prstClr>
                </a:solidFill>
              </a:rPr>
              <a:t>2025/8/14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3054492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1" y="1825626"/>
            <a:ext cx="5164015"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89788" y="1825626"/>
            <a:ext cx="5164016"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3FE3D77-E371-4C47-AF30-F8D3907A6B90}" type="datetime1">
              <a:rPr kumimoji="1" lang="ja-JP" altLang="en-US" smtClean="0"/>
              <a:t>2025/8/14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0545638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E76E462-7917-4EE3-8488-E247D2A64489}" type="datetime1">
              <a:rPr kumimoji="1" lang="ja-JP" altLang="en-US" smtClean="0"/>
              <a:t>2025/8/14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221332983"/>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550286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586912-7F68-4813-9D58-AD7E9C1AF93F}" type="datetime1">
              <a:rPr kumimoji="1" lang="ja-JP" altLang="en-US" smtClean="0"/>
              <a:t>2025/8/14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2494173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E76E462-7917-4EE3-8488-E247D2A64489}" type="datetime1">
              <a:rPr kumimoji="1" lang="ja-JP" altLang="en-US" smtClean="0"/>
              <a:t>2025/8/14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4001736370"/>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E76E462-7917-4EE3-8488-E247D2A64489}" type="datetime1">
              <a:rPr kumimoji="1" lang="ja-JP" altLang="en-US" smtClean="0"/>
              <a:t>2025/8/14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3567281119"/>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E76E462-7917-4EE3-8488-E247D2A64489}" type="datetime1">
              <a:rPr kumimoji="1" lang="ja-JP" altLang="en-US" smtClean="0"/>
              <a:t>2025/8/14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631664439"/>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E76E462-7917-4EE3-8488-E247D2A64489}" type="datetime1">
              <a:rPr kumimoji="1" lang="ja-JP" altLang="en-US" smtClean="0"/>
              <a:t>2025/8/14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1578212649"/>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72922792-608C-485E-8A3C-B096504E97DD}" type="datetime1">
              <a:rPr kumimoji="1" lang="ja-JP" altLang="en-US" smtClean="0"/>
              <a:t>2025/8/14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1207261" y="115209"/>
            <a:ext cx="840490"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26455153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奇数ページ">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8268119-DA10-4C98-A012-8371DAD8B7A4}" type="datetime1">
              <a:rPr kumimoji="1" lang="ja-JP" altLang="en-US" smtClean="0"/>
              <a:t>2025/8/14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5076348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3DC193C-A6AA-4F8E-B75A-E283545D7FE1}" type="datetime1">
              <a:rPr kumimoji="1" lang="ja-JP" altLang="en-US" smtClean="0"/>
              <a:t>2025/8/14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607399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40159" y="365128"/>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40154" y="1681163"/>
            <a:ext cx="5158154"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40154" y="2505076"/>
            <a:ext cx="5158154"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4" y="1681163"/>
            <a:ext cx="5183553"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4" y="2505076"/>
            <a:ext cx="5183553"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1D3C6FD-6E84-4FEA-B568-34C21398436D}" type="datetime1">
              <a:rPr kumimoji="1" lang="ja-JP" altLang="en-US" smtClean="0"/>
              <a:t>2025/8/14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7818382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A7D37BA8-3826-40D8-BED9-46EEFB51BE4C}" type="datetime1">
              <a:rPr kumimoji="1" lang="ja-JP" altLang="en-US" smtClean="0"/>
              <a:t>2025/8/14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1207262" y="6428923"/>
            <a:ext cx="858353"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3849929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8CFE87B-3792-4622-AE21-DD8B7DFCBEAF}" type="datetime1">
              <a:rPr kumimoji="1" lang="ja-JP" altLang="en-US" smtClean="0"/>
              <a:t>2025/8/14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0249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D29853B-0B12-47BE-B58F-AD4A20057249}" type="datetime1">
              <a:rPr kumimoji="1" lang="ja-JP" altLang="en-US" smtClean="0"/>
              <a:t>2025/8/14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1060780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40154" y="457200"/>
            <a:ext cx="3931138"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555" y="987428"/>
            <a:ext cx="6172199" cy="4873625"/>
          </a:xfrm>
        </p:spPr>
        <p:txBody>
          <a:bodyPr/>
          <a:lstStyle>
            <a:lvl1pPr>
              <a:defRPr sz="3200"/>
            </a:lvl1pPr>
            <a:lvl2pPr>
              <a:defRPr sz="2800"/>
            </a:lvl2pPr>
            <a:lvl3pPr>
              <a:defRPr sz="2401"/>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40154" y="2057400"/>
            <a:ext cx="3931138"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DAC809C-6EBF-4493-9609-DD720C6A48DC}" type="datetime1">
              <a:rPr kumimoji="1" lang="ja-JP" altLang="en-US" smtClean="0"/>
              <a:t>2025/8/14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574568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40154" y="457200"/>
            <a:ext cx="3931138"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555" y="987428"/>
            <a:ext cx="6172199" cy="4873625"/>
          </a:xfrm>
        </p:spPr>
        <p:txBody>
          <a:bodyPr/>
          <a:lstStyle>
            <a:lvl1pPr marL="0" indent="0">
              <a:buNone/>
              <a:defRPr sz="3200"/>
            </a:lvl1pPr>
            <a:lvl2pPr marL="457231" indent="0">
              <a:buNone/>
              <a:defRPr sz="2800"/>
            </a:lvl2pPr>
            <a:lvl3pPr marL="914462" indent="0">
              <a:buNone/>
              <a:defRPr sz="2401"/>
            </a:lvl3pPr>
            <a:lvl4pPr marL="1371693" indent="0">
              <a:buNone/>
              <a:defRPr sz="2000"/>
            </a:lvl4pPr>
            <a:lvl5pPr marL="1828923" indent="0">
              <a:buNone/>
              <a:defRPr sz="2000"/>
            </a:lvl5pPr>
            <a:lvl6pPr marL="2286153" indent="0">
              <a:buNone/>
              <a:defRPr sz="2000"/>
            </a:lvl6pPr>
            <a:lvl7pPr marL="2743385" indent="0">
              <a:buNone/>
              <a:defRPr sz="2000"/>
            </a:lvl7pPr>
            <a:lvl8pPr marL="3200615" indent="0">
              <a:buNone/>
              <a:defRPr sz="2000"/>
            </a:lvl8pPr>
            <a:lvl9pPr marL="3657847" indent="0">
              <a:buNone/>
              <a:defRPr sz="2000"/>
            </a:lvl9pPr>
          </a:lstStyle>
          <a:p>
            <a:endParaRPr kumimoji="1" lang="ja-JP" altLang="en-US"/>
          </a:p>
        </p:txBody>
      </p:sp>
      <p:sp>
        <p:nvSpPr>
          <p:cNvPr id="4" name="テキスト プレースホルダー 3"/>
          <p:cNvSpPr>
            <a:spLocks noGrp="1"/>
          </p:cNvSpPr>
          <p:nvPr>
            <p:ph type="body" sz="half" idx="2"/>
          </p:nvPr>
        </p:nvSpPr>
        <p:spPr>
          <a:xfrm>
            <a:off x="840154" y="2057400"/>
            <a:ext cx="3931138"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9735182-418A-4BE6-8285-17EEE25C657E}" type="datetime1">
              <a:rPr kumimoji="1" lang="ja-JP" altLang="en-US" smtClean="0"/>
              <a:t>2025/8/14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171285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6" Type="http://schemas.openxmlformats.org/officeDocument/2006/relationships/theme" Target="../theme/theme3.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6" Type="http://schemas.openxmlformats.org/officeDocument/2006/relationships/theme" Target="../theme/theme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5" y="365128"/>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5" y="1825626"/>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09ECBE-4807-427C-9296-89E03825C3A0}" type="datetime1">
              <a:rPr kumimoji="1" lang="ja-JP" altLang="en-US" smtClean="0"/>
              <a:t>2025/8/14</a:t>
            </a:fld>
            <a:endParaRPr kumimoji="1" lang="ja-JP" altLang="en-US"/>
          </a:p>
        </p:txBody>
      </p:sp>
      <p:sp>
        <p:nvSpPr>
          <p:cNvPr id="5" name="フッター プレースホルダー 4"/>
          <p:cNvSpPr>
            <a:spLocks noGrp="1"/>
          </p:cNvSpPr>
          <p:nvPr>
            <p:ph type="ftr" sz="quarter" idx="3"/>
          </p:nvPr>
        </p:nvSpPr>
        <p:spPr>
          <a:xfrm>
            <a:off x="4038605"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243254822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lvl1pPr algn="l" defTabSz="91446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15" indent="-228615" algn="l" defTabSz="91446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46" indent="-228615" algn="l" defTabSz="914462" rtl="0" eaLnBrk="1" latinLnBrk="0" hangingPunct="1">
        <a:lnSpc>
          <a:spcPct val="90000"/>
        </a:lnSpc>
        <a:spcBef>
          <a:spcPts val="500"/>
        </a:spcBef>
        <a:buFont typeface="Arial" panose="020B0604020202020204" pitchFamily="34" charset="0"/>
        <a:buChar char="•"/>
        <a:defRPr kumimoji="1" sz="2401" kern="1200">
          <a:solidFill>
            <a:schemeClr val="tx1"/>
          </a:solidFill>
          <a:latin typeface="+mn-lt"/>
          <a:ea typeface="+mn-ea"/>
          <a:cs typeface="+mn-cs"/>
        </a:defRPr>
      </a:lvl2pPr>
      <a:lvl3pPr marL="1143077" indent="-228615" algn="l" defTabSz="91446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0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53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7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0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23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46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62" rtl="0" eaLnBrk="1" latinLnBrk="0" hangingPunct="1">
        <a:defRPr kumimoji="1" sz="1800" kern="1200">
          <a:solidFill>
            <a:schemeClr val="tx1"/>
          </a:solidFill>
          <a:latin typeface="+mn-lt"/>
          <a:ea typeface="+mn-ea"/>
          <a:cs typeface="+mn-cs"/>
        </a:defRPr>
      </a:lvl1pPr>
      <a:lvl2pPr marL="457231" algn="l" defTabSz="914462" rtl="0" eaLnBrk="1" latinLnBrk="0" hangingPunct="1">
        <a:defRPr kumimoji="1" sz="1800" kern="1200">
          <a:solidFill>
            <a:schemeClr val="tx1"/>
          </a:solidFill>
          <a:latin typeface="+mn-lt"/>
          <a:ea typeface="+mn-ea"/>
          <a:cs typeface="+mn-cs"/>
        </a:defRPr>
      </a:lvl2pPr>
      <a:lvl3pPr marL="914462" algn="l" defTabSz="914462" rtl="0" eaLnBrk="1" latinLnBrk="0" hangingPunct="1">
        <a:defRPr kumimoji="1" sz="1800" kern="1200">
          <a:solidFill>
            <a:schemeClr val="tx1"/>
          </a:solidFill>
          <a:latin typeface="+mn-lt"/>
          <a:ea typeface="+mn-ea"/>
          <a:cs typeface="+mn-cs"/>
        </a:defRPr>
      </a:lvl3pPr>
      <a:lvl4pPr marL="1371693" algn="l" defTabSz="914462" rtl="0" eaLnBrk="1" latinLnBrk="0" hangingPunct="1">
        <a:defRPr kumimoji="1" sz="1800" kern="1200">
          <a:solidFill>
            <a:schemeClr val="tx1"/>
          </a:solidFill>
          <a:latin typeface="+mn-lt"/>
          <a:ea typeface="+mn-ea"/>
          <a:cs typeface="+mn-cs"/>
        </a:defRPr>
      </a:lvl4pPr>
      <a:lvl5pPr marL="1828923" algn="l" defTabSz="914462" rtl="0" eaLnBrk="1" latinLnBrk="0" hangingPunct="1">
        <a:defRPr kumimoji="1" sz="1800" kern="1200">
          <a:solidFill>
            <a:schemeClr val="tx1"/>
          </a:solidFill>
          <a:latin typeface="+mn-lt"/>
          <a:ea typeface="+mn-ea"/>
          <a:cs typeface="+mn-cs"/>
        </a:defRPr>
      </a:lvl5pPr>
      <a:lvl6pPr marL="2286153" algn="l" defTabSz="914462" rtl="0" eaLnBrk="1" latinLnBrk="0" hangingPunct="1">
        <a:defRPr kumimoji="1" sz="1800" kern="1200">
          <a:solidFill>
            <a:schemeClr val="tx1"/>
          </a:solidFill>
          <a:latin typeface="+mn-lt"/>
          <a:ea typeface="+mn-ea"/>
          <a:cs typeface="+mn-cs"/>
        </a:defRPr>
      </a:lvl6pPr>
      <a:lvl7pPr marL="2743385" algn="l" defTabSz="914462" rtl="0" eaLnBrk="1" latinLnBrk="0" hangingPunct="1">
        <a:defRPr kumimoji="1" sz="1800" kern="1200">
          <a:solidFill>
            <a:schemeClr val="tx1"/>
          </a:solidFill>
          <a:latin typeface="+mn-lt"/>
          <a:ea typeface="+mn-ea"/>
          <a:cs typeface="+mn-cs"/>
        </a:defRPr>
      </a:lvl7pPr>
      <a:lvl8pPr marL="3200615" algn="l" defTabSz="914462" rtl="0" eaLnBrk="1" latinLnBrk="0" hangingPunct="1">
        <a:defRPr kumimoji="1" sz="1800" kern="1200">
          <a:solidFill>
            <a:schemeClr val="tx1"/>
          </a:solidFill>
          <a:latin typeface="+mn-lt"/>
          <a:ea typeface="+mn-ea"/>
          <a:cs typeface="+mn-cs"/>
        </a:defRPr>
      </a:lvl8pPr>
      <a:lvl9pPr marL="3657847" algn="l" defTabSz="914462"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5" y="365128"/>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5" y="1825626"/>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7B98C9-1952-4EBE-A5A1-B7FEE7DC49D7}" type="datetime1">
              <a:rPr kumimoji="1" lang="ja-JP" altLang="en-US" smtClean="0"/>
              <a:t>2025/8/14</a:t>
            </a:fld>
            <a:endParaRPr kumimoji="1" lang="ja-JP" altLang="en-US"/>
          </a:p>
        </p:txBody>
      </p:sp>
      <p:sp>
        <p:nvSpPr>
          <p:cNvPr id="5" name="フッター プレースホルダー 4"/>
          <p:cNvSpPr>
            <a:spLocks noGrp="1"/>
          </p:cNvSpPr>
          <p:nvPr>
            <p:ph type="ftr" sz="quarter" idx="3"/>
          </p:nvPr>
        </p:nvSpPr>
        <p:spPr>
          <a:xfrm>
            <a:off x="4038605"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239769712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ftr="0" dt="0"/>
  <p:txStyles>
    <p:titleStyle>
      <a:lvl1pPr algn="l" defTabSz="91446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15" indent="-228615" algn="l" defTabSz="91446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46" indent="-228615" algn="l" defTabSz="914462" rtl="0" eaLnBrk="1" latinLnBrk="0" hangingPunct="1">
        <a:lnSpc>
          <a:spcPct val="90000"/>
        </a:lnSpc>
        <a:spcBef>
          <a:spcPts val="500"/>
        </a:spcBef>
        <a:buFont typeface="Arial" panose="020B0604020202020204" pitchFamily="34" charset="0"/>
        <a:buChar char="•"/>
        <a:defRPr kumimoji="1" sz="2401" kern="1200">
          <a:solidFill>
            <a:schemeClr val="tx1"/>
          </a:solidFill>
          <a:latin typeface="+mn-lt"/>
          <a:ea typeface="+mn-ea"/>
          <a:cs typeface="+mn-cs"/>
        </a:defRPr>
      </a:lvl2pPr>
      <a:lvl3pPr marL="1143077" indent="-228615" algn="l" defTabSz="91446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0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53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7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0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23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46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62" rtl="0" eaLnBrk="1" latinLnBrk="0" hangingPunct="1">
        <a:defRPr kumimoji="1" sz="1800" kern="1200">
          <a:solidFill>
            <a:schemeClr val="tx1"/>
          </a:solidFill>
          <a:latin typeface="+mn-lt"/>
          <a:ea typeface="+mn-ea"/>
          <a:cs typeface="+mn-cs"/>
        </a:defRPr>
      </a:lvl1pPr>
      <a:lvl2pPr marL="457231" algn="l" defTabSz="914462" rtl="0" eaLnBrk="1" latinLnBrk="0" hangingPunct="1">
        <a:defRPr kumimoji="1" sz="1800" kern="1200">
          <a:solidFill>
            <a:schemeClr val="tx1"/>
          </a:solidFill>
          <a:latin typeface="+mn-lt"/>
          <a:ea typeface="+mn-ea"/>
          <a:cs typeface="+mn-cs"/>
        </a:defRPr>
      </a:lvl2pPr>
      <a:lvl3pPr marL="914462" algn="l" defTabSz="914462" rtl="0" eaLnBrk="1" latinLnBrk="0" hangingPunct="1">
        <a:defRPr kumimoji="1" sz="1800" kern="1200">
          <a:solidFill>
            <a:schemeClr val="tx1"/>
          </a:solidFill>
          <a:latin typeface="+mn-lt"/>
          <a:ea typeface="+mn-ea"/>
          <a:cs typeface="+mn-cs"/>
        </a:defRPr>
      </a:lvl3pPr>
      <a:lvl4pPr marL="1371693" algn="l" defTabSz="914462" rtl="0" eaLnBrk="1" latinLnBrk="0" hangingPunct="1">
        <a:defRPr kumimoji="1" sz="1800" kern="1200">
          <a:solidFill>
            <a:schemeClr val="tx1"/>
          </a:solidFill>
          <a:latin typeface="+mn-lt"/>
          <a:ea typeface="+mn-ea"/>
          <a:cs typeface="+mn-cs"/>
        </a:defRPr>
      </a:lvl4pPr>
      <a:lvl5pPr marL="1828923" algn="l" defTabSz="914462" rtl="0" eaLnBrk="1" latinLnBrk="0" hangingPunct="1">
        <a:defRPr kumimoji="1" sz="1800" kern="1200">
          <a:solidFill>
            <a:schemeClr val="tx1"/>
          </a:solidFill>
          <a:latin typeface="+mn-lt"/>
          <a:ea typeface="+mn-ea"/>
          <a:cs typeface="+mn-cs"/>
        </a:defRPr>
      </a:lvl5pPr>
      <a:lvl6pPr marL="2286153" algn="l" defTabSz="914462" rtl="0" eaLnBrk="1" latinLnBrk="0" hangingPunct="1">
        <a:defRPr kumimoji="1" sz="1800" kern="1200">
          <a:solidFill>
            <a:schemeClr val="tx1"/>
          </a:solidFill>
          <a:latin typeface="+mn-lt"/>
          <a:ea typeface="+mn-ea"/>
          <a:cs typeface="+mn-cs"/>
        </a:defRPr>
      </a:lvl6pPr>
      <a:lvl7pPr marL="2743385" algn="l" defTabSz="914462" rtl="0" eaLnBrk="1" latinLnBrk="0" hangingPunct="1">
        <a:defRPr kumimoji="1" sz="1800" kern="1200">
          <a:solidFill>
            <a:schemeClr val="tx1"/>
          </a:solidFill>
          <a:latin typeface="+mn-lt"/>
          <a:ea typeface="+mn-ea"/>
          <a:cs typeface="+mn-cs"/>
        </a:defRPr>
      </a:lvl7pPr>
      <a:lvl8pPr marL="3200615" algn="l" defTabSz="914462" rtl="0" eaLnBrk="1" latinLnBrk="0" hangingPunct="1">
        <a:defRPr kumimoji="1" sz="1800" kern="1200">
          <a:solidFill>
            <a:schemeClr val="tx1"/>
          </a:solidFill>
          <a:latin typeface="+mn-lt"/>
          <a:ea typeface="+mn-ea"/>
          <a:cs typeface="+mn-cs"/>
        </a:defRPr>
      </a:lvl8pPr>
      <a:lvl9pPr marL="3657847" algn="l" defTabSz="914462"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82C8AB-D7D8-4952-BDD3-ACCC539C2D74}" type="datetime1">
              <a:rPr kumimoji="1" lang="ja-JP" altLang="en-US" smtClean="0"/>
              <a:t>2025/8/14</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354572448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693" r:id="rId13"/>
    <p:sldLayoutId id="2147483661" r:id="rId14"/>
    <p:sldLayoutId id="2147483740" r:id="rId1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09ECBE-4807-427C-9296-89E03825C3A0}" type="datetime1">
              <a:rPr kumimoji="1" lang="ja-JP" altLang="en-US" smtClean="0"/>
              <a:t>2025/8/14</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65983167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698" r:id="rId13"/>
    <p:sldLayoutId id="2147483699" r:id="rId14"/>
    <p:sldLayoutId id="2147483701" r:id="rId1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8.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6.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47.xml"/><Relationship Id="rId6" Type="http://schemas.openxmlformats.org/officeDocument/2006/relationships/image" Target="../media/image11.png"/><Relationship Id="rId5" Type="http://schemas.openxmlformats.org/officeDocument/2006/relationships/image" Target="../media/image3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1.pn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7.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42.png"/><Relationship Id="rId9"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png"/><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2.x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40.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1.xml"/><Relationship Id="rId1" Type="http://schemas.openxmlformats.org/officeDocument/2006/relationships/slideLayout" Target="../slideLayouts/slideLayout47.xml"/><Relationship Id="rId5" Type="http://schemas.openxmlformats.org/officeDocument/2006/relationships/image" Target="../media/image69.png"/><Relationship Id="rId4" Type="http://schemas.openxmlformats.org/officeDocument/2006/relationships/image" Target="../media/image6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6.xml"/><Relationship Id="rId5" Type="http://schemas.openxmlformats.org/officeDocument/2006/relationships/image" Target="../media/image4.png"/><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EF3A3EE-EFE7-330B-DF22-C7040D30F51F}"/>
              </a:ext>
            </a:extLst>
          </p:cNvPr>
          <p:cNvPicPr>
            <a:picLocks noChangeAspect="1"/>
          </p:cNvPicPr>
          <p:nvPr/>
        </p:nvPicPr>
        <p:blipFill rotWithShape="1">
          <a:blip r:embed="rId3"/>
          <a:srcRect l="1" t="4480" r="-3069" b="3734"/>
          <a:stretch/>
        </p:blipFill>
        <p:spPr>
          <a:xfrm>
            <a:off x="0" y="-598329"/>
            <a:ext cx="12585700" cy="7456329"/>
          </a:xfrm>
          <a:prstGeom prst="rect">
            <a:avLst/>
          </a:prstGeom>
        </p:spPr>
      </p:pic>
      <p:sp>
        <p:nvSpPr>
          <p:cNvPr id="22" name="テキスト ボックス 21"/>
          <p:cNvSpPr txBox="1"/>
          <p:nvPr/>
        </p:nvSpPr>
        <p:spPr>
          <a:xfrm>
            <a:off x="3002603" y="5877520"/>
            <a:ext cx="6186791" cy="830997"/>
          </a:xfrm>
          <a:prstGeom prst="rect">
            <a:avLst/>
          </a:prstGeom>
          <a:noFill/>
        </p:spPr>
        <p:txBody>
          <a:bodyPr wrap="square" rtlCol="0">
            <a:spAutoFit/>
          </a:bodyPr>
          <a:lstStyle/>
          <a:p>
            <a:pPr algn="ctr"/>
            <a:r>
              <a:rPr kumimoji="1" lang="en-US" altLang="ja-JP" sz="2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2025</a:t>
            </a:r>
            <a:r>
              <a:rPr kumimoji="1" lang="ja-JP" altLang="en-US" sz="2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年</a:t>
            </a:r>
            <a:r>
              <a:rPr kumimoji="1" lang="en-US" altLang="ja-JP" sz="2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4</a:t>
            </a:r>
            <a:r>
              <a:rPr kumimoji="1" lang="ja-JP" altLang="en-US" sz="2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月</a:t>
            </a:r>
            <a:endParaRPr kumimoji="1" lang="en-US" altLang="ja-JP" sz="2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2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大阪府 政策企画部 企画室　連携課</a:t>
            </a:r>
          </a:p>
        </p:txBody>
      </p:sp>
      <p:sp>
        <p:nvSpPr>
          <p:cNvPr id="2" name="テキスト ボックス 1"/>
          <p:cNvSpPr txBox="1"/>
          <p:nvPr/>
        </p:nvSpPr>
        <p:spPr>
          <a:xfrm>
            <a:off x="1" y="227272"/>
            <a:ext cx="12191999" cy="3293209"/>
          </a:xfrm>
          <a:prstGeom prst="rect">
            <a:avLst/>
          </a:prstGeom>
          <a:noFill/>
        </p:spPr>
        <p:txBody>
          <a:bodyPr wrap="square" rtlCol="0">
            <a:spAutoFit/>
          </a:bodyPr>
          <a:lstStyle/>
          <a:p>
            <a:pPr algn="ctr"/>
            <a:endParaRPr kumimoji="1" lang="en-US" altLang="ja-JP" sz="4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4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大阪公立大学大学院</a:t>
            </a:r>
            <a:endParaRPr kumimoji="1" lang="en-US" altLang="ja-JP" sz="4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4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看護学研究科助産師資格取得プログラム</a:t>
            </a:r>
            <a:endParaRPr kumimoji="1" lang="en-US" altLang="ja-JP" sz="4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4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助産学特論</a:t>
            </a:r>
            <a:r>
              <a:rPr kumimoji="1" lang="en-US" altLang="ja-JP" sz="4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C</a:t>
            </a:r>
          </a:p>
          <a:p>
            <a:pPr algn="ctr"/>
            <a:r>
              <a:rPr kumimoji="1" lang="ja-JP" altLang="en-US"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～大阪の現状から、自分達には何ができるのかを考える～</a:t>
            </a:r>
            <a:endParaRPr kumimoji="1" lang="ja-JP" altLang="en-US" sz="1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3F87244F-B03C-29C3-BC03-38192F27B5DE}"/>
              </a:ext>
            </a:extLst>
          </p:cNvPr>
          <p:cNvSpPr txBox="1"/>
          <p:nvPr/>
        </p:nvSpPr>
        <p:spPr>
          <a:xfrm>
            <a:off x="1143001" y="6554629"/>
            <a:ext cx="3526963" cy="307777"/>
          </a:xfrm>
          <a:prstGeom prst="rect">
            <a:avLst/>
          </a:prstGeom>
          <a:noFill/>
        </p:spPr>
        <p:txBody>
          <a:bodyPr wrap="square" rtlCol="0">
            <a:spAutoFit/>
          </a:bodyPr>
          <a:lstStyle/>
          <a:p>
            <a:r>
              <a:rPr kumimoji="1" lang="ja-JP" altLang="en-US" sz="14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画像出典：国連広報センター</a:t>
            </a:r>
          </a:p>
        </p:txBody>
      </p:sp>
    </p:spTree>
    <p:extLst>
      <p:ext uri="{BB962C8B-B14F-4D97-AF65-F5344CB8AC3E}">
        <p14:creationId xmlns:p14="http://schemas.microsoft.com/office/powerpoint/2010/main" val="2827407598"/>
      </p:ext>
    </p:extLst>
  </p:cSld>
  <p:clrMapOvr>
    <a:masterClrMapping/>
  </p:clrMapOvr>
  <mc:AlternateContent xmlns:mc="http://schemas.openxmlformats.org/markup-compatibility/2006" xmlns:p14="http://schemas.microsoft.com/office/powerpoint/2010/main">
    <mc:Choice Requires="p14">
      <p:transition spd="slow" p14:dur="2000" advTm="3109"/>
    </mc:Choice>
    <mc:Fallback xmlns="">
      <p:transition spd="slow" advTm="310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a:t>
            </a:r>
            <a:r>
              <a:rPr kumimoji="1" lang="en-US" altLang="ja-JP" sz="2000" b="1" dirty="0">
                <a:latin typeface="Meiryo UI" panose="020B0604030504040204" pitchFamily="50" charset="-128"/>
                <a:ea typeface="Meiryo UI" panose="020B0604030504040204" pitchFamily="50" charset="-128"/>
              </a:rPr>
              <a:t>17</a:t>
            </a:r>
            <a:r>
              <a:rPr kumimoji="1" lang="ja-JP" altLang="en-US" sz="2000" b="1" dirty="0">
                <a:latin typeface="Meiryo UI" panose="020B0604030504040204" pitchFamily="50" charset="-128"/>
                <a:ea typeface="Meiryo UI" panose="020B0604030504040204" pitchFamily="50" charset="-128"/>
              </a:rPr>
              <a:t>のゴール（５つの</a:t>
            </a:r>
            <a:r>
              <a:rPr kumimoji="1" lang="en-US" altLang="ja-JP" sz="2000" b="1" dirty="0">
                <a:latin typeface="Meiryo UI" panose="020B0604030504040204" pitchFamily="50" charset="-128"/>
                <a:ea typeface="Meiryo UI" panose="020B0604030504040204" pitchFamily="50" charset="-128"/>
              </a:rPr>
              <a:t>P)</a:t>
            </a: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6397" y="5884081"/>
            <a:ext cx="765888" cy="765888"/>
          </a:xfrm>
          <a:prstGeom prst="rect">
            <a:avLst/>
          </a:prstGeom>
        </p:spPr>
      </p:pic>
      <p:grpSp>
        <p:nvGrpSpPr>
          <p:cNvPr id="7" name="グループ化 6"/>
          <p:cNvGrpSpPr/>
          <p:nvPr/>
        </p:nvGrpSpPr>
        <p:grpSpPr>
          <a:xfrm>
            <a:off x="1837489" y="779546"/>
            <a:ext cx="2424796" cy="1647865"/>
            <a:chOff x="801132" y="1613073"/>
            <a:chExt cx="2424796" cy="1647865"/>
          </a:xfrm>
        </p:grpSpPr>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1132" y="1613073"/>
              <a:ext cx="765888" cy="765888"/>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30586" y="1613073"/>
              <a:ext cx="765888" cy="765888"/>
            </a:xfrm>
            <a:prstGeom prst="rect">
              <a:avLst/>
            </a:prstGeom>
          </p:spPr>
        </p:pic>
        <p:pic>
          <p:nvPicPr>
            <p:cNvPr id="11" name="図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60040" y="1613073"/>
              <a:ext cx="765888" cy="765888"/>
            </a:xfrm>
            <a:prstGeom prst="rect">
              <a:avLst/>
            </a:prstGeom>
          </p:spPr>
        </p:pic>
        <p:pic>
          <p:nvPicPr>
            <p:cNvPr id="12" name="図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1132" y="2495050"/>
              <a:ext cx="765888" cy="765888"/>
            </a:xfrm>
            <a:prstGeom prst="rect">
              <a:avLst/>
            </a:prstGeom>
          </p:spPr>
        </p:pic>
        <p:pic>
          <p:nvPicPr>
            <p:cNvPr id="13" name="図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30586" y="2495050"/>
              <a:ext cx="765888" cy="765888"/>
            </a:xfrm>
            <a:prstGeom prst="rect">
              <a:avLst/>
            </a:prstGeom>
          </p:spPr>
        </p:pic>
        <p:pic>
          <p:nvPicPr>
            <p:cNvPr id="14" name="図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460040" y="2495050"/>
              <a:ext cx="765888" cy="765888"/>
            </a:xfrm>
            <a:prstGeom prst="rect">
              <a:avLst/>
            </a:prstGeom>
          </p:spPr>
        </p:pic>
      </p:grpSp>
      <p:grpSp>
        <p:nvGrpSpPr>
          <p:cNvPr id="15" name="グループ化 14"/>
          <p:cNvGrpSpPr/>
          <p:nvPr/>
        </p:nvGrpSpPr>
        <p:grpSpPr>
          <a:xfrm>
            <a:off x="8450969" y="1493168"/>
            <a:ext cx="2424796" cy="1648671"/>
            <a:chOff x="8801100" y="1612267"/>
            <a:chExt cx="2424796" cy="1648671"/>
          </a:xfrm>
        </p:grpSpPr>
        <p:pic>
          <p:nvPicPr>
            <p:cNvPr id="16" name="図 1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01100" y="1613879"/>
              <a:ext cx="765888" cy="765888"/>
            </a:xfrm>
            <a:prstGeom prst="rect">
              <a:avLst/>
            </a:prstGeom>
          </p:spPr>
        </p:pic>
        <p:pic>
          <p:nvPicPr>
            <p:cNvPr id="17" name="図 1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630554" y="1612267"/>
              <a:ext cx="765888" cy="765888"/>
            </a:xfrm>
            <a:prstGeom prst="rect">
              <a:avLst/>
            </a:prstGeom>
          </p:spPr>
        </p:pic>
        <p:pic>
          <p:nvPicPr>
            <p:cNvPr id="18" name="図 1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801100" y="2495050"/>
              <a:ext cx="765888" cy="765888"/>
            </a:xfrm>
            <a:prstGeom prst="rect">
              <a:avLst/>
            </a:prstGeom>
          </p:spPr>
        </p:pic>
        <p:pic>
          <p:nvPicPr>
            <p:cNvPr id="19" name="図 1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630554" y="2493438"/>
              <a:ext cx="765888" cy="765888"/>
            </a:xfrm>
            <a:prstGeom prst="rect">
              <a:avLst/>
            </a:prstGeom>
          </p:spPr>
        </p:pic>
        <p:pic>
          <p:nvPicPr>
            <p:cNvPr id="20" name="図 1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60008" y="2493438"/>
              <a:ext cx="765888" cy="765888"/>
            </a:xfrm>
            <a:prstGeom prst="rect">
              <a:avLst/>
            </a:prstGeom>
          </p:spPr>
        </p:pic>
      </p:grpSp>
      <p:grpSp>
        <p:nvGrpSpPr>
          <p:cNvPr id="21" name="グループ化 20"/>
          <p:cNvGrpSpPr/>
          <p:nvPr/>
        </p:nvGrpSpPr>
        <p:grpSpPr>
          <a:xfrm>
            <a:off x="1224431" y="3687715"/>
            <a:ext cx="2417192" cy="1653610"/>
            <a:chOff x="804934" y="3656179"/>
            <a:chExt cx="2417192" cy="1653610"/>
          </a:xfrm>
        </p:grpSpPr>
        <p:pic>
          <p:nvPicPr>
            <p:cNvPr id="22" name="図 2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630586" y="3656179"/>
              <a:ext cx="765888" cy="765888"/>
            </a:xfrm>
            <a:prstGeom prst="rect">
              <a:avLst/>
            </a:prstGeom>
          </p:spPr>
        </p:pic>
        <p:pic>
          <p:nvPicPr>
            <p:cNvPr id="23" name="図 2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04934" y="4538156"/>
              <a:ext cx="765888" cy="765888"/>
            </a:xfrm>
            <a:prstGeom prst="rect">
              <a:avLst/>
            </a:prstGeom>
          </p:spPr>
        </p:pic>
        <p:pic>
          <p:nvPicPr>
            <p:cNvPr id="24" name="図 23"/>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630586" y="4538156"/>
              <a:ext cx="765888" cy="765888"/>
            </a:xfrm>
            <a:prstGeom prst="rect">
              <a:avLst/>
            </a:prstGeom>
          </p:spPr>
        </p:pic>
        <p:pic>
          <p:nvPicPr>
            <p:cNvPr id="25" name="図 24"/>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456238" y="4543901"/>
              <a:ext cx="765888" cy="765888"/>
            </a:xfrm>
            <a:prstGeom prst="rect">
              <a:avLst/>
            </a:prstGeom>
          </p:spPr>
        </p:pic>
      </p:grpSp>
      <p:pic>
        <p:nvPicPr>
          <p:cNvPr id="26" name="図 2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065683" y="5884081"/>
            <a:ext cx="765888" cy="765888"/>
          </a:xfrm>
          <a:prstGeom prst="rect">
            <a:avLst/>
          </a:prstGeom>
        </p:spPr>
      </p:pic>
      <p:pic>
        <p:nvPicPr>
          <p:cNvPr id="27" name="Picture 7" descr="C:\Users\sakurai kazuko\Desktop\SustDevWheel-01_JAN_v1B.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733497" y="1503810"/>
            <a:ext cx="4717473" cy="5030876"/>
          </a:xfrm>
          <a:prstGeom prst="rect">
            <a:avLst/>
          </a:prstGeom>
          <a:noFill/>
          <a:extLst>
            <a:ext uri="{909E8E84-426E-40DD-AFC4-6F175D3DCCD1}">
              <a14:hiddenFill xmlns:a14="http://schemas.microsoft.com/office/drawing/2010/main">
                <a:solidFill>
                  <a:srgbClr val="FFFFFF"/>
                </a:solidFill>
              </a14:hiddenFill>
            </a:ext>
          </a:extLst>
        </p:spPr>
      </p:pic>
      <p:sp>
        <p:nvSpPr>
          <p:cNvPr id="28" name="スライド番号プレースホルダー 5">
            <a:extLst>
              <a:ext uri="{FF2B5EF4-FFF2-40B4-BE49-F238E27FC236}">
                <a16:creationId xmlns:a16="http://schemas.microsoft.com/office/drawing/2014/main" id="{6EC7AB7E-BD08-4E8B-AB24-E490A73CE814}"/>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9</a:t>
            </a:fld>
            <a:endParaRPr kumimoji="1" lang="ja-JP" altLang="en-US">
              <a:solidFill>
                <a:prstClr val="black"/>
              </a:solidFill>
            </a:endParaRPr>
          </a:p>
        </p:txBody>
      </p:sp>
    </p:spTree>
    <p:extLst>
      <p:ext uri="{BB962C8B-B14F-4D97-AF65-F5344CB8AC3E}">
        <p14:creationId xmlns:p14="http://schemas.microsoft.com/office/powerpoint/2010/main" val="4119708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697585" y="631065"/>
            <a:ext cx="5221557" cy="6100433"/>
          </a:xfrm>
          <a:prstGeom prst="rect">
            <a:avLst/>
          </a:prstGeom>
        </p:spPr>
      </p:pic>
      <p:sp>
        <p:nvSpPr>
          <p:cNvPr id="4" name="正方形/長方形 3"/>
          <p:cNvSpPr/>
          <p:nvPr/>
        </p:nvSpPr>
        <p:spPr>
          <a:xfrm>
            <a:off x="1139232" y="-1"/>
            <a:ext cx="9906000" cy="631066"/>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（参考資料）</a:t>
            </a:r>
            <a:r>
              <a:rPr kumimoji="1" lang="en-US" altLang="ja-JP" sz="2000" b="1" dirty="0">
                <a:solidFill>
                  <a:schemeClr val="tx1"/>
                </a:solidFill>
                <a:latin typeface="Meiryo UI" panose="020B0604030504040204" pitchFamily="50" charset="-128"/>
                <a:ea typeface="Meiryo UI" panose="020B0604030504040204" pitchFamily="50" charset="-128"/>
              </a:rPr>
              <a:t>SDGs</a:t>
            </a:r>
            <a:r>
              <a:rPr kumimoji="1" lang="ja-JP" altLang="en-US" sz="2000" b="1" dirty="0">
                <a:solidFill>
                  <a:schemeClr val="tx1"/>
                </a:solidFill>
                <a:latin typeface="Meiryo UI" panose="020B0604030504040204" pitchFamily="50" charset="-128"/>
                <a:ea typeface="Meiryo UI" panose="020B0604030504040204" pitchFamily="50" charset="-128"/>
              </a:rPr>
              <a:t>の世界観</a:t>
            </a:r>
            <a:r>
              <a:rPr kumimoji="1" lang="en-US" altLang="ja-JP" sz="2000" b="1" dirty="0">
                <a:solidFill>
                  <a:schemeClr val="tx1"/>
                </a:solidFill>
                <a:latin typeface="Meiryo UI" panose="020B0604030504040204" pitchFamily="50" charset="-128"/>
                <a:ea typeface="Meiryo UI" panose="020B0604030504040204" pitchFamily="50" charset="-128"/>
              </a:rPr>
              <a:t>(The New Division</a:t>
            </a:r>
            <a:r>
              <a:rPr kumimoji="1" lang="ja-JP" altLang="en-US" sz="2000" b="1" dirty="0">
                <a:solidFill>
                  <a:schemeClr val="tx1"/>
                </a:solidFill>
                <a:latin typeface="Meiryo UI" panose="020B0604030504040204" pitchFamily="50" charset="-128"/>
                <a:ea typeface="Meiryo UI" panose="020B0604030504040204" pitchFamily="50" charset="-128"/>
              </a:rPr>
              <a:t>社の</a:t>
            </a:r>
            <a:r>
              <a:rPr kumimoji="1" lang="en-US" altLang="ja-JP" sz="2000" b="1" dirty="0">
                <a:solidFill>
                  <a:schemeClr val="tx1"/>
                </a:solidFill>
                <a:latin typeface="Meiryo UI" panose="020B0604030504040204" pitchFamily="50" charset="-128"/>
                <a:ea typeface="Meiryo UI" panose="020B0604030504040204" pitchFamily="50" charset="-128"/>
              </a:rPr>
              <a:t>SDGs</a:t>
            </a:r>
            <a:r>
              <a:rPr kumimoji="1" lang="ja-JP" altLang="en-US" sz="2000" b="1" dirty="0">
                <a:solidFill>
                  <a:schemeClr val="tx1"/>
                </a:solidFill>
                <a:latin typeface="Meiryo UI" panose="020B0604030504040204" pitchFamily="50" charset="-128"/>
                <a:ea typeface="Meiryo UI" panose="020B0604030504040204" pitchFamily="50" charset="-128"/>
              </a:rPr>
              <a:t>マニュフェスト</a:t>
            </a:r>
            <a:r>
              <a:rPr kumimoji="1" lang="en-US" altLang="ja-JP" sz="2000" b="1" dirty="0">
                <a:solidFill>
                  <a:schemeClr val="tx1"/>
                </a:solidFill>
                <a:latin typeface="Meiryo UI" panose="020B0604030504040204" pitchFamily="50" charset="-128"/>
                <a:ea typeface="Meiryo UI" panose="020B0604030504040204" pitchFamily="50" charset="-128"/>
              </a:rPr>
              <a:t>)</a:t>
            </a:r>
          </a:p>
        </p:txBody>
      </p:sp>
      <p:sp>
        <p:nvSpPr>
          <p:cNvPr id="5" name="正方形/長方形 4"/>
          <p:cNvSpPr/>
          <p:nvPr/>
        </p:nvSpPr>
        <p:spPr>
          <a:xfrm>
            <a:off x="6711834" y="6577610"/>
            <a:ext cx="5270962" cy="307777"/>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 「出典</a:t>
            </a:r>
            <a:r>
              <a:rPr lang="en-US" altLang="ja-JP" sz="1400" dirty="0">
                <a:latin typeface="Meiryo UI" panose="020B0604030504040204" pitchFamily="50" charset="-128"/>
                <a:ea typeface="Meiryo UI" panose="020B0604030504040204" pitchFamily="50" charset="-128"/>
              </a:rPr>
              <a:t>:The New Division</a:t>
            </a:r>
            <a:r>
              <a:rPr lang="ja-JP" altLang="en-US" sz="1400" dirty="0" err="1">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株</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ワンプラネット・カフェ訳」</a:t>
            </a:r>
          </a:p>
        </p:txBody>
      </p:sp>
      <p:cxnSp>
        <p:nvCxnSpPr>
          <p:cNvPr id="6" name="直線コネクタ 5">
            <a:extLst>
              <a:ext uri="{FF2B5EF4-FFF2-40B4-BE49-F238E27FC236}">
                <a16:creationId xmlns:a16="http://schemas.microsoft.com/office/drawing/2014/main" id="{F6BF1FDD-A9EE-42DB-9B0D-6DFD2F558B55}"/>
              </a:ext>
            </a:extLst>
          </p:cNvPr>
          <p:cNvCxnSpPr>
            <a:cxnSpLocks/>
          </p:cNvCxnSpPr>
          <p:nvPr/>
        </p:nvCxnSpPr>
        <p:spPr>
          <a:xfrm>
            <a:off x="1222182" y="548680"/>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スライド番号プレースホルダー 5">
            <a:extLst>
              <a:ext uri="{FF2B5EF4-FFF2-40B4-BE49-F238E27FC236}">
                <a16:creationId xmlns:a16="http://schemas.microsoft.com/office/drawing/2014/main" id="{C7C0F2D7-5730-4AAA-AB26-7F61640AA9B6}"/>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10</a:t>
            </a:fld>
            <a:endParaRPr kumimoji="1" lang="ja-JP" altLang="en-US">
              <a:solidFill>
                <a:prstClr val="black"/>
              </a:solidFill>
            </a:endParaRPr>
          </a:p>
        </p:txBody>
      </p:sp>
    </p:spTree>
    <p:extLst>
      <p:ext uri="{BB962C8B-B14F-4D97-AF65-F5344CB8AC3E}">
        <p14:creationId xmlns:p14="http://schemas.microsoft.com/office/powerpoint/2010/main" val="1833000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75AAFAE-186F-4E8B-9B31-0A97BE794F3C}"/>
              </a:ext>
            </a:extLst>
          </p:cNvPr>
          <p:cNvSpPr>
            <a:spLocks noGrp="1"/>
          </p:cNvSpPr>
          <p:nvPr>
            <p:ph type="sldNum" sz="quarter" idx="12"/>
          </p:nvPr>
        </p:nvSpPr>
        <p:spPr/>
        <p:txBody>
          <a:bodyPr/>
          <a:lstStyle/>
          <a:p>
            <a:fld id="{7B20388F-A125-4D2E-BBF0-E240911E1C91}" type="slidenum">
              <a:rPr kumimoji="1" lang="ja-JP" altLang="en-US" smtClean="0"/>
              <a:pPr/>
              <a:t>11</a:t>
            </a:fld>
            <a:endParaRPr kumimoji="1" lang="ja-JP" altLang="en-US"/>
          </a:p>
        </p:txBody>
      </p:sp>
      <p:sp>
        <p:nvSpPr>
          <p:cNvPr id="3" name="正方形/長方形 2">
            <a:extLst>
              <a:ext uri="{FF2B5EF4-FFF2-40B4-BE49-F238E27FC236}">
                <a16:creationId xmlns:a16="http://schemas.microsoft.com/office/drawing/2014/main" id="{15E5E971-5DF1-4215-98A9-4B116932A5B4}"/>
              </a:ext>
            </a:extLst>
          </p:cNvPr>
          <p:cNvSpPr/>
          <p:nvPr/>
        </p:nvSpPr>
        <p:spPr>
          <a:xfrm>
            <a:off x="0" y="1209"/>
            <a:ext cx="12192000" cy="523365"/>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ワークタイム①</a:t>
            </a:r>
          </a:p>
        </p:txBody>
      </p:sp>
      <p:sp>
        <p:nvSpPr>
          <p:cNvPr id="5" name="テキスト ボックス 4">
            <a:extLst>
              <a:ext uri="{FF2B5EF4-FFF2-40B4-BE49-F238E27FC236}">
                <a16:creationId xmlns:a16="http://schemas.microsoft.com/office/drawing/2014/main" id="{4EA60B74-2307-4538-BC81-F479482F027F}"/>
              </a:ext>
            </a:extLst>
          </p:cNvPr>
          <p:cNvSpPr txBox="1"/>
          <p:nvPr/>
        </p:nvSpPr>
        <p:spPr>
          <a:xfrm>
            <a:off x="92467" y="1124744"/>
            <a:ext cx="11955284" cy="4093428"/>
          </a:xfrm>
          <a:prstGeom prst="rect">
            <a:avLst/>
          </a:prstGeom>
          <a:noFill/>
        </p:spPr>
        <p:txBody>
          <a:bodyPr wrap="square" rtlCol="0">
            <a:spAutoFit/>
          </a:bodyPr>
          <a:lstStyle/>
          <a:p>
            <a:r>
              <a:rPr kumimoji="1" lang="ja-JP" altLang="en-US" sz="4800" dirty="0">
                <a:latin typeface="Meiryo UI" panose="020B0604030504040204" pitchFamily="50" charset="-128"/>
                <a:ea typeface="Meiryo UI" panose="020B0604030504040204" pitchFamily="50" charset="-128"/>
              </a:rPr>
              <a:t>　まずは、皆様が思い描く</a:t>
            </a:r>
            <a:endParaRPr kumimoji="1" lang="en-US" altLang="ja-JP" sz="4800" dirty="0">
              <a:latin typeface="Meiryo UI" panose="020B0604030504040204" pitchFamily="50" charset="-128"/>
              <a:ea typeface="Meiryo UI" panose="020B0604030504040204" pitchFamily="50" charset="-128"/>
            </a:endParaRPr>
          </a:p>
          <a:p>
            <a:r>
              <a:rPr kumimoji="1" lang="ja-JP" altLang="en-US" sz="4800" b="1" dirty="0">
                <a:latin typeface="Meiryo UI" panose="020B0604030504040204" pitchFamily="50" charset="-128"/>
                <a:ea typeface="Meiryo UI" panose="020B0604030504040204" pitchFamily="50" charset="-128"/>
              </a:rPr>
              <a:t>　</a:t>
            </a:r>
            <a:r>
              <a:rPr kumimoji="1" lang="en-US" altLang="ja-JP" sz="6800" b="1" u="sng" dirty="0">
                <a:latin typeface="Meiryo UI" panose="020B0604030504040204" pitchFamily="50" charset="-128"/>
                <a:ea typeface="Meiryo UI" panose="020B0604030504040204" pitchFamily="50" charset="-128"/>
              </a:rPr>
              <a:t>SDGs</a:t>
            </a:r>
            <a:r>
              <a:rPr kumimoji="1" lang="ja-JP" altLang="en-US" sz="6800" b="1" u="sng" dirty="0">
                <a:latin typeface="Meiryo UI" panose="020B0604030504040204" pitchFamily="50" charset="-128"/>
                <a:ea typeface="Meiryo UI" panose="020B0604030504040204" pitchFamily="50" charset="-128"/>
              </a:rPr>
              <a:t>が達成された社会・世界</a:t>
            </a:r>
            <a:endParaRPr kumimoji="1" lang="en-US" altLang="ja-JP" sz="6800" b="1" u="sng" dirty="0">
              <a:latin typeface="Meiryo UI" panose="020B0604030504040204" pitchFamily="50" charset="-128"/>
              <a:ea typeface="Meiryo UI" panose="020B0604030504040204" pitchFamily="50" charset="-128"/>
            </a:endParaRPr>
          </a:p>
          <a:p>
            <a:r>
              <a:rPr kumimoji="1" lang="ja-JP" altLang="en-US" sz="4800" b="1" dirty="0">
                <a:latin typeface="Meiryo UI" panose="020B0604030504040204" pitchFamily="50" charset="-128"/>
                <a:ea typeface="Meiryo UI" panose="020B0604030504040204" pitchFamily="50" charset="-128"/>
              </a:rPr>
              <a:t>　</a:t>
            </a:r>
            <a:r>
              <a:rPr kumimoji="1" lang="ja-JP" altLang="en-US" sz="4800" dirty="0">
                <a:latin typeface="Meiryo UI" panose="020B0604030504040204" pitchFamily="50" charset="-128"/>
                <a:ea typeface="Meiryo UI" panose="020B0604030504040204" pitchFamily="50" charset="-128"/>
              </a:rPr>
              <a:t>を考えてみましょう</a:t>
            </a:r>
            <a:endParaRPr kumimoji="1" lang="en-US" altLang="ja-JP" sz="4800" dirty="0">
              <a:latin typeface="Meiryo UI" panose="020B0604030504040204" pitchFamily="50" charset="-128"/>
              <a:ea typeface="Meiryo UI" panose="020B0604030504040204" pitchFamily="50" charset="-128"/>
            </a:endParaRPr>
          </a:p>
          <a:p>
            <a:r>
              <a:rPr kumimoji="1" lang="ja-JP" altLang="en-US" sz="4800" dirty="0">
                <a:latin typeface="Meiryo UI" panose="020B0604030504040204" pitchFamily="50" charset="-128"/>
                <a:ea typeface="Meiryo UI" panose="020B0604030504040204" pitchFamily="50" charset="-128"/>
              </a:rPr>
              <a:t>　</a:t>
            </a:r>
            <a:endParaRPr kumimoji="1" lang="en-US" altLang="ja-JP" sz="4800" dirty="0">
              <a:latin typeface="Meiryo UI" panose="020B0604030504040204" pitchFamily="50" charset="-128"/>
              <a:ea typeface="Meiryo UI" panose="020B0604030504040204" pitchFamily="50" charset="-128"/>
            </a:endParaRPr>
          </a:p>
          <a:p>
            <a:r>
              <a:rPr kumimoji="1" lang="ja-JP" altLang="en-US" sz="4800" dirty="0">
                <a:latin typeface="Meiryo UI" panose="020B0604030504040204" pitchFamily="50" charset="-128"/>
                <a:ea typeface="Meiryo UI" panose="020B0604030504040204" pitchFamily="50" charset="-128"/>
              </a:rPr>
              <a:t>　</a:t>
            </a:r>
            <a:r>
              <a:rPr kumimoji="1" lang="en-US" altLang="ja-JP" sz="4800" dirty="0">
                <a:latin typeface="Meiryo UI" panose="020B0604030504040204" pitchFamily="50" charset="-128"/>
                <a:ea typeface="Meiryo UI" panose="020B0604030504040204" pitchFamily="50" charset="-128"/>
              </a:rPr>
              <a:t>※</a:t>
            </a:r>
            <a:r>
              <a:rPr kumimoji="1" lang="ja-JP" altLang="en-US" sz="4800" dirty="0">
                <a:latin typeface="Meiryo UI" panose="020B0604030504040204" pitchFamily="50" charset="-128"/>
                <a:ea typeface="Meiryo UI" panose="020B0604030504040204" pitchFamily="50" charset="-128"/>
              </a:rPr>
              <a:t>ワークシートを記入ください。</a:t>
            </a:r>
            <a:endParaRPr kumimoji="1" lang="en-US" altLang="ja-JP" sz="4800" dirty="0">
              <a:latin typeface="Meiryo UI" panose="020B0604030504040204" pitchFamily="50" charset="-128"/>
              <a:ea typeface="Meiryo UI" panose="020B0604030504040204" pitchFamily="50" charset="-128"/>
            </a:endParaRPr>
          </a:p>
        </p:txBody>
      </p:sp>
      <p:sp>
        <p:nvSpPr>
          <p:cNvPr id="7" name="スライド番号プレースホルダー 5">
            <a:extLst>
              <a:ext uri="{FF2B5EF4-FFF2-40B4-BE49-F238E27FC236}">
                <a16:creationId xmlns:a16="http://schemas.microsoft.com/office/drawing/2014/main" id="{AC37877A-CDC2-427C-94D0-0F68D2178A6E}"/>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11</a:t>
            </a:fld>
            <a:endParaRPr kumimoji="1" lang="ja-JP" altLang="en-US">
              <a:solidFill>
                <a:prstClr val="black"/>
              </a:solidFill>
            </a:endParaRPr>
          </a:p>
        </p:txBody>
      </p:sp>
    </p:spTree>
    <p:extLst>
      <p:ext uri="{BB962C8B-B14F-4D97-AF65-F5344CB8AC3E}">
        <p14:creationId xmlns:p14="http://schemas.microsoft.com/office/powerpoint/2010/main" val="3419576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3663713" y="741281"/>
            <a:ext cx="4428372" cy="2976499"/>
          </a:xfrm>
          <a:prstGeom prst="rect">
            <a:avLst/>
          </a:prstGeom>
        </p:spPr>
      </p:pic>
      <p:sp>
        <p:nvSpPr>
          <p:cNvPr id="10" name="テキスト ボックス 9"/>
          <p:cNvSpPr txBox="1"/>
          <p:nvPr/>
        </p:nvSpPr>
        <p:spPr>
          <a:xfrm>
            <a:off x="1510887" y="3717780"/>
            <a:ext cx="9282072" cy="29427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社会課題の併記</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これまで対立すると考えられていた、「人権と開発」、「環境と経済成長」等の社会課題を併記。</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（「より良い社会」というより高次のビジョンの提示）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　経済的な視点の包摂</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「持続可能性」≒「経済性の担保」　⇒　経済的な要素の必要性を謳う。</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（ビジネスなど、自己メリット追及型の課題解決アプローチの許容）</a:t>
            </a:r>
          </a:p>
        </p:txBody>
      </p:sp>
      <p:sp>
        <p:nvSpPr>
          <p:cNvPr id="6" name="正方形/長方形 5">
            <a:extLst>
              <a:ext uri="{FF2B5EF4-FFF2-40B4-BE49-F238E27FC236}">
                <a16:creationId xmlns:a16="http://schemas.microsoft.com/office/drawing/2014/main" id="{ED64F822-AE5A-486D-8F3B-23463888B3CC}"/>
              </a:ext>
            </a:extLst>
          </p:cNvPr>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のポイント①</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経済、社会、環境の統合による課題解決と新しい価値の創造</a:t>
            </a:r>
            <a:endParaRPr kumimoji="1" lang="en-US" altLang="ja-JP" sz="2000" b="1" dirty="0">
              <a:latin typeface="Meiryo UI" panose="020B0604030504040204" pitchFamily="50" charset="-128"/>
              <a:ea typeface="Meiryo UI" panose="020B0604030504040204" pitchFamily="50" charset="-128"/>
            </a:endParaRPr>
          </a:p>
        </p:txBody>
      </p:sp>
      <p:sp>
        <p:nvSpPr>
          <p:cNvPr id="7" name="スライド番号プレースホルダー 5">
            <a:extLst>
              <a:ext uri="{FF2B5EF4-FFF2-40B4-BE49-F238E27FC236}">
                <a16:creationId xmlns:a16="http://schemas.microsoft.com/office/drawing/2014/main" id="{B5CECDD8-4028-42DA-9C88-D3942B72553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12</a:t>
            </a:fld>
            <a:endParaRPr kumimoji="1" lang="ja-JP" altLang="en-US">
              <a:solidFill>
                <a:prstClr val="black"/>
              </a:solidFill>
            </a:endParaRPr>
          </a:p>
        </p:txBody>
      </p:sp>
    </p:spTree>
    <p:extLst>
      <p:ext uri="{BB962C8B-B14F-4D97-AF65-F5344CB8AC3E}">
        <p14:creationId xmlns:p14="http://schemas.microsoft.com/office/powerpoint/2010/main" val="4181041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941620" y="1357071"/>
            <a:ext cx="4073237" cy="707886"/>
          </a:xfrm>
          <a:prstGeom prst="rect">
            <a:avLst/>
          </a:prstGeom>
          <a:noFill/>
          <a:ln w="28575" cmpd="thinThick">
            <a:solidFill>
              <a:srgbClr val="0070C0"/>
            </a:solidFill>
          </a:ln>
        </p:spPr>
        <p:txBody>
          <a:bodyPr wrap="square" rtlCol="0">
            <a:spAutoFit/>
          </a:bodyPr>
          <a:lstStyle/>
          <a:p>
            <a:pPr algn="ctr"/>
            <a:r>
              <a:rPr kumimoji="1" lang="ja-JP" altLang="en-US" sz="4000" b="1" dirty="0">
                <a:latin typeface="Meiryo UI" panose="020B0604030504040204" pitchFamily="50" charset="-128"/>
                <a:ea typeface="Meiryo UI" panose="020B0604030504040204" pitchFamily="50" charset="-128"/>
              </a:rPr>
              <a:t>みんなで頑張る</a:t>
            </a:r>
          </a:p>
        </p:txBody>
      </p:sp>
      <p:sp>
        <p:nvSpPr>
          <p:cNvPr id="6" name="正方形/長方形 5"/>
          <p:cNvSpPr/>
          <p:nvPr/>
        </p:nvSpPr>
        <p:spPr>
          <a:xfrm>
            <a:off x="1552889" y="2486219"/>
            <a:ext cx="9078686" cy="646331"/>
          </a:xfrm>
          <a:prstGeom prst="rect">
            <a:avLst/>
          </a:prstGeom>
        </p:spPr>
        <p:txBody>
          <a:bodyPr wrap="square">
            <a:spAutoFit/>
          </a:bodyPr>
          <a:lstStyle/>
          <a:p>
            <a:r>
              <a:rPr lang="ja-JP" altLang="ja-JP" dirty="0">
                <a:latin typeface="Meiryo UI" panose="020B0604030504040204" pitchFamily="50" charset="-128"/>
                <a:ea typeface="Meiryo UI" panose="020B0604030504040204" pitchFamily="50" charset="-128"/>
              </a:rPr>
              <a:t>社会的に弱い立場にある人々を含め</a:t>
            </a:r>
            <a:r>
              <a:rPr lang="ja-JP" altLang="en-US" dirty="0">
                <a:latin typeface="Meiryo UI" panose="020B0604030504040204" pitchFamily="50" charset="-128"/>
                <a:ea typeface="Meiryo UI" panose="020B0604030504040204" pitchFamily="50" charset="-128"/>
              </a:rPr>
              <a:t>、あらゆる人を</a:t>
            </a:r>
            <a:r>
              <a:rPr lang="ja-JP" altLang="ja-JP" dirty="0">
                <a:latin typeface="Meiryo UI" panose="020B0604030504040204" pitchFamily="50" charset="-128"/>
                <a:ea typeface="Meiryo UI" panose="020B0604030504040204" pitchFamily="50" charset="-128"/>
              </a:rPr>
              <a:t>、排除や摩擦、孤独や孤立から援護し、</a:t>
            </a:r>
            <a:r>
              <a:rPr lang="ja-JP" altLang="ja-JP" u="sng" dirty="0">
                <a:latin typeface="Meiryo UI" panose="020B0604030504040204" pitchFamily="50" charset="-128"/>
                <a:ea typeface="Meiryo UI" panose="020B0604030504040204" pitchFamily="50" charset="-128"/>
              </a:rPr>
              <a:t>社会（地域社会）の一員として取り込み</a:t>
            </a:r>
            <a:r>
              <a:rPr lang="ja-JP" altLang="ja-JP" dirty="0">
                <a:latin typeface="Meiryo UI" panose="020B0604030504040204" pitchFamily="50" charset="-128"/>
                <a:ea typeface="Meiryo UI" panose="020B0604030504040204" pitchFamily="50" charset="-128"/>
              </a:rPr>
              <a:t>、</a:t>
            </a:r>
            <a:r>
              <a:rPr lang="ja-JP" altLang="ja-JP" u="sng" dirty="0">
                <a:latin typeface="Meiryo UI" panose="020B0604030504040204" pitchFamily="50" charset="-128"/>
                <a:ea typeface="Meiryo UI" panose="020B0604030504040204" pitchFamily="50" charset="-128"/>
              </a:rPr>
              <a:t>支え合う</a:t>
            </a:r>
            <a:r>
              <a:rPr lang="ja-JP" altLang="ja-JP" dirty="0">
                <a:latin typeface="Meiryo UI" panose="020B0604030504040204" pitchFamily="50" charset="-128"/>
                <a:ea typeface="Meiryo UI" panose="020B0604030504040204" pitchFamily="50" charset="-128"/>
              </a:rPr>
              <a:t>考え方のこと。</a:t>
            </a:r>
            <a:endParaRPr lang="ja-JP" altLang="en-US"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483992" y="3323546"/>
            <a:ext cx="9282072" cy="335822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野心的（背伸び）</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全ての人を救済するというハードルの高い、野心的な理念・ビジョンの提示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支えあいの精神</a:t>
            </a:r>
            <a:endParaRPr kumimoji="1" lang="en-US" altLang="ja-JP" b="1" dirty="0">
              <a:latin typeface="Meiryo UI" panose="020B0604030504040204" pitchFamily="50" charset="-128"/>
              <a:ea typeface="Meiryo UI" panose="020B0604030504040204" pitchFamily="50" charset="-128"/>
            </a:endParaRPr>
          </a:p>
          <a:p>
            <a:pPr marL="174629" indent="-174629">
              <a:lnSpc>
                <a:spcPct val="150000"/>
              </a:lnSpc>
            </a:pP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達成のために取り組むべき主体は国際社会、地域（</a:t>
            </a:r>
            <a:r>
              <a:rPr kumimoji="1" lang="en-US" altLang="ja-JP" dirty="0">
                <a:latin typeface="Meiryo UI" panose="020B0604030504040204" pitchFamily="50" charset="-128"/>
                <a:ea typeface="Meiryo UI" panose="020B0604030504040204" pitchFamily="50" charset="-128"/>
              </a:rPr>
              <a:t>region)</a:t>
            </a:r>
            <a:r>
              <a:rPr kumimoji="1" lang="ja-JP" altLang="en-US" dirty="0" err="1">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国家、地方</a:t>
            </a:r>
            <a:r>
              <a:rPr kumimoji="1" lang="en-US" altLang="ja-JP" dirty="0">
                <a:latin typeface="Meiryo UI" panose="020B0604030504040204" pitchFamily="50" charset="-128"/>
                <a:ea typeface="Meiryo UI" panose="020B0604030504040204" pitchFamily="50" charset="-128"/>
              </a:rPr>
              <a:t>(local</a:t>
            </a:r>
            <a:r>
              <a:rPr kumimoji="1" lang="ja-JP" altLang="en-US" dirty="0">
                <a:latin typeface="Meiryo UI" panose="020B0604030504040204" pitchFamily="50" charset="-128"/>
                <a:ea typeface="Meiryo UI" panose="020B0604030504040204" pitchFamily="50" charset="-128"/>
              </a:rPr>
              <a:t>）、企業、教育機関、</a:t>
            </a:r>
            <a:r>
              <a:rPr kumimoji="1" lang="en-US" altLang="ja-JP" dirty="0">
                <a:latin typeface="Meiryo UI" panose="020B0604030504040204" pitchFamily="50" charset="-128"/>
                <a:ea typeface="Meiryo UI" panose="020B0604030504040204" pitchFamily="50" charset="-128"/>
              </a:rPr>
              <a:t>NPO/NGO</a:t>
            </a:r>
            <a:r>
              <a:rPr kumimoji="1" lang="ja-JP" altLang="en-US" dirty="0" err="1">
                <a:latin typeface="Meiryo UI" panose="020B0604030504040204" pitchFamily="50" charset="-128"/>
                <a:ea typeface="Meiryo UI" panose="020B0604030504040204" pitchFamily="50" charset="-128"/>
              </a:rPr>
              <a:t>、</a:t>
            </a:r>
            <a:r>
              <a:rPr kumimoji="1" lang="ja-JP" altLang="en-US" u="sng" dirty="0">
                <a:latin typeface="Meiryo UI" panose="020B0604030504040204" pitchFamily="50" charset="-128"/>
                <a:ea typeface="Meiryo UI" panose="020B0604030504040204" pitchFamily="50" charset="-128"/>
              </a:rPr>
              <a:t>個人</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⇒どんな人間も必ず課題解決のアクターになりうる。</a:t>
            </a:r>
            <a:endParaRPr kumimoji="1" lang="en-US" altLang="ja-JP"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9954" y="850929"/>
            <a:ext cx="1889264" cy="1634456"/>
          </a:xfrm>
          <a:prstGeom prst="rect">
            <a:avLst/>
          </a:prstGeom>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2587" y="803348"/>
            <a:ext cx="1682038" cy="1682038"/>
          </a:xfrm>
          <a:prstGeom prst="rect">
            <a:avLst/>
          </a:prstGeom>
        </p:spPr>
      </p:pic>
      <p:sp>
        <p:nvSpPr>
          <p:cNvPr id="10" name="正方形/長方形 9">
            <a:extLst>
              <a:ext uri="{FF2B5EF4-FFF2-40B4-BE49-F238E27FC236}">
                <a16:creationId xmlns:a16="http://schemas.microsoft.com/office/drawing/2014/main" id="{E6EB9CE2-D2E0-4550-87CE-2EC8E846F9D5}"/>
              </a:ext>
            </a:extLst>
          </p:cNvPr>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のポイント②</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誰一人取り残さない</a:t>
            </a:r>
            <a:endParaRPr kumimoji="1" lang="en-US" altLang="ja-JP" sz="2000" b="1" dirty="0">
              <a:latin typeface="Meiryo UI" panose="020B0604030504040204" pitchFamily="50" charset="-128"/>
              <a:ea typeface="Meiryo UI" panose="020B0604030504040204" pitchFamily="50" charset="-128"/>
            </a:endParaRPr>
          </a:p>
        </p:txBody>
      </p:sp>
      <p:sp>
        <p:nvSpPr>
          <p:cNvPr id="13" name="スライド番号プレースホルダー 5">
            <a:extLst>
              <a:ext uri="{FF2B5EF4-FFF2-40B4-BE49-F238E27FC236}">
                <a16:creationId xmlns:a16="http://schemas.microsoft.com/office/drawing/2014/main" id="{0D844CDC-58AE-4ED9-8710-3A22AEE0C1A6}"/>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13</a:t>
            </a:fld>
            <a:endParaRPr kumimoji="1" lang="ja-JP" altLang="en-US">
              <a:solidFill>
                <a:prstClr val="black"/>
              </a:solidFill>
            </a:endParaRPr>
          </a:p>
        </p:txBody>
      </p:sp>
    </p:spTree>
    <p:extLst>
      <p:ext uri="{BB962C8B-B14F-4D97-AF65-F5344CB8AC3E}">
        <p14:creationId xmlns:p14="http://schemas.microsoft.com/office/powerpoint/2010/main" val="3726232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のポイント③</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横串の視点</a:t>
            </a:r>
            <a:endParaRPr kumimoji="1" lang="en-US" altLang="ja-JP" sz="2000" b="1"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362670" y="721013"/>
            <a:ext cx="9282072" cy="6048000"/>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同時解決</a:t>
            </a:r>
            <a:r>
              <a:rPr kumimoji="1" lang="ja-JP" altLang="en-US" dirty="0">
                <a:latin typeface="Meiryo UI" panose="020B0604030504040204" pitchFamily="50" charset="-128"/>
                <a:ea typeface="Meiryo UI" panose="020B0604030504040204" pitchFamily="50" charset="-128"/>
              </a:rPr>
              <a:t>（あるゴールの解決のための取組みを、別のゴールの課題解決につなげる）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インパクトのベクトルを変える</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（社会に悪影響を及ぼすアクションに工夫を加え、別のゴールのポジティブアクションに変える）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トレードオフの考慮</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（社会のためにしていることが、他のゴールの視点で見ると悪影響を及ぼす可能性を考慮する）</a:t>
            </a:r>
            <a:endParaRPr kumimoji="1" lang="en-US" altLang="ja-JP" b="1"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p:txBody>
      </p:sp>
      <p:pic>
        <p:nvPicPr>
          <p:cNvPr id="6"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8901" y="1653906"/>
            <a:ext cx="984938" cy="1008000"/>
          </a:xfrm>
          <a:prstGeom prst="rect">
            <a:avLst/>
          </a:prstGeom>
        </p:spPr>
      </p:pic>
      <p:pic>
        <p:nvPicPr>
          <p:cNvPr id="7"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3858" y="1653906"/>
            <a:ext cx="992266" cy="1008000"/>
          </a:xfrm>
          <a:prstGeom prst="rect">
            <a:avLst/>
          </a:prstGeom>
        </p:spPr>
      </p:pic>
      <p:sp>
        <p:nvSpPr>
          <p:cNvPr id="12" name="右矢印 11"/>
          <p:cNvSpPr/>
          <p:nvPr/>
        </p:nvSpPr>
        <p:spPr>
          <a:xfrm>
            <a:off x="4780473" y="1837237"/>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a:off x="6932758" y="1837237"/>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0638" y="3787634"/>
            <a:ext cx="1056335" cy="1008000"/>
          </a:xfrm>
          <a:prstGeom prst="rect">
            <a:avLst/>
          </a:prstGeom>
        </p:spPr>
      </p:pic>
      <p:pic>
        <p:nvPicPr>
          <p:cNvPr id="15"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76178" y="3787634"/>
            <a:ext cx="1015806" cy="1008000"/>
          </a:xfrm>
          <a:prstGeom prst="rect">
            <a:avLst/>
          </a:prstGeom>
        </p:spPr>
      </p:pic>
      <p:sp>
        <p:nvSpPr>
          <p:cNvPr id="16" name="フローチャート: 結合子 15"/>
          <p:cNvSpPr/>
          <p:nvPr/>
        </p:nvSpPr>
        <p:spPr>
          <a:xfrm>
            <a:off x="7022758" y="3593680"/>
            <a:ext cx="1338050" cy="1325478"/>
          </a:xfrm>
          <a:prstGeom prst="flowChartConnector">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乗算 16"/>
          <p:cNvSpPr/>
          <p:nvPr/>
        </p:nvSpPr>
        <p:spPr>
          <a:xfrm>
            <a:off x="3452857" y="3368275"/>
            <a:ext cx="1810195" cy="1810196"/>
          </a:xfrm>
          <a:prstGeom prst="mathMultiply">
            <a:avLst>
              <a:gd name="adj1" fmla="val 565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左右矢印 19"/>
          <p:cNvSpPr/>
          <p:nvPr/>
        </p:nvSpPr>
        <p:spPr>
          <a:xfrm>
            <a:off x="5462529" y="5909904"/>
            <a:ext cx="983247" cy="454165"/>
          </a:xfrm>
          <a:prstGeom prst="leftRightArrow">
            <a:avLst>
              <a:gd name="adj1" fmla="val 46031"/>
              <a:gd name="adj2" fmla="val 55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43492" y="1680402"/>
            <a:ext cx="925756" cy="925756"/>
          </a:xfrm>
          <a:prstGeom prst="rect">
            <a:avLst/>
          </a:prstGeom>
        </p:spPr>
      </p:pic>
      <p:sp>
        <p:nvSpPr>
          <p:cNvPr id="2" name="四角形: 角を丸くする 1">
            <a:extLst>
              <a:ext uri="{FF2B5EF4-FFF2-40B4-BE49-F238E27FC236}">
                <a16:creationId xmlns:a16="http://schemas.microsoft.com/office/drawing/2014/main" id="{5A6A12DF-A24D-448F-8A5A-9AC63F21651C}"/>
              </a:ext>
            </a:extLst>
          </p:cNvPr>
          <p:cNvSpPr/>
          <p:nvPr/>
        </p:nvSpPr>
        <p:spPr>
          <a:xfrm>
            <a:off x="1053885" y="4851382"/>
            <a:ext cx="9590857" cy="193529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3" name="図 22">
            <a:extLst>
              <a:ext uri="{FF2B5EF4-FFF2-40B4-BE49-F238E27FC236}">
                <a16:creationId xmlns:a16="http://schemas.microsoft.com/office/drawing/2014/main" id="{161E2B8E-09B8-482A-96ED-3B1F86C39A91}"/>
              </a:ext>
            </a:extLst>
          </p:cNvPr>
          <p:cNvPicPr preferRelativeResize="0">
            <a:picLocks noChangeAspect="1"/>
          </p:cNvPicPr>
          <p:nvPr/>
        </p:nvPicPr>
        <p:blipFill>
          <a:blip r:embed="rId8"/>
          <a:stretch>
            <a:fillRect/>
          </a:stretch>
        </p:blipFill>
        <p:spPr>
          <a:xfrm>
            <a:off x="7200096" y="5756013"/>
            <a:ext cx="991888" cy="953635"/>
          </a:xfrm>
          <a:prstGeom prst="rect">
            <a:avLst/>
          </a:prstGeom>
        </p:spPr>
      </p:pic>
      <p:pic>
        <p:nvPicPr>
          <p:cNvPr id="24" name="図 23">
            <a:extLst>
              <a:ext uri="{FF2B5EF4-FFF2-40B4-BE49-F238E27FC236}">
                <a16:creationId xmlns:a16="http://schemas.microsoft.com/office/drawing/2014/main" id="{D86ED694-C271-4BC6-82FD-A950F8267607}"/>
              </a:ext>
            </a:extLst>
          </p:cNvPr>
          <p:cNvPicPr preferRelativeResize="0">
            <a:picLocks/>
          </p:cNvPicPr>
          <p:nvPr/>
        </p:nvPicPr>
        <p:blipFill>
          <a:blip r:embed="rId9" cstate="email">
            <a:extLst>
              <a:ext uri="{28A0092B-C50C-407E-A947-70E740481C1C}">
                <a14:useLocalDpi xmlns:a14="http://schemas.microsoft.com/office/drawing/2010/main"/>
              </a:ext>
            </a:extLst>
          </a:blip>
          <a:stretch>
            <a:fillRect/>
          </a:stretch>
        </p:blipFill>
        <p:spPr>
          <a:xfrm>
            <a:off x="3958061" y="5705693"/>
            <a:ext cx="1033843" cy="967756"/>
          </a:xfrm>
          <a:prstGeom prst="rect">
            <a:avLst/>
          </a:prstGeom>
        </p:spPr>
      </p:pic>
      <p:sp>
        <p:nvSpPr>
          <p:cNvPr id="3" name="吹き出し: 四角形 2">
            <a:extLst>
              <a:ext uri="{FF2B5EF4-FFF2-40B4-BE49-F238E27FC236}">
                <a16:creationId xmlns:a16="http://schemas.microsoft.com/office/drawing/2014/main" id="{FED77A2E-51D2-484B-8C1F-5447FB3D1998}"/>
              </a:ext>
            </a:extLst>
          </p:cNvPr>
          <p:cNvSpPr/>
          <p:nvPr/>
        </p:nvSpPr>
        <p:spPr>
          <a:xfrm>
            <a:off x="1252050" y="5745970"/>
            <a:ext cx="1951691" cy="945294"/>
          </a:xfrm>
          <a:prstGeom prst="wedgeRectCallout">
            <a:avLst>
              <a:gd name="adj1" fmla="val 93369"/>
              <a:gd name="adj2" fmla="val -580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安価なバイクで</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街の移動が</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便利に</a:t>
            </a:r>
          </a:p>
        </p:txBody>
      </p:sp>
      <p:sp>
        <p:nvSpPr>
          <p:cNvPr id="25" name="吹き出し: 四角形 24">
            <a:extLst>
              <a:ext uri="{FF2B5EF4-FFF2-40B4-BE49-F238E27FC236}">
                <a16:creationId xmlns:a16="http://schemas.microsoft.com/office/drawing/2014/main" id="{5461FCC0-FEEA-41B4-8CC1-B0744F4625D9}"/>
              </a:ext>
            </a:extLst>
          </p:cNvPr>
          <p:cNvSpPr/>
          <p:nvPr/>
        </p:nvSpPr>
        <p:spPr>
          <a:xfrm>
            <a:off x="8462168" y="5722421"/>
            <a:ext cx="1337665" cy="945294"/>
          </a:xfrm>
          <a:prstGeom prst="wedgeRectCallout">
            <a:avLst>
              <a:gd name="adj1" fmla="val -81332"/>
              <a:gd name="adj2" fmla="val 239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交通事故が</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急増</a:t>
            </a:r>
          </a:p>
        </p:txBody>
      </p:sp>
      <p:sp>
        <p:nvSpPr>
          <p:cNvPr id="21" name="スライド番号プレースホルダー 5">
            <a:extLst>
              <a:ext uri="{FF2B5EF4-FFF2-40B4-BE49-F238E27FC236}">
                <a16:creationId xmlns:a16="http://schemas.microsoft.com/office/drawing/2014/main" id="{EDEF8F7B-A296-45FD-8A43-F01A458E090D}"/>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14</a:t>
            </a:fld>
            <a:endParaRPr kumimoji="1" lang="ja-JP" altLang="en-US">
              <a:solidFill>
                <a:prstClr val="black"/>
              </a:solidFill>
            </a:endParaRPr>
          </a:p>
        </p:txBody>
      </p:sp>
    </p:spTree>
    <p:extLst>
      <p:ext uri="{BB962C8B-B14F-4D97-AF65-F5344CB8AC3E}">
        <p14:creationId xmlns:p14="http://schemas.microsoft.com/office/powerpoint/2010/main" val="152192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のポイント④</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バックキャスティング</a:t>
            </a:r>
            <a:endParaRPr kumimoji="1" lang="en-US" altLang="ja-JP" sz="2000" b="1"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1179101" y="1189745"/>
            <a:ext cx="4968000" cy="1138773"/>
          </a:xfrm>
          <a:prstGeom prst="rect">
            <a:avLst/>
          </a:prstGeom>
          <a:noFill/>
        </p:spPr>
        <p:txBody>
          <a:bodyPr wrap="square" rtlCol="0">
            <a:spAutoFit/>
          </a:bodyPr>
          <a:lstStyle/>
          <a:p>
            <a:r>
              <a:rPr kumimoji="1" lang="ja-JP" altLang="en-US"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「バックキャスティング」</a:t>
            </a:r>
            <a:endParaRPr kumimoji="1" lang="en-US" altLang="ja-JP"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endPar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未来のある時点に目標を設定しておき、そこから振り返って現在すべきことを考える方法</a:t>
            </a:r>
          </a:p>
        </p:txBody>
      </p:sp>
      <p:sp>
        <p:nvSpPr>
          <p:cNvPr id="22" name="テキスト ボックス 21"/>
          <p:cNvSpPr txBox="1"/>
          <p:nvPr/>
        </p:nvSpPr>
        <p:spPr>
          <a:xfrm>
            <a:off x="1143000" y="2607789"/>
            <a:ext cx="4968000" cy="1138773"/>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「フォアキャスティング」</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過去のデータや実績などに基づき、現状で実現可能と考えられることを積み上げて、未来の目標に近づけようとする方法</a:t>
            </a:r>
          </a:p>
        </p:txBody>
      </p:sp>
      <p:cxnSp>
        <p:nvCxnSpPr>
          <p:cNvPr id="23" name="直線矢印コネクタ 22"/>
          <p:cNvCxnSpPr/>
          <p:nvPr/>
        </p:nvCxnSpPr>
        <p:spPr>
          <a:xfrm>
            <a:off x="6223000" y="3436057"/>
            <a:ext cx="4572000" cy="0"/>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sp>
        <p:nvSpPr>
          <p:cNvPr id="24" name="フローチャート: 結合子 23"/>
          <p:cNvSpPr/>
          <p:nvPr/>
        </p:nvSpPr>
        <p:spPr>
          <a:xfrm>
            <a:off x="6314661" y="3314393"/>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5" name="フローチャート: 結合子 24"/>
          <p:cNvSpPr/>
          <p:nvPr/>
        </p:nvSpPr>
        <p:spPr>
          <a:xfrm>
            <a:off x="8179747" y="3332764"/>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6" name="フローチャート: 結合子 25"/>
          <p:cNvSpPr/>
          <p:nvPr/>
        </p:nvSpPr>
        <p:spPr>
          <a:xfrm>
            <a:off x="10171833" y="3332764"/>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6247395" y="3587851"/>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過去</a:t>
            </a:r>
          </a:p>
        </p:txBody>
      </p:sp>
      <p:sp>
        <p:nvSpPr>
          <p:cNvPr id="28" name="テキスト ボックス 27"/>
          <p:cNvSpPr txBox="1"/>
          <p:nvPr/>
        </p:nvSpPr>
        <p:spPr>
          <a:xfrm>
            <a:off x="8112481" y="3587851"/>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現在</a:t>
            </a:r>
          </a:p>
        </p:txBody>
      </p:sp>
      <p:sp>
        <p:nvSpPr>
          <p:cNvPr id="29" name="テキスト ボックス 28"/>
          <p:cNvSpPr txBox="1"/>
          <p:nvPr/>
        </p:nvSpPr>
        <p:spPr>
          <a:xfrm>
            <a:off x="10112731" y="3595766"/>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未来</a:t>
            </a:r>
          </a:p>
        </p:txBody>
      </p:sp>
      <p:sp>
        <p:nvSpPr>
          <p:cNvPr id="30" name="右矢印 29"/>
          <p:cNvSpPr/>
          <p:nvPr/>
        </p:nvSpPr>
        <p:spPr>
          <a:xfrm rot="20981710">
            <a:off x="6458539" y="2630913"/>
            <a:ext cx="2038740" cy="246219"/>
          </a:xfrm>
          <a:prstGeom prst="rightArrow">
            <a:avLst/>
          </a:prstGeom>
          <a:pattFill prst="pct70">
            <a:fgClr>
              <a:schemeClr val="accent5">
                <a:lumMod val="20000"/>
                <a:lumOff val="80000"/>
              </a:schemeClr>
            </a:fgClr>
            <a:bgClr>
              <a:schemeClr val="bg1"/>
            </a:bgClr>
          </a:patt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右矢印 30"/>
          <p:cNvSpPr/>
          <p:nvPr/>
        </p:nvSpPr>
        <p:spPr>
          <a:xfrm rot="20981710">
            <a:off x="8603325" y="2273917"/>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右矢印 31"/>
          <p:cNvSpPr/>
          <p:nvPr/>
        </p:nvSpPr>
        <p:spPr>
          <a:xfrm rot="19185854">
            <a:off x="8305974" y="1738080"/>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9993086" y="812876"/>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あるべき</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社会像</a:t>
            </a:r>
          </a:p>
        </p:txBody>
      </p:sp>
      <p:sp>
        <p:nvSpPr>
          <p:cNvPr id="34" name="上カーブ矢印 33"/>
          <p:cNvSpPr/>
          <p:nvPr/>
        </p:nvSpPr>
        <p:spPr>
          <a:xfrm rot="8719183">
            <a:off x="7925595" y="1303124"/>
            <a:ext cx="1842670" cy="534335"/>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35" name="上カーブ矢印 34"/>
          <p:cNvSpPr/>
          <p:nvPr/>
        </p:nvSpPr>
        <p:spPr>
          <a:xfrm rot="20927056">
            <a:off x="6554336" y="2927832"/>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36" name="上カーブ矢印 35"/>
          <p:cNvSpPr/>
          <p:nvPr/>
        </p:nvSpPr>
        <p:spPr>
          <a:xfrm rot="20927056">
            <a:off x="8556665" y="2583286"/>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37" name="角丸四角形 36"/>
          <p:cNvSpPr/>
          <p:nvPr/>
        </p:nvSpPr>
        <p:spPr>
          <a:xfrm>
            <a:off x="10564586" y="1868111"/>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現実的な</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めざす姿</a:t>
            </a:r>
            <a:endParaRPr kumimoji="1" lang="en-US" altLang="ja-JP" sz="1400" dirty="0">
              <a:latin typeface="Meiryo UI" panose="020B0604030504040204" pitchFamily="50" charset="-128"/>
              <a:ea typeface="Meiryo UI" panose="020B0604030504040204" pitchFamily="50" charset="-128"/>
            </a:endParaRPr>
          </a:p>
        </p:txBody>
      </p:sp>
      <p:sp>
        <p:nvSpPr>
          <p:cNvPr id="2" name="矢印: 右 1">
            <a:extLst>
              <a:ext uri="{FF2B5EF4-FFF2-40B4-BE49-F238E27FC236}">
                <a16:creationId xmlns:a16="http://schemas.microsoft.com/office/drawing/2014/main" id="{2C6BC00C-8247-44BC-968A-795D03BDD0EE}"/>
              </a:ext>
            </a:extLst>
          </p:cNvPr>
          <p:cNvSpPr/>
          <p:nvPr/>
        </p:nvSpPr>
        <p:spPr>
          <a:xfrm>
            <a:off x="261777" y="1189745"/>
            <a:ext cx="848109" cy="1056948"/>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BF75323F-2CD4-4CD3-95C4-0F2377A24EA4}"/>
              </a:ext>
            </a:extLst>
          </p:cNvPr>
          <p:cNvSpPr txBox="1"/>
          <p:nvPr/>
        </p:nvSpPr>
        <p:spPr>
          <a:xfrm>
            <a:off x="243992" y="1556358"/>
            <a:ext cx="975639" cy="338554"/>
          </a:xfrm>
          <a:prstGeom prst="rect">
            <a:avLst/>
          </a:prstGeom>
          <a:noFill/>
        </p:spPr>
        <p:txBody>
          <a:bodyPr wrap="square" rtlCol="0">
            <a:spAutoFit/>
          </a:bodyPr>
          <a:lstStyle/>
          <a:p>
            <a:r>
              <a:rPr kumimoji="1" lang="en-US" altLang="ja-JP" sz="1600" b="1" dirty="0">
                <a:latin typeface="Meiryo UI" panose="020B0604030504040204" pitchFamily="50" charset="-128"/>
                <a:ea typeface="Meiryo UI" panose="020B0604030504040204" pitchFamily="50" charset="-128"/>
              </a:rPr>
              <a:t>SDGs</a:t>
            </a:r>
            <a:endParaRPr kumimoji="1" lang="ja-JP" altLang="en-US" sz="1600" b="1" dirty="0">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F49A762D-583A-419F-A76D-8C03F8DF0E02}"/>
              </a:ext>
            </a:extLst>
          </p:cNvPr>
          <p:cNvSpPr txBox="1"/>
          <p:nvPr/>
        </p:nvSpPr>
        <p:spPr>
          <a:xfrm>
            <a:off x="7097865" y="1124917"/>
            <a:ext cx="2451954" cy="369332"/>
          </a:xfrm>
          <a:prstGeom prst="rect">
            <a:avLst/>
          </a:prstGeom>
          <a:noFill/>
        </p:spPr>
        <p:txBody>
          <a:bodyPr wrap="square" rtlCol="0">
            <a:spAutoFit/>
          </a:bodyPr>
          <a:lstStyle/>
          <a:p>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「バックキャスティング」</a:t>
            </a:r>
            <a:endPar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42" name="テキスト ボックス 41">
            <a:extLst>
              <a:ext uri="{FF2B5EF4-FFF2-40B4-BE49-F238E27FC236}">
                <a16:creationId xmlns:a16="http://schemas.microsoft.com/office/drawing/2014/main" id="{1CD0ECE7-DF74-448F-9E0E-23BE62C2E583}"/>
              </a:ext>
            </a:extLst>
          </p:cNvPr>
          <p:cNvSpPr txBox="1"/>
          <p:nvPr/>
        </p:nvSpPr>
        <p:spPr>
          <a:xfrm>
            <a:off x="9605718" y="2883578"/>
            <a:ext cx="2451954" cy="369332"/>
          </a:xfrm>
          <a:prstGeom prst="rect">
            <a:avLst/>
          </a:prstGeom>
          <a:noFill/>
        </p:spPr>
        <p:txBody>
          <a:bodyPr wrap="square" rtlCol="0">
            <a:spAutoFit/>
          </a:bodyPr>
          <a:lstStyle/>
          <a:p>
            <a:r>
              <a:rPr kumimoji="1" lang="ja-JP" altLang="en-US"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フォアキャスティング</a:t>
            </a:r>
            <a:r>
              <a:rPr kumimoji="1" lang="ja-JP" altLang="en-US"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endParaRPr kumimoji="1" lang="en-US" altLang="ja-JP"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3" name="楕円 2">
            <a:extLst>
              <a:ext uri="{FF2B5EF4-FFF2-40B4-BE49-F238E27FC236}">
                <a16:creationId xmlns:a16="http://schemas.microsoft.com/office/drawing/2014/main" id="{7B4669FC-C908-4622-89D0-281ACE489305}"/>
              </a:ext>
            </a:extLst>
          </p:cNvPr>
          <p:cNvSpPr/>
          <p:nvPr/>
        </p:nvSpPr>
        <p:spPr>
          <a:xfrm>
            <a:off x="7954012" y="797175"/>
            <a:ext cx="369830" cy="346602"/>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乗算記号 3">
            <a:extLst>
              <a:ext uri="{FF2B5EF4-FFF2-40B4-BE49-F238E27FC236}">
                <a16:creationId xmlns:a16="http://schemas.microsoft.com/office/drawing/2014/main" id="{C2CF7917-4B86-4AA5-9657-C58C0473A989}"/>
              </a:ext>
            </a:extLst>
          </p:cNvPr>
          <p:cNvSpPr/>
          <p:nvPr/>
        </p:nvSpPr>
        <p:spPr>
          <a:xfrm>
            <a:off x="11049000" y="2370288"/>
            <a:ext cx="588886" cy="699824"/>
          </a:xfrm>
          <a:prstGeom prst="mathMultiply">
            <a:avLst>
              <a:gd name="adj1" fmla="val 1158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吹き出し: 角を丸めた四角形 4">
            <a:extLst>
              <a:ext uri="{FF2B5EF4-FFF2-40B4-BE49-F238E27FC236}">
                <a16:creationId xmlns:a16="http://schemas.microsoft.com/office/drawing/2014/main" id="{07B4C46E-09BB-43E4-BCE3-A9332D43EB43}"/>
              </a:ext>
            </a:extLst>
          </p:cNvPr>
          <p:cNvSpPr/>
          <p:nvPr/>
        </p:nvSpPr>
        <p:spPr>
          <a:xfrm>
            <a:off x="520700" y="4260196"/>
            <a:ext cx="11012714" cy="1714494"/>
          </a:xfrm>
          <a:prstGeom prst="wedgeRoundRectCallout">
            <a:avLst>
              <a:gd name="adj1" fmla="val 27733"/>
              <a:gd name="adj2" fmla="val -44982"/>
              <a:gd name="adj3" fmla="val 16667"/>
            </a:avLst>
          </a:prstGeom>
          <a:ln w="381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marL="268288" marR="80010" indent="-268288" algn="just">
              <a:lnSpc>
                <a:spcPts val="2200"/>
              </a:lnSpc>
            </a:pPr>
            <a:r>
              <a:rPr kumimoji="1" lang="ja-JP" altLang="en-US" sz="2000" dirty="0">
                <a:latin typeface="Meiryo UI" panose="020B0604030504040204" pitchFamily="50" charset="-128"/>
                <a:ea typeface="Meiryo UI" panose="020B0604030504040204" pitchFamily="50" charset="-128"/>
              </a:rPr>
              <a:t>・どうしても、足りない部分は、</a:t>
            </a:r>
            <a:r>
              <a:rPr kumimoji="1" lang="ja-JP" altLang="en-US" sz="24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新たな</a:t>
            </a:r>
            <a:r>
              <a:rPr lang="ja-JP" altLang="en-US" sz="24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アイデアやイノベーション等で</a:t>
            </a:r>
            <a:r>
              <a:rPr lang="ja-JP" altLang="en-US" sz="2000" dirty="0">
                <a:latin typeface="Meiryo UI" panose="020B0604030504040204" pitchFamily="50" charset="-128"/>
                <a:ea typeface="Meiryo UI" panose="020B0604030504040204" pitchFamily="50" charset="-128"/>
              </a:rPr>
              <a:t>クリアしていく</a:t>
            </a:r>
            <a:endParaRPr lang="en-US" altLang="ja-JP" sz="2000" dirty="0">
              <a:latin typeface="Meiryo UI" panose="020B0604030504040204" pitchFamily="50" charset="-128"/>
              <a:ea typeface="Meiryo UI" panose="020B0604030504040204" pitchFamily="50" charset="-128"/>
            </a:endParaRPr>
          </a:p>
          <a:p>
            <a:pPr marL="268288" marR="80010" indent="-268288" algn="just">
              <a:lnSpc>
                <a:spcPts val="2200"/>
              </a:lnSpc>
            </a:pPr>
            <a:endParaRPr lang="en-US" altLang="ja-JP" sz="2000" dirty="0">
              <a:latin typeface="Meiryo UI" panose="020B0604030504040204" pitchFamily="50" charset="-128"/>
              <a:ea typeface="Meiryo UI" panose="020B0604030504040204" pitchFamily="50" charset="-128"/>
            </a:endParaRPr>
          </a:p>
          <a:p>
            <a:pPr marL="268288" marR="80010" indent="-268288" algn="just">
              <a:lnSpc>
                <a:spcPts val="2200"/>
              </a:lnSpc>
            </a:pPr>
            <a:r>
              <a:rPr lang="ja-JP" altLang="en-US" sz="2000" dirty="0">
                <a:latin typeface="Meiryo UI" panose="020B0604030504040204" pitchFamily="50" charset="-128"/>
                <a:ea typeface="Meiryo UI" panose="020B0604030504040204" pitchFamily="50" charset="-128"/>
              </a:rPr>
              <a:t>・自社単独では難しいものは、パートナーシップで、色んな方と協業し、</a:t>
            </a:r>
            <a:r>
              <a:rPr lang="ja-JP" altLang="en-US" sz="24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みんなで革新を創出</a:t>
            </a:r>
            <a:r>
              <a:rPr lang="ja-JP" altLang="en-US" sz="2000" dirty="0">
                <a:latin typeface="Meiryo UI" panose="020B0604030504040204" pitchFamily="50" charset="-128"/>
                <a:ea typeface="Meiryo UI" panose="020B0604030504040204" pitchFamily="50" charset="-128"/>
              </a:rPr>
              <a:t>していく</a:t>
            </a:r>
            <a:endParaRPr lang="en-US" altLang="ja-JP" sz="2000" dirty="0">
              <a:latin typeface="Meiryo UI" panose="020B0604030504040204" pitchFamily="50" charset="-128"/>
              <a:ea typeface="Meiryo UI" panose="020B0604030504040204" pitchFamily="50" charset="-128"/>
            </a:endParaRPr>
          </a:p>
        </p:txBody>
      </p:sp>
      <p:sp>
        <p:nvSpPr>
          <p:cNvPr id="6" name="二等辺三角形 5">
            <a:extLst>
              <a:ext uri="{FF2B5EF4-FFF2-40B4-BE49-F238E27FC236}">
                <a16:creationId xmlns:a16="http://schemas.microsoft.com/office/drawing/2014/main" id="{95DBA18A-6486-45E0-A571-491E3208A37B}"/>
              </a:ext>
            </a:extLst>
          </p:cNvPr>
          <p:cNvSpPr/>
          <p:nvPr/>
        </p:nvSpPr>
        <p:spPr>
          <a:xfrm>
            <a:off x="8853716" y="2370288"/>
            <a:ext cx="659752" cy="1867506"/>
          </a:xfrm>
          <a:prstGeom prst="triangle">
            <a:avLst>
              <a:gd name="adj" fmla="val 100000"/>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764FD9C2-B661-4285-85F4-C7C4DE9AB14C}"/>
              </a:ext>
            </a:extLst>
          </p:cNvPr>
          <p:cNvSpPr/>
          <p:nvPr/>
        </p:nvSpPr>
        <p:spPr>
          <a:xfrm>
            <a:off x="8891319" y="4174794"/>
            <a:ext cx="593042" cy="139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a:extLst>
              <a:ext uri="{FF2B5EF4-FFF2-40B4-BE49-F238E27FC236}">
                <a16:creationId xmlns:a16="http://schemas.microsoft.com/office/drawing/2014/main" id="{51F25F25-6A2E-453B-BE94-06F63FAA0D73}"/>
              </a:ext>
            </a:extLst>
          </p:cNvPr>
          <p:cNvCxnSpPr>
            <a:cxnSpLocks/>
          </p:cNvCxnSpPr>
          <p:nvPr/>
        </p:nvCxnSpPr>
        <p:spPr>
          <a:xfrm>
            <a:off x="9562434" y="1616028"/>
            <a:ext cx="0" cy="630665"/>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スライド番号プレースホルダー 5">
            <a:extLst>
              <a:ext uri="{FF2B5EF4-FFF2-40B4-BE49-F238E27FC236}">
                <a16:creationId xmlns:a16="http://schemas.microsoft.com/office/drawing/2014/main" id="{74BB6B99-D0B7-41FF-BA02-BD101EDBD710}"/>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15</a:t>
            </a:fld>
            <a:endParaRPr kumimoji="1" lang="ja-JP" altLang="en-US">
              <a:solidFill>
                <a:prstClr val="black"/>
              </a:solidFill>
            </a:endParaRPr>
          </a:p>
        </p:txBody>
      </p:sp>
    </p:spTree>
    <p:extLst>
      <p:ext uri="{BB962C8B-B14F-4D97-AF65-F5344CB8AC3E}">
        <p14:creationId xmlns:p14="http://schemas.microsoft.com/office/powerpoint/2010/main" val="996557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954047"/>
            <a:ext cx="12192000" cy="475246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kumimoji="1" lang="en-US" altLang="ja-JP" sz="7200" b="1" dirty="0">
                <a:latin typeface="Meiryo UI" panose="020B0604030504040204" pitchFamily="50" charset="-128"/>
                <a:ea typeface="Meiryo UI" panose="020B0604030504040204" pitchFamily="50" charset="-128"/>
              </a:rPr>
              <a:t>SDGs</a:t>
            </a:r>
            <a:r>
              <a:rPr kumimoji="1" lang="ja-JP" altLang="en-US" sz="7200" b="1" dirty="0">
                <a:latin typeface="Meiryo UI" panose="020B0604030504040204" pitchFamily="50" charset="-128"/>
                <a:ea typeface="Meiryo UI" panose="020B0604030504040204" pitchFamily="50" charset="-128"/>
              </a:rPr>
              <a:t>を実践してみよう！！</a:t>
            </a:r>
            <a:endParaRPr kumimoji="1" lang="en-US" altLang="ja-JP" sz="7200" b="1" dirty="0">
              <a:latin typeface="Meiryo UI" panose="020B0604030504040204" pitchFamily="50" charset="-128"/>
              <a:ea typeface="Meiryo UI" panose="020B0604030504040204" pitchFamily="50" charset="-128"/>
            </a:endParaRPr>
          </a:p>
          <a:p>
            <a:pPr indent="631825" algn="ctr">
              <a:lnSpc>
                <a:spcPct val="150000"/>
              </a:lnSpc>
              <a:spcBef>
                <a:spcPts val="600"/>
              </a:spcBef>
            </a:pPr>
            <a:endParaRPr kumimoji="1" lang="en-US" altLang="ja-JP" sz="6600" b="1"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305492" y="4897879"/>
            <a:ext cx="7581016" cy="1133549"/>
          </a:xfrm>
          <a:prstGeom prst="rect">
            <a:avLst/>
          </a:prstGeom>
        </p:spPr>
      </p:pic>
      <p:sp>
        <p:nvSpPr>
          <p:cNvPr id="7" name="スライド番号プレースホルダー 5">
            <a:extLst>
              <a:ext uri="{FF2B5EF4-FFF2-40B4-BE49-F238E27FC236}">
                <a16:creationId xmlns:a16="http://schemas.microsoft.com/office/drawing/2014/main" id="{D78C9657-ED68-4F8A-93F5-F634EB88A8AD}"/>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16</a:t>
            </a:fld>
            <a:endParaRPr kumimoji="1" lang="ja-JP" altLang="en-US">
              <a:solidFill>
                <a:prstClr val="black"/>
              </a:solidFill>
            </a:endParaRPr>
          </a:p>
        </p:txBody>
      </p:sp>
    </p:spTree>
    <p:extLst>
      <p:ext uri="{BB962C8B-B14F-4D97-AF65-F5344CB8AC3E}">
        <p14:creationId xmlns:p14="http://schemas.microsoft.com/office/powerpoint/2010/main" val="1228753480"/>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2350D84-97E3-40D3-A128-10795317594F}"/>
              </a:ext>
            </a:extLst>
          </p:cNvPr>
          <p:cNvSpPr/>
          <p:nvPr/>
        </p:nvSpPr>
        <p:spPr>
          <a:xfrm>
            <a:off x="0" y="1209"/>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の方向性（「</a:t>
            </a:r>
            <a:r>
              <a:rPr kumimoji="1" lang="en-US" altLang="ja-JP" sz="2000" b="1" dirty="0">
                <a:latin typeface="Meiryo UI" panose="020B0604030504040204" pitchFamily="50" charset="-128"/>
                <a:ea typeface="Meiryo UI" panose="020B0604030504040204" pitchFamily="50" charset="-128"/>
              </a:rPr>
              <a:t>Osaka SDGs </a:t>
            </a:r>
            <a:r>
              <a:rPr kumimoji="1" lang="ja-JP" altLang="en-US" sz="2000" b="1" dirty="0">
                <a:latin typeface="Meiryo UI" panose="020B0604030504040204" pitchFamily="50" charset="-128"/>
                <a:ea typeface="Meiryo UI" panose="020B0604030504040204" pitchFamily="50" charset="-128"/>
              </a:rPr>
              <a:t>ビジョン（２０２０年３月策定）」）</a:t>
            </a:r>
          </a:p>
        </p:txBody>
      </p:sp>
      <p:pic>
        <p:nvPicPr>
          <p:cNvPr id="6" name="図 5">
            <a:extLst>
              <a:ext uri="{FF2B5EF4-FFF2-40B4-BE49-F238E27FC236}">
                <a16:creationId xmlns:a16="http://schemas.microsoft.com/office/drawing/2014/main" id="{9A9E25AD-0856-48F7-AE56-6DA182015822}"/>
              </a:ext>
            </a:extLst>
          </p:cNvPr>
          <p:cNvPicPr>
            <a:picLocks noChangeAspect="1"/>
          </p:cNvPicPr>
          <p:nvPr/>
        </p:nvPicPr>
        <p:blipFill>
          <a:blip r:embed="rId3"/>
          <a:stretch>
            <a:fillRect/>
          </a:stretch>
        </p:blipFill>
        <p:spPr>
          <a:xfrm>
            <a:off x="196671" y="1678765"/>
            <a:ext cx="5615047" cy="38715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図 7">
            <a:extLst>
              <a:ext uri="{FF2B5EF4-FFF2-40B4-BE49-F238E27FC236}">
                <a16:creationId xmlns:a16="http://schemas.microsoft.com/office/drawing/2014/main" id="{12AEE8A4-85C7-4861-91B5-4360F47ECE57}"/>
              </a:ext>
            </a:extLst>
          </p:cNvPr>
          <p:cNvPicPr>
            <a:picLocks noChangeAspect="1"/>
          </p:cNvPicPr>
          <p:nvPr/>
        </p:nvPicPr>
        <p:blipFill>
          <a:blip r:embed="rId4"/>
          <a:stretch>
            <a:fillRect/>
          </a:stretch>
        </p:blipFill>
        <p:spPr>
          <a:xfrm>
            <a:off x="6380282" y="1678766"/>
            <a:ext cx="5125278" cy="38149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正方形/長方形 8">
            <a:extLst>
              <a:ext uri="{FF2B5EF4-FFF2-40B4-BE49-F238E27FC236}">
                <a16:creationId xmlns:a16="http://schemas.microsoft.com/office/drawing/2014/main" id="{DF6C9996-56E9-4CF7-9408-052AB413392F}"/>
              </a:ext>
            </a:extLst>
          </p:cNvPr>
          <p:cNvSpPr/>
          <p:nvPr/>
        </p:nvSpPr>
        <p:spPr>
          <a:xfrm>
            <a:off x="6236164" y="5468862"/>
            <a:ext cx="4359965"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OSAKA SDGs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ビジョン中間点検（案）」</a:t>
            </a:r>
            <a:endParaRPr lang="en-US" altLang="ja-JP" sz="12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C6BB5A29-7A4B-480C-BAD2-81F0C4C97510}"/>
              </a:ext>
            </a:extLst>
          </p:cNvPr>
          <p:cNvSpPr/>
          <p:nvPr/>
        </p:nvSpPr>
        <p:spPr>
          <a:xfrm>
            <a:off x="92765" y="909936"/>
            <a:ext cx="1200647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・大阪府は、万博開催都市として、世界の先頭に立って</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の達成に貢献する「</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先進都市」をめざしています。</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・オール大阪で</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の新たな取組みの創出を図っていくことを目的に、「</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Osaka SDGs </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ビジョン」を令和</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月に策定しました。 </a:t>
            </a:r>
            <a:endParaRPr lang="en-US"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a:extLst>
              <a:ext uri="{FF2B5EF4-FFF2-40B4-BE49-F238E27FC236}">
                <a16:creationId xmlns:a16="http://schemas.microsoft.com/office/drawing/2014/main" id="{9000F421-A8CB-4AFD-9514-CD97E6AED581}"/>
              </a:ext>
            </a:extLst>
          </p:cNvPr>
          <p:cNvSpPr/>
          <p:nvPr/>
        </p:nvSpPr>
        <p:spPr>
          <a:xfrm>
            <a:off x="282625" y="5493682"/>
            <a:ext cx="4359965"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OSAKA SDGs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ビジョン」</a:t>
            </a:r>
            <a:endParaRPr lang="en-US" altLang="ja-JP" sz="12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5">
            <a:extLst>
              <a:ext uri="{FF2B5EF4-FFF2-40B4-BE49-F238E27FC236}">
                <a16:creationId xmlns:a16="http://schemas.microsoft.com/office/drawing/2014/main" id="{56B7710B-E865-4AB6-891B-E81DE311C7C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17</a:t>
            </a:fld>
            <a:endParaRPr kumimoji="1" lang="ja-JP" altLang="en-US">
              <a:solidFill>
                <a:prstClr val="black"/>
              </a:solidFill>
            </a:endParaRPr>
          </a:p>
        </p:txBody>
      </p:sp>
      <p:pic>
        <p:nvPicPr>
          <p:cNvPr id="3" name="図 2">
            <a:extLst>
              <a:ext uri="{FF2B5EF4-FFF2-40B4-BE49-F238E27FC236}">
                <a16:creationId xmlns:a16="http://schemas.microsoft.com/office/drawing/2014/main" id="{4E4C1BF9-0F31-45F3-B33A-9D08DE3864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2393" y="5635459"/>
            <a:ext cx="1179441" cy="1179441"/>
          </a:xfrm>
          <a:prstGeom prst="rect">
            <a:avLst/>
          </a:prstGeom>
        </p:spPr>
      </p:pic>
      <p:pic>
        <p:nvPicPr>
          <p:cNvPr id="7" name="図 6">
            <a:extLst>
              <a:ext uri="{FF2B5EF4-FFF2-40B4-BE49-F238E27FC236}">
                <a16:creationId xmlns:a16="http://schemas.microsoft.com/office/drawing/2014/main" id="{7D16DE36-C5C8-4959-8F80-562DAF611F1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75225" y="5635458"/>
            <a:ext cx="1179442" cy="1179442"/>
          </a:xfrm>
          <a:prstGeom prst="rect">
            <a:avLst/>
          </a:prstGeom>
        </p:spPr>
      </p:pic>
    </p:spTree>
    <p:extLst>
      <p:ext uri="{BB962C8B-B14F-4D97-AF65-F5344CB8AC3E}">
        <p14:creationId xmlns:p14="http://schemas.microsoft.com/office/powerpoint/2010/main" val="1776857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a:grpSpLocks noChangeAspect="1"/>
          </p:cNvGrpSpPr>
          <p:nvPr/>
        </p:nvGrpSpPr>
        <p:grpSpPr>
          <a:xfrm>
            <a:off x="1413574" y="1384918"/>
            <a:ext cx="9501089" cy="5122415"/>
            <a:chOff x="1343285" y="2913958"/>
            <a:chExt cx="8363996" cy="3802979"/>
          </a:xfrm>
        </p:grpSpPr>
        <p:sp>
          <p:nvSpPr>
            <p:cNvPr id="35" name="楕円 34"/>
            <p:cNvSpPr>
              <a:spLocks noChangeAspect="1"/>
            </p:cNvSpPr>
            <p:nvPr/>
          </p:nvSpPr>
          <p:spPr>
            <a:xfrm>
              <a:off x="1738308" y="3450162"/>
              <a:ext cx="6086464" cy="2786546"/>
            </a:xfrm>
            <a:prstGeom prst="ellipse">
              <a:avLst/>
            </a:prstGeom>
            <a:solidFill>
              <a:schemeClr val="bg1"/>
            </a:solid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6" name="台形 35"/>
            <p:cNvSpPr>
              <a:spLocks/>
            </p:cNvSpPr>
            <p:nvPr/>
          </p:nvSpPr>
          <p:spPr>
            <a:xfrm rot="10800000">
              <a:off x="1982478" y="3949782"/>
              <a:ext cx="5583468" cy="1440000"/>
            </a:xfrm>
            <a:prstGeom prst="trapezoid">
              <a:avLst>
                <a:gd name="adj" fmla="val 0"/>
              </a:avLst>
            </a:prstGeom>
            <a:solidFill>
              <a:schemeClr val="bg1">
                <a:lumMod val="85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7" name="正方形/長方形 36"/>
            <p:cNvSpPr>
              <a:spLocks/>
            </p:cNvSpPr>
            <p:nvPr/>
          </p:nvSpPr>
          <p:spPr>
            <a:xfrm>
              <a:off x="2738148" y="3450315"/>
              <a:ext cx="4086780" cy="9000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pic>
          <p:nvPicPr>
            <p:cNvPr id="38" name="図 37"/>
            <p:cNvPicPr preferRelativeResize="0">
              <a:picLocks noChangeAspect="1"/>
            </p:cNvPicPr>
            <p:nvPr/>
          </p:nvPicPr>
          <p:blipFill>
            <a:blip r:embed="rId3"/>
            <a:stretch>
              <a:fillRect/>
            </a:stretch>
          </p:blipFill>
          <p:spPr>
            <a:xfrm>
              <a:off x="4400624" y="3525352"/>
              <a:ext cx="728045" cy="590318"/>
            </a:xfrm>
            <a:prstGeom prst="rect">
              <a:avLst/>
            </a:prstGeom>
          </p:spPr>
        </p:pic>
        <p:sp>
          <p:nvSpPr>
            <p:cNvPr id="40" name="正方形/長方形 39"/>
            <p:cNvSpPr>
              <a:spLocks noChangeAspect="1"/>
            </p:cNvSpPr>
            <p:nvPr/>
          </p:nvSpPr>
          <p:spPr>
            <a:xfrm>
              <a:off x="3603113" y="3570631"/>
              <a:ext cx="1098994" cy="18446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ゴール３</a:t>
              </a:r>
              <a:endParaRPr lang="ja-JP" altLang="en-US" sz="1600" dirty="0">
                <a:latin typeface="Meiryo UI" panose="020B0604030504040204" pitchFamily="50" charset="-128"/>
                <a:ea typeface="Meiryo UI" panose="020B0604030504040204" pitchFamily="50" charset="-128"/>
              </a:endParaRPr>
            </a:p>
          </p:txBody>
        </p:sp>
        <p:pic>
          <p:nvPicPr>
            <p:cNvPr id="41" name="図 40"/>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4412219" y="5565249"/>
              <a:ext cx="723985" cy="576000"/>
            </a:xfrm>
            <a:prstGeom prst="rect">
              <a:avLst/>
            </a:prstGeom>
          </p:spPr>
        </p:pic>
        <p:pic>
          <p:nvPicPr>
            <p:cNvPr id="42" name="図 41"/>
            <p:cNvPicPr preferRelativeResize="0">
              <a:picLocks noChangeAspect="1"/>
            </p:cNvPicPr>
            <p:nvPr/>
          </p:nvPicPr>
          <p:blipFill>
            <a:blip r:embed="rId5"/>
            <a:stretch>
              <a:fillRect/>
            </a:stretch>
          </p:blipFill>
          <p:spPr>
            <a:xfrm>
              <a:off x="6565587" y="4555371"/>
              <a:ext cx="695040" cy="604086"/>
            </a:xfrm>
            <a:prstGeom prst="rect">
              <a:avLst/>
            </a:prstGeom>
          </p:spPr>
        </p:pic>
        <p:pic>
          <p:nvPicPr>
            <p:cNvPr id="43" name="図 42"/>
            <p:cNvPicPr preferRelativeResize="0">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94239" y="4564432"/>
              <a:ext cx="734218" cy="596618"/>
            </a:xfrm>
            <a:prstGeom prst="rect">
              <a:avLst/>
            </a:prstGeom>
          </p:spPr>
        </p:pic>
        <p:pic>
          <p:nvPicPr>
            <p:cNvPr id="44" name="図 43"/>
            <p:cNvPicPr preferRelativeResize="0">
              <a:picLocks noChangeAspect="1"/>
            </p:cNvPicPr>
            <p:nvPr/>
          </p:nvPicPr>
          <p:blipFill>
            <a:blip r:embed="rId7"/>
            <a:stretch>
              <a:fillRect/>
            </a:stretch>
          </p:blipFill>
          <p:spPr>
            <a:xfrm>
              <a:off x="2900904" y="4564878"/>
              <a:ext cx="744802" cy="604086"/>
            </a:xfrm>
            <a:prstGeom prst="rect">
              <a:avLst/>
            </a:prstGeom>
          </p:spPr>
        </p:pic>
        <p:sp>
          <p:nvSpPr>
            <p:cNvPr id="45" name="正方形/長方形 44"/>
            <p:cNvSpPr>
              <a:spLocks noChangeAspect="1"/>
            </p:cNvSpPr>
            <p:nvPr/>
          </p:nvSpPr>
          <p:spPr>
            <a:xfrm>
              <a:off x="2179127" y="4570629"/>
              <a:ext cx="808700" cy="18446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ゴール１</a:t>
              </a:r>
              <a:endParaRPr lang="ja-JP" altLang="en-US" sz="1600" dirty="0">
                <a:latin typeface="Meiryo UI" panose="020B0604030504040204" pitchFamily="50" charset="-128"/>
                <a:ea typeface="Meiryo UI" panose="020B0604030504040204" pitchFamily="50" charset="-128"/>
              </a:endParaRPr>
            </a:p>
          </p:txBody>
        </p:sp>
        <p:sp>
          <p:nvSpPr>
            <p:cNvPr id="46" name="正方形/長方形 45"/>
            <p:cNvSpPr>
              <a:spLocks noChangeAspect="1"/>
            </p:cNvSpPr>
            <p:nvPr/>
          </p:nvSpPr>
          <p:spPr>
            <a:xfrm>
              <a:off x="3825518" y="4583487"/>
              <a:ext cx="831265" cy="18446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ゴール４</a:t>
              </a:r>
              <a:endParaRPr lang="ja-JP" altLang="en-US" sz="1600" dirty="0">
                <a:latin typeface="Meiryo UI" panose="020B0604030504040204" pitchFamily="50" charset="-128"/>
                <a:ea typeface="Meiryo UI" panose="020B0604030504040204" pitchFamily="50" charset="-128"/>
              </a:endParaRPr>
            </a:p>
          </p:txBody>
        </p:sp>
        <p:sp>
          <p:nvSpPr>
            <p:cNvPr id="47" name="正方形/長方形 46"/>
            <p:cNvSpPr>
              <a:spLocks noChangeAspect="1"/>
            </p:cNvSpPr>
            <p:nvPr/>
          </p:nvSpPr>
          <p:spPr>
            <a:xfrm>
              <a:off x="5731957" y="4564432"/>
              <a:ext cx="885391" cy="18446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a:t>
              </a:r>
              <a:r>
                <a:rPr lang="en-US" altLang="ja-JP" sz="1600" b="1" dirty="0">
                  <a:latin typeface="Meiryo UI" panose="020B0604030504040204" pitchFamily="50" charset="-128"/>
                  <a:ea typeface="Meiryo UI" panose="020B0604030504040204" pitchFamily="50" charset="-128"/>
                </a:rPr>
                <a:t>12</a:t>
              </a:r>
              <a:endParaRPr lang="ja-JP" altLang="en-US" sz="1600" dirty="0">
                <a:latin typeface="Meiryo UI" panose="020B0604030504040204" pitchFamily="50" charset="-128"/>
                <a:ea typeface="Meiryo UI" panose="020B0604030504040204" pitchFamily="50" charset="-128"/>
              </a:endParaRPr>
            </a:p>
          </p:txBody>
        </p:sp>
        <p:sp>
          <p:nvSpPr>
            <p:cNvPr id="48" name="テキスト ボックス 64"/>
            <p:cNvSpPr txBox="1">
              <a:spLocks noChangeAspect="1"/>
            </p:cNvSpPr>
            <p:nvPr/>
          </p:nvSpPr>
          <p:spPr>
            <a:xfrm>
              <a:off x="2335432" y="4794449"/>
              <a:ext cx="793110" cy="16642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貧困</a:t>
              </a:r>
              <a:r>
                <a:rPr lang="ja-JP" altLang="en-US"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49" name="テキスト ボックス 65"/>
            <p:cNvSpPr txBox="1">
              <a:spLocks noChangeAspect="1"/>
            </p:cNvSpPr>
            <p:nvPr/>
          </p:nvSpPr>
          <p:spPr>
            <a:xfrm>
              <a:off x="3416676" y="3796182"/>
              <a:ext cx="1243832" cy="16642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健康と福祉」</a:t>
              </a:r>
            </a:p>
          </p:txBody>
        </p:sp>
        <p:sp>
          <p:nvSpPr>
            <p:cNvPr id="50" name="正方形/長方形 49"/>
            <p:cNvSpPr>
              <a:spLocks noChangeAspect="1"/>
            </p:cNvSpPr>
            <p:nvPr/>
          </p:nvSpPr>
          <p:spPr>
            <a:xfrm>
              <a:off x="3585519" y="5659225"/>
              <a:ext cx="1050831" cy="182799"/>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200" b="1" dirty="0">
                  <a:latin typeface="Meiryo UI" panose="020B0604030504040204" pitchFamily="50" charset="-128"/>
                  <a:ea typeface="Meiryo UI" panose="020B0604030504040204" pitchFamily="50" charset="-128"/>
                </a:rPr>
                <a:t>ゴール</a:t>
              </a:r>
              <a:r>
                <a:rPr kumimoji="1" lang="en-US" altLang="ja-JP" sz="1200" b="1" dirty="0">
                  <a:latin typeface="Meiryo UI" panose="020B0604030504040204" pitchFamily="50" charset="-128"/>
                  <a:ea typeface="Meiryo UI" panose="020B0604030504040204" pitchFamily="50" charset="-128"/>
                </a:rPr>
                <a:t>11</a:t>
              </a:r>
              <a:endParaRPr lang="ja-JP" altLang="en-US" sz="1200" dirty="0">
                <a:latin typeface="Meiryo UI" panose="020B0604030504040204" pitchFamily="50" charset="-128"/>
                <a:ea typeface="Meiryo UI" panose="020B0604030504040204" pitchFamily="50" charset="-128"/>
              </a:endParaRPr>
            </a:p>
          </p:txBody>
        </p:sp>
        <p:sp>
          <p:nvSpPr>
            <p:cNvPr id="51" name="正方形/長方形 50"/>
            <p:cNvSpPr>
              <a:spLocks noChangeAspect="1"/>
            </p:cNvSpPr>
            <p:nvPr/>
          </p:nvSpPr>
          <p:spPr>
            <a:xfrm>
              <a:off x="2823180" y="5126289"/>
              <a:ext cx="4392895" cy="3597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（「ゴール３」と関連する横断的な課題としての取組み）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2" name="楕円 51"/>
            <p:cNvSpPr>
              <a:spLocks noChangeAspect="1"/>
            </p:cNvSpPr>
            <p:nvPr/>
          </p:nvSpPr>
          <p:spPr>
            <a:xfrm>
              <a:off x="5253234" y="3595460"/>
              <a:ext cx="1117172"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600" b="1" dirty="0">
                  <a:latin typeface="Meiryo UI" panose="020B0604030504040204" pitchFamily="50" charset="-128"/>
                  <a:ea typeface="Meiryo UI" panose="020B0604030504040204" pitchFamily="50" charset="-128"/>
                </a:rPr>
                <a:t>重点</a:t>
              </a:r>
              <a:endParaRPr kumimoji="1" lang="en-US" altLang="ja-JP" sz="1600" b="1" dirty="0">
                <a:latin typeface="Meiryo UI" panose="020B0604030504040204" pitchFamily="50" charset="-128"/>
                <a:ea typeface="Meiryo UI" panose="020B0604030504040204" pitchFamily="50" charset="-128"/>
              </a:endParaRPr>
            </a:p>
            <a:p>
              <a:pPr algn="ctr">
                <a:lnSpc>
                  <a:spcPts val="1300"/>
                </a:lnSpc>
              </a:pPr>
              <a:r>
                <a:rPr kumimoji="1" lang="ja-JP" altLang="en-US" sz="1600" b="1" dirty="0">
                  <a:latin typeface="Meiryo UI" panose="020B0604030504040204" pitchFamily="50" charset="-128"/>
                  <a:ea typeface="Meiryo UI" panose="020B0604030504040204" pitchFamily="50" charset="-128"/>
                </a:rPr>
                <a:t>ゴール</a:t>
              </a:r>
              <a:r>
                <a:rPr kumimoji="1" lang="en-US" altLang="ja-JP" sz="1600" b="1" dirty="0">
                  <a:latin typeface="Meiryo UI" panose="020B0604030504040204" pitchFamily="50" charset="-128"/>
                  <a:ea typeface="Meiryo UI" panose="020B0604030504040204" pitchFamily="50" charset="-128"/>
                </a:rPr>
                <a:t>Ⅰ</a:t>
              </a:r>
              <a:endParaRPr kumimoji="1" lang="ja-JP" altLang="en-US" sz="1600" b="1" dirty="0">
                <a:latin typeface="Meiryo UI" panose="020B0604030504040204" pitchFamily="50" charset="-128"/>
                <a:ea typeface="Meiryo UI" panose="020B0604030504040204" pitchFamily="50" charset="-128"/>
              </a:endParaRPr>
            </a:p>
          </p:txBody>
        </p:sp>
        <p:sp>
          <p:nvSpPr>
            <p:cNvPr id="53" name="テキスト ボックス 70"/>
            <p:cNvSpPr txBox="1">
              <a:spLocks noChangeAspect="1"/>
            </p:cNvSpPr>
            <p:nvPr/>
          </p:nvSpPr>
          <p:spPr>
            <a:xfrm>
              <a:off x="4001356" y="4772875"/>
              <a:ext cx="829453" cy="16642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教育」</a:t>
              </a:r>
            </a:p>
          </p:txBody>
        </p:sp>
        <p:sp>
          <p:nvSpPr>
            <p:cNvPr id="54" name="大かっこ 53"/>
            <p:cNvSpPr>
              <a:spLocks noChangeAspect="1"/>
            </p:cNvSpPr>
            <p:nvPr/>
          </p:nvSpPr>
          <p:spPr>
            <a:xfrm>
              <a:off x="5687404" y="4748546"/>
              <a:ext cx="916116" cy="419322"/>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400"/>
                </a:lnSpc>
              </a:pPr>
              <a:r>
                <a:rPr lang="ja-JP" altLang="en-US" sz="12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持続可能な生産と消費」</a:t>
              </a:r>
              <a:endParaRPr kumimoji="1" lang="ja-JP" altLang="en-US" sz="1200" dirty="0">
                <a:latin typeface="Meiryo UI" panose="020B0604030504040204" pitchFamily="50" charset="-128"/>
                <a:ea typeface="Meiryo UI" panose="020B0604030504040204" pitchFamily="50" charset="-128"/>
              </a:endParaRPr>
            </a:p>
          </p:txBody>
        </p:sp>
        <p:sp>
          <p:nvSpPr>
            <p:cNvPr id="55" name="大かっこ 54"/>
            <p:cNvSpPr>
              <a:spLocks noChangeAspect="1"/>
            </p:cNvSpPr>
            <p:nvPr/>
          </p:nvSpPr>
          <p:spPr>
            <a:xfrm>
              <a:off x="3128542" y="5809450"/>
              <a:ext cx="1315011" cy="265015"/>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400" dirty="0">
                  <a:latin typeface="Meiryo UI" panose="020B0604030504040204" pitchFamily="50" charset="-128"/>
                  <a:ea typeface="Meiryo UI" panose="020B0604030504040204" pitchFamily="50" charset="-128"/>
                </a:rPr>
                <a:t>「持続可能都市」</a:t>
              </a:r>
              <a:endParaRPr kumimoji="1" lang="ja-JP" altLang="en-US" sz="1400" dirty="0">
                <a:latin typeface="Meiryo UI" panose="020B0604030504040204" pitchFamily="50" charset="-128"/>
                <a:ea typeface="Meiryo UI" panose="020B0604030504040204" pitchFamily="50" charset="-128"/>
              </a:endParaRPr>
            </a:p>
          </p:txBody>
        </p:sp>
        <p:sp>
          <p:nvSpPr>
            <p:cNvPr id="56" name="楕円 55"/>
            <p:cNvSpPr>
              <a:spLocks noChangeAspect="1"/>
            </p:cNvSpPr>
            <p:nvPr/>
          </p:nvSpPr>
          <p:spPr>
            <a:xfrm>
              <a:off x="5220056" y="5637249"/>
              <a:ext cx="1277850"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600" b="1" dirty="0">
                  <a:latin typeface="Meiryo UI" panose="020B0604030504040204" pitchFamily="50" charset="-128"/>
                  <a:ea typeface="Meiryo UI" panose="020B0604030504040204" pitchFamily="50" charset="-128"/>
                </a:rPr>
                <a:t>重点</a:t>
              </a:r>
              <a:endParaRPr kumimoji="1" lang="en-US" altLang="ja-JP" sz="1600" b="1" dirty="0">
                <a:latin typeface="Meiryo UI" panose="020B0604030504040204" pitchFamily="50" charset="-128"/>
                <a:ea typeface="Meiryo UI" panose="020B0604030504040204" pitchFamily="50" charset="-128"/>
              </a:endParaRPr>
            </a:p>
            <a:p>
              <a:pPr algn="ctr">
                <a:lnSpc>
                  <a:spcPts val="1300"/>
                </a:lnSpc>
              </a:pPr>
              <a:r>
                <a:rPr kumimoji="1" lang="ja-JP" altLang="en-US" sz="1600" b="1" dirty="0">
                  <a:latin typeface="Meiryo UI" panose="020B0604030504040204" pitchFamily="50" charset="-128"/>
                  <a:ea typeface="Meiryo UI" panose="020B0604030504040204" pitchFamily="50" charset="-128"/>
                </a:rPr>
                <a:t>ゴール</a:t>
              </a:r>
              <a:r>
                <a:rPr kumimoji="1" lang="en-US" altLang="ja-JP" sz="1600" b="1" dirty="0">
                  <a:latin typeface="Meiryo UI" panose="020B0604030504040204" pitchFamily="50" charset="-128"/>
                  <a:ea typeface="Meiryo UI" panose="020B0604030504040204" pitchFamily="50" charset="-128"/>
                </a:rPr>
                <a:t>Ⅱ</a:t>
              </a:r>
              <a:endParaRPr kumimoji="1" lang="ja-JP" altLang="en-US" sz="1600" b="1" dirty="0">
                <a:latin typeface="Meiryo UI" panose="020B0604030504040204" pitchFamily="50" charset="-128"/>
                <a:ea typeface="Meiryo UI" panose="020B0604030504040204" pitchFamily="50" charset="-128"/>
              </a:endParaRPr>
            </a:p>
          </p:txBody>
        </p:sp>
        <p:sp>
          <p:nvSpPr>
            <p:cNvPr id="57" name="正方形/長方形 56"/>
            <p:cNvSpPr>
              <a:spLocks noChangeAspect="1"/>
            </p:cNvSpPr>
            <p:nvPr/>
          </p:nvSpPr>
          <p:spPr>
            <a:xfrm>
              <a:off x="2955639" y="4109253"/>
              <a:ext cx="4185949" cy="35093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（“いのち”や暮らし、次世代の課題としての取組み）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8" name="正方形/長方形 57"/>
            <p:cNvSpPr/>
            <p:nvPr/>
          </p:nvSpPr>
          <p:spPr>
            <a:xfrm>
              <a:off x="2289911" y="6199726"/>
              <a:ext cx="5081795" cy="17773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（他のゴールを集約しながら、様々な課題解決にバランスよく貢献）</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9" name="角丸四角形 58"/>
            <p:cNvSpPr/>
            <p:nvPr/>
          </p:nvSpPr>
          <p:spPr>
            <a:xfrm>
              <a:off x="1639295" y="3201958"/>
              <a:ext cx="6284490" cy="3389072"/>
            </a:xfrm>
            <a:prstGeom prst="roundRect">
              <a:avLst>
                <a:gd name="adj" fmla="val 0"/>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bIns="36000" rtlCol="0" anchor="b"/>
            <a:lstStyle/>
            <a:p>
              <a:pPr algn="ctr"/>
              <a:endParaRPr kumimoji="1" lang="en-US" altLang="ja-JP" sz="14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0" name="正方形/長方形 59"/>
            <p:cNvSpPr>
              <a:spLocks/>
            </p:cNvSpPr>
            <p:nvPr/>
          </p:nvSpPr>
          <p:spPr>
            <a:xfrm>
              <a:off x="1343285" y="2913958"/>
              <a:ext cx="6984000" cy="288000"/>
            </a:xfrm>
            <a:prstGeom prst="rect">
              <a:avLst/>
            </a:prstGeom>
            <a:noFill/>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b="1" dirty="0">
                  <a:solidFill>
                    <a:schemeClr val="tx1"/>
                  </a:solidFill>
                  <a:latin typeface="Meiryo UI" panose="020B0604030504040204" pitchFamily="50" charset="-128"/>
                  <a:ea typeface="Meiryo UI" panose="020B0604030504040204" pitchFamily="50" charset="-128"/>
                </a:rPr>
                <a:t>国際社会全体の課題であるジェンダーや人権、気候変動への取組み</a:t>
              </a:r>
              <a:endParaRPr kumimoji="1" lang="en-US" altLang="ja-JP" b="1" dirty="0">
                <a:solidFill>
                  <a:schemeClr val="tx1"/>
                </a:solidFill>
                <a:latin typeface="Meiryo UI" panose="020B0604030504040204" pitchFamily="50" charset="-128"/>
                <a:ea typeface="Meiryo UI" panose="020B0604030504040204" pitchFamily="50" charset="-128"/>
              </a:endParaRPr>
            </a:p>
          </p:txBody>
        </p:sp>
        <p:sp>
          <p:nvSpPr>
            <p:cNvPr id="61" name="正方形/長方形 60"/>
            <p:cNvSpPr>
              <a:spLocks/>
            </p:cNvSpPr>
            <p:nvPr/>
          </p:nvSpPr>
          <p:spPr>
            <a:xfrm>
              <a:off x="2450252" y="6464937"/>
              <a:ext cx="4896000" cy="25200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産業や雇用、イノベーションといった都市としての強みを活かす</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62" name="角丸四角形 61"/>
            <p:cNvSpPr/>
            <p:nvPr/>
          </p:nvSpPr>
          <p:spPr>
            <a:xfrm>
              <a:off x="8255094" y="4212469"/>
              <a:ext cx="1452187"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rPr>
                <a:t>府民の</a:t>
              </a:r>
              <a:endParaRPr kumimoji="1" lang="en-US" altLang="ja-JP" b="1" dirty="0">
                <a:latin typeface="Meiryo UI" panose="020B0604030504040204" pitchFamily="50" charset="-128"/>
                <a:ea typeface="Meiryo UI" panose="020B0604030504040204" pitchFamily="50" charset="-128"/>
              </a:endParaRPr>
            </a:p>
            <a:p>
              <a:pPr algn="ctr"/>
              <a:r>
                <a:rPr kumimoji="1"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63" name="角丸四角形 62"/>
            <p:cNvSpPr/>
            <p:nvPr/>
          </p:nvSpPr>
          <p:spPr>
            <a:xfrm>
              <a:off x="8219796" y="5649002"/>
              <a:ext cx="1452188"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rPr>
                <a:t>地域（大阪）の</a:t>
              </a:r>
              <a:endParaRPr kumimoji="1" lang="en-US" altLang="ja-JP" b="1" dirty="0">
                <a:latin typeface="Meiryo UI" panose="020B0604030504040204" pitchFamily="50" charset="-128"/>
                <a:ea typeface="Meiryo UI" panose="020B0604030504040204" pitchFamily="50" charset="-128"/>
              </a:endParaRPr>
            </a:p>
            <a:p>
              <a:pPr algn="ctr"/>
              <a:r>
                <a:rPr kumimoji="1"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64" name="右中かっこ 63"/>
            <p:cNvSpPr/>
            <p:nvPr/>
          </p:nvSpPr>
          <p:spPr>
            <a:xfrm>
              <a:off x="7877291" y="3499590"/>
              <a:ext cx="253239" cy="2008394"/>
            </a:xfrm>
            <a:prstGeom prst="rightBrace">
              <a:avLst>
                <a:gd name="adj1" fmla="val 83970"/>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sp>
          <p:nvSpPr>
            <p:cNvPr id="65" name="右中かっこ 64"/>
            <p:cNvSpPr/>
            <p:nvPr/>
          </p:nvSpPr>
          <p:spPr>
            <a:xfrm>
              <a:off x="7888721" y="5518344"/>
              <a:ext cx="237577" cy="742658"/>
            </a:xfrm>
            <a:prstGeom prst="rightBrace">
              <a:avLst>
                <a:gd name="adj1" fmla="val 45959"/>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grpSp>
      <p:sp>
        <p:nvSpPr>
          <p:cNvPr id="39" name="正方形/長方形 38"/>
          <p:cNvSpPr/>
          <p:nvPr/>
        </p:nvSpPr>
        <p:spPr>
          <a:xfrm>
            <a:off x="1099070" y="67881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年大阪・関西万博に向けて取り組む</a:t>
            </a:r>
            <a:r>
              <a:rPr lang="ja-JP" altLang="en-US" sz="2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「重点ゴール」</a:t>
            </a:r>
            <a:endParaRPr lang="en-US" altLang="ja-JP" sz="2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正方形/長方形 67">
            <a:extLst>
              <a:ext uri="{FF2B5EF4-FFF2-40B4-BE49-F238E27FC236}">
                <a16:creationId xmlns:a16="http://schemas.microsoft.com/office/drawing/2014/main" id="{7889270C-0B4B-4ED5-9BFB-63068F8FB101}"/>
              </a:ext>
            </a:extLst>
          </p:cNvPr>
          <p:cNvSpPr/>
          <p:nvPr/>
        </p:nvSpPr>
        <p:spPr>
          <a:xfrm>
            <a:off x="0" y="-15798"/>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の方向性（「</a:t>
            </a:r>
            <a:r>
              <a:rPr kumimoji="1" lang="en-US" altLang="ja-JP" sz="2000" b="1" dirty="0">
                <a:latin typeface="Meiryo UI" panose="020B0604030504040204" pitchFamily="50" charset="-128"/>
                <a:ea typeface="Meiryo UI" panose="020B0604030504040204" pitchFamily="50" charset="-128"/>
              </a:rPr>
              <a:t>Osaka SDGs </a:t>
            </a:r>
            <a:r>
              <a:rPr kumimoji="1" lang="ja-JP" altLang="en-US" sz="2000" b="1" dirty="0">
                <a:latin typeface="Meiryo UI" panose="020B0604030504040204" pitchFamily="50" charset="-128"/>
                <a:ea typeface="Meiryo UI" panose="020B0604030504040204" pitchFamily="50" charset="-128"/>
              </a:rPr>
              <a:t>ビジョン（２０２０年３月策定）」）</a:t>
            </a:r>
          </a:p>
        </p:txBody>
      </p:sp>
      <p:sp>
        <p:nvSpPr>
          <p:cNvPr id="66" name="スライド番号プレースホルダー 5">
            <a:extLst>
              <a:ext uri="{FF2B5EF4-FFF2-40B4-BE49-F238E27FC236}">
                <a16:creationId xmlns:a16="http://schemas.microsoft.com/office/drawing/2014/main" id="{A577B872-B81D-47BF-BC74-31596B8EDD40}"/>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18</a:t>
            </a:fld>
            <a:endParaRPr kumimoji="1" lang="ja-JP" altLang="en-US">
              <a:solidFill>
                <a:prstClr val="black"/>
              </a:solidFill>
            </a:endParaRPr>
          </a:p>
        </p:txBody>
      </p:sp>
    </p:spTree>
    <p:extLst>
      <p:ext uri="{BB962C8B-B14F-4D97-AF65-F5344CB8AC3E}">
        <p14:creationId xmlns:p14="http://schemas.microsoft.com/office/powerpoint/2010/main" val="1610635467"/>
      </p:ext>
    </p:extLst>
  </p:cSld>
  <p:clrMapOvr>
    <a:masterClrMapping/>
  </p:clrMapOvr>
  <mc:AlternateContent xmlns:mc="http://schemas.openxmlformats.org/markup-compatibility/2006" xmlns:p14="http://schemas.microsoft.com/office/powerpoint/2010/main">
    <mc:Choice Requires="p14">
      <p:transition spd="slow" p14:dur="2000" advTm="391"/>
    </mc:Choice>
    <mc:Fallback xmlns="">
      <p:transition spd="slow" advTm="39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EA8E70-935C-444B-A307-F7B03C6DA58D}"/>
              </a:ext>
            </a:extLst>
          </p:cNvPr>
          <p:cNvSpPr>
            <a:spLocks noGrp="1"/>
          </p:cNvSpPr>
          <p:nvPr>
            <p:ph type="title"/>
          </p:nvPr>
        </p:nvSpPr>
        <p:spPr>
          <a:xfrm>
            <a:off x="0" y="2549525"/>
            <a:ext cx="12192000" cy="1325563"/>
          </a:xfrm>
        </p:spPr>
        <p:txBody>
          <a:bodyPr/>
          <a:lstStyle/>
          <a:p>
            <a:pPr algn="ctr"/>
            <a:r>
              <a:rPr kumimoji="1" lang="ja-JP" altLang="en-US" b="1" dirty="0">
                <a:latin typeface="Meiryo UI" panose="020B0604030504040204" pitchFamily="50" charset="-128"/>
                <a:ea typeface="Meiryo UI" panose="020B0604030504040204" pitchFamily="50" charset="-128"/>
              </a:rPr>
              <a:t>大阪の</a:t>
            </a: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の認知度はどれくらいでしょうか？</a:t>
            </a:r>
          </a:p>
        </p:txBody>
      </p:sp>
      <p:sp>
        <p:nvSpPr>
          <p:cNvPr id="3" name="スライド番号プレースホルダー 5">
            <a:extLst>
              <a:ext uri="{FF2B5EF4-FFF2-40B4-BE49-F238E27FC236}">
                <a16:creationId xmlns:a16="http://schemas.microsoft.com/office/drawing/2014/main" id="{212E2065-B3B1-4022-8D04-BAF197368FF5}"/>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a:t>
            </a:fld>
            <a:endParaRPr kumimoji="1" lang="ja-JP" altLang="en-US">
              <a:solidFill>
                <a:prstClr val="black"/>
              </a:solidFill>
            </a:endParaRPr>
          </a:p>
        </p:txBody>
      </p:sp>
    </p:spTree>
    <p:extLst>
      <p:ext uri="{BB962C8B-B14F-4D97-AF65-F5344CB8AC3E}">
        <p14:creationId xmlns:p14="http://schemas.microsoft.com/office/powerpoint/2010/main" val="1571161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正方形/長方形 149"/>
          <p:cNvSpPr/>
          <p:nvPr/>
        </p:nvSpPr>
        <p:spPr>
          <a:xfrm>
            <a:off x="1409167" y="923991"/>
            <a:ext cx="9298591" cy="20629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38" indent="-185738">
              <a:spcBef>
                <a:spcPts val="1200"/>
              </a:spcBef>
              <a:tabLst>
                <a:tab pos="185738" algn="l"/>
              </a:tabLst>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15" name="図 314"/>
          <p:cNvPicPr preferRelativeResize="0">
            <a:picLocks/>
          </p:cNvPicPr>
          <p:nvPr/>
        </p:nvPicPr>
        <p:blipFill>
          <a:blip r:embed="rId3">
            <a:grayscl/>
          </a:blip>
          <a:stretch>
            <a:fillRect/>
          </a:stretch>
        </p:blipFill>
        <p:spPr>
          <a:xfrm>
            <a:off x="1287863" y="2702817"/>
            <a:ext cx="3145381" cy="3181033"/>
          </a:xfrm>
          <a:prstGeom prst="rect">
            <a:avLst/>
          </a:prstGeom>
          <a:ln w="3175">
            <a:solidFill>
              <a:schemeClr val="bg1">
                <a:lumMod val="65000"/>
              </a:schemeClr>
            </a:solidFill>
          </a:ln>
        </p:spPr>
      </p:pic>
      <p:pic>
        <p:nvPicPr>
          <p:cNvPr id="412" name="図 411"/>
          <p:cNvPicPr>
            <a:picLocks noChangeAspect="1"/>
          </p:cNvPicPr>
          <p:nvPr/>
        </p:nvPicPr>
        <p:blipFill>
          <a:blip r:embed="rId4"/>
          <a:stretch>
            <a:fillRect/>
          </a:stretch>
        </p:blipFill>
        <p:spPr>
          <a:xfrm>
            <a:off x="8016224" y="2677084"/>
            <a:ext cx="2962728" cy="3196150"/>
          </a:xfrm>
          <a:prstGeom prst="rect">
            <a:avLst/>
          </a:prstGeom>
        </p:spPr>
      </p:pic>
      <p:grpSp>
        <p:nvGrpSpPr>
          <p:cNvPr id="322" name="グループ化 321"/>
          <p:cNvGrpSpPr>
            <a:grpSpLocks noChangeAspect="1"/>
          </p:cNvGrpSpPr>
          <p:nvPr/>
        </p:nvGrpSpPr>
        <p:grpSpPr>
          <a:xfrm>
            <a:off x="2479406" y="3800300"/>
            <a:ext cx="1241441" cy="1381165"/>
            <a:chOff x="2143370" y="3987282"/>
            <a:chExt cx="921552" cy="1025272"/>
          </a:xfrm>
        </p:grpSpPr>
        <p:sp>
          <p:nvSpPr>
            <p:cNvPr id="334" name="二等辺三角形 333"/>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335" name="グループ化 334"/>
            <p:cNvGrpSpPr>
              <a:grpSpLocks noChangeAspect="1"/>
            </p:cNvGrpSpPr>
            <p:nvPr/>
          </p:nvGrpSpPr>
          <p:grpSpPr>
            <a:xfrm>
              <a:off x="2217547" y="4155709"/>
              <a:ext cx="816978" cy="856845"/>
              <a:chOff x="2246055" y="3986604"/>
              <a:chExt cx="1011529" cy="1060891"/>
            </a:xfrm>
          </p:grpSpPr>
          <p:pic>
            <p:nvPicPr>
              <p:cNvPr id="336" name="図 335"/>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337" name="図 336"/>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338" name="テキスト ボックス 42"/>
              <p:cNvSpPr txBox="1"/>
              <p:nvPr/>
            </p:nvSpPr>
            <p:spPr>
              <a:xfrm>
                <a:off x="2273922" y="4464489"/>
                <a:ext cx="376020" cy="21215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経済</a:t>
                </a:r>
              </a:p>
            </p:txBody>
          </p:sp>
          <p:sp>
            <p:nvSpPr>
              <p:cNvPr id="339" name="テキスト ボックス 43"/>
              <p:cNvSpPr txBox="1"/>
              <p:nvPr/>
            </p:nvSpPr>
            <p:spPr>
              <a:xfrm>
                <a:off x="2578759" y="3986604"/>
                <a:ext cx="313371" cy="21215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社会</a:t>
                </a:r>
              </a:p>
            </p:txBody>
          </p:sp>
          <p:sp>
            <p:nvSpPr>
              <p:cNvPr id="340" name="テキスト ボックス 44"/>
              <p:cNvSpPr txBox="1"/>
              <p:nvPr/>
            </p:nvSpPr>
            <p:spPr>
              <a:xfrm>
                <a:off x="2873901" y="4464488"/>
                <a:ext cx="368047" cy="21215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341" name="図 340"/>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342" name="図 341"/>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pic>
            <p:nvPicPr>
              <p:cNvPr id="343" name="図 342"/>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sp>
            <p:nvSpPr>
              <p:cNvPr id="344" name="テキスト ボックス 43"/>
              <p:cNvSpPr txBox="1"/>
              <p:nvPr/>
            </p:nvSpPr>
            <p:spPr>
              <a:xfrm>
                <a:off x="2256711" y="4751678"/>
                <a:ext cx="1000873" cy="295817"/>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900"/>
                  </a:lnSpc>
                </a:pPr>
                <a:r>
                  <a:rPr kumimoji="1" lang="ja-JP" altLang="en-US" sz="1000" dirty="0">
                    <a:latin typeface="Meiryo UI" panose="020B0604030504040204" pitchFamily="50" charset="-128"/>
                    <a:ea typeface="Meiryo UI" panose="020B0604030504040204" pitchFamily="50" charset="-128"/>
                  </a:rPr>
                  <a:t>重点ゴールを中心とした府の取組み</a:t>
                </a:r>
              </a:p>
            </p:txBody>
          </p:sp>
        </p:grpSp>
      </p:grpSp>
      <p:pic>
        <p:nvPicPr>
          <p:cNvPr id="72" name="図 71"/>
          <p:cNvPicPr preferRelativeResize="0">
            <a:picLocks/>
          </p:cNvPicPr>
          <p:nvPr/>
        </p:nvPicPr>
        <p:blipFill>
          <a:blip r:embed="rId3">
            <a:grayscl/>
          </a:blip>
          <a:stretch>
            <a:fillRect/>
          </a:stretch>
        </p:blipFill>
        <p:spPr>
          <a:xfrm>
            <a:off x="4706417" y="2677084"/>
            <a:ext cx="3061110" cy="3252978"/>
          </a:xfrm>
          <a:prstGeom prst="rect">
            <a:avLst/>
          </a:prstGeom>
          <a:ln w="3175">
            <a:solidFill>
              <a:schemeClr val="bg1">
                <a:lumMod val="65000"/>
              </a:schemeClr>
            </a:solidFill>
          </a:ln>
        </p:spPr>
      </p:pic>
      <p:sp>
        <p:nvSpPr>
          <p:cNvPr id="413" name="右矢印 412"/>
          <p:cNvSpPr/>
          <p:nvPr/>
        </p:nvSpPr>
        <p:spPr>
          <a:xfrm>
            <a:off x="4300543" y="4219615"/>
            <a:ext cx="559490" cy="540000"/>
          </a:xfrm>
          <a:prstGeom prst="rightArrow">
            <a:avLst>
              <a:gd name="adj1" fmla="val 50000"/>
              <a:gd name="adj2" fmla="val 6302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cxnSp>
        <p:nvCxnSpPr>
          <p:cNvPr id="3" name="直線コネクタ 2"/>
          <p:cNvCxnSpPr>
            <a:stCxn id="272" idx="1"/>
          </p:cNvCxnSpPr>
          <p:nvPr/>
        </p:nvCxnSpPr>
        <p:spPr>
          <a:xfrm flipH="1">
            <a:off x="5480700" y="3334772"/>
            <a:ext cx="645563" cy="725206"/>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59" name="直線コネクタ 58"/>
          <p:cNvCxnSpPr>
            <a:endCxn id="79" idx="2"/>
          </p:cNvCxnSpPr>
          <p:nvPr/>
        </p:nvCxnSpPr>
        <p:spPr>
          <a:xfrm flipH="1" flipV="1">
            <a:off x="5009766" y="4739074"/>
            <a:ext cx="786776" cy="640909"/>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4" name="直線コネクタ 63"/>
          <p:cNvCxnSpPr/>
          <p:nvPr/>
        </p:nvCxnSpPr>
        <p:spPr>
          <a:xfrm flipH="1">
            <a:off x="5742656" y="4346089"/>
            <a:ext cx="594122" cy="337023"/>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8" name="直線コネクタ 67"/>
          <p:cNvCxnSpPr>
            <a:endCxn id="289" idx="3"/>
          </p:cNvCxnSpPr>
          <p:nvPr/>
        </p:nvCxnSpPr>
        <p:spPr>
          <a:xfrm>
            <a:off x="6739040" y="3803155"/>
            <a:ext cx="547464" cy="784509"/>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6" name="直線コネクタ 85"/>
          <p:cNvCxnSpPr/>
          <p:nvPr/>
        </p:nvCxnSpPr>
        <p:spPr>
          <a:xfrm flipH="1">
            <a:off x="6322069" y="4780078"/>
            <a:ext cx="288892" cy="52557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7" name="直線コネクタ 86"/>
          <p:cNvCxnSpPr>
            <a:endCxn id="281" idx="1"/>
          </p:cNvCxnSpPr>
          <p:nvPr/>
        </p:nvCxnSpPr>
        <p:spPr>
          <a:xfrm flipH="1">
            <a:off x="6092303" y="3904380"/>
            <a:ext cx="82794" cy="137943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grpSp>
        <p:nvGrpSpPr>
          <p:cNvPr id="270" name="グループ化 269"/>
          <p:cNvGrpSpPr/>
          <p:nvPr/>
        </p:nvGrpSpPr>
        <p:grpSpPr>
          <a:xfrm>
            <a:off x="5887365" y="2946765"/>
            <a:ext cx="955586" cy="1038271"/>
            <a:chOff x="6529469" y="2488902"/>
            <a:chExt cx="680393" cy="722496"/>
          </a:xfrm>
        </p:grpSpPr>
        <p:sp>
          <p:nvSpPr>
            <p:cNvPr id="271" name="テキスト ボックス 43"/>
            <p:cNvSpPr txBox="1"/>
            <p:nvPr/>
          </p:nvSpPr>
          <p:spPr>
            <a:xfrm>
              <a:off x="6558379" y="3034707"/>
              <a:ext cx="614572" cy="17669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rPr>
                <a:t>府民の取組み</a:t>
              </a:r>
            </a:p>
          </p:txBody>
        </p:sp>
        <p:sp>
          <p:nvSpPr>
            <p:cNvPr id="272" name="二等辺三角形 271"/>
            <p:cNvSpPr>
              <a:spLocks noChangeAspect="1"/>
            </p:cNvSpPr>
            <p:nvPr/>
          </p:nvSpPr>
          <p:spPr>
            <a:xfrm>
              <a:off x="6529469" y="2488902"/>
              <a:ext cx="680393" cy="540000"/>
            </a:xfrm>
            <a:prstGeom prst="triangle">
              <a:avLst/>
            </a:prstGeom>
            <a:solidFill>
              <a:schemeClr val="bg1"/>
            </a:solidFill>
            <a:ln w="15875">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73" name="テキスト ボックス 42"/>
            <p:cNvSpPr txBox="1"/>
            <p:nvPr/>
          </p:nvSpPr>
          <p:spPr>
            <a:xfrm>
              <a:off x="6617039" y="2828344"/>
              <a:ext cx="279549"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74" name="テキスト ボックス 43"/>
            <p:cNvSpPr txBox="1"/>
            <p:nvPr/>
          </p:nvSpPr>
          <p:spPr>
            <a:xfrm>
              <a:off x="6758397" y="2626788"/>
              <a:ext cx="232973"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endParaRPr kumimoji="1" lang="ja-JP" altLang="en-US" sz="900" dirty="0">
                <a:latin typeface="Meiryo UI" panose="020B0604030504040204" pitchFamily="50" charset="-128"/>
                <a:ea typeface="Meiryo UI" panose="020B0604030504040204" pitchFamily="50" charset="-128"/>
              </a:endParaRPr>
            </a:p>
          </p:txBody>
        </p:sp>
        <p:sp>
          <p:nvSpPr>
            <p:cNvPr id="275" name="テキスト ボックス 44"/>
            <p:cNvSpPr txBox="1"/>
            <p:nvPr/>
          </p:nvSpPr>
          <p:spPr>
            <a:xfrm>
              <a:off x="6872731" y="2825420"/>
              <a:ext cx="273622"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grpSp>
        <p:nvGrpSpPr>
          <p:cNvPr id="284" name="グループ化 283"/>
          <p:cNvGrpSpPr/>
          <p:nvPr/>
        </p:nvGrpSpPr>
        <p:grpSpPr>
          <a:xfrm>
            <a:off x="6273193" y="4017830"/>
            <a:ext cx="1151758" cy="997314"/>
            <a:chOff x="6529460" y="2488902"/>
            <a:chExt cx="680393" cy="743650"/>
          </a:xfrm>
        </p:grpSpPr>
        <p:sp>
          <p:nvSpPr>
            <p:cNvPr id="285" name="テキスト ボックス 43"/>
            <p:cNvSpPr txBox="1"/>
            <p:nvPr/>
          </p:nvSpPr>
          <p:spPr>
            <a:xfrm>
              <a:off x="6587254" y="3037482"/>
              <a:ext cx="614573" cy="19507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100" dirty="0">
                  <a:latin typeface="Meiryo UI" panose="020B0604030504040204" pitchFamily="50" charset="-128"/>
                  <a:ea typeface="Meiryo UI" panose="020B0604030504040204" pitchFamily="50" charset="-128"/>
                </a:rPr>
                <a:t>企業の取組み</a:t>
              </a:r>
            </a:p>
          </p:txBody>
        </p:sp>
        <p:sp>
          <p:nvSpPr>
            <p:cNvPr id="286" name="二等辺三角形 285"/>
            <p:cNvSpPr>
              <a:spLocks noChangeAspect="1"/>
            </p:cNvSpPr>
            <p:nvPr/>
          </p:nvSpPr>
          <p:spPr>
            <a:xfrm>
              <a:off x="6529460" y="2488902"/>
              <a:ext cx="680393" cy="540000"/>
            </a:xfrm>
            <a:prstGeom prst="triangle">
              <a:avLst/>
            </a:prstGeom>
            <a:solidFill>
              <a:schemeClr val="bg1"/>
            </a:solidFill>
            <a:ln w="47625" cmpd="dbl">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7" name="テキスト ボックス 42"/>
            <p:cNvSpPr txBox="1"/>
            <p:nvPr/>
          </p:nvSpPr>
          <p:spPr>
            <a:xfrm>
              <a:off x="6624791" y="2817436"/>
              <a:ext cx="279549"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88" name="テキスト ボックス 43"/>
            <p:cNvSpPr txBox="1"/>
            <p:nvPr/>
          </p:nvSpPr>
          <p:spPr>
            <a:xfrm>
              <a:off x="6760294" y="2641586"/>
              <a:ext cx="232973"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p>
          </p:txBody>
        </p:sp>
        <p:sp>
          <p:nvSpPr>
            <p:cNvPr id="289" name="テキスト ボックス 44"/>
            <p:cNvSpPr txBox="1"/>
            <p:nvPr/>
          </p:nvSpPr>
          <p:spPr>
            <a:xfrm>
              <a:off x="6854444" y="2822002"/>
              <a:ext cx="273622"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grpSp>
        <p:nvGrpSpPr>
          <p:cNvPr id="276" name="グループ化 275"/>
          <p:cNvGrpSpPr/>
          <p:nvPr/>
        </p:nvGrpSpPr>
        <p:grpSpPr>
          <a:xfrm>
            <a:off x="5660125" y="4947808"/>
            <a:ext cx="1175412" cy="983542"/>
            <a:chOff x="6468870" y="2488902"/>
            <a:chExt cx="787439" cy="709209"/>
          </a:xfrm>
        </p:grpSpPr>
        <p:sp>
          <p:nvSpPr>
            <p:cNvPr id="277" name="テキスト ボックス 43"/>
            <p:cNvSpPr txBox="1"/>
            <p:nvPr/>
          </p:nvSpPr>
          <p:spPr>
            <a:xfrm>
              <a:off x="6468870" y="3015018"/>
              <a:ext cx="787439" cy="183093"/>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rPr>
                <a:t>市町村の取組み</a:t>
              </a:r>
            </a:p>
          </p:txBody>
        </p:sp>
        <p:sp>
          <p:nvSpPr>
            <p:cNvPr id="278" name="二等辺三角形 277"/>
            <p:cNvSpPr>
              <a:spLocks noChangeAspect="1"/>
            </p:cNvSpPr>
            <p:nvPr/>
          </p:nvSpPr>
          <p:spPr>
            <a:xfrm>
              <a:off x="6529469" y="2488902"/>
              <a:ext cx="680393" cy="540000"/>
            </a:xfrm>
            <a:prstGeom prst="triangle">
              <a:avLst/>
            </a:prstGeom>
            <a:solidFill>
              <a:schemeClr val="bg1"/>
            </a:solidFill>
            <a:ln w="28575" cmpd="thickThin">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0" name="テキスト ボックス 42"/>
            <p:cNvSpPr txBox="1"/>
            <p:nvPr/>
          </p:nvSpPr>
          <p:spPr>
            <a:xfrm>
              <a:off x="6625560" y="2808980"/>
              <a:ext cx="279549"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81" name="テキスト ボックス 43"/>
            <p:cNvSpPr txBox="1"/>
            <p:nvPr/>
          </p:nvSpPr>
          <p:spPr>
            <a:xfrm>
              <a:off x="6758397" y="2642413"/>
              <a:ext cx="232973"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p>
          </p:txBody>
        </p:sp>
        <p:sp>
          <p:nvSpPr>
            <p:cNvPr id="282" name="テキスト ボックス 44"/>
            <p:cNvSpPr txBox="1"/>
            <p:nvPr/>
          </p:nvSpPr>
          <p:spPr>
            <a:xfrm>
              <a:off x="6866904" y="2817178"/>
              <a:ext cx="273622"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sp>
        <p:nvSpPr>
          <p:cNvPr id="73" name="フリーフォーム 72"/>
          <p:cNvSpPr/>
          <p:nvPr/>
        </p:nvSpPr>
        <p:spPr>
          <a:xfrm>
            <a:off x="5092387" y="2702817"/>
            <a:ext cx="2263544" cy="3152431"/>
          </a:xfrm>
          <a:custGeom>
            <a:avLst/>
            <a:gdLst>
              <a:gd name="connsiteX0" fmla="*/ 2259919 w 2267011"/>
              <a:gd name="connsiteY0" fmla="*/ 1547010 h 2841407"/>
              <a:gd name="connsiteX1" fmla="*/ 1874157 w 2267011"/>
              <a:gd name="connsiteY1" fmla="*/ 2618572 h 2841407"/>
              <a:gd name="connsiteX2" fmla="*/ 159657 w 2267011"/>
              <a:gd name="connsiteY2" fmla="*/ 2761447 h 2841407"/>
              <a:gd name="connsiteX3" fmla="*/ 131082 w 2267011"/>
              <a:gd name="connsiteY3" fmla="*/ 1647022 h 2841407"/>
              <a:gd name="connsiteX4" fmla="*/ 659719 w 2267011"/>
              <a:gd name="connsiteY4" fmla="*/ 146835 h 2841407"/>
              <a:gd name="connsiteX5" fmla="*/ 2002744 w 2267011"/>
              <a:gd name="connsiteY5" fmla="*/ 218272 h 2841407"/>
              <a:gd name="connsiteX6" fmla="*/ 2259919 w 2267011"/>
              <a:gd name="connsiteY6" fmla="*/ 1547010 h 28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7011" h="2841407">
                <a:moveTo>
                  <a:pt x="2259919" y="1547010"/>
                </a:moveTo>
                <a:cubicBezTo>
                  <a:pt x="2238488" y="1947060"/>
                  <a:pt x="2224201" y="2416166"/>
                  <a:pt x="1874157" y="2618572"/>
                </a:cubicBezTo>
                <a:cubicBezTo>
                  <a:pt x="1524113" y="2820978"/>
                  <a:pt x="450169" y="2923372"/>
                  <a:pt x="159657" y="2761447"/>
                </a:cubicBezTo>
                <a:cubicBezTo>
                  <a:pt x="-130855" y="2599522"/>
                  <a:pt x="47738" y="2082791"/>
                  <a:pt x="131082" y="1647022"/>
                </a:cubicBezTo>
                <a:cubicBezTo>
                  <a:pt x="214426" y="1211253"/>
                  <a:pt x="347775" y="384960"/>
                  <a:pt x="659719" y="146835"/>
                </a:cubicBezTo>
                <a:cubicBezTo>
                  <a:pt x="971663" y="-91290"/>
                  <a:pt x="1736044" y="-19853"/>
                  <a:pt x="2002744" y="218272"/>
                </a:cubicBezTo>
                <a:cubicBezTo>
                  <a:pt x="2269444" y="456397"/>
                  <a:pt x="2281350" y="1146960"/>
                  <a:pt x="2259919" y="1547010"/>
                </a:cubicBezTo>
                <a:close/>
              </a:path>
            </a:pathLst>
          </a:cu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4" name="グループ化 73"/>
          <p:cNvGrpSpPr>
            <a:grpSpLocks noChangeAspect="1"/>
          </p:cNvGrpSpPr>
          <p:nvPr/>
        </p:nvGrpSpPr>
        <p:grpSpPr>
          <a:xfrm>
            <a:off x="4697511" y="3819469"/>
            <a:ext cx="1157838" cy="1303704"/>
            <a:chOff x="2143370" y="3987282"/>
            <a:chExt cx="921552" cy="1037652"/>
          </a:xfrm>
        </p:grpSpPr>
        <p:sp>
          <p:nvSpPr>
            <p:cNvPr id="75" name="二等辺三角形 74"/>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76" name="グループ化 75"/>
            <p:cNvGrpSpPr>
              <a:grpSpLocks noChangeAspect="1"/>
            </p:cNvGrpSpPr>
            <p:nvPr/>
          </p:nvGrpSpPr>
          <p:grpSpPr>
            <a:xfrm>
              <a:off x="2194255" y="4149523"/>
              <a:ext cx="842694" cy="875411"/>
              <a:chOff x="2217219" y="3978945"/>
              <a:chExt cx="1043369" cy="1083878"/>
            </a:xfrm>
          </p:grpSpPr>
          <p:pic>
            <p:nvPicPr>
              <p:cNvPr id="77" name="図 76"/>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78" name="図 77"/>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79" name="テキスト ボックス 42"/>
              <p:cNvSpPr txBox="1"/>
              <p:nvPr/>
            </p:nvSpPr>
            <p:spPr>
              <a:xfrm>
                <a:off x="2273922" y="4456829"/>
                <a:ext cx="376020" cy="22747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経済</a:t>
                </a:r>
              </a:p>
            </p:txBody>
          </p:sp>
          <p:sp>
            <p:nvSpPr>
              <p:cNvPr id="80" name="テキスト ボックス 43"/>
              <p:cNvSpPr txBox="1"/>
              <p:nvPr/>
            </p:nvSpPr>
            <p:spPr>
              <a:xfrm>
                <a:off x="2578759" y="3978945"/>
                <a:ext cx="313371" cy="22747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社会</a:t>
                </a:r>
              </a:p>
            </p:txBody>
          </p:sp>
          <p:sp>
            <p:nvSpPr>
              <p:cNvPr id="81" name="テキスト ボックス 44"/>
              <p:cNvSpPr txBox="1"/>
              <p:nvPr/>
            </p:nvSpPr>
            <p:spPr>
              <a:xfrm>
                <a:off x="2873901" y="4456828"/>
                <a:ext cx="368047" cy="22747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82" name="図 81"/>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83" name="図 82"/>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sp>
            <p:nvSpPr>
              <p:cNvPr id="85" name="テキスト ボックス 43"/>
              <p:cNvSpPr txBox="1"/>
              <p:nvPr/>
            </p:nvSpPr>
            <p:spPr>
              <a:xfrm>
                <a:off x="2217219" y="4722275"/>
                <a:ext cx="1043369" cy="340548"/>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000"/>
                  </a:lnSpc>
                </a:pPr>
                <a:r>
                  <a:rPr kumimoji="1" lang="ja-JP" altLang="en-US" sz="1000" dirty="0">
                    <a:latin typeface="Meiryo UI" panose="020B0604030504040204" pitchFamily="50" charset="-128"/>
                    <a:ea typeface="Meiryo UI" panose="020B0604030504040204" pitchFamily="50" charset="-128"/>
                  </a:rPr>
                  <a:t>重点ゴールを中心とした府の取組み</a:t>
                </a:r>
              </a:p>
            </p:txBody>
          </p:sp>
          <p:pic>
            <p:nvPicPr>
              <p:cNvPr id="84" name="図 83"/>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grpSp>
      </p:grpSp>
      <p:sp>
        <p:nvSpPr>
          <p:cNvPr id="31" name="右矢印 30"/>
          <p:cNvSpPr>
            <a:spLocks/>
          </p:cNvSpPr>
          <p:nvPr/>
        </p:nvSpPr>
        <p:spPr>
          <a:xfrm>
            <a:off x="7524277" y="3717259"/>
            <a:ext cx="569095" cy="156460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67" name="二等辺三角形 66"/>
          <p:cNvSpPr>
            <a:spLocks noChangeAspect="1"/>
          </p:cNvSpPr>
          <p:nvPr/>
        </p:nvSpPr>
        <p:spPr>
          <a:xfrm>
            <a:off x="9134226" y="4262820"/>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89" name="二等辺三角形 88"/>
          <p:cNvSpPr>
            <a:spLocks noChangeAspect="1"/>
          </p:cNvSpPr>
          <p:nvPr/>
        </p:nvSpPr>
        <p:spPr>
          <a:xfrm>
            <a:off x="8646865" y="3964667"/>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90" name="二等辺三角形 89"/>
          <p:cNvSpPr>
            <a:spLocks noChangeAspect="1"/>
          </p:cNvSpPr>
          <p:nvPr/>
        </p:nvSpPr>
        <p:spPr>
          <a:xfrm>
            <a:off x="8923520" y="405576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1" name="二等辺三角形 90"/>
          <p:cNvSpPr>
            <a:spLocks noChangeAspect="1"/>
          </p:cNvSpPr>
          <p:nvPr/>
        </p:nvSpPr>
        <p:spPr>
          <a:xfrm>
            <a:off x="8414558" y="425277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4" name="二等辺三角形 93"/>
          <p:cNvSpPr>
            <a:spLocks noChangeAspect="1"/>
          </p:cNvSpPr>
          <p:nvPr/>
        </p:nvSpPr>
        <p:spPr>
          <a:xfrm flipH="1">
            <a:off x="8364324" y="471377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5" name="二等辺三角形 94"/>
          <p:cNvSpPr>
            <a:spLocks noChangeAspect="1"/>
          </p:cNvSpPr>
          <p:nvPr/>
        </p:nvSpPr>
        <p:spPr>
          <a:xfrm flipH="1">
            <a:off x="9868417" y="395753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7" name="二等辺三角形 96"/>
          <p:cNvSpPr>
            <a:spLocks noChangeAspect="1"/>
          </p:cNvSpPr>
          <p:nvPr/>
        </p:nvSpPr>
        <p:spPr>
          <a:xfrm flipH="1">
            <a:off x="10284662" y="4898441"/>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8" name="二等辺三角形 97"/>
          <p:cNvSpPr>
            <a:spLocks noChangeAspect="1"/>
          </p:cNvSpPr>
          <p:nvPr/>
        </p:nvSpPr>
        <p:spPr>
          <a:xfrm flipH="1">
            <a:off x="10241939" y="467841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0" name="二等辺三角形 99"/>
          <p:cNvSpPr>
            <a:spLocks noChangeAspect="1"/>
          </p:cNvSpPr>
          <p:nvPr/>
        </p:nvSpPr>
        <p:spPr>
          <a:xfrm flipH="1">
            <a:off x="10087426" y="428626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4" name="二等辺三角形 103"/>
          <p:cNvSpPr>
            <a:spLocks noChangeAspect="1"/>
          </p:cNvSpPr>
          <p:nvPr/>
        </p:nvSpPr>
        <p:spPr>
          <a:xfrm>
            <a:off x="9164599" y="387103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6" name="正方形/長方形 105"/>
          <p:cNvSpPr/>
          <p:nvPr/>
        </p:nvSpPr>
        <p:spPr>
          <a:xfrm>
            <a:off x="5162831" y="2110939"/>
            <a:ext cx="2050162" cy="42059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gn="ctr">
              <a:lnSpc>
                <a:spcPts val="1800"/>
              </a:lnSpc>
              <a:tabLst>
                <a:tab pos="80963" algn="l"/>
              </a:tabLst>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0963" indent="-6350" algn="ctr">
              <a:lnSpc>
                <a:spcPts val="1800"/>
              </a:lnSpc>
              <a:tabLst>
                <a:tab pos="80963" algn="l"/>
              </a:tabLst>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大阪・関西万博</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8797600" y="2120297"/>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1720982" y="5994868"/>
            <a:ext cx="2722843" cy="7411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4530550" y="5910846"/>
            <a:ext cx="3326660"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万博において、</a:t>
            </a:r>
            <a:r>
              <a:rPr lang="ja-JP" altLang="en-US"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大阪のあらゆるステークホルダーが、会場の内外で</a:t>
            </a:r>
            <a:r>
              <a:rPr lang="en-US" altLang="ja-JP"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を体現し、行動</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する姿を世界に発信</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8016225" y="5890477"/>
            <a:ext cx="2812941"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日本全体や世界とのつながりの中で、先頭に立って、世界とともに</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を達成する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8423859" y="3982339"/>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8206202" y="4471821"/>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9907426" y="4168149"/>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楕円 111"/>
          <p:cNvSpPr/>
          <p:nvPr/>
        </p:nvSpPr>
        <p:spPr>
          <a:xfrm>
            <a:off x="8689958" y="4205279"/>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楕円 114"/>
          <p:cNvSpPr/>
          <p:nvPr/>
        </p:nvSpPr>
        <p:spPr>
          <a:xfrm>
            <a:off x="10445552" y="4790441"/>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二等辺三角形 115"/>
          <p:cNvSpPr>
            <a:spLocks noChangeAspect="1"/>
          </p:cNvSpPr>
          <p:nvPr/>
        </p:nvSpPr>
        <p:spPr>
          <a:xfrm>
            <a:off x="8655130" y="4416532"/>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18" name="楕円 117"/>
          <p:cNvSpPr/>
          <p:nvPr/>
        </p:nvSpPr>
        <p:spPr>
          <a:xfrm>
            <a:off x="8848799" y="3819735"/>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二等辺三角形 118"/>
          <p:cNvSpPr>
            <a:spLocks noChangeAspect="1"/>
          </p:cNvSpPr>
          <p:nvPr/>
        </p:nvSpPr>
        <p:spPr>
          <a:xfrm>
            <a:off x="9084314" y="493316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20" name="正方形/長方形 119"/>
          <p:cNvSpPr/>
          <p:nvPr/>
        </p:nvSpPr>
        <p:spPr>
          <a:xfrm>
            <a:off x="10284662" y="5139717"/>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楕円 120"/>
          <p:cNvSpPr/>
          <p:nvPr/>
        </p:nvSpPr>
        <p:spPr>
          <a:xfrm>
            <a:off x="10087426" y="3848212"/>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492200" y="966081"/>
            <a:ext cx="9036309" cy="1220847"/>
          </a:xfrm>
          <a:prstGeom prst="rect">
            <a:avLst/>
          </a:prstGeom>
          <a:solidFill>
            <a:schemeClr val="accent1">
              <a:lumMod val="20000"/>
              <a:lumOff val="80000"/>
            </a:schemeClr>
          </a:solidFill>
        </p:spPr>
        <p:txBody>
          <a:bodyPr wrap="square" rtlCol="0">
            <a:spAutoFit/>
          </a:bodyPr>
          <a:lstStyle/>
          <a:p>
            <a:pPr>
              <a:lnSpc>
                <a:spcPts val="2200"/>
              </a:lnSpc>
            </a:pP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先進都市  ＝</a:t>
            </a:r>
            <a:r>
              <a:rPr kumimoji="1" lang="ja-JP" altLang="en-US" sz="2000" dirty="0">
                <a:latin typeface="Meiryo UI" panose="020B0604030504040204" pitchFamily="50" charset="-128"/>
                <a:ea typeface="Meiryo UI" panose="020B0604030504040204" pitchFamily="50" charset="-128"/>
              </a:rPr>
              <a:t>　誰もが</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を意識し、一人ひとりが自律的に</a:t>
            </a:r>
            <a:r>
              <a:rPr kumimoji="1" lang="en-US" altLang="ja-JP" sz="2000" dirty="0">
                <a:latin typeface="Meiryo UI" panose="020B0604030504040204" pitchFamily="50" charset="-128"/>
                <a:ea typeface="Meiryo UI" panose="020B0604030504040204" pitchFamily="50" charset="-128"/>
              </a:rPr>
              <a:t>17</a:t>
            </a:r>
            <a:r>
              <a:rPr kumimoji="1" lang="ja-JP" altLang="en-US" sz="2000" dirty="0">
                <a:latin typeface="Meiryo UI" panose="020B0604030504040204" pitchFamily="50" charset="-128"/>
                <a:ea typeface="Meiryo UI" panose="020B0604030504040204" pitchFamily="50" charset="-128"/>
              </a:rPr>
              <a:t>の</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全ての  </a:t>
            </a:r>
            <a:endParaRPr kumimoji="1" lang="en-US" altLang="ja-JP" sz="2000" dirty="0">
              <a:latin typeface="Meiryo UI" panose="020B0604030504040204" pitchFamily="50" charset="-128"/>
              <a:ea typeface="Meiryo UI" panose="020B0604030504040204" pitchFamily="50" charset="-128"/>
            </a:endParaRPr>
          </a:p>
          <a:p>
            <a:pPr>
              <a:lnSpc>
                <a:spcPts val="2200"/>
              </a:lnSpc>
            </a:pPr>
            <a:r>
              <a:rPr kumimoji="1"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達成をめざしていくこと</a:t>
            </a:r>
            <a:endParaRPr kumimoji="1" lang="en-US" altLang="ja-JP" sz="2000" dirty="0">
              <a:latin typeface="Meiryo UI" panose="020B0604030504040204" pitchFamily="50" charset="-128"/>
              <a:ea typeface="Meiryo UI" panose="020B0604030504040204" pitchFamily="50" charset="-128"/>
            </a:endParaRPr>
          </a:p>
          <a:p>
            <a:pPr>
              <a:lnSpc>
                <a:spcPts val="2200"/>
              </a:lnSpc>
            </a:pPr>
            <a:endParaRPr kumimoji="1" lang="en-US" altLang="ja-JP" sz="2000" dirty="0">
              <a:latin typeface="Meiryo UI" panose="020B0604030504040204" pitchFamily="50" charset="-128"/>
              <a:ea typeface="Meiryo UI" panose="020B0604030504040204" pitchFamily="50" charset="-128"/>
            </a:endParaRPr>
          </a:p>
          <a:p>
            <a:pPr>
              <a:lnSpc>
                <a:spcPts val="2200"/>
              </a:lnSpc>
            </a:pPr>
            <a:r>
              <a:rPr kumimoji="1" lang="ja-JP" altLang="en-US" sz="2000" dirty="0">
                <a:latin typeface="Meiryo UI" panose="020B0604030504040204" pitchFamily="50" charset="-128"/>
                <a:ea typeface="Meiryo UI" panose="020B0604030504040204" pitchFamily="50" charset="-128"/>
              </a:rPr>
              <a:t>→様々なステークホルダーが連携・協調し、「大阪」が</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を体現したまちを発信していく</a:t>
            </a:r>
          </a:p>
        </p:txBody>
      </p:sp>
      <p:sp>
        <p:nvSpPr>
          <p:cNvPr id="93" name="正方形/長方形 92"/>
          <p:cNvSpPr/>
          <p:nvPr/>
        </p:nvSpPr>
        <p:spPr>
          <a:xfrm>
            <a:off x="1057353" y="487629"/>
            <a:ext cx="9906000" cy="540000"/>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dirty="0">
                <a:solidFill>
                  <a:schemeClr val="tx1"/>
                </a:solidFill>
                <a:latin typeface="Meiryo UI" panose="020B0604030504040204" pitchFamily="50" charset="-128"/>
                <a:ea typeface="Meiryo UI" panose="020B0604030504040204" pitchFamily="50" charset="-128"/>
              </a:rPr>
              <a:t>　</a:t>
            </a:r>
            <a:r>
              <a:rPr kumimoji="1" lang="en-US" altLang="ja-JP" sz="2000" dirty="0">
                <a:solidFill>
                  <a:schemeClr val="tx1"/>
                </a:solidFill>
                <a:latin typeface="Meiryo UI" panose="020B0604030504040204" pitchFamily="50" charset="-128"/>
                <a:ea typeface="Meiryo UI" panose="020B0604030504040204" pitchFamily="50" charset="-128"/>
              </a:rPr>
              <a:t>SDGs</a:t>
            </a:r>
            <a:r>
              <a:rPr kumimoji="1" lang="ja-JP" altLang="en-US" sz="2000" dirty="0">
                <a:solidFill>
                  <a:schemeClr val="tx1"/>
                </a:solidFill>
                <a:latin typeface="Meiryo UI" panose="020B0604030504040204" pitchFamily="50" charset="-128"/>
                <a:ea typeface="Meiryo UI" panose="020B0604030504040204" pitchFamily="50" charset="-128"/>
              </a:rPr>
              <a:t>先進都市をめざして</a:t>
            </a:r>
          </a:p>
        </p:txBody>
      </p:sp>
      <p:sp>
        <p:nvSpPr>
          <p:cNvPr id="96" name="正方形/長方形 95">
            <a:extLst>
              <a:ext uri="{FF2B5EF4-FFF2-40B4-BE49-F238E27FC236}">
                <a16:creationId xmlns:a16="http://schemas.microsoft.com/office/drawing/2014/main" id="{300B14C1-C7A6-40FD-B216-BEB77DBF1392}"/>
              </a:ext>
            </a:extLst>
          </p:cNvPr>
          <p:cNvSpPr/>
          <p:nvPr/>
        </p:nvSpPr>
        <p:spPr>
          <a:xfrm>
            <a:off x="0" y="1209"/>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の方向性（「</a:t>
            </a:r>
            <a:r>
              <a:rPr kumimoji="1" lang="en-US" altLang="ja-JP" sz="2000" b="1" dirty="0">
                <a:latin typeface="Meiryo UI" panose="020B0604030504040204" pitchFamily="50" charset="-128"/>
                <a:ea typeface="Meiryo UI" panose="020B0604030504040204" pitchFamily="50" charset="-128"/>
              </a:rPr>
              <a:t>Osaka SDGs </a:t>
            </a:r>
            <a:r>
              <a:rPr kumimoji="1" lang="ja-JP" altLang="en-US" sz="2000" b="1" dirty="0">
                <a:latin typeface="Meiryo UI" panose="020B0604030504040204" pitchFamily="50" charset="-128"/>
                <a:ea typeface="Meiryo UI" panose="020B0604030504040204" pitchFamily="50" charset="-128"/>
              </a:rPr>
              <a:t>ビジョン」２０２０年（令和２年）３月策定）</a:t>
            </a:r>
          </a:p>
        </p:txBody>
      </p:sp>
      <p:sp>
        <p:nvSpPr>
          <p:cNvPr id="92" name="スライド番号プレースホルダー 5">
            <a:extLst>
              <a:ext uri="{FF2B5EF4-FFF2-40B4-BE49-F238E27FC236}">
                <a16:creationId xmlns:a16="http://schemas.microsoft.com/office/drawing/2014/main" id="{3D94B207-DCFF-43EE-857F-116C733E641E}"/>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19</a:t>
            </a:fld>
            <a:endParaRPr kumimoji="1" lang="ja-JP" altLang="en-US">
              <a:solidFill>
                <a:prstClr val="black"/>
              </a:solidFill>
            </a:endParaRPr>
          </a:p>
        </p:txBody>
      </p:sp>
    </p:spTree>
    <p:extLst>
      <p:ext uri="{BB962C8B-B14F-4D97-AF65-F5344CB8AC3E}">
        <p14:creationId xmlns:p14="http://schemas.microsoft.com/office/powerpoint/2010/main" val="1437555885"/>
      </p:ext>
    </p:extLst>
  </p:cSld>
  <p:clrMapOvr>
    <a:masterClrMapping/>
  </p:clrMapOvr>
  <mc:AlternateContent xmlns:mc="http://schemas.openxmlformats.org/markup-compatibility/2006" xmlns:p14="http://schemas.microsoft.com/office/powerpoint/2010/main">
    <mc:Choice Requires="p14">
      <p:transition spd="slow" p14:dur="2000" advTm="1535"/>
    </mc:Choice>
    <mc:Fallback xmlns="">
      <p:transition spd="slow" advTm="1535"/>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0" y="1209"/>
            <a:ext cx="12192000" cy="523365"/>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私の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宣言プロジェクト</a:t>
            </a:r>
            <a:r>
              <a:rPr kumimoji="1" lang="zh-TW" altLang="en-US" sz="2000" b="1" dirty="0">
                <a:latin typeface="Meiryo UI" panose="020B0604030504040204" pitchFamily="50" charset="-128"/>
                <a:ea typeface="Meiryo UI" panose="020B0604030504040204" pitchFamily="50" charset="-128"/>
              </a:rPr>
              <a:t>（令和</a:t>
            </a:r>
            <a:r>
              <a:rPr kumimoji="1" lang="en-US" altLang="zh-TW" sz="2000" b="1" dirty="0">
                <a:latin typeface="Meiryo UI" panose="020B0604030504040204" pitchFamily="50" charset="-128"/>
                <a:ea typeface="Meiryo UI" panose="020B0604030504040204" pitchFamily="50" charset="-128"/>
              </a:rPr>
              <a:t>3</a:t>
            </a:r>
            <a:r>
              <a:rPr kumimoji="1" lang="zh-TW" altLang="en-US" sz="2000" b="1" dirty="0">
                <a:latin typeface="Meiryo UI" panose="020B0604030504040204" pitchFamily="50" charset="-128"/>
                <a:ea typeface="Meiryo UI" panose="020B0604030504040204" pitchFamily="50" charset="-128"/>
              </a:rPr>
              <a:t>年（</a:t>
            </a:r>
            <a:r>
              <a:rPr kumimoji="1" lang="en-US" altLang="zh-TW" sz="2000" b="1" dirty="0">
                <a:latin typeface="Meiryo UI" panose="020B0604030504040204" pitchFamily="50" charset="-128"/>
                <a:ea typeface="Meiryo UI" panose="020B0604030504040204" pitchFamily="50" charset="-128"/>
              </a:rPr>
              <a:t>2021</a:t>
            </a:r>
            <a:r>
              <a:rPr kumimoji="1" lang="zh-TW" altLang="en-US" sz="2000" b="1" dirty="0">
                <a:latin typeface="Meiryo UI" panose="020B0604030504040204" pitchFamily="50" charset="-128"/>
                <a:ea typeface="Meiryo UI" panose="020B0604030504040204" pitchFamily="50" charset="-128"/>
              </a:rPr>
              <a:t>年）</a:t>
            </a:r>
            <a:r>
              <a:rPr kumimoji="1" lang="en-US" altLang="zh-TW" sz="2000" b="1" dirty="0">
                <a:latin typeface="Meiryo UI" panose="020B0604030504040204" pitchFamily="50" charset="-128"/>
                <a:ea typeface="Meiryo UI" panose="020B0604030504040204" pitchFamily="50" charset="-128"/>
              </a:rPr>
              <a:t>2</a:t>
            </a:r>
            <a:r>
              <a:rPr kumimoji="1" lang="zh-TW" altLang="en-US" sz="2000" b="1" dirty="0">
                <a:latin typeface="Meiryo UI" panose="020B0604030504040204" pitchFamily="50" charset="-128"/>
                <a:ea typeface="Meiryo UI" panose="020B0604030504040204" pitchFamily="50" charset="-128"/>
              </a:rPr>
              <a:t>月 開始）</a:t>
            </a:r>
            <a:endParaRPr kumimoji="1" lang="ja-JP" altLang="en-US" sz="2000" b="1"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008" y="678385"/>
            <a:ext cx="4093114" cy="5792270"/>
          </a:xfrm>
          <a:prstGeom prst="rect">
            <a:avLst/>
          </a:prstGeom>
        </p:spPr>
      </p:pic>
      <p:sp>
        <p:nvSpPr>
          <p:cNvPr id="29" name="正方形/長方形 28"/>
          <p:cNvSpPr/>
          <p:nvPr/>
        </p:nvSpPr>
        <p:spPr bwMode="white">
          <a:xfrm>
            <a:off x="7721999" y="4844196"/>
            <a:ext cx="781748" cy="362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 name="テキスト ボックス 1">
            <a:extLst>
              <a:ext uri="{FF2B5EF4-FFF2-40B4-BE49-F238E27FC236}">
                <a16:creationId xmlns:a16="http://schemas.microsoft.com/office/drawing/2014/main" id="{99C70863-91A6-4508-9B8A-D0C265C978CE}"/>
              </a:ext>
            </a:extLst>
          </p:cNvPr>
          <p:cNvSpPr txBox="1"/>
          <p:nvPr/>
        </p:nvSpPr>
        <p:spPr>
          <a:xfrm>
            <a:off x="4830732" y="818085"/>
            <a:ext cx="7361268" cy="3477875"/>
          </a:xfrm>
          <a:prstGeom prst="rect">
            <a:avLst/>
          </a:prstGeom>
          <a:noFill/>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rPr>
              <a:t>〇「私の</a:t>
            </a:r>
            <a:r>
              <a:rPr kumimoji="1" lang="en-US" altLang="ja-JP" sz="2800" b="1" dirty="0">
                <a:latin typeface="Meiryo UI" panose="020B0604030504040204" pitchFamily="50" charset="-128"/>
                <a:ea typeface="Meiryo UI" panose="020B0604030504040204" pitchFamily="50" charset="-128"/>
              </a:rPr>
              <a:t>SDGs</a:t>
            </a:r>
            <a:r>
              <a:rPr kumimoji="1" lang="ja-JP" altLang="en-US" sz="2800" b="1" dirty="0">
                <a:latin typeface="Meiryo UI" panose="020B0604030504040204" pitchFamily="50" charset="-128"/>
                <a:ea typeface="Meiryo UI" panose="020B0604030504040204" pitchFamily="50" charset="-128"/>
              </a:rPr>
              <a:t>宣言プロジェクト」とは</a:t>
            </a:r>
            <a:endParaRPr kumimoji="1" lang="en-US" altLang="ja-JP" sz="2800" b="1" dirty="0">
              <a:latin typeface="Meiryo UI" panose="020B0604030504040204" pitchFamily="50" charset="-128"/>
              <a:ea typeface="Meiryo UI" panose="020B0604030504040204" pitchFamily="50" charset="-128"/>
            </a:endParaRPr>
          </a:p>
          <a:p>
            <a:r>
              <a:rPr kumimoji="1" lang="en-US" altLang="ja-JP" sz="2400" b="1" dirty="0">
                <a:latin typeface="Meiryo UI" panose="020B0604030504040204" pitchFamily="50" charset="-128"/>
                <a:ea typeface="Meiryo UI" panose="020B0604030504040204" pitchFamily="50" charset="-128"/>
              </a:rPr>
              <a:t> </a:t>
            </a:r>
            <a:r>
              <a:rPr kumimoji="1" lang="ja-JP" altLang="en-US" sz="2200" b="1" dirty="0">
                <a:latin typeface="Meiryo UI" panose="020B0604030504040204" pitchFamily="50" charset="-128"/>
                <a:ea typeface="Meiryo UI" panose="020B0604030504040204" pitchFamily="50" charset="-128"/>
              </a:rPr>
              <a:t>➢</a:t>
            </a:r>
            <a:r>
              <a:rPr kumimoji="1" lang="ja-JP" altLang="en-US" sz="2200" dirty="0">
                <a:latin typeface="Meiryo UI" panose="020B0604030504040204" pitchFamily="50" charset="-128"/>
                <a:ea typeface="Meiryo UI" panose="020B0604030504040204" pitchFamily="50" charset="-128"/>
              </a:rPr>
              <a:t>企業・団体・府民などの皆様が、</a:t>
            </a:r>
            <a:endParaRPr kumimoji="1" lang="en-US" altLang="ja-JP" sz="2200" dirty="0">
              <a:latin typeface="Meiryo UI" panose="020B0604030504040204" pitchFamily="50" charset="-128"/>
              <a:ea typeface="Meiryo UI" panose="020B0604030504040204" pitchFamily="50" charset="-128"/>
            </a:endParaRPr>
          </a:p>
          <a:p>
            <a:r>
              <a:rPr kumimoji="1" lang="ja-JP" altLang="en-US" sz="2200" dirty="0">
                <a:latin typeface="Meiryo UI" panose="020B0604030504040204" pitchFamily="50" charset="-128"/>
                <a:ea typeface="Meiryo UI" panose="020B0604030504040204" pitchFamily="50" charset="-128"/>
              </a:rPr>
              <a:t>　　</a:t>
            </a:r>
            <a:r>
              <a:rPr kumimoji="1" lang="ja-JP" altLang="en-US" sz="22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自ら行う</a:t>
            </a:r>
            <a:r>
              <a:rPr kumimoji="1" lang="en-US" altLang="ja-JP" sz="22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SDGs</a:t>
            </a:r>
            <a:r>
              <a:rPr kumimoji="1" lang="ja-JP" altLang="en-US" sz="22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達成に向けた目標や活動を宣言</a:t>
            </a:r>
            <a:r>
              <a:rPr kumimoji="1" lang="ja-JP" altLang="en-US" sz="2200" dirty="0">
                <a:latin typeface="Meiryo UI" panose="020B0604030504040204" pitchFamily="50" charset="-128"/>
                <a:ea typeface="Meiryo UI" panose="020B0604030504040204" pitchFamily="50" charset="-128"/>
              </a:rPr>
              <a:t>する</a:t>
            </a:r>
            <a:endParaRPr kumimoji="1" lang="en-US" altLang="ja-JP" sz="2200" dirty="0">
              <a:latin typeface="Meiryo UI" panose="020B0604030504040204" pitchFamily="50" charset="-128"/>
              <a:ea typeface="Meiryo UI" panose="020B0604030504040204" pitchFamily="50" charset="-128"/>
            </a:endParaRPr>
          </a:p>
          <a:p>
            <a:r>
              <a:rPr kumimoji="1" lang="ja-JP" altLang="en-US" sz="2200" dirty="0">
                <a:latin typeface="Meiryo UI" panose="020B0604030504040204" pitchFamily="50" charset="-128"/>
                <a:ea typeface="Meiryo UI" panose="020B0604030504040204" pitchFamily="50" charset="-128"/>
              </a:rPr>
              <a:t>　　プロジェクトです</a:t>
            </a:r>
            <a:endParaRPr kumimoji="1" lang="en-US" altLang="ja-JP" sz="2200" dirty="0">
              <a:latin typeface="Meiryo UI" panose="020B0604030504040204" pitchFamily="50" charset="-128"/>
              <a:ea typeface="Meiryo UI" panose="020B0604030504040204" pitchFamily="50" charset="-128"/>
            </a:endParaRPr>
          </a:p>
          <a:p>
            <a:endParaRPr kumimoji="1" lang="en-US" altLang="ja-JP" sz="2200" dirty="0">
              <a:latin typeface="Meiryo UI" panose="020B0604030504040204" pitchFamily="50" charset="-128"/>
              <a:ea typeface="Meiryo UI" panose="020B0604030504040204" pitchFamily="50" charset="-128"/>
            </a:endParaRPr>
          </a:p>
          <a:p>
            <a:r>
              <a:rPr kumimoji="1" lang="ja-JP" altLang="en-US" sz="2800" b="1" dirty="0">
                <a:latin typeface="Meiryo UI" panose="020B0604030504040204" pitchFamily="50" charset="-128"/>
                <a:ea typeface="Meiryo UI" panose="020B0604030504040204" pitchFamily="50" charset="-128"/>
              </a:rPr>
              <a:t>〇宣言数</a:t>
            </a:r>
            <a:r>
              <a:rPr kumimoji="1" lang="ja-JP" altLang="en-US" sz="2000" b="1" dirty="0">
                <a:latin typeface="Meiryo UI" panose="020B0604030504040204" pitchFamily="50" charset="-128"/>
                <a:ea typeface="Meiryo UI" panose="020B0604030504040204" pitchFamily="50" charset="-128"/>
              </a:rPr>
              <a:t>（</a:t>
            </a:r>
            <a:r>
              <a:rPr kumimoji="1" lang="en-US" altLang="ja-JP" sz="2000" b="1" dirty="0">
                <a:latin typeface="Meiryo UI" panose="020B0604030504040204" pitchFamily="50" charset="-128"/>
                <a:ea typeface="Meiryo UI" panose="020B0604030504040204" pitchFamily="50" charset="-128"/>
              </a:rPr>
              <a:t>2025</a:t>
            </a:r>
            <a:r>
              <a:rPr kumimoji="1" lang="ja-JP" altLang="en-US" sz="2000" b="1" dirty="0">
                <a:latin typeface="Meiryo UI" panose="020B0604030504040204" pitchFamily="50" charset="-128"/>
                <a:ea typeface="Meiryo UI" panose="020B0604030504040204" pitchFamily="50" charset="-128"/>
              </a:rPr>
              <a:t>年</a:t>
            </a:r>
            <a:r>
              <a:rPr kumimoji="1" lang="en-US" altLang="ja-JP" sz="2000" b="1" dirty="0">
                <a:latin typeface="Meiryo UI" panose="020B0604030504040204" pitchFamily="50" charset="-128"/>
                <a:ea typeface="Meiryo UI" panose="020B0604030504040204" pitchFamily="50" charset="-128"/>
              </a:rPr>
              <a:t>2</a:t>
            </a:r>
            <a:r>
              <a:rPr kumimoji="1" lang="ja-JP" altLang="en-US" sz="2000" b="1" dirty="0">
                <a:latin typeface="Meiryo UI" panose="020B0604030504040204" pitchFamily="50" charset="-128"/>
                <a:ea typeface="Meiryo UI" panose="020B0604030504040204" pitchFamily="50" charset="-128"/>
              </a:rPr>
              <a:t>月末時点）</a:t>
            </a:r>
            <a:endParaRPr kumimoji="1" lang="en-US" altLang="ja-JP" sz="2000" b="1" dirty="0">
              <a:latin typeface="Meiryo UI" panose="020B0604030504040204" pitchFamily="50" charset="-128"/>
              <a:ea typeface="Meiryo UI" panose="020B0604030504040204" pitchFamily="50" charset="-128"/>
            </a:endParaRPr>
          </a:p>
          <a:p>
            <a:endParaRPr kumimoji="1" lang="en-US" altLang="ja-JP" sz="2200" b="1" dirty="0">
              <a:latin typeface="Meiryo UI" panose="020B0604030504040204" pitchFamily="50" charset="-128"/>
              <a:ea typeface="Meiryo UI" panose="020B0604030504040204" pitchFamily="50" charset="-128"/>
            </a:endParaRPr>
          </a:p>
          <a:p>
            <a:r>
              <a:rPr kumimoji="1" lang="ja-JP" altLang="en-US" sz="2200" b="1" dirty="0">
                <a:latin typeface="Meiryo UI" panose="020B0604030504040204" pitchFamily="50" charset="-128"/>
                <a:ea typeface="Meiryo UI" panose="020B0604030504040204" pitchFamily="50" charset="-128"/>
              </a:rPr>
              <a:t>　</a:t>
            </a:r>
            <a:r>
              <a:rPr kumimoji="1" lang="ja-JP" altLang="en-US" sz="2800" b="1" u="sng" dirty="0">
                <a:latin typeface="Meiryo UI" panose="020B0604030504040204" pitchFamily="50" charset="-128"/>
                <a:ea typeface="Meiryo UI" panose="020B0604030504040204" pitchFamily="50" charset="-128"/>
              </a:rPr>
              <a:t>累計：</a:t>
            </a:r>
            <a:r>
              <a:rPr kumimoji="1" lang="en-US" altLang="ja-JP" sz="2800" b="1" u="sng" dirty="0">
                <a:latin typeface="Meiryo UI" panose="020B0604030504040204" pitchFamily="50" charset="-128"/>
                <a:ea typeface="Meiryo UI" panose="020B0604030504040204" pitchFamily="50" charset="-128"/>
              </a:rPr>
              <a:t>6,622</a:t>
            </a:r>
            <a:r>
              <a:rPr kumimoji="1" lang="ja-JP" altLang="en-US" sz="2800" b="1" u="sng" dirty="0">
                <a:latin typeface="Meiryo UI" panose="020B0604030504040204" pitchFamily="50" charset="-128"/>
                <a:ea typeface="Meiryo UI" panose="020B0604030504040204" pitchFamily="50" charset="-128"/>
              </a:rPr>
              <a:t>件（うち企業団体</a:t>
            </a:r>
            <a:r>
              <a:rPr kumimoji="1" lang="en-US" altLang="ja-JP" sz="2800" b="1" u="sng" dirty="0">
                <a:latin typeface="Meiryo UI" panose="020B0604030504040204" pitchFamily="50" charset="-128"/>
                <a:ea typeface="Meiryo UI" panose="020B0604030504040204" pitchFamily="50" charset="-128"/>
              </a:rPr>
              <a:t>709</a:t>
            </a:r>
            <a:r>
              <a:rPr kumimoji="1" lang="ja-JP" altLang="en-US" sz="2800" b="1" u="sng" dirty="0">
                <a:latin typeface="Meiryo UI" panose="020B0604030504040204" pitchFamily="50" charset="-128"/>
                <a:ea typeface="Meiryo UI" panose="020B0604030504040204" pitchFamily="50" charset="-128"/>
              </a:rPr>
              <a:t>件）</a:t>
            </a:r>
            <a:endParaRPr kumimoji="1" lang="en-US" altLang="ja-JP" sz="2800" b="1" u="sng" dirty="0">
              <a:latin typeface="Meiryo UI" panose="020B0604030504040204" pitchFamily="50" charset="-128"/>
              <a:ea typeface="Meiryo UI" panose="020B0604030504040204" pitchFamily="50" charset="-128"/>
            </a:endParaRPr>
          </a:p>
          <a:p>
            <a:endParaRPr kumimoji="1" lang="en-US" altLang="ja-JP" sz="2400" b="1"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9E4EAE57-4EED-4FBD-9727-AD5BB710DFF6}"/>
              </a:ext>
            </a:extLst>
          </p:cNvPr>
          <p:cNvSpPr txBox="1"/>
          <p:nvPr/>
        </p:nvSpPr>
        <p:spPr>
          <a:xfrm>
            <a:off x="5033123" y="4190764"/>
            <a:ext cx="6159500" cy="2031325"/>
          </a:xfrm>
          <a:prstGeom prst="rect">
            <a:avLst/>
          </a:prstGeom>
          <a:noFill/>
          <a:ln w="12700">
            <a:solidFill>
              <a:schemeClr val="tx1"/>
            </a:solidFill>
            <a:prstDash val="dash"/>
          </a:ln>
        </p:spPr>
        <p:txBody>
          <a:bodyPr wrap="square">
            <a:spAutoFit/>
          </a:bodyPr>
          <a:lstStyle/>
          <a:p>
            <a:pPr marL="185738" indent="-185738">
              <a:tabLst>
                <a:tab pos="6239554" algn="l"/>
              </a:tabLst>
            </a:pPr>
            <a:r>
              <a:rPr lang="ja-JP" altLang="en-US"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個人の</a:t>
            </a:r>
            <a:r>
              <a:rPr lang="en-US" altLang="ja-JP"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宣言の例</a:t>
            </a:r>
            <a:endParaRPr lang="en-US" altLang="ja-JP"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6239554" algn="l"/>
              </a:tabLst>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6239554" algn="l"/>
              </a:tabLst>
            </a:pP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・買い物は、車を使用せずに自転車や徒歩で移動する。</a:t>
            </a:r>
            <a:endParaRPr lang="en-US" altLang="ja-JP"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6239554" algn="l"/>
              </a:tabLst>
            </a:pP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・エアコンや、冷暖房機器を、必要以上に使用することを控える。</a:t>
            </a:r>
            <a:endParaRPr lang="en-US" altLang="ja-JP"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6239554" algn="l"/>
              </a:tabLst>
            </a:pP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・マイバッグ、マイボトル、マイ箸を持参する。</a:t>
            </a:r>
          </a:p>
          <a:p>
            <a:pPr marL="185738" indent="-185738">
              <a:tabLst>
                <a:tab pos="6239554" algn="l"/>
              </a:tabLst>
            </a:pP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・環境に配慮された商品を購入する。</a:t>
            </a:r>
          </a:p>
          <a:p>
            <a:pPr marL="185738" indent="-185738">
              <a:tabLst>
                <a:tab pos="6239554" algn="l"/>
              </a:tabLst>
            </a:pP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・普段の買い物でも、消費期限の早いものから買うようにする。</a:t>
            </a:r>
          </a:p>
        </p:txBody>
      </p:sp>
      <p:sp>
        <p:nvSpPr>
          <p:cNvPr id="9" name="スライド番号プレースホルダー 5">
            <a:extLst>
              <a:ext uri="{FF2B5EF4-FFF2-40B4-BE49-F238E27FC236}">
                <a16:creationId xmlns:a16="http://schemas.microsoft.com/office/drawing/2014/main" id="{A58AD87C-9E93-41E6-A300-8234C3CE751D}"/>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20</a:t>
            </a:fld>
            <a:endParaRPr kumimoji="1" lang="ja-JP" altLang="en-US">
              <a:solidFill>
                <a:prstClr val="black"/>
              </a:solidFill>
            </a:endParaRPr>
          </a:p>
        </p:txBody>
      </p:sp>
    </p:spTree>
    <p:extLst>
      <p:ext uri="{BB962C8B-B14F-4D97-AF65-F5344CB8AC3E}">
        <p14:creationId xmlns:p14="http://schemas.microsoft.com/office/powerpoint/2010/main" val="704766684"/>
      </p:ext>
    </p:extLst>
  </p:cSld>
  <p:clrMapOvr>
    <a:masterClrMapping/>
  </p:clrMapOvr>
  <mc:AlternateContent xmlns:mc="http://schemas.openxmlformats.org/markup-compatibility/2006" xmlns:p14="http://schemas.microsoft.com/office/powerpoint/2010/main">
    <mc:Choice Requires="p14">
      <p:transition spd="slow" p14:dur="2000" advTm="15540"/>
    </mc:Choice>
    <mc:Fallback xmlns="">
      <p:transition spd="slow" advTm="1554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874464" y="2910437"/>
            <a:ext cx="1725770" cy="6885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令和</a:t>
            </a:r>
            <a:r>
              <a:rPr kumimoji="1" lang="en-US" altLang="ja-JP" b="1" dirty="0">
                <a:latin typeface="Meiryo UI" panose="020B0604030504040204" pitchFamily="50" charset="-128"/>
                <a:ea typeface="Meiryo UI" panose="020B0604030504040204" pitchFamily="50" charset="-128"/>
              </a:rPr>
              <a:t>7</a:t>
            </a:r>
            <a:r>
              <a:rPr kumimoji="1" lang="ja-JP" altLang="en-US" b="1" dirty="0">
                <a:latin typeface="Meiryo UI" panose="020B0604030504040204" pitchFamily="50" charset="-128"/>
                <a:ea typeface="Meiryo UI" panose="020B0604030504040204" pitchFamily="50" charset="-128"/>
              </a:rPr>
              <a:t>年度</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予算</a:t>
            </a:r>
          </a:p>
        </p:txBody>
      </p:sp>
      <p:sp>
        <p:nvSpPr>
          <p:cNvPr id="8" name="テキスト ボックス 7"/>
          <p:cNvSpPr txBox="1"/>
          <p:nvPr/>
        </p:nvSpPr>
        <p:spPr>
          <a:xfrm>
            <a:off x="2614185" y="2943815"/>
            <a:ext cx="3284113" cy="1200329"/>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○○事業</a:t>
            </a:r>
            <a:endParaRPr kumimoji="1" lang="en-US" altLang="ja-JP" b="1"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委託費：○○千円</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報償費：○○千円</a:t>
            </a:r>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消耗需用費：○○千円</a:t>
            </a:r>
            <a:endParaRPr kumimoji="1" lang="en-US" altLang="ja-JP"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95945" y="1965000"/>
            <a:ext cx="12192000" cy="830997"/>
          </a:xfrm>
          <a:prstGeom prst="rect">
            <a:avLst/>
          </a:prstGeom>
          <a:noFill/>
        </p:spPr>
        <p:txBody>
          <a:bodyPr wrap="square" rtlCol="0">
            <a:spAutoFit/>
          </a:bodyPr>
          <a:lstStyle/>
          <a:p>
            <a:r>
              <a:rPr lang="ja-JP" altLang="en-US" sz="2400" b="1" u="sng" dirty="0">
                <a:latin typeface="Meiryo UI" panose="020B0604030504040204" pitchFamily="50" charset="-128"/>
                <a:ea typeface="Meiryo UI" panose="020B0604030504040204" pitchFamily="50" charset="-128"/>
              </a:rPr>
              <a:t>①：</a:t>
            </a:r>
            <a:r>
              <a:rPr kumimoji="1" lang="ja-JP" altLang="en-US" sz="2400" b="1" u="sng" dirty="0">
                <a:latin typeface="Meiryo UI" panose="020B0604030504040204" pitchFamily="50" charset="-128"/>
                <a:ea typeface="Meiryo UI" panose="020B0604030504040204" pitchFamily="50" charset="-128"/>
              </a:rPr>
              <a:t>自治体の予算の使い道は、厳密に決められています。</a:t>
            </a:r>
            <a:endParaRPr kumimoji="1" lang="en-US" altLang="ja-JP" sz="2400" b="1" u="sng"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 　　 </a:t>
            </a:r>
            <a:r>
              <a:rPr kumimoji="1" lang="ja-JP" altLang="en-US" sz="2400" b="1" u="sng" dirty="0">
                <a:latin typeface="Meiryo UI" panose="020B0604030504040204" pitchFamily="50" charset="-128"/>
                <a:ea typeface="Meiryo UI" panose="020B0604030504040204" pitchFamily="50" charset="-128"/>
              </a:rPr>
              <a:t>事業実施のため予算の使い道を変更する場合も、</a:t>
            </a:r>
            <a:r>
              <a:rPr lang="ja-JP" altLang="en-US" sz="2400" b="1" u="sng" dirty="0">
                <a:latin typeface="Meiryo UI" panose="020B0604030504040204" pitchFamily="50" charset="-128"/>
                <a:ea typeface="Meiryo UI" panose="020B0604030504040204" pitchFamily="50" charset="-128"/>
              </a:rPr>
              <a:t>変更</a:t>
            </a:r>
            <a:r>
              <a:rPr kumimoji="1" lang="ja-JP" altLang="en-US" sz="2400" b="1" u="sng" dirty="0">
                <a:latin typeface="Meiryo UI" panose="020B0604030504040204" pitchFamily="50" charset="-128"/>
                <a:ea typeface="Meiryo UI" panose="020B0604030504040204" pitchFamily="50" charset="-128"/>
              </a:rPr>
              <a:t>手続き</a:t>
            </a:r>
            <a:r>
              <a:rPr lang="ja-JP" altLang="en-US" sz="2400" b="1" u="sng" dirty="0">
                <a:latin typeface="Meiryo UI" panose="020B0604030504040204" pitchFamily="50" charset="-128"/>
                <a:ea typeface="Meiryo UI" panose="020B0604030504040204" pitchFamily="50" charset="-128"/>
              </a:rPr>
              <a:t>等</a:t>
            </a:r>
            <a:r>
              <a:rPr kumimoji="1" lang="ja-JP" altLang="en-US" sz="2400" b="1" u="sng" dirty="0">
                <a:latin typeface="Meiryo UI" panose="020B0604030504040204" pitchFamily="50" charset="-128"/>
                <a:ea typeface="Meiryo UI" panose="020B0604030504040204" pitchFamily="50" charset="-128"/>
              </a:rPr>
              <a:t>に時間を要します。</a:t>
            </a:r>
          </a:p>
        </p:txBody>
      </p:sp>
      <p:sp>
        <p:nvSpPr>
          <p:cNvPr id="11" name="角丸四角形吹き出し 10"/>
          <p:cNvSpPr/>
          <p:nvPr/>
        </p:nvSpPr>
        <p:spPr>
          <a:xfrm>
            <a:off x="5676364" y="3101577"/>
            <a:ext cx="5653316" cy="982775"/>
          </a:xfrm>
          <a:prstGeom prst="wedgeRoundRectCallout">
            <a:avLst>
              <a:gd name="adj1" fmla="val -59623"/>
              <a:gd name="adj2" fmla="val 1123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dirty="0"/>
              <a:t>○○事業を実施するために</a:t>
            </a:r>
            <a:endParaRPr kumimoji="1" lang="en-US" altLang="ja-JP" sz="1600" dirty="0"/>
          </a:p>
          <a:p>
            <a:r>
              <a:rPr lang="en-US" altLang="ja-JP" sz="1600" dirty="0"/>
              <a:t>××</a:t>
            </a:r>
            <a:r>
              <a:rPr lang="ja-JP" altLang="en-US" sz="1600" dirty="0"/>
              <a:t>費に●●●●円、□□費に●●●●円、</a:t>
            </a:r>
            <a:endParaRPr lang="en-US" altLang="ja-JP" sz="1600" dirty="0"/>
          </a:p>
          <a:p>
            <a:r>
              <a:rPr lang="ja-JP" altLang="en-US" sz="1600" dirty="0"/>
              <a:t>△△費に●●●●円、と</a:t>
            </a:r>
            <a:r>
              <a:rPr kumimoji="1" lang="ja-JP" altLang="en-US" sz="1600" dirty="0"/>
              <a:t>事前に決まっている！</a:t>
            </a:r>
          </a:p>
        </p:txBody>
      </p:sp>
      <p:sp>
        <p:nvSpPr>
          <p:cNvPr id="12" name="テキスト ボックス 11"/>
          <p:cNvSpPr txBox="1"/>
          <p:nvPr/>
        </p:nvSpPr>
        <p:spPr>
          <a:xfrm>
            <a:off x="195945" y="4382737"/>
            <a:ext cx="11352729" cy="830997"/>
          </a:xfrm>
          <a:prstGeom prst="rect">
            <a:avLst/>
          </a:prstGeom>
          <a:noFill/>
        </p:spPr>
        <p:txBody>
          <a:bodyPr wrap="square" rtlCol="0">
            <a:spAutoFit/>
          </a:bodyPr>
          <a:lstStyle/>
          <a:p>
            <a:r>
              <a:rPr lang="ja-JP" altLang="en-US" sz="2400" b="1" u="sng" dirty="0">
                <a:latin typeface="Meiryo UI" panose="020B0604030504040204" pitchFamily="50" charset="-128"/>
                <a:ea typeface="Meiryo UI" panose="020B0604030504040204" pitchFamily="50" charset="-128"/>
              </a:rPr>
              <a:t>②：</a:t>
            </a:r>
            <a:r>
              <a:rPr kumimoji="1" lang="ja-JP" altLang="en-US" sz="2400" b="1" u="sng" dirty="0">
                <a:latin typeface="Meiryo UI" panose="020B0604030504040204" pitchFamily="50" charset="-128"/>
                <a:ea typeface="Meiryo UI" panose="020B0604030504040204" pitchFamily="50" charset="-128"/>
              </a:rPr>
              <a:t>自治体の予算は、</a:t>
            </a:r>
            <a:r>
              <a:rPr lang="ja-JP" altLang="en-US" sz="2400" b="1" u="sng" dirty="0">
                <a:latin typeface="Meiryo UI" panose="020B0604030504040204" pitchFamily="50" charset="-128"/>
                <a:ea typeface="Meiryo UI" panose="020B0604030504040204" pitchFamily="50" charset="-128"/>
              </a:rPr>
              <a:t>原則、</a:t>
            </a:r>
            <a:r>
              <a:rPr kumimoji="1" lang="ja-JP" altLang="en-US" sz="2400" b="1" u="sng" dirty="0">
                <a:latin typeface="Meiryo UI" panose="020B0604030504040204" pitchFamily="50" charset="-128"/>
                <a:ea typeface="Meiryo UI" panose="020B0604030504040204" pitchFamily="50" charset="-128"/>
              </a:rPr>
              <a:t>前年度の末に、「何に」、「いくら」使うかが決まります。 </a:t>
            </a:r>
            <a:endParaRPr kumimoji="1" lang="en-US" altLang="ja-JP" sz="2400" b="1" u="sng" dirty="0">
              <a:latin typeface="Meiryo UI" panose="020B0604030504040204" pitchFamily="50" charset="-128"/>
              <a:ea typeface="Meiryo UI" panose="020B0604030504040204" pitchFamily="50" charset="-128"/>
            </a:endParaRPr>
          </a:p>
          <a:p>
            <a:r>
              <a:rPr lang="en-US" altLang="ja-JP" sz="2400" b="1" dirty="0">
                <a:latin typeface="Meiryo UI" panose="020B0604030504040204" pitchFamily="50" charset="-128"/>
                <a:ea typeface="Meiryo UI" panose="020B0604030504040204" pitchFamily="50" charset="-128"/>
              </a:rPr>
              <a:t>      </a:t>
            </a:r>
            <a:r>
              <a:rPr kumimoji="1" lang="ja-JP" altLang="en-US" sz="2400" b="1" u="sng" dirty="0">
                <a:latin typeface="Meiryo UI" panose="020B0604030504040204" pitchFamily="50" charset="-128"/>
                <a:ea typeface="Meiryo UI" panose="020B0604030504040204" pitchFamily="50" charset="-128"/>
              </a:rPr>
              <a:t>予算の決定（裏付け）がなければ、事業を実施することができません。</a:t>
            </a:r>
          </a:p>
        </p:txBody>
      </p:sp>
      <p:sp>
        <p:nvSpPr>
          <p:cNvPr id="18" name="ホームベース 17"/>
          <p:cNvSpPr/>
          <p:nvPr/>
        </p:nvSpPr>
        <p:spPr>
          <a:xfrm>
            <a:off x="792817" y="5386834"/>
            <a:ext cx="3232597" cy="900000"/>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sz="1600" dirty="0">
              <a:latin typeface="Meiryo UI" panose="020B0604030504040204" pitchFamily="50" charset="-128"/>
              <a:ea typeface="Meiryo UI" panose="020B0604030504040204" pitchFamily="50" charset="-128"/>
            </a:endParaRPr>
          </a:p>
          <a:p>
            <a:pPr algn="ctr"/>
            <a:r>
              <a:rPr lang="ja-JP" altLang="en-US" sz="1600" dirty="0">
                <a:latin typeface="Meiryo UI" panose="020B0604030504040204" pitchFamily="50" charset="-128"/>
                <a:ea typeface="Meiryo UI" panose="020B0604030504040204" pitchFamily="50" charset="-128"/>
              </a:rPr>
              <a:t>翌年度予算の組立て方の</a:t>
            </a:r>
            <a:endParaRPr lang="en-US" altLang="ja-JP" sz="1600" dirty="0">
              <a:latin typeface="Meiryo UI" panose="020B0604030504040204" pitchFamily="50" charset="-128"/>
              <a:ea typeface="Meiryo UI" panose="020B0604030504040204" pitchFamily="50" charset="-128"/>
            </a:endParaRPr>
          </a:p>
          <a:p>
            <a:pPr algn="ctr"/>
            <a:r>
              <a:rPr lang="ja-JP" altLang="en-US" sz="1600" dirty="0">
                <a:latin typeface="Meiryo UI" panose="020B0604030504040204" pitchFamily="50" charset="-128"/>
                <a:ea typeface="Meiryo UI" panose="020B0604030504040204" pitchFamily="50" charset="-128"/>
              </a:rPr>
              <a:t>方向性が決定</a:t>
            </a:r>
            <a:endParaRPr lang="en-US" altLang="ja-JP" sz="1600" dirty="0">
              <a:latin typeface="Meiryo UI" panose="020B0604030504040204" pitchFamily="50" charset="-128"/>
              <a:ea typeface="Meiryo UI" panose="020B0604030504040204" pitchFamily="50" charset="-128"/>
            </a:endParaRPr>
          </a:p>
        </p:txBody>
      </p:sp>
      <p:sp>
        <p:nvSpPr>
          <p:cNvPr id="19" name="山形 18"/>
          <p:cNvSpPr/>
          <p:nvPr/>
        </p:nvSpPr>
        <p:spPr>
          <a:xfrm>
            <a:off x="3383615" y="5386834"/>
            <a:ext cx="3142445" cy="900000"/>
          </a:xfrm>
          <a:prstGeom prst="chevron">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sz="1600" dirty="0">
              <a:latin typeface="Meiryo UI" panose="020B0604030504040204" pitchFamily="50" charset="-128"/>
              <a:ea typeface="Meiryo UI" panose="020B0604030504040204" pitchFamily="50" charset="-128"/>
            </a:endParaRPr>
          </a:p>
          <a:p>
            <a:pPr algn="ctr"/>
            <a:r>
              <a:rPr lang="ja-JP" altLang="en-US" sz="1600" dirty="0">
                <a:latin typeface="Meiryo UI" panose="020B0604030504040204" pitchFamily="50" charset="-128"/>
                <a:ea typeface="Meiryo UI" panose="020B0604030504040204" pitchFamily="50" charset="-128"/>
              </a:rPr>
              <a:t>担当部局が、</a:t>
            </a:r>
            <a:endParaRPr lang="en-US" altLang="ja-JP" sz="1600" dirty="0">
              <a:latin typeface="Meiryo UI" panose="020B0604030504040204" pitchFamily="50" charset="-128"/>
              <a:ea typeface="Meiryo UI" panose="020B0604030504040204" pitchFamily="50" charset="-128"/>
            </a:endParaRPr>
          </a:p>
          <a:p>
            <a:pPr algn="ctr"/>
            <a:r>
              <a:rPr lang="ja-JP" altLang="en-US" sz="1600" dirty="0">
                <a:latin typeface="Meiryo UI" panose="020B0604030504040204" pitchFamily="50" charset="-128"/>
                <a:ea typeface="Meiryo UI" panose="020B0604030504040204" pitchFamily="50" charset="-128"/>
              </a:rPr>
              <a:t>翌年度の予算案を作成</a:t>
            </a:r>
            <a:endParaRPr lang="en-US" altLang="ja-JP" sz="1600" dirty="0">
              <a:latin typeface="Meiryo UI" panose="020B0604030504040204" pitchFamily="50" charset="-128"/>
              <a:ea typeface="Meiryo UI" panose="020B0604030504040204" pitchFamily="50" charset="-128"/>
            </a:endParaRPr>
          </a:p>
        </p:txBody>
      </p:sp>
      <p:sp>
        <p:nvSpPr>
          <p:cNvPr id="20" name="山形 19"/>
          <p:cNvSpPr/>
          <p:nvPr/>
        </p:nvSpPr>
        <p:spPr>
          <a:xfrm>
            <a:off x="5877826" y="5385930"/>
            <a:ext cx="3142445" cy="900000"/>
          </a:xfrm>
          <a:prstGeom prst="chevron">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sz="1600" dirty="0">
              <a:latin typeface="Meiryo UI" panose="020B0604030504040204" pitchFamily="50" charset="-128"/>
              <a:ea typeface="Meiryo UI" panose="020B0604030504040204" pitchFamily="50" charset="-128"/>
            </a:endParaRPr>
          </a:p>
          <a:p>
            <a:pPr algn="ctr"/>
            <a:r>
              <a:rPr lang="ja-JP" altLang="en-US" sz="1600" dirty="0">
                <a:latin typeface="Meiryo UI" panose="020B0604030504040204" pitchFamily="50" charset="-128"/>
                <a:ea typeface="Meiryo UI" panose="020B0604030504040204" pitchFamily="50" charset="-128"/>
              </a:rPr>
              <a:t>議会で審議・議決</a:t>
            </a:r>
            <a:endParaRPr lang="en-US" altLang="ja-JP" sz="1600" dirty="0">
              <a:latin typeface="Meiryo UI" panose="020B0604030504040204" pitchFamily="50" charset="-128"/>
              <a:ea typeface="Meiryo UI" panose="020B0604030504040204" pitchFamily="50" charset="-128"/>
            </a:endParaRPr>
          </a:p>
        </p:txBody>
      </p:sp>
      <p:sp>
        <p:nvSpPr>
          <p:cNvPr id="21" name="山形 20"/>
          <p:cNvSpPr/>
          <p:nvPr/>
        </p:nvSpPr>
        <p:spPr>
          <a:xfrm>
            <a:off x="8378472" y="5385930"/>
            <a:ext cx="3142445" cy="900000"/>
          </a:xfrm>
          <a:prstGeom prst="chevron">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sz="1600" dirty="0">
              <a:latin typeface="Meiryo UI" panose="020B0604030504040204" pitchFamily="50" charset="-128"/>
              <a:ea typeface="Meiryo UI" panose="020B0604030504040204" pitchFamily="50" charset="-128"/>
            </a:endParaRPr>
          </a:p>
          <a:p>
            <a:pPr algn="ctr"/>
            <a:r>
              <a:rPr lang="ja-JP" altLang="en-US" sz="1600" dirty="0">
                <a:latin typeface="Meiryo UI" panose="020B0604030504040204" pitchFamily="50" charset="-128"/>
                <a:ea typeface="Meiryo UI" panose="020B0604030504040204" pitchFamily="50" charset="-128"/>
              </a:rPr>
              <a:t>事業の実施</a:t>
            </a:r>
            <a:endParaRPr lang="en-US" altLang="ja-JP" sz="16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792817" y="6358961"/>
            <a:ext cx="5085009" cy="307777"/>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時期は目安です。自治体によって異なります。</a:t>
            </a:r>
            <a:endParaRPr kumimoji="1" lang="en-US" altLang="ja-JP" sz="14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8EF00F90-07A8-4847-8EBC-D24D1FF5AF72}"/>
              </a:ext>
            </a:extLst>
          </p:cNvPr>
          <p:cNvSpPr txBox="1"/>
          <p:nvPr/>
        </p:nvSpPr>
        <p:spPr>
          <a:xfrm>
            <a:off x="181859" y="811274"/>
            <a:ext cx="11874154" cy="954107"/>
          </a:xfrm>
          <a:prstGeom prst="rect">
            <a:avLst/>
          </a:prstGeom>
          <a:noFill/>
        </p:spPr>
        <p:txBody>
          <a:bodyPr wrap="square" rtlCol="0">
            <a:spAutoFit/>
          </a:bodyPr>
          <a:lstStyle/>
          <a:p>
            <a:r>
              <a:rPr lang="ja-JP" altLang="en-US" sz="2800" b="1" dirty="0">
                <a:solidFill>
                  <a:schemeClr val="accent5">
                    <a:lumMod val="75000"/>
                  </a:schemeClr>
                </a:solidFill>
                <a:latin typeface="Meiryo UI" panose="020B0604030504040204" pitchFamily="50" charset="-128"/>
                <a:ea typeface="Meiryo UI" panose="020B0604030504040204" pitchFamily="50" charset="-128"/>
              </a:rPr>
              <a:t>行政の事業化に向けては、</a:t>
            </a:r>
            <a:endParaRPr lang="en-US" altLang="ja-JP" sz="2800" b="1" dirty="0">
              <a:solidFill>
                <a:schemeClr val="accent5">
                  <a:lumMod val="75000"/>
                </a:schemeClr>
              </a:solidFill>
              <a:latin typeface="Meiryo UI" panose="020B0604030504040204" pitchFamily="50" charset="-128"/>
              <a:ea typeface="Meiryo UI" panose="020B0604030504040204" pitchFamily="50" charset="-128"/>
            </a:endParaRPr>
          </a:p>
          <a:p>
            <a:r>
              <a:rPr lang="ja-JP" altLang="en-US" sz="2800" b="1" dirty="0">
                <a:solidFill>
                  <a:schemeClr val="accent5">
                    <a:lumMod val="75000"/>
                  </a:schemeClr>
                </a:solidFill>
                <a:latin typeface="Meiryo UI" panose="020B0604030504040204" pitchFamily="50" charset="-128"/>
                <a:ea typeface="Meiryo UI" panose="020B0604030504040204" pitchFamily="50" charset="-128"/>
              </a:rPr>
              <a:t>　　</a:t>
            </a:r>
            <a:r>
              <a:rPr lang="ja-JP" altLang="en-US" sz="2800" b="1" u="sng" dirty="0">
                <a:solidFill>
                  <a:schemeClr val="accent5">
                    <a:lumMod val="75000"/>
                  </a:schemeClr>
                </a:solidFill>
                <a:latin typeface="Meiryo UI" panose="020B0604030504040204" pitchFamily="50" charset="-128"/>
                <a:ea typeface="Meiryo UI" panose="020B0604030504040204" pitchFamily="50" charset="-128"/>
              </a:rPr>
              <a:t>自治体内での意思決定、予算の確保などを経る必要があります。</a:t>
            </a:r>
            <a:endParaRPr kumimoji="1" lang="ja-JP" altLang="en-US" sz="2800" b="1" u="sng" dirty="0">
              <a:solidFill>
                <a:schemeClr val="accent5">
                  <a:lumMod val="75000"/>
                </a:schemeClr>
              </a:solidFill>
              <a:latin typeface="Meiryo UI" panose="020B0604030504040204" pitchFamily="50" charset="-128"/>
              <a:ea typeface="Meiryo UI" panose="020B0604030504040204" pitchFamily="50" charset="-128"/>
            </a:endParaRPr>
          </a:p>
        </p:txBody>
      </p:sp>
      <p:grpSp>
        <p:nvGrpSpPr>
          <p:cNvPr id="4" name="グループ化 3">
            <a:extLst>
              <a:ext uri="{FF2B5EF4-FFF2-40B4-BE49-F238E27FC236}">
                <a16:creationId xmlns:a16="http://schemas.microsoft.com/office/drawing/2014/main" id="{CF3CE9DC-9AF3-4938-941A-24224515F307}"/>
              </a:ext>
            </a:extLst>
          </p:cNvPr>
          <p:cNvGrpSpPr/>
          <p:nvPr/>
        </p:nvGrpSpPr>
        <p:grpSpPr>
          <a:xfrm>
            <a:off x="7239688" y="6096968"/>
            <a:ext cx="2217465" cy="678613"/>
            <a:chOff x="7026801" y="5878614"/>
            <a:chExt cx="2217465" cy="678613"/>
          </a:xfrm>
        </p:grpSpPr>
        <p:sp>
          <p:nvSpPr>
            <p:cNvPr id="3" name="楕円 2">
              <a:extLst>
                <a:ext uri="{FF2B5EF4-FFF2-40B4-BE49-F238E27FC236}">
                  <a16:creationId xmlns:a16="http://schemas.microsoft.com/office/drawing/2014/main" id="{4ECC4DC2-5603-44B2-A796-8FA784FC1FDC}"/>
                </a:ext>
              </a:extLst>
            </p:cNvPr>
            <p:cNvSpPr/>
            <p:nvPr/>
          </p:nvSpPr>
          <p:spPr>
            <a:xfrm>
              <a:off x="7026801" y="5878614"/>
              <a:ext cx="2090057" cy="678613"/>
            </a:xfrm>
            <a:prstGeom prst="ellipse">
              <a:avLst/>
            </a:prstGeom>
            <a:solidFill>
              <a:srgbClr val="FFC000">
                <a:alpha val="60000"/>
              </a:srgb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1C5CEC32-ABBC-43EF-BC19-814E4B115277}"/>
                </a:ext>
              </a:extLst>
            </p:cNvPr>
            <p:cNvSpPr txBox="1"/>
            <p:nvPr/>
          </p:nvSpPr>
          <p:spPr>
            <a:xfrm>
              <a:off x="7026801" y="5972452"/>
              <a:ext cx="2217465" cy="584775"/>
            </a:xfrm>
            <a:prstGeom prst="rect">
              <a:avLst/>
            </a:prstGeom>
            <a:noFill/>
            <a:ln>
              <a:noFill/>
            </a:ln>
          </p:spPr>
          <p:txBody>
            <a:bodyPr wrap="square" rtlCol="0">
              <a:spAutoFit/>
            </a:bodyPr>
            <a:lstStyle/>
            <a:p>
              <a:pPr algn="ctr"/>
              <a:r>
                <a:rPr lang="ja-JP" altLang="en-US" sz="1600" dirty="0">
                  <a:latin typeface="Meiryo UI" panose="020B0604030504040204" pitchFamily="50" charset="-128"/>
                  <a:ea typeface="Meiryo UI" panose="020B0604030504040204" pitchFamily="50" charset="-128"/>
                </a:rPr>
                <a:t>議会の議決を経て、</a:t>
              </a:r>
              <a:endParaRPr lang="en-US" altLang="ja-JP" sz="1600" dirty="0">
                <a:latin typeface="Meiryo UI" panose="020B0604030504040204" pitchFamily="50" charset="-128"/>
                <a:ea typeface="Meiryo UI" panose="020B0604030504040204" pitchFamily="50" charset="-128"/>
              </a:endParaRPr>
            </a:p>
            <a:p>
              <a:pPr algn="ctr"/>
              <a:r>
                <a:rPr lang="ja-JP" altLang="en-US" sz="1600" dirty="0">
                  <a:latin typeface="Meiryo UI" panose="020B0604030504040204" pitchFamily="50" charset="-128"/>
                  <a:ea typeface="Meiryo UI" panose="020B0604030504040204" pitchFamily="50" charset="-128"/>
                </a:rPr>
                <a:t>予算が決定</a:t>
              </a:r>
              <a:endParaRPr kumimoji="1" lang="en-US" altLang="ja-JP" sz="1600" dirty="0">
                <a:latin typeface="Meiryo UI" panose="020B0604030504040204" pitchFamily="50" charset="-128"/>
                <a:ea typeface="Meiryo UI" panose="020B0604030504040204" pitchFamily="50" charset="-128"/>
              </a:endParaRPr>
            </a:p>
          </p:txBody>
        </p:sp>
      </p:grpSp>
      <p:sp>
        <p:nvSpPr>
          <p:cNvPr id="22" name="テキスト ボックス 21"/>
          <p:cNvSpPr txBox="1"/>
          <p:nvPr/>
        </p:nvSpPr>
        <p:spPr>
          <a:xfrm>
            <a:off x="1717262" y="5332577"/>
            <a:ext cx="1504684" cy="369332"/>
          </a:xfrm>
          <a:prstGeom prst="rect">
            <a:avLst/>
          </a:prstGeom>
          <a:noFill/>
        </p:spPr>
        <p:txBody>
          <a:bodyPr wrap="square" rtlCol="0">
            <a:spAutoFit/>
          </a:bodyPr>
          <a:lstStyle/>
          <a:p>
            <a:r>
              <a:rPr lang="en-US" altLang="ja-JP" u="sng" dirty="0">
                <a:latin typeface="Meiryo UI" panose="020B0604030504040204" pitchFamily="50" charset="-128"/>
                <a:ea typeface="Meiryo UI" panose="020B0604030504040204" pitchFamily="50" charset="-128"/>
              </a:rPr>
              <a:t>9-10</a:t>
            </a:r>
            <a:r>
              <a:rPr lang="ja-JP" altLang="en-US" u="sng" dirty="0">
                <a:latin typeface="Meiryo UI" panose="020B0604030504040204" pitchFamily="50" charset="-128"/>
                <a:ea typeface="Meiryo UI" panose="020B0604030504040204" pitchFamily="50" charset="-128"/>
              </a:rPr>
              <a:t>月頃</a:t>
            </a:r>
            <a:endParaRPr kumimoji="1" lang="en-US" altLang="ja-JP" u="sng"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4287819" y="5332577"/>
            <a:ext cx="1504684" cy="369332"/>
          </a:xfrm>
          <a:prstGeom prst="rect">
            <a:avLst/>
          </a:prstGeom>
          <a:noFill/>
        </p:spPr>
        <p:txBody>
          <a:bodyPr wrap="square" rtlCol="0">
            <a:spAutoFit/>
          </a:bodyPr>
          <a:lstStyle/>
          <a:p>
            <a:r>
              <a:rPr lang="en-US" altLang="ja-JP" u="sng" dirty="0">
                <a:latin typeface="Meiryo UI" panose="020B0604030504040204" pitchFamily="50" charset="-128"/>
                <a:ea typeface="Meiryo UI" panose="020B0604030504040204" pitchFamily="50" charset="-128"/>
              </a:rPr>
              <a:t>10-11</a:t>
            </a:r>
            <a:r>
              <a:rPr lang="ja-JP" altLang="en-US" u="sng" dirty="0">
                <a:latin typeface="Meiryo UI" panose="020B0604030504040204" pitchFamily="50" charset="-128"/>
                <a:ea typeface="Meiryo UI" panose="020B0604030504040204" pitchFamily="50" charset="-128"/>
              </a:rPr>
              <a:t>月頃</a:t>
            </a:r>
            <a:endParaRPr kumimoji="1" lang="en-US" altLang="ja-JP" u="sng"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6813684" y="5344203"/>
            <a:ext cx="1504684" cy="369332"/>
          </a:xfrm>
          <a:prstGeom prst="rect">
            <a:avLst/>
          </a:prstGeom>
          <a:noFill/>
        </p:spPr>
        <p:txBody>
          <a:bodyPr wrap="square" rtlCol="0">
            <a:spAutoFit/>
          </a:bodyPr>
          <a:lstStyle/>
          <a:p>
            <a:r>
              <a:rPr lang="en-US" altLang="ja-JP" u="sng" dirty="0">
                <a:latin typeface="Meiryo UI" panose="020B0604030504040204" pitchFamily="50" charset="-128"/>
                <a:ea typeface="Meiryo UI" panose="020B0604030504040204" pitchFamily="50" charset="-128"/>
              </a:rPr>
              <a:t>2-3</a:t>
            </a:r>
            <a:r>
              <a:rPr lang="ja-JP" altLang="en-US" u="sng" dirty="0">
                <a:latin typeface="Meiryo UI" panose="020B0604030504040204" pitchFamily="50" charset="-128"/>
                <a:ea typeface="Meiryo UI" panose="020B0604030504040204" pitchFamily="50" charset="-128"/>
              </a:rPr>
              <a:t>月頃</a:t>
            </a:r>
            <a:endParaRPr kumimoji="1" lang="en-US" altLang="ja-JP" u="sng"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9367999" y="5348254"/>
            <a:ext cx="1504684" cy="369332"/>
          </a:xfrm>
          <a:prstGeom prst="rect">
            <a:avLst/>
          </a:prstGeom>
          <a:noFill/>
        </p:spPr>
        <p:txBody>
          <a:bodyPr wrap="square" rtlCol="0">
            <a:spAutoFit/>
          </a:bodyPr>
          <a:lstStyle/>
          <a:p>
            <a:r>
              <a:rPr lang="en-US" altLang="ja-JP" u="sng" dirty="0">
                <a:latin typeface="Meiryo UI" panose="020B0604030504040204" pitchFamily="50" charset="-128"/>
                <a:ea typeface="Meiryo UI" panose="020B0604030504040204" pitchFamily="50" charset="-128"/>
              </a:rPr>
              <a:t>4</a:t>
            </a:r>
            <a:r>
              <a:rPr lang="ja-JP" altLang="en-US" u="sng" dirty="0">
                <a:latin typeface="Meiryo UI" panose="020B0604030504040204" pitchFamily="50" charset="-128"/>
                <a:ea typeface="Meiryo UI" panose="020B0604030504040204" pitchFamily="50" charset="-128"/>
              </a:rPr>
              <a:t>月以降</a:t>
            </a:r>
            <a:endParaRPr kumimoji="1" lang="en-US" altLang="ja-JP" u="sng" dirty="0">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id="{9D2068C6-1062-4A35-B2B0-3233840BA91B}"/>
              </a:ext>
            </a:extLst>
          </p:cNvPr>
          <p:cNvSpPr/>
          <p:nvPr/>
        </p:nvSpPr>
        <p:spPr>
          <a:xfrm>
            <a:off x="0" y="1209"/>
            <a:ext cx="12192000" cy="523365"/>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参考資料</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行政の予算について</a:t>
            </a:r>
          </a:p>
        </p:txBody>
      </p:sp>
      <p:sp>
        <p:nvSpPr>
          <p:cNvPr id="29" name="スライド番号プレースホルダー 5">
            <a:extLst>
              <a:ext uri="{FF2B5EF4-FFF2-40B4-BE49-F238E27FC236}">
                <a16:creationId xmlns:a16="http://schemas.microsoft.com/office/drawing/2014/main" id="{F245FBD5-362D-4883-82EE-D314FCB5D0DF}"/>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21</a:t>
            </a:fld>
            <a:endParaRPr kumimoji="1" lang="ja-JP" altLang="en-US">
              <a:solidFill>
                <a:prstClr val="black"/>
              </a:solidFill>
            </a:endParaRPr>
          </a:p>
        </p:txBody>
      </p:sp>
    </p:spTree>
    <p:extLst>
      <p:ext uri="{BB962C8B-B14F-4D97-AF65-F5344CB8AC3E}">
        <p14:creationId xmlns:p14="http://schemas.microsoft.com/office/powerpoint/2010/main" val="4180067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6AF44B0-F059-49AE-BFB7-9B43BEA5E350}"/>
              </a:ext>
            </a:extLst>
          </p:cNvPr>
          <p:cNvSpPr>
            <a:spLocks noGrp="1"/>
          </p:cNvSpPr>
          <p:nvPr>
            <p:ph type="sldNum" sz="quarter" idx="12"/>
          </p:nvPr>
        </p:nvSpPr>
        <p:spPr/>
        <p:txBody>
          <a:bodyPr/>
          <a:lstStyle/>
          <a:p>
            <a:fld id="{7B20388F-A125-4D2E-BBF0-E240911E1C91}" type="slidenum">
              <a:rPr kumimoji="1" lang="ja-JP" altLang="en-US" smtClean="0"/>
              <a:pPr/>
              <a:t>22</a:t>
            </a:fld>
            <a:endParaRPr kumimoji="1" lang="ja-JP" altLang="en-US"/>
          </a:p>
        </p:txBody>
      </p:sp>
      <p:sp>
        <p:nvSpPr>
          <p:cNvPr id="4" name="テキスト ボックス 3">
            <a:extLst>
              <a:ext uri="{FF2B5EF4-FFF2-40B4-BE49-F238E27FC236}">
                <a16:creationId xmlns:a16="http://schemas.microsoft.com/office/drawing/2014/main" id="{E45A44DB-3224-4256-866C-77FE7F49BA49}"/>
              </a:ext>
            </a:extLst>
          </p:cNvPr>
          <p:cNvSpPr txBox="1"/>
          <p:nvPr/>
        </p:nvSpPr>
        <p:spPr>
          <a:xfrm>
            <a:off x="1" y="1731114"/>
            <a:ext cx="12191999" cy="2246769"/>
          </a:xfrm>
          <a:prstGeom prst="rect">
            <a:avLst/>
          </a:prstGeom>
          <a:noFill/>
        </p:spPr>
        <p:txBody>
          <a:bodyPr wrap="square">
            <a:spAutoFit/>
          </a:bodyPr>
          <a:lstStyle/>
          <a:p>
            <a:pPr algn="ctr"/>
            <a:r>
              <a:rPr kumimoji="1" lang="ja-JP" altLang="en-US" sz="4800" b="1" dirty="0">
                <a:latin typeface="Meiryo UI" panose="020B0604030504040204" pitchFamily="50" charset="-128"/>
                <a:ea typeface="Meiryo UI" panose="020B0604030504040204" pitchFamily="50" charset="-128"/>
              </a:rPr>
              <a:t>実践</a:t>
            </a:r>
            <a:r>
              <a:rPr kumimoji="1" lang="en-US" altLang="ja-JP" sz="4800" b="1" dirty="0">
                <a:latin typeface="Meiryo UI" panose="020B0604030504040204" pitchFamily="50" charset="-128"/>
                <a:ea typeface="Meiryo UI" panose="020B0604030504040204" pitchFamily="50" charset="-128"/>
              </a:rPr>
              <a:t>SDGs</a:t>
            </a:r>
            <a:r>
              <a:rPr kumimoji="1" lang="ja-JP" altLang="en-US" sz="4800" b="1" dirty="0">
                <a:latin typeface="Meiryo UI" panose="020B0604030504040204" pitchFamily="50" charset="-128"/>
                <a:ea typeface="Meiryo UI" panose="020B0604030504040204" pitchFamily="50" charset="-128"/>
              </a:rPr>
              <a:t>！（ワークタイム②）</a:t>
            </a:r>
            <a:endParaRPr kumimoji="1" lang="en-US" altLang="ja-JP" sz="4800" b="1" dirty="0">
              <a:latin typeface="Meiryo UI" panose="020B0604030504040204" pitchFamily="50" charset="-128"/>
              <a:ea typeface="Meiryo UI" panose="020B0604030504040204" pitchFamily="50" charset="-128"/>
            </a:endParaRPr>
          </a:p>
          <a:p>
            <a:pPr algn="ctr"/>
            <a:endParaRPr kumimoji="1" lang="en-US" altLang="ja-JP" sz="4800" b="1" dirty="0">
              <a:latin typeface="Meiryo UI" panose="020B0604030504040204" pitchFamily="50" charset="-128"/>
              <a:ea typeface="Meiryo UI" panose="020B0604030504040204" pitchFamily="50" charset="-128"/>
            </a:endParaRPr>
          </a:p>
          <a:p>
            <a:pPr algn="ctr"/>
            <a:r>
              <a:rPr kumimoji="1" lang="en-US" altLang="ja-JP" sz="4400" b="1" dirty="0">
                <a:latin typeface="Meiryo UI" panose="020B0604030504040204" pitchFamily="50" charset="-128"/>
                <a:ea typeface="Meiryo UI" panose="020B0604030504040204" pitchFamily="50" charset="-128"/>
              </a:rPr>
              <a:t>SDGs</a:t>
            </a:r>
            <a:r>
              <a:rPr kumimoji="1" lang="ja-JP" altLang="en-US" sz="4400" b="1" dirty="0">
                <a:latin typeface="Meiryo UI" panose="020B0604030504040204" pitchFamily="50" charset="-128"/>
                <a:ea typeface="Meiryo UI" panose="020B0604030504040204" pitchFamily="50" charset="-128"/>
              </a:rPr>
              <a:t>達成に向け自分たちができる活動を考える</a:t>
            </a:r>
            <a:endParaRPr lang="ja-JP" altLang="en-US" sz="4400" dirty="0"/>
          </a:p>
        </p:txBody>
      </p:sp>
    </p:spTree>
    <p:extLst>
      <p:ext uri="{BB962C8B-B14F-4D97-AF65-F5344CB8AC3E}">
        <p14:creationId xmlns:p14="http://schemas.microsoft.com/office/powerpoint/2010/main" val="4217313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75AAFAE-186F-4E8B-9B31-0A97BE794F3C}"/>
              </a:ext>
            </a:extLst>
          </p:cNvPr>
          <p:cNvSpPr>
            <a:spLocks noGrp="1"/>
          </p:cNvSpPr>
          <p:nvPr>
            <p:ph type="sldNum" sz="quarter" idx="12"/>
          </p:nvPr>
        </p:nvSpPr>
        <p:spPr/>
        <p:txBody>
          <a:bodyPr/>
          <a:lstStyle/>
          <a:p>
            <a:fld id="{7B20388F-A125-4D2E-BBF0-E240911E1C91}" type="slidenum">
              <a:rPr kumimoji="1" lang="ja-JP" altLang="en-US" smtClean="0"/>
              <a:pPr/>
              <a:t>23</a:t>
            </a:fld>
            <a:endParaRPr kumimoji="1" lang="ja-JP" altLang="en-US"/>
          </a:p>
        </p:txBody>
      </p:sp>
      <p:sp>
        <p:nvSpPr>
          <p:cNvPr id="3" name="正方形/長方形 2">
            <a:extLst>
              <a:ext uri="{FF2B5EF4-FFF2-40B4-BE49-F238E27FC236}">
                <a16:creationId xmlns:a16="http://schemas.microsoft.com/office/drawing/2014/main" id="{15E5E971-5DF1-4215-98A9-4B116932A5B4}"/>
              </a:ext>
            </a:extLst>
          </p:cNvPr>
          <p:cNvSpPr/>
          <p:nvPr/>
        </p:nvSpPr>
        <p:spPr>
          <a:xfrm>
            <a:off x="0" y="1209"/>
            <a:ext cx="12192000" cy="523365"/>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ワークタイム②</a:t>
            </a:r>
            <a:r>
              <a:rPr kumimoji="1" lang="en-US" altLang="ja-JP" sz="2400" b="1" dirty="0">
                <a:latin typeface="Meiryo UI" panose="020B0604030504040204" pitchFamily="50" charset="-128"/>
                <a:ea typeface="Meiryo UI" panose="020B0604030504040204" pitchFamily="50" charset="-128"/>
              </a:rPr>
              <a:t>SDGs</a:t>
            </a:r>
            <a:r>
              <a:rPr kumimoji="1" lang="ja-JP" altLang="en-US" sz="2400" b="1" dirty="0">
                <a:latin typeface="Meiryo UI" panose="020B0604030504040204" pitchFamily="50" charset="-128"/>
                <a:ea typeface="Meiryo UI" panose="020B0604030504040204" pitchFamily="50" charset="-128"/>
              </a:rPr>
              <a:t>達成に向け自分たちができる活動を考える</a:t>
            </a:r>
          </a:p>
        </p:txBody>
      </p:sp>
      <p:sp>
        <p:nvSpPr>
          <p:cNvPr id="5" name="テキスト ボックス 4">
            <a:extLst>
              <a:ext uri="{FF2B5EF4-FFF2-40B4-BE49-F238E27FC236}">
                <a16:creationId xmlns:a16="http://schemas.microsoft.com/office/drawing/2014/main" id="{4EA60B74-2307-4538-BC81-F479482F027F}"/>
              </a:ext>
            </a:extLst>
          </p:cNvPr>
          <p:cNvSpPr txBox="1"/>
          <p:nvPr/>
        </p:nvSpPr>
        <p:spPr>
          <a:xfrm>
            <a:off x="118358" y="589209"/>
            <a:ext cx="11955284" cy="5878532"/>
          </a:xfrm>
          <a:prstGeom prst="rect">
            <a:avLst/>
          </a:prstGeom>
          <a:noFill/>
        </p:spPr>
        <p:txBody>
          <a:bodyPr wrap="square" rtlCol="0">
            <a:spAutoFit/>
          </a:bodyPr>
          <a:lstStyle/>
          <a:p>
            <a:r>
              <a:rPr kumimoji="1" lang="ja-JP" altLang="en-US" sz="4400" b="1" dirty="0">
                <a:latin typeface="Meiryo UI" panose="020B0604030504040204" pitchFamily="50" charset="-128"/>
                <a:ea typeface="Meiryo UI" panose="020B0604030504040204" pitchFamily="50" charset="-128"/>
              </a:rPr>
              <a:t>ステップ</a:t>
            </a:r>
            <a:r>
              <a:rPr kumimoji="1" lang="en-US" altLang="ja-JP" sz="4400" b="1" dirty="0">
                <a:latin typeface="Meiryo UI" panose="020B0604030504040204" pitchFamily="50" charset="-128"/>
                <a:ea typeface="Meiryo UI" panose="020B0604030504040204" pitchFamily="50" charset="-128"/>
              </a:rPr>
              <a:t>1</a:t>
            </a:r>
          </a:p>
          <a:p>
            <a:r>
              <a:rPr kumimoji="1" lang="ja-JP" altLang="en-US" sz="3600" dirty="0">
                <a:latin typeface="Meiryo UI" panose="020B0604030504040204" pitchFamily="50" charset="-128"/>
                <a:ea typeface="Meiryo UI" panose="020B0604030504040204" pitchFamily="50" charset="-128"/>
              </a:rPr>
              <a:t>ワーク①で考えた</a:t>
            </a:r>
            <a:r>
              <a:rPr kumimoji="1" lang="en-US" altLang="ja-JP" sz="3600" dirty="0">
                <a:latin typeface="Meiryo UI" panose="020B0604030504040204" pitchFamily="50" charset="-128"/>
                <a:ea typeface="Meiryo UI" panose="020B0604030504040204" pitchFamily="50" charset="-128"/>
              </a:rPr>
              <a:t>SDGs</a:t>
            </a:r>
            <a:r>
              <a:rPr kumimoji="1" lang="ja-JP" altLang="en-US" sz="3600" dirty="0">
                <a:latin typeface="Meiryo UI" panose="020B0604030504040204" pitchFamily="50" charset="-128"/>
                <a:ea typeface="Meiryo UI" panose="020B0604030504040204" pitchFamily="50" charset="-128"/>
              </a:rPr>
              <a:t>が達成された社会・世界と現実の社会・世界の</a:t>
            </a:r>
            <a:r>
              <a:rPr kumimoji="1" lang="ja-JP" altLang="en-US" sz="3600" b="1" u="sng" dirty="0">
                <a:solidFill>
                  <a:srgbClr val="FF0000"/>
                </a:solidFill>
                <a:latin typeface="Meiryo UI" panose="020B0604030504040204" pitchFamily="50" charset="-128"/>
                <a:ea typeface="Meiryo UI" panose="020B0604030504040204" pitchFamily="50" charset="-128"/>
              </a:rPr>
              <a:t>乖離や、それを実現するために必要だと考える活動等</a:t>
            </a:r>
            <a:r>
              <a:rPr kumimoji="1" lang="ja-JP" altLang="en-US" sz="3600" dirty="0">
                <a:latin typeface="Meiryo UI" panose="020B0604030504040204" pitchFamily="50" charset="-128"/>
                <a:ea typeface="Meiryo UI" panose="020B0604030504040204" pitchFamily="50" charset="-128"/>
              </a:rPr>
              <a:t>を検討してください　</a:t>
            </a:r>
            <a:r>
              <a:rPr kumimoji="1" lang="en-US" altLang="ja-JP" sz="2800" dirty="0">
                <a:latin typeface="Meiryo UI" panose="020B0604030504040204" pitchFamily="50" charset="-128"/>
                <a:ea typeface="Meiryo UI" panose="020B0604030504040204" pitchFamily="50" charset="-128"/>
              </a:rPr>
              <a:t>※30</a:t>
            </a:r>
            <a:r>
              <a:rPr kumimoji="1" lang="ja-JP" altLang="en-US" sz="2800" dirty="0">
                <a:latin typeface="Meiryo UI" panose="020B0604030504040204" pitchFamily="50" charset="-128"/>
                <a:ea typeface="Meiryo UI" panose="020B0604030504040204" pitchFamily="50" charset="-128"/>
              </a:rPr>
              <a:t>ｐ以降にある参考資料も活用ください</a:t>
            </a:r>
          </a:p>
          <a:p>
            <a:endParaRPr kumimoji="1" lang="en-US" altLang="ja-JP" sz="2400" dirty="0">
              <a:latin typeface="Meiryo UI" panose="020B0604030504040204" pitchFamily="50" charset="-128"/>
              <a:ea typeface="Meiryo UI" panose="020B0604030504040204" pitchFamily="50" charset="-128"/>
            </a:endParaRPr>
          </a:p>
          <a:p>
            <a:r>
              <a:rPr kumimoji="1" lang="ja-JP" altLang="en-US" sz="4400" b="1" dirty="0">
                <a:latin typeface="Meiryo UI" panose="020B0604030504040204" pitchFamily="50" charset="-128"/>
                <a:ea typeface="Meiryo UI" panose="020B0604030504040204" pitchFamily="50" charset="-128"/>
              </a:rPr>
              <a:t>ステップ２</a:t>
            </a:r>
            <a:endParaRPr kumimoji="1" lang="en-US" altLang="ja-JP" sz="4400" b="1" dirty="0">
              <a:latin typeface="Meiryo UI" panose="020B0604030504040204" pitchFamily="50" charset="-128"/>
              <a:ea typeface="Meiryo UI" panose="020B0604030504040204" pitchFamily="50" charset="-128"/>
            </a:endParaRPr>
          </a:p>
          <a:p>
            <a:r>
              <a:rPr kumimoji="1" lang="ja-JP" altLang="en-US" sz="3600" dirty="0">
                <a:latin typeface="Meiryo UI" panose="020B0604030504040204" pitchFamily="50" charset="-128"/>
                <a:ea typeface="Meiryo UI" panose="020B0604030504040204" pitchFamily="50" charset="-128"/>
              </a:rPr>
              <a:t>「ステップ</a:t>
            </a:r>
            <a:r>
              <a:rPr kumimoji="1" lang="en-US" altLang="ja-JP" sz="3600" dirty="0">
                <a:latin typeface="Meiryo UI" panose="020B0604030504040204" pitchFamily="50" charset="-128"/>
                <a:ea typeface="Meiryo UI" panose="020B0604030504040204" pitchFamily="50" charset="-128"/>
              </a:rPr>
              <a:t>1</a:t>
            </a:r>
            <a:r>
              <a:rPr kumimoji="1" lang="ja-JP" altLang="en-US" sz="3600" dirty="0">
                <a:latin typeface="Meiryo UI" panose="020B0604030504040204" pitchFamily="50" charset="-128"/>
                <a:ea typeface="Meiryo UI" panose="020B0604030504040204" pitchFamily="50" charset="-128"/>
              </a:rPr>
              <a:t>」を踏まえて、</a:t>
            </a:r>
            <a:r>
              <a:rPr kumimoji="1" lang="en-US" altLang="ja-JP" sz="3600" dirty="0">
                <a:latin typeface="Meiryo UI" panose="020B0604030504040204" pitchFamily="50" charset="-128"/>
                <a:ea typeface="Meiryo UI" panose="020B0604030504040204" pitchFamily="50" charset="-128"/>
              </a:rPr>
              <a:t> SDGs</a:t>
            </a:r>
            <a:r>
              <a:rPr kumimoji="1" lang="ja-JP" altLang="en-US" sz="3600" dirty="0">
                <a:latin typeface="Meiryo UI" panose="020B0604030504040204" pitchFamily="50" charset="-128"/>
                <a:ea typeface="Meiryo UI" panose="020B0604030504040204" pitchFamily="50" charset="-128"/>
              </a:rPr>
              <a:t>が達成された社会・世界の実現に向けて</a:t>
            </a:r>
            <a:r>
              <a:rPr kumimoji="1" lang="ja-JP" altLang="en-US" sz="3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「自身が取り組める行動」</a:t>
            </a:r>
            <a:r>
              <a:rPr kumimoji="1" lang="ja-JP" altLang="en-US" sz="3600" dirty="0">
                <a:latin typeface="Meiryo UI" panose="020B0604030504040204" pitchFamily="50" charset="-128"/>
                <a:ea typeface="Meiryo UI" panose="020B0604030504040204" pitchFamily="50" charset="-128"/>
              </a:rPr>
              <a:t>を検討ください</a:t>
            </a:r>
            <a:endParaRPr kumimoji="1" lang="en-US" altLang="ja-JP" sz="36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（その行動が</a:t>
            </a:r>
            <a:r>
              <a:rPr kumimoji="1" lang="en-US" altLang="ja-JP" sz="2800" dirty="0">
                <a:latin typeface="Meiryo UI" panose="020B0604030504040204" pitchFamily="50" charset="-128"/>
                <a:ea typeface="Meiryo UI" panose="020B0604030504040204" pitchFamily="50" charset="-128"/>
              </a:rPr>
              <a:t>SDGs</a:t>
            </a:r>
            <a:r>
              <a:rPr kumimoji="1" lang="ja-JP" altLang="en-US" sz="2800" dirty="0">
                <a:latin typeface="Meiryo UI" panose="020B0604030504040204" pitchFamily="50" charset="-128"/>
                <a:ea typeface="Meiryo UI" panose="020B0604030504040204" pitchFamily="50" charset="-128"/>
              </a:rPr>
              <a:t>のどのゴールに貢献できるのかも併せて考えてみましょう）</a:t>
            </a:r>
            <a:endParaRPr kumimoji="1" lang="en-US" altLang="ja-JP" sz="2800" dirty="0">
              <a:latin typeface="Meiryo UI" panose="020B0604030504040204" pitchFamily="50" charset="-128"/>
              <a:ea typeface="Meiryo UI" panose="020B0604030504040204" pitchFamily="50" charset="-128"/>
            </a:endParaRPr>
          </a:p>
          <a:p>
            <a:endParaRPr kumimoji="1" lang="en-US" altLang="ja-JP" sz="2800" dirty="0">
              <a:latin typeface="Meiryo UI" panose="020B0604030504040204" pitchFamily="50" charset="-128"/>
              <a:ea typeface="Meiryo UI" panose="020B0604030504040204" pitchFamily="50" charset="-128"/>
            </a:endParaRPr>
          </a:p>
          <a:p>
            <a:r>
              <a:rPr kumimoji="1" lang="en-US" altLang="ja-JP" sz="2800" dirty="0">
                <a:latin typeface="Meiryo UI" panose="020B0604030504040204" pitchFamily="50" charset="-128"/>
                <a:ea typeface="Meiryo UI" panose="020B0604030504040204" pitchFamily="50" charset="-128"/>
              </a:rPr>
              <a:t>※</a:t>
            </a:r>
            <a:r>
              <a:rPr kumimoji="1" lang="ja-JP" altLang="en-US" sz="2800" dirty="0">
                <a:latin typeface="Meiryo UI" panose="020B0604030504040204" pitchFamily="50" charset="-128"/>
                <a:ea typeface="Meiryo UI" panose="020B0604030504040204" pitchFamily="50" charset="-128"/>
              </a:rPr>
              <a:t>ワークシートを記入ください。</a:t>
            </a:r>
            <a:endParaRPr kumimoji="1" lang="en-US" altLang="ja-JP" sz="2800" dirty="0">
              <a:latin typeface="Meiryo UI" panose="020B0604030504040204" pitchFamily="50" charset="-128"/>
              <a:ea typeface="Meiryo UI" panose="020B0604030504040204" pitchFamily="50" charset="-128"/>
            </a:endParaRPr>
          </a:p>
        </p:txBody>
      </p:sp>
      <p:sp>
        <p:nvSpPr>
          <p:cNvPr id="6" name="スライド番号プレースホルダー 8">
            <a:extLst>
              <a:ext uri="{FF2B5EF4-FFF2-40B4-BE49-F238E27FC236}">
                <a16:creationId xmlns:a16="http://schemas.microsoft.com/office/drawing/2014/main" id="{943FDD19-905A-4160-BBAC-0EBF23AE79A2}"/>
              </a:ext>
            </a:extLst>
          </p:cNvPr>
          <p:cNvSpPr txBox="1">
            <a:spLocks/>
          </p:cNvSpPr>
          <p:nvPr/>
        </p:nvSpPr>
        <p:spPr>
          <a:xfrm>
            <a:off x="9575417" y="6467406"/>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a:pPr algn="r"/>
              <a:t>23</a:t>
            </a:fld>
            <a:endParaRPr kumimoji="1" lang="ja-JP" altLang="en-US" sz="1200" dirty="0"/>
          </a:p>
        </p:txBody>
      </p:sp>
      <p:sp>
        <p:nvSpPr>
          <p:cNvPr id="7" name="スライド番号プレースホルダー 5">
            <a:extLst>
              <a:ext uri="{FF2B5EF4-FFF2-40B4-BE49-F238E27FC236}">
                <a16:creationId xmlns:a16="http://schemas.microsoft.com/office/drawing/2014/main" id="{5F2274DE-0D02-4E1F-A75E-7F276E191693}"/>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23</a:t>
            </a:fld>
            <a:endParaRPr kumimoji="1" lang="ja-JP" altLang="en-US">
              <a:solidFill>
                <a:prstClr val="black"/>
              </a:solidFill>
            </a:endParaRPr>
          </a:p>
        </p:txBody>
      </p:sp>
      <p:pic>
        <p:nvPicPr>
          <p:cNvPr id="8" name="図 7">
            <a:extLst>
              <a:ext uri="{FF2B5EF4-FFF2-40B4-BE49-F238E27FC236}">
                <a16:creationId xmlns:a16="http://schemas.microsoft.com/office/drawing/2014/main" id="{1EC322F1-90FE-4370-B872-E8BC8840B7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6188" y="2595582"/>
            <a:ext cx="1240358" cy="1240358"/>
          </a:xfrm>
          <a:prstGeom prst="rect">
            <a:avLst/>
          </a:prstGeom>
        </p:spPr>
      </p:pic>
    </p:spTree>
    <p:extLst>
      <p:ext uri="{BB962C8B-B14F-4D97-AF65-F5344CB8AC3E}">
        <p14:creationId xmlns:p14="http://schemas.microsoft.com/office/powerpoint/2010/main" val="199937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75AAFAE-186F-4E8B-9B31-0A97BE794F3C}"/>
              </a:ext>
            </a:extLst>
          </p:cNvPr>
          <p:cNvSpPr>
            <a:spLocks noGrp="1"/>
          </p:cNvSpPr>
          <p:nvPr>
            <p:ph type="sldNum" sz="quarter" idx="12"/>
          </p:nvPr>
        </p:nvSpPr>
        <p:spPr/>
        <p:txBody>
          <a:bodyPr/>
          <a:lstStyle/>
          <a:p>
            <a:fld id="{7B20388F-A125-4D2E-BBF0-E240911E1C91}" type="slidenum">
              <a:rPr kumimoji="1" lang="ja-JP" altLang="en-US" smtClean="0"/>
              <a:pPr/>
              <a:t>24</a:t>
            </a:fld>
            <a:endParaRPr kumimoji="1" lang="ja-JP" altLang="en-US"/>
          </a:p>
        </p:txBody>
      </p:sp>
      <p:sp>
        <p:nvSpPr>
          <p:cNvPr id="3" name="正方形/長方形 2">
            <a:extLst>
              <a:ext uri="{FF2B5EF4-FFF2-40B4-BE49-F238E27FC236}">
                <a16:creationId xmlns:a16="http://schemas.microsoft.com/office/drawing/2014/main" id="{15E5E971-5DF1-4215-98A9-4B116932A5B4}"/>
              </a:ext>
            </a:extLst>
          </p:cNvPr>
          <p:cNvSpPr/>
          <p:nvPr/>
        </p:nvSpPr>
        <p:spPr>
          <a:xfrm>
            <a:off x="0" y="1209"/>
            <a:ext cx="12192000" cy="523365"/>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グループ発表について</a:t>
            </a:r>
          </a:p>
        </p:txBody>
      </p:sp>
      <p:sp>
        <p:nvSpPr>
          <p:cNvPr id="4" name="スライド番号プレースホルダー 5">
            <a:extLst>
              <a:ext uri="{FF2B5EF4-FFF2-40B4-BE49-F238E27FC236}">
                <a16:creationId xmlns:a16="http://schemas.microsoft.com/office/drawing/2014/main" id="{5DD4B7C4-79AF-4CF5-B424-4F7B2B8C8204}"/>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24</a:t>
            </a:fld>
            <a:endParaRPr kumimoji="1" lang="ja-JP" altLang="en-US">
              <a:solidFill>
                <a:prstClr val="black"/>
              </a:solidFill>
            </a:endParaRPr>
          </a:p>
        </p:txBody>
      </p:sp>
      <p:sp>
        <p:nvSpPr>
          <p:cNvPr id="5" name="テキスト ボックス 4">
            <a:extLst>
              <a:ext uri="{FF2B5EF4-FFF2-40B4-BE49-F238E27FC236}">
                <a16:creationId xmlns:a16="http://schemas.microsoft.com/office/drawing/2014/main" id="{4EA60B74-2307-4538-BC81-F479482F027F}"/>
              </a:ext>
            </a:extLst>
          </p:cNvPr>
          <p:cNvSpPr txBox="1"/>
          <p:nvPr/>
        </p:nvSpPr>
        <p:spPr>
          <a:xfrm>
            <a:off x="258792" y="535938"/>
            <a:ext cx="12192000" cy="4031873"/>
          </a:xfrm>
          <a:prstGeom prst="rect">
            <a:avLst/>
          </a:prstGeom>
          <a:noFill/>
        </p:spPr>
        <p:txBody>
          <a:bodyPr wrap="square" rtlCol="0">
            <a:spAutoFit/>
          </a:bodyPr>
          <a:lstStyle/>
          <a:p>
            <a:endParaRPr kumimoji="1" lang="en-US" altLang="ja-JP" sz="3200" b="1" dirty="0">
              <a:latin typeface="Meiryo UI" panose="020B0604030504040204" pitchFamily="50" charset="-128"/>
              <a:ea typeface="Meiryo UI" panose="020B0604030504040204" pitchFamily="50" charset="-128"/>
            </a:endParaRPr>
          </a:p>
          <a:p>
            <a:r>
              <a:rPr kumimoji="1" lang="ja-JP" altLang="en-US" sz="3200" b="1" dirty="0">
                <a:latin typeface="Meiryo UI" panose="020B0604030504040204" pitchFamily="50" charset="-128"/>
                <a:ea typeface="Meiryo UI" panose="020B0604030504040204" pitchFamily="50" charset="-128"/>
              </a:rPr>
              <a:t>・発表項目は以下のとおりです</a:t>
            </a:r>
            <a:endParaRPr kumimoji="1" lang="en-US" altLang="ja-JP" sz="3200" b="1" dirty="0">
              <a:latin typeface="Meiryo UI" panose="020B0604030504040204" pitchFamily="50" charset="-128"/>
              <a:ea typeface="Meiryo UI" panose="020B0604030504040204" pitchFamily="50" charset="-128"/>
            </a:endParaRPr>
          </a:p>
          <a:p>
            <a:endParaRPr kumimoji="1" lang="en-US" altLang="ja-JP" sz="3200" b="1" dirty="0">
              <a:latin typeface="Meiryo UI" panose="020B0604030504040204" pitchFamily="50" charset="-128"/>
              <a:ea typeface="Meiryo UI" panose="020B0604030504040204" pitchFamily="50" charset="-128"/>
            </a:endParaRPr>
          </a:p>
          <a:p>
            <a:r>
              <a:rPr kumimoji="1" lang="ja-JP" altLang="en-US"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①自分たちが考える</a:t>
            </a:r>
            <a:r>
              <a:rPr kumimoji="1" lang="en-US" altLang="ja-JP"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SDGs</a:t>
            </a:r>
            <a:r>
              <a:rPr kumimoji="1" lang="ja-JP" altLang="en-US"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が達成された社会・世界</a:t>
            </a:r>
            <a:endParaRPr kumimoji="1" lang="en-US" altLang="ja-JP"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endParaRPr kumimoji="1" lang="en-US" altLang="ja-JP"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②現実の社会・世界の乖離や、実現するために必要だと考える活動</a:t>
            </a:r>
            <a:endParaRPr kumimoji="1" lang="en-US" altLang="ja-JP"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endParaRPr kumimoji="1" lang="en-US" altLang="ja-JP"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③自分たちができる行動</a:t>
            </a:r>
          </a:p>
        </p:txBody>
      </p:sp>
      <p:pic>
        <p:nvPicPr>
          <p:cNvPr id="6" name="Picture 2" descr="17 Objetivos">
            <a:extLst>
              <a:ext uri="{FF2B5EF4-FFF2-40B4-BE49-F238E27FC236}">
                <a16:creationId xmlns:a16="http://schemas.microsoft.com/office/drawing/2014/main" id="{996DD32D-1EB6-4228-BDF2-1A5C6C64CE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0806003" y="5766549"/>
            <a:ext cx="1094704" cy="1111026"/>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7E2D4F90-37F5-4845-9BBC-3BC3A183EE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1496" y="4468483"/>
            <a:ext cx="1710504" cy="1479806"/>
          </a:xfrm>
          <a:prstGeom prst="rect">
            <a:avLst/>
          </a:prstGeom>
        </p:spPr>
      </p:pic>
    </p:spTree>
    <p:extLst>
      <p:ext uri="{BB962C8B-B14F-4D97-AF65-F5344CB8AC3E}">
        <p14:creationId xmlns:p14="http://schemas.microsoft.com/office/powerpoint/2010/main" val="87271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CD5A8243-22B5-4B41-B3F7-D33F077CC839}"/>
              </a:ext>
            </a:extLst>
          </p:cNvPr>
          <p:cNvSpPr/>
          <p:nvPr/>
        </p:nvSpPr>
        <p:spPr>
          <a:xfrm>
            <a:off x="146631" y="161200"/>
            <a:ext cx="2524649" cy="561175"/>
          </a:xfrm>
          <a:prstGeom prst="roundRect">
            <a:avLst/>
          </a:prstGeom>
          <a:ln w="381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BE1154D9-9F36-44C3-8101-74B1B474189B}"/>
              </a:ext>
            </a:extLst>
          </p:cNvPr>
          <p:cNvSpPr txBox="1"/>
          <p:nvPr/>
        </p:nvSpPr>
        <p:spPr>
          <a:xfrm>
            <a:off x="126084" y="191977"/>
            <a:ext cx="2545196" cy="461665"/>
          </a:xfrm>
          <a:prstGeom prst="rect">
            <a:avLst/>
          </a:prstGeom>
          <a:noFill/>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＜作業シート＞</a:t>
            </a:r>
            <a:endParaRPr kumimoji="1" lang="en-US" altLang="ja-JP" sz="2400" b="1" dirty="0">
              <a:latin typeface="Meiryo UI" panose="020B0604030504040204" pitchFamily="50" charset="-128"/>
              <a:ea typeface="Meiryo UI" panose="020B0604030504040204" pitchFamily="50" charset="-128"/>
            </a:endParaRPr>
          </a:p>
        </p:txBody>
      </p:sp>
      <p:sp>
        <p:nvSpPr>
          <p:cNvPr id="11" name="スライド番号プレースホルダー 5">
            <a:extLst>
              <a:ext uri="{FF2B5EF4-FFF2-40B4-BE49-F238E27FC236}">
                <a16:creationId xmlns:a16="http://schemas.microsoft.com/office/drawing/2014/main" id="{3A26BC5C-62C5-4E58-A8DE-A0325F203A0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25</a:t>
            </a:fld>
            <a:endParaRPr kumimoji="1" lang="ja-JP" altLang="en-US">
              <a:solidFill>
                <a:prstClr val="black"/>
              </a:solidFill>
            </a:endParaRPr>
          </a:p>
        </p:txBody>
      </p:sp>
      <p:pic>
        <p:nvPicPr>
          <p:cNvPr id="15" name="図 14">
            <a:extLst>
              <a:ext uri="{FF2B5EF4-FFF2-40B4-BE49-F238E27FC236}">
                <a16:creationId xmlns:a16="http://schemas.microsoft.com/office/drawing/2014/main" id="{1D96508A-F3C9-4B84-9C70-5094078E14E3}"/>
              </a:ext>
            </a:extLst>
          </p:cNvPr>
          <p:cNvPicPr>
            <a:picLocks noChangeAspect="1"/>
          </p:cNvPicPr>
          <p:nvPr/>
        </p:nvPicPr>
        <p:blipFill>
          <a:blip r:embed="rId2"/>
          <a:stretch>
            <a:fillRect/>
          </a:stretch>
        </p:blipFill>
        <p:spPr>
          <a:xfrm>
            <a:off x="6236898" y="1181186"/>
            <a:ext cx="4145064" cy="2142596"/>
          </a:xfrm>
          <a:prstGeom prst="rect">
            <a:avLst/>
          </a:prstGeom>
        </p:spPr>
      </p:pic>
      <p:pic>
        <p:nvPicPr>
          <p:cNvPr id="17" name="図 16">
            <a:extLst>
              <a:ext uri="{FF2B5EF4-FFF2-40B4-BE49-F238E27FC236}">
                <a16:creationId xmlns:a16="http://schemas.microsoft.com/office/drawing/2014/main" id="{B8691860-7266-4B00-93F0-2234C8413EE8}"/>
              </a:ext>
            </a:extLst>
          </p:cNvPr>
          <p:cNvPicPr>
            <a:picLocks noChangeAspect="1"/>
          </p:cNvPicPr>
          <p:nvPr/>
        </p:nvPicPr>
        <p:blipFill>
          <a:blip r:embed="rId3"/>
          <a:stretch>
            <a:fillRect/>
          </a:stretch>
        </p:blipFill>
        <p:spPr>
          <a:xfrm>
            <a:off x="6236898" y="3429000"/>
            <a:ext cx="4399472" cy="3285381"/>
          </a:xfrm>
          <a:prstGeom prst="rect">
            <a:avLst/>
          </a:prstGeom>
        </p:spPr>
      </p:pic>
      <p:sp>
        <p:nvSpPr>
          <p:cNvPr id="18" name="四角形: 角を丸くする 17">
            <a:extLst>
              <a:ext uri="{FF2B5EF4-FFF2-40B4-BE49-F238E27FC236}">
                <a16:creationId xmlns:a16="http://schemas.microsoft.com/office/drawing/2014/main" id="{14DC3A5A-FD5A-46FC-BA1F-BEB6B159F440}"/>
              </a:ext>
            </a:extLst>
          </p:cNvPr>
          <p:cNvSpPr/>
          <p:nvPr/>
        </p:nvSpPr>
        <p:spPr>
          <a:xfrm>
            <a:off x="7553181" y="4903475"/>
            <a:ext cx="1512498" cy="948906"/>
          </a:xfrm>
          <a:prstGeom prst="roundRect">
            <a:avLst/>
          </a:prstGeom>
          <a:noFill/>
          <a:ln w="57150">
            <a:solidFill>
              <a:srgbClr val="FF191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吹き出し: 角を丸めた四角形 19">
            <a:extLst>
              <a:ext uri="{FF2B5EF4-FFF2-40B4-BE49-F238E27FC236}">
                <a16:creationId xmlns:a16="http://schemas.microsoft.com/office/drawing/2014/main" id="{1F5BB590-7B45-4421-8B25-23C78365F2DD}"/>
              </a:ext>
            </a:extLst>
          </p:cNvPr>
          <p:cNvSpPr/>
          <p:nvPr/>
        </p:nvSpPr>
        <p:spPr>
          <a:xfrm>
            <a:off x="7623136" y="2846076"/>
            <a:ext cx="4071668" cy="1518249"/>
          </a:xfrm>
          <a:prstGeom prst="wedgeRoundRectCallout">
            <a:avLst>
              <a:gd name="adj1" fmla="val -32653"/>
              <a:gd name="adj2" fmla="val 78977"/>
              <a:gd name="adj3" fmla="val 16667"/>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皆様が考えた</a:t>
            </a:r>
            <a:r>
              <a:rPr kumimoji="1" lang="en-US" altLang="ja-JP" dirty="0">
                <a:solidFill>
                  <a:schemeClr val="tx1"/>
                </a:solidFill>
                <a:latin typeface="Meiryo UI" panose="020B0604030504040204" pitchFamily="50" charset="-128"/>
                <a:ea typeface="Meiryo UI" panose="020B0604030504040204" pitchFamily="50" charset="-128"/>
              </a:rPr>
              <a:t>SDGs</a:t>
            </a:r>
            <a:r>
              <a:rPr kumimoji="1" lang="ja-JP" altLang="en-US" dirty="0">
                <a:solidFill>
                  <a:schemeClr val="tx1"/>
                </a:solidFill>
                <a:latin typeface="Meiryo UI" panose="020B0604030504040204" pitchFamily="50" charset="-128"/>
                <a:ea typeface="Meiryo UI" panose="020B0604030504040204" pitchFamily="50" charset="-128"/>
              </a:rPr>
              <a:t>達成に向けた行動は</a:t>
            </a:r>
            <a:r>
              <a:rPr kumimoji="1" lang="ja-JP" altLang="en-US" b="1" dirty="0">
                <a:solidFill>
                  <a:schemeClr val="tx1"/>
                </a:solidFill>
                <a:latin typeface="Meiryo UI" panose="020B0604030504040204" pitchFamily="50" charset="-128"/>
                <a:ea typeface="Meiryo UI" panose="020B0604030504040204" pitchFamily="50" charset="-128"/>
              </a:rPr>
              <a:t>匿名で大阪府</a:t>
            </a:r>
            <a:r>
              <a:rPr kumimoji="1" lang="en-US" altLang="ja-JP" b="1" dirty="0">
                <a:solidFill>
                  <a:schemeClr val="tx1"/>
                </a:solidFill>
                <a:latin typeface="Meiryo UI" panose="020B0604030504040204" pitchFamily="50" charset="-128"/>
                <a:ea typeface="Meiryo UI" panose="020B0604030504040204" pitchFamily="50" charset="-128"/>
              </a:rPr>
              <a:t>HP</a:t>
            </a:r>
            <a:r>
              <a:rPr kumimoji="1" lang="ja-JP" altLang="en-US" b="1" dirty="0">
                <a:solidFill>
                  <a:schemeClr val="tx1"/>
                </a:solidFill>
                <a:latin typeface="Meiryo UI" panose="020B0604030504040204" pitchFamily="50" charset="-128"/>
                <a:ea typeface="Meiryo UI" panose="020B0604030504040204" pitchFamily="50" charset="-128"/>
              </a:rPr>
              <a:t>に掲載</a:t>
            </a:r>
            <a:r>
              <a:rPr kumimoji="1" lang="ja-JP" altLang="en-US" dirty="0">
                <a:solidFill>
                  <a:schemeClr val="tx1"/>
                </a:solidFill>
                <a:latin typeface="Meiryo UI" panose="020B0604030504040204" pitchFamily="50" charset="-128"/>
                <a:ea typeface="Meiryo UI" panose="020B0604030504040204" pitchFamily="50" charset="-128"/>
              </a:rPr>
              <a:t>いたします</a:t>
            </a:r>
          </a:p>
        </p:txBody>
      </p:sp>
      <p:sp>
        <p:nvSpPr>
          <p:cNvPr id="21" name="矢印: 右 20">
            <a:extLst>
              <a:ext uri="{FF2B5EF4-FFF2-40B4-BE49-F238E27FC236}">
                <a16:creationId xmlns:a16="http://schemas.microsoft.com/office/drawing/2014/main" id="{6127320F-6854-4DD2-B00E-F180CE8A6A30}"/>
              </a:ext>
            </a:extLst>
          </p:cNvPr>
          <p:cNvSpPr/>
          <p:nvPr/>
        </p:nvSpPr>
        <p:spPr>
          <a:xfrm>
            <a:off x="4557622" y="3921989"/>
            <a:ext cx="1362973" cy="698740"/>
          </a:xfrm>
          <a:prstGeom prst="right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BFF9C521-8DCF-423B-AD5E-223AEDF44C9F}"/>
              </a:ext>
            </a:extLst>
          </p:cNvPr>
          <p:cNvPicPr>
            <a:picLocks noChangeAspect="1"/>
          </p:cNvPicPr>
          <p:nvPr/>
        </p:nvPicPr>
        <p:blipFill>
          <a:blip r:embed="rId4"/>
          <a:stretch>
            <a:fillRect/>
          </a:stretch>
        </p:blipFill>
        <p:spPr>
          <a:xfrm>
            <a:off x="236597" y="753152"/>
            <a:ext cx="3860950" cy="6032094"/>
          </a:xfrm>
          <a:prstGeom prst="rect">
            <a:avLst/>
          </a:prstGeom>
        </p:spPr>
      </p:pic>
      <p:sp>
        <p:nvSpPr>
          <p:cNvPr id="19" name="四角形: 角を丸くする 18">
            <a:extLst>
              <a:ext uri="{FF2B5EF4-FFF2-40B4-BE49-F238E27FC236}">
                <a16:creationId xmlns:a16="http://schemas.microsoft.com/office/drawing/2014/main" id="{1872C977-8177-47C8-AA6B-7D68C2F6A255}"/>
              </a:ext>
            </a:extLst>
          </p:cNvPr>
          <p:cNvSpPr/>
          <p:nvPr/>
        </p:nvSpPr>
        <p:spPr>
          <a:xfrm>
            <a:off x="146631" y="4019909"/>
            <a:ext cx="4134929" cy="948906"/>
          </a:xfrm>
          <a:prstGeom prst="roundRect">
            <a:avLst/>
          </a:prstGeom>
          <a:noFill/>
          <a:ln w="57150">
            <a:solidFill>
              <a:srgbClr val="FF191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18454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25F38CC4-3698-1EDB-EFD6-47F08C2CA107}"/>
              </a:ext>
            </a:extLst>
          </p:cNvPr>
          <p:cNvSpPr/>
          <p:nvPr/>
        </p:nvSpPr>
        <p:spPr>
          <a:xfrm>
            <a:off x="-210814" y="701798"/>
            <a:ext cx="13428324" cy="3594157"/>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spcBef>
                <a:spcPts val="600"/>
              </a:spcBef>
            </a:pPr>
            <a:r>
              <a:rPr lang="en-US" altLang="ja-JP" sz="4000" b="1" i="0" dirty="0">
                <a:solidFill>
                  <a:srgbClr val="001D35"/>
                </a:solidFill>
                <a:effectLst/>
                <a:latin typeface="Meiryo UI" panose="020B0604030504040204" pitchFamily="50" charset="-128"/>
                <a:ea typeface="Meiryo UI" panose="020B0604030504040204" pitchFamily="50" charset="-128"/>
              </a:rPr>
              <a:t>Appendix</a:t>
            </a:r>
            <a:r>
              <a:rPr lang="ja-JP" altLang="en-US" sz="4000" b="1" i="0" dirty="0">
                <a:solidFill>
                  <a:srgbClr val="001D35"/>
                </a:solidFill>
                <a:effectLst/>
                <a:latin typeface="Meiryo UI" panose="020B0604030504040204" pitchFamily="50" charset="-128"/>
                <a:ea typeface="Meiryo UI" panose="020B0604030504040204" pitchFamily="50" charset="-128"/>
              </a:rPr>
              <a:t>（</a:t>
            </a:r>
            <a:r>
              <a:rPr kumimoji="1" lang="ja-JP" altLang="en-US" sz="4000" b="1" dirty="0">
                <a:latin typeface="Meiryo UI" panose="020B0604030504040204" pitchFamily="50" charset="-128"/>
                <a:ea typeface="Meiryo UI" panose="020B0604030504040204" pitchFamily="50" charset="-128"/>
              </a:rPr>
              <a:t>参考資料）</a:t>
            </a:r>
            <a:endParaRPr kumimoji="1" lang="en-US" altLang="ja-JP" sz="4000" b="1" dirty="0">
              <a:latin typeface="Meiryo UI" panose="020B0604030504040204" pitchFamily="50" charset="-128"/>
              <a:ea typeface="Meiryo UI" panose="020B0604030504040204" pitchFamily="50" charset="-128"/>
            </a:endParaRPr>
          </a:p>
          <a:p>
            <a:pPr indent="631825">
              <a:spcBef>
                <a:spcPts val="600"/>
              </a:spcBef>
            </a:pPr>
            <a:endParaRPr kumimoji="1" lang="en-US" altLang="ja-JP" sz="4000" b="1" dirty="0">
              <a:latin typeface="Meiryo UI" panose="020B0604030504040204" pitchFamily="50" charset="-128"/>
              <a:ea typeface="Meiryo UI" panose="020B0604030504040204" pitchFamily="50" charset="-128"/>
            </a:endParaRPr>
          </a:p>
          <a:p>
            <a:pPr indent="631825">
              <a:spcBef>
                <a:spcPts val="600"/>
              </a:spcBef>
            </a:pPr>
            <a:r>
              <a:rPr kumimoji="1" lang="ja-JP" altLang="en-US" sz="4800" b="1" dirty="0">
                <a:latin typeface="Meiryo UI" panose="020B0604030504040204" pitchFamily="50" charset="-128"/>
                <a:ea typeface="Meiryo UI" panose="020B0604030504040204" pitchFamily="50" charset="-128"/>
              </a:rPr>
              <a:t>・</a:t>
            </a:r>
            <a:r>
              <a:rPr kumimoji="1" lang="en-US" altLang="ja-JP" sz="4800" b="1" dirty="0">
                <a:latin typeface="Meiryo UI" panose="020B0604030504040204" pitchFamily="50" charset="-128"/>
                <a:ea typeface="Meiryo UI" panose="020B0604030504040204" pitchFamily="50" charset="-128"/>
              </a:rPr>
              <a:t>SDGs</a:t>
            </a:r>
            <a:r>
              <a:rPr kumimoji="1" lang="ja-JP" altLang="en-US" sz="4800" b="1" dirty="0">
                <a:latin typeface="Meiryo UI" panose="020B0604030504040204" pitchFamily="50" charset="-128"/>
                <a:ea typeface="Meiryo UI" panose="020B0604030504040204" pitchFamily="50" charset="-128"/>
              </a:rPr>
              <a:t>の</a:t>
            </a:r>
            <a:r>
              <a:rPr kumimoji="1" lang="en-US" altLang="ja-JP" sz="4800" b="1" dirty="0">
                <a:latin typeface="Meiryo UI" panose="020B0604030504040204" pitchFamily="50" charset="-128"/>
                <a:ea typeface="Meiryo UI" panose="020B0604030504040204" pitchFamily="50" charset="-128"/>
              </a:rPr>
              <a:t>169</a:t>
            </a:r>
            <a:r>
              <a:rPr kumimoji="1" lang="ja-JP" altLang="en-US" sz="4800" b="1" dirty="0">
                <a:latin typeface="Meiryo UI" panose="020B0604030504040204" pitchFamily="50" charset="-128"/>
                <a:ea typeface="Meiryo UI" panose="020B0604030504040204" pitchFamily="50" charset="-128"/>
              </a:rPr>
              <a:t>のターゲット</a:t>
            </a:r>
            <a:endParaRPr kumimoji="1" lang="en-US" altLang="ja-JP" sz="4800" b="1" dirty="0">
              <a:latin typeface="Meiryo UI" panose="020B0604030504040204" pitchFamily="50" charset="-128"/>
              <a:ea typeface="Meiryo UI" panose="020B0604030504040204" pitchFamily="50" charset="-128"/>
            </a:endParaRPr>
          </a:p>
          <a:p>
            <a:pPr indent="631825">
              <a:spcBef>
                <a:spcPts val="600"/>
              </a:spcBef>
            </a:pPr>
            <a:endParaRPr kumimoji="1" lang="en-US" altLang="ja-JP" sz="4800" b="1" dirty="0">
              <a:latin typeface="Meiryo UI" panose="020B0604030504040204" pitchFamily="50" charset="-128"/>
              <a:ea typeface="Meiryo UI" panose="020B0604030504040204" pitchFamily="50" charset="-128"/>
            </a:endParaRPr>
          </a:p>
          <a:p>
            <a:pPr indent="631825">
              <a:spcBef>
                <a:spcPts val="600"/>
              </a:spcBef>
            </a:pPr>
            <a:r>
              <a:rPr kumimoji="1" lang="ja-JP" altLang="en-US" sz="4800" b="1" dirty="0">
                <a:latin typeface="Meiryo UI" panose="020B0604030504040204" pitchFamily="50" charset="-128"/>
                <a:ea typeface="Meiryo UI" panose="020B0604030504040204" pitchFamily="50" charset="-128"/>
              </a:rPr>
              <a:t>・国内比較の個別指標の分析</a:t>
            </a:r>
            <a:r>
              <a:rPr kumimoji="1" lang="ja-JP" altLang="en-US" sz="2800" b="1" dirty="0">
                <a:latin typeface="Meiryo UI" panose="020B0604030504040204" pitchFamily="50" charset="-128"/>
                <a:ea typeface="Meiryo UI" panose="020B0604030504040204" pitchFamily="50" charset="-128"/>
              </a:rPr>
              <a:t>（大阪の</a:t>
            </a:r>
            <a:r>
              <a:rPr kumimoji="1" lang="en-US" altLang="ja-JP" sz="2800" b="1" dirty="0">
                <a:latin typeface="Meiryo UI" panose="020B0604030504040204" pitchFamily="50" charset="-128"/>
                <a:ea typeface="Meiryo UI" panose="020B0604030504040204" pitchFamily="50" charset="-128"/>
              </a:rPr>
              <a:t>SDGs</a:t>
            </a:r>
            <a:r>
              <a:rPr kumimoji="1" lang="ja-JP" altLang="en-US" sz="2800" b="1" dirty="0">
                <a:latin typeface="Meiryo UI" panose="020B0604030504040204" pitchFamily="50" charset="-128"/>
                <a:ea typeface="Meiryo UI" panose="020B0604030504040204" pitchFamily="50" charset="-128"/>
              </a:rPr>
              <a:t>関連データ）</a:t>
            </a:r>
            <a:endParaRPr kumimoji="1" lang="en-US" altLang="ja-JP" sz="4800" b="1" dirty="0">
              <a:latin typeface="Meiryo UI" panose="020B0604030504040204" pitchFamily="50" charset="-128"/>
              <a:ea typeface="Meiryo UI" panose="020B0604030504040204" pitchFamily="50" charset="-128"/>
            </a:endParaRPr>
          </a:p>
        </p:txBody>
      </p:sp>
      <p:sp>
        <p:nvSpPr>
          <p:cNvPr id="7" name="スライド番号プレースホルダー 5">
            <a:extLst>
              <a:ext uri="{FF2B5EF4-FFF2-40B4-BE49-F238E27FC236}">
                <a16:creationId xmlns:a16="http://schemas.microsoft.com/office/drawing/2014/main" id="{A78B5A8E-4C0A-4258-BA52-A2539D198215}"/>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26</a:t>
            </a:fld>
            <a:endParaRPr kumimoji="1" lang="ja-JP" altLang="en-US">
              <a:solidFill>
                <a:prstClr val="black"/>
              </a:solidFill>
            </a:endParaRPr>
          </a:p>
        </p:txBody>
      </p:sp>
      <p:sp>
        <p:nvSpPr>
          <p:cNvPr id="8" name="正方形/長方形 7">
            <a:extLst>
              <a:ext uri="{FF2B5EF4-FFF2-40B4-BE49-F238E27FC236}">
                <a16:creationId xmlns:a16="http://schemas.microsoft.com/office/drawing/2014/main" id="{E998AD83-3A9E-4F00-96A5-AAE8056C587A}"/>
              </a:ext>
            </a:extLst>
          </p:cNvPr>
          <p:cNvSpPr/>
          <p:nvPr/>
        </p:nvSpPr>
        <p:spPr>
          <a:xfrm>
            <a:off x="120650" y="4156833"/>
            <a:ext cx="11950700" cy="1120775"/>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spcBef>
                <a:spcPts val="600"/>
              </a:spcBef>
            </a:pP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自治体ＳＤＧｓ推進評価・調査検討会「地方創生</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ローカル指標リスト（</a:t>
            </a:r>
            <a:r>
              <a:rPr kumimoji="1" lang="en-US" altLang="ja-JP" dirty="0">
                <a:latin typeface="Meiryo UI" panose="020B0604030504040204" pitchFamily="50" charset="-128"/>
                <a:ea typeface="Meiryo UI" panose="020B0604030504040204" pitchFamily="50" charset="-128"/>
              </a:rPr>
              <a:t>2022</a:t>
            </a:r>
            <a:r>
              <a:rPr kumimoji="1" lang="ja-JP" altLang="en-US" dirty="0">
                <a:latin typeface="Meiryo UI" panose="020B0604030504040204" pitchFamily="50" charset="-128"/>
                <a:ea typeface="Meiryo UI" panose="020B0604030504040204" pitchFamily="50" charset="-128"/>
              </a:rPr>
              <a:t>年</a:t>
            </a:r>
            <a:r>
              <a:rPr kumimoji="1" lang="en-US" altLang="ja-JP" dirty="0">
                <a:latin typeface="Meiryo UI" panose="020B0604030504040204" pitchFamily="50" charset="-128"/>
                <a:ea typeface="Meiryo UI" panose="020B0604030504040204" pitchFamily="50" charset="-128"/>
              </a:rPr>
              <a:t>9</a:t>
            </a:r>
            <a:r>
              <a:rPr kumimoji="1" lang="ja-JP" altLang="en-US" dirty="0">
                <a:latin typeface="Meiryo UI" panose="020B0604030504040204" pitchFamily="50" charset="-128"/>
                <a:ea typeface="Meiryo UI" panose="020B0604030504040204" pitchFamily="50" charset="-128"/>
              </a:rPr>
              <a:t>月改定版）」を用いて</a:t>
            </a:r>
            <a:endParaRPr kumimoji="1" lang="en-US" altLang="ja-JP" dirty="0">
              <a:latin typeface="Meiryo UI" panose="020B0604030504040204" pitchFamily="50" charset="-128"/>
              <a:ea typeface="Meiryo UI" panose="020B0604030504040204" pitchFamily="50" charset="-128"/>
            </a:endParaRPr>
          </a:p>
          <a:p>
            <a:pPr indent="631825">
              <a:spcBef>
                <a:spcPts val="600"/>
              </a:spcBef>
            </a:pPr>
            <a:r>
              <a:rPr kumimoji="1" lang="ja-JP" altLang="en-US" dirty="0">
                <a:latin typeface="Meiryo UI" panose="020B0604030504040204" pitchFamily="50" charset="-128"/>
                <a:ea typeface="Meiryo UI" panose="020B0604030504040204" pitchFamily="50" charset="-128"/>
              </a:rPr>
              <a:t>　 大阪府にて分析</a:t>
            </a:r>
            <a:endParaRPr kumimoji="1"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6920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2C1CE378-2DA6-4210-B1BC-74C3E5B95A74}"/>
              </a:ext>
            </a:extLst>
          </p:cNvPr>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1</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2322D19F-7EC9-4CF9-84DD-A3EC40CA1D21}"/>
              </a:ext>
            </a:extLst>
          </p:cNvPr>
          <p:cNvPicPr>
            <a:picLocks noChangeAspect="1"/>
          </p:cNvPicPr>
          <p:nvPr/>
        </p:nvPicPr>
        <p:blipFill>
          <a:blip r:embed="rId2"/>
          <a:stretch>
            <a:fillRect/>
          </a:stretch>
        </p:blipFill>
        <p:spPr>
          <a:xfrm>
            <a:off x="473038" y="994738"/>
            <a:ext cx="10867191" cy="4995095"/>
          </a:xfrm>
          <a:prstGeom prst="rect">
            <a:avLst/>
          </a:prstGeom>
        </p:spPr>
      </p:pic>
      <p:sp>
        <p:nvSpPr>
          <p:cNvPr id="7" name="スライド番号プレースホルダー 5">
            <a:extLst>
              <a:ext uri="{FF2B5EF4-FFF2-40B4-BE49-F238E27FC236}">
                <a16:creationId xmlns:a16="http://schemas.microsoft.com/office/drawing/2014/main" id="{7A618422-5073-47EF-BB11-9001ACC8958F}"/>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27</a:t>
            </a:fld>
            <a:endParaRPr kumimoji="1" lang="ja-JP" altLang="en-US">
              <a:solidFill>
                <a:prstClr val="black"/>
              </a:solidFill>
            </a:endParaRPr>
          </a:p>
        </p:txBody>
      </p:sp>
    </p:spTree>
    <p:extLst>
      <p:ext uri="{BB962C8B-B14F-4D97-AF65-F5344CB8AC3E}">
        <p14:creationId xmlns:p14="http://schemas.microsoft.com/office/powerpoint/2010/main" val="3990661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4FD0E75-9191-4256-8BE1-12726247F073}"/>
              </a:ext>
            </a:extLst>
          </p:cNvPr>
          <p:cNvPicPr>
            <a:picLocks noChangeAspect="1"/>
          </p:cNvPicPr>
          <p:nvPr/>
        </p:nvPicPr>
        <p:blipFill>
          <a:blip r:embed="rId2"/>
          <a:stretch>
            <a:fillRect/>
          </a:stretch>
        </p:blipFill>
        <p:spPr>
          <a:xfrm>
            <a:off x="503148" y="834428"/>
            <a:ext cx="11185704" cy="5189143"/>
          </a:xfrm>
          <a:prstGeom prst="rect">
            <a:avLst/>
          </a:prstGeom>
        </p:spPr>
      </p:pic>
      <p:sp>
        <p:nvSpPr>
          <p:cNvPr id="7" name="正方形/長方形 6">
            <a:extLst>
              <a:ext uri="{FF2B5EF4-FFF2-40B4-BE49-F238E27FC236}">
                <a16:creationId xmlns:a16="http://schemas.microsoft.com/office/drawing/2014/main" id="{644D4D7B-86B6-44D9-B79C-0A4D599D2624}"/>
              </a:ext>
            </a:extLst>
          </p:cNvPr>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2</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8" name="スライド番号プレースホルダー 5">
            <a:extLst>
              <a:ext uri="{FF2B5EF4-FFF2-40B4-BE49-F238E27FC236}">
                <a16:creationId xmlns:a16="http://schemas.microsoft.com/office/drawing/2014/main" id="{33324AF3-4AB0-4D5B-BB9B-F79FD95CEB35}"/>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28</a:t>
            </a:fld>
            <a:endParaRPr kumimoji="1" lang="ja-JP" altLang="en-US">
              <a:solidFill>
                <a:prstClr val="black"/>
              </a:solidFill>
            </a:endParaRPr>
          </a:p>
        </p:txBody>
      </p:sp>
    </p:spTree>
    <p:extLst>
      <p:ext uri="{BB962C8B-B14F-4D97-AF65-F5344CB8AC3E}">
        <p14:creationId xmlns:p14="http://schemas.microsoft.com/office/powerpoint/2010/main" val="1089795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3802ACBF-F4F6-4901-A507-9D074B3D4E03}"/>
              </a:ext>
            </a:extLst>
          </p:cNvPr>
          <p:cNvSpPr txBox="1"/>
          <p:nvPr/>
        </p:nvSpPr>
        <p:spPr>
          <a:xfrm>
            <a:off x="1228189" y="99090"/>
            <a:ext cx="453650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まずはじめに①（</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の認知度）</a:t>
            </a:r>
          </a:p>
        </p:txBody>
      </p:sp>
      <p:sp>
        <p:nvSpPr>
          <p:cNvPr id="12" name="正方形/長方形 11"/>
          <p:cNvSpPr/>
          <p:nvPr/>
        </p:nvSpPr>
        <p:spPr>
          <a:xfrm>
            <a:off x="0" y="0"/>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の認知度</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ＳＤＧｓ認知度調査（</a:t>
            </a:r>
            <a:r>
              <a:rPr kumimoji="1" lang="en-US" altLang="ja-JP" sz="2000" b="1" dirty="0">
                <a:latin typeface="Meiryo UI" panose="020B0604030504040204" pitchFamily="50" charset="-128"/>
                <a:ea typeface="Meiryo UI" panose="020B0604030504040204" pitchFamily="50" charset="-128"/>
              </a:rPr>
              <a:t>2024</a:t>
            </a:r>
            <a:r>
              <a:rPr kumimoji="1" lang="ja-JP" altLang="en-US" sz="2000" b="1" dirty="0">
                <a:latin typeface="Meiryo UI" panose="020B0604030504040204" pitchFamily="50" charset="-128"/>
                <a:ea typeface="Meiryo UI" panose="020B0604030504040204" pitchFamily="50" charset="-128"/>
              </a:rPr>
              <a:t>年</a:t>
            </a:r>
            <a:r>
              <a:rPr kumimoji="1" lang="en-US" altLang="ja-JP" sz="2000" b="1" dirty="0">
                <a:latin typeface="Meiryo UI" panose="020B0604030504040204" pitchFamily="50" charset="-128"/>
                <a:ea typeface="Meiryo UI" panose="020B0604030504040204" pitchFamily="50" charset="-128"/>
              </a:rPr>
              <a:t>9</a:t>
            </a:r>
            <a:r>
              <a:rPr kumimoji="1" lang="ja-JP" altLang="en-US" sz="2000" b="1" dirty="0">
                <a:latin typeface="Meiryo UI" panose="020B0604030504040204" pitchFamily="50" charset="-128"/>
                <a:ea typeface="Meiryo UI" panose="020B0604030504040204" pitchFamily="50" charset="-128"/>
              </a:rPr>
              <a:t>月）</a:t>
            </a:r>
          </a:p>
        </p:txBody>
      </p:sp>
      <p:sp>
        <p:nvSpPr>
          <p:cNvPr id="13" name="正方形/長方形 12">
            <a:extLst>
              <a:ext uri="{FF2B5EF4-FFF2-40B4-BE49-F238E27FC236}">
                <a16:creationId xmlns:a16="http://schemas.microsoft.com/office/drawing/2014/main" id="{0A746B6A-508C-4C2A-9668-334FBBBA258F}"/>
              </a:ext>
            </a:extLst>
          </p:cNvPr>
          <p:cNvSpPr/>
          <p:nvPr/>
        </p:nvSpPr>
        <p:spPr>
          <a:xfrm>
            <a:off x="1232537" y="574370"/>
            <a:ext cx="5822428" cy="461665"/>
          </a:xfrm>
          <a:prstGeom prst="rect">
            <a:avLst/>
          </a:prstGeom>
        </p:spPr>
        <p:txBody>
          <a:bodyPr wrap="none">
            <a:spAutoFit/>
          </a:bodyPr>
          <a:lstStyle/>
          <a:p>
            <a:r>
              <a:rPr lang="ja-JP" altLang="en-US" sz="2400" b="1" u="sng" dirty="0">
                <a:latin typeface="Meiryo UI" panose="020B0604030504040204" pitchFamily="50" charset="-128"/>
                <a:ea typeface="Meiryo UI" panose="020B0604030504040204" pitchFamily="50" charset="-128"/>
              </a:rPr>
              <a:t>府民全体の認知度は、</a:t>
            </a:r>
            <a:r>
              <a:rPr lang="en-US" altLang="ja-JP" sz="2400" b="1" u="sng" dirty="0">
                <a:latin typeface="Meiryo UI" panose="020B0604030504040204" pitchFamily="50" charset="-128"/>
                <a:ea typeface="Meiryo UI" panose="020B0604030504040204" pitchFamily="50" charset="-128"/>
              </a:rPr>
              <a:t>82.6%</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2024</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9</a:t>
            </a:r>
            <a:r>
              <a:rPr lang="ja-JP" altLang="en-US" sz="1400" dirty="0">
                <a:latin typeface="Meiryo UI" panose="020B0604030504040204" pitchFamily="50" charset="-128"/>
                <a:ea typeface="Meiryo UI" panose="020B0604030504040204" pitchFamily="50" charset="-128"/>
              </a:rPr>
              <a:t>月時点）</a:t>
            </a:r>
            <a:endParaRPr lang="en-US" altLang="ja-JP" sz="1400" dirty="0">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9E50119E-3F6B-4438-A848-6C0E405FFFD0}"/>
              </a:ext>
            </a:extLst>
          </p:cNvPr>
          <p:cNvSpPr/>
          <p:nvPr/>
        </p:nvSpPr>
        <p:spPr>
          <a:xfrm>
            <a:off x="1419754" y="6467713"/>
            <a:ext cx="9737208" cy="342954"/>
          </a:xfrm>
          <a:prstGeom prst="rect">
            <a:avLst/>
          </a:prstGeom>
          <a:ln w="12700">
            <a:noFill/>
          </a:ln>
        </p:spPr>
        <p:txBody>
          <a:bodyPr wrap="square" anchor="ctr">
            <a:noAutofit/>
          </a:bodyPr>
          <a:lstStyle/>
          <a:p>
            <a:pPr>
              <a:lnSpc>
                <a:spcPts val="2096"/>
              </a:lnSpc>
            </a:pP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a:t>
            </a:r>
            <a:r>
              <a:rPr lang="en-US" altLang="ja-JP" sz="1200" dirty="0">
                <a:latin typeface="BIZ UDPゴシック" panose="020B0400000000000000" pitchFamily="50" charset="-128"/>
                <a:ea typeface="BIZ UDPゴシック" panose="020B0400000000000000" pitchFamily="50" charset="-128"/>
              </a:rPr>
              <a:t>SDGs</a:t>
            </a:r>
            <a:r>
              <a:rPr lang="ja-JP" altLang="en-US" sz="1200" dirty="0">
                <a:latin typeface="BIZ UDPゴシック" panose="020B0400000000000000" pitchFamily="50" charset="-128"/>
                <a:ea typeface="BIZ UDPゴシック" panose="020B0400000000000000" pitchFamily="50" charset="-128"/>
              </a:rPr>
              <a:t>を知っている」と「 </a:t>
            </a:r>
            <a:r>
              <a:rPr lang="en-US" altLang="ja-JP" sz="1200" dirty="0">
                <a:latin typeface="BIZ UDPゴシック" panose="020B0400000000000000" pitchFamily="50" charset="-128"/>
                <a:ea typeface="BIZ UDPゴシック" panose="020B0400000000000000" pitchFamily="50" charset="-128"/>
              </a:rPr>
              <a:t>SDGs</a:t>
            </a:r>
            <a:r>
              <a:rPr lang="ja-JP" altLang="en-US" sz="1200" dirty="0">
                <a:latin typeface="BIZ UDPゴシック" panose="020B0400000000000000" pitchFamily="50" charset="-128"/>
                <a:ea typeface="BIZ UDPゴシック" panose="020B0400000000000000" pitchFamily="50" charset="-128"/>
              </a:rPr>
              <a:t>という言葉を聞いたことがある、または、ロゴを見たことがある」の合計を</a:t>
            </a:r>
            <a:r>
              <a:rPr lang="en-US" altLang="ja-JP" sz="1200" dirty="0">
                <a:latin typeface="BIZ UDPゴシック" panose="020B0400000000000000" pitchFamily="50" charset="-128"/>
                <a:ea typeface="BIZ UDPゴシック" panose="020B0400000000000000" pitchFamily="50" charset="-128"/>
              </a:rPr>
              <a:t>SDGs</a:t>
            </a:r>
            <a:r>
              <a:rPr lang="ja-JP" altLang="en-US" sz="1200" dirty="0">
                <a:latin typeface="BIZ UDPゴシック" panose="020B0400000000000000" pitchFamily="50" charset="-128"/>
                <a:ea typeface="BIZ UDPゴシック" panose="020B0400000000000000" pitchFamily="50" charset="-128"/>
              </a:rPr>
              <a:t>の認知度としている</a:t>
            </a:r>
            <a:endParaRPr lang="en-US" altLang="ja-JP" sz="1200" dirty="0">
              <a:latin typeface="BIZ UDPゴシック" panose="020B0400000000000000" pitchFamily="50" charset="-128"/>
              <a:ea typeface="BIZ UDPゴシック" panose="020B0400000000000000" pitchFamily="50" charset="-128"/>
            </a:endParaRPr>
          </a:p>
        </p:txBody>
      </p:sp>
      <p:pic>
        <p:nvPicPr>
          <p:cNvPr id="2" name="図 1">
            <a:extLst>
              <a:ext uri="{FF2B5EF4-FFF2-40B4-BE49-F238E27FC236}">
                <a16:creationId xmlns:a16="http://schemas.microsoft.com/office/drawing/2014/main" id="{6122AC13-095B-4B5E-9089-ABCDF0227270}"/>
              </a:ext>
            </a:extLst>
          </p:cNvPr>
          <p:cNvPicPr>
            <a:picLocks noChangeAspect="1"/>
          </p:cNvPicPr>
          <p:nvPr/>
        </p:nvPicPr>
        <p:blipFill>
          <a:blip r:embed="rId3"/>
          <a:stretch>
            <a:fillRect/>
          </a:stretch>
        </p:blipFill>
        <p:spPr>
          <a:xfrm>
            <a:off x="1285839" y="1025389"/>
            <a:ext cx="9620322" cy="5401524"/>
          </a:xfrm>
          <a:prstGeom prst="rect">
            <a:avLst/>
          </a:prstGeom>
        </p:spPr>
      </p:pic>
      <p:sp>
        <p:nvSpPr>
          <p:cNvPr id="9" name="スライド番号プレースホルダー 5">
            <a:extLst>
              <a:ext uri="{FF2B5EF4-FFF2-40B4-BE49-F238E27FC236}">
                <a16:creationId xmlns:a16="http://schemas.microsoft.com/office/drawing/2014/main" id="{311C5CA1-D354-414C-BE41-B26A49CD696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2</a:t>
            </a:fld>
            <a:endParaRPr kumimoji="1" lang="ja-JP" altLang="en-US">
              <a:solidFill>
                <a:prstClr val="black"/>
              </a:solidFill>
            </a:endParaRPr>
          </a:p>
        </p:txBody>
      </p:sp>
    </p:spTree>
    <p:extLst>
      <p:ext uri="{BB962C8B-B14F-4D97-AF65-F5344CB8AC3E}">
        <p14:creationId xmlns:p14="http://schemas.microsoft.com/office/powerpoint/2010/main" val="577534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60B4DAF-30A7-4882-94CC-3F8EB0F0954D}"/>
              </a:ext>
            </a:extLst>
          </p:cNvPr>
          <p:cNvSpPr>
            <a:spLocks noGrp="1"/>
          </p:cNvSpPr>
          <p:nvPr>
            <p:ph type="sldNum" sz="quarter" idx="12"/>
          </p:nvPr>
        </p:nvSpPr>
        <p:spPr/>
        <p:txBody>
          <a:bodyPr/>
          <a:lstStyle/>
          <a:p>
            <a:fld id="{E61EF540-5CB6-483A-A4DA-F9E60F8B4EFB}" type="slidenum">
              <a:rPr kumimoji="1" lang="ja-JP" altLang="en-US" smtClean="0"/>
              <a:t>29</a:t>
            </a:fld>
            <a:endParaRPr kumimoji="1" lang="ja-JP" altLang="en-US"/>
          </a:p>
        </p:txBody>
      </p:sp>
      <p:pic>
        <p:nvPicPr>
          <p:cNvPr id="5" name="図 4">
            <a:extLst>
              <a:ext uri="{FF2B5EF4-FFF2-40B4-BE49-F238E27FC236}">
                <a16:creationId xmlns:a16="http://schemas.microsoft.com/office/drawing/2014/main" id="{4CEE9045-CBF2-48BD-830C-A3874CB7D6AD}"/>
              </a:ext>
            </a:extLst>
          </p:cNvPr>
          <p:cNvPicPr>
            <a:picLocks noChangeAspect="1"/>
          </p:cNvPicPr>
          <p:nvPr/>
        </p:nvPicPr>
        <p:blipFill>
          <a:blip r:embed="rId2"/>
          <a:stretch>
            <a:fillRect/>
          </a:stretch>
        </p:blipFill>
        <p:spPr>
          <a:xfrm>
            <a:off x="914400" y="700959"/>
            <a:ext cx="10439400" cy="6157041"/>
          </a:xfrm>
          <a:prstGeom prst="rect">
            <a:avLst/>
          </a:prstGeom>
        </p:spPr>
      </p:pic>
      <p:sp>
        <p:nvSpPr>
          <p:cNvPr id="6" name="正方形/長方形 5">
            <a:extLst>
              <a:ext uri="{FF2B5EF4-FFF2-40B4-BE49-F238E27FC236}">
                <a16:creationId xmlns:a16="http://schemas.microsoft.com/office/drawing/2014/main" id="{A100695F-ECD2-4BC5-B522-8EEE4DA22C3D}"/>
              </a:ext>
            </a:extLst>
          </p:cNvPr>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3</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7" name="スライド番号プレースホルダー 5">
            <a:extLst>
              <a:ext uri="{FF2B5EF4-FFF2-40B4-BE49-F238E27FC236}">
                <a16:creationId xmlns:a16="http://schemas.microsoft.com/office/drawing/2014/main" id="{3F48B4AE-3A11-41C6-B4EB-0CCC335AFB4F}"/>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29</a:t>
            </a:fld>
            <a:endParaRPr kumimoji="1" lang="ja-JP" altLang="en-US">
              <a:solidFill>
                <a:prstClr val="black"/>
              </a:solidFill>
            </a:endParaRPr>
          </a:p>
        </p:txBody>
      </p:sp>
    </p:spTree>
    <p:extLst>
      <p:ext uri="{BB962C8B-B14F-4D97-AF65-F5344CB8AC3E}">
        <p14:creationId xmlns:p14="http://schemas.microsoft.com/office/powerpoint/2010/main" val="1299076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0A20BE2A-A27C-4B9B-8BC1-DF0F114A3248}"/>
              </a:ext>
            </a:extLst>
          </p:cNvPr>
          <p:cNvPicPr>
            <a:picLocks noChangeAspect="1"/>
          </p:cNvPicPr>
          <p:nvPr/>
        </p:nvPicPr>
        <p:blipFill>
          <a:blip r:embed="rId2"/>
          <a:stretch>
            <a:fillRect/>
          </a:stretch>
        </p:blipFill>
        <p:spPr>
          <a:xfrm>
            <a:off x="484727" y="783012"/>
            <a:ext cx="11222546" cy="5532241"/>
          </a:xfrm>
          <a:prstGeom prst="rect">
            <a:avLst/>
          </a:prstGeom>
        </p:spPr>
      </p:pic>
      <p:sp>
        <p:nvSpPr>
          <p:cNvPr id="7" name="正方形/長方形 6">
            <a:extLst>
              <a:ext uri="{FF2B5EF4-FFF2-40B4-BE49-F238E27FC236}">
                <a16:creationId xmlns:a16="http://schemas.microsoft.com/office/drawing/2014/main" id="{EDC1E547-69CE-43D5-9131-CFE25A1D14A5}"/>
              </a:ext>
            </a:extLst>
          </p:cNvPr>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4</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8" name="スライド番号プレースホルダー 5">
            <a:extLst>
              <a:ext uri="{FF2B5EF4-FFF2-40B4-BE49-F238E27FC236}">
                <a16:creationId xmlns:a16="http://schemas.microsoft.com/office/drawing/2014/main" id="{DAE5DD17-6BD8-4013-B368-6CDF5E71BD25}"/>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30</a:t>
            </a:fld>
            <a:endParaRPr kumimoji="1" lang="ja-JP" altLang="en-US">
              <a:solidFill>
                <a:prstClr val="black"/>
              </a:solidFill>
            </a:endParaRPr>
          </a:p>
        </p:txBody>
      </p:sp>
    </p:spTree>
    <p:extLst>
      <p:ext uri="{BB962C8B-B14F-4D97-AF65-F5344CB8AC3E}">
        <p14:creationId xmlns:p14="http://schemas.microsoft.com/office/powerpoint/2010/main" val="2107976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7609689-4458-42E5-BD65-B9DF28390D8F}"/>
              </a:ext>
            </a:extLst>
          </p:cNvPr>
          <p:cNvPicPr>
            <a:picLocks noChangeAspect="1"/>
          </p:cNvPicPr>
          <p:nvPr/>
        </p:nvPicPr>
        <p:blipFill>
          <a:blip r:embed="rId2"/>
          <a:stretch>
            <a:fillRect/>
          </a:stretch>
        </p:blipFill>
        <p:spPr>
          <a:xfrm>
            <a:off x="426091" y="818646"/>
            <a:ext cx="11339818" cy="5220708"/>
          </a:xfrm>
          <a:prstGeom prst="rect">
            <a:avLst/>
          </a:prstGeom>
        </p:spPr>
      </p:pic>
      <p:sp>
        <p:nvSpPr>
          <p:cNvPr id="7" name="正方形/長方形 6">
            <a:extLst>
              <a:ext uri="{FF2B5EF4-FFF2-40B4-BE49-F238E27FC236}">
                <a16:creationId xmlns:a16="http://schemas.microsoft.com/office/drawing/2014/main" id="{F572AA2C-8718-4177-9027-B958CA275A2D}"/>
              </a:ext>
            </a:extLst>
          </p:cNvPr>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5</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8" name="スライド番号プレースホルダー 5">
            <a:extLst>
              <a:ext uri="{FF2B5EF4-FFF2-40B4-BE49-F238E27FC236}">
                <a16:creationId xmlns:a16="http://schemas.microsoft.com/office/drawing/2014/main" id="{40430FC0-8342-4777-9428-FA29A56CE8CA}"/>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31</a:t>
            </a:fld>
            <a:endParaRPr kumimoji="1" lang="ja-JP" altLang="en-US">
              <a:solidFill>
                <a:prstClr val="black"/>
              </a:solidFill>
            </a:endParaRPr>
          </a:p>
        </p:txBody>
      </p:sp>
    </p:spTree>
    <p:extLst>
      <p:ext uri="{BB962C8B-B14F-4D97-AF65-F5344CB8AC3E}">
        <p14:creationId xmlns:p14="http://schemas.microsoft.com/office/powerpoint/2010/main" val="4260713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234A9D0-9513-473E-919C-61AB0CDA554F}"/>
              </a:ext>
            </a:extLst>
          </p:cNvPr>
          <p:cNvPicPr>
            <a:picLocks noChangeAspect="1"/>
          </p:cNvPicPr>
          <p:nvPr/>
        </p:nvPicPr>
        <p:blipFill>
          <a:blip r:embed="rId2"/>
          <a:stretch>
            <a:fillRect/>
          </a:stretch>
        </p:blipFill>
        <p:spPr>
          <a:xfrm>
            <a:off x="529451" y="1064516"/>
            <a:ext cx="11133098" cy="3528031"/>
          </a:xfrm>
          <a:prstGeom prst="rect">
            <a:avLst/>
          </a:prstGeom>
        </p:spPr>
      </p:pic>
      <p:sp>
        <p:nvSpPr>
          <p:cNvPr id="6" name="正方形/長方形 5">
            <a:extLst>
              <a:ext uri="{FF2B5EF4-FFF2-40B4-BE49-F238E27FC236}">
                <a16:creationId xmlns:a16="http://schemas.microsoft.com/office/drawing/2014/main" id="{F0726E4F-124E-48A3-8A3C-61C89F9C9BE2}"/>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6</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7" name="スライド番号プレースホルダー 5">
            <a:extLst>
              <a:ext uri="{FF2B5EF4-FFF2-40B4-BE49-F238E27FC236}">
                <a16:creationId xmlns:a16="http://schemas.microsoft.com/office/drawing/2014/main" id="{22748DF4-7C02-4305-BD68-F21A806844E3}"/>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32</a:t>
            </a:fld>
            <a:endParaRPr kumimoji="1" lang="ja-JP" altLang="en-US">
              <a:solidFill>
                <a:prstClr val="black"/>
              </a:solidFill>
            </a:endParaRPr>
          </a:p>
        </p:txBody>
      </p:sp>
    </p:spTree>
    <p:extLst>
      <p:ext uri="{BB962C8B-B14F-4D97-AF65-F5344CB8AC3E}">
        <p14:creationId xmlns:p14="http://schemas.microsoft.com/office/powerpoint/2010/main" val="1130266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449FB230-F50E-4892-9943-34FEED77AAD3}"/>
              </a:ext>
            </a:extLst>
          </p:cNvPr>
          <p:cNvPicPr>
            <a:picLocks noChangeAspect="1"/>
          </p:cNvPicPr>
          <p:nvPr/>
        </p:nvPicPr>
        <p:blipFill>
          <a:blip r:embed="rId2"/>
          <a:stretch>
            <a:fillRect/>
          </a:stretch>
        </p:blipFill>
        <p:spPr>
          <a:xfrm>
            <a:off x="482600" y="942119"/>
            <a:ext cx="11226800" cy="3231658"/>
          </a:xfrm>
          <a:prstGeom prst="rect">
            <a:avLst/>
          </a:prstGeom>
        </p:spPr>
      </p:pic>
      <p:sp>
        <p:nvSpPr>
          <p:cNvPr id="7" name="正方形/長方形 6">
            <a:extLst>
              <a:ext uri="{FF2B5EF4-FFF2-40B4-BE49-F238E27FC236}">
                <a16:creationId xmlns:a16="http://schemas.microsoft.com/office/drawing/2014/main" id="{E0E0B382-E16C-4A2D-B3AD-7D4F3A3C45EB}"/>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7</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8" name="スライド番号プレースホルダー 5">
            <a:extLst>
              <a:ext uri="{FF2B5EF4-FFF2-40B4-BE49-F238E27FC236}">
                <a16:creationId xmlns:a16="http://schemas.microsoft.com/office/drawing/2014/main" id="{01A19926-4FC3-41F6-BC88-100D03A3BA9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33</a:t>
            </a:fld>
            <a:endParaRPr kumimoji="1" lang="ja-JP" altLang="en-US">
              <a:solidFill>
                <a:prstClr val="black"/>
              </a:solidFill>
            </a:endParaRPr>
          </a:p>
        </p:txBody>
      </p:sp>
    </p:spTree>
    <p:extLst>
      <p:ext uri="{BB962C8B-B14F-4D97-AF65-F5344CB8AC3E}">
        <p14:creationId xmlns:p14="http://schemas.microsoft.com/office/powerpoint/2010/main" val="16841614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4F32CB8-5F90-460F-ADC9-3214B4E64822}"/>
              </a:ext>
            </a:extLst>
          </p:cNvPr>
          <p:cNvPicPr>
            <a:picLocks noChangeAspect="1"/>
          </p:cNvPicPr>
          <p:nvPr/>
        </p:nvPicPr>
        <p:blipFill>
          <a:blip r:embed="rId2"/>
          <a:stretch>
            <a:fillRect/>
          </a:stretch>
        </p:blipFill>
        <p:spPr>
          <a:xfrm>
            <a:off x="581382" y="712377"/>
            <a:ext cx="10360596" cy="6125075"/>
          </a:xfrm>
          <a:prstGeom prst="rect">
            <a:avLst/>
          </a:prstGeom>
        </p:spPr>
      </p:pic>
      <p:sp>
        <p:nvSpPr>
          <p:cNvPr id="6" name="正方形/長方形 5">
            <a:extLst>
              <a:ext uri="{FF2B5EF4-FFF2-40B4-BE49-F238E27FC236}">
                <a16:creationId xmlns:a16="http://schemas.microsoft.com/office/drawing/2014/main" id="{101A998C-A209-4B7C-8672-194E07C2DDA2}"/>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8</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7" name="スライド番号プレースホルダー 5">
            <a:extLst>
              <a:ext uri="{FF2B5EF4-FFF2-40B4-BE49-F238E27FC236}">
                <a16:creationId xmlns:a16="http://schemas.microsoft.com/office/drawing/2014/main" id="{D9D08C38-650A-45AD-B0B2-B070DE8BBF09}"/>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34</a:t>
            </a:fld>
            <a:endParaRPr kumimoji="1" lang="ja-JP" altLang="en-US">
              <a:solidFill>
                <a:prstClr val="black"/>
              </a:solidFill>
            </a:endParaRPr>
          </a:p>
        </p:txBody>
      </p:sp>
    </p:spTree>
    <p:extLst>
      <p:ext uri="{BB962C8B-B14F-4D97-AF65-F5344CB8AC3E}">
        <p14:creationId xmlns:p14="http://schemas.microsoft.com/office/powerpoint/2010/main" val="3426144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886BC7C-9183-49F8-8399-7C2F58EDE448}"/>
              </a:ext>
            </a:extLst>
          </p:cNvPr>
          <p:cNvPicPr>
            <a:picLocks noChangeAspect="1"/>
          </p:cNvPicPr>
          <p:nvPr/>
        </p:nvPicPr>
        <p:blipFill>
          <a:blip r:embed="rId2"/>
          <a:stretch>
            <a:fillRect/>
          </a:stretch>
        </p:blipFill>
        <p:spPr>
          <a:xfrm>
            <a:off x="484187" y="849758"/>
            <a:ext cx="11223625" cy="4865219"/>
          </a:xfrm>
          <a:prstGeom prst="rect">
            <a:avLst/>
          </a:prstGeom>
        </p:spPr>
      </p:pic>
      <p:sp>
        <p:nvSpPr>
          <p:cNvPr id="6" name="正方形/長方形 5">
            <a:extLst>
              <a:ext uri="{FF2B5EF4-FFF2-40B4-BE49-F238E27FC236}">
                <a16:creationId xmlns:a16="http://schemas.microsoft.com/office/drawing/2014/main" id="{ABEEBAB6-3E7A-4E32-8BFF-6D8E806013C7}"/>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9</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7" name="スライド番号プレースホルダー 5">
            <a:extLst>
              <a:ext uri="{FF2B5EF4-FFF2-40B4-BE49-F238E27FC236}">
                <a16:creationId xmlns:a16="http://schemas.microsoft.com/office/drawing/2014/main" id="{6C365EB5-F507-45B5-AC55-72592AB4A612}"/>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35</a:t>
            </a:fld>
            <a:endParaRPr kumimoji="1" lang="ja-JP" altLang="en-US">
              <a:solidFill>
                <a:prstClr val="black"/>
              </a:solidFill>
            </a:endParaRPr>
          </a:p>
        </p:txBody>
      </p:sp>
    </p:spTree>
    <p:extLst>
      <p:ext uri="{BB962C8B-B14F-4D97-AF65-F5344CB8AC3E}">
        <p14:creationId xmlns:p14="http://schemas.microsoft.com/office/powerpoint/2010/main" val="4126778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D593790-F412-415E-AE30-87CAA5A08B6B}"/>
              </a:ext>
            </a:extLst>
          </p:cNvPr>
          <p:cNvPicPr>
            <a:picLocks noChangeAspect="1"/>
          </p:cNvPicPr>
          <p:nvPr/>
        </p:nvPicPr>
        <p:blipFill>
          <a:blip r:embed="rId2"/>
          <a:stretch>
            <a:fillRect/>
          </a:stretch>
        </p:blipFill>
        <p:spPr>
          <a:xfrm>
            <a:off x="544216" y="887681"/>
            <a:ext cx="11103568" cy="4814476"/>
          </a:xfrm>
          <a:prstGeom prst="rect">
            <a:avLst/>
          </a:prstGeom>
        </p:spPr>
      </p:pic>
      <p:sp>
        <p:nvSpPr>
          <p:cNvPr id="6" name="正方形/長方形 5">
            <a:extLst>
              <a:ext uri="{FF2B5EF4-FFF2-40B4-BE49-F238E27FC236}">
                <a16:creationId xmlns:a16="http://schemas.microsoft.com/office/drawing/2014/main" id="{462CE5ED-CD40-436A-94C5-DA187370699F}"/>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10</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7" name="スライド番号プレースホルダー 5">
            <a:extLst>
              <a:ext uri="{FF2B5EF4-FFF2-40B4-BE49-F238E27FC236}">
                <a16:creationId xmlns:a16="http://schemas.microsoft.com/office/drawing/2014/main" id="{A02ACFA7-4816-4D31-BA90-9783EB095A2C}"/>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36</a:t>
            </a:fld>
            <a:endParaRPr kumimoji="1" lang="ja-JP" altLang="en-US">
              <a:solidFill>
                <a:prstClr val="black"/>
              </a:solidFill>
            </a:endParaRPr>
          </a:p>
        </p:txBody>
      </p:sp>
    </p:spTree>
    <p:extLst>
      <p:ext uri="{BB962C8B-B14F-4D97-AF65-F5344CB8AC3E}">
        <p14:creationId xmlns:p14="http://schemas.microsoft.com/office/powerpoint/2010/main" val="497764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09723F3-0716-47BB-AC75-C53CA7FD283F}"/>
              </a:ext>
            </a:extLst>
          </p:cNvPr>
          <p:cNvPicPr>
            <a:picLocks noChangeAspect="1"/>
          </p:cNvPicPr>
          <p:nvPr/>
        </p:nvPicPr>
        <p:blipFill>
          <a:blip r:embed="rId2"/>
          <a:stretch>
            <a:fillRect/>
          </a:stretch>
        </p:blipFill>
        <p:spPr>
          <a:xfrm>
            <a:off x="539108" y="837553"/>
            <a:ext cx="11113784" cy="5312310"/>
          </a:xfrm>
          <a:prstGeom prst="rect">
            <a:avLst/>
          </a:prstGeom>
        </p:spPr>
      </p:pic>
      <p:sp>
        <p:nvSpPr>
          <p:cNvPr id="6" name="正方形/長方形 5">
            <a:extLst>
              <a:ext uri="{FF2B5EF4-FFF2-40B4-BE49-F238E27FC236}">
                <a16:creationId xmlns:a16="http://schemas.microsoft.com/office/drawing/2014/main" id="{E2E2758A-56A2-4F3D-9E75-8BAF694D36D3}"/>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11</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7" name="スライド番号プレースホルダー 5">
            <a:extLst>
              <a:ext uri="{FF2B5EF4-FFF2-40B4-BE49-F238E27FC236}">
                <a16:creationId xmlns:a16="http://schemas.microsoft.com/office/drawing/2014/main" id="{4DA46C97-0ECB-4690-B153-19F4AE32FC49}"/>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37</a:t>
            </a:fld>
            <a:endParaRPr kumimoji="1" lang="ja-JP" altLang="en-US">
              <a:solidFill>
                <a:prstClr val="black"/>
              </a:solidFill>
            </a:endParaRPr>
          </a:p>
        </p:txBody>
      </p:sp>
    </p:spTree>
    <p:extLst>
      <p:ext uri="{BB962C8B-B14F-4D97-AF65-F5344CB8AC3E}">
        <p14:creationId xmlns:p14="http://schemas.microsoft.com/office/powerpoint/2010/main" val="11139669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5FDDF6A-6DFC-4208-A85A-8E229BBBFB7E}"/>
              </a:ext>
            </a:extLst>
          </p:cNvPr>
          <p:cNvPicPr>
            <a:picLocks noChangeAspect="1"/>
          </p:cNvPicPr>
          <p:nvPr/>
        </p:nvPicPr>
        <p:blipFill>
          <a:blip r:embed="rId2"/>
          <a:stretch>
            <a:fillRect/>
          </a:stretch>
        </p:blipFill>
        <p:spPr>
          <a:xfrm>
            <a:off x="530010" y="760875"/>
            <a:ext cx="10442789" cy="5778037"/>
          </a:xfrm>
          <a:prstGeom prst="rect">
            <a:avLst/>
          </a:prstGeom>
        </p:spPr>
      </p:pic>
      <p:sp>
        <p:nvSpPr>
          <p:cNvPr id="5" name="正方形/長方形 4">
            <a:extLst>
              <a:ext uri="{FF2B5EF4-FFF2-40B4-BE49-F238E27FC236}">
                <a16:creationId xmlns:a16="http://schemas.microsoft.com/office/drawing/2014/main" id="{D6283DC7-2F2E-44E4-B020-9FBBA621F97C}"/>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12</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DD537189-D6D9-4FA4-98BB-A1435265D078}"/>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38</a:t>
            </a:fld>
            <a:endParaRPr kumimoji="1" lang="ja-JP" altLang="en-US">
              <a:solidFill>
                <a:prstClr val="black"/>
              </a:solidFill>
            </a:endParaRPr>
          </a:p>
        </p:txBody>
      </p:sp>
    </p:spTree>
    <p:extLst>
      <p:ext uri="{BB962C8B-B14F-4D97-AF65-F5344CB8AC3E}">
        <p14:creationId xmlns:p14="http://schemas.microsoft.com/office/powerpoint/2010/main" val="148094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9D8D300D-3520-453D-9756-218048E1738D}"/>
              </a:ext>
            </a:extLst>
          </p:cNvPr>
          <p:cNvSpPr/>
          <p:nvPr/>
        </p:nvSpPr>
        <p:spPr>
          <a:xfrm>
            <a:off x="509286" y="595002"/>
            <a:ext cx="10622176" cy="410197"/>
          </a:xfrm>
          <a:prstGeom prst="rect">
            <a:avLst/>
          </a:prstGeom>
          <a:ln w="12700">
            <a:noFill/>
          </a:ln>
        </p:spPr>
        <p:txBody>
          <a:bodyPr wrap="square" anchor="ctr">
            <a:noAutofit/>
          </a:bodyPr>
          <a:lstStyle/>
          <a:p>
            <a:pPr>
              <a:lnSpc>
                <a:spcPts val="2096"/>
              </a:lnSpc>
            </a:pP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の認知度は高まっているものの、</a:t>
            </a:r>
            <a:r>
              <a:rPr lang="ja-JP" altLang="en-US" b="1" u="sng" dirty="0">
                <a:latin typeface="Meiryo UI" panose="020B0604030504040204" pitchFamily="50" charset="-128"/>
                <a:ea typeface="Meiryo UI" panose="020B0604030504040204" pitchFamily="50" charset="-128"/>
              </a:rPr>
              <a:t>半数が「 </a:t>
            </a:r>
            <a:r>
              <a:rPr lang="en-US" altLang="ja-JP" b="1" u="sng" dirty="0">
                <a:latin typeface="Meiryo UI" panose="020B0604030504040204" pitchFamily="50" charset="-128"/>
                <a:ea typeface="Meiryo UI" panose="020B0604030504040204" pitchFamily="50" charset="-128"/>
              </a:rPr>
              <a:t>SDGs</a:t>
            </a:r>
            <a:r>
              <a:rPr lang="ja-JP" altLang="en-US" b="1" u="sng" dirty="0">
                <a:latin typeface="Meiryo UI" panose="020B0604030504040204" pitchFamily="50" charset="-128"/>
                <a:ea typeface="Meiryo UI" panose="020B0604030504040204" pitchFamily="50" charset="-128"/>
              </a:rPr>
              <a:t>という言葉を聞いたことがある、またはロゴを見たことがある」</a:t>
            </a:r>
            <a:endParaRPr lang="en-US" altLang="ja-JP" b="1" u="sng"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98750DA0-8C8A-4A3A-A73C-ECE72CFE31F1}"/>
              </a:ext>
            </a:extLst>
          </p:cNvPr>
          <p:cNvSpPr/>
          <p:nvPr/>
        </p:nvSpPr>
        <p:spPr>
          <a:xfrm>
            <a:off x="0" y="0"/>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認知度（内訳）</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ＳＤＧｓ認知度調査（</a:t>
            </a:r>
            <a:r>
              <a:rPr kumimoji="1" lang="en-US" altLang="ja-JP" sz="2000" b="1" dirty="0">
                <a:latin typeface="Meiryo UI" panose="020B0604030504040204" pitchFamily="50" charset="-128"/>
                <a:ea typeface="Meiryo UI" panose="020B0604030504040204" pitchFamily="50" charset="-128"/>
              </a:rPr>
              <a:t>2024</a:t>
            </a:r>
            <a:r>
              <a:rPr kumimoji="1" lang="ja-JP" altLang="en-US" sz="2000" b="1" dirty="0">
                <a:latin typeface="Meiryo UI" panose="020B0604030504040204" pitchFamily="50" charset="-128"/>
                <a:ea typeface="Meiryo UI" panose="020B0604030504040204" pitchFamily="50" charset="-128"/>
              </a:rPr>
              <a:t>年</a:t>
            </a:r>
            <a:r>
              <a:rPr kumimoji="1" lang="en-US" altLang="ja-JP" sz="2000" b="1" dirty="0">
                <a:latin typeface="Meiryo UI" panose="020B0604030504040204" pitchFamily="50" charset="-128"/>
                <a:ea typeface="Meiryo UI" panose="020B0604030504040204" pitchFamily="50" charset="-128"/>
              </a:rPr>
              <a:t>9</a:t>
            </a:r>
            <a:r>
              <a:rPr kumimoji="1" lang="ja-JP" altLang="en-US" sz="2000" b="1" dirty="0">
                <a:latin typeface="Meiryo UI" panose="020B0604030504040204" pitchFamily="50" charset="-128"/>
                <a:ea typeface="Meiryo UI" panose="020B0604030504040204" pitchFamily="50" charset="-128"/>
              </a:rPr>
              <a:t>月）</a:t>
            </a:r>
          </a:p>
        </p:txBody>
      </p:sp>
      <p:sp>
        <p:nvSpPr>
          <p:cNvPr id="11" name="スライド番号プレースホルダー 5">
            <a:extLst>
              <a:ext uri="{FF2B5EF4-FFF2-40B4-BE49-F238E27FC236}">
                <a16:creationId xmlns:a16="http://schemas.microsoft.com/office/drawing/2014/main" id="{A508DEBB-83D6-467D-B501-4FDC1A029FE5}"/>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a:t>
            </a:fld>
            <a:endParaRPr kumimoji="1" lang="ja-JP" altLang="en-US">
              <a:solidFill>
                <a:prstClr val="black"/>
              </a:solidFill>
            </a:endParaRPr>
          </a:p>
        </p:txBody>
      </p:sp>
      <p:pic>
        <p:nvPicPr>
          <p:cNvPr id="2" name="図 1">
            <a:extLst>
              <a:ext uri="{FF2B5EF4-FFF2-40B4-BE49-F238E27FC236}">
                <a16:creationId xmlns:a16="http://schemas.microsoft.com/office/drawing/2014/main" id="{57DC4AAF-A2A3-4EDC-865D-4F352B59AE7D}"/>
              </a:ext>
            </a:extLst>
          </p:cNvPr>
          <p:cNvPicPr>
            <a:picLocks noChangeAspect="1"/>
          </p:cNvPicPr>
          <p:nvPr/>
        </p:nvPicPr>
        <p:blipFill>
          <a:blip r:embed="rId3"/>
          <a:stretch>
            <a:fillRect/>
          </a:stretch>
        </p:blipFill>
        <p:spPr>
          <a:xfrm>
            <a:off x="650843" y="945035"/>
            <a:ext cx="9096020" cy="5803895"/>
          </a:xfrm>
          <a:prstGeom prst="rect">
            <a:avLst/>
          </a:prstGeom>
        </p:spPr>
      </p:pic>
      <p:sp>
        <p:nvSpPr>
          <p:cNvPr id="6" name="四角形: 角を丸くする 5">
            <a:extLst>
              <a:ext uri="{FF2B5EF4-FFF2-40B4-BE49-F238E27FC236}">
                <a16:creationId xmlns:a16="http://schemas.microsoft.com/office/drawing/2014/main" id="{308EB1AF-0717-4F56-A11B-D8C1A4188B1F}"/>
              </a:ext>
            </a:extLst>
          </p:cNvPr>
          <p:cNvSpPr/>
          <p:nvPr/>
        </p:nvSpPr>
        <p:spPr>
          <a:xfrm>
            <a:off x="5066253" y="1683184"/>
            <a:ext cx="3439391" cy="326186"/>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7FB26E8A-DB66-49DC-84F9-ABC169C4FCA9}"/>
              </a:ext>
            </a:extLst>
          </p:cNvPr>
          <p:cNvSpPr/>
          <p:nvPr/>
        </p:nvSpPr>
        <p:spPr>
          <a:xfrm>
            <a:off x="3548076" y="6290494"/>
            <a:ext cx="5204520" cy="326186"/>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711070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FF26370-78B8-476D-8036-682D7FB349D8}"/>
              </a:ext>
            </a:extLst>
          </p:cNvPr>
          <p:cNvPicPr>
            <a:picLocks noChangeAspect="1"/>
          </p:cNvPicPr>
          <p:nvPr/>
        </p:nvPicPr>
        <p:blipFill>
          <a:blip r:embed="rId2"/>
          <a:stretch>
            <a:fillRect/>
          </a:stretch>
        </p:blipFill>
        <p:spPr>
          <a:xfrm>
            <a:off x="496013" y="975010"/>
            <a:ext cx="11240059" cy="3453152"/>
          </a:xfrm>
          <a:prstGeom prst="rect">
            <a:avLst/>
          </a:prstGeom>
        </p:spPr>
      </p:pic>
      <p:sp>
        <p:nvSpPr>
          <p:cNvPr id="5" name="正方形/長方形 4">
            <a:extLst>
              <a:ext uri="{FF2B5EF4-FFF2-40B4-BE49-F238E27FC236}">
                <a16:creationId xmlns:a16="http://schemas.microsoft.com/office/drawing/2014/main" id="{F01444C5-14B3-494B-ABF8-34D499C2095C}"/>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13</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0BA39026-FC8E-49A9-97F4-A1D9B687159F}"/>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39</a:t>
            </a:fld>
            <a:endParaRPr kumimoji="1" lang="ja-JP" altLang="en-US">
              <a:solidFill>
                <a:prstClr val="black"/>
              </a:solidFill>
            </a:endParaRPr>
          </a:p>
        </p:txBody>
      </p:sp>
    </p:spTree>
    <p:extLst>
      <p:ext uri="{BB962C8B-B14F-4D97-AF65-F5344CB8AC3E}">
        <p14:creationId xmlns:p14="http://schemas.microsoft.com/office/powerpoint/2010/main" val="39191325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B007CB5-6783-414D-8A07-9E9CEAD5F2DA}"/>
              </a:ext>
            </a:extLst>
          </p:cNvPr>
          <p:cNvPicPr>
            <a:picLocks noChangeAspect="1"/>
          </p:cNvPicPr>
          <p:nvPr/>
        </p:nvPicPr>
        <p:blipFill>
          <a:blip r:embed="rId2"/>
          <a:stretch>
            <a:fillRect/>
          </a:stretch>
        </p:blipFill>
        <p:spPr>
          <a:xfrm>
            <a:off x="388064" y="885945"/>
            <a:ext cx="11415872" cy="5215526"/>
          </a:xfrm>
          <a:prstGeom prst="rect">
            <a:avLst/>
          </a:prstGeom>
        </p:spPr>
      </p:pic>
      <p:sp>
        <p:nvSpPr>
          <p:cNvPr id="5" name="正方形/長方形 4">
            <a:extLst>
              <a:ext uri="{FF2B5EF4-FFF2-40B4-BE49-F238E27FC236}">
                <a16:creationId xmlns:a16="http://schemas.microsoft.com/office/drawing/2014/main" id="{43D0A9B5-1091-45E8-8CF3-BB5499F04351}"/>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14</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76156315-ECA4-4FEB-AB1B-2BA5064D6A22}"/>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40</a:t>
            </a:fld>
            <a:endParaRPr kumimoji="1" lang="ja-JP" altLang="en-US">
              <a:solidFill>
                <a:prstClr val="black"/>
              </a:solidFill>
            </a:endParaRPr>
          </a:p>
        </p:txBody>
      </p:sp>
    </p:spTree>
    <p:extLst>
      <p:ext uri="{BB962C8B-B14F-4D97-AF65-F5344CB8AC3E}">
        <p14:creationId xmlns:p14="http://schemas.microsoft.com/office/powerpoint/2010/main" val="2232790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60B4DAF-30A7-4882-94CC-3F8EB0F0954D}"/>
              </a:ext>
            </a:extLst>
          </p:cNvPr>
          <p:cNvSpPr>
            <a:spLocks noGrp="1"/>
          </p:cNvSpPr>
          <p:nvPr>
            <p:ph type="sldNum" sz="quarter" idx="12"/>
          </p:nvPr>
        </p:nvSpPr>
        <p:spPr/>
        <p:txBody>
          <a:bodyPr/>
          <a:lstStyle/>
          <a:p>
            <a:fld id="{E61EF540-5CB6-483A-A4DA-F9E60F8B4EFB}" type="slidenum">
              <a:rPr kumimoji="1" lang="ja-JP" altLang="en-US" smtClean="0"/>
              <a:t>41</a:t>
            </a:fld>
            <a:endParaRPr kumimoji="1" lang="ja-JP" altLang="en-US"/>
          </a:p>
        </p:txBody>
      </p:sp>
      <p:pic>
        <p:nvPicPr>
          <p:cNvPr id="2" name="図 1">
            <a:extLst>
              <a:ext uri="{FF2B5EF4-FFF2-40B4-BE49-F238E27FC236}">
                <a16:creationId xmlns:a16="http://schemas.microsoft.com/office/drawing/2014/main" id="{45AAA1B6-4F7B-4EDA-9121-E3CA9781D7BB}"/>
              </a:ext>
            </a:extLst>
          </p:cNvPr>
          <p:cNvPicPr>
            <a:picLocks noChangeAspect="1"/>
          </p:cNvPicPr>
          <p:nvPr/>
        </p:nvPicPr>
        <p:blipFill>
          <a:blip r:embed="rId2"/>
          <a:stretch>
            <a:fillRect/>
          </a:stretch>
        </p:blipFill>
        <p:spPr>
          <a:xfrm>
            <a:off x="405543" y="753617"/>
            <a:ext cx="11380913" cy="5880806"/>
          </a:xfrm>
          <a:prstGeom prst="rect">
            <a:avLst/>
          </a:prstGeom>
        </p:spPr>
      </p:pic>
      <p:sp>
        <p:nvSpPr>
          <p:cNvPr id="5" name="正方形/長方形 4">
            <a:extLst>
              <a:ext uri="{FF2B5EF4-FFF2-40B4-BE49-F238E27FC236}">
                <a16:creationId xmlns:a16="http://schemas.microsoft.com/office/drawing/2014/main" id="{3535B45E-A86F-4FDC-AAA1-298B8EB6C8E8}"/>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15</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36349750-E458-4FA6-B3A2-CC9C4E4AD70E}"/>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41</a:t>
            </a:fld>
            <a:endParaRPr kumimoji="1" lang="ja-JP" altLang="en-US">
              <a:solidFill>
                <a:prstClr val="black"/>
              </a:solidFill>
            </a:endParaRPr>
          </a:p>
        </p:txBody>
      </p:sp>
    </p:spTree>
    <p:extLst>
      <p:ext uri="{BB962C8B-B14F-4D97-AF65-F5344CB8AC3E}">
        <p14:creationId xmlns:p14="http://schemas.microsoft.com/office/powerpoint/2010/main" val="22604128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56F2611-B4EF-447D-861B-14C54728D8B3}"/>
              </a:ext>
            </a:extLst>
          </p:cNvPr>
          <p:cNvPicPr>
            <a:picLocks noChangeAspect="1"/>
          </p:cNvPicPr>
          <p:nvPr/>
        </p:nvPicPr>
        <p:blipFill>
          <a:blip r:embed="rId2"/>
          <a:stretch>
            <a:fillRect/>
          </a:stretch>
        </p:blipFill>
        <p:spPr>
          <a:xfrm>
            <a:off x="506288" y="695573"/>
            <a:ext cx="10363770" cy="6112435"/>
          </a:xfrm>
          <a:prstGeom prst="rect">
            <a:avLst/>
          </a:prstGeom>
        </p:spPr>
      </p:pic>
      <p:sp>
        <p:nvSpPr>
          <p:cNvPr id="6" name="正方形/長方形 5">
            <a:extLst>
              <a:ext uri="{FF2B5EF4-FFF2-40B4-BE49-F238E27FC236}">
                <a16:creationId xmlns:a16="http://schemas.microsoft.com/office/drawing/2014/main" id="{AF3E6341-84FB-4A3E-A826-C69F0B8DACF6}"/>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16</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7" name="スライド番号プレースホルダー 5">
            <a:extLst>
              <a:ext uri="{FF2B5EF4-FFF2-40B4-BE49-F238E27FC236}">
                <a16:creationId xmlns:a16="http://schemas.microsoft.com/office/drawing/2014/main" id="{42D1906D-0A43-481A-B2CE-5D7BD5EF9ED0}"/>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42</a:t>
            </a:fld>
            <a:endParaRPr kumimoji="1" lang="ja-JP" altLang="en-US">
              <a:solidFill>
                <a:prstClr val="black"/>
              </a:solidFill>
            </a:endParaRPr>
          </a:p>
        </p:txBody>
      </p:sp>
    </p:spTree>
    <p:extLst>
      <p:ext uri="{BB962C8B-B14F-4D97-AF65-F5344CB8AC3E}">
        <p14:creationId xmlns:p14="http://schemas.microsoft.com/office/powerpoint/2010/main" val="41768060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B60ECEFD-20B6-4F20-B409-837E41044F93}"/>
              </a:ext>
            </a:extLst>
          </p:cNvPr>
          <p:cNvPicPr>
            <a:picLocks noChangeAspect="1"/>
          </p:cNvPicPr>
          <p:nvPr/>
        </p:nvPicPr>
        <p:blipFill>
          <a:blip r:embed="rId2"/>
          <a:stretch>
            <a:fillRect/>
          </a:stretch>
        </p:blipFill>
        <p:spPr>
          <a:xfrm>
            <a:off x="233381" y="889784"/>
            <a:ext cx="11725238" cy="4719905"/>
          </a:xfrm>
          <a:prstGeom prst="rect">
            <a:avLst/>
          </a:prstGeom>
        </p:spPr>
      </p:pic>
      <p:sp>
        <p:nvSpPr>
          <p:cNvPr id="11" name="正方形/長方形 10">
            <a:extLst>
              <a:ext uri="{FF2B5EF4-FFF2-40B4-BE49-F238E27FC236}">
                <a16:creationId xmlns:a16="http://schemas.microsoft.com/office/drawing/2014/main" id="{631B8E78-82A2-4AB6-8441-F19B1AB9AB2E}"/>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17</a:t>
            </a:r>
            <a:r>
              <a:rPr kumimoji="1" lang="ja-JP" altLang="en-US" sz="2000" b="1" dirty="0">
                <a:latin typeface="Meiryo UI" panose="020B0604030504040204" pitchFamily="50" charset="-128"/>
                <a:ea typeface="Meiryo UI" panose="020B0604030504040204" pitchFamily="50" charset="-128"/>
              </a:rPr>
              <a:t>①）</a:t>
            </a:r>
            <a:endParaRPr kumimoji="1" lang="en-US" altLang="ja-JP" sz="2000" b="1" dirty="0">
              <a:latin typeface="Meiryo UI" panose="020B0604030504040204" pitchFamily="50" charset="-128"/>
              <a:ea typeface="Meiryo UI" panose="020B0604030504040204" pitchFamily="50" charset="-128"/>
            </a:endParaRPr>
          </a:p>
        </p:txBody>
      </p:sp>
      <p:sp>
        <p:nvSpPr>
          <p:cNvPr id="12" name="スライド番号プレースホルダー 5">
            <a:extLst>
              <a:ext uri="{FF2B5EF4-FFF2-40B4-BE49-F238E27FC236}">
                <a16:creationId xmlns:a16="http://schemas.microsoft.com/office/drawing/2014/main" id="{9BA1083B-2FC1-4E8B-91B0-703478925DE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43</a:t>
            </a:fld>
            <a:endParaRPr kumimoji="1" lang="ja-JP" altLang="en-US">
              <a:solidFill>
                <a:prstClr val="black"/>
              </a:solidFill>
            </a:endParaRPr>
          </a:p>
        </p:txBody>
      </p:sp>
    </p:spTree>
    <p:extLst>
      <p:ext uri="{BB962C8B-B14F-4D97-AF65-F5344CB8AC3E}">
        <p14:creationId xmlns:p14="http://schemas.microsoft.com/office/powerpoint/2010/main" val="35887662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FC2511C-4DAD-4F81-A285-3777D43EADB6}"/>
              </a:ext>
            </a:extLst>
          </p:cNvPr>
          <p:cNvPicPr>
            <a:picLocks noChangeAspect="1"/>
          </p:cNvPicPr>
          <p:nvPr/>
        </p:nvPicPr>
        <p:blipFill>
          <a:blip r:embed="rId2"/>
          <a:stretch>
            <a:fillRect/>
          </a:stretch>
        </p:blipFill>
        <p:spPr>
          <a:xfrm>
            <a:off x="172091" y="837878"/>
            <a:ext cx="11668377" cy="5018391"/>
          </a:xfrm>
          <a:prstGeom prst="rect">
            <a:avLst/>
          </a:prstGeom>
        </p:spPr>
      </p:pic>
      <p:sp>
        <p:nvSpPr>
          <p:cNvPr id="5" name="正方形/長方形 4">
            <a:extLst>
              <a:ext uri="{FF2B5EF4-FFF2-40B4-BE49-F238E27FC236}">
                <a16:creationId xmlns:a16="http://schemas.microsoft.com/office/drawing/2014/main" id="{4CD46488-E173-49D5-AC40-64A0D6D6BD84}"/>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17</a:t>
            </a:r>
            <a:r>
              <a:rPr kumimoji="1" lang="ja-JP" altLang="en-US" sz="2000" b="1" dirty="0">
                <a:latin typeface="Meiryo UI" panose="020B0604030504040204" pitchFamily="50" charset="-128"/>
                <a:ea typeface="Meiryo UI" panose="020B0604030504040204" pitchFamily="50" charset="-128"/>
              </a:rPr>
              <a:t>②）</a:t>
            </a:r>
            <a:endParaRPr kumimoji="1" lang="en-US" altLang="ja-JP" sz="2000" b="1" dirty="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28C95AC4-6E4F-4B74-8569-68922CC72F20}"/>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44</a:t>
            </a:fld>
            <a:endParaRPr kumimoji="1" lang="ja-JP" altLang="en-US">
              <a:solidFill>
                <a:prstClr val="black"/>
              </a:solidFill>
            </a:endParaRPr>
          </a:p>
        </p:txBody>
      </p:sp>
    </p:spTree>
    <p:extLst>
      <p:ext uri="{BB962C8B-B14F-4D97-AF65-F5344CB8AC3E}">
        <p14:creationId xmlns:p14="http://schemas.microsoft.com/office/powerpoint/2010/main" val="20756231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国内比較の個別指標の分析（ゴール１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graphicFrame>
        <p:nvGraphicFramePr>
          <p:cNvPr id="7" name="表 6"/>
          <p:cNvGraphicFramePr>
            <a:graphicFrameLocks noGrp="1"/>
          </p:cNvGraphicFramePr>
          <p:nvPr/>
        </p:nvGraphicFramePr>
        <p:xfrm>
          <a:off x="1768249" y="555708"/>
          <a:ext cx="8693688" cy="5349665"/>
        </p:xfrm>
        <a:graphic>
          <a:graphicData uri="http://schemas.openxmlformats.org/drawingml/2006/table">
            <a:tbl>
              <a:tblPr/>
              <a:tblGrid>
                <a:gridCol w="869369">
                  <a:extLst>
                    <a:ext uri="{9D8B030D-6E8A-4147-A177-3AD203B41FA5}">
                      <a16:colId xmlns:a16="http://schemas.microsoft.com/office/drawing/2014/main" val="3531073625"/>
                    </a:ext>
                  </a:extLst>
                </a:gridCol>
                <a:gridCol w="5203172">
                  <a:extLst>
                    <a:ext uri="{9D8B030D-6E8A-4147-A177-3AD203B41FA5}">
                      <a16:colId xmlns:a16="http://schemas.microsoft.com/office/drawing/2014/main" val="3477311478"/>
                    </a:ext>
                  </a:extLst>
                </a:gridCol>
                <a:gridCol w="717229">
                  <a:extLst>
                    <a:ext uri="{9D8B030D-6E8A-4147-A177-3AD203B41FA5}">
                      <a16:colId xmlns:a16="http://schemas.microsoft.com/office/drawing/2014/main" val="2605631074"/>
                    </a:ext>
                  </a:extLst>
                </a:gridCol>
                <a:gridCol w="312973">
                  <a:extLst>
                    <a:ext uri="{9D8B030D-6E8A-4147-A177-3AD203B41FA5}">
                      <a16:colId xmlns:a16="http://schemas.microsoft.com/office/drawing/2014/main" val="1051965248"/>
                    </a:ext>
                  </a:extLst>
                </a:gridCol>
                <a:gridCol w="717229">
                  <a:extLst>
                    <a:ext uri="{9D8B030D-6E8A-4147-A177-3AD203B41FA5}">
                      <a16:colId xmlns:a16="http://schemas.microsoft.com/office/drawing/2014/main" val="2486284023"/>
                    </a:ext>
                  </a:extLst>
                </a:gridCol>
                <a:gridCol w="312973">
                  <a:extLst>
                    <a:ext uri="{9D8B030D-6E8A-4147-A177-3AD203B41FA5}">
                      <a16:colId xmlns:a16="http://schemas.microsoft.com/office/drawing/2014/main" val="3901389564"/>
                    </a:ext>
                  </a:extLst>
                </a:gridCol>
                <a:gridCol w="560743">
                  <a:extLst>
                    <a:ext uri="{9D8B030D-6E8A-4147-A177-3AD203B41FA5}">
                      <a16:colId xmlns:a16="http://schemas.microsoft.com/office/drawing/2014/main" val="2484160494"/>
                    </a:ext>
                  </a:extLst>
                </a:gridCol>
              </a:tblGrid>
              <a:tr h="232595">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19907325"/>
                  </a:ext>
                </a:extLst>
              </a:tr>
              <a:tr h="232595">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17537891"/>
                  </a:ext>
                </a:extLst>
              </a:tr>
              <a:tr h="542719">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年間収入</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100</a:t>
                      </a:r>
                      <a:r>
                        <a:rPr lang="ja-JP" altLang="en-US" sz="1000" b="0" i="0" u="none" strike="noStrike">
                          <a:solidFill>
                            <a:srgbClr val="000000"/>
                          </a:solidFill>
                          <a:effectLst/>
                          <a:latin typeface="Meiryo UI" panose="020B0604030504040204" pitchFamily="50" charset="-128"/>
                          <a:ea typeface="Meiryo UI" panose="020B0604030504040204" pitchFamily="50" charset="-128"/>
                        </a:rPr>
                        <a:t>万円未満の世帯割合</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（年間収入</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100</a:t>
                      </a:r>
                      <a:r>
                        <a:rPr lang="ja-JP" altLang="en-US" sz="1000" b="0" i="0" u="none" strike="noStrike">
                          <a:solidFill>
                            <a:srgbClr val="000000"/>
                          </a:solidFill>
                          <a:effectLst/>
                          <a:latin typeface="Meiryo UI" panose="020B0604030504040204" pitchFamily="50" charset="-128"/>
                          <a:ea typeface="Meiryo UI" panose="020B0604030504040204" pitchFamily="50" charset="-128"/>
                        </a:rPr>
                        <a:t>万円未満の世帯数／総世帯数）</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a:solidFill>
                            <a:srgbClr val="000000"/>
                          </a:solidFill>
                          <a:effectLst/>
                          <a:latin typeface="Meiryo UI" panose="020B0604030504040204" pitchFamily="50" charset="-128"/>
                          <a:ea typeface="Meiryo UI" panose="020B0604030504040204" pitchFamily="50" charset="-128"/>
                        </a:rPr>
                        <a:t>市区町村の結果については、市、区及び人口１万５千人以上の町村を表章の対象としている。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57.56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57.05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88126522"/>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第１号介護保険の被保険者割合（第１号被保険者数／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歳以上人口）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57.35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55779495"/>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20-59</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歳における公的年金加入率（</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59</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歳の加入者／</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59</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27.90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54.44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71338899"/>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 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人当たりの自然災害による死者・行方不明者数（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か年平均）</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（自然災害による死者・行方不明者数／総人口）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98.92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94.03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82504660"/>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 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県内総生産当たりの自然災害による被害額（</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か年平均）</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（自然災害による被害額／県内総生産）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99.93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93.51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18573911"/>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 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防災訓練実施回数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9.54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00300045"/>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 1.5.3.2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防災カルテを作成している市区町村の割合（防災カルテ作成市区町村数／市区町村数）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96.32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34.83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683704"/>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自主防災組織活動カバー率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89.00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81.51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54488366"/>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1.a.2.1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人当たりの衛生費（衛生費／総人口）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14.32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35.42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27766960"/>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1.a.2.2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人当たりの教育費（教育費／総人口）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49.74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38.27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15397292"/>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1.b.1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人当たりの生活保護費（生活保護費／総人口）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69.65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71589288"/>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1.ｘ.1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世帯当たりの預貯金残高</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66.22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61.76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77604171"/>
                  </a:ext>
                </a:extLst>
              </a:tr>
              <a:tr h="361813">
                <a:tc>
                  <a:txBody>
                    <a:bodyPr/>
                    <a:lstStyle/>
                    <a:p>
                      <a:pPr algn="l"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LI</a:t>
                      </a:r>
                      <a:br>
                        <a:rPr lang="en-US" sz="1000" b="0" i="0" u="none" strike="noStrike" dirty="0">
                          <a:solidFill>
                            <a:srgbClr val="000000"/>
                          </a:solidFill>
                          <a:effectLst/>
                          <a:latin typeface="Meiryo UI" panose="020B0604030504040204" pitchFamily="50" charset="-128"/>
                          <a:ea typeface="Meiryo UI" panose="020B0604030504040204" pitchFamily="50" charset="-128"/>
                        </a:rPr>
                      </a:br>
                      <a:r>
                        <a:rPr lang="en-US" sz="1000" b="0" i="0" u="none" strike="noStrike" dirty="0">
                          <a:solidFill>
                            <a:srgbClr val="000000"/>
                          </a:solidFill>
                          <a:effectLst/>
                          <a:latin typeface="Meiryo UI" panose="020B0604030504040204" pitchFamily="50" charset="-128"/>
                          <a:ea typeface="Meiryo UI" panose="020B0604030504040204" pitchFamily="50" charset="-128"/>
                        </a:rPr>
                        <a:t>1.ｘ.2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エンゲル係数（食料への支出／消費支出）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32.04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52.85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5529438"/>
                  </a:ext>
                </a:extLst>
              </a:tr>
            </a:tbl>
          </a:graphicData>
        </a:graphic>
      </p:graphicFrame>
      <p:sp>
        <p:nvSpPr>
          <p:cNvPr id="5" name="スライド番号プレースホルダー 5">
            <a:extLst>
              <a:ext uri="{FF2B5EF4-FFF2-40B4-BE49-F238E27FC236}">
                <a16:creationId xmlns:a16="http://schemas.microsoft.com/office/drawing/2014/main" id="{173B230F-1CC9-46E8-AC81-C34BB5CA520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45</a:t>
            </a:fld>
            <a:endParaRPr kumimoji="1" lang="ja-JP" altLang="en-US">
              <a:solidFill>
                <a:prstClr val="black"/>
              </a:solidFill>
            </a:endParaRPr>
          </a:p>
        </p:txBody>
      </p:sp>
    </p:spTree>
    <p:extLst>
      <p:ext uri="{BB962C8B-B14F-4D97-AF65-F5344CB8AC3E}">
        <p14:creationId xmlns:p14="http://schemas.microsoft.com/office/powerpoint/2010/main" val="12439942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国内比較の個別指標の分析（ゴール２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897038" y="725459"/>
          <a:ext cx="8487626" cy="5232655"/>
        </p:xfrm>
        <a:graphic>
          <a:graphicData uri="http://schemas.openxmlformats.org/drawingml/2006/table">
            <a:tbl>
              <a:tblPr/>
              <a:tblGrid>
                <a:gridCol w="848763">
                  <a:extLst>
                    <a:ext uri="{9D8B030D-6E8A-4147-A177-3AD203B41FA5}">
                      <a16:colId xmlns:a16="http://schemas.microsoft.com/office/drawing/2014/main" val="1932726744"/>
                    </a:ext>
                  </a:extLst>
                </a:gridCol>
                <a:gridCol w="5079843">
                  <a:extLst>
                    <a:ext uri="{9D8B030D-6E8A-4147-A177-3AD203B41FA5}">
                      <a16:colId xmlns:a16="http://schemas.microsoft.com/office/drawing/2014/main" val="1117109340"/>
                    </a:ext>
                  </a:extLst>
                </a:gridCol>
                <a:gridCol w="700229">
                  <a:extLst>
                    <a:ext uri="{9D8B030D-6E8A-4147-A177-3AD203B41FA5}">
                      <a16:colId xmlns:a16="http://schemas.microsoft.com/office/drawing/2014/main" val="1311666817"/>
                    </a:ext>
                  </a:extLst>
                </a:gridCol>
                <a:gridCol w="305555">
                  <a:extLst>
                    <a:ext uri="{9D8B030D-6E8A-4147-A177-3AD203B41FA5}">
                      <a16:colId xmlns:a16="http://schemas.microsoft.com/office/drawing/2014/main" val="1815562394"/>
                    </a:ext>
                  </a:extLst>
                </a:gridCol>
                <a:gridCol w="700229">
                  <a:extLst>
                    <a:ext uri="{9D8B030D-6E8A-4147-A177-3AD203B41FA5}">
                      <a16:colId xmlns:a16="http://schemas.microsoft.com/office/drawing/2014/main" val="1369400556"/>
                    </a:ext>
                  </a:extLst>
                </a:gridCol>
                <a:gridCol w="305555">
                  <a:extLst>
                    <a:ext uri="{9D8B030D-6E8A-4147-A177-3AD203B41FA5}">
                      <a16:colId xmlns:a16="http://schemas.microsoft.com/office/drawing/2014/main" val="2956033961"/>
                    </a:ext>
                  </a:extLst>
                </a:gridCol>
                <a:gridCol w="547452">
                  <a:extLst>
                    <a:ext uri="{9D8B030D-6E8A-4147-A177-3AD203B41FA5}">
                      <a16:colId xmlns:a16="http://schemas.microsoft.com/office/drawing/2014/main" val="3299405179"/>
                    </a:ext>
                  </a:extLst>
                </a:gridCol>
              </a:tblGrid>
              <a:tr h="230609">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13401067"/>
                  </a:ext>
                </a:extLst>
              </a:tr>
              <a:tr h="230609">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04294302"/>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内分泌，栄養及び代謝疾患における患者割合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（内分泌，栄養及び代謝疾患における総患者数／総人口）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97.96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74.97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17454855"/>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2.1.1.2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給食施設における栄養士の有無</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（（総施設数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管理栄養士・栄養士がどちらもいない施設数）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総施設数）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34.72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56.13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28790230"/>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歳児童における痩身傾向児の出現率（一部の県：データなし）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93.46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92.35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24432115"/>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栄養状態が不良な</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歳児の割合（一部の県：データなし）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76.47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77.03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81867143"/>
                  </a:ext>
                </a:extLst>
              </a:tr>
              <a:tr h="44328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44</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歳の女性人口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万人当たりの貧血の受療率</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44</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歳の女性における鉄欠乏性貧血の推計患者数／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44</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歳の女性総人口）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12521081"/>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2.3.1.1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農業従事者</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人当たりの農業産出額（農業産出額／農業従事者数）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23910184"/>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2.3.1.2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林業就業人口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人当たりの林業産出額</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（林業産出額（栽培きのこ類生産を除く）／林業就業人口）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1.78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40.65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49665644"/>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2.4.1.1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農業従事者</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人当たりの経営耕地面積（販売農家の経営耕地面積／農業従事者数）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23490946"/>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2.4.1.2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有機</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JAS</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ほ場の面積割合（国内における有機</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JAS</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ほ場の面積／耕地面積）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26.98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31900560"/>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2.a.1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投資額に対する農業産出額（農業産出額／農業基盤整備に対する投資額）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20.94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36.13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08878550"/>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2.x.1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農業従事者（自営農業に従事した世帯員数）の平均年齢</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55.00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43.32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1158425"/>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2.x.2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食料自給率（カロリーベース）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24.21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42278605"/>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2.x.3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食料自給率（生産額ベース）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34.01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62990830"/>
                  </a:ext>
                </a:extLst>
              </a:tr>
            </a:tbl>
          </a:graphicData>
        </a:graphic>
      </p:graphicFrame>
      <p:sp>
        <p:nvSpPr>
          <p:cNvPr id="13" name="テキスト ボックス 12"/>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CE71AA28-D7BF-4166-961B-5FAB52217084}"/>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46</a:t>
            </a:fld>
            <a:endParaRPr kumimoji="1" lang="ja-JP" altLang="en-US">
              <a:solidFill>
                <a:prstClr val="black"/>
              </a:solidFill>
            </a:endParaRPr>
          </a:p>
        </p:txBody>
      </p:sp>
    </p:spTree>
    <p:extLst>
      <p:ext uri="{BB962C8B-B14F-4D97-AF65-F5344CB8AC3E}">
        <p14:creationId xmlns:p14="http://schemas.microsoft.com/office/powerpoint/2010/main" val="13658967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国内比較の個別指標の分析（ゴール３①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854602" y="536653"/>
          <a:ext cx="8813399" cy="5295440"/>
        </p:xfrm>
        <a:graphic>
          <a:graphicData uri="http://schemas.openxmlformats.org/drawingml/2006/table">
            <a:tbl>
              <a:tblPr/>
              <a:tblGrid>
                <a:gridCol w="881338">
                  <a:extLst>
                    <a:ext uri="{9D8B030D-6E8A-4147-A177-3AD203B41FA5}">
                      <a16:colId xmlns:a16="http://schemas.microsoft.com/office/drawing/2014/main" val="3778103669"/>
                    </a:ext>
                  </a:extLst>
                </a:gridCol>
                <a:gridCol w="5274816">
                  <a:extLst>
                    <a:ext uri="{9D8B030D-6E8A-4147-A177-3AD203B41FA5}">
                      <a16:colId xmlns:a16="http://schemas.microsoft.com/office/drawing/2014/main" val="724232299"/>
                    </a:ext>
                  </a:extLst>
                </a:gridCol>
                <a:gridCol w="727107">
                  <a:extLst>
                    <a:ext uri="{9D8B030D-6E8A-4147-A177-3AD203B41FA5}">
                      <a16:colId xmlns:a16="http://schemas.microsoft.com/office/drawing/2014/main" val="2730612258"/>
                    </a:ext>
                  </a:extLst>
                </a:gridCol>
                <a:gridCol w="317284">
                  <a:extLst>
                    <a:ext uri="{9D8B030D-6E8A-4147-A177-3AD203B41FA5}">
                      <a16:colId xmlns:a16="http://schemas.microsoft.com/office/drawing/2014/main" val="2716358777"/>
                    </a:ext>
                  </a:extLst>
                </a:gridCol>
                <a:gridCol w="727107">
                  <a:extLst>
                    <a:ext uri="{9D8B030D-6E8A-4147-A177-3AD203B41FA5}">
                      <a16:colId xmlns:a16="http://schemas.microsoft.com/office/drawing/2014/main" val="1044060833"/>
                    </a:ext>
                  </a:extLst>
                </a:gridCol>
                <a:gridCol w="317284">
                  <a:extLst>
                    <a:ext uri="{9D8B030D-6E8A-4147-A177-3AD203B41FA5}">
                      <a16:colId xmlns:a16="http://schemas.microsoft.com/office/drawing/2014/main" val="3353977158"/>
                    </a:ext>
                  </a:extLst>
                </a:gridCol>
                <a:gridCol w="568463">
                  <a:extLst>
                    <a:ext uri="{9D8B030D-6E8A-4147-A177-3AD203B41FA5}">
                      <a16:colId xmlns:a16="http://schemas.microsoft.com/office/drawing/2014/main" val="2609338300"/>
                    </a:ext>
                  </a:extLst>
                </a:gridCol>
              </a:tblGrid>
              <a:tr h="73062">
                <a:tc row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指標番号</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指標名</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62653326"/>
                  </a:ext>
                </a:extLst>
              </a:tr>
              <a:tr h="73062">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大阪府</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全国平均</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25020023"/>
                  </a:ext>
                </a:extLst>
              </a:tr>
              <a:tr h="143710">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3.1.1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出生数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万人当たりの妊産婦死亡数（（妊産婦死亡数／出生数）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100.00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89.34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02016826"/>
                  </a:ext>
                </a:extLst>
              </a:tr>
              <a:tr h="143710">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3.1.2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医師、助産師の立会いの下で生まれた子供の割合（医師、助産師の立会いの下で生まれた子供の数／出生数）</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85.64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71.14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72378299"/>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3.2.1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5</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歳未満児死亡率（</a:t>
                      </a: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5</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歳未満児死亡数／</a:t>
                      </a: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5</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歳未満人口）</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69.53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56.74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17279799"/>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3.2.2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新生児死亡率（新生児死亡数／出生数）</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71.97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61.27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97361672"/>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3.3.1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人当たりの</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HIV</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感染者数（（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HIV</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感染者数／総人口）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34.35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81.26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49756876"/>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3.3.2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万人当たりの結核感染者数（（結核感染者数／総人口）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2.15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54.11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53540742"/>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3.3.3</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人当たりのマラリアによる死亡者数（（マラリアによる死亡者数／日本人人口）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100.00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100.00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28858129"/>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3.3.4</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型肝炎による死亡者数（（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型肝炎による死亡者数／日本人人口）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76.64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59.17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34283686"/>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3.4.1.1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万人当たりの心血管疾患による死亡者数（（心疾患による死亡者数／日本人人口）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56.67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46.73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29376957"/>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3.4.1.2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万人当たりの癌による死亡者数（（癌による死亡者数／日本人人口）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66.51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55.03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07270976"/>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3.4.1.3</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万人当たりの糖尿病による死亡者数（（糖尿病による死亡者数／日本人人口）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66.94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53.29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73190754"/>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3.4.1.4</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万人当たりの呼吸器系疾患による死亡者数</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（（呼吸器系疾患による死亡者数／日本人人口）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57.04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55.46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23544191"/>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3.4.2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万人当たりの自殺者数（（自殺者数／日本人人口）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77.74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59.02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29096926"/>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3.6.1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万人当たりの交通事故死亡者数（（交通事故死者数／総人口）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82.19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55.58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128590"/>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3.7.2.1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合計特殊出生率</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26.39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44.41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21577805"/>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3.7.2.2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19</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歳以下の女性の出生率（</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19</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歳以下の女性の出生数／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19</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歳の女性人口）</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73.73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74.42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08209845"/>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3.8.1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１人当たり年齢調整後医療費</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46.80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55.85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32294629"/>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3.8.2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世帯当たり</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か月間の健康関連支出</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（（医薬品＋保健医療サービス＋健康保持用摂取品＋健康医療用品・器具）への支出／支出）</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68.90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67.08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96210376"/>
                  </a:ext>
                </a:extLst>
              </a:tr>
            </a:tbl>
          </a:graphicData>
        </a:graphic>
      </p:graphicFrame>
      <p:sp>
        <p:nvSpPr>
          <p:cNvPr id="14" name="テキスト ボックス 13"/>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6A924BF7-7987-45A1-B5FD-97A654414319}"/>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47</a:t>
            </a:fld>
            <a:endParaRPr kumimoji="1" lang="ja-JP" altLang="en-US">
              <a:solidFill>
                <a:prstClr val="black"/>
              </a:solidFill>
            </a:endParaRPr>
          </a:p>
        </p:txBody>
      </p:sp>
    </p:spTree>
    <p:extLst>
      <p:ext uri="{BB962C8B-B14F-4D97-AF65-F5344CB8AC3E}">
        <p14:creationId xmlns:p14="http://schemas.microsoft.com/office/powerpoint/2010/main" val="25386135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国内比較の個別指標の分析（ゴール３②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828844" y="466659"/>
          <a:ext cx="8839157" cy="5509130"/>
        </p:xfrm>
        <a:graphic>
          <a:graphicData uri="http://schemas.openxmlformats.org/drawingml/2006/table">
            <a:tbl>
              <a:tblPr/>
              <a:tblGrid>
                <a:gridCol w="883914">
                  <a:extLst>
                    <a:ext uri="{9D8B030D-6E8A-4147-A177-3AD203B41FA5}">
                      <a16:colId xmlns:a16="http://schemas.microsoft.com/office/drawing/2014/main" val="3778103669"/>
                    </a:ext>
                  </a:extLst>
                </a:gridCol>
                <a:gridCol w="5290232">
                  <a:extLst>
                    <a:ext uri="{9D8B030D-6E8A-4147-A177-3AD203B41FA5}">
                      <a16:colId xmlns:a16="http://schemas.microsoft.com/office/drawing/2014/main" val="724232299"/>
                    </a:ext>
                  </a:extLst>
                </a:gridCol>
                <a:gridCol w="729232">
                  <a:extLst>
                    <a:ext uri="{9D8B030D-6E8A-4147-A177-3AD203B41FA5}">
                      <a16:colId xmlns:a16="http://schemas.microsoft.com/office/drawing/2014/main" val="2730612258"/>
                    </a:ext>
                  </a:extLst>
                </a:gridCol>
                <a:gridCol w="318211">
                  <a:extLst>
                    <a:ext uri="{9D8B030D-6E8A-4147-A177-3AD203B41FA5}">
                      <a16:colId xmlns:a16="http://schemas.microsoft.com/office/drawing/2014/main" val="2716358777"/>
                    </a:ext>
                  </a:extLst>
                </a:gridCol>
                <a:gridCol w="729232">
                  <a:extLst>
                    <a:ext uri="{9D8B030D-6E8A-4147-A177-3AD203B41FA5}">
                      <a16:colId xmlns:a16="http://schemas.microsoft.com/office/drawing/2014/main" val="1044060833"/>
                    </a:ext>
                  </a:extLst>
                </a:gridCol>
                <a:gridCol w="318211">
                  <a:extLst>
                    <a:ext uri="{9D8B030D-6E8A-4147-A177-3AD203B41FA5}">
                      <a16:colId xmlns:a16="http://schemas.microsoft.com/office/drawing/2014/main" val="3353977158"/>
                    </a:ext>
                  </a:extLst>
                </a:gridCol>
                <a:gridCol w="570125">
                  <a:extLst>
                    <a:ext uri="{9D8B030D-6E8A-4147-A177-3AD203B41FA5}">
                      <a16:colId xmlns:a16="http://schemas.microsoft.com/office/drawing/2014/main" val="2609338300"/>
                    </a:ext>
                  </a:extLst>
                </a:gridCol>
              </a:tblGrid>
              <a:tr h="147031">
                <a:tc row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指標番号</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指標名</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62653326"/>
                  </a:ext>
                </a:extLst>
              </a:tr>
              <a:tr h="147031">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大阪府</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全国平均</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25020023"/>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3.9.1.1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人当たりの大気汚染による苦情件数（大気汚染による苦情件数／人口）</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99.99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97.86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86340791"/>
                  </a:ext>
                </a:extLst>
              </a:tr>
              <a:tr h="289726">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3.9.1.2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人当たりの水質汚濁による苦情件数（水質汚濁による苦情件数／人口）</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85.24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58.72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58099506"/>
                  </a:ext>
                </a:extLst>
              </a:tr>
              <a:tr h="289726">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3.9.1.3</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人当たりの土壌汚濁による苦情件数（土壌汚濁による苦情件数／人口）</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97.91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90.48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57679042"/>
                  </a:ext>
                </a:extLst>
              </a:tr>
              <a:tr h="289726">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3.a.1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喫煙率（喫煙者数／</a:t>
                      </a:r>
                      <a:r>
                        <a:rPr lang="en-US" altLang="zh-TW" sz="900" b="0" i="0" u="none" strike="noStrike" dirty="0">
                          <a:solidFill>
                            <a:srgbClr val="000000"/>
                          </a:solidFill>
                          <a:effectLst/>
                          <a:latin typeface="Meiryo UI" panose="020B0604030504040204" pitchFamily="50" charset="-128"/>
                          <a:ea typeface="Meiryo UI" panose="020B0604030504040204" pitchFamily="50" charset="-128"/>
                        </a:rPr>
                        <a:t>20</a:t>
                      </a: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歳以上人口）</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65.61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44.77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60520115"/>
                  </a:ext>
                </a:extLst>
              </a:tr>
              <a:tr h="289726">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3.b.1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万人当たりの薬剤師数</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74.97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46.95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41963487"/>
                  </a:ext>
                </a:extLst>
              </a:tr>
              <a:tr h="289726">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3.c.1.1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万人当たりの医師数</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67.19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52.08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78197272"/>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3.c.1.2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万人当たりの看護師数（（（就業看護師数＋就業准看護師数）／総人口）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19.77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46.87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3072061"/>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3.c.1.3</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無医地区数</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100.00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83.48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43617721"/>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3.x.1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人当たりの災害拠点病院数（災害拠点病院数／総人口）</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0.00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39.15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01762222"/>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3.x.2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人当たりの国民医療費</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50.39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62.19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02177445"/>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3.x.3</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後期高齢者</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人当たりの医療費</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24.23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54.34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43936528"/>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3.x.4</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国民健康保険診療費（被保険者１</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40.07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34.11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36942636"/>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3.x.5</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特定健康診査実施率</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29.87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44.41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07754685"/>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3.x.6</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介護予防に資する通いの場への参加率</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24.22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31.04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35341969"/>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3.x.7</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BMI</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の平均値（男性）（｜</a:t>
                      </a:r>
                      <a:r>
                        <a:rPr lang="en-US" sz="900" b="0" i="0" u="none" strike="noStrike" dirty="0">
                          <a:solidFill>
                            <a:srgbClr val="000000"/>
                          </a:solidFill>
                          <a:effectLst/>
                          <a:latin typeface="Meiryo UI" panose="020B0604030504040204" pitchFamily="50" charset="-128"/>
                          <a:ea typeface="Meiryo UI" panose="020B0604030504040204" pitchFamily="50" charset="-128"/>
                        </a:rPr>
                        <a:t>BMI-22｜）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N.A.(</a:t>
                      </a:r>
                      <a:r>
                        <a:rPr lang="ja-JP" altLang="en-US" sz="9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#DIV/0!</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30932589"/>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3.x.8</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BMI</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の平均値（女性）（｜</a:t>
                      </a:r>
                      <a:r>
                        <a:rPr lang="en-US" sz="900" b="0" i="0" u="none" strike="noStrike" dirty="0">
                          <a:solidFill>
                            <a:srgbClr val="000000"/>
                          </a:solidFill>
                          <a:effectLst/>
                          <a:latin typeface="Meiryo UI" panose="020B0604030504040204" pitchFamily="50" charset="-128"/>
                          <a:ea typeface="Meiryo UI" panose="020B0604030504040204" pitchFamily="50" charset="-128"/>
                        </a:rPr>
                        <a:t>BMI-22｜）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N.A.(</a:t>
                      </a:r>
                      <a:r>
                        <a:rPr lang="ja-JP" altLang="en-US" sz="9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#DIV/0!</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58362783"/>
                  </a:ext>
                </a:extLst>
              </a:tr>
              <a:tr h="289726">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3.x.9</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平均寿命（男性）</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50.16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63.73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97725308"/>
                  </a:ext>
                </a:extLst>
              </a:tr>
              <a:tr h="289726">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3.x.10</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0" i="0" u="none" strike="noStrike">
                          <a:solidFill>
                            <a:srgbClr val="000000"/>
                          </a:solidFill>
                          <a:effectLst/>
                          <a:latin typeface="Meiryo UI" panose="020B0604030504040204" pitchFamily="50" charset="-128"/>
                          <a:ea typeface="Meiryo UI" panose="020B0604030504040204" pitchFamily="50" charset="-128"/>
                        </a:rPr>
                        <a:t>平均寿命（女性）</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45.98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62.77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02143442"/>
                  </a:ext>
                </a:extLst>
              </a:tr>
            </a:tbl>
          </a:graphicData>
        </a:graphic>
      </p:graphicFrame>
      <p:sp>
        <p:nvSpPr>
          <p:cNvPr id="14" name="テキスト ボックス 13"/>
          <p:cNvSpPr txBox="1"/>
          <p:nvPr/>
        </p:nvSpPr>
        <p:spPr>
          <a:xfrm>
            <a:off x="1524002" y="6073170"/>
            <a:ext cx="9143999" cy="7848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29A805BA-C239-40DE-B071-B4D07ADEE799}"/>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48</a:t>
            </a:fld>
            <a:endParaRPr kumimoji="1" lang="ja-JP" altLang="en-US">
              <a:solidFill>
                <a:prstClr val="black"/>
              </a:solidFill>
            </a:endParaRPr>
          </a:p>
        </p:txBody>
      </p:sp>
    </p:spTree>
    <p:extLst>
      <p:ext uri="{BB962C8B-B14F-4D97-AF65-F5344CB8AC3E}">
        <p14:creationId xmlns:p14="http://schemas.microsoft.com/office/powerpoint/2010/main" val="2115368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6040D6AC-A411-4270-96DA-5E617EBD74B5}"/>
              </a:ext>
            </a:extLst>
          </p:cNvPr>
          <p:cNvSpPr txBox="1"/>
          <p:nvPr/>
        </p:nvSpPr>
        <p:spPr>
          <a:xfrm>
            <a:off x="4385454" y="1130073"/>
            <a:ext cx="2246431" cy="369332"/>
          </a:xfrm>
          <a:prstGeom prst="rect">
            <a:avLst/>
          </a:prstGeom>
          <a:noFill/>
          <a:ln>
            <a:solidFill>
              <a:schemeClr val="tx1"/>
            </a:solidFill>
          </a:ln>
        </p:spPr>
        <p:txBody>
          <a:bodyPr wrap="square" rtlCol="0">
            <a:spAutoFit/>
          </a:bodyPr>
          <a:lstStyle/>
          <a:p>
            <a:pPr algn="ct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の理解</a:t>
            </a:r>
          </a:p>
        </p:txBody>
      </p:sp>
      <p:sp>
        <p:nvSpPr>
          <p:cNvPr id="11" name="テキスト ボックス 10">
            <a:extLst>
              <a:ext uri="{FF2B5EF4-FFF2-40B4-BE49-F238E27FC236}">
                <a16:creationId xmlns:a16="http://schemas.microsoft.com/office/drawing/2014/main" id="{3CA18F5F-8360-4F8C-B175-C4840F92775B}"/>
              </a:ext>
            </a:extLst>
          </p:cNvPr>
          <p:cNvSpPr txBox="1"/>
          <p:nvPr/>
        </p:nvSpPr>
        <p:spPr>
          <a:xfrm>
            <a:off x="10824185" y="2513084"/>
            <a:ext cx="483703" cy="3139321"/>
          </a:xfrm>
          <a:prstGeom prst="rect">
            <a:avLst/>
          </a:prstGeom>
          <a:noFill/>
          <a:ln>
            <a:solidFill>
              <a:schemeClr val="tx1"/>
            </a:solidFill>
          </a:ln>
        </p:spPr>
        <p:txBody>
          <a:bodyPr wrap="square" rtlCol="0">
            <a:spAutoFit/>
          </a:bodyPr>
          <a:lstStyle/>
          <a:p>
            <a:pPr algn="ct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への意識・行動</a:t>
            </a:r>
          </a:p>
        </p:txBody>
      </p:sp>
      <p:sp>
        <p:nvSpPr>
          <p:cNvPr id="12" name="楕円 11">
            <a:extLst>
              <a:ext uri="{FF2B5EF4-FFF2-40B4-BE49-F238E27FC236}">
                <a16:creationId xmlns:a16="http://schemas.microsoft.com/office/drawing/2014/main" id="{FC3E67A9-E100-456B-859B-200A2341AD0A}"/>
              </a:ext>
            </a:extLst>
          </p:cNvPr>
          <p:cNvSpPr/>
          <p:nvPr/>
        </p:nvSpPr>
        <p:spPr>
          <a:xfrm>
            <a:off x="2405269" y="2194748"/>
            <a:ext cx="2832651" cy="168965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他人事？</a:t>
            </a:r>
            <a:endParaRPr kumimoji="1" lang="en-US" altLang="ja-JP" b="1" dirty="0">
              <a:solidFill>
                <a:schemeClr val="bg2"/>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3" name="楕円 12">
            <a:extLst>
              <a:ext uri="{FF2B5EF4-FFF2-40B4-BE49-F238E27FC236}">
                <a16:creationId xmlns:a16="http://schemas.microsoft.com/office/drawing/2014/main" id="{730BF368-D838-428F-A1E5-A0848CE9B51B}"/>
              </a:ext>
            </a:extLst>
          </p:cNvPr>
          <p:cNvSpPr/>
          <p:nvPr/>
        </p:nvSpPr>
        <p:spPr>
          <a:xfrm>
            <a:off x="5983356" y="2214052"/>
            <a:ext cx="2832651" cy="168965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自分事に</a:t>
            </a:r>
            <a:endPar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できている！</a:t>
            </a:r>
            <a:endPar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4" name="楕円 13">
            <a:extLst>
              <a:ext uri="{FF2B5EF4-FFF2-40B4-BE49-F238E27FC236}">
                <a16:creationId xmlns:a16="http://schemas.microsoft.com/office/drawing/2014/main" id="{DB497FC6-7D23-40BC-AFE3-E997CC404B92}"/>
              </a:ext>
            </a:extLst>
          </p:cNvPr>
          <p:cNvSpPr/>
          <p:nvPr/>
        </p:nvSpPr>
        <p:spPr>
          <a:xfrm>
            <a:off x="6096000" y="4624074"/>
            <a:ext cx="2832651" cy="1689652"/>
          </a:xfrm>
          <a:prstGeom prst="ellipse">
            <a:avLst/>
          </a:prstGeom>
          <a:solidFill>
            <a:srgbClr val="F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SDGs</a:t>
            </a:r>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ウォッシュ</a:t>
            </a:r>
            <a:endPar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になる懸念も？</a:t>
            </a:r>
          </a:p>
        </p:txBody>
      </p:sp>
      <p:sp>
        <p:nvSpPr>
          <p:cNvPr id="15" name="楕円 14">
            <a:extLst>
              <a:ext uri="{FF2B5EF4-FFF2-40B4-BE49-F238E27FC236}">
                <a16:creationId xmlns:a16="http://schemas.microsoft.com/office/drawing/2014/main" id="{F01AEB1C-AA46-435A-BCF9-DB954645D3ED}"/>
              </a:ext>
            </a:extLst>
          </p:cNvPr>
          <p:cNvSpPr/>
          <p:nvPr/>
        </p:nvSpPr>
        <p:spPr>
          <a:xfrm>
            <a:off x="2509631" y="4643378"/>
            <a:ext cx="2832651" cy="1689652"/>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無関心</a:t>
            </a:r>
            <a:endPar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6" name="吹き出し: 角を丸めた四角形 15">
            <a:extLst>
              <a:ext uri="{FF2B5EF4-FFF2-40B4-BE49-F238E27FC236}">
                <a16:creationId xmlns:a16="http://schemas.microsoft.com/office/drawing/2014/main" id="{1C854EE6-F250-4510-96EA-CCE1A517BF9A}"/>
              </a:ext>
            </a:extLst>
          </p:cNvPr>
          <p:cNvSpPr/>
          <p:nvPr/>
        </p:nvSpPr>
        <p:spPr>
          <a:xfrm>
            <a:off x="6923338" y="937602"/>
            <a:ext cx="2246431" cy="898428"/>
          </a:xfrm>
          <a:prstGeom prst="wedgeRoundRectCallout">
            <a:avLst>
              <a:gd name="adj1" fmla="val -36097"/>
              <a:gd name="adj2" fmla="val 10819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latin typeface="Meiryo UI" panose="020B0604030504040204" pitchFamily="50" charset="-128"/>
                <a:ea typeface="Meiryo UI" panose="020B0604030504040204" pitchFamily="50" charset="-128"/>
              </a:rPr>
              <a:t>自分の事として</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対応させることができている</a:t>
            </a:r>
          </a:p>
        </p:txBody>
      </p:sp>
      <p:cxnSp>
        <p:nvCxnSpPr>
          <p:cNvPr id="20" name="直線矢印コネクタ 19">
            <a:extLst>
              <a:ext uri="{FF2B5EF4-FFF2-40B4-BE49-F238E27FC236}">
                <a16:creationId xmlns:a16="http://schemas.microsoft.com/office/drawing/2014/main" id="{37598659-5DB7-41C4-B82D-0BB1DCCCB0C4}"/>
              </a:ext>
            </a:extLst>
          </p:cNvPr>
          <p:cNvCxnSpPr/>
          <p:nvPr/>
        </p:nvCxnSpPr>
        <p:spPr>
          <a:xfrm flipV="1">
            <a:off x="5615609" y="1818863"/>
            <a:ext cx="0" cy="4651513"/>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1" name="直線矢印コネクタ 20">
            <a:extLst>
              <a:ext uri="{FF2B5EF4-FFF2-40B4-BE49-F238E27FC236}">
                <a16:creationId xmlns:a16="http://schemas.microsoft.com/office/drawing/2014/main" id="{242D10D6-A41C-41A9-B4AF-CE4A64BC9D60}"/>
              </a:ext>
            </a:extLst>
          </p:cNvPr>
          <p:cNvCxnSpPr>
            <a:cxnSpLocks/>
          </p:cNvCxnSpPr>
          <p:nvPr/>
        </p:nvCxnSpPr>
        <p:spPr>
          <a:xfrm flipV="1">
            <a:off x="2136913" y="4193523"/>
            <a:ext cx="6987209" cy="70366"/>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4" name="テキスト ボックス 23">
            <a:extLst>
              <a:ext uri="{FF2B5EF4-FFF2-40B4-BE49-F238E27FC236}">
                <a16:creationId xmlns:a16="http://schemas.microsoft.com/office/drawing/2014/main" id="{CD866BFA-E965-4B40-8E6A-4750570A3A07}"/>
              </a:ext>
            </a:extLst>
          </p:cNvPr>
          <p:cNvSpPr txBox="1"/>
          <p:nvPr/>
        </p:nvSpPr>
        <p:spPr>
          <a:xfrm>
            <a:off x="4810539" y="1495841"/>
            <a:ext cx="1610140" cy="369332"/>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高い</a:t>
            </a:r>
          </a:p>
        </p:txBody>
      </p:sp>
      <p:sp>
        <p:nvSpPr>
          <p:cNvPr id="25" name="テキスト ボックス 24">
            <a:extLst>
              <a:ext uri="{FF2B5EF4-FFF2-40B4-BE49-F238E27FC236}">
                <a16:creationId xmlns:a16="http://schemas.microsoft.com/office/drawing/2014/main" id="{527E408E-3A2F-41EE-82AD-3F4430C1EF42}"/>
              </a:ext>
            </a:extLst>
          </p:cNvPr>
          <p:cNvSpPr txBox="1"/>
          <p:nvPr/>
        </p:nvSpPr>
        <p:spPr>
          <a:xfrm>
            <a:off x="4825447" y="6508549"/>
            <a:ext cx="1610140" cy="369332"/>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低い</a:t>
            </a:r>
          </a:p>
        </p:txBody>
      </p:sp>
      <p:sp>
        <p:nvSpPr>
          <p:cNvPr id="26" name="テキスト ボックス 25">
            <a:extLst>
              <a:ext uri="{FF2B5EF4-FFF2-40B4-BE49-F238E27FC236}">
                <a16:creationId xmlns:a16="http://schemas.microsoft.com/office/drawing/2014/main" id="{00BD8F90-5EF5-4AEA-A15A-8569FEAF4B5B}"/>
              </a:ext>
            </a:extLst>
          </p:cNvPr>
          <p:cNvSpPr txBox="1"/>
          <p:nvPr/>
        </p:nvSpPr>
        <p:spPr>
          <a:xfrm>
            <a:off x="526773" y="3903704"/>
            <a:ext cx="1610140" cy="646331"/>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意識・行動</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していない</a:t>
            </a:r>
            <a:endParaRPr kumimoji="1" lang="en-US" altLang="ja-JP" b="1"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B0D129C1-3837-45E6-83A8-BFB9C06171E9}"/>
              </a:ext>
            </a:extLst>
          </p:cNvPr>
          <p:cNvSpPr txBox="1"/>
          <p:nvPr/>
        </p:nvSpPr>
        <p:spPr>
          <a:xfrm>
            <a:off x="8973194" y="3903704"/>
            <a:ext cx="1610140" cy="646331"/>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意識・行動</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している</a:t>
            </a:r>
          </a:p>
        </p:txBody>
      </p:sp>
      <p:sp>
        <p:nvSpPr>
          <p:cNvPr id="29" name="正方形/長方形 28">
            <a:extLst>
              <a:ext uri="{FF2B5EF4-FFF2-40B4-BE49-F238E27FC236}">
                <a16:creationId xmlns:a16="http://schemas.microsoft.com/office/drawing/2014/main" id="{92E7C42C-F485-4250-8317-5B3F8F137D0A}"/>
              </a:ext>
            </a:extLst>
          </p:cNvPr>
          <p:cNvSpPr/>
          <p:nvPr/>
        </p:nvSpPr>
        <p:spPr>
          <a:xfrm>
            <a:off x="0" y="0"/>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大阪府の課題（</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の理解</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認識・行動）</a:t>
            </a:r>
          </a:p>
        </p:txBody>
      </p:sp>
      <p:sp>
        <p:nvSpPr>
          <p:cNvPr id="30" name="吹き出し: 角を丸めた四角形 29">
            <a:extLst>
              <a:ext uri="{FF2B5EF4-FFF2-40B4-BE49-F238E27FC236}">
                <a16:creationId xmlns:a16="http://schemas.microsoft.com/office/drawing/2014/main" id="{835C3F88-FE32-4A07-AADB-DCEA88DB4D09}"/>
              </a:ext>
            </a:extLst>
          </p:cNvPr>
          <p:cNvSpPr/>
          <p:nvPr/>
        </p:nvSpPr>
        <p:spPr>
          <a:xfrm>
            <a:off x="7959489" y="5784192"/>
            <a:ext cx="2468790" cy="1012728"/>
          </a:xfrm>
          <a:prstGeom prst="wedgeRoundRectCallout">
            <a:avLst>
              <a:gd name="adj1" fmla="val -61366"/>
              <a:gd name="adj2" fmla="val -2686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400" dirty="0">
                <a:latin typeface="Meiryo UI" panose="020B0604030504040204" pitchFamily="50" charset="-128"/>
                <a:ea typeface="Meiryo UI" panose="020B0604030504040204" pitchFamily="50" charset="-128"/>
              </a:rPr>
              <a:t>SDGs</a:t>
            </a:r>
            <a:r>
              <a:rPr kumimoji="1" lang="ja-JP" altLang="en-US" sz="1400" dirty="0">
                <a:latin typeface="Meiryo UI" panose="020B0604030504040204" pitchFamily="50" charset="-128"/>
                <a:ea typeface="Meiryo UI" panose="020B0604030504040204" pitchFamily="50" charset="-128"/>
              </a:rPr>
              <a:t>が自身に</a:t>
            </a:r>
            <a:endParaRPr kumimoji="1" lang="en-US" altLang="ja-JP" sz="1400" dirty="0">
              <a:latin typeface="Meiryo UI" panose="020B0604030504040204" pitchFamily="50" charset="-128"/>
              <a:ea typeface="Meiryo UI" panose="020B0604030504040204" pitchFamily="50" charset="-128"/>
            </a:endParaRPr>
          </a:p>
          <a:p>
            <a:r>
              <a:rPr kumimoji="1" lang="ja-JP" altLang="en-US" sz="1400" b="1" u="sng" dirty="0">
                <a:latin typeface="Meiryo UI" panose="020B0604030504040204" pitchFamily="50" charset="-128"/>
                <a:ea typeface="Meiryo UI" panose="020B0604030504040204" pitchFamily="50" charset="-128"/>
              </a:rPr>
              <a:t>関係があるか分からないまま</a:t>
            </a:r>
            <a:endParaRPr kumimoji="1" lang="en-US" altLang="ja-JP" sz="1400" b="1" u="sng"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活動している方も</a:t>
            </a:r>
            <a:endParaRPr kumimoji="1" lang="en-US" altLang="ja-JP" sz="1400" dirty="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91D90ABD-6169-469C-96B7-3ECF07DCC66D}"/>
              </a:ext>
            </a:extLst>
          </p:cNvPr>
          <p:cNvSpPr txBox="1"/>
          <p:nvPr/>
        </p:nvSpPr>
        <p:spPr>
          <a:xfrm>
            <a:off x="4624332" y="5217637"/>
            <a:ext cx="1845714" cy="261610"/>
          </a:xfrm>
          <a:prstGeom prst="rect">
            <a:avLst/>
          </a:prstGeom>
          <a:solidFill>
            <a:schemeClr val="bg1"/>
          </a:solidFill>
        </p:spPr>
        <p:txBody>
          <a:bodyPr wrap="square" rtlCol="0">
            <a:spAutoFit/>
          </a:bodyPr>
          <a:lstStyle/>
          <a:p>
            <a:pPr algn="ctr"/>
            <a:r>
              <a:rPr kumimoji="1" lang="en-US" altLang="ja-JP" sz="1100" dirty="0">
                <a:latin typeface="Meiryo UI" panose="020B0604030504040204" pitchFamily="50" charset="-128"/>
                <a:ea typeface="Meiryo UI" panose="020B0604030504040204" pitchFamily="50" charset="-128"/>
              </a:rPr>
              <a:t>SDGs</a:t>
            </a:r>
            <a:r>
              <a:rPr kumimoji="1" lang="ja-JP" altLang="en-US" sz="1100" dirty="0">
                <a:latin typeface="Meiryo UI" panose="020B0604030504040204" pitchFamily="50" charset="-128"/>
                <a:ea typeface="Meiryo UI" panose="020B0604030504040204" pitchFamily="50" charset="-128"/>
              </a:rPr>
              <a:t>を何となくわかっている</a:t>
            </a:r>
            <a:endParaRPr kumimoji="1" lang="en-US" altLang="ja-JP" sz="1100"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ED47DD7A-47CC-4525-B742-45DA059460FC}"/>
              </a:ext>
            </a:extLst>
          </p:cNvPr>
          <p:cNvSpPr txBox="1"/>
          <p:nvPr/>
        </p:nvSpPr>
        <p:spPr>
          <a:xfrm>
            <a:off x="4547150" y="5446951"/>
            <a:ext cx="2000078" cy="261610"/>
          </a:xfrm>
          <a:prstGeom prst="rect">
            <a:avLst/>
          </a:prstGeom>
          <a:solidFill>
            <a:schemeClr val="bg1"/>
          </a:solid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SDGs</a:t>
            </a:r>
            <a:r>
              <a:rPr kumimoji="1" lang="ja-JP" altLang="en-US" sz="1100" dirty="0">
                <a:latin typeface="Meiryo UI" panose="020B0604030504040204" pitchFamily="50" charset="-128"/>
                <a:ea typeface="Meiryo UI" panose="020B0604030504040204" pitchFamily="50" charset="-128"/>
              </a:rPr>
              <a:t>という言葉を聞いたことある</a:t>
            </a:r>
            <a:endParaRPr kumimoji="1" lang="en-US" altLang="ja-JP" sz="1100" dirty="0">
              <a:latin typeface="Meiryo UI" panose="020B0604030504040204" pitchFamily="50" charset="-128"/>
              <a:ea typeface="Meiryo UI" panose="020B0604030504040204" pitchFamily="50" charset="-128"/>
            </a:endParaRPr>
          </a:p>
        </p:txBody>
      </p:sp>
      <p:sp>
        <p:nvSpPr>
          <p:cNvPr id="39" name="吹き出し: 角を丸めた四角形 38">
            <a:extLst>
              <a:ext uri="{FF2B5EF4-FFF2-40B4-BE49-F238E27FC236}">
                <a16:creationId xmlns:a16="http://schemas.microsoft.com/office/drawing/2014/main" id="{96A04CD7-EF40-45AE-9098-BF03796E9C46}"/>
              </a:ext>
            </a:extLst>
          </p:cNvPr>
          <p:cNvSpPr/>
          <p:nvPr/>
        </p:nvSpPr>
        <p:spPr>
          <a:xfrm>
            <a:off x="854755" y="2433438"/>
            <a:ext cx="1646166" cy="434912"/>
          </a:xfrm>
          <a:prstGeom prst="wedgeRoundRectCallout">
            <a:avLst>
              <a:gd name="adj1" fmla="val 61202"/>
              <a:gd name="adj2" fmla="val 9661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latin typeface="Meiryo UI" panose="020B0604030504040204" pitchFamily="50" charset="-128"/>
                <a:ea typeface="Meiryo UI" panose="020B0604030504040204" pitchFamily="50" charset="-128"/>
              </a:rPr>
              <a:t>自分とは関係ない</a:t>
            </a:r>
          </a:p>
        </p:txBody>
      </p:sp>
      <p:sp>
        <p:nvSpPr>
          <p:cNvPr id="23" name="吹き出し: 四角形 22">
            <a:extLst>
              <a:ext uri="{FF2B5EF4-FFF2-40B4-BE49-F238E27FC236}">
                <a16:creationId xmlns:a16="http://schemas.microsoft.com/office/drawing/2014/main" id="{C44208AB-4860-4A17-A459-4BD3953B72E8}"/>
              </a:ext>
            </a:extLst>
          </p:cNvPr>
          <p:cNvSpPr/>
          <p:nvPr/>
        </p:nvSpPr>
        <p:spPr>
          <a:xfrm>
            <a:off x="1175657" y="984342"/>
            <a:ext cx="3017756" cy="750716"/>
          </a:xfrm>
          <a:prstGeom prst="wedgeRectCallout">
            <a:avLst>
              <a:gd name="adj1" fmla="val 87128"/>
              <a:gd name="adj2" fmla="val 216238"/>
            </a:avLst>
          </a:prstGeom>
          <a:solidFill>
            <a:srgbClr val="FFCCFF"/>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dirty="0">
                <a:solidFill>
                  <a:srgbClr val="FF0000"/>
                </a:solidFill>
                <a:latin typeface="Meiryo UI" panose="020B0604030504040204" pitchFamily="50" charset="-128"/>
                <a:ea typeface="Meiryo UI" panose="020B0604030504040204" pitchFamily="50" charset="-128"/>
              </a:rPr>
              <a:t>【</a:t>
            </a:r>
            <a:r>
              <a:rPr kumimoji="1" lang="ja-JP" altLang="en-US" sz="2000" dirty="0">
                <a:solidFill>
                  <a:srgbClr val="FF0000"/>
                </a:solidFill>
                <a:latin typeface="Meiryo UI" panose="020B0604030504040204" pitchFamily="50" charset="-128"/>
                <a:ea typeface="Meiryo UI" panose="020B0604030504040204" pitchFamily="50" charset="-128"/>
              </a:rPr>
              <a:t>大阪府の課題②</a:t>
            </a:r>
            <a:r>
              <a:rPr kumimoji="1" lang="en-US" altLang="ja-JP" sz="2000" dirty="0">
                <a:solidFill>
                  <a:srgbClr val="FF0000"/>
                </a:solidFill>
                <a:latin typeface="Meiryo UI" panose="020B0604030504040204" pitchFamily="50" charset="-128"/>
                <a:ea typeface="Meiryo UI" panose="020B0604030504040204" pitchFamily="50" charset="-128"/>
              </a:rPr>
              <a:t>】</a:t>
            </a:r>
          </a:p>
          <a:p>
            <a:pPr algn="ctr"/>
            <a:r>
              <a:rPr kumimoji="1" lang="ja-JP" altLang="en-US" sz="2000" dirty="0">
                <a:solidFill>
                  <a:srgbClr val="FF0000"/>
                </a:solidFill>
                <a:latin typeface="Meiryo UI" panose="020B0604030504040204" pitchFamily="50" charset="-128"/>
                <a:ea typeface="Meiryo UI" panose="020B0604030504040204" pitchFamily="50" charset="-128"/>
              </a:rPr>
              <a:t>意識・行動変容</a:t>
            </a:r>
            <a:endParaRPr kumimoji="1" lang="en-US" altLang="ja-JP" sz="2000" dirty="0">
              <a:solidFill>
                <a:srgbClr val="FF0000"/>
              </a:solidFill>
              <a:latin typeface="Meiryo UI" panose="020B0604030504040204" pitchFamily="50" charset="-128"/>
              <a:ea typeface="Meiryo UI" panose="020B0604030504040204" pitchFamily="50" charset="-128"/>
            </a:endParaRPr>
          </a:p>
        </p:txBody>
      </p:sp>
      <p:sp>
        <p:nvSpPr>
          <p:cNvPr id="3" name="矢印: 右 2">
            <a:extLst>
              <a:ext uri="{FF2B5EF4-FFF2-40B4-BE49-F238E27FC236}">
                <a16:creationId xmlns:a16="http://schemas.microsoft.com/office/drawing/2014/main" id="{23529C15-B227-49F2-9625-AF37ED90EA20}"/>
              </a:ext>
            </a:extLst>
          </p:cNvPr>
          <p:cNvSpPr/>
          <p:nvPr/>
        </p:nvSpPr>
        <p:spPr>
          <a:xfrm>
            <a:off x="5114440" y="2663882"/>
            <a:ext cx="868915" cy="649715"/>
          </a:xfrm>
          <a:prstGeom prst="rightArrow">
            <a:avLst/>
          </a:prstGeom>
          <a:solidFill>
            <a:srgbClr val="00B0F0"/>
          </a:solidFill>
          <a:ln w="381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矢印: 右 27">
            <a:extLst>
              <a:ext uri="{FF2B5EF4-FFF2-40B4-BE49-F238E27FC236}">
                <a16:creationId xmlns:a16="http://schemas.microsoft.com/office/drawing/2014/main" id="{29C634A6-0FFE-48FA-9325-0A8E8ECBEC07}"/>
              </a:ext>
            </a:extLst>
          </p:cNvPr>
          <p:cNvSpPr/>
          <p:nvPr/>
        </p:nvSpPr>
        <p:spPr>
          <a:xfrm rot="16200000">
            <a:off x="7056524" y="3819761"/>
            <a:ext cx="868915" cy="649715"/>
          </a:xfrm>
          <a:prstGeom prst="rightArrow">
            <a:avLst/>
          </a:prstGeom>
          <a:solidFill>
            <a:srgbClr val="00B0F0"/>
          </a:solidFill>
          <a:ln w="381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吹き出し: 四角形 32">
            <a:extLst>
              <a:ext uri="{FF2B5EF4-FFF2-40B4-BE49-F238E27FC236}">
                <a16:creationId xmlns:a16="http://schemas.microsoft.com/office/drawing/2014/main" id="{670C71D8-87BB-4BD0-8571-77CAA2280BCA}"/>
              </a:ext>
            </a:extLst>
          </p:cNvPr>
          <p:cNvSpPr/>
          <p:nvPr/>
        </p:nvSpPr>
        <p:spPr>
          <a:xfrm>
            <a:off x="8046553" y="1886583"/>
            <a:ext cx="2583178" cy="750716"/>
          </a:xfrm>
          <a:prstGeom prst="wedgeRectCallout">
            <a:avLst>
              <a:gd name="adj1" fmla="val -62437"/>
              <a:gd name="adj2" fmla="val 254519"/>
            </a:avLst>
          </a:prstGeom>
          <a:solidFill>
            <a:srgbClr val="FFCCFF"/>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dirty="0">
                <a:solidFill>
                  <a:srgbClr val="FF0000"/>
                </a:solidFill>
                <a:latin typeface="Meiryo UI" panose="020B0604030504040204" pitchFamily="50" charset="-128"/>
                <a:ea typeface="Meiryo UI" panose="020B0604030504040204" pitchFamily="50" charset="-128"/>
              </a:rPr>
              <a:t>【</a:t>
            </a:r>
            <a:r>
              <a:rPr kumimoji="1" lang="ja-JP" altLang="en-US" sz="2000" dirty="0">
                <a:solidFill>
                  <a:srgbClr val="FF0000"/>
                </a:solidFill>
                <a:latin typeface="Meiryo UI" panose="020B0604030504040204" pitchFamily="50" charset="-128"/>
                <a:ea typeface="Meiryo UI" panose="020B0604030504040204" pitchFamily="50" charset="-128"/>
              </a:rPr>
              <a:t>大阪府の課題①</a:t>
            </a:r>
            <a:r>
              <a:rPr kumimoji="1" lang="en-US" altLang="ja-JP" sz="2000" dirty="0">
                <a:solidFill>
                  <a:srgbClr val="FF0000"/>
                </a:solidFill>
                <a:latin typeface="Meiryo UI" panose="020B0604030504040204" pitchFamily="50" charset="-128"/>
                <a:ea typeface="Meiryo UI" panose="020B0604030504040204" pitchFamily="50" charset="-128"/>
              </a:rPr>
              <a:t>】</a:t>
            </a:r>
          </a:p>
          <a:p>
            <a:pPr algn="ctr"/>
            <a:r>
              <a:rPr kumimoji="1" lang="en-US" altLang="ja-JP" sz="2000" dirty="0">
                <a:solidFill>
                  <a:srgbClr val="FF0000"/>
                </a:solidFill>
                <a:latin typeface="Meiryo UI" panose="020B0604030504040204" pitchFamily="50" charset="-128"/>
                <a:ea typeface="Meiryo UI" panose="020B0604030504040204" pitchFamily="50" charset="-128"/>
              </a:rPr>
              <a:t>SDGs</a:t>
            </a:r>
            <a:r>
              <a:rPr kumimoji="1" lang="ja-JP" altLang="en-US" sz="2000" dirty="0">
                <a:solidFill>
                  <a:srgbClr val="FF0000"/>
                </a:solidFill>
                <a:latin typeface="Meiryo UI" panose="020B0604030504040204" pitchFamily="50" charset="-128"/>
                <a:ea typeface="Meiryo UI" panose="020B0604030504040204" pitchFamily="50" charset="-128"/>
              </a:rPr>
              <a:t>ウォッシュ対策</a:t>
            </a:r>
            <a:endParaRPr kumimoji="1" lang="en-US" altLang="ja-JP" sz="2000" dirty="0">
              <a:solidFill>
                <a:srgbClr val="FF0000"/>
              </a:solidFill>
              <a:latin typeface="Meiryo UI" panose="020B0604030504040204" pitchFamily="50" charset="-128"/>
              <a:ea typeface="Meiryo UI" panose="020B0604030504040204" pitchFamily="50" charset="-128"/>
            </a:endParaRPr>
          </a:p>
        </p:txBody>
      </p:sp>
      <p:sp>
        <p:nvSpPr>
          <p:cNvPr id="31" name="スライド番号プレースホルダー 5">
            <a:extLst>
              <a:ext uri="{FF2B5EF4-FFF2-40B4-BE49-F238E27FC236}">
                <a16:creationId xmlns:a16="http://schemas.microsoft.com/office/drawing/2014/main" id="{790439B4-038A-4455-A32C-5932101851AA}"/>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a:t>
            </a:fld>
            <a:endParaRPr kumimoji="1" lang="ja-JP" altLang="en-US">
              <a:solidFill>
                <a:prstClr val="black"/>
              </a:solidFill>
            </a:endParaRPr>
          </a:p>
        </p:txBody>
      </p:sp>
    </p:spTree>
    <p:extLst>
      <p:ext uri="{BB962C8B-B14F-4D97-AF65-F5344CB8AC3E}">
        <p14:creationId xmlns:p14="http://schemas.microsoft.com/office/powerpoint/2010/main" val="13529087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国内比較の個別指標の分析（ゴール４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805887" y="599367"/>
          <a:ext cx="8580226" cy="5246709"/>
        </p:xfrm>
        <a:graphic>
          <a:graphicData uri="http://schemas.openxmlformats.org/drawingml/2006/table">
            <a:tbl>
              <a:tblPr/>
              <a:tblGrid>
                <a:gridCol w="858023">
                  <a:extLst>
                    <a:ext uri="{9D8B030D-6E8A-4147-A177-3AD203B41FA5}">
                      <a16:colId xmlns:a16="http://schemas.microsoft.com/office/drawing/2014/main" val="1306326188"/>
                    </a:ext>
                  </a:extLst>
                </a:gridCol>
                <a:gridCol w="5135266">
                  <a:extLst>
                    <a:ext uri="{9D8B030D-6E8A-4147-A177-3AD203B41FA5}">
                      <a16:colId xmlns:a16="http://schemas.microsoft.com/office/drawing/2014/main" val="2223327613"/>
                    </a:ext>
                  </a:extLst>
                </a:gridCol>
                <a:gridCol w="707868">
                  <a:extLst>
                    <a:ext uri="{9D8B030D-6E8A-4147-A177-3AD203B41FA5}">
                      <a16:colId xmlns:a16="http://schemas.microsoft.com/office/drawing/2014/main" val="608668434"/>
                    </a:ext>
                  </a:extLst>
                </a:gridCol>
                <a:gridCol w="308888">
                  <a:extLst>
                    <a:ext uri="{9D8B030D-6E8A-4147-A177-3AD203B41FA5}">
                      <a16:colId xmlns:a16="http://schemas.microsoft.com/office/drawing/2014/main" val="282809919"/>
                    </a:ext>
                  </a:extLst>
                </a:gridCol>
                <a:gridCol w="707868">
                  <a:extLst>
                    <a:ext uri="{9D8B030D-6E8A-4147-A177-3AD203B41FA5}">
                      <a16:colId xmlns:a16="http://schemas.microsoft.com/office/drawing/2014/main" val="1962620571"/>
                    </a:ext>
                  </a:extLst>
                </a:gridCol>
                <a:gridCol w="308888">
                  <a:extLst>
                    <a:ext uri="{9D8B030D-6E8A-4147-A177-3AD203B41FA5}">
                      <a16:colId xmlns:a16="http://schemas.microsoft.com/office/drawing/2014/main" val="4290412676"/>
                    </a:ext>
                  </a:extLst>
                </a:gridCol>
                <a:gridCol w="553425">
                  <a:extLst>
                    <a:ext uri="{9D8B030D-6E8A-4147-A177-3AD203B41FA5}">
                      <a16:colId xmlns:a16="http://schemas.microsoft.com/office/drawing/2014/main" val="819377998"/>
                    </a:ext>
                  </a:extLst>
                </a:gridCol>
              </a:tblGrid>
              <a:tr h="161827">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59019735"/>
                  </a:ext>
                </a:extLst>
              </a:tr>
              <a:tr h="161827">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41109656"/>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4.1.2</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中等教育修了者率（（高等学校卒業者数＋中等教育学校卒業者数）／</a:t>
                      </a:r>
                      <a:r>
                        <a:rPr lang="en-US" altLang="zh-CN" sz="1000" b="0" i="0" u="none" strike="noStrike" dirty="0">
                          <a:solidFill>
                            <a:srgbClr val="000000"/>
                          </a:solidFill>
                          <a:effectLst/>
                          <a:latin typeface="Meiryo UI" panose="020B0604030504040204" pitchFamily="50" charset="-128"/>
                          <a:ea typeface="Meiryo UI" panose="020B0604030504040204" pitchFamily="50" charset="-128"/>
                        </a:rPr>
                        <a:t>18</a:t>
                      </a: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歳人口）</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73822376"/>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4.2.1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歳未満の入院者割合（</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歳未満の入院者数／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歳未満人口）</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37.46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34.70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64590048"/>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4.2.2</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（保育所・幼稚園・幼保連携型認定こども園の在学・在所者数／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歳以下人口）</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2614364"/>
                  </a:ext>
                </a:extLst>
              </a:tr>
              <a:tr h="3775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4.3.1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求職者</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人当たりの職業訓練費（職業訓練費／求職者（就業希望者）人口）</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1.01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40.05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34520012"/>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4.4.1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教育用コンピュータ</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台当たりの児童生徒数（生徒数／コンピュータ数）</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18.69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45.16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97269911"/>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4.5.1.1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高校の男女比に関するパリティ指数（｜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－（高校の女子生徒数／男子生徒数）｜）</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84.79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65.71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45935899"/>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4.5.1.2</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大学の男女比に関するパリティ指数（｜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－（大学の女子学生数／男子学生数）｜）</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24.50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38.03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60728426"/>
                  </a:ext>
                </a:extLst>
              </a:tr>
              <a:tr h="3775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4.7.1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人当たりの社会教育施設割合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（（公民館、図書館、博物館、青少年教育施設、女性教育施設、体育施設、劇場、音楽堂等、生涯学習センターの合計）／総人口）</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29.64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98631940"/>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4.a.1.1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学校におけるインターネット接続率（光ファイバ回線）</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97.17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83.05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1834112"/>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4.a.1.2</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人当たりの特別支援学校数（特別支援学校数／総人口）</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3.33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38.13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54463349"/>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4.a.1.3</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小中学校学生</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人当たりのトイレ数（小中学校のトイレ数／小中学校児童生徒数）</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34.80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53.49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3468578"/>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4.c.1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都道府県別「教員の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ICT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活用指導力」の状況</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（「わりにできる」若しくは「ややできる」と回答した教員の割合の大項目別平均）</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19.20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34.23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54536022"/>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4.x.1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生徒</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人当たりの教員数（小中学校）</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26.00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40.48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62753078"/>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4.x.2</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CEFR A</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１レベル相当以上の英語力を有すると思われる生徒数の割合（中学生）</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51.34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33.35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44345089"/>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4.x.3</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１日１０分以上読書する児童生徒の割合（小中学生）</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（（読書する児童数＋読書する生徒数）／（小学生数＋中学生数））</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58268758"/>
                  </a:ext>
                </a:extLst>
              </a:tr>
            </a:tbl>
          </a:graphicData>
        </a:graphic>
      </p:graphicFrame>
      <p:sp>
        <p:nvSpPr>
          <p:cNvPr id="13" name="テキスト ボックス 12"/>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99F61959-7E82-4389-B941-99ADB5781274}"/>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49</a:t>
            </a:fld>
            <a:endParaRPr kumimoji="1" lang="ja-JP" altLang="en-US">
              <a:solidFill>
                <a:prstClr val="black"/>
              </a:solidFill>
            </a:endParaRPr>
          </a:p>
        </p:txBody>
      </p:sp>
    </p:spTree>
    <p:extLst>
      <p:ext uri="{BB962C8B-B14F-4D97-AF65-F5344CB8AC3E}">
        <p14:creationId xmlns:p14="http://schemas.microsoft.com/office/powerpoint/2010/main" val="26183831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国内比較の個別指標の分析（ゴール５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798365" y="576372"/>
          <a:ext cx="8599179" cy="5242386"/>
        </p:xfrm>
        <a:graphic>
          <a:graphicData uri="http://schemas.openxmlformats.org/drawingml/2006/table">
            <a:tbl>
              <a:tblPr/>
              <a:tblGrid>
                <a:gridCol w="859917">
                  <a:extLst>
                    <a:ext uri="{9D8B030D-6E8A-4147-A177-3AD203B41FA5}">
                      <a16:colId xmlns:a16="http://schemas.microsoft.com/office/drawing/2014/main" val="3002191345"/>
                    </a:ext>
                  </a:extLst>
                </a:gridCol>
                <a:gridCol w="5146608">
                  <a:extLst>
                    <a:ext uri="{9D8B030D-6E8A-4147-A177-3AD203B41FA5}">
                      <a16:colId xmlns:a16="http://schemas.microsoft.com/office/drawing/2014/main" val="2545416457"/>
                    </a:ext>
                  </a:extLst>
                </a:gridCol>
                <a:gridCol w="709432">
                  <a:extLst>
                    <a:ext uri="{9D8B030D-6E8A-4147-A177-3AD203B41FA5}">
                      <a16:colId xmlns:a16="http://schemas.microsoft.com/office/drawing/2014/main" val="1149078807"/>
                    </a:ext>
                  </a:extLst>
                </a:gridCol>
                <a:gridCol w="309571">
                  <a:extLst>
                    <a:ext uri="{9D8B030D-6E8A-4147-A177-3AD203B41FA5}">
                      <a16:colId xmlns:a16="http://schemas.microsoft.com/office/drawing/2014/main" val="3840134843"/>
                    </a:ext>
                  </a:extLst>
                </a:gridCol>
                <a:gridCol w="709432">
                  <a:extLst>
                    <a:ext uri="{9D8B030D-6E8A-4147-A177-3AD203B41FA5}">
                      <a16:colId xmlns:a16="http://schemas.microsoft.com/office/drawing/2014/main" val="2977351546"/>
                    </a:ext>
                  </a:extLst>
                </a:gridCol>
                <a:gridCol w="309571">
                  <a:extLst>
                    <a:ext uri="{9D8B030D-6E8A-4147-A177-3AD203B41FA5}">
                      <a16:colId xmlns:a16="http://schemas.microsoft.com/office/drawing/2014/main" val="870246434"/>
                    </a:ext>
                  </a:extLst>
                </a:gridCol>
                <a:gridCol w="554648">
                  <a:extLst>
                    <a:ext uri="{9D8B030D-6E8A-4147-A177-3AD203B41FA5}">
                      <a16:colId xmlns:a16="http://schemas.microsoft.com/office/drawing/2014/main" val="1281799969"/>
                    </a:ext>
                  </a:extLst>
                </a:gridCol>
              </a:tblGrid>
              <a:tr h="189483">
                <a:tc row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指標番号</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指標名</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25329644"/>
                  </a:ext>
                </a:extLst>
              </a:tr>
              <a:tr h="189483">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大阪府</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全国平均</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83159949"/>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5.1.1</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女性活躍推進計画の策定有無</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100.00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100.00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57819783"/>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5.2.1</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人当たりの配偶者からの暴力相談件数（配偶者からの暴力相談件数／総人口）</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73.87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66.31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55231152"/>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5.2.2</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人当たりの強制わいせつ・強制性交等罪の認知件数</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（（強制わいせつの認知件数＋強制性交等罪の認知件数）／総人口）</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7.40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62.00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19602186"/>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5.3.1</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18</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歳未満で結婚した女性の割合（</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18</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歳未満で結婚した女性／女性人口）</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92.10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71.21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40374675"/>
                  </a:ext>
                </a:extLst>
              </a:tr>
              <a:tr h="442128">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5.4.1.1</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家事従事者に関するジェンダーパリティ指数</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（（家事に従事する女性の人数／女性の労働力人口）／（家事に従事する男性の人数／男性の労働力人口））</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18.09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47.44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15753826"/>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5.4.1.2</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待機児童数割合（待機児童数／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歳以下人口）</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N.A.(</a:t>
                      </a:r>
                      <a:r>
                        <a:rPr lang="ja-JP" altLang="en-US" sz="9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#DIV/0!</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60628425"/>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5.4.1.3</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出生数当たりの育児休業等制度利用者数（男性）（育児休業等制度利用者数（男性）／出生数）</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25.95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39.95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73730602"/>
                  </a:ext>
                </a:extLst>
              </a:tr>
              <a:tr h="442128">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5.4.1.4</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家事関連に費やす時間の男女差</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－（女性の「家事」「買い物」「介護・看護」「育児」時間の合計／男性の「家事」「買い物」「介護・看護」「育児」時間の合計）｜）</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34.87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35.65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99334561"/>
                  </a:ext>
                </a:extLst>
              </a:tr>
              <a:tr h="442128">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5.5.1</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地方公共団体の議会議員の女性の割合</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（（女性の都道府県県議会議員数＋女性の市区町村議会議員数）／（都道府県県議会議員数＋市区町村議会議員数））</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64.04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23.41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95945571"/>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5.5.2</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役員の女性の割合（女性の役員数／役員数）</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42.56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50.76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31744617"/>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5.a.1</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女性の農業経営者割合（女性農業経営者数／全農業経営者数）</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N.A.(</a:t>
                      </a:r>
                      <a:r>
                        <a:rPr lang="ja-JP" altLang="en-US" sz="9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#DIV/0!</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91182779"/>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5.a.2</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持ち家を持っている世帯のうち家計を主に女性が支えている世帯の割合</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（持ち家を持っている世帯のうち家計を主に女性が支えている世帯／全世帯数）</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34.54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48.64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97710991"/>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5.c.1</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女性活躍推進法に基づく「えるぼし」認定企業割合（「えるぼし」認定企業数／企業数）</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16.80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11.56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7972866"/>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5.x.1</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一般労働者の賃金額の男女比（｜</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－（女性の所定内給与額／男性の所定内給与額）｜）</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33.17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43.02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73179792"/>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5.x.2</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パートナーシップ制度人口カバー率</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100.00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46.00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87243929"/>
                  </a:ext>
                </a:extLst>
              </a:tr>
            </a:tbl>
          </a:graphicData>
        </a:graphic>
      </p:graphicFrame>
      <p:sp>
        <p:nvSpPr>
          <p:cNvPr id="11" name="テキスト ボックス 10"/>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31C3E06A-1E7E-43BB-B3D3-3C290FBB7FB7}"/>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50</a:t>
            </a:fld>
            <a:endParaRPr kumimoji="1" lang="ja-JP" altLang="en-US">
              <a:solidFill>
                <a:prstClr val="black"/>
              </a:solidFill>
            </a:endParaRPr>
          </a:p>
        </p:txBody>
      </p:sp>
    </p:spTree>
    <p:extLst>
      <p:ext uri="{BB962C8B-B14F-4D97-AF65-F5344CB8AC3E}">
        <p14:creationId xmlns:p14="http://schemas.microsoft.com/office/powerpoint/2010/main" val="25235725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国内比較の個別指標の分析（ゴール６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781130" y="653864"/>
          <a:ext cx="8526262" cy="5141628"/>
        </p:xfrm>
        <a:graphic>
          <a:graphicData uri="http://schemas.openxmlformats.org/drawingml/2006/table">
            <a:tbl>
              <a:tblPr/>
              <a:tblGrid>
                <a:gridCol w="852626">
                  <a:extLst>
                    <a:ext uri="{9D8B030D-6E8A-4147-A177-3AD203B41FA5}">
                      <a16:colId xmlns:a16="http://schemas.microsoft.com/office/drawing/2014/main" val="1796659698"/>
                    </a:ext>
                  </a:extLst>
                </a:gridCol>
                <a:gridCol w="5102968">
                  <a:extLst>
                    <a:ext uri="{9D8B030D-6E8A-4147-A177-3AD203B41FA5}">
                      <a16:colId xmlns:a16="http://schemas.microsoft.com/office/drawing/2014/main" val="2674172313"/>
                    </a:ext>
                  </a:extLst>
                </a:gridCol>
                <a:gridCol w="703416">
                  <a:extLst>
                    <a:ext uri="{9D8B030D-6E8A-4147-A177-3AD203B41FA5}">
                      <a16:colId xmlns:a16="http://schemas.microsoft.com/office/drawing/2014/main" val="2513369207"/>
                    </a:ext>
                  </a:extLst>
                </a:gridCol>
                <a:gridCol w="306946">
                  <a:extLst>
                    <a:ext uri="{9D8B030D-6E8A-4147-A177-3AD203B41FA5}">
                      <a16:colId xmlns:a16="http://schemas.microsoft.com/office/drawing/2014/main" val="189260784"/>
                    </a:ext>
                  </a:extLst>
                </a:gridCol>
                <a:gridCol w="703416">
                  <a:extLst>
                    <a:ext uri="{9D8B030D-6E8A-4147-A177-3AD203B41FA5}">
                      <a16:colId xmlns:a16="http://schemas.microsoft.com/office/drawing/2014/main" val="657763484"/>
                    </a:ext>
                  </a:extLst>
                </a:gridCol>
                <a:gridCol w="306946">
                  <a:extLst>
                    <a:ext uri="{9D8B030D-6E8A-4147-A177-3AD203B41FA5}">
                      <a16:colId xmlns:a16="http://schemas.microsoft.com/office/drawing/2014/main" val="2930997786"/>
                    </a:ext>
                  </a:extLst>
                </a:gridCol>
                <a:gridCol w="549944">
                  <a:extLst>
                    <a:ext uri="{9D8B030D-6E8A-4147-A177-3AD203B41FA5}">
                      <a16:colId xmlns:a16="http://schemas.microsoft.com/office/drawing/2014/main" val="1689310516"/>
                    </a:ext>
                  </a:extLst>
                </a:gridCol>
              </a:tblGrid>
              <a:tr h="231373">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5376894"/>
                  </a:ext>
                </a:extLst>
              </a:tr>
              <a:tr h="231373">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3478447"/>
                  </a:ext>
                </a:extLst>
              </a:tr>
              <a:tr h="35991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上水道普及率（上水道給水人口／総人口）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85.28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67.60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69260777"/>
                  </a:ext>
                </a:extLst>
              </a:tr>
              <a:tr h="35991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人当たりの公衆衛生費（公衆衛生費／総人口）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53.64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41.70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65510243"/>
                  </a:ext>
                </a:extLst>
              </a:tr>
              <a:tr h="35991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下水道処理人口普及率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96.17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64.09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88179328"/>
                  </a:ext>
                </a:extLst>
              </a:tr>
              <a:tr h="53987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6.3.2.1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水質の健康項目達成状況</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（健康項目（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27</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項目）の達成地点数（河川、湖沼、海域）／健康項目（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27</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項目）の調査地点数（河川、湖沼、海域））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39068795"/>
                  </a:ext>
                </a:extLst>
              </a:tr>
              <a:tr h="53987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6.3.2.2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水質の生活環境項目達成状況</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（（河川の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BOD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達成水域数＋湖沼及び海域の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COD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達成水域数）／（河川の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BOD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の類型指定水域数＋湖沼及び海域の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COD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の類型指定水域数））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80.57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69.61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0558077"/>
                  </a:ext>
                </a:extLst>
              </a:tr>
              <a:tr h="35991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6.4.1.1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給水人口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人あたりの平均水使用量（生活用水使用量／給水人口）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64.87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65.19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76936248"/>
                  </a:ext>
                </a:extLst>
              </a:tr>
              <a:tr h="35991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6.4.1.2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製造業出荷額当たりの工業用水使用量（工業用水使用量／製造業出荷額）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97.40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77.74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3548136"/>
                  </a:ext>
                </a:extLst>
              </a:tr>
              <a:tr h="35991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水資源利用率（水使用量／水資源賦存量）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82.97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31938080"/>
                  </a:ext>
                </a:extLst>
              </a:tr>
              <a:tr h="35991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水循環基本計画に基づく「流域水循環計画」に該当する計画の策定有無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36.17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62597514"/>
                  </a:ext>
                </a:extLst>
              </a:tr>
              <a:tr h="35991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自然的土地利用割合（（総面積－可住地面積）／総面積）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61.09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9437141"/>
                  </a:ext>
                </a:extLst>
              </a:tr>
              <a:tr h="35991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6.a.1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人当たりの下水道費（下水道費／総人口）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8.68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46609219"/>
                  </a:ext>
                </a:extLst>
              </a:tr>
              <a:tr h="35991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6.x.1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湧水保全活動の実施有無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46.81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22046088"/>
                  </a:ext>
                </a:extLst>
              </a:tr>
            </a:tbl>
          </a:graphicData>
        </a:graphic>
      </p:graphicFrame>
      <p:sp>
        <p:nvSpPr>
          <p:cNvPr id="11" name="テキスト ボックス 10"/>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AA79A6F8-5784-4A74-B9C3-461BB200DA22}"/>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51</a:t>
            </a:fld>
            <a:endParaRPr kumimoji="1" lang="ja-JP" altLang="en-US">
              <a:solidFill>
                <a:prstClr val="black"/>
              </a:solidFill>
            </a:endParaRPr>
          </a:p>
        </p:txBody>
      </p:sp>
    </p:spTree>
    <p:extLst>
      <p:ext uri="{BB962C8B-B14F-4D97-AF65-F5344CB8AC3E}">
        <p14:creationId xmlns:p14="http://schemas.microsoft.com/office/powerpoint/2010/main" val="22333798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国内比較の個別指標の分析（ゴール７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a:graphicFrameLocks noGrp="1"/>
          </p:cNvGraphicFramePr>
          <p:nvPr/>
        </p:nvGraphicFramePr>
        <p:xfrm>
          <a:off x="1806888" y="672106"/>
          <a:ext cx="8539140" cy="5123387"/>
        </p:xfrm>
        <a:graphic>
          <a:graphicData uri="http://schemas.openxmlformats.org/drawingml/2006/table">
            <a:tbl>
              <a:tblPr/>
              <a:tblGrid>
                <a:gridCol w="853914">
                  <a:extLst>
                    <a:ext uri="{9D8B030D-6E8A-4147-A177-3AD203B41FA5}">
                      <a16:colId xmlns:a16="http://schemas.microsoft.com/office/drawing/2014/main" val="1098912955"/>
                    </a:ext>
                  </a:extLst>
                </a:gridCol>
                <a:gridCol w="5110675">
                  <a:extLst>
                    <a:ext uri="{9D8B030D-6E8A-4147-A177-3AD203B41FA5}">
                      <a16:colId xmlns:a16="http://schemas.microsoft.com/office/drawing/2014/main" val="467739847"/>
                    </a:ext>
                  </a:extLst>
                </a:gridCol>
                <a:gridCol w="704479">
                  <a:extLst>
                    <a:ext uri="{9D8B030D-6E8A-4147-A177-3AD203B41FA5}">
                      <a16:colId xmlns:a16="http://schemas.microsoft.com/office/drawing/2014/main" val="3404298388"/>
                    </a:ext>
                  </a:extLst>
                </a:gridCol>
                <a:gridCol w="307409">
                  <a:extLst>
                    <a:ext uri="{9D8B030D-6E8A-4147-A177-3AD203B41FA5}">
                      <a16:colId xmlns:a16="http://schemas.microsoft.com/office/drawing/2014/main" val="3768739797"/>
                    </a:ext>
                  </a:extLst>
                </a:gridCol>
                <a:gridCol w="704479">
                  <a:extLst>
                    <a:ext uri="{9D8B030D-6E8A-4147-A177-3AD203B41FA5}">
                      <a16:colId xmlns:a16="http://schemas.microsoft.com/office/drawing/2014/main" val="1971373942"/>
                    </a:ext>
                  </a:extLst>
                </a:gridCol>
                <a:gridCol w="307409">
                  <a:extLst>
                    <a:ext uri="{9D8B030D-6E8A-4147-A177-3AD203B41FA5}">
                      <a16:colId xmlns:a16="http://schemas.microsoft.com/office/drawing/2014/main" val="3477800133"/>
                    </a:ext>
                  </a:extLst>
                </a:gridCol>
                <a:gridCol w="550775">
                  <a:extLst>
                    <a:ext uri="{9D8B030D-6E8A-4147-A177-3AD203B41FA5}">
                      <a16:colId xmlns:a16="http://schemas.microsoft.com/office/drawing/2014/main" val="4022443875"/>
                    </a:ext>
                  </a:extLst>
                </a:gridCol>
              </a:tblGrid>
              <a:tr h="320212">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09309901"/>
                  </a:ext>
                </a:extLst>
              </a:tr>
              <a:tr h="320212">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56414291"/>
                  </a:ext>
                </a:extLst>
              </a:tr>
              <a:tr h="49810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7.2.1.1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新エネルギー発電割合（新エネルギー発電量／全てのエネルギー発電量）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23.35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4757816"/>
                  </a:ext>
                </a:extLst>
              </a:tr>
              <a:tr h="49810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7.2.1.2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世帯当たりの太陽光発電設置割合（</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10kW</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未満の太陽光発電設備導入件数／世帯数）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13.85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47.25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86548843"/>
                  </a:ext>
                </a:extLst>
              </a:tr>
              <a:tr h="49810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7.2.1.3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太陽熱を利用した温水機器等がある住宅の割合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市区町村の結果については、市、区及び人口１万５千人以上の町村を表章の対象としている。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5.03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29.35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57444985"/>
                  </a:ext>
                </a:extLst>
              </a:tr>
              <a:tr h="49810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7.2.1.4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太陽光を利用した発電機器がある住宅の割合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市区町村の結果については、市、区及び人口１万５千人以上の町村を表章の対象としている。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46.65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76147211"/>
                  </a:ext>
                </a:extLst>
              </a:tr>
              <a:tr h="49810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7.3.1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県内総生産あたりのエネルギー消費量（エネルギー消費量／県内総生産）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87.92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70.05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10914378"/>
                  </a:ext>
                </a:extLst>
              </a:tr>
              <a:tr h="49810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7.x.1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二重以上のサッシ又は複層ガラスの窓が設置されている住宅の割合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市区町村の結果については、市、区及び人口１万５千人以上の町村を表章の対象としている。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14.72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33.67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88112293"/>
                  </a:ext>
                </a:extLst>
              </a:tr>
              <a:tr h="49810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7.x.2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自家発電割合（固有単位）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17.30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41.62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48161770"/>
                  </a:ext>
                </a:extLst>
              </a:tr>
              <a:tr h="49810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7.x.3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人当たりの電力エネルギー消費量（電力エネルギー消費量／総人口）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77.64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60.82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70031483"/>
                  </a:ext>
                </a:extLst>
              </a:tr>
              <a:tr h="49810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7.x.4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人当たりの化石燃料使用量（化石燃料使用量／総人口）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93.34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83.64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17078315"/>
                  </a:ext>
                </a:extLst>
              </a:tr>
            </a:tbl>
          </a:graphicData>
        </a:graphic>
      </p:graphicFrame>
      <p:sp>
        <p:nvSpPr>
          <p:cNvPr id="9" name="テキスト ボックス 8"/>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F3F71A13-36E5-44C1-A73B-BF9E74290B4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52</a:t>
            </a:fld>
            <a:endParaRPr kumimoji="1" lang="ja-JP" altLang="en-US">
              <a:solidFill>
                <a:prstClr val="black"/>
              </a:solidFill>
            </a:endParaRPr>
          </a:p>
        </p:txBody>
      </p:sp>
    </p:spTree>
    <p:extLst>
      <p:ext uri="{BB962C8B-B14F-4D97-AF65-F5344CB8AC3E}">
        <p14:creationId xmlns:p14="http://schemas.microsoft.com/office/powerpoint/2010/main" val="11048189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国内比較の個別指標の分析（ゴール８①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nvGraphicFramePr>
        <p:xfrm>
          <a:off x="1770796" y="615015"/>
          <a:ext cx="8650409" cy="5025931"/>
        </p:xfrm>
        <a:graphic>
          <a:graphicData uri="http://schemas.openxmlformats.org/drawingml/2006/table">
            <a:tbl>
              <a:tblPr/>
              <a:tblGrid>
                <a:gridCol w="865041">
                  <a:extLst>
                    <a:ext uri="{9D8B030D-6E8A-4147-A177-3AD203B41FA5}">
                      <a16:colId xmlns:a16="http://schemas.microsoft.com/office/drawing/2014/main" val="4060358205"/>
                    </a:ext>
                  </a:extLst>
                </a:gridCol>
                <a:gridCol w="5177269">
                  <a:extLst>
                    <a:ext uri="{9D8B030D-6E8A-4147-A177-3AD203B41FA5}">
                      <a16:colId xmlns:a16="http://schemas.microsoft.com/office/drawing/2014/main" val="3967950512"/>
                    </a:ext>
                  </a:extLst>
                </a:gridCol>
                <a:gridCol w="713658">
                  <a:extLst>
                    <a:ext uri="{9D8B030D-6E8A-4147-A177-3AD203B41FA5}">
                      <a16:colId xmlns:a16="http://schemas.microsoft.com/office/drawing/2014/main" val="3332800550"/>
                    </a:ext>
                  </a:extLst>
                </a:gridCol>
                <a:gridCol w="311416">
                  <a:extLst>
                    <a:ext uri="{9D8B030D-6E8A-4147-A177-3AD203B41FA5}">
                      <a16:colId xmlns:a16="http://schemas.microsoft.com/office/drawing/2014/main" val="2745537256"/>
                    </a:ext>
                  </a:extLst>
                </a:gridCol>
                <a:gridCol w="713658">
                  <a:extLst>
                    <a:ext uri="{9D8B030D-6E8A-4147-A177-3AD203B41FA5}">
                      <a16:colId xmlns:a16="http://schemas.microsoft.com/office/drawing/2014/main" val="2733817264"/>
                    </a:ext>
                  </a:extLst>
                </a:gridCol>
                <a:gridCol w="311416">
                  <a:extLst>
                    <a:ext uri="{9D8B030D-6E8A-4147-A177-3AD203B41FA5}">
                      <a16:colId xmlns:a16="http://schemas.microsoft.com/office/drawing/2014/main" val="1216207646"/>
                    </a:ext>
                  </a:extLst>
                </a:gridCol>
                <a:gridCol w="557951">
                  <a:extLst>
                    <a:ext uri="{9D8B030D-6E8A-4147-A177-3AD203B41FA5}">
                      <a16:colId xmlns:a16="http://schemas.microsoft.com/office/drawing/2014/main" val="453531945"/>
                    </a:ext>
                  </a:extLst>
                </a:gridCol>
              </a:tblGrid>
              <a:tr h="182978">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91788648"/>
                  </a:ext>
                </a:extLst>
              </a:tr>
              <a:tr h="182978">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36855521"/>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8.1.1.1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a:solidFill>
                            <a:srgbClr val="000000"/>
                          </a:solidFill>
                          <a:effectLst/>
                          <a:latin typeface="Meiryo UI" panose="020B0604030504040204" pitchFamily="50" charset="-128"/>
                          <a:ea typeface="Meiryo UI" panose="020B0604030504040204" pitchFamily="50" charset="-128"/>
                        </a:rPr>
                        <a:t>人当たりの県内総生産</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（県内総生産／総人口）</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32.11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23.71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26328279"/>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8.1.1.2</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a:solidFill>
                            <a:srgbClr val="000000"/>
                          </a:solidFill>
                          <a:effectLst/>
                          <a:latin typeface="Meiryo UI" panose="020B0604030504040204" pitchFamily="50" charset="-128"/>
                          <a:ea typeface="Meiryo UI" panose="020B0604030504040204" pitchFamily="50" charset="-128"/>
                        </a:rPr>
                        <a:t>人当たりの県内総生産　対前年増加率</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59.01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63.67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16546242"/>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8.2.1.1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就業者当たりの県内総生産</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（県内総生産／就業者数）</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35.72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17.03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76479350"/>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8.2.1.2</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就業者当たりの県内総生産　対前年増加率</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59.01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63.64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77321988"/>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8.3.1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産業競争力強化法に基づく「創業支援等事業計画」が認定を受けた市区町村割合</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（産業競争力強化法に基づく「創業支援等事業計画」が認定を受けた市区町村数／市区町村数）</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77.23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16255569"/>
                  </a:ext>
                </a:extLst>
              </a:tr>
              <a:tr h="7110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8.4.1</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8.4.2</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a:solidFill>
                            <a:srgbClr val="000000"/>
                          </a:solidFill>
                          <a:effectLst/>
                          <a:latin typeface="Meiryo UI" panose="020B0604030504040204" pitchFamily="50" charset="-128"/>
                          <a:ea typeface="Meiryo UI" panose="020B0604030504040204" pitchFamily="50" charset="-128"/>
                        </a:rPr>
                        <a:t>人</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日当たりのごみ排出量（家庭部門）</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82.73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47.46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43179911"/>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8.5.1.1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待機児童数割合</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（待機児童数／</a:t>
                      </a:r>
                      <a:r>
                        <a:rPr lang="en-US" altLang="ja-JP" sz="1000" b="0" i="0" u="none" strike="noStrike">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歳以下人口）</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75396470"/>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8.5.1.2</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障害者の法定雇用率達成企業の割合</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（障害者の法定雇用率達成企業数／企業数）</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30.88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64.90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59501907"/>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8.5.1.3</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次世代育成支援対策推進法に基づく特定事業主行動計画の市町村策定割合</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19.06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30.17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82739407"/>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8.5.2</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Meiryo UI" panose="020B0604030504040204" pitchFamily="50" charset="-128"/>
                          <a:ea typeface="Meiryo UI" panose="020B0604030504040204" pitchFamily="50" charset="-128"/>
                        </a:rPr>
                        <a:t>失業率</a:t>
                      </a:r>
                      <a:br>
                        <a:rPr lang="zh-TW" altLang="en-US" sz="1000" b="0" i="0" u="none" strike="noStrike">
                          <a:solidFill>
                            <a:srgbClr val="000000"/>
                          </a:solidFill>
                          <a:effectLst/>
                          <a:latin typeface="Meiryo UI" panose="020B0604030504040204" pitchFamily="50" charset="-128"/>
                          <a:ea typeface="Meiryo UI" panose="020B0604030504040204" pitchFamily="50" charset="-128"/>
                        </a:rPr>
                      </a:br>
                      <a:r>
                        <a:rPr lang="zh-TW" altLang="en-US" sz="1000" b="0" i="0" u="none" strike="noStrike">
                          <a:solidFill>
                            <a:srgbClr val="000000"/>
                          </a:solidFill>
                          <a:effectLst/>
                          <a:latin typeface="Meiryo UI" panose="020B0604030504040204" pitchFamily="50" charset="-128"/>
                          <a:ea typeface="Meiryo UI" panose="020B0604030504040204" pitchFamily="50" charset="-128"/>
                        </a:rPr>
                        <a:t>（完全失業者数／労働力人口）</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34.75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60.98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76717814"/>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8.6.1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a:solidFill>
                            <a:srgbClr val="000000"/>
                          </a:solidFill>
                          <a:effectLst/>
                          <a:latin typeface="Meiryo UI" panose="020B0604030504040204" pitchFamily="50" charset="-128"/>
                          <a:ea typeface="Meiryo UI" panose="020B0604030504040204" pitchFamily="50" charset="-128"/>
                        </a:rPr>
                        <a:t>34</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歳に占める若年無業者の割合</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49.22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39.54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88328591"/>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8.7.1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17</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歳の就業者割合</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17</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歳の主に仕事をしている人口／</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17</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歳の人口）</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33.53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68.34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04454697"/>
                  </a:ext>
                </a:extLst>
              </a:tr>
            </a:tbl>
          </a:graphicData>
        </a:graphic>
      </p:graphicFrame>
      <p:sp>
        <p:nvSpPr>
          <p:cNvPr id="9" name="テキスト ボックス 8"/>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6353F34D-E827-4E61-B711-E29027B4690D}"/>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53</a:t>
            </a:fld>
            <a:endParaRPr kumimoji="1" lang="ja-JP" altLang="en-US">
              <a:solidFill>
                <a:prstClr val="black"/>
              </a:solidFill>
            </a:endParaRPr>
          </a:p>
        </p:txBody>
      </p:sp>
    </p:spTree>
    <p:extLst>
      <p:ext uri="{BB962C8B-B14F-4D97-AF65-F5344CB8AC3E}">
        <p14:creationId xmlns:p14="http://schemas.microsoft.com/office/powerpoint/2010/main" val="33908076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国内比較の個別指標の分析（ゴール８②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nvGraphicFramePr>
        <p:xfrm>
          <a:off x="1747135" y="627890"/>
          <a:ext cx="8650409" cy="5000182"/>
        </p:xfrm>
        <a:graphic>
          <a:graphicData uri="http://schemas.openxmlformats.org/drawingml/2006/table">
            <a:tbl>
              <a:tblPr/>
              <a:tblGrid>
                <a:gridCol w="865041">
                  <a:extLst>
                    <a:ext uri="{9D8B030D-6E8A-4147-A177-3AD203B41FA5}">
                      <a16:colId xmlns:a16="http://schemas.microsoft.com/office/drawing/2014/main" val="4060358205"/>
                    </a:ext>
                  </a:extLst>
                </a:gridCol>
                <a:gridCol w="5177269">
                  <a:extLst>
                    <a:ext uri="{9D8B030D-6E8A-4147-A177-3AD203B41FA5}">
                      <a16:colId xmlns:a16="http://schemas.microsoft.com/office/drawing/2014/main" val="3967950512"/>
                    </a:ext>
                  </a:extLst>
                </a:gridCol>
                <a:gridCol w="713658">
                  <a:extLst>
                    <a:ext uri="{9D8B030D-6E8A-4147-A177-3AD203B41FA5}">
                      <a16:colId xmlns:a16="http://schemas.microsoft.com/office/drawing/2014/main" val="3332800550"/>
                    </a:ext>
                  </a:extLst>
                </a:gridCol>
                <a:gridCol w="311416">
                  <a:extLst>
                    <a:ext uri="{9D8B030D-6E8A-4147-A177-3AD203B41FA5}">
                      <a16:colId xmlns:a16="http://schemas.microsoft.com/office/drawing/2014/main" val="2745537256"/>
                    </a:ext>
                  </a:extLst>
                </a:gridCol>
                <a:gridCol w="713658">
                  <a:extLst>
                    <a:ext uri="{9D8B030D-6E8A-4147-A177-3AD203B41FA5}">
                      <a16:colId xmlns:a16="http://schemas.microsoft.com/office/drawing/2014/main" val="2733817264"/>
                    </a:ext>
                  </a:extLst>
                </a:gridCol>
                <a:gridCol w="311416">
                  <a:extLst>
                    <a:ext uri="{9D8B030D-6E8A-4147-A177-3AD203B41FA5}">
                      <a16:colId xmlns:a16="http://schemas.microsoft.com/office/drawing/2014/main" val="1216207646"/>
                    </a:ext>
                  </a:extLst>
                </a:gridCol>
                <a:gridCol w="557951">
                  <a:extLst>
                    <a:ext uri="{9D8B030D-6E8A-4147-A177-3AD203B41FA5}">
                      <a16:colId xmlns:a16="http://schemas.microsoft.com/office/drawing/2014/main" val="453531945"/>
                    </a:ext>
                  </a:extLst>
                </a:gridCol>
              </a:tblGrid>
              <a:tr h="203554">
                <a:tc rowSpan="2">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指標番号</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指標名</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91788648"/>
                  </a:ext>
                </a:extLst>
              </a:tr>
              <a:tr h="203554">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大阪府</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全国平均</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36855521"/>
                  </a:ext>
                </a:extLst>
              </a:tr>
              <a:tr h="399719">
                <a:tc>
                  <a:txBody>
                    <a:bodyPr/>
                    <a:lstStyle/>
                    <a:p>
                      <a:pPr algn="l" fontAlgn="ctr"/>
                      <a:r>
                        <a:rPr lang="en-US" sz="1050" b="0" i="0" u="none" strike="noStrike" dirty="0">
                          <a:solidFill>
                            <a:srgbClr val="000000"/>
                          </a:solidFill>
                          <a:effectLst/>
                          <a:latin typeface="Meiryo UI" panose="020B0604030504040204" pitchFamily="50" charset="-128"/>
                          <a:ea typeface="Meiryo UI" panose="020B0604030504040204" pitchFamily="50" charset="-128"/>
                        </a:rPr>
                        <a:t>LI</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en-US" sz="1050" b="0" i="0" u="none" strike="noStrike" dirty="0">
                          <a:solidFill>
                            <a:srgbClr val="000000"/>
                          </a:solidFill>
                          <a:effectLst/>
                          <a:latin typeface="Meiryo UI" panose="020B0604030504040204" pitchFamily="50" charset="-128"/>
                          <a:ea typeface="Meiryo UI" panose="020B0604030504040204" pitchFamily="50" charset="-128"/>
                        </a:rPr>
                        <a:t>8.8.1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労災受給率（新規労災受給者数／就業者数）</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36.68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65.40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80039372"/>
                  </a:ext>
                </a:extLst>
              </a:tr>
              <a:tr h="399719">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LI</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8.8.2.1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平均超過労働時間（超過実労働時間数（企業規模計</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10</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人以上））</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71.43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57.14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80055074"/>
                  </a:ext>
                </a:extLst>
              </a:tr>
              <a:tr h="399719">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LI</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8.8.2.2</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離職率（離職者数／（継続就業者数＋転職者数＋離職者数</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30.99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43.92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42775913"/>
                  </a:ext>
                </a:extLst>
              </a:tr>
              <a:tr h="399719">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LI</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8.9.1.1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県内総生産当たりの観光消費額（観光消費額／県内総生産）</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#DIV/0!</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23282518"/>
                  </a:ext>
                </a:extLst>
              </a:tr>
              <a:tr h="399719">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LI</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8.9.1.2</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観光消費額単価</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#DIV/0!</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21310737"/>
                  </a:ext>
                </a:extLst>
              </a:tr>
              <a:tr h="399719">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LI</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8.10.1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人当たりの銀行数（銀行数／総人口）</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26.89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38.43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26306686"/>
                  </a:ext>
                </a:extLst>
              </a:tr>
              <a:tr h="399719">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LI</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8.x.1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「くるみん」認定企業割合（「くるみん」認定企業数／企業数）</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14.78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D</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22.85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D</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21005963"/>
                  </a:ext>
                </a:extLst>
              </a:tr>
              <a:tr h="399719">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LI</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8.x.2</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女性活躍推進法に基づく「えるぼし」認定企業割合（「えるぼし」認定企業数／企業数）</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16.80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D</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11.56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D</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75057200"/>
                  </a:ext>
                </a:extLst>
              </a:tr>
              <a:tr h="399719">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LI</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8.x.3</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66</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歳以上で働ける制度がある企業の割合</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12.79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D</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51.99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78322735"/>
                  </a:ext>
                </a:extLst>
              </a:tr>
              <a:tr h="399719">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LI</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8.x.4</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健康経営優良法人の認定割合（（大規模＋中小規模健康経営優良法人）／企業数）</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75.20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A</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34.37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05334271"/>
                  </a:ext>
                </a:extLst>
              </a:tr>
              <a:tr h="595884">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LI</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8.x.5</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労働生産性（付加価値額／従業員数）（一部の県：データなし）</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74.96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43.23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16898745"/>
                  </a:ext>
                </a:extLst>
              </a:tr>
            </a:tbl>
          </a:graphicData>
        </a:graphic>
      </p:graphicFrame>
      <p:sp>
        <p:nvSpPr>
          <p:cNvPr id="9" name="テキスト ボックス 8"/>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A2121B87-816F-436B-A80A-C65AC4D0ED32}"/>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54</a:t>
            </a:fld>
            <a:endParaRPr kumimoji="1" lang="ja-JP" altLang="en-US">
              <a:solidFill>
                <a:prstClr val="black"/>
              </a:solidFill>
            </a:endParaRPr>
          </a:p>
        </p:txBody>
      </p:sp>
    </p:spTree>
    <p:extLst>
      <p:ext uri="{BB962C8B-B14F-4D97-AF65-F5344CB8AC3E}">
        <p14:creationId xmlns:p14="http://schemas.microsoft.com/office/powerpoint/2010/main" val="3521301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国内比較の個別指標の分析（ゴール９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nvGraphicFramePr>
        <p:xfrm>
          <a:off x="1729615" y="658422"/>
          <a:ext cx="8590655" cy="5008276"/>
        </p:xfrm>
        <a:graphic>
          <a:graphicData uri="http://schemas.openxmlformats.org/drawingml/2006/table">
            <a:tbl>
              <a:tblPr/>
              <a:tblGrid>
                <a:gridCol w="859065">
                  <a:extLst>
                    <a:ext uri="{9D8B030D-6E8A-4147-A177-3AD203B41FA5}">
                      <a16:colId xmlns:a16="http://schemas.microsoft.com/office/drawing/2014/main" val="849404579"/>
                    </a:ext>
                  </a:extLst>
                </a:gridCol>
                <a:gridCol w="5141507">
                  <a:extLst>
                    <a:ext uri="{9D8B030D-6E8A-4147-A177-3AD203B41FA5}">
                      <a16:colId xmlns:a16="http://schemas.microsoft.com/office/drawing/2014/main" val="1337171959"/>
                    </a:ext>
                  </a:extLst>
                </a:gridCol>
                <a:gridCol w="708729">
                  <a:extLst>
                    <a:ext uri="{9D8B030D-6E8A-4147-A177-3AD203B41FA5}">
                      <a16:colId xmlns:a16="http://schemas.microsoft.com/office/drawing/2014/main" val="3445646229"/>
                    </a:ext>
                  </a:extLst>
                </a:gridCol>
                <a:gridCol w="309264">
                  <a:extLst>
                    <a:ext uri="{9D8B030D-6E8A-4147-A177-3AD203B41FA5}">
                      <a16:colId xmlns:a16="http://schemas.microsoft.com/office/drawing/2014/main" val="3577630375"/>
                    </a:ext>
                  </a:extLst>
                </a:gridCol>
                <a:gridCol w="708729">
                  <a:extLst>
                    <a:ext uri="{9D8B030D-6E8A-4147-A177-3AD203B41FA5}">
                      <a16:colId xmlns:a16="http://schemas.microsoft.com/office/drawing/2014/main" val="172510226"/>
                    </a:ext>
                  </a:extLst>
                </a:gridCol>
                <a:gridCol w="309264">
                  <a:extLst>
                    <a:ext uri="{9D8B030D-6E8A-4147-A177-3AD203B41FA5}">
                      <a16:colId xmlns:a16="http://schemas.microsoft.com/office/drawing/2014/main" val="1073020373"/>
                    </a:ext>
                  </a:extLst>
                </a:gridCol>
                <a:gridCol w="554097">
                  <a:extLst>
                    <a:ext uri="{9D8B030D-6E8A-4147-A177-3AD203B41FA5}">
                      <a16:colId xmlns:a16="http://schemas.microsoft.com/office/drawing/2014/main" val="1690890760"/>
                    </a:ext>
                  </a:extLst>
                </a:gridCol>
              </a:tblGrid>
              <a:tr h="242336">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08341512"/>
                  </a:ext>
                </a:extLst>
              </a:tr>
              <a:tr h="242336">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98456608"/>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舗装道路割合（舗装道路実延長／道路実延長）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30.00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94130903"/>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9.1.1.2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最寄りの交通機関までの距離が</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2000m</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以下となる普通世帯割合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（駅まで</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2000</a:t>
                      </a:r>
                      <a:r>
                        <a:rPr lang="ja-JP" altLang="en-US" sz="1000" b="0" i="0" u="none" strike="noStrike" dirty="0" err="1">
                          <a:solidFill>
                            <a:srgbClr val="000000"/>
                          </a:solidFill>
                          <a:effectLst/>
                          <a:latin typeface="Meiryo UI" panose="020B0604030504040204" pitchFamily="50" charset="-128"/>
                          <a:ea typeface="Meiryo UI" panose="020B0604030504040204" pitchFamily="50" charset="-128"/>
                        </a:rPr>
                        <a:t>ｍ</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未満の世帯数／総世帯数）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91.28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46.98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59962211"/>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9.2.1.1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人当たりの製造業粗付加価値額（製造業粗付加価値額／総人口）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25.16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39.33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37527703"/>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9.2.1.2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県内総生産当たりの製造業粗付加価値額（製造業粗付加価値額／県内総生産）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26.71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45.67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47100672"/>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製造業労働者割合（製造業労働者数／全労働者数）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26.71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45.67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61793973"/>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県内総生産当たりの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CO2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排出量（</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CO2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排出量／県内総生産）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96428025"/>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人当たりの大学教員数（大学教員数／総人口）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28.12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21.46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19597733"/>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9.a.1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人当たりの土木費（土木費／総人口）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25.41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32.72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8168119"/>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9.b.1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全粗付加価値額に占める粗付加価値額（電気機械器具製造業）</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（粗付加価値額（電気機械器具製造業）／製造業粗付加価値額）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46.61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30.30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98065455"/>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9.c.1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インターネット普及率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73.10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42.86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87317668"/>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9.x.1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オープンデータ取組済の市区町村割合（オープンデータ取組済市区町村／市区町村数）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58.68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58.29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81566801"/>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9.x.2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研究者</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人当たりの論文数（論文数／研究者数）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71745499"/>
                  </a:ext>
                </a:extLst>
              </a:tr>
            </a:tbl>
          </a:graphicData>
        </a:graphic>
      </p:graphicFrame>
      <p:sp>
        <p:nvSpPr>
          <p:cNvPr id="9" name="テキスト ボックス 8"/>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2E09F1B0-0EA2-4F14-A469-AA252F1B184B}"/>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55</a:t>
            </a:fld>
            <a:endParaRPr kumimoji="1" lang="ja-JP" altLang="en-US">
              <a:solidFill>
                <a:prstClr val="black"/>
              </a:solidFill>
            </a:endParaRPr>
          </a:p>
        </p:txBody>
      </p:sp>
    </p:spTree>
    <p:extLst>
      <p:ext uri="{BB962C8B-B14F-4D97-AF65-F5344CB8AC3E}">
        <p14:creationId xmlns:p14="http://schemas.microsoft.com/office/powerpoint/2010/main" val="40302630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768251" y="709264"/>
          <a:ext cx="8513383" cy="2665000"/>
        </p:xfrm>
        <a:graphic>
          <a:graphicData uri="http://schemas.openxmlformats.org/drawingml/2006/table">
            <a:tbl>
              <a:tblPr/>
              <a:tblGrid>
                <a:gridCol w="851338">
                  <a:extLst>
                    <a:ext uri="{9D8B030D-6E8A-4147-A177-3AD203B41FA5}">
                      <a16:colId xmlns:a16="http://schemas.microsoft.com/office/drawing/2014/main" val="3966897108"/>
                    </a:ext>
                  </a:extLst>
                </a:gridCol>
                <a:gridCol w="5095260">
                  <a:extLst>
                    <a:ext uri="{9D8B030D-6E8A-4147-A177-3AD203B41FA5}">
                      <a16:colId xmlns:a16="http://schemas.microsoft.com/office/drawing/2014/main" val="3371079488"/>
                    </a:ext>
                  </a:extLst>
                </a:gridCol>
                <a:gridCol w="702354">
                  <a:extLst>
                    <a:ext uri="{9D8B030D-6E8A-4147-A177-3AD203B41FA5}">
                      <a16:colId xmlns:a16="http://schemas.microsoft.com/office/drawing/2014/main" val="3209630410"/>
                    </a:ext>
                  </a:extLst>
                </a:gridCol>
                <a:gridCol w="306482">
                  <a:extLst>
                    <a:ext uri="{9D8B030D-6E8A-4147-A177-3AD203B41FA5}">
                      <a16:colId xmlns:a16="http://schemas.microsoft.com/office/drawing/2014/main" val="4094652671"/>
                    </a:ext>
                  </a:extLst>
                </a:gridCol>
                <a:gridCol w="702354">
                  <a:extLst>
                    <a:ext uri="{9D8B030D-6E8A-4147-A177-3AD203B41FA5}">
                      <a16:colId xmlns:a16="http://schemas.microsoft.com/office/drawing/2014/main" val="3948140703"/>
                    </a:ext>
                  </a:extLst>
                </a:gridCol>
                <a:gridCol w="306482">
                  <a:extLst>
                    <a:ext uri="{9D8B030D-6E8A-4147-A177-3AD203B41FA5}">
                      <a16:colId xmlns:a16="http://schemas.microsoft.com/office/drawing/2014/main" val="3329361684"/>
                    </a:ext>
                  </a:extLst>
                </a:gridCol>
                <a:gridCol w="549113">
                  <a:extLst>
                    <a:ext uri="{9D8B030D-6E8A-4147-A177-3AD203B41FA5}">
                      <a16:colId xmlns:a16="http://schemas.microsoft.com/office/drawing/2014/main" val="2600369537"/>
                    </a:ext>
                  </a:extLst>
                </a:gridCol>
              </a:tblGrid>
              <a:tr h="191880">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8253789"/>
                  </a:ext>
                </a:extLst>
              </a:tr>
              <a:tr h="191880">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97369814"/>
                  </a:ext>
                </a:extLst>
              </a:tr>
              <a:tr h="52234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年間収入</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万円未満の世帯割合（年間収入</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万円未満の世帯数／総世帯数）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市区町村の結果については、市、区及び人口１万５千人以上の町村を表章の対象としている。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57.56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57.05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54740171"/>
                  </a:ext>
                </a:extLst>
              </a:tr>
              <a:tr h="35178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10.3.1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障害者差別解消に関する条例策定の有無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82.98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92210383"/>
                  </a:ext>
                </a:extLst>
              </a:tr>
              <a:tr h="35178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10.4.1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県内総生産労働分配率（県民雇用者報酬／県内総生産）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39.63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40.45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33849471"/>
                  </a:ext>
                </a:extLst>
              </a:tr>
              <a:tr h="35178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10.4.2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ジニ係数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63.46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61405777"/>
                  </a:ext>
                </a:extLst>
              </a:tr>
              <a:tr h="35178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10.x.1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歳以上が居住する世帯においてバリアフリー化がされている世帯数の割合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市区町村の結果については、市、区及び人口１万５千人以上の町村を表章の対象としている。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34.21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60431475"/>
                  </a:ext>
                </a:extLst>
              </a:tr>
              <a:tr h="35178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10.x.2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生産年齢人口当たりの高齢者数（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歳以上人口／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64</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53.29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47.83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37229217"/>
                  </a:ext>
                </a:extLst>
              </a:tr>
            </a:tbl>
          </a:graphicData>
        </a:graphic>
      </p:graphicFrame>
      <p:sp>
        <p:nvSpPr>
          <p:cNvPr id="9" name="テキスト ボックス 8"/>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CB1F0650-3624-4216-872F-54FF4ABEC506}"/>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56</a:t>
            </a:fld>
            <a:endParaRPr kumimoji="1" lang="ja-JP" altLang="en-US">
              <a:solidFill>
                <a:prstClr val="black"/>
              </a:solidFill>
            </a:endParaRPr>
          </a:p>
        </p:txBody>
      </p:sp>
    </p:spTree>
    <p:extLst>
      <p:ext uri="{BB962C8B-B14F-4D97-AF65-F5344CB8AC3E}">
        <p14:creationId xmlns:p14="http://schemas.microsoft.com/office/powerpoint/2010/main" val="4466018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①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830280" y="588622"/>
          <a:ext cx="8531440" cy="5346053"/>
        </p:xfrm>
        <a:graphic>
          <a:graphicData uri="http://schemas.openxmlformats.org/drawingml/2006/table">
            <a:tbl>
              <a:tblPr/>
              <a:tblGrid>
                <a:gridCol w="853143">
                  <a:extLst>
                    <a:ext uri="{9D8B030D-6E8A-4147-A177-3AD203B41FA5}">
                      <a16:colId xmlns:a16="http://schemas.microsoft.com/office/drawing/2014/main" val="3052443279"/>
                    </a:ext>
                  </a:extLst>
                </a:gridCol>
                <a:gridCol w="5106066">
                  <a:extLst>
                    <a:ext uri="{9D8B030D-6E8A-4147-A177-3AD203B41FA5}">
                      <a16:colId xmlns:a16="http://schemas.microsoft.com/office/drawing/2014/main" val="1928451084"/>
                    </a:ext>
                  </a:extLst>
                </a:gridCol>
                <a:gridCol w="703845">
                  <a:extLst>
                    <a:ext uri="{9D8B030D-6E8A-4147-A177-3AD203B41FA5}">
                      <a16:colId xmlns:a16="http://schemas.microsoft.com/office/drawing/2014/main" val="3646112248"/>
                    </a:ext>
                  </a:extLst>
                </a:gridCol>
                <a:gridCol w="307132">
                  <a:extLst>
                    <a:ext uri="{9D8B030D-6E8A-4147-A177-3AD203B41FA5}">
                      <a16:colId xmlns:a16="http://schemas.microsoft.com/office/drawing/2014/main" val="2161905420"/>
                    </a:ext>
                  </a:extLst>
                </a:gridCol>
                <a:gridCol w="703845">
                  <a:extLst>
                    <a:ext uri="{9D8B030D-6E8A-4147-A177-3AD203B41FA5}">
                      <a16:colId xmlns:a16="http://schemas.microsoft.com/office/drawing/2014/main" val="685122839"/>
                    </a:ext>
                  </a:extLst>
                </a:gridCol>
                <a:gridCol w="307132">
                  <a:extLst>
                    <a:ext uri="{9D8B030D-6E8A-4147-A177-3AD203B41FA5}">
                      <a16:colId xmlns:a16="http://schemas.microsoft.com/office/drawing/2014/main" val="1363227187"/>
                    </a:ext>
                  </a:extLst>
                </a:gridCol>
                <a:gridCol w="550277">
                  <a:extLst>
                    <a:ext uri="{9D8B030D-6E8A-4147-A177-3AD203B41FA5}">
                      <a16:colId xmlns:a16="http://schemas.microsoft.com/office/drawing/2014/main" val="558423589"/>
                    </a:ext>
                  </a:extLst>
                </a:gridCol>
              </a:tblGrid>
              <a:tr h="164406">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70496622"/>
                  </a:ext>
                </a:extLst>
              </a:tr>
              <a:tr h="164406">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85550852"/>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11.1.1.1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ホームレス割合（ホームレスの数／総人口）</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88.82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66850818"/>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11.1.1.2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最低居住面積水準以下世帯割合（最低居住面積水準以下世帯数／主世帯数）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28.77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71.72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75887229"/>
                  </a:ext>
                </a:extLst>
              </a:tr>
              <a:tr h="483299">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11.2.1.1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鉄道・電車・バスの利用割合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歳以上自宅外通勤・通学者で鉄道・電車・バスを利用している人数／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歳以上自宅外通勤・通学者数）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4.19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40.85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77318986"/>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11.2.1.2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最寄りの交通機関までの距離が</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2000m</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以下となる普通世帯の割合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（駅まで</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2000m</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未満の距離にある世帯数／総世帯数）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91.28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46.98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50248554"/>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11.3.1.1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人口自然増減</a:t>
                      </a:r>
                      <a:r>
                        <a:rPr lang="en-US" altLang="zh-CN" sz="10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（出生数</a:t>
                      </a:r>
                      <a:r>
                        <a:rPr lang="en-US" altLang="zh-CN" sz="10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死亡数）／総人口</a:t>
                      </a:r>
                      <a:r>
                        <a:rPr lang="en-US" altLang="zh-CN" sz="1000" b="0" i="0" u="none" strike="noStrike" dirty="0">
                          <a:solidFill>
                            <a:srgbClr val="000000"/>
                          </a:solidFill>
                          <a:effectLst/>
                          <a:latin typeface="Meiryo UI" panose="020B0604030504040204" pitchFamily="50" charset="-128"/>
                          <a:ea typeface="Meiryo UI" panose="020B0604030504040204" pitchFamily="50" charset="-128"/>
                        </a:rPr>
                        <a:t>)</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61.04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46.90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58845892"/>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11.3.1.2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人口社会増減</a:t>
                      </a:r>
                      <a:r>
                        <a:rPr lang="en-US" altLang="zh-CN" sz="10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（転入数</a:t>
                      </a:r>
                      <a:r>
                        <a:rPr lang="en-US" altLang="zh-CN" sz="10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転出数）／総人口</a:t>
                      </a:r>
                      <a:r>
                        <a:rPr lang="en-US" altLang="zh-CN" sz="1000" b="0" i="0" u="none" strike="noStrike" dirty="0">
                          <a:solidFill>
                            <a:srgbClr val="000000"/>
                          </a:solidFill>
                          <a:effectLst/>
                          <a:latin typeface="Meiryo UI" panose="020B0604030504040204" pitchFamily="50" charset="-128"/>
                          <a:ea typeface="Meiryo UI" panose="020B0604030504040204" pitchFamily="50" charset="-128"/>
                        </a:rPr>
                        <a:t>)</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63.28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41.43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17912388"/>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11.3.1.3</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市街化調整区域面積割合（市街化調整区域面積／総面積）</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27.82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09228250"/>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11.4.1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平均文化財保存事業費（補助金の交付額）（補助金額／補助金交付件数）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35.98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18.24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12788759"/>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11.5.1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人当たりの自然災害による死者・行方不明者数（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か年平均）</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（自然災害による死者・行方不明者数／総人口）</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98.92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94.03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9954430"/>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11.5.2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県内総生産当たりの自然災害による被害額（</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か年平均）</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（自然災害による被害額／県内総生産）</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99.93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93.51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10374068"/>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11.6.1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廃棄物の最終処分割合（最終処分量／ごみの総排出量）</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65.02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43.94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74649475"/>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11.6.2.1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PM2.5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濃度に対する環境基準達成率</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91260750"/>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11.6.2.2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SPM</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濃度に対する環境基準達成率</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97.87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88067019"/>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11.7.1.1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可住地面積当たりの図書館数（図書館数／可住地面積）</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38.92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10.83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98218515"/>
                  </a:ext>
                </a:extLst>
              </a:tr>
              <a:tr h="323853">
                <a:tc>
                  <a:txBody>
                    <a:bodyPr/>
                    <a:lstStyle/>
                    <a:p>
                      <a:pPr algn="l"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LI</a:t>
                      </a:r>
                    </a:p>
                    <a:p>
                      <a:pPr algn="l"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11.7.1.2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可住地面積当たりの公民館数</a:t>
                      </a: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（公民館数／可住地面積）</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36.27</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a:t>
                      </a:r>
                      <a:endParaRPr 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25.98</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a:t>
                      </a:r>
                      <a:endParaRPr 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83779387"/>
                  </a:ext>
                </a:extLst>
              </a:tr>
            </a:tbl>
          </a:graphicData>
        </a:graphic>
      </p:graphicFrame>
      <p:sp>
        <p:nvSpPr>
          <p:cNvPr id="11" name="テキスト ボックス 10"/>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A0847522-8369-4AFE-B2BA-FAF58ACCBD85}"/>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57</a:t>
            </a:fld>
            <a:endParaRPr kumimoji="1" lang="ja-JP" altLang="en-US">
              <a:solidFill>
                <a:prstClr val="black"/>
              </a:solidFill>
            </a:endParaRPr>
          </a:p>
        </p:txBody>
      </p:sp>
    </p:spTree>
    <p:extLst>
      <p:ext uri="{BB962C8B-B14F-4D97-AF65-F5344CB8AC3E}">
        <p14:creationId xmlns:p14="http://schemas.microsoft.com/office/powerpoint/2010/main" val="37943021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②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724438" y="553275"/>
          <a:ext cx="8531440" cy="5255096"/>
        </p:xfrm>
        <a:graphic>
          <a:graphicData uri="http://schemas.openxmlformats.org/drawingml/2006/table">
            <a:tbl>
              <a:tblPr/>
              <a:tblGrid>
                <a:gridCol w="853143">
                  <a:extLst>
                    <a:ext uri="{9D8B030D-6E8A-4147-A177-3AD203B41FA5}">
                      <a16:colId xmlns:a16="http://schemas.microsoft.com/office/drawing/2014/main" val="3052443279"/>
                    </a:ext>
                  </a:extLst>
                </a:gridCol>
                <a:gridCol w="5106066">
                  <a:extLst>
                    <a:ext uri="{9D8B030D-6E8A-4147-A177-3AD203B41FA5}">
                      <a16:colId xmlns:a16="http://schemas.microsoft.com/office/drawing/2014/main" val="1928451084"/>
                    </a:ext>
                  </a:extLst>
                </a:gridCol>
                <a:gridCol w="703845">
                  <a:extLst>
                    <a:ext uri="{9D8B030D-6E8A-4147-A177-3AD203B41FA5}">
                      <a16:colId xmlns:a16="http://schemas.microsoft.com/office/drawing/2014/main" val="3646112248"/>
                    </a:ext>
                  </a:extLst>
                </a:gridCol>
                <a:gridCol w="307132">
                  <a:extLst>
                    <a:ext uri="{9D8B030D-6E8A-4147-A177-3AD203B41FA5}">
                      <a16:colId xmlns:a16="http://schemas.microsoft.com/office/drawing/2014/main" val="2161905420"/>
                    </a:ext>
                  </a:extLst>
                </a:gridCol>
                <a:gridCol w="703845">
                  <a:extLst>
                    <a:ext uri="{9D8B030D-6E8A-4147-A177-3AD203B41FA5}">
                      <a16:colId xmlns:a16="http://schemas.microsoft.com/office/drawing/2014/main" val="685122839"/>
                    </a:ext>
                  </a:extLst>
                </a:gridCol>
                <a:gridCol w="307132">
                  <a:extLst>
                    <a:ext uri="{9D8B030D-6E8A-4147-A177-3AD203B41FA5}">
                      <a16:colId xmlns:a16="http://schemas.microsoft.com/office/drawing/2014/main" val="1363227187"/>
                    </a:ext>
                  </a:extLst>
                </a:gridCol>
                <a:gridCol w="550277">
                  <a:extLst>
                    <a:ext uri="{9D8B030D-6E8A-4147-A177-3AD203B41FA5}">
                      <a16:colId xmlns:a16="http://schemas.microsoft.com/office/drawing/2014/main" val="558423589"/>
                    </a:ext>
                  </a:extLst>
                </a:gridCol>
              </a:tblGrid>
              <a:tr h="161609">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70496622"/>
                  </a:ext>
                </a:extLst>
              </a:tr>
              <a:tr h="161609">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85550852"/>
                  </a:ext>
                </a:extLst>
              </a:tr>
              <a:tr h="318343">
                <a:tc>
                  <a:txBody>
                    <a:bodyPr/>
                    <a:lstStyle/>
                    <a:p>
                      <a:pPr algn="l"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LI</a:t>
                      </a:r>
                      <a:br>
                        <a:rPr lang="en-US" sz="1000" b="0" i="0" u="none" strike="noStrike" dirty="0">
                          <a:solidFill>
                            <a:srgbClr val="000000"/>
                          </a:solidFill>
                          <a:effectLst/>
                          <a:latin typeface="Meiryo UI" panose="020B0604030504040204" pitchFamily="50" charset="-128"/>
                          <a:ea typeface="Meiryo UI" panose="020B0604030504040204" pitchFamily="50" charset="-128"/>
                        </a:rPr>
                      </a:br>
                      <a:r>
                        <a:rPr lang="en-US" sz="1000" b="0" i="0" u="none" strike="noStrike" dirty="0">
                          <a:solidFill>
                            <a:srgbClr val="000000"/>
                          </a:solidFill>
                          <a:effectLst/>
                          <a:latin typeface="Meiryo UI" panose="020B0604030504040204" pitchFamily="50" charset="-128"/>
                          <a:ea typeface="Meiryo UI" panose="020B0604030504040204" pitchFamily="50" charset="-128"/>
                        </a:rPr>
                        <a:t>11.7.1.3</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可住地面積当たりの公園面積（公園面積／可住地面積）</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78.68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18.17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61539870"/>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11.7.2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人当たりの性犯罪認知件数（性犯罪認知件数／総人口）</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99.61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92.61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61954818"/>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11.a.1.1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市街化調整区域内人口割合（市街化調整区域内人口／総人口）</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92.78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68.04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78828071"/>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11.a.1.2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地域サポーターを設置している市区町村の割合</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20.67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19.01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04406874"/>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11.b.1.1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防災訓練実施回数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4.70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9.54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71694671"/>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11.b.1.2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防災カルテを作成している市区町村の割合（防災カルテ作成市区町村数／市区町村数）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96.32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34.83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33632370"/>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11.b.2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自主防災組織活動カバー率</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89.00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81.51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47064560"/>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空き家率（空き家数／総住宅数）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市区町村の結果については、市、区及び人口１万５千人以上の町村を表章の対象としている。</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55.59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56.81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06486878"/>
                  </a:ext>
                </a:extLst>
              </a:tr>
              <a:tr h="47507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最寄りの緊急避難場所までの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2000m</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以内の世帯割合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（最寄りの緊急避難場所までの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2000m</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以内の世帯数／総世帯数）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市区町村の結果については、市、区及び人口１万５千人以上の町村を表章の対象としている。</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42.81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36.89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46392134"/>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11.x.3</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最寄りの老人デイサービスセンターまでの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2000m</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以内の、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歳以上の世帯員のいる主世帯数の割合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市区町村の結果については、市、区及び人口１万５千人以上の町村を表章の対象としている。</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57.89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49.63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92421333"/>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11.x.4</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万人当たりの火災出火件数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86.14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45.82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28369560"/>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11.x.5</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人当たりの悪臭による苦情件数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69.30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61.45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15250766"/>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11.x.6</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人当たりの騒音による苦情件数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21.79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69.24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06589117"/>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11.x.7</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騒音に係る環境基準達成率</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92.39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78.74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46102846"/>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11.x.8</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1,000</a:t>
                      </a:r>
                      <a:r>
                        <a:rPr lang="ja-JP" altLang="en-US" sz="1000" b="0" i="0" u="none" strike="noStrike">
                          <a:solidFill>
                            <a:srgbClr val="000000"/>
                          </a:solidFill>
                          <a:effectLst/>
                          <a:latin typeface="Meiryo UI" panose="020B0604030504040204" pitchFamily="50" charset="-128"/>
                          <a:ea typeface="Meiryo UI" panose="020B0604030504040204" pitchFamily="50" charset="-128"/>
                        </a:rPr>
                        <a:t>人当たりの振動による苦情件数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31.29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79.19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90951549"/>
                  </a:ext>
                </a:extLst>
              </a:tr>
            </a:tbl>
          </a:graphicData>
        </a:graphic>
      </p:graphicFrame>
      <p:sp>
        <p:nvSpPr>
          <p:cNvPr id="11" name="テキスト ボックス 10"/>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37D298A2-8D8B-451A-A4AC-14E91B95982E}"/>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58</a:t>
            </a:fld>
            <a:endParaRPr kumimoji="1" lang="ja-JP" altLang="en-US">
              <a:solidFill>
                <a:prstClr val="black"/>
              </a:solidFill>
            </a:endParaRPr>
          </a:p>
        </p:txBody>
      </p:sp>
    </p:spTree>
    <p:extLst>
      <p:ext uri="{BB962C8B-B14F-4D97-AF65-F5344CB8AC3E}">
        <p14:creationId xmlns:p14="http://schemas.microsoft.com/office/powerpoint/2010/main" val="2952032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363134" y="847473"/>
            <a:ext cx="1094704" cy="1111026"/>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2599270" y="1018265"/>
            <a:ext cx="7768695" cy="769570"/>
          </a:xfrm>
          <a:prstGeom prst="rect">
            <a:avLst/>
          </a:prstGeom>
          <a:noFill/>
        </p:spPr>
        <p:txBody>
          <a:bodyPr wrap="square" rtlCol="0">
            <a:spAutoFit/>
          </a:bodyPr>
          <a:lstStyle/>
          <a:p>
            <a:r>
              <a:rPr kumimoji="1" lang="ja-JP" altLang="en-US" sz="4401" b="1" dirty="0">
                <a:latin typeface="Meiryo UI" panose="020B0604030504040204" pitchFamily="50" charset="-128"/>
                <a:ea typeface="Meiryo UI" panose="020B0604030504040204" pitchFamily="50" charset="-128"/>
              </a:rPr>
              <a:t>「</a:t>
            </a:r>
            <a:r>
              <a:rPr kumimoji="1" lang="en-US" altLang="ja-JP" sz="4401" b="1" dirty="0">
                <a:latin typeface="Meiryo UI" panose="020B0604030504040204" pitchFamily="50" charset="-128"/>
                <a:ea typeface="Meiryo UI" panose="020B0604030504040204" pitchFamily="50" charset="-128"/>
              </a:rPr>
              <a:t>SDGs</a:t>
            </a:r>
            <a:r>
              <a:rPr kumimoji="1" lang="ja-JP" altLang="en-US" sz="4401" b="1" dirty="0">
                <a:latin typeface="Meiryo UI" panose="020B0604030504040204" pitchFamily="50" charset="-128"/>
                <a:ea typeface="Meiryo UI" panose="020B0604030504040204" pitchFamily="50" charset="-128"/>
              </a:rPr>
              <a:t>ウォッシュ」とは？</a:t>
            </a:r>
            <a:endParaRPr kumimoji="1" lang="en-US" altLang="ja-JP" sz="4401" b="1" dirty="0">
              <a:latin typeface="Meiryo UI" panose="020B0604030504040204" pitchFamily="50" charset="-128"/>
              <a:ea typeface="Meiryo UI" panose="020B0604030504040204" pitchFamily="50" charset="-128"/>
            </a:endParaRPr>
          </a:p>
        </p:txBody>
      </p:sp>
      <p:sp>
        <p:nvSpPr>
          <p:cNvPr id="4" name="正方形/長方形 3"/>
          <p:cNvSpPr/>
          <p:nvPr/>
        </p:nvSpPr>
        <p:spPr>
          <a:xfrm>
            <a:off x="1472118" y="2174906"/>
            <a:ext cx="9262533" cy="16892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a:latin typeface="Meiryo UI" panose="020B0604030504040204" pitchFamily="50" charset="-128"/>
                <a:ea typeface="Meiryo UI" panose="020B0604030504040204" pitchFamily="50" charset="-128"/>
              </a:rPr>
              <a:t>⇒</a:t>
            </a:r>
            <a:r>
              <a:rPr kumimoji="1" lang="en-US" altLang="ja-JP" sz="2800" dirty="0">
                <a:latin typeface="Meiryo UI" panose="020B0604030504040204" pitchFamily="50" charset="-128"/>
                <a:ea typeface="Meiryo UI" panose="020B0604030504040204" pitchFamily="50" charset="-128"/>
              </a:rPr>
              <a:t>SDGs</a:t>
            </a:r>
            <a:r>
              <a:rPr kumimoji="1" lang="ja-JP" altLang="en-US" sz="2800" dirty="0">
                <a:latin typeface="Meiryo UI" panose="020B0604030504040204" pitchFamily="50" charset="-128"/>
                <a:ea typeface="Meiryo UI" panose="020B0604030504040204" pitchFamily="50" charset="-128"/>
              </a:rPr>
              <a:t>に取り組んでいるように見えて、実態が伴っていないこと</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を揶揄する言葉</a:t>
            </a:r>
          </a:p>
        </p:txBody>
      </p:sp>
      <p:pic>
        <p:nvPicPr>
          <p:cNvPr id="7" name="図 6"/>
          <p:cNvPicPr>
            <a:picLocks noChangeAspect="1"/>
          </p:cNvPicPr>
          <p:nvPr/>
        </p:nvPicPr>
        <p:blipFill>
          <a:blip r:embed="rId4"/>
          <a:stretch>
            <a:fillRect/>
          </a:stretch>
        </p:blipFill>
        <p:spPr>
          <a:xfrm>
            <a:off x="1363136" y="4247657"/>
            <a:ext cx="5305425" cy="2076450"/>
          </a:xfrm>
          <a:prstGeom prst="rect">
            <a:avLst/>
          </a:prstGeom>
        </p:spPr>
      </p:pic>
      <p:sp>
        <p:nvSpPr>
          <p:cNvPr id="8" name="テキスト ボックス 7"/>
          <p:cNvSpPr txBox="1"/>
          <p:nvPr/>
        </p:nvSpPr>
        <p:spPr>
          <a:xfrm>
            <a:off x="1472116" y="6324106"/>
            <a:ext cx="3852710"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出展：株式会社電通「</a:t>
            </a:r>
            <a:r>
              <a:rPr kumimoji="1" lang="en-US" altLang="ja-JP" sz="1100" dirty="0">
                <a:latin typeface="Meiryo UI" panose="020B0604030504040204" pitchFamily="50" charset="-128"/>
                <a:ea typeface="Meiryo UI" panose="020B0604030504040204" pitchFamily="50" charset="-128"/>
              </a:rPr>
              <a:t>SDGs</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Communication</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Guide</a:t>
            </a:r>
            <a:r>
              <a:rPr kumimoji="1" lang="ja-JP" altLang="en-US" sz="1100" dirty="0">
                <a:latin typeface="Meiryo UI" panose="020B0604030504040204" pitchFamily="50" charset="-128"/>
                <a:ea typeface="Meiryo UI" panose="020B0604030504040204" pitchFamily="50" charset="-128"/>
              </a:rPr>
              <a:t>」</a:t>
            </a:r>
          </a:p>
        </p:txBody>
      </p:sp>
      <p:sp>
        <p:nvSpPr>
          <p:cNvPr id="10" name="テキスト ボックス 9"/>
          <p:cNvSpPr txBox="1"/>
          <p:nvPr/>
        </p:nvSpPr>
        <p:spPr>
          <a:xfrm>
            <a:off x="7025754" y="5103159"/>
            <a:ext cx="3072563" cy="738664"/>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SDGs</a:t>
            </a:r>
            <a:r>
              <a:rPr kumimoji="1" lang="ja-JP" altLang="en-US" sz="1400" dirty="0">
                <a:latin typeface="Meiryo UI" panose="020B0604030504040204" pitchFamily="50" charset="-128"/>
                <a:ea typeface="Meiryo UI" panose="020B0604030504040204" pitchFamily="50" charset="-128"/>
              </a:rPr>
              <a:t>ウォッシュは、「グリーンウォッシュ（あたかも環境にはいりょしているかのようにみせかけること）」が由来とされています</a:t>
            </a:r>
          </a:p>
        </p:txBody>
      </p:sp>
      <p:sp>
        <p:nvSpPr>
          <p:cNvPr id="13" name="正方形/長方形 12">
            <a:extLst>
              <a:ext uri="{FF2B5EF4-FFF2-40B4-BE49-F238E27FC236}">
                <a16:creationId xmlns:a16="http://schemas.microsoft.com/office/drawing/2014/main" id="{5D0A915A-A034-4B07-82CA-FE5445D08E44}"/>
              </a:ext>
            </a:extLst>
          </p:cNvPr>
          <p:cNvSpPr/>
          <p:nvPr/>
        </p:nvSpPr>
        <p:spPr>
          <a:xfrm>
            <a:off x="0" y="0"/>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の課題（</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ウォッシュ）</a:t>
            </a:r>
          </a:p>
        </p:txBody>
      </p:sp>
      <p:sp>
        <p:nvSpPr>
          <p:cNvPr id="11" name="スライド番号プレースホルダー 5">
            <a:extLst>
              <a:ext uri="{FF2B5EF4-FFF2-40B4-BE49-F238E27FC236}">
                <a16:creationId xmlns:a16="http://schemas.microsoft.com/office/drawing/2014/main" id="{0851C3A4-B80D-4F16-B24E-3EC437BE09CD}"/>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a:t>
            </a:fld>
            <a:endParaRPr kumimoji="1" lang="ja-JP" altLang="en-US">
              <a:solidFill>
                <a:prstClr val="black"/>
              </a:solidFill>
            </a:endParaRPr>
          </a:p>
        </p:txBody>
      </p:sp>
    </p:spTree>
    <p:extLst>
      <p:ext uri="{BB962C8B-B14F-4D97-AF65-F5344CB8AC3E}">
        <p14:creationId xmlns:p14="http://schemas.microsoft.com/office/powerpoint/2010/main" val="18354743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768251" y="736500"/>
          <a:ext cx="8526262" cy="3371858"/>
        </p:xfrm>
        <a:graphic>
          <a:graphicData uri="http://schemas.openxmlformats.org/drawingml/2006/table">
            <a:tbl>
              <a:tblPr/>
              <a:tblGrid>
                <a:gridCol w="852626">
                  <a:extLst>
                    <a:ext uri="{9D8B030D-6E8A-4147-A177-3AD203B41FA5}">
                      <a16:colId xmlns:a16="http://schemas.microsoft.com/office/drawing/2014/main" val="762017676"/>
                    </a:ext>
                  </a:extLst>
                </a:gridCol>
                <a:gridCol w="5102968">
                  <a:extLst>
                    <a:ext uri="{9D8B030D-6E8A-4147-A177-3AD203B41FA5}">
                      <a16:colId xmlns:a16="http://schemas.microsoft.com/office/drawing/2014/main" val="2642289651"/>
                    </a:ext>
                  </a:extLst>
                </a:gridCol>
                <a:gridCol w="703416">
                  <a:extLst>
                    <a:ext uri="{9D8B030D-6E8A-4147-A177-3AD203B41FA5}">
                      <a16:colId xmlns:a16="http://schemas.microsoft.com/office/drawing/2014/main" val="3479171056"/>
                    </a:ext>
                  </a:extLst>
                </a:gridCol>
                <a:gridCol w="306946">
                  <a:extLst>
                    <a:ext uri="{9D8B030D-6E8A-4147-A177-3AD203B41FA5}">
                      <a16:colId xmlns:a16="http://schemas.microsoft.com/office/drawing/2014/main" val="405317618"/>
                    </a:ext>
                  </a:extLst>
                </a:gridCol>
                <a:gridCol w="703416">
                  <a:extLst>
                    <a:ext uri="{9D8B030D-6E8A-4147-A177-3AD203B41FA5}">
                      <a16:colId xmlns:a16="http://schemas.microsoft.com/office/drawing/2014/main" val="629889666"/>
                    </a:ext>
                  </a:extLst>
                </a:gridCol>
                <a:gridCol w="306946">
                  <a:extLst>
                    <a:ext uri="{9D8B030D-6E8A-4147-A177-3AD203B41FA5}">
                      <a16:colId xmlns:a16="http://schemas.microsoft.com/office/drawing/2014/main" val="1374881298"/>
                    </a:ext>
                  </a:extLst>
                </a:gridCol>
                <a:gridCol w="549944">
                  <a:extLst>
                    <a:ext uri="{9D8B030D-6E8A-4147-A177-3AD203B41FA5}">
                      <a16:colId xmlns:a16="http://schemas.microsoft.com/office/drawing/2014/main" val="828083025"/>
                    </a:ext>
                  </a:extLst>
                </a:gridCol>
              </a:tblGrid>
              <a:tr h="182263">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06744169"/>
                  </a:ext>
                </a:extLst>
              </a:tr>
              <a:tr h="182263">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95513979"/>
                  </a:ext>
                </a:extLst>
              </a:tr>
              <a:tr h="334148">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12.2.1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a:solidFill>
                            <a:srgbClr val="000000"/>
                          </a:solidFill>
                          <a:effectLst/>
                          <a:latin typeface="Meiryo UI" panose="020B0604030504040204" pitchFamily="50" charset="-128"/>
                          <a:ea typeface="Meiryo UI" panose="020B0604030504040204" pitchFamily="50" charset="-128"/>
                        </a:rPr>
                        <a:t>人</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日当たりのごみ排出量（家庭部門）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49.04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45.92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23108204"/>
                  </a:ext>
                </a:extLst>
              </a:tr>
              <a:tr h="334148">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12.3.1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人当たりの食品廃棄物等の年間発生量（食品廃棄物等の年間発生量／総人口）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37523088"/>
                  </a:ext>
                </a:extLst>
              </a:tr>
              <a:tr h="334148">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12.4.2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有害廃棄物割合（その他の廃棄物／廃棄物の総搬入量）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95.08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82.06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36034319"/>
                  </a:ext>
                </a:extLst>
              </a:tr>
              <a:tr h="334148">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12.5.1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ごみのリサイクル率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28.58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42092264"/>
                  </a:ext>
                </a:extLst>
              </a:tr>
              <a:tr h="334148">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12.7.1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グリーン購入の取り組み度の評価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51.67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43123644"/>
                  </a:ext>
                </a:extLst>
              </a:tr>
              <a:tr h="334148">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12.a.1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人当たりの新エネルギー発電量（新エネルギー発電量／総人口）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26.70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75864506"/>
                  </a:ext>
                </a:extLst>
              </a:tr>
              <a:tr h="334148">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12.c.1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県内総生産当たりの化石燃料使用量（化石燃料使用量／県内総生産）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92.79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82.45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88024647"/>
                  </a:ext>
                </a:extLst>
              </a:tr>
              <a:tr h="334148">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12.x.1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人当たりの産業廃棄物の不適正処理量（不適正処理量／総人口）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99.14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92.39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96988074"/>
                  </a:ext>
                </a:extLst>
              </a:tr>
              <a:tr h="334148">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12.x.2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人当たりの産業廃棄物の不法投棄（不法投棄量／総人口）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95.40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32274561"/>
                  </a:ext>
                </a:extLst>
              </a:tr>
            </a:tbl>
          </a:graphicData>
        </a:graphic>
      </p:graphicFrame>
      <p:sp>
        <p:nvSpPr>
          <p:cNvPr id="9" name="テキスト ボックス 8"/>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E96AA337-A9A9-4333-9CBC-731BEEDAFE84}"/>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59</a:t>
            </a:fld>
            <a:endParaRPr kumimoji="1" lang="ja-JP" altLang="en-US">
              <a:solidFill>
                <a:prstClr val="black"/>
              </a:solidFill>
            </a:endParaRPr>
          </a:p>
        </p:txBody>
      </p:sp>
    </p:spTree>
    <p:extLst>
      <p:ext uri="{BB962C8B-B14F-4D97-AF65-F5344CB8AC3E}">
        <p14:creationId xmlns:p14="http://schemas.microsoft.com/office/powerpoint/2010/main" val="6454988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nvGraphicFramePr>
        <p:xfrm>
          <a:off x="1781130" y="641787"/>
          <a:ext cx="8552018" cy="3724150"/>
        </p:xfrm>
        <a:graphic>
          <a:graphicData uri="http://schemas.openxmlformats.org/drawingml/2006/table">
            <a:tbl>
              <a:tblPr/>
              <a:tblGrid>
                <a:gridCol w="855202">
                  <a:extLst>
                    <a:ext uri="{9D8B030D-6E8A-4147-A177-3AD203B41FA5}">
                      <a16:colId xmlns:a16="http://schemas.microsoft.com/office/drawing/2014/main" val="1268045730"/>
                    </a:ext>
                  </a:extLst>
                </a:gridCol>
                <a:gridCol w="5118383">
                  <a:extLst>
                    <a:ext uri="{9D8B030D-6E8A-4147-A177-3AD203B41FA5}">
                      <a16:colId xmlns:a16="http://schemas.microsoft.com/office/drawing/2014/main" val="345002393"/>
                    </a:ext>
                  </a:extLst>
                </a:gridCol>
                <a:gridCol w="705541">
                  <a:extLst>
                    <a:ext uri="{9D8B030D-6E8A-4147-A177-3AD203B41FA5}">
                      <a16:colId xmlns:a16="http://schemas.microsoft.com/office/drawing/2014/main" val="2995180933"/>
                    </a:ext>
                  </a:extLst>
                </a:gridCol>
                <a:gridCol w="307873">
                  <a:extLst>
                    <a:ext uri="{9D8B030D-6E8A-4147-A177-3AD203B41FA5}">
                      <a16:colId xmlns:a16="http://schemas.microsoft.com/office/drawing/2014/main" val="4073277679"/>
                    </a:ext>
                  </a:extLst>
                </a:gridCol>
                <a:gridCol w="705541">
                  <a:extLst>
                    <a:ext uri="{9D8B030D-6E8A-4147-A177-3AD203B41FA5}">
                      <a16:colId xmlns:a16="http://schemas.microsoft.com/office/drawing/2014/main" val="1454370278"/>
                    </a:ext>
                  </a:extLst>
                </a:gridCol>
                <a:gridCol w="307873">
                  <a:extLst>
                    <a:ext uri="{9D8B030D-6E8A-4147-A177-3AD203B41FA5}">
                      <a16:colId xmlns:a16="http://schemas.microsoft.com/office/drawing/2014/main" val="2622614926"/>
                    </a:ext>
                  </a:extLst>
                </a:gridCol>
                <a:gridCol w="551605">
                  <a:extLst>
                    <a:ext uri="{9D8B030D-6E8A-4147-A177-3AD203B41FA5}">
                      <a16:colId xmlns:a16="http://schemas.microsoft.com/office/drawing/2014/main" val="2596736589"/>
                    </a:ext>
                  </a:extLst>
                </a:gridCol>
              </a:tblGrid>
              <a:tr h="183155">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90300554"/>
                  </a:ext>
                </a:extLst>
              </a:tr>
              <a:tr h="183155">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26511929"/>
                  </a:ext>
                </a:extLst>
              </a:tr>
              <a:tr h="33578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a:solidFill>
                            <a:srgbClr val="000000"/>
                          </a:solidFill>
                          <a:effectLst/>
                          <a:latin typeface="Meiryo UI" panose="020B0604030504040204" pitchFamily="50" charset="-128"/>
                          <a:ea typeface="Meiryo UI" panose="020B0604030504040204" pitchFamily="50" charset="-128"/>
                        </a:rPr>
                        <a:t>人当たりの自然災害による死者・行方不明者数（</a:t>
                      </a:r>
                      <a:r>
                        <a:rPr lang="en-US" altLang="ja-JP" sz="1000" b="0" i="0" u="none" strike="noStrike">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a:solidFill>
                            <a:srgbClr val="000000"/>
                          </a:solidFill>
                          <a:effectLst/>
                          <a:latin typeface="Meiryo UI" panose="020B0604030504040204" pitchFamily="50" charset="-128"/>
                          <a:ea typeface="Meiryo UI" panose="020B0604030504040204" pitchFamily="50" charset="-128"/>
                        </a:rPr>
                        <a:t>か年平均）</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（自然災害による死者・行方不明者数／総人口）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98.92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94.03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8701198"/>
                  </a:ext>
                </a:extLst>
              </a:tr>
              <a:tr h="33578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Meiryo UI" panose="020B0604030504040204" pitchFamily="50" charset="-128"/>
                          <a:ea typeface="Meiryo UI" panose="020B0604030504040204" pitchFamily="50" charset="-128"/>
                        </a:rPr>
                        <a:t>防災訓練実施回数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9.54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77728840"/>
                  </a:ext>
                </a:extLst>
              </a:tr>
              <a:tr h="33578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防災カルテを作成している市区町村の割合（防災カルテを作成する市区町村数／市区町村数）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96.32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34.83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52943133"/>
                  </a:ext>
                </a:extLst>
              </a:tr>
              <a:tr h="33578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自主防災組織活動カバー率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89.00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81.51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78685999"/>
                  </a:ext>
                </a:extLst>
              </a:tr>
              <a:tr h="33578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13.2.1.1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地球温暖化対策推進法に基づく地方公共団体実行計画（区域施策編）の策定有無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16440403"/>
                  </a:ext>
                </a:extLst>
              </a:tr>
              <a:tr h="33578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13.2.1.2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温暖化対策地方実行計画における気候変動適応計画の策定有無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97.87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93732571"/>
                  </a:ext>
                </a:extLst>
              </a:tr>
              <a:tr h="33578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CO2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排出量（</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CO2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排出量／総人口）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39.05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71.65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66090222"/>
                  </a:ext>
                </a:extLst>
              </a:tr>
              <a:tr h="33578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13.x.1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ゼロカーボンシティの表明有無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95.74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07073913"/>
                  </a:ext>
                </a:extLst>
              </a:tr>
              <a:tr h="33578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13.x.2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グリーンボンドの発行有無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23.40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86015109"/>
                  </a:ext>
                </a:extLst>
              </a:tr>
              <a:tr h="33578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13.x.3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水害区域面積割合（</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か年平均）（水害区域面積計／面積）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99.89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89.02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32816025"/>
                  </a:ext>
                </a:extLst>
              </a:tr>
            </a:tbl>
          </a:graphicData>
        </a:graphic>
      </p:graphicFrame>
      <p:sp>
        <p:nvSpPr>
          <p:cNvPr id="9" name="テキスト ボックス 8"/>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6E8BDC3A-4F2D-4CC6-8090-BA9C10C48EFC}"/>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60</a:t>
            </a:fld>
            <a:endParaRPr kumimoji="1" lang="ja-JP" altLang="en-US">
              <a:solidFill>
                <a:prstClr val="black"/>
              </a:solidFill>
            </a:endParaRPr>
          </a:p>
        </p:txBody>
      </p:sp>
    </p:spTree>
    <p:extLst>
      <p:ext uri="{BB962C8B-B14F-4D97-AF65-F5344CB8AC3E}">
        <p14:creationId xmlns:p14="http://schemas.microsoft.com/office/powerpoint/2010/main" val="36670180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nvGraphicFramePr>
        <p:xfrm>
          <a:off x="1768252" y="618307"/>
          <a:ext cx="8474745" cy="3567327"/>
        </p:xfrm>
        <a:graphic>
          <a:graphicData uri="http://schemas.openxmlformats.org/drawingml/2006/table">
            <a:tbl>
              <a:tblPr/>
              <a:tblGrid>
                <a:gridCol w="847475">
                  <a:extLst>
                    <a:ext uri="{9D8B030D-6E8A-4147-A177-3AD203B41FA5}">
                      <a16:colId xmlns:a16="http://schemas.microsoft.com/office/drawing/2014/main" val="110635289"/>
                    </a:ext>
                  </a:extLst>
                </a:gridCol>
                <a:gridCol w="5072135">
                  <a:extLst>
                    <a:ext uri="{9D8B030D-6E8A-4147-A177-3AD203B41FA5}">
                      <a16:colId xmlns:a16="http://schemas.microsoft.com/office/drawing/2014/main" val="1633285418"/>
                    </a:ext>
                  </a:extLst>
                </a:gridCol>
                <a:gridCol w="699166">
                  <a:extLst>
                    <a:ext uri="{9D8B030D-6E8A-4147-A177-3AD203B41FA5}">
                      <a16:colId xmlns:a16="http://schemas.microsoft.com/office/drawing/2014/main" val="3556564672"/>
                    </a:ext>
                  </a:extLst>
                </a:gridCol>
                <a:gridCol w="305091">
                  <a:extLst>
                    <a:ext uri="{9D8B030D-6E8A-4147-A177-3AD203B41FA5}">
                      <a16:colId xmlns:a16="http://schemas.microsoft.com/office/drawing/2014/main" val="2701896382"/>
                    </a:ext>
                  </a:extLst>
                </a:gridCol>
                <a:gridCol w="699166">
                  <a:extLst>
                    <a:ext uri="{9D8B030D-6E8A-4147-A177-3AD203B41FA5}">
                      <a16:colId xmlns:a16="http://schemas.microsoft.com/office/drawing/2014/main" val="2612702479"/>
                    </a:ext>
                  </a:extLst>
                </a:gridCol>
                <a:gridCol w="305091">
                  <a:extLst>
                    <a:ext uri="{9D8B030D-6E8A-4147-A177-3AD203B41FA5}">
                      <a16:colId xmlns:a16="http://schemas.microsoft.com/office/drawing/2014/main" val="22798566"/>
                    </a:ext>
                  </a:extLst>
                </a:gridCol>
                <a:gridCol w="546621">
                  <a:extLst>
                    <a:ext uri="{9D8B030D-6E8A-4147-A177-3AD203B41FA5}">
                      <a16:colId xmlns:a16="http://schemas.microsoft.com/office/drawing/2014/main" val="2457749386"/>
                    </a:ext>
                  </a:extLst>
                </a:gridCol>
              </a:tblGrid>
              <a:tr h="184517">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75132644"/>
                  </a:ext>
                </a:extLst>
              </a:tr>
              <a:tr h="184517">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10592461"/>
                  </a:ext>
                </a:extLst>
              </a:tr>
              <a:tr h="50229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14.1.1.1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清掃延べ距離当たりの人工物回収量（人工物回収量（容積）／清掃延べ距離）</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（一部の県：データなし）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6.86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83770363"/>
                  </a:ext>
                </a:extLst>
              </a:tr>
              <a:tr h="33828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14.1.1.2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海域</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COD</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（環境基準達成の割合）（一部の県：データなし）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73.11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92684313"/>
                  </a:ext>
                </a:extLst>
              </a:tr>
              <a:tr h="33828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14.4.1.1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漁獲量及び養殖収獲量（</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か年平均）（一部の県：データなし）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11.77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72086728"/>
                  </a:ext>
                </a:extLst>
              </a:tr>
              <a:tr h="33828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14.4.1.2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国際水準の水産エコラベルに関する国内の生産段階認証件数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20701103"/>
                  </a:ext>
                </a:extLst>
              </a:tr>
              <a:tr h="33828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14.a.1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研究費当たりの水産技術関連の研究費割合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（水産関連研究所の研究費／水産関連研究所を含むその他県内の研究所の総研究費）</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48444894"/>
                  </a:ext>
                </a:extLst>
              </a:tr>
              <a:tr h="50229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14.x.1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水質の健康項目達成状況</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（健康項目（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27</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項目）の達成地点数（河川、湖沼、海域）／健康項目（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27</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項目）の調査地点数（河川、湖沼、海域））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91723341"/>
                  </a:ext>
                </a:extLst>
              </a:tr>
              <a:tr h="50229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14.x.2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水質の生活環境項目達成状況</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（（河川の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BOD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達成水域数＋湖沼及び海域の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COD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達成水域数）／（河川の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BOD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の類型指定水域数＋湖沼及び海域の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COD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の類型指定水域数））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81.12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73.78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0359787"/>
                  </a:ext>
                </a:extLst>
              </a:tr>
              <a:tr h="33828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14.x.3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水浴場（開設前）の水質状況（「適」評価の水浴場数／水浴場数）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73.01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61464814"/>
                  </a:ext>
                </a:extLst>
              </a:tr>
            </a:tbl>
          </a:graphicData>
        </a:graphic>
      </p:graphicFrame>
      <p:sp>
        <p:nvSpPr>
          <p:cNvPr id="11" name="テキスト ボックス 10"/>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13BF997F-15CC-4D2F-B8FB-B26F07BBC955}"/>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61</a:t>
            </a:fld>
            <a:endParaRPr kumimoji="1" lang="ja-JP" altLang="en-US">
              <a:solidFill>
                <a:prstClr val="black"/>
              </a:solidFill>
            </a:endParaRPr>
          </a:p>
        </p:txBody>
      </p:sp>
    </p:spTree>
    <p:extLst>
      <p:ext uri="{BB962C8B-B14F-4D97-AF65-F5344CB8AC3E}">
        <p14:creationId xmlns:p14="http://schemas.microsoft.com/office/powerpoint/2010/main" val="41039813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nvGraphicFramePr>
        <p:xfrm>
          <a:off x="1781129" y="715301"/>
          <a:ext cx="8564899" cy="3212754"/>
        </p:xfrm>
        <a:graphic>
          <a:graphicData uri="http://schemas.openxmlformats.org/drawingml/2006/table">
            <a:tbl>
              <a:tblPr/>
              <a:tblGrid>
                <a:gridCol w="856490">
                  <a:extLst>
                    <a:ext uri="{9D8B030D-6E8A-4147-A177-3AD203B41FA5}">
                      <a16:colId xmlns:a16="http://schemas.microsoft.com/office/drawing/2014/main" val="3425682226"/>
                    </a:ext>
                  </a:extLst>
                </a:gridCol>
                <a:gridCol w="5126091">
                  <a:extLst>
                    <a:ext uri="{9D8B030D-6E8A-4147-A177-3AD203B41FA5}">
                      <a16:colId xmlns:a16="http://schemas.microsoft.com/office/drawing/2014/main" val="637260683"/>
                    </a:ext>
                  </a:extLst>
                </a:gridCol>
                <a:gridCol w="706604">
                  <a:extLst>
                    <a:ext uri="{9D8B030D-6E8A-4147-A177-3AD203B41FA5}">
                      <a16:colId xmlns:a16="http://schemas.microsoft.com/office/drawing/2014/main" val="24086313"/>
                    </a:ext>
                  </a:extLst>
                </a:gridCol>
                <a:gridCol w="308337">
                  <a:extLst>
                    <a:ext uri="{9D8B030D-6E8A-4147-A177-3AD203B41FA5}">
                      <a16:colId xmlns:a16="http://schemas.microsoft.com/office/drawing/2014/main" val="2890958197"/>
                    </a:ext>
                  </a:extLst>
                </a:gridCol>
                <a:gridCol w="706604">
                  <a:extLst>
                    <a:ext uri="{9D8B030D-6E8A-4147-A177-3AD203B41FA5}">
                      <a16:colId xmlns:a16="http://schemas.microsoft.com/office/drawing/2014/main" val="1049704620"/>
                    </a:ext>
                  </a:extLst>
                </a:gridCol>
                <a:gridCol w="308337">
                  <a:extLst>
                    <a:ext uri="{9D8B030D-6E8A-4147-A177-3AD203B41FA5}">
                      <a16:colId xmlns:a16="http://schemas.microsoft.com/office/drawing/2014/main" val="1057529360"/>
                    </a:ext>
                  </a:extLst>
                </a:gridCol>
                <a:gridCol w="552436">
                  <a:extLst>
                    <a:ext uri="{9D8B030D-6E8A-4147-A177-3AD203B41FA5}">
                      <a16:colId xmlns:a16="http://schemas.microsoft.com/office/drawing/2014/main" val="2202213241"/>
                    </a:ext>
                  </a:extLst>
                </a:gridCol>
              </a:tblGrid>
              <a:tr h="192765">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48924976"/>
                  </a:ext>
                </a:extLst>
              </a:tr>
              <a:tr h="192765">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58470668"/>
                  </a:ext>
                </a:extLst>
              </a:tr>
              <a:tr h="35340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Meiryo UI" panose="020B0604030504040204" pitchFamily="50" charset="-128"/>
                          <a:ea typeface="Meiryo UI" panose="020B0604030504040204" pitchFamily="50" charset="-128"/>
                        </a:rPr>
                        <a:t>森林面積割合</a:t>
                      </a:r>
                      <a:br>
                        <a:rPr lang="zh-TW" altLang="en-US" sz="1000" b="0" i="0" u="none" strike="noStrike">
                          <a:solidFill>
                            <a:srgbClr val="000000"/>
                          </a:solidFill>
                          <a:effectLst/>
                          <a:latin typeface="Meiryo UI" panose="020B0604030504040204" pitchFamily="50" charset="-128"/>
                          <a:ea typeface="Meiryo UI" panose="020B0604030504040204" pitchFamily="50" charset="-128"/>
                        </a:rPr>
                      </a:br>
                      <a:r>
                        <a:rPr lang="zh-TW" altLang="en-US" sz="1000" b="0" i="0" u="none" strike="noStrike">
                          <a:solidFill>
                            <a:srgbClr val="000000"/>
                          </a:solidFill>
                          <a:effectLst/>
                          <a:latin typeface="Meiryo UI" panose="020B0604030504040204" pitchFamily="50" charset="-128"/>
                          <a:ea typeface="Meiryo UI" panose="020B0604030504040204" pitchFamily="50" charset="-128"/>
                        </a:rPr>
                        <a:t>（森林面積／総面積）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46.21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78866296"/>
                  </a:ext>
                </a:extLst>
              </a:tr>
              <a:tr h="35340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（自然環境保全地域面積＋自然公園面積）の割合</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（（自然環境保全地域面積＋自然公園面積）／総面積）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17.87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38.75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72695623"/>
                  </a:ext>
                </a:extLst>
              </a:tr>
              <a:tr h="35340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15.2.1.1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林業試験指導機関人員率（林業試験指導機関人員／総人口）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32.64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72686807"/>
                  </a:ext>
                </a:extLst>
              </a:tr>
              <a:tr h="35340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15.2.1.2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森林認証制度で認証された森林面積割合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FSC</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認証または</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SGEC/PEFC</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認証を取得した森林面積／森林面積）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22.14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13.05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93354255"/>
                  </a:ext>
                </a:extLst>
              </a:tr>
              <a:tr h="35340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鳥獣保護区割合（鳥獣保護区面積／総面積）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27.06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14089133"/>
                  </a:ext>
                </a:extLst>
              </a:tr>
              <a:tr h="35340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面積当たりの絶滅危惧種数（絶滅危惧種数／総面積）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68.42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32409549"/>
                  </a:ext>
                </a:extLst>
              </a:tr>
              <a:tr h="35340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生物多様性地域戦略の策定有無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93.62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43709388"/>
                  </a:ext>
                </a:extLst>
              </a:tr>
              <a:tr h="35340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15.x.1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保安林面積の割合（保安林面積／森林面積）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27.35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42.75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57339519"/>
                  </a:ext>
                </a:extLst>
              </a:tr>
            </a:tbl>
          </a:graphicData>
        </a:graphic>
      </p:graphicFrame>
      <p:sp>
        <p:nvSpPr>
          <p:cNvPr id="9" name="テキスト ボックス 8"/>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8C00BF27-B463-4117-B3F9-509F0FE9FDB4}"/>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62</a:t>
            </a:fld>
            <a:endParaRPr kumimoji="1" lang="ja-JP" altLang="en-US">
              <a:solidFill>
                <a:prstClr val="black"/>
              </a:solidFill>
            </a:endParaRPr>
          </a:p>
        </p:txBody>
      </p:sp>
    </p:spTree>
    <p:extLst>
      <p:ext uri="{BB962C8B-B14F-4D97-AF65-F5344CB8AC3E}">
        <p14:creationId xmlns:p14="http://schemas.microsoft.com/office/powerpoint/2010/main" val="18698746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①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707998" y="679411"/>
          <a:ext cx="8728182" cy="4356229"/>
        </p:xfrm>
        <a:graphic>
          <a:graphicData uri="http://schemas.openxmlformats.org/drawingml/2006/table">
            <a:tbl>
              <a:tblPr/>
              <a:tblGrid>
                <a:gridCol w="872819">
                  <a:extLst>
                    <a:ext uri="{9D8B030D-6E8A-4147-A177-3AD203B41FA5}">
                      <a16:colId xmlns:a16="http://schemas.microsoft.com/office/drawing/2014/main" val="1252018445"/>
                    </a:ext>
                  </a:extLst>
                </a:gridCol>
                <a:gridCol w="5223816">
                  <a:extLst>
                    <a:ext uri="{9D8B030D-6E8A-4147-A177-3AD203B41FA5}">
                      <a16:colId xmlns:a16="http://schemas.microsoft.com/office/drawing/2014/main" val="1923327748"/>
                    </a:ext>
                  </a:extLst>
                </a:gridCol>
                <a:gridCol w="720074">
                  <a:extLst>
                    <a:ext uri="{9D8B030D-6E8A-4147-A177-3AD203B41FA5}">
                      <a16:colId xmlns:a16="http://schemas.microsoft.com/office/drawing/2014/main" val="3058819870"/>
                    </a:ext>
                  </a:extLst>
                </a:gridCol>
                <a:gridCol w="314215">
                  <a:extLst>
                    <a:ext uri="{9D8B030D-6E8A-4147-A177-3AD203B41FA5}">
                      <a16:colId xmlns:a16="http://schemas.microsoft.com/office/drawing/2014/main" val="1284558228"/>
                    </a:ext>
                  </a:extLst>
                </a:gridCol>
                <a:gridCol w="720074">
                  <a:extLst>
                    <a:ext uri="{9D8B030D-6E8A-4147-A177-3AD203B41FA5}">
                      <a16:colId xmlns:a16="http://schemas.microsoft.com/office/drawing/2014/main" val="3031211624"/>
                    </a:ext>
                  </a:extLst>
                </a:gridCol>
                <a:gridCol w="314215">
                  <a:extLst>
                    <a:ext uri="{9D8B030D-6E8A-4147-A177-3AD203B41FA5}">
                      <a16:colId xmlns:a16="http://schemas.microsoft.com/office/drawing/2014/main" val="3015554130"/>
                    </a:ext>
                  </a:extLst>
                </a:gridCol>
                <a:gridCol w="562969">
                  <a:extLst>
                    <a:ext uri="{9D8B030D-6E8A-4147-A177-3AD203B41FA5}">
                      <a16:colId xmlns:a16="http://schemas.microsoft.com/office/drawing/2014/main" val="716265808"/>
                    </a:ext>
                  </a:extLst>
                </a:gridCol>
              </a:tblGrid>
              <a:tr h="164528">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52484842"/>
                  </a:ext>
                </a:extLst>
              </a:tr>
              <a:tr h="164528">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79901338"/>
                  </a:ext>
                </a:extLst>
              </a:tr>
              <a:tr h="32291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16.1.1</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人当たりの殺人認知件数（殺人の認知件数／総人口）</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60.04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49888598"/>
                  </a:ext>
                </a:extLst>
              </a:tr>
              <a:tr h="32291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16.1.3.1</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人当たりの（強制わいせつ・強制性交等罪）の認知件数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（（強制わいせつの認知件数＋強制性交等罪の認知件数）／総人口）</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7.40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62.00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61661660"/>
                  </a:ext>
                </a:extLst>
              </a:tr>
              <a:tr h="32291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16.1.3.2</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学校での暴力行為発生件数（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37.40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57.90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50496670"/>
                  </a:ext>
                </a:extLst>
              </a:tr>
              <a:tr h="32291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16.1.4</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人当たりの刑法犯認知件数（刑法犯認知件数／総人口）</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64.80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97081608"/>
                  </a:ext>
                </a:extLst>
              </a:tr>
              <a:tr h="32291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16.2.1</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18</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歳未満人口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人当たりの児童虐待相談対応件数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（児童相談所での児童虐待相談対応件数／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18</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歳未満人口）</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8.05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50.01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47818730"/>
                  </a:ext>
                </a:extLst>
              </a:tr>
              <a:tr h="32291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16.2.2</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人口１人当たりの略取誘拐罪・人身売買の認知件数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（略取誘拐罪・人身売買の認知件数／総人口）</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45.32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68.95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39078596"/>
                  </a:ext>
                </a:extLst>
              </a:tr>
              <a:tr h="32291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16.3.1.1</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人当たりの粗暴犯の認知件数（粗暴犯の認知件数／総人口）</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38.52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55.17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51372433"/>
                  </a:ext>
                </a:extLst>
              </a:tr>
              <a:tr h="32291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16.3.1.2</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刑法犯検挙率</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50.63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5261818"/>
                  </a:ext>
                </a:extLst>
              </a:tr>
              <a:tr h="32291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16.4.1</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人当たりの賭博認知件数（賭博認知件数／総人口）</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82.95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88.71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08772800"/>
                  </a:ext>
                </a:extLst>
              </a:tr>
              <a:tr h="32291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16.4.2</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人当たりの組織的な犯罪の処罰及び犯罪収益の規制に関する法律の認知件数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（組織的な犯罪の処罰及び犯罪収益の規制に関する法律の認知件数／総人口）</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64.77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68.29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25340398"/>
                  </a:ext>
                </a:extLst>
              </a:tr>
              <a:tr h="79806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16.5.1</a:t>
                      </a:r>
                      <a:br>
                        <a:rPr lang="en-US" sz="1000" b="0" i="0" u="none" strike="noStrike">
                          <a:solidFill>
                            <a:srgbClr val="000000"/>
                          </a:solidFill>
                          <a:effectLst/>
                          <a:latin typeface="Meiryo UI" panose="020B0604030504040204" pitchFamily="50" charset="-128"/>
                          <a:ea typeface="Meiryo UI" panose="020B0604030504040204" pitchFamily="50" charset="-128"/>
                        </a:rPr>
                      </a:b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16.5.2</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人当たりの賄賂罪の認知件数（賄賂罪の認知件数／総人口）</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98.48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91.13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34222957"/>
                  </a:ext>
                </a:extLst>
              </a:tr>
            </a:tbl>
          </a:graphicData>
        </a:graphic>
      </p:graphicFrame>
      <p:sp>
        <p:nvSpPr>
          <p:cNvPr id="11" name="テキスト ボックス 10"/>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C1B4B1C1-4FCE-4715-B7E0-35E965289080}"/>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63</a:t>
            </a:fld>
            <a:endParaRPr kumimoji="1" lang="ja-JP" altLang="en-US">
              <a:solidFill>
                <a:prstClr val="black"/>
              </a:solidFill>
            </a:endParaRPr>
          </a:p>
        </p:txBody>
      </p:sp>
    </p:spTree>
    <p:extLst>
      <p:ext uri="{BB962C8B-B14F-4D97-AF65-F5344CB8AC3E}">
        <p14:creationId xmlns:p14="http://schemas.microsoft.com/office/powerpoint/2010/main" val="9790302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②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776985" y="678777"/>
          <a:ext cx="8638030" cy="4537171"/>
        </p:xfrm>
        <a:graphic>
          <a:graphicData uri="http://schemas.openxmlformats.org/drawingml/2006/table">
            <a:tbl>
              <a:tblPr/>
              <a:tblGrid>
                <a:gridCol w="863804">
                  <a:extLst>
                    <a:ext uri="{9D8B030D-6E8A-4147-A177-3AD203B41FA5}">
                      <a16:colId xmlns:a16="http://schemas.microsoft.com/office/drawing/2014/main" val="1252018445"/>
                    </a:ext>
                  </a:extLst>
                </a:gridCol>
                <a:gridCol w="5169860">
                  <a:extLst>
                    <a:ext uri="{9D8B030D-6E8A-4147-A177-3AD203B41FA5}">
                      <a16:colId xmlns:a16="http://schemas.microsoft.com/office/drawing/2014/main" val="1923327748"/>
                    </a:ext>
                  </a:extLst>
                </a:gridCol>
                <a:gridCol w="712636">
                  <a:extLst>
                    <a:ext uri="{9D8B030D-6E8A-4147-A177-3AD203B41FA5}">
                      <a16:colId xmlns:a16="http://schemas.microsoft.com/office/drawing/2014/main" val="3058819870"/>
                    </a:ext>
                  </a:extLst>
                </a:gridCol>
                <a:gridCol w="310970">
                  <a:extLst>
                    <a:ext uri="{9D8B030D-6E8A-4147-A177-3AD203B41FA5}">
                      <a16:colId xmlns:a16="http://schemas.microsoft.com/office/drawing/2014/main" val="1284558228"/>
                    </a:ext>
                  </a:extLst>
                </a:gridCol>
                <a:gridCol w="712636">
                  <a:extLst>
                    <a:ext uri="{9D8B030D-6E8A-4147-A177-3AD203B41FA5}">
                      <a16:colId xmlns:a16="http://schemas.microsoft.com/office/drawing/2014/main" val="3031211624"/>
                    </a:ext>
                  </a:extLst>
                </a:gridCol>
                <a:gridCol w="310970">
                  <a:extLst>
                    <a:ext uri="{9D8B030D-6E8A-4147-A177-3AD203B41FA5}">
                      <a16:colId xmlns:a16="http://schemas.microsoft.com/office/drawing/2014/main" val="3015554130"/>
                    </a:ext>
                  </a:extLst>
                </a:gridCol>
                <a:gridCol w="557154">
                  <a:extLst>
                    <a:ext uri="{9D8B030D-6E8A-4147-A177-3AD203B41FA5}">
                      <a16:colId xmlns:a16="http://schemas.microsoft.com/office/drawing/2014/main" val="716265808"/>
                    </a:ext>
                  </a:extLst>
                </a:gridCol>
              </a:tblGrid>
              <a:tr h="171603">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52484842"/>
                  </a:ext>
                </a:extLst>
              </a:tr>
              <a:tr h="171603">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79901338"/>
                  </a:ext>
                </a:extLst>
              </a:tr>
              <a:tr h="501994">
                <a:tc>
                  <a:txBody>
                    <a:bodyPr/>
                    <a:lstStyle/>
                    <a:p>
                      <a:pPr algn="l"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LI</a:t>
                      </a:r>
                      <a:br>
                        <a:rPr lang="en-US" sz="1000" b="0" i="0" u="none" strike="noStrike" dirty="0">
                          <a:solidFill>
                            <a:srgbClr val="000000"/>
                          </a:solidFill>
                          <a:effectLst/>
                          <a:latin typeface="Meiryo UI" panose="020B0604030504040204" pitchFamily="50" charset="-128"/>
                          <a:ea typeface="Meiryo UI" panose="020B0604030504040204" pitchFamily="50" charset="-128"/>
                        </a:rPr>
                      </a:br>
                      <a:r>
                        <a:rPr lang="en-US" sz="1000" b="0" i="0" u="none" strike="noStrike" dirty="0">
                          <a:solidFill>
                            <a:srgbClr val="000000"/>
                          </a:solidFill>
                          <a:effectLst/>
                          <a:latin typeface="Meiryo UI" panose="020B0604030504040204" pitchFamily="50" charset="-128"/>
                          <a:ea typeface="Meiryo UI" panose="020B0604030504040204" pitchFamily="50" charset="-128"/>
                        </a:rPr>
                        <a:t>16.7.1.1</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地方公共団体の議会議員の女性の割合</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（（女性の都道府県県議会議員数＋女性の市区町村議会議員数）／（都道府県県議会議員数＋市区町村議会議員数））</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64.04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23.41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20545595"/>
                  </a:ext>
                </a:extLst>
              </a:tr>
              <a:tr h="336799">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16.7.1.2</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地方公務員の職員（一般行政職）数における</a:t>
                      </a:r>
                      <a:r>
                        <a:rPr lang="en-US" altLang="ja-JP" sz="1000" b="0" i="0" u="none" strike="noStrike">
                          <a:solidFill>
                            <a:srgbClr val="000000"/>
                          </a:solidFill>
                          <a:effectLst/>
                          <a:latin typeface="Meiryo UI" panose="020B0604030504040204" pitchFamily="50" charset="-128"/>
                          <a:ea typeface="Meiryo UI" panose="020B0604030504040204" pitchFamily="50" charset="-128"/>
                        </a:rPr>
                        <a:t>35</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歳以下の職員の割合</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a:solidFill>
                            <a:srgbClr val="000000"/>
                          </a:solidFill>
                          <a:effectLst/>
                          <a:latin typeface="Meiryo UI" panose="020B0604030504040204" pitchFamily="50" charset="-128"/>
                          <a:ea typeface="Meiryo UI" panose="020B0604030504040204" pitchFamily="50" charset="-128"/>
                        </a:rPr>
                        <a:t>35</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歳以下職員数／職員総数）</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00783301"/>
                  </a:ext>
                </a:extLst>
              </a:tr>
              <a:tr h="50199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16.7.1.3</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地方公共団体の管理職等に占める女性の割合</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（管理職等（部局長・次長相当職＋課長相当職＋課長補佐相当職＋係長相当職）の女性の人数／管理職等（部局長・次長相当職＋課長相当職＋課長補佐相当職＋係長相当職）の人数）</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37.48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41.81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33808685"/>
                  </a:ext>
                </a:extLst>
              </a:tr>
              <a:tr h="667189">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16.7.1.4</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都道府県の公的機関における障害者雇用率</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（障害者の数（都道府県知事部局＋その他の都道府県機関＋都道府県教育委員会）／法定雇用障害者数の算定の基礎となる労働者数（都道府県知事部局＋その他の都道府県機関＋都道府県教育委員会））</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0.17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2.35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20358638"/>
                  </a:ext>
                </a:extLst>
              </a:tr>
              <a:tr h="336799">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16.7.2</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国政選挙の投票率（直近の衆議院選もしくは参議院選の選挙区の値を用いる）</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41.67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35.68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2834921"/>
                  </a:ext>
                </a:extLst>
              </a:tr>
              <a:tr h="336799">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16.10.2</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オープンデータ取組済の市区町村割合（オープンデータ取組済市区町村／市区町村数）</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43.45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44.14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08552564"/>
                  </a:ext>
                </a:extLst>
              </a:tr>
              <a:tr h="336799">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16.x.1</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行政機関における内部の職員等からの通報・相談窓口設置率</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70.88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49.04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46865324"/>
                  </a:ext>
                </a:extLst>
              </a:tr>
              <a:tr h="336799">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16.x.2</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行政機関における外部の労働者等からの通報・相談窓口設置率</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53.34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32.50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23997410"/>
                  </a:ext>
                </a:extLst>
              </a:tr>
              <a:tr h="336799">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16.x.3</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マイナンバーカード普及率</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44.53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43.17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40350808"/>
                  </a:ext>
                </a:extLst>
              </a:tr>
              <a:tr h="50199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16.x.4</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都道府県別の一票の格差</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（（有権者数／衆議院議員定数）／（（有権者数／衆議院議員定数）が最小である都道府県の値））</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8.36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31.14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71504676"/>
                  </a:ext>
                </a:extLst>
              </a:tr>
            </a:tbl>
          </a:graphicData>
        </a:graphic>
      </p:graphicFrame>
      <p:sp>
        <p:nvSpPr>
          <p:cNvPr id="11" name="テキスト ボックス 10"/>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60E8DC7F-55B9-4DBA-BDC5-C62354066FF6}"/>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64</a:t>
            </a:fld>
            <a:endParaRPr kumimoji="1" lang="ja-JP" altLang="en-US">
              <a:solidFill>
                <a:prstClr val="black"/>
              </a:solidFill>
            </a:endParaRPr>
          </a:p>
        </p:txBody>
      </p:sp>
    </p:spTree>
    <p:extLst>
      <p:ext uri="{BB962C8B-B14F-4D97-AF65-F5344CB8AC3E}">
        <p14:creationId xmlns:p14="http://schemas.microsoft.com/office/powerpoint/2010/main" val="78872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nvGraphicFramePr>
        <p:xfrm>
          <a:off x="1735053" y="590376"/>
          <a:ext cx="8721894" cy="5344294"/>
        </p:xfrm>
        <a:graphic>
          <a:graphicData uri="http://schemas.openxmlformats.org/drawingml/2006/table">
            <a:tbl>
              <a:tblPr/>
              <a:tblGrid>
                <a:gridCol w="872189">
                  <a:extLst>
                    <a:ext uri="{9D8B030D-6E8A-4147-A177-3AD203B41FA5}">
                      <a16:colId xmlns:a16="http://schemas.microsoft.com/office/drawing/2014/main" val="214884877"/>
                    </a:ext>
                  </a:extLst>
                </a:gridCol>
                <a:gridCol w="5220054">
                  <a:extLst>
                    <a:ext uri="{9D8B030D-6E8A-4147-A177-3AD203B41FA5}">
                      <a16:colId xmlns:a16="http://schemas.microsoft.com/office/drawing/2014/main" val="3518562691"/>
                    </a:ext>
                  </a:extLst>
                </a:gridCol>
                <a:gridCol w="719556">
                  <a:extLst>
                    <a:ext uri="{9D8B030D-6E8A-4147-A177-3AD203B41FA5}">
                      <a16:colId xmlns:a16="http://schemas.microsoft.com/office/drawing/2014/main" val="3480893462"/>
                    </a:ext>
                  </a:extLst>
                </a:gridCol>
                <a:gridCol w="313988">
                  <a:extLst>
                    <a:ext uri="{9D8B030D-6E8A-4147-A177-3AD203B41FA5}">
                      <a16:colId xmlns:a16="http://schemas.microsoft.com/office/drawing/2014/main" val="932668763"/>
                    </a:ext>
                  </a:extLst>
                </a:gridCol>
                <a:gridCol w="719556">
                  <a:extLst>
                    <a:ext uri="{9D8B030D-6E8A-4147-A177-3AD203B41FA5}">
                      <a16:colId xmlns:a16="http://schemas.microsoft.com/office/drawing/2014/main" val="3731998473"/>
                    </a:ext>
                  </a:extLst>
                </a:gridCol>
                <a:gridCol w="313988">
                  <a:extLst>
                    <a:ext uri="{9D8B030D-6E8A-4147-A177-3AD203B41FA5}">
                      <a16:colId xmlns:a16="http://schemas.microsoft.com/office/drawing/2014/main" val="1738895365"/>
                    </a:ext>
                  </a:extLst>
                </a:gridCol>
                <a:gridCol w="562563">
                  <a:extLst>
                    <a:ext uri="{9D8B030D-6E8A-4147-A177-3AD203B41FA5}">
                      <a16:colId xmlns:a16="http://schemas.microsoft.com/office/drawing/2014/main" val="152166153"/>
                    </a:ext>
                  </a:extLst>
                </a:gridCol>
              </a:tblGrid>
              <a:tr h="161827">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2016771"/>
                  </a:ext>
                </a:extLst>
              </a:tr>
              <a:tr h="161827">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22229951"/>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17.1.1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県内総生産に占める歳入の割合（歳入／県内総生産）</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17.19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45.20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51483693"/>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17.1.2.1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財政力指数</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59.45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29.11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50695191"/>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17.1.2.2</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地方税割合（対歳入決算総額）</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43.43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27.11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97376519"/>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17.1.2.3</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自主財源の割合（対歳出決算総額）</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99056394"/>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17.4.1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実質公債費比率</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60.80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52.41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85096881"/>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17.6.1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世帯当たりのブロードバンド契約数</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92547618"/>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17.8.1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インターネット普及率</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73.10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42.86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71041184"/>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17.13.1.1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地方銀行の不良債権比率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地方銀行が複数ある場合、大きい方の値を採用</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93.45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85.91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3241303"/>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17.13.1.2</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地方銀行の自己資本比率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地方銀行が複数ある場合、小さい方の値を採用</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28.81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30.28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82000439"/>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17.14.1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SDGs</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の各種計画への反映有無</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97.87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41761747"/>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17.17.1.1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地域サポーターを設置している市区町村の割合</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20.67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19.01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89514694"/>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17.17.1.2</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都道府県別姉妹提携自治体数</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75.00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30.67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99122474"/>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17.18.1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ローカル指標（自治体独自の評価指標）の設定の有無</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80.85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55492009"/>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17.x.1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SDGs</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未来都市選定都市への選定有無</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34.04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08621944"/>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17.x.2</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大学における留学生割合（留学生／大学生数）</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35.88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26.86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16263955"/>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17.x.3</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1,000,000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JICA</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海外協力隊の隊員数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JICA</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海外協力隊の隊員数／総人口）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×1,000,000)</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8.44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43.98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39137502"/>
                  </a:ext>
                </a:extLst>
              </a:tr>
            </a:tbl>
          </a:graphicData>
        </a:graphic>
      </p:graphicFrame>
      <p:sp>
        <p:nvSpPr>
          <p:cNvPr id="9" name="テキスト ボックス 8"/>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EFBCB938-6DD7-4635-B701-37B4B7263A8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65</a:t>
            </a:fld>
            <a:endParaRPr kumimoji="1" lang="ja-JP" altLang="en-US">
              <a:solidFill>
                <a:prstClr val="black"/>
              </a:solidFill>
            </a:endParaRPr>
          </a:p>
        </p:txBody>
      </p:sp>
    </p:spTree>
    <p:extLst>
      <p:ext uri="{BB962C8B-B14F-4D97-AF65-F5344CB8AC3E}">
        <p14:creationId xmlns:p14="http://schemas.microsoft.com/office/powerpoint/2010/main" val="32826983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4652210" y="2805938"/>
            <a:ext cx="360000" cy="358635"/>
          </a:xfrm>
          <a:prstGeom prst="rect">
            <a:avLst/>
          </a:prstGeom>
        </p:spPr>
      </p:pic>
      <p:sp>
        <p:nvSpPr>
          <p:cNvPr id="9" name="正方形/長方形 8"/>
          <p:cNvSpPr/>
          <p:nvPr/>
        </p:nvSpPr>
        <p:spPr>
          <a:xfrm>
            <a:off x="2345134" y="2750660"/>
            <a:ext cx="2160240" cy="4691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kumimoji="1" lang="ja-JP" altLang="en-US" dirty="0">
                <a:solidFill>
                  <a:prstClr val="black"/>
                </a:solidFill>
                <a:latin typeface="Calibri"/>
                <a:ea typeface="Meiryo UI"/>
              </a:rPr>
              <a:t>大阪府　</a:t>
            </a:r>
            <a:r>
              <a:rPr kumimoji="1" lang="en-US" altLang="ja-JP" dirty="0">
                <a:solidFill>
                  <a:prstClr val="black"/>
                </a:solidFill>
                <a:latin typeface="Calibri"/>
                <a:ea typeface="Meiryo UI"/>
              </a:rPr>
              <a:t>SDGs</a:t>
            </a:r>
            <a:endParaRPr kumimoji="1" lang="ja-JP" altLang="en-US" dirty="0">
              <a:solidFill>
                <a:prstClr val="black"/>
              </a:solidFill>
              <a:latin typeface="Calibri"/>
              <a:ea typeface="Meiryo UI"/>
            </a:endParaRPr>
          </a:p>
        </p:txBody>
      </p:sp>
      <p:sp>
        <p:nvSpPr>
          <p:cNvPr id="10" name="正方形/長方形 9"/>
          <p:cNvSpPr/>
          <p:nvPr/>
        </p:nvSpPr>
        <p:spPr>
          <a:xfrm>
            <a:off x="5240266" y="2833555"/>
            <a:ext cx="4653838" cy="369332"/>
          </a:xfrm>
          <a:prstGeom prst="rect">
            <a:avLst/>
          </a:prstGeom>
        </p:spPr>
        <p:txBody>
          <a:bodyPr wrap="none">
            <a:spAutoFit/>
          </a:bodyPr>
          <a:lstStyle/>
          <a:p>
            <a:pPr defTabSz="914400"/>
            <a:r>
              <a:rPr kumimoji="1" lang="ja-JP" altLang="en-US" dirty="0">
                <a:solidFill>
                  <a:prstClr val="black"/>
                </a:solidFill>
                <a:latin typeface="Calibri"/>
                <a:ea typeface="Meiryo UI"/>
              </a:rPr>
              <a:t>⇒ </a:t>
            </a:r>
            <a:r>
              <a:rPr kumimoji="1" lang="en-US" altLang="ja-JP" dirty="0">
                <a:solidFill>
                  <a:prstClr val="black"/>
                </a:solidFill>
                <a:latin typeface="Calibri"/>
                <a:ea typeface="Meiryo UI"/>
              </a:rPr>
              <a:t>HP</a:t>
            </a:r>
            <a:r>
              <a:rPr kumimoji="1" lang="ja-JP" altLang="en-US" dirty="0">
                <a:solidFill>
                  <a:prstClr val="black"/>
                </a:solidFill>
                <a:latin typeface="Calibri"/>
                <a:ea typeface="Meiryo UI"/>
              </a:rPr>
              <a:t>「大阪府／大阪府におけるSDGsの取組み」</a:t>
            </a: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2044" y="6007781"/>
            <a:ext cx="1955179" cy="653122"/>
          </a:xfrm>
          <a:prstGeom prst="rect">
            <a:avLst/>
          </a:prstGeom>
        </p:spPr>
      </p:pic>
      <p:sp>
        <p:nvSpPr>
          <p:cNvPr id="7" name="正方形/長方形 6"/>
          <p:cNvSpPr/>
          <p:nvPr/>
        </p:nvSpPr>
        <p:spPr>
          <a:xfrm>
            <a:off x="1641462" y="1443673"/>
            <a:ext cx="9095760" cy="1015663"/>
          </a:xfrm>
          <a:prstGeom prst="rect">
            <a:avLst/>
          </a:prstGeom>
        </p:spPr>
        <p:txBody>
          <a:bodyPr wrap="none">
            <a:spAutoFit/>
          </a:bodyPr>
          <a:lstStyle/>
          <a:p>
            <a:pPr defTabSz="914400"/>
            <a:r>
              <a:rPr kumimoji="1" lang="ja-JP" altLang="en-US" sz="6000" dirty="0">
                <a:solidFill>
                  <a:prstClr val="black"/>
                </a:solidFill>
                <a:latin typeface="Calibri"/>
                <a:ea typeface="Meiryo UI"/>
              </a:rPr>
              <a:t>ご清聴ありがとうございました。</a:t>
            </a:r>
          </a:p>
        </p:txBody>
      </p:sp>
      <p:sp>
        <p:nvSpPr>
          <p:cNvPr id="5" name="テキスト ボックス 4"/>
          <p:cNvSpPr txBox="1"/>
          <p:nvPr/>
        </p:nvSpPr>
        <p:spPr>
          <a:xfrm>
            <a:off x="2089641" y="3455896"/>
            <a:ext cx="7459180" cy="2315845"/>
          </a:xfrm>
          <a:prstGeom prst="roundRect">
            <a:avLst>
              <a:gd name="adj" fmla="val 11609"/>
            </a:avLst>
          </a:prstGeom>
          <a:solidFill>
            <a:schemeClr val="bg1"/>
          </a:solidFill>
          <a:ln w="66675" cmpd="dbl">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tIns="216000" bIns="216000" rtlCol="0" anchor="t">
            <a:noAutofit/>
          </a:bodyPr>
          <a:lstStyle/>
          <a:p>
            <a:pPr marL="174625" defTabSz="914400"/>
            <a:r>
              <a:rPr kumimoji="1" lang="en-US" altLang="ja-JP" sz="2400" b="1" dirty="0">
                <a:solidFill>
                  <a:prstClr val="black"/>
                </a:solidFill>
                <a:latin typeface="Meiryo UI" panose="020B0604030504040204" pitchFamily="50" charset="-128"/>
                <a:ea typeface="Meiryo UI" panose="020B0604030504040204" pitchFamily="50" charset="-128"/>
              </a:rPr>
              <a:t>【</a:t>
            </a:r>
            <a:r>
              <a:rPr kumimoji="1" lang="ja-JP" altLang="en-US" sz="2400" b="1" dirty="0">
                <a:solidFill>
                  <a:prstClr val="black"/>
                </a:solidFill>
                <a:latin typeface="Meiryo UI" panose="020B0604030504040204" pitchFamily="50" charset="-128"/>
                <a:ea typeface="Meiryo UI" panose="020B0604030504040204" pitchFamily="50" charset="-128"/>
              </a:rPr>
              <a:t>お問い合わせ先</a:t>
            </a:r>
            <a:r>
              <a:rPr kumimoji="1" lang="en-US" altLang="ja-JP" sz="2400" b="1" dirty="0">
                <a:solidFill>
                  <a:prstClr val="black"/>
                </a:solidFill>
                <a:latin typeface="Meiryo UI" panose="020B0604030504040204" pitchFamily="50" charset="-128"/>
                <a:ea typeface="Meiryo UI" panose="020B0604030504040204" pitchFamily="50" charset="-128"/>
              </a:rPr>
              <a:t>】</a:t>
            </a:r>
          </a:p>
          <a:p>
            <a:pPr marL="174625" defTabSz="914400">
              <a:lnSpc>
                <a:spcPts val="3300"/>
              </a:lnSpc>
            </a:pPr>
            <a:endParaRPr kumimoji="1" lang="en-US" altLang="ja-JP" sz="2400" b="1" dirty="0">
              <a:solidFill>
                <a:prstClr val="black"/>
              </a:solidFill>
              <a:latin typeface="Meiryo UI" panose="020B0604030504040204" pitchFamily="50" charset="-128"/>
              <a:ea typeface="Meiryo UI" panose="020B0604030504040204" pitchFamily="50" charset="-128"/>
            </a:endParaRPr>
          </a:p>
          <a:p>
            <a:pPr marL="174625" defTabSz="914400"/>
            <a:r>
              <a:rPr kumimoji="1" lang="ja-JP" altLang="en-US" sz="2400" b="1" dirty="0">
                <a:solidFill>
                  <a:prstClr val="black"/>
                </a:solidFill>
                <a:latin typeface="Meiryo UI" panose="020B0604030504040204" pitchFamily="50" charset="-128"/>
                <a:ea typeface="Meiryo UI" panose="020B0604030504040204" pitchFamily="50" charset="-128"/>
              </a:rPr>
              <a:t>大阪府 政策企画部 企画室 連携課</a:t>
            </a:r>
          </a:p>
          <a:p>
            <a:pPr marL="174625" defTabSz="914400"/>
            <a:r>
              <a:rPr kumimoji="1" lang="en-US" altLang="ja-JP" sz="2400" b="1" dirty="0">
                <a:solidFill>
                  <a:prstClr val="black"/>
                </a:solidFill>
                <a:latin typeface="Meiryo UI" panose="020B0604030504040204" pitchFamily="50" charset="-128"/>
                <a:ea typeface="Meiryo UI" panose="020B0604030504040204" pitchFamily="50" charset="-128"/>
              </a:rPr>
              <a:t>TEL:06-6944-6118</a:t>
            </a:r>
          </a:p>
          <a:p>
            <a:pPr marL="174625" defTabSz="914400"/>
            <a:r>
              <a:rPr kumimoji="1" lang="en-US" altLang="ja-JP" sz="2400" b="1" dirty="0" err="1">
                <a:solidFill>
                  <a:prstClr val="black"/>
                </a:solidFill>
                <a:latin typeface="Meiryo UI" panose="020B0604030504040204" pitchFamily="50" charset="-128"/>
                <a:ea typeface="Meiryo UI" panose="020B0604030504040204" pitchFamily="50" charset="-128"/>
              </a:rPr>
              <a:t>Mail:osaka_SDGs@gbox.pref.osaka.lg.jp</a:t>
            </a:r>
            <a:endParaRPr kumimoji="1" lang="en-US" altLang="ja-JP" sz="2400" b="1" dirty="0">
              <a:solidFill>
                <a:prstClr val="black"/>
              </a:solidFill>
              <a:latin typeface="Meiryo UI" panose="020B0604030504040204" pitchFamily="50" charset="-128"/>
              <a:ea typeface="Meiryo UI" panose="020B0604030504040204" pitchFamily="50" charset="-128"/>
            </a:endParaRPr>
          </a:p>
        </p:txBody>
      </p:sp>
      <p:sp>
        <p:nvSpPr>
          <p:cNvPr id="12" name="スライド番号プレースホルダー 1"/>
          <p:cNvSpPr txBox="1">
            <a:spLocks/>
          </p:cNvSpPr>
          <p:nvPr/>
        </p:nvSpPr>
        <p:spPr>
          <a:xfrm>
            <a:off x="8139113" y="6445255"/>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a:pPr algn="r"/>
              <a:t>66</a:t>
            </a:fld>
            <a:endParaRPr kumimoji="1" lang="ja-JP" altLang="en-US" sz="1200"/>
          </a:p>
        </p:txBody>
      </p:sp>
      <p:pic>
        <p:nvPicPr>
          <p:cNvPr id="4" name="図 3">
            <a:extLst>
              <a:ext uri="{FF2B5EF4-FFF2-40B4-BE49-F238E27FC236}">
                <a16:creationId xmlns:a16="http://schemas.microsoft.com/office/drawing/2014/main" id="{BD24A111-8D95-4CF1-A115-F2D751AEC6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70321" y="3355179"/>
            <a:ext cx="2346826" cy="2315845"/>
          </a:xfrm>
          <a:prstGeom prst="rect">
            <a:avLst/>
          </a:prstGeom>
        </p:spPr>
      </p:pic>
    </p:spTree>
    <p:extLst>
      <p:ext uri="{BB962C8B-B14F-4D97-AF65-F5344CB8AC3E}">
        <p14:creationId xmlns:p14="http://schemas.microsoft.com/office/powerpoint/2010/main" val="389833818"/>
      </p:ext>
    </p:extLst>
  </p:cSld>
  <p:clrMapOvr>
    <a:masterClrMapping/>
  </p:clrMapOvr>
  <mc:AlternateContent xmlns:mc="http://schemas.openxmlformats.org/markup-compatibility/2006" xmlns:p14="http://schemas.microsoft.com/office/powerpoint/2010/main">
    <mc:Choice Requires="p14">
      <p:transition spd="slow" p14:dur="2000" advTm="1273"/>
    </mc:Choice>
    <mc:Fallback xmlns="">
      <p:transition spd="slow" advTm="127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3BBC010B-4D4A-4FC6-A837-419DE4FAC8B6}"/>
              </a:ext>
            </a:extLst>
          </p:cNvPr>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今回の講義のゴール</a:t>
            </a:r>
            <a:endParaRPr kumimoji="1" lang="en-US" altLang="ja-JP" sz="2000" b="1" dirty="0">
              <a:latin typeface="Meiryo UI" panose="020B0604030504040204" pitchFamily="50" charset="-128"/>
              <a:ea typeface="Meiryo UI" panose="020B0604030504040204" pitchFamily="50" charset="-128"/>
            </a:endParaRPr>
          </a:p>
        </p:txBody>
      </p:sp>
      <p:sp>
        <p:nvSpPr>
          <p:cNvPr id="4" name="タイトル 1">
            <a:extLst>
              <a:ext uri="{FF2B5EF4-FFF2-40B4-BE49-F238E27FC236}">
                <a16:creationId xmlns:a16="http://schemas.microsoft.com/office/drawing/2014/main" id="{717758CA-8D32-40E9-978E-B1C9D300F765}"/>
              </a:ext>
            </a:extLst>
          </p:cNvPr>
          <p:cNvSpPr txBox="1">
            <a:spLocks/>
          </p:cNvSpPr>
          <p:nvPr/>
        </p:nvSpPr>
        <p:spPr>
          <a:xfrm>
            <a:off x="603250" y="819509"/>
            <a:ext cx="10985500" cy="19323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b="1" dirty="0">
                <a:latin typeface="Meiryo UI" panose="020B0604030504040204" pitchFamily="50" charset="-128"/>
                <a:ea typeface="Meiryo UI" panose="020B0604030504040204" pitchFamily="50" charset="-128"/>
              </a:rPr>
              <a:t>この講義で習得していただきたいこと</a:t>
            </a:r>
            <a:endParaRPr lang="en-US" altLang="ja-JP" b="1" dirty="0">
              <a:latin typeface="Meiryo UI" panose="020B0604030504040204" pitchFamily="50" charset="-128"/>
              <a:ea typeface="Meiryo UI" panose="020B0604030504040204" pitchFamily="50" charset="-128"/>
            </a:endParaRPr>
          </a:p>
        </p:txBody>
      </p:sp>
      <p:sp>
        <p:nvSpPr>
          <p:cNvPr id="5" name="タイトル 1">
            <a:extLst>
              <a:ext uri="{FF2B5EF4-FFF2-40B4-BE49-F238E27FC236}">
                <a16:creationId xmlns:a16="http://schemas.microsoft.com/office/drawing/2014/main" id="{E4B84DBB-C761-4B8F-93DB-41D301BD83AE}"/>
              </a:ext>
            </a:extLst>
          </p:cNvPr>
          <p:cNvSpPr txBox="1">
            <a:spLocks/>
          </p:cNvSpPr>
          <p:nvPr/>
        </p:nvSpPr>
        <p:spPr>
          <a:xfrm>
            <a:off x="603250" y="2363638"/>
            <a:ext cx="10985500" cy="14319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5400" b="1" dirty="0">
                <a:latin typeface="Meiryo UI" panose="020B0604030504040204" pitchFamily="50" charset="-128"/>
                <a:ea typeface="Meiryo UI" panose="020B0604030504040204" pitchFamily="50" charset="-128"/>
              </a:rPr>
              <a:t>　①</a:t>
            </a:r>
            <a:r>
              <a:rPr lang="en-US" altLang="ja-JP" sz="5400" b="1" dirty="0">
                <a:latin typeface="Meiryo UI" panose="020B0604030504040204" pitchFamily="50" charset="-128"/>
                <a:ea typeface="Meiryo UI" panose="020B0604030504040204" pitchFamily="50" charset="-128"/>
              </a:rPr>
              <a:t>SDGs</a:t>
            </a:r>
            <a:r>
              <a:rPr lang="ja-JP" altLang="en-US" sz="5400" b="1" dirty="0">
                <a:latin typeface="Meiryo UI" panose="020B0604030504040204" pitchFamily="50" charset="-128"/>
                <a:ea typeface="Meiryo UI" panose="020B0604030504040204" pitchFamily="50" charset="-128"/>
              </a:rPr>
              <a:t>のポイントが理解できる</a:t>
            </a:r>
            <a:endParaRPr lang="en-US" altLang="ja-JP" sz="5400" b="1" dirty="0">
              <a:latin typeface="Meiryo UI" panose="020B0604030504040204" pitchFamily="50" charset="-128"/>
              <a:ea typeface="Meiryo UI" panose="020B0604030504040204" pitchFamily="50" charset="-128"/>
            </a:endParaRPr>
          </a:p>
        </p:txBody>
      </p:sp>
      <p:sp>
        <p:nvSpPr>
          <p:cNvPr id="6" name="タイトル 1">
            <a:extLst>
              <a:ext uri="{FF2B5EF4-FFF2-40B4-BE49-F238E27FC236}">
                <a16:creationId xmlns:a16="http://schemas.microsoft.com/office/drawing/2014/main" id="{075E4C09-5669-46FB-80D3-D3C0337BFD9F}"/>
              </a:ext>
            </a:extLst>
          </p:cNvPr>
          <p:cNvSpPr txBox="1">
            <a:spLocks/>
          </p:cNvSpPr>
          <p:nvPr/>
        </p:nvSpPr>
        <p:spPr>
          <a:xfrm>
            <a:off x="603250" y="3813338"/>
            <a:ext cx="10985500" cy="14319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5400" b="1" dirty="0">
                <a:latin typeface="Meiryo UI" panose="020B0604030504040204" pitchFamily="50" charset="-128"/>
                <a:ea typeface="Meiryo UI" panose="020B0604030504040204" pitchFamily="50" charset="-128"/>
              </a:rPr>
              <a:t>　②</a:t>
            </a:r>
            <a:r>
              <a:rPr lang="en-US" altLang="ja-JP" sz="5400" b="1" dirty="0">
                <a:latin typeface="Meiryo UI" panose="020B0604030504040204" pitchFamily="50" charset="-128"/>
                <a:ea typeface="Meiryo UI" panose="020B0604030504040204" pitchFamily="50" charset="-128"/>
              </a:rPr>
              <a:t>SDGs</a:t>
            </a:r>
            <a:r>
              <a:rPr lang="ja-JP" altLang="en-US" sz="5400" b="1" dirty="0">
                <a:latin typeface="Meiryo UI" panose="020B0604030504040204" pitchFamily="50" charset="-128"/>
                <a:ea typeface="Meiryo UI" panose="020B0604030504040204" pitchFamily="50" charset="-128"/>
              </a:rPr>
              <a:t>を「ジブンゴト化」できる</a:t>
            </a:r>
            <a:endParaRPr lang="en-US" altLang="ja-JP" sz="5400" b="1" dirty="0">
              <a:latin typeface="Meiryo UI" panose="020B0604030504040204" pitchFamily="50" charset="-128"/>
              <a:ea typeface="Meiryo UI" panose="020B0604030504040204" pitchFamily="50" charset="-128"/>
            </a:endParaRPr>
          </a:p>
        </p:txBody>
      </p:sp>
      <p:sp>
        <p:nvSpPr>
          <p:cNvPr id="7" name="スライド番号プレースホルダー 5">
            <a:extLst>
              <a:ext uri="{FF2B5EF4-FFF2-40B4-BE49-F238E27FC236}">
                <a16:creationId xmlns:a16="http://schemas.microsoft.com/office/drawing/2014/main" id="{05521F92-4FA6-4719-B182-4E6657B08BE7}"/>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6</a:t>
            </a:fld>
            <a:endParaRPr kumimoji="1" lang="ja-JP" altLang="en-US">
              <a:solidFill>
                <a:prstClr val="black"/>
              </a:solidFill>
            </a:endParaRPr>
          </a:p>
        </p:txBody>
      </p:sp>
    </p:spTree>
    <p:extLst>
      <p:ext uri="{BB962C8B-B14F-4D97-AF65-F5344CB8AC3E}">
        <p14:creationId xmlns:p14="http://schemas.microsoft.com/office/powerpoint/2010/main" val="96816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492481" y="934096"/>
            <a:ext cx="9108844" cy="1764778"/>
          </a:xfrm>
          <a:prstGeom prst="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b="1" spc="-15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b="1" spc="-1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b="1" spc="-150" dirty="0">
                <a:latin typeface="Meiryo UI" panose="020B0604030504040204" pitchFamily="50" charset="-128"/>
                <a:ea typeface="Meiryo UI" panose="020B0604030504040204" pitchFamily="50" charset="-128"/>
                <a:cs typeface="Meiryo UI" panose="020B0604030504040204" pitchFamily="50" charset="-128"/>
              </a:rPr>
              <a:t>9</a:t>
            </a:r>
            <a:r>
              <a:rPr lang="ja-JP" altLang="en-US" b="1" spc="-150" dirty="0">
                <a:latin typeface="Meiryo UI" panose="020B0604030504040204" pitchFamily="50" charset="-128"/>
                <a:ea typeface="Meiryo UI" panose="020B0604030504040204" pitchFamily="50" charset="-128"/>
                <a:cs typeface="Meiryo UI" panose="020B0604030504040204" pitchFamily="50" charset="-128"/>
              </a:rPr>
              <a:t>月国連総会で採択</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された</a:t>
            </a: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「持続可能な開発のための</a:t>
            </a:r>
            <a:r>
              <a:rPr lang="en-US" altLang="ja-JP"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アジェンダ」</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に記載</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までの国際目標</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。発展途上国のみならず、先進国自身も取り組む。</a:t>
            </a:r>
          </a:p>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持続可能な世界を実現するための</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のゴール</a:t>
            </a:r>
            <a:r>
              <a:rPr lang="en-US" altLang="ja-JP"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b="1" u="sng" spc="-15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のターゲット</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から構成。</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Shape 129"/>
          <p:cNvPicPr preferRelativeResize="0">
            <a:picLocks/>
          </p:cNvPicPr>
          <p:nvPr/>
        </p:nvPicPr>
        <p:blipFill rotWithShape="1">
          <a:blip r:embed="rId3">
            <a:alphaModFix/>
          </a:blip>
          <a:srcRect/>
          <a:stretch/>
        </p:blipFill>
        <p:spPr>
          <a:xfrm>
            <a:off x="1375927" y="3146814"/>
            <a:ext cx="4562795" cy="3034259"/>
          </a:xfrm>
          <a:prstGeom prst="rect">
            <a:avLst/>
          </a:prstGeom>
          <a:noFill/>
          <a:ln>
            <a:noFill/>
          </a:ln>
        </p:spPr>
      </p:pic>
      <p:sp>
        <p:nvSpPr>
          <p:cNvPr id="9" name="テキスト ボックス 8"/>
          <p:cNvSpPr txBox="1"/>
          <p:nvPr/>
        </p:nvSpPr>
        <p:spPr>
          <a:xfrm>
            <a:off x="1143001" y="6347075"/>
            <a:ext cx="3526963"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（出典）国連広報センター</a:t>
            </a:r>
          </a:p>
        </p:txBody>
      </p:sp>
      <p:sp>
        <p:nvSpPr>
          <p:cNvPr id="10" name="正方形/長方形 9"/>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rPr>
              <a:t>Sustainable Development Goals</a:t>
            </a:r>
            <a:r>
              <a:rPr lang="ja-JP" altLang="en-US" sz="2000" b="1" dirty="0">
                <a:latin typeface="Meiryo UI" panose="020B0604030504040204" pitchFamily="50" charset="-128"/>
                <a:ea typeface="Meiryo UI" panose="020B0604030504040204" pitchFamily="50" charset="-128"/>
              </a:rPr>
              <a:t>）とは</a:t>
            </a:r>
            <a:endParaRPr kumimoji="1" lang="en-US" altLang="ja-JP" sz="2000" b="1"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4"/>
          <a:stretch>
            <a:fillRect/>
          </a:stretch>
        </p:blipFill>
        <p:spPr>
          <a:xfrm>
            <a:off x="6103384" y="3102406"/>
            <a:ext cx="4627705" cy="3078667"/>
          </a:xfrm>
          <a:prstGeom prst="rect">
            <a:avLst/>
          </a:prstGeom>
        </p:spPr>
      </p:pic>
      <p:pic>
        <p:nvPicPr>
          <p:cNvPr id="1026"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9277271" y="1546749"/>
            <a:ext cx="1094704" cy="1111026"/>
          </a:xfrm>
          <a:prstGeom prst="rect">
            <a:avLst/>
          </a:prstGeom>
          <a:noFill/>
          <a:extLst>
            <a:ext uri="{909E8E84-426E-40DD-AFC4-6F175D3DCCD1}">
              <a14:hiddenFill xmlns:a14="http://schemas.microsoft.com/office/drawing/2010/main">
                <a:solidFill>
                  <a:srgbClr val="FFFFFF"/>
                </a:solidFill>
              </a14:hiddenFill>
            </a:ext>
          </a:extLst>
        </p:spPr>
      </p:pic>
      <p:sp>
        <p:nvSpPr>
          <p:cNvPr id="11" name="スライド番号プレースホルダー 5">
            <a:extLst>
              <a:ext uri="{FF2B5EF4-FFF2-40B4-BE49-F238E27FC236}">
                <a16:creationId xmlns:a16="http://schemas.microsoft.com/office/drawing/2014/main" id="{63686650-4D79-42C8-88CF-F9E65E447649}"/>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7</a:t>
            </a:fld>
            <a:endParaRPr kumimoji="1" lang="ja-JP" altLang="en-US">
              <a:solidFill>
                <a:prstClr val="black"/>
              </a:solidFill>
            </a:endParaRPr>
          </a:p>
        </p:txBody>
      </p:sp>
    </p:spTree>
    <p:extLst>
      <p:ext uri="{BB962C8B-B14F-4D97-AF65-F5344CB8AC3E}">
        <p14:creationId xmlns:p14="http://schemas.microsoft.com/office/powerpoint/2010/main" val="2538042702"/>
      </p:ext>
    </p:extLst>
  </p:cSld>
  <p:clrMapOvr>
    <a:masterClrMapping/>
  </p:clrMapOvr>
  <mc:AlternateContent xmlns:mc="http://schemas.openxmlformats.org/markup-compatibility/2006" xmlns:p14="http://schemas.microsoft.com/office/powerpoint/2010/main">
    <mc:Choice Requires="p14">
      <p:transition spd="slow" p14:dur="2000" advTm="1291"/>
    </mc:Choice>
    <mc:Fallback xmlns="">
      <p:transition spd="slow" advTm="129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529247" y="2243190"/>
            <a:ext cx="4536000" cy="4294445"/>
          </a:xfrm>
          <a:prstGeom prst="rect">
            <a:avLst/>
          </a:prstGeom>
        </p:spPr>
        <p:txBody>
          <a:bodyPr wrap="square">
            <a:spAutoFit/>
          </a:bodyPr>
          <a:lstStyle/>
          <a:p>
            <a:pPr>
              <a:lnSpc>
                <a:spcPts val="2200"/>
              </a:lnSpc>
            </a:pP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前文</a:t>
            </a:r>
          </a:p>
          <a:p>
            <a:pPr>
              <a:lnSpc>
                <a:spcPts val="2200"/>
              </a:lnSpc>
            </a:pP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このアジェンダは、人間、地球及び繁栄のための行動計画である。これはまた、より大きな自由における普遍的な平和の強化を追求ものでもある。我々は、極端な貧困を含む、あらゆる形態と側面の貧困を撲滅することが最大の地球規模の課題であり、持続可能な開発のための不可欠な必要条件であると認識する。</a:t>
            </a:r>
            <a:endPar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pPr>
            <a:endPar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pPr>
            <a:r>
              <a:rPr lang="ja-JP" altLang="ja-JP" sz="16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すべての国及びすべてのステークホルダーは、協同的なパートナーシップの下、この計画を実行する</a:t>
            </a:r>
            <a:r>
              <a:rPr lang="ja-JP" altLang="ja-JP" sz="1600" b="1"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我々は、人類を貧困の恐怖及び欠乏の専制から解き放ち、地球を</a:t>
            </a:r>
            <a:r>
              <a:rPr lang="ja-JP" altLang="ja-JP" sz="1200" kern="100" spc="100" dirty="0" err="1">
                <a:latin typeface="Meiryo UI" panose="020B0604030504040204" pitchFamily="50" charset="-128"/>
                <a:ea typeface="Meiryo UI" panose="020B0604030504040204" pitchFamily="50" charset="-128"/>
                <a:cs typeface="Times New Roman" panose="02020603050405020304" pitchFamily="18" charset="0"/>
              </a:rPr>
              <a:t>癒やし</a:t>
            </a: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安全にすることを決意している。</a:t>
            </a:r>
            <a:r>
              <a:rPr lang="ja-JP"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我々は、世界を持続的かつ強靱（レジリエント）な道筋に移行させるために緊急に必要な、大胆かつ変革的な手段をとることに決意している。</a:t>
            </a:r>
            <a:endParaRPr lang="en-US"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2200"/>
              </a:lnSpc>
            </a:pP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我々はこの共同の旅路に乗り出すにあたり、</a:t>
            </a:r>
            <a:r>
              <a:rPr lang="ja-JP" altLang="ja-JP" sz="16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誰一人取り残さない</a:t>
            </a:r>
            <a:r>
              <a:rPr lang="ja-JP"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ことを誓う。</a:t>
            </a:r>
            <a:endParaRPr lang="en-US"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正方形/長方形 4"/>
          <p:cNvSpPr/>
          <p:nvPr/>
        </p:nvSpPr>
        <p:spPr>
          <a:xfrm>
            <a:off x="9666090" y="776536"/>
            <a:ext cx="1010093" cy="5847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仮 訳</a:t>
            </a:r>
          </a:p>
        </p:txBody>
      </p:sp>
      <p:sp>
        <p:nvSpPr>
          <p:cNvPr id="6" name="正方形/長方形 5"/>
          <p:cNvSpPr/>
          <p:nvPr/>
        </p:nvSpPr>
        <p:spPr>
          <a:xfrm>
            <a:off x="6328349" y="2525070"/>
            <a:ext cx="4536000" cy="3155736"/>
          </a:xfrm>
          <a:prstGeom prst="rect">
            <a:avLst/>
          </a:prstGeom>
        </p:spPr>
        <p:txBody>
          <a:bodyPr wrap="square">
            <a:spAutoFit/>
          </a:bodyPr>
          <a:lstStyle/>
          <a:p>
            <a:pPr>
              <a:lnSpc>
                <a:spcPts val="2200"/>
              </a:lnSpc>
            </a:pPr>
            <a:r>
              <a:rPr lang="ja-JP" altLang="en-US" sz="1200" dirty="0">
                <a:solidFill>
                  <a:srgbClr val="000000"/>
                </a:solidFill>
                <a:latin typeface="Meiryo UI" panose="020B0604030504040204" pitchFamily="50" charset="-128"/>
                <a:ea typeface="Meiryo UI" panose="020B0604030504040204" pitchFamily="50" charset="-128"/>
              </a:rPr>
              <a:t>今日我々が発表する</a:t>
            </a:r>
            <a:r>
              <a:rPr lang="en-US" altLang="ja-JP" sz="1200" dirty="0">
                <a:solidFill>
                  <a:srgbClr val="000000"/>
                </a:solidFill>
                <a:latin typeface="Meiryo UI" panose="020B0604030504040204" pitchFamily="50" charset="-128"/>
                <a:ea typeface="Meiryo UI" panose="020B0604030504040204" pitchFamily="50" charset="-128"/>
              </a:rPr>
              <a:t>17</a:t>
            </a:r>
            <a:r>
              <a:rPr lang="ja-JP" altLang="en-US" sz="1200" dirty="0">
                <a:solidFill>
                  <a:srgbClr val="000000"/>
                </a:solidFill>
                <a:latin typeface="Meiryo UI" panose="020B0604030504040204" pitchFamily="50" charset="-128"/>
                <a:ea typeface="Meiryo UI" panose="020B0604030504040204" pitchFamily="50" charset="-128"/>
              </a:rPr>
              <a:t>の持続可能な開発のための目標（</a:t>
            </a:r>
            <a:r>
              <a:rPr lang="en-US" altLang="ja-JP" sz="1200" dirty="0">
                <a:solidFill>
                  <a:srgbClr val="000000"/>
                </a:solidFill>
                <a:latin typeface="Meiryo UI" panose="020B0604030504040204" pitchFamily="50" charset="-128"/>
                <a:ea typeface="Meiryo UI" panose="020B0604030504040204" pitchFamily="50" charset="-128"/>
              </a:rPr>
              <a:t>SDGs</a:t>
            </a:r>
            <a:r>
              <a:rPr lang="ja-JP" altLang="en-US" sz="1200" dirty="0">
                <a:solidFill>
                  <a:srgbClr val="000000"/>
                </a:solidFill>
                <a:latin typeface="Meiryo UI" panose="020B0604030504040204" pitchFamily="50" charset="-128"/>
                <a:ea typeface="Meiryo UI" panose="020B0604030504040204" pitchFamily="50" charset="-128"/>
              </a:rPr>
              <a:t>）と、</a:t>
            </a:r>
            <a:r>
              <a:rPr lang="en-US" altLang="ja-JP" sz="1200" dirty="0">
                <a:solidFill>
                  <a:srgbClr val="000000"/>
                </a:solidFill>
                <a:latin typeface="Meiryo UI" panose="020B0604030504040204" pitchFamily="50" charset="-128"/>
                <a:ea typeface="Meiryo UI" panose="020B0604030504040204" pitchFamily="50" charset="-128"/>
              </a:rPr>
              <a:t>169</a:t>
            </a:r>
            <a:r>
              <a:rPr lang="ja-JP" altLang="en-US" sz="1200" dirty="0">
                <a:solidFill>
                  <a:srgbClr val="000000"/>
                </a:solidFill>
                <a:latin typeface="Meiryo UI" panose="020B0604030504040204" pitchFamily="50" charset="-128"/>
                <a:ea typeface="Meiryo UI" panose="020B0604030504040204" pitchFamily="50" charset="-128"/>
              </a:rPr>
              <a:t>のターゲットは、この新しく普遍的なアジェンダの規模と野心を示している。これらの目標とターゲットは、</a:t>
            </a:r>
            <a:r>
              <a:rPr lang="ja-JP" altLang="en-US" sz="1200" dirty="0">
                <a:latin typeface="Meiryo UI" panose="020B0604030504040204" pitchFamily="50" charset="-128"/>
                <a:ea typeface="Meiryo UI" panose="020B0604030504040204" pitchFamily="50" charset="-128"/>
              </a:rPr>
              <a:t>ミレニアム開発目標（</a:t>
            </a:r>
            <a:r>
              <a:rPr lang="en-US" altLang="ja-JP" sz="1200" dirty="0">
                <a:latin typeface="Meiryo UI" panose="020B0604030504040204" pitchFamily="50" charset="-128"/>
                <a:ea typeface="Meiryo UI" panose="020B0604030504040204" pitchFamily="50" charset="-128"/>
              </a:rPr>
              <a:t>MDGs</a:t>
            </a:r>
            <a:r>
              <a:rPr lang="ja-JP" altLang="en-US" sz="1200" dirty="0">
                <a:latin typeface="Meiryo UI" panose="020B0604030504040204" pitchFamily="50" charset="-128"/>
                <a:ea typeface="Meiryo UI" panose="020B0604030504040204" pitchFamily="50" charset="-128"/>
              </a:rPr>
              <a:t>）を基にして、ミレニアム開発目標が達成で</a:t>
            </a:r>
            <a:r>
              <a:rPr lang="ja-JP" altLang="en-US" sz="1200" dirty="0">
                <a:solidFill>
                  <a:srgbClr val="000000"/>
                </a:solidFill>
                <a:latin typeface="Meiryo UI" panose="020B0604030504040204" pitchFamily="50" charset="-128"/>
                <a:ea typeface="Meiryo UI" panose="020B0604030504040204" pitchFamily="50" charset="-128"/>
              </a:rPr>
              <a:t>きなかったものを全うすることを目指すものである。これらは、すべての人々の人権を実現し、ジェンダー平等とすべての女性と女児の能力強化を達成することを目指す。</a:t>
            </a:r>
            <a:endParaRPr lang="en-US" altLang="ja-JP" sz="1200" dirty="0">
              <a:solidFill>
                <a:srgbClr val="000000"/>
              </a:solidFill>
              <a:latin typeface="Meiryo UI" panose="020B0604030504040204" pitchFamily="50" charset="-128"/>
              <a:ea typeface="Meiryo UI" panose="020B0604030504040204" pitchFamily="50" charset="-128"/>
            </a:endParaRPr>
          </a:p>
          <a:p>
            <a:pPr>
              <a:lnSpc>
                <a:spcPts val="2200"/>
              </a:lnSpc>
            </a:pPr>
            <a:r>
              <a:rPr lang="ja-JP" altLang="en-US" sz="1200" dirty="0">
                <a:solidFill>
                  <a:srgbClr val="FF0000"/>
                </a:solidFill>
                <a:latin typeface="Meiryo UI" panose="020B0604030504040204" pitchFamily="50" charset="-128"/>
                <a:ea typeface="Meiryo UI" panose="020B0604030504040204" pitchFamily="50" charset="-128"/>
              </a:rPr>
              <a:t>これらの目標及びターゲットは、統合され不可分のものであり、持続可能な開発の三側面、すなわち</a:t>
            </a:r>
            <a:r>
              <a:rPr lang="ja-JP" altLang="en-US" sz="1600" b="1" u="sng" dirty="0">
                <a:solidFill>
                  <a:srgbClr val="FF0000"/>
                </a:solidFill>
                <a:latin typeface="Meiryo UI" panose="020B0604030504040204" pitchFamily="50" charset="-128"/>
                <a:ea typeface="Meiryo UI" panose="020B0604030504040204" pitchFamily="50" charset="-128"/>
              </a:rPr>
              <a:t>経済、社会及び環境の三側面を調和させるものである。</a:t>
            </a:r>
          </a:p>
          <a:p>
            <a:pPr>
              <a:lnSpc>
                <a:spcPts val="2200"/>
              </a:lnSpc>
            </a:pPr>
            <a:r>
              <a:rPr lang="ja-JP" altLang="en-US" sz="1200" dirty="0">
                <a:solidFill>
                  <a:srgbClr val="000000"/>
                </a:solidFill>
                <a:latin typeface="Meiryo UI" panose="020B0604030504040204" pitchFamily="50" charset="-128"/>
                <a:ea typeface="Meiryo UI" panose="020B0604030504040204" pitchFamily="50" charset="-128"/>
              </a:rPr>
              <a:t>これらの目標及びターゲットは、人類及び地球にとり極めて重要な分野で、向こう</a:t>
            </a:r>
            <a:r>
              <a:rPr lang="en-US" altLang="ja-JP" sz="1200" dirty="0">
                <a:solidFill>
                  <a:srgbClr val="000000"/>
                </a:solidFill>
                <a:latin typeface="Meiryo UI" panose="020B0604030504040204" pitchFamily="50" charset="-128"/>
                <a:ea typeface="Meiryo UI" panose="020B0604030504040204" pitchFamily="50" charset="-128"/>
              </a:rPr>
              <a:t>15</a:t>
            </a:r>
            <a:r>
              <a:rPr lang="ja-JP" altLang="en-US" sz="1200" dirty="0">
                <a:solidFill>
                  <a:srgbClr val="000000"/>
                </a:solidFill>
                <a:latin typeface="Meiryo UI" panose="020B0604030504040204" pitchFamily="50" charset="-128"/>
                <a:ea typeface="Meiryo UI" panose="020B0604030504040204" pitchFamily="50" charset="-128"/>
              </a:rPr>
              <a:t>年間にわたり、行動を促進するものになろう。</a:t>
            </a:r>
            <a:endParaRPr lang="ja-JP" altLang="en-US" sz="1200" dirty="0">
              <a:latin typeface="Meiryo UI" panose="020B0604030504040204" pitchFamily="50" charset="-128"/>
              <a:ea typeface="Meiryo UI" panose="020B0604030504040204" pitchFamily="50" charset="-128"/>
            </a:endParaRPr>
          </a:p>
        </p:txBody>
      </p:sp>
      <p:sp>
        <p:nvSpPr>
          <p:cNvPr id="7" name="正方形/長方形 6"/>
          <p:cNvSpPr/>
          <p:nvPr/>
        </p:nvSpPr>
        <p:spPr>
          <a:xfrm>
            <a:off x="1315028" y="1330729"/>
            <a:ext cx="9554408" cy="707886"/>
          </a:xfrm>
          <a:prstGeom prst="rect">
            <a:avLst/>
          </a:prstGeom>
        </p:spPr>
        <p:txBody>
          <a:bodyPr wrap="square">
            <a:spAutoFit/>
          </a:bodyPr>
          <a:lstStyle/>
          <a:p>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2015</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年</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9</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月</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25</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日第</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70</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回国連総会で採択</a:t>
            </a:r>
            <a:endPar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spcBef>
                <a:spcPts val="600"/>
              </a:spcBef>
            </a:pPr>
            <a:r>
              <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我々の世界を変革する：持続可能な開発のための</a:t>
            </a:r>
            <a:r>
              <a:rPr lang="en-US"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2030</a:t>
            </a:r>
            <a:r>
              <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アジェンダ</a:t>
            </a:r>
            <a:r>
              <a:rPr lang="ja-JP" altLang="en-US"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（抜粋）</a:t>
            </a:r>
            <a:endPar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p:txBody>
      </p:sp>
      <p:sp>
        <p:nvSpPr>
          <p:cNvPr id="9" name="Shape 323"/>
          <p:cNvSpPr txBox="1">
            <a:spLocks/>
          </p:cNvSpPr>
          <p:nvPr/>
        </p:nvSpPr>
        <p:spPr>
          <a:xfrm>
            <a:off x="8239521" y="6029219"/>
            <a:ext cx="2853134" cy="161365"/>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出典：国際連合広報センターホームページ</a:t>
            </a:r>
            <a:endParaRPr lang="en-US"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sp>
        <p:nvSpPr>
          <p:cNvPr id="11" name="テキスト ボックス 10">
            <a:extLst>
              <a:ext uri="{FF2B5EF4-FFF2-40B4-BE49-F238E27FC236}">
                <a16:creationId xmlns:a16="http://schemas.microsoft.com/office/drawing/2014/main" id="{F62F1D56-6369-49CC-A8F8-420579CB73EB}"/>
              </a:ext>
            </a:extLst>
          </p:cNvPr>
          <p:cNvSpPr txBox="1"/>
          <p:nvPr/>
        </p:nvSpPr>
        <p:spPr>
          <a:xfrm>
            <a:off x="1228187" y="99090"/>
            <a:ext cx="7011333" cy="707886"/>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（参考資料）持続可能な開発のための２０３０アジェンダ</a:t>
            </a:r>
          </a:p>
          <a:p>
            <a:endParaRPr kumimoji="1" lang="ja-JP" altLang="en-US" sz="2000" b="1" dirty="0">
              <a:latin typeface="Meiryo UI" panose="020B0604030504040204" pitchFamily="50" charset="-128"/>
              <a:ea typeface="Meiryo UI" panose="020B0604030504040204" pitchFamily="50" charset="-128"/>
            </a:endParaRPr>
          </a:p>
        </p:txBody>
      </p:sp>
      <p:cxnSp>
        <p:nvCxnSpPr>
          <p:cNvPr id="12" name="直線コネクタ 11">
            <a:extLst>
              <a:ext uri="{FF2B5EF4-FFF2-40B4-BE49-F238E27FC236}">
                <a16:creationId xmlns:a16="http://schemas.microsoft.com/office/drawing/2014/main" id="{36663B4E-1F48-422C-B9CF-0A4F2A24FCAA}"/>
              </a:ext>
            </a:extLst>
          </p:cNvPr>
          <p:cNvCxnSpPr>
            <a:cxnSpLocks/>
          </p:cNvCxnSpPr>
          <p:nvPr/>
        </p:nvCxnSpPr>
        <p:spPr>
          <a:xfrm>
            <a:off x="1222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スライド番号プレースホルダー 5">
            <a:extLst>
              <a:ext uri="{FF2B5EF4-FFF2-40B4-BE49-F238E27FC236}">
                <a16:creationId xmlns:a16="http://schemas.microsoft.com/office/drawing/2014/main" id="{DC66FD95-948D-401F-B906-B6BDA471BA2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8</a:t>
            </a:fld>
            <a:endParaRPr kumimoji="1" lang="ja-JP" altLang="en-US">
              <a:solidFill>
                <a:prstClr val="black"/>
              </a:solidFill>
            </a:endParaRPr>
          </a:p>
        </p:txBody>
      </p:sp>
    </p:spTree>
    <p:extLst>
      <p:ext uri="{BB962C8B-B14F-4D97-AF65-F5344CB8AC3E}">
        <p14:creationId xmlns:p14="http://schemas.microsoft.com/office/powerpoint/2010/main" val="1448277953"/>
      </p:ext>
    </p:extLst>
  </p:cSld>
  <p:clrMapOvr>
    <a:masterClrMapping/>
  </p:clrMapOvr>
</p:sld>
</file>

<file path=ppt/theme/theme1.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14355</Words>
  <Application>Microsoft Office PowerPoint</Application>
  <PresentationFormat>ワイド画面</PresentationFormat>
  <Paragraphs>2273</Paragraphs>
  <Slides>67</Slides>
  <Notes>21</Notes>
  <HiddenSlides>0</HiddenSlides>
  <MMClips>0</MMClips>
  <ScaleCrop>false</ScaleCrop>
  <HeadingPairs>
    <vt:vector size="6" baseType="variant">
      <vt:variant>
        <vt:lpstr>使用されているフォント</vt:lpstr>
      </vt:variant>
      <vt:variant>
        <vt:i4>9</vt:i4>
      </vt:variant>
      <vt:variant>
        <vt:lpstr>テーマ</vt:lpstr>
      </vt:variant>
      <vt:variant>
        <vt:i4>4</vt:i4>
      </vt:variant>
      <vt:variant>
        <vt:lpstr>スライド タイトル</vt:lpstr>
      </vt:variant>
      <vt:variant>
        <vt:i4>67</vt:i4>
      </vt:variant>
    </vt:vector>
  </HeadingPairs>
  <TitlesOfParts>
    <vt:vector size="80" baseType="lpstr">
      <vt:lpstr>BIZ UDPゴシック</vt:lpstr>
      <vt:lpstr>Meiryo UI</vt:lpstr>
      <vt:lpstr>ＭＳ Ｐゴシック</vt:lpstr>
      <vt:lpstr>UD デジタル 教科書体 NK-B</vt:lpstr>
      <vt:lpstr>游ゴシック</vt:lpstr>
      <vt:lpstr>游ゴシック Light</vt:lpstr>
      <vt:lpstr>Arial</vt:lpstr>
      <vt:lpstr>Calibri</vt:lpstr>
      <vt:lpstr>Calibri Light</vt:lpstr>
      <vt:lpstr>1_デザインの設定</vt:lpstr>
      <vt:lpstr>デザインの設定</vt:lpstr>
      <vt:lpstr>Office テーマ</vt:lpstr>
      <vt:lpstr>1_Office テーマ</vt:lpstr>
      <vt:lpstr>PowerPoint プレゼンテーション</vt:lpstr>
      <vt:lpstr>大阪のSDGsの認知度はどれくらいでしょうか？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2025-08-14T08:45:13Z</dcterms:created>
  <dcterms:modified xsi:type="dcterms:W3CDTF">2025-08-14T08:45:51Z</dcterms:modified>
</cp:coreProperties>
</file>