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removePersonalInfoOnSave="1" saveSubsetFonts="1">
  <p:sldMasterIdLst>
    <p:sldMasterId id="2147483672" r:id="rId1"/>
  </p:sldMasterIdLst>
  <p:notesMasterIdLst>
    <p:notesMasterId r:id="rId17"/>
  </p:notesMasterIdLst>
  <p:sldIdLst>
    <p:sldId id="288" r:id="rId2"/>
    <p:sldId id="289" r:id="rId3"/>
    <p:sldId id="279" r:id="rId4"/>
    <p:sldId id="277" r:id="rId5"/>
    <p:sldId id="278" r:id="rId6"/>
    <p:sldId id="280" r:id="rId7"/>
    <p:sldId id="287" r:id="rId8"/>
    <p:sldId id="267" r:id="rId9"/>
    <p:sldId id="290" r:id="rId10"/>
    <p:sldId id="291" r:id="rId11"/>
    <p:sldId id="292" r:id="rId12"/>
    <p:sldId id="293" r:id="rId13"/>
    <p:sldId id="282" r:id="rId14"/>
    <p:sldId id="294" r:id="rId15"/>
    <p:sldId id="286" r:id="rId16"/>
  </p:sldIdLst>
  <p:sldSz cx="9906000" cy="719931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成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3067"/>
    <a:srgbClr val="01A6D9"/>
    <a:srgbClr val="FEFFFF"/>
    <a:srgbClr val="00B0F0"/>
    <a:srgbClr val="5B9BD5"/>
    <a:srgbClr val="0075BA"/>
    <a:srgbClr val="F8CBAD"/>
    <a:srgbClr val="D0CECE"/>
    <a:srgbClr val="FFFFFF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12" autoAdjust="0"/>
    <p:restoredTop sz="96234" autoAdjust="0"/>
  </p:normalViewPr>
  <p:slideViewPr>
    <p:cSldViewPr snapToGrid="0" showGuides="1">
      <p:cViewPr varScale="1">
        <p:scale>
          <a:sx n="94" d="100"/>
          <a:sy n="94" d="100"/>
        </p:scale>
        <p:origin x="82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9575" cy="498475"/>
          </a:xfrm>
          <a:prstGeom prst="rect">
            <a:avLst/>
          </a:prstGeom>
        </p:spPr>
        <p:txBody>
          <a:bodyPr vert="horz" lIns="91425" tIns="45714" rIns="91425" bIns="45714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40" y="2"/>
            <a:ext cx="2949575" cy="498475"/>
          </a:xfrm>
          <a:prstGeom prst="rect">
            <a:avLst/>
          </a:prstGeom>
        </p:spPr>
        <p:txBody>
          <a:bodyPr vert="horz" lIns="91425" tIns="45714" rIns="91425" bIns="45714" rtlCol="0"/>
          <a:lstStyle>
            <a:lvl1pPr algn="r">
              <a:defRPr sz="1200"/>
            </a:lvl1pPr>
          </a:lstStyle>
          <a:p>
            <a:fld id="{0F0C5879-C207-4D73-ADAE-F41AE4015053}" type="datetimeFigureOut">
              <a:rPr kumimoji="1" lang="ja-JP" altLang="en-US" smtClean="0"/>
              <a:t>2026/7/21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095375" y="1243013"/>
            <a:ext cx="46164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5" tIns="45714" rIns="91425" bIns="4571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40"/>
            <a:ext cx="5445125" cy="3913187"/>
          </a:xfrm>
          <a:prstGeom prst="rect">
            <a:avLst/>
          </a:prstGeom>
        </p:spPr>
        <p:txBody>
          <a:bodyPr vert="horz" lIns="91425" tIns="45714" rIns="91425" bIns="45714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9440863"/>
            <a:ext cx="2949575" cy="498475"/>
          </a:xfrm>
          <a:prstGeom prst="rect">
            <a:avLst/>
          </a:prstGeom>
        </p:spPr>
        <p:txBody>
          <a:bodyPr vert="horz" lIns="91425" tIns="45714" rIns="91425" bIns="45714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40" y="9440863"/>
            <a:ext cx="2949575" cy="498475"/>
          </a:xfrm>
          <a:prstGeom prst="rect">
            <a:avLst/>
          </a:prstGeom>
        </p:spPr>
        <p:txBody>
          <a:bodyPr vert="horz" lIns="91425" tIns="45714" rIns="91425" bIns="45714" rtlCol="0" anchor="b"/>
          <a:lstStyle>
            <a:lvl1pPr algn="r">
              <a:defRPr sz="1200"/>
            </a:lvl1pPr>
          </a:lstStyle>
          <a:p>
            <a:fld id="{F6265758-DF64-4FEF-BF39-5B494A79E4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0326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65758-DF64-4FEF-BF39-5B494A79E479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8779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65758-DF64-4FEF-BF39-5B494A79E479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434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78222"/>
            <a:ext cx="8420100" cy="2506427"/>
          </a:xfrm>
        </p:spPr>
        <p:txBody>
          <a:bodyPr anchor="b"/>
          <a:lstStyle>
            <a:lvl1pPr algn="ctr">
              <a:defRPr sz="6299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781306"/>
            <a:ext cx="7429500" cy="1738167"/>
          </a:xfrm>
        </p:spPr>
        <p:txBody>
          <a:bodyPr/>
          <a:lstStyle>
            <a:lvl1pPr marL="0" indent="0" algn="ctr">
              <a:buNone/>
              <a:defRPr sz="2520"/>
            </a:lvl1pPr>
            <a:lvl2pPr marL="479969" indent="0" algn="ctr">
              <a:buNone/>
              <a:defRPr sz="2100"/>
            </a:lvl2pPr>
            <a:lvl3pPr marL="959937" indent="0" algn="ctr">
              <a:buNone/>
              <a:defRPr sz="1890"/>
            </a:lvl3pPr>
            <a:lvl4pPr marL="1439906" indent="0" algn="ctr">
              <a:buNone/>
              <a:defRPr sz="1680"/>
            </a:lvl4pPr>
            <a:lvl5pPr marL="1919874" indent="0" algn="ctr">
              <a:buNone/>
              <a:defRPr sz="1680"/>
            </a:lvl5pPr>
            <a:lvl6pPr marL="2399843" indent="0" algn="ctr">
              <a:buNone/>
              <a:defRPr sz="1680"/>
            </a:lvl6pPr>
            <a:lvl7pPr marL="2879811" indent="0" algn="ctr">
              <a:buNone/>
              <a:defRPr sz="1680"/>
            </a:lvl7pPr>
            <a:lvl8pPr marL="3359780" indent="0" algn="ctr">
              <a:buNone/>
              <a:defRPr sz="1680"/>
            </a:lvl8pPr>
            <a:lvl9pPr marL="3839748" indent="0" algn="ctr">
              <a:buNone/>
              <a:defRPr sz="168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3C50B-D8C0-44AF-8E5C-89B6DCD4CAEE}" type="datetime1">
              <a:rPr kumimoji="1" lang="ja-JP" altLang="en-US" smtClean="0"/>
              <a:t>2026/7/21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CFD95-FA7C-4346-993D-6BEE85C096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786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87735-3CE1-45D2-9C92-D867D9216D27}" type="datetime1">
              <a:rPr kumimoji="1" lang="ja-JP" altLang="en-US" smtClean="0"/>
              <a:t>2026/7/21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CFD95-FA7C-4346-993D-6BEE85C096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5274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83297"/>
            <a:ext cx="2135981" cy="610108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83297"/>
            <a:ext cx="6284119" cy="610108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9B8DA-56B5-4158-B70A-2C37A5F4D6CE}" type="datetime1">
              <a:rPr kumimoji="1" lang="ja-JP" altLang="en-US" smtClean="0"/>
              <a:t>2026/7/21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CFD95-FA7C-4346-993D-6BEE85C096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1755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889D2-C05A-4D6F-8B6E-8DCC05FAD8B5}" type="datetime1">
              <a:rPr kumimoji="1" lang="ja-JP" altLang="en-US" smtClean="0"/>
              <a:t>2026/7/21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9105900" y="120943"/>
            <a:ext cx="682898" cy="377917"/>
          </a:xfrm>
          <a:solidFill>
            <a:schemeClr val="bg1"/>
          </a:solidFill>
          <a:ln>
            <a:solidFill>
              <a:schemeClr val="accent6"/>
            </a:solidFill>
          </a:ln>
        </p:spPr>
        <p:txBody>
          <a:bodyPr/>
          <a:lstStyle>
            <a:lvl1pPr algn="ctr">
              <a:defRPr sz="14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7B20388F-A125-4D2E-BBF0-E240911E1C9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3837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35CAC-6FFF-49B7-AC71-BD905E4738A3}" type="datetime1">
              <a:rPr kumimoji="1" lang="ja-JP" altLang="en-US" smtClean="0"/>
              <a:t>2026/7/21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CFD95-FA7C-4346-993D-6BEE85C096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202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94831"/>
            <a:ext cx="8543925" cy="2994714"/>
          </a:xfrm>
        </p:spPr>
        <p:txBody>
          <a:bodyPr anchor="b"/>
          <a:lstStyle>
            <a:lvl1pPr>
              <a:defRPr sz="6299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817876"/>
            <a:ext cx="8543925" cy="15748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7996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59937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39906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19874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399843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79811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597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39748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C9F2D-816D-4C9C-8E93-9775826336D4}" type="datetime1">
              <a:rPr kumimoji="1" lang="ja-JP" altLang="en-US" smtClean="0"/>
              <a:t>2026/7/21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CFD95-FA7C-4346-993D-6BEE85C096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1288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916484"/>
            <a:ext cx="4210050" cy="456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916484"/>
            <a:ext cx="4210050" cy="456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3E976-3691-4ADD-B9B6-C575BCFC738C}" type="datetime1">
              <a:rPr kumimoji="1" lang="ja-JP" altLang="en-US" smtClean="0"/>
              <a:t>2026/7/21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CFD95-FA7C-4346-993D-6BEE85C096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7855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83299"/>
            <a:ext cx="8543925" cy="1391534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764832"/>
            <a:ext cx="4190702" cy="86491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79969" indent="0">
              <a:buNone/>
              <a:defRPr sz="2100" b="1"/>
            </a:lvl2pPr>
            <a:lvl3pPr marL="959937" indent="0">
              <a:buNone/>
              <a:defRPr sz="1890" b="1"/>
            </a:lvl3pPr>
            <a:lvl4pPr marL="1439906" indent="0">
              <a:buNone/>
              <a:defRPr sz="1680" b="1"/>
            </a:lvl4pPr>
            <a:lvl5pPr marL="1919874" indent="0">
              <a:buNone/>
              <a:defRPr sz="1680" b="1"/>
            </a:lvl5pPr>
            <a:lvl6pPr marL="2399843" indent="0">
              <a:buNone/>
              <a:defRPr sz="1680" b="1"/>
            </a:lvl6pPr>
            <a:lvl7pPr marL="2879811" indent="0">
              <a:buNone/>
              <a:defRPr sz="1680" b="1"/>
            </a:lvl7pPr>
            <a:lvl8pPr marL="3359780" indent="0">
              <a:buNone/>
              <a:defRPr sz="1680" b="1"/>
            </a:lvl8pPr>
            <a:lvl9pPr marL="3839748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629749"/>
            <a:ext cx="4190702" cy="386796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764832"/>
            <a:ext cx="4211340" cy="86491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79969" indent="0">
              <a:buNone/>
              <a:defRPr sz="2100" b="1"/>
            </a:lvl2pPr>
            <a:lvl3pPr marL="959937" indent="0">
              <a:buNone/>
              <a:defRPr sz="1890" b="1"/>
            </a:lvl3pPr>
            <a:lvl4pPr marL="1439906" indent="0">
              <a:buNone/>
              <a:defRPr sz="1680" b="1"/>
            </a:lvl4pPr>
            <a:lvl5pPr marL="1919874" indent="0">
              <a:buNone/>
              <a:defRPr sz="1680" b="1"/>
            </a:lvl5pPr>
            <a:lvl6pPr marL="2399843" indent="0">
              <a:buNone/>
              <a:defRPr sz="1680" b="1"/>
            </a:lvl6pPr>
            <a:lvl7pPr marL="2879811" indent="0">
              <a:buNone/>
              <a:defRPr sz="1680" b="1"/>
            </a:lvl7pPr>
            <a:lvl8pPr marL="3359780" indent="0">
              <a:buNone/>
              <a:defRPr sz="1680" b="1"/>
            </a:lvl8pPr>
            <a:lvl9pPr marL="3839748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629749"/>
            <a:ext cx="4211340" cy="386796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80A88-7CD2-4BAC-A01D-911E4ACD2C9E}" type="datetime1">
              <a:rPr kumimoji="1" lang="ja-JP" altLang="en-US" smtClean="0"/>
              <a:t>2026/7/21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CFD95-FA7C-4346-993D-6BEE85C096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6631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4D7B8-86D4-40D6-A027-E17EBAA6FDE3}" type="datetime1">
              <a:rPr kumimoji="1" lang="ja-JP" altLang="en-US" smtClean="0"/>
              <a:t>2026/7/21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CFD95-FA7C-4346-993D-6BEE85C096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1966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8571B-9E1F-44B7-97CF-7F0AF1699C33}" type="datetime1">
              <a:rPr kumimoji="1" lang="ja-JP" altLang="en-US" smtClean="0"/>
              <a:t>2026/7/21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CFD95-FA7C-4346-993D-6BEE85C096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4401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79954"/>
            <a:ext cx="3194943" cy="1679840"/>
          </a:xfrm>
        </p:spPr>
        <p:txBody>
          <a:bodyPr anchor="b"/>
          <a:lstStyle>
            <a:lvl1pPr>
              <a:defRPr sz="3359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1036570"/>
            <a:ext cx="5014913" cy="5116178"/>
          </a:xfrm>
        </p:spPr>
        <p:txBody>
          <a:bodyPr/>
          <a:lstStyle>
            <a:lvl1pPr>
              <a:defRPr sz="3359"/>
            </a:lvl1pPr>
            <a:lvl2pPr>
              <a:defRPr sz="2939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159794"/>
            <a:ext cx="3194943" cy="4001285"/>
          </a:xfrm>
        </p:spPr>
        <p:txBody>
          <a:bodyPr/>
          <a:lstStyle>
            <a:lvl1pPr marL="0" indent="0">
              <a:buNone/>
              <a:defRPr sz="1680"/>
            </a:lvl1pPr>
            <a:lvl2pPr marL="479969" indent="0">
              <a:buNone/>
              <a:defRPr sz="1470"/>
            </a:lvl2pPr>
            <a:lvl3pPr marL="959937" indent="0">
              <a:buNone/>
              <a:defRPr sz="1260"/>
            </a:lvl3pPr>
            <a:lvl4pPr marL="1439906" indent="0">
              <a:buNone/>
              <a:defRPr sz="1050"/>
            </a:lvl4pPr>
            <a:lvl5pPr marL="1919874" indent="0">
              <a:buNone/>
              <a:defRPr sz="1050"/>
            </a:lvl5pPr>
            <a:lvl6pPr marL="2399843" indent="0">
              <a:buNone/>
              <a:defRPr sz="1050"/>
            </a:lvl6pPr>
            <a:lvl7pPr marL="2879811" indent="0">
              <a:buNone/>
              <a:defRPr sz="1050"/>
            </a:lvl7pPr>
            <a:lvl8pPr marL="3359780" indent="0">
              <a:buNone/>
              <a:defRPr sz="1050"/>
            </a:lvl8pPr>
            <a:lvl9pPr marL="3839748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014FB-4BE6-40E0-B7EF-F039431F8D3C}" type="datetime1">
              <a:rPr kumimoji="1" lang="ja-JP" altLang="en-US" smtClean="0"/>
              <a:t>2026/7/21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CFD95-FA7C-4346-993D-6BEE85C096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5290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79954"/>
            <a:ext cx="3194943" cy="1679840"/>
          </a:xfrm>
        </p:spPr>
        <p:txBody>
          <a:bodyPr anchor="b"/>
          <a:lstStyle>
            <a:lvl1pPr>
              <a:defRPr sz="3359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1036570"/>
            <a:ext cx="5014913" cy="5116178"/>
          </a:xfrm>
        </p:spPr>
        <p:txBody>
          <a:bodyPr anchor="t"/>
          <a:lstStyle>
            <a:lvl1pPr marL="0" indent="0">
              <a:buNone/>
              <a:defRPr sz="3359"/>
            </a:lvl1pPr>
            <a:lvl2pPr marL="479969" indent="0">
              <a:buNone/>
              <a:defRPr sz="2939"/>
            </a:lvl2pPr>
            <a:lvl3pPr marL="959937" indent="0">
              <a:buNone/>
              <a:defRPr sz="2520"/>
            </a:lvl3pPr>
            <a:lvl4pPr marL="1439906" indent="0">
              <a:buNone/>
              <a:defRPr sz="2100"/>
            </a:lvl4pPr>
            <a:lvl5pPr marL="1919874" indent="0">
              <a:buNone/>
              <a:defRPr sz="2100"/>
            </a:lvl5pPr>
            <a:lvl6pPr marL="2399843" indent="0">
              <a:buNone/>
              <a:defRPr sz="2100"/>
            </a:lvl6pPr>
            <a:lvl7pPr marL="2879811" indent="0">
              <a:buNone/>
              <a:defRPr sz="2100"/>
            </a:lvl7pPr>
            <a:lvl8pPr marL="3359780" indent="0">
              <a:buNone/>
              <a:defRPr sz="2100"/>
            </a:lvl8pPr>
            <a:lvl9pPr marL="3839748" indent="0">
              <a:buNone/>
              <a:defRPr sz="21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159794"/>
            <a:ext cx="3194943" cy="4001285"/>
          </a:xfrm>
        </p:spPr>
        <p:txBody>
          <a:bodyPr/>
          <a:lstStyle>
            <a:lvl1pPr marL="0" indent="0">
              <a:buNone/>
              <a:defRPr sz="1680"/>
            </a:lvl1pPr>
            <a:lvl2pPr marL="479969" indent="0">
              <a:buNone/>
              <a:defRPr sz="1470"/>
            </a:lvl2pPr>
            <a:lvl3pPr marL="959937" indent="0">
              <a:buNone/>
              <a:defRPr sz="1260"/>
            </a:lvl3pPr>
            <a:lvl4pPr marL="1439906" indent="0">
              <a:buNone/>
              <a:defRPr sz="1050"/>
            </a:lvl4pPr>
            <a:lvl5pPr marL="1919874" indent="0">
              <a:buNone/>
              <a:defRPr sz="1050"/>
            </a:lvl5pPr>
            <a:lvl6pPr marL="2399843" indent="0">
              <a:buNone/>
              <a:defRPr sz="1050"/>
            </a:lvl6pPr>
            <a:lvl7pPr marL="2879811" indent="0">
              <a:buNone/>
              <a:defRPr sz="1050"/>
            </a:lvl7pPr>
            <a:lvl8pPr marL="3359780" indent="0">
              <a:buNone/>
              <a:defRPr sz="1050"/>
            </a:lvl8pPr>
            <a:lvl9pPr marL="3839748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8EB7D-7546-49BB-9DAB-84AAB1E186DA}" type="datetime1">
              <a:rPr kumimoji="1" lang="ja-JP" altLang="en-US" smtClean="0"/>
              <a:t>2026/7/21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CFD95-FA7C-4346-993D-6BEE85C096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4313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83299"/>
            <a:ext cx="8543925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916484"/>
            <a:ext cx="8543925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672698"/>
            <a:ext cx="222885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227D1-5AFF-45D3-8CBD-92BFA66D22B5}" type="datetime1">
              <a:rPr kumimoji="1" lang="ja-JP" altLang="en-US" smtClean="0"/>
              <a:t>2026/7/21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672698"/>
            <a:ext cx="3343275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672698"/>
            <a:ext cx="222885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CFD95-FA7C-4346-993D-6BEE85C096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67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l" defTabSz="959937" rtl="0" eaLnBrk="1" latinLnBrk="0" hangingPunct="1">
        <a:lnSpc>
          <a:spcPct val="90000"/>
        </a:lnSpc>
        <a:spcBef>
          <a:spcPct val="0"/>
        </a:spcBef>
        <a:buNone/>
        <a:defRPr kumimoji="1" sz="461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9984" indent="-239984" algn="l" defTabSz="959937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kumimoji="1" sz="2939" kern="1200">
          <a:solidFill>
            <a:schemeClr val="tx1"/>
          </a:solidFill>
          <a:latin typeface="+mn-lt"/>
          <a:ea typeface="+mn-ea"/>
          <a:cs typeface="+mn-cs"/>
        </a:defRPr>
      </a:lvl1pPr>
      <a:lvl2pPr marL="719953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199921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79890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59859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39827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19796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599764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79733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9937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79969" algn="l" defTabSz="959937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59937" algn="l" defTabSz="959937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39906" algn="l" defTabSz="959937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19874" algn="l" defTabSz="959937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399843" algn="l" defTabSz="959937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79811" algn="l" defTabSz="959937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59780" algn="l" defTabSz="959937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39748" algn="l" defTabSz="959937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>
            <a:extLst>
              <a:ext uri="{FF2B5EF4-FFF2-40B4-BE49-F238E27FC236}">
                <a16:creationId xmlns:a16="http://schemas.microsoft.com/office/drawing/2014/main" id="{63EBC098-6B06-4982-8C4C-7D6635D52C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" y="0"/>
            <a:ext cx="9905998" cy="7199313"/>
          </a:xfrm>
          <a:prstGeom prst="rect">
            <a:avLst/>
          </a:prstGeom>
        </p:spPr>
      </p:pic>
      <p:sp>
        <p:nvSpPr>
          <p:cNvPr id="2" name="正方形/長方形 1"/>
          <p:cNvSpPr/>
          <p:nvPr/>
        </p:nvSpPr>
        <p:spPr>
          <a:xfrm>
            <a:off x="0" y="1518073"/>
            <a:ext cx="9906000" cy="198545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en-US" altLang="ja-JP" sz="44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SDGs</a:t>
            </a:r>
            <a:r>
              <a:rPr kumimoji="1" lang="ja-JP" altLang="en-US" sz="44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認知度調査</a:t>
            </a:r>
            <a:endParaRPr kumimoji="1" lang="en-US" altLang="ja-JP" sz="4400" b="1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>
              <a:lnSpc>
                <a:spcPct val="150000"/>
              </a:lnSpc>
            </a:pPr>
            <a:r>
              <a:rPr kumimoji="1" lang="en-US" altLang="ja-JP" sz="44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2026</a:t>
            </a:r>
            <a:r>
              <a:rPr kumimoji="1" lang="ja-JP" altLang="en-US" sz="44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</a:t>
            </a:r>
            <a:r>
              <a:rPr kumimoji="1" lang="en-US" altLang="ja-JP" sz="44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</a:t>
            </a:r>
            <a:r>
              <a:rPr kumimoji="1" lang="ja-JP" altLang="en-US" sz="44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</a:t>
            </a:r>
            <a:endParaRPr kumimoji="1" lang="en-US" altLang="ja-JP" sz="4400" b="1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-2490165" y="4816984"/>
            <a:ext cx="7755148" cy="1163408"/>
          </a:xfrm>
          <a:prstGeom prst="rect">
            <a:avLst/>
          </a:prstGeom>
          <a:ln w="12700">
            <a:noFill/>
          </a:ln>
        </p:spPr>
        <p:txBody>
          <a:bodyPr wrap="square" anchor="ctr">
            <a:noAutofit/>
          </a:bodyPr>
          <a:lstStyle/>
          <a:p>
            <a:pPr>
              <a:lnSpc>
                <a:spcPts val="2096"/>
              </a:lnSpc>
            </a:pP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47DA096C-DDDF-44B0-952E-6309DF11570A}"/>
              </a:ext>
            </a:extLst>
          </p:cNvPr>
          <p:cNvSpPr/>
          <p:nvPr/>
        </p:nvSpPr>
        <p:spPr>
          <a:xfrm>
            <a:off x="0" y="3754506"/>
            <a:ext cx="9906000" cy="86575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ja-JP" altLang="en-US" sz="2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大阪府 政策企画部 企画室 連携課</a:t>
            </a:r>
            <a:endParaRPr kumimoji="1" lang="en-US" altLang="ja-JP" sz="28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5763DAEE-BEA2-4268-8040-78951DA47D01}"/>
              </a:ext>
            </a:extLst>
          </p:cNvPr>
          <p:cNvSpPr/>
          <p:nvPr/>
        </p:nvSpPr>
        <p:spPr>
          <a:xfrm>
            <a:off x="1075416" y="4871238"/>
            <a:ext cx="7755148" cy="1163407"/>
          </a:xfrm>
          <a:prstGeom prst="rect">
            <a:avLst/>
          </a:prstGeom>
          <a:solidFill>
            <a:schemeClr val="bg1">
              <a:lumMod val="50000"/>
              <a:alpha val="1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096"/>
              </a:lnSpc>
            </a:pPr>
            <a:r>
              <a:rPr lang="en-US" altLang="ja-JP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lang="ja-JP" altLang="en-US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アンケート調査の概要</a:t>
            </a:r>
            <a:r>
              <a:rPr lang="en-US" altLang="ja-JP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</a:p>
          <a:p>
            <a:pPr>
              <a:lnSpc>
                <a:spcPts val="2096"/>
              </a:lnSpc>
            </a:pPr>
            <a:r>
              <a:rPr lang="ja-JP" altLang="en-US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調査方法 ： 民間の調査会社が保有するモニターを対象としたインターネットアンケート調査</a:t>
            </a:r>
            <a:endParaRPr lang="en-US" altLang="ja-JP" sz="14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2096"/>
              </a:lnSpc>
            </a:pPr>
            <a:r>
              <a:rPr lang="ja-JP" altLang="en-US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調査対象 ： 国勢調査に基づく性・年代・居住地の割合で割り付けた</a:t>
            </a:r>
            <a:r>
              <a:rPr lang="en-US" altLang="ja-JP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18</a:t>
            </a:r>
            <a:r>
              <a:rPr lang="ja-JP" altLang="en-US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歳以上の大阪府民</a:t>
            </a:r>
            <a:r>
              <a:rPr lang="en-US" altLang="ja-JP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1,000</a:t>
            </a:r>
            <a:r>
              <a:rPr lang="ja-JP" altLang="en-US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人</a:t>
            </a:r>
            <a:endParaRPr lang="en-US" altLang="ja-JP" sz="14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2096"/>
              </a:lnSpc>
            </a:pPr>
            <a:r>
              <a:rPr lang="ja-JP" altLang="en-US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実施期間 ： ２０２</a:t>
            </a:r>
            <a:r>
              <a:rPr lang="en-US" altLang="ja-JP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6</a:t>
            </a:r>
            <a:r>
              <a:rPr lang="ja-JP" altLang="en-US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年３月</a:t>
            </a:r>
            <a:r>
              <a:rPr lang="en-US" altLang="ja-JP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13</a:t>
            </a:r>
            <a:r>
              <a:rPr lang="ja-JP" altLang="en-US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日から３月</a:t>
            </a:r>
            <a:r>
              <a:rPr lang="en-US" altLang="ja-JP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23</a:t>
            </a:r>
            <a:r>
              <a:rPr lang="ja-JP" altLang="en-US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</a:t>
            </a:r>
            <a:endParaRPr lang="en-US" altLang="ja-JP" sz="14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191991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B17DFE38-40FD-403D-AF13-A1287BF89E68}"/>
              </a:ext>
            </a:extLst>
          </p:cNvPr>
          <p:cNvSpPr/>
          <p:nvPr/>
        </p:nvSpPr>
        <p:spPr>
          <a:xfrm>
            <a:off x="0" y="0"/>
            <a:ext cx="9906000" cy="543465"/>
          </a:xfrm>
          <a:prstGeom prst="rect">
            <a:avLst/>
          </a:prstGeom>
          <a:solidFill>
            <a:srgbClr val="0075BA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400" b="1" dirty="0">
                <a:solidFill>
                  <a:prstClr val="white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kumimoji="1" lang="ja-JP" altLang="en-US" sz="2000" b="1" dirty="0">
                <a:solidFill>
                  <a:prstClr val="white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現在のＳＤＧｓに不足しているもの、今後強化すべき観点（年代別）</a:t>
            </a:r>
            <a:endParaRPr kumimoji="1" lang="zh-TW" altLang="en-US" sz="2000" b="1" dirty="0">
              <a:solidFill>
                <a:prstClr val="white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CAB77E40-1E4E-42DD-9DB5-3133D4C11C68}"/>
              </a:ext>
            </a:extLst>
          </p:cNvPr>
          <p:cNvSpPr/>
          <p:nvPr/>
        </p:nvSpPr>
        <p:spPr>
          <a:xfrm>
            <a:off x="164757" y="615213"/>
            <a:ext cx="9545866" cy="603987"/>
          </a:xfrm>
          <a:prstGeom prst="rect">
            <a:avLst/>
          </a:prstGeom>
          <a:solidFill>
            <a:schemeClr val="bg1">
              <a:lumMod val="50000"/>
              <a:alpha val="1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096"/>
              </a:lnSpc>
              <a:spcBef>
                <a:spcPts val="300"/>
              </a:spcBef>
            </a:pPr>
            <a:r>
              <a:rPr lang="ja-JP" altLang="en-US" sz="1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現在の</a:t>
            </a:r>
            <a:r>
              <a:rPr lang="en-US" altLang="ja-JP" sz="1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SDGs</a:t>
            </a:r>
            <a:r>
              <a:rPr lang="ja-JP" altLang="en-US" sz="1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に不足しているもの、今後強化すべき観点は、全年代で「自然災害」が最も高くなっている。</a:t>
            </a:r>
            <a:endParaRPr lang="en-US" altLang="ja-JP" sz="16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0" name="スライド番号プレースホルダー 1">
            <a:extLst>
              <a:ext uri="{FF2B5EF4-FFF2-40B4-BE49-F238E27FC236}">
                <a16:creationId xmlns:a16="http://schemas.microsoft.com/office/drawing/2014/main" id="{85EAC8A2-CA5A-9824-FD57-FE4B7B65C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5900" y="120943"/>
            <a:ext cx="682898" cy="377917"/>
          </a:xfrm>
        </p:spPr>
        <p:txBody>
          <a:bodyPr/>
          <a:lstStyle/>
          <a:p>
            <a:fld id="{7B20388F-A125-4D2E-BBF0-E240911E1C91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8AC338F-527B-F4F6-50C8-D175F4BA68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88" y="981681"/>
            <a:ext cx="9827604" cy="6285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7799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B0B0C5C8-33F6-484F-9BF5-5ADE8A6ACCEC}"/>
              </a:ext>
            </a:extLst>
          </p:cNvPr>
          <p:cNvSpPr/>
          <p:nvPr/>
        </p:nvSpPr>
        <p:spPr>
          <a:xfrm>
            <a:off x="-1" y="4590"/>
            <a:ext cx="9906000" cy="543465"/>
          </a:xfrm>
          <a:prstGeom prst="rect">
            <a:avLst/>
          </a:prstGeom>
          <a:solidFill>
            <a:srgbClr val="0075BA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400" b="1" dirty="0">
                <a:solidFill>
                  <a:prstClr val="white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kumimoji="1" lang="ja-JP" altLang="en-US" sz="2000" b="1" dirty="0">
                <a:solidFill>
                  <a:prstClr val="white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ビヨンド</a:t>
            </a:r>
            <a:r>
              <a:rPr kumimoji="1" lang="en-US" altLang="ja-JP" sz="2000" b="1" dirty="0">
                <a:solidFill>
                  <a:prstClr val="white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SDG</a:t>
            </a:r>
            <a:r>
              <a:rPr kumimoji="1" lang="ja-JP" altLang="en-US" sz="2000" b="1" dirty="0">
                <a:solidFill>
                  <a:prstClr val="white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ｓに向けた話し合いの場への参加意向（全体）</a:t>
            </a:r>
            <a:endParaRPr kumimoji="1" lang="zh-TW" altLang="en-US" sz="2000" b="1" dirty="0">
              <a:solidFill>
                <a:prstClr val="white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D69F65DD-02B7-4012-95CC-22B8692A7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0388F-A125-4D2E-BBF0-E240911E1C91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F636E72-8A98-4915-B840-23667EF7D5AA}"/>
              </a:ext>
            </a:extLst>
          </p:cNvPr>
          <p:cNvSpPr/>
          <p:nvPr/>
        </p:nvSpPr>
        <p:spPr>
          <a:xfrm>
            <a:off x="164757" y="615213"/>
            <a:ext cx="9545866" cy="603987"/>
          </a:xfrm>
          <a:prstGeom prst="rect">
            <a:avLst/>
          </a:prstGeom>
          <a:solidFill>
            <a:schemeClr val="bg1">
              <a:lumMod val="50000"/>
              <a:alpha val="1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096"/>
              </a:lnSpc>
              <a:spcBef>
                <a:spcPts val="300"/>
              </a:spcBef>
            </a:pPr>
            <a:r>
              <a:rPr lang="ja-JP" altLang="en-US" sz="1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ビヨンド</a:t>
            </a:r>
            <a:r>
              <a:rPr lang="en-US" altLang="ja-JP" sz="1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SDG</a:t>
            </a:r>
            <a:r>
              <a:rPr lang="ja-JP" altLang="en-US" sz="1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ｓに向けた話し合いの場への参加意向は２０％。</a:t>
            </a:r>
            <a:endParaRPr lang="en-US" altLang="ja-JP" sz="16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E27B4BE9-D5D6-054F-7FEB-553F0590C8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757" y="1286358"/>
            <a:ext cx="9772735" cy="5919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2979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D95BDD21-126F-F23C-4059-31E6E963A481}"/>
              </a:ext>
            </a:extLst>
          </p:cNvPr>
          <p:cNvSpPr/>
          <p:nvPr/>
        </p:nvSpPr>
        <p:spPr>
          <a:xfrm>
            <a:off x="-1" y="4590"/>
            <a:ext cx="9906000" cy="543465"/>
          </a:xfrm>
          <a:prstGeom prst="rect">
            <a:avLst/>
          </a:prstGeom>
          <a:solidFill>
            <a:srgbClr val="0075BA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000" b="1" dirty="0">
                <a:solidFill>
                  <a:prstClr val="white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kumimoji="1" lang="en-US" altLang="ja-JP" sz="2000" b="1" dirty="0">
                <a:solidFill>
                  <a:prstClr val="white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SDG</a:t>
            </a:r>
            <a:r>
              <a:rPr kumimoji="1" lang="ja-JP" altLang="en-US" sz="2000" b="1" dirty="0">
                <a:solidFill>
                  <a:prstClr val="white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ｓを広めるため、大阪府に期待する取組み</a:t>
            </a:r>
            <a:endParaRPr kumimoji="1" lang="zh-TW" altLang="en-US" sz="2000" b="1" dirty="0">
              <a:solidFill>
                <a:prstClr val="white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3513B665-131E-4C8D-9DD8-E51B8D70C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0388F-A125-4D2E-BBF0-E240911E1C91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F04F32B0-293E-4EDF-A1FF-F5C90CB0881F}"/>
              </a:ext>
            </a:extLst>
          </p:cNvPr>
          <p:cNvSpPr/>
          <p:nvPr/>
        </p:nvSpPr>
        <p:spPr>
          <a:xfrm>
            <a:off x="142996" y="615213"/>
            <a:ext cx="9620006" cy="748858"/>
          </a:xfrm>
          <a:prstGeom prst="rect">
            <a:avLst/>
          </a:prstGeom>
          <a:solidFill>
            <a:schemeClr val="bg1">
              <a:lumMod val="50000"/>
              <a:alpha val="1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096"/>
              </a:lnSpc>
              <a:spcBef>
                <a:spcPts val="300"/>
              </a:spcBef>
            </a:pPr>
            <a:endParaRPr lang="en-US" altLang="ja-JP" sz="16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2096"/>
              </a:lnSpc>
              <a:spcBef>
                <a:spcPts val="300"/>
              </a:spcBef>
            </a:pPr>
            <a:r>
              <a:rPr lang="en-US" altLang="ja-JP" sz="1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SDGs</a:t>
            </a:r>
            <a:r>
              <a:rPr lang="ja-JP" altLang="en-US" sz="1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を広めるため大阪府に期待する取組みは、「情報提供・広報活動」 、「具体的な行動を考えるためのヒントの提示」 の割合が高い。</a:t>
            </a:r>
            <a:endParaRPr kumimoji="1" lang="en-US" altLang="ja-JP" sz="1600" b="1" dirty="0">
              <a:solidFill>
                <a:prstClr val="white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2096"/>
              </a:lnSpc>
              <a:spcBef>
                <a:spcPts val="300"/>
              </a:spcBef>
            </a:pPr>
            <a:endParaRPr lang="ja-JP" altLang="en-US" sz="16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076D52A-D145-A550-376F-D3C1ED3C75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380" y="1431229"/>
            <a:ext cx="9626418" cy="571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6109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6BA4ED82-7553-4F84-AFBD-C3344AAE8A16}"/>
              </a:ext>
            </a:extLst>
          </p:cNvPr>
          <p:cNvSpPr/>
          <p:nvPr/>
        </p:nvSpPr>
        <p:spPr>
          <a:xfrm>
            <a:off x="0" y="-1"/>
            <a:ext cx="9906000" cy="543465"/>
          </a:xfrm>
          <a:prstGeom prst="rect">
            <a:avLst/>
          </a:prstGeom>
          <a:solidFill>
            <a:srgbClr val="0075BA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400" b="1" dirty="0">
                <a:solidFill>
                  <a:prstClr val="white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kumimoji="1" lang="ja-JP" altLang="en-US" sz="2000" b="1" dirty="0">
                <a:solidFill>
                  <a:prstClr val="white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普段の生活におけるＳＤＧｓ意識度・行動度</a:t>
            </a:r>
            <a:endParaRPr kumimoji="1" lang="en-US" altLang="ja-JP" sz="2000" b="1" dirty="0">
              <a:solidFill>
                <a:prstClr val="white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3" name="スライド番号プレースホルダー 5">
            <a:extLst>
              <a:ext uri="{FF2B5EF4-FFF2-40B4-BE49-F238E27FC236}">
                <a16:creationId xmlns:a16="http://schemas.microsoft.com/office/drawing/2014/main" id="{7DAF6736-E7E0-43B7-8A39-1C4C88C18D03}"/>
              </a:ext>
            </a:extLst>
          </p:cNvPr>
          <p:cNvSpPr txBox="1">
            <a:spLocks/>
          </p:cNvSpPr>
          <p:nvPr/>
        </p:nvSpPr>
        <p:spPr>
          <a:xfrm>
            <a:off x="9105900" y="96701"/>
            <a:ext cx="682898" cy="377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4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B20388F-A125-4D2E-BBF0-E240911E1C91}" type="slidenum">
              <a:rPr kumimoji="1" lang="ja-JP" altLang="en-US" smtClean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pPr/>
              <a:t>12</a:t>
            </a:fld>
            <a:endParaRPr kumimoji="1" lang="ja-JP" altLang="en-US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B4AABA51-654D-44C1-B79E-FA4BDB8FDD32}"/>
              </a:ext>
            </a:extLst>
          </p:cNvPr>
          <p:cNvSpPr/>
          <p:nvPr/>
        </p:nvSpPr>
        <p:spPr>
          <a:xfrm>
            <a:off x="142997" y="640165"/>
            <a:ext cx="9620006" cy="949591"/>
          </a:xfrm>
          <a:prstGeom prst="rect">
            <a:avLst/>
          </a:prstGeom>
          <a:solidFill>
            <a:schemeClr val="bg1">
              <a:lumMod val="50000"/>
              <a:alpha val="1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096"/>
              </a:lnSpc>
              <a:spcBef>
                <a:spcPts val="300"/>
              </a:spcBef>
            </a:pPr>
            <a:r>
              <a:rPr lang="ja-JP" altLang="en-US" sz="1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普段の生活における</a:t>
            </a:r>
            <a:r>
              <a:rPr lang="en-US" altLang="ja-JP" sz="1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SDG</a:t>
            </a:r>
            <a:r>
              <a:rPr lang="ja-JP" altLang="en-US" sz="1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ｓ意識度・行動度では、</a:t>
            </a:r>
            <a:r>
              <a:rPr lang="en-US" altLang="ja-JP" sz="1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SDG</a:t>
            </a:r>
            <a:r>
              <a:rPr lang="ja-JP" altLang="en-US" sz="1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ｓの達成に向け、</a:t>
            </a:r>
            <a:r>
              <a:rPr lang="en-US" altLang="ja-JP" sz="1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SDG</a:t>
            </a:r>
            <a:r>
              <a:rPr lang="ja-JP" altLang="en-US" sz="1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ｓを日常の行動と紐付けて説明できる人の割合は約</a:t>
            </a:r>
            <a:r>
              <a:rPr lang="en-US" altLang="ja-JP" sz="1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30</a:t>
            </a:r>
            <a:r>
              <a:rPr lang="ja-JP" altLang="en-US" sz="1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％程度。取組を定期的に振り返り、見直しながら継続している人は約</a:t>
            </a:r>
            <a:r>
              <a:rPr lang="en-US" altLang="ja-JP" sz="1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20</a:t>
            </a:r>
            <a:r>
              <a:rPr lang="ja-JP" altLang="en-US" sz="1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％程度。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B946F8F9-F4E3-4E67-9A10-66823B87BC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997" y="1686457"/>
            <a:ext cx="9656901" cy="535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8572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524AC996-30BE-2719-3548-A44A1EFBE0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7202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8094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82196C33-163E-47E6-AF00-15034DCA8F3B}"/>
              </a:ext>
            </a:extLst>
          </p:cNvPr>
          <p:cNvSpPr/>
          <p:nvPr/>
        </p:nvSpPr>
        <p:spPr>
          <a:xfrm>
            <a:off x="0" y="-1"/>
            <a:ext cx="9906000" cy="543465"/>
          </a:xfrm>
          <a:prstGeom prst="rect">
            <a:avLst/>
          </a:prstGeom>
          <a:solidFill>
            <a:srgbClr val="0075BA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400" b="1" dirty="0">
                <a:solidFill>
                  <a:prstClr val="white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kumimoji="1" lang="en-US" altLang="ja-JP" sz="2000" b="1" dirty="0">
                <a:solidFill>
                  <a:prstClr val="white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SDGs</a:t>
            </a:r>
            <a:r>
              <a:rPr kumimoji="1" lang="ja-JP" altLang="en-US" sz="2000" b="1" dirty="0">
                <a:solidFill>
                  <a:prstClr val="white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を意識して行動していること　（主な意見）</a:t>
            </a:r>
            <a:endParaRPr kumimoji="1" lang="zh-TW" altLang="en-US" sz="2000" b="1" dirty="0">
              <a:solidFill>
                <a:prstClr val="white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0" name="スライド番号プレースホルダー 5">
            <a:extLst>
              <a:ext uri="{FF2B5EF4-FFF2-40B4-BE49-F238E27FC236}">
                <a16:creationId xmlns:a16="http://schemas.microsoft.com/office/drawing/2014/main" id="{001B753D-444F-459F-A53F-00BFFF758121}"/>
              </a:ext>
            </a:extLst>
          </p:cNvPr>
          <p:cNvSpPr txBox="1">
            <a:spLocks/>
          </p:cNvSpPr>
          <p:nvPr/>
        </p:nvSpPr>
        <p:spPr>
          <a:xfrm>
            <a:off x="9105900" y="96701"/>
            <a:ext cx="682898" cy="377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4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B20388F-A125-4D2E-BBF0-E240911E1C91}" type="slidenum">
              <a:rPr kumimoji="1" lang="ja-JP" altLang="en-US" smtClean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pPr/>
              <a:t>14</a:t>
            </a:fld>
            <a:endParaRPr kumimoji="1" lang="ja-JP" altLang="en-US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415245B1-974E-16E5-7509-1103363FA6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15" y="640292"/>
            <a:ext cx="9711770" cy="646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117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02AC87AE-F6E3-44B1-AE9D-EE18609AAAFB}"/>
              </a:ext>
            </a:extLst>
          </p:cNvPr>
          <p:cNvSpPr/>
          <p:nvPr/>
        </p:nvSpPr>
        <p:spPr>
          <a:xfrm>
            <a:off x="142997" y="640166"/>
            <a:ext cx="9620006" cy="613492"/>
          </a:xfrm>
          <a:prstGeom prst="rect">
            <a:avLst/>
          </a:prstGeom>
          <a:solidFill>
            <a:schemeClr val="bg1">
              <a:lumMod val="50000"/>
              <a:alpha val="1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府民全体の認知度は </a:t>
            </a:r>
            <a:r>
              <a:rPr lang="en-US" altLang="ja-JP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82.3%</a:t>
            </a:r>
            <a:r>
              <a:rPr lang="ja-JP" altLang="en-US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（</a:t>
            </a:r>
            <a:r>
              <a:rPr lang="en-US" altLang="ja-JP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2026</a:t>
            </a:r>
            <a:r>
              <a:rPr lang="ja-JP" altLang="en-US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</a:t>
            </a:r>
            <a:r>
              <a:rPr lang="en-US" altLang="ja-JP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</a:t>
            </a:r>
            <a:r>
              <a:rPr lang="ja-JP" altLang="en-US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月時点）。</a:t>
            </a:r>
            <a:endParaRPr lang="en-US" altLang="ja-JP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0" y="-1"/>
            <a:ext cx="9906000" cy="543465"/>
          </a:xfrm>
          <a:prstGeom prst="rect">
            <a:avLst/>
          </a:prstGeom>
          <a:solidFill>
            <a:srgbClr val="0075BA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400" b="1" dirty="0">
                <a:solidFill>
                  <a:prstClr val="white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kumimoji="1" lang="en-US" altLang="ja-JP" sz="2000" b="1" dirty="0">
                <a:solidFill>
                  <a:prstClr val="white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SDGs</a:t>
            </a:r>
            <a:r>
              <a:rPr kumimoji="1" lang="ja-JP" altLang="en-US" sz="2000" b="1" dirty="0">
                <a:solidFill>
                  <a:prstClr val="white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認知度の推移　（男女別）</a:t>
            </a:r>
            <a:endParaRPr kumimoji="1" lang="zh-TW" altLang="en-US" sz="2000" b="1" dirty="0">
              <a:solidFill>
                <a:prstClr val="white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8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9105900" y="96701"/>
            <a:ext cx="682898" cy="377917"/>
          </a:xfrm>
          <a:ln>
            <a:noFill/>
          </a:ln>
        </p:spPr>
        <p:txBody>
          <a:bodyPr/>
          <a:lstStyle/>
          <a:p>
            <a:fld id="{7B20388F-A125-4D2E-BBF0-E240911E1C91}" type="slidenum">
              <a:rPr kumimoji="1" lang="ja-JP" altLang="en-US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pPr/>
              <a:t>1</a:t>
            </a:fld>
            <a:endParaRPr kumimoji="1" lang="ja-JP" altLang="en-US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334562" y="6756207"/>
            <a:ext cx="9737208" cy="342954"/>
          </a:xfrm>
          <a:prstGeom prst="rect">
            <a:avLst/>
          </a:prstGeom>
          <a:ln w="12700">
            <a:noFill/>
          </a:ln>
        </p:spPr>
        <p:txBody>
          <a:bodyPr wrap="square" anchor="ctr">
            <a:noAutofit/>
          </a:bodyPr>
          <a:lstStyle/>
          <a:p>
            <a:pPr>
              <a:lnSpc>
                <a:spcPts val="2096"/>
              </a:lnSpc>
            </a:pPr>
            <a:r>
              <a:rPr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</a:t>
            </a:r>
            <a:r>
              <a:rPr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SDGs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を知っている」と「 </a:t>
            </a:r>
            <a:r>
              <a:rPr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SDGs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という言葉を聞いたことがある、または、ロゴを見たことがある」の合計を</a:t>
            </a:r>
            <a:r>
              <a:rPr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SDGs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の認知度としている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8836893D-6D7C-DB46-D4CA-0A934795DF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380" y="1176099"/>
            <a:ext cx="9626418" cy="551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167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/>
          <p:cNvSpPr/>
          <p:nvPr/>
        </p:nvSpPr>
        <p:spPr>
          <a:xfrm>
            <a:off x="0" y="479348"/>
            <a:ext cx="9602338" cy="778111"/>
          </a:xfrm>
          <a:prstGeom prst="rect">
            <a:avLst/>
          </a:prstGeom>
          <a:ln w="12700">
            <a:noFill/>
          </a:ln>
        </p:spPr>
        <p:txBody>
          <a:bodyPr wrap="square" anchor="ctr">
            <a:noAutofit/>
          </a:bodyPr>
          <a:lstStyle/>
          <a:p>
            <a:pPr>
              <a:lnSpc>
                <a:spcPts val="2096"/>
              </a:lnSpc>
            </a:pPr>
            <a:endParaRPr lang="en-US" altLang="ja-JP" sz="1400" dirty="0">
              <a:latin typeface="+mn-ea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48130966-F005-4155-A2FF-0EB652A9F2B2}"/>
              </a:ext>
            </a:extLst>
          </p:cNvPr>
          <p:cNvSpPr/>
          <p:nvPr/>
        </p:nvSpPr>
        <p:spPr>
          <a:xfrm>
            <a:off x="0" y="-1"/>
            <a:ext cx="9906000" cy="543465"/>
          </a:xfrm>
          <a:prstGeom prst="rect">
            <a:avLst/>
          </a:prstGeom>
          <a:solidFill>
            <a:srgbClr val="0075BA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400" b="1" dirty="0">
                <a:solidFill>
                  <a:prstClr val="white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kumimoji="1" lang="en-US" altLang="ja-JP" sz="2000" b="1" dirty="0">
                <a:solidFill>
                  <a:prstClr val="white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SDGs</a:t>
            </a:r>
            <a:r>
              <a:rPr kumimoji="1" lang="ja-JP" altLang="en-US" sz="2000" b="1" dirty="0">
                <a:solidFill>
                  <a:prstClr val="white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認知度の推移　（全体）</a:t>
            </a:r>
            <a:endParaRPr kumimoji="1" lang="zh-TW" altLang="en-US" sz="2000" b="1" dirty="0">
              <a:solidFill>
                <a:prstClr val="white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1" name="スライド番号プレースホルダー 5">
            <a:extLst>
              <a:ext uri="{FF2B5EF4-FFF2-40B4-BE49-F238E27FC236}">
                <a16:creationId xmlns:a16="http://schemas.microsoft.com/office/drawing/2014/main" id="{41ECB667-4A79-48BD-9926-B72898EA8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5900" y="96701"/>
            <a:ext cx="682898" cy="377917"/>
          </a:xfrm>
          <a:ln>
            <a:noFill/>
          </a:ln>
        </p:spPr>
        <p:txBody>
          <a:bodyPr/>
          <a:lstStyle/>
          <a:p>
            <a:fld id="{7B20388F-A125-4D2E-BBF0-E240911E1C91}" type="slidenum">
              <a:rPr kumimoji="1" lang="ja-JP" altLang="en-US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pPr/>
              <a:t>2</a:t>
            </a:fld>
            <a:endParaRPr kumimoji="1" lang="ja-JP" altLang="en-US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AFEC924B-1881-4C5B-93FF-928BD355C9BB}"/>
              </a:ext>
            </a:extLst>
          </p:cNvPr>
          <p:cNvSpPr/>
          <p:nvPr/>
        </p:nvSpPr>
        <p:spPr>
          <a:xfrm>
            <a:off x="142997" y="640166"/>
            <a:ext cx="9620006" cy="613492"/>
          </a:xfrm>
          <a:prstGeom prst="rect">
            <a:avLst/>
          </a:prstGeom>
          <a:solidFill>
            <a:schemeClr val="bg1">
              <a:lumMod val="50000"/>
              <a:alpha val="1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096"/>
              </a:lnSpc>
            </a:pPr>
            <a:r>
              <a:rPr lang="en-US" altLang="ja-JP" sz="1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SDGs</a:t>
            </a:r>
            <a:r>
              <a:rPr lang="ja-JP" altLang="en-US" sz="1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の認知度は、概ね</a:t>
            </a:r>
            <a:r>
              <a:rPr lang="en-US" altLang="ja-JP" sz="1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80%</a:t>
            </a:r>
            <a:r>
              <a:rPr lang="ja-JP" altLang="en-US" sz="1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を超える水準で推移している。</a:t>
            </a:r>
            <a:endParaRPr lang="en-US" altLang="ja-JP" sz="16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311C50F-2959-5F6A-F780-D1E5B0435E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85" y="1350360"/>
            <a:ext cx="9626418" cy="564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949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C2EFA966-32E2-42C9-AD1C-DCD7D23316C5}"/>
              </a:ext>
            </a:extLst>
          </p:cNvPr>
          <p:cNvSpPr/>
          <p:nvPr/>
        </p:nvSpPr>
        <p:spPr>
          <a:xfrm>
            <a:off x="142997" y="640166"/>
            <a:ext cx="9620006" cy="613492"/>
          </a:xfrm>
          <a:prstGeom prst="rect">
            <a:avLst/>
          </a:prstGeom>
          <a:solidFill>
            <a:schemeClr val="bg1">
              <a:lumMod val="50000"/>
              <a:alpha val="1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096"/>
              </a:lnSpc>
              <a:spcBef>
                <a:spcPts val="300"/>
              </a:spcBef>
            </a:pPr>
            <a:r>
              <a:rPr lang="en-US" altLang="ja-JP" sz="1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2022</a:t>
            </a:r>
            <a:r>
              <a:rPr lang="ja-JP" altLang="en-US" sz="1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年以降、全ての世代で認知度は７０</a:t>
            </a:r>
            <a:r>
              <a:rPr lang="en-US" altLang="ja-JP" sz="1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%</a:t>
            </a:r>
            <a:r>
              <a:rPr lang="ja-JP" altLang="en-US" sz="1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を超える水準で推移している。</a:t>
            </a:r>
          </a:p>
        </p:txBody>
      </p:sp>
      <p:sp>
        <p:nvSpPr>
          <p:cNvPr id="13" name="正方形/長方形 12"/>
          <p:cNvSpPr/>
          <p:nvPr/>
        </p:nvSpPr>
        <p:spPr>
          <a:xfrm>
            <a:off x="0" y="479348"/>
            <a:ext cx="9602338" cy="778111"/>
          </a:xfrm>
          <a:prstGeom prst="rect">
            <a:avLst/>
          </a:prstGeom>
          <a:ln w="12700">
            <a:noFill/>
          </a:ln>
        </p:spPr>
        <p:txBody>
          <a:bodyPr wrap="square" anchor="ctr">
            <a:noAutofit/>
          </a:bodyPr>
          <a:lstStyle/>
          <a:p>
            <a:pPr>
              <a:lnSpc>
                <a:spcPts val="2096"/>
              </a:lnSpc>
            </a:pPr>
            <a:endParaRPr lang="en-US" altLang="ja-JP" sz="1400" dirty="0">
              <a:latin typeface="+mn-ea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48130966-F005-4155-A2FF-0EB652A9F2B2}"/>
              </a:ext>
            </a:extLst>
          </p:cNvPr>
          <p:cNvSpPr/>
          <p:nvPr/>
        </p:nvSpPr>
        <p:spPr>
          <a:xfrm>
            <a:off x="0" y="-1"/>
            <a:ext cx="9906000" cy="543465"/>
          </a:xfrm>
          <a:prstGeom prst="rect">
            <a:avLst/>
          </a:prstGeom>
          <a:solidFill>
            <a:srgbClr val="0075BA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400" b="1" dirty="0">
                <a:solidFill>
                  <a:prstClr val="white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kumimoji="1" lang="en-US" altLang="ja-JP" sz="2000" b="1" dirty="0">
                <a:solidFill>
                  <a:prstClr val="white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SDGs</a:t>
            </a:r>
            <a:r>
              <a:rPr kumimoji="1" lang="ja-JP" altLang="en-US" sz="2000" b="1" dirty="0">
                <a:solidFill>
                  <a:prstClr val="white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認知度の推移　（年齢別）</a:t>
            </a:r>
            <a:endParaRPr kumimoji="1" lang="zh-TW" altLang="en-US" sz="2000" b="1" dirty="0">
              <a:solidFill>
                <a:prstClr val="white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1" name="スライド番号プレースホルダー 5">
            <a:extLst>
              <a:ext uri="{FF2B5EF4-FFF2-40B4-BE49-F238E27FC236}">
                <a16:creationId xmlns:a16="http://schemas.microsoft.com/office/drawing/2014/main" id="{41ECB667-4A79-48BD-9926-B72898EA8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5900" y="96701"/>
            <a:ext cx="682898" cy="377917"/>
          </a:xfrm>
          <a:ln>
            <a:noFill/>
          </a:ln>
        </p:spPr>
        <p:txBody>
          <a:bodyPr/>
          <a:lstStyle/>
          <a:p>
            <a:fld id="{7B20388F-A125-4D2E-BBF0-E240911E1C91}" type="slidenum">
              <a:rPr kumimoji="1" lang="ja-JP" altLang="en-US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pPr/>
              <a:t>3</a:t>
            </a:fld>
            <a:endParaRPr kumimoji="1" lang="ja-JP" altLang="en-US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86388BF-E5FC-B05E-28BF-653D863477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874" y="1358839"/>
            <a:ext cx="9608129" cy="584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29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C2EFA966-32E2-42C9-AD1C-DCD7D23316C5}"/>
              </a:ext>
            </a:extLst>
          </p:cNvPr>
          <p:cNvSpPr/>
          <p:nvPr/>
        </p:nvSpPr>
        <p:spPr>
          <a:xfrm>
            <a:off x="142997" y="640166"/>
            <a:ext cx="9620006" cy="613492"/>
          </a:xfrm>
          <a:prstGeom prst="rect">
            <a:avLst/>
          </a:prstGeom>
          <a:solidFill>
            <a:schemeClr val="bg1">
              <a:lumMod val="50000"/>
              <a:alpha val="1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096"/>
              </a:lnSpc>
              <a:spcBef>
                <a:spcPts val="300"/>
              </a:spcBef>
            </a:pPr>
            <a:r>
              <a:rPr lang="ja-JP" altLang="en-US" sz="1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認知度は全年代で高いが、</a:t>
            </a:r>
            <a:r>
              <a:rPr lang="en-US" altLang="ja-JP" sz="1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30</a:t>
            </a:r>
            <a:r>
              <a:rPr lang="ja-JP" altLang="en-US" sz="1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代のみ認知度が</a:t>
            </a:r>
            <a:r>
              <a:rPr lang="en-US" altLang="ja-JP" sz="1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80%</a:t>
            </a:r>
            <a:r>
              <a:rPr lang="ja-JP" altLang="en-US" sz="1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を下回っている。</a:t>
            </a: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48130966-F005-4155-A2FF-0EB652A9F2B2}"/>
              </a:ext>
            </a:extLst>
          </p:cNvPr>
          <p:cNvSpPr/>
          <p:nvPr/>
        </p:nvSpPr>
        <p:spPr>
          <a:xfrm>
            <a:off x="0" y="-1"/>
            <a:ext cx="9906000" cy="543465"/>
          </a:xfrm>
          <a:prstGeom prst="rect">
            <a:avLst/>
          </a:prstGeom>
          <a:solidFill>
            <a:srgbClr val="0075BA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400" b="1" dirty="0">
                <a:solidFill>
                  <a:prstClr val="white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kumimoji="1" lang="en-US" altLang="ja-JP" sz="2000" b="1" dirty="0">
                <a:solidFill>
                  <a:prstClr val="white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SDGs</a:t>
            </a:r>
            <a:r>
              <a:rPr kumimoji="1" lang="ja-JP" altLang="en-US" sz="2000" b="1" dirty="0">
                <a:solidFill>
                  <a:prstClr val="white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認知度の内訳　（年齢別）</a:t>
            </a:r>
            <a:endParaRPr kumimoji="1" lang="zh-TW" altLang="en-US" sz="2000" b="1" dirty="0">
              <a:solidFill>
                <a:prstClr val="white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1" name="スライド番号プレースホルダー 5">
            <a:extLst>
              <a:ext uri="{FF2B5EF4-FFF2-40B4-BE49-F238E27FC236}">
                <a16:creationId xmlns:a16="http://schemas.microsoft.com/office/drawing/2014/main" id="{41ECB667-4A79-48BD-9926-B72898EA8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5900" y="96701"/>
            <a:ext cx="682898" cy="377917"/>
          </a:xfrm>
          <a:ln>
            <a:noFill/>
          </a:ln>
        </p:spPr>
        <p:txBody>
          <a:bodyPr/>
          <a:lstStyle/>
          <a:p>
            <a:fld id="{7B20388F-A125-4D2E-BBF0-E240911E1C91}" type="slidenum">
              <a:rPr kumimoji="1" lang="ja-JP" altLang="en-US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pPr/>
              <a:t>4</a:t>
            </a:fld>
            <a:endParaRPr kumimoji="1" lang="ja-JP" altLang="en-US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24FFE105-77D6-D244-4E92-E36D9172EC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81" y="1475516"/>
            <a:ext cx="9766638" cy="562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810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D3FD51F-F666-47E1-B9BE-670C8A6671BD}"/>
              </a:ext>
            </a:extLst>
          </p:cNvPr>
          <p:cNvSpPr/>
          <p:nvPr/>
        </p:nvSpPr>
        <p:spPr>
          <a:xfrm>
            <a:off x="0" y="-1"/>
            <a:ext cx="9906000" cy="543465"/>
          </a:xfrm>
          <a:prstGeom prst="rect">
            <a:avLst/>
          </a:prstGeom>
          <a:solidFill>
            <a:srgbClr val="0075BA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400" b="1" dirty="0">
                <a:solidFill>
                  <a:prstClr val="white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kumimoji="1" lang="en-US" altLang="ja-JP" sz="2000" b="1" dirty="0">
                <a:solidFill>
                  <a:prstClr val="white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SDGs</a:t>
            </a:r>
            <a:r>
              <a:rPr kumimoji="1" lang="ja-JP" altLang="en-US" sz="2000" b="1" dirty="0">
                <a:solidFill>
                  <a:prstClr val="white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に関心が高まる機会</a:t>
            </a:r>
            <a:endParaRPr kumimoji="1" lang="zh-TW" altLang="en-US" sz="2000" b="1" dirty="0">
              <a:solidFill>
                <a:prstClr val="white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68AB75EA-A399-4681-9D2E-F9A29540B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5900" y="96701"/>
            <a:ext cx="682898" cy="377917"/>
          </a:xfrm>
          <a:ln>
            <a:noFill/>
          </a:ln>
        </p:spPr>
        <p:txBody>
          <a:bodyPr/>
          <a:lstStyle/>
          <a:p>
            <a:fld id="{7B20388F-A125-4D2E-BBF0-E240911E1C91}" type="slidenum">
              <a:rPr kumimoji="1" lang="ja-JP" altLang="en-US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pPr/>
              <a:t>5</a:t>
            </a:fld>
            <a:endParaRPr kumimoji="1" lang="ja-JP" altLang="en-US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6FCFC4D2-5B0F-4C11-B696-E7B29154D4E6}"/>
              </a:ext>
            </a:extLst>
          </p:cNvPr>
          <p:cNvSpPr/>
          <p:nvPr/>
        </p:nvSpPr>
        <p:spPr>
          <a:xfrm>
            <a:off x="142997" y="640166"/>
            <a:ext cx="9620006" cy="613492"/>
          </a:xfrm>
          <a:prstGeom prst="rect">
            <a:avLst/>
          </a:prstGeom>
          <a:solidFill>
            <a:schemeClr val="bg1">
              <a:lumMod val="50000"/>
              <a:alpha val="1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096"/>
              </a:lnSpc>
              <a:spcBef>
                <a:spcPts val="300"/>
              </a:spcBef>
            </a:pPr>
            <a:r>
              <a:rPr lang="en-US" altLang="ja-JP" sz="1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SDGs</a:t>
            </a:r>
            <a:r>
              <a:rPr lang="ja-JP" altLang="en-US" sz="1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に関心が高まる機会は、「気軽に</a:t>
            </a:r>
            <a:r>
              <a:rPr lang="en-US" altLang="ja-JP" sz="1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SDGs</a:t>
            </a:r>
            <a:r>
              <a:rPr lang="ja-JP" altLang="en-US" sz="1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を学べるイベント」、 「行政等が主催するまちのゴミ拾い活動など、実際に体験できる機会」 、「無料で参加できるセミナー」の割合が高い。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F0F4A926-4EC6-7261-D875-2846952413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997" y="1372459"/>
            <a:ext cx="9626418" cy="595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067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33D52C70-57AA-41D0-BAA1-42FA5D5192EF}"/>
              </a:ext>
            </a:extLst>
          </p:cNvPr>
          <p:cNvSpPr/>
          <p:nvPr/>
        </p:nvSpPr>
        <p:spPr>
          <a:xfrm>
            <a:off x="0" y="-1"/>
            <a:ext cx="9906000" cy="543465"/>
          </a:xfrm>
          <a:prstGeom prst="rect">
            <a:avLst/>
          </a:prstGeom>
          <a:solidFill>
            <a:srgbClr val="0075BA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400" b="1" dirty="0">
                <a:solidFill>
                  <a:prstClr val="white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kumimoji="1" lang="ja-JP" altLang="en-US" sz="2000" b="1" dirty="0">
                <a:solidFill>
                  <a:prstClr val="white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大阪で重要だと思うゴール　</a:t>
            </a:r>
            <a:endParaRPr kumimoji="1" lang="zh-TW" altLang="en-US" sz="2000" b="1" dirty="0">
              <a:solidFill>
                <a:prstClr val="white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ABB8150B-3DFB-4441-BF71-B7849C050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5900" y="96701"/>
            <a:ext cx="682898" cy="377917"/>
          </a:xfrm>
          <a:ln>
            <a:noFill/>
          </a:ln>
        </p:spPr>
        <p:txBody>
          <a:bodyPr/>
          <a:lstStyle/>
          <a:p>
            <a:fld id="{7B20388F-A125-4D2E-BBF0-E240911E1C91}" type="slidenum">
              <a:rPr kumimoji="1" lang="ja-JP" altLang="en-US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pPr/>
              <a:t>6</a:t>
            </a:fld>
            <a:endParaRPr kumimoji="1" lang="ja-JP" altLang="en-US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8C1EE58F-ABE0-4ED2-A00B-799C3A8A1A9A}"/>
              </a:ext>
            </a:extLst>
          </p:cNvPr>
          <p:cNvSpPr/>
          <p:nvPr/>
        </p:nvSpPr>
        <p:spPr>
          <a:xfrm>
            <a:off x="142997" y="640166"/>
            <a:ext cx="9620006" cy="613492"/>
          </a:xfrm>
          <a:prstGeom prst="rect">
            <a:avLst/>
          </a:prstGeom>
          <a:solidFill>
            <a:schemeClr val="bg1">
              <a:lumMod val="50000"/>
              <a:alpha val="1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096"/>
              </a:lnSpc>
              <a:spcBef>
                <a:spcPts val="300"/>
              </a:spcBef>
            </a:pPr>
            <a:r>
              <a:rPr lang="ja-JP" altLang="en-US" sz="1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大阪で重要だと思うゴールは、「ゴール３（すべての人に健康と福祉を）」 、 「ゴール</a:t>
            </a:r>
            <a:r>
              <a:rPr lang="en-US" altLang="ja-JP" sz="1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11 </a:t>
            </a:r>
            <a:r>
              <a:rPr lang="ja-JP" altLang="en-US" sz="1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（住み続けられるまちづくりを） 」 、「ゴール１（貧困をなくそう） 」 の割合が高い。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EF7A8304-2828-D42C-E761-3C0961CC94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380" y="1350360"/>
            <a:ext cx="9626418" cy="562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957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BCFC0524-5E3C-4C73-9A69-3B01A8685C5B}"/>
              </a:ext>
            </a:extLst>
          </p:cNvPr>
          <p:cNvSpPr/>
          <p:nvPr/>
        </p:nvSpPr>
        <p:spPr>
          <a:xfrm>
            <a:off x="0" y="-1"/>
            <a:ext cx="9906000" cy="543465"/>
          </a:xfrm>
          <a:prstGeom prst="rect">
            <a:avLst/>
          </a:prstGeom>
          <a:solidFill>
            <a:srgbClr val="0075BA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400" b="1" dirty="0">
                <a:solidFill>
                  <a:prstClr val="white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kumimoji="1" lang="ja-JP" altLang="en-US" sz="2000" b="1" dirty="0">
                <a:solidFill>
                  <a:prstClr val="white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大阪ＳＤＧｓ行動憲章に関する共感率</a:t>
            </a:r>
            <a:endParaRPr kumimoji="1" lang="zh-TW" altLang="en-US" sz="2000" b="1" dirty="0">
              <a:solidFill>
                <a:prstClr val="white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0" name="スライド番号プレースホルダー 5">
            <a:extLst>
              <a:ext uri="{FF2B5EF4-FFF2-40B4-BE49-F238E27FC236}">
                <a16:creationId xmlns:a16="http://schemas.microsoft.com/office/drawing/2014/main" id="{1925E35C-F703-48DE-9E13-F41D8B4AC48D}"/>
              </a:ext>
            </a:extLst>
          </p:cNvPr>
          <p:cNvSpPr txBox="1">
            <a:spLocks/>
          </p:cNvSpPr>
          <p:nvPr/>
        </p:nvSpPr>
        <p:spPr>
          <a:xfrm>
            <a:off x="9105900" y="96701"/>
            <a:ext cx="682898" cy="377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4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B20388F-A125-4D2E-BBF0-E240911E1C91}" type="slidenum">
              <a:rPr kumimoji="1" lang="ja-JP" altLang="en-US" smtClean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pPr/>
              <a:t>7</a:t>
            </a:fld>
            <a:endParaRPr kumimoji="1" lang="ja-JP" altLang="en-US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C32BAAA6-43E6-4E51-92F8-941A9A254B1C}"/>
              </a:ext>
            </a:extLst>
          </p:cNvPr>
          <p:cNvSpPr/>
          <p:nvPr/>
        </p:nvSpPr>
        <p:spPr>
          <a:xfrm>
            <a:off x="142997" y="640166"/>
            <a:ext cx="9620006" cy="613492"/>
          </a:xfrm>
          <a:prstGeom prst="rect">
            <a:avLst/>
          </a:prstGeom>
          <a:solidFill>
            <a:schemeClr val="bg1">
              <a:lumMod val="50000"/>
              <a:alpha val="1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096"/>
              </a:lnSpc>
              <a:spcBef>
                <a:spcPts val="300"/>
              </a:spcBef>
            </a:pPr>
            <a:r>
              <a:rPr lang="ja-JP" altLang="en-US" sz="1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大阪</a:t>
            </a:r>
            <a:r>
              <a:rPr lang="en-US" altLang="ja-JP" sz="1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SDGs</a:t>
            </a:r>
            <a:r>
              <a:rPr lang="ja-JP" altLang="en-US" sz="1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行動憲章に関する共感率は全ての項目で</a:t>
            </a:r>
            <a:r>
              <a:rPr lang="en-US" altLang="ja-JP" sz="1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60</a:t>
            </a:r>
            <a:r>
              <a:rPr lang="ja-JP" altLang="en-US" sz="1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％超。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54AA479-2171-E787-3614-487D84FCBF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997" y="1253658"/>
            <a:ext cx="9528874" cy="6285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775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579F1309-F7DD-4B4D-B386-DD09A77EABAF}"/>
              </a:ext>
            </a:extLst>
          </p:cNvPr>
          <p:cNvSpPr/>
          <p:nvPr/>
        </p:nvSpPr>
        <p:spPr>
          <a:xfrm>
            <a:off x="0" y="-1"/>
            <a:ext cx="9906000" cy="543465"/>
          </a:xfrm>
          <a:prstGeom prst="rect">
            <a:avLst/>
          </a:prstGeom>
          <a:solidFill>
            <a:srgbClr val="0075BA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400" b="1" dirty="0">
                <a:solidFill>
                  <a:prstClr val="white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kumimoji="1" lang="ja-JP" altLang="en-US" sz="2000" b="1" dirty="0">
                <a:solidFill>
                  <a:prstClr val="white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現在のＳＤＧｓに不足しているもの、今後強化すべき観点</a:t>
            </a:r>
            <a:endParaRPr kumimoji="1" lang="zh-TW" altLang="en-US" sz="2000" b="1" dirty="0">
              <a:solidFill>
                <a:prstClr val="white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342FB294-17F2-4BDA-8199-5E6392165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0388F-A125-4D2E-BBF0-E240911E1C91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32C0B9BC-77E1-C76A-6C4C-AC123E021560}"/>
              </a:ext>
            </a:extLst>
          </p:cNvPr>
          <p:cNvSpPr/>
          <p:nvPr/>
        </p:nvSpPr>
        <p:spPr>
          <a:xfrm>
            <a:off x="142997" y="640166"/>
            <a:ext cx="9620006" cy="613492"/>
          </a:xfrm>
          <a:prstGeom prst="rect">
            <a:avLst/>
          </a:prstGeom>
          <a:solidFill>
            <a:schemeClr val="bg1">
              <a:lumMod val="50000"/>
              <a:alpha val="1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096"/>
              </a:lnSpc>
              <a:spcBef>
                <a:spcPts val="300"/>
              </a:spcBef>
            </a:pPr>
            <a:r>
              <a:rPr lang="ja-JP" altLang="en-US" sz="1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現在の</a:t>
            </a:r>
            <a:r>
              <a:rPr lang="en-US" altLang="ja-JP" sz="1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SDGs</a:t>
            </a:r>
            <a:r>
              <a:rPr lang="ja-JP" altLang="en-US" sz="1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に不足しているもの、今後強化すべき観点としては、「自然災害」が最も高く、次いで「孤独・孤立」が高い。</a:t>
            </a:r>
            <a:endParaRPr lang="en-US" altLang="ja-JP" sz="16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ACA8B7EB-CBB5-25C2-AF20-BB632D3E33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93964" y="1253658"/>
            <a:ext cx="10599964" cy="5739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2522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620</Words>
  <Application>Microsoft Office PowerPoint</Application>
  <PresentationFormat>ユーザー設定</PresentationFormat>
  <Paragraphs>49</Paragraphs>
  <Slides>15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22" baseType="lpstr">
      <vt:lpstr>BIZ UDPゴシック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2022-09-21T01:07:55Z</dcterms:created>
  <dcterms:modified xsi:type="dcterms:W3CDTF">2026-07-21T01:54:17Z</dcterms:modified>
</cp:coreProperties>
</file>