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7" autoAdjust="0"/>
    <p:restoredTop sz="94746" autoAdjust="0"/>
  </p:normalViewPr>
  <p:slideViewPr>
    <p:cSldViewPr>
      <p:cViewPr varScale="1">
        <p:scale>
          <a:sx n="70" d="100"/>
          <a:sy n="70" d="100"/>
        </p:scale>
        <p:origin x="12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54B8FAC7-09B9-48CF-AAA2-AA9B4C0B5399}" type="datetimeFigureOut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650A18C6-4A5A-45F3-BB30-82B7A8968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68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45F4FB48-230B-42EE-98EA-1E10724177C2}" type="datetimeFigureOut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5" tIns="45652" rIns="91305" bIns="456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05" tIns="45652" rIns="91305" bIns="4565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94B3EE93-695F-41A4-870C-28EC08AB3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38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29FF-55D3-4EDB-ADE8-2340E9AA6EB8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90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4E8A-A832-4B57-B645-F3F83A5DC292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82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A969-04A2-4C10-8B73-797362357A8A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07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7ED4-59B8-4422-BB0C-6A63C4FA84E7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31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F0CC-1328-4D2E-BACD-A43420E34937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04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AC7E-E252-4873-BA6F-C00AD29E47E3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60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626E8-E1E3-4B40-AAE4-C070FD610900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02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81CC-F0AE-472B-A9F8-6ACF97C0C497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81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2191-B1F5-4A5B-9F45-18D0D99EC60C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60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FCC0-CBF6-4E90-9ECD-AFD52C7A4D28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10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962F-3316-4A93-8A72-E3FC6B555282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76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D747-E958-46F9-AC4C-8323AA476779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69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二等辺三角形 16"/>
          <p:cNvSpPr/>
          <p:nvPr/>
        </p:nvSpPr>
        <p:spPr>
          <a:xfrm rot="10800000">
            <a:off x="1972878" y="2279145"/>
            <a:ext cx="6048672" cy="751413"/>
          </a:xfrm>
          <a:prstGeom prst="triangle">
            <a:avLst>
              <a:gd name="adj" fmla="val 48979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47422" y="467567"/>
            <a:ext cx="8835321" cy="1342703"/>
          </a:xfrm>
          <a:prstGeom prst="roundRect">
            <a:avLst>
              <a:gd name="adj" fmla="val 11804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■策定の趣旨　生涯スポーツの推進並びにスポーツによる都市魅力の創出をさらに進めるため、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2022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年度以降のスポーツ施策の方向性を定める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■策定の視点　①スポーツ基本法に基づく地方スポーツ推進計画として国の第３期スポーツ基本計画（令和３年度末策定予定）を参酌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②大阪都市魅力創造戦略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2025(2021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月策定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との整合を図る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「世界に誇れるスポーツ推進都市」「健康と生きがいを創出するスポーツに親しめる都市」</a:t>
            </a:r>
            <a:endParaRPr lang="en-US" altLang="ja-JP" sz="8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③「第２次大阪府スポーツ推進計画」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(2017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月策定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に基づく取組の成果、課題を踏まえる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■ポイント　　都市魅力の向上、少子高齢化、共生社会の実現、新型コロナウイルス感染症の感染拡大（ウィズ・コロナ、アフター・コロナ）等社会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的課題に対応して、社会におけるスポーツの価値を改めて見出したうえで、「スポーツによる健康づくり」「スポーツツーリズムの推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進」の視点を重点的に盛り込み、 「生涯スポーツの推進」「スポーツによる都市魅力の創出」に取り組む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■計画期間　　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2022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年度～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2026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54850" y="1880819"/>
            <a:ext cx="5904656" cy="3077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400" b="1" dirty="0" smtClean="0"/>
              <a:t>笑顔、感動を与えるスポーツ～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スポーツの力で大阪を元気に～</a:t>
            </a:r>
            <a:r>
              <a:rPr lang="en-US" altLang="ja-JP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528654" y="2307545"/>
            <a:ext cx="3384376" cy="21602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スポーツを通じて、一人一人が笑顔になる、感動を得る</a:t>
            </a:r>
            <a:endParaRPr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037107" y="2293876"/>
            <a:ext cx="3279309" cy="24487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スポーツを通じて、周囲に笑顔、感動を伝える、つながる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926958" y="2602367"/>
            <a:ext cx="3960440" cy="23843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スポーツ</a:t>
            </a:r>
            <a:r>
              <a:rPr lang="ja-JP" altLang="en-US" sz="1000" dirty="0" smtClean="0">
                <a:solidFill>
                  <a:schemeClr val="tx1"/>
                </a:solidFill>
              </a:rPr>
              <a:t>で大阪のまちが笑顔、感動で満たされる、大阪を元気にする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49432" y="2984122"/>
            <a:ext cx="3227023" cy="2460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２の柱：スポーツによる都市魅力の創出　</a:t>
            </a:r>
            <a:endParaRPr lang="ja-JP" altLang="en-US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212218" y="3599659"/>
            <a:ext cx="3320941" cy="564028"/>
          </a:xfrm>
          <a:prstGeom prst="roundRect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スポーツ実施率が低い層へのアプローチ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個々のニーズを踏まえた機会の提供・情報発信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健康づくりのためのスポーツをする習慣づくり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14165" y="2996738"/>
            <a:ext cx="3305054" cy="2477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１の柱</a:t>
            </a: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生涯スポーツの推進</a:t>
            </a:r>
            <a:endParaRPr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左右矢印 1"/>
          <p:cNvSpPr/>
          <p:nvPr/>
        </p:nvSpPr>
        <p:spPr>
          <a:xfrm>
            <a:off x="4672920" y="3078572"/>
            <a:ext cx="693577" cy="402876"/>
          </a:xfrm>
          <a:prstGeom prst="leftRightArrow">
            <a:avLst>
              <a:gd name="adj1" fmla="val 50000"/>
              <a:gd name="adj2" fmla="val 33418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-35382" y="1842487"/>
            <a:ext cx="1540105" cy="235063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計画の全体概要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47423" y="76542"/>
            <a:ext cx="8835321" cy="3484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/>
              <a:t>第３次大阪府スポーツ推進</a:t>
            </a:r>
            <a:r>
              <a:rPr lang="ja-JP" altLang="en-US" sz="1400" b="1" dirty="0" smtClean="0"/>
              <a:t>計画</a:t>
            </a:r>
            <a:r>
              <a:rPr lang="ja-JP" altLang="en-US" sz="1400" b="1" dirty="0" smtClean="0"/>
              <a:t>の策定に向けた議論のたたき台</a:t>
            </a:r>
            <a:r>
              <a:rPr lang="ja-JP" altLang="en-US" sz="1400" b="1" dirty="0" smtClean="0"/>
              <a:t>　　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　</a:t>
            </a:r>
            <a:r>
              <a:rPr lang="ja-JP" altLang="en-US" sz="1000" b="1" dirty="0" smtClean="0"/>
              <a:t>府民文化部文化・スポーツ室スポーツ振興課</a:t>
            </a:r>
            <a:endParaRPr kumimoji="1" lang="ja-JP" altLang="en-US" sz="1400" b="1" dirty="0"/>
          </a:p>
        </p:txBody>
      </p:sp>
      <p:sp>
        <p:nvSpPr>
          <p:cNvPr id="28" name="角丸四角形 27"/>
          <p:cNvSpPr/>
          <p:nvPr/>
        </p:nvSpPr>
        <p:spPr>
          <a:xfrm>
            <a:off x="156608" y="2117587"/>
            <a:ext cx="936104" cy="2880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メッセージ</a:t>
            </a:r>
            <a:endParaRPr lang="ja-JP" altLang="en-US" sz="1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37865" y="3024009"/>
            <a:ext cx="936104" cy="2880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コンセプト</a:t>
            </a:r>
            <a:endParaRPr lang="ja-JP" altLang="en-US" sz="1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12218" y="3267693"/>
            <a:ext cx="3305054" cy="2477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「スポーツによる健康づくり」</a:t>
            </a:r>
            <a:endParaRPr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49432" y="3242580"/>
            <a:ext cx="3227023" cy="2460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「スポーツツーリズムの推進」　</a:t>
            </a:r>
            <a:endParaRPr lang="ja-JP" altLang="en-US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883970" y="2560012"/>
            <a:ext cx="2260030" cy="359589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i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スポーツは重要な社会資本！！</a:t>
            </a:r>
            <a:endParaRPr lang="ja-JP" altLang="en-US" sz="1100" b="1" i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802544" y="4518730"/>
            <a:ext cx="7253375" cy="351069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全体指標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ではスポーツが盛んだと思う府民の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割合　策定時：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40.8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　最新：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45.7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(2020)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目標：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50.0%</a:t>
            </a:r>
            <a:endParaRPr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545642"/>
              </p:ext>
            </p:extLst>
          </p:nvPr>
        </p:nvGraphicFramePr>
        <p:xfrm>
          <a:off x="86060" y="4871308"/>
          <a:ext cx="4464496" cy="19441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63574">
                  <a:extLst>
                    <a:ext uri="{9D8B030D-6E8A-4147-A177-3AD203B41FA5}">
                      <a16:colId xmlns:a16="http://schemas.microsoft.com/office/drawing/2014/main" val="3055631712"/>
                    </a:ext>
                  </a:extLst>
                </a:gridCol>
                <a:gridCol w="954625">
                  <a:extLst>
                    <a:ext uri="{9D8B030D-6E8A-4147-A177-3AD203B41FA5}">
                      <a16:colId xmlns:a16="http://schemas.microsoft.com/office/drawing/2014/main" val="4223997173"/>
                    </a:ext>
                  </a:extLst>
                </a:gridCol>
                <a:gridCol w="954771">
                  <a:extLst>
                    <a:ext uri="{9D8B030D-6E8A-4147-A177-3AD203B41FA5}">
                      <a16:colId xmlns:a16="http://schemas.microsoft.com/office/drawing/2014/main" val="21660444"/>
                    </a:ext>
                  </a:extLst>
                </a:gridCol>
                <a:gridCol w="791526">
                  <a:extLst>
                    <a:ext uri="{9D8B030D-6E8A-4147-A177-3AD203B41FA5}">
                      <a16:colId xmlns:a16="http://schemas.microsoft.com/office/drawing/2014/main" val="3245336612"/>
                    </a:ext>
                  </a:extLst>
                </a:gridCol>
              </a:tblGrid>
              <a:tr h="211630">
                <a:tc>
                  <a:txBody>
                    <a:bodyPr/>
                    <a:lstStyle/>
                    <a:p>
                      <a:pPr algn="l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策定時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(2016)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最新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目標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値</a:t>
                      </a:r>
                      <a:endParaRPr lang="en-US" altLang="zh-TW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155305"/>
                  </a:ext>
                </a:extLst>
              </a:tr>
              <a:tr h="3323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■成人の週</a:t>
                      </a:r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回以上の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スポーツ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実施率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42.3%</a:t>
                      </a:r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.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%</a:t>
                      </a: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50%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03579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■体育の授業が楽しい小学生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割合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91.1%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91.2%(2019)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未実施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95%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440830"/>
                  </a:ext>
                </a:extLst>
              </a:tr>
              <a:tr h="3323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</a:t>
                      </a:r>
                      <a:r>
                        <a:rPr lang="ja-JP" altLang="en-US" sz="900" u="none" strike="noStrike" dirty="0" err="1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大阪府障がい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者スポーツ大会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における参加者数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916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975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(2019)</a:t>
                      </a:r>
                    </a:p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中止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  <a:r>
                        <a:rPr lang="ja-JP" altLang="en-US" sz="9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人超</a:t>
                      </a:r>
                      <a:endParaRPr lang="ja-JP" altLang="en-US" sz="900" b="1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78539"/>
                  </a:ext>
                </a:extLst>
              </a:tr>
              <a:tr h="3157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</a:t>
                      </a:r>
                      <a:r>
                        <a:rPr lang="ja-JP" altLang="en-US" sz="900" u="none" strike="noStrike" dirty="0" err="1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中級障がい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者スポーツ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指導員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登録者数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310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300</a:t>
                      </a:r>
                      <a:r>
                        <a:rPr lang="ja-JP" altLang="en-US" sz="9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lang="ja-JP" altLang="en-US" sz="900" b="1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694470"/>
                  </a:ext>
                </a:extLst>
              </a:tr>
              <a:tr h="3920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■この一年間に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スポーツボラン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ティア活動をした府民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割合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6.2%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(2017)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5.6%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10%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539715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186207"/>
              </p:ext>
            </p:extLst>
          </p:nvPr>
        </p:nvGraphicFramePr>
        <p:xfrm>
          <a:off x="4584896" y="4871308"/>
          <a:ext cx="4471023" cy="137136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87302">
                  <a:extLst>
                    <a:ext uri="{9D8B030D-6E8A-4147-A177-3AD203B41FA5}">
                      <a16:colId xmlns:a16="http://schemas.microsoft.com/office/drawing/2014/main" val="3055631712"/>
                    </a:ext>
                  </a:extLst>
                </a:gridCol>
                <a:gridCol w="882617">
                  <a:extLst>
                    <a:ext uri="{9D8B030D-6E8A-4147-A177-3AD203B41FA5}">
                      <a16:colId xmlns:a16="http://schemas.microsoft.com/office/drawing/2014/main" val="4223997173"/>
                    </a:ext>
                  </a:extLst>
                </a:gridCol>
                <a:gridCol w="1131773">
                  <a:extLst>
                    <a:ext uri="{9D8B030D-6E8A-4147-A177-3AD203B41FA5}">
                      <a16:colId xmlns:a16="http://schemas.microsoft.com/office/drawing/2014/main" val="938565737"/>
                    </a:ext>
                  </a:extLst>
                </a:gridCol>
                <a:gridCol w="669331">
                  <a:extLst>
                    <a:ext uri="{9D8B030D-6E8A-4147-A177-3AD203B41FA5}">
                      <a16:colId xmlns:a16="http://schemas.microsoft.com/office/drawing/2014/main" val="3245336612"/>
                    </a:ext>
                  </a:extLst>
                </a:gridCol>
              </a:tblGrid>
              <a:tr h="146501">
                <a:tc>
                  <a:txBody>
                    <a:bodyPr/>
                    <a:lstStyle/>
                    <a:p>
                      <a:pPr algn="l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策定時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(2016)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最新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目標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値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81945"/>
                  </a:ext>
                </a:extLst>
              </a:tr>
              <a:tr h="4702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■大阪府にゆかりのある主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な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スポーツチームの年間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主催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試合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での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観戦者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合計数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900"/>
                        </a:lnSpc>
                      </a:pP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303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万人</a:t>
                      </a: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(2019)</a:t>
                      </a:r>
                    </a:p>
                    <a:p>
                      <a:pPr algn="ctr" fontAlgn="ctr">
                        <a:lnSpc>
                          <a:spcPts val="900"/>
                        </a:lnSpc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66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万人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360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万人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548881"/>
                  </a:ext>
                </a:extLst>
              </a:tr>
              <a:tr h="30523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■ラグビーワールドカップ</a:t>
                      </a: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2019</a:t>
                      </a: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altLang="en-US" sz="900" u="none" strike="noStrike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の認知度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45.9%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94.2%(2019)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80%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超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139808"/>
                  </a:ext>
                </a:extLst>
              </a:tr>
              <a:tr h="4493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ワールドマスターズゲームズ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2021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関西の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認知度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21.8%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(2017)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25.5%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70%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715194"/>
                  </a:ext>
                </a:extLst>
              </a:tr>
            </a:tbl>
          </a:graphicData>
        </a:graphic>
      </p:graphicFrame>
      <p:sp>
        <p:nvSpPr>
          <p:cNvPr id="46" name="角丸四角形 45"/>
          <p:cNvSpPr/>
          <p:nvPr/>
        </p:nvSpPr>
        <p:spPr>
          <a:xfrm>
            <a:off x="86060" y="4520056"/>
            <a:ext cx="1716484" cy="31041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２次計画の重要業績指標</a:t>
            </a:r>
            <a:endParaRPr lang="ja-JP" altLang="en-US" sz="1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147711" y="102912"/>
            <a:ext cx="777923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smtClean="0"/>
              <a:t>資料９</a:t>
            </a:r>
            <a:endParaRPr kumimoji="1" lang="ja-JP" altLang="en-US" sz="1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196331" y="4185279"/>
            <a:ext cx="7480125" cy="2461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庁内の連携強化・関係団体との連携体制構築／新型コロナウイルス感染症の感染拡大への対応</a:t>
            </a:r>
            <a:endParaRPr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410386" y="3561561"/>
            <a:ext cx="3266070" cy="564028"/>
          </a:xfrm>
          <a:prstGeom prst="roundRect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スポーツにより人と人とを結ぶ仕掛けづくり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大阪の魅力的な地域資源の活用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観光から、まちづくり・地域活性化へ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16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11035</TotalTime>
  <Words>701</Words>
  <Application>Microsoft Office PowerPoint</Application>
  <PresentationFormat>画面に合わせる (4:3)</PresentationFormat>
  <Paragraphs>83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　国際的、大規模なスポーツ大会の誘致、開催</dc:title>
  <dc:creator>原田　健</dc:creator>
  <cp:lastModifiedBy>和田　応樹</cp:lastModifiedBy>
  <cp:revision>713</cp:revision>
  <cp:lastPrinted>2021-11-02T09:18:16Z</cp:lastPrinted>
  <dcterms:created xsi:type="dcterms:W3CDTF">2017-06-27T03:59:44Z</dcterms:created>
  <dcterms:modified xsi:type="dcterms:W3CDTF">2021-11-02T09:18:21Z</dcterms:modified>
</cp:coreProperties>
</file>