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528539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3303104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1857716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354268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998739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969528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20086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823827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362512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29328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F9762E5-6F40-4D8A-AF2D-B5CA7794EF46}" type="datetimeFigureOut">
              <a:rPr kumimoji="1" lang="ja-JP" altLang="en-US" smtClean="0"/>
              <a:t>2021/12/20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390507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762E5-6F40-4D8A-AF2D-B5CA7794EF46}" type="datetimeFigureOut">
              <a:rPr kumimoji="1" lang="ja-JP" altLang="en-US" smtClean="0"/>
              <a:t>2021/12/20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A27C7-4AB3-4656-925F-209E62CBA1BD}" type="slidenum">
              <a:rPr kumimoji="1" lang="ja-JP" altLang="en-US" smtClean="0"/>
              <a:t>‹#›</a:t>
            </a:fld>
            <a:endParaRPr kumimoji="1" lang="ja-JP" altLang="en-US"/>
          </a:p>
        </p:txBody>
      </p:sp>
    </p:spTree>
    <p:extLst>
      <p:ext uri="{BB962C8B-B14F-4D97-AF65-F5344CB8AC3E}">
        <p14:creationId xmlns:p14="http://schemas.microsoft.com/office/powerpoint/2010/main" val="22040968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9967" y="62196"/>
            <a:ext cx="8979694" cy="358465"/>
          </a:xfrm>
          <a:prstGeom prst="rect">
            <a:avLst/>
          </a:prstGeom>
          <a:solidFill>
            <a:schemeClr val="bg2">
              <a:lumMod val="2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r>
              <a:rPr lang="ja-JP" altLang="en-US" b="1" dirty="0">
                <a:solidFill>
                  <a:schemeClr val="bg1"/>
                </a:solidFill>
                <a:latin typeface="ＭＳ ゴシック" panose="020B0609070205080204" pitchFamily="49" charset="-128"/>
                <a:ea typeface="ＭＳ ゴシック" panose="020B0609070205080204" pitchFamily="49" charset="-128"/>
              </a:rPr>
              <a:t>第３次大阪府スポーツ推進計画の</a:t>
            </a:r>
            <a:r>
              <a:rPr lang="ja-JP" altLang="en-US" b="1" dirty="0" smtClean="0">
                <a:solidFill>
                  <a:schemeClr val="bg1"/>
                </a:solidFill>
                <a:latin typeface="ＭＳ ゴシック" panose="020B0609070205080204" pitchFamily="49" charset="-128"/>
                <a:ea typeface="ＭＳ ゴシック" panose="020B0609070205080204" pitchFamily="49" charset="-128"/>
              </a:rPr>
              <a:t>策定スケジュール（案）</a:t>
            </a:r>
            <a:endParaRPr lang="ja-JP" altLang="en-US" b="1" dirty="0">
              <a:solidFill>
                <a:schemeClr val="bg1"/>
              </a:solidFill>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8147714" y="102928"/>
            <a:ext cx="777923" cy="276999"/>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smtClean="0"/>
              <a:t>資料２</a:t>
            </a:r>
            <a:endParaRPr kumimoji="1" lang="ja-JP" altLang="en-US" sz="1200" dirty="0"/>
          </a:p>
        </p:txBody>
      </p:sp>
      <p:graphicFrame>
        <p:nvGraphicFramePr>
          <p:cNvPr id="6" name="表 5"/>
          <p:cNvGraphicFramePr>
            <a:graphicFrameLocks noGrp="1"/>
          </p:cNvGraphicFramePr>
          <p:nvPr>
            <p:extLst>
              <p:ext uri="{D42A27DB-BD31-4B8C-83A1-F6EECF244321}">
                <p14:modId xmlns:p14="http://schemas.microsoft.com/office/powerpoint/2010/main" val="3780895929"/>
              </p:ext>
            </p:extLst>
          </p:nvPr>
        </p:nvGraphicFramePr>
        <p:xfrm>
          <a:off x="79965" y="461393"/>
          <a:ext cx="8979696" cy="4178153"/>
        </p:xfrm>
        <a:graphic>
          <a:graphicData uri="http://schemas.openxmlformats.org/drawingml/2006/table">
            <a:tbl>
              <a:tblPr firstRow="1" bandRow="1">
                <a:tableStyleId>{22838BEF-8BB2-4498-84A7-C5851F593DF1}</a:tableStyleId>
              </a:tblPr>
              <a:tblGrid>
                <a:gridCol w="1107391">
                  <a:extLst>
                    <a:ext uri="{9D8B030D-6E8A-4147-A177-3AD203B41FA5}">
                      <a16:colId xmlns:a16="http://schemas.microsoft.com/office/drawing/2014/main" val="3614150057"/>
                    </a:ext>
                  </a:extLst>
                </a:gridCol>
                <a:gridCol w="7872305">
                  <a:extLst>
                    <a:ext uri="{9D8B030D-6E8A-4147-A177-3AD203B41FA5}">
                      <a16:colId xmlns:a16="http://schemas.microsoft.com/office/drawing/2014/main" val="1261635701"/>
                    </a:ext>
                  </a:extLst>
                </a:gridCol>
              </a:tblGrid>
              <a:tr h="3521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t>9</a:t>
                      </a:r>
                      <a:r>
                        <a:rPr kumimoji="1" lang="ja-JP" altLang="en-US" sz="1400" b="0" dirty="0" smtClean="0"/>
                        <a:t>月</a:t>
                      </a:r>
                      <a:r>
                        <a:rPr kumimoji="1" lang="en-US" altLang="ja-JP" sz="1400" b="0" dirty="0" smtClean="0"/>
                        <a:t>28</a:t>
                      </a:r>
                      <a:r>
                        <a:rPr kumimoji="1" lang="ja-JP" altLang="en-US" sz="1400" b="0" dirty="0" smtClean="0"/>
                        <a:t>日</a:t>
                      </a:r>
                      <a:endParaRPr kumimoji="1" lang="ja-JP" altLang="en-US" sz="1400" b="0" dirty="0" smtClean="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知事</a:t>
                      </a:r>
                      <a:r>
                        <a:rPr kumimoji="1" lang="ja-JP" altLang="en-US" sz="1400" b="0" smtClean="0"/>
                        <a:t>、教育長より</a:t>
                      </a:r>
                      <a:r>
                        <a:rPr kumimoji="1" lang="ja-JP" altLang="en-US" sz="1400" b="0" dirty="0" smtClean="0"/>
                        <a:t>大阪府スポーツ推進審議会会長に対し諮問</a:t>
                      </a:r>
                      <a:endParaRPr kumimoji="1" lang="ja-JP" altLang="en-US" sz="1400" b="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563804005"/>
                  </a:ext>
                </a:extLst>
              </a:tr>
              <a:tr h="352123">
                <a:tc>
                  <a:txBody>
                    <a:bodyPr/>
                    <a:lstStyle/>
                    <a:p>
                      <a:r>
                        <a:rPr kumimoji="1" lang="en-US" altLang="ja-JP" sz="1400" dirty="0" smtClean="0"/>
                        <a:t>10</a:t>
                      </a:r>
                      <a:r>
                        <a:rPr kumimoji="1" lang="ja-JP" altLang="en-US" sz="1400" dirty="0" smtClean="0"/>
                        <a:t>月</a:t>
                      </a:r>
                      <a:r>
                        <a:rPr kumimoji="1" lang="en-US" altLang="ja-JP" sz="1400" dirty="0" smtClean="0"/>
                        <a:t>12</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令和</a:t>
                      </a:r>
                      <a:r>
                        <a:rPr kumimoji="1" lang="en-US" altLang="ja-JP" sz="1400" dirty="0" smtClean="0"/>
                        <a:t>3</a:t>
                      </a:r>
                      <a:r>
                        <a:rPr kumimoji="1" lang="ja-JP" altLang="en-US" sz="1400" dirty="0" smtClean="0"/>
                        <a:t>年度第</a:t>
                      </a:r>
                      <a:r>
                        <a:rPr kumimoji="1" lang="en-US" altLang="ja-JP" sz="1400" dirty="0" smtClean="0"/>
                        <a:t>1</a:t>
                      </a:r>
                      <a:r>
                        <a:rPr kumimoji="1" lang="ja-JP" altLang="en-US" sz="1400" dirty="0" smtClean="0"/>
                        <a:t>回大阪府スポーツ推進審議会（諮問、部会の設置について書面決議）</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820471602"/>
                  </a:ext>
                </a:extLst>
              </a:tr>
              <a:tr h="129648">
                <a:tc gridSpan="2">
                  <a:txBody>
                    <a:bodyPr/>
                    <a:lstStyle/>
                    <a:p>
                      <a:pPr algn="l"/>
                      <a:r>
                        <a:rPr kumimoji="1" lang="en-US" altLang="ja-JP" sz="1400" dirty="0" smtClean="0"/>
                        <a:t>【</a:t>
                      </a:r>
                      <a:r>
                        <a:rPr kumimoji="1" lang="ja-JP" altLang="en-US" sz="1400" dirty="0" smtClean="0"/>
                        <a:t>部会</a:t>
                      </a:r>
                      <a:r>
                        <a:rPr kumimoji="1" lang="en-US" altLang="ja-JP" sz="1400" dirty="0" smtClean="0"/>
                        <a:t>】</a:t>
                      </a:r>
                      <a:endParaRPr kumimoji="1" lang="ja-JP" altLang="en-US" sz="1400" dirty="0">
                        <a:latin typeface="ＭＳ ゴシック" panose="020B0609070205080204" pitchFamily="49" charset="-128"/>
                        <a:ea typeface="ＭＳ ゴシック" panose="020B0609070205080204" pitchFamily="49" charset="-128"/>
                      </a:endParaRPr>
                    </a:p>
                  </a:txBody>
                  <a:tcPr/>
                </a:tc>
                <a:tc hMerge="1">
                  <a:txBody>
                    <a:bodyPr/>
                    <a:lstStyle/>
                    <a:p>
                      <a:pPr algn="l"/>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934120054"/>
                  </a:ext>
                </a:extLst>
              </a:tr>
              <a:tr h="352123">
                <a:tc>
                  <a:txBody>
                    <a:bodyPr/>
                    <a:lstStyle/>
                    <a:p>
                      <a:r>
                        <a:rPr kumimoji="1" lang="en-US" altLang="ja-JP" sz="1400" dirty="0" smtClean="0"/>
                        <a:t>11</a:t>
                      </a:r>
                      <a:r>
                        <a:rPr kumimoji="1" lang="ja-JP" altLang="en-US" sz="1400" dirty="0" smtClean="0"/>
                        <a:t>月</a:t>
                      </a:r>
                      <a:r>
                        <a:rPr kumimoji="1" lang="en-US" altLang="ja-JP" sz="1400" dirty="0" smtClean="0"/>
                        <a:t>5</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第</a:t>
                      </a:r>
                      <a:r>
                        <a:rPr kumimoji="1" lang="en-US" altLang="ja-JP" sz="1400" dirty="0" smtClean="0"/>
                        <a:t>1</a:t>
                      </a:r>
                      <a:r>
                        <a:rPr kumimoji="1" lang="ja-JP" altLang="en-US" sz="1400" dirty="0" smtClean="0"/>
                        <a:t>回　第</a:t>
                      </a:r>
                      <a:r>
                        <a:rPr kumimoji="1" lang="en-US" altLang="ja-JP" sz="1400" dirty="0" smtClean="0"/>
                        <a:t>3</a:t>
                      </a:r>
                      <a:r>
                        <a:rPr kumimoji="1" lang="ja-JP" altLang="en-US" sz="1400" dirty="0" smtClean="0"/>
                        <a:t>次大阪府スポーツ推進計画策定部会（</a:t>
                      </a:r>
                      <a:r>
                        <a:rPr kumimoji="1" lang="ja-JP" altLang="en-US" sz="1400" baseline="0" dirty="0" smtClean="0"/>
                        <a:t>第</a:t>
                      </a:r>
                      <a:r>
                        <a:rPr kumimoji="1" lang="en-US" altLang="ja-JP" sz="1400" baseline="0" dirty="0" smtClean="0"/>
                        <a:t>3</a:t>
                      </a:r>
                      <a:r>
                        <a:rPr kumimoji="1" lang="ja-JP" altLang="en-US" sz="1400" baseline="0" dirty="0" smtClean="0"/>
                        <a:t>次計画の策定に向けた課題整理）</a:t>
                      </a:r>
                      <a:endParaRPr kumimoji="1" lang="en-US" altLang="ja-JP" sz="1400" baseline="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1988349097"/>
                  </a:ext>
                </a:extLst>
              </a:tr>
              <a:tr h="352123">
                <a:tc>
                  <a:txBody>
                    <a:bodyPr/>
                    <a:lstStyle/>
                    <a:p>
                      <a:r>
                        <a:rPr kumimoji="1" lang="en-US" altLang="ja-JP" sz="1400" dirty="0" smtClean="0"/>
                        <a:t>12</a:t>
                      </a:r>
                      <a:r>
                        <a:rPr kumimoji="1" lang="ja-JP" altLang="en-US" sz="1400" dirty="0" smtClean="0"/>
                        <a:t>月</a:t>
                      </a:r>
                      <a:r>
                        <a:rPr kumimoji="1" lang="en-US" altLang="ja-JP" sz="1400" dirty="0" smtClean="0"/>
                        <a:t>3</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第</a:t>
                      </a:r>
                      <a:r>
                        <a:rPr kumimoji="1" lang="en-US" altLang="ja-JP" sz="1400" dirty="0" smtClean="0"/>
                        <a:t>2</a:t>
                      </a:r>
                      <a:r>
                        <a:rPr kumimoji="1" lang="ja-JP" altLang="en-US" sz="1400" dirty="0" smtClean="0"/>
                        <a:t>回　第</a:t>
                      </a:r>
                      <a:r>
                        <a:rPr kumimoji="1" lang="en-US" altLang="ja-JP" sz="1400" dirty="0" smtClean="0"/>
                        <a:t>3</a:t>
                      </a:r>
                      <a:r>
                        <a:rPr kumimoji="1" lang="ja-JP" altLang="en-US" sz="1400" dirty="0" smtClean="0"/>
                        <a:t>次大阪府スポーツ推進計画策定部会（オブザーバー、関係機関からのヒアリング）</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418908781"/>
                  </a:ext>
                </a:extLst>
              </a:tr>
              <a:tr h="352123">
                <a:tc>
                  <a:txBody>
                    <a:bodyPr/>
                    <a:lstStyle/>
                    <a:p>
                      <a:r>
                        <a:rPr kumimoji="1" lang="en-US" altLang="ja-JP" sz="1400" dirty="0" smtClean="0"/>
                        <a:t>12</a:t>
                      </a:r>
                      <a:r>
                        <a:rPr kumimoji="1" lang="ja-JP" altLang="en-US" sz="1400" dirty="0" smtClean="0"/>
                        <a:t>月</a:t>
                      </a:r>
                      <a:r>
                        <a:rPr kumimoji="1" lang="en-US" altLang="ja-JP" sz="1400" dirty="0" smtClean="0"/>
                        <a:t>24</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第</a:t>
                      </a:r>
                      <a:r>
                        <a:rPr kumimoji="1" lang="en-US" altLang="ja-JP" sz="1400" dirty="0" smtClean="0"/>
                        <a:t>3</a:t>
                      </a:r>
                      <a:r>
                        <a:rPr kumimoji="1" lang="ja-JP" altLang="en-US" sz="1400" dirty="0" smtClean="0"/>
                        <a:t>回　第</a:t>
                      </a:r>
                      <a:r>
                        <a:rPr kumimoji="1" lang="en-US" altLang="ja-JP" sz="1400" dirty="0" smtClean="0"/>
                        <a:t>3</a:t>
                      </a:r>
                      <a:r>
                        <a:rPr kumimoji="1" lang="ja-JP" altLang="en-US" sz="1400" dirty="0" smtClean="0"/>
                        <a:t>次大阪府スポーツ推進計画策定部会（骨子案）</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621839961"/>
                  </a:ext>
                </a:extLst>
              </a:tr>
              <a:tr h="352123">
                <a:tc>
                  <a:txBody>
                    <a:bodyPr/>
                    <a:lstStyle/>
                    <a:p>
                      <a:r>
                        <a:rPr kumimoji="1" lang="en-US" altLang="ja-JP" sz="1400" dirty="0" smtClean="0"/>
                        <a:t>1</a:t>
                      </a:r>
                      <a:r>
                        <a:rPr kumimoji="1" lang="ja-JP" altLang="en-US" sz="1400" dirty="0" smtClean="0"/>
                        <a:t>月</a:t>
                      </a:r>
                      <a:r>
                        <a:rPr kumimoji="1" lang="en-US" altLang="ja-JP" sz="1400" dirty="0" smtClean="0"/>
                        <a:t>14</a:t>
                      </a:r>
                      <a:r>
                        <a:rPr kumimoji="1" lang="ja-JP" altLang="en-US" sz="1400" dirty="0" smtClean="0"/>
                        <a:t>日</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第</a:t>
                      </a:r>
                      <a:r>
                        <a:rPr kumimoji="1" lang="en-US" altLang="ja-JP" sz="1400" dirty="0" smtClean="0"/>
                        <a:t>4</a:t>
                      </a:r>
                      <a:r>
                        <a:rPr kumimoji="1" lang="ja-JP" altLang="en-US" sz="1400" dirty="0" smtClean="0"/>
                        <a:t>回　第</a:t>
                      </a:r>
                      <a:r>
                        <a:rPr kumimoji="1" lang="en-US" altLang="ja-JP" sz="1400" dirty="0" smtClean="0"/>
                        <a:t>3</a:t>
                      </a:r>
                      <a:r>
                        <a:rPr kumimoji="1" lang="ja-JP" altLang="en-US" sz="1400" dirty="0" smtClean="0"/>
                        <a:t>次大阪府スポーツ推進計画策定部会（部会報告案）</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396700741"/>
                  </a:ext>
                </a:extLst>
              </a:tr>
              <a:tr h="352123">
                <a:tc gridSpan="2">
                  <a:txBody>
                    <a:bodyPr/>
                    <a:lstStyle/>
                    <a:p>
                      <a:r>
                        <a:rPr kumimoji="1" lang="en-US" altLang="ja-JP" sz="1400" dirty="0" smtClean="0"/>
                        <a:t>【</a:t>
                      </a:r>
                      <a:r>
                        <a:rPr kumimoji="1" lang="ja-JP" altLang="en-US" sz="1400" dirty="0" smtClean="0"/>
                        <a:t>部会報告から計画策定まで</a:t>
                      </a:r>
                      <a:r>
                        <a:rPr kumimoji="1" lang="en-US" altLang="ja-JP" sz="1400" dirty="0" smtClean="0"/>
                        <a:t>】</a:t>
                      </a:r>
                      <a:endParaRPr kumimoji="1" lang="ja-JP" altLang="en-US" sz="1400" dirty="0">
                        <a:latin typeface="ＭＳ ゴシック" panose="020B0609070205080204" pitchFamily="49" charset="-128"/>
                        <a:ea typeface="ＭＳ ゴシック" panose="020B0609070205080204" pitchFamily="49" charset="-128"/>
                      </a:endParaRPr>
                    </a:p>
                  </a:txBody>
                  <a:tcPr/>
                </a:tc>
                <a:tc hMerge="1">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857342695"/>
                  </a:ext>
                </a:extLst>
              </a:tr>
              <a:tr h="352123">
                <a:tc>
                  <a:txBody>
                    <a:bodyPr/>
                    <a:lstStyle/>
                    <a:p>
                      <a:r>
                        <a:rPr kumimoji="1" lang="en-US" altLang="ja-JP" sz="1400" b="1" dirty="0" smtClean="0"/>
                        <a:t>1</a:t>
                      </a:r>
                      <a:r>
                        <a:rPr kumimoji="1" lang="ja-JP" altLang="en-US" sz="1400" b="1" dirty="0" smtClean="0"/>
                        <a:t>月</a:t>
                      </a:r>
                      <a:r>
                        <a:rPr kumimoji="1" lang="en-US" altLang="ja-JP" sz="1400" b="1" dirty="0" smtClean="0"/>
                        <a:t>26</a:t>
                      </a:r>
                      <a:r>
                        <a:rPr kumimoji="1" lang="ja-JP" altLang="en-US" sz="1400" b="1" dirty="0" smtClean="0"/>
                        <a:t>日</a:t>
                      </a:r>
                      <a:endParaRPr kumimoji="1" lang="ja-JP" altLang="en-US" sz="1400" b="1"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400" dirty="0" smtClean="0"/>
                        <a:t>令和</a:t>
                      </a:r>
                      <a:r>
                        <a:rPr kumimoji="1" lang="en-US" altLang="ja-JP" sz="1400" dirty="0" smtClean="0"/>
                        <a:t>3</a:t>
                      </a:r>
                      <a:r>
                        <a:rPr kumimoji="1" lang="ja-JP" altLang="en-US" sz="1400" dirty="0" smtClean="0"/>
                        <a:t>年度第</a:t>
                      </a:r>
                      <a:r>
                        <a:rPr kumimoji="1" lang="en-US" altLang="ja-JP" sz="1400" dirty="0" smtClean="0"/>
                        <a:t>2</a:t>
                      </a:r>
                      <a:r>
                        <a:rPr kumimoji="1" lang="ja-JP" altLang="en-US" sz="1400" dirty="0" smtClean="0"/>
                        <a:t>回大阪府スポーツ推進審議会（部会長から報告、答申案を審議・決定）</a:t>
                      </a:r>
                      <a:endParaRPr kumimoji="1" lang="ja-JP" altLang="en-US" sz="14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287242591"/>
                  </a:ext>
                </a:extLst>
              </a:tr>
              <a:tr h="352123">
                <a:tc>
                  <a:txBody>
                    <a:bodyPr/>
                    <a:lstStyle/>
                    <a:p>
                      <a:r>
                        <a:rPr kumimoji="1" lang="en-US" altLang="ja-JP" sz="1400" b="0" dirty="0" smtClean="0"/>
                        <a:t>2</a:t>
                      </a:r>
                      <a:r>
                        <a:rPr kumimoji="1" lang="ja-JP" altLang="en-US" sz="1400" b="0" dirty="0" smtClean="0"/>
                        <a:t>月</a:t>
                      </a:r>
                      <a:endParaRPr kumimoji="1" lang="ja-JP" altLang="en-US" sz="1400" b="0"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府議会報告、審議会答申に対するパブリックコメント（</a:t>
                      </a:r>
                      <a:r>
                        <a:rPr kumimoji="1" lang="en-US" altLang="ja-JP" sz="1400" b="0" dirty="0" smtClean="0"/>
                        <a:t>1</a:t>
                      </a:r>
                      <a:r>
                        <a:rPr kumimoji="1" lang="ja-JP" altLang="en-US" sz="1400" b="0" dirty="0" smtClean="0"/>
                        <a:t>ヶ月程度）、教育委員会意見聴取</a:t>
                      </a:r>
                      <a:endParaRPr kumimoji="1" lang="ja-JP" altLang="en-US" sz="1400" b="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445564522"/>
                  </a:ext>
                </a:extLst>
              </a:tr>
              <a:tr h="352123">
                <a:tc>
                  <a:txBody>
                    <a:bodyPr/>
                    <a:lstStyle/>
                    <a:p>
                      <a:r>
                        <a:rPr kumimoji="1" lang="en-US" altLang="ja-JP" sz="1400" b="0" dirty="0" smtClean="0"/>
                        <a:t>3</a:t>
                      </a:r>
                      <a:r>
                        <a:rPr kumimoji="1" lang="ja-JP" altLang="en-US" sz="1400" b="0" dirty="0" smtClean="0"/>
                        <a:t>月</a:t>
                      </a:r>
                      <a:endParaRPr kumimoji="1" lang="ja-JP" altLang="en-US" sz="1400" b="0"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パブリックコメント結果、計画案を大阪府スポーツ推進審議会会長に報告</a:t>
                      </a:r>
                      <a:endParaRPr kumimoji="1" lang="ja-JP" altLang="en-US" sz="1400" b="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550614458"/>
                  </a:ext>
                </a:extLst>
              </a:tr>
              <a:tr h="352123">
                <a:tc>
                  <a:txBody>
                    <a:bodyPr/>
                    <a:lstStyle/>
                    <a:p>
                      <a:r>
                        <a:rPr kumimoji="1" lang="en-US" altLang="ja-JP" sz="1400" dirty="0" smtClean="0"/>
                        <a:t>3</a:t>
                      </a:r>
                      <a:r>
                        <a:rPr kumimoji="1" lang="ja-JP" altLang="en-US" sz="1400" dirty="0" smtClean="0"/>
                        <a:t>月末</a:t>
                      </a:r>
                      <a:endParaRPr kumimoji="1" lang="ja-JP" altLang="en-US" sz="1400"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計画策定・公表</a:t>
                      </a:r>
                      <a:endParaRPr kumimoji="1" lang="ja-JP" altLang="en-US" sz="1400" dirty="0" smtClean="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857280461"/>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988661106"/>
              </p:ext>
            </p:extLst>
          </p:nvPr>
        </p:nvGraphicFramePr>
        <p:xfrm>
          <a:off x="79965" y="2168746"/>
          <a:ext cx="8979696" cy="2470800"/>
        </p:xfrm>
        <a:graphic>
          <a:graphicData uri="http://schemas.openxmlformats.org/drawingml/2006/table">
            <a:tbl>
              <a:tblPr/>
              <a:tblGrid>
                <a:gridCol w="8979696">
                  <a:extLst>
                    <a:ext uri="{9D8B030D-6E8A-4147-A177-3AD203B41FA5}">
                      <a16:colId xmlns:a16="http://schemas.microsoft.com/office/drawing/2014/main" val="2471506791"/>
                    </a:ext>
                  </a:extLst>
                </a:gridCol>
              </a:tblGrid>
              <a:tr h="2470800">
                <a:tc>
                  <a:txBody>
                    <a:bodyPr/>
                    <a:lstStyle/>
                    <a:p>
                      <a:endParaRPr kumimoji="1" lang="ja-JP"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302626942"/>
                  </a:ext>
                </a:extLst>
              </a:tr>
            </a:tbl>
          </a:graphicData>
        </a:graphic>
      </p:graphicFrame>
      <p:sp>
        <p:nvSpPr>
          <p:cNvPr id="11" name="正方形/長方形 10"/>
          <p:cNvSpPr/>
          <p:nvPr/>
        </p:nvSpPr>
        <p:spPr>
          <a:xfrm>
            <a:off x="79965" y="4680278"/>
            <a:ext cx="8979696" cy="20943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国における第</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3</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期スポーツ基本計画の策定スケジュール</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a:t>
            </a: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〇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9</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10</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　スポーツ基本計画部会において複数回で主要課題についての意見交換を実施</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〇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11</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日　　スポーツ審議会・</a:t>
            </a:r>
            <a:r>
              <a:rPr kumimoji="1" lang="ja-JP" altLang="en-US" sz="1400" dirty="0">
                <a:solidFill>
                  <a:schemeClr val="tx1"/>
                </a:solidFill>
                <a:latin typeface="ＭＳ ゴシック" panose="020B0609070205080204" pitchFamily="49" charset="-128"/>
                <a:ea typeface="ＭＳ ゴシック" panose="020B0609070205080204" pitchFamily="49" charset="-128"/>
              </a:rPr>
              <a:t>スポーツ基本計画</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部会合同会議</a:t>
            </a:r>
            <a:r>
              <a:rPr kumimoji="1" lang="ja-JP" altLang="en-US" sz="1400" dirty="0">
                <a:solidFill>
                  <a:schemeClr val="tx1"/>
                </a:solidFill>
                <a:latin typeface="ＭＳ ゴシック" panose="020B0609070205080204" pitchFamily="49" charset="-128"/>
                <a:ea typeface="ＭＳ ゴシック" panose="020B0609070205080204" pitchFamily="49" charset="-128"/>
              </a:rPr>
              <a:t>において</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計画</a:t>
            </a:r>
            <a:r>
              <a:rPr kumimoji="1" lang="ja-JP" altLang="en-US" sz="1400" dirty="0">
                <a:solidFill>
                  <a:schemeClr val="tx1"/>
                </a:solidFill>
                <a:latin typeface="ＭＳ ゴシック" panose="020B0609070205080204" pitchFamily="49" charset="-128"/>
                <a:ea typeface="ＭＳ ゴシック" panose="020B0609070205080204" pitchFamily="49" charset="-128"/>
              </a:rPr>
              <a:t>の構造案（たたき台</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）を審議</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11</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日</a:t>
            </a:r>
            <a:r>
              <a:rPr kumimoji="1" lang="ja-JP" altLang="en-US" sz="1400" dirty="0">
                <a:solidFill>
                  <a:schemeClr val="tx1"/>
                </a:solidFill>
                <a:latin typeface="ＭＳ ゴシック" panose="020B0609070205080204" pitchFamily="49" charset="-128"/>
                <a:ea typeface="ＭＳ ゴシック" panose="020B0609070205080204" pitchFamily="49" charset="-128"/>
              </a:rPr>
              <a:t>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スポーツ</a:t>
            </a:r>
            <a:r>
              <a:rPr kumimoji="1" lang="ja-JP" altLang="en-US" sz="1400" dirty="0">
                <a:solidFill>
                  <a:schemeClr val="tx1"/>
                </a:solidFill>
                <a:latin typeface="ＭＳ ゴシック" panose="020B0609070205080204" pitchFamily="49" charset="-128"/>
                <a:ea typeface="ＭＳ ゴシック" panose="020B0609070205080204" pitchFamily="49" charset="-128"/>
              </a:rPr>
              <a:t>基本計画部会に</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おいて中間報告素案を審議</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12</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月</a:t>
            </a:r>
            <a:r>
              <a:rPr kumimoji="1" lang="en-US" altLang="ja-JP" sz="1400" dirty="0">
                <a:solidFill>
                  <a:schemeClr val="tx1"/>
                </a:solidFill>
                <a:latin typeface="ＭＳ ゴシック" panose="020B0609070205080204" pitchFamily="49" charset="-128"/>
                <a:ea typeface="ＭＳ ゴシック" panose="020B0609070205080204" pitchFamily="49" charset="-128"/>
              </a:rPr>
              <a:t>13</a:t>
            </a:r>
            <a:r>
              <a:rPr kumimoji="1" lang="ja-JP" altLang="en-US" sz="1400" smtClean="0">
                <a:solidFill>
                  <a:schemeClr val="tx1"/>
                </a:solidFill>
                <a:latin typeface="ＭＳ ゴシック" panose="020B0609070205080204" pitchFamily="49" charset="-128"/>
                <a:ea typeface="ＭＳ ゴシック" panose="020B0609070205080204" pitchFamily="49" charset="-128"/>
              </a:rPr>
              <a:t>日</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400" dirty="0">
                <a:solidFill>
                  <a:schemeClr val="tx1"/>
                </a:solidFill>
                <a:latin typeface="ＭＳ ゴシック" panose="020B0609070205080204" pitchFamily="49" charset="-128"/>
                <a:ea typeface="ＭＳ ゴシック" panose="020B0609070205080204" pitchFamily="49" charset="-128"/>
              </a:rPr>
              <a:t>　スポーツ審議会・スポーツ基本計画部会合同会議に</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おいて中間報告案を審議</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　</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12</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月</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20</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日　 第３期スポーツ基本計画（中間報告）取りまとめ</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b="1" dirty="0">
                <a:solidFill>
                  <a:schemeClr val="tx1"/>
                </a:solidFill>
                <a:latin typeface="ＭＳ ゴシック" panose="020B0609070205080204" pitchFamily="49" charset="-128"/>
                <a:ea typeface="ＭＳ ゴシック" panose="020B0609070205080204" pitchFamily="49" charset="-128"/>
              </a:rPr>
              <a:t>　</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12</a:t>
            </a:r>
            <a:r>
              <a:rPr lang="ja-JP" altLang="en-US" sz="1400" b="1" dirty="0">
                <a:solidFill>
                  <a:schemeClr val="tx1"/>
                </a:solidFill>
                <a:latin typeface="ＭＳ ゴシック" panose="020B0609070205080204" pitchFamily="49" charset="-128"/>
                <a:ea typeface="ＭＳ ゴシック" panose="020B0609070205080204" pitchFamily="49" charset="-128"/>
              </a:rPr>
              <a:t>月</a:t>
            </a:r>
            <a:r>
              <a:rPr lang="en-US" altLang="ja-JP" sz="1400" b="1" dirty="0">
                <a:solidFill>
                  <a:schemeClr val="tx1"/>
                </a:solidFill>
                <a:latin typeface="ＭＳ ゴシック" panose="020B0609070205080204" pitchFamily="49" charset="-128"/>
                <a:ea typeface="ＭＳ ゴシック" panose="020B0609070205080204" pitchFamily="49" charset="-128"/>
              </a:rPr>
              <a:t>21</a:t>
            </a:r>
            <a:r>
              <a:rPr lang="ja-JP" altLang="en-US" sz="1400" b="1" dirty="0">
                <a:solidFill>
                  <a:schemeClr val="tx1"/>
                </a:solidFill>
                <a:latin typeface="ＭＳ ゴシック" panose="020B0609070205080204" pitchFamily="49" charset="-128"/>
                <a:ea typeface="ＭＳ ゴシック" panose="020B0609070205080204" pitchFamily="49" charset="-128"/>
              </a:rPr>
              <a:t>日～令和</a:t>
            </a:r>
            <a:r>
              <a:rPr lang="en-US" altLang="ja-JP" sz="1400" b="1" dirty="0">
                <a:solidFill>
                  <a:schemeClr val="tx1"/>
                </a:solidFill>
                <a:latin typeface="ＭＳ ゴシック" panose="020B0609070205080204" pitchFamily="49" charset="-128"/>
                <a:ea typeface="ＭＳ ゴシック" panose="020B0609070205080204" pitchFamily="49" charset="-128"/>
              </a:rPr>
              <a:t>4</a:t>
            </a:r>
            <a:r>
              <a:rPr lang="ja-JP" altLang="en-US" sz="1400" b="1" dirty="0">
                <a:solidFill>
                  <a:schemeClr val="tx1"/>
                </a:solidFill>
                <a:latin typeface="ＭＳ ゴシック" panose="020B0609070205080204" pitchFamily="49" charset="-128"/>
                <a:ea typeface="ＭＳ ゴシック" panose="020B0609070205080204" pitchFamily="49" charset="-128"/>
              </a:rPr>
              <a:t>年</a:t>
            </a:r>
            <a:r>
              <a:rPr lang="en-US" altLang="ja-JP" sz="1400" b="1" dirty="0">
                <a:solidFill>
                  <a:schemeClr val="tx1"/>
                </a:solidFill>
                <a:latin typeface="ＭＳ ゴシック" panose="020B0609070205080204" pitchFamily="49" charset="-128"/>
                <a:ea typeface="ＭＳ ゴシック" panose="020B0609070205080204" pitchFamily="49" charset="-128"/>
              </a:rPr>
              <a:t>1</a:t>
            </a:r>
            <a:r>
              <a:rPr lang="ja-JP" altLang="en-US" sz="1400" b="1" dirty="0">
                <a:solidFill>
                  <a:schemeClr val="tx1"/>
                </a:solidFill>
                <a:latin typeface="ＭＳ ゴシック" panose="020B0609070205080204" pitchFamily="49" charset="-128"/>
                <a:ea typeface="ＭＳ ゴシック" panose="020B0609070205080204" pitchFamily="49" charset="-128"/>
              </a:rPr>
              <a:t>月</a:t>
            </a:r>
            <a:r>
              <a:rPr lang="en-US" altLang="ja-JP" sz="1400" b="1" dirty="0">
                <a:solidFill>
                  <a:schemeClr val="tx1"/>
                </a:solidFill>
                <a:latin typeface="ＭＳ ゴシック" panose="020B0609070205080204" pitchFamily="49" charset="-128"/>
                <a:ea typeface="ＭＳ ゴシック" panose="020B0609070205080204" pitchFamily="49" charset="-128"/>
              </a:rPr>
              <a:t>19</a:t>
            </a:r>
            <a:r>
              <a:rPr lang="ja-JP" altLang="en-US" sz="1400" b="1" dirty="0">
                <a:solidFill>
                  <a:schemeClr val="tx1"/>
                </a:solidFill>
                <a:latin typeface="ＭＳ ゴシック" panose="020B0609070205080204" pitchFamily="49" charset="-128"/>
                <a:ea typeface="ＭＳ ゴシック" panose="020B0609070205080204" pitchFamily="49" charset="-128"/>
              </a:rPr>
              <a:t>日　「第３期スポーツ基本計画（中間報告）」に関する意見</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募集（パブコメ）</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b="1" dirty="0">
                <a:solidFill>
                  <a:schemeClr val="tx1"/>
                </a:solidFill>
                <a:latin typeface="ＭＳ ゴシック" panose="020B0609070205080204" pitchFamily="49" charset="-128"/>
                <a:ea typeface="ＭＳ ゴシック" panose="020B0609070205080204" pitchFamily="49" charset="-128"/>
              </a:rPr>
              <a:t>〇　</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3</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月　　　　スポーツ審議会において</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答申案を審議・決定</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b="1" dirty="0">
                <a:solidFill>
                  <a:schemeClr val="tx1"/>
                </a:solidFill>
                <a:latin typeface="ＭＳ ゴシック" panose="020B0609070205080204" pitchFamily="49" charset="-128"/>
                <a:ea typeface="ＭＳ ゴシック" panose="020B0609070205080204" pitchFamily="49" charset="-128"/>
              </a:rPr>
              <a:t>　　　　　　　 文部科学大臣決定により第</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3</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期スポーツ基本計画策定（</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4</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月より運用</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170143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1173</TotalTime>
  <Words>429</Words>
  <Application>Microsoft Office PowerPoint</Application>
  <PresentationFormat>画面に合わせる (4:3)</PresentationFormat>
  <Paragraphs>33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西川　高代</dc:creator>
  <cp:lastModifiedBy>和田　応樹</cp:lastModifiedBy>
  <cp:revision>158</cp:revision>
  <cp:lastPrinted>2021-11-04T04:04:06Z</cp:lastPrinted>
  <dcterms:created xsi:type="dcterms:W3CDTF">2021-03-03T02:57:17Z</dcterms:created>
  <dcterms:modified xsi:type="dcterms:W3CDTF">2021-12-20T09:47:38Z</dcterms:modified>
</cp:coreProperties>
</file>