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96" r:id="rId1"/>
  </p:sldMasterIdLst>
  <p:notesMasterIdLst>
    <p:notesMasterId r:id="rId3"/>
  </p:notesMasterIdLst>
  <p:handoutMasterIdLst>
    <p:handoutMasterId r:id="rId4"/>
  </p:handoutMasterIdLst>
  <p:sldIdLst>
    <p:sldId id="28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77" autoAdjust="0"/>
    <p:restoredTop sz="94746" autoAdjust="0"/>
  </p:normalViewPr>
  <p:slideViewPr>
    <p:cSldViewPr>
      <p:cViewPr varScale="1">
        <p:scale>
          <a:sx n="70" d="100"/>
          <a:sy n="70" d="100"/>
        </p:scale>
        <p:origin x="120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7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54B8FAC7-09B9-48CF-AAA2-AA9B4C0B5399}" type="datetimeFigureOut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646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9" y="9440646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650A18C6-4A5A-45F3-BB30-82B7A8968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1680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45F4FB48-230B-42EE-98EA-1E10724177C2}" type="datetimeFigureOut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94B3EE93-695F-41A4-870C-28EC08AB3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389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29FF-55D3-4EDB-ADE8-2340E9AA6EB8}" type="datetime1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90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04E8A-A832-4B57-B645-F3F83A5DC292}" type="datetime1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82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A969-04A2-4C10-8B73-797362357A8A}" type="datetime1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07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7ED4-59B8-4422-BB0C-6A63C4FA84E7}" type="datetime1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2316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F0CC-1328-4D2E-BACD-A43420E34937}" type="datetime1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045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AC7E-E252-4873-BA6F-C00AD29E47E3}" type="datetime1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601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626E8-E1E3-4B40-AAE4-C070FD610900}" type="datetime1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024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581CC-F0AE-472B-A9F8-6ACF97C0C497}" type="datetime1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817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2191-B1F5-4A5B-9F45-18D0D99EC60C}" type="datetime1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601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8FCC0-CBF6-4E90-9ECD-AFD52C7A4D28}" type="datetime1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4109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962F-3316-4A93-8A72-E3FC6B555282}" type="datetime1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9769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6D747-E958-46F9-AC4C-8323AA476779}" type="datetime1">
              <a:rPr kumimoji="1" lang="ja-JP" altLang="en-US" smtClean="0"/>
              <a:t>2021/11/30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697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二等辺三角形 16"/>
          <p:cNvSpPr/>
          <p:nvPr/>
        </p:nvSpPr>
        <p:spPr>
          <a:xfrm rot="10800000">
            <a:off x="1619672" y="2620177"/>
            <a:ext cx="6048670" cy="1157232"/>
          </a:xfrm>
          <a:prstGeom prst="triangle">
            <a:avLst>
              <a:gd name="adj" fmla="val 49656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対角する 2 つの角を切り取った四角形 3"/>
          <p:cNvSpPr/>
          <p:nvPr/>
        </p:nvSpPr>
        <p:spPr>
          <a:xfrm>
            <a:off x="147423" y="25798"/>
            <a:ext cx="8835321" cy="306858"/>
          </a:xfrm>
          <a:prstGeom prst="snip2DiagRect">
            <a:avLst>
              <a:gd name="adj1" fmla="val 0"/>
              <a:gd name="adj2" fmla="val 50000"/>
            </a:avLst>
          </a:prstGeom>
          <a:gradFill flip="none" rotWithShape="1">
            <a:gsLst>
              <a:gs pos="50000">
                <a:srgbClr val="385D8A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3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次大阪府スポーツ推進計画について　　　　　　　　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大阪府　府民文化部　文化・スポーツ室　スポーツ振興課</a:t>
            </a:r>
            <a:endParaRPr lang="zh-TW" altLang="en-US" sz="14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248147" y="467567"/>
            <a:ext cx="8662336" cy="1744366"/>
          </a:xfrm>
          <a:prstGeom prst="roundRect">
            <a:avLst>
              <a:gd name="adj" fmla="val 11804"/>
            </a:avLst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■策定の趣旨　　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生涯スポーツの推進及びスポーツを通じた都市魅力の創造をさらに進めるため、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2017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年度以降の大阪府のスポーツ施策の方向性</a:t>
            </a:r>
            <a:endParaRPr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を定める</a:t>
            </a:r>
            <a:endParaRPr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■策定の経緯　　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2017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月、大阪府スポーツ推進審議会に知事・教育長諮問 → 審議会の部会において調査審議 → 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日答申</a:t>
            </a:r>
            <a:endParaRPr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日～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　パブリックコメント手続</a:t>
            </a:r>
            <a:endParaRPr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■策定の視点　　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①「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大阪府スポーツ推進計画～大阪スポーツ王国の創造～」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(2012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月策定</a:t>
            </a:r>
            <a:r>
              <a:rPr lang="en-US" altLang="ja-JP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に基づく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取組の成果、課題を踏まえる</a:t>
            </a:r>
            <a:endParaRPr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②大阪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都市魅力創造戦略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2020(2016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11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月策定　大阪府・大阪市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の「目指すべき都市像」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との整合を図る</a:t>
            </a:r>
            <a:endParaRPr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「アジアをリードする国際・プロスポーツ都市」「健康と生きがいを創出するスポーツに親しめる都市」</a:t>
            </a:r>
            <a:endParaRPr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③スポーツ基本法第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条の規定により、国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の第２期スポーツ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基本計画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(2017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月策定</a:t>
            </a:r>
            <a:r>
              <a:rPr lang="en-US" altLang="ja-JP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参酌する</a:t>
            </a:r>
            <a:endParaRPr lang="en-US" altLang="ja-JP" sz="10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ポイント　　 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「生涯スポーツの推進」「大阪が誇るスポーツ資源を生かした都市魅力の発信」に引き続き取り組むとともに、「スポーツの成長</a:t>
            </a:r>
            <a:endParaRPr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産業化」「スポーツツーリズムの活性化」「スポーツを通じた健康増進」等の視点にも対応する</a:t>
            </a:r>
            <a:endParaRPr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計画期間　　　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2017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年度～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2021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</a:t>
            </a:r>
            <a:endParaRPr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248146" y="2470629"/>
            <a:ext cx="864096" cy="28803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目　標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69531" y="2437061"/>
            <a:ext cx="4240433" cy="30774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lIns="91408" tIns="45704" rIns="91408" bIns="45704" rtlCol="0">
            <a:spAutoFit/>
          </a:bodyPr>
          <a:lstStyle/>
          <a:p>
            <a:pPr algn="ctr"/>
            <a:r>
              <a:rPr lang="ja-JP" altLang="en-US" sz="1400" b="1" dirty="0"/>
              <a:t>スポーツがあふれる、スポーツでつながる　ＯＳＡＫＡ</a:t>
            </a:r>
            <a:endParaRPr lang="ja-JP" altLang="en-US" sz="1400" dirty="0">
              <a:latin typeface="+mj-ea"/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248146" y="2976693"/>
            <a:ext cx="864094" cy="32403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</a:rPr>
              <a:t>理　念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422512" y="2868681"/>
            <a:ext cx="3384376" cy="216024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誰</a:t>
            </a:r>
            <a:r>
              <a:rPr lang="ja-JP" altLang="en-US" sz="1000" dirty="0" smtClean="0">
                <a:solidFill>
                  <a:schemeClr val="tx1"/>
                </a:solidFill>
              </a:rPr>
              <a:t>もが</a:t>
            </a:r>
            <a:r>
              <a:rPr lang="ja-JP" altLang="en-US" sz="1000" dirty="0">
                <a:solidFill>
                  <a:schemeClr val="tx1"/>
                </a:solidFill>
              </a:rPr>
              <a:t>「する」「みる」「</a:t>
            </a:r>
            <a:r>
              <a:rPr lang="ja-JP" altLang="en-US" sz="1000" dirty="0" smtClean="0">
                <a:solidFill>
                  <a:schemeClr val="tx1"/>
                </a:solidFill>
              </a:rPr>
              <a:t>さ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さえる」スポーツ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に参加できる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4878288" y="2868681"/>
            <a:ext cx="4104456" cy="216024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スポーツを都市魅力として発信し、その魅力に惹かれて多くの人が訪れる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3239851" y="3192717"/>
            <a:ext cx="2880320" cy="216024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スポーツで人もまちも活力で満たされる</a:t>
            </a:r>
          </a:p>
        </p:txBody>
      </p:sp>
      <p:grpSp>
        <p:nvGrpSpPr>
          <p:cNvPr id="32" name="グループ化 31"/>
          <p:cNvGrpSpPr/>
          <p:nvPr/>
        </p:nvGrpSpPr>
        <p:grpSpPr>
          <a:xfrm>
            <a:off x="4950549" y="3664102"/>
            <a:ext cx="3869924" cy="1512168"/>
            <a:chOff x="4788532" y="3861048"/>
            <a:chExt cx="3959932" cy="1512168"/>
          </a:xfrm>
        </p:grpSpPr>
        <p:sp>
          <p:nvSpPr>
            <p:cNvPr id="21" name="角丸四角形 20"/>
            <p:cNvSpPr/>
            <p:nvPr/>
          </p:nvSpPr>
          <p:spPr>
            <a:xfrm>
              <a:off x="4788532" y="3974355"/>
              <a:ext cx="3959932" cy="1398861"/>
            </a:xfrm>
            <a:prstGeom prst="roundRect">
              <a:avLst/>
            </a:prstGeom>
            <a:noFill/>
            <a:ln w="15875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ja-JP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en-US" altLang="ja-JP" sz="10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(1</a:t>
              </a:r>
              <a:r>
                <a:rPr lang="en-US" altLang="ja-JP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)</a:t>
              </a:r>
              <a:r>
                <a:rPr lang="ja-JP" altLang="en-US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国際的</a:t>
              </a:r>
              <a:r>
                <a:rPr lang="ja-JP" altLang="en-US" sz="9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、大規模なスポーツ大会等の誘致、</a:t>
              </a:r>
              <a:r>
                <a:rPr lang="ja-JP" altLang="en-US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開催</a:t>
              </a:r>
              <a:endParaRPr lang="en-US" altLang="ja-JP" sz="9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228600" indent="-228600">
                <a:buAutoNum type="arabicParenBoth"/>
              </a:pPr>
              <a:endParaRPr lang="en-US" altLang="ja-JP" sz="9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en-US" altLang="ja-JP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(2)</a:t>
              </a:r>
              <a:r>
                <a:rPr lang="ja-JP" altLang="en-US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ラグビーワールドカップ、オリンピック・パラリンピック、ワー</a:t>
              </a:r>
              <a:endParaRPr lang="en-US" altLang="ja-JP" sz="9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9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 </a:t>
              </a:r>
              <a:r>
                <a:rPr lang="ja-JP" altLang="en-US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ルドマスターズゲームズの</a:t>
              </a:r>
              <a:r>
                <a:rPr lang="ja-JP" altLang="en-US" sz="9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開催を契機と</a:t>
              </a:r>
              <a:r>
                <a:rPr lang="ja-JP" altLang="en-US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したレガシーの形成</a:t>
              </a:r>
              <a:endParaRPr lang="en-US" altLang="ja-JP" sz="9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en-US" altLang="ja-JP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(3)</a:t>
              </a:r>
              <a:r>
                <a:rPr lang="ja-JP" altLang="en-US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トップアスリート等とふれあう機会の充実及び次世代アスリート</a:t>
              </a:r>
              <a:endParaRPr lang="en-US" altLang="ja-JP" sz="9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en-US" altLang="ja-JP" sz="9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</a:t>
              </a:r>
              <a:r>
                <a:rPr lang="en-US" altLang="ja-JP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   </a:t>
              </a:r>
              <a:r>
                <a:rPr lang="ja-JP" altLang="en-US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の養成</a:t>
              </a:r>
              <a:endParaRPr lang="en-US" altLang="ja-JP" sz="9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en-US" altLang="ja-JP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(4)</a:t>
              </a:r>
              <a:r>
                <a:rPr lang="ja-JP" altLang="en-US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スポーツ</a:t>
              </a:r>
              <a:r>
                <a:rPr lang="ja-JP" altLang="en-US" sz="9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を通じた地域・経済の</a:t>
              </a:r>
              <a:r>
                <a:rPr lang="ja-JP" altLang="en-US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活性化</a:t>
              </a:r>
              <a:endParaRPr lang="en-US" altLang="ja-JP" sz="9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5138006" y="3861048"/>
              <a:ext cx="3190427" cy="24618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wrap="square" lIns="91408" tIns="45704" rIns="91408" bIns="45704" rtlCol="0">
              <a:spAutoFit/>
            </a:bodyPr>
            <a:lstStyle/>
            <a:p>
              <a:pPr algn="ctr"/>
              <a:r>
                <a:rPr lang="en-US" altLang="ja-JP" sz="10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Ⅱ</a:t>
              </a:r>
              <a:r>
                <a:rPr lang="ja-JP" altLang="en-US" sz="10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スポーツの振興による</a:t>
              </a:r>
              <a:r>
                <a:rPr lang="ja-JP" altLang="en-US" sz="10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都市魅力</a:t>
              </a:r>
              <a:r>
                <a:rPr lang="ja-JP" altLang="en-US" sz="10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の創造</a:t>
              </a:r>
              <a:endParaRPr lang="ja-JP" altLang="en-US" sz="1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31" name="グループ化 30"/>
          <p:cNvGrpSpPr/>
          <p:nvPr/>
        </p:nvGrpSpPr>
        <p:grpSpPr>
          <a:xfrm>
            <a:off x="355964" y="3664102"/>
            <a:ext cx="3999816" cy="1508559"/>
            <a:chOff x="548196" y="3875139"/>
            <a:chExt cx="4095812" cy="1498990"/>
          </a:xfrm>
        </p:grpSpPr>
        <p:sp>
          <p:nvSpPr>
            <p:cNvPr id="20" name="角丸四角形 19"/>
            <p:cNvSpPr/>
            <p:nvPr/>
          </p:nvSpPr>
          <p:spPr>
            <a:xfrm>
              <a:off x="548196" y="3993867"/>
              <a:ext cx="4095812" cy="1380262"/>
            </a:xfrm>
            <a:prstGeom prst="roundRect">
              <a:avLst/>
            </a:prstGeom>
            <a:noFill/>
            <a:ln w="158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28600" indent="-228600">
                <a:buAutoNum type="arabicParenBoth"/>
              </a:pPr>
              <a:endParaRPr lang="en-US" altLang="ja-JP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en-US" altLang="ja-JP" sz="10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(1)</a:t>
              </a:r>
              <a:r>
                <a:rPr lang="ja-JP" altLang="en-US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あらゆる</a:t>
              </a:r>
              <a:r>
                <a:rPr lang="ja-JP" altLang="en-US" sz="9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世代でのスポーツ活動の</a:t>
              </a:r>
              <a:r>
                <a:rPr lang="ja-JP" altLang="en-US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推進（子ども、働き盛り・子育て</a:t>
              </a:r>
              <a:endParaRPr lang="en-US" altLang="ja-JP" sz="9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en-US" altLang="ja-JP" sz="9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</a:t>
              </a:r>
              <a:r>
                <a:rPr lang="en-US" altLang="ja-JP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    </a:t>
              </a:r>
              <a:r>
                <a:rPr lang="ja-JP" altLang="en-US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世代、高齢者）</a:t>
              </a:r>
              <a:endParaRPr lang="en-US" altLang="ja-JP" sz="9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en-US" altLang="ja-JP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(2) </a:t>
              </a:r>
              <a:r>
                <a:rPr lang="ja-JP" altLang="en-US" sz="900" b="1" dirty="0" err="1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障がい</a:t>
              </a:r>
              <a:r>
                <a:rPr lang="ja-JP" altLang="en-US" sz="9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者スポーツの</a:t>
              </a:r>
              <a:r>
                <a:rPr lang="ja-JP" altLang="en-US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推進</a:t>
              </a:r>
              <a:endParaRPr lang="en-US" altLang="ja-JP" sz="9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endParaRPr lang="en-US" altLang="ja-JP" sz="9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en-US" altLang="ja-JP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(3)</a:t>
              </a:r>
              <a:r>
                <a:rPr lang="ja-JP" altLang="en-US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スポーツ</a:t>
              </a:r>
              <a:r>
                <a:rPr lang="ja-JP" altLang="en-US" sz="9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に携わる多様な人材と場の</a:t>
              </a:r>
              <a:r>
                <a:rPr lang="ja-JP" altLang="en-US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充実</a:t>
              </a:r>
              <a:endParaRPr lang="en-US" altLang="ja-JP" sz="9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228600" indent="-228600">
                <a:buAutoNum type="arabicParenBoth" startAt="3"/>
              </a:pPr>
              <a:endParaRPr lang="en-US" altLang="ja-JP" sz="9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en-US" altLang="ja-JP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(4)</a:t>
              </a:r>
              <a:r>
                <a:rPr lang="ja-JP" altLang="en-US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スポーツ</a:t>
              </a:r>
              <a:r>
                <a:rPr lang="ja-JP" altLang="en-US" sz="9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を通じた</a:t>
              </a:r>
              <a:r>
                <a:rPr lang="ja-JP" altLang="en-US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健康増進</a:t>
              </a:r>
              <a:endParaRPr lang="en-US" altLang="ja-JP" sz="9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884796" y="3875139"/>
              <a:ext cx="3384376" cy="24618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wrap="square" lIns="91408" tIns="45704" rIns="91408" bIns="45704" rtlCol="0">
              <a:spAutoFit/>
            </a:bodyPr>
            <a:lstStyle/>
            <a:p>
              <a:pPr algn="ctr"/>
              <a:r>
                <a:rPr lang="en-US" altLang="ja-JP" sz="10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Ⅰ</a:t>
              </a:r>
              <a:r>
                <a:rPr lang="ja-JP" altLang="en-US" sz="10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en-US" sz="10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府民</a:t>
              </a:r>
              <a:r>
                <a:rPr lang="ja-JP" altLang="en-US" sz="10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誰も</a:t>
              </a:r>
              <a:r>
                <a:rPr lang="ja-JP" altLang="en-US" sz="10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が</a:t>
              </a:r>
              <a:r>
                <a:rPr lang="ja-JP" altLang="en-US" sz="10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スポーツに関わり親しむ機会の</a:t>
              </a:r>
              <a:r>
                <a:rPr lang="ja-JP" altLang="en-US" sz="10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創造</a:t>
              </a:r>
              <a:endParaRPr lang="en-US" altLang="ja-JP" sz="1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36" name="角丸四角形 35"/>
          <p:cNvSpPr/>
          <p:nvPr/>
        </p:nvSpPr>
        <p:spPr>
          <a:xfrm>
            <a:off x="1193002" y="5445224"/>
            <a:ext cx="7750740" cy="202924"/>
          </a:xfrm>
          <a:prstGeom prst="round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○「プレ</a:t>
            </a:r>
            <a:r>
              <a:rPr kumimoji="1" lang="ja-JP" altLang="en-US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イヤーズファースト」の視点からの環境づくり　○各種スポーツ情報の発信　○施設の適切な維持管理と有効活用　○芸術文化との連携</a:t>
            </a:r>
            <a:endParaRPr kumimoji="1" lang="en-US" altLang="ja-JP" sz="9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256898" y="5402670"/>
            <a:ext cx="936104" cy="288032"/>
          </a:xfrm>
          <a:prstGeom prst="round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施策展開に当たっての考え方</a:t>
            </a:r>
            <a:endParaRPr lang="ja-JP" altLang="en-US" sz="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212186" y="3448078"/>
            <a:ext cx="972109" cy="216024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２本の</a:t>
            </a:r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柱</a:t>
            </a:r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endParaRPr lang="ja-JP" altLang="en-US" sz="1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1232004" y="5690702"/>
            <a:ext cx="7588469" cy="778157"/>
          </a:xfrm>
          <a:prstGeom prst="round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○広域自治体</a:t>
            </a:r>
            <a:r>
              <a:rPr kumimoji="1" lang="en-US" altLang="ja-JP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ja-JP" altLang="en-US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</a:t>
            </a:r>
            <a:r>
              <a:rPr kumimoji="1" lang="en-US" altLang="ja-JP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kumimoji="1" lang="ja-JP" altLang="en-US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基礎自治体</a:t>
            </a:r>
            <a:r>
              <a:rPr kumimoji="1" lang="en-US" altLang="ja-JP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ja-JP" altLang="en-US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市町村</a:t>
            </a:r>
            <a:r>
              <a:rPr kumimoji="1" lang="en-US" altLang="ja-JP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kumimoji="1" lang="ja-JP" altLang="en-US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民間、地域が一体となって推進</a:t>
            </a:r>
            <a:endParaRPr kumimoji="1" lang="en-US" altLang="ja-JP" sz="9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府の役割：市町村域を越えた広域的事業、国際大会・全国大会の誘致、大規模スポーツイベントの開催、市町村のスポーツ施策の支援　等</a:t>
            </a:r>
            <a:endParaRPr kumimoji="1" lang="en-US" altLang="ja-JP" sz="9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kumimoji="1" lang="en-US" altLang="ja-JP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PDCA</a:t>
            </a:r>
            <a:r>
              <a:rPr kumimoji="1" lang="ja-JP" altLang="en-US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サイクルに基づく進捗管理、大阪府スポーツ施策推進会議</a:t>
            </a:r>
            <a:r>
              <a:rPr kumimoji="1" lang="en-US" altLang="ja-JP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ja-JP" altLang="en-US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庁内関係</a:t>
            </a:r>
            <a:r>
              <a:rPr kumimoji="1" lang="en-US" altLang="ja-JP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r>
              <a:rPr kumimoji="1" lang="ja-JP" altLang="en-US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課で構成</a:t>
            </a:r>
            <a:r>
              <a:rPr kumimoji="1" lang="en-US" altLang="ja-JP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kumimoji="1" lang="ja-JP" altLang="en-US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等を活用しての総合的な取組　</a:t>
            </a:r>
            <a:endParaRPr kumimoji="1" lang="en-US" altLang="ja-JP" sz="9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○スポーツ振興</a:t>
            </a:r>
            <a:r>
              <a:rPr lang="ja-JP" altLang="en-US" sz="900" dirty="0" err="1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くじ</a:t>
            </a:r>
            <a:r>
              <a:rPr lang="ja-JP" altLang="en-US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助成、なみはやスポーツ振興基金等の有効活用</a:t>
            </a:r>
            <a:endParaRPr lang="en-US" altLang="ja-JP" sz="9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270030" y="5879774"/>
            <a:ext cx="922972" cy="272509"/>
          </a:xfrm>
          <a:prstGeom prst="round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推進に向けて</a:t>
            </a:r>
            <a:endParaRPr lang="ja-JP" altLang="en-US" sz="9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左右矢印 1"/>
          <p:cNvSpPr/>
          <p:nvPr/>
        </p:nvSpPr>
        <p:spPr>
          <a:xfrm>
            <a:off x="4355780" y="4321090"/>
            <a:ext cx="576100" cy="216024"/>
          </a:xfrm>
          <a:prstGeom prst="left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角丸四角形 26"/>
          <p:cNvSpPr/>
          <p:nvPr/>
        </p:nvSpPr>
        <p:spPr>
          <a:xfrm>
            <a:off x="4274357" y="4105066"/>
            <a:ext cx="738945" cy="216024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 smtClean="0">
                <a:solidFill>
                  <a:schemeClr val="accent1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相互作用</a:t>
            </a:r>
            <a:endParaRPr lang="en-US" altLang="ja-JP" sz="1000" b="1" dirty="0" smtClean="0">
              <a:solidFill>
                <a:schemeClr val="accent1">
                  <a:lumMod val="75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270030" y="6468859"/>
            <a:ext cx="922972" cy="272509"/>
          </a:xfrm>
          <a:prstGeom prst="round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重 要 業 績</a:t>
            </a:r>
            <a:endParaRPr lang="en-US" altLang="ja-JP" sz="8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評 価 指 標</a:t>
            </a:r>
            <a:endParaRPr lang="ja-JP" altLang="en-US" sz="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1232004" y="6507482"/>
            <a:ext cx="4651896" cy="233886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大阪ではスポーツが盛んだと思う府民の割合　</a:t>
            </a:r>
            <a:r>
              <a:rPr lang="en-US" altLang="ja-JP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40.8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(2016) 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⇒ </a:t>
            </a:r>
            <a:r>
              <a:rPr lang="en-US" altLang="ja-JP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50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(2021)</a:t>
            </a:r>
            <a:endParaRPr lang="en-US" altLang="ja-JP" sz="1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147423" y="2221037"/>
            <a:ext cx="1290766" cy="216024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00" dirty="0" smtClean="0">
                <a:solidFill>
                  <a:schemeClr val="tx1"/>
                </a:solidFill>
              </a:rPr>
              <a:t>【</a:t>
            </a:r>
            <a:r>
              <a:rPr lang="ja-JP" altLang="en-US" sz="1000" dirty="0" smtClean="0">
                <a:solidFill>
                  <a:schemeClr val="tx1"/>
                </a:solidFill>
              </a:rPr>
              <a:t>計画の全体概要</a:t>
            </a:r>
            <a:r>
              <a:rPr lang="en-US" altLang="ja-JP" sz="1000" dirty="0" smtClean="0">
                <a:solidFill>
                  <a:schemeClr val="tx1"/>
                </a:solidFill>
              </a:rPr>
              <a:t>】</a:t>
            </a:r>
            <a:endParaRPr lang="ja-JP" altLang="en-US" sz="1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668342" y="62197"/>
            <a:ext cx="1257295" cy="276999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参考</a:t>
            </a:r>
            <a:r>
              <a:rPr kumimoji="1" lang="ja-JP" altLang="en-US" sz="1200" smtClean="0"/>
              <a:t>資料</a:t>
            </a:r>
            <a:r>
              <a:rPr kumimoji="1" lang="ja-JP" altLang="en-US" sz="1200" smtClean="0"/>
              <a:t>１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56169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10794</TotalTime>
  <Words>735</Words>
  <Application>Microsoft Office PowerPoint</Application>
  <PresentationFormat>画面に合わせる (4:3)</PresentationFormat>
  <Paragraphs>50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HG丸ｺﾞｼｯｸM-PRO</vt:lpstr>
      <vt:lpstr>ＭＳ Ｐゴシック</vt:lpstr>
      <vt:lpstr>ＭＳ ゴシック</vt:lpstr>
      <vt:lpstr>Arial</vt:lpstr>
      <vt:lpstr>Calibri</vt:lpstr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１　国際的、大規模なスポーツ大会の誘致、開催</dc:title>
  <dc:creator>原田　健</dc:creator>
  <cp:lastModifiedBy>和田　応樹</cp:lastModifiedBy>
  <cp:revision>694</cp:revision>
  <cp:lastPrinted>2017-12-12T08:36:49Z</cp:lastPrinted>
  <dcterms:created xsi:type="dcterms:W3CDTF">2017-06-27T03:59:44Z</dcterms:created>
  <dcterms:modified xsi:type="dcterms:W3CDTF">2021-11-30T12:36:19Z</dcterms:modified>
</cp:coreProperties>
</file>