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32" r:id="rId1"/>
  </p:sldMasterIdLst>
  <p:notesMasterIdLst>
    <p:notesMasterId r:id="rId7"/>
  </p:notesMasterIdLst>
  <p:sldIdLst>
    <p:sldId id="141169754" r:id="rId2"/>
    <p:sldId id="141169817" r:id="rId3"/>
    <p:sldId id="141169816" r:id="rId4"/>
    <p:sldId id="141169630" r:id="rId5"/>
    <p:sldId id="141169725" r:id="rId6"/>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3" userDrawn="1">
          <p15:clr>
            <a:srgbClr val="A4A3A4"/>
          </p15:clr>
        </p15:guide>
        <p15:guide id="2" pos="3673"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3DCC40-870E-0CBE-2BD0-3FDA5BDFCD11}" name="藤尾　俊一 / FUJIO Shunichi" initials="俊藤" userId="S::fujio-shunichi-rc@city.osaka.lg.jp::75c949f1-3b15-4f40-a946-600f259eb5e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中井　章太" initials="" lastIdx="0" clrIdx="6"/>
  <p:cmAuthor id="1" name="大阪府" initials="" lastIdx="0" clrIdx="0"/>
  <p:cmAuthor id="2" name="岡崎　誠" initials="" lastIdx="0" clrIdx="1"/>
  <p:cmAuthor id="3" name="森本　真由" initials="" lastIdx="0" clrIdx="2"/>
  <p:cmAuthor id="4" name="金川　佑美" initials="" lastIdx="0" clrIdx="3"/>
  <p:cmAuthor id="5" name="n01s0" initials="" lastIdx="0" clrIdx="4"/>
  <p:cmAuthor id="6" name="上中　理恵子"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5050"/>
    <a:srgbClr val="293E1A"/>
    <a:srgbClr val="4472C4"/>
    <a:srgbClr val="ED7D31"/>
    <a:srgbClr val="FF6600"/>
    <a:srgbClr val="D5ABFF"/>
    <a:srgbClr val="CC99FF"/>
    <a:srgbClr val="0066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15" autoAdjust="0"/>
    <p:restoredTop sz="93957" autoAdjust="0"/>
  </p:normalViewPr>
  <p:slideViewPr>
    <p:cSldViewPr snapToGrid="0" showGuides="1">
      <p:cViewPr varScale="1">
        <p:scale>
          <a:sx n="97" d="100"/>
          <a:sy n="97" d="100"/>
        </p:scale>
        <p:origin x="576" y="82"/>
      </p:cViewPr>
      <p:guideLst>
        <p:guide orient="horz" pos="2273"/>
        <p:guide pos="367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9575" cy="498475"/>
          </a:xfrm>
          <a:prstGeom prst="rect">
            <a:avLst/>
          </a:prstGeom>
        </p:spPr>
        <p:txBody>
          <a:bodyPr vert="horz" lIns="91400" tIns="45701" rIns="91400" bIns="457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1"/>
            <a:ext cx="2949575" cy="498475"/>
          </a:xfrm>
          <a:prstGeom prst="rect">
            <a:avLst/>
          </a:prstGeom>
        </p:spPr>
        <p:txBody>
          <a:bodyPr vert="horz" lIns="91400" tIns="45701" rIns="91400" bIns="45701" rtlCol="0"/>
          <a:lstStyle>
            <a:lvl1pPr algn="r">
              <a:defRPr sz="1200"/>
            </a:lvl1pPr>
          </a:lstStyle>
          <a:p>
            <a:fld id="{ADC004DA-1050-4399-AC60-3F835403D04A}" type="datetimeFigureOut">
              <a:rPr kumimoji="1" lang="ja-JP" altLang="en-US" smtClean="0"/>
              <a:t>2025/8/13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00" tIns="45701" rIns="91400" bIns="45701" rtlCol="0" anchor="ctr"/>
          <a:lstStyle/>
          <a:p>
            <a:endParaRPr lang="ja-JP" altLang="en-US"/>
          </a:p>
        </p:txBody>
      </p:sp>
      <p:sp>
        <p:nvSpPr>
          <p:cNvPr id="5" name="ノート プレースホルダー 4"/>
          <p:cNvSpPr>
            <a:spLocks noGrp="1"/>
          </p:cNvSpPr>
          <p:nvPr>
            <p:ph type="body" sz="quarter" idx="3"/>
          </p:nvPr>
        </p:nvSpPr>
        <p:spPr>
          <a:xfrm>
            <a:off x="681041" y="4783139"/>
            <a:ext cx="5445125" cy="3913187"/>
          </a:xfrm>
          <a:prstGeom prst="rect">
            <a:avLst/>
          </a:prstGeom>
        </p:spPr>
        <p:txBody>
          <a:bodyPr vert="horz" lIns="91400" tIns="45701" rIns="91400" bIns="457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0" tIns="45701" rIns="91400" bIns="457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0" tIns="45701" rIns="91400" bIns="45701" rtlCol="0" anchor="b"/>
          <a:lstStyle>
            <a:lvl1pPr algn="r">
              <a:defRPr sz="1200"/>
            </a:lvl1pPr>
          </a:lstStyle>
          <a:p>
            <a:fld id="{BA841F3B-5A04-41FB-8249-8E399CC488D9}" type="slidenum">
              <a:rPr kumimoji="1" lang="ja-JP" altLang="en-US" smtClean="0"/>
              <a:t>‹#›</a:t>
            </a:fld>
            <a:endParaRPr kumimoji="1" lang="ja-JP" altLang="en-US"/>
          </a:p>
        </p:txBody>
      </p:sp>
    </p:spTree>
    <p:extLst>
      <p:ext uri="{BB962C8B-B14F-4D97-AF65-F5344CB8AC3E}">
        <p14:creationId xmlns:p14="http://schemas.microsoft.com/office/powerpoint/2010/main" val="2968684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D30BF82-A36F-64B1-C6A8-EFF6231575CD}"/>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dirty="0"/>
          </a:p>
        </p:txBody>
      </p:sp>
      <p:sp>
        <p:nvSpPr>
          <p:cNvPr id="4" name="ホームベース 7">
            <a:extLst>
              <a:ext uri="{FF2B5EF4-FFF2-40B4-BE49-F238E27FC236}">
                <a16:creationId xmlns:a16="http://schemas.microsoft.com/office/drawing/2014/main" id="{2F62945F-C699-9066-61F9-BFA4FFCE97F3}"/>
              </a:ext>
            </a:extLst>
          </p:cNvPr>
          <p:cNvSpPr/>
          <p:nvPr userDrawn="1"/>
        </p:nvSpPr>
        <p:spPr>
          <a:xfrm>
            <a:off x="0" y="21176"/>
            <a:ext cx="12192000" cy="365125"/>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algn="ctr">
              <a:defRPr/>
            </a:pPr>
            <a:endParaRPr kumimoji="1" lang="ja-JP" altLang="en-US" b="0" dirty="0">
              <a:solidFill>
                <a:schemeClr val="bg1"/>
              </a:solidFill>
              <a:latin typeface="BIZ UDゴシック" panose="020B0400000000000000" pitchFamily="49" charset="-128"/>
              <a:ea typeface="BIZ UDゴシック" panose="020B0400000000000000" pitchFamily="49" charset="-128"/>
            </a:endParaRPr>
          </a:p>
        </p:txBody>
      </p:sp>
      <p:sp>
        <p:nvSpPr>
          <p:cNvPr id="9" name="Title 1">
            <a:extLst>
              <a:ext uri="{FF2B5EF4-FFF2-40B4-BE49-F238E27FC236}">
                <a16:creationId xmlns:a16="http://schemas.microsoft.com/office/drawing/2014/main" id="{AC72914C-9B8F-D00D-9EBD-AC1162783800}"/>
              </a:ext>
            </a:extLst>
          </p:cNvPr>
          <p:cNvSpPr>
            <a:spLocks noGrp="1"/>
          </p:cNvSpPr>
          <p:nvPr>
            <p:ph type="title" hasCustomPrompt="1"/>
          </p:nvPr>
        </p:nvSpPr>
        <p:spPr>
          <a:xfrm>
            <a:off x="304800" y="22210"/>
            <a:ext cx="11582402" cy="349577"/>
          </a:xfrm>
          <a:prstGeom prst="rect">
            <a:avLst/>
          </a:prstGeom>
        </p:spPr>
        <p:txBody>
          <a:bodyPr anchor="ctr"/>
          <a:lstStyle>
            <a:lvl1pPr>
              <a:defRPr sz="1800" b="1">
                <a:solidFill>
                  <a:schemeClr val="bg1"/>
                </a:solidFill>
                <a:latin typeface="BIZ UDゴシック" panose="020B0400000000000000" pitchFamily="49" charset="-128"/>
                <a:ea typeface="BIZ UDゴシック" panose="020B0400000000000000" pitchFamily="49" charset="-128"/>
              </a:defRPr>
            </a:lvl1pPr>
          </a:lstStyle>
          <a:p>
            <a:r>
              <a:rPr lang="ja-JP" altLang="en-US" dirty="0"/>
              <a:t>表題</a:t>
            </a:r>
            <a:endParaRPr lang="en-US" dirty="0"/>
          </a:p>
        </p:txBody>
      </p:sp>
      <p:sp>
        <p:nvSpPr>
          <p:cNvPr id="10" name="Content Placeholder 2">
            <a:extLst>
              <a:ext uri="{FF2B5EF4-FFF2-40B4-BE49-F238E27FC236}">
                <a16:creationId xmlns:a16="http://schemas.microsoft.com/office/drawing/2014/main" id="{E8BDD5DB-B7E0-D03D-ADB1-1D5B50770A9D}"/>
              </a:ext>
            </a:extLst>
          </p:cNvPr>
          <p:cNvSpPr>
            <a:spLocks noGrp="1"/>
          </p:cNvSpPr>
          <p:nvPr>
            <p:ph idx="1"/>
          </p:nvPr>
        </p:nvSpPr>
        <p:spPr>
          <a:xfrm>
            <a:off x="507996" y="501764"/>
            <a:ext cx="11582403" cy="338554"/>
          </a:xfrm>
          <a:prstGeom prst="rect">
            <a:avLst/>
          </a:prstGeom>
        </p:spPr>
        <p:txBody>
          <a:bodyPr>
            <a:spAutoFit/>
          </a:bodyPr>
          <a:lstStyle>
            <a:lvl1pPr marL="228600" indent="-228600">
              <a:lnSpc>
                <a:spcPct val="100000"/>
              </a:lnSpc>
              <a:buFont typeface="Wingdings" panose="05000000000000000000" pitchFamily="2" charset="2"/>
              <a:buChar char="n"/>
              <a:defRPr sz="16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73609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3"/>
            <a:ext cx="2743200" cy="365125"/>
          </a:xfrm>
          <a:prstGeom prst="rect">
            <a:avLst/>
          </a:prstGeom>
        </p:spPr>
        <p:txBody>
          <a:bodyPr/>
          <a:lstStyle/>
          <a:p>
            <a:fld id="{D4AC8726-A3CB-485E-BD2B-17E8974E7FEF}" type="datetime1">
              <a:rPr kumimoji="1" lang="en-US" altLang="ja-JP" smtClean="0"/>
              <a:t>8/13/2025</a:t>
            </a:fld>
            <a:endParaRPr kumimoji="1" lang="ja-JP" altLang="en-US"/>
          </a:p>
        </p:txBody>
      </p:sp>
      <p:sp>
        <p:nvSpPr>
          <p:cNvPr id="3" name="Footer Placeholder 2"/>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64358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8"/>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Text Placeholder 3"/>
          <p:cNvSpPr>
            <a:spLocks noGrp="1"/>
          </p:cNvSpPr>
          <p:nvPr>
            <p:ph type="body" sz="half" idx="2"/>
          </p:nvPr>
        </p:nvSpPr>
        <p:spPr>
          <a:xfrm>
            <a:off x="839791"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E5F792DF-8916-490F-A1C3-A3AE536E760A}" type="datetime1">
              <a:rPr kumimoji="1" lang="en-US" altLang="ja-JP" smtClean="0"/>
              <a:t>8/13/2025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22287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a:prstGeom prst="rect">
            <a:avLst/>
          </a:prstGeom>
        </p:spPr>
        <p:txBody>
          <a:bodyPr anchor="b"/>
          <a:lstStyle>
            <a:lvl1pPr>
              <a:defRPr sz="3200"/>
            </a:lvl1pPr>
          </a:lstStyle>
          <a:p>
            <a:r>
              <a:rPr lang="ja-JP" altLang="en-US" dirty="0"/>
              <a:t>マスター タイトルの書式設定</a:t>
            </a:r>
            <a:endParaRPr lang="en-US" dirty="0"/>
          </a:p>
        </p:txBody>
      </p:sp>
      <p:sp>
        <p:nvSpPr>
          <p:cNvPr id="3" name="Picture Placeholder 2"/>
          <p:cNvSpPr>
            <a:spLocks noGrp="1" noChangeAspect="1"/>
          </p:cNvSpPr>
          <p:nvPr>
            <p:ph type="pic" idx="1"/>
          </p:nvPr>
        </p:nvSpPr>
        <p:spPr>
          <a:xfrm>
            <a:off x="5183188" y="987428"/>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91"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dirty="0"/>
              <a:t>マスター テキストの書式設定</a:t>
            </a:r>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1C3627F9-DA90-4773-893A-E9A70118AB8A}" type="datetime1">
              <a:rPr kumimoji="1" lang="en-US" altLang="ja-JP" smtClean="0"/>
              <a:t>8/13/2025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574606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50D550FC-F3E5-47A7-A71E-D788B4F0D3E1}"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648469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D04A2F66-3C76-46DE-9827-7D6B261F0F24}"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86465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296400" y="6356355"/>
            <a:ext cx="2743200" cy="365125"/>
          </a:xfrm>
          <a:prstGeom prst="rect">
            <a:avLst/>
          </a:prstGeom>
        </p:spPr>
        <p:txBody>
          <a:bodyPr/>
          <a:lstStyle>
            <a:lvl1pPr algn="r">
              <a:defRPr sz="20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132962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D30BF82-A36F-64B1-C6A8-EFF6231575CD}"/>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dirty="0"/>
          </a:p>
        </p:txBody>
      </p:sp>
      <p:sp>
        <p:nvSpPr>
          <p:cNvPr id="9" name="Title 1">
            <a:extLst>
              <a:ext uri="{FF2B5EF4-FFF2-40B4-BE49-F238E27FC236}">
                <a16:creationId xmlns:a16="http://schemas.microsoft.com/office/drawing/2014/main" id="{AC72914C-9B8F-D00D-9EBD-AC1162783800}"/>
              </a:ext>
            </a:extLst>
          </p:cNvPr>
          <p:cNvSpPr>
            <a:spLocks noGrp="1"/>
          </p:cNvSpPr>
          <p:nvPr>
            <p:ph type="title" hasCustomPrompt="1"/>
          </p:nvPr>
        </p:nvSpPr>
        <p:spPr>
          <a:xfrm>
            <a:off x="507996" y="22210"/>
            <a:ext cx="11379206" cy="349577"/>
          </a:xfrm>
          <a:prstGeom prst="rect">
            <a:avLst/>
          </a:prstGeom>
        </p:spPr>
        <p:txBody>
          <a:bodyPr anchor="ctr"/>
          <a:lstStyle>
            <a:lvl1pPr>
              <a:defRPr sz="1800" b="1">
                <a:solidFill>
                  <a:schemeClr val="tx1"/>
                </a:solidFill>
                <a:latin typeface="BIZ UDゴシック" panose="020B0400000000000000" pitchFamily="49" charset="-128"/>
                <a:ea typeface="BIZ UDゴシック" panose="020B0400000000000000" pitchFamily="49" charset="-128"/>
              </a:defRPr>
            </a:lvl1pPr>
          </a:lstStyle>
          <a:p>
            <a:r>
              <a:rPr lang="ja-JP" altLang="en-US" dirty="0"/>
              <a:t>表題</a:t>
            </a:r>
            <a:endParaRPr lang="en-US" dirty="0"/>
          </a:p>
        </p:txBody>
      </p:sp>
      <p:sp>
        <p:nvSpPr>
          <p:cNvPr id="10" name="Content Placeholder 2">
            <a:extLst>
              <a:ext uri="{FF2B5EF4-FFF2-40B4-BE49-F238E27FC236}">
                <a16:creationId xmlns:a16="http://schemas.microsoft.com/office/drawing/2014/main" id="{E8BDD5DB-B7E0-D03D-ADB1-1D5B50770A9D}"/>
              </a:ext>
            </a:extLst>
          </p:cNvPr>
          <p:cNvSpPr>
            <a:spLocks noGrp="1"/>
          </p:cNvSpPr>
          <p:nvPr>
            <p:ph idx="1"/>
          </p:nvPr>
        </p:nvSpPr>
        <p:spPr>
          <a:xfrm>
            <a:off x="507996" y="501764"/>
            <a:ext cx="11582403" cy="307777"/>
          </a:xfrm>
          <a:prstGeom prst="rect">
            <a:avLst/>
          </a:prstGeom>
        </p:spPr>
        <p:txBody>
          <a:bodyPr>
            <a:spAutoFit/>
          </a:bodyPr>
          <a:lstStyle>
            <a:lvl1pPr marL="285750" indent="-285750">
              <a:lnSpc>
                <a:spcPct val="100000"/>
              </a:lnSpc>
              <a:buFont typeface="Arial" panose="020B0604020202020204" pitchFamily="34" charset="0"/>
              <a:buChar char="•"/>
              <a:defRPr sz="14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
        <p:nvSpPr>
          <p:cNvPr id="2" name="正方形/長方形 1">
            <a:extLst>
              <a:ext uri="{FF2B5EF4-FFF2-40B4-BE49-F238E27FC236}">
                <a16:creationId xmlns:a16="http://schemas.microsoft.com/office/drawing/2014/main" id="{5C12F19E-96B7-3853-5F58-6992541E9A6D}"/>
              </a:ext>
            </a:extLst>
          </p:cNvPr>
          <p:cNvSpPr/>
          <p:nvPr userDrawn="1"/>
        </p:nvSpPr>
        <p:spPr>
          <a:xfrm>
            <a:off x="0" y="81888"/>
            <a:ext cx="423081" cy="191068"/>
          </a:xfrm>
          <a:prstGeom prst="rect">
            <a:avLst/>
          </a:prstGeom>
          <a:gradFill flip="none" rotWithShape="1">
            <a:gsLst>
              <a:gs pos="0">
                <a:schemeClr val="accent5">
                  <a:lumMod val="60000"/>
                  <a:lumOff val="40000"/>
                </a:schemeClr>
              </a:gs>
              <a:gs pos="16000">
                <a:schemeClr val="accent1">
                  <a:lumMod val="45000"/>
                  <a:lumOff val="55000"/>
                </a:schemeClr>
              </a:gs>
              <a:gs pos="100000">
                <a:schemeClr val="accent5">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166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D7CE0-81E5-88BB-DA42-2E5A7DB2AD4D}"/>
              </a:ext>
            </a:extLst>
          </p:cNvPr>
          <p:cNvSpPr>
            <a:spLocks noGrp="1"/>
          </p:cNvSpPr>
          <p:nvPr>
            <p:ph type="title"/>
          </p:nvPr>
        </p:nvSpPr>
        <p:spPr>
          <a:xfrm>
            <a:off x="0" y="0"/>
            <a:ext cx="12192000" cy="580571"/>
          </a:xfrm>
          <a:prstGeom prst="rect">
            <a:avLst/>
          </a:prstGeom>
          <a:gradFill>
            <a:gsLst>
              <a:gs pos="0">
                <a:srgbClr val="44546A"/>
              </a:gs>
              <a:gs pos="100000">
                <a:srgbClr val="44546A">
                  <a:lumMod val="60000"/>
                  <a:lumOff val="40000"/>
                </a:srgbClr>
              </a:gs>
            </a:gsLst>
            <a:lin ang="0" scaled="1"/>
          </a:gradFill>
        </p:spPr>
        <p:txBody>
          <a:bodyPr anchor="ctr"/>
          <a:lstStyle>
            <a:lvl1pPr>
              <a:defRPr sz="1800" b="1">
                <a:solidFill>
                  <a:schemeClr val="bg1"/>
                </a:solidFill>
                <a:latin typeface="BIZ UDゴシック" panose="020B0400000000000000" pitchFamily="49" charset="-128"/>
                <a:ea typeface="BIZ UDゴシック" panose="020B0400000000000000" pitchFamily="49" charset="-128"/>
              </a:defRPr>
            </a:lvl1pPr>
          </a:lstStyle>
          <a:p>
            <a:r>
              <a:rPr kumimoji="1" lang="ja-JP" altLang="en-US" dirty="0"/>
              <a:t>マスター タイトルの書式設定</a:t>
            </a:r>
          </a:p>
        </p:txBody>
      </p:sp>
      <p:sp>
        <p:nvSpPr>
          <p:cNvPr id="3" name="スライド番号プレースホルダー 2">
            <a:extLst>
              <a:ext uri="{FF2B5EF4-FFF2-40B4-BE49-F238E27FC236}">
                <a16:creationId xmlns:a16="http://schemas.microsoft.com/office/drawing/2014/main" id="{84704507-BE0C-3EAD-1983-D7529451DCFA}"/>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a:p>
        </p:txBody>
      </p:sp>
      <p:sp>
        <p:nvSpPr>
          <p:cNvPr id="4" name="Content Placeholder 2">
            <a:extLst>
              <a:ext uri="{FF2B5EF4-FFF2-40B4-BE49-F238E27FC236}">
                <a16:creationId xmlns:a16="http://schemas.microsoft.com/office/drawing/2014/main" id="{FA804B1C-750B-547E-109C-F513E2785D26}"/>
              </a:ext>
            </a:extLst>
          </p:cNvPr>
          <p:cNvSpPr>
            <a:spLocks noGrp="1"/>
          </p:cNvSpPr>
          <p:nvPr>
            <p:ph idx="1"/>
          </p:nvPr>
        </p:nvSpPr>
        <p:spPr>
          <a:xfrm>
            <a:off x="507996" y="758981"/>
            <a:ext cx="11582403" cy="313932"/>
          </a:xfrm>
          <a:prstGeom prst="rect">
            <a:avLst/>
          </a:prstGeom>
        </p:spPr>
        <p:txBody>
          <a:bodyPr>
            <a:spAutoFit/>
          </a:bodyPr>
          <a:lstStyle>
            <a:lvl1pPr>
              <a:defRPr sz="16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1037991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A033310E-37B5-444B-900A-88F2E90BD196}"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8811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978E3270-AF31-40F5-B09F-70559E282082}"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74727" y="6356353"/>
            <a:ext cx="2743200" cy="365125"/>
          </a:xfrm>
          <a:prstGeom prst="rect">
            <a:avLst/>
          </a:prstGeo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415089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a:prstGeom prst="rect">
            <a:avLst/>
          </a:prstGeo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4"/>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E6F17937-236C-4743-B198-78AC98DFB78E}" type="datetime1">
              <a:rPr kumimoji="1" lang="en-US" altLang="ja-JP" smtClean="0"/>
              <a:t>8/13/2025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59233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4C58FDA9-D364-40AA-B1DE-E4CFC4E7BFF7}" type="datetime1">
              <a:rPr kumimoji="1" lang="en-US" altLang="ja-JP" smtClean="0"/>
              <a:t>8/13/2025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817267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838200" y="6356353"/>
            <a:ext cx="2743200" cy="365125"/>
          </a:xfrm>
          <a:prstGeom prst="rect">
            <a:avLst/>
          </a:prstGeom>
        </p:spPr>
        <p:txBody>
          <a:bodyPr/>
          <a:lstStyle/>
          <a:p>
            <a:fld id="{92FD339C-6A7C-43B5-8073-DF41BB559768}" type="datetime1">
              <a:rPr kumimoji="1" lang="en-US" altLang="ja-JP" smtClean="0"/>
              <a:t>8/13/2025</a:t>
            </a:fld>
            <a:endParaRPr kumimoji="1" lang="ja-JP" altLang="en-US"/>
          </a:p>
        </p:txBody>
      </p:sp>
      <p:sp>
        <p:nvSpPr>
          <p:cNvPr id="8" name="Footer Placeholder 7"/>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86447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838200" y="6356353"/>
            <a:ext cx="2743200" cy="365125"/>
          </a:xfrm>
          <a:prstGeom prst="rect">
            <a:avLst/>
          </a:prstGeom>
        </p:spPr>
        <p:txBody>
          <a:bodyPr/>
          <a:lstStyle/>
          <a:p>
            <a:fld id="{55ECE685-A335-4182-9517-49B99D0DAD89}" type="datetime1">
              <a:rPr kumimoji="1" lang="en-US" altLang="ja-JP" smtClean="0"/>
              <a:t>8/13/2025</a:t>
            </a:fld>
            <a:endParaRPr kumimoji="1" lang="ja-JP" altLang="en-US"/>
          </a:p>
        </p:txBody>
      </p:sp>
      <p:sp>
        <p:nvSpPr>
          <p:cNvPr id="4" name="Footer Placeholder 3"/>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882338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314F30FD-3EB4-C18F-B5FE-1D5D866EDC9D}"/>
              </a:ext>
            </a:extLst>
          </p:cNvPr>
          <p:cNvSpPr>
            <a:spLocks noGrp="1"/>
          </p:cNvSpPr>
          <p:nvPr>
            <p:ph type="sldNum" sz="quarter" idx="4"/>
          </p:nvPr>
        </p:nvSpPr>
        <p:spPr>
          <a:xfrm>
            <a:off x="9448800" y="6342499"/>
            <a:ext cx="2743200" cy="365125"/>
          </a:xfrm>
          <a:prstGeom prst="rect">
            <a:avLst/>
          </a:prstGeom>
        </p:spPr>
        <p:txBody>
          <a:bodyPr vert="horz" lIns="91440" tIns="45720" rIns="91440" bIns="45720" rtlCol="0" anchor="ctr"/>
          <a:lstStyle>
            <a:lvl1pPr algn="r">
              <a:defRPr sz="1800" b="1">
                <a:solidFill>
                  <a:schemeClr val="tx1"/>
                </a:solidFill>
                <a:latin typeface="BIZ UDPゴシック" panose="020B0400000000000000" pitchFamily="50" charset="-128"/>
                <a:ea typeface="BIZ UDPゴシック" panose="020B0400000000000000" pitchFamily="50" charset="-128"/>
              </a:defRPr>
            </a:lvl1pPr>
          </a:lstStyle>
          <a:p>
            <a:fld id="{D687FDCD-7579-4A71-8560-AB57563AEE7A}" type="slidenum">
              <a:rPr kumimoji="1" lang="ja-JP" altLang="en-US" smtClean="0"/>
              <a:pPr/>
              <a:t>‹#›</a:t>
            </a:fld>
            <a:endParaRPr kumimoji="1" lang="ja-JP" altLang="en-US"/>
          </a:p>
        </p:txBody>
      </p:sp>
    </p:spTree>
    <p:extLst>
      <p:ext uri="{BB962C8B-B14F-4D97-AF65-F5344CB8AC3E}">
        <p14:creationId xmlns:p14="http://schemas.microsoft.com/office/powerpoint/2010/main" val="34160685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4077" y="2583266"/>
            <a:ext cx="11383617" cy="1059759"/>
          </a:xfrm>
        </p:spPr>
        <p:txBody>
          <a:bodyPr>
            <a:normAutofit/>
          </a:bodyPr>
          <a:lstStyle/>
          <a:p>
            <a:pPr>
              <a:lnSpc>
                <a:spcPts val="3321"/>
              </a:lnSpc>
              <a:spcBef>
                <a:spcPts val="1139"/>
              </a:spcBef>
            </a:pPr>
            <a:r>
              <a:rPr lang="ja-JP" altLang="en-US" sz="28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指定都市の類型化について</a:t>
            </a:r>
          </a:p>
        </p:txBody>
      </p:sp>
      <p:sp>
        <p:nvSpPr>
          <p:cNvPr id="5" name="サブタイトル 4"/>
          <p:cNvSpPr>
            <a:spLocks noGrp="1"/>
          </p:cNvSpPr>
          <p:nvPr>
            <p:ph type="subTitle" idx="1"/>
          </p:nvPr>
        </p:nvSpPr>
        <p:spPr>
          <a:xfrm>
            <a:off x="384312" y="5576656"/>
            <a:ext cx="11383618" cy="369458"/>
          </a:xfrm>
        </p:spPr>
        <p:txBody>
          <a:bodyPr>
            <a:noAutofit/>
          </a:bodyPr>
          <a:lstStyle/>
          <a:p>
            <a:r>
              <a:rPr lang="ja-JP" altLang="en-US"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副首都推進局</a:t>
            </a:r>
            <a:endParaRPr lang="ja-JP" altLang="en-US" b="1" dirty="0">
              <a:solidFill>
                <a:srgbClr val="002060"/>
              </a:solidFill>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384314" y="199245"/>
            <a:ext cx="11383618"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34" rtl="0" eaLnBrk="1" fontAlgn="auto" latinLnBrk="0" hangingPunct="1">
              <a:lnSpc>
                <a:spcPct val="100000"/>
              </a:lnSpc>
              <a:spcBef>
                <a:spcPts val="0"/>
              </a:spcBef>
              <a:spcAft>
                <a:spcPts val="0"/>
              </a:spcAft>
              <a:buClrTx/>
              <a:buSzTx/>
              <a:buFontTx/>
              <a:buNone/>
              <a:tabLst/>
              <a:defRPr/>
            </a:pPr>
            <a:endParaRPr kumimoji="1" lang="ja-JP" altLang="en-US" sz="1709"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6" name="直線コネクタ 5"/>
          <p:cNvCxnSpPr>
            <a:cxnSpLocks/>
          </p:cNvCxnSpPr>
          <p:nvPr/>
        </p:nvCxnSpPr>
        <p:spPr>
          <a:xfrm>
            <a:off x="384320" y="3700014"/>
            <a:ext cx="1138361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267200" y="568703"/>
            <a:ext cx="7500730" cy="502702"/>
          </a:xfrm>
          <a:prstGeom prst="rect">
            <a:avLst/>
          </a:prstGeom>
          <a:noFill/>
        </p:spPr>
        <p:txBody>
          <a:bodyPr wrap="square" rtlCol="0">
            <a:spAutoFit/>
          </a:bodyPr>
          <a:lstStyle/>
          <a:p>
            <a:pPr marL="0" marR="0" lvl="0" indent="0" algn="r" defTabSz="457134" rtl="0" eaLnBrk="1" fontAlgn="auto" latinLnBrk="0" hangingPunct="1">
              <a:lnSpc>
                <a:spcPts val="16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2025</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８</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.14</a:t>
            </a:r>
          </a:p>
          <a:p>
            <a:pPr marL="0" marR="0" lvl="0" indent="0" algn="r" defTabSz="457134" rtl="0" eaLnBrk="1" fontAlgn="auto" latinLnBrk="0" hangingPunct="1">
              <a:lnSpc>
                <a:spcPts val="16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第２回 副首都化を後押しする仕組みづくりに関する意見交換会</a:t>
            </a:r>
            <a:endParaRPr kumimoji="1"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8" name="正方形/長方形 7"/>
          <p:cNvSpPr/>
          <p:nvPr/>
        </p:nvSpPr>
        <p:spPr>
          <a:xfrm>
            <a:off x="9355016" y="1122369"/>
            <a:ext cx="2412922" cy="618087"/>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134" rtl="0" eaLnBrk="1" fontAlgn="auto" latinLnBrk="0" hangingPunct="1">
              <a:lnSpc>
                <a:spcPct val="100000"/>
              </a:lnSpc>
              <a:spcBef>
                <a:spcPts val="0"/>
              </a:spcBef>
              <a:spcAft>
                <a:spcPts val="0"/>
              </a:spcAft>
              <a:buClrTx/>
              <a:buSzTx/>
              <a:buFontTx/>
              <a:buNone/>
              <a:tabLst/>
              <a:defRPr/>
            </a:pPr>
            <a:r>
              <a:rPr kumimoji="1" lang="ja-JP" altLang="en-US" sz="2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資料２</a:t>
            </a:r>
            <a:endParaRPr kumimoji="1" lang="en-US" altLang="ja-JP" sz="2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186823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a:cxnSpLocks/>
          </p:cNvCxnSpPr>
          <p:nvPr/>
        </p:nvCxnSpPr>
        <p:spPr>
          <a:xfrm>
            <a:off x="427063" y="436367"/>
            <a:ext cx="11249122"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427063" y="36257"/>
            <a:ext cx="11887200" cy="40011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b="1" dirty="0">
                <a:solidFill>
                  <a:prstClr val="black"/>
                </a:solidFill>
                <a:latin typeface="BIZ UDゴシック" panose="020B0400000000000000" pitchFamily="49" charset="-128"/>
                <a:ea typeface="BIZ UDゴシック" panose="020B0400000000000000" pitchFamily="49" charset="-128"/>
              </a:rPr>
              <a:t>主成分分析による指定都市の類型化（鈴木洋昌著「広域行政と東京圏郊外の指定都市」より）</a:t>
            </a:r>
            <a:endParaRPr kumimoji="0" lang="en-US" altLang="ja-JP" sz="20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30" name="正方形/長方形 29"/>
          <p:cNvSpPr/>
          <p:nvPr/>
        </p:nvSpPr>
        <p:spPr>
          <a:xfrm>
            <a:off x="428576" y="532905"/>
            <a:ext cx="11247609" cy="1406581"/>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marR="0" lvl="0" indent="-285750" algn="l" defTabSz="457200" rtl="0" eaLnBrk="1" fontAlgn="auto" latinLnBrk="0" hangingPunct="1">
              <a:lnSpc>
                <a:spcPts val="1700"/>
              </a:lnSpc>
              <a:spcBef>
                <a:spcPts val="300"/>
              </a:spcBef>
              <a:spcAft>
                <a:spcPts val="0"/>
              </a:spcAft>
              <a:buClrTx/>
              <a:buSzTx/>
              <a:buFont typeface="Wingdings" panose="05000000000000000000" pitchFamily="2" charset="2"/>
              <a:buChar char="p"/>
              <a:tabLst/>
              <a:defRPr/>
            </a:pPr>
            <a:r>
              <a:rPr kumimoji="0" lang="ja-JP" altLang="en-US" sz="14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鈴木洋昌著「広域行政と東京圏郊外の指定都市」</a:t>
            </a:r>
            <a:r>
              <a:rPr kumimoji="0" lang="ja-JP" altLang="en-US"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において、指定都市について、人口、経済等に関する統計データを用いた主成分分析（</a:t>
            </a:r>
            <a:r>
              <a:rPr kumimoji="0" lang="en-US" altLang="ja-JP"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PCA</a:t>
            </a:r>
            <a:r>
              <a:rPr lang="ja-JP" altLang="en-US"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：多数ある</a:t>
            </a:r>
            <a:r>
              <a:rPr kumimoji="0" lang="ja-JP" altLang="en-US"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データの次元を削減し、データの可視化や解析をより簡潔にする手法）を用い、類型化が試みられている。</a:t>
            </a:r>
            <a:endParaRPr kumimoji="0" lang="en-US" altLang="ja-JP"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a:p>
            <a:pPr marL="285750" marR="0" lvl="0" indent="-285750" algn="l" defTabSz="457200" rtl="0" eaLnBrk="1" fontAlgn="auto" latinLnBrk="0" hangingPunct="1">
              <a:lnSpc>
                <a:spcPts val="1700"/>
              </a:lnSpc>
              <a:spcBef>
                <a:spcPts val="300"/>
              </a:spcBef>
              <a:spcAft>
                <a:spcPts val="0"/>
              </a:spcAft>
              <a:buClrTx/>
              <a:buSzTx/>
              <a:buFont typeface="Wingdings" panose="05000000000000000000" pitchFamily="2" charset="2"/>
              <a:buChar char="p"/>
              <a:tabLst/>
              <a:defRPr/>
            </a:pPr>
            <a:r>
              <a:rPr lang="ja-JP" altLang="en-US"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著書では、①人口・交流、②経済、③行政、④情報・文化という４つの分類で、規模、中枢性という観点から、人口や昼夜間人口比率など様々なデータを用いて主成分分析が行われている。その結果を都市ごとに得点化し、</a:t>
            </a:r>
            <a:r>
              <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X</a:t>
            </a:r>
            <a:r>
              <a:rPr lang="ja-JP" altLang="en-US"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軸に「大都市能力（成分１）」、</a:t>
            </a:r>
            <a:r>
              <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Y</a:t>
            </a:r>
            <a:r>
              <a:rPr lang="ja-JP" altLang="en-US"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軸に「人材等供給力（成分２）」の得点をプロットし、指定都市を類型化している。</a:t>
            </a:r>
            <a:endPar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13" name="スライド番号プレースホルダー 3">
            <a:extLst>
              <a:ext uri="{FF2B5EF4-FFF2-40B4-BE49-F238E27FC236}">
                <a16:creationId xmlns:a16="http://schemas.microsoft.com/office/drawing/2014/main" id="{3F339C69-F54C-71A2-8912-84338537A6D0}"/>
              </a:ext>
            </a:extLst>
          </p:cNvPr>
          <p:cNvSpPr txBox="1">
            <a:spLocks/>
          </p:cNvSpPr>
          <p:nvPr/>
        </p:nvSpPr>
        <p:spPr>
          <a:xfrm>
            <a:off x="9448800" y="6265516"/>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800" b="1" i="0" u="none" strike="noStrike" kern="1200" cap="none" spc="0" normalizeH="0" baseline="0" noProof="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26" name="図 25" descr="テーブル  AI によって生成されたコンテンツは間違っている可能性があります。">
            <a:extLst>
              <a:ext uri="{FF2B5EF4-FFF2-40B4-BE49-F238E27FC236}">
                <a16:creationId xmlns:a16="http://schemas.microsoft.com/office/drawing/2014/main" id="{A35AFF60-A0CC-9CD6-89D0-F80E0E3B50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6826" y="2565868"/>
            <a:ext cx="4693577" cy="2496311"/>
          </a:xfrm>
          <a:prstGeom prst="rect">
            <a:avLst/>
          </a:prstGeom>
        </p:spPr>
      </p:pic>
      <p:sp>
        <p:nvSpPr>
          <p:cNvPr id="27" name="テキスト ボックス 26">
            <a:extLst>
              <a:ext uri="{FF2B5EF4-FFF2-40B4-BE49-F238E27FC236}">
                <a16:creationId xmlns:a16="http://schemas.microsoft.com/office/drawing/2014/main" id="{74EEBC76-23E2-9450-E1ED-362E45A85374}"/>
              </a:ext>
            </a:extLst>
          </p:cNvPr>
          <p:cNvSpPr txBox="1"/>
          <p:nvPr/>
        </p:nvSpPr>
        <p:spPr>
          <a:xfrm>
            <a:off x="7098084" y="2357659"/>
            <a:ext cx="4004260" cy="276999"/>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rPr>
              <a:t>（主成分分析で</a:t>
            </a:r>
            <a:r>
              <a:rPr kumimoji="1" lang="ja-JP" altLang="en-US" sz="1200" dirty="0">
                <a:latin typeface="BIZ UDゴシック" panose="020B0400000000000000" pitchFamily="49" charset="-128"/>
                <a:ea typeface="BIZ UDゴシック" panose="020B0400000000000000" pitchFamily="49" charset="-128"/>
              </a:rPr>
              <a:t>用いられている統計データ）</a:t>
            </a:r>
            <a:endParaRPr kumimoji="1" lang="en-US" altLang="ja-JP" sz="1200" i="0" u="none" strike="noStrike" kern="1200" cap="none" spc="0" normalizeH="0" baseline="0" noProof="0" dirty="0">
              <a:ln>
                <a:noFill/>
              </a:ln>
              <a:effectLst/>
              <a:uLnTx/>
              <a:uFillTx/>
              <a:latin typeface="BIZ UDゴシック" panose="020B0400000000000000" pitchFamily="49" charset="-128"/>
              <a:ea typeface="BIZ UDゴシック" panose="020B0400000000000000" pitchFamily="49" charset="-128"/>
              <a:cs typeface="+mn-cs"/>
            </a:endParaRPr>
          </a:p>
        </p:txBody>
      </p:sp>
      <p:pic>
        <p:nvPicPr>
          <p:cNvPr id="3" name="図 2">
            <a:extLst>
              <a:ext uri="{FF2B5EF4-FFF2-40B4-BE49-F238E27FC236}">
                <a16:creationId xmlns:a16="http://schemas.microsoft.com/office/drawing/2014/main" id="{D760166E-7460-88DD-0D14-B4BB5CCA34D6}"/>
              </a:ext>
            </a:extLst>
          </p:cNvPr>
          <p:cNvPicPr>
            <a:picLocks noChangeAspect="1"/>
          </p:cNvPicPr>
          <p:nvPr/>
        </p:nvPicPr>
        <p:blipFill>
          <a:blip r:embed="rId3"/>
          <a:stretch>
            <a:fillRect/>
          </a:stretch>
        </p:blipFill>
        <p:spPr>
          <a:xfrm>
            <a:off x="595805" y="2310128"/>
            <a:ext cx="6502279" cy="2822073"/>
          </a:xfrm>
          <a:prstGeom prst="rect">
            <a:avLst/>
          </a:prstGeom>
        </p:spPr>
      </p:pic>
      <p:sp>
        <p:nvSpPr>
          <p:cNvPr id="4" name="テキスト ボックス 3">
            <a:extLst>
              <a:ext uri="{FF2B5EF4-FFF2-40B4-BE49-F238E27FC236}">
                <a16:creationId xmlns:a16="http://schemas.microsoft.com/office/drawing/2014/main" id="{1662CEEC-8F59-ED43-6502-41EBBDE0ACE5}"/>
              </a:ext>
            </a:extLst>
          </p:cNvPr>
          <p:cNvSpPr txBox="1"/>
          <p:nvPr/>
        </p:nvSpPr>
        <p:spPr>
          <a:xfrm>
            <a:off x="427063" y="2043910"/>
            <a:ext cx="4004260" cy="338554"/>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指定都市</a:t>
            </a:r>
            <a:r>
              <a:rPr kumimoji="1" lang="ja-JP" altLang="en-US" sz="1600" b="1" dirty="0">
                <a:solidFill>
                  <a:prstClr val="black"/>
                </a:solidFill>
                <a:latin typeface="BIZ UDゴシック" panose="020B0400000000000000" pitchFamily="49" charset="-128"/>
                <a:ea typeface="BIZ UDゴシック" panose="020B0400000000000000" pitchFamily="49" charset="-128"/>
              </a:rPr>
              <a:t>の類型化</a:t>
            </a:r>
            <a:endParaRPr kumimoji="1" lang="en-US" altLang="ja-JP" sz="16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7" name="正方形/長方形 6">
            <a:extLst>
              <a:ext uri="{FF2B5EF4-FFF2-40B4-BE49-F238E27FC236}">
                <a16:creationId xmlns:a16="http://schemas.microsoft.com/office/drawing/2014/main" id="{9DD44804-3D55-8AB6-8B5A-0AF478844442}"/>
              </a:ext>
            </a:extLst>
          </p:cNvPr>
          <p:cNvSpPr/>
          <p:nvPr/>
        </p:nvSpPr>
        <p:spPr>
          <a:xfrm>
            <a:off x="646883" y="5138743"/>
            <a:ext cx="10809481" cy="1351680"/>
          </a:xfrm>
          <a:prstGeom prst="rect">
            <a:avLst/>
          </a:prstGeom>
          <a:noFill/>
          <a:ln w="12700">
            <a:no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R="0" lvl="0" algn="l" defTabSz="457200" rtl="0" eaLnBrk="1" fontAlgn="auto" latinLnBrk="0" hangingPunct="1">
              <a:lnSpc>
                <a:spcPts val="1700"/>
              </a:lnSpc>
              <a:spcAft>
                <a:spcPts val="300"/>
              </a:spcAft>
              <a:buClrTx/>
              <a:buSzTx/>
              <a:tabLst/>
              <a:defRPr/>
            </a:pPr>
            <a:r>
              <a:rPr lang="en-US" altLang="ja-JP" sz="1200" b="1"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200" b="1"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上記指定都市の類型化に関する著書の記載（抜粋）</a:t>
            </a:r>
            <a:r>
              <a:rPr lang="en-US" altLang="ja-JP" sz="1200" b="1"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a:t>
            </a:r>
          </a:p>
          <a:p>
            <a:pPr marL="185738" marR="0" lvl="0" indent="173038" algn="l" defTabSz="457200" rtl="0" eaLnBrk="1" fontAlgn="auto" latinLnBrk="0" hangingPunct="1">
              <a:lnSpc>
                <a:spcPts val="1500"/>
              </a:lnSpc>
              <a:spcBef>
                <a:spcPts val="300"/>
              </a:spcBef>
              <a:spcAft>
                <a:spcPts val="0"/>
              </a:spcAft>
              <a:buClrTx/>
              <a:buSzTx/>
              <a:tabLst/>
              <a:defRPr/>
            </a:pPr>
            <a:r>
              <a:rPr lang="ja-JP" altLang="en-US" sz="14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大都市圏の主要都市とされる大阪、名古屋は第４象限に位置しており、大都市能力が高い反面、供給力は小さく、周辺地域から人材等の供給を受けている都市といえよう。特に、大阪は市域が狭いこともあり、経年変化の中で、供給指標はより大きなマイナスとなってきている。一方、大都市指標の大きい横浜市等を除き、大都市圏郊外の指定都市はおおむね第２象限に位置し、地方圏の主要都市はおおむね第３象限に位置している。大都市圏内主要都市である横浜や川崎については、後発の指定都市がくわわる中で、大都市指標は大きくなっている反面、供給能力指標も大きくなってきており、東京圏の郊外としての人口の増加、昼夜間人口比率の低下などが影響していると思われる。</a:t>
            </a:r>
            <a:endParaRPr lang="en-US" altLang="ja-JP" sz="14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055CC3C5-A9AF-92C0-D993-C3FB21CBB24F}"/>
              </a:ext>
            </a:extLst>
          </p:cNvPr>
          <p:cNvSpPr txBox="1"/>
          <p:nvPr/>
        </p:nvSpPr>
        <p:spPr>
          <a:xfrm>
            <a:off x="6363292" y="6560132"/>
            <a:ext cx="5697329"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sym typeface="Wingdings" panose="05000000000000000000" pitchFamily="2" charset="2"/>
              </a:rPr>
              <a:t>：鈴木洋昌著「広域行政と東京圏郊外の指定都市」をもとに副首都推進局</a:t>
            </a:r>
            <a:r>
              <a:rPr lang="ja-JP" altLang="en-US" sz="1100" dirty="0">
                <a:solidFill>
                  <a:prstClr val="black"/>
                </a:solidFill>
                <a:latin typeface="BIZ UDゴシック" panose="020B0400000000000000" pitchFamily="49" charset="-128"/>
                <a:ea typeface="BIZ UDゴシック" panose="020B0400000000000000" pitchFamily="49" charset="-128"/>
                <a:sym typeface="Wingdings" panose="05000000000000000000" pitchFamily="2" charset="2"/>
              </a:rPr>
              <a:t>で</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sym typeface="Wingdings" panose="05000000000000000000" pitchFamily="2" charset="2"/>
              </a:rPr>
              <a:t>作成</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Tree>
    <p:extLst>
      <p:ext uri="{BB962C8B-B14F-4D97-AF65-F5344CB8AC3E}">
        <p14:creationId xmlns:p14="http://schemas.microsoft.com/office/powerpoint/2010/main" val="3076380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a:cxnSpLocks/>
          </p:cNvCxnSpPr>
          <p:nvPr/>
        </p:nvCxnSpPr>
        <p:spPr>
          <a:xfrm>
            <a:off x="427063" y="436367"/>
            <a:ext cx="11249122"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427063" y="36257"/>
            <a:ext cx="11887200" cy="40011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b="1" dirty="0">
                <a:solidFill>
                  <a:prstClr val="black"/>
                </a:solidFill>
                <a:latin typeface="BIZ UDゴシック" panose="020B0400000000000000" pitchFamily="49" charset="-128"/>
                <a:ea typeface="BIZ UDゴシック" panose="020B0400000000000000" pitchFamily="49" charset="-128"/>
              </a:rPr>
              <a:t>主成分分析による指定都市の類型化</a:t>
            </a:r>
            <a:endParaRPr kumimoji="0" lang="en-US" altLang="ja-JP" sz="20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30" name="正方形/長方形 29"/>
          <p:cNvSpPr/>
          <p:nvPr/>
        </p:nvSpPr>
        <p:spPr>
          <a:xfrm>
            <a:off x="428576" y="532905"/>
            <a:ext cx="11247609" cy="831662"/>
          </a:xfrm>
          <a:prstGeom prst="rect">
            <a:avLst/>
          </a:prstGeom>
          <a:noFill/>
          <a:ln w="1270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marL="285750" marR="0" lvl="0" indent="-285750" algn="l" defTabSz="457200" rtl="0" eaLnBrk="1" fontAlgn="auto" latinLnBrk="0" hangingPunct="1">
              <a:lnSpc>
                <a:spcPts val="1700"/>
              </a:lnSpc>
              <a:spcBef>
                <a:spcPts val="300"/>
              </a:spcBef>
              <a:spcAft>
                <a:spcPts val="0"/>
              </a:spcAft>
              <a:buClrTx/>
              <a:buSzTx/>
              <a:buFont typeface="Wingdings" panose="05000000000000000000" pitchFamily="2" charset="2"/>
              <a:buChar char="p"/>
              <a:tabLst/>
              <a:defRPr/>
            </a:pPr>
            <a:r>
              <a:rPr lang="ja-JP" altLang="en-US" sz="14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前頁の鈴木洋昌氏による類型化に倣い、同じ統計データを用いて、次のとおり</a:t>
            </a:r>
            <a:r>
              <a:rPr lang="en-US" altLang="ja-JP" sz="14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2020</a:t>
            </a:r>
            <a:r>
              <a:rPr lang="ja-JP" altLang="en-US" sz="1400" dirty="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rPr>
              <a:t>年の指定都市の</a:t>
            </a:r>
            <a:r>
              <a:rPr lang="ja-JP" altLang="en-US"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類型化を行った。</a:t>
            </a:r>
            <a:endPar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285750" marR="0" lvl="0" indent="-285750" algn="l" defTabSz="457200" rtl="0" eaLnBrk="1" fontAlgn="auto" latinLnBrk="0" hangingPunct="1">
              <a:lnSpc>
                <a:spcPts val="1700"/>
              </a:lnSpc>
              <a:spcBef>
                <a:spcPts val="300"/>
              </a:spcBef>
              <a:spcAft>
                <a:spcPts val="0"/>
              </a:spcAft>
              <a:buClrTx/>
              <a:buSzTx/>
              <a:buFont typeface="Wingdings" panose="05000000000000000000" pitchFamily="2" charset="2"/>
              <a:buChar char="p"/>
              <a:tabLst/>
              <a:defRPr/>
            </a:pPr>
            <a:r>
              <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2010</a:t>
            </a:r>
            <a:r>
              <a:rPr lang="ja-JP" altLang="en-US"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年の分類とほぼ同様の結果となった。大都市能力（</a:t>
            </a:r>
            <a:r>
              <a:rPr lang="en-US" altLang="ja-JP"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X</a:t>
            </a:r>
            <a:r>
              <a:rPr lang="ja-JP" altLang="en-US" sz="14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軸）からみると、大阪市、横浜市、名古屋市、福岡市、札幌市、神戸市、京都市が高くなっている。</a:t>
            </a:r>
            <a:endParaRPr kumimoji="0" lang="en-US" altLang="ja-JP" sz="14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055CC3C5-A9AF-92C0-D993-C3FB21CBB24F}"/>
              </a:ext>
            </a:extLst>
          </p:cNvPr>
          <p:cNvSpPr txBox="1"/>
          <p:nvPr/>
        </p:nvSpPr>
        <p:spPr>
          <a:xfrm>
            <a:off x="3585093" y="6560133"/>
            <a:ext cx="8325755"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sym typeface="Wingdings" panose="05000000000000000000" pitchFamily="2" charset="2"/>
              </a:rPr>
              <a:t>：鈴木洋昌著「広域行政と東京圏郊外の指定都市」、令和２年国勢調査、令和３年経済センサスを</a:t>
            </a:r>
            <a:r>
              <a:rPr kumimoji="0" lang="ja-JP" altLang="en-US"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もとに副首都推進局で作成</a:t>
            </a:r>
            <a:endParaRPr kumimoji="0" lang="en-US" altLang="ja-JP" sz="11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3" name="スライド番号プレースホルダー 3">
            <a:extLst>
              <a:ext uri="{FF2B5EF4-FFF2-40B4-BE49-F238E27FC236}">
                <a16:creationId xmlns:a16="http://schemas.microsoft.com/office/drawing/2014/main" id="{3F339C69-F54C-71A2-8912-84338537A6D0}"/>
              </a:ext>
            </a:extLst>
          </p:cNvPr>
          <p:cNvSpPr txBox="1">
            <a:spLocks/>
          </p:cNvSpPr>
          <p:nvPr/>
        </p:nvSpPr>
        <p:spPr>
          <a:xfrm>
            <a:off x="9448800" y="6265516"/>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800" b="1" i="0" u="none" strike="noStrike" kern="1200" cap="none" spc="0" normalizeH="0" baseline="0" noProof="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pic>
        <p:nvPicPr>
          <p:cNvPr id="21" name="図 20" descr="グラフ, 散布図  AI によって生成されたコンテンツは間違っている可能性があります。">
            <a:extLst>
              <a:ext uri="{FF2B5EF4-FFF2-40B4-BE49-F238E27FC236}">
                <a16:creationId xmlns:a16="http://schemas.microsoft.com/office/drawing/2014/main" id="{7844D1C8-0648-64D3-89AA-322960997E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9664" y="1659182"/>
            <a:ext cx="6159135" cy="4685609"/>
          </a:xfrm>
          <a:prstGeom prst="rect">
            <a:avLst/>
          </a:prstGeom>
        </p:spPr>
      </p:pic>
      <p:sp>
        <p:nvSpPr>
          <p:cNvPr id="10" name="テキスト ボックス 9">
            <a:extLst>
              <a:ext uri="{FF2B5EF4-FFF2-40B4-BE49-F238E27FC236}">
                <a16:creationId xmlns:a16="http://schemas.microsoft.com/office/drawing/2014/main" id="{9828A4B5-EDC2-3DE7-085E-75CE21C59FC7}"/>
              </a:ext>
            </a:extLst>
          </p:cNvPr>
          <p:cNvSpPr txBox="1"/>
          <p:nvPr/>
        </p:nvSpPr>
        <p:spPr>
          <a:xfrm>
            <a:off x="781520" y="1505295"/>
            <a:ext cx="5727899" cy="30777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指定都市の類型化</a:t>
            </a:r>
            <a:r>
              <a:rPr kumimoji="1" lang="en-US" altLang="ja-JP"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r>
              <a:rPr lang="en-US" altLang="ja-JP" sz="1400" b="1" dirty="0">
                <a:solidFill>
                  <a:prstClr val="black"/>
                </a:solidFill>
                <a:latin typeface="BIZ UDゴシック" panose="020B0400000000000000" pitchFamily="49" charset="-128"/>
                <a:ea typeface="BIZ UDゴシック" panose="020B0400000000000000" pitchFamily="49" charset="-128"/>
              </a:rPr>
              <a:t>2020</a:t>
            </a:r>
            <a:r>
              <a:rPr lang="ja-JP" altLang="en-US" sz="1400" b="1" dirty="0">
                <a:solidFill>
                  <a:prstClr val="black"/>
                </a:solidFill>
                <a:latin typeface="BIZ UDゴシック" panose="020B0400000000000000" pitchFamily="49" charset="-128"/>
                <a:ea typeface="BIZ UDゴシック" panose="020B0400000000000000" pitchFamily="49" charset="-128"/>
              </a:rPr>
              <a:t>年）</a:t>
            </a:r>
            <a:endParaRPr kumimoji="1" lang="en-US" altLang="ja-JP"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2" name="テキスト ボックス 1">
            <a:extLst>
              <a:ext uri="{FF2B5EF4-FFF2-40B4-BE49-F238E27FC236}">
                <a16:creationId xmlns:a16="http://schemas.microsoft.com/office/drawing/2014/main" id="{D0B7EE38-0E4F-7297-3FCA-0584AFB9DC09}"/>
              </a:ext>
            </a:extLst>
          </p:cNvPr>
          <p:cNvSpPr txBox="1"/>
          <p:nvPr/>
        </p:nvSpPr>
        <p:spPr>
          <a:xfrm>
            <a:off x="8631293" y="4587272"/>
            <a:ext cx="1595920" cy="307777"/>
          </a:xfrm>
          <a:prstGeom prst="rect">
            <a:avLst/>
          </a:prstGeom>
          <a:solidFill>
            <a:schemeClr val="bg1"/>
          </a:solid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black"/>
                </a:solidFill>
                <a:latin typeface="BIZ UDゴシック" panose="020B0400000000000000" pitchFamily="49" charset="-128"/>
                <a:ea typeface="BIZ UDゴシック" panose="020B0400000000000000" pitchFamily="49" charset="-128"/>
              </a:rPr>
              <a:t>大都市能力</a:t>
            </a:r>
            <a:endParaRPr kumimoji="1" lang="en-US" altLang="ja-JP"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3" name="テキスト ボックス 2">
            <a:extLst>
              <a:ext uri="{FF2B5EF4-FFF2-40B4-BE49-F238E27FC236}">
                <a16:creationId xmlns:a16="http://schemas.microsoft.com/office/drawing/2014/main" id="{30550E87-9789-001F-3A0E-0A128786A2BE}"/>
              </a:ext>
            </a:extLst>
          </p:cNvPr>
          <p:cNvSpPr txBox="1"/>
          <p:nvPr/>
        </p:nvSpPr>
        <p:spPr>
          <a:xfrm>
            <a:off x="4115540" y="1630050"/>
            <a:ext cx="1595920" cy="307777"/>
          </a:xfrm>
          <a:prstGeom prst="rect">
            <a:avLst/>
          </a:prstGeom>
          <a:solidFill>
            <a:schemeClr val="bg1"/>
          </a:solid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人材等供給力</a:t>
            </a:r>
            <a:endParaRPr kumimoji="1" lang="en-US" altLang="ja-JP" sz="1400" b="1"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8" name="正方形/長方形 7">
            <a:extLst>
              <a:ext uri="{FF2B5EF4-FFF2-40B4-BE49-F238E27FC236}">
                <a16:creationId xmlns:a16="http://schemas.microsoft.com/office/drawing/2014/main" id="{A2902D50-7721-EEC3-AB5F-244A2AF7E656}"/>
              </a:ext>
            </a:extLst>
          </p:cNvPr>
          <p:cNvSpPr/>
          <p:nvPr/>
        </p:nvSpPr>
        <p:spPr>
          <a:xfrm>
            <a:off x="4403188" y="4394102"/>
            <a:ext cx="327562" cy="21222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99B8FFDA-7909-AB4B-C5E2-92F2658FD873}"/>
              </a:ext>
            </a:extLst>
          </p:cNvPr>
          <p:cNvSpPr/>
          <p:nvPr/>
        </p:nvSpPr>
        <p:spPr>
          <a:xfrm>
            <a:off x="4137130" y="4346323"/>
            <a:ext cx="858129" cy="3077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lumMod val="85000"/>
                    <a:lumOff val="15000"/>
                  </a:schemeClr>
                </a:solidFill>
                <a:latin typeface="HGｺﾞｼｯｸM" panose="020B0609000000000000" pitchFamily="49" charset="-128"/>
                <a:ea typeface="HGｺﾞｼｯｸM" panose="020B0609000000000000" pitchFamily="49" charset="-128"/>
              </a:rPr>
              <a:t>さいたま</a:t>
            </a:r>
          </a:p>
        </p:txBody>
      </p:sp>
    </p:spTree>
    <p:extLst>
      <p:ext uri="{BB962C8B-B14F-4D97-AF65-F5344CB8AC3E}">
        <p14:creationId xmlns:p14="http://schemas.microsoft.com/office/powerpoint/2010/main" val="3363290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C9B45B25-9756-2C66-45B8-B823E2FEDB2A}"/>
              </a:ext>
            </a:extLst>
          </p:cNvPr>
          <p:cNvPicPr>
            <a:picLocks noChangeAspect="1"/>
          </p:cNvPicPr>
          <p:nvPr/>
        </p:nvPicPr>
        <p:blipFill>
          <a:blip r:embed="rId2"/>
          <a:stretch>
            <a:fillRect/>
          </a:stretch>
        </p:blipFill>
        <p:spPr>
          <a:xfrm>
            <a:off x="1377208" y="1356050"/>
            <a:ext cx="9434127" cy="4141812"/>
          </a:xfrm>
          <a:prstGeom prst="rect">
            <a:avLst/>
          </a:prstGeom>
        </p:spPr>
      </p:pic>
      <p:sp>
        <p:nvSpPr>
          <p:cNvPr id="24" name="スライド番号プレースホルダー 3">
            <a:extLst>
              <a:ext uri="{FF2B5EF4-FFF2-40B4-BE49-F238E27FC236}">
                <a16:creationId xmlns:a16="http://schemas.microsoft.com/office/drawing/2014/main" id="{E158C725-0CFD-C2D8-175D-C2C75827104A}"/>
              </a:ext>
            </a:extLst>
          </p:cNvPr>
          <p:cNvSpPr txBox="1">
            <a:spLocks/>
          </p:cNvSpPr>
          <p:nvPr/>
        </p:nvSpPr>
        <p:spPr>
          <a:xfrm>
            <a:off x="9448800" y="6265516"/>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800" b="1" i="0" u="none" strike="noStrike" kern="1200" cap="none" spc="0" normalizeH="0" baseline="0" noProof="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6" name="四角形: 角を丸くする 25">
            <a:extLst>
              <a:ext uri="{FF2B5EF4-FFF2-40B4-BE49-F238E27FC236}">
                <a16:creationId xmlns:a16="http://schemas.microsoft.com/office/drawing/2014/main" id="{557E93F3-7BE3-DA27-5622-5099B171F8DF}"/>
              </a:ext>
            </a:extLst>
          </p:cNvPr>
          <p:cNvSpPr/>
          <p:nvPr/>
        </p:nvSpPr>
        <p:spPr>
          <a:xfrm>
            <a:off x="422849" y="5553009"/>
            <a:ext cx="11342847" cy="1074183"/>
          </a:xfrm>
          <a:prstGeom prst="roundRect">
            <a:avLst>
              <a:gd name="adj" fmla="val 6639"/>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800" b="1" dirty="0">
              <a:solidFill>
                <a:schemeClr val="tx1"/>
              </a:solidFill>
            </a:endParaRPr>
          </a:p>
        </p:txBody>
      </p:sp>
      <p:sp>
        <p:nvSpPr>
          <p:cNvPr id="27" name="正方形/長方形 26">
            <a:extLst>
              <a:ext uri="{FF2B5EF4-FFF2-40B4-BE49-F238E27FC236}">
                <a16:creationId xmlns:a16="http://schemas.microsoft.com/office/drawing/2014/main" id="{D9D4094F-58BB-94EE-668D-0DDAC522F075}"/>
              </a:ext>
            </a:extLst>
          </p:cNvPr>
          <p:cNvSpPr/>
          <p:nvPr/>
        </p:nvSpPr>
        <p:spPr>
          <a:xfrm>
            <a:off x="422850" y="5611530"/>
            <a:ext cx="11342847" cy="1015663"/>
          </a:xfrm>
          <a:prstGeom prst="rect">
            <a:avLst/>
          </a:prstGeom>
        </p:spPr>
        <p:txBody>
          <a:bodyPr wrap="square">
            <a:spAutoFit/>
          </a:bodyPr>
          <a:lstStyle/>
          <a:p>
            <a:r>
              <a:rPr lang="ja-JP" altLang="en-US" sz="2000" b="1" dirty="0">
                <a:latin typeface="BIZ UDゴシック" panose="020B0400000000000000" pitchFamily="49" charset="-128"/>
                <a:ea typeface="BIZ UDゴシック" panose="020B0400000000000000" pitchFamily="49" charset="-128"/>
              </a:rPr>
              <a:t>　新たな国家戦略の方向性として、従来の「東京 </a:t>
            </a:r>
            <a:r>
              <a:rPr lang="en-US" altLang="ja-JP" sz="2000" b="1" dirty="0">
                <a:latin typeface="BIZ UDゴシック" panose="020B0400000000000000" pitchFamily="49" charset="-128"/>
                <a:ea typeface="BIZ UDゴシック" panose="020B0400000000000000" pitchFamily="49" charset="-128"/>
              </a:rPr>
              <a:t>- </a:t>
            </a:r>
            <a:r>
              <a:rPr lang="ja-JP" altLang="en-US" sz="2000" b="1" dirty="0">
                <a:latin typeface="BIZ UDゴシック" panose="020B0400000000000000" pitchFamily="49" charset="-128"/>
                <a:ea typeface="BIZ UDゴシック" panose="020B0400000000000000" pitchFamily="49" charset="-128"/>
              </a:rPr>
              <a:t>全ての地方」という東京に人口と資源を</a:t>
            </a:r>
            <a:endParaRPr lang="en-US" altLang="ja-JP" sz="2000" b="1" dirty="0">
              <a:latin typeface="BIZ UDゴシック" panose="020B0400000000000000" pitchFamily="49" charset="-128"/>
              <a:ea typeface="BIZ UDゴシック" panose="020B0400000000000000" pitchFamily="49" charset="-128"/>
            </a:endParaRPr>
          </a:p>
          <a:p>
            <a:r>
              <a:rPr lang="ja-JP" altLang="en-US" sz="2000" b="1" dirty="0">
                <a:latin typeface="BIZ UDゴシック" panose="020B0400000000000000" pitchFamily="49" charset="-128"/>
                <a:ea typeface="BIZ UDゴシック" panose="020B0400000000000000" pitchFamily="49" charset="-128"/>
              </a:rPr>
              <a:t>　集中する戦略から、「大都市圏</a:t>
            </a:r>
            <a:r>
              <a:rPr lang="en-US" altLang="ja-JP" sz="2000" b="1" dirty="0">
                <a:latin typeface="BIZ UDゴシック" panose="020B0400000000000000" pitchFamily="49" charset="-128"/>
                <a:ea typeface="BIZ UDゴシック" panose="020B0400000000000000" pitchFamily="49" charset="-128"/>
              </a:rPr>
              <a:t>- </a:t>
            </a:r>
            <a:r>
              <a:rPr lang="ja-JP" altLang="en-US" sz="2000" b="1" dirty="0">
                <a:latin typeface="BIZ UDゴシック" panose="020B0400000000000000" pitchFamily="49" charset="-128"/>
                <a:ea typeface="BIZ UDゴシック" panose="020B0400000000000000" pitchFamily="49" charset="-128"/>
              </a:rPr>
              <a:t>地方」という新しい多極分散・ネットワーク型の都市政策を、　</a:t>
            </a:r>
            <a:endParaRPr lang="en-US" altLang="ja-JP" sz="2000" b="1" dirty="0">
              <a:latin typeface="BIZ UDゴシック" panose="020B0400000000000000" pitchFamily="49" charset="-128"/>
              <a:ea typeface="BIZ UDゴシック" panose="020B0400000000000000" pitchFamily="49" charset="-128"/>
            </a:endParaRPr>
          </a:p>
          <a:p>
            <a:r>
              <a:rPr lang="ja-JP" altLang="en-US" sz="2000" b="1" dirty="0">
                <a:latin typeface="BIZ UDゴシック" panose="020B0400000000000000" pitchFamily="49" charset="-128"/>
                <a:ea typeface="BIZ UDゴシック" panose="020B0400000000000000" pitchFamily="49" charset="-128"/>
              </a:rPr>
              <a:t>　国家戦略に取り入れてはどうか。</a:t>
            </a:r>
          </a:p>
        </p:txBody>
      </p:sp>
      <p:sp>
        <p:nvSpPr>
          <p:cNvPr id="34" name="正方形/長方形 33">
            <a:extLst>
              <a:ext uri="{FF2B5EF4-FFF2-40B4-BE49-F238E27FC236}">
                <a16:creationId xmlns:a16="http://schemas.microsoft.com/office/drawing/2014/main" id="{2EC49F81-51CA-37F2-7762-95D02BD4D569}"/>
              </a:ext>
            </a:extLst>
          </p:cNvPr>
          <p:cNvSpPr/>
          <p:nvPr/>
        </p:nvSpPr>
        <p:spPr>
          <a:xfrm>
            <a:off x="10665920" y="69939"/>
            <a:ext cx="1526080" cy="338554"/>
          </a:xfrm>
          <a:prstGeom prst="rect">
            <a:avLst/>
          </a:prstGeom>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（参考資料）</a:t>
            </a:r>
            <a:endParaRPr lang="en-US" altLang="ja-JP" sz="1600" b="1" dirty="0">
              <a:latin typeface="BIZ UDゴシック" panose="020B0400000000000000" pitchFamily="49" charset="-128"/>
              <a:ea typeface="BIZ UDゴシック" panose="020B0400000000000000" pitchFamily="49" charset="-128"/>
            </a:endParaRPr>
          </a:p>
        </p:txBody>
      </p:sp>
      <p:sp>
        <p:nvSpPr>
          <p:cNvPr id="2" name="正方形/長方形 1">
            <a:extLst>
              <a:ext uri="{FF2B5EF4-FFF2-40B4-BE49-F238E27FC236}">
                <a16:creationId xmlns:a16="http://schemas.microsoft.com/office/drawing/2014/main" id="{FFEF106D-9472-E411-65B8-8A96DDBB0071}"/>
              </a:ext>
            </a:extLst>
          </p:cNvPr>
          <p:cNvSpPr/>
          <p:nvPr/>
        </p:nvSpPr>
        <p:spPr>
          <a:xfrm>
            <a:off x="262597" y="126255"/>
            <a:ext cx="10238255" cy="369332"/>
          </a:xfrm>
          <a:prstGeom prst="rect">
            <a:avLst/>
          </a:prstGeom>
        </p:spPr>
        <p:txBody>
          <a:bodyPr wrap="square">
            <a:spAutoFit/>
          </a:bodyPr>
          <a:lstStyle/>
          <a:p>
            <a:pPr marL="354013" indent="-354013"/>
            <a:r>
              <a:rPr lang="ja-JP" altLang="en-US" b="1" dirty="0">
                <a:latin typeface="BIZ UDゴシック" panose="020B0400000000000000" pitchFamily="49" charset="-128"/>
                <a:ea typeface="BIZ UDゴシック" panose="020B0400000000000000" pitchFamily="49" charset="-128"/>
              </a:rPr>
              <a:t>■</a:t>
            </a:r>
            <a:r>
              <a:rPr lang="ja-JP" altLang="en-US" sz="1800" b="1" dirty="0">
                <a:latin typeface="BIZ UDゴシック" panose="020B0400000000000000" pitchFamily="49" charset="-128"/>
                <a:ea typeface="BIZ UDゴシック" panose="020B0400000000000000" pitchFamily="49" charset="-128"/>
              </a:rPr>
              <a:t>東京とともに複数の大都市圏を核にした新たな国の形のイメージ</a:t>
            </a:r>
            <a:endParaRPr lang="en-US" altLang="ja-JP" sz="1800" b="1" dirty="0">
              <a:latin typeface="BIZ UDゴシック" panose="020B0400000000000000" pitchFamily="49" charset="-128"/>
              <a:ea typeface="BIZ UDゴシック" panose="020B0400000000000000" pitchFamily="49" charset="-128"/>
            </a:endParaRPr>
          </a:p>
        </p:txBody>
      </p:sp>
      <p:sp>
        <p:nvSpPr>
          <p:cNvPr id="3" name="正方形/長方形 2">
            <a:extLst>
              <a:ext uri="{FF2B5EF4-FFF2-40B4-BE49-F238E27FC236}">
                <a16:creationId xmlns:a16="http://schemas.microsoft.com/office/drawing/2014/main" id="{17313E68-C2C4-8B5E-2D8E-6E1B79B7EDC0}"/>
              </a:ext>
            </a:extLst>
          </p:cNvPr>
          <p:cNvSpPr/>
          <p:nvPr/>
        </p:nvSpPr>
        <p:spPr>
          <a:xfrm>
            <a:off x="700419" y="619003"/>
            <a:ext cx="9965501" cy="646331"/>
          </a:xfrm>
          <a:prstGeom prst="rect">
            <a:avLst/>
          </a:prstGeom>
        </p:spPr>
        <p:txBody>
          <a:bodyPr wrap="square">
            <a:spAutoFit/>
          </a:bodyPr>
          <a:lstStyle/>
          <a:p>
            <a:pPr marL="177800" indent="-177800"/>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大都市における行政課題への対応に関するワーキンググループ（第３回）（令和７年２月</a:t>
            </a:r>
            <a:r>
              <a:rPr lang="en-US" altLang="ja-JP" sz="1200" dirty="0">
                <a:latin typeface="BIZ UDゴシック" panose="020B0400000000000000" pitchFamily="49" charset="-128"/>
                <a:ea typeface="BIZ UDゴシック" panose="020B0400000000000000" pitchFamily="49" charset="-128"/>
              </a:rPr>
              <a:t>18</a:t>
            </a:r>
            <a:r>
              <a:rPr lang="ja-JP" altLang="en-US" sz="1200" dirty="0">
                <a:latin typeface="BIZ UDゴシック" panose="020B0400000000000000" pitchFamily="49" charset="-128"/>
                <a:ea typeface="BIZ UDゴシック" panose="020B0400000000000000" pitchFamily="49" charset="-128"/>
              </a:rPr>
              <a:t>日開催）において、大阪をはじめ一定規模を有する複数の大都市圏を中心とする多極分散・ネットワーク型の国土構造の転換を、国家戦略として進めるべきではないかということについて、当局が説明した際の内容</a:t>
            </a:r>
            <a:endParaRPr lang="en-US" altLang="ja-JP" sz="1200" dirty="0">
              <a:latin typeface="BIZ UDゴシック" panose="020B0400000000000000" pitchFamily="49" charset="-128"/>
              <a:ea typeface="BIZ UDゴシック" panose="020B0400000000000000" pitchFamily="49" charset="-128"/>
            </a:endParaRPr>
          </a:p>
        </p:txBody>
      </p:sp>
      <p:sp>
        <p:nvSpPr>
          <p:cNvPr id="4" name="大かっこ 3">
            <a:extLst>
              <a:ext uri="{FF2B5EF4-FFF2-40B4-BE49-F238E27FC236}">
                <a16:creationId xmlns:a16="http://schemas.microsoft.com/office/drawing/2014/main" id="{77E1A5E5-E2FC-D747-5BCD-9A4918E27516}"/>
              </a:ext>
            </a:extLst>
          </p:cNvPr>
          <p:cNvSpPr/>
          <p:nvPr/>
        </p:nvSpPr>
        <p:spPr>
          <a:xfrm>
            <a:off x="682545" y="619003"/>
            <a:ext cx="10087055" cy="646331"/>
          </a:xfrm>
          <a:prstGeom prst="bracketPair">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18334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09A4A2F4-2890-5383-7E91-F4CE10FDD410}"/>
              </a:ext>
            </a:extLst>
          </p:cNvPr>
          <p:cNvSpPr/>
          <p:nvPr/>
        </p:nvSpPr>
        <p:spPr>
          <a:xfrm>
            <a:off x="10665920" y="69939"/>
            <a:ext cx="1526080" cy="338554"/>
          </a:xfrm>
          <a:prstGeom prst="rect">
            <a:avLst/>
          </a:prstGeom>
        </p:spPr>
        <p:txBody>
          <a:bodyPr wrap="square">
            <a:spAutoFit/>
          </a:bodyPr>
          <a:lstStyle/>
          <a:p>
            <a:r>
              <a:rPr lang="ja-JP" altLang="en-US" sz="1600" b="1" dirty="0">
                <a:latin typeface="BIZ UDゴシック" panose="020B0400000000000000" pitchFamily="49" charset="-128"/>
                <a:ea typeface="BIZ UDゴシック" panose="020B0400000000000000" pitchFamily="49" charset="-128"/>
              </a:rPr>
              <a:t>（参考資料）</a:t>
            </a:r>
            <a:endParaRPr lang="en-US" altLang="ja-JP" sz="1600" b="1" dirty="0">
              <a:latin typeface="BIZ UDゴシック" panose="020B0400000000000000" pitchFamily="49" charset="-128"/>
              <a:ea typeface="BIZ UDゴシック" panose="020B0400000000000000" pitchFamily="49" charset="-128"/>
            </a:endParaRPr>
          </a:p>
        </p:txBody>
      </p:sp>
      <p:sp>
        <p:nvSpPr>
          <p:cNvPr id="10" name="正方形/長方形 9">
            <a:extLst>
              <a:ext uri="{FF2B5EF4-FFF2-40B4-BE49-F238E27FC236}">
                <a16:creationId xmlns:a16="http://schemas.microsoft.com/office/drawing/2014/main" id="{7B927D53-D5E4-7ED7-4586-D3836E318303}"/>
              </a:ext>
            </a:extLst>
          </p:cNvPr>
          <p:cNvSpPr/>
          <p:nvPr/>
        </p:nvSpPr>
        <p:spPr>
          <a:xfrm>
            <a:off x="262597" y="126255"/>
            <a:ext cx="10238255" cy="369332"/>
          </a:xfrm>
          <a:prstGeom prst="rect">
            <a:avLst/>
          </a:prstGeom>
        </p:spPr>
        <p:txBody>
          <a:bodyPr wrap="square">
            <a:spAutoFit/>
          </a:bodyPr>
          <a:lstStyle/>
          <a:p>
            <a:pPr marL="354013" indent="-354013"/>
            <a:r>
              <a:rPr lang="ja-JP" altLang="en-US" b="1" dirty="0">
                <a:latin typeface="BIZ UDゴシック" panose="020B0400000000000000" pitchFamily="49" charset="-128"/>
                <a:ea typeface="BIZ UDゴシック" panose="020B0400000000000000" pitchFamily="49" charset="-128"/>
              </a:rPr>
              <a:t>■</a:t>
            </a:r>
            <a:r>
              <a:rPr kumimoji="1" lang="ja-JP" altLang="en-US" sz="1800" b="1" dirty="0">
                <a:latin typeface="BIZ UDゴシック" panose="020B0400000000000000" pitchFamily="49" charset="-128"/>
                <a:ea typeface="BIZ UDゴシック" panose="020B0400000000000000" pitchFamily="49" charset="-128"/>
              </a:rPr>
              <a:t>東西二極の一極としての大阪（関西）のポテンシャル</a:t>
            </a:r>
            <a:endParaRPr lang="en-US" altLang="ja-JP" sz="1800" b="1" dirty="0">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FE6583A8-F90F-6F10-4B7F-5BF69C5F3AEE}"/>
              </a:ext>
            </a:extLst>
          </p:cNvPr>
          <p:cNvSpPr/>
          <p:nvPr/>
        </p:nvSpPr>
        <p:spPr>
          <a:xfrm>
            <a:off x="700419" y="619003"/>
            <a:ext cx="9965501" cy="461665"/>
          </a:xfrm>
          <a:prstGeom prst="rect">
            <a:avLst/>
          </a:prstGeom>
        </p:spPr>
        <p:txBody>
          <a:bodyPr wrap="square">
            <a:spAutoFit/>
          </a:bodyPr>
          <a:lstStyle/>
          <a:p>
            <a:pPr marL="177800" indent="-177800"/>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第６回意見交換会（令和６年３月１日開催）において、大阪が東西二極の一極として、首都が担う機能、役割を一定果たせる能力があるのではないかなどの議論をするうえで、事務局で整理した首都が有する諸機能についての大阪（関西）のポテンシャル</a:t>
            </a:r>
            <a:endParaRPr lang="en-US" altLang="ja-JP" sz="1200" dirty="0">
              <a:latin typeface="BIZ UDゴシック" panose="020B0400000000000000" pitchFamily="49" charset="-128"/>
              <a:ea typeface="BIZ UDゴシック" panose="020B0400000000000000" pitchFamily="49" charset="-128"/>
            </a:endParaRPr>
          </a:p>
        </p:txBody>
      </p:sp>
      <p:sp>
        <p:nvSpPr>
          <p:cNvPr id="13" name="大かっこ 12">
            <a:extLst>
              <a:ext uri="{FF2B5EF4-FFF2-40B4-BE49-F238E27FC236}">
                <a16:creationId xmlns:a16="http://schemas.microsoft.com/office/drawing/2014/main" id="{8156ACB1-0E95-2ECF-DA57-D5D7DDC6692A}"/>
              </a:ext>
            </a:extLst>
          </p:cNvPr>
          <p:cNvSpPr/>
          <p:nvPr/>
        </p:nvSpPr>
        <p:spPr>
          <a:xfrm>
            <a:off x="682545" y="619003"/>
            <a:ext cx="10087055" cy="461665"/>
          </a:xfrm>
          <a:prstGeom prst="bracketPair">
            <a:avLst/>
          </a:prstGeom>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pic>
        <p:nvPicPr>
          <p:cNvPr id="18" name="図 17">
            <a:extLst>
              <a:ext uri="{FF2B5EF4-FFF2-40B4-BE49-F238E27FC236}">
                <a16:creationId xmlns:a16="http://schemas.microsoft.com/office/drawing/2014/main" id="{51CC2C47-2AEF-5156-3BEF-E2B2F7D9EBAC}"/>
              </a:ext>
            </a:extLst>
          </p:cNvPr>
          <p:cNvPicPr>
            <a:picLocks noChangeAspect="1"/>
          </p:cNvPicPr>
          <p:nvPr/>
        </p:nvPicPr>
        <p:blipFill>
          <a:blip r:embed="rId2"/>
          <a:stretch>
            <a:fillRect/>
          </a:stretch>
        </p:blipFill>
        <p:spPr>
          <a:xfrm>
            <a:off x="1676225" y="1196288"/>
            <a:ext cx="8127830" cy="5591729"/>
          </a:xfrm>
          <a:prstGeom prst="rect">
            <a:avLst/>
          </a:prstGeom>
        </p:spPr>
      </p:pic>
      <p:sp>
        <p:nvSpPr>
          <p:cNvPr id="2" name="スライド番号プレースホルダー 3">
            <a:extLst>
              <a:ext uri="{FF2B5EF4-FFF2-40B4-BE49-F238E27FC236}">
                <a16:creationId xmlns:a16="http://schemas.microsoft.com/office/drawing/2014/main" id="{7ED30F9B-0B84-C16D-193A-8672F6037DCC}"/>
              </a:ext>
            </a:extLst>
          </p:cNvPr>
          <p:cNvSpPr txBox="1">
            <a:spLocks/>
          </p:cNvSpPr>
          <p:nvPr/>
        </p:nvSpPr>
        <p:spPr>
          <a:xfrm>
            <a:off x="9448800" y="6265516"/>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1800" b="1" i="0" u="none" strike="noStrike" kern="1200" cap="none" spc="0" normalizeH="0" baseline="0" noProof="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84675894"/>
      </p:ext>
    </p:extLst>
  </p:cSld>
  <p:clrMapOvr>
    <a:masterClrMapping/>
  </p:clrMapOvr>
</p:sld>
</file>

<file path=ppt/theme/theme1.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905</TotalTime>
  <Words>790</Words>
  <Application>Microsoft Office PowerPoint</Application>
  <PresentationFormat>ワイド画面</PresentationFormat>
  <Paragraphs>34</Paragraphs>
  <Slides>5</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BIZ UDPゴシック</vt:lpstr>
      <vt:lpstr>BIZ UDゴシック</vt:lpstr>
      <vt:lpstr>HGｺﾞｼｯｸM</vt:lpstr>
      <vt:lpstr>Meiryo UI</vt:lpstr>
      <vt:lpstr>游ゴシック</vt:lpstr>
      <vt:lpstr>Arial</vt:lpstr>
      <vt:lpstr>Calibri</vt:lpstr>
      <vt:lpstr>Calibri Light</vt:lpstr>
      <vt:lpstr>Wingdings</vt:lpstr>
      <vt:lpstr>3_Office テーマ</vt:lpstr>
      <vt:lpstr>指定都市の類型化について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指定都市の類型化について</dc:title>
  <cp:lastModifiedBy>藤尾　俊一</cp:lastModifiedBy>
  <cp:revision>57</cp:revision>
  <cp:lastPrinted>2025-08-06T03:20:10Z</cp:lastPrinted>
  <dcterms:modified xsi:type="dcterms:W3CDTF">2025-08-13T04:10:46Z</dcterms:modified>
</cp:coreProperties>
</file>