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32" r:id="rId1"/>
  </p:sldMasterIdLst>
  <p:notesMasterIdLst>
    <p:notesMasterId r:id="rId10"/>
  </p:notesMasterIdLst>
  <p:sldIdLst>
    <p:sldId id="141169754" r:id="rId2"/>
    <p:sldId id="141169850" r:id="rId3"/>
    <p:sldId id="141169844" r:id="rId4"/>
    <p:sldId id="141169843" r:id="rId5"/>
    <p:sldId id="141169846" r:id="rId6"/>
    <p:sldId id="141169847" r:id="rId7"/>
    <p:sldId id="141169849" r:id="rId8"/>
    <p:sldId id="141169842" r:id="rId9"/>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73" userDrawn="1">
          <p15:clr>
            <a:srgbClr val="A4A3A4"/>
          </p15:clr>
        </p15:guide>
        <p15:guide id="2" pos="3673"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F3DCC40-870E-0CBE-2BD0-3FDA5BDFCD11}" name="藤尾　俊一 / FUJIO Shunichi" initials="俊藤" userId="S::fujio-shunichi-rc@city.osaka.lg.jp::75c949f1-3b15-4f40-a946-600f259eb5ee"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中井　章太" initials="" lastIdx="0" clrIdx="6"/>
  <p:cmAuthor id="1" name="大阪府" initials="" lastIdx="0" clrIdx="0"/>
  <p:cmAuthor id="2" name="岡崎　誠" initials="" lastIdx="0" clrIdx="1"/>
  <p:cmAuthor id="3" name="森本　真由" initials="" lastIdx="0" clrIdx="2"/>
  <p:cmAuthor id="4" name="金川　佑美" initials="" lastIdx="0" clrIdx="3"/>
  <p:cmAuthor id="5" name="n01s0" initials="" lastIdx="0" clrIdx="4"/>
  <p:cmAuthor id="6" name="上中　理恵子"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3E1A"/>
    <a:srgbClr val="4472C4"/>
    <a:srgbClr val="000000"/>
    <a:srgbClr val="FF5050"/>
    <a:srgbClr val="ED7D31"/>
    <a:srgbClr val="FF6600"/>
    <a:srgbClr val="D5ABFF"/>
    <a:srgbClr val="CC99FF"/>
    <a:srgbClr val="0066FF"/>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515" autoAdjust="0"/>
    <p:restoredTop sz="93957" autoAdjust="0"/>
  </p:normalViewPr>
  <p:slideViewPr>
    <p:cSldViewPr snapToGrid="0" showGuides="1">
      <p:cViewPr varScale="1">
        <p:scale>
          <a:sx n="97" d="100"/>
          <a:sy n="97" d="100"/>
        </p:scale>
        <p:origin x="576" y="82"/>
      </p:cViewPr>
      <p:guideLst>
        <p:guide orient="horz" pos="2273"/>
        <p:guide pos="3673"/>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1"/>
            <a:ext cx="2949575" cy="498475"/>
          </a:xfrm>
          <a:prstGeom prst="rect">
            <a:avLst/>
          </a:prstGeom>
        </p:spPr>
        <p:txBody>
          <a:bodyPr vert="horz" lIns="91400" tIns="45701" rIns="91400" bIns="4570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2" y="1"/>
            <a:ext cx="2949575" cy="498475"/>
          </a:xfrm>
          <a:prstGeom prst="rect">
            <a:avLst/>
          </a:prstGeom>
        </p:spPr>
        <p:txBody>
          <a:bodyPr vert="horz" lIns="91400" tIns="45701" rIns="91400" bIns="45701" rtlCol="0"/>
          <a:lstStyle>
            <a:lvl1pPr algn="r">
              <a:defRPr sz="1200"/>
            </a:lvl1pPr>
          </a:lstStyle>
          <a:p>
            <a:fld id="{ADC004DA-1050-4399-AC60-3F835403D04A}" type="datetimeFigureOut">
              <a:rPr kumimoji="1" lang="ja-JP" altLang="en-US" smtClean="0"/>
              <a:t>2025/8/13</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00" tIns="45701" rIns="91400" bIns="45701" rtlCol="0" anchor="ctr"/>
          <a:lstStyle/>
          <a:p>
            <a:endParaRPr lang="ja-JP" altLang="en-US"/>
          </a:p>
        </p:txBody>
      </p:sp>
      <p:sp>
        <p:nvSpPr>
          <p:cNvPr id="5" name="ノート プレースホルダー 4"/>
          <p:cNvSpPr>
            <a:spLocks noGrp="1"/>
          </p:cNvSpPr>
          <p:nvPr>
            <p:ph type="body" sz="quarter" idx="3"/>
          </p:nvPr>
        </p:nvSpPr>
        <p:spPr>
          <a:xfrm>
            <a:off x="681041" y="4783139"/>
            <a:ext cx="5445125" cy="3913187"/>
          </a:xfrm>
          <a:prstGeom prst="rect">
            <a:avLst/>
          </a:prstGeom>
        </p:spPr>
        <p:txBody>
          <a:bodyPr vert="horz" lIns="91400" tIns="45701" rIns="91400" bIns="4570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40867"/>
            <a:ext cx="2949575" cy="498475"/>
          </a:xfrm>
          <a:prstGeom prst="rect">
            <a:avLst/>
          </a:prstGeom>
        </p:spPr>
        <p:txBody>
          <a:bodyPr vert="horz" lIns="91400" tIns="45701" rIns="91400" bIns="4570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2" y="9440867"/>
            <a:ext cx="2949575" cy="498475"/>
          </a:xfrm>
          <a:prstGeom prst="rect">
            <a:avLst/>
          </a:prstGeom>
        </p:spPr>
        <p:txBody>
          <a:bodyPr vert="horz" lIns="91400" tIns="45701" rIns="91400" bIns="45701" rtlCol="0" anchor="b"/>
          <a:lstStyle>
            <a:lvl1pPr algn="r">
              <a:defRPr sz="1200"/>
            </a:lvl1pPr>
          </a:lstStyle>
          <a:p>
            <a:fld id="{BA841F3B-5A04-41FB-8249-8E399CC488D9}" type="slidenum">
              <a:rPr kumimoji="1" lang="ja-JP" altLang="en-US" smtClean="0"/>
              <a:t>‹#›</a:t>
            </a:fld>
            <a:endParaRPr kumimoji="1" lang="ja-JP" altLang="en-US"/>
          </a:p>
        </p:txBody>
      </p:sp>
    </p:spTree>
    <p:extLst>
      <p:ext uri="{BB962C8B-B14F-4D97-AF65-F5344CB8AC3E}">
        <p14:creationId xmlns:p14="http://schemas.microsoft.com/office/powerpoint/2010/main" val="29686845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D30BF82-A36F-64B1-C6A8-EFF6231575CD}"/>
              </a:ext>
            </a:extLst>
          </p:cNvPr>
          <p:cNvSpPr>
            <a:spLocks noGrp="1"/>
          </p:cNvSpPr>
          <p:nvPr>
            <p:ph type="sldNum" sz="quarter" idx="10"/>
          </p:nvPr>
        </p:nvSpPr>
        <p:spPr/>
        <p:txBody>
          <a:bodyPr/>
          <a:lstStyle/>
          <a:p>
            <a:fld id="{D687FDCD-7579-4A71-8560-AB57563AEE7A}" type="slidenum">
              <a:rPr kumimoji="1" lang="ja-JP" altLang="en-US" smtClean="0"/>
              <a:pPr/>
              <a:t>‹#›</a:t>
            </a:fld>
            <a:endParaRPr kumimoji="1" lang="ja-JP" altLang="en-US" dirty="0"/>
          </a:p>
        </p:txBody>
      </p:sp>
      <p:sp>
        <p:nvSpPr>
          <p:cNvPr id="4" name="ホームベース 7">
            <a:extLst>
              <a:ext uri="{FF2B5EF4-FFF2-40B4-BE49-F238E27FC236}">
                <a16:creationId xmlns:a16="http://schemas.microsoft.com/office/drawing/2014/main" id="{2F62945F-C699-9066-61F9-BFA4FFCE97F3}"/>
              </a:ext>
            </a:extLst>
          </p:cNvPr>
          <p:cNvSpPr/>
          <p:nvPr userDrawn="1"/>
        </p:nvSpPr>
        <p:spPr>
          <a:xfrm>
            <a:off x="0" y="21176"/>
            <a:ext cx="12192000" cy="365125"/>
          </a:xfrm>
          <a:prstGeom prst="homePlate">
            <a:avLst>
              <a:gd name="adj" fmla="val 0"/>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lIns="72000" tIns="0" rIns="36000" bIns="36000" rtlCol="0" anchor="ctr"/>
          <a:lstStyle/>
          <a:p>
            <a:pPr algn="ctr">
              <a:defRPr/>
            </a:pPr>
            <a:endParaRPr kumimoji="1" lang="ja-JP" altLang="en-US" b="0" dirty="0">
              <a:solidFill>
                <a:schemeClr val="bg1"/>
              </a:solidFill>
              <a:latin typeface="BIZ UDゴシック" panose="020B0400000000000000" pitchFamily="49" charset="-128"/>
              <a:ea typeface="BIZ UDゴシック" panose="020B0400000000000000" pitchFamily="49" charset="-128"/>
            </a:endParaRPr>
          </a:p>
        </p:txBody>
      </p:sp>
      <p:sp>
        <p:nvSpPr>
          <p:cNvPr id="9" name="Title 1">
            <a:extLst>
              <a:ext uri="{FF2B5EF4-FFF2-40B4-BE49-F238E27FC236}">
                <a16:creationId xmlns:a16="http://schemas.microsoft.com/office/drawing/2014/main" id="{AC72914C-9B8F-D00D-9EBD-AC1162783800}"/>
              </a:ext>
            </a:extLst>
          </p:cNvPr>
          <p:cNvSpPr>
            <a:spLocks noGrp="1"/>
          </p:cNvSpPr>
          <p:nvPr>
            <p:ph type="title" hasCustomPrompt="1"/>
          </p:nvPr>
        </p:nvSpPr>
        <p:spPr>
          <a:xfrm>
            <a:off x="304800" y="22210"/>
            <a:ext cx="11582402" cy="349577"/>
          </a:xfrm>
          <a:prstGeom prst="rect">
            <a:avLst/>
          </a:prstGeom>
        </p:spPr>
        <p:txBody>
          <a:bodyPr anchor="ctr"/>
          <a:lstStyle>
            <a:lvl1pPr>
              <a:defRPr sz="1800" b="1">
                <a:solidFill>
                  <a:schemeClr val="bg1"/>
                </a:solidFill>
                <a:latin typeface="BIZ UDゴシック" panose="020B0400000000000000" pitchFamily="49" charset="-128"/>
                <a:ea typeface="BIZ UDゴシック" panose="020B0400000000000000" pitchFamily="49" charset="-128"/>
              </a:defRPr>
            </a:lvl1pPr>
          </a:lstStyle>
          <a:p>
            <a:r>
              <a:rPr lang="ja-JP" altLang="en-US" dirty="0"/>
              <a:t>表題</a:t>
            </a:r>
            <a:endParaRPr lang="en-US" dirty="0"/>
          </a:p>
        </p:txBody>
      </p:sp>
      <p:sp>
        <p:nvSpPr>
          <p:cNvPr id="10" name="Content Placeholder 2">
            <a:extLst>
              <a:ext uri="{FF2B5EF4-FFF2-40B4-BE49-F238E27FC236}">
                <a16:creationId xmlns:a16="http://schemas.microsoft.com/office/drawing/2014/main" id="{E8BDD5DB-B7E0-D03D-ADB1-1D5B50770A9D}"/>
              </a:ext>
            </a:extLst>
          </p:cNvPr>
          <p:cNvSpPr>
            <a:spLocks noGrp="1"/>
          </p:cNvSpPr>
          <p:nvPr>
            <p:ph idx="1"/>
          </p:nvPr>
        </p:nvSpPr>
        <p:spPr>
          <a:xfrm>
            <a:off x="507996" y="501764"/>
            <a:ext cx="11582403" cy="338554"/>
          </a:xfrm>
          <a:prstGeom prst="rect">
            <a:avLst/>
          </a:prstGeom>
        </p:spPr>
        <p:txBody>
          <a:bodyPr>
            <a:spAutoFit/>
          </a:bodyPr>
          <a:lstStyle>
            <a:lvl1pPr marL="228600" indent="-228600">
              <a:lnSpc>
                <a:spcPct val="100000"/>
              </a:lnSpc>
              <a:buFont typeface="Wingdings" panose="05000000000000000000" pitchFamily="2" charset="2"/>
              <a:buChar char="n"/>
              <a:defRPr sz="1600">
                <a:latin typeface="BIZ UDゴシック" panose="020B0400000000000000" pitchFamily="49" charset="-128"/>
                <a:ea typeface="BIZ UDゴシック" panose="020B0400000000000000" pitchFamily="49" charset="-128"/>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dirty="0"/>
              <a:t>マスター テキストの書式設定</a:t>
            </a:r>
          </a:p>
        </p:txBody>
      </p:sp>
    </p:spTree>
    <p:extLst>
      <p:ext uri="{BB962C8B-B14F-4D97-AF65-F5344CB8AC3E}">
        <p14:creationId xmlns:p14="http://schemas.microsoft.com/office/powerpoint/2010/main" val="73609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3"/>
            <a:ext cx="2743200" cy="365125"/>
          </a:xfrm>
          <a:prstGeom prst="rect">
            <a:avLst/>
          </a:prstGeom>
        </p:spPr>
        <p:txBody>
          <a:bodyPr/>
          <a:lstStyle/>
          <a:p>
            <a:fld id="{D4AC8726-A3CB-485E-BD2B-17E8974E7FEF}" type="datetime1">
              <a:rPr kumimoji="1" lang="en-US" altLang="ja-JP" smtClean="0"/>
              <a:t>8/13/2025</a:t>
            </a:fld>
            <a:endParaRPr kumimoji="1" lang="ja-JP" altLang="en-US"/>
          </a:p>
        </p:txBody>
      </p:sp>
      <p:sp>
        <p:nvSpPr>
          <p:cNvPr id="3" name="Footer Placeholder 2"/>
          <p:cNvSpPr>
            <a:spLocks noGrp="1"/>
          </p:cNvSpPr>
          <p:nvPr>
            <p:ph type="ftr" sz="quarter" idx="11"/>
          </p:nvPr>
        </p:nvSpPr>
        <p:spPr>
          <a:xfrm>
            <a:off x="4038600" y="6356353"/>
            <a:ext cx="4114800" cy="365125"/>
          </a:xfrm>
          <a:prstGeom prst="rect">
            <a:avLst/>
          </a:prstGeom>
        </p:spPr>
        <p:txBody>
          <a:bodyPr/>
          <a:lstStyle/>
          <a:p>
            <a:endParaRPr kumimoji="1" lang="ja-JP" altLang="en-US"/>
          </a:p>
        </p:txBody>
      </p:sp>
      <p:sp>
        <p:nvSpPr>
          <p:cNvPr id="4" name="Slide Number Placeholder 3"/>
          <p:cNvSpPr>
            <a:spLocks noGrp="1"/>
          </p:cNvSpPr>
          <p:nvPr>
            <p:ph type="sldNum" sz="quarter" idx="12"/>
          </p:nvPr>
        </p:nvSpPr>
        <p:spPr>
          <a:xfrm>
            <a:off x="8610600" y="6356353"/>
            <a:ext cx="27432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643584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91" y="457200"/>
            <a:ext cx="3932237" cy="1600200"/>
          </a:xfrm>
          <a:prstGeom prst="rect">
            <a:avLst/>
          </a:prstGeo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8"/>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Text Placeholder 3"/>
          <p:cNvSpPr>
            <a:spLocks noGrp="1"/>
          </p:cNvSpPr>
          <p:nvPr>
            <p:ph type="body" sz="half" idx="2"/>
          </p:nvPr>
        </p:nvSpPr>
        <p:spPr>
          <a:xfrm>
            <a:off x="839791"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838200" y="6356353"/>
            <a:ext cx="2743200" cy="365125"/>
          </a:xfrm>
          <a:prstGeom prst="rect">
            <a:avLst/>
          </a:prstGeom>
        </p:spPr>
        <p:txBody>
          <a:bodyPr/>
          <a:lstStyle/>
          <a:p>
            <a:fld id="{E5F792DF-8916-490F-A1C3-A3AE536E760A}" type="datetime1">
              <a:rPr kumimoji="1" lang="en-US" altLang="ja-JP" smtClean="0"/>
              <a:t>8/13/2025</a:t>
            </a:fld>
            <a:endParaRPr kumimoji="1" lang="ja-JP" altLang="en-US"/>
          </a:p>
        </p:txBody>
      </p:sp>
      <p:sp>
        <p:nvSpPr>
          <p:cNvPr id="6" name="Footer Placeholder 5"/>
          <p:cNvSpPr>
            <a:spLocks noGrp="1"/>
          </p:cNvSpPr>
          <p:nvPr>
            <p:ph type="ftr" sz="quarter" idx="11"/>
          </p:nvPr>
        </p:nvSpPr>
        <p:spPr>
          <a:xfrm>
            <a:off x="4038600" y="6356353"/>
            <a:ext cx="4114800" cy="365125"/>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a:xfrm>
            <a:off x="8610600" y="6356353"/>
            <a:ext cx="27432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9222878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91" y="457200"/>
            <a:ext cx="3932237" cy="1600200"/>
          </a:xfrm>
          <a:prstGeom prst="rect">
            <a:avLst/>
          </a:prstGeom>
        </p:spPr>
        <p:txBody>
          <a:bodyPr anchor="b"/>
          <a:lstStyle>
            <a:lvl1pPr>
              <a:defRPr sz="3200"/>
            </a:lvl1pPr>
          </a:lstStyle>
          <a:p>
            <a:r>
              <a:rPr lang="ja-JP" altLang="en-US" dirty="0"/>
              <a:t>マスター タイトルの書式設定</a:t>
            </a:r>
            <a:endParaRPr lang="en-US" dirty="0"/>
          </a:p>
        </p:txBody>
      </p:sp>
      <p:sp>
        <p:nvSpPr>
          <p:cNvPr id="3" name="Picture Placeholder 2"/>
          <p:cNvSpPr>
            <a:spLocks noGrp="1" noChangeAspect="1"/>
          </p:cNvSpPr>
          <p:nvPr>
            <p:ph type="pic" idx="1"/>
          </p:nvPr>
        </p:nvSpPr>
        <p:spPr>
          <a:xfrm>
            <a:off x="5183188" y="987428"/>
            <a:ext cx="617220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91"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dirty="0"/>
              <a:t>マスター テキストの書式設定</a:t>
            </a:r>
          </a:p>
        </p:txBody>
      </p:sp>
      <p:sp>
        <p:nvSpPr>
          <p:cNvPr id="5" name="Date Placeholder 4"/>
          <p:cNvSpPr>
            <a:spLocks noGrp="1"/>
          </p:cNvSpPr>
          <p:nvPr>
            <p:ph type="dt" sz="half" idx="10"/>
          </p:nvPr>
        </p:nvSpPr>
        <p:spPr>
          <a:xfrm>
            <a:off x="838200" y="6356353"/>
            <a:ext cx="2743200" cy="365125"/>
          </a:xfrm>
          <a:prstGeom prst="rect">
            <a:avLst/>
          </a:prstGeom>
        </p:spPr>
        <p:txBody>
          <a:bodyPr/>
          <a:lstStyle/>
          <a:p>
            <a:fld id="{1C3627F9-DA90-4773-893A-E9A70118AB8A}" type="datetime1">
              <a:rPr kumimoji="1" lang="en-US" altLang="ja-JP" smtClean="0"/>
              <a:t>8/13/2025</a:t>
            </a:fld>
            <a:endParaRPr kumimoji="1" lang="ja-JP" altLang="en-US"/>
          </a:p>
        </p:txBody>
      </p:sp>
      <p:sp>
        <p:nvSpPr>
          <p:cNvPr id="6" name="Footer Placeholder 5"/>
          <p:cNvSpPr>
            <a:spLocks noGrp="1"/>
          </p:cNvSpPr>
          <p:nvPr>
            <p:ph type="ftr" sz="quarter" idx="11"/>
          </p:nvPr>
        </p:nvSpPr>
        <p:spPr>
          <a:xfrm>
            <a:off x="4038600" y="6356353"/>
            <a:ext cx="4114800" cy="365125"/>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a:xfrm>
            <a:off x="8610600" y="6356353"/>
            <a:ext cx="27432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5746065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325563"/>
          </a:xfrm>
          <a:prstGeom prst="rect">
            <a:avLst/>
          </a:prstGeom>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1825625"/>
            <a:ext cx="10515600" cy="4351338"/>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838200" y="6356353"/>
            <a:ext cx="2743200" cy="365125"/>
          </a:xfrm>
          <a:prstGeom prst="rect">
            <a:avLst/>
          </a:prstGeom>
        </p:spPr>
        <p:txBody>
          <a:bodyPr/>
          <a:lstStyle/>
          <a:p>
            <a:fld id="{50D550FC-F3E5-47A7-A71E-D788B4F0D3E1}" type="datetime1">
              <a:rPr kumimoji="1" lang="en-US" altLang="ja-JP" smtClean="0"/>
              <a:t>8/13/2025</a:t>
            </a:fld>
            <a:endParaRPr kumimoji="1" lang="ja-JP" altLang="en-US"/>
          </a:p>
        </p:txBody>
      </p:sp>
      <p:sp>
        <p:nvSpPr>
          <p:cNvPr id="5" name="Footer Placeholder 4"/>
          <p:cNvSpPr>
            <a:spLocks noGrp="1"/>
          </p:cNvSpPr>
          <p:nvPr>
            <p:ph type="ftr" sz="quarter" idx="11"/>
          </p:nvPr>
        </p:nvSpPr>
        <p:spPr>
          <a:xfrm>
            <a:off x="4038600" y="6356353"/>
            <a:ext cx="41148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8610600" y="6356353"/>
            <a:ext cx="27432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6484693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a:prstGeom prst="rect">
            <a:avLst/>
          </a:prstGeo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838200" y="6356353"/>
            <a:ext cx="2743200" cy="365125"/>
          </a:xfrm>
          <a:prstGeom prst="rect">
            <a:avLst/>
          </a:prstGeom>
        </p:spPr>
        <p:txBody>
          <a:bodyPr/>
          <a:lstStyle/>
          <a:p>
            <a:fld id="{D04A2F66-3C76-46DE-9827-7D6B261F0F24}" type="datetime1">
              <a:rPr kumimoji="1" lang="en-US" altLang="ja-JP" smtClean="0"/>
              <a:t>8/13/2025</a:t>
            </a:fld>
            <a:endParaRPr kumimoji="1" lang="ja-JP" altLang="en-US"/>
          </a:p>
        </p:txBody>
      </p:sp>
      <p:sp>
        <p:nvSpPr>
          <p:cNvPr id="5" name="Footer Placeholder 4"/>
          <p:cNvSpPr>
            <a:spLocks noGrp="1"/>
          </p:cNvSpPr>
          <p:nvPr>
            <p:ph type="ftr" sz="quarter" idx="11"/>
          </p:nvPr>
        </p:nvSpPr>
        <p:spPr>
          <a:xfrm>
            <a:off x="4038600" y="6356353"/>
            <a:ext cx="41148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8610600" y="6356353"/>
            <a:ext cx="2743200" cy="365125"/>
          </a:xfrm>
          <a:prstGeom prst="rect">
            <a:avLst/>
          </a:prstGeom>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1864654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1_タイトル スライド">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9296400" y="6356355"/>
            <a:ext cx="2743200" cy="365125"/>
          </a:xfrm>
          <a:prstGeom prst="rect">
            <a:avLst/>
          </a:prstGeom>
        </p:spPr>
        <p:txBody>
          <a:bodyPr/>
          <a:lstStyle>
            <a:lvl1pPr algn="r">
              <a:defRPr sz="2000" b="1">
                <a:solidFill>
                  <a:schemeClr val="tx1"/>
                </a:solidFill>
                <a:latin typeface="BIZ UDゴシック" panose="020B0400000000000000" pitchFamily="49" charset="-128"/>
                <a:ea typeface="BIZ UDゴシック" panose="020B0400000000000000" pitchFamily="49" charset="-128"/>
              </a:defRPr>
            </a:lvl1pPr>
          </a:lstStyle>
          <a:p>
            <a:fld id="{50F88186-B17D-4CE3-A887-D91699CF601C}" type="slidenum">
              <a:rPr kumimoji="1" lang="ja-JP" altLang="en-US" smtClean="0"/>
              <a:pPr/>
              <a:t>‹#›</a:t>
            </a:fld>
            <a:endParaRPr kumimoji="1" lang="ja-JP" altLang="en-US"/>
          </a:p>
        </p:txBody>
      </p:sp>
    </p:spTree>
    <p:extLst>
      <p:ext uri="{BB962C8B-B14F-4D97-AF65-F5344CB8AC3E}">
        <p14:creationId xmlns:p14="http://schemas.microsoft.com/office/powerpoint/2010/main" val="3952475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D30BF82-A36F-64B1-C6A8-EFF6231575CD}"/>
              </a:ext>
            </a:extLst>
          </p:cNvPr>
          <p:cNvSpPr>
            <a:spLocks noGrp="1"/>
          </p:cNvSpPr>
          <p:nvPr>
            <p:ph type="sldNum" sz="quarter" idx="10"/>
          </p:nvPr>
        </p:nvSpPr>
        <p:spPr/>
        <p:txBody>
          <a:bodyPr/>
          <a:lstStyle/>
          <a:p>
            <a:fld id="{D687FDCD-7579-4A71-8560-AB57563AEE7A}" type="slidenum">
              <a:rPr kumimoji="1" lang="ja-JP" altLang="en-US" smtClean="0"/>
              <a:pPr/>
              <a:t>‹#›</a:t>
            </a:fld>
            <a:endParaRPr kumimoji="1" lang="ja-JP" altLang="en-US" dirty="0"/>
          </a:p>
        </p:txBody>
      </p:sp>
      <p:sp>
        <p:nvSpPr>
          <p:cNvPr id="9" name="Title 1">
            <a:extLst>
              <a:ext uri="{FF2B5EF4-FFF2-40B4-BE49-F238E27FC236}">
                <a16:creationId xmlns:a16="http://schemas.microsoft.com/office/drawing/2014/main" id="{AC72914C-9B8F-D00D-9EBD-AC1162783800}"/>
              </a:ext>
            </a:extLst>
          </p:cNvPr>
          <p:cNvSpPr>
            <a:spLocks noGrp="1"/>
          </p:cNvSpPr>
          <p:nvPr>
            <p:ph type="title" hasCustomPrompt="1"/>
          </p:nvPr>
        </p:nvSpPr>
        <p:spPr>
          <a:xfrm>
            <a:off x="507996" y="22210"/>
            <a:ext cx="11379206" cy="349577"/>
          </a:xfrm>
          <a:prstGeom prst="rect">
            <a:avLst/>
          </a:prstGeom>
        </p:spPr>
        <p:txBody>
          <a:bodyPr anchor="ctr"/>
          <a:lstStyle>
            <a:lvl1pPr>
              <a:defRPr sz="1800" b="1">
                <a:solidFill>
                  <a:schemeClr val="tx1"/>
                </a:solidFill>
                <a:latin typeface="BIZ UDゴシック" panose="020B0400000000000000" pitchFamily="49" charset="-128"/>
                <a:ea typeface="BIZ UDゴシック" panose="020B0400000000000000" pitchFamily="49" charset="-128"/>
              </a:defRPr>
            </a:lvl1pPr>
          </a:lstStyle>
          <a:p>
            <a:r>
              <a:rPr lang="ja-JP" altLang="en-US" dirty="0"/>
              <a:t>表題</a:t>
            </a:r>
            <a:endParaRPr lang="en-US" dirty="0"/>
          </a:p>
        </p:txBody>
      </p:sp>
      <p:sp>
        <p:nvSpPr>
          <p:cNvPr id="10" name="Content Placeholder 2">
            <a:extLst>
              <a:ext uri="{FF2B5EF4-FFF2-40B4-BE49-F238E27FC236}">
                <a16:creationId xmlns:a16="http://schemas.microsoft.com/office/drawing/2014/main" id="{E8BDD5DB-B7E0-D03D-ADB1-1D5B50770A9D}"/>
              </a:ext>
            </a:extLst>
          </p:cNvPr>
          <p:cNvSpPr>
            <a:spLocks noGrp="1"/>
          </p:cNvSpPr>
          <p:nvPr>
            <p:ph idx="1"/>
          </p:nvPr>
        </p:nvSpPr>
        <p:spPr>
          <a:xfrm>
            <a:off x="507996" y="501764"/>
            <a:ext cx="11582403" cy="307777"/>
          </a:xfrm>
          <a:prstGeom prst="rect">
            <a:avLst/>
          </a:prstGeom>
        </p:spPr>
        <p:txBody>
          <a:bodyPr>
            <a:spAutoFit/>
          </a:bodyPr>
          <a:lstStyle>
            <a:lvl1pPr marL="285750" indent="-285750">
              <a:lnSpc>
                <a:spcPct val="100000"/>
              </a:lnSpc>
              <a:buFont typeface="Arial" panose="020B0604020202020204" pitchFamily="34" charset="0"/>
              <a:buChar char="•"/>
              <a:defRPr sz="1400">
                <a:latin typeface="BIZ UDゴシック" panose="020B0400000000000000" pitchFamily="49" charset="-128"/>
                <a:ea typeface="BIZ UDゴシック" panose="020B0400000000000000" pitchFamily="49" charset="-128"/>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dirty="0"/>
              <a:t>マスター テキストの書式設定</a:t>
            </a:r>
          </a:p>
        </p:txBody>
      </p:sp>
      <p:sp>
        <p:nvSpPr>
          <p:cNvPr id="2" name="正方形/長方形 1">
            <a:extLst>
              <a:ext uri="{FF2B5EF4-FFF2-40B4-BE49-F238E27FC236}">
                <a16:creationId xmlns:a16="http://schemas.microsoft.com/office/drawing/2014/main" id="{5C12F19E-96B7-3853-5F58-6992541E9A6D}"/>
              </a:ext>
            </a:extLst>
          </p:cNvPr>
          <p:cNvSpPr/>
          <p:nvPr userDrawn="1"/>
        </p:nvSpPr>
        <p:spPr>
          <a:xfrm>
            <a:off x="0" y="81888"/>
            <a:ext cx="423081" cy="191068"/>
          </a:xfrm>
          <a:prstGeom prst="rect">
            <a:avLst/>
          </a:prstGeom>
          <a:gradFill flip="none" rotWithShape="1">
            <a:gsLst>
              <a:gs pos="0">
                <a:schemeClr val="accent5">
                  <a:lumMod val="60000"/>
                  <a:lumOff val="40000"/>
                </a:schemeClr>
              </a:gs>
              <a:gs pos="16000">
                <a:schemeClr val="accent1">
                  <a:lumMod val="45000"/>
                  <a:lumOff val="55000"/>
                </a:schemeClr>
              </a:gs>
              <a:gs pos="100000">
                <a:schemeClr val="accent5">
                  <a:lumMod val="7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41667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FD7CE0-81E5-88BB-DA42-2E5A7DB2AD4D}"/>
              </a:ext>
            </a:extLst>
          </p:cNvPr>
          <p:cNvSpPr>
            <a:spLocks noGrp="1"/>
          </p:cNvSpPr>
          <p:nvPr>
            <p:ph type="title"/>
          </p:nvPr>
        </p:nvSpPr>
        <p:spPr>
          <a:xfrm>
            <a:off x="0" y="0"/>
            <a:ext cx="12192000" cy="580571"/>
          </a:xfrm>
          <a:prstGeom prst="rect">
            <a:avLst/>
          </a:prstGeom>
          <a:gradFill>
            <a:gsLst>
              <a:gs pos="0">
                <a:srgbClr val="44546A"/>
              </a:gs>
              <a:gs pos="100000">
                <a:srgbClr val="44546A">
                  <a:lumMod val="60000"/>
                  <a:lumOff val="40000"/>
                </a:srgbClr>
              </a:gs>
            </a:gsLst>
            <a:lin ang="0" scaled="1"/>
          </a:gradFill>
        </p:spPr>
        <p:txBody>
          <a:bodyPr anchor="ctr"/>
          <a:lstStyle>
            <a:lvl1pPr>
              <a:defRPr sz="1800" b="1">
                <a:solidFill>
                  <a:schemeClr val="bg1"/>
                </a:solidFill>
                <a:latin typeface="BIZ UDゴシック" panose="020B0400000000000000" pitchFamily="49" charset="-128"/>
                <a:ea typeface="BIZ UDゴシック" panose="020B0400000000000000" pitchFamily="49" charset="-128"/>
              </a:defRPr>
            </a:lvl1pPr>
          </a:lstStyle>
          <a:p>
            <a:r>
              <a:rPr kumimoji="1" lang="ja-JP" altLang="en-US" dirty="0"/>
              <a:t>マスター タイトルの書式設定</a:t>
            </a:r>
          </a:p>
        </p:txBody>
      </p:sp>
      <p:sp>
        <p:nvSpPr>
          <p:cNvPr id="3" name="スライド番号プレースホルダー 2">
            <a:extLst>
              <a:ext uri="{FF2B5EF4-FFF2-40B4-BE49-F238E27FC236}">
                <a16:creationId xmlns:a16="http://schemas.microsoft.com/office/drawing/2014/main" id="{84704507-BE0C-3EAD-1983-D7529451DCFA}"/>
              </a:ext>
            </a:extLst>
          </p:cNvPr>
          <p:cNvSpPr>
            <a:spLocks noGrp="1"/>
          </p:cNvSpPr>
          <p:nvPr>
            <p:ph type="sldNum" sz="quarter" idx="10"/>
          </p:nvPr>
        </p:nvSpPr>
        <p:spPr/>
        <p:txBody>
          <a:bodyPr/>
          <a:lstStyle/>
          <a:p>
            <a:fld id="{D687FDCD-7579-4A71-8560-AB57563AEE7A}" type="slidenum">
              <a:rPr kumimoji="1" lang="ja-JP" altLang="en-US" smtClean="0"/>
              <a:pPr/>
              <a:t>‹#›</a:t>
            </a:fld>
            <a:endParaRPr kumimoji="1" lang="ja-JP" altLang="en-US"/>
          </a:p>
        </p:txBody>
      </p:sp>
      <p:sp>
        <p:nvSpPr>
          <p:cNvPr id="4" name="Content Placeholder 2">
            <a:extLst>
              <a:ext uri="{FF2B5EF4-FFF2-40B4-BE49-F238E27FC236}">
                <a16:creationId xmlns:a16="http://schemas.microsoft.com/office/drawing/2014/main" id="{FA804B1C-750B-547E-109C-F513E2785D26}"/>
              </a:ext>
            </a:extLst>
          </p:cNvPr>
          <p:cNvSpPr>
            <a:spLocks noGrp="1"/>
          </p:cNvSpPr>
          <p:nvPr>
            <p:ph idx="1"/>
          </p:nvPr>
        </p:nvSpPr>
        <p:spPr>
          <a:xfrm>
            <a:off x="507996" y="758981"/>
            <a:ext cx="11582403" cy="313932"/>
          </a:xfrm>
          <a:prstGeom prst="rect">
            <a:avLst/>
          </a:prstGeom>
        </p:spPr>
        <p:txBody>
          <a:bodyPr>
            <a:spAutoFit/>
          </a:bodyPr>
          <a:lstStyle>
            <a:lvl1pPr>
              <a:defRPr sz="1600">
                <a:latin typeface="BIZ UDゴシック" panose="020B0400000000000000" pitchFamily="49" charset="-128"/>
                <a:ea typeface="BIZ UDゴシック" panose="020B0400000000000000" pitchFamily="49" charset="-128"/>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dirty="0"/>
              <a:t>マスター テキストの書式設定</a:t>
            </a:r>
          </a:p>
        </p:txBody>
      </p:sp>
    </p:spTree>
    <p:extLst>
      <p:ext uri="{BB962C8B-B14F-4D97-AF65-F5344CB8AC3E}">
        <p14:creationId xmlns:p14="http://schemas.microsoft.com/office/powerpoint/2010/main" val="1037991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838200" y="6356353"/>
            <a:ext cx="2743200" cy="365125"/>
          </a:xfrm>
          <a:prstGeom prst="rect">
            <a:avLst/>
          </a:prstGeom>
        </p:spPr>
        <p:txBody>
          <a:bodyPr/>
          <a:lstStyle/>
          <a:p>
            <a:fld id="{A033310E-37B5-444B-900A-88F2E90BD196}" type="datetime1">
              <a:rPr kumimoji="1" lang="en-US" altLang="ja-JP" smtClean="0"/>
              <a:t>8/13/2025</a:t>
            </a:fld>
            <a:endParaRPr kumimoji="1" lang="ja-JP" altLang="en-US"/>
          </a:p>
        </p:txBody>
      </p:sp>
      <p:sp>
        <p:nvSpPr>
          <p:cNvPr id="5" name="Footer Placeholder 4"/>
          <p:cNvSpPr>
            <a:spLocks noGrp="1"/>
          </p:cNvSpPr>
          <p:nvPr>
            <p:ph type="ftr" sz="quarter" idx="11"/>
          </p:nvPr>
        </p:nvSpPr>
        <p:spPr>
          <a:xfrm>
            <a:off x="4038600" y="6356353"/>
            <a:ext cx="41148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8610600" y="6356353"/>
            <a:ext cx="2743200" cy="365125"/>
          </a:xfrm>
          <a:prstGeom prst="rect">
            <a:avLst/>
          </a:prstGeom>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188114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325563"/>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838200" y="1825625"/>
            <a:ext cx="10515600" cy="435133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838200" y="6356353"/>
            <a:ext cx="2743200" cy="365125"/>
          </a:xfrm>
          <a:prstGeom prst="rect">
            <a:avLst/>
          </a:prstGeom>
        </p:spPr>
        <p:txBody>
          <a:bodyPr/>
          <a:lstStyle/>
          <a:p>
            <a:fld id="{978E3270-AF31-40F5-B09F-70559E282082}" type="datetime1">
              <a:rPr kumimoji="1" lang="en-US" altLang="ja-JP" smtClean="0"/>
              <a:t>8/13/2025</a:t>
            </a:fld>
            <a:endParaRPr kumimoji="1" lang="ja-JP" altLang="en-US"/>
          </a:p>
        </p:txBody>
      </p:sp>
      <p:sp>
        <p:nvSpPr>
          <p:cNvPr id="5" name="Footer Placeholder 4"/>
          <p:cNvSpPr>
            <a:spLocks noGrp="1"/>
          </p:cNvSpPr>
          <p:nvPr>
            <p:ph type="ftr" sz="quarter" idx="11"/>
          </p:nvPr>
        </p:nvSpPr>
        <p:spPr>
          <a:xfrm>
            <a:off x="4038600" y="6356353"/>
            <a:ext cx="41148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9074727" y="6356353"/>
            <a:ext cx="2743200" cy="365125"/>
          </a:xfrm>
          <a:prstGeom prst="rect">
            <a:avLst/>
          </a:prstGeom>
        </p:spPr>
        <p:txBody>
          <a:bodyPr/>
          <a:lstStyle>
            <a:lvl1pPr>
              <a:defRPr sz="1800" b="1">
                <a:solidFill>
                  <a:schemeClr val="tx1"/>
                </a:solidFill>
                <a:latin typeface="BIZ UDPゴシック" panose="020B0400000000000000" pitchFamily="50" charset="-128"/>
                <a:ea typeface="BIZ UDPゴシック" panose="020B0400000000000000" pitchFamily="50" charset="-128"/>
              </a:defRPr>
            </a:lvl1pPr>
          </a:lstStyle>
          <a:p>
            <a:fld id="{50F88186-B17D-4CE3-A887-D91699CF601C}" type="slidenum">
              <a:rPr kumimoji="1" lang="ja-JP" altLang="en-US" smtClean="0"/>
              <a:pPr/>
              <a:t>‹#›</a:t>
            </a:fld>
            <a:endParaRPr kumimoji="1" lang="ja-JP" altLang="en-US"/>
          </a:p>
        </p:txBody>
      </p:sp>
    </p:spTree>
    <p:extLst>
      <p:ext uri="{BB962C8B-B14F-4D97-AF65-F5344CB8AC3E}">
        <p14:creationId xmlns:p14="http://schemas.microsoft.com/office/powerpoint/2010/main" val="4150898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9"/>
            <a:ext cx="10515600" cy="2852737"/>
          </a:xfrm>
          <a:prstGeom prst="rect">
            <a:avLst/>
          </a:prstGeo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4"/>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838200" y="6356353"/>
            <a:ext cx="2743200" cy="365125"/>
          </a:xfrm>
          <a:prstGeom prst="rect">
            <a:avLst/>
          </a:prstGeom>
        </p:spPr>
        <p:txBody>
          <a:bodyPr/>
          <a:lstStyle/>
          <a:p>
            <a:fld id="{E6F17937-236C-4743-B198-78AC98DFB78E}" type="datetime1">
              <a:rPr kumimoji="1" lang="en-US" altLang="ja-JP" smtClean="0"/>
              <a:t>8/13/2025</a:t>
            </a:fld>
            <a:endParaRPr kumimoji="1" lang="ja-JP" altLang="en-US"/>
          </a:p>
        </p:txBody>
      </p:sp>
      <p:sp>
        <p:nvSpPr>
          <p:cNvPr id="5" name="Footer Placeholder 4"/>
          <p:cNvSpPr>
            <a:spLocks noGrp="1"/>
          </p:cNvSpPr>
          <p:nvPr>
            <p:ph type="ftr" sz="quarter" idx="11"/>
          </p:nvPr>
        </p:nvSpPr>
        <p:spPr>
          <a:xfrm>
            <a:off x="4038600" y="6356353"/>
            <a:ext cx="41148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8610600" y="6356353"/>
            <a:ext cx="27432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2592330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325563"/>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a:xfrm>
            <a:off x="838200" y="6356353"/>
            <a:ext cx="2743200" cy="365125"/>
          </a:xfrm>
          <a:prstGeom prst="rect">
            <a:avLst/>
          </a:prstGeom>
        </p:spPr>
        <p:txBody>
          <a:bodyPr/>
          <a:lstStyle/>
          <a:p>
            <a:fld id="{4C58FDA9-D364-40AA-B1DE-E4CFC4E7BFF7}" type="datetime1">
              <a:rPr kumimoji="1" lang="en-US" altLang="ja-JP" smtClean="0"/>
              <a:t>8/13/2025</a:t>
            </a:fld>
            <a:endParaRPr kumimoji="1" lang="ja-JP" altLang="en-US"/>
          </a:p>
        </p:txBody>
      </p:sp>
      <p:sp>
        <p:nvSpPr>
          <p:cNvPr id="6" name="Footer Placeholder 5"/>
          <p:cNvSpPr>
            <a:spLocks noGrp="1"/>
          </p:cNvSpPr>
          <p:nvPr>
            <p:ph type="ftr" sz="quarter" idx="11"/>
          </p:nvPr>
        </p:nvSpPr>
        <p:spPr>
          <a:xfrm>
            <a:off x="4038600" y="6356353"/>
            <a:ext cx="4114800" cy="365125"/>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a:xfrm>
            <a:off x="8610600" y="6356353"/>
            <a:ext cx="27432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817267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6"/>
            <a:ext cx="10515600" cy="1325563"/>
          </a:xfrm>
          <a:prstGeom prst="rect">
            <a:avLst/>
          </a:prstGeo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a:xfrm>
            <a:off x="838200" y="6356353"/>
            <a:ext cx="2743200" cy="365125"/>
          </a:xfrm>
          <a:prstGeom prst="rect">
            <a:avLst/>
          </a:prstGeom>
        </p:spPr>
        <p:txBody>
          <a:bodyPr/>
          <a:lstStyle/>
          <a:p>
            <a:fld id="{92FD339C-6A7C-43B5-8073-DF41BB559768}" type="datetime1">
              <a:rPr kumimoji="1" lang="en-US" altLang="ja-JP" smtClean="0"/>
              <a:t>8/13/2025</a:t>
            </a:fld>
            <a:endParaRPr kumimoji="1" lang="ja-JP" altLang="en-US"/>
          </a:p>
        </p:txBody>
      </p:sp>
      <p:sp>
        <p:nvSpPr>
          <p:cNvPr id="8" name="Footer Placeholder 7"/>
          <p:cNvSpPr>
            <a:spLocks noGrp="1"/>
          </p:cNvSpPr>
          <p:nvPr>
            <p:ph type="ftr" sz="quarter" idx="11"/>
          </p:nvPr>
        </p:nvSpPr>
        <p:spPr>
          <a:xfrm>
            <a:off x="4038600" y="6356353"/>
            <a:ext cx="4114800" cy="365125"/>
          </a:xfrm>
          <a:prstGeom prst="rect">
            <a:avLst/>
          </a:prstGeom>
        </p:spPr>
        <p:txBody>
          <a:bodyPr/>
          <a:lstStyle/>
          <a:p>
            <a:endParaRPr kumimoji="1" lang="ja-JP" altLang="en-US"/>
          </a:p>
        </p:txBody>
      </p:sp>
      <p:sp>
        <p:nvSpPr>
          <p:cNvPr id="9" name="Slide Number Placeholder 8"/>
          <p:cNvSpPr>
            <a:spLocks noGrp="1"/>
          </p:cNvSpPr>
          <p:nvPr>
            <p:ph type="sldNum" sz="quarter" idx="12"/>
          </p:nvPr>
        </p:nvSpPr>
        <p:spPr>
          <a:xfrm>
            <a:off x="8610600" y="6356353"/>
            <a:ext cx="27432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864474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325563"/>
          </a:xfrm>
          <a:prstGeom prst="rect">
            <a:avLst/>
          </a:prstGeo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a:xfrm>
            <a:off x="838200" y="6356353"/>
            <a:ext cx="2743200" cy="365125"/>
          </a:xfrm>
          <a:prstGeom prst="rect">
            <a:avLst/>
          </a:prstGeom>
        </p:spPr>
        <p:txBody>
          <a:bodyPr/>
          <a:lstStyle/>
          <a:p>
            <a:fld id="{55ECE685-A335-4182-9517-49B99D0DAD89}" type="datetime1">
              <a:rPr kumimoji="1" lang="en-US" altLang="ja-JP" smtClean="0"/>
              <a:t>8/13/2025</a:t>
            </a:fld>
            <a:endParaRPr kumimoji="1" lang="ja-JP" altLang="en-US"/>
          </a:p>
        </p:txBody>
      </p:sp>
      <p:sp>
        <p:nvSpPr>
          <p:cNvPr id="4" name="Footer Placeholder 3"/>
          <p:cNvSpPr>
            <a:spLocks noGrp="1"/>
          </p:cNvSpPr>
          <p:nvPr>
            <p:ph type="ftr" sz="quarter" idx="11"/>
          </p:nvPr>
        </p:nvSpPr>
        <p:spPr>
          <a:xfrm>
            <a:off x="4038600" y="6356353"/>
            <a:ext cx="4114800" cy="365125"/>
          </a:xfrm>
          <a:prstGeom prst="rect">
            <a:avLst/>
          </a:prstGeom>
        </p:spPr>
        <p:txBody>
          <a:bodyPr/>
          <a:lstStyle/>
          <a:p>
            <a:endParaRPr kumimoji="1" lang="ja-JP" altLang="en-US"/>
          </a:p>
        </p:txBody>
      </p:sp>
      <p:sp>
        <p:nvSpPr>
          <p:cNvPr id="5" name="Slide Number Placeholder 4"/>
          <p:cNvSpPr>
            <a:spLocks noGrp="1"/>
          </p:cNvSpPr>
          <p:nvPr>
            <p:ph type="sldNum" sz="quarter" idx="12"/>
          </p:nvPr>
        </p:nvSpPr>
        <p:spPr>
          <a:xfrm>
            <a:off x="8610600" y="6356353"/>
            <a:ext cx="27432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8823383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スライド番号プレースホルダー 6">
            <a:extLst>
              <a:ext uri="{FF2B5EF4-FFF2-40B4-BE49-F238E27FC236}">
                <a16:creationId xmlns:a16="http://schemas.microsoft.com/office/drawing/2014/main" id="{314F30FD-3EB4-C18F-B5FE-1D5D866EDC9D}"/>
              </a:ext>
            </a:extLst>
          </p:cNvPr>
          <p:cNvSpPr>
            <a:spLocks noGrp="1"/>
          </p:cNvSpPr>
          <p:nvPr>
            <p:ph type="sldNum" sz="quarter" idx="4"/>
          </p:nvPr>
        </p:nvSpPr>
        <p:spPr>
          <a:xfrm>
            <a:off x="9448800" y="6342499"/>
            <a:ext cx="2743200" cy="365125"/>
          </a:xfrm>
          <a:prstGeom prst="rect">
            <a:avLst/>
          </a:prstGeom>
        </p:spPr>
        <p:txBody>
          <a:bodyPr vert="horz" lIns="91440" tIns="45720" rIns="91440" bIns="45720" rtlCol="0" anchor="ctr"/>
          <a:lstStyle>
            <a:lvl1pPr algn="r">
              <a:defRPr sz="1800" b="1">
                <a:solidFill>
                  <a:schemeClr val="tx1"/>
                </a:solidFill>
                <a:latin typeface="BIZ UDPゴシック" panose="020B0400000000000000" pitchFamily="50" charset="-128"/>
                <a:ea typeface="BIZ UDPゴシック" panose="020B0400000000000000" pitchFamily="50" charset="-128"/>
              </a:defRPr>
            </a:lvl1pPr>
          </a:lstStyle>
          <a:p>
            <a:fld id="{D687FDCD-7579-4A71-8560-AB57563AEE7A}" type="slidenum">
              <a:rPr kumimoji="1" lang="ja-JP" altLang="en-US" smtClean="0"/>
              <a:pPr/>
              <a:t>‹#›</a:t>
            </a:fld>
            <a:endParaRPr kumimoji="1" lang="ja-JP" altLang="en-US"/>
          </a:p>
        </p:txBody>
      </p:sp>
    </p:spTree>
    <p:extLst>
      <p:ext uri="{BB962C8B-B14F-4D97-AF65-F5344CB8AC3E}">
        <p14:creationId xmlns:p14="http://schemas.microsoft.com/office/powerpoint/2010/main" val="341606855"/>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24077" y="2583266"/>
            <a:ext cx="11383617" cy="1059759"/>
          </a:xfrm>
        </p:spPr>
        <p:txBody>
          <a:bodyPr>
            <a:normAutofit/>
          </a:bodyPr>
          <a:lstStyle/>
          <a:p>
            <a:pPr>
              <a:lnSpc>
                <a:spcPts val="3321"/>
              </a:lnSpc>
              <a:spcBef>
                <a:spcPts val="1139"/>
              </a:spcBef>
            </a:pPr>
            <a:r>
              <a:rPr lang="ja-JP" altLang="en-US" sz="2800" b="1" dirty="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福岡地域戦略推進協議会の取組について</a:t>
            </a:r>
          </a:p>
        </p:txBody>
      </p:sp>
      <p:sp>
        <p:nvSpPr>
          <p:cNvPr id="5" name="サブタイトル 4"/>
          <p:cNvSpPr>
            <a:spLocks noGrp="1"/>
          </p:cNvSpPr>
          <p:nvPr>
            <p:ph type="subTitle" idx="1"/>
          </p:nvPr>
        </p:nvSpPr>
        <p:spPr>
          <a:xfrm>
            <a:off x="384312" y="5576656"/>
            <a:ext cx="11383618" cy="369458"/>
          </a:xfrm>
        </p:spPr>
        <p:txBody>
          <a:bodyPr>
            <a:noAutofit/>
          </a:bodyPr>
          <a:lstStyle/>
          <a:p>
            <a:r>
              <a:rPr lang="ja-JP" altLang="en-US" b="1" dirty="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副首都推進局</a:t>
            </a:r>
            <a:endParaRPr lang="ja-JP" altLang="en-US" b="1" dirty="0">
              <a:solidFill>
                <a:srgbClr val="002060"/>
              </a:solidFill>
              <a:latin typeface="BIZ UDゴシック" panose="020B0400000000000000" pitchFamily="49" charset="-128"/>
              <a:ea typeface="BIZ UDゴシック" panose="020B0400000000000000" pitchFamily="49" charset="-128"/>
            </a:endParaRPr>
          </a:p>
        </p:txBody>
      </p:sp>
      <p:sp>
        <p:nvSpPr>
          <p:cNvPr id="4" name="正方形/長方形 3"/>
          <p:cNvSpPr/>
          <p:nvPr/>
        </p:nvSpPr>
        <p:spPr>
          <a:xfrm>
            <a:off x="384314" y="199245"/>
            <a:ext cx="11383618" cy="34165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134" rtl="0" eaLnBrk="1" fontAlgn="auto" latinLnBrk="0" hangingPunct="1">
              <a:lnSpc>
                <a:spcPct val="100000"/>
              </a:lnSpc>
              <a:spcBef>
                <a:spcPts val="0"/>
              </a:spcBef>
              <a:spcAft>
                <a:spcPts val="0"/>
              </a:spcAft>
              <a:buClrTx/>
              <a:buSzTx/>
              <a:buFontTx/>
              <a:buNone/>
              <a:tabLst/>
              <a:defRPr/>
            </a:pPr>
            <a:endParaRPr kumimoji="1" lang="ja-JP" altLang="en-US" sz="1709"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cxnSp>
        <p:nvCxnSpPr>
          <p:cNvPr id="6" name="直線コネクタ 5"/>
          <p:cNvCxnSpPr>
            <a:cxnSpLocks/>
          </p:cNvCxnSpPr>
          <p:nvPr/>
        </p:nvCxnSpPr>
        <p:spPr>
          <a:xfrm>
            <a:off x="384320" y="3700014"/>
            <a:ext cx="11383617"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4267200" y="568703"/>
            <a:ext cx="7500730" cy="502702"/>
          </a:xfrm>
          <a:prstGeom prst="rect">
            <a:avLst/>
          </a:prstGeom>
          <a:noFill/>
        </p:spPr>
        <p:txBody>
          <a:bodyPr wrap="square" rtlCol="0">
            <a:spAutoFit/>
          </a:bodyPr>
          <a:lstStyle/>
          <a:p>
            <a:pPr marL="0" marR="0" lvl="0" indent="0" algn="r" defTabSz="457134" rtl="0" eaLnBrk="1" fontAlgn="auto" latinLnBrk="0" hangingPunct="1">
              <a:lnSpc>
                <a:spcPts val="1600"/>
              </a:lnSpc>
              <a:spcBef>
                <a:spcPts val="0"/>
              </a:spcBef>
              <a:spcAft>
                <a:spcPts val="0"/>
              </a:spcAft>
              <a:buClrTx/>
              <a:buSzTx/>
              <a:buFontTx/>
              <a:buNone/>
              <a:tabLst/>
              <a:defRPr/>
            </a:pPr>
            <a:r>
              <a:rPr kumimoji="0" lang="en-US" altLang="ja-JP" sz="1400" b="0" i="0" u="none" strike="noStrike" kern="1200" cap="none" spc="0" normalizeH="0" baseline="0" noProof="0" dirty="0">
                <a:ln>
                  <a:noFill/>
                </a:ln>
                <a:solidFill>
                  <a:srgbClr val="00206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2025</a:t>
            </a:r>
            <a:r>
              <a:rPr kumimoji="1" lang="en-US" altLang="ja-JP" sz="1400" b="0" i="0" u="none" strike="noStrike" kern="1200" cap="none" spc="0" normalizeH="0" baseline="0" noProof="0" dirty="0">
                <a:ln>
                  <a:noFill/>
                </a:ln>
                <a:solidFill>
                  <a:srgbClr val="00206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a:t>
            </a:r>
            <a:r>
              <a:rPr kumimoji="1" lang="ja-JP" altLang="en-US" sz="1400" dirty="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８</a:t>
            </a:r>
            <a:r>
              <a:rPr kumimoji="1" lang="en-US" altLang="ja-JP" sz="1400" b="0" i="0" u="none" strike="noStrike" kern="1200" cap="none" spc="0" normalizeH="0" baseline="0" noProof="0" dirty="0">
                <a:ln>
                  <a:noFill/>
                </a:ln>
                <a:solidFill>
                  <a:srgbClr val="00206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.14</a:t>
            </a:r>
          </a:p>
          <a:p>
            <a:pPr marL="0" marR="0" lvl="0" indent="0" algn="r" defTabSz="457134" rtl="0" eaLnBrk="1" fontAlgn="auto" latinLnBrk="0" hangingPunct="1">
              <a:lnSpc>
                <a:spcPts val="16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srgbClr val="00206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第２回 副首都化を後押しする仕組みづくりに関する意見交換会</a:t>
            </a:r>
            <a:endParaRPr kumimoji="1" lang="ja-JP" altLang="en-US" sz="1400" b="0" i="0" u="none" strike="noStrike" kern="1200" cap="none" spc="0" normalizeH="0" baseline="0" noProof="0" dirty="0">
              <a:ln>
                <a:noFill/>
              </a:ln>
              <a:solidFill>
                <a:srgbClr val="00206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endParaRPr>
          </a:p>
        </p:txBody>
      </p:sp>
      <p:sp>
        <p:nvSpPr>
          <p:cNvPr id="8" name="正方形/長方形 7"/>
          <p:cNvSpPr/>
          <p:nvPr/>
        </p:nvSpPr>
        <p:spPr>
          <a:xfrm>
            <a:off x="9355016" y="1122369"/>
            <a:ext cx="2412922" cy="618087"/>
          </a:xfrm>
          <a:prstGeom prst="rect">
            <a:avLst/>
          </a:prstGeom>
          <a:noFill/>
          <a:ln w="9525">
            <a:solidFill>
              <a:schemeClr val="tx1"/>
            </a:solidFill>
          </a:ln>
        </p:spPr>
        <p:style>
          <a:lnRef idx="2">
            <a:schemeClr val="dk1"/>
          </a:lnRef>
          <a:fillRef idx="1">
            <a:schemeClr val="lt1"/>
          </a:fillRef>
          <a:effectRef idx="0">
            <a:schemeClr val="dk1"/>
          </a:effectRef>
          <a:fontRef idx="minor">
            <a:schemeClr val="dk1"/>
          </a:fontRef>
        </p:style>
        <p:txBody>
          <a:bodyPr wrap="none" rtlCol="0" anchor="ctr"/>
          <a:lstStyle/>
          <a:p>
            <a:pPr marL="0" marR="0" lvl="0" indent="0" algn="ctr" defTabSz="457134" rtl="0" eaLnBrk="1" fontAlgn="auto" latinLnBrk="0" hangingPunct="1">
              <a:lnSpc>
                <a:spcPct val="100000"/>
              </a:lnSpc>
              <a:spcBef>
                <a:spcPts val="0"/>
              </a:spcBef>
              <a:spcAft>
                <a:spcPts val="0"/>
              </a:spcAft>
              <a:buClrTx/>
              <a:buSzTx/>
              <a:buFontTx/>
              <a:buNone/>
              <a:tabLst/>
              <a:defRPr/>
            </a:pPr>
            <a:r>
              <a:rPr kumimoji="1" lang="ja-JP" altLang="en-US" sz="2400" dirty="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資料１</a:t>
            </a:r>
            <a:endParaRPr kumimoji="1" lang="en-US" altLang="ja-JP" sz="2400" b="0" i="0" u="none" strike="noStrike" kern="1200" cap="none" spc="0" normalizeH="0" baseline="0" noProof="0" dirty="0">
              <a:ln>
                <a:noFill/>
              </a:ln>
              <a:solidFill>
                <a:srgbClr val="00206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endParaRPr>
          </a:p>
        </p:txBody>
      </p:sp>
    </p:spTree>
    <p:extLst>
      <p:ext uri="{BB962C8B-B14F-4D97-AF65-F5344CB8AC3E}">
        <p14:creationId xmlns:p14="http://schemas.microsoft.com/office/powerpoint/2010/main" val="1868234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F988938A-CD2F-50C3-CBE6-7B9F264BB5C5}"/>
              </a:ext>
            </a:extLst>
          </p:cNvPr>
          <p:cNvSpPr txBox="1"/>
          <p:nvPr/>
        </p:nvSpPr>
        <p:spPr>
          <a:xfrm>
            <a:off x="9516169" y="6125518"/>
            <a:ext cx="1496387" cy="2308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9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(Intentionally blank)</a:t>
            </a:r>
            <a:endParaRPr kumimoji="0" lang="ja-JP" altLang="en-US" sz="9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2" name="スライド番号プレースホルダー 3">
            <a:extLst>
              <a:ext uri="{FF2B5EF4-FFF2-40B4-BE49-F238E27FC236}">
                <a16:creationId xmlns:a16="http://schemas.microsoft.com/office/drawing/2014/main" id="{733D7311-0B28-3E60-68A5-48E5ACE17F44}"/>
              </a:ext>
            </a:extLst>
          </p:cNvPr>
          <p:cNvSpPr txBox="1">
            <a:spLocks/>
          </p:cNvSpPr>
          <p:nvPr/>
        </p:nvSpPr>
        <p:spPr>
          <a:xfrm>
            <a:off x="10945029" y="6492876"/>
            <a:ext cx="1239586" cy="365125"/>
          </a:xfrm>
          <a:prstGeom prst="rect">
            <a:avLst/>
          </a:prstGeom>
        </p:spPr>
        <p:txBody>
          <a:bodyPr vert="horz" lIns="91440" tIns="45720" rIns="91440" bIns="45720" rtlCol="0" anchor="ctr"/>
          <a:lstStyle>
            <a:defPPr>
              <a:defRPr lang="en-US"/>
            </a:defPPr>
            <a:lvl1pPr marL="0" algn="r" defTabSz="457200" rtl="0" eaLnBrk="1" latinLnBrk="0" hangingPunct="1">
              <a:defRPr sz="1800" b="1" kern="1200">
                <a:solidFill>
                  <a:schemeClr val="tx1"/>
                </a:solidFill>
                <a:latin typeface="BIZ UDPゴシック" panose="020B0400000000000000" pitchFamily="50" charset="-128"/>
                <a:ea typeface="BIZ UDPゴシック" panose="020B0400000000000000" pitchFamily="50"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0F88186-B17D-4CE3-A887-D91699CF601C}" type="slidenum">
              <a:rPr kumimoji="1" lang="ja-JP" altLang="en-US" b="0" smtClean="0"/>
              <a:pPr/>
              <a:t>1</a:t>
            </a:fld>
            <a:endParaRPr kumimoji="1" lang="ja-JP" altLang="en-US" b="0" dirty="0"/>
          </a:p>
        </p:txBody>
      </p:sp>
    </p:spTree>
    <p:extLst>
      <p:ext uri="{BB962C8B-B14F-4D97-AF65-F5344CB8AC3E}">
        <p14:creationId xmlns:p14="http://schemas.microsoft.com/office/powerpoint/2010/main" val="4149209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944B8E3E-5486-4864-902F-9A38245CBA5A}"/>
              </a:ext>
            </a:extLst>
          </p:cNvPr>
          <p:cNvSpPr/>
          <p:nvPr/>
        </p:nvSpPr>
        <p:spPr>
          <a:xfrm>
            <a:off x="0" y="144676"/>
            <a:ext cx="5107370" cy="400110"/>
          </a:xfrm>
          <a:prstGeom prst="rect">
            <a:avLst/>
          </a:prstGeom>
        </p:spPr>
        <p:txBody>
          <a:bodyPr wrap="square">
            <a:spAutoFit/>
          </a:bodyPr>
          <a:lstStyle/>
          <a:p>
            <a:pPr defTabSz="413309"/>
            <a:r>
              <a:rPr lang="ja-JP" altLang="en-US" sz="2000" b="1" dirty="0">
                <a:solidFill>
                  <a:prstClr val="black"/>
                </a:solidFill>
                <a:latin typeface="BIZ UDゴシック" panose="020B0400000000000000" pitchFamily="49" charset="-128"/>
                <a:ea typeface="BIZ UDゴシック" panose="020B0400000000000000" pitchFamily="49" charset="-128"/>
              </a:rPr>
              <a:t> １．本日ご議論いただきたいこと</a:t>
            </a:r>
            <a:endParaRPr lang="ja-JP" altLang="en-US" sz="2000" dirty="0">
              <a:solidFill>
                <a:prstClr val="black"/>
              </a:solidFill>
              <a:latin typeface="BIZ UDゴシック" panose="020B0400000000000000" pitchFamily="49" charset="-128"/>
              <a:ea typeface="BIZ UDゴシック" panose="020B0400000000000000" pitchFamily="49" charset="-128"/>
            </a:endParaRPr>
          </a:p>
        </p:txBody>
      </p:sp>
      <p:sp>
        <p:nvSpPr>
          <p:cNvPr id="9" name="正方形/長方形 8">
            <a:extLst>
              <a:ext uri="{FF2B5EF4-FFF2-40B4-BE49-F238E27FC236}">
                <a16:creationId xmlns:a16="http://schemas.microsoft.com/office/drawing/2014/main" id="{3829F596-1259-75B3-B887-2800E6D3F79B}"/>
              </a:ext>
            </a:extLst>
          </p:cNvPr>
          <p:cNvSpPr/>
          <p:nvPr/>
        </p:nvSpPr>
        <p:spPr>
          <a:xfrm>
            <a:off x="394895" y="1086556"/>
            <a:ext cx="11381539" cy="1189076"/>
          </a:xfrm>
          <a:prstGeom prst="rect">
            <a:avLst/>
          </a:prstGeom>
          <a:noFill/>
          <a:ln>
            <a:noFill/>
          </a:ln>
        </p:spPr>
        <p:txBody>
          <a:bodyPr wrap="square" lIns="360000" tIns="180000" rIns="360000" bIns="72000" anchor="t" anchorCtr="0">
            <a:spAutoFit/>
          </a:bodyPr>
          <a:lstStyle/>
          <a:p>
            <a:pPr marL="180975" indent="-180975" defTabSz="413309">
              <a:lnSpc>
                <a:spcPts val="4000"/>
              </a:lnSpc>
              <a:spcBef>
                <a:spcPts val="1800"/>
              </a:spcBef>
              <a:tabLst>
                <a:tab pos="180975" algn="l"/>
              </a:tabLst>
            </a:pPr>
            <a:r>
              <a:rPr lang="ja-JP" altLang="en-US" sz="2000" dirty="0">
                <a:solidFill>
                  <a:prstClr val="black"/>
                </a:solidFill>
                <a:latin typeface="BIZ UDゴシック" panose="020B0400000000000000" pitchFamily="49" charset="-128"/>
                <a:ea typeface="BIZ UDゴシック" panose="020B0400000000000000" pitchFamily="49" charset="-128"/>
              </a:rPr>
              <a:t>○　経済圏や生活圏が行政区域を越えて広がるなか、「福岡地域戦略推進協議会」をゲストスピーカーにお招きし、広域連携の取組について意見交換を行いたい。</a:t>
            </a:r>
            <a:endParaRPr lang="en-US" altLang="ja-JP" sz="2000" dirty="0">
              <a:solidFill>
                <a:prstClr val="black"/>
              </a:solidFill>
              <a:latin typeface="BIZ UDゴシック" panose="020B0400000000000000" pitchFamily="49" charset="-128"/>
              <a:ea typeface="BIZ UDゴシック" panose="020B0400000000000000" pitchFamily="49" charset="-128"/>
            </a:endParaRPr>
          </a:p>
        </p:txBody>
      </p:sp>
      <p:cxnSp>
        <p:nvCxnSpPr>
          <p:cNvPr id="6" name="直線コネクタ 5">
            <a:extLst>
              <a:ext uri="{FF2B5EF4-FFF2-40B4-BE49-F238E27FC236}">
                <a16:creationId xmlns:a16="http://schemas.microsoft.com/office/drawing/2014/main" id="{CC5AD740-A056-4429-AF3C-99ED785CEF79}"/>
              </a:ext>
            </a:extLst>
          </p:cNvPr>
          <p:cNvCxnSpPr>
            <a:cxnSpLocks/>
          </p:cNvCxnSpPr>
          <p:nvPr/>
        </p:nvCxnSpPr>
        <p:spPr>
          <a:xfrm>
            <a:off x="0" y="707923"/>
            <a:ext cx="12204000"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a:extLst>
              <a:ext uri="{FF2B5EF4-FFF2-40B4-BE49-F238E27FC236}">
                <a16:creationId xmlns:a16="http://schemas.microsoft.com/office/drawing/2014/main" id="{6A883C27-FA51-AE53-4929-AE35855322E9}"/>
              </a:ext>
            </a:extLst>
          </p:cNvPr>
          <p:cNvSpPr>
            <a:spLocks noGrp="1"/>
          </p:cNvSpPr>
          <p:nvPr>
            <p:ph type="sldNum" sz="quarter" idx="12"/>
          </p:nvPr>
        </p:nvSpPr>
        <p:spPr>
          <a:xfrm>
            <a:off x="10945029" y="6492876"/>
            <a:ext cx="1239586" cy="365125"/>
          </a:xfrm>
        </p:spPr>
        <p:txBody>
          <a:bodyPr/>
          <a:lstStyle/>
          <a:p>
            <a:fld id="{50F88186-B17D-4CE3-A887-D91699CF601C}" type="slidenum">
              <a:rPr kumimoji="1" lang="ja-JP" altLang="en-US" b="0" smtClean="0"/>
              <a:pPr/>
              <a:t>2</a:t>
            </a:fld>
            <a:endParaRPr kumimoji="1" lang="ja-JP" altLang="en-US" b="0" dirty="0"/>
          </a:p>
        </p:txBody>
      </p:sp>
      <p:sp>
        <p:nvSpPr>
          <p:cNvPr id="5" name="四角形: 角を丸くする 4">
            <a:extLst>
              <a:ext uri="{FF2B5EF4-FFF2-40B4-BE49-F238E27FC236}">
                <a16:creationId xmlns:a16="http://schemas.microsoft.com/office/drawing/2014/main" id="{5BD9B647-7C6C-3EC6-B47C-544C361C7B16}"/>
              </a:ext>
            </a:extLst>
          </p:cNvPr>
          <p:cNvSpPr/>
          <p:nvPr/>
        </p:nvSpPr>
        <p:spPr>
          <a:xfrm>
            <a:off x="863878" y="3271816"/>
            <a:ext cx="10464243" cy="2828256"/>
          </a:xfrm>
          <a:prstGeom prst="roundRect">
            <a:avLst>
              <a:gd name="adj" fmla="val 6639"/>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7ACEA3AD-C98E-2ACC-6981-0A8A44D6C8CB}"/>
              </a:ext>
            </a:extLst>
          </p:cNvPr>
          <p:cNvSpPr/>
          <p:nvPr/>
        </p:nvSpPr>
        <p:spPr>
          <a:xfrm>
            <a:off x="493369" y="2845382"/>
            <a:ext cx="8989520" cy="338554"/>
          </a:xfrm>
          <a:prstGeom prst="rect">
            <a:avLst/>
          </a:prstGeom>
        </p:spPr>
        <p:txBody>
          <a:bodyPr wrap="square">
            <a:spAutoFit/>
          </a:bodyPr>
          <a:lstStyle/>
          <a:p>
            <a:r>
              <a:rPr lang="en-US" altLang="ja-JP" sz="1600" b="1" dirty="0">
                <a:latin typeface="BIZ UDゴシック" panose="020B0400000000000000" pitchFamily="49" charset="-128"/>
                <a:ea typeface="BIZ UDゴシック" panose="020B0400000000000000" pitchFamily="49" charset="-128"/>
              </a:rPr>
              <a:t>【</a:t>
            </a:r>
            <a:r>
              <a:rPr lang="ja-JP" altLang="en-US" sz="1600" b="1" dirty="0">
                <a:latin typeface="BIZ UDゴシック" panose="020B0400000000000000" pitchFamily="49" charset="-128"/>
                <a:ea typeface="BIZ UDゴシック" panose="020B0400000000000000" pitchFamily="49" charset="-128"/>
              </a:rPr>
              <a:t> 主な論点 </a:t>
            </a:r>
            <a:r>
              <a:rPr lang="en-US" altLang="ja-JP" sz="1600" b="1" dirty="0">
                <a:latin typeface="BIZ UDゴシック" panose="020B0400000000000000" pitchFamily="49" charset="-128"/>
                <a:ea typeface="BIZ UDゴシック" panose="020B0400000000000000" pitchFamily="49" charset="-128"/>
              </a:rPr>
              <a:t>】</a:t>
            </a:r>
          </a:p>
        </p:txBody>
      </p:sp>
      <p:sp>
        <p:nvSpPr>
          <p:cNvPr id="28" name="正方形/長方形 27">
            <a:extLst>
              <a:ext uri="{FF2B5EF4-FFF2-40B4-BE49-F238E27FC236}">
                <a16:creationId xmlns:a16="http://schemas.microsoft.com/office/drawing/2014/main" id="{22EE4B33-9080-44F2-A8E6-9B929E1CECC8}"/>
              </a:ext>
            </a:extLst>
          </p:cNvPr>
          <p:cNvSpPr/>
          <p:nvPr/>
        </p:nvSpPr>
        <p:spPr>
          <a:xfrm>
            <a:off x="10348175" y="6416790"/>
            <a:ext cx="843807" cy="338554"/>
          </a:xfrm>
          <a:prstGeom prst="rect">
            <a:avLst/>
          </a:prstGeom>
        </p:spPr>
        <p:txBody>
          <a:bodyPr wrap="square">
            <a:spAutoFit/>
          </a:bodyPr>
          <a:lstStyle/>
          <a:p>
            <a:r>
              <a:rPr lang="ja-JP" altLang="en-US" sz="1600" b="1" dirty="0">
                <a:latin typeface="BIZ UDゴシック" panose="020B0400000000000000" pitchFamily="49" charset="-128"/>
                <a:ea typeface="BIZ UDゴシック" panose="020B0400000000000000" pitchFamily="49" charset="-128"/>
              </a:rPr>
              <a:t>など</a:t>
            </a:r>
            <a:endParaRPr lang="en-US" altLang="ja-JP" sz="1600" b="1" dirty="0">
              <a:latin typeface="BIZ UDゴシック" panose="020B0400000000000000" pitchFamily="49" charset="-128"/>
              <a:ea typeface="BIZ UDゴシック" panose="020B0400000000000000" pitchFamily="49" charset="-128"/>
            </a:endParaRPr>
          </a:p>
        </p:txBody>
      </p:sp>
      <p:sp>
        <p:nvSpPr>
          <p:cNvPr id="8" name="正方形/長方形 7">
            <a:extLst>
              <a:ext uri="{FF2B5EF4-FFF2-40B4-BE49-F238E27FC236}">
                <a16:creationId xmlns:a16="http://schemas.microsoft.com/office/drawing/2014/main" id="{B0F26BE5-2E91-FE91-CCF0-E8B2322515E0}"/>
              </a:ext>
            </a:extLst>
          </p:cNvPr>
          <p:cNvSpPr/>
          <p:nvPr/>
        </p:nvSpPr>
        <p:spPr>
          <a:xfrm>
            <a:off x="1193613" y="3583922"/>
            <a:ext cx="9804771" cy="2110578"/>
          </a:xfrm>
          <a:prstGeom prst="rect">
            <a:avLst/>
          </a:prstGeom>
        </p:spPr>
        <p:txBody>
          <a:bodyPr wrap="square">
            <a:spAutoFit/>
          </a:bodyPr>
          <a:lstStyle/>
          <a:p>
            <a:pPr marL="265113" indent="-265113">
              <a:lnSpc>
                <a:spcPts val="3000"/>
              </a:lnSpc>
              <a:spcBef>
                <a:spcPts val="1200"/>
              </a:spcBef>
            </a:pPr>
            <a:r>
              <a:rPr lang="ja-JP" altLang="en-US" sz="2000" b="1" dirty="0">
                <a:latin typeface="BIZ UDゴシック" panose="020B0400000000000000" pitchFamily="49" charset="-128"/>
                <a:ea typeface="BIZ UDゴシック" panose="020B0400000000000000" pitchFamily="49" charset="-128"/>
              </a:rPr>
              <a:t>○　福岡地域戦略推進協議会では、産学官民が一体となり、圏域全体の地域戦略の策定と戦略の事業化を進めているが、それらを実現できている鍵となっているものは何か。また、課題はないのか。</a:t>
            </a:r>
            <a:endParaRPr lang="en-US" altLang="ja-JP" sz="2000" b="1" dirty="0">
              <a:latin typeface="BIZ UDゴシック" panose="020B0400000000000000" pitchFamily="49" charset="-128"/>
              <a:ea typeface="BIZ UDゴシック" panose="020B0400000000000000" pitchFamily="49" charset="-128"/>
            </a:endParaRPr>
          </a:p>
          <a:p>
            <a:pPr marL="265113" indent="-265113">
              <a:lnSpc>
                <a:spcPts val="3000"/>
              </a:lnSpc>
              <a:spcBef>
                <a:spcPts val="1200"/>
              </a:spcBef>
            </a:pPr>
            <a:r>
              <a:rPr lang="ja-JP" altLang="en-US" sz="2000" b="1" dirty="0">
                <a:latin typeface="BIZ UDゴシック" panose="020B0400000000000000" pitchFamily="49" charset="-128"/>
                <a:ea typeface="BIZ UDゴシック" panose="020B0400000000000000" pitchFamily="49" charset="-128"/>
              </a:rPr>
              <a:t>○　圏域の成長・発展を推進する役割を福岡地域戦略推進協議会が担っている要因、背景となっているものは何か。</a:t>
            </a:r>
          </a:p>
        </p:txBody>
      </p:sp>
    </p:spTree>
    <p:extLst>
      <p:ext uri="{BB962C8B-B14F-4D97-AF65-F5344CB8AC3E}">
        <p14:creationId xmlns:p14="http://schemas.microsoft.com/office/powerpoint/2010/main" val="15071748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DF2918D9-C909-72A8-737C-D1D6E64017EC}"/>
              </a:ext>
            </a:extLst>
          </p:cNvPr>
          <p:cNvSpPr>
            <a:spLocks noGrp="1"/>
          </p:cNvSpPr>
          <p:nvPr>
            <p:ph type="sldNum" sz="quarter" idx="12"/>
          </p:nvPr>
        </p:nvSpPr>
        <p:spPr>
          <a:xfrm>
            <a:off x="10945029" y="6492876"/>
            <a:ext cx="1239586" cy="365125"/>
          </a:xfrm>
        </p:spPr>
        <p:txBody>
          <a:bodyPr/>
          <a:lstStyle/>
          <a:p>
            <a:fld id="{50F88186-B17D-4CE3-A887-D91699CF601C}" type="slidenum">
              <a:rPr kumimoji="1" lang="ja-JP" altLang="en-US" b="0" smtClean="0"/>
              <a:pPr/>
              <a:t>3</a:t>
            </a:fld>
            <a:endParaRPr kumimoji="1" lang="ja-JP" altLang="en-US" b="0" dirty="0"/>
          </a:p>
        </p:txBody>
      </p:sp>
      <p:sp>
        <p:nvSpPr>
          <p:cNvPr id="7" name="テキスト ボックス 6">
            <a:extLst>
              <a:ext uri="{FF2B5EF4-FFF2-40B4-BE49-F238E27FC236}">
                <a16:creationId xmlns:a16="http://schemas.microsoft.com/office/drawing/2014/main" id="{6FE19F86-0DC4-423E-F270-516FC4CBA8B6}"/>
              </a:ext>
            </a:extLst>
          </p:cNvPr>
          <p:cNvSpPr txBox="1"/>
          <p:nvPr/>
        </p:nvSpPr>
        <p:spPr>
          <a:xfrm>
            <a:off x="124385" y="290353"/>
            <a:ext cx="7134544" cy="293350"/>
          </a:xfrm>
          <a:prstGeom prst="rect">
            <a:avLst/>
          </a:prstGeom>
          <a:noFill/>
        </p:spPr>
        <p:txBody>
          <a:bodyPr wrap="square">
            <a:spAutoFit/>
          </a:bodyPr>
          <a:lstStyle/>
          <a:p>
            <a:pPr marL="133350" algn="l">
              <a:lnSpc>
                <a:spcPts val="1500"/>
              </a:lnSpc>
              <a:spcAft>
                <a:spcPts val="600"/>
              </a:spcAft>
            </a:pPr>
            <a:r>
              <a:rPr lang="en-US" altLang="ja-JP" sz="1800" b="1" kern="100" dirty="0">
                <a:effectLst/>
                <a:latin typeface="游明朝" panose="02020400000000000000" pitchFamily="18" charset="-128"/>
                <a:ea typeface="BIZ UDPゴシック" panose="020B0400000000000000" pitchFamily="50" charset="-128"/>
                <a:cs typeface="Times New Roman" panose="02020603050405020304" pitchFamily="18" charset="0"/>
              </a:rPr>
              <a:t>【</a:t>
            </a:r>
            <a:r>
              <a:rPr lang="ja-JP" altLang="ja-JP" sz="1800" b="1" kern="100" dirty="0">
                <a:effectLst/>
                <a:latin typeface="游明朝" panose="02020400000000000000" pitchFamily="18" charset="-128"/>
                <a:ea typeface="BIZ UDPゴシック" panose="020B0400000000000000" pitchFamily="50" charset="-128"/>
                <a:cs typeface="Times New Roman" panose="02020603050405020304" pitchFamily="18" charset="0"/>
              </a:rPr>
              <a:t>福岡地域戦略協議会</a:t>
            </a:r>
            <a:r>
              <a:rPr lang="ja-JP" altLang="en-US" b="1" kern="100" dirty="0">
                <a:latin typeface="游明朝" panose="02020400000000000000" pitchFamily="18" charset="-128"/>
                <a:ea typeface="BIZ UDPゴシック" panose="020B0400000000000000" pitchFamily="50" charset="-128"/>
                <a:cs typeface="Times New Roman" panose="02020603050405020304" pitchFamily="18" charset="0"/>
              </a:rPr>
              <a:t>、</a:t>
            </a:r>
            <a:r>
              <a:rPr lang="ja-JP" altLang="en-US" sz="1800" b="1" kern="100" dirty="0">
                <a:effectLst/>
                <a:latin typeface="游明朝" panose="02020400000000000000" pitchFamily="18" charset="-128"/>
                <a:ea typeface="BIZ UDPゴシック" panose="020B0400000000000000" pitchFamily="50" charset="-128"/>
                <a:cs typeface="Times New Roman" panose="02020603050405020304" pitchFamily="18" charset="0"/>
              </a:rPr>
              <a:t>関西広域連合における連携の枠組み</a:t>
            </a:r>
            <a:r>
              <a:rPr lang="en-US" altLang="ja-JP" sz="1800" b="1" kern="100" dirty="0">
                <a:effectLst/>
                <a:latin typeface="游明朝" panose="02020400000000000000" pitchFamily="18" charset="-128"/>
                <a:ea typeface="BIZ UDPゴシック" panose="020B0400000000000000" pitchFamily="50" charset="-128"/>
                <a:cs typeface="Times New Roman" panose="02020603050405020304" pitchFamily="18" charset="0"/>
              </a:rPr>
              <a:t>】</a:t>
            </a:r>
            <a:endParaRPr lang="ja-JP"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graphicFrame>
        <p:nvGraphicFramePr>
          <p:cNvPr id="5" name="表 4">
            <a:extLst>
              <a:ext uri="{FF2B5EF4-FFF2-40B4-BE49-F238E27FC236}">
                <a16:creationId xmlns:a16="http://schemas.microsoft.com/office/drawing/2014/main" id="{E6DE6EB2-ECB3-9AA8-E42A-043FAA2754CE}"/>
              </a:ext>
            </a:extLst>
          </p:cNvPr>
          <p:cNvGraphicFramePr>
            <a:graphicFrameLocks noGrp="1"/>
          </p:cNvGraphicFramePr>
          <p:nvPr>
            <p:extLst>
              <p:ext uri="{D42A27DB-BD31-4B8C-83A1-F6EECF244321}">
                <p14:modId xmlns:p14="http://schemas.microsoft.com/office/powerpoint/2010/main" val="4066537014"/>
              </p:ext>
            </p:extLst>
          </p:nvPr>
        </p:nvGraphicFramePr>
        <p:xfrm>
          <a:off x="827648" y="822140"/>
          <a:ext cx="10536703" cy="5573178"/>
        </p:xfrm>
        <a:graphic>
          <a:graphicData uri="http://schemas.openxmlformats.org/drawingml/2006/table">
            <a:tbl>
              <a:tblPr firstRow="1" firstCol="1" bandRow="1">
                <a:tableStyleId>{5C22544A-7EE6-4342-B048-85BDC9FD1C3A}</a:tableStyleId>
              </a:tblPr>
              <a:tblGrid>
                <a:gridCol w="1216325">
                  <a:extLst>
                    <a:ext uri="{9D8B030D-6E8A-4147-A177-3AD203B41FA5}">
                      <a16:colId xmlns:a16="http://schemas.microsoft.com/office/drawing/2014/main" val="2485902060"/>
                    </a:ext>
                  </a:extLst>
                </a:gridCol>
                <a:gridCol w="4784718">
                  <a:extLst>
                    <a:ext uri="{9D8B030D-6E8A-4147-A177-3AD203B41FA5}">
                      <a16:colId xmlns:a16="http://schemas.microsoft.com/office/drawing/2014/main" val="1082287194"/>
                    </a:ext>
                  </a:extLst>
                </a:gridCol>
                <a:gridCol w="4535660">
                  <a:extLst>
                    <a:ext uri="{9D8B030D-6E8A-4147-A177-3AD203B41FA5}">
                      <a16:colId xmlns:a16="http://schemas.microsoft.com/office/drawing/2014/main" val="493940198"/>
                    </a:ext>
                  </a:extLst>
                </a:gridCol>
              </a:tblGrid>
              <a:tr h="542426">
                <a:tc>
                  <a:txBody>
                    <a:bodyPr/>
                    <a:lstStyle/>
                    <a:p>
                      <a:pPr algn="ctr">
                        <a:lnSpc>
                          <a:spcPts val="1680"/>
                        </a:lnSpc>
                        <a:spcAft>
                          <a:spcPts val="600"/>
                        </a:spcAft>
                      </a:pPr>
                      <a:r>
                        <a:rPr lang="en-US" sz="1400" kern="100" dirty="0">
                          <a:effectLst/>
                          <a:latin typeface="BIZ UDPゴシック" panose="020B0400000000000000" pitchFamily="50" charset="-128"/>
                          <a:ea typeface="BIZ UDPゴシック" panose="020B0400000000000000" pitchFamily="50" charset="-128"/>
                        </a:rPr>
                        <a:t> </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5984" marR="25984" marT="0" marB="0"/>
                </a:tc>
                <a:tc>
                  <a:txBody>
                    <a:bodyPr/>
                    <a:lstStyle/>
                    <a:p>
                      <a:pPr algn="ctr">
                        <a:lnSpc>
                          <a:spcPts val="1680"/>
                        </a:lnSpc>
                        <a:spcAft>
                          <a:spcPts val="600"/>
                        </a:spcAft>
                      </a:pPr>
                      <a:r>
                        <a:rPr lang="ja-JP" sz="1400" kern="100" dirty="0">
                          <a:effectLst/>
                          <a:latin typeface="BIZ UDPゴシック" panose="020B0400000000000000" pitchFamily="50" charset="-128"/>
                          <a:ea typeface="BIZ UDPゴシック" panose="020B0400000000000000" pitchFamily="50" charset="-128"/>
                        </a:rPr>
                        <a:t>福岡地域戦略推進協議会</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5984" marR="25984" marT="0" marB="0" anchor="ctr"/>
                </a:tc>
                <a:tc>
                  <a:txBody>
                    <a:bodyPr/>
                    <a:lstStyle/>
                    <a:p>
                      <a:pPr algn="ctr">
                        <a:lnSpc>
                          <a:spcPts val="1680"/>
                        </a:lnSpc>
                        <a:spcAft>
                          <a:spcPts val="600"/>
                        </a:spcAft>
                      </a:pPr>
                      <a:r>
                        <a:rPr lang="ja-JP" sz="1400" kern="100" dirty="0">
                          <a:effectLst/>
                          <a:latin typeface="BIZ UDPゴシック" panose="020B0400000000000000" pitchFamily="50" charset="-128"/>
                          <a:ea typeface="BIZ UDPゴシック" panose="020B0400000000000000" pitchFamily="50" charset="-128"/>
                        </a:rPr>
                        <a:t>関西広域連合</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5984" marR="25984" marT="0" marB="0" anchor="ctr"/>
                </a:tc>
                <a:extLst>
                  <a:ext uri="{0D108BD9-81ED-4DB2-BD59-A6C34878D82A}">
                    <a16:rowId xmlns:a16="http://schemas.microsoft.com/office/drawing/2014/main" val="786448502"/>
                  </a:ext>
                </a:extLst>
              </a:tr>
              <a:tr h="431947">
                <a:tc>
                  <a:txBody>
                    <a:bodyPr/>
                    <a:lstStyle/>
                    <a:p>
                      <a:pPr algn="l">
                        <a:lnSpc>
                          <a:spcPts val="1680"/>
                        </a:lnSpc>
                      </a:pPr>
                      <a:r>
                        <a:rPr lang="ja-JP" sz="1400" kern="100" dirty="0">
                          <a:effectLst/>
                          <a:latin typeface="BIZ UDPゴシック" panose="020B0400000000000000" pitchFamily="50" charset="-128"/>
                          <a:ea typeface="BIZ UDPゴシック" panose="020B0400000000000000" pitchFamily="50" charset="-128"/>
                        </a:rPr>
                        <a:t>根拠法</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5984" marR="25984" marT="72000" marB="0"/>
                </a:tc>
                <a:tc>
                  <a:txBody>
                    <a:bodyPr/>
                    <a:lstStyle/>
                    <a:p>
                      <a:pPr algn="l">
                        <a:lnSpc>
                          <a:spcPts val="1680"/>
                        </a:lnSpc>
                      </a:pPr>
                      <a:r>
                        <a:rPr lang="ja-JP" sz="1400" kern="100" dirty="0">
                          <a:effectLst/>
                          <a:latin typeface="BIZ UDPゴシック" panose="020B0400000000000000" pitchFamily="50" charset="-128"/>
                          <a:ea typeface="BIZ UDPゴシック" panose="020B0400000000000000" pitchFamily="50" charset="-128"/>
                        </a:rPr>
                        <a:t>なし（</a:t>
                      </a:r>
                      <a:r>
                        <a:rPr lang="ja-JP" altLang="en-US" sz="1400" kern="100" dirty="0">
                          <a:effectLst/>
                          <a:latin typeface="BIZ UDPゴシック" panose="020B0400000000000000" pitchFamily="50" charset="-128"/>
                          <a:ea typeface="BIZ UDPゴシック" panose="020B0400000000000000" pitchFamily="50" charset="-128"/>
                        </a:rPr>
                        <a:t>法人格のない</a:t>
                      </a:r>
                      <a:r>
                        <a:rPr lang="ja-JP" sz="1400" kern="100" dirty="0">
                          <a:effectLst/>
                          <a:latin typeface="BIZ UDPゴシック" panose="020B0400000000000000" pitchFamily="50" charset="-128"/>
                          <a:ea typeface="BIZ UDPゴシック" panose="020B0400000000000000" pitchFamily="50" charset="-128"/>
                        </a:rPr>
                        <a:t>任意団体）</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5984" marR="25984" marT="72000" marB="0"/>
                </a:tc>
                <a:tc>
                  <a:txBody>
                    <a:bodyPr/>
                    <a:lstStyle/>
                    <a:p>
                      <a:pPr algn="l">
                        <a:lnSpc>
                          <a:spcPts val="1680"/>
                        </a:lnSpc>
                      </a:pPr>
                      <a:r>
                        <a:rPr lang="ja-JP" sz="1400" kern="100">
                          <a:effectLst/>
                          <a:latin typeface="BIZ UDPゴシック" panose="020B0400000000000000" pitchFamily="50" charset="-128"/>
                          <a:ea typeface="BIZ UDPゴシック" panose="020B0400000000000000" pitchFamily="50" charset="-128"/>
                        </a:rPr>
                        <a:t>地方自治法</a:t>
                      </a:r>
                      <a:endParaRPr lang="ja-JP" sz="14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5984" marR="25984" marT="72000" marB="0"/>
                </a:tc>
                <a:extLst>
                  <a:ext uri="{0D108BD9-81ED-4DB2-BD59-A6C34878D82A}">
                    <a16:rowId xmlns:a16="http://schemas.microsoft.com/office/drawing/2014/main" val="3102376944"/>
                  </a:ext>
                </a:extLst>
              </a:tr>
              <a:tr h="621677">
                <a:tc>
                  <a:txBody>
                    <a:bodyPr/>
                    <a:lstStyle/>
                    <a:p>
                      <a:pPr algn="l">
                        <a:lnSpc>
                          <a:spcPts val="1680"/>
                        </a:lnSpc>
                      </a:pPr>
                      <a:r>
                        <a:rPr lang="ja-JP" sz="1400" kern="100" dirty="0">
                          <a:effectLst/>
                          <a:latin typeface="BIZ UDPゴシック" panose="020B0400000000000000" pitchFamily="50" charset="-128"/>
                          <a:ea typeface="BIZ UDPゴシック" panose="020B0400000000000000" pitchFamily="50" charset="-128"/>
                        </a:rPr>
                        <a:t>区域</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5984" marR="25984" marT="72000" marB="0"/>
                </a:tc>
                <a:tc>
                  <a:txBody>
                    <a:bodyPr/>
                    <a:lstStyle/>
                    <a:p>
                      <a:pPr algn="l">
                        <a:lnSpc>
                          <a:spcPts val="1680"/>
                        </a:lnSpc>
                      </a:pPr>
                      <a:r>
                        <a:rPr lang="ja-JP" altLang="en-US" sz="1400" kern="100" dirty="0">
                          <a:effectLst/>
                          <a:latin typeface="BIZ UDPゴシック" panose="020B0400000000000000" pitchFamily="50" charset="-128"/>
                          <a:ea typeface="BIZ UDPゴシック" panose="020B0400000000000000" pitchFamily="50" charset="-128"/>
                        </a:rPr>
                        <a:t>福岡都市圏（</a:t>
                      </a:r>
                      <a:r>
                        <a:rPr lang="en-US" altLang="ja-JP" sz="1400" kern="100" dirty="0">
                          <a:effectLst/>
                          <a:latin typeface="BIZ UDPゴシック" panose="020B0400000000000000" pitchFamily="50" charset="-128"/>
                          <a:ea typeface="BIZ UDPゴシック" panose="020B0400000000000000" pitchFamily="50" charset="-128"/>
                        </a:rPr>
                        <a:t>17</a:t>
                      </a:r>
                      <a:r>
                        <a:rPr lang="ja-JP" altLang="en-US" sz="1400" kern="100" dirty="0">
                          <a:effectLst/>
                          <a:latin typeface="BIZ UDPゴシック" panose="020B0400000000000000" pitchFamily="50" charset="-128"/>
                          <a:ea typeface="BIZ UDPゴシック" panose="020B0400000000000000" pitchFamily="50" charset="-128"/>
                        </a:rPr>
                        <a:t>市町）を基本としつつ、プロジェクトに応じて九州域内やそれ以外の地域とも連携</a:t>
                      </a:r>
                      <a:r>
                        <a:rPr lang="en-US" sz="1400" kern="100" dirty="0">
                          <a:effectLst/>
                          <a:latin typeface="BIZ UDPゴシック" panose="020B0400000000000000" pitchFamily="50" charset="-128"/>
                          <a:ea typeface="BIZ UDPゴシック" panose="020B0400000000000000" pitchFamily="50" charset="-128"/>
                        </a:rPr>
                        <a:t> </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5984" marR="25984" marT="72000" marB="0"/>
                </a:tc>
                <a:tc>
                  <a:txBody>
                    <a:bodyPr/>
                    <a:lstStyle/>
                    <a:p>
                      <a:pPr algn="l">
                        <a:lnSpc>
                          <a:spcPts val="1680"/>
                        </a:lnSpc>
                      </a:pPr>
                      <a:r>
                        <a:rPr lang="ja-JP" sz="1400" kern="100" dirty="0">
                          <a:effectLst/>
                          <a:latin typeface="BIZ UDPゴシック" panose="020B0400000000000000" pitchFamily="50" charset="-128"/>
                          <a:ea typeface="BIZ UDPゴシック" panose="020B0400000000000000" pitchFamily="50" charset="-128"/>
                        </a:rPr>
                        <a:t>滋賀県、京都府、大阪府、兵庫県、奈良県、</a:t>
                      </a:r>
                      <a:r>
                        <a:rPr lang="ja-JP" altLang="en-US" sz="1400" kern="100" dirty="0">
                          <a:effectLst/>
                          <a:latin typeface="BIZ UDPゴシック" panose="020B0400000000000000" pitchFamily="50" charset="-128"/>
                          <a:ea typeface="BIZ UDPゴシック" panose="020B0400000000000000" pitchFamily="50" charset="-128"/>
                        </a:rPr>
                        <a:t>和歌山県、</a:t>
                      </a:r>
                      <a:r>
                        <a:rPr lang="ja-JP" sz="1400" kern="100" dirty="0">
                          <a:effectLst/>
                          <a:latin typeface="BIZ UDPゴシック" panose="020B0400000000000000" pitchFamily="50" charset="-128"/>
                          <a:ea typeface="BIZ UDPゴシック" panose="020B0400000000000000" pitchFamily="50" charset="-128"/>
                        </a:rPr>
                        <a:t>鳥取県、徳島県の区域</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5984" marR="25984" marT="72000" marB="0"/>
                </a:tc>
                <a:extLst>
                  <a:ext uri="{0D108BD9-81ED-4DB2-BD59-A6C34878D82A}">
                    <a16:rowId xmlns:a16="http://schemas.microsoft.com/office/drawing/2014/main" val="569928104"/>
                  </a:ext>
                </a:extLst>
              </a:tr>
              <a:tr h="2988831">
                <a:tc>
                  <a:txBody>
                    <a:bodyPr/>
                    <a:lstStyle/>
                    <a:p>
                      <a:pPr algn="l">
                        <a:lnSpc>
                          <a:spcPts val="1680"/>
                        </a:lnSpc>
                      </a:pPr>
                      <a:r>
                        <a:rPr lang="ja-JP" sz="1400" kern="100" dirty="0">
                          <a:effectLst/>
                          <a:latin typeface="BIZ UDPゴシック" panose="020B0400000000000000" pitchFamily="50" charset="-128"/>
                          <a:ea typeface="BIZ UDPゴシック" panose="020B0400000000000000" pitchFamily="50" charset="-128"/>
                        </a:rPr>
                        <a:t>構成団体</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5984" marR="25984" marT="72000" marB="0"/>
                </a:tc>
                <a:tc>
                  <a:txBody>
                    <a:bodyPr/>
                    <a:lstStyle/>
                    <a:p>
                      <a:pPr algn="l">
                        <a:lnSpc>
                          <a:spcPts val="1680"/>
                        </a:lnSpc>
                      </a:pPr>
                      <a:r>
                        <a:rPr lang="en-US" altLang="ja-JP" sz="1400" kern="100" dirty="0">
                          <a:solidFill>
                            <a:schemeClr val="tx1"/>
                          </a:solidFill>
                          <a:effectLst/>
                          <a:latin typeface="BIZ UDPゴシック" panose="020B0400000000000000" pitchFamily="50" charset="-128"/>
                          <a:ea typeface="BIZ UDPゴシック" panose="020B0400000000000000" pitchFamily="50" charset="-128"/>
                        </a:rPr>
                        <a:t>〔</a:t>
                      </a:r>
                      <a:r>
                        <a:rPr lang="ja-JP" altLang="en-US" sz="1400" kern="100" dirty="0">
                          <a:solidFill>
                            <a:schemeClr val="tx1"/>
                          </a:solidFill>
                          <a:effectLst/>
                          <a:latin typeface="BIZ UDPゴシック" panose="020B0400000000000000" pitchFamily="50" charset="-128"/>
                          <a:ea typeface="BIZ UDPゴシック" panose="020B0400000000000000" pitchFamily="50" charset="-128"/>
                        </a:rPr>
                        <a:t>産官学民</a:t>
                      </a:r>
                      <a:r>
                        <a:rPr lang="en-US" altLang="ja-JP" sz="1400" kern="100" dirty="0">
                          <a:solidFill>
                            <a:schemeClr val="tx1"/>
                          </a:solidFill>
                          <a:effectLst/>
                          <a:latin typeface="BIZ UDPゴシック" panose="020B0400000000000000" pitchFamily="50" charset="-128"/>
                          <a:ea typeface="BIZ UDPゴシック" panose="020B0400000000000000" pitchFamily="50" charset="-128"/>
                        </a:rPr>
                        <a:t>〕</a:t>
                      </a:r>
                    </a:p>
                    <a:p>
                      <a:pPr algn="l">
                        <a:lnSpc>
                          <a:spcPts val="1680"/>
                        </a:lnSpc>
                        <a:spcBef>
                          <a:spcPts val="600"/>
                        </a:spcBef>
                      </a:pPr>
                      <a:r>
                        <a:rPr lang="ja-JP" altLang="en-US" sz="1400" kern="100" dirty="0">
                          <a:solidFill>
                            <a:schemeClr val="tx1"/>
                          </a:solidFill>
                          <a:effectLst/>
                          <a:latin typeface="BIZ UDPゴシック" panose="020B0400000000000000" pitchFamily="50" charset="-128"/>
                          <a:ea typeface="BIZ UDPゴシック" panose="020B0400000000000000" pitchFamily="50" charset="-128"/>
                        </a:rPr>
                        <a:t>会員</a:t>
                      </a:r>
                      <a:r>
                        <a:rPr lang="en-US" altLang="ja-JP" sz="1400" kern="100" dirty="0">
                          <a:solidFill>
                            <a:schemeClr val="tx1"/>
                          </a:solidFill>
                          <a:effectLst/>
                          <a:latin typeface="BIZ UDPゴシック" panose="020B0400000000000000" pitchFamily="50" charset="-128"/>
                          <a:ea typeface="BIZ UDPゴシック" panose="020B0400000000000000" pitchFamily="50" charset="-128"/>
                        </a:rPr>
                        <a:t>144</a:t>
                      </a:r>
                      <a:r>
                        <a:rPr lang="ja-JP" altLang="en-US" sz="1400" kern="100" dirty="0">
                          <a:solidFill>
                            <a:schemeClr val="tx1"/>
                          </a:solidFill>
                          <a:effectLst/>
                          <a:latin typeface="BIZ UDPゴシック" panose="020B0400000000000000" pitchFamily="50" charset="-128"/>
                          <a:ea typeface="BIZ UDPゴシック" panose="020B0400000000000000" pitchFamily="50" charset="-128"/>
                        </a:rPr>
                        <a:t>、賛助会員</a:t>
                      </a:r>
                      <a:r>
                        <a:rPr lang="en-US" altLang="ja-JP" sz="1400" kern="100" dirty="0">
                          <a:solidFill>
                            <a:schemeClr val="tx1"/>
                          </a:solidFill>
                          <a:effectLst/>
                          <a:latin typeface="BIZ UDPゴシック" panose="020B0400000000000000" pitchFamily="50" charset="-128"/>
                          <a:ea typeface="BIZ UDPゴシック" panose="020B0400000000000000" pitchFamily="50" charset="-128"/>
                        </a:rPr>
                        <a:t>82</a:t>
                      </a:r>
                      <a:r>
                        <a:rPr lang="ja-JP" altLang="en-US" sz="1400" kern="100" dirty="0">
                          <a:solidFill>
                            <a:schemeClr val="tx1"/>
                          </a:solidFill>
                          <a:effectLst/>
                          <a:latin typeface="BIZ UDPゴシック" panose="020B0400000000000000" pitchFamily="50" charset="-128"/>
                          <a:ea typeface="BIZ UDPゴシック" panose="020B0400000000000000" pitchFamily="50" charset="-128"/>
                        </a:rPr>
                        <a:t>、特別会員７（令和７年７月８日現在）</a:t>
                      </a:r>
                      <a:endParaRPr lang="en-US" altLang="ja-JP" sz="1400" kern="100" dirty="0">
                        <a:solidFill>
                          <a:schemeClr val="tx1"/>
                        </a:solidFill>
                        <a:effectLst/>
                        <a:latin typeface="BIZ UDPゴシック" panose="020B0400000000000000" pitchFamily="50" charset="-128"/>
                        <a:ea typeface="BIZ UDPゴシック" panose="020B0400000000000000" pitchFamily="50" charset="-128"/>
                      </a:endParaRPr>
                    </a:p>
                    <a:p>
                      <a:pPr algn="l">
                        <a:lnSpc>
                          <a:spcPts val="1680"/>
                        </a:lnSpc>
                        <a:spcBef>
                          <a:spcPts val="600"/>
                        </a:spcBef>
                      </a:pPr>
                      <a:r>
                        <a:rPr lang="ja-JP" altLang="en-US" sz="1400" kern="100" dirty="0">
                          <a:solidFill>
                            <a:schemeClr val="tx1"/>
                          </a:solidFill>
                          <a:effectLst/>
                          <a:latin typeface="BIZ UDPゴシック" panose="020B0400000000000000" pitchFamily="50" charset="-128"/>
                          <a:ea typeface="BIZ UDPゴシック" panose="020B0400000000000000" pitchFamily="50" charset="-128"/>
                        </a:rPr>
                        <a:t>会員の約半分は福岡県内で、残りの半分は県外の企業や団体</a:t>
                      </a:r>
                    </a:p>
                    <a:p>
                      <a:pPr algn="l">
                        <a:lnSpc>
                          <a:spcPts val="1680"/>
                        </a:lnSpc>
                      </a:pPr>
                      <a:endParaRPr lang="ja-JP" altLang="en-US" sz="1400" kern="100" dirty="0">
                        <a:solidFill>
                          <a:schemeClr val="tx1"/>
                        </a:solidFill>
                        <a:effectLst/>
                        <a:latin typeface="BIZ UDPゴシック" panose="020B0400000000000000" pitchFamily="50" charset="-128"/>
                        <a:ea typeface="BIZ UDPゴシック" panose="020B0400000000000000" pitchFamily="50" charset="-128"/>
                      </a:endParaRPr>
                    </a:p>
                    <a:p>
                      <a:pPr algn="l">
                        <a:lnSpc>
                          <a:spcPts val="1680"/>
                        </a:lnSpc>
                      </a:pPr>
                      <a:r>
                        <a:rPr lang="ja-JP" altLang="en-US" sz="1400" kern="100" dirty="0">
                          <a:solidFill>
                            <a:schemeClr val="tx1"/>
                          </a:solidFill>
                          <a:effectLst/>
                          <a:latin typeface="BIZ UDPゴシック" panose="020B0400000000000000" pitchFamily="50" charset="-128"/>
                          <a:ea typeface="BIZ UDPゴシック" panose="020B0400000000000000" pitchFamily="50" charset="-128"/>
                        </a:rPr>
                        <a:t>・経済団体（九州経済連合会など）</a:t>
                      </a:r>
                    </a:p>
                    <a:p>
                      <a:pPr algn="l">
                        <a:lnSpc>
                          <a:spcPts val="1680"/>
                        </a:lnSpc>
                      </a:pPr>
                      <a:r>
                        <a:rPr lang="ja-JP" altLang="en-US" sz="1400" kern="100" dirty="0">
                          <a:solidFill>
                            <a:schemeClr val="tx1"/>
                          </a:solidFill>
                          <a:effectLst/>
                          <a:latin typeface="BIZ UDPゴシック" panose="020B0400000000000000" pitchFamily="50" charset="-128"/>
                          <a:ea typeface="BIZ UDPゴシック" panose="020B0400000000000000" pitchFamily="50" charset="-128"/>
                        </a:rPr>
                        <a:t>・企業等（地元のほか、東京などの企業も参画）</a:t>
                      </a:r>
                    </a:p>
                    <a:p>
                      <a:pPr algn="l">
                        <a:lnSpc>
                          <a:spcPts val="1680"/>
                        </a:lnSpc>
                      </a:pPr>
                      <a:r>
                        <a:rPr lang="ja-JP" altLang="en-US" sz="1400" kern="100" dirty="0">
                          <a:solidFill>
                            <a:schemeClr val="tx1"/>
                          </a:solidFill>
                          <a:effectLst/>
                          <a:latin typeface="BIZ UDPゴシック" panose="020B0400000000000000" pitchFamily="50" charset="-128"/>
                          <a:ea typeface="BIZ UDPゴシック" panose="020B0400000000000000" pitchFamily="50" charset="-128"/>
                        </a:rPr>
                        <a:t>・大学（九州大学など）</a:t>
                      </a:r>
                    </a:p>
                    <a:p>
                      <a:pPr algn="l">
                        <a:lnSpc>
                          <a:spcPts val="1680"/>
                        </a:lnSpc>
                      </a:pPr>
                      <a:r>
                        <a:rPr lang="ja-JP" altLang="en-US" sz="1400" kern="100" dirty="0">
                          <a:solidFill>
                            <a:schemeClr val="tx1"/>
                          </a:solidFill>
                          <a:effectLst/>
                          <a:latin typeface="BIZ UDPゴシック" panose="020B0400000000000000" pitchFamily="50" charset="-128"/>
                          <a:ea typeface="BIZ UDPゴシック" panose="020B0400000000000000" pitchFamily="50" charset="-128"/>
                        </a:rPr>
                        <a:t>・自治体（福岡県・福岡市など）</a:t>
                      </a:r>
                    </a:p>
                    <a:p>
                      <a:pPr algn="l">
                        <a:lnSpc>
                          <a:spcPts val="1680"/>
                        </a:lnSpc>
                      </a:pPr>
                      <a:r>
                        <a:rPr lang="ja-JP" altLang="en-US" sz="1400" kern="100" dirty="0">
                          <a:solidFill>
                            <a:schemeClr val="tx1"/>
                          </a:solidFill>
                          <a:effectLst/>
                          <a:latin typeface="BIZ UDPゴシック" panose="020B0400000000000000" pitchFamily="50" charset="-128"/>
                          <a:ea typeface="BIZ UDPゴシック" panose="020B0400000000000000" pitchFamily="50" charset="-128"/>
                        </a:rPr>
                        <a:t>・福岡都市圏広域行政推進協議会</a:t>
                      </a:r>
                      <a:endParaRPr lang="en-US" altLang="ja-JP" sz="1400" kern="100" dirty="0">
                        <a:solidFill>
                          <a:schemeClr val="tx1"/>
                        </a:solidFill>
                        <a:effectLst/>
                        <a:latin typeface="BIZ UDPゴシック" panose="020B0400000000000000" pitchFamily="50" charset="-128"/>
                        <a:ea typeface="BIZ UDPゴシック" panose="020B0400000000000000" pitchFamily="50" charset="-128"/>
                      </a:endParaRPr>
                    </a:p>
                    <a:p>
                      <a:pPr algn="l">
                        <a:lnSpc>
                          <a:spcPts val="1680"/>
                        </a:lnSpc>
                      </a:pPr>
                      <a:endParaRPr lang="en-US" altLang="ja-JP" sz="1400" kern="100" dirty="0">
                        <a:solidFill>
                          <a:schemeClr val="tx1"/>
                        </a:solidFill>
                        <a:effectLst/>
                        <a:latin typeface="BIZ UDPゴシック" panose="020B0400000000000000" pitchFamily="50" charset="-128"/>
                        <a:ea typeface="BIZ UDPゴシック" panose="020B0400000000000000" pitchFamily="50" charset="-128"/>
                      </a:endParaRPr>
                    </a:p>
                    <a:p>
                      <a:pPr algn="l">
                        <a:lnSpc>
                          <a:spcPts val="1680"/>
                        </a:lnSpc>
                      </a:pPr>
                      <a:r>
                        <a:rPr lang="en-US" altLang="ja-JP" sz="1400" kern="100" dirty="0">
                          <a:solidFill>
                            <a:schemeClr val="tx1"/>
                          </a:solidFill>
                          <a:effectLst/>
                          <a:latin typeface="BIZ UDPゴシック" panose="020B0400000000000000" pitchFamily="50" charset="-128"/>
                          <a:ea typeface="BIZ UDPゴシック" panose="020B0400000000000000" pitchFamily="50" charset="-128"/>
                        </a:rPr>
                        <a:t>※</a:t>
                      </a:r>
                      <a:r>
                        <a:rPr lang="ja-JP" altLang="en-US" sz="1400" kern="100" dirty="0">
                          <a:solidFill>
                            <a:schemeClr val="tx1"/>
                          </a:solidFill>
                          <a:effectLst/>
                          <a:latin typeface="BIZ UDPゴシック" panose="020B0400000000000000" pitchFamily="50" charset="-128"/>
                          <a:ea typeface="BIZ UDPゴシック" panose="020B0400000000000000" pitchFamily="50" charset="-128"/>
                        </a:rPr>
                        <a:t>　顧問として、国出先機関（九州経済産業局など）の支局長</a:t>
                      </a:r>
                      <a:br>
                        <a:rPr lang="en-US" altLang="ja-JP" sz="1400" kern="100" dirty="0">
                          <a:solidFill>
                            <a:schemeClr val="tx1"/>
                          </a:solidFill>
                          <a:effectLst/>
                          <a:latin typeface="BIZ UDPゴシック" panose="020B0400000000000000" pitchFamily="50" charset="-128"/>
                          <a:ea typeface="BIZ UDPゴシック" panose="020B0400000000000000" pitchFamily="50" charset="-128"/>
                        </a:rPr>
                      </a:br>
                      <a:r>
                        <a:rPr lang="ja-JP" altLang="en-US" sz="1400" kern="100" dirty="0">
                          <a:solidFill>
                            <a:schemeClr val="tx1"/>
                          </a:solidFill>
                          <a:effectLst/>
                          <a:latin typeface="BIZ UDPゴシック" panose="020B0400000000000000" pitchFamily="50" charset="-128"/>
                          <a:ea typeface="BIZ UDPゴシック" panose="020B0400000000000000" pitchFamily="50" charset="-128"/>
                        </a:rPr>
                        <a:t>　 クラス</a:t>
                      </a:r>
                      <a:endParaRPr lang="en-US" altLang="ja-JP" sz="1400" kern="100" dirty="0">
                        <a:solidFill>
                          <a:schemeClr val="tx1"/>
                        </a:solidFill>
                        <a:effectLst/>
                        <a:latin typeface="BIZ UDPゴシック" panose="020B0400000000000000" pitchFamily="50" charset="-128"/>
                        <a:ea typeface="BIZ UDPゴシック" panose="020B0400000000000000" pitchFamily="50" charset="-128"/>
                      </a:endParaRPr>
                    </a:p>
                    <a:p>
                      <a:pPr algn="l">
                        <a:lnSpc>
                          <a:spcPts val="1680"/>
                        </a:lnSpc>
                      </a:pPr>
                      <a:endParaRPr lang="en-US" altLang="ja-JP" sz="1400" kern="100" dirty="0">
                        <a:solidFill>
                          <a:schemeClr val="tx1"/>
                        </a:solidFill>
                        <a:effectLst/>
                        <a:latin typeface="BIZ UDPゴシック" panose="020B0400000000000000" pitchFamily="50" charset="-128"/>
                        <a:ea typeface="BIZ UDPゴシック" panose="020B0400000000000000" pitchFamily="50" charset="-128"/>
                      </a:endParaRPr>
                    </a:p>
                  </a:txBody>
                  <a:tcPr marL="25984" marR="25984" marT="72000" marB="0"/>
                </a:tc>
                <a:tc>
                  <a:txBody>
                    <a:bodyPr/>
                    <a:lstStyle/>
                    <a:p>
                      <a:pPr algn="l">
                        <a:lnSpc>
                          <a:spcPts val="1680"/>
                        </a:lnSpc>
                      </a:pPr>
                      <a:r>
                        <a:rPr lang="ja-JP" sz="1400" kern="100" dirty="0">
                          <a:solidFill>
                            <a:schemeClr val="tx1"/>
                          </a:solidFill>
                          <a:effectLst/>
                          <a:latin typeface="BIZ UDPゴシック" panose="020B0400000000000000" pitchFamily="50" charset="-128"/>
                          <a:ea typeface="BIZ UDPゴシック" panose="020B0400000000000000" pitchFamily="50" charset="-128"/>
                        </a:rPr>
                        <a:t>〔関西の</a:t>
                      </a:r>
                      <a:r>
                        <a:rPr lang="ja-JP" altLang="en-US" sz="1400" kern="100" dirty="0">
                          <a:solidFill>
                            <a:schemeClr val="tx1"/>
                          </a:solidFill>
                          <a:effectLst/>
                          <a:latin typeface="BIZ UDPゴシック" panose="020B0400000000000000" pitchFamily="50" charset="-128"/>
                          <a:ea typeface="BIZ UDPゴシック" panose="020B0400000000000000" pitchFamily="50" charset="-128"/>
                        </a:rPr>
                        <a:t>府県、政令市</a:t>
                      </a:r>
                      <a:r>
                        <a:rPr lang="ja-JP" sz="1400" kern="100" dirty="0">
                          <a:solidFill>
                            <a:schemeClr val="tx1"/>
                          </a:solidFill>
                          <a:effectLst/>
                          <a:latin typeface="BIZ UDPゴシック" panose="020B0400000000000000" pitchFamily="50" charset="-128"/>
                          <a:ea typeface="BIZ UDPゴシック" panose="020B0400000000000000" pitchFamily="50" charset="-128"/>
                        </a:rPr>
                        <a:t>〕</a:t>
                      </a:r>
                    </a:p>
                    <a:p>
                      <a:pPr algn="l">
                        <a:lnSpc>
                          <a:spcPts val="1680"/>
                        </a:lnSpc>
                      </a:pPr>
                      <a:r>
                        <a:rPr lang="en-US" sz="1400" kern="100" dirty="0">
                          <a:solidFill>
                            <a:schemeClr val="tx1"/>
                          </a:solidFill>
                          <a:effectLst/>
                          <a:latin typeface="BIZ UDPゴシック" panose="020B0400000000000000" pitchFamily="50" charset="-128"/>
                          <a:ea typeface="BIZ UDPゴシック" panose="020B0400000000000000" pitchFamily="50" charset="-128"/>
                        </a:rPr>
                        <a:t> </a:t>
                      </a:r>
                      <a:endParaRPr lang="ja-JP" sz="1400" kern="100" dirty="0">
                        <a:solidFill>
                          <a:schemeClr val="tx1"/>
                        </a:solidFill>
                        <a:effectLst/>
                        <a:latin typeface="BIZ UDPゴシック" panose="020B0400000000000000" pitchFamily="50" charset="-128"/>
                        <a:ea typeface="BIZ UDPゴシック" panose="020B0400000000000000" pitchFamily="50" charset="-128"/>
                      </a:endParaRPr>
                    </a:p>
                    <a:p>
                      <a:pPr algn="l">
                        <a:lnSpc>
                          <a:spcPts val="1680"/>
                        </a:lnSpc>
                      </a:pPr>
                      <a:r>
                        <a:rPr lang="ja-JP" sz="1400" kern="100" dirty="0">
                          <a:solidFill>
                            <a:schemeClr val="tx1"/>
                          </a:solidFill>
                          <a:effectLst/>
                          <a:latin typeface="BIZ UDPゴシック" panose="020B0400000000000000" pitchFamily="50" charset="-128"/>
                          <a:ea typeface="BIZ UDPゴシック" panose="020B0400000000000000" pitchFamily="50" charset="-128"/>
                        </a:rPr>
                        <a:t>滋賀県、京都府、大阪府、兵庫県、奈良県、和歌山県、鳥取県、徳島県、京都市、大阪市、堺市、神戸市</a:t>
                      </a:r>
                      <a:endParaRPr 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5984" marR="25984" marT="72000" marB="0"/>
                </a:tc>
                <a:extLst>
                  <a:ext uri="{0D108BD9-81ED-4DB2-BD59-A6C34878D82A}">
                    <a16:rowId xmlns:a16="http://schemas.microsoft.com/office/drawing/2014/main" val="1509026138"/>
                  </a:ext>
                </a:extLst>
              </a:tr>
              <a:tr h="974412">
                <a:tc>
                  <a:txBody>
                    <a:bodyPr/>
                    <a:lstStyle/>
                    <a:p>
                      <a:pPr algn="l">
                        <a:lnSpc>
                          <a:spcPts val="1680"/>
                        </a:lnSpc>
                      </a:pPr>
                      <a:r>
                        <a:rPr lang="ja-JP" sz="1400" kern="100" dirty="0">
                          <a:solidFill>
                            <a:schemeClr val="bg1"/>
                          </a:solidFill>
                          <a:effectLst/>
                          <a:latin typeface="BIZ UDPゴシック" panose="020B0400000000000000" pitchFamily="50" charset="-128"/>
                          <a:ea typeface="BIZ UDPゴシック" panose="020B0400000000000000" pitchFamily="50" charset="-128"/>
                        </a:rPr>
                        <a:t>事業の範囲</a:t>
                      </a:r>
                      <a:endParaRPr lang="ja-JP" sz="1400" kern="100" dirty="0">
                        <a:solidFill>
                          <a:schemeClr val="bg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5984" marR="25984" marT="72000" marB="0"/>
                </a:tc>
                <a:tc>
                  <a:txBody>
                    <a:bodyPr/>
                    <a:lstStyle/>
                    <a:p>
                      <a:pPr algn="l">
                        <a:lnSpc>
                          <a:spcPts val="2000"/>
                        </a:lnSpc>
                      </a:pPr>
                      <a:r>
                        <a:rPr lang="ja-JP" sz="1400" kern="100" dirty="0">
                          <a:solidFill>
                            <a:schemeClr val="tx1"/>
                          </a:solidFill>
                          <a:effectLst/>
                          <a:latin typeface="游明朝" panose="02020400000000000000" pitchFamily="18" charset="-128"/>
                          <a:ea typeface="BIZ UDPゴシック" panose="020B0400000000000000" pitchFamily="50" charset="-128"/>
                          <a:cs typeface="Times New Roman" panose="02020603050405020304" pitchFamily="18" charset="0"/>
                        </a:rPr>
                        <a:t>・</a:t>
                      </a:r>
                      <a:r>
                        <a:rPr lang="ja-JP" altLang="en-US" sz="1400" kern="100" dirty="0">
                          <a:solidFill>
                            <a:schemeClr val="tx1"/>
                          </a:solidFill>
                          <a:effectLst/>
                          <a:latin typeface="游明朝" panose="02020400000000000000" pitchFamily="18" charset="-128"/>
                          <a:ea typeface="BIZ UDPゴシック" panose="020B0400000000000000" pitchFamily="50" charset="-128"/>
                          <a:cs typeface="Times New Roman" panose="02020603050405020304" pitchFamily="18" charset="0"/>
                        </a:rPr>
                        <a:t>構成団体の自治体の行政区域にとらわれず、福岡都市圏を</a:t>
                      </a:r>
                      <a:br>
                        <a:rPr lang="en-US" altLang="ja-JP" sz="1400" kern="100" dirty="0">
                          <a:solidFill>
                            <a:schemeClr val="tx1"/>
                          </a:solidFill>
                          <a:effectLst/>
                          <a:latin typeface="游明朝" panose="02020400000000000000" pitchFamily="18" charset="-128"/>
                          <a:ea typeface="BIZ UDPゴシック" panose="020B0400000000000000" pitchFamily="50" charset="-128"/>
                          <a:cs typeface="Times New Roman" panose="02020603050405020304" pitchFamily="18" charset="0"/>
                        </a:rPr>
                      </a:br>
                      <a:r>
                        <a:rPr lang="en-US" altLang="ja-JP" sz="1400" kern="100" dirty="0">
                          <a:solidFill>
                            <a:schemeClr val="tx1"/>
                          </a:solidFill>
                          <a:effectLst/>
                          <a:latin typeface="游明朝" panose="02020400000000000000" pitchFamily="18" charset="-128"/>
                          <a:ea typeface="BIZ UDPゴシック" panose="020B0400000000000000" pitchFamily="50" charset="-128"/>
                          <a:cs typeface="Times New Roman" panose="02020603050405020304" pitchFamily="18" charset="0"/>
                        </a:rPr>
                        <a:t>  </a:t>
                      </a:r>
                      <a:r>
                        <a:rPr lang="ja-JP" altLang="en-US" sz="1400" kern="100" dirty="0">
                          <a:solidFill>
                            <a:schemeClr val="tx1"/>
                          </a:solidFill>
                          <a:effectLst/>
                          <a:latin typeface="游明朝" panose="02020400000000000000" pitchFamily="18" charset="-128"/>
                          <a:ea typeface="BIZ UDPゴシック" panose="020B0400000000000000" pitchFamily="50" charset="-128"/>
                          <a:cs typeface="Times New Roman" panose="02020603050405020304" pitchFamily="18" charset="0"/>
                        </a:rPr>
                        <a:t>核に、九州全体、さらには隣接するアジア地域との連携も</a:t>
                      </a:r>
                      <a:br>
                        <a:rPr lang="en-US" altLang="ja-JP" sz="1400" kern="100" dirty="0">
                          <a:solidFill>
                            <a:schemeClr val="tx1"/>
                          </a:solidFill>
                          <a:effectLst/>
                          <a:latin typeface="游明朝" panose="02020400000000000000" pitchFamily="18" charset="-128"/>
                          <a:ea typeface="BIZ UDPゴシック" panose="020B0400000000000000" pitchFamily="50" charset="-128"/>
                          <a:cs typeface="Times New Roman" panose="02020603050405020304" pitchFamily="18" charset="0"/>
                        </a:rPr>
                      </a:br>
                      <a:r>
                        <a:rPr lang="en-US" altLang="ja-JP" sz="1400" kern="100" dirty="0">
                          <a:solidFill>
                            <a:schemeClr val="tx1"/>
                          </a:solidFill>
                          <a:effectLst/>
                          <a:latin typeface="游明朝" panose="02020400000000000000" pitchFamily="18" charset="-128"/>
                          <a:ea typeface="BIZ UDPゴシック" panose="020B0400000000000000" pitchFamily="50" charset="-128"/>
                          <a:cs typeface="Times New Roman" panose="02020603050405020304" pitchFamily="18" charset="0"/>
                        </a:rPr>
                        <a:t>  </a:t>
                      </a:r>
                      <a:r>
                        <a:rPr lang="ja-JP" altLang="en-US" sz="1400" kern="100" dirty="0">
                          <a:solidFill>
                            <a:schemeClr val="tx1"/>
                          </a:solidFill>
                          <a:effectLst/>
                          <a:latin typeface="游明朝" panose="02020400000000000000" pitchFamily="18" charset="-128"/>
                          <a:ea typeface="BIZ UDPゴシック" panose="020B0400000000000000" pitchFamily="50" charset="-128"/>
                          <a:cs typeface="Times New Roman" panose="02020603050405020304" pitchFamily="18" charset="0"/>
                        </a:rPr>
                        <a:t>視野に事業を実施</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72000" marB="0"/>
                </a:tc>
                <a:tc>
                  <a:txBody>
                    <a:bodyPr/>
                    <a:lstStyle/>
                    <a:p>
                      <a:pPr algn="l">
                        <a:lnSpc>
                          <a:spcPts val="2000"/>
                        </a:lnSpc>
                      </a:pPr>
                      <a:r>
                        <a:rPr lang="ja-JP" sz="1400" kern="100" dirty="0">
                          <a:solidFill>
                            <a:schemeClr val="tx1"/>
                          </a:solidFill>
                          <a:effectLst/>
                          <a:latin typeface="游明朝" panose="02020400000000000000" pitchFamily="18" charset="-128"/>
                          <a:ea typeface="BIZ UDPゴシック" panose="020B0400000000000000" pitchFamily="50" charset="-128"/>
                          <a:cs typeface="Times New Roman" panose="02020603050405020304" pitchFamily="18" charset="0"/>
                        </a:rPr>
                        <a:t>・</a:t>
                      </a:r>
                      <a:r>
                        <a:rPr lang="ja-JP" altLang="en-US" sz="1400" kern="100" dirty="0">
                          <a:solidFill>
                            <a:schemeClr val="tx1"/>
                          </a:solidFill>
                          <a:effectLst/>
                          <a:latin typeface="游明朝" panose="02020400000000000000" pitchFamily="18" charset="-128"/>
                          <a:ea typeface="BIZ UDPゴシック" panose="020B0400000000000000" pitchFamily="50" charset="-128"/>
                          <a:cs typeface="Times New Roman" panose="02020603050405020304" pitchFamily="18" charset="0"/>
                        </a:rPr>
                        <a:t>構成団体全体の行政区域内での広域的な行政課題に関</a:t>
                      </a:r>
                      <a:br>
                        <a:rPr lang="en-US" altLang="ja-JP" sz="1400" kern="100" dirty="0">
                          <a:solidFill>
                            <a:schemeClr val="tx1"/>
                          </a:solidFill>
                          <a:effectLst/>
                          <a:latin typeface="游明朝" panose="02020400000000000000" pitchFamily="18" charset="-128"/>
                          <a:ea typeface="BIZ UDPゴシック" panose="020B0400000000000000" pitchFamily="50" charset="-128"/>
                          <a:cs typeface="Times New Roman" panose="02020603050405020304" pitchFamily="18" charset="0"/>
                        </a:rPr>
                      </a:br>
                      <a:r>
                        <a:rPr lang="en-US" altLang="ja-JP" sz="1400" kern="100" dirty="0">
                          <a:solidFill>
                            <a:schemeClr val="tx1"/>
                          </a:solidFill>
                          <a:effectLst/>
                          <a:latin typeface="游明朝" panose="02020400000000000000" pitchFamily="18" charset="-128"/>
                          <a:ea typeface="BIZ UDPゴシック" panose="020B0400000000000000" pitchFamily="50" charset="-128"/>
                          <a:cs typeface="Times New Roman" panose="02020603050405020304" pitchFamily="18" charset="0"/>
                        </a:rPr>
                        <a:t>  </a:t>
                      </a:r>
                      <a:r>
                        <a:rPr lang="ja-JP" altLang="en-US" sz="1400" kern="100" dirty="0">
                          <a:solidFill>
                            <a:schemeClr val="tx1"/>
                          </a:solidFill>
                          <a:effectLst/>
                          <a:latin typeface="游明朝" panose="02020400000000000000" pitchFamily="18" charset="-128"/>
                          <a:ea typeface="BIZ UDPゴシック" panose="020B0400000000000000" pitchFamily="50" charset="-128"/>
                          <a:cs typeface="Times New Roman" panose="02020603050405020304" pitchFamily="18" charset="0"/>
                        </a:rPr>
                        <a:t>する事務</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p>
                      <a:pPr algn="l">
                        <a:lnSpc>
                          <a:spcPts val="2000"/>
                        </a:lnSpc>
                      </a:pPr>
                      <a:r>
                        <a:rPr lang="en-US" sz="1400" kern="100" dirty="0">
                          <a:solidFill>
                            <a:schemeClr val="tx1"/>
                          </a:solidFill>
                          <a:effectLst/>
                          <a:latin typeface="BIZ UDPゴシック" panose="020B0400000000000000" pitchFamily="50" charset="-128"/>
                          <a:ea typeface="游明朝" panose="02020400000000000000" pitchFamily="18" charset="-128"/>
                          <a:cs typeface="Times New Roman" panose="02020603050405020304" pitchFamily="18" charset="0"/>
                        </a:rPr>
                        <a:t> </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72000" marB="0"/>
                </a:tc>
                <a:extLst>
                  <a:ext uri="{0D108BD9-81ED-4DB2-BD59-A6C34878D82A}">
                    <a16:rowId xmlns:a16="http://schemas.microsoft.com/office/drawing/2014/main" val="534654283"/>
                  </a:ext>
                </a:extLst>
              </a:tr>
            </a:tbl>
          </a:graphicData>
        </a:graphic>
      </p:graphicFrame>
      <p:sp>
        <p:nvSpPr>
          <p:cNvPr id="2" name="正方形/長方形 1">
            <a:extLst>
              <a:ext uri="{FF2B5EF4-FFF2-40B4-BE49-F238E27FC236}">
                <a16:creationId xmlns:a16="http://schemas.microsoft.com/office/drawing/2014/main" id="{41D5B505-A010-E0DB-2978-046C1D4925CC}"/>
              </a:ext>
            </a:extLst>
          </p:cNvPr>
          <p:cNvSpPr/>
          <p:nvPr/>
        </p:nvSpPr>
        <p:spPr>
          <a:xfrm>
            <a:off x="10665920" y="69939"/>
            <a:ext cx="1526080" cy="338554"/>
          </a:xfrm>
          <a:prstGeom prst="rect">
            <a:avLst/>
          </a:prstGeom>
        </p:spPr>
        <p:txBody>
          <a:bodyPr wrap="square">
            <a:spAutoFit/>
          </a:bodyPr>
          <a:lstStyle/>
          <a:p>
            <a:r>
              <a:rPr lang="ja-JP" altLang="en-US" sz="1600" b="1" dirty="0">
                <a:latin typeface="BIZ UDゴシック" panose="020B0400000000000000" pitchFamily="49" charset="-128"/>
                <a:ea typeface="BIZ UDゴシック" panose="020B0400000000000000" pitchFamily="49" charset="-128"/>
              </a:rPr>
              <a:t>（参考資料）</a:t>
            </a:r>
            <a:endParaRPr lang="en-US" altLang="ja-JP" sz="1600" b="1"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2694577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DF2918D9-C909-72A8-737C-D1D6E64017EC}"/>
              </a:ext>
            </a:extLst>
          </p:cNvPr>
          <p:cNvSpPr>
            <a:spLocks noGrp="1"/>
          </p:cNvSpPr>
          <p:nvPr>
            <p:ph type="sldNum" sz="quarter" idx="12"/>
          </p:nvPr>
        </p:nvSpPr>
        <p:spPr>
          <a:xfrm>
            <a:off x="10945029" y="6492876"/>
            <a:ext cx="1239586" cy="365125"/>
          </a:xfrm>
        </p:spPr>
        <p:txBody>
          <a:bodyPr/>
          <a:lstStyle/>
          <a:p>
            <a:fld id="{50F88186-B17D-4CE3-A887-D91699CF601C}" type="slidenum">
              <a:rPr kumimoji="1" lang="ja-JP" altLang="en-US" b="0" smtClean="0"/>
              <a:pPr/>
              <a:t>4</a:t>
            </a:fld>
            <a:endParaRPr kumimoji="1" lang="ja-JP" altLang="en-US" b="0" dirty="0"/>
          </a:p>
        </p:txBody>
      </p:sp>
      <p:graphicFrame>
        <p:nvGraphicFramePr>
          <p:cNvPr id="5" name="表 4">
            <a:extLst>
              <a:ext uri="{FF2B5EF4-FFF2-40B4-BE49-F238E27FC236}">
                <a16:creationId xmlns:a16="http://schemas.microsoft.com/office/drawing/2014/main" id="{E6DE6EB2-ECB3-9AA8-E42A-043FAA2754CE}"/>
              </a:ext>
            </a:extLst>
          </p:cNvPr>
          <p:cNvGraphicFramePr>
            <a:graphicFrameLocks noGrp="1"/>
          </p:cNvGraphicFramePr>
          <p:nvPr>
            <p:extLst>
              <p:ext uri="{D42A27DB-BD31-4B8C-83A1-F6EECF244321}">
                <p14:modId xmlns:p14="http://schemas.microsoft.com/office/powerpoint/2010/main" val="422180181"/>
              </p:ext>
            </p:extLst>
          </p:nvPr>
        </p:nvGraphicFramePr>
        <p:xfrm>
          <a:off x="793727" y="257362"/>
          <a:ext cx="10488562" cy="6522158"/>
        </p:xfrm>
        <a:graphic>
          <a:graphicData uri="http://schemas.openxmlformats.org/drawingml/2006/table">
            <a:tbl>
              <a:tblPr firstRow="1" firstCol="1" bandRow="1">
                <a:tableStyleId>{5C22544A-7EE6-4342-B048-85BDC9FD1C3A}</a:tableStyleId>
              </a:tblPr>
              <a:tblGrid>
                <a:gridCol w="1210768">
                  <a:extLst>
                    <a:ext uri="{9D8B030D-6E8A-4147-A177-3AD203B41FA5}">
                      <a16:colId xmlns:a16="http://schemas.microsoft.com/office/drawing/2014/main" val="2485902060"/>
                    </a:ext>
                  </a:extLst>
                </a:gridCol>
                <a:gridCol w="4762858">
                  <a:extLst>
                    <a:ext uri="{9D8B030D-6E8A-4147-A177-3AD203B41FA5}">
                      <a16:colId xmlns:a16="http://schemas.microsoft.com/office/drawing/2014/main" val="1082287194"/>
                    </a:ext>
                  </a:extLst>
                </a:gridCol>
                <a:gridCol w="4514936">
                  <a:extLst>
                    <a:ext uri="{9D8B030D-6E8A-4147-A177-3AD203B41FA5}">
                      <a16:colId xmlns:a16="http://schemas.microsoft.com/office/drawing/2014/main" val="493940198"/>
                    </a:ext>
                  </a:extLst>
                </a:gridCol>
              </a:tblGrid>
              <a:tr h="474158">
                <a:tc>
                  <a:txBody>
                    <a:bodyPr/>
                    <a:lstStyle/>
                    <a:p>
                      <a:pPr algn="ctr">
                        <a:lnSpc>
                          <a:spcPts val="1680"/>
                        </a:lnSpc>
                        <a:spcAft>
                          <a:spcPts val="600"/>
                        </a:spcAft>
                      </a:pPr>
                      <a:r>
                        <a:rPr lang="en-US" sz="1400" kern="100" dirty="0">
                          <a:effectLst/>
                          <a:latin typeface="BIZ UDPゴシック" panose="020B0400000000000000" pitchFamily="50" charset="-128"/>
                          <a:ea typeface="BIZ UDPゴシック" panose="020B0400000000000000" pitchFamily="50" charset="-128"/>
                        </a:rPr>
                        <a:t> </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5984" marR="25984" marT="0" marB="0"/>
                </a:tc>
                <a:tc>
                  <a:txBody>
                    <a:bodyPr/>
                    <a:lstStyle/>
                    <a:p>
                      <a:pPr algn="ctr">
                        <a:lnSpc>
                          <a:spcPts val="1680"/>
                        </a:lnSpc>
                        <a:spcAft>
                          <a:spcPts val="600"/>
                        </a:spcAft>
                      </a:pPr>
                      <a:r>
                        <a:rPr lang="ja-JP" sz="1400" kern="100" dirty="0">
                          <a:effectLst/>
                          <a:latin typeface="BIZ UDPゴシック" panose="020B0400000000000000" pitchFamily="50" charset="-128"/>
                          <a:ea typeface="BIZ UDPゴシック" panose="020B0400000000000000" pitchFamily="50" charset="-128"/>
                        </a:rPr>
                        <a:t>福岡地域戦略推進協議会</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5984" marR="25984" marT="0" marB="0" anchor="ctr"/>
                </a:tc>
                <a:tc>
                  <a:txBody>
                    <a:bodyPr/>
                    <a:lstStyle/>
                    <a:p>
                      <a:pPr algn="ctr">
                        <a:lnSpc>
                          <a:spcPts val="1680"/>
                        </a:lnSpc>
                        <a:spcAft>
                          <a:spcPts val="600"/>
                        </a:spcAft>
                      </a:pPr>
                      <a:r>
                        <a:rPr lang="ja-JP" sz="1400" kern="100" dirty="0">
                          <a:effectLst/>
                          <a:latin typeface="BIZ UDPゴシック" panose="020B0400000000000000" pitchFamily="50" charset="-128"/>
                          <a:ea typeface="BIZ UDPゴシック" panose="020B0400000000000000" pitchFamily="50" charset="-128"/>
                        </a:rPr>
                        <a:t>関西広域連合</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5984" marR="25984" marT="0" marB="0" anchor="ctr"/>
                </a:tc>
                <a:extLst>
                  <a:ext uri="{0D108BD9-81ED-4DB2-BD59-A6C34878D82A}">
                    <a16:rowId xmlns:a16="http://schemas.microsoft.com/office/drawing/2014/main" val="786448502"/>
                  </a:ext>
                </a:extLst>
              </a:tr>
              <a:tr h="2988000">
                <a:tc>
                  <a:txBody>
                    <a:bodyPr/>
                    <a:lstStyle/>
                    <a:p>
                      <a:pPr algn="l">
                        <a:lnSpc>
                          <a:spcPts val="1680"/>
                        </a:lnSpc>
                      </a:pPr>
                      <a:r>
                        <a:rPr lang="ja-JP" sz="1400" kern="100" dirty="0">
                          <a:effectLst/>
                          <a:latin typeface="BIZ UDPゴシック" panose="020B0400000000000000" pitchFamily="50" charset="-128"/>
                          <a:ea typeface="BIZ UDPゴシック" panose="020B0400000000000000" pitchFamily="50" charset="-128"/>
                        </a:rPr>
                        <a:t>事務</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5984" marR="25984" marT="72000" marB="0"/>
                </a:tc>
                <a:tc>
                  <a:txBody>
                    <a:bodyPr/>
                    <a:lstStyle/>
                    <a:p>
                      <a:pPr algn="l">
                        <a:lnSpc>
                          <a:spcPts val="1680"/>
                        </a:lnSpc>
                      </a:pPr>
                      <a:r>
                        <a:rPr lang="ja-JP" sz="1400" kern="100" dirty="0">
                          <a:solidFill>
                            <a:schemeClr val="tx1"/>
                          </a:solidFill>
                          <a:effectLst/>
                          <a:latin typeface="BIZ UDPゴシック" panose="020B0400000000000000" pitchFamily="50" charset="-128"/>
                          <a:ea typeface="BIZ UDPゴシック" panose="020B0400000000000000" pitchFamily="50" charset="-128"/>
                        </a:rPr>
                        <a:t>福岡の新しい将来像を描き、地域の国際競争力を強化するために、成長戦略の策定から推進までを一貫して行う（</a:t>
                      </a:r>
                      <a:r>
                        <a:rPr lang="en-US" sz="1400" kern="100" dirty="0">
                          <a:solidFill>
                            <a:schemeClr val="tx1"/>
                          </a:solidFill>
                          <a:effectLst/>
                          <a:latin typeface="BIZ UDPゴシック" panose="020B0400000000000000" pitchFamily="50" charset="-128"/>
                          <a:ea typeface="BIZ UDPゴシック" panose="020B0400000000000000" pitchFamily="50" charset="-128"/>
                        </a:rPr>
                        <a:t>Think Do </a:t>
                      </a:r>
                      <a:r>
                        <a:rPr lang="ja-JP" sz="1400" kern="100" dirty="0">
                          <a:solidFill>
                            <a:schemeClr val="tx1"/>
                          </a:solidFill>
                          <a:effectLst/>
                          <a:latin typeface="BIZ UDPゴシック" panose="020B0400000000000000" pitchFamily="50" charset="-128"/>
                          <a:ea typeface="BIZ UDPゴシック" panose="020B0400000000000000" pitchFamily="50" charset="-128"/>
                        </a:rPr>
                        <a:t>タンク）</a:t>
                      </a:r>
                    </a:p>
                    <a:p>
                      <a:pPr algn="l">
                        <a:lnSpc>
                          <a:spcPts val="1680"/>
                        </a:lnSpc>
                      </a:pPr>
                      <a:r>
                        <a:rPr lang="en-US" sz="1400" kern="100" dirty="0">
                          <a:solidFill>
                            <a:schemeClr val="tx1"/>
                          </a:solidFill>
                          <a:effectLst/>
                          <a:latin typeface="BIZ UDPゴシック" panose="020B0400000000000000" pitchFamily="50" charset="-128"/>
                          <a:ea typeface="BIZ UDPゴシック" panose="020B0400000000000000" pitchFamily="50" charset="-128"/>
                        </a:rPr>
                        <a:t> </a:t>
                      </a:r>
                      <a:endParaRPr lang="ja-JP" sz="1400" kern="100" dirty="0">
                        <a:solidFill>
                          <a:schemeClr val="tx1"/>
                        </a:solidFill>
                        <a:effectLst/>
                        <a:latin typeface="BIZ UDPゴシック" panose="020B0400000000000000" pitchFamily="50" charset="-128"/>
                        <a:ea typeface="BIZ UDPゴシック" panose="020B0400000000000000" pitchFamily="50" charset="-128"/>
                      </a:endParaRPr>
                    </a:p>
                    <a:p>
                      <a:pPr algn="l">
                        <a:lnSpc>
                          <a:spcPts val="1680"/>
                        </a:lnSpc>
                      </a:pPr>
                      <a:r>
                        <a:rPr lang="ja-JP" sz="1400" kern="100" dirty="0">
                          <a:solidFill>
                            <a:schemeClr val="tx1"/>
                          </a:solidFill>
                          <a:effectLst/>
                          <a:latin typeface="BIZ UDPゴシック" panose="020B0400000000000000" pitchFamily="50" charset="-128"/>
                          <a:ea typeface="BIZ UDPゴシック" panose="020B0400000000000000" pitchFamily="50" charset="-128"/>
                        </a:rPr>
                        <a:t>・オープンイノベーションのプラットフォーム</a:t>
                      </a:r>
                    </a:p>
                    <a:p>
                      <a:pPr algn="l">
                        <a:lnSpc>
                          <a:spcPts val="1680"/>
                        </a:lnSpc>
                      </a:pPr>
                      <a:r>
                        <a:rPr lang="ja-JP" sz="1400" kern="100" dirty="0">
                          <a:solidFill>
                            <a:schemeClr val="tx1"/>
                          </a:solidFill>
                          <a:effectLst/>
                          <a:latin typeface="BIZ UDPゴシック" panose="020B0400000000000000" pitchFamily="50" charset="-128"/>
                          <a:ea typeface="BIZ UDPゴシック" panose="020B0400000000000000" pitchFamily="50" charset="-128"/>
                        </a:rPr>
                        <a:t>・戦略の策定</a:t>
                      </a:r>
                    </a:p>
                    <a:p>
                      <a:pPr algn="l">
                        <a:lnSpc>
                          <a:spcPts val="1680"/>
                        </a:lnSpc>
                      </a:pPr>
                      <a:r>
                        <a:rPr lang="ja-JP" sz="1400" kern="100" dirty="0">
                          <a:solidFill>
                            <a:schemeClr val="tx1"/>
                          </a:solidFill>
                          <a:effectLst/>
                          <a:latin typeface="BIZ UDPゴシック" panose="020B0400000000000000" pitchFamily="50" charset="-128"/>
                          <a:ea typeface="BIZ UDPゴシック" panose="020B0400000000000000" pitchFamily="50" charset="-128"/>
                        </a:rPr>
                        <a:t>・プロトタイプの構築普及</a:t>
                      </a:r>
                    </a:p>
                    <a:p>
                      <a:pPr algn="l">
                        <a:lnSpc>
                          <a:spcPts val="1680"/>
                        </a:lnSpc>
                      </a:pPr>
                      <a:r>
                        <a:rPr lang="ja-JP" sz="1400" kern="100" dirty="0">
                          <a:solidFill>
                            <a:schemeClr val="tx1"/>
                          </a:solidFill>
                          <a:effectLst/>
                          <a:latin typeface="BIZ UDPゴシック" panose="020B0400000000000000" pitchFamily="50" charset="-128"/>
                          <a:ea typeface="BIZ UDPゴシック" panose="020B0400000000000000" pitchFamily="50" charset="-128"/>
                        </a:rPr>
                        <a:t>・資金調達の支援等</a:t>
                      </a:r>
                    </a:p>
                    <a:p>
                      <a:pPr algn="l">
                        <a:lnSpc>
                          <a:spcPts val="1680"/>
                        </a:lnSpc>
                      </a:pPr>
                      <a:r>
                        <a:rPr lang="en-US" sz="1400" kern="100" dirty="0">
                          <a:solidFill>
                            <a:schemeClr val="tx1"/>
                          </a:solidFill>
                          <a:effectLst/>
                          <a:latin typeface="BIZ UDPゴシック" panose="020B0400000000000000" pitchFamily="50" charset="-128"/>
                          <a:ea typeface="BIZ UDPゴシック" panose="020B0400000000000000" pitchFamily="50" charset="-128"/>
                        </a:rPr>
                        <a:t> </a:t>
                      </a:r>
                      <a:endParaRPr lang="ja-JP" sz="1400" kern="100" dirty="0">
                        <a:solidFill>
                          <a:schemeClr val="tx1"/>
                        </a:solidFill>
                        <a:effectLst/>
                        <a:latin typeface="BIZ UDPゴシック" panose="020B0400000000000000" pitchFamily="50" charset="-128"/>
                        <a:ea typeface="BIZ UDPゴシック" panose="020B0400000000000000" pitchFamily="50" charset="-128"/>
                      </a:endParaRPr>
                    </a:p>
                    <a:p>
                      <a:pPr marL="176213" indent="-176213" algn="l">
                        <a:lnSpc>
                          <a:spcPts val="1680"/>
                        </a:lnSpc>
                      </a:pPr>
                      <a:r>
                        <a:rPr lang="ja-JP" sz="1400" kern="100" dirty="0">
                          <a:solidFill>
                            <a:schemeClr val="tx1"/>
                          </a:solidFill>
                          <a:effectLst/>
                          <a:latin typeface="BIZ UDPゴシック" panose="020B0400000000000000" pitchFamily="50" charset="-128"/>
                          <a:ea typeface="BIZ UDPゴシック" panose="020B0400000000000000" pitchFamily="50" charset="-128"/>
                        </a:rPr>
                        <a:t>※</a:t>
                      </a:r>
                      <a:r>
                        <a:rPr lang="ja-JP" altLang="en-US" sz="1400" kern="100" dirty="0">
                          <a:solidFill>
                            <a:schemeClr val="tx1"/>
                          </a:solidFill>
                          <a:effectLst/>
                          <a:latin typeface="BIZ UDPゴシック" panose="020B0400000000000000" pitchFamily="50" charset="-128"/>
                          <a:ea typeface="BIZ UDPゴシック" panose="020B0400000000000000" pitchFamily="50" charset="-128"/>
                        </a:rPr>
                        <a:t>　協議会には、福岡市及び周辺</a:t>
                      </a:r>
                      <a:r>
                        <a:rPr lang="en-US" altLang="ja-JP" sz="1400" kern="100" dirty="0">
                          <a:solidFill>
                            <a:schemeClr val="tx1"/>
                          </a:solidFill>
                          <a:effectLst/>
                          <a:latin typeface="BIZ UDPゴシック" panose="020B0400000000000000" pitchFamily="50" charset="-128"/>
                          <a:ea typeface="BIZ UDPゴシック" panose="020B0400000000000000" pitchFamily="50" charset="-128"/>
                        </a:rPr>
                        <a:t>16</a:t>
                      </a:r>
                      <a:r>
                        <a:rPr lang="ja-JP" altLang="en-US" sz="1400" kern="100" dirty="0">
                          <a:solidFill>
                            <a:schemeClr val="tx1"/>
                          </a:solidFill>
                          <a:effectLst/>
                          <a:latin typeface="BIZ UDPゴシック" panose="020B0400000000000000" pitchFamily="50" charset="-128"/>
                          <a:ea typeface="BIZ UDPゴシック" panose="020B0400000000000000" pitchFamily="50" charset="-128"/>
                        </a:rPr>
                        <a:t>市町で構成される、自治</a:t>
                      </a:r>
                      <a:endParaRPr lang="en-US" altLang="ja-JP" sz="1400" kern="100" dirty="0">
                        <a:solidFill>
                          <a:schemeClr val="tx1"/>
                        </a:solidFill>
                        <a:effectLst/>
                        <a:latin typeface="BIZ UDPゴシック" panose="020B0400000000000000" pitchFamily="50" charset="-128"/>
                        <a:ea typeface="BIZ UDPゴシック" panose="020B0400000000000000" pitchFamily="50" charset="-128"/>
                      </a:endParaRPr>
                    </a:p>
                    <a:p>
                      <a:pPr marL="176213" indent="-176213" algn="l">
                        <a:lnSpc>
                          <a:spcPts val="1680"/>
                        </a:lnSpc>
                      </a:pPr>
                      <a:r>
                        <a:rPr lang="en-US" altLang="ja-JP" sz="1400" kern="100" dirty="0">
                          <a:solidFill>
                            <a:schemeClr val="tx1"/>
                          </a:solidFill>
                          <a:effectLst/>
                          <a:latin typeface="BIZ UDPゴシック" panose="020B0400000000000000" pitchFamily="50" charset="-128"/>
                          <a:ea typeface="BIZ UDPゴシック" panose="020B0400000000000000" pitchFamily="50" charset="-128"/>
                        </a:rPr>
                        <a:t>   </a:t>
                      </a:r>
                      <a:r>
                        <a:rPr lang="ja-JP" altLang="en-US" sz="1400" kern="100" dirty="0">
                          <a:solidFill>
                            <a:schemeClr val="tx1"/>
                          </a:solidFill>
                          <a:effectLst/>
                          <a:latin typeface="BIZ UDPゴシック" panose="020B0400000000000000" pitchFamily="50" charset="-128"/>
                          <a:ea typeface="BIZ UDPゴシック" panose="020B0400000000000000" pitchFamily="50" charset="-128"/>
                        </a:rPr>
                        <a:t>法に基づく「福岡都市圏広域行政推進協議会」が特別会員として参画しており、経済的な広域連携の取組は福岡地域戦略推進協議会が実施するなど、役割分担を行っている。</a:t>
                      </a:r>
                      <a:endParaRPr 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5984" marR="25984" marT="72000" marB="0"/>
                </a:tc>
                <a:tc>
                  <a:txBody>
                    <a:bodyPr/>
                    <a:lstStyle/>
                    <a:p>
                      <a:pPr marL="88900" indent="-88900" algn="l">
                        <a:lnSpc>
                          <a:spcPts val="1680"/>
                        </a:lnSpc>
                      </a:pPr>
                      <a:r>
                        <a:rPr lang="ja-JP" altLang="en-US" sz="1400" kern="100" dirty="0">
                          <a:solidFill>
                            <a:schemeClr val="tx1"/>
                          </a:solidFill>
                          <a:effectLst/>
                          <a:latin typeface="BIZ UDPゴシック" panose="020B0400000000000000" pitchFamily="50" charset="-128"/>
                          <a:ea typeface="BIZ UDPゴシック" panose="020B0400000000000000" pitchFamily="50" charset="-128"/>
                        </a:rPr>
                        <a:t>・広域防災、広域観光、文化・スポーツ振興、広域産業振興、広域医療、広域環境保全、資格試験・免許等、広域職員研修の７分野の事務</a:t>
                      </a:r>
                      <a:endParaRPr lang="en-US" altLang="ja-JP" sz="1400" kern="100" dirty="0">
                        <a:solidFill>
                          <a:schemeClr val="tx1"/>
                        </a:solidFill>
                        <a:effectLst/>
                        <a:latin typeface="BIZ UDPゴシック" panose="020B0400000000000000" pitchFamily="50" charset="-128"/>
                        <a:ea typeface="BIZ UDPゴシック" panose="020B0400000000000000" pitchFamily="50" charset="-128"/>
                      </a:endParaRPr>
                    </a:p>
                    <a:p>
                      <a:pPr marL="88900" indent="-88900" algn="l">
                        <a:lnSpc>
                          <a:spcPts val="1680"/>
                        </a:lnSpc>
                      </a:pPr>
                      <a:endParaRPr lang="en-US" altLang="ja-JP" sz="1400" kern="100" dirty="0">
                        <a:solidFill>
                          <a:schemeClr val="tx1"/>
                        </a:solidFill>
                        <a:effectLst/>
                        <a:latin typeface="BIZ UDPゴシック" panose="020B0400000000000000" pitchFamily="50" charset="-128"/>
                        <a:ea typeface="BIZ UDPゴシック" panose="020B0400000000000000" pitchFamily="50" charset="-128"/>
                      </a:endParaRPr>
                    </a:p>
                    <a:p>
                      <a:pPr marL="88900" indent="-88900" algn="l">
                        <a:lnSpc>
                          <a:spcPts val="1680"/>
                        </a:lnSpc>
                      </a:pPr>
                      <a:r>
                        <a:rPr lang="ja-JP" altLang="en-US" sz="1400" kern="100" dirty="0">
                          <a:solidFill>
                            <a:schemeClr val="tx1"/>
                          </a:solidFill>
                          <a:effectLst/>
                          <a:latin typeface="BIZ UDPゴシック" panose="020B0400000000000000" pitchFamily="50" charset="-128"/>
                          <a:ea typeface="BIZ UDPゴシック" panose="020B0400000000000000" pitchFamily="50" charset="-128"/>
                        </a:rPr>
                        <a:t>・広域にわたる政策の企画調整</a:t>
                      </a:r>
                      <a:endParaRPr lang="en-US" altLang="ja-JP" sz="1400" kern="100" dirty="0">
                        <a:solidFill>
                          <a:schemeClr val="tx1"/>
                        </a:solidFill>
                        <a:effectLst/>
                        <a:latin typeface="BIZ UDPゴシック" panose="020B0400000000000000" pitchFamily="50" charset="-128"/>
                        <a:ea typeface="BIZ UDPゴシック" panose="020B0400000000000000" pitchFamily="50" charset="-128"/>
                      </a:endParaRPr>
                    </a:p>
                    <a:p>
                      <a:pPr marL="354013" indent="-177800" algn="l">
                        <a:lnSpc>
                          <a:spcPts val="1680"/>
                        </a:lnSpc>
                      </a:pPr>
                      <a:r>
                        <a:rPr lang="ja-JP" altLang="en-US" sz="1400" kern="100" dirty="0">
                          <a:solidFill>
                            <a:schemeClr val="tx1"/>
                          </a:solidFill>
                          <a:effectLst/>
                          <a:latin typeface="BIZ UDPゴシック" panose="020B0400000000000000" pitchFamily="50" charset="-128"/>
                          <a:ea typeface="BIZ UDPゴシック" panose="020B0400000000000000" pitchFamily="50" charset="-128"/>
                        </a:rPr>
                        <a:t>　◇「</a:t>
                      </a:r>
                      <a:r>
                        <a:rPr lang="en-US" altLang="ja-JP" sz="1400" kern="100" dirty="0">
                          <a:solidFill>
                            <a:schemeClr val="tx1"/>
                          </a:solidFill>
                          <a:effectLst/>
                          <a:latin typeface="BIZ UDPゴシック" panose="020B0400000000000000" pitchFamily="50" charset="-128"/>
                          <a:ea typeface="BIZ UDPゴシック" panose="020B0400000000000000" pitchFamily="50" charset="-128"/>
                        </a:rPr>
                        <a:t>2025</a:t>
                      </a:r>
                      <a:r>
                        <a:rPr lang="ja-JP" altLang="en-US" sz="1400" kern="100" dirty="0">
                          <a:solidFill>
                            <a:schemeClr val="tx1"/>
                          </a:solidFill>
                          <a:effectLst/>
                          <a:latin typeface="BIZ UDPゴシック" panose="020B0400000000000000" pitchFamily="50" charset="-128"/>
                          <a:ea typeface="BIZ UDPゴシック" panose="020B0400000000000000" pitchFamily="50" charset="-128"/>
                        </a:rPr>
                        <a:t>年大阪・関西万博」への対応、広域インフラ</a:t>
                      </a:r>
                      <a:br>
                        <a:rPr lang="en-US" altLang="ja-JP" sz="1400" kern="100" dirty="0">
                          <a:solidFill>
                            <a:schemeClr val="tx1"/>
                          </a:solidFill>
                          <a:effectLst/>
                          <a:latin typeface="BIZ UDPゴシック" panose="020B0400000000000000" pitchFamily="50" charset="-128"/>
                          <a:ea typeface="BIZ UDPゴシック" panose="020B0400000000000000" pitchFamily="50" charset="-128"/>
                        </a:rPr>
                      </a:br>
                      <a:r>
                        <a:rPr lang="en-US" altLang="ja-JP" sz="1400" kern="100" dirty="0">
                          <a:solidFill>
                            <a:schemeClr val="tx1"/>
                          </a:solidFill>
                          <a:effectLst/>
                          <a:latin typeface="BIZ UDPゴシック" panose="020B0400000000000000" pitchFamily="50" charset="-128"/>
                          <a:ea typeface="BIZ UDPゴシック" panose="020B0400000000000000" pitchFamily="50" charset="-128"/>
                        </a:rPr>
                        <a:t>  </a:t>
                      </a:r>
                      <a:r>
                        <a:rPr lang="ja-JP" altLang="en-US" sz="1400" kern="100" dirty="0">
                          <a:solidFill>
                            <a:schemeClr val="tx1"/>
                          </a:solidFill>
                          <a:effectLst/>
                          <a:latin typeface="BIZ UDPゴシック" panose="020B0400000000000000" pitchFamily="50" charset="-128"/>
                          <a:ea typeface="BIZ UDPゴシック" panose="020B0400000000000000" pitchFamily="50" charset="-128"/>
                        </a:rPr>
                        <a:t>の整備促進、プラスチック対策の推進、エネルギー</a:t>
                      </a:r>
                      <a:br>
                        <a:rPr lang="en-US" altLang="ja-JP" sz="1400" kern="100" dirty="0">
                          <a:solidFill>
                            <a:schemeClr val="tx1"/>
                          </a:solidFill>
                          <a:effectLst/>
                          <a:latin typeface="BIZ UDPゴシック" panose="020B0400000000000000" pitchFamily="50" charset="-128"/>
                          <a:ea typeface="BIZ UDPゴシック" panose="020B0400000000000000" pitchFamily="50" charset="-128"/>
                        </a:rPr>
                      </a:br>
                      <a:r>
                        <a:rPr lang="en-US" altLang="ja-JP" sz="1400" kern="100" dirty="0">
                          <a:solidFill>
                            <a:schemeClr val="tx1"/>
                          </a:solidFill>
                          <a:effectLst/>
                          <a:latin typeface="BIZ UDPゴシック" panose="020B0400000000000000" pitchFamily="50" charset="-128"/>
                          <a:ea typeface="BIZ UDPゴシック" panose="020B0400000000000000" pitchFamily="50" charset="-128"/>
                        </a:rPr>
                        <a:t>  </a:t>
                      </a:r>
                      <a:r>
                        <a:rPr lang="ja-JP" altLang="en-US" sz="1400" kern="100" dirty="0">
                          <a:solidFill>
                            <a:schemeClr val="tx1"/>
                          </a:solidFill>
                          <a:effectLst/>
                          <a:latin typeface="BIZ UDPゴシック" panose="020B0400000000000000" pitchFamily="50" charset="-128"/>
                          <a:ea typeface="BIZ UDPゴシック" panose="020B0400000000000000" pitchFamily="50" charset="-128"/>
                        </a:rPr>
                        <a:t>政策の推進、イノベーション推進等の企画調整</a:t>
                      </a:r>
                      <a:endParaRPr lang="en-US" altLang="ja-JP" sz="1400" kern="100" dirty="0">
                        <a:solidFill>
                          <a:schemeClr val="tx1"/>
                        </a:solidFill>
                        <a:effectLst/>
                        <a:latin typeface="BIZ UDPゴシック" panose="020B0400000000000000" pitchFamily="50" charset="-128"/>
                        <a:ea typeface="BIZ UDPゴシック" panose="020B0400000000000000" pitchFamily="50" charset="-128"/>
                      </a:endParaRPr>
                    </a:p>
                    <a:p>
                      <a:pPr marL="354013" indent="-177800" algn="l">
                        <a:lnSpc>
                          <a:spcPts val="1680"/>
                        </a:lnSpc>
                      </a:pPr>
                      <a:r>
                        <a:rPr lang="ja-JP" altLang="en-US" sz="1400" kern="100" dirty="0">
                          <a:solidFill>
                            <a:schemeClr val="tx1"/>
                          </a:solidFill>
                          <a:effectLst/>
                          <a:latin typeface="BIZ UDPゴシック" panose="020B0400000000000000" pitchFamily="50" charset="-128"/>
                          <a:ea typeface="BIZ UDPゴシック" panose="020B0400000000000000" pitchFamily="50" charset="-128"/>
                        </a:rPr>
                        <a:t>　◇国土の双眼構造の実現に向けた取組や地方分権改</a:t>
                      </a:r>
                      <a:br>
                        <a:rPr lang="en-US" altLang="ja-JP" sz="1400" kern="100" dirty="0">
                          <a:solidFill>
                            <a:schemeClr val="tx1"/>
                          </a:solidFill>
                          <a:effectLst/>
                          <a:latin typeface="BIZ UDPゴシック" panose="020B0400000000000000" pitchFamily="50" charset="-128"/>
                          <a:ea typeface="BIZ UDPゴシック" panose="020B0400000000000000" pitchFamily="50" charset="-128"/>
                        </a:rPr>
                      </a:br>
                      <a:r>
                        <a:rPr lang="en-US" altLang="ja-JP" sz="1400" kern="100" dirty="0">
                          <a:solidFill>
                            <a:schemeClr val="tx1"/>
                          </a:solidFill>
                          <a:effectLst/>
                          <a:latin typeface="BIZ UDPゴシック" panose="020B0400000000000000" pitchFamily="50" charset="-128"/>
                          <a:ea typeface="BIZ UDPゴシック" panose="020B0400000000000000" pitchFamily="50" charset="-128"/>
                        </a:rPr>
                        <a:t>  </a:t>
                      </a:r>
                      <a:r>
                        <a:rPr lang="ja-JP" altLang="en-US" sz="1400" kern="100" dirty="0">
                          <a:solidFill>
                            <a:schemeClr val="tx1"/>
                          </a:solidFill>
                          <a:effectLst/>
                          <a:latin typeface="BIZ UDPゴシック" panose="020B0400000000000000" pitchFamily="50" charset="-128"/>
                          <a:ea typeface="BIZ UDPゴシック" panose="020B0400000000000000" pitchFamily="50" charset="-128"/>
                        </a:rPr>
                        <a:t>革の推進などの分権型社会の実現に向けた取組</a:t>
                      </a:r>
                    </a:p>
                  </a:txBody>
                  <a:tcPr marL="25984" marR="25984" marT="72000" marB="0"/>
                </a:tc>
                <a:extLst>
                  <a:ext uri="{0D108BD9-81ED-4DB2-BD59-A6C34878D82A}">
                    <a16:rowId xmlns:a16="http://schemas.microsoft.com/office/drawing/2014/main" val="4222562129"/>
                  </a:ext>
                </a:extLst>
              </a:tr>
              <a:tr h="1836000">
                <a:tc>
                  <a:txBody>
                    <a:bodyPr/>
                    <a:lstStyle/>
                    <a:p>
                      <a:pPr algn="l">
                        <a:lnSpc>
                          <a:spcPts val="1680"/>
                        </a:lnSpc>
                      </a:pPr>
                      <a:r>
                        <a:rPr lang="ja-JP" sz="1400" kern="100" dirty="0">
                          <a:effectLst/>
                          <a:latin typeface="BIZ UDPゴシック" panose="020B0400000000000000" pitchFamily="50" charset="-128"/>
                          <a:ea typeface="BIZ UDPゴシック" panose="020B0400000000000000" pitchFamily="50" charset="-128"/>
                        </a:rPr>
                        <a:t>機関</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5984" marR="25984" marT="72000" marB="0"/>
                </a:tc>
                <a:tc>
                  <a:txBody>
                    <a:bodyPr/>
                    <a:lstStyle/>
                    <a:p>
                      <a:pPr algn="l">
                        <a:lnSpc>
                          <a:spcPts val="1680"/>
                        </a:lnSpc>
                      </a:pPr>
                      <a:r>
                        <a:rPr lang="ja-JP" sz="1400" kern="100" dirty="0">
                          <a:solidFill>
                            <a:schemeClr val="tx1"/>
                          </a:solidFill>
                          <a:effectLst/>
                          <a:latin typeface="BIZ UDPゴシック" panose="020B0400000000000000" pitchFamily="50" charset="-128"/>
                          <a:ea typeface="BIZ UDPゴシック" panose="020B0400000000000000" pitchFamily="50" charset="-128"/>
                        </a:rPr>
                        <a:t>・会長（九経連名誉会長）、</a:t>
                      </a:r>
                    </a:p>
                    <a:p>
                      <a:pPr algn="l">
                        <a:lnSpc>
                          <a:spcPts val="1680"/>
                        </a:lnSpc>
                      </a:pPr>
                      <a:r>
                        <a:rPr lang="ja-JP" sz="1400" kern="100" dirty="0">
                          <a:solidFill>
                            <a:schemeClr val="tx1"/>
                          </a:solidFill>
                          <a:effectLst/>
                          <a:latin typeface="BIZ UDPゴシック" panose="020B0400000000000000" pitchFamily="50" charset="-128"/>
                          <a:ea typeface="BIZ UDPゴシック" panose="020B0400000000000000" pitchFamily="50" charset="-128"/>
                        </a:rPr>
                        <a:t>・副会長（九州大学</a:t>
                      </a:r>
                      <a:r>
                        <a:rPr lang="ja-JP" altLang="en-US" sz="1400" kern="100" dirty="0">
                          <a:solidFill>
                            <a:schemeClr val="tx1"/>
                          </a:solidFill>
                          <a:effectLst/>
                          <a:latin typeface="BIZ UDPゴシック" panose="020B0400000000000000" pitchFamily="50" charset="-128"/>
                          <a:ea typeface="BIZ UDPゴシック" panose="020B0400000000000000" pitchFamily="50" charset="-128"/>
                        </a:rPr>
                        <a:t>総長</a:t>
                      </a:r>
                      <a:r>
                        <a:rPr lang="ja-JP" sz="1400" kern="100" dirty="0">
                          <a:solidFill>
                            <a:schemeClr val="tx1"/>
                          </a:solidFill>
                          <a:effectLst/>
                          <a:latin typeface="BIZ UDPゴシック" panose="020B0400000000000000" pitchFamily="50" charset="-128"/>
                          <a:ea typeface="BIZ UDPゴシック" panose="020B0400000000000000" pitchFamily="50" charset="-128"/>
                        </a:rPr>
                        <a:t>及び福岡市長）</a:t>
                      </a:r>
                    </a:p>
                    <a:p>
                      <a:pPr algn="l">
                        <a:lnSpc>
                          <a:spcPts val="1680"/>
                        </a:lnSpc>
                      </a:pPr>
                      <a:r>
                        <a:rPr lang="ja-JP" sz="1400" kern="100" dirty="0">
                          <a:solidFill>
                            <a:schemeClr val="tx1"/>
                          </a:solidFill>
                          <a:effectLst/>
                          <a:latin typeface="BIZ UDPゴシック" panose="020B0400000000000000" pitchFamily="50" charset="-128"/>
                          <a:ea typeface="BIZ UDPゴシック" panose="020B0400000000000000" pitchFamily="50" charset="-128"/>
                        </a:rPr>
                        <a:t>・監査役（銀行の執行役員）</a:t>
                      </a:r>
                    </a:p>
                    <a:p>
                      <a:pPr algn="l">
                        <a:lnSpc>
                          <a:spcPts val="1680"/>
                        </a:lnSpc>
                      </a:pPr>
                      <a:r>
                        <a:rPr lang="ja-JP" sz="1400" kern="100" dirty="0">
                          <a:solidFill>
                            <a:schemeClr val="tx1"/>
                          </a:solidFill>
                          <a:effectLst/>
                          <a:latin typeface="BIZ UDPゴシック" panose="020B0400000000000000" pitchFamily="50" charset="-128"/>
                          <a:ea typeface="BIZ UDPゴシック" panose="020B0400000000000000" pitchFamily="50" charset="-128"/>
                        </a:rPr>
                        <a:t>・顧問（国の出先機関の長）</a:t>
                      </a:r>
                    </a:p>
                    <a:p>
                      <a:pPr algn="l">
                        <a:lnSpc>
                          <a:spcPts val="1680"/>
                        </a:lnSpc>
                      </a:pPr>
                      <a:r>
                        <a:rPr lang="ja-JP" sz="1400" kern="100" dirty="0">
                          <a:solidFill>
                            <a:schemeClr val="tx1"/>
                          </a:solidFill>
                          <a:effectLst/>
                          <a:latin typeface="BIZ UDPゴシック" panose="020B0400000000000000" pitchFamily="50" charset="-128"/>
                          <a:ea typeface="BIZ UDPゴシック" panose="020B0400000000000000" pitchFamily="50" charset="-128"/>
                        </a:rPr>
                        <a:t>・幹事（</a:t>
                      </a:r>
                      <a:r>
                        <a:rPr lang="ja-JP" altLang="en-US" sz="1400" kern="100" dirty="0">
                          <a:solidFill>
                            <a:schemeClr val="tx1"/>
                          </a:solidFill>
                          <a:effectLst/>
                          <a:latin typeface="BIZ UDPゴシック" panose="020B0400000000000000" pitchFamily="50" charset="-128"/>
                          <a:ea typeface="BIZ UDPゴシック" panose="020B0400000000000000" pitchFamily="50" charset="-128"/>
                        </a:rPr>
                        <a:t>主要な官民団体の幹部</a:t>
                      </a:r>
                      <a:r>
                        <a:rPr lang="ja-JP" sz="1400" kern="100" dirty="0">
                          <a:solidFill>
                            <a:schemeClr val="tx1"/>
                          </a:solidFill>
                          <a:effectLst/>
                          <a:latin typeface="BIZ UDPゴシック" panose="020B0400000000000000" pitchFamily="50" charset="-128"/>
                          <a:ea typeface="BIZ UDPゴシック" panose="020B0400000000000000" pitchFamily="50" charset="-128"/>
                        </a:rPr>
                        <a:t>）</a:t>
                      </a:r>
                    </a:p>
                    <a:p>
                      <a:pPr algn="l">
                        <a:lnSpc>
                          <a:spcPts val="1680"/>
                        </a:lnSpc>
                      </a:pPr>
                      <a:r>
                        <a:rPr lang="ja-JP" sz="1400" kern="100" dirty="0">
                          <a:solidFill>
                            <a:schemeClr val="tx1"/>
                          </a:solidFill>
                          <a:effectLst/>
                          <a:latin typeface="BIZ UDPゴシック" panose="020B0400000000000000" pitchFamily="50" charset="-128"/>
                          <a:ea typeface="BIZ UDPゴシック" panose="020B0400000000000000" pitchFamily="50" charset="-128"/>
                        </a:rPr>
                        <a:t>・部会</a:t>
                      </a:r>
                    </a:p>
                    <a:p>
                      <a:pPr algn="l">
                        <a:lnSpc>
                          <a:spcPts val="1680"/>
                        </a:lnSpc>
                      </a:pPr>
                      <a:r>
                        <a:rPr lang="ja-JP" sz="1400" kern="100" dirty="0">
                          <a:solidFill>
                            <a:schemeClr val="tx1"/>
                          </a:solidFill>
                          <a:effectLst/>
                          <a:latin typeface="BIZ UDPゴシック" panose="020B0400000000000000" pitchFamily="50" charset="-128"/>
                          <a:ea typeface="BIZ UDPゴシック" panose="020B0400000000000000" pitchFamily="50" charset="-128"/>
                        </a:rPr>
                        <a:t>・事務局（プロパーなど）</a:t>
                      </a:r>
                    </a:p>
                  </a:txBody>
                  <a:tcPr marL="25984" marR="25984" marT="72000" marB="0"/>
                </a:tc>
                <a:tc>
                  <a:txBody>
                    <a:bodyPr/>
                    <a:lstStyle/>
                    <a:p>
                      <a:pPr algn="l">
                        <a:lnSpc>
                          <a:spcPts val="1680"/>
                        </a:lnSpc>
                      </a:pPr>
                      <a:r>
                        <a:rPr lang="ja-JP" sz="1400" kern="100" dirty="0">
                          <a:solidFill>
                            <a:schemeClr val="tx1"/>
                          </a:solidFill>
                          <a:effectLst/>
                          <a:latin typeface="BIZ UDPゴシック" panose="020B0400000000000000" pitchFamily="50" charset="-128"/>
                          <a:ea typeface="BIZ UDPゴシック" panose="020B0400000000000000" pitchFamily="50" charset="-128"/>
                        </a:rPr>
                        <a:t>・</a:t>
                      </a:r>
                      <a:r>
                        <a:rPr lang="ja-JP" altLang="en-US" sz="1400" kern="100" dirty="0">
                          <a:solidFill>
                            <a:schemeClr val="tx1"/>
                          </a:solidFill>
                          <a:effectLst/>
                          <a:latin typeface="BIZ UDPゴシック" panose="020B0400000000000000" pitchFamily="50" charset="-128"/>
                          <a:ea typeface="BIZ UDPゴシック" panose="020B0400000000000000" pitchFamily="50" charset="-128"/>
                        </a:rPr>
                        <a:t>広域</a:t>
                      </a:r>
                      <a:r>
                        <a:rPr lang="ja-JP" sz="1400" kern="100" dirty="0">
                          <a:solidFill>
                            <a:schemeClr val="tx1"/>
                          </a:solidFill>
                          <a:effectLst/>
                          <a:latin typeface="BIZ UDPゴシック" panose="020B0400000000000000" pitchFamily="50" charset="-128"/>
                          <a:ea typeface="BIZ UDPゴシック" panose="020B0400000000000000" pitchFamily="50" charset="-128"/>
                        </a:rPr>
                        <a:t>連合長（構成団体の長による互選）</a:t>
                      </a:r>
                    </a:p>
                    <a:p>
                      <a:pPr algn="l">
                        <a:lnSpc>
                          <a:spcPts val="1680"/>
                        </a:lnSpc>
                      </a:pPr>
                      <a:r>
                        <a:rPr lang="ja-JP" sz="1400" kern="100" dirty="0">
                          <a:solidFill>
                            <a:schemeClr val="tx1"/>
                          </a:solidFill>
                          <a:effectLst/>
                          <a:latin typeface="BIZ UDPゴシック" panose="020B0400000000000000" pitchFamily="50" charset="-128"/>
                          <a:ea typeface="BIZ UDPゴシック" panose="020B0400000000000000" pitchFamily="50" charset="-128"/>
                        </a:rPr>
                        <a:t>・</a:t>
                      </a:r>
                      <a:r>
                        <a:rPr lang="ja-JP" altLang="en-US" sz="1400" kern="100" dirty="0">
                          <a:solidFill>
                            <a:schemeClr val="tx1"/>
                          </a:solidFill>
                          <a:effectLst/>
                          <a:latin typeface="BIZ UDPゴシック" panose="020B0400000000000000" pitchFamily="50" charset="-128"/>
                          <a:ea typeface="BIZ UDPゴシック" panose="020B0400000000000000" pitchFamily="50" charset="-128"/>
                        </a:rPr>
                        <a:t>広域</a:t>
                      </a:r>
                      <a:r>
                        <a:rPr lang="ja-JP" sz="1400" kern="100" dirty="0">
                          <a:solidFill>
                            <a:schemeClr val="tx1"/>
                          </a:solidFill>
                          <a:effectLst/>
                          <a:latin typeface="BIZ UDPゴシック" panose="020B0400000000000000" pitchFamily="50" charset="-128"/>
                          <a:ea typeface="BIZ UDPゴシック" panose="020B0400000000000000" pitchFamily="50" charset="-128"/>
                        </a:rPr>
                        <a:t>連合議会（構成団体議員による選出）</a:t>
                      </a:r>
                      <a:endParaRPr lang="en-US" altLang="ja-JP" sz="1400" kern="100" dirty="0">
                        <a:solidFill>
                          <a:schemeClr val="tx1"/>
                        </a:solidFill>
                        <a:effectLst/>
                        <a:latin typeface="BIZ UDPゴシック" panose="020B0400000000000000" pitchFamily="50" charset="-128"/>
                        <a:ea typeface="BIZ UDPゴシック" panose="020B0400000000000000" pitchFamily="50" charset="-128"/>
                      </a:endParaRPr>
                    </a:p>
                    <a:p>
                      <a:pPr algn="l">
                        <a:lnSpc>
                          <a:spcPts val="1680"/>
                        </a:lnSpc>
                      </a:pPr>
                      <a:r>
                        <a:rPr lang="ja-JP" altLang="en-US" sz="1400" kern="100" dirty="0">
                          <a:solidFill>
                            <a:schemeClr val="tx1"/>
                          </a:solidFill>
                          <a:effectLst/>
                          <a:latin typeface="BIZ UDPゴシック" panose="020B0400000000000000" pitchFamily="50" charset="-128"/>
                          <a:ea typeface="BIZ UDPゴシック" panose="020B0400000000000000" pitchFamily="50" charset="-128"/>
                        </a:rPr>
                        <a:t>・広域連合協議会（経済団体など区域内で活動する団体の</a:t>
                      </a:r>
                      <a:br>
                        <a:rPr lang="en-US" altLang="ja-JP" sz="1400" kern="100" dirty="0">
                          <a:solidFill>
                            <a:schemeClr val="tx1"/>
                          </a:solidFill>
                          <a:effectLst/>
                          <a:latin typeface="BIZ UDPゴシック" panose="020B0400000000000000" pitchFamily="50" charset="-128"/>
                          <a:ea typeface="BIZ UDPゴシック" panose="020B0400000000000000" pitchFamily="50" charset="-128"/>
                        </a:rPr>
                      </a:br>
                      <a:r>
                        <a:rPr lang="ja-JP" altLang="en-US" sz="1400" kern="100" dirty="0">
                          <a:solidFill>
                            <a:schemeClr val="tx1"/>
                          </a:solidFill>
                          <a:effectLst/>
                          <a:latin typeface="BIZ UDPゴシック" panose="020B0400000000000000" pitchFamily="50" charset="-128"/>
                          <a:ea typeface="BIZ UDPゴシック" panose="020B0400000000000000" pitchFamily="50" charset="-128"/>
                        </a:rPr>
                        <a:t>　代表、有識者、公募委員、市町村長などを広域連合長が</a:t>
                      </a:r>
                      <a:br>
                        <a:rPr lang="en-US" altLang="ja-JP" sz="1400" kern="100" dirty="0">
                          <a:solidFill>
                            <a:schemeClr val="tx1"/>
                          </a:solidFill>
                          <a:effectLst/>
                          <a:latin typeface="BIZ UDPゴシック" panose="020B0400000000000000" pitchFamily="50" charset="-128"/>
                          <a:ea typeface="BIZ UDPゴシック" panose="020B0400000000000000" pitchFamily="50" charset="-128"/>
                        </a:rPr>
                      </a:br>
                      <a:r>
                        <a:rPr lang="ja-JP" altLang="en-US" sz="1400" kern="100" dirty="0">
                          <a:solidFill>
                            <a:schemeClr val="tx1"/>
                          </a:solidFill>
                          <a:effectLst/>
                          <a:latin typeface="BIZ UDPゴシック" panose="020B0400000000000000" pitchFamily="50" charset="-128"/>
                          <a:ea typeface="BIZ UDPゴシック" panose="020B0400000000000000" pitchFamily="50" charset="-128"/>
                        </a:rPr>
                        <a:t>　選任）</a:t>
                      </a:r>
                      <a:endParaRPr lang="ja-JP" sz="1400" kern="100" dirty="0">
                        <a:solidFill>
                          <a:schemeClr val="tx1"/>
                        </a:solidFill>
                        <a:effectLst/>
                        <a:latin typeface="BIZ UDPゴシック" panose="020B0400000000000000" pitchFamily="50" charset="-128"/>
                        <a:ea typeface="BIZ UDPゴシック" panose="020B0400000000000000" pitchFamily="50" charset="-128"/>
                      </a:endParaRPr>
                    </a:p>
                    <a:p>
                      <a:pPr algn="l">
                        <a:lnSpc>
                          <a:spcPts val="1680"/>
                        </a:lnSpc>
                      </a:pPr>
                      <a:r>
                        <a:rPr lang="ja-JP" sz="1400" kern="100" dirty="0">
                          <a:solidFill>
                            <a:schemeClr val="tx1"/>
                          </a:solidFill>
                          <a:effectLst/>
                          <a:latin typeface="BIZ UDPゴシック" panose="020B0400000000000000" pitchFamily="50" charset="-128"/>
                          <a:ea typeface="BIZ UDPゴシック" panose="020B0400000000000000" pitchFamily="50" charset="-128"/>
                        </a:rPr>
                        <a:t>・事務局（構成団体からの出向）</a:t>
                      </a:r>
                      <a:endParaRPr 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5984" marR="25984" marT="72000" marB="0"/>
                </a:tc>
                <a:extLst>
                  <a:ext uri="{0D108BD9-81ED-4DB2-BD59-A6C34878D82A}">
                    <a16:rowId xmlns:a16="http://schemas.microsoft.com/office/drawing/2014/main" val="503706383"/>
                  </a:ext>
                </a:extLst>
              </a:tr>
              <a:tr h="1224000">
                <a:tc>
                  <a:txBody>
                    <a:bodyPr/>
                    <a:lstStyle/>
                    <a:p>
                      <a:pPr algn="l">
                        <a:lnSpc>
                          <a:spcPts val="1680"/>
                        </a:lnSpc>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執行レベルの</a:t>
                      </a:r>
                      <a:r>
                        <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意思決定</a:t>
                      </a:r>
                    </a:p>
                  </a:txBody>
                  <a:tcPr marL="68580" marR="68580" marT="72000" marB="0"/>
                </a:tc>
                <a:tc>
                  <a:txBody>
                    <a:bodyPr/>
                    <a:lstStyle/>
                    <a:p>
                      <a:pPr algn="l">
                        <a:lnSpc>
                          <a:spcPts val="1680"/>
                        </a:lnSpc>
                      </a:pPr>
                      <a:r>
                        <a:rPr 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・幹事会で決定</a:t>
                      </a:r>
                      <a:r>
                        <a:rPr lang="ja-JP" altLang="en-US"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（全会一致）</a:t>
                      </a:r>
                      <a:endParaRPr 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72000" marB="0"/>
                </a:tc>
                <a:tc>
                  <a:txBody>
                    <a:bodyPr/>
                    <a:lstStyle/>
                    <a:p>
                      <a:pPr marL="88900" indent="-88900" algn="l">
                        <a:lnSpc>
                          <a:spcPts val="1680"/>
                        </a:lnSpc>
                      </a:pPr>
                      <a:r>
                        <a:rPr 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広域連合が実施する事務を総合的かつ計画的に推進するために広域計画を策定（広域連合議会の議決を経て策定）</a:t>
                      </a:r>
                      <a:endParaRPr lang="en-US" alt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88900" indent="-88900" algn="l">
                        <a:lnSpc>
                          <a:spcPts val="1680"/>
                        </a:lnSpc>
                      </a:pPr>
                      <a:r>
                        <a:rPr lang="ja-JP" altLang="en-US"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・広域連合運営上の重要事項に関する基本方針及び処理方針は広域連合委員会の合議により決定</a:t>
                      </a:r>
                      <a:endParaRPr 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72000" marB="0"/>
                </a:tc>
                <a:extLst>
                  <a:ext uri="{0D108BD9-81ED-4DB2-BD59-A6C34878D82A}">
                    <a16:rowId xmlns:a16="http://schemas.microsoft.com/office/drawing/2014/main" val="2718515445"/>
                  </a:ext>
                </a:extLst>
              </a:tr>
            </a:tbl>
          </a:graphicData>
        </a:graphic>
      </p:graphicFrame>
    </p:spTree>
    <p:extLst>
      <p:ext uri="{BB962C8B-B14F-4D97-AF65-F5344CB8AC3E}">
        <p14:creationId xmlns:p14="http://schemas.microsoft.com/office/powerpoint/2010/main" val="7518057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DF2918D9-C909-72A8-737C-D1D6E64017EC}"/>
              </a:ext>
            </a:extLst>
          </p:cNvPr>
          <p:cNvSpPr>
            <a:spLocks noGrp="1"/>
          </p:cNvSpPr>
          <p:nvPr>
            <p:ph type="sldNum" sz="quarter" idx="12"/>
          </p:nvPr>
        </p:nvSpPr>
        <p:spPr>
          <a:xfrm>
            <a:off x="10945029" y="6492876"/>
            <a:ext cx="1239586" cy="365125"/>
          </a:xfrm>
        </p:spPr>
        <p:txBody>
          <a:bodyPr/>
          <a:lstStyle/>
          <a:p>
            <a:fld id="{50F88186-B17D-4CE3-A887-D91699CF601C}" type="slidenum">
              <a:rPr kumimoji="1" lang="ja-JP" altLang="en-US" b="0" smtClean="0"/>
              <a:pPr/>
              <a:t>5</a:t>
            </a:fld>
            <a:endParaRPr kumimoji="1" lang="ja-JP" altLang="en-US" b="0" dirty="0"/>
          </a:p>
        </p:txBody>
      </p:sp>
      <p:graphicFrame>
        <p:nvGraphicFramePr>
          <p:cNvPr id="2" name="表 1">
            <a:extLst>
              <a:ext uri="{FF2B5EF4-FFF2-40B4-BE49-F238E27FC236}">
                <a16:creationId xmlns:a16="http://schemas.microsoft.com/office/drawing/2014/main" id="{01542408-A338-ACDC-263F-6011968971E8}"/>
              </a:ext>
            </a:extLst>
          </p:cNvPr>
          <p:cNvGraphicFramePr>
            <a:graphicFrameLocks noGrp="1"/>
          </p:cNvGraphicFramePr>
          <p:nvPr>
            <p:extLst>
              <p:ext uri="{D42A27DB-BD31-4B8C-83A1-F6EECF244321}">
                <p14:modId xmlns:p14="http://schemas.microsoft.com/office/powerpoint/2010/main" val="1629307128"/>
              </p:ext>
            </p:extLst>
          </p:nvPr>
        </p:nvGraphicFramePr>
        <p:xfrm>
          <a:off x="724567" y="791935"/>
          <a:ext cx="10840255" cy="3025007"/>
        </p:xfrm>
        <a:graphic>
          <a:graphicData uri="http://schemas.openxmlformats.org/drawingml/2006/table">
            <a:tbl>
              <a:tblPr firstRow="1" firstCol="1" bandRow="1">
                <a:tableStyleId>{5C22544A-7EE6-4342-B048-85BDC9FD1C3A}</a:tableStyleId>
              </a:tblPr>
              <a:tblGrid>
                <a:gridCol w="1251366">
                  <a:extLst>
                    <a:ext uri="{9D8B030D-6E8A-4147-A177-3AD203B41FA5}">
                      <a16:colId xmlns:a16="http://schemas.microsoft.com/office/drawing/2014/main" val="2485902060"/>
                    </a:ext>
                  </a:extLst>
                </a:gridCol>
                <a:gridCol w="4922562">
                  <a:extLst>
                    <a:ext uri="{9D8B030D-6E8A-4147-A177-3AD203B41FA5}">
                      <a16:colId xmlns:a16="http://schemas.microsoft.com/office/drawing/2014/main" val="1082287194"/>
                    </a:ext>
                  </a:extLst>
                </a:gridCol>
                <a:gridCol w="4666327">
                  <a:extLst>
                    <a:ext uri="{9D8B030D-6E8A-4147-A177-3AD203B41FA5}">
                      <a16:colId xmlns:a16="http://schemas.microsoft.com/office/drawing/2014/main" val="493940198"/>
                    </a:ext>
                  </a:extLst>
                </a:gridCol>
              </a:tblGrid>
              <a:tr h="628903">
                <a:tc>
                  <a:txBody>
                    <a:bodyPr/>
                    <a:lstStyle/>
                    <a:p>
                      <a:pPr algn="ctr">
                        <a:lnSpc>
                          <a:spcPts val="1680"/>
                        </a:lnSpc>
                        <a:spcAft>
                          <a:spcPts val="600"/>
                        </a:spcAft>
                      </a:pPr>
                      <a:r>
                        <a:rPr lang="en-US" sz="1400" kern="100" dirty="0">
                          <a:effectLst/>
                          <a:latin typeface="BIZ UDPゴシック" panose="020B0400000000000000" pitchFamily="50" charset="-128"/>
                          <a:ea typeface="BIZ UDPゴシック" panose="020B0400000000000000" pitchFamily="50" charset="-128"/>
                        </a:rPr>
                        <a:t> </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5984" marR="25984" marT="0" marB="0" anchor="ctr"/>
                </a:tc>
                <a:tc>
                  <a:txBody>
                    <a:bodyPr/>
                    <a:lstStyle/>
                    <a:p>
                      <a:pPr algn="ctr">
                        <a:lnSpc>
                          <a:spcPts val="1680"/>
                        </a:lnSpc>
                        <a:spcAft>
                          <a:spcPts val="600"/>
                        </a:spcAft>
                      </a:pPr>
                      <a:r>
                        <a:rPr lang="ja-JP" sz="1400" kern="100" dirty="0">
                          <a:effectLst/>
                          <a:latin typeface="BIZ UDPゴシック" panose="020B0400000000000000" pitchFamily="50" charset="-128"/>
                          <a:ea typeface="BIZ UDPゴシック" panose="020B0400000000000000" pitchFamily="50" charset="-128"/>
                        </a:rPr>
                        <a:t>福岡地域戦略推進協議会</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5984" marR="25984" marT="0" marB="0" anchor="ctr"/>
                </a:tc>
                <a:tc>
                  <a:txBody>
                    <a:bodyPr/>
                    <a:lstStyle/>
                    <a:p>
                      <a:pPr algn="ctr">
                        <a:lnSpc>
                          <a:spcPts val="1680"/>
                        </a:lnSpc>
                        <a:spcAft>
                          <a:spcPts val="600"/>
                        </a:spcAft>
                      </a:pPr>
                      <a:r>
                        <a:rPr lang="ja-JP" sz="1400" kern="100" dirty="0">
                          <a:effectLst/>
                          <a:latin typeface="BIZ UDPゴシック" panose="020B0400000000000000" pitchFamily="50" charset="-128"/>
                          <a:ea typeface="BIZ UDPゴシック" panose="020B0400000000000000" pitchFamily="50" charset="-128"/>
                        </a:rPr>
                        <a:t>関西広域連合</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5984" marR="25984" marT="0" marB="0" anchor="ctr"/>
                </a:tc>
                <a:extLst>
                  <a:ext uri="{0D108BD9-81ED-4DB2-BD59-A6C34878D82A}">
                    <a16:rowId xmlns:a16="http://schemas.microsoft.com/office/drawing/2014/main" val="786448502"/>
                  </a:ext>
                </a:extLst>
              </a:tr>
              <a:tr h="920104">
                <a:tc>
                  <a:txBody>
                    <a:bodyPr/>
                    <a:lstStyle/>
                    <a:p>
                      <a:pPr algn="l">
                        <a:lnSpc>
                          <a:spcPts val="1680"/>
                        </a:lnSpc>
                      </a:pPr>
                      <a:r>
                        <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財政</a:t>
                      </a:r>
                    </a:p>
                  </a:txBody>
                  <a:tcPr marL="68580" marR="68580" marT="72000" marB="0"/>
                </a:tc>
                <a:tc>
                  <a:txBody>
                    <a:bodyPr/>
                    <a:lstStyle/>
                    <a:p>
                      <a:pPr algn="l">
                        <a:lnSpc>
                          <a:spcPts val="1680"/>
                        </a:lnSpc>
                      </a:pPr>
                      <a:r>
                        <a:rPr 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会員</a:t>
                      </a:r>
                      <a:r>
                        <a:rPr lang="ja-JP" altLang="en-US"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から</a:t>
                      </a:r>
                      <a:r>
                        <a:rPr 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の</a:t>
                      </a:r>
                      <a:r>
                        <a:rPr lang="ja-JP" altLang="en-US"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年</a:t>
                      </a:r>
                      <a:r>
                        <a:rPr 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会費</a:t>
                      </a:r>
                    </a:p>
                  </a:txBody>
                  <a:tcPr marL="68580" marR="68580" marT="72000" marB="0"/>
                </a:tc>
                <a:tc>
                  <a:txBody>
                    <a:bodyPr/>
                    <a:lstStyle/>
                    <a:p>
                      <a:pPr algn="l">
                        <a:lnSpc>
                          <a:spcPts val="1680"/>
                        </a:lnSpc>
                      </a:pPr>
                      <a:r>
                        <a:rPr 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構成団体の</a:t>
                      </a:r>
                      <a:r>
                        <a:rPr lang="ja-JP" altLang="en-US"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分賦</a:t>
                      </a:r>
                      <a:r>
                        <a:rPr 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金</a:t>
                      </a:r>
                    </a:p>
                  </a:txBody>
                  <a:tcPr marL="68580" marR="68580" marT="72000" marB="0"/>
                </a:tc>
                <a:extLst>
                  <a:ext uri="{0D108BD9-81ED-4DB2-BD59-A6C34878D82A}">
                    <a16:rowId xmlns:a16="http://schemas.microsoft.com/office/drawing/2014/main" val="4222562129"/>
                  </a:ext>
                </a:extLst>
              </a:tr>
              <a:tr h="1476000">
                <a:tc>
                  <a:txBody>
                    <a:bodyPr/>
                    <a:lstStyle/>
                    <a:p>
                      <a:pPr algn="l">
                        <a:lnSpc>
                          <a:spcPts val="1680"/>
                        </a:lnSpc>
                      </a:pPr>
                      <a:r>
                        <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強み・</a:t>
                      </a:r>
                    </a:p>
                    <a:p>
                      <a:pPr algn="l">
                        <a:lnSpc>
                          <a:spcPts val="1680"/>
                        </a:lnSpc>
                      </a:pPr>
                      <a:r>
                        <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特性</a:t>
                      </a:r>
                    </a:p>
                  </a:txBody>
                  <a:tcPr marL="68580" marR="68580" marT="72000" marB="0"/>
                </a:tc>
                <a:tc>
                  <a:txBody>
                    <a:bodyPr/>
                    <a:lstStyle/>
                    <a:p>
                      <a:pPr algn="l">
                        <a:lnSpc>
                          <a:spcPts val="1680"/>
                        </a:lnSpc>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・官民がコミットしていることにより、民間の事業性と、官の公</a:t>
                      </a:r>
                      <a:endParaRPr lang="en-US"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l">
                        <a:lnSpc>
                          <a:spcPts val="1680"/>
                        </a:lnSpc>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平性や政策的な担保を同時に確保。</a:t>
                      </a:r>
                    </a:p>
                    <a:p>
                      <a:pPr algn="l">
                        <a:lnSpc>
                          <a:spcPts val="1680"/>
                        </a:lnSpc>
                      </a:pPr>
                      <a:endPar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l">
                        <a:lnSpc>
                          <a:spcPts val="1680"/>
                        </a:lnSpc>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・任意団体であることの柔軟性とスピード感を生かし、特定の</a:t>
                      </a:r>
                      <a:endParaRPr lang="en-US"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l">
                        <a:lnSpc>
                          <a:spcPts val="1680"/>
                        </a:lnSpc>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地域や分野に資源を集中し取り組むことが可能</a:t>
                      </a:r>
                    </a:p>
                  </a:txBody>
                  <a:tcPr marL="68580" marR="68580" marT="72000" marB="0"/>
                </a:tc>
                <a:tc>
                  <a:txBody>
                    <a:bodyPr/>
                    <a:lstStyle/>
                    <a:p>
                      <a:pPr marL="88900" indent="-87313" algn="l">
                        <a:lnSpc>
                          <a:spcPts val="1680"/>
                        </a:lnSpc>
                      </a:pPr>
                      <a:r>
                        <a:rPr 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ドクターヘリによる広域救急医療体制の充実や、大規模災害発生時のカウンターパート方式による迅速な被災地支援、官民連携による広域観光の推進などで成果</a:t>
                      </a:r>
                      <a:endParaRPr 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l">
                        <a:lnSpc>
                          <a:spcPts val="1680"/>
                        </a:lnSpc>
                      </a:pPr>
                      <a:r>
                        <a:rPr lang="en-US"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72000" marB="0"/>
                </a:tc>
                <a:extLst>
                  <a:ext uri="{0D108BD9-81ED-4DB2-BD59-A6C34878D82A}">
                    <a16:rowId xmlns:a16="http://schemas.microsoft.com/office/drawing/2014/main" val="503706383"/>
                  </a:ext>
                </a:extLst>
              </a:tr>
            </a:tbl>
          </a:graphicData>
        </a:graphic>
      </p:graphicFrame>
      <p:sp>
        <p:nvSpPr>
          <p:cNvPr id="3" name="テキスト ボックス 2">
            <a:extLst>
              <a:ext uri="{FF2B5EF4-FFF2-40B4-BE49-F238E27FC236}">
                <a16:creationId xmlns:a16="http://schemas.microsoft.com/office/drawing/2014/main" id="{0974A305-39DB-22AB-FAF8-1FB25EAE2B46}"/>
              </a:ext>
            </a:extLst>
          </p:cNvPr>
          <p:cNvSpPr txBox="1"/>
          <p:nvPr/>
        </p:nvSpPr>
        <p:spPr>
          <a:xfrm>
            <a:off x="5459830" y="3845728"/>
            <a:ext cx="6659981" cy="2616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出典：</a:t>
            </a:r>
            <a:r>
              <a:rPr lang="ja-JP" altLang="en-US" sz="1100" dirty="0">
                <a:solidFill>
                  <a:prstClr val="black"/>
                </a:solidFill>
                <a:latin typeface="BIZ UDゴシック" panose="020B0400000000000000" pitchFamily="49" charset="-128"/>
                <a:ea typeface="BIZ UDゴシック" panose="020B0400000000000000" pitchFamily="49" charset="-128"/>
                <a:sym typeface="Wingdings" panose="05000000000000000000" pitchFamily="2" charset="2"/>
              </a:rPr>
              <a:t>福岡地域戦略推進協議会ホームページ、関西広域連合ホームページをもとに副首都推進局で作成</a:t>
            </a:r>
            <a:endParaRPr kumimoji="0" lang="en-US" altLang="ja-JP"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Tree>
    <p:extLst>
      <p:ext uri="{BB962C8B-B14F-4D97-AF65-F5344CB8AC3E}">
        <p14:creationId xmlns:p14="http://schemas.microsoft.com/office/powerpoint/2010/main" val="3550815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3">
            <a:extLst>
              <a:ext uri="{FF2B5EF4-FFF2-40B4-BE49-F238E27FC236}">
                <a16:creationId xmlns:a16="http://schemas.microsoft.com/office/drawing/2014/main" id="{5A5CE465-461C-5F5B-F770-0E7FC3A6342E}"/>
              </a:ext>
            </a:extLst>
          </p:cNvPr>
          <p:cNvSpPr>
            <a:spLocks noGrp="1"/>
          </p:cNvSpPr>
          <p:nvPr>
            <p:ph type="sldNum" sz="quarter" idx="12"/>
          </p:nvPr>
        </p:nvSpPr>
        <p:spPr>
          <a:xfrm>
            <a:off x="10945029" y="6492876"/>
            <a:ext cx="1239586" cy="365125"/>
          </a:xfrm>
        </p:spPr>
        <p:txBody>
          <a:bodyPr/>
          <a:lstStyle/>
          <a:p>
            <a:fld id="{50F88186-B17D-4CE3-A887-D91699CF601C}" type="slidenum">
              <a:rPr kumimoji="1" lang="ja-JP" altLang="en-US" b="0" smtClean="0"/>
              <a:pPr/>
              <a:t>6</a:t>
            </a:fld>
            <a:endParaRPr kumimoji="1" lang="ja-JP" altLang="en-US" b="0" dirty="0"/>
          </a:p>
        </p:txBody>
      </p:sp>
      <p:sp>
        <p:nvSpPr>
          <p:cNvPr id="4" name="正方形/長方形 3">
            <a:extLst>
              <a:ext uri="{FF2B5EF4-FFF2-40B4-BE49-F238E27FC236}">
                <a16:creationId xmlns:a16="http://schemas.microsoft.com/office/drawing/2014/main" id="{619A5C18-C663-FAAA-4DF0-6A64B16EA8C9}"/>
              </a:ext>
            </a:extLst>
          </p:cNvPr>
          <p:cNvSpPr/>
          <p:nvPr/>
        </p:nvSpPr>
        <p:spPr>
          <a:xfrm>
            <a:off x="10665920" y="69939"/>
            <a:ext cx="1526080" cy="338554"/>
          </a:xfrm>
          <a:prstGeom prst="rect">
            <a:avLst/>
          </a:prstGeom>
        </p:spPr>
        <p:txBody>
          <a:bodyPr wrap="square">
            <a:spAutoFit/>
          </a:bodyPr>
          <a:lstStyle/>
          <a:p>
            <a:r>
              <a:rPr lang="ja-JP" altLang="en-US" sz="1600" b="1" dirty="0">
                <a:latin typeface="BIZ UDゴシック" panose="020B0400000000000000" pitchFamily="49" charset="-128"/>
                <a:ea typeface="BIZ UDゴシック" panose="020B0400000000000000" pitchFamily="49" charset="-128"/>
              </a:rPr>
              <a:t>（参考資料）</a:t>
            </a:r>
            <a:endParaRPr lang="en-US" altLang="ja-JP" sz="1600" b="1" dirty="0">
              <a:latin typeface="BIZ UDゴシック" panose="020B0400000000000000" pitchFamily="49" charset="-128"/>
              <a:ea typeface="BIZ UDゴシック" panose="020B0400000000000000" pitchFamily="49" charset="-128"/>
            </a:endParaRPr>
          </a:p>
        </p:txBody>
      </p:sp>
      <p:graphicFrame>
        <p:nvGraphicFramePr>
          <p:cNvPr id="34" name="表 33">
            <a:extLst>
              <a:ext uri="{FF2B5EF4-FFF2-40B4-BE49-F238E27FC236}">
                <a16:creationId xmlns:a16="http://schemas.microsoft.com/office/drawing/2014/main" id="{161ACA45-A0B7-4A3C-E37C-A06F1B6CF4B6}"/>
              </a:ext>
            </a:extLst>
          </p:cNvPr>
          <p:cNvGraphicFramePr>
            <a:graphicFrameLocks noGrp="1"/>
          </p:cNvGraphicFramePr>
          <p:nvPr/>
        </p:nvGraphicFramePr>
        <p:xfrm>
          <a:off x="4979963" y="1333621"/>
          <a:ext cx="6949440" cy="2896736"/>
        </p:xfrm>
        <a:graphic>
          <a:graphicData uri="http://schemas.openxmlformats.org/drawingml/2006/table">
            <a:tbl>
              <a:tblPr firstRow="1" bandRow="1">
                <a:tableStyleId>{5940675A-B579-460E-94D1-54222C63F5DA}</a:tableStyleId>
              </a:tblPr>
              <a:tblGrid>
                <a:gridCol w="343739">
                  <a:extLst>
                    <a:ext uri="{9D8B030D-6E8A-4147-A177-3AD203B41FA5}">
                      <a16:colId xmlns:a16="http://schemas.microsoft.com/office/drawing/2014/main" val="2895135371"/>
                    </a:ext>
                  </a:extLst>
                </a:gridCol>
                <a:gridCol w="6605701">
                  <a:extLst>
                    <a:ext uri="{9D8B030D-6E8A-4147-A177-3AD203B41FA5}">
                      <a16:colId xmlns:a16="http://schemas.microsoft.com/office/drawing/2014/main" val="1057802012"/>
                    </a:ext>
                  </a:extLst>
                </a:gridCol>
              </a:tblGrid>
              <a:tr h="415657">
                <a:tc gridSpan="2">
                  <a:txBody>
                    <a:bodyPr/>
                    <a:lstStyle/>
                    <a:p>
                      <a:pPr>
                        <a:lnSpc>
                          <a:spcPts val="1800"/>
                        </a:lnSpc>
                        <a:spcBef>
                          <a:spcPts val="0"/>
                        </a:spcBef>
                      </a:pPr>
                      <a:r>
                        <a:rPr kumimoji="1" lang="ja-JP" altLang="en-US" sz="1400" b="1" u="none" dirty="0">
                          <a:solidFill>
                            <a:srgbClr val="0070C0"/>
                          </a:solidFill>
                          <a:latin typeface="BIZ UDゴシック" panose="020B0400000000000000" pitchFamily="49" charset="-128"/>
                          <a:ea typeface="BIZ UDゴシック" panose="020B0400000000000000" pitchFamily="49" charset="-128"/>
                        </a:rPr>
                        <a:t>連携の仕組みの概要</a:t>
                      </a:r>
                    </a:p>
                  </a:txBody>
                  <a:tcPr marT="25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extLst>
                  <a:ext uri="{0D108BD9-81ED-4DB2-BD59-A6C34878D82A}">
                    <a16:rowId xmlns:a16="http://schemas.microsoft.com/office/drawing/2014/main" val="2434996039"/>
                  </a:ext>
                </a:extLst>
              </a:tr>
              <a:tr h="2401975">
                <a:tc>
                  <a:txBody>
                    <a:bodyPr/>
                    <a:lstStyle/>
                    <a:p>
                      <a:pPr>
                        <a:lnSpc>
                          <a:spcPts val="1800"/>
                        </a:lnSpc>
                        <a:spcBef>
                          <a:spcPts val="0"/>
                        </a:spcBef>
                      </a:pPr>
                      <a:endParaRPr kumimoji="1" lang="ja-JP" altLang="en-US" sz="1400" b="1" u="none" dirty="0">
                        <a:solidFill>
                          <a:schemeClr val="tx1"/>
                        </a:solidFill>
                        <a:latin typeface="BIZ UDゴシック" panose="020B0400000000000000" pitchFamily="49" charset="-128"/>
                        <a:ea typeface="BIZ UDゴシック" panose="020B0400000000000000" pitchFamily="49"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lvl="0" indent="-171450" algn="l" defTabSz="914400" rtl="0" eaLnBrk="1" fontAlgn="auto" latinLnBrk="0" hangingPunct="1">
                        <a:lnSpc>
                          <a:spcPts val="1800"/>
                        </a:lnSpc>
                        <a:spcBef>
                          <a:spcPts val="0"/>
                        </a:spcBef>
                        <a:spcAft>
                          <a:spcPts val="0"/>
                        </a:spcAft>
                        <a:buClrTx/>
                        <a:buSzTx/>
                        <a:buFont typeface="Arial" panose="020B0604020202020204" pitchFamily="34" charset="0"/>
                        <a:buChar char="•"/>
                        <a:tabLst/>
                        <a:defRPr/>
                      </a:pPr>
                      <a:r>
                        <a:rPr kumimoji="1" lang="ja-JP" altLang="en-US" sz="1400" b="1" u="sng" dirty="0">
                          <a:latin typeface="BIZ UDゴシック" panose="020B0400000000000000" pitchFamily="49" charset="-128"/>
                          <a:ea typeface="BIZ UDゴシック" panose="020B0400000000000000" pitchFamily="49" charset="-128"/>
                        </a:rPr>
                        <a:t>広域政策を担う府県が中核</a:t>
                      </a:r>
                      <a:r>
                        <a:rPr kumimoji="1" lang="ja-JP" altLang="en-US" sz="1400" dirty="0">
                          <a:latin typeface="BIZ UDゴシック" panose="020B0400000000000000" pitchFamily="49" charset="-128"/>
                          <a:ea typeface="BIZ UDゴシック" panose="020B0400000000000000" pitchFamily="49" charset="-128"/>
                        </a:rPr>
                        <a:t>を担い、圏域内の市町村との連携（</a:t>
                      </a:r>
                      <a:r>
                        <a:rPr kumimoji="1" lang="ja-JP" altLang="en-US" sz="1400" b="1" u="sng" dirty="0">
                          <a:latin typeface="BIZ UDゴシック" panose="020B0400000000000000" pitchFamily="49" charset="-128"/>
                          <a:ea typeface="BIZ UDゴシック" panose="020B0400000000000000" pitchFamily="49" charset="-128"/>
                        </a:rPr>
                        <a:t>ネットワーク化）</a:t>
                      </a:r>
                      <a:r>
                        <a:rPr kumimoji="1" lang="ja-JP" altLang="en-US" sz="1400" dirty="0">
                          <a:latin typeface="BIZ UDゴシック" panose="020B0400000000000000" pitchFamily="49" charset="-128"/>
                          <a:ea typeface="BIZ UDゴシック" panose="020B0400000000000000" pitchFamily="49" charset="-128"/>
                        </a:rPr>
                        <a:t>により、都市圏の成長と発展に資する仕組み。</a:t>
                      </a:r>
                      <a:endParaRPr kumimoji="1" lang="en-US" altLang="ja-JP" sz="1400" dirty="0">
                        <a:latin typeface="BIZ UDゴシック" panose="020B0400000000000000" pitchFamily="49" charset="-128"/>
                        <a:ea typeface="BIZ UDゴシック" panose="020B0400000000000000" pitchFamily="49" charset="-128"/>
                      </a:endParaRPr>
                    </a:p>
                    <a:p>
                      <a:pPr marL="171450" marR="0" lvl="0" indent="-171450" algn="l" defTabSz="914400" rtl="0" eaLnBrk="1" fontAlgn="auto" latinLnBrk="0" hangingPunct="1">
                        <a:lnSpc>
                          <a:spcPts val="1800"/>
                        </a:lnSpc>
                        <a:spcBef>
                          <a:spcPts val="0"/>
                        </a:spcBef>
                        <a:spcAft>
                          <a:spcPts val="0"/>
                        </a:spcAft>
                        <a:buClrTx/>
                        <a:buSzTx/>
                        <a:buFont typeface="Arial" panose="020B0604020202020204" pitchFamily="34" charset="0"/>
                        <a:buChar char="•"/>
                        <a:tabLst/>
                        <a:defRPr/>
                      </a:pPr>
                      <a:r>
                        <a:rPr lang="ja-JP" altLang="en-US" sz="1400" b="1" u="sng" dirty="0">
                          <a:solidFill>
                            <a:schemeClr val="tx1"/>
                          </a:solidFill>
                          <a:latin typeface="BIZ UDゴシック" panose="020B0400000000000000" pitchFamily="49" charset="-128"/>
                          <a:ea typeface="BIZ UDゴシック" panose="020B0400000000000000" pitchFamily="49" charset="-128"/>
                        </a:rPr>
                        <a:t>核となる府県</a:t>
                      </a:r>
                      <a:r>
                        <a:rPr lang="ja-JP" altLang="en-US" sz="1400" b="0" u="none" dirty="0">
                          <a:solidFill>
                            <a:schemeClr val="tx1"/>
                          </a:solidFill>
                          <a:latin typeface="BIZ UDゴシック" panose="020B0400000000000000" pitchFamily="49" charset="-128"/>
                          <a:ea typeface="BIZ UDゴシック" panose="020B0400000000000000" pitchFamily="49" charset="-128"/>
                        </a:rPr>
                        <a:t>が、圏域内の市町村と連携して、圏域マネジメントを行う役割を担うことを「</a:t>
                      </a:r>
                      <a:r>
                        <a:rPr lang="ja-JP" altLang="en-US" sz="1400" b="1" u="sng" dirty="0">
                          <a:solidFill>
                            <a:schemeClr val="tx1"/>
                          </a:solidFill>
                          <a:latin typeface="BIZ UDゴシック" panose="020B0400000000000000" pitchFamily="49" charset="-128"/>
                          <a:ea typeface="BIZ UDゴシック" panose="020B0400000000000000" pitchFamily="49" charset="-128"/>
                        </a:rPr>
                        <a:t>宣言</a:t>
                      </a:r>
                      <a:r>
                        <a:rPr lang="ja-JP" altLang="en-US" sz="1400" b="0" u="none" dirty="0">
                          <a:solidFill>
                            <a:schemeClr val="tx1"/>
                          </a:solidFill>
                          <a:latin typeface="BIZ UDゴシック" panose="020B0400000000000000" pitchFamily="49" charset="-128"/>
                          <a:ea typeface="BIZ UDゴシック" panose="020B0400000000000000" pitchFamily="49" charset="-128"/>
                        </a:rPr>
                        <a:t>」。</a:t>
                      </a:r>
                    </a:p>
                    <a:p>
                      <a:pPr marL="171450" marR="0" lvl="0" indent="-171450" algn="l" defTabSz="914400" rtl="0" eaLnBrk="1" fontAlgn="auto" latinLnBrk="0" hangingPunct="1">
                        <a:lnSpc>
                          <a:spcPts val="1800"/>
                        </a:lnSpc>
                        <a:spcBef>
                          <a:spcPts val="0"/>
                        </a:spcBef>
                        <a:spcAft>
                          <a:spcPts val="0"/>
                        </a:spcAft>
                        <a:buClrTx/>
                        <a:buSzTx/>
                        <a:buFont typeface="Arial" panose="020B0604020202020204" pitchFamily="34" charset="0"/>
                        <a:buChar char="•"/>
                        <a:tabLst/>
                        <a:defRPr/>
                      </a:pPr>
                      <a:r>
                        <a:rPr lang="ja-JP" altLang="en-US" sz="1400" b="0" u="none" dirty="0">
                          <a:solidFill>
                            <a:schemeClr val="tx1"/>
                          </a:solidFill>
                          <a:latin typeface="BIZ UDゴシック" panose="020B0400000000000000" pitchFamily="49" charset="-128"/>
                          <a:ea typeface="BIZ UDゴシック" panose="020B0400000000000000" pitchFamily="49" charset="-128"/>
                        </a:rPr>
                        <a:t>核となる府県は、宣言に記載した市町村と、連携する取組を定めた</a:t>
                      </a:r>
                      <a:r>
                        <a:rPr lang="ja-JP" altLang="en-US" sz="1400" b="1" u="sng" dirty="0">
                          <a:solidFill>
                            <a:schemeClr val="tx1"/>
                          </a:solidFill>
                          <a:latin typeface="BIZ UDゴシック" panose="020B0400000000000000" pitchFamily="49" charset="-128"/>
                          <a:ea typeface="BIZ UDゴシック" panose="020B0400000000000000" pitchFamily="49" charset="-128"/>
                        </a:rPr>
                        <a:t>「連携協約」（法に裏付けのある合意）を締結</a:t>
                      </a:r>
                      <a:r>
                        <a:rPr lang="ja-JP" altLang="en-US" sz="1400" b="0" u="none" dirty="0">
                          <a:solidFill>
                            <a:schemeClr val="tx1"/>
                          </a:solidFill>
                          <a:latin typeface="BIZ UDゴシック" panose="020B0400000000000000" pitchFamily="49" charset="-128"/>
                          <a:ea typeface="BIZ UDゴシック" panose="020B0400000000000000" pitchFamily="49" charset="-128"/>
                        </a:rPr>
                        <a:t>。これにより、各自治体は、締結した内容の政策を実行する義務を負う。</a:t>
                      </a:r>
                      <a:endParaRPr lang="en-US" altLang="ja-JP" sz="1400" b="0" u="none" dirty="0">
                        <a:solidFill>
                          <a:schemeClr val="tx1"/>
                        </a:solidFill>
                        <a:latin typeface="BIZ UDゴシック" panose="020B0400000000000000" pitchFamily="49" charset="-128"/>
                        <a:ea typeface="BIZ UDゴシック" panose="020B0400000000000000" pitchFamily="49" charset="-128"/>
                      </a:endParaRPr>
                    </a:p>
                    <a:p>
                      <a:pPr marL="171450" marR="0" lvl="0" indent="-171450" algn="l" defTabSz="914400" rtl="0" eaLnBrk="1" fontAlgn="auto" latinLnBrk="0" hangingPunct="1">
                        <a:lnSpc>
                          <a:spcPts val="1800"/>
                        </a:lnSpc>
                        <a:spcBef>
                          <a:spcPts val="0"/>
                        </a:spcBef>
                        <a:spcAft>
                          <a:spcPts val="0"/>
                        </a:spcAft>
                        <a:buClrTx/>
                        <a:buSzTx/>
                        <a:buFont typeface="Arial" panose="020B0604020202020204" pitchFamily="34" charset="0"/>
                        <a:buChar char="•"/>
                        <a:tabLst/>
                        <a:defRPr/>
                      </a:pPr>
                      <a:r>
                        <a:rPr lang="ja-JP" altLang="en-US" sz="1400" b="0" u="none" dirty="0">
                          <a:solidFill>
                            <a:schemeClr val="tx1"/>
                          </a:solidFill>
                          <a:latin typeface="BIZ UDゴシック" panose="020B0400000000000000" pitchFamily="49" charset="-128"/>
                          <a:ea typeface="BIZ UDゴシック" panose="020B0400000000000000" pitchFamily="49" charset="-128"/>
                        </a:rPr>
                        <a:t>連携協約の締結・変更・廃止には、</a:t>
                      </a:r>
                      <a:r>
                        <a:rPr lang="ja-JP" altLang="en-US" sz="1400" b="1" u="sng" dirty="0">
                          <a:solidFill>
                            <a:schemeClr val="tx1"/>
                          </a:solidFill>
                          <a:latin typeface="BIZ UDゴシック" panose="020B0400000000000000" pitchFamily="49" charset="-128"/>
                          <a:ea typeface="BIZ UDゴシック" panose="020B0400000000000000" pitchFamily="49" charset="-128"/>
                        </a:rPr>
                        <a:t>関係自治体の議会の議決を必要</a:t>
                      </a:r>
                      <a:r>
                        <a:rPr lang="ja-JP" altLang="en-US" sz="1400" b="0" u="none" dirty="0">
                          <a:solidFill>
                            <a:schemeClr val="tx1"/>
                          </a:solidFill>
                          <a:latin typeface="BIZ UDゴシック" panose="020B0400000000000000" pitchFamily="49" charset="-128"/>
                          <a:ea typeface="BIZ UDゴシック" panose="020B0400000000000000" pitchFamily="49" charset="-128"/>
                        </a:rPr>
                        <a:t>とする。</a:t>
                      </a:r>
                    </a:p>
                    <a:p>
                      <a:pPr marL="171450" marR="0" lvl="0" indent="-171450" algn="l" defTabSz="914400" rtl="0" eaLnBrk="1" fontAlgn="auto" latinLnBrk="0" hangingPunct="1">
                        <a:lnSpc>
                          <a:spcPts val="1800"/>
                        </a:lnSpc>
                        <a:spcBef>
                          <a:spcPts val="0"/>
                        </a:spcBef>
                        <a:spcAft>
                          <a:spcPts val="0"/>
                        </a:spcAft>
                        <a:buClrTx/>
                        <a:buSzTx/>
                        <a:buFont typeface="Arial" panose="020B0604020202020204" pitchFamily="34" charset="0"/>
                        <a:buChar char="•"/>
                        <a:tabLst/>
                        <a:defRPr/>
                      </a:pPr>
                      <a:r>
                        <a:rPr lang="ja-JP" altLang="en-US" sz="1400" b="0" u="none" dirty="0">
                          <a:solidFill>
                            <a:schemeClr val="tx1"/>
                          </a:solidFill>
                          <a:latin typeface="BIZ UDゴシック" panose="020B0400000000000000" pitchFamily="49" charset="-128"/>
                          <a:ea typeface="BIZ UDゴシック" panose="020B0400000000000000" pitchFamily="49" charset="-128"/>
                        </a:rPr>
                        <a:t>具体的な事務は、地方自治法で定める「事務の委託」など共同処理制度の活用や、民事上の契約（請負契約）などにより処理。</a:t>
                      </a:r>
                      <a:endParaRPr lang="en-US" altLang="ja-JP" sz="1400" b="0" u="none" dirty="0">
                        <a:solidFill>
                          <a:schemeClr val="tx1"/>
                        </a:solidFill>
                        <a:latin typeface="BIZ UDゴシック" panose="020B0400000000000000" pitchFamily="49" charset="-128"/>
                        <a:ea typeface="BIZ UDゴシック" panose="020B0400000000000000" pitchFamily="49" charset="-128"/>
                      </a:endParaRPr>
                    </a:p>
                  </a:txBody>
                  <a:tcPr marL="21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99525589"/>
                  </a:ext>
                </a:extLst>
              </a:tr>
            </a:tbl>
          </a:graphicData>
        </a:graphic>
      </p:graphicFrame>
      <p:pic>
        <p:nvPicPr>
          <p:cNvPr id="36" name="図 35" descr="ダイアグラム  AI によって生成されたコンテンツは間違っている可能性があります。">
            <a:extLst>
              <a:ext uri="{FF2B5EF4-FFF2-40B4-BE49-F238E27FC236}">
                <a16:creationId xmlns:a16="http://schemas.microsoft.com/office/drawing/2014/main" id="{008A9BA8-614A-9510-73E6-D85DC946A8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9551" y="1454466"/>
            <a:ext cx="3890412" cy="3093803"/>
          </a:xfrm>
          <a:prstGeom prst="rect">
            <a:avLst/>
          </a:prstGeom>
        </p:spPr>
      </p:pic>
      <p:sp>
        <p:nvSpPr>
          <p:cNvPr id="37" name="四角形: 角を丸くする 36">
            <a:extLst>
              <a:ext uri="{FF2B5EF4-FFF2-40B4-BE49-F238E27FC236}">
                <a16:creationId xmlns:a16="http://schemas.microsoft.com/office/drawing/2014/main" id="{76AC961B-49EB-878A-8D4A-3989249AD211}"/>
              </a:ext>
            </a:extLst>
          </p:cNvPr>
          <p:cNvSpPr/>
          <p:nvPr/>
        </p:nvSpPr>
        <p:spPr>
          <a:xfrm>
            <a:off x="414391" y="4483473"/>
            <a:ext cx="11363218" cy="2191965"/>
          </a:xfrm>
          <a:prstGeom prst="roundRect">
            <a:avLst>
              <a:gd name="adj" fmla="val 6639"/>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8" name="正方形/長方形 37">
            <a:extLst>
              <a:ext uri="{FF2B5EF4-FFF2-40B4-BE49-F238E27FC236}">
                <a16:creationId xmlns:a16="http://schemas.microsoft.com/office/drawing/2014/main" id="{2094476C-272E-7991-E457-03F007E8D427}"/>
              </a:ext>
            </a:extLst>
          </p:cNvPr>
          <p:cNvSpPr/>
          <p:nvPr/>
        </p:nvSpPr>
        <p:spPr>
          <a:xfrm>
            <a:off x="485203" y="4591358"/>
            <a:ext cx="8989520" cy="338554"/>
          </a:xfrm>
          <a:prstGeom prst="rect">
            <a:avLst/>
          </a:prstGeom>
        </p:spPr>
        <p:txBody>
          <a:bodyPr wrap="square">
            <a:spAutoFit/>
          </a:bodyPr>
          <a:lstStyle/>
          <a:p>
            <a:r>
              <a:rPr lang="en-US" altLang="ja-JP" sz="1600" b="1" dirty="0">
                <a:latin typeface="BIZ UDゴシック" panose="020B0400000000000000" pitchFamily="49" charset="-128"/>
                <a:ea typeface="BIZ UDゴシック" panose="020B0400000000000000" pitchFamily="49" charset="-128"/>
              </a:rPr>
              <a:t>【</a:t>
            </a:r>
            <a:r>
              <a:rPr lang="ja-JP" altLang="en-US" sz="1600" b="1" dirty="0">
                <a:latin typeface="BIZ UDゴシック" panose="020B0400000000000000" pitchFamily="49" charset="-128"/>
                <a:ea typeface="BIZ UDゴシック" panose="020B0400000000000000" pitchFamily="49" charset="-128"/>
              </a:rPr>
              <a:t>上記仕組み案に関し、第９回意見交換会で有識者からいただいた主な意見</a:t>
            </a:r>
            <a:r>
              <a:rPr lang="en-US" altLang="ja-JP" sz="1600" b="1" dirty="0">
                <a:latin typeface="BIZ UDゴシック" panose="020B0400000000000000" pitchFamily="49" charset="-128"/>
                <a:ea typeface="BIZ UDゴシック" panose="020B0400000000000000" pitchFamily="49" charset="-128"/>
              </a:rPr>
              <a:t>】</a:t>
            </a:r>
          </a:p>
        </p:txBody>
      </p:sp>
      <p:sp>
        <p:nvSpPr>
          <p:cNvPr id="39" name="正方形/長方形 38">
            <a:extLst>
              <a:ext uri="{FF2B5EF4-FFF2-40B4-BE49-F238E27FC236}">
                <a16:creationId xmlns:a16="http://schemas.microsoft.com/office/drawing/2014/main" id="{DF2FFA61-C5B3-CE63-0632-6206D52983FB}"/>
              </a:ext>
            </a:extLst>
          </p:cNvPr>
          <p:cNvSpPr/>
          <p:nvPr/>
        </p:nvSpPr>
        <p:spPr>
          <a:xfrm>
            <a:off x="773677" y="4973001"/>
            <a:ext cx="10626826" cy="1631216"/>
          </a:xfrm>
          <a:prstGeom prst="rect">
            <a:avLst/>
          </a:prstGeom>
        </p:spPr>
        <p:txBody>
          <a:bodyPr wrap="square">
            <a:spAutoFit/>
          </a:bodyPr>
          <a:lstStyle/>
          <a:p>
            <a:pPr marL="176213" indent="-176213">
              <a:lnSpc>
                <a:spcPts val="1800"/>
              </a:lnSpc>
              <a:spcBef>
                <a:spcPts val="600"/>
              </a:spcBef>
            </a:pPr>
            <a:r>
              <a:rPr lang="ja-JP" altLang="en-US" sz="1500" b="1" dirty="0">
                <a:latin typeface="BIZ UDゴシック" panose="020B0400000000000000" pitchFamily="49" charset="-128"/>
                <a:ea typeface="BIZ UDゴシック" panose="020B0400000000000000" pitchFamily="49" charset="-128"/>
              </a:rPr>
              <a:t>○ 連携協約に基づく緩やかなネットワークとなるので、政策を一体的に進めにくい、足並みがそろわないという可能性があるのではないか。</a:t>
            </a:r>
            <a:endParaRPr lang="en-US" altLang="ja-JP" sz="1500" b="1" dirty="0">
              <a:latin typeface="BIZ UDゴシック" panose="020B0400000000000000" pitchFamily="49" charset="-128"/>
              <a:ea typeface="BIZ UDゴシック" panose="020B0400000000000000" pitchFamily="49" charset="-128"/>
            </a:endParaRPr>
          </a:p>
          <a:p>
            <a:pPr marL="176213" indent="-176213">
              <a:lnSpc>
                <a:spcPts val="1800"/>
              </a:lnSpc>
              <a:spcBef>
                <a:spcPts val="600"/>
              </a:spcBef>
            </a:pPr>
            <a:r>
              <a:rPr lang="ja-JP" altLang="en-US" sz="1500" b="1" dirty="0">
                <a:latin typeface="BIZ UDゴシック" panose="020B0400000000000000" pitchFamily="49" charset="-128"/>
                <a:ea typeface="BIZ UDゴシック" panose="020B0400000000000000" pitchFamily="49" charset="-128"/>
              </a:rPr>
              <a:t>○ 自治体間の対等な連携は、お互いに自らの自治体にメリットがあるということが明確にならない限り成り立ちにくく、特に、他府県の市町村と個別に連携協約を結んでネットワークを構成するハードルは非常に高くなるのではないか。</a:t>
            </a:r>
            <a:endParaRPr lang="en-US" altLang="ja-JP" sz="1500" b="1" dirty="0">
              <a:latin typeface="BIZ UDゴシック" panose="020B0400000000000000" pitchFamily="49" charset="-128"/>
              <a:ea typeface="BIZ UDゴシック" panose="020B0400000000000000" pitchFamily="49" charset="-128"/>
            </a:endParaRPr>
          </a:p>
          <a:p>
            <a:pPr marL="176213" indent="-176213">
              <a:lnSpc>
                <a:spcPts val="1800"/>
              </a:lnSpc>
              <a:spcBef>
                <a:spcPts val="600"/>
              </a:spcBef>
            </a:pPr>
            <a:r>
              <a:rPr lang="ja-JP" altLang="en-US" sz="1500" b="1" dirty="0">
                <a:latin typeface="BIZ UDゴシック" panose="020B0400000000000000" pitchFamily="49" charset="-128"/>
                <a:ea typeface="BIZ UDゴシック" panose="020B0400000000000000" pitchFamily="49" charset="-128"/>
              </a:rPr>
              <a:t>○ 関西広域連合との役割分担の違いを明確にしなければ、国、府県、市町村という３層に加え、関西広域連合、さらに、新たな広域行政の仕組みが加わると、五重行政に見えてしまう恐れもあるのではないか。</a:t>
            </a:r>
          </a:p>
        </p:txBody>
      </p:sp>
      <p:sp>
        <p:nvSpPr>
          <p:cNvPr id="2" name="正方形/長方形 1">
            <a:extLst>
              <a:ext uri="{FF2B5EF4-FFF2-40B4-BE49-F238E27FC236}">
                <a16:creationId xmlns:a16="http://schemas.microsoft.com/office/drawing/2014/main" id="{2A272473-DCD7-92D9-A67B-13F64EB261FD}"/>
              </a:ext>
            </a:extLst>
          </p:cNvPr>
          <p:cNvSpPr/>
          <p:nvPr/>
        </p:nvSpPr>
        <p:spPr>
          <a:xfrm>
            <a:off x="262597" y="126255"/>
            <a:ext cx="10238255" cy="646331"/>
          </a:xfrm>
          <a:prstGeom prst="rect">
            <a:avLst/>
          </a:prstGeom>
        </p:spPr>
        <p:txBody>
          <a:bodyPr wrap="square">
            <a:spAutoFit/>
          </a:bodyPr>
          <a:lstStyle/>
          <a:p>
            <a:pPr marL="354013" indent="-354013"/>
            <a:r>
              <a:rPr lang="ja-JP" altLang="en-US" b="1" dirty="0">
                <a:latin typeface="BIZ UDゴシック" panose="020B0400000000000000" pitchFamily="49" charset="-128"/>
                <a:ea typeface="BIZ UDゴシック" panose="020B0400000000000000" pitchFamily="49" charset="-128"/>
              </a:rPr>
              <a:t>■ 「連携中枢都市圏構想」を参考に、中核を担う自治体のもとで関係自治体が柔軟かつ緩やかに連携する仕組みの案</a:t>
            </a:r>
            <a:endParaRPr lang="en-US" altLang="ja-JP" b="1" dirty="0">
              <a:latin typeface="BIZ UDゴシック" panose="020B0400000000000000" pitchFamily="49" charset="-128"/>
              <a:ea typeface="BIZ UDゴシック" panose="020B0400000000000000" pitchFamily="49" charset="-128"/>
            </a:endParaRPr>
          </a:p>
        </p:txBody>
      </p:sp>
      <p:sp>
        <p:nvSpPr>
          <p:cNvPr id="5" name="正方形/長方形 4">
            <a:extLst>
              <a:ext uri="{FF2B5EF4-FFF2-40B4-BE49-F238E27FC236}">
                <a16:creationId xmlns:a16="http://schemas.microsoft.com/office/drawing/2014/main" id="{AAB1AF9F-116C-D005-B35C-1C56A0155BCD}"/>
              </a:ext>
            </a:extLst>
          </p:cNvPr>
          <p:cNvSpPr/>
          <p:nvPr/>
        </p:nvSpPr>
        <p:spPr>
          <a:xfrm>
            <a:off x="700419" y="834483"/>
            <a:ext cx="9965501" cy="461665"/>
          </a:xfrm>
          <a:prstGeom prst="rect">
            <a:avLst/>
          </a:prstGeom>
        </p:spPr>
        <p:txBody>
          <a:bodyPr wrap="square">
            <a:spAutoFit/>
          </a:bodyPr>
          <a:lstStyle/>
          <a:p>
            <a:pPr marL="177800" indent="-177800"/>
            <a:r>
              <a:rPr lang="en-US" altLang="ja-JP" sz="1200" dirty="0">
                <a:latin typeface="BIZ UDゴシック" panose="020B0400000000000000" pitchFamily="49" charset="-128"/>
                <a:ea typeface="BIZ UDゴシック" panose="020B0400000000000000" pitchFamily="49" charset="-128"/>
              </a:rPr>
              <a:t>※ </a:t>
            </a:r>
            <a:r>
              <a:rPr lang="ja-JP" altLang="en-US" sz="1200" dirty="0">
                <a:latin typeface="BIZ UDゴシック" panose="020B0400000000000000" pitchFamily="49" charset="-128"/>
                <a:ea typeface="BIZ UDゴシック" panose="020B0400000000000000" pitchFamily="49" charset="-128"/>
              </a:rPr>
              <a:t>第９回意見交換会（令和６年８月７日開催）において、圏域全体で一体的・機動的に政策を進めることができる新たな行政体制の仕組みを議論するうえで、たたき台として、アイデアレベルで事務局から提示した仕組みの案</a:t>
            </a:r>
            <a:endParaRPr lang="en-US" altLang="ja-JP" sz="1200" dirty="0">
              <a:latin typeface="BIZ UDゴシック" panose="020B0400000000000000" pitchFamily="49" charset="-128"/>
              <a:ea typeface="BIZ UDゴシック" panose="020B0400000000000000" pitchFamily="49" charset="-128"/>
            </a:endParaRPr>
          </a:p>
        </p:txBody>
      </p:sp>
      <p:sp>
        <p:nvSpPr>
          <p:cNvPr id="6" name="大かっこ 5">
            <a:extLst>
              <a:ext uri="{FF2B5EF4-FFF2-40B4-BE49-F238E27FC236}">
                <a16:creationId xmlns:a16="http://schemas.microsoft.com/office/drawing/2014/main" id="{1283F999-D459-EA2E-787F-771C1612A562}"/>
              </a:ext>
            </a:extLst>
          </p:cNvPr>
          <p:cNvSpPr/>
          <p:nvPr/>
        </p:nvSpPr>
        <p:spPr>
          <a:xfrm>
            <a:off x="682545" y="834483"/>
            <a:ext cx="9965501" cy="461665"/>
          </a:xfrm>
          <a:prstGeom prst="bracketPair">
            <a:avLst/>
          </a:prstGeom>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38456359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ABD1C748-3C2A-4327-9896-43D81C07DB68}"/>
              </a:ext>
            </a:extLst>
          </p:cNvPr>
          <p:cNvSpPr/>
          <p:nvPr/>
        </p:nvSpPr>
        <p:spPr>
          <a:xfrm>
            <a:off x="0" y="182996"/>
            <a:ext cx="8989520" cy="369332"/>
          </a:xfrm>
          <a:prstGeom prst="rect">
            <a:avLst/>
          </a:prstGeom>
        </p:spPr>
        <p:txBody>
          <a:bodyPr wrap="square">
            <a:spAutoFit/>
          </a:bodyPr>
          <a:lstStyle/>
          <a:p>
            <a:r>
              <a:rPr lang="en-US" altLang="ja-JP" b="1" dirty="0">
                <a:latin typeface="BIZ UDゴシック" panose="020B0400000000000000" pitchFamily="49" charset="-128"/>
                <a:ea typeface="BIZ UDゴシック" panose="020B0400000000000000" pitchFamily="49" charset="-128"/>
              </a:rPr>
              <a:t>【</a:t>
            </a:r>
            <a:r>
              <a:rPr lang="ja-JP" altLang="en-US" b="1" dirty="0">
                <a:latin typeface="BIZ UDゴシック" panose="020B0400000000000000" pitchFamily="49" charset="-128"/>
                <a:ea typeface="BIZ UDゴシック" panose="020B0400000000000000" pitchFamily="49" charset="-128"/>
              </a:rPr>
              <a:t>地方自治法上の広域連携の仕組みと運用について</a:t>
            </a:r>
            <a:r>
              <a:rPr lang="en-US" altLang="ja-JP" b="1" dirty="0">
                <a:latin typeface="BIZ UDゴシック" panose="020B0400000000000000" pitchFamily="49" charset="-128"/>
                <a:ea typeface="BIZ UDゴシック" panose="020B0400000000000000" pitchFamily="49" charset="-128"/>
              </a:rPr>
              <a:t>】</a:t>
            </a:r>
          </a:p>
        </p:txBody>
      </p:sp>
      <p:sp>
        <p:nvSpPr>
          <p:cNvPr id="3" name="スライド番号プレースホルダー 3">
            <a:extLst>
              <a:ext uri="{FF2B5EF4-FFF2-40B4-BE49-F238E27FC236}">
                <a16:creationId xmlns:a16="http://schemas.microsoft.com/office/drawing/2014/main" id="{5A5CE465-461C-5F5B-F770-0E7FC3A6342E}"/>
              </a:ext>
            </a:extLst>
          </p:cNvPr>
          <p:cNvSpPr>
            <a:spLocks noGrp="1"/>
          </p:cNvSpPr>
          <p:nvPr>
            <p:ph type="sldNum" sz="quarter" idx="12"/>
          </p:nvPr>
        </p:nvSpPr>
        <p:spPr>
          <a:xfrm>
            <a:off x="10945029" y="6492876"/>
            <a:ext cx="1239586" cy="365125"/>
          </a:xfrm>
        </p:spPr>
        <p:txBody>
          <a:bodyPr/>
          <a:lstStyle/>
          <a:p>
            <a:fld id="{50F88186-B17D-4CE3-A887-D91699CF601C}" type="slidenum">
              <a:rPr kumimoji="1" lang="ja-JP" altLang="en-US" b="0" smtClean="0"/>
              <a:pPr/>
              <a:t>7</a:t>
            </a:fld>
            <a:endParaRPr kumimoji="1" lang="ja-JP" altLang="en-US" b="0" dirty="0"/>
          </a:p>
        </p:txBody>
      </p:sp>
      <p:sp>
        <p:nvSpPr>
          <p:cNvPr id="4" name="正方形/長方形 3">
            <a:extLst>
              <a:ext uri="{FF2B5EF4-FFF2-40B4-BE49-F238E27FC236}">
                <a16:creationId xmlns:a16="http://schemas.microsoft.com/office/drawing/2014/main" id="{619A5C18-C663-FAAA-4DF0-6A64B16EA8C9}"/>
              </a:ext>
            </a:extLst>
          </p:cNvPr>
          <p:cNvSpPr/>
          <p:nvPr/>
        </p:nvSpPr>
        <p:spPr>
          <a:xfrm>
            <a:off x="10665920" y="69939"/>
            <a:ext cx="1526080" cy="338554"/>
          </a:xfrm>
          <a:prstGeom prst="rect">
            <a:avLst/>
          </a:prstGeom>
        </p:spPr>
        <p:txBody>
          <a:bodyPr wrap="square">
            <a:spAutoFit/>
          </a:bodyPr>
          <a:lstStyle/>
          <a:p>
            <a:r>
              <a:rPr lang="ja-JP" altLang="en-US" sz="1600" b="1" dirty="0">
                <a:latin typeface="BIZ UDゴシック" panose="020B0400000000000000" pitchFamily="49" charset="-128"/>
                <a:ea typeface="BIZ UDゴシック" panose="020B0400000000000000" pitchFamily="49" charset="-128"/>
              </a:rPr>
              <a:t>（参考資料）</a:t>
            </a:r>
            <a:endParaRPr lang="en-US" altLang="ja-JP" sz="1600" b="1" dirty="0">
              <a:latin typeface="BIZ UDゴシック" panose="020B0400000000000000" pitchFamily="49" charset="-128"/>
              <a:ea typeface="BIZ UDゴシック" panose="020B0400000000000000" pitchFamily="49" charset="-128"/>
            </a:endParaRPr>
          </a:p>
        </p:txBody>
      </p:sp>
      <p:pic>
        <p:nvPicPr>
          <p:cNvPr id="5" name="図 4">
            <a:extLst>
              <a:ext uri="{FF2B5EF4-FFF2-40B4-BE49-F238E27FC236}">
                <a16:creationId xmlns:a16="http://schemas.microsoft.com/office/drawing/2014/main" id="{F42AD2F4-4164-FEE4-5A75-6A8F2E1A19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62083" y="521550"/>
            <a:ext cx="8903894" cy="6156263"/>
          </a:xfrm>
          <a:prstGeom prst="rect">
            <a:avLst/>
          </a:prstGeom>
        </p:spPr>
      </p:pic>
      <p:sp>
        <p:nvSpPr>
          <p:cNvPr id="2" name="テキスト ボックス 1">
            <a:extLst>
              <a:ext uri="{FF2B5EF4-FFF2-40B4-BE49-F238E27FC236}">
                <a16:creationId xmlns:a16="http://schemas.microsoft.com/office/drawing/2014/main" id="{2AD5139D-0390-86E9-093C-95F9883D3966}"/>
              </a:ext>
            </a:extLst>
          </p:cNvPr>
          <p:cNvSpPr txBox="1"/>
          <p:nvPr/>
        </p:nvSpPr>
        <p:spPr>
          <a:xfrm>
            <a:off x="6624601" y="6558290"/>
            <a:ext cx="5897599" cy="2616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出典：持続可能な地方行財政のあり方に関する研究会（第１回） 事務局提出資料</a:t>
            </a:r>
            <a:endParaRPr kumimoji="0" lang="en-US" altLang="ja-JP"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Tree>
    <p:extLst>
      <p:ext uri="{BB962C8B-B14F-4D97-AF65-F5344CB8AC3E}">
        <p14:creationId xmlns:p14="http://schemas.microsoft.com/office/powerpoint/2010/main" val="947710315"/>
      </p:ext>
    </p:extLst>
  </p:cSld>
  <p:clrMapOvr>
    <a:masterClrMapping/>
  </p:clrMapOvr>
</p:sld>
</file>

<file path=ppt/theme/theme1.xml><?xml version="1.0" encoding="utf-8"?>
<a:theme xmlns:a="http://schemas.openxmlformats.org/drawingml/2006/main" name="3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570</TotalTime>
  <Words>1475</Words>
  <Application>Microsoft Office PowerPoint</Application>
  <PresentationFormat>ワイド画面</PresentationFormat>
  <Paragraphs>115</Paragraphs>
  <Slides>8</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8</vt:i4>
      </vt:variant>
    </vt:vector>
  </HeadingPairs>
  <TitlesOfParts>
    <vt:vector size="18" baseType="lpstr">
      <vt:lpstr>BIZ UDPゴシック</vt:lpstr>
      <vt:lpstr>BIZ UDゴシック</vt:lpstr>
      <vt:lpstr>Meiryo UI</vt:lpstr>
      <vt:lpstr>游ゴシック</vt:lpstr>
      <vt:lpstr>游明朝</vt:lpstr>
      <vt:lpstr>Arial</vt:lpstr>
      <vt:lpstr>Calibri</vt:lpstr>
      <vt:lpstr>Calibri Light</vt:lpstr>
      <vt:lpstr>Wingdings</vt:lpstr>
      <vt:lpstr>3_Office テーマ</vt:lpstr>
      <vt:lpstr>福岡地域戦略推進協議会の取組について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福岡地域戦略推進協議会の取組について</dc:title>
  <dc:creator/>
  <cp:revision>51</cp:revision>
  <cp:lastPrinted>2025-08-06T03:54:59Z</cp:lastPrinted>
  <dcterms:modified xsi:type="dcterms:W3CDTF">2025-08-13T03:38:47Z</dcterms:modified>
</cp:coreProperties>
</file>