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2"/>
  </p:notesMasterIdLst>
  <p:sldIdLst>
    <p:sldId id="602" r:id="rId2"/>
    <p:sldId id="353" r:id="rId3"/>
    <p:sldId id="351" r:id="rId4"/>
    <p:sldId id="600" r:id="rId5"/>
    <p:sldId id="356" r:id="rId6"/>
    <p:sldId id="601" r:id="rId7"/>
    <p:sldId id="603" r:id="rId8"/>
    <p:sldId id="604" r:id="rId9"/>
    <p:sldId id="598" r:id="rId10"/>
    <p:sldId id="622"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CFC"/>
    <a:srgbClr val="BEEFFE"/>
    <a:srgbClr val="A4BCD0"/>
    <a:srgbClr val="7F7F7F"/>
    <a:srgbClr val="67D9FD"/>
    <a:srgbClr val="CCFFFF"/>
    <a:srgbClr val="FAC090"/>
    <a:srgbClr val="BAABCC"/>
    <a:srgbClr val="D9D9D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9" autoAdjust="0"/>
    <p:restoredTop sz="95896" autoAdjust="0"/>
  </p:normalViewPr>
  <p:slideViewPr>
    <p:cSldViewPr snapToGrid="0">
      <p:cViewPr varScale="1">
        <p:scale>
          <a:sx n="94" d="100"/>
          <a:sy n="94" d="100"/>
        </p:scale>
        <p:origin x="149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D764726-61F1-479C-BA2D-22090EA128C0}" type="datetimeFigureOut">
              <a:rPr kumimoji="1" lang="ja-JP" altLang="en-US" smtClean="0"/>
              <a:t>2025/8/15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D920C45-8DB3-41EC-9A45-49AFA5F2C5E7}" type="slidenum">
              <a:rPr kumimoji="1" lang="ja-JP" altLang="en-US" smtClean="0"/>
              <a:t>‹#›</a:t>
            </a:fld>
            <a:endParaRPr kumimoji="1" lang="ja-JP" altLang="en-US"/>
          </a:p>
        </p:txBody>
      </p:sp>
    </p:spTree>
    <p:extLst>
      <p:ext uri="{BB962C8B-B14F-4D97-AF65-F5344CB8AC3E}">
        <p14:creationId xmlns:p14="http://schemas.microsoft.com/office/powerpoint/2010/main" val="244551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FC969-6057-4EDC-B049-A3B90FEC2416}" type="slidenum">
              <a:rPr kumimoji="1" lang="ja-JP" altLang="en-US" sz="11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745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AC28257-9D8A-4480-8CBE-346AB5F6205C}" type="datetime1">
              <a:rPr kumimoji="1" lang="ja-JP" altLang="en-US" smtClean="0"/>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E3B6E89-508B-4F3A-916D-A082735AC91F}" type="datetime1">
              <a:rPr kumimoji="1" lang="ja-JP" altLang="en-US" smtClean="0"/>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D69E89E-39AA-4A1A-B246-8D0F7EBC6EFA}" type="datetime1">
              <a:rPr kumimoji="1" lang="ja-JP" altLang="en-US" smtClean="0"/>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53" name="フリーフォーム: 図形 52">
            <a:extLst>
              <a:ext uri="{FF2B5EF4-FFF2-40B4-BE49-F238E27FC236}">
                <a16:creationId xmlns:a16="http://schemas.microsoft.com/office/drawing/2014/main" id="{C0002396-FE7B-5403-4644-0B7CBEF72498}"/>
              </a:ext>
            </a:extLst>
          </p:cNvPr>
          <p:cNvSpPr/>
          <p:nvPr userDrawn="1"/>
        </p:nvSpPr>
        <p:spPr>
          <a:xfrm>
            <a:off x="-5255" y="6678757"/>
            <a:ext cx="8049525" cy="180954"/>
          </a:xfrm>
          <a:custGeom>
            <a:avLst/>
            <a:gdLst>
              <a:gd name="connsiteX0" fmla="*/ 0 w 11269335"/>
              <a:gd name="connsiteY0" fmla="*/ 0 h 253336"/>
              <a:gd name="connsiteX1" fmla="*/ 11029242 w 11269335"/>
              <a:gd name="connsiteY1" fmla="*/ 0 h 253336"/>
              <a:gd name="connsiteX2" fmla="*/ 11269335 w 11269335"/>
              <a:gd name="connsiteY2" fmla="*/ 194819 h 253336"/>
              <a:gd name="connsiteX3" fmla="*/ 11264457 w 11269335"/>
              <a:gd name="connsiteY3" fmla="*/ 234082 h 253336"/>
              <a:gd name="connsiteX4" fmla="*/ 11257091 w 11269335"/>
              <a:gd name="connsiteY4" fmla="*/ 253336 h 253336"/>
              <a:gd name="connsiteX5" fmla="*/ 0 w 11269335"/>
              <a:gd name="connsiteY5" fmla="*/ 253336 h 253336"/>
              <a:gd name="connsiteX6" fmla="*/ 0 w 11269335"/>
              <a:gd name="connsiteY6" fmla="*/ 0 h 25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335" h="253336">
                <a:moveTo>
                  <a:pt x="0" y="0"/>
                </a:moveTo>
                <a:lnTo>
                  <a:pt x="11029242" y="0"/>
                </a:lnTo>
                <a:cubicBezTo>
                  <a:pt x="11161841" y="0"/>
                  <a:pt x="11269335" y="87224"/>
                  <a:pt x="11269335" y="194819"/>
                </a:cubicBezTo>
                <a:cubicBezTo>
                  <a:pt x="11269335" y="208268"/>
                  <a:pt x="11267656" y="221400"/>
                  <a:pt x="11264457" y="234082"/>
                </a:cubicBezTo>
                <a:lnTo>
                  <a:pt x="11257091" y="253336"/>
                </a:lnTo>
                <a:lnTo>
                  <a:pt x="0" y="253336"/>
                </a:lnTo>
                <a:lnTo>
                  <a:pt x="0" y="0"/>
                </a:lnTo>
                <a:close/>
              </a:path>
            </a:pathLst>
          </a:custGeom>
          <a:solidFill>
            <a:srgbClr val="0092D7"/>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kumimoji="1" lang="ja-JP" altLang="en-US" sz="1286"/>
          </a:p>
        </p:txBody>
      </p:sp>
      <p:sp>
        <p:nvSpPr>
          <p:cNvPr id="49" name="フリーフォーム: 図形 48">
            <a:extLst>
              <a:ext uri="{FF2B5EF4-FFF2-40B4-BE49-F238E27FC236}">
                <a16:creationId xmlns:a16="http://schemas.microsoft.com/office/drawing/2014/main" id="{0DDC22F1-F984-A42E-4CB0-AFDF1EC6B050}"/>
              </a:ext>
            </a:extLst>
          </p:cNvPr>
          <p:cNvSpPr/>
          <p:nvPr userDrawn="1"/>
        </p:nvSpPr>
        <p:spPr>
          <a:xfrm>
            <a:off x="7934937" y="6678757"/>
            <a:ext cx="360468" cy="180954"/>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008AC8"/>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50" name="フリーフォーム: 図形 49">
            <a:extLst>
              <a:ext uri="{FF2B5EF4-FFF2-40B4-BE49-F238E27FC236}">
                <a16:creationId xmlns:a16="http://schemas.microsoft.com/office/drawing/2014/main" id="{C8560275-A867-D846-16A4-66F2DEE72EAB}"/>
              </a:ext>
            </a:extLst>
          </p:cNvPr>
          <p:cNvSpPr/>
          <p:nvPr userDrawn="1"/>
        </p:nvSpPr>
        <p:spPr>
          <a:xfrm>
            <a:off x="8538492" y="6678757"/>
            <a:ext cx="342471" cy="180954"/>
          </a:xfrm>
          <a:custGeom>
            <a:avLst/>
            <a:gdLst>
              <a:gd name="connsiteX0" fmla="*/ 0 w 464000"/>
              <a:gd name="connsiteY0" fmla="*/ 0 h 302142"/>
              <a:gd name="connsiteX1" fmla="*/ 231648 w 464000"/>
              <a:gd name="connsiteY1" fmla="*/ 0 h 302142"/>
              <a:gd name="connsiteX2" fmla="*/ 464000 w 464000"/>
              <a:gd name="connsiteY2" fmla="*/ 232352 h 302142"/>
              <a:gd name="connsiteX3" fmla="*/ 459279 w 464000"/>
              <a:gd name="connsiteY3" fmla="*/ 279179 h 302142"/>
              <a:gd name="connsiteX4" fmla="*/ 452151 w 464000"/>
              <a:gd name="connsiteY4" fmla="*/ 302142 h 302142"/>
              <a:gd name="connsiteX5" fmla="*/ 220503 w 464000"/>
              <a:gd name="connsiteY5" fmla="*/ 302142 h 302142"/>
              <a:gd name="connsiteX6" fmla="*/ 227631 w 464000"/>
              <a:gd name="connsiteY6" fmla="*/ 279179 h 302142"/>
              <a:gd name="connsiteX7" fmla="*/ 232352 w 464000"/>
              <a:gd name="connsiteY7" fmla="*/ 232352 h 302142"/>
              <a:gd name="connsiteX8" fmla="*/ 0 w 464000"/>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000" h="302142">
                <a:moveTo>
                  <a:pt x="0" y="0"/>
                </a:moveTo>
                <a:lnTo>
                  <a:pt x="231648" y="0"/>
                </a:lnTo>
                <a:cubicBezTo>
                  <a:pt x="359973" y="0"/>
                  <a:pt x="464000" y="104027"/>
                  <a:pt x="464000" y="232352"/>
                </a:cubicBezTo>
                <a:cubicBezTo>
                  <a:pt x="464000" y="248393"/>
                  <a:pt x="462375" y="264054"/>
                  <a:pt x="459279" y="279179"/>
                </a:cubicBezTo>
                <a:lnTo>
                  <a:pt x="452151"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21BA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51" name="フリーフォーム: 図形 50">
            <a:extLst>
              <a:ext uri="{FF2B5EF4-FFF2-40B4-BE49-F238E27FC236}">
                <a16:creationId xmlns:a16="http://schemas.microsoft.com/office/drawing/2014/main" id="{6AD6D16A-26B3-EE64-5C33-6B9C41DA057A}"/>
              </a:ext>
            </a:extLst>
          </p:cNvPr>
          <p:cNvSpPr/>
          <p:nvPr userDrawn="1"/>
        </p:nvSpPr>
        <p:spPr>
          <a:xfrm>
            <a:off x="8768731" y="6678758"/>
            <a:ext cx="360468" cy="180954"/>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7DD7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grpSp>
        <p:nvGrpSpPr>
          <p:cNvPr id="42" name="グループ化 41">
            <a:extLst>
              <a:ext uri="{FF2B5EF4-FFF2-40B4-BE49-F238E27FC236}">
                <a16:creationId xmlns:a16="http://schemas.microsoft.com/office/drawing/2014/main" id="{CF341C8A-2C6B-0AB9-BE2D-F8139940F191}"/>
              </a:ext>
            </a:extLst>
          </p:cNvPr>
          <p:cNvGrpSpPr/>
          <p:nvPr userDrawn="1"/>
        </p:nvGrpSpPr>
        <p:grpSpPr>
          <a:xfrm flipV="1">
            <a:off x="-10357" y="-7893"/>
            <a:ext cx="9144001" cy="218613"/>
            <a:chOff x="-8820" y="9317346"/>
            <a:chExt cx="12266181" cy="302144"/>
          </a:xfrm>
        </p:grpSpPr>
        <p:sp>
          <p:nvSpPr>
            <p:cNvPr id="43" name="フリーフォーム: 図形 42">
              <a:extLst>
                <a:ext uri="{FF2B5EF4-FFF2-40B4-BE49-F238E27FC236}">
                  <a16:creationId xmlns:a16="http://schemas.microsoft.com/office/drawing/2014/main" id="{F4235DA9-AC67-D66C-7316-687EB7068362}"/>
                </a:ext>
              </a:extLst>
            </p:cNvPr>
            <p:cNvSpPr/>
            <p:nvPr userDrawn="1"/>
          </p:nvSpPr>
          <p:spPr>
            <a:xfrm>
              <a:off x="-8820" y="9317346"/>
              <a:ext cx="11284808" cy="302142"/>
            </a:xfrm>
            <a:custGeom>
              <a:avLst/>
              <a:gdLst>
                <a:gd name="connsiteX0" fmla="*/ 0 w 11284808"/>
                <a:gd name="connsiteY0" fmla="*/ 0 h 302142"/>
                <a:gd name="connsiteX1" fmla="*/ 11052456 w 11284808"/>
                <a:gd name="connsiteY1" fmla="*/ 0 h 302142"/>
                <a:gd name="connsiteX2" fmla="*/ 11284808 w 11284808"/>
                <a:gd name="connsiteY2" fmla="*/ 232352 h 302142"/>
                <a:gd name="connsiteX3" fmla="*/ 11280087 w 11284808"/>
                <a:gd name="connsiteY3" fmla="*/ 279179 h 302142"/>
                <a:gd name="connsiteX4" fmla="*/ 11272959 w 11284808"/>
                <a:gd name="connsiteY4" fmla="*/ 302142 h 302142"/>
                <a:gd name="connsiteX5" fmla="*/ 0 w 11284808"/>
                <a:gd name="connsiteY5" fmla="*/ 302142 h 302142"/>
                <a:gd name="connsiteX6" fmla="*/ 0 w 11284808"/>
                <a:gd name="connsiteY6"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4808" h="302142">
                  <a:moveTo>
                    <a:pt x="0" y="0"/>
                  </a:moveTo>
                  <a:lnTo>
                    <a:pt x="11052456" y="0"/>
                  </a:lnTo>
                  <a:cubicBezTo>
                    <a:pt x="11180780" y="0"/>
                    <a:pt x="11284808" y="104028"/>
                    <a:pt x="11284808" y="232352"/>
                  </a:cubicBezTo>
                  <a:cubicBezTo>
                    <a:pt x="11284808" y="248392"/>
                    <a:pt x="11283183" y="264053"/>
                    <a:pt x="11280087" y="279179"/>
                  </a:cubicBezTo>
                  <a:lnTo>
                    <a:pt x="11272959" y="302142"/>
                  </a:lnTo>
                  <a:lnTo>
                    <a:pt x="0" y="302142"/>
                  </a:lnTo>
                  <a:lnTo>
                    <a:pt x="0" y="0"/>
                  </a:lnTo>
                  <a:close/>
                </a:path>
              </a:pathLst>
            </a:custGeom>
            <a:solidFill>
              <a:srgbClr val="0092D7"/>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4" name="フリーフォーム: 図形 43">
              <a:extLst>
                <a:ext uri="{FF2B5EF4-FFF2-40B4-BE49-F238E27FC236}">
                  <a16:creationId xmlns:a16="http://schemas.microsoft.com/office/drawing/2014/main" id="{5EB3FC78-1FCB-B311-5B8C-E98852074DAA}"/>
                </a:ext>
              </a:extLst>
            </p:cNvPr>
            <p:cNvSpPr/>
            <p:nvPr userDrawn="1"/>
          </p:nvSpPr>
          <p:spPr>
            <a:xfrm>
              <a:off x="11127851" y="9317346"/>
              <a:ext cx="488384" cy="302142"/>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008AC8"/>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5" name="フリーフォーム: 図形 44">
              <a:extLst>
                <a:ext uri="{FF2B5EF4-FFF2-40B4-BE49-F238E27FC236}">
                  <a16:creationId xmlns:a16="http://schemas.microsoft.com/office/drawing/2014/main" id="{CC78C14E-0F76-2A68-97C1-B5A9AC37619D}"/>
                </a:ext>
              </a:extLst>
            </p:cNvPr>
            <p:cNvSpPr/>
            <p:nvPr userDrawn="1"/>
          </p:nvSpPr>
          <p:spPr>
            <a:xfrm>
              <a:off x="11457035" y="9317346"/>
              <a:ext cx="464000" cy="302142"/>
            </a:xfrm>
            <a:custGeom>
              <a:avLst/>
              <a:gdLst>
                <a:gd name="connsiteX0" fmla="*/ 0 w 464000"/>
                <a:gd name="connsiteY0" fmla="*/ 0 h 302142"/>
                <a:gd name="connsiteX1" fmla="*/ 231648 w 464000"/>
                <a:gd name="connsiteY1" fmla="*/ 0 h 302142"/>
                <a:gd name="connsiteX2" fmla="*/ 464000 w 464000"/>
                <a:gd name="connsiteY2" fmla="*/ 232352 h 302142"/>
                <a:gd name="connsiteX3" fmla="*/ 459279 w 464000"/>
                <a:gd name="connsiteY3" fmla="*/ 279179 h 302142"/>
                <a:gd name="connsiteX4" fmla="*/ 452151 w 464000"/>
                <a:gd name="connsiteY4" fmla="*/ 302142 h 302142"/>
                <a:gd name="connsiteX5" fmla="*/ 220503 w 464000"/>
                <a:gd name="connsiteY5" fmla="*/ 302142 h 302142"/>
                <a:gd name="connsiteX6" fmla="*/ 227631 w 464000"/>
                <a:gd name="connsiteY6" fmla="*/ 279179 h 302142"/>
                <a:gd name="connsiteX7" fmla="*/ 232352 w 464000"/>
                <a:gd name="connsiteY7" fmla="*/ 232352 h 302142"/>
                <a:gd name="connsiteX8" fmla="*/ 0 w 464000"/>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000" h="302142">
                  <a:moveTo>
                    <a:pt x="0" y="0"/>
                  </a:moveTo>
                  <a:lnTo>
                    <a:pt x="231648" y="0"/>
                  </a:lnTo>
                  <a:cubicBezTo>
                    <a:pt x="359973" y="0"/>
                    <a:pt x="464000" y="104027"/>
                    <a:pt x="464000" y="232352"/>
                  </a:cubicBezTo>
                  <a:cubicBezTo>
                    <a:pt x="464000" y="248393"/>
                    <a:pt x="462375" y="264054"/>
                    <a:pt x="459279" y="279179"/>
                  </a:cubicBezTo>
                  <a:lnTo>
                    <a:pt x="452151"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21BA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6" name="フリーフォーム: 図形 45">
              <a:extLst>
                <a:ext uri="{FF2B5EF4-FFF2-40B4-BE49-F238E27FC236}">
                  <a16:creationId xmlns:a16="http://schemas.microsoft.com/office/drawing/2014/main" id="{683A4031-5919-1CB7-4E2C-8C3ADADA34B8}"/>
                </a:ext>
              </a:extLst>
            </p:cNvPr>
            <p:cNvSpPr/>
            <p:nvPr userDrawn="1"/>
          </p:nvSpPr>
          <p:spPr>
            <a:xfrm>
              <a:off x="11768977" y="9317348"/>
              <a:ext cx="488384" cy="302142"/>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7DD7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grpSp>
      <p:sp>
        <p:nvSpPr>
          <p:cNvPr id="2" name="Title 1"/>
          <p:cNvSpPr>
            <a:spLocks noGrp="1"/>
          </p:cNvSpPr>
          <p:nvPr userDrawn="1">
            <p:ph type="title"/>
          </p:nvPr>
        </p:nvSpPr>
        <p:spPr>
          <a:xfrm>
            <a:off x="2400729" y="-77562"/>
            <a:ext cx="5829300" cy="340534"/>
          </a:xfrm>
        </p:spPr>
        <p:txBody>
          <a:bodyPr/>
          <a:lstStyle>
            <a:lvl1pPr>
              <a:defRPr sz="1286">
                <a:solidFill>
                  <a:schemeClr val="bg1"/>
                </a:solidFill>
                <a:effectLst>
                  <a:outerShdw blurRad="38100" dist="38100" dir="2700000" algn="tl">
                    <a:srgbClr val="000000">
                      <a:alpha val="43137"/>
                    </a:srgbClr>
                  </a:outerShdw>
                </a:effectLst>
              </a:defRPr>
            </a:lvl1pPr>
          </a:lstStyle>
          <a:p>
            <a:r>
              <a:rPr lang="ja-JP" altLang="en-US"/>
              <a:t>マスター タイトルの書式設定</a:t>
            </a:r>
            <a:endParaRPr lang="en-US"/>
          </a:p>
        </p:txBody>
      </p:sp>
      <p:sp>
        <p:nvSpPr>
          <p:cNvPr id="3" name="テキスト ボックス 2">
            <a:extLst>
              <a:ext uri="{FF2B5EF4-FFF2-40B4-BE49-F238E27FC236}">
                <a16:creationId xmlns:a16="http://schemas.microsoft.com/office/drawing/2014/main" id="{D55906D6-0160-BEF3-A2B2-13010CF8F020}"/>
              </a:ext>
            </a:extLst>
          </p:cNvPr>
          <p:cNvSpPr txBox="1"/>
          <p:nvPr userDrawn="1"/>
        </p:nvSpPr>
        <p:spPr>
          <a:xfrm>
            <a:off x="8269833" y="6678757"/>
            <a:ext cx="538702" cy="224229"/>
          </a:xfrm>
          <a:prstGeom prst="rect">
            <a:avLst/>
          </a:prstGeom>
          <a:noFill/>
        </p:spPr>
        <p:txBody>
          <a:bodyPr wrap="square" rtlCol="0">
            <a:spAutoFit/>
          </a:bodyPr>
          <a:lstStyle/>
          <a:p>
            <a:pPr algn="l">
              <a:buNone/>
            </a:pPr>
            <a:r>
              <a:rPr kumimoji="1" lang="en-US" altLang="ja-JP" sz="857" b="0" i="0">
                <a:solidFill>
                  <a:srgbClr val="279CD0"/>
                </a:solidFill>
                <a:effectLst/>
                <a:latin typeface="BIZ UDPゴシック" panose="020B0400000000000000" pitchFamily="50" charset="-128"/>
                <a:ea typeface="BIZ UDPゴシック" panose="020B0400000000000000" pitchFamily="50" charset="-128"/>
              </a:rPr>
              <a:t>P.</a:t>
            </a:r>
            <a:fld id="{D7A795E5-FC50-4C65-9B64-BC04D6ABE280}" type="slidenum">
              <a:rPr kumimoji="1" lang="en-US" altLang="ja-JP" sz="857" b="0" i="0" smtClean="0">
                <a:solidFill>
                  <a:srgbClr val="279CD0"/>
                </a:solidFill>
                <a:effectLst/>
                <a:latin typeface="BIZ UDPゴシック" panose="020B0400000000000000" pitchFamily="50" charset="-128"/>
                <a:ea typeface="BIZ UDPゴシック" panose="020B0400000000000000" pitchFamily="50" charset="-128"/>
              </a:rPr>
              <a:t>‹#›</a:t>
            </a:fld>
            <a:endParaRPr kumimoji="1" lang="ja-JP" altLang="en-US" sz="857" b="0" i="0">
              <a:solidFill>
                <a:srgbClr val="279CD0"/>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3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173737-182A-47C8-AF32-D7BEB1E9FE83}" type="datetime1">
              <a:rPr kumimoji="1" lang="ja-JP" altLang="en-US" smtClean="0"/>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2199D8B-109E-40FE-BBDF-B280AB2E12D8}" type="datetime1">
              <a:rPr kumimoji="1" lang="ja-JP" altLang="en-US" smtClean="0"/>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C750C16-63B1-4633-84E9-03A10E4046B1}" type="datetime1">
              <a:rPr kumimoji="1" lang="ja-JP" altLang="en-US" smtClean="0"/>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DF3CA06-A1ED-4E4F-BAA3-321A99581183}" type="datetime1">
              <a:rPr kumimoji="1" lang="ja-JP" altLang="en-US" smtClean="0"/>
              <a:t>2025/8/15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B424682-7307-4578-A8F8-967CF2A3DE3D}" type="datetime1">
              <a:rPr kumimoji="1" lang="ja-JP" altLang="en-US" smtClean="0"/>
              <a:t>2025/8/15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E30F866-8C69-45AB-B679-A5C4357A81C2}" type="datetime1">
              <a:rPr kumimoji="1" lang="ja-JP" altLang="en-US" smtClean="0"/>
              <a:t>2025/8/15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9DDF143-E5B8-46B4-A8C2-DDB9B0856410}" type="datetime1">
              <a:rPr kumimoji="1" lang="ja-JP" altLang="en-US" smtClean="0"/>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26DC281-5ADE-45E8-931E-253FC24EC200}" type="datetime1">
              <a:rPr kumimoji="1" lang="ja-JP" altLang="en-US" smtClean="0"/>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F20E0-1BDE-4023-9436-7460922481B8}" type="datetime1">
              <a:rPr kumimoji="1" lang="ja-JP" altLang="en-US" smtClean="0"/>
              <a:t>2025/8/15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mp"/><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tmp"/><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187624" y="2482361"/>
            <a:ext cx="6768752" cy="1138773"/>
          </a:xfrm>
          <a:prstGeom prst="rect">
            <a:avLst/>
          </a:prstGeom>
          <a:noFill/>
        </p:spPr>
        <p:txBody>
          <a:bodyPr wrap="square">
            <a:spAutoFit/>
          </a:bodyPr>
          <a:lstStyle/>
          <a:p>
            <a:pPr algn="ctr">
              <a:defRPr/>
            </a:pPr>
            <a:endParaRPr lang="en-US" altLang="ja-JP" sz="32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　大会運営方針（案）</a:t>
            </a:r>
            <a:endPar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endParaRPr>
          </a:p>
        </p:txBody>
      </p:sp>
      <p:sp>
        <p:nvSpPr>
          <p:cNvPr id="6" name="テキスト ボックス 1"/>
          <p:cNvSpPr txBox="1">
            <a:spLocks noChangeArrowheads="1"/>
          </p:cNvSpPr>
          <p:nvPr/>
        </p:nvSpPr>
        <p:spPr bwMode="auto">
          <a:xfrm>
            <a:off x="2202997" y="5664834"/>
            <a:ext cx="4738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45</a:t>
            </a:r>
            <a:r>
              <a:rPr lang="ja-JP" altLang="en-US" sz="2400" dirty="0">
                <a:latin typeface="メイリオ" panose="020B0604030504040204" pitchFamily="50" charset="-128"/>
                <a:ea typeface="メイリオ" panose="020B0604030504040204" pitchFamily="50" charset="-128"/>
              </a:rPr>
              <a:t>回全国豊かな海づくり大会</a:t>
            </a:r>
            <a:endParaRPr lang="en-US" altLang="ja-JP" sz="24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　　　大阪府実行委員会　　　　　　　　　　</a:t>
            </a:r>
          </a:p>
        </p:txBody>
      </p:sp>
      <p:sp>
        <p:nvSpPr>
          <p:cNvPr id="8" name="テキスト ボックス 7">
            <a:extLst>
              <a:ext uri="{FF2B5EF4-FFF2-40B4-BE49-F238E27FC236}">
                <a16:creationId xmlns:a16="http://schemas.microsoft.com/office/drawing/2014/main" id="{EBF63018-89A9-41B0-A70F-1B3FA82CEAB6}"/>
              </a:ext>
            </a:extLst>
          </p:cNvPr>
          <p:cNvSpPr txBox="1"/>
          <p:nvPr/>
        </p:nvSpPr>
        <p:spPr bwMode="auto">
          <a:xfrm>
            <a:off x="86711" y="950877"/>
            <a:ext cx="8983972" cy="1508105"/>
          </a:xfrm>
          <a:prstGeom prst="rect">
            <a:avLst/>
          </a:prstGeom>
          <a:noFill/>
        </p:spPr>
        <p:txBody>
          <a:bodyPr wrap="square" lIns="91440" tIns="45720" rIns="91440" bIns="45720" anchor="t">
            <a:spAutoFit/>
          </a:bodyPr>
          <a:lstStyle/>
          <a:p>
            <a:pPr algn="ctr">
              <a:defRPr/>
            </a:pP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第</a:t>
            </a:r>
            <a:r>
              <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rPr>
              <a:t>45</a:t>
            </a: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回全国豊かな海づくり大会</a:t>
            </a:r>
            <a:endPar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2400" b="1" dirty="0">
                <a:effectLst>
                  <a:glow rad="165100">
                    <a:schemeClr val="bg1">
                      <a:alpha val="90000"/>
                    </a:schemeClr>
                  </a:glow>
                </a:effectLst>
                <a:latin typeface="メイリオ" pitchFamily="50" charset="-128"/>
                <a:ea typeface="メイリオ" pitchFamily="50" charset="-128"/>
                <a:cs typeface="メイリオ" pitchFamily="50" charset="-128"/>
              </a:rPr>
              <a:t>～魚庭（なにわ）の海おおさか大会～</a:t>
            </a:r>
            <a:endParaRPr lang="en-US" altLang="ja-JP" sz="24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3200" b="1" dirty="0">
                <a:effectLst>
                  <a:glow rad="165100">
                    <a:schemeClr val="bg1">
                      <a:alpha val="90000"/>
                    </a:schemeClr>
                  </a:glow>
                </a:effectLst>
                <a:latin typeface="メイリオ"/>
                <a:ea typeface="メイリオ"/>
                <a:cs typeface="メイリオ" pitchFamily="50" charset="-128"/>
              </a:rPr>
              <a:t>　　　　　　　　　　　　　　　</a:t>
            </a:r>
            <a:r>
              <a:rPr lang="ja-JP" altLang="en-US" b="1" dirty="0">
                <a:effectLst>
                  <a:glow rad="165100">
                    <a:schemeClr val="bg1">
                      <a:alpha val="90000"/>
                    </a:schemeClr>
                  </a:glow>
                </a:effectLst>
                <a:latin typeface="メイリオ"/>
                <a:ea typeface="メイリオ"/>
                <a:cs typeface="メイリオ" pitchFamily="50" charset="-128"/>
              </a:rPr>
              <a:t>（</a:t>
            </a:r>
            <a:r>
              <a:rPr lang="en-US" altLang="ja-JP" b="1" dirty="0">
                <a:effectLst>
                  <a:glow rad="165100">
                    <a:schemeClr val="bg1">
                      <a:alpha val="90000"/>
                    </a:schemeClr>
                  </a:glow>
                </a:effectLst>
                <a:latin typeface="メイリオ"/>
                <a:ea typeface="メイリオ"/>
                <a:cs typeface="メイリオ" pitchFamily="50" charset="-128"/>
              </a:rPr>
              <a:t>11</a:t>
            </a:r>
            <a:r>
              <a:rPr lang="ja-JP" altLang="en-US" b="1" dirty="0">
                <a:effectLst>
                  <a:glow rad="165100">
                    <a:schemeClr val="bg1">
                      <a:alpha val="90000"/>
                    </a:schemeClr>
                  </a:glow>
                </a:effectLst>
                <a:latin typeface="メイリオ"/>
                <a:ea typeface="メイリオ"/>
                <a:cs typeface="メイリオ" pitchFamily="50" charset="-128"/>
              </a:rPr>
              <a:t>月</a:t>
            </a:r>
            <a:r>
              <a:rPr lang="en-US" altLang="ja-JP" b="1" dirty="0">
                <a:effectLst>
                  <a:glow rad="165100">
                    <a:schemeClr val="bg1">
                      <a:alpha val="90000"/>
                    </a:schemeClr>
                  </a:glow>
                </a:effectLst>
                <a:latin typeface="メイリオ"/>
                <a:ea typeface="メイリオ"/>
                <a:cs typeface="メイリオ" pitchFamily="50" charset="-128"/>
              </a:rPr>
              <a:t>14</a:t>
            </a:r>
            <a:r>
              <a:rPr lang="ja-JP" altLang="en-US" b="1" dirty="0">
                <a:effectLst>
                  <a:glow rad="165100">
                    <a:schemeClr val="bg1">
                      <a:alpha val="90000"/>
                    </a:schemeClr>
                  </a:glow>
                </a:effectLst>
                <a:latin typeface="メイリオ"/>
                <a:ea typeface="メイリオ"/>
                <a:cs typeface="メイリオ" pitchFamily="50" charset="-128"/>
              </a:rPr>
              <a:t>日・</a:t>
            </a:r>
            <a:r>
              <a:rPr lang="en-US" altLang="ja-JP" b="1" dirty="0">
                <a:effectLst>
                  <a:glow rad="165100">
                    <a:schemeClr val="bg1">
                      <a:alpha val="90000"/>
                    </a:schemeClr>
                  </a:glow>
                </a:effectLst>
                <a:latin typeface="メイリオ"/>
                <a:ea typeface="メイリオ"/>
                <a:cs typeface="メイリオ" pitchFamily="50" charset="-128"/>
              </a:rPr>
              <a:t>15</a:t>
            </a:r>
            <a:r>
              <a:rPr lang="ja-JP" altLang="en-US" b="1" dirty="0">
                <a:effectLst>
                  <a:glow rad="165100">
                    <a:schemeClr val="bg1">
                      <a:alpha val="90000"/>
                    </a:schemeClr>
                  </a:glow>
                </a:effectLst>
                <a:latin typeface="メイリオ"/>
                <a:ea typeface="メイリオ"/>
                <a:cs typeface="メイリオ" pitchFamily="50" charset="-128"/>
              </a:rPr>
              <a:t>日）</a:t>
            </a:r>
            <a:endParaRPr lang="en-US" altLang="ja-JP" sz="3600" b="1" dirty="0">
              <a:effectLst>
                <a:glow rad="165100">
                  <a:schemeClr val="bg1">
                    <a:alpha val="90000"/>
                  </a:schemeClr>
                </a:glow>
              </a:effectLst>
              <a:latin typeface="メイリオ"/>
              <a:ea typeface="メイリオ"/>
              <a:cs typeface="メイリオ" pitchFamily="50" charset="-128"/>
            </a:endParaRPr>
          </a:p>
        </p:txBody>
      </p:sp>
      <p:pic>
        <p:nvPicPr>
          <p:cNvPr id="4" name="図 3">
            <a:extLst>
              <a:ext uri="{FF2B5EF4-FFF2-40B4-BE49-F238E27FC236}">
                <a16:creationId xmlns:a16="http://schemas.microsoft.com/office/drawing/2014/main" id="{AD442908-955B-45D9-96D4-86BD6DEEF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087" y="3828584"/>
            <a:ext cx="1317220" cy="1628800"/>
          </a:xfrm>
          <a:prstGeom prst="rect">
            <a:avLst/>
          </a:prstGeom>
        </p:spPr>
      </p:pic>
      <p:sp>
        <p:nvSpPr>
          <p:cNvPr id="2" name="テキスト ボックス 1">
            <a:extLst>
              <a:ext uri="{FF2B5EF4-FFF2-40B4-BE49-F238E27FC236}">
                <a16:creationId xmlns:a16="http://schemas.microsoft.com/office/drawing/2014/main" id="{C721BFFF-F7DA-4684-A221-332BD7E6F836}"/>
              </a:ext>
            </a:extLst>
          </p:cNvPr>
          <p:cNvSpPr txBox="1"/>
          <p:nvPr/>
        </p:nvSpPr>
        <p:spPr>
          <a:xfrm>
            <a:off x="4855779" y="5257329"/>
            <a:ext cx="1418978" cy="200055"/>
          </a:xfrm>
          <a:prstGeom prst="rect">
            <a:avLst/>
          </a:prstGeom>
          <a:noFill/>
        </p:spPr>
        <p:txBody>
          <a:bodyPr wrap="none" rtlCol="0">
            <a:spAutoFit/>
          </a:bodyPr>
          <a:lstStyle/>
          <a:p>
            <a:r>
              <a:rPr lang="ja-JP" altLang="en-US" sz="700" dirty="0"/>
              <a:t>大阪府広報担当副知事もずやん</a:t>
            </a:r>
            <a:endParaRPr kumimoji="1" lang="ja-JP" altLang="en-US" dirty="0"/>
          </a:p>
        </p:txBody>
      </p:sp>
      <p:sp>
        <p:nvSpPr>
          <p:cNvPr id="7" name="テキスト ボックス 9">
            <a:extLst>
              <a:ext uri="{FF2B5EF4-FFF2-40B4-BE49-F238E27FC236}">
                <a16:creationId xmlns:a16="http://schemas.microsoft.com/office/drawing/2014/main" id="{9D88394F-1D6C-47C3-BFA2-4BA3DF29A401}"/>
              </a:ext>
            </a:extLst>
          </p:cNvPr>
          <p:cNvSpPr txBox="1"/>
          <p:nvPr/>
        </p:nvSpPr>
        <p:spPr>
          <a:xfrm>
            <a:off x="7162800" y="238606"/>
            <a:ext cx="1219200" cy="400110"/>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buNone/>
            </a:pPr>
            <a:r>
              <a:rPr kumimoji="1" lang="ja-JP" altLang="en-US" sz="2000" b="0" i="0" dirty="0">
                <a:solidFill>
                  <a:srgbClr val="000000"/>
                </a:solidFill>
                <a:effectLst/>
                <a:latin typeface="BIZ UDPゴシック" panose="020B0400000000000000" pitchFamily="50" charset="-128"/>
                <a:ea typeface="BIZ UDPゴシック" panose="020B0400000000000000" pitchFamily="50" charset="-128"/>
              </a:rPr>
              <a:t>資料</a:t>
            </a:r>
            <a:r>
              <a:rPr kumimoji="1" lang="en-US" altLang="ja-JP" sz="2000" b="0" i="0" dirty="0">
                <a:solidFill>
                  <a:srgbClr val="000000"/>
                </a:solidFill>
                <a:effectLst/>
                <a:latin typeface="BIZ UDPゴシック" panose="020B0400000000000000" pitchFamily="50" charset="-128"/>
                <a:ea typeface="BIZ UDPゴシック" panose="020B0400000000000000" pitchFamily="50" charset="-128"/>
              </a:rPr>
              <a:t>3-1</a:t>
            </a:r>
            <a:endParaRPr kumimoji="1" lang="ja-JP" altLang="en-US" sz="2000" b="0" i="0" dirty="0">
              <a:solidFill>
                <a:srgbClr val="000000"/>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8225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9DC7C45-0593-4B13-B226-E857F96838FA}"/>
              </a:ext>
            </a:extLst>
          </p:cNvPr>
          <p:cNvSpPr/>
          <p:nvPr/>
        </p:nvSpPr>
        <p:spPr>
          <a:xfrm>
            <a:off x="527025" y="3100165"/>
            <a:ext cx="8123344" cy="972272"/>
          </a:xfrm>
          <a:prstGeom prst="rect">
            <a:avLst/>
          </a:prstGeom>
          <a:noFill/>
          <a:ln>
            <a:solidFill>
              <a:srgbClr val="008AC8"/>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dirty="0">
              <a:latin typeface="+mn-ea"/>
            </a:endParaRPr>
          </a:p>
        </p:txBody>
      </p:sp>
      <p:sp>
        <p:nvSpPr>
          <p:cNvPr id="2" name="スライド番号プレースホルダー 1">
            <a:extLst>
              <a:ext uri="{FF2B5EF4-FFF2-40B4-BE49-F238E27FC236}">
                <a16:creationId xmlns:a16="http://schemas.microsoft.com/office/drawing/2014/main" id="{1C95AC90-4510-4270-81A6-C570B2922BEE}"/>
              </a:ext>
            </a:extLst>
          </p:cNvPr>
          <p:cNvSpPr>
            <a:spLocks noGrp="1"/>
          </p:cNvSpPr>
          <p:nvPr>
            <p:ph type="sldNum" sz="quarter" idx="12"/>
          </p:nvPr>
        </p:nvSpPr>
        <p:spPr>
          <a:xfrm>
            <a:off x="3505200" y="6492875"/>
            <a:ext cx="2133600" cy="365125"/>
          </a:xfrm>
        </p:spPr>
        <p:txBody>
          <a:bodyPr/>
          <a:lstStyle/>
          <a:p>
            <a:pPr algn="ctr"/>
            <a:fld id="{C443A905-DAF8-40A0-A4DC-E2DAA6BB948D}" type="slidenum">
              <a:rPr kumimoji="1" lang="ja-JP" altLang="en-US" smtClean="0">
                <a:latin typeface="BIZ UDPゴシック" panose="020B0400000000000000" pitchFamily="50" charset="-128"/>
                <a:ea typeface="BIZ UDPゴシック" panose="020B0400000000000000" pitchFamily="50" charset="-128"/>
              </a:rPr>
              <a:pPr algn="ctr"/>
              <a:t>10</a:t>
            </a:fld>
            <a:endParaRPr kumimoji="1" lang="ja-JP" altLang="en-US"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3A5CA74E-33F7-464E-9778-5D7D6866BBE0}"/>
              </a:ext>
            </a:extLst>
          </p:cNvPr>
          <p:cNvGrpSpPr/>
          <p:nvPr/>
        </p:nvGrpSpPr>
        <p:grpSpPr>
          <a:xfrm>
            <a:off x="493632" y="1021527"/>
            <a:ext cx="8156737" cy="3056826"/>
            <a:chOff x="-2956025" y="6695135"/>
            <a:chExt cx="5370255" cy="2159105"/>
          </a:xfrm>
        </p:grpSpPr>
        <p:sp>
          <p:nvSpPr>
            <p:cNvPr id="4" name="正方形/長方形 3">
              <a:extLst>
                <a:ext uri="{FF2B5EF4-FFF2-40B4-BE49-F238E27FC236}">
                  <a16:creationId xmlns:a16="http://schemas.microsoft.com/office/drawing/2014/main" id="{442ED6D8-3866-463B-A05F-E41FA67A7397}"/>
                </a:ext>
              </a:extLst>
            </p:cNvPr>
            <p:cNvSpPr/>
            <p:nvPr/>
          </p:nvSpPr>
          <p:spPr>
            <a:xfrm>
              <a:off x="-2952221" y="6695135"/>
              <a:ext cx="5366451" cy="1450086"/>
            </a:xfrm>
            <a:prstGeom prst="rect">
              <a:avLst/>
            </a:prstGeom>
            <a:noFill/>
            <a:ln>
              <a:solidFill>
                <a:schemeClr val="accent1">
                  <a:lumMod val="40000"/>
                  <a:lumOff val="60000"/>
                </a:schemeClr>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a:latin typeface="+mn-ea"/>
              </a:endParaRPr>
            </a:p>
          </p:txBody>
        </p:sp>
        <p:sp>
          <p:nvSpPr>
            <p:cNvPr id="5" name="正方形/長方形 4">
              <a:extLst>
                <a:ext uri="{FF2B5EF4-FFF2-40B4-BE49-F238E27FC236}">
                  <a16:creationId xmlns:a16="http://schemas.microsoft.com/office/drawing/2014/main" id="{2FEEEC8F-86D6-4AEC-A4AD-E56D7AE17307}"/>
                </a:ext>
              </a:extLst>
            </p:cNvPr>
            <p:cNvSpPr/>
            <p:nvPr/>
          </p:nvSpPr>
          <p:spPr>
            <a:xfrm>
              <a:off x="-2956025" y="6700584"/>
              <a:ext cx="201467" cy="215365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923"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魚庭の海づくり丼企画</a:t>
              </a:r>
              <a:endParaRPr lang="en-US" altLang="ja-JP" sz="923"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3501CD84-65A5-4C46-8BAC-37086597B0A5}"/>
              </a:ext>
            </a:extLst>
          </p:cNvPr>
          <p:cNvSpPr txBox="1"/>
          <p:nvPr/>
        </p:nvSpPr>
        <p:spPr>
          <a:xfrm>
            <a:off x="518300" y="774405"/>
            <a:ext cx="8094354" cy="207749"/>
          </a:xfrm>
          <a:prstGeom prst="rect">
            <a:avLst/>
          </a:prstGeom>
          <a:noFill/>
          <a:ln>
            <a:solidFill>
              <a:srgbClr val="75C8FB"/>
            </a:solidFill>
          </a:ln>
        </p:spPr>
        <p:txBody>
          <a:bodyPr wrap="square">
            <a:spAutoFit/>
          </a:bodyPr>
          <a:lstStyle/>
          <a:p>
            <a:pPr algn="just">
              <a:lnSpc>
                <a:spcPts val="923"/>
              </a:lnSpc>
            </a:pPr>
            <a:r>
              <a:rPr lang="ja-JP" altLang="en-US" sz="791" b="1" kern="100" dirty="0">
                <a:latin typeface="BIZ UDゴシック" panose="020B0400000000000000" pitchFamily="49" charset="-128"/>
                <a:ea typeface="BIZ UDゴシック" panose="020B0400000000000000" pitchFamily="49" charset="-128"/>
                <a:cs typeface="Times New Roman" panose="02020603050405020304" pitchFamily="18" charset="0"/>
              </a:rPr>
              <a:t>●大会アンバサダー</a:t>
            </a:r>
            <a:r>
              <a:rPr lang="ja-JP" altLang="en-US" sz="791" kern="100" dirty="0">
                <a:latin typeface="BIZ UDゴシック" panose="020B0400000000000000" pitchFamily="49" charset="-128"/>
                <a:ea typeface="BIZ UDゴシック" panose="020B0400000000000000" pitchFamily="49" charset="-128"/>
                <a:cs typeface="Times New Roman" panose="02020603050405020304" pitchFamily="18" charset="0"/>
              </a:rPr>
              <a:t>：出演者を本大会のアンバサダーとして迎え入れ、各施策にご参加いただき、話題性・参加性を高める。</a:t>
            </a:r>
            <a:endParaRPr lang="en-US" altLang="ja-JP" sz="79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2C2CDB0-D79F-476B-A3BA-88A8606F709D}"/>
              </a:ext>
            </a:extLst>
          </p:cNvPr>
          <p:cNvSpPr txBox="1"/>
          <p:nvPr/>
        </p:nvSpPr>
        <p:spPr>
          <a:xfrm>
            <a:off x="726028" y="337534"/>
            <a:ext cx="7678920" cy="295307"/>
          </a:xfrm>
          <a:prstGeom prst="rect">
            <a:avLst/>
          </a:prstGeom>
          <a:noFill/>
        </p:spPr>
        <p:txBody>
          <a:bodyPr wrap="square" numCol="1" rtlCol="0" anchor="ctr" anchorCtr="1">
            <a:noAutofit/>
          </a:bodyPr>
          <a:lstStyle/>
          <a:p>
            <a:pPr algn="ctr">
              <a:lnSpc>
                <a:spcPct val="150000"/>
              </a:lnSpc>
            </a:pPr>
            <a:r>
              <a:rPr lang="ja-JP" altLang="en-US" sz="1846" b="1" dirty="0">
                <a:solidFill>
                  <a:srgbClr val="0000FF"/>
                </a:solidFill>
                <a:effectLst>
                  <a:glow rad="127000">
                    <a:schemeClr val="bg1"/>
                  </a:glow>
                  <a:outerShdw blurRad="25400" dist="38100" dir="2700000" algn="tl" rotWithShape="0">
                    <a:schemeClr val="tx2">
                      <a:lumMod val="90000"/>
                      <a:lumOff val="10000"/>
                      <a:alpha val="78000"/>
                    </a:schemeClr>
                  </a:outerShdw>
                </a:effectLst>
                <a:latin typeface="BIZ UDゴシック" panose="020B0400000000000000" pitchFamily="49" charset="-128"/>
                <a:ea typeface="BIZ UDゴシック" panose="020B0400000000000000" pitchFamily="49" charset="-128"/>
              </a:rPr>
              <a:t>特別企画（広報抜粋）</a:t>
            </a:r>
          </a:p>
        </p:txBody>
      </p:sp>
      <p:sp>
        <p:nvSpPr>
          <p:cNvPr id="9" name="テキスト ボックス 8">
            <a:extLst>
              <a:ext uri="{FF2B5EF4-FFF2-40B4-BE49-F238E27FC236}">
                <a16:creationId xmlns:a16="http://schemas.microsoft.com/office/drawing/2014/main" id="{024D3BBE-C382-4627-88C2-1C9E05986A17}"/>
              </a:ext>
            </a:extLst>
          </p:cNvPr>
          <p:cNvSpPr txBox="1"/>
          <p:nvPr/>
        </p:nvSpPr>
        <p:spPr>
          <a:xfrm>
            <a:off x="810096" y="1014192"/>
            <a:ext cx="5536536"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ゴシック" panose="020B0400000000000000" pitchFamily="49" charset="-128"/>
                <a:ea typeface="BIZ UDゴシック" panose="020B0400000000000000" pitchFamily="49" charset="-128"/>
              </a:rPr>
              <a:t>■情報バラエティ番組連動企画</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「みんなで</a:t>
            </a:r>
            <a:r>
              <a:rPr lang="ja-JP" altLang="en-US"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食べよう</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！魚庭の海づくり丼」</a:t>
            </a:r>
          </a:p>
        </p:txBody>
      </p:sp>
      <p:sp>
        <p:nvSpPr>
          <p:cNvPr id="10" name="テキスト ボックス 9">
            <a:extLst>
              <a:ext uri="{FF2B5EF4-FFF2-40B4-BE49-F238E27FC236}">
                <a16:creationId xmlns:a16="http://schemas.microsoft.com/office/drawing/2014/main" id="{5B686F65-B54C-4D76-ACB2-8C7AE585FB65}"/>
              </a:ext>
            </a:extLst>
          </p:cNvPr>
          <p:cNvSpPr txBox="1"/>
          <p:nvPr/>
        </p:nvSpPr>
        <p:spPr>
          <a:xfrm>
            <a:off x="1307920" y="1595560"/>
            <a:ext cx="6416760" cy="802464"/>
          </a:xfrm>
          <a:prstGeom prst="rect">
            <a:avLst/>
          </a:prstGeom>
          <a:noFill/>
        </p:spPr>
        <p:txBody>
          <a:bodyPr wrap="square">
            <a:spAutoFit/>
          </a:bodyPr>
          <a:lstStyle/>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人気番組</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の大人気コーナー</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アナウンサーが今最も旬な食材で丼を作る「最旬！丼マン</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」との連動企画。</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海づくり丼完成までを同番組や</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海づくり大会</a:t>
            </a: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でも</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紹介。</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幅広い視聴者層へのアプローチが可能に。</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14513" lvl="1" indent="-113049" algn="just">
              <a:buClr>
                <a:srgbClr val="00AAF6"/>
              </a:buClr>
              <a:buFont typeface="Wingdings" panose="05000000000000000000" pitchFamily="2" charset="2"/>
              <a:buChar char="Ø"/>
            </a:pP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年前プレイベントで出展・販売／アンバサダーから発表</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14513" lvl="1" indent="-113049" algn="just">
              <a:buClr>
                <a:srgbClr val="00AAF6"/>
              </a:buClr>
              <a:buFont typeface="Wingdings" panose="05000000000000000000" pitchFamily="2" charset="2"/>
              <a:buChar char="Ø"/>
            </a:pP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自主提案イベント：フードフェス「はらぺこ</a:t>
            </a: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CIRCUS</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」にて出展・販売</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2AB426-BA59-498E-98FB-38DE6802AB2A}"/>
              </a:ext>
            </a:extLst>
          </p:cNvPr>
          <p:cNvSpPr txBox="1"/>
          <p:nvPr/>
        </p:nvSpPr>
        <p:spPr>
          <a:xfrm>
            <a:off x="1191669" y="1345156"/>
            <a:ext cx="6218132" cy="294504"/>
          </a:xfrm>
          <a:prstGeom prst="rect">
            <a:avLst/>
          </a:prstGeom>
          <a:noFill/>
        </p:spPr>
        <p:txBody>
          <a:bodyPr wrap="square">
            <a:spAutoFit/>
          </a:bodyPr>
          <a:lstStyle/>
          <a:p>
            <a:pPr algn="just">
              <a:lnSpc>
                <a:spcPct val="150000"/>
              </a:lnSpc>
            </a:pPr>
            <a:r>
              <a:rPr lang="ja-JP"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魚庭の魚でつくる最旬“魚庭の海づくり丼”を</a:t>
            </a:r>
            <a:r>
              <a:rPr lang="ja-JP" altLang="en-US"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、出演者と地元の魚食関係の方々とコラボ</a:t>
            </a:r>
            <a:r>
              <a:rPr lang="ja-JP"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開発</a:t>
            </a:r>
          </a:p>
        </p:txBody>
      </p:sp>
      <p:pic>
        <p:nvPicPr>
          <p:cNvPr id="12" name="図 11" descr="挿絵 が含まれている画像&#10;&#10;AI 生成コンテンツは誤りを含む可能性があります。">
            <a:extLst>
              <a:ext uri="{FF2B5EF4-FFF2-40B4-BE49-F238E27FC236}">
                <a16:creationId xmlns:a16="http://schemas.microsoft.com/office/drawing/2014/main" id="{F0107F88-4C30-4CA7-A6EB-3388DEDE27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836081" y="1119303"/>
            <a:ext cx="708446" cy="822378"/>
          </a:xfrm>
          <a:prstGeom prst="rect">
            <a:avLst/>
          </a:prstGeom>
        </p:spPr>
      </p:pic>
      <p:grpSp>
        <p:nvGrpSpPr>
          <p:cNvPr id="13" name="グループ化 12">
            <a:extLst>
              <a:ext uri="{FF2B5EF4-FFF2-40B4-BE49-F238E27FC236}">
                <a16:creationId xmlns:a16="http://schemas.microsoft.com/office/drawing/2014/main" id="{062F28DC-7B4E-4923-A89D-6057C6D02234}"/>
              </a:ext>
            </a:extLst>
          </p:cNvPr>
          <p:cNvGrpSpPr/>
          <p:nvPr/>
        </p:nvGrpSpPr>
        <p:grpSpPr>
          <a:xfrm>
            <a:off x="6945709" y="1411104"/>
            <a:ext cx="857184" cy="584276"/>
            <a:chOff x="8952919" y="3861951"/>
            <a:chExt cx="1300062" cy="886152"/>
          </a:xfrm>
        </p:grpSpPr>
        <p:pic>
          <p:nvPicPr>
            <p:cNvPr id="14" name="図 13" descr="ボウル, フルーツ が含まれている画像&#10;&#10;AI 生成コンテンツは誤りを含む可能性があります。">
              <a:extLst>
                <a:ext uri="{FF2B5EF4-FFF2-40B4-BE49-F238E27FC236}">
                  <a16:creationId xmlns:a16="http://schemas.microsoft.com/office/drawing/2014/main" id="{8CA0517F-427E-4E3E-B589-8644848A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829" y="3861951"/>
              <a:ext cx="886152" cy="886152"/>
            </a:xfrm>
            <a:prstGeom prst="rect">
              <a:avLst/>
            </a:prstGeom>
          </p:spPr>
        </p:pic>
        <p:grpSp>
          <p:nvGrpSpPr>
            <p:cNvPr id="15" name="グループ化 14">
              <a:extLst>
                <a:ext uri="{FF2B5EF4-FFF2-40B4-BE49-F238E27FC236}">
                  <a16:creationId xmlns:a16="http://schemas.microsoft.com/office/drawing/2014/main" id="{1A8A91A3-604D-45D9-8F91-205EF795842B}"/>
                </a:ext>
              </a:extLst>
            </p:cNvPr>
            <p:cNvGrpSpPr/>
            <p:nvPr/>
          </p:nvGrpSpPr>
          <p:grpSpPr>
            <a:xfrm flipH="1">
              <a:off x="8952919" y="3870580"/>
              <a:ext cx="395114" cy="367750"/>
              <a:chOff x="10224241" y="7911598"/>
              <a:chExt cx="395114" cy="367750"/>
            </a:xfrm>
          </p:grpSpPr>
          <p:cxnSp>
            <p:nvCxnSpPr>
              <p:cNvPr id="16" name="直線コネクタ 15">
                <a:extLst>
                  <a:ext uri="{FF2B5EF4-FFF2-40B4-BE49-F238E27FC236}">
                    <a16:creationId xmlns:a16="http://schemas.microsoft.com/office/drawing/2014/main" id="{3E3C7B08-9B54-4893-9C31-B0839407D441}"/>
                  </a:ext>
                </a:extLst>
              </p:cNvPr>
              <p:cNvCxnSpPr>
                <a:cxnSpLocks/>
              </p:cNvCxnSpPr>
              <p:nvPr/>
            </p:nvCxnSpPr>
            <p:spPr>
              <a:xfrm flipH="1">
                <a:off x="10224241" y="7911598"/>
                <a:ext cx="87711" cy="178329"/>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CF332123-DE75-4B96-863E-3E24A6A4B450}"/>
                  </a:ext>
                </a:extLst>
              </p:cNvPr>
              <p:cNvCxnSpPr>
                <a:cxnSpLocks/>
              </p:cNvCxnSpPr>
              <p:nvPr/>
            </p:nvCxnSpPr>
            <p:spPr>
              <a:xfrm flipH="1">
                <a:off x="10358873" y="8031624"/>
                <a:ext cx="144960" cy="116604"/>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4BF2380B-BF7B-4321-81E8-00012D235C0C}"/>
                  </a:ext>
                </a:extLst>
              </p:cNvPr>
              <p:cNvCxnSpPr>
                <a:cxnSpLocks/>
              </p:cNvCxnSpPr>
              <p:nvPr/>
            </p:nvCxnSpPr>
            <p:spPr>
              <a:xfrm flipH="1">
                <a:off x="10390433" y="8279348"/>
                <a:ext cx="228922"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grpSp>
      <p:sp>
        <p:nvSpPr>
          <p:cNvPr id="20" name="正方形/長方形 19">
            <a:extLst>
              <a:ext uri="{FF2B5EF4-FFF2-40B4-BE49-F238E27FC236}">
                <a16:creationId xmlns:a16="http://schemas.microsoft.com/office/drawing/2014/main" id="{3ACED2DA-BBEC-41F9-A40D-8AB0FF407D46}"/>
              </a:ext>
            </a:extLst>
          </p:cNvPr>
          <p:cNvSpPr/>
          <p:nvPr/>
        </p:nvSpPr>
        <p:spPr>
          <a:xfrm>
            <a:off x="1119397" y="2443949"/>
            <a:ext cx="5366177" cy="59532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888"/>
          </a:p>
        </p:txBody>
      </p:sp>
      <p:sp>
        <p:nvSpPr>
          <p:cNvPr id="21" name="テキスト ボックス 20">
            <a:extLst>
              <a:ext uri="{FF2B5EF4-FFF2-40B4-BE49-F238E27FC236}">
                <a16:creationId xmlns:a16="http://schemas.microsoft.com/office/drawing/2014/main" id="{83E1CA8C-1B40-4326-88BF-2C77E366CAAB}"/>
              </a:ext>
            </a:extLst>
          </p:cNvPr>
          <p:cNvSpPr txBox="1"/>
          <p:nvPr/>
        </p:nvSpPr>
        <p:spPr>
          <a:xfrm>
            <a:off x="1185428" y="2448668"/>
            <a:ext cx="5300146" cy="569195"/>
          </a:xfrm>
          <a:prstGeom prst="rect">
            <a:avLst/>
          </a:prstGeom>
          <a:noFill/>
        </p:spPr>
        <p:txBody>
          <a:bodyPr wrap="square">
            <a:spAutoFit/>
          </a:bodyPr>
          <a:lstStyle/>
          <a:p>
            <a:pPr algn="just"/>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TV</a:t>
            </a:r>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関西ローカルで放送中の報道・情報バラエティ番組。</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33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★はらぺこ</a:t>
            </a:r>
            <a:r>
              <a:rPr lang="en-US" altLang="ja-JP"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CIRCUS</a:t>
            </a:r>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関西人が本当においしいと認める飲食店が集結するフードフェス。</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ステージコンテンツも満載で、大人も子供も楽しめる。</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descr="ダイアグラム&#10;&#10;AI 生成コンテンツは誤りを含む可能性があります。">
            <a:extLst>
              <a:ext uri="{FF2B5EF4-FFF2-40B4-BE49-F238E27FC236}">
                <a16:creationId xmlns:a16="http://schemas.microsoft.com/office/drawing/2014/main" id="{4181A070-891D-4CCB-B64F-74F3BF5E2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688" y="1990665"/>
            <a:ext cx="1669932" cy="1252448"/>
          </a:xfrm>
          <a:prstGeom prst="rect">
            <a:avLst/>
          </a:prstGeom>
        </p:spPr>
      </p:pic>
      <p:sp>
        <p:nvSpPr>
          <p:cNvPr id="23" name="テキスト ボックス 22">
            <a:extLst>
              <a:ext uri="{FF2B5EF4-FFF2-40B4-BE49-F238E27FC236}">
                <a16:creationId xmlns:a16="http://schemas.microsoft.com/office/drawing/2014/main" id="{31F7E7A6-7046-4667-AA85-8A36E92BEDD6}"/>
              </a:ext>
            </a:extLst>
          </p:cNvPr>
          <p:cNvSpPr txBox="1"/>
          <p:nvPr/>
        </p:nvSpPr>
        <p:spPr>
          <a:xfrm>
            <a:off x="1267715" y="3466270"/>
            <a:ext cx="5851249" cy="732060"/>
          </a:xfrm>
          <a:prstGeom prst="rect">
            <a:avLst/>
          </a:prstGeom>
          <a:noFill/>
        </p:spPr>
        <p:txBody>
          <a:bodyPr wrap="square">
            <a:spAutoFit/>
          </a:bodyPr>
          <a:lstStyle/>
          <a:p>
            <a:pPr algn="just"/>
            <a:r>
              <a:rPr lang="ja-JP" altLang="en-US"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お魚のことを教えてもらうステージイベント！</a:t>
            </a:r>
            <a:endParaRPr lang="en-US"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396"/>
              </a:spcBef>
            </a:pP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「魚庭の海づくり丼」を</a:t>
            </a: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基に、</a:t>
            </a:r>
            <a:r>
              <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お魚が丼になるまでを</a:t>
            </a: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紐解いていく。</a:t>
            </a:r>
            <a:endParaRPr lang="en-US"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　　美味しいお魚を食べ続けていくためには？豊かな海の未来への取組みについても語り合う。</a:t>
            </a:r>
            <a:r>
              <a:rPr lang="en-US"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942C4DB5-A8D7-4564-9E86-06B96BA3B41D}"/>
              </a:ext>
            </a:extLst>
          </p:cNvPr>
          <p:cNvSpPr txBox="1"/>
          <p:nvPr/>
        </p:nvSpPr>
        <p:spPr>
          <a:xfrm>
            <a:off x="810096" y="3116493"/>
            <a:ext cx="3037329"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ゴシック" panose="020B0400000000000000" pitchFamily="49" charset="-128"/>
                <a:ea typeface="BIZ UDゴシック" panose="020B0400000000000000" pitchFamily="49" charset="-128"/>
              </a:rPr>
              <a:t>■「教えて！</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魚庭の海</a:t>
            </a:r>
            <a:r>
              <a:rPr lang="ja-JP" altLang="en-US"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の食べ方サミット」</a:t>
            </a:r>
            <a:endPar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5" name="図 24" descr="Teams&#10;&#10;AI 生成コンテンツは誤りを含む可能性があります。">
            <a:extLst>
              <a:ext uri="{FF2B5EF4-FFF2-40B4-BE49-F238E27FC236}">
                <a16:creationId xmlns:a16="http://schemas.microsoft.com/office/drawing/2014/main" id="{0D19B111-51CB-411C-89A9-1A149C1BE38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469" b="94606" l="9320" r="90533">
                        <a14:foregroundMark x1="53994" y1="36376" x2="49556" y2="34716"/>
                        <a14:foregroundMark x1="66864" y1="36376" x2="73669" y2="42185"/>
                        <a14:foregroundMark x1="74260" y1="40387" x2="77367" y2="44398"/>
                        <a14:foregroundMark x1="50888" y1="42185" x2="50888" y2="34025"/>
                        <a14:foregroundMark x1="55178" y1="32918" x2="58284" y2="47856"/>
                        <a14:foregroundMark x1="41568" y1="24205" x2="78698" y2="15076"/>
                        <a14:foregroundMark x1="78698" y1="15076" x2="90976" y2="25450"/>
                        <a14:foregroundMark x1="77959" y1="12725" x2="47189" y2="17842"/>
                        <a14:foregroundMark x1="73669" y1="10373" x2="48373" y2="12725"/>
                        <a14:foregroundMark x1="74260" y1="7469" x2="53994" y2="8714"/>
                        <a14:foregroundMark x1="75592" y1="40941" x2="61982" y2="42739"/>
                        <a14:foregroundMark x1="73669" y1="35270" x2="77367" y2="50761"/>
                        <a14:foregroundMark x1="31065" y1="77317" x2="81065" y2="80221"/>
                        <a14:foregroundMark x1="48964" y1="73859" x2="73669" y2="84924"/>
                        <a14:foregroundMark x1="26775" y1="40387" x2="26775" y2="45090"/>
                        <a14:foregroundMark x1="19970" y1="44398" x2="19970" y2="44398"/>
                        <a14:foregroundMark x1="15680" y1="47303" x2="15680" y2="47303"/>
                        <a14:foregroundMark x1="31065" y1="73306" x2="34172" y2="82573"/>
                        <a14:foregroundMark x1="39793" y1="77317" x2="59467" y2="68188"/>
                        <a14:foregroundMark x1="58284" y1="68188" x2="66272" y2="79115"/>
                        <a14:foregroundMark x1="67456" y1="68188" x2="69379" y2="91148"/>
                        <a14:foregroundMark x1="73077" y1="72752" x2="52071" y2="75104"/>
                        <a14:foregroundMark x1="74260" y1="70954" x2="81065" y2="86030"/>
                        <a14:foregroundMark x1="70562" y1="90041" x2="50888" y2="84232"/>
                        <a14:foregroundMark x1="53254" y1="87690" x2="53254" y2="92946"/>
                        <a14:foregroundMark x1="50296" y1="69295" x2="43491" y2="72752"/>
                        <a14:foregroundMark x1="76775" y1="70401" x2="79882" y2="80221"/>
                        <a14:foregroundMark x1="66864" y1="70401" x2="74260" y2="70954"/>
                        <a14:foregroundMark x1="74260" y1="90595" x2="50888" y2="94606"/>
                        <a14:foregroundMark x1="19970" y1="43845" x2="19970" y2="43845"/>
                        <a14:foregroundMark x1="19970" y1="43292" x2="19970" y2="43292"/>
                        <a14:foregroundMark x1="15089" y1="45643" x2="15089" y2="45643"/>
                      </a14:backgroundRemoval>
                    </a14:imgEffect>
                  </a14:imgLayer>
                </a14:imgProps>
              </a:ext>
              <a:ext uri="{28A0092B-C50C-407E-A947-70E740481C1C}">
                <a14:useLocalDpi xmlns:a14="http://schemas.microsoft.com/office/drawing/2010/main" val="0"/>
              </a:ext>
            </a:extLst>
          </a:blip>
          <a:srcRect/>
          <a:stretch>
            <a:fillRect/>
          </a:stretch>
        </p:blipFill>
        <p:spPr>
          <a:xfrm>
            <a:off x="5971531" y="3105692"/>
            <a:ext cx="702500" cy="750791"/>
          </a:xfrm>
          <a:prstGeom prst="rect">
            <a:avLst/>
          </a:prstGeom>
        </p:spPr>
      </p:pic>
      <p:sp>
        <p:nvSpPr>
          <p:cNvPr id="35" name="正方形/長方形 34">
            <a:extLst>
              <a:ext uri="{FF2B5EF4-FFF2-40B4-BE49-F238E27FC236}">
                <a16:creationId xmlns:a16="http://schemas.microsoft.com/office/drawing/2014/main" id="{82BB9C60-95C5-4250-871F-75E7FCA08303}"/>
              </a:ext>
            </a:extLst>
          </p:cNvPr>
          <p:cNvSpPr/>
          <p:nvPr/>
        </p:nvSpPr>
        <p:spPr>
          <a:xfrm>
            <a:off x="499404" y="4096930"/>
            <a:ext cx="8145185" cy="2132422"/>
          </a:xfrm>
          <a:prstGeom prst="rect">
            <a:avLst/>
          </a:prstGeom>
          <a:noFill/>
          <a:ln>
            <a:solidFill>
              <a:schemeClr val="accent1">
                <a:lumMod val="40000"/>
                <a:lumOff val="60000"/>
              </a:schemeClr>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a:latin typeface="+mn-ea"/>
            </a:endParaRPr>
          </a:p>
        </p:txBody>
      </p:sp>
      <p:sp>
        <p:nvSpPr>
          <p:cNvPr id="36" name="正方形/長方形 35">
            <a:extLst>
              <a:ext uri="{FF2B5EF4-FFF2-40B4-BE49-F238E27FC236}">
                <a16:creationId xmlns:a16="http://schemas.microsoft.com/office/drawing/2014/main" id="{728C29E4-7862-4556-981C-1800F400D2F2}"/>
              </a:ext>
            </a:extLst>
          </p:cNvPr>
          <p:cNvSpPr/>
          <p:nvPr/>
        </p:nvSpPr>
        <p:spPr>
          <a:xfrm>
            <a:off x="493630" y="4096483"/>
            <a:ext cx="305786" cy="2132422"/>
          </a:xfrm>
          <a:prstGeom prst="rect">
            <a:avLst/>
          </a:prstGeom>
          <a:solidFill>
            <a:srgbClr val="0129AB"/>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923" b="1" dirty="0">
                <a:solidFill>
                  <a:schemeClr val="bg1"/>
                </a:solidFill>
                <a:effectLst>
                  <a:glow rad="88900">
                    <a:srgbClr val="0129AB"/>
                  </a:glow>
                  <a:outerShdw blurRad="25400" dist="38100" dir="2700000" algn="tl" rotWithShape="0">
                    <a:schemeClr val="tx1">
                      <a:alpha val="78000"/>
                    </a:schemeClr>
                  </a:outerShdw>
                </a:effectLst>
                <a:latin typeface="BIZ UDゴシック" panose="020B0400000000000000" pitchFamily="49" charset="-128"/>
                <a:ea typeface="BIZ UDゴシック" panose="020B0400000000000000" pitchFamily="49" charset="-128"/>
              </a:rPr>
              <a:t>大阪・関西万博等との連携</a:t>
            </a:r>
            <a:r>
              <a:rPr lang="ja-JP" altLang="en-US" sz="923"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企画</a:t>
            </a:r>
            <a:endParaRPr lang="en-US" altLang="ja-JP" sz="923" b="1" dirty="0">
              <a:solidFill>
                <a:schemeClr val="bg1"/>
              </a:solidFill>
              <a:effectLst>
                <a:outerShdw blurRad="38100" dist="38100" dir="2700000" algn="tl">
                  <a:srgbClr val="000000">
                    <a:alpha val="43137"/>
                  </a:srgbClr>
                </a:outerShdw>
              </a:effectLst>
            </a:endParaRPr>
          </a:p>
        </p:txBody>
      </p:sp>
      <p:sp>
        <p:nvSpPr>
          <p:cNvPr id="38" name="テキスト ボックス 37">
            <a:extLst>
              <a:ext uri="{FF2B5EF4-FFF2-40B4-BE49-F238E27FC236}">
                <a16:creationId xmlns:a16="http://schemas.microsoft.com/office/drawing/2014/main" id="{56999CA8-17C5-4361-9417-F0AE5EC96DC7}"/>
              </a:ext>
            </a:extLst>
          </p:cNvPr>
          <p:cNvSpPr txBox="1"/>
          <p:nvPr/>
        </p:nvSpPr>
        <p:spPr>
          <a:xfrm>
            <a:off x="810096" y="4102034"/>
            <a:ext cx="5110760"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Pゴシック" panose="020B0400000000000000" pitchFamily="50" charset="-128"/>
                <a:ea typeface="BIZ UDPゴシック" panose="020B0400000000000000" pitchFamily="50" charset="-128"/>
              </a:rPr>
              <a:t>■</a:t>
            </a:r>
            <a:r>
              <a:rPr lang="en-US" altLang="ja-JP" sz="1055" b="1" dirty="0">
                <a:solidFill>
                  <a:srgbClr val="0070C0"/>
                </a:solidFill>
                <a:latin typeface="BIZ UDPゴシック" panose="020B0400000000000000" pitchFamily="50" charset="-128"/>
                <a:ea typeface="BIZ UDPゴシック" panose="020B0400000000000000" pitchFamily="50" charset="-128"/>
              </a:rPr>
              <a:t>2025</a:t>
            </a:r>
            <a:r>
              <a:rPr lang="ja-JP" altLang="en-US" sz="1055" b="1" dirty="0">
                <a:solidFill>
                  <a:srgbClr val="0070C0"/>
                </a:solidFill>
                <a:latin typeface="BIZ UDPゴシック" panose="020B0400000000000000" pitchFamily="50" charset="-128"/>
                <a:ea typeface="BIZ UDPゴシック" panose="020B0400000000000000" pitchFamily="50" charset="-128"/>
              </a:rPr>
              <a:t>大阪・関西万博パビリオン「ブルーオーシャンドーム」ステージの活用</a:t>
            </a:r>
            <a:endParaRPr lang="ja-JP"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D91BE472-01D4-4288-8227-619B78F3DF23}"/>
              </a:ext>
            </a:extLst>
          </p:cNvPr>
          <p:cNvSpPr txBox="1"/>
          <p:nvPr/>
        </p:nvSpPr>
        <p:spPr>
          <a:xfrm>
            <a:off x="1132796" y="4474231"/>
            <a:ext cx="7411730" cy="621004"/>
          </a:xfrm>
          <a:prstGeom prst="rect">
            <a:avLst/>
          </a:prstGeom>
          <a:noFill/>
        </p:spPr>
        <p:txBody>
          <a:bodyPr wrap="square">
            <a:spAutoFit/>
          </a:bodyPr>
          <a:lstStyle/>
          <a:p>
            <a:r>
              <a:rPr lang="ja-JP" altLang="en-US" sz="923" b="1" u="sng" dirty="0">
                <a:solidFill>
                  <a:srgbClr val="FB0007"/>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国内外から多くの方々が来場する大阪・関西万博にて、海づくり大会の取組みを発信</a:t>
            </a:r>
            <a:endParaRPr lang="en-US" altLang="ja-JP" sz="923" b="1" u="sng" dirty="0">
              <a:solidFill>
                <a:srgbClr val="FB0007"/>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spcBef>
                <a:spcPts val="396"/>
              </a:spcBef>
            </a:pPr>
            <a:r>
              <a:rPr lang="ja-JP" altLang="en-US" sz="923" dirty="0">
                <a:latin typeface="BIZ UDPゴシック" panose="020B0400000000000000" pitchFamily="50" charset="-128"/>
                <a:ea typeface="BIZ UDPゴシック" panose="020B0400000000000000" pitchFamily="50" charset="-128"/>
              </a:rPr>
              <a:t>大阪ウィークと連携し、</a:t>
            </a:r>
            <a:r>
              <a:rPr lang="en-US" altLang="ja-JP" sz="923" dirty="0">
                <a:latin typeface="BIZ UDPゴシック" panose="020B0400000000000000" pitchFamily="50" charset="-128"/>
                <a:ea typeface="BIZ UDPゴシック" panose="020B0400000000000000" pitchFamily="50" charset="-128"/>
              </a:rPr>
              <a:t>9</a:t>
            </a:r>
            <a:r>
              <a:rPr lang="ja-JP" altLang="ja-JP" sz="923" dirty="0">
                <a:latin typeface="BIZ UDPゴシック" panose="020B0400000000000000" pitchFamily="50" charset="-128"/>
                <a:ea typeface="BIZ UDPゴシック" panose="020B0400000000000000" pitchFamily="50" charset="-128"/>
              </a:rPr>
              <a:t>月</a:t>
            </a:r>
            <a:r>
              <a:rPr lang="en-US" altLang="ja-JP" sz="923" dirty="0">
                <a:latin typeface="BIZ UDPゴシック" panose="020B0400000000000000" pitchFamily="50" charset="-128"/>
                <a:ea typeface="BIZ UDPゴシック" panose="020B0400000000000000" pitchFamily="50" charset="-128"/>
              </a:rPr>
              <a:t>22</a:t>
            </a:r>
            <a:r>
              <a:rPr lang="ja-JP" altLang="ja-JP" sz="923" dirty="0">
                <a:latin typeface="BIZ UDPゴシック" panose="020B0400000000000000" pitchFamily="50" charset="-128"/>
                <a:ea typeface="BIZ UDPゴシック" panose="020B0400000000000000" pitchFamily="50" charset="-128"/>
              </a:rPr>
              <a:t>日からの</a:t>
            </a:r>
            <a:r>
              <a:rPr lang="ja-JP" altLang="en-US" sz="923" dirty="0">
                <a:latin typeface="BIZ UDPゴシック" panose="020B0400000000000000" pitchFamily="50" charset="-128"/>
                <a:ea typeface="BIZ UDPゴシック" panose="020B0400000000000000" pitchFamily="50" charset="-128"/>
              </a:rPr>
              <a:t>テーマ「海の大阪</a:t>
            </a:r>
            <a:r>
              <a:rPr lang="en-US" altLang="ja-JP" sz="923" dirty="0">
                <a:latin typeface="BIZ UDPゴシック" panose="020B0400000000000000" pitchFamily="50" charset="-128"/>
                <a:ea typeface="BIZ UDPゴシック" panose="020B0400000000000000" pitchFamily="50" charset="-128"/>
              </a:rPr>
              <a:t>〜</a:t>
            </a:r>
            <a:r>
              <a:rPr lang="ja-JP" altLang="en-US" sz="923" dirty="0">
                <a:latin typeface="BIZ UDPゴシック" panose="020B0400000000000000" pitchFamily="50" charset="-128"/>
                <a:ea typeface="BIZ UDPゴシック" panose="020B0400000000000000" pitchFamily="50" charset="-128"/>
              </a:rPr>
              <a:t>海と都市とサステナビリティ</a:t>
            </a:r>
            <a:r>
              <a:rPr lang="en-US" altLang="ja-JP" sz="923" dirty="0">
                <a:latin typeface="BIZ UDPゴシック" panose="020B0400000000000000" pitchFamily="50" charset="-128"/>
                <a:ea typeface="BIZ UDPゴシック" panose="020B0400000000000000" pitchFamily="50" charset="-128"/>
              </a:rPr>
              <a:t>〜</a:t>
            </a:r>
            <a:r>
              <a:rPr lang="ja-JP" altLang="en-US" sz="923" dirty="0">
                <a:latin typeface="BIZ UDPゴシック" panose="020B0400000000000000" pitchFamily="50" charset="-128"/>
                <a:ea typeface="BIZ UDPゴシック" panose="020B0400000000000000" pitchFamily="50" charset="-128"/>
              </a:rPr>
              <a:t>（仮）」にて</a:t>
            </a:r>
            <a:endParaRPr lang="en-US" altLang="ja-JP" sz="923" dirty="0">
              <a:latin typeface="BIZ UDPゴシック" panose="020B0400000000000000" pitchFamily="50" charset="-128"/>
              <a:ea typeface="BIZ UDPゴシック" panose="020B0400000000000000" pitchFamily="50" charset="-128"/>
            </a:endParaRPr>
          </a:p>
          <a:p>
            <a:pPr>
              <a:spcBef>
                <a:spcPts val="396"/>
              </a:spcBef>
            </a:pPr>
            <a:r>
              <a:rPr lang="ja-JP" altLang="en-US" sz="923" dirty="0">
                <a:latin typeface="BIZ UDPゴシック" panose="020B0400000000000000" pitchFamily="50" charset="-128"/>
                <a:ea typeface="BIZ UDPゴシック" panose="020B0400000000000000" pitchFamily="50" charset="-128"/>
              </a:rPr>
              <a:t>海づくり大会の機運醸成を図る。</a:t>
            </a:r>
            <a:endParaRPr lang="en-US" altLang="ja-JP" sz="923" dirty="0">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EA2F8786-E54B-49D6-8E6A-1D56398072C5}"/>
              </a:ext>
            </a:extLst>
          </p:cNvPr>
          <p:cNvCxnSpPr>
            <a:cxnSpLocks/>
          </p:cNvCxnSpPr>
          <p:nvPr/>
        </p:nvCxnSpPr>
        <p:spPr>
          <a:xfrm>
            <a:off x="915313" y="5486273"/>
            <a:ext cx="2160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4B180986-862C-415C-B1F7-EE5FCBDE11F7}"/>
              </a:ext>
            </a:extLst>
          </p:cNvPr>
          <p:cNvSpPr txBox="1"/>
          <p:nvPr/>
        </p:nvSpPr>
        <p:spPr>
          <a:xfrm>
            <a:off x="793768" y="5173644"/>
            <a:ext cx="4579636" cy="294504"/>
          </a:xfrm>
          <a:prstGeom prst="rect">
            <a:avLst/>
          </a:prstGeom>
          <a:noFill/>
        </p:spPr>
        <p:txBody>
          <a:bodyPr wrap="square">
            <a:spAutoFit/>
          </a:bodyPr>
          <a:lstStyle/>
          <a:p>
            <a:pPr algn="just">
              <a:lnSpc>
                <a:spcPct val="150000"/>
              </a:lnSpc>
            </a:pP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BOI</a:t>
            </a:r>
            <a:r>
              <a:rPr lang="en-US" altLang="ja-JP" sz="700"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パートナーとの連携展開</a:t>
            </a:r>
            <a:endParaRPr lang="ja-JP"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C9068CEA-0FE5-447B-8D44-7A03A8A0B9C6}"/>
              </a:ext>
            </a:extLst>
          </p:cNvPr>
          <p:cNvSpPr txBox="1"/>
          <p:nvPr/>
        </p:nvSpPr>
        <p:spPr>
          <a:xfrm>
            <a:off x="1119398" y="5476068"/>
            <a:ext cx="6825108" cy="482312"/>
          </a:xfrm>
          <a:prstGeom prst="rect">
            <a:avLst/>
          </a:prstGeom>
          <a:noFill/>
        </p:spPr>
        <p:txBody>
          <a:bodyPr wrap="square">
            <a:spAutoFit/>
          </a:bodyPr>
          <a:lstStyle/>
          <a:p>
            <a:pPr algn="just">
              <a:lnSpc>
                <a:spcPct val="150000"/>
              </a:lnSpc>
            </a:pPr>
            <a:r>
              <a:rPr lang="ja-JP" altLang="en-US" sz="923" dirty="0">
                <a:latin typeface="BIZ UDPゴシック" panose="020B0400000000000000" pitchFamily="50" charset="-128"/>
                <a:ea typeface="BIZ UDPゴシック" panose="020B0400000000000000" pitchFamily="50" charset="-128"/>
              </a:rPr>
              <a:t>海に係る諸問題の解決、持続的な海の活用に向けた様々な取組みを行っている、</a:t>
            </a:r>
            <a:r>
              <a:rPr lang="en-US" altLang="ja-JP" sz="923" dirty="0">
                <a:latin typeface="BIZ UDPゴシック" panose="020B0400000000000000" pitchFamily="50" charset="-128"/>
                <a:ea typeface="BIZ UDPゴシック" panose="020B0400000000000000" pitchFamily="50" charset="-128"/>
              </a:rPr>
              <a:t>BOI</a:t>
            </a:r>
            <a:r>
              <a:rPr lang="ja-JP" altLang="en-US" sz="923" dirty="0">
                <a:latin typeface="BIZ UDPゴシック" panose="020B0400000000000000" pitchFamily="50" charset="-128"/>
                <a:ea typeface="BIZ UDPゴシック" panose="020B0400000000000000" pitchFamily="50" charset="-128"/>
              </a:rPr>
              <a:t>のパートナー企業（スタートアップ）と連携することにより、一緒に</a:t>
            </a:r>
            <a:r>
              <a:rPr lang="ja-JP" altLang="en-US" sz="923" kern="100" dirty="0">
                <a:latin typeface="BIZ UDPゴシック" panose="020B0400000000000000" pitchFamily="50" charset="-128"/>
                <a:ea typeface="BIZ UDPゴシック" panose="020B0400000000000000" pitchFamily="50" charset="-128"/>
                <a:cs typeface="Segoe UI" panose="020B0502040204020203" pitchFamily="34" charset="0"/>
              </a:rPr>
              <a:t>海洋課題の解決に向けて様々な魅力的なコンテンツを提供することが可能になります。</a:t>
            </a:r>
            <a:endParaRPr lang="en-US" altLang="ja-JP" sz="923" kern="100" dirty="0">
              <a:latin typeface="BIZ UDPゴシック" panose="020B0400000000000000" pitchFamily="50" charset="-128"/>
              <a:ea typeface="BIZ UDPゴシック" panose="020B0400000000000000" pitchFamily="50" charset="-128"/>
              <a:cs typeface="Segoe UI" panose="020B0502040204020203" pitchFamily="34" charset="0"/>
            </a:endParaRPr>
          </a:p>
        </p:txBody>
      </p:sp>
      <p:sp>
        <p:nvSpPr>
          <p:cNvPr id="46" name="Rectangle 3">
            <a:extLst>
              <a:ext uri="{FF2B5EF4-FFF2-40B4-BE49-F238E27FC236}">
                <a16:creationId xmlns:a16="http://schemas.microsoft.com/office/drawing/2014/main" id="{3975D58B-598B-4FBF-9C2D-D679215B84CE}"/>
              </a:ext>
            </a:extLst>
          </p:cNvPr>
          <p:cNvSpPr>
            <a:spLocks noChangeArrowheads="1"/>
          </p:cNvSpPr>
          <p:nvPr/>
        </p:nvSpPr>
        <p:spPr bwMode="auto">
          <a:xfrm>
            <a:off x="1036157" y="5937170"/>
            <a:ext cx="6825108" cy="22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ts val="0"/>
              </a:spcBef>
              <a:buNone/>
            </a:pPr>
            <a:r>
              <a:rPr lang="en-US" altLang="ja-JP" sz="700" dirty="0">
                <a:latin typeface="BIZ UDPゴシック" panose="020B0400000000000000" pitchFamily="50" charset="-128"/>
                <a:ea typeface="BIZ UDPゴシック" panose="020B0400000000000000" pitchFamily="50" charset="-128"/>
              </a:rPr>
              <a:t>※BOI</a:t>
            </a:r>
            <a:r>
              <a:rPr lang="ja-JP" altLang="en-US" sz="700" dirty="0">
                <a:latin typeface="BIZ UDPゴシック" panose="020B0400000000000000" pitchFamily="50" charset="-128"/>
                <a:ea typeface="BIZ UDPゴシック" panose="020B0400000000000000" pitchFamily="50" charset="-128"/>
              </a:rPr>
              <a:t>とはブルーオーシャンイニシアチブ。海洋保全と資源開発を目指す共創アクション・プラットフォーム。</a:t>
            </a:r>
            <a:endParaRPr lang="en-US" altLang="ja-JP" sz="700" dirty="0">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D58414BA-9968-4591-A69E-2DF949050FE0}"/>
              </a:ext>
            </a:extLst>
          </p:cNvPr>
          <p:cNvCxnSpPr>
            <a:cxnSpLocks/>
          </p:cNvCxnSpPr>
          <p:nvPr/>
        </p:nvCxnSpPr>
        <p:spPr>
          <a:xfrm>
            <a:off x="882657" y="4422167"/>
            <a:ext cx="4572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48" name="図 47" descr="マップ&#10;&#10;AI 生成コンテンツは誤りを含む可能性があります。">
            <a:extLst>
              <a:ext uri="{FF2B5EF4-FFF2-40B4-BE49-F238E27FC236}">
                <a16:creationId xmlns:a16="http://schemas.microsoft.com/office/drawing/2014/main" id="{D039E0BB-DC2D-4BF4-8A27-D5B1EB387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6978" y="4110692"/>
            <a:ext cx="1495404" cy="1057611"/>
          </a:xfrm>
          <a:prstGeom prst="rect">
            <a:avLst/>
          </a:prstGeom>
        </p:spPr>
      </p:pic>
      <p:cxnSp>
        <p:nvCxnSpPr>
          <p:cNvPr id="45" name="直線コネクタ 44">
            <a:extLst>
              <a:ext uri="{FF2B5EF4-FFF2-40B4-BE49-F238E27FC236}">
                <a16:creationId xmlns:a16="http://schemas.microsoft.com/office/drawing/2014/main" id="{1A67F797-8EED-4C69-BAF0-19DCAC021678}"/>
              </a:ext>
            </a:extLst>
          </p:cNvPr>
          <p:cNvCxnSpPr>
            <a:cxnSpLocks/>
          </p:cNvCxnSpPr>
          <p:nvPr/>
        </p:nvCxnSpPr>
        <p:spPr>
          <a:xfrm>
            <a:off x="882657" y="1308849"/>
            <a:ext cx="4428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32CA0AD5-DEF8-43DB-9C96-16631729654E}"/>
              </a:ext>
            </a:extLst>
          </p:cNvPr>
          <p:cNvCxnSpPr>
            <a:cxnSpLocks/>
          </p:cNvCxnSpPr>
          <p:nvPr/>
        </p:nvCxnSpPr>
        <p:spPr>
          <a:xfrm>
            <a:off x="882657" y="3401654"/>
            <a:ext cx="2556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74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2</a:t>
            </a:fld>
            <a:endParaRPr kumimoji="1" lang="ja-JP" altLang="en-US" dirty="0">
              <a:latin typeface="BIZ UDPゴシック" panose="020B0400000000000000" pitchFamily="50" charset="-128"/>
              <a:ea typeface="BIZ UDPゴシック" panose="020B0400000000000000" pitchFamily="50" charset="-128"/>
            </a:endParaRPr>
          </a:p>
        </p:txBody>
      </p:sp>
      <p:pic>
        <p:nvPicPr>
          <p:cNvPr id="3" name="Picture 2" descr="都道府県地図 ☆大阪府☆">
            <a:extLst>
              <a:ext uri="{FF2B5EF4-FFF2-40B4-BE49-F238E27FC236}">
                <a16:creationId xmlns:a16="http://schemas.microsoft.com/office/drawing/2014/main" id="{FE362EF9-5196-460D-B3CE-AE230F5E50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32223" y="472270"/>
            <a:ext cx="4501585" cy="61350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B0BAFC14-764A-40C1-90D3-930178067609}"/>
              </a:ext>
            </a:extLst>
          </p:cNvPr>
          <p:cNvGrpSpPr/>
          <p:nvPr/>
        </p:nvGrpSpPr>
        <p:grpSpPr bwMode="ltGray">
          <a:xfrm>
            <a:off x="72000" y="72001"/>
            <a:ext cx="2880000" cy="540000"/>
            <a:chOff x="3379809" y="653967"/>
            <a:chExt cx="2565274" cy="284018"/>
          </a:xfrm>
        </p:grpSpPr>
        <p:sp>
          <p:nvSpPr>
            <p:cNvPr id="6" name="四角形: 対角を丸める 5">
              <a:extLst>
                <a:ext uri="{FF2B5EF4-FFF2-40B4-BE49-F238E27FC236}">
                  <a16:creationId xmlns:a16="http://schemas.microsoft.com/office/drawing/2014/main" id="{19B60044-7C06-4911-B8E3-8EE6C4413701}"/>
                </a:ext>
              </a:extLst>
            </p:cNvPr>
            <p:cNvSpPr/>
            <p:nvPr/>
          </p:nvSpPr>
          <p:spPr bwMode="ltGray">
            <a:xfrm flipH="1">
              <a:off x="3379809" y="653967"/>
              <a:ext cx="2565274" cy="284018"/>
            </a:xfrm>
            <a:prstGeom prst="round2DiagRect">
              <a:avLst>
                <a:gd name="adj1" fmla="val 0"/>
                <a:gd name="adj2" fmla="val 50000"/>
              </a:avLst>
            </a:prstGeom>
            <a:solidFill>
              <a:srgbClr val="0129AB"/>
            </a:solidFill>
            <a:ln w="28575">
              <a:solidFill>
                <a:srgbClr val="D3D2E0"/>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5051E7C-FC1F-4658-8E66-F56772397AA7}"/>
                </a:ext>
              </a:extLst>
            </p:cNvPr>
            <p:cNvSpPr txBox="1"/>
            <p:nvPr/>
          </p:nvSpPr>
          <p:spPr bwMode="ltGray">
            <a:xfrm>
              <a:off x="3781827" y="679494"/>
              <a:ext cx="1761240" cy="232963"/>
            </a:xfrm>
            <a:prstGeom prst="rect">
              <a:avLst/>
            </a:prstGeom>
            <a:noFill/>
          </p:spPr>
          <p:txBody>
            <a:bodyPr wrap="square" rtlCol="0">
              <a:spAutoFit/>
            </a:bodyPr>
            <a:lstStyle/>
            <a:p>
              <a:pPr algn="ctr"/>
              <a:r>
                <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大会全体位置図</a:t>
              </a:r>
            </a:p>
          </p:txBody>
        </p:sp>
      </p:grpSp>
      <p:grpSp>
        <p:nvGrpSpPr>
          <p:cNvPr id="8" name="グループ化 7">
            <a:extLst>
              <a:ext uri="{FF2B5EF4-FFF2-40B4-BE49-F238E27FC236}">
                <a16:creationId xmlns:a16="http://schemas.microsoft.com/office/drawing/2014/main" id="{2CF3EAA3-7007-46C5-976E-2F85BF80FF56}"/>
              </a:ext>
            </a:extLst>
          </p:cNvPr>
          <p:cNvGrpSpPr/>
          <p:nvPr/>
        </p:nvGrpSpPr>
        <p:grpSpPr>
          <a:xfrm>
            <a:off x="1208020" y="3364170"/>
            <a:ext cx="2410317" cy="1609163"/>
            <a:chOff x="-3478999" y="2179240"/>
            <a:chExt cx="3214464" cy="1736437"/>
          </a:xfrm>
        </p:grpSpPr>
        <p:sp>
          <p:nvSpPr>
            <p:cNvPr id="9" name="正方形/長方形 8">
              <a:extLst>
                <a:ext uri="{FF2B5EF4-FFF2-40B4-BE49-F238E27FC236}">
                  <a16:creationId xmlns:a16="http://schemas.microsoft.com/office/drawing/2014/main" id="{286EDB6C-7A22-44D3-8B2A-D74061D48280}"/>
                </a:ext>
              </a:extLst>
            </p:cNvPr>
            <p:cNvSpPr/>
            <p:nvPr/>
          </p:nvSpPr>
          <p:spPr>
            <a:xfrm>
              <a:off x="-3478999" y="2180344"/>
              <a:ext cx="2640582" cy="543863"/>
            </a:xfrm>
            <a:prstGeom prst="rect">
              <a:avLst/>
            </a:prstGeom>
            <a:solidFill>
              <a:schemeClr val="bg1"/>
            </a:solidFill>
            <a:ln>
              <a:solidFill>
                <a:srgbClr val="0129AB"/>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D439F87-0C2A-4450-916D-398ED5761476}"/>
                </a:ext>
              </a:extLst>
            </p:cNvPr>
            <p:cNvSpPr txBox="1"/>
            <p:nvPr/>
          </p:nvSpPr>
          <p:spPr>
            <a:xfrm>
              <a:off x="-2692304" y="2179240"/>
              <a:ext cx="1067194" cy="298908"/>
            </a:xfrm>
            <a:prstGeom prst="rect">
              <a:avLst/>
            </a:prstGeom>
            <a:noFill/>
          </p:spPr>
          <p:txBody>
            <a:bodyPr wrap="none" rtlCol="0">
              <a:spAutoFit/>
            </a:bodyPr>
            <a:lstStyle/>
            <a:p>
              <a:pPr algn="l">
                <a:buNone/>
              </a:pPr>
              <a:r>
                <a:rPr kumimoji="1" lang="ja-JP" altLang="en-US" sz="1200" b="1" dirty="0">
                  <a:solidFill>
                    <a:srgbClr val="0129AB"/>
                  </a:solidFill>
                  <a:effectLst/>
                  <a:latin typeface="BIZ UDPゴシック" panose="020B0400000000000000" pitchFamily="50" charset="-128"/>
                  <a:ea typeface="BIZ UDPゴシック" panose="020B0400000000000000" pitchFamily="50" charset="-128"/>
                </a:rPr>
                <a:t>式典会場</a:t>
              </a:r>
            </a:p>
          </p:txBody>
        </p:sp>
        <p:grpSp>
          <p:nvGrpSpPr>
            <p:cNvPr id="11" name="グループ化 10">
              <a:extLst>
                <a:ext uri="{FF2B5EF4-FFF2-40B4-BE49-F238E27FC236}">
                  <a16:creationId xmlns:a16="http://schemas.microsoft.com/office/drawing/2014/main" id="{67E713CC-F83C-4A4E-9116-438956EB1E35}"/>
                </a:ext>
              </a:extLst>
            </p:cNvPr>
            <p:cNvGrpSpPr/>
            <p:nvPr/>
          </p:nvGrpSpPr>
          <p:grpSpPr>
            <a:xfrm>
              <a:off x="-3451227" y="2398315"/>
              <a:ext cx="3186692" cy="1517362"/>
              <a:chOff x="-3451227" y="2398315"/>
              <a:chExt cx="3186692" cy="1517362"/>
            </a:xfrm>
          </p:grpSpPr>
          <p:sp>
            <p:nvSpPr>
              <p:cNvPr id="12" name="テキスト ボックス 11">
                <a:extLst>
                  <a:ext uri="{FF2B5EF4-FFF2-40B4-BE49-F238E27FC236}">
                    <a16:creationId xmlns:a16="http://schemas.microsoft.com/office/drawing/2014/main" id="{89B8F8F8-9379-4DC9-892F-27EC8E62F1A1}"/>
                  </a:ext>
                </a:extLst>
              </p:cNvPr>
              <p:cNvSpPr txBox="1"/>
              <p:nvPr/>
            </p:nvSpPr>
            <p:spPr>
              <a:xfrm>
                <a:off x="-3451227" y="2398315"/>
                <a:ext cx="2585039" cy="298908"/>
              </a:xfrm>
              <a:prstGeom prst="rect">
                <a:avLst/>
              </a:prstGeom>
              <a:noFill/>
            </p:spPr>
            <p:txBody>
              <a:bodyPr wrap="none" rtlCol="0">
                <a:spAutoFit/>
              </a:bodyPr>
              <a:lstStyle/>
              <a:p>
                <a:pPr algn="ctr">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岸和田：南海浪切ホール</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7EC0FA2-885E-4E27-B165-E95E44C9896B}"/>
                  </a:ext>
                </a:extLst>
              </p:cNvPr>
              <p:cNvCxnSpPr>
                <a:cxnSpLocks/>
                <a:stCxn id="9" idx="2"/>
              </p:cNvCxnSpPr>
              <p:nvPr/>
            </p:nvCxnSpPr>
            <p:spPr>
              <a:xfrm>
                <a:off x="-2158708" y="2724207"/>
                <a:ext cx="1894173" cy="1191470"/>
              </a:xfrm>
              <a:prstGeom prst="straightConnector1">
                <a:avLst/>
              </a:prstGeom>
              <a:solidFill>
                <a:schemeClr val="bg1"/>
              </a:solidFill>
              <a:ln>
                <a:solidFill>
                  <a:srgbClr val="0129AB"/>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grpSp>
        <p:nvGrpSpPr>
          <p:cNvPr id="18" name="グループ化 17">
            <a:extLst>
              <a:ext uri="{FF2B5EF4-FFF2-40B4-BE49-F238E27FC236}">
                <a16:creationId xmlns:a16="http://schemas.microsoft.com/office/drawing/2014/main" id="{869A6367-9109-43D6-84C8-FFD36630EE2F}"/>
              </a:ext>
            </a:extLst>
          </p:cNvPr>
          <p:cNvGrpSpPr/>
          <p:nvPr/>
        </p:nvGrpSpPr>
        <p:grpSpPr>
          <a:xfrm>
            <a:off x="3260234" y="5080902"/>
            <a:ext cx="4131075" cy="1187484"/>
            <a:chOff x="-426660" y="1300282"/>
            <a:chExt cx="3595690" cy="1054019"/>
          </a:xfrm>
        </p:grpSpPr>
        <p:sp>
          <p:nvSpPr>
            <p:cNvPr id="19" name="正方形/長方形 18">
              <a:extLst>
                <a:ext uri="{FF2B5EF4-FFF2-40B4-BE49-F238E27FC236}">
                  <a16:creationId xmlns:a16="http://schemas.microsoft.com/office/drawing/2014/main" id="{61D4B7AB-F3C8-4308-B2A0-DC5B11C32360}"/>
                </a:ext>
              </a:extLst>
            </p:cNvPr>
            <p:cNvSpPr/>
            <p:nvPr/>
          </p:nvSpPr>
          <p:spPr>
            <a:xfrm>
              <a:off x="561729" y="1890464"/>
              <a:ext cx="2607301" cy="447354"/>
            </a:xfrm>
            <a:prstGeom prst="rect">
              <a:avLst/>
            </a:prstGeom>
            <a:solidFill>
              <a:schemeClr val="bg1"/>
            </a:solidFill>
            <a:ln>
              <a:solidFill>
                <a:schemeClr val="accent6">
                  <a:lumMod val="60000"/>
                  <a:lumOff val="40000"/>
                </a:schemeClr>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D22A14C-5A3F-47C5-A274-4C878623DF0D}"/>
                </a:ext>
              </a:extLst>
            </p:cNvPr>
            <p:cNvSpPr txBox="1"/>
            <p:nvPr/>
          </p:nvSpPr>
          <p:spPr>
            <a:xfrm>
              <a:off x="1383179" y="1917935"/>
              <a:ext cx="964400" cy="245866"/>
            </a:xfrm>
            <a:prstGeom prst="rect">
              <a:avLst/>
            </a:prstGeom>
            <a:noFill/>
          </p:spPr>
          <p:txBody>
            <a:bodyPr wrap="none" rtlCol="0">
              <a:spAutoFit/>
            </a:bodyPr>
            <a:lstStyle/>
            <a:p>
              <a:pPr algn="l">
                <a:buNone/>
              </a:pPr>
              <a:r>
                <a:rPr kumimoji="1" lang="ja-JP" altLang="en-US" sz="1200" b="1" dirty="0">
                  <a:solidFill>
                    <a:schemeClr val="accent6">
                      <a:lumMod val="75000"/>
                    </a:schemeClr>
                  </a:solidFill>
                  <a:effectLst/>
                  <a:latin typeface="BIZ UDPゴシック" panose="020B0400000000000000" pitchFamily="50" charset="-128"/>
                  <a:ea typeface="BIZ UDPゴシック" panose="020B0400000000000000" pitchFamily="50" charset="-128"/>
                </a:rPr>
                <a:t>関連行事会場</a:t>
              </a:r>
            </a:p>
          </p:txBody>
        </p:sp>
        <p:grpSp>
          <p:nvGrpSpPr>
            <p:cNvPr id="21" name="グループ化 20">
              <a:extLst>
                <a:ext uri="{FF2B5EF4-FFF2-40B4-BE49-F238E27FC236}">
                  <a16:creationId xmlns:a16="http://schemas.microsoft.com/office/drawing/2014/main" id="{DECDD5C3-0B69-4CBC-82A3-584724EDD70E}"/>
                </a:ext>
              </a:extLst>
            </p:cNvPr>
            <p:cNvGrpSpPr/>
            <p:nvPr/>
          </p:nvGrpSpPr>
          <p:grpSpPr>
            <a:xfrm>
              <a:off x="-426660" y="1300282"/>
              <a:ext cx="3575813" cy="1054019"/>
              <a:chOff x="-426660" y="1300282"/>
              <a:chExt cx="3575813" cy="1054019"/>
            </a:xfrm>
          </p:grpSpPr>
          <p:sp>
            <p:nvSpPr>
              <p:cNvPr id="22" name="テキスト ボックス 21">
                <a:extLst>
                  <a:ext uri="{FF2B5EF4-FFF2-40B4-BE49-F238E27FC236}">
                    <a16:creationId xmlns:a16="http://schemas.microsoft.com/office/drawing/2014/main" id="{8CEB5ADE-07BB-44B4-B3C3-CA187A7E1AE8}"/>
                  </a:ext>
                </a:extLst>
              </p:cNvPr>
              <p:cNvSpPr txBox="1"/>
              <p:nvPr/>
            </p:nvSpPr>
            <p:spPr>
              <a:xfrm>
                <a:off x="581605" y="2108435"/>
                <a:ext cx="2567548" cy="245866"/>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dirty="0">
                    <a:solidFill>
                      <a:srgbClr val="000000"/>
                    </a:solidFill>
                    <a:latin typeface="BIZ UDPゴシック" panose="020B0400000000000000" pitchFamily="50" charset="-128"/>
                    <a:ea typeface="BIZ UDPゴシック" panose="020B0400000000000000" pitchFamily="50" charset="-128"/>
                  </a:rPr>
                  <a:t>南海浪切ホール・府営りんくう公園</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周辺</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FBC9A055-8202-4076-8554-F0E41AAE7582}"/>
                  </a:ext>
                </a:extLst>
              </p:cNvPr>
              <p:cNvCxnSpPr>
                <a:cxnSpLocks/>
                <a:stCxn id="19" idx="1"/>
              </p:cNvCxnSpPr>
              <p:nvPr/>
            </p:nvCxnSpPr>
            <p:spPr>
              <a:xfrm flipH="1" flipV="1">
                <a:off x="-110365" y="1300282"/>
                <a:ext cx="672094" cy="813859"/>
              </a:xfrm>
              <a:prstGeom prst="straightConnector1">
                <a:avLst/>
              </a:prstGeom>
              <a:solidFill>
                <a:schemeClr val="bg1"/>
              </a:solidFill>
              <a:ln>
                <a:solidFill>
                  <a:schemeClr val="accent6">
                    <a:lumMod val="60000"/>
                    <a:lumOff val="40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cxnSp>
            <p:nvCxnSpPr>
              <p:cNvPr id="24" name="直線矢印コネクタ 23">
                <a:extLst>
                  <a:ext uri="{FF2B5EF4-FFF2-40B4-BE49-F238E27FC236}">
                    <a16:creationId xmlns:a16="http://schemas.microsoft.com/office/drawing/2014/main" id="{78069483-0005-437A-969D-BDAF89FC1B26}"/>
                  </a:ext>
                </a:extLst>
              </p:cNvPr>
              <p:cNvCxnSpPr>
                <a:cxnSpLocks/>
                <a:stCxn id="19" idx="1"/>
              </p:cNvCxnSpPr>
              <p:nvPr/>
            </p:nvCxnSpPr>
            <p:spPr>
              <a:xfrm flipH="1" flipV="1">
                <a:off x="-426660" y="1571744"/>
                <a:ext cx="988389" cy="542397"/>
              </a:xfrm>
              <a:prstGeom prst="straightConnector1">
                <a:avLst/>
              </a:prstGeom>
              <a:solidFill>
                <a:schemeClr val="bg1"/>
              </a:solidFill>
              <a:ln>
                <a:solidFill>
                  <a:schemeClr val="accent6">
                    <a:lumMod val="60000"/>
                    <a:lumOff val="40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grpSp>
        <p:nvGrpSpPr>
          <p:cNvPr id="4" name="グループ化 3">
            <a:extLst>
              <a:ext uri="{FF2B5EF4-FFF2-40B4-BE49-F238E27FC236}">
                <a16:creationId xmlns:a16="http://schemas.microsoft.com/office/drawing/2014/main" id="{14586158-BE14-44CA-8B49-24ED425EF33F}"/>
              </a:ext>
            </a:extLst>
          </p:cNvPr>
          <p:cNvGrpSpPr/>
          <p:nvPr/>
        </p:nvGrpSpPr>
        <p:grpSpPr>
          <a:xfrm>
            <a:off x="5638800" y="1461931"/>
            <a:ext cx="1979999" cy="504000"/>
            <a:chOff x="4930866" y="1574529"/>
            <a:chExt cx="1979999" cy="504000"/>
          </a:xfrm>
        </p:grpSpPr>
        <p:grpSp>
          <p:nvGrpSpPr>
            <p:cNvPr id="14" name="グループ化 13">
              <a:extLst>
                <a:ext uri="{FF2B5EF4-FFF2-40B4-BE49-F238E27FC236}">
                  <a16:creationId xmlns:a16="http://schemas.microsoft.com/office/drawing/2014/main" id="{4AC46DDC-B304-40DE-9B96-09BB561294C0}"/>
                </a:ext>
              </a:extLst>
            </p:cNvPr>
            <p:cNvGrpSpPr/>
            <p:nvPr/>
          </p:nvGrpSpPr>
          <p:grpSpPr>
            <a:xfrm>
              <a:off x="4930866" y="1574529"/>
              <a:ext cx="1979999" cy="504000"/>
              <a:chOff x="269611" y="2019391"/>
              <a:chExt cx="1515847" cy="563151"/>
            </a:xfrm>
          </p:grpSpPr>
          <p:sp>
            <p:nvSpPr>
              <p:cNvPr id="15" name="正方形/長方形 14">
                <a:extLst>
                  <a:ext uri="{FF2B5EF4-FFF2-40B4-BE49-F238E27FC236}">
                    <a16:creationId xmlns:a16="http://schemas.microsoft.com/office/drawing/2014/main" id="{0BFABFD7-A309-4708-A94B-0B388AE9FD09}"/>
                  </a:ext>
                </a:extLst>
              </p:cNvPr>
              <p:cNvSpPr/>
              <p:nvPr/>
            </p:nvSpPr>
            <p:spPr>
              <a:xfrm>
                <a:off x="269611" y="2019391"/>
                <a:ext cx="1515847" cy="563151"/>
              </a:xfrm>
              <a:prstGeom prst="rect">
                <a:avLst/>
              </a:prstGeom>
              <a:solidFill>
                <a:schemeClr val="bg1"/>
              </a:solidFill>
              <a:ln>
                <a:solidFill>
                  <a:schemeClr val="accent5">
                    <a:lumMod val="75000"/>
                  </a:schemeClr>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859498B-4BF0-409F-8710-31B125A3C192}"/>
                  </a:ext>
                </a:extLst>
              </p:cNvPr>
              <p:cNvSpPr txBox="1"/>
              <p:nvPr/>
            </p:nvSpPr>
            <p:spPr>
              <a:xfrm>
                <a:off x="403745" y="2020671"/>
                <a:ext cx="1256926" cy="309508"/>
              </a:xfrm>
              <a:prstGeom prst="rect">
                <a:avLst/>
              </a:prstGeom>
              <a:noFill/>
            </p:spPr>
            <p:txBody>
              <a:bodyPr wrap="none" rtlCol="0">
                <a:spAutoFit/>
              </a:bodyPr>
              <a:lstStyle/>
              <a:p>
                <a:pPr algn="l">
                  <a:buNone/>
                </a:pPr>
                <a:r>
                  <a:rPr kumimoji="1" lang="ja-JP" altLang="en-US" sz="1200" b="1" dirty="0">
                    <a:solidFill>
                      <a:schemeClr val="accent5">
                        <a:lumMod val="50000"/>
                      </a:schemeClr>
                    </a:solidFill>
                    <a:effectLst/>
                    <a:latin typeface="BIZ UDPゴシック" panose="020B0400000000000000" pitchFamily="50" charset="-128"/>
                    <a:ea typeface="BIZ UDPゴシック" panose="020B0400000000000000" pitchFamily="50" charset="-128"/>
                  </a:rPr>
                  <a:t>歓迎レセプション会場</a:t>
                </a:r>
              </a:p>
            </p:txBody>
          </p:sp>
        </p:grpSp>
        <p:sp>
          <p:nvSpPr>
            <p:cNvPr id="25" name="テキスト ボックス 24">
              <a:extLst>
                <a:ext uri="{FF2B5EF4-FFF2-40B4-BE49-F238E27FC236}">
                  <a16:creationId xmlns:a16="http://schemas.microsoft.com/office/drawing/2014/main" id="{13085D69-3E44-4DA1-A532-4FAEA428D531}"/>
                </a:ext>
              </a:extLst>
            </p:cNvPr>
            <p:cNvSpPr txBox="1"/>
            <p:nvPr/>
          </p:nvSpPr>
          <p:spPr>
            <a:xfrm>
              <a:off x="5603805" y="1783742"/>
              <a:ext cx="646331" cy="276999"/>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未定</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EE3F43A2-0E1E-4C90-8135-D1588E36B692}"/>
              </a:ext>
            </a:extLst>
          </p:cNvPr>
          <p:cNvGrpSpPr/>
          <p:nvPr/>
        </p:nvGrpSpPr>
        <p:grpSpPr>
          <a:xfrm>
            <a:off x="409231" y="4516250"/>
            <a:ext cx="2748429" cy="880418"/>
            <a:chOff x="736883" y="1841735"/>
            <a:chExt cx="2776227" cy="935701"/>
          </a:xfrm>
        </p:grpSpPr>
        <p:sp>
          <p:nvSpPr>
            <p:cNvPr id="27" name="正方形/長方形 26">
              <a:extLst>
                <a:ext uri="{FF2B5EF4-FFF2-40B4-BE49-F238E27FC236}">
                  <a16:creationId xmlns:a16="http://schemas.microsoft.com/office/drawing/2014/main" id="{762B44A3-6696-469F-97D2-61279F3545B1}"/>
                </a:ext>
              </a:extLst>
            </p:cNvPr>
            <p:cNvSpPr/>
            <p:nvPr/>
          </p:nvSpPr>
          <p:spPr>
            <a:xfrm>
              <a:off x="769825" y="1842838"/>
              <a:ext cx="2000026" cy="535647"/>
            </a:xfrm>
            <a:prstGeom prst="rect">
              <a:avLst/>
            </a:prstGeom>
            <a:solidFill>
              <a:schemeClr val="bg1"/>
            </a:solidFill>
            <a:ln>
              <a:solidFill>
                <a:srgbClr val="21BAFF"/>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59A5A2B-C12E-4523-8764-2C8CCFDDCBDB}"/>
                </a:ext>
              </a:extLst>
            </p:cNvPr>
            <p:cNvSpPr txBox="1"/>
            <p:nvPr/>
          </p:nvSpPr>
          <p:spPr>
            <a:xfrm>
              <a:off x="859134" y="1841735"/>
              <a:ext cx="1818703" cy="294392"/>
            </a:xfrm>
            <a:prstGeom prst="rect">
              <a:avLst/>
            </a:prstGeom>
            <a:noFill/>
          </p:spPr>
          <p:txBody>
            <a:bodyPr wrap="none" rtlCol="0">
              <a:spAutoFit/>
            </a:bodyPr>
            <a:lstStyle/>
            <a:p>
              <a:pPr algn="l">
                <a:buNone/>
              </a:pPr>
              <a:r>
                <a:rPr kumimoji="1" lang="ja-JP" altLang="en-US" sz="1200" b="1" dirty="0">
                  <a:solidFill>
                    <a:srgbClr val="00B0F0"/>
                  </a:solidFill>
                  <a:effectLst/>
                  <a:latin typeface="BIZ UDPゴシック" panose="020B0400000000000000" pitchFamily="50" charset="-128"/>
                  <a:ea typeface="BIZ UDPゴシック" panose="020B0400000000000000" pitchFamily="50" charset="-128"/>
                </a:rPr>
                <a:t>海上歓迎・放流行事会場</a:t>
              </a:r>
            </a:p>
          </p:txBody>
        </p:sp>
        <p:grpSp>
          <p:nvGrpSpPr>
            <p:cNvPr id="29" name="グループ化 28">
              <a:extLst>
                <a:ext uri="{FF2B5EF4-FFF2-40B4-BE49-F238E27FC236}">
                  <a16:creationId xmlns:a16="http://schemas.microsoft.com/office/drawing/2014/main" id="{AB6865DF-D83C-4F7D-9B43-80F6265DAD31}"/>
                </a:ext>
              </a:extLst>
            </p:cNvPr>
            <p:cNvGrpSpPr/>
            <p:nvPr/>
          </p:nvGrpSpPr>
          <p:grpSpPr>
            <a:xfrm>
              <a:off x="736883" y="2060810"/>
              <a:ext cx="2776227" cy="716626"/>
              <a:chOff x="736883" y="2060810"/>
              <a:chExt cx="2776227" cy="716626"/>
            </a:xfrm>
          </p:grpSpPr>
          <p:sp>
            <p:nvSpPr>
              <p:cNvPr id="30" name="テキスト ボックス 29">
                <a:extLst>
                  <a:ext uri="{FF2B5EF4-FFF2-40B4-BE49-F238E27FC236}">
                    <a16:creationId xmlns:a16="http://schemas.microsoft.com/office/drawing/2014/main" id="{BA4BD8D6-0E08-4A17-9B40-7870107B4BA2}"/>
                  </a:ext>
                </a:extLst>
              </p:cNvPr>
              <p:cNvSpPr txBox="1"/>
              <p:nvPr/>
            </p:nvSpPr>
            <p:spPr>
              <a:xfrm>
                <a:off x="736883" y="2060810"/>
                <a:ext cx="2063206" cy="294392"/>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泉佐野：</a:t>
                </a:r>
                <a:r>
                  <a:rPr kumimoji="1" lang="ja-JP" altLang="en-US" sz="1200" dirty="0">
                    <a:solidFill>
                      <a:srgbClr val="000000"/>
                    </a:solidFill>
                    <a:latin typeface="BIZ UDPゴシック" panose="020B0400000000000000" pitchFamily="50" charset="-128"/>
                    <a:ea typeface="BIZ UDPゴシック" panose="020B0400000000000000" pitchFamily="50" charset="-128"/>
                  </a:rPr>
                  <a:t>府営りんくう公園</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31" name="直線矢印コネクタ 30">
                <a:extLst>
                  <a:ext uri="{FF2B5EF4-FFF2-40B4-BE49-F238E27FC236}">
                    <a16:creationId xmlns:a16="http://schemas.microsoft.com/office/drawing/2014/main" id="{AD5F91B7-7D69-44BB-A283-1926475C8C5C}"/>
                  </a:ext>
                </a:extLst>
              </p:cNvPr>
              <p:cNvCxnSpPr>
                <a:cxnSpLocks/>
              </p:cNvCxnSpPr>
              <p:nvPr/>
            </p:nvCxnSpPr>
            <p:spPr>
              <a:xfrm>
                <a:off x="2768600" y="2106245"/>
                <a:ext cx="744510" cy="671191"/>
              </a:xfrm>
              <a:prstGeom prst="straightConnector1">
                <a:avLst/>
              </a:prstGeom>
              <a:solidFill>
                <a:schemeClr val="bg1"/>
              </a:solidFill>
              <a:ln>
                <a:solidFill>
                  <a:srgbClr val="21BAFF"/>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pic>
        <p:nvPicPr>
          <p:cNvPr id="34" name="図 33">
            <a:extLst>
              <a:ext uri="{FF2B5EF4-FFF2-40B4-BE49-F238E27FC236}">
                <a16:creationId xmlns:a16="http://schemas.microsoft.com/office/drawing/2014/main" id="{1D1B73F5-BEB5-41CF-8785-85FD06542541}"/>
              </a:ext>
            </a:extLst>
          </p:cNvPr>
          <p:cNvPicPr>
            <a:picLocks noChangeAspect="1"/>
          </p:cNvPicPr>
          <p:nvPr/>
        </p:nvPicPr>
        <p:blipFill>
          <a:blip r:embed="rId4"/>
          <a:stretch>
            <a:fillRect/>
          </a:stretch>
        </p:blipFill>
        <p:spPr>
          <a:xfrm>
            <a:off x="54633" y="753925"/>
            <a:ext cx="3467871" cy="2357525"/>
          </a:xfrm>
          <a:prstGeom prst="rect">
            <a:avLst/>
          </a:prstGeom>
        </p:spPr>
      </p:pic>
      <p:pic>
        <p:nvPicPr>
          <p:cNvPr id="35" name="図 34">
            <a:extLst>
              <a:ext uri="{FF2B5EF4-FFF2-40B4-BE49-F238E27FC236}">
                <a16:creationId xmlns:a16="http://schemas.microsoft.com/office/drawing/2014/main" id="{4805369D-3DEB-4552-B896-BE4DF3869F2E}"/>
              </a:ext>
            </a:extLst>
          </p:cNvPr>
          <p:cNvPicPr>
            <a:picLocks noChangeAspect="1"/>
          </p:cNvPicPr>
          <p:nvPr/>
        </p:nvPicPr>
        <p:blipFill>
          <a:blip r:embed="rId5"/>
          <a:stretch>
            <a:fillRect/>
          </a:stretch>
        </p:blipFill>
        <p:spPr>
          <a:xfrm>
            <a:off x="5766755" y="3826969"/>
            <a:ext cx="3330683" cy="1748248"/>
          </a:xfrm>
          <a:prstGeom prst="rect">
            <a:avLst/>
          </a:prstGeom>
        </p:spPr>
      </p:pic>
      <p:sp>
        <p:nvSpPr>
          <p:cNvPr id="40" name="テキスト ボックス 39">
            <a:extLst>
              <a:ext uri="{FF2B5EF4-FFF2-40B4-BE49-F238E27FC236}">
                <a16:creationId xmlns:a16="http://schemas.microsoft.com/office/drawing/2014/main" id="{0C12C8E9-6B16-4065-A3A6-728009E2AD8A}"/>
              </a:ext>
            </a:extLst>
          </p:cNvPr>
          <p:cNvSpPr txBox="1"/>
          <p:nvPr/>
        </p:nvSpPr>
        <p:spPr>
          <a:xfrm>
            <a:off x="-26736" y="3071176"/>
            <a:ext cx="2202246"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南海浪切ホール</a:t>
            </a:r>
            <a:r>
              <a:rPr lang="en-US" altLang="ja-JP" sz="1200"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BAD7E22-7DF5-4C1F-A0EF-F1E47371E3FC}"/>
              </a:ext>
            </a:extLst>
          </p:cNvPr>
          <p:cNvSpPr txBox="1"/>
          <p:nvPr/>
        </p:nvSpPr>
        <p:spPr>
          <a:xfrm>
            <a:off x="7452418" y="5598146"/>
            <a:ext cx="1912726"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りんくう公園イメージ</a:t>
            </a:r>
            <a:r>
              <a:rPr lang="en-US" altLang="ja-JP" sz="1200"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D89DBAE-C597-48F6-A679-0E23AAD09CCE}"/>
              </a:ext>
            </a:extLst>
          </p:cNvPr>
          <p:cNvSpPr/>
          <p:nvPr/>
        </p:nvSpPr>
        <p:spPr>
          <a:xfrm>
            <a:off x="7920000" y="18000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BA455E5E-6E06-4347-BA2E-722A142FE168}"/>
              </a:ext>
            </a:extLst>
          </p:cNvPr>
          <p:cNvSpPr/>
          <p:nvPr/>
        </p:nvSpPr>
        <p:spPr>
          <a:xfrm>
            <a:off x="8280000" y="108000"/>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8" name="直線矢印コネクタ 37">
            <a:extLst>
              <a:ext uri="{FF2B5EF4-FFF2-40B4-BE49-F238E27FC236}">
                <a16:creationId xmlns:a16="http://schemas.microsoft.com/office/drawing/2014/main" id="{86A64334-EF22-4CB6-91D9-F47AC7B07756}"/>
              </a:ext>
            </a:extLst>
          </p:cNvPr>
          <p:cNvCxnSpPr>
            <a:cxnSpLocks/>
            <a:stCxn id="15" idx="1"/>
          </p:cNvCxnSpPr>
          <p:nvPr/>
        </p:nvCxnSpPr>
        <p:spPr>
          <a:xfrm flipH="1">
            <a:off x="4468914" y="1713931"/>
            <a:ext cx="1169886" cy="1788738"/>
          </a:xfrm>
          <a:prstGeom prst="straightConnector1">
            <a:avLst/>
          </a:prstGeom>
          <a:solidFill>
            <a:schemeClr val="bg1"/>
          </a:solidFill>
          <a:ln>
            <a:solidFill>
              <a:schemeClr val="accent5">
                <a:lumMod val="75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4134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3</a:t>
            </a:fld>
            <a:endParaRPr kumimoji="1" lang="ja-JP" altLang="en-US"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4DE2FF6-70E4-4D3A-9528-659732095C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03291" y="730451"/>
            <a:ext cx="3162655" cy="1917443"/>
          </a:xfrm>
          <a:prstGeom prst="rect">
            <a:avLst/>
          </a:prstGeom>
          <a:effectLst>
            <a:softEdge rad="88900"/>
          </a:effectLst>
        </p:spPr>
      </p:pic>
      <p:pic>
        <p:nvPicPr>
          <p:cNvPr id="10" name="図 9">
            <a:extLst>
              <a:ext uri="{FF2B5EF4-FFF2-40B4-BE49-F238E27FC236}">
                <a16:creationId xmlns:a16="http://schemas.microsoft.com/office/drawing/2014/main" id="{89D0A407-EB51-43DD-8E81-C0DC86673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591" y="2647894"/>
            <a:ext cx="3155355" cy="1898503"/>
          </a:xfrm>
          <a:prstGeom prst="rect">
            <a:avLst/>
          </a:prstGeom>
          <a:effectLst>
            <a:softEdge rad="88900"/>
          </a:effectLst>
        </p:spPr>
      </p:pic>
      <p:sp>
        <p:nvSpPr>
          <p:cNvPr id="11" name="四角形: 対角を丸める 10">
            <a:extLst>
              <a:ext uri="{FF2B5EF4-FFF2-40B4-BE49-F238E27FC236}">
                <a16:creationId xmlns:a16="http://schemas.microsoft.com/office/drawing/2014/main" id="{FEAD40D2-1919-482E-8649-BFAD8AE86B10}"/>
              </a:ext>
            </a:extLst>
          </p:cNvPr>
          <p:cNvSpPr/>
          <p:nvPr/>
        </p:nvSpPr>
        <p:spPr>
          <a:xfrm flipH="1">
            <a:off x="72000" y="72000"/>
            <a:ext cx="2880000" cy="540000"/>
          </a:xfrm>
          <a:prstGeom prst="round2DiagRect">
            <a:avLst>
              <a:gd name="adj1" fmla="val 0"/>
              <a:gd name="adj2" fmla="val 50000"/>
            </a:avLst>
          </a:prstGeom>
          <a:solidFill>
            <a:srgbClr val="0129AB"/>
          </a:solidFill>
          <a:ln w="28575">
            <a:solidFill>
              <a:srgbClr val="D3D2E0"/>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E2E3917-B122-4F78-BBC4-758545EE5D6C}"/>
              </a:ext>
            </a:extLst>
          </p:cNvPr>
          <p:cNvSpPr txBox="1"/>
          <p:nvPr/>
        </p:nvSpPr>
        <p:spPr bwMode="ltGray">
          <a:xfrm>
            <a:off x="467891" y="157334"/>
            <a:ext cx="2088219" cy="369332"/>
          </a:xfrm>
          <a:prstGeom prst="rect">
            <a:avLst/>
          </a:prstGeom>
          <a:noFill/>
        </p:spPr>
        <p:txBody>
          <a:bodyPr wrap="square" rtlCol="0">
            <a:spAutoFit/>
          </a:bodyPr>
          <a:lstStyle/>
          <a:p>
            <a:pPr algn="ctr"/>
            <a:r>
              <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大会</a:t>
            </a:r>
            <a:r>
              <a:rPr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の構成</a:t>
            </a:r>
            <a:endPar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B9A1863-1254-4EA9-A7BF-33E7A6D7AB75}"/>
              </a:ext>
            </a:extLst>
          </p:cNvPr>
          <p:cNvSpPr txBox="1"/>
          <p:nvPr/>
        </p:nvSpPr>
        <p:spPr>
          <a:xfrm>
            <a:off x="449220" y="1774574"/>
            <a:ext cx="4047903"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内容：功績団体等表彰、最優秀作文の発表、</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　　　　大会決議、大会旗引継　　　等</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9E22C54-187E-4240-97C3-253D6495737B}"/>
              </a:ext>
            </a:extLst>
          </p:cNvPr>
          <p:cNvSpPr txBox="1"/>
          <p:nvPr/>
        </p:nvSpPr>
        <p:spPr>
          <a:xfrm>
            <a:off x="449220" y="1335960"/>
            <a:ext cx="3775843" cy="338554"/>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場所：南海浪切ホール（岸和田市）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5402290-E93E-4E93-A749-FD957C8BD436}"/>
              </a:ext>
            </a:extLst>
          </p:cNvPr>
          <p:cNvSpPr txBox="1"/>
          <p:nvPr/>
        </p:nvSpPr>
        <p:spPr>
          <a:xfrm>
            <a:off x="449220" y="3213625"/>
            <a:ext cx="5525963" cy="338554"/>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場所：府営りんくう公園　シーサイドウォーク（泉佐野市）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60768ECD-FC40-4ECB-B1F6-1C6921CEF860}"/>
              </a:ext>
            </a:extLst>
          </p:cNvPr>
          <p:cNvSpPr txBox="1"/>
          <p:nvPr/>
        </p:nvSpPr>
        <p:spPr>
          <a:xfrm>
            <a:off x="449220" y="3677015"/>
            <a:ext cx="4594528"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内容：海上歓迎（漁船等による海上歓迎パレードと</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dirty="0">
                <a:solidFill>
                  <a:srgbClr val="333333"/>
                </a:solidFill>
                <a:latin typeface="BIZ UDPゴシック" panose="020B0400000000000000" pitchFamily="50" charset="-128"/>
                <a:ea typeface="BIZ UDPゴシック" panose="020B0400000000000000" pitchFamily="50" charset="-128"/>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漁法紹介）、稚魚放流　　　　等​</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15C075B-D38F-4BA7-949C-D6822C42E60E}"/>
              </a:ext>
            </a:extLst>
          </p:cNvPr>
          <p:cNvSpPr txBox="1"/>
          <p:nvPr/>
        </p:nvSpPr>
        <p:spPr>
          <a:xfrm>
            <a:off x="449220" y="5160005"/>
            <a:ext cx="4532010" cy="584775"/>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場所：南海浪切ホール（岸和田市）周辺</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kumimoji="1" lang="ja-JP" altLang="en-US" sz="1600" dirty="0">
                <a:solidFill>
                  <a:srgbClr val="333333"/>
                </a:solidFill>
                <a:latin typeface="BIZ UDPゴシック" panose="020B0400000000000000" pitchFamily="50" charset="-128"/>
                <a:ea typeface="BIZ UDPゴシック" panose="020B0400000000000000" pitchFamily="50" charset="-128"/>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府営りんくう公園（泉佐野市）周辺</a:t>
            </a:r>
            <a:endParaRPr kumimoji="1" lang="ja-JP" altLang="en-US" sz="16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02EB8A94-D321-4A9C-BDE9-DD0DE9AB0CAD}"/>
              </a:ext>
            </a:extLst>
          </p:cNvPr>
          <p:cNvGrpSpPr/>
          <p:nvPr/>
        </p:nvGrpSpPr>
        <p:grpSpPr>
          <a:xfrm>
            <a:off x="5666358" y="4596869"/>
            <a:ext cx="3162655" cy="2249220"/>
            <a:chOff x="5603291" y="4565338"/>
            <a:chExt cx="3162655" cy="2249220"/>
          </a:xfrm>
        </p:grpSpPr>
        <p:sp>
          <p:nvSpPr>
            <p:cNvPr id="19" name="正方形/長方形 18">
              <a:extLst>
                <a:ext uri="{FF2B5EF4-FFF2-40B4-BE49-F238E27FC236}">
                  <a16:creationId xmlns:a16="http://schemas.microsoft.com/office/drawing/2014/main" id="{99CBCF22-81CB-4D34-937D-0B286BAF1886}"/>
                </a:ext>
              </a:extLst>
            </p:cNvPr>
            <p:cNvSpPr/>
            <p:nvPr/>
          </p:nvSpPr>
          <p:spPr>
            <a:xfrm>
              <a:off x="5603291" y="4565338"/>
              <a:ext cx="3162655" cy="2249220"/>
            </a:xfrm>
            <a:prstGeom prst="rect">
              <a:avLst/>
            </a:prstGeom>
            <a:solidFill>
              <a:srgbClr val="018AC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2105C12D-28B2-4ED9-AA9E-6D66B3669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91" y="5006329"/>
              <a:ext cx="3038041" cy="1715146"/>
            </a:xfrm>
            <a:prstGeom prst="rect">
              <a:avLst/>
            </a:prstGeom>
          </p:spPr>
        </p:pic>
      </p:grpSp>
      <p:sp>
        <p:nvSpPr>
          <p:cNvPr id="40" name="テキスト ボックス 39">
            <a:extLst>
              <a:ext uri="{FF2B5EF4-FFF2-40B4-BE49-F238E27FC236}">
                <a16:creationId xmlns:a16="http://schemas.microsoft.com/office/drawing/2014/main" id="{3C37AB3E-4B75-49F0-8D95-CE16F1CEAA5D}"/>
              </a:ext>
            </a:extLst>
          </p:cNvPr>
          <p:cNvSpPr txBox="1"/>
          <p:nvPr/>
        </p:nvSpPr>
        <p:spPr>
          <a:xfrm>
            <a:off x="449220" y="5841575"/>
            <a:ext cx="4830168"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内容：ステージイベント、飲食物販ブース、展示ブース</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dirty="0">
                <a:solidFill>
                  <a:srgbClr val="333333"/>
                </a:solidFill>
                <a:latin typeface="BIZ UDPゴシック" panose="020B0400000000000000" pitchFamily="50" charset="-128"/>
                <a:ea typeface="BIZ UDPゴシック" panose="020B0400000000000000" pitchFamily="50" charset="-128"/>
              </a:rPr>
              <a:t>　　　　体験ブース　　　　　　　　　　　等</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D02FABD-7B3A-4FC3-8160-E895FB8B8858}"/>
              </a:ext>
            </a:extLst>
          </p:cNvPr>
          <p:cNvSpPr txBox="1"/>
          <p:nvPr/>
        </p:nvSpPr>
        <p:spPr>
          <a:xfrm>
            <a:off x="5682891" y="4631945"/>
            <a:ext cx="1261884" cy="307777"/>
          </a:xfrm>
          <a:prstGeom prst="rect">
            <a:avLst/>
          </a:prstGeom>
          <a:noFill/>
        </p:spPr>
        <p:txBody>
          <a:bodyPr wrap="none" rtlCol="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a:t>
            </a:r>
            <a:r>
              <a:rPr kumimoji="1" lang="ja-JP" altLang="en-US" sz="1400" dirty="0">
                <a:solidFill>
                  <a:schemeClr val="bg1"/>
                </a:solidFill>
                <a:latin typeface="BIZ UDPゴシック" panose="020B0400000000000000" pitchFamily="50" charset="-128"/>
                <a:ea typeface="BIZ UDPゴシック" panose="020B0400000000000000" pitchFamily="50" charset="-128"/>
              </a:rPr>
              <a:t>全体の流れ</a:t>
            </a:r>
            <a:r>
              <a:rPr kumimoji="1" lang="en-US" altLang="ja-JP" sz="1400" dirty="0">
                <a:solidFill>
                  <a:schemeClr val="bg1"/>
                </a:solidFill>
                <a:latin typeface="BIZ UDPゴシック" panose="020B0400000000000000" pitchFamily="50" charset="-128"/>
                <a:ea typeface="BIZ UDPゴシック" panose="020B0400000000000000" pitchFamily="50" charset="-128"/>
              </a:rPr>
              <a:t>】</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B32F2E96-6B14-429F-999E-CACA8890DA8A}"/>
              </a:ext>
            </a:extLst>
          </p:cNvPr>
          <p:cNvGrpSpPr/>
          <p:nvPr/>
        </p:nvGrpSpPr>
        <p:grpSpPr bwMode="ltGray">
          <a:xfrm>
            <a:off x="86707" y="743215"/>
            <a:ext cx="5383346" cy="417786"/>
            <a:chOff x="86707" y="733728"/>
            <a:chExt cx="5383346" cy="417786"/>
          </a:xfrm>
        </p:grpSpPr>
        <p:sp>
          <p:nvSpPr>
            <p:cNvPr id="3" name="四角形: 角を丸くする 2">
              <a:extLst>
                <a:ext uri="{FF2B5EF4-FFF2-40B4-BE49-F238E27FC236}">
                  <a16:creationId xmlns:a16="http://schemas.microsoft.com/office/drawing/2014/main" id="{722E12B1-2772-4602-9444-5A834CF37A83}"/>
                </a:ext>
              </a:extLst>
            </p:cNvPr>
            <p:cNvSpPr/>
            <p:nvPr/>
          </p:nvSpPr>
          <p:spPr bwMode="ltGray">
            <a:xfrm>
              <a:off x="86707" y="733728"/>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6C28097-78A0-4422-858A-1444216F2AD9}"/>
                </a:ext>
              </a:extLst>
            </p:cNvPr>
            <p:cNvSpPr txBox="1"/>
            <p:nvPr/>
          </p:nvSpPr>
          <p:spPr bwMode="ltGray">
            <a:xfrm>
              <a:off x="536028" y="757955"/>
              <a:ext cx="1330814"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1 </a:t>
              </a:r>
              <a:r>
                <a:rPr kumimoji="1" lang="ja-JP" altLang="en-US" dirty="0">
                  <a:solidFill>
                    <a:schemeClr val="bg1"/>
                  </a:solidFill>
                  <a:latin typeface="BIZ UDPゴシック" panose="020B0400000000000000" pitchFamily="50" charset="-128"/>
                  <a:ea typeface="BIZ UDPゴシック" panose="020B0400000000000000" pitchFamily="50" charset="-128"/>
                </a:rPr>
                <a:t>式典行事</a:t>
              </a:r>
            </a:p>
          </p:txBody>
        </p:sp>
        <p:sp>
          <p:nvSpPr>
            <p:cNvPr id="43" name="テキスト ボックス 42">
              <a:extLst>
                <a:ext uri="{FF2B5EF4-FFF2-40B4-BE49-F238E27FC236}">
                  <a16:creationId xmlns:a16="http://schemas.microsoft.com/office/drawing/2014/main" id="{C0BCED03-285F-40F3-ABBA-46169B18A1F5}"/>
                </a:ext>
              </a:extLst>
            </p:cNvPr>
            <p:cNvSpPr txBox="1"/>
            <p:nvPr/>
          </p:nvSpPr>
          <p:spPr bwMode="ltGray">
            <a:xfrm>
              <a:off x="1802070" y="757955"/>
              <a:ext cx="1300356" cy="369332"/>
            </a:xfrm>
            <a:prstGeom prst="rect">
              <a:avLst/>
            </a:prstGeom>
            <a:noFill/>
          </p:spPr>
          <p:txBody>
            <a:bodyPr wrap="non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４参照）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grpSp>
        <p:nvGrpSpPr>
          <p:cNvPr id="21" name="グループ化 20">
            <a:extLst>
              <a:ext uri="{FF2B5EF4-FFF2-40B4-BE49-F238E27FC236}">
                <a16:creationId xmlns:a16="http://schemas.microsoft.com/office/drawing/2014/main" id="{1ED5F3C6-40F8-4DD2-A17A-D90FF877C05D}"/>
              </a:ext>
            </a:extLst>
          </p:cNvPr>
          <p:cNvGrpSpPr/>
          <p:nvPr/>
        </p:nvGrpSpPr>
        <p:grpSpPr bwMode="ltGray">
          <a:xfrm>
            <a:off x="86707" y="2631018"/>
            <a:ext cx="5383346" cy="417786"/>
            <a:chOff x="86707" y="2623668"/>
            <a:chExt cx="5383346" cy="417786"/>
          </a:xfrm>
        </p:grpSpPr>
        <p:sp>
          <p:nvSpPr>
            <p:cNvPr id="5" name="四角形: 角を丸くする 4">
              <a:extLst>
                <a:ext uri="{FF2B5EF4-FFF2-40B4-BE49-F238E27FC236}">
                  <a16:creationId xmlns:a16="http://schemas.microsoft.com/office/drawing/2014/main" id="{2E07BB15-5CD8-4242-8F5D-9623FE4750A6}"/>
                </a:ext>
              </a:extLst>
            </p:cNvPr>
            <p:cNvSpPr/>
            <p:nvPr/>
          </p:nvSpPr>
          <p:spPr bwMode="ltGray">
            <a:xfrm>
              <a:off x="86707" y="2623668"/>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21EAF66-2B7F-4301-B2AA-FFCA862F969B}"/>
                </a:ext>
              </a:extLst>
            </p:cNvPr>
            <p:cNvSpPr txBox="1"/>
            <p:nvPr/>
          </p:nvSpPr>
          <p:spPr bwMode="ltGray">
            <a:xfrm>
              <a:off x="536028" y="2647895"/>
              <a:ext cx="2398413"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 </a:t>
              </a:r>
              <a:r>
                <a:rPr lang="ja-JP" altLang="en-US" dirty="0">
                  <a:solidFill>
                    <a:schemeClr val="bg1"/>
                  </a:solidFill>
                  <a:latin typeface="BIZ UDPゴシック" panose="020B0400000000000000" pitchFamily="50" charset="-128"/>
                  <a:ea typeface="BIZ UDPゴシック" panose="020B0400000000000000" pitchFamily="50" charset="-128"/>
                </a:rPr>
                <a:t>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D006741-2D7B-4106-B795-B24D5CD81440}"/>
                </a:ext>
              </a:extLst>
            </p:cNvPr>
            <p:cNvSpPr txBox="1"/>
            <p:nvPr/>
          </p:nvSpPr>
          <p:spPr bwMode="ltGray">
            <a:xfrm>
              <a:off x="2829646" y="2668745"/>
              <a:ext cx="1395279" cy="369332"/>
            </a:xfrm>
            <a:prstGeom prst="rect">
              <a:avLst/>
            </a:prstGeom>
            <a:noFill/>
          </p:spPr>
          <p:txBody>
            <a:bodyPr wrap="squar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６参照）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grpSp>
        <p:nvGrpSpPr>
          <p:cNvPr id="22" name="グループ化 21">
            <a:extLst>
              <a:ext uri="{FF2B5EF4-FFF2-40B4-BE49-F238E27FC236}">
                <a16:creationId xmlns:a16="http://schemas.microsoft.com/office/drawing/2014/main" id="{2738A485-F199-43EA-B478-D2F845FE842D}"/>
              </a:ext>
            </a:extLst>
          </p:cNvPr>
          <p:cNvGrpSpPr/>
          <p:nvPr/>
        </p:nvGrpSpPr>
        <p:grpSpPr bwMode="ltGray">
          <a:xfrm>
            <a:off x="86707" y="4538239"/>
            <a:ext cx="5383346" cy="417786"/>
            <a:chOff x="86707" y="4473416"/>
            <a:chExt cx="5383346" cy="417786"/>
          </a:xfrm>
        </p:grpSpPr>
        <p:sp>
          <p:nvSpPr>
            <p:cNvPr id="7" name="四角形: 角を丸くする 6">
              <a:extLst>
                <a:ext uri="{FF2B5EF4-FFF2-40B4-BE49-F238E27FC236}">
                  <a16:creationId xmlns:a16="http://schemas.microsoft.com/office/drawing/2014/main" id="{3552BF80-9C8A-4482-A71E-95BA70E44F5A}"/>
                </a:ext>
              </a:extLst>
            </p:cNvPr>
            <p:cNvSpPr/>
            <p:nvPr/>
          </p:nvSpPr>
          <p:spPr bwMode="ltGray">
            <a:xfrm>
              <a:off x="86707" y="4473416"/>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06CCE25-484B-4D8F-8B92-18180AE06579}"/>
                </a:ext>
              </a:extLst>
            </p:cNvPr>
            <p:cNvSpPr txBox="1"/>
            <p:nvPr/>
          </p:nvSpPr>
          <p:spPr bwMode="ltGray">
            <a:xfrm>
              <a:off x="536028" y="4497643"/>
              <a:ext cx="1359668"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3 </a:t>
              </a:r>
              <a:r>
                <a:rPr kumimoji="1" lang="ja-JP" altLang="en-US" dirty="0">
                  <a:solidFill>
                    <a:schemeClr val="bg1"/>
                  </a:solidFill>
                  <a:latin typeface="BIZ UDPゴシック" panose="020B0400000000000000" pitchFamily="50" charset="-128"/>
                  <a:ea typeface="BIZ UDPゴシック" panose="020B0400000000000000" pitchFamily="50" charset="-128"/>
                </a:rPr>
                <a:t>関連行事</a:t>
              </a:r>
            </a:p>
          </p:txBody>
        </p:sp>
        <p:sp>
          <p:nvSpPr>
            <p:cNvPr id="47" name="テキスト ボックス 46">
              <a:extLst>
                <a:ext uri="{FF2B5EF4-FFF2-40B4-BE49-F238E27FC236}">
                  <a16:creationId xmlns:a16="http://schemas.microsoft.com/office/drawing/2014/main" id="{81A60630-66B1-4D85-B092-DA81E3587C71}"/>
                </a:ext>
              </a:extLst>
            </p:cNvPr>
            <p:cNvSpPr txBox="1"/>
            <p:nvPr/>
          </p:nvSpPr>
          <p:spPr bwMode="ltGray">
            <a:xfrm>
              <a:off x="1796666" y="4497643"/>
              <a:ext cx="1300356" cy="369332"/>
            </a:xfrm>
            <a:prstGeom prst="rect">
              <a:avLst/>
            </a:prstGeom>
            <a:noFill/>
          </p:spPr>
          <p:txBody>
            <a:bodyPr wrap="non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８参照）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sp>
        <p:nvSpPr>
          <p:cNvPr id="26" name="楕円 25">
            <a:extLst>
              <a:ext uri="{FF2B5EF4-FFF2-40B4-BE49-F238E27FC236}">
                <a16:creationId xmlns:a16="http://schemas.microsoft.com/office/drawing/2014/main" id="{889B40D1-D155-443F-9EEB-E3A9952C407C}"/>
              </a:ext>
            </a:extLst>
          </p:cNvPr>
          <p:cNvSpPr/>
          <p:nvPr/>
        </p:nvSpPr>
        <p:spPr>
          <a:xfrm>
            <a:off x="7920000" y="18000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B3C3A3E2-D689-4290-B97D-B5636961D6B4}"/>
              </a:ext>
            </a:extLst>
          </p:cNvPr>
          <p:cNvSpPr/>
          <p:nvPr/>
        </p:nvSpPr>
        <p:spPr>
          <a:xfrm>
            <a:off x="8280000" y="108000"/>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51926B8-5F9A-4EFD-ABA4-3123C7DE1DA6}"/>
              </a:ext>
            </a:extLst>
          </p:cNvPr>
          <p:cNvSpPr txBox="1"/>
          <p:nvPr/>
        </p:nvSpPr>
        <p:spPr>
          <a:xfrm>
            <a:off x="6519035" y="5281448"/>
            <a:ext cx="756000" cy="215444"/>
          </a:xfrm>
          <a:prstGeom prst="rect">
            <a:avLst/>
          </a:prstGeom>
          <a:noFill/>
        </p:spPr>
        <p:txBody>
          <a:bodyPr wrap="square"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14</a:t>
            </a:r>
            <a:r>
              <a:rPr kumimoji="1" lang="ja-JP" altLang="en-US" sz="800" dirty="0">
                <a:latin typeface="BIZ UDPゴシック" panose="020B0400000000000000" pitchFamily="50" charset="-128"/>
                <a:ea typeface="BIZ UDPゴシック" panose="020B0400000000000000" pitchFamily="50" charset="-128"/>
              </a:rPr>
              <a:t>日</a:t>
            </a:r>
            <a:r>
              <a:rPr kumimoji="1" lang="en-US" altLang="ja-JP" sz="800" dirty="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5F5F0744-4DEE-4FD4-8F36-398D5633DAA2}"/>
              </a:ext>
            </a:extLst>
          </p:cNvPr>
          <p:cNvSpPr txBox="1"/>
          <p:nvPr/>
        </p:nvSpPr>
        <p:spPr>
          <a:xfrm>
            <a:off x="8090335" y="5039706"/>
            <a:ext cx="756000" cy="215444"/>
          </a:xfrm>
          <a:prstGeom prst="rect">
            <a:avLst/>
          </a:prstGeom>
          <a:noFill/>
        </p:spPr>
        <p:txBody>
          <a:bodyPr wrap="square"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15</a:t>
            </a:r>
            <a:r>
              <a:rPr kumimoji="1" lang="ja-JP" altLang="en-US" sz="800" dirty="0">
                <a:latin typeface="BIZ UDPゴシック" panose="020B0400000000000000" pitchFamily="50" charset="-128"/>
                <a:ea typeface="BIZ UDPゴシック" panose="020B0400000000000000" pitchFamily="50" charset="-128"/>
              </a:rPr>
              <a:t>日</a:t>
            </a:r>
            <a:r>
              <a:rPr kumimoji="1" lang="en-US" altLang="ja-JP" sz="800" dirty="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904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C0CD36-6F51-4231-9628-44D89C573EF6}"/>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4</a:t>
            </a:fld>
            <a:endParaRPr kumimoji="1" lang="ja-JP" altLang="en-US">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2BC8F3C6-3D49-40CD-B850-BDB1CC4560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9770" y="787101"/>
            <a:ext cx="8849825" cy="5365440"/>
          </a:xfrm>
          <a:prstGeom prst="rect">
            <a:avLst/>
          </a:prstGeom>
          <a:effectLst>
            <a:softEdge rad="88900"/>
          </a:effectLst>
        </p:spPr>
      </p:pic>
      <p:sp>
        <p:nvSpPr>
          <p:cNvPr id="5" name="正方形/長方形 4">
            <a:extLst>
              <a:ext uri="{FF2B5EF4-FFF2-40B4-BE49-F238E27FC236}">
                <a16:creationId xmlns:a16="http://schemas.microsoft.com/office/drawing/2014/main" id="{8D3CF35A-BDA2-4249-BF74-5A45E4E6C4D4}"/>
              </a:ext>
            </a:extLst>
          </p:cNvPr>
          <p:cNvSpPr/>
          <p:nvPr/>
        </p:nvSpPr>
        <p:spPr>
          <a:xfrm>
            <a:off x="0" y="-668"/>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B7EFAB-B92D-42FD-A4DB-CE961FD17754}"/>
              </a:ext>
            </a:extLst>
          </p:cNvPr>
          <p:cNvSpPr txBox="1"/>
          <p:nvPr/>
        </p:nvSpPr>
        <p:spPr bwMode="ltGray">
          <a:xfrm>
            <a:off x="0" y="48666"/>
            <a:ext cx="1418978" cy="369332"/>
          </a:xfrm>
          <a:prstGeom prst="rect">
            <a:avLst/>
          </a:prstGeom>
          <a:no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１　式典行事</a:t>
            </a:r>
          </a:p>
        </p:txBody>
      </p:sp>
      <p:sp>
        <p:nvSpPr>
          <p:cNvPr id="4" name="楕円 3">
            <a:extLst>
              <a:ext uri="{FF2B5EF4-FFF2-40B4-BE49-F238E27FC236}">
                <a16:creationId xmlns:a16="http://schemas.microsoft.com/office/drawing/2014/main" id="{BF720BBB-87DC-4469-8D69-D6F1549CF118}"/>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4870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D224FF07-C92D-42BB-8DE8-C2E6D2409CE0}"/>
              </a:ext>
            </a:extLst>
          </p:cNvPr>
          <p:cNvSpPr>
            <a:spLocks/>
          </p:cNvSpPr>
          <p:nvPr/>
        </p:nvSpPr>
        <p:spPr>
          <a:xfrm>
            <a:off x="4660846" y="891334"/>
            <a:ext cx="4391670" cy="5601542"/>
          </a:xfrm>
          <a:prstGeom prst="rect">
            <a:avLst/>
          </a:prstGeom>
          <a:solidFill>
            <a:schemeClr val="bg1"/>
          </a:solidFill>
          <a:ln w="9525">
            <a:solidFill>
              <a:schemeClr val="tx1">
                <a:lumMod val="50000"/>
                <a:lumOff val="50000"/>
              </a:schemeClr>
            </a:solidFill>
          </a:ln>
          <a:effectLst>
            <a:outerShdw blurRad="50800" dist="508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2">
                <a:latin typeface="BIZ UDPゴシック" panose="020B0400000000000000" pitchFamily="50" charset="-128"/>
                <a:ea typeface="BIZ UDPゴシック" panose="020B0400000000000000" pitchFamily="50" charset="-128"/>
              </a:rPr>
              <a:t>一般放流の話</a:t>
            </a:r>
            <a:endParaRPr lang="en-US" altLang="ja-JP" sz="962">
              <a:latin typeface="BIZ UDPゴシック" panose="020B0400000000000000" pitchFamily="50" charset="-128"/>
              <a:ea typeface="BIZ UDPゴシック" panose="020B0400000000000000" pitchFamily="50" charset="-128"/>
            </a:endParaRPr>
          </a:p>
          <a:p>
            <a:pPr algn="ctr"/>
            <a:endParaRPr lang="en-US" altLang="ja-JP" sz="962">
              <a:latin typeface="BIZ UDPゴシック" panose="020B0400000000000000" pitchFamily="50" charset="-128"/>
              <a:ea typeface="BIZ UDPゴシック" panose="020B0400000000000000" pitchFamily="50" charset="-128"/>
            </a:endParaRPr>
          </a:p>
          <a:p>
            <a:pPr algn="ctr"/>
            <a:r>
              <a:rPr lang="ja-JP" altLang="en-US" sz="962">
                <a:latin typeface="BIZ UDPゴシック" panose="020B0400000000000000" pitchFamily="50" charset="-128"/>
                <a:ea typeface="BIZ UDPゴシック" panose="020B0400000000000000" pitchFamily="50" charset="-128"/>
              </a:rPr>
              <a:t>何分間隔でとか何列に並べてとか</a:t>
            </a: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5</a:t>
            </a:fld>
            <a:endParaRPr kumimoji="1" lang="ja-JP" altLang="en-US"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A29F90A-7E10-4504-9C95-8AC962685E1A}"/>
              </a:ext>
            </a:extLst>
          </p:cNvPr>
          <p:cNvSpPr/>
          <p:nvPr/>
        </p:nvSpPr>
        <p:spPr>
          <a:xfrm>
            <a:off x="0" y="10159"/>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1FF31BC1-1565-427C-B8B0-EF52E0CB2253}"/>
              </a:ext>
            </a:extLst>
          </p:cNvPr>
          <p:cNvSpPr txBox="1"/>
          <p:nvPr/>
        </p:nvSpPr>
        <p:spPr bwMode="ltGray">
          <a:xfrm>
            <a:off x="0" y="59493"/>
            <a:ext cx="1418978" cy="369332"/>
          </a:xfrm>
          <a:prstGeom prst="rect">
            <a:avLst/>
          </a:prstGeom>
          <a:no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１　式典行事</a:t>
            </a:r>
          </a:p>
        </p:txBody>
      </p:sp>
      <p:grpSp>
        <p:nvGrpSpPr>
          <p:cNvPr id="23" name="グループ化 22">
            <a:extLst>
              <a:ext uri="{FF2B5EF4-FFF2-40B4-BE49-F238E27FC236}">
                <a16:creationId xmlns:a16="http://schemas.microsoft.com/office/drawing/2014/main" id="{B7B8BEB7-9606-4E36-8AE1-05FF0BE09D52}"/>
              </a:ext>
            </a:extLst>
          </p:cNvPr>
          <p:cNvGrpSpPr/>
          <p:nvPr/>
        </p:nvGrpSpPr>
        <p:grpSpPr>
          <a:xfrm>
            <a:off x="108000" y="540000"/>
            <a:ext cx="1734249" cy="288147"/>
            <a:chOff x="1849858" y="3193841"/>
            <a:chExt cx="1734249" cy="288147"/>
          </a:xfrm>
        </p:grpSpPr>
        <p:sp>
          <p:nvSpPr>
            <p:cNvPr id="24" name="正方形/長方形 23">
              <a:extLst>
                <a:ext uri="{FF2B5EF4-FFF2-40B4-BE49-F238E27FC236}">
                  <a16:creationId xmlns:a16="http://schemas.microsoft.com/office/drawing/2014/main" id="{4D13F1A7-2460-4188-9877-1DD9D894474F}"/>
                </a:ext>
              </a:extLst>
            </p:cNvPr>
            <p:cNvSpPr/>
            <p:nvPr/>
          </p:nvSpPr>
          <p:spPr>
            <a:xfrm>
              <a:off x="1849858" y="3193841"/>
              <a:ext cx="45719" cy="288147"/>
            </a:xfrm>
            <a:prstGeom prst="rect">
              <a:avLst/>
            </a:prstGeom>
            <a:solidFill>
              <a:srgbClr val="232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17A3621-CF7A-4D10-94DB-E5BDFE94D681}"/>
                </a:ext>
              </a:extLst>
            </p:cNvPr>
            <p:cNvSpPr txBox="1"/>
            <p:nvPr/>
          </p:nvSpPr>
          <p:spPr>
            <a:xfrm>
              <a:off x="1895577" y="3193841"/>
              <a:ext cx="1688530" cy="288147"/>
            </a:xfrm>
            <a:prstGeom prst="rect">
              <a:avLst/>
            </a:prstGeom>
            <a:solidFill>
              <a:schemeClr val="accent4">
                <a:lumMod val="20000"/>
                <a:lumOff val="80000"/>
              </a:schemeClr>
            </a:solidFill>
          </p:spPr>
          <p:txBody>
            <a:bodyPr wrap="none" lIns="36000" tIns="36000" rIns="36000" bIns="36000" rtlCol="0">
              <a:spAutoFit/>
            </a:bodyPr>
            <a:lstStyle>
              <a:defPPr>
                <a:defRPr lang="en-US"/>
              </a:defPPr>
              <a:lvl1pPr marL="171450" indent="-171450">
                <a:buClr>
                  <a:srgbClr val="6BA4E3"/>
                </a:buClr>
                <a:buSzPct val="130000"/>
                <a:buFont typeface="Wingdings" panose="05000000000000000000" pitchFamily="2" charset="2"/>
                <a:buChar char="n"/>
                <a:defRPr kumimoji="1" sz="1050">
                  <a:latin typeface="+mn-ea"/>
                </a:defRPr>
              </a:lvl1pPr>
            </a:lstStyle>
            <a:p>
              <a:pPr marL="0" indent="0">
                <a:buNone/>
              </a:pPr>
              <a:r>
                <a:rPr lang="ja-JP" altLang="en-US" sz="1400" b="1" dirty="0">
                  <a:latin typeface="BIZ UDPゴシック" panose="020B0400000000000000" pitchFamily="50" charset="-128"/>
                  <a:ea typeface="BIZ UDPゴシック" panose="020B0400000000000000" pitchFamily="50" charset="-128"/>
                </a:rPr>
                <a:t>式典行事プログラム</a:t>
              </a:r>
            </a:p>
          </p:txBody>
        </p:sp>
      </p:grpSp>
      <p:sp>
        <p:nvSpPr>
          <p:cNvPr id="9" name="テキスト ボックス 8">
            <a:extLst>
              <a:ext uri="{FF2B5EF4-FFF2-40B4-BE49-F238E27FC236}">
                <a16:creationId xmlns:a16="http://schemas.microsoft.com/office/drawing/2014/main" id="{59E7B580-17EF-4640-BAF9-A743D26BEAA5}"/>
              </a:ext>
            </a:extLst>
          </p:cNvPr>
          <p:cNvSpPr txBox="1"/>
          <p:nvPr/>
        </p:nvSpPr>
        <p:spPr>
          <a:xfrm>
            <a:off x="4701826" y="1100590"/>
            <a:ext cx="4305987" cy="1661993"/>
          </a:xfrm>
          <a:prstGeom prst="rect">
            <a:avLst/>
          </a:prstGeom>
          <a:noFill/>
        </p:spPr>
        <p:txBody>
          <a:bodyPr wrap="none" rtlCol="0">
            <a:spAutoFit/>
          </a:bodyPr>
          <a:lstStyle/>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式典は招待客のみの空間となります。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プログラムは、左記のとおりです。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堅苦しいものとならないよう「オープニング映像」～「エピローグ」</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まで式典の合間をぬって、大阪や大阪湾の魅力を物語仕立てに映像</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と舞台での演劇、ダンスを織り交ぜてお届けします。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式典は次の流れを予定しています。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944AAD0-35EA-4C5E-A5F0-C9124FA12E6E}"/>
              </a:ext>
            </a:extLst>
          </p:cNvPr>
          <p:cNvSpPr/>
          <p:nvPr/>
        </p:nvSpPr>
        <p:spPr>
          <a:xfrm>
            <a:off x="5343693" y="4621391"/>
            <a:ext cx="341318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魚庭の海を未来へ！「豊かな海」づくりメッセージ</a:t>
            </a:r>
          </a:p>
        </p:txBody>
      </p:sp>
      <p:sp>
        <p:nvSpPr>
          <p:cNvPr id="46" name="正方形/長方形 45">
            <a:extLst>
              <a:ext uri="{FF2B5EF4-FFF2-40B4-BE49-F238E27FC236}">
                <a16:creationId xmlns:a16="http://schemas.microsoft.com/office/drawing/2014/main" id="{7853AC58-FDF8-473F-9387-13443DEC3A7A}"/>
              </a:ext>
            </a:extLst>
          </p:cNvPr>
          <p:cNvSpPr/>
          <p:nvPr/>
        </p:nvSpPr>
        <p:spPr>
          <a:xfrm>
            <a:off x="5037010" y="2660634"/>
            <a:ext cx="402171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魚庭の海から届けよう！大阪の魅力発信！</a:t>
            </a:r>
          </a:p>
        </p:txBody>
      </p:sp>
      <p:sp>
        <p:nvSpPr>
          <p:cNvPr id="47" name="AutoShape 181">
            <a:extLst>
              <a:ext uri="{FF2B5EF4-FFF2-40B4-BE49-F238E27FC236}">
                <a16:creationId xmlns:a16="http://schemas.microsoft.com/office/drawing/2014/main" id="{046B83D2-0416-49BF-AC7E-DB51B876F3E2}"/>
              </a:ext>
            </a:extLst>
          </p:cNvPr>
          <p:cNvSpPr>
            <a:spLocks noChangeArrowheads="1"/>
          </p:cNvSpPr>
          <p:nvPr/>
        </p:nvSpPr>
        <p:spPr bwMode="auto">
          <a:xfrm>
            <a:off x="5037010" y="2660634"/>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オープニング映像</a:t>
            </a:r>
            <a:endParaRPr lang="ja-JP" altLang="en-US" sz="800" b="1" kern="0" dirty="0">
              <a:solidFill>
                <a:prstClr val="black"/>
              </a:solidFill>
              <a:latin typeface="BIZ UDPゴシック" panose="020B0400000000000000" pitchFamily="50" charset="-128"/>
              <a:ea typeface="BIZ UDPゴシック" panose="020B0400000000000000" pitchFamily="50" charset="-128"/>
            </a:endParaRPr>
          </a:p>
        </p:txBody>
      </p:sp>
      <p:sp>
        <p:nvSpPr>
          <p:cNvPr id="48" name="AutoShape 181">
            <a:extLst>
              <a:ext uri="{FF2B5EF4-FFF2-40B4-BE49-F238E27FC236}">
                <a16:creationId xmlns:a16="http://schemas.microsoft.com/office/drawing/2014/main" id="{B197BC3E-ED24-4C6B-9646-A21B92C57FAC}"/>
              </a:ext>
            </a:extLst>
          </p:cNvPr>
          <p:cNvSpPr>
            <a:spLocks noChangeArrowheads="1"/>
          </p:cNvSpPr>
          <p:nvPr/>
        </p:nvSpPr>
        <p:spPr bwMode="auto">
          <a:xfrm>
            <a:off x="5037010" y="4621391"/>
            <a:ext cx="1433768"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式典：海づくりメッセージ</a:t>
            </a:r>
          </a:p>
        </p:txBody>
      </p:sp>
      <p:sp>
        <p:nvSpPr>
          <p:cNvPr id="49" name="正方形/長方形 48">
            <a:extLst>
              <a:ext uri="{FF2B5EF4-FFF2-40B4-BE49-F238E27FC236}">
                <a16:creationId xmlns:a16="http://schemas.microsoft.com/office/drawing/2014/main" id="{8B80E2CD-3B9E-4464-ADB0-A7F03ADFC340}"/>
              </a:ext>
            </a:extLst>
          </p:cNvPr>
          <p:cNvSpPr/>
          <p:nvPr/>
        </p:nvSpPr>
        <p:spPr>
          <a:xfrm>
            <a:off x="5044629" y="3622486"/>
            <a:ext cx="402171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獲って、食べて、守ろう！ 魚庭の海物語</a:t>
            </a:r>
          </a:p>
        </p:txBody>
      </p:sp>
      <p:sp>
        <p:nvSpPr>
          <p:cNvPr id="50" name="AutoShape 181">
            <a:extLst>
              <a:ext uri="{FF2B5EF4-FFF2-40B4-BE49-F238E27FC236}">
                <a16:creationId xmlns:a16="http://schemas.microsoft.com/office/drawing/2014/main" id="{B5F71150-0F4A-4410-B821-E0B3A193C0C0}"/>
              </a:ext>
            </a:extLst>
          </p:cNvPr>
          <p:cNvSpPr>
            <a:spLocks noChangeArrowheads="1"/>
          </p:cNvSpPr>
          <p:nvPr/>
        </p:nvSpPr>
        <p:spPr bwMode="auto">
          <a:xfrm>
            <a:off x="5043801" y="3622383"/>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プロローグ</a:t>
            </a:r>
          </a:p>
        </p:txBody>
      </p:sp>
      <p:sp>
        <p:nvSpPr>
          <p:cNvPr id="51" name="矢印: 五方向 50">
            <a:extLst>
              <a:ext uri="{FF2B5EF4-FFF2-40B4-BE49-F238E27FC236}">
                <a16:creationId xmlns:a16="http://schemas.microsoft.com/office/drawing/2014/main" id="{8934726B-44C4-4EB2-BF39-BB486FB5C64E}"/>
              </a:ext>
            </a:extLst>
          </p:cNvPr>
          <p:cNvSpPr/>
          <p:nvPr/>
        </p:nvSpPr>
        <p:spPr>
          <a:xfrm rot="5400000">
            <a:off x="4632607" y="3094274"/>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D0A910D7-923C-4EC6-B646-6BB02A5FB598}"/>
              </a:ext>
            </a:extLst>
          </p:cNvPr>
          <p:cNvSpPr/>
          <p:nvPr/>
        </p:nvSpPr>
        <p:spPr>
          <a:xfrm>
            <a:off x="4884607" y="2647055"/>
            <a:ext cx="201099"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１</a:t>
            </a:r>
          </a:p>
        </p:txBody>
      </p:sp>
      <p:sp>
        <p:nvSpPr>
          <p:cNvPr id="55" name="四角形: 角を丸くする 54">
            <a:extLst>
              <a:ext uri="{FF2B5EF4-FFF2-40B4-BE49-F238E27FC236}">
                <a16:creationId xmlns:a16="http://schemas.microsoft.com/office/drawing/2014/main" id="{97E80837-742F-4981-A0C7-0A25AE34933D}"/>
              </a:ext>
            </a:extLst>
          </p:cNvPr>
          <p:cNvSpPr/>
          <p:nvPr/>
        </p:nvSpPr>
        <p:spPr>
          <a:xfrm>
            <a:off x="4884607" y="3612772"/>
            <a:ext cx="201099"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C6C583BD-E273-498B-B44F-BFB52810DBB3}"/>
              </a:ext>
            </a:extLst>
          </p:cNvPr>
          <p:cNvSpPr/>
          <p:nvPr/>
        </p:nvSpPr>
        <p:spPr>
          <a:xfrm>
            <a:off x="4884607" y="4578489"/>
            <a:ext cx="195874"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2D99FB75-2B0B-4E40-BD40-6DCC7892721B}"/>
              </a:ext>
            </a:extLst>
          </p:cNvPr>
          <p:cNvSpPr/>
          <p:nvPr/>
        </p:nvSpPr>
        <p:spPr>
          <a:xfrm>
            <a:off x="5038412" y="5564672"/>
            <a:ext cx="4020551"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未来への希望！音頭で心をひとつに！</a:t>
            </a:r>
          </a:p>
        </p:txBody>
      </p:sp>
      <p:sp>
        <p:nvSpPr>
          <p:cNvPr id="59" name="AutoShape 181">
            <a:extLst>
              <a:ext uri="{FF2B5EF4-FFF2-40B4-BE49-F238E27FC236}">
                <a16:creationId xmlns:a16="http://schemas.microsoft.com/office/drawing/2014/main" id="{89166B62-2312-42AD-BF61-D6A78832362D}"/>
              </a:ext>
            </a:extLst>
          </p:cNvPr>
          <p:cNvSpPr>
            <a:spLocks noChangeArrowheads="1"/>
          </p:cNvSpPr>
          <p:nvPr/>
        </p:nvSpPr>
        <p:spPr bwMode="auto">
          <a:xfrm>
            <a:off x="5038413" y="5564672"/>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エピローグ</a:t>
            </a:r>
          </a:p>
        </p:txBody>
      </p:sp>
      <p:sp>
        <p:nvSpPr>
          <p:cNvPr id="60" name="四角形: 角を丸くする 59">
            <a:extLst>
              <a:ext uri="{FF2B5EF4-FFF2-40B4-BE49-F238E27FC236}">
                <a16:creationId xmlns:a16="http://schemas.microsoft.com/office/drawing/2014/main" id="{7C57D9AA-4D4C-470A-93B7-4561653F9637}"/>
              </a:ext>
            </a:extLst>
          </p:cNvPr>
          <p:cNvSpPr/>
          <p:nvPr/>
        </p:nvSpPr>
        <p:spPr>
          <a:xfrm>
            <a:off x="4884607" y="5544207"/>
            <a:ext cx="195874"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４</a:t>
            </a:r>
          </a:p>
        </p:txBody>
      </p:sp>
      <p:sp>
        <p:nvSpPr>
          <p:cNvPr id="61" name="テキスト ボックス 60">
            <a:extLst>
              <a:ext uri="{FF2B5EF4-FFF2-40B4-BE49-F238E27FC236}">
                <a16:creationId xmlns:a16="http://schemas.microsoft.com/office/drawing/2014/main" id="{9B9B31D2-C13A-4CC7-BBC3-4A9F1F0E94AA}"/>
              </a:ext>
            </a:extLst>
          </p:cNvPr>
          <p:cNvSpPr txBox="1"/>
          <p:nvPr/>
        </p:nvSpPr>
        <p:spPr>
          <a:xfrm>
            <a:off x="5096943" y="3809919"/>
            <a:ext cx="3204326" cy="59675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獲る人、食べる人、守る人。海と関わるすべての人々が、海に向き合い、行動することで、「豊かな海」を未来につなぐことを誓うストーリー。</a:t>
            </a:r>
          </a:p>
        </p:txBody>
      </p:sp>
      <p:sp>
        <p:nvSpPr>
          <p:cNvPr id="62" name="テキスト ボックス 61">
            <a:extLst>
              <a:ext uri="{FF2B5EF4-FFF2-40B4-BE49-F238E27FC236}">
                <a16:creationId xmlns:a16="http://schemas.microsoft.com/office/drawing/2014/main" id="{B32D1DE6-57B0-42D1-9A43-1BEFAC56AE24}"/>
              </a:ext>
            </a:extLst>
          </p:cNvPr>
          <p:cNvSpPr txBox="1"/>
          <p:nvPr/>
        </p:nvSpPr>
        <p:spPr>
          <a:xfrm>
            <a:off x="5096943" y="5747319"/>
            <a:ext cx="2918568" cy="40439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心をひとつに未来への希望が確信された喜びを</a:t>
            </a:r>
            <a:endParaRPr lang="en-US" altLang="ja-JP" sz="857" dirty="0">
              <a:latin typeface="BIZ UDPゴシック" panose="020B0400000000000000" pitchFamily="50" charset="-128"/>
              <a:ea typeface="BIZ UDPゴシック" panose="020B0400000000000000" pitchFamily="50" charset="-128"/>
            </a:endParaRPr>
          </a:p>
          <a:p>
            <a:pPr>
              <a:lnSpc>
                <a:spcPts val="1500"/>
              </a:lnSpc>
            </a:pPr>
            <a:r>
              <a:rPr lang="ja-JP" altLang="en-US" sz="857" dirty="0">
                <a:latin typeface="BIZ UDPゴシック" panose="020B0400000000000000" pitchFamily="50" charset="-128"/>
                <a:ea typeface="BIZ UDPゴシック" panose="020B0400000000000000" pitchFamily="50" charset="-128"/>
              </a:rPr>
              <a:t>大阪を代表する盆踊りで祝福。</a:t>
            </a:r>
          </a:p>
        </p:txBody>
      </p:sp>
      <p:sp>
        <p:nvSpPr>
          <p:cNvPr id="63" name="テキスト ボックス 62">
            <a:extLst>
              <a:ext uri="{FF2B5EF4-FFF2-40B4-BE49-F238E27FC236}">
                <a16:creationId xmlns:a16="http://schemas.microsoft.com/office/drawing/2014/main" id="{1A5E4810-D0B0-41B2-B3B2-AD3555343525}"/>
              </a:ext>
            </a:extLst>
          </p:cNvPr>
          <p:cNvSpPr txBox="1"/>
          <p:nvPr/>
        </p:nvSpPr>
        <p:spPr>
          <a:xfrm>
            <a:off x="5096943" y="4800775"/>
            <a:ext cx="3903250" cy="40439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「獲る・食べる・守る」立場は違えど魚庭の海を想う気持ちは同じ。未来へつなぐ様々な活動を推し進める方々が、魚庭の海を未来へつなぐ豊かな海づくりを宣言。</a:t>
            </a:r>
          </a:p>
        </p:txBody>
      </p:sp>
      <p:sp>
        <p:nvSpPr>
          <p:cNvPr id="64" name="テキスト ボックス 63">
            <a:extLst>
              <a:ext uri="{FF2B5EF4-FFF2-40B4-BE49-F238E27FC236}">
                <a16:creationId xmlns:a16="http://schemas.microsoft.com/office/drawing/2014/main" id="{173A0DCB-3A40-43A3-A966-D27ED3C71800}"/>
              </a:ext>
            </a:extLst>
          </p:cNvPr>
          <p:cNvSpPr txBox="1"/>
          <p:nvPr/>
        </p:nvSpPr>
        <p:spPr>
          <a:xfrm>
            <a:off x="5096943" y="2837490"/>
            <a:ext cx="2698370" cy="596759"/>
          </a:xfrm>
          <a:prstGeom prst="rect">
            <a:avLst/>
          </a:prstGeom>
          <a:noFill/>
        </p:spPr>
        <p:txBody>
          <a:bodyPr wrap="square" lIns="25714" tIns="25714" rIns="25714" bIns="25714" rtlCol="0">
            <a:spAutoFit/>
          </a:bodyPr>
          <a:lstStyle>
            <a:defPPr>
              <a:defRPr lang="en-US"/>
            </a:defPPr>
            <a:lvl1pPr>
              <a:lnSpc>
                <a:spcPct val="110000"/>
              </a:lnSpc>
              <a:defRPr sz="1200">
                <a:effectLst>
                  <a:glow rad="63500">
                    <a:schemeClr val="bg1"/>
                  </a:glow>
                </a:effectLst>
                <a:latin typeface="BIZ UDPゴシック" panose="020B0400000000000000" pitchFamily="50" charset="-128"/>
                <a:ea typeface="BIZ UDPゴシック" panose="020B0400000000000000" pitchFamily="50" charset="-128"/>
              </a:defRPr>
            </a:lvl1pPr>
          </a:lstStyle>
          <a:p>
            <a:pPr>
              <a:lnSpc>
                <a:spcPts val="1500"/>
              </a:lnSpc>
            </a:pPr>
            <a:r>
              <a:rPr lang="ja-JP" altLang="en-US" sz="857" dirty="0"/>
              <a:t>“魚庭の海”から広がる大阪の魅力を紹介、 “魚庭の海”を食べることで、未来へと繋げていくという、</a:t>
            </a:r>
            <a:r>
              <a:rPr lang="en-US" altLang="ja-JP" sz="857" dirty="0"/>
              <a:t>2</a:t>
            </a:r>
            <a:r>
              <a:rPr lang="ja-JP" altLang="en-US" sz="857" dirty="0"/>
              <a:t>軸のテーマへの気づきを与え、プロローグへのブリッジとする。</a:t>
            </a:r>
            <a:endParaRPr lang="en-US" altLang="ja-JP" sz="857" dirty="0"/>
          </a:p>
        </p:txBody>
      </p:sp>
      <p:pic>
        <p:nvPicPr>
          <p:cNvPr id="65" name="図 64" descr="挿絵 が含まれている画像&#10;&#10;AI 生成コンテンツは誤りを含む可能性があります。">
            <a:extLst>
              <a:ext uri="{FF2B5EF4-FFF2-40B4-BE49-F238E27FC236}">
                <a16:creationId xmlns:a16="http://schemas.microsoft.com/office/drawing/2014/main" id="{67843DC9-E93D-466E-A7BC-3C82A6D82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9478" y="3892637"/>
            <a:ext cx="537050" cy="549796"/>
          </a:xfrm>
          <a:prstGeom prst="rect">
            <a:avLst/>
          </a:prstGeom>
        </p:spPr>
      </p:pic>
      <p:pic>
        <p:nvPicPr>
          <p:cNvPr id="66" name="図 65" descr="アイコン&#10;&#10;AI 生成コンテンツは誤りを含む可能性があります。">
            <a:extLst>
              <a:ext uri="{FF2B5EF4-FFF2-40B4-BE49-F238E27FC236}">
                <a16:creationId xmlns:a16="http://schemas.microsoft.com/office/drawing/2014/main" id="{7833EF43-10E1-4E7E-A07C-54C425E7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9039" y="3181460"/>
            <a:ext cx="696406" cy="696406"/>
          </a:xfrm>
          <a:prstGeom prst="rect">
            <a:avLst/>
          </a:prstGeom>
        </p:spPr>
      </p:pic>
      <p:pic>
        <p:nvPicPr>
          <p:cNvPr id="67" name="図 66" descr="ロゴ&#10;&#10;AI 生成コンテンツは誤りを含む可能性があります。">
            <a:extLst>
              <a:ext uri="{FF2B5EF4-FFF2-40B4-BE49-F238E27FC236}">
                <a16:creationId xmlns:a16="http://schemas.microsoft.com/office/drawing/2014/main" id="{D7DB57DE-983E-4631-986E-D1E428B58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547" y="2632451"/>
            <a:ext cx="526276" cy="595126"/>
          </a:xfrm>
          <a:prstGeom prst="rect">
            <a:avLst/>
          </a:prstGeom>
        </p:spPr>
      </p:pic>
      <p:pic>
        <p:nvPicPr>
          <p:cNvPr id="68" name="図 67">
            <a:extLst>
              <a:ext uri="{FF2B5EF4-FFF2-40B4-BE49-F238E27FC236}">
                <a16:creationId xmlns:a16="http://schemas.microsoft.com/office/drawing/2014/main" id="{05490788-D26F-47DB-86B8-7588D1178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018" y="5430027"/>
            <a:ext cx="1235634" cy="926725"/>
          </a:xfrm>
          <a:prstGeom prst="rect">
            <a:avLst/>
          </a:prstGeom>
        </p:spPr>
      </p:pic>
      <p:sp>
        <p:nvSpPr>
          <p:cNvPr id="35" name="楕円 34">
            <a:extLst>
              <a:ext uri="{FF2B5EF4-FFF2-40B4-BE49-F238E27FC236}">
                <a16:creationId xmlns:a16="http://schemas.microsoft.com/office/drawing/2014/main" id="{6B8052DC-BAB4-4B1E-AAAA-29B5ECFF9298}"/>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70E81E22-E18B-455A-ACA7-0D1FEB4CE65E}"/>
              </a:ext>
            </a:extLst>
          </p:cNvPr>
          <p:cNvSpPr>
            <a:spLocks/>
          </p:cNvSpPr>
          <p:nvPr/>
        </p:nvSpPr>
        <p:spPr>
          <a:xfrm>
            <a:off x="91484" y="891333"/>
            <a:ext cx="4487199" cy="5593922"/>
          </a:xfrm>
          <a:prstGeom prst="rect">
            <a:avLst/>
          </a:prstGeom>
          <a:solidFill>
            <a:schemeClr val="bg1"/>
          </a:solidFill>
          <a:ln w="9525">
            <a:solidFill>
              <a:srgbClr val="7F7F7F"/>
            </a:solidFill>
          </a:ln>
          <a:effectLst>
            <a:outerShdw blurRad="50800" dist="508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000" dirty="0">
                <a:latin typeface="BIZ UDPゴシック" panose="020B0400000000000000" pitchFamily="50" charset="-128"/>
                <a:ea typeface="BIZ UDPゴシック" panose="020B0400000000000000" pitchFamily="50" charset="-128"/>
              </a:rPr>
              <a:t>一般放流の話</a:t>
            </a:r>
            <a:endParaRPr lang="en-US" altLang="ja-JP" sz="1000" dirty="0">
              <a:latin typeface="BIZ UDPゴシック" panose="020B0400000000000000" pitchFamily="50" charset="-128"/>
              <a:ea typeface="BIZ UDPゴシック" panose="020B0400000000000000" pitchFamily="50" charset="-128"/>
            </a:endParaRPr>
          </a:p>
          <a:p>
            <a:pPr algn="ct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何分間隔でとか列に並べてとか</a:t>
            </a:r>
          </a:p>
        </p:txBody>
      </p:sp>
      <p:sp>
        <p:nvSpPr>
          <p:cNvPr id="42" name="AutoShape 187">
            <a:extLst>
              <a:ext uri="{FF2B5EF4-FFF2-40B4-BE49-F238E27FC236}">
                <a16:creationId xmlns:a16="http://schemas.microsoft.com/office/drawing/2014/main" id="{9FDE1594-8908-4ECB-8008-55E00EBE45D6}"/>
              </a:ext>
            </a:extLst>
          </p:cNvPr>
          <p:cNvSpPr>
            <a:spLocks noChangeArrowheads="1"/>
          </p:cNvSpPr>
          <p:nvPr/>
        </p:nvSpPr>
        <p:spPr bwMode="auto">
          <a:xfrm>
            <a:off x="1996690" y="1979209"/>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映像による受賞者紹介</a:t>
            </a:r>
          </a:p>
        </p:txBody>
      </p:sp>
      <p:sp>
        <p:nvSpPr>
          <p:cNvPr id="43" name="AutoShape 185">
            <a:extLst>
              <a:ext uri="{FF2B5EF4-FFF2-40B4-BE49-F238E27FC236}">
                <a16:creationId xmlns:a16="http://schemas.microsoft.com/office/drawing/2014/main" id="{8DE20C28-B616-415D-8AF7-DC9FA2091220}"/>
              </a:ext>
            </a:extLst>
          </p:cNvPr>
          <p:cNvSpPr>
            <a:spLocks noChangeArrowheads="1"/>
          </p:cNvSpPr>
          <p:nvPr/>
        </p:nvSpPr>
        <p:spPr bwMode="auto">
          <a:xfrm>
            <a:off x="645844" y="622653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エピローグ</a:t>
            </a:r>
            <a:endParaRPr lang="en-US" altLang="ja-JP" sz="1000" b="1" kern="0" dirty="0">
              <a:solidFill>
                <a:prstClr val="black"/>
              </a:solidFill>
              <a:latin typeface="BIZ UDPゴシック" panose="020B0400000000000000" pitchFamily="50" charset="-128"/>
              <a:ea typeface="BIZ UDPゴシック" panose="020B0400000000000000" pitchFamily="50" charset="-128"/>
            </a:endParaRPr>
          </a:p>
        </p:txBody>
      </p:sp>
      <p:sp>
        <p:nvSpPr>
          <p:cNvPr id="44" name="AutoShape 186">
            <a:extLst>
              <a:ext uri="{FF2B5EF4-FFF2-40B4-BE49-F238E27FC236}">
                <a16:creationId xmlns:a16="http://schemas.microsoft.com/office/drawing/2014/main" id="{8C8756A9-716B-4994-A12C-4EFB26E0F2B5}"/>
              </a:ext>
            </a:extLst>
          </p:cNvPr>
          <p:cNvSpPr>
            <a:spLocks noChangeArrowheads="1"/>
          </p:cNvSpPr>
          <p:nvPr/>
        </p:nvSpPr>
        <p:spPr bwMode="auto">
          <a:xfrm>
            <a:off x="172334" y="6222858"/>
            <a:ext cx="432000" cy="172704"/>
          </a:xfrm>
          <a:prstGeom prst="roundRect">
            <a:avLst>
              <a:gd name="adj" fmla="val 12583"/>
            </a:avLst>
          </a:prstGeom>
          <a:solidFill>
            <a:srgbClr val="32CCFC"/>
          </a:solidFill>
          <a:ln w="9525">
            <a:solidFill>
              <a:srgbClr val="8F9890"/>
            </a:solidFill>
            <a:round/>
            <a:headEnd/>
            <a:tailEnd/>
          </a:ln>
          <a:effectLst/>
        </p:spPr>
        <p:txBody>
          <a:bodyPr wrap="none" lIns="76274" tIns="0" rIns="76274" bIns="0" anchor="ctr">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11:25</a:t>
            </a:r>
          </a:p>
        </p:txBody>
      </p:sp>
      <p:sp>
        <p:nvSpPr>
          <p:cNvPr id="70" name="AutoShape 181">
            <a:extLst>
              <a:ext uri="{FF2B5EF4-FFF2-40B4-BE49-F238E27FC236}">
                <a16:creationId xmlns:a16="http://schemas.microsoft.com/office/drawing/2014/main" id="{DBF74760-D08F-4728-BE2C-7F102B1977E3}"/>
              </a:ext>
            </a:extLst>
          </p:cNvPr>
          <p:cNvSpPr>
            <a:spLocks noChangeArrowheads="1"/>
          </p:cNvSpPr>
          <p:nvPr/>
        </p:nvSpPr>
        <p:spPr bwMode="auto">
          <a:xfrm>
            <a:off x="645844" y="2443572"/>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大会旗入場</a:t>
            </a:r>
          </a:p>
        </p:txBody>
      </p:sp>
      <p:sp>
        <p:nvSpPr>
          <p:cNvPr id="71" name="AutoShape 181">
            <a:extLst>
              <a:ext uri="{FF2B5EF4-FFF2-40B4-BE49-F238E27FC236}">
                <a16:creationId xmlns:a16="http://schemas.microsoft.com/office/drawing/2014/main" id="{680F5607-B1A0-4208-8810-7D285E94C52F}"/>
              </a:ext>
            </a:extLst>
          </p:cNvPr>
          <p:cNvSpPr>
            <a:spLocks noChangeArrowheads="1"/>
          </p:cNvSpPr>
          <p:nvPr/>
        </p:nvSpPr>
        <p:spPr bwMode="auto">
          <a:xfrm>
            <a:off x="645844" y="1283484"/>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nchorCtr="0">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オープニング映像</a:t>
            </a:r>
          </a:p>
        </p:txBody>
      </p:sp>
      <p:sp>
        <p:nvSpPr>
          <p:cNvPr id="72" name="AutoShape 182">
            <a:extLst>
              <a:ext uri="{FF2B5EF4-FFF2-40B4-BE49-F238E27FC236}">
                <a16:creationId xmlns:a16="http://schemas.microsoft.com/office/drawing/2014/main" id="{8C624EC0-E3E5-4D45-9EE7-0CBBBEEEC147}"/>
              </a:ext>
            </a:extLst>
          </p:cNvPr>
          <p:cNvSpPr>
            <a:spLocks noChangeArrowheads="1"/>
          </p:cNvSpPr>
          <p:nvPr/>
        </p:nvSpPr>
        <p:spPr bwMode="auto">
          <a:xfrm>
            <a:off x="172334" y="1273832"/>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9:15</a:t>
            </a:r>
          </a:p>
        </p:txBody>
      </p:sp>
      <p:sp>
        <p:nvSpPr>
          <p:cNvPr id="73" name="AutoShape 187">
            <a:extLst>
              <a:ext uri="{FF2B5EF4-FFF2-40B4-BE49-F238E27FC236}">
                <a16:creationId xmlns:a16="http://schemas.microsoft.com/office/drawing/2014/main" id="{A181464B-79F2-48C3-AB16-7435D03F16C5}"/>
              </a:ext>
            </a:extLst>
          </p:cNvPr>
          <p:cNvSpPr>
            <a:spLocks noChangeArrowheads="1"/>
          </p:cNvSpPr>
          <p:nvPr/>
        </p:nvSpPr>
        <p:spPr bwMode="auto">
          <a:xfrm>
            <a:off x="1996690" y="1283484"/>
            <a:ext cx="2259513" cy="148991"/>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defRPr/>
            </a:pPr>
            <a:r>
              <a:rPr lang="ja-JP" altLang="en-US" sz="1000" kern="0" dirty="0">
                <a:latin typeface="BIZ UDPゴシック" panose="020B0400000000000000" pitchFamily="50" charset="-128"/>
                <a:ea typeface="BIZ UDPゴシック" panose="020B0400000000000000" pitchFamily="50" charset="-128"/>
                <a:cs typeface="ＭＳ Ｐ明朝"/>
              </a:rPr>
              <a:t>大阪の魅力を映像で紹介</a:t>
            </a:r>
          </a:p>
        </p:txBody>
      </p:sp>
      <p:sp>
        <p:nvSpPr>
          <p:cNvPr id="74" name="AutoShape 171">
            <a:extLst>
              <a:ext uri="{FF2B5EF4-FFF2-40B4-BE49-F238E27FC236}">
                <a16:creationId xmlns:a16="http://schemas.microsoft.com/office/drawing/2014/main" id="{818F7C93-AED5-4F60-A757-DAF012E825EB}"/>
              </a:ext>
            </a:extLst>
          </p:cNvPr>
          <p:cNvSpPr>
            <a:spLocks noChangeArrowheads="1"/>
          </p:cNvSpPr>
          <p:nvPr/>
        </p:nvSpPr>
        <p:spPr bwMode="auto">
          <a:xfrm>
            <a:off x="180498" y="949723"/>
            <a:ext cx="432000" cy="252000"/>
          </a:xfrm>
          <a:prstGeom prst="roundRect">
            <a:avLst>
              <a:gd name="adj" fmla="val 16667"/>
            </a:avLst>
          </a:prstGeom>
          <a:solidFill>
            <a:srgbClr val="A4BCD0"/>
          </a:solidFill>
          <a:ln w="9525">
            <a:noFill/>
            <a:round/>
            <a:headEnd/>
            <a:tailEnd/>
          </a:ln>
          <a:effectLst/>
        </p:spPr>
        <p:txBody>
          <a:bodyPr wrap="none" lIns="76274" tIns="62489" rIns="76274" bIns="38136" anchor="ctr">
            <a:prstTxWarp prst="textNoShape">
              <a:avLst/>
            </a:prstTxWarp>
          </a:bodyPr>
          <a:lstStyle/>
          <a:p>
            <a:pPr algn="ctr" defTabSz="793608" fontAlgn="base">
              <a:spcBef>
                <a:spcPct val="0"/>
              </a:spcBef>
              <a:spcAft>
                <a:spcPct val="0"/>
              </a:spcAft>
              <a:defRPr/>
            </a:pPr>
            <a:r>
              <a:rPr lang="en-US" altLang="ja-JP" sz="1000" b="1" kern="0" dirty="0">
                <a:solidFill>
                  <a:srgbClr val="FFFFFF"/>
                </a:solidFill>
                <a:latin typeface="BIZ UDPゴシック" panose="020B0400000000000000" pitchFamily="50" charset="-128"/>
                <a:ea typeface="BIZ UDPゴシック" panose="020B0400000000000000" pitchFamily="50" charset="-128"/>
              </a:rPr>
              <a:t>TIME</a:t>
            </a:r>
          </a:p>
        </p:txBody>
      </p:sp>
      <p:sp>
        <p:nvSpPr>
          <p:cNvPr id="75" name="AutoShape 171">
            <a:extLst>
              <a:ext uri="{FF2B5EF4-FFF2-40B4-BE49-F238E27FC236}">
                <a16:creationId xmlns:a16="http://schemas.microsoft.com/office/drawing/2014/main" id="{AFF58559-B897-4177-BEF4-CA5860F968E5}"/>
              </a:ext>
            </a:extLst>
          </p:cNvPr>
          <p:cNvSpPr>
            <a:spLocks noChangeArrowheads="1"/>
          </p:cNvSpPr>
          <p:nvPr/>
        </p:nvSpPr>
        <p:spPr bwMode="auto">
          <a:xfrm>
            <a:off x="645844" y="946326"/>
            <a:ext cx="1260000" cy="252000"/>
          </a:xfrm>
          <a:prstGeom prst="roundRect">
            <a:avLst>
              <a:gd name="adj" fmla="val 16667"/>
            </a:avLst>
          </a:prstGeom>
          <a:solidFill>
            <a:srgbClr val="A4BCD0"/>
          </a:solidFill>
          <a:ln w="9525">
            <a:no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defRPr/>
            </a:pPr>
            <a:r>
              <a:rPr lang="ja-JP" altLang="en-US" sz="1000" b="1" kern="0" dirty="0">
                <a:solidFill>
                  <a:srgbClr val="FFFFFF"/>
                </a:solidFill>
                <a:latin typeface="BIZ UDPゴシック" panose="020B0400000000000000" pitchFamily="50" charset="-128"/>
                <a:ea typeface="BIZ UDPゴシック" panose="020B0400000000000000" pitchFamily="50" charset="-128"/>
              </a:rPr>
              <a:t>内容</a:t>
            </a:r>
            <a:endParaRPr lang="en-US" altLang="ja-JP" sz="1000" b="1" kern="0" dirty="0">
              <a:solidFill>
                <a:srgbClr val="FFFFFF"/>
              </a:solidFill>
              <a:latin typeface="BIZ UDPゴシック" panose="020B0400000000000000" pitchFamily="50" charset="-128"/>
              <a:ea typeface="BIZ UDPゴシック" panose="020B0400000000000000" pitchFamily="50" charset="-128"/>
            </a:endParaRPr>
          </a:p>
        </p:txBody>
      </p:sp>
      <p:sp>
        <p:nvSpPr>
          <p:cNvPr id="76" name="AutoShape 171">
            <a:extLst>
              <a:ext uri="{FF2B5EF4-FFF2-40B4-BE49-F238E27FC236}">
                <a16:creationId xmlns:a16="http://schemas.microsoft.com/office/drawing/2014/main" id="{5C164ED9-55FC-4437-835C-B4472D8835AD}"/>
              </a:ext>
            </a:extLst>
          </p:cNvPr>
          <p:cNvSpPr>
            <a:spLocks noChangeArrowheads="1"/>
          </p:cNvSpPr>
          <p:nvPr/>
        </p:nvSpPr>
        <p:spPr bwMode="auto">
          <a:xfrm>
            <a:off x="1965474" y="945222"/>
            <a:ext cx="2556000" cy="252000"/>
          </a:xfrm>
          <a:prstGeom prst="roundRect">
            <a:avLst>
              <a:gd name="adj" fmla="val 16667"/>
            </a:avLst>
          </a:prstGeom>
          <a:solidFill>
            <a:schemeClr val="bg1"/>
          </a:solidFill>
          <a:ln w="9525">
            <a:solidFill>
              <a:srgbClr val="A4BCD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ja-JP" altLang="en-US" sz="1000" b="1" kern="0">
                <a:solidFill>
                  <a:srgbClr val="6A91B2"/>
                </a:solidFill>
                <a:latin typeface="BIZ UDPゴシック" panose="020B0400000000000000" pitchFamily="50" charset="-128"/>
                <a:ea typeface="BIZ UDPゴシック" panose="020B0400000000000000" pitchFamily="50" charset="-128"/>
              </a:rPr>
              <a:t>詳細／登壇者</a:t>
            </a:r>
            <a:r>
              <a:rPr lang="en-US" altLang="ja-JP" sz="1000" b="1" kern="0">
                <a:solidFill>
                  <a:srgbClr val="6A91B2"/>
                </a:solidFill>
                <a:latin typeface="BIZ UDPゴシック" panose="020B0400000000000000" pitchFamily="50" charset="-128"/>
                <a:ea typeface="BIZ UDPゴシック" panose="020B0400000000000000" pitchFamily="50" charset="-128"/>
              </a:rPr>
              <a:t>(</a:t>
            </a:r>
            <a:r>
              <a:rPr lang="ja-JP" altLang="en-US" sz="1000" b="1" kern="0">
                <a:solidFill>
                  <a:srgbClr val="6A91B2"/>
                </a:solidFill>
                <a:latin typeface="BIZ UDPゴシック" panose="020B0400000000000000" pitchFamily="50" charset="-128"/>
                <a:ea typeface="BIZ UDPゴシック" panose="020B0400000000000000" pitchFamily="50" charset="-128"/>
              </a:rPr>
              <a:t>該当者</a:t>
            </a:r>
            <a:r>
              <a:rPr lang="en-US" altLang="ja-JP" sz="1000" b="1" kern="0">
                <a:solidFill>
                  <a:srgbClr val="6A91B2"/>
                </a:solidFill>
                <a:latin typeface="BIZ UDPゴシック" panose="020B0400000000000000" pitchFamily="50" charset="-128"/>
                <a:ea typeface="BIZ UDPゴシック" panose="020B0400000000000000" pitchFamily="50" charset="-128"/>
              </a:rPr>
              <a:t>)</a:t>
            </a:r>
          </a:p>
        </p:txBody>
      </p:sp>
      <p:sp>
        <p:nvSpPr>
          <p:cNvPr id="77" name="AutoShape 170">
            <a:extLst>
              <a:ext uri="{FF2B5EF4-FFF2-40B4-BE49-F238E27FC236}">
                <a16:creationId xmlns:a16="http://schemas.microsoft.com/office/drawing/2014/main" id="{50E84007-41E1-4478-A8F4-B7F4851027A7}"/>
              </a:ext>
            </a:extLst>
          </p:cNvPr>
          <p:cNvSpPr>
            <a:spLocks noChangeArrowheads="1"/>
          </p:cNvSpPr>
          <p:nvPr/>
        </p:nvSpPr>
        <p:spPr bwMode="auto">
          <a:xfrm>
            <a:off x="645844" y="1972690"/>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受賞者紹介</a:t>
            </a:r>
          </a:p>
        </p:txBody>
      </p:sp>
      <p:sp>
        <p:nvSpPr>
          <p:cNvPr id="78" name="AutoShape 183">
            <a:extLst>
              <a:ext uri="{FF2B5EF4-FFF2-40B4-BE49-F238E27FC236}">
                <a16:creationId xmlns:a16="http://schemas.microsoft.com/office/drawing/2014/main" id="{F62C9ECD-F0BB-4700-A303-5973C2DD852E}"/>
              </a:ext>
            </a:extLst>
          </p:cNvPr>
          <p:cNvSpPr>
            <a:spLocks noChangeArrowheads="1"/>
          </p:cNvSpPr>
          <p:nvPr/>
        </p:nvSpPr>
        <p:spPr bwMode="auto">
          <a:xfrm>
            <a:off x="1996690" y="2440170"/>
            <a:ext cx="2268100" cy="291402"/>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旗手／府内高等学校生徒</a:t>
            </a:r>
            <a:endParaRPr lang="en-US" altLang="ja-JP" sz="1000" kern="0" dirty="0">
              <a:solidFill>
                <a:srgbClr val="000000"/>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先導／府内幼稚園鼓笛隊</a:t>
            </a:r>
          </a:p>
        </p:txBody>
      </p:sp>
      <p:sp>
        <p:nvSpPr>
          <p:cNvPr id="79" name="AutoShape 182">
            <a:extLst>
              <a:ext uri="{FF2B5EF4-FFF2-40B4-BE49-F238E27FC236}">
                <a16:creationId xmlns:a16="http://schemas.microsoft.com/office/drawing/2014/main" id="{E36340C3-0A39-4627-AC4C-F2F4F399CCD7}"/>
              </a:ext>
            </a:extLst>
          </p:cNvPr>
          <p:cNvSpPr>
            <a:spLocks noChangeArrowheads="1"/>
          </p:cNvSpPr>
          <p:nvPr/>
        </p:nvSpPr>
        <p:spPr bwMode="auto">
          <a:xfrm>
            <a:off x="172334" y="1728387"/>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9:30</a:t>
            </a:r>
          </a:p>
        </p:txBody>
      </p:sp>
      <p:sp>
        <p:nvSpPr>
          <p:cNvPr id="80" name="AutoShape 376">
            <a:extLst>
              <a:ext uri="{FF2B5EF4-FFF2-40B4-BE49-F238E27FC236}">
                <a16:creationId xmlns:a16="http://schemas.microsoft.com/office/drawing/2014/main" id="{66A53C16-2A9B-4DB5-B990-73061E8A8938}"/>
              </a:ext>
            </a:extLst>
          </p:cNvPr>
          <p:cNvSpPr>
            <a:spLocks noChangeArrowheads="1"/>
          </p:cNvSpPr>
          <p:nvPr/>
        </p:nvSpPr>
        <p:spPr bwMode="auto">
          <a:xfrm>
            <a:off x="645844" y="220813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御</a:t>
            </a:r>
            <a:r>
              <a:rPr lang="zh-TW" altLang="en-US" sz="1000" kern="0" dirty="0">
                <a:solidFill>
                  <a:srgbClr val="000000"/>
                </a:solidFill>
                <a:latin typeface="BIZ UDPゴシック" panose="020B0400000000000000" pitchFamily="50" charset="-128"/>
                <a:ea typeface="BIZ UDPゴシック" panose="020B0400000000000000" pitchFamily="50" charset="-128"/>
              </a:rPr>
              <a:t>臨席</a:t>
            </a:r>
          </a:p>
        </p:txBody>
      </p:sp>
      <p:sp>
        <p:nvSpPr>
          <p:cNvPr id="81" name="AutoShape 181">
            <a:extLst>
              <a:ext uri="{FF2B5EF4-FFF2-40B4-BE49-F238E27FC236}">
                <a16:creationId xmlns:a16="http://schemas.microsoft.com/office/drawing/2014/main" id="{0617361D-2C0A-4166-8CC3-D073A3C1FBB9}"/>
              </a:ext>
            </a:extLst>
          </p:cNvPr>
          <p:cNvSpPr>
            <a:spLocks noChangeArrowheads="1"/>
          </p:cNvSpPr>
          <p:nvPr/>
        </p:nvSpPr>
        <p:spPr bwMode="auto">
          <a:xfrm>
            <a:off x="645844" y="278695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a:solidFill>
                  <a:srgbClr val="000000"/>
                </a:solidFill>
                <a:latin typeface="BIZ UDPゴシック" panose="020B0400000000000000" pitchFamily="50" charset="-128"/>
                <a:ea typeface="BIZ UDPゴシック" panose="020B0400000000000000" pitchFamily="50" charset="-128"/>
              </a:rPr>
              <a:t>開会のことば</a:t>
            </a:r>
          </a:p>
        </p:txBody>
      </p:sp>
      <p:sp>
        <p:nvSpPr>
          <p:cNvPr id="82" name="AutoShape 183">
            <a:extLst>
              <a:ext uri="{FF2B5EF4-FFF2-40B4-BE49-F238E27FC236}">
                <a16:creationId xmlns:a16="http://schemas.microsoft.com/office/drawing/2014/main" id="{2BAEAFE9-733D-47CE-8A4E-55F800BCB4F6}"/>
              </a:ext>
            </a:extLst>
          </p:cNvPr>
          <p:cNvSpPr>
            <a:spLocks noChangeArrowheads="1"/>
          </p:cNvSpPr>
          <p:nvPr/>
        </p:nvSpPr>
        <p:spPr bwMode="auto">
          <a:xfrm>
            <a:off x="1996690" y="2794456"/>
            <a:ext cx="2268100" cy="16499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大阪府漁業協同組合連合会会長</a:t>
            </a:r>
          </a:p>
        </p:txBody>
      </p:sp>
      <p:sp>
        <p:nvSpPr>
          <p:cNvPr id="83" name="AutoShape 376">
            <a:extLst>
              <a:ext uri="{FF2B5EF4-FFF2-40B4-BE49-F238E27FC236}">
                <a16:creationId xmlns:a16="http://schemas.microsoft.com/office/drawing/2014/main" id="{78F7BCC9-E18F-4939-BFAB-47BBA3997C85}"/>
              </a:ext>
            </a:extLst>
          </p:cNvPr>
          <p:cNvSpPr>
            <a:spLocks noChangeArrowheads="1"/>
          </p:cNvSpPr>
          <p:nvPr/>
        </p:nvSpPr>
        <p:spPr bwMode="auto">
          <a:xfrm>
            <a:off x="645844" y="3024962"/>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zh-TW" altLang="en-US" sz="1000" kern="0" dirty="0">
                <a:solidFill>
                  <a:srgbClr val="000000"/>
                </a:solidFill>
                <a:latin typeface="BIZ UDPゴシック" panose="020B0400000000000000" pitchFamily="50" charset="-128"/>
                <a:ea typeface="BIZ UDPゴシック" panose="020B0400000000000000" pitchFamily="50" charset="-128"/>
              </a:rPr>
              <a:t>国歌斉唱</a:t>
            </a:r>
          </a:p>
        </p:txBody>
      </p:sp>
      <p:sp>
        <p:nvSpPr>
          <p:cNvPr id="84" name="AutoShape 187">
            <a:extLst>
              <a:ext uri="{FF2B5EF4-FFF2-40B4-BE49-F238E27FC236}">
                <a16:creationId xmlns:a16="http://schemas.microsoft.com/office/drawing/2014/main" id="{039AAC1F-622E-4EF7-B294-077168DA1330}"/>
              </a:ext>
            </a:extLst>
          </p:cNvPr>
          <p:cNvSpPr>
            <a:spLocks noChangeArrowheads="1"/>
          </p:cNvSpPr>
          <p:nvPr/>
        </p:nvSpPr>
        <p:spPr bwMode="auto">
          <a:xfrm>
            <a:off x="1996690" y="3031481"/>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式典音楽隊</a:t>
            </a:r>
          </a:p>
        </p:txBody>
      </p:sp>
      <p:sp>
        <p:nvSpPr>
          <p:cNvPr id="85" name="AutoShape 181">
            <a:extLst>
              <a:ext uri="{FF2B5EF4-FFF2-40B4-BE49-F238E27FC236}">
                <a16:creationId xmlns:a16="http://schemas.microsoft.com/office/drawing/2014/main" id="{3D2EE612-D9B9-4F14-9CC9-407F59DCDC96}"/>
              </a:ext>
            </a:extLst>
          </p:cNvPr>
          <p:cNvSpPr>
            <a:spLocks noChangeArrowheads="1"/>
          </p:cNvSpPr>
          <p:nvPr/>
        </p:nvSpPr>
        <p:spPr bwMode="auto">
          <a:xfrm>
            <a:off x="645844" y="3259218"/>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主催者あいさつ</a:t>
            </a:r>
          </a:p>
        </p:txBody>
      </p:sp>
      <p:sp>
        <p:nvSpPr>
          <p:cNvPr id="87" name="AutoShape 183">
            <a:extLst>
              <a:ext uri="{FF2B5EF4-FFF2-40B4-BE49-F238E27FC236}">
                <a16:creationId xmlns:a16="http://schemas.microsoft.com/office/drawing/2014/main" id="{D196EDC8-3420-4BEF-B0F5-28D5C3D08D1B}"/>
              </a:ext>
            </a:extLst>
          </p:cNvPr>
          <p:cNvSpPr>
            <a:spLocks noChangeArrowheads="1"/>
          </p:cNvSpPr>
          <p:nvPr/>
        </p:nvSpPr>
        <p:spPr bwMode="auto">
          <a:xfrm>
            <a:off x="1996690" y="3241218"/>
            <a:ext cx="2268100" cy="32400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全国豊かな海づくり大会長 （衆議院議長）</a:t>
            </a: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大阪府実行委員会長 （大阪府知事）</a:t>
            </a:r>
          </a:p>
        </p:txBody>
      </p:sp>
      <p:sp>
        <p:nvSpPr>
          <p:cNvPr id="88" name="AutoShape 376">
            <a:extLst>
              <a:ext uri="{FF2B5EF4-FFF2-40B4-BE49-F238E27FC236}">
                <a16:creationId xmlns:a16="http://schemas.microsoft.com/office/drawing/2014/main" id="{832E37CE-47B1-4FFB-A632-22C008ACD901}"/>
              </a:ext>
            </a:extLst>
          </p:cNvPr>
          <p:cNvSpPr>
            <a:spLocks noChangeArrowheads="1"/>
          </p:cNvSpPr>
          <p:nvPr/>
        </p:nvSpPr>
        <p:spPr bwMode="auto">
          <a:xfrm>
            <a:off x="645844" y="3906447"/>
            <a:ext cx="1260000" cy="144000"/>
          </a:xfrm>
          <a:prstGeom prst="roundRect">
            <a:avLst>
              <a:gd name="adj" fmla="val 16667"/>
            </a:avLst>
          </a:prstGeom>
          <a:solidFill>
            <a:schemeClr val="tx2">
              <a:lumMod val="40000"/>
              <a:lumOff val="60000"/>
            </a:schemeClr>
          </a:solidFill>
          <a:ln w="12700" cap="flat" cmpd="sng" algn="ctr">
            <a:solidFill>
              <a:srgbClr val="D9D9D9"/>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おことば</a:t>
            </a:r>
          </a:p>
        </p:txBody>
      </p:sp>
      <p:sp>
        <p:nvSpPr>
          <p:cNvPr id="89" name="AutoShape 170">
            <a:extLst>
              <a:ext uri="{FF2B5EF4-FFF2-40B4-BE49-F238E27FC236}">
                <a16:creationId xmlns:a16="http://schemas.microsoft.com/office/drawing/2014/main" id="{8EA5EBD5-8A23-4C6C-804A-0862F781F3A9}"/>
              </a:ext>
            </a:extLst>
          </p:cNvPr>
          <p:cNvSpPr>
            <a:spLocks noChangeArrowheads="1"/>
          </p:cNvSpPr>
          <p:nvPr/>
        </p:nvSpPr>
        <p:spPr bwMode="auto">
          <a:xfrm>
            <a:off x="645844" y="36013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歓迎のことば</a:t>
            </a:r>
          </a:p>
        </p:txBody>
      </p:sp>
      <p:sp>
        <p:nvSpPr>
          <p:cNvPr id="90" name="AutoShape 187">
            <a:extLst>
              <a:ext uri="{FF2B5EF4-FFF2-40B4-BE49-F238E27FC236}">
                <a16:creationId xmlns:a16="http://schemas.microsoft.com/office/drawing/2014/main" id="{6A35EEC6-4EFA-4803-8B95-5B8E5E64D39C}"/>
              </a:ext>
            </a:extLst>
          </p:cNvPr>
          <p:cNvSpPr>
            <a:spLocks noChangeArrowheads="1"/>
          </p:cNvSpPr>
          <p:nvPr/>
        </p:nvSpPr>
        <p:spPr bwMode="auto">
          <a:xfrm>
            <a:off x="1996690" y="3607855"/>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開催市長</a:t>
            </a:r>
          </a:p>
        </p:txBody>
      </p:sp>
      <p:sp>
        <p:nvSpPr>
          <p:cNvPr id="91" name="AutoShape 181">
            <a:extLst>
              <a:ext uri="{FF2B5EF4-FFF2-40B4-BE49-F238E27FC236}">
                <a16:creationId xmlns:a16="http://schemas.microsoft.com/office/drawing/2014/main" id="{D8C732C9-D54C-4B98-A31F-C8594A94E1AC}"/>
              </a:ext>
            </a:extLst>
          </p:cNvPr>
          <p:cNvSpPr>
            <a:spLocks noChangeArrowheads="1"/>
          </p:cNvSpPr>
          <p:nvPr/>
        </p:nvSpPr>
        <p:spPr bwMode="auto">
          <a:xfrm>
            <a:off x="645844" y="3834461"/>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表彰（功績団体等）</a:t>
            </a:r>
          </a:p>
        </p:txBody>
      </p:sp>
      <p:sp>
        <p:nvSpPr>
          <p:cNvPr id="92" name="AutoShape 183">
            <a:extLst>
              <a:ext uri="{FF2B5EF4-FFF2-40B4-BE49-F238E27FC236}">
                <a16:creationId xmlns:a16="http://schemas.microsoft.com/office/drawing/2014/main" id="{4ACCB10C-9162-48B1-8D9B-DFD6313FD585}"/>
              </a:ext>
            </a:extLst>
          </p:cNvPr>
          <p:cNvSpPr>
            <a:spLocks noChangeArrowheads="1"/>
          </p:cNvSpPr>
          <p:nvPr/>
        </p:nvSpPr>
        <p:spPr bwMode="auto">
          <a:xfrm>
            <a:off x="1996690" y="3816461"/>
            <a:ext cx="2268100" cy="32400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大会会長賞、農林水産大臣賞、 </a:t>
            </a:r>
          </a:p>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水産庁長官賞、大阪府知事</a:t>
            </a:r>
            <a:r>
              <a:rPr lang="ja-JP" altLang="en-US" sz="1000" kern="0" dirty="0">
                <a:solidFill>
                  <a:srgbClr val="000000"/>
                </a:solidFill>
                <a:latin typeface="BIZ UDPゴシック" panose="020B0400000000000000" pitchFamily="50" charset="-128"/>
                <a:ea typeface="BIZ UDPゴシック" panose="020B0400000000000000" pitchFamily="50" charset="-128"/>
              </a:rPr>
              <a:t>賞</a:t>
            </a:r>
          </a:p>
        </p:txBody>
      </p:sp>
      <p:sp>
        <p:nvSpPr>
          <p:cNvPr id="93" name="AutoShape 170">
            <a:extLst>
              <a:ext uri="{FF2B5EF4-FFF2-40B4-BE49-F238E27FC236}">
                <a16:creationId xmlns:a16="http://schemas.microsoft.com/office/drawing/2014/main" id="{D2314493-9DDB-4B4A-9F30-3DD9E03BD25A}"/>
              </a:ext>
            </a:extLst>
          </p:cNvPr>
          <p:cNvSpPr>
            <a:spLocks noChangeArrowheads="1"/>
          </p:cNvSpPr>
          <p:nvPr/>
        </p:nvSpPr>
        <p:spPr bwMode="auto">
          <a:xfrm>
            <a:off x="645844" y="4180218"/>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最優秀作文の発表</a:t>
            </a:r>
          </a:p>
        </p:txBody>
      </p:sp>
      <p:sp>
        <p:nvSpPr>
          <p:cNvPr id="94" name="AutoShape 187">
            <a:extLst>
              <a:ext uri="{FF2B5EF4-FFF2-40B4-BE49-F238E27FC236}">
                <a16:creationId xmlns:a16="http://schemas.microsoft.com/office/drawing/2014/main" id="{D636F818-8DEE-4DC1-B144-6048693C3262}"/>
              </a:ext>
            </a:extLst>
          </p:cNvPr>
          <p:cNvSpPr>
            <a:spLocks noChangeArrowheads="1"/>
          </p:cNvSpPr>
          <p:nvPr/>
        </p:nvSpPr>
        <p:spPr bwMode="auto">
          <a:xfrm>
            <a:off x="1996690" y="4186737"/>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会長賞受賞者代表</a:t>
            </a:r>
          </a:p>
        </p:txBody>
      </p:sp>
      <p:sp>
        <p:nvSpPr>
          <p:cNvPr id="95" name="AutoShape 181">
            <a:extLst>
              <a:ext uri="{FF2B5EF4-FFF2-40B4-BE49-F238E27FC236}">
                <a16:creationId xmlns:a16="http://schemas.microsoft.com/office/drawing/2014/main" id="{95FE967E-2B2E-490D-AA39-9E8185636860}"/>
              </a:ext>
            </a:extLst>
          </p:cNvPr>
          <p:cNvSpPr>
            <a:spLocks noChangeArrowheads="1"/>
          </p:cNvSpPr>
          <p:nvPr/>
        </p:nvSpPr>
        <p:spPr bwMode="auto">
          <a:xfrm>
            <a:off x="645844" y="4415656"/>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お手渡し</a:t>
            </a:r>
          </a:p>
        </p:txBody>
      </p:sp>
      <p:sp>
        <p:nvSpPr>
          <p:cNvPr id="96" name="AutoShape 183">
            <a:extLst>
              <a:ext uri="{FF2B5EF4-FFF2-40B4-BE49-F238E27FC236}">
                <a16:creationId xmlns:a16="http://schemas.microsoft.com/office/drawing/2014/main" id="{0D8A79AF-594D-43BA-9C61-5AD697E08142}"/>
              </a:ext>
            </a:extLst>
          </p:cNvPr>
          <p:cNvSpPr>
            <a:spLocks noChangeArrowheads="1"/>
          </p:cNvSpPr>
          <p:nvPr/>
        </p:nvSpPr>
        <p:spPr bwMode="auto">
          <a:xfrm>
            <a:off x="1996690" y="4488268"/>
            <a:ext cx="2268100" cy="142777"/>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お受取：水産関係者等</a:t>
            </a:r>
            <a:endParaRPr lang="en-US" altLang="ja-JP" sz="1000" kern="0" dirty="0">
              <a:solidFill>
                <a:srgbClr val="000000"/>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介添え：府内高等学校生徒</a:t>
            </a:r>
          </a:p>
        </p:txBody>
      </p:sp>
      <p:sp>
        <p:nvSpPr>
          <p:cNvPr id="97" name="AutoShape 181">
            <a:extLst>
              <a:ext uri="{FF2B5EF4-FFF2-40B4-BE49-F238E27FC236}">
                <a16:creationId xmlns:a16="http://schemas.microsoft.com/office/drawing/2014/main" id="{BB8B9C5F-BD50-4408-8E13-9D5C1A148712}"/>
              </a:ext>
            </a:extLst>
          </p:cNvPr>
          <p:cNvSpPr>
            <a:spLocks noChangeArrowheads="1"/>
          </p:cNvSpPr>
          <p:nvPr/>
        </p:nvSpPr>
        <p:spPr bwMode="auto">
          <a:xfrm>
            <a:off x="645844" y="4776013"/>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海づくりメッセージ</a:t>
            </a:r>
          </a:p>
        </p:txBody>
      </p:sp>
      <p:sp>
        <p:nvSpPr>
          <p:cNvPr id="98" name="AutoShape 182">
            <a:extLst>
              <a:ext uri="{FF2B5EF4-FFF2-40B4-BE49-F238E27FC236}">
                <a16:creationId xmlns:a16="http://schemas.microsoft.com/office/drawing/2014/main" id="{D0F9B379-C17E-42D6-8BEF-A4F6D3A3FB09}"/>
              </a:ext>
            </a:extLst>
          </p:cNvPr>
          <p:cNvSpPr>
            <a:spLocks noChangeArrowheads="1"/>
          </p:cNvSpPr>
          <p:nvPr/>
        </p:nvSpPr>
        <p:spPr bwMode="auto">
          <a:xfrm>
            <a:off x="172334" y="4773981"/>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11:00</a:t>
            </a:r>
          </a:p>
        </p:txBody>
      </p:sp>
      <p:sp>
        <p:nvSpPr>
          <p:cNvPr id="99" name="AutoShape 181">
            <a:extLst>
              <a:ext uri="{FF2B5EF4-FFF2-40B4-BE49-F238E27FC236}">
                <a16:creationId xmlns:a16="http://schemas.microsoft.com/office/drawing/2014/main" id="{58D7827D-1A86-42BD-82E7-89B988D120FD}"/>
              </a:ext>
            </a:extLst>
          </p:cNvPr>
          <p:cNvSpPr>
            <a:spLocks noChangeArrowheads="1"/>
          </p:cNvSpPr>
          <p:nvPr/>
        </p:nvSpPr>
        <p:spPr bwMode="auto">
          <a:xfrm>
            <a:off x="645844" y="4995514"/>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大会決議</a:t>
            </a:r>
          </a:p>
        </p:txBody>
      </p:sp>
      <p:sp>
        <p:nvSpPr>
          <p:cNvPr id="100" name="AutoShape 183">
            <a:extLst>
              <a:ext uri="{FF2B5EF4-FFF2-40B4-BE49-F238E27FC236}">
                <a16:creationId xmlns:a16="http://schemas.microsoft.com/office/drawing/2014/main" id="{0C11F888-5E7E-4A10-8C09-04500559D1E9}"/>
              </a:ext>
            </a:extLst>
          </p:cNvPr>
          <p:cNvSpPr>
            <a:spLocks noChangeArrowheads="1"/>
          </p:cNvSpPr>
          <p:nvPr/>
        </p:nvSpPr>
        <p:spPr bwMode="auto">
          <a:xfrm>
            <a:off x="1996690" y="5024536"/>
            <a:ext cx="2268100" cy="229956"/>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豊かな海づくり大会推進委員会会長</a:t>
            </a: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（全国漁業協同組合連合会代表理事会長）</a:t>
            </a:r>
          </a:p>
        </p:txBody>
      </p:sp>
      <p:sp>
        <p:nvSpPr>
          <p:cNvPr id="101" name="AutoShape 170">
            <a:extLst>
              <a:ext uri="{FF2B5EF4-FFF2-40B4-BE49-F238E27FC236}">
                <a16:creationId xmlns:a16="http://schemas.microsoft.com/office/drawing/2014/main" id="{78E47C65-4CAE-41B3-ABD4-577A1AA0EE7A}"/>
              </a:ext>
            </a:extLst>
          </p:cNvPr>
          <p:cNvSpPr>
            <a:spLocks noChangeArrowheads="1"/>
          </p:cNvSpPr>
          <p:nvPr/>
        </p:nvSpPr>
        <p:spPr bwMode="auto">
          <a:xfrm>
            <a:off x="645844" y="53255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a:solidFill>
                  <a:srgbClr val="000000"/>
                </a:solidFill>
                <a:latin typeface="BIZ UDPゴシック" panose="020B0400000000000000" pitchFamily="50" charset="-128"/>
                <a:ea typeface="BIZ UDPゴシック" panose="020B0400000000000000" pitchFamily="50" charset="-128"/>
              </a:rPr>
              <a:t>大会旗引き継ぎ</a:t>
            </a:r>
          </a:p>
        </p:txBody>
      </p:sp>
      <p:sp>
        <p:nvSpPr>
          <p:cNvPr id="102" name="AutoShape 187">
            <a:extLst>
              <a:ext uri="{FF2B5EF4-FFF2-40B4-BE49-F238E27FC236}">
                <a16:creationId xmlns:a16="http://schemas.microsoft.com/office/drawing/2014/main" id="{1949C1BD-6F38-44A2-B72D-468E16A49508}"/>
              </a:ext>
            </a:extLst>
          </p:cNvPr>
          <p:cNvSpPr>
            <a:spLocks noChangeArrowheads="1"/>
          </p:cNvSpPr>
          <p:nvPr/>
        </p:nvSpPr>
        <p:spPr bwMode="auto">
          <a:xfrm>
            <a:off x="1996690" y="5332055"/>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kumimoji="1" lang="ja-JP" altLang="en-US" sz="1000" dirty="0">
                <a:latin typeface="BIZ UDPゴシック" panose="020B0400000000000000" pitchFamily="50" charset="-128"/>
                <a:ea typeface="BIZ UDPゴシック" panose="020B0400000000000000" pitchFamily="50" charset="-128"/>
              </a:rPr>
              <a:t>大阪府知事から千葉県知事へ</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03" name="AutoShape 181">
            <a:extLst>
              <a:ext uri="{FF2B5EF4-FFF2-40B4-BE49-F238E27FC236}">
                <a16:creationId xmlns:a16="http://schemas.microsoft.com/office/drawing/2014/main" id="{D959A136-F8DE-4258-9719-71F4F1E70CE0}"/>
              </a:ext>
            </a:extLst>
          </p:cNvPr>
          <p:cNvSpPr>
            <a:spLocks noChangeArrowheads="1"/>
          </p:cNvSpPr>
          <p:nvPr/>
        </p:nvSpPr>
        <p:spPr bwMode="auto">
          <a:xfrm>
            <a:off x="645844" y="55503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次回開催地代表挨拶</a:t>
            </a:r>
          </a:p>
        </p:txBody>
      </p:sp>
      <p:sp>
        <p:nvSpPr>
          <p:cNvPr id="104" name="AutoShape 183">
            <a:extLst>
              <a:ext uri="{FF2B5EF4-FFF2-40B4-BE49-F238E27FC236}">
                <a16:creationId xmlns:a16="http://schemas.microsoft.com/office/drawing/2014/main" id="{4F775110-7FB0-4ED6-B5C5-236B946AFFC9}"/>
              </a:ext>
            </a:extLst>
          </p:cNvPr>
          <p:cNvSpPr>
            <a:spLocks noChangeArrowheads="1"/>
          </p:cNvSpPr>
          <p:nvPr/>
        </p:nvSpPr>
        <p:spPr bwMode="auto">
          <a:xfrm>
            <a:off x="1996690" y="5568948"/>
            <a:ext cx="2268100" cy="142777"/>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latin typeface="BIZ UDPゴシック" panose="020B0400000000000000" pitchFamily="50" charset="-128"/>
                <a:ea typeface="BIZ UDPゴシック" panose="020B0400000000000000" pitchFamily="50" charset="-128"/>
              </a:rPr>
              <a:t>千葉県知事</a:t>
            </a:r>
          </a:p>
        </p:txBody>
      </p:sp>
      <p:sp>
        <p:nvSpPr>
          <p:cNvPr id="105" name="AutoShape 376">
            <a:extLst>
              <a:ext uri="{FF2B5EF4-FFF2-40B4-BE49-F238E27FC236}">
                <a16:creationId xmlns:a16="http://schemas.microsoft.com/office/drawing/2014/main" id="{6F6CC95B-44E4-4D44-9EDD-8E4F574F38CF}"/>
              </a:ext>
            </a:extLst>
          </p:cNvPr>
          <p:cNvSpPr>
            <a:spLocks noChangeArrowheads="1"/>
          </p:cNvSpPr>
          <p:nvPr/>
        </p:nvSpPr>
        <p:spPr bwMode="auto">
          <a:xfrm>
            <a:off x="645844" y="599151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御退席</a:t>
            </a:r>
          </a:p>
        </p:txBody>
      </p:sp>
      <p:sp>
        <p:nvSpPr>
          <p:cNvPr id="106" name="AutoShape 187">
            <a:extLst>
              <a:ext uri="{FF2B5EF4-FFF2-40B4-BE49-F238E27FC236}">
                <a16:creationId xmlns:a16="http://schemas.microsoft.com/office/drawing/2014/main" id="{0EAC9C98-8D11-4847-B880-675C8C245A8A}"/>
              </a:ext>
            </a:extLst>
          </p:cNvPr>
          <p:cNvSpPr>
            <a:spLocks noChangeArrowheads="1"/>
          </p:cNvSpPr>
          <p:nvPr/>
        </p:nvSpPr>
        <p:spPr bwMode="auto">
          <a:xfrm>
            <a:off x="1996690" y="5778288"/>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大阪府議会議長</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7" name="AutoShape 170">
            <a:extLst>
              <a:ext uri="{FF2B5EF4-FFF2-40B4-BE49-F238E27FC236}">
                <a16:creationId xmlns:a16="http://schemas.microsoft.com/office/drawing/2014/main" id="{EAEE279D-1D44-4FFC-AEEC-451B601BBB73}"/>
              </a:ext>
            </a:extLst>
          </p:cNvPr>
          <p:cNvSpPr>
            <a:spLocks noChangeArrowheads="1"/>
          </p:cNvSpPr>
          <p:nvPr/>
        </p:nvSpPr>
        <p:spPr bwMode="auto">
          <a:xfrm>
            <a:off x="645844" y="5771769"/>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閉会のことば</a:t>
            </a:r>
          </a:p>
        </p:txBody>
      </p:sp>
      <p:sp>
        <p:nvSpPr>
          <p:cNvPr id="109" name="AutoShape 183">
            <a:extLst>
              <a:ext uri="{FF2B5EF4-FFF2-40B4-BE49-F238E27FC236}">
                <a16:creationId xmlns:a16="http://schemas.microsoft.com/office/drawing/2014/main" id="{D3911D78-7F3D-42AE-B99C-A49F43C716A5}"/>
              </a:ext>
            </a:extLst>
          </p:cNvPr>
          <p:cNvSpPr>
            <a:spLocks noChangeArrowheads="1"/>
          </p:cNvSpPr>
          <p:nvPr/>
        </p:nvSpPr>
        <p:spPr bwMode="auto">
          <a:xfrm>
            <a:off x="1996690" y="6220854"/>
            <a:ext cx="2268100" cy="176712"/>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豊かな海への想いをパフォーマンスで表現</a:t>
            </a:r>
          </a:p>
        </p:txBody>
      </p:sp>
      <p:sp>
        <p:nvSpPr>
          <p:cNvPr id="110" name="AutoShape 181">
            <a:extLst>
              <a:ext uri="{FF2B5EF4-FFF2-40B4-BE49-F238E27FC236}">
                <a16:creationId xmlns:a16="http://schemas.microsoft.com/office/drawing/2014/main" id="{346314EC-936B-4E4E-9C56-15DB6C9BDF1D}"/>
              </a:ext>
            </a:extLst>
          </p:cNvPr>
          <p:cNvSpPr>
            <a:spLocks noChangeArrowheads="1"/>
          </p:cNvSpPr>
          <p:nvPr/>
        </p:nvSpPr>
        <p:spPr bwMode="auto">
          <a:xfrm>
            <a:off x="645844" y="1738583"/>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nchorCtr="0">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プロローグ</a:t>
            </a:r>
          </a:p>
        </p:txBody>
      </p:sp>
      <p:sp>
        <p:nvSpPr>
          <p:cNvPr id="111" name="四角形: 角を丸くする 110">
            <a:extLst>
              <a:ext uri="{FF2B5EF4-FFF2-40B4-BE49-F238E27FC236}">
                <a16:creationId xmlns:a16="http://schemas.microsoft.com/office/drawing/2014/main" id="{6A372C34-B8D8-4A2E-B269-8748CBD77D2A}"/>
              </a:ext>
            </a:extLst>
          </p:cNvPr>
          <p:cNvSpPr/>
          <p:nvPr/>
        </p:nvSpPr>
        <p:spPr>
          <a:xfrm>
            <a:off x="4335809" y="1268772"/>
            <a:ext cx="199235"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１</a:t>
            </a:r>
          </a:p>
        </p:txBody>
      </p:sp>
      <p:sp>
        <p:nvSpPr>
          <p:cNvPr id="112" name="四角形: 角を丸くする 111">
            <a:extLst>
              <a:ext uri="{FF2B5EF4-FFF2-40B4-BE49-F238E27FC236}">
                <a16:creationId xmlns:a16="http://schemas.microsoft.com/office/drawing/2014/main" id="{E3A3B376-742D-4DF1-AC1F-6CDAB821E49E}"/>
              </a:ext>
            </a:extLst>
          </p:cNvPr>
          <p:cNvSpPr/>
          <p:nvPr/>
        </p:nvSpPr>
        <p:spPr>
          <a:xfrm>
            <a:off x="4335809" y="1720080"/>
            <a:ext cx="199235"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000" b="1">
                <a:solidFill>
                  <a:schemeClr val="bg1"/>
                </a:solidFill>
                <a:latin typeface="BIZ UDPゴシック" panose="020B0400000000000000" pitchFamily="50" charset="-128"/>
                <a:ea typeface="BIZ UDPゴシック" panose="020B0400000000000000" pitchFamily="50" charset="-128"/>
              </a:rPr>
              <a:t>2</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392190D3-61B0-412D-A05F-1A0CF08991BB}"/>
              </a:ext>
            </a:extLst>
          </p:cNvPr>
          <p:cNvSpPr/>
          <p:nvPr/>
        </p:nvSpPr>
        <p:spPr>
          <a:xfrm>
            <a:off x="4352778" y="6216212"/>
            <a:ext cx="194058"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４</a:t>
            </a:r>
          </a:p>
        </p:txBody>
      </p:sp>
      <p:sp>
        <p:nvSpPr>
          <p:cNvPr id="114" name="四角形: 角を丸くする 113">
            <a:extLst>
              <a:ext uri="{FF2B5EF4-FFF2-40B4-BE49-F238E27FC236}">
                <a16:creationId xmlns:a16="http://schemas.microsoft.com/office/drawing/2014/main" id="{15AF1F48-5135-4E8E-ABF7-94AD20CB2EA8}"/>
              </a:ext>
            </a:extLst>
          </p:cNvPr>
          <p:cNvSpPr/>
          <p:nvPr/>
        </p:nvSpPr>
        <p:spPr>
          <a:xfrm>
            <a:off x="4338398" y="4757511"/>
            <a:ext cx="194058"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000" b="1">
                <a:solidFill>
                  <a:schemeClr val="bg1"/>
                </a:solidFill>
                <a:latin typeface="BIZ UDPゴシック" panose="020B0400000000000000" pitchFamily="50" charset="-128"/>
                <a:ea typeface="BIZ UDPゴシック" panose="020B0400000000000000" pitchFamily="50" charset="-128"/>
              </a:rPr>
              <a:t>3</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86" name="AutoShape 181">
            <a:extLst>
              <a:ext uri="{FF2B5EF4-FFF2-40B4-BE49-F238E27FC236}">
                <a16:creationId xmlns:a16="http://schemas.microsoft.com/office/drawing/2014/main" id="{7E284428-9EEA-4413-B8EA-8BF98F73E477}"/>
              </a:ext>
            </a:extLst>
          </p:cNvPr>
          <p:cNvSpPr>
            <a:spLocks noChangeArrowheads="1"/>
          </p:cNvSpPr>
          <p:nvPr/>
        </p:nvSpPr>
        <p:spPr bwMode="auto">
          <a:xfrm>
            <a:off x="98336" y="1511292"/>
            <a:ext cx="936000" cy="148992"/>
          </a:xfrm>
          <a:prstGeom prst="roundRect">
            <a:avLst>
              <a:gd name="adj" fmla="val 16667"/>
            </a:avLst>
          </a:prstGeom>
          <a:noFill/>
          <a:ln w="12700" cap="flat" cmpd="sng" algn="ctr">
            <a:noFill/>
            <a:prstDash val="solid"/>
            <a:round/>
            <a:headEnd type="none" w="med" len="med"/>
            <a:tailEnd type="none" w="med" len="med"/>
          </a:ln>
          <a:effectLst/>
        </p:spPr>
        <p:txBody>
          <a:bodyPr wrap="none" lIns="76274" tIns="62489" rIns="76274" bIns="38136"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＜式典開始＞</a:t>
            </a:r>
          </a:p>
        </p:txBody>
      </p:sp>
      <p:sp>
        <p:nvSpPr>
          <p:cNvPr id="156" name="矢印: 五方向 155">
            <a:extLst>
              <a:ext uri="{FF2B5EF4-FFF2-40B4-BE49-F238E27FC236}">
                <a16:creationId xmlns:a16="http://schemas.microsoft.com/office/drawing/2014/main" id="{7B87C398-F415-4237-BD82-BC78842093F3}"/>
              </a:ext>
            </a:extLst>
          </p:cNvPr>
          <p:cNvSpPr/>
          <p:nvPr/>
        </p:nvSpPr>
        <p:spPr>
          <a:xfrm rot="5400000">
            <a:off x="4632607" y="4067288"/>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57" name="矢印: 五方向 156">
            <a:extLst>
              <a:ext uri="{FF2B5EF4-FFF2-40B4-BE49-F238E27FC236}">
                <a16:creationId xmlns:a16="http://schemas.microsoft.com/office/drawing/2014/main" id="{0F749AC4-422F-43F3-B62F-74359AF4CE38}"/>
              </a:ext>
            </a:extLst>
          </p:cNvPr>
          <p:cNvSpPr/>
          <p:nvPr/>
        </p:nvSpPr>
        <p:spPr>
          <a:xfrm rot="5400000">
            <a:off x="4632607" y="5030421"/>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58" name="矢印: 五方向 157">
            <a:extLst>
              <a:ext uri="{FF2B5EF4-FFF2-40B4-BE49-F238E27FC236}">
                <a16:creationId xmlns:a16="http://schemas.microsoft.com/office/drawing/2014/main" id="{E94A7D5E-1134-471F-8EDA-A97DB6631D80}"/>
              </a:ext>
            </a:extLst>
          </p:cNvPr>
          <p:cNvSpPr/>
          <p:nvPr/>
        </p:nvSpPr>
        <p:spPr>
          <a:xfrm rot="5400000">
            <a:off x="4632607" y="6004206"/>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088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C0CD36-6F51-4231-9628-44D89C573EF6}"/>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6</a:t>
            </a:fld>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87FE4FE-4538-4691-BD3C-48214B67A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09" y="760329"/>
            <a:ext cx="8870782" cy="5337341"/>
          </a:xfrm>
          <a:prstGeom prst="rect">
            <a:avLst/>
          </a:prstGeom>
          <a:effectLst>
            <a:softEdge rad="88900"/>
          </a:effectLst>
        </p:spPr>
      </p:pic>
      <p:sp>
        <p:nvSpPr>
          <p:cNvPr id="5" name="正方形/長方形 4">
            <a:extLst>
              <a:ext uri="{FF2B5EF4-FFF2-40B4-BE49-F238E27FC236}">
                <a16:creationId xmlns:a16="http://schemas.microsoft.com/office/drawing/2014/main" id="{C41CC0ED-09F2-4723-8F20-F459DBBDE54B}"/>
              </a:ext>
            </a:extLst>
          </p:cNvPr>
          <p:cNvSpPr/>
          <p:nvPr/>
        </p:nvSpPr>
        <p:spPr>
          <a:xfrm>
            <a:off x="0" y="11352"/>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E85A253-EAB6-4894-87C6-97604604DD94}"/>
              </a:ext>
            </a:extLst>
          </p:cNvPr>
          <p:cNvSpPr txBox="1"/>
          <p:nvPr/>
        </p:nvSpPr>
        <p:spPr bwMode="ltGray">
          <a:xfrm>
            <a:off x="0" y="50526"/>
            <a:ext cx="2475358"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a:t>
            </a:r>
            <a:r>
              <a:rPr lang="ja-JP" altLang="en-US" dirty="0">
                <a:solidFill>
                  <a:schemeClr val="bg1"/>
                </a:solidFill>
                <a:latin typeface="BIZ UDPゴシック" panose="020B0400000000000000" pitchFamily="50" charset="-128"/>
                <a:ea typeface="BIZ UDPゴシック" panose="020B0400000000000000" pitchFamily="50" charset="-128"/>
              </a:rPr>
              <a:t>　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D93ADC25-5330-4D5C-BFB2-FAF0423733E0}"/>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368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5B3E7CF-C396-46F8-A246-865A2F95D7D8}"/>
              </a:ext>
            </a:extLst>
          </p:cNvPr>
          <p:cNvSpPr/>
          <p:nvPr/>
        </p:nvSpPr>
        <p:spPr>
          <a:xfrm>
            <a:off x="80800" y="886245"/>
            <a:ext cx="5340285" cy="5582021"/>
          </a:xfrm>
          <a:prstGeom prst="rect">
            <a:avLst/>
          </a:prstGeom>
          <a:solidFill>
            <a:sysClr val="window" lastClr="FFFFFF"/>
          </a:solidFill>
          <a:ln w="9525" cap="flat" cmpd="sng" algn="ctr">
            <a:solidFill>
              <a:sysClr val="windowText" lastClr="000000">
                <a:lumMod val="50000"/>
                <a:lumOff val="50000"/>
              </a:sysClr>
            </a:solidFill>
            <a:prstDash val="solid"/>
            <a:miter lim="800000"/>
          </a:ln>
          <a:effectLst>
            <a:outerShdw blurRad="50800" dist="50800" dir="2700000" algn="tl" rotWithShape="0">
              <a:sysClr val="windowText" lastClr="000000">
                <a:lumMod val="50000"/>
                <a:lumOff val="50000"/>
                <a:alpha val="40000"/>
              </a:sysClr>
            </a:outerShdw>
          </a:effectLst>
        </p:spPr>
        <p:txBody>
          <a:bodyPr rtlCol="0" anchor="ctr"/>
          <a:lstStyle>
            <a:defPPr>
              <a:defRPr lang="ja-JP"/>
            </a:defPPr>
            <a:lvl1pPr algn="l" rtl="0" fontAlgn="base">
              <a:spcBef>
                <a:spcPct val="0"/>
              </a:spcBef>
              <a:spcAft>
                <a:spcPct val="0"/>
              </a:spcAft>
              <a:defRPr kumimoji="1" sz="1200" kern="1200">
                <a:solidFill>
                  <a:schemeClr val="lt1"/>
                </a:solidFill>
                <a:latin typeface="+mn-lt"/>
                <a:ea typeface="+mn-ea"/>
                <a:cs typeface="+mn-cs"/>
              </a:defRPr>
            </a:lvl1pPr>
            <a:lvl2pPr marL="457200" algn="l" rtl="0" fontAlgn="base">
              <a:spcBef>
                <a:spcPct val="0"/>
              </a:spcBef>
              <a:spcAft>
                <a:spcPct val="0"/>
              </a:spcAft>
              <a:defRPr kumimoji="1" sz="1200" kern="1200">
                <a:solidFill>
                  <a:schemeClr val="lt1"/>
                </a:solidFill>
                <a:latin typeface="+mn-lt"/>
                <a:ea typeface="+mn-ea"/>
                <a:cs typeface="+mn-cs"/>
              </a:defRPr>
            </a:lvl2pPr>
            <a:lvl3pPr marL="914400" algn="l" rtl="0" fontAlgn="base">
              <a:spcBef>
                <a:spcPct val="0"/>
              </a:spcBef>
              <a:spcAft>
                <a:spcPct val="0"/>
              </a:spcAft>
              <a:defRPr kumimoji="1" sz="1200" kern="1200">
                <a:solidFill>
                  <a:schemeClr val="lt1"/>
                </a:solidFill>
                <a:latin typeface="+mn-lt"/>
                <a:ea typeface="+mn-ea"/>
                <a:cs typeface="+mn-cs"/>
              </a:defRPr>
            </a:lvl3pPr>
            <a:lvl4pPr marL="1371600" algn="l" rtl="0" fontAlgn="base">
              <a:spcBef>
                <a:spcPct val="0"/>
              </a:spcBef>
              <a:spcAft>
                <a:spcPct val="0"/>
              </a:spcAft>
              <a:defRPr kumimoji="1" sz="1200" kern="1200">
                <a:solidFill>
                  <a:schemeClr val="lt1"/>
                </a:solidFill>
                <a:latin typeface="+mn-lt"/>
                <a:ea typeface="+mn-ea"/>
                <a:cs typeface="+mn-cs"/>
              </a:defRPr>
            </a:lvl4pPr>
            <a:lvl5pPr marL="1828800" algn="l" rtl="0" fontAlgn="base">
              <a:spcBef>
                <a:spcPct val="0"/>
              </a:spcBef>
              <a:spcAft>
                <a:spcPct val="0"/>
              </a:spcAft>
              <a:defRPr kumimoji="1" sz="1200" kern="1200">
                <a:solidFill>
                  <a:schemeClr val="lt1"/>
                </a:solidFill>
                <a:latin typeface="+mn-lt"/>
                <a:ea typeface="+mn-ea"/>
                <a:cs typeface="+mn-cs"/>
              </a:defRPr>
            </a:lvl5pPr>
            <a:lvl6pPr marL="2286000" algn="l" defTabSz="457200" rtl="0" eaLnBrk="1" latinLnBrk="0" hangingPunct="1">
              <a:defRPr kumimoji="1" sz="1200" kern="1200">
                <a:solidFill>
                  <a:schemeClr val="lt1"/>
                </a:solidFill>
                <a:latin typeface="+mn-lt"/>
                <a:ea typeface="+mn-ea"/>
                <a:cs typeface="+mn-cs"/>
              </a:defRPr>
            </a:lvl6pPr>
            <a:lvl7pPr marL="2743200" algn="l" defTabSz="457200" rtl="0" eaLnBrk="1" latinLnBrk="0" hangingPunct="1">
              <a:defRPr kumimoji="1" sz="1200" kern="1200">
                <a:solidFill>
                  <a:schemeClr val="lt1"/>
                </a:solidFill>
                <a:latin typeface="+mn-lt"/>
                <a:ea typeface="+mn-ea"/>
                <a:cs typeface="+mn-cs"/>
              </a:defRPr>
            </a:lvl7pPr>
            <a:lvl8pPr marL="3200400" algn="l" defTabSz="457200" rtl="0" eaLnBrk="1" latinLnBrk="0" hangingPunct="1">
              <a:defRPr kumimoji="1" sz="1200" kern="1200">
                <a:solidFill>
                  <a:schemeClr val="lt1"/>
                </a:solidFill>
                <a:latin typeface="+mn-lt"/>
                <a:ea typeface="+mn-ea"/>
                <a:cs typeface="+mn-cs"/>
              </a:defRPr>
            </a:lvl8pPr>
            <a:lvl9pPr marL="3657600" algn="l" defTabSz="457200" rtl="0" eaLnBrk="1" latinLnBrk="0" hangingPunct="1">
              <a:defRPr kumimoji="1" sz="12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52" name="図 51" descr="背景パターン&#10;&#10;AI 生成コンテンツは誤りを含む可能性があります。">
            <a:extLst>
              <a:ext uri="{FF2B5EF4-FFF2-40B4-BE49-F238E27FC236}">
                <a16:creationId xmlns:a16="http://schemas.microsoft.com/office/drawing/2014/main" id="{0255C449-3F64-45F7-93E6-2A6ECC647AAE}"/>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27458" y="4269614"/>
            <a:ext cx="8969489" cy="1733631"/>
          </a:xfrm>
          <a:prstGeom prst="rect">
            <a:avLst/>
          </a:prstGeom>
        </p:spPr>
      </p:pic>
      <p:sp>
        <p:nvSpPr>
          <p:cNvPr id="32" name="AutoShape 171">
            <a:extLst>
              <a:ext uri="{FF2B5EF4-FFF2-40B4-BE49-F238E27FC236}">
                <a16:creationId xmlns:a16="http://schemas.microsoft.com/office/drawing/2014/main" id="{6505E74C-6BAF-4F97-9D0A-B884BCA3E969}"/>
              </a:ext>
            </a:extLst>
          </p:cNvPr>
          <p:cNvSpPr>
            <a:spLocks noChangeArrowheads="1"/>
          </p:cNvSpPr>
          <p:nvPr/>
        </p:nvSpPr>
        <p:spPr bwMode="auto">
          <a:xfrm>
            <a:off x="206157" y="974929"/>
            <a:ext cx="532192" cy="360000"/>
          </a:xfrm>
          <a:prstGeom prst="roundRect">
            <a:avLst>
              <a:gd name="adj" fmla="val 16667"/>
            </a:avLst>
          </a:prstGeom>
          <a:solidFill>
            <a:srgbClr val="A4BCD0"/>
          </a:solidFill>
          <a:ln w="9525">
            <a:noFill/>
            <a:round/>
            <a:headEnd/>
            <a:tailEnd/>
          </a:ln>
          <a:effectLst/>
        </p:spPr>
        <p:txBody>
          <a:bodyPr wrap="none" lIns="76274" tIns="62489" rIns="76274" bIns="72000" anchor="ctr">
            <a:prstTxWarp prst="textNoShape">
              <a:avLst/>
            </a:prstTxWarp>
          </a:bodyPr>
          <a:lstStyle/>
          <a:p>
            <a:pPr algn="ctr" defTabSz="793608" fontAlgn="base">
              <a:spcBef>
                <a:spcPct val="0"/>
              </a:spcBef>
              <a:spcAft>
                <a:spcPct val="0"/>
              </a:spcAft>
              <a:defRPr/>
            </a:pPr>
            <a:r>
              <a:rPr lang="en-US" altLang="ja-JP" sz="1050" b="1" kern="0" dirty="0">
                <a:solidFill>
                  <a:srgbClr val="FFFFFF"/>
                </a:solidFill>
                <a:latin typeface="BIZ UDPゴシック" panose="020B0400000000000000" pitchFamily="50" charset="-128"/>
                <a:ea typeface="BIZ UDPゴシック" panose="020B0400000000000000" pitchFamily="50" charset="-128"/>
              </a:rPr>
              <a:t>TIME</a:t>
            </a:r>
          </a:p>
        </p:txBody>
      </p:sp>
      <p:sp>
        <p:nvSpPr>
          <p:cNvPr id="33" name="AutoShape 171">
            <a:extLst>
              <a:ext uri="{FF2B5EF4-FFF2-40B4-BE49-F238E27FC236}">
                <a16:creationId xmlns:a16="http://schemas.microsoft.com/office/drawing/2014/main" id="{203FF454-E2C6-4747-9231-69A94ED6C865}"/>
              </a:ext>
            </a:extLst>
          </p:cNvPr>
          <p:cNvSpPr>
            <a:spLocks noChangeArrowheads="1"/>
          </p:cNvSpPr>
          <p:nvPr/>
        </p:nvSpPr>
        <p:spPr bwMode="auto">
          <a:xfrm>
            <a:off x="850876" y="974929"/>
            <a:ext cx="1800000" cy="360000"/>
          </a:xfrm>
          <a:prstGeom prst="roundRect">
            <a:avLst>
              <a:gd name="adj" fmla="val 16667"/>
            </a:avLst>
          </a:prstGeom>
          <a:solidFill>
            <a:srgbClr val="A4BCD0"/>
          </a:solidFill>
          <a:ln w="9525">
            <a:noFill/>
            <a:round/>
            <a:headEnd/>
            <a:tailEnd/>
          </a:ln>
          <a:effectLst/>
        </p:spPr>
        <p:txBody>
          <a:bodyPr wrap="none" lIns="76274" tIns="62489" rIns="76274" bIns="72000" anchor="ctr">
            <a:prstTxWarp prst="textNoShape">
              <a:avLst/>
            </a:prstTxWarp>
          </a:bodyPr>
          <a:lstStyle/>
          <a:p>
            <a:pPr algn="ctr" defTabSz="793608" fontAlgn="base">
              <a:spcBef>
                <a:spcPct val="0"/>
              </a:spcBef>
              <a:spcAft>
                <a:spcPct val="0"/>
              </a:spcAft>
              <a:defRPr/>
            </a:pPr>
            <a:r>
              <a:rPr lang="ja-JP" altLang="en-US" sz="1100" b="1" kern="0" dirty="0">
                <a:solidFill>
                  <a:srgbClr val="FFFFFF"/>
                </a:solidFill>
                <a:latin typeface="BIZ UDPゴシック" panose="020B0400000000000000" pitchFamily="50" charset="-128"/>
                <a:ea typeface="BIZ UDPゴシック" panose="020B0400000000000000" pitchFamily="50" charset="-128"/>
              </a:rPr>
              <a:t>内容</a:t>
            </a:r>
            <a:endParaRPr lang="en-US" altLang="ja-JP" sz="1100" b="1" kern="0" dirty="0">
              <a:solidFill>
                <a:srgbClr val="FFFFFF"/>
              </a:solidFill>
              <a:latin typeface="BIZ UDPゴシック" panose="020B0400000000000000" pitchFamily="50" charset="-128"/>
              <a:ea typeface="BIZ UDPゴシック" panose="020B0400000000000000" pitchFamily="50" charset="-128"/>
            </a:endParaRPr>
          </a:p>
        </p:txBody>
      </p:sp>
      <p:sp>
        <p:nvSpPr>
          <p:cNvPr id="34" name="AutoShape 171">
            <a:extLst>
              <a:ext uri="{FF2B5EF4-FFF2-40B4-BE49-F238E27FC236}">
                <a16:creationId xmlns:a16="http://schemas.microsoft.com/office/drawing/2014/main" id="{F3FA30C8-DF66-4D33-932B-AC40F57948B3}"/>
              </a:ext>
            </a:extLst>
          </p:cNvPr>
          <p:cNvSpPr>
            <a:spLocks noChangeArrowheads="1"/>
          </p:cNvSpPr>
          <p:nvPr/>
        </p:nvSpPr>
        <p:spPr bwMode="auto">
          <a:xfrm>
            <a:off x="2763402" y="974929"/>
            <a:ext cx="2520000" cy="360000"/>
          </a:xfrm>
          <a:prstGeom prst="roundRect">
            <a:avLst>
              <a:gd name="adj" fmla="val 16667"/>
            </a:avLst>
          </a:prstGeom>
          <a:solidFill>
            <a:sysClr val="window" lastClr="FFFFFF"/>
          </a:solidFill>
          <a:ln w="9525">
            <a:solidFill>
              <a:srgbClr val="A4BCD0"/>
            </a:solidFill>
            <a:round/>
            <a:headEnd/>
            <a:tailEnd/>
          </a:ln>
          <a:effectLst/>
        </p:spPr>
        <p:txBody>
          <a:bodyPr wrap="none" lIns="76274" tIns="62489" rIns="76274" bIns="72000"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srgbClr val="6A91B2"/>
                </a:solidFill>
                <a:effectLst/>
                <a:uLnTx/>
                <a:uFillTx/>
                <a:latin typeface="BIZ UDPゴシック" panose="020B0400000000000000" pitchFamily="50" charset="-128"/>
                <a:ea typeface="BIZ UDPゴシック" panose="020B0400000000000000" pitchFamily="50" charset="-128"/>
              </a:rPr>
              <a:t>詳細</a:t>
            </a:r>
            <a:endParaRPr kumimoji="0" lang="en-US" altLang="ja-JP" sz="1100" b="1" i="0" u="none" strike="noStrike" kern="0" cap="none" spc="0" normalizeH="0" baseline="0" noProof="0" dirty="0">
              <a:ln>
                <a:noFill/>
              </a:ln>
              <a:solidFill>
                <a:srgbClr val="6A91B2"/>
              </a:solidFill>
              <a:effectLst/>
              <a:uLnTx/>
              <a:uFillTx/>
              <a:latin typeface="BIZ UDPゴシック" panose="020B0400000000000000" pitchFamily="50" charset="-128"/>
              <a:ea typeface="BIZ UDPゴシック" panose="020B0400000000000000" pitchFamily="50" charset="-128"/>
            </a:endParaRPr>
          </a:p>
        </p:txBody>
      </p:sp>
      <p:sp>
        <p:nvSpPr>
          <p:cNvPr id="36" name="AutoShape 171">
            <a:extLst>
              <a:ext uri="{FF2B5EF4-FFF2-40B4-BE49-F238E27FC236}">
                <a16:creationId xmlns:a16="http://schemas.microsoft.com/office/drawing/2014/main" id="{021677D7-7836-4897-9322-2D20E16FD1CB}"/>
              </a:ext>
            </a:extLst>
          </p:cNvPr>
          <p:cNvSpPr>
            <a:spLocks noChangeArrowheads="1"/>
          </p:cNvSpPr>
          <p:nvPr/>
        </p:nvSpPr>
        <p:spPr bwMode="auto">
          <a:xfrm>
            <a:off x="204764" y="1506254"/>
            <a:ext cx="534376" cy="432000"/>
          </a:xfrm>
          <a:prstGeom prst="roundRect">
            <a:avLst>
              <a:gd name="adj" fmla="val 16667"/>
            </a:avLst>
          </a:prstGeom>
          <a:solidFill>
            <a:srgbClr val="8F9890"/>
          </a:solidFill>
          <a:ln w="9525">
            <a:noFill/>
            <a:round/>
            <a:headEnd/>
            <a:tailEnd/>
          </a:ln>
          <a:effectLst/>
        </p:spPr>
        <p:txBody>
          <a:bodyPr wrap="none" lIns="76274" tIns="62489" rIns="76274" bIns="38136"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13:45</a:t>
            </a:r>
          </a:p>
        </p:txBody>
      </p:sp>
      <p:sp>
        <p:nvSpPr>
          <p:cNvPr id="37" name="AutoShape 172">
            <a:extLst>
              <a:ext uri="{FF2B5EF4-FFF2-40B4-BE49-F238E27FC236}">
                <a16:creationId xmlns:a16="http://schemas.microsoft.com/office/drawing/2014/main" id="{7C2B28F0-CE2A-47F5-84D3-C5848CBDF58C}"/>
              </a:ext>
            </a:extLst>
          </p:cNvPr>
          <p:cNvSpPr>
            <a:spLocks noChangeArrowheads="1"/>
          </p:cNvSpPr>
          <p:nvPr/>
        </p:nvSpPr>
        <p:spPr bwMode="auto">
          <a:xfrm>
            <a:off x="2763403" y="1595314"/>
            <a:ext cx="1476915" cy="253881"/>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lang="ja-JP" altLang="en-US" sz="1200" kern="0" dirty="0">
                <a:latin typeface="BIZ UDPゴシック" panose="020B0400000000000000" pitchFamily="50" charset="-128"/>
                <a:ea typeface="BIZ UDPゴシック" panose="020B0400000000000000" pitchFamily="50" charset="-128"/>
              </a:rPr>
              <a:t> ・演奏／吹奏楽</a:t>
            </a:r>
            <a:endPar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8" name="AutoShape 376">
            <a:extLst>
              <a:ext uri="{FF2B5EF4-FFF2-40B4-BE49-F238E27FC236}">
                <a16:creationId xmlns:a16="http://schemas.microsoft.com/office/drawing/2014/main" id="{FBB6FB70-78F1-443F-82BA-76EA84149FD0}"/>
              </a:ext>
            </a:extLst>
          </p:cNvPr>
          <p:cNvSpPr>
            <a:spLocks noChangeArrowheads="1"/>
          </p:cNvSpPr>
          <p:nvPr/>
        </p:nvSpPr>
        <p:spPr bwMode="auto">
          <a:xfrm>
            <a:off x="866140" y="1506254"/>
            <a:ext cx="1800000" cy="432000"/>
          </a:xfrm>
          <a:prstGeom prst="roundRect">
            <a:avLst>
              <a:gd name="adj" fmla="val 16667"/>
            </a:avLst>
          </a:prstGeom>
          <a:solidFill>
            <a:srgbClr val="FFFFFF">
              <a:lumMod val="85000"/>
            </a:srgbClr>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歓迎演奏</a:t>
            </a:r>
          </a:p>
        </p:txBody>
      </p:sp>
      <p:cxnSp>
        <p:nvCxnSpPr>
          <p:cNvPr id="39" name="直線コネクタ 38">
            <a:extLst>
              <a:ext uri="{FF2B5EF4-FFF2-40B4-BE49-F238E27FC236}">
                <a16:creationId xmlns:a16="http://schemas.microsoft.com/office/drawing/2014/main" id="{5E7C2CDD-2436-4E4A-ACA0-9B656DB19AE3}"/>
              </a:ext>
            </a:extLst>
          </p:cNvPr>
          <p:cNvCxnSpPr>
            <a:cxnSpLocks/>
          </p:cNvCxnSpPr>
          <p:nvPr/>
        </p:nvCxnSpPr>
        <p:spPr>
          <a:xfrm>
            <a:off x="160707" y="1417083"/>
            <a:ext cx="5148000" cy="0"/>
          </a:xfrm>
          <a:prstGeom prst="line">
            <a:avLst/>
          </a:prstGeom>
          <a:noFill/>
          <a:ln w="9525" cap="flat" cmpd="sng" algn="ctr">
            <a:solidFill>
              <a:sysClr val="windowText" lastClr="000000">
                <a:lumMod val="65000"/>
                <a:lumOff val="35000"/>
              </a:sysClr>
            </a:solidFill>
            <a:prstDash val="sysDash"/>
            <a:miter lim="800000"/>
            <a:headEnd type="none" w="med" len="med"/>
            <a:tailEnd type="none" w="med" len="med"/>
          </a:ln>
          <a:effectLst>
            <a:glow rad="38100">
              <a:sysClr val="window" lastClr="FFFFFF"/>
            </a:glow>
          </a:effectLst>
        </p:spPr>
      </p:cxnSp>
      <p:sp>
        <p:nvSpPr>
          <p:cNvPr id="40" name="正方形/長方形 39">
            <a:extLst>
              <a:ext uri="{FF2B5EF4-FFF2-40B4-BE49-F238E27FC236}">
                <a16:creationId xmlns:a16="http://schemas.microsoft.com/office/drawing/2014/main" id="{835A6261-BF82-4A90-A2FB-ABF11A9F1F38}"/>
              </a:ext>
            </a:extLst>
          </p:cNvPr>
          <p:cNvSpPr/>
          <p:nvPr/>
        </p:nvSpPr>
        <p:spPr>
          <a:xfrm>
            <a:off x="151375" y="1933506"/>
            <a:ext cx="4428961" cy="582937"/>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41" name="AutoShape 181">
            <a:extLst>
              <a:ext uri="{FF2B5EF4-FFF2-40B4-BE49-F238E27FC236}">
                <a16:creationId xmlns:a16="http://schemas.microsoft.com/office/drawing/2014/main" id="{7EB4C606-C04B-4C23-B962-24132489FEC2}"/>
              </a:ext>
            </a:extLst>
          </p:cNvPr>
          <p:cNvSpPr>
            <a:spLocks noChangeArrowheads="1"/>
          </p:cNvSpPr>
          <p:nvPr/>
        </p:nvSpPr>
        <p:spPr bwMode="auto">
          <a:xfrm>
            <a:off x="866140" y="2007362"/>
            <a:ext cx="1800000" cy="432000"/>
          </a:xfrm>
          <a:prstGeom prst="roundRect">
            <a:avLst>
              <a:gd name="adj" fmla="val 11143"/>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会場御着</a:t>
            </a:r>
            <a:endParaRPr lang="en-US" altLang="ja-JP" sz="1200" b="1" kern="0" dirty="0">
              <a:solidFill>
                <a:prstClr val="white"/>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御放流所へ御移動</a:t>
            </a:r>
            <a:endParaRPr lang="en-US" altLang="ja-JP" sz="1200" b="1"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AutoShape 182">
            <a:extLst>
              <a:ext uri="{FF2B5EF4-FFF2-40B4-BE49-F238E27FC236}">
                <a16:creationId xmlns:a16="http://schemas.microsoft.com/office/drawing/2014/main" id="{DD74EB12-B5F4-4242-9DCE-204DD743C631}"/>
              </a:ext>
            </a:extLst>
          </p:cNvPr>
          <p:cNvSpPr>
            <a:spLocks noChangeArrowheads="1"/>
          </p:cNvSpPr>
          <p:nvPr/>
        </p:nvSpPr>
        <p:spPr bwMode="auto">
          <a:xfrm>
            <a:off x="204764" y="2007362"/>
            <a:ext cx="534376" cy="432000"/>
          </a:xfrm>
          <a:prstGeom prst="roundRect">
            <a:avLst>
              <a:gd name="adj" fmla="val 10121"/>
            </a:avLst>
          </a:prstGeom>
          <a:solidFill>
            <a:srgbClr val="8F9890"/>
          </a:solidFill>
          <a:ln w="9525">
            <a:noFill/>
            <a:round/>
            <a:headEnd/>
            <a:tailEnd/>
          </a:ln>
          <a:effectLst/>
        </p:spPr>
        <p:txBody>
          <a:bodyPr wrap="none" lIns="76274" tIns="62489" rIns="76274" bIns="38136" anchor="ctr">
            <a:prstTxWarp prst="textNoShape">
              <a:avLst/>
            </a:prstTxWarp>
          </a:bodyPr>
          <a:lstStyle/>
          <a:p>
            <a:pPr algn="ctr" defTabSz="793608" fontAlgn="base">
              <a:spcBef>
                <a:spcPct val="0"/>
              </a:spcBef>
              <a:spcAft>
                <a:spcPct val="0"/>
              </a:spcAft>
              <a:defRPr/>
            </a:pPr>
            <a:r>
              <a:rPr lang="en-US" altLang="ja-JP" sz="1200" kern="0" dirty="0">
                <a:solidFill>
                  <a:srgbClr val="FFFFFF"/>
                </a:solidFill>
                <a:latin typeface="BIZ UDPゴシック" panose="020B0400000000000000" pitchFamily="50" charset="-128"/>
                <a:ea typeface="BIZ UDPゴシック" panose="020B0400000000000000" pitchFamily="50" charset="-128"/>
              </a:rPr>
              <a:t>14:10</a:t>
            </a:r>
          </a:p>
        </p:txBody>
      </p:sp>
      <p:sp>
        <p:nvSpPr>
          <p:cNvPr id="43" name="AutoShape 183">
            <a:extLst>
              <a:ext uri="{FF2B5EF4-FFF2-40B4-BE49-F238E27FC236}">
                <a16:creationId xmlns:a16="http://schemas.microsoft.com/office/drawing/2014/main" id="{2F4C7A3B-9446-4044-8B4D-B64A1F3A4ED3}"/>
              </a:ext>
            </a:extLst>
          </p:cNvPr>
          <p:cNvSpPr>
            <a:spLocks noChangeArrowheads="1"/>
          </p:cNvSpPr>
          <p:nvPr/>
        </p:nvSpPr>
        <p:spPr bwMode="auto">
          <a:xfrm>
            <a:off x="2763403" y="2007362"/>
            <a:ext cx="1666832" cy="435224"/>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・演奏／和楽器演奏</a:t>
            </a:r>
            <a:endPar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A5E7DB31-E5F3-4291-A0E4-E5D4B28338A0}"/>
              </a:ext>
            </a:extLst>
          </p:cNvPr>
          <p:cNvSpPr/>
          <p:nvPr/>
        </p:nvSpPr>
        <p:spPr>
          <a:xfrm>
            <a:off x="151375" y="2705452"/>
            <a:ext cx="4428961" cy="502816"/>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45" name="AutoShape 185">
            <a:extLst>
              <a:ext uri="{FF2B5EF4-FFF2-40B4-BE49-F238E27FC236}">
                <a16:creationId xmlns:a16="http://schemas.microsoft.com/office/drawing/2014/main" id="{ED6EE56D-499E-4F1A-B1A5-4C0A6E3EDFA8}"/>
              </a:ext>
            </a:extLst>
          </p:cNvPr>
          <p:cNvSpPr>
            <a:spLocks noChangeArrowheads="1"/>
          </p:cNvSpPr>
          <p:nvPr/>
        </p:nvSpPr>
        <p:spPr bwMode="auto">
          <a:xfrm>
            <a:off x="861643" y="2494640"/>
            <a:ext cx="1800000" cy="432000"/>
          </a:xfrm>
          <a:prstGeom prst="roundRect">
            <a:avLst>
              <a:gd name="adj" fmla="val 16667"/>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海上歓迎行事</a:t>
            </a:r>
          </a:p>
        </p:txBody>
      </p:sp>
      <p:sp>
        <p:nvSpPr>
          <p:cNvPr id="47" name="AutoShape 187">
            <a:extLst>
              <a:ext uri="{FF2B5EF4-FFF2-40B4-BE49-F238E27FC236}">
                <a16:creationId xmlns:a16="http://schemas.microsoft.com/office/drawing/2014/main" id="{086A8CD5-45BF-4274-8E09-1F6EB2E2114E}"/>
              </a:ext>
            </a:extLst>
          </p:cNvPr>
          <p:cNvSpPr>
            <a:spLocks noChangeArrowheads="1"/>
          </p:cNvSpPr>
          <p:nvPr/>
        </p:nvSpPr>
        <p:spPr bwMode="auto">
          <a:xfrm>
            <a:off x="2757768" y="2494640"/>
            <a:ext cx="1433477" cy="807990"/>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・御説明／</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　大阪府立環境農林水産総合研究所</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　水産技術センター関係者等</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・演舞／和楽器</a:t>
            </a:r>
            <a:endParaRPr lang="en-US" altLang="ja-JP" sz="1200" kern="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D89BCDD3-3B98-436D-87C1-B7205F591EBC}"/>
              </a:ext>
            </a:extLst>
          </p:cNvPr>
          <p:cNvSpPr/>
          <p:nvPr/>
        </p:nvSpPr>
        <p:spPr>
          <a:xfrm>
            <a:off x="151375" y="2912664"/>
            <a:ext cx="4428961" cy="739092"/>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64" name="AutoShape 185">
            <a:extLst>
              <a:ext uri="{FF2B5EF4-FFF2-40B4-BE49-F238E27FC236}">
                <a16:creationId xmlns:a16="http://schemas.microsoft.com/office/drawing/2014/main" id="{372D6CD9-3688-4E68-8945-45C841C482AD}"/>
              </a:ext>
            </a:extLst>
          </p:cNvPr>
          <p:cNvSpPr>
            <a:spLocks noChangeArrowheads="1"/>
          </p:cNvSpPr>
          <p:nvPr/>
        </p:nvSpPr>
        <p:spPr bwMode="auto">
          <a:xfrm>
            <a:off x="826742" y="3347453"/>
            <a:ext cx="1800000" cy="432000"/>
          </a:xfrm>
          <a:prstGeom prst="roundRect">
            <a:avLst>
              <a:gd name="adj" fmla="val 16667"/>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放流行事（第</a:t>
            </a:r>
            <a:r>
              <a:rPr lang="en-US" altLang="ja-JP" sz="1200" b="1" kern="0" dirty="0">
                <a:solidFill>
                  <a:prstClr val="white"/>
                </a:solidFill>
                <a:latin typeface="BIZ UDPゴシック" panose="020B0400000000000000" pitchFamily="50" charset="-128"/>
                <a:ea typeface="BIZ UDPゴシック" panose="020B0400000000000000" pitchFamily="50" charset="-128"/>
              </a:rPr>
              <a:t>1</a:t>
            </a:r>
            <a:r>
              <a:rPr lang="ja-JP" altLang="en-US" sz="1200" b="1" kern="0" dirty="0">
                <a:solidFill>
                  <a:prstClr val="white"/>
                </a:solidFill>
                <a:latin typeface="BIZ UDPゴシック" panose="020B0400000000000000" pitchFamily="50" charset="-128"/>
                <a:ea typeface="BIZ UDPゴシック" panose="020B0400000000000000" pitchFamily="50" charset="-128"/>
              </a:rPr>
              <a:t>回御放流）</a:t>
            </a:r>
          </a:p>
        </p:txBody>
      </p:sp>
      <p:sp>
        <p:nvSpPr>
          <p:cNvPr id="67" name="AutoShape 185">
            <a:extLst>
              <a:ext uri="{FF2B5EF4-FFF2-40B4-BE49-F238E27FC236}">
                <a16:creationId xmlns:a16="http://schemas.microsoft.com/office/drawing/2014/main" id="{065CFCC3-53C3-4998-A2CD-F86657628F29}"/>
              </a:ext>
            </a:extLst>
          </p:cNvPr>
          <p:cNvSpPr>
            <a:spLocks noChangeArrowheads="1"/>
          </p:cNvSpPr>
          <p:nvPr/>
        </p:nvSpPr>
        <p:spPr bwMode="auto">
          <a:xfrm>
            <a:off x="826742" y="3849667"/>
            <a:ext cx="1800000" cy="432000"/>
          </a:xfrm>
          <a:prstGeom prst="roundRect">
            <a:avLst>
              <a:gd name="adj" fmla="val 16667"/>
            </a:avLst>
          </a:prstGeom>
          <a:solidFill>
            <a:srgbClr val="0099CC"/>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放流行事（第</a:t>
            </a:r>
            <a:r>
              <a:rPr lang="en-US" altLang="ja-JP" sz="1200" b="1" kern="0" dirty="0">
                <a:solidFill>
                  <a:prstClr val="white"/>
                </a:solidFill>
                <a:latin typeface="BIZ UDPゴシック" panose="020B0400000000000000" pitchFamily="50" charset="-128"/>
                <a:ea typeface="BIZ UDPゴシック" panose="020B0400000000000000" pitchFamily="50" charset="-128"/>
              </a:rPr>
              <a:t>2</a:t>
            </a:r>
            <a:r>
              <a:rPr lang="ja-JP" altLang="en-US" sz="1200" b="1" kern="0" dirty="0">
                <a:solidFill>
                  <a:prstClr val="white"/>
                </a:solidFill>
                <a:latin typeface="BIZ UDPゴシック" panose="020B0400000000000000" pitchFamily="50" charset="-128"/>
                <a:ea typeface="BIZ UDPゴシック" panose="020B0400000000000000" pitchFamily="50" charset="-128"/>
              </a:rPr>
              <a:t>回御放流）</a:t>
            </a:r>
          </a:p>
        </p:txBody>
      </p:sp>
      <p:sp>
        <p:nvSpPr>
          <p:cNvPr id="50" name="AutoShape 181">
            <a:extLst>
              <a:ext uri="{FF2B5EF4-FFF2-40B4-BE49-F238E27FC236}">
                <a16:creationId xmlns:a16="http://schemas.microsoft.com/office/drawing/2014/main" id="{40DB0963-7EEF-4F3A-A773-6D7003162990}"/>
              </a:ext>
            </a:extLst>
          </p:cNvPr>
          <p:cNvSpPr>
            <a:spLocks noChangeArrowheads="1"/>
          </p:cNvSpPr>
          <p:nvPr/>
        </p:nvSpPr>
        <p:spPr bwMode="auto">
          <a:xfrm>
            <a:off x="861643" y="5963494"/>
            <a:ext cx="1800000" cy="432000"/>
          </a:xfrm>
          <a:prstGeom prst="roundRect">
            <a:avLst>
              <a:gd name="adj" fmla="val 16667"/>
            </a:avLst>
          </a:prstGeom>
          <a:solidFill>
            <a:sysClr val="windowText" lastClr="000000">
              <a:lumMod val="65000"/>
              <a:lumOff val="35000"/>
            </a:sysClr>
          </a:solidFill>
          <a:ln w="12700" cap="flat" cmpd="sng" algn="ctr">
            <a:solidFill>
              <a:srgbClr val="FFFFFF"/>
            </a:solidFill>
            <a:prstDash val="solid"/>
            <a:round/>
            <a:headEnd type="none" w="med" len="med"/>
            <a:tailEnd type="none" w="med" len="med"/>
          </a:ln>
          <a:effectLst/>
        </p:spPr>
        <p:txBody>
          <a:bodyPr wrap="none" lIns="72000" tIns="36000" rIns="72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会場御発</a:t>
            </a: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7</a:t>
            </a:fld>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DD47088-4EE8-4691-AAF8-6E1454868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293" y="4305228"/>
            <a:ext cx="3111972" cy="2163200"/>
          </a:xfrm>
          <a:prstGeom prst="rect">
            <a:avLst/>
          </a:prstGeom>
        </p:spPr>
      </p:pic>
      <p:pic>
        <p:nvPicPr>
          <p:cNvPr id="16" name="図 15">
            <a:extLst>
              <a:ext uri="{FF2B5EF4-FFF2-40B4-BE49-F238E27FC236}">
                <a16:creationId xmlns:a16="http://schemas.microsoft.com/office/drawing/2014/main" id="{470F1E03-A8EA-4B49-A141-CBB937372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053" y="1110329"/>
            <a:ext cx="3143523" cy="2095683"/>
          </a:xfrm>
          <a:prstGeom prst="rect">
            <a:avLst/>
          </a:prstGeom>
        </p:spPr>
      </p:pic>
      <p:sp>
        <p:nvSpPr>
          <p:cNvPr id="24" name="テキスト ボックス 871122234">
            <a:extLst>
              <a:ext uri="{FF2B5EF4-FFF2-40B4-BE49-F238E27FC236}">
                <a16:creationId xmlns:a16="http://schemas.microsoft.com/office/drawing/2014/main" id="{593478D3-352D-43CB-A908-205ADAC05FCC}"/>
              </a:ext>
            </a:extLst>
          </p:cNvPr>
          <p:cNvSpPr txBox="1"/>
          <p:nvPr/>
        </p:nvSpPr>
        <p:spPr>
          <a:xfrm>
            <a:off x="3709288" y="5313891"/>
            <a:ext cx="562610" cy="1936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7" name="グループ化 6">
            <a:extLst>
              <a:ext uri="{FF2B5EF4-FFF2-40B4-BE49-F238E27FC236}">
                <a16:creationId xmlns:a16="http://schemas.microsoft.com/office/drawing/2014/main" id="{E6F8BE42-477D-4C21-A871-572D4AA7FED2}"/>
              </a:ext>
            </a:extLst>
          </p:cNvPr>
          <p:cNvGrpSpPr/>
          <p:nvPr/>
        </p:nvGrpSpPr>
        <p:grpSpPr>
          <a:xfrm>
            <a:off x="5637874" y="886246"/>
            <a:ext cx="1806419" cy="316637"/>
            <a:chOff x="5296510" y="931905"/>
            <a:chExt cx="1806419" cy="316637"/>
          </a:xfrm>
        </p:grpSpPr>
        <p:sp>
          <p:nvSpPr>
            <p:cNvPr id="25" name="矢印: 五方向 24">
              <a:extLst>
                <a:ext uri="{FF2B5EF4-FFF2-40B4-BE49-F238E27FC236}">
                  <a16:creationId xmlns:a16="http://schemas.microsoft.com/office/drawing/2014/main" id="{15AED363-FEBF-47F0-8220-07BC61456621}"/>
                </a:ext>
              </a:extLst>
            </p:cNvPr>
            <p:cNvSpPr/>
            <p:nvPr/>
          </p:nvSpPr>
          <p:spPr>
            <a:xfrm>
              <a:off x="5296510" y="931905"/>
              <a:ext cx="1806419" cy="316637"/>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871122234">
              <a:extLst>
                <a:ext uri="{FF2B5EF4-FFF2-40B4-BE49-F238E27FC236}">
                  <a16:creationId xmlns:a16="http://schemas.microsoft.com/office/drawing/2014/main" id="{F48479FE-1A17-4104-AC83-D842423DC4A2}"/>
                </a:ext>
              </a:extLst>
            </p:cNvPr>
            <p:cNvSpPr txBox="1"/>
            <p:nvPr/>
          </p:nvSpPr>
          <p:spPr>
            <a:xfrm>
              <a:off x="5368879" y="972834"/>
              <a:ext cx="1581390" cy="23607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海上歓迎（大分県例）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grpSp>
        <p:nvGrpSpPr>
          <p:cNvPr id="11" name="グループ化 10">
            <a:extLst>
              <a:ext uri="{FF2B5EF4-FFF2-40B4-BE49-F238E27FC236}">
                <a16:creationId xmlns:a16="http://schemas.microsoft.com/office/drawing/2014/main" id="{DC05F7E2-BE0B-4531-9978-9405B03C1851}"/>
              </a:ext>
            </a:extLst>
          </p:cNvPr>
          <p:cNvGrpSpPr/>
          <p:nvPr/>
        </p:nvGrpSpPr>
        <p:grpSpPr>
          <a:xfrm>
            <a:off x="5637874" y="4111779"/>
            <a:ext cx="1989535" cy="348734"/>
            <a:chOff x="5304393" y="4091648"/>
            <a:chExt cx="1989535" cy="348734"/>
          </a:xfrm>
        </p:grpSpPr>
        <p:sp>
          <p:nvSpPr>
            <p:cNvPr id="26" name="矢印: 五方向 25">
              <a:extLst>
                <a:ext uri="{FF2B5EF4-FFF2-40B4-BE49-F238E27FC236}">
                  <a16:creationId xmlns:a16="http://schemas.microsoft.com/office/drawing/2014/main" id="{611A7A24-7D26-4CC1-8167-6AA8256F94E2}"/>
                </a:ext>
              </a:extLst>
            </p:cNvPr>
            <p:cNvSpPr/>
            <p:nvPr/>
          </p:nvSpPr>
          <p:spPr>
            <a:xfrm>
              <a:off x="5304393" y="4091648"/>
              <a:ext cx="1989535" cy="348734"/>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871122234">
              <a:extLst>
                <a:ext uri="{FF2B5EF4-FFF2-40B4-BE49-F238E27FC236}">
                  <a16:creationId xmlns:a16="http://schemas.microsoft.com/office/drawing/2014/main" id="{8002E903-D3A3-457C-AC2A-4BF8CAB7586B}"/>
                </a:ext>
              </a:extLst>
            </p:cNvPr>
            <p:cNvSpPr txBox="1"/>
            <p:nvPr/>
          </p:nvSpPr>
          <p:spPr>
            <a:xfrm>
              <a:off x="5384645" y="4152899"/>
              <a:ext cx="1873124" cy="20797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稚魚放流（大分県例）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55" name="AutoShape 171">
            <a:extLst>
              <a:ext uri="{FF2B5EF4-FFF2-40B4-BE49-F238E27FC236}">
                <a16:creationId xmlns:a16="http://schemas.microsoft.com/office/drawing/2014/main" id="{E5E8D007-76FF-4C05-A850-7CE583E8DDC9}"/>
              </a:ext>
            </a:extLst>
          </p:cNvPr>
          <p:cNvSpPr>
            <a:spLocks noChangeArrowheads="1"/>
          </p:cNvSpPr>
          <p:nvPr/>
        </p:nvSpPr>
        <p:spPr bwMode="auto">
          <a:xfrm>
            <a:off x="195009" y="5973392"/>
            <a:ext cx="534376" cy="432000"/>
          </a:xfrm>
          <a:prstGeom prst="roundRect">
            <a:avLst>
              <a:gd name="adj" fmla="val 16667"/>
            </a:avLst>
          </a:prstGeom>
          <a:solidFill>
            <a:srgbClr val="8F9890"/>
          </a:solidFill>
          <a:ln w="9525">
            <a:noFill/>
            <a:round/>
            <a:headEnd/>
            <a:tailEnd/>
          </a:ln>
          <a:effectLst/>
        </p:spPr>
        <p:txBody>
          <a:bodyPr wrap="none" lIns="87883" tIns="72000" rIns="87883" bIns="43941"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14:30</a:t>
            </a:r>
          </a:p>
        </p:txBody>
      </p:sp>
      <p:pic>
        <p:nvPicPr>
          <p:cNvPr id="6" name="図 5">
            <a:extLst>
              <a:ext uri="{FF2B5EF4-FFF2-40B4-BE49-F238E27FC236}">
                <a16:creationId xmlns:a16="http://schemas.microsoft.com/office/drawing/2014/main" id="{EC4154C8-939F-4846-9A2F-F4E96A6727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630" l="5769" r="88462">
                        <a14:foregroundMark x1="42308" y1="2593" x2="53846" y2="98148"/>
                        <a14:foregroundMark x1="50000" y1="370" x2="42308" y2="58519"/>
                        <a14:foregroundMark x1="44231" y1="741" x2="46154" y2="31111"/>
                        <a14:foregroundMark x1="44231" y1="58519" x2="50000" y2="99630"/>
                      </a14:backgroundRemoval>
                    </a14:imgEffect>
                  </a14:imgLayer>
                </a14:imgProps>
              </a:ext>
            </a:extLst>
          </a:blip>
          <a:stretch>
            <a:fillRect/>
          </a:stretch>
        </p:blipFill>
        <p:spPr>
          <a:xfrm>
            <a:off x="5201438" y="3100203"/>
            <a:ext cx="495300" cy="3392672"/>
          </a:xfrm>
          <a:prstGeom prst="rect">
            <a:avLst/>
          </a:prstGeom>
        </p:spPr>
      </p:pic>
      <p:sp>
        <p:nvSpPr>
          <p:cNvPr id="51" name="正方形/長方形 50">
            <a:extLst>
              <a:ext uri="{FF2B5EF4-FFF2-40B4-BE49-F238E27FC236}">
                <a16:creationId xmlns:a16="http://schemas.microsoft.com/office/drawing/2014/main" id="{7CF921D5-4EEF-46DC-8198-E7F7AB44BE4F}"/>
              </a:ext>
            </a:extLst>
          </p:cNvPr>
          <p:cNvSpPr/>
          <p:nvPr/>
        </p:nvSpPr>
        <p:spPr>
          <a:xfrm>
            <a:off x="0" y="11352"/>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F88A1436-99A6-46AA-981D-488C8A6E09E4}"/>
              </a:ext>
            </a:extLst>
          </p:cNvPr>
          <p:cNvSpPr txBox="1"/>
          <p:nvPr/>
        </p:nvSpPr>
        <p:spPr bwMode="ltGray">
          <a:xfrm>
            <a:off x="0" y="60686"/>
            <a:ext cx="2475358"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a:t>
            </a:r>
            <a:r>
              <a:rPr lang="ja-JP" altLang="en-US" dirty="0">
                <a:solidFill>
                  <a:schemeClr val="bg1"/>
                </a:solidFill>
                <a:latin typeface="BIZ UDPゴシック" panose="020B0400000000000000" pitchFamily="50" charset="-128"/>
                <a:ea typeface="BIZ UDPゴシック" panose="020B0400000000000000" pitchFamily="50" charset="-128"/>
              </a:rPr>
              <a:t>　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54" name="グループ化 53">
            <a:extLst>
              <a:ext uri="{FF2B5EF4-FFF2-40B4-BE49-F238E27FC236}">
                <a16:creationId xmlns:a16="http://schemas.microsoft.com/office/drawing/2014/main" id="{71F3B619-3F07-4646-8C22-4175CC5E72BD}"/>
              </a:ext>
            </a:extLst>
          </p:cNvPr>
          <p:cNvGrpSpPr/>
          <p:nvPr/>
        </p:nvGrpSpPr>
        <p:grpSpPr>
          <a:xfrm>
            <a:off x="108000" y="540000"/>
            <a:ext cx="2503690" cy="288147"/>
            <a:chOff x="1849858" y="3193841"/>
            <a:chExt cx="2503690" cy="288147"/>
          </a:xfrm>
        </p:grpSpPr>
        <p:sp>
          <p:nvSpPr>
            <p:cNvPr id="56" name="正方形/長方形 55">
              <a:extLst>
                <a:ext uri="{FF2B5EF4-FFF2-40B4-BE49-F238E27FC236}">
                  <a16:creationId xmlns:a16="http://schemas.microsoft.com/office/drawing/2014/main" id="{528F42D0-EA24-48FC-97D8-44E06953142A}"/>
                </a:ext>
              </a:extLst>
            </p:cNvPr>
            <p:cNvSpPr/>
            <p:nvPr/>
          </p:nvSpPr>
          <p:spPr>
            <a:xfrm>
              <a:off x="1849858" y="3193841"/>
              <a:ext cx="45719" cy="288147"/>
            </a:xfrm>
            <a:prstGeom prst="rect">
              <a:avLst/>
            </a:prstGeom>
            <a:solidFill>
              <a:srgbClr val="232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BE31BB6-BFA6-422C-A38A-63728B06A960}"/>
                </a:ext>
              </a:extLst>
            </p:cNvPr>
            <p:cNvSpPr txBox="1"/>
            <p:nvPr/>
          </p:nvSpPr>
          <p:spPr>
            <a:xfrm>
              <a:off x="1895577" y="3193841"/>
              <a:ext cx="2457971" cy="288147"/>
            </a:xfrm>
            <a:prstGeom prst="rect">
              <a:avLst/>
            </a:prstGeom>
            <a:solidFill>
              <a:schemeClr val="accent4">
                <a:lumMod val="20000"/>
                <a:lumOff val="80000"/>
              </a:schemeClr>
            </a:solidFill>
          </p:spPr>
          <p:txBody>
            <a:bodyPr wrap="none" lIns="36000" tIns="36000" rIns="36000" bIns="36000" rtlCol="0">
              <a:spAutoFit/>
            </a:bodyPr>
            <a:lstStyle>
              <a:defPPr>
                <a:defRPr lang="en-US"/>
              </a:defPPr>
              <a:lvl1pPr marL="171450" indent="-171450">
                <a:buClr>
                  <a:srgbClr val="6BA4E3"/>
                </a:buClr>
                <a:buSzPct val="130000"/>
                <a:buFont typeface="Wingdings" panose="05000000000000000000" pitchFamily="2" charset="2"/>
                <a:buChar char="n"/>
                <a:defRPr kumimoji="1" sz="1050">
                  <a:latin typeface="+mn-ea"/>
                </a:defRPr>
              </a:lvl1pPr>
            </a:lstStyle>
            <a:p>
              <a:pPr marL="0" indent="0">
                <a:buNone/>
              </a:pPr>
              <a:r>
                <a:rPr lang="ja-JP" altLang="en-US" sz="1400" b="1" dirty="0">
                  <a:latin typeface="BIZ UDPゴシック" panose="020B0400000000000000" pitchFamily="50" charset="-128"/>
                  <a:ea typeface="BIZ UDPゴシック" panose="020B0400000000000000" pitchFamily="50" charset="-128"/>
                </a:rPr>
                <a:t>海上歓迎・放流行事プログラム</a:t>
              </a:r>
            </a:p>
          </p:txBody>
        </p:sp>
      </p:grpSp>
      <p:sp>
        <p:nvSpPr>
          <p:cNvPr id="59" name="楕円 58">
            <a:extLst>
              <a:ext uri="{FF2B5EF4-FFF2-40B4-BE49-F238E27FC236}">
                <a16:creationId xmlns:a16="http://schemas.microsoft.com/office/drawing/2014/main" id="{93B61344-0624-4C28-BE8D-17722DC948CA}"/>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C2389E31-7378-4DF8-BC20-B22FE5B7D168}"/>
              </a:ext>
            </a:extLst>
          </p:cNvPr>
          <p:cNvSpPr/>
          <p:nvPr/>
        </p:nvSpPr>
        <p:spPr>
          <a:xfrm>
            <a:off x="858223" y="4426884"/>
            <a:ext cx="1970535" cy="132211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871122234">
            <a:extLst>
              <a:ext uri="{FF2B5EF4-FFF2-40B4-BE49-F238E27FC236}">
                <a16:creationId xmlns:a16="http://schemas.microsoft.com/office/drawing/2014/main" id="{84D20C5E-0B3C-4A32-8B8C-E4150A37AA0B}"/>
              </a:ext>
            </a:extLst>
          </p:cNvPr>
          <p:cNvSpPr txBox="1"/>
          <p:nvPr/>
        </p:nvSpPr>
        <p:spPr>
          <a:xfrm>
            <a:off x="4005923" y="5700880"/>
            <a:ext cx="562610" cy="1936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2" name="図 61">
            <a:extLst>
              <a:ext uri="{FF2B5EF4-FFF2-40B4-BE49-F238E27FC236}">
                <a16:creationId xmlns:a16="http://schemas.microsoft.com/office/drawing/2014/main" id="{4906BCA6-F4A6-4C58-BCF9-5A25ECB10E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95995" y="4973142"/>
            <a:ext cx="1259453" cy="642135"/>
          </a:xfrm>
          <a:prstGeom prst="rect">
            <a:avLst/>
          </a:prstGeom>
        </p:spPr>
      </p:pic>
      <p:sp>
        <p:nvSpPr>
          <p:cNvPr id="63" name="テキスト ボックス 871122234">
            <a:extLst>
              <a:ext uri="{FF2B5EF4-FFF2-40B4-BE49-F238E27FC236}">
                <a16:creationId xmlns:a16="http://schemas.microsoft.com/office/drawing/2014/main" id="{CA7E3F60-AE12-44C2-82CB-6C03FE3C7DCE}"/>
              </a:ext>
            </a:extLst>
          </p:cNvPr>
          <p:cNvSpPr txBox="1"/>
          <p:nvPr/>
        </p:nvSpPr>
        <p:spPr>
          <a:xfrm>
            <a:off x="1428761" y="4788197"/>
            <a:ext cx="562611" cy="15529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キジハタ</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5" name="テキスト ボックス 871122234">
            <a:extLst>
              <a:ext uri="{FF2B5EF4-FFF2-40B4-BE49-F238E27FC236}">
                <a16:creationId xmlns:a16="http://schemas.microsoft.com/office/drawing/2014/main" id="{9AFF6971-6AFB-4371-A7B8-6A66D82EF9B8}"/>
              </a:ext>
            </a:extLst>
          </p:cNvPr>
          <p:cNvSpPr txBox="1"/>
          <p:nvPr/>
        </p:nvSpPr>
        <p:spPr>
          <a:xfrm>
            <a:off x="792230" y="4525748"/>
            <a:ext cx="1508283" cy="14035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回目放流魚</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6" name="四角形: 角を丸くする 65">
            <a:extLst>
              <a:ext uri="{FF2B5EF4-FFF2-40B4-BE49-F238E27FC236}">
                <a16:creationId xmlns:a16="http://schemas.microsoft.com/office/drawing/2014/main" id="{1BBB7FA8-8F2F-4333-AA30-11539B46141D}"/>
              </a:ext>
            </a:extLst>
          </p:cNvPr>
          <p:cNvSpPr/>
          <p:nvPr/>
        </p:nvSpPr>
        <p:spPr>
          <a:xfrm>
            <a:off x="3094724" y="4447205"/>
            <a:ext cx="2014900" cy="132211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8A1954E7-59BC-474E-98EB-B1E701E24C97}"/>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7007" y1="45399" x2="21533" y2="51534"/>
                      </a14:backgroundRemoval>
                    </a14:imgEffect>
                  </a14:imgLayer>
                </a14:imgProps>
              </a:ext>
              <a:ext uri="{28A0092B-C50C-407E-A947-70E740481C1C}">
                <a14:useLocalDpi xmlns:a14="http://schemas.microsoft.com/office/drawing/2010/main" val="0"/>
              </a:ext>
            </a:extLst>
          </a:blip>
          <a:stretch>
            <a:fillRect/>
          </a:stretch>
        </p:blipFill>
        <p:spPr>
          <a:xfrm>
            <a:off x="3623255" y="4810292"/>
            <a:ext cx="1397780" cy="924470"/>
          </a:xfrm>
          <a:prstGeom prst="rect">
            <a:avLst/>
          </a:prstGeom>
        </p:spPr>
      </p:pic>
      <p:sp>
        <p:nvSpPr>
          <p:cNvPr id="69" name="テキスト ボックス 1124300500">
            <a:extLst>
              <a:ext uri="{FF2B5EF4-FFF2-40B4-BE49-F238E27FC236}">
                <a16:creationId xmlns:a16="http://schemas.microsoft.com/office/drawing/2014/main" id="{47C3CB4E-C4D6-4D53-8D81-C3CE4F81B470}"/>
              </a:ext>
            </a:extLst>
          </p:cNvPr>
          <p:cNvSpPr txBox="1"/>
          <p:nvPr/>
        </p:nvSpPr>
        <p:spPr>
          <a:xfrm>
            <a:off x="3341951" y="4878839"/>
            <a:ext cx="472440" cy="16383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ヒラメ</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0" name="テキスト ボックス 871122234">
            <a:extLst>
              <a:ext uri="{FF2B5EF4-FFF2-40B4-BE49-F238E27FC236}">
                <a16:creationId xmlns:a16="http://schemas.microsoft.com/office/drawing/2014/main" id="{199C7316-EDBC-4B95-A6B5-A1AE5062DC27}"/>
              </a:ext>
            </a:extLst>
          </p:cNvPr>
          <p:cNvSpPr txBox="1"/>
          <p:nvPr/>
        </p:nvSpPr>
        <p:spPr>
          <a:xfrm>
            <a:off x="3157917" y="4574930"/>
            <a:ext cx="1410616" cy="15327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２回目放流魚</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79063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背景パターン&#10;&#10;AI 生成コンテンツは誤りを含む可能性があります。">
            <a:extLst>
              <a:ext uri="{FF2B5EF4-FFF2-40B4-BE49-F238E27FC236}">
                <a16:creationId xmlns:a16="http://schemas.microsoft.com/office/drawing/2014/main" id="{53C4C10E-1313-4C65-977B-0632972E796E}"/>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111464" y="1597500"/>
            <a:ext cx="8969489" cy="1733631"/>
          </a:xfrm>
          <a:prstGeom prst="rect">
            <a:avLst/>
          </a:prstGeom>
        </p:spPr>
      </p:pic>
      <p:pic>
        <p:nvPicPr>
          <p:cNvPr id="71" name="図 70" descr="背景パターン&#10;&#10;AI 生成コンテンツは誤りを含む可能性があります。">
            <a:extLst>
              <a:ext uri="{FF2B5EF4-FFF2-40B4-BE49-F238E27FC236}">
                <a16:creationId xmlns:a16="http://schemas.microsoft.com/office/drawing/2014/main" id="{871A1F1B-55F9-434D-9E34-2E507DC64413}"/>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111464" y="5021858"/>
            <a:ext cx="8969489" cy="1733631"/>
          </a:xfrm>
          <a:prstGeom prst="rect">
            <a:avLst/>
          </a:prstGeom>
        </p:spPr>
      </p:pic>
      <p:sp>
        <p:nvSpPr>
          <p:cNvPr id="53" name="正方形/長方形 52">
            <a:extLst>
              <a:ext uri="{FF2B5EF4-FFF2-40B4-BE49-F238E27FC236}">
                <a16:creationId xmlns:a16="http://schemas.microsoft.com/office/drawing/2014/main" id="{92B0E6D0-B88A-4D18-A1D2-ADDA6C4D38CD}"/>
              </a:ext>
            </a:extLst>
          </p:cNvPr>
          <p:cNvSpPr>
            <a:spLocks/>
          </p:cNvSpPr>
          <p:nvPr/>
        </p:nvSpPr>
        <p:spPr>
          <a:xfrm>
            <a:off x="286144" y="2940847"/>
            <a:ext cx="4149792" cy="3516171"/>
          </a:xfrm>
          <a:prstGeom prst="rect">
            <a:avLst/>
          </a:prstGeom>
          <a:solidFill>
            <a:schemeClr val="bg1"/>
          </a:solidFill>
          <a:ln w="9525">
            <a:solidFill>
              <a:schemeClr val="accent4">
                <a:lumMod val="60000"/>
                <a:lumOff val="40000"/>
              </a:schemeClr>
            </a:solidFill>
          </a:ln>
          <a:effectLst>
            <a:outerShdw blurRad="76200" dist="50800" dir="2700000" algn="tl" rotWithShape="0">
              <a:schemeClr val="accent4">
                <a:lumMod val="60000"/>
                <a:lumOff val="4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429">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z="1400" smtClean="0">
                <a:latin typeface="BIZ UDPゴシック" panose="020B0400000000000000" pitchFamily="50" charset="-128"/>
                <a:ea typeface="BIZ UDPゴシック" panose="020B0400000000000000" pitchFamily="50" charset="-128"/>
              </a:rPr>
              <a:pPr algn="ctr"/>
              <a:t>8</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81AB3F0-6EAD-4D49-A1ED-430A76AF5C58}"/>
              </a:ext>
            </a:extLst>
          </p:cNvPr>
          <p:cNvSpPr/>
          <p:nvPr/>
        </p:nvSpPr>
        <p:spPr>
          <a:xfrm>
            <a:off x="0" y="-1"/>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F351D88-170F-4712-8352-17B4E2D9CDA5}"/>
              </a:ext>
            </a:extLst>
          </p:cNvPr>
          <p:cNvSpPr txBox="1"/>
          <p:nvPr/>
        </p:nvSpPr>
        <p:spPr bwMode="ltGray">
          <a:xfrm>
            <a:off x="126124" y="46748"/>
            <a:ext cx="1359668"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3 </a:t>
            </a:r>
            <a:r>
              <a:rPr kumimoji="1" lang="ja-JP" altLang="en-US" dirty="0">
                <a:solidFill>
                  <a:schemeClr val="bg1"/>
                </a:solidFill>
                <a:latin typeface="BIZ UDPゴシック" panose="020B0400000000000000" pitchFamily="50" charset="-128"/>
                <a:ea typeface="BIZ UDPゴシック" panose="020B0400000000000000" pitchFamily="50" charset="-128"/>
              </a:rPr>
              <a:t>関連行事</a:t>
            </a:r>
          </a:p>
        </p:txBody>
      </p:sp>
      <p:sp>
        <p:nvSpPr>
          <p:cNvPr id="5" name="正方形/長方形 4">
            <a:extLst>
              <a:ext uri="{FF2B5EF4-FFF2-40B4-BE49-F238E27FC236}">
                <a16:creationId xmlns:a16="http://schemas.microsoft.com/office/drawing/2014/main" id="{11BA384E-3E0C-48B4-B739-F4F6622D30F0}"/>
              </a:ext>
            </a:extLst>
          </p:cNvPr>
          <p:cNvSpPr/>
          <p:nvPr/>
        </p:nvSpPr>
        <p:spPr>
          <a:xfrm>
            <a:off x="4644668" y="3055167"/>
            <a:ext cx="4345714" cy="2151541"/>
          </a:xfrm>
          <a:prstGeom prst="rect">
            <a:avLst/>
          </a:prstGeom>
          <a:solidFill>
            <a:schemeClr val="bg1"/>
          </a:solidFill>
          <a:ln w="9525">
            <a:solidFill>
              <a:srgbClr val="FF66FF"/>
            </a:solidFill>
          </a:ln>
          <a:effectLst>
            <a:outerShdw blurRad="76200" dist="50800" dir="2700000" algn="tl" rotWithShape="0">
              <a:srgbClr val="AB19A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03D7338-9D75-492D-BE75-31AD6F4FFDF9}"/>
              </a:ext>
            </a:extLst>
          </p:cNvPr>
          <p:cNvSpPr>
            <a:spLocks/>
          </p:cNvSpPr>
          <p:nvPr/>
        </p:nvSpPr>
        <p:spPr>
          <a:xfrm>
            <a:off x="4644165" y="1512076"/>
            <a:ext cx="4345714" cy="1231106"/>
          </a:xfrm>
          <a:prstGeom prst="rect">
            <a:avLst/>
          </a:prstGeom>
          <a:solidFill>
            <a:schemeClr val="bg1"/>
          </a:solidFill>
          <a:ln w="9525">
            <a:solidFill>
              <a:srgbClr val="00B050"/>
            </a:solidFill>
          </a:ln>
          <a:effectLst>
            <a:outerShdw blurRad="76200" dist="50800" dir="2700000" algn="tl" rotWithShape="0">
              <a:srgbClr val="00B05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336FCBEF-12FD-47AF-A610-F32E39B057DB}"/>
              </a:ext>
            </a:extLst>
          </p:cNvPr>
          <p:cNvGrpSpPr/>
          <p:nvPr/>
        </p:nvGrpSpPr>
        <p:grpSpPr>
          <a:xfrm>
            <a:off x="153618" y="2837288"/>
            <a:ext cx="810304" cy="379139"/>
            <a:chOff x="164675" y="1372524"/>
            <a:chExt cx="1134426" cy="830938"/>
          </a:xfrm>
        </p:grpSpPr>
        <p:sp>
          <p:nvSpPr>
            <p:cNvPr id="15" name="角丸四角形 360">
              <a:extLst>
                <a:ext uri="{FF2B5EF4-FFF2-40B4-BE49-F238E27FC236}">
                  <a16:creationId xmlns:a16="http://schemas.microsoft.com/office/drawing/2014/main" id="{38B72B09-931B-4089-9F3C-798477094558}"/>
                </a:ext>
              </a:extLst>
            </p:cNvPr>
            <p:cNvSpPr/>
            <p:nvPr/>
          </p:nvSpPr>
          <p:spPr bwMode="auto">
            <a:xfrm>
              <a:off x="225634" y="1489909"/>
              <a:ext cx="1073467" cy="713553"/>
            </a:xfrm>
            <a:prstGeom prst="homePlate">
              <a:avLst/>
            </a:prstGeom>
            <a:solidFill>
              <a:schemeClr val="bg1"/>
            </a:solidFill>
            <a:ln w="63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16" name="角丸四角形 360">
              <a:extLst>
                <a:ext uri="{FF2B5EF4-FFF2-40B4-BE49-F238E27FC236}">
                  <a16:creationId xmlns:a16="http://schemas.microsoft.com/office/drawing/2014/main" id="{584E5ED6-F059-4FFC-971F-8853F1D47793}"/>
                </a:ext>
              </a:extLst>
            </p:cNvPr>
            <p:cNvSpPr/>
            <p:nvPr/>
          </p:nvSpPr>
          <p:spPr bwMode="auto">
            <a:xfrm>
              <a:off x="164675" y="1372524"/>
              <a:ext cx="1073467" cy="713553"/>
            </a:xfrm>
            <a:prstGeom prst="homePlate">
              <a:avLst/>
            </a:prstGeom>
            <a:solidFill>
              <a:schemeClr val="accent4">
                <a:lumMod val="60000"/>
                <a:lumOff val="40000"/>
                <a:alpha val="90000"/>
              </a:schemeClr>
            </a:solidFill>
            <a:ln w="9525" cap="flat" cmpd="sng" algn="ctr">
              <a:solidFill>
                <a:srgbClr val="76B8D0"/>
              </a:solidFill>
              <a:prstDash val="solid"/>
              <a:round/>
              <a:headEnd type="none" w="med" len="med"/>
              <a:tailEnd type="none" w="med" len="med"/>
            </a:ln>
            <a:effectLst/>
          </p:spPr>
          <p:txBody>
            <a:bodyPr rot="0" spcFirstLastPara="0" vertOverflow="overflow" horzOverflow="overflow" vert="horz" wrap="squar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ステージ</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17" name="四角形: 角を丸くする 16">
            <a:extLst>
              <a:ext uri="{FF2B5EF4-FFF2-40B4-BE49-F238E27FC236}">
                <a16:creationId xmlns:a16="http://schemas.microsoft.com/office/drawing/2014/main" id="{51D9CAF4-5613-4BFB-9AAD-F2B8A9EE3DA6}"/>
              </a:ext>
            </a:extLst>
          </p:cNvPr>
          <p:cNvSpPr/>
          <p:nvPr/>
        </p:nvSpPr>
        <p:spPr>
          <a:xfrm>
            <a:off x="994693" y="2940848"/>
            <a:ext cx="3451619" cy="242904"/>
          </a:xfrm>
          <a:prstGeom prst="roundRect">
            <a:avLst>
              <a:gd name="adj" fmla="val 50000"/>
            </a:avLst>
          </a:prstGeom>
          <a:solidFill>
            <a:schemeClr val="bg1"/>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endParaRPr kumimoji="1" lang="en-US" altLang="ja-JP" sz="857" b="1" dirty="0">
              <a:solidFill>
                <a:srgbClr val="0070C0"/>
              </a:solidFill>
              <a:latin typeface="BIZ UDPゴシック" panose="020B0400000000000000" pitchFamily="50" charset="-128"/>
              <a:ea typeface="BIZ UDPゴシック" panose="020B0400000000000000" pitchFamily="50" charset="-128"/>
            </a:endParaRPr>
          </a:p>
        </p:txBody>
      </p:sp>
      <p:sp>
        <p:nvSpPr>
          <p:cNvPr id="18" name="テキスト ボックス 2">
            <a:extLst>
              <a:ext uri="{FF2B5EF4-FFF2-40B4-BE49-F238E27FC236}">
                <a16:creationId xmlns:a16="http://schemas.microsoft.com/office/drawing/2014/main" id="{CDEE78B1-C446-4131-A1DB-24FB3103F2AA}"/>
              </a:ext>
            </a:extLst>
          </p:cNvPr>
          <p:cNvSpPr txBox="1">
            <a:spLocks noChangeArrowheads="1"/>
          </p:cNvSpPr>
          <p:nvPr/>
        </p:nvSpPr>
        <p:spPr bwMode="auto">
          <a:xfrm>
            <a:off x="1271958" y="535215"/>
            <a:ext cx="6607898" cy="609141"/>
          </a:xfrm>
          <a:prstGeom prst="rect">
            <a:avLst/>
          </a:prstGeom>
          <a:noFill/>
        </p:spPr>
        <p:txBody>
          <a:bodyPr wrap="none" rtlCol="0">
            <a:spAutoFit/>
          </a:bodyPr>
          <a:lstStyle>
            <a:defPPr>
              <a:defRPr lang="en-US"/>
            </a:defPPr>
            <a:lvl1pPr algn="ctr">
              <a:lnSpc>
                <a:spcPct val="100000"/>
              </a:lnSpc>
              <a:spcBef>
                <a:spcPts val="600"/>
              </a:spcBef>
              <a:defRPr sz="1300" b="1" i="0">
                <a:solidFill>
                  <a:srgbClr val="002060"/>
                </a:solidFill>
                <a:effectLst>
                  <a:glow rad="50800">
                    <a:schemeClr val="bg1"/>
                  </a:glow>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defRPr>
            </a:lvl1pPr>
          </a:lstStyle>
          <a:p>
            <a:r>
              <a:rPr lang="ja-JP" altLang="en-US" sz="1429" dirty="0">
                <a:solidFill>
                  <a:schemeClr val="accent5">
                    <a:lumMod val="75000"/>
                  </a:schemeClr>
                </a:solidFill>
                <a:latin typeface="BIZ UDPゴシック" panose="020B0400000000000000" pitchFamily="50" charset="-128"/>
                <a:ea typeface="BIZ UDPゴシック" panose="020B0400000000000000" pitchFamily="50" charset="-128"/>
              </a:rPr>
              <a:t>式典・放流行事は招待客のみのイベントとなるため、大阪府内で関連行事を実施。</a:t>
            </a:r>
            <a:endParaRPr lang="en-US" altLang="ja-JP" sz="1429"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ja-JP" altLang="en-US" sz="1429" dirty="0">
                <a:solidFill>
                  <a:schemeClr val="accent5">
                    <a:lumMod val="75000"/>
                  </a:schemeClr>
                </a:solidFill>
                <a:latin typeface="BIZ UDPゴシック" panose="020B0400000000000000" pitchFamily="50" charset="-128"/>
                <a:ea typeface="BIZ UDPゴシック" panose="020B0400000000000000" pitchFamily="50" charset="-128"/>
              </a:rPr>
              <a:t>府内全域に全国豊かな海づくり大会の理念を広げるためのイベント</a:t>
            </a:r>
            <a:endParaRPr lang="en-US" altLang="ja-JP" sz="1429" dirty="0">
              <a:solidFill>
                <a:schemeClr val="accent5">
                  <a:lumMod val="75000"/>
                </a:schemeClr>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4F3F189C-C842-42AC-B415-E238003F2801}"/>
              </a:ext>
            </a:extLst>
          </p:cNvPr>
          <p:cNvGrpSpPr/>
          <p:nvPr/>
        </p:nvGrpSpPr>
        <p:grpSpPr>
          <a:xfrm>
            <a:off x="4605404" y="1310964"/>
            <a:ext cx="810304" cy="366009"/>
            <a:chOff x="6425576" y="1418299"/>
            <a:chExt cx="1134426" cy="783223"/>
          </a:xfrm>
        </p:grpSpPr>
        <p:sp>
          <p:nvSpPr>
            <p:cNvPr id="21" name="角丸四角形 360">
              <a:extLst>
                <a:ext uri="{FF2B5EF4-FFF2-40B4-BE49-F238E27FC236}">
                  <a16:creationId xmlns:a16="http://schemas.microsoft.com/office/drawing/2014/main" id="{45F632E3-7D2C-447D-8427-8E13D07FAAFF}"/>
                </a:ext>
              </a:extLst>
            </p:cNvPr>
            <p:cNvSpPr/>
            <p:nvPr/>
          </p:nvSpPr>
          <p:spPr bwMode="auto">
            <a:xfrm>
              <a:off x="6486535" y="1487969"/>
              <a:ext cx="1073467" cy="713553"/>
            </a:xfrm>
            <a:prstGeom prst="homePlate">
              <a:avLst/>
            </a:prstGeom>
            <a:solidFill>
              <a:schemeClr val="bg1"/>
            </a:solidFill>
            <a:ln w="63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22" name="角丸四角形 360">
              <a:extLst>
                <a:ext uri="{FF2B5EF4-FFF2-40B4-BE49-F238E27FC236}">
                  <a16:creationId xmlns:a16="http://schemas.microsoft.com/office/drawing/2014/main" id="{F1DE01F9-FD56-49CC-8670-0AF347E3601F}"/>
                </a:ext>
              </a:extLst>
            </p:cNvPr>
            <p:cNvSpPr/>
            <p:nvPr/>
          </p:nvSpPr>
          <p:spPr bwMode="auto">
            <a:xfrm>
              <a:off x="6425576" y="1418299"/>
              <a:ext cx="1073467" cy="713553"/>
            </a:xfrm>
            <a:prstGeom prst="homePlate">
              <a:avLst/>
            </a:prstGeom>
            <a:solidFill>
              <a:srgbClr val="00B050">
                <a:alpha val="90000"/>
              </a:srgbClr>
            </a:solidFill>
            <a:ln w="9525" cap="flat" cmpd="sng" algn="ctr">
              <a:noFill/>
              <a:prstDash val="solid"/>
              <a:round/>
              <a:headEnd type="none" w="med" len="med"/>
              <a:tailEnd type="none" w="med" len="med"/>
            </a:ln>
            <a:effectLst/>
          </p:spPr>
          <p:txBody>
            <a:bodyPr rot="0" spcFirstLastPara="0" vertOverflow="overflow" horzOverflow="overflow" vert="horz" wrap="non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飲食･物販</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23" name="四角形: 角を丸くする 22">
            <a:extLst>
              <a:ext uri="{FF2B5EF4-FFF2-40B4-BE49-F238E27FC236}">
                <a16:creationId xmlns:a16="http://schemas.microsoft.com/office/drawing/2014/main" id="{F8C36DE2-F365-446A-BAD0-E5587CFCD869}"/>
              </a:ext>
            </a:extLst>
          </p:cNvPr>
          <p:cNvSpPr/>
          <p:nvPr/>
        </p:nvSpPr>
        <p:spPr>
          <a:xfrm>
            <a:off x="5500285" y="1403615"/>
            <a:ext cx="3397154" cy="230976"/>
          </a:xfrm>
          <a:prstGeom prst="roundRect">
            <a:avLst>
              <a:gd name="adj" fmla="val 50000"/>
            </a:avLst>
          </a:prstGeom>
          <a:solidFill>
            <a:schemeClr val="bg1"/>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0" lang="ja-JP" altLang="en-US" sz="11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大阪産の海産物を中心に美味しさの再発見！</a:t>
            </a:r>
            <a:endParaRPr kumimoji="0" lang="en-US" altLang="ja-JP" sz="11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F5364E7C-F898-485B-8B41-89EF082E31B5}"/>
              </a:ext>
            </a:extLst>
          </p:cNvPr>
          <p:cNvSpPr/>
          <p:nvPr/>
        </p:nvSpPr>
        <p:spPr>
          <a:xfrm>
            <a:off x="4699456" y="1782203"/>
            <a:ext cx="4195029" cy="16709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Bef>
                <a:spcPct val="0"/>
              </a:spcBef>
              <a:spcAft>
                <a:spcPct val="0"/>
              </a:spcAft>
              <a:defRPr/>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▶番組コラボ企画　オリジナル「魚庭の海づくり丼」提供</a:t>
            </a:r>
          </a:p>
        </p:txBody>
      </p:sp>
      <p:grpSp>
        <p:nvGrpSpPr>
          <p:cNvPr id="28" name="グループ化 27">
            <a:extLst>
              <a:ext uri="{FF2B5EF4-FFF2-40B4-BE49-F238E27FC236}">
                <a16:creationId xmlns:a16="http://schemas.microsoft.com/office/drawing/2014/main" id="{28E0A4E0-60D5-441B-A36D-F18AED863A02}"/>
              </a:ext>
            </a:extLst>
          </p:cNvPr>
          <p:cNvGrpSpPr/>
          <p:nvPr/>
        </p:nvGrpSpPr>
        <p:grpSpPr>
          <a:xfrm>
            <a:off x="4596265" y="2871025"/>
            <a:ext cx="810304" cy="372850"/>
            <a:chOff x="6388602" y="1427992"/>
            <a:chExt cx="1134426" cy="783223"/>
          </a:xfrm>
        </p:grpSpPr>
        <p:sp>
          <p:nvSpPr>
            <p:cNvPr id="29" name="角丸四角形 360">
              <a:extLst>
                <a:ext uri="{FF2B5EF4-FFF2-40B4-BE49-F238E27FC236}">
                  <a16:creationId xmlns:a16="http://schemas.microsoft.com/office/drawing/2014/main" id="{5B2C0D46-80F1-4239-82FD-913245601DE0}"/>
                </a:ext>
              </a:extLst>
            </p:cNvPr>
            <p:cNvSpPr/>
            <p:nvPr/>
          </p:nvSpPr>
          <p:spPr bwMode="auto">
            <a:xfrm>
              <a:off x="6449561" y="1497662"/>
              <a:ext cx="1073467" cy="713553"/>
            </a:xfrm>
            <a:prstGeom prst="homePlate">
              <a:avLst/>
            </a:prstGeom>
            <a:solidFill>
              <a:schemeClr val="bg1"/>
            </a:solidFill>
            <a:ln w="635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30" name="角丸四角形 360">
              <a:extLst>
                <a:ext uri="{FF2B5EF4-FFF2-40B4-BE49-F238E27FC236}">
                  <a16:creationId xmlns:a16="http://schemas.microsoft.com/office/drawing/2014/main" id="{11738914-3267-44C8-AECC-E6384753BF31}"/>
                </a:ext>
              </a:extLst>
            </p:cNvPr>
            <p:cNvSpPr/>
            <p:nvPr/>
          </p:nvSpPr>
          <p:spPr bwMode="auto">
            <a:xfrm>
              <a:off x="6388602" y="1427992"/>
              <a:ext cx="1073467" cy="713553"/>
            </a:xfrm>
            <a:prstGeom prst="homePlate">
              <a:avLst/>
            </a:prstGeom>
            <a:solidFill>
              <a:srgbClr val="FF66FF"/>
            </a:solidFill>
            <a:ln w="9525" cap="flat" cmpd="sng" algn="ctr">
              <a:solidFill>
                <a:srgbClr val="F8BAF7"/>
              </a:solidFill>
              <a:prstDash val="solid"/>
              <a:round/>
              <a:headEnd type="none" w="med" len="med"/>
              <a:tailEnd type="none" w="med" len="med"/>
            </a:ln>
            <a:effectLst/>
          </p:spPr>
          <p:txBody>
            <a:bodyPr rot="0" spcFirstLastPara="0" vertOverflow="overflow" horzOverflow="overflow" vert="horz" wrap="non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企画展示</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31" name="正方形/長方形 30">
            <a:extLst>
              <a:ext uri="{FF2B5EF4-FFF2-40B4-BE49-F238E27FC236}">
                <a16:creationId xmlns:a16="http://schemas.microsoft.com/office/drawing/2014/main" id="{B025D1D7-0756-4EA7-AAEE-0742DF136BF7}"/>
              </a:ext>
            </a:extLst>
          </p:cNvPr>
          <p:cNvSpPr/>
          <p:nvPr/>
        </p:nvSpPr>
        <p:spPr>
          <a:xfrm>
            <a:off x="4739096" y="3480177"/>
            <a:ext cx="4161044" cy="167090"/>
          </a:xfrm>
          <a:prstGeom prst="rect">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▶大阪</a:t>
            </a:r>
            <a:r>
              <a:rPr lang="en-US" altLang="ja-JP" sz="1000" b="1" kern="100" dirty="0">
                <a:latin typeface="BIZ UDPゴシック" panose="020B0400000000000000" pitchFamily="50" charset="-128"/>
                <a:ea typeface="BIZ UDPゴシック" panose="020B0400000000000000" pitchFamily="50" charset="-128"/>
                <a:cs typeface="Times New Roman" panose="02020603050405020304" pitchFamily="18" charset="0"/>
              </a:rPr>
              <a:t>MOBA</a:t>
            </a:r>
            <a:r>
              <a:rPr lang="ja-JP" altLang="en-US" sz="1000" b="1" kern="100" dirty="0">
                <a:latin typeface="BIZ UDPゴシック" panose="020B0400000000000000" pitchFamily="50" charset="-128"/>
                <a:ea typeface="BIZ UDPゴシック" panose="020B0400000000000000" pitchFamily="50" charset="-128"/>
                <a:cs typeface="Times New Roman" panose="02020603050405020304" pitchFamily="18" charset="0"/>
              </a:rPr>
              <a:t>リンク構想・企画展示</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2" name="Rectangle 3">
            <a:extLst>
              <a:ext uri="{FF2B5EF4-FFF2-40B4-BE49-F238E27FC236}">
                <a16:creationId xmlns:a16="http://schemas.microsoft.com/office/drawing/2014/main" id="{9C5458BB-71E3-4775-8071-025886D98883}"/>
              </a:ext>
            </a:extLst>
          </p:cNvPr>
          <p:cNvSpPr>
            <a:spLocks noChangeArrowheads="1"/>
          </p:cNvSpPr>
          <p:nvPr/>
        </p:nvSpPr>
        <p:spPr bwMode="auto">
          <a:xfrm>
            <a:off x="4683690" y="4641260"/>
            <a:ext cx="4042021"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a:lnSpc>
                <a:spcPts val="1357"/>
              </a:lnSpc>
              <a:spcBef>
                <a:spcPts val="0"/>
              </a:spcBef>
            </a:pP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BOI</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パートナー企業が行う海を守るための取り組みや、</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357"/>
              </a:lnSpc>
              <a:spcBef>
                <a:spcPts val="0"/>
              </a:spcBef>
              <a:buNone/>
            </a:pP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　　 その技術について展示・紹介。</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Rectangle 3">
            <a:extLst>
              <a:ext uri="{FF2B5EF4-FFF2-40B4-BE49-F238E27FC236}">
                <a16:creationId xmlns:a16="http://schemas.microsoft.com/office/drawing/2014/main" id="{E3559FBE-B539-4D6B-9739-5B2B68FDD477}"/>
              </a:ext>
            </a:extLst>
          </p:cNvPr>
          <p:cNvSpPr>
            <a:spLocks noChangeArrowheads="1"/>
          </p:cNvSpPr>
          <p:nvPr/>
        </p:nvSpPr>
        <p:spPr bwMode="auto">
          <a:xfrm>
            <a:off x="4683690" y="3713873"/>
            <a:ext cx="4058938"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a:lnSpc>
                <a:spcPts val="1357"/>
              </a:lnSpc>
              <a:spcBef>
                <a:spcPts val="0"/>
              </a:spcBef>
            </a:pP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魚庭の海の未来を作る取り組み（</a:t>
            </a: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MOBA</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リンク構想）について紹介し、大阪の海を守る活動を訴求していく。</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id="{B3807F0D-FEBA-4B39-BF97-A6B51A97C57C}"/>
              </a:ext>
            </a:extLst>
          </p:cNvPr>
          <p:cNvSpPr/>
          <p:nvPr/>
        </p:nvSpPr>
        <p:spPr>
          <a:xfrm>
            <a:off x="4726828" y="4366533"/>
            <a:ext cx="4169784" cy="167090"/>
          </a:xfrm>
          <a:prstGeom prst="rect">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 「ブルーオーシャンイニシアチブ（</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BOI</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）」企画展示</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EB6B10DB-1442-4D57-8CC7-035D215148B6}"/>
              </a:ext>
            </a:extLst>
          </p:cNvPr>
          <p:cNvSpPr/>
          <p:nvPr/>
        </p:nvSpPr>
        <p:spPr>
          <a:xfrm>
            <a:off x="5472666" y="2965027"/>
            <a:ext cx="3451619" cy="218012"/>
          </a:xfrm>
          <a:prstGeom prst="roundRect">
            <a:avLst>
              <a:gd name="adj" fmla="val 50000"/>
            </a:avLst>
          </a:prstGeom>
          <a:solidFill>
            <a:schemeClr val="bg1"/>
          </a:solidFill>
          <a:ln w="28575">
            <a:solidFill>
              <a:srgbClr val="E757DD"/>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endParaRPr kumimoji="1" lang="en-US" altLang="ja-JP" sz="857" b="1" dirty="0">
              <a:solidFill>
                <a:srgbClr val="E757DD"/>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3952BC6-EE67-4ED9-BBE4-2CF1CBDAAB2E}"/>
              </a:ext>
            </a:extLst>
          </p:cNvPr>
          <p:cNvSpPr/>
          <p:nvPr/>
        </p:nvSpPr>
        <p:spPr>
          <a:xfrm>
            <a:off x="4651562" y="5400917"/>
            <a:ext cx="4350373" cy="1056102"/>
          </a:xfrm>
          <a:prstGeom prst="rect">
            <a:avLst/>
          </a:prstGeom>
          <a:solidFill>
            <a:schemeClr val="bg1"/>
          </a:solidFill>
          <a:ln w="9525">
            <a:solidFill>
              <a:srgbClr val="DAA600"/>
            </a:solidFill>
          </a:ln>
          <a:effectLst>
            <a:outerShdw blurRad="76200" dist="50800" dir="2700000" algn="tl" rotWithShape="0">
              <a:srgbClr val="926F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a:latin typeface="BIZ UDPゴシック" panose="020B0400000000000000" pitchFamily="50" charset="-128"/>
              <a:ea typeface="BIZ UDPゴシック" panose="020B0400000000000000" pitchFamily="50" charset="-128"/>
            </a:endParaRPr>
          </a:p>
        </p:txBody>
      </p:sp>
      <p:sp>
        <p:nvSpPr>
          <p:cNvPr id="38" name="Rectangle 3">
            <a:extLst>
              <a:ext uri="{FF2B5EF4-FFF2-40B4-BE49-F238E27FC236}">
                <a16:creationId xmlns:a16="http://schemas.microsoft.com/office/drawing/2014/main" id="{33CC19CF-D725-4414-B133-1F34D491EB14}"/>
              </a:ext>
            </a:extLst>
          </p:cNvPr>
          <p:cNvSpPr>
            <a:spLocks noChangeArrowheads="1"/>
          </p:cNvSpPr>
          <p:nvPr/>
        </p:nvSpPr>
        <p:spPr bwMode="auto">
          <a:xfrm>
            <a:off x="4683690" y="5880521"/>
            <a:ext cx="3951068"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04111" indent="-204111">
              <a:lnSpc>
                <a:spcPts val="1357"/>
              </a:lnSpc>
              <a:buChar char="•"/>
            </a:pPr>
            <a:r>
              <a:rPr kumimoji="1"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海洋</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ごみ</a:t>
            </a:r>
            <a:r>
              <a:rPr kumimoji="1"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アートワークショップを実施。ワークショップを通じて、海洋プラスチックごみ問題について深く知っていただく。</a:t>
            </a:r>
            <a:endParaRPr kumimoji="1"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F2E765EC-B816-4F49-928E-3C480E9CF66F}"/>
              </a:ext>
            </a:extLst>
          </p:cNvPr>
          <p:cNvSpPr/>
          <p:nvPr/>
        </p:nvSpPr>
        <p:spPr>
          <a:xfrm>
            <a:off x="4719539" y="5605794"/>
            <a:ext cx="4159180" cy="167090"/>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▶「サステナブルワークショップ」</a:t>
            </a:r>
            <a:endParaRPr lang="en-US" altLang="ja-JP" sz="1000" b="1"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D895141D-54F7-4AD2-996E-4A31F9F5297F}"/>
              </a:ext>
            </a:extLst>
          </p:cNvPr>
          <p:cNvGrpSpPr/>
          <p:nvPr/>
        </p:nvGrpSpPr>
        <p:grpSpPr>
          <a:xfrm>
            <a:off x="7906408" y="1939524"/>
            <a:ext cx="908730" cy="685200"/>
            <a:chOff x="8952919" y="3861951"/>
            <a:chExt cx="1300062" cy="886152"/>
          </a:xfrm>
        </p:grpSpPr>
        <p:pic>
          <p:nvPicPr>
            <p:cNvPr id="41" name="図 40" descr="ボウル, フルーツ が含まれている画像&#10;&#10;AI 生成コンテンツは誤りを含む可能性があります。">
              <a:extLst>
                <a:ext uri="{FF2B5EF4-FFF2-40B4-BE49-F238E27FC236}">
                  <a16:creationId xmlns:a16="http://schemas.microsoft.com/office/drawing/2014/main" id="{13B04A20-CF90-445A-9BF9-51ED6055E8A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211" b="89474" l="7237" r="92105">
                          <a14:foregroundMark x1="14474" y1="39474" x2="7237" y2="45395"/>
                          <a14:foregroundMark x1="59868" y1="26316" x2="73026" y2="32237"/>
                          <a14:foregroundMark x1="68421" y1="29605" x2="26316" y2="28289"/>
                          <a14:foregroundMark x1="51316" y1="30921" x2="74342" y2="59868"/>
                          <a14:foregroundMark x1="74342" y1="29605" x2="42105" y2="22368"/>
                          <a14:foregroundMark x1="92105" y1="46711" x2="92105" y2="46711"/>
                          <a14:foregroundMark x1="33553" y1="26316" x2="13158" y2="44079"/>
                        </a14:backgroundRemoval>
                      </a14:imgEffect>
                    </a14:imgLayer>
                  </a14:imgProps>
                </a:ext>
                <a:ext uri="{28A0092B-C50C-407E-A947-70E740481C1C}">
                  <a14:useLocalDpi xmlns:a14="http://schemas.microsoft.com/office/drawing/2010/main" val="0"/>
                </a:ext>
              </a:extLst>
            </a:blip>
            <a:stretch>
              <a:fillRect/>
            </a:stretch>
          </p:blipFill>
          <p:spPr>
            <a:xfrm>
              <a:off x="9366829" y="3861951"/>
              <a:ext cx="886152" cy="886152"/>
            </a:xfrm>
            <a:prstGeom prst="rect">
              <a:avLst/>
            </a:prstGeom>
          </p:spPr>
        </p:pic>
        <p:grpSp>
          <p:nvGrpSpPr>
            <p:cNvPr id="42" name="グループ化 41">
              <a:extLst>
                <a:ext uri="{FF2B5EF4-FFF2-40B4-BE49-F238E27FC236}">
                  <a16:creationId xmlns:a16="http://schemas.microsoft.com/office/drawing/2014/main" id="{16CBAB3C-B05D-47D4-AC11-3A5BDC69C429}"/>
                </a:ext>
              </a:extLst>
            </p:cNvPr>
            <p:cNvGrpSpPr/>
            <p:nvPr/>
          </p:nvGrpSpPr>
          <p:grpSpPr>
            <a:xfrm flipH="1">
              <a:off x="8952919" y="3870580"/>
              <a:ext cx="395114" cy="367750"/>
              <a:chOff x="10224241" y="7911598"/>
              <a:chExt cx="395114" cy="367750"/>
            </a:xfrm>
          </p:grpSpPr>
          <p:cxnSp>
            <p:nvCxnSpPr>
              <p:cNvPr id="43" name="直線コネクタ 42">
                <a:extLst>
                  <a:ext uri="{FF2B5EF4-FFF2-40B4-BE49-F238E27FC236}">
                    <a16:creationId xmlns:a16="http://schemas.microsoft.com/office/drawing/2014/main" id="{5EB622DA-7221-41CC-AD93-957018577FA5}"/>
                  </a:ext>
                </a:extLst>
              </p:cNvPr>
              <p:cNvCxnSpPr>
                <a:cxnSpLocks/>
              </p:cNvCxnSpPr>
              <p:nvPr/>
            </p:nvCxnSpPr>
            <p:spPr>
              <a:xfrm flipH="1">
                <a:off x="10224241" y="7911598"/>
                <a:ext cx="87711" cy="178329"/>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9B7CC00D-9E48-4DA4-9451-E9D990164C30}"/>
                  </a:ext>
                </a:extLst>
              </p:cNvPr>
              <p:cNvCxnSpPr>
                <a:cxnSpLocks/>
              </p:cNvCxnSpPr>
              <p:nvPr/>
            </p:nvCxnSpPr>
            <p:spPr>
              <a:xfrm flipH="1">
                <a:off x="10358873" y="8031624"/>
                <a:ext cx="144960" cy="116604"/>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B8C851BA-1A13-47C0-9EC8-A26AC1ED9578}"/>
                  </a:ext>
                </a:extLst>
              </p:cNvPr>
              <p:cNvCxnSpPr>
                <a:cxnSpLocks/>
              </p:cNvCxnSpPr>
              <p:nvPr/>
            </p:nvCxnSpPr>
            <p:spPr>
              <a:xfrm flipH="1">
                <a:off x="10390433" y="8279348"/>
                <a:ext cx="228922"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grpSp>
      <p:pic>
        <p:nvPicPr>
          <p:cNvPr id="49" name="図 48" descr="おもちゃ, 挿絵 が含まれている画像&#10;&#10;AI 生成コンテンツは誤りを含む可能性があります。">
            <a:extLst>
              <a:ext uri="{FF2B5EF4-FFF2-40B4-BE49-F238E27FC236}">
                <a16:creationId xmlns:a16="http://schemas.microsoft.com/office/drawing/2014/main" id="{AC5C9789-5C37-447D-934B-431D1FDD142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534" b="91781" l="9639" r="89157">
                        <a14:foregroundMark x1="56627" y1="91781" x2="56627" y2="91781"/>
                        <a14:foregroundMark x1="66867" y1="90411" x2="66867" y2="90411"/>
                        <a14:foregroundMark x1="69277" y1="64384" x2="69277" y2="64384"/>
                        <a14:foregroundMark x1="56627" y1="64384" x2="56627" y2="64384"/>
                        <a14:foregroundMark x1="56627" y1="65753" x2="50000" y2="68493"/>
                        <a14:foregroundMark x1="64458" y1="65753" x2="69277" y2="68493"/>
                        <a14:foregroundMark x1="60241" y1="10274" x2="60241" y2="10274"/>
                        <a14:foregroundMark x1="61446" y1="7534" x2="61446" y2="7534"/>
                      </a14:backgroundRemoval>
                    </a14:imgEffect>
                  </a14:imgLayer>
                </a14:imgProps>
              </a:ext>
              <a:ext uri="{28A0092B-C50C-407E-A947-70E740481C1C}">
                <a14:useLocalDpi xmlns:a14="http://schemas.microsoft.com/office/drawing/2010/main" val="0"/>
              </a:ext>
            </a:extLst>
          </a:blip>
          <a:srcRect/>
          <a:stretch>
            <a:fillRect/>
          </a:stretch>
        </p:blipFill>
        <p:spPr>
          <a:xfrm>
            <a:off x="8151395" y="4465267"/>
            <a:ext cx="692220" cy="607217"/>
          </a:xfrm>
          <a:prstGeom prst="rect">
            <a:avLst/>
          </a:prstGeom>
        </p:spPr>
      </p:pic>
      <p:sp>
        <p:nvSpPr>
          <p:cNvPr id="50" name="Rectangle 3">
            <a:extLst>
              <a:ext uri="{FF2B5EF4-FFF2-40B4-BE49-F238E27FC236}">
                <a16:creationId xmlns:a16="http://schemas.microsoft.com/office/drawing/2014/main" id="{8892D7F6-CD18-4474-94AB-7391668E6B86}"/>
              </a:ext>
            </a:extLst>
          </p:cNvPr>
          <p:cNvSpPr>
            <a:spLocks noChangeArrowheads="1"/>
          </p:cNvSpPr>
          <p:nvPr/>
        </p:nvSpPr>
        <p:spPr bwMode="auto">
          <a:xfrm>
            <a:off x="4683690" y="2114183"/>
            <a:ext cx="3477880"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fontAlgn="base">
              <a:lnSpc>
                <a:spcPts val="1357"/>
              </a:lnSpc>
              <a:spcBef>
                <a:spcPct val="0"/>
              </a:spcBef>
              <a:spcAft>
                <a:spcPct val="0"/>
              </a:spcAft>
              <a:defRPr/>
            </a:pPr>
            <a:r>
              <a:rPr lang="en-US" altLang="ja-JP" sz="1000" dirty="0">
                <a:latin typeface="BIZ UDPゴシック" panose="020B0400000000000000" pitchFamily="50" charset="-128"/>
                <a:ea typeface="BIZ UDPゴシック" panose="020B0400000000000000" pitchFamily="50" charset="-128"/>
              </a:rPr>
              <a:t>TV</a:t>
            </a:r>
            <a:r>
              <a:rPr lang="ja-JP" altLang="en-US" sz="1000" dirty="0">
                <a:latin typeface="BIZ UDPゴシック" panose="020B0400000000000000" pitchFamily="50" charset="-128"/>
                <a:ea typeface="BIZ UDPゴシック" panose="020B0400000000000000" pitchFamily="50" charset="-128"/>
              </a:rPr>
              <a:t>内の番組で作成したオリジナルの「魚庭の海づくり丼」を体感し再発見していただく。</a:t>
            </a:r>
            <a:endParaRPr lang="en-US" altLang="ja-JP" sz="1000" dirty="0">
              <a:latin typeface="BIZ UDPゴシック" panose="020B0400000000000000" pitchFamily="50" charset="-128"/>
              <a:ea typeface="BIZ UDPゴシック" panose="020B0400000000000000" pitchFamily="50" charset="-128"/>
            </a:endParaRPr>
          </a:p>
        </p:txBody>
      </p:sp>
      <p:sp>
        <p:nvSpPr>
          <p:cNvPr id="51" name="楕円 50">
            <a:extLst>
              <a:ext uri="{FF2B5EF4-FFF2-40B4-BE49-F238E27FC236}">
                <a16:creationId xmlns:a16="http://schemas.microsoft.com/office/drawing/2014/main" id="{B30FAF44-40C8-42F6-AD06-867DC8D36E77}"/>
              </a:ext>
            </a:extLst>
          </p:cNvPr>
          <p:cNvSpPr/>
          <p:nvPr/>
        </p:nvSpPr>
        <p:spPr>
          <a:xfrm>
            <a:off x="8189549" y="9108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2" name="楕円 51">
            <a:extLst>
              <a:ext uri="{FF2B5EF4-FFF2-40B4-BE49-F238E27FC236}">
                <a16:creationId xmlns:a16="http://schemas.microsoft.com/office/drawing/2014/main" id="{214E941D-7A0C-47A7-A890-444C03855CAD}"/>
              </a:ext>
            </a:extLst>
          </p:cNvPr>
          <p:cNvSpPr/>
          <p:nvPr/>
        </p:nvSpPr>
        <p:spPr>
          <a:xfrm>
            <a:off x="8548963" y="64861"/>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DD85FAC-6B34-4133-BD16-4EF757FE2019}"/>
              </a:ext>
            </a:extLst>
          </p:cNvPr>
          <p:cNvSpPr txBox="1"/>
          <p:nvPr/>
        </p:nvSpPr>
        <p:spPr>
          <a:xfrm>
            <a:off x="1250390" y="2932011"/>
            <a:ext cx="2980303" cy="261610"/>
          </a:xfrm>
          <a:prstGeom prst="rect">
            <a:avLst/>
          </a:prstGeom>
          <a:noFill/>
        </p:spPr>
        <p:txBody>
          <a:bodyPr wrap="none" rtlCol="0">
            <a:spAutoFit/>
          </a:bodyPr>
          <a:lstStyle/>
          <a:p>
            <a:r>
              <a:rPr kumimoji="0"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トークショーや伝統芸能、各行事の映像中継等</a:t>
            </a:r>
            <a:endParaRPr kumimoji="1"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0C6C185-4D40-4AD6-BE77-4F281E3F9811}"/>
              </a:ext>
            </a:extLst>
          </p:cNvPr>
          <p:cNvSpPr txBox="1"/>
          <p:nvPr/>
        </p:nvSpPr>
        <p:spPr>
          <a:xfrm>
            <a:off x="5472666" y="2934953"/>
            <a:ext cx="3451619" cy="276999"/>
          </a:xfrm>
          <a:prstGeom prst="rect">
            <a:avLst/>
          </a:prstGeom>
          <a:noFill/>
        </p:spPr>
        <p:txBody>
          <a:bodyPr wrap="square" rtlCol="0">
            <a:spAutoFit/>
          </a:bodyPr>
          <a:lstStyle/>
          <a:p>
            <a:pPr algn="ctr"/>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大阪の水産業や環境保全の取組紹介等</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Rectangle 3">
            <a:extLst>
              <a:ext uri="{FF2B5EF4-FFF2-40B4-BE49-F238E27FC236}">
                <a16:creationId xmlns:a16="http://schemas.microsoft.com/office/drawing/2014/main" id="{3CA40B1F-3287-40E0-ABE9-82887FB0C184}"/>
              </a:ext>
            </a:extLst>
          </p:cNvPr>
          <p:cNvSpPr>
            <a:spLocks noChangeArrowheads="1"/>
          </p:cNvSpPr>
          <p:nvPr/>
        </p:nvSpPr>
        <p:spPr bwMode="auto">
          <a:xfrm>
            <a:off x="344952" y="3297292"/>
            <a:ext cx="4030384"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お魚博士、地元漁師、有識者による「食」を通じて魚庭の海の未来について改めて考えるきっかけを与えるステージ。</a:t>
            </a:r>
            <a:endParaRPr lang="en-US" altLang="ja-JP" sz="1000" dirty="0">
              <a:latin typeface="BIZ UDPゴシック" panose="020B0400000000000000" pitchFamily="50" charset="-128"/>
              <a:ea typeface="BIZ UDPゴシック" panose="020B0400000000000000" pitchFamily="50" charset="-128"/>
            </a:endParaRPr>
          </a:p>
        </p:txBody>
      </p:sp>
      <p:sp>
        <p:nvSpPr>
          <p:cNvPr id="57" name="Rectangle 3">
            <a:extLst>
              <a:ext uri="{FF2B5EF4-FFF2-40B4-BE49-F238E27FC236}">
                <a16:creationId xmlns:a16="http://schemas.microsoft.com/office/drawing/2014/main" id="{5C3745F6-3966-4A46-9AFC-AD7FD068F768}"/>
              </a:ext>
            </a:extLst>
          </p:cNvPr>
          <p:cNvSpPr>
            <a:spLocks noChangeArrowheads="1"/>
          </p:cNvSpPr>
          <p:nvPr/>
        </p:nvSpPr>
        <p:spPr bwMode="auto">
          <a:xfrm>
            <a:off x="391761" y="7245821"/>
            <a:ext cx="3936765" cy="24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buNone/>
              <a:defRPr/>
            </a:pPr>
            <a:r>
              <a:rPr lang="ja-JP" altLang="en-US" sz="1100" u="sng" dirty="0">
                <a:latin typeface="BIZ UDPゴシック" panose="020B0400000000000000" pitchFamily="50" charset="-128"/>
                <a:ea typeface="BIZ UDPゴシック" panose="020B0400000000000000" pitchFamily="50" charset="-128"/>
              </a:rPr>
              <a:t>「魚庭の海づくり丼」から大阪湾に思いを馳せる</a:t>
            </a:r>
            <a:endParaRPr lang="en-US" altLang="ja-JP" sz="1100" dirty="0">
              <a:latin typeface="BIZ UDPゴシック" panose="020B0400000000000000" pitchFamily="50" charset="-128"/>
              <a:ea typeface="BIZ UDPゴシック" panose="020B0400000000000000" pitchFamily="50" charset="-128"/>
            </a:endParaRPr>
          </a:p>
        </p:txBody>
      </p:sp>
      <p:sp>
        <p:nvSpPr>
          <p:cNvPr id="59" name="Rectangle 3">
            <a:extLst>
              <a:ext uri="{FF2B5EF4-FFF2-40B4-BE49-F238E27FC236}">
                <a16:creationId xmlns:a16="http://schemas.microsoft.com/office/drawing/2014/main" id="{1C1F07A6-AD49-466A-91AC-CCEE6F00E9D2}"/>
              </a:ext>
            </a:extLst>
          </p:cNvPr>
          <p:cNvSpPr>
            <a:spLocks noChangeArrowheads="1"/>
          </p:cNvSpPr>
          <p:nvPr/>
        </p:nvSpPr>
        <p:spPr bwMode="auto">
          <a:xfrm>
            <a:off x="463665" y="5351085"/>
            <a:ext cx="3936765" cy="96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私たちが、海洋ごみ問題や温暖化の影響から、未来の魚庭の海を守るためにできること。</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　「大阪湾</a:t>
            </a:r>
            <a:r>
              <a:rPr lang="en-US" altLang="ja-JP" sz="1000" dirty="0">
                <a:latin typeface="BIZ UDPゴシック" panose="020B0400000000000000" pitchFamily="50" charset="-128"/>
                <a:ea typeface="BIZ UDPゴシック" panose="020B0400000000000000" pitchFamily="50" charset="-128"/>
              </a:rPr>
              <a:t>MOBA</a:t>
            </a:r>
            <a:r>
              <a:rPr lang="ja-JP" altLang="en-US" sz="1000" dirty="0">
                <a:latin typeface="BIZ UDPゴシック" panose="020B0400000000000000" pitchFamily="50" charset="-128"/>
                <a:ea typeface="BIZ UDPゴシック" panose="020B0400000000000000" pitchFamily="50" charset="-128"/>
              </a:rPr>
              <a:t>リンク構想」や「ＯＳＡＫＡごみゼロプロジェクト」の実現に向け、私たちができる「未来につなぐの魚庭の海づくり」を考える。</a:t>
            </a:r>
            <a:endParaRPr lang="en-US" altLang="ja-JP" sz="1000" dirty="0">
              <a:latin typeface="BIZ UDPゴシック" panose="020B0400000000000000" pitchFamily="50" charset="-128"/>
              <a:ea typeface="BIZ UDPゴシック" panose="020B0400000000000000" pitchFamily="50" charset="-128"/>
            </a:endParaRPr>
          </a:p>
        </p:txBody>
      </p:sp>
      <p:sp>
        <p:nvSpPr>
          <p:cNvPr id="61" name="Rectangle 3">
            <a:extLst>
              <a:ext uri="{FF2B5EF4-FFF2-40B4-BE49-F238E27FC236}">
                <a16:creationId xmlns:a16="http://schemas.microsoft.com/office/drawing/2014/main" id="{1D64A582-3C1B-45D4-9217-8A8881502375}"/>
              </a:ext>
            </a:extLst>
          </p:cNvPr>
          <p:cNvSpPr>
            <a:spLocks noChangeArrowheads="1"/>
          </p:cNvSpPr>
          <p:nvPr/>
        </p:nvSpPr>
        <p:spPr bwMode="auto">
          <a:xfrm>
            <a:off x="462531" y="4059647"/>
            <a:ext cx="2902937" cy="60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お魚が丼になるまでを、「獲る」「守る」「食べる」</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「育てる」の観点で魚庭の海を紐解いていく</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ステージイベントを展開。</a:t>
            </a:r>
            <a:endParaRPr lang="en-US" altLang="ja-JP" sz="1000" u="sng"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99A7C556-59AF-4429-B6D4-3C95146D5E86}"/>
              </a:ext>
            </a:extLst>
          </p:cNvPr>
          <p:cNvSpPr txBox="1"/>
          <p:nvPr/>
        </p:nvSpPr>
        <p:spPr>
          <a:xfrm>
            <a:off x="368770" y="1515818"/>
            <a:ext cx="4086657" cy="1231106"/>
          </a:xfrm>
          <a:prstGeom prst="rect">
            <a:avLst/>
          </a:prstGeom>
          <a:noFill/>
          <a:ln>
            <a:solidFill>
              <a:schemeClr val="accent1"/>
            </a:solidFill>
          </a:ln>
        </p:spPr>
        <p:txBody>
          <a:bodyPr wrap="square">
            <a:spAutoFit/>
          </a:bodyPr>
          <a:lstStyle/>
          <a:p>
            <a:pPr algn="just" defTabSz="326578"/>
            <a:endParaRPr lang="en-US" altLang="ja-JP" sz="1400" b="1" dirty="0">
              <a:latin typeface="BIZ UDPゴシック" panose="020B0400000000000000" pitchFamily="50" charset="-128"/>
              <a:ea typeface="BIZ UDPゴシック" panose="020B0400000000000000" pitchFamily="50" charset="-128"/>
            </a:endParaRPr>
          </a:p>
          <a:p>
            <a:pPr algn="just" defTabSz="326578"/>
            <a:r>
              <a:rPr lang="ja-JP" altLang="en-US" sz="1200" dirty="0">
                <a:latin typeface="BIZ UDPゴシック" panose="020B0400000000000000" pitchFamily="50" charset="-128"/>
                <a:ea typeface="BIZ UDPゴシック" panose="020B0400000000000000" pitchFamily="50" charset="-128"/>
              </a:rPr>
              <a:t>■日時　令和８年</a:t>
            </a: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日、</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pPr algn="just" defTabSz="326578"/>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■場所　岸和田市、 泉佐野市　など</a:t>
            </a:r>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■対象　一般来場者</a:t>
            </a:r>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4" name="四角形: 角を丸くする 73">
            <a:extLst>
              <a:ext uri="{FF2B5EF4-FFF2-40B4-BE49-F238E27FC236}">
                <a16:creationId xmlns:a16="http://schemas.microsoft.com/office/drawing/2014/main" id="{E70BE6EC-55A2-4DF4-83A0-462EC8F2B666}"/>
              </a:ext>
            </a:extLst>
          </p:cNvPr>
          <p:cNvSpPr/>
          <p:nvPr/>
        </p:nvSpPr>
        <p:spPr>
          <a:xfrm>
            <a:off x="389575" y="1331284"/>
            <a:ext cx="1131106" cy="2885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5CCB6C50-4ACC-4CE7-852B-271707DAC077}"/>
              </a:ext>
            </a:extLst>
          </p:cNvPr>
          <p:cNvSpPr txBox="1"/>
          <p:nvPr/>
        </p:nvSpPr>
        <p:spPr>
          <a:xfrm>
            <a:off x="516546" y="1306153"/>
            <a:ext cx="877163" cy="369332"/>
          </a:xfrm>
          <a:prstGeom prst="rect">
            <a:avLst/>
          </a:prstGeom>
          <a:noFill/>
        </p:spPr>
        <p:txBody>
          <a:bodyPr wrap="none" rtlCol="0">
            <a:spAutoFit/>
          </a:bodyPr>
          <a:lstStyle/>
          <a:p>
            <a:r>
              <a:rPr kumimoji="1" lang="ja-JP" altLang="en-US" dirty="0"/>
              <a:t>計画案</a:t>
            </a:r>
          </a:p>
        </p:txBody>
      </p:sp>
      <p:sp>
        <p:nvSpPr>
          <p:cNvPr id="77" name="正方形/長方形 76">
            <a:extLst>
              <a:ext uri="{FF2B5EF4-FFF2-40B4-BE49-F238E27FC236}">
                <a16:creationId xmlns:a16="http://schemas.microsoft.com/office/drawing/2014/main" id="{E1697F2C-7832-416D-8ED8-78B088C3AB64}"/>
              </a:ext>
            </a:extLst>
          </p:cNvPr>
          <p:cNvSpPr/>
          <p:nvPr/>
        </p:nvSpPr>
        <p:spPr>
          <a:xfrm>
            <a:off x="380456" y="3815457"/>
            <a:ext cx="3996000" cy="167090"/>
          </a:xfrm>
          <a:prstGeom prst="rect">
            <a:avLst/>
          </a:prstGeom>
          <a:solidFill>
            <a:srgbClr val="BAA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▶豊かな海をみんなでつくる</a:t>
            </a:r>
          </a:p>
        </p:txBody>
      </p:sp>
      <p:sp>
        <p:nvSpPr>
          <p:cNvPr id="78" name="正方形/長方形 77">
            <a:extLst>
              <a:ext uri="{FF2B5EF4-FFF2-40B4-BE49-F238E27FC236}">
                <a16:creationId xmlns:a16="http://schemas.microsoft.com/office/drawing/2014/main" id="{1278F9DA-9F27-4CF6-95BD-8C8642882E76}"/>
              </a:ext>
            </a:extLst>
          </p:cNvPr>
          <p:cNvSpPr/>
          <p:nvPr/>
        </p:nvSpPr>
        <p:spPr>
          <a:xfrm>
            <a:off x="390616" y="5126097"/>
            <a:ext cx="3996000" cy="167090"/>
          </a:xfrm>
          <a:prstGeom prst="rect">
            <a:avLst/>
          </a:prstGeom>
          <a:solidFill>
            <a:srgbClr val="BAA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▶豊かな海を未来につなぐ</a:t>
            </a:r>
          </a:p>
        </p:txBody>
      </p:sp>
      <p:grpSp>
        <p:nvGrpSpPr>
          <p:cNvPr id="58" name="グループ化 57">
            <a:extLst>
              <a:ext uri="{FF2B5EF4-FFF2-40B4-BE49-F238E27FC236}">
                <a16:creationId xmlns:a16="http://schemas.microsoft.com/office/drawing/2014/main" id="{1BE8DEA6-C156-4099-9DEC-EF1635965EF4}"/>
              </a:ext>
            </a:extLst>
          </p:cNvPr>
          <p:cNvGrpSpPr/>
          <p:nvPr/>
        </p:nvGrpSpPr>
        <p:grpSpPr>
          <a:xfrm>
            <a:off x="3381014" y="4066648"/>
            <a:ext cx="927976" cy="1035053"/>
            <a:chOff x="5094983" y="6875256"/>
            <a:chExt cx="1078129" cy="1152241"/>
          </a:xfrm>
        </p:grpSpPr>
        <p:pic>
          <p:nvPicPr>
            <p:cNvPr id="62" name="図 61" descr="Teams&#10;&#10;AI 生成コンテンツは誤りを含む可能性があります。">
              <a:extLst>
                <a:ext uri="{FF2B5EF4-FFF2-40B4-BE49-F238E27FC236}">
                  <a16:creationId xmlns:a16="http://schemas.microsoft.com/office/drawing/2014/main" id="{11136D32-E7A4-4E62-AF4E-FE9594E639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094983" y="6875256"/>
              <a:ext cx="1078129" cy="1152241"/>
            </a:xfrm>
            <a:prstGeom prst="rect">
              <a:avLst/>
            </a:prstGeom>
          </p:spPr>
        </p:pic>
        <p:pic>
          <p:nvPicPr>
            <p:cNvPr id="63" name="図 62" descr="抽象, 挿絵 が含まれている画像&#10;&#10;AI 生成コンテンツは誤りを含む可能性があります。">
              <a:extLst>
                <a:ext uri="{FF2B5EF4-FFF2-40B4-BE49-F238E27FC236}">
                  <a16:creationId xmlns:a16="http://schemas.microsoft.com/office/drawing/2014/main" id="{23D794CB-18C1-4EF7-B6FC-46C8A938C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88340">
              <a:off x="5122962" y="7105999"/>
              <a:ext cx="309358" cy="233351"/>
            </a:xfrm>
            <a:prstGeom prst="rect">
              <a:avLst/>
            </a:prstGeom>
          </p:spPr>
        </p:pic>
      </p:grpSp>
    </p:spTree>
    <p:extLst>
      <p:ext uri="{BB962C8B-B14F-4D97-AF65-F5344CB8AC3E}">
        <p14:creationId xmlns:p14="http://schemas.microsoft.com/office/powerpoint/2010/main" val="191531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EF6B714F-B523-419F-BC5F-F4A328D022E3}"/>
              </a:ext>
            </a:extLst>
          </p:cNvPr>
          <p:cNvGrpSpPr/>
          <p:nvPr/>
        </p:nvGrpSpPr>
        <p:grpSpPr bwMode="ltGray">
          <a:xfrm>
            <a:off x="0" y="6534"/>
            <a:ext cx="9144000" cy="468000"/>
            <a:chOff x="0" y="14698"/>
            <a:chExt cx="9144000" cy="468000"/>
          </a:xfrm>
        </p:grpSpPr>
        <p:sp>
          <p:nvSpPr>
            <p:cNvPr id="49" name="正方形/長方形 48">
              <a:extLst>
                <a:ext uri="{FF2B5EF4-FFF2-40B4-BE49-F238E27FC236}">
                  <a16:creationId xmlns:a16="http://schemas.microsoft.com/office/drawing/2014/main" id="{B86BE784-8F14-4FF4-A418-32F8891F0720}"/>
                </a:ext>
              </a:extLst>
            </p:cNvPr>
            <p:cNvSpPr/>
            <p:nvPr/>
          </p:nvSpPr>
          <p:spPr bwMode="ltGray">
            <a:xfrm>
              <a:off x="0" y="14698"/>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FB24F188-6E79-4156-B272-BD38DE2CDE40}"/>
                </a:ext>
              </a:extLst>
            </p:cNvPr>
            <p:cNvSpPr txBox="1"/>
            <p:nvPr/>
          </p:nvSpPr>
          <p:spPr bwMode="ltGray">
            <a:xfrm>
              <a:off x="0" y="64032"/>
              <a:ext cx="3449983"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参考</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　広報・機運醸成の取組み</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19" name="グループ化 118">
            <a:extLst>
              <a:ext uri="{FF2B5EF4-FFF2-40B4-BE49-F238E27FC236}">
                <a16:creationId xmlns:a16="http://schemas.microsoft.com/office/drawing/2014/main" id="{335D1D84-A7C1-793E-6D97-67340F66F8C8}"/>
              </a:ext>
            </a:extLst>
          </p:cNvPr>
          <p:cNvGrpSpPr/>
          <p:nvPr/>
        </p:nvGrpSpPr>
        <p:grpSpPr>
          <a:xfrm>
            <a:off x="148984" y="562036"/>
            <a:ext cx="8841218" cy="5930839"/>
            <a:chOff x="459649" y="2429271"/>
            <a:chExt cx="12295941" cy="4488362"/>
          </a:xfrm>
        </p:grpSpPr>
        <p:sp>
          <p:nvSpPr>
            <p:cNvPr id="52" name="正方形/長方形 51">
              <a:extLst>
                <a:ext uri="{FF2B5EF4-FFF2-40B4-BE49-F238E27FC236}">
                  <a16:creationId xmlns:a16="http://schemas.microsoft.com/office/drawing/2014/main" id="{D7ECE597-65C6-45B2-74B7-ECD8512E75F4}"/>
                </a:ext>
              </a:extLst>
            </p:cNvPr>
            <p:cNvSpPr/>
            <p:nvPr/>
          </p:nvSpPr>
          <p:spPr bwMode="auto">
            <a:xfrm>
              <a:off x="459649" y="2429271"/>
              <a:ext cx="12295941" cy="4488362"/>
            </a:xfrm>
            <a:prstGeom prst="rect">
              <a:avLst/>
            </a:prstGeom>
            <a:solidFill>
              <a:srgbClr val="E9F5FB"/>
            </a:solidFill>
            <a:ln w="19050" cmpd="sng">
              <a:noFill/>
              <a:miter lim="800000"/>
              <a:headEnd/>
              <a:tailEnd/>
            </a:ln>
            <a:effectLst/>
          </p:spPr>
          <p:txBody>
            <a:bodyPr wrap="none" rtlCol="0" anchor="ctr"/>
            <a:lstStyle/>
            <a:p>
              <a:pPr algn="ctr" defTabSz="553027" fontAlgn="base">
                <a:spcBef>
                  <a:spcPct val="0"/>
                </a:spcBef>
                <a:spcAft>
                  <a:spcPct val="0"/>
                </a:spcAft>
              </a:pPr>
              <a:endParaRPr lang="ja-JP" altLang="en-US" sz="846" b="1" kern="0" dirty="0">
                <a:solidFill>
                  <a:prstClr val="black"/>
                </a:solidFill>
                <a:latin typeface="BIZ UDPゴシック" panose="020B0400000000000000" pitchFamily="50" charset="-128"/>
                <a:ea typeface="BIZ UDPゴシック" panose="020B0400000000000000" pitchFamily="50" charset="-128"/>
                <a:cs typeface="A-OTF 新ゴ Pro M"/>
              </a:endParaRPr>
            </a:p>
          </p:txBody>
        </p:sp>
        <p:sp>
          <p:nvSpPr>
            <p:cNvPr id="53" name="正方形/長方形 52">
              <a:extLst>
                <a:ext uri="{FF2B5EF4-FFF2-40B4-BE49-F238E27FC236}">
                  <a16:creationId xmlns:a16="http://schemas.microsoft.com/office/drawing/2014/main" id="{9422C794-E11C-E0E1-207A-4ED6291CC2B8}"/>
                </a:ext>
              </a:extLst>
            </p:cNvPr>
            <p:cNvSpPr/>
            <p:nvPr/>
          </p:nvSpPr>
          <p:spPr bwMode="auto">
            <a:xfrm>
              <a:off x="459649" y="3361822"/>
              <a:ext cx="914439" cy="2061222"/>
            </a:xfrm>
            <a:prstGeom prst="rect">
              <a:avLst/>
            </a:prstGeom>
            <a:solidFill>
              <a:srgbClr val="E9F5FB"/>
            </a:solidFill>
            <a:ln w="19050" cmpd="sng">
              <a:noFill/>
              <a:miter lim="800000"/>
              <a:headEnd/>
              <a:tailEnd/>
            </a:ln>
            <a:effectLst/>
          </p:spPr>
          <p:txBody>
            <a:bodyPr wrap="none" rtlCol="0" anchor="ctr"/>
            <a:lstStyle/>
            <a:p>
              <a:pPr algn="ctr" defTabSz="553027" fontAlgn="base">
                <a:spcBef>
                  <a:spcPct val="0"/>
                </a:spcBef>
                <a:spcAft>
                  <a:spcPct val="0"/>
                </a:spcAft>
              </a:pPr>
              <a:endParaRPr lang="ja-JP" altLang="en-US" sz="846" b="1" kern="0">
                <a:solidFill>
                  <a:prstClr val="black"/>
                </a:solidFill>
                <a:latin typeface="BIZ UDPゴシック" panose="020B0400000000000000" pitchFamily="50" charset="-128"/>
                <a:ea typeface="BIZ UDPゴシック" panose="020B0400000000000000" pitchFamily="50" charset="-128"/>
                <a:cs typeface="A-OTF 新ゴ Pro M"/>
              </a:endParaRPr>
            </a:p>
          </p:txBody>
        </p:sp>
      </p:grpSp>
      <p:sp>
        <p:nvSpPr>
          <p:cNvPr id="8" name="四角形 130">
            <a:extLst>
              <a:ext uri="{FF2B5EF4-FFF2-40B4-BE49-F238E27FC236}">
                <a16:creationId xmlns:a16="http://schemas.microsoft.com/office/drawing/2014/main" id="{157B4B9D-2567-F9CC-EF15-903FFCB2DF7D}"/>
              </a:ext>
            </a:extLst>
          </p:cNvPr>
          <p:cNvSpPr/>
          <p:nvPr/>
        </p:nvSpPr>
        <p:spPr>
          <a:xfrm>
            <a:off x="2014996" y="333279"/>
            <a:ext cx="7049681" cy="4878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0" lang="en-US" altLang="ja-JP" sz="16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91" name="図 90">
            <a:extLst>
              <a:ext uri="{FF2B5EF4-FFF2-40B4-BE49-F238E27FC236}">
                <a16:creationId xmlns:a16="http://schemas.microsoft.com/office/drawing/2014/main" id="{DF026E81-AF87-4E7D-856D-3FD0401E51AB}"/>
              </a:ext>
            </a:extLst>
          </p:cNvPr>
          <p:cNvPicPr>
            <a:picLocks noChangeAspect="1"/>
          </p:cNvPicPr>
          <p:nvPr/>
        </p:nvPicPr>
        <p:blipFill>
          <a:blip r:embed="rId3"/>
          <a:stretch>
            <a:fillRect/>
          </a:stretch>
        </p:blipFill>
        <p:spPr>
          <a:xfrm>
            <a:off x="262645" y="887452"/>
            <a:ext cx="8640000" cy="1849763"/>
          </a:xfrm>
          <a:prstGeom prst="rect">
            <a:avLst/>
          </a:prstGeom>
        </p:spPr>
      </p:pic>
      <p:sp>
        <p:nvSpPr>
          <p:cNvPr id="96" name="テキスト ボックス 28">
            <a:extLst>
              <a:ext uri="{FF2B5EF4-FFF2-40B4-BE49-F238E27FC236}">
                <a16:creationId xmlns:a16="http://schemas.microsoft.com/office/drawing/2014/main" id="{3416F9D9-FB33-41DB-BA21-9C731F1EC2E1}"/>
              </a:ext>
            </a:extLst>
          </p:cNvPr>
          <p:cNvSpPr txBox="1"/>
          <p:nvPr/>
        </p:nvSpPr>
        <p:spPr>
          <a:xfrm>
            <a:off x="348022" y="4129321"/>
            <a:ext cx="404038" cy="769441"/>
          </a:xfrm>
          <a:prstGeom prst="rect">
            <a:avLst/>
          </a:prstGeom>
          <a:noFill/>
        </p:spPr>
        <p:style>
          <a:lnRef idx="0">
            <a:scrgbClr r="0" g="0" b="0"/>
          </a:lnRef>
          <a:fillRef idx="0">
            <a:scrgbClr r="0" g="0" b="0"/>
          </a:fillRef>
          <a:effectRef idx="0">
            <a:scrgbClr r="0" g="0" b="0"/>
          </a:effectRef>
          <a:fontRef idx="minor">
            <a:schemeClr val="tx1"/>
          </a:fontRef>
        </p:style>
        <p:txBody>
          <a:bodyPr vert="horz"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326578"/>
            <a:r>
              <a:rPr lang="ja-JP" altLang="en-US" dirty="0">
                <a:solidFill>
                  <a:prstClr val="black"/>
                </a:solidFill>
                <a:latin typeface="BIZ UDPゴシック" panose="020B0400000000000000" pitchFamily="50" charset="-128"/>
                <a:ea typeface="BIZ UDPゴシック" panose="020B0400000000000000" pitchFamily="50" charset="-128"/>
              </a:rPr>
              <a:t>機運醸成</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A27CCAD7-0A8F-440D-9B1C-714C61B122B2}"/>
              </a:ext>
            </a:extLst>
          </p:cNvPr>
          <p:cNvSpPr/>
          <p:nvPr/>
        </p:nvSpPr>
        <p:spPr>
          <a:xfrm>
            <a:off x="846787" y="4957287"/>
            <a:ext cx="8034280" cy="1254669"/>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07" name="正方形/長方形 106">
            <a:extLst>
              <a:ext uri="{FF2B5EF4-FFF2-40B4-BE49-F238E27FC236}">
                <a16:creationId xmlns:a16="http://schemas.microsoft.com/office/drawing/2014/main" id="{D739A8F2-EC15-4D54-8C49-A94317B07044}"/>
              </a:ext>
            </a:extLst>
          </p:cNvPr>
          <p:cNvSpPr/>
          <p:nvPr/>
        </p:nvSpPr>
        <p:spPr>
          <a:xfrm>
            <a:off x="933825" y="5138792"/>
            <a:ext cx="7641425" cy="4150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kumimoji="0" lang="ja-JP"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08" name="四角形: 角を丸くする 107">
            <a:extLst>
              <a:ext uri="{FF2B5EF4-FFF2-40B4-BE49-F238E27FC236}">
                <a16:creationId xmlns:a16="http://schemas.microsoft.com/office/drawing/2014/main" id="{7F4E1BBF-F357-4AD9-B83A-EA383B00E096}"/>
              </a:ext>
            </a:extLst>
          </p:cNvPr>
          <p:cNvSpPr/>
          <p:nvPr/>
        </p:nvSpPr>
        <p:spPr>
          <a:xfrm>
            <a:off x="985584"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農林漁業・商工祭</a:t>
            </a:r>
          </a:p>
        </p:txBody>
      </p:sp>
      <p:sp>
        <p:nvSpPr>
          <p:cNvPr id="110" name="四角形: 角を丸くする 109">
            <a:extLst>
              <a:ext uri="{FF2B5EF4-FFF2-40B4-BE49-F238E27FC236}">
                <a16:creationId xmlns:a16="http://schemas.microsoft.com/office/drawing/2014/main" id="{7ABE9A52-EE99-44F8-B38D-32C4755FAE93}"/>
              </a:ext>
            </a:extLst>
          </p:cNvPr>
          <p:cNvSpPr/>
          <p:nvPr/>
        </p:nvSpPr>
        <p:spPr>
          <a:xfrm>
            <a:off x="3883310"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森づくり活動</a:t>
            </a:r>
          </a:p>
        </p:txBody>
      </p:sp>
      <p:sp>
        <p:nvSpPr>
          <p:cNvPr id="111" name="四角形: 角を丸くする 110">
            <a:extLst>
              <a:ext uri="{FF2B5EF4-FFF2-40B4-BE49-F238E27FC236}">
                <a16:creationId xmlns:a16="http://schemas.microsoft.com/office/drawing/2014/main" id="{A2C5CB02-72E6-4F35-A407-772B395E9CDD}"/>
              </a:ext>
            </a:extLst>
          </p:cNvPr>
          <p:cNvSpPr/>
          <p:nvPr/>
        </p:nvSpPr>
        <p:spPr>
          <a:xfrm>
            <a:off x="5332173"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環境活動・イベント</a:t>
            </a:r>
          </a:p>
        </p:txBody>
      </p:sp>
      <p:sp>
        <p:nvSpPr>
          <p:cNvPr id="112" name="四角形: 角を丸くする 111">
            <a:extLst>
              <a:ext uri="{FF2B5EF4-FFF2-40B4-BE49-F238E27FC236}">
                <a16:creationId xmlns:a16="http://schemas.microsoft.com/office/drawing/2014/main" id="{D07B7BC2-8F36-4F75-92C8-0D5019B15B83}"/>
              </a:ext>
            </a:extLst>
          </p:cNvPr>
          <p:cNvSpPr/>
          <p:nvPr/>
        </p:nvSpPr>
        <p:spPr>
          <a:xfrm>
            <a:off x="6781036" y="5289239"/>
            <a:ext cx="172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沿岸域・砂浜活性化イベント</a:t>
            </a:r>
          </a:p>
        </p:txBody>
      </p:sp>
      <p:sp>
        <p:nvSpPr>
          <p:cNvPr id="113" name="四角形: 角を丸くする 112">
            <a:extLst>
              <a:ext uri="{FF2B5EF4-FFF2-40B4-BE49-F238E27FC236}">
                <a16:creationId xmlns:a16="http://schemas.microsoft.com/office/drawing/2014/main" id="{88D5BBA9-99E2-454B-847E-C9614F8C5CDF}"/>
              </a:ext>
            </a:extLst>
          </p:cNvPr>
          <p:cNvSpPr/>
          <p:nvPr/>
        </p:nvSpPr>
        <p:spPr>
          <a:xfrm>
            <a:off x="2434447"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a:solidFill>
                  <a:prstClr val="black"/>
                </a:solidFill>
                <a:latin typeface="BIZ UDPゴシック" panose="020B0400000000000000" pitchFamily="50" charset="-128"/>
                <a:ea typeface="BIZ UDPゴシック" panose="020B0400000000000000" pitchFamily="50" charset="-128"/>
              </a:rPr>
              <a:t>農業体験</a:t>
            </a:r>
          </a:p>
        </p:txBody>
      </p:sp>
      <p:sp>
        <p:nvSpPr>
          <p:cNvPr id="114" name="正方形/長方形 113">
            <a:extLst>
              <a:ext uri="{FF2B5EF4-FFF2-40B4-BE49-F238E27FC236}">
                <a16:creationId xmlns:a16="http://schemas.microsoft.com/office/drawing/2014/main" id="{C3AAA22B-583F-40F4-BC95-B6FD46754715}"/>
              </a:ext>
            </a:extLst>
          </p:cNvPr>
          <p:cNvSpPr/>
          <p:nvPr/>
        </p:nvSpPr>
        <p:spPr>
          <a:xfrm>
            <a:off x="846787" y="2820320"/>
            <a:ext cx="8028000" cy="2136966"/>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50" b="1" dirty="0">
                <a:solidFill>
                  <a:prstClr val="black"/>
                </a:solidFill>
                <a:latin typeface="BIZ UDPゴシック" panose="020B0400000000000000" pitchFamily="50" charset="-128"/>
                <a:ea typeface="BIZ UDPゴシック" panose="020B0400000000000000" pitchFamily="50" charset="-128"/>
              </a:rPr>
              <a:t>＜大阪府の取組み＞</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15" name="正方形/長方形 114">
            <a:extLst>
              <a:ext uri="{FF2B5EF4-FFF2-40B4-BE49-F238E27FC236}">
                <a16:creationId xmlns:a16="http://schemas.microsoft.com/office/drawing/2014/main" id="{24499205-4BBD-4821-B301-D28AE8E8D101}"/>
              </a:ext>
            </a:extLst>
          </p:cNvPr>
          <p:cNvSpPr/>
          <p:nvPr/>
        </p:nvSpPr>
        <p:spPr>
          <a:xfrm>
            <a:off x="1921704" y="3042369"/>
            <a:ext cx="1440000" cy="205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■大阪・関西万博出展</a:t>
            </a:r>
          </a:p>
        </p:txBody>
      </p:sp>
      <p:sp>
        <p:nvSpPr>
          <p:cNvPr id="117" name="正方形/長方形 116">
            <a:extLst>
              <a:ext uri="{FF2B5EF4-FFF2-40B4-BE49-F238E27FC236}">
                <a16:creationId xmlns:a16="http://schemas.microsoft.com/office/drawing/2014/main" id="{132A5110-CFAA-4715-A38C-DA392DA03BAE}"/>
              </a:ext>
            </a:extLst>
          </p:cNvPr>
          <p:cNvSpPr/>
          <p:nvPr/>
        </p:nvSpPr>
        <p:spPr>
          <a:xfrm>
            <a:off x="926758" y="5704306"/>
            <a:ext cx="7641424" cy="441396"/>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lang="ja-JP"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118" name="四角形: 角を丸くする 117">
            <a:extLst>
              <a:ext uri="{FF2B5EF4-FFF2-40B4-BE49-F238E27FC236}">
                <a16:creationId xmlns:a16="http://schemas.microsoft.com/office/drawing/2014/main" id="{097D1CE1-2624-466C-87E9-BCB24FB97285}"/>
              </a:ext>
            </a:extLst>
          </p:cNvPr>
          <p:cNvSpPr/>
          <p:nvPr/>
        </p:nvSpPr>
        <p:spPr>
          <a:xfrm>
            <a:off x="958517" y="5881082"/>
            <a:ext cx="172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大阪の海や水産物の特別展</a:t>
            </a:r>
          </a:p>
        </p:txBody>
      </p:sp>
      <p:sp>
        <p:nvSpPr>
          <p:cNvPr id="121" name="正方形/長方形 120">
            <a:extLst>
              <a:ext uri="{FF2B5EF4-FFF2-40B4-BE49-F238E27FC236}">
                <a16:creationId xmlns:a16="http://schemas.microsoft.com/office/drawing/2014/main" id="{4409A7DA-B8C5-4C8F-8861-60A4A47EA50D}"/>
              </a:ext>
            </a:extLst>
          </p:cNvPr>
          <p:cNvSpPr/>
          <p:nvPr/>
        </p:nvSpPr>
        <p:spPr>
          <a:xfrm>
            <a:off x="933826" y="3546821"/>
            <a:ext cx="7641424" cy="2567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■大会記念リレー放流（約８０回　うち４０回実施済）</a:t>
            </a:r>
          </a:p>
        </p:txBody>
      </p:sp>
      <p:sp>
        <p:nvSpPr>
          <p:cNvPr id="126" name="正方形/長方形 125">
            <a:extLst>
              <a:ext uri="{FF2B5EF4-FFF2-40B4-BE49-F238E27FC236}">
                <a16:creationId xmlns:a16="http://schemas.microsoft.com/office/drawing/2014/main" id="{29A2ED67-69A9-452B-9768-D45008768634}"/>
              </a:ext>
            </a:extLst>
          </p:cNvPr>
          <p:cNvSpPr/>
          <p:nvPr/>
        </p:nvSpPr>
        <p:spPr>
          <a:xfrm>
            <a:off x="262041" y="2816127"/>
            <a:ext cx="576000" cy="33958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326578"/>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B5F4A17E-67C0-4C15-9BA9-DE02F1AB5B79}"/>
              </a:ext>
            </a:extLst>
          </p:cNvPr>
          <p:cNvSpPr/>
          <p:nvPr/>
        </p:nvSpPr>
        <p:spPr>
          <a:xfrm>
            <a:off x="8189549" y="91080"/>
            <a:ext cx="437205" cy="428893"/>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Ｒ７</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楕円 39">
            <a:extLst>
              <a:ext uri="{FF2B5EF4-FFF2-40B4-BE49-F238E27FC236}">
                <a16:creationId xmlns:a16="http://schemas.microsoft.com/office/drawing/2014/main" id="{1CB5FBF3-D11D-4EE4-B874-0FC76EA06B6A}"/>
              </a:ext>
            </a:extLst>
          </p:cNvPr>
          <p:cNvSpPr/>
          <p:nvPr/>
        </p:nvSpPr>
        <p:spPr>
          <a:xfrm>
            <a:off x="8548963" y="64861"/>
            <a:ext cx="437205" cy="428893"/>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Ｒ８</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87CFD25-DE7B-48F8-8A5F-98940DAE4131}"/>
              </a:ext>
            </a:extLst>
          </p:cNvPr>
          <p:cNvSpPr/>
          <p:nvPr/>
        </p:nvSpPr>
        <p:spPr>
          <a:xfrm>
            <a:off x="1632856" y="3850555"/>
            <a:ext cx="6942393" cy="504000"/>
          </a:xfrm>
          <a:prstGeom prst="roundRect">
            <a:avLst/>
          </a:prstGeom>
          <a:gradFill>
            <a:gsLst>
              <a:gs pos="0">
                <a:schemeClr val="accent1">
                  <a:lumMod val="5000"/>
                  <a:lumOff val="95000"/>
                </a:schemeClr>
              </a:gs>
              <a:gs pos="100000">
                <a:srgbClr val="FFFF00"/>
              </a:gs>
            </a:gsLst>
            <a:lin ang="5400000" scaled="1"/>
          </a:gradFill>
          <a:ln>
            <a:solidFill>
              <a:srgbClr val="FFFF00"/>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050" dirty="0">
                <a:solidFill>
                  <a:schemeClr val="tx1"/>
                </a:solidFill>
                <a:latin typeface="BIZ UDPゴシック" panose="020B0400000000000000" pitchFamily="50" charset="-128"/>
                <a:ea typeface="BIZ UDPゴシック" panose="020B0400000000000000" pitchFamily="50" charset="-128"/>
              </a:rPr>
              <a:t>★“魚庭の海”みんなで食べる！</a:t>
            </a:r>
          </a:p>
        </p:txBody>
      </p:sp>
      <p:sp>
        <p:nvSpPr>
          <p:cNvPr id="41" name="四角形: 角を丸くする 40">
            <a:extLst>
              <a:ext uri="{FF2B5EF4-FFF2-40B4-BE49-F238E27FC236}">
                <a16:creationId xmlns:a16="http://schemas.microsoft.com/office/drawing/2014/main" id="{138880CE-6425-46F2-8422-538312B94F09}"/>
              </a:ext>
            </a:extLst>
          </p:cNvPr>
          <p:cNvSpPr/>
          <p:nvPr/>
        </p:nvSpPr>
        <p:spPr>
          <a:xfrm>
            <a:off x="2161417" y="4115317"/>
            <a:ext cx="241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みんなで食べよう！魚庭の海づくり丼</a:t>
            </a:r>
          </a:p>
        </p:txBody>
      </p:sp>
      <p:sp>
        <p:nvSpPr>
          <p:cNvPr id="42" name="四角形: 角を丸くする 41">
            <a:extLst>
              <a:ext uri="{FF2B5EF4-FFF2-40B4-BE49-F238E27FC236}">
                <a16:creationId xmlns:a16="http://schemas.microsoft.com/office/drawing/2014/main" id="{802EE3C7-BB60-46FE-A109-98C4D62F4E92}"/>
              </a:ext>
            </a:extLst>
          </p:cNvPr>
          <p:cNvSpPr/>
          <p:nvPr/>
        </p:nvSpPr>
        <p:spPr>
          <a:xfrm>
            <a:off x="5477814" y="4115317"/>
            <a:ext cx="241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教えて！魚庭の海の食べ方サミット</a:t>
            </a:r>
          </a:p>
        </p:txBody>
      </p:sp>
      <p:sp>
        <p:nvSpPr>
          <p:cNvPr id="43" name="四角形: 角を丸くする 42">
            <a:extLst>
              <a:ext uri="{FF2B5EF4-FFF2-40B4-BE49-F238E27FC236}">
                <a16:creationId xmlns:a16="http://schemas.microsoft.com/office/drawing/2014/main" id="{A024A0E2-5674-4F51-849D-A3084487E8ED}"/>
              </a:ext>
            </a:extLst>
          </p:cNvPr>
          <p:cNvSpPr/>
          <p:nvPr/>
        </p:nvSpPr>
        <p:spPr>
          <a:xfrm>
            <a:off x="1632856" y="4401540"/>
            <a:ext cx="6942394" cy="504000"/>
          </a:xfrm>
          <a:prstGeom prst="roundRect">
            <a:avLst/>
          </a:prstGeom>
          <a:gradFill>
            <a:gsLst>
              <a:gs pos="0">
                <a:schemeClr val="accent1">
                  <a:lumMod val="5000"/>
                  <a:lumOff val="95000"/>
                </a:schemeClr>
              </a:gs>
              <a:gs pos="100000">
                <a:srgbClr val="00B0F0"/>
              </a:gs>
            </a:gsLst>
            <a:lin ang="5400000" scaled="1"/>
          </a:gradFill>
          <a:ln>
            <a:solidFill>
              <a:srgbClr val="0066FF"/>
            </a:solidFill>
          </a:ln>
        </p:spPr>
        <p:style>
          <a:lnRef idx="2">
            <a:schemeClr val="dk1"/>
          </a:lnRef>
          <a:fillRef idx="1">
            <a:schemeClr val="lt1"/>
          </a:fillRef>
          <a:effectRef idx="0">
            <a:schemeClr val="dk1"/>
          </a:effectRef>
          <a:fontRef idx="minor">
            <a:schemeClr val="dk1"/>
          </a:fontRef>
        </p:style>
        <p:txBody>
          <a:bodyPr rtlCol="0" anchor="t"/>
          <a:lstStyle/>
          <a:p>
            <a:pPr defTabSz="326578"/>
            <a:r>
              <a:rPr lang="ja-JP" altLang="en-US" sz="1050" dirty="0">
                <a:solidFill>
                  <a:schemeClr val="tx1"/>
                </a:solidFill>
                <a:latin typeface="BIZ UDPゴシック" panose="020B0400000000000000" pitchFamily="50" charset="-128"/>
                <a:ea typeface="BIZ UDPゴシック" panose="020B0400000000000000" pitchFamily="50" charset="-128"/>
              </a:rPr>
              <a:t>★“魚庭の海”を未来へつなぐ！</a:t>
            </a:r>
          </a:p>
        </p:txBody>
      </p:sp>
      <p:sp>
        <p:nvSpPr>
          <p:cNvPr id="36" name="四角形: 角を丸くする 35">
            <a:extLst>
              <a:ext uri="{FF2B5EF4-FFF2-40B4-BE49-F238E27FC236}">
                <a16:creationId xmlns:a16="http://schemas.microsoft.com/office/drawing/2014/main" id="{5A909588-454C-4CA6-945A-5CB27AEB128F}"/>
              </a:ext>
            </a:extLst>
          </p:cNvPr>
          <p:cNvSpPr/>
          <p:nvPr/>
        </p:nvSpPr>
        <p:spPr>
          <a:xfrm>
            <a:off x="1729272" y="4662342"/>
            <a:ext cx="277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万博「ブルーオーシャンドーム」ステージ活用</a:t>
            </a:r>
          </a:p>
        </p:txBody>
      </p:sp>
      <p:sp>
        <p:nvSpPr>
          <p:cNvPr id="37" name="四角形: 角を丸くする 36">
            <a:extLst>
              <a:ext uri="{FF2B5EF4-FFF2-40B4-BE49-F238E27FC236}">
                <a16:creationId xmlns:a16="http://schemas.microsoft.com/office/drawing/2014/main" id="{62352BC8-14E4-4ED8-B30C-0956293B3D6D}"/>
              </a:ext>
            </a:extLst>
          </p:cNvPr>
          <p:cNvSpPr/>
          <p:nvPr/>
        </p:nvSpPr>
        <p:spPr>
          <a:xfrm>
            <a:off x="4572206" y="4662342"/>
            <a:ext cx="2448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海ごみオリジナルアート作品の制作体験</a:t>
            </a:r>
          </a:p>
        </p:txBody>
      </p:sp>
      <p:sp>
        <p:nvSpPr>
          <p:cNvPr id="38" name="四角形: 角を丸くする 37">
            <a:extLst>
              <a:ext uri="{FF2B5EF4-FFF2-40B4-BE49-F238E27FC236}">
                <a16:creationId xmlns:a16="http://schemas.microsoft.com/office/drawing/2014/main" id="{7BD8728A-5427-4A05-A920-769FC7363AE2}"/>
              </a:ext>
            </a:extLst>
          </p:cNvPr>
          <p:cNvSpPr/>
          <p:nvPr/>
        </p:nvSpPr>
        <p:spPr>
          <a:xfrm>
            <a:off x="7091142" y="4669910"/>
            <a:ext cx="1242621" cy="200512"/>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ごみゼロ海岸清掃</a:t>
            </a:r>
          </a:p>
        </p:txBody>
      </p:sp>
      <p:sp>
        <p:nvSpPr>
          <p:cNvPr id="46" name="四角形: 角を丸くする 45">
            <a:extLst>
              <a:ext uri="{FF2B5EF4-FFF2-40B4-BE49-F238E27FC236}">
                <a16:creationId xmlns:a16="http://schemas.microsoft.com/office/drawing/2014/main" id="{24EB1180-9021-4539-9038-240B0D159DBB}"/>
              </a:ext>
            </a:extLst>
          </p:cNvPr>
          <p:cNvSpPr/>
          <p:nvPr/>
        </p:nvSpPr>
        <p:spPr>
          <a:xfrm>
            <a:off x="2721065" y="5881082"/>
            <a:ext cx="2196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観察会、生き物調査、ワークショップ</a:t>
            </a:r>
          </a:p>
        </p:txBody>
      </p:sp>
      <p:sp>
        <p:nvSpPr>
          <p:cNvPr id="47" name="四角形: 角を丸くする 46">
            <a:extLst>
              <a:ext uri="{FF2B5EF4-FFF2-40B4-BE49-F238E27FC236}">
                <a16:creationId xmlns:a16="http://schemas.microsoft.com/office/drawing/2014/main" id="{FBED3856-46C7-4FF6-BCBC-CBFC282AC6D7}"/>
              </a:ext>
            </a:extLst>
          </p:cNvPr>
          <p:cNvSpPr/>
          <p:nvPr/>
        </p:nvSpPr>
        <p:spPr>
          <a:xfrm>
            <a:off x="4951613" y="5881082"/>
            <a:ext cx="190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デジタルサイネージによる周知</a:t>
            </a:r>
          </a:p>
        </p:txBody>
      </p:sp>
      <p:sp>
        <p:nvSpPr>
          <p:cNvPr id="48" name="四角形: 角を丸くする 47">
            <a:extLst>
              <a:ext uri="{FF2B5EF4-FFF2-40B4-BE49-F238E27FC236}">
                <a16:creationId xmlns:a16="http://schemas.microsoft.com/office/drawing/2014/main" id="{90F51648-898E-42CE-86E3-CEAB621C237A}"/>
              </a:ext>
            </a:extLst>
          </p:cNvPr>
          <p:cNvSpPr/>
          <p:nvPr/>
        </p:nvSpPr>
        <p:spPr>
          <a:xfrm>
            <a:off x="6894162" y="5881082"/>
            <a:ext cx="1620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チラシ配架・ポスター掲示</a:t>
            </a:r>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51" name="スライド番号プレースホルダー 1">
            <a:extLst>
              <a:ext uri="{FF2B5EF4-FFF2-40B4-BE49-F238E27FC236}">
                <a16:creationId xmlns:a16="http://schemas.microsoft.com/office/drawing/2014/main" id="{708A8D90-49AB-4821-9D3A-0D6F38B2E879}"/>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9</a:t>
            </a:fld>
            <a:endParaRPr kumimoji="1" lang="ja-JP" altLang="en-US" dirty="0">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id="{B0E75752-AA1F-4687-B6D0-06CDB0F62D34}"/>
              </a:ext>
            </a:extLst>
          </p:cNvPr>
          <p:cNvSpPr/>
          <p:nvPr/>
        </p:nvSpPr>
        <p:spPr>
          <a:xfrm>
            <a:off x="2191127" y="3294595"/>
            <a:ext cx="5184000" cy="205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■森・里・街・川・海のつながり体験会・出前授業の実施（</a:t>
            </a:r>
            <a:r>
              <a:rPr lang="en-US" altLang="ja-JP" sz="1000" dirty="0">
                <a:solidFill>
                  <a:prstClr val="black"/>
                </a:solidFill>
                <a:latin typeface="BIZ UDPゴシック" panose="020B0400000000000000" pitchFamily="50" charset="-128"/>
                <a:ea typeface="BIZ UDPゴシック" panose="020B0400000000000000" pitchFamily="50" charset="-128"/>
              </a:rPr>
              <a:t>10</a:t>
            </a:r>
            <a:r>
              <a:rPr lang="ja-JP" altLang="en-US" sz="1000" dirty="0">
                <a:solidFill>
                  <a:prstClr val="black"/>
                </a:solidFill>
                <a:latin typeface="BIZ UDPゴシック" panose="020B0400000000000000" pitchFamily="50" charset="-128"/>
                <a:ea typeface="BIZ UDPゴシック" panose="020B0400000000000000" pitchFamily="50" charset="-128"/>
              </a:rPr>
              <a:t>回実施予定、</a:t>
            </a:r>
            <a:r>
              <a:rPr lang="en-US" altLang="ja-JP" sz="1000" dirty="0">
                <a:solidFill>
                  <a:prstClr val="black"/>
                </a:solidFill>
                <a:latin typeface="BIZ UDPゴシック" panose="020B0400000000000000" pitchFamily="50" charset="-128"/>
                <a:ea typeface="BIZ UDPゴシック" panose="020B0400000000000000" pitchFamily="50" charset="-128"/>
              </a:rPr>
              <a:t>R8</a:t>
            </a:r>
            <a:r>
              <a:rPr lang="ja-JP" altLang="en-US" sz="1000" dirty="0">
                <a:solidFill>
                  <a:prstClr val="black"/>
                </a:solidFill>
                <a:latin typeface="BIZ UDPゴシック" panose="020B0400000000000000" pitchFamily="50" charset="-128"/>
                <a:ea typeface="BIZ UDPゴシック" panose="020B0400000000000000" pitchFamily="50" charset="-128"/>
              </a:rPr>
              <a:t>年度は調整中）</a:t>
            </a:r>
          </a:p>
        </p:txBody>
      </p:sp>
      <p:sp>
        <p:nvSpPr>
          <p:cNvPr id="2" name="正方形/長方形 1">
            <a:extLst>
              <a:ext uri="{FF2B5EF4-FFF2-40B4-BE49-F238E27FC236}">
                <a16:creationId xmlns:a16="http://schemas.microsoft.com/office/drawing/2014/main" id="{2962BCDA-B948-4248-A096-1C5848FAEEE0}"/>
              </a:ext>
            </a:extLst>
          </p:cNvPr>
          <p:cNvSpPr/>
          <p:nvPr/>
        </p:nvSpPr>
        <p:spPr>
          <a:xfrm>
            <a:off x="1039310" y="5039098"/>
            <a:ext cx="3456000" cy="2160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578"/>
            <a:r>
              <a:rPr lang="ja-JP" altLang="en-US" sz="1100" b="1" dirty="0">
                <a:solidFill>
                  <a:prstClr val="black"/>
                </a:solidFill>
                <a:latin typeface="BIZ UDPゴシック" panose="020B0400000000000000" pitchFamily="50" charset="-128"/>
                <a:ea typeface="BIZ UDPゴシック" panose="020B0400000000000000" pitchFamily="50" charset="-128"/>
              </a:rPr>
              <a:t>＜市町村等との連携＞（約</a:t>
            </a:r>
            <a:r>
              <a:rPr lang="en-US" altLang="ja-JP" sz="1100" b="1" dirty="0">
                <a:solidFill>
                  <a:prstClr val="black"/>
                </a:solidFill>
                <a:latin typeface="BIZ UDPゴシック" panose="020B0400000000000000" pitchFamily="50" charset="-128"/>
                <a:ea typeface="BIZ UDPゴシック" panose="020B0400000000000000" pitchFamily="50" charset="-128"/>
              </a:rPr>
              <a:t>100</a:t>
            </a:r>
            <a:r>
              <a:rPr lang="ja-JP" altLang="en-US" sz="1100" b="1" dirty="0">
                <a:solidFill>
                  <a:prstClr val="black"/>
                </a:solidFill>
                <a:latin typeface="BIZ UDPゴシック" panose="020B0400000000000000" pitchFamily="50" charset="-128"/>
                <a:ea typeface="BIZ UDPゴシック" panose="020B0400000000000000" pitchFamily="50" charset="-128"/>
              </a:rPr>
              <a:t>回　うち４０回実施済）</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EC631AA-4954-44C6-A426-2668A33E5503}"/>
              </a:ext>
            </a:extLst>
          </p:cNvPr>
          <p:cNvSpPr/>
          <p:nvPr/>
        </p:nvSpPr>
        <p:spPr>
          <a:xfrm>
            <a:off x="1060117" y="5595922"/>
            <a:ext cx="2384213" cy="216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black"/>
                </a:solidFill>
                <a:latin typeface="BIZ UDPゴシック" panose="020B0400000000000000" pitchFamily="50" charset="-128"/>
                <a:ea typeface="BIZ UDPゴシック" panose="020B0400000000000000" pitchFamily="50" charset="-128"/>
              </a:rPr>
              <a:t>＜団体・企業との連携＞</a:t>
            </a:r>
            <a:endParaRPr lang="ja-JP" altLang="ja-JP" sz="11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407372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1899</Words>
  <Application>Microsoft Office PowerPoint</Application>
  <PresentationFormat>画面に合わせる (4:3)</PresentationFormat>
  <Paragraphs>263</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BIZ UDゴシック</vt:lpstr>
      <vt:lpstr>ＭＳ Ｐゴシック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2025-08-15T11:57:19Z</dcterms:created>
  <dcterms:modified xsi:type="dcterms:W3CDTF">2025-08-15T11:57:34Z</dcterms:modified>
</cp:coreProperties>
</file>